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vml" ContentType="application/vnd.openxmlformats-officedocument.vmlDrawing"/>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8.xml" ContentType="application/vnd.openxmlformats-officedocument.presentationml.notesSlide+xml"/>
  <Override PartName="/ppt/charts/chart3.xml" ContentType="application/vnd.openxmlformats-officedocument.drawingml.chart+xml"/>
  <Override PartName="/ppt/drawings/drawing1.xml" ContentType="application/vnd.openxmlformats-officedocument.drawingml.chartshapes+xml"/>
  <Override PartName="/ppt/charts/chart4.xml" ContentType="application/vnd.openxmlformats-officedocument.drawingml.chart+xml"/>
  <Override PartName="/ppt/charts/style3.xml" ContentType="application/vnd.ms-office.chartstyle+xml"/>
  <Override PartName="/ppt/charts/colors3.xml" ContentType="application/vnd.ms-office.chartcolorstyle+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notesSlides/notesSlide9.xml" ContentType="application/vnd.openxmlformats-officedocument.presentationml.notesSlide+xml"/>
  <Override PartName="/ppt/charts/chart5.xml" ContentType="application/vnd.openxmlformats-officedocument.drawingml.chart+xml"/>
  <Override PartName="/ppt/charts/style4.xml" ContentType="application/vnd.ms-office.chartstyle+xml"/>
  <Override PartName="/ppt/charts/colors4.xml" ContentType="application/vnd.ms-office.chartcolorstyle+xml"/>
  <Override PartName="/ppt/charts/chart6.xml" ContentType="application/vnd.openxmlformats-officedocument.drawingml.chart+xml"/>
  <Override PartName="/ppt/charts/style5.xml" ContentType="application/vnd.ms-office.chartstyle+xml"/>
  <Override PartName="/ppt/charts/colors5.xml" ContentType="application/vnd.ms-office.chartcolorstyle+xml"/>
  <Override PartName="/ppt/charts/chart7.xml" ContentType="application/vnd.openxmlformats-officedocument.drawingml.chart+xml"/>
  <Override PartName="/ppt/charts/style6.xml" ContentType="application/vnd.ms-office.chartstyle+xml"/>
  <Override PartName="/ppt/charts/colors6.xml" ContentType="application/vnd.ms-office.chartcolorstyle+xml"/>
  <Override PartName="/ppt/charts/chart8.xml" ContentType="application/vnd.openxmlformats-officedocument.drawingml.chart+xml"/>
  <Override PartName="/ppt/charts/style7.xml" ContentType="application/vnd.ms-office.chartstyle+xml"/>
  <Override PartName="/ppt/charts/colors7.xml" ContentType="application/vnd.ms-office.chartcolorstyle+xml"/>
  <Override PartName="/ppt/charts/chart9.xml" ContentType="application/vnd.openxmlformats-officedocument.drawingml.chart+xml"/>
  <Override PartName="/ppt/charts/style8.xml" ContentType="application/vnd.ms-office.chartstyle+xml"/>
  <Override PartName="/ppt/charts/colors8.xml" ContentType="application/vnd.ms-office.chartcolorstyle+xml"/>
  <Override PartName="/ppt/charts/chart10.xml" ContentType="application/vnd.openxmlformats-officedocument.drawingml.chart+xml"/>
  <Override PartName="/ppt/charts/style9.xml" ContentType="application/vnd.ms-office.chartstyle+xml"/>
  <Override PartName="/ppt/charts/colors9.xml" ContentType="application/vnd.ms-office.chartcolorstyle+xml"/>
  <Override PartName="/ppt/charts/chart11.xml" ContentType="application/vnd.openxmlformats-officedocument.drawingml.chart+xml"/>
  <Override PartName="/ppt/charts/style10.xml" ContentType="application/vnd.ms-office.chartstyle+xml"/>
  <Override PartName="/ppt/charts/colors10.xml" ContentType="application/vnd.ms-office.chartcolorstyle+xml"/>
  <Override PartName="/ppt/charts/chart12.xml" ContentType="application/vnd.openxmlformats-officedocument.drawingml.chart+xml"/>
  <Override PartName="/ppt/charts/style11.xml" ContentType="application/vnd.ms-office.chartstyle+xml"/>
  <Override PartName="/ppt/charts/colors11.xml" ContentType="application/vnd.ms-office.chartcolorstyle+xml"/>
  <Override PartName="/ppt/notesSlides/notesSlide10.xml" ContentType="application/vnd.openxmlformats-officedocument.presentationml.notesSlide+xml"/>
  <Override PartName="/ppt/charts/chart13.xml" ContentType="application/vnd.openxmlformats-officedocument.drawingml.chart+xml"/>
  <Override PartName="/ppt/charts/style12.xml" ContentType="application/vnd.ms-office.chartstyle+xml"/>
  <Override PartName="/ppt/charts/colors12.xml" ContentType="application/vnd.ms-office.chartcolorstyle+xml"/>
  <Override PartName="/ppt/charts/chart14.xml" ContentType="application/vnd.openxmlformats-officedocument.drawingml.chart+xml"/>
  <Override PartName="/ppt/charts/style13.xml" ContentType="application/vnd.ms-office.chartstyle+xml"/>
  <Override PartName="/ppt/charts/colors13.xml" ContentType="application/vnd.ms-office.chartcolorstyle+xml"/>
  <Override PartName="/ppt/charts/chart15.xml" ContentType="application/vnd.openxmlformats-officedocument.drawingml.chart+xml"/>
  <Override PartName="/ppt/charts/style14.xml" ContentType="application/vnd.ms-office.chartstyle+xml"/>
  <Override PartName="/ppt/charts/colors14.xml" ContentType="application/vnd.ms-office.chartcolorstyle+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notesSlides/notesSlide13.xml" ContentType="application/vnd.openxmlformats-officedocument.presentationml.notesSlide+xml"/>
  <Override PartName="/ppt/charts/chart16.xml" ContentType="application/vnd.openxmlformats-officedocument.drawingml.chart+xml"/>
  <Override PartName="/ppt/charts/style15.xml" ContentType="application/vnd.ms-office.chartstyle+xml"/>
  <Override PartName="/ppt/charts/colors15.xml" ContentType="application/vnd.ms-office.chartcolorstyle+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notesSlides/notesSlide14.xml" ContentType="application/vnd.openxmlformats-officedocument.presentationml.notesSlide+xml"/>
  <Override PartName="/ppt/charts/chart17.xml" ContentType="application/vnd.openxmlformats-officedocument.drawingml.chart+xml"/>
  <Override PartName="/ppt/charts/style16.xml" ContentType="application/vnd.ms-office.chartstyle+xml"/>
  <Override PartName="/ppt/charts/colors16.xml" ContentType="application/vnd.ms-office.chartcolorstyle+xml"/>
  <Override PartName="/ppt/charts/chart18.xml" ContentType="application/vnd.openxmlformats-officedocument.drawingml.chart+xml"/>
  <Override PartName="/ppt/charts/style17.xml" ContentType="application/vnd.ms-office.chartstyle+xml"/>
  <Override PartName="/ppt/charts/colors17.xml" ContentType="application/vnd.ms-office.chartcolorstyl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charts/chart19.xml" ContentType="application/vnd.openxmlformats-officedocument.drawingml.chart+xml"/>
  <Override PartName="/ppt/charts/style18.xml" ContentType="application/vnd.ms-office.chartstyle+xml"/>
  <Override PartName="/ppt/charts/colors18.xml" ContentType="application/vnd.ms-office.chartcolorstyle+xml"/>
  <Override PartName="/ppt/notesSlides/notesSlide1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charts/chart20.xml" ContentType="application/vnd.openxmlformats-officedocument.drawingml.chart+xml"/>
  <Override PartName="/ppt/charts/style19.xml" ContentType="application/vnd.ms-office.chartstyle+xml"/>
  <Override PartName="/ppt/charts/colors19.xml" ContentType="application/vnd.ms-office.chartcolorstyle+xml"/>
  <Override PartName="/ppt/charts/chart21.xml" ContentType="application/vnd.openxmlformats-officedocument.drawingml.chart+xml"/>
  <Override PartName="/ppt/charts/style20.xml" ContentType="application/vnd.ms-office.chartstyle+xml"/>
  <Override PartName="/ppt/charts/colors20.xml" ContentType="application/vnd.ms-office.chartcolorstyle+xml"/>
  <Override PartName="/ppt/drawings/drawing2.xml" ContentType="application/vnd.openxmlformats-officedocument.drawingml.chartshapes+xml"/>
  <Override PartName="/ppt/charts/chart22.xml" ContentType="application/vnd.openxmlformats-officedocument.drawingml.chart+xml"/>
  <Override PartName="/ppt/charts/style21.xml" ContentType="application/vnd.ms-office.chartstyle+xml"/>
  <Override PartName="/ppt/charts/colors21.xml" ContentType="application/vnd.ms-office.chartcolorstyle+xml"/>
  <Override PartName="/ppt/charts/chart23.xml" ContentType="application/vnd.openxmlformats-officedocument.drawingml.chart+xml"/>
  <Override PartName="/ppt/charts/style22.xml" ContentType="application/vnd.ms-office.chartstyle+xml"/>
  <Override PartName="/ppt/charts/colors22.xml" ContentType="application/vnd.ms-office.chartcolorstyle+xml"/>
  <Override PartName="/ppt/charts/chart24.xml" ContentType="application/vnd.openxmlformats-officedocument.drawingml.chart+xml"/>
  <Override PartName="/ppt/charts/style23.xml" ContentType="application/vnd.ms-office.chartstyle+xml"/>
  <Override PartName="/ppt/charts/colors23.xml" ContentType="application/vnd.ms-office.chartcolorstyle+xml"/>
  <Override PartName="/ppt/notesSlides/notesSlide18.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tags/tag50.xml" ContentType="application/vnd.openxmlformats-officedocument.presentationml.tags+xml"/>
  <Override PartName="/ppt/tags/tag51.xml" ContentType="application/vnd.openxmlformats-officedocument.presentationml.tags+xml"/>
  <Override PartName="/ppt/notesSlides/notesSlide21.xml" ContentType="application/vnd.openxmlformats-officedocument.presentationml.notesSlide+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notesSlides/notesSlide22.xml" ContentType="application/vnd.openxmlformats-officedocument.presentationml.notesSlide+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notesSlides/notesSlide23.xml" ContentType="application/vnd.openxmlformats-officedocument.presentationml.notesSlide+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notesSlides/notesSlide24.xml" ContentType="application/vnd.openxmlformats-officedocument.presentationml.notesSlide+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notesSlides/notesSlide25.xml" ContentType="application/vnd.openxmlformats-officedocument.presentationml.notesSlide+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notesSlides/notesSlide2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7.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tags/tag77.xml" ContentType="application/vnd.openxmlformats-officedocument.presentationml.tags+xml"/>
  <Override PartName="/ppt/notesSlides/notesSlide28.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notesSlides/notesSlide29.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notesSlides/notesSlide30.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charts/chart25.xml" ContentType="application/vnd.openxmlformats-officedocument.drawingml.chart+xml"/>
  <Override PartName="/ppt/charts/style24.xml" ContentType="application/vnd.ms-office.chartstyle+xml"/>
  <Override PartName="/ppt/charts/colors24.xml" ContentType="application/vnd.ms-office.chartcolorstyl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1.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2.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3.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0" r:id="rId1"/>
    <p:sldMasterId id="2147483803" r:id="rId2"/>
    <p:sldMasterId id="2147483820" r:id="rId3"/>
    <p:sldMasterId id="2147483837" r:id="rId4"/>
  </p:sldMasterIdLst>
  <p:notesMasterIdLst>
    <p:notesMasterId r:id="rId166"/>
  </p:notesMasterIdLst>
  <p:handoutMasterIdLst>
    <p:handoutMasterId r:id="rId167"/>
  </p:handoutMasterIdLst>
  <p:sldIdLst>
    <p:sldId id="601" r:id="rId5"/>
    <p:sldId id="461" r:id="rId6"/>
    <p:sldId id="484" r:id="rId7"/>
    <p:sldId id="485" r:id="rId8"/>
    <p:sldId id="555" r:id="rId9"/>
    <p:sldId id="486" r:id="rId10"/>
    <p:sldId id="487" r:id="rId11"/>
    <p:sldId id="488" r:id="rId12"/>
    <p:sldId id="462" r:id="rId13"/>
    <p:sldId id="585" r:id="rId14"/>
    <p:sldId id="338" r:id="rId15"/>
    <p:sldId id="570" r:id="rId16"/>
    <p:sldId id="469" r:id="rId17"/>
    <p:sldId id="556" r:id="rId18"/>
    <p:sldId id="586" r:id="rId19"/>
    <p:sldId id="463" r:id="rId20"/>
    <p:sldId id="460" r:id="rId21"/>
    <p:sldId id="491" r:id="rId22"/>
    <p:sldId id="492" r:id="rId23"/>
    <p:sldId id="493" r:id="rId24"/>
    <p:sldId id="494" r:id="rId25"/>
    <p:sldId id="571" r:id="rId26"/>
    <p:sldId id="470" r:id="rId27"/>
    <p:sldId id="557" r:id="rId28"/>
    <p:sldId id="595" r:id="rId29"/>
    <p:sldId id="327" r:id="rId30"/>
    <p:sldId id="587" r:id="rId31"/>
    <p:sldId id="572" r:id="rId32"/>
    <p:sldId id="471" r:id="rId33"/>
    <p:sldId id="558" r:id="rId34"/>
    <p:sldId id="594" r:id="rId35"/>
    <p:sldId id="500" r:id="rId36"/>
    <p:sldId id="464" r:id="rId37"/>
    <p:sldId id="573" r:id="rId38"/>
    <p:sldId id="472" r:id="rId39"/>
    <p:sldId id="559" r:id="rId40"/>
    <p:sldId id="501" r:id="rId41"/>
    <p:sldId id="328" r:id="rId42"/>
    <p:sldId id="569" r:id="rId43"/>
    <p:sldId id="502" r:id="rId44"/>
    <p:sldId id="429" r:id="rId45"/>
    <p:sldId id="468" r:id="rId46"/>
    <p:sldId id="574" r:id="rId47"/>
    <p:sldId id="473" r:id="rId48"/>
    <p:sldId id="560" r:id="rId49"/>
    <p:sldId id="421" r:id="rId50"/>
    <p:sldId id="417" r:id="rId51"/>
    <p:sldId id="503" r:id="rId52"/>
    <p:sldId id="343" r:id="rId53"/>
    <p:sldId id="342" r:id="rId54"/>
    <p:sldId id="339" r:id="rId55"/>
    <p:sldId id="504" r:id="rId56"/>
    <p:sldId id="344" r:id="rId57"/>
    <p:sldId id="505" r:id="rId58"/>
    <p:sldId id="336" r:id="rId59"/>
    <p:sldId id="506" r:id="rId60"/>
    <p:sldId id="589" r:id="rId61"/>
    <p:sldId id="508" r:id="rId62"/>
    <p:sldId id="509" r:id="rId63"/>
    <p:sldId id="575" r:id="rId64"/>
    <p:sldId id="474" r:id="rId65"/>
    <p:sldId id="561" r:id="rId66"/>
    <p:sldId id="510" r:id="rId67"/>
    <p:sldId id="511" r:id="rId68"/>
    <p:sldId id="317" r:id="rId69"/>
    <p:sldId id="512" r:id="rId70"/>
    <p:sldId id="513" r:id="rId71"/>
    <p:sldId id="323" r:id="rId72"/>
    <p:sldId id="314" r:id="rId73"/>
    <p:sldId id="514" r:id="rId74"/>
    <p:sldId id="515" r:id="rId75"/>
    <p:sldId id="600" r:id="rId76"/>
    <p:sldId id="517" r:id="rId77"/>
    <p:sldId id="518" r:id="rId78"/>
    <p:sldId id="519" r:id="rId79"/>
    <p:sldId id="520" r:id="rId80"/>
    <p:sldId id="590" r:id="rId81"/>
    <p:sldId id="576" r:id="rId82"/>
    <p:sldId id="475" r:id="rId83"/>
    <p:sldId id="562" r:id="rId84"/>
    <p:sldId id="522" r:id="rId85"/>
    <p:sldId id="523" r:id="rId86"/>
    <p:sldId id="524" r:id="rId87"/>
    <p:sldId id="386" r:id="rId88"/>
    <p:sldId id="465" r:id="rId89"/>
    <p:sldId id="382" r:id="rId90"/>
    <p:sldId id="591" r:id="rId91"/>
    <p:sldId id="526" r:id="rId92"/>
    <p:sldId id="527" r:id="rId93"/>
    <p:sldId id="528" r:id="rId94"/>
    <p:sldId id="577" r:id="rId95"/>
    <p:sldId id="584" r:id="rId96"/>
    <p:sldId id="476" r:id="rId97"/>
    <p:sldId id="563" r:id="rId98"/>
    <p:sldId id="397" r:id="rId99"/>
    <p:sldId id="596" r:id="rId100"/>
    <p:sldId id="592" r:id="rId101"/>
    <p:sldId id="530" r:id="rId102"/>
    <p:sldId id="531" r:id="rId103"/>
    <p:sldId id="532" r:id="rId104"/>
    <p:sldId id="440" r:id="rId105"/>
    <p:sldId id="296" r:id="rId106"/>
    <p:sldId id="533" r:id="rId107"/>
    <p:sldId id="311" r:id="rId108"/>
    <p:sldId id="578" r:id="rId109"/>
    <p:sldId id="477" r:id="rId110"/>
    <p:sldId id="564" r:id="rId111"/>
    <p:sldId id="444" r:id="rId112"/>
    <p:sldId id="364" r:id="rId113"/>
    <p:sldId id="360" r:id="rId114"/>
    <p:sldId id="358" r:id="rId115"/>
    <p:sldId id="534" r:id="rId116"/>
    <p:sldId id="535" r:id="rId117"/>
    <p:sldId id="536" r:id="rId118"/>
    <p:sldId id="380" r:id="rId119"/>
    <p:sldId id="537" r:id="rId120"/>
    <p:sldId id="579" r:id="rId121"/>
    <p:sldId id="478" r:id="rId122"/>
    <p:sldId id="565" r:id="rId123"/>
    <p:sldId id="538" r:id="rId124"/>
    <p:sldId id="539" r:id="rId125"/>
    <p:sldId id="597" r:id="rId126"/>
    <p:sldId id="361" r:id="rId127"/>
    <p:sldId id="540" r:id="rId128"/>
    <p:sldId id="412" r:id="rId129"/>
    <p:sldId id="580" r:id="rId130"/>
    <p:sldId id="479" r:id="rId131"/>
    <p:sldId id="566" r:id="rId132"/>
    <p:sldId id="365" r:id="rId133"/>
    <p:sldId id="598" r:id="rId134"/>
    <p:sldId id="541" r:id="rId135"/>
    <p:sldId id="542" r:id="rId136"/>
    <p:sldId id="543" r:id="rId137"/>
    <p:sldId id="371" r:id="rId138"/>
    <p:sldId id="544" r:id="rId139"/>
    <p:sldId id="581" r:id="rId140"/>
    <p:sldId id="480" r:id="rId141"/>
    <p:sldId id="567" r:id="rId142"/>
    <p:sldId id="373" r:id="rId143"/>
    <p:sldId id="466" r:id="rId144"/>
    <p:sldId id="545" r:id="rId145"/>
    <p:sldId id="546" r:id="rId146"/>
    <p:sldId id="547" r:id="rId147"/>
    <p:sldId id="599" r:id="rId148"/>
    <p:sldId id="582" r:id="rId149"/>
    <p:sldId id="481" r:id="rId150"/>
    <p:sldId id="568" r:id="rId151"/>
    <p:sldId id="406" r:id="rId152"/>
    <p:sldId id="405" r:id="rId153"/>
    <p:sldId id="548" r:id="rId154"/>
    <p:sldId id="411" r:id="rId155"/>
    <p:sldId id="549" r:id="rId156"/>
    <p:sldId id="593" r:id="rId157"/>
    <p:sldId id="551" r:id="rId158"/>
    <p:sldId id="552" r:id="rId159"/>
    <p:sldId id="404" r:id="rId160"/>
    <p:sldId id="553" r:id="rId161"/>
    <p:sldId id="554" r:id="rId162"/>
    <p:sldId id="457" r:id="rId163"/>
    <p:sldId id="583" r:id="rId164"/>
    <p:sldId id="482" r:id="rId165"/>
  </p:sldIdLst>
  <p:sldSz cx="9144000" cy="6858000" type="screen4x3"/>
  <p:notesSz cx="6888163" cy="10021888"/>
  <p:defaultTextStyle>
    <a:defPPr>
      <a:defRPr lang="en-GB"/>
    </a:defPPr>
    <a:lvl1pPr algn="l" rtl="0" eaLnBrk="0" fontAlgn="base" hangingPunct="0">
      <a:spcBef>
        <a:spcPct val="0"/>
      </a:spcBef>
      <a:spcAft>
        <a:spcPct val="0"/>
      </a:spcAft>
      <a:defRPr sz="1400" kern="1200">
        <a:solidFill>
          <a:schemeClr val="tx1"/>
        </a:solidFill>
        <a:latin typeface="Arial" charset="0"/>
        <a:ea typeface="+mn-ea"/>
        <a:cs typeface="Arial" charset="0"/>
      </a:defRPr>
    </a:lvl1pPr>
    <a:lvl2pPr marL="457200" algn="l" rtl="0" eaLnBrk="0" fontAlgn="base" hangingPunct="0">
      <a:spcBef>
        <a:spcPct val="0"/>
      </a:spcBef>
      <a:spcAft>
        <a:spcPct val="0"/>
      </a:spcAft>
      <a:defRPr sz="1400" kern="1200">
        <a:solidFill>
          <a:schemeClr val="tx1"/>
        </a:solidFill>
        <a:latin typeface="Arial" charset="0"/>
        <a:ea typeface="+mn-ea"/>
        <a:cs typeface="Arial" charset="0"/>
      </a:defRPr>
    </a:lvl2pPr>
    <a:lvl3pPr marL="914400" algn="l" rtl="0" eaLnBrk="0" fontAlgn="base" hangingPunct="0">
      <a:spcBef>
        <a:spcPct val="0"/>
      </a:spcBef>
      <a:spcAft>
        <a:spcPct val="0"/>
      </a:spcAft>
      <a:defRPr sz="1400" kern="1200">
        <a:solidFill>
          <a:schemeClr val="tx1"/>
        </a:solidFill>
        <a:latin typeface="Arial" charset="0"/>
        <a:ea typeface="+mn-ea"/>
        <a:cs typeface="Arial" charset="0"/>
      </a:defRPr>
    </a:lvl3pPr>
    <a:lvl4pPr marL="1371600" algn="l" rtl="0" eaLnBrk="0" fontAlgn="base" hangingPunct="0">
      <a:spcBef>
        <a:spcPct val="0"/>
      </a:spcBef>
      <a:spcAft>
        <a:spcPct val="0"/>
      </a:spcAft>
      <a:defRPr sz="1400" kern="1200">
        <a:solidFill>
          <a:schemeClr val="tx1"/>
        </a:solidFill>
        <a:latin typeface="Arial" charset="0"/>
        <a:ea typeface="+mn-ea"/>
        <a:cs typeface="Arial" charset="0"/>
      </a:defRPr>
    </a:lvl4pPr>
    <a:lvl5pPr marL="1828800" algn="l" rtl="0" eaLnBrk="0" fontAlgn="base" hangingPunct="0">
      <a:spcBef>
        <a:spcPct val="0"/>
      </a:spcBef>
      <a:spcAft>
        <a:spcPct val="0"/>
      </a:spcAft>
      <a:defRPr sz="1400" kern="1200">
        <a:solidFill>
          <a:schemeClr val="tx1"/>
        </a:solidFill>
        <a:latin typeface="Arial" charset="0"/>
        <a:ea typeface="+mn-ea"/>
        <a:cs typeface="Arial" charset="0"/>
      </a:defRPr>
    </a:lvl5pPr>
    <a:lvl6pPr marL="2286000" algn="l" defTabSz="914400" rtl="0" eaLnBrk="1" latinLnBrk="0" hangingPunct="1">
      <a:defRPr sz="1400" kern="1200">
        <a:solidFill>
          <a:schemeClr val="tx1"/>
        </a:solidFill>
        <a:latin typeface="Arial" charset="0"/>
        <a:ea typeface="+mn-ea"/>
        <a:cs typeface="Arial" charset="0"/>
      </a:defRPr>
    </a:lvl6pPr>
    <a:lvl7pPr marL="2743200" algn="l" defTabSz="914400" rtl="0" eaLnBrk="1" latinLnBrk="0" hangingPunct="1">
      <a:defRPr sz="1400" kern="1200">
        <a:solidFill>
          <a:schemeClr val="tx1"/>
        </a:solidFill>
        <a:latin typeface="Arial" charset="0"/>
        <a:ea typeface="+mn-ea"/>
        <a:cs typeface="Arial" charset="0"/>
      </a:defRPr>
    </a:lvl7pPr>
    <a:lvl8pPr marL="3200400" algn="l" defTabSz="914400" rtl="0" eaLnBrk="1" latinLnBrk="0" hangingPunct="1">
      <a:defRPr sz="1400" kern="1200">
        <a:solidFill>
          <a:schemeClr val="tx1"/>
        </a:solidFill>
        <a:latin typeface="Arial" charset="0"/>
        <a:ea typeface="+mn-ea"/>
        <a:cs typeface="Arial" charset="0"/>
      </a:defRPr>
    </a:lvl8pPr>
    <a:lvl9pPr marL="3657600" algn="l" defTabSz="914400" rtl="0" eaLnBrk="1" latinLnBrk="0" hangingPunct="1">
      <a:defRPr sz="1400" kern="1200">
        <a:solidFill>
          <a:schemeClr val="tx1"/>
        </a:solidFill>
        <a:latin typeface="Arial" charset="0"/>
        <a:ea typeface="+mn-ea"/>
        <a:cs typeface="Arial" charset="0"/>
      </a:defRPr>
    </a:lvl9pPr>
  </p:defaultTextStyle>
  <p:extLst>
    <p:ext uri="{521415D9-36F7-43E2-AB2F-B90AF26B5E84}">
      <p14:sectionLst xmlns:p14="http://schemas.microsoft.com/office/powerpoint/2010/main">
        <p14:section name="Prelims &amp; intro" id="{74C8FE01-F85D-4B52-B510-832F33FA94C0}">
          <p14:sldIdLst>
            <p14:sldId id="601"/>
            <p14:sldId id="461"/>
            <p14:sldId id="484"/>
            <p14:sldId id="485"/>
          </p14:sldIdLst>
        </p14:section>
        <p14:section name="Ch 1" id="{3EB7FBBD-4CF9-42F3-81A8-B8468EB6A764}">
          <p14:sldIdLst>
            <p14:sldId id="555"/>
            <p14:sldId id="486"/>
            <p14:sldId id="487"/>
            <p14:sldId id="488"/>
            <p14:sldId id="462"/>
            <p14:sldId id="585"/>
            <p14:sldId id="338"/>
            <p14:sldId id="570"/>
            <p14:sldId id="469"/>
          </p14:sldIdLst>
        </p14:section>
        <p14:section name="Ch 2 design &amp; s-c" id="{394694B7-EB29-469F-83DB-6CEF0B4F7308}">
          <p14:sldIdLst>
            <p14:sldId id="556"/>
            <p14:sldId id="586"/>
            <p14:sldId id="463"/>
            <p14:sldId id="460"/>
            <p14:sldId id="491"/>
            <p14:sldId id="492"/>
            <p14:sldId id="493"/>
            <p14:sldId id="494"/>
            <p14:sldId id="571"/>
            <p14:sldId id="470"/>
          </p14:sldIdLst>
        </p14:section>
        <p14:section name="Ch 3 Biz models" id="{55DEA3CE-BF6E-4D60-8C2C-B6045666782C}">
          <p14:sldIdLst>
            <p14:sldId id="557"/>
            <p14:sldId id="595"/>
            <p14:sldId id="327"/>
            <p14:sldId id="587"/>
            <p14:sldId id="572"/>
            <p14:sldId id="471"/>
          </p14:sldIdLst>
        </p14:section>
        <p14:section name="Ch 4 enablers &amp; accelerators" id="{394FF4E8-2396-4DAB-A623-B7735DDC135D}">
          <p14:sldIdLst>
            <p14:sldId id="558"/>
            <p14:sldId id="594"/>
            <p14:sldId id="500"/>
            <p14:sldId id="464"/>
            <p14:sldId id="573"/>
            <p14:sldId id="472"/>
          </p14:sldIdLst>
        </p14:section>
        <p14:section name="Ch5 Why CE?" id="{5B223B61-C237-46AD-8E9C-A69E2F8CF560}">
          <p14:sldIdLst>
            <p14:sldId id="559"/>
            <p14:sldId id="501"/>
            <p14:sldId id="328"/>
            <p14:sldId id="569"/>
            <p14:sldId id="502"/>
            <p14:sldId id="429"/>
            <p14:sldId id="468"/>
            <p14:sldId id="574"/>
            <p14:sldId id="473"/>
          </p14:sldIdLst>
        </p14:section>
        <p14:section name="Ch 6 Sector:  Food, coffee" id="{82687054-4875-4BE5-A1D4-E0B030B5D346}">
          <p14:sldIdLst>
            <p14:sldId id="560"/>
            <p14:sldId id="421"/>
            <p14:sldId id="417"/>
            <p14:sldId id="503"/>
            <p14:sldId id="343"/>
            <p14:sldId id="342"/>
            <p14:sldId id="339"/>
            <p14:sldId id="504"/>
            <p14:sldId id="344"/>
            <p14:sldId id="505"/>
            <p14:sldId id="336"/>
            <p14:sldId id="506"/>
            <p14:sldId id="589"/>
            <p14:sldId id="508"/>
            <p14:sldId id="509"/>
            <p14:sldId id="575"/>
            <p14:sldId id="474"/>
          </p14:sldIdLst>
        </p14:section>
        <p14:section name="Ch 7 Sector: Fashion" id="{CA639B7B-4794-47D0-92B0-C143FC4C41B1}">
          <p14:sldIdLst>
            <p14:sldId id="561"/>
            <p14:sldId id="510"/>
            <p14:sldId id="511"/>
            <p14:sldId id="317"/>
            <p14:sldId id="512"/>
            <p14:sldId id="513"/>
            <p14:sldId id="323"/>
            <p14:sldId id="314"/>
            <p14:sldId id="514"/>
            <p14:sldId id="515"/>
            <p14:sldId id="600"/>
            <p14:sldId id="517"/>
            <p14:sldId id="518"/>
            <p14:sldId id="519"/>
            <p14:sldId id="520"/>
            <p14:sldId id="590"/>
            <p14:sldId id="576"/>
            <p14:sldId id="475"/>
          </p14:sldIdLst>
        </p14:section>
        <p14:section name="Ch 8 Cons Tech" id="{77C1675E-BF21-44A2-A454-400657D23F1D}">
          <p14:sldIdLst>
            <p14:sldId id="562"/>
            <p14:sldId id="522"/>
            <p14:sldId id="523"/>
            <p14:sldId id="524"/>
            <p14:sldId id="386"/>
            <p14:sldId id="465"/>
            <p14:sldId id="382"/>
            <p14:sldId id="591"/>
            <p14:sldId id="526"/>
            <p14:sldId id="527"/>
            <p14:sldId id="528"/>
            <p14:sldId id="577"/>
            <p14:sldId id="584"/>
            <p14:sldId id="476"/>
          </p14:sldIdLst>
        </p14:section>
        <p14:section name="Ch 9 Industrial manuf" id="{1C14347D-E1DD-4F76-A3CD-45C598BE7DFB}">
          <p14:sldIdLst>
            <p14:sldId id="563"/>
            <p14:sldId id="397"/>
            <p14:sldId id="596"/>
            <p14:sldId id="592"/>
            <p14:sldId id="530"/>
            <p14:sldId id="531"/>
            <p14:sldId id="532"/>
            <p14:sldId id="440"/>
            <p14:sldId id="296"/>
            <p14:sldId id="533"/>
            <p14:sldId id="311"/>
            <p14:sldId id="578"/>
            <p14:sldId id="477"/>
          </p14:sldIdLst>
        </p14:section>
        <p14:section name="Ch 10 S-c strategy &amp; plan" id="{5743B6F8-0CE8-4B0B-88F4-1DA07D461BDA}">
          <p14:sldIdLst>
            <p14:sldId id="564"/>
            <p14:sldId id="444"/>
            <p14:sldId id="364"/>
            <p14:sldId id="360"/>
            <p14:sldId id="358"/>
            <p14:sldId id="534"/>
            <p14:sldId id="535"/>
            <p14:sldId id="536"/>
            <p14:sldId id="380"/>
            <p14:sldId id="537"/>
            <p14:sldId id="579"/>
            <p14:sldId id="478"/>
          </p14:sldIdLst>
        </p14:section>
        <p14:section name="Ch 11 s-c upstream" id="{066D6135-26D6-4445-8B3E-526AC0AF7340}">
          <p14:sldIdLst>
            <p14:sldId id="565"/>
            <p14:sldId id="538"/>
            <p14:sldId id="539"/>
            <p14:sldId id="597"/>
            <p14:sldId id="361"/>
            <p14:sldId id="540"/>
            <p14:sldId id="412"/>
            <p14:sldId id="580"/>
            <p14:sldId id="479"/>
          </p14:sldIdLst>
        </p14:section>
        <p14:section name="Ch 12 S-C midstream" id="{1B6A0CF7-0C33-4DBD-8D86-792454D62CA9}">
          <p14:sldIdLst>
            <p14:sldId id="566"/>
            <p14:sldId id="365"/>
            <p14:sldId id="598"/>
            <p14:sldId id="541"/>
            <p14:sldId id="542"/>
            <p14:sldId id="543"/>
            <p14:sldId id="371"/>
            <p14:sldId id="544"/>
            <p14:sldId id="581"/>
            <p14:sldId id="480"/>
          </p14:sldIdLst>
        </p14:section>
        <p14:section name="Ch 13 s-c downstream" id="{DC44AE69-DFE6-4845-B7EC-82A7FFDA245E}">
          <p14:sldIdLst>
            <p14:sldId id="567"/>
            <p14:sldId id="373"/>
            <p14:sldId id="466"/>
            <p14:sldId id="545"/>
            <p14:sldId id="546"/>
            <p14:sldId id="547"/>
            <p14:sldId id="599"/>
            <p14:sldId id="582"/>
            <p14:sldId id="481"/>
          </p14:sldIdLst>
        </p14:section>
        <p14:section name="Ch 14 Biz Case journey" id="{61760FB5-F539-4060-9F50-5AB791EE5F98}">
          <p14:sldIdLst>
            <p14:sldId id="568"/>
            <p14:sldId id="406"/>
            <p14:sldId id="405"/>
            <p14:sldId id="548"/>
            <p14:sldId id="411"/>
            <p14:sldId id="549"/>
            <p14:sldId id="593"/>
            <p14:sldId id="551"/>
            <p14:sldId id="552"/>
            <p14:sldId id="404"/>
            <p14:sldId id="553"/>
            <p14:sldId id="554"/>
            <p14:sldId id="457"/>
            <p14:sldId id="583"/>
            <p14:sldId id="482"/>
          </p14:sldIdLst>
        </p14:section>
      </p14:sectionLst>
    </p:ext>
    <p:ext uri="{EFAFB233-063F-42B5-8137-9DF3F51BA10A}">
      <p15:sldGuideLst xmlns:p15="http://schemas.microsoft.com/office/powerpoint/2012/main">
        <p15:guide id="1" orient="horz" pos="2137" userDrawn="1">
          <p15:clr>
            <a:srgbClr val="A4A3A4"/>
          </p15:clr>
        </p15:guide>
        <p15:guide id="2" pos="2993" userDrawn="1">
          <p15:clr>
            <a:srgbClr val="A4A3A4"/>
          </p15:clr>
        </p15:guide>
      </p15:sldGuideLst>
    </p:ext>
    <p:ext uri="{2D200454-40CA-4A62-9FC3-DE9A4176ACB9}">
      <p15:notesGuideLst xmlns:p15="http://schemas.microsoft.com/office/powerpoint/2012/main">
        <p15:guide id="1" orient="horz" pos="3157" userDrawn="1">
          <p15:clr>
            <a:srgbClr val="A4A3A4"/>
          </p15:clr>
        </p15:guide>
        <p15:guide id="2" pos="217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a:srgbClr val="8FAADC"/>
    <a:srgbClr val="FFFFFF"/>
    <a:srgbClr val="00CC00"/>
    <a:srgbClr val="B2B2B2"/>
    <a:srgbClr val="6699FF"/>
    <a:srgbClr val="A50021"/>
    <a:srgbClr val="CC0000"/>
    <a:srgbClr val="5F5F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12" autoAdjust="0"/>
    <p:restoredTop sz="82479" autoAdjust="0"/>
  </p:normalViewPr>
  <p:slideViewPr>
    <p:cSldViewPr snapToGrid="0">
      <p:cViewPr varScale="1">
        <p:scale>
          <a:sx n="88" d="100"/>
          <a:sy n="88" d="100"/>
        </p:scale>
        <p:origin x="1168" y="72"/>
      </p:cViewPr>
      <p:guideLst>
        <p:guide orient="horz" pos="2137"/>
        <p:guide pos="299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90" d="100"/>
        <a:sy n="90" d="100"/>
      </p:scale>
      <p:origin x="0" y="-2814"/>
    </p:cViewPr>
  </p:sorterViewPr>
  <p:notesViewPr>
    <p:cSldViewPr snapToGrid="0">
      <p:cViewPr>
        <p:scale>
          <a:sx n="66" d="100"/>
          <a:sy n="66" d="100"/>
        </p:scale>
        <p:origin x="-1038" y="120"/>
      </p:cViewPr>
      <p:guideLst>
        <p:guide orient="horz" pos="3157"/>
        <p:guide pos="2170"/>
      </p:guideLst>
    </p:cSldViewPr>
  </p:notesViewPr>
  <p:gridSpacing cx="36004" cy="36004"/>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38" Type="http://schemas.openxmlformats.org/officeDocument/2006/relationships/slide" Target="slides/slide134.xml"/><Relationship Id="rId154" Type="http://schemas.openxmlformats.org/officeDocument/2006/relationships/slide" Target="slides/slide150.xml"/><Relationship Id="rId159" Type="http://schemas.openxmlformats.org/officeDocument/2006/relationships/slide" Target="slides/slide155.xml"/><Relationship Id="rId170" Type="http://schemas.openxmlformats.org/officeDocument/2006/relationships/theme" Target="theme/theme1.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slide" Target="slides/slide124.xml"/><Relationship Id="rId144" Type="http://schemas.openxmlformats.org/officeDocument/2006/relationships/slide" Target="slides/slide140.xml"/><Relationship Id="rId149" Type="http://schemas.openxmlformats.org/officeDocument/2006/relationships/slide" Target="slides/slide14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160" Type="http://schemas.openxmlformats.org/officeDocument/2006/relationships/slide" Target="slides/slide156.xml"/><Relationship Id="rId165" Type="http://schemas.openxmlformats.org/officeDocument/2006/relationships/slide" Target="slides/slide16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openxmlformats.org/officeDocument/2006/relationships/slide" Target="slides/slide130.xml"/><Relationship Id="rId139" Type="http://schemas.openxmlformats.org/officeDocument/2006/relationships/slide" Target="slides/slide135.xml"/><Relationship Id="rId80" Type="http://schemas.openxmlformats.org/officeDocument/2006/relationships/slide" Target="slides/slide76.xml"/><Relationship Id="rId85" Type="http://schemas.openxmlformats.org/officeDocument/2006/relationships/slide" Target="slides/slide81.xml"/><Relationship Id="rId150" Type="http://schemas.openxmlformats.org/officeDocument/2006/relationships/slide" Target="slides/slide146.xml"/><Relationship Id="rId155" Type="http://schemas.openxmlformats.org/officeDocument/2006/relationships/slide" Target="slides/slide151.xml"/><Relationship Id="rId171" Type="http://schemas.openxmlformats.org/officeDocument/2006/relationships/tableStyles" Target="tableStyles.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40" Type="http://schemas.openxmlformats.org/officeDocument/2006/relationships/slide" Target="slides/slide136.xml"/><Relationship Id="rId145" Type="http://schemas.openxmlformats.org/officeDocument/2006/relationships/slide" Target="slides/slide141.xml"/><Relationship Id="rId161" Type="http://schemas.openxmlformats.org/officeDocument/2006/relationships/slide" Target="slides/slide157.xml"/><Relationship Id="rId166"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14" Type="http://schemas.openxmlformats.org/officeDocument/2006/relationships/slide" Target="slides/slide110.xml"/><Relationship Id="rId119" Type="http://schemas.openxmlformats.org/officeDocument/2006/relationships/slide" Target="slides/slide115.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30" Type="http://schemas.openxmlformats.org/officeDocument/2006/relationships/slide" Target="slides/slide126.xml"/><Relationship Id="rId135" Type="http://schemas.openxmlformats.org/officeDocument/2006/relationships/slide" Target="slides/slide131.xml"/><Relationship Id="rId143" Type="http://schemas.openxmlformats.org/officeDocument/2006/relationships/slide" Target="slides/slide139.xml"/><Relationship Id="rId148" Type="http://schemas.openxmlformats.org/officeDocument/2006/relationships/slide" Target="slides/slide144.xml"/><Relationship Id="rId151" Type="http://schemas.openxmlformats.org/officeDocument/2006/relationships/slide" Target="slides/slide147.xml"/><Relationship Id="rId156" Type="http://schemas.openxmlformats.org/officeDocument/2006/relationships/slide" Target="slides/slide152.xml"/><Relationship Id="rId164" Type="http://schemas.openxmlformats.org/officeDocument/2006/relationships/slide" Target="slides/slide160.xml"/><Relationship Id="rId169"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slide" Target="slides/slide142.xml"/><Relationship Id="rId167" Type="http://schemas.openxmlformats.org/officeDocument/2006/relationships/handoutMaster" Target="handoutMasters/handoutMaster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162" Type="http://schemas.openxmlformats.org/officeDocument/2006/relationships/slide" Target="slides/slide158.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157" Type="http://schemas.openxmlformats.org/officeDocument/2006/relationships/slide" Target="slides/slide153.xml"/><Relationship Id="rId61" Type="http://schemas.openxmlformats.org/officeDocument/2006/relationships/slide" Target="slides/slide57.xml"/><Relationship Id="rId82" Type="http://schemas.openxmlformats.org/officeDocument/2006/relationships/slide" Target="slides/slide78.xml"/><Relationship Id="rId152" Type="http://schemas.openxmlformats.org/officeDocument/2006/relationships/slide" Target="slides/slide14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3" Type="http://schemas.openxmlformats.org/officeDocument/2006/relationships/slideMaster" Target="slideMasters/slideMaster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s>
</file>

<file path=ppt/charts/_rels/chart1.xml.rels><?xml version="1.0" encoding="UTF-8" standalone="yes"?>
<Relationships xmlns="http://schemas.openxmlformats.org/package/2006/relationships"><Relationship Id="rId3" Type="http://schemas.openxmlformats.org/officeDocument/2006/relationships/oleObject" Target="file:///C:\Users\CW\Documents\MEGA\02c%20Kogan%20Page\CE%20Book%20Content\Population%20GDP%20Consumer%20clas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CW\AppData\Local\Temp\Data_Extract_From_World_Development_Indicators.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file:///C:\Users\CW\Documents\MEGA\01%20Sustainability%20&amp;%20research\02%20CW%20other%20papers%20and%20spreadsheets\GDP%20Population%20global%20trade.xlsx" TargetMode="External"/></Relationships>
</file>

<file path=ppt/charts/_rels/chart4.xml.rels><?xml version="1.0" encoding="UTF-8" standalone="yes"?>
<Relationships xmlns="http://schemas.openxmlformats.org/package/2006/relationships"><Relationship Id="rId3" Type="http://schemas.openxmlformats.org/officeDocument/2006/relationships/oleObject" Target="file:///C:\Users\CW\Documents\02c%20Kogan%20Page\CE%20Book%20Content\Population%20GDP%20Consumer%20class.xlsx" TargetMode="External"/><Relationship Id="rId2" Type="http://schemas.microsoft.com/office/2011/relationships/chartColorStyle" Target="colors3.xml"/><Relationship Id="rId1" Type="http://schemas.microsoft.com/office/2011/relationships/chartStyle" Target="style3.xml"/></Relationships>
</file>

<file path=ppt/charts/_rels/chart5.xml.rels><?xml version="1.0" encoding="UTF-8" standalone="yes"?>
<Relationships xmlns="http://schemas.openxmlformats.org/package/2006/relationships"><Relationship Id="rId3" Type="http://schemas.openxmlformats.org/officeDocument/2006/relationships/oleObject" Target="file:///C:\Users\CW\Documents\MEGA\02c%20Kogan%20Page\CE%20Book%20Content\Food%20charts.xlsx" TargetMode="External"/><Relationship Id="rId2" Type="http://schemas.microsoft.com/office/2011/relationships/chartColorStyle" Target="colors4.xml"/><Relationship Id="rId1" Type="http://schemas.microsoft.com/office/2011/relationships/chartStyle" Target="style4.xml"/></Relationships>
</file>

<file path=ppt/charts/_rels/chart6.xml.rels><?xml version="1.0" encoding="UTF-8" standalone="yes"?>
<Relationships xmlns="http://schemas.openxmlformats.org/package/2006/relationships"><Relationship Id="rId3" Type="http://schemas.openxmlformats.org/officeDocument/2006/relationships/oleObject" Target="file:///C:\Users\CW\Documents\MEGA\02c%20Kogan%20Page\CE%20Book%20Content\Food%20charts.xlsx" TargetMode="External"/><Relationship Id="rId2" Type="http://schemas.microsoft.com/office/2011/relationships/chartColorStyle" Target="colors5.xml"/><Relationship Id="rId1" Type="http://schemas.microsoft.com/office/2011/relationships/chartStyle" Target="style5.xml"/></Relationships>
</file>

<file path=ppt/charts/_rels/chart7.xml.rels><?xml version="1.0" encoding="UTF-8" standalone="yes"?>
<Relationships xmlns="http://schemas.openxmlformats.org/package/2006/relationships"><Relationship Id="rId3" Type="http://schemas.openxmlformats.org/officeDocument/2006/relationships/oleObject" Target="file:///C:\Users\CW\Documents\MEGA\02c%20Kogan%20Page\CE%20Book%20Content\Food%20charts.xlsx" TargetMode="External"/><Relationship Id="rId2" Type="http://schemas.microsoft.com/office/2011/relationships/chartColorStyle" Target="colors6.xml"/><Relationship Id="rId1" Type="http://schemas.microsoft.com/office/2011/relationships/chartStyle" Target="style6.xml"/></Relationships>
</file>

<file path=ppt/charts/_rels/chart8.xml.rels><?xml version="1.0" encoding="UTF-8" standalone="yes"?>
<Relationships xmlns="http://schemas.openxmlformats.org/package/2006/relationships"><Relationship Id="rId3" Type="http://schemas.openxmlformats.org/officeDocument/2006/relationships/oleObject" Target="file:///C:\Users\CW\Documents\MEGA\02c%20Kogan%20Page\CE%20Book%20Content\Food%20charts.xlsx" TargetMode="External"/><Relationship Id="rId2" Type="http://schemas.microsoft.com/office/2011/relationships/chartColorStyle" Target="colors7.xml"/><Relationship Id="rId1" Type="http://schemas.microsoft.com/office/2011/relationships/chartStyle" Target="style7.xml"/></Relationships>
</file>

<file path=ppt/charts/_rels/chart9.xml.rels><?xml version="1.0" encoding="UTF-8" standalone="yes"?>
<Relationships xmlns="http://schemas.openxmlformats.org/package/2006/relationships"><Relationship Id="rId3" Type="http://schemas.openxmlformats.org/officeDocument/2006/relationships/oleObject" Target="file:///C:\Users\CW\Documents\MEGA\02c%20Kogan%20Page\CE%20Book%20Content\Food%20charts.xlsx" TargetMode="External"/><Relationship Id="rId2" Type="http://schemas.microsoft.com/office/2011/relationships/chartColorStyle" Target="colors8.xml"/><Relationship Id="rId1" Type="http://schemas.microsoft.com/office/2011/relationships/chartStyle" Target="style8.xml"/></Relationships>
</file>

<file path=ppt/charts/_rels/chart10.xml.rels><?xml version="1.0" encoding="UTF-8" standalone="yes"?>
<Relationships xmlns="http://schemas.openxmlformats.org/package/2006/relationships"><Relationship Id="rId3" Type="http://schemas.openxmlformats.org/officeDocument/2006/relationships/oleObject" Target="file:///C:\Users\CW\Documents\MEGA\01%20Sustainability%20&amp;%20research\02%20CW%20other%20papers%20and%20spreadsheets\Water%20footprints.xlsx" TargetMode="External"/><Relationship Id="rId2" Type="http://schemas.microsoft.com/office/2011/relationships/chartColorStyle" Target="colors9.xml"/><Relationship Id="rId1" Type="http://schemas.microsoft.com/office/2011/relationships/chartStyle" Target="style9.xml"/></Relationships>
</file>

<file path=ppt/charts/_rels/chart11.xml.rels><?xml version="1.0" encoding="UTF-8" standalone="yes"?>
<Relationships xmlns="http://schemas.openxmlformats.org/package/2006/relationships"><Relationship Id="rId3" Type="http://schemas.openxmlformats.org/officeDocument/2006/relationships/oleObject" Target="file:///C:\Users\CW\Documents\MEGA\01%20Sustainability%20&amp;%20research\02%20CW%20other%20papers%20and%20spreadsheets\Water%20footprints.xlsx" TargetMode="External"/><Relationship Id="rId2" Type="http://schemas.microsoft.com/office/2011/relationships/chartColorStyle" Target="colors10.xml"/><Relationship Id="rId1" Type="http://schemas.microsoft.com/office/2011/relationships/chartStyle" Target="style10.xml"/></Relationships>
</file>

<file path=ppt/charts/_rels/chart1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1.xml"/><Relationship Id="rId1" Type="http://schemas.microsoft.com/office/2011/relationships/chartStyle" Target="style11.xml"/></Relationships>
</file>

<file path=ppt/charts/_rels/chart13.xml.rels><?xml version="1.0" encoding="UTF-8" standalone="yes"?>
<Relationships xmlns="http://schemas.openxmlformats.org/package/2006/relationships"><Relationship Id="rId3" Type="http://schemas.openxmlformats.org/officeDocument/2006/relationships/oleObject" Target="file:///C:\Users\CW\Documents\MEGA\02c%20Kogan%20Page\CE%20Book%20Content\Food%20charts.xlsx" TargetMode="External"/><Relationship Id="rId2" Type="http://schemas.microsoft.com/office/2011/relationships/chartColorStyle" Target="colors12.xml"/><Relationship Id="rId1" Type="http://schemas.microsoft.com/office/2011/relationships/chartStyle" Target="style12.xml"/></Relationships>
</file>

<file path=ppt/charts/_rels/chart14.xml.rels><?xml version="1.0" encoding="UTF-8" standalone="yes"?>
<Relationships xmlns="http://schemas.openxmlformats.org/package/2006/relationships"><Relationship Id="rId3" Type="http://schemas.openxmlformats.org/officeDocument/2006/relationships/oleObject" Target="file:///C:\Users\CW\Documents\MEGA\01%20Sustainability%20&amp;%20research\02%20CW%20other%20papers%20and%20spreadsheets\FAO%20global%20agriculture%20trade%201966%20to%202014.xlsx" TargetMode="External"/><Relationship Id="rId2" Type="http://schemas.microsoft.com/office/2011/relationships/chartColorStyle" Target="colors13.xml"/><Relationship Id="rId1" Type="http://schemas.microsoft.com/office/2011/relationships/chartStyle" Target="style13.xml"/></Relationships>
</file>

<file path=ppt/charts/_rels/chart15.xml.rels><?xml version="1.0" encoding="UTF-8" standalone="yes"?>
<Relationships xmlns="http://schemas.openxmlformats.org/package/2006/relationships"><Relationship Id="rId3" Type="http://schemas.openxmlformats.org/officeDocument/2006/relationships/oleObject" Target="file:///C:\Users\CW\Documents\MEGA\02c%20Kogan%20Page\CE%20Book%20Content\Food%20charts.xlsx" TargetMode="External"/><Relationship Id="rId2" Type="http://schemas.microsoft.com/office/2011/relationships/chartColorStyle" Target="colors14.xml"/><Relationship Id="rId1" Type="http://schemas.microsoft.com/office/2011/relationships/chartStyle" Target="style14.xml"/></Relationships>
</file>

<file path=ppt/charts/_rels/chart16.xml.rels><?xml version="1.0" encoding="UTF-8" standalone="yes"?>
<Relationships xmlns="http://schemas.openxmlformats.org/package/2006/relationships"><Relationship Id="rId3" Type="http://schemas.openxmlformats.org/officeDocument/2006/relationships/oleObject" Target="file:///C:\Users\CW\Documents\MEGA\02c%20Kogan%20Page\CE%20Book%20Content\Fashion%20charts.xlsx" TargetMode="External"/><Relationship Id="rId2" Type="http://schemas.microsoft.com/office/2011/relationships/chartColorStyle" Target="colors15.xml"/><Relationship Id="rId1" Type="http://schemas.microsoft.com/office/2011/relationships/chartStyle" Target="style15.xml"/></Relationships>
</file>

<file path=ppt/charts/_rels/chart17.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16.xml"/><Relationship Id="rId1" Type="http://schemas.microsoft.com/office/2011/relationships/chartStyle" Target="style16.xml"/></Relationships>
</file>

<file path=ppt/charts/_rels/chart18.xml.rels><?xml version="1.0" encoding="UTF-8" standalone="yes"?>
<Relationships xmlns="http://schemas.openxmlformats.org/package/2006/relationships"><Relationship Id="rId3" Type="http://schemas.openxmlformats.org/officeDocument/2006/relationships/oleObject" Target="file:///C:\Users\CW\Documents\MEGA\02c%20Kogan%20Page\CE%20Book%20Content\Fashion%20charts.xlsx" TargetMode="External"/><Relationship Id="rId2" Type="http://schemas.microsoft.com/office/2011/relationships/chartColorStyle" Target="colors17.xml"/><Relationship Id="rId1" Type="http://schemas.microsoft.com/office/2011/relationships/chartStyle" Target="style17.xml"/></Relationships>
</file>

<file path=ppt/charts/_rels/chart19.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18.xml"/><Relationship Id="rId1" Type="http://schemas.microsoft.com/office/2011/relationships/chartStyle" Target="style18.xml"/></Relationships>
</file>

<file path=ppt/charts/_rels/chart20.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19.xml"/><Relationship Id="rId1" Type="http://schemas.microsoft.com/office/2011/relationships/chartStyle" Target="style19.xml"/></Relationships>
</file>

<file path=ppt/charts/_rels/chart21.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20.xml"/><Relationship Id="rId1" Type="http://schemas.microsoft.com/office/2011/relationships/chartStyle" Target="style20.xml"/><Relationship Id="rId4" Type="http://schemas.openxmlformats.org/officeDocument/2006/relationships/chartUserShapes" Target="../drawings/drawing2.xml"/></Relationships>
</file>

<file path=ppt/charts/_rels/chart22.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21.xml"/><Relationship Id="rId1" Type="http://schemas.microsoft.com/office/2011/relationships/chartStyle" Target="style21.xml"/></Relationships>
</file>

<file path=ppt/charts/_rels/chart23.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22.xml"/><Relationship Id="rId1" Type="http://schemas.microsoft.com/office/2011/relationships/chartStyle" Target="style22.xml"/></Relationships>
</file>

<file path=ppt/charts/_rels/chart24.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23.xml"/><Relationship Id="rId1" Type="http://schemas.microsoft.com/office/2011/relationships/chartStyle" Target="style23.xml"/></Relationships>
</file>

<file path=ppt/charts/_rels/chart25.xml.rels><?xml version="1.0" encoding="UTF-8" standalone="yes"?>
<Relationships xmlns="http://schemas.openxmlformats.org/package/2006/relationships"><Relationship Id="rId3" Type="http://schemas.openxmlformats.org/officeDocument/2006/relationships/oleObject" Target="file:///C:\Users\CW\Documents\MEGA\02c%20Kogan%20Page\CE%20Book%20Content\Charts%20supply%20chain.xlsx" TargetMode="External"/><Relationship Id="rId2" Type="http://schemas.microsoft.com/office/2011/relationships/chartColorStyle" Target="colors24.xml"/><Relationship Id="rId1" Type="http://schemas.microsoft.com/office/2011/relationships/chartStyle" Target="style2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r>
              <a:rPr lang="en-GB" sz="1800"/>
              <a:t>Rapid expansion</a:t>
            </a:r>
            <a:r>
              <a:rPr lang="en-GB" sz="1800" baseline="0"/>
              <a:t> of the 'consumer class'</a:t>
            </a:r>
            <a:endParaRPr lang="en-GB" sz="1800"/>
          </a:p>
        </c:rich>
      </c:tx>
      <c:overlay val="0"/>
      <c:spPr>
        <a:noFill/>
        <a:ln>
          <a:noFill/>
        </a:ln>
        <a:effectLst/>
      </c:spPr>
      <c:txPr>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1"/>
          <c:order val="0"/>
          <c:tx>
            <c:strRef>
              <c:f>Pop!$C$4</c:f>
              <c:strCache>
                <c:ptCount val="1"/>
                <c:pt idx="0">
                  <c:v>Consumer class (bn)</c:v>
                </c:pt>
              </c:strCache>
            </c:strRef>
          </c:tx>
          <c:spPr>
            <a:solidFill>
              <a:schemeClr val="accent1">
                <a:tint val="77000"/>
              </a:schemeClr>
            </a:solidFill>
            <a:ln>
              <a:noFill/>
            </a:ln>
            <a:effectLst/>
          </c:spPr>
          <c:invertIfNegative val="0"/>
          <c:cat>
            <c:numRef>
              <c:f>Pop!$A$5:$A$11</c:f>
              <c:numCache>
                <c:formatCode>General</c:formatCode>
                <c:ptCount val="7"/>
                <c:pt idx="0">
                  <c:v>1900</c:v>
                </c:pt>
                <c:pt idx="1">
                  <c:v>1930</c:v>
                </c:pt>
                <c:pt idx="2">
                  <c:v>1950</c:v>
                </c:pt>
                <c:pt idx="3">
                  <c:v>1970</c:v>
                </c:pt>
                <c:pt idx="4">
                  <c:v>1990</c:v>
                </c:pt>
                <c:pt idx="5">
                  <c:v>2010</c:v>
                </c:pt>
                <c:pt idx="6">
                  <c:v>2030</c:v>
                </c:pt>
              </c:numCache>
            </c:numRef>
          </c:cat>
          <c:val>
            <c:numRef>
              <c:f>Pop!$C$5:$C$11</c:f>
              <c:numCache>
                <c:formatCode>General</c:formatCode>
                <c:ptCount val="7"/>
                <c:pt idx="5">
                  <c:v>1.8</c:v>
                </c:pt>
                <c:pt idx="6">
                  <c:v>4.8</c:v>
                </c:pt>
              </c:numCache>
            </c:numRef>
          </c:val>
          <c:extLst>
            <c:ext xmlns:c16="http://schemas.microsoft.com/office/drawing/2014/chart" uri="{C3380CC4-5D6E-409C-BE32-E72D297353CC}">
              <c16:uniqueId val="{00000000-1333-45EB-9CB4-20FB4911C20A}"/>
            </c:ext>
          </c:extLst>
        </c:ser>
        <c:ser>
          <c:idx val="0"/>
          <c:order val="1"/>
          <c:tx>
            <c:strRef>
              <c:f>Pop!$B$4</c:f>
              <c:strCache>
                <c:ptCount val="1"/>
                <c:pt idx="0">
                  <c:v>World Population (billions)</c:v>
                </c:pt>
              </c:strCache>
            </c:strRef>
          </c:tx>
          <c:spPr>
            <a:solidFill>
              <a:schemeClr val="accent1">
                <a:shade val="76000"/>
              </a:schemeClr>
            </a:solidFill>
            <a:ln>
              <a:noFill/>
            </a:ln>
            <a:effectLst/>
          </c:spPr>
          <c:invertIfNegative val="0"/>
          <c:cat>
            <c:numRef>
              <c:f>Pop!$A$5:$A$11</c:f>
              <c:numCache>
                <c:formatCode>General</c:formatCode>
                <c:ptCount val="7"/>
                <c:pt idx="0">
                  <c:v>1900</c:v>
                </c:pt>
                <c:pt idx="1">
                  <c:v>1930</c:v>
                </c:pt>
                <c:pt idx="2">
                  <c:v>1950</c:v>
                </c:pt>
                <c:pt idx="3">
                  <c:v>1970</c:v>
                </c:pt>
                <c:pt idx="4">
                  <c:v>1990</c:v>
                </c:pt>
                <c:pt idx="5">
                  <c:v>2010</c:v>
                </c:pt>
                <c:pt idx="6">
                  <c:v>2030</c:v>
                </c:pt>
              </c:numCache>
            </c:numRef>
          </c:cat>
          <c:val>
            <c:numRef>
              <c:f>Pop!$B$5:$B$11</c:f>
              <c:numCache>
                <c:formatCode>_(* #,##0.00_);_(* \(#,##0.00\);_(* "-"??_);_(@_)</c:formatCode>
                <c:ptCount val="7"/>
                <c:pt idx="0">
                  <c:v>1.65</c:v>
                </c:pt>
                <c:pt idx="1">
                  <c:v>2.0699999999999998</c:v>
                </c:pt>
                <c:pt idx="2">
                  <c:v>2.5322292370000001</c:v>
                </c:pt>
                <c:pt idx="3">
                  <c:v>3.696186306</c:v>
                </c:pt>
                <c:pt idx="4">
                  <c:v>5.3064251540000003</c:v>
                </c:pt>
                <c:pt idx="5">
                  <c:v>5.0958890180000003</c:v>
                </c:pt>
                <c:pt idx="6">
                  <c:v>3.7007660000000007</c:v>
                </c:pt>
              </c:numCache>
            </c:numRef>
          </c:val>
          <c:extLst>
            <c:ext xmlns:c16="http://schemas.microsoft.com/office/drawing/2014/chart" uri="{C3380CC4-5D6E-409C-BE32-E72D297353CC}">
              <c16:uniqueId val="{00000001-1333-45EB-9CB4-20FB4911C20A}"/>
            </c:ext>
          </c:extLst>
        </c:ser>
        <c:dLbls>
          <c:showLegendKey val="0"/>
          <c:showVal val="0"/>
          <c:showCatName val="0"/>
          <c:showSerName val="0"/>
          <c:showPercent val="0"/>
          <c:showBubbleSize val="0"/>
        </c:dLbls>
        <c:gapWidth val="150"/>
        <c:overlap val="100"/>
        <c:axId val="332475472"/>
        <c:axId val="332475864"/>
      </c:barChart>
      <c:catAx>
        <c:axId val="3324754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crossAx val="332475864"/>
        <c:crosses val="autoZero"/>
        <c:auto val="1"/>
        <c:lblAlgn val="ctr"/>
        <c:lblOffset val="100"/>
        <c:noMultiLvlLbl val="0"/>
      </c:catAx>
      <c:valAx>
        <c:axId val="3324758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r>
                  <a:rPr lang="en-US" sz="1800"/>
                  <a:t>Billions</a:t>
                </a:r>
              </a:p>
            </c:rich>
          </c:tx>
          <c:overlay val="0"/>
          <c:spPr>
            <a:noFill/>
            <a:ln>
              <a:noFill/>
            </a:ln>
            <a:effectLst/>
          </c:spPr>
          <c:txPr>
            <a:bodyPr rot="-54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title>
        <c:numFmt formatCode="General" sourceLinked="0"/>
        <c:majorTickMark val="none"/>
        <c:minorTickMark val="none"/>
        <c:tickLblPos val="nextTo"/>
        <c:spPr>
          <a:noFill/>
          <a:ln>
            <a:solidFill>
              <a:schemeClr val="accent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324754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mn-cs"/>
              </a:defRPr>
            </a:pPr>
            <a:r>
              <a:rPr lang="en-GB" sz="2000"/>
              <a:t>Global exports of goods and services (% of World GDP)</a:t>
            </a:r>
          </a:p>
        </c:rich>
      </c:tx>
      <c:overlay val="0"/>
      <c:spPr>
        <a:no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'[Data_Extract_From_World_Development_Indicators.xlsx]Data (2)'!$C$13</c:f>
              <c:strCache>
                <c:ptCount val="1"/>
                <c:pt idx="0">
                  <c:v>Global exports of goods and services (% of GDP)</c:v>
                </c:pt>
              </c:strCache>
            </c:strRef>
          </c:tx>
          <c:spPr>
            <a:ln w="28575" cap="rnd">
              <a:solidFill>
                <a:schemeClr val="accent1"/>
              </a:solidFill>
              <a:round/>
            </a:ln>
            <a:effectLst/>
          </c:spPr>
          <c:marker>
            <c:symbol val="none"/>
          </c:marker>
          <c:cat>
            <c:strRef>
              <c:f>'[Data_Extract_From_World_Development_Indicators.xlsx]Data (2)'!$B$14:$B$61</c:f>
              <c:strCache>
                <c:ptCount val="48"/>
                <c:pt idx="0">
                  <c:v>1966</c:v>
                </c:pt>
                <c:pt idx="1">
                  <c:v>1967</c:v>
                </c:pt>
                <c:pt idx="2">
                  <c:v>1968</c:v>
                </c:pt>
                <c:pt idx="3">
                  <c:v>1969</c:v>
                </c:pt>
                <c:pt idx="4">
                  <c:v>1970</c:v>
                </c:pt>
                <c:pt idx="5">
                  <c:v>1971</c:v>
                </c:pt>
                <c:pt idx="6">
                  <c:v>1972</c:v>
                </c:pt>
                <c:pt idx="7">
                  <c:v>1973</c:v>
                </c:pt>
                <c:pt idx="8">
                  <c:v>1974</c:v>
                </c:pt>
                <c:pt idx="9">
                  <c:v>1975</c:v>
                </c:pt>
                <c:pt idx="10">
                  <c:v>1976</c:v>
                </c:pt>
                <c:pt idx="11">
                  <c:v>1977</c:v>
                </c:pt>
                <c:pt idx="12">
                  <c:v>1978</c:v>
                </c:pt>
                <c:pt idx="13">
                  <c:v>1979</c:v>
                </c:pt>
                <c:pt idx="14">
                  <c:v>1980</c:v>
                </c:pt>
                <c:pt idx="15">
                  <c:v>1981</c:v>
                </c:pt>
                <c:pt idx="16">
                  <c:v>1982</c:v>
                </c:pt>
                <c:pt idx="17">
                  <c:v>1983</c:v>
                </c:pt>
                <c:pt idx="18">
                  <c:v>1984</c:v>
                </c:pt>
                <c:pt idx="19">
                  <c:v>1985</c:v>
                </c:pt>
                <c:pt idx="20">
                  <c:v>1986</c:v>
                </c:pt>
                <c:pt idx="21">
                  <c:v>1987</c:v>
                </c:pt>
                <c:pt idx="22">
                  <c:v>1988</c:v>
                </c:pt>
                <c:pt idx="23">
                  <c:v>1989</c:v>
                </c:pt>
                <c:pt idx="24">
                  <c:v>1990</c:v>
                </c:pt>
                <c:pt idx="25">
                  <c:v>1991</c:v>
                </c:pt>
                <c:pt idx="26">
                  <c:v>1992</c:v>
                </c:pt>
                <c:pt idx="27">
                  <c:v>1993</c:v>
                </c:pt>
                <c:pt idx="28">
                  <c:v>1994</c:v>
                </c:pt>
                <c:pt idx="29">
                  <c:v>1995</c:v>
                </c:pt>
                <c:pt idx="30">
                  <c:v>1996</c:v>
                </c:pt>
                <c:pt idx="31">
                  <c:v>1997</c:v>
                </c:pt>
                <c:pt idx="32">
                  <c:v>1998</c:v>
                </c:pt>
                <c:pt idx="33">
                  <c:v>1999</c:v>
                </c:pt>
                <c:pt idx="34">
                  <c:v>2000</c:v>
                </c:pt>
                <c:pt idx="35">
                  <c:v>2001</c:v>
                </c:pt>
                <c:pt idx="36">
                  <c:v>2002</c:v>
                </c:pt>
                <c:pt idx="37">
                  <c:v>2003</c:v>
                </c:pt>
                <c:pt idx="38">
                  <c:v>2004</c:v>
                </c:pt>
                <c:pt idx="39">
                  <c:v>2005</c:v>
                </c:pt>
                <c:pt idx="40">
                  <c:v>2006</c:v>
                </c:pt>
                <c:pt idx="41">
                  <c:v>2007</c:v>
                </c:pt>
                <c:pt idx="42">
                  <c:v>2008</c:v>
                </c:pt>
                <c:pt idx="43">
                  <c:v>2009</c:v>
                </c:pt>
                <c:pt idx="44">
                  <c:v>2010</c:v>
                </c:pt>
                <c:pt idx="45">
                  <c:v>2011</c:v>
                </c:pt>
                <c:pt idx="46">
                  <c:v>2012</c:v>
                </c:pt>
                <c:pt idx="47">
                  <c:v>2013</c:v>
                </c:pt>
              </c:strCache>
            </c:strRef>
          </c:cat>
          <c:val>
            <c:numRef>
              <c:f>'[Data_Extract_From_World_Development_Indicators.xlsx]Data (2)'!$C$14:$C$61</c:f>
              <c:numCache>
                <c:formatCode>_(* #,##0.00_);_(* \(#,##0.00\);_(* "-"??_);_(@_)</c:formatCode>
                <c:ptCount val="48"/>
                <c:pt idx="0">
                  <c:v>12.307680624108011</c:v>
                </c:pt>
                <c:pt idx="1">
                  <c:v>12.075851144097381</c:v>
                </c:pt>
                <c:pt idx="2">
                  <c:v>12.892254596076867</c:v>
                </c:pt>
                <c:pt idx="3">
                  <c:v>13.264110310344376</c:v>
                </c:pt>
                <c:pt idx="4">
                  <c:v>13.473962582219684</c:v>
                </c:pt>
                <c:pt idx="5">
                  <c:v>13.604858938352463</c:v>
                </c:pt>
                <c:pt idx="6">
                  <c:v>13.762112105072106</c:v>
                </c:pt>
                <c:pt idx="7">
                  <c:v>15.211096087697657</c:v>
                </c:pt>
                <c:pt idx="8">
                  <c:v>17.204539600479183</c:v>
                </c:pt>
                <c:pt idx="9">
                  <c:v>16.35953667408819</c:v>
                </c:pt>
                <c:pt idx="10">
                  <c:v>16.866351371807912</c:v>
                </c:pt>
                <c:pt idx="11">
                  <c:v>16.939782268784835</c:v>
                </c:pt>
                <c:pt idx="12">
                  <c:v>16.652354143365521</c:v>
                </c:pt>
                <c:pt idx="13">
                  <c:v>17.592678726341731</c:v>
                </c:pt>
                <c:pt idx="14">
                  <c:v>18.855342843870314</c:v>
                </c:pt>
                <c:pt idx="15">
                  <c:v>19.150913560315804</c:v>
                </c:pt>
                <c:pt idx="16">
                  <c:v>18.570252309738386</c:v>
                </c:pt>
                <c:pt idx="17">
                  <c:v>18.350388980406976</c:v>
                </c:pt>
                <c:pt idx="18">
                  <c:v>19.213181470371126</c:v>
                </c:pt>
                <c:pt idx="19">
                  <c:v>19.028883756617716</c:v>
                </c:pt>
                <c:pt idx="20">
                  <c:v>17.651536007631673</c:v>
                </c:pt>
                <c:pt idx="21">
                  <c:v>17.9248488922529</c:v>
                </c:pt>
                <c:pt idx="22">
                  <c:v>18.30829593134467</c:v>
                </c:pt>
                <c:pt idx="23">
                  <c:v>18.88235298601607</c:v>
                </c:pt>
                <c:pt idx="24">
                  <c:v>19.170216000166594</c:v>
                </c:pt>
                <c:pt idx="25">
                  <c:v>19.092804086297004</c:v>
                </c:pt>
                <c:pt idx="26">
                  <c:v>19.884449931434482</c:v>
                </c:pt>
                <c:pt idx="27">
                  <c:v>19.380603898321073</c:v>
                </c:pt>
                <c:pt idx="28">
                  <c:v>20.359348789251143</c:v>
                </c:pt>
                <c:pt idx="29">
                  <c:v>21.576605532912748</c:v>
                </c:pt>
                <c:pt idx="30">
                  <c:v>21.688977120591165</c:v>
                </c:pt>
                <c:pt idx="31">
                  <c:v>22.682233850031139</c:v>
                </c:pt>
                <c:pt idx="32">
                  <c:v>22.839952470788702</c:v>
                </c:pt>
                <c:pt idx="33">
                  <c:v>23.014798128489684</c:v>
                </c:pt>
                <c:pt idx="34">
                  <c:v>25.051361310860653</c:v>
                </c:pt>
                <c:pt idx="35">
                  <c:v>24.403981975040601</c:v>
                </c:pt>
                <c:pt idx="36">
                  <c:v>24.180884113056582</c:v>
                </c:pt>
                <c:pt idx="37">
                  <c:v>24.433815525911633</c:v>
                </c:pt>
                <c:pt idx="38">
                  <c:v>25.899246717663445</c:v>
                </c:pt>
                <c:pt idx="39">
                  <c:v>26.928127687481229</c:v>
                </c:pt>
                <c:pt idx="40">
                  <c:v>28.244913568569224</c:v>
                </c:pt>
                <c:pt idx="41">
                  <c:v>28.691981990449978</c:v>
                </c:pt>
                <c:pt idx="42">
                  <c:v>29.465054851057669</c:v>
                </c:pt>
                <c:pt idx="43">
                  <c:v>25.612279783900679</c:v>
                </c:pt>
                <c:pt idx="44">
                  <c:v>28.00263997428857</c:v>
                </c:pt>
                <c:pt idx="45">
                  <c:v>29.685672138017129</c:v>
                </c:pt>
                <c:pt idx="46">
                  <c:v>29.886917673987195</c:v>
                </c:pt>
                <c:pt idx="47">
                  <c:v>29.807124661027327</c:v>
                </c:pt>
              </c:numCache>
            </c:numRef>
          </c:val>
          <c:smooth val="0"/>
          <c:extLst>
            <c:ext xmlns:c16="http://schemas.microsoft.com/office/drawing/2014/chart" uri="{C3380CC4-5D6E-409C-BE32-E72D297353CC}">
              <c16:uniqueId val="{00000000-061D-4034-888D-0740A7E3D70E}"/>
            </c:ext>
          </c:extLst>
        </c:ser>
        <c:dLbls>
          <c:showLegendKey val="0"/>
          <c:showVal val="0"/>
          <c:showCatName val="0"/>
          <c:showSerName val="0"/>
          <c:showPercent val="0"/>
          <c:showBubbleSize val="0"/>
        </c:dLbls>
        <c:smooth val="0"/>
        <c:axId val="483096016"/>
        <c:axId val="483088960"/>
      </c:lineChart>
      <c:catAx>
        <c:axId val="4830960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crossAx val="483088960"/>
        <c:crosses val="autoZero"/>
        <c:auto val="1"/>
        <c:lblAlgn val="ctr"/>
        <c:lblOffset val="100"/>
        <c:tickLblSkip val="5"/>
        <c:noMultiLvlLbl val="0"/>
      </c:catAx>
      <c:valAx>
        <c:axId val="48308896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crossAx val="48309601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lgn="l">
              <a:defRPr sz="1800" b="0" i="0" u="none" strike="noStrike" baseline="0">
                <a:solidFill>
                  <a:srgbClr val="000000"/>
                </a:solidFill>
                <a:latin typeface="Arial"/>
                <a:ea typeface="Arial"/>
                <a:cs typeface="Arial"/>
              </a:defRPr>
            </a:pPr>
            <a:r>
              <a:rPr lang="en-US" dirty="0"/>
              <a:t>World </a:t>
            </a:r>
            <a:r>
              <a:rPr lang="en-US" dirty="0" smtClean="0"/>
              <a:t>population</a:t>
            </a:r>
            <a:endParaRPr lang="en-US" dirty="0"/>
          </a:p>
        </c:rich>
      </c:tx>
      <c:layout>
        <c:manualLayout>
          <c:xMode val="edge"/>
          <c:yMode val="edge"/>
          <c:x val="8.5084078988675649E-2"/>
          <c:y val="7.020097917967201E-2"/>
        </c:manualLayout>
      </c:layout>
      <c:overlay val="0"/>
      <c:spPr>
        <a:noFill/>
        <a:ln w="25400">
          <a:noFill/>
        </a:ln>
      </c:spPr>
    </c:title>
    <c:autoTitleDeleted val="0"/>
    <c:plotArea>
      <c:layout>
        <c:manualLayout>
          <c:layoutTarget val="inner"/>
          <c:xMode val="edge"/>
          <c:yMode val="edge"/>
          <c:x val="8.4286571665171395E-2"/>
          <c:y val="0.15692748024169328"/>
          <c:w val="0.8760271320552121"/>
          <c:h val="0.68135593220338986"/>
        </c:manualLayout>
      </c:layout>
      <c:scatterChart>
        <c:scatterStyle val="lineMarker"/>
        <c:varyColors val="0"/>
        <c:ser>
          <c:idx val="2"/>
          <c:order val="0"/>
          <c:tx>
            <c:strRef>
              <c:f>'GDP Pop'!$D$4</c:f>
              <c:strCache>
                <c:ptCount val="1"/>
                <c:pt idx="0">
                  <c:v>World Population (billions)</c:v>
                </c:pt>
              </c:strCache>
            </c:strRef>
          </c:tx>
          <c:spPr>
            <a:ln w="38100">
              <a:solidFill>
                <a:schemeClr val="accent5"/>
              </a:solidFill>
              <a:prstDash val="solid"/>
            </a:ln>
          </c:spPr>
          <c:marker>
            <c:symbol val="none"/>
          </c:marker>
          <c:xVal>
            <c:numRef>
              <c:f>'GDP Pop'!$B$5:$B$59</c:f>
              <c:numCache>
                <c:formatCode>General</c:formatCode>
                <c:ptCount val="55"/>
                <c:pt idx="0">
                  <c:v>-10000</c:v>
                </c:pt>
                <c:pt idx="1">
                  <c:v>-8000</c:v>
                </c:pt>
                <c:pt idx="2">
                  <c:v>-6500</c:v>
                </c:pt>
                <c:pt idx="3">
                  <c:v>-5000</c:v>
                </c:pt>
                <c:pt idx="4">
                  <c:v>-4000</c:v>
                </c:pt>
                <c:pt idx="5">
                  <c:v>-3000</c:v>
                </c:pt>
                <c:pt idx="6">
                  <c:v>-2000</c:v>
                </c:pt>
                <c:pt idx="7">
                  <c:v>-1000</c:v>
                </c:pt>
                <c:pt idx="8">
                  <c:v>-500</c:v>
                </c:pt>
                <c:pt idx="9">
                  <c:v>-400</c:v>
                </c:pt>
                <c:pt idx="10">
                  <c:v>-200</c:v>
                </c:pt>
                <c:pt idx="11">
                  <c:v>1</c:v>
                </c:pt>
                <c:pt idx="12">
                  <c:v>200</c:v>
                </c:pt>
                <c:pt idx="13">
                  <c:v>400</c:v>
                </c:pt>
                <c:pt idx="14">
                  <c:v>500</c:v>
                </c:pt>
                <c:pt idx="15">
                  <c:v>600</c:v>
                </c:pt>
                <c:pt idx="16">
                  <c:v>700</c:v>
                </c:pt>
                <c:pt idx="17">
                  <c:v>800</c:v>
                </c:pt>
                <c:pt idx="18">
                  <c:v>900</c:v>
                </c:pt>
                <c:pt idx="19">
                  <c:v>1000</c:v>
                </c:pt>
                <c:pt idx="20">
                  <c:v>1100</c:v>
                </c:pt>
                <c:pt idx="21">
                  <c:v>1200</c:v>
                </c:pt>
                <c:pt idx="22">
                  <c:v>1250</c:v>
                </c:pt>
                <c:pt idx="23">
                  <c:v>1300</c:v>
                </c:pt>
                <c:pt idx="24">
                  <c:v>1340</c:v>
                </c:pt>
                <c:pt idx="25">
                  <c:v>1400</c:v>
                </c:pt>
                <c:pt idx="26">
                  <c:v>1500</c:v>
                </c:pt>
                <c:pt idx="27">
                  <c:v>1600</c:v>
                </c:pt>
                <c:pt idx="28">
                  <c:v>1650</c:v>
                </c:pt>
                <c:pt idx="29">
                  <c:v>1700</c:v>
                </c:pt>
                <c:pt idx="30">
                  <c:v>1750</c:v>
                </c:pt>
                <c:pt idx="31">
                  <c:v>1800</c:v>
                </c:pt>
                <c:pt idx="32">
                  <c:v>1850</c:v>
                </c:pt>
                <c:pt idx="33">
                  <c:v>1875</c:v>
                </c:pt>
                <c:pt idx="34">
                  <c:v>1900</c:v>
                </c:pt>
                <c:pt idx="35">
                  <c:v>1920</c:v>
                </c:pt>
                <c:pt idx="36">
                  <c:v>1925</c:v>
                </c:pt>
                <c:pt idx="37">
                  <c:v>1930</c:v>
                </c:pt>
                <c:pt idx="38">
                  <c:v>1940</c:v>
                </c:pt>
                <c:pt idx="39">
                  <c:v>1950</c:v>
                </c:pt>
                <c:pt idx="40">
                  <c:v>1955</c:v>
                </c:pt>
                <c:pt idx="41">
                  <c:v>1960</c:v>
                </c:pt>
                <c:pt idx="42">
                  <c:v>1965</c:v>
                </c:pt>
                <c:pt idx="43">
                  <c:v>1970</c:v>
                </c:pt>
                <c:pt idx="44">
                  <c:v>1975</c:v>
                </c:pt>
                <c:pt idx="45">
                  <c:v>1980</c:v>
                </c:pt>
                <c:pt idx="46">
                  <c:v>1985</c:v>
                </c:pt>
                <c:pt idx="47">
                  <c:v>1990</c:v>
                </c:pt>
                <c:pt idx="48">
                  <c:v>1995</c:v>
                </c:pt>
                <c:pt idx="49">
                  <c:v>2000</c:v>
                </c:pt>
                <c:pt idx="50">
                  <c:v>2005</c:v>
                </c:pt>
                <c:pt idx="51">
                  <c:v>2010</c:v>
                </c:pt>
                <c:pt idx="52">
                  <c:v>2011</c:v>
                </c:pt>
                <c:pt idx="53">
                  <c:v>2012</c:v>
                </c:pt>
                <c:pt idx="54">
                  <c:v>2015</c:v>
                </c:pt>
              </c:numCache>
            </c:numRef>
          </c:xVal>
          <c:yVal>
            <c:numRef>
              <c:f>'GDP Pop'!$D$5:$D$59</c:f>
              <c:numCache>
                <c:formatCode>General</c:formatCode>
                <c:ptCount val="55"/>
                <c:pt idx="0">
                  <c:v>1E-3</c:v>
                </c:pt>
                <c:pt idx="1">
                  <c:v>5.0000000000000001E-3</c:v>
                </c:pt>
                <c:pt idx="2">
                  <c:v>5.0000000000000001E-3</c:v>
                </c:pt>
                <c:pt idx="3">
                  <c:v>5.0000000000000001E-3</c:v>
                </c:pt>
                <c:pt idx="4">
                  <c:v>7.0000000000000001E-3</c:v>
                </c:pt>
                <c:pt idx="5">
                  <c:v>1.4E-2</c:v>
                </c:pt>
                <c:pt idx="6">
                  <c:v>2.7E-2</c:v>
                </c:pt>
                <c:pt idx="7">
                  <c:v>0.05</c:v>
                </c:pt>
                <c:pt idx="8">
                  <c:v>0.1</c:v>
                </c:pt>
                <c:pt idx="9">
                  <c:v>0.16200000000000001</c:v>
                </c:pt>
                <c:pt idx="10">
                  <c:v>0.15</c:v>
                </c:pt>
                <c:pt idx="11">
                  <c:v>0.17</c:v>
                </c:pt>
                <c:pt idx="12">
                  <c:v>0.19</c:v>
                </c:pt>
                <c:pt idx="13">
                  <c:v>0.19</c:v>
                </c:pt>
                <c:pt idx="14">
                  <c:v>0.19</c:v>
                </c:pt>
                <c:pt idx="15">
                  <c:v>0.2</c:v>
                </c:pt>
                <c:pt idx="16">
                  <c:v>0.21</c:v>
                </c:pt>
                <c:pt idx="17">
                  <c:v>0.22</c:v>
                </c:pt>
                <c:pt idx="18">
                  <c:v>0.24</c:v>
                </c:pt>
                <c:pt idx="19">
                  <c:v>0.26500000000000001</c:v>
                </c:pt>
                <c:pt idx="20">
                  <c:v>0.32</c:v>
                </c:pt>
                <c:pt idx="21">
                  <c:v>0.36</c:v>
                </c:pt>
                <c:pt idx="22">
                  <c:v>0.36</c:v>
                </c:pt>
                <c:pt idx="23">
                  <c:v>0.36</c:v>
                </c:pt>
                <c:pt idx="24">
                  <c:v>0.36</c:v>
                </c:pt>
                <c:pt idx="25">
                  <c:v>0.35</c:v>
                </c:pt>
                <c:pt idx="26">
                  <c:v>0.42499999999999999</c:v>
                </c:pt>
                <c:pt idx="27">
                  <c:v>0.54500000000000004</c:v>
                </c:pt>
                <c:pt idx="28">
                  <c:v>0.54500000000000004</c:v>
                </c:pt>
                <c:pt idx="29" formatCode="_(* #,##0.00_);_(* \(#,##0.00\);_(* &quot;-&quot;??_);_(@_)">
                  <c:v>0.6</c:v>
                </c:pt>
                <c:pt idx="30" formatCode="_(* #,##0.00_);_(* \(#,##0.00\);_(* &quot;-&quot;??_);_(@_)">
                  <c:v>0.79100000000000004</c:v>
                </c:pt>
                <c:pt idx="31" formatCode="_(* #,##0.00_);_(* \(#,##0.00\);_(* &quot;-&quot;??_);_(@_)">
                  <c:v>0.97799999999999998</c:v>
                </c:pt>
                <c:pt idx="32" formatCode="_(* #,##0.00_);_(* \(#,##0.00\);_(* &quot;-&quot;??_);_(@_)">
                  <c:v>1.262</c:v>
                </c:pt>
                <c:pt idx="33" formatCode="_(* #,##0.00_);_(* \(#,##0.00\);_(* &quot;-&quot;??_);_(@_)">
                  <c:v>1.456</c:v>
                </c:pt>
                <c:pt idx="34" formatCode="_(* #,##0.00_);_(* \(#,##0.00\);_(* &quot;-&quot;??_);_(@_)">
                  <c:v>1.65</c:v>
                </c:pt>
                <c:pt idx="35" formatCode="_(* #,##0.00_);_(* \(#,##0.00\);_(* &quot;-&quot;??_);_(@_)">
                  <c:v>1.86</c:v>
                </c:pt>
                <c:pt idx="36" formatCode="_(* #,##0.00_);_(* \(#,##0.00\);_(* &quot;-&quot;??_);_(@_)">
                  <c:v>1.9649999999999999</c:v>
                </c:pt>
                <c:pt idx="37" formatCode="_(* #,##0.00_);_(* \(#,##0.00\);_(* &quot;-&quot;??_);_(@_)">
                  <c:v>2.0699999999999998</c:v>
                </c:pt>
                <c:pt idx="38" formatCode="_(* #,##0.00_);_(* \(#,##0.00\);_(* &quot;-&quot;??_);_(@_)">
                  <c:v>2.3011146184999998</c:v>
                </c:pt>
                <c:pt idx="39" formatCode="_(* #,##0.00_);_(* \(#,##0.00\);_(* &quot;-&quot;??_);_(@_)">
                  <c:v>2.5322292370000001</c:v>
                </c:pt>
                <c:pt idx="40" formatCode="_(* #,##0.00_);_(* \(#,##0.00\);_(* &quot;-&quot;??_);_(@_)">
                  <c:v>2.772881677</c:v>
                </c:pt>
                <c:pt idx="41" formatCode="_(* #,##0.00_);_(* \(#,##0.00\);_(* &quot;-&quot;??_);_(@_)">
                  <c:v>3.038412766</c:v>
                </c:pt>
                <c:pt idx="42" formatCode="_(* #,##0.00_);_(* \(#,##0.00\);_(* &quot;-&quot;??_);_(@_)">
                  <c:v>3.3330070489999999</c:v>
                </c:pt>
                <c:pt idx="43" formatCode="_(* #,##0.00_);_(* \(#,##0.00\);_(* &quot;-&quot;??_);_(@_)">
                  <c:v>3.696186306</c:v>
                </c:pt>
                <c:pt idx="44" formatCode="_(* #,##0.00_);_(* \(#,##0.00\);_(* &quot;-&quot;??_);_(@_)">
                  <c:v>4.0764192069999998</c:v>
                </c:pt>
                <c:pt idx="45" formatCode="_(* #,##0.00_);_(* \(#,##0.00\);_(* &quot;-&quot;??_);_(@_)">
                  <c:v>4.453007478</c:v>
                </c:pt>
                <c:pt idx="46" formatCode="_(* #,##0.00_);_(* \(#,##0.00\);_(* &quot;-&quot;??_);_(@_)">
                  <c:v>4.8632899350000001</c:v>
                </c:pt>
                <c:pt idx="47" formatCode="_(* #,##0.00_);_(* \(#,##0.00\);_(* &quot;-&quot;??_);_(@_)">
                  <c:v>5.3064251540000003</c:v>
                </c:pt>
                <c:pt idx="48" formatCode="_(* #,##0.00_);_(* \(#,##0.00\);_(* &quot;-&quot;??_);_(@_)">
                  <c:v>5.7262393149999999</c:v>
                </c:pt>
                <c:pt idx="49" formatCode="_(* #,##0.00_);_(* \(#,##0.00\);_(* &quot;-&quot;??_);_(@_)">
                  <c:v>6.12277</c:v>
                </c:pt>
                <c:pt idx="50" formatCode="_(* #,##0.00_);_(* \(#,##0.00\);_(* &quot;-&quot;??_);_(@_)">
                  <c:v>6.5066491749999997</c:v>
                </c:pt>
                <c:pt idx="51" formatCode="_(* #,##0.00_);_(* \(#,##0.00\);_(* &quot;-&quot;??_);_(@_)">
                  <c:v>6.8958890180000001</c:v>
                </c:pt>
                <c:pt idx="52" formatCode="_(* #,##0.00_);_(* \(#,##0.00\);_(* &quot;-&quot;??_);_(@_)">
                  <c:v>6.94</c:v>
                </c:pt>
                <c:pt idx="53" formatCode="#,##0.00">
                  <c:v>7.0170000000000003</c:v>
                </c:pt>
                <c:pt idx="54" formatCode="_(* #,##0.00_);_(* \(#,##0.00\);_(* &quot;-&quot;??_);_(@_)">
                  <c:v>7.2</c:v>
                </c:pt>
              </c:numCache>
            </c:numRef>
          </c:yVal>
          <c:smooth val="0"/>
          <c:extLst>
            <c:ext xmlns:c16="http://schemas.microsoft.com/office/drawing/2014/chart" uri="{C3380CC4-5D6E-409C-BE32-E72D297353CC}">
              <c16:uniqueId val="{00000000-FDA1-4F35-8390-340A0CBC6198}"/>
            </c:ext>
          </c:extLst>
        </c:ser>
        <c:dLbls>
          <c:showLegendKey val="0"/>
          <c:showVal val="0"/>
          <c:showCatName val="0"/>
          <c:showSerName val="0"/>
          <c:showPercent val="0"/>
          <c:showBubbleSize val="0"/>
        </c:dLbls>
        <c:axId val="483091704"/>
        <c:axId val="483095232"/>
      </c:scatterChart>
      <c:valAx>
        <c:axId val="483091704"/>
        <c:scaling>
          <c:orientation val="minMax"/>
          <c:max val="2050"/>
          <c:min val="-10000"/>
        </c:scaling>
        <c:delete val="0"/>
        <c:axPos val="b"/>
        <c:numFmt formatCode="General" sourceLinked="0"/>
        <c:majorTickMark val="out"/>
        <c:minorTickMark val="none"/>
        <c:tickLblPos val="nextTo"/>
        <c:spPr>
          <a:ln w="3175">
            <a:solidFill>
              <a:srgbClr val="000000"/>
            </a:solidFill>
            <a:prstDash val="solid"/>
          </a:ln>
        </c:spPr>
        <c:txPr>
          <a:bodyPr rot="0" vert="horz"/>
          <a:lstStyle/>
          <a:p>
            <a:pPr>
              <a:defRPr sz="1600" b="0" i="0" u="none" strike="noStrike" baseline="0">
                <a:solidFill>
                  <a:srgbClr val="000000"/>
                </a:solidFill>
                <a:latin typeface="Arial"/>
                <a:ea typeface="Arial"/>
                <a:cs typeface="Arial"/>
              </a:defRPr>
            </a:pPr>
            <a:endParaRPr lang="en-US"/>
          </a:p>
        </c:txPr>
        <c:crossAx val="483095232"/>
        <c:crosses val="autoZero"/>
        <c:crossBetween val="midCat"/>
        <c:minorUnit val="400"/>
      </c:valAx>
      <c:valAx>
        <c:axId val="483095232"/>
        <c:scaling>
          <c:orientation val="minMax"/>
        </c:scaling>
        <c:delete val="0"/>
        <c:axPos val="l"/>
        <c:majorGridlines>
          <c:spPr>
            <a:ln w="3175">
              <a:solidFill>
                <a:srgbClr val="969696"/>
              </a:solidFill>
              <a:prstDash val="solid"/>
            </a:ln>
          </c:spPr>
        </c:majorGridlines>
        <c:title>
          <c:tx>
            <c:rich>
              <a:bodyPr/>
              <a:lstStyle/>
              <a:p>
                <a:pPr>
                  <a:defRPr sz="1600" b="0" i="0" u="none" strike="noStrike" baseline="0">
                    <a:solidFill>
                      <a:srgbClr val="000000"/>
                    </a:solidFill>
                    <a:latin typeface="Arial"/>
                    <a:ea typeface="Arial"/>
                    <a:cs typeface="Arial"/>
                  </a:defRPr>
                </a:pPr>
                <a:r>
                  <a:rPr lang="en-GB" sz="1600" b="0"/>
                  <a:t>Billion</a:t>
                </a:r>
              </a:p>
            </c:rich>
          </c:tx>
          <c:layout>
            <c:manualLayout>
              <c:xMode val="edge"/>
              <c:yMode val="edge"/>
              <c:x val="1.1410855729497233E-2"/>
              <c:y val="0.46779664640066126"/>
            </c:manualLayout>
          </c:layout>
          <c:overlay val="0"/>
          <c:spPr>
            <a:noFill/>
            <a:ln w="25400">
              <a:noFill/>
            </a:ln>
          </c:spPr>
        </c:title>
        <c:numFmt formatCode="#,##0" sourceLinked="0"/>
        <c:majorTickMark val="out"/>
        <c:minorTickMark val="none"/>
        <c:tickLblPos val="nextTo"/>
        <c:spPr>
          <a:ln w="3175">
            <a:solidFill>
              <a:srgbClr val="000000"/>
            </a:solidFill>
            <a:prstDash val="solid"/>
          </a:ln>
        </c:spPr>
        <c:txPr>
          <a:bodyPr rot="0" vert="horz"/>
          <a:lstStyle/>
          <a:p>
            <a:pPr>
              <a:defRPr sz="1600" b="0" i="0" u="none" strike="noStrike" baseline="0">
                <a:solidFill>
                  <a:srgbClr val="000000"/>
                </a:solidFill>
                <a:latin typeface="Arial"/>
                <a:ea typeface="Arial"/>
                <a:cs typeface="Arial"/>
              </a:defRPr>
            </a:pPr>
            <a:endParaRPr lang="en-US"/>
          </a:p>
        </c:txPr>
        <c:crossAx val="483091704"/>
        <c:crossesAt val="-10000"/>
        <c:crossBetween val="midCat"/>
      </c:valAx>
      <c:spPr>
        <a:noFill/>
        <a:ln w="12700">
          <a:solidFill>
            <a:srgbClr val="808080"/>
          </a:solidFill>
          <a:prstDash val="solid"/>
        </a:ln>
      </c:spPr>
    </c:plotArea>
    <c:plotVisOnly val="1"/>
    <c:dispBlanksAs val="gap"/>
    <c:showDLblsOverMax val="0"/>
  </c:chart>
  <c:spPr>
    <a:noFill/>
    <a:ln w="9525">
      <a:noFill/>
    </a:ln>
  </c:spPr>
  <c:txPr>
    <a:bodyPr/>
    <a:lstStyle/>
    <a:p>
      <a:pPr>
        <a:defRPr sz="1000" b="0" i="0" u="none" strike="noStrike" baseline="0">
          <a:solidFill>
            <a:srgbClr val="000000"/>
          </a:solidFill>
          <a:latin typeface="Arial"/>
          <a:ea typeface="Arial"/>
          <a:cs typeface="Arial"/>
        </a:defRPr>
      </a:pPr>
      <a:endParaRPr lang="en-US"/>
    </a:p>
  </c:txPr>
  <c:externalData r:id="rId1">
    <c:autoUpdate val="0"/>
  </c:externalData>
  <c:userShapes r:id="rId2"/>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r>
              <a:rPr lang="en-GB" sz="1800"/>
              <a:t>Rapid expansion</a:t>
            </a:r>
            <a:r>
              <a:rPr lang="en-GB" sz="1800" baseline="0"/>
              <a:t> of the 'consumer class'</a:t>
            </a:r>
            <a:endParaRPr lang="en-GB" sz="1800"/>
          </a:p>
        </c:rich>
      </c:tx>
      <c:overlay val="0"/>
      <c:spPr>
        <a:noFill/>
        <a:ln>
          <a:noFill/>
        </a:ln>
        <a:effectLst/>
      </c:spPr>
      <c:txPr>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1"/>
          <c:order val="0"/>
          <c:tx>
            <c:strRef>
              <c:f>Pop!$C$4</c:f>
              <c:strCache>
                <c:ptCount val="1"/>
                <c:pt idx="0">
                  <c:v>Consumer class (bn)</c:v>
                </c:pt>
              </c:strCache>
            </c:strRef>
          </c:tx>
          <c:spPr>
            <a:solidFill>
              <a:schemeClr val="accent2"/>
            </a:solidFill>
            <a:ln>
              <a:noFill/>
            </a:ln>
            <a:effectLst/>
          </c:spPr>
          <c:invertIfNegative val="0"/>
          <c:cat>
            <c:numRef>
              <c:f>Pop!$A$5:$A$11</c:f>
              <c:numCache>
                <c:formatCode>General</c:formatCode>
                <c:ptCount val="7"/>
                <c:pt idx="0">
                  <c:v>1900</c:v>
                </c:pt>
                <c:pt idx="1">
                  <c:v>1930</c:v>
                </c:pt>
                <c:pt idx="2">
                  <c:v>1950</c:v>
                </c:pt>
                <c:pt idx="3">
                  <c:v>1970</c:v>
                </c:pt>
                <c:pt idx="4">
                  <c:v>1990</c:v>
                </c:pt>
                <c:pt idx="5">
                  <c:v>2010</c:v>
                </c:pt>
                <c:pt idx="6">
                  <c:v>2030</c:v>
                </c:pt>
              </c:numCache>
            </c:numRef>
          </c:cat>
          <c:val>
            <c:numRef>
              <c:f>Pop!$C$5:$C$11</c:f>
              <c:numCache>
                <c:formatCode>General</c:formatCode>
                <c:ptCount val="7"/>
                <c:pt idx="5">
                  <c:v>1.8</c:v>
                </c:pt>
                <c:pt idx="6">
                  <c:v>4.8</c:v>
                </c:pt>
              </c:numCache>
            </c:numRef>
          </c:val>
          <c:extLst>
            <c:ext xmlns:c16="http://schemas.microsoft.com/office/drawing/2014/chart" uri="{C3380CC4-5D6E-409C-BE32-E72D297353CC}">
              <c16:uniqueId val="{00000000-D711-4FFD-BB1D-776EB402F1C2}"/>
            </c:ext>
          </c:extLst>
        </c:ser>
        <c:ser>
          <c:idx val="0"/>
          <c:order val="1"/>
          <c:tx>
            <c:strRef>
              <c:f>Pop!$B$4</c:f>
              <c:strCache>
                <c:ptCount val="1"/>
                <c:pt idx="0">
                  <c:v>World Population (billions)</c:v>
                </c:pt>
              </c:strCache>
            </c:strRef>
          </c:tx>
          <c:spPr>
            <a:solidFill>
              <a:schemeClr val="accent1"/>
            </a:solidFill>
            <a:ln>
              <a:noFill/>
            </a:ln>
            <a:effectLst/>
          </c:spPr>
          <c:invertIfNegative val="0"/>
          <c:cat>
            <c:numRef>
              <c:f>Pop!$A$5:$A$11</c:f>
              <c:numCache>
                <c:formatCode>General</c:formatCode>
                <c:ptCount val="7"/>
                <c:pt idx="0">
                  <c:v>1900</c:v>
                </c:pt>
                <c:pt idx="1">
                  <c:v>1930</c:v>
                </c:pt>
                <c:pt idx="2">
                  <c:v>1950</c:v>
                </c:pt>
                <c:pt idx="3">
                  <c:v>1970</c:v>
                </c:pt>
                <c:pt idx="4">
                  <c:v>1990</c:v>
                </c:pt>
                <c:pt idx="5">
                  <c:v>2010</c:v>
                </c:pt>
                <c:pt idx="6">
                  <c:v>2030</c:v>
                </c:pt>
              </c:numCache>
            </c:numRef>
          </c:cat>
          <c:val>
            <c:numRef>
              <c:f>Pop!$B$5:$B$11</c:f>
              <c:numCache>
                <c:formatCode>_(* #,##0.00_);_(* \(#,##0.00\);_(* "-"??_);_(@_)</c:formatCode>
                <c:ptCount val="7"/>
                <c:pt idx="0">
                  <c:v>1.65</c:v>
                </c:pt>
                <c:pt idx="1">
                  <c:v>2.0699999999999998</c:v>
                </c:pt>
                <c:pt idx="2">
                  <c:v>2.5322292370000001</c:v>
                </c:pt>
                <c:pt idx="3">
                  <c:v>3.696186306</c:v>
                </c:pt>
                <c:pt idx="4">
                  <c:v>5.3064251540000003</c:v>
                </c:pt>
                <c:pt idx="5">
                  <c:v>5.0958890180000003</c:v>
                </c:pt>
                <c:pt idx="6">
                  <c:v>3.6250000000000009</c:v>
                </c:pt>
              </c:numCache>
            </c:numRef>
          </c:val>
          <c:extLst>
            <c:ext xmlns:c16="http://schemas.microsoft.com/office/drawing/2014/chart" uri="{C3380CC4-5D6E-409C-BE32-E72D297353CC}">
              <c16:uniqueId val="{00000001-D711-4FFD-BB1D-776EB402F1C2}"/>
            </c:ext>
          </c:extLst>
        </c:ser>
        <c:dLbls>
          <c:showLegendKey val="0"/>
          <c:showVal val="0"/>
          <c:showCatName val="0"/>
          <c:showSerName val="0"/>
          <c:showPercent val="0"/>
          <c:showBubbleSize val="0"/>
        </c:dLbls>
        <c:gapWidth val="150"/>
        <c:overlap val="100"/>
        <c:axId val="483094448"/>
        <c:axId val="483087392"/>
      </c:barChart>
      <c:catAx>
        <c:axId val="4830944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3087392"/>
        <c:crosses val="autoZero"/>
        <c:auto val="1"/>
        <c:lblAlgn val="ctr"/>
        <c:lblOffset val="100"/>
        <c:noMultiLvlLbl val="0"/>
      </c:catAx>
      <c:valAx>
        <c:axId val="48308739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r>
                  <a:rPr lang="en-US" sz="1800"/>
                  <a:t>Billions</a:t>
                </a:r>
              </a:p>
            </c:rich>
          </c:tx>
          <c:overlay val="0"/>
          <c:spPr>
            <a:noFill/>
            <a:ln>
              <a:noFill/>
            </a:ln>
            <a:effectLst/>
          </c:spPr>
          <c:txPr>
            <a:bodyPr rot="-54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title>
        <c:numFmt formatCode="General" sourceLinked="0"/>
        <c:majorTickMark val="none"/>
        <c:minorTickMark val="none"/>
        <c:tickLblPos val="nextTo"/>
        <c:spPr>
          <a:noFill/>
          <a:ln>
            <a:solidFill>
              <a:schemeClr val="accent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30944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Footprint!$A$4</c:f>
              <c:strCache>
                <c:ptCount val="1"/>
                <c:pt idx="0">
                  <c:v>Water Withdrawal</c:v>
                </c:pt>
              </c:strCache>
            </c:strRef>
          </c:tx>
          <c:dPt>
            <c:idx val="0"/>
            <c:bubble3D val="0"/>
            <c:spPr>
              <a:solidFill>
                <a:schemeClr val="accent3">
                  <a:tint val="77000"/>
                </a:schemeClr>
              </a:solidFill>
              <a:ln w="19050">
                <a:solidFill>
                  <a:schemeClr val="lt1"/>
                </a:solidFill>
              </a:ln>
              <a:effectLst/>
            </c:spPr>
            <c:extLst>
              <c:ext xmlns:c16="http://schemas.microsoft.com/office/drawing/2014/chart" uri="{C3380CC4-5D6E-409C-BE32-E72D297353CC}">
                <c16:uniqueId val="{00000001-384A-4B6D-B4C2-92D5931FAADF}"/>
              </c:ext>
            </c:extLst>
          </c:dPt>
          <c:dPt>
            <c:idx val="1"/>
            <c:bubble3D val="0"/>
            <c:spPr>
              <a:solidFill>
                <a:schemeClr val="accent3">
                  <a:shade val="76000"/>
                </a:schemeClr>
              </a:solidFill>
              <a:ln w="19050">
                <a:solidFill>
                  <a:schemeClr val="lt1"/>
                </a:solidFill>
              </a:ln>
              <a:effectLst/>
            </c:spPr>
            <c:extLst>
              <c:ext xmlns:c16="http://schemas.microsoft.com/office/drawing/2014/chart" uri="{C3380CC4-5D6E-409C-BE32-E72D297353CC}">
                <c16:uniqueId val="{00000003-384A-4B6D-B4C2-92D5931FAADF}"/>
              </c:ext>
            </c:extLst>
          </c:dPt>
          <c:dLbls>
            <c:dLbl>
              <c:idx val="0"/>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84A-4B6D-B4C2-92D5931FAAD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s>
          <c:val>
            <c:numRef>
              <c:f>Footprint!$B$4:$C$4</c:f>
              <c:numCache>
                <c:formatCode>0%</c:formatCode>
                <c:ptCount val="2"/>
                <c:pt idx="0">
                  <c:v>0.7</c:v>
                </c:pt>
                <c:pt idx="1">
                  <c:v>0.30000000000000004</c:v>
                </c:pt>
              </c:numCache>
            </c:numRef>
          </c:val>
          <c:extLst>
            <c:ext xmlns:c16="http://schemas.microsoft.com/office/drawing/2014/chart" uri="{C3380CC4-5D6E-409C-BE32-E72D297353CC}">
              <c16:uniqueId val="{00000004-384A-4B6D-B4C2-92D5931FAADF}"/>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Footprint!$A$2</c:f>
              <c:strCache>
                <c:ptCount val="1"/>
                <c:pt idx="0">
                  <c:v>Greenhouse Gas Emissions</c:v>
                </c:pt>
              </c:strCache>
            </c:strRef>
          </c:tx>
          <c:dPt>
            <c:idx val="0"/>
            <c:bubble3D val="0"/>
            <c:spPr>
              <a:solidFill>
                <a:schemeClr val="accent3">
                  <a:tint val="77000"/>
                </a:schemeClr>
              </a:solidFill>
              <a:ln w="19050">
                <a:solidFill>
                  <a:schemeClr val="lt1"/>
                </a:solidFill>
              </a:ln>
              <a:effectLst/>
            </c:spPr>
            <c:extLst>
              <c:ext xmlns:c16="http://schemas.microsoft.com/office/drawing/2014/chart" uri="{C3380CC4-5D6E-409C-BE32-E72D297353CC}">
                <c16:uniqueId val="{00000001-5688-4124-A8F5-4B30BE22597E}"/>
              </c:ext>
            </c:extLst>
          </c:dPt>
          <c:dPt>
            <c:idx val="1"/>
            <c:bubble3D val="0"/>
            <c:spPr>
              <a:solidFill>
                <a:schemeClr val="accent3">
                  <a:shade val="76000"/>
                </a:schemeClr>
              </a:solidFill>
              <a:ln w="19050">
                <a:solidFill>
                  <a:schemeClr val="lt1"/>
                </a:solidFill>
              </a:ln>
              <a:effectLst/>
            </c:spPr>
            <c:extLst>
              <c:ext xmlns:c16="http://schemas.microsoft.com/office/drawing/2014/chart" uri="{C3380CC4-5D6E-409C-BE32-E72D297353CC}">
                <c16:uniqueId val="{00000003-5688-4124-A8F5-4B30BE22597E}"/>
              </c:ext>
            </c:extLst>
          </c:dPt>
          <c:dLbls>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bestFit"/>
              <c:showLegendKey val="0"/>
              <c:showVal val="1"/>
              <c:showCatName val="0"/>
              <c:showSerName val="0"/>
              <c:showPercent val="0"/>
              <c:showBubbleSize val="0"/>
              <c:extLst>
                <c:ext xmlns:c16="http://schemas.microsoft.com/office/drawing/2014/chart" uri="{C3380CC4-5D6E-409C-BE32-E72D297353CC}">
                  <c16:uniqueId val="{00000001-5688-4124-A8F5-4B30BE22597E}"/>
                </c:ext>
              </c:extLst>
            </c:dLbl>
            <c:dLbl>
              <c:idx val="1"/>
              <c:delete val="1"/>
              <c:extLst>
                <c:ext xmlns:c15="http://schemas.microsoft.com/office/drawing/2012/chart" uri="{CE6537A1-D6FC-4f65-9D91-7224C49458BB}"/>
                <c:ext xmlns:c16="http://schemas.microsoft.com/office/drawing/2014/chart" uri="{C3380CC4-5D6E-409C-BE32-E72D297353CC}">
                  <c16:uniqueId val="{00000003-5688-4124-A8F5-4B30BE22597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val>
            <c:numRef>
              <c:f>Footprint!$B$2:$C$2</c:f>
              <c:numCache>
                <c:formatCode>0%</c:formatCode>
                <c:ptCount val="2"/>
                <c:pt idx="0">
                  <c:v>0.24</c:v>
                </c:pt>
                <c:pt idx="1">
                  <c:v>0.76</c:v>
                </c:pt>
              </c:numCache>
            </c:numRef>
          </c:val>
          <c:extLst>
            <c:ext xmlns:c16="http://schemas.microsoft.com/office/drawing/2014/chart" uri="{C3380CC4-5D6E-409C-BE32-E72D297353CC}">
              <c16:uniqueId val="{00000004-5688-4124-A8F5-4B30BE22597E}"/>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Earth's Landmass </a:t>
            </a:r>
            <a:endParaRPr lang="en-US" dirty="0" smtClean="0"/>
          </a:p>
          <a:p>
            <a:pPr>
              <a:defRPr/>
            </a:pPr>
            <a:r>
              <a:rPr lang="en-US" dirty="0" smtClean="0"/>
              <a:t>(</a:t>
            </a:r>
            <a:r>
              <a:rPr lang="en-US" dirty="0"/>
              <a:t>excl. </a:t>
            </a:r>
            <a:r>
              <a:rPr lang="en-US" dirty="0" smtClean="0"/>
              <a:t>Antarctica</a:t>
            </a:r>
            <a:r>
              <a:rPr lang="en-US" dirty="0"/>
              <a: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Footprint!$A$3</c:f>
              <c:strCache>
                <c:ptCount val="1"/>
                <c:pt idx="0">
                  <c:v>Earth's Landmass (excl. Antartica)</c:v>
                </c:pt>
              </c:strCache>
            </c:strRef>
          </c:tx>
          <c:dPt>
            <c:idx val="0"/>
            <c:bubble3D val="0"/>
            <c:spPr>
              <a:solidFill>
                <a:schemeClr val="accent3">
                  <a:tint val="77000"/>
                </a:schemeClr>
              </a:solidFill>
              <a:ln w="19050">
                <a:solidFill>
                  <a:schemeClr val="lt1"/>
                </a:solidFill>
              </a:ln>
              <a:effectLst/>
            </c:spPr>
            <c:extLst>
              <c:ext xmlns:c16="http://schemas.microsoft.com/office/drawing/2014/chart" uri="{C3380CC4-5D6E-409C-BE32-E72D297353CC}">
                <c16:uniqueId val="{00000001-B301-47B4-A195-FEC9B88573F7}"/>
              </c:ext>
            </c:extLst>
          </c:dPt>
          <c:dPt>
            <c:idx val="1"/>
            <c:bubble3D val="0"/>
            <c:spPr>
              <a:solidFill>
                <a:schemeClr val="accent3">
                  <a:shade val="76000"/>
                </a:schemeClr>
              </a:solidFill>
              <a:ln w="19050">
                <a:solidFill>
                  <a:schemeClr val="lt1"/>
                </a:solidFill>
              </a:ln>
              <a:effectLst/>
            </c:spPr>
            <c:extLst>
              <c:ext xmlns:c16="http://schemas.microsoft.com/office/drawing/2014/chart" uri="{C3380CC4-5D6E-409C-BE32-E72D297353CC}">
                <c16:uniqueId val="{00000003-B301-47B4-A195-FEC9B88573F7}"/>
              </c:ext>
            </c:extLst>
          </c:dPt>
          <c:dLbls>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bestFit"/>
              <c:showLegendKey val="0"/>
              <c:showVal val="1"/>
              <c:showCatName val="0"/>
              <c:showSerName val="0"/>
              <c:showPercent val="0"/>
              <c:showBubbleSize val="0"/>
              <c:extLst>
                <c:ext xmlns:c16="http://schemas.microsoft.com/office/drawing/2014/chart" uri="{C3380CC4-5D6E-409C-BE32-E72D297353CC}">
                  <c16:uniqueId val="{00000001-B301-47B4-A195-FEC9B88573F7}"/>
                </c:ext>
              </c:extLst>
            </c:dLbl>
            <c:dLbl>
              <c:idx val="1"/>
              <c:delete val="1"/>
              <c:extLst>
                <c:ext xmlns:c15="http://schemas.microsoft.com/office/drawing/2012/chart" uri="{CE6537A1-D6FC-4f65-9D91-7224C49458BB}"/>
                <c:ext xmlns:c16="http://schemas.microsoft.com/office/drawing/2014/chart" uri="{C3380CC4-5D6E-409C-BE32-E72D297353CC}">
                  <c16:uniqueId val="{00000003-B301-47B4-A195-FEC9B88573F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val>
            <c:numRef>
              <c:f>Footprint!$B$3:$C$3</c:f>
              <c:numCache>
                <c:formatCode>0%</c:formatCode>
                <c:ptCount val="2"/>
                <c:pt idx="0">
                  <c:v>0.37</c:v>
                </c:pt>
                <c:pt idx="1">
                  <c:v>0.63</c:v>
                </c:pt>
              </c:numCache>
            </c:numRef>
          </c:val>
          <c:extLst>
            <c:ext xmlns:c16="http://schemas.microsoft.com/office/drawing/2014/chart" uri="{C3380CC4-5D6E-409C-BE32-E72D297353CC}">
              <c16:uniqueId val="{00000004-B301-47B4-A195-FEC9B88573F7}"/>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Global greenhouse gas emissions (CO</a:t>
            </a:r>
            <a:r>
              <a:rPr lang="en-US" baseline="-25000" dirty="0"/>
              <a:t>2</a:t>
            </a:r>
            <a:r>
              <a:rPr lang="en-US" dirty="0"/>
              <a:t>eq)</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GHG!$B$2</c:f>
              <c:strCache>
                <c:ptCount val="1"/>
                <c:pt idx="0">
                  <c:v>Global greenhouse gas emissions (CO2eq)</c:v>
                </c:pt>
              </c:strCache>
            </c:strRef>
          </c:tx>
          <c:dPt>
            <c:idx val="0"/>
            <c:bubble3D val="0"/>
            <c:spPr>
              <a:solidFill>
                <a:schemeClr val="accent3">
                  <a:tint val="65000"/>
                </a:schemeClr>
              </a:solidFill>
              <a:ln w="19050">
                <a:solidFill>
                  <a:schemeClr val="lt1"/>
                </a:solidFill>
              </a:ln>
              <a:effectLst/>
            </c:spPr>
            <c:extLst>
              <c:ext xmlns:c16="http://schemas.microsoft.com/office/drawing/2014/chart" uri="{C3380CC4-5D6E-409C-BE32-E72D297353CC}">
                <c16:uniqueId val="{00000001-8D40-4DE8-8B56-BCBF1457D897}"/>
              </c:ext>
            </c:extLst>
          </c:dPt>
          <c:dPt>
            <c:idx val="1"/>
            <c:bubble3D val="0"/>
            <c:spPr>
              <a:solidFill>
                <a:schemeClr val="accent3"/>
              </a:solidFill>
              <a:ln w="19050">
                <a:solidFill>
                  <a:schemeClr val="lt1"/>
                </a:solidFill>
              </a:ln>
              <a:effectLst/>
            </c:spPr>
            <c:extLst>
              <c:ext xmlns:c16="http://schemas.microsoft.com/office/drawing/2014/chart" uri="{C3380CC4-5D6E-409C-BE32-E72D297353CC}">
                <c16:uniqueId val="{00000003-8D40-4DE8-8B56-BCBF1457D897}"/>
              </c:ext>
            </c:extLst>
          </c:dPt>
          <c:dPt>
            <c:idx val="2"/>
            <c:bubble3D val="0"/>
            <c:spPr>
              <a:solidFill>
                <a:schemeClr val="accent3">
                  <a:shade val="65000"/>
                </a:schemeClr>
              </a:solidFill>
              <a:ln w="19050">
                <a:solidFill>
                  <a:schemeClr val="lt1"/>
                </a:solidFill>
              </a:ln>
              <a:effectLst/>
            </c:spPr>
            <c:extLst>
              <c:ext xmlns:c16="http://schemas.microsoft.com/office/drawing/2014/chart" uri="{C3380CC4-5D6E-409C-BE32-E72D297353CC}">
                <c16:uniqueId val="{00000005-8D40-4DE8-8B56-BCBF1457D897}"/>
              </c:ext>
            </c:extLst>
          </c:dPt>
          <c:cat>
            <c:strRef>
              <c:f>GHG!$A$3:$A$5</c:f>
              <c:strCache>
                <c:ptCount val="3"/>
                <c:pt idx="0">
                  <c:v>Agricultural production ~10-12%</c:v>
                </c:pt>
                <c:pt idx="1">
                  <c:v>Land use change ~11%</c:v>
                </c:pt>
                <c:pt idx="2">
                  <c:v>Energy, industry, transport &amp; buildings ~76%</c:v>
                </c:pt>
              </c:strCache>
            </c:strRef>
          </c:cat>
          <c:val>
            <c:numRef>
              <c:f>GHG!$B$3:$B$5</c:f>
              <c:numCache>
                <c:formatCode>0%</c:formatCode>
                <c:ptCount val="3"/>
                <c:pt idx="0">
                  <c:v>0.13</c:v>
                </c:pt>
                <c:pt idx="1">
                  <c:v>0.11</c:v>
                </c:pt>
                <c:pt idx="2">
                  <c:v>0.76</c:v>
                </c:pt>
              </c:numCache>
            </c:numRef>
          </c:val>
          <c:extLst>
            <c:ext xmlns:c16="http://schemas.microsoft.com/office/drawing/2014/chart" uri="{C3380CC4-5D6E-409C-BE32-E72D297353CC}">
              <c16:uniqueId val="{00000006-8D40-4DE8-8B56-BCBF1457D897}"/>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Food system greenhouse gas emissions (CO</a:t>
            </a:r>
            <a:r>
              <a:rPr lang="en-GB" baseline="-25000"/>
              <a:t>2</a:t>
            </a:r>
            <a:r>
              <a:rPr lang="en-GB"/>
              <a:t>eq)</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5218329099362507"/>
          <c:y val="0.26935185185185184"/>
          <c:w val="0.6956334180127498"/>
          <c:h val="0.37368323464591824"/>
        </c:manualLayout>
      </c:layout>
      <c:barChart>
        <c:barDir val="col"/>
        <c:grouping val="stacked"/>
        <c:varyColors val="0"/>
        <c:ser>
          <c:idx val="0"/>
          <c:order val="0"/>
          <c:tx>
            <c:strRef>
              <c:f>GHG!$A$8</c:f>
              <c:strCache>
                <c:ptCount val="1"/>
                <c:pt idx="0">
                  <c:v>Agricultural production ~40-45%</c:v>
                </c:pt>
              </c:strCache>
            </c:strRef>
          </c:tx>
          <c:spPr>
            <a:solidFill>
              <a:schemeClr val="accent3">
                <a:tint val="65000"/>
              </a:schemeClr>
            </a:solidFill>
            <a:ln>
              <a:noFill/>
            </a:ln>
            <a:effectLst/>
          </c:spPr>
          <c:invertIfNegative val="0"/>
          <c:cat>
            <c:strRef>
              <c:f>GHG!$B$7</c:f>
              <c:strCache>
                <c:ptCount val="1"/>
                <c:pt idx="0">
                  <c:v>Food system greenhouse gas emissions (CO2eq)</c:v>
                </c:pt>
              </c:strCache>
            </c:strRef>
          </c:cat>
          <c:val>
            <c:numRef>
              <c:f>GHG!$B$8</c:f>
              <c:numCache>
                <c:formatCode>0%</c:formatCode>
                <c:ptCount val="1"/>
                <c:pt idx="0">
                  <c:v>0.13</c:v>
                </c:pt>
              </c:numCache>
            </c:numRef>
          </c:val>
          <c:extLst>
            <c:ext xmlns:c16="http://schemas.microsoft.com/office/drawing/2014/chart" uri="{C3380CC4-5D6E-409C-BE32-E72D297353CC}">
              <c16:uniqueId val="{00000000-F434-4269-AF2F-1F1907779441}"/>
            </c:ext>
          </c:extLst>
        </c:ser>
        <c:ser>
          <c:idx val="1"/>
          <c:order val="1"/>
          <c:tx>
            <c:strRef>
              <c:f>GHG!$A$9</c:f>
              <c:strCache>
                <c:ptCount val="1"/>
                <c:pt idx="0">
                  <c:v>Land use change due to agriculture ~31-33%</c:v>
                </c:pt>
              </c:strCache>
            </c:strRef>
          </c:tx>
          <c:spPr>
            <a:solidFill>
              <a:schemeClr val="accent3"/>
            </a:solidFill>
            <a:ln>
              <a:noFill/>
            </a:ln>
            <a:effectLst/>
          </c:spPr>
          <c:invertIfNegative val="0"/>
          <c:cat>
            <c:strRef>
              <c:f>GHG!$B$7</c:f>
              <c:strCache>
                <c:ptCount val="1"/>
                <c:pt idx="0">
                  <c:v>Food system greenhouse gas emissions (CO2eq)</c:v>
                </c:pt>
              </c:strCache>
            </c:strRef>
          </c:cat>
          <c:val>
            <c:numRef>
              <c:f>GHG!$B$9</c:f>
              <c:numCache>
                <c:formatCode>0%</c:formatCode>
                <c:ptCount val="1"/>
                <c:pt idx="0">
                  <c:v>0.11</c:v>
                </c:pt>
              </c:numCache>
            </c:numRef>
          </c:val>
          <c:extLst>
            <c:ext xmlns:c16="http://schemas.microsoft.com/office/drawing/2014/chart" uri="{C3380CC4-5D6E-409C-BE32-E72D297353CC}">
              <c16:uniqueId val="{00000001-F434-4269-AF2F-1F1907779441}"/>
            </c:ext>
          </c:extLst>
        </c:ser>
        <c:ser>
          <c:idx val="2"/>
          <c:order val="2"/>
          <c:tx>
            <c:strRef>
              <c:f>GHG!$A$10</c:f>
              <c:strCache>
                <c:ptCount val="1"/>
                <c:pt idx="0">
                  <c:v>Energy, &amp; other due to food system ~23-25%</c:v>
                </c:pt>
              </c:strCache>
            </c:strRef>
          </c:tx>
          <c:spPr>
            <a:solidFill>
              <a:schemeClr val="accent3">
                <a:shade val="65000"/>
              </a:schemeClr>
            </a:solidFill>
            <a:ln>
              <a:noFill/>
            </a:ln>
            <a:effectLst/>
          </c:spPr>
          <c:invertIfNegative val="0"/>
          <c:cat>
            <c:strRef>
              <c:f>GHG!$B$7</c:f>
              <c:strCache>
                <c:ptCount val="1"/>
                <c:pt idx="0">
                  <c:v>Food system greenhouse gas emissions (CO2eq)</c:v>
                </c:pt>
              </c:strCache>
            </c:strRef>
          </c:cat>
          <c:val>
            <c:numRef>
              <c:f>GHG!$B$10</c:f>
              <c:numCache>
                <c:formatCode>0%</c:formatCode>
                <c:ptCount val="1"/>
                <c:pt idx="0">
                  <c:v>0.76</c:v>
                </c:pt>
              </c:numCache>
            </c:numRef>
          </c:val>
          <c:extLst>
            <c:ext xmlns:c16="http://schemas.microsoft.com/office/drawing/2014/chart" uri="{C3380CC4-5D6E-409C-BE32-E72D297353CC}">
              <c16:uniqueId val="{00000002-F434-4269-AF2F-1F1907779441}"/>
            </c:ext>
          </c:extLst>
        </c:ser>
        <c:dLbls>
          <c:showLegendKey val="0"/>
          <c:showVal val="0"/>
          <c:showCatName val="0"/>
          <c:showSerName val="0"/>
          <c:showPercent val="0"/>
          <c:showBubbleSize val="0"/>
        </c:dLbls>
        <c:gapWidth val="150"/>
        <c:overlap val="100"/>
        <c:axId val="483102288"/>
        <c:axId val="483100328"/>
      </c:barChart>
      <c:catAx>
        <c:axId val="483102288"/>
        <c:scaling>
          <c:orientation val="minMax"/>
        </c:scaling>
        <c:delete val="1"/>
        <c:axPos val="b"/>
        <c:numFmt formatCode="General" sourceLinked="1"/>
        <c:majorTickMark val="none"/>
        <c:minorTickMark val="none"/>
        <c:tickLblPos val="nextTo"/>
        <c:crossAx val="483100328"/>
        <c:crosses val="autoZero"/>
        <c:auto val="1"/>
        <c:lblAlgn val="ctr"/>
        <c:lblOffset val="100"/>
        <c:noMultiLvlLbl val="0"/>
      </c:catAx>
      <c:valAx>
        <c:axId val="483100328"/>
        <c:scaling>
          <c:orientation val="minMax"/>
        </c:scaling>
        <c:delete val="1"/>
        <c:axPos val="l"/>
        <c:numFmt formatCode="0%" sourceLinked="1"/>
        <c:majorTickMark val="none"/>
        <c:minorTickMark val="none"/>
        <c:tickLblPos val="nextTo"/>
        <c:crossAx val="483102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r>
              <a:rPr lang="en-GB" sz="1800"/>
              <a:t>Breakdown</a:t>
            </a:r>
            <a:r>
              <a:rPr lang="en-GB" sz="1800" baseline="0"/>
              <a:t> of global freshwater use</a:t>
            </a:r>
            <a:endParaRPr lang="en-GB" sz="1800"/>
          </a:p>
        </c:rich>
      </c:tx>
      <c:overlay val="0"/>
      <c:spPr>
        <a:noFill/>
        <a:ln>
          <a:noFill/>
        </a:ln>
        <a:effectLst/>
      </c:spPr>
      <c:txPr>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3">
                  <a:tint val="65000"/>
                </a:schemeClr>
              </a:solidFill>
              <a:ln w="19050">
                <a:solidFill>
                  <a:schemeClr val="lt1"/>
                </a:solidFill>
              </a:ln>
              <a:effectLst/>
            </c:spPr>
            <c:extLst>
              <c:ext xmlns:c16="http://schemas.microsoft.com/office/drawing/2014/chart" uri="{C3380CC4-5D6E-409C-BE32-E72D297353CC}">
                <c16:uniqueId val="{00000001-9A23-4305-8E9D-D97E6C3B0D67}"/>
              </c:ext>
            </c:extLst>
          </c:dPt>
          <c:dPt>
            <c:idx val="1"/>
            <c:bubble3D val="0"/>
            <c:spPr>
              <a:solidFill>
                <a:schemeClr val="accent3"/>
              </a:solidFill>
              <a:ln w="19050">
                <a:solidFill>
                  <a:schemeClr val="lt1"/>
                </a:solidFill>
              </a:ln>
              <a:effectLst/>
            </c:spPr>
            <c:extLst>
              <c:ext xmlns:c16="http://schemas.microsoft.com/office/drawing/2014/chart" uri="{C3380CC4-5D6E-409C-BE32-E72D297353CC}">
                <c16:uniqueId val="{00000003-9A23-4305-8E9D-D97E6C3B0D67}"/>
              </c:ext>
            </c:extLst>
          </c:dPt>
          <c:dPt>
            <c:idx val="2"/>
            <c:bubble3D val="0"/>
            <c:spPr>
              <a:solidFill>
                <a:schemeClr val="accent3">
                  <a:shade val="65000"/>
                </a:schemeClr>
              </a:solidFill>
              <a:ln w="19050">
                <a:solidFill>
                  <a:schemeClr val="lt1"/>
                </a:solidFill>
              </a:ln>
              <a:effectLst/>
            </c:spPr>
            <c:extLst>
              <c:ext xmlns:c16="http://schemas.microsoft.com/office/drawing/2014/chart" uri="{C3380CC4-5D6E-409C-BE32-E72D297353CC}">
                <c16:uniqueId val="{00000005-9A23-4305-8E9D-D97E6C3B0D67}"/>
              </c:ext>
            </c:extLst>
          </c:dPt>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World!$A$2:$A$4</c:f>
              <c:strCache>
                <c:ptCount val="3"/>
                <c:pt idx="0">
                  <c:v>Domestic</c:v>
                </c:pt>
                <c:pt idx="1">
                  <c:v>Industrial</c:v>
                </c:pt>
                <c:pt idx="2">
                  <c:v>Irrigation</c:v>
                </c:pt>
              </c:strCache>
            </c:strRef>
          </c:cat>
          <c:val>
            <c:numRef>
              <c:f>World!$B$2:$B$4</c:f>
              <c:numCache>
                <c:formatCode>0%</c:formatCode>
                <c:ptCount val="3"/>
                <c:pt idx="0">
                  <c:v>0.08</c:v>
                </c:pt>
                <c:pt idx="1">
                  <c:v>0.22</c:v>
                </c:pt>
                <c:pt idx="2">
                  <c:v>0.7</c:v>
                </c:pt>
              </c:numCache>
            </c:numRef>
          </c:val>
          <c:extLst>
            <c:ext xmlns:c16="http://schemas.microsoft.com/office/drawing/2014/chart" uri="{C3380CC4-5D6E-409C-BE32-E72D297353CC}">
              <c16:uniqueId val="{00000006-9A23-4305-8E9D-D97E6C3B0D67}"/>
            </c:ext>
          </c:extLst>
        </c:ser>
        <c:dLbls>
          <c:dLblPos val="outEnd"/>
          <c:showLegendKey val="0"/>
          <c:showVal val="1"/>
          <c:showCatName val="0"/>
          <c:showSerName val="0"/>
          <c:showPercent val="0"/>
          <c:showBubbleSize val="0"/>
          <c:showLeaderLines val="1"/>
        </c:dLbls>
        <c:firstSliceAng val="72"/>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862" b="0" i="0" u="none" strike="noStrike" kern="1200" cap="none" spc="20" baseline="0">
                <a:solidFill>
                  <a:schemeClr val="tx1">
                    <a:lumMod val="50000"/>
                    <a:lumOff val="50000"/>
                  </a:schemeClr>
                </a:solidFill>
                <a:latin typeface="+mn-lt"/>
                <a:ea typeface="+mn-ea"/>
                <a:cs typeface="+mn-cs"/>
              </a:defRPr>
            </a:pPr>
            <a:r>
              <a:rPr lang="en-GB"/>
              <a:t>Water: daily requirements </a:t>
            </a:r>
          </a:p>
          <a:p>
            <a:pPr>
              <a:defRPr/>
            </a:pPr>
            <a:r>
              <a:rPr lang="en-GB"/>
              <a:t>(per person)</a:t>
            </a:r>
          </a:p>
        </c:rich>
      </c:tx>
      <c:overlay val="0"/>
      <c:spPr>
        <a:noFill/>
        <a:ln>
          <a:noFill/>
        </a:ln>
        <a:effectLst/>
      </c:spPr>
      <c:txPr>
        <a:bodyPr rot="0" spcFirstLastPara="1" vertOverflow="ellipsis" vert="horz" wrap="square" anchor="ctr" anchorCtr="1"/>
        <a:lstStyle/>
        <a:p>
          <a:pPr>
            <a:defRPr sz="1862" b="0" i="0" u="none" strike="noStrike" kern="1200" cap="none" spc="20" baseline="0">
              <a:solidFill>
                <a:schemeClr val="tx1">
                  <a:lumMod val="50000"/>
                  <a:lumOff val="50000"/>
                </a:schemeClr>
              </a:solidFill>
              <a:latin typeface="+mn-lt"/>
              <a:ea typeface="+mn-ea"/>
              <a:cs typeface="+mn-cs"/>
            </a:defRPr>
          </a:pPr>
          <a:endParaRPr lang="en-US"/>
        </a:p>
      </c:txPr>
    </c:title>
    <c:autoTitleDeleted val="0"/>
    <c:plotArea>
      <c:layout/>
      <c:pieChart>
        <c:varyColors val="1"/>
        <c:ser>
          <c:idx val="0"/>
          <c:order val="0"/>
          <c:tx>
            <c:strRef>
              <c:f>World!$E$3</c:f>
              <c:strCache>
                <c:ptCount val="1"/>
                <c:pt idx="0">
                  <c:v>Daily drinking</c:v>
                </c:pt>
              </c:strCache>
            </c:strRef>
          </c:tx>
          <c:spPr>
            <a:ln>
              <a:noFill/>
            </a:ln>
          </c:spPr>
          <c:explosion val="24"/>
          <c:dPt>
            <c:idx val="0"/>
            <c:bubble3D val="0"/>
            <c:spPr>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9525" cap="flat" cmpd="sng" algn="ctr">
                <a:noFill/>
                <a:round/>
              </a:ln>
              <a:effectLst/>
            </c:spPr>
            <c:extLst>
              <c:ext xmlns:c16="http://schemas.microsoft.com/office/drawing/2014/chart" uri="{C3380CC4-5D6E-409C-BE32-E72D297353CC}">
                <c16:uniqueId val="{00000001-7DB9-4D14-AFA8-530916A8B178}"/>
              </c:ext>
            </c:extLst>
          </c:dPt>
          <c:dLbls>
            <c:delete val="1"/>
          </c:dLbls>
          <c:val>
            <c:numRef>
              <c:f>World!$F$3</c:f>
              <c:numCache>
                <c:formatCode>General</c:formatCode>
                <c:ptCount val="1"/>
                <c:pt idx="0">
                  <c:v>3</c:v>
                </c:pt>
              </c:numCache>
            </c:numRef>
          </c:val>
          <c:extLst>
            <c:ext xmlns:c16="http://schemas.microsoft.com/office/drawing/2014/chart" uri="{C3380CC4-5D6E-409C-BE32-E72D297353CC}">
              <c16:uniqueId val="{00000002-7DB9-4D14-AFA8-530916A8B178}"/>
            </c:ext>
          </c:extLst>
        </c:ser>
        <c:ser>
          <c:idx val="1"/>
          <c:order val="1"/>
          <c:tx>
            <c:strRef>
              <c:f>World!$E$2</c:f>
              <c:strCache>
                <c:ptCount val="1"/>
                <c:pt idx="0">
                  <c:v>To produce daily food</c:v>
                </c:pt>
              </c:strCache>
            </c:strRef>
          </c:tx>
          <c:dPt>
            <c:idx val="0"/>
            <c:bubble3D val="0"/>
            <c:spPr>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9525" cap="flat" cmpd="sng" algn="ctr">
                <a:solidFill>
                  <a:schemeClr val="accent3">
                    <a:shade val="95000"/>
                  </a:schemeClr>
                </a:solidFill>
                <a:round/>
              </a:ln>
              <a:effectLst/>
            </c:spPr>
            <c:extLst>
              <c:ext xmlns:c16="http://schemas.microsoft.com/office/drawing/2014/chart" uri="{C3380CC4-5D6E-409C-BE32-E72D297353CC}">
                <c16:uniqueId val="{00000004-7DB9-4D14-AFA8-530916A8B178}"/>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65000"/>
                        <a:lumOff val="35000"/>
                      </a:schemeClr>
                    </a:solidFill>
                    <a:latin typeface="+mn-lt"/>
                    <a:ea typeface="+mn-ea"/>
                    <a:cs typeface="+mn-cs"/>
                  </a:defRPr>
                </a:pPr>
                <a:endParaRPr lang="en-US"/>
              </a:p>
            </c:txPr>
            <c:dLblPos val="inEnd"/>
            <c:showLegendKey val="0"/>
            <c:showVal val="0"/>
            <c:showCatName val="1"/>
            <c:showSerName val="0"/>
            <c:showPercent val="1"/>
            <c:showBubbleSize val="0"/>
            <c:showLeaderLines val="1"/>
            <c:leaderLines>
              <c:spPr>
                <a:ln w="9525">
                  <a:solidFill>
                    <a:schemeClr val="tx1">
                      <a:lumMod val="35000"/>
                      <a:lumOff val="65000"/>
                    </a:schemeClr>
                  </a:solidFill>
                </a:ln>
                <a:effectLst/>
              </c:spPr>
            </c:leaderLines>
            <c:extLst>
              <c:ext xmlns:c15="http://schemas.microsoft.com/office/drawing/2012/chart" uri="{CE6537A1-D6FC-4f65-9D91-7224C49458BB}"/>
            </c:extLst>
          </c:dLbls>
          <c:val>
            <c:numRef>
              <c:f>World!$F$2</c:f>
              <c:numCache>
                <c:formatCode>General</c:formatCode>
                <c:ptCount val="1"/>
                <c:pt idx="0">
                  <c:v>3000</c:v>
                </c:pt>
              </c:numCache>
            </c:numRef>
          </c:val>
          <c:extLst>
            <c:ext xmlns:c16="http://schemas.microsoft.com/office/drawing/2014/chart" uri="{C3380CC4-5D6E-409C-BE32-E72D297353CC}">
              <c16:uniqueId val="{00000005-7DB9-4D14-AFA8-530916A8B178}"/>
            </c:ext>
          </c:extLst>
        </c:ser>
        <c:dLbls>
          <c:dLblPos val="inEnd"/>
          <c:showLegendKey val="0"/>
          <c:showVal val="0"/>
          <c:showCatName val="1"/>
          <c:showSerName val="0"/>
          <c:showPercent val="1"/>
          <c:showBubbleSize val="0"/>
          <c:showLeaderLines val="1"/>
        </c:dLbls>
        <c:firstSliceAng val="147"/>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autoTitleDeleted val="1"/>
    <c:plotArea>
      <c:layout>
        <c:manualLayout>
          <c:layoutTarget val="inner"/>
          <c:xMode val="edge"/>
          <c:yMode val="edge"/>
          <c:x val="9.193013600572654E-2"/>
          <c:y val="0.19565275520184641"/>
          <c:w val="0.80351014855768321"/>
          <c:h val="0.55797298875180013"/>
        </c:manualLayout>
      </c:layout>
      <c:barChart>
        <c:barDir val="col"/>
        <c:grouping val="clustered"/>
        <c:varyColors val="0"/>
        <c:ser>
          <c:idx val="0"/>
          <c:order val="0"/>
          <c:tx>
            <c:strRef>
              <c:f>Examples!$C$2</c:f>
              <c:strCache>
                <c:ptCount val="1"/>
                <c:pt idx="0">
                  <c:v>litres </c:v>
                </c:pt>
              </c:strCache>
            </c:strRef>
          </c:tx>
          <c:spPr>
            <a:solidFill>
              <a:schemeClr val="accent3"/>
            </a:solidFill>
            <a:ln>
              <a:noFill/>
            </a:ln>
            <a:effectLst/>
          </c:spPr>
          <c:invertIfNegative val="0"/>
          <c:cat>
            <c:strRef>
              <c:f>Examples!$B$3:$B$21</c:f>
              <c:strCache>
                <c:ptCount val="11"/>
                <c:pt idx="0">
                  <c:v>Wheat, 1kilogram</c:v>
                </c:pt>
                <c:pt idx="1">
                  <c:v>Rice, 1 kilogram</c:v>
                </c:pt>
                <c:pt idx="2">
                  <c:v>Beef, 1 kilogram</c:v>
                </c:pt>
                <c:pt idx="3">
                  <c:v>Butter, 1kg</c:v>
                </c:pt>
                <c:pt idx="4">
                  <c:v>Apples, 1kg</c:v>
                </c:pt>
                <c:pt idx="5">
                  <c:v>Litre of milk</c:v>
                </c:pt>
                <c:pt idx="6">
                  <c:v>Tomatoes, 1kg</c:v>
                </c:pt>
                <c:pt idx="7">
                  <c:v>Eggs, 1kg</c:v>
                </c:pt>
                <c:pt idx="8">
                  <c:v>Loaf of bread 500g</c:v>
                </c:pt>
                <c:pt idx="9">
                  <c:v>Pint of beer (568ml)</c:v>
                </c:pt>
                <c:pt idx="10">
                  <c:v>Potato crisps, 200g bag</c:v>
                </c:pt>
              </c:strCache>
            </c:strRef>
          </c:cat>
          <c:val>
            <c:numRef>
              <c:f>Examples!$C$3:$C$21</c:f>
              <c:numCache>
                <c:formatCode>General</c:formatCode>
                <c:ptCount val="11"/>
                <c:pt idx="0">
                  <c:v>1000</c:v>
                </c:pt>
                <c:pt idx="1">
                  <c:v>2500</c:v>
                </c:pt>
                <c:pt idx="2">
                  <c:v>15400</c:v>
                </c:pt>
                <c:pt idx="3">
                  <c:v>5563</c:v>
                </c:pt>
                <c:pt idx="4">
                  <c:v>822</c:v>
                </c:pt>
                <c:pt idx="5">
                  <c:v>1000</c:v>
                </c:pt>
                <c:pt idx="6" formatCode="0">
                  <c:v>185.71428571428569</c:v>
                </c:pt>
                <c:pt idx="7">
                  <c:v>3375</c:v>
                </c:pt>
                <c:pt idx="8">
                  <c:v>2250</c:v>
                </c:pt>
                <c:pt idx="9">
                  <c:v>170</c:v>
                </c:pt>
                <c:pt idx="10">
                  <c:v>185</c:v>
                </c:pt>
              </c:numCache>
            </c:numRef>
          </c:val>
          <c:extLst>
            <c:ext xmlns:c16="http://schemas.microsoft.com/office/drawing/2014/chart" uri="{C3380CC4-5D6E-409C-BE32-E72D297353CC}">
              <c16:uniqueId val="{00000000-7693-4BB0-9BBE-E7239B36C889}"/>
            </c:ext>
          </c:extLst>
        </c:ser>
        <c:dLbls>
          <c:showLegendKey val="0"/>
          <c:showVal val="0"/>
          <c:showCatName val="0"/>
          <c:showSerName val="0"/>
          <c:showPercent val="0"/>
          <c:showBubbleSize val="0"/>
        </c:dLbls>
        <c:gapWidth val="100"/>
        <c:axId val="482120152"/>
        <c:axId val="485002400"/>
      </c:barChart>
      <c:catAx>
        <c:axId val="482120152"/>
        <c:scaling>
          <c:orientation val="minMax"/>
        </c:scaling>
        <c:delete val="0"/>
        <c:axPos val="b"/>
        <c:numFmt formatCode="General" sourceLinked="1"/>
        <c:majorTickMark val="out"/>
        <c:minorTickMark val="none"/>
        <c:tickLblPos val="low"/>
        <c:spPr>
          <a:noFill/>
          <a:ln w="3175" cap="flat" cmpd="sng" algn="ctr">
            <a:solidFill>
              <a:srgbClr val="000000"/>
            </a:solidFill>
            <a:prstDash val="solid"/>
            <a:round/>
          </a:ln>
          <a:effectLst/>
        </c:spPr>
        <c:txPr>
          <a:bodyPr rot="-5400000" spcFirstLastPara="1" vertOverflow="ellipsis" wrap="square" anchor="ctr" anchorCtr="1"/>
          <a:lstStyle/>
          <a:p>
            <a:pPr>
              <a:defRPr sz="1400" b="0" i="0" u="none" strike="noStrike" kern="1200" baseline="0">
                <a:solidFill>
                  <a:srgbClr val="000000"/>
                </a:solidFill>
                <a:latin typeface="Arial"/>
                <a:ea typeface="Arial"/>
                <a:cs typeface="Arial"/>
              </a:defRPr>
            </a:pPr>
            <a:endParaRPr lang="en-US"/>
          </a:p>
        </c:txPr>
        <c:crossAx val="485002400"/>
        <c:crosses val="autoZero"/>
        <c:auto val="1"/>
        <c:lblAlgn val="ctr"/>
        <c:lblOffset val="100"/>
        <c:tickLblSkip val="1"/>
        <c:noMultiLvlLbl val="0"/>
      </c:catAx>
      <c:valAx>
        <c:axId val="485002400"/>
        <c:scaling>
          <c:orientation val="minMax"/>
          <c:max val="16000"/>
        </c:scaling>
        <c:delete val="0"/>
        <c:axPos val="l"/>
        <c:majorGridlines>
          <c:spPr>
            <a:ln w="3175" cap="flat" cmpd="sng" algn="ctr">
              <a:solidFill>
                <a:srgbClr val="000000"/>
              </a:solidFill>
              <a:prstDash val="solid"/>
              <a:round/>
            </a:ln>
            <a:effectLst/>
          </c:spPr>
        </c:majorGridlines>
        <c:title>
          <c:tx>
            <c:rich>
              <a:bodyPr rot="0" spcFirstLastPara="1" vertOverflow="ellipsis" wrap="square" anchor="ctr" anchorCtr="1"/>
              <a:lstStyle/>
              <a:p>
                <a:pPr algn="ctr">
                  <a:defRPr sz="1400" b="1" i="0" u="none" strike="noStrike" kern="1200" baseline="0">
                    <a:solidFill>
                      <a:srgbClr val="000000"/>
                    </a:solidFill>
                    <a:latin typeface="Arial"/>
                    <a:ea typeface="Arial"/>
                    <a:cs typeface="Arial"/>
                  </a:defRPr>
                </a:pPr>
                <a:r>
                  <a:rPr lang="en-GB" sz="1400"/>
                  <a:t>Litres</a:t>
                </a:r>
              </a:p>
            </c:rich>
          </c:tx>
          <c:layout>
            <c:manualLayout>
              <c:xMode val="edge"/>
              <c:yMode val="edge"/>
              <c:x val="1.0558625626342161E-2"/>
              <c:y val="8.8164488822275233E-2"/>
            </c:manualLayout>
          </c:layout>
          <c:overlay val="0"/>
          <c:spPr>
            <a:noFill/>
            <a:ln w="25400">
              <a:noFill/>
            </a:ln>
            <a:effectLst/>
          </c:spPr>
          <c:txPr>
            <a:bodyPr rot="0" spcFirstLastPara="1" vertOverflow="ellipsis" wrap="square" anchor="ctr" anchorCtr="1"/>
            <a:lstStyle/>
            <a:p>
              <a:pPr algn="ctr">
                <a:defRPr sz="1400" b="1" i="0" u="none" strike="noStrike" kern="1200" baseline="0">
                  <a:solidFill>
                    <a:srgbClr val="000000"/>
                  </a:solidFill>
                  <a:latin typeface="Arial"/>
                  <a:ea typeface="Arial"/>
                  <a:cs typeface="Arial"/>
                </a:defRPr>
              </a:pPr>
              <a:endParaRPr lang="en-US"/>
            </a:p>
          </c:txPr>
        </c:title>
        <c:numFmt formatCode="General" sourceLinked="1"/>
        <c:majorTickMark val="out"/>
        <c:minorTickMark val="none"/>
        <c:tickLblPos val="nextTo"/>
        <c:spPr>
          <a:noFill/>
          <a:ln w="3175" cap="flat" cmpd="sng" algn="ctr">
            <a:solidFill>
              <a:srgbClr val="000000"/>
            </a:solidFill>
            <a:prstDash val="solid"/>
            <a:round/>
          </a:ln>
          <a:effectLst/>
        </c:spPr>
        <c:txPr>
          <a:bodyPr rot="0" spcFirstLastPara="1" vertOverflow="ellipsis" wrap="square" anchor="ctr" anchorCtr="1"/>
          <a:lstStyle/>
          <a:p>
            <a:pPr>
              <a:defRPr sz="1200" b="0" i="0" u="none" strike="noStrike" kern="1200" baseline="0">
                <a:solidFill>
                  <a:srgbClr val="000000"/>
                </a:solidFill>
                <a:latin typeface="Arial"/>
                <a:ea typeface="Arial"/>
                <a:cs typeface="Arial"/>
              </a:defRPr>
            </a:pPr>
            <a:endParaRPr lang="en-US"/>
          </a:p>
        </c:txPr>
        <c:crossAx val="482120152"/>
        <c:crosses val="autoZero"/>
        <c:crossBetween val="between"/>
      </c:valAx>
      <c:spPr>
        <a:noFill/>
        <a:ln w="12700">
          <a:solidFill>
            <a:srgbClr val="808080"/>
          </a:solidFill>
          <a:prstDash val="solid"/>
        </a:ln>
        <a:effectLst/>
      </c:spPr>
    </c:plotArea>
    <c:plotVisOnly val="1"/>
    <c:dispBlanksAs val="gap"/>
    <c:showDLblsOverMax val="0"/>
  </c:chart>
  <c:spPr>
    <a:solidFill>
      <a:srgbClr val="FFFFFF"/>
    </a:solidFill>
    <a:ln w="9525" cap="flat" cmpd="sng" algn="ctr">
      <a:noFill/>
      <a:prstDash val="solid"/>
      <a:miter lim="800000"/>
    </a:ln>
    <a:effectLst/>
  </c:spPr>
  <c:txPr>
    <a:bodyPr/>
    <a:lstStyle/>
    <a:p>
      <a:pPr>
        <a:defRPr sz="1000" b="0" i="0" u="none" strike="noStrike" baseline="0">
          <a:solidFill>
            <a:srgbClr val="000000"/>
          </a:solidFill>
          <a:latin typeface="Arial"/>
          <a:ea typeface="Arial"/>
          <a:cs typeface="Arial"/>
        </a:defRPr>
      </a:pPr>
      <a:endParaRPr lang="en-US"/>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680" b="0" i="0" u="none" strike="noStrike" kern="1200" spc="0" baseline="0">
                <a:solidFill>
                  <a:schemeClr val="tx1">
                    <a:lumMod val="65000"/>
                    <a:lumOff val="35000"/>
                  </a:schemeClr>
                </a:solidFill>
                <a:latin typeface="+mn-lt"/>
                <a:ea typeface="+mn-ea"/>
                <a:cs typeface="+mn-cs"/>
              </a:defRPr>
            </a:pPr>
            <a:r>
              <a:rPr lang="en-GB"/>
              <a:t>Livestock consumption (kCal/person/day)</a:t>
            </a:r>
          </a:p>
        </c:rich>
      </c:tx>
      <c:overlay val="0"/>
      <c:spPr>
        <a:noFill/>
        <a:ln>
          <a:noFill/>
        </a:ln>
        <a:effectLst/>
      </c:spPr>
      <c:txPr>
        <a:bodyPr rot="0" spcFirstLastPara="1" vertOverflow="ellipsis" vert="horz" wrap="square" anchor="ctr" anchorCtr="1"/>
        <a:lstStyle/>
        <a:p>
          <a:pPr>
            <a:defRPr sz="168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Meat!$B$1:$B$2</c:f>
              <c:strCache>
                <c:ptCount val="2"/>
                <c:pt idx="0">
                  <c:v>Livestock consumption (kCal/person/day)</c:v>
                </c:pt>
                <c:pt idx="1">
                  <c:v>2006</c:v>
                </c:pt>
              </c:strCache>
            </c:strRef>
          </c:tx>
          <c:spPr>
            <a:solidFill>
              <a:schemeClr val="accent3">
                <a:tint val="77000"/>
              </a:schemeClr>
            </a:solidFill>
            <a:ln>
              <a:noFill/>
            </a:ln>
            <a:effectLst/>
          </c:spPr>
          <c:invertIfNegative val="0"/>
          <c:cat>
            <c:strRef>
              <c:f>Meat!$A$3:$A$14</c:f>
              <c:strCache>
                <c:ptCount val="12"/>
                <c:pt idx="0">
                  <c:v>EU</c:v>
                </c:pt>
                <c:pt idx="1">
                  <c:v>Canada &amp; USA</c:v>
                </c:pt>
                <c:pt idx="2">
                  <c:v>China</c:v>
                </c:pt>
                <c:pt idx="3">
                  <c:v>Brazil</c:v>
                </c:pt>
                <c:pt idx="4">
                  <c:v>Former Soviet Union</c:v>
                </c:pt>
                <c:pt idx="5">
                  <c:v>Other OECD</c:v>
                </c:pt>
                <c:pt idx="6">
                  <c:v>Latin America (ex. Brazil)</c:v>
                </c:pt>
                <c:pt idx="7">
                  <c:v>Middle East &amp; N. Africa</c:v>
                </c:pt>
                <c:pt idx="8">
                  <c:v>Asia (ex. China &amp; India)</c:v>
                </c:pt>
                <c:pt idx="9">
                  <c:v>India</c:v>
                </c:pt>
                <c:pt idx="10">
                  <c:v>Sub-Saharan Africa</c:v>
                </c:pt>
                <c:pt idx="11">
                  <c:v>WORLD</c:v>
                </c:pt>
              </c:strCache>
            </c:strRef>
          </c:cat>
          <c:val>
            <c:numRef>
              <c:f>Meat!$B$3:$B$14</c:f>
              <c:numCache>
                <c:formatCode>General</c:formatCode>
                <c:ptCount val="12"/>
                <c:pt idx="0">
                  <c:v>864</c:v>
                </c:pt>
                <c:pt idx="1">
                  <c:v>907</c:v>
                </c:pt>
                <c:pt idx="2">
                  <c:v>561</c:v>
                </c:pt>
                <c:pt idx="3">
                  <c:v>606</c:v>
                </c:pt>
                <c:pt idx="4">
                  <c:v>601</c:v>
                </c:pt>
                <c:pt idx="5">
                  <c:v>529</c:v>
                </c:pt>
                <c:pt idx="6">
                  <c:v>475</c:v>
                </c:pt>
                <c:pt idx="7">
                  <c:v>303</c:v>
                </c:pt>
                <c:pt idx="8">
                  <c:v>233</c:v>
                </c:pt>
                <c:pt idx="9">
                  <c:v>184</c:v>
                </c:pt>
                <c:pt idx="10">
                  <c:v>144</c:v>
                </c:pt>
                <c:pt idx="11">
                  <c:v>413</c:v>
                </c:pt>
              </c:numCache>
            </c:numRef>
          </c:val>
          <c:extLst>
            <c:ext xmlns:c16="http://schemas.microsoft.com/office/drawing/2014/chart" uri="{C3380CC4-5D6E-409C-BE32-E72D297353CC}">
              <c16:uniqueId val="{00000000-596C-4111-AA3B-A937FE3F1C18}"/>
            </c:ext>
          </c:extLst>
        </c:ser>
        <c:ser>
          <c:idx val="1"/>
          <c:order val="1"/>
          <c:tx>
            <c:strRef>
              <c:f>Meat!$C$1:$C$2</c:f>
              <c:strCache>
                <c:ptCount val="2"/>
                <c:pt idx="0">
                  <c:v>Livestock consumption (kCal/person/day)</c:v>
                </c:pt>
                <c:pt idx="1">
                  <c:v>2050 addition (reduction)</c:v>
                </c:pt>
              </c:strCache>
            </c:strRef>
          </c:tx>
          <c:spPr>
            <a:solidFill>
              <a:schemeClr val="accent3">
                <a:shade val="76000"/>
              </a:schemeClr>
            </a:solidFill>
            <a:ln>
              <a:noFill/>
            </a:ln>
            <a:effectLst/>
          </c:spPr>
          <c:invertIfNegative val="0"/>
          <c:cat>
            <c:strRef>
              <c:f>Meat!$A$3:$A$14</c:f>
              <c:strCache>
                <c:ptCount val="12"/>
                <c:pt idx="0">
                  <c:v>EU</c:v>
                </c:pt>
                <c:pt idx="1">
                  <c:v>Canada &amp; USA</c:v>
                </c:pt>
                <c:pt idx="2">
                  <c:v>China</c:v>
                </c:pt>
                <c:pt idx="3">
                  <c:v>Brazil</c:v>
                </c:pt>
                <c:pt idx="4">
                  <c:v>Former Soviet Union</c:v>
                </c:pt>
                <c:pt idx="5">
                  <c:v>Other OECD</c:v>
                </c:pt>
                <c:pt idx="6">
                  <c:v>Latin America (ex. Brazil)</c:v>
                </c:pt>
                <c:pt idx="7">
                  <c:v>Middle East &amp; N. Africa</c:v>
                </c:pt>
                <c:pt idx="8">
                  <c:v>Asia (ex. China &amp; India)</c:v>
                </c:pt>
                <c:pt idx="9">
                  <c:v>India</c:v>
                </c:pt>
                <c:pt idx="10">
                  <c:v>Sub-Saharan Africa</c:v>
                </c:pt>
                <c:pt idx="11">
                  <c:v>WORLD</c:v>
                </c:pt>
              </c:strCache>
            </c:strRef>
          </c:cat>
          <c:val>
            <c:numRef>
              <c:f>Meat!$C$3:$C$14</c:f>
              <c:numCache>
                <c:formatCode>General</c:formatCode>
                <c:ptCount val="12"/>
                <c:pt idx="0">
                  <c:v>61</c:v>
                </c:pt>
                <c:pt idx="1">
                  <c:v>-20</c:v>
                </c:pt>
                <c:pt idx="2">
                  <c:v>259</c:v>
                </c:pt>
                <c:pt idx="3">
                  <c:v>197</c:v>
                </c:pt>
                <c:pt idx="4">
                  <c:v>167</c:v>
                </c:pt>
                <c:pt idx="5">
                  <c:v>145</c:v>
                </c:pt>
                <c:pt idx="6">
                  <c:v>153</c:v>
                </c:pt>
                <c:pt idx="7">
                  <c:v>113</c:v>
                </c:pt>
                <c:pt idx="8">
                  <c:v>167</c:v>
                </c:pt>
                <c:pt idx="9">
                  <c:v>173</c:v>
                </c:pt>
                <c:pt idx="10">
                  <c:v>41</c:v>
                </c:pt>
                <c:pt idx="11">
                  <c:v>93</c:v>
                </c:pt>
              </c:numCache>
            </c:numRef>
          </c:val>
          <c:extLst>
            <c:ext xmlns:c16="http://schemas.microsoft.com/office/drawing/2014/chart" uri="{C3380CC4-5D6E-409C-BE32-E72D297353CC}">
              <c16:uniqueId val="{00000001-596C-4111-AA3B-A937FE3F1C18}"/>
            </c:ext>
          </c:extLst>
        </c:ser>
        <c:dLbls>
          <c:showLegendKey val="0"/>
          <c:showVal val="0"/>
          <c:showCatName val="0"/>
          <c:showSerName val="0"/>
          <c:showPercent val="0"/>
          <c:showBubbleSize val="0"/>
        </c:dLbls>
        <c:gapWidth val="150"/>
        <c:overlap val="100"/>
        <c:axId val="484998480"/>
        <c:axId val="485003576"/>
      </c:barChart>
      <c:catAx>
        <c:axId val="48499848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5003576"/>
        <c:crossesAt val="-50"/>
        <c:auto val="1"/>
        <c:lblAlgn val="ctr"/>
        <c:lblOffset val="100"/>
        <c:noMultiLvlLbl val="0"/>
      </c:catAx>
      <c:valAx>
        <c:axId val="485003576"/>
        <c:scaling>
          <c:orientation val="minMax"/>
          <c:max val="1000"/>
          <c:min val="-50"/>
        </c:scaling>
        <c:delete val="0"/>
        <c:axPos val="b"/>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solidFill>
              <a:schemeClr val="accent1"/>
            </a:solid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4998480"/>
        <c:crosses val="autoZero"/>
        <c:crossBetween val="between"/>
        <c:minorUnit val="100"/>
      </c:valAx>
      <c:spPr>
        <a:no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sz="1400"/>
      </a:pPr>
      <a:endParaRPr lang="en-US"/>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pivotSource>
    <c:name>[FAO global agriculture trade 1966 to 2014.xlsx]Sheet2!PivotTable2</c:name>
    <c:fmtId val="9"/>
  </c:pivotSource>
  <c:chart>
    <c:autoTitleDeleted val="1"/>
    <c:pivotFmts>
      <c:pivotFmt>
        <c:idx val="0"/>
        <c:spPr>
          <a:solidFill>
            <a:schemeClr val="accent3"/>
          </a:solidFill>
          <a:ln>
            <a:noFill/>
          </a:ln>
          <a:effectLst/>
        </c:spPr>
        <c:marker>
          <c:symbol val="none"/>
        </c:marker>
      </c:pivotFmt>
      <c:pivotFmt>
        <c:idx val="1"/>
        <c:spPr>
          <a:solidFill>
            <a:schemeClr val="accent3"/>
          </a:solidFill>
          <a:ln>
            <a:noFill/>
          </a:ln>
          <a:effectLst/>
        </c:spPr>
        <c:marker>
          <c:symbol val="none"/>
        </c:marker>
      </c:pivotFmt>
      <c:pivotFmt>
        <c:idx val="2"/>
        <c:spPr>
          <a:solidFill>
            <a:schemeClr val="accent3"/>
          </a:solidFill>
          <a:ln>
            <a:noFill/>
          </a:ln>
          <a:effectLst/>
        </c:spPr>
        <c:marker>
          <c:symbol val="none"/>
        </c:marker>
      </c:pivotFmt>
    </c:pivotFmts>
    <c:plotArea>
      <c:layout/>
      <c:lineChart>
        <c:grouping val="standard"/>
        <c:varyColors val="0"/>
        <c:ser>
          <c:idx val="0"/>
          <c:order val="0"/>
          <c:tx>
            <c:strRef>
              <c:f>Sheet2!$B$3</c:f>
              <c:strCache>
                <c:ptCount val="1"/>
                <c:pt idx="0">
                  <c:v>Total</c:v>
                </c:pt>
              </c:strCache>
            </c:strRef>
          </c:tx>
          <c:spPr>
            <a:ln w="28575" cap="rnd">
              <a:solidFill>
                <a:schemeClr val="accent3"/>
              </a:solidFill>
              <a:round/>
            </a:ln>
            <a:effectLst/>
          </c:spPr>
          <c:marker>
            <c:symbol val="none"/>
          </c:marker>
          <c:cat>
            <c:strRef>
              <c:f>Sheet2!$A$4:$A$57</c:f>
              <c:strCache>
                <c:ptCount val="53"/>
                <c:pt idx="0">
                  <c:v>1961</c:v>
                </c:pt>
                <c:pt idx="1">
                  <c:v>1962</c:v>
                </c:pt>
                <c:pt idx="2">
                  <c:v>1963</c:v>
                </c:pt>
                <c:pt idx="3">
                  <c:v>1964</c:v>
                </c:pt>
                <c:pt idx="4">
                  <c:v>1965</c:v>
                </c:pt>
                <c:pt idx="5">
                  <c:v>1966</c:v>
                </c:pt>
                <c:pt idx="6">
                  <c:v>1967</c:v>
                </c:pt>
                <c:pt idx="7">
                  <c:v>1968</c:v>
                </c:pt>
                <c:pt idx="8">
                  <c:v>1969</c:v>
                </c:pt>
                <c:pt idx="9">
                  <c:v>1970</c:v>
                </c:pt>
                <c:pt idx="10">
                  <c:v>1971</c:v>
                </c:pt>
                <c:pt idx="11">
                  <c:v>1972</c:v>
                </c:pt>
                <c:pt idx="12">
                  <c:v>1973</c:v>
                </c:pt>
                <c:pt idx="13">
                  <c:v>1974</c:v>
                </c:pt>
                <c:pt idx="14">
                  <c:v>1975</c:v>
                </c:pt>
                <c:pt idx="15">
                  <c:v>1976</c:v>
                </c:pt>
                <c:pt idx="16">
                  <c:v>1977</c:v>
                </c:pt>
                <c:pt idx="17">
                  <c:v>1978</c:v>
                </c:pt>
                <c:pt idx="18">
                  <c:v>1979</c:v>
                </c:pt>
                <c:pt idx="19">
                  <c:v>1980</c:v>
                </c:pt>
                <c:pt idx="20">
                  <c:v>1981</c:v>
                </c:pt>
                <c:pt idx="21">
                  <c:v>1982</c:v>
                </c:pt>
                <c:pt idx="22">
                  <c:v>1983</c:v>
                </c:pt>
                <c:pt idx="23">
                  <c:v>1984</c:v>
                </c:pt>
                <c:pt idx="24">
                  <c:v>1985</c:v>
                </c:pt>
                <c:pt idx="25">
                  <c:v>1986</c:v>
                </c:pt>
                <c:pt idx="26">
                  <c:v>1987</c:v>
                </c:pt>
                <c:pt idx="27">
                  <c:v>1988</c:v>
                </c:pt>
                <c:pt idx="28">
                  <c:v>1989</c:v>
                </c:pt>
                <c:pt idx="29">
                  <c:v>1990</c:v>
                </c:pt>
                <c:pt idx="30">
                  <c:v>1991</c:v>
                </c:pt>
                <c:pt idx="31">
                  <c:v>1992</c:v>
                </c:pt>
                <c:pt idx="32">
                  <c:v>1993</c:v>
                </c:pt>
                <c:pt idx="33">
                  <c:v>1994</c:v>
                </c:pt>
                <c:pt idx="34">
                  <c:v>1995</c:v>
                </c:pt>
                <c:pt idx="35">
                  <c:v>1996</c:v>
                </c:pt>
                <c:pt idx="36">
                  <c:v>1997</c:v>
                </c:pt>
                <c:pt idx="37">
                  <c:v>1998</c:v>
                </c:pt>
                <c:pt idx="38">
                  <c:v>1999</c:v>
                </c:pt>
                <c:pt idx="39">
                  <c:v>2000</c:v>
                </c:pt>
                <c:pt idx="40">
                  <c:v>2001</c:v>
                </c:pt>
                <c:pt idx="41">
                  <c:v>2002</c:v>
                </c:pt>
                <c:pt idx="42">
                  <c:v>2003</c:v>
                </c:pt>
                <c:pt idx="43">
                  <c:v>2004</c:v>
                </c:pt>
                <c:pt idx="44">
                  <c:v>2005</c:v>
                </c:pt>
                <c:pt idx="45">
                  <c:v>2006</c:v>
                </c:pt>
                <c:pt idx="46">
                  <c:v>2007</c:v>
                </c:pt>
                <c:pt idx="47">
                  <c:v>2008</c:v>
                </c:pt>
                <c:pt idx="48">
                  <c:v>2009</c:v>
                </c:pt>
                <c:pt idx="49">
                  <c:v>2010</c:v>
                </c:pt>
                <c:pt idx="50">
                  <c:v>2011</c:v>
                </c:pt>
                <c:pt idx="51">
                  <c:v>2012</c:v>
                </c:pt>
                <c:pt idx="52">
                  <c:v>2013</c:v>
                </c:pt>
              </c:strCache>
            </c:strRef>
          </c:cat>
          <c:val>
            <c:numRef>
              <c:f>Sheet2!$B$4:$B$57</c:f>
              <c:numCache>
                <c:formatCode>_-* #,##0_-;\-* #,##0_-;_-* "-"??_-;_-@_-</c:formatCode>
                <c:ptCount val="53"/>
                <c:pt idx="0">
                  <c:v>455460123</c:v>
                </c:pt>
                <c:pt idx="1">
                  <c:v>475853184</c:v>
                </c:pt>
                <c:pt idx="2">
                  <c:v>501630328</c:v>
                </c:pt>
                <c:pt idx="3">
                  <c:v>549298890</c:v>
                </c:pt>
                <c:pt idx="4">
                  <c:v>565657788</c:v>
                </c:pt>
                <c:pt idx="5">
                  <c:v>600050983</c:v>
                </c:pt>
                <c:pt idx="6">
                  <c:v>581826680</c:v>
                </c:pt>
                <c:pt idx="7">
                  <c:v>590922415</c:v>
                </c:pt>
                <c:pt idx="8">
                  <c:v>586706202</c:v>
                </c:pt>
                <c:pt idx="9">
                  <c:v>663006321</c:v>
                </c:pt>
                <c:pt idx="10">
                  <c:v>688463023</c:v>
                </c:pt>
                <c:pt idx="11">
                  <c:v>744413606</c:v>
                </c:pt>
                <c:pt idx="12">
                  <c:v>859185796</c:v>
                </c:pt>
                <c:pt idx="13">
                  <c:v>802528428</c:v>
                </c:pt>
                <c:pt idx="14">
                  <c:v>819130566</c:v>
                </c:pt>
                <c:pt idx="15">
                  <c:v>895556822</c:v>
                </c:pt>
                <c:pt idx="16">
                  <c:v>947197809</c:v>
                </c:pt>
                <c:pt idx="17">
                  <c:v>1028624882</c:v>
                </c:pt>
                <c:pt idx="18">
                  <c:v>1069247942</c:v>
                </c:pt>
                <c:pt idx="19">
                  <c:v>1168771765</c:v>
                </c:pt>
                <c:pt idx="20">
                  <c:v>1226555420</c:v>
                </c:pt>
                <c:pt idx="21">
                  <c:v>1216482576</c:v>
                </c:pt>
                <c:pt idx="22">
                  <c:v>1237666277</c:v>
                </c:pt>
                <c:pt idx="23">
                  <c:v>1277375478</c:v>
                </c:pt>
                <c:pt idx="24">
                  <c:v>1269114139</c:v>
                </c:pt>
                <c:pt idx="25">
                  <c:v>1254007845</c:v>
                </c:pt>
                <c:pt idx="26">
                  <c:v>1345197306</c:v>
                </c:pt>
                <c:pt idx="27">
                  <c:v>1388516178</c:v>
                </c:pt>
                <c:pt idx="28">
                  <c:v>1410382361</c:v>
                </c:pt>
                <c:pt idx="29">
                  <c:v>1398285768</c:v>
                </c:pt>
                <c:pt idx="30">
                  <c:v>1450171001</c:v>
                </c:pt>
                <c:pt idx="31">
                  <c:v>1553066873</c:v>
                </c:pt>
                <c:pt idx="32">
                  <c:v>1521197760</c:v>
                </c:pt>
                <c:pt idx="33">
                  <c:v>1580393447</c:v>
                </c:pt>
                <c:pt idx="34">
                  <c:v>1658143186</c:v>
                </c:pt>
                <c:pt idx="35">
                  <c:v>1663064097</c:v>
                </c:pt>
                <c:pt idx="36">
                  <c:v>1745620326</c:v>
                </c:pt>
                <c:pt idx="37">
                  <c:v>1793832430</c:v>
                </c:pt>
                <c:pt idx="38">
                  <c:v>1868073455</c:v>
                </c:pt>
                <c:pt idx="39">
                  <c:v>1908401702</c:v>
                </c:pt>
                <c:pt idx="40">
                  <c:v>1962190016</c:v>
                </c:pt>
                <c:pt idx="41">
                  <c:v>2022696134</c:v>
                </c:pt>
                <c:pt idx="42">
                  <c:v>2087755234</c:v>
                </c:pt>
                <c:pt idx="43">
                  <c:v>2167990756</c:v>
                </c:pt>
                <c:pt idx="44">
                  <c:v>2303494951</c:v>
                </c:pt>
                <c:pt idx="45">
                  <c:v>2418165165</c:v>
                </c:pt>
                <c:pt idx="46">
                  <c:v>2529013119</c:v>
                </c:pt>
                <c:pt idx="47">
                  <c:v>2581386199</c:v>
                </c:pt>
                <c:pt idx="48">
                  <c:v>2660884907</c:v>
                </c:pt>
                <c:pt idx="49">
                  <c:v>2837103723</c:v>
                </c:pt>
                <c:pt idx="50">
                  <c:v>2903057913</c:v>
                </c:pt>
                <c:pt idx="51">
                  <c:v>3080781516</c:v>
                </c:pt>
                <c:pt idx="52">
                  <c:v>3171869921</c:v>
                </c:pt>
              </c:numCache>
            </c:numRef>
          </c:val>
          <c:smooth val="0"/>
          <c:extLst>
            <c:ext xmlns:c16="http://schemas.microsoft.com/office/drawing/2014/chart" uri="{C3380CC4-5D6E-409C-BE32-E72D297353CC}">
              <c16:uniqueId val="{00000000-041A-49CB-9181-A4A9DDF60EFE}"/>
            </c:ext>
          </c:extLst>
        </c:ser>
        <c:dLbls>
          <c:showLegendKey val="0"/>
          <c:showVal val="0"/>
          <c:showCatName val="0"/>
          <c:showSerName val="0"/>
          <c:showPercent val="0"/>
          <c:showBubbleSize val="0"/>
        </c:dLbls>
        <c:smooth val="0"/>
        <c:axId val="485000832"/>
        <c:axId val="484999264"/>
      </c:lineChart>
      <c:catAx>
        <c:axId val="4850008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4999264"/>
        <c:crosses val="autoZero"/>
        <c:auto val="1"/>
        <c:lblAlgn val="ctr"/>
        <c:lblOffset val="100"/>
        <c:tickLblSkip val="5"/>
        <c:noMultiLvlLbl val="0"/>
      </c:catAx>
      <c:valAx>
        <c:axId val="484999264"/>
        <c:scaling>
          <c:orientation val="minMax"/>
        </c:scaling>
        <c:delete val="0"/>
        <c:axPos val="l"/>
        <c:majorGridlines>
          <c:spPr>
            <a:ln w="9525" cap="flat" cmpd="sng" algn="ctr">
              <a:solidFill>
                <a:schemeClr val="tx1">
                  <a:lumMod val="15000"/>
                  <a:lumOff val="85000"/>
                </a:schemeClr>
              </a:solidFill>
              <a:round/>
            </a:ln>
            <a:effectLst/>
          </c:spPr>
        </c:majorGridlines>
        <c:numFmt formatCode="_-* #,##0_-;\-* #,##0_-;_-* &quot;-&quot;??_-;_-@_-" sourceLinked="1"/>
        <c:majorTickMark val="out"/>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5000832"/>
        <c:crosses val="autoZero"/>
        <c:crossBetween val="between"/>
        <c:dispUnits>
          <c:builtInUnit val="millions"/>
          <c:dispUnitsLbl>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smtClean="0"/>
                    <a:t>Tonnes</a:t>
                  </a:r>
                  <a:r>
                    <a:rPr lang="en-GB" baseline="0" dirty="0" smtClean="0"/>
                    <a:t> per annum (m</a:t>
                  </a:r>
                  <a:r>
                    <a:rPr lang="en-GB" dirty="0" smtClean="0"/>
                    <a:t>illions)</a:t>
                  </a:r>
                  <a:endParaRPr lang="en-GB" dirty="0"/>
                </a:p>
              </c:rich>
            </c:tx>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dispUnitsLbl>
        </c:dispUnits>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Visible val="1"/>
      </c14:pivotOptions>
    </c:ext>
  </c:extLst>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Per capita food losses and waste, </a:t>
            </a:r>
          </a:p>
          <a:p>
            <a:pPr>
              <a:defRPr/>
            </a:pPr>
            <a:r>
              <a:rPr lang="en-GB"/>
              <a:t>at consumption and pre-consumption stages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Waste!$B$2</c:f>
              <c:strCache>
                <c:ptCount val="1"/>
                <c:pt idx="0">
                  <c:v>Production  to retailing</c:v>
                </c:pt>
              </c:strCache>
            </c:strRef>
          </c:tx>
          <c:spPr>
            <a:solidFill>
              <a:schemeClr val="accent3">
                <a:tint val="77000"/>
              </a:schemeClr>
            </a:solidFill>
            <a:ln>
              <a:noFill/>
            </a:ln>
            <a:effectLst/>
          </c:spPr>
          <c:invertIfNegative val="0"/>
          <c:cat>
            <c:strRef>
              <c:f>Waste!$A$3:$A$9</c:f>
              <c:strCache>
                <c:ptCount val="7"/>
                <c:pt idx="0">
                  <c:v>EU</c:v>
                </c:pt>
                <c:pt idx="1">
                  <c:v>North America &amp; Oceania</c:v>
                </c:pt>
                <c:pt idx="2">
                  <c:v>Industrialized Asia</c:v>
                </c:pt>
                <c:pt idx="3">
                  <c:v>Sub-Saharan Africa</c:v>
                </c:pt>
                <c:pt idx="4">
                  <c:v>North Africa, West &amp; Central Asia</c:v>
                </c:pt>
                <c:pt idx="5">
                  <c:v>South &amp; Southeast Asia</c:v>
                </c:pt>
                <c:pt idx="6">
                  <c:v>Latin America</c:v>
                </c:pt>
              </c:strCache>
            </c:strRef>
          </c:cat>
          <c:val>
            <c:numRef>
              <c:f>Waste!$B$3:$B$9</c:f>
              <c:numCache>
                <c:formatCode>General</c:formatCode>
                <c:ptCount val="7"/>
                <c:pt idx="0">
                  <c:v>185</c:v>
                </c:pt>
                <c:pt idx="1">
                  <c:v>185</c:v>
                </c:pt>
                <c:pt idx="2">
                  <c:v>165</c:v>
                </c:pt>
                <c:pt idx="3">
                  <c:v>160</c:v>
                </c:pt>
                <c:pt idx="4">
                  <c:v>180</c:v>
                </c:pt>
                <c:pt idx="5">
                  <c:v>110</c:v>
                </c:pt>
                <c:pt idx="6">
                  <c:v>200</c:v>
                </c:pt>
              </c:numCache>
            </c:numRef>
          </c:val>
          <c:extLst>
            <c:ext xmlns:c16="http://schemas.microsoft.com/office/drawing/2014/chart" uri="{C3380CC4-5D6E-409C-BE32-E72D297353CC}">
              <c16:uniqueId val="{00000000-CA2C-4E3E-9AC8-19B5D1A39D02}"/>
            </c:ext>
          </c:extLst>
        </c:ser>
        <c:ser>
          <c:idx val="1"/>
          <c:order val="1"/>
          <c:tx>
            <c:strRef>
              <c:f>Waste!$C$2</c:f>
              <c:strCache>
                <c:ptCount val="1"/>
                <c:pt idx="0">
                  <c:v>Consumer</c:v>
                </c:pt>
              </c:strCache>
            </c:strRef>
          </c:tx>
          <c:spPr>
            <a:solidFill>
              <a:schemeClr val="accent3">
                <a:shade val="76000"/>
              </a:schemeClr>
            </a:solidFill>
            <a:ln>
              <a:noFill/>
            </a:ln>
            <a:effectLst/>
          </c:spPr>
          <c:invertIfNegative val="0"/>
          <c:cat>
            <c:strRef>
              <c:f>Waste!$A$3:$A$9</c:f>
              <c:strCache>
                <c:ptCount val="7"/>
                <c:pt idx="0">
                  <c:v>EU</c:v>
                </c:pt>
                <c:pt idx="1">
                  <c:v>North America &amp; Oceania</c:v>
                </c:pt>
                <c:pt idx="2">
                  <c:v>Industrialized Asia</c:v>
                </c:pt>
                <c:pt idx="3">
                  <c:v>Sub-Saharan Africa</c:v>
                </c:pt>
                <c:pt idx="4">
                  <c:v>North Africa, West &amp; Central Asia</c:v>
                </c:pt>
                <c:pt idx="5">
                  <c:v>South &amp; Southeast Asia</c:v>
                </c:pt>
                <c:pt idx="6">
                  <c:v>Latin America</c:v>
                </c:pt>
              </c:strCache>
            </c:strRef>
          </c:cat>
          <c:val>
            <c:numRef>
              <c:f>Waste!$C$3:$C$9</c:f>
              <c:numCache>
                <c:formatCode>General</c:formatCode>
                <c:ptCount val="7"/>
                <c:pt idx="0">
                  <c:v>95</c:v>
                </c:pt>
                <c:pt idx="1">
                  <c:v>105</c:v>
                </c:pt>
                <c:pt idx="2">
                  <c:v>70</c:v>
                </c:pt>
                <c:pt idx="3">
                  <c:v>10</c:v>
                </c:pt>
                <c:pt idx="4">
                  <c:v>45</c:v>
                </c:pt>
                <c:pt idx="5">
                  <c:v>15</c:v>
                </c:pt>
                <c:pt idx="6">
                  <c:v>30</c:v>
                </c:pt>
              </c:numCache>
            </c:numRef>
          </c:val>
          <c:extLst>
            <c:ext xmlns:c16="http://schemas.microsoft.com/office/drawing/2014/chart" uri="{C3380CC4-5D6E-409C-BE32-E72D297353CC}">
              <c16:uniqueId val="{00000001-CA2C-4E3E-9AC8-19B5D1A39D02}"/>
            </c:ext>
          </c:extLst>
        </c:ser>
        <c:dLbls>
          <c:showLegendKey val="0"/>
          <c:showVal val="0"/>
          <c:showCatName val="0"/>
          <c:showSerName val="0"/>
          <c:showPercent val="0"/>
          <c:showBubbleSize val="0"/>
        </c:dLbls>
        <c:gapWidth val="150"/>
        <c:overlap val="100"/>
        <c:axId val="485001616"/>
        <c:axId val="485002008"/>
      </c:barChart>
      <c:catAx>
        <c:axId val="48500161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5002008"/>
        <c:crosses val="autoZero"/>
        <c:auto val="1"/>
        <c:lblAlgn val="ctr"/>
        <c:lblOffset val="100"/>
        <c:noMultiLvlLbl val="0"/>
      </c:catAx>
      <c:valAx>
        <c:axId val="485002008"/>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5001616"/>
        <c:crosses val="autoZero"/>
        <c:crossBetween val="between"/>
      </c:valAx>
      <c:spPr>
        <a:noFill/>
        <a:ln>
          <a:noFill/>
        </a:ln>
        <a:effectLst/>
      </c:spPr>
    </c:plotArea>
    <c:legend>
      <c:legendPos val="b"/>
      <c:layout>
        <c:manualLayout>
          <c:xMode val="edge"/>
          <c:yMode val="edge"/>
          <c:x val="0.27128228755982514"/>
          <c:y val="0.92420515076229171"/>
          <c:w val="0.45743528844515313"/>
          <c:h val="6.4532184837172463E-2"/>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autoTitleDeleted val="1"/>
    <c:plotArea>
      <c:layout/>
      <c:lineChart>
        <c:grouping val="standard"/>
        <c:varyColors val="0"/>
        <c:ser>
          <c:idx val="0"/>
          <c:order val="0"/>
          <c:tx>
            <c:strRef>
              <c:f>Fibres!$B$2</c:f>
              <c:strCache>
                <c:ptCount val="1"/>
                <c:pt idx="0">
                  <c:v>Cotton, wool, silk</c:v>
                </c:pt>
              </c:strCache>
            </c:strRef>
          </c:tx>
          <c:spPr>
            <a:ln w="38100" cap="rnd">
              <a:solidFill>
                <a:schemeClr val="accent3">
                  <a:shade val="44000"/>
                </a:schemeClr>
              </a:solidFill>
              <a:round/>
            </a:ln>
            <a:effectLst/>
          </c:spPr>
          <c:marker>
            <c:symbol val="none"/>
          </c:marker>
          <c:cat>
            <c:numRef>
              <c:f>Fibres!$A$3:$A$13</c:f>
              <c:numCache>
                <c:formatCode>General</c:formatCode>
                <c:ptCount val="4"/>
                <c:pt idx="0">
                  <c:v>1982</c:v>
                </c:pt>
                <c:pt idx="1">
                  <c:v>1998</c:v>
                </c:pt>
                <c:pt idx="2">
                  <c:v>2004</c:v>
                </c:pt>
                <c:pt idx="3">
                  <c:v>2014</c:v>
                </c:pt>
              </c:numCache>
            </c:numRef>
          </c:cat>
          <c:val>
            <c:numRef>
              <c:f>Fibres!$B$3:$B$13</c:f>
              <c:numCache>
                <c:formatCode>General</c:formatCode>
                <c:ptCount val="4"/>
                <c:pt idx="0">
                  <c:v>16</c:v>
                </c:pt>
                <c:pt idx="1">
                  <c:v>20</c:v>
                </c:pt>
                <c:pt idx="2">
                  <c:v>22</c:v>
                </c:pt>
                <c:pt idx="3">
                  <c:v>25.29</c:v>
                </c:pt>
              </c:numCache>
            </c:numRef>
          </c:val>
          <c:smooth val="0"/>
          <c:extLst>
            <c:ext xmlns:c16="http://schemas.microsoft.com/office/drawing/2014/chart" uri="{C3380CC4-5D6E-409C-BE32-E72D297353CC}">
              <c16:uniqueId val="{00000000-F96F-4D03-B459-735F1BA19A17}"/>
            </c:ext>
          </c:extLst>
        </c:ser>
        <c:ser>
          <c:idx val="1"/>
          <c:order val="1"/>
          <c:tx>
            <c:strRef>
              <c:f>Fibres!$C$2</c:f>
              <c:strCache>
                <c:ptCount val="1"/>
                <c:pt idx="0">
                  <c:v>Other natural fibres</c:v>
                </c:pt>
              </c:strCache>
            </c:strRef>
          </c:tx>
          <c:spPr>
            <a:ln w="28575" cap="rnd">
              <a:solidFill>
                <a:schemeClr val="accent3">
                  <a:shade val="58000"/>
                </a:schemeClr>
              </a:solidFill>
              <a:prstDash val="dash"/>
              <a:round/>
            </a:ln>
            <a:effectLst/>
          </c:spPr>
          <c:marker>
            <c:symbol val="none"/>
          </c:marker>
          <c:cat>
            <c:numRef>
              <c:f>Fibres!$A$3:$A$13</c:f>
              <c:numCache>
                <c:formatCode>General</c:formatCode>
                <c:ptCount val="4"/>
                <c:pt idx="0">
                  <c:v>1982</c:v>
                </c:pt>
                <c:pt idx="1">
                  <c:v>1998</c:v>
                </c:pt>
                <c:pt idx="2">
                  <c:v>2004</c:v>
                </c:pt>
                <c:pt idx="3">
                  <c:v>2014</c:v>
                </c:pt>
              </c:numCache>
            </c:numRef>
          </c:cat>
          <c:val>
            <c:numRef>
              <c:f>Fibres!$C$3:$C$13</c:f>
              <c:numCache>
                <c:formatCode>General</c:formatCode>
                <c:ptCount val="4"/>
                <c:pt idx="0">
                  <c:v>4</c:v>
                </c:pt>
                <c:pt idx="1">
                  <c:v>4</c:v>
                </c:pt>
                <c:pt idx="2">
                  <c:v>5</c:v>
                </c:pt>
                <c:pt idx="3">
                  <c:v>4.4000000000000004</c:v>
                </c:pt>
              </c:numCache>
            </c:numRef>
          </c:val>
          <c:smooth val="0"/>
          <c:extLst>
            <c:ext xmlns:c16="http://schemas.microsoft.com/office/drawing/2014/chart" uri="{C3380CC4-5D6E-409C-BE32-E72D297353CC}">
              <c16:uniqueId val="{00000001-F96F-4D03-B459-735F1BA19A17}"/>
            </c:ext>
          </c:extLst>
        </c:ser>
        <c:ser>
          <c:idx val="5"/>
          <c:order val="5"/>
          <c:tx>
            <c:strRef>
              <c:f>Fibres!$G$2</c:f>
              <c:strCache>
                <c:ptCount val="1"/>
                <c:pt idx="0">
                  <c:v>Cellulosics</c:v>
                </c:pt>
              </c:strCache>
            </c:strRef>
          </c:tx>
          <c:spPr>
            <a:ln w="28575" cap="rnd">
              <a:solidFill>
                <a:schemeClr val="accent3">
                  <a:tint val="86000"/>
                </a:schemeClr>
              </a:solidFill>
              <a:prstDash val="sysDot"/>
              <a:round/>
            </a:ln>
            <a:effectLst/>
          </c:spPr>
          <c:marker>
            <c:symbol val="none"/>
          </c:marker>
          <c:cat>
            <c:numRef>
              <c:f>Fibres!$A$3:$A$13</c:f>
              <c:numCache>
                <c:formatCode>General</c:formatCode>
                <c:ptCount val="4"/>
                <c:pt idx="0">
                  <c:v>1982</c:v>
                </c:pt>
                <c:pt idx="1">
                  <c:v>1998</c:v>
                </c:pt>
                <c:pt idx="2">
                  <c:v>2004</c:v>
                </c:pt>
                <c:pt idx="3">
                  <c:v>2014</c:v>
                </c:pt>
              </c:numCache>
            </c:numRef>
          </c:cat>
          <c:val>
            <c:numRef>
              <c:f>Fibres!$G$3:$G$13</c:f>
              <c:numCache>
                <c:formatCode>General</c:formatCode>
                <c:ptCount val="4"/>
                <c:pt idx="0">
                  <c:v>3</c:v>
                </c:pt>
                <c:pt idx="1">
                  <c:v>2</c:v>
                </c:pt>
                <c:pt idx="2">
                  <c:v>2.2000000000000002</c:v>
                </c:pt>
                <c:pt idx="3">
                  <c:v>5.2</c:v>
                </c:pt>
              </c:numCache>
            </c:numRef>
          </c:val>
          <c:smooth val="0"/>
          <c:extLst>
            <c:ext xmlns:c16="http://schemas.microsoft.com/office/drawing/2014/chart" uri="{C3380CC4-5D6E-409C-BE32-E72D297353CC}">
              <c16:uniqueId val="{00000002-F96F-4D03-B459-735F1BA19A17}"/>
            </c:ext>
          </c:extLst>
        </c:ser>
        <c:ser>
          <c:idx val="6"/>
          <c:order val="6"/>
          <c:tx>
            <c:strRef>
              <c:f>Fibres!$H$2</c:f>
              <c:strCache>
                <c:ptCount val="1"/>
                <c:pt idx="0">
                  <c:v>Acrylic</c:v>
                </c:pt>
              </c:strCache>
            </c:strRef>
          </c:tx>
          <c:spPr>
            <a:ln w="28575" cap="rnd">
              <a:solidFill>
                <a:schemeClr val="accent3">
                  <a:tint val="72000"/>
                </a:schemeClr>
              </a:solidFill>
              <a:prstDash val="dashDot"/>
              <a:round/>
            </a:ln>
            <a:effectLst/>
          </c:spPr>
          <c:marker>
            <c:symbol val="none"/>
          </c:marker>
          <c:cat>
            <c:numRef>
              <c:f>Fibres!$A$3:$A$13</c:f>
              <c:numCache>
                <c:formatCode>General</c:formatCode>
                <c:ptCount val="4"/>
                <c:pt idx="0">
                  <c:v>1982</c:v>
                </c:pt>
                <c:pt idx="1">
                  <c:v>1998</c:v>
                </c:pt>
                <c:pt idx="2">
                  <c:v>2004</c:v>
                </c:pt>
                <c:pt idx="3">
                  <c:v>2014</c:v>
                </c:pt>
              </c:numCache>
            </c:numRef>
          </c:cat>
          <c:val>
            <c:numRef>
              <c:f>Fibres!$H$3:$H$13</c:f>
              <c:numCache>
                <c:formatCode>General</c:formatCode>
                <c:ptCount val="4"/>
                <c:pt idx="0">
                  <c:v>2.1</c:v>
                </c:pt>
                <c:pt idx="1">
                  <c:v>2.5</c:v>
                </c:pt>
                <c:pt idx="2">
                  <c:v>3</c:v>
                </c:pt>
                <c:pt idx="3">
                  <c:v>3</c:v>
                </c:pt>
              </c:numCache>
            </c:numRef>
          </c:val>
          <c:smooth val="0"/>
          <c:extLst>
            <c:ext xmlns:c16="http://schemas.microsoft.com/office/drawing/2014/chart" uri="{C3380CC4-5D6E-409C-BE32-E72D297353CC}">
              <c16:uniqueId val="{00000003-F96F-4D03-B459-735F1BA19A17}"/>
            </c:ext>
          </c:extLst>
        </c:ser>
        <c:ser>
          <c:idx val="7"/>
          <c:order val="7"/>
          <c:tx>
            <c:strRef>
              <c:f>Fibres!$I$2</c:f>
              <c:strCache>
                <c:ptCount val="1"/>
                <c:pt idx="0">
                  <c:v>Nylon</c:v>
                </c:pt>
              </c:strCache>
            </c:strRef>
          </c:tx>
          <c:spPr>
            <a:ln w="28575" cap="rnd">
              <a:solidFill>
                <a:schemeClr val="accent3">
                  <a:tint val="58000"/>
                </a:schemeClr>
              </a:solidFill>
              <a:round/>
            </a:ln>
            <a:effectLst/>
          </c:spPr>
          <c:marker>
            <c:symbol val="none"/>
          </c:marker>
          <c:cat>
            <c:numRef>
              <c:f>Fibres!$A$3:$A$13</c:f>
              <c:numCache>
                <c:formatCode>General</c:formatCode>
                <c:ptCount val="4"/>
                <c:pt idx="0">
                  <c:v>1982</c:v>
                </c:pt>
                <c:pt idx="1">
                  <c:v>1998</c:v>
                </c:pt>
                <c:pt idx="2">
                  <c:v>2004</c:v>
                </c:pt>
                <c:pt idx="3">
                  <c:v>2014</c:v>
                </c:pt>
              </c:numCache>
            </c:numRef>
          </c:cat>
          <c:val>
            <c:numRef>
              <c:f>Fibres!$I$3:$I$13</c:f>
              <c:numCache>
                <c:formatCode>General</c:formatCode>
                <c:ptCount val="4"/>
                <c:pt idx="0">
                  <c:v>2.8</c:v>
                </c:pt>
                <c:pt idx="1">
                  <c:v>3.5</c:v>
                </c:pt>
                <c:pt idx="2">
                  <c:v>4.5</c:v>
                </c:pt>
                <c:pt idx="3">
                  <c:v>4</c:v>
                </c:pt>
              </c:numCache>
            </c:numRef>
          </c:val>
          <c:smooth val="0"/>
          <c:extLst>
            <c:ext xmlns:c16="http://schemas.microsoft.com/office/drawing/2014/chart" uri="{C3380CC4-5D6E-409C-BE32-E72D297353CC}">
              <c16:uniqueId val="{00000004-F96F-4D03-B459-735F1BA19A17}"/>
            </c:ext>
          </c:extLst>
        </c:ser>
        <c:ser>
          <c:idx val="8"/>
          <c:order val="8"/>
          <c:tx>
            <c:strRef>
              <c:f>Fibres!$J$2</c:f>
              <c:strCache>
                <c:ptCount val="1"/>
                <c:pt idx="0">
                  <c:v>Polyester</c:v>
                </c:pt>
              </c:strCache>
            </c:strRef>
          </c:tx>
          <c:spPr>
            <a:ln w="38100" cap="rnd">
              <a:solidFill>
                <a:schemeClr val="accent3">
                  <a:tint val="44000"/>
                </a:schemeClr>
              </a:solidFill>
              <a:prstDash val="sysDash"/>
              <a:round/>
            </a:ln>
            <a:effectLst/>
          </c:spPr>
          <c:marker>
            <c:symbol val="none"/>
          </c:marker>
          <c:cat>
            <c:numRef>
              <c:f>Fibres!$A$3:$A$13</c:f>
              <c:numCache>
                <c:formatCode>General</c:formatCode>
                <c:ptCount val="4"/>
                <c:pt idx="0">
                  <c:v>1982</c:v>
                </c:pt>
                <c:pt idx="1">
                  <c:v>1998</c:v>
                </c:pt>
                <c:pt idx="2">
                  <c:v>2004</c:v>
                </c:pt>
                <c:pt idx="3">
                  <c:v>2014</c:v>
                </c:pt>
              </c:numCache>
            </c:numRef>
          </c:cat>
          <c:val>
            <c:numRef>
              <c:f>Fibres!$J$3:$J$13</c:f>
              <c:numCache>
                <c:formatCode>General</c:formatCode>
                <c:ptCount val="4"/>
                <c:pt idx="0">
                  <c:v>5.2</c:v>
                </c:pt>
                <c:pt idx="1">
                  <c:v>18</c:v>
                </c:pt>
                <c:pt idx="2">
                  <c:v>28</c:v>
                </c:pt>
                <c:pt idx="3">
                  <c:v>46.1</c:v>
                </c:pt>
              </c:numCache>
            </c:numRef>
          </c:val>
          <c:smooth val="0"/>
          <c:extLst>
            <c:ext xmlns:c16="http://schemas.microsoft.com/office/drawing/2014/chart" uri="{C3380CC4-5D6E-409C-BE32-E72D297353CC}">
              <c16:uniqueId val="{00000005-F96F-4D03-B459-735F1BA19A17}"/>
            </c:ext>
          </c:extLst>
        </c:ser>
        <c:dLbls>
          <c:showLegendKey val="0"/>
          <c:showVal val="0"/>
          <c:showCatName val="0"/>
          <c:showSerName val="0"/>
          <c:showPercent val="0"/>
          <c:showBubbleSize val="0"/>
        </c:dLbls>
        <c:smooth val="0"/>
        <c:axId val="483933032"/>
        <c:axId val="483930288"/>
        <c:extLst>
          <c:ext xmlns:c15="http://schemas.microsoft.com/office/drawing/2012/chart" uri="{02D57815-91ED-43cb-92C2-25804820EDAC}">
            <c15:filteredLineSeries>
              <c15:ser>
                <c:idx val="2"/>
                <c:order val="2"/>
                <c:tx>
                  <c:strRef>
                    <c:extLst>
                      <c:ext uri="{02D57815-91ED-43cb-92C2-25804820EDAC}">
                        <c15:formulaRef>
                          <c15:sqref>Fibres!$D$2</c15:sqref>
                        </c15:formulaRef>
                      </c:ext>
                    </c:extLst>
                    <c:strCache>
                      <c:ptCount val="1"/>
                      <c:pt idx="0">
                        <c:v>Man made fibres</c:v>
                      </c:pt>
                    </c:strCache>
                  </c:strRef>
                </c:tx>
                <c:spPr>
                  <a:ln w="28575" cap="rnd">
                    <a:solidFill>
                      <a:schemeClr val="accent3">
                        <a:shade val="72000"/>
                      </a:schemeClr>
                    </a:solidFill>
                    <a:round/>
                  </a:ln>
                  <a:effectLst/>
                </c:spPr>
                <c:marker>
                  <c:symbol val="none"/>
                </c:marker>
                <c:cat>
                  <c:numRef>
                    <c:extLst>
                      <c:ext uri="{02D57815-91ED-43cb-92C2-25804820EDAC}">
                        <c15:formulaRef>
                          <c15:sqref>Fibres!$A$3:$A$13</c15:sqref>
                        </c15:formulaRef>
                      </c:ext>
                    </c:extLst>
                    <c:numCache>
                      <c:formatCode>General</c:formatCode>
                      <c:ptCount val="4"/>
                      <c:pt idx="0">
                        <c:v>1982</c:v>
                      </c:pt>
                      <c:pt idx="1">
                        <c:v>1998</c:v>
                      </c:pt>
                      <c:pt idx="2">
                        <c:v>2004</c:v>
                      </c:pt>
                      <c:pt idx="3">
                        <c:v>2014</c:v>
                      </c:pt>
                    </c:numCache>
                  </c:numRef>
                </c:cat>
                <c:val>
                  <c:numRef>
                    <c:extLst>
                      <c:ext uri="{02D57815-91ED-43cb-92C2-25804820EDAC}">
                        <c15:formulaRef>
                          <c15:sqref>Fibres!$D$3:$D$13</c15:sqref>
                        </c15:formulaRef>
                      </c:ext>
                    </c:extLst>
                    <c:numCache>
                      <c:formatCode>General</c:formatCode>
                      <c:ptCount val="4"/>
                      <c:pt idx="0">
                        <c:v>14.1</c:v>
                      </c:pt>
                      <c:pt idx="1">
                        <c:v>26</c:v>
                      </c:pt>
                      <c:pt idx="2">
                        <c:v>37.700000000000003</c:v>
                      </c:pt>
                      <c:pt idx="3">
                        <c:v>60.400000000000006</c:v>
                      </c:pt>
                    </c:numCache>
                  </c:numRef>
                </c:val>
                <c:smooth val="0"/>
                <c:extLst>
                  <c:ext xmlns:c16="http://schemas.microsoft.com/office/drawing/2014/chart" uri="{C3380CC4-5D6E-409C-BE32-E72D297353CC}">
                    <c16:uniqueId val="{00000006-F96F-4D03-B459-735F1BA19A17}"/>
                  </c:ext>
                </c:extLst>
              </c15:ser>
            </c15:filteredLineSeries>
            <c15:filteredLineSeries>
              <c15:ser>
                <c:idx val="3"/>
                <c:order val="3"/>
                <c:tx>
                  <c:strRef>
                    <c:extLst xmlns:c15="http://schemas.microsoft.com/office/drawing/2012/chart">
                      <c:ext xmlns:c15="http://schemas.microsoft.com/office/drawing/2012/chart" uri="{02D57815-91ED-43cb-92C2-25804820EDAC}">
                        <c15:formulaRef>
                          <c15:sqref>Fibres!$E$2</c15:sqref>
                        </c15:formulaRef>
                      </c:ext>
                    </c:extLst>
                    <c:strCache>
                      <c:ptCount val="1"/>
                      <c:pt idx="0">
                        <c:v>total</c:v>
                      </c:pt>
                    </c:strCache>
                  </c:strRef>
                </c:tx>
                <c:spPr>
                  <a:ln w="28575" cap="rnd">
                    <a:solidFill>
                      <a:schemeClr val="accent3">
                        <a:shade val="86000"/>
                      </a:schemeClr>
                    </a:solidFill>
                    <a:round/>
                  </a:ln>
                  <a:effectLst/>
                </c:spPr>
                <c:marker>
                  <c:symbol val="none"/>
                </c:marker>
                <c:cat>
                  <c:numRef>
                    <c:extLst xmlns:c15="http://schemas.microsoft.com/office/drawing/2012/chart">
                      <c:ext xmlns:c15="http://schemas.microsoft.com/office/drawing/2012/chart" uri="{02D57815-91ED-43cb-92C2-25804820EDAC}">
                        <c15:formulaRef>
                          <c15:sqref>Fibres!$A$3:$A$13</c15:sqref>
                        </c15:formulaRef>
                      </c:ext>
                    </c:extLst>
                    <c:numCache>
                      <c:formatCode>General</c:formatCode>
                      <c:ptCount val="4"/>
                      <c:pt idx="0">
                        <c:v>1982</c:v>
                      </c:pt>
                      <c:pt idx="1">
                        <c:v>1998</c:v>
                      </c:pt>
                      <c:pt idx="2">
                        <c:v>2004</c:v>
                      </c:pt>
                      <c:pt idx="3">
                        <c:v>2014</c:v>
                      </c:pt>
                    </c:numCache>
                  </c:numRef>
                </c:cat>
                <c:val>
                  <c:numRef>
                    <c:extLst xmlns:c15="http://schemas.microsoft.com/office/drawing/2012/chart">
                      <c:ext xmlns:c15="http://schemas.microsoft.com/office/drawing/2012/chart" uri="{02D57815-91ED-43cb-92C2-25804820EDAC}">
                        <c15:formulaRef>
                          <c15:sqref>Fibres!$E$3:$E$13</c15:sqref>
                        </c15:formulaRef>
                      </c:ext>
                    </c:extLst>
                    <c:numCache>
                      <c:formatCode>General</c:formatCode>
                      <c:ptCount val="4"/>
                      <c:pt idx="2">
                        <c:v>66</c:v>
                      </c:pt>
                      <c:pt idx="3">
                        <c:v>90.09</c:v>
                      </c:pt>
                    </c:numCache>
                  </c:numRef>
                </c:val>
                <c:smooth val="0"/>
                <c:extLst>
                  <c:ext xmlns:c16="http://schemas.microsoft.com/office/drawing/2014/chart" uri="{C3380CC4-5D6E-409C-BE32-E72D297353CC}">
                    <c16:uniqueId val="{00000007-F96F-4D03-B459-735F1BA19A17}"/>
                  </c:ext>
                </c:extLst>
              </c15:ser>
            </c15:filteredLineSeries>
            <c15:filteredLineSeries>
              <c15:ser>
                <c:idx val="4"/>
                <c:order val="4"/>
                <c:tx>
                  <c:strRef>
                    <c:extLst xmlns:c15="http://schemas.microsoft.com/office/drawing/2012/chart">
                      <c:ext xmlns:c15="http://schemas.microsoft.com/office/drawing/2012/chart" uri="{02D57815-91ED-43cb-92C2-25804820EDAC}">
                        <c15:formulaRef>
                          <c15:sqref>Fibres!$F$2</c15:sqref>
                        </c15:formulaRef>
                      </c:ext>
                    </c:extLst>
                    <c:strCache>
                      <c:ptCount val="1"/>
                      <c:pt idx="0">
                        <c:v>Olefin</c:v>
                      </c:pt>
                    </c:strCache>
                  </c:strRef>
                </c:tx>
                <c:spPr>
                  <a:ln w="28575" cap="rnd">
                    <a:solidFill>
                      <a:schemeClr val="accent3"/>
                    </a:solidFill>
                    <a:round/>
                  </a:ln>
                  <a:effectLst/>
                </c:spPr>
                <c:marker>
                  <c:symbol val="none"/>
                </c:marker>
                <c:cat>
                  <c:numRef>
                    <c:extLst xmlns:c15="http://schemas.microsoft.com/office/drawing/2012/chart">
                      <c:ext xmlns:c15="http://schemas.microsoft.com/office/drawing/2012/chart" uri="{02D57815-91ED-43cb-92C2-25804820EDAC}">
                        <c15:formulaRef>
                          <c15:sqref>Fibres!$A$3:$A$13</c15:sqref>
                        </c15:formulaRef>
                      </c:ext>
                    </c:extLst>
                    <c:numCache>
                      <c:formatCode>General</c:formatCode>
                      <c:ptCount val="4"/>
                      <c:pt idx="0">
                        <c:v>1982</c:v>
                      </c:pt>
                      <c:pt idx="1">
                        <c:v>1998</c:v>
                      </c:pt>
                      <c:pt idx="2">
                        <c:v>2004</c:v>
                      </c:pt>
                      <c:pt idx="3">
                        <c:v>2014</c:v>
                      </c:pt>
                    </c:numCache>
                  </c:numRef>
                </c:cat>
                <c:val>
                  <c:numRef>
                    <c:extLst xmlns:c15="http://schemas.microsoft.com/office/drawing/2012/chart">
                      <c:ext xmlns:c15="http://schemas.microsoft.com/office/drawing/2012/chart" uri="{02D57815-91ED-43cb-92C2-25804820EDAC}">
                        <c15:formulaRef>
                          <c15:sqref>Fibres!$F$3:$F$13</c15:sqref>
                        </c15:formulaRef>
                      </c:ext>
                    </c:extLst>
                    <c:numCache>
                      <c:formatCode>General</c:formatCode>
                      <c:ptCount val="4"/>
                      <c:pt idx="0">
                        <c:v>1</c:v>
                      </c:pt>
                    </c:numCache>
                  </c:numRef>
                </c:val>
                <c:smooth val="0"/>
                <c:extLst>
                  <c:ext xmlns:c16="http://schemas.microsoft.com/office/drawing/2014/chart" uri="{C3380CC4-5D6E-409C-BE32-E72D297353CC}">
                    <c16:uniqueId val="{00000008-F96F-4D03-B459-735F1BA19A17}"/>
                  </c:ext>
                </c:extLst>
              </c15:ser>
            </c15:filteredLineSeries>
          </c:ext>
        </c:extLst>
      </c:lineChart>
      <c:catAx>
        <c:axId val="4839330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3930288"/>
        <c:crosses val="autoZero"/>
        <c:auto val="1"/>
        <c:lblAlgn val="ctr"/>
        <c:lblOffset val="100"/>
        <c:noMultiLvlLbl val="0"/>
      </c:catAx>
      <c:valAx>
        <c:axId val="48393028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r>
                  <a:rPr lang="en-US" sz="1400"/>
                  <a:t>Million tonnes</a:t>
                </a:r>
              </a:p>
            </c:rich>
          </c:tx>
          <c:overlay val="0"/>
          <c:spPr>
            <a:noFill/>
            <a:ln>
              <a:noFill/>
            </a:ln>
            <a:effectLst/>
          </c:spPr>
          <c:txPr>
            <a:bodyPr rot="-54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3933032"/>
        <c:crosses val="autoZero"/>
        <c:crossBetween val="between"/>
      </c:valAx>
      <c:spPr>
        <a:noFill/>
        <a:ln>
          <a:solidFill>
            <a:schemeClr val="bg1">
              <a:lumMod val="75000"/>
            </a:schemeClr>
          </a:solid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915" b="0" i="0" u="none" strike="noStrike" kern="1200" spc="0" baseline="0">
                <a:solidFill>
                  <a:schemeClr val="tx1">
                    <a:lumMod val="65000"/>
                    <a:lumOff val="35000"/>
                  </a:schemeClr>
                </a:solidFill>
                <a:latin typeface="+mn-lt"/>
                <a:ea typeface="+mn-ea"/>
                <a:cs typeface="+mn-cs"/>
              </a:defRPr>
            </a:pPr>
            <a:r>
              <a:rPr lang="en-US" dirty="0" smtClean="0"/>
              <a:t>Emissions by phase in lifecycle - kg </a:t>
            </a:r>
            <a:r>
              <a:rPr lang="en-US" dirty="0"/>
              <a:t>CO</a:t>
            </a:r>
            <a:r>
              <a:rPr lang="en-US" baseline="-25000" dirty="0"/>
              <a:t>2</a:t>
            </a:r>
            <a:r>
              <a:rPr lang="en-US" dirty="0"/>
              <a:t>e</a:t>
            </a:r>
          </a:p>
        </c:rich>
      </c:tx>
      <c:overlay val="0"/>
      <c:spPr>
        <a:noFill/>
        <a:ln>
          <a:noFill/>
        </a:ln>
        <a:effectLst/>
      </c:spPr>
      <c:txPr>
        <a:bodyPr rot="0" spcFirstLastPara="1" vertOverflow="ellipsis" vert="horz" wrap="square" anchor="ctr" anchorCtr="1"/>
        <a:lstStyle/>
        <a:p>
          <a:pPr>
            <a:defRPr sz="1915"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ofPieChart>
        <c:ofPieType val="bar"/>
        <c:varyColors val="1"/>
        <c:ser>
          <c:idx val="0"/>
          <c:order val="0"/>
          <c:tx>
            <c:strRef>
              <c:f>Sheet1!$B$1</c:f>
              <c:strCache>
                <c:ptCount val="1"/>
                <c:pt idx="0">
                  <c:v>kg CO2e</c:v>
                </c:pt>
              </c:strCache>
            </c:strRef>
          </c:tx>
          <c:dPt>
            <c:idx val="0"/>
            <c:bubble3D val="0"/>
            <c:spPr>
              <a:solidFill>
                <a:schemeClr val="accent3">
                  <a:shade val="47000"/>
                </a:schemeClr>
              </a:solidFill>
              <a:ln w="19050">
                <a:solidFill>
                  <a:schemeClr val="lt1"/>
                </a:solidFill>
              </a:ln>
              <a:effectLst/>
            </c:spPr>
            <c:extLst>
              <c:ext xmlns:c16="http://schemas.microsoft.com/office/drawing/2014/chart" uri="{C3380CC4-5D6E-409C-BE32-E72D297353CC}">
                <c16:uniqueId val="{00000001-D48C-48AF-A8A5-30A1A9956CB2}"/>
              </c:ext>
            </c:extLst>
          </c:dPt>
          <c:dPt>
            <c:idx val="1"/>
            <c:bubble3D val="0"/>
            <c:spPr>
              <a:solidFill>
                <a:schemeClr val="accent3">
                  <a:shade val="65000"/>
                </a:schemeClr>
              </a:solidFill>
              <a:ln w="19050">
                <a:solidFill>
                  <a:schemeClr val="lt1"/>
                </a:solidFill>
              </a:ln>
              <a:effectLst/>
            </c:spPr>
            <c:extLst>
              <c:ext xmlns:c16="http://schemas.microsoft.com/office/drawing/2014/chart" uri="{C3380CC4-5D6E-409C-BE32-E72D297353CC}">
                <c16:uniqueId val="{00000003-D48C-48AF-A8A5-30A1A9956CB2}"/>
              </c:ext>
            </c:extLst>
          </c:dPt>
          <c:dPt>
            <c:idx val="2"/>
            <c:bubble3D val="0"/>
            <c:spPr>
              <a:solidFill>
                <a:schemeClr val="accent3">
                  <a:shade val="82000"/>
                </a:schemeClr>
              </a:solidFill>
              <a:ln w="19050">
                <a:solidFill>
                  <a:schemeClr val="lt1"/>
                </a:solidFill>
              </a:ln>
              <a:effectLst/>
            </c:spPr>
            <c:extLst>
              <c:ext xmlns:c16="http://schemas.microsoft.com/office/drawing/2014/chart" uri="{C3380CC4-5D6E-409C-BE32-E72D297353CC}">
                <c16:uniqueId val="{00000005-D48C-48AF-A8A5-30A1A9956CB2}"/>
              </c:ext>
            </c:extLst>
          </c:dPt>
          <c:dPt>
            <c:idx val="3"/>
            <c:bubble3D val="0"/>
            <c:spPr>
              <a:solidFill>
                <a:schemeClr val="accent3"/>
              </a:solidFill>
              <a:ln w="19050">
                <a:solidFill>
                  <a:schemeClr val="lt1"/>
                </a:solidFill>
              </a:ln>
              <a:effectLst/>
            </c:spPr>
            <c:extLst>
              <c:ext xmlns:c16="http://schemas.microsoft.com/office/drawing/2014/chart" uri="{C3380CC4-5D6E-409C-BE32-E72D297353CC}">
                <c16:uniqueId val="{00000007-D48C-48AF-A8A5-30A1A9956CB2}"/>
              </c:ext>
            </c:extLst>
          </c:dPt>
          <c:dPt>
            <c:idx val="4"/>
            <c:bubble3D val="0"/>
            <c:spPr>
              <a:solidFill>
                <a:schemeClr val="accent3">
                  <a:tint val="83000"/>
                </a:schemeClr>
              </a:solidFill>
              <a:ln w="19050">
                <a:solidFill>
                  <a:schemeClr val="lt1"/>
                </a:solidFill>
              </a:ln>
              <a:effectLst/>
            </c:spPr>
            <c:extLst>
              <c:ext xmlns:c16="http://schemas.microsoft.com/office/drawing/2014/chart" uri="{C3380CC4-5D6E-409C-BE32-E72D297353CC}">
                <c16:uniqueId val="{00000009-D48C-48AF-A8A5-30A1A9956CB2}"/>
              </c:ext>
            </c:extLst>
          </c:dPt>
          <c:dPt>
            <c:idx val="5"/>
            <c:bubble3D val="0"/>
            <c:spPr>
              <a:solidFill>
                <a:schemeClr val="accent3">
                  <a:tint val="65000"/>
                </a:schemeClr>
              </a:solidFill>
              <a:ln w="19050">
                <a:solidFill>
                  <a:schemeClr val="lt1"/>
                </a:solidFill>
              </a:ln>
              <a:effectLst/>
            </c:spPr>
            <c:extLst>
              <c:ext xmlns:c16="http://schemas.microsoft.com/office/drawing/2014/chart" uri="{C3380CC4-5D6E-409C-BE32-E72D297353CC}">
                <c16:uniqueId val="{0000000B-D48C-48AF-A8A5-30A1A9956CB2}"/>
              </c:ext>
            </c:extLst>
          </c:dPt>
          <c:dPt>
            <c:idx val="6"/>
            <c:bubble3D val="0"/>
            <c:spPr>
              <a:solidFill>
                <a:schemeClr val="accent3">
                  <a:tint val="48000"/>
                </a:schemeClr>
              </a:solidFill>
              <a:ln w="19050">
                <a:solidFill>
                  <a:schemeClr val="lt1"/>
                </a:solidFill>
              </a:ln>
              <a:effectLst/>
            </c:spPr>
            <c:extLst>
              <c:ext xmlns:c16="http://schemas.microsoft.com/office/drawing/2014/chart" uri="{C3380CC4-5D6E-409C-BE32-E72D297353CC}">
                <c16:uniqueId val="{0000000D-D48C-48AF-A8A5-30A1A9956CB2}"/>
              </c:ext>
            </c:extLst>
          </c:dPt>
          <c:dPt>
            <c:idx val="7"/>
            <c:bubble3D val="0"/>
            <c:spPr>
              <a:solidFill>
                <a:schemeClr val="accent3">
                  <a:tint val="30000"/>
                </a:schemeClr>
              </a:solidFill>
              <a:ln w="19050">
                <a:solidFill>
                  <a:schemeClr val="lt1"/>
                </a:solidFill>
              </a:ln>
              <a:effectLst/>
            </c:spPr>
            <c:extLst>
              <c:ext xmlns:c16="http://schemas.microsoft.com/office/drawing/2014/chart" uri="{C3380CC4-5D6E-409C-BE32-E72D297353CC}">
                <c16:uniqueId val="{0000000F-D48C-48AF-A8A5-30A1A9956CB2}"/>
              </c:ext>
            </c:extLst>
          </c:dPt>
          <c:dLbls>
            <c:dLbl>
              <c:idx val="7"/>
              <c:layout>
                <c:manualLayout>
                  <c:x val="-7.9166666666666746E-2"/>
                  <c:y val="-6.2500000000000003E-3"/>
                </c:manualLayout>
              </c:layout>
              <c:tx>
                <c:rich>
                  <a:bodyPr rot="0" spcFirstLastPara="1" vertOverflow="ellipsis" vert="horz" wrap="square" lIns="38100" tIns="19050" rIns="38100" bIns="19050" anchor="ctr" anchorCtr="1">
                    <a:spAutoFit/>
                  </a:bodyPr>
                  <a:lstStyle/>
                  <a:p>
                    <a:pPr>
                      <a:defRPr sz="1197" b="0" i="0" u="none" strike="noStrike" kern="1200" baseline="0">
                        <a:solidFill>
                          <a:schemeClr val="tx1">
                            <a:lumMod val="65000"/>
                            <a:lumOff val="35000"/>
                          </a:schemeClr>
                        </a:solidFill>
                        <a:latin typeface="+mn-lt"/>
                        <a:ea typeface="+mn-ea"/>
                        <a:cs typeface="+mn-cs"/>
                      </a:defRPr>
                    </a:pPr>
                    <a:r>
                      <a:rPr lang="en-US" smtClean="0"/>
                      <a:t>Manufacture</a:t>
                    </a:r>
                    <a:endParaRPr lang="en-US" dirty="0"/>
                  </a:p>
                </c:rich>
              </c:tx>
              <c:spPr>
                <a:solidFill>
                  <a:schemeClr val="bg1"/>
                </a:solid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65000"/>
                          <a:lumOff val="35000"/>
                        </a:schemeClr>
                      </a:solidFill>
                      <a:latin typeface="+mn-lt"/>
                      <a:ea typeface="+mn-ea"/>
                      <a:cs typeface="+mn-cs"/>
                    </a:defRPr>
                  </a:pPr>
                  <a:endParaRPr lang="en-US"/>
                </a:p>
              </c:txPr>
              <c:dLblPos val="bestFit"/>
              <c:showLegendKey val="0"/>
              <c:showVal val="0"/>
              <c:showCatName val="1"/>
              <c:showSerName val="0"/>
              <c:showPercent val="1"/>
              <c:showBubbleSize val="0"/>
              <c:extLst>
                <c:ext xmlns:c15="http://schemas.microsoft.com/office/drawing/2012/chart" uri="{CE6537A1-D6FC-4f65-9D91-7224C49458BB}"/>
                <c:ext xmlns:c16="http://schemas.microsoft.com/office/drawing/2014/chart" uri="{C3380CC4-5D6E-409C-BE32-E72D297353CC}">
                  <c16:uniqueId val="{0000000F-D48C-48AF-A8A5-30A1A9956CB2}"/>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65000"/>
                        <a:lumOff val="35000"/>
                      </a:schemeClr>
                    </a:solidFill>
                    <a:latin typeface="+mn-lt"/>
                    <a:ea typeface="+mn-ea"/>
                    <a:cs typeface="+mn-cs"/>
                  </a:defRPr>
                </a:pPr>
                <a:endParaRPr lang="en-US"/>
              </a:p>
            </c:txPr>
            <c:dLblPos val="outEnd"/>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Sheet1!$A$2:$A$8</c:f>
              <c:strCache>
                <c:ptCount val="7"/>
                <c:pt idx="0">
                  <c:v>Farming</c:v>
                </c:pt>
                <c:pt idx="1">
                  <c:v>Fabric</c:v>
                </c:pt>
                <c:pt idx="2">
                  <c:v>Cut, sew, finish</c:v>
                </c:pt>
                <c:pt idx="3">
                  <c:v>Packaging &amp; sundries</c:v>
                </c:pt>
                <c:pt idx="4">
                  <c:v>Logistics</c:v>
                </c:pt>
                <c:pt idx="5">
                  <c:v>In-use</c:v>
                </c:pt>
                <c:pt idx="6">
                  <c:v>End-of-life</c:v>
                </c:pt>
              </c:strCache>
            </c:strRef>
          </c:cat>
          <c:val>
            <c:numRef>
              <c:f>Sheet1!$B$2:$B$8</c:f>
              <c:numCache>
                <c:formatCode>General</c:formatCode>
                <c:ptCount val="7"/>
                <c:pt idx="0">
                  <c:v>2.9</c:v>
                </c:pt>
                <c:pt idx="1">
                  <c:v>9</c:v>
                </c:pt>
                <c:pt idx="2">
                  <c:v>2.6</c:v>
                </c:pt>
                <c:pt idx="3">
                  <c:v>1.7</c:v>
                </c:pt>
                <c:pt idx="4">
                  <c:v>3.8</c:v>
                </c:pt>
                <c:pt idx="5">
                  <c:v>12.5</c:v>
                </c:pt>
                <c:pt idx="6">
                  <c:v>0.9</c:v>
                </c:pt>
              </c:numCache>
            </c:numRef>
          </c:val>
          <c:extLst>
            <c:ext xmlns:c16="http://schemas.microsoft.com/office/drawing/2014/chart" uri="{C3380CC4-5D6E-409C-BE32-E72D297353CC}">
              <c16:uniqueId val="{00000010-D48C-48AF-A8A5-30A1A9956CB2}"/>
            </c:ext>
          </c:extLst>
        </c:ser>
        <c:dLbls>
          <c:dLblPos val="outEnd"/>
          <c:showLegendKey val="0"/>
          <c:showVal val="0"/>
          <c:showCatName val="1"/>
          <c:showSerName val="0"/>
          <c:showPercent val="0"/>
          <c:showBubbleSize val="0"/>
          <c:showLeaderLines val="1"/>
        </c:dLbls>
        <c:gapWidth val="100"/>
        <c:splitType val="cust"/>
        <c:custSplit>
          <c:secondPiePt val="0"/>
          <c:secondPiePt val="1"/>
          <c:secondPiePt val="2"/>
        </c:custSplit>
        <c:secondPieSize val="75"/>
        <c:serLines>
          <c:spPr>
            <a:ln w="9525" cap="flat" cmpd="sng" algn="ctr">
              <a:solidFill>
                <a:schemeClr val="tx1">
                  <a:lumMod val="35000"/>
                  <a:lumOff val="65000"/>
                </a:schemeClr>
              </a:solidFill>
              <a:round/>
            </a:ln>
            <a:effectLst/>
          </c:spPr>
        </c:serLines>
      </c:of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r>
              <a:rPr lang="en-GB" sz="1800"/>
              <a:t>Levi's</a:t>
            </a:r>
            <a:r>
              <a:rPr lang="en-GB" sz="1800">
                <a:sym typeface="Symbol" panose="05050102010706020507" pitchFamily="18" charset="2"/>
              </a:rPr>
              <a:t></a:t>
            </a:r>
            <a:r>
              <a:rPr lang="en-GB" sz="1800"/>
              <a:t> 501</a:t>
            </a:r>
            <a:r>
              <a:rPr lang="en-GB" sz="1800" b="0" i="0" u="none" strike="noStrike" baseline="0">
                <a:effectLst/>
                <a:sym typeface="Symbol" panose="05050102010706020507" pitchFamily="18" charset="2"/>
              </a:rPr>
              <a:t></a:t>
            </a:r>
            <a:r>
              <a:rPr lang="en-GB" sz="1800"/>
              <a:t> Jeans -  impact by lifecycle stage</a:t>
            </a:r>
          </a:p>
        </c:rich>
      </c:tx>
      <c:overlay val="0"/>
      <c:spPr>
        <a:noFill/>
        <a:ln>
          <a:noFill/>
        </a:ln>
        <a:effectLst/>
      </c:spPr>
      <c:txPr>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Sheet7!$B$1</c:f>
              <c:strCache>
                <c:ptCount val="1"/>
                <c:pt idx="0">
                  <c:v>GHG</c:v>
                </c:pt>
              </c:strCache>
            </c:strRef>
          </c:tx>
          <c:spPr>
            <a:solidFill>
              <a:schemeClr val="accent3">
                <a:shade val="65000"/>
              </a:schemeClr>
            </a:solidFill>
            <a:ln>
              <a:noFill/>
            </a:ln>
            <a:effectLst/>
          </c:spPr>
          <c:invertIfNegative val="0"/>
          <c:cat>
            <c:strRef>
              <c:f>Sheet7!$A$2:$A$8</c:f>
              <c:strCache>
                <c:ptCount val="7"/>
                <c:pt idx="0">
                  <c:v>Fibre</c:v>
                </c:pt>
                <c:pt idx="1">
                  <c:v>Fabric</c:v>
                </c:pt>
                <c:pt idx="2">
                  <c:v>Cut, sew, finish</c:v>
                </c:pt>
                <c:pt idx="3">
                  <c:v>Sundries &amp; packaging</c:v>
                </c:pt>
                <c:pt idx="4">
                  <c:v>Transport, logistics, retail</c:v>
                </c:pt>
                <c:pt idx="5">
                  <c:v>Consumer care</c:v>
                </c:pt>
                <c:pt idx="6">
                  <c:v>End-of-life</c:v>
                </c:pt>
              </c:strCache>
            </c:strRef>
          </c:cat>
          <c:val>
            <c:numRef>
              <c:f>Sheet7!$B$2:$B$8</c:f>
              <c:numCache>
                <c:formatCode>0%</c:formatCode>
                <c:ptCount val="7"/>
                <c:pt idx="0">
                  <c:v>8.6826347305389226E-2</c:v>
                </c:pt>
                <c:pt idx="1">
                  <c:v>0.26946107784431139</c:v>
                </c:pt>
                <c:pt idx="2">
                  <c:v>7.7844311377245512E-2</c:v>
                </c:pt>
                <c:pt idx="3">
                  <c:v>5.089820359281437E-2</c:v>
                </c:pt>
                <c:pt idx="4">
                  <c:v>0.11377245508982035</c:v>
                </c:pt>
                <c:pt idx="5">
                  <c:v>0.37425149700598803</c:v>
                </c:pt>
                <c:pt idx="6">
                  <c:v>2.6946107784431138E-2</c:v>
                </c:pt>
              </c:numCache>
            </c:numRef>
          </c:val>
          <c:extLst>
            <c:ext xmlns:c16="http://schemas.microsoft.com/office/drawing/2014/chart" uri="{C3380CC4-5D6E-409C-BE32-E72D297353CC}">
              <c16:uniqueId val="{00000000-97D4-41C3-8C29-14B3122847B8}"/>
            </c:ext>
          </c:extLst>
        </c:ser>
        <c:ser>
          <c:idx val="1"/>
          <c:order val="1"/>
          <c:tx>
            <c:strRef>
              <c:f>Sheet7!$C$1</c:f>
              <c:strCache>
                <c:ptCount val="1"/>
                <c:pt idx="0">
                  <c:v>Water</c:v>
                </c:pt>
              </c:strCache>
            </c:strRef>
          </c:tx>
          <c:spPr>
            <a:solidFill>
              <a:schemeClr val="accent3"/>
            </a:solidFill>
            <a:ln>
              <a:noFill/>
            </a:ln>
            <a:effectLst/>
          </c:spPr>
          <c:invertIfNegative val="0"/>
          <c:cat>
            <c:strRef>
              <c:f>Sheet7!$A$2:$A$8</c:f>
              <c:strCache>
                <c:ptCount val="7"/>
                <c:pt idx="0">
                  <c:v>Fibre</c:v>
                </c:pt>
                <c:pt idx="1">
                  <c:v>Fabric</c:v>
                </c:pt>
                <c:pt idx="2">
                  <c:v>Cut, sew, finish</c:v>
                </c:pt>
                <c:pt idx="3">
                  <c:v>Sundries &amp; packaging</c:v>
                </c:pt>
                <c:pt idx="4">
                  <c:v>Transport, logistics, retail</c:v>
                </c:pt>
                <c:pt idx="5">
                  <c:v>Consumer care</c:v>
                </c:pt>
                <c:pt idx="6">
                  <c:v>End-of-life</c:v>
                </c:pt>
              </c:strCache>
            </c:strRef>
          </c:cat>
          <c:val>
            <c:numRef>
              <c:f>Sheet7!$C$2:$C$8</c:f>
              <c:numCache>
                <c:formatCode>0%</c:formatCode>
                <c:ptCount val="7"/>
                <c:pt idx="0">
                  <c:v>0.68001060445387063</c:v>
                </c:pt>
                <c:pt idx="1">
                  <c:v>6.2566277836691414E-2</c:v>
                </c:pt>
                <c:pt idx="2">
                  <c:v>9.0137857900318141E-3</c:v>
                </c:pt>
                <c:pt idx="3">
                  <c:v>2.04135737009544E-2</c:v>
                </c:pt>
                <c:pt idx="4">
                  <c:v>0</c:v>
                </c:pt>
                <c:pt idx="5">
                  <c:v>0.22799575821845175</c:v>
                </c:pt>
                <c:pt idx="6">
                  <c:v>0</c:v>
                </c:pt>
              </c:numCache>
            </c:numRef>
          </c:val>
          <c:extLst>
            <c:ext xmlns:c16="http://schemas.microsoft.com/office/drawing/2014/chart" uri="{C3380CC4-5D6E-409C-BE32-E72D297353CC}">
              <c16:uniqueId val="{00000001-97D4-41C3-8C29-14B3122847B8}"/>
            </c:ext>
          </c:extLst>
        </c:ser>
        <c:ser>
          <c:idx val="2"/>
          <c:order val="2"/>
          <c:tx>
            <c:strRef>
              <c:f>Sheet7!$D$1</c:f>
              <c:strCache>
                <c:ptCount val="1"/>
                <c:pt idx="0">
                  <c:v>Eutrophication from nitrogen &amp; phosphorus</c:v>
                </c:pt>
              </c:strCache>
            </c:strRef>
          </c:tx>
          <c:spPr>
            <a:solidFill>
              <a:schemeClr val="accent3">
                <a:tint val="65000"/>
              </a:schemeClr>
            </a:solidFill>
            <a:ln>
              <a:noFill/>
            </a:ln>
            <a:effectLst/>
          </c:spPr>
          <c:invertIfNegative val="0"/>
          <c:cat>
            <c:strRef>
              <c:f>Sheet7!$A$2:$A$8</c:f>
              <c:strCache>
                <c:ptCount val="7"/>
                <c:pt idx="0">
                  <c:v>Fibre</c:v>
                </c:pt>
                <c:pt idx="1">
                  <c:v>Fabric</c:v>
                </c:pt>
                <c:pt idx="2">
                  <c:v>Cut, sew, finish</c:v>
                </c:pt>
                <c:pt idx="3">
                  <c:v>Sundries &amp; packaging</c:v>
                </c:pt>
                <c:pt idx="4">
                  <c:v>Transport, logistics, retail</c:v>
                </c:pt>
                <c:pt idx="5">
                  <c:v>Consumer care</c:v>
                </c:pt>
                <c:pt idx="6">
                  <c:v>End-of-life</c:v>
                </c:pt>
              </c:strCache>
            </c:strRef>
          </c:cat>
          <c:val>
            <c:numRef>
              <c:f>Sheet7!$D$2:$D$8</c:f>
              <c:numCache>
                <c:formatCode>0%</c:formatCode>
                <c:ptCount val="7"/>
                <c:pt idx="0">
                  <c:v>0.36885245901639346</c:v>
                </c:pt>
                <c:pt idx="1">
                  <c:v>0.11270491803278689</c:v>
                </c:pt>
                <c:pt idx="2">
                  <c:v>5.9426229508196725E-2</c:v>
                </c:pt>
                <c:pt idx="3">
                  <c:v>0.16188524590163936</c:v>
                </c:pt>
                <c:pt idx="4">
                  <c:v>6.3524590163934427E-2</c:v>
                </c:pt>
                <c:pt idx="5">
                  <c:v>0.16188524590163936</c:v>
                </c:pt>
                <c:pt idx="6">
                  <c:v>7.1721311475409846E-2</c:v>
                </c:pt>
              </c:numCache>
            </c:numRef>
          </c:val>
          <c:extLst>
            <c:ext xmlns:c16="http://schemas.microsoft.com/office/drawing/2014/chart" uri="{C3380CC4-5D6E-409C-BE32-E72D297353CC}">
              <c16:uniqueId val="{00000002-97D4-41C3-8C29-14B3122847B8}"/>
            </c:ext>
          </c:extLst>
        </c:ser>
        <c:dLbls>
          <c:showLegendKey val="0"/>
          <c:showVal val="0"/>
          <c:showCatName val="0"/>
          <c:showSerName val="0"/>
          <c:showPercent val="0"/>
          <c:showBubbleSize val="0"/>
        </c:dLbls>
        <c:gapWidth val="219"/>
        <c:overlap val="-27"/>
        <c:axId val="484998872"/>
        <c:axId val="487631080"/>
      </c:barChart>
      <c:catAx>
        <c:axId val="4849988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487631080"/>
        <c:crosses val="autoZero"/>
        <c:auto val="1"/>
        <c:lblAlgn val="ctr"/>
        <c:lblOffset val="100"/>
        <c:noMultiLvlLbl val="0"/>
      </c:catAx>
      <c:valAx>
        <c:axId val="48763108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49988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smtClean="0"/>
              <a:t>Energy</a:t>
            </a:r>
            <a:r>
              <a:rPr lang="en-GB" baseline="0" dirty="0" smtClean="0"/>
              <a:t> used in production (</a:t>
            </a:r>
            <a:r>
              <a:rPr lang="en-GB" dirty="0" err="1" smtClean="0"/>
              <a:t>Mj</a:t>
            </a:r>
            <a:r>
              <a:rPr lang="en-GB" dirty="0" smtClean="0"/>
              <a:t> </a:t>
            </a:r>
            <a:r>
              <a:rPr lang="en-GB" dirty="0"/>
              <a:t>per KG of </a:t>
            </a:r>
            <a:r>
              <a:rPr lang="en-GB" dirty="0" smtClean="0"/>
              <a:t>fibre)</a:t>
            </a:r>
            <a:endParaRPr lang="en-GB"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Energy Mj per KG of fibre</c:v>
                </c:pt>
              </c:strCache>
            </c:strRef>
          </c:tx>
          <c:spPr>
            <a:solidFill>
              <a:schemeClr val="accent3"/>
            </a:solidFill>
            <a:ln>
              <a:noFill/>
            </a:ln>
            <a:effectLst/>
          </c:spPr>
          <c:invertIfNegative val="0"/>
          <c:cat>
            <c:strRef>
              <c:f>Sheet1!$A$2:$A$9</c:f>
              <c:strCache>
                <c:ptCount val="8"/>
                <c:pt idx="0">
                  <c:v>Flax fibre</c:v>
                </c:pt>
                <c:pt idx="1">
                  <c:v>Cotton</c:v>
                </c:pt>
                <c:pt idx="2">
                  <c:v>Wool</c:v>
                </c:pt>
                <c:pt idx="3">
                  <c:v>Viscose</c:v>
                </c:pt>
                <c:pt idx="4">
                  <c:v>Polypropylene</c:v>
                </c:pt>
                <c:pt idx="5">
                  <c:v>Polyester</c:v>
                </c:pt>
                <c:pt idx="6">
                  <c:v>Acrylic</c:v>
                </c:pt>
                <c:pt idx="7">
                  <c:v>Nylon</c:v>
                </c:pt>
              </c:strCache>
            </c:strRef>
          </c:cat>
          <c:val>
            <c:numRef>
              <c:f>Sheet1!$B$2:$B$9</c:f>
              <c:numCache>
                <c:formatCode>General</c:formatCode>
                <c:ptCount val="8"/>
                <c:pt idx="0">
                  <c:v>10</c:v>
                </c:pt>
                <c:pt idx="1">
                  <c:v>55</c:v>
                </c:pt>
                <c:pt idx="2">
                  <c:v>63</c:v>
                </c:pt>
                <c:pt idx="3">
                  <c:v>100</c:v>
                </c:pt>
                <c:pt idx="4">
                  <c:v>115</c:v>
                </c:pt>
                <c:pt idx="5">
                  <c:v>125</c:v>
                </c:pt>
                <c:pt idx="6">
                  <c:v>175</c:v>
                </c:pt>
                <c:pt idx="7">
                  <c:v>250</c:v>
                </c:pt>
              </c:numCache>
            </c:numRef>
          </c:val>
          <c:extLst>
            <c:ext xmlns:c16="http://schemas.microsoft.com/office/drawing/2014/chart" uri="{C3380CC4-5D6E-409C-BE32-E72D297353CC}">
              <c16:uniqueId val="{00000000-DED0-4F35-A414-7248F14EDF96}"/>
            </c:ext>
          </c:extLst>
        </c:ser>
        <c:dLbls>
          <c:showLegendKey val="0"/>
          <c:showVal val="0"/>
          <c:showCatName val="0"/>
          <c:showSerName val="0"/>
          <c:showPercent val="0"/>
          <c:showBubbleSize val="0"/>
        </c:dLbls>
        <c:gapWidth val="50"/>
        <c:overlap val="-27"/>
        <c:axId val="488737632"/>
        <c:axId val="488734888"/>
      </c:barChart>
      <c:catAx>
        <c:axId val="4887376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8734888"/>
        <c:crosses val="autoZero"/>
        <c:auto val="1"/>
        <c:lblAlgn val="ctr"/>
        <c:lblOffset val="100"/>
        <c:noMultiLvlLbl val="0"/>
      </c:catAx>
      <c:valAx>
        <c:axId val="4887348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8873763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lgn="l">
              <a:defRPr sz="1862" b="0" i="0" u="none" strike="noStrike" kern="1200" spc="0" baseline="0">
                <a:solidFill>
                  <a:schemeClr val="tx1">
                    <a:lumMod val="65000"/>
                    <a:lumOff val="35000"/>
                  </a:schemeClr>
                </a:solidFill>
                <a:latin typeface="+mn-lt"/>
                <a:ea typeface="+mn-ea"/>
                <a:cs typeface="+mn-cs"/>
              </a:defRPr>
            </a:pPr>
            <a:r>
              <a:rPr lang="en-GB" dirty="0" smtClean="0"/>
              <a:t>Global end</a:t>
            </a:r>
            <a:r>
              <a:rPr lang="en-GB" baseline="0" dirty="0" smtClean="0"/>
              <a:t> of life recycling rates for 60 metals</a:t>
            </a:r>
            <a:endParaRPr lang="en-GB" dirty="0"/>
          </a:p>
        </c:rich>
      </c:tx>
      <c:layout>
        <c:manualLayout>
          <c:xMode val="edge"/>
          <c:yMode val="edge"/>
          <c:x val="0.23654281279583106"/>
          <c:y val="1.6710354081876787E-2"/>
        </c:manualLayout>
      </c:layout>
      <c:overlay val="0"/>
      <c:spPr>
        <a:noFill/>
        <a:ln>
          <a:noFill/>
        </a:ln>
        <a:effectLst/>
      </c:spPr>
      <c:txPr>
        <a:bodyPr rot="0" spcFirstLastPara="1" vertOverflow="ellipsis" vert="horz" wrap="square" anchor="ctr" anchorCtr="1"/>
        <a:lstStyle/>
        <a:p>
          <a:pPr algn="l">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Recycled</c:v>
                </c:pt>
              </c:strCache>
            </c:strRef>
          </c:tx>
          <c:dPt>
            <c:idx val="0"/>
            <c:bubble3D val="0"/>
            <c:spPr>
              <a:solidFill>
                <a:schemeClr val="accent3">
                  <a:tint val="54000"/>
                </a:schemeClr>
              </a:solidFill>
              <a:ln>
                <a:noFill/>
              </a:ln>
              <a:effectLst/>
            </c:spPr>
            <c:extLst>
              <c:ext xmlns:c16="http://schemas.microsoft.com/office/drawing/2014/chart" uri="{C3380CC4-5D6E-409C-BE32-E72D297353CC}">
                <c16:uniqueId val="{00000001-318A-40FC-882E-C9970CEB81DE}"/>
              </c:ext>
            </c:extLst>
          </c:dPt>
          <c:dPt>
            <c:idx val="1"/>
            <c:bubble3D val="0"/>
            <c:spPr>
              <a:solidFill>
                <a:schemeClr val="accent3">
                  <a:tint val="77000"/>
                </a:schemeClr>
              </a:solidFill>
              <a:ln>
                <a:noFill/>
              </a:ln>
              <a:effectLst/>
            </c:spPr>
            <c:extLst>
              <c:ext xmlns:c16="http://schemas.microsoft.com/office/drawing/2014/chart" uri="{C3380CC4-5D6E-409C-BE32-E72D297353CC}">
                <c16:uniqueId val="{00000003-318A-40FC-882E-C9970CEB81DE}"/>
              </c:ext>
            </c:extLst>
          </c:dPt>
          <c:dPt>
            <c:idx val="2"/>
            <c:bubble3D val="0"/>
            <c:spPr>
              <a:solidFill>
                <a:schemeClr val="accent3"/>
              </a:solidFill>
              <a:ln>
                <a:noFill/>
              </a:ln>
              <a:effectLst/>
            </c:spPr>
            <c:extLst>
              <c:ext xmlns:c16="http://schemas.microsoft.com/office/drawing/2014/chart" uri="{C3380CC4-5D6E-409C-BE32-E72D297353CC}">
                <c16:uniqueId val="{00000005-318A-40FC-882E-C9970CEB81DE}"/>
              </c:ext>
            </c:extLst>
          </c:dPt>
          <c:dPt>
            <c:idx val="3"/>
            <c:bubble3D val="0"/>
            <c:spPr>
              <a:solidFill>
                <a:schemeClr val="accent3">
                  <a:shade val="76000"/>
                </a:schemeClr>
              </a:solidFill>
              <a:ln>
                <a:noFill/>
              </a:ln>
              <a:effectLst/>
            </c:spPr>
            <c:extLst>
              <c:ext xmlns:c16="http://schemas.microsoft.com/office/drawing/2014/chart" uri="{C3380CC4-5D6E-409C-BE32-E72D297353CC}">
                <c16:uniqueId val="{00000007-318A-40FC-882E-C9970CEB81DE}"/>
              </c:ext>
            </c:extLst>
          </c:dPt>
          <c:dPt>
            <c:idx val="4"/>
            <c:bubble3D val="0"/>
            <c:spPr>
              <a:solidFill>
                <a:schemeClr val="accent3">
                  <a:shade val="53000"/>
                </a:schemeClr>
              </a:solidFill>
              <a:ln>
                <a:noFill/>
              </a:ln>
              <a:effectLst/>
            </c:spPr>
            <c:extLst>
              <c:ext xmlns:c16="http://schemas.microsoft.com/office/drawing/2014/chart" uri="{C3380CC4-5D6E-409C-BE32-E72D297353CC}">
                <c16:uniqueId val="{00000009-318A-40FC-882E-C9970CEB81DE}"/>
              </c:ext>
            </c:extLst>
          </c:dPt>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Sheet1!$A$2:$A$6</c:f>
              <c:strCache>
                <c:ptCount val="5"/>
                <c:pt idx="0">
                  <c:v>&lt;1%</c:v>
                </c:pt>
                <c:pt idx="1">
                  <c:v>1 to 10%</c:v>
                </c:pt>
                <c:pt idx="2">
                  <c:v>&gt; 10 to 25%</c:v>
                </c:pt>
                <c:pt idx="3">
                  <c:v>&gt; 25 to 50%</c:v>
                </c:pt>
                <c:pt idx="4">
                  <c:v>&gt; 50%</c:v>
                </c:pt>
              </c:strCache>
            </c:strRef>
          </c:cat>
          <c:val>
            <c:numRef>
              <c:f>Sheet1!$B$2:$B$6</c:f>
              <c:numCache>
                <c:formatCode>General</c:formatCode>
                <c:ptCount val="5"/>
                <c:pt idx="0">
                  <c:v>37</c:v>
                </c:pt>
                <c:pt idx="1">
                  <c:v>2</c:v>
                </c:pt>
                <c:pt idx="2">
                  <c:v>3</c:v>
                </c:pt>
                <c:pt idx="3">
                  <c:v>2</c:v>
                </c:pt>
                <c:pt idx="4">
                  <c:v>16</c:v>
                </c:pt>
              </c:numCache>
            </c:numRef>
          </c:val>
          <c:extLst>
            <c:ext xmlns:c16="http://schemas.microsoft.com/office/drawing/2014/chart" uri="{C3380CC4-5D6E-409C-BE32-E72D297353CC}">
              <c16:uniqueId val="{0000000A-318A-40FC-882E-C9970CEB81DE}"/>
            </c:ext>
          </c:extLst>
        </c:ser>
        <c:dLbls>
          <c:showLegendKey val="0"/>
          <c:showVal val="0"/>
          <c:showCatName val="0"/>
          <c:showSerName val="0"/>
          <c:showPercent val="0"/>
          <c:showBubbleSize val="0"/>
          <c:showLeaderLines val="1"/>
        </c:dLbls>
        <c:firstSliceAng val="0"/>
      </c:pieChart>
      <c:spPr>
        <a:noFill/>
        <a:ln>
          <a:noFill/>
        </a:ln>
        <a:effectLst/>
      </c:spPr>
    </c:plotArea>
    <c:legend>
      <c:legendPos val="l"/>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autoTitleDeleted val="1"/>
    <c:plotArea>
      <c:layout/>
      <c:areaChart>
        <c:grouping val="standard"/>
        <c:varyColors val="0"/>
        <c:ser>
          <c:idx val="6"/>
          <c:order val="6"/>
          <c:tx>
            <c:strRef>
              <c:f>Sheet1!$H$1</c:f>
              <c:strCache>
                <c:ptCount val="1"/>
                <c:pt idx="0">
                  <c:v>e-waste generated (actual)</c:v>
                </c:pt>
              </c:strCache>
            </c:strRef>
          </c:tx>
          <c:spPr>
            <a:solidFill>
              <a:schemeClr val="accent3">
                <a:lumMod val="20000"/>
                <a:lumOff val="80000"/>
              </a:schemeClr>
            </a:solidFill>
            <a:ln>
              <a:noFill/>
            </a:ln>
            <a:effectLst/>
          </c:spPr>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Sheet1!$H$2:$H$10</c:f>
              <c:numCache>
                <c:formatCode>General</c:formatCode>
                <c:ptCount val="9"/>
                <c:pt idx="0">
                  <c:v>33.799999999999997</c:v>
                </c:pt>
                <c:pt idx="1">
                  <c:v>35.799999999999997</c:v>
                </c:pt>
                <c:pt idx="2">
                  <c:v>37.799999999999997</c:v>
                </c:pt>
                <c:pt idx="3">
                  <c:v>39.799999999999997</c:v>
                </c:pt>
                <c:pt idx="4">
                  <c:v>41.8</c:v>
                </c:pt>
              </c:numCache>
            </c:numRef>
          </c:val>
          <c:extLst>
            <c:ext xmlns:c16="http://schemas.microsoft.com/office/drawing/2014/chart" uri="{C3380CC4-5D6E-409C-BE32-E72D297353CC}">
              <c16:uniqueId val="{00000000-F068-45E3-A55E-FE538E076187}"/>
            </c:ext>
          </c:extLst>
        </c:ser>
        <c:ser>
          <c:idx val="7"/>
          <c:order val="7"/>
          <c:tx>
            <c:strRef>
              <c:f>Sheet1!$I$1</c:f>
              <c:strCache>
                <c:ptCount val="1"/>
                <c:pt idx="0">
                  <c:v>e-waste generated (forecast)</c:v>
                </c:pt>
              </c:strCache>
            </c:strRef>
          </c:tx>
          <c:spPr>
            <a:solidFill>
              <a:schemeClr val="accent3">
                <a:lumMod val="20000"/>
                <a:lumOff val="80000"/>
              </a:schemeClr>
            </a:solidFill>
            <a:ln>
              <a:noFill/>
            </a:ln>
            <a:effectLst/>
          </c:spPr>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Sheet1!$I$2:$I$10</c:f>
              <c:numCache>
                <c:formatCode>General</c:formatCode>
                <c:ptCount val="9"/>
                <c:pt idx="4">
                  <c:v>41.8</c:v>
                </c:pt>
                <c:pt idx="5">
                  <c:v>43.8</c:v>
                </c:pt>
                <c:pt idx="6">
                  <c:v>45.7</c:v>
                </c:pt>
                <c:pt idx="7">
                  <c:v>47.8</c:v>
                </c:pt>
                <c:pt idx="8">
                  <c:v>49.8</c:v>
                </c:pt>
              </c:numCache>
            </c:numRef>
          </c:val>
          <c:extLst>
            <c:ext xmlns:c16="http://schemas.microsoft.com/office/drawing/2014/chart" uri="{C3380CC4-5D6E-409C-BE32-E72D297353CC}">
              <c16:uniqueId val="{00000001-F068-45E3-A55E-FE538E076187}"/>
            </c:ext>
          </c:extLst>
        </c:ser>
        <c:dLbls>
          <c:showLegendKey val="0"/>
          <c:showVal val="0"/>
          <c:showCatName val="0"/>
          <c:showSerName val="0"/>
          <c:showPercent val="0"/>
          <c:showBubbleSize val="0"/>
        </c:dLbls>
        <c:axId val="491108936"/>
        <c:axId val="491110504"/>
      </c:areaChart>
      <c:barChart>
        <c:barDir val="col"/>
        <c:grouping val="stacked"/>
        <c:varyColors val="0"/>
        <c:ser>
          <c:idx val="0"/>
          <c:order val="0"/>
          <c:tx>
            <c:strRef>
              <c:f>Sheet1!$B$1</c:f>
              <c:strCache>
                <c:ptCount val="1"/>
                <c:pt idx="0">
                  <c:v>Lamps</c:v>
                </c:pt>
              </c:strCache>
            </c:strRef>
          </c:tx>
          <c:spPr>
            <a:solidFill>
              <a:schemeClr val="accent3">
                <a:tint val="43000"/>
              </a:schemeClr>
            </a:solidFill>
            <a:ln>
              <a:noFill/>
            </a:ln>
            <a:effectLst/>
          </c:spPr>
          <c:invertIfNegative val="0"/>
          <c:dLbls>
            <c:dLbl>
              <c:idx val="4"/>
              <c:layout>
                <c:manualLayout>
                  <c:x val="0.21944595441184847"/>
                  <c:y val="-2.1137267076748349E-2"/>
                </c:manualLayout>
              </c:layout>
              <c:spPr>
                <a:noFill/>
                <a:ln>
                  <a:noFill/>
                </a:ln>
                <a:effectLst/>
              </c:spPr>
              <c:txPr>
                <a:bodyPr rot="0" spcFirstLastPara="1" vertOverflow="ellipsis" vert="horz" wrap="square" lIns="38100" tIns="0" rIns="38100" bIns="19050" anchor="t" anchorCtr="0">
                  <a:no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extLst>
                <c:ext xmlns:c15="http://schemas.microsoft.com/office/drawing/2012/chart" uri="{CE6537A1-D6FC-4f65-9D91-7224C49458BB}">
                  <c15:layout>
                    <c:manualLayout>
                      <c:w val="0.13857886431267569"/>
                      <c:h val="5.244860537310439E-2"/>
                    </c:manualLayout>
                  </c15:layout>
                </c:ext>
                <c:ext xmlns:c16="http://schemas.microsoft.com/office/drawing/2014/chart" uri="{C3380CC4-5D6E-409C-BE32-E72D297353CC}">
                  <c16:uniqueId val="{00000002-F068-45E3-A55E-FE538E076187}"/>
                </c:ext>
              </c:extLst>
            </c:dLbl>
            <c:spPr>
              <a:noFill/>
              <a:ln>
                <a:noFill/>
              </a:ln>
              <a:effectLst/>
            </c:spPr>
            <c:txPr>
              <a:bodyPr rot="-420000" spcFirstLastPara="1" vertOverflow="ellipsis" wrap="square" lIns="38100" tIns="0" rIns="38100" bIns="19050" anchor="t" anchorCtr="0">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prstDash val="solid"/>
                      <a:round/>
                    </a:ln>
                    <a:effectLst/>
                  </c:spPr>
                </c15:leaderLines>
              </c:ext>
            </c:extLst>
          </c:dLbls>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Sheet1!$B$2:$B$10</c:f>
              <c:numCache>
                <c:formatCode>General</c:formatCode>
                <c:ptCount val="9"/>
                <c:pt idx="4" formatCode="0.0">
                  <c:v>1</c:v>
                </c:pt>
              </c:numCache>
            </c:numRef>
          </c:val>
          <c:extLst>
            <c:ext xmlns:c16="http://schemas.microsoft.com/office/drawing/2014/chart" uri="{C3380CC4-5D6E-409C-BE32-E72D297353CC}">
              <c16:uniqueId val="{00000003-F068-45E3-A55E-FE538E076187}"/>
            </c:ext>
          </c:extLst>
        </c:ser>
        <c:ser>
          <c:idx val="1"/>
          <c:order val="1"/>
          <c:tx>
            <c:strRef>
              <c:f>Sheet1!$C$1</c:f>
              <c:strCache>
                <c:ptCount val="1"/>
                <c:pt idx="0">
                  <c:v>Small IT</c:v>
                </c:pt>
              </c:strCache>
            </c:strRef>
          </c:tx>
          <c:spPr>
            <a:solidFill>
              <a:schemeClr val="accent3">
                <a:tint val="56000"/>
              </a:schemeClr>
            </a:solidFill>
            <a:ln>
              <a:noFill/>
            </a:ln>
            <a:effectLst/>
          </c:spPr>
          <c:invertIfNegative val="0"/>
          <c:dLbls>
            <c:dLbl>
              <c:idx val="4"/>
              <c:layout>
                <c:manualLayout>
                  <c:x val="0.10628019323671498"/>
                  <c:y val="-8.4549068306992558E-3"/>
                </c:manualLayout>
              </c:layout>
              <c:showLegendKey val="0"/>
              <c:showVal val="1"/>
              <c:showCatName val="0"/>
              <c:showSerName val="1"/>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4-F068-45E3-A55E-FE538E076187}"/>
                </c:ext>
              </c:extLst>
            </c:dLbl>
            <c:spPr>
              <a:noFill/>
              <a:ln>
                <a:noFill/>
              </a:ln>
              <a:effectLst/>
            </c:spPr>
            <c:txPr>
              <a:bodyPr rot="0" spcFirstLastPara="1" vertOverflow="ellipsis" vert="horz" wrap="square" lIns="38100" tIns="0" rIns="38100" bIns="19050" anchor="t"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showLeaderLines val="0"/>
            <c:extLst>
              <c:ext xmlns:c15="http://schemas.microsoft.com/office/drawing/2012/chart" uri="{CE6537A1-D6FC-4f65-9D91-7224C49458BB}">
                <c15:spPr xmlns:c15="http://schemas.microsoft.com/office/drawing/2012/chart">
                  <a:prstGeom prst="rect">
                    <a:avLst/>
                  </a:prstGeom>
                  <a:noFill/>
                  <a:ln>
                    <a:noFill/>
                  </a:ln>
                </c15:spPr>
                <c15:showLeaderLines val="1"/>
                <c15:leaderLines>
                  <c:spPr>
                    <a:ln w="9525" cap="flat" cmpd="sng" algn="ctr">
                      <a:solidFill>
                        <a:schemeClr val="tx1">
                          <a:lumMod val="35000"/>
                          <a:lumOff val="65000"/>
                        </a:schemeClr>
                      </a:solidFill>
                      <a:prstDash val="solid"/>
                      <a:round/>
                    </a:ln>
                    <a:effectLst/>
                  </c:spPr>
                </c15:leaderLines>
              </c:ext>
            </c:extLst>
          </c:dLbls>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Sheet1!$C$2:$C$10</c:f>
              <c:numCache>
                <c:formatCode>General</c:formatCode>
                <c:ptCount val="9"/>
                <c:pt idx="4" formatCode="0.0">
                  <c:v>3</c:v>
                </c:pt>
              </c:numCache>
            </c:numRef>
          </c:val>
          <c:extLst>
            <c:ext xmlns:c16="http://schemas.microsoft.com/office/drawing/2014/chart" uri="{C3380CC4-5D6E-409C-BE32-E72D297353CC}">
              <c16:uniqueId val="{00000005-F068-45E3-A55E-FE538E076187}"/>
            </c:ext>
          </c:extLst>
        </c:ser>
        <c:ser>
          <c:idx val="2"/>
          <c:order val="2"/>
          <c:tx>
            <c:strRef>
              <c:f>Sheet1!$D$1</c:f>
              <c:strCache>
                <c:ptCount val="1"/>
                <c:pt idx="0">
                  <c:v>Screens</c:v>
                </c:pt>
              </c:strCache>
            </c:strRef>
          </c:tx>
          <c:spPr>
            <a:solidFill>
              <a:schemeClr val="accent3">
                <a:tint val="69000"/>
              </a:schemeClr>
            </a:solidFill>
            <a:ln>
              <a:noFill/>
            </a:ln>
            <a:effectLst/>
          </c:spPr>
          <c:invertIfNegative val="0"/>
          <c:dLbls>
            <c:dLbl>
              <c:idx val="4"/>
              <c:layout>
                <c:manualLayout>
                  <c:x val="0.1111111111111111"/>
                  <c:y val="-8.4549068306992558E-3"/>
                </c:manualLayout>
              </c:layout>
              <c:showLegendKey val="0"/>
              <c:showVal val="1"/>
              <c:showCatName val="0"/>
              <c:showSerName val="1"/>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6-F068-45E3-A55E-FE538E076187}"/>
                </c:ext>
              </c:extLst>
            </c:dLbl>
            <c:spPr>
              <a:noFill/>
              <a:ln>
                <a:noFill/>
              </a:ln>
              <a:effectLst/>
            </c:spPr>
            <c:txPr>
              <a:bodyPr rot="0" spcFirstLastPara="1" vertOverflow="ellipsis" vert="horz" wrap="square" lIns="38100" tIns="19050" rIns="38100" bIns="19050" anchor="t" anchorCtr="0">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prstDash val="solid"/>
                      <a:round/>
                    </a:ln>
                    <a:effectLst/>
                  </c:spPr>
                </c15:leaderLines>
              </c:ext>
            </c:extLst>
          </c:dLbls>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Sheet1!$D$2:$D$10</c:f>
              <c:numCache>
                <c:formatCode>General</c:formatCode>
                <c:ptCount val="9"/>
                <c:pt idx="4" formatCode="0.0">
                  <c:v>6.3</c:v>
                </c:pt>
              </c:numCache>
            </c:numRef>
          </c:val>
          <c:extLst>
            <c:ext xmlns:c16="http://schemas.microsoft.com/office/drawing/2014/chart" uri="{C3380CC4-5D6E-409C-BE32-E72D297353CC}">
              <c16:uniqueId val="{00000007-F068-45E3-A55E-FE538E076187}"/>
            </c:ext>
          </c:extLst>
        </c:ser>
        <c:ser>
          <c:idx val="3"/>
          <c:order val="3"/>
          <c:tx>
            <c:strRef>
              <c:f>Sheet1!$E$1</c:f>
              <c:strCache>
                <c:ptCount val="1"/>
                <c:pt idx="0">
                  <c:v>Temperature exchange equipment</c:v>
                </c:pt>
              </c:strCache>
            </c:strRef>
          </c:tx>
          <c:spPr>
            <a:solidFill>
              <a:schemeClr val="accent3">
                <a:tint val="81000"/>
              </a:schemeClr>
            </a:solidFill>
            <a:ln>
              <a:noFill/>
            </a:ln>
            <a:effectLst/>
          </c:spPr>
          <c:invertIfNegative val="0"/>
          <c:dLbls>
            <c:dLbl>
              <c:idx val="4"/>
              <c:layout>
                <c:manualLayout>
                  <c:x val="0.1964446577310531"/>
                  <c:y val="5.6367155105820684E-3"/>
                </c:manualLayout>
              </c:layout>
              <c:spPr>
                <a:noFill/>
                <a:ln>
                  <a:noFill/>
                </a:ln>
                <a:effectLst/>
              </c:spPr>
              <c:txPr>
                <a:bodyPr rot="0" spcFirstLastPara="1" vertOverflow="ellipsis" vert="horz" wrap="square" lIns="38100" tIns="19050" rIns="38100" bIns="19050" anchor="t" anchorCtr="0">
                  <a:noAutofit/>
                </a:bodyPr>
                <a:lstStyle/>
                <a:p>
                  <a:pPr algn="l">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extLst>
                <c:ext xmlns:c15="http://schemas.microsoft.com/office/drawing/2012/chart" uri="{CE6537A1-D6FC-4f65-9D91-7224C49458BB}">
                  <c15:layout>
                    <c:manualLayout>
                      <c:w val="0.29219688390010945"/>
                      <c:h val="0.10207890846930903"/>
                    </c:manualLayout>
                  </c15:layout>
                </c:ext>
                <c:ext xmlns:c16="http://schemas.microsoft.com/office/drawing/2014/chart" uri="{C3380CC4-5D6E-409C-BE32-E72D297353CC}">
                  <c16:uniqueId val="{00000008-F068-45E3-A55E-FE538E076187}"/>
                </c:ext>
              </c:extLst>
            </c:dLbl>
            <c:spPr>
              <a:noFill/>
              <a:ln>
                <a:noFill/>
              </a:ln>
              <a:effectLst/>
            </c:spPr>
            <c:txPr>
              <a:bodyPr rot="0" spcFirstLastPara="1" vertOverflow="ellipsis" vert="horz" wrap="square" lIns="38100" tIns="19050" rIns="38100" bIns="19050" anchor="t" anchorCtr="0">
                <a:spAutoFit/>
              </a:bodyPr>
              <a:lstStyle/>
              <a:p>
                <a:pPr algn="l">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prstDash val="solid"/>
                      <a:round/>
                    </a:ln>
                    <a:effectLst/>
                  </c:spPr>
                </c15:leaderLines>
              </c:ext>
            </c:extLst>
          </c:dLbls>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Sheet1!$E$2:$E$10</c:f>
              <c:numCache>
                <c:formatCode>General</c:formatCode>
                <c:ptCount val="9"/>
                <c:pt idx="4" formatCode="0.0">
                  <c:v>7</c:v>
                </c:pt>
              </c:numCache>
            </c:numRef>
          </c:val>
          <c:extLst>
            <c:ext xmlns:c16="http://schemas.microsoft.com/office/drawing/2014/chart" uri="{C3380CC4-5D6E-409C-BE32-E72D297353CC}">
              <c16:uniqueId val="{00000009-F068-45E3-A55E-FE538E076187}"/>
            </c:ext>
          </c:extLst>
        </c:ser>
        <c:ser>
          <c:idx val="4"/>
          <c:order val="4"/>
          <c:tx>
            <c:strRef>
              <c:f>Sheet1!$F$1</c:f>
              <c:strCache>
                <c:ptCount val="1"/>
                <c:pt idx="0">
                  <c:v>Large equipment</c:v>
                </c:pt>
              </c:strCache>
            </c:strRef>
          </c:tx>
          <c:spPr>
            <a:solidFill>
              <a:schemeClr val="accent3">
                <a:tint val="94000"/>
              </a:schemeClr>
            </a:solidFill>
            <a:ln>
              <a:noFill/>
            </a:ln>
            <a:effectLst/>
          </c:spPr>
          <c:invertIfNegative val="0"/>
          <c:dLbls>
            <c:dLbl>
              <c:idx val="4"/>
              <c:layout>
                <c:manualLayout>
                  <c:x val="0.16549984918466587"/>
                  <c:y val="-1.9728115938298266E-2"/>
                </c:manualLayout>
              </c:layout>
              <c:showLegendKey val="0"/>
              <c:showVal val="1"/>
              <c:showCatName val="0"/>
              <c:showSerName val="1"/>
              <c:showPercent val="0"/>
              <c:showBubbleSize val="0"/>
              <c:separator>; </c:separator>
              <c:extLst>
                <c:ext xmlns:c15="http://schemas.microsoft.com/office/drawing/2012/chart" uri="{CE6537A1-D6FC-4f65-9D91-7224C49458BB}">
                  <c15:layout>
                    <c:manualLayout>
                      <c:w val="0.22105432371085956"/>
                      <c:h val="9.0805699361710013E-2"/>
                    </c:manualLayout>
                  </c15:layout>
                </c:ext>
                <c:ext xmlns:c16="http://schemas.microsoft.com/office/drawing/2014/chart" uri="{C3380CC4-5D6E-409C-BE32-E72D297353CC}">
                  <c16:uniqueId val="{0000000A-F068-45E3-A55E-FE538E076187}"/>
                </c:ext>
              </c:extLst>
            </c:dLbl>
            <c:spPr>
              <a:noFill/>
              <a:ln>
                <a:noFill/>
              </a:ln>
              <a:effectLst/>
            </c:spPr>
            <c:txPr>
              <a:bodyPr rot="0" spcFirstLastPara="1" vertOverflow="ellipsis" vert="horz" wrap="square" lIns="38100" tIns="19050" rIns="38100" bIns="19050" anchor="t" anchorCtr="0">
                <a:spAutoFit/>
              </a:bodyPr>
              <a:lstStyle/>
              <a:p>
                <a:pPr algn="l">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prstDash val="solid"/>
                      <a:round/>
                    </a:ln>
                    <a:effectLst/>
                  </c:spPr>
                </c15:leaderLines>
              </c:ext>
            </c:extLst>
          </c:dLbls>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Sheet1!$F$2:$F$10</c:f>
              <c:numCache>
                <c:formatCode>General</c:formatCode>
                <c:ptCount val="9"/>
                <c:pt idx="4" formatCode="0.0">
                  <c:v>11.8</c:v>
                </c:pt>
              </c:numCache>
            </c:numRef>
          </c:val>
          <c:extLst>
            <c:ext xmlns:c16="http://schemas.microsoft.com/office/drawing/2014/chart" uri="{C3380CC4-5D6E-409C-BE32-E72D297353CC}">
              <c16:uniqueId val="{0000000B-F068-45E3-A55E-FE538E076187}"/>
            </c:ext>
          </c:extLst>
        </c:ser>
        <c:ser>
          <c:idx val="5"/>
          <c:order val="5"/>
          <c:tx>
            <c:strRef>
              <c:f>Sheet1!$G$1</c:f>
              <c:strCache>
                <c:ptCount val="1"/>
                <c:pt idx="0">
                  <c:v>Small equipment</c:v>
                </c:pt>
              </c:strCache>
            </c:strRef>
          </c:tx>
          <c:spPr>
            <a:solidFill>
              <a:schemeClr val="accent3">
                <a:shade val="93000"/>
              </a:schemeClr>
            </a:solidFill>
            <a:ln>
              <a:noFill/>
            </a:ln>
            <a:effectLst/>
          </c:spPr>
          <c:invertIfNegative val="0"/>
          <c:dLbls>
            <c:dLbl>
              <c:idx val="4"/>
              <c:layout>
                <c:manualLayout>
                  <c:x val="0.16843875103506317"/>
                  <c:y val="-5.6366045537995556E-3"/>
                </c:manualLayout>
              </c:layout>
              <c:showLegendKey val="0"/>
              <c:showVal val="1"/>
              <c:showCatName val="0"/>
              <c:showSerName val="1"/>
              <c:showPercent val="0"/>
              <c:showBubbleSize val="0"/>
              <c:separator>; </c:separator>
              <c:extLst>
                <c:ext xmlns:c15="http://schemas.microsoft.com/office/drawing/2012/chart" uri="{CE6537A1-D6FC-4f65-9D91-7224C49458BB}">
                  <c15:layout>
                    <c:manualLayout>
                      <c:w val="0.22645218391262098"/>
                      <c:h val="9.0805699361710013E-2"/>
                    </c:manualLayout>
                  </c15:layout>
                </c:ext>
                <c:ext xmlns:c16="http://schemas.microsoft.com/office/drawing/2014/chart" uri="{C3380CC4-5D6E-409C-BE32-E72D297353CC}">
                  <c16:uniqueId val="{0000000C-F068-45E3-A55E-FE538E076187}"/>
                </c:ext>
              </c:extLst>
            </c:dLbl>
            <c:spPr>
              <a:noFill/>
              <a:ln>
                <a:noFill/>
              </a:ln>
              <a:effectLst/>
            </c:spPr>
            <c:txPr>
              <a:bodyPr rot="0" spcFirstLastPara="1" vertOverflow="ellipsis" vert="horz" wrap="square" lIns="38100" tIns="19050" rIns="38100" bIns="19050" anchor="t" anchorCtr="0">
                <a:spAutoFit/>
              </a:bodyPr>
              <a:lstStyle/>
              <a:p>
                <a:pPr algn="l">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prstDash val="solid"/>
                      <a:round/>
                    </a:ln>
                    <a:effectLst/>
                  </c:spPr>
                </c15:leaderLines>
              </c:ext>
            </c:extLst>
          </c:dLbls>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Sheet1!$G$2:$G$10</c:f>
              <c:numCache>
                <c:formatCode>General</c:formatCode>
                <c:ptCount val="9"/>
                <c:pt idx="4" formatCode="0.0">
                  <c:v>12.8</c:v>
                </c:pt>
              </c:numCache>
            </c:numRef>
          </c:val>
          <c:extLst>
            <c:ext xmlns:c16="http://schemas.microsoft.com/office/drawing/2014/chart" uri="{C3380CC4-5D6E-409C-BE32-E72D297353CC}">
              <c16:uniqueId val="{0000000D-F068-45E3-A55E-FE538E076187}"/>
            </c:ext>
          </c:extLst>
        </c:ser>
        <c:dLbls>
          <c:showLegendKey val="0"/>
          <c:showVal val="0"/>
          <c:showCatName val="0"/>
          <c:showSerName val="0"/>
          <c:showPercent val="0"/>
          <c:showBubbleSize val="0"/>
        </c:dLbls>
        <c:gapWidth val="10"/>
        <c:overlap val="100"/>
        <c:axId val="491108936"/>
        <c:axId val="491110504"/>
        <c:extLst>
          <c:ext xmlns:c15="http://schemas.microsoft.com/office/drawing/2012/chart" uri="{02D57815-91ED-43cb-92C2-25804820EDAC}">
            <c15:filteredBarSeries>
              <c15:ser>
                <c:idx val="8"/>
                <c:order val="8"/>
                <c:tx>
                  <c:strRef>
                    <c:extLst>
                      <c:ext uri="{02D57815-91ED-43cb-92C2-25804820EDAC}">
                        <c15:formulaRef>
                          <c15:sqref>Sheet1!$J$1</c15:sqref>
                        </c15:formulaRef>
                      </c:ext>
                    </c:extLst>
                    <c:strCache>
                      <c:ptCount val="1"/>
                      <c:pt idx="0">
                        <c:v>Population (billion)</c:v>
                      </c:pt>
                    </c:strCache>
                  </c:strRef>
                </c:tx>
                <c:spPr>
                  <a:solidFill>
                    <a:schemeClr val="accent3">
                      <a:shade val="55000"/>
                    </a:schemeClr>
                  </a:solidFill>
                  <a:ln>
                    <a:noFill/>
                  </a:ln>
                  <a:effectLst/>
                </c:spPr>
                <c:invertIfNegative val="0"/>
                <c:cat>
                  <c:numRef>
                    <c:extLst>
                      <c:ext uri="{02D57815-91ED-43cb-92C2-25804820EDAC}">
                        <c15:formulaRef>
                          <c15:sqref>Sheet1!$A$2:$A$10</c15:sqref>
                        </c15:formulaRef>
                      </c:ext>
                    </c:extLst>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extLst>
                      <c:ext uri="{02D57815-91ED-43cb-92C2-25804820EDAC}">
                        <c15:formulaRef>
                          <c15:sqref>Sheet1!$J$2:$J$10</c15:sqref>
                        </c15:formulaRef>
                      </c:ext>
                    </c:extLst>
                    <c:numCache>
                      <c:formatCode>General</c:formatCode>
                      <c:ptCount val="9"/>
                      <c:pt idx="0">
                        <c:v>6.76</c:v>
                      </c:pt>
                      <c:pt idx="1">
                        <c:v>6.8846153846153841</c:v>
                      </c:pt>
                      <c:pt idx="2">
                        <c:v>6.9999999999999991</c:v>
                      </c:pt>
                      <c:pt idx="3">
                        <c:v>6.9824561403508767</c:v>
                      </c:pt>
                      <c:pt idx="4">
                        <c:v>7.0847457627118633</c:v>
                      </c:pt>
                      <c:pt idx="5">
                        <c:v>7.1803278688524586</c:v>
                      </c:pt>
                      <c:pt idx="6">
                        <c:v>7.2539682539682548</c:v>
                      </c:pt>
                      <c:pt idx="7">
                        <c:v>7.3538461538461535</c:v>
                      </c:pt>
                      <c:pt idx="8">
                        <c:v>7.4328358208955221</c:v>
                      </c:pt>
                    </c:numCache>
                  </c:numRef>
                </c:val>
                <c:extLst>
                  <c:ext xmlns:c16="http://schemas.microsoft.com/office/drawing/2014/chart" uri="{C3380CC4-5D6E-409C-BE32-E72D297353CC}">
                    <c16:uniqueId val="{0000000F-F068-45E3-A55E-FE538E076187}"/>
                  </c:ext>
                </c:extLst>
              </c15:ser>
            </c15:filteredBarSeries>
          </c:ext>
        </c:extLst>
      </c:barChart>
      <c:lineChart>
        <c:grouping val="standard"/>
        <c:varyColors val="0"/>
        <c:ser>
          <c:idx val="9"/>
          <c:order val="9"/>
          <c:tx>
            <c:strRef>
              <c:f>Sheet1!$K$1</c:f>
              <c:strCache>
                <c:ptCount val="1"/>
                <c:pt idx="0">
                  <c:v>e-waste (kg per person)</c:v>
                </c:pt>
              </c:strCache>
            </c:strRef>
          </c:tx>
          <c:spPr>
            <a:ln w="19050" cap="rnd" cmpd="sng" algn="ctr">
              <a:solidFill>
                <a:schemeClr val="accent3">
                  <a:shade val="42000"/>
                </a:schemeClr>
              </a:solidFill>
              <a:prstDash val="solid"/>
              <a:round/>
            </a:ln>
            <a:effectLst/>
          </c:spPr>
          <c:marker>
            <c:symbol val="none"/>
          </c:marker>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Sheet1!$K$2:$K$10</c:f>
              <c:numCache>
                <c:formatCode>General</c:formatCode>
                <c:ptCount val="9"/>
                <c:pt idx="0">
                  <c:v>5</c:v>
                </c:pt>
                <c:pt idx="1">
                  <c:v>5.2</c:v>
                </c:pt>
                <c:pt idx="2">
                  <c:v>5.4</c:v>
                </c:pt>
                <c:pt idx="3">
                  <c:v>5.7</c:v>
                </c:pt>
                <c:pt idx="4">
                  <c:v>5.9</c:v>
                </c:pt>
                <c:pt idx="5">
                  <c:v>6.1</c:v>
                </c:pt>
                <c:pt idx="6">
                  <c:v>6.3</c:v>
                </c:pt>
                <c:pt idx="7">
                  <c:v>6.5</c:v>
                </c:pt>
                <c:pt idx="8">
                  <c:v>6.7</c:v>
                </c:pt>
              </c:numCache>
            </c:numRef>
          </c:val>
          <c:smooth val="0"/>
          <c:extLst>
            <c:ext xmlns:c16="http://schemas.microsoft.com/office/drawing/2014/chart" uri="{C3380CC4-5D6E-409C-BE32-E72D297353CC}">
              <c16:uniqueId val="{0000000E-F068-45E3-A55E-FE538E076187}"/>
            </c:ext>
          </c:extLst>
        </c:ser>
        <c:dLbls>
          <c:showLegendKey val="0"/>
          <c:showVal val="0"/>
          <c:showCatName val="0"/>
          <c:showSerName val="0"/>
          <c:showPercent val="0"/>
          <c:showBubbleSize val="0"/>
        </c:dLbls>
        <c:marker val="1"/>
        <c:smooth val="0"/>
        <c:axId val="491109720"/>
        <c:axId val="491109328"/>
      </c:lineChart>
      <c:catAx>
        <c:axId val="4911089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prstDash val="solid"/>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91110504"/>
        <c:crosses val="autoZero"/>
        <c:auto val="1"/>
        <c:lblAlgn val="ctr"/>
        <c:lblOffset val="100"/>
        <c:noMultiLvlLbl val="0"/>
      </c:catAx>
      <c:valAx>
        <c:axId val="491110504"/>
        <c:scaling>
          <c:orientation val="minMax"/>
        </c:scaling>
        <c:delete val="0"/>
        <c:axPos val="l"/>
        <c:majorGridlines>
          <c:spPr>
            <a:ln w="9525" cap="flat" cmpd="sng" algn="ctr">
              <a:solidFill>
                <a:schemeClr val="tx1">
                  <a:lumMod val="15000"/>
                  <a:lumOff val="85000"/>
                </a:schemeClr>
              </a:solidFill>
              <a:prstDash val="solid"/>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smtClean="0"/>
                  <a:t>E-waste</a:t>
                </a:r>
                <a:r>
                  <a:rPr lang="en-GB" baseline="0" dirty="0" smtClean="0"/>
                  <a:t> million tonnes</a:t>
                </a:r>
                <a:endParaRPr lang="en-GB" dirty="0"/>
              </a:p>
            </c:rich>
          </c:tx>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6350" cap="flat" cmpd="sng" algn="ctr">
            <a:noFill/>
            <a:prstDash val="solid"/>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91108936"/>
        <c:crosses val="autoZero"/>
        <c:crossBetween val="between"/>
      </c:valAx>
      <c:valAx>
        <c:axId val="491109328"/>
        <c:scaling>
          <c:orientation val="minMax"/>
          <c:max val="7"/>
          <c:min val="0"/>
        </c:scaling>
        <c:delete val="0"/>
        <c:axPos val="r"/>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smtClean="0"/>
                  <a:t>E-waste per person</a:t>
                </a:r>
                <a:endParaRPr lang="en-GB" dirty="0"/>
              </a:p>
            </c:rich>
          </c:tx>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6350" cap="flat" cmpd="sng" algn="ctr">
            <a:noFill/>
            <a:prstDash val="solid"/>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91109720"/>
        <c:crosses val="max"/>
        <c:crossBetween val="between"/>
      </c:valAx>
      <c:catAx>
        <c:axId val="491109720"/>
        <c:scaling>
          <c:orientation val="minMax"/>
        </c:scaling>
        <c:delete val="1"/>
        <c:axPos val="b"/>
        <c:numFmt formatCode="General" sourceLinked="1"/>
        <c:majorTickMark val="out"/>
        <c:minorTickMark val="none"/>
        <c:tickLblPos val="nextTo"/>
        <c:crossAx val="491109328"/>
        <c:crosses val="autoZero"/>
        <c:auto val="1"/>
        <c:lblAlgn val="ctr"/>
        <c:lblOffset val="100"/>
        <c:noMultiLvlLbl val="0"/>
      </c:catAx>
      <c:spPr>
        <a:noFill/>
        <a:ln>
          <a:noFill/>
        </a:ln>
        <a:effectLst/>
      </c:spPr>
    </c:plotArea>
    <c:plotVisOnly val="1"/>
    <c:dispBlanksAs val="gap"/>
    <c:showDLblsOverMax val="0"/>
  </c:chart>
  <c:spPr>
    <a:noFill/>
    <a:ln w="6350" cap="flat" cmpd="sng" algn="ctr">
      <a:noFill/>
      <a:prstDash val="solid"/>
      <a:miter lim="800000"/>
    </a:ln>
    <a:effectLst/>
  </c:spPr>
  <c:txPr>
    <a:bodyPr/>
    <a:lstStyle/>
    <a:p>
      <a:pPr>
        <a:defRPr/>
      </a:pPr>
      <a:endParaRPr lang="en-US"/>
    </a:p>
  </c:txPr>
  <c:externalData r:id="rId3">
    <c:autoUpdate val="0"/>
  </c:externalData>
  <c:userShapes r:id="rId4"/>
</c:chartSpace>
</file>

<file path=ppt/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400" dirty="0" smtClean="0"/>
              <a:t>Regional totals, million </a:t>
            </a:r>
            <a:r>
              <a:rPr lang="en-US" sz="1400" dirty="0" err="1" smtClean="0"/>
              <a:t>tonnes</a:t>
            </a:r>
            <a:endParaRPr lang="en-US" sz="1400" dirty="0" smtClean="0"/>
          </a:p>
          <a:p>
            <a:pPr>
              <a:defRPr sz="1400"/>
            </a:pPr>
            <a:r>
              <a:rPr lang="en-US" sz="1400" dirty="0" smtClean="0"/>
              <a:t>2014</a:t>
            </a:r>
            <a:endParaRPr lang="en-US" sz="1400"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doughnutChart>
        <c:varyColors val="1"/>
        <c:ser>
          <c:idx val="1"/>
          <c:order val="0"/>
          <c:tx>
            <c:strRef>
              <c:f>Sheet1!$C$5</c:f>
              <c:strCache>
                <c:ptCount val="1"/>
                <c:pt idx="0">
                  <c:v>Region</c:v>
                </c:pt>
              </c:strCache>
            </c:strRef>
          </c:tx>
          <c:dPt>
            <c:idx val="0"/>
            <c:bubble3D val="0"/>
            <c:spPr>
              <a:solidFill>
                <a:schemeClr val="accent3">
                  <a:tint val="54000"/>
                </a:schemeClr>
              </a:solidFill>
              <a:ln>
                <a:noFill/>
              </a:ln>
              <a:effectLst/>
            </c:spPr>
            <c:extLst>
              <c:ext xmlns:c16="http://schemas.microsoft.com/office/drawing/2014/chart" uri="{C3380CC4-5D6E-409C-BE32-E72D297353CC}">
                <c16:uniqueId val="{00000001-4B2A-4EA7-9C23-85655586D2C1}"/>
              </c:ext>
            </c:extLst>
          </c:dPt>
          <c:dPt>
            <c:idx val="1"/>
            <c:bubble3D val="0"/>
            <c:spPr>
              <a:solidFill>
                <a:schemeClr val="accent3">
                  <a:tint val="77000"/>
                </a:schemeClr>
              </a:solidFill>
              <a:ln>
                <a:noFill/>
              </a:ln>
              <a:effectLst/>
            </c:spPr>
            <c:extLst>
              <c:ext xmlns:c16="http://schemas.microsoft.com/office/drawing/2014/chart" uri="{C3380CC4-5D6E-409C-BE32-E72D297353CC}">
                <c16:uniqueId val="{00000003-4B2A-4EA7-9C23-85655586D2C1}"/>
              </c:ext>
            </c:extLst>
          </c:dPt>
          <c:dPt>
            <c:idx val="2"/>
            <c:bubble3D val="0"/>
            <c:spPr>
              <a:solidFill>
                <a:schemeClr val="accent3"/>
              </a:solidFill>
              <a:ln>
                <a:noFill/>
              </a:ln>
              <a:effectLst/>
            </c:spPr>
            <c:extLst>
              <c:ext xmlns:c16="http://schemas.microsoft.com/office/drawing/2014/chart" uri="{C3380CC4-5D6E-409C-BE32-E72D297353CC}">
                <c16:uniqueId val="{00000005-4B2A-4EA7-9C23-85655586D2C1}"/>
              </c:ext>
            </c:extLst>
          </c:dPt>
          <c:dPt>
            <c:idx val="3"/>
            <c:bubble3D val="0"/>
            <c:spPr>
              <a:solidFill>
                <a:schemeClr val="accent3">
                  <a:shade val="76000"/>
                </a:schemeClr>
              </a:solidFill>
              <a:ln>
                <a:noFill/>
              </a:ln>
              <a:effectLst/>
            </c:spPr>
            <c:extLst>
              <c:ext xmlns:c16="http://schemas.microsoft.com/office/drawing/2014/chart" uri="{C3380CC4-5D6E-409C-BE32-E72D297353CC}">
                <c16:uniqueId val="{00000007-4B2A-4EA7-9C23-85655586D2C1}"/>
              </c:ext>
            </c:extLst>
          </c:dPt>
          <c:dPt>
            <c:idx val="4"/>
            <c:bubble3D val="0"/>
            <c:spPr>
              <a:solidFill>
                <a:schemeClr val="accent3">
                  <a:shade val="53000"/>
                </a:schemeClr>
              </a:solidFill>
              <a:ln>
                <a:noFill/>
              </a:ln>
              <a:effectLst/>
            </c:spPr>
            <c:extLst>
              <c:ext xmlns:c16="http://schemas.microsoft.com/office/drawing/2014/chart" uri="{C3380CC4-5D6E-409C-BE32-E72D297353CC}">
                <c16:uniqueId val="{00000009-4B2A-4EA7-9C23-85655586D2C1}"/>
              </c:ext>
            </c:extLst>
          </c:dPt>
          <c:dLbls>
            <c:dLbl>
              <c:idx val="0"/>
              <c:layout>
                <c:manualLayout>
                  <c:x val="5.8823529411764705E-2"/>
                  <c:y val="-2.3349139965684117E-2"/>
                </c:manualLayout>
              </c:layout>
              <c:spPr>
                <a:solidFill>
                  <a:prstClr val="white"/>
                </a:solidFill>
                <a:ln w="9525" cap="flat" cmpd="sng" algn="ctr">
                  <a:solidFill>
                    <a:prstClr val="black">
                      <a:lumMod val="25000"/>
                      <a:lumOff val="75000"/>
                    </a:prstClr>
                  </a:solidFill>
                  <a:prstDash val="solid"/>
                  <a:round/>
                  <a:headEnd type="none" w="med" len="med"/>
                  <a:tailEnd type="none" w="med" len="med"/>
                </a:ln>
                <a:effectLst/>
              </c:spPr>
              <c:txPr>
                <a:bodyPr rot="0" spcFirstLastPara="1" vertOverflow="clip" horzOverflow="clip" vert="horz" wrap="square" lIns="36576" tIns="18288" rIns="36576" bIns="18288" anchor="ctr" anchorCtr="1">
                  <a:spAutoFit/>
                </a:bodyPr>
                <a:lstStyle/>
                <a:p>
                  <a:pPr>
                    <a:defRPr sz="1197" b="0" i="0" u="none" strike="noStrike" kern="1200" baseline="0">
                      <a:solidFill>
                        <a:schemeClr val="dk1">
                          <a:lumMod val="65000"/>
                          <a:lumOff val="35000"/>
                        </a:schemeClr>
                      </a:solidFill>
                      <a:latin typeface="+mn-lt"/>
                      <a:ea typeface="+mn-ea"/>
                      <a:cs typeface="+mn-cs"/>
                    </a:defRPr>
                  </a:pPr>
                  <a:endParaRPr lang="en-US"/>
                </a:p>
              </c:txPr>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borderCallout1">
                      <a:avLst>
                        <a:gd name="adj1" fmla="val 185042"/>
                        <a:gd name="adj2" fmla="val 19012"/>
                        <a:gd name="adj3" fmla="val 95298"/>
                        <a:gd name="adj4" fmla="val 17527"/>
                      </a:avLst>
                    </a:prstGeom>
                    <a:noFill/>
                    <a:ln>
                      <a:noFill/>
                    </a:ln>
                  </c15:spPr>
                </c:ext>
                <c:ext xmlns:c16="http://schemas.microsoft.com/office/drawing/2014/chart" uri="{C3380CC4-5D6E-409C-BE32-E72D297353CC}">
                  <c16:uniqueId val="{00000001-4B2A-4EA7-9C23-85655586D2C1}"/>
                </c:ext>
              </c:extLst>
            </c:dLbl>
            <c:dLbl>
              <c:idx val="1"/>
              <c:spPr>
                <a:solidFill>
                  <a:prstClr val="white"/>
                </a:solidFill>
                <a:ln w="9525" cap="flat" cmpd="sng" algn="ctr">
                  <a:solidFill>
                    <a:prstClr val="black">
                      <a:lumMod val="25000"/>
                      <a:lumOff val="75000"/>
                    </a:prstClr>
                  </a:solidFill>
                  <a:prstDash val="solid"/>
                  <a:round/>
                  <a:headEnd type="none" w="med" len="med"/>
                  <a:tailEnd type="none" w="med" len="med"/>
                </a:ln>
                <a:effectLst/>
              </c:spPr>
              <c:txPr>
                <a:bodyPr rot="0" spcFirstLastPara="1" vertOverflow="clip" horzOverflow="clip" vert="horz" wrap="square" lIns="36576" tIns="18288" rIns="36576" bIns="18288" anchor="b" anchorCtr="1">
                  <a:spAutoFit/>
                </a:bodyPr>
                <a:lstStyle/>
                <a:p>
                  <a:pPr>
                    <a:defRPr sz="1197" b="0" i="0" u="none" strike="noStrike" kern="1200" baseline="0">
                      <a:solidFill>
                        <a:schemeClr val="dk1">
                          <a:lumMod val="65000"/>
                          <a:lumOff val="35000"/>
                        </a:schemeClr>
                      </a:solidFill>
                      <a:latin typeface="+mn-lt"/>
                      <a:ea typeface="+mn-ea"/>
                      <a:cs typeface="+mn-cs"/>
                    </a:defRPr>
                  </a:pPr>
                  <a:endParaRPr lang="en-US"/>
                </a:p>
              </c:txPr>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borderCallout1">
                      <a:avLst>
                        <a:gd name="adj1" fmla="val 18750"/>
                        <a:gd name="adj2" fmla="val -8333"/>
                        <a:gd name="adj3" fmla="val 58768"/>
                        <a:gd name="adj4" fmla="val -6033"/>
                      </a:avLst>
                    </a:prstGeom>
                    <a:noFill/>
                    <a:ln>
                      <a:noFill/>
                    </a:ln>
                  </c15:spPr>
                </c:ext>
                <c:ext xmlns:c16="http://schemas.microsoft.com/office/drawing/2014/chart" uri="{C3380CC4-5D6E-409C-BE32-E72D297353CC}">
                  <c16:uniqueId val="{00000003-4B2A-4EA7-9C23-85655586D2C1}"/>
                </c:ext>
              </c:extLst>
            </c:dLbl>
            <c:dLbl>
              <c:idx val="2"/>
              <c:spPr>
                <a:solidFill>
                  <a:prstClr val="white"/>
                </a:solidFill>
                <a:ln w="9525" cap="flat" cmpd="sng" algn="ctr">
                  <a:solidFill>
                    <a:prstClr val="black">
                      <a:lumMod val="25000"/>
                      <a:lumOff val="75000"/>
                    </a:prstClr>
                  </a:solidFill>
                  <a:prstDash val="solid"/>
                  <a:round/>
                  <a:headEnd type="none" w="med" len="med"/>
                  <a:tailEnd type="none" w="med" len="med"/>
                </a:ln>
                <a:effectLst/>
              </c:spPr>
              <c:txPr>
                <a:bodyPr rot="0" spcFirstLastPara="1" vertOverflow="clip" horzOverflow="clip" vert="horz" wrap="square" lIns="36576" tIns="18288" rIns="36576" bIns="18288" anchor="ctr" anchorCtr="1">
                  <a:spAutoFit/>
                </a:bodyPr>
                <a:lstStyle/>
                <a:p>
                  <a:pPr>
                    <a:defRPr sz="1197" b="0" i="0" u="none" strike="noStrike" kern="1200" baseline="0">
                      <a:solidFill>
                        <a:schemeClr val="dk1">
                          <a:lumMod val="65000"/>
                          <a:lumOff val="35000"/>
                        </a:schemeClr>
                      </a:solidFill>
                      <a:latin typeface="+mn-lt"/>
                      <a:ea typeface="+mn-ea"/>
                      <a:cs typeface="+mn-cs"/>
                    </a:defRPr>
                  </a:pPr>
                  <a:endParaRPr lang="en-US"/>
                </a:p>
              </c:txPr>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borderCallout1">
                      <a:avLst>
                        <a:gd name="adj1" fmla="val -56349"/>
                        <a:gd name="adj2" fmla="val -19076"/>
                        <a:gd name="adj3" fmla="val -9007"/>
                        <a:gd name="adj4" fmla="val 47851"/>
                      </a:avLst>
                    </a:prstGeom>
                    <a:noFill/>
                    <a:ln>
                      <a:noFill/>
                    </a:ln>
                  </c15:spPr>
                </c:ext>
                <c:ext xmlns:c16="http://schemas.microsoft.com/office/drawing/2014/chart" uri="{C3380CC4-5D6E-409C-BE32-E72D297353CC}">
                  <c16:uniqueId val="{00000005-4B2A-4EA7-9C23-85655586D2C1}"/>
                </c:ext>
              </c:extLst>
            </c:dLbl>
            <c:dLbl>
              <c:idx val="3"/>
              <c:layout>
                <c:manualLayout>
                  <c:x val="-1.3071895424836602E-2"/>
                  <c:y val="8.7559274871315387E-2"/>
                </c:manualLayout>
              </c:layout>
              <c:spPr>
                <a:solidFill>
                  <a:prstClr val="white"/>
                </a:solidFill>
                <a:ln w="9525" cap="flat" cmpd="sng" algn="ctr">
                  <a:solidFill>
                    <a:prstClr val="black">
                      <a:lumMod val="25000"/>
                      <a:lumOff val="75000"/>
                    </a:prstClr>
                  </a:solidFill>
                  <a:prstDash val="solid"/>
                  <a:round/>
                  <a:headEnd type="none" w="med" len="med"/>
                  <a:tailEnd type="none" w="med" len="med"/>
                </a:ln>
                <a:effectLst/>
              </c:spPr>
              <c:txPr>
                <a:bodyPr rot="0" spcFirstLastPara="1" vertOverflow="clip" horzOverflow="clip" vert="horz" wrap="square" lIns="36576" tIns="18288" rIns="36576" bIns="18288" anchor="ctr" anchorCtr="1">
                  <a:spAutoFit/>
                </a:bodyPr>
                <a:lstStyle/>
                <a:p>
                  <a:pPr>
                    <a:defRPr sz="1197" b="0" i="0" u="none" strike="noStrike" kern="1200" baseline="0">
                      <a:solidFill>
                        <a:schemeClr val="dk1">
                          <a:lumMod val="65000"/>
                          <a:lumOff val="35000"/>
                        </a:schemeClr>
                      </a:solidFill>
                      <a:latin typeface="+mn-lt"/>
                      <a:ea typeface="+mn-ea"/>
                      <a:cs typeface="+mn-cs"/>
                    </a:defRPr>
                  </a:pPr>
                  <a:endParaRPr lang="en-US"/>
                </a:p>
              </c:txPr>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borderCallout1">
                      <a:avLst>
                        <a:gd name="adj1" fmla="val -4632"/>
                        <a:gd name="adj2" fmla="val 58359"/>
                        <a:gd name="adj3" fmla="val -67235"/>
                        <a:gd name="adj4" fmla="val 47729"/>
                      </a:avLst>
                    </a:prstGeom>
                    <a:noFill/>
                    <a:ln>
                      <a:noFill/>
                    </a:ln>
                  </c15:spPr>
                </c:ext>
                <c:ext xmlns:c16="http://schemas.microsoft.com/office/drawing/2014/chart" uri="{C3380CC4-5D6E-409C-BE32-E72D297353CC}">
                  <c16:uniqueId val="{00000007-4B2A-4EA7-9C23-85655586D2C1}"/>
                </c:ext>
              </c:extLst>
            </c:dLbl>
            <c:dLbl>
              <c:idx val="4"/>
              <c:layout>
                <c:manualLayout>
                  <c:x val="-0.13071895424836602"/>
                  <c:y val="-6.4210134905631322E-2"/>
                </c:manualLayout>
              </c:layout>
              <c:spPr>
                <a:solidFill>
                  <a:prstClr val="white"/>
                </a:solidFill>
                <a:ln w="9525" cap="flat" cmpd="sng" algn="ctr">
                  <a:solidFill>
                    <a:prstClr val="black">
                      <a:lumMod val="25000"/>
                      <a:lumOff val="75000"/>
                    </a:prstClr>
                  </a:solidFill>
                  <a:prstDash val="solid"/>
                  <a:round/>
                  <a:headEnd type="none" w="med" len="med"/>
                  <a:tailEnd type="none" w="med" len="med"/>
                </a:ln>
                <a:effectLst/>
              </c:spPr>
              <c:txPr>
                <a:bodyPr rot="0" spcFirstLastPara="1" vertOverflow="clip" horzOverflow="clip" vert="horz" wrap="square" lIns="36576" tIns="18288" rIns="36576" bIns="18288" anchor="ctr" anchorCtr="1">
                  <a:spAutoFit/>
                </a:bodyPr>
                <a:lstStyle/>
                <a:p>
                  <a:pPr>
                    <a:defRPr sz="1197" b="0" i="0" u="none" strike="noStrike" kern="1200" baseline="0">
                      <a:solidFill>
                        <a:schemeClr val="dk1">
                          <a:lumMod val="65000"/>
                          <a:lumOff val="35000"/>
                        </a:schemeClr>
                      </a:solidFill>
                      <a:latin typeface="+mn-lt"/>
                      <a:ea typeface="+mn-ea"/>
                      <a:cs typeface="+mn-cs"/>
                    </a:defRPr>
                  </a:pPr>
                  <a:endParaRPr lang="en-US"/>
                </a:p>
              </c:txPr>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borderCallout1">
                      <a:avLst>
                        <a:gd name="adj1" fmla="val 39209"/>
                        <a:gd name="adj2" fmla="val 99020"/>
                        <a:gd name="adj3" fmla="val 105695"/>
                        <a:gd name="adj4" fmla="val 132235"/>
                      </a:avLst>
                    </a:prstGeom>
                    <a:noFill/>
                    <a:ln>
                      <a:noFill/>
                    </a:ln>
                  </c15:spPr>
                </c:ext>
                <c:ext xmlns:c16="http://schemas.microsoft.com/office/drawing/2014/chart" uri="{C3380CC4-5D6E-409C-BE32-E72D297353CC}">
                  <c16:uniqueId val="{00000009-4B2A-4EA7-9C23-85655586D2C1}"/>
                </c:ext>
              </c:extLst>
            </c:dLbl>
            <c:spPr>
              <a:solidFill>
                <a:prstClr val="white"/>
              </a:solidFill>
              <a:ln>
                <a:solidFill>
                  <a:prstClr val="black">
                    <a:lumMod val="25000"/>
                    <a:lumOff val="75000"/>
                  </a:prstClr>
                </a:solidFill>
              </a:ln>
              <a:effectLst/>
            </c:spPr>
            <c:txPr>
              <a:bodyPr rot="0" spcFirstLastPara="1" vertOverflow="clip" horzOverflow="clip" vert="horz" wrap="square" lIns="38100" tIns="19050" rIns="38100" bIns="19050" anchor="ctr" anchorCtr="1">
                <a:spAutoFit/>
              </a:bodyPr>
              <a:lstStyle/>
              <a:p>
                <a:pPr>
                  <a:defRPr sz="1197" b="0" i="0" u="none" strike="noStrike" kern="1200" baseline="0">
                    <a:solidFill>
                      <a:schemeClr val="dk1">
                        <a:lumMod val="65000"/>
                        <a:lumOff val="35000"/>
                      </a:schemeClr>
                    </a:solidFill>
                    <a:latin typeface="+mn-lt"/>
                    <a:ea typeface="+mn-ea"/>
                    <a:cs typeface="+mn-cs"/>
                  </a:defRPr>
                </a:pPr>
                <a:endParaRPr lang="en-US"/>
              </a:p>
            </c:txPr>
            <c:showLegendKey val="0"/>
            <c:showVal val="1"/>
            <c:showCatName val="1"/>
            <c:showSerName val="0"/>
            <c:showPercent val="0"/>
            <c:showBubbleSize val="0"/>
            <c:showLeaderLines val="0"/>
            <c:extLst>
              <c:ext xmlns:c15="http://schemas.microsoft.com/office/drawing/2012/chart" uri="{CE6537A1-D6FC-4f65-9D91-7224C49458BB}">
                <c15:spPr xmlns:c15="http://schemas.microsoft.com/office/drawing/2012/chart">
                  <a:prstGeom prst="borderCallout1">
                    <a:avLst/>
                  </a:prstGeom>
                  <a:noFill/>
                  <a:ln>
                    <a:noFill/>
                  </a:ln>
                </c15:spPr>
              </c:ext>
            </c:extLst>
          </c:dLbls>
          <c:cat>
            <c:strRef>
              <c:f>Sheet1!$A$6:$A$10</c:f>
              <c:strCache>
                <c:ptCount val="5"/>
                <c:pt idx="0">
                  <c:v>Africa</c:v>
                </c:pt>
                <c:pt idx="1">
                  <c:v>Americas</c:v>
                </c:pt>
                <c:pt idx="2">
                  <c:v>Asia</c:v>
                </c:pt>
                <c:pt idx="3">
                  <c:v>Europe</c:v>
                </c:pt>
                <c:pt idx="4">
                  <c:v>Oceania</c:v>
                </c:pt>
              </c:strCache>
            </c:strRef>
          </c:cat>
          <c:val>
            <c:numRef>
              <c:f>Sheet1!$C$6:$C$10</c:f>
              <c:numCache>
                <c:formatCode>General</c:formatCode>
                <c:ptCount val="5"/>
                <c:pt idx="0">
                  <c:v>1.9</c:v>
                </c:pt>
                <c:pt idx="1">
                  <c:v>11.7</c:v>
                </c:pt>
                <c:pt idx="2">
                  <c:v>16</c:v>
                </c:pt>
                <c:pt idx="3">
                  <c:v>11.6</c:v>
                </c:pt>
                <c:pt idx="4">
                  <c:v>0.6</c:v>
                </c:pt>
              </c:numCache>
            </c:numRef>
          </c:val>
          <c:extLst>
            <c:ext xmlns:c16="http://schemas.microsoft.com/office/drawing/2014/chart" uri="{C3380CC4-5D6E-409C-BE32-E72D297353CC}">
              <c16:uniqueId val="{0000000A-4B2A-4EA7-9C23-85655586D2C1}"/>
            </c:ext>
          </c:extLst>
        </c:ser>
        <c:dLbls>
          <c:showLegendKey val="0"/>
          <c:showVal val="1"/>
          <c:showCatName val="0"/>
          <c:showSerName val="0"/>
          <c:showPercent val="0"/>
          <c:showBubbleSize val="0"/>
          <c:showLeaderLines val="0"/>
        </c:dLbls>
        <c:firstSliceAng val="0"/>
        <c:holeSize val="50"/>
      </c:doughnut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400" dirty="0" smtClean="0"/>
              <a:t>E-waste:</a:t>
            </a:r>
            <a:r>
              <a:rPr lang="en-US" sz="1400" baseline="0" dirty="0" smtClean="0"/>
              <a:t> kg p</a:t>
            </a:r>
            <a:r>
              <a:rPr lang="en-US" sz="1400" dirty="0" smtClean="0"/>
              <a:t>er person, by</a:t>
            </a:r>
            <a:r>
              <a:rPr lang="en-US" sz="1400" baseline="0" dirty="0" smtClean="0"/>
              <a:t> region</a:t>
            </a:r>
          </a:p>
          <a:p>
            <a:pPr>
              <a:defRPr sz="1400"/>
            </a:pPr>
            <a:r>
              <a:rPr lang="en-US" sz="1400" baseline="0" dirty="0" smtClean="0"/>
              <a:t>2014</a:t>
            </a:r>
            <a:endParaRPr lang="en-US" sz="1400"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Sheet1!$B$5</c:f>
              <c:strCache>
                <c:ptCount val="1"/>
                <c:pt idx="0">
                  <c:v>Per person</c:v>
                </c:pt>
              </c:strCache>
            </c:strRef>
          </c:tx>
          <c:spPr>
            <a:solidFill>
              <a:schemeClr val="accent3"/>
            </a:solidFill>
            <a:ln>
              <a:noFill/>
            </a:ln>
            <a:effectLst/>
          </c:spPr>
          <c:invertIfNegative val="0"/>
          <c:cat>
            <c:strRef>
              <c:f>Sheet1!$A$6:$A$10</c:f>
              <c:strCache>
                <c:ptCount val="5"/>
                <c:pt idx="0">
                  <c:v>Africa</c:v>
                </c:pt>
                <c:pt idx="1">
                  <c:v>Americas</c:v>
                </c:pt>
                <c:pt idx="2">
                  <c:v>Asia</c:v>
                </c:pt>
                <c:pt idx="3">
                  <c:v>Europe</c:v>
                </c:pt>
                <c:pt idx="4">
                  <c:v>Oceania</c:v>
                </c:pt>
              </c:strCache>
            </c:strRef>
          </c:cat>
          <c:val>
            <c:numRef>
              <c:f>Sheet1!$B$6:$B$10</c:f>
              <c:numCache>
                <c:formatCode>General</c:formatCode>
                <c:ptCount val="5"/>
                <c:pt idx="0">
                  <c:v>1.7</c:v>
                </c:pt>
                <c:pt idx="1">
                  <c:v>15.6</c:v>
                </c:pt>
                <c:pt idx="2">
                  <c:v>3.7</c:v>
                </c:pt>
                <c:pt idx="3">
                  <c:v>12.2</c:v>
                </c:pt>
                <c:pt idx="4">
                  <c:v>1.7</c:v>
                </c:pt>
              </c:numCache>
            </c:numRef>
          </c:val>
          <c:extLst>
            <c:ext xmlns:c16="http://schemas.microsoft.com/office/drawing/2014/chart" uri="{C3380CC4-5D6E-409C-BE32-E72D297353CC}">
              <c16:uniqueId val="{00000000-2E7A-4770-8194-E0B4FC155663}"/>
            </c:ext>
          </c:extLst>
        </c:ser>
        <c:dLbls>
          <c:showLegendKey val="0"/>
          <c:showVal val="0"/>
          <c:showCatName val="0"/>
          <c:showSerName val="0"/>
          <c:showPercent val="0"/>
          <c:showBubbleSize val="0"/>
        </c:dLbls>
        <c:gapWidth val="50"/>
        <c:overlap val="100"/>
        <c:axId val="491106976"/>
        <c:axId val="491107368"/>
      </c:barChart>
      <c:catAx>
        <c:axId val="4911069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91107368"/>
        <c:crosses val="autoZero"/>
        <c:auto val="1"/>
        <c:lblAlgn val="ctr"/>
        <c:lblOffset val="100"/>
        <c:noMultiLvlLbl val="0"/>
      </c:catAx>
      <c:valAx>
        <c:axId val="49110736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9110697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smtClean="0"/>
              <a:t>Value opportunities </a:t>
            </a:r>
            <a:r>
              <a:rPr lang="en-US" dirty="0"/>
              <a:t>US $</a:t>
            </a:r>
            <a:r>
              <a:rPr lang="en-US" dirty="0" smtClean="0"/>
              <a:t>billion</a:t>
            </a:r>
            <a:endParaRPr lang="en-US"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Value US $bn</c:v>
                </c:pt>
              </c:strCache>
            </c:strRef>
          </c:tx>
          <c:dPt>
            <c:idx val="0"/>
            <c:bubble3D val="0"/>
            <c:spPr>
              <a:solidFill>
                <a:schemeClr val="accent3">
                  <a:tint val="58000"/>
                </a:schemeClr>
              </a:solidFill>
              <a:ln w="19050">
                <a:solidFill>
                  <a:schemeClr val="lt1"/>
                </a:solidFill>
              </a:ln>
              <a:effectLst/>
            </c:spPr>
            <c:extLst>
              <c:ext xmlns:c16="http://schemas.microsoft.com/office/drawing/2014/chart" uri="{C3380CC4-5D6E-409C-BE32-E72D297353CC}">
                <c16:uniqueId val="{00000001-D472-4AC4-8AEB-D93A074159AD}"/>
              </c:ext>
            </c:extLst>
          </c:dPt>
          <c:dPt>
            <c:idx val="1"/>
            <c:bubble3D val="0"/>
            <c:spPr>
              <a:solidFill>
                <a:schemeClr val="accent3">
                  <a:tint val="86000"/>
                </a:schemeClr>
              </a:solidFill>
              <a:ln w="19050">
                <a:solidFill>
                  <a:schemeClr val="lt1"/>
                </a:solidFill>
              </a:ln>
              <a:effectLst/>
            </c:spPr>
            <c:extLst>
              <c:ext xmlns:c16="http://schemas.microsoft.com/office/drawing/2014/chart" uri="{C3380CC4-5D6E-409C-BE32-E72D297353CC}">
                <c16:uniqueId val="{00000003-D472-4AC4-8AEB-D93A074159AD}"/>
              </c:ext>
            </c:extLst>
          </c:dPt>
          <c:dPt>
            <c:idx val="2"/>
            <c:bubble3D val="0"/>
            <c:spPr>
              <a:solidFill>
                <a:schemeClr val="accent3">
                  <a:shade val="86000"/>
                </a:schemeClr>
              </a:solidFill>
              <a:ln w="19050">
                <a:solidFill>
                  <a:schemeClr val="lt1"/>
                </a:solidFill>
              </a:ln>
              <a:effectLst/>
            </c:spPr>
            <c:extLst>
              <c:ext xmlns:c16="http://schemas.microsoft.com/office/drawing/2014/chart" uri="{C3380CC4-5D6E-409C-BE32-E72D297353CC}">
                <c16:uniqueId val="{00000005-D472-4AC4-8AEB-D93A074159AD}"/>
              </c:ext>
            </c:extLst>
          </c:dPt>
          <c:dPt>
            <c:idx val="3"/>
            <c:bubble3D val="0"/>
            <c:spPr>
              <a:solidFill>
                <a:schemeClr val="accent3">
                  <a:shade val="58000"/>
                </a:schemeClr>
              </a:solidFill>
              <a:ln w="19050">
                <a:solidFill>
                  <a:schemeClr val="lt1"/>
                </a:solidFill>
              </a:ln>
              <a:effectLst/>
            </c:spPr>
            <c:extLst>
              <c:ext xmlns:c16="http://schemas.microsoft.com/office/drawing/2014/chart" uri="{C3380CC4-5D6E-409C-BE32-E72D297353CC}">
                <c16:uniqueId val="{00000007-D472-4AC4-8AEB-D93A074159AD}"/>
              </c:ext>
            </c:extLst>
          </c:dPt>
          <c:dLbls>
            <c:dLbl>
              <c:idx val="0"/>
              <c:layout>
                <c:manualLayout>
                  <c:x val="3.5138134640802149E-2"/>
                  <c:y val="5.268702905310621E-2"/>
                </c:manualLayout>
              </c:layout>
              <c:spPr>
                <a:solidFill>
                  <a:prstClr val="white">
                    <a:alpha val="50000"/>
                  </a:prstClr>
                </a:solidFill>
                <a:ln>
                  <a:solidFill>
                    <a:prstClr val="black">
                      <a:lumMod val="25000"/>
                      <a:lumOff val="75000"/>
                    </a:prstClr>
                  </a:solidFill>
                </a:ln>
                <a:effectLst/>
              </c:spPr>
              <c:txPr>
                <a:bodyPr rot="0" spcFirstLastPara="1" vertOverflow="clip" horzOverflow="clip" vert="horz" wrap="square" lIns="38100" tIns="19050" rIns="38100" bIns="19050" anchor="ctr" anchorCtr="1">
                  <a:noAutofit/>
                </a:bodyPr>
                <a:lstStyle/>
                <a:p>
                  <a:pPr>
                    <a:defRPr sz="1400" b="0" i="0" u="none" strike="noStrike" kern="1200" baseline="0">
                      <a:solidFill>
                        <a:schemeClr val="dk1">
                          <a:lumMod val="65000"/>
                          <a:lumOff val="35000"/>
                        </a:schemeClr>
                      </a:solidFill>
                      <a:latin typeface="+mn-lt"/>
                      <a:ea typeface="+mn-ea"/>
                      <a:cs typeface="+mn-cs"/>
                    </a:defRPr>
                  </a:pPr>
                  <a:endParaRPr lang="en-US"/>
                </a:p>
              </c:txPr>
              <c:dLblPos val="bestFit"/>
              <c:showLegendKey val="0"/>
              <c:showVal val="1"/>
              <c:showCatName val="1"/>
              <c:showSerName val="0"/>
              <c:showPercent val="0"/>
              <c:showBubbleSize val="0"/>
              <c:separator>
</c:separator>
              <c:extLst>
                <c:ext xmlns:c15="http://schemas.microsoft.com/office/drawing/2012/chart" uri="{CE6537A1-D6FC-4f65-9D91-7224C49458BB}">
                  <c15:spPr xmlns:c15="http://schemas.microsoft.com/office/drawing/2012/chart">
                    <a:prstGeom prst="wedgeRectCallout">
                      <a:avLst/>
                    </a:prstGeom>
                    <a:noFill/>
                    <a:ln>
                      <a:noFill/>
                    </a:ln>
                  </c15:spPr>
                  <c15:layout>
                    <c:manualLayout>
                      <c:w val="0.19919482587424581"/>
                      <c:h val="0.13240567202079268"/>
                    </c:manualLayout>
                  </c15:layout>
                </c:ext>
                <c:ext xmlns:c16="http://schemas.microsoft.com/office/drawing/2014/chart" uri="{C3380CC4-5D6E-409C-BE32-E72D297353CC}">
                  <c16:uniqueId val="{00000001-D472-4AC4-8AEB-D93A074159AD}"/>
                </c:ext>
              </c:extLst>
            </c:dLbl>
            <c:dLbl>
              <c:idx val="1"/>
              <c:spPr>
                <a:solidFill>
                  <a:prstClr val="white">
                    <a:alpha val="50000"/>
                  </a:prstClr>
                </a:solidFill>
                <a:ln>
                  <a:solidFill>
                    <a:prstClr val="black">
                      <a:lumMod val="25000"/>
                      <a:lumOff val="75000"/>
                    </a:prstClr>
                  </a:solidFill>
                </a:ln>
                <a:effectLst/>
              </c:spPr>
              <c:txPr>
                <a:bodyPr rot="0" spcFirstLastPara="1" vertOverflow="clip" horzOverflow="clip" vert="horz" wrap="square" lIns="38100" tIns="19050" rIns="38100" bIns="19050" anchor="ctr" anchorCtr="1">
                  <a:noAutofit/>
                </a:bodyPr>
                <a:lstStyle/>
                <a:p>
                  <a:pPr>
                    <a:defRPr sz="1400" b="0" i="0" u="none" strike="noStrike" kern="1200" baseline="0">
                      <a:solidFill>
                        <a:schemeClr val="dk1">
                          <a:lumMod val="65000"/>
                          <a:lumOff val="35000"/>
                        </a:schemeClr>
                      </a:solidFill>
                      <a:latin typeface="+mn-lt"/>
                      <a:ea typeface="+mn-ea"/>
                      <a:cs typeface="+mn-cs"/>
                    </a:defRPr>
                  </a:pPr>
                  <a:endParaRPr lang="en-US"/>
                </a:p>
              </c:txPr>
              <c:dLblPos val="outEnd"/>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wedgeRectCallout">
                      <a:avLst/>
                    </a:prstGeom>
                    <a:noFill/>
                    <a:ln>
                      <a:noFill/>
                    </a:ln>
                  </c15:spPr>
                </c:ext>
                <c:ext xmlns:c16="http://schemas.microsoft.com/office/drawing/2014/chart" uri="{C3380CC4-5D6E-409C-BE32-E72D297353CC}">
                  <c16:uniqueId val="{00000003-D472-4AC4-8AEB-D93A074159AD}"/>
                </c:ext>
              </c:extLst>
            </c:dLbl>
            <c:dLbl>
              <c:idx val="2"/>
              <c:spPr>
                <a:solidFill>
                  <a:prstClr val="white">
                    <a:alpha val="50000"/>
                  </a:prstClr>
                </a:solidFill>
                <a:ln>
                  <a:solidFill>
                    <a:prstClr val="black">
                      <a:lumMod val="25000"/>
                      <a:lumOff val="75000"/>
                    </a:prstClr>
                  </a:solidFill>
                </a:ln>
                <a:effectLst/>
              </c:spPr>
              <c:txPr>
                <a:bodyPr rot="0" spcFirstLastPara="1" vertOverflow="clip" horzOverflow="clip" vert="horz" wrap="square" lIns="38100" tIns="19050" rIns="38100" bIns="19050" anchor="ctr" anchorCtr="1">
                  <a:noAutofit/>
                </a:bodyPr>
                <a:lstStyle/>
                <a:p>
                  <a:pPr>
                    <a:defRPr sz="1400" b="0" i="0" u="none" strike="noStrike" kern="1200" baseline="0">
                      <a:solidFill>
                        <a:schemeClr val="dk1">
                          <a:lumMod val="65000"/>
                          <a:lumOff val="35000"/>
                        </a:schemeClr>
                      </a:solidFill>
                      <a:latin typeface="+mn-lt"/>
                      <a:ea typeface="+mn-ea"/>
                      <a:cs typeface="+mn-cs"/>
                    </a:defRPr>
                  </a:pPr>
                  <a:endParaRPr lang="en-US"/>
                </a:p>
              </c:txPr>
              <c:dLblPos val="outEnd"/>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wedgeRectCallout">
                      <a:avLst/>
                    </a:prstGeom>
                    <a:noFill/>
                    <a:ln>
                      <a:noFill/>
                    </a:ln>
                  </c15:spPr>
                </c:ext>
                <c:ext xmlns:c16="http://schemas.microsoft.com/office/drawing/2014/chart" uri="{C3380CC4-5D6E-409C-BE32-E72D297353CC}">
                  <c16:uniqueId val="{00000005-D472-4AC4-8AEB-D93A074159AD}"/>
                </c:ext>
              </c:extLst>
            </c:dLbl>
            <c:dLbl>
              <c:idx val="3"/>
              <c:spPr>
                <a:solidFill>
                  <a:prstClr val="white">
                    <a:alpha val="50000"/>
                  </a:prstClr>
                </a:solidFill>
                <a:ln>
                  <a:solidFill>
                    <a:prstClr val="black">
                      <a:lumMod val="25000"/>
                      <a:lumOff val="75000"/>
                    </a:prstClr>
                  </a:solidFill>
                </a:ln>
                <a:effectLst/>
              </c:spPr>
              <c:txPr>
                <a:bodyPr rot="0" spcFirstLastPara="1" vertOverflow="clip" horzOverflow="clip" vert="horz" wrap="square" lIns="38100" tIns="19050" rIns="38100" bIns="19050" anchor="ctr" anchorCtr="1">
                  <a:noAutofit/>
                </a:bodyPr>
                <a:lstStyle/>
                <a:p>
                  <a:pPr>
                    <a:defRPr sz="1400" b="0" i="0" u="none" strike="noStrike" kern="1200" baseline="0">
                      <a:solidFill>
                        <a:schemeClr val="dk1">
                          <a:lumMod val="65000"/>
                          <a:lumOff val="35000"/>
                        </a:schemeClr>
                      </a:solidFill>
                      <a:latin typeface="+mn-lt"/>
                      <a:ea typeface="+mn-ea"/>
                      <a:cs typeface="+mn-cs"/>
                    </a:defRPr>
                  </a:pPr>
                  <a:endParaRPr lang="en-US"/>
                </a:p>
              </c:txPr>
              <c:dLblPos val="outEnd"/>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wedgeRectCallout">
                      <a:avLst/>
                    </a:prstGeom>
                    <a:noFill/>
                    <a:ln>
                      <a:noFill/>
                    </a:ln>
                  </c15:spPr>
                </c:ext>
                <c:ext xmlns:c16="http://schemas.microsoft.com/office/drawing/2014/chart" uri="{C3380CC4-5D6E-409C-BE32-E72D297353CC}">
                  <c16:uniqueId val="{00000007-D472-4AC4-8AEB-D93A074159AD}"/>
                </c:ext>
              </c:extLst>
            </c:dLbl>
            <c:spPr>
              <a:solidFill>
                <a:prstClr val="white">
                  <a:alpha val="50000"/>
                </a:prstClr>
              </a:solidFill>
              <a:ln>
                <a:solidFill>
                  <a:prstClr val="black">
                    <a:lumMod val="25000"/>
                    <a:lumOff val="75000"/>
                  </a:prstClr>
                </a:solidFill>
              </a:ln>
              <a:effectLst/>
            </c:spPr>
            <c:txPr>
              <a:bodyPr rot="0" spcFirstLastPara="1" vertOverflow="clip" horzOverflow="clip" vert="horz" wrap="square" lIns="38100" tIns="19050" rIns="38100" bIns="19050" anchor="ctr" anchorCtr="1">
                <a:spAutoFit/>
              </a:bodyPr>
              <a:lstStyle/>
              <a:p>
                <a:pPr>
                  <a:defRPr sz="1400" b="0" i="0" u="none" strike="noStrike" kern="1200" baseline="0">
                    <a:solidFill>
                      <a:schemeClr val="dk1">
                        <a:lumMod val="65000"/>
                        <a:lumOff val="35000"/>
                      </a:schemeClr>
                    </a:solidFill>
                    <a:latin typeface="+mn-lt"/>
                    <a:ea typeface="+mn-ea"/>
                    <a:cs typeface="+mn-cs"/>
                  </a:defRPr>
                </a:pPr>
                <a:endParaRPr lang="en-US"/>
              </a:p>
            </c:txPr>
            <c:dLblPos val="outEnd"/>
            <c:showLegendKey val="0"/>
            <c:showVal val="1"/>
            <c:showCatName val="1"/>
            <c:showSerName val="0"/>
            <c:showPercent val="0"/>
            <c:showBubbleSize val="0"/>
            <c:separator>
</c:separator>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Sheet1!$A$2:$A$5</c:f>
              <c:strCache>
                <c:ptCount val="4"/>
                <c:pt idx="0">
                  <c:v>Refurbishment/ remanufacturing</c:v>
                </c:pt>
                <c:pt idx="1">
                  <c:v>Recycling</c:v>
                </c:pt>
                <c:pt idx="2">
                  <c:v>Other initiatives</c:v>
                </c:pt>
                <c:pt idx="3">
                  <c:v>Reuse/ redistribution</c:v>
                </c:pt>
              </c:strCache>
            </c:strRef>
          </c:cat>
          <c:val>
            <c:numRef>
              <c:f>Sheet1!$B$2:$B$5</c:f>
              <c:numCache>
                <c:formatCode>General</c:formatCode>
                <c:ptCount val="4"/>
                <c:pt idx="0">
                  <c:v>10</c:v>
                </c:pt>
                <c:pt idx="1">
                  <c:v>4</c:v>
                </c:pt>
                <c:pt idx="2">
                  <c:v>4</c:v>
                </c:pt>
                <c:pt idx="3">
                  <c:v>38</c:v>
                </c:pt>
              </c:numCache>
            </c:numRef>
          </c:val>
          <c:extLst>
            <c:ext xmlns:c16="http://schemas.microsoft.com/office/drawing/2014/chart" uri="{C3380CC4-5D6E-409C-BE32-E72D297353CC}">
              <c16:uniqueId val="{00000008-D472-4AC4-8AEB-D93A074159AD}"/>
            </c:ext>
          </c:extLst>
        </c:ser>
        <c:dLbls>
          <c:showLegendKey val="0"/>
          <c:showVal val="0"/>
          <c:showCatName val="0"/>
          <c:showSerName val="0"/>
          <c:showPercent val="0"/>
          <c:showBubbleSize val="0"/>
          <c:showLeaderLines val="0"/>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sz="1600" b="1" dirty="0"/>
              <a:t>Does your organization design products for any of the following?</a:t>
            </a:r>
            <a:r>
              <a:rPr lang="en-GB" sz="1600" dirty="0"/>
              <a:t> </a:t>
            </a:r>
          </a:p>
          <a:p>
            <a:pPr>
              <a:defRPr/>
            </a:pPr>
            <a:r>
              <a:rPr lang="en-GB" sz="1400" i="1" dirty="0"/>
              <a:t>Choose all that apply</a:t>
            </a:r>
          </a:p>
        </c:rich>
      </c:tx>
      <c:layout>
        <c:manualLayout>
          <c:xMode val="edge"/>
          <c:yMode val="edge"/>
          <c:x val="0.14479980013888655"/>
          <c:y val="2.2757700155204827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'Design for CE'!$B$3</c:f>
              <c:strCache>
                <c:ptCount val="1"/>
                <c:pt idx="0">
                  <c:v>&gt; US $ 1 billion</c:v>
                </c:pt>
              </c:strCache>
            </c:strRef>
          </c:tx>
          <c:spPr>
            <a:solidFill>
              <a:schemeClr val="accent3">
                <a:tint val="77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'Design for CE'!$A$4:$A$9</c:f>
              <c:strCache>
                <c:ptCount val="6"/>
                <c:pt idx="0">
                  <c:v>Recylability</c:v>
                </c:pt>
                <c:pt idx="1">
                  <c:v>Reuse</c:v>
                </c:pt>
                <c:pt idx="2">
                  <c:v>Disassembly</c:v>
                </c:pt>
                <c:pt idx="3">
                  <c:v>Remanufacture</c:v>
                </c:pt>
                <c:pt idx="4">
                  <c:v>Waste to energy</c:v>
                </c:pt>
                <c:pt idx="5">
                  <c:v>Biodegradability/ compostability</c:v>
                </c:pt>
              </c:strCache>
            </c:strRef>
          </c:cat>
          <c:val>
            <c:numRef>
              <c:f>'Design for CE'!$B$4:$B$9</c:f>
              <c:numCache>
                <c:formatCode>0%</c:formatCode>
                <c:ptCount val="6"/>
                <c:pt idx="0">
                  <c:v>0.5</c:v>
                </c:pt>
                <c:pt idx="1">
                  <c:v>0.35</c:v>
                </c:pt>
                <c:pt idx="2">
                  <c:v>0.24</c:v>
                </c:pt>
                <c:pt idx="3">
                  <c:v>0.21</c:v>
                </c:pt>
                <c:pt idx="4">
                  <c:v>0.17</c:v>
                </c:pt>
                <c:pt idx="5">
                  <c:v>0.15</c:v>
                </c:pt>
              </c:numCache>
            </c:numRef>
          </c:val>
          <c:extLst>
            <c:ext xmlns:c16="http://schemas.microsoft.com/office/drawing/2014/chart" uri="{C3380CC4-5D6E-409C-BE32-E72D297353CC}">
              <c16:uniqueId val="{00000000-87D7-4A12-9282-404FCB101E8E}"/>
            </c:ext>
          </c:extLst>
        </c:ser>
        <c:ser>
          <c:idx val="1"/>
          <c:order val="1"/>
          <c:tx>
            <c:strRef>
              <c:f>'Design for CE'!$C$3</c:f>
              <c:strCache>
                <c:ptCount val="1"/>
                <c:pt idx="0">
                  <c:v>&lt; US $ 1 billion</c:v>
                </c:pt>
              </c:strCache>
            </c:strRef>
          </c:tx>
          <c:spPr>
            <a:solidFill>
              <a:schemeClr val="accent3">
                <a:shade val="76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'Design for CE'!$A$4:$A$9</c:f>
              <c:strCache>
                <c:ptCount val="6"/>
                <c:pt idx="0">
                  <c:v>Recylability</c:v>
                </c:pt>
                <c:pt idx="1">
                  <c:v>Reuse</c:v>
                </c:pt>
                <c:pt idx="2">
                  <c:v>Disassembly</c:v>
                </c:pt>
                <c:pt idx="3">
                  <c:v>Remanufacture</c:v>
                </c:pt>
                <c:pt idx="4">
                  <c:v>Waste to energy</c:v>
                </c:pt>
                <c:pt idx="5">
                  <c:v>Biodegradability/ compostability</c:v>
                </c:pt>
              </c:strCache>
            </c:strRef>
          </c:cat>
          <c:val>
            <c:numRef>
              <c:f>'Design for CE'!$C$4:$C$9</c:f>
              <c:numCache>
                <c:formatCode>0%</c:formatCode>
                <c:ptCount val="6"/>
                <c:pt idx="0">
                  <c:v>0.16</c:v>
                </c:pt>
                <c:pt idx="1">
                  <c:v>0.1</c:v>
                </c:pt>
                <c:pt idx="2">
                  <c:v>0.06</c:v>
                </c:pt>
                <c:pt idx="3">
                  <c:v>0.06</c:v>
                </c:pt>
                <c:pt idx="4">
                  <c:v>0.08</c:v>
                </c:pt>
                <c:pt idx="5">
                  <c:v>0.08</c:v>
                </c:pt>
              </c:numCache>
            </c:numRef>
          </c:val>
          <c:extLst>
            <c:ext xmlns:c16="http://schemas.microsoft.com/office/drawing/2014/chart" uri="{C3380CC4-5D6E-409C-BE32-E72D297353CC}">
              <c16:uniqueId val="{00000001-87D7-4A12-9282-404FCB101E8E}"/>
            </c:ext>
          </c:extLst>
        </c:ser>
        <c:dLbls>
          <c:showLegendKey val="0"/>
          <c:showVal val="0"/>
          <c:showCatName val="0"/>
          <c:showSerName val="0"/>
          <c:showPercent val="0"/>
          <c:showBubbleSize val="0"/>
        </c:dLbls>
        <c:gapWidth val="100"/>
        <c:axId val="498307000"/>
        <c:axId val="498305040"/>
      </c:barChart>
      <c:catAx>
        <c:axId val="49830700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98305040"/>
        <c:crosses val="autoZero"/>
        <c:auto val="1"/>
        <c:lblAlgn val="ctr"/>
        <c:lblOffset val="100"/>
        <c:noMultiLvlLbl val="0"/>
      </c:catAx>
      <c:valAx>
        <c:axId val="498305040"/>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9830700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4">
  <a:schemeClr val="accent1"/>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withinLinearReversed" id="23">
  <a:schemeClr val="accent3"/>
</cs:colorStyle>
</file>

<file path=ppt/charts/colors5.xml><?xml version="1.0" encoding="utf-8"?>
<cs:colorStyle xmlns:cs="http://schemas.microsoft.com/office/drawing/2012/chartStyle" xmlns:a="http://schemas.openxmlformats.org/drawingml/2006/main" meth="withinLinearReversed" id="23">
  <a:schemeClr val="accent3"/>
</cs:colorStyle>
</file>

<file path=ppt/charts/colors6.xml><?xml version="1.0" encoding="utf-8"?>
<cs:colorStyle xmlns:cs="http://schemas.microsoft.com/office/drawing/2012/chartStyle" xmlns:a="http://schemas.openxmlformats.org/drawingml/2006/main" meth="withinLinearReversed" id="23">
  <a:schemeClr val="accent3"/>
</cs:colorStyle>
</file>

<file path=ppt/charts/colors7.xml><?xml version="1.0" encoding="utf-8"?>
<cs:colorStyle xmlns:cs="http://schemas.microsoft.com/office/drawing/2012/chartStyle" xmlns:a="http://schemas.openxmlformats.org/drawingml/2006/main" meth="withinLinearReversed" id="23">
  <a:schemeClr val="accent3"/>
</cs:colorStyle>
</file>

<file path=ppt/charts/colors8.xml><?xml version="1.0" encoding="utf-8"?>
<cs:colorStyle xmlns:cs="http://schemas.microsoft.com/office/drawing/2012/chartStyle" xmlns:a="http://schemas.openxmlformats.org/drawingml/2006/main" meth="withinLinearReversed" id="23">
  <a:schemeClr val="accent3"/>
</cs:colorStyle>
</file>

<file path=ppt/charts/colors9.xml><?xml version="1.0" encoding="utf-8"?>
<cs:colorStyle xmlns:cs="http://schemas.microsoft.com/office/drawing/2012/chartStyle" xmlns:a="http://schemas.openxmlformats.org/drawingml/2006/main" meth="withinLinearReversed" id="23">
  <a:schemeClr val="accent3"/>
</cs:colorStyle>
</file>

<file path=ppt/charts/colors10.xml><?xml version="1.0" encoding="utf-8"?>
<cs:colorStyle xmlns:cs="http://schemas.microsoft.com/office/drawing/2012/chartStyle" xmlns:a="http://schemas.openxmlformats.org/drawingml/2006/main" meth="withinLinearReversed" id="23">
  <a:schemeClr val="accent3"/>
</cs:colorStyle>
</file>

<file path=ppt/charts/colors11.xml><?xml version="1.0" encoding="utf-8"?>
<cs:colorStyle xmlns:cs="http://schemas.microsoft.com/office/drawing/2012/chartStyle" xmlns:a="http://schemas.openxmlformats.org/drawingml/2006/main" meth="withinLinearReversed" id="23">
  <a:schemeClr val="accent3"/>
</cs:colorStyle>
</file>

<file path=ppt/charts/colors12.xml><?xml version="1.0" encoding="utf-8"?>
<cs:colorStyle xmlns:cs="http://schemas.microsoft.com/office/drawing/2012/chartStyle" xmlns:a="http://schemas.openxmlformats.org/drawingml/2006/main" meth="withinLinearReversed" id="23">
  <a:schemeClr val="accent3"/>
</cs:colorStyle>
</file>

<file path=ppt/charts/colors13.xml><?xml version="1.0" encoding="utf-8"?>
<cs:colorStyle xmlns:cs="http://schemas.microsoft.com/office/drawing/2012/chartStyle" xmlns:a="http://schemas.openxmlformats.org/drawingml/2006/main" meth="withinLinearReversed" id="23">
  <a:schemeClr val="accent3"/>
</cs:colorStyle>
</file>

<file path=ppt/charts/colors14.xml><?xml version="1.0" encoding="utf-8"?>
<cs:colorStyle xmlns:cs="http://schemas.microsoft.com/office/drawing/2012/chartStyle" xmlns:a="http://schemas.openxmlformats.org/drawingml/2006/main" meth="withinLinearReversed" id="23">
  <a:schemeClr val="accent3"/>
</cs:colorStyle>
</file>

<file path=ppt/charts/colors15.xml><?xml version="1.0" encoding="utf-8"?>
<cs:colorStyle xmlns:cs="http://schemas.microsoft.com/office/drawing/2012/chartStyle" xmlns:a="http://schemas.openxmlformats.org/drawingml/2006/main" meth="withinLinear" id="16">
  <a:schemeClr val="accent3"/>
</cs:colorStyle>
</file>

<file path=ppt/charts/colors16.xml><?xml version="1.0" encoding="utf-8"?>
<cs:colorStyle xmlns:cs="http://schemas.microsoft.com/office/drawing/2012/chartStyle" xmlns:a="http://schemas.openxmlformats.org/drawingml/2006/main" meth="withinLinear" id="16">
  <a:schemeClr val="accent3"/>
</cs:colorStyle>
</file>

<file path=ppt/charts/colors17.xml><?xml version="1.0" encoding="utf-8"?>
<cs:colorStyle xmlns:cs="http://schemas.microsoft.com/office/drawing/2012/chartStyle" xmlns:a="http://schemas.openxmlformats.org/drawingml/2006/main" meth="withinLinear" id="16">
  <a:schemeClr val="accent3"/>
</cs:colorStyle>
</file>

<file path=ppt/charts/colors18.xml><?xml version="1.0" encoding="utf-8"?>
<cs:colorStyle xmlns:cs="http://schemas.microsoft.com/office/drawing/2012/chartStyle" xmlns:a="http://schemas.openxmlformats.org/drawingml/2006/main" meth="withinLinearReversed" id="23">
  <a:schemeClr val="accent3"/>
</cs:colorStyle>
</file>

<file path=ppt/charts/colors19.xml><?xml version="1.0" encoding="utf-8"?>
<cs:colorStyle xmlns:cs="http://schemas.microsoft.com/office/drawing/2012/chartStyle" xmlns:a="http://schemas.openxmlformats.org/drawingml/2006/main" meth="withinLinearReversed" id="23">
  <a:schemeClr val="accent3"/>
</cs:colorStyle>
</file>

<file path=ppt/charts/colors20.xml><?xml version="1.0" encoding="utf-8"?>
<cs:colorStyle xmlns:cs="http://schemas.microsoft.com/office/drawing/2012/chartStyle" xmlns:a="http://schemas.openxmlformats.org/drawingml/2006/main" meth="withinLinearReversed" id="23">
  <a:schemeClr val="accent3"/>
</cs:colorStyle>
</file>

<file path=ppt/charts/colors21.xml><?xml version="1.0" encoding="utf-8"?>
<cs:colorStyle xmlns:cs="http://schemas.microsoft.com/office/drawing/2012/chartStyle" xmlns:a="http://schemas.openxmlformats.org/drawingml/2006/main" meth="withinLinearReversed" id="23">
  <a:schemeClr val="accent3"/>
</cs:colorStyle>
</file>

<file path=ppt/charts/colors22.xml><?xml version="1.0" encoding="utf-8"?>
<cs:colorStyle xmlns:cs="http://schemas.microsoft.com/office/drawing/2012/chartStyle" xmlns:a="http://schemas.openxmlformats.org/drawingml/2006/main" meth="withinLinearReversed" id="23">
  <a:schemeClr val="accent3"/>
</cs:colorStyle>
</file>

<file path=ppt/charts/colors23.xml><?xml version="1.0" encoding="utf-8"?>
<cs:colorStyle xmlns:cs="http://schemas.microsoft.com/office/drawing/2012/chartStyle" xmlns:a="http://schemas.openxmlformats.org/drawingml/2006/main" meth="withinLinearReversed" id="23">
  <a:schemeClr val="accent3"/>
</cs:colorStyle>
</file>

<file path=ppt/charts/colors24.xml><?xml version="1.0" encoding="utf-8"?>
<cs:colorStyle xmlns:cs="http://schemas.microsoft.com/office/drawing/2012/chartStyle" xmlns:a="http://schemas.openxmlformats.org/drawingml/2006/main" meth="withinLinearReversed" id="23">
  <a:schemeClr val="accent3"/>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54">
  <cs:axisTitle>
    <cs:lnRef idx="0"/>
    <cs:fillRef idx="0"/>
    <cs:effectRef idx="0"/>
    <cs:fontRef idx="minor">
      <a:schemeClr val="tx1">
        <a:lumMod val="50000"/>
        <a:lumOff val="50000"/>
      </a:schemeClr>
    </cs:fontRef>
    <cs:defRPr sz="1197"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65000"/>
        <a:lumOff val="3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fillRef idx="2">
      <cs:styleClr val="auto"/>
    </cs:fillRef>
    <cs:effectRef idx="1"/>
    <cs:fontRef idx="minor">
      <a:schemeClr val="dk1"/>
    </cs:fontRef>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862"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1197" kern="1200"/>
  </cs:valueAxis>
  <cs:wall>
    <cs:lnRef idx="0"/>
    <cs:fillRef idx="0"/>
    <cs:effectRef idx="0"/>
    <cs:fontRef idx="minor">
      <a:schemeClr val="dk1"/>
    </cs:fontRef>
  </cs:wall>
</cs:chartStyle>
</file>

<file path=ppt/charts/style1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charts/style1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6.xml><?xml version="1.0" encoding="utf-8"?>
<cs:chartStyle xmlns:cs="http://schemas.microsoft.com/office/drawing/2012/chartStyle" xmlns:a="http://schemas.openxmlformats.org/drawingml/2006/main" id="333">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65000"/>
        <a:lumOff val="3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50000"/>
            <a:lumOff val="50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ln w="19050">
        <a:solidFill>
          <a:schemeClr val="lt1"/>
        </a:solidFill>
      </a:ln>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915" b="0" kern="1200" spc="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charts/style2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D6834A-1858-49C9-A0F5-EFDC25F91F80}" type="doc">
      <dgm:prSet loTypeId="urn:microsoft.com/office/officeart/2005/8/layout/balance1" loCatId="relationship" qsTypeId="urn:microsoft.com/office/officeart/2005/8/quickstyle/simple1" qsCatId="simple" csTypeId="urn:microsoft.com/office/officeart/2005/8/colors/colorful1" csCatId="colorful" phldr="1"/>
      <dgm:spPr/>
      <dgm:t>
        <a:bodyPr/>
        <a:lstStyle/>
        <a:p>
          <a:endParaRPr lang="en-GB"/>
        </a:p>
      </dgm:t>
    </dgm:pt>
    <dgm:pt modelId="{F655C529-871A-4750-9C51-780A35B1EA5E}">
      <dgm:prSet phldrT="[Text]"/>
      <dgm:spPr/>
      <dgm:t>
        <a:bodyPr/>
        <a:lstStyle/>
        <a:p>
          <a:r>
            <a:rPr lang="en-GB" dirty="0" smtClean="0"/>
            <a:t>Supply</a:t>
          </a:r>
          <a:endParaRPr lang="en-GB" dirty="0"/>
        </a:p>
      </dgm:t>
    </dgm:pt>
    <dgm:pt modelId="{156B4885-A649-41A9-9E50-8A7494D9A93C}" type="parTrans" cxnId="{6025A217-3138-46FC-9524-44B32F0CA27D}">
      <dgm:prSet/>
      <dgm:spPr/>
      <dgm:t>
        <a:bodyPr/>
        <a:lstStyle/>
        <a:p>
          <a:endParaRPr lang="en-GB"/>
        </a:p>
      </dgm:t>
    </dgm:pt>
    <dgm:pt modelId="{82EF2CE7-A72F-46D3-9E2E-0C624A272474}" type="sibTrans" cxnId="{6025A217-3138-46FC-9524-44B32F0CA27D}">
      <dgm:prSet/>
      <dgm:spPr/>
      <dgm:t>
        <a:bodyPr/>
        <a:lstStyle/>
        <a:p>
          <a:endParaRPr lang="en-GB"/>
        </a:p>
      </dgm:t>
    </dgm:pt>
    <dgm:pt modelId="{14C4B6B5-65F5-40D0-B107-DCC10B4D42B7}">
      <dgm:prSet phldrT="[Text]"/>
      <dgm:spPr/>
      <dgm:t>
        <a:bodyPr/>
        <a:lstStyle/>
        <a:p>
          <a:r>
            <a:rPr lang="en-GB" dirty="0" smtClean="0"/>
            <a:t>Resource availability &amp; cost</a:t>
          </a:r>
          <a:endParaRPr lang="en-GB" dirty="0"/>
        </a:p>
      </dgm:t>
    </dgm:pt>
    <dgm:pt modelId="{9A612CC1-8B47-4FFC-9888-CF5E5DC320F0}" type="parTrans" cxnId="{EAF026AA-1BD1-421C-AF27-5AED8443F4DB}">
      <dgm:prSet/>
      <dgm:spPr/>
      <dgm:t>
        <a:bodyPr/>
        <a:lstStyle/>
        <a:p>
          <a:endParaRPr lang="en-GB"/>
        </a:p>
      </dgm:t>
    </dgm:pt>
    <dgm:pt modelId="{C75781EB-8758-487C-B638-1354BFB2E15F}" type="sibTrans" cxnId="{EAF026AA-1BD1-421C-AF27-5AED8443F4DB}">
      <dgm:prSet/>
      <dgm:spPr/>
      <dgm:t>
        <a:bodyPr/>
        <a:lstStyle/>
        <a:p>
          <a:endParaRPr lang="en-GB"/>
        </a:p>
      </dgm:t>
    </dgm:pt>
    <dgm:pt modelId="{86A10BB1-1D88-45F9-9954-D71ECF3FF06C}">
      <dgm:prSet phldrT="[Text]"/>
      <dgm:spPr/>
      <dgm:t>
        <a:bodyPr/>
        <a:lstStyle/>
        <a:p>
          <a:r>
            <a:rPr lang="en-GB" dirty="0" smtClean="0"/>
            <a:t>Degradation of living systems</a:t>
          </a:r>
          <a:endParaRPr lang="en-GB" dirty="0"/>
        </a:p>
      </dgm:t>
    </dgm:pt>
    <dgm:pt modelId="{593E16DE-8E51-411A-8514-44C381E04B33}" type="parTrans" cxnId="{2C3A83AB-ACDE-414E-B663-E4679FD4C932}">
      <dgm:prSet/>
      <dgm:spPr/>
      <dgm:t>
        <a:bodyPr/>
        <a:lstStyle/>
        <a:p>
          <a:endParaRPr lang="en-GB"/>
        </a:p>
      </dgm:t>
    </dgm:pt>
    <dgm:pt modelId="{23B4FEF1-685E-44EA-B6BC-85A6DC24AA46}" type="sibTrans" cxnId="{2C3A83AB-ACDE-414E-B663-E4679FD4C932}">
      <dgm:prSet/>
      <dgm:spPr/>
      <dgm:t>
        <a:bodyPr/>
        <a:lstStyle/>
        <a:p>
          <a:endParaRPr lang="en-GB"/>
        </a:p>
      </dgm:t>
    </dgm:pt>
    <dgm:pt modelId="{65674383-708B-49E8-98AE-5DF99E306A05}">
      <dgm:prSet phldrT="[Text]"/>
      <dgm:spPr/>
      <dgm:t>
        <a:bodyPr/>
        <a:lstStyle/>
        <a:p>
          <a:r>
            <a:rPr lang="en-GB" smtClean="0"/>
            <a:t>Demand</a:t>
          </a:r>
          <a:endParaRPr lang="en-GB" dirty="0"/>
        </a:p>
      </dgm:t>
    </dgm:pt>
    <dgm:pt modelId="{184CB4BA-9AFE-4BC1-9351-A468B0B3D2D9}" type="parTrans" cxnId="{D5C89B7D-C957-4862-9346-3DA9AA5F349E}">
      <dgm:prSet/>
      <dgm:spPr/>
      <dgm:t>
        <a:bodyPr/>
        <a:lstStyle/>
        <a:p>
          <a:endParaRPr lang="en-GB"/>
        </a:p>
      </dgm:t>
    </dgm:pt>
    <dgm:pt modelId="{1F1E7907-1082-4E79-8C51-D12FC82EEFEA}" type="sibTrans" cxnId="{D5C89B7D-C957-4862-9346-3DA9AA5F349E}">
      <dgm:prSet/>
      <dgm:spPr/>
      <dgm:t>
        <a:bodyPr/>
        <a:lstStyle/>
        <a:p>
          <a:endParaRPr lang="en-GB"/>
        </a:p>
      </dgm:t>
    </dgm:pt>
    <dgm:pt modelId="{7154B338-5126-4977-BAEA-5F19E619498E}">
      <dgm:prSet phldrT="[Text]"/>
      <dgm:spPr/>
      <dgm:t>
        <a:bodyPr/>
        <a:lstStyle/>
        <a:p>
          <a:r>
            <a:rPr lang="en-GB" dirty="0" smtClean="0"/>
            <a:t>Increasing world population</a:t>
          </a:r>
        </a:p>
      </dgm:t>
    </dgm:pt>
    <dgm:pt modelId="{0F995F54-5EE9-4C4C-92C3-4C5C06D1B486}" type="parTrans" cxnId="{C716D505-1CDA-4000-B062-4FA1DEB2D07D}">
      <dgm:prSet/>
      <dgm:spPr/>
      <dgm:t>
        <a:bodyPr/>
        <a:lstStyle/>
        <a:p>
          <a:endParaRPr lang="en-GB"/>
        </a:p>
      </dgm:t>
    </dgm:pt>
    <dgm:pt modelId="{EF3497B4-D9E1-4ED5-B712-63C1575ECB35}" type="sibTrans" cxnId="{C716D505-1CDA-4000-B062-4FA1DEB2D07D}">
      <dgm:prSet/>
      <dgm:spPr/>
      <dgm:t>
        <a:bodyPr/>
        <a:lstStyle/>
        <a:p>
          <a:endParaRPr lang="en-GB"/>
        </a:p>
      </dgm:t>
    </dgm:pt>
    <dgm:pt modelId="{9587A586-8250-4D05-8933-3EBDFCE5B3DC}">
      <dgm:prSet phldrT="[Text]"/>
      <dgm:spPr/>
      <dgm:t>
        <a:bodyPr/>
        <a:lstStyle/>
        <a:p>
          <a:r>
            <a:rPr lang="en-GB" dirty="0" smtClean="0"/>
            <a:t>3 billion new consumers</a:t>
          </a:r>
          <a:endParaRPr lang="en-GB" dirty="0"/>
        </a:p>
      </dgm:t>
    </dgm:pt>
    <dgm:pt modelId="{02F7C481-1A2B-4F8D-BC34-CBC737B3AA6D}" type="parTrans" cxnId="{80014017-53A7-4AEA-AF2A-62209512FA07}">
      <dgm:prSet/>
      <dgm:spPr/>
      <dgm:t>
        <a:bodyPr/>
        <a:lstStyle/>
        <a:p>
          <a:endParaRPr lang="en-GB"/>
        </a:p>
      </dgm:t>
    </dgm:pt>
    <dgm:pt modelId="{C68308ED-2DBA-47FE-94C0-C2B41976FD8C}" type="sibTrans" cxnId="{80014017-53A7-4AEA-AF2A-62209512FA07}">
      <dgm:prSet/>
      <dgm:spPr/>
      <dgm:t>
        <a:bodyPr/>
        <a:lstStyle/>
        <a:p>
          <a:endParaRPr lang="en-GB"/>
        </a:p>
      </dgm:t>
    </dgm:pt>
    <dgm:pt modelId="{7E1B9E52-AC22-4F27-ABAF-B4E656BD4C40}">
      <dgm:prSet phldrT="[Text]"/>
      <dgm:spPr/>
      <dgm:t>
        <a:bodyPr/>
        <a:lstStyle/>
        <a:p>
          <a:r>
            <a:rPr lang="en-GB" dirty="0" smtClean="0"/>
            <a:t>1 billion people out of poverty</a:t>
          </a:r>
          <a:endParaRPr lang="en-GB" dirty="0"/>
        </a:p>
      </dgm:t>
    </dgm:pt>
    <dgm:pt modelId="{9B741488-0A51-48D4-A89F-114D7384C717}" type="parTrans" cxnId="{D9ACECD6-F20E-481A-B264-64631B70D6B5}">
      <dgm:prSet/>
      <dgm:spPr/>
      <dgm:t>
        <a:bodyPr/>
        <a:lstStyle/>
        <a:p>
          <a:endParaRPr lang="en-GB"/>
        </a:p>
      </dgm:t>
    </dgm:pt>
    <dgm:pt modelId="{FBBA60C3-D5AA-42A2-B7E7-4C9B2C37E49A}" type="sibTrans" cxnId="{D9ACECD6-F20E-481A-B264-64631B70D6B5}">
      <dgm:prSet/>
      <dgm:spPr/>
      <dgm:t>
        <a:bodyPr/>
        <a:lstStyle/>
        <a:p>
          <a:endParaRPr lang="en-GB"/>
        </a:p>
      </dgm:t>
    </dgm:pt>
    <dgm:pt modelId="{E4DD2433-C7B6-4F77-967D-D69BE5B43869}" type="pres">
      <dgm:prSet presAssocID="{F2D6834A-1858-49C9-A0F5-EFDC25F91F80}" presName="outerComposite" presStyleCnt="0">
        <dgm:presLayoutVars>
          <dgm:chMax val="2"/>
          <dgm:animLvl val="lvl"/>
          <dgm:resizeHandles val="exact"/>
        </dgm:presLayoutVars>
      </dgm:prSet>
      <dgm:spPr/>
      <dgm:t>
        <a:bodyPr/>
        <a:lstStyle/>
        <a:p>
          <a:endParaRPr lang="en-GB"/>
        </a:p>
      </dgm:t>
    </dgm:pt>
    <dgm:pt modelId="{9767D7CD-5545-4DCA-BCB1-178316A9FDEA}" type="pres">
      <dgm:prSet presAssocID="{F2D6834A-1858-49C9-A0F5-EFDC25F91F80}" presName="dummyMaxCanvas" presStyleCnt="0"/>
      <dgm:spPr/>
    </dgm:pt>
    <dgm:pt modelId="{8DCC421C-D201-49B5-9DEF-E75C4A45CCF3}" type="pres">
      <dgm:prSet presAssocID="{F2D6834A-1858-49C9-A0F5-EFDC25F91F80}" presName="parentComposite" presStyleCnt="0"/>
      <dgm:spPr/>
    </dgm:pt>
    <dgm:pt modelId="{9C32D4F6-56A5-46FD-9B2A-FAE5D4B8AB84}" type="pres">
      <dgm:prSet presAssocID="{F2D6834A-1858-49C9-A0F5-EFDC25F91F80}" presName="parent1" presStyleLbl="alignAccFollowNode1" presStyleIdx="0" presStyleCnt="4">
        <dgm:presLayoutVars>
          <dgm:chMax val="4"/>
        </dgm:presLayoutVars>
      </dgm:prSet>
      <dgm:spPr/>
      <dgm:t>
        <a:bodyPr/>
        <a:lstStyle/>
        <a:p>
          <a:endParaRPr lang="en-GB"/>
        </a:p>
      </dgm:t>
    </dgm:pt>
    <dgm:pt modelId="{E76839F5-70AC-439D-AC9F-7AD043F09E2D}" type="pres">
      <dgm:prSet presAssocID="{F2D6834A-1858-49C9-A0F5-EFDC25F91F80}" presName="parent2" presStyleLbl="alignAccFollowNode1" presStyleIdx="1" presStyleCnt="4">
        <dgm:presLayoutVars>
          <dgm:chMax val="4"/>
        </dgm:presLayoutVars>
      </dgm:prSet>
      <dgm:spPr/>
      <dgm:t>
        <a:bodyPr/>
        <a:lstStyle/>
        <a:p>
          <a:endParaRPr lang="en-GB"/>
        </a:p>
      </dgm:t>
    </dgm:pt>
    <dgm:pt modelId="{0B3A2FA5-2BA8-4BF2-A3FE-362B4D726A87}" type="pres">
      <dgm:prSet presAssocID="{F2D6834A-1858-49C9-A0F5-EFDC25F91F80}" presName="childrenComposite" presStyleCnt="0"/>
      <dgm:spPr/>
    </dgm:pt>
    <dgm:pt modelId="{3CAE2C90-734F-4E51-B7CE-F4929A25AEB3}" type="pres">
      <dgm:prSet presAssocID="{F2D6834A-1858-49C9-A0F5-EFDC25F91F80}" presName="dummyMaxCanvas_ChildArea" presStyleCnt="0"/>
      <dgm:spPr/>
    </dgm:pt>
    <dgm:pt modelId="{03DFBBFC-E739-4149-8D7A-40D00562C222}" type="pres">
      <dgm:prSet presAssocID="{F2D6834A-1858-49C9-A0F5-EFDC25F91F80}" presName="fulcrum" presStyleLbl="alignAccFollowNode1" presStyleIdx="2" presStyleCnt="4"/>
      <dgm:spPr/>
    </dgm:pt>
    <dgm:pt modelId="{F219D73A-D3C6-4E37-AB5E-727300013DDA}" type="pres">
      <dgm:prSet presAssocID="{F2D6834A-1858-49C9-A0F5-EFDC25F91F80}" presName="balance_23" presStyleLbl="alignAccFollowNode1" presStyleIdx="3" presStyleCnt="4">
        <dgm:presLayoutVars>
          <dgm:bulletEnabled val="1"/>
        </dgm:presLayoutVars>
      </dgm:prSet>
      <dgm:spPr/>
    </dgm:pt>
    <dgm:pt modelId="{33C399A8-90B7-4237-9CCF-52C945EE7DDC}" type="pres">
      <dgm:prSet presAssocID="{F2D6834A-1858-49C9-A0F5-EFDC25F91F80}" presName="right_23_1" presStyleLbl="node1" presStyleIdx="0" presStyleCnt="5">
        <dgm:presLayoutVars>
          <dgm:bulletEnabled val="1"/>
        </dgm:presLayoutVars>
      </dgm:prSet>
      <dgm:spPr/>
      <dgm:t>
        <a:bodyPr/>
        <a:lstStyle/>
        <a:p>
          <a:endParaRPr lang="en-GB"/>
        </a:p>
      </dgm:t>
    </dgm:pt>
    <dgm:pt modelId="{2951DEC9-7A74-4737-91A6-F417A3C6B13D}" type="pres">
      <dgm:prSet presAssocID="{F2D6834A-1858-49C9-A0F5-EFDC25F91F80}" presName="right_23_2" presStyleLbl="node1" presStyleIdx="1" presStyleCnt="5">
        <dgm:presLayoutVars>
          <dgm:bulletEnabled val="1"/>
        </dgm:presLayoutVars>
      </dgm:prSet>
      <dgm:spPr/>
      <dgm:t>
        <a:bodyPr/>
        <a:lstStyle/>
        <a:p>
          <a:endParaRPr lang="en-GB"/>
        </a:p>
      </dgm:t>
    </dgm:pt>
    <dgm:pt modelId="{5104330A-7501-45ED-85BC-EE42FC313A56}" type="pres">
      <dgm:prSet presAssocID="{F2D6834A-1858-49C9-A0F5-EFDC25F91F80}" presName="right_23_3" presStyleLbl="node1" presStyleIdx="2" presStyleCnt="5">
        <dgm:presLayoutVars>
          <dgm:bulletEnabled val="1"/>
        </dgm:presLayoutVars>
      </dgm:prSet>
      <dgm:spPr/>
      <dgm:t>
        <a:bodyPr/>
        <a:lstStyle/>
        <a:p>
          <a:endParaRPr lang="en-GB"/>
        </a:p>
      </dgm:t>
    </dgm:pt>
    <dgm:pt modelId="{A4445CA5-4576-464A-8DDC-883450E1735A}" type="pres">
      <dgm:prSet presAssocID="{F2D6834A-1858-49C9-A0F5-EFDC25F91F80}" presName="left_23_1" presStyleLbl="node1" presStyleIdx="3" presStyleCnt="5">
        <dgm:presLayoutVars>
          <dgm:bulletEnabled val="1"/>
        </dgm:presLayoutVars>
      </dgm:prSet>
      <dgm:spPr/>
      <dgm:t>
        <a:bodyPr/>
        <a:lstStyle/>
        <a:p>
          <a:endParaRPr lang="en-GB"/>
        </a:p>
      </dgm:t>
    </dgm:pt>
    <dgm:pt modelId="{78878928-D91F-48C2-B552-0A20857DDB68}" type="pres">
      <dgm:prSet presAssocID="{F2D6834A-1858-49C9-A0F5-EFDC25F91F80}" presName="left_23_2" presStyleLbl="node1" presStyleIdx="4" presStyleCnt="5">
        <dgm:presLayoutVars>
          <dgm:bulletEnabled val="1"/>
        </dgm:presLayoutVars>
      </dgm:prSet>
      <dgm:spPr/>
      <dgm:t>
        <a:bodyPr/>
        <a:lstStyle/>
        <a:p>
          <a:endParaRPr lang="en-GB"/>
        </a:p>
      </dgm:t>
    </dgm:pt>
  </dgm:ptLst>
  <dgm:cxnLst>
    <dgm:cxn modelId="{D22877D2-F1EE-4DEA-8038-03F0CA4021BE}" type="presOf" srcId="{9587A586-8250-4D05-8933-3EBDFCE5B3DC}" destId="{2951DEC9-7A74-4737-91A6-F417A3C6B13D}" srcOrd="0" destOrd="0" presId="urn:microsoft.com/office/officeart/2005/8/layout/balance1"/>
    <dgm:cxn modelId="{A83B2CD0-3884-4429-A593-727DB5EA9E11}" type="presOf" srcId="{F2D6834A-1858-49C9-A0F5-EFDC25F91F80}" destId="{E4DD2433-C7B6-4F77-967D-D69BE5B43869}" srcOrd="0" destOrd="0" presId="urn:microsoft.com/office/officeart/2005/8/layout/balance1"/>
    <dgm:cxn modelId="{2C3A83AB-ACDE-414E-B663-E4679FD4C932}" srcId="{F655C529-871A-4750-9C51-780A35B1EA5E}" destId="{86A10BB1-1D88-45F9-9954-D71ECF3FF06C}" srcOrd="1" destOrd="0" parTransId="{593E16DE-8E51-411A-8514-44C381E04B33}" sibTransId="{23B4FEF1-685E-44EA-B6BC-85A6DC24AA46}"/>
    <dgm:cxn modelId="{72F06778-3F99-483B-826A-51F4B3281C29}" type="presOf" srcId="{F655C529-871A-4750-9C51-780A35B1EA5E}" destId="{9C32D4F6-56A5-46FD-9B2A-FAE5D4B8AB84}" srcOrd="0" destOrd="0" presId="urn:microsoft.com/office/officeart/2005/8/layout/balance1"/>
    <dgm:cxn modelId="{D76B6904-4F00-4B02-92C7-3AC25F5F4C9F}" type="presOf" srcId="{65674383-708B-49E8-98AE-5DF99E306A05}" destId="{E76839F5-70AC-439D-AC9F-7AD043F09E2D}" srcOrd="0" destOrd="0" presId="urn:microsoft.com/office/officeart/2005/8/layout/balance1"/>
    <dgm:cxn modelId="{C716D505-1CDA-4000-B062-4FA1DEB2D07D}" srcId="{65674383-708B-49E8-98AE-5DF99E306A05}" destId="{7154B338-5126-4977-BAEA-5F19E619498E}" srcOrd="0" destOrd="0" parTransId="{0F995F54-5EE9-4C4C-92C3-4C5C06D1B486}" sibTransId="{EF3497B4-D9E1-4ED5-B712-63C1575ECB35}"/>
    <dgm:cxn modelId="{A2E85DB2-9408-46E8-90BA-A27F422EDF4B}" type="presOf" srcId="{14C4B6B5-65F5-40D0-B107-DCC10B4D42B7}" destId="{A4445CA5-4576-464A-8DDC-883450E1735A}" srcOrd="0" destOrd="0" presId="urn:microsoft.com/office/officeart/2005/8/layout/balance1"/>
    <dgm:cxn modelId="{2FCF6977-B8DA-4B8C-B5CC-E8C9F541BBD6}" type="presOf" srcId="{7154B338-5126-4977-BAEA-5F19E619498E}" destId="{33C399A8-90B7-4237-9CCF-52C945EE7DDC}" srcOrd="0" destOrd="0" presId="urn:microsoft.com/office/officeart/2005/8/layout/balance1"/>
    <dgm:cxn modelId="{DCDF9214-9243-42F5-8473-4CE90F03E0EE}" type="presOf" srcId="{86A10BB1-1D88-45F9-9954-D71ECF3FF06C}" destId="{78878928-D91F-48C2-B552-0A20857DDB68}" srcOrd="0" destOrd="0" presId="urn:microsoft.com/office/officeart/2005/8/layout/balance1"/>
    <dgm:cxn modelId="{6025A217-3138-46FC-9524-44B32F0CA27D}" srcId="{F2D6834A-1858-49C9-A0F5-EFDC25F91F80}" destId="{F655C529-871A-4750-9C51-780A35B1EA5E}" srcOrd="0" destOrd="0" parTransId="{156B4885-A649-41A9-9E50-8A7494D9A93C}" sibTransId="{82EF2CE7-A72F-46D3-9E2E-0C624A272474}"/>
    <dgm:cxn modelId="{D9ACECD6-F20E-481A-B264-64631B70D6B5}" srcId="{65674383-708B-49E8-98AE-5DF99E306A05}" destId="{7E1B9E52-AC22-4F27-ABAF-B4E656BD4C40}" srcOrd="2" destOrd="0" parTransId="{9B741488-0A51-48D4-A89F-114D7384C717}" sibTransId="{FBBA60C3-D5AA-42A2-B7E7-4C9B2C37E49A}"/>
    <dgm:cxn modelId="{D5C89B7D-C957-4862-9346-3DA9AA5F349E}" srcId="{F2D6834A-1858-49C9-A0F5-EFDC25F91F80}" destId="{65674383-708B-49E8-98AE-5DF99E306A05}" srcOrd="1" destOrd="0" parTransId="{184CB4BA-9AFE-4BC1-9351-A468B0B3D2D9}" sibTransId="{1F1E7907-1082-4E79-8C51-D12FC82EEFEA}"/>
    <dgm:cxn modelId="{04D09D3D-C396-4F63-89D8-98F7347E886B}" type="presOf" srcId="{7E1B9E52-AC22-4F27-ABAF-B4E656BD4C40}" destId="{5104330A-7501-45ED-85BC-EE42FC313A56}" srcOrd="0" destOrd="0" presId="urn:microsoft.com/office/officeart/2005/8/layout/balance1"/>
    <dgm:cxn modelId="{80014017-53A7-4AEA-AF2A-62209512FA07}" srcId="{65674383-708B-49E8-98AE-5DF99E306A05}" destId="{9587A586-8250-4D05-8933-3EBDFCE5B3DC}" srcOrd="1" destOrd="0" parTransId="{02F7C481-1A2B-4F8D-BC34-CBC737B3AA6D}" sibTransId="{C68308ED-2DBA-47FE-94C0-C2B41976FD8C}"/>
    <dgm:cxn modelId="{EAF026AA-1BD1-421C-AF27-5AED8443F4DB}" srcId="{F655C529-871A-4750-9C51-780A35B1EA5E}" destId="{14C4B6B5-65F5-40D0-B107-DCC10B4D42B7}" srcOrd="0" destOrd="0" parTransId="{9A612CC1-8B47-4FFC-9888-CF5E5DC320F0}" sibTransId="{C75781EB-8758-487C-B638-1354BFB2E15F}"/>
    <dgm:cxn modelId="{17C13C5C-49EC-4808-8661-31010C5C25E1}" type="presParOf" srcId="{E4DD2433-C7B6-4F77-967D-D69BE5B43869}" destId="{9767D7CD-5545-4DCA-BCB1-178316A9FDEA}" srcOrd="0" destOrd="0" presId="urn:microsoft.com/office/officeart/2005/8/layout/balance1"/>
    <dgm:cxn modelId="{CFEB53E7-2D8A-4BBB-9BC1-83151E83D141}" type="presParOf" srcId="{E4DD2433-C7B6-4F77-967D-D69BE5B43869}" destId="{8DCC421C-D201-49B5-9DEF-E75C4A45CCF3}" srcOrd="1" destOrd="0" presId="urn:microsoft.com/office/officeart/2005/8/layout/balance1"/>
    <dgm:cxn modelId="{61C516CB-C4E6-405C-9C4D-11D0459E10AD}" type="presParOf" srcId="{8DCC421C-D201-49B5-9DEF-E75C4A45CCF3}" destId="{9C32D4F6-56A5-46FD-9B2A-FAE5D4B8AB84}" srcOrd="0" destOrd="0" presId="urn:microsoft.com/office/officeart/2005/8/layout/balance1"/>
    <dgm:cxn modelId="{5E3429B8-3AB8-415C-86FC-E929905CAB72}" type="presParOf" srcId="{8DCC421C-D201-49B5-9DEF-E75C4A45CCF3}" destId="{E76839F5-70AC-439D-AC9F-7AD043F09E2D}" srcOrd="1" destOrd="0" presId="urn:microsoft.com/office/officeart/2005/8/layout/balance1"/>
    <dgm:cxn modelId="{D77BF09C-195B-447C-8AC5-E1C45AA2A79F}" type="presParOf" srcId="{E4DD2433-C7B6-4F77-967D-D69BE5B43869}" destId="{0B3A2FA5-2BA8-4BF2-A3FE-362B4D726A87}" srcOrd="2" destOrd="0" presId="urn:microsoft.com/office/officeart/2005/8/layout/balance1"/>
    <dgm:cxn modelId="{A9B73032-67C8-4EC7-923E-33BA1B66676F}" type="presParOf" srcId="{0B3A2FA5-2BA8-4BF2-A3FE-362B4D726A87}" destId="{3CAE2C90-734F-4E51-B7CE-F4929A25AEB3}" srcOrd="0" destOrd="0" presId="urn:microsoft.com/office/officeart/2005/8/layout/balance1"/>
    <dgm:cxn modelId="{31DFE028-3A12-4A69-99C4-4F8886F60305}" type="presParOf" srcId="{0B3A2FA5-2BA8-4BF2-A3FE-362B4D726A87}" destId="{03DFBBFC-E739-4149-8D7A-40D00562C222}" srcOrd="1" destOrd="0" presId="urn:microsoft.com/office/officeart/2005/8/layout/balance1"/>
    <dgm:cxn modelId="{67910BB2-99CE-49E3-89CC-9984D2216BAF}" type="presParOf" srcId="{0B3A2FA5-2BA8-4BF2-A3FE-362B4D726A87}" destId="{F219D73A-D3C6-4E37-AB5E-727300013DDA}" srcOrd="2" destOrd="0" presId="urn:microsoft.com/office/officeart/2005/8/layout/balance1"/>
    <dgm:cxn modelId="{CA13BC4C-17E9-4332-81FC-135E8A1A3FC1}" type="presParOf" srcId="{0B3A2FA5-2BA8-4BF2-A3FE-362B4D726A87}" destId="{33C399A8-90B7-4237-9CCF-52C945EE7DDC}" srcOrd="3" destOrd="0" presId="urn:microsoft.com/office/officeart/2005/8/layout/balance1"/>
    <dgm:cxn modelId="{0C9FC9AC-0359-414A-89CF-E0791A8F39E4}" type="presParOf" srcId="{0B3A2FA5-2BA8-4BF2-A3FE-362B4D726A87}" destId="{2951DEC9-7A74-4737-91A6-F417A3C6B13D}" srcOrd="4" destOrd="0" presId="urn:microsoft.com/office/officeart/2005/8/layout/balance1"/>
    <dgm:cxn modelId="{7357BCB3-EBCA-440B-B23F-0A219C2190F8}" type="presParOf" srcId="{0B3A2FA5-2BA8-4BF2-A3FE-362B4D726A87}" destId="{5104330A-7501-45ED-85BC-EE42FC313A56}" srcOrd="5" destOrd="0" presId="urn:microsoft.com/office/officeart/2005/8/layout/balance1"/>
    <dgm:cxn modelId="{673770E2-6AB8-4D15-B8D6-9B6043BFCCFE}" type="presParOf" srcId="{0B3A2FA5-2BA8-4BF2-A3FE-362B4D726A87}" destId="{A4445CA5-4576-464A-8DDC-883450E1735A}" srcOrd="6" destOrd="0" presId="urn:microsoft.com/office/officeart/2005/8/layout/balance1"/>
    <dgm:cxn modelId="{D6D149F7-3199-4D3A-9EFE-B670BEDEF69A}" type="presParOf" srcId="{0B3A2FA5-2BA8-4BF2-A3FE-362B4D726A87}" destId="{78878928-D91F-48C2-B552-0A20857DDB68}" srcOrd="7" destOrd="0" presId="urn:microsoft.com/office/officeart/2005/8/layout/balanc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smtClean="0"/>
            <a:t>Product design</a:t>
          </a:r>
          <a:endParaRPr lang="en-GB" sz="2000" b="1" dirty="0"/>
        </a:p>
      </dgm:t>
    </dgm:pt>
    <dgm:pt modelId="{48611C48-C4B7-42CC-A2C1-B5446CB84AA4}" type="parTrans" cxnId="{FCF0D00A-7BDD-4AF7-A50B-5377D0B07807}">
      <dgm:prSet/>
      <dgm:spPr/>
      <dgm:t>
        <a:bodyPr/>
        <a:lstStyle/>
        <a:p>
          <a:endParaRPr lang="en-GB">
            <a:solidFill>
              <a:schemeClr val="tx1"/>
            </a:solidFill>
          </a:endParaRPr>
        </a:p>
      </dgm:t>
    </dgm:pt>
    <dgm:pt modelId="{60728ECA-F9B2-4167-8D9D-80E06DE82722}" type="sibTrans" cxnId="{FCF0D00A-7BDD-4AF7-A50B-5377D0B07807}">
      <dgm:prSet/>
      <dgm:spPr/>
      <dgm:t>
        <a:bodyPr/>
        <a:lstStyle/>
        <a:p>
          <a:endParaRPr lang="en-GB">
            <a:solidFill>
              <a:schemeClr val="tx1"/>
            </a:solidFill>
          </a:endParaRPr>
        </a:p>
      </dgm:t>
    </dgm:pt>
    <dgm:pt modelId="{2AF0122D-FF1B-45B1-9BDB-87B680135C33}">
      <dgm:prSet phldrT="[Text]" custT="1"/>
      <dgm:spPr/>
      <dgm:t>
        <a:bodyPr/>
        <a:lstStyle/>
        <a:p>
          <a:r>
            <a:rPr lang="en-GB" sz="1600" dirty="0" smtClean="0"/>
            <a:t>Use less</a:t>
          </a:r>
          <a:endParaRPr lang="en-GB" sz="1600" dirty="0"/>
        </a:p>
      </dgm:t>
    </dgm:pt>
    <dgm:pt modelId="{F368C3A0-7FEB-4ACF-B05E-BFEC2F342D72}" type="parTrans" cxnId="{FCB64DE2-197F-4409-B4D4-A4FD12E79AC7}">
      <dgm:prSet/>
      <dgm:spPr/>
      <dgm:t>
        <a:bodyPr/>
        <a:lstStyle/>
        <a:p>
          <a:endParaRPr lang="en-GB">
            <a:solidFill>
              <a:schemeClr val="tx1"/>
            </a:solidFill>
          </a:endParaRPr>
        </a:p>
      </dgm:t>
    </dgm:pt>
    <dgm:pt modelId="{E3AD4D8E-CC17-4A2C-8DC9-F2ABB2A4845A}" type="sibTrans" cxnId="{FCB64DE2-197F-4409-B4D4-A4FD12E79AC7}">
      <dgm:prSet/>
      <dgm:spPr/>
      <dgm:t>
        <a:bodyPr/>
        <a:lstStyle/>
        <a:p>
          <a:endParaRPr lang="en-GB">
            <a:solidFill>
              <a:schemeClr val="tx1"/>
            </a:solidFill>
          </a:endParaRPr>
        </a:p>
      </dgm:t>
    </dgm:pt>
    <dgm:pt modelId="{6D31AF31-93B4-4456-95B7-8671E38EB396}">
      <dgm:prSet phldrT="[Text]" custT="1"/>
      <dgm:spPr/>
      <dgm:t>
        <a:bodyPr/>
        <a:lstStyle/>
        <a:p>
          <a:r>
            <a:rPr lang="en-GB" sz="1600" dirty="0" smtClean="0"/>
            <a:t>Use it more</a:t>
          </a:r>
          <a:endParaRPr lang="en-GB" sz="1600" dirty="0"/>
        </a:p>
      </dgm:t>
    </dgm:pt>
    <dgm:pt modelId="{F5557B6F-0AAA-4E70-84E7-1791830011CF}" type="parTrans" cxnId="{F6474063-66C4-4D6F-8452-F7733697B597}">
      <dgm:prSet/>
      <dgm:spPr/>
      <dgm:t>
        <a:bodyPr/>
        <a:lstStyle/>
        <a:p>
          <a:endParaRPr lang="en-GB">
            <a:solidFill>
              <a:schemeClr val="tx1"/>
            </a:solidFill>
          </a:endParaRPr>
        </a:p>
      </dgm:t>
    </dgm:pt>
    <dgm:pt modelId="{CA27ED4B-C425-4DA1-9B41-F8781A4CDE62}" type="sibTrans" cxnId="{F6474063-66C4-4D6F-8452-F7733697B597}">
      <dgm:prSet/>
      <dgm:spPr/>
      <dgm:t>
        <a:bodyPr/>
        <a:lstStyle/>
        <a:p>
          <a:endParaRPr lang="en-GB">
            <a:solidFill>
              <a:schemeClr val="tx1"/>
            </a:solidFill>
          </a:endParaRPr>
        </a:p>
      </dgm:t>
    </dgm:pt>
    <dgm:pt modelId="{B5B99155-047F-4664-B536-62AEA229A242}">
      <dgm:prSet phldrT="[Text]" custT="1"/>
      <dgm:spPr>
        <a:solidFill>
          <a:schemeClr val="accent5">
            <a:lumMod val="60000"/>
            <a:lumOff val="40000"/>
          </a:schemeClr>
        </a:solidFill>
      </dgm:spPr>
      <dgm:t>
        <a:bodyPr/>
        <a:lstStyle/>
        <a:p>
          <a:r>
            <a:rPr lang="en-GB" sz="2000" b="1" smtClean="0"/>
            <a:t>Process design</a:t>
          </a:r>
          <a:endParaRPr lang="en-GB" sz="2000" b="1" dirty="0"/>
        </a:p>
      </dgm:t>
    </dgm:pt>
    <dgm:pt modelId="{7362CF9C-AA28-4115-813C-4A73D946C8A2}" type="parTrans" cxnId="{C7D752F8-7DF2-4977-9030-B3898A3F5226}">
      <dgm:prSet/>
      <dgm:spPr/>
      <dgm:t>
        <a:bodyPr/>
        <a:lstStyle/>
        <a:p>
          <a:endParaRPr lang="en-GB">
            <a:solidFill>
              <a:schemeClr val="tx1"/>
            </a:solidFill>
          </a:endParaRPr>
        </a:p>
      </dgm:t>
    </dgm:pt>
    <dgm:pt modelId="{E462841A-E932-4D12-B2D8-F36BA0C52CDB}" type="sibTrans" cxnId="{C7D752F8-7DF2-4977-9030-B3898A3F5226}">
      <dgm:prSet/>
      <dgm:spPr/>
      <dgm:t>
        <a:bodyPr/>
        <a:lstStyle/>
        <a:p>
          <a:endParaRPr lang="en-GB">
            <a:solidFill>
              <a:schemeClr val="tx1"/>
            </a:solidFill>
          </a:endParaRPr>
        </a:p>
      </dgm:t>
    </dgm:pt>
    <dgm:pt modelId="{FB2A3D03-9E91-4503-8373-C1C508B91DC4}">
      <dgm:prSet phldrT="[Text]" custT="1"/>
      <dgm:spPr/>
      <dgm:t>
        <a:bodyPr/>
        <a:lstStyle/>
        <a:p>
          <a:r>
            <a:rPr lang="en-GB" sz="1600" smtClean="0"/>
            <a:t>Use less</a:t>
          </a:r>
          <a:endParaRPr lang="en-GB" sz="1600" dirty="0"/>
        </a:p>
      </dgm:t>
    </dgm:pt>
    <dgm:pt modelId="{1E20503B-2E5B-4898-A82C-599B40038AEA}" type="parTrans" cxnId="{5DB4E005-F465-467B-A1CF-45C0A2514600}">
      <dgm:prSet/>
      <dgm:spPr/>
      <dgm:t>
        <a:bodyPr/>
        <a:lstStyle/>
        <a:p>
          <a:endParaRPr lang="en-GB">
            <a:solidFill>
              <a:schemeClr val="tx1"/>
            </a:solidFill>
          </a:endParaRPr>
        </a:p>
      </dgm:t>
    </dgm:pt>
    <dgm:pt modelId="{2FB530D0-C48A-42E2-B98A-955C4B5CAB99}" type="sibTrans" cxnId="{5DB4E005-F465-467B-A1CF-45C0A2514600}">
      <dgm:prSet/>
      <dgm:spPr/>
      <dgm:t>
        <a:bodyPr/>
        <a:lstStyle/>
        <a:p>
          <a:endParaRPr lang="en-GB">
            <a:solidFill>
              <a:schemeClr val="tx1"/>
            </a:solidFill>
          </a:endParaRPr>
        </a:p>
      </dgm:t>
    </dgm:pt>
    <dgm:pt modelId="{A9750B8B-E5DF-4775-9AE4-2DC2D1710A9A}">
      <dgm:prSet phldrT="[Text]" custT="1"/>
      <dgm:spPr>
        <a:solidFill>
          <a:schemeClr val="accent5">
            <a:lumMod val="60000"/>
            <a:lumOff val="40000"/>
          </a:schemeClr>
        </a:solidFill>
      </dgm:spPr>
      <dgm:t>
        <a:bodyPr/>
        <a:lstStyle/>
        <a:p>
          <a:r>
            <a:rPr lang="en-GB" sz="2000" b="1" smtClean="0"/>
            <a:t>Circular flows</a:t>
          </a:r>
          <a:endParaRPr lang="en-GB" sz="2000" b="1" dirty="0"/>
        </a:p>
      </dgm:t>
    </dgm:pt>
    <dgm:pt modelId="{1FE22986-2769-4A65-8997-EF8D8F1C913F}" type="parTrans" cxnId="{1F8F96AC-025F-4012-AFC5-885A9E1CB931}">
      <dgm:prSet/>
      <dgm:spPr/>
      <dgm:t>
        <a:bodyPr/>
        <a:lstStyle/>
        <a:p>
          <a:endParaRPr lang="en-GB">
            <a:solidFill>
              <a:schemeClr val="tx1"/>
            </a:solidFill>
          </a:endParaRPr>
        </a:p>
      </dgm:t>
    </dgm:pt>
    <dgm:pt modelId="{8F7B457E-8F8B-4C48-BDFE-E7FCC28A4C84}" type="sibTrans" cxnId="{1F8F96AC-025F-4012-AFC5-885A9E1CB931}">
      <dgm:prSet/>
      <dgm:spPr/>
      <dgm:t>
        <a:bodyPr/>
        <a:lstStyle/>
        <a:p>
          <a:endParaRPr lang="en-GB">
            <a:solidFill>
              <a:schemeClr val="tx1"/>
            </a:solidFill>
          </a:endParaRPr>
        </a:p>
      </dgm:t>
    </dgm:pt>
    <dgm:pt modelId="{0776A6A8-7FB5-40F9-A6EE-8D6D7C331DEF}">
      <dgm:prSet phldrT="[Text]" custT="1"/>
      <dgm:spPr/>
      <dgm:t>
        <a:bodyPr/>
        <a:lstStyle/>
        <a:p>
          <a:r>
            <a:rPr lang="en-GB" sz="1600" dirty="0" smtClean="0"/>
            <a:t>Reuse</a:t>
          </a:r>
          <a:endParaRPr lang="en-GB" sz="1600" dirty="0"/>
        </a:p>
      </dgm:t>
    </dgm:pt>
    <dgm:pt modelId="{2B3920BA-FA2F-4E17-9498-979AA66FC6E6}" type="parTrans" cxnId="{7551775B-E211-4CEA-8D7A-A5260958799E}">
      <dgm:prSet/>
      <dgm:spPr/>
      <dgm:t>
        <a:bodyPr/>
        <a:lstStyle/>
        <a:p>
          <a:endParaRPr lang="en-GB">
            <a:solidFill>
              <a:schemeClr val="tx1"/>
            </a:solidFill>
          </a:endParaRPr>
        </a:p>
      </dgm:t>
    </dgm:pt>
    <dgm:pt modelId="{85961D6B-A0DD-417B-9B8B-0DCB27CA9E62}" type="sibTrans" cxnId="{7551775B-E211-4CEA-8D7A-A5260958799E}">
      <dgm:prSet/>
      <dgm:spPr/>
      <dgm:t>
        <a:bodyPr/>
        <a:lstStyle/>
        <a:p>
          <a:endParaRPr lang="en-GB">
            <a:solidFill>
              <a:schemeClr val="tx1"/>
            </a:solidFill>
          </a:endParaRPr>
        </a:p>
      </dgm:t>
    </dgm:pt>
    <dgm:pt modelId="{B362322D-C280-4332-9B41-C35452F6EC8A}">
      <dgm:prSet phldrT="[Text]" custT="1"/>
      <dgm:spPr>
        <a:solidFill>
          <a:schemeClr val="accent5">
            <a:lumMod val="60000"/>
            <a:lumOff val="40000"/>
          </a:schemeClr>
        </a:solidFill>
      </dgm:spPr>
      <dgm:t>
        <a:bodyPr/>
        <a:lstStyle/>
        <a:p>
          <a:r>
            <a:rPr lang="en-GB" sz="2000" b="1" dirty="0" smtClean="0"/>
            <a:t>Circular inputs</a:t>
          </a:r>
          <a:endParaRPr lang="en-GB" sz="2000" b="1" dirty="0"/>
        </a:p>
      </dgm:t>
    </dgm:pt>
    <dgm:pt modelId="{1A468FA5-E58F-464F-91E1-66AC0D6E22D2}" type="parTrans" cxnId="{6C1CC9CA-C714-4736-8E55-D9A66ADC86AA}">
      <dgm:prSet/>
      <dgm:spPr/>
      <dgm:t>
        <a:bodyPr/>
        <a:lstStyle/>
        <a:p>
          <a:endParaRPr lang="en-GB">
            <a:solidFill>
              <a:schemeClr val="tx1"/>
            </a:solidFill>
          </a:endParaRPr>
        </a:p>
      </dgm:t>
    </dgm:pt>
    <dgm:pt modelId="{870EB13F-CF04-4154-A40D-030BE406D0E4}" type="sibTrans" cxnId="{6C1CC9CA-C714-4736-8E55-D9A66ADC86AA}">
      <dgm:prSet/>
      <dgm:spPr/>
      <dgm:t>
        <a:bodyPr/>
        <a:lstStyle/>
        <a:p>
          <a:endParaRPr lang="en-GB">
            <a:solidFill>
              <a:schemeClr val="tx1"/>
            </a:solidFill>
          </a:endParaRPr>
        </a:p>
      </dgm:t>
    </dgm:pt>
    <dgm:pt modelId="{C83A5A2A-9FAC-4DFF-957D-E486D6EB93DF}">
      <dgm:prSet phldrT="[Text]" custT="1"/>
      <dgm:spPr/>
      <dgm:t>
        <a:bodyPr/>
        <a:lstStyle/>
        <a:p>
          <a:r>
            <a:rPr lang="en-GB" sz="1600" smtClean="0"/>
            <a:t>Use it again</a:t>
          </a:r>
          <a:endParaRPr lang="en-GB" sz="1600" dirty="0"/>
        </a:p>
      </dgm:t>
    </dgm:pt>
    <dgm:pt modelId="{5D9D3259-760B-4ADE-9CA2-5C2EB3771C1A}" type="parTrans" cxnId="{4E2F875D-8EAD-4698-8F1D-1AD83A92FCFC}">
      <dgm:prSet/>
      <dgm:spPr/>
      <dgm:t>
        <a:bodyPr/>
        <a:lstStyle/>
        <a:p>
          <a:endParaRPr lang="en-GB">
            <a:solidFill>
              <a:schemeClr val="tx1"/>
            </a:solidFill>
          </a:endParaRPr>
        </a:p>
      </dgm:t>
    </dgm:pt>
    <dgm:pt modelId="{CB141E90-F8E1-4F1C-937C-717B30060445}" type="sibTrans" cxnId="{4E2F875D-8EAD-4698-8F1D-1AD83A92FCFC}">
      <dgm:prSet/>
      <dgm:spPr/>
      <dgm:t>
        <a:bodyPr/>
        <a:lstStyle/>
        <a:p>
          <a:endParaRPr lang="en-GB">
            <a:solidFill>
              <a:schemeClr val="tx1"/>
            </a:solidFill>
          </a:endParaRPr>
        </a:p>
      </dgm:t>
    </dgm:pt>
    <dgm:pt modelId="{F0E32E4C-BD19-4614-B4DB-7E7950F5746B}">
      <dgm:prSet phldrT="[Text]" custT="1"/>
      <dgm:spPr/>
      <dgm:t>
        <a:bodyPr/>
        <a:lstStyle/>
        <a:p>
          <a:r>
            <a:rPr lang="en-GB" sz="1600" dirty="0" smtClean="0"/>
            <a:t>Remanufacture</a:t>
          </a:r>
          <a:endParaRPr lang="en-GB" sz="1600" dirty="0"/>
        </a:p>
      </dgm:t>
    </dgm:pt>
    <dgm:pt modelId="{46D9322A-DB11-43B1-BAE3-D963D57C106B}" type="parTrans" cxnId="{EA8BFA06-CC36-46C0-8C71-D3380358912F}">
      <dgm:prSet/>
      <dgm:spPr/>
      <dgm:t>
        <a:bodyPr/>
        <a:lstStyle/>
        <a:p>
          <a:endParaRPr lang="en-GB">
            <a:solidFill>
              <a:schemeClr val="tx1"/>
            </a:solidFill>
          </a:endParaRPr>
        </a:p>
      </dgm:t>
    </dgm:pt>
    <dgm:pt modelId="{7024FA48-233E-41EC-9711-95C6EB51C977}" type="sibTrans" cxnId="{EA8BFA06-CC36-46C0-8C71-D3380358912F}">
      <dgm:prSet/>
      <dgm:spPr/>
      <dgm:t>
        <a:bodyPr/>
        <a:lstStyle/>
        <a:p>
          <a:endParaRPr lang="en-GB">
            <a:solidFill>
              <a:schemeClr val="tx1"/>
            </a:solidFill>
          </a:endParaRPr>
        </a:p>
      </dgm:t>
    </dgm:pt>
    <dgm:pt modelId="{6ED2F62E-FA35-48CC-8A9F-841776209B78}">
      <dgm:prSet phldrT="[Text]" custT="1"/>
      <dgm:spPr/>
      <dgm:t>
        <a:bodyPr/>
        <a:lstStyle/>
        <a:p>
          <a:r>
            <a:rPr lang="en-GB" sz="1600" dirty="0" smtClean="0"/>
            <a:t>Recycle</a:t>
          </a:r>
          <a:endParaRPr lang="en-GB" sz="1600" dirty="0"/>
        </a:p>
      </dgm:t>
    </dgm:pt>
    <dgm:pt modelId="{C923FD26-2C27-4CB5-B7D2-97893A819074}" type="parTrans" cxnId="{774728A7-2FCE-4DF5-967C-4D0EF6058F63}">
      <dgm:prSet/>
      <dgm:spPr/>
      <dgm:t>
        <a:bodyPr/>
        <a:lstStyle/>
        <a:p>
          <a:endParaRPr lang="en-GB">
            <a:solidFill>
              <a:schemeClr val="tx1"/>
            </a:solidFill>
          </a:endParaRPr>
        </a:p>
      </dgm:t>
    </dgm:pt>
    <dgm:pt modelId="{112CF460-4F33-4828-A16B-F4CE81FE1363}" type="sibTrans" cxnId="{774728A7-2FCE-4DF5-967C-4D0EF6058F63}">
      <dgm:prSet/>
      <dgm:spPr/>
      <dgm:t>
        <a:bodyPr/>
        <a:lstStyle/>
        <a:p>
          <a:endParaRPr lang="en-GB">
            <a:solidFill>
              <a:schemeClr val="tx1"/>
            </a:solidFill>
          </a:endParaRPr>
        </a:p>
      </dgm:t>
    </dgm:pt>
    <dgm:pt modelId="{F9A6A46C-502B-4334-9633-5C1A9127F001}">
      <dgm:prSet phldrT="[Text]" custT="1"/>
      <dgm:spPr/>
      <dgm:t>
        <a:bodyPr/>
        <a:lstStyle/>
        <a:p>
          <a:r>
            <a:rPr lang="en-GB" sz="1600" dirty="0" smtClean="0"/>
            <a:t>Recycled</a:t>
          </a:r>
          <a:endParaRPr lang="en-GB" sz="1600" dirty="0"/>
        </a:p>
      </dgm:t>
    </dgm:pt>
    <dgm:pt modelId="{0812F62D-7246-4506-ABB2-5EB3B8E89A20}" type="parTrans" cxnId="{ABB20B81-939D-4D1D-82DA-E601F3D7B530}">
      <dgm:prSet/>
      <dgm:spPr/>
      <dgm:t>
        <a:bodyPr/>
        <a:lstStyle/>
        <a:p>
          <a:endParaRPr lang="en-GB">
            <a:solidFill>
              <a:schemeClr val="tx1"/>
            </a:solidFill>
          </a:endParaRPr>
        </a:p>
      </dgm:t>
    </dgm:pt>
    <dgm:pt modelId="{A3FD873B-A698-474A-8CC8-75933FA2EDD8}" type="sibTrans" cxnId="{ABB20B81-939D-4D1D-82DA-E601F3D7B530}">
      <dgm:prSet/>
      <dgm:spPr/>
      <dgm:t>
        <a:bodyPr/>
        <a:lstStyle/>
        <a:p>
          <a:endParaRPr lang="en-GB">
            <a:solidFill>
              <a:schemeClr val="tx1"/>
            </a:solidFill>
          </a:endParaRPr>
        </a:p>
      </dgm:t>
    </dgm:pt>
    <dgm:pt modelId="{AD37F87E-DFB0-4CB3-92F0-E1D75B1709C5}">
      <dgm:prSet phldrT="[Text]" custT="1"/>
      <dgm:spPr/>
      <dgm:t>
        <a:bodyPr/>
        <a:lstStyle/>
        <a:p>
          <a:r>
            <a:rPr lang="en-GB" sz="1600" smtClean="0"/>
            <a:t>Renewable</a:t>
          </a:r>
          <a:endParaRPr lang="en-GB" sz="1600" dirty="0"/>
        </a:p>
      </dgm:t>
    </dgm:pt>
    <dgm:pt modelId="{CC29DA74-1B9C-46EC-BBE1-BC23D42C4070}" type="parTrans" cxnId="{905977F3-2161-44CF-8070-9B38CB02A9B1}">
      <dgm:prSet/>
      <dgm:spPr/>
      <dgm:t>
        <a:bodyPr/>
        <a:lstStyle/>
        <a:p>
          <a:endParaRPr lang="en-GB">
            <a:solidFill>
              <a:schemeClr val="tx1"/>
            </a:solidFill>
          </a:endParaRPr>
        </a:p>
      </dgm:t>
    </dgm:pt>
    <dgm:pt modelId="{23AB5A34-DD8C-48C0-AF0D-699AF18E286E}" type="sibTrans" cxnId="{905977F3-2161-44CF-8070-9B38CB02A9B1}">
      <dgm:prSet/>
      <dgm:spPr/>
      <dgm:t>
        <a:bodyPr/>
        <a:lstStyle/>
        <a:p>
          <a:endParaRPr lang="en-GB">
            <a:solidFill>
              <a:schemeClr val="tx1"/>
            </a:solidFill>
          </a:endParaRPr>
        </a:p>
      </dgm:t>
    </dgm:pt>
    <dgm:pt modelId="{89D411B9-6CA9-4AAE-8BBE-FDA46C07E335}">
      <dgm:prSet phldrT="[Text]" custT="1"/>
      <dgm:spPr/>
      <dgm:t>
        <a:bodyPr/>
        <a:lstStyle/>
        <a:p>
          <a:r>
            <a:rPr lang="en-GB" sz="1600" smtClean="0"/>
            <a:t>Safe &amp; secure</a:t>
          </a:r>
          <a:endParaRPr lang="en-GB" sz="1600" dirty="0"/>
        </a:p>
      </dgm:t>
    </dgm:pt>
    <dgm:pt modelId="{1D11EE7B-BA8C-4ED7-9692-42D495F6A4DA}" type="parTrans" cxnId="{21E18961-CCEE-49BB-BD12-CB40C0A93797}">
      <dgm:prSet/>
      <dgm:spPr/>
      <dgm:t>
        <a:bodyPr/>
        <a:lstStyle/>
        <a:p>
          <a:endParaRPr lang="en-GB">
            <a:solidFill>
              <a:schemeClr val="tx1"/>
            </a:solidFill>
          </a:endParaRPr>
        </a:p>
      </dgm:t>
    </dgm:pt>
    <dgm:pt modelId="{B9CCCB55-51F2-406D-BF55-6C7658D6F718}" type="sibTrans" cxnId="{21E18961-CCEE-49BB-BD12-CB40C0A93797}">
      <dgm:prSet/>
      <dgm:spPr/>
      <dgm:t>
        <a:bodyPr/>
        <a:lstStyle/>
        <a:p>
          <a:endParaRPr lang="en-GB">
            <a:solidFill>
              <a:schemeClr val="tx1"/>
            </a:solidFill>
          </a:endParaRPr>
        </a:p>
      </dgm:t>
    </dgm:pt>
    <dgm:pt modelId="{15CC0283-3E29-4DE4-801D-8425D399B658}">
      <dgm:prSet phldrT="[Text]" custT="1"/>
      <dgm:spPr/>
      <dgm:t>
        <a:bodyPr/>
        <a:lstStyle/>
        <a:p>
          <a:r>
            <a:rPr lang="en-GB" sz="1600" dirty="0" smtClean="0"/>
            <a:t>Renewables</a:t>
          </a:r>
          <a:endParaRPr lang="en-GB" sz="1600" dirty="0"/>
        </a:p>
      </dgm:t>
    </dgm:pt>
    <dgm:pt modelId="{CD1C4238-ED91-491C-9CD9-03F6F0542B9E}" type="parTrans" cxnId="{C9D0F064-E3CA-4ACE-A6C5-44312C2910CC}">
      <dgm:prSet/>
      <dgm:spPr/>
      <dgm:t>
        <a:bodyPr/>
        <a:lstStyle/>
        <a:p>
          <a:endParaRPr lang="en-GB">
            <a:solidFill>
              <a:schemeClr val="tx1"/>
            </a:solidFill>
          </a:endParaRPr>
        </a:p>
      </dgm:t>
    </dgm:pt>
    <dgm:pt modelId="{5AB127A7-82F6-4883-9195-411BA4DF201D}" type="sibTrans" cxnId="{C9D0F064-E3CA-4ACE-A6C5-44312C2910CC}">
      <dgm:prSet/>
      <dgm:spPr/>
      <dgm:t>
        <a:bodyPr/>
        <a:lstStyle/>
        <a:p>
          <a:endParaRPr lang="en-GB">
            <a:solidFill>
              <a:schemeClr val="tx1"/>
            </a:solidFill>
          </a:endParaRPr>
        </a:p>
      </dgm:t>
    </dgm:pt>
    <dgm:pt modelId="{9E29EB61-18BB-4910-9A26-E56A7634C48D}">
      <dgm:prSet phldrT="[Text]" custT="1"/>
      <dgm:spPr/>
      <dgm:t>
        <a:bodyPr/>
        <a:lstStyle/>
        <a:p>
          <a:r>
            <a:rPr lang="en-GB" sz="1600" dirty="0" smtClean="0"/>
            <a:t>Waste = food</a:t>
          </a:r>
          <a:endParaRPr lang="en-GB" sz="1600" dirty="0"/>
        </a:p>
      </dgm:t>
    </dgm:pt>
    <dgm:pt modelId="{CEB1767A-264F-4ADD-83B3-54BAA54874F4}" type="parTrans" cxnId="{E3A846CA-3D94-4F20-B6EC-EC509D5D5490}">
      <dgm:prSet/>
      <dgm:spPr/>
      <dgm:t>
        <a:bodyPr/>
        <a:lstStyle/>
        <a:p>
          <a:endParaRPr lang="en-GB"/>
        </a:p>
      </dgm:t>
    </dgm:pt>
    <dgm:pt modelId="{70BBF010-B606-439A-A8CD-E7A61240DCF4}" type="sibTrans" cxnId="{E3A846CA-3D94-4F20-B6EC-EC509D5D5490}">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FCF0D00A-7BDD-4AF7-A50B-5377D0B07807}" srcId="{1DD61B47-F6F8-4CAC-B70A-BE76A44B9F38}" destId="{2703A381-271A-4DE1-8728-AB160004F98E}" srcOrd="1" destOrd="0" parTransId="{48611C48-C4B7-42CC-A2C1-B5446CB84AA4}" sibTransId="{60728ECA-F9B2-4167-8D9D-80E06DE82722}"/>
    <dgm:cxn modelId="{F6474063-66C4-4D6F-8452-F7733697B597}" srcId="{2703A381-271A-4DE1-8728-AB160004F98E}" destId="{6D31AF31-93B4-4456-95B7-8671E38EB396}" srcOrd="1" destOrd="0" parTransId="{F5557B6F-0AAA-4E70-84E7-1791830011CF}" sibTransId="{CA27ED4B-C425-4DA1-9B41-F8781A4CDE62}"/>
    <dgm:cxn modelId="{243494CF-1084-4570-B350-7D6E4621FDE6}" type="presOf" srcId="{0776A6A8-7FB5-40F9-A6EE-8D6D7C331DEF}" destId="{CB8184D1-F50D-4E93-A0BE-C7EB719AF2B3}" srcOrd="0" destOrd="0" presId="urn:microsoft.com/office/officeart/2005/8/layout/chevron1"/>
    <dgm:cxn modelId="{98E446D5-78C8-4785-AF78-F530672716DA}" type="presOf" srcId="{F9A6A46C-502B-4334-9633-5C1A9127F001}" destId="{22A36598-F62C-4B39-86A3-287A1BA8206D}" srcOrd="0" destOrd="0" presId="urn:microsoft.com/office/officeart/2005/8/layout/chevron1"/>
    <dgm:cxn modelId="{58427CAD-4859-4BFB-8909-612684147216}" type="presOf" srcId="{A9750B8B-E5DF-4775-9AE4-2DC2D1710A9A}" destId="{D58C1CFA-3169-4B11-8293-638A68F94368}" srcOrd="0" destOrd="0" presId="urn:microsoft.com/office/officeart/2005/8/layout/chevron1"/>
    <dgm:cxn modelId="{568C6422-EA0B-488C-B75E-3BB453463282}" type="presOf" srcId="{89D411B9-6CA9-4AAE-8BBE-FDA46C07E335}" destId="{22A36598-F62C-4B39-86A3-287A1BA8206D}" srcOrd="0" destOrd="2"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6315D950-3461-4535-BF3E-E5D19B3021DA}" type="presOf" srcId="{F0E32E4C-BD19-4614-B4DB-7E7950F5746B}" destId="{CB8184D1-F50D-4E93-A0BE-C7EB719AF2B3}" srcOrd="0" destOrd="1" presId="urn:microsoft.com/office/officeart/2005/8/layout/chevron1"/>
    <dgm:cxn modelId="{D1FC7008-939A-46D8-B1A1-5F9DA3E7BF4A}" type="presOf" srcId="{6D31AF31-93B4-4456-95B7-8671E38EB396}" destId="{D2EDB4AE-C764-438E-BD50-9A7C61FAEA29}" srcOrd="0" destOrd="1"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FCB64DE2-197F-4409-B4D4-A4FD12E79AC7}" srcId="{2703A381-271A-4DE1-8728-AB160004F98E}" destId="{2AF0122D-FF1B-45B1-9BDB-87B680135C33}" srcOrd="0" destOrd="0" parTransId="{F368C3A0-7FEB-4ACF-B05E-BFEC2F342D72}" sibTransId="{E3AD4D8E-CC17-4A2C-8DC9-F2ABB2A4845A}"/>
    <dgm:cxn modelId="{188AA42D-DF29-4EEB-8262-7FBAEAAB87CC}" type="presOf" srcId="{9E29EB61-18BB-4910-9A26-E56A7634C48D}" destId="{F2E88367-E59D-4549-9C05-598E17E2664F}" srcOrd="0" destOrd="2" presId="urn:microsoft.com/office/officeart/2005/8/layout/chevron1"/>
    <dgm:cxn modelId="{D42C032B-B564-4F06-AA21-F37636C13C4E}" type="presOf" srcId="{C83A5A2A-9FAC-4DFF-957D-E486D6EB93DF}" destId="{D2EDB4AE-C764-438E-BD50-9A7C61FAEA29}" srcOrd="0" destOrd="2" presId="urn:microsoft.com/office/officeart/2005/8/layout/chevron1"/>
    <dgm:cxn modelId="{ABC26565-E824-4C85-936E-B416C4B62A1D}" type="presOf" srcId="{2AF0122D-FF1B-45B1-9BDB-87B680135C33}" destId="{D2EDB4AE-C764-438E-BD50-9A7C61FAEA29}" srcOrd="0" destOrd="0" presId="urn:microsoft.com/office/officeart/2005/8/layout/chevron1"/>
    <dgm:cxn modelId="{EA8BFA06-CC36-46C0-8C71-D3380358912F}" srcId="{A9750B8B-E5DF-4775-9AE4-2DC2D1710A9A}" destId="{F0E32E4C-BD19-4614-B4DB-7E7950F5746B}" srcOrd="1" destOrd="0" parTransId="{46D9322A-DB11-43B1-BAE3-D963D57C106B}" sibTransId="{7024FA48-233E-41EC-9711-95C6EB51C977}"/>
    <dgm:cxn modelId="{2787ABF8-B976-45E6-8A40-D91788EE1C7F}" type="presOf" srcId="{B362322D-C280-4332-9B41-C35452F6EC8A}" destId="{ED46BD9E-3188-49D0-82D7-35A7228FC0DD}" srcOrd="0" destOrd="0"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77D0D765-DBCE-49DB-9918-339FD2EEEC3C}" type="presOf" srcId="{FB2A3D03-9E91-4503-8373-C1C508B91DC4}" destId="{F2E88367-E59D-4549-9C05-598E17E2664F}"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C9D0F064-E3CA-4ACE-A6C5-44312C2910CC}" srcId="{B5B99155-047F-4664-B536-62AEA229A242}" destId="{15CC0283-3E29-4DE4-801D-8425D399B658}" srcOrd="1" destOrd="0" parTransId="{CD1C4238-ED91-491C-9CD9-03F6F0542B9E}" sibTransId="{5AB127A7-82F6-4883-9195-411BA4DF201D}"/>
    <dgm:cxn modelId="{4E2F875D-8EAD-4698-8F1D-1AD83A92FCFC}" srcId="{2703A381-271A-4DE1-8728-AB160004F98E}" destId="{C83A5A2A-9FAC-4DFF-957D-E486D6EB93DF}" srcOrd="2" destOrd="0" parTransId="{5D9D3259-760B-4ADE-9CA2-5C2EB3771C1A}" sibTransId="{CB141E90-F8E1-4F1C-937C-717B30060445}"/>
    <dgm:cxn modelId="{E3A846CA-3D94-4F20-B6EC-EC509D5D5490}" srcId="{B5B99155-047F-4664-B536-62AEA229A242}" destId="{9E29EB61-18BB-4910-9A26-E56A7634C48D}" srcOrd="2" destOrd="0" parTransId="{CEB1767A-264F-4ADD-83B3-54BAA54874F4}" sibTransId="{70BBF010-B606-439A-A8CD-E7A61240DCF4}"/>
    <dgm:cxn modelId="{774728A7-2FCE-4DF5-967C-4D0EF6058F63}" srcId="{A9750B8B-E5DF-4775-9AE4-2DC2D1710A9A}" destId="{6ED2F62E-FA35-48CC-8A9F-841776209B78}" srcOrd="2" destOrd="0" parTransId="{C923FD26-2C27-4CB5-B7D2-97893A819074}" sibTransId="{112CF460-4F33-4828-A16B-F4CE81FE1363}"/>
    <dgm:cxn modelId="{C7D752F8-7DF2-4977-9030-B3898A3F5226}" srcId="{1DD61B47-F6F8-4CAC-B70A-BE76A44B9F38}" destId="{B5B99155-047F-4664-B536-62AEA229A242}" srcOrd="2" destOrd="0" parTransId="{7362CF9C-AA28-4115-813C-4A73D946C8A2}" sibTransId="{E462841A-E932-4D12-B2D8-F36BA0C52CDB}"/>
    <dgm:cxn modelId="{21E18961-CCEE-49BB-BD12-CB40C0A93797}" srcId="{B362322D-C280-4332-9B41-C35452F6EC8A}" destId="{89D411B9-6CA9-4AAE-8BBE-FDA46C07E335}" srcOrd="2" destOrd="0" parTransId="{1D11EE7B-BA8C-4ED7-9692-42D495F6A4DA}" sibTransId="{B9CCCB55-51F2-406D-BF55-6C7658D6F718}"/>
    <dgm:cxn modelId="{3F827929-AE5F-49FD-B119-5A5B3293AB6F}" type="presOf" srcId="{2703A381-271A-4DE1-8728-AB160004F98E}" destId="{3B58DAC6-D4EF-42FB-A70D-1EDF98834D0E}" srcOrd="0" destOrd="0" presId="urn:microsoft.com/office/officeart/2005/8/layout/chevron1"/>
    <dgm:cxn modelId="{AC6FAE13-841D-493A-A832-CC07E7AD220D}" type="presOf" srcId="{15CC0283-3E29-4DE4-801D-8425D399B658}" destId="{F2E88367-E59D-4549-9C05-598E17E2664F}" srcOrd="0" destOrd="1"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71982B52-20A3-482D-87BE-2D83C7CC469F}" type="presOf" srcId="{6ED2F62E-FA35-48CC-8A9F-841776209B78}" destId="{CB8184D1-F50D-4E93-A0BE-C7EB719AF2B3}" srcOrd="0" destOrd="2" presId="urn:microsoft.com/office/officeart/2005/8/layout/chevron1"/>
    <dgm:cxn modelId="{94DBEEBE-030D-4434-848D-310E8E984868}" type="presOf" srcId="{AD37F87E-DFB0-4CB3-92F0-E1D75B1709C5}" destId="{22A36598-F62C-4B39-86A3-287A1BA8206D}" srcOrd="0" destOrd="1" presId="urn:microsoft.com/office/officeart/2005/8/layout/chevron1"/>
    <dgm:cxn modelId="{3A155012-F87A-4713-BB8F-0C0047A4E77E}" type="presOf" srcId="{B5B99155-047F-4664-B536-62AEA229A242}" destId="{6D5AC354-5434-4766-B1E0-183405BC8516}" srcOrd="0" destOrd="0"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F3053DEC-159A-4141-BF05-51D50AAD0294}" type="presOf" srcId="{1DD61B47-F6F8-4CAC-B70A-BE76A44B9F38}" destId="{4D47FC52-27C0-4733-8BC3-A8F11831A368}" srcOrd="0" destOrd="0" presId="urn:microsoft.com/office/officeart/2005/8/layout/chevron1"/>
    <dgm:cxn modelId="{90C2916A-B975-4A96-BD8C-38970C34AD85}" type="presParOf" srcId="{4D47FC52-27C0-4733-8BC3-A8F11831A368}" destId="{97079B88-4763-4183-9877-3B155102965F}" srcOrd="0" destOrd="0" presId="urn:microsoft.com/office/officeart/2005/8/layout/chevron1"/>
    <dgm:cxn modelId="{764D797F-3A95-4395-820F-7DDD575F9204}" type="presParOf" srcId="{97079B88-4763-4183-9877-3B155102965F}" destId="{ED46BD9E-3188-49D0-82D7-35A7228FC0DD}" srcOrd="0" destOrd="0" presId="urn:microsoft.com/office/officeart/2005/8/layout/chevron1"/>
    <dgm:cxn modelId="{A8845A22-B76B-471E-9C29-5A1BD5189143}" type="presParOf" srcId="{97079B88-4763-4183-9877-3B155102965F}" destId="{22A36598-F62C-4B39-86A3-287A1BA8206D}" srcOrd="1" destOrd="0" presId="urn:microsoft.com/office/officeart/2005/8/layout/chevron1"/>
    <dgm:cxn modelId="{B6A9FFBE-575B-48C6-A1EE-3E8408ADCD76}" type="presParOf" srcId="{4D47FC52-27C0-4733-8BC3-A8F11831A368}" destId="{6B4FA6D1-637D-42AE-B5E4-278C923A5619}" srcOrd="1" destOrd="0" presId="urn:microsoft.com/office/officeart/2005/8/layout/chevron1"/>
    <dgm:cxn modelId="{CC44D365-E603-424C-B399-B668233A093D}" type="presParOf" srcId="{4D47FC52-27C0-4733-8BC3-A8F11831A368}" destId="{3D7ECDDF-2A42-4A89-A0B0-B0451F914639}" srcOrd="2" destOrd="0" presId="urn:microsoft.com/office/officeart/2005/8/layout/chevron1"/>
    <dgm:cxn modelId="{00075C99-30F4-427C-B38D-F93E0528DFD9}" type="presParOf" srcId="{3D7ECDDF-2A42-4A89-A0B0-B0451F914639}" destId="{3B58DAC6-D4EF-42FB-A70D-1EDF98834D0E}" srcOrd="0" destOrd="0" presId="urn:microsoft.com/office/officeart/2005/8/layout/chevron1"/>
    <dgm:cxn modelId="{CABF4AA5-9E0D-4316-A1AE-55AD11E0CE07}" type="presParOf" srcId="{3D7ECDDF-2A42-4A89-A0B0-B0451F914639}" destId="{D2EDB4AE-C764-438E-BD50-9A7C61FAEA29}" srcOrd="1" destOrd="0" presId="urn:microsoft.com/office/officeart/2005/8/layout/chevron1"/>
    <dgm:cxn modelId="{C86B13C3-A921-429F-9BB4-12265C74AD26}" type="presParOf" srcId="{4D47FC52-27C0-4733-8BC3-A8F11831A368}" destId="{AA08F71A-4D94-4D61-B2D8-A9844C5672B1}" srcOrd="3" destOrd="0" presId="urn:microsoft.com/office/officeart/2005/8/layout/chevron1"/>
    <dgm:cxn modelId="{254C12E6-B7D7-465E-822D-DDD8F27E96B9}" type="presParOf" srcId="{4D47FC52-27C0-4733-8BC3-A8F11831A368}" destId="{B604028C-CEB5-4218-8B83-F98EE0CBCC4A}" srcOrd="4" destOrd="0" presId="urn:microsoft.com/office/officeart/2005/8/layout/chevron1"/>
    <dgm:cxn modelId="{44177240-238F-4FDC-9213-2F3517ECC720}" type="presParOf" srcId="{B604028C-CEB5-4218-8B83-F98EE0CBCC4A}" destId="{6D5AC354-5434-4766-B1E0-183405BC8516}" srcOrd="0" destOrd="0" presId="urn:microsoft.com/office/officeart/2005/8/layout/chevron1"/>
    <dgm:cxn modelId="{B0D7EAB2-F8C2-4113-859C-A2F54609089E}" type="presParOf" srcId="{B604028C-CEB5-4218-8B83-F98EE0CBCC4A}" destId="{F2E88367-E59D-4549-9C05-598E17E2664F}" srcOrd="1" destOrd="0" presId="urn:microsoft.com/office/officeart/2005/8/layout/chevron1"/>
    <dgm:cxn modelId="{D0D70BC5-2D6D-43C8-B4C8-C8A4F77DAF81}" type="presParOf" srcId="{4D47FC52-27C0-4733-8BC3-A8F11831A368}" destId="{CB1601C9-1CC3-4EFB-9A31-7730C1EB079B}" srcOrd="5" destOrd="0" presId="urn:microsoft.com/office/officeart/2005/8/layout/chevron1"/>
    <dgm:cxn modelId="{A58AC42A-B330-4BCE-A6E5-511B5F7EDC0C}" type="presParOf" srcId="{4D47FC52-27C0-4733-8BC3-A8F11831A368}" destId="{BC0E921A-453B-426B-B83B-5633DD86B2AD}" srcOrd="6" destOrd="0" presId="urn:microsoft.com/office/officeart/2005/8/layout/chevron1"/>
    <dgm:cxn modelId="{298FEAAD-197A-43FB-88E3-3A71C04FA0A4}" type="presParOf" srcId="{BC0E921A-453B-426B-B83B-5633DD86B2AD}" destId="{D58C1CFA-3169-4B11-8293-638A68F94368}" srcOrd="0" destOrd="0" presId="urn:microsoft.com/office/officeart/2005/8/layout/chevron1"/>
    <dgm:cxn modelId="{1A3606D6-545E-45AA-841C-41D6B87583B7}"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smtClean="0">
              <a:solidFill>
                <a:schemeClr val="tx1"/>
              </a:solidFill>
            </a:rPr>
            <a:t>Product design</a:t>
          </a:r>
          <a:endParaRPr lang="en-GB" sz="2000" b="1" dirty="0">
            <a:solidFill>
              <a:schemeClr val="tx1"/>
            </a:solidFill>
          </a:endParaRP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smtClean="0"/>
            <a:t>Use less</a:t>
          </a:r>
          <a:endParaRPr lang="en-GB" dirty="0"/>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smtClean="0"/>
            <a:t>Use it more</a:t>
          </a:r>
          <a:endParaRPr lang="en-GB" dirty="0"/>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smtClean="0">
              <a:solidFill>
                <a:schemeClr val="bg1">
                  <a:lumMod val="50000"/>
                </a:schemeClr>
              </a:solidFill>
            </a:rPr>
            <a:t>Process design</a:t>
          </a:r>
          <a:endParaRPr lang="en-GB" sz="2000" b="1" dirty="0">
            <a:solidFill>
              <a:schemeClr val="bg1">
                <a:lumMod val="50000"/>
              </a:schemeClr>
            </a:solidFill>
          </a:endParaRP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smtClean="0">
              <a:solidFill>
                <a:schemeClr val="bg1">
                  <a:lumMod val="50000"/>
                </a:schemeClr>
              </a:solidFill>
            </a:rPr>
            <a:t>Use less</a:t>
          </a:r>
          <a:endParaRPr lang="en-GB" dirty="0">
            <a:solidFill>
              <a:schemeClr val="bg1">
                <a:lumMod val="50000"/>
              </a:schemeClr>
            </a:solidFill>
          </a:endParaRP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smtClean="0">
              <a:solidFill>
                <a:schemeClr val="bg1">
                  <a:lumMod val="50000"/>
                </a:schemeClr>
              </a:solidFill>
            </a:rPr>
            <a:t>Waste = food</a:t>
          </a:r>
          <a:endParaRPr lang="en-GB" dirty="0">
            <a:solidFill>
              <a:schemeClr val="bg1">
                <a:lumMod val="50000"/>
              </a:schemeClr>
            </a:solidFill>
          </a:endParaRP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smtClean="0">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smtClean="0">
              <a:solidFill>
                <a:schemeClr val="bg1">
                  <a:lumMod val="50000"/>
                </a:schemeClr>
              </a:solidFill>
            </a:rPr>
            <a:t>Reuse</a:t>
          </a:r>
          <a:endParaRPr lang="en-GB" dirty="0">
            <a:solidFill>
              <a:schemeClr val="bg1">
                <a:lumMod val="50000"/>
              </a:schemeClr>
            </a:solidFill>
          </a:endParaRP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smtClean="0">
              <a:solidFill>
                <a:schemeClr val="bg1">
                  <a:lumMod val="50000"/>
                </a:schemeClr>
              </a:solidFill>
            </a:rPr>
            <a:t>Circular inputs</a:t>
          </a:r>
          <a:endParaRPr lang="en-GB" sz="2000" b="1" dirty="0">
            <a:solidFill>
              <a:schemeClr val="bg1">
                <a:lumMod val="50000"/>
              </a:schemeClr>
            </a:solidFill>
          </a:endParaRP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smtClean="0"/>
            <a:t>Use it again</a:t>
          </a:r>
          <a:endParaRPr lang="en-GB" dirty="0"/>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smtClean="0">
              <a:solidFill>
                <a:schemeClr val="bg1">
                  <a:lumMod val="50000"/>
                </a:schemeClr>
              </a:solidFill>
            </a:rPr>
            <a:t>Remanufacture</a:t>
          </a:r>
          <a:endParaRPr lang="en-GB" dirty="0">
            <a:solidFill>
              <a:schemeClr val="bg1">
                <a:lumMod val="50000"/>
              </a:schemeClr>
            </a:solidFill>
          </a:endParaRP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smtClean="0">
              <a:solidFill>
                <a:schemeClr val="bg1">
                  <a:lumMod val="50000"/>
                </a:schemeClr>
              </a:solidFill>
            </a:rPr>
            <a:t>Recycle</a:t>
          </a:r>
          <a:endParaRPr lang="en-GB" dirty="0">
            <a:solidFill>
              <a:schemeClr val="bg1">
                <a:lumMod val="50000"/>
              </a:schemeClr>
            </a:solidFill>
          </a:endParaRP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smtClean="0">
              <a:solidFill>
                <a:schemeClr val="bg1">
                  <a:lumMod val="50000"/>
                </a:schemeClr>
              </a:solidFill>
            </a:rPr>
            <a:t>Recycled</a:t>
          </a:r>
          <a:endParaRPr lang="en-GB" dirty="0">
            <a:solidFill>
              <a:schemeClr val="bg1">
                <a:lumMod val="50000"/>
              </a:schemeClr>
            </a:solidFill>
          </a:endParaRP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smtClean="0">
              <a:solidFill>
                <a:schemeClr val="bg1">
                  <a:lumMod val="50000"/>
                </a:schemeClr>
              </a:solidFill>
            </a:rPr>
            <a:t>Renewable</a:t>
          </a:r>
          <a:endParaRPr lang="en-GB" dirty="0">
            <a:solidFill>
              <a:schemeClr val="bg1">
                <a:lumMod val="50000"/>
              </a:schemeClr>
            </a:solidFill>
          </a:endParaRP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smtClean="0">
              <a:solidFill>
                <a:schemeClr val="bg1">
                  <a:lumMod val="50000"/>
                </a:schemeClr>
              </a:solidFill>
            </a:rPr>
            <a:t>Safe &amp; secure</a:t>
          </a:r>
          <a:endParaRPr lang="en-GB" dirty="0">
            <a:solidFill>
              <a:schemeClr val="bg1">
                <a:lumMod val="50000"/>
              </a:schemeClr>
            </a:solidFill>
          </a:endParaRP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smtClean="0">
              <a:solidFill>
                <a:schemeClr val="bg1">
                  <a:lumMod val="50000"/>
                </a:schemeClr>
              </a:solidFill>
            </a:rPr>
            <a:t>Renewables</a:t>
          </a:r>
          <a:endParaRPr lang="en-GB" dirty="0">
            <a:solidFill>
              <a:schemeClr val="bg1">
                <a:lumMod val="50000"/>
              </a:schemeClr>
            </a:solidFill>
          </a:endParaRP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38ECBFBA-0A2C-4797-B695-63BF94593B4E}" type="presOf" srcId="{C83A5A2A-9FAC-4DFF-957D-E486D6EB93DF}" destId="{D2EDB4AE-C764-438E-BD50-9A7C61FAEA29}" srcOrd="0" destOrd="2" presId="urn:microsoft.com/office/officeart/2005/8/layout/chevron1"/>
    <dgm:cxn modelId="{130F50F3-37B5-42D7-B122-E6664C799922}" type="presOf" srcId="{985507C9-37A1-471D-92CD-1BAB56D57F14}" destId="{F2E88367-E59D-4549-9C05-598E17E2664F}" srcOrd="0" destOrd="1" presId="urn:microsoft.com/office/officeart/2005/8/layout/chevron1"/>
    <dgm:cxn modelId="{356B9B1A-77D2-4BC6-9668-D734C55A5635}" type="presOf" srcId="{6D31AF31-93B4-4456-95B7-8671E38EB396}" destId="{D2EDB4AE-C764-438E-BD50-9A7C61FAEA29}" srcOrd="0" destOrd="1"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F6474063-66C4-4D6F-8452-F7733697B597}" srcId="{2703A381-271A-4DE1-8728-AB160004F98E}" destId="{6D31AF31-93B4-4456-95B7-8671E38EB396}" srcOrd="1" destOrd="0" parTransId="{F5557B6F-0AAA-4E70-84E7-1791830011CF}" sibTransId="{CA27ED4B-C425-4DA1-9B41-F8781A4CDE62}"/>
    <dgm:cxn modelId="{6C0AE390-66B0-4E26-93C6-4439CE4B54CD}" type="presOf" srcId="{FB2A3D03-9E91-4503-8373-C1C508B91DC4}" destId="{F2E88367-E59D-4549-9C05-598E17E2664F}" srcOrd="0" destOrd="0" presId="urn:microsoft.com/office/officeart/2005/8/layout/chevron1"/>
    <dgm:cxn modelId="{96BF4114-51AC-491B-A483-403BC4E3B1FB}" type="presOf" srcId="{2703A381-271A-4DE1-8728-AB160004F98E}" destId="{3B58DAC6-D4EF-42FB-A70D-1EDF98834D0E}"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19BAD8E4-7F15-4898-9C1F-F0065694E65D}" type="presOf" srcId="{B362322D-C280-4332-9B41-C35452F6EC8A}" destId="{ED46BD9E-3188-49D0-82D7-35A7228FC0DD}" srcOrd="0" destOrd="0" presId="urn:microsoft.com/office/officeart/2005/8/layout/chevron1"/>
    <dgm:cxn modelId="{004221FC-343E-4499-A082-09A2F8A0380A}" type="presOf" srcId="{F0E32E4C-BD19-4614-B4DB-7E7950F5746B}" destId="{CB8184D1-F50D-4E93-A0BE-C7EB719AF2B3}" srcOrd="0" destOrd="1"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FCB64DE2-197F-4409-B4D4-A4FD12E79AC7}" srcId="{2703A381-271A-4DE1-8728-AB160004F98E}" destId="{2AF0122D-FF1B-45B1-9BDB-87B680135C33}" srcOrd="0" destOrd="0" parTransId="{F368C3A0-7FEB-4ACF-B05E-BFEC2F342D72}" sibTransId="{E3AD4D8E-CC17-4A2C-8DC9-F2ABB2A4845A}"/>
    <dgm:cxn modelId="{4762362A-2AC7-47A1-AA37-AA857A7C1634}" type="presOf" srcId="{1DD61B47-F6F8-4CAC-B70A-BE76A44B9F38}" destId="{4D47FC52-27C0-4733-8BC3-A8F11831A368}" srcOrd="0" destOrd="0" presId="urn:microsoft.com/office/officeart/2005/8/layout/chevron1"/>
    <dgm:cxn modelId="{3C29CFA5-BF1C-49E6-92F3-E72DF0FDE6F9}" type="presOf" srcId="{2AF0122D-FF1B-45B1-9BDB-87B680135C33}" destId="{D2EDB4AE-C764-438E-BD50-9A7C61FAEA29}" srcOrd="0" destOrd="0" presId="urn:microsoft.com/office/officeart/2005/8/layout/chevron1"/>
    <dgm:cxn modelId="{464F1EC4-F448-4B79-888E-33EF901DF661}" type="presOf" srcId="{F9A6A46C-502B-4334-9633-5C1A9127F001}" destId="{22A36598-F62C-4B39-86A3-287A1BA8206D}" srcOrd="0" destOrd="0" presId="urn:microsoft.com/office/officeart/2005/8/layout/chevron1"/>
    <dgm:cxn modelId="{3AF616F1-FEBA-4367-83CC-8CE3C6571B7D}" type="presOf" srcId="{B5B99155-047F-4664-B536-62AEA229A242}" destId="{6D5AC354-5434-4766-B1E0-183405BC8516}" srcOrd="0" destOrd="0" presId="urn:microsoft.com/office/officeart/2005/8/layout/chevron1"/>
    <dgm:cxn modelId="{F7A86E48-4A10-4B43-BA3E-A633480CB8ED}" type="presOf" srcId="{A9750B8B-E5DF-4775-9AE4-2DC2D1710A9A}" destId="{D58C1CFA-3169-4B11-8293-638A68F94368}" srcOrd="0" destOrd="0" presId="urn:microsoft.com/office/officeart/2005/8/layout/chevron1"/>
    <dgm:cxn modelId="{EA8BFA06-CC36-46C0-8C71-D3380358912F}" srcId="{A9750B8B-E5DF-4775-9AE4-2DC2D1710A9A}" destId="{F0E32E4C-BD19-4614-B4DB-7E7950F5746B}" srcOrd="1" destOrd="0" parTransId="{46D9322A-DB11-43B1-BAE3-D963D57C106B}" sibTransId="{7024FA48-233E-41EC-9711-95C6EB51C977}"/>
    <dgm:cxn modelId="{FB7D46CD-3789-4294-859A-739DEEA7FE2F}" type="presOf" srcId="{0776A6A8-7FB5-40F9-A6EE-8D6D7C331DEF}" destId="{CB8184D1-F50D-4E93-A0BE-C7EB719AF2B3}" srcOrd="0" destOrd="0"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ABB20B81-939D-4D1D-82DA-E601F3D7B530}" srcId="{B362322D-C280-4332-9B41-C35452F6EC8A}" destId="{F9A6A46C-502B-4334-9633-5C1A9127F001}" srcOrd="0" destOrd="0" parTransId="{0812F62D-7246-4506-ABB2-5EB3B8E89A20}" sibTransId="{A3FD873B-A698-474A-8CC8-75933FA2EDD8}"/>
    <dgm:cxn modelId="{0DFB6AE9-2056-4E2C-BC02-74BFEFBF17A0}" srcId="{B5B99155-047F-4664-B536-62AEA229A242}" destId="{985507C9-37A1-471D-92CD-1BAB56D57F14}" srcOrd="1" destOrd="0" parTransId="{7F042897-CCAD-484B-8FB3-D4E1F680AAF0}" sibTransId="{69B9F3D2-04F8-423D-B654-81BBD2BD1AC5}"/>
    <dgm:cxn modelId="{C9D0F064-E3CA-4ACE-A6C5-44312C2910CC}" srcId="{B5B99155-047F-4664-B536-62AEA229A242}" destId="{15CC0283-3E29-4DE4-801D-8425D399B658}" srcOrd="2" destOrd="0" parTransId="{CD1C4238-ED91-491C-9CD9-03F6F0542B9E}" sibTransId="{5AB127A7-82F6-4883-9195-411BA4DF201D}"/>
    <dgm:cxn modelId="{7F03FFAE-FC3F-4A4F-A474-B8461460DD19}" type="presOf" srcId="{89D411B9-6CA9-4AAE-8BBE-FDA46C07E335}" destId="{22A36598-F62C-4B39-86A3-287A1BA8206D}" srcOrd="0" destOrd="2" presId="urn:microsoft.com/office/officeart/2005/8/layout/chevron1"/>
    <dgm:cxn modelId="{4E2F875D-8EAD-4698-8F1D-1AD83A92FCFC}" srcId="{2703A381-271A-4DE1-8728-AB160004F98E}" destId="{C83A5A2A-9FAC-4DFF-957D-E486D6EB93DF}" srcOrd="2" destOrd="0" parTransId="{5D9D3259-760B-4ADE-9CA2-5C2EB3771C1A}" sibTransId="{CB141E90-F8E1-4F1C-937C-717B30060445}"/>
    <dgm:cxn modelId="{774728A7-2FCE-4DF5-967C-4D0EF6058F63}" srcId="{A9750B8B-E5DF-4775-9AE4-2DC2D1710A9A}" destId="{6ED2F62E-FA35-48CC-8A9F-841776209B78}" srcOrd="2" destOrd="0" parTransId="{C923FD26-2C27-4CB5-B7D2-97893A819074}" sibTransId="{112CF460-4F33-4828-A16B-F4CE81FE1363}"/>
    <dgm:cxn modelId="{21E18961-CCEE-49BB-BD12-CB40C0A93797}" srcId="{B362322D-C280-4332-9B41-C35452F6EC8A}" destId="{89D411B9-6CA9-4AAE-8BBE-FDA46C07E335}" srcOrd="2" destOrd="0" parTransId="{1D11EE7B-BA8C-4ED7-9692-42D495F6A4DA}" sibTransId="{B9CCCB55-51F2-406D-BF55-6C7658D6F718}"/>
    <dgm:cxn modelId="{C7D752F8-7DF2-4977-9030-B3898A3F5226}" srcId="{1DD61B47-F6F8-4CAC-B70A-BE76A44B9F38}" destId="{B5B99155-047F-4664-B536-62AEA229A242}" srcOrd="2" destOrd="0" parTransId="{7362CF9C-AA28-4115-813C-4A73D946C8A2}" sibTransId="{E462841A-E932-4D12-B2D8-F36BA0C52CDB}"/>
    <dgm:cxn modelId="{08E72599-B43E-4CE7-A3A7-09E839863B33}" type="presOf" srcId="{15CC0283-3E29-4DE4-801D-8425D399B658}" destId="{F2E88367-E59D-4549-9C05-598E17E2664F}" srcOrd="0" destOrd="2"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BC542FEB-D514-4C06-B675-3C889742EA65}" type="presOf" srcId="{6ED2F62E-FA35-48CC-8A9F-841776209B78}" destId="{CB8184D1-F50D-4E93-A0BE-C7EB719AF2B3}" srcOrd="0" destOrd="2" presId="urn:microsoft.com/office/officeart/2005/8/layout/chevron1"/>
    <dgm:cxn modelId="{22FD119D-E047-4C0B-A18C-AB4902B31BDB}" type="presOf" srcId="{AD37F87E-DFB0-4CB3-92F0-E1D75B1709C5}" destId="{22A36598-F62C-4B39-86A3-287A1BA8206D}" srcOrd="0" destOrd="1"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19C2BF61-0C65-474F-BA17-03413A919E90}" type="presParOf" srcId="{4D47FC52-27C0-4733-8BC3-A8F11831A368}" destId="{97079B88-4763-4183-9877-3B155102965F}" srcOrd="0" destOrd="0" presId="urn:microsoft.com/office/officeart/2005/8/layout/chevron1"/>
    <dgm:cxn modelId="{EA5DAB95-34E0-48CD-8501-30F6C031ADE5}" type="presParOf" srcId="{97079B88-4763-4183-9877-3B155102965F}" destId="{ED46BD9E-3188-49D0-82D7-35A7228FC0DD}" srcOrd="0" destOrd="0" presId="urn:microsoft.com/office/officeart/2005/8/layout/chevron1"/>
    <dgm:cxn modelId="{2ED211E8-2F17-436D-8271-A3E919D073E5}" type="presParOf" srcId="{97079B88-4763-4183-9877-3B155102965F}" destId="{22A36598-F62C-4B39-86A3-287A1BA8206D}" srcOrd="1" destOrd="0" presId="urn:microsoft.com/office/officeart/2005/8/layout/chevron1"/>
    <dgm:cxn modelId="{CE796293-EBA3-40BD-B620-3F8567611BC5}" type="presParOf" srcId="{4D47FC52-27C0-4733-8BC3-A8F11831A368}" destId="{6B4FA6D1-637D-42AE-B5E4-278C923A5619}" srcOrd="1" destOrd="0" presId="urn:microsoft.com/office/officeart/2005/8/layout/chevron1"/>
    <dgm:cxn modelId="{D7626473-B8DA-41CF-9BF4-BCC063D1980C}" type="presParOf" srcId="{4D47FC52-27C0-4733-8BC3-A8F11831A368}" destId="{3D7ECDDF-2A42-4A89-A0B0-B0451F914639}" srcOrd="2" destOrd="0" presId="urn:microsoft.com/office/officeart/2005/8/layout/chevron1"/>
    <dgm:cxn modelId="{BC7BBB10-7FBB-4602-B750-B0A23A43FDAC}" type="presParOf" srcId="{3D7ECDDF-2A42-4A89-A0B0-B0451F914639}" destId="{3B58DAC6-D4EF-42FB-A70D-1EDF98834D0E}" srcOrd="0" destOrd="0" presId="urn:microsoft.com/office/officeart/2005/8/layout/chevron1"/>
    <dgm:cxn modelId="{60256777-6BC9-49E1-92EA-192411DB537B}" type="presParOf" srcId="{3D7ECDDF-2A42-4A89-A0B0-B0451F914639}" destId="{D2EDB4AE-C764-438E-BD50-9A7C61FAEA29}" srcOrd="1" destOrd="0" presId="urn:microsoft.com/office/officeart/2005/8/layout/chevron1"/>
    <dgm:cxn modelId="{92314DB9-44CF-4CB0-95FF-ED4418A7BEDA}" type="presParOf" srcId="{4D47FC52-27C0-4733-8BC3-A8F11831A368}" destId="{AA08F71A-4D94-4D61-B2D8-A9844C5672B1}" srcOrd="3" destOrd="0" presId="urn:microsoft.com/office/officeart/2005/8/layout/chevron1"/>
    <dgm:cxn modelId="{82D4ECC6-47D7-4AE6-B35B-6C8C47CD20CF}" type="presParOf" srcId="{4D47FC52-27C0-4733-8BC3-A8F11831A368}" destId="{B604028C-CEB5-4218-8B83-F98EE0CBCC4A}" srcOrd="4" destOrd="0" presId="urn:microsoft.com/office/officeart/2005/8/layout/chevron1"/>
    <dgm:cxn modelId="{B62E4522-4838-45BE-888D-1C1B8102EE82}" type="presParOf" srcId="{B604028C-CEB5-4218-8B83-F98EE0CBCC4A}" destId="{6D5AC354-5434-4766-B1E0-183405BC8516}" srcOrd="0" destOrd="0" presId="urn:microsoft.com/office/officeart/2005/8/layout/chevron1"/>
    <dgm:cxn modelId="{28D18025-A463-469F-9164-D68F390B0D77}" type="presParOf" srcId="{B604028C-CEB5-4218-8B83-F98EE0CBCC4A}" destId="{F2E88367-E59D-4549-9C05-598E17E2664F}" srcOrd="1" destOrd="0" presId="urn:microsoft.com/office/officeart/2005/8/layout/chevron1"/>
    <dgm:cxn modelId="{F50CDF23-1840-40DF-9E69-DA4A88990A4B}" type="presParOf" srcId="{4D47FC52-27C0-4733-8BC3-A8F11831A368}" destId="{CB1601C9-1CC3-4EFB-9A31-7730C1EB079B}" srcOrd="5" destOrd="0" presId="urn:microsoft.com/office/officeart/2005/8/layout/chevron1"/>
    <dgm:cxn modelId="{E51961A4-F91D-4B11-A415-53F44722F97F}" type="presParOf" srcId="{4D47FC52-27C0-4733-8BC3-A8F11831A368}" destId="{BC0E921A-453B-426B-B83B-5633DD86B2AD}" srcOrd="6" destOrd="0" presId="urn:microsoft.com/office/officeart/2005/8/layout/chevron1"/>
    <dgm:cxn modelId="{476A2906-41B6-4C7D-8452-B320AEE67584}" type="presParOf" srcId="{BC0E921A-453B-426B-B83B-5633DD86B2AD}" destId="{D58C1CFA-3169-4B11-8293-638A68F94368}" srcOrd="0" destOrd="0" presId="urn:microsoft.com/office/officeart/2005/8/layout/chevron1"/>
    <dgm:cxn modelId="{44CA1344-FEEC-4E31-9409-F21652260475}"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smtClean="0">
              <a:solidFill>
                <a:schemeClr val="bg1">
                  <a:lumMod val="50000"/>
                </a:schemeClr>
              </a:solidFill>
            </a:rPr>
            <a:t>Product design</a:t>
          </a:r>
          <a:endParaRPr lang="en-GB" sz="2000" b="1" dirty="0">
            <a:solidFill>
              <a:schemeClr val="bg1">
                <a:lumMod val="50000"/>
              </a:schemeClr>
            </a:solidFill>
          </a:endParaRP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smtClean="0">
              <a:solidFill>
                <a:schemeClr val="bg1">
                  <a:lumMod val="50000"/>
                </a:schemeClr>
              </a:solidFill>
            </a:rPr>
            <a:t>Use less</a:t>
          </a:r>
          <a:endParaRPr lang="en-GB" dirty="0">
            <a:solidFill>
              <a:schemeClr val="bg1">
                <a:lumMod val="50000"/>
              </a:schemeClr>
            </a:solidFill>
          </a:endParaRP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smtClean="0">
              <a:solidFill>
                <a:schemeClr val="bg1">
                  <a:lumMod val="50000"/>
                </a:schemeClr>
              </a:solidFill>
            </a:rPr>
            <a:t>Use it more</a:t>
          </a:r>
          <a:endParaRPr lang="en-GB" dirty="0">
            <a:solidFill>
              <a:schemeClr val="bg1">
                <a:lumMod val="50000"/>
              </a:schemeClr>
            </a:solidFill>
          </a:endParaRP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smtClean="0">
              <a:solidFill>
                <a:schemeClr val="bg1">
                  <a:lumMod val="50000"/>
                </a:schemeClr>
              </a:solidFill>
            </a:rPr>
            <a:t>Process design</a:t>
          </a:r>
          <a:endParaRPr lang="en-GB" sz="2000" b="1" dirty="0">
            <a:solidFill>
              <a:schemeClr val="bg1">
                <a:lumMod val="50000"/>
              </a:schemeClr>
            </a:solidFill>
          </a:endParaRP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smtClean="0">
              <a:solidFill>
                <a:schemeClr val="bg1">
                  <a:lumMod val="50000"/>
                </a:schemeClr>
              </a:solidFill>
            </a:rPr>
            <a:t>Use less</a:t>
          </a:r>
          <a:endParaRPr lang="en-GB" dirty="0">
            <a:solidFill>
              <a:schemeClr val="bg1">
                <a:lumMod val="50000"/>
              </a:schemeClr>
            </a:solidFill>
          </a:endParaRP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smtClean="0">
              <a:solidFill>
                <a:schemeClr val="bg1">
                  <a:lumMod val="50000"/>
                </a:schemeClr>
              </a:solidFill>
            </a:rPr>
            <a:t>Waste = food</a:t>
          </a:r>
          <a:endParaRPr lang="en-GB" dirty="0">
            <a:solidFill>
              <a:schemeClr val="bg1">
                <a:lumMod val="50000"/>
              </a:schemeClr>
            </a:solidFill>
          </a:endParaRP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smtClean="0">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smtClean="0">
              <a:solidFill>
                <a:schemeClr val="bg1">
                  <a:lumMod val="50000"/>
                </a:schemeClr>
              </a:solidFill>
            </a:rPr>
            <a:t>Reuse</a:t>
          </a:r>
          <a:endParaRPr lang="en-GB" dirty="0">
            <a:solidFill>
              <a:schemeClr val="bg1">
                <a:lumMod val="50000"/>
              </a:schemeClr>
            </a:solidFill>
          </a:endParaRP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smtClean="0">
              <a:solidFill>
                <a:schemeClr val="tx1"/>
              </a:solidFill>
            </a:rPr>
            <a:t>Circular inputs</a:t>
          </a:r>
          <a:endParaRPr lang="en-GB" sz="2000" b="1" dirty="0">
            <a:solidFill>
              <a:schemeClr val="tx1"/>
            </a:solidFill>
          </a:endParaRP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smtClean="0">
              <a:solidFill>
                <a:schemeClr val="bg1">
                  <a:lumMod val="50000"/>
                </a:schemeClr>
              </a:solidFill>
            </a:rPr>
            <a:t>Use it again</a:t>
          </a:r>
          <a:endParaRPr lang="en-GB" dirty="0">
            <a:solidFill>
              <a:schemeClr val="bg1">
                <a:lumMod val="50000"/>
              </a:schemeClr>
            </a:solidFill>
          </a:endParaRP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smtClean="0">
              <a:solidFill>
                <a:schemeClr val="bg1">
                  <a:lumMod val="50000"/>
                </a:schemeClr>
              </a:solidFill>
            </a:rPr>
            <a:t>Remanufacture</a:t>
          </a:r>
          <a:endParaRPr lang="en-GB" dirty="0">
            <a:solidFill>
              <a:schemeClr val="bg1">
                <a:lumMod val="50000"/>
              </a:schemeClr>
            </a:solidFill>
          </a:endParaRP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smtClean="0">
              <a:solidFill>
                <a:schemeClr val="bg1">
                  <a:lumMod val="50000"/>
                </a:schemeClr>
              </a:solidFill>
            </a:rPr>
            <a:t>Recycle</a:t>
          </a:r>
          <a:endParaRPr lang="en-GB" dirty="0">
            <a:solidFill>
              <a:schemeClr val="bg1">
                <a:lumMod val="50000"/>
              </a:schemeClr>
            </a:solidFill>
          </a:endParaRP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smtClean="0"/>
            <a:t>Recycled</a:t>
          </a:r>
          <a:endParaRPr lang="en-GB" dirty="0"/>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smtClean="0"/>
            <a:t>Renewable</a:t>
          </a:r>
          <a:endParaRPr lang="en-GB" dirty="0"/>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smtClean="0"/>
            <a:t>Safe &amp; secure</a:t>
          </a:r>
          <a:endParaRPr lang="en-GB" dirty="0"/>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smtClean="0">
              <a:solidFill>
                <a:schemeClr val="bg1">
                  <a:lumMod val="50000"/>
                </a:schemeClr>
              </a:solidFill>
            </a:rPr>
            <a:t>Renewables</a:t>
          </a:r>
          <a:endParaRPr lang="en-GB" dirty="0">
            <a:solidFill>
              <a:schemeClr val="bg1">
                <a:lumMod val="50000"/>
              </a:schemeClr>
            </a:solidFill>
          </a:endParaRP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6542AC27-0985-4193-991A-BE8524A7C049}" type="presOf" srcId="{6D31AF31-93B4-4456-95B7-8671E38EB396}" destId="{D2EDB4AE-C764-438E-BD50-9A7C61FAEA29}" srcOrd="0" destOrd="1" presId="urn:microsoft.com/office/officeart/2005/8/layout/chevron1"/>
    <dgm:cxn modelId="{20804532-A7A4-4EE8-BE97-BCDAFD48F485}" type="presOf" srcId="{6ED2F62E-FA35-48CC-8A9F-841776209B78}" destId="{CB8184D1-F50D-4E93-A0BE-C7EB719AF2B3}" srcOrd="0" destOrd="2" presId="urn:microsoft.com/office/officeart/2005/8/layout/chevron1"/>
    <dgm:cxn modelId="{8962972A-2EF3-4CA8-B341-7F062C972AAC}" type="presOf" srcId="{AD37F87E-DFB0-4CB3-92F0-E1D75B1709C5}" destId="{22A36598-F62C-4B39-86A3-287A1BA8206D}" srcOrd="0" destOrd="1" presId="urn:microsoft.com/office/officeart/2005/8/layout/chevron1"/>
    <dgm:cxn modelId="{2E10ADDA-D0CA-4875-9775-D3AD0E888CFD}" type="presOf" srcId="{B362322D-C280-4332-9B41-C35452F6EC8A}" destId="{ED46BD9E-3188-49D0-82D7-35A7228FC0DD}" srcOrd="0" destOrd="0"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F6474063-66C4-4D6F-8452-F7733697B597}" srcId="{2703A381-271A-4DE1-8728-AB160004F98E}" destId="{6D31AF31-93B4-4456-95B7-8671E38EB396}" srcOrd="1" destOrd="0" parTransId="{F5557B6F-0AAA-4E70-84E7-1791830011CF}" sibTransId="{CA27ED4B-C425-4DA1-9B41-F8781A4CDE62}"/>
    <dgm:cxn modelId="{A98BA797-AA62-419E-8EEC-2BAF143191B0}" type="presOf" srcId="{F0E32E4C-BD19-4614-B4DB-7E7950F5746B}" destId="{CB8184D1-F50D-4E93-A0BE-C7EB719AF2B3}" srcOrd="0" destOrd="1"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9A6FD465-E04B-4697-8912-3ACC4E0F53EE}" type="presOf" srcId="{B5B99155-047F-4664-B536-62AEA229A242}" destId="{6D5AC354-5434-4766-B1E0-183405BC8516}" srcOrd="0" destOrd="0" presId="urn:microsoft.com/office/officeart/2005/8/layout/chevron1"/>
    <dgm:cxn modelId="{1F44E63C-FBD0-475D-A74E-8F50A67BE903}" type="presOf" srcId="{C83A5A2A-9FAC-4DFF-957D-E486D6EB93DF}" destId="{D2EDB4AE-C764-438E-BD50-9A7C61FAEA29}" srcOrd="0" destOrd="2"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FCB64DE2-197F-4409-B4D4-A4FD12E79AC7}" srcId="{2703A381-271A-4DE1-8728-AB160004F98E}" destId="{2AF0122D-FF1B-45B1-9BDB-87B680135C33}" srcOrd="0" destOrd="0" parTransId="{F368C3A0-7FEB-4ACF-B05E-BFEC2F342D72}" sibTransId="{E3AD4D8E-CC17-4A2C-8DC9-F2ABB2A4845A}"/>
    <dgm:cxn modelId="{82910C3B-19FF-4A14-A31E-E03B8E5E0EAE}" type="presOf" srcId="{2AF0122D-FF1B-45B1-9BDB-87B680135C33}" destId="{D2EDB4AE-C764-438E-BD50-9A7C61FAEA29}" srcOrd="0" destOrd="0" presId="urn:microsoft.com/office/officeart/2005/8/layout/chevron1"/>
    <dgm:cxn modelId="{83EC1A7C-595E-468E-8CE0-D308A221F43B}" type="presOf" srcId="{2703A381-271A-4DE1-8728-AB160004F98E}" destId="{3B58DAC6-D4EF-42FB-A70D-1EDF98834D0E}" srcOrd="0" destOrd="0" presId="urn:microsoft.com/office/officeart/2005/8/layout/chevron1"/>
    <dgm:cxn modelId="{C649ED52-AB1F-4CAB-A33B-F8EBAE9CA36C}" type="presOf" srcId="{15CC0283-3E29-4DE4-801D-8425D399B658}" destId="{F2E88367-E59D-4549-9C05-598E17E2664F}" srcOrd="0" destOrd="2" presId="urn:microsoft.com/office/officeart/2005/8/layout/chevron1"/>
    <dgm:cxn modelId="{EA8BFA06-CC36-46C0-8C71-D3380358912F}" srcId="{A9750B8B-E5DF-4775-9AE4-2DC2D1710A9A}" destId="{F0E32E4C-BD19-4614-B4DB-7E7950F5746B}" srcOrd="1" destOrd="0" parTransId="{46D9322A-DB11-43B1-BAE3-D963D57C106B}" sibTransId="{7024FA48-233E-41EC-9711-95C6EB51C977}"/>
    <dgm:cxn modelId="{FA23473C-468C-4525-B638-4F63C9D68BFA}" type="presOf" srcId="{F9A6A46C-502B-4334-9633-5C1A9127F001}" destId="{22A36598-F62C-4B39-86A3-287A1BA8206D}" srcOrd="0" destOrd="0" presId="urn:microsoft.com/office/officeart/2005/8/layout/chevron1"/>
    <dgm:cxn modelId="{6AB3E57E-3542-48CA-A27C-3FD1547AD057}" type="presOf" srcId="{89D411B9-6CA9-4AAE-8BBE-FDA46C07E335}" destId="{22A36598-F62C-4B39-86A3-287A1BA8206D}" srcOrd="0" destOrd="2"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ABB20B81-939D-4D1D-82DA-E601F3D7B530}" srcId="{B362322D-C280-4332-9B41-C35452F6EC8A}" destId="{F9A6A46C-502B-4334-9633-5C1A9127F001}" srcOrd="0" destOrd="0" parTransId="{0812F62D-7246-4506-ABB2-5EB3B8E89A20}" sibTransId="{A3FD873B-A698-474A-8CC8-75933FA2EDD8}"/>
    <dgm:cxn modelId="{0DFB6AE9-2056-4E2C-BC02-74BFEFBF17A0}" srcId="{B5B99155-047F-4664-B536-62AEA229A242}" destId="{985507C9-37A1-471D-92CD-1BAB56D57F14}" srcOrd="1" destOrd="0" parTransId="{7F042897-CCAD-484B-8FB3-D4E1F680AAF0}" sibTransId="{69B9F3D2-04F8-423D-B654-81BBD2BD1AC5}"/>
    <dgm:cxn modelId="{AD063120-516E-403B-8136-6DD5446A50B2}" type="presOf" srcId="{1DD61B47-F6F8-4CAC-B70A-BE76A44B9F38}" destId="{4D47FC52-27C0-4733-8BC3-A8F11831A368}" srcOrd="0" destOrd="0" presId="urn:microsoft.com/office/officeart/2005/8/layout/chevron1"/>
    <dgm:cxn modelId="{C9D0F064-E3CA-4ACE-A6C5-44312C2910CC}" srcId="{B5B99155-047F-4664-B536-62AEA229A242}" destId="{15CC0283-3E29-4DE4-801D-8425D399B658}" srcOrd="2" destOrd="0" parTransId="{CD1C4238-ED91-491C-9CD9-03F6F0542B9E}" sibTransId="{5AB127A7-82F6-4883-9195-411BA4DF201D}"/>
    <dgm:cxn modelId="{5BB67804-7696-451A-862B-F2EFCC4DDBB9}" type="presOf" srcId="{A9750B8B-E5DF-4775-9AE4-2DC2D1710A9A}" destId="{D58C1CFA-3169-4B11-8293-638A68F94368}" srcOrd="0" destOrd="0" presId="urn:microsoft.com/office/officeart/2005/8/layout/chevron1"/>
    <dgm:cxn modelId="{4E2F875D-8EAD-4698-8F1D-1AD83A92FCFC}" srcId="{2703A381-271A-4DE1-8728-AB160004F98E}" destId="{C83A5A2A-9FAC-4DFF-957D-E486D6EB93DF}" srcOrd="2" destOrd="0" parTransId="{5D9D3259-760B-4ADE-9CA2-5C2EB3771C1A}" sibTransId="{CB141E90-F8E1-4F1C-937C-717B30060445}"/>
    <dgm:cxn modelId="{774728A7-2FCE-4DF5-967C-4D0EF6058F63}" srcId="{A9750B8B-E5DF-4775-9AE4-2DC2D1710A9A}" destId="{6ED2F62E-FA35-48CC-8A9F-841776209B78}" srcOrd="2" destOrd="0" parTransId="{C923FD26-2C27-4CB5-B7D2-97893A819074}" sibTransId="{112CF460-4F33-4828-A16B-F4CE81FE1363}"/>
    <dgm:cxn modelId="{21E18961-CCEE-49BB-BD12-CB40C0A93797}" srcId="{B362322D-C280-4332-9B41-C35452F6EC8A}" destId="{89D411B9-6CA9-4AAE-8BBE-FDA46C07E335}" srcOrd="2" destOrd="0" parTransId="{1D11EE7B-BA8C-4ED7-9692-42D495F6A4DA}" sibTransId="{B9CCCB55-51F2-406D-BF55-6C7658D6F718}"/>
    <dgm:cxn modelId="{C7D752F8-7DF2-4977-9030-B3898A3F5226}" srcId="{1DD61B47-F6F8-4CAC-B70A-BE76A44B9F38}" destId="{B5B99155-047F-4664-B536-62AEA229A242}" srcOrd="2" destOrd="0" parTransId="{7362CF9C-AA28-4115-813C-4A73D946C8A2}" sibTransId="{E462841A-E932-4D12-B2D8-F36BA0C52CDB}"/>
    <dgm:cxn modelId="{72D2BDAB-02BD-4A9B-A3B2-7D7862F6985E}" type="presOf" srcId="{985507C9-37A1-471D-92CD-1BAB56D57F14}" destId="{F2E88367-E59D-4549-9C05-598E17E2664F}" srcOrd="0" destOrd="1"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89C6D458-BDB8-4543-BC6C-ECFAFFA57D94}" type="presOf" srcId="{0776A6A8-7FB5-40F9-A6EE-8D6D7C331DEF}" destId="{CB8184D1-F50D-4E93-A0BE-C7EB719AF2B3}" srcOrd="0" destOrd="0" presId="urn:microsoft.com/office/officeart/2005/8/layout/chevron1"/>
    <dgm:cxn modelId="{B262756F-19AD-463F-81FF-AE1725547C1F}" type="presOf" srcId="{FB2A3D03-9E91-4503-8373-C1C508B91DC4}" destId="{F2E88367-E59D-4549-9C05-598E17E2664F}" srcOrd="0" destOrd="0"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307CC7FD-9CB6-483A-9E72-96A1BF904281}" type="presParOf" srcId="{4D47FC52-27C0-4733-8BC3-A8F11831A368}" destId="{97079B88-4763-4183-9877-3B155102965F}" srcOrd="0" destOrd="0" presId="urn:microsoft.com/office/officeart/2005/8/layout/chevron1"/>
    <dgm:cxn modelId="{7C5223E9-B3B7-46FF-84A9-C00B4D058D2A}" type="presParOf" srcId="{97079B88-4763-4183-9877-3B155102965F}" destId="{ED46BD9E-3188-49D0-82D7-35A7228FC0DD}" srcOrd="0" destOrd="0" presId="urn:microsoft.com/office/officeart/2005/8/layout/chevron1"/>
    <dgm:cxn modelId="{8508DC7F-AB2B-446A-9ADD-971A20659CC9}" type="presParOf" srcId="{97079B88-4763-4183-9877-3B155102965F}" destId="{22A36598-F62C-4B39-86A3-287A1BA8206D}" srcOrd="1" destOrd="0" presId="urn:microsoft.com/office/officeart/2005/8/layout/chevron1"/>
    <dgm:cxn modelId="{4F709DA1-4694-4058-80A0-65C0EF108B62}" type="presParOf" srcId="{4D47FC52-27C0-4733-8BC3-A8F11831A368}" destId="{6B4FA6D1-637D-42AE-B5E4-278C923A5619}" srcOrd="1" destOrd="0" presId="urn:microsoft.com/office/officeart/2005/8/layout/chevron1"/>
    <dgm:cxn modelId="{02D899E0-94F9-417A-9C46-67A3B54E2EA2}" type="presParOf" srcId="{4D47FC52-27C0-4733-8BC3-A8F11831A368}" destId="{3D7ECDDF-2A42-4A89-A0B0-B0451F914639}" srcOrd="2" destOrd="0" presId="urn:microsoft.com/office/officeart/2005/8/layout/chevron1"/>
    <dgm:cxn modelId="{DFAB006F-BA9C-4DDD-A3D9-6A6F433A2847}" type="presParOf" srcId="{3D7ECDDF-2A42-4A89-A0B0-B0451F914639}" destId="{3B58DAC6-D4EF-42FB-A70D-1EDF98834D0E}" srcOrd="0" destOrd="0" presId="urn:microsoft.com/office/officeart/2005/8/layout/chevron1"/>
    <dgm:cxn modelId="{8A4C4B97-F81D-430F-A548-ECC95AD589A8}" type="presParOf" srcId="{3D7ECDDF-2A42-4A89-A0B0-B0451F914639}" destId="{D2EDB4AE-C764-438E-BD50-9A7C61FAEA29}" srcOrd="1" destOrd="0" presId="urn:microsoft.com/office/officeart/2005/8/layout/chevron1"/>
    <dgm:cxn modelId="{996AC481-045D-4079-B06A-276A320E69A6}" type="presParOf" srcId="{4D47FC52-27C0-4733-8BC3-A8F11831A368}" destId="{AA08F71A-4D94-4D61-B2D8-A9844C5672B1}" srcOrd="3" destOrd="0" presId="urn:microsoft.com/office/officeart/2005/8/layout/chevron1"/>
    <dgm:cxn modelId="{0ACCA471-2006-4879-8B38-23EBBCEA8063}" type="presParOf" srcId="{4D47FC52-27C0-4733-8BC3-A8F11831A368}" destId="{B604028C-CEB5-4218-8B83-F98EE0CBCC4A}" srcOrd="4" destOrd="0" presId="urn:microsoft.com/office/officeart/2005/8/layout/chevron1"/>
    <dgm:cxn modelId="{86025C61-931B-4EB9-9EBF-6CC57BCCC5B6}" type="presParOf" srcId="{B604028C-CEB5-4218-8B83-F98EE0CBCC4A}" destId="{6D5AC354-5434-4766-B1E0-183405BC8516}" srcOrd="0" destOrd="0" presId="urn:microsoft.com/office/officeart/2005/8/layout/chevron1"/>
    <dgm:cxn modelId="{92387BEC-BA65-44E0-93B3-29C8CA78A92D}" type="presParOf" srcId="{B604028C-CEB5-4218-8B83-F98EE0CBCC4A}" destId="{F2E88367-E59D-4549-9C05-598E17E2664F}" srcOrd="1" destOrd="0" presId="urn:microsoft.com/office/officeart/2005/8/layout/chevron1"/>
    <dgm:cxn modelId="{57940D38-3A0C-40D2-A5F4-2575DE94C64F}" type="presParOf" srcId="{4D47FC52-27C0-4733-8BC3-A8F11831A368}" destId="{CB1601C9-1CC3-4EFB-9A31-7730C1EB079B}" srcOrd="5" destOrd="0" presId="urn:microsoft.com/office/officeart/2005/8/layout/chevron1"/>
    <dgm:cxn modelId="{87E777BD-65DE-4BFA-A595-BA27EC9FCDC4}" type="presParOf" srcId="{4D47FC52-27C0-4733-8BC3-A8F11831A368}" destId="{BC0E921A-453B-426B-B83B-5633DD86B2AD}" srcOrd="6" destOrd="0" presId="urn:microsoft.com/office/officeart/2005/8/layout/chevron1"/>
    <dgm:cxn modelId="{5E803EDD-BFA8-4C5B-8F6E-2B9ED51C7E03}" type="presParOf" srcId="{BC0E921A-453B-426B-B83B-5633DD86B2AD}" destId="{D58C1CFA-3169-4B11-8293-638A68F94368}" srcOrd="0" destOrd="0" presId="urn:microsoft.com/office/officeart/2005/8/layout/chevron1"/>
    <dgm:cxn modelId="{8B192694-65FE-4B10-87FE-06320EB103C9}"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smtClean="0">
              <a:solidFill>
                <a:schemeClr val="bg1">
                  <a:lumMod val="50000"/>
                </a:schemeClr>
              </a:solidFill>
            </a:rPr>
            <a:t>Product design</a:t>
          </a:r>
          <a:endParaRPr lang="en-GB" sz="2000" b="1" dirty="0">
            <a:solidFill>
              <a:schemeClr val="bg1">
                <a:lumMod val="50000"/>
              </a:schemeClr>
            </a:solidFill>
          </a:endParaRP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smtClean="0">
              <a:solidFill>
                <a:schemeClr val="bg1">
                  <a:lumMod val="50000"/>
                </a:schemeClr>
              </a:solidFill>
            </a:rPr>
            <a:t>Use less</a:t>
          </a:r>
          <a:endParaRPr lang="en-GB" dirty="0">
            <a:solidFill>
              <a:schemeClr val="bg1">
                <a:lumMod val="50000"/>
              </a:schemeClr>
            </a:solidFill>
          </a:endParaRP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smtClean="0">
              <a:solidFill>
                <a:schemeClr val="bg1">
                  <a:lumMod val="50000"/>
                </a:schemeClr>
              </a:solidFill>
            </a:rPr>
            <a:t>Use it more</a:t>
          </a:r>
          <a:endParaRPr lang="en-GB" dirty="0">
            <a:solidFill>
              <a:schemeClr val="bg1">
                <a:lumMod val="50000"/>
              </a:schemeClr>
            </a:solidFill>
          </a:endParaRP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smtClean="0">
              <a:solidFill>
                <a:schemeClr val="tx1"/>
              </a:solidFill>
            </a:rPr>
            <a:t>Process design</a:t>
          </a:r>
          <a:endParaRPr lang="en-GB" sz="2000" b="1" dirty="0">
            <a:solidFill>
              <a:schemeClr val="tx1"/>
            </a:solidFill>
          </a:endParaRP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smtClean="0">
              <a:solidFill>
                <a:schemeClr val="tx1"/>
              </a:solidFill>
            </a:rPr>
            <a:t>Use less</a:t>
          </a:r>
          <a:endParaRPr lang="en-GB" dirty="0">
            <a:solidFill>
              <a:schemeClr val="tx1"/>
            </a:solidFill>
          </a:endParaRP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smtClean="0">
              <a:solidFill>
                <a:schemeClr val="tx1"/>
              </a:solidFill>
            </a:rPr>
            <a:t>Waste = food</a:t>
          </a:r>
          <a:endParaRPr lang="en-GB" dirty="0">
            <a:solidFill>
              <a:schemeClr val="tx1"/>
            </a:solidFill>
          </a:endParaRP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smtClean="0">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smtClean="0">
              <a:solidFill>
                <a:schemeClr val="bg1">
                  <a:lumMod val="50000"/>
                </a:schemeClr>
              </a:solidFill>
            </a:rPr>
            <a:t>Reuse</a:t>
          </a:r>
          <a:endParaRPr lang="en-GB" dirty="0">
            <a:solidFill>
              <a:schemeClr val="bg1">
                <a:lumMod val="50000"/>
              </a:schemeClr>
            </a:solidFill>
          </a:endParaRP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smtClean="0">
              <a:solidFill>
                <a:schemeClr val="bg1">
                  <a:lumMod val="50000"/>
                </a:schemeClr>
              </a:solidFill>
            </a:rPr>
            <a:t>Circular inputs</a:t>
          </a:r>
          <a:endParaRPr lang="en-GB" sz="2000" b="1" dirty="0">
            <a:solidFill>
              <a:schemeClr val="bg1">
                <a:lumMod val="50000"/>
              </a:schemeClr>
            </a:solidFill>
          </a:endParaRP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smtClean="0">
              <a:solidFill>
                <a:schemeClr val="bg1">
                  <a:lumMod val="50000"/>
                </a:schemeClr>
              </a:solidFill>
            </a:rPr>
            <a:t>Use it again</a:t>
          </a:r>
          <a:endParaRPr lang="en-GB" dirty="0">
            <a:solidFill>
              <a:schemeClr val="bg1">
                <a:lumMod val="50000"/>
              </a:schemeClr>
            </a:solidFill>
          </a:endParaRP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smtClean="0">
              <a:solidFill>
                <a:schemeClr val="bg1">
                  <a:lumMod val="50000"/>
                </a:schemeClr>
              </a:solidFill>
            </a:rPr>
            <a:t>Remanufacture</a:t>
          </a:r>
          <a:endParaRPr lang="en-GB" dirty="0">
            <a:solidFill>
              <a:schemeClr val="bg1">
                <a:lumMod val="50000"/>
              </a:schemeClr>
            </a:solidFill>
          </a:endParaRP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smtClean="0">
              <a:solidFill>
                <a:schemeClr val="bg1">
                  <a:lumMod val="50000"/>
                </a:schemeClr>
              </a:solidFill>
            </a:rPr>
            <a:t>Recycle</a:t>
          </a:r>
          <a:endParaRPr lang="en-GB" dirty="0">
            <a:solidFill>
              <a:schemeClr val="bg1">
                <a:lumMod val="50000"/>
              </a:schemeClr>
            </a:solidFill>
          </a:endParaRP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smtClean="0">
              <a:solidFill>
                <a:schemeClr val="bg1">
                  <a:lumMod val="50000"/>
                </a:schemeClr>
              </a:solidFill>
            </a:rPr>
            <a:t>Recycled</a:t>
          </a:r>
          <a:endParaRPr lang="en-GB" dirty="0">
            <a:solidFill>
              <a:schemeClr val="bg1">
                <a:lumMod val="50000"/>
              </a:schemeClr>
            </a:solidFill>
          </a:endParaRP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smtClean="0">
              <a:solidFill>
                <a:schemeClr val="bg1">
                  <a:lumMod val="50000"/>
                </a:schemeClr>
              </a:solidFill>
            </a:rPr>
            <a:t>Renewable</a:t>
          </a:r>
          <a:endParaRPr lang="en-GB" dirty="0">
            <a:solidFill>
              <a:schemeClr val="bg1">
                <a:lumMod val="50000"/>
              </a:schemeClr>
            </a:solidFill>
          </a:endParaRP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smtClean="0">
              <a:solidFill>
                <a:schemeClr val="bg1">
                  <a:lumMod val="50000"/>
                </a:schemeClr>
              </a:solidFill>
            </a:rPr>
            <a:t>Safe &amp; secure</a:t>
          </a:r>
          <a:endParaRPr lang="en-GB" dirty="0">
            <a:solidFill>
              <a:schemeClr val="bg1">
                <a:lumMod val="50000"/>
              </a:schemeClr>
            </a:solidFill>
          </a:endParaRP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smtClean="0">
              <a:solidFill>
                <a:schemeClr val="tx1"/>
              </a:solidFill>
            </a:rPr>
            <a:t>Renewables</a:t>
          </a:r>
          <a:endParaRPr lang="en-GB" dirty="0">
            <a:solidFill>
              <a:schemeClr val="tx1"/>
            </a:solidFill>
          </a:endParaRP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8C4F0D6B-17F7-4324-B761-40587FB3744E}" type="presOf" srcId="{B362322D-C280-4332-9B41-C35452F6EC8A}" destId="{ED46BD9E-3188-49D0-82D7-35A7228FC0DD}" srcOrd="0" destOrd="0"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F6474063-66C4-4D6F-8452-F7733697B597}" srcId="{2703A381-271A-4DE1-8728-AB160004F98E}" destId="{6D31AF31-93B4-4456-95B7-8671E38EB396}" srcOrd="1" destOrd="0" parTransId="{F5557B6F-0AAA-4E70-84E7-1791830011CF}" sibTransId="{CA27ED4B-C425-4DA1-9B41-F8781A4CDE62}"/>
    <dgm:cxn modelId="{917FD298-38B2-4D77-AE72-70D7F90628E7}" type="presOf" srcId="{2AF0122D-FF1B-45B1-9BDB-87B680135C33}" destId="{D2EDB4AE-C764-438E-BD50-9A7C61FAEA29}" srcOrd="0" destOrd="0" presId="urn:microsoft.com/office/officeart/2005/8/layout/chevron1"/>
    <dgm:cxn modelId="{CF15B647-40E3-4222-9AA3-D5E18A430179}" type="presOf" srcId="{89D411B9-6CA9-4AAE-8BBE-FDA46C07E335}" destId="{22A36598-F62C-4B39-86A3-287A1BA8206D}" srcOrd="0" destOrd="2" presId="urn:microsoft.com/office/officeart/2005/8/layout/chevron1"/>
    <dgm:cxn modelId="{D26A07D7-43ED-4D52-BA65-C5427F054B40}" type="presOf" srcId="{AD37F87E-DFB0-4CB3-92F0-E1D75B1709C5}" destId="{22A36598-F62C-4B39-86A3-287A1BA8206D}" srcOrd="0" destOrd="1"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7551775B-E211-4CEA-8D7A-A5260958799E}" srcId="{A9750B8B-E5DF-4775-9AE4-2DC2D1710A9A}" destId="{0776A6A8-7FB5-40F9-A6EE-8D6D7C331DEF}" srcOrd="0" destOrd="0" parTransId="{2B3920BA-FA2F-4E17-9498-979AA66FC6E6}" sibTransId="{85961D6B-A0DD-417B-9B8B-0DCB27CA9E62}"/>
    <dgm:cxn modelId="{FCB64DE2-197F-4409-B4D4-A4FD12E79AC7}" srcId="{2703A381-271A-4DE1-8728-AB160004F98E}" destId="{2AF0122D-FF1B-45B1-9BDB-87B680135C33}" srcOrd="0" destOrd="0" parTransId="{F368C3A0-7FEB-4ACF-B05E-BFEC2F342D72}" sibTransId="{E3AD4D8E-CC17-4A2C-8DC9-F2ABB2A4845A}"/>
    <dgm:cxn modelId="{726B89C6-0577-44D8-9D16-8A126363791B}" type="presOf" srcId="{6D31AF31-93B4-4456-95B7-8671E38EB396}" destId="{D2EDB4AE-C764-438E-BD50-9A7C61FAEA29}" srcOrd="0" destOrd="1" presId="urn:microsoft.com/office/officeart/2005/8/layout/chevron1"/>
    <dgm:cxn modelId="{022F5562-861C-42DA-B236-0B78D68DF5BE}" type="presOf" srcId="{985507C9-37A1-471D-92CD-1BAB56D57F14}" destId="{F2E88367-E59D-4549-9C05-598E17E2664F}" srcOrd="0" destOrd="1" presId="urn:microsoft.com/office/officeart/2005/8/layout/chevron1"/>
    <dgm:cxn modelId="{3459BD81-C077-4D4A-BDDA-7A4BAEBCFC62}" type="presOf" srcId="{15CC0283-3E29-4DE4-801D-8425D399B658}" destId="{F2E88367-E59D-4549-9C05-598E17E2664F}" srcOrd="0" destOrd="2" presId="urn:microsoft.com/office/officeart/2005/8/layout/chevron1"/>
    <dgm:cxn modelId="{EA8BFA06-CC36-46C0-8C71-D3380358912F}" srcId="{A9750B8B-E5DF-4775-9AE4-2DC2D1710A9A}" destId="{F0E32E4C-BD19-4614-B4DB-7E7950F5746B}" srcOrd="1" destOrd="0" parTransId="{46D9322A-DB11-43B1-BAE3-D963D57C106B}" sibTransId="{7024FA48-233E-41EC-9711-95C6EB51C977}"/>
    <dgm:cxn modelId="{AAD3AEAA-4C54-4945-B14F-06A3FE7445CD}" type="presOf" srcId="{B5B99155-047F-4664-B536-62AEA229A242}" destId="{6D5AC354-5434-4766-B1E0-183405BC8516}" srcOrd="0" destOrd="0" presId="urn:microsoft.com/office/officeart/2005/8/layout/chevron1"/>
    <dgm:cxn modelId="{902351AA-4CDD-444F-AC2B-B21851D014C0}" type="presOf" srcId="{6ED2F62E-FA35-48CC-8A9F-841776209B78}" destId="{CB8184D1-F50D-4E93-A0BE-C7EB719AF2B3}" srcOrd="0" destOrd="2"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EC7E407D-044E-4920-81C5-F6DD9E65727C}" type="presOf" srcId="{2703A381-271A-4DE1-8728-AB160004F98E}" destId="{3B58DAC6-D4EF-42FB-A70D-1EDF98834D0E}"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0DFB6AE9-2056-4E2C-BC02-74BFEFBF17A0}" srcId="{B5B99155-047F-4664-B536-62AEA229A242}" destId="{985507C9-37A1-471D-92CD-1BAB56D57F14}" srcOrd="1" destOrd="0" parTransId="{7F042897-CCAD-484B-8FB3-D4E1F680AAF0}" sibTransId="{69B9F3D2-04F8-423D-B654-81BBD2BD1AC5}"/>
    <dgm:cxn modelId="{C9D0F064-E3CA-4ACE-A6C5-44312C2910CC}" srcId="{B5B99155-047F-4664-B536-62AEA229A242}" destId="{15CC0283-3E29-4DE4-801D-8425D399B658}" srcOrd="2" destOrd="0" parTransId="{CD1C4238-ED91-491C-9CD9-03F6F0542B9E}" sibTransId="{5AB127A7-82F6-4883-9195-411BA4DF201D}"/>
    <dgm:cxn modelId="{3B322D9B-EAB6-404A-B21D-07212AF75A5C}" type="presOf" srcId="{FB2A3D03-9E91-4503-8373-C1C508B91DC4}" destId="{F2E88367-E59D-4549-9C05-598E17E2664F}" srcOrd="0" destOrd="0" presId="urn:microsoft.com/office/officeart/2005/8/layout/chevron1"/>
    <dgm:cxn modelId="{25CD9E0E-A82C-453A-ABC9-03328BF7AFA1}" type="presOf" srcId="{C83A5A2A-9FAC-4DFF-957D-E486D6EB93DF}" destId="{D2EDB4AE-C764-438E-BD50-9A7C61FAEA29}" srcOrd="0" destOrd="2" presId="urn:microsoft.com/office/officeart/2005/8/layout/chevron1"/>
    <dgm:cxn modelId="{4E2F875D-8EAD-4698-8F1D-1AD83A92FCFC}" srcId="{2703A381-271A-4DE1-8728-AB160004F98E}" destId="{C83A5A2A-9FAC-4DFF-957D-E486D6EB93DF}" srcOrd="2" destOrd="0" parTransId="{5D9D3259-760B-4ADE-9CA2-5C2EB3771C1A}" sibTransId="{CB141E90-F8E1-4F1C-937C-717B30060445}"/>
    <dgm:cxn modelId="{1B20928B-8253-402E-BE61-F9436C81B3FA}" type="presOf" srcId="{F9A6A46C-502B-4334-9633-5C1A9127F001}" destId="{22A36598-F62C-4B39-86A3-287A1BA8206D}" srcOrd="0" destOrd="0"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C7D752F8-7DF2-4977-9030-B3898A3F5226}" srcId="{1DD61B47-F6F8-4CAC-B70A-BE76A44B9F38}" destId="{B5B99155-047F-4664-B536-62AEA229A242}" srcOrd="2" destOrd="0" parTransId="{7362CF9C-AA28-4115-813C-4A73D946C8A2}" sibTransId="{E462841A-E932-4D12-B2D8-F36BA0C52CDB}"/>
    <dgm:cxn modelId="{21E18961-CCEE-49BB-BD12-CB40C0A93797}" srcId="{B362322D-C280-4332-9B41-C35452F6EC8A}" destId="{89D411B9-6CA9-4AAE-8BBE-FDA46C07E335}" srcOrd="2" destOrd="0" parTransId="{1D11EE7B-BA8C-4ED7-9692-42D495F6A4DA}" sibTransId="{B9CCCB55-51F2-406D-BF55-6C7658D6F718}"/>
    <dgm:cxn modelId="{F2107E52-7832-4F5A-8AA3-7BEC5A087DAE}" type="presOf" srcId="{F0E32E4C-BD19-4614-B4DB-7E7950F5746B}" destId="{CB8184D1-F50D-4E93-A0BE-C7EB719AF2B3}" srcOrd="0" destOrd="1"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C68BA4D3-9A85-427A-A877-7B3FD47580C6}" type="presOf" srcId="{1DD61B47-F6F8-4CAC-B70A-BE76A44B9F38}" destId="{4D47FC52-27C0-4733-8BC3-A8F11831A368}" srcOrd="0" destOrd="0" presId="urn:microsoft.com/office/officeart/2005/8/layout/chevron1"/>
    <dgm:cxn modelId="{F5B6AA0A-7D4E-4E4C-AE83-DFF905A07308}" type="presOf" srcId="{A9750B8B-E5DF-4775-9AE4-2DC2D1710A9A}" destId="{D58C1CFA-3169-4B11-8293-638A68F94368}" srcOrd="0" destOrd="0" presId="urn:microsoft.com/office/officeart/2005/8/layout/chevron1"/>
    <dgm:cxn modelId="{79B83F54-91AB-4AEA-9C1A-2744056853E9}" type="presOf" srcId="{0776A6A8-7FB5-40F9-A6EE-8D6D7C331DEF}" destId="{CB8184D1-F50D-4E93-A0BE-C7EB719AF2B3}" srcOrd="0" destOrd="0"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0908AC0E-797F-49C8-B514-98606BD66073}" type="presParOf" srcId="{4D47FC52-27C0-4733-8BC3-A8F11831A368}" destId="{97079B88-4763-4183-9877-3B155102965F}" srcOrd="0" destOrd="0" presId="urn:microsoft.com/office/officeart/2005/8/layout/chevron1"/>
    <dgm:cxn modelId="{F377E213-13BB-4ED5-B1CD-67EC33A6BF64}" type="presParOf" srcId="{97079B88-4763-4183-9877-3B155102965F}" destId="{ED46BD9E-3188-49D0-82D7-35A7228FC0DD}" srcOrd="0" destOrd="0" presId="urn:microsoft.com/office/officeart/2005/8/layout/chevron1"/>
    <dgm:cxn modelId="{6FF5AA3A-E7DC-4C13-8074-CBDF1EAC7F3E}" type="presParOf" srcId="{97079B88-4763-4183-9877-3B155102965F}" destId="{22A36598-F62C-4B39-86A3-287A1BA8206D}" srcOrd="1" destOrd="0" presId="urn:microsoft.com/office/officeart/2005/8/layout/chevron1"/>
    <dgm:cxn modelId="{FE43B9B2-EB7D-4537-B3C7-AB101B04AD6C}" type="presParOf" srcId="{4D47FC52-27C0-4733-8BC3-A8F11831A368}" destId="{6B4FA6D1-637D-42AE-B5E4-278C923A5619}" srcOrd="1" destOrd="0" presId="urn:microsoft.com/office/officeart/2005/8/layout/chevron1"/>
    <dgm:cxn modelId="{D9AF3931-831D-4449-9403-9E1A4C580BD7}" type="presParOf" srcId="{4D47FC52-27C0-4733-8BC3-A8F11831A368}" destId="{3D7ECDDF-2A42-4A89-A0B0-B0451F914639}" srcOrd="2" destOrd="0" presId="urn:microsoft.com/office/officeart/2005/8/layout/chevron1"/>
    <dgm:cxn modelId="{0C03DFEC-2F07-42BD-AFAD-EF2248C6D836}" type="presParOf" srcId="{3D7ECDDF-2A42-4A89-A0B0-B0451F914639}" destId="{3B58DAC6-D4EF-42FB-A70D-1EDF98834D0E}" srcOrd="0" destOrd="0" presId="urn:microsoft.com/office/officeart/2005/8/layout/chevron1"/>
    <dgm:cxn modelId="{AC278A0D-973E-4135-9D80-3D81227D2595}" type="presParOf" srcId="{3D7ECDDF-2A42-4A89-A0B0-B0451F914639}" destId="{D2EDB4AE-C764-438E-BD50-9A7C61FAEA29}" srcOrd="1" destOrd="0" presId="urn:microsoft.com/office/officeart/2005/8/layout/chevron1"/>
    <dgm:cxn modelId="{ABAA0A2D-F927-41BD-B26B-E2EC331C3CA5}" type="presParOf" srcId="{4D47FC52-27C0-4733-8BC3-A8F11831A368}" destId="{AA08F71A-4D94-4D61-B2D8-A9844C5672B1}" srcOrd="3" destOrd="0" presId="urn:microsoft.com/office/officeart/2005/8/layout/chevron1"/>
    <dgm:cxn modelId="{FBE79EDD-D50C-46F1-94F5-DA9C6A49A801}" type="presParOf" srcId="{4D47FC52-27C0-4733-8BC3-A8F11831A368}" destId="{B604028C-CEB5-4218-8B83-F98EE0CBCC4A}" srcOrd="4" destOrd="0" presId="urn:microsoft.com/office/officeart/2005/8/layout/chevron1"/>
    <dgm:cxn modelId="{03D3561C-287A-4B62-BA36-A5842E8527A5}" type="presParOf" srcId="{B604028C-CEB5-4218-8B83-F98EE0CBCC4A}" destId="{6D5AC354-5434-4766-B1E0-183405BC8516}" srcOrd="0" destOrd="0" presId="urn:microsoft.com/office/officeart/2005/8/layout/chevron1"/>
    <dgm:cxn modelId="{6C069ACB-EB34-4BBD-A7D6-62BA96CDEE7D}" type="presParOf" srcId="{B604028C-CEB5-4218-8B83-F98EE0CBCC4A}" destId="{F2E88367-E59D-4549-9C05-598E17E2664F}" srcOrd="1" destOrd="0" presId="urn:microsoft.com/office/officeart/2005/8/layout/chevron1"/>
    <dgm:cxn modelId="{53FEDC0B-E776-4302-A0E8-372B66AEA3F6}" type="presParOf" srcId="{4D47FC52-27C0-4733-8BC3-A8F11831A368}" destId="{CB1601C9-1CC3-4EFB-9A31-7730C1EB079B}" srcOrd="5" destOrd="0" presId="urn:microsoft.com/office/officeart/2005/8/layout/chevron1"/>
    <dgm:cxn modelId="{45A0AF99-2757-491B-8565-6E04E6E5DAF0}" type="presParOf" srcId="{4D47FC52-27C0-4733-8BC3-A8F11831A368}" destId="{BC0E921A-453B-426B-B83B-5633DD86B2AD}" srcOrd="6" destOrd="0" presId="urn:microsoft.com/office/officeart/2005/8/layout/chevron1"/>
    <dgm:cxn modelId="{2330CC44-CE20-4FE9-B187-2D3B832EF333}" type="presParOf" srcId="{BC0E921A-453B-426B-B83B-5633DD86B2AD}" destId="{D58C1CFA-3169-4B11-8293-638A68F94368}" srcOrd="0" destOrd="0" presId="urn:microsoft.com/office/officeart/2005/8/layout/chevron1"/>
    <dgm:cxn modelId="{19B1CC93-7E7A-4887-83AD-6FA7F8E4BFB6}"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smtClean="0">
              <a:solidFill>
                <a:schemeClr val="bg1">
                  <a:lumMod val="50000"/>
                </a:schemeClr>
              </a:solidFill>
            </a:rPr>
            <a:t>Product design</a:t>
          </a:r>
          <a:endParaRPr lang="en-GB" sz="2000" b="1" dirty="0">
            <a:solidFill>
              <a:schemeClr val="bg1">
                <a:lumMod val="50000"/>
              </a:schemeClr>
            </a:solidFill>
          </a:endParaRP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smtClean="0">
              <a:solidFill>
                <a:schemeClr val="bg1">
                  <a:lumMod val="50000"/>
                </a:schemeClr>
              </a:solidFill>
            </a:rPr>
            <a:t>Use less</a:t>
          </a:r>
          <a:endParaRPr lang="en-GB" dirty="0">
            <a:solidFill>
              <a:schemeClr val="bg1">
                <a:lumMod val="50000"/>
              </a:schemeClr>
            </a:solidFill>
          </a:endParaRP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smtClean="0">
              <a:solidFill>
                <a:schemeClr val="bg1">
                  <a:lumMod val="50000"/>
                </a:schemeClr>
              </a:solidFill>
            </a:rPr>
            <a:t>Use it more</a:t>
          </a:r>
          <a:endParaRPr lang="en-GB" dirty="0">
            <a:solidFill>
              <a:schemeClr val="bg1">
                <a:lumMod val="50000"/>
              </a:schemeClr>
            </a:solidFill>
          </a:endParaRP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smtClean="0">
              <a:solidFill>
                <a:schemeClr val="bg1">
                  <a:lumMod val="50000"/>
                </a:schemeClr>
              </a:solidFill>
            </a:rPr>
            <a:t>Process design</a:t>
          </a:r>
          <a:endParaRPr lang="en-GB" sz="2000" b="1" dirty="0">
            <a:solidFill>
              <a:schemeClr val="bg1">
                <a:lumMod val="50000"/>
              </a:schemeClr>
            </a:solidFill>
          </a:endParaRP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smtClean="0">
              <a:solidFill>
                <a:schemeClr val="bg1">
                  <a:lumMod val="50000"/>
                </a:schemeClr>
              </a:solidFill>
            </a:rPr>
            <a:t>Use less</a:t>
          </a:r>
          <a:endParaRPr lang="en-GB" dirty="0">
            <a:solidFill>
              <a:schemeClr val="bg1">
                <a:lumMod val="50000"/>
              </a:schemeClr>
            </a:solidFill>
          </a:endParaRP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smtClean="0">
              <a:solidFill>
                <a:schemeClr val="bg1">
                  <a:lumMod val="50000"/>
                </a:schemeClr>
              </a:solidFill>
            </a:rPr>
            <a:t>Waste = food</a:t>
          </a:r>
          <a:endParaRPr lang="en-GB" dirty="0">
            <a:solidFill>
              <a:schemeClr val="bg1">
                <a:lumMod val="50000"/>
              </a:schemeClr>
            </a:solidFill>
          </a:endParaRP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dirty="0" smtClean="0">
              <a:solidFill>
                <a:schemeClr val="tx1"/>
              </a:solidFill>
            </a:rPr>
            <a:t>Circular flows</a:t>
          </a:r>
          <a:endParaRPr lang="en-GB" sz="2000" b="1" dirty="0">
            <a:solidFill>
              <a:schemeClr val="tx1"/>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smtClean="0">
              <a:solidFill>
                <a:schemeClr val="tx1"/>
              </a:solidFill>
            </a:rPr>
            <a:t>Reuse</a:t>
          </a:r>
          <a:endParaRPr lang="en-GB" dirty="0">
            <a:solidFill>
              <a:schemeClr val="tx1"/>
            </a:solidFill>
          </a:endParaRP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smtClean="0">
              <a:solidFill>
                <a:schemeClr val="bg1">
                  <a:lumMod val="50000"/>
                </a:schemeClr>
              </a:solidFill>
            </a:rPr>
            <a:t>Circular inputs</a:t>
          </a:r>
          <a:endParaRPr lang="en-GB" sz="2000" b="1" dirty="0">
            <a:solidFill>
              <a:schemeClr val="bg1">
                <a:lumMod val="50000"/>
              </a:schemeClr>
            </a:solidFill>
          </a:endParaRP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smtClean="0">
              <a:solidFill>
                <a:schemeClr val="bg1">
                  <a:lumMod val="50000"/>
                </a:schemeClr>
              </a:solidFill>
            </a:rPr>
            <a:t>Use it again</a:t>
          </a:r>
          <a:endParaRPr lang="en-GB" dirty="0">
            <a:solidFill>
              <a:schemeClr val="bg1">
                <a:lumMod val="50000"/>
              </a:schemeClr>
            </a:solidFill>
          </a:endParaRP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smtClean="0">
              <a:solidFill>
                <a:schemeClr val="tx1"/>
              </a:solidFill>
            </a:rPr>
            <a:t>Remanufacture</a:t>
          </a:r>
          <a:endParaRPr lang="en-GB" dirty="0">
            <a:solidFill>
              <a:schemeClr val="tx1"/>
            </a:solidFill>
          </a:endParaRP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smtClean="0">
              <a:solidFill>
                <a:schemeClr val="tx1"/>
              </a:solidFill>
            </a:rPr>
            <a:t>Recycle</a:t>
          </a:r>
          <a:endParaRPr lang="en-GB" dirty="0">
            <a:solidFill>
              <a:schemeClr val="tx1"/>
            </a:solidFill>
          </a:endParaRP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smtClean="0">
              <a:solidFill>
                <a:schemeClr val="bg1">
                  <a:lumMod val="50000"/>
                </a:schemeClr>
              </a:solidFill>
            </a:rPr>
            <a:t>Recycled</a:t>
          </a:r>
          <a:endParaRPr lang="en-GB" dirty="0">
            <a:solidFill>
              <a:schemeClr val="bg1">
                <a:lumMod val="50000"/>
              </a:schemeClr>
            </a:solidFill>
          </a:endParaRP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smtClean="0">
              <a:solidFill>
                <a:schemeClr val="bg1">
                  <a:lumMod val="50000"/>
                </a:schemeClr>
              </a:solidFill>
            </a:rPr>
            <a:t>Renewable</a:t>
          </a:r>
          <a:endParaRPr lang="en-GB" dirty="0">
            <a:solidFill>
              <a:schemeClr val="bg1">
                <a:lumMod val="50000"/>
              </a:schemeClr>
            </a:solidFill>
          </a:endParaRP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smtClean="0">
              <a:solidFill>
                <a:schemeClr val="bg1">
                  <a:lumMod val="50000"/>
                </a:schemeClr>
              </a:solidFill>
            </a:rPr>
            <a:t>Safe &amp; secure</a:t>
          </a:r>
          <a:endParaRPr lang="en-GB" dirty="0">
            <a:solidFill>
              <a:schemeClr val="bg1">
                <a:lumMod val="50000"/>
              </a:schemeClr>
            </a:solidFill>
          </a:endParaRP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smtClean="0">
              <a:solidFill>
                <a:schemeClr val="bg1">
                  <a:lumMod val="50000"/>
                </a:schemeClr>
              </a:solidFill>
            </a:rPr>
            <a:t>Renewables</a:t>
          </a:r>
          <a:endParaRPr lang="en-GB" dirty="0">
            <a:solidFill>
              <a:schemeClr val="bg1">
                <a:lumMod val="50000"/>
              </a:schemeClr>
            </a:solidFill>
          </a:endParaRP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FCF0D00A-7BDD-4AF7-A50B-5377D0B07807}" srcId="{1DD61B47-F6F8-4CAC-B70A-BE76A44B9F38}" destId="{2703A381-271A-4DE1-8728-AB160004F98E}" srcOrd="1" destOrd="0" parTransId="{48611C48-C4B7-42CC-A2C1-B5446CB84AA4}" sibTransId="{60728ECA-F9B2-4167-8D9D-80E06DE82722}"/>
    <dgm:cxn modelId="{F6474063-66C4-4D6F-8452-F7733697B597}" srcId="{2703A381-271A-4DE1-8728-AB160004F98E}" destId="{6D31AF31-93B4-4456-95B7-8671E38EB396}" srcOrd="1" destOrd="0" parTransId="{F5557B6F-0AAA-4E70-84E7-1791830011CF}" sibTransId="{CA27ED4B-C425-4DA1-9B41-F8781A4CDE62}"/>
    <dgm:cxn modelId="{FA03EA94-E668-4271-B26E-429B64BE8833}" type="presOf" srcId="{A9750B8B-E5DF-4775-9AE4-2DC2D1710A9A}" destId="{D58C1CFA-3169-4B11-8293-638A68F94368}" srcOrd="0" destOrd="0" presId="urn:microsoft.com/office/officeart/2005/8/layout/chevron1"/>
    <dgm:cxn modelId="{0361A88A-A883-4550-8D5F-014BB7EC0ECD}" type="presOf" srcId="{F9A6A46C-502B-4334-9633-5C1A9127F001}" destId="{22A36598-F62C-4B39-86A3-287A1BA8206D}" srcOrd="0" destOrd="0" presId="urn:microsoft.com/office/officeart/2005/8/layout/chevron1"/>
    <dgm:cxn modelId="{5FF3E695-A82D-4B1F-A5D8-699F9302B6C9}" type="presOf" srcId="{89D411B9-6CA9-4AAE-8BBE-FDA46C07E335}" destId="{22A36598-F62C-4B39-86A3-287A1BA8206D}" srcOrd="0" destOrd="2" presId="urn:microsoft.com/office/officeart/2005/8/layout/chevron1"/>
    <dgm:cxn modelId="{2C1E922F-2F93-49A2-9419-7951EA183DFE}" type="presOf" srcId="{B362322D-C280-4332-9B41-C35452F6EC8A}" destId="{ED46BD9E-3188-49D0-82D7-35A7228FC0DD}" srcOrd="0" destOrd="0" presId="urn:microsoft.com/office/officeart/2005/8/layout/chevron1"/>
    <dgm:cxn modelId="{A97FF06C-2A62-4A36-9E23-DF387D153DFF}" type="presOf" srcId="{2703A381-271A-4DE1-8728-AB160004F98E}" destId="{3B58DAC6-D4EF-42FB-A70D-1EDF98834D0E}"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2109A812-BB4A-4F12-9E52-9E575A26DC81}" type="presOf" srcId="{6ED2F62E-FA35-48CC-8A9F-841776209B78}" destId="{CB8184D1-F50D-4E93-A0BE-C7EB719AF2B3}" srcOrd="0" destOrd="2"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FCB64DE2-197F-4409-B4D4-A4FD12E79AC7}" srcId="{2703A381-271A-4DE1-8728-AB160004F98E}" destId="{2AF0122D-FF1B-45B1-9BDB-87B680135C33}" srcOrd="0" destOrd="0" parTransId="{F368C3A0-7FEB-4ACF-B05E-BFEC2F342D72}" sibTransId="{E3AD4D8E-CC17-4A2C-8DC9-F2ABB2A4845A}"/>
    <dgm:cxn modelId="{1074EBDA-60EC-49D9-BDDC-DEA00EC6EFD1}" type="presOf" srcId="{AD37F87E-DFB0-4CB3-92F0-E1D75B1709C5}" destId="{22A36598-F62C-4B39-86A3-287A1BA8206D}" srcOrd="0" destOrd="1" presId="urn:microsoft.com/office/officeart/2005/8/layout/chevron1"/>
    <dgm:cxn modelId="{44A4F996-BC8F-4954-966E-F4FAB3E2DB02}" type="presOf" srcId="{985507C9-37A1-471D-92CD-1BAB56D57F14}" destId="{F2E88367-E59D-4549-9C05-598E17E2664F}" srcOrd="0" destOrd="1" presId="urn:microsoft.com/office/officeart/2005/8/layout/chevron1"/>
    <dgm:cxn modelId="{43A92BFB-9546-4CE2-BD7F-4A73B2162031}" type="presOf" srcId="{1DD61B47-F6F8-4CAC-B70A-BE76A44B9F38}" destId="{4D47FC52-27C0-4733-8BC3-A8F11831A368}" srcOrd="0" destOrd="0" presId="urn:microsoft.com/office/officeart/2005/8/layout/chevron1"/>
    <dgm:cxn modelId="{8A761BF3-DCCE-4ACB-BDBD-4D9BE59B43D3}" type="presOf" srcId="{B5B99155-047F-4664-B536-62AEA229A242}" destId="{6D5AC354-5434-4766-B1E0-183405BC8516}" srcOrd="0" destOrd="0" presId="urn:microsoft.com/office/officeart/2005/8/layout/chevron1"/>
    <dgm:cxn modelId="{EA8BFA06-CC36-46C0-8C71-D3380358912F}" srcId="{A9750B8B-E5DF-4775-9AE4-2DC2D1710A9A}" destId="{F0E32E4C-BD19-4614-B4DB-7E7950F5746B}" srcOrd="1" destOrd="0" parTransId="{46D9322A-DB11-43B1-BAE3-D963D57C106B}" sibTransId="{7024FA48-233E-41EC-9711-95C6EB51C977}"/>
    <dgm:cxn modelId="{19F649FB-B611-4B59-848F-C22B430923A6}" type="presOf" srcId="{C83A5A2A-9FAC-4DFF-957D-E486D6EB93DF}" destId="{D2EDB4AE-C764-438E-BD50-9A7C61FAEA29}" srcOrd="0" destOrd="2"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E8855591-D35A-4311-996C-C24765F8D362}" type="presOf" srcId="{0776A6A8-7FB5-40F9-A6EE-8D6D7C331DEF}" destId="{CB8184D1-F50D-4E93-A0BE-C7EB719AF2B3}"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441B6890-8F3B-455D-9153-4F566FCED10A}" type="presOf" srcId="{6D31AF31-93B4-4456-95B7-8671E38EB396}" destId="{D2EDB4AE-C764-438E-BD50-9A7C61FAEA29}" srcOrd="0" destOrd="1" presId="urn:microsoft.com/office/officeart/2005/8/layout/chevron1"/>
    <dgm:cxn modelId="{0DFB6AE9-2056-4E2C-BC02-74BFEFBF17A0}" srcId="{B5B99155-047F-4664-B536-62AEA229A242}" destId="{985507C9-37A1-471D-92CD-1BAB56D57F14}" srcOrd="1" destOrd="0" parTransId="{7F042897-CCAD-484B-8FB3-D4E1F680AAF0}" sibTransId="{69B9F3D2-04F8-423D-B654-81BBD2BD1AC5}"/>
    <dgm:cxn modelId="{60B2C63D-567C-4A88-BA31-A145F19F3BB4}" type="presOf" srcId="{FB2A3D03-9E91-4503-8373-C1C508B91DC4}" destId="{F2E88367-E59D-4549-9C05-598E17E2664F}" srcOrd="0" destOrd="0" presId="urn:microsoft.com/office/officeart/2005/8/layout/chevron1"/>
    <dgm:cxn modelId="{3E4A05CF-F6C3-449D-8C60-D8EC6D6D02B7}" type="presOf" srcId="{F0E32E4C-BD19-4614-B4DB-7E7950F5746B}" destId="{CB8184D1-F50D-4E93-A0BE-C7EB719AF2B3}" srcOrd="0" destOrd="1" presId="urn:microsoft.com/office/officeart/2005/8/layout/chevron1"/>
    <dgm:cxn modelId="{C9D0F064-E3CA-4ACE-A6C5-44312C2910CC}" srcId="{B5B99155-047F-4664-B536-62AEA229A242}" destId="{15CC0283-3E29-4DE4-801D-8425D399B658}" srcOrd="2" destOrd="0" parTransId="{CD1C4238-ED91-491C-9CD9-03F6F0542B9E}" sibTransId="{5AB127A7-82F6-4883-9195-411BA4DF201D}"/>
    <dgm:cxn modelId="{726FB2DF-A9C3-4F2C-AD3D-84C95A269ACD}" type="presOf" srcId="{15CC0283-3E29-4DE4-801D-8425D399B658}" destId="{F2E88367-E59D-4549-9C05-598E17E2664F}" srcOrd="0" destOrd="2" presId="urn:microsoft.com/office/officeart/2005/8/layout/chevron1"/>
    <dgm:cxn modelId="{4E2F875D-8EAD-4698-8F1D-1AD83A92FCFC}" srcId="{2703A381-271A-4DE1-8728-AB160004F98E}" destId="{C83A5A2A-9FAC-4DFF-957D-E486D6EB93DF}" srcOrd="2" destOrd="0" parTransId="{5D9D3259-760B-4ADE-9CA2-5C2EB3771C1A}" sibTransId="{CB141E90-F8E1-4F1C-937C-717B30060445}"/>
    <dgm:cxn modelId="{774728A7-2FCE-4DF5-967C-4D0EF6058F63}" srcId="{A9750B8B-E5DF-4775-9AE4-2DC2D1710A9A}" destId="{6ED2F62E-FA35-48CC-8A9F-841776209B78}" srcOrd="2" destOrd="0" parTransId="{C923FD26-2C27-4CB5-B7D2-97893A819074}" sibTransId="{112CF460-4F33-4828-A16B-F4CE81FE1363}"/>
    <dgm:cxn modelId="{21E18961-CCEE-49BB-BD12-CB40C0A93797}" srcId="{B362322D-C280-4332-9B41-C35452F6EC8A}" destId="{89D411B9-6CA9-4AAE-8BBE-FDA46C07E335}" srcOrd="2" destOrd="0" parTransId="{1D11EE7B-BA8C-4ED7-9692-42D495F6A4DA}" sibTransId="{B9CCCB55-51F2-406D-BF55-6C7658D6F718}"/>
    <dgm:cxn modelId="{C7D752F8-7DF2-4977-9030-B3898A3F5226}" srcId="{1DD61B47-F6F8-4CAC-B70A-BE76A44B9F38}" destId="{B5B99155-047F-4664-B536-62AEA229A242}" srcOrd="2" destOrd="0" parTransId="{7362CF9C-AA28-4115-813C-4A73D946C8A2}" sibTransId="{E462841A-E932-4D12-B2D8-F36BA0C52CDB}"/>
    <dgm:cxn modelId="{905977F3-2161-44CF-8070-9B38CB02A9B1}" srcId="{B362322D-C280-4332-9B41-C35452F6EC8A}" destId="{AD37F87E-DFB0-4CB3-92F0-E1D75B1709C5}" srcOrd="1" destOrd="0" parTransId="{CC29DA74-1B9C-46EC-BBE1-BC23D42C4070}" sibTransId="{23AB5A34-DD8C-48C0-AF0D-699AF18E286E}"/>
    <dgm:cxn modelId="{47905D6D-DCBA-4ACB-9841-11FDF1E10051}" type="presOf" srcId="{2AF0122D-FF1B-45B1-9BDB-87B680135C33}" destId="{D2EDB4AE-C764-438E-BD50-9A7C61FAEA29}" srcOrd="0" destOrd="0"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D6B5825E-C3F2-4477-A1A9-165256ED1AE7}" type="presParOf" srcId="{4D47FC52-27C0-4733-8BC3-A8F11831A368}" destId="{97079B88-4763-4183-9877-3B155102965F}" srcOrd="0" destOrd="0" presId="urn:microsoft.com/office/officeart/2005/8/layout/chevron1"/>
    <dgm:cxn modelId="{3FFB0555-56EE-42E9-9D1C-FDD77B75F3E5}" type="presParOf" srcId="{97079B88-4763-4183-9877-3B155102965F}" destId="{ED46BD9E-3188-49D0-82D7-35A7228FC0DD}" srcOrd="0" destOrd="0" presId="urn:microsoft.com/office/officeart/2005/8/layout/chevron1"/>
    <dgm:cxn modelId="{8144A0ED-DEA5-4E63-B87B-59DFEF1DCC7D}" type="presParOf" srcId="{97079B88-4763-4183-9877-3B155102965F}" destId="{22A36598-F62C-4B39-86A3-287A1BA8206D}" srcOrd="1" destOrd="0" presId="urn:microsoft.com/office/officeart/2005/8/layout/chevron1"/>
    <dgm:cxn modelId="{5C48070F-F9B6-4E1F-9A48-333948FE4B90}" type="presParOf" srcId="{4D47FC52-27C0-4733-8BC3-A8F11831A368}" destId="{6B4FA6D1-637D-42AE-B5E4-278C923A5619}" srcOrd="1" destOrd="0" presId="urn:microsoft.com/office/officeart/2005/8/layout/chevron1"/>
    <dgm:cxn modelId="{0E46F52D-EF25-4610-841C-9E01E0EB854C}" type="presParOf" srcId="{4D47FC52-27C0-4733-8BC3-A8F11831A368}" destId="{3D7ECDDF-2A42-4A89-A0B0-B0451F914639}" srcOrd="2" destOrd="0" presId="urn:microsoft.com/office/officeart/2005/8/layout/chevron1"/>
    <dgm:cxn modelId="{6CDA0AC3-6A97-438C-B9ED-CDD2BCD28818}" type="presParOf" srcId="{3D7ECDDF-2A42-4A89-A0B0-B0451F914639}" destId="{3B58DAC6-D4EF-42FB-A70D-1EDF98834D0E}" srcOrd="0" destOrd="0" presId="urn:microsoft.com/office/officeart/2005/8/layout/chevron1"/>
    <dgm:cxn modelId="{1E339595-9E8F-4CDD-8CFE-8AC508A6E38A}" type="presParOf" srcId="{3D7ECDDF-2A42-4A89-A0B0-B0451F914639}" destId="{D2EDB4AE-C764-438E-BD50-9A7C61FAEA29}" srcOrd="1" destOrd="0" presId="urn:microsoft.com/office/officeart/2005/8/layout/chevron1"/>
    <dgm:cxn modelId="{D4141C5A-9940-4B53-B95D-3914CB78C2D9}" type="presParOf" srcId="{4D47FC52-27C0-4733-8BC3-A8F11831A368}" destId="{AA08F71A-4D94-4D61-B2D8-A9844C5672B1}" srcOrd="3" destOrd="0" presId="urn:microsoft.com/office/officeart/2005/8/layout/chevron1"/>
    <dgm:cxn modelId="{BBA7A129-1D92-4EB0-B8F7-4E6CC251B3F9}" type="presParOf" srcId="{4D47FC52-27C0-4733-8BC3-A8F11831A368}" destId="{B604028C-CEB5-4218-8B83-F98EE0CBCC4A}" srcOrd="4" destOrd="0" presId="urn:microsoft.com/office/officeart/2005/8/layout/chevron1"/>
    <dgm:cxn modelId="{573B39C2-DE32-4D8B-9734-78BE1B9C22AB}" type="presParOf" srcId="{B604028C-CEB5-4218-8B83-F98EE0CBCC4A}" destId="{6D5AC354-5434-4766-B1E0-183405BC8516}" srcOrd="0" destOrd="0" presId="urn:microsoft.com/office/officeart/2005/8/layout/chevron1"/>
    <dgm:cxn modelId="{0BA87847-B90F-4309-8DEC-15B2A0FB5086}" type="presParOf" srcId="{B604028C-CEB5-4218-8B83-F98EE0CBCC4A}" destId="{F2E88367-E59D-4549-9C05-598E17E2664F}" srcOrd="1" destOrd="0" presId="urn:microsoft.com/office/officeart/2005/8/layout/chevron1"/>
    <dgm:cxn modelId="{4EC0F7EE-FA80-4A4B-901B-897A8BEA61C9}" type="presParOf" srcId="{4D47FC52-27C0-4733-8BC3-A8F11831A368}" destId="{CB1601C9-1CC3-4EFB-9A31-7730C1EB079B}" srcOrd="5" destOrd="0" presId="urn:microsoft.com/office/officeart/2005/8/layout/chevron1"/>
    <dgm:cxn modelId="{281031A8-82A0-445E-91A0-BF6C14A74390}" type="presParOf" srcId="{4D47FC52-27C0-4733-8BC3-A8F11831A368}" destId="{BC0E921A-453B-426B-B83B-5633DD86B2AD}" srcOrd="6" destOrd="0" presId="urn:microsoft.com/office/officeart/2005/8/layout/chevron1"/>
    <dgm:cxn modelId="{1331E0ED-6544-40D0-A034-042C3C15FB7E}" type="presParOf" srcId="{BC0E921A-453B-426B-B83B-5633DD86B2AD}" destId="{D58C1CFA-3169-4B11-8293-638A68F94368}" srcOrd="0" destOrd="0" presId="urn:microsoft.com/office/officeart/2005/8/layout/chevron1"/>
    <dgm:cxn modelId="{4E2A6B43-F6C8-4BC9-85E4-439BFAC3C017}"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smtClean="0">
              <a:solidFill>
                <a:schemeClr val="bg1">
                  <a:lumMod val="85000"/>
                </a:schemeClr>
              </a:solidFill>
            </a:rPr>
            <a:t>Product design</a:t>
          </a:r>
          <a:endParaRPr lang="en-GB" sz="2000" b="1" dirty="0">
            <a:solidFill>
              <a:schemeClr val="bg1">
                <a:lumMod val="85000"/>
              </a:schemeClr>
            </a:solidFill>
          </a:endParaRPr>
        </a:p>
      </dgm:t>
    </dgm:pt>
    <dgm:pt modelId="{48611C48-C4B7-42CC-A2C1-B5446CB84AA4}" type="parTrans" cxnId="{FCF0D00A-7BDD-4AF7-A50B-5377D0B07807}">
      <dgm:prSet/>
      <dgm:spPr/>
      <dgm:t>
        <a:bodyPr/>
        <a:lstStyle/>
        <a:p>
          <a:endParaRPr lang="en-GB">
            <a:solidFill>
              <a:schemeClr val="bg1">
                <a:lumMod val="85000"/>
              </a:schemeClr>
            </a:solidFill>
          </a:endParaRPr>
        </a:p>
      </dgm:t>
    </dgm:pt>
    <dgm:pt modelId="{60728ECA-F9B2-4167-8D9D-80E06DE82722}" type="sibTrans" cxnId="{FCF0D00A-7BDD-4AF7-A50B-5377D0B07807}">
      <dgm:prSet/>
      <dgm:spPr/>
      <dgm:t>
        <a:bodyPr/>
        <a:lstStyle/>
        <a:p>
          <a:endParaRPr lang="en-GB">
            <a:solidFill>
              <a:schemeClr val="bg1">
                <a:lumMod val="85000"/>
              </a:schemeClr>
            </a:solidFill>
          </a:endParaRPr>
        </a:p>
      </dgm:t>
    </dgm:pt>
    <dgm:pt modelId="{2AF0122D-FF1B-45B1-9BDB-87B680135C33}">
      <dgm:prSet phldrT="[Text]" custT="1"/>
      <dgm:spPr/>
      <dgm:t>
        <a:bodyPr/>
        <a:lstStyle/>
        <a:p>
          <a:r>
            <a:rPr lang="en-GB" sz="1600" dirty="0" smtClean="0">
              <a:solidFill>
                <a:schemeClr val="bg1">
                  <a:lumMod val="85000"/>
                </a:schemeClr>
              </a:solidFill>
            </a:rPr>
            <a:t>Use less</a:t>
          </a:r>
          <a:endParaRPr lang="en-GB" sz="1600" dirty="0">
            <a:solidFill>
              <a:schemeClr val="bg1">
                <a:lumMod val="85000"/>
              </a:schemeClr>
            </a:solidFill>
          </a:endParaRPr>
        </a:p>
      </dgm:t>
    </dgm:pt>
    <dgm:pt modelId="{F368C3A0-7FEB-4ACF-B05E-BFEC2F342D72}" type="parTrans" cxnId="{FCB64DE2-197F-4409-B4D4-A4FD12E79AC7}">
      <dgm:prSet/>
      <dgm:spPr/>
      <dgm:t>
        <a:bodyPr/>
        <a:lstStyle/>
        <a:p>
          <a:endParaRPr lang="en-GB">
            <a:solidFill>
              <a:schemeClr val="bg1">
                <a:lumMod val="85000"/>
              </a:schemeClr>
            </a:solidFill>
          </a:endParaRPr>
        </a:p>
      </dgm:t>
    </dgm:pt>
    <dgm:pt modelId="{E3AD4D8E-CC17-4A2C-8DC9-F2ABB2A4845A}" type="sibTrans" cxnId="{FCB64DE2-197F-4409-B4D4-A4FD12E79AC7}">
      <dgm:prSet/>
      <dgm:spPr/>
      <dgm:t>
        <a:bodyPr/>
        <a:lstStyle/>
        <a:p>
          <a:endParaRPr lang="en-GB">
            <a:solidFill>
              <a:schemeClr val="bg1">
                <a:lumMod val="85000"/>
              </a:schemeClr>
            </a:solidFill>
          </a:endParaRPr>
        </a:p>
      </dgm:t>
    </dgm:pt>
    <dgm:pt modelId="{6D31AF31-93B4-4456-95B7-8671E38EB396}">
      <dgm:prSet phldrT="[Text]" custT="1"/>
      <dgm:spPr/>
      <dgm:t>
        <a:bodyPr/>
        <a:lstStyle/>
        <a:p>
          <a:r>
            <a:rPr lang="en-GB" sz="1600" dirty="0" smtClean="0">
              <a:solidFill>
                <a:schemeClr val="bg1">
                  <a:lumMod val="85000"/>
                </a:schemeClr>
              </a:solidFill>
            </a:rPr>
            <a:t>Use it more</a:t>
          </a:r>
          <a:endParaRPr lang="en-GB" sz="1600" dirty="0">
            <a:solidFill>
              <a:schemeClr val="bg1">
                <a:lumMod val="85000"/>
              </a:schemeClr>
            </a:solidFill>
          </a:endParaRPr>
        </a:p>
      </dgm:t>
    </dgm:pt>
    <dgm:pt modelId="{F5557B6F-0AAA-4E70-84E7-1791830011CF}" type="parTrans" cxnId="{F6474063-66C4-4D6F-8452-F7733697B597}">
      <dgm:prSet/>
      <dgm:spPr/>
      <dgm:t>
        <a:bodyPr/>
        <a:lstStyle/>
        <a:p>
          <a:endParaRPr lang="en-GB">
            <a:solidFill>
              <a:schemeClr val="bg1">
                <a:lumMod val="85000"/>
              </a:schemeClr>
            </a:solidFill>
          </a:endParaRPr>
        </a:p>
      </dgm:t>
    </dgm:pt>
    <dgm:pt modelId="{CA27ED4B-C425-4DA1-9B41-F8781A4CDE62}" type="sibTrans" cxnId="{F6474063-66C4-4D6F-8452-F7733697B597}">
      <dgm:prSet/>
      <dgm:spPr/>
      <dgm:t>
        <a:bodyPr/>
        <a:lstStyle/>
        <a:p>
          <a:endParaRPr lang="en-GB">
            <a:solidFill>
              <a:schemeClr val="bg1">
                <a:lumMod val="85000"/>
              </a:schemeClr>
            </a:solidFill>
          </a:endParaRPr>
        </a:p>
      </dgm:t>
    </dgm:pt>
    <dgm:pt modelId="{B5B99155-047F-4664-B536-62AEA229A242}">
      <dgm:prSet phldrT="[Text]" custT="1"/>
      <dgm:spPr>
        <a:solidFill>
          <a:schemeClr val="accent5">
            <a:lumMod val="60000"/>
            <a:lumOff val="40000"/>
          </a:schemeClr>
        </a:solidFill>
      </dgm:spPr>
      <dgm:t>
        <a:bodyPr/>
        <a:lstStyle/>
        <a:p>
          <a:r>
            <a:rPr lang="en-GB" sz="2000" b="1" smtClean="0">
              <a:solidFill>
                <a:schemeClr val="bg1">
                  <a:lumMod val="85000"/>
                </a:schemeClr>
              </a:solidFill>
            </a:rPr>
            <a:t>Process design</a:t>
          </a:r>
          <a:endParaRPr lang="en-GB" sz="2000" b="1" dirty="0">
            <a:solidFill>
              <a:schemeClr val="bg1">
                <a:lumMod val="85000"/>
              </a:schemeClr>
            </a:solidFill>
          </a:endParaRPr>
        </a:p>
      </dgm:t>
    </dgm:pt>
    <dgm:pt modelId="{7362CF9C-AA28-4115-813C-4A73D946C8A2}" type="parTrans" cxnId="{C7D752F8-7DF2-4977-9030-B3898A3F5226}">
      <dgm:prSet/>
      <dgm:spPr/>
      <dgm:t>
        <a:bodyPr/>
        <a:lstStyle/>
        <a:p>
          <a:endParaRPr lang="en-GB">
            <a:solidFill>
              <a:schemeClr val="bg1">
                <a:lumMod val="85000"/>
              </a:schemeClr>
            </a:solidFill>
          </a:endParaRPr>
        </a:p>
      </dgm:t>
    </dgm:pt>
    <dgm:pt modelId="{E462841A-E932-4D12-B2D8-F36BA0C52CDB}" type="sibTrans" cxnId="{C7D752F8-7DF2-4977-9030-B3898A3F5226}">
      <dgm:prSet/>
      <dgm:spPr/>
      <dgm:t>
        <a:bodyPr/>
        <a:lstStyle/>
        <a:p>
          <a:endParaRPr lang="en-GB">
            <a:solidFill>
              <a:schemeClr val="bg1">
                <a:lumMod val="85000"/>
              </a:schemeClr>
            </a:solidFill>
          </a:endParaRPr>
        </a:p>
      </dgm:t>
    </dgm:pt>
    <dgm:pt modelId="{FB2A3D03-9E91-4503-8373-C1C508B91DC4}">
      <dgm:prSet phldrT="[Text]" custT="1"/>
      <dgm:spPr/>
      <dgm:t>
        <a:bodyPr/>
        <a:lstStyle/>
        <a:p>
          <a:r>
            <a:rPr lang="en-GB" sz="1600" smtClean="0">
              <a:solidFill>
                <a:schemeClr val="bg1">
                  <a:lumMod val="85000"/>
                </a:schemeClr>
              </a:solidFill>
            </a:rPr>
            <a:t>Use less</a:t>
          </a:r>
          <a:endParaRPr lang="en-GB" sz="1600" dirty="0">
            <a:solidFill>
              <a:schemeClr val="bg1">
                <a:lumMod val="85000"/>
              </a:schemeClr>
            </a:solidFill>
          </a:endParaRPr>
        </a:p>
      </dgm:t>
    </dgm:pt>
    <dgm:pt modelId="{1E20503B-2E5B-4898-A82C-599B40038AEA}" type="parTrans" cxnId="{5DB4E005-F465-467B-A1CF-45C0A2514600}">
      <dgm:prSet/>
      <dgm:spPr/>
      <dgm:t>
        <a:bodyPr/>
        <a:lstStyle/>
        <a:p>
          <a:endParaRPr lang="en-GB">
            <a:solidFill>
              <a:schemeClr val="bg1">
                <a:lumMod val="85000"/>
              </a:schemeClr>
            </a:solidFill>
          </a:endParaRPr>
        </a:p>
      </dgm:t>
    </dgm:pt>
    <dgm:pt modelId="{2FB530D0-C48A-42E2-B98A-955C4B5CAB99}" type="sibTrans" cxnId="{5DB4E005-F465-467B-A1CF-45C0A2514600}">
      <dgm:prSet/>
      <dgm:spPr/>
      <dgm:t>
        <a:bodyPr/>
        <a:lstStyle/>
        <a:p>
          <a:endParaRPr lang="en-GB">
            <a:solidFill>
              <a:schemeClr val="bg1">
                <a:lumMod val="85000"/>
              </a:schemeClr>
            </a:solidFill>
          </a:endParaRPr>
        </a:p>
      </dgm:t>
    </dgm:pt>
    <dgm:pt modelId="{A9750B8B-E5DF-4775-9AE4-2DC2D1710A9A}">
      <dgm:prSet phldrT="[Text]" custT="1"/>
      <dgm:spPr>
        <a:solidFill>
          <a:schemeClr val="accent5">
            <a:lumMod val="60000"/>
            <a:lumOff val="40000"/>
          </a:schemeClr>
        </a:solidFill>
      </dgm:spPr>
      <dgm:t>
        <a:bodyPr/>
        <a:lstStyle/>
        <a:p>
          <a:r>
            <a:rPr lang="en-GB" sz="2000" b="1" smtClean="0">
              <a:solidFill>
                <a:schemeClr val="bg1">
                  <a:lumMod val="85000"/>
                </a:schemeClr>
              </a:solidFill>
            </a:rPr>
            <a:t>Circular flows</a:t>
          </a:r>
          <a:endParaRPr lang="en-GB" sz="2000" b="1" dirty="0">
            <a:solidFill>
              <a:schemeClr val="bg1">
                <a:lumMod val="85000"/>
              </a:schemeClr>
            </a:solidFill>
          </a:endParaRPr>
        </a:p>
      </dgm:t>
    </dgm:pt>
    <dgm:pt modelId="{1FE22986-2769-4A65-8997-EF8D8F1C913F}" type="parTrans" cxnId="{1F8F96AC-025F-4012-AFC5-885A9E1CB931}">
      <dgm:prSet/>
      <dgm:spPr/>
      <dgm:t>
        <a:bodyPr/>
        <a:lstStyle/>
        <a:p>
          <a:endParaRPr lang="en-GB">
            <a:solidFill>
              <a:schemeClr val="bg1">
                <a:lumMod val="85000"/>
              </a:schemeClr>
            </a:solidFill>
          </a:endParaRPr>
        </a:p>
      </dgm:t>
    </dgm:pt>
    <dgm:pt modelId="{8F7B457E-8F8B-4C48-BDFE-E7FCC28A4C84}" type="sibTrans" cxnId="{1F8F96AC-025F-4012-AFC5-885A9E1CB931}">
      <dgm:prSet/>
      <dgm:spPr/>
      <dgm:t>
        <a:bodyPr/>
        <a:lstStyle/>
        <a:p>
          <a:endParaRPr lang="en-GB">
            <a:solidFill>
              <a:schemeClr val="bg1">
                <a:lumMod val="85000"/>
              </a:schemeClr>
            </a:solidFill>
          </a:endParaRPr>
        </a:p>
      </dgm:t>
    </dgm:pt>
    <dgm:pt modelId="{0776A6A8-7FB5-40F9-A6EE-8D6D7C331DEF}">
      <dgm:prSet phldrT="[Text]" custT="1"/>
      <dgm:spPr/>
      <dgm:t>
        <a:bodyPr/>
        <a:lstStyle/>
        <a:p>
          <a:r>
            <a:rPr lang="en-GB" sz="1600" dirty="0" smtClean="0">
              <a:solidFill>
                <a:schemeClr val="bg1">
                  <a:lumMod val="85000"/>
                </a:schemeClr>
              </a:solidFill>
            </a:rPr>
            <a:t>Reuse</a:t>
          </a:r>
          <a:endParaRPr lang="en-GB" sz="1600" dirty="0">
            <a:solidFill>
              <a:schemeClr val="bg1">
                <a:lumMod val="85000"/>
              </a:schemeClr>
            </a:solidFill>
          </a:endParaRPr>
        </a:p>
      </dgm:t>
    </dgm:pt>
    <dgm:pt modelId="{2B3920BA-FA2F-4E17-9498-979AA66FC6E6}" type="parTrans" cxnId="{7551775B-E211-4CEA-8D7A-A5260958799E}">
      <dgm:prSet/>
      <dgm:spPr/>
      <dgm:t>
        <a:bodyPr/>
        <a:lstStyle/>
        <a:p>
          <a:endParaRPr lang="en-GB">
            <a:solidFill>
              <a:schemeClr val="bg1">
                <a:lumMod val="85000"/>
              </a:schemeClr>
            </a:solidFill>
          </a:endParaRPr>
        </a:p>
      </dgm:t>
    </dgm:pt>
    <dgm:pt modelId="{85961D6B-A0DD-417B-9B8B-0DCB27CA9E62}" type="sibTrans" cxnId="{7551775B-E211-4CEA-8D7A-A5260958799E}">
      <dgm:prSet/>
      <dgm:spPr/>
      <dgm:t>
        <a:bodyPr/>
        <a:lstStyle/>
        <a:p>
          <a:endParaRPr lang="en-GB">
            <a:solidFill>
              <a:schemeClr val="bg1">
                <a:lumMod val="85000"/>
              </a:schemeClr>
            </a:solidFill>
          </a:endParaRPr>
        </a:p>
      </dgm:t>
    </dgm:pt>
    <dgm:pt modelId="{B362322D-C280-4332-9B41-C35452F6EC8A}">
      <dgm:prSet phldrT="[Text]" custT="1"/>
      <dgm:spPr>
        <a:solidFill>
          <a:schemeClr val="accent5">
            <a:lumMod val="60000"/>
            <a:lumOff val="40000"/>
          </a:schemeClr>
        </a:solidFill>
      </dgm:spPr>
      <dgm:t>
        <a:bodyPr/>
        <a:lstStyle/>
        <a:p>
          <a:r>
            <a:rPr lang="en-GB" sz="2000" b="1" dirty="0" smtClean="0">
              <a:solidFill>
                <a:schemeClr val="bg1">
                  <a:lumMod val="85000"/>
                </a:schemeClr>
              </a:solidFill>
            </a:rPr>
            <a:t>Circular inputs</a:t>
          </a:r>
          <a:endParaRPr lang="en-GB" sz="2000" b="1" dirty="0">
            <a:solidFill>
              <a:schemeClr val="bg1">
                <a:lumMod val="85000"/>
              </a:schemeClr>
            </a:solidFill>
          </a:endParaRPr>
        </a:p>
      </dgm:t>
    </dgm:pt>
    <dgm:pt modelId="{1A468FA5-E58F-464F-91E1-66AC0D6E22D2}" type="parTrans" cxnId="{6C1CC9CA-C714-4736-8E55-D9A66ADC86AA}">
      <dgm:prSet/>
      <dgm:spPr/>
      <dgm:t>
        <a:bodyPr/>
        <a:lstStyle/>
        <a:p>
          <a:endParaRPr lang="en-GB">
            <a:solidFill>
              <a:schemeClr val="bg1">
                <a:lumMod val="85000"/>
              </a:schemeClr>
            </a:solidFill>
          </a:endParaRPr>
        </a:p>
      </dgm:t>
    </dgm:pt>
    <dgm:pt modelId="{870EB13F-CF04-4154-A40D-030BE406D0E4}" type="sibTrans" cxnId="{6C1CC9CA-C714-4736-8E55-D9A66ADC86AA}">
      <dgm:prSet/>
      <dgm:spPr/>
      <dgm:t>
        <a:bodyPr/>
        <a:lstStyle/>
        <a:p>
          <a:endParaRPr lang="en-GB">
            <a:solidFill>
              <a:schemeClr val="bg1">
                <a:lumMod val="85000"/>
              </a:schemeClr>
            </a:solidFill>
          </a:endParaRPr>
        </a:p>
      </dgm:t>
    </dgm:pt>
    <dgm:pt modelId="{C83A5A2A-9FAC-4DFF-957D-E486D6EB93DF}">
      <dgm:prSet phldrT="[Text]" custT="1"/>
      <dgm:spPr/>
      <dgm:t>
        <a:bodyPr/>
        <a:lstStyle/>
        <a:p>
          <a:r>
            <a:rPr lang="en-GB" sz="1600" smtClean="0">
              <a:solidFill>
                <a:schemeClr val="bg1">
                  <a:lumMod val="85000"/>
                </a:schemeClr>
              </a:solidFill>
            </a:rPr>
            <a:t>Use it again</a:t>
          </a:r>
          <a:endParaRPr lang="en-GB" sz="1600" dirty="0">
            <a:solidFill>
              <a:schemeClr val="bg1">
                <a:lumMod val="85000"/>
              </a:schemeClr>
            </a:solidFill>
          </a:endParaRPr>
        </a:p>
      </dgm:t>
    </dgm:pt>
    <dgm:pt modelId="{5D9D3259-760B-4ADE-9CA2-5C2EB3771C1A}" type="parTrans" cxnId="{4E2F875D-8EAD-4698-8F1D-1AD83A92FCFC}">
      <dgm:prSet/>
      <dgm:spPr/>
      <dgm:t>
        <a:bodyPr/>
        <a:lstStyle/>
        <a:p>
          <a:endParaRPr lang="en-GB">
            <a:solidFill>
              <a:schemeClr val="bg1">
                <a:lumMod val="85000"/>
              </a:schemeClr>
            </a:solidFill>
          </a:endParaRPr>
        </a:p>
      </dgm:t>
    </dgm:pt>
    <dgm:pt modelId="{CB141E90-F8E1-4F1C-937C-717B30060445}" type="sibTrans" cxnId="{4E2F875D-8EAD-4698-8F1D-1AD83A92FCFC}">
      <dgm:prSet/>
      <dgm:spPr/>
      <dgm:t>
        <a:bodyPr/>
        <a:lstStyle/>
        <a:p>
          <a:endParaRPr lang="en-GB">
            <a:solidFill>
              <a:schemeClr val="bg1">
                <a:lumMod val="85000"/>
              </a:schemeClr>
            </a:solidFill>
          </a:endParaRPr>
        </a:p>
      </dgm:t>
    </dgm:pt>
    <dgm:pt modelId="{F0E32E4C-BD19-4614-B4DB-7E7950F5746B}">
      <dgm:prSet phldrT="[Text]" custT="1"/>
      <dgm:spPr/>
      <dgm:t>
        <a:bodyPr/>
        <a:lstStyle/>
        <a:p>
          <a:r>
            <a:rPr lang="en-GB" sz="1600" dirty="0" smtClean="0">
              <a:solidFill>
                <a:schemeClr val="bg1">
                  <a:lumMod val="85000"/>
                </a:schemeClr>
              </a:solidFill>
            </a:rPr>
            <a:t>Remanufacture</a:t>
          </a:r>
          <a:endParaRPr lang="en-GB" sz="1600" dirty="0">
            <a:solidFill>
              <a:schemeClr val="bg1">
                <a:lumMod val="85000"/>
              </a:schemeClr>
            </a:solidFill>
          </a:endParaRPr>
        </a:p>
      </dgm:t>
    </dgm:pt>
    <dgm:pt modelId="{46D9322A-DB11-43B1-BAE3-D963D57C106B}" type="parTrans" cxnId="{EA8BFA06-CC36-46C0-8C71-D3380358912F}">
      <dgm:prSet/>
      <dgm:spPr/>
      <dgm:t>
        <a:bodyPr/>
        <a:lstStyle/>
        <a:p>
          <a:endParaRPr lang="en-GB">
            <a:solidFill>
              <a:schemeClr val="bg1">
                <a:lumMod val="85000"/>
              </a:schemeClr>
            </a:solidFill>
          </a:endParaRPr>
        </a:p>
      </dgm:t>
    </dgm:pt>
    <dgm:pt modelId="{7024FA48-233E-41EC-9711-95C6EB51C977}" type="sibTrans" cxnId="{EA8BFA06-CC36-46C0-8C71-D3380358912F}">
      <dgm:prSet/>
      <dgm:spPr/>
      <dgm:t>
        <a:bodyPr/>
        <a:lstStyle/>
        <a:p>
          <a:endParaRPr lang="en-GB">
            <a:solidFill>
              <a:schemeClr val="bg1">
                <a:lumMod val="85000"/>
              </a:schemeClr>
            </a:solidFill>
          </a:endParaRPr>
        </a:p>
      </dgm:t>
    </dgm:pt>
    <dgm:pt modelId="{6ED2F62E-FA35-48CC-8A9F-841776209B78}">
      <dgm:prSet phldrT="[Text]" custT="1"/>
      <dgm:spPr/>
      <dgm:t>
        <a:bodyPr/>
        <a:lstStyle/>
        <a:p>
          <a:r>
            <a:rPr lang="en-GB" sz="1600" dirty="0" smtClean="0">
              <a:solidFill>
                <a:schemeClr val="bg1">
                  <a:lumMod val="85000"/>
                </a:schemeClr>
              </a:solidFill>
            </a:rPr>
            <a:t>Recycle</a:t>
          </a:r>
          <a:endParaRPr lang="en-GB" sz="1600" dirty="0">
            <a:solidFill>
              <a:schemeClr val="bg1">
                <a:lumMod val="85000"/>
              </a:schemeClr>
            </a:solidFill>
          </a:endParaRPr>
        </a:p>
      </dgm:t>
    </dgm:pt>
    <dgm:pt modelId="{C923FD26-2C27-4CB5-B7D2-97893A819074}" type="parTrans" cxnId="{774728A7-2FCE-4DF5-967C-4D0EF6058F63}">
      <dgm:prSet/>
      <dgm:spPr/>
      <dgm:t>
        <a:bodyPr/>
        <a:lstStyle/>
        <a:p>
          <a:endParaRPr lang="en-GB">
            <a:solidFill>
              <a:schemeClr val="bg1">
                <a:lumMod val="85000"/>
              </a:schemeClr>
            </a:solidFill>
          </a:endParaRPr>
        </a:p>
      </dgm:t>
    </dgm:pt>
    <dgm:pt modelId="{112CF460-4F33-4828-A16B-F4CE81FE1363}" type="sibTrans" cxnId="{774728A7-2FCE-4DF5-967C-4D0EF6058F63}">
      <dgm:prSet/>
      <dgm:spPr/>
      <dgm:t>
        <a:bodyPr/>
        <a:lstStyle/>
        <a:p>
          <a:endParaRPr lang="en-GB">
            <a:solidFill>
              <a:schemeClr val="bg1">
                <a:lumMod val="85000"/>
              </a:schemeClr>
            </a:solidFill>
          </a:endParaRPr>
        </a:p>
      </dgm:t>
    </dgm:pt>
    <dgm:pt modelId="{F9A6A46C-502B-4334-9633-5C1A9127F001}">
      <dgm:prSet phldrT="[Text]" custT="1"/>
      <dgm:spPr/>
      <dgm:t>
        <a:bodyPr/>
        <a:lstStyle/>
        <a:p>
          <a:r>
            <a:rPr lang="en-GB" sz="1600" dirty="0" smtClean="0">
              <a:solidFill>
                <a:schemeClr val="bg1">
                  <a:lumMod val="85000"/>
                </a:schemeClr>
              </a:solidFill>
            </a:rPr>
            <a:t>Recycled</a:t>
          </a:r>
          <a:endParaRPr lang="en-GB" sz="1600" dirty="0">
            <a:solidFill>
              <a:schemeClr val="bg1">
                <a:lumMod val="85000"/>
              </a:schemeClr>
            </a:solidFill>
          </a:endParaRPr>
        </a:p>
      </dgm:t>
    </dgm:pt>
    <dgm:pt modelId="{0812F62D-7246-4506-ABB2-5EB3B8E89A20}" type="parTrans" cxnId="{ABB20B81-939D-4D1D-82DA-E601F3D7B530}">
      <dgm:prSet/>
      <dgm:spPr/>
      <dgm:t>
        <a:bodyPr/>
        <a:lstStyle/>
        <a:p>
          <a:endParaRPr lang="en-GB">
            <a:solidFill>
              <a:schemeClr val="bg1">
                <a:lumMod val="85000"/>
              </a:schemeClr>
            </a:solidFill>
          </a:endParaRPr>
        </a:p>
      </dgm:t>
    </dgm:pt>
    <dgm:pt modelId="{A3FD873B-A698-474A-8CC8-75933FA2EDD8}" type="sibTrans" cxnId="{ABB20B81-939D-4D1D-82DA-E601F3D7B530}">
      <dgm:prSet/>
      <dgm:spPr/>
      <dgm:t>
        <a:bodyPr/>
        <a:lstStyle/>
        <a:p>
          <a:endParaRPr lang="en-GB">
            <a:solidFill>
              <a:schemeClr val="bg1">
                <a:lumMod val="85000"/>
              </a:schemeClr>
            </a:solidFill>
          </a:endParaRPr>
        </a:p>
      </dgm:t>
    </dgm:pt>
    <dgm:pt modelId="{AD37F87E-DFB0-4CB3-92F0-E1D75B1709C5}">
      <dgm:prSet phldrT="[Text]" custT="1"/>
      <dgm:spPr/>
      <dgm:t>
        <a:bodyPr/>
        <a:lstStyle/>
        <a:p>
          <a:r>
            <a:rPr lang="en-GB" sz="1600" smtClean="0">
              <a:solidFill>
                <a:schemeClr val="bg1">
                  <a:lumMod val="85000"/>
                </a:schemeClr>
              </a:solidFill>
            </a:rPr>
            <a:t>Renewable</a:t>
          </a:r>
          <a:endParaRPr lang="en-GB" sz="1600" dirty="0">
            <a:solidFill>
              <a:schemeClr val="bg1">
                <a:lumMod val="85000"/>
              </a:schemeClr>
            </a:solidFill>
          </a:endParaRPr>
        </a:p>
      </dgm:t>
    </dgm:pt>
    <dgm:pt modelId="{CC29DA74-1B9C-46EC-BBE1-BC23D42C4070}" type="parTrans" cxnId="{905977F3-2161-44CF-8070-9B38CB02A9B1}">
      <dgm:prSet/>
      <dgm:spPr/>
      <dgm:t>
        <a:bodyPr/>
        <a:lstStyle/>
        <a:p>
          <a:endParaRPr lang="en-GB">
            <a:solidFill>
              <a:schemeClr val="bg1">
                <a:lumMod val="85000"/>
              </a:schemeClr>
            </a:solidFill>
          </a:endParaRPr>
        </a:p>
      </dgm:t>
    </dgm:pt>
    <dgm:pt modelId="{23AB5A34-DD8C-48C0-AF0D-699AF18E286E}" type="sibTrans" cxnId="{905977F3-2161-44CF-8070-9B38CB02A9B1}">
      <dgm:prSet/>
      <dgm:spPr/>
      <dgm:t>
        <a:bodyPr/>
        <a:lstStyle/>
        <a:p>
          <a:endParaRPr lang="en-GB">
            <a:solidFill>
              <a:schemeClr val="bg1">
                <a:lumMod val="85000"/>
              </a:schemeClr>
            </a:solidFill>
          </a:endParaRPr>
        </a:p>
      </dgm:t>
    </dgm:pt>
    <dgm:pt modelId="{89D411B9-6CA9-4AAE-8BBE-FDA46C07E335}">
      <dgm:prSet phldrT="[Text]" custT="1"/>
      <dgm:spPr/>
      <dgm:t>
        <a:bodyPr/>
        <a:lstStyle/>
        <a:p>
          <a:r>
            <a:rPr lang="en-GB" sz="1600" smtClean="0">
              <a:solidFill>
                <a:schemeClr val="bg1">
                  <a:lumMod val="85000"/>
                </a:schemeClr>
              </a:solidFill>
            </a:rPr>
            <a:t>Safe &amp; secure</a:t>
          </a:r>
          <a:endParaRPr lang="en-GB" sz="1600" dirty="0">
            <a:solidFill>
              <a:schemeClr val="bg1">
                <a:lumMod val="85000"/>
              </a:schemeClr>
            </a:solidFill>
          </a:endParaRPr>
        </a:p>
      </dgm:t>
    </dgm:pt>
    <dgm:pt modelId="{1D11EE7B-BA8C-4ED7-9692-42D495F6A4DA}" type="parTrans" cxnId="{21E18961-CCEE-49BB-BD12-CB40C0A93797}">
      <dgm:prSet/>
      <dgm:spPr/>
      <dgm:t>
        <a:bodyPr/>
        <a:lstStyle/>
        <a:p>
          <a:endParaRPr lang="en-GB">
            <a:solidFill>
              <a:schemeClr val="bg1">
                <a:lumMod val="85000"/>
              </a:schemeClr>
            </a:solidFill>
          </a:endParaRPr>
        </a:p>
      </dgm:t>
    </dgm:pt>
    <dgm:pt modelId="{B9CCCB55-51F2-406D-BF55-6C7658D6F718}" type="sibTrans" cxnId="{21E18961-CCEE-49BB-BD12-CB40C0A93797}">
      <dgm:prSet/>
      <dgm:spPr/>
      <dgm:t>
        <a:bodyPr/>
        <a:lstStyle/>
        <a:p>
          <a:endParaRPr lang="en-GB">
            <a:solidFill>
              <a:schemeClr val="bg1">
                <a:lumMod val="85000"/>
              </a:schemeClr>
            </a:solidFill>
          </a:endParaRPr>
        </a:p>
      </dgm:t>
    </dgm:pt>
    <dgm:pt modelId="{15CC0283-3E29-4DE4-801D-8425D399B658}">
      <dgm:prSet phldrT="[Text]" custT="1"/>
      <dgm:spPr/>
      <dgm:t>
        <a:bodyPr/>
        <a:lstStyle/>
        <a:p>
          <a:r>
            <a:rPr lang="en-GB" sz="1600" dirty="0" smtClean="0">
              <a:solidFill>
                <a:schemeClr val="bg1">
                  <a:lumMod val="85000"/>
                </a:schemeClr>
              </a:solidFill>
            </a:rPr>
            <a:t>Renewables</a:t>
          </a:r>
          <a:endParaRPr lang="en-GB" sz="1600" dirty="0">
            <a:solidFill>
              <a:schemeClr val="bg1">
                <a:lumMod val="85000"/>
              </a:schemeClr>
            </a:solidFill>
          </a:endParaRPr>
        </a:p>
      </dgm:t>
    </dgm:pt>
    <dgm:pt modelId="{CD1C4238-ED91-491C-9CD9-03F6F0542B9E}" type="parTrans" cxnId="{C9D0F064-E3CA-4ACE-A6C5-44312C2910CC}">
      <dgm:prSet/>
      <dgm:spPr/>
      <dgm:t>
        <a:bodyPr/>
        <a:lstStyle/>
        <a:p>
          <a:endParaRPr lang="en-GB">
            <a:solidFill>
              <a:schemeClr val="bg1">
                <a:lumMod val="85000"/>
              </a:schemeClr>
            </a:solidFill>
          </a:endParaRPr>
        </a:p>
      </dgm:t>
    </dgm:pt>
    <dgm:pt modelId="{5AB127A7-82F6-4883-9195-411BA4DF201D}" type="sibTrans" cxnId="{C9D0F064-E3CA-4ACE-A6C5-44312C2910CC}">
      <dgm:prSet/>
      <dgm:spPr/>
      <dgm:t>
        <a:bodyPr/>
        <a:lstStyle/>
        <a:p>
          <a:endParaRPr lang="en-GB">
            <a:solidFill>
              <a:schemeClr val="bg1">
                <a:lumMod val="85000"/>
              </a:schemeClr>
            </a:solidFill>
          </a:endParaRPr>
        </a:p>
      </dgm:t>
    </dgm:pt>
    <dgm:pt modelId="{9E29EB61-18BB-4910-9A26-E56A7634C48D}">
      <dgm:prSet phldrT="[Text]" custT="1"/>
      <dgm:spPr/>
      <dgm:t>
        <a:bodyPr/>
        <a:lstStyle/>
        <a:p>
          <a:r>
            <a:rPr lang="en-GB" sz="1600" dirty="0" smtClean="0">
              <a:solidFill>
                <a:schemeClr val="bg1">
                  <a:lumMod val="85000"/>
                </a:schemeClr>
              </a:solidFill>
            </a:rPr>
            <a:t>Waste = food</a:t>
          </a:r>
          <a:endParaRPr lang="en-GB" sz="1600" dirty="0">
            <a:solidFill>
              <a:schemeClr val="bg1">
                <a:lumMod val="85000"/>
              </a:schemeClr>
            </a:solidFill>
          </a:endParaRPr>
        </a:p>
      </dgm:t>
    </dgm:pt>
    <dgm:pt modelId="{CEB1767A-264F-4ADD-83B3-54BAA54874F4}" type="parTrans" cxnId="{E3A846CA-3D94-4F20-B6EC-EC509D5D5490}">
      <dgm:prSet/>
      <dgm:spPr/>
      <dgm:t>
        <a:bodyPr/>
        <a:lstStyle/>
        <a:p>
          <a:endParaRPr lang="en-GB">
            <a:solidFill>
              <a:schemeClr val="bg1">
                <a:lumMod val="85000"/>
              </a:schemeClr>
            </a:solidFill>
          </a:endParaRPr>
        </a:p>
      </dgm:t>
    </dgm:pt>
    <dgm:pt modelId="{70BBF010-B606-439A-A8CD-E7A61240DCF4}" type="sibTrans" cxnId="{E3A846CA-3D94-4F20-B6EC-EC509D5D5490}">
      <dgm:prSet/>
      <dgm:spPr/>
      <dgm:t>
        <a:bodyPr/>
        <a:lstStyle/>
        <a:p>
          <a:endParaRPr lang="en-GB">
            <a:solidFill>
              <a:schemeClr val="bg1">
                <a:lumMod val="85000"/>
              </a:schemeClr>
            </a:solidFill>
          </a:endParaRPr>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C3EE6BB4-F8D7-47F9-9988-CD7848E4B9CA}" type="presOf" srcId="{AD37F87E-DFB0-4CB3-92F0-E1D75B1709C5}" destId="{22A36598-F62C-4B39-86A3-287A1BA8206D}" srcOrd="0" destOrd="1" presId="urn:microsoft.com/office/officeart/2005/8/layout/chevron1"/>
    <dgm:cxn modelId="{C7D752F8-7DF2-4977-9030-B3898A3F5226}" srcId="{1DD61B47-F6F8-4CAC-B70A-BE76A44B9F38}" destId="{B5B99155-047F-4664-B536-62AEA229A242}" srcOrd="2" destOrd="0" parTransId="{7362CF9C-AA28-4115-813C-4A73D946C8A2}" sibTransId="{E462841A-E932-4D12-B2D8-F36BA0C52CDB}"/>
    <dgm:cxn modelId="{774728A7-2FCE-4DF5-967C-4D0EF6058F63}" srcId="{A9750B8B-E5DF-4775-9AE4-2DC2D1710A9A}" destId="{6ED2F62E-FA35-48CC-8A9F-841776209B78}" srcOrd="2" destOrd="0" parTransId="{C923FD26-2C27-4CB5-B7D2-97893A819074}" sibTransId="{112CF460-4F33-4828-A16B-F4CE81FE1363}"/>
    <dgm:cxn modelId="{200A4CDC-664D-41BE-98B3-43802B5AEE99}" type="presOf" srcId="{0776A6A8-7FB5-40F9-A6EE-8D6D7C331DEF}" destId="{CB8184D1-F50D-4E93-A0BE-C7EB719AF2B3}" srcOrd="0" destOrd="0"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E1085A93-E7C7-4670-B614-F4EAF5C6A944}" type="presOf" srcId="{2AF0122D-FF1B-45B1-9BDB-87B680135C33}" destId="{D2EDB4AE-C764-438E-BD50-9A7C61FAEA29}" srcOrd="0" destOrd="0"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1F8F96AC-025F-4012-AFC5-885A9E1CB931}" srcId="{1DD61B47-F6F8-4CAC-B70A-BE76A44B9F38}" destId="{A9750B8B-E5DF-4775-9AE4-2DC2D1710A9A}" srcOrd="3" destOrd="0" parTransId="{1FE22986-2769-4A65-8997-EF8D8F1C913F}" sibTransId="{8F7B457E-8F8B-4C48-BDFE-E7FCC28A4C84}"/>
    <dgm:cxn modelId="{6FB45DA3-243E-4D3B-9E3A-43D7AF2305A9}" type="presOf" srcId="{B5B99155-047F-4664-B536-62AEA229A242}" destId="{6D5AC354-5434-4766-B1E0-183405BC8516}" srcOrd="0" destOrd="0" presId="urn:microsoft.com/office/officeart/2005/8/layout/chevron1"/>
    <dgm:cxn modelId="{58FBEC12-47A8-482B-81D5-CF3E505C5319}" type="presOf" srcId="{F0E32E4C-BD19-4614-B4DB-7E7950F5746B}" destId="{CB8184D1-F50D-4E93-A0BE-C7EB719AF2B3}" srcOrd="0" destOrd="1"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FCB64DE2-197F-4409-B4D4-A4FD12E79AC7}" srcId="{2703A381-271A-4DE1-8728-AB160004F98E}" destId="{2AF0122D-FF1B-45B1-9BDB-87B680135C33}" srcOrd="0" destOrd="0" parTransId="{F368C3A0-7FEB-4ACF-B05E-BFEC2F342D72}" sibTransId="{E3AD4D8E-CC17-4A2C-8DC9-F2ABB2A4845A}"/>
    <dgm:cxn modelId="{BA6046E0-D62B-49DF-9F35-DE8541948E5E}" type="presOf" srcId="{FB2A3D03-9E91-4503-8373-C1C508B91DC4}" destId="{F2E88367-E59D-4549-9C05-598E17E2664F}" srcOrd="0" destOrd="0" presId="urn:microsoft.com/office/officeart/2005/8/layout/chevron1"/>
    <dgm:cxn modelId="{1AF84F3E-1416-4D83-9F89-08DFCAE053DD}" type="presOf" srcId="{89D411B9-6CA9-4AAE-8BBE-FDA46C07E335}" destId="{22A36598-F62C-4B39-86A3-287A1BA8206D}" srcOrd="0" destOrd="2" presId="urn:microsoft.com/office/officeart/2005/8/layout/chevron1"/>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9F4C6DAE-B3FF-4349-B628-0184A7178B55}" type="presOf" srcId="{2703A381-271A-4DE1-8728-AB160004F98E}" destId="{3B58DAC6-D4EF-42FB-A70D-1EDF98834D0E}" srcOrd="0" destOrd="0" presId="urn:microsoft.com/office/officeart/2005/8/layout/chevron1"/>
    <dgm:cxn modelId="{4E2F875D-8EAD-4698-8F1D-1AD83A92FCFC}" srcId="{2703A381-271A-4DE1-8728-AB160004F98E}" destId="{C83A5A2A-9FAC-4DFF-957D-E486D6EB93DF}" srcOrd="2" destOrd="0" parTransId="{5D9D3259-760B-4ADE-9CA2-5C2EB3771C1A}" sibTransId="{CB141E90-F8E1-4F1C-937C-717B30060445}"/>
    <dgm:cxn modelId="{45B41F43-A7A4-4EA6-8AED-DE2A47983D62}" type="presOf" srcId="{9E29EB61-18BB-4910-9A26-E56A7634C48D}" destId="{F2E88367-E59D-4549-9C05-598E17E2664F}" srcOrd="0" destOrd="2" presId="urn:microsoft.com/office/officeart/2005/8/layout/chevron1"/>
    <dgm:cxn modelId="{6BEB9770-1C90-4C4A-BA21-260D563FA285}" type="presOf" srcId="{1DD61B47-F6F8-4CAC-B70A-BE76A44B9F38}" destId="{4D47FC52-27C0-4733-8BC3-A8F11831A368}" srcOrd="0" destOrd="0" presId="urn:microsoft.com/office/officeart/2005/8/layout/chevron1"/>
    <dgm:cxn modelId="{41370848-95E9-4AC4-8D80-7E7F3E1D5663}" type="presOf" srcId="{A9750B8B-E5DF-4775-9AE4-2DC2D1710A9A}" destId="{D58C1CFA-3169-4B11-8293-638A68F94368}" srcOrd="0" destOrd="0"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A0FBB0DC-0394-4DA2-97C8-E367EC0815FE}" type="presOf" srcId="{F9A6A46C-502B-4334-9633-5C1A9127F001}" destId="{22A36598-F62C-4B39-86A3-287A1BA8206D}" srcOrd="0" destOrd="0" presId="urn:microsoft.com/office/officeart/2005/8/layout/chevron1"/>
    <dgm:cxn modelId="{891A3036-739A-4DA9-A95E-8659BC36A618}" type="presOf" srcId="{6ED2F62E-FA35-48CC-8A9F-841776209B78}" destId="{CB8184D1-F50D-4E93-A0BE-C7EB719AF2B3}" srcOrd="0" destOrd="2" presId="urn:microsoft.com/office/officeart/2005/8/layout/chevron1"/>
    <dgm:cxn modelId="{E8C9BBC2-5AF6-41D7-9B00-129C3B912376}" type="presOf" srcId="{C83A5A2A-9FAC-4DFF-957D-E486D6EB93DF}" destId="{D2EDB4AE-C764-438E-BD50-9A7C61FAEA29}" srcOrd="0" destOrd="2" presId="urn:microsoft.com/office/officeart/2005/8/layout/chevron1"/>
    <dgm:cxn modelId="{C11EA564-6D93-42BE-BCAA-36B095131EEA}" type="presOf" srcId="{B362322D-C280-4332-9B41-C35452F6EC8A}" destId="{ED46BD9E-3188-49D0-82D7-35A7228FC0DD}" srcOrd="0" destOrd="0" presId="urn:microsoft.com/office/officeart/2005/8/layout/chevron1"/>
    <dgm:cxn modelId="{C9D0F064-E3CA-4ACE-A6C5-44312C2910CC}" srcId="{B5B99155-047F-4664-B536-62AEA229A242}" destId="{15CC0283-3E29-4DE4-801D-8425D399B658}" srcOrd="1" destOrd="0" parTransId="{CD1C4238-ED91-491C-9CD9-03F6F0542B9E}" sibTransId="{5AB127A7-82F6-4883-9195-411BA4DF201D}"/>
    <dgm:cxn modelId="{64683C97-2971-4FED-BE8D-F59A95A42597}" type="presOf" srcId="{15CC0283-3E29-4DE4-801D-8425D399B658}" destId="{F2E88367-E59D-4549-9C05-598E17E2664F}" srcOrd="0" destOrd="1" presId="urn:microsoft.com/office/officeart/2005/8/layout/chevron1"/>
    <dgm:cxn modelId="{E3A846CA-3D94-4F20-B6EC-EC509D5D5490}" srcId="{B5B99155-047F-4664-B536-62AEA229A242}" destId="{9E29EB61-18BB-4910-9A26-E56A7634C48D}" srcOrd="2" destOrd="0" parTransId="{CEB1767A-264F-4ADD-83B3-54BAA54874F4}" sibTransId="{70BBF010-B606-439A-A8CD-E7A61240DCF4}"/>
    <dgm:cxn modelId="{66C85179-5C8B-4F9B-BA11-F4463E02FC06}" type="presOf" srcId="{6D31AF31-93B4-4456-95B7-8671E38EB396}" destId="{D2EDB4AE-C764-438E-BD50-9A7C61FAEA29}" srcOrd="0" destOrd="1"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EA8BFA06-CC36-46C0-8C71-D3380358912F}" srcId="{A9750B8B-E5DF-4775-9AE4-2DC2D1710A9A}" destId="{F0E32E4C-BD19-4614-B4DB-7E7950F5746B}" srcOrd="1" destOrd="0" parTransId="{46D9322A-DB11-43B1-BAE3-D963D57C106B}" sibTransId="{7024FA48-233E-41EC-9711-95C6EB51C977}"/>
    <dgm:cxn modelId="{5DB4E005-F465-467B-A1CF-45C0A2514600}" srcId="{B5B99155-047F-4664-B536-62AEA229A242}" destId="{FB2A3D03-9E91-4503-8373-C1C508B91DC4}" srcOrd="0" destOrd="0" parTransId="{1E20503B-2E5B-4898-A82C-599B40038AEA}" sibTransId="{2FB530D0-C48A-42E2-B98A-955C4B5CAB99}"/>
    <dgm:cxn modelId="{A19D55D7-6C34-4F5F-BE7B-9B129EA7FBFA}" type="presParOf" srcId="{4D47FC52-27C0-4733-8BC3-A8F11831A368}" destId="{97079B88-4763-4183-9877-3B155102965F}" srcOrd="0" destOrd="0" presId="urn:microsoft.com/office/officeart/2005/8/layout/chevron1"/>
    <dgm:cxn modelId="{2033563D-2408-49DD-B01D-1A1CC82A5F37}" type="presParOf" srcId="{97079B88-4763-4183-9877-3B155102965F}" destId="{ED46BD9E-3188-49D0-82D7-35A7228FC0DD}" srcOrd="0" destOrd="0" presId="urn:microsoft.com/office/officeart/2005/8/layout/chevron1"/>
    <dgm:cxn modelId="{CB9BE43C-1720-4DC9-A8F0-A5FD1AC865E3}" type="presParOf" srcId="{97079B88-4763-4183-9877-3B155102965F}" destId="{22A36598-F62C-4B39-86A3-287A1BA8206D}" srcOrd="1" destOrd="0" presId="urn:microsoft.com/office/officeart/2005/8/layout/chevron1"/>
    <dgm:cxn modelId="{9BE9D98C-A0E8-4718-A110-9B5D559BDCA2}" type="presParOf" srcId="{4D47FC52-27C0-4733-8BC3-A8F11831A368}" destId="{6B4FA6D1-637D-42AE-B5E4-278C923A5619}" srcOrd="1" destOrd="0" presId="urn:microsoft.com/office/officeart/2005/8/layout/chevron1"/>
    <dgm:cxn modelId="{AECB988E-9B8C-4537-AC22-3A0D463556DA}" type="presParOf" srcId="{4D47FC52-27C0-4733-8BC3-A8F11831A368}" destId="{3D7ECDDF-2A42-4A89-A0B0-B0451F914639}" srcOrd="2" destOrd="0" presId="urn:microsoft.com/office/officeart/2005/8/layout/chevron1"/>
    <dgm:cxn modelId="{1D75D598-0094-4B7A-8B2F-94DCFFFAE5A9}" type="presParOf" srcId="{3D7ECDDF-2A42-4A89-A0B0-B0451F914639}" destId="{3B58DAC6-D4EF-42FB-A70D-1EDF98834D0E}" srcOrd="0" destOrd="0" presId="urn:microsoft.com/office/officeart/2005/8/layout/chevron1"/>
    <dgm:cxn modelId="{7E4EAC11-8916-4BF6-9B15-437AB2BA5F56}" type="presParOf" srcId="{3D7ECDDF-2A42-4A89-A0B0-B0451F914639}" destId="{D2EDB4AE-C764-438E-BD50-9A7C61FAEA29}" srcOrd="1" destOrd="0" presId="urn:microsoft.com/office/officeart/2005/8/layout/chevron1"/>
    <dgm:cxn modelId="{B239AEAF-F909-425C-BAFF-63968CB136E5}" type="presParOf" srcId="{4D47FC52-27C0-4733-8BC3-A8F11831A368}" destId="{AA08F71A-4D94-4D61-B2D8-A9844C5672B1}" srcOrd="3" destOrd="0" presId="urn:microsoft.com/office/officeart/2005/8/layout/chevron1"/>
    <dgm:cxn modelId="{FF95024E-9D70-4802-818B-ADEF65C7697F}" type="presParOf" srcId="{4D47FC52-27C0-4733-8BC3-A8F11831A368}" destId="{B604028C-CEB5-4218-8B83-F98EE0CBCC4A}" srcOrd="4" destOrd="0" presId="urn:microsoft.com/office/officeart/2005/8/layout/chevron1"/>
    <dgm:cxn modelId="{BDF683CA-C7C9-4C99-9059-2331DE987C0F}" type="presParOf" srcId="{B604028C-CEB5-4218-8B83-F98EE0CBCC4A}" destId="{6D5AC354-5434-4766-B1E0-183405BC8516}" srcOrd="0" destOrd="0" presId="urn:microsoft.com/office/officeart/2005/8/layout/chevron1"/>
    <dgm:cxn modelId="{EC56F442-2BB1-4FEA-BD45-8A9A5F0D1770}" type="presParOf" srcId="{B604028C-CEB5-4218-8B83-F98EE0CBCC4A}" destId="{F2E88367-E59D-4549-9C05-598E17E2664F}" srcOrd="1" destOrd="0" presId="urn:microsoft.com/office/officeart/2005/8/layout/chevron1"/>
    <dgm:cxn modelId="{1304D13E-3DBC-437E-BD5A-6F04C80DFC5D}" type="presParOf" srcId="{4D47FC52-27C0-4733-8BC3-A8F11831A368}" destId="{CB1601C9-1CC3-4EFB-9A31-7730C1EB079B}" srcOrd="5" destOrd="0" presId="urn:microsoft.com/office/officeart/2005/8/layout/chevron1"/>
    <dgm:cxn modelId="{F8F0D2A8-7E49-44A8-AEB1-C7BAAD83452E}" type="presParOf" srcId="{4D47FC52-27C0-4733-8BC3-A8F11831A368}" destId="{BC0E921A-453B-426B-B83B-5633DD86B2AD}" srcOrd="6" destOrd="0" presId="urn:microsoft.com/office/officeart/2005/8/layout/chevron1"/>
    <dgm:cxn modelId="{3BF37DC9-A6D8-4425-8DB5-C1663B7F66E7}" type="presParOf" srcId="{BC0E921A-453B-426B-B83B-5633DD86B2AD}" destId="{D58C1CFA-3169-4B11-8293-638A68F94368}" srcOrd="0" destOrd="0" presId="urn:microsoft.com/office/officeart/2005/8/layout/chevron1"/>
    <dgm:cxn modelId="{AA486823-AC3B-49D8-8D9B-7C1CDEFC95B9}"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smtClean="0">
              <a:solidFill>
                <a:schemeClr val="bg1">
                  <a:lumMod val="85000"/>
                </a:schemeClr>
              </a:solidFill>
            </a:rPr>
            <a:t>Product design</a:t>
          </a:r>
          <a:endParaRPr lang="en-GB" sz="2000" b="1" dirty="0">
            <a:solidFill>
              <a:schemeClr val="bg1">
                <a:lumMod val="85000"/>
              </a:schemeClr>
            </a:solidFill>
          </a:endParaRPr>
        </a:p>
      </dgm:t>
    </dgm:pt>
    <dgm:pt modelId="{48611C48-C4B7-42CC-A2C1-B5446CB84AA4}" type="parTrans" cxnId="{FCF0D00A-7BDD-4AF7-A50B-5377D0B07807}">
      <dgm:prSet/>
      <dgm:spPr/>
      <dgm:t>
        <a:bodyPr/>
        <a:lstStyle/>
        <a:p>
          <a:endParaRPr lang="en-GB">
            <a:solidFill>
              <a:schemeClr val="bg1">
                <a:lumMod val="85000"/>
              </a:schemeClr>
            </a:solidFill>
          </a:endParaRPr>
        </a:p>
      </dgm:t>
    </dgm:pt>
    <dgm:pt modelId="{60728ECA-F9B2-4167-8D9D-80E06DE82722}" type="sibTrans" cxnId="{FCF0D00A-7BDD-4AF7-A50B-5377D0B07807}">
      <dgm:prSet/>
      <dgm:spPr/>
      <dgm:t>
        <a:bodyPr/>
        <a:lstStyle/>
        <a:p>
          <a:endParaRPr lang="en-GB">
            <a:solidFill>
              <a:schemeClr val="bg1">
                <a:lumMod val="85000"/>
              </a:schemeClr>
            </a:solidFill>
          </a:endParaRPr>
        </a:p>
      </dgm:t>
    </dgm:pt>
    <dgm:pt modelId="{2AF0122D-FF1B-45B1-9BDB-87B680135C33}">
      <dgm:prSet phldrT="[Text]" custT="1"/>
      <dgm:spPr/>
      <dgm:t>
        <a:bodyPr/>
        <a:lstStyle/>
        <a:p>
          <a:r>
            <a:rPr lang="en-GB" sz="1600" dirty="0" smtClean="0">
              <a:solidFill>
                <a:schemeClr val="bg1">
                  <a:lumMod val="85000"/>
                </a:schemeClr>
              </a:solidFill>
            </a:rPr>
            <a:t>Use less</a:t>
          </a:r>
          <a:endParaRPr lang="en-GB" sz="1600" dirty="0">
            <a:solidFill>
              <a:schemeClr val="bg1">
                <a:lumMod val="85000"/>
              </a:schemeClr>
            </a:solidFill>
          </a:endParaRPr>
        </a:p>
      </dgm:t>
    </dgm:pt>
    <dgm:pt modelId="{F368C3A0-7FEB-4ACF-B05E-BFEC2F342D72}" type="parTrans" cxnId="{FCB64DE2-197F-4409-B4D4-A4FD12E79AC7}">
      <dgm:prSet/>
      <dgm:spPr/>
      <dgm:t>
        <a:bodyPr/>
        <a:lstStyle/>
        <a:p>
          <a:endParaRPr lang="en-GB">
            <a:solidFill>
              <a:schemeClr val="bg1">
                <a:lumMod val="85000"/>
              </a:schemeClr>
            </a:solidFill>
          </a:endParaRPr>
        </a:p>
      </dgm:t>
    </dgm:pt>
    <dgm:pt modelId="{E3AD4D8E-CC17-4A2C-8DC9-F2ABB2A4845A}" type="sibTrans" cxnId="{FCB64DE2-197F-4409-B4D4-A4FD12E79AC7}">
      <dgm:prSet/>
      <dgm:spPr/>
      <dgm:t>
        <a:bodyPr/>
        <a:lstStyle/>
        <a:p>
          <a:endParaRPr lang="en-GB">
            <a:solidFill>
              <a:schemeClr val="bg1">
                <a:lumMod val="85000"/>
              </a:schemeClr>
            </a:solidFill>
          </a:endParaRPr>
        </a:p>
      </dgm:t>
    </dgm:pt>
    <dgm:pt modelId="{6D31AF31-93B4-4456-95B7-8671E38EB396}">
      <dgm:prSet phldrT="[Text]" custT="1"/>
      <dgm:spPr/>
      <dgm:t>
        <a:bodyPr/>
        <a:lstStyle/>
        <a:p>
          <a:r>
            <a:rPr lang="en-GB" sz="1600" dirty="0" smtClean="0">
              <a:solidFill>
                <a:schemeClr val="bg1">
                  <a:lumMod val="85000"/>
                </a:schemeClr>
              </a:solidFill>
            </a:rPr>
            <a:t>Use it more</a:t>
          </a:r>
          <a:endParaRPr lang="en-GB" sz="1600" dirty="0">
            <a:solidFill>
              <a:schemeClr val="bg1">
                <a:lumMod val="85000"/>
              </a:schemeClr>
            </a:solidFill>
          </a:endParaRPr>
        </a:p>
      </dgm:t>
    </dgm:pt>
    <dgm:pt modelId="{F5557B6F-0AAA-4E70-84E7-1791830011CF}" type="parTrans" cxnId="{F6474063-66C4-4D6F-8452-F7733697B597}">
      <dgm:prSet/>
      <dgm:spPr/>
      <dgm:t>
        <a:bodyPr/>
        <a:lstStyle/>
        <a:p>
          <a:endParaRPr lang="en-GB">
            <a:solidFill>
              <a:schemeClr val="bg1">
                <a:lumMod val="85000"/>
              </a:schemeClr>
            </a:solidFill>
          </a:endParaRPr>
        </a:p>
      </dgm:t>
    </dgm:pt>
    <dgm:pt modelId="{CA27ED4B-C425-4DA1-9B41-F8781A4CDE62}" type="sibTrans" cxnId="{F6474063-66C4-4D6F-8452-F7733697B597}">
      <dgm:prSet/>
      <dgm:spPr/>
      <dgm:t>
        <a:bodyPr/>
        <a:lstStyle/>
        <a:p>
          <a:endParaRPr lang="en-GB">
            <a:solidFill>
              <a:schemeClr val="bg1">
                <a:lumMod val="85000"/>
              </a:schemeClr>
            </a:solidFill>
          </a:endParaRPr>
        </a:p>
      </dgm:t>
    </dgm:pt>
    <dgm:pt modelId="{B5B99155-047F-4664-B536-62AEA229A242}">
      <dgm:prSet phldrT="[Text]" custT="1"/>
      <dgm:spPr>
        <a:solidFill>
          <a:schemeClr val="accent5">
            <a:lumMod val="60000"/>
            <a:lumOff val="40000"/>
          </a:schemeClr>
        </a:solidFill>
      </dgm:spPr>
      <dgm:t>
        <a:bodyPr/>
        <a:lstStyle/>
        <a:p>
          <a:r>
            <a:rPr lang="en-GB" sz="2000" b="1" smtClean="0">
              <a:solidFill>
                <a:schemeClr val="bg1">
                  <a:lumMod val="85000"/>
                </a:schemeClr>
              </a:solidFill>
            </a:rPr>
            <a:t>Process design</a:t>
          </a:r>
          <a:endParaRPr lang="en-GB" sz="2000" b="1" dirty="0">
            <a:solidFill>
              <a:schemeClr val="bg1">
                <a:lumMod val="85000"/>
              </a:schemeClr>
            </a:solidFill>
          </a:endParaRPr>
        </a:p>
      </dgm:t>
    </dgm:pt>
    <dgm:pt modelId="{7362CF9C-AA28-4115-813C-4A73D946C8A2}" type="parTrans" cxnId="{C7D752F8-7DF2-4977-9030-B3898A3F5226}">
      <dgm:prSet/>
      <dgm:spPr/>
      <dgm:t>
        <a:bodyPr/>
        <a:lstStyle/>
        <a:p>
          <a:endParaRPr lang="en-GB">
            <a:solidFill>
              <a:schemeClr val="bg1">
                <a:lumMod val="85000"/>
              </a:schemeClr>
            </a:solidFill>
          </a:endParaRPr>
        </a:p>
      </dgm:t>
    </dgm:pt>
    <dgm:pt modelId="{E462841A-E932-4D12-B2D8-F36BA0C52CDB}" type="sibTrans" cxnId="{C7D752F8-7DF2-4977-9030-B3898A3F5226}">
      <dgm:prSet/>
      <dgm:spPr/>
      <dgm:t>
        <a:bodyPr/>
        <a:lstStyle/>
        <a:p>
          <a:endParaRPr lang="en-GB">
            <a:solidFill>
              <a:schemeClr val="bg1">
                <a:lumMod val="85000"/>
              </a:schemeClr>
            </a:solidFill>
          </a:endParaRPr>
        </a:p>
      </dgm:t>
    </dgm:pt>
    <dgm:pt modelId="{FB2A3D03-9E91-4503-8373-C1C508B91DC4}">
      <dgm:prSet phldrT="[Text]" custT="1"/>
      <dgm:spPr/>
      <dgm:t>
        <a:bodyPr/>
        <a:lstStyle/>
        <a:p>
          <a:r>
            <a:rPr lang="en-GB" sz="1600" smtClean="0">
              <a:solidFill>
                <a:schemeClr val="bg1">
                  <a:lumMod val="85000"/>
                </a:schemeClr>
              </a:solidFill>
            </a:rPr>
            <a:t>Use less</a:t>
          </a:r>
          <a:endParaRPr lang="en-GB" sz="1600" dirty="0">
            <a:solidFill>
              <a:schemeClr val="bg1">
                <a:lumMod val="85000"/>
              </a:schemeClr>
            </a:solidFill>
          </a:endParaRPr>
        </a:p>
      </dgm:t>
    </dgm:pt>
    <dgm:pt modelId="{1E20503B-2E5B-4898-A82C-599B40038AEA}" type="parTrans" cxnId="{5DB4E005-F465-467B-A1CF-45C0A2514600}">
      <dgm:prSet/>
      <dgm:spPr/>
      <dgm:t>
        <a:bodyPr/>
        <a:lstStyle/>
        <a:p>
          <a:endParaRPr lang="en-GB">
            <a:solidFill>
              <a:schemeClr val="bg1">
                <a:lumMod val="85000"/>
              </a:schemeClr>
            </a:solidFill>
          </a:endParaRPr>
        </a:p>
      </dgm:t>
    </dgm:pt>
    <dgm:pt modelId="{2FB530D0-C48A-42E2-B98A-955C4B5CAB99}" type="sibTrans" cxnId="{5DB4E005-F465-467B-A1CF-45C0A2514600}">
      <dgm:prSet/>
      <dgm:spPr/>
      <dgm:t>
        <a:bodyPr/>
        <a:lstStyle/>
        <a:p>
          <a:endParaRPr lang="en-GB">
            <a:solidFill>
              <a:schemeClr val="bg1">
                <a:lumMod val="85000"/>
              </a:schemeClr>
            </a:solidFill>
          </a:endParaRPr>
        </a:p>
      </dgm:t>
    </dgm:pt>
    <dgm:pt modelId="{A9750B8B-E5DF-4775-9AE4-2DC2D1710A9A}">
      <dgm:prSet phldrT="[Text]" custT="1"/>
      <dgm:spPr>
        <a:solidFill>
          <a:schemeClr val="accent5">
            <a:lumMod val="60000"/>
            <a:lumOff val="40000"/>
          </a:schemeClr>
        </a:solidFill>
      </dgm:spPr>
      <dgm:t>
        <a:bodyPr/>
        <a:lstStyle/>
        <a:p>
          <a:r>
            <a:rPr lang="en-GB" sz="2000" b="1" smtClean="0">
              <a:solidFill>
                <a:schemeClr val="bg1">
                  <a:lumMod val="85000"/>
                </a:schemeClr>
              </a:solidFill>
            </a:rPr>
            <a:t>Circular flows</a:t>
          </a:r>
          <a:endParaRPr lang="en-GB" sz="2000" b="1" dirty="0">
            <a:solidFill>
              <a:schemeClr val="bg1">
                <a:lumMod val="85000"/>
              </a:schemeClr>
            </a:solidFill>
          </a:endParaRPr>
        </a:p>
      </dgm:t>
    </dgm:pt>
    <dgm:pt modelId="{1FE22986-2769-4A65-8997-EF8D8F1C913F}" type="parTrans" cxnId="{1F8F96AC-025F-4012-AFC5-885A9E1CB931}">
      <dgm:prSet/>
      <dgm:spPr/>
      <dgm:t>
        <a:bodyPr/>
        <a:lstStyle/>
        <a:p>
          <a:endParaRPr lang="en-GB">
            <a:solidFill>
              <a:schemeClr val="bg1">
                <a:lumMod val="85000"/>
              </a:schemeClr>
            </a:solidFill>
          </a:endParaRPr>
        </a:p>
      </dgm:t>
    </dgm:pt>
    <dgm:pt modelId="{8F7B457E-8F8B-4C48-BDFE-E7FCC28A4C84}" type="sibTrans" cxnId="{1F8F96AC-025F-4012-AFC5-885A9E1CB931}">
      <dgm:prSet/>
      <dgm:spPr/>
      <dgm:t>
        <a:bodyPr/>
        <a:lstStyle/>
        <a:p>
          <a:endParaRPr lang="en-GB">
            <a:solidFill>
              <a:schemeClr val="bg1">
                <a:lumMod val="85000"/>
              </a:schemeClr>
            </a:solidFill>
          </a:endParaRPr>
        </a:p>
      </dgm:t>
    </dgm:pt>
    <dgm:pt modelId="{0776A6A8-7FB5-40F9-A6EE-8D6D7C331DEF}">
      <dgm:prSet phldrT="[Text]" custT="1"/>
      <dgm:spPr/>
      <dgm:t>
        <a:bodyPr/>
        <a:lstStyle/>
        <a:p>
          <a:r>
            <a:rPr lang="en-GB" sz="1600" dirty="0" smtClean="0">
              <a:solidFill>
                <a:schemeClr val="bg1">
                  <a:lumMod val="85000"/>
                </a:schemeClr>
              </a:solidFill>
            </a:rPr>
            <a:t>Reuse</a:t>
          </a:r>
          <a:endParaRPr lang="en-GB" sz="1600" dirty="0">
            <a:solidFill>
              <a:schemeClr val="bg1">
                <a:lumMod val="85000"/>
              </a:schemeClr>
            </a:solidFill>
          </a:endParaRPr>
        </a:p>
      </dgm:t>
    </dgm:pt>
    <dgm:pt modelId="{2B3920BA-FA2F-4E17-9498-979AA66FC6E6}" type="parTrans" cxnId="{7551775B-E211-4CEA-8D7A-A5260958799E}">
      <dgm:prSet/>
      <dgm:spPr/>
      <dgm:t>
        <a:bodyPr/>
        <a:lstStyle/>
        <a:p>
          <a:endParaRPr lang="en-GB">
            <a:solidFill>
              <a:schemeClr val="bg1">
                <a:lumMod val="85000"/>
              </a:schemeClr>
            </a:solidFill>
          </a:endParaRPr>
        </a:p>
      </dgm:t>
    </dgm:pt>
    <dgm:pt modelId="{85961D6B-A0DD-417B-9B8B-0DCB27CA9E62}" type="sibTrans" cxnId="{7551775B-E211-4CEA-8D7A-A5260958799E}">
      <dgm:prSet/>
      <dgm:spPr/>
      <dgm:t>
        <a:bodyPr/>
        <a:lstStyle/>
        <a:p>
          <a:endParaRPr lang="en-GB">
            <a:solidFill>
              <a:schemeClr val="bg1">
                <a:lumMod val="85000"/>
              </a:schemeClr>
            </a:solidFill>
          </a:endParaRPr>
        </a:p>
      </dgm:t>
    </dgm:pt>
    <dgm:pt modelId="{B362322D-C280-4332-9B41-C35452F6EC8A}">
      <dgm:prSet phldrT="[Text]" custT="1"/>
      <dgm:spPr>
        <a:solidFill>
          <a:schemeClr val="accent5">
            <a:lumMod val="60000"/>
            <a:lumOff val="40000"/>
          </a:schemeClr>
        </a:solidFill>
      </dgm:spPr>
      <dgm:t>
        <a:bodyPr/>
        <a:lstStyle/>
        <a:p>
          <a:r>
            <a:rPr lang="en-GB" sz="2000" b="1" dirty="0" smtClean="0">
              <a:solidFill>
                <a:schemeClr val="bg1">
                  <a:lumMod val="85000"/>
                </a:schemeClr>
              </a:solidFill>
            </a:rPr>
            <a:t>Circular inputs</a:t>
          </a:r>
          <a:endParaRPr lang="en-GB" sz="2000" b="1" dirty="0">
            <a:solidFill>
              <a:schemeClr val="bg1">
                <a:lumMod val="85000"/>
              </a:schemeClr>
            </a:solidFill>
          </a:endParaRPr>
        </a:p>
      </dgm:t>
    </dgm:pt>
    <dgm:pt modelId="{1A468FA5-E58F-464F-91E1-66AC0D6E22D2}" type="parTrans" cxnId="{6C1CC9CA-C714-4736-8E55-D9A66ADC86AA}">
      <dgm:prSet/>
      <dgm:spPr/>
      <dgm:t>
        <a:bodyPr/>
        <a:lstStyle/>
        <a:p>
          <a:endParaRPr lang="en-GB">
            <a:solidFill>
              <a:schemeClr val="bg1">
                <a:lumMod val="85000"/>
              </a:schemeClr>
            </a:solidFill>
          </a:endParaRPr>
        </a:p>
      </dgm:t>
    </dgm:pt>
    <dgm:pt modelId="{870EB13F-CF04-4154-A40D-030BE406D0E4}" type="sibTrans" cxnId="{6C1CC9CA-C714-4736-8E55-D9A66ADC86AA}">
      <dgm:prSet/>
      <dgm:spPr/>
      <dgm:t>
        <a:bodyPr/>
        <a:lstStyle/>
        <a:p>
          <a:endParaRPr lang="en-GB">
            <a:solidFill>
              <a:schemeClr val="bg1">
                <a:lumMod val="85000"/>
              </a:schemeClr>
            </a:solidFill>
          </a:endParaRPr>
        </a:p>
      </dgm:t>
    </dgm:pt>
    <dgm:pt modelId="{C83A5A2A-9FAC-4DFF-957D-E486D6EB93DF}">
      <dgm:prSet phldrT="[Text]" custT="1"/>
      <dgm:spPr/>
      <dgm:t>
        <a:bodyPr/>
        <a:lstStyle/>
        <a:p>
          <a:r>
            <a:rPr lang="en-GB" sz="1600" smtClean="0">
              <a:solidFill>
                <a:schemeClr val="bg1">
                  <a:lumMod val="85000"/>
                </a:schemeClr>
              </a:solidFill>
            </a:rPr>
            <a:t>Use it again</a:t>
          </a:r>
          <a:endParaRPr lang="en-GB" sz="1600" dirty="0">
            <a:solidFill>
              <a:schemeClr val="bg1">
                <a:lumMod val="85000"/>
              </a:schemeClr>
            </a:solidFill>
          </a:endParaRPr>
        </a:p>
      </dgm:t>
    </dgm:pt>
    <dgm:pt modelId="{5D9D3259-760B-4ADE-9CA2-5C2EB3771C1A}" type="parTrans" cxnId="{4E2F875D-8EAD-4698-8F1D-1AD83A92FCFC}">
      <dgm:prSet/>
      <dgm:spPr/>
      <dgm:t>
        <a:bodyPr/>
        <a:lstStyle/>
        <a:p>
          <a:endParaRPr lang="en-GB">
            <a:solidFill>
              <a:schemeClr val="bg1">
                <a:lumMod val="85000"/>
              </a:schemeClr>
            </a:solidFill>
          </a:endParaRPr>
        </a:p>
      </dgm:t>
    </dgm:pt>
    <dgm:pt modelId="{CB141E90-F8E1-4F1C-937C-717B30060445}" type="sibTrans" cxnId="{4E2F875D-8EAD-4698-8F1D-1AD83A92FCFC}">
      <dgm:prSet/>
      <dgm:spPr/>
      <dgm:t>
        <a:bodyPr/>
        <a:lstStyle/>
        <a:p>
          <a:endParaRPr lang="en-GB">
            <a:solidFill>
              <a:schemeClr val="bg1">
                <a:lumMod val="85000"/>
              </a:schemeClr>
            </a:solidFill>
          </a:endParaRPr>
        </a:p>
      </dgm:t>
    </dgm:pt>
    <dgm:pt modelId="{F0E32E4C-BD19-4614-B4DB-7E7950F5746B}">
      <dgm:prSet phldrT="[Text]" custT="1"/>
      <dgm:spPr/>
      <dgm:t>
        <a:bodyPr/>
        <a:lstStyle/>
        <a:p>
          <a:r>
            <a:rPr lang="en-GB" sz="1600" dirty="0" smtClean="0">
              <a:solidFill>
                <a:schemeClr val="bg1">
                  <a:lumMod val="85000"/>
                </a:schemeClr>
              </a:solidFill>
            </a:rPr>
            <a:t>Remanufacture</a:t>
          </a:r>
          <a:endParaRPr lang="en-GB" sz="1600" dirty="0">
            <a:solidFill>
              <a:schemeClr val="bg1">
                <a:lumMod val="85000"/>
              </a:schemeClr>
            </a:solidFill>
          </a:endParaRPr>
        </a:p>
      </dgm:t>
    </dgm:pt>
    <dgm:pt modelId="{46D9322A-DB11-43B1-BAE3-D963D57C106B}" type="parTrans" cxnId="{EA8BFA06-CC36-46C0-8C71-D3380358912F}">
      <dgm:prSet/>
      <dgm:spPr/>
      <dgm:t>
        <a:bodyPr/>
        <a:lstStyle/>
        <a:p>
          <a:endParaRPr lang="en-GB">
            <a:solidFill>
              <a:schemeClr val="bg1">
                <a:lumMod val="85000"/>
              </a:schemeClr>
            </a:solidFill>
          </a:endParaRPr>
        </a:p>
      </dgm:t>
    </dgm:pt>
    <dgm:pt modelId="{7024FA48-233E-41EC-9711-95C6EB51C977}" type="sibTrans" cxnId="{EA8BFA06-CC36-46C0-8C71-D3380358912F}">
      <dgm:prSet/>
      <dgm:spPr/>
      <dgm:t>
        <a:bodyPr/>
        <a:lstStyle/>
        <a:p>
          <a:endParaRPr lang="en-GB">
            <a:solidFill>
              <a:schemeClr val="bg1">
                <a:lumMod val="85000"/>
              </a:schemeClr>
            </a:solidFill>
          </a:endParaRPr>
        </a:p>
      </dgm:t>
    </dgm:pt>
    <dgm:pt modelId="{6ED2F62E-FA35-48CC-8A9F-841776209B78}">
      <dgm:prSet phldrT="[Text]" custT="1"/>
      <dgm:spPr/>
      <dgm:t>
        <a:bodyPr/>
        <a:lstStyle/>
        <a:p>
          <a:r>
            <a:rPr lang="en-GB" sz="1600" dirty="0" smtClean="0">
              <a:solidFill>
                <a:schemeClr val="bg1">
                  <a:lumMod val="85000"/>
                </a:schemeClr>
              </a:solidFill>
            </a:rPr>
            <a:t>Recycle</a:t>
          </a:r>
          <a:endParaRPr lang="en-GB" sz="1600" dirty="0">
            <a:solidFill>
              <a:schemeClr val="bg1">
                <a:lumMod val="85000"/>
              </a:schemeClr>
            </a:solidFill>
          </a:endParaRPr>
        </a:p>
      </dgm:t>
    </dgm:pt>
    <dgm:pt modelId="{C923FD26-2C27-4CB5-B7D2-97893A819074}" type="parTrans" cxnId="{774728A7-2FCE-4DF5-967C-4D0EF6058F63}">
      <dgm:prSet/>
      <dgm:spPr/>
      <dgm:t>
        <a:bodyPr/>
        <a:lstStyle/>
        <a:p>
          <a:endParaRPr lang="en-GB">
            <a:solidFill>
              <a:schemeClr val="bg1">
                <a:lumMod val="85000"/>
              </a:schemeClr>
            </a:solidFill>
          </a:endParaRPr>
        </a:p>
      </dgm:t>
    </dgm:pt>
    <dgm:pt modelId="{112CF460-4F33-4828-A16B-F4CE81FE1363}" type="sibTrans" cxnId="{774728A7-2FCE-4DF5-967C-4D0EF6058F63}">
      <dgm:prSet/>
      <dgm:spPr/>
      <dgm:t>
        <a:bodyPr/>
        <a:lstStyle/>
        <a:p>
          <a:endParaRPr lang="en-GB">
            <a:solidFill>
              <a:schemeClr val="bg1">
                <a:lumMod val="85000"/>
              </a:schemeClr>
            </a:solidFill>
          </a:endParaRPr>
        </a:p>
      </dgm:t>
    </dgm:pt>
    <dgm:pt modelId="{F9A6A46C-502B-4334-9633-5C1A9127F001}">
      <dgm:prSet phldrT="[Text]" custT="1"/>
      <dgm:spPr/>
      <dgm:t>
        <a:bodyPr/>
        <a:lstStyle/>
        <a:p>
          <a:r>
            <a:rPr lang="en-GB" sz="1600" dirty="0" smtClean="0">
              <a:solidFill>
                <a:schemeClr val="bg1">
                  <a:lumMod val="85000"/>
                </a:schemeClr>
              </a:solidFill>
            </a:rPr>
            <a:t>Recycled</a:t>
          </a:r>
          <a:endParaRPr lang="en-GB" sz="1600" dirty="0">
            <a:solidFill>
              <a:schemeClr val="bg1">
                <a:lumMod val="85000"/>
              </a:schemeClr>
            </a:solidFill>
          </a:endParaRPr>
        </a:p>
      </dgm:t>
    </dgm:pt>
    <dgm:pt modelId="{0812F62D-7246-4506-ABB2-5EB3B8E89A20}" type="parTrans" cxnId="{ABB20B81-939D-4D1D-82DA-E601F3D7B530}">
      <dgm:prSet/>
      <dgm:spPr/>
      <dgm:t>
        <a:bodyPr/>
        <a:lstStyle/>
        <a:p>
          <a:endParaRPr lang="en-GB">
            <a:solidFill>
              <a:schemeClr val="bg1">
                <a:lumMod val="85000"/>
              </a:schemeClr>
            </a:solidFill>
          </a:endParaRPr>
        </a:p>
      </dgm:t>
    </dgm:pt>
    <dgm:pt modelId="{A3FD873B-A698-474A-8CC8-75933FA2EDD8}" type="sibTrans" cxnId="{ABB20B81-939D-4D1D-82DA-E601F3D7B530}">
      <dgm:prSet/>
      <dgm:spPr/>
      <dgm:t>
        <a:bodyPr/>
        <a:lstStyle/>
        <a:p>
          <a:endParaRPr lang="en-GB">
            <a:solidFill>
              <a:schemeClr val="bg1">
                <a:lumMod val="85000"/>
              </a:schemeClr>
            </a:solidFill>
          </a:endParaRPr>
        </a:p>
      </dgm:t>
    </dgm:pt>
    <dgm:pt modelId="{AD37F87E-DFB0-4CB3-92F0-E1D75B1709C5}">
      <dgm:prSet phldrT="[Text]" custT="1"/>
      <dgm:spPr/>
      <dgm:t>
        <a:bodyPr/>
        <a:lstStyle/>
        <a:p>
          <a:r>
            <a:rPr lang="en-GB" sz="1600" smtClean="0">
              <a:solidFill>
                <a:schemeClr val="bg1">
                  <a:lumMod val="85000"/>
                </a:schemeClr>
              </a:solidFill>
            </a:rPr>
            <a:t>Renewable</a:t>
          </a:r>
          <a:endParaRPr lang="en-GB" sz="1600" dirty="0">
            <a:solidFill>
              <a:schemeClr val="bg1">
                <a:lumMod val="85000"/>
              </a:schemeClr>
            </a:solidFill>
          </a:endParaRPr>
        </a:p>
      </dgm:t>
    </dgm:pt>
    <dgm:pt modelId="{CC29DA74-1B9C-46EC-BBE1-BC23D42C4070}" type="parTrans" cxnId="{905977F3-2161-44CF-8070-9B38CB02A9B1}">
      <dgm:prSet/>
      <dgm:spPr/>
      <dgm:t>
        <a:bodyPr/>
        <a:lstStyle/>
        <a:p>
          <a:endParaRPr lang="en-GB">
            <a:solidFill>
              <a:schemeClr val="bg1">
                <a:lumMod val="85000"/>
              </a:schemeClr>
            </a:solidFill>
          </a:endParaRPr>
        </a:p>
      </dgm:t>
    </dgm:pt>
    <dgm:pt modelId="{23AB5A34-DD8C-48C0-AF0D-699AF18E286E}" type="sibTrans" cxnId="{905977F3-2161-44CF-8070-9B38CB02A9B1}">
      <dgm:prSet/>
      <dgm:spPr/>
      <dgm:t>
        <a:bodyPr/>
        <a:lstStyle/>
        <a:p>
          <a:endParaRPr lang="en-GB">
            <a:solidFill>
              <a:schemeClr val="bg1">
                <a:lumMod val="85000"/>
              </a:schemeClr>
            </a:solidFill>
          </a:endParaRPr>
        </a:p>
      </dgm:t>
    </dgm:pt>
    <dgm:pt modelId="{89D411B9-6CA9-4AAE-8BBE-FDA46C07E335}">
      <dgm:prSet phldrT="[Text]" custT="1"/>
      <dgm:spPr/>
      <dgm:t>
        <a:bodyPr/>
        <a:lstStyle/>
        <a:p>
          <a:r>
            <a:rPr lang="en-GB" sz="1600" smtClean="0">
              <a:solidFill>
                <a:schemeClr val="bg1">
                  <a:lumMod val="85000"/>
                </a:schemeClr>
              </a:solidFill>
            </a:rPr>
            <a:t>Safe &amp; secure</a:t>
          </a:r>
          <a:endParaRPr lang="en-GB" sz="1600" dirty="0">
            <a:solidFill>
              <a:schemeClr val="bg1">
                <a:lumMod val="85000"/>
              </a:schemeClr>
            </a:solidFill>
          </a:endParaRPr>
        </a:p>
      </dgm:t>
    </dgm:pt>
    <dgm:pt modelId="{1D11EE7B-BA8C-4ED7-9692-42D495F6A4DA}" type="parTrans" cxnId="{21E18961-CCEE-49BB-BD12-CB40C0A93797}">
      <dgm:prSet/>
      <dgm:spPr/>
      <dgm:t>
        <a:bodyPr/>
        <a:lstStyle/>
        <a:p>
          <a:endParaRPr lang="en-GB">
            <a:solidFill>
              <a:schemeClr val="bg1">
                <a:lumMod val="85000"/>
              </a:schemeClr>
            </a:solidFill>
          </a:endParaRPr>
        </a:p>
      </dgm:t>
    </dgm:pt>
    <dgm:pt modelId="{B9CCCB55-51F2-406D-BF55-6C7658D6F718}" type="sibTrans" cxnId="{21E18961-CCEE-49BB-BD12-CB40C0A93797}">
      <dgm:prSet/>
      <dgm:spPr/>
      <dgm:t>
        <a:bodyPr/>
        <a:lstStyle/>
        <a:p>
          <a:endParaRPr lang="en-GB">
            <a:solidFill>
              <a:schemeClr val="bg1">
                <a:lumMod val="85000"/>
              </a:schemeClr>
            </a:solidFill>
          </a:endParaRPr>
        </a:p>
      </dgm:t>
    </dgm:pt>
    <dgm:pt modelId="{15CC0283-3E29-4DE4-801D-8425D399B658}">
      <dgm:prSet phldrT="[Text]" custT="1"/>
      <dgm:spPr/>
      <dgm:t>
        <a:bodyPr/>
        <a:lstStyle/>
        <a:p>
          <a:r>
            <a:rPr lang="en-GB" sz="1600" dirty="0" smtClean="0">
              <a:solidFill>
                <a:schemeClr val="bg1">
                  <a:lumMod val="85000"/>
                </a:schemeClr>
              </a:solidFill>
            </a:rPr>
            <a:t>Renewables</a:t>
          </a:r>
          <a:endParaRPr lang="en-GB" sz="1600" dirty="0">
            <a:solidFill>
              <a:schemeClr val="bg1">
                <a:lumMod val="85000"/>
              </a:schemeClr>
            </a:solidFill>
          </a:endParaRPr>
        </a:p>
      </dgm:t>
    </dgm:pt>
    <dgm:pt modelId="{CD1C4238-ED91-491C-9CD9-03F6F0542B9E}" type="parTrans" cxnId="{C9D0F064-E3CA-4ACE-A6C5-44312C2910CC}">
      <dgm:prSet/>
      <dgm:spPr/>
      <dgm:t>
        <a:bodyPr/>
        <a:lstStyle/>
        <a:p>
          <a:endParaRPr lang="en-GB">
            <a:solidFill>
              <a:schemeClr val="bg1">
                <a:lumMod val="85000"/>
              </a:schemeClr>
            </a:solidFill>
          </a:endParaRPr>
        </a:p>
      </dgm:t>
    </dgm:pt>
    <dgm:pt modelId="{5AB127A7-82F6-4883-9195-411BA4DF201D}" type="sibTrans" cxnId="{C9D0F064-E3CA-4ACE-A6C5-44312C2910CC}">
      <dgm:prSet/>
      <dgm:spPr/>
      <dgm:t>
        <a:bodyPr/>
        <a:lstStyle/>
        <a:p>
          <a:endParaRPr lang="en-GB">
            <a:solidFill>
              <a:schemeClr val="bg1">
                <a:lumMod val="85000"/>
              </a:schemeClr>
            </a:solidFill>
          </a:endParaRPr>
        </a:p>
      </dgm:t>
    </dgm:pt>
    <dgm:pt modelId="{9E29EB61-18BB-4910-9A26-E56A7634C48D}">
      <dgm:prSet phldrT="[Text]" custT="1"/>
      <dgm:spPr/>
      <dgm:t>
        <a:bodyPr/>
        <a:lstStyle/>
        <a:p>
          <a:r>
            <a:rPr lang="en-GB" sz="1600" dirty="0" smtClean="0">
              <a:solidFill>
                <a:schemeClr val="bg1">
                  <a:lumMod val="85000"/>
                </a:schemeClr>
              </a:solidFill>
            </a:rPr>
            <a:t>Waste = food</a:t>
          </a:r>
          <a:endParaRPr lang="en-GB" sz="1600" dirty="0">
            <a:solidFill>
              <a:schemeClr val="bg1">
                <a:lumMod val="85000"/>
              </a:schemeClr>
            </a:solidFill>
          </a:endParaRPr>
        </a:p>
      </dgm:t>
    </dgm:pt>
    <dgm:pt modelId="{CEB1767A-264F-4ADD-83B3-54BAA54874F4}" type="parTrans" cxnId="{E3A846CA-3D94-4F20-B6EC-EC509D5D5490}">
      <dgm:prSet/>
      <dgm:spPr/>
      <dgm:t>
        <a:bodyPr/>
        <a:lstStyle/>
        <a:p>
          <a:endParaRPr lang="en-GB">
            <a:solidFill>
              <a:schemeClr val="bg1">
                <a:lumMod val="85000"/>
              </a:schemeClr>
            </a:solidFill>
          </a:endParaRPr>
        </a:p>
      </dgm:t>
    </dgm:pt>
    <dgm:pt modelId="{70BBF010-B606-439A-A8CD-E7A61240DCF4}" type="sibTrans" cxnId="{E3A846CA-3D94-4F20-B6EC-EC509D5D5490}">
      <dgm:prSet/>
      <dgm:spPr/>
      <dgm:t>
        <a:bodyPr/>
        <a:lstStyle/>
        <a:p>
          <a:endParaRPr lang="en-GB">
            <a:solidFill>
              <a:schemeClr val="bg1">
                <a:lumMod val="85000"/>
              </a:schemeClr>
            </a:solidFill>
          </a:endParaRPr>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07219CF3-76EF-46CA-9A16-6D7E99B03C07}" type="presOf" srcId="{F9A6A46C-502B-4334-9633-5C1A9127F001}" destId="{22A36598-F62C-4B39-86A3-287A1BA8206D}" srcOrd="0" destOrd="0" presId="urn:microsoft.com/office/officeart/2005/8/layout/chevron1"/>
    <dgm:cxn modelId="{B8A8DB4A-6ACA-4D58-B9D4-7315FE69FECC}" type="presOf" srcId="{6ED2F62E-FA35-48CC-8A9F-841776209B78}" destId="{CB8184D1-F50D-4E93-A0BE-C7EB719AF2B3}" srcOrd="0" destOrd="2" presId="urn:microsoft.com/office/officeart/2005/8/layout/chevron1"/>
    <dgm:cxn modelId="{6BAC1ABE-0D13-4872-9A80-F8FBEAA2CD69}" type="presOf" srcId="{89D411B9-6CA9-4AAE-8BBE-FDA46C07E335}" destId="{22A36598-F62C-4B39-86A3-287A1BA8206D}" srcOrd="0" destOrd="2"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F6474063-66C4-4D6F-8452-F7733697B597}" srcId="{2703A381-271A-4DE1-8728-AB160004F98E}" destId="{6D31AF31-93B4-4456-95B7-8671E38EB396}" srcOrd="1" destOrd="0" parTransId="{F5557B6F-0AAA-4E70-84E7-1791830011CF}" sibTransId="{CA27ED4B-C425-4DA1-9B41-F8781A4CDE62}"/>
    <dgm:cxn modelId="{66B593E4-8CEA-4F00-8FA9-5CFA31E7418D}" type="presOf" srcId="{AD37F87E-DFB0-4CB3-92F0-E1D75B1709C5}" destId="{22A36598-F62C-4B39-86A3-287A1BA8206D}" srcOrd="0" destOrd="1" presId="urn:microsoft.com/office/officeart/2005/8/layout/chevron1"/>
    <dgm:cxn modelId="{E715E0D8-92FA-4A2A-AC0E-639E651A3366}" type="presOf" srcId="{2AF0122D-FF1B-45B1-9BDB-87B680135C33}" destId="{D2EDB4AE-C764-438E-BD50-9A7C61FAEA29}"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D1C7D3F2-6719-46A8-9486-F8BCB710AA7D}" type="presOf" srcId="{FB2A3D03-9E91-4503-8373-C1C508B91DC4}" destId="{F2E88367-E59D-4549-9C05-598E17E2664F}" srcOrd="0" destOrd="0"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FCB64DE2-197F-4409-B4D4-A4FD12E79AC7}" srcId="{2703A381-271A-4DE1-8728-AB160004F98E}" destId="{2AF0122D-FF1B-45B1-9BDB-87B680135C33}" srcOrd="0" destOrd="0" parTransId="{F368C3A0-7FEB-4ACF-B05E-BFEC2F342D72}" sibTransId="{E3AD4D8E-CC17-4A2C-8DC9-F2ABB2A4845A}"/>
    <dgm:cxn modelId="{B5B4B3FB-3F72-409E-90A0-A6DF0A1DA406}" type="presOf" srcId="{B5B99155-047F-4664-B536-62AEA229A242}" destId="{6D5AC354-5434-4766-B1E0-183405BC8516}" srcOrd="0" destOrd="0" presId="urn:microsoft.com/office/officeart/2005/8/layout/chevron1"/>
    <dgm:cxn modelId="{B7E45B0E-A832-4DA1-A4F0-879AE1707C3D}" type="presOf" srcId="{A9750B8B-E5DF-4775-9AE4-2DC2D1710A9A}" destId="{D58C1CFA-3169-4B11-8293-638A68F94368}" srcOrd="0" destOrd="0" presId="urn:microsoft.com/office/officeart/2005/8/layout/chevron1"/>
    <dgm:cxn modelId="{D1A5EB65-318D-474F-A6E2-3986AD795BA1}" type="presOf" srcId="{9E29EB61-18BB-4910-9A26-E56A7634C48D}" destId="{F2E88367-E59D-4549-9C05-598E17E2664F}" srcOrd="0" destOrd="2" presId="urn:microsoft.com/office/officeart/2005/8/layout/chevron1"/>
    <dgm:cxn modelId="{C0F20946-419C-4155-919B-ED2B6AA6A3A0}" type="presOf" srcId="{2703A381-271A-4DE1-8728-AB160004F98E}" destId="{3B58DAC6-D4EF-42FB-A70D-1EDF98834D0E}" srcOrd="0" destOrd="0" presId="urn:microsoft.com/office/officeart/2005/8/layout/chevron1"/>
    <dgm:cxn modelId="{EA8BFA06-CC36-46C0-8C71-D3380358912F}" srcId="{A9750B8B-E5DF-4775-9AE4-2DC2D1710A9A}" destId="{F0E32E4C-BD19-4614-B4DB-7E7950F5746B}" srcOrd="1" destOrd="0" parTransId="{46D9322A-DB11-43B1-BAE3-D963D57C106B}" sibTransId="{7024FA48-233E-41EC-9711-95C6EB51C977}"/>
    <dgm:cxn modelId="{87BBF4B9-8BCD-43E0-8AC5-9FCAEAF16B3D}" type="presOf" srcId="{6D31AF31-93B4-4456-95B7-8671E38EB396}" destId="{D2EDB4AE-C764-438E-BD50-9A7C61FAEA29}" srcOrd="0" destOrd="1"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ABB20B81-939D-4D1D-82DA-E601F3D7B530}" srcId="{B362322D-C280-4332-9B41-C35452F6EC8A}" destId="{F9A6A46C-502B-4334-9633-5C1A9127F001}" srcOrd="0" destOrd="0" parTransId="{0812F62D-7246-4506-ABB2-5EB3B8E89A20}" sibTransId="{A3FD873B-A698-474A-8CC8-75933FA2EDD8}"/>
    <dgm:cxn modelId="{C9D0F064-E3CA-4ACE-A6C5-44312C2910CC}" srcId="{B5B99155-047F-4664-B536-62AEA229A242}" destId="{15CC0283-3E29-4DE4-801D-8425D399B658}" srcOrd="1" destOrd="0" parTransId="{CD1C4238-ED91-491C-9CD9-03F6F0542B9E}" sibTransId="{5AB127A7-82F6-4883-9195-411BA4DF201D}"/>
    <dgm:cxn modelId="{975064AF-9333-43E9-BE07-E783F0C2B628}" type="presOf" srcId="{F0E32E4C-BD19-4614-B4DB-7E7950F5746B}" destId="{CB8184D1-F50D-4E93-A0BE-C7EB719AF2B3}" srcOrd="0" destOrd="1" presId="urn:microsoft.com/office/officeart/2005/8/layout/chevron1"/>
    <dgm:cxn modelId="{4E2F875D-8EAD-4698-8F1D-1AD83A92FCFC}" srcId="{2703A381-271A-4DE1-8728-AB160004F98E}" destId="{C83A5A2A-9FAC-4DFF-957D-E486D6EB93DF}" srcOrd="2" destOrd="0" parTransId="{5D9D3259-760B-4ADE-9CA2-5C2EB3771C1A}" sibTransId="{CB141E90-F8E1-4F1C-937C-717B30060445}"/>
    <dgm:cxn modelId="{E3A846CA-3D94-4F20-B6EC-EC509D5D5490}" srcId="{B5B99155-047F-4664-B536-62AEA229A242}" destId="{9E29EB61-18BB-4910-9A26-E56A7634C48D}" srcOrd="2" destOrd="0" parTransId="{CEB1767A-264F-4ADD-83B3-54BAA54874F4}" sibTransId="{70BBF010-B606-439A-A8CD-E7A61240DCF4}"/>
    <dgm:cxn modelId="{774728A7-2FCE-4DF5-967C-4D0EF6058F63}" srcId="{A9750B8B-E5DF-4775-9AE4-2DC2D1710A9A}" destId="{6ED2F62E-FA35-48CC-8A9F-841776209B78}" srcOrd="2" destOrd="0" parTransId="{C923FD26-2C27-4CB5-B7D2-97893A819074}" sibTransId="{112CF460-4F33-4828-A16B-F4CE81FE1363}"/>
    <dgm:cxn modelId="{2F968BCC-0707-487A-A967-B6FD9FC9D613}" type="presOf" srcId="{C83A5A2A-9FAC-4DFF-957D-E486D6EB93DF}" destId="{D2EDB4AE-C764-438E-BD50-9A7C61FAEA29}" srcOrd="0" destOrd="2" presId="urn:microsoft.com/office/officeart/2005/8/layout/chevron1"/>
    <dgm:cxn modelId="{21E18961-CCEE-49BB-BD12-CB40C0A93797}" srcId="{B362322D-C280-4332-9B41-C35452F6EC8A}" destId="{89D411B9-6CA9-4AAE-8BBE-FDA46C07E335}" srcOrd="2" destOrd="0" parTransId="{1D11EE7B-BA8C-4ED7-9692-42D495F6A4DA}" sibTransId="{B9CCCB55-51F2-406D-BF55-6C7658D6F718}"/>
    <dgm:cxn modelId="{C7D752F8-7DF2-4977-9030-B3898A3F5226}" srcId="{1DD61B47-F6F8-4CAC-B70A-BE76A44B9F38}" destId="{B5B99155-047F-4664-B536-62AEA229A242}" srcOrd="2" destOrd="0" parTransId="{7362CF9C-AA28-4115-813C-4A73D946C8A2}" sibTransId="{E462841A-E932-4D12-B2D8-F36BA0C52CDB}"/>
    <dgm:cxn modelId="{C9A75B69-D411-456C-A9EC-E255FAE923C5}" type="presOf" srcId="{1DD61B47-F6F8-4CAC-B70A-BE76A44B9F38}" destId="{4D47FC52-27C0-4733-8BC3-A8F11831A368}" srcOrd="0" destOrd="0"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A5D75AFC-9F8B-4E3B-B86B-D10E3A7F2798}" type="presOf" srcId="{B362322D-C280-4332-9B41-C35452F6EC8A}" destId="{ED46BD9E-3188-49D0-82D7-35A7228FC0DD}" srcOrd="0" destOrd="0" presId="urn:microsoft.com/office/officeart/2005/8/layout/chevron1"/>
    <dgm:cxn modelId="{B9E35CFA-28C3-4444-BE9E-B741D444A810}" type="presOf" srcId="{15CC0283-3E29-4DE4-801D-8425D399B658}" destId="{F2E88367-E59D-4549-9C05-598E17E2664F}" srcOrd="0" destOrd="1" presId="urn:microsoft.com/office/officeart/2005/8/layout/chevron1"/>
    <dgm:cxn modelId="{A8058EFA-C6D5-4A3C-AF98-66365FE58B88}" type="presOf" srcId="{0776A6A8-7FB5-40F9-A6EE-8D6D7C331DEF}" destId="{CB8184D1-F50D-4E93-A0BE-C7EB719AF2B3}" srcOrd="0" destOrd="0"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946966F2-F02D-4FD4-BADA-3F87C2F0BC5E}" type="presParOf" srcId="{4D47FC52-27C0-4733-8BC3-A8F11831A368}" destId="{97079B88-4763-4183-9877-3B155102965F}" srcOrd="0" destOrd="0" presId="urn:microsoft.com/office/officeart/2005/8/layout/chevron1"/>
    <dgm:cxn modelId="{D000BFD0-7DB0-46C2-AE2D-D9A33F8DA9C3}" type="presParOf" srcId="{97079B88-4763-4183-9877-3B155102965F}" destId="{ED46BD9E-3188-49D0-82D7-35A7228FC0DD}" srcOrd="0" destOrd="0" presId="urn:microsoft.com/office/officeart/2005/8/layout/chevron1"/>
    <dgm:cxn modelId="{C7B9D070-98C4-4F8C-9DB5-3FC8CAC826B5}" type="presParOf" srcId="{97079B88-4763-4183-9877-3B155102965F}" destId="{22A36598-F62C-4B39-86A3-287A1BA8206D}" srcOrd="1" destOrd="0" presId="urn:microsoft.com/office/officeart/2005/8/layout/chevron1"/>
    <dgm:cxn modelId="{EAC909E6-0F44-4C67-A466-210F7937F7FD}" type="presParOf" srcId="{4D47FC52-27C0-4733-8BC3-A8F11831A368}" destId="{6B4FA6D1-637D-42AE-B5E4-278C923A5619}" srcOrd="1" destOrd="0" presId="urn:microsoft.com/office/officeart/2005/8/layout/chevron1"/>
    <dgm:cxn modelId="{EFC40C43-B757-4838-A1B0-41A856F09B04}" type="presParOf" srcId="{4D47FC52-27C0-4733-8BC3-A8F11831A368}" destId="{3D7ECDDF-2A42-4A89-A0B0-B0451F914639}" srcOrd="2" destOrd="0" presId="urn:microsoft.com/office/officeart/2005/8/layout/chevron1"/>
    <dgm:cxn modelId="{1495DC08-09B0-4468-A695-D12B4A8898AF}" type="presParOf" srcId="{3D7ECDDF-2A42-4A89-A0B0-B0451F914639}" destId="{3B58DAC6-D4EF-42FB-A70D-1EDF98834D0E}" srcOrd="0" destOrd="0" presId="urn:microsoft.com/office/officeart/2005/8/layout/chevron1"/>
    <dgm:cxn modelId="{8D66D060-A25A-4C38-8F96-CD070BD16113}" type="presParOf" srcId="{3D7ECDDF-2A42-4A89-A0B0-B0451F914639}" destId="{D2EDB4AE-C764-438E-BD50-9A7C61FAEA29}" srcOrd="1" destOrd="0" presId="urn:microsoft.com/office/officeart/2005/8/layout/chevron1"/>
    <dgm:cxn modelId="{1CBE6E03-C300-4B12-B4AE-78266FA6CB8D}" type="presParOf" srcId="{4D47FC52-27C0-4733-8BC3-A8F11831A368}" destId="{AA08F71A-4D94-4D61-B2D8-A9844C5672B1}" srcOrd="3" destOrd="0" presId="urn:microsoft.com/office/officeart/2005/8/layout/chevron1"/>
    <dgm:cxn modelId="{A66B8475-06B0-4CD2-8129-3BE67E681E1D}" type="presParOf" srcId="{4D47FC52-27C0-4733-8BC3-A8F11831A368}" destId="{B604028C-CEB5-4218-8B83-F98EE0CBCC4A}" srcOrd="4" destOrd="0" presId="urn:microsoft.com/office/officeart/2005/8/layout/chevron1"/>
    <dgm:cxn modelId="{1075D915-2129-4806-A612-FF8B58E2A0C9}" type="presParOf" srcId="{B604028C-CEB5-4218-8B83-F98EE0CBCC4A}" destId="{6D5AC354-5434-4766-B1E0-183405BC8516}" srcOrd="0" destOrd="0" presId="urn:microsoft.com/office/officeart/2005/8/layout/chevron1"/>
    <dgm:cxn modelId="{754CDE0B-7958-45F3-A812-C14AB05CE16A}" type="presParOf" srcId="{B604028C-CEB5-4218-8B83-F98EE0CBCC4A}" destId="{F2E88367-E59D-4549-9C05-598E17E2664F}" srcOrd="1" destOrd="0" presId="urn:microsoft.com/office/officeart/2005/8/layout/chevron1"/>
    <dgm:cxn modelId="{8FE879F5-1032-412D-905C-C0E62EC1FF69}" type="presParOf" srcId="{4D47FC52-27C0-4733-8BC3-A8F11831A368}" destId="{CB1601C9-1CC3-4EFB-9A31-7730C1EB079B}" srcOrd="5" destOrd="0" presId="urn:microsoft.com/office/officeart/2005/8/layout/chevron1"/>
    <dgm:cxn modelId="{764739E3-3173-4F40-B39E-773A163D3C04}" type="presParOf" srcId="{4D47FC52-27C0-4733-8BC3-A8F11831A368}" destId="{BC0E921A-453B-426B-B83B-5633DD86B2AD}" srcOrd="6" destOrd="0" presId="urn:microsoft.com/office/officeart/2005/8/layout/chevron1"/>
    <dgm:cxn modelId="{D7AEA9B9-6204-4DBE-A458-A249D7A2D630}" type="presParOf" srcId="{BC0E921A-453B-426B-B83B-5633DD86B2AD}" destId="{D58C1CFA-3169-4B11-8293-638A68F94368}" srcOrd="0" destOrd="0" presId="urn:microsoft.com/office/officeart/2005/8/layout/chevron1"/>
    <dgm:cxn modelId="{929F7669-C6C6-47AD-AE82-20BE9BED69E1}"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205DE7F-6FAD-4365-AF0F-A0949E54AF1F}" type="doc">
      <dgm:prSet loTypeId="urn:microsoft.com/office/officeart/2005/8/layout/radial1" loCatId="cycle" qsTypeId="urn:microsoft.com/office/officeart/2005/8/quickstyle/simple1" qsCatId="simple" csTypeId="urn:microsoft.com/office/officeart/2005/8/colors/colorful4" csCatId="colorful" phldr="1"/>
      <dgm:spPr/>
      <dgm:t>
        <a:bodyPr/>
        <a:lstStyle/>
        <a:p>
          <a:endParaRPr lang="en-GB"/>
        </a:p>
      </dgm:t>
    </dgm:pt>
    <dgm:pt modelId="{B9179FCF-81BA-4054-AB2E-86A5C0616EFE}">
      <dgm:prSet phldrT="[Text]" custT="1"/>
      <dgm:spPr/>
      <dgm:t>
        <a:bodyPr/>
        <a:lstStyle/>
        <a:p>
          <a:r>
            <a:rPr lang="en-GB" sz="3600" dirty="0" smtClean="0"/>
            <a:t>Nature</a:t>
          </a:r>
          <a:endParaRPr lang="en-GB" sz="3600" dirty="0"/>
        </a:p>
      </dgm:t>
    </dgm:pt>
    <dgm:pt modelId="{5808476E-7A80-4713-ACC3-5FE262CEB7C0}" type="parTrans" cxnId="{BA49C666-E4D4-4387-9214-2170B0C356E8}">
      <dgm:prSet/>
      <dgm:spPr/>
      <dgm:t>
        <a:bodyPr/>
        <a:lstStyle/>
        <a:p>
          <a:endParaRPr lang="en-GB" sz="2000"/>
        </a:p>
      </dgm:t>
    </dgm:pt>
    <dgm:pt modelId="{0B19B4D3-3B58-4F54-AE85-BC090882364B}" type="sibTrans" cxnId="{BA49C666-E4D4-4387-9214-2170B0C356E8}">
      <dgm:prSet/>
      <dgm:spPr/>
      <dgm:t>
        <a:bodyPr/>
        <a:lstStyle/>
        <a:p>
          <a:endParaRPr lang="en-GB" sz="2000"/>
        </a:p>
      </dgm:t>
    </dgm:pt>
    <dgm:pt modelId="{226C50D1-2788-4111-90C0-9F7FF4AE1607}">
      <dgm:prSet custT="1"/>
      <dgm:spPr/>
      <dgm:t>
        <a:bodyPr/>
        <a:lstStyle/>
        <a:p>
          <a:r>
            <a:rPr lang="en-GB" sz="1400" dirty="0" smtClean="0"/>
            <a:t>fits form to function</a:t>
          </a:r>
          <a:endParaRPr lang="en-GB" sz="1400" dirty="0"/>
        </a:p>
      </dgm:t>
    </dgm:pt>
    <dgm:pt modelId="{1D9F792D-C006-47C0-BF94-2C626D5DAFC5}" type="parTrans" cxnId="{735AB06C-3846-41FD-A762-2B9D1EC29211}">
      <dgm:prSet custT="1"/>
      <dgm:spPr/>
      <dgm:t>
        <a:bodyPr/>
        <a:lstStyle/>
        <a:p>
          <a:endParaRPr lang="en-GB" sz="600"/>
        </a:p>
      </dgm:t>
    </dgm:pt>
    <dgm:pt modelId="{4A1D056D-448A-4266-B569-161E1513CCDE}" type="sibTrans" cxnId="{735AB06C-3846-41FD-A762-2B9D1EC29211}">
      <dgm:prSet/>
      <dgm:spPr/>
      <dgm:t>
        <a:bodyPr/>
        <a:lstStyle/>
        <a:p>
          <a:endParaRPr lang="en-GB" sz="2000"/>
        </a:p>
      </dgm:t>
    </dgm:pt>
    <dgm:pt modelId="{DB418C5E-0118-4705-BDCB-8B2C075515FE}">
      <dgm:prSet custT="1"/>
      <dgm:spPr/>
      <dgm:t>
        <a:bodyPr lIns="0" rIns="0"/>
        <a:lstStyle/>
        <a:p>
          <a:r>
            <a:rPr lang="en-GB" sz="1400" dirty="0" smtClean="0"/>
            <a:t>recycles everything</a:t>
          </a:r>
          <a:endParaRPr lang="en-GB" sz="1400" dirty="0"/>
        </a:p>
      </dgm:t>
    </dgm:pt>
    <dgm:pt modelId="{53A1CF58-9911-4C7F-8BEB-12B31810BDFA}" type="parTrans" cxnId="{2D5FF3BF-C90D-43E9-A404-3CAB797DE783}">
      <dgm:prSet custT="1"/>
      <dgm:spPr/>
      <dgm:t>
        <a:bodyPr/>
        <a:lstStyle/>
        <a:p>
          <a:endParaRPr lang="en-GB" sz="600"/>
        </a:p>
      </dgm:t>
    </dgm:pt>
    <dgm:pt modelId="{6D437DD9-4C52-45AD-B16C-FBF92EC889F2}" type="sibTrans" cxnId="{2D5FF3BF-C90D-43E9-A404-3CAB797DE783}">
      <dgm:prSet/>
      <dgm:spPr/>
      <dgm:t>
        <a:bodyPr/>
        <a:lstStyle/>
        <a:p>
          <a:endParaRPr lang="en-GB" sz="2000"/>
        </a:p>
      </dgm:t>
    </dgm:pt>
    <dgm:pt modelId="{7A2D05D7-C612-42B0-8E1D-BBA5A5F82357}">
      <dgm:prSet custT="1"/>
      <dgm:spPr/>
      <dgm:t>
        <a:bodyPr/>
        <a:lstStyle/>
        <a:p>
          <a:r>
            <a:rPr lang="en-GB" sz="1400" dirty="0" smtClean="0"/>
            <a:t>rewards co-operation</a:t>
          </a:r>
          <a:endParaRPr lang="en-GB" sz="1400" dirty="0"/>
        </a:p>
      </dgm:t>
    </dgm:pt>
    <dgm:pt modelId="{70C29816-2ABE-4A5C-A054-F63D19C0AF66}" type="parTrans" cxnId="{B90509D4-2B41-4FB3-80B9-F581867DB3E9}">
      <dgm:prSet custT="1"/>
      <dgm:spPr/>
      <dgm:t>
        <a:bodyPr/>
        <a:lstStyle/>
        <a:p>
          <a:endParaRPr lang="en-GB" sz="600"/>
        </a:p>
      </dgm:t>
    </dgm:pt>
    <dgm:pt modelId="{35BDC4AE-B138-4FF3-9200-FA7353A8D963}" type="sibTrans" cxnId="{B90509D4-2B41-4FB3-80B9-F581867DB3E9}">
      <dgm:prSet/>
      <dgm:spPr/>
      <dgm:t>
        <a:bodyPr/>
        <a:lstStyle/>
        <a:p>
          <a:endParaRPr lang="en-GB" sz="2000"/>
        </a:p>
      </dgm:t>
    </dgm:pt>
    <dgm:pt modelId="{B8AFB1BD-DFB4-497C-8522-66CEEE51405C}">
      <dgm:prSet custT="1"/>
      <dgm:spPr/>
      <dgm:t>
        <a:bodyPr/>
        <a:lstStyle/>
        <a:p>
          <a:r>
            <a:rPr lang="en-GB" sz="1400" dirty="0" smtClean="0"/>
            <a:t>banks on diversity</a:t>
          </a:r>
          <a:endParaRPr lang="en-GB" sz="1400" dirty="0"/>
        </a:p>
      </dgm:t>
    </dgm:pt>
    <dgm:pt modelId="{7B35852A-8666-4BFF-815C-6E29FAFFA921}" type="parTrans" cxnId="{505B4981-84DC-4EBF-9701-71C4488A98CA}">
      <dgm:prSet custT="1"/>
      <dgm:spPr/>
      <dgm:t>
        <a:bodyPr/>
        <a:lstStyle/>
        <a:p>
          <a:endParaRPr lang="en-GB" sz="600"/>
        </a:p>
      </dgm:t>
    </dgm:pt>
    <dgm:pt modelId="{125B4DA2-2BB5-46A3-BE93-3B3BEE8FA06F}" type="sibTrans" cxnId="{505B4981-84DC-4EBF-9701-71C4488A98CA}">
      <dgm:prSet/>
      <dgm:spPr/>
      <dgm:t>
        <a:bodyPr/>
        <a:lstStyle/>
        <a:p>
          <a:endParaRPr lang="en-GB" sz="2000"/>
        </a:p>
      </dgm:t>
    </dgm:pt>
    <dgm:pt modelId="{7C2A1BAC-963E-4479-95DB-4FD2379C26D9}">
      <dgm:prSet custT="1"/>
      <dgm:spPr/>
      <dgm:t>
        <a:bodyPr/>
        <a:lstStyle/>
        <a:p>
          <a:r>
            <a:rPr lang="en-GB" sz="1400" dirty="0" smtClean="0"/>
            <a:t>demands local expertise</a:t>
          </a:r>
          <a:endParaRPr lang="en-GB" sz="1400" dirty="0"/>
        </a:p>
      </dgm:t>
    </dgm:pt>
    <dgm:pt modelId="{F1E0351E-42AF-43CA-808D-CDA5AC3DF8E1}" type="parTrans" cxnId="{7641636E-112A-4830-9684-5F6D44C201C0}">
      <dgm:prSet custT="1"/>
      <dgm:spPr/>
      <dgm:t>
        <a:bodyPr/>
        <a:lstStyle/>
        <a:p>
          <a:endParaRPr lang="en-GB" sz="600"/>
        </a:p>
      </dgm:t>
    </dgm:pt>
    <dgm:pt modelId="{D677E90D-DFF5-4584-980D-029023FF9CEE}" type="sibTrans" cxnId="{7641636E-112A-4830-9684-5F6D44C201C0}">
      <dgm:prSet/>
      <dgm:spPr/>
      <dgm:t>
        <a:bodyPr/>
        <a:lstStyle/>
        <a:p>
          <a:endParaRPr lang="en-GB" sz="2000"/>
        </a:p>
      </dgm:t>
    </dgm:pt>
    <dgm:pt modelId="{7807D43C-D7E3-42BB-8589-A1E251019396}">
      <dgm:prSet custT="1"/>
      <dgm:spPr/>
      <dgm:t>
        <a:bodyPr/>
        <a:lstStyle/>
        <a:p>
          <a:r>
            <a:rPr lang="en-GB" sz="1400" dirty="0" smtClean="0"/>
            <a:t>curbs excesses from within</a:t>
          </a:r>
          <a:endParaRPr lang="en-GB" sz="1400" dirty="0"/>
        </a:p>
      </dgm:t>
    </dgm:pt>
    <dgm:pt modelId="{58BDA787-BB15-488D-94A5-C7F8B83D069B}" type="parTrans" cxnId="{6C33CB3D-83E3-41A9-8D23-7D825D72862C}">
      <dgm:prSet custT="1"/>
      <dgm:spPr/>
      <dgm:t>
        <a:bodyPr/>
        <a:lstStyle/>
        <a:p>
          <a:endParaRPr lang="en-GB" sz="600"/>
        </a:p>
      </dgm:t>
    </dgm:pt>
    <dgm:pt modelId="{8047527C-1B71-4144-8F41-3FCC154530D7}" type="sibTrans" cxnId="{6C33CB3D-83E3-41A9-8D23-7D825D72862C}">
      <dgm:prSet/>
      <dgm:spPr/>
      <dgm:t>
        <a:bodyPr/>
        <a:lstStyle/>
        <a:p>
          <a:endParaRPr lang="en-GB" sz="2000"/>
        </a:p>
      </dgm:t>
    </dgm:pt>
    <dgm:pt modelId="{CF839E72-857F-4F23-8A95-7C7E1CAEF097}">
      <dgm:prSet custT="1"/>
      <dgm:spPr/>
      <dgm:t>
        <a:bodyPr/>
        <a:lstStyle/>
        <a:p>
          <a:r>
            <a:rPr lang="en-GB" sz="1400" dirty="0" smtClean="0"/>
            <a:t>taps the power of limits</a:t>
          </a:r>
          <a:endParaRPr lang="en-GB" sz="1400" dirty="0"/>
        </a:p>
      </dgm:t>
    </dgm:pt>
    <dgm:pt modelId="{CA03305F-FE4F-44E5-9D8D-5F1CD124BEF2}" type="parTrans" cxnId="{90029085-DAB4-469B-9B3E-51E56DF57443}">
      <dgm:prSet custT="1"/>
      <dgm:spPr/>
      <dgm:t>
        <a:bodyPr/>
        <a:lstStyle/>
        <a:p>
          <a:endParaRPr lang="en-GB" sz="600"/>
        </a:p>
      </dgm:t>
    </dgm:pt>
    <dgm:pt modelId="{DAF3C926-8922-45F0-B6E7-68F58E671D1D}" type="sibTrans" cxnId="{90029085-DAB4-469B-9B3E-51E56DF57443}">
      <dgm:prSet/>
      <dgm:spPr/>
      <dgm:t>
        <a:bodyPr/>
        <a:lstStyle/>
        <a:p>
          <a:endParaRPr lang="en-GB" sz="2000"/>
        </a:p>
      </dgm:t>
    </dgm:pt>
    <dgm:pt modelId="{1A9CF120-C7B1-4F80-A8F9-2716A6CA0945}">
      <dgm:prSet phldrT="[Text]" custT="1"/>
      <dgm:spPr/>
      <dgm:t>
        <a:bodyPr/>
        <a:lstStyle/>
        <a:p>
          <a:r>
            <a:rPr lang="en-GB" sz="1400" dirty="0" smtClean="0"/>
            <a:t>uses only the energy it needs</a:t>
          </a:r>
          <a:endParaRPr lang="en-GB" sz="1400" dirty="0"/>
        </a:p>
      </dgm:t>
    </dgm:pt>
    <dgm:pt modelId="{37250476-3122-4ABF-A8DD-B700CF303F03}" type="parTrans" cxnId="{8690CD84-6344-4397-A98B-9C33AA13C04D}">
      <dgm:prSet custT="1"/>
      <dgm:spPr/>
      <dgm:t>
        <a:bodyPr/>
        <a:lstStyle/>
        <a:p>
          <a:endParaRPr lang="en-GB" sz="600"/>
        </a:p>
      </dgm:t>
    </dgm:pt>
    <dgm:pt modelId="{F3943B48-40C8-40A6-9B8E-A98B7E68C243}" type="sibTrans" cxnId="{8690CD84-6344-4397-A98B-9C33AA13C04D}">
      <dgm:prSet/>
      <dgm:spPr/>
      <dgm:t>
        <a:bodyPr/>
        <a:lstStyle/>
        <a:p>
          <a:endParaRPr lang="en-GB" sz="2000"/>
        </a:p>
      </dgm:t>
    </dgm:pt>
    <dgm:pt modelId="{3053EB57-B8C9-40FF-A2D8-43925AA5A484}">
      <dgm:prSet phldrT="[Text]" custT="1"/>
      <dgm:spPr/>
      <dgm:t>
        <a:bodyPr/>
        <a:lstStyle/>
        <a:p>
          <a:r>
            <a:rPr lang="en-GB" sz="1400" smtClean="0"/>
            <a:t>runs </a:t>
          </a:r>
          <a:r>
            <a:rPr lang="en-GB" sz="1400" dirty="0" smtClean="0"/>
            <a:t>on sunlight</a:t>
          </a:r>
          <a:endParaRPr lang="en-GB" sz="1400" dirty="0"/>
        </a:p>
      </dgm:t>
    </dgm:pt>
    <dgm:pt modelId="{CBBB8824-A5F2-40A6-BC6A-5A037543D50F}" type="parTrans" cxnId="{B9B138AF-777A-4257-A2F6-24E0010C1C0F}">
      <dgm:prSet custT="1"/>
      <dgm:spPr/>
      <dgm:t>
        <a:bodyPr/>
        <a:lstStyle/>
        <a:p>
          <a:endParaRPr lang="en-GB" sz="600"/>
        </a:p>
      </dgm:t>
    </dgm:pt>
    <dgm:pt modelId="{27C4091E-4013-4223-9DF8-1150D8AE4FAE}" type="sibTrans" cxnId="{B9B138AF-777A-4257-A2F6-24E0010C1C0F}">
      <dgm:prSet/>
      <dgm:spPr/>
      <dgm:t>
        <a:bodyPr/>
        <a:lstStyle/>
        <a:p>
          <a:endParaRPr lang="en-GB" sz="2000"/>
        </a:p>
      </dgm:t>
    </dgm:pt>
    <dgm:pt modelId="{13EF64B9-6727-4B70-8C84-234D9DAF4BF5}" type="pres">
      <dgm:prSet presAssocID="{1205DE7F-6FAD-4365-AF0F-A0949E54AF1F}" presName="cycle" presStyleCnt="0">
        <dgm:presLayoutVars>
          <dgm:chMax val="1"/>
          <dgm:dir/>
          <dgm:animLvl val="ctr"/>
          <dgm:resizeHandles val="exact"/>
        </dgm:presLayoutVars>
      </dgm:prSet>
      <dgm:spPr/>
      <dgm:t>
        <a:bodyPr/>
        <a:lstStyle/>
        <a:p>
          <a:endParaRPr lang="en-GB"/>
        </a:p>
      </dgm:t>
    </dgm:pt>
    <dgm:pt modelId="{FF4D7616-DA26-45F0-A2EE-46A9B062D327}" type="pres">
      <dgm:prSet presAssocID="{B9179FCF-81BA-4054-AB2E-86A5C0616EFE}" presName="centerShape" presStyleLbl="node0" presStyleIdx="0" presStyleCnt="1" custScaleX="190365" custScaleY="181560"/>
      <dgm:spPr/>
      <dgm:t>
        <a:bodyPr/>
        <a:lstStyle/>
        <a:p>
          <a:endParaRPr lang="en-GB"/>
        </a:p>
      </dgm:t>
    </dgm:pt>
    <dgm:pt modelId="{9E631BC7-990E-4D25-B473-A6E0B36E3A47}" type="pres">
      <dgm:prSet presAssocID="{CBBB8824-A5F2-40A6-BC6A-5A037543D50F}" presName="Name9" presStyleLbl="parChTrans1D2" presStyleIdx="0" presStyleCnt="9"/>
      <dgm:spPr/>
      <dgm:t>
        <a:bodyPr/>
        <a:lstStyle/>
        <a:p>
          <a:endParaRPr lang="en-GB"/>
        </a:p>
      </dgm:t>
    </dgm:pt>
    <dgm:pt modelId="{CB0FCC2D-3047-4794-9736-822D2C8F5A51}" type="pres">
      <dgm:prSet presAssocID="{CBBB8824-A5F2-40A6-BC6A-5A037543D50F}" presName="connTx" presStyleLbl="parChTrans1D2" presStyleIdx="0" presStyleCnt="9"/>
      <dgm:spPr/>
      <dgm:t>
        <a:bodyPr/>
        <a:lstStyle/>
        <a:p>
          <a:endParaRPr lang="en-GB"/>
        </a:p>
      </dgm:t>
    </dgm:pt>
    <dgm:pt modelId="{4A63395D-F199-403E-B78F-77BEBF0239BA}" type="pres">
      <dgm:prSet presAssocID="{3053EB57-B8C9-40FF-A2D8-43925AA5A484}" presName="node" presStyleLbl="node1" presStyleIdx="0" presStyleCnt="9" custScaleX="116543" custScaleY="114491">
        <dgm:presLayoutVars>
          <dgm:bulletEnabled val="1"/>
        </dgm:presLayoutVars>
      </dgm:prSet>
      <dgm:spPr/>
      <dgm:t>
        <a:bodyPr/>
        <a:lstStyle/>
        <a:p>
          <a:endParaRPr lang="en-GB"/>
        </a:p>
      </dgm:t>
    </dgm:pt>
    <dgm:pt modelId="{720A8F75-3A9D-4497-B0B4-89B0F4AD7268}" type="pres">
      <dgm:prSet presAssocID="{37250476-3122-4ABF-A8DD-B700CF303F03}" presName="Name9" presStyleLbl="parChTrans1D2" presStyleIdx="1" presStyleCnt="9"/>
      <dgm:spPr/>
      <dgm:t>
        <a:bodyPr/>
        <a:lstStyle/>
        <a:p>
          <a:endParaRPr lang="en-GB"/>
        </a:p>
      </dgm:t>
    </dgm:pt>
    <dgm:pt modelId="{E687347E-4D4B-4939-B219-218ED13E0610}" type="pres">
      <dgm:prSet presAssocID="{37250476-3122-4ABF-A8DD-B700CF303F03}" presName="connTx" presStyleLbl="parChTrans1D2" presStyleIdx="1" presStyleCnt="9"/>
      <dgm:spPr/>
      <dgm:t>
        <a:bodyPr/>
        <a:lstStyle/>
        <a:p>
          <a:endParaRPr lang="en-GB"/>
        </a:p>
      </dgm:t>
    </dgm:pt>
    <dgm:pt modelId="{CFFA94FE-4861-4106-AB3B-ACB5DFB1F59E}" type="pres">
      <dgm:prSet presAssocID="{1A9CF120-C7B1-4F80-A8F9-2716A6CA0945}" presName="node" presStyleLbl="node1" presStyleIdx="1" presStyleCnt="9" custScaleX="116543" custScaleY="114491">
        <dgm:presLayoutVars>
          <dgm:bulletEnabled val="1"/>
        </dgm:presLayoutVars>
      </dgm:prSet>
      <dgm:spPr/>
      <dgm:t>
        <a:bodyPr/>
        <a:lstStyle/>
        <a:p>
          <a:endParaRPr lang="en-GB"/>
        </a:p>
      </dgm:t>
    </dgm:pt>
    <dgm:pt modelId="{F91D3523-A9BB-40E1-86AD-A87F699B57A2}" type="pres">
      <dgm:prSet presAssocID="{1D9F792D-C006-47C0-BF94-2C626D5DAFC5}" presName="Name9" presStyleLbl="parChTrans1D2" presStyleIdx="2" presStyleCnt="9"/>
      <dgm:spPr/>
      <dgm:t>
        <a:bodyPr/>
        <a:lstStyle/>
        <a:p>
          <a:endParaRPr lang="en-GB"/>
        </a:p>
      </dgm:t>
    </dgm:pt>
    <dgm:pt modelId="{609548C3-260A-4C8A-B750-0576CC0A981E}" type="pres">
      <dgm:prSet presAssocID="{1D9F792D-C006-47C0-BF94-2C626D5DAFC5}" presName="connTx" presStyleLbl="parChTrans1D2" presStyleIdx="2" presStyleCnt="9"/>
      <dgm:spPr/>
      <dgm:t>
        <a:bodyPr/>
        <a:lstStyle/>
        <a:p>
          <a:endParaRPr lang="en-GB"/>
        </a:p>
      </dgm:t>
    </dgm:pt>
    <dgm:pt modelId="{E77822DB-54F4-4011-8C0F-1B72107E9541}" type="pres">
      <dgm:prSet presAssocID="{226C50D1-2788-4111-90C0-9F7FF4AE1607}" presName="node" presStyleLbl="node1" presStyleIdx="2" presStyleCnt="9" custScaleX="116543" custScaleY="114491">
        <dgm:presLayoutVars>
          <dgm:bulletEnabled val="1"/>
        </dgm:presLayoutVars>
      </dgm:prSet>
      <dgm:spPr/>
      <dgm:t>
        <a:bodyPr/>
        <a:lstStyle/>
        <a:p>
          <a:endParaRPr lang="en-GB"/>
        </a:p>
      </dgm:t>
    </dgm:pt>
    <dgm:pt modelId="{8EC3F190-D639-40E2-A5DD-40366990D379}" type="pres">
      <dgm:prSet presAssocID="{53A1CF58-9911-4C7F-8BEB-12B31810BDFA}" presName="Name9" presStyleLbl="parChTrans1D2" presStyleIdx="3" presStyleCnt="9"/>
      <dgm:spPr/>
      <dgm:t>
        <a:bodyPr/>
        <a:lstStyle/>
        <a:p>
          <a:endParaRPr lang="en-GB"/>
        </a:p>
      </dgm:t>
    </dgm:pt>
    <dgm:pt modelId="{0CA7C213-C9E6-419A-B036-6EC7EFD0A528}" type="pres">
      <dgm:prSet presAssocID="{53A1CF58-9911-4C7F-8BEB-12B31810BDFA}" presName="connTx" presStyleLbl="parChTrans1D2" presStyleIdx="3" presStyleCnt="9"/>
      <dgm:spPr/>
      <dgm:t>
        <a:bodyPr/>
        <a:lstStyle/>
        <a:p>
          <a:endParaRPr lang="en-GB"/>
        </a:p>
      </dgm:t>
    </dgm:pt>
    <dgm:pt modelId="{3413AAE3-8411-4447-B155-FFCC324EDCA7}" type="pres">
      <dgm:prSet presAssocID="{DB418C5E-0118-4705-BDCB-8B2C075515FE}" presName="node" presStyleLbl="node1" presStyleIdx="3" presStyleCnt="9" custScaleX="116543" custScaleY="114491">
        <dgm:presLayoutVars>
          <dgm:bulletEnabled val="1"/>
        </dgm:presLayoutVars>
      </dgm:prSet>
      <dgm:spPr/>
      <dgm:t>
        <a:bodyPr/>
        <a:lstStyle/>
        <a:p>
          <a:endParaRPr lang="en-GB"/>
        </a:p>
      </dgm:t>
    </dgm:pt>
    <dgm:pt modelId="{0A091630-C909-432E-840F-57ED34A5C0EB}" type="pres">
      <dgm:prSet presAssocID="{70C29816-2ABE-4A5C-A054-F63D19C0AF66}" presName="Name9" presStyleLbl="parChTrans1D2" presStyleIdx="4" presStyleCnt="9"/>
      <dgm:spPr/>
      <dgm:t>
        <a:bodyPr/>
        <a:lstStyle/>
        <a:p>
          <a:endParaRPr lang="en-GB"/>
        </a:p>
      </dgm:t>
    </dgm:pt>
    <dgm:pt modelId="{EFC249AE-A039-4001-9A9A-BB9592211024}" type="pres">
      <dgm:prSet presAssocID="{70C29816-2ABE-4A5C-A054-F63D19C0AF66}" presName="connTx" presStyleLbl="parChTrans1D2" presStyleIdx="4" presStyleCnt="9"/>
      <dgm:spPr/>
      <dgm:t>
        <a:bodyPr/>
        <a:lstStyle/>
        <a:p>
          <a:endParaRPr lang="en-GB"/>
        </a:p>
      </dgm:t>
    </dgm:pt>
    <dgm:pt modelId="{F30A11FF-0711-4FE9-BD36-9E0F348F5FE2}" type="pres">
      <dgm:prSet presAssocID="{7A2D05D7-C612-42B0-8E1D-BBA5A5F82357}" presName="node" presStyleLbl="node1" presStyleIdx="4" presStyleCnt="9" custScaleX="116543" custScaleY="114491">
        <dgm:presLayoutVars>
          <dgm:bulletEnabled val="1"/>
        </dgm:presLayoutVars>
      </dgm:prSet>
      <dgm:spPr/>
      <dgm:t>
        <a:bodyPr/>
        <a:lstStyle/>
        <a:p>
          <a:endParaRPr lang="en-GB"/>
        </a:p>
      </dgm:t>
    </dgm:pt>
    <dgm:pt modelId="{F9E6D013-0B7E-492B-8333-ADA6C03DD2B5}" type="pres">
      <dgm:prSet presAssocID="{7B35852A-8666-4BFF-815C-6E29FAFFA921}" presName="Name9" presStyleLbl="parChTrans1D2" presStyleIdx="5" presStyleCnt="9"/>
      <dgm:spPr/>
      <dgm:t>
        <a:bodyPr/>
        <a:lstStyle/>
        <a:p>
          <a:endParaRPr lang="en-GB"/>
        </a:p>
      </dgm:t>
    </dgm:pt>
    <dgm:pt modelId="{0B08779D-65FB-4AA9-9D93-517382033DF6}" type="pres">
      <dgm:prSet presAssocID="{7B35852A-8666-4BFF-815C-6E29FAFFA921}" presName="connTx" presStyleLbl="parChTrans1D2" presStyleIdx="5" presStyleCnt="9"/>
      <dgm:spPr/>
      <dgm:t>
        <a:bodyPr/>
        <a:lstStyle/>
        <a:p>
          <a:endParaRPr lang="en-GB"/>
        </a:p>
      </dgm:t>
    </dgm:pt>
    <dgm:pt modelId="{ECF29676-1FD1-4242-A6C4-25CA500BC6FC}" type="pres">
      <dgm:prSet presAssocID="{B8AFB1BD-DFB4-497C-8522-66CEEE51405C}" presName="node" presStyleLbl="node1" presStyleIdx="5" presStyleCnt="9" custScaleX="116543" custScaleY="114491">
        <dgm:presLayoutVars>
          <dgm:bulletEnabled val="1"/>
        </dgm:presLayoutVars>
      </dgm:prSet>
      <dgm:spPr/>
      <dgm:t>
        <a:bodyPr/>
        <a:lstStyle/>
        <a:p>
          <a:endParaRPr lang="en-GB"/>
        </a:p>
      </dgm:t>
    </dgm:pt>
    <dgm:pt modelId="{B38006F8-E044-45BA-A6A3-A049C5B59DB7}" type="pres">
      <dgm:prSet presAssocID="{F1E0351E-42AF-43CA-808D-CDA5AC3DF8E1}" presName="Name9" presStyleLbl="parChTrans1D2" presStyleIdx="6" presStyleCnt="9"/>
      <dgm:spPr/>
      <dgm:t>
        <a:bodyPr/>
        <a:lstStyle/>
        <a:p>
          <a:endParaRPr lang="en-GB"/>
        </a:p>
      </dgm:t>
    </dgm:pt>
    <dgm:pt modelId="{423DEC8C-A063-4AFA-8934-8B802663950C}" type="pres">
      <dgm:prSet presAssocID="{F1E0351E-42AF-43CA-808D-CDA5AC3DF8E1}" presName="connTx" presStyleLbl="parChTrans1D2" presStyleIdx="6" presStyleCnt="9"/>
      <dgm:spPr/>
      <dgm:t>
        <a:bodyPr/>
        <a:lstStyle/>
        <a:p>
          <a:endParaRPr lang="en-GB"/>
        </a:p>
      </dgm:t>
    </dgm:pt>
    <dgm:pt modelId="{26AD9395-41A7-48CF-9E77-A88D10963962}" type="pres">
      <dgm:prSet presAssocID="{7C2A1BAC-963E-4479-95DB-4FD2379C26D9}" presName="node" presStyleLbl="node1" presStyleIdx="6" presStyleCnt="9" custScaleX="116543" custScaleY="114491">
        <dgm:presLayoutVars>
          <dgm:bulletEnabled val="1"/>
        </dgm:presLayoutVars>
      </dgm:prSet>
      <dgm:spPr/>
      <dgm:t>
        <a:bodyPr/>
        <a:lstStyle/>
        <a:p>
          <a:endParaRPr lang="en-GB"/>
        </a:p>
      </dgm:t>
    </dgm:pt>
    <dgm:pt modelId="{A839FB9A-12B0-43E6-8F29-820A1094AFF9}" type="pres">
      <dgm:prSet presAssocID="{58BDA787-BB15-488D-94A5-C7F8B83D069B}" presName="Name9" presStyleLbl="parChTrans1D2" presStyleIdx="7" presStyleCnt="9"/>
      <dgm:spPr/>
      <dgm:t>
        <a:bodyPr/>
        <a:lstStyle/>
        <a:p>
          <a:endParaRPr lang="en-GB"/>
        </a:p>
      </dgm:t>
    </dgm:pt>
    <dgm:pt modelId="{EB20E578-7E1A-4649-886D-33ED811FA217}" type="pres">
      <dgm:prSet presAssocID="{58BDA787-BB15-488D-94A5-C7F8B83D069B}" presName="connTx" presStyleLbl="parChTrans1D2" presStyleIdx="7" presStyleCnt="9"/>
      <dgm:spPr/>
      <dgm:t>
        <a:bodyPr/>
        <a:lstStyle/>
        <a:p>
          <a:endParaRPr lang="en-GB"/>
        </a:p>
      </dgm:t>
    </dgm:pt>
    <dgm:pt modelId="{7691AD1F-ADD7-44BD-A47D-235B8DDFA610}" type="pres">
      <dgm:prSet presAssocID="{7807D43C-D7E3-42BB-8589-A1E251019396}" presName="node" presStyleLbl="node1" presStyleIdx="7" presStyleCnt="9" custScaleX="116543" custScaleY="114491">
        <dgm:presLayoutVars>
          <dgm:bulletEnabled val="1"/>
        </dgm:presLayoutVars>
      </dgm:prSet>
      <dgm:spPr/>
      <dgm:t>
        <a:bodyPr/>
        <a:lstStyle/>
        <a:p>
          <a:endParaRPr lang="en-GB"/>
        </a:p>
      </dgm:t>
    </dgm:pt>
    <dgm:pt modelId="{D6CF649E-4E9B-41CB-94BF-4C80ECD6360C}" type="pres">
      <dgm:prSet presAssocID="{CA03305F-FE4F-44E5-9D8D-5F1CD124BEF2}" presName="Name9" presStyleLbl="parChTrans1D2" presStyleIdx="8" presStyleCnt="9"/>
      <dgm:spPr/>
      <dgm:t>
        <a:bodyPr/>
        <a:lstStyle/>
        <a:p>
          <a:endParaRPr lang="en-GB"/>
        </a:p>
      </dgm:t>
    </dgm:pt>
    <dgm:pt modelId="{3D36853D-3744-41C9-9380-6E6205E545F1}" type="pres">
      <dgm:prSet presAssocID="{CA03305F-FE4F-44E5-9D8D-5F1CD124BEF2}" presName="connTx" presStyleLbl="parChTrans1D2" presStyleIdx="8" presStyleCnt="9"/>
      <dgm:spPr/>
      <dgm:t>
        <a:bodyPr/>
        <a:lstStyle/>
        <a:p>
          <a:endParaRPr lang="en-GB"/>
        </a:p>
      </dgm:t>
    </dgm:pt>
    <dgm:pt modelId="{B795854A-6ED8-41F2-9FD9-8CF1F732D6F6}" type="pres">
      <dgm:prSet presAssocID="{CF839E72-857F-4F23-8A95-7C7E1CAEF097}" presName="node" presStyleLbl="node1" presStyleIdx="8" presStyleCnt="9" custScaleX="116543" custScaleY="114491">
        <dgm:presLayoutVars>
          <dgm:bulletEnabled val="1"/>
        </dgm:presLayoutVars>
      </dgm:prSet>
      <dgm:spPr/>
      <dgm:t>
        <a:bodyPr/>
        <a:lstStyle/>
        <a:p>
          <a:endParaRPr lang="en-GB"/>
        </a:p>
      </dgm:t>
    </dgm:pt>
  </dgm:ptLst>
  <dgm:cxnLst>
    <dgm:cxn modelId="{7641636E-112A-4830-9684-5F6D44C201C0}" srcId="{B9179FCF-81BA-4054-AB2E-86A5C0616EFE}" destId="{7C2A1BAC-963E-4479-95DB-4FD2379C26D9}" srcOrd="6" destOrd="0" parTransId="{F1E0351E-42AF-43CA-808D-CDA5AC3DF8E1}" sibTransId="{D677E90D-DFF5-4584-980D-029023FF9CEE}"/>
    <dgm:cxn modelId="{B90509D4-2B41-4FB3-80B9-F581867DB3E9}" srcId="{B9179FCF-81BA-4054-AB2E-86A5C0616EFE}" destId="{7A2D05D7-C612-42B0-8E1D-BBA5A5F82357}" srcOrd="4" destOrd="0" parTransId="{70C29816-2ABE-4A5C-A054-F63D19C0AF66}" sibTransId="{35BDC4AE-B138-4FF3-9200-FA7353A8D963}"/>
    <dgm:cxn modelId="{9AE12775-96C0-4EF2-A0A2-E2321A059229}" type="presOf" srcId="{1A9CF120-C7B1-4F80-A8F9-2716A6CA0945}" destId="{CFFA94FE-4861-4106-AB3B-ACB5DFB1F59E}" srcOrd="0" destOrd="0" presId="urn:microsoft.com/office/officeart/2005/8/layout/radial1"/>
    <dgm:cxn modelId="{CC214EA6-BC6B-4133-B467-972794CED423}" type="presOf" srcId="{1205DE7F-6FAD-4365-AF0F-A0949E54AF1F}" destId="{13EF64B9-6727-4B70-8C84-234D9DAF4BF5}" srcOrd="0" destOrd="0" presId="urn:microsoft.com/office/officeart/2005/8/layout/radial1"/>
    <dgm:cxn modelId="{735AB06C-3846-41FD-A762-2B9D1EC29211}" srcId="{B9179FCF-81BA-4054-AB2E-86A5C0616EFE}" destId="{226C50D1-2788-4111-90C0-9F7FF4AE1607}" srcOrd="2" destOrd="0" parTransId="{1D9F792D-C006-47C0-BF94-2C626D5DAFC5}" sibTransId="{4A1D056D-448A-4266-B569-161E1513CCDE}"/>
    <dgm:cxn modelId="{E65BCBB2-AAC1-4E76-B5C3-E74869A60857}" type="presOf" srcId="{7B35852A-8666-4BFF-815C-6E29FAFFA921}" destId="{F9E6D013-0B7E-492B-8333-ADA6C03DD2B5}" srcOrd="0" destOrd="0" presId="urn:microsoft.com/office/officeart/2005/8/layout/radial1"/>
    <dgm:cxn modelId="{C369BCE6-C7A0-490D-901A-7C1AD86F80F1}" type="presOf" srcId="{F1E0351E-42AF-43CA-808D-CDA5AC3DF8E1}" destId="{B38006F8-E044-45BA-A6A3-A049C5B59DB7}" srcOrd="0" destOrd="0" presId="urn:microsoft.com/office/officeart/2005/8/layout/radial1"/>
    <dgm:cxn modelId="{447D1C9E-5B28-4E02-8F33-E0AF124F9B99}" type="presOf" srcId="{53A1CF58-9911-4C7F-8BEB-12B31810BDFA}" destId="{0CA7C213-C9E6-419A-B036-6EC7EFD0A528}" srcOrd="1" destOrd="0" presId="urn:microsoft.com/office/officeart/2005/8/layout/radial1"/>
    <dgm:cxn modelId="{91A01E02-B5AF-4869-9B4E-C77D463BF701}" type="presOf" srcId="{7807D43C-D7E3-42BB-8589-A1E251019396}" destId="{7691AD1F-ADD7-44BD-A47D-235B8DDFA610}" srcOrd="0" destOrd="0" presId="urn:microsoft.com/office/officeart/2005/8/layout/radial1"/>
    <dgm:cxn modelId="{9FF468A4-038A-4396-93CF-639FF3AFD628}" type="presOf" srcId="{B9179FCF-81BA-4054-AB2E-86A5C0616EFE}" destId="{FF4D7616-DA26-45F0-A2EE-46A9B062D327}" srcOrd="0" destOrd="0" presId="urn:microsoft.com/office/officeart/2005/8/layout/radial1"/>
    <dgm:cxn modelId="{360C4C37-7364-4DFC-8BDC-2FFB8D3482A1}" type="presOf" srcId="{1D9F792D-C006-47C0-BF94-2C626D5DAFC5}" destId="{609548C3-260A-4C8A-B750-0576CC0A981E}" srcOrd="1" destOrd="0" presId="urn:microsoft.com/office/officeart/2005/8/layout/radial1"/>
    <dgm:cxn modelId="{F4B0EAB3-9CDC-4801-8843-849E3EB0AEB4}" type="presOf" srcId="{CF839E72-857F-4F23-8A95-7C7E1CAEF097}" destId="{B795854A-6ED8-41F2-9FD9-8CF1F732D6F6}" srcOrd="0" destOrd="0" presId="urn:microsoft.com/office/officeart/2005/8/layout/radial1"/>
    <dgm:cxn modelId="{24AF1F2B-8959-4450-B002-1627653EAF39}" type="presOf" srcId="{58BDA787-BB15-488D-94A5-C7F8B83D069B}" destId="{A839FB9A-12B0-43E6-8F29-820A1094AFF9}" srcOrd="0" destOrd="0" presId="urn:microsoft.com/office/officeart/2005/8/layout/radial1"/>
    <dgm:cxn modelId="{18A4EAD6-8F7C-4177-8C2C-E33C8A1B7129}" type="presOf" srcId="{CA03305F-FE4F-44E5-9D8D-5F1CD124BEF2}" destId="{3D36853D-3744-41C9-9380-6E6205E545F1}" srcOrd="1" destOrd="0" presId="urn:microsoft.com/office/officeart/2005/8/layout/radial1"/>
    <dgm:cxn modelId="{0EFB7C6D-3F85-4426-A83D-B220515AB9E7}" type="presOf" srcId="{CA03305F-FE4F-44E5-9D8D-5F1CD124BEF2}" destId="{D6CF649E-4E9B-41CB-94BF-4C80ECD6360C}" srcOrd="0" destOrd="0" presId="urn:microsoft.com/office/officeart/2005/8/layout/radial1"/>
    <dgm:cxn modelId="{6C33CB3D-83E3-41A9-8D23-7D825D72862C}" srcId="{B9179FCF-81BA-4054-AB2E-86A5C0616EFE}" destId="{7807D43C-D7E3-42BB-8589-A1E251019396}" srcOrd="7" destOrd="0" parTransId="{58BDA787-BB15-488D-94A5-C7F8B83D069B}" sibTransId="{8047527C-1B71-4144-8F41-3FCC154530D7}"/>
    <dgm:cxn modelId="{CDD8FC8E-5005-4A8B-B622-BD281AE4F86B}" type="presOf" srcId="{3053EB57-B8C9-40FF-A2D8-43925AA5A484}" destId="{4A63395D-F199-403E-B78F-77BEBF0239BA}" srcOrd="0" destOrd="0" presId="urn:microsoft.com/office/officeart/2005/8/layout/radial1"/>
    <dgm:cxn modelId="{F1249FA1-03AE-4556-BF68-E75499F39195}" type="presOf" srcId="{DB418C5E-0118-4705-BDCB-8B2C075515FE}" destId="{3413AAE3-8411-4447-B155-FFCC324EDCA7}" srcOrd="0" destOrd="0" presId="urn:microsoft.com/office/officeart/2005/8/layout/radial1"/>
    <dgm:cxn modelId="{28A35CBA-5385-4F44-A1A0-F7BC53526714}" type="presOf" srcId="{53A1CF58-9911-4C7F-8BEB-12B31810BDFA}" destId="{8EC3F190-D639-40E2-A5DD-40366990D379}" srcOrd="0" destOrd="0" presId="urn:microsoft.com/office/officeart/2005/8/layout/radial1"/>
    <dgm:cxn modelId="{5EDD1870-1E4B-4C46-A083-F6CD9A19770C}" type="presOf" srcId="{70C29816-2ABE-4A5C-A054-F63D19C0AF66}" destId="{EFC249AE-A039-4001-9A9A-BB9592211024}" srcOrd="1" destOrd="0" presId="urn:microsoft.com/office/officeart/2005/8/layout/radial1"/>
    <dgm:cxn modelId="{BEFA5C57-38F8-445D-976A-946C2FE0964D}" type="presOf" srcId="{37250476-3122-4ABF-A8DD-B700CF303F03}" destId="{720A8F75-3A9D-4497-B0B4-89B0F4AD7268}" srcOrd="0" destOrd="0" presId="urn:microsoft.com/office/officeart/2005/8/layout/radial1"/>
    <dgm:cxn modelId="{57C1420D-6F3F-44DB-85E9-62842721A450}" type="presOf" srcId="{1D9F792D-C006-47C0-BF94-2C626D5DAFC5}" destId="{F91D3523-A9BB-40E1-86AD-A87F699B57A2}" srcOrd="0" destOrd="0" presId="urn:microsoft.com/office/officeart/2005/8/layout/radial1"/>
    <dgm:cxn modelId="{A704B928-59A2-421F-BACE-CB8EB82819A9}" type="presOf" srcId="{CBBB8824-A5F2-40A6-BC6A-5A037543D50F}" destId="{9E631BC7-990E-4D25-B473-A6E0B36E3A47}" srcOrd="0" destOrd="0" presId="urn:microsoft.com/office/officeart/2005/8/layout/radial1"/>
    <dgm:cxn modelId="{6F4EC120-9A8B-4DAB-A551-B46137D9BF23}" type="presOf" srcId="{70C29816-2ABE-4A5C-A054-F63D19C0AF66}" destId="{0A091630-C909-432E-840F-57ED34A5C0EB}" srcOrd="0" destOrd="0" presId="urn:microsoft.com/office/officeart/2005/8/layout/radial1"/>
    <dgm:cxn modelId="{9744F1CB-2B7A-45C1-9222-F46F33A3B8B9}" type="presOf" srcId="{7C2A1BAC-963E-4479-95DB-4FD2379C26D9}" destId="{26AD9395-41A7-48CF-9E77-A88D10963962}" srcOrd="0" destOrd="0" presId="urn:microsoft.com/office/officeart/2005/8/layout/radial1"/>
    <dgm:cxn modelId="{BA49C666-E4D4-4387-9214-2170B0C356E8}" srcId="{1205DE7F-6FAD-4365-AF0F-A0949E54AF1F}" destId="{B9179FCF-81BA-4054-AB2E-86A5C0616EFE}" srcOrd="0" destOrd="0" parTransId="{5808476E-7A80-4713-ACC3-5FE262CEB7C0}" sibTransId="{0B19B4D3-3B58-4F54-AE85-BC090882364B}"/>
    <dgm:cxn modelId="{8E00C77A-4E6F-4C98-8091-3BD9AB837013}" type="presOf" srcId="{F1E0351E-42AF-43CA-808D-CDA5AC3DF8E1}" destId="{423DEC8C-A063-4AFA-8934-8B802663950C}" srcOrd="1" destOrd="0" presId="urn:microsoft.com/office/officeart/2005/8/layout/radial1"/>
    <dgm:cxn modelId="{65E85B48-042B-4F81-94DC-E38B3041E817}" type="presOf" srcId="{7A2D05D7-C612-42B0-8E1D-BBA5A5F82357}" destId="{F30A11FF-0711-4FE9-BD36-9E0F348F5FE2}" srcOrd="0" destOrd="0" presId="urn:microsoft.com/office/officeart/2005/8/layout/radial1"/>
    <dgm:cxn modelId="{B9B138AF-777A-4257-A2F6-24E0010C1C0F}" srcId="{B9179FCF-81BA-4054-AB2E-86A5C0616EFE}" destId="{3053EB57-B8C9-40FF-A2D8-43925AA5A484}" srcOrd="0" destOrd="0" parTransId="{CBBB8824-A5F2-40A6-BC6A-5A037543D50F}" sibTransId="{27C4091E-4013-4223-9DF8-1150D8AE4FAE}"/>
    <dgm:cxn modelId="{661E352A-93B1-48E4-B359-2AD4C7668410}" type="presOf" srcId="{58BDA787-BB15-488D-94A5-C7F8B83D069B}" destId="{EB20E578-7E1A-4649-886D-33ED811FA217}" srcOrd="1" destOrd="0" presId="urn:microsoft.com/office/officeart/2005/8/layout/radial1"/>
    <dgm:cxn modelId="{8690CD84-6344-4397-A98B-9C33AA13C04D}" srcId="{B9179FCF-81BA-4054-AB2E-86A5C0616EFE}" destId="{1A9CF120-C7B1-4F80-A8F9-2716A6CA0945}" srcOrd="1" destOrd="0" parTransId="{37250476-3122-4ABF-A8DD-B700CF303F03}" sibTransId="{F3943B48-40C8-40A6-9B8E-A98B7E68C243}"/>
    <dgm:cxn modelId="{B4373BCE-50E9-4DE9-A9DB-FFCDB3A0D553}" type="presOf" srcId="{B8AFB1BD-DFB4-497C-8522-66CEEE51405C}" destId="{ECF29676-1FD1-4242-A6C4-25CA500BC6FC}" srcOrd="0" destOrd="0" presId="urn:microsoft.com/office/officeart/2005/8/layout/radial1"/>
    <dgm:cxn modelId="{84CB6F8E-883B-49B8-A9D4-32939505860B}" type="presOf" srcId="{7B35852A-8666-4BFF-815C-6E29FAFFA921}" destId="{0B08779D-65FB-4AA9-9D93-517382033DF6}" srcOrd="1" destOrd="0" presId="urn:microsoft.com/office/officeart/2005/8/layout/radial1"/>
    <dgm:cxn modelId="{307EEF06-0791-47FB-8140-D134F6AFE13B}" type="presOf" srcId="{37250476-3122-4ABF-A8DD-B700CF303F03}" destId="{E687347E-4D4B-4939-B219-218ED13E0610}" srcOrd="1" destOrd="0" presId="urn:microsoft.com/office/officeart/2005/8/layout/radial1"/>
    <dgm:cxn modelId="{2D5FF3BF-C90D-43E9-A404-3CAB797DE783}" srcId="{B9179FCF-81BA-4054-AB2E-86A5C0616EFE}" destId="{DB418C5E-0118-4705-BDCB-8B2C075515FE}" srcOrd="3" destOrd="0" parTransId="{53A1CF58-9911-4C7F-8BEB-12B31810BDFA}" sibTransId="{6D437DD9-4C52-45AD-B16C-FBF92EC889F2}"/>
    <dgm:cxn modelId="{0C7108C7-9590-4338-8E32-D7B17700B768}" type="presOf" srcId="{226C50D1-2788-4111-90C0-9F7FF4AE1607}" destId="{E77822DB-54F4-4011-8C0F-1B72107E9541}" srcOrd="0" destOrd="0" presId="urn:microsoft.com/office/officeart/2005/8/layout/radial1"/>
    <dgm:cxn modelId="{A40FBEA7-3DD5-4C97-B17F-B6814771059D}" type="presOf" srcId="{CBBB8824-A5F2-40A6-BC6A-5A037543D50F}" destId="{CB0FCC2D-3047-4794-9736-822D2C8F5A51}" srcOrd="1" destOrd="0" presId="urn:microsoft.com/office/officeart/2005/8/layout/radial1"/>
    <dgm:cxn modelId="{90029085-DAB4-469B-9B3E-51E56DF57443}" srcId="{B9179FCF-81BA-4054-AB2E-86A5C0616EFE}" destId="{CF839E72-857F-4F23-8A95-7C7E1CAEF097}" srcOrd="8" destOrd="0" parTransId="{CA03305F-FE4F-44E5-9D8D-5F1CD124BEF2}" sibTransId="{DAF3C926-8922-45F0-B6E7-68F58E671D1D}"/>
    <dgm:cxn modelId="{505B4981-84DC-4EBF-9701-71C4488A98CA}" srcId="{B9179FCF-81BA-4054-AB2E-86A5C0616EFE}" destId="{B8AFB1BD-DFB4-497C-8522-66CEEE51405C}" srcOrd="5" destOrd="0" parTransId="{7B35852A-8666-4BFF-815C-6E29FAFFA921}" sibTransId="{125B4DA2-2BB5-46A3-BE93-3B3BEE8FA06F}"/>
    <dgm:cxn modelId="{275A28DD-E53B-4AD4-BAC9-92A6DD218F71}" type="presParOf" srcId="{13EF64B9-6727-4B70-8C84-234D9DAF4BF5}" destId="{FF4D7616-DA26-45F0-A2EE-46A9B062D327}" srcOrd="0" destOrd="0" presId="urn:microsoft.com/office/officeart/2005/8/layout/radial1"/>
    <dgm:cxn modelId="{98CD16A7-824F-4A76-8D54-27E1B5687B80}" type="presParOf" srcId="{13EF64B9-6727-4B70-8C84-234D9DAF4BF5}" destId="{9E631BC7-990E-4D25-B473-A6E0B36E3A47}" srcOrd="1" destOrd="0" presId="urn:microsoft.com/office/officeart/2005/8/layout/radial1"/>
    <dgm:cxn modelId="{D92DFCF4-087F-4B61-949C-302E1E9D2599}" type="presParOf" srcId="{9E631BC7-990E-4D25-B473-A6E0B36E3A47}" destId="{CB0FCC2D-3047-4794-9736-822D2C8F5A51}" srcOrd="0" destOrd="0" presId="urn:microsoft.com/office/officeart/2005/8/layout/radial1"/>
    <dgm:cxn modelId="{E2ED80D1-20A6-47D3-9D68-36FB1034C06E}" type="presParOf" srcId="{13EF64B9-6727-4B70-8C84-234D9DAF4BF5}" destId="{4A63395D-F199-403E-B78F-77BEBF0239BA}" srcOrd="2" destOrd="0" presId="urn:microsoft.com/office/officeart/2005/8/layout/radial1"/>
    <dgm:cxn modelId="{657CED54-11AD-44D4-88FA-70BA3DC1C1C6}" type="presParOf" srcId="{13EF64B9-6727-4B70-8C84-234D9DAF4BF5}" destId="{720A8F75-3A9D-4497-B0B4-89B0F4AD7268}" srcOrd="3" destOrd="0" presId="urn:microsoft.com/office/officeart/2005/8/layout/radial1"/>
    <dgm:cxn modelId="{9EB8C75D-824F-47F0-BB27-B083BED7E825}" type="presParOf" srcId="{720A8F75-3A9D-4497-B0B4-89B0F4AD7268}" destId="{E687347E-4D4B-4939-B219-218ED13E0610}" srcOrd="0" destOrd="0" presId="urn:microsoft.com/office/officeart/2005/8/layout/radial1"/>
    <dgm:cxn modelId="{B86A2566-965E-40F6-8882-F6961CF5DBEB}" type="presParOf" srcId="{13EF64B9-6727-4B70-8C84-234D9DAF4BF5}" destId="{CFFA94FE-4861-4106-AB3B-ACB5DFB1F59E}" srcOrd="4" destOrd="0" presId="urn:microsoft.com/office/officeart/2005/8/layout/radial1"/>
    <dgm:cxn modelId="{35476BE9-1390-42F4-8717-E7E3D6F57C89}" type="presParOf" srcId="{13EF64B9-6727-4B70-8C84-234D9DAF4BF5}" destId="{F91D3523-A9BB-40E1-86AD-A87F699B57A2}" srcOrd="5" destOrd="0" presId="urn:microsoft.com/office/officeart/2005/8/layout/radial1"/>
    <dgm:cxn modelId="{040CC33C-3E99-4A23-9635-870BDB53A18D}" type="presParOf" srcId="{F91D3523-A9BB-40E1-86AD-A87F699B57A2}" destId="{609548C3-260A-4C8A-B750-0576CC0A981E}" srcOrd="0" destOrd="0" presId="urn:microsoft.com/office/officeart/2005/8/layout/radial1"/>
    <dgm:cxn modelId="{643CE987-4537-4C61-8A7D-F365CDB0386D}" type="presParOf" srcId="{13EF64B9-6727-4B70-8C84-234D9DAF4BF5}" destId="{E77822DB-54F4-4011-8C0F-1B72107E9541}" srcOrd="6" destOrd="0" presId="urn:microsoft.com/office/officeart/2005/8/layout/radial1"/>
    <dgm:cxn modelId="{8168EDA6-1428-4F2C-8923-F72F0F28CAEC}" type="presParOf" srcId="{13EF64B9-6727-4B70-8C84-234D9DAF4BF5}" destId="{8EC3F190-D639-40E2-A5DD-40366990D379}" srcOrd="7" destOrd="0" presId="urn:microsoft.com/office/officeart/2005/8/layout/radial1"/>
    <dgm:cxn modelId="{C0EB0EA6-750B-4F50-9F87-98C4A27BC0C9}" type="presParOf" srcId="{8EC3F190-D639-40E2-A5DD-40366990D379}" destId="{0CA7C213-C9E6-419A-B036-6EC7EFD0A528}" srcOrd="0" destOrd="0" presId="urn:microsoft.com/office/officeart/2005/8/layout/radial1"/>
    <dgm:cxn modelId="{BFD81E23-8D45-4167-AAC6-C99296C694D9}" type="presParOf" srcId="{13EF64B9-6727-4B70-8C84-234D9DAF4BF5}" destId="{3413AAE3-8411-4447-B155-FFCC324EDCA7}" srcOrd="8" destOrd="0" presId="urn:microsoft.com/office/officeart/2005/8/layout/radial1"/>
    <dgm:cxn modelId="{9ED904E7-FFC0-4B09-AE6D-B65712661E27}" type="presParOf" srcId="{13EF64B9-6727-4B70-8C84-234D9DAF4BF5}" destId="{0A091630-C909-432E-840F-57ED34A5C0EB}" srcOrd="9" destOrd="0" presId="urn:microsoft.com/office/officeart/2005/8/layout/radial1"/>
    <dgm:cxn modelId="{EE67AC11-931A-4A75-833E-99056A3168F8}" type="presParOf" srcId="{0A091630-C909-432E-840F-57ED34A5C0EB}" destId="{EFC249AE-A039-4001-9A9A-BB9592211024}" srcOrd="0" destOrd="0" presId="urn:microsoft.com/office/officeart/2005/8/layout/radial1"/>
    <dgm:cxn modelId="{08A2B703-3B57-4047-BA67-AB63A208BAC1}" type="presParOf" srcId="{13EF64B9-6727-4B70-8C84-234D9DAF4BF5}" destId="{F30A11FF-0711-4FE9-BD36-9E0F348F5FE2}" srcOrd="10" destOrd="0" presId="urn:microsoft.com/office/officeart/2005/8/layout/radial1"/>
    <dgm:cxn modelId="{B32890B3-6063-444F-8C55-574C3228B56D}" type="presParOf" srcId="{13EF64B9-6727-4B70-8C84-234D9DAF4BF5}" destId="{F9E6D013-0B7E-492B-8333-ADA6C03DD2B5}" srcOrd="11" destOrd="0" presId="urn:microsoft.com/office/officeart/2005/8/layout/radial1"/>
    <dgm:cxn modelId="{AEA0ED47-8421-441C-A4AE-46A72FEB718B}" type="presParOf" srcId="{F9E6D013-0B7E-492B-8333-ADA6C03DD2B5}" destId="{0B08779D-65FB-4AA9-9D93-517382033DF6}" srcOrd="0" destOrd="0" presId="urn:microsoft.com/office/officeart/2005/8/layout/radial1"/>
    <dgm:cxn modelId="{9CB0E5A0-1F11-4234-8AB9-AFD1F927C3E2}" type="presParOf" srcId="{13EF64B9-6727-4B70-8C84-234D9DAF4BF5}" destId="{ECF29676-1FD1-4242-A6C4-25CA500BC6FC}" srcOrd="12" destOrd="0" presId="urn:microsoft.com/office/officeart/2005/8/layout/radial1"/>
    <dgm:cxn modelId="{823ACEBC-2AF9-454F-BC05-C0EF7033B04D}" type="presParOf" srcId="{13EF64B9-6727-4B70-8C84-234D9DAF4BF5}" destId="{B38006F8-E044-45BA-A6A3-A049C5B59DB7}" srcOrd="13" destOrd="0" presId="urn:microsoft.com/office/officeart/2005/8/layout/radial1"/>
    <dgm:cxn modelId="{E292DCDF-BAD8-4A60-8DA6-FF2BC8EFE4FA}" type="presParOf" srcId="{B38006F8-E044-45BA-A6A3-A049C5B59DB7}" destId="{423DEC8C-A063-4AFA-8934-8B802663950C}" srcOrd="0" destOrd="0" presId="urn:microsoft.com/office/officeart/2005/8/layout/radial1"/>
    <dgm:cxn modelId="{B7C2BB1F-C540-41F9-BA3C-FA26B28FCFCA}" type="presParOf" srcId="{13EF64B9-6727-4B70-8C84-234D9DAF4BF5}" destId="{26AD9395-41A7-48CF-9E77-A88D10963962}" srcOrd="14" destOrd="0" presId="urn:microsoft.com/office/officeart/2005/8/layout/radial1"/>
    <dgm:cxn modelId="{D1838A0D-43E5-4D16-8128-67F6CA426691}" type="presParOf" srcId="{13EF64B9-6727-4B70-8C84-234D9DAF4BF5}" destId="{A839FB9A-12B0-43E6-8F29-820A1094AFF9}" srcOrd="15" destOrd="0" presId="urn:microsoft.com/office/officeart/2005/8/layout/radial1"/>
    <dgm:cxn modelId="{0B6D8EE6-E674-40C4-83C2-7245C40B9F87}" type="presParOf" srcId="{A839FB9A-12B0-43E6-8F29-820A1094AFF9}" destId="{EB20E578-7E1A-4649-886D-33ED811FA217}" srcOrd="0" destOrd="0" presId="urn:microsoft.com/office/officeart/2005/8/layout/radial1"/>
    <dgm:cxn modelId="{E0CAF228-C415-44EF-BDD2-F7C158CA8087}" type="presParOf" srcId="{13EF64B9-6727-4B70-8C84-234D9DAF4BF5}" destId="{7691AD1F-ADD7-44BD-A47D-235B8DDFA610}" srcOrd="16" destOrd="0" presId="urn:microsoft.com/office/officeart/2005/8/layout/radial1"/>
    <dgm:cxn modelId="{6914B81D-FA9C-4AD1-A0A6-96CDDB1BDE88}" type="presParOf" srcId="{13EF64B9-6727-4B70-8C84-234D9DAF4BF5}" destId="{D6CF649E-4E9B-41CB-94BF-4C80ECD6360C}" srcOrd="17" destOrd="0" presId="urn:microsoft.com/office/officeart/2005/8/layout/radial1"/>
    <dgm:cxn modelId="{5D5EF74F-CF91-4A39-BFC6-74BC5B6C6D9C}" type="presParOf" srcId="{D6CF649E-4E9B-41CB-94BF-4C80ECD6360C}" destId="{3D36853D-3744-41C9-9380-6E6205E545F1}" srcOrd="0" destOrd="0" presId="urn:microsoft.com/office/officeart/2005/8/layout/radial1"/>
    <dgm:cxn modelId="{EBF19F62-F559-4C8F-AA27-86C95C71291F}" type="presParOf" srcId="{13EF64B9-6727-4B70-8C84-234D9DAF4BF5}" destId="{B795854A-6ED8-41F2-9FD9-8CF1F732D6F6}" srcOrd="1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2B58DC9-6527-40EB-B0F1-44530D360D08}" type="doc">
      <dgm:prSet loTypeId="urn:microsoft.com/office/officeart/2005/8/layout/balance1" loCatId="relationship" qsTypeId="urn:microsoft.com/office/officeart/2005/8/quickstyle/simple1" qsCatId="simple" csTypeId="urn:microsoft.com/office/officeart/2005/8/colors/accent3_4" csCatId="accent3" phldr="1"/>
      <dgm:spPr/>
      <dgm:t>
        <a:bodyPr/>
        <a:lstStyle/>
        <a:p>
          <a:endParaRPr lang="en-GB"/>
        </a:p>
      </dgm:t>
    </dgm:pt>
    <dgm:pt modelId="{A713016C-7EBA-43A2-ADDB-3F809440C029}">
      <dgm:prSet phldrT="[Text]" custT="1"/>
      <dgm:spPr/>
      <dgm:t>
        <a:bodyPr/>
        <a:lstStyle/>
        <a:p>
          <a:r>
            <a:rPr lang="en-GB" sz="2400" dirty="0" smtClean="0"/>
            <a:t>Improve supply</a:t>
          </a:r>
          <a:endParaRPr lang="en-GB" sz="2400" dirty="0"/>
        </a:p>
      </dgm:t>
    </dgm:pt>
    <dgm:pt modelId="{7B76DE49-D88F-46CF-9845-022482872A8F}" type="parTrans" cxnId="{90B3C0D2-BF30-43B2-8B7F-36855E4516E8}">
      <dgm:prSet/>
      <dgm:spPr/>
      <dgm:t>
        <a:bodyPr/>
        <a:lstStyle/>
        <a:p>
          <a:endParaRPr lang="en-GB" sz="2000"/>
        </a:p>
      </dgm:t>
    </dgm:pt>
    <dgm:pt modelId="{00B9D89E-F7E6-4EC6-8A44-BC2D42234758}" type="sibTrans" cxnId="{90B3C0D2-BF30-43B2-8B7F-36855E4516E8}">
      <dgm:prSet/>
      <dgm:spPr/>
      <dgm:t>
        <a:bodyPr/>
        <a:lstStyle/>
        <a:p>
          <a:endParaRPr lang="en-GB" sz="2000"/>
        </a:p>
      </dgm:t>
    </dgm:pt>
    <dgm:pt modelId="{304E1108-8D59-4D3E-92E6-254BB3469CFE}">
      <dgm:prSet phldrT="[Text]" custT="1"/>
      <dgm:spPr/>
      <dgm:t>
        <a:bodyPr/>
        <a:lstStyle/>
        <a:p>
          <a:r>
            <a:rPr lang="en-GB" sz="2400" dirty="0" smtClean="0"/>
            <a:t>Reduce demand</a:t>
          </a:r>
          <a:endParaRPr lang="en-GB" sz="2400" dirty="0"/>
        </a:p>
      </dgm:t>
    </dgm:pt>
    <dgm:pt modelId="{AA0C49BB-26DE-42D4-8B39-2D438F31E6DF}" type="parTrans" cxnId="{35D456A2-3C52-434B-B98F-ADDF110C23FA}">
      <dgm:prSet/>
      <dgm:spPr/>
      <dgm:t>
        <a:bodyPr/>
        <a:lstStyle/>
        <a:p>
          <a:endParaRPr lang="en-GB" sz="2000"/>
        </a:p>
      </dgm:t>
    </dgm:pt>
    <dgm:pt modelId="{04B65F56-DCBB-4D72-8C74-62A9458221CB}" type="sibTrans" cxnId="{35D456A2-3C52-434B-B98F-ADDF110C23FA}">
      <dgm:prSet/>
      <dgm:spPr/>
      <dgm:t>
        <a:bodyPr/>
        <a:lstStyle/>
        <a:p>
          <a:endParaRPr lang="en-GB" sz="2000"/>
        </a:p>
      </dgm:t>
    </dgm:pt>
    <dgm:pt modelId="{B2909C79-9388-4125-93C7-8BF4A99460B8}">
      <dgm:prSet phldrT="[Text]" custT="1"/>
      <dgm:spPr/>
      <dgm:t>
        <a:bodyPr/>
        <a:lstStyle/>
        <a:p>
          <a:r>
            <a:rPr lang="en-GB" sz="1800" dirty="0" smtClean="0"/>
            <a:t>Industrial food</a:t>
          </a:r>
          <a:endParaRPr lang="en-GB" sz="1800" dirty="0"/>
        </a:p>
      </dgm:t>
    </dgm:pt>
    <dgm:pt modelId="{551B9635-51BA-4DFD-A51B-5B4191AA6775}" type="parTrans" cxnId="{FCBF6A5D-602A-4FC6-A780-CE4498B53E70}">
      <dgm:prSet/>
      <dgm:spPr/>
      <dgm:t>
        <a:bodyPr/>
        <a:lstStyle/>
        <a:p>
          <a:endParaRPr lang="en-GB" sz="2000"/>
        </a:p>
      </dgm:t>
    </dgm:pt>
    <dgm:pt modelId="{5FF12D95-0D0E-4E6E-B4B5-189B1C4510F5}" type="sibTrans" cxnId="{FCBF6A5D-602A-4FC6-A780-CE4498B53E70}">
      <dgm:prSet/>
      <dgm:spPr/>
      <dgm:t>
        <a:bodyPr/>
        <a:lstStyle/>
        <a:p>
          <a:endParaRPr lang="en-GB" sz="2000"/>
        </a:p>
      </dgm:t>
    </dgm:pt>
    <dgm:pt modelId="{62CF65DA-82AD-4BB1-803D-C828B54884B3}">
      <dgm:prSet phldrT="[Text]" custT="1"/>
      <dgm:spPr/>
      <dgm:t>
        <a:bodyPr/>
        <a:lstStyle/>
        <a:p>
          <a:r>
            <a:rPr lang="en-GB" sz="1800" dirty="0" smtClean="0"/>
            <a:t>Affordability</a:t>
          </a:r>
          <a:endParaRPr lang="en-GB" sz="1800" dirty="0"/>
        </a:p>
      </dgm:t>
    </dgm:pt>
    <dgm:pt modelId="{8088DFF8-3A06-4B1A-93B3-14F24B846C5B}" type="parTrans" cxnId="{44A34815-8068-42FA-A03D-02EEC73363B1}">
      <dgm:prSet/>
      <dgm:spPr/>
      <dgm:t>
        <a:bodyPr/>
        <a:lstStyle/>
        <a:p>
          <a:endParaRPr lang="en-GB" sz="2000"/>
        </a:p>
      </dgm:t>
    </dgm:pt>
    <dgm:pt modelId="{A809D289-84F0-40FD-A9E0-1CCBA1EE7C73}" type="sibTrans" cxnId="{44A34815-8068-42FA-A03D-02EEC73363B1}">
      <dgm:prSet/>
      <dgm:spPr/>
      <dgm:t>
        <a:bodyPr/>
        <a:lstStyle/>
        <a:p>
          <a:endParaRPr lang="en-GB" sz="2000"/>
        </a:p>
      </dgm:t>
    </dgm:pt>
    <dgm:pt modelId="{2C7BF6F9-506A-4E61-8B67-264059628462}">
      <dgm:prSet phldrT="[Text]" custT="1"/>
      <dgm:spPr/>
      <dgm:t>
        <a:bodyPr/>
        <a:lstStyle/>
        <a:p>
          <a:r>
            <a:rPr lang="en-GB" sz="1800" dirty="0" smtClean="0"/>
            <a:t>Food security</a:t>
          </a:r>
          <a:endParaRPr lang="en-GB" sz="1800" dirty="0"/>
        </a:p>
      </dgm:t>
    </dgm:pt>
    <dgm:pt modelId="{9596F43D-3D3B-4D9A-A091-C9C6569C7931}" type="parTrans" cxnId="{CC9D2A53-19A9-40D6-84D1-5112D3F95698}">
      <dgm:prSet/>
      <dgm:spPr/>
      <dgm:t>
        <a:bodyPr/>
        <a:lstStyle/>
        <a:p>
          <a:endParaRPr lang="en-GB" sz="2000"/>
        </a:p>
      </dgm:t>
    </dgm:pt>
    <dgm:pt modelId="{76B6BFCB-FF60-48A0-A022-9B11D3346CFB}" type="sibTrans" cxnId="{CC9D2A53-19A9-40D6-84D1-5112D3F95698}">
      <dgm:prSet/>
      <dgm:spPr/>
      <dgm:t>
        <a:bodyPr/>
        <a:lstStyle/>
        <a:p>
          <a:endParaRPr lang="en-GB" sz="2000"/>
        </a:p>
      </dgm:t>
    </dgm:pt>
    <dgm:pt modelId="{047DCFA5-D20D-4CB1-9DDA-5314BE5C8AA2}">
      <dgm:prSet phldrT="[Text]" custT="1"/>
      <dgm:spPr/>
      <dgm:t>
        <a:bodyPr/>
        <a:lstStyle/>
        <a:p>
          <a:r>
            <a:rPr lang="en-GB" sz="1800" dirty="0" smtClean="0"/>
            <a:t>Obesity</a:t>
          </a:r>
          <a:endParaRPr lang="en-GB" sz="1800" dirty="0"/>
        </a:p>
      </dgm:t>
    </dgm:pt>
    <dgm:pt modelId="{FAF948B2-9BA5-4476-B981-B8D7C43370BE}" type="parTrans" cxnId="{ECED5C22-A176-45D3-BC35-900B10D43F2C}">
      <dgm:prSet/>
      <dgm:spPr/>
      <dgm:t>
        <a:bodyPr/>
        <a:lstStyle/>
        <a:p>
          <a:endParaRPr lang="en-GB" sz="2000"/>
        </a:p>
      </dgm:t>
    </dgm:pt>
    <dgm:pt modelId="{0B5CFBFA-BAAD-408A-A830-9A28CDC22805}" type="sibTrans" cxnId="{ECED5C22-A176-45D3-BC35-900B10D43F2C}">
      <dgm:prSet/>
      <dgm:spPr/>
      <dgm:t>
        <a:bodyPr/>
        <a:lstStyle/>
        <a:p>
          <a:endParaRPr lang="en-GB" sz="2000"/>
        </a:p>
      </dgm:t>
    </dgm:pt>
    <dgm:pt modelId="{800C9925-A0B8-4F11-85FB-1379165D829E}">
      <dgm:prSet phldrT="[Text]" custT="1"/>
      <dgm:spPr/>
      <dgm:t>
        <a:bodyPr/>
        <a:lstStyle/>
        <a:p>
          <a:r>
            <a:rPr lang="en-GB" sz="1800" dirty="0" smtClean="0"/>
            <a:t>Disease</a:t>
          </a:r>
          <a:endParaRPr lang="en-GB" sz="1800" dirty="0"/>
        </a:p>
      </dgm:t>
    </dgm:pt>
    <dgm:pt modelId="{583EC3E7-DAE1-4644-BC17-D99F4E4A82D9}" type="parTrans" cxnId="{445F5F5A-B8EF-45D8-A674-E720F04119BC}">
      <dgm:prSet/>
      <dgm:spPr/>
      <dgm:t>
        <a:bodyPr/>
        <a:lstStyle/>
        <a:p>
          <a:endParaRPr lang="en-GB" sz="2000"/>
        </a:p>
      </dgm:t>
    </dgm:pt>
    <dgm:pt modelId="{E5403579-7F2F-4E8C-A726-72466A058D23}" type="sibTrans" cxnId="{445F5F5A-B8EF-45D8-A674-E720F04119BC}">
      <dgm:prSet/>
      <dgm:spPr/>
      <dgm:t>
        <a:bodyPr/>
        <a:lstStyle/>
        <a:p>
          <a:endParaRPr lang="en-GB" sz="2000"/>
        </a:p>
      </dgm:t>
    </dgm:pt>
    <dgm:pt modelId="{0879C924-5777-44F6-8C6A-6A56FA78CB3F}">
      <dgm:prSet phldrT="[Text]" custT="1"/>
      <dgm:spPr/>
      <dgm:t>
        <a:bodyPr/>
        <a:lstStyle/>
        <a:p>
          <a:r>
            <a:rPr lang="en-GB" sz="1800" smtClean="0"/>
            <a:t>Hunger</a:t>
          </a:r>
          <a:endParaRPr lang="en-GB" sz="1800" dirty="0"/>
        </a:p>
      </dgm:t>
    </dgm:pt>
    <dgm:pt modelId="{7F0AF025-D74C-42DE-A8C2-7D2EB1791B37}" type="parTrans" cxnId="{BD709CA2-E8A4-44E3-B335-4898A97E30A2}">
      <dgm:prSet/>
      <dgm:spPr/>
      <dgm:t>
        <a:bodyPr/>
        <a:lstStyle/>
        <a:p>
          <a:endParaRPr lang="en-GB" sz="2000"/>
        </a:p>
      </dgm:t>
    </dgm:pt>
    <dgm:pt modelId="{0A7421A3-E406-4C16-B344-8F64C4353C57}" type="sibTrans" cxnId="{BD709CA2-E8A4-44E3-B335-4898A97E30A2}">
      <dgm:prSet/>
      <dgm:spPr/>
      <dgm:t>
        <a:bodyPr/>
        <a:lstStyle/>
        <a:p>
          <a:endParaRPr lang="en-GB" sz="2000"/>
        </a:p>
      </dgm:t>
    </dgm:pt>
    <dgm:pt modelId="{56602A64-C4DF-4E79-9BAB-2EEEAD5C51DA}">
      <dgm:prSet phldrT="[Text]" custT="1"/>
      <dgm:spPr/>
      <dgm:t>
        <a:bodyPr/>
        <a:lstStyle/>
        <a:p>
          <a:r>
            <a:rPr lang="en-GB" sz="1800" smtClean="0"/>
            <a:t>Waste</a:t>
          </a:r>
          <a:endParaRPr lang="en-GB" sz="1800" dirty="0"/>
        </a:p>
      </dgm:t>
    </dgm:pt>
    <dgm:pt modelId="{FA499B06-EB94-4686-AC71-B3B2A52A6D64}" type="parTrans" cxnId="{F2603B5F-899B-42D9-87E5-4164008D1ED4}">
      <dgm:prSet/>
      <dgm:spPr/>
      <dgm:t>
        <a:bodyPr/>
        <a:lstStyle/>
        <a:p>
          <a:endParaRPr lang="en-GB" sz="2000"/>
        </a:p>
      </dgm:t>
    </dgm:pt>
    <dgm:pt modelId="{FFE4F29F-0E09-4BD7-B4F5-C1A113FBA03A}" type="sibTrans" cxnId="{F2603B5F-899B-42D9-87E5-4164008D1ED4}">
      <dgm:prSet/>
      <dgm:spPr/>
      <dgm:t>
        <a:bodyPr/>
        <a:lstStyle/>
        <a:p>
          <a:endParaRPr lang="en-GB" sz="2000"/>
        </a:p>
      </dgm:t>
    </dgm:pt>
    <dgm:pt modelId="{75614B33-65C8-414B-8DD3-F40ACB161EF5}" type="pres">
      <dgm:prSet presAssocID="{62B58DC9-6527-40EB-B0F1-44530D360D08}" presName="outerComposite" presStyleCnt="0">
        <dgm:presLayoutVars>
          <dgm:chMax val="2"/>
          <dgm:animLvl val="lvl"/>
          <dgm:resizeHandles val="exact"/>
        </dgm:presLayoutVars>
      </dgm:prSet>
      <dgm:spPr/>
      <dgm:t>
        <a:bodyPr/>
        <a:lstStyle/>
        <a:p>
          <a:endParaRPr lang="en-GB"/>
        </a:p>
      </dgm:t>
    </dgm:pt>
    <dgm:pt modelId="{8E3ACD03-A16F-47DC-960E-65D83DCF61C6}" type="pres">
      <dgm:prSet presAssocID="{62B58DC9-6527-40EB-B0F1-44530D360D08}" presName="dummyMaxCanvas" presStyleCnt="0"/>
      <dgm:spPr/>
      <dgm:t>
        <a:bodyPr/>
        <a:lstStyle/>
        <a:p>
          <a:endParaRPr lang="en-GB"/>
        </a:p>
      </dgm:t>
    </dgm:pt>
    <dgm:pt modelId="{4D3A1B1D-4AF5-4BA1-8905-662A16D0DA77}" type="pres">
      <dgm:prSet presAssocID="{62B58DC9-6527-40EB-B0F1-44530D360D08}" presName="parentComposite" presStyleCnt="0"/>
      <dgm:spPr/>
      <dgm:t>
        <a:bodyPr/>
        <a:lstStyle/>
        <a:p>
          <a:endParaRPr lang="en-GB"/>
        </a:p>
      </dgm:t>
    </dgm:pt>
    <dgm:pt modelId="{BDC4FCED-3ACE-4F98-8D53-A92BD0D80709}" type="pres">
      <dgm:prSet presAssocID="{62B58DC9-6527-40EB-B0F1-44530D360D08}" presName="parent1" presStyleLbl="alignAccFollowNode1" presStyleIdx="0" presStyleCnt="4">
        <dgm:presLayoutVars>
          <dgm:chMax val="4"/>
        </dgm:presLayoutVars>
      </dgm:prSet>
      <dgm:spPr/>
      <dgm:t>
        <a:bodyPr/>
        <a:lstStyle/>
        <a:p>
          <a:endParaRPr lang="en-GB"/>
        </a:p>
      </dgm:t>
    </dgm:pt>
    <dgm:pt modelId="{C2DEF9C9-A925-466F-909D-622EF9715C56}" type="pres">
      <dgm:prSet presAssocID="{62B58DC9-6527-40EB-B0F1-44530D360D08}" presName="parent2" presStyleLbl="alignAccFollowNode1" presStyleIdx="1" presStyleCnt="4">
        <dgm:presLayoutVars>
          <dgm:chMax val="4"/>
        </dgm:presLayoutVars>
      </dgm:prSet>
      <dgm:spPr/>
      <dgm:t>
        <a:bodyPr/>
        <a:lstStyle/>
        <a:p>
          <a:endParaRPr lang="en-GB"/>
        </a:p>
      </dgm:t>
    </dgm:pt>
    <dgm:pt modelId="{F82FC52B-FA96-4F9E-946A-6871EC9085BE}" type="pres">
      <dgm:prSet presAssocID="{62B58DC9-6527-40EB-B0F1-44530D360D08}" presName="childrenComposite" presStyleCnt="0"/>
      <dgm:spPr/>
      <dgm:t>
        <a:bodyPr/>
        <a:lstStyle/>
        <a:p>
          <a:endParaRPr lang="en-GB"/>
        </a:p>
      </dgm:t>
    </dgm:pt>
    <dgm:pt modelId="{8780B9AB-A595-4023-981E-9ACF00410A3C}" type="pres">
      <dgm:prSet presAssocID="{62B58DC9-6527-40EB-B0F1-44530D360D08}" presName="dummyMaxCanvas_ChildArea" presStyleCnt="0"/>
      <dgm:spPr/>
      <dgm:t>
        <a:bodyPr/>
        <a:lstStyle/>
        <a:p>
          <a:endParaRPr lang="en-GB"/>
        </a:p>
      </dgm:t>
    </dgm:pt>
    <dgm:pt modelId="{5D858B9C-C15C-4759-B2B0-7F953CF2F93E}" type="pres">
      <dgm:prSet presAssocID="{62B58DC9-6527-40EB-B0F1-44530D360D08}" presName="fulcrum" presStyleLbl="alignAccFollowNode1" presStyleIdx="2" presStyleCnt="4"/>
      <dgm:spPr/>
      <dgm:t>
        <a:bodyPr/>
        <a:lstStyle/>
        <a:p>
          <a:endParaRPr lang="en-GB"/>
        </a:p>
      </dgm:t>
    </dgm:pt>
    <dgm:pt modelId="{9F9D19CB-D8B4-4439-8FBD-865FE6994A3D}" type="pres">
      <dgm:prSet presAssocID="{62B58DC9-6527-40EB-B0F1-44530D360D08}" presName="balance_34" presStyleLbl="alignAccFollowNode1" presStyleIdx="3" presStyleCnt="4" custLinFactNeighborX="0">
        <dgm:presLayoutVars>
          <dgm:bulletEnabled val="1"/>
        </dgm:presLayoutVars>
      </dgm:prSet>
      <dgm:spPr/>
    </dgm:pt>
    <dgm:pt modelId="{F8F282A5-1B33-43E0-B0E3-37CDC31052D5}" type="pres">
      <dgm:prSet presAssocID="{62B58DC9-6527-40EB-B0F1-44530D360D08}" presName="right_34_1" presStyleLbl="node1" presStyleIdx="0" presStyleCnt="7">
        <dgm:presLayoutVars>
          <dgm:bulletEnabled val="1"/>
        </dgm:presLayoutVars>
      </dgm:prSet>
      <dgm:spPr/>
      <dgm:t>
        <a:bodyPr/>
        <a:lstStyle/>
        <a:p>
          <a:endParaRPr lang="en-GB"/>
        </a:p>
      </dgm:t>
    </dgm:pt>
    <dgm:pt modelId="{D299FBC4-D4B0-4332-98E3-EC387F745A11}" type="pres">
      <dgm:prSet presAssocID="{62B58DC9-6527-40EB-B0F1-44530D360D08}" presName="right_34_2" presStyleLbl="node1" presStyleIdx="1" presStyleCnt="7">
        <dgm:presLayoutVars>
          <dgm:bulletEnabled val="1"/>
        </dgm:presLayoutVars>
      </dgm:prSet>
      <dgm:spPr/>
      <dgm:t>
        <a:bodyPr/>
        <a:lstStyle/>
        <a:p>
          <a:endParaRPr lang="en-GB"/>
        </a:p>
      </dgm:t>
    </dgm:pt>
    <dgm:pt modelId="{67180618-827C-4D9F-A72D-3EF4196C0BC1}" type="pres">
      <dgm:prSet presAssocID="{62B58DC9-6527-40EB-B0F1-44530D360D08}" presName="right_34_3" presStyleLbl="node1" presStyleIdx="2" presStyleCnt="7">
        <dgm:presLayoutVars>
          <dgm:bulletEnabled val="1"/>
        </dgm:presLayoutVars>
      </dgm:prSet>
      <dgm:spPr/>
      <dgm:t>
        <a:bodyPr/>
        <a:lstStyle/>
        <a:p>
          <a:endParaRPr lang="en-GB"/>
        </a:p>
      </dgm:t>
    </dgm:pt>
    <dgm:pt modelId="{C5C41B57-8BE6-4F20-ABB1-9C991B3EE0FC}" type="pres">
      <dgm:prSet presAssocID="{62B58DC9-6527-40EB-B0F1-44530D360D08}" presName="right_34_4" presStyleLbl="node1" presStyleIdx="3" presStyleCnt="7">
        <dgm:presLayoutVars>
          <dgm:bulletEnabled val="1"/>
        </dgm:presLayoutVars>
      </dgm:prSet>
      <dgm:spPr/>
      <dgm:t>
        <a:bodyPr/>
        <a:lstStyle/>
        <a:p>
          <a:endParaRPr lang="en-GB"/>
        </a:p>
      </dgm:t>
    </dgm:pt>
    <dgm:pt modelId="{FD71E3DD-5E00-41E9-80E6-621DC552351D}" type="pres">
      <dgm:prSet presAssocID="{62B58DC9-6527-40EB-B0F1-44530D360D08}" presName="left_34_1" presStyleLbl="node1" presStyleIdx="4" presStyleCnt="7">
        <dgm:presLayoutVars>
          <dgm:bulletEnabled val="1"/>
        </dgm:presLayoutVars>
      </dgm:prSet>
      <dgm:spPr/>
      <dgm:t>
        <a:bodyPr/>
        <a:lstStyle/>
        <a:p>
          <a:endParaRPr lang="en-GB"/>
        </a:p>
      </dgm:t>
    </dgm:pt>
    <dgm:pt modelId="{961BDAF4-E710-46D2-89DB-88A05B1855C8}" type="pres">
      <dgm:prSet presAssocID="{62B58DC9-6527-40EB-B0F1-44530D360D08}" presName="left_34_2" presStyleLbl="node1" presStyleIdx="5" presStyleCnt="7">
        <dgm:presLayoutVars>
          <dgm:bulletEnabled val="1"/>
        </dgm:presLayoutVars>
      </dgm:prSet>
      <dgm:spPr/>
      <dgm:t>
        <a:bodyPr/>
        <a:lstStyle/>
        <a:p>
          <a:endParaRPr lang="en-GB"/>
        </a:p>
      </dgm:t>
    </dgm:pt>
    <dgm:pt modelId="{F1D2AD1B-0D5B-4D00-B8C5-A7A99C09B7D3}" type="pres">
      <dgm:prSet presAssocID="{62B58DC9-6527-40EB-B0F1-44530D360D08}" presName="left_34_3" presStyleLbl="node1" presStyleIdx="6" presStyleCnt="7">
        <dgm:presLayoutVars>
          <dgm:bulletEnabled val="1"/>
        </dgm:presLayoutVars>
      </dgm:prSet>
      <dgm:spPr/>
      <dgm:t>
        <a:bodyPr/>
        <a:lstStyle/>
        <a:p>
          <a:endParaRPr lang="en-GB"/>
        </a:p>
      </dgm:t>
    </dgm:pt>
  </dgm:ptLst>
  <dgm:cxnLst>
    <dgm:cxn modelId="{3DF3CB40-7DE0-4DF4-8E11-9E8029E103C7}" type="presOf" srcId="{A713016C-7EBA-43A2-ADDB-3F809440C029}" destId="{BDC4FCED-3ACE-4F98-8D53-A92BD0D80709}" srcOrd="0" destOrd="0" presId="urn:microsoft.com/office/officeart/2005/8/layout/balance1"/>
    <dgm:cxn modelId="{BD709CA2-E8A4-44E3-B335-4898A97E30A2}" srcId="{A713016C-7EBA-43A2-ADDB-3F809440C029}" destId="{0879C924-5777-44F6-8C6A-6A56FA78CB3F}" srcOrd="2" destOrd="0" parTransId="{7F0AF025-D74C-42DE-A8C2-7D2EB1791B37}" sibTransId="{0A7421A3-E406-4C16-B344-8F64C4353C57}"/>
    <dgm:cxn modelId="{ECED5C22-A176-45D3-BC35-900B10D43F2C}" srcId="{304E1108-8D59-4D3E-92E6-254BB3469CFE}" destId="{047DCFA5-D20D-4CB1-9DDA-5314BE5C8AA2}" srcOrd="1" destOrd="0" parTransId="{FAF948B2-9BA5-4476-B981-B8D7C43370BE}" sibTransId="{0B5CFBFA-BAAD-408A-A830-9A28CDC22805}"/>
    <dgm:cxn modelId="{0C09F113-21B6-412E-9FBC-03CFC243688F}" type="presOf" srcId="{304E1108-8D59-4D3E-92E6-254BB3469CFE}" destId="{C2DEF9C9-A925-466F-909D-622EF9715C56}" srcOrd="0" destOrd="0" presId="urn:microsoft.com/office/officeart/2005/8/layout/balance1"/>
    <dgm:cxn modelId="{5B617305-080F-4FED-8DAF-AA5FE34DAF37}" type="presOf" srcId="{047DCFA5-D20D-4CB1-9DDA-5314BE5C8AA2}" destId="{D299FBC4-D4B0-4332-98E3-EC387F745A11}" srcOrd="0" destOrd="0" presId="urn:microsoft.com/office/officeart/2005/8/layout/balance1"/>
    <dgm:cxn modelId="{90B3C0D2-BF30-43B2-8B7F-36855E4516E8}" srcId="{62B58DC9-6527-40EB-B0F1-44530D360D08}" destId="{A713016C-7EBA-43A2-ADDB-3F809440C029}" srcOrd="0" destOrd="0" parTransId="{7B76DE49-D88F-46CF-9845-022482872A8F}" sibTransId="{00B9D89E-F7E6-4EC6-8A44-BC2D42234758}"/>
    <dgm:cxn modelId="{66FA1CA1-231C-4F7E-933D-F2E11CAB7FD3}" type="presOf" srcId="{56602A64-C4DF-4E79-9BAB-2EEEAD5C51DA}" destId="{C5C41B57-8BE6-4F20-ABB1-9C991B3EE0FC}" srcOrd="0" destOrd="0" presId="urn:microsoft.com/office/officeart/2005/8/layout/balance1"/>
    <dgm:cxn modelId="{CC9D2A53-19A9-40D6-84D1-5112D3F95698}" srcId="{A713016C-7EBA-43A2-ADDB-3F809440C029}" destId="{2C7BF6F9-506A-4E61-8B67-264059628462}" srcOrd="1" destOrd="0" parTransId="{9596F43D-3D3B-4D9A-A091-C9C6569C7931}" sibTransId="{76B6BFCB-FF60-48A0-A022-9B11D3346CFB}"/>
    <dgm:cxn modelId="{B6EEBC34-BF5F-4C77-AEF8-6676CFEC6AC3}" type="presOf" srcId="{62CF65DA-82AD-4BB1-803D-C828B54884B3}" destId="{FD71E3DD-5E00-41E9-80E6-621DC552351D}" srcOrd="0" destOrd="0" presId="urn:microsoft.com/office/officeart/2005/8/layout/balance1"/>
    <dgm:cxn modelId="{445F5F5A-B8EF-45D8-A674-E720F04119BC}" srcId="{304E1108-8D59-4D3E-92E6-254BB3469CFE}" destId="{800C9925-A0B8-4F11-85FB-1379165D829E}" srcOrd="2" destOrd="0" parTransId="{583EC3E7-DAE1-4644-BC17-D99F4E4A82D9}" sibTransId="{E5403579-7F2F-4E8C-A726-72466A058D23}"/>
    <dgm:cxn modelId="{35D456A2-3C52-434B-B98F-ADDF110C23FA}" srcId="{62B58DC9-6527-40EB-B0F1-44530D360D08}" destId="{304E1108-8D59-4D3E-92E6-254BB3469CFE}" srcOrd="1" destOrd="0" parTransId="{AA0C49BB-26DE-42D4-8B39-2D438F31E6DF}" sibTransId="{04B65F56-DCBB-4D72-8C74-62A9458221CB}"/>
    <dgm:cxn modelId="{FCBF6A5D-602A-4FC6-A780-CE4498B53E70}" srcId="{304E1108-8D59-4D3E-92E6-254BB3469CFE}" destId="{B2909C79-9388-4125-93C7-8BF4A99460B8}" srcOrd="0" destOrd="0" parTransId="{551B9635-51BA-4DFD-A51B-5B4191AA6775}" sibTransId="{5FF12D95-0D0E-4E6E-B4B5-189B1C4510F5}"/>
    <dgm:cxn modelId="{D129D87F-8B9C-4B59-B435-82B7612DF3D3}" type="presOf" srcId="{B2909C79-9388-4125-93C7-8BF4A99460B8}" destId="{F8F282A5-1B33-43E0-B0E3-37CDC31052D5}" srcOrd="0" destOrd="0" presId="urn:microsoft.com/office/officeart/2005/8/layout/balance1"/>
    <dgm:cxn modelId="{AB061E94-C6F3-4352-8B4A-C59BA2F8E3C1}" type="presOf" srcId="{800C9925-A0B8-4F11-85FB-1379165D829E}" destId="{67180618-827C-4D9F-A72D-3EF4196C0BC1}" srcOrd="0" destOrd="0" presId="urn:microsoft.com/office/officeart/2005/8/layout/balance1"/>
    <dgm:cxn modelId="{F2603B5F-899B-42D9-87E5-4164008D1ED4}" srcId="{304E1108-8D59-4D3E-92E6-254BB3469CFE}" destId="{56602A64-C4DF-4E79-9BAB-2EEEAD5C51DA}" srcOrd="3" destOrd="0" parTransId="{FA499B06-EB94-4686-AC71-B3B2A52A6D64}" sibTransId="{FFE4F29F-0E09-4BD7-B4F5-C1A113FBA03A}"/>
    <dgm:cxn modelId="{EB52D854-7CD6-4D75-A4A0-1B5B9A310E78}" type="presOf" srcId="{0879C924-5777-44F6-8C6A-6A56FA78CB3F}" destId="{F1D2AD1B-0D5B-4D00-B8C5-A7A99C09B7D3}" srcOrd="0" destOrd="0" presId="urn:microsoft.com/office/officeart/2005/8/layout/balance1"/>
    <dgm:cxn modelId="{C985D161-6750-4ED4-8280-1108C1FC5E84}" type="presOf" srcId="{62B58DC9-6527-40EB-B0F1-44530D360D08}" destId="{75614B33-65C8-414B-8DD3-F40ACB161EF5}" srcOrd="0" destOrd="0" presId="urn:microsoft.com/office/officeart/2005/8/layout/balance1"/>
    <dgm:cxn modelId="{81806773-D93C-4FA5-86E0-FF466E755429}" type="presOf" srcId="{2C7BF6F9-506A-4E61-8B67-264059628462}" destId="{961BDAF4-E710-46D2-89DB-88A05B1855C8}" srcOrd="0" destOrd="0" presId="urn:microsoft.com/office/officeart/2005/8/layout/balance1"/>
    <dgm:cxn modelId="{44A34815-8068-42FA-A03D-02EEC73363B1}" srcId="{A713016C-7EBA-43A2-ADDB-3F809440C029}" destId="{62CF65DA-82AD-4BB1-803D-C828B54884B3}" srcOrd="0" destOrd="0" parTransId="{8088DFF8-3A06-4B1A-93B3-14F24B846C5B}" sibTransId="{A809D289-84F0-40FD-A9E0-1CCBA1EE7C73}"/>
    <dgm:cxn modelId="{C452BCEF-D602-4F86-8353-A485116A230E}" type="presParOf" srcId="{75614B33-65C8-414B-8DD3-F40ACB161EF5}" destId="{8E3ACD03-A16F-47DC-960E-65D83DCF61C6}" srcOrd="0" destOrd="0" presId="urn:microsoft.com/office/officeart/2005/8/layout/balance1"/>
    <dgm:cxn modelId="{3E3FE957-21BC-4BD6-885F-761FC4975F2C}" type="presParOf" srcId="{75614B33-65C8-414B-8DD3-F40ACB161EF5}" destId="{4D3A1B1D-4AF5-4BA1-8905-662A16D0DA77}" srcOrd="1" destOrd="0" presId="urn:microsoft.com/office/officeart/2005/8/layout/balance1"/>
    <dgm:cxn modelId="{88B334DA-B640-409C-9046-1887C0D7339C}" type="presParOf" srcId="{4D3A1B1D-4AF5-4BA1-8905-662A16D0DA77}" destId="{BDC4FCED-3ACE-4F98-8D53-A92BD0D80709}" srcOrd="0" destOrd="0" presId="urn:microsoft.com/office/officeart/2005/8/layout/balance1"/>
    <dgm:cxn modelId="{A874CC73-229D-4C17-9F63-82BD95EE49F5}" type="presParOf" srcId="{4D3A1B1D-4AF5-4BA1-8905-662A16D0DA77}" destId="{C2DEF9C9-A925-466F-909D-622EF9715C56}" srcOrd="1" destOrd="0" presId="urn:microsoft.com/office/officeart/2005/8/layout/balance1"/>
    <dgm:cxn modelId="{295157D9-4AEB-408D-BDF5-D49D10E315DA}" type="presParOf" srcId="{75614B33-65C8-414B-8DD3-F40ACB161EF5}" destId="{F82FC52B-FA96-4F9E-946A-6871EC9085BE}" srcOrd="2" destOrd="0" presId="urn:microsoft.com/office/officeart/2005/8/layout/balance1"/>
    <dgm:cxn modelId="{2A12C388-8912-4C30-B1ED-25EE4DEB356F}" type="presParOf" srcId="{F82FC52B-FA96-4F9E-946A-6871EC9085BE}" destId="{8780B9AB-A595-4023-981E-9ACF00410A3C}" srcOrd="0" destOrd="0" presId="urn:microsoft.com/office/officeart/2005/8/layout/balance1"/>
    <dgm:cxn modelId="{2CB884A8-2A7E-407F-B98D-A76AB6A59C2C}" type="presParOf" srcId="{F82FC52B-FA96-4F9E-946A-6871EC9085BE}" destId="{5D858B9C-C15C-4759-B2B0-7F953CF2F93E}" srcOrd="1" destOrd="0" presId="urn:microsoft.com/office/officeart/2005/8/layout/balance1"/>
    <dgm:cxn modelId="{21D7BCD0-2C47-4303-AD51-7E23D5516456}" type="presParOf" srcId="{F82FC52B-FA96-4F9E-946A-6871EC9085BE}" destId="{9F9D19CB-D8B4-4439-8FBD-865FE6994A3D}" srcOrd="2" destOrd="0" presId="urn:microsoft.com/office/officeart/2005/8/layout/balance1"/>
    <dgm:cxn modelId="{957E4E59-590F-4088-A224-07F7500494D6}" type="presParOf" srcId="{F82FC52B-FA96-4F9E-946A-6871EC9085BE}" destId="{F8F282A5-1B33-43E0-B0E3-37CDC31052D5}" srcOrd="3" destOrd="0" presId="urn:microsoft.com/office/officeart/2005/8/layout/balance1"/>
    <dgm:cxn modelId="{FD6225CB-851D-4AFB-85FB-C27CB9292697}" type="presParOf" srcId="{F82FC52B-FA96-4F9E-946A-6871EC9085BE}" destId="{D299FBC4-D4B0-4332-98E3-EC387F745A11}" srcOrd="4" destOrd="0" presId="urn:microsoft.com/office/officeart/2005/8/layout/balance1"/>
    <dgm:cxn modelId="{CA53F8DF-6466-42D5-A1F0-60A386CDAA09}" type="presParOf" srcId="{F82FC52B-FA96-4F9E-946A-6871EC9085BE}" destId="{67180618-827C-4D9F-A72D-3EF4196C0BC1}" srcOrd="5" destOrd="0" presId="urn:microsoft.com/office/officeart/2005/8/layout/balance1"/>
    <dgm:cxn modelId="{94B59E56-B606-463E-9F0D-5B775C298416}" type="presParOf" srcId="{F82FC52B-FA96-4F9E-946A-6871EC9085BE}" destId="{C5C41B57-8BE6-4F20-ABB1-9C991B3EE0FC}" srcOrd="6" destOrd="0" presId="urn:microsoft.com/office/officeart/2005/8/layout/balance1"/>
    <dgm:cxn modelId="{B9E11FB2-ABBB-470A-8056-C4A1F0491201}" type="presParOf" srcId="{F82FC52B-FA96-4F9E-946A-6871EC9085BE}" destId="{FD71E3DD-5E00-41E9-80E6-621DC552351D}" srcOrd="7" destOrd="0" presId="urn:microsoft.com/office/officeart/2005/8/layout/balance1"/>
    <dgm:cxn modelId="{C69D4B43-2981-428A-A92F-58D06A5477F5}" type="presParOf" srcId="{F82FC52B-FA96-4F9E-946A-6871EC9085BE}" destId="{961BDAF4-E710-46D2-89DB-88A05B1855C8}" srcOrd="8" destOrd="0" presId="urn:microsoft.com/office/officeart/2005/8/layout/balance1"/>
    <dgm:cxn modelId="{1B17D0F8-62F2-4FA9-921F-EDE9202FB7C5}" type="presParOf" srcId="{F82FC52B-FA96-4F9E-946A-6871EC9085BE}" destId="{F1D2AD1B-0D5B-4D00-B8C5-A7A99C09B7D3}" srcOrd="9"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11.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smtClean="0"/>
            <a:t>Product design</a:t>
          </a:r>
          <a:endParaRPr lang="en-GB" sz="2000" b="1" dirty="0"/>
        </a:p>
      </dgm:t>
    </dgm:pt>
    <dgm:pt modelId="{48611C48-C4B7-42CC-A2C1-B5446CB84AA4}" type="parTrans" cxnId="{FCF0D00A-7BDD-4AF7-A50B-5377D0B07807}">
      <dgm:prSet/>
      <dgm:spPr/>
      <dgm:t>
        <a:bodyPr/>
        <a:lstStyle/>
        <a:p>
          <a:endParaRPr lang="en-GB">
            <a:solidFill>
              <a:schemeClr val="tx1"/>
            </a:solidFill>
          </a:endParaRPr>
        </a:p>
      </dgm:t>
    </dgm:pt>
    <dgm:pt modelId="{60728ECA-F9B2-4167-8D9D-80E06DE82722}" type="sibTrans" cxnId="{FCF0D00A-7BDD-4AF7-A50B-5377D0B07807}">
      <dgm:prSet/>
      <dgm:spPr/>
      <dgm:t>
        <a:bodyPr/>
        <a:lstStyle/>
        <a:p>
          <a:endParaRPr lang="en-GB">
            <a:solidFill>
              <a:schemeClr val="tx1"/>
            </a:solidFill>
          </a:endParaRPr>
        </a:p>
      </dgm:t>
    </dgm:pt>
    <dgm:pt modelId="{2AF0122D-FF1B-45B1-9BDB-87B680135C33}">
      <dgm:prSet phldrT="[Text]" custT="1"/>
      <dgm:spPr/>
      <dgm:t>
        <a:bodyPr/>
        <a:lstStyle/>
        <a:p>
          <a:r>
            <a:rPr lang="en-GB" sz="1600" dirty="0" smtClean="0"/>
            <a:t>Use less</a:t>
          </a:r>
          <a:endParaRPr lang="en-GB" sz="1600" dirty="0"/>
        </a:p>
      </dgm:t>
    </dgm:pt>
    <dgm:pt modelId="{F368C3A0-7FEB-4ACF-B05E-BFEC2F342D72}" type="parTrans" cxnId="{FCB64DE2-197F-4409-B4D4-A4FD12E79AC7}">
      <dgm:prSet/>
      <dgm:spPr/>
      <dgm:t>
        <a:bodyPr/>
        <a:lstStyle/>
        <a:p>
          <a:endParaRPr lang="en-GB">
            <a:solidFill>
              <a:schemeClr val="tx1"/>
            </a:solidFill>
          </a:endParaRPr>
        </a:p>
      </dgm:t>
    </dgm:pt>
    <dgm:pt modelId="{E3AD4D8E-CC17-4A2C-8DC9-F2ABB2A4845A}" type="sibTrans" cxnId="{FCB64DE2-197F-4409-B4D4-A4FD12E79AC7}">
      <dgm:prSet/>
      <dgm:spPr/>
      <dgm:t>
        <a:bodyPr/>
        <a:lstStyle/>
        <a:p>
          <a:endParaRPr lang="en-GB">
            <a:solidFill>
              <a:schemeClr val="tx1"/>
            </a:solidFill>
          </a:endParaRPr>
        </a:p>
      </dgm:t>
    </dgm:pt>
    <dgm:pt modelId="{6D31AF31-93B4-4456-95B7-8671E38EB396}">
      <dgm:prSet phldrT="[Text]" custT="1"/>
      <dgm:spPr/>
      <dgm:t>
        <a:bodyPr/>
        <a:lstStyle/>
        <a:p>
          <a:r>
            <a:rPr lang="en-GB" sz="1600" dirty="0" smtClean="0"/>
            <a:t>Use it more</a:t>
          </a:r>
          <a:endParaRPr lang="en-GB" sz="1600" dirty="0"/>
        </a:p>
      </dgm:t>
    </dgm:pt>
    <dgm:pt modelId="{F5557B6F-0AAA-4E70-84E7-1791830011CF}" type="parTrans" cxnId="{F6474063-66C4-4D6F-8452-F7733697B597}">
      <dgm:prSet/>
      <dgm:spPr/>
      <dgm:t>
        <a:bodyPr/>
        <a:lstStyle/>
        <a:p>
          <a:endParaRPr lang="en-GB">
            <a:solidFill>
              <a:schemeClr val="tx1"/>
            </a:solidFill>
          </a:endParaRPr>
        </a:p>
      </dgm:t>
    </dgm:pt>
    <dgm:pt modelId="{CA27ED4B-C425-4DA1-9B41-F8781A4CDE62}" type="sibTrans" cxnId="{F6474063-66C4-4D6F-8452-F7733697B597}">
      <dgm:prSet/>
      <dgm:spPr/>
      <dgm:t>
        <a:bodyPr/>
        <a:lstStyle/>
        <a:p>
          <a:endParaRPr lang="en-GB">
            <a:solidFill>
              <a:schemeClr val="tx1"/>
            </a:solidFill>
          </a:endParaRPr>
        </a:p>
      </dgm:t>
    </dgm:pt>
    <dgm:pt modelId="{B5B99155-047F-4664-B536-62AEA229A242}">
      <dgm:prSet phldrT="[Text]" custT="1"/>
      <dgm:spPr>
        <a:solidFill>
          <a:schemeClr val="accent5">
            <a:lumMod val="60000"/>
            <a:lumOff val="40000"/>
          </a:schemeClr>
        </a:solidFill>
      </dgm:spPr>
      <dgm:t>
        <a:bodyPr/>
        <a:lstStyle/>
        <a:p>
          <a:r>
            <a:rPr lang="en-GB" sz="2000" b="1" smtClean="0"/>
            <a:t>Process design</a:t>
          </a:r>
          <a:endParaRPr lang="en-GB" sz="2000" b="1" dirty="0"/>
        </a:p>
      </dgm:t>
    </dgm:pt>
    <dgm:pt modelId="{7362CF9C-AA28-4115-813C-4A73D946C8A2}" type="parTrans" cxnId="{C7D752F8-7DF2-4977-9030-B3898A3F5226}">
      <dgm:prSet/>
      <dgm:spPr/>
      <dgm:t>
        <a:bodyPr/>
        <a:lstStyle/>
        <a:p>
          <a:endParaRPr lang="en-GB">
            <a:solidFill>
              <a:schemeClr val="tx1"/>
            </a:solidFill>
          </a:endParaRPr>
        </a:p>
      </dgm:t>
    </dgm:pt>
    <dgm:pt modelId="{E462841A-E932-4D12-B2D8-F36BA0C52CDB}" type="sibTrans" cxnId="{C7D752F8-7DF2-4977-9030-B3898A3F5226}">
      <dgm:prSet/>
      <dgm:spPr/>
      <dgm:t>
        <a:bodyPr/>
        <a:lstStyle/>
        <a:p>
          <a:endParaRPr lang="en-GB">
            <a:solidFill>
              <a:schemeClr val="tx1"/>
            </a:solidFill>
          </a:endParaRPr>
        </a:p>
      </dgm:t>
    </dgm:pt>
    <dgm:pt modelId="{FB2A3D03-9E91-4503-8373-C1C508B91DC4}">
      <dgm:prSet phldrT="[Text]" custT="1"/>
      <dgm:spPr/>
      <dgm:t>
        <a:bodyPr/>
        <a:lstStyle/>
        <a:p>
          <a:r>
            <a:rPr lang="en-GB" sz="1600" smtClean="0"/>
            <a:t>Use less</a:t>
          </a:r>
          <a:endParaRPr lang="en-GB" sz="1600" dirty="0"/>
        </a:p>
      </dgm:t>
    </dgm:pt>
    <dgm:pt modelId="{1E20503B-2E5B-4898-A82C-599B40038AEA}" type="parTrans" cxnId="{5DB4E005-F465-467B-A1CF-45C0A2514600}">
      <dgm:prSet/>
      <dgm:spPr/>
      <dgm:t>
        <a:bodyPr/>
        <a:lstStyle/>
        <a:p>
          <a:endParaRPr lang="en-GB">
            <a:solidFill>
              <a:schemeClr val="tx1"/>
            </a:solidFill>
          </a:endParaRPr>
        </a:p>
      </dgm:t>
    </dgm:pt>
    <dgm:pt modelId="{2FB530D0-C48A-42E2-B98A-955C4B5CAB99}" type="sibTrans" cxnId="{5DB4E005-F465-467B-A1CF-45C0A2514600}">
      <dgm:prSet/>
      <dgm:spPr/>
      <dgm:t>
        <a:bodyPr/>
        <a:lstStyle/>
        <a:p>
          <a:endParaRPr lang="en-GB">
            <a:solidFill>
              <a:schemeClr val="tx1"/>
            </a:solidFill>
          </a:endParaRPr>
        </a:p>
      </dgm:t>
    </dgm:pt>
    <dgm:pt modelId="{A9750B8B-E5DF-4775-9AE4-2DC2D1710A9A}">
      <dgm:prSet phldrT="[Text]" custT="1"/>
      <dgm:spPr>
        <a:solidFill>
          <a:schemeClr val="accent5">
            <a:lumMod val="60000"/>
            <a:lumOff val="40000"/>
          </a:schemeClr>
        </a:solidFill>
      </dgm:spPr>
      <dgm:t>
        <a:bodyPr/>
        <a:lstStyle/>
        <a:p>
          <a:r>
            <a:rPr lang="en-GB" sz="2000" b="1" smtClean="0"/>
            <a:t>Circular flows</a:t>
          </a:r>
          <a:endParaRPr lang="en-GB" sz="2000" b="1" dirty="0"/>
        </a:p>
      </dgm:t>
    </dgm:pt>
    <dgm:pt modelId="{1FE22986-2769-4A65-8997-EF8D8F1C913F}" type="parTrans" cxnId="{1F8F96AC-025F-4012-AFC5-885A9E1CB931}">
      <dgm:prSet/>
      <dgm:spPr/>
      <dgm:t>
        <a:bodyPr/>
        <a:lstStyle/>
        <a:p>
          <a:endParaRPr lang="en-GB">
            <a:solidFill>
              <a:schemeClr val="tx1"/>
            </a:solidFill>
          </a:endParaRPr>
        </a:p>
      </dgm:t>
    </dgm:pt>
    <dgm:pt modelId="{8F7B457E-8F8B-4C48-BDFE-E7FCC28A4C84}" type="sibTrans" cxnId="{1F8F96AC-025F-4012-AFC5-885A9E1CB931}">
      <dgm:prSet/>
      <dgm:spPr/>
      <dgm:t>
        <a:bodyPr/>
        <a:lstStyle/>
        <a:p>
          <a:endParaRPr lang="en-GB">
            <a:solidFill>
              <a:schemeClr val="tx1"/>
            </a:solidFill>
          </a:endParaRPr>
        </a:p>
      </dgm:t>
    </dgm:pt>
    <dgm:pt modelId="{0776A6A8-7FB5-40F9-A6EE-8D6D7C331DEF}">
      <dgm:prSet phldrT="[Text]" custT="1"/>
      <dgm:spPr/>
      <dgm:t>
        <a:bodyPr/>
        <a:lstStyle/>
        <a:p>
          <a:r>
            <a:rPr lang="en-GB" sz="1600" dirty="0" smtClean="0"/>
            <a:t>Reuse</a:t>
          </a:r>
          <a:endParaRPr lang="en-GB" sz="1600" dirty="0"/>
        </a:p>
      </dgm:t>
    </dgm:pt>
    <dgm:pt modelId="{2B3920BA-FA2F-4E17-9498-979AA66FC6E6}" type="parTrans" cxnId="{7551775B-E211-4CEA-8D7A-A5260958799E}">
      <dgm:prSet/>
      <dgm:spPr/>
      <dgm:t>
        <a:bodyPr/>
        <a:lstStyle/>
        <a:p>
          <a:endParaRPr lang="en-GB">
            <a:solidFill>
              <a:schemeClr val="tx1"/>
            </a:solidFill>
          </a:endParaRPr>
        </a:p>
      </dgm:t>
    </dgm:pt>
    <dgm:pt modelId="{85961D6B-A0DD-417B-9B8B-0DCB27CA9E62}" type="sibTrans" cxnId="{7551775B-E211-4CEA-8D7A-A5260958799E}">
      <dgm:prSet/>
      <dgm:spPr/>
      <dgm:t>
        <a:bodyPr/>
        <a:lstStyle/>
        <a:p>
          <a:endParaRPr lang="en-GB">
            <a:solidFill>
              <a:schemeClr val="tx1"/>
            </a:solidFill>
          </a:endParaRPr>
        </a:p>
      </dgm:t>
    </dgm:pt>
    <dgm:pt modelId="{B362322D-C280-4332-9B41-C35452F6EC8A}">
      <dgm:prSet phldrT="[Text]" custT="1"/>
      <dgm:spPr>
        <a:solidFill>
          <a:schemeClr val="accent5">
            <a:lumMod val="60000"/>
            <a:lumOff val="40000"/>
          </a:schemeClr>
        </a:solidFill>
      </dgm:spPr>
      <dgm:t>
        <a:bodyPr/>
        <a:lstStyle/>
        <a:p>
          <a:r>
            <a:rPr lang="en-GB" sz="2000" b="1" dirty="0" smtClean="0"/>
            <a:t>Circular inputs</a:t>
          </a:r>
          <a:endParaRPr lang="en-GB" sz="2000" b="1" dirty="0"/>
        </a:p>
      </dgm:t>
    </dgm:pt>
    <dgm:pt modelId="{1A468FA5-E58F-464F-91E1-66AC0D6E22D2}" type="parTrans" cxnId="{6C1CC9CA-C714-4736-8E55-D9A66ADC86AA}">
      <dgm:prSet/>
      <dgm:spPr/>
      <dgm:t>
        <a:bodyPr/>
        <a:lstStyle/>
        <a:p>
          <a:endParaRPr lang="en-GB">
            <a:solidFill>
              <a:schemeClr val="tx1"/>
            </a:solidFill>
          </a:endParaRPr>
        </a:p>
      </dgm:t>
    </dgm:pt>
    <dgm:pt modelId="{870EB13F-CF04-4154-A40D-030BE406D0E4}" type="sibTrans" cxnId="{6C1CC9CA-C714-4736-8E55-D9A66ADC86AA}">
      <dgm:prSet/>
      <dgm:spPr/>
      <dgm:t>
        <a:bodyPr/>
        <a:lstStyle/>
        <a:p>
          <a:endParaRPr lang="en-GB">
            <a:solidFill>
              <a:schemeClr val="tx1"/>
            </a:solidFill>
          </a:endParaRPr>
        </a:p>
      </dgm:t>
    </dgm:pt>
    <dgm:pt modelId="{C83A5A2A-9FAC-4DFF-957D-E486D6EB93DF}">
      <dgm:prSet phldrT="[Text]" custT="1"/>
      <dgm:spPr/>
      <dgm:t>
        <a:bodyPr/>
        <a:lstStyle/>
        <a:p>
          <a:r>
            <a:rPr lang="en-GB" sz="1600" smtClean="0"/>
            <a:t>Use it again</a:t>
          </a:r>
          <a:endParaRPr lang="en-GB" sz="1600" dirty="0"/>
        </a:p>
      </dgm:t>
    </dgm:pt>
    <dgm:pt modelId="{5D9D3259-760B-4ADE-9CA2-5C2EB3771C1A}" type="parTrans" cxnId="{4E2F875D-8EAD-4698-8F1D-1AD83A92FCFC}">
      <dgm:prSet/>
      <dgm:spPr/>
      <dgm:t>
        <a:bodyPr/>
        <a:lstStyle/>
        <a:p>
          <a:endParaRPr lang="en-GB">
            <a:solidFill>
              <a:schemeClr val="tx1"/>
            </a:solidFill>
          </a:endParaRPr>
        </a:p>
      </dgm:t>
    </dgm:pt>
    <dgm:pt modelId="{CB141E90-F8E1-4F1C-937C-717B30060445}" type="sibTrans" cxnId="{4E2F875D-8EAD-4698-8F1D-1AD83A92FCFC}">
      <dgm:prSet/>
      <dgm:spPr/>
      <dgm:t>
        <a:bodyPr/>
        <a:lstStyle/>
        <a:p>
          <a:endParaRPr lang="en-GB">
            <a:solidFill>
              <a:schemeClr val="tx1"/>
            </a:solidFill>
          </a:endParaRPr>
        </a:p>
      </dgm:t>
    </dgm:pt>
    <dgm:pt modelId="{F0E32E4C-BD19-4614-B4DB-7E7950F5746B}">
      <dgm:prSet phldrT="[Text]" custT="1"/>
      <dgm:spPr/>
      <dgm:t>
        <a:bodyPr/>
        <a:lstStyle/>
        <a:p>
          <a:r>
            <a:rPr lang="en-GB" sz="1600" dirty="0" smtClean="0"/>
            <a:t>Remanufacture</a:t>
          </a:r>
          <a:endParaRPr lang="en-GB" sz="1600" dirty="0"/>
        </a:p>
      </dgm:t>
    </dgm:pt>
    <dgm:pt modelId="{46D9322A-DB11-43B1-BAE3-D963D57C106B}" type="parTrans" cxnId="{EA8BFA06-CC36-46C0-8C71-D3380358912F}">
      <dgm:prSet/>
      <dgm:spPr/>
      <dgm:t>
        <a:bodyPr/>
        <a:lstStyle/>
        <a:p>
          <a:endParaRPr lang="en-GB">
            <a:solidFill>
              <a:schemeClr val="tx1"/>
            </a:solidFill>
          </a:endParaRPr>
        </a:p>
      </dgm:t>
    </dgm:pt>
    <dgm:pt modelId="{7024FA48-233E-41EC-9711-95C6EB51C977}" type="sibTrans" cxnId="{EA8BFA06-CC36-46C0-8C71-D3380358912F}">
      <dgm:prSet/>
      <dgm:spPr/>
      <dgm:t>
        <a:bodyPr/>
        <a:lstStyle/>
        <a:p>
          <a:endParaRPr lang="en-GB">
            <a:solidFill>
              <a:schemeClr val="tx1"/>
            </a:solidFill>
          </a:endParaRPr>
        </a:p>
      </dgm:t>
    </dgm:pt>
    <dgm:pt modelId="{6ED2F62E-FA35-48CC-8A9F-841776209B78}">
      <dgm:prSet phldrT="[Text]" custT="1"/>
      <dgm:spPr/>
      <dgm:t>
        <a:bodyPr/>
        <a:lstStyle/>
        <a:p>
          <a:r>
            <a:rPr lang="en-GB" sz="1600" dirty="0" smtClean="0"/>
            <a:t>Recycle</a:t>
          </a:r>
          <a:endParaRPr lang="en-GB" sz="1600" dirty="0"/>
        </a:p>
      </dgm:t>
    </dgm:pt>
    <dgm:pt modelId="{C923FD26-2C27-4CB5-B7D2-97893A819074}" type="parTrans" cxnId="{774728A7-2FCE-4DF5-967C-4D0EF6058F63}">
      <dgm:prSet/>
      <dgm:spPr/>
      <dgm:t>
        <a:bodyPr/>
        <a:lstStyle/>
        <a:p>
          <a:endParaRPr lang="en-GB">
            <a:solidFill>
              <a:schemeClr val="tx1"/>
            </a:solidFill>
          </a:endParaRPr>
        </a:p>
      </dgm:t>
    </dgm:pt>
    <dgm:pt modelId="{112CF460-4F33-4828-A16B-F4CE81FE1363}" type="sibTrans" cxnId="{774728A7-2FCE-4DF5-967C-4D0EF6058F63}">
      <dgm:prSet/>
      <dgm:spPr/>
      <dgm:t>
        <a:bodyPr/>
        <a:lstStyle/>
        <a:p>
          <a:endParaRPr lang="en-GB">
            <a:solidFill>
              <a:schemeClr val="tx1"/>
            </a:solidFill>
          </a:endParaRPr>
        </a:p>
      </dgm:t>
    </dgm:pt>
    <dgm:pt modelId="{F9A6A46C-502B-4334-9633-5C1A9127F001}">
      <dgm:prSet phldrT="[Text]" custT="1"/>
      <dgm:spPr/>
      <dgm:t>
        <a:bodyPr/>
        <a:lstStyle/>
        <a:p>
          <a:r>
            <a:rPr lang="en-GB" sz="1600" dirty="0" smtClean="0"/>
            <a:t>Recycled</a:t>
          </a:r>
          <a:endParaRPr lang="en-GB" sz="1600" dirty="0"/>
        </a:p>
      </dgm:t>
    </dgm:pt>
    <dgm:pt modelId="{0812F62D-7246-4506-ABB2-5EB3B8E89A20}" type="parTrans" cxnId="{ABB20B81-939D-4D1D-82DA-E601F3D7B530}">
      <dgm:prSet/>
      <dgm:spPr/>
      <dgm:t>
        <a:bodyPr/>
        <a:lstStyle/>
        <a:p>
          <a:endParaRPr lang="en-GB">
            <a:solidFill>
              <a:schemeClr val="tx1"/>
            </a:solidFill>
          </a:endParaRPr>
        </a:p>
      </dgm:t>
    </dgm:pt>
    <dgm:pt modelId="{A3FD873B-A698-474A-8CC8-75933FA2EDD8}" type="sibTrans" cxnId="{ABB20B81-939D-4D1D-82DA-E601F3D7B530}">
      <dgm:prSet/>
      <dgm:spPr/>
      <dgm:t>
        <a:bodyPr/>
        <a:lstStyle/>
        <a:p>
          <a:endParaRPr lang="en-GB">
            <a:solidFill>
              <a:schemeClr val="tx1"/>
            </a:solidFill>
          </a:endParaRPr>
        </a:p>
      </dgm:t>
    </dgm:pt>
    <dgm:pt modelId="{AD37F87E-DFB0-4CB3-92F0-E1D75B1709C5}">
      <dgm:prSet phldrT="[Text]" custT="1"/>
      <dgm:spPr/>
      <dgm:t>
        <a:bodyPr/>
        <a:lstStyle/>
        <a:p>
          <a:r>
            <a:rPr lang="en-GB" sz="1600" smtClean="0"/>
            <a:t>Renewable</a:t>
          </a:r>
          <a:endParaRPr lang="en-GB" sz="1600" dirty="0"/>
        </a:p>
      </dgm:t>
    </dgm:pt>
    <dgm:pt modelId="{CC29DA74-1B9C-46EC-BBE1-BC23D42C4070}" type="parTrans" cxnId="{905977F3-2161-44CF-8070-9B38CB02A9B1}">
      <dgm:prSet/>
      <dgm:spPr/>
      <dgm:t>
        <a:bodyPr/>
        <a:lstStyle/>
        <a:p>
          <a:endParaRPr lang="en-GB">
            <a:solidFill>
              <a:schemeClr val="tx1"/>
            </a:solidFill>
          </a:endParaRPr>
        </a:p>
      </dgm:t>
    </dgm:pt>
    <dgm:pt modelId="{23AB5A34-DD8C-48C0-AF0D-699AF18E286E}" type="sibTrans" cxnId="{905977F3-2161-44CF-8070-9B38CB02A9B1}">
      <dgm:prSet/>
      <dgm:spPr/>
      <dgm:t>
        <a:bodyPr/>
        <a:lstStyle/>
        <a:p>
          <a:endParaRPr lang="en-GB">
            <a:solidFill>
              <a:schemeClr val="tx1"/>
            </a:solidFill>
          </a:endParaRPr>
        </a:p>
      </dgm:t>
    </dgm:pt>
    <dgm:pt modelId="{89D411B9-6CA9-4AAE-8BBE-FDA46C07E335}">
      <dgm:prSet phldrT="[Text]" custT="1"/>
      <dgm:spPr/>
      <dgm:t>
        <a:bodyPr/>
        <a:lstStyle/>
        <a:p>
          <a:r>
            <a:rPr lang="en-GB" sz="1600" smtClean="0"/>
            <a:t>Safe &amp; secure</a:t>
          </a:r>
          <a:endParaRPr lang="en-GB" sz="1600" dirty="0"/>
        </a:p>
      </dgm:t>
    </dgm:pt>
    <dgm:pt modelId="{1D11EE7B-BA8C-4ED7-9692-42D495F6A4DA}" type="parTrans" cxnId="{21E18961-CCEE-49BB-BD12-CB40C0A93797}">
      <dgm:prSet/>
      <dgm:spPr/>
      <dgm:t>
        <a:bodyPr/>
        <a:lstStyle/>
        <a:p>
          <a:endParaRPr lang="en-GB">
            <a:solidFill>
              <a:schemeClr val="tx1"/>
            </a:solidFill>
          </a:endParaRPr>
        </a:p>
      </dgm:t>
    </dgm:pt>
    <dgm:pt modelId="{B9CCCB55-51F2-406D-BF55-6C7658D6F718}" type="sibTrans" cxnId="{21E18961-CCEE-49BB-BD12-CB40C0A93797}">
      <dgm:prSet/>
      <dgm:spPr/>
      <dgm:t>
        <a:bodyPr/>
        <a:lstStyle/>
        <a:p>
          <a:endParaRPr lang="en-GB">
            <a:solidFill>
              <a:schemeClr val="tx1"/>
            </a:solidFill>
          </a:endParaRPr>
        </a:p>
      </dgm:t>
    </dgm:pt>
    <dgm:pt modelId="{15CC0283-3E29-4DE4-801D-8425D399B658}">
      <dgm:prSet phldrT="[Text]" custT="1"/>
      <dgm:spPr/>
      <dgm:t>
        <a:bodyPr/>
        <a:lstStyle/>
        <a:p>
          <a:r>
            <a:rPr lang="en-GB" sz="1600" dirty="0" smtClean="0"/>
            <a:t>Renewables</a:t>
          </a:r>
          <a:endParaRPr lang="en-GB" sz="1600" dirty="0"/>
        </a:p>
      </dgm:t>
    </dgm:pt>
    <dgm:pt modelId="{CD1C4238-ED91-491C-9CD9-03F6F0542B9E}" type="parTrans" cxnId="{C9D0F064-E3CA-4ACE-A6C5-44312C2910CC}">
      <dgm:prSet/>
      <dgm:spPr/>
      <dgm:t>
        <a:bodyPr/>
        <a:lstStyle/>
        <a:p>
          <a:endParaRPr lang="en-GB">
            <a:solidFill>
              <a:schemeClr val="tx1"/>
            </a:solidFill>
          </a:endParaRPr>
        </a:p>
      </dgm:t>
    </dgm:pt>
    <dgm:pt modelId="{5AB127A7-82F6-4883-9195-411BA4DF201D}" type="sibTrans" cxnId="{C9D0F064-E3CA-4ACE-A6C5-44312C2910CC}">
      <dgm:prSet/>
      <dgm:spPr/>
      <dgm:t>
        <a:bodyPr/>
        <a:lstStyle/>
        <a:p>
          <a:endParaRPr lang="en-GB">
            <a:solidFill>
              <a:schemeClr val="tx1"/>
            </a:solidFill>
          </a:endParaRPr>
        </a:p>
      </dgm:t>
    </dgm:pt>
    <dgm:pt modelId="{9E29EB61-18BB-4910-9A26-E56A7634C48D}">
      <dgm:prSet phldrT="[Text]" custT="1"/>
      <dgm:spPr/>
      <dgm:t>
        <a:bodyPr/>
        <a:lstStyle/>
        <a:p>
          <a:r>
            <a:rPr lang="en-GB" sz="1600" dirty="0" smtClean="0"/>
            <a:t>Waste = food</a:t>
          </a:r>
          <a:endParaRPr lang="en-GB" sz="1600" dirty="0"/>
        </a:p>
      </dgm:t>
    </dgm:pt>
    <dgm:pt modelId="{CEB1767A-264F-4ADD-83B3-54BAA54874F4}" type="parTrans" cxnId="{E3A846CA-3D94-4F20-B6EC-EC509D5D5490}">
      <dgm:prSet/>
      <dgm:spPr/>
      <dgm:t>
        <a:bodyPr/>
        <a:lstStyle/>
        <a:p>
          <a:endParaRPr lang="en-GB"/>
        </a:p>
      </dgm:t>
    </dgm:pt>
    <dgm:pt modelId="{70BBF010-B606-439A-A8CD-E7A61240DCF4}" type="sibTrans" cxnId="{E3A846CA-3D94-4F20-B6EC-EC509D5D5490}">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72DA2793-73A2-494C-AE1B-9367F1995DFC}" type="presOf" srcId="{1DD61B47-F6F8-4CAC-B70A-BE76A44B9F38}" destId="{4D47FC52-27C0-4733-8BC3-A8F11831A368}" srcOrd="0" destOrd="0" presId="urn:microsoft.com/office/officeart/2005/8/layout/chevron1"/>
    <dgm:cxn modelId="{3C892D47-B206-4BAE-929F-516CC3AF3DD7}" type="presOf" srcId="{6D31AF31-93B4-4456-95B7-8671E38EB396}" destId="{D2EDB4AE-C764-438E-BD50-9A7C61FAEA29}" srcOrd="0" destOrd="1" presId="urn:microsoft.com/office/officeart/2005/8/layout/chevron1"/>
    <dgm:cxn modelId="{E5EB6EB0-AE7D-47E9-A486-89A7893C675C}" type="presOf" srcId="{F0E32E4C-BD19-4614-B4DB-7E7950F5746B}" destId="{CB8184D1-F50D-4E93-A0BE-C7EB719AF2B3}" srcOrd="0" destOrd="1"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F6474063-66C4-4D6F-8452-F7733697B597}" srcId="{2703A381-271A-4DE1-8728-AB160004F98E}" destId="{6D31AF31-93B4-4456-95B7-8671E38EB396}" srcOrd="1" destOrd="0" parTransId="{F5557B6F-0AAA-4E70-84E7-1791830011CF}" sibTransId="{CA27ED4B-C425-4DA1-9B41-F8781A4CDE62}"/>
    <dgm:cxn modelId="{F5787A02-6B44-474B-A7E9-C8F356A2DDE0}" type="presOf" srcId="{C83A5A2A-9FAC-4DFF-957D-E486D6EB93DF}" destId="{D2EDB4AE-C764-438E-BD50-9A7C61FAEA29}" srcOrd="0" destOrd="2" presId="urn:microsoft.com/office/officeart/2005/8/layout/chevron1"/>
    <dgm:cxn modelId="{C238966D-8FA4-4D53-8783-4130CDC4F67D}" type="presOf" srcId="{0776A6A8-7FB5-40F9-A6EE-8D6D7C331DEF}" destId="{CB8184D1-F50D-4E93-A0BE-C7EB719AF2B3}" srcOrd="0" destOrd="0" presId="urn:microsoft.com/office/officeart/2005/8/layout/chevron1"/>
    <dgm:cxn modelId="{F0CFC97A-2F3F-4584-BA18-B513153A51B1}" type="presOf" srcId="{2703A381-271A-4DE1-8728-AB160004F98E}" destId="{3B58DAC6-D4EF-42FB-A70D-1EDF98834D0E}" srcOrd="0" destOrd="0" presId="urn:microsoft.com/office/officeart/2005/8/layout/chevron1"/>
    <dgm:cxn modelId="{B81D3BD6-8C3E-45E2-9953-6E1452039D13}" type="presOf" srcId="{FB2A3D03-9E91-4503-8373-C1C508B91DC4}" destId="{F2E88367-E59D-4549-9C05-598E17E2664F}"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7551775B-E211-4CEA-8D7A-A5260958799E}" srcId="{A9750B8B-E5DF-4775-9AE4-2DC2D1710A9A}" destId="{0776A6A8-7FB5-40F9-A6EE-8D6D7C331DEF}" srcOrd="0" destOrd="0" parTransId="{2B3920BA-FA2F-4E17-9498-979AA66FC6E6}" sibTransId="{85961D6B-A0DD-417B-9B8B-0DCB27CA9E62}"/>
    <dgm:cxn modelId="{FCB64DE2-197F-4409-B4D4-A4FD12E79AC7}" srcId="{2703A381-271A-4DE1-8728-AB160004F98E}" destId="{2AF0122D-FF1B-45B1-9BDB-87B680135C33}" srcOrd="0" destOrd="0" parTransId="{F368C3A0-7FEB-4ACF-B05E-BFEC2F342D72}" sibTransId="{E3AD4D8E-CC17-4A2C-8DC9-F2ABB2A4845A}"/>
    <dgm:cxn modelId="{EF44C853-14FB-44A1-A973-0968E297B981}" type="presOf" srcId="{89D411B9-6CA9-4AAE-8BBE-FDA46C07E335}" destId="{22A36598-F62C-4B39-86A3-287A1BA8206D}" srcOrd="0" destOrd="2" presId="urn:microsoft.com/office/officeart/2005/8/layout/chevron1"/>
    <dgm:cxn modelId="{01B3B5F4-D372-4715-A090-6797C532E74D}" type="presOf" srcId="{B362322D-C280-4332-9B41-C35452F6EC8A}" destId="{ED46BD9E-3188-49D0-82D7-35A7228FC0DD}" srcOrd="0" destOrd="0" presId="urn:microsoft.com/office/officeart/2005/8/layout/chevron1"/>
    <dgm:cxn modelId="{33AE1B4D-9A3C-40A4-B4AB-968C94F2BD81}" type="presOf" srcId="{9E29EB61-18BB-4910-9A26-E56A7634C48D}" destId="{F2E88367-E59D-4549-9C05-598E17E2664F}" srcOrd="0" destOrd="2" presId="urn:microsoft.com/office/officeart/2005/8/layout/chevron1"/>
    <dgm:cxn modelId="{114DFA88-36AE-4B30-9B0F-462305CB7123}" type="presOf" srcId="{15CC0283-3E29-4DE4-801D-8425D399B658}" destId="{F2E88367-E59D-4549-9C05-598E17E2664F}" srcOrd="0" destOrd="1" presId="urn:microsoft.com/office/officeart/2005/8/layout/chevron1"/>
    <dgm:cxn modelId="{61960615-82A5-412E-9DFD-22E0298D0708}" type="presOf" srcId="{A9750B8B-E5DF-4775-9AE4-2DC2D1710A9A}" destId="{D58C1CFA-3169-4B11-8293-638A68F94368}" srcOrd="0" destOrd="0" presId="urn:microsoft.com/office/officeart/2005/8/layout/chevron1"/>
    <dgm:cxn modelId="{3E28F272-9096-42D9-86CE-C598FCFF9FF6}" type="presOf" srcId="{2AF0122D-FF1B-45B1-9BDB-87B680135C33}" destId="{D2EDB4AE-C764-438E-BD50-9A7C61FAEA29}" srcOrd="0" destOrd="0" presId="urn:microsoft.com/office/officeart/2005/8/layout/chevron1"/>
    <dgm:cxn modelId="{EA8BFA06-CC36-46C0-8C71-D3380358912F}" srcId="{A9750B8B-E5DF-4775-9AE4-2DC2D1710A9A}" destId="{F0E32E4C-BD19-4614-B4DB-7E7950F5746B}" srcOrd="1" destOrd="0" parTransId="{46D9322A-DB11-43B1-BAE3-D963D57C106B}" sibTransId="{7024FA48-233E-41EC-9711-95C6EB51C977}"/>
    <dgm:cxn modelId="{71D9B63D-C592-45AE-A3FD-7F5A2B877866}" type="presOf" srcId="{AD37F87E-DFB0-4CB3-92F0-E1D75B1709C5}" destId="{22A36598-F62C-4B39-86A3-287A1BA8206D}" srcOrd="0" destOrd="1"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ABB20B81-939D-4D1D-82DA-E601F3D7B530}" srcId="{B362322D-C280-4332-9B41-C35452F6EC8A}" destId="{F9A6A46C-502B-4334-9633-5C1A9127F001}" srcOrd="0" destOrd="0" parTransId="{0812F62D-7246-4506-ABB2-5EB3B8E89A20}" sibTransId="{A3FD873B-A698-474A-8CC8-75933FA2EDD8}"/>
    <dgm:cxn modelId="{C9D0F064-E3CA-4ACE-A6C5-44312C2910CC}" srcId="{B5B99155-047F-4664-B536-62AEA229A242}" destId="{15CC0283-3E29-4DE4-801D-8425D399B658}" srcOrd="1" destOrd="0" parTransId="{CD1C4238-ED91-491C-9CD9-03F6F0542B9E}" sibTransId="{5AB127A7-82F6-4883-9195-411BA4DF201D}"/>
    <dgm:cxn modelId="{4E2F875D-8EAD-4698-8F1D-1AD83A92FCFC}" srcId="{2703A381-271A-4DE1-8728-AB160004F98E}" destId="{C83A5A2A-9FAC-4DFF-957D-E486D6EB93DF}" srcOrd="2" destOrd="0" parTransId="{5D9D3259-760B-4ADE-9CA2-5C2EB3771C1A}" sibTransId="{CB141E90-F8E1-4F1C-937C-717B30060445}"/>
    <dgm:cxn modelId="{E3A846CA-3D94-4F20-B6EC-EC509D5D5490}" srcId="{B5B99155-047F-4664-B536-62AEA229A242}" destId="{9E29EB61-18BB-4910-9A26-E56A7634C48D}" srcOrd="2" destOrd="0" parTransId="{CEB1767A-264F-4ADD-83B3-54BAA54874F4}" sibTransId="{70BBF010-B606-439A-A8CD-E7A61240DCF4}"/>
    <dgm:cxn modelId="{774728A7-2FCE-4DF5-967C-4D0EF6058F63}" srcId="{A9750B8B-E5DF-4775-9AE4-2DC2D1710A9A}" destId="{6ED2F62E-FA35-48CC-8A9F-841776209B78}" srcOrd="2" destOrd="0" parTransId="{C923FD26-2C27-4CB5-B7D2-97893A819074}" sibTransId="{112CF460-4F33-4828-A16B-F4CE81FE1363}"/>
    <dgm:cxn modelId="{21E18961-CCEE-49BB-BD12-CB40C0A93797}" srcId="{B362322D-C280-4332-9B41-C35452F6EC8A}" destId="{89D411B9-6CA9-4AAE-8BBE-FDA46C07E335}" srcOrd="2" destOrd="0" parTransId="{1D11EE7B-BA8C-4ED7-9692-42D495F6A4DA}" sibTransId="{B9CCCB55-51F2-406D-BF55-6C7658D6F718}"/>
    <dgm:cxn modelId="{C7D752F8-7DF2-4977-9030-B3898A3F5226}" srcId="{1DD61B47-F6F8-4CAC-B70A-BE76A44B9F38}" destId="{B5B99155-047F-4664-B536-62AEA229A242}" srcOrd="2" destOrd="0" parTransId="{7362CF9C-AA28-4115-813C-4A73D946C8A2}" sibTransId="{E462841A-E932-4D12-B2D8-F36BA0C52CDB}"/>
    <dgm:cxn modelId="{62E11F6B-3171-410E-A5E9-060F5C0784CE}" type="presOf" srcId="{F9A6A46C-502B-4334-9633-5C1A9127F001}" destId="{22A36598-F62C-4B39-86A3-287A1BA8206D}" srcOrd="0" destOrd="0" presId="urn:microsoft.com/office/officeart/2005/8/layout/chevron1"/>
    <dgm:cxn modelId="{336B1544-45E2-41DB-8F8C-99C14E789391}" type="presOf" srcId="{B5B99155-047F-4664-B536-62AEA229A242}" destId="{6D5AC354-5434-4766-B1E0-183405BC8516}" srcOrd="0" destOrd="0" presId="urn:microsoft.com/office/officeart/2005/8/layout/chevron1"/>
    <dgm:cxn modelId="{DA2BEDF4-5D09-4BFD-8CEA-9DAFC8B0E577}" type="presOf" srcId="{6ED2F62E-FA35-48CC-8A9F-841776209B78}" destId="{CB8184D1-F50D-4E93-A0BE-C7EB719AF2B3}" srcOrd="0" destOrd="2"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6C1CC9CA-C714-4736-8E55-D9A66ADC86AA}" srcId="{1DD61B47-F6F8-4CAC-B70A-BE76A44B9F38}" destId="{B362322D-C280-4332-9B41-C35452F6EC8A}" srcOrd="0" destOrd="0" parTransId="{1A468FA5-E58F-464F-91E1-66AC0D6E22D2}" sibTransId="{870EB13F-CF04-4154-A40D-030BE406D0E4}"/>
    <dgm:cxn modelId="{A8CC454C-B9B4-45A3-AEE0-53AD38AF8749}" type="presParOf" srcId="{4D47FC52-27C0-4733-8BC3-A8F11831A368}" destId="{97079B88-4763-4183-9877-3B155102965F}" srcOrd="0" destOrd="0" presId="urn:microsoft.com/office/officeart/2005/8/layout/chevron1"/>
    <dgm:cxn modelId="{82F36379-F9E3-4134-AFC7-AE3CF590CB39}" type="presParOf" srcId="{97079B88-4763-4183-9877-3B155102965F}" destId="{ED46BD9E-3188-49D0-82D7-35A7228FC0DD}" srcOrd="0" destOrd="0" presId="urn:microsoft.com/office/officeart/2005/8/layout/chevron1"/>
    <dgm:cxn modelId="{680540CF-8B75-45A2-9613-28D054B436EE}" type="presParOf" srcId="{97079B88-4763-4183-9877-3B155102965F}" destId="{22A36598-F62C-4B39-86A3-287A1BA8206D}" srcOrd="1" destOrd="0" presId="urn:microsoft.com/office/officeart/2005/8/layout/chevron1"/>
    <dgm:cxn modelId="{10390FAB-3DEC-4D7F-9EF4-C5845CC840D5}" type="presParOf" srcId="{4D47FC52-27C0-4733-8BC3-A8F11831A368}" destId="{6B4FA6D1-637D-42AE-B5E4-278C923A5619}" srcOrd="1" destOrd="0" presId="urn:microsoft.com/office/officeart/2005/8/layout/chevron1"/>
    <dgm:cxn modelId="{A0442206-5A11-4A5F-8DB6-22E321F8FFD2}" type="presParOf" srcId="{4D47FC52-27C0-4733-8BC3-A8F11831A368}" destId="{3D7ECDDF-2A42-4A89-A0B0-B0451F914639}" srcOrd="2" destOrd="0" presId="urn:microsoft.com/office/officeart/2005/8/layout/chevron1"/>
    <dgm:cxn modelId="{8401851B-FB16-487B-AE6A-B702DBB00568}" type="presParOf" srcId="{3D7ECDDF-2A42-4A89-A0B0-B0451F914639}" destId="{3B58DAC6-D4EF-42FB-A70D-1EDF98834D0E}" srcOrd="0" destOrd="0" presId="urn:microsoft.com/office/officeart/2005/8/layout/chevron1"/>
    <dgm:cxn modelId="{3B5E6A61-EB01-4B4E-AEE6-1AED4B3C1829}" type="presParOf" srcId="{3D7ECDDF-2A42-4A89-A0B0-B0451F914639}" destId="{D2EDB4AE-C764-438E-BD50-9A7C61FAEA29}" srcOrd="1" destOrd="0" presId="urn:microsoft.com/office/officeart/2005/8/layout/chevron1"/>
    <dgm:cxn modelId="{F47C6112-141F-48A1-AC41-4A44469F5F07}" type="presParOf" srcId="{4D47FC52-27C0-4733-8BC3-A8F11831A368}" destId="{AA08F71A-4D94-4D61-B2D8-A9844C5672B1}" srcOrd="3" destOrd="0" presId="urn:microsoft.com/office/officeart/2005/8/layout/chevron1"/>
    <dgm:cxn modelId="{012E89C3-A356-40A3-BE66-5E849E8A154F}" type="presParOf" srcId="{4D47FC52-27C0-4733-8BC3-A8F11831A368}" destId="{B604028C-CEB5-4218-8B83-F98EE0CBCC4A}" srcOrd="4" destOrd="0" presId="urn:microsoft.com/office/officeart/2005/8/layout/chevron1"/>
    <dgm:cxn modelId="{35298510-3774-483B-9F3D-C516E7356E8F}" type="presParOf" srcId="{B604028C-CEB5-4218-8B83-F98EE0CBCC4A}" destId="{6D5AC354-5434-4766-B1E0-183405BC8516}" srcOrd="0" destOrd="0" presId="urn:microsoft.com/office/officeart/2005/8/layout/chevron1"/>
    <dgm:cxn modelId="{256042A3-04DE-4DC0-82F4-0C1D9AA329B2}" type="presParOf" srcId="{B604028C-CEB5-4218-8B83-F98EE0CBCC4A}" destId="{F2E88367-E59D-4549-9C05-598E17E2664F}" srcOrd="1" destOrd="0" presId="urn:microsoft.com/office/officeart/2005/8/layout/chevron1"/>
    <dgm:cxn modelId="{DFA05C13-35D5-45B8-86DB-555C15092297}" type="presParOf" srcId="{4D47FC52-27C0-4733-8BC3-A8F11831A368}" destId="{CB1601C9-1CC3-4EFB-9A31-7730C1EB079B}" srcOrd="5" destOrd="0" presId="urn:microsoft.com/office/officeart/2005/8/layout/chevron1"/>
    <dgm:cxn modelId="{1F503C98-0594-4EBB-9A09-0A4E308FF553}" type="presParOf" srcId="{4D47FC52-27C0-4733-8BC3-A8F11831A368}" destId="{BC0E921A-453B-426B-B83B-5633DD86B2AD}" srcOrd="6" destOrd="0" presId="urn:microsoft.com/office/officeart/2005/8/layout/chevron1"/>
    <dgm:cxn modelId="{253A79E2-509F-4264-9C9A-44CB261F82B7}" type="presParOf" srcId="{BC0E921A-453B-426B-B83B-5633DD86B2AD}" destId="{D58C1CFA-3169-4B11-8293-638A68F94368}" srcOrd="0" destOrd="0" presId="urn:microsoft.com/office/officeart/2005/8/layout/chevron1"/>
    <dgm:cxn modelId="{888F1258-A8AB-4EC7-AFEB-F67ED19D1FAC}"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smtClean="0">
              <a:solidFill>
                <a:schemeClr val="bg1">
                  <a:lumMod val="50000"/>
                </a:schemeClr>
              </a:solidFill>
            </a:rPr>
            <a:t>Product design</a:t>
          </a:r>
          <a:endParaRPr lang="en-GB" sz="2000" b="1" dirty="0">
            <a:solidFill>
              <a:schemeClr val="bg1">
                <a:lumMod val="50000"/>
              </a:schemeClr>
            </a:solidFill>
          </a:endParaRP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smtClean="0">
              <a:solidFill>
                <a:schemeClr val="bg1">
                  <a:lumMod val="50000"/>
                </a:schemeClr>
              </a:solidFill>
            </a:rPr>
            <a:t>Use less</a:t>
          </a:r>
          <a:endParaRPr lang="en-GB" dirty="0">
            <a:solidFill>
              <a:schemeClr val="bg1">
                <a:lumMod val="50000"/>
              </a:schemeClr>
            </a:solidFill>
          </a:endParaRP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smtClean="0">
              <a:solidFill>
                <a:schemeClr val="bg1">
                  <a:lumMod val="50000"/>
                </a:schemeClr>
              </a:solidFill>
            </a:rPr>
            <a:t>Use it more</a:t>
          </a:r>
          <a:endParaRPr lang="en-GB" dirty="0">
            <a:solidFill>
              <a:schemeClr val="bg1">
                <a:lumMod val="50000"/>
              </a:schemeClr>
            </a:solidFill>
          </a:endParaRP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smtClean="0">
              <a:solidFill>
                <a:schemeClr val="bg1">
                  <a:lumMod val="50000"/>
                </a:schemeClr>
              </a:solidFill>
            </a:rPr>
            <a:t>Process design</a:t>
          </a:r>
          <a:endParaRPr lang="en-GB" sz="2000" b="1" dirty="0">
            <a:solidFill>
              <a:schemeClr val="bg1">
                <a:lumMod val="50000"/>
              </a:schemeClr>
            </a:solidFill>
          </a:endParaRP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smtClean="0">
              <a:solidFill>
                <a:schemeClr val="bg1">
                  <a:lumMod val="50000"/>
                </a:schemeClr>
              </a:solidFill>
            </a:rPr>
            <a:t>Use less</a:t>
          </a:r>
          <a:endParaRPr lang="en-GB" dirty="0">
            <a:solidFill>
              <a:schemeClr val="bg1">
                <a:lumMod val="50000"/>
              </a:schemeClr>
            </a:solidFill>
          </a:endParaRP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smtClean="0">
              <a:solidFill>
                <a:schemeClr val="bg1">
                  <a:lumMod val="50000"/>
                </a:schemeClr>
              </a:solidFill>
            </a:rPr>
            <a:t>Waste = food</a:t>
          </a:r>
          <a:endParaRPr lang="en-GB" dirty="0">
            <a:solidFill>
              <a:schemeClr val="bg1">
                <a:lumMod val="50000"/>
              </a:schemeClr>
            </a:solidFill>
          </a:endParaRP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smtClean="0">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smtClean="0">
              <a:solidFill>
                <a:schemeClr val="bg1">
                  <a:lumMod val="50000"/>
                </a:schemeClr>
              </a:solidFill>
            </a:rPr>
            <a:t>Reuse</a:t>
          </a:r>
          <a:endParaRPr lang="en-GB" dirty="0">
            <a:solidFill>
              <a:schemeClr val="bg1">
                <a:lumMod val="50000"/>
              </a:schemeClr>
            </a:solidFill>
          </a:endParaRP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smtClean="0">
              <a:solidFill>
                <a:schemeClr val="tx1"/>
              </a:solidFill>
            </a:rPr>
            <a:t>Circular inputs</a:t>
          </a:r>
          <a:endParaRPr lang="en-GB" sz="2000" b="1" dirty="0">
            <a:solidFill>
              <a:schemeClr val="tx1"/>
            </a:solidFill>
          </a:endParaRP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smtClean="0">
              <a:solidFill>
                <a:schemeClr val="bg1">
                  <a:lumMod val="50000"/>
                </a:schemeClr>
              </a:solidFill>
            </a:rPr>
            <a:t>Use it again</a:t>
          </a:r>
          <a:endParaRPr lang="en-GB" dirty="0">
            <a:solidFill>
              <a:schemeClr val="bg1">
                <a:lumMod val="50000"/>
              </a:schemeClr>
            </a:solidFill>
          </a:endParaRP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smtClean="0">
              <a:solidFill>
                <a:schemeClr val="bg1">
                  <a:lumMod val="50000"/>
                </a:schemeClr>
              </a:solidFill>
            </a:rPr>
            <a:t>Remanufacture</a:t>
          </a:r>
          <a:endParaRPr lang="en-GB" dirty="0">
            <a:solidFill>
              <a:schemeClr val="bg1">
                <a:lumMod val="50000"/>
              </a:schemeClr>
            </a:solidFill>
          </a:endParaRP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smtClean="0">
              <a:solidFill>
                <a:schemeClr val="bg1">
                  <a:lumMod val="50000"/>
                </a:schemeClr>
              </a:solidFill>
            </a:rPr>
            <a:t>Recycle</a:t>
          </a:r>
          <a:endParaRPr lang="en-GB" dirty="0">
            <a:solidFill>
              <a:schemeClr val="bg1">
                <a:lumMod val="50000"/>
              </a:schemeClr>
            </a:solidFill>
          </a:endParaRP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smtClean="0"/>
            <a:t>Recycled</a:t>
          </a:r>
          <a:endParaRPr lang="en-GB" dirty="0"/>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smtClean="0"/>
            <a:t>Renewable</a:t>
          </a:r>
          <a:endParaRPr lang="en-GB" dirty="0"/>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smtClean="0"/>
            <a:t>Safe &amp; secure</a:t>
          </a:r>
          <a:endParaRPr lang="en-GB" dirty="0"/>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smtClean="0">
              <a:solidFill>
                <a:schemeClr val="bg1">
                  <a:lumMod val="50000"/>
                </a:schemeClr>
              </a:solidFill>
            </a:rPr>
            <a:t>Renewables</a:t>
          </a:r>
          <a:endParaRPr lang="en-GB" dirty="0">
            <a:solidFill>
              <a:schemeClr val="bg1">
                <a:lumMod val="50000"/>
              </a:schemeClr>
            </a:solidFill>
          </a:endParaRP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39996308-96EA-47DB-9052-C84EBA550A4F}" type="presOf" srcId="{985507C9-37A1-471D-92CD-1BAB56D57F14}" destId="{F2E88367-E59D-4549-9C05-598E17E2664F}" srcOrd="0" destOrd="1" presId="urn:microsoft.com/office/officeart/2005/8/layout/chevron1"/>
    <dgm:cxn modelId="{6A7B152A-6ED5-437A-A24A-B62AD2B053DF}" type="presOf" srcId="{C83A5A2A-9FAC-4DFF-957D-E486D6EB93DF}" destId="{D2EDB4AE-C764-438E-BD50-9A7C61FAEA29}" srcOrd="0" destOrd="2"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84017F5E-AA97-4D88-94BD-CFB170D516EA}" type="presOf" srcId="{0776A6A8-7FB5-40F9-A6EE-8D6D7C331DEF}" destId="{CB8184D1-F50D-4E93-A0BE-C7EB719AF2B3}" srcOrd="0" destOrd="0" presId="urn:microsoft.com/office/officeart/2005/8/layout/chevron1"/>
    <dgm:cxn modelId="{F6474063-66C4-4D6F-8452-F7733697B597}" srcId="{2703A381-271A-4DE1-8728-AB160004F98E}" destId="{6D31AF31-93B4-4456-95B7-8671E38EB396}" srcOrd="1" destOrd="0" parTransId="{F5557B6F-0AAA-4E70-84E7-1791830011CF}" sibTransId="{CA27ED4B-C425-4DA1-9B41-F8781A4CDE62}"/>
    <dgm:cxn modelId="{4B752EDD-F6CE-45A7-9C77-E379371ABB57}" type="presOf" srcId="{2703A381-271A-4DE1-8728-AB160004F98E}" destId="{3B58DAC6-D4EF-42FB-A70D-1EDF98834D0E}" srcOrd="0" destOrd="0" presId="urn:microsoft.com/office/officeart/2005/8/layout/chevron1"/>
    <dgm:cxn modelId="{1D3DE93A-86AC-48E8-8E76-DCF5DA0C499E}" type="presOf" srcId="{B362322D-C280-4332-9B41-C35452F6EC8A}" destId="{ED46BD9E-3188-49D0-82D7-35A7228FC0DD}"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3D5BEBA5-BAE8-4D3B-8F22-6913B7D0605E}" type="presOf" srcId="{FB2A3D03-9E91-4503-8373-C1C508B91DC4}" destId="{F2E88367-E59D-4549-9C05-598E17E2664F}" srcOrd="0" destOrd="0" presId="urn:microsoft.com/office/officeart/2005/8/layout/chevron1"/>
    <dgm:cxn modelId="{BFA9608F-41EC-49B9-81AC-0FF83638299E}" type="presOf" srcId="{89D411B9-6CA9-4AAE-8BBE-FDA46C07E335}" destId="{22A36598-F62C-4B39-86A3-287A1BA8206D}" srcOrd="0" destOrd="2"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FCB64DE2-197F-4409-B4D4-A4FD12E79AC7}" srcId="{2703A381-271A-4DE1-8728-AB160004F98E}" destId="{2AF0122D-FF1B-45B1-9BDB-87B680135C33}" srcOrd="0" destOrd="0" parTransId="{F368C3A0-7FEB-4ACF-B05E-BFEC2F342D72}" sibTransId="{E3AD4D8E-CC17-4A2C-8DC9-F2ABB2A4845A}"/>
    <dgm:cxn modelId="{6AD9ECC2-F06E-49CC-90BE-E1BC745E754C}" type="presOf" srcId="{F0E32E4C-BD19-4614-B4DB-7E7950F5746B}" destId="{CB8184D1-F50D-4E93-A0BE-C7EB719AF2B3}" srcOrd="0" destOrd="1" presId="urn:microsoft.com/office/officeart/2005/8/layout/chevron1"/>
    <dgm:cxn modelId="{BE46B385-38DD-4913-AD16-DA9B587DF9A0}" type="presOf" srcId="{15CC0283-3E29-4DE4-801D-8425D399B658}" destId="{F2E88367-E59D-4549-9C05-598E17E2664F}" srcOrd="0" destOrd="2" presId="urn:microsoft.com/office/officeart/2005/8/layout/chevron1"/>
    <dgm:cxn modelId="{EA8BFA06-CC36-46C0-8C71-D3380358912F}" srcId="{A9750B8B-E5DF-4775-9AE4-2DC2D1710A9A}" destId="{F0E32E4C-BD19-4614-B4DB-7E7950F5746B}" srcOrd="1" destOrd="0" parTransId="{46D9322A-DB11-43B1-BAE3-D963D57C106B}" sibTransId="{7024FA48-233E-41EC-9711-95C6EB51C977}"/>
    <dgm:cxn modelId="{00E788AB-DEF0-45AE-AEB5-8EEA06F06862}" type="presOf" srcId="{1DD61B47-F6F8-4CAC-B70A-BE76A44B9F38}" destId="{4D47FC52-27C0-4733-8BC3-A8F11831A368}" srcOrd="0" destOrd="0" presId="urn:microsoft.com/office/officeart/2005/8/layout/chevron1"/>
    <dgm:cxn modelId="{9F2522FA-891D-47F6-A409-2FDC91361621}" type="presOf" srcId="{A9750B8B-E5DF-4775-9AE4-2DC2D1710A9A}" destId="{D58C1CFA-3169-4B11-8293-638A68F94368}" srcOrd="0" destOrd="0"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E0DE18C4-276D-415C-988E-9775E0ECC0F0}" type="presOf" srcId="{AD37F87E-DFB0-4CB3-92F0-E1D75B1709C5}" destId="{22A36598-F62C-4B39-86A3-287A1BA8206D}" srcOrd="0" destOrd="1" presId="urn:microsoft.com/office/officeart/2005/8/layout/chevron1"/>
    <dgm:cxn modelId="{40023937-100C-49FF-BEF8-1662E19FD4FD}" type="presOf" srcId="{6ED2F62E-FA35-48CC-8A9F-841776209B78}" destId="{CB8184D1-F50D-4E93-A0BE-C7EB719AF2B3}" srcOrd="0" destOrd="2"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0DFB6AE9-2056-4E2C-BC02-74BFEFBF17A0}" srcId="{B5B99155-047F-4664-B536-62AEA229A242}" destId="{985507C9-37A1-471D-92CD-1BAB56D57F14}" srcOrd="1" destOrd="0" parTransId="{7F042897-CCAD-484B-8FB3-D4E1F680AAF0}" sibTransId="{69B9F3D2-04F8-423D-B654-81BBD2BD1AC5}"/>
    <dgm:cxn modelId="{317AA838-9BF4-4F5F-BF22-3E1CE12D0605}" type="presOf" srcId="{6D31AF31-93B4-4456-95B7-8671E38EB396}" destId="{D2EDB4AE-C764-438E-BD50-9A7C61FAEA29}" srcOrd="0" destOrd="1" presId="urn:microsoft.com/office/officeart/2005/8/layout/chevron1"/>
    <dgm:cxn modelId="{A805E646-BA0C-4E90-8A33-D167EBEC56F3}" type="presOf" srcId="{2AF0122D-FF1B-45B1-9BDB-87B680135C33}" destId="{D2EDB4AE-C764-438E-BD50-9A7C61FAEA29}" srcOrd="0" destOrd="0" presId="urn:microsoft.com/office/officeart/2005/8/layout/chevron1"/>
    <dgm:cxn modelId="{C9D0F064-E3CA-4ACE-A6C5-44312C2910CC}" srcId="{B5B99155-047F-4664-B536-62AEA229A242}" destId="{15CC0283-3E29-4DE4-801D-8425D399B658}" srcOrd="2" destOrd="0" parTransId="{CD1C4238-ED91-491C-9CD9-03F6F0542B9E}" sibTransId="{5AB127A7-82F6-4883-9195-411BA4DF201D}"/>
    <dgm:cxn modelId="{4E2F875D-8EAD-4698-8F1D-1AD83A92FCFC}" srcId="{2703A381-271A-4DE1-8728-AB160004F98E}" destId="{C83A5A2A-9FAC-4DFF-957D-E486D6EB93DF}" srcOrd="2" destOrd="0" parTransId="{5D9D3259-760B-4ADE-9CA2-5C2EB3771C1A}" sibTransId="{CB141E90-F8E1-4F1C-937C-717B30060445}"/>
    <dgm:cxn modelId="{774728A7-2FCE-4DF5-967C-4D0EF6058F63}" srcId="{A9750B8B-E5DF-4775-9AE4-2DC2D1710A9A}" destId="{6ED2F62E-FA35-48CC-8A9F-841776209B78}" srcOrd="2" destOrd="0" parTransId="{C923FD26-2C27-4CB5-B7D2-97893A819074}" sibTransId="{112CF460-4F33-4828-A16B-F4CE81FE1363}"/>
    <dgm:cxn modelId="{21E18961-CCEE-49BB-BD12-CB40C0A93797}" srcId="{B362322D-C280-4332-9B41-C35452F6EC8A}" destId="{89D411B9-6CA9-4AAE-8BBE-FDA46C07E335}" srcOrd="2" destOrd="0" parTransId="{1D11EE7B-BA8C-4ED7-9692-42D495F6A4DA}" sibTransId="{B9CCCB55-51F2-406D-BF55-6C7658D6F718}"/>
    <dgm:cxn modelId="{C7D752F8-7DF2-4977-9030-B3898A3F5226}" srcId="{1DD61B47-F6F8-4CAC-B70A-BE76A44B9F38}" destId="{B5B99155-047F-4664-B536-62AEA229A242}" srcOrd="2" destOrd="0" parTransId="{7362CF9C-AA28-4115-813C-4A73D946C8A2}" sibTransId="{E462841A-E932-4D12-B2D8-F36BA0C52CDB}"/>
    <dgm:cxn modelId="{C1CE7FFD-9D85-47CE-B91D-519BD30086AD}" type="presOf" srcId="{B5B99155-047F-4664-B536-62AEA229A242}" destId="{6D5AC354-5434-4766-B1E0-183405BC8516}" srcOrd="0" destOrd="0"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5F70DEE2-6F8F-4CD1-BD49-D63C341F1760}" type="presOf" srcId="{F9A6A46C-502B-4334-9633-5C1A9127F001}" destId="{22A36598-F62C-4B39-86A3-287A1BA8206D}" srcOrd="0" destOrd="0"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8F03CF55-044D-434C-8334-7ED687AF93E6}" type="presParOf" srcId="{4D47FC52-27C0-4733-8BC3-A8F11831A368}" destId="{97079B88-4763-4183-9877-3B155102965F}" srcOrd="0" destOrd="0" presId="urn:microsoft.com/office/officeart/2005/8/layout/chevron1"/>
    <dgm:cxn modelId="{08C087BA-0AE2-4B6F-9ADB-07DAED719460}" type="presParOf" srcId="{97079B88-4763-4183-9877-3B155102965F}" destId="{ED46BD9E-3188-49D0-82D7-35A7228FC0DD}" srcOrd="0" destOrd="0" presId="urn:microsoft.com/office/officeart/2005/8/layout/chevron1"/>
    <dgm:cxn modelId="{FE174CD3-693E-4BB4-92B2-F29CE19C7464}" type="presParOf" srcId="{97079B88-4763-4183-9877-3B155102965F}" destId="{22A36598-F62C-4B39-86A3-287A1BA8206D}" srcOrd="1" destOrd="0" presId="urn:microsoft.com/office/officeart/2005/8/layout/chevron1"/>
    <dgm:cxn modelId="{B3D3724C-CDBA-47BC-B2C5-83DE18A9464A}" type="presParOf" srcId="{4D47FC52-27C0-4733-8BC3-A8F11831A368}" destId="{6B4FA6D1-637D-42AE-B5E4-278C923A5619}" srcOrd="1" destOrd="0" presId="urn:microsoft.com/office/officeart/2005/8/layout/chevron1"/>
    <dgm:cxn modelId="{D488ED06-6746-483C-9D3D-3F3AA0970EFB}" type="presParOf" srcId="{4D47FC52-27C0-4733-8BC3-A8F11831A368}" destId="{3D7ECDDF-2A42-4A89-A0B0-B0451F914639}" srcOrd="2" destOrd="0" presId="urn:microsoft.com/office/officeart/2005/8/layout/chevron1"/>
    <dgm:cxn modelId="{7FD1729A-F33E-443D-A32B-2AF8E4FACBE6}" type="presParOf" srcId="{3D7ECDDF-2A42-4A89-A0B0-B0451F914639}" destId="{3B58DAC6-D4EF-42FB-A70D-1EDF98834D0E}" srcOrd="0" destOrd="0" presId="urn:microsoft.com/office/officeart/2005/8/layout/chevron1"/>
    <dgm:cxn modelId="{EDD756DC-5651-451C-9A98-AD3C5728AB9A}" type="presParOf" srcId="{3D7ECDDF-2A42-4A89-A0B0-B0451F914639}" destId="{D2EDB4AE-C764-438E-BD50-9A7C61FAEA29}" srcOrd="1" destOrd="0" presId="urn:microsoft.com/office/officeart/2005/8/layout/chevron1"/>
    <dgm:cxn modelId="{66055B62-D16E-45FC-98D0-62863AE72CDB}" type="presParOf" srcId="{4D47FC52-27C0-4733-8BC3-A8F11831A368}" destId="{AA08F71A-4D94-4D61-B2D8-A9844C5672B1}" srcOrd="3" destOrd="0" presId="urn:microsoft.com/office/officeart/2005/8/layout/chevron1"/>
    <dgm:cxn modelId="{5A996746-21B3-4E1B-B168-3AC964FBAE39}" type="presParOf" srcId="{4D47FC52-27C0-4733-8BC3-A8F11831A368}" destId="{B604028C-CEB5-4218-8B83-F98EE0CBCC4A}" srcOrd="4" destOrd="0" presId="urn:microsoft.com/office/officeart/2005/8/layout/chevron1"/>
    <dgm:cxn modelId="{6CD1A1D7-1DD2-4360-B8E3-6D55B79BEDA0}" type="presParOf" srcId="{B604028C-CEB5-4218-8B83-F98EE0CBCC4A}" destId="{6D5AC354-5434-4766-B1E0-183405BC8516}" srcOrd="0" destOrd="0" presId="urn:microsoft.com/office/officeart/2005/8/layout/chevron1"/>
    <dgm:cxn modelId="{EA6F6A35-C5EC-4F5F-B09C-E498A22C3672}" type="presParOf" srcId="{B604028C-CEB5-4218-8B83-F98EE0CBCC4A}" destId="{F2E88367-E59D-4549-9C05-598E17E2664F}" srcOrd="1" destOrd="0" presId="urn:microsoft.com/office/officeart/2005/8/layout/chevron1"/>
    <dgm:cxn modelId="{8ADCC359-2F6B-4A76-AF3F-0E145E2D4FD1}" type="presParOf" srcId="{4D47FC52-27C0-4733-8BC3-A8F11831A368}" destId="{CB1601C9-1CC3-4EFB-9A31-7730C1EB079B}" srcOrd="5" destOrd="0" presId="urn:microsoft.com/office/officeart/2005/8/layout/chevron1"/>
    <dgm:cxn modelId="{AE25C83F-FB5A-4270-9908-D345B3CDB497}" type="presParOf" srcId="{4D47FC52-27C0-4733-8BC3-A8F11831A368}" destId="{BC0E921A-453B-426B-B83B-5633DD86B2AD}" srcOrd="6" destOrd="0" presId="urn:microsoft.com/office/officeart/2005/8/layout/chevron1"/>
    <dgm:cxn modelId="{C3227A0E-F8F2-4886-A328-F280D0E0EB2F}" type="presParOf" srcId="{BC0E921A-453B-426B-B83B-5633DD86B2AD}" destId="{D58C1CFA-3169-4B11-8293-638A68F94368}" srcOrd="0" destOrd="0" presId="urn:microsoft.com/office/officeart/2005/8/layout/chevron1"/>
    <dgm:cxn modelId="{4E27ACEC-16FE-4C1A-B7D6-B9275F8E7C18}"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AE4B655-094E-479D-A7B2-E9837B867324}" type="doc">
      <dgm:prSet loTypeId="urn:microsoft.com/office/officeart/2005/8/layout/pyramid2" loCatId="list" qsTypeId="urn:microsoft.com/office/officeart/2005/8/quickstyle/simple1" qsCatId="simple" csTypeId="urn:microsoft.com/office/officeart/2005/8/colors/accent3_2" csCatId="accent3" phldr="1"/>
      <dgm:spPr/>
    </dgm:pt>
    <dgm:pt modelId="{E50191D3-B5D1-4453-9162-339C5AA8524C}">
      <dgm:prSet phldrT="[Text]"/>
      <dgm:spPr>
        <a:xfrm>
          <a:off x="1770653" y="274028"/>
          <a:ext cx="1771669" cy="645211"/>
        </a:xfrm>
      </dgm:spPr>
      <dgm:t>
        <a:bodyPr/>
        <a:lstStyle/>
        <a:p>
          <a:r>
            <a:rPr lang="en-GB" dirty="0" smtClean="0">
              <a:latin typeface="Calibri"/>
              <a:ea typeface="+mn-ea"/>
              <a:cs typeface="+mn-cs"/>
            </a:rPr>
            <a:t>Manufacturing/ </a:t>
          </a:r>
        </a:p>
        <a:p>
          <a:r>
            <a:rPr lang="en-GB" dirty="0" smtClean="0">
              <a:latin typeface="Calibri"/>
              <a:ea typeface="+mn-ea"/>
              <a:cs typeface="+mn-cs"/>
            </a:rPr>
            <a:t>Agricultural waste</a:t>
          </a:r>
          <a:endParaRPr lang="en-GB" dirty="0">
            <a:latin typeface="Calibri"/>
            <a:ea typeface="+mn-ea"/>
            <a:cs typeface="+mn-cs"/>
          </a:endParaRPr>
        </a:p>
      </dgm:t>
    </dgm:pt>
    <dgm:pt modelId="{C7EF1181-A0FB-4C66-BAA9-1111B541023B}" type="parTrans" cxnId="{5DBADCFC-612B-4CDA-AE95-DCC11C438627}">
      <dgm:prSet/>
      <dgm:spPr/>
      <dgm:t>
        <a:bodyPr/>
        <a:lstStyle/>
        <a:p>
          <a:endParaRPr lang="en-GB"/>
        </a:p>
      </dgm:t>
    </dgm:pt>
    <dgm:pt modelId="{498B9DBF-8ABE-48E2-91AD-431D326F858F}" type="sibTrans" cxnId="{5DBADCFC-612B-4CDA-AE95-DCC11C438627}">
      <dgm:prSet/>
      <dgm:spPr/>
      <dgm:t>
        <a:bodyPr/>
        <a:lstStyle/>
        <a:p>
          <a:endParaRPr lang="en-GB"/>
        </a:p>
      </dgm:t>
    </dgm:pt>
    <dgm:pt modelId="{BD8A78C2-A913-4D8A-956E-70C77534319A}">
      <dgm:prSet phldrT="[Text]"/>
      <dgm:spPr>
        <a:xfrm>
          <a:off x="1770653" y="999891"/>
          <a:ext cx="1771669" cy="645211"/>
        </a:xfrm>
      </dgm:spPr>
      <dgm:t>
        <a:bodyPr/>
        <a:lstStyle/>
        <a:p>
          <a:r>
            <a:rPr lang="en-GB" smtClean="0">
              <a:latin typeface="Calibri"/>
              <a:ea typeface="+mn-ea"/>
              <a:cs typeface="+mn-cs"/>
            </a:rPr>
            <a:t>Post-consumer waste</a:t>
          </a:r>
          <a:endParaRPr lang="en-GB" dirty="0">
            <a:latin typeface="Calibri"/>
            <a:ea typeface="+mn-ea"/>
            <a:cs typeface="+mn-cs"/>
          </a:endParaRPr>
        </a:p>
      </dgm:t>
    </dgm:pt>
    <dgm:pt modelId="{96FBF1A4-2285-4D74-9D2B-846EA02E472B}" type="parTrans" cxnId="{B8DC3EBF-6070-457C-B1F1-3CED13227694}">
      <dgm:prSet/>
      <dgm:spPr/>
      <dgm:t>
        <a:bodyPr/>
        <a:lstStyle/>
        <a:p>
          <a:endParaRPr lang="en-GB"/>
        </a:p>
      </dgm:t>
    </dgm:pt>
    <dgm:pt modelId="{F4B50352-8914-488F-B219-2A5ED519FE27}" type="sibTrans" cxnId="{B8DC3EBF-6070-457C-B1F1-3CED13227694}">
      <dgm:prSet/>
      <dgm:spPr/>
      <dgm:t>
        <a:bodyPr/>
        <a:lstStyle/>
        <a:p>
          <a:endParaRPr lang="en-GB"/>
        </a:p>
      </dgm:t>
    </dgm:pt>
    <dgm:pt modelId="{B4D0B1B4-34D8-4B66-A1BB-5788882F14B1}">
      <dgm:prSet phldrT="[Text]"/>
      <dgm:spPr>
        <a:xfrm>
          <a:off x="1770653" y="1725754"/>
          <a:ext cx="1771669" cy="645211"/>
        </a:xfrm>
      </dgm:spPr>
      <dgm:t>
        <a:bodyPr/>
        <a:lstStyle/>
        <a:p>
          <a:r>
            <a:rPr lang="en-GB" dirty="0" smtClean="0">
              <a:latin typeface="Calibri"/>
              <a:ea typeface="+mn-ea"/>
              <a:cs typeface="+mn-cs"/>
            </a:rPr>
            <a:t>Crops grown on poor soil (eg bulrushes)</a:t>
          </a:r>
          <a:endParaRPr lang="en-GB" dirty="0">
            <a:latin typeface="Calibri"/>
            <a:ea typeface="+mn-ea"/>
            <a:cs typeface="+mn-cs"/>
          </a:endParaRPr>
        </a:p>
      </dgm:t>
    </dgm:pt>
    <dgm:pt modelId="{68CB3D26-F5F8-4E9B-AAD7-3BFD284DBC08}" type="parTrans" cxnId="{B1DA0B13-1302-4F3D-A8EA-F15A63F8CFBD}">
      <dgm:prSet/>
      <dgm:spPr/>
      <dgm:t>
        <a:bodyPr/>
        <a:lstStyle/>
        <a:p>
          <a:endParaRPr lang="en-GB"/>
        </a:p>
      </dgm:t>
    </dgm:pt>
    <dgm:pt modelId="{093DE377-1E6B-4395-8C19-099C0B0A4454}" type="sibTrans" cxnId="{B1DA0B13-1302-4F3D-A8EA-F15A63F8CFBD}">
      <dgm:prSet/>
      <dgm:spPr/>
      <dgm:t>
        <a:bodyPr/>
        <a:lstStyle/>
        <a:p>
          <a:endParaRPr lang="en-GB"/>
        </a:p>
      </dgm:t>
    </dgm:pt>
    <dgm:pt modelId="{4AD2FA7B-610D-4D82-98B9-FCE3895D9AF1}" type="pres">
      <dgm:prSet presAssocID="{EAE4B655-094E-479D-A7B2-E9837B867324}" presName="compositeShape" presStyleCnt="0">
        <dgm:presLayoutVars>
          <dgm:dir/>
          <dgm:resizeHandles/>
        </dgm:presLayoutVars>
      </dgm:prSet>
      <dgm:spPr/>
    </dgm:pt>
    <dgm:pt modelId="{15677BF2-A7F4-4F9F-AA14-32A779984606}" type="pres">
      <dgm:prSet presAssocID="{EAE4B655-094E-479D-A7B2-E9837B867324}" presName="pyramid" presStyleLbl="node1" presStyleIdx="0" presStyleCnt="1" custFlipVert="1" custLinFactNeighborX="7557"/>
      <dgm:spPr>
        <a:xfrm flipV="1">
          <a:off x="407830" y="0"/>
          <a:ext cx="2725646" cy="2725646"/>
        </a:xfrm>
        <a:prstGeom prst="triangle">
          <a:avLst/>
        </a:prstGeom>
      </dgm:spPr>
      <dgm:t>
        <a:bodyPr/>
        <a:lstStyle/>
        <a:p>
          <a:endParaRPr lang="en-GB"/>
        </a:p>
      </dgm:t>
    </dgm:pt>
    <dgm:pt modelId="{625FF98E-4247-4325-9EE4-EA006FC317D0}" type="pres">
      <dgm:prSet presAssocID="{EAE4B655-094E-479D-A7B2-E9837B867324}" presName="theList" presStyleCnt="0"/>
      <dgm:spPr/>
    </dgm:pt>
    <dgm:pt modelId="{1F21A1F6-83D5-47CF-8139-BE2F1858C10E}" type="pres">
      <dgm:prSet presAssocID="{E50191D3-B5D1-4453-9162-339C5AA8524C}" presName="aNode" presStyleLbl="fgAcc1" presStyleIdx="0" presStyleCnt="3">
        <dgm:presLayoutVars>
          <dgm:bulletEnabled val="1"/>
        </dgm:presLayoutVars>
      </dgm:prSet>
      <dgm:spPr>
        <a:prstGeom prst="roundRect">
          <a:avLst/>
        </a:prstGeom>
      </dgm:spPr>
      <dgm:t>
        <a:bodyPr/>
        <a:lstStyle/>
        <a:p>
          <a:endParaRPr lang="en-GB"/>
        </a:p>
      </dgm:t>
    </dgm:pt>
    <dgm:pt modelId="{0B8B98D2-F70B-4BBB-83A1-C33AA444FD1B}" type="pres">
      <dgm:prSet presAssocID="{E50191D3-B5D1-4453-9162-339C5AA8524C}" presName="aSpace" presStyleCnt="0"/>
      <dgm:spPr/>
    </dgm:pt>
    <dgm:pt modelId="{C8D68985-06F2-43B7-90BD-C9A54B6B5E47}" type="pres">
      <dgm:prSet presAssocID="{BD8A78C2-A913-4D8A-956E-70C77534319A}" presName="aNode" presStyleLbl="fgAcc1" presStyleIdx="1" presStyleCnt="3">
        <dgm:presLayoutVars>
          <dgm:bulletEnabled val="1"/>
        </dgm:presLayoutVars>
      </dgm:prSet>
      <dgm:spPr>
        <a:prstGeom prst="roundRect">
          <a:avLst/>
        </a:prstGeom>
      </dgm:spPr>
      <dgm:t>
        <a:bodyPr/>
        <a:lstStyle/>
        <a:p>
          <a:endParaRPr lang="en-GB"/>
        </a:p>
      </dgm:t>
    </dgm:pt>
    <dgm:pt modelId="{77906A7A-0A49-4D21-A5E9-BD696C52DCC8}" type="pres">
      <dgm:prSet presAssocID="{BD8A78C2-A913-4D8A-956E-70C77534319A}" presName="aSpace" presStyleCnt="0"/>
      <dgm:spPr/>
    </dgm:pt>
    <dgm:pt modelId="{E90F6015-8FE1-48B8-A13E-4BE5C286FDDE}" type="pres">
      <dgm:prSet presAssocID="{B4D0B1B4-34D8-4B66-A1BB-5788882F14B1}" presName="aNode" presStyleLbl="fgAcc1" presStyleIdx="2" presStyleCnt="3">
        <dgm:presLayoutVars>
          <dgm:bulletEnabled val="1"/>
        </dgm:presLayoutVars>
      </dgm:prSet>
      <dgm:spPr>
        <a:prstGeom prst="roundRect">
          <a:avLst/>
        </a:prstGeom>
      </dgm:spPr>
      <dgm:t>
        <a:bodyPr/>
        <a:lstStyle/>
        <a:p>
          <a:endParaRPr lang="en-GB"/>
        </a:p>
      </dgm:t>
    </dgm:pt>
    <dgm:pt modelId="{C2A0CEB0-660C-4D9A-A0BE-262B24EF9C69}" type="pres">
      <dgm:prSet presAssocID="{B4D0B1B4-34D8-4B66-A1BB-5788882F14B1}" presName="aSpace" presStyleCnt="0"/>
      <dgm:spPr/>
    </dgm:pt>
  </dgm:ptLst>
  <dgm:cxnLst>
    <dgm:cxn modelId="{73CB071B-44F4-4AF5-AD25-F311AB55691C}" type="presOf" srcId="{BD8A78C2-A913-4D8A-956E-70C77534319A}" destId="{C8D68985-06F2-43B7-90BD-C9A54B6B5E47}" srcOrd="0" destOrd="0" presId="urn:microsoft.com/office/officeart/2005/8/layout/pyramid2"/>
    <dgm:cxn modelId="{93C16C90-AFB2-40B5-B260-31D346D963B6}" type="presOf" srcId="{E50191D3-B5D1-4453-9162-339C5AA8524C}" destId="{1F21A1F6-83D5-47CF-8139-BE2F1858C10E}" srcOrd="0" destOrd="0" presId="urn:microsoft.com/office/officeart/2005/8/layout/pyramid2"/>
    <dgm:cxn modelId="{AF7E30D0-DB56-41F0-8701-EF78524C285A}" type="presOf" srcId="{B4D0B1B4-34D8-4B66-A1BB-5788882F14B1}" destId="{E90F6015-8FE1-48B8-A13E-4BE5C286FDDE}" srcOrd="0" destOrd="0" presId="urn:microsoft.com/office/officeart/2005/8/layout/pyramid2"/>
    <dgm:cxn modelId="{5DBADCFC-612B-4CDA-AE95-DCC11C438627}" srcId="{EAE4B655-094E-479D-A7B2-E9837B867324}" destId="{E50191D3-B5D1-4453-9162-339C5AA8524C}" srcOrd="0" destOrd="0" parTransId="{C7EF1181-A0FB-4C66-BAA9-1111B541023B}" sibTransId="{498B9DBF-8ABE-48E2-91AD-431D326F858F}"/>
    <dgm:cxn modelId="{B8DC3EBF-6070-457C-B1F1-3CED13227694}" srcId="{EAE4B655-094E-479D-A7B2-E9837B867324}" destId="{BD8A78C2-A913-4D8A-956E-70C77534319A}" srcOrd="1" destOrd="0" parTransId="{96FBF1A4-2285-4D74-9D2B-846EA02E472B}" sibTransId="{F4B50352-8914-488F-B219-2A5ED519FE27}"/>
    <dgm:cxn modelId="{6E436494-6A93-4F19-9C3E-440D835A8A22}" type="presOf" srcId="{EAE4B655-094E-479D-A7B2-E9837B867324}" destId="{4AD2FA7B-610D-4D82-98B9-FCE3895D9AF1}" srcOrd="0" destOrd="0" presId="urn:microsoft.com/office/officeart/2005/8/layout/pyramid2"/>
    <dgm:cxn modelId="{B1DA0B13-1302-4F3D-A8EA-F15A63F8CFBD}" srcId="{EAE4B655-094E-479D-A7B2-E9837B867324}" destId="{B4D0B1B4-34D8-4B66-A1BB-5788882F14B1}" srcOrd="2" destOrd="0" parTransId="{68CB3D26-F5F8-4E9B-AAD7-3BFD284DBC08}" sibTransId="{093DE377-1E6B-4395-8C19-099C0B0A4454}"/>
    <dgm:cxn modelId="{09738ACA-1267-47E0-B18B-0E28D187BD35}" type="presParOf" srcId="{4AD2FA7B-610D-4D82-98B9-FCE3895D9AF1}" destId="{15677BF2-A7F4-4F9F-AA14-32A779984606}" srcOrd="0" destOrd="0" presId="urn:microsoft.com/office/officeart/2005/8/layout/pyramid2"/>
    <dgm:cxn modelId="{B43F5FE4-EAD3-4820-B2FB-7AEA44B082C5}" type="presParOf" srcId="{4AD2FA7B-610D-4D82-98B9-FCE3895D9AF1}" destId="{625FF98E-4247-4325-9EE4-EA006FC317D0}" srcOrd="1" destOrd="0" presId="urn:microsoft.com/office/officeart/2005/8/layout/pyramid2"/>
    <dgm:cxn modelId="{8A33468F-4710-49EE-9B66-2666BECF80FA}" type="presParOf" srcId="{625FF98E-4247-4325-9EE4-EA006FC317D0}" destId="{1F21A1F6-83D5-47CF-8139-BE2F1858C10E}" srcOrd="0" destOrd="0" presId="urn:microsoft.com/office/officeart/2005/8/layout/pyramid2"/>
    <dgm:cxn modelId="{B8A660F8-A513-4B67-99C0-5D4F8ED93B17}" type="presParOf" srcId="{625FF98E-4247-4325-9EE4-EA006FC317D0}" destId="{0B8B98D2-F70B-4BBB-83A1-C33AA444FD1B}" srcOrd="1" destOrd="0" presId="urn:microsoft.com/office/officeart/2005/8/layout/pyramid2"/>
    <dgm:cxn modelId="{DB659784-0270-4366-BF73-4A1BF86C99E3}" type="presParOf" srcId="{625FF98E-4247-4325-9EE4-EA006FC317D0}" destId="{C8D68985-06F2-43B7-90BD-C9A54B6B5E47}" srcOrd="2" destOrd="0" presId="urn:microsoft.com/office/officeart/2005/8/layout/pyramid2"/>
    <dgm:cxn modelId="{3E2E59A2-29E2-48B9-96F1-0B49DDF7A14F}" type="presParOf" srcId="{625FF98E-4247-4325-9EE4-EA006FC317D0}" destId="{77906A7A-0A49-4D21-A5E9-BD696C52DCC8}" srcOrd="3" destOrd="0" presId="urn:microsoft.com/office/officeart/2005/8/layout/pyramid2"/>
    <dgm:cxn modelId="{E33DA2BE-DD05-4794-A59E-467FEC7E96A1}" type="presParOf" srcId="{625FF98E-4247-4325-9EE4-EA006FC317D0}" destId="{E90F6015-8FE1-48B8-A13E-4BE5C286FDDE}" srcOrd="4" destOrd="0" presId="urn:microsoft.com/office/officeart/2005/8/layout/pyramid2"/>
    <dgm:cxn modelId="{6D74FA4C-AB61-416D-93C8-D8E1AFD1ADB7}" type="presParOf" srcId="{625FF98E-4247-4325-9EE4-EA006FC317D0}" destId="{C2A0CEB0-660C-4D9A-A0BE-262B24EF9C69}"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smtClean="0">
              <a:solidFill>
                <a:schemeClr val="tx1"/>
              </a:solidFill>
            </a:rPr>
            <a:t>Product design</a:t>
          </a:r>
          <a:endParaRPr lang="en-GB" sz="2000" b="1" dirty="0">
            <a:solidFill>
              <a:schemeClr val="tx1"/>
            </a:solidFill>
          </a:endParaRP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smtClean="0"/>
            <a:t>Use less</a:t>
          </a:r>
          <a:endParaRPr lang="en-GB" dirty="0"/>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smtClean="0"/>
            <a:t>Use it more</a:t>
          </a:r>
          <a:endParaRPr lang="en-GB" dirty="0"/>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smtClean="0">
              <a:solidFill>
                <a:schemeClr val="bg1">
                  <a:lumMod val="50000"/>
                </a:schemeClr>
              </a:solidFill>
            </a:rPr>
            <a:t>Process design</a:t>
          </a:r>
          <a:endParaRPr lang="en-GB" sz="2000" b="1" dirty="0">
            <a:solidFill>
              <a:schemeClr val="bg1">
                <a:lumMod val="50000"/>
              </a:schemeClr>
            </a:solidFill>
          </a:endParaRP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smtClean="0">
              <a:solidFill>
                <a:schemeClr val="bg1">
                  <a:lumMod val="50000"/>
                </a:schemeClr>
              </a:solidFill>
            </a:rPr>
            <a:t>Use less</a:t>
          </a:r>
          <a:endParaRPr lang="en-GB" dirty="0">
            <a:solidFill>
              <a:schemeClr val="bg1">
                <a:lumMod val="50000"/>
              </a:schemeClr>
            </a:solidFill>
          </a:endParaRP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smtClean="0">
              <a:solidFill>
                <a:schemeClr val="bg1">
                  <a:lumMod val="50000"/>
                </a:schemeClr>
              </a:solidFill>
            </a:rPr>
            <a:t>Waste = food</a:t>
          </a:r>
          <a:endParaRPr lang="en-GB" dirty="0">
            <a:solidFill>
              <a:schemeClr val="bg1">
                <a:lumMod val="50000"/>
              </a:schemeClr>
            </a:solidFill>
          </a:endParaRP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smtClean="0">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smtClean="0">
              <a:solidFill>
                <a:schemeClr val="bg1">
                  <a:lumMod val="50000"/>
                </a:schemeClr>
              </a:solidFill>
            </a:rPr>
            <a:t>Reuse</a:t>
          </a:r>
          <a:endParaRPr lang="en-GB" dirty="0">
            <a:solidFill>
              <a:schemeClr val="bg1">
                <a:lumMod val="50000"/>
              </a:schemeClr>
            </a:solidFill>
          </a:endParaRP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smtClean="0">
              <a:solidFill>
                <a:schemeClr val="bg1">
                  <a:lumMod val="50000"/>
                </a:schemeClr>
              </a:solidFill>
            </a:rPr>
            <a:t>Circular inputs</a:t>
          </a:r>
          <a:endParaRPr lang="en-GB" sz="2000" b="1" dirty="0">
            <a:solidFill>
              <a:schemeClr val="bg1">
                <a:lumMod val="50000"/>
              </a:schemeClr>
            </a:solidFill>
          </a:endParaRP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smtClean="0"/>
            <a:t>Use it again</a:t>
          </a:r>
          <a:endParaRPr lang="en-GB" dirty="0"/>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smtClean="0">
              <a:solidFill>
                <a:schemeClr val="bg1">
                  <a:lumMod val="50000"/>
                </a:schemeClr>
              </a:solidFill>
            </a:rPr>
            <a:t>Remanufacture</a:t>
          </a:r>
          <a:endParaRPr lang="en-GB" dirty="0">
            <a:solidFill>
              <a:schemeClr val="bg1">
                <a:lumMod val="50000"/>
              </a:schemeClr>
            </a:solidFill>
          </a:endParaRP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smtClean="0">
              <a:solidFill>
                <a:schemeClr val="bg1">
                  <a:lumMod val="50000"/>
                </a:schemeClr>
              </a:solidFill>
            </a:rPr>
            <a:t>Recycle</a:t>
          </a:r>
          <a:endParaRPr lang="en-GB" dirty="0">
            <a:solidFill>
              <a:schemeClr val="bg1">
                <a:lumMod val="50000"/>
              </a:schemeClr>
            </a:solidFill>
          </a:endParaRP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smtClean="0">
              <a:solidFill>
                <a:schemeClr val="bg1">
                  <a:lumMod val="50000"/>
                </a:schemeClr>
              </a:solidFill>
            </a:rPr>
            <a:t>Recycled</a:t>
          </a:r>
          <a:endParaRPr lang="en-GB" dirty="0">
            <a:solidFill>
              <a:schemeClr val="bg1">
                <a:lumMod val="50000"/>
              </a:schemeClr>
            </a:solidFill>
          </a:endParaRP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smtClean="0">
              <a:solidFill>
                <a:schemeClr val="bg1">
                  <a:lumMod val="50000"/>
                </a:schemeClr>
              </a:solidFill>
            </a:rPr>
            <a:t>Renewable</a:t>
          </a:r>
          <a:endParaRPr lang="en-GB" dirty="0">
            <a:solidFill>
              <a:schemeClr val="bg1">
                <a:lumMod val="50000"/>
              </a:schemeClr>
            </a:solidFill>
          </a:endParaRP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smtClean="0">
              <a:solidFill>
                <a:schemeClr val="bg1">
                  <a:lumMod val="50000"/>
                </a:schemeClr>
              </a:solidFill>
            </a:rPr>
            <a:t>Safe &amp; secure</a:t>
          </a:r>
          <a:endParaRPr lang="en-GB" dirty="0">
            <a:solidFill>
              <a:schemeClr val="bg1">
                <a:lumMod val="50000"/>
              </a:schemeClr>
            </a:solidFill>
          </a:endParaRP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smtClean="0">
              <a:solidFill>
                <a:schemeClr val="bg1">
                  <a:lumMod val="50000"/>
                </a:schemeClr>
              </a:solidFill>
            </a:rPr>
            <a:t>Renewables</a:t>
          </a:r>
          <a:endParaRPr lang="en-GB" dirty="0">
            <a:solidFill>
              <a:schemeClr val="bg1">
                <a:lumMod val="50000"/>
              </a:schemeClr>
            </a:solidFill>
          </a:endParaRP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2041A81C-0B7E-4DE8-A402-04873BF29A67}" type="presOf" srcId="{A9750B8B-E5DF-4775-9AE4-2DC2D1710A9A}" destId="{D58C1CFA-3169-4B11-8293-638A68F94368}" srcOrd="0" destOrd="0" presId="urn:microsoft.com/office/officeart/2005/8/layout/chevron1"/>
    <dgm:cxn modelId="{6A144274-5083-40AF-83D2-41DB5288C433}" type="presOf" srcId="{AD37F87E-DFB0-4CB3-92F0-E1D75B1709C5}" destId="{22A36598-F62C-4B39-86A3-287A1BA8206D}" srcOrd="0" destOrd="1" presId="urn:microsoft.com/office/officeart/2005/8/layout/chevron1"/>
    <dgm:cxn modelId="{E4D40A81-ECA8-4D3A-BB7B-ADFF295B448D}" type="presOf" srcId="{C83A5A2A-9FAC-4DFF-957D-E486D6EB93DF}" destId="{D2EDB4AE-C764-438E-BD50-9A7C61FAEA29}" srcOrd="0" destOrd="2"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F6474063-66C4-4D6F-8452-F7733697B597}" srcId="{2703A381-271A-4DE1-8728-AB160004F98E}" destId="{6D31AF31-93B4-4456-95B7-8671E38EB396}" srcOrd="1" destOrd="0" parTransId="{F5557B6F-0AAA-4E70-84E7-1791830011CF}" sibTransId="{CA27ED4B-C425-4DA1-9B41-F8781A4CDE62}"/>
    <dgm:cxn modelId="{ADE0E193-D526-4C86-B5D0-10E626AF70EF}" type="presOf" srcId="{B5B99155-047F-4664-B536-62AEA229A242}" destId="{6D5AC354-5434-4766-B1E0-183405BC8516}" srcOrd="0" destOrd="0" presId="urn:microsoft.com/office/officeart/2005/8/layout/chevron1"/>
    <dgm:cxn modelId="{81D0C8D1-81D7-413C-9617-98ACC54844CA}" type="presOf" srcId="{89D411B9-6CA9-4AAE-8BBE-FDA46C07E335}" destId="{22A36598-F62C-4B39-86A3-287A1BA8206D}" srcOrd="0" destOrd="2" presId="urn:microsoft.com/office/officeart/2005/8/layout/chevron1"/>
    <dgm:cxn modelId="{F8253005-89CD-47D5-813D-CA197BDF8972}" type="presOf" srcId="{0776A6A8-7FB5-40F9-A6EE-8D6D7C331DEF}" destId="{CB8184D1-F50D-4E93-A0BE-C7EB719AF2B3}"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CFC325FD-FC56-4BD6-9AFD-1506C7B00596}" type="presOf" srcId="{B362322D-C280-4332-9B41-C35452F6EC8A}" destId="{ED46BD9E-3188-49D0-82D7-35A7228FC0DD}" srcOrd="0" destOrd="0"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FCB64DE2-197F-4409-B4D4-A4FD12E79AC7}" srcId="{2703A381-271A-4DE1-8728-AB160004F98E}" destId="{2AF0122D-FF1B-45B1-9BDB-87B680135C33}" srcOrd="0" destOrd="0" parTransId="{F368C3A0-7FEB-4ACF-B05E-BFEC2F342D72}" sibTransId="{E3AD4D8E-CC17-4A2C-8DC9-F2ABB2A4845A}"/>
    <dgm:cxn modelId="{B1AAAE57-0F94-4907-9C50-7A805974A58F}" type="presOf" srcId="{1DD61B47-F6F8-4CAC-B70A-BE76A44B9F38}" destId="{4D47FC52-27C0-4733-8BC3-A8F11831A368}" srcOrd="0" destOrd="0" presId="urn:microsoft.com/office/officeart/2005/8/layout/chevron1"/>
    <dgm:cxn modelId="{39AC6949-2A64-4D24-8A94-D6F1C4938D93}" type="presOf" srcId="{F0E32E4C-BD19-4614-B4DB-7E7950F5746B}" destId="{CB8184D1-F50D-4E93-A0BE-C7EB719AF2B3}" srcOrd="0" destOrd="1" presId="urn:microsoft.com/office/officeart/2005/8/layout/chevron1"/>
    <dgm:cxn modelId="{42348D43-238C-4BEE-A9EA-630CD8E2879E}" type="presOf" srcId="{F9A6A46C-502B-4334-9633-5C1A9127F001}" destId="{22A36598-F62C-4B39-86A3-287A1BA8206D}" srcOrd="0" destOrd="0" presId="urn:microsoft.com/office/officeart/2005/8/layout/chevron1"/>
    <dgm:cxn modelId="{8C38753E-8685-4758-A015-6C89B04E7A30}" type="presOf" srcId="{15CC0283-3E29-4DE4-801D-8425D399B658}" destId="{F2E88367-E59D-4549-9C05-598E17E2664F}" srcOrd="0" destOrd="2" presId="urn:microsoft.com/office/officeart/2005/8/layout/chevron1"/>
    <dgm:cxn modelId="{B67DEF37-A407-4B71-B057-A47EAD1A5349}" type="presOf" srcId="{6D31AF31-93B4-4456-95B7-8671E38EB396}" destId="{D2EDB4AE-C764-438E-BD50-9A7C61FAEA29}" srcOrd="0" destOrd="1" presId="urn:microsoft.com/office/officeart/2005/8/layout/chevron1"/>
    <dgm:cxn modelId="{EA8BFA06-CC36-46C0-8C71-D3380358912F}" srcId="{A9750B8B-E5DF-4775-9AE4-2DC2D1710A9A}" destId="{F0E32E4C-BD19-4614-B4DB-7E7950F5746B}" srcOrd="1" destOrd="0" parTransId="{46D9322A-DB11-43B1-BAE3-D963D57C106B}" sibTransId="{7024FA48-233E-41EC-9711-95C6EB51C977}"/>
    <dgm:cxn modelId="{1F8F96AC-025F-4012-AFC5-885A9E1CB931}" srcId="{1DD61B47-F6F8-4CAC-B70A-BE76A44B9F38}" destId="{A9750B8B-E5DF-4775-9AE4-2DC2D1710A9A}" srcOrd="3" destOrd="0" parTransId="{1FE22986-2769-4A65-8997-EF8D8F1C913F}" sibTransId="{8F7B457E-8F8B-4C48-BDFE-E7FCC28A4C84}"/>
    <dgm:cxn modelId="{3B14CB2F-ED8D-4893-AEDA-E44DA464BE2B}" type="presOf" srcId="{FB2A3D03-9E91-4503-8373-C1C508B91DC4}" destId="{F2E88367-E59D-4549-9C05-598E17E2664F}" srcOrd="0" destOrd="0" presId="urn:microsoft.com/office/officeart/2005/8/layout/chevron1"/>
    <dgm:cxn modelId="{13D921D5-3CEA-4D61-AFCA-CEE6656C7227}" type="presOf" srcId="{2703A381-271A-4DE1-8728-AB160004F98E}" destId="{3B58DAC6-D4EF-42FB-A70D-1EDF98834D0E}"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0DFB6AE9-2056-4E2C-BC02-74BFEFBF17A0}" srcId="{B5B99155-047F-4664-B536-62AEA229A242}" destId="{985507C9-37A1-471D-92CD-1BAB56D57F14}" srcOrd="1" destOrd="0" parTransId="{7F042897-CCAD-484B-8FB3-D4E1F680AAF0}" sibTransId="{69B9F3D2-04F8-423D-B654-81BBD2BD1AC5}"/>
    <dgm:cxn modelId="{C9D0F064-E3CA-4ACE-A6C5-44312C2910CC}" srcId="{B5B99155-047F-4664-B536-62AEA229A242}" destId="{15CC0283-3E29-4DE4-801D-8425D399B658}" srcOrd="2" destOrd="0" parTransId="{CD1C4238-ED91-491C-9CD9-03F6F0542B9E}" sibTransId="{5AB127A7-82F6-4883-9195-411BA4DF201D}"/>
    <dgm:cxn modelId="{C364C0D2-8A00-4B8D-8625-DCF03455F396}" type="presOf" srcId="{985507C9-37A1-471D-92CD-1BAB56D57F14}" destId="{F2E88367-E59D-4549-9C05-598E17E2664F}" srcOrd="0" destOrd="1" presId="urn:microsoft.com/office/officeart/2005/8/layout/chevron1"/>
    <dgm:cxn modelId="{4E2F875D-8EAD-4698-8F1D-1AD83A92FCFC}" srcId="{2703A381-271A-4DE1-8728-AB160004F98E}" destId="{C83A5A2A-9FAC-4DFF-957D-E486D6EB93DF}" srcOrd="2" destOrd="0" parTransId="{5D9D3259-760B-4ADE-9CA2-5C2EB3771C1A}" sibTransId="{CB141E90-F8E1-4F1C-937C-717B30060445}"/>
    <dgm:cxn modelId="{774728A7-2FCE-4DF5-967C-4D0EF6058F63}" srcId="{A9750B8B-E5DF-4775-9AE4-2DC2D1710A9A}" destId="{6ED2F62E-FA35-48CC-8A9F-841776209B78}" srcOrd="2" destOrd="0" parTransId="{C923FD26-2C27-4CB5-B7D2-97893A819074}" sibTransId="{112CF460-4F33-4828-A16B-F4CE81FE1363}"/>
    <dgm:cxn modelId="{21E18961-CCEE-49BB-BD12-CB40C0A93797}" srcId="{B362322D-C280-4332-9B41-C35452F6EC8A}" destId="{89D411B9-6CA9-4AAE-8BBE-FDA46C07E335}" srcOrd="2" destOrd="0" parTransId="{1D11EE7B-BA8C-4ED7-9692-42D495F6A4DA}" sibTransId="{B9CCCB55-51F2-406D-BF55-6C7658D6F718}"/>
    <dgm:cxn modelId="{C7D752F8-7DF2-4977-9030-B3898A3F5226}" srcId="{1DD61B47-F6F8-4CAC-B70A-BE76A44B9F38}" destId="{B5B99155-047F-4664-B536-62AEA229A242}" srcOrd="2" destOrd="0" parTransId="{7362CF9C-AA28-4115-813C-4A73D946C8A2}" sibTransId="{E462841A-E932-4D12-B2D8-F36BA0C52CDB}"/>
    <dgm:cxn modelId="{98D3C491-92F7-4714-894F-9699EF6828B8}" type="presOf" srcId="{2AF0122D-FF1B-45B1-9BDB-87B680135C33}" destId="{D2EDB4AE-C764-438E-BD50-9A7C61FAEA29}" srcOrd="0" destOrd="0" presId="urn:microsoft.com/office/officeart/2005/8/layout/chevron1"/>
    <dgm:cxn modelId="{58B9C03D-9775-4986-8A17-0E02FC70F9B4}" type="presOf" srcId="{6ED2F62E-FA35-48CC-8A9F-841776209B78}" destId="{CB8184D1-F50D-4E93-A0BE-C7EB719AF2B3}" srcOrd="0" destOrd="2"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6C1CC9CA-C714-4736-8E55-D9A66ADC86AA}" srcId="{1DD61B47-F6F8-4CAC-B70A-BE76A44B9F38}" destId="{B362322D-C280-4332-9B41-C35452F6EC8A}" srcOrd="0" destOrd="0" parTransId="{1A468FA5-E58F-464F-91E1-66AC0D6E22D2}" sibTransId="{870EB13F-CF04-4154-A40D-030BE406D0E4}"/>
    <dgm:cxn modelId="{FAB00110-16BA-4CE3-B3B1-D26268DC94B8}" type="presParOf" srcId="{4D47FC52-27C0-4733-8BC3-A8F11831A368}" destId="{97079B88-4763-4183-9877-3B155102965F}" srcOrd="0" destOrd="0" presId="urn:microsoft.com/office/officeart/2005/8/layout/chevron1"/>
    <dgm:cxn modelId="{6435B9C7-D500-4339-8FBA-F21BC0C462FE}" type="presParOf" srcId="{97079B88-4763-4183-9877-3B155102965F}" destId="{ED46BD9E-3188-49D0-82D7-35A7228FC0DD}" srcOrd="0" destOrd="0" presId="urn:microsoft.com/office/officeart/2005/8/layout/chevron1"/>
    <dgm:cxn modelId="{54AA0827-1BAB-4AC5-854F-812102919E11}" type="presParOf" srcId="{97079B88-4763-4183-9877-3B155102965F}" destId="{22A36598-F62C-4B39-86A3-287A1BA8206D}" srcOrd="1" destOrd="0" presId="urn:microsoft.com/office/officeart/2005/8/layout/chevron1"/>
    <dgm:cxn modelId="{3F62F503-BD1F-4EFF-8B00-6CDAAB2B8E22}" type="presParOf" srcId="{4D47FC52-27C0-4733-8BC3-A8F11831A368}" destId="{6B4FA6D1-637D-42AE-B5E4-278C923A5619}" srcOrd="1" destOrd="0" presId="urn:microsoft.com/office/officeart/2005/8/layout/chevron1"/>
    <dgm:cxn modelId="{4D3252C3-762D-4F70-85C3-B9E05D001F23}" type="presParOf" srcId="{4D47FC52-27C0-4733-8BC3-A8F11831A368}" destId="{3D7ECDDF-2A42-4A89-A0B0-B0451F914639}" srcOrd="2" destOrd="0" presId="urn:microsoft.com/office/officeart/2005/8/layout/chevron1"/>
    <dgm:cxn modelId="{6362D1DC-9238-45B3-9C6B-403F40AE77EF}" type="presParOf" srcId="{3D7ECDDF-2A42-4A89-A0B0-B0451F914639}" destId="{3B58DAC6-D4EF-42FB-A70D-1EDF98834D0E}" srcOrd="0" destOrd="0" presId="urn:microsoft.com/office/officeart/2005/8/layout/chevron1"/>
    <dgm:cxn modelId="{8C3C51BF-2E39-432E-BA77-5ABB7E7280D2}" type="presParOf" srcId="{3D7ECDDF-2A42-4A89-A0B0-B0451F914639}" destId="{D2EDB4AE-C764-438E-BD50-9A7C61FAEA29}" srcOrd="1" destOrd="0" presId="urn:microsoft.com/office/officeart/2005/8/layout/chevron1"/>
    <dgm:cxn modelId="{62E295E8-6B2E-4DC8-895E-0813E7CA3339}" type="presParOf" srcId="{4D47FC52-27C0-4733-8BC3-A8F11831A368}" destId="{AA08F71A-4D94-4D61-B2D8-A9844C5672B1}" srcOrd="3" destOrd="0" presId="urn:microsoft.com/office/officeart/2005/8/layout/chevron1"/>
    <dgm:cxn modelId="{DDCD78EF-3907-457F-AD2C-27108A529607}" type="presParOf" srcId="{4D47FC52-27C0-4733-8BC3-A8F11831A368}" destId="{B604028C-CEB5-4218-8B83-F98EE0CBCC4A}" srcOrd="4" destOrd="0" presId="urn:microsoft.com/office/officeart/2005/8/layout/chevron1"/>
    <dgm:cxn modelId="{DECB39B7-BF5E-4A5A-A774-CDF4ACB79272}" type="presParOf" srcId="{B604028C-CEB5-4218-8B83-F98EE0CBCC4A}" destId="{6D5AC354-5434-4766-B1E0-183405BC8516}" srcOrd="0" destOrd="0" presId="urn:microsoft.com/office/officeart/2005/8/layout/chevron1"/>
    <dgm:cxn modelId="{1BFC9E13-C632-4275-B6AB-9235A5F6C6E4}" type="presParOf" srcId="{B604028C-CEB5-4218-8B83-F98EE0CBCC4A}" destId="{F2E88367-E59D-4549-9C05-598E17E2664F}" srcOrd="1" destOrd="0" presId="urn:microsoft.com/office/officeart/2005/8/layout/chevron1"/>
    <dgm:cxn modelId="{80E526D8-987E-4559-94B1-412D6585FD42}" type="presParOf" srcId="{4D47FC52-27C0-4733-8BC3-A8F11831A368}" destId="{CB1601C9-1CC3-4EFB-9A31-7730C1EB079B}" srcOrd="5" destOrd="0" presId="urn:microsoft.com/office/officeart/2005/8/layout/chevron1"/>
    <dgm:cxn modelId="{D281335C-4E14-4E7B-B5A5-FBE1A9BF3378}" type="presParOf" srcId="{4D47FC52-27C0-4733-8BC3-A8F11831A368}" destId="{BC0E921A-453B-426B-B83B-5633DD86B2AD}" srcOrd="6" destOrd="0" presId="urn:microsoft.com/office/officeart/2005/8/layout/chevron1"/>
    <dgm:cxn modelId="{881AA3C3-2A0C-40BE-8D97-A013B50B1EAA}" type="presParOf" srcId="{BC0E921A-453B-426B-B83B-5633DD86B2AD}" destId="{D58C1CFA-3169-4B11-8293-638A68F94368}" srcOrd="0" destOrd="0" presId="urn:microsoft.com/office/officeart/2005/8/layout/chevron1"/>
    <dgm:cxn modelId="{32D556AA-4B76-467F-96DB-DE857C8A9B22}"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smtClean="0">
              <a:solidFill>
                <a:schemeClr val="bg1">
                  <a:lumMod val="50000"/>
                </a:schemeClr>
              </a:solidFill>
            </a:rPr>
            <a:t>Product design</a:t>
          </a:r>
          <a:endParaRPr lang="en-GB" sz="2000" b="1" dirty="0">
            <a:solidFill>
              <a:schemeClr val="bg1">
                <a:lumMod val="50000"/>
              </a:schemeClr>
            </a:solidFill>
          </a:endParaRP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smtClean="0">
              <a:solidFill>
                <a:schemeClr val="bg1">
                  <a:lumMod val="50000"/>
                </a:schemeClr>
              </a:solidFill>
            </a:rPr>
            <a:t>Use less</a:t>
          </a:r>
          <a:endParaRPr lang="en-GB" dirty="0">
            <a:solidFill>
              <a:schemeClr val="bg1">
                <a:lumMod val="50000"/>
              </a:schemeClr>
            </a:solidFill>
          </a:endParaRP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smtClean="0">
              <a:solidFill>
                <a:schemeClr val="bg1">
                  <a:lumMod val="50000"/>
                </a:schemeClr>
              </a:solidFill>
            </a:rPr>
            <a:t>Use it more</a:t>
          </a:r>
          <a:endParaRPr lang="en-GB" dirty="0">
            <a:solidFill>
              <a:schemeClr val="bg1">
                <a:lumMod val="50000"/>
              </a:schemeClr>
            </a:solidFill>
          </a:endParaRP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smtClean="0">
              <a:solidFill>
                <a:schemeClr val="tx1"/>
              </a:solidFill>
            </a:rPr>
            <a:t>Process design</a:t>
          </a:r>
          <a:endParaRPr lang="en-GB" sz="2000" b="1" dirty="0">
            <a:solidFill>
              <a:schemeClr val="tx1"/>
            </a:solidFill>
          </a:endParaRP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smtClean="0">
              <a:solidFill>
                <a:schemeClr val="tx1"/>
              </a:solidFill>
            </a:rPr>
            <a:t>Use less</a:t>
          </a:r>
          <a:endParaRPr lang="en-GB" dirty="0">
            <a:solidFill>
              <a:schemeClr val="tx1"/>
            </a:solidFill>
          </a:endParaRP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smtClean="0">
              <a:solidFill>
                <a:schemeClr val="tx1"/>
              </a:solidFill>
            </a:rPr>
            <a:t>Waste = food</a:t>
          </a:r>
          <a:endParaRPr lang="en-GB" dirty="0">
            <a:solidFill>
              <a:schemeClr val="tx1"/>
            </a:solidFill>
          </a:endParaRP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smtClean="0">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smtClean="0">
              <a:solidFill>
                <a:schemeClr val="bg1">
                  <a:lumMod val="50000"/>
                </a:schemeClr>
              </a:solidFill>
            </a:rPr>
            <a:t>Reuse</a:t>
          </a:r>
          <a:endParaRPr lang="en-GB" dirty="0">
            <a:solidFill>
              <a:schemeClr val="bg1">
                <a:lumMod val="50000"/>
              </a:schemeClr>
            </a:solidFill>
          </a:endParaRP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smtClean="0">
              <a:solidFill>
                <a:schemeClr val="bg1">
                  <a:lumMod val="50000"/>
                </a:schemeClr>
              </a:solidFill>
            </a:rPr>
            <a:t>Circular inputs</a:t>
          </a:r>
          <a:endParaRPr lang="en-GB" sz="2000" b="1" dirty="0">
            <a:solidFill>
              <a:schemeClr val="bg1">
                <a:lumMod val="50000"/>
              </a:schemeClr>
            </a:solidFill>
          </a:endParaRP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smtClean="0">
              <a:solidFill>
                <a:schemeClr val="bg1">
                  <a:lumMod val="50000"/>
                </a:schemeClr>
              </a:solidFill>
            </a:rPr>
            <a:t>Use it again</a:t>
          </a:r>
          <a:endParaRPr lang="en-GB" dirty="0">
            <a:solidFill>
              <a:schemeClr val="bg1">
                <a:lumMod val="50000"/>
              </a:schemeClr>
            </a:solidFill>
          </a:endParaRP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smtClean="0">
              <a:solidFill>
                <a:schemeClr val="bg1">
                  <a:lumMod val="50000"/>
                </a:schemeClr>
              </a:solidFill>
            </a:rPr>
            <a:t>Remanufacture</a:t>
          </a:r>
          <a:endParaRPr lang="en-GB" dirty="0">
            <a:solidFill>
              <a:schemeClr val="bg1">
                <a:lumMod val="50000"/>
              </a:schemeClr>
            </a:solidFill>
          </a:endParaRP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smtClean="0">
              <a:solidFill>
                <a:schemeClr val="bg1">
                  <a:lumMod val="50000"/>
                </a:schemeClr>
              </a:solidFill>
            </a:rPr>
            <a:t>Recycle</a:t>
          </a:r>
          <a:endParaRPr lang="en-GB" dirty="0">
            <a:solidFill>
              <a:schemeClr val="bg1">
                <a:lumMod val="50000"/>
              </a:schemeClr>
            </a:solidFill>
          </a:endParaRP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smtClean="0">
              <a:solidFill>
                <a:schemeClr val="bg1">
                  <a:lumMod val="50000"/>
                </a:schemeClr>
              </a:solidFill>
            </a:rPr>
            <a:t>Recycled</a:t>
          </a:r>
          <a:endParaRPr lang="en-GB" dirty="0">
            <a:solidFill>
              <a:schemeClr val="bg1">
                <a:lumMod val="50000"/>
              </a:schemeClr>
            </a:solidFill>
          </a:endParaRP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smtClean="0">
              <a:solidFill>
                <a:schemeClr val="bg1">
                  <a:lumMod val="50000"/>
                </a:schemeClr>
              </a:solidFill>
            </a:rPr>
            <a:t>Renewable</a:t>
          </a:r>
          <a:endParaRPr lang="en-GB" dirty="0">
            <a:solidFill>
              <a:schemeClr val="bg1">
                <a:lumMod val="50000"/>
              </a:schemeClr>
            </a:solidFill>
          </a:endParaRP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smtClean="0">
              <a:solidFill>
                <a:schemeClr val="bg1">
                  <a:lumMod val="50000"/>
                </a:schemeClr>
              </a:solidFill>
            </a:rPr>
            <a:t>Safe &amp; secure</a:t>
          </a:r>
          <a:endParaRPr lang="en-GB" dirty="0">
            <a:solidFill>
              <a:schemeClr val="bg1">
                <a:lumMod val="50000"/>
              </a:schemeClr>
            </a:solidFill>
          </a:endParaRP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smtClean="0">
              <a:solidFill>
                <a:schemeClr val="tx1"/>
              </a:solidFill>
            </a:rPr>
            <a:t>Renewables</a:t>
          </a:r>
          <a:endParaRPr lang="en-GB" dirty="0">
            <a:solidFill>
              <a:schemeClr val="tx1"/>
            </a:solidFill>
          </a:endParaRP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9594BED2-10DB-492F-A54E-D09B4ECA9A73}" type="presOf" srcId="{6D31AF31-93B4-4456-95B7-8671E38EB396}" destId="{D2EDB4AE-C764-438E-BD50-9A7C61FAEA29}" srcOrd="0" destOrd="1" presId="urn:microsoft.com/office/officeart/2005/8/layout/chevron1"/>
    <dgm:cxn modelId="{04BE49F9-E6AB-4981-A45D-DA64EB24B0D2}" type="presOf" srcId="{15CC0283-3E29-4DE4-801D-8425D399B658}" destId="{F2E88367-E59D-4549-9C05-598E17E2664F}" srcOrd="0" destOrd="2" presId="urn:microsoft.com/office/officeart/2005/8/layout/chevron1"/>
    <dgm:cxn modelId="{C58FB025-92B4-480F-A5FF-D6A966945D28}" type="presOf" srcId="{F9A6A46C-502B-4334-9633-5C1A9127F001}" destId="{22A36598-F62C-4B39-86A3-287A1BA8206D}" srcOrd="0" destOrd="0"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5505539C-EF5B-4DCF-93AC-D5438A9972A7}" type="presOf" srcId="{F0E32E4C-BD19-4614-B4DB-7E7950F5746B}" destId="{CB8184D1-F50D-4E93-A0BE-C7EB719AF2B3}" srcOrd="0" destOrd="1" presId="urn:microsoft.com/office/officeart/2005/8/layout/chevron1"/>
    <dgm:cxn modelId="{F6474063-66C4-4D6F-8452-F7733697B597}" srcId="{2703A381-271A-4DE1-8728-AB160004F98E}" destId="{6D31AF31-93B4-4456-95B7-8671E38EB396}" srcOrd="1" destOrd="0" parTransId="{F5557B6F-0AAA-4E70-84E7-1791830011CF}" sibTransId="{CA27ED4B-C425-4DA1-9B41-F8781A4CDE62}"/>
    <dgm:cxn modelId="{F1C164FC-F9B4-42B1-8BA9-2B0CCF3D3E14}" type="presOf" srcId="{AD37F87E-DFB0-4CB3-92F0-E1D75B1709C5}" destId="{22A36598-F62C-4B39-86A3-287A1BA8206D}" srcOrd="0" destOrd="1" presId="urn:microsoft.com/office/officeart/2005/8/layout/chevron1"/>
    <dgm:cxn modelId="{6FD0DCB7-D926-48A8-921B-546A86863C4A}" type="presOf" srcId="{B5B99155-047F-4664-B536-62AEA229A242}" destId="{6D5AC354-5434-4766-B1E0-183405BC8516}"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79367AEC-ADB0-4B70-910D-218FAFA8AC9E}" type="presOf" srcId="{A9750B8B-E5DF-4775-9AE4-2DC2D1710A9A}" destId="{D58C1CFA-3169-4B11-8293-638A68F94368}" srcOrd="0" destOrd="0"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FCB64DE2-197F-4409-B4D4-A4FD12E79AC7}" srcId="{2703A381-271A-4DE1-8728-AB160004F98E}" destId="{2AF0122D-FF1B-45B1-9BDB-87B680135C33}" srcOrd="0" destOrd="0" parTransId="{F368C3A0-7FEB-4ACF-B05E-BFEC2F342D72}" sibTransId="{E3AD4D8E-CC17-4A2C-8DC9-F2ABB2A4845A}"/>
    <dgm:cxn modelId="{4D739375-2F57-4392-9203-7796351AFA87}" type="presOf" srcId="{C83A5A2A-9FAC-4DFF-957D-E486D6EB93DF}" destId="{D2EDB4AE-C764-438E-BD50-9A7C61FAEA29}" srcOrd="0" destOrd="2" presId="urn:microsoft.com/office/officeart/2005/8/layout/chevron1"/>
    <dgm:cxn modelId="{51FD8BF4-FC71-4FFC-B665-E67A44F9B51A}" type="presOf" srcId="{89D411B9-6CA9-4AAE-8BBE-FDA46C07E335}" destId="{22A36598-F62C-4B39-86A3-287A1BA8206D}" srcOrd="0" destOrd="2" presId="urn:microsoft.com/office/officeart/2005/8/layout/chevron1"/>
    <dgm:cxn modelId="{EA8BFA06-CC36-46C0-8C71-D3380358912F}" srcId="{A9750B8B-E5DF-4775-9AE4-2DC2D1710A9A}" destId="{F0E32E4C-BD19-4614-B4DB-7E7950F5746B}" srcOrd="1" destOrd="0" parTransId="{46D9322A-DB11-43B1-BAE3-D963D57C106B}" sibTransId="{7024FA48-233E-41EC-9711-95C6EB51C977}"/>
    <dgm:cxn modelId="{D0BCAA33-3D47-4A02-A9F5-1363A2A4FDAF}" type="presOf" srcId="{2703A381-271A-4DE1-8728-AB160004F98E}" destId="{3B58DAC6-D4EF-42FB-A70D-1EDF98834D0E}" srcOrd="0" destOrd="0" presId="urn:microsoft.com/office/officeart/2005/8/layout/chevron1"/>
    <dgm:cxn modelId="{7AADE236-ABF0-47C7-B6D4-CF55E4B0545B}" type="presOf" srcId="{6ED2F62E-FA35-48CC-8A9F-841776209B78}" destId="{CB8184D1-F50D-4E93-A0BE-C7EB719AF2B3}" srcOrd="0" destOrd="2"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ABB20B81-939D-4D1D-82DA-E601F3D7B530}" srcId="{B362322D-C280-4332-9B41-C35452F6EC8A}" destId="{F9A6A46C-502B-4334-9633-5C1A9127F001}" srcOrd="0" destOrd="0" parTransId="{0812F62D-7246-4506-ABB2-5EB3B8E89A20}" sibTransId="{A3FD873B-A698-474A-8CC8-75933FA2EDD8}"/>
    <dgm:cxn modelId="{0DFB6AE9-2056-4E2C-BC02-74BFEFBF17A0}" srcId="{B5B99155-047F-4664-B536-62AEA229A242}" destId="{985507C9-37A1-471D-92CD-1BAB56D57F14}" srcOrd="1" destOrd="0" parTransId="{7F042897-CCAD-484B-8FB3-D4E1F680AAF0}" sibTransId="{69B9F3D2-04F8-423D-B654-81BBD2BD1AC5}"/>
    <dgm:cxn modelId="{1B77A226-08E3-480D-8508-E9DA1EFFDA3A}" type="presOf" srcId="{985507C9-37A1-471D-92CD-1BAB56D57F14}" destId="{F2E88367-E59D-4549-9C05-598E17E2664F}" srcOrd="0" destOrd="1" presId="urn:microsoft.com/office/officeart/2005/8/layout/chevron1"/>
    <dgm:cxn modelId="{C9D0F064-E3CA-4ACE-A6C5-44312C2910CC}" srcId="{B5B99155-047F-4664-B536-62AEA229A242}" destId="{15CC0283-3E29-4DE4-801D-8425D399B658}" srcOrd="2" destOrd="0" parTransId="{CD1C4238-ED91-491C-9CD9-03F6F0542B9E}" sibTransId="{5AB127A7-82F6-4883-9195-411BA4DF201D}"/>
    <dgm:cxn modelId="{0EDBC6DF-6ED6-4E65-8C15-4C96CD525F85}" type="presOf" srcId="{FB2A3D03-9E91-4503-8373-C1C508B91DC4}" destId="{F2E88367-E59D-4549-9C05-598E17E2664F}" srcOrd="0" destOrd="0" presId="urn:microsoft.com/office/officeart/2005/8/layout/chevron1"/>
    <dgm:cxn modelId="{48E6E7A5-A12C-4ED5-8CFB-8B52F05BAB8E}" type="presOf" srcId="{2AF0122D-FF1B-45B1-9BDB-87B680135C33}" destId="{D2EDB4AE-C764-438E-BD50-9A7C61FAEA29}" srcOrd="0" destOrd="0" presId="urn:microsoft.com/office/officeart/2005/8/layout/chevron1"/>
    <dgm:cxn modelId="{4E2F875D-8EAD-4698-8F1D-1AD83A92FCFC}" srcId="{2703A381-271A-4DE1-8728-AB160004F98E}" destId="{C83A5A2A-9FAC-4DFF-957D-E486D6EB93DF}" srcOrd="2" destOrd="0" parTransId="{5D9D3259-760B-4ADE-9CA2-5C2EB3771C1A}" sibTransId="{CB141E90-F8E1-4F1C-937C-717B30060445}"/>
    <dgm:cxn modelId="{774728A7-2FCE-4DF5-967C-4D0EF6058F63}" srcId="{A9750B8B-E5DF-4775-9AE4-2DC2D1710A9A}" destId="{6ED2F62E-FA35-48CC-8A9F-841776209B78}" srcOrd="2" destOrd="0" parTransId="{C923FD26-2C27-4CB5-B7D2-97893A819074}" sibTransId="{112CF460-4F33-4828-A16B-F4CE81FE1363}"/>
    <dgm:cxn modelId="{21E18961-CCEE-49BB-BD12-CB40C0A93797}" srcId="{B362322D-C280-4332-9B41-C35452F6EC8A}" destId="{89D411B9-6CA9-4AAE-8BBE-FDA46C07E335}" srcOrd="2" destOrd="0" parTransId="{1D11EE7B-BA8C-4ED7-9692-42D495F6A4DA}" sibTransId="{B9CCCB55-51F2-406D-BF55-6C7658D6F718}"/>
    <dgm:cxn modelId="{C7D752F8-7DF2-4977-9030-B3898A3F5226}" srcId="{1DD61B47-F6F8-4CAC-B70A-BE76A44B9F38}" destId="{B5B99155-047F-4664-B536-62AEA229A242}" srcOrd="2" destOrd="0" parTransId="{7362CF9C-AA28-4115-813C-4A73D946C8A2}" sibTransId="{E462841A-E932-4D12-B2D8-F36BA0C52CDB}"/>
    <dgm:cxn modelId="{A6BBBB4C-E72D-4EAF-99EE-3879ED935AB0}" type="presOf" srcId="{1DD61B47-F6F8-4CAC-B70A-BE76A44B9F38}" destId="{4D47FC52-27C0-4733-8BC3-A8F11831A368}" srcOrd="0" destOrd="0" presId="urn:microsoft.com/office/officeart/2005/8/layout/chevron1"/>
    <dgm:cxn modelId="{63065512-8E87-4797-9C9D-BC22C8969011}" type="presOf" srcId="{0776A6A8-7FB5-40F9-A6EE-8D6D7C331DEF}" destId="{CB8184D1-F50D-4E93-A0BE-C7EB719AF2B3}" srcOrd="0" destOrd="0" presId="urn:microsoft.com/office/officeart/2005/8/layout/chevron1"/>
    <dgm:cxn modelId="{B26E7EF9-C962-471B-911D-00972BCA03B2}" type="presOf" srcId="{B362322D-C280-4332-9B41-C35452F6EC8A}" destId="{ED46BD9E-3188-49D0-82D7-35A7228FC0DD}" srcOrd="0" destOrd="0"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6C1CC9CA-C714-4736-8E55-D9A66ADC86AA}" srcId="{1DD61B47-F6F8-4CAC-B70A-BE76A44B9F38}" destId="{B362322D-C280-4332-9B41-C35452F6EC8A}" srcOrd="0" destOrd="0" parTransId="{1A468FA5-E58F-464F-91E1-66AC0D6E22D2}" sibTransId="{870EB13F-CF04-4154-A40D-030BE406D0E4}"/>
    <dgm:cxn modelId="{003BA9CC-A679-4BD4-BB76-061EC22A9DC1}" type="presParOf" srcId="{4D47FC52-27C0-4733-8BC3-A8F11831A368}" destId="{97079B88-4763-4183-9877-3B155102965F}" srcOrd="0" destOrd="0" presId="urn:microsoft.com/office/officeart/2005/8/layout/chevron1"/>
    <dgm:cxn modelId="{E50AE764-4F54-46E4-B3FB-882534E4FC29}" type="presParOf" srcId="{97079B88-4763-4183-9877-3B155102965F}" destId="{ED46BD9E-3188-49D0-82D7-35A7228FC0DD}" srcOrd="0" destOrd="0" presId="urn:microsoft.com/office/officeart/2005/8/layout/chevron1"/>
    <dgm:cxn modelId="{CA94B4FC-111C-421E-9E42-8435001FC447}" type="presParOf" srcId="{97079B88-4763-4183-9877-3B155102965F}" destId="{22A36598-F62C-4B39-86A3-287A1BA8206D}" srcOrd="1" destOrd="0" presId="urn:microsoft.com/office/officeart/2005/8/layout/chevron1"/>
    <dgm:cxn modelId="{834B0F28-D462-4EEB-9587-47ABB2C32FC6}" type="presParOf" srcId="{4D47FC52-27C0-4733-8BC3-A8F11831A368}" destId="{6B4FA6D1-637D-42AE-B5E4-278C923A5619}" srcOrd="1" destOrd="0" presId="urn:microsoft.com/office/officeart/2005/8/layout/chevron1"/>
    <dgm:cxn modelId="{637BBC54-4C48-4453-8BF0-9C4B44283A98}" type="presParOf" srcId="{4D47FC52-27C0-4733-8BC3-A8F11831A368}" destId="{3D7ECDDF-2A42-4A89-A0B0-B0451F914639}" srcOrd="2" destOrd="0" presId="urn:microsoft.com/office/officeart/2005/8/layout/chevron1"/>
    <dgm:cxn modelId="{5593AE56-840D-42B6-A49B-872F1083224A}" type="presParOf" srcId="{3D7ECDDF-2A42-4A89-A0B0-B0451F914639}" destId="{3B58DAC6-D4EF-42FB-A70D-1EDF98834D0E}" srcOrd="0" destOrd="0" presId="urn:microsoft.com/office/officeart/2005/8/layout/chevron1"/>
    <dgm:cxn modelId="{5EF4B2F7-59C8-4B08-8F74-883E18F61D15}" type="presParOf" srcId="{3D7ECDDF-2A42-4A89-A0B0-B0451F914639}" destId="{D2EDB4AE-C764-438E-BD50-9A7C61FAEA29}" srcOrd="1" destOrd="0" presId="urn:microsoft.com/office/officeart/2005/8/layout/chevron1"/>
    <dgm:cxn modelId="{31C80FE9-7167-4BFC-85F6-568ED2236900}" type="presParOf" srcId="{4D47FC52-27C0-4733-8BC3-A8F11831A368}" destId="{AA08F71A-4D94-4D61-B2D8-A9844C5672B1}" srcOrd="3" destOrd="0" presId="urn:microsoft.com/office/officeart/2005/8/layout/chevron1"/>
    <dgm:cxn modelId="{A2C37EF1-384B-4D5C-8CB5-CBAFF5F663DB}" type="presParOf" srcId="{4D47FC52-27C0-4733-8BC3-A8F11831A368}" destId="{B604028C-CEB5-4218-8B83-F98EE0CBCC4A}" srcOrd="4" destOrd="0" presId="urn:microsoft.com/office/officeart/2005/8/layout/chevron1"/>
    <dgm:cxn modelId="{C8C80D8C-136B-45F6-AE98-FA84C6F1F759}" type="presParOf" srcId="{B604028C-CEB5-4218-8B83-F98EE0CBCC4A}" destId="{6D5AC354-5434-4766-B1E0-183405BC8516}" srcOrd="0" destOrd="0" presId="urn:microsoft.com/office/officeart/2005/8/layout/chevron1"/>
    <dgm:cxn modelId="{AD64E9A4-9FF8-4EDC-9D67-C89CC5D49CCE}" type="presParOf" srcId="{B604028C-CEB5-4218-8B83-F98EE0CBCC4A}" destId="{F2E88367-E59D-4549-9C05-598E17E2664F}" srcOrd="1" destOrd="0" presId="urn:microsoft.com/office/officeart/2005/8/layout/chevron1"/>
    <dgm:cxn modelId="{4873FFE8-9C46-4127-8E8D-8902291FE646}" type="presParOf" srcId="{4D47FC52-27C0-4733-8BC3-A8F11831A368}" destId="{CB1601C9-1CC3-4EFB-9A31-7730C1EB079B}" srcOrd="5" destOrd="0" presId="urn:microsoft.com/office/officeart/2005/8/layout/chevron1"/>
    <dgm:cxn modelId="{4BD27054-5E26-4385-906A-A01CF088F390}" type="presParOf" srcId="{4D47FC52-27C0-4733-8BC3-A8F11831A368}" destId="{BC0E921A-453B-426B-B83B-5633DD86B2AD}" srcOrd="6" destOrd="0" presId="urn:microsoft.com/office/officeart/2005/8/layout/chevron1"/>
    <dgm:cxn modelId="{7594A6ED-FC57-4F64-AB50-C238A261458E}" type="presParOf" srcId="{BC0E921A-453B-426B-B83B-5633DD86B2AD}" destId="{D58C1CFA-3169-4B11-8293-638A68F94368}" srcOrd="0" destOrd="0" presId="urn:microsoft.com/office/officeart/2005/8/layout/chevron1"/>
    <dgm:cxn modelId="{C132D15A-D5B2-4900-BA56-72E04DDEB757}"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smtClean="0">
              <a:solidFill>
                <a:schemeClr val="bg1">
                  <a:lumMod val="50000"/>
                </a:schemeClr>
              </a:solidFill>
            </a:rPr>
            <a:t>Product design</a:t>
          </a:r>
          <a:endParaRPr lang="en-GB" sz="2000" b="1" dirty="0">
            <a:solidFill>
              <a:schemeClr val="bg1">
                <a:lumMod val="50000"/>
              </a:schemeClr>
            </a:solidFill>
          </a:endParaRP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smtClean="0">
              <a:solidFill>
                <a:schemeClr val="bg1">
                  <a:lumMod val="50000"/>
                </a:schemeClr>
              </a:solidFill>
            </a:rPr>
            <a:t>Use less</a:t>
          </a:r>
          <a:endParaRPr lang="en-GB" dirty="0">
            <a:solidFill>
              <a:schemeClr val="bg1">
                <a:lumMod val="50000"/>
              </a:schemeClr>
            </a:solidFill>
          </a:endParaRP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smtClean="0">
              <a:solidFill>
                <a:schemeClr val="bg1">
                  <a:lumMod val="50000"/>
                </a:schemeClr>
              </a:solidFill>
            </a:rPr>
            <a:t>Use it more</a:t>
          </a:r>
          <a:endParaRPr lang="en-GB" dirty="0">
            <a:solidFill>
              <a:schemeClr val="bg1">
                <a:lumMod val="50000"/>
              </a:schemeClr>
            </a:solidFill>
          </a:endParaRP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smtClean="0">
              <a:solidFill>
                <a:schemeClr val="bg1">
                  <a:lumMod val="50000"/>
                </a:schemeClr>
              </a:solidFill>
            </a:rPr>
            <a:t>Process design</a:t>
          </a:r>
          <a:endParaRPr lang="en-GB" sz="2000" b="1" dirty="0">
            <a:solidFill>
              <a:schemeClr val="bg1">
                <a:lumMod val="50000"/>
              </a:schemeClr>
            </a:solidFill>
          </a:endParaRP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smtClean="0">
              <a:solidFill>
                <a:schemeClr val="bg1">
                  <a:lumMod val="50000"/>
                </a:schemeClr>
              </a:solidFill>
            </a:rPr>
            <a:t>Use less</a:t>
          </a:r>
          <a:endParaRPr lang="en-GB" dirty="0">
            <a:solidFill>
              <a:schemeClr val="bg1">
                <a:lumMod val="50000"/>
              </a:schemeClr>
            </a:solidFill>
          </a:endParaRP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smtClean="0">
              <a:solidFill>
                <a:schemeClr val="bg1">
                  <a:lumMod val="50000"/>
                </a:schemeClr>
              </a:solidFill>
            </a:rPr>
            <a:t>Waste = food</a:t>
          </a:r>
          <a:endParaRPr lang="en-GB" dirty="0">
            <a:solidFill>
              <a:schemeClr val="bg1">
                <a:lumMod val="50000"/>
              </a:schemeClr>
            </a:solidFill>
          </a:endParaRP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dirty="0" smtClean="0">
              <a:solidFill>
                <a:schemeClr val="tx1"/>
              </a:solidFill>
            </a:rPr>
            <a:t>Circular flows</a:t>
          </a:r>
          <a:endParaRPr lang="en-GB" sz="2000" b="1" dirty="0">
            <a:solidFill>
              <a:schemeClr val="tx1"/>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smtClean="0">
              <a:solidFill>
                <a:schemeClr val="tx1"/>
              </a:solidFill>
            </a:rPr>
            <a:t>Reuse</a:t>
          </a:r>
          <a:endParaRPr lang="en-GB" dirty="0">
            <a:solidFill>
              <a:schemeClr val="tx1"/>
            </a:solidFill>
          </a:endParaRP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smtClean="0">
              <a:solidFill>
                <a:schemeClr val="bg1">
                  <a:lumMod val="50000"/>
                </a:schemeClr>
              </a:solidFill>
            </a:rPr>
            <a:t>Circular inputs</a:t>
          </a:r>
          <a:endParaRPr lang="en-GB" sz="2000" b="1" dirty="0">
            <a:solidFill>
              <a:schemeClr val="bg1">
                <a:lumMod val="50000"/>
              </a:schemeClr>
            </a:solidFill>
          </a:endParaRP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smtClean="0">
              <a:solidFill>
                <a:schemeClr val="bg1">
                  <a:lumMod val="50000"/>
                </a:schemeClr>
              </a:solidFill>
            </a:rPr>
            <a:t>Use it again</a:t>
          </a:r>
          <a:endParaRPr lang="en-GB" dirty="0">
            <a:solidFill>
              <a:schemeClr val="bg1">
                <a:lumMod val="50000"/>
              </a:schemeClr>
            </a:solidFill>
          </a:endParaRP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smtClean="0">
              <a:solidFill>
                <a:schemeClr val="tx1"/>
              </a:solidFill>
            </a:rPr>
            <a:t>Remanufacture</a:t>
          </a:r>
          <a:endParaRPr lang="en-GB" dirty="0">
            <a:solidFill>
              <a:schemeClr val="tx1"/>
            </a:solidFill>
          </a:endParaRP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smtClean="0">
              <a:solidFill>
                <a:schemeClr val="tx1"/>
              </a:solidFill>
            </a:rPr>
            <a:t>Recycle</a:t>
          </a:r>
          <a:endParaRPr lang="en-GB" dirty="0">
            <a:solidFill>
              <a:schemeClr val="tx1"/>
            </a:solidFill>
          </a:endParaRP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smtClean="0">
              <a:solidFill>
                <a:schemeClr val="bg1">
                  <a:lumMod val="50000"/>
                </a:schemeClr>
              </a:solidFill>
            </a:rPr>
            <a:t>Recycled</a:t>
          </a:r>
          <a:endParaRPr lang="en-GB" dirty="0">
            <a:solidFill>
              <a:schemeClr val="bg1">
                <a:lumMod val="50000"/>
              </a:schemeClr>
            </a:solidFill>
          </a:endParaRP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smtClean="0">
              <a:solidFill>
                <a:schemeClr val="bg1">
                  <a:lumMod val="50000"/>
                </a:schemeClr>
              </a:solidFill>
            </a:rPr>
            <a:t>Renewable</a:t>
          </a:r>
          <a:endParaRPr lang="en-GB" dirty="0">
            <a:solidFill>
              <a:schemeClr val="bg1">
                <a:lumMod val="50000"/>
              </a:schemeClr>
            </a:solidFill>
          </a:endParaRP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smtClean="0">
              <a:solidFill>
                <a:schemeClr val="bg1">
                  <a:lumMod val="50000"/>
                </a:schemeClr>
              </a:solidFill>
            </a:rPr>
            <a:t>Safe &amp; secure</a:t>
          </a:r>
          <a:endParaRPr lang="en-GB" dirty="0">
            <a:solidFill>
              <a:schemeClr val="bg1">
                <a:lumMod val="50000"/>
              </a:schemeClr>
            </a:solidFill>
          </a:endParaRP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smtClean="0">
              <a:solidFill>
                <a:schemeClr val="bg1">
                  <a:lumMod val="50000"/>
                </a:schemeClr>
              </a:solidFill>
            </a:rPr>
            <a:t>Renewables</a:t>
          </a:r>
          <a:endParaRPr lang="en-GB" dirty="0">
            <a:solidFill>
              <a:schemeClr val="bg1">
                <a:lumMod val="50000"/>
              </a:schemeClr>
            </a:solidFill>
          </a:endParaRP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FCF0D00A-7BDD-4AF7-A50B-5377D0B07807}" srcId="{1DD61B47-F6F8-4CAC-B70A-BE76A44B9F38}" destId="{2703A381-271A-4DE1-8728-AB160004F98E}" srcOrd="1" destOrd="0" parTransId="{48611C48-C4B7-42CC-A2C1-B5446CB84AA4}" sibTransId="{60728ECA-F9B2-4167-8D9D-80E06DE82722}"/>
    <dgm:cxn modelId="{C31277B2-447B-45F1-ACB6-80061FA81454}" type="presOf" srcId="{C83A5A2A-9FAC-4DFF-957D-E486D6EB93DF}" destId="{D2EDB4AE-C764-438E-BD50-9A7C61FAEA29}" srcOrd="0" destOrd="2" presId="urn:microsoft.com/office/officeart/2005/8/layout/chevron1"/>
    <dgm:cxn modelId="{84FC1F19-79E5-4ED9-8E28-5E9BCD4DD860}" type="presOf" srcId="{B5B99155-047F-4664-B536-62AEA229A242}" destId="{6D5AC354-5434-4766-B1E0-183405BC8516}" srcOrd="0" destOrd="0" presId="urn:microsoft.com/office/officeart/2005/8/layout/chevron1"/>
    <dgm:cxn modelId="{38AC78DA-2599-47C4-ADAF-6981358775EF}" type="presOf" srcId="{15CC0283-3E29-4DE4-801D-8425D399B658}" destId="{F2E88367-E59D-4549-9C05-598E17E2664F}" srcOrd="0" destOrd="2" presId="urn:microsoft.com/office/officeart/2005/8/layout/chevron1"/>
    <dgm:cxn modelId="{C9D0F064-E3CA-4ACE-A6C5-44312C2910CC}" srcId="{B5B99155-047F-4664-B536-62AEA229A242}" destId="{15CC0283-3E29-4DE4-801D-8425D399B658}" srcOrd="2" destOrd="0" parTransId="{CD1C4238-ED91-491C-9CD9-03F6F0542B9E}" sibTransId="{5AB127A7-82F6-4883-9195-411BA4DF201D}"/>
    <dgm:cxn modelId="{5DB4E005-F465-467B-A1CF-45C0A2514600}" srcId="{B5B99155-047F-4664-B536-62AEA229A242}" destId="{FB2A3D03-9E91-4503-8373-C1C508B91DC4}" srcOrd="0" destOrd="0" parTransId="{1E20503B-2E5B-4898-A82C-599B40038AEA}" sibTransId="{2FB530D0-C48A-42E2-B98A-955C4B5CAB99}"/>
    <dgm:cxn modelId="{F6474063-66C4-4D6F-8452-F7733697B597}" srcId="{2703A381-271A-4DE1-8728-AB160004F98E}" destId="{6D31AF31-93B4-4456-95B7-8671E38EB396}" srcOrd="1" destOrd="0" parTransId="{F5557B6F-0AAA-4E70-84E7-1791830011CF}" sibTransId="{CA27ED4B-C425-4DA1-9B41-F8781A4CDE62}"/>
    <dgm:cxn modelId="{023517CA-439D-4057-A24C-CA1A7CAAD489}" type="presOf" srcId="{FB2A3D03-9E91-4503-8373-C1C508B91DC4}" destId="{F2E88367-E59D-4549-9C05-598E17E2664F}" srcOrd="0" destOrd="0" presId="urn:microsoft.com/office/officeart/2005/8/layout/chevron1"/>
    <dgm:cxn modelId="{73B43E76-A760-40BC-93D8-DE61096F57A6}" type="presOf" srcId="{1DD61B47-F6F8-4CAC-B70A-BE76A44B9F38}" destId="{4D47FC52-27C0-4733-8BC3-A8F11831A368}" srcOrd="0" destOrd="0" presId="urn:microsoft.com/office/officeart/2005/8/layout/chevron1"/>
    <dgm:cxn modelId="{D5D52E08-BA2C-40C6-8D43-01ACBDBEB90D}" type="presOf" srcId="{985507C9-37A1-471D-92CD-1BAB56D57F14}" destId="{F2E88367-E59D-4549-9C05-598E17E2664F}" srcOrd="0" destOrd="1"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AE00398E-2E13-4431-97E5-1A9D76B90293}" type="presOf" srcId="{6D31AF31-93B4-4456-95B7-8671E38EB396}" destId="{D2EDB4AE-C764-438E-BD50-9A7C61FAEA29}" srcOrd="0" destOrd="1"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0DFB6AE9-2056-4E2C-BC02-74BFEFBF17A0}" srcId="{B5B99155-047F-4664-B536-62AEA229A242}" destId="{985507C9-37A1-471D-92CD-1BAB56D57F14}" srcOrd="1" destOrd="0" parTransId="{7F042897-CCAD-484B-8FB3-D4E1F680AAF0}" sibTransId="{69B9F3D2-04F8-423D-B654-81BBD2BD1AC5}"/>
    <dgm:cxn modelId="{20422E3B-B12A-4041-A5F2-B1EFEB762BD5}" type="presOf" srcId="{89D411B9-6CA9-4AAE-8BBE-FDA46C07E335}" destId="{22A36598-F62C-4B39-86A3-287A1BA8206D}" srcOrd="0" destOrd="2" presId="urn:microsoft.com/office/officeart/2005/8/layout/chevron1"/>
    <dgm:cxn modelId="{C7532F52-75EB-490F-B87F-13259F0B3AE9}" type="presOf" srcId="{F9A6A46C-502B-4334-9633-5C1A9127F001}" destId="{22A36598-F62C-4B39-86A3-287A1BA8206D}" srcOrd="0" destOrd="0"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1995950A-647F-4302-BD1E-42321A78424C}" type="presOf" srcId="{B362322D-C280-4332-9B41-C35452F6EC8A}" destId="{ED46BD9E-3188-49D0-82D7-35A7228FC0DD}" srcOrd="0" destOrd="0" presId="urn:microsoft.com/office/officeart/2005/8/layout/chevron1"/>
    <dgm:cxn modelId="{9B0F06E1-853D-44C6-ADCD-01CC2D944DDC}" type="presOf" srcId="{0776A6A8-7FB5-40F9-A6EE-8D6D7C331DEF}" destId="{CB8184D1-F50D-4E93-A0BE-C7EB719AF2B3}" srcOrd="0" destOrd="0" presId="urn:microsoft.com/office/officeart/2005/8/layout/chevron1"/>
    <dgm:cxn modelId="{4272313F-BF37-4F6C-ACDB-22D63B138158}" type="presOf" srcId="{2703A381-271A-4DE1-8728-AB160004F98E}" destId="{3B58DAC6-D4EF-42FB-A70D-1EDF98834D0E}" srcOrd="0" destOrd="0" presId="urn:microsoft.com/office/officeart/2005/8/layout/chevron1"/>
    <dgm:cxn modelId="{581311FF-03F1-42CC-A3A5-A4597D871D9A}" type="presOf" srcId="{A9750B8B-E5DF-4775-9AE4-2DC2D1710A9A}" destId="{D58C1CFA-3169-4B11-8293-638A68F94368}" srcOrd="0" destOrd="0"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905977F3-2161-44CF-8070-9B38CB02A9B1}" srcId="{B362322D-C280-4332-9B41-C35452F6EC8A}" destId="{AD37F87E-DFB0-4CB3-92F0-E1D75B1709C5}" srcOrd="1" destOrd="0" parTransId="{CC29DA74-1B9C-46EC-BBE1-BC23D42C4070}" sibTransId="{23AB5A34-DD8C-48C0-AF0D-699AF18E286E}"/>
    <dgm:cxn modelId="{31A7988C-20D7-4386-AED0-066F855EC9BC}" type="presOf" srcId="{AD37F87E-DFB0-4CB3-92F0-E1D75B1709C5}" destId="{22A36598-F62C-4B39-86A3-287A1BA8206D}" srcOrd="0" destOrd="1" presId="urn:microsoft.com/office/officeart/2005/8/layout/chevron1"/>
    <dgm:cxn modelId="{695C2BF1-B561-43B2-8B79-57E1FC6EDAAA}" type="presOf" srcId="{6ED2F62E-FA35-48CC-8A9F-841776209B78}" destId="{CB8184D1-F50D-4E93-A0BE-C7EB719AF2B3}" srcOrd="0" destOrd="2" presId="urn:microsoft.com/office/officeart/2005/8/layout/chevron1"/>
    <dgm:cxn modelId="{21E18961-CCEE-49BB-BD12-CB40C0A93797}" srcId="{B362322D-C280-4332-9B41-C35452F6EC8A}" destId="{89D411B9-6CA9-4AAE-8BBE-FDA46C07E335}" srcOrd="2" destOrd="0" parTransId="{1D11EE7B-BA8C-4ED7-9692-42D495F6A4DA}" sibTransId="{B9CCCB55-51F2-406D-BF55-6C7658D6F718}"/>
    <dgm:cxn modelId="{0DA7FCB9-7B68-4D49-9F76-B7A29102424E}" type="presOf" srcId="{F0E32E4C-BD19-4614-B4DB-7E7950F5746B}" destId="{CB8184D1-F50D-4E93-A0BE-C7EB719AF2B3}" srcOrd="0" destOrd="1"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4E2F875D-8EAD-4698-8F1D-1AD83A92FCFC}" srcId="{2703A381-271A-4DE1-8728-AB160004F98E}" destId="{C83A5A2A-9FAC-4DFF-957D-E486D6EB93DF}" srcOrd="2" destOrd="0" parTransId="{5D9D3259-760B-4ADE-9CA2-5C2EB3771C1A}" sibTransId="{CB141E90-F8E1-4F1C-937C-717B30060445}"/>
    <dgm:cxn modelId="{6440E383-6E1D-4E99-A788-F986490B7565}" type="presOf" srcId="{2AF0122D-FF1B-45B1-9BDB-87B680135C33}" destId="{D2EDB4AE-C764-438E-BD50-9A7C61FAEA29}" srcOrd="0" destOrd="0"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EA8BFA06-CC36-46C0-8C71-D3380358912F}" srcId="{A9750B8B-E5DF-4775-9AE4-2DC2D1710A9A}" destId="{F0E32E4C-BD19-4614-B4DB-7E7950F5746B}" srcOrd="1" destOrd="0" parTransId="{46D9322A-DB11-43B1-BAE3-D963D57C106B}" sibTransId="{7024FA48-233E-41EC-9711-95C6EB51C977}"/>
    <dgm:cxn modelId="{C7D752F8-7DF2-4977-9030-B3898A3F5226}" srcId="{1DD61B47-F6F8-4CAC-B70A-BE76A44B9F38}" destId="{B5B99155-047F-4664-B536-62AEA229A242}" srcOrd="2" destOrd="0" parTransId="{7362CF9C-AA28-4115-813C-4A73D946C8A2}" sibTransId="{E462841A-E932-4D12-B2D8-F36BA0C52CDB}"/>
    <dgm:cxn modelId="{FDE6F131-12F6-44BB-93BF-32FB37C4DE87}" type="presParOf" srcId="{4D47FC52-27C0-4733-8BC3-A8F11831A368}" destId="{97079B88-4763-4183-9877-3B155102965F}" srcOrd="0" destOrd="0" presId="urn:microsoft.com/office/officeart/2005/8/layout/chevron1"/>
    <dgm:cxn modelId="{DD85499B-8986-4A09-919D-7D34307C057D}" type="presParOf" srcId="{97079B88-4763-4183-9877-3B155102965F}" destId="{ED46BD9E-3188-49D0-82D7-35A7228FC0DD}" srcOrd="0" destOrd="0" presId="urn:microsoft.com/office/officeart/2005/8/layout/chevron1"/>
    <dgm:cxn modelId="{3041A98B-D78F-45BD-B747-7CCC25760AC4}" type="presParOf" srcId="{97079B88-4763-4183-9877-3B155102965F}" destId="{22A36598-F62C-4B39-86A3-287A1BA8206D}" srcOrd="1" destOrd="0" presId="urn:microsoft.com/office/officeart/2005/8/layout/chevron1"/>
    <dgm:cxn modelId="{C851CCEB-7773-48B9-B25F-F96F13128B2A}" type="presParOf" srcId="{4D47FC52-27C0-4733-8BC3-A8F11831A368}" destId="{6B4FA6D1-637D-42AE-B5E4-278C923A5619}" srcOrd="1" destOrd="0" presId="urn:microsoft.com/office/officeart/2005/8/layout/chevron1"/>
    <dgm:cxn modelId="{00A66832-A3C4-4937-A488-DEFF9BE60E15}" type="presParOf" srcId="{4D47FC52-27C0-4733-8BC3-A8F11831A368}" destId="{3D7ECDDF-2A42-4A89-A0B0-B0451F914639}" srcOrd="2" destOrd="0" presId="urn:microsoft.com/office/officeart/2005/8/layout/chevron1"/>
    <dgm:cxn modelId="{A578DF49-2B0B-46D8-B765-CB4B14E826E4}" type="presParOf" srcId="{3D7ECDDF-2A42-4A89-A0B0-B0451F914639}" destId="{3B58DAC6-D4EF-42FB-A70D-1EDF98834D0E}" srcOrd="0" destOrd="0" presId="urn:microsoft.com/office/officeart/2005/8/layout/chevron1"/>
    <dgm:cxn modelId="{87E7BA65-C45D-485E-B829-3BC8CA518012}" type="presParOf" srcId="{3D7ECDDF-2A42-4A89-A0B0-B0451F914639}" destId="{D2EDB4AE-C764-438E-BD50-9A7C61FAEA29}" srcOrd="1" destOrd="0" presId="urn:microsoft.com/office/officeart/2005/8/layout/chevron1"/>
    <dgm:cxn modelId="{5792D976-27CD-45A9-BEC9-6A2C01922391}" type="presParOf" srcId="{4D47FC52-27C0-4733-8BC3-A8F11831A368}" destId="{AA08F71A-4D94-4D61-B2D8-A9844C5672B1}" srcOrd="3" destOrd="0" presId="urn:microsoft.com/office/officeart/2005/8/layout/chevron1"/>
    <dgm:cxn modelId="{2192B83E-72E3-4368-93EC-05867B2FD954}" type="presParOf" srcId="{4D47FC52-27C0-4733-8BC3-A8F11831A368}" destId="{B604028C-CEB5-4218-8B83-F98EE0CBCC4A}" srcOrd="4" destOrd="0" presId="urn:microsoft.com/office/officeart/2005/8/layout/chevron1"/>
    <dgm:cxn modelId="{582C6643-33D7-4938-8249-AAD58169D599}" type="presParOf" srcId="{B604028C-CEB5-4218-8B83-F98EE0CBCC4A}" destId="{6D5AC354-5434-4766-B1E0-183405BC8516}" srcOrd="0" destOrd="0" presId="urn:microsoft.com/office/officeart/2005/8/layout/chevron1"/>
    <dgm:cxn modelId="{D37A1C45-97BD-4376-9E33-FE4519908706}" type="presParOf" srcId="{B604028C-CEB5-4218-8B83-F98EE0CBCC4A}" destId="{F2E88367-E59D-4549-9C05-598E17E2664F}" srcOrd="1" destOrd="0" presId="urn:microsoft.com/office/officeart/2005/8/layout/chevron1"/>
    <dgm:cxn modelId="{972E6FDD-02CD-40F8-BF8F-FD6A3E364E47}" type="presParOf" srcId="{4D47FC52-27C0-4733-8BC3-A8F11831A368}" destId="{CB1601C9-1CC3-4EFB-9A31-7730C1EB079B}" srcOrd="5" destOrd="0" presId="urn:microsoft.com/office/officeart/2005/8/layout/chevron1"/>
    <dgm:cxn modelId="{E2B46720-176F-406A-8D80-1BE6BFD46DC0}" type="presParOf" srcId="{4D47FC52-27C0-4733-8BC3-A8F11831A368}" destId="{BC0E921A-453B-426B-B83B-5633DD86B2AD}" srcOrd="6" destOrd="0" presId="urn:microsoft.com/office/officeart/2005/8/layout/chevron1"/>
    <dgm:cxn modelId="{DE40FAC4-3A5B-4504-9BC5-9D66B37F1785}" type="presParOf" srcId="{BC0E921A-453B-426B-B83B-5633DD86B2AD}" destId="{D58C1CFA-3169-4B11-8293-638A68F94368}" srcOrd="0" destOrd="0" presId="urn:microsoft.com/office/officeart/2005/8/layout/chevron1"/>
    <dgm:cxn modelId="{C87A2F63-51BE-4FE7-91A7-2EBB615B50FA}"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smtClean="0">
              <a:solidFill>
                <a:schemeClr val="bg1">
                  <a:lumMod val="85000"/>
                </a:schemeClr>
              </a:solidFill>
            </a:rPr>
            <a:t>Product design</a:t>
          </a:r>
          <a:endParaRPr lang="en-GB" sz="2000" b="1" dirty="0">
            <a:solidFill>
              <a:schemeClr val="bg1">
                <a:lumMod val="85000"/>
              </a:schemeClr>
            </a:solidFill>
          </a:endParaRPr>
        </a:p>
      </dgm:t>
    </dgm:pt>
    <dgm:pt modelId="{48611C48-C4B7-42CC-A2C1-B5446CB84AA4}" type="parTrans" cxnId="{FCF0D00A-7BDD-4AF7-A50B-5377D0B07807}">
      <dgm:prSet/>
      <dgm:spPr/>
      <dgm:t>
        <a:bodyPr/>
        <a:lstStyle/>
        <a:p>
          <a:endParaRPr lang="en-GB">
            <a:solidFill>
              <a:schemeClr val="bg1">
                <a:lumMod val="85000"/>
              </a:schemeClr>
            </a:solidFill>
          </a:endParaRPr>
        </a:p>
      </dgm:t>
    </dgm:pt>
    <dgm:pt modelId="{60728ECA-F9B2-4167-8D9D-80E06DE82722}" type="sibTrans" cxnId="{FCF0D00A-7BDD-4AF7-A50B-5377D0B07807}">
      <dgm:prSet/>
      <dgm:spPr/>
      <dgm:t>
        <a:bodyPr/>
        <a:lstStyle/>
        <a:p>
          <a:endParaRPr lang="en-GB">
            <a:solidFill>
              <a:schemeClr val="bg1">
                <a:lumMod val="85000"/>
              </a:schemeClr>
            </a:solidFill>
          </a:endParaRPr>
        </a:p>
      </dgm:t>
    </dgm:pt>
    <dgm:pt modelId="{2AF0122D-FF1B-45B1-9BDB-87B680135C33}">
      <dgm:prSet phldrT="[Text]" custT="1"/>
      <dgm:spPr/>
      <dgm:t>
        <a:bodyPr/>
        <a:lstStyle/>
        <a:p>
          <a:r>
            <a:rPr lang="en-GB" sz="1600" dirty="0" smtClean="0">
              <a:solidFill>
                <a:schemeClr val="bg1">
                  <a:lumMod val="85000"/>
                </a:schemeClr>
              </a:solidFill>
            </a:rPr>
            <a:t>Use less</a:t>
          </a:r>
          <a:endParaRPr lang="en-GB" sz="1600" dirty="0">
            <a:solidFill>
              <a:schemeClr val="bg1">
                <a:lumMod val="85000"/>
              </a:schemeClr>
            </a:solidFill>
          </a:endParaRPr>
        </a:p>
      </dgm:t>
    </dgm:pt>
    <dgm:pt modelId="{F368C3A0-7FEB-4ACF-B05E-BFEC2F342D72}" type="parTrans" cxnId="{FCB64DE2-197F-4409-B4D4-A4FD12E79AC7}">
      <dgm:prSet/>
      <dgm:spPr/>
      <dgm:t>
        <a:bodyPr/>
        <a:lstStyle/>
        <a:p>
          <a:endParaRPr lang="en-GB">
            <a:solidFill>
              <a:schemeClr val="bg1">
                <a:lumMod val="85000"/>
              </a:schemeClr>
            </a:solidFill>
          </a:endParaRPr>
        </a:p>
      </dgm:t>
    </dgm:pt>
    <dgm:pt modelId="{E3AD4D8E-CC17-4A2C-8DC9-F2ABB2A4845A}" type="sibTrans" cxnId="{FCB64DE2-197F-4409-B4D4-A4FD12E79AC7}">
      <dgm:prSet/>
      <dgm:spPr/>
      <dgm:t>
        <a:bodyPr/>
        <a:lstStyle/>
        <a:p>
          <a:endParaRPr lang="en-GB">
            <a:solidFill>
              <a:schemeClr val="bg1">
                <a:lumMod val="85000"/>
              </a:schemeClr>
            </a:solidFill>
          </a:endParaRPr>
        </a:p>
      </dgm:t>
    </dgm:pt>
    <dgm:pt modelId="{6D31AF31-93B4-4456-95B7-8671E38EB396}">
      <dgm:prSet phldrT="[Text]" custT="1"/>
      <dgm:spPr/>
      <dgm:t>
        <a:bodyPr/>
        <a:lstStyle/>
        <a:p>
          <a:r>
            <a:rPr lang="en-GB" sz="1600" dirty="0" smtClean="0">
              <a:solidFill>
                <a:schemeClr val="bg1">
                  <a:lumMod val="85000"/>
                </a:schemeClr>
              </a:solidFill>
            </a:rPr>
            <a:t>Use it more</a:t>
          </a:r>
          <a:endParaRPr lang="en-GB" sz="1600" dirty="0">
            <a:solidFill>
              <a:schemeClr val="bg1">
                <a:lumMod val="85000"/>
              </a:schemeClr>
            </a:solidFill>
          </a:endParaRPr>
        </a:p>
      </dgm:t>
    </dgm:pt>
    <dgm:pt modelId="{F5557B6F-0AAA-4E70-84E7-1791830011CF}" type="parTrans" cxnId="{F6474063-66C4-4D6F-8452-F7733697B597}">
      <dgm:prSet/>
      <dgm:spPr/>
      <dgm:t>
        <a:bodyPr/>
        <a:lstStyle/>
        <a:p>
          <a:endParaRPr lang="en-GB">
            <a:solidFill>
              <a:schemeClr val="bg1">
                <a:lumMod val="85000"/>
              </a:schemeClr>
            </a:solidFill>
          </a:endParaRPr>
        </a:p>
      </dgm:t>
    </dgm:pt>
    <dgm:pt modelId="{CA27ED4B-C425-4DA1-9B41-F8781A4CDE62}" type="sibTrans" cxnId="{F6474063-66C4-4D6F-8452-F7733697B597}">
      <dgm:prSet/>
      <dgm:spPr/>
      <dgm:t>
        <a:bodyPr/>
        <a:lstStyle/>
        <a:p>
          <a:endParaRPr lang="en-GB">
            <a:solidFill>
              <a:schemeClr val="bg1">
                <a:lumMod val="85000"/>
              </a:schemeClr>
            </a:solidFill>
          </a:endParaRPr>
        </a:p>
      </dgm:t>
    </dgm:pt>
    <dgm:pt modelId="{B5B99155-047F-4664-B536-62AEA229A242}">
      <dgm:prSet phldrT="[Text]" custT="1"/>
      <dgm:spPr>
        <a:solidFill>
          <a:schemeClr val="accent5">
            <a:lumMod val="60000"/>
            <a:lumOff val="40000"/>
          </a:schemeClr>
        </a:solidFill>
      </dgm:spPr>
      <dgm:t>
        <a:bodyPr/>
        <a:lstStyle/>
        <a:p>
          <a:r>
            <a:rPr lang="en-GB" sz="2000" b="1" smtClean="0">
              <a:solidFill>
                <a:schemeClr val="bg1">
                  <a:lumMod val="85000"/>
                </a:schemeClr>
              </a:solidFill>
            </a:rPr>
            <a:t>Process design</a:t>
          </a:r>
          <a:endParaRPr lang="en-GB" sz="2000" b="1" dirty="0">
            <a:solidFill>
              <a:schemeClr val="bg1">
                <a:lumMod val="85000"/>
              </a:schemeClr>
            </a:solidFill>
          </a:endParaRPr>
        </a:p>
      </dgm:t>
    </dgm:pt>
    <dgm:pt modelId="{7362CF9C-AA28-4115-813C-4A73D946C8A2}" type="parTrans" cxnId="{C7D752F8-7DF2-4977-9030-B3898A3F5226}">
      <dgm:prSet/>
      <dgm:spPr/>
      <dgm:t>
        <a:bodyPr/>
        <a:lstStyle/>
        <a:p>
          <a:endParaRPr lang="en-GB">
            <a:solidFill>
              <a:schemeClr val="bg1">
                <a:lumMod val="85000"/>
              </a:schemeClr>
            </a:solidFill>
          </a:endParaRPr>
        </a:p>
      </dgm:t>
    </dgm:pt>
    <dgm:pt modelId="{E462841A-E932-4D12-B2D8-F36BA0C52CDB}" type="sibTrans" cxnId="{C7D752F8-7DF2-4977-9030-B3898A3F5226}">
      <dgm:prSet/>
      <dgm:spPr/>
      <dgm:t>
        <a:bodyPr/>
        <a:lstStyle/>
        <a:p>
          <a:endParaRPr lang="en-GB">
            <a:solidFill>
              <a:schemeClr val="bg1">
                <a:lumMod val="85000"/>
              </a:schemeClr>
            </a:solidFill>
          </a:endParaRPr>
        </a:p>
      </dgm:t>
    </dgm:pt>
    <dgm:pt modelId="{FB2A3D03-9E91-4503-8373-C1C508B91DC4}">
      <dgm:prSet phldrT="[Text]" custT="1"/>
      <dgm:spPr/>
      <dgm:t>
        <a:bodyPr/>
        <a:lstStyle/>
        <a:p>
          <a:r>
            <a:rPr lang="en-GB" sz="1600" smtClean="0">
              <a:solidFill>
                <a:schemeClr val="bg1">
                  <a:lumMod val="85000"/>
                </a:schemeClr>
              </a:solidFill>
            </a:rPr>
            <a:t>Use less</a:t>
          </a:r>
          <a:endParaRPr lang="en-GB" sz="1600" dirty="0">
            <a:solidFill>
              <a:schemeClr val="bg1">
                <a:lumMod val="85000"/>
              </a:schemeClr>
            </a:solidFill>
          </a:endParaRPr>
        </a:p>
      </dgm:t>
    </dgm:pt>
    <dgm:pt modelId="{1E20503B-2E5B-4898-A82C-599B40038AEA}" type="parTrans" cxnId="{5DB4E005-F465-467B-A1CF-45C0A2514600}">
      <dgm:prSet/>
      <dgm:spPr/>
      <dgm:t>
        <a:bodyPr/>
        <a:lstStyle/>
        <a:p>
          <a:endParaRPr lang="en-GB">
            <a:solidFill>
              <a:schemeClr val="bg1">
                <a:lumMod val="85000"/>
              </a:schemeClr>
            </a:solidFill>
          </a:endParaRPr>
        </a:p>
      </dgm:t>
    </dgm:pt>
    <dgm:pt modelId="{2FB530D0-C48A-42E2-B98A-955C4B5CAB99}" type="sibTrans" cxnId="{5DB4E005-F465-467B-A1CF-45C0A2514600}">
      <dgm:prSet/>
      <dgm:spPr/>
      <dgm:t>
        <a:bodyPr/>
        <a:lstStyle/>
        <a:p>
          <a:endParaRPr lang="en-GB">
            <a:solidFill>
              <a:schemeClr val="bg1">
                <a:lumMod val="85000"/>
              </a:schemeClr>
            </a:solidFill>
          </a:endParaRPr>
        </a:p>
      </dgm:t>
    </dgm:pt>
    <dgm:pt modelId="{A9750B8B-E5DF-4775-9AE4-2DC2D1710A9A}">
      <dgm:prSet phldrT="[Text]" custT="1"/>
      <dgm:spPr>
        <a:solidFill>
          <a:schemeClr val="accent5">
            <a:lumMod val="60000"/>
            <a:lumOff val="40000"/>
          </a:schemeClr>
        </a:solidFill>
      </dgm:spPr>
      <dgm:t>
        <a:bodyPr/>
        <a:lstStyle/>
        <a:p>
          <a:r>
            <a:rPr lang="en-GB" sz="2000" b="1" smtClean="0">
              <a:solidFill>
                <a:schemeClr val="bg1">
                  <a:lumMod val="85000"/>
                </a:schemeClr>
              </a:solidFill>
            </a:rPr>
            <a:t>Circular flows</a:t>
          </a:r>
          <a:endParaRPr lang="en-GB" sz="2000" b="1" dirty="0">
            <a:solidFill>
              <a:schemeClr val="bg1">
                <a:lumMod val="85000"/>
              </a:schemeClr>
            </a:solidFill>
          </a:endParaRPr>
        </a:p>
      </dgm:t>
    </dgm:pt>
    <dgm:pt modelId="{1FE22986-2769-4A65-8997-EF8D8F1C913F}" type="parTrans" cxnId="{1F8F96AC-025F-4012-AFC5-885A9E1CB931}">
      <dgm:prSet/>
      <dgm:spPr/>
      <dgm:t>
        <a:bodyPr/>
        <a:lstStyle/>
        <a:p>
          <a:endParaRPr lang="en-GB">
            <a:solidFill>
              <a:schemeClr val="bg1">
                <a:lumMod val="85000"/>
              </a:schemeClr>
            </a:solidFill>
          </a:endParaRPr>
        </a:p>
      </dgm:t>
    </dgm:pt>
    <dgm:pt modelId="{8F7B457E-8F8B-4C48-BDFE-E7FCC28A4C84}" type="sibTrans" cxnId="{1F8F96AC-025F-4012-AFC5-885A9E1CB931}">
      <dgm:prSet/>
      <dgm:spPr/>
      <dgm:t>
        <a:bodyPr/>
        <a:lstStyle/>
        <a:p>
          <a:endParaRPr lang="en-GB">
            <a:solidFill>
              <a:schemeClr val="bg1">
                <a:lumMod val="85000"/>
              </a:schemeClr>
            </a:solidFill>
          </a:endParaRPr>
        </a:p>
      </dgm:t>
    </dgm:pt>
    <dgm:pt modelId="{0776A6A8-7FB5-40F9-A6EE-8D6D7C331DEF}">
      <dgm:prSet phldrT="[Text]" custT="1"/>
      <dgm:spPr/>
      <dgm:t>
        <a:bodyPr/>
        <a:lstStyle/>
        <a:p>
          <a:r>
            <a:rPr lang="en-GB" sz="1600" dirty="0" smtClean="0">
              <a:solidFill>
                <a:schemeClr val="bg1">
                  <a:lumMod val="85000"/>
                </a:schemeClr>
              </a:solidFill>
            </a:rPr>
            <a:t>Reuse</a:t>
          </a:r>
          <a:endParaRPr lang="en-GB" sz="1600" dirty="0">
            <a:solidFill>
              <a:schemeClr val="bg1">
                <a:lumMod val="85000"/>
              </a:schemeClr>
            </a:solidFill>
          </a:endParaRPr>
        </a:p>
      </dgm:t>
    </dgm:pt>
    <dgm:pt modelId="{2B3920BA-FA2F-4E17-9498-979AA66FC6E6}" type="parTrans" cxnId="{7551775B-E211-4CEA-8D7A-A5260958799E}">
      <dgm:prSet/>
      <dgm:spPr/>
      <dgm:t>
        <a:bodyPr/>
        <a:lstStyle/>
        <a:p>
          <a:endParaRPr lang="en-GB">
            <a:solidFill>
              <a:schemeClr val="bg1">
                <a:lumMod val="85000"/>
              </a:schemeClr>
            </a:solidFill>
          </a:endParaRPr>
        </a:p>
      </dgm:t>
    </dgm:pt>
    <dgm:pt modelId="{85961D6B-A0DD-417B-9B8B-0DCB27CA9E62}" type="sibTrans" cxnId="{7551775B-E211-4CEA-8D7A-A5260958799E}">
      <dgm:prSet/>
      <dgm:spPr/>
      <dgm:t>
        <a:bodyPr/>
        <a:lstStyle/>
        <a:p>
          <a:endParaRPr lang="en-GB">
            <a:solidFill>
              <a:schemeClr val="bg1">
                <a:lumMod val="85000"/>
              </a:schemeClr>
            </a:solidFill>
          </a:endParaRPr>
        </a:p>
      </dgm:t>
    </dgm:pt>
    <dgm:pt modelId="{B362322D-C280-4332-9B41-C35452F6EC8A}">
      <dgm:prSet phldrT="[Text]" custT="1"/>
      <dgm:spPr>
        <a:solidFill>
          <a:schemeClr val="accent5">
            <a:lumMod val="60000"/>
            <a:lumOff val="40000"/>
          </a:schemeClr>
        </a:solidFill>
      </dgm:spPr>
      <dgm:t>
        <a:bodyPr/>
        <a:lstStyle/>
        <a:p>
          <a:r>
            <a:rPr lang="en-GB" sz="2000" b="1" dirty="0" smtClean="0">
              <a:solidFill>
                <a:schemeClr val="bg1">
                  <a:lumMod val="85000"/>
                </a:schemeClr>
              </a:solidFill>
            </a:rPr>
            <a:t>Circular inputs</a:t>
          </a:r>
          <a:endParaRPr lang="en-GB" sz="2000" b="1" dirty="0">
            <a:solidFill>
              <a:schemeClr val="bg1">
                <a:lumMod val="85000"/>
              </a:schemeClr>
            </a:solidFill>
          </a:endParaRPr>
        </a:p>
      </dgm:t>
    </dgm:pt>
    <dgm:pt modelId="{1A468FA5-E58F-464F-91E1-66AC0D6E22D2}" type="parTrans" cxnId="{6C1CC9CA-C714-4736-8E55-D9A66ADC86AA}">
      <dgm:prSet/>
      <dgm:spPr/>
      <dgm:t>
        <a:bodyPr/>
        <a:lstStyle/>
        <a:p>
          <a:endParaRPr lang="en-GB">
            <a:solidFill>
              <a:schemeClr val="bg1">
                <a:lumMod val="85000"/>
              </a:schemeClr>
            </a:solidFill>
          </a:endParaRPr>
        </a:p>
      </dgm:t>
    </dgm:pt>
    <dgm:pt modelId="{870EB13F-CF04-4154-A40D-030BE406D0E4}" type="sibTrans" cxnId="{6C1CC9CA-C714-4736-8E55-D9A66ADC86AA}">
      <dgm:prSet/>
      <dgm:spPr/>
      <dgm:t>
        <a:bodyPr/>
        <a:lstStyle/>
        <a:p>
          <a:endParaRPr lang="en-GB">
            <a:solidFill>
              <a:schemeClr val="bg1">
                <a:lumMod val="85000"/>
              </a:schemeClr>
            </a:solidFill>
          </a:endParaRPr>
        </a:p>
      </dgm:t>
    </dgm:pt>
    <dgm:pt modelId="{C83A5A2A-9FAC-4DFF-957D-E486D6EB93DF}">
      <dgm:prSet phldrT="[Text]" custT="1"/>
      <dgm:spPr/>
      <dgm:t>
        <a:bodyPr/>
        <a:lstStyle/>
        <a:p>
          <a:r>
            <a:rPr lang="en-GB" sz="1600" smtClean="0">
              <a:solidFill>
                <a:schemeClr val="bg1">
                  <a:lumMod val="85000"/>
                </a:schemeClr>
              </a:solidFill>
            </a:rPr>
            <a:t>Use it again</a:t>
          </a:r>
          <a:endParaRPr lang="en-GB" sz="1600" dirty="0">
            <a:solidFill>
              <a:schemeClr val="bg1">
                <a:lumMod val="85000"/>
              </a:schemeClr>
            </a:solidFill>
          </a:endParaRPr>
        </a:p>
      </dgm:t>
    </dgm:pt>
    <dgm:pt modelId="{5D9D3259-760B-4ADE-9CA2-5C2EB3771C1A}" type="parTrans" cxnId="{4E2F875D-8EAD-4698-8F1D-1AD83A92FCFC}">
      <dgm:prSet/>
      <dgm:spPr/>
      <dgm:t>
        <a:bodyPr/>
        <a:lstStyle/>
        <a:p>
          <a:endParaRPr lang="en-GB">
            <a:solidFill>
              <a:schemeClr val="bg1">
                <a:lumMod val="85000"/>
              </a:schemeClr>
            </a:solidFill>
          </a:endParaRPr>
        </a:p>
      </dgm:t>
    </dgm:pt>
    <dgm:pt modelId="{CB141E90-F8E1-4F1C-937C-717B30060445}" type="sibTrans" cxnId="{4E2F875D-8EAD-4698-8F1D-1AD83A92FCFC}">
      <dgm:prSet/>
      <dgm:spPr/>
      <dgm:t>
        <a:bodyPr/>
        <a:lstStyle/>
        <a:p>
          <a:endParaRPr lang="en-GB">
            <a:solidFill>
              <a:schemeClr val="bg1">
                <a:lumMod val="85000"/>
              </a:schemeClr>
            </a:solidFill>
          </a:endParaRPr>
        </a:p>
      </dgm:t>
    </dgm:pt>
    <dgm:pt modelId="{F0E32E4C-BD19-4614-B4DB-7E7950F5746B}">
      <dgm:prSet phldrT="[Text]" custT="1"/>
      <dgm:spPr/>
      <dgm:t>
        <a:bodyPr/>
        <a:lstStyle/>
        <a:p>
          <a:r>
            <a:rPr lang="en-GB" sz="1600" dirty="0" smtClean="0">
              <a:solidFill>
                <a:schemeClr val="bg1">
                  <a:lumMod val="85000"/>
                </a:schemeClr>
              </a:solidFill>
            </a:rPr>
            <a:t>Remanufacture</a:t>
          </a:r>
          <a:endParaRPr lang="en-GB" sz="1600" dirty="0">
            <a:solidFill>
              <a:schemeClr val="bg1">
                <a:lumMod val="85000"/>
              </a:schemeClr>
            </a:solidFill>
          </a:endParaRPr>
        </a:p>
      </dgm:t>
    </dgm:pt>
    <dgm:pt modelId="{46D9322A-DB11-43B1-BAE3-D963D57C106B}" type="parTrans" cxnId="{EA8BFA06-CC36-46C0-8C71-D3380358912F}">
      <dgm:prSet/>
      <dgm:spPr/>
      <dgm:t>
        <a:bodyPr/>
        <a:lstStyle/>
        <a:p>
          <a:endParaRPr lang="en-GB">
            <a:solidFill>
              <a:schemeClr val="bg1">
                <a:lumMod val="85000"/>
              </a:schemeClr>
            </a:solidFill>
          </a:endParaRPr>
        </a:p>
      </dgm:t>
    </dgm:pt>
    <dgm:pt modelId="{7024FA48-233E-41EC-9711-95C6EB51C977}" type="sibTrans" cxnId="{EA8BFA06-CC36-46C0-8C71-D3380358912F}">
      <dgm:prSet/>
      <dgm:spPr/>
      <dgm:t>
        <a:bodyPr/>
        <a:lstStyle/>
        <a:p>
          <a:endParaRPr lang="en-GB">
            <a:solidFill>
              <a:schemeClr val="bg1">
                <a:lumMod val="85000"/>
              </a:schemeClr>
            </a:solidFill>
          </a:endParaRPr>
        </a:p>
      </dgm:t>
    </dgm:pt>
    <dgm:pt modelId="{6ED2F62E-FA35-48CC-8A9F-841776209B78}">
      <dgm:prSet phldrT="[Text]" custT="1"/>
      <dgm:spPr/>
      <dgm:t>
        <a:bodyPr/>
        <a:lstStyle/>
        <a:p>
          <a:r>
            <a:rPr lang="en-GB" sz="1600" dirty="0" smtClean="0">
              <a:solidFill>
                <a:schemeClr val="bg1">
                  <a:lumMod val="85000"/>
                </a:schemeClr>
              </a:solidFill>
            </a:rPr>
            <a:t>Recycle</a:t>
          </a:r>
          <a:endParaRPr lang="en-GB" sz="1600" dirty="0">
            <a:solidFill>
              <a:schemeClr val="bg1">
                <a:lumMod val="85000"/>
              </a:schemeClr>
            </a:solidFill>
          </a:endParaRPr>
        </a:p>
      </dgm:t>
    </dgm:pt>
    <dgm:pt modelId="{C923FD26-2C27-4CB5-B7D2-97893A819074}" type="parTrans" cxnId="{774728A7-2FCE-4DF5-967C-4D0EF6058F63}">
      <dgm:prSet/>
      <dgm:spPr/>
      <dgm:t>
        <a:bodyPr/>
        <a:lstStyle/>
        <a:p>
          <a:endParaRPr lang="en-GB">
            <a:solidFill>
              <a:schemeClr val="bg1">
                <a:lumMod val="85000"/>
              </a:schemeClr>
            </a:solidFill>
          </a:endParaRPr>
        </a:p>
      </dgm:t>
    </dgm:pt>
    <dgm:pt modelId="{112CF460-4F33-4828-A16B-F4CE81FE1363}" type="sibTrans" cxnId="{774728A7-2FCE-4DF5-967C-4D0EF6058F63}">
      <dgm:prSet/>
      <dgm:spPr/>
      <dgm:t>
        <a:bodyPr/>
        <a:lstStyle/>
        <a:p>
          <a:endParaRPr lang="en-GB">
            <a:solidFill>
              <a:schemeClr val="bg1">
                <a:lumMod val="85000"/>
              </a:schemeClr>
            </a:solidFill>
          </a:endParaRPr>
        </a:p>
      </dgm:t>
    </dgm:pt>
    <dgm:pt modelId="{F9A6A46C-502B-4334-9633-5C1A9127F001}">
      <dgm:prSet phldrT="[Text]" custT="1"/>
      <dgm:spPr/>
      <dgm:t>
        <a:bodyPr/>
        <a:lstStyle/>
        <a:p>
          <a:r>
            <a:rPr lang="en-GB" sz="1600" dirty="0" smtClean="0">
              <a:solidFill>
                <a:schemeClr val="bg1">
                  <a:lumMod val="85000"/>
                </a:schemeClr>
              </a:solidFill>
            </a:rPr>
            <a:t>Recycled</a:t>
          </a:r>
          <a:endParaRPr lang="en-GB" sz="1600" dirty="0">
            <a:solidFill>
              <a:schemeClr val="bg1">
                <a:lumMod val="85000"/>
              </a:schemeClr>
            </a:solidFill>
          </a:endParaRPr>
        </a:p>
      </dgm:t>
    </dgm:pt>
    <dgm:pt modelId="{0812F62D-7246-4506-ABB2-5EB3B8E89A20}" type="parTrans" cxnId="{ABB20B81-939D-4D1D-82DA-E601F3D7B530}">
      <dgm:prSet/>
      <dgm:spPr/>
      <dgm:t>
        <a:bodyPr/>
        <a:lstStyle/>
        <a:p>
          <a:endParaRPr lang="en-GB">
            <a:solidFill>
              <a:schemeClr val="bg1">
                <a:lumMod val="85000"/>
              </a:schemeClr>
            </a:solidFill>
          </a:endParaRPr>
        </a:p>
      </dgm:t>
    </dgm:pt>
    <dgm:pt modelId="{A3FD873B-A698-474A-8CC8-75933FA2EDD8}" type="sibTrans" cxnId="{ABB20B81-939D-4D1D-82DA-E601F3D7B530}">
      <dgm:prSet/>
      <dgm:spPr/>
      <dgm:t>
        <a:bodyPr/>
        <a:lstStyle/>
        <a:p>
          <a:endParaRPr lang="en-GB">
            <a:solidFill>
              <a:schemeClr val="bg1">
                <a:lumMod val="85000"/>
              </a:schemeClr>
            </a:solidFill>
          </a:endParaRPr>
        </a:p>
      </dgm:t>
    </dgm:pt>
    <dgm:pt modelId="{AD37F87E-DFB0-4CB3-92F0-E1D75B1709C5}">
      <dgm:prSet phldrT="[Text]" custT="1"/>
      <dgm:spPr/>
      <dgm:t>
        <a:bodyPr/>
        <a:lstStyle/>
        <a:p>
          <a:r>
            <a:rPr lang="en-GB" sz="1600" smtClean="0">
              <a:solidFill>
                <a:schemeClr val="bg1">
                  <a:lumMod val="85000"/>
                </a:schemeClr>
              </a:solidFill>
            </a:rPr>
            <a:t>Renewable</a:t>
          </a:r>
          <a:endParaRPr lang="en-GB" sz="1600" dirty="0">
            <a:solidFill>
              <a:schemeClr val="bg1">
                <a:lumMod val="85000"/>
              </a:schemeClr>
            </a:solidFill>
          </a:endParaRPr>
        </a:p>
      </dgm:t>
    </dgm:pt>
    <dgm:pt modelId="{CC29DA74-1B9C-46EC-BBE1-BC23D42C4070}" type="parTrans" cxnId="{905977F3-2161-44CF-8070-9B38CB02A9B1}">
      <dgm:prSet/>
      <dgm:spPr/>
      <dgm:t>
        <a:bodyPr/>
        <a:lstStyle/>
        <a:p>
          <a:endParaRPr lang="en-GB">
            <a:solidFill>
              <a:schemeClr val="bg1">
                <a:lumMod val="85000"/>
              </a:schemeClr>
            </a:solidFill>
          </a:endParaRPr>
        </a:p>
      </dgm:t>
    </dgm:pt>
    <dgm:pt modelId="{23AB5A34-DD8C-48C0-AF0D-699AF18E286E}" type="sibTrans" cxnId="{905977F3-2161-44CF-8070-9B38CB02A9B1}">
      <dgm:prSet/>
      <dgm:spPr/>
      <dgm:t>
        <a:bodyPr/>
        <a:lstStyle/>
        <a:p>
          <a:endParaRPr lang="en-GB">
            <a:solidFill>
              <a:schemeClr val="bg1">
                <a:lumMod val="85000"/>
              </a:schemeClr>
            </a:solidFill>
          </a:endParaRPr>
        </a:p>
      </dgm:t>
    </dgm:pt>
    <dgm:pt modelId="{89D411B9-6CA9-4AAE-8BBE-FDA46C07E335}">
      <dgm:prSet phldrT="[Text]" custT="1"/>
      <dgm:spPr/>
      <dgm:t>
        <a:bodyPr/>
        <a:lstStyle/>
        <a:p>
          <a:r>
            <a:rPr lang="en-GB" sz="1600" smtClean="0">
              <a:solidFill>
                <a:schemeClr val="bg1">
                  <a:lumMod val="85000"/>
                </a:schemeClr>
              </a:solidFill>
            </a:rPr>
            <a:t>Safe &amp; secure</a:t>
          </a:r>
          <a:endParaRPr lang="en-GB" sz="1600" dirty="0">
            <a:solidFill>
              <a:schemeClr val="bg1">
                <a:lumMod val="85000"/>
              </a:schemeClr>
            </a:solidFill>
          </a:endParaRPr>
        </a:p>
      </dgm:t>
    </dgm:pt>
    <dgm:pt modelId="{1D11EE7B-BA8C-4ED7-9692-42D495F6A4DA}" type="parTrans" cxnId="{21E18961-CCEE-49BB-BD12-CB40C0A93797}">
      <dgm:prSet/>
      <dgm:spPr/>
      <dgm:t>
        <a:bodyPr/>
        <a:lstStyle/>
        <a:p>
          <a:endParaRPr lang="en-GB">
            <a:solidFill>
              <a:schemeClr val="bg1">
                <a:lumMod val="85000"/>
              </a:schemeClr>
            </a:solidFill>
          </a:endParaRPr>
        </a:p>
      </dgm:t>
    </dgm:pt>
    <dgm:pt modelId="{B9CCCB55-51F2-406D-BF55-6C7658D6F718}" type="sibTrans" cxnId="{21E18961-CCEE-49BB-BD12-CB40C0A93797}">
      <dgm:prSet/>
      <dgm:spPr/>
      <dgm:t>
        <a:bodyPr/>
        <a:lstStyle/>
        <a:p>
          <a:endParaRPr lang="en-GB">
            <a:solidFill>
              <a:schemeClr val="bg1">
                <a:lumMod val="85000"/>
              </a:schemeClr>
            </a:solidFill>
          </a:endParaRPr>
        </a:p>
      </dgm:t>
    </dgm:pt>
    <dgm:pt modelId="{15CC0283-3E29-4DE4-801D-8425D399B658}">
      <dgm:prSet phldrT="[Text]" custT="1"/>
      <dgm:spPr/>
      <dgm:t>
        <a:bodyPr/>
        <a:lstStyle/>
        <a:p>
          <a:r>
            <a:rPr lang="en-GB" sz="1600" dirty="0" smtClean="0">
              <a:solidFill>
                <a:schemeClr val="bg1">
                  <a:lumMod val="85000"/>
                </a:schemeClr>
              </a:solidFill>
            </a:rPr>
            <a:t>Renewables</a:t>
          </a:r>
          <a:endParaRPr lang="en-GB" sz="1600" dirty="0">
            <a:solidFill>
              <a:schemeClr val="bg1">
                <a:lumMod val="85000"/>
              </a:schemeClr>
            </a:solidFill>
          </a:endParaRPr>
        </a:p>
      </dgm:t>
    </dgm:pt>
    <dgm:pt modelId="{CD1C4238-ED91-491C-9CD9-03F6F0542B9E}" type="parTrans" cxnId="{C9D0F064-E3CA-4ACE-A6C5-44312C2910CC}">
      <dgm:prSet/>
      <dgm:spPr/>
      <dgm:t>
        <a:bodyPr/>
        <a:lstStyle/>
        <a:p>
          <a:endParaRPr lang="en-GB">
            <a:solidFill>
              <a:schemeClr val="bg1">
                <a:lumMod val="85000"/>
              </a:schemeClr>
            </a:solidFill>
          </a:endParaRPr>
        </a:p>
      </dgm:t>
    </dgm:pt>
    <dgm:pt modelId="{5AB127A7-82F6-4883-9195-411BA4DF201D}" type="sibTrans" cxnId="{C9D0F064-E3CA-4ACE-A6C5-44312C2910CC}">
      <dgm:prSet/>
      <dgm:spPr/>
      <dgm:t>
        <a:bodyPr/>
        <a:lstStyle/>
        <a:p>
          <a:endParaRPr lang="en-GB">
            <a:solidFill>
              <a:schemeClr val="bg1">
                <a:lumMod val="85000"/>
              </a:schemeClr>
            </a:solidFill>
          </a:endParaRPr>
        </a:p>
      </dgm:t>
    </dgm:pt>
    <dgm:pt modelId="{9E29EB61-18BB-4910-9A26-E56A7634C48D}">
      <dgm:prSet phldrT="[Text]" custT="1"/>
      <dgm:spPr/>
      <dgm:t>
        <a:bodyPr/>
        <a:lstStyle/>
        <a:p>
          <a:r>
            <a:rPr lang="en-GB" sz="1600" dirty="0" smtClean="0">
              <a:solidFill>
                <a:schemeClr val="bg1">
                  <a:lumMod val="85000"/>
                </a:schemeClr>
              </a:solidFill>
            </a:rPr>
            <a:t>Waste = food</a:t>
          </a:r>
          <a:endParaRPr lang="en-GB" sz="1600" dirty="0">
            <a:solidFill>
              <a:schemeClr val="bg1">
                <a:lumMod val="85000"/>
              </a:schemeClr>
            </a:solidFill>
          </a:endParaRPr>
        </a:p>
      </dgm:t>
    </dgm:pt>
    <dgm:pt modelId="{CEB1767A-264F-4ADD-83B3-54BAA54874F4}" type="parTrans" cxnId="{E3A846CA-3D94-4F20-B6EC-EC509D5D5490}">
      <dgm:prSet/>
      <dgm:spPr/>
      <dgm:t>
        <a:bodyPr/>
        <a:lstStyle/>
        <a:p>
          <a:endParaRPr lang="en-GB">
            <a:solidFill>
              <a:schemeClr val="bg1">
                <a:lumMod val="85000"/>
              </a:schemeClr>
            </a:solidFill>
          </a:endParaRPr>
        </a:p>
      </dgm:t>
    </dgm:pt>
    <dgm:pt modelId="{70BBF010-B606-439A-A8CD-E7A61240DCF4}" type="sibTrans" cxnId="{E3A846CA-3D94-4F20-B6EC-EC509D5D5490}">
      <dgm:prSet/>
      <dgm:spPr/>
      <dgm:t>
        <a:bodyPr/>
        <a:lstStyle/>
        <a:p>
          <a:endParaRPr lang="en-GB">
            <a:solidFill>
              <a:schemeClr val="bg1">
                <a:lumMod val="85000"/>
              </a:schemeClr>
            </a:solidFill>
          </a:endParaRPr>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A425B399-B7FA-41CD-9CDD-10160511E5EF}" type="presOf" srcId="{B362322D-C280-4332-9B41-C35452F6EC8A}" destId="{ED46BD9E-3188-49D0-82D7-35A7228FC0DD}" srcOrd="0" destOrd="0" presId="urn:microsoft.com/office/officeart/2005/8/layout/chevron1"/>
    <dgm:cxn modelId="{C7D752F8-7DF2-4977-9030-B3898A3F5226}" srcId="{1DD61B47-F6F8-4CAC-B70A-BE76A44B9F38}" destId="{B5B99155-047F-4664-B536-62AEA229A242}" srcOrd="2" destOrd="0" parTransId="{7362CF9C-AA28-4115-813C-4A73D946C8A2}" sibTransId="{E462841A-E932-4D12-B2D8-F36BA0C52CDB}"/>
    <dgm:cxn modelId="{774728A7-2FCE-4DF5-967C-4D0EF6058F63}" srcId="{A9750B8B-E5DF-4775-9AE4-2DC2D1710A9A}" destId="{6ED2F62E-FA35-48CC-8A9F-841776209B78}" srcOrd="2" destOrd="0" parTransId="{C923FD26-2C27-4CB5-B7D2-97893A819074}" sibTransId="{112CF460-4F33-4828-A16B-F4CE81FE1363}"/>
    <dgm:cxn modelId="{F5B25448-AC3A-4637-98E4-003E54661D18}" type="presOf" srcId="{6D31AF31-93B4-4456-95B7-8671E38EB396}" destId="{D2EDB4AE-C764-438E-BD50-9A7C61FAEA29}" srcOrd="0" destOrd="1" presId="urn:microsoft.com/office/officeart/2005/8/layout/chevron1"/>
    <dgm:cxn modelId="{030C8A32-50E6-44FF-82AC-DE48C8D2A05E}" type="presOf" srcId="{0776A6A8-7FB5-40F9-A6EE-8D6D7C331DEF}" destId="{CB8184D1-F50D-4E93-A0BE-C7EB719AF2B3}" srcOrd="0" destOrd="0" presId="urn:microsoft.com/office/officeart/2005/8/layout/chevron1"/>
    <dgm:cxn modelId="{C03A434F-F991-43B2-9074-BFADF8362C2B}" type="presOf" srcId="{15CC0283-3E29-4DE4-801D-8425D399B658}" destId="{F2E88367-E59D-4549-9C05-598E17E2664F}" srcOrd="0" destOrd="1"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3D0A90D3-2CA1-4C9A-AB27-7208AF829925}" type="presOf" srcId="{F9A6A46C-502B-4334-9633-5C1A9127F001}" destId="{22A36598-F62C-4B39-86A3-287A1BA8206D}" srcOrd="0" destOrd="0"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1F8F96AC-025F-4012-AFC5-885A9E1CB931}" srcId="{1DD61B47-F6F8-4CAC-B70A-BE76A44B9F38}" destId="{A9750B8B-E5DF-4775-9AE4-2DC2D1710A9A}" srcOrd="3" destOrd="0" parTransId="{1FE22986-2769-4A65-8997-EF8D8F1C913F}" sibTransId="{8F7B457E-8F8B-4C48-BDFE-E7FCC28A4C84}"/>
    <dgm:cxn modelId="{68F0496D-66C5-4A60-8D24-036BD2CFE1BB}" type="presOf" srcId="{1DD61B47-F6F8-4CAC-B70A-BE76A44B9F38}" destId="{4D47FC52-27C0-4733-8BC3-A8F11831A368}" srcOrd="0" destOrd="0" presId="urn:microsoft.com/office/officeart/2005/8/layout/chevron1"/>
    <dgm:cxn modelId="{E85DA5D6-E57F-48F8-8178-1EECA25D665A}" type="presOf" srcId="{89D411B9-6CA9-4AAE-8BBE-FDA46C07E335}" destId="{22A36598-F62C-4B39-86A3-287A1BA8206D}" srcOrd="0" destOrd="2" presId="urn:microsoft.com/office/officeart/2005/8/layout/chevron1"/>
    <dgm:cxn modelId="{22BD6343-0934-4DB4-B475-ABB2CAA17D32}" type="presOf" srcId="{6ED2F62E-FA35-48CC-8A9F-841776209B78}" destId="{CB8184D1-F50D-4E93-A0BE-C7EB719AF2B3}" srcOrd="0" destOrd="2"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FCB64DE2-197F-4409-B4D4-A4FD12E79AC7}" srcId="{2703A381-271A-4DE1-8728-AB160004F98E}" destId="{2AF0122D-FF1B-45B1-9BDB-87B680135C33}" srcOrd="0" destOrd="0" parTransId="{F368C3A0-7FEB-4ACF-B05E-BFEC2F342D72}" sibTransId="{E3AD4D8E-CC17-4A2C-8DC9-F2ABB2A4845A}"/>
    <dgm:cxn modelId="{0D1A0CA1-9924-4F2B-86E0-73D115594A2E}" type="presOf" srcId="{2AF0122D-FF1B-45B1-9BDB-87B680135C33}" destId="{D2EDB4AE-C764-438E-BD50-9A7C61FAEA29}" srcOrd="0" destOrd="0" presId="urn:microsoft.com/office/officeart/2005/8/layout/chevron1"/>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66D5A7A5-8B32-4AC0-8279-906E8330FD01}" type="presOf" srcId="{FB2A3D03-9E91-4503-8373-C1C508B91DC4}" destId="{F2E88367-E59D-4549-9C05-598E17E2664F}" srcOrd="0" destOrd="0" presId="urn:microsoft.com/office/officeart/2005/8/layout/chevron1"/>
    <dgm:cxn modelId="{4E2F875D-8EAD-4698-8F1D-1AD83A92FCFC}" srcId="{2703A381-271A-4DE1-8728-AB160004F98E}" destId="{C83A5A2A-9FAC-4DFF-957D-E486D6EB93DF}" srcOrd="2" destOrd="0" parTransId="{5D9D3259-760B-4ADE-9CA2-5C2EB3771C1A}" sibTransId="{CB141E90-F8E1-4F1C-937C-717B30060445}"/>
    <dgm:cxn modelId="{6C1CC9CA-C714-4736-8E55-D9A66ADC86AA}" srcId="{1DD61B47-F6F8-4CAC-B70A-BE76A44B9F38}" destId="{B362322D-C280-4332-9B41-C35452F6EC8A}" srcOrd="0" destOrd="0" parTransId="{1A468FA5-E58F-464F-91E1-66AC0D6E22D2}" sibTransId="{870EB13F-CF04-4154-A40D-030BE406D0E4}"/>
    <dgm:cxn modelId="{0A4D616B-4F54-4FB9-BE41-A558BC82FDCD}" type="presOf" srcId="{AD37F87E-DFB0-4CB3-92F0-E1D75B1709C5}" destId="{22A36598-F62C-4B39-86A3-287A1BA8206D}" srcOrd="0" destOrd="1" presId="urn:microsoft.com/office/officeart/2005/8/layout/chevron1"/>
    <dgm:cxn modelId="{E850B944-BC56-44B7-953E-C83BA15FBC36}" type="presOf" srcId="{2703A381-271A-4DE1-8728-AB160004F98E}" destId="{3B58DAC6-D4EF-42FB-A70D-1EDF98834D0E}" srcOrd="0" destOrd="0" presId="urn:microsoft.com/office/officeart/2005/8/layout/chevron1"/>
    <dgm:cxn modelId="{C9D0F064-E3CA-4ACE-A6C5-44312C2910CC}" srcId="{B5B99155-047F-4664-B536-62AEA229A242}" destId="{15CC0283-3E29-4DE4-801D-8425D399B658}" srcOrd="1" destOrd="0" parTransId="{CD1C4238-ED91-491C-9CD9-03F6F0542B9E}" sibTransId="{5AB127A7-82F6-4883-9195-411BA4DF201D}"/>
    <dgm:cxn modelId="{E3A846CA-3D94-4F20-B6EC-EC509D5D5490}" srcId="{B5B99155-047F-4664-B536-62AEA229A242}" destId="{9E29EB61-18BB-4910-9A26-E56A7634C48D}" srcOrd="2" destOrd="0" parTransId="{CEB1767A-264F-4ADD-83B3-54BAA54874F4}" sibTransId="{70BBF010-B606-439A-A8CD-E7A61240DCF4}"/>
    <dgm:cxn modelId="{905977F3-2161-44CF-8070-9B38CB02A9B1}" srcId="{B362322D-C280-4332-9B41-C35452F6EC8A}" destId="{AD37F87E-DFB0-4CB3-92F0-E1D75B1709C5}" srcOrd="1" destOrd="0" parTransId="{CC29DA74-1B9C-46EC-BBE1-BC23D42C4070}" sibTransId="{23AB5A34-DD8C-48C0-AF0D-699AF18E286E}"/>
    <dgm:cxn modelId="{F3D2124F-50F0-47ED-A6B1-1C336EC0B948}" type="presOf" srcId="{F0E32E4C-BD19-4614-B4DB-7E7950F5746B}" destId="{CB8184D1-F50D-4E93-A0BE-C7EB719AF2B3}" srcOrd="0" destOrd="1" presId="urn:microsoft.com/office/officeart/2005/8/layout/chevron1"/>
    <dgm:cxn modelId="{C1E91079-769B-45BA-9B27-3D45509B9F56}" type="presOf" srcId="{9E29EB61-18BB-4910-9A26-E56A7634C48D}" destId="{F2E88367-E59D-4549-9C05-598E17E2664F}" srcOrd="0" destOrd="2" presId="urn:microsoft.com/office/officeart/2005/8/layout/chevron1"/>
    <dgm:cxn modelId="{EA8BFA06-CC36-46C0-8C71-D3380358912F}" srcId="{A9750B8B-E5DF-4775-9AE4-2DC2D1710A9A}" destId="{F0E32E4C-BD19-4614-B4DB-7E7950F5746B}" srcOrd="1" destOrd="0" parTransId="{46D9322A-DB11-43B1-BAE3-D963D57C106B}" sibTransId="{7024FA48-233E-41EC-9711-95C6EB51C977}"/>
    <dgm:cxn modelId="{BF6160C0-D5FF-40AF-8C31-B78A5CDFC039}" type="presOf" srcId="{C83A5A2A-9FAC-4DFF-957D-E486D6EB93DF}" destId="{D2EDB4AE-C764-438E-BD50-9A7C61FAEA29}" srcOrd="0" destOrd="2" presId="urn:microsoft.com/office/officeart/2005/8/layout/chevron1"/>
    <dgm:cxn modelId="{75135CD9-9E81-4315-A94D-9FA817A57F50}" type="presOf" srcId="{B5B99155-047F-4664-B536-62AEA229A242}" destId="{6D5AC354-5434-4766-B1E0-183405BC8516}" srcOrd="0" destOrd="0" presId="urn:microsoft.com/office/officeart/2005/8/layout/chevron1"/>
    <dgm:cxn modelId="{AF331C11-C6D9-4502-A164-CB97358A50A4}" type="presOf" srcId="{A9750B8B-E5DF-4775-9AE4-2DC2D1710A9A}" destId="{D58C1CFA-3169-4B11-8293-638A68F94368}"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09FB0DAA-F0EE-4274-8B1F-479840D339B2}" type="presParOf" srcId="{4D47FC52-27C0-4733-8BC3-A8F11831A368}" destId="{97079B88-4763-4183-9877-3B155102965F}" srcOrd="0" destOrd="0" presId="urn:microsoft.com/office/officeart/2005/8/layout/chevron1"/>
    <dgm:cxn modelId="{C50671B8-15AB-45A7-A23B-DB6C52918F2D}" type="presParOf" srcId="{97079B88-4763-4183-9877-3B155102965F}" destId="{ED46BD9E-3188-49D0-82D7-35A7228FC0DD}" srcOrd="0" destOrd="0" presId="urn:microsoft.com/office/officeart/2005/8/layout/chevron1"/>
    <dgm:cxn modelId="{0E3D3322-3DA2-4E0E-AEC0-AFBFE660EC61}" type="presParOf" srcId="{97079B88-4763-4183-9877-3B155102965F}" destId="{22A36598-F62C-4B39-86A3-287A1BA8206D}" srcOrd="1" destOrd="0" presId="urn:microsoft.com/office/officeart/2005/8/layout/chevron1"/>
    <dgm:cxn modelId="{B5E731B2-A7F4-4418-AE15-EDE986A31836}" type="presParOf" srcId="{4D47FC52-27C0-4733-8BC3-A8F11831A368}" destId="{6B4FA6D1-637D-42AE-B5E4-278C923A5619}" srcOrd="1" destOrd="0" presId="urn:microsoft.com/office/officeart/2005/8/layout/chevron1"/>
    <dgm:cxn modelId="{488F5023-2443-4AF9-A0BF-94838F9879B7}" type="presParOf" srcId="{4D47FC52-27C0-4733-8BC3-A8F11831A368}" destId="{3D7ECDDF-2A42-4A89-A0B0-B0451F914639}" srcOrd="2" destOrd="0" presId="urn:microsoft.com/office/officeart/2005/8/layout/chevron1"/>
    <dgm:cxn modelId="{88BC1283-98AB-4CF6-B6B4-D590E2E086FA}" type="presParOf" srcId="{3D7ECDDF-2A42-4A89-A0B0-B0451F914639}" destId="{3B58DAC6-D4EF-42FB-A70D-1EDF98834D0E}" srcOrd="0" destOrd="0" presId="urn:microsoft.com/office/officeart/2005/8/layout/chevron1"/>
    <dgm:cxn modelId="{6864B483-CB20-4B72-9444-8C5B79525733}" type="presParOf" srcId="{3D7ECDDF-2A42-4A89-A0B0-B0451F914639}" destId="{D2EDB4AE-C764-438E-BD50-9A7C61FAEA29}" srcOrd="1" destOrd="0" presId="urn:microsoft.com/office/officeart/2005/8/layout/chevron1"/>
    <dgm:cxn modelId="{0EDE7D38-BBCD-44AA-BE14-259E305AAFFD}" type="presParOf" srcId="{4D47FC52-27C0-4733-8BC3-A8F11831A368}" destId="{AA08F71A-4D94-4D61-B2D8-A9844C5672B1}" srcOrd="3" destOrd="0" presId="urn:microsoft.com/office/officeart/2005/8/layout/chevron1"/>
    <dgm:cxn modelId="{95C2256B-4724-4019-B9F0-4019B012DC62}" type="presParOf" srcId="{4D47FC52-27C0-4733-8BC3-A8F11831A368}" destId="{B604028C-CEB5-4218-8B83-F98EE0CBCC4A}" srcOrd="4" destOrd="0" presId="urn:microsoft.com/office/officeart/2005/8/layout/chevron1"/>
    <dgm:cxn modelId="{F90CBA45-D044-4799-9761-C96B7D6EA924}" type="presParOf" srcId="{B604028C-CEB5-4218-8B83-F98EE0CBCC4A}" destId="{6D5AC354-5434-4766-B1E0-183405BC8516}" srcOrd="0" destOrd="0" presId="urn:microsoft.com/office/officeart/2005/8/layout/chevron1"/>
    <dgm:cxn modelId="{2FB3EB26-265A-4F7F-983A-7CBA47307E92}" type="presParOf" srcId="{B604028C-CEB5-4218-8B83-F98EE0CBCC4A}" destId="{F2E88367-E59D-4549-9C05-598E17E2664F}" srcOrd="1" destOrd="0" presId="urn:microsoft.com/office/officeart/2005/8/layout/chevron1"/>
    <dgm:cxn modelId="{2018FB71-FF1E-4EC4-8E52-0D7BE5CCAC24}" type="presParOf" srcId="{4D47FC52-27C0-4733-8BC3-A8F11831A368}" destId="{CB1601C9-1CC3-4EFB-9A31-7730C1EB079B}" srcOrd="5" destOrd="0" presId="urn:microsoft.com/office/officeart/2005/8/layout/chevron1"/>
    <dgm:cxn modelId="{86F8329B-095E-42B2-B9EA-7C3184D842D9}" type="presParOf" srcId="{4D47FC52-27C0-4733-8BC3-A8F11831A368}" destId="{BC0E921A-453B-426B-B83B-5633DD86B2AD}" srcOrd="6" destOrd="0" presId="urn:microsoft.com/office/officeart/2005/8/layout/chevron1"/>
    <dgm:cxn modelId="{1C6FBD9B-03DD-4168-88BB-168CC92D1F6B}" type="presParOf" srcId="{BC0E921A-453B-426B-B83B-5633DD86B2AD}" destId="{D58C1CFA-3169-4B11-8293-638A68F94368}" srcOrd="0" destOrd="0" presId="urn:microsoft.com/office/officeart/2005/8/layout/chevron1"/>
    <dgm:cxn modelId="{A1C4A577-D9E1-4BBA-8946-1339843069C3}"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smtClean="0"/>
            <a:t>Product design</a:t>
          </a:r>
          <a:endParaRPr lang="en-GB" sz="2000" b="1" dirty="0"/>
        </a:p>
      </dgm:t>
    </dgm:pt>
    <dgm:pt modelId="{48611C48-C4B7-42CC-A2C1-B5446CB84AA4}" type="parTrans" cxnId="{FCF0D00A-7BDD-4AF7-A50B-5377D0B07807}">
      <dgm:prSet/>
      <dgm:spPr/>
      <dgm:t>
        <a:bodyPr/>
        <a:lstStyle/>
        <a:p>
          <a:endParaRPr lang="en-GB">
            <a:solidFill>
              <a:schemeClr val="tx1"/>
            </a:solidFill>
          </a:endParaRPr>
        </a:p>
      </dgm:t>
    </dgm:pt>
    <dgm:pt modelId="{60728ECA-F9B2-4167-8D9D-80E06DE82722}" type="sibTrans" cxnId="{FCF0D00A-7BDD-4AF7-A50B-5377D0B07807}">
      <dgm:prSet/>
      <dgm:spPr/>
      <dgm:t>
        <a:bodyPr/>
        <a:lstStyle/>
        <a:p>
          <a:endParaRPr lang="en-GB">
            <a:solidFill>
              <a:schemeClr val="tx1"/>
            </a:solidFill>
          </a:endParaRPr>
        </a:p>
      </dgm:t>
    </dgm:pt>
    <dgm:pt modelId="{2AF0122D-FF1B-45B1-9BDB-87B680135C33}">
      <dgm:prSet phldrT="[Text]" custT="1"/>
      <dgm:spPr/>
      <dgm:t>
        <a:bodyPr/>
        <a:lstStyle/>
        <a:p>
          <a:r>
            <a:rPr lang="en-GB" sz="1600" dirty="0" smtClean="0"/>
            <a:t>Use less</a:t>
          </a:r>
          <a:endParaRPr lang="en-GB" sz="1600" dirty="0"/>
        </a:p>
      </dgm:t>
    </dgm:pt>
    <dgm:pt modelId="{F368C3A0-7FEB-4ACF-B05E-BFEC2F342D72}" type="parTrans" cxnId="{FCB64DE2-197F-4409-B4D4-A4FD12E79AC7}">
      <dgm:prSet/>
      <dgm:spPr/>
      <dgm:t>
        <a:bodyPr/>
        <a:lstStyle/>
        <a:p>
          <a:endParaRPr lang="en-GB">
            <a:solidFill>
              <a:schemeClr val="tx1"/>
            </a:solidFill>
          </a:endParaRPr>
        </a:p>
      </dgm:t>
    </dgm:pt>
    <dgm:pt modelId="{E3AD4D8E-CC17-4A2C-8DC9-F2ABB2A4845A}" type="sibTrans" cxnId="{FCB64DE2-197F-4409-B4D4-A4FD12E79AC7}">
      <dgm:prSet/>
      <dgm:spPr/>
      <dgm:t>
        <a:bodyPr/>
        <a:lstStyle/>
        <a:p>
          <a:endParaRPr lang="en-GB">
            <a:solidFill>
              <a:schemeClr val="tx1"/>
            </a:solidFill>
          </a:endParaRPr>
        </a:p>
      </dgm:t>
    </dgm:pt>
    <dgm:pt modelId="{6D31AF31-93B4-4456-95B7-8671E38EB396}">
      <dgm:prSet phldrT="[Text]" custT="1"/>
      <dgm:spPr/>
      <dgm:t>
        <a:bodyPr/>
        <a:lstStyle/>
        <a:p>
          <a:r>
            <a:rPr lang="en-GB" sz="1600" dirty="0" smtClean="0"/>
            <a:t>Use it more</a:t>
          </a:r>
          <a:endParaRPr lang="en-GB" sz="1600" dirty="0"/>
        </a:p>
      </dgm:t>
    </dgm:pt>
    <dgm:pt modelId="{F5557B6F-0AAA-4E70-84E7-1791830011CF}" type="parTrans" cxnId="{F6474063-66C4-4D6F-8452-F7733697B597}">
      <dgm:prSet/>
      <dgm:spPr/>
      <dgm:t>
        <a:bodyPr/>
        <a:lstStyle/>
        <a:p>
          <a:endParaRPr lang="en-GB">
            <a:solidFill>
              <a:schemeClr val="tx1"/>
            </a:solidFill>
          </a:endParaRPr>
        </a:p>
      </dgm:t>
    </dgm:pt>
    <dgm:pt modelId="{CA27ED4B-C425-4DA1-9B41-F8781A4CDE62}" type="sibTrans" cxnId="{F6474063-66C4-4D6F-8452-F7733697B597}">
      <dgm:prSet/>
      <dgm:spPr/>
      <dgm:t>
        <a:bodyPr/>
        <a:lstStyle/>
        <a:p>
          <a:endParaRPr lang="en-GB">
            <a:solidFill>
              <a:schemeClr val="tx1"/>
            </a:solidFill>
          </a:endParaRPr>
        </a:p>
      </dgm:t>
    </dgm:pt>
    <dgm:pt modelId="{B5B99155-047F-4664-B536-62AEA229A242}">
      <dgm:prSet phldrT="[Text]" custT="1"/>
      <dgm:spPr>
        <a:solidFill>
          <a:schemeClr val="accent5">
            <a:lumMod val="60000"/>
            <a:lumOff val="40000"/>
          </a:schemeClr>
        </a:solidFill>
      </dgm:spPr>
      <dgm:t>
        <a:bodyPr/>
        <a:lstStyle/>
        <a:p>
          <a:r>
            <a:rPr lang="en-GB" sz="2000" b="1" smtClean="0"/>
            <a:t>Process design</a:t>
          </a:r>
          <a:endParaRPr lang="en-GB" sz="2000" b="1" dirty="0"/>
        </a:p>
      </dgm:t>
    </dgm:pt>
    <dgm:pt modelId="{7362CF9C-AA28-4115-813C-4A73D946C8A2}" type="parTrans" cxnId="{C7D752F8-7DF2-4977-9030-B3898A3F5226}">
      <dgm:prSet/>
      <dgm:spPr/>
      <dgm:t>
        <a:bodyPr/>
        <a:lstStyle/>
        <a:p>
          <a:endParaRPr lang="en-GB">
            <a:solidFill>
              <a:schemeClr val="tx1"/>
            </a:solidFill>
          </a:endParaRPr>
        </a:p>
      </dgm:t>
    </dgm:pt>
    <dgm:pt modelId="{E462841A-E932-4D12-B2D8-F36BA0C52CDB}" type="sibTrans" cxnId="{C7D752F8-7DF2-4977-9030-B3898A3F5226}">
      <dgm:prSet/>
      <dgm:spPr/>
      <dgm:t>
        <a:bodyPr/>
        <a:lstStyle/>
        <a:p>
          <a:endParaRPr lang="en-GB">
            <a:solidFill>
              <a:schemeClr val="tx1"/>
            </a:solidFill>
          </a:endParaRPr>
        </a:p>
      </dgm:t>
    </dgm:pt>
    <dgm:pt modelId="{FB2A3D03-9E91-4503-8373-C1C508B91DC4}">
      <dgm:prSet phldrT="[Text]" custT="1"/>
      <dgm:spPr/>
      <dgm:t>
        <a:bodyPr/>
        <a:lstStyle/>
        <a:p>
          <a:r>
            <a:rPr lang="en-GB" sz="1600" smtClean="0"/>
            <a:t>Use less</a:t>
          </a:r>
          <a:endParaRPr lang="en-GB" sz="1600" dirty="0"/>
        </a:p>
      </dgm:t>
    </dgm:pt>
    <dgm:pt modelId="{1E20503B-2E5B-4898-A82C-599B40038AEA}" type="parTrans" cxnId="{5DB4E005-F465-467B-A1CF-45C0A2514600}">
      <dgm:prSet/>
      <dgm:spPr/>
      <dgm:t>
        <a:bodyPr/>
        <a:lstStyle/>
        <a:p>
          <a:endParaRPr lang="en-GB">
            <a:solidFill>
              <a:schemeClr val="tx1"/>
            </a:solidFill>
          </a:endParaRPr>
        </a:p>
      </dgm:t>
    </dgm:pt>
    <dgm:pt modelId="{2FB530D0-C48A-42E2-B98A-955C4B5CAB99}" type="sibTrans" cxnId="{5DB4E005-F465-467B-A1CF-45C0A2514600}">
      <dgm:prSet/>
      <dgm:spPr/>
      <dgm:t>
        <a:bodyPr/>
        <a:lstStyle/>
        <a:p>
          <a:endParaRPr lang="en-GB">
            <a:solidFill>
              <a:schemeClr val="tx1"/>
            </a:solidFill>
          </a:endParaRPr>
        </a:p>
      </dgm:t>
    </dgm:pt>
    <dgm:pt modelId="{A9750B8B-E5DF-4775-9AE4-2DC2D1710A9A}">
      <dgm:prSet phldrT="[Text]" custT="1"/>
      <dgm:spPr>
        <a:solidFill>
          <a:schemeClr val="accent5">
            <a:lumMod val="60000"/>
            <a:lumOff val="40000"/>
          </a:schemeClr>
        </a:solidFill>
      </dgm:spPr>
      <dgm:t>
        <a:bodyPr/>
        <a:lstStyle/>
        <a:p>
          <a:r>
            <a:rPr lang="en-GB" sz="2000" b="1" smtClean="0"/>
            <a:t>Circular flows</a:t>
          </a:r>
          <a:endParaRPr lang="en-GB" sz="2000" b="1" dirty="0"/>
        </a:p>
      </dgm:t>
    </dgm:pt>
    <dgm:pt modelId="{1FE22986-2769-4A65-8997-EF8D8F1C913F}" type="parTrans" cxnId="{1F8F96AC-025F-4012-AFC5-885A9E1CB931}">
      <dgm:prSet/>
      <dgm:spPr/>
      <dgm:t>
        <a:bodyPr/>
        <a:lstStyle/>
        <a:p>
          <a:endParaRPr lang="en-GB">
            <a:solidFill>
              <a:schemeClr val="tx1"/>
            </a:solidFill>
          </a:endParaRPr>
        </a:p>
      </dgm:t>
    </dgm:pt>
    <dgm:pt modelId="{8F7B457E-8F8B-4C48-BDFE-E7FCC28A4C84}" type="sibTrans" cxnId="{1F8F96AC-025F-4012-AFC5-885A9E1CB931}">
      <dgm:prSet/>
      <dgm:spPr/>
      <dgm:t>
        <a:bodyPr/>
        <a:lstStyle/>
        <a:p>
          <a:endParaRPr lang="en-GB">
            <a:solidFill>
              <a:schemeClr val="tx1"/>
            </a:solidFill>
          </a:endParaRPr>
        </a:p>
      </dgm:t>
    </dgm:pt>
    <dgm:pt modelId="{0776A6A8-7FB5-40F9-A6EE-8D6D7C331DEF}">
      <dgm:prSet phldrT="[Text]" custT="1"/>
      <dgm:spPr/>
      <dgm:t>
        <a:bodyPr/>
        <a:lstStyle/>
        <a:p>
          <a:r>
            <a:rPr lang="en-GB" sz="1600" dirty="0" smtClean="0"/>
            <a:t>Reuse</a:t>
          </a:r>
          <a:endParaRPr lang="en-GB" sz="1600" dirty="0"/>
        </a:p>
      </dgm:t>
    </dgm:pt>
    <dgm:pt modelId="{2B3920BA-FA2F-4E17-9498-979AA66FC6E6}" type="parTrans" cxnId="{7551775B-E211-4CEA-8D7A-A5260958799E}">
      <dgm:prSet/>
      <dgm:spPr/>
      <dgm:t>
        <a:bodyPr/>
        <a:lstStyle/>
        <a:p>
          <a:endParaRPr lang="en-GB">
            <a:solidFill>
              <a:schemeClr val="tx1"/>
            </a:solidFill>
          </a:endParaRPr>
        </a:p>
      </dgm:t>
    </dgm:pt>
    <dgm:pt modelId="{85961D6B-A0DD-417B-9B8B-0DCB27CA9E62}" type="sibTrans" cxnId="{7551775B-E211-4CEA-8D7A-A5260958799E}">
      <dgm:prSet/>
      <dgm:spPr/>
      <dgm:t>
        <a:bodyPr/>
        <a:lstStyle/>
        <a:p>
          <a:endParaRPr lang="en-GB">
            <a:solidFill>
              <a:schemeClr val="tx1"/>
            </a:solidFill>
          </a:endParaRPr>
        </a:p>
      </dgm:t>
    </dgm:pt>
    <dgm:pt modelId="{B362322D-C280-4332-9B41-C35452F6EC8A}">
      <dgm:prSet phldrT="[Text]" custT="1"/>
      <dgm:spPr>
        <a:solidFill>
          <a:schemeClr val="accent5">
            <a:lumMod val="60000"/>
            <a:lumOff val="40000"/>
          </a:schemeClr>
        </a:solidFill>
      </dgm:spPr>
      <dgm:t>
        <a:bodyPr/>
        <a:lstStyle/>
        <a:p>
          <a:r>
            <a:rPr lang="en-GB" sz="2000" b="1" dirty="0" smtClean="0"/>
            <a:t>Circular inputs</a:t>
          </a:r>
          <a:endParaRPr lang="en-GB" sz="2000" b="1" dirty="0"/>
        </a:p>
      </dgm:t>
    </dgm:pt>
    <dgm:pt modelId="{1A468FA5-E58F-464F-91E1-66AC0D6E22D2}" type="parTrans" cxnId="{6C1CC9CA-C714-4736-8E55-D9A66ADC86AA}">
      <dgm:prSet/>
      <dgm:spPr/>
      <dgm:t>
        <a:bodyPr/>
        <a:lstStyle/>
        <a:p>
          <a:endParaRPr lang="en-GB">
            <a:solidFill>
              <a:schemeClr val="tx1"/>
            </a:solidFill>
          </a:endParaRPr>
        </a:p>
      </dgm:t>
    </dgm:pt>
    <dgm:pt modelId="{870EB13F-CF04-4154-A40D-030BE406D0E4}" type="sibTrans" cxnId="{6C1CC9CA-C714-4736-8E55-D9A66ADC86AA}">
      <dgm:prSet/>
      <dgm:spPr/>
      <dgm:t>
        <a:bodyPr/>
        <a:lstStyle/>
        <a:p>
          <a:endParaRPr lang="en-GB">
            <a:solidFill>
              <a:schemeClr val="tx1"/>
            </a:solidFill>
          </a:endParaRPr>
        </a:p>
      </dgm:t>
    </dgm:pt>
    <dgm:pt modelId="{C83A5A2A-9FAC-4DFF-957D-E486D6EB93DF}">
      <dgm:prSet phldrT="[Text]" custT="1"/>
      <dgm:spPr/>
      <dgm:t>
        <a:bodyPr/>
        <a:lstStyle/>
        <a:p>
          <a:r>
            <a:rPr lang="en-GB" sz="1600" smtClean="0"/>
            <a:t>Use it again</a:t>
          </a:r>
          <a:endParaRPr lang="en-GB" sz="1600" dirty="0"/>
        </a:p>
      </dgm:t>
    </dgm:pt>
    <dgm:pt modelId="{5D9D3259-760B-4ADE-9CA2-5C2EB3771C1A}" type="parTrans" cxnId="{4E2F875D-8EAD-4698-8F1D-1AD83A92FCFC}">
      <dgm:prSet/>
      <dgm:spPr/>
      <dgm:t>
        <a:bodyPr/>
        <a:lstStyle/>
        <a:p>
          <a:endParaRPr lang="en-GB">
            <a:solidFill>
              <a:schemeClr val="tx1"/>
            </a:solidFill>
          </a:endParaRPr>
        </a:p>
      </dgm:t>
    </dgm:pt>
    <dgm:pt modelId="{CB141E90-F8E1-4F1C-937C-717B30060445}" type="sibTrans" cxnId="{4E2F875D-8EAD-4698-8F1D-1AD83A92FCFC}">
      <dgm:prSet/>
      <dgm:spPr/>
      <dgm:t>
        <a:bodyPr/>
        <a:lstStyle/>
        <a:p>
          <a:endParaRPr lang="en-GB">
            <a:solidFill>
              <a:schemeClr val="tx1"/>
            </a:solidFill>
          </a:endParaRPr>
        </a:p>
      </dgm:t>
    </dgm:pt>
    <dgm:pt modelId="{F0E32E4C-BD19-4614-B4DB-7E7950F5746B}">
      <dgm:prSet phldrT="[Text]" custT="1"/>
      <dgm:spPr/>
      <dgm:t>
        <a:bodyPr/>
        <a:lstStyle/>
        <a:p>
          <a:r>
            <a:rPr lang="en-GB" sz="1600" dirty="0" smtClean="0"/>
            <a:t>Remanufacture</a:t>
          </a:r>
          <a:endParaRPr lang="en-GB" sz="1600" dirty="0"/>
        </a:p>
      </dgm:t>
    </dgm:pt>
    <dgm:pt modelId="{46D9322A-DB11-43B1-BAE3-D963D57C106B}" type="parTrans" cxnId="{EA8BFA06-CC36-46C0-8C71-D3380358912F}">
      <dgm:prSet/>
      <dgm:spPr/>
      <dgm:t>
        <a:bodyPr/>
        <a:lstStyle/>
        <a:p>
          <a:endParaRPr lang="en-GB">
            <a:solidFill>
              <a:schemeClr val="tx1"/>
            </a:solidFill>
          </a:endParaRPr>
        </a:p>
      </dgm:t>
    </dgm:pt>
    <dgm:pt modelId="{7024FA48-233E-41EC-9711-95C6EB51C977}" type="sibTrans" cxnId="{EA8BFA06-CC36-46C0-8C71-D3380358912F}">
      <dgm:prSet/>
      <dgm:spPr/>
      <dgm:t>
        <a:bodyPr/>
        <a:lstStyle/>
        <a:p>
          <a:endParaRPr lang="en-GB">
            <a:solidFill>
              <a:schemeClr val="tx1"/>
            </a:solidFill>
          </a:endParaRPr>
        </a:p>
      </dgm:t>
    </dgm:pt>
    <dgm:pt modelId="{6ED2F62E-FA35-48CC-8A9F-841776209B78}">
      <dgm:prSet phldrT="[Text]" custT="1"/>
      <dgm:spPr/>
      <dgm:t>
        <a:bodyPr/>
        <a:lstStyle/>
        <a:p>
          <a:r>
            <a:rPr lang="en-GB" sz="1600" dirty="0" smtClean="0"/>
            <a:t>Recycle</a:t>
          </a:r>
          <a:endParaRPr lang="en-GB" sz="1600" dirty="0"/>
        </a:p>
      </dgm:t>
    </dgm:pt>
    <dgm:pt modelId="{C923FD26-2C27-4CB5-B7D2-97893A819074}" type="parTrans" cxnId="{774728A7-2FCE-4DF5-967C-4D0EF6058F63}">
      <dgm:prSet/>
      <dgm:spPr/>
      <dgm:t>
        <a:bodyPr/>
        <a:lstStyle/>
        <a:p>
          <a:endParaRPr lang="en-GB">
            <a:solidFill>
              <a:schemeClr val="tx1"/>
            </a:solidFill>
          </a:endParaRPr>
        </a:p>
      </dgm:t>
    </dgm:pt>
    <dgm:pt modelId="{112CF460-4F33-4828-A16B-F4CE81FE1363}" type="sibTrans" cxnId="{774728A7-2FCE-4DF5-967C-4D0EF6058F63}">
      <dgm:prSet/>
      <dgm:spPr/>
      <dgm:t>
        <a:bodyPr/>
        <a:lstStyle/>
        <a:p>
          <a:endParaRPr lang="en-GB">
            <a:solidFill>
              <a:schemeClr val="tx1"/>
            </a:solidFill>
          </a:endParaRPr>
        </a:p>
      </dgm:t>
    </dgm:pt>
    <dgm:pt modelId="{F9A6A46C-502B-4334-9633-5C1A9127F001}">
      <dgm:prSet phldrT="[Text]" custT="1"/>
      <dgm:spPr/>
      <dgm:t>
        <a:bodyPr/>
        <a:lstStyle/>
        <a:p>
          <a:r>
            <a:rPr lang="en-GB" sz="1600" dirty="0" smtClean="0"/>
            <a:t>Recycled</a:t>
          </a:r>
          <a:endParaRPr lang="en-GB" sz="1600" dirty="0"/>
        </a:p>
      </dgm:t>
    </dgm:pt>
    <dgm:pt modelId="{0812F62D-7246-4506-ABB2-5EB3B8E89A20}" type="parTrans" cxnId="{ABB20B81-939D-4D1D-82DA-E601F3D7B530}">
      <dgm:prSet/>
      <dgm:spPr/>
      <dgm:t>
        <a:bodyPr/>
        <a:lstStyle/>
        <a:p>
          <a:endParaRPr lang="en-GB">
            <a:solidFill>
              <a:schemeClr val="tx1"/>
            </a:solidFill>
          </a:endParaRPr>
        </a:p>
      </dgm:t>
    </dgm:pt>
    <dgm:pt modelId="{A3FD873B-A698-474A-8CC8-75933FA2EDD8}" type="sibTrans" cxnId="{ABB20B81-939D-4D1D-82DA-E601F3D7B530}">
      <dgm:prSet/>
      <dgm:spPr/>
      <dgm:t>
        <a:bodyPr/>
        <a:lstStyle/>
        <a:p>
          <a:endParaRPr lang="en-GB">
            <a:solidFill>
              <a:schemeClr val="tx1"/>
            </a:solidFill>
          </a:endParaRPr>
        </a:p>
      </dgm:t>
    </dgm:pt>
    <dgm:pt modelId="{AD37F87E-DFB0-4CB3-92F0-E1D75B1709C5}">
      <dgm:prSet phldrT="[Text]" custT="1"/>
      <dgm:spPr/>
      <dgm:t>
        <a:bodyPr/>
        <a:lstStyle/>
        <a:p>
          <a:r>
            <a:rPr lang="en-GB" sz="1600" smtClean="0"/>
            <a:t>Renewable</a:t>
          </a:r>
          <a:endParaRPr lang="en-GB" sz="1600" dirty="0"/>
        </a:p>
      </dgm:t>
    </dgm:pt>
    <dgm:pt modelId="{CC29DA74-1B9C-46EC-BBE1-BC23D42C4070}" type="parTrans" cxnId="{905977F3-2161-44CF-8070-9B38CB02A9B1}">
      <dgm:prSet/>
      <dgm:spPr/>
      <dgm:t>
        <a:bodyPr/>
        <a:lstStyle/>
        <a:p>
          <a:endParaRPr lang="en-GB">
            <a:solidFill>
              <a:schemeClr val="tx1"/>
            </a:solidFill>
          </a:endParaRPr>
        </a:p>
      </dgm:t>
    </dgm:pt>
    <dgm:pt modelId="{23AB5A34-DD8C-48C0-AF0D-699AF18E286E}" type="sibTrans" cxnId="{905977F3-2161-44CF-8070-9B38CB02A9B1}">
      <dgm:prSet/>
      <dgm:spPr/>
      <dgm:t>
        <a:bodyPr/>
        <a:lstStyle/>
        <a:p>
          <a:endParaRPr lang="en-GB">
            <a:solidFill>
              <a:schemeClr val="tx1"/>
            </a:solidFill>
          </a:endParaRPr>
        </a:p>
      </dgm:t>
    </dgm:pt>
    <dgm:pt modelId="{89D411B9-6CA9-4AAE-8BBE-FDA46C07E335}">
      <dgm:prSet phldrT="[Text]" custT="1"/>
      <dgm:spPr/>
      <dgm:t>
        <a:bodyPr/>
        <a:lstStyle/>
        <a:p>
          <a:r>
            <a:rPr lang="en-GB" sz="1600" smtClean="0"/>
            <a:t>Safe &amp; secure</a:t>
          </a:r>
          <a:endParaRPr lang="en-GB" sz="1600" dirty="0"/>
        </a:p>
      </dgm:t>
    </dgm:pt>
    <dgm:pt modelId="{1D11EE7B-BA8C-4ED7-9692-42D495F6A4DA}" type="parTrans" cxnId="{21E18961-CCEE-49BB-BD12-CB40C0A93797}">
      <dgm:prSet/>
      <dgm:spPr/>
      <dgm:t>
        <a:bodyPr/>
        <a:lstStyle/>
        <a:p>
          <a:endParaRPr lang="en-GB">
            <a:solidFill>
              <a:schemeClr val="tx1"/>
            </a:solidFill>
          </a:endParaRPr>
        </a:p>
      </dgm:t>
    </dgm:pt>
    <dgm:pt modelId="{B9CCCB55-51F2-406D-BF55-6C7658D6F718}" type="sibTrans" cxnId="{21E18961-CCEE-49BB-BD12-CB40C0A93797}">
      <dgm:prSet/>
      <dgm:spPr/>
      <dgm:t>
        <a:bodyPr/>
        <a:lstStyle/>
        <a:p>
          <a:endParaRPr lang="en-GB">
            <a:solidFill>
              <a:schemeClr val="tx1"/>
            </a:solidFill>
          </a:endParaRPr>
        </a:p>
      </dgm:t>
    </dgm:pt>
    <dgm:pt modelId="{15CC0283-3E29-4DE4-801D-8425D399B658}">
      <dgm:prSet phldrT="[Text]" custT="1"/>
      <dgm:spPr/>
      <dgm:t>
        <a:bodyPr/>
        <a:lstStyle/>
        <a:p>
          <a:r>
            <a:rPr lang="en-GB" sz="1600" dirty="0" smtClean="0"/>
            <a:t>Renewables</a:t>
          </a:r>
          <a:endParaRPr lang="en-GB" sz="1600" dirty="0"/>
        </a:p>
      </dgm:t>
    </dgm:pt>
    <dgm:pt modelId="{CD1C4238-ED91-491C-9CD9-03F6F0542B9E}" type="parTrans" cxnId="{C9D0F064-E3CA-4ACE-A6C5-44312C2910CC}">
      <dgm:prSet/>
      <dgm:spPr/>
      <dgm:t>
        <a:bodyPr/>
        <a:lstStyle/>
        <a:p>
          <a:endParaRPr lang="en-GB">
            <a:solidFill>
              <a:schemeClr val="tx1"/>
            </a:solidFill>
          </a:endParaRPr>
        </a:p>
      </dgm:t>
    </dgm:pt>
    <dgm:pt modelId="{5AB127A7-82F6-4883-9195-411BA4DF201D}" type="sibTrans" cxnId="{C9D0F064-E3CA-4ACE-A6C5-44312C2910CC}">
      <dgm:prSet/>
      <dgm:spPr/>
      <dgm:t>
        <a:bodyPr/>
        <a:lstStyle/>
        <a:p>
          <a:endParaRPr lang="en-GB">
            <a:solidFill>
              <a:schemeClr val="tx1"/>
            </a:solidFill>
          </a:endParaRPr>
        </a:p>
      </dgm:t>
    </dgm:pt>
    <dgm:pt modelId="{9E29EB61-18BB-4910-9A26-E56A7634C48D}">
      <dgm:prSet phldrT="[Text]" custT="1"/>
      <dgm:spPr/>
      <dgm:t>
        <a:bodyPr/>
        <a:lstStyle/>
        <a:p>
          <a:r>
            <a:rPr lang="en-GB" sz="1600" dirty="0" smtClean="0"/>
            <a:t>Waste = food</a:t>
          </a:r>
          <a:endParaRPr lang="en-GB" sz="1600" dirty="0"/>
        </a:p>
      </dgm:t>
    </dgm:pt>
    <dgm:pt modelId="{CEB1767A-264F-4ADD-83B3-54BAA54874F4}" type="parTrans" cxnId="{E3A846CA-3D94-4F20-B6EC-EC509D5D5490}">
      <dgm:prSet/>
      <dgm:spPr/>
      <dgm:t>
        <a:bodyPr/>
        <a:lstStyle/>
        <a:p>
          <a:endParaRPr lang="en-GB"/>
        </a:p>
      </dgm:t>
    </dgm:pt>
    <dgm:pt modelId="{70BBF010-B606-439A-A8CD-E7A61240DCF4}" type="sibTrans" cxnId="{E3A846CA-3D94-4F20-B6EC-EC509D5D5490}">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97DED77F-2E4C-4CE9-A022-29346A2BC6C7}" type="presOf" srcId="{B5B99155-047F-4664-B536-62AEA229A242}" destId="{6D5AC354-5434-4766-B1E0-183405BC8516}" srcOrd="0" destOrd="0" presId="urn:microsoft.com/office/officeart/2005/8/layout/chevron1"/>
    <dgm:cxn modelId="{C7D752F8-7DF2-4977-9030-B3898A3F5226}" srcId="{1DD61B47-F6F8-4CAC-B70A-BE76A44B9F38}" destId="{B5B99155-047F-4664-B536-62AEA229A242}" srcOrd="2" destOrd="0" parTransId="{7362CF9C-AA28-4115-813C-4A73D946C8A2}" sibTransId="{E462841A-E932-4D12-B2D8-F36BA0C52CDB}"/>
    <dgm:cxn modelId="{8A60162C-B7C6-4A99-A550-004353F94405}" type="presOf" srcId="{C83A5A2A-9FAC-4DFF-957D-E486D6EB93DF}" destId="{D2EDB4AE-C764-438E-BD50-9A7C61FAEA29}" srcOrd="0" destOrd="2"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15C796BC-BAE3-4789-B913-3E536BEFD3A6}" type="presOf" srcId="{9E29EB61-18BB-4910-9A26-E56A7634C48D}" destId="{F2E88367-E59D-4549-9C05-598E17E2664F}" srcOrd="0" destOrd="2" presId="urn:microsoft.com/office/officeart/2005/8/layout/chevron1"/>
    <dgm:cxn modelId="{D2A17615-55FE-42A7-800C-7CDEFE197F08}" type="presOf" srcId="{6D31AF31-93B4-4456-95B7-8671E38EB396}" destId="{D2EDB4AE-C764-438E-BD50-9A7C61FAEA29}" srcOrd="0" destOrd="1"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EA5C88C8-4C44-47D5-87D6-B8FD6C20BED4}" type="presOf" srcId="{F9A6A46C-502B-4334-9633-5C1A9127F001}" destId="{22A36598-F62C-4B39-86A3-287A1BA8206D}" srcOrd="0" destOrd="0" presId="urn:microsoft.com/office/officeart/2005/8/layout/chevron1"/>
    <dgm:cxn modelId="{7A0C1195-E859-43DA-99EA-D0B27F6FE0BA}" type="presOf" srcId="{89D411B9-6CA9-4AAE-8BBE-FDA46C07E335}" destId="{22A36598-F62C-4B39-86A3-287A1BA8206D}" srcOrd="0" destOrd="2"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1F8F96AC-025F-4012-AFC5-885A9E1CB931}" srcId="{1DD61B47-F6F8-4CAC-B70A-BE76A44B9F38}" destId="{A9750B8B-E5DF-4775-9AE4-2DC2D1710A9A}" srcOrd="3" destOrd="0" parTransId="{1FE22986-2769-4A65-8997-EF8D8F1C913F}" sibTransId="{8F7B457E-8F8B-4C48-BDFE-E7FCC28A4C84}"/>
    <dgm:cxn modelId="{4F24BDB4-B81A-4993-907F-CBFF3A4DBADB}" type="presOf" srcId="{1DD61B47-F6F8-4CAC-B70A-BE76A44B9F38}" destId="{4D47FC52-27C0-4733-8BC3-A8F11831A368}" srcOrd="0" destOrd="0" presId="urn:microsoft.com/office/officeart/2005/8/layout/chevron1"/>
    <dgm:cxn modelId="{4E0E49C9-A0A5-451A-BA6E-09A4F16B5C0D}" type="presOf" srcId="{AD37F87E-DFB0-4CB3-92F0-E1D75B1709C5}" destId="{22A36598-F62C-4B39-86A3-287A1BA8206D}" srcOrd="0" destOrd="1" presId="urn:microsoft.com/office/officeart/2005/8/layout/chevron1"/>
    <dgm:cxn modelId="{59EC797B-E455-42AB-8678-123EEE667B9F}" type="presOf" srcId="{B362322D-C280-4332-9B41-C35452F6EC8A}" destId="{ED46BD9E-3188-49D0-82D7-35A7228FC0DD}" srcOrd="0" destOrd="0" presId="urn:microsoft.com/office/officeart/2005/8/layout/chevron1"/>
    <dgm:cxn modelId="{A99691ED-6E8A-4656-899C-82053BC34A57}" type="presOf" srcId="{FB2A3D03-9E91-4503-8373-C1C508B91DC4}" destId="{F2E88367-E59D-4549-9C05-598E17E2664F}"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FCB64DE2-197F-4409-B4D4-A4FD12E79AC7}" srcId="{2703A381-271A-4DE1-8728-AB160004F98E}" destId="{2AF0122D-FF1B-45B1-9BDB-87B680135C33}" srcOrd="0" destOrd="0" parTransId="{F368C3A0-7FEB-4ACF-B05E-BFEC2F342D72}" sibTransId="{E3AD4D8E-CC17-4A2C-8DC9-F2ABB2A4845A}"/>
    <dgm:cxn modelId="{65438AE9-6238-4236-A442-D15063AC3ADF}" type="presOf" srcId="{6ED2F62E-FA35-48CC-8A9F-841776209B78}" destId="{CB8184D1-F50D-4E93-A0BE-C7EB719AF2B3}" srcOrd="0" destOrd="2" presId="urn:microsoft.com/office/officeart/2005/8/layout/chevron1"/>
    <dgm:cxn modelId="{5BE78410-19CF-4249-93EC-9166C2403DD9}" type="presOf" srcId="{F0E32E4C-BD19-4614-B4DB-7E7950F5746B}" destId="{CB8184D1-F50D-4E93-A0BE-C7EB719AF2B3}" srcOrd="0" destOrd="1" presId="urn:microsoft.com/office/officeart/2005/8/layout/chevron1"/>
    <dgm:cxn modelId="{3F4EA6B0-D603-41CE-B565-14272D5E3FE9}" type="presOf" srcId="{2AF0122D-FF1B-45B1-9BDB-87B680135C33}" destId="{D2EDB4AE-C764-438E-BD50-9A7C61FAEA29}" srcOrd="0" destOrd="0" presId="urn:microsoft.com/office/officeart/2005/8/layout/chevron1"/>
    <dgm:cxn modelId="{EB4F1DF9-3196-4171-83B8-3650251C361C}" type="presOf" srcId="{2703A381-271A-4DE1-8728-AB160004F98E}" destId="{3B58DAC6-D4EF-42FB-A70D-1EDF98834D0E}" srcOrd="0" destOrd="0" presId="urn:microsoft.com/office/officeart/2005/8/layout/chevron1"/>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4E2F875D-8EAD-4698-8F1D-1AD83A92FCFC}" srcId="{2703A381-271A-4DE1-8728-AB160004F98E}" destId="{C83A5A2A-9FAC-4DFF-957D-E486D6EB93DF}" srcOrd="2" destOrd="0" parTransId="{5D9D3259-760B-4ADE-9CA2-5C2EB3771C1A}" sibTransId="{CB141E90-F8E1-4F1C-937C-717B30060445}"/>
    <dgm:cxn modelId="{7C07F2BE-9700-492A-953C-3DF985D9DAF9}" type="presOf" srcId="{15CC0283-3E29-4DE4-801D-8425D399B658}" destId="{F2E88367-E59D-4549-9C05-598E17E2664F}" srcOrd="0" destOrd="1" presId="urn:microsoft.com/office/officeart/2005/8/layout/chevron1"/>
    <dgm:cxn modelId="{F19A3598-B256-43DC-B436-72076AD4D499}" type="presOf" srcId="{A9750B8B-E5DF-4775-9AE4-2DC2D1710A9A}" destId="{D58C1CFA-3169-4B11-8293-638A68F94368}" srcOrd="0" destOrd="0"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AC8C3800-F833-4677-96A9-2E157A944815}" type="presOf" srcId="{0776A6A8-7FB5-40F9-A6EE-8D6D7C331DEF}" destId="{CB8184D1-F50D-4E93-A0BE-C7EB719AF2B3}" srcOrd="0" destOrd="0" presId="urn:microsoft.com/office/officeart/2005/8/layout/chevron1"/>
    <dgm:cxn modelId="{C9D0F064-E3CA-4ACE-A6C5-44312C2910CC}" srcId="{B5B99155-047F-4664-B536-62AEA229A242}" destId="{15CC0283-3E29-4DE4-801D-8425D399B658}" srcOrd="1" destOrd="0" parTransId="{CD1C4238-ED91-491C-9CD9-03F6F0542B9E}" sibTransId="{5AB127A7-82F6-4883-9195-411BA4DF201D}"/>
    <dgm:cxn modelId="{E3A846CA-3D94-4F20-B6EC-EC509D5D5490}" srcId="{B5B99155-047F-4664-B536-62AEA229A242}" destId="{9E29EB61-18BB-4910-9A26-E56A7634C48D}" srcOrd="2" destOrd="0" parTransId="{CEB1767A-264F-4ADD-83B3-54BAA54874F4}" sibTransId="{70BBF010-B606-439A-A8CD-E7A61240DCF4}"/>
    <dgm:cxn modelId="{905977F3-2161-44CF-8070-9B38CB02A9B1}" srcId="{B362322D-C280-4332-9B41-C35452F6EC8A}" destId="{AD37F87E-DFB0-4CB3-92F0-E1D75B1709C5}" srcOrd="1" destOrd="0" parTransId="{CC29DA74-1B9C-46EC-BBE1-BC23D42C4070}" sibTransId="{23AB5A34-DD8C-48C0-AF0D-699AF18E286E}"/>
    <dgm:cxn modelId="{EA8BFA06-CC36-46C0-8C71-D3380358912F}" srcId="{A9750B8B-E5DF-4775-9AE4-2DC2D1710A9A}" destId="{F0E32E4C-BD19-4614-B4DB-7E7950F5746B}" srcOrd="1" destOrd="0" parTransId="{46D9322A-DB11-43B1-BAE3-D963D57C106B}" sibTransId="{7024FA48-233E-41EC-9711-95C6EB51C977}"/>
    <dgm:cxn modelId="{5DB4E005-F465-467B-A1CF-45C0A2514600}" srcId="{B5B99155-047F-4664-B536-62AEA229A242}" destId="{FB2A3D03-9E91-4503-8373-C1C508B91DC4}" srcOrd="0" destOrd="0" parTransId="{1E20503B-2E5B-4898-A82C-599B40038AEA}" sibTransId="{2FB530D0-C48A-42E2-B98A-955C4B5CAB99}"/>
    <dgm:cxn modelId="{B1C291B5-C1C1-4338-BFB9-B9662FD5017F}" type="presParOf" srcId="{4D47FC52-27C0-4733-8BC3-A8F11831A368}" destId="{97079B88-4763-4183-9877-3B155102965F}" srcOrd="0" destOrd="0" presId="urn:microsoft.com/office/officeart/2005/8/layout/chevron1"/>
    <dgm:cxn modelId="{45EEB157-9B62-4F90-8B06-BED13B77D6EA}" type="presParOf" srcId="{97079B88-4763-4183-9877-3B155102965F}" destId="{ED46BD9E-3188-49D0-82D7-35A7228FC0DD}" srcOrd="0" destOrd="0" presId="urn:microsoft.com/office/officeart/2005/8/layout/chevron1"/>
    <dgm:cxn modelId="{D0E3E17B-F67C-4C59-81B9-6174221EB71D}" type="presParOf" srcId="{97079B88-4763-4183-9877-3B155102965F}" destId="{22A36598-F62C-4B39-86A3-287A1BA8206D}" srcOrd="1" destOrd="0" presId="urn:microsoft.com/office/officeart/2005/8/layout/chevron1"/>
    <dgm:cxn modelId="{A6E7964D-5A8F-4F2F-B5A0-14198D93F9B3}" type="presParOf" srcId="{4D47FC52-27C0-4733-8BC3-A8F11831A368}" destId="{6B4FA6D1-637D-42AE-B5E4-278C923A5619}" srcOrd="1" destOrd="0" presId="urn:microsoft.com/office/officeart/2005/8/layout/chevron1"/>
    <dgm:cxn modelId="{1915A61C-96C4-4166-8E2E-68220B8E1EAB}" type="presParOf" srcId="{4D47FC52-27C0-4733-8BC3-A8F11831A368}" destId="{3D7ECDDF-2A42-4A89-A0B0-B0451F914639}" srcOrd="2" destOrd="0" presId="urn:microsoft.com/office/officeart/2005/8/layout/chevron1"/>
    <dgm:cxn modelId="{63C32175-5957-4FF4-BA82-BB855201FAD6}" type="presParOf" srcId="{3D7ECDDF-2A42-4A89-A0B0-B0451F914639}" destId="{3B58DAC6-D4EF-42FB-A70D-1EDF98834D0E}" srcOrd="0" destOrd="0" presId="urn:microsoft.com/office/officeart/2005/8/layout/chevron1"/>
    <dgm:cxn modelId="{52AEF569-FBAE-4AA5-A327-E31D1A910553}" type="presParOf" srcId="{3D7ECDDF-2A42-4A89-A0B0-B0451F914639}" destId="{D2EDB4AE-C764-438E-BD50-9A7C61FAEA29}" srcOrd="1" destOrd="0" presId="urn:microsoft.com/office/officeart/2005/8/layout/chevron1"/>
    <dgm:cxn modelId="{C6E9E211-A129-49D6-8163-F923EBB25F78}" type="presParOf" srcId="{4D47FC52-27C0-4733-8BC3-A8F11831A368}" destId="{AA08F71A-4D94-4D61-B2D8-A9844C5672B1}" srcOrd="3" destOrd="0" presId="urn:microsoft.com/office/officeart/2005/8/layout/chevron1"/>
    <dgm:cxn modelId="{D4EB9C0F-EBC5-437C-917C-B21D985339EE}" type="presParOf" srcId="{4D47FC52-27C0-4733-8BC3-A8F11831A368}" destId="{B604028C-CEB5-4218-8B83-F98EE0CBCC4A}" srcOrd="4" destOrd="0" presId="urn:microsoft.com/office/officeart/2005/8/layout/chevron1"/>
    <dgm:cxn modelId="{5C1D463D-C6B0-4086-9B35-B8A895EB6C3B}" type="presParOf" srcId="{B604028C-CEB5-4218-8B83-F98EE0CBCC4A}" destId="{6D5AC354-5434-4766-B1E0-183405BC8516}" srcOrd="0" destOrd="0" presId="urn:microsoft.com/office/officeart/2005/8/layout/chevron1"/>
    <dgm:cxn modelId="{1D6FC97C-B74D-4E60-94E4-F9AA70B04A84}" type="presParOf" srcId="{B604028C-CEB5-4218-8B83-F98EE0CBCC4A}" destId="{F2E88367-E59D-4549-9C05-598E17E2664F}" srcOrd="1" destOrd="0" presId="urn:microsoft.com/office/officeart/2005/8/layout/chevron1"/>
    <dgm:cxn modelId="{E6B01B82-1720-4114-A8AF-79B2FF8839EB}" type="presParOf" srcId="{4D47FC52-27C0-4733-8BC3-A8F11831A368}" destId="{CB1601C9-1CC3-4EFB-9A31-7730C1EB079B}" srcOrd="5" destOrd="0" presId="urn:microsoft.com/office/officeart/2005/8/layout/chevron1"/>
    <dgm:cxn modelId="{99951F35-4CAB-4D03-81AC-D951331DF500}" type="presParOf" srcId="{4D47FC52-27C0-4733-8BC3-A8F11831A368}" destId="{BC0E921A-453B-426B-B83B-5633DD86B2AD}" srcOrd="6" destOrd="0" presId="urn:microsoft.com/office/officeart/2005/8/layout/chevron1"/>
    <dgm:cxn modelId="{1A6556DE-70F9-41AA-9467-D367968E9C6A}" type="presParOf" srcId="{BC0E921A-453B-426B-B83B-5633DD86B2AD}" destId="{D58C1CFA-3169-4B11-8293-638A68F94368}" srcOrd="0" destOrd="0" presId="urn:microsoft.com/office/officeart/2005/8/layout/chevron1"/>
    <dgm:cxn modelId="{C926F6D4-788D-48A2-AB8A-9ACE66BEFB91}"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smtClean="0"/>
            <a:t>Product design</a:t>
          </a:r>
          <a:endParaRPr lang="en-GB" sz="2000" b="1" dirty="0"/>
        </a:p>
      </dgm:t>
    </dgm:pt>
    <dgm:pt modelId="{48611C48-C4B7-42CC-A2C1-B5446CB84AA4}" type="parTrans" cxnId="{FCF0D00A-7BDD-4AF7-A50B-5377D0B07807}">
      <dgm:prSet/>
      <dgm:spPr/>
      <dgm:t>
        <a:bodyPr/>
        <a:lstStyle/>
        <a:p>
          <a:endParaRPr lang="en-GB">
            <a:solidFill>
              <a:schemeClr val="tx1"/>
            </a:solidFill>
          </a:endParaRPr>
        </a:p>
      </dgm:t>
    </dgm:pt>
    <dgm:pt modelId="{60728ECA-F9B2-4167-8D9D-80E06DE82722}" type="sibTrans" cxnId="{FCF0D00A-7BDD-4AF7-A50B-5377D0B07807}">
      <dgm:prSet/>
      <dgm:spPr/>
      <dgm:t>
        <a:bodyPr/>
        <a:lstStyle/>
        <a:p>
          <a:endParaRPr lang="en-GB">
            <a:solidFill>
              <a:schemeClr val="tx1"/>
            </a:solidFill>
          </a:endParaRPr>
        </a:p>
      </dgm:t>
    </dgm:pt>
    <dgm:pt modelId="{2AF0122D-FF1B-45B1-9BDB-87B680135C33}">
      <dgm:prSet phldrT="[Text]" custT="1"/>
      <dgm:spPr/>
      <dgm:t>
        <a:bodyPr/>
        <a:lstStyle/>
        <a:p>
          <a:r>
            <a:rPr lang="en-GB" sz="1600" dirty="0" smtClean="0"/>
            <a:t>Use less</a:t>
          </a:r>
          <a:endParaRPr lang="en-GB" sz="1600" dirty="0"/>
        </a:p>
      </dgm:t>
    </dgm:pt>
    <dgm:pt modelId="{F368C3A0-7FEB-4ACF-B05E-BFEC2F342D72}" type="parTrans" cxnId="{FCB64DE2-197F-4409-B4D4-A4FD12E79AC7}">
      <dgm:prSet/>
      <dgm:spPr/>
      <dgm:t>
        <a:bodyPr/>
        <a:lstStyle/>
        <a:p>
          <a:endParaRPr lang="en-GB">
            <a:solidFill>
              <a:schemeClr val="tx1"/>
            </a:solidFill>
          </a:endParaRPr>
        </a:p>
      </dgm:t>
    </dgm:pt>
    <dgm:pt modelId="{E3AD4D8E-CC17-4A2C-8DC9-F2ABB2A4845A}" type="sibTrans" cxnId="{FCB64DE2-197F-4409-B4D4-A4FD12E79AC7}">
      <dgm:prSet/>
      <dgm:spPr/>
      <dgm:t>
        <a:bodyPr/>
        <a:lstStyle/>
        <a:p>
          <a:endParaRPr lang="en-GB">
            <a:solidFill>
              <a:schemeClr val="tx1"/>
            </a:solidFill>
          </a:endParaRPr>
        </a:p>
      </dgm:t>
    </dgm:pt>
    <dgm:pt modelId="{6D31AF31-93B4-4456-95B7-8671E38EB396}">
      <dgm:prSet phldrT="[Text]" custT="1"/>
      <dgm:spPr/>
      <dgm:t>
        <a:bodyPr/>
        <a:lstStyle/>
        <a:p>
          <a:r>
            <a:rPr lang="en-GB" sz="1600" dirty="0" smtClean="0"/>
            <a:t>Use it more</a:t>
          </a:r>
          <a:endParaRPr lang="en-GB" sz="1600" dirty="0"/>
        </a:p>
      </dgm:t>
    </dgm:pt>
    <dgm:pt modelId="{F5557B6F-0AAA-4E70-84E7-1791830011CF}" type="parTrans" cxnId="{F6474063-66C4-4D6F-8452-F7733697B597}">
      <dgm:prSet/>
      <dgm:spPr/>
      <dgm:t>
        <a:bodyPr/>
        <a:lstStyle/>
        <a:p>
          <a:endParaRPr lang="en-GB">
            <a:solidFill>
              <a:schemeClr val="tx1"/>
            </a:solidFill>
          </a:endParaRPr>
        </a:p>
      </dgm:t>
    </dgm:pt>
    <dgm:pt modelId="{CA27ED4B-C425-4DA1-9B41-F8781A4CDE62}" type="sibTrans" cxnId="{F6474063-66C4-4D6F-8452-F7733697B597}">
      <dgm:prSet/>
      <dgm:spPr/>
      <dgm:t>
        <a:bodyPr/>
        <a:lstStyle/>
        <a:p>
          <a:endParaRPr lang="en-GB">
            <a:solidFill>
              <a:schemeClr val="tx1"/>
            </a:solidFill>
          </a:endParaRPr>
        </a:p>
      </dgm:t>
    </dgm:pt>
    <dgm:pt modelId="{B5B99155-047F-4664-B536-62AEA229A242}">
      <dgm:prSet phldrT="[Text]" custT="1"/>
      <dgm:spPr>
        <a:solidFill>
          <a:schemeClr val="accent5">
            <a:lumMod val="60000"/>
            <a:lumOff val="40000"/>
          </a:schemeClr>
        </a:solidFill>
      </dgm:spPr>
      <dgm:t>
        <a:bodyPr/>
        <a:lstStyle/>
        <a:p>
          <a:r>
            <a:rPr lang="en-GB" sz="2000" b="1" smtClean="0"/>
            <a:t>Process design</a:t>
          </a:r>
          <a:endParaRPr lang="en-GB" sz="2000" b="1" dirty="0"/>
        </a:p>
      </dgm:t>
    </dgm:pt>
    <dgm:pt modelId="{7362CF9C-AA28-4115-813C-4A73D946C8A2}" type="parTrans" cxnId="{C7D752F8-7DF2-4977-9030-B3898A3F5226}">
      <dgm:prSet/>
      <dgm:spPr/>
      <dgm:t>
        <a:bodyPr/>
        <a:lstStyle/>
        <a:p>
          <a:endParaRPr lang="en-GB">
            <a:solidFill>
              <a:schemeClr val="tx1"/>
            </a:solidFill>
          </a:endParaRPr>
        </a:p>
      </dgm:t>
    </dgm:pt>
    <dgm:pt modelId="{E462841A-E932-4D12-B2D8-F36BA0C52CDB}" type="sibTrans" cxnId="{C7D752F8-7DF2-4977-9030-B3898A3F5226}">
      <dgm:prSet/>
      <dgm:spPr/>
      <dgm:t>
        <a:bodyPr/>
        <a:lstStyle/>
        <a:p>
          <a:endParaRPr lang="en-GB">
            <a:solidFill>
              <a:schemeClr val="tx1"/>
            </a:solidFill>
          </a:endParaRPr>
        </a:p>
      </dgm:t>
    </dgm:pt>
    <dgm:pt modelId="{FB2A3D03-9E91-4503-8373-C1C508B91DC4}">
      <dgm:prSet phldrT="[Text]" custT="1"/>
      <dgm:spPr/>
      <dgm:t>
        <a:bodyPr/>
        <a:lstStyle/>
        <a:p>
          <a:r>
            <a:rPr lang="en-GB" sz="1600" smtClean="0"/>
            <a:t>Use less</a:t>
          </a:r>
          <a:endParaRPr lang="en-GB" sz="1600" dirty="0"/>
        </a:p>
      </dgm:t>
    </dgm:pt>
    <dgm:pt modelId="{1E20503B-2E5B-4898-A82C-599B40038AEA}" type="parTrans" cxnId="{5DB4E005-F465-467B-A1CF-45C0A2514600}">
      <dgm:prSet/>
      <dgm:spPr/>
      <dgm:t>
        <a:bodyPr/>
        <a:lstStyle/>
        <a:p>
          <a:endParaRPr lang="en-GB">
            <a:solidFill>
              <a:schemeClr val="tx1"/>
            </a:solidFill>
          </a:endParaRPr>
        </a:p>
      </dgm:t>
    </dgm:pt>
    <dgm:pt modelId="{2FB530D0-C48A-42E2-B98A-955C4B5CAB99}" type="sibTrans" cxnId="{5DB4E005-F465-467B-A1CF-45C0A2514600}">
      <dgm:prSet/>
      <dgm:spPr/>
      <dgm:t>
        <a:bodyPr/>
        <a:lstStyle/>
        <a:p>
          <a:endParaRPr lang="en-GB">
            <a:solidFill>
              <a:schemeClr val="tx1"/>
            </a:solidFill>
          </a:endParaRPr>
        </a:p>
      </dgm:t>
    </dgm:pt>
    <dgm:pt modelId="{A9750B8B-E5DF-4775-9AE4-2DC2D1710A9A}">
      <dgm:prSet phldrT="[Text]" custT="1"/>
      <dgm:spPr>
        <a:solidFill>
          <a:schemeClr val="accent5">
            <a:lumMod val="60000"/>
            <a:lumOff val="40000"/>
          </a:schemeClr>
        </a:solidFill>
      </dgm:spPr>
      <dgm:t>
        <a:bodyPr/>
        <a:lstStyle/>
        <a:p>
          <a:r>
            <a:rPr lang="en-GB" sz="2000" b="1" smtClean="0"/>
            <a:t>Circular flows</a:t>
          </a:r>
          <a:endParaRPr lang="en-GB" sz="2000" b="1" dirty="0"/>
        </a:p>
      </dgm:t>
    </dgm:pt>
    <dgm:pt modelId="{1FE22986-2769-4A65-8997-EF8D8F1C913F}" type="parTrans" cxnId="{1F8F96AC-025F-4012-AFC5-885A9E1CB931}">
      <dgm:prSet/>
      <dgm:spPr/>
      <dgm:t>
        <a:bodyPr/>
        <a:lstStyle/>
        <a:p>
          <a:endParaRPr lang="en-GB">
            <a:solidFill>
              <a:schemeClr val="tx1"/>
            </a:solidFill>
          </a:endParaRPr>
        </a:p>
      </dgm:t>
    </dgm:pt>
    <dgm:pt modelId="{8F7B457E-8F8B-4C48-BDFE-E7FCC28A4C84}" type="sibTrans" cxnId="{1F8F96AC-025F-4012-AFC5-885A9E1CB931}">
      <dgm:prSet/>
      <dgm:spPr/>
      <dgm:t>
        <a:bodyPr/>
        <a:lstStyle/>
        <a:p>
          <a:endParaRPr lang="en-GB">
            <a:solidFill>
              <a:schemeClr val="tx1"/>
            </a:solidFill>
          </a:endParaRPr>
        </a:p>
      </dgm:t>
    </dgm:pt>
    <dgm:pt modelId="{0776A6A8-7FB5-40F9-A6EE-8D6D7C331DEF}">
      <dgm:prSet phldrT="[Text]" custT="1"/>
      <dgm:spPr/>
      <dgm:t>
        <a:bodyPr/>
        <a:lstStyle/>
        <a:p>
          <a:r>
            <a:rPr lang="en-GB" sz="1600" dirty="0" smtClean="0"/>
            <a:t>Reuse</a:t>
          </a:r>
          <a:endParaRPr lang="en-GB" sz="1600" dirty="0"/>
        </a:p>
      </dgm:t>
    </dgm:pt>
    <dgm:pt modelId="{2B3920BA-FA2F-4E17-9498-979AA66FC6E6}" type="parTrans" cxnId="{7551775B-E211-4CEA-8D7A-A5260958799E}">
      <dgm:prSet/>
      <dgm:spPr/>
      <dgm:t>
        <a:bodyPr/>
        <a:lstStyle/>
        <a:p>
          <a:endParaRPr lang="en-GB">
            <a:solidFill>
              <a:schemeClr val="tx1"/>
            </a:solidFill>
          </a:endParaRPr>
        </a:p>
      </dgm:t>
    </dgm:pt>
    <dgm:pt modelId="{85961D6B-A0DD-417B-9B8B-0DCB27CA9E62}" type="sibTrans" cxnId="{7551775B-E211-4CEA-8D7A-A5260958799E}">
      <dgm:prSet/>
      <dgm:spPr/>
      <dgm:t>
        <a:bodyPr/>
        <a:lstStyle/>
        <a:p>
          <a:endParaRPr lang="en-GB">
            <a:solidFill>
              <a:schemeClr val="tx1"/>
            </a:solidFill>
          </a:endParaRPr>
        </a:p>
      </dgm:t>
    </dgm:pt>
    <dgm:pt modelId="{B362322D-C280-4332-9B41-C35452F6EC8A}">
      <dgm:prSet phldrT="[Text]" custT="1"/>
      <dgm:spPr>
        <a:solidFill>
          <a:schemeClr val="accent5">
            <a:lumMod val="60000"/>
            <a:lumOff val="40000"/>
          </a:schemeClr>
        </a:solidFill>
      </dgm:spPr>
      <dgm:t>
        <a:bodyPr/>
        <a:lstStyle/>
        <a:p>
          <a:r>
            <a:rPr lang="en-GB" sz="2000" b="1" dirty="0" smtClean="0"/>
            <a:t>Circular inputs</a:t>
          </a:r>
          <a:endParaRPr lang="en-GB" sz="2000" b="1" dirty="0"/>
        </a:p>
      </dgm:t>
    </dgm:pt>
    <dgm:pt modelId="{1A468FA5-E58F-464F-91E1-66AC0D6E22D2}" type="parTrans" cxnId="{6C1CC9CA-C714-4736-8E55-D9A66ADC86AA}">
      <dgm:prSet/>
      <dgm:spPr/>
      <dgm:t>
        <a:bodyPr/>
        <a:lstStyle/>
        <a:p>
          <a:endParaRPr lang="en-GB">
            <a:solidFill>
              <a:schemeClr val="tx1"/>
            </a:solidFill>
          </a:endParaRPr>
        </a:p>
      </dgm:t>
    </dgm:pt>
    <dgm:pt modelId="{870EB13F-CF04-4154-A40D-030BE406D0E4}" type="sibTrans" cxnId="{6C1CC9CA-C714-4736-8E55-D9A66ADC86AA}">
      <dgm:prSet/>
      <dgm:spPr/>
      <dgm:t>
        <a:bodyPr/>
        <a:lstStyle/>
        <a:p>
          <a:endParaRPr lang="en-GB">
            <a:solidFill>
              <a:schemeClr val="tx1"/>
            </a:solidFill>
          </a:endParaRPr>
        </a:p>
      </dgm:t>
    </dgm:pt>
    <dgm:pt modelId="{C83A5A2A-9FAC-4DFF-957D-E486D6EB93DF}">
      <dgm:prSet phldrT="[Text]" custT="1"/>
      <dgm:spPr/>
      <dgm:t>
        <a:bodyPr/>
        <a:lstStyle/>
        <a:p>
          <a:r>
            <a:rPr lang="en-GB" sz="1600" smtClean="0"/>
            <a:t>Use it again</a:t>
          </a:r>
          <a:endParaRPr lang="en-GB" sz="1600" dirty="0"/>
        </a:p>
      </dgm:t>
    </dgm:pt>
    <dgm:pt modelId="{5D9D3259-760B-4ADE-9CA2-5C2EB3771C1A}" type="parTrans" cxnId="{4E2F875D-8EAD-4698-8F1D-1AD83A92FCFC}">
      <dgm:prSet/>
      <dgm:spPr/>
      <dgm:t>
        <a:bodyPr/>
        <a:lstStyle/>
        <a:p>
          <a:endParaRPr lang="en-GB">
            <a:solidFill>
              <a:schemeClr val="tx1"/>
            </a:solidFill>
          </a:endParaRPr>
        </a:p>
      </dgm:t>
    </dgm:pt>
    <dgm:pt modelId="{CB141E90-F8E1-4F1C-937C-717B30060445}" type="sibTrans" cxnId="{4E2F875D-8EAD-4698-8F1D-1AD83A92FCFC}">
      <dgm:prSet/>
      <dgm:spPr/>
      <dgm:t>
        <a:bodyPr/>
        <a:lstStyle/>
        <a:p>
          <a:endParaRPr lang="en-GB">
            <a:solidFill>
              <a:schemeClr val="tx1"/>
            </a:solidFill>
          </a:endParaRPr>
        </a:p>
      </dgm:t>
    </dgm:pt>
    <dgm:pt modelId="{F0E32E4C-BD19-4614-B4DB-7E7950F5746B}">
      <dgm:prSet phldrT="[Text]" custT="1"/>
      <dgm:spPr/>
      <dgm:t>
        <a:bodyPr/>
        <a:lstStyle/>
        <a:p>
          <a:r>
            <a:rPr lang="en-GB" sz="1600" dirty="0" smtClean="0"/>
            <a:t>Remanufacture</a:t>
          </a:r>
          <a:endParaRPr lang="en-GB" sz="1600" dirty="0"/>
        </a:p>
      </dgm:t>
    </dgm:pt>
    <dgm:pt modelId="{46D9322A-DB11-43B1-BAE3-D963D57C106B}" type="parTrans" cxnId="{EA8BFA06-CC36-46C0-8C71-D3380358912F}">
      <dgm:prSet/>
      <dgm:spPr/>
      <dgm:t>
        <a:bodyPr/>
        <a:lstStyle/>
        <a:p>
          <a:endParaRPr lang="en-GB">
            <a:solidFill>
              <a:schemeClr val="tx1"/>
            </a:solidFill>
          </a:endParaRPr>
        </a:p>
      </dgm:t>
    </dgm:pt>
    <dgm:pt modelId="{7024FA48-233E-41EC-9711-95C6EB51C977}" type="sibTrans" cxnId="{EA8BFA06-CC36-46C0-8C71-D3380358912F}">
      <dgm:prSet/>
      <dgm:spPr/>
      <dgm:t>
        <a:bodyPr/>
        <a:lstStyle/>
        <a:p>
          <a:endParaRPr lang="en-GB">
            <a:solidFill>
              <a:schemeClr val="tx1"/>
            </a:solidFill>
          </a:endParaRPr>
        </a:p>
      </dgm:t>
    </dgm:pt>
    <dgm:pt modelId="{6ED2F62E-FA35-48CC-8A9F-841776209B78}">
      <dgm:prSet phldrT="[Text]" custT="1"/>
      <dgm:spPr/>
      <dgm:t>
        <a:bodyPr/>
        <a:lstStyle/>
        <a:p>
          <a:r>
            <a:rPr lang="en-GB" sz="1600" dirty="0" smtClean="0"/>
            <a:t>Recycle</a:t>
          </a:r>
          <a:endParaRPr lang="en-GB" sz="1600" dirty="0"/>
        </a:p>
      </dgm:t>
    </dgm:pt>
    <dgm:pt modelId="{C923FD26-2C27-4CB5-B7D2-97893A819074}" type="parTrans" cxnId="{774728A7-2FCE-4DF5-967C-4D0EF6058F63}">
      <dgm:prSet/>
      <dgm:spPr/>
      <dgm:t>
        <a:bodyPr/>
        <a:lstStyle/>
        <a:p>
          <a:endParaRPr lang="en-GB">
            <a:solidFill>
              <a:schemeClr val="tx1"/>
            </a:solidFill>
          </a:endParaRPr>
        </a:p>
      </dgm:t>
    </dgm:pt>
    <dgm:pt modelId="{112CF460-4F33-4828-A16B-F4CE81FE1363}" type="sibTrans" cxnId="{774728A7-2FCE-4DF5-967C-4D0EF6058F63}">
      <dgm:prSet/>
      <dgm:spPr/>
      <dgm:t>
        <a:bodyPr/>
        <a:lstStyle/>
        <a:p>
          <a:endParaRPr lang="en-GB">
            <a:solidFill>
              <a:schemeClr val="tx1"/>
            </a:solidFill>
          </a:endParaRPr>
        </a:p>
      </dgm:t>
    </dgm:pt>
    <dgm:pt modelId="{F9A6A46C-502B-4334-9633-5C1A9127F001}">
      <dgm:prSet phldrT="[Text]" custT="1"/>
      <dgm:spPr/>
      <dgm:t>
        <a:bodyPr/>
        <a:lstStyle/>
        <a:p>
          <a:r>
            <a:rPr lang="en-GB" sz="1600" dirty="0" smtClean="0"/>
            <a:t>Recycled</a:t>
          </a:r>
          <a:endParaRPr lang="en-GB" sz="1600" dirty="0"/>
        </a:p>
      </dgm:t>
    </dgm:pt>
    <dgm:pt modelId="{0812F62D-7246-4506-ABB2-5EB3B8E89A20}" type="parTrans" cxnId="{ABB20B81-939D-4D1D-82DA-E601F3D7B530}">
      <dgm:prSet/>
      <dgm:spPr/>
      <dgm:t>
        <a:bodyPr/>
        <a:lstStyle/>
        <a:p>
          <a:endParaRPr lang="en-GB">
            <a:solidFill>
              <a:schemeClr val="tx1"/>
            </a:solidFill>
          </a:endParaRPr>
        </a:p>
      </dgm:t>
    </dgm:pt>
    <dgm:pt modelId="{A3FD873B-A698-474A-8CC8-75933FA2EDD8}" type="sibTrans" cxnId="{ABB20B81-939D-4D1D-82DA-E601F3D7B530}">
      <dgm:prSet/>
      <dgm:spPr/>
      <dgm:t>
        <a:bodyPr/>
        <a:lstStyle/>
        <a:p>
          <a:endParaRPr lang="en-GB">
            <a:solidFill>
              <a:schemeClr val="tx1"/>
            </a:solidFill>
          </a:endParaRPr>
        </a:p>
      </dgm:t>
    </dgm:pt>
    <dgm:pt modelId="{AD37F87E-DFB0-4CB3-92F0-E1D75B1709C5}">
      <dgm:prSet phldrT="[Text]" custT="1"/>
      <dgm:spPr/>
      <dgm:t>
        <a:bodyPr/>
        <a:lstStyle/>
        <a:p>
          <a:r>
            <a:rPr lang="en-GB" sz="1600" smtClean="0"/>
            <a:t>Renewable</a:t>
          </a:r>
          <a:endParaRPr lang="en-GB" sz="1600" dirty="0"/>
        </a:p>
      </dgm:t>
    </dgm:pt>
    <dgm:pt modelId="{CC29DA74-1B9C-46EC-BBE1-BC23D42C4070}" type="parTrans" cxnId="{905977F3-2161-44CF-8070-9B38CB02A9B1}">
      <dgm:prSet/>
      <dgm:spPr/>
      <dgm:t>
        <a:bodyPr/>
        <a:lstStyle/>
        <a:p>
          <a:endParaRPr lang="en-GB">
            <a:solidFill>
              <a:schemeClr val="tx1"/>
            </a:solidFill>
          </a:endParaRPr>
        </a:p>
      </dgm:t>
    </dgm:pt>
    <dgm:pt modelId="{23AB5A34-DD8C-48C0-AF0D-699AF18E286E}" type="sibTrans" cxnId="{905977F3-2161-44CF-8070-9B38CB02A9B1}">
      <dgm:prSet/>
      <dgm:spPr/>
      <dgm:t>
        <a:bodyPr/>
        <a:lstStyle/>
        <a:p>
          <a:endParaRPr lang="en-GB">
            <a:solidFill>
              <a:schemeClr val="tx1"/>
            </a:solidFill>
          </a:endParaRPr>
        </a:p>
      </dgm:t>
    </dgm:pt>
    <dgm:pt modelId="{89D411B9-6CA9-4AAE-8BBE-FDA46C07E335}">
      <dgm:prSet phldrT="[Text]" custT="1"/>
      <dgm:spPr/>
      <dgm:t>
        <a:bodyPr/>
        <a:lstStyle/>
        <a:p>
          <a:r>
            <a:rPr lang="en-GB" sz="1600" smtClean="0"/>
            <a:t>Safe &amp; secure</a:t>
          </a:r>
          <a:endParaRPr lang="en-GB" sz="1600" dirty="0"/>
        </a:p>
      </dgm:t>
    </dgm:pt>
    <dgm:pt modelId="{1D11EE7B-BA8C-4ED7-9692-42D495F6A4DA}" type="parTrans" cxnId="{21E18961-CCEE-49BB-BD12-CB40C0A93797}">
      <dgm:prSet/>
      <dgm:spPr/>
      <dgm:t>
        <a:bodyPr/>
        <a:lstStyle/>
        <a:p>
          <a:endParaRPr lang="en-GB">
            <a:solidFill>
              <a:schemeClr val="tx1"/>
            </a:solidFill>
          </a:endParaRPr>
        </a:p>
      </dgm:t>
    </dgm:pt>
    <dgm:pt modelId="{B9CCCB55-51F2-406D-BF55-6C7658D6F718}" type="sibTrans" cxnId="{21E18961-CCEE-49BB-BD12-CB40C0A93797}">
      <dgm:prSet/>
      <dgm:spPr/>
      <dgm:t>
        <a:bodyPr/>
        <a:lstStyle/>
        <a:p>
          <a:endParaRPr lang="en-GB">
            <a:solidFill>
              <a:schemeClr val="tx1"/>
            </a:solidFill>
          </a:endParaRPr>
        </a:p>
      </dgm:t>
    </dgm:pt>
    <dgm:pt modelId="{15CC0283-3E29-4DE4-801D-8425D399B658}">
      <dgm:prSet phldrT="[Text]" custT="1"/>
      <dgm:spPr/>
      <dgm:t>
        <a:bodyPr/>
        <a:lstStyle/>
        <a:p>
          <a:r>
            <a:rPr lang="en-GB" sz="1600" dirty="0" smtClean="0"/>
            <a:t>Renewables</a:t>
          </a:r>
          <a:endParaRPr lang="en-GB" sz="1600" dirty="0"/>
        </a:p>
      </dgm:t>
    </dgm:pt>
    <dgm:pt modelId="{CD1C4238-ED91-491C-9CD9-03F6F0542B9E}" type="parTrans" cxnId="{C9D0F064-E3CA-4ACE-A6C5-44312C2910CC}">
      <dgm:prSet/>
      <dgm:spPr/>
      <dgm:t>
        <a:bodyPr/>
        <a:lstStyle/>
        <a:p>
          <a:endParaRPr lang="en-GB">
            <a:solidFill>
              <a:schemeClr val="tx1"/>
            </a:solidFill>
          </a:endParaRPr>
        </a:p>
      </dgm:t>
    </dgm:pt>
    <dgm:pt modelId="{5AB127A7-82F6-4883-9195-411BA4DF201D}" type="sibTrans" cxnId="{C9D0F064-E3CA-4ACE-A6C5-44312C2910CC}">
      <dgm:prSet/>
      <dgm:spPr/>
      <dgm:t>
        <a:bodyPr/>
        <a:lstStyle/>
        <a:p>
          <a:endParaRPr lang="en-GB">
            <a:solidFill>
              <a:schemeClr val="tx1"/>
            </a:solidFill>
          </a:endParaRPr>
        </a:p>
      </dgm:t>
    </dgm:pt>
    <dgm:pt modelId="{9E29EB61-18BB-4910-9A26-E56A7634C48D}">
      <dgm:prSet phldrT="[Text]" custT="1"/>
      <dgm:spPr/>
      <dgm:t>
        <a:bodyPr/>
        <a:lstStyle/>
        <a:p>
          <a:r>
            <a:rPr lang="en-GB" sz="1600" dirty="0" smtClean="0"/>
            <a:t>Waste = food</a:t>
          </a:r>
          <a:endParaRPr lang="en-GB" sz="1600" dirty="0"/>
        </a:p>
      </dgm:t>
    </dgm:pt>
    <dgm:pt modelId="{CEB1767A-264F-4ADD-83B3-54BAA54874F4}" type="parTrans" cxnId="{E3A846CA-3D94-4F20-B6EC-EC509D5D5490}">
      <dgm:prSet/>
      <dgm:spPr/>
      <dgm:t>
        <a:bodyPr/>
        <a:lstStyle/>
        <a:p>
          <a:endParaRPr lang="en-GB"/>
        </a:p>
      </dgm:t>
    </dgm:pt>
    <dgm:pt modelId="{70BBF010-B606-439A-A8CD-E7A61240DCF4}" type="sibTrans" cxnId="{E3A846CA-3D94-4F20-B6EC-EC509D5D5490}">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FCF0D00A-7BDD-4AF7-A50B-5377D0B07807}" srcId="{1DD61B47-F6F8-4CAC-B70A-BE76A44B9F38}" destId="{2703A381-271A-4DE1-8728-AB160004F98E}" srcOrd="1" destOrd="0" parTransId="{48611C48-C4B7-42CC-A2C1-B5446CB84AA4}" sibTransId="{60728ECA-F9B2-4167-8D9D-80E06DE82722}"/>
    <dgm:cxn modelId="{F6474063-66C4-4D6F-8452-F7733697B597}" srcId="{2703A381-271A-4DE1-8728-AB160004F98E}" destId="{6D31AF31-93B4-4456-95B7-8671E38EB396}" srcOrd="1" destOrd="0" parTransId="{F5557B6F-0AAA-4E70-84E7-1791830011CF}" sibTransId="{CA27ED4B-C425-4DA1-9B41-F8781A4CDE62}"/>
    <dgm:cxn modelId="{AB4C66F8-72E8-4D6E-83A5-DF5A8C93A3FF}" type="presOf" srcId="{9E29EB61-18BB-4910-9A26-E56A7634C48D}" destId="{F2E88367-E59D-4549-9C05-598E17E2664F}" srcOrd="0" destOrd="2" presId="urn:microsoft.com/office/officeart/2005/8/layout/chevron1"/>
    <dgm:cxn modelId="{B0E61BEE-70FF-4481-83A0-E94D192914ED}" type="presOf" srcId="{0776A6A8-7FB5-40F9-A6EE-8D6D7C331DEF}" destId="{CB8184D1-F50D-4E93-A0BE-C7EB719AF2B3}" srcOrd="0" destOrd="0" presId="urn:microsoft.com/office/officeart/2005/8/layout/chevron1"/>
    <dgm:cxn modelId="{9A598CCC-A09F-4378-B5BE-11585F75E045}" type="presOf" srcId="{FB2A3D03-9E91-4503-8373-C1C508B91DC4}" destId="{F2E88367-E59D-4549-9C05-598E17E2664F}"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22DCE834-D726-4E6A-8FD0-7598BDAE032E}" type="presOf" srcId="{AD37F87E-DFB0-4CB3-92F0-E1D75B1709C5}" destId="{22A36598-F62C-4B39-86A3-287A1BA8206D}" srcOrd="0" destOrd="1" presId="urn:microsoft.com/office/officeart/2005/8/layout/chevron1"/>
    <dgm:cxn modelId="{478A332C-2510-45F1-B58F-A4DD4AEBCDB9}" type="presOf" srcId="{F9A6A46C-502B-4334-9633-5C1A9127F001}" destId="{22A36598-F62C-4B39-86A3-287A1BA8206D}" srcOrd="0" destOrd="0"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FCB64DE2-197F-4409-B4D4-A4FD12E79AC7}" srcId="{2703A381-271A-4DE1-8728-AB160004F98E}" destId="{2AF0122D-FF1B-45B1-9BDB-87B680135C33}" srcOrd="0" destOrd="0" parTransId="{F368C3A0-7FEB-4ACF-B05E-BFEC2F342D72}" sibTransId="{E3AD4D8E-CC17-4A2C-8DC9-F2ABB2A4845A}"/>
    <dgm:cxn modelId="{1FAD5AE6-D5DB-4137-A5DA-46D00CE5EF6D}" type="presOf" srcId="{6D31AF31-93B4-4456-95B7-8671E38EB396}" destId="{D2EDB4AE-C764-438E-BD50-9A7C61FAEA29}" srcOrd="0" destOrd="1" presId="urn:microsoft.com/office/officeart/2005/8/layout/chevron1"/>
    <dgm:cxn modelId="{731551FE-ECFF-49C7-A74D-EA9DE245285D}" type="presOf" srcId="{2703A381-271A-4DE1-8728-AB160004F98E}" destId="{3B58DAC6-D4EF-42FB-A70D-1EDF98834D0E}" srcOrd="0" destOrd="0" presId="urn:microsoft.com/office/officeart/2005/8/layout/chevron1"/>
    <dgm:cxn modelId="{25A5E191-F3FB-4BBF-997D-3AD8E10E95DE}" type="presOf" srcId="{A9750B8B-E5DF-4775-9AE4-2DC2D1710A9A}" destId="{D58C1CFA-3169-4B11-8293-638A68F94368}" srcOrd="0" destOrd="0" presId="urn:microsoft.com/office/officeart/2005/8/layout/chevron1"/>
    <dgm:cxn modelId="{EA8BFA06-CC36-46C0-8C71-D3380358912F}" srcId="{A9750B8B-E5DF-4775-9AE4-2DC2D1710A9A}" destId="{F0E32E4C-BD19-4614-B4DB-7E7950F5746B}" srcOrd="1" destOrd="0" parTransId="{46D9322A-DB11-43B1-BAE3-D963D57C106B}" sibTransId="{7024FA48-233E-41EC-9711-95C6EB51C977}"/>
    <dgm:cxn modelId="{409F3ED6-FE93-4BFC-920D-C1E0E9C1A8D5}" type="presOf" srcId="{15CC0283-3E29-4DE4-801D-8425D399B658}" destId="{F2E88367-E59D-4549-9C05-598E17E2664F}" srcOrd="0" destOrd="1" presId="urn:microsoft.com/office/officeart/2005/8/layout/chevron1"/>
    <dgm:cxn modelId="{E4180440-C274-4DBF-B85C-FDB3C5D91D4D}" type="presOf" srcId="{1DD61B47-F6F8-4CAC-B70A-BE76A44B9F38}" destId="{4D47FC52-27C0-4733-8BC3-A8F11831A368}" srcOrd="0" destOrd="0" presId="urn:microsoft.com/office/officeart/2005/8/layout/chevron1"/>
    <dgm:cxn modelId="{B5747280-BEB0-46DF-85A9-DFF7C829BF71}" type="presOf" srcId="{6ED2F62E-FA35-48CC-8A9F-841776209B78}" destId="{CB8184D1-F50D-4E93-A0BE-C7EB719AF2B3}" srcOrd="0" destOrd="2"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9D9B9C1C-AC16-4160-A235-33840FD6CEEF}" type="presOf" srcId="{2AF0122D-FF1B-45B1-9BDB-87B680135C33}" destId="{D2EDB4AE-C764-438E-BD50-9A7C61FAEA29}"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A8C2DC91-7B43-4CD6-BD15-30EFD26B5ACF}" type="presOf" srcId="{B362322D-C280-4332-9B41-C35452F6EC8A}" destId="{ED46BD9E-3188-49D0-82D7-35A7228FC0DD}" srcOrd="0" destOrd="0" presId="urn:microsoft.com/office/officeart/2005/8/layout/chevron1"/>
    <dgm:cxn modelId="{9C00E7F1-7453-4AE1-ACCD-702F4700800F}" type="presOf" srcId="{89D411B9-6CA9-4AAE-8BBE-FDA46C07E335}" destId="{22A36598-F62C-4B39-86A3-287A1BA8206D}" srcOrd="0" destOrd="2" presId="urn:microsoft.com/office/officeart/2005/8/layout/chevron1"/>
    <dgm:cxn modelId="{C9D0F064-E3CA-4ACE-A6C5-44312C2910CC}" srcId="{B5B99155-047F-4664-B536-62AEA229A242}" destId="{15CC0283-3E29-4DE4-801D-8425D399B658}" srcOrd="1" destOrd="0" parTransId="{CD1C4238-ED91-491C-9CD9-03F6F0542B9E}" sibTransId="{5AB127A7-82F6-4883-9195-411BA4DF201D}"/>
    <dgm:cxn modelId="{4E2F875D-8EAD-4698-8F1D-1AD83A92FCFC}" srcId="{2703A381-271A-4DE1-8728-AB160004F98E}" destId="{C83A5A2A-9FAC-4DFF-957D-E486D6EB93DF}" srcOrd="2" destOrd="0" parTransId="{5D9D3259-760B-4ADE-9CA2-5C2EB3771C1A}" sibTransId="{CB141E90-F8E1-4F1C-937C-717B30060445}"/>
    <dgm:cxn modelId="{E3A846CA-3D94-4F20-B6EC-EC509D5D5490}" srcId="{B5B99155-047F-4664-B536-62AEA229A242}" destId="{9E29EB61-18BB-4910-9A26-E56A7634C48D}" srcOrd="2" destOrd="0" parTransId="{CEB1767A-264F-4ADD-83B3-54BAA54874F4}" sibTransId="{70BBF010-B606-439A-A8CD-E7A61240DCF4}"/>
    <dgm:cxn modelId="{774728A7-2FCE-4DF5-967C-4D0EF6058F63}" srcId="{A9750B8B-E5DF-4775-9AE4-2DC2D1710A9A}" destId="{6ED2F62E-FA35-48CC-8A9F-841776209B78}" srcOrd="2" destOrd="0" parTransId="{C923FD26-2C27-4CB5-B7D2-97893A819074}" sibTransId="{112CF460-4F33-4828-A16B-F4CE81FE1363}"/>
    <dgm:cxn modelId="{21E18961-CCEE-49BB-BD12-CB40C0A93797}" srcId="{B362322D-C280-4332-9B41-C35452F6EC8A}" destId="{89D411B9-6CA9-4AAE-8BBE-FDA46C07E335}" srcOrd="2" destOrd="0" parTransId="{1D11EE7B-BA8C-4ED7-9692-42D495F6A4DA}" sibTransId="{B9CCCB55-51F2-406D-BF55-6C7658D6F718}"/>
    <dgm:cxn modelId="{C7D752F8-7DF2-4977-9030-B3898A3F5226}" srcId="{1DD61B47-F6F8-4CAC-B70A-BE76A44B9F38}" destId="{B5B99155-047F-4664-B536-62AEA229A242}" srcOrd="2" destOrd="0" parTransId="{7362CF9C-AA28-4115-813C-4A73D946C8A2}" sibTransId="{E462841A-E932-4D12-B2D8-F36BA0C52CDB}"/>
    <dgm:cxn modelId="{39AC4A10-C2F4-4EBD-9077-15F459E6D21F}" type="presOf" srcId="{C83A5A2A-9FAC-4DFF-957D-E486D6EB93DF}" destId="{D2EDB4AE-C764-438E-BD50-9A7C61FAEA29}" srcOrd="0" destOrd="2" presId="urn:microsoft.com/office/officeart/2005/8/layout/chevron1"/>
    <dgm:cxn modelId="{9BE6E658-6709-4B0E-81E5-B3C4E8D81565}" type="presOf" srcId="{B5B99155-047F-4664-B536-62AEA229A242}" destId="{6D5AC354-5434-4766-B1E0-183405BC8516}" srcOrd="0" destOrd="0"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FC1D90BA-E630-4F85-A499-2A68587A0374}" type="presOf" srcId="{F0E32E4C-BD19-4614-B4DB-7E7950F5746B}" destId="{CB8184D1-F50D-4E93-A0BE-C7EB719AF2B3}" srcOrd="0" destOrd="1"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47A70289-5072-4D9B-A007-DCA238EFAA82}" type="presParOf" srcId="{4D47FC52-27C0-4733-8BC3-A8F11831A368}" destId="{97079B88-4763-4183-9877-3B155102965F}" srcOrd="0" destOrd="0" presId="urn:microsoft.com/office/officeart/2005/8/layout/chevron1"/>
    <dgm:cxn modelId="{DE14B8D0-8C2F-42C4-9B3C-49193BEDA774}" type="presParOf" srcId="{97079B88-4763-4183-9877-3B155102965F}" destId="{ED46BD9E-3188-49D0-82D7-35A7228FC0DD}" srcOrd="0" destOrd="0" presId="urn:microsoft.com/office/officeart/2005/8/layout/chevron1"/>
    <dgm:cxn modelId="{AF742720-2371-46FD-98C4-3AEA6000E371}" type="presParOf" srcId="{97079B88-4763-4183-9877-3B155102965F}" destId="{22A36598-F62C-4B39-86A3-287A1BA8206D}" srcOrd="1" destOrd="0" presId="urn:microsoft.com/office/officeart/2005/8/layout/chevron1"/>
    <dgm:cxn modelId="{34EE12A1-C083-478E-9751-99BC54E0470F}" type="presParOf" srcId="{4D47FC52-27C0-4733-8BC3-A8F11831A368}" destId="{6B4FA6D1-637D-42AE-B5E4-278C923A5619}" srcOrd="1" destOrd="0" presId="urn:microsoft.com/office/officeart/2005/8/layout/chevron1"/>
    <dgm:cxn modelId="{2333EC48-5777-440E-86B4-EA3909C15253}" type="presParOf" srcId="{4D47FC52-27C0-4733-8BC3-A8F11831A368}" destId="{3D7ECDDF-2A42-4A89-A0B0-B0451F914639}" srcOrd="2" destOrd="0" presId="urn:microsoft.com/office/officeart/2005/8/layout/chevron1"/>
    <dgm:cxn modelId="{3F141CEB-DF55-42F1-AECA-CB69E088344B}" type="presParOf" srcId="{3D7ECDDF-2A42-4A89-A0B0-B0451F914639}" destId="{3B58DAC6-D4EF-42FB-A70D-1EDF98834D0E}" srcOrd="0" destOrd="0" presId="urn:microsoft.com/office/officeart/2005/8/layout/chevron1"/>
    <dgm:cxn modelId="{B15C4766-BB5E-4744-8212-FDB6806596C7}" type="presParOf" srcId="{3D7ECDDF-2A42-4A89-A0B0-B0451F914639}" destId="{D2EDB4AE-C764-438E-BD50-9A7C61FAEA29}" srcOrd="1" destOrd="0" presId="urn:microsoft.com/office/officeart/2005/8/layout/chevron1"/>
    <dgm:cxn modelId="{1857D8BD-612A-44A7-BAC8-2D1ED32ED5DA}" type="presParOf" srcId="{4D47FC52-27C0-4733-8BC3-A8F11831A368}" destId="{AA08F71A-4D94-4D61-B2D8-A9844C5672B1}" srcOrd="3" destOrd="0" presId="urn:microsoft.com/office/officeart/2005/8/layout/chevron1"/>
    <dgm:cxn modelId="{28B0F729-4EA6-4EFC-A7A9-1ED6443AEDC0}" type="presParOf" srcId="{4D47FC52-27C0-4733-8BC3-A8F11831A368}" destId="{B604028C-CEB5-4218-8B83-F98EE0CBCC4A}" srcOrd="4" destOrd="0" presId="urn:microsoft.com/office/officeart/2005/8/layout/chevron1"/>
    <dgm:cxn modelId="{B4137109-CC29-4894-96A6-61520AAD6A66}" type="presParOf" srcId="{B604028C-CEB5-4218-8B83-F98EE0CBCC4A}" destId="{6D5AC354-5434-4766-B1E0-183405BC8516}" srcOrd="0" destOrd="0" presId="urn:microsoft.com/office/officeart/2005/8/layout/chevron1"/>
    <dgm:cxn modelId="{D6578835-B7ED-4FD0-B3BF-3AC63780D7AC}" type="presParOf" srcId="{B604028C-CEB5-4218-8B83-F98EE0CBCC4A}" destId="{F2E88367-E59D-4549-9C05-598E17E2664F}" srcOrd="1" destOrd="0" presId="urn:microsoft.com/office/officeart/2005/8/layout/chevron1"/>
    <dgm:cxn modelId="{491D6301-F3E3-4528-9FE6-682A6FB2AC15}" type="presParOf" srcId="{4D47FC52-27C0-4733-8BC3-A8F11831A368}" destId="{CB1601C9-1CC3-4EFB-9A31-7730C1EB079B}" srcOrd="5" destOrd="0" presId="urn:microsoft.com/office/officeart/2005/8/layout/chevron1"/>
    <dgm:cxn modelId="{10C56BA4-7A2E-4346-8814-43A69853165F}" type="presParOf" srcId="{4D47FC52-27C0-4733-8BC3-A8F11831A368}" destId="{BC0E921A-453B-426B-B83B-5633DD86B2AD}" srcOrd="6" destOrd="0" presId="urn:microsoft.com/office/officeart/2005/8/layout/chevron1"/>
    <dgm:cxn modelId="{BD3D2C99-16BC-4EC2-BBFB-2591DC34F574}" type="presParOf" srcId="{BC0E921A-453B-426B-B83B-5633DD86B2AD}" destId="{D58C1CFA-3169-4B11-8293-638A68F94368}" srcOrd="0" destOrd="0" presId="urn:microsoft.com/office/officeart/2005/8/layout/chevron1"/>
    <dgm:cxn modelId="{E229B2A4-ABAC-418F-9EB8-6FE2CE547F15}"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4D27DD3-9853-4B10-834C-1992DDB4467F}"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455F46E6-621C-4F9F-B776-CF0E8FDF9CA2}">
      <dgm:prSet phldrT="[Text]"/>
      <dgm:spPr/>
      <dgm:t>
        <a:bodyPr/>
        <a:lstStyle/>
        <a:p>
          <a:r>
            <a:rPr lang="en-GB" dirty="0" smtClean="0"/>
            <a:t>Product design &amp; development</a:t>
          </a:r>
          <a:endParaRPr lang="en-GB" dirty="0"/>
        </a:p>
      </dgm:t>
    </dgm:pt>
    <dgm:pt modelId="{BF5616C4-DF9D-4C48-8D7D-7036B71864C3}" type="parTrans" cxnId="{D45473C5-16A8-428B-8102-582E31899605}">
      <dgm:prSet/>
      <dgm:spPr/>
      <dgm:t>
        <a:bodyPr/>
        <a:lstStyle/>
        <a:p>
          <a:endParaRPr lang="en-GB"/>
        </a:p>
      </dgm:t>
    </dgm:pt>
    <dgm:pt modelId="{79493448-F18F-4622-8848-31C985352386}" type="sibTrans" cxnId="{D45473C5-16A8-428B-8102-582E31899605}">
      <dgm:prSet/>
      <dgm:spPr/>
      <dgm:t>
        <a:bodyPr/>
        <a:lstStyle/>
        <a:p>
          <a:endParaRPr lang="en-GB"/>
        </a:p>
      </dgm:t>
    </dgm:pt>
    <dgm:pt modelId="{40145362-CACF-4A40-9B08-A603D8288DBF}">
      <dgm:prSet phldrT="[Text]"/>
      <dgm:spPr/>
      <dgm:t>
        <a:bodyPr/>
        <a:lstStyle/>
        <a:p>
          <a:r>
            <a:rPr lang="en-GB" dirty="0" smtClean="0"/>
            <a:t>Specify requirements &amp; sourcing</a:t>
          </a:r>
          <a:endParaRPr lang="en-GB" dirty="0"/>
        </a:p>
      </dgm:t>
    </dgm:pt>
    <dgm:pt modelId="{49762465-C16A-4FA6-8113-C646B10A1B35}" type="parTrans" cxnId="{1BFC5BB5-AAB6-495A-B01A-CEA44500020F}">
      <dgm:prSet/>
      <dgm:spPr/>
      <dgm:t>
        <a:bodyPr/>
        <a:lstStyle/>
        <a:p>
          <a:endParaRPr lang="en-GB"/>
        </a:p>
      </dgm:t>
    </dgm:pt>
    <dgm:pt modelId="{03C0D6D5-6969-452A-8424-E79993E89068}" type="sibTrans" cxnId="{1BFC5BB5-AAB6-495A-B01A-CEA44500020F}">
      <dgm:prSet/>
      <dgm:spPr/>
      <dgm:t>
        <a:bodyPr/>
        <a:lstStyle/>
        <a:p>
          <a:endParaRPr lang="en-GB"/>
        </a:p>
      </dgm:t>
    </dgm:pt>
    <dgm:pt modelId="{8221FCCC-8D91-47F5-B22C-826510D8368B}">
      <dgm:prSet phldrT="[Text]"/>
      <dgm:spPr/>
      <dgm:t>
        <a:bodyPr/>
        <a:lstStyle/>
        <a:p>
          <a:r>
            <a:rPr lang="en-GB" dirty="0" smtClean="0"/>
            <a:t>Manufacture</a:t>
          </a:r>
          <a:endParaRPr lang="en-GB" dirty="0"/>
        </a:p>
      </dgm:t>
    </dgm:pt>
    <dgm:pt modelId="{091B2FC0-0B13-429F-9685-B13DC30B3A86}" type="parTrans" cxnId="{D242C1D1-4A1B-4E85-BDF8-5BC46DE94B9B}">
      <dgm:prSet/>
      <dgm:spPr/>
      <dgm:t>
        <a:bodyPr/>
        <a:lstStyle/>
        <a:p>
          <a:endParaRPr lang="en-GB"/>
        </a:p>
      </dgm:t>
    </dgm:pt>
    <dgm:pt modelId="{02B01009-382D-4023-907B-D29EA2E2AF53}" type="sibTrans" cxnId="{D242C1D1-4A1B-4E85-BDF8-5BC46DE94B9B}">
      <dgm:prSet/>
      <dgm:spPr/>
      <dgm:t>
        <a:bodyPr/>
        <a:lstStyle/>
        <a:p>
          <a:endParaRPr lang="en-GB"/>
        </a:p>
      </dgm:t>
    </dgm:pt>
    <dgm:pt modelId="{AECB0255-AAEF-4400-8B0C-2923FBF619BC}">
      <dgm:prSet phldrT="[Text]"/>
      <dgm:spPr/>
      <dgm:t>
        <a:bodyPr/>
        <a:lstStyle/>
        <a:p>
          <a:r>
            <a:rPr lang="en-GB" dirty="0" smtClean="0"/>
            <a:t>Distribution &amp; sales</a:t>
          </a:r>
          <a:endParaRPr lang="en-GB" dirty="0"/>
        </a:p>
      </dgm:t>
    </dgm:pt>
    <dgm:pt modelId="{A3F2B2BA-39E8-45D1-834B-D27498F5BDE0}" type="parTrans" cxnId="{DFBA4E3F-F844-41C5-98CF-13ADFB846455}">
      <dgm:prSet/>
      <dgm:spPr/>
      <dgm:t>
        <a:bodyPr/>
        <a:lstStyle/>
        <a:p>
          <a:endParaRPr lang="en-GB"/>
        </a:p>
      </dgm:t>
    </dgm:pt>
    <dgm:pt modelId="{9432612A-8701-4C7F-9753-90AAA9C76C6D}" type="sibTrans" cxnId="{DFBA4E3F-F844-41C5-98CF-13ADFB846455}">
      <dgm:prSet/>
      <dgm:spPr/>
      <dgm:t>
        <a:bodyPr/>
        <a:lstStyle/>
        <a:p>
          <a:endParaRPr lang="en-GB"/>
        </a:p>
      </dgm:t>
    </dgm:pt>
    <dgm:pt modelId="{48CCC982-0CF4-4BC5-8259-A4A6DF0B5335}">
      <dgm:prSet phldrT="[Text]"/>
      <dgm:spPr/>
      <dgm:t>
        <a:bodyPr/>
        <a:lstStyle/>
        <a:p>
          <a:r>
            <a:rPr lang="en-GB" dirty="0" smtClean="0"/>
            <a:t>Business planning</a:t>
          </a:r>
          <a:endParaRPr lang="en-GB" dirty="0"/>
        </a:p>
      </dgm:t>
    </dgm:pt>
    <dgm:pt modelId="{B1C224E9-5EDE-4618-886C-A3C854C408E5}" type="parTrans" cxnId="{51816466-519F-4348-87DF-D35D591D3DF3}">
      <dgm:prSet/>
      <dgm:spPr/>
      <dgm:t>
        <a:bodyPr/>
        <a:lstStyle/>
        <a:p>
          <a:endParaRPr lang="en-GB"/>
        </a:p>
      </dgm:t>
    </dgm:pt>
    <dgm:pt modelId="{60A520BD-EC70-40F1-ADAB-C9BC4BDB3010}" type="sibTrans" cxnId="{51816466-519F-4348-87DF-D35D591D3DF3}">
      <dgm:prSet/>
      <dgm:spPr/>
      <dgm:t>
        <a:bodyPr/>
        <a:lstStyle/>
        <a:p>
          <a:endParaRPr lang="en-GB"/>
        </a:p>
      </dgm:t>
    </dgm:pt>
    <dgm:pt modelId="{48C3A31B-2DAD-455E-AB4D-61D188CAD36A}">
      <dgm:prSet phldrT="[Text]"/>
      <dgm:spPr/>
      <dgm:t>
        <a:bodyPr/>
        <a:lstStyle/>
        <a:p>
          <a:r>
            <a:rPr lang="en-GB" dirty="0" smtClean="0"/>
            <a:t>KPI analysis</a:t>
          </a:r>
          <a:endParaRPr lang="en-GB" dirty="0"/>
        </a:p>
      </dgm:t>
    </dgm:pt>
    <dgm:pt modelId="{F65CB8BE-6EBB-4F82-AEAA-795E0B1E55A3}" type="parTrans" cxnId="{0F7693F6-8163-429A-94B2-CC3253190341}">
      <dgm:prSet/>
      <dgm:spPr/>
      <dgm:t>
        <a:bodyPr/>
        <a:lstStyle/>
        <a:p>
          <a:endParaRPr lang="en-GB"/>
        </a:p>
      </dgm:t>
    </dgm:pt>
    <dgm:pt modelId="{E02F7886-021F-43DC-841E-80BD11598F91}" type="sibTrans" cxnId="{0F7693F6-8163-429A-94B2-CC3253190341}">
      <dgm:prSet/>
      <dgm:spPr/>
      <dgm:t>
        <a:bodyPr/>
        <a:lstStyle/>
        <a:p>
          <a:endParaRPr lang="en-GB"/>
        </a:p>
      </dgm:t>
    </dgm:pt>
    <dgm:pt modelId="{090EE165-988B-4569-A918-91C1E2C71972}" type="pres">
      <dgm:prSet presAssocID="{94D27DD3-9853-4B10-834C-1992DDB4467F}" presName="cycle" presStyleCnt="0">
        <dgm:presLayoutVars>
          <dgm:dir/>
          <dgm:resizeHandles val="exact"/>
        </dgm:presLayoutVars>
      </dgm:prSet>
      <dgm:spPr/>
      <dgm:t>
        <a:bodyPr/>
        <a:lstStyle/>
        <a:p>
          <a:endParaRPr lang="en-GB"/>
        </a:p>
      </dgm:t>
    </dgm:pt>
    <dgm:pt modelId="{4479D21B-7577-4B76-A608-6A6B61DEA5CF}" type="pres">
      <dgm:prSet presAssocID="{455F46E6-621C-4F9F-B776-CF0E8FDF9CA2}" presName="dummy" presStyleCnt="0"/>
      <dgm:spPr/>
    </dgm:pt>
    <dgm:pt modelId="{B71E304E-74FE-4B2B-8929-1EA83B76843A}" type="pres">
      <dgm:prSet presAssocID="{455F46E6-621C-4F9F-B776-CF0E8FDF9CA2}" presName="node" presStyleLbl="revTx" presStyleIdx="0" presStyleCnt="6">
        <dgm:presLayoutVars>
          <dgm:bulletEnabled val="1"/>
        </dgm:presLayoutVars>
      </dgm:prSet>
      <dgm:spPr/>
      <dgm:t>
        <a:bodyPr/>
        <a:lstStyle/>
        <a:p>
          <a:endParaRPr lang="en-GB"/>
        </a:p>
      </dgm:t>
    </dgm:pt>
    <dgm:pt modelId="{DE0FFCB5-293B-41B9-A170-ACB9C7D0B43F}" type="pres">
      <dgm:prSet presAssocID="{79493448-F18F-4622-8848-31C985352386}" presName="sibTrans" presStyleLbl="node1" presStyleIdx="0" presStyleCnt="6"/>
      <dgm:spPr/>
      <dgm:t>
        <a:bodyPr/>
        <a:lstStyle/>
        <a:p>
          <a:endParaRPr lang="en-GB"/>
        </a:p>
      </dgm:t>
    </dgm:pt>
    <dgm:pt modelId="{8B9EEBE2-775C-4FF7-8774-64D2FB1D6E09}" type="pres">
      <dgm:prSet presAssocID="{40145362-CACF-4A40-9B08-A603D8288DBF}" presName="dummy" presStyleCnt="0"/>
      <dgm:spPr/>
    </dgm:pt>
    <dgm:pt modelId="{0B783A6C-82FC-4AC5-B074-ED5E697B7B63}" type="pres">
      <dgm:prSet presAssocID="{40145362-CACF-4A40-9B08-A603D8288DBF}" presName="node" presStyleLbl="revTx" presStyleIdx="1" presStyleCnt="6">
        <dgm:presLayoutVars>
          <dgm:bulletEnabled val="1"/>
        </dgm:presLayoutVars>
      </dgm:prSet>
      <dgm:spPr/>
      <dgm:t>
        <a:bodyPr/>
        <a:lstStyle/>
        <a:p>
          <a:endParaRPr lang="en-GB"/>
        </a:p>
      </dgm:t>
    </dgm:pt>
    <dgm:pt modelId="{F6569DC5-52A9-4FD6-8E17-6A51D22B0016}" type="pres">
      <dgm:prSet presAssocID="{03C0D6D5-6969-452A-8424-E79993E89068}" presName="sibTrans" presStyleLbl="node1" presStyleIdx="1" presStyleCnt="6"/>
      <dgm:spPr/>
      <dgm:t>
        <a:bodyPr/>
        <a:lstStyle/>
        <a:p>
          <a:endParaRPr lang="en-GB"/>
        </a:p>
      </dgm:t>
    </dgm:pt>
    <dgm:pt modelId="{FE429F0D-E3F1-4215-A734-42C866089197}" type="pres">
      <dgm:prSet presAssocID="{8221FCCC-8D91-47F5-B22C-826510D8368B}" presName="dummy" presStyleCnt="0"/>
      <dgm:spPr/>
    </dgm:pt>
    <dgm:pt modelId="{17F2C3BA-8458-4ED6-B544-55BF53FFDC02}" type="pres">
      <dgm:prSet presAssocID="{8221FCCC-8D91-47F5-B22C-826510D8368B}" presName="node" presStyleLbl="revTx" presStyleIdx="2" presStyleCnt="6">
        <dgm:presLayoutVars>
          <dgm:bulletEnabled val="1"/>
        </dgm:presLayoutVars>
      </dgm:prSet>
      <dgm:spPr/>
      <dgm:t>
        <a:bodyPr/>
        <a:lstStyle/>
        <a:p>
          <a:endParaRPr lang="en-GB"/>
        </a:p>
      </dgm:t>
    </dgm:pt>
    <dgm:pt modelId="{421BCB0D-6FDF-4AB7-94DA-F22A8E6CD389}" type="pres">
      <dgm:prSet presAssocID="{02B01009-382D-4023-907B-D29EA2E2AF53}" presName="sibTrans" presStyleLbl="node1" presStyleIdx="2" presStyleCnt="6"/>
      <dgm:spPr/>
      <dgm:t>
        <a:bodyPr/>
        <a:lstStyle/>
        <a:p>
          <a:endParaRPr lang="en-GB"/>
        </a:p>
      </dgm:t>
    </dgm:pt>
    <dgm:pt modelId="{7B987208-C9E0-4C59-918C-6BAAE8A578A1}" type="pres">
      <dgm:prSet presAssocID="{AECB0255-AAEF-4400-8B0C-2923FBF619BC}" presName="dummy" presStyleCnt="0"/>
      <dgm:spPr/>
    </dgm:pt>
    <dgm:pt modelId="{BE297BAE-E952-47E2-A3B2-611F05214A7E}" type="pres">
      <dgm:prSet presAssocID="{AECB0255-AAEF-4400-8B0C-2923FBF619BC}" presName="node" presStyleLbl="revTx" presStyleIdx="3" presStyleCnt="6">
        <dgm:presLayoutVars>
          <dgm:bulletEnabled val="1"/>
        </dgm:presLayoutVars>
      </dgm:prSet>
      <dgm:spPr/>
      <dgm:t>
        <a:bodyPr/>
        <a:lstStyle/>
        <a:p>
          <a:endParaRPr lang="en-GB"/>
        </a:p>
      </dgm:t>
    </dgm:pt>
    <dgm:pt modelId="{6A296A7B-5898-4BA2-9BD5-3F2C55E9919C}" type="pres">
      <dgm:prSet presAssocID="{9432612A-8701-4C7F-9753-90AAA9C76C6D}" presName="sibTrans" presStyleLbl="node1" presStyleIdx="3" presStyleCnt="6"/>
      <dgm:spPr/>
      <dgm:t>
        <a:bodyPr/>
        <a:lstStyle/>
        <a:p>
          <a:endParaRPr lang="en-GB"/>
        </a:p>
      </dgm:t>
    </dgm:pt>
    <dgm:pt modelId="{8ADF1E44-4F8D-478E-B874-AA4A195D0B8B}" type="pres">
      <dgm:prSet presAssocID="{48C3A31B-2DAD-455E-AB4D-61D188CAD36A}" presName="dummy" presStyleCnt="0"/>
      <dgm:spPr/>
    </dgm:pt>
    <dgm:pt modelId="{2E67ACB8-8E3E-4E5F-8E4B-39E0B02B2799}" type="pres">
      <dgm:prSet presAssocID="{48C3A31B-2DAD-455E-AB4D-61D188CAD36A}" presName="node" presStyleLbl="revTx" presStyleIdx="4" presStyleCnt="6">
        <dgm:presLayoutVars>
          <dgm:bulletEnabled val="1"/>
        </dgm:presLayoutVars>
      </dgm:prSet>
      <dgm:spPr/>
      <dgm:t>
        <a:bodyPr/>
        <a:lstStyle/>
        <a:p>
          <a:endParaRPr lang="en-GB"/>
        </a:p>
      </dgm:t>
    </dgm:pt>
    <dgm:pt modelId="{FC39C622-62E3-45C2-8C81-C75F42CB04A9}" type="pres">
      <dgm:prSet presAssocID="{E02F7886-021F-43DC-841E-80BD11598F91}" presName="sibTrans" presStyleLbl="node1" presStyleIdx="4" presStyleCnt="6"/>
      <dgm:spPr/>
      <dgm:t>
        <a:bodyPr/>
        <a:lstStyle/>
        <a:p>
          <a:endParaRPr lang="en-GB"/>
        </a:p>
      </dgm:t>
    </dgm:pt>
    <dgm:pt modelId="{6EEC8042-13D2-4203-888A-215605FAECC4}" type="pres">
      <dgm:prSet presAssocID="{48CCC982-0CF4-4BC5-8259-A4A6DF0B5335}" presName="dummy" presStyleCnt="0"/>
      <dgm:spPr/>
    </dgm:pt>
    <dgm:pt modelId="{0AAEAAAB-D09B-437A-A3B1-B00A88DDE1E0}" type="pres">
      <dgm:prSet presAssocID="{48CCC982-0CF4-4BC5-8259-A4A6DF0B5335}" presName="node" presStyleLbl="revTx" presStyleIdx="5" presStyleCnt="6">
        <dgm:presLayoutVars>
          <dgm:bulletEnabled val="1"/>
        </dgm:presLayoutVars>
      </dgm:prSet>
      <dgm:spPr/>
      <dgm:t>
        <a:bodyPr/>
        <a:lstStyle/>
        <a:p>
          <a:endParaRPr lang="en-GB"/>
        </a:p>
      </dgm:t>
    </dgm:pt>
    <dgm:pt modelId="{3A99C689-42EA-4571-A192-8701C0ABE570}" type="pres">
      <dgm:prSet presAssocID="{60A520BD-EC70-40F1-ADAB-C9BC4BDB3010}" presName="sibTrans" presStyleLbl="node1" presStyleIdx="5" presStyleCnt="6"/>
      <dgm:spPr/>
      <dgm:t>
        <a:bodyPr/>
        <a:lstStyle/>
        <a:p>
          <a:endParaRPr lang="en-GB"/>
        </a:p>
      </dgm:t>
    </dgm:pt>
  </dgm:ptLst>
  <dgm:cxnLst>
    <dgm:cxn modelId="{2BBBB3A9-E025-4824-9EC8-4113CC6BF95E}" type="presOf" srcId="{03C0D6D5-6969-452A-8424-E79993E89068}" destId="{F6569DC5-52A9-4FD6-8E17-6A51D22B0016}" srcOrd="0" destOrd="0" presId="urn:microsoft.com/office/officeart/2005/8/layout/cycle1"/>
    <dgm:cxn modelId="{3B5EAB5F-495B-446A-9D6A-C52D3558BD6F}" type="presOf" srcId="{60A520BD-EC70-40F1-ADAB-C9BC4BDB3010}" destId="{3A99C689-42EA-4571-A192-8701C0ABE570}" srcOrd="0" destOrd="0" presId="urn:microsoft.com/office/officeart/2005/8/layout/cycle1"/>
    <dgm:cxn modelId="{3F23B048-102A-42DA-88FA-5B75EBC024BE}" type="presOf" srcId="{455F46E6-621C-4F9F-B776-CF0E8FDF9CA2}" destId="{B71E304E-74FE-4B2B-8929-1EA83B76843A}" srcOrd="0" destOrd="0" presId="urn:microsoft.com/office/officeart/2005/8/layout/cycle1"/>
    <dgm:cxn modelId="{E889884D-96EA-46BE-9A20-8AA0C777E49E}" type="presOf" srcId="{94D27DD3-9853-4B10-834C-1992DDB4467F}" destId="{090EE165-988B-4569-A918-91C1E2C71972}" srcOrd="0" destOrd="0" presId="urn:microsoft.com/office/officeart/2005/8/layout/cycle1"/>
    <dgm:cxn modelId="{1702020A-57EC-4FEF-B221-5410A43B6930}" type="presOf" srcId="{48CCC982-0CF4-4BC5-8259-A4A6DF0B5335}" destId="{0AAEAAAB-D09B-437A-A3B1-B00A88DDE1E0}" srcOrd="0" destOrd="0" presId="urn:microsoft.com/office/officeart/2005/8/layout/cycle1"/>
    <dgm:cxn modelId="{0F7693F6-8163-429A-94B2-CC3253190341}" srcId="{94D27DD3-9853-4B10-834C-1992DDB4467F}" destId="{48C3A31B-2DAD-455E-AB4D-61D188CAD36A}" srcOrd="4" destOrd="0" parTransId="{F65CB8BE-6EBB-4F82-AEAA-795E0B1E55A3}" sibTransId="{E02F7886-021F-43DC-841E-80BD11598F91}"/>
    <dgm:cxn modelId="{29DC0036-380D-44A4-8C9E-0CD07C43AC17}" type="presOf" srcId="{48C3A31B-2DAD-455E-AB4D-61D188CAD36A}" destId="{2E67ACB8-8E3E-4E5F-8E4B-39E0B02B2799}" srcOrd="0" destOrd="0" presId="urn:microsoft.com/office/officeart/2005/8/layout/cycle1"/>
    <dgm:cxn modelId="{1BFC5BB5-AAB6-495A-B01A-CEA44500020F}" srcId="{94D27DD3-9853-4B10-834C-1992DDB4467F}" destId="{40145362-CACF-4A40-9B08-A603D8288DBF}" srcOrd="1" destOrd="0" parTransId="{49762465-C16A-4FA6-8113-C646B10A1B35}" sibTransId="{03C0D6D5-6969-452A-8424-E79993E89068}"/>
    <dgm:cxn modelId="{7CA72C2C-979A-49A8-A631-C4678B8DB0C9}" type="presOf" srcId="{79493448-F18F-4622-8848-31C985352386}" destId="{DE0FFCB5-293B-41B9-A170-ACB9C7D0B43F}" srcOrd="0" destOrd="0" presId="urn:microsoft.com/office/officeart/2005/8/layout/cycle1"/>
    <dgm:cxn modelId="{ADA359C7-6FA0-4A04-B8AE-4B5005F85C1D}" type="presOf" srcId="{E02F7886-021F-43DC-841E-80BD11598F91}" destId="{FC39C622-62E3-45C2-8C81-C75F42CB04A9}" srcOrd="0" destOrd="0" presId="urn:microsoft.com/office/officeart/2005/8/layout/cycle1"/>
    <dgm:cxn modelId="{09DD2DA0-288F-4CE8-8B5C-CBAFCD6D0C4D}" type="presOf" srcId="{AECB0255-AAEF-4400-8B0C-2923FBF619BC}" destId="{BE297BAE-E952-47E2-A3B2-611F05214A7E}" srcOrd="0" destOrd="0" presId="urn:microsoft.com/office/officeart/2005/8/layout/cycle1"/>
    <dgm:cxn modelId="{689F5733-820D-4FC2-81BB-9E1B01D55C07}" type="presOf" srcId="{40145362-CACF-4A40-9B08-A603D8288DBF}" destId="{0B783A6C-82FC-4AC5-B074-ED5E697B7B63}" srcOrd="0" destOrd="0" presId="urn:microsoft.com/office/officeart/2005/8/layout/cycle1"/>
    <dgm:cxn modelId="{D45473C5-16A8-428B-8102-582E31899605}" srcId="{94D27DD3-9853-4B10-834C-1992DDB4467F}" destId="{455F46E6-621C-4F9F-B776-CF0E8FDF9CA2}" srcOrd="0" destOrd="0" parTransId="{BF5616C4-DF9D-4C48-8D7D-7036B71864C3}" sibTransId="{79493448-F18F-4622-8848-31C985352386}"/>
    <dgm:cxn modelId="{126E15A1-64A9-4F94-97D6-3A5F6014455F}" type="presOf" srcId="{8221FCCC-8D91-47F5-B22C-826510D8368B}" destId="{17F2C3BA-8458-4ED6-B544-55BF53FFDC02}" srcOrd="0" destOrd="0" presId="urn:microsoft.com/office/officeart/2005/8/layout/cycle1"/>
    <dgm:cxn modelId="{DFBA4E3F-F844-41C5-98CF-13ADFB846455}" srcId="{94D27DD3-9853-4B10-834C-1992DDB4467F}" destId="{AECB0255-AAEF-4400-8B0C-2923FBF619BC}" srcOrd="3" destOrd="0" parTransId="{A3F2B2BA-39E8-45D1-834B-D27498F5BDE0}" sibTransId="{9432612A-8701-4C7F-9753-90AAA9C76C6D}"/>
    <dgm:cxn modelId="{51816466-519F-4348-87DF-D35D591D3DF3}" srcId="{94D27DD3-9853-4B10-834C-1992DDB4467F}" destId="{48CCC982-0CF4-4BC5-8259-A4A6DF0B5335}" srcOrd="5" destOrd="0" parTransId="{B1C224E9-5EDE-4618-886C-A3C854C408E5}" sibTransId="{60A520BD-EC70-40F1-ADAB-C9BC4BDB3010}"/>
    <dgm:cxn modelId="{E5B90361-697B-4F01-B7F1-76ECC438F9DF}" type="presOf" srcId="{02B01009-382D-4023-907B-D29EA2E2AF53}" destId="{421BCB0D-6FDF-4AB7-94DA-F22A8E6CD389}" srcOrd="0" destOrd="0" presId="urn:microsoft.com/office/officeart/2005/8/layout/cycle1"/>
    <dgm:cxn modelId="{D242C1D1-4A1B-4E85-BDF8-5BC46DE94B9B}" srcId="{94D27DD3-9853-4B10-834C-1992DDB4467F}" destId="{8221FCCC-8D91-47F5-B22C-826510D8368B}" srcOrd="2" destOrd="0" parTransId="{091B2FC0-0B13-429F-9685-B13DC30B3A86}" sibTransId="{02B01009-382D-4023-907B-D29EA2E2AF53}"/>
    <dgm:cxn modelId="{541B3BD0-EB77-4A94-822D-F0DC9117F73F}" type="presOf" srcId="{9432612A-8701-4C7F-9753-90AAA9C76C6D}" destId="{6A296A7B-5898-4BA2-9BD5-3F2C55E9919C}" srcOrd="0" destOrd="0" presId="urn:microsoft.com/office/officeart/2005/8/layout/cycle1"/>
    <dgm:cxn modelId="{2A086423-1176-42AF-8708-ED5EC915E185}" type="presParOf" srcId="{090EE165-988B-4569-A918-91C1E2C71972}" destId="{4479D21B-7577-4B76-A608-6A6B61DEA5CF}" srcOrd="0" destOrd="0" presId="urn:microsoft.com/office/officeart/2005/8/layout/cycle1"/>
    <dgm:cxn modelId="{24064129-A5DC-42F5-9E18-D23C0762F11E}" type="presParOf" srcId="{090EE165-988B-4569-A918-91C1E2C71972}" destId="{B71E304E-74FE-4B2B-8929-1EA83B76843A}" srcOrd="1" destOrd="0" presId="urn:microsoft.com/office/officeart/2005/8/layout/cycle1"/>
    <dgm:cxn modelId="{3F64BC99-FC7F-4B33-8F39-D110CEC74D47}" type="presParOf" srcId="{090EE165-988B-4569-A918-91C1E2C71972}" destId="{DE0FFCB5-293B-41B9-A170-ACB9C7D0B43F}" srcOrd="2" destOrd="0" presId="urn:microsoft.com/office/officeart/2005/8/layout/cycle1"/>
    <dgm:cxn modelId="{C81AF9BA-27A5-4710-9B5F-82DFB88F8771}" type="presParOf" srcId="{090EE165-988B-4569-A918-91C1E2C71972}" destId="{8B9EEBE2-775C-4FF7-8774-64D2FB1D6E09}" srcOrd="3" destOrd="0" presId="urn:microsoft.com/office/officeart/2005/8/layout/cycle1"/>
    <dgm:cxn modelId="{36ECDDA2-3050-4190-998F-A9B52197507D}" type="presParOf" srcId="{090EE165-988B-4569-A918-91C1E2C71972}" destId="{0B783A6C-82FC-4AC5-B074-ED5E697B7B63}" srcOrd="4" destOrd="0" presId="urn:microsoft.com/office/officeart/2005/8/layout/cycle1"/>
    <dgm:cxn modelId="{8CEBBC0D-71A5-4650-A545-EA9E4A6C2742}" type="presParOf" srcId="{090EE165-988B-4569-A918-91C1E2C71972}" destId="{F6569DC5-52A9-4FD6-8E17-6A51D22B0016}" srcOrd="5" destOrd="0" presId="urn:microsoft.com/office/officeart/2005/8/layout/cycle1"/>
    <dgm:cxn modelId="{AF834409-E86E-466A-A82C-C3AF65D01876}" type="presParOf" srcId="{090EE165-988B-4569-A918-91C1E2C71972}" destId="{FE429F0D-E3F1-4215-A734-42C866089197}" srcOrd="6" destOrd="0" presId="urn:microsoft.com/office/officeart/2005/8/layout/cycle1"/>
    <dgm:cxn modelId="{FEB641C2-C8D6-4A0B-B7B5-2206B8A80005}" type="presParOf" srcId="{090EE165-988B-4569-A918-91C1E2C71972}" destId="{17F2C3BA-8458-4ED6-B544-55BF53FFDC02}" srcOrd="7" destOrd="0" presId="urn:microsoft.com/office/officeart/2005/8/layout/cycle1"/>
    <dgm:cxn modelId="{8376240C-04FA-4A5F-8CCB-464F914CF49F}" type="presParOf" srcId="{090EE165-988B-4569-A918-91C1E2C71972}" destId="{421BCB0D-6FDF-4AB7-94DA-F22A8E6CD389}" srcOrd="8" destOrd="0" presId="urn:microsoft.com/office/officeart/2005/8/layout/cycle1"/>
    <dgm:cxn modelId="{F6657406-36C3-42AC-8AB6-3D8676F8525F}" type="presParOf" srcId="{090EE165-988B-4569-A918-91C1E2C71972}" destId="{7B987208-C9E0-4C59-918C-6BAAE8A578A1}" srcOrd="9" destOrd="0" presId="urn:microsoft.com/office/officeart/2005/8/layout/cycle1"/>
    <dgm:cxn modelId="{C7FD6479-8CC9-45D2-82B7-44BE85A59074}" type="presParOf" srcId="{090EE165-988B-4569-A918-91C1E2C71972}" destId="{BE297BAE-E952-47E2-A3B2-611F05214A7E}" srcOrd="10" destOrd="0" presId="urn:microsoft.com/office/officeart/2005/8/layout/cycle1"/>
    <dgm:cxn modelId="{FE6C1B71-0AA3-4E4C-A03B-32740C276C1B}" type="presParOf" srcId="{090EE165-988B-4569-A918-91C1E2C71972}" destId="{6A296A7B-5898-4BA2-9BD5-3F2C55E9919C}" srcOrd="11" destOrd="0" presId="urn:microsoft.com/office/officeart/2005/8/layout/cycle1"/>
    <dgm:cxn modelId="{0CF09FCA-E30A-4D79-A2E8-76BC07D35153}" type="presParOf" srcId="{090EE165-988B-4569-A918-91C1E2C71972}" destId="{8ADF1E44-4F8D-478E-B874-AA4A195D0B8B}" srcOrd="12" destOrd="0" presId="urn:microsoft.com/office/officeart/2005/8/layout/cycle1"/>
    <dgm:cxn modelId="{8C2FAC64-FEF1-407E-8EED-37D67937E1AE}" type="presParOf" srcId="{090EE165-988B-4569-A918-91C1E2C71972}" destId="{2E67ACB8-8E3E-4E5F-8E4B-39E0B02B2799}" srcOrd="13" destOrd="0" presId="urn:microsoft.com/office/officeart/2005/8/layout/cycle1"/>
    <dgm:cxn modelId="{51AAA5C4-56B3-4B2A-9EFF-A6CB52923D9C}" type="presParOf" srcId="{090EE165-988B-4569-A918-91C1E2C71972}" destId="{FC39C622-62E3-45C2-8C81-C75F42CB04A9}" srcOrd="14" destOrd="0" presId="urn:microsoft.com/office/officeart/2005/8/layout/cycle1"/>
    <dgm:cxn modelId="{91707304-B3A0-4307-B09A-10BD9F280725}" type="presParOf" srcId="{090EE165-988B-4569-A918-91C1E2C71972}" destId="{6EEC8042-13D2-4203-888A-215605FAECC4}" srcOrd="15" destOrd="0" presId="urn:microsoft.com/office/officeart/2005/8/layout/cycle1"/>
    <dgm:cxn modelId="{FDE4A954-CFF9-4D97-9B9D-F24407796CF7}" type="presParOf" srcId="{090EE165-988B-4569-A918-91C1E2C71972}" destId="{0AAEAAAB-D09B-437A-A3B1-B00A88DDE1E0}" srcOrd="16" destOrd="0" presId="urn:microsoft.com/office/officeart/2005/8/layout/cycle1"/>
    <dgm:cxn modelId="{E0F02C73-212F-4687-ACB8-52D72B500EA4}" type="presParOf" srcId="{090EE165-988B-4569-A918-91C1E2C71972}" destId="{3A99C689-42EA-4571-A192-8701C0ABE570}" srcOrd="17"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9FEE90D-0FF6-4CF3-8772-B189EFC52C5E}" type="doc">
      <dgm:prSet loTypeId="urn:microsoft.com/office/officeart/2005/8/layout/radial6" loCatId="cycle" qsTypeId="urn:microsoft.com/office/officeart/2005/8/quickstyle/simple1" qsCatId="simple" csTypeId="urn:microsoft.com/office/officeart/2005/8/colors/accent0_2" csCatId="mainScheme" phldr="1"/>
      <dgm:spPr/>
      <dgm:t>
        <a:bodyPr/>
        <a:lstStyle/>
        <a:p>
          <a:endParaRPr lang="en-GB"/>
        </a:p>
      </dgm:t>
    </dgm:pt>
    <dgm:pt modelId="{D45F20F4-BCA3-40B7-93C0-8335B53A312D}">
      <dgm:prSet phldrT="[Text]"/>
      <dgm:spPr/>
      <dgm:t>
        <a:bodyPr/>
        <a:lstStyle/>
        <a:p>
          <a:r>
            <a:rPr lang="en-GB" dirty="0" smtClean="0"/>
            <a:t>PLM: Intelligence and workflow</a:t>
          </a:r>
          <a:endParaRPr lang="en-GB" dirty="0"/>
        </a:p>
      </dgm:t>
    </dgm:pt>
    <dgm:pt modelId="{48C3AC97-CDDF-4000-860E-27EDD114E504}" type="parTrans" cxnId="{CB91B235-45ED-4CD9-A105-A5B4C3B79095}">
      <dgm:prSet/>
      <dgm:spPr/>
      <dgm:t>
        <a:bodyPr/>
        <a:lstStyle/>
        <a:p>
          <a:endParaRPr lang="en-GB"/>
        </a:p>
      </dgm:t>
    </dgm:pt>
    <dgm:pt modelId="{7089C394-F0A4-430E-9558-CB9F8E4FE1A8}" type="sibTrans" cxnId="{CB91B235-45ED-4CD9-A105-A5B4C3B79095}">
      <dgm:prSet/>
      <dgm:spPr/>
      <dgm:t>
        <a:bodyPr/>
        <a:lstStyle/>
        <a:p>
          <a:endParaRPr lang="en-GB"/>
        </a:p>
      </dgm:t>
    </dgm:pt>
    <dgm:pt modelId="{83D20D55-2DA7-455F-A98C-6801B48FFD16}">
      <dgm:prSet phldrT="[Text]"/>
      <dgm:spPr/>
      <dgm:t>
        <a:bodyPr/>
        <a:lstStyle/>
        <a:p>
          <a:r>
            <a:rPr lang="en-GB" dirty="0" smtClean="0"/>
            <a:t>People</a:t>
          </a:r>
          <a:endParaRPr lang="en-GB" dirty="0"/>
        </a:p>
      </dgm:t>
    </dgm:pt>
    <dgm:pt modelId="{4EE249FF-A700-4569-B202-FE2B2C0FB414}" type="parTrans" cxnId="{72D2A4BB-6923-4183-97C0-54DC71F9B41A}">
      <dgm:prSet/>
      <dgm:spPr/>
      <dgm:t>
        <a:bodyPr/>
        <a:lstStyle/>
        <a:p>
          <a:endParaRPr lang="en-GB"/>
        </a:p>
      </dgm:t>
    </dgm:pt>
    <dgm:pt modelId="{0CBA721E-E551-42CA-8F5E-CF670656C645}" type="sibTrans" cxnId="{72D2A4BB-6923-4183-97C0-54DC71F9B41A}">
      <dgm:prSet/>
      <dgm:spPr/>
      <dgm:t>
        <a:bodyPr/>
        <a:lstStyle/>
        <a:p>
          <a:endParaRPr lang="en-GB"/>
        </a:p>
      </dgm:t>
    </dgm:pt>
    <dgm:pt modelId="{87799208-A801-445E-B85A-82BAB00A9305}">
      <dgm:prSet phldrT="[Text]"/>
      <dgm:spPr/>
      <dgm:t>
        <a:bodyPr/>
        <a:lstStyle/>
        <a:p>
          <a:r>
            <a:rPr lang="en-GB" dirty="0" smtClean="0"/>
            <a:t>Product Data</a:t>
          </a:r>
          <a:endParaRPr lang="en-GB" dirty="0"/>
        </a:p>
      </dgm:t>
    </dgm:pt>
    <dgm:pt modelId="{7D094138-62F8-4378-BDDA-30DF8321D0C3}" type="parTrans" cxnId="{2367CA98-6A48-42F7-9D1C-7AF0FF739F33}">
      <dgm:prSet/>
      <dgm:spPr/>
      <dgm:t>
        <a:bodyPr/>
        <a:lstStyle/>
        <a:p>
          <a:endParaRPr lang="en-GB"/>
        </a:p>
      </dgm:t>
    </dgm:pt>
    <dgm:pt modelId="{855B4AA7-0CFC-486C-BAE1-DEFB2E9A4546}" type="sibTrans" cxnId="{2367CA98-6A48-42F7-9D1C-7AF0FF739F33}">
      <dgm:prSet/>
      <dgm:spPr/>
      <dgm:t>
        <a:bodyPr/>
        <a:lstStyle/>
        <a:p>
          <a:endParaRPr lang="en-GB"/>
        </a:p>
      </dgm:t>
    </dgm:pt>
    <dgm:pt modelId="{45A6A90C-9BF1-47CE-A1CB-58248D410904}">
      <dgm:prSet phldrT="[Text]"/>
      <dgm:spPr/>
      <dgm:t>
        <a:bodyPr/>
        <a:lstStyle/>
        <a:p>
          <a:r>
            <a:rPr lang="en-GB" dirty="0" smtClean="0"/>
            <a:t>Processes &amp; Practices</a:t>
          </a:r>
          <a:endParaRPr lang="en-GB" dirty="0"/>
        </a:p>
      </dgm:t>
    </dgm:pt>
    <dgm:pt modelId="{CBEDA5B2-B83D-49DA-9EDE-5A92005DEC61}" type="parTrans" cxnId="{E6E470E8-BD15-42F8-B577-D66B8B7B08C5}">
      <dgm:prSet/>
      <dgm:spPr/>
      <dgm:t>
        <a:bodyPr/>
        <a:lstStyle/>
        <a:p>
          <a:endParaRPr lang="en-GB"/>
        </a:p>
      </dgm:t>
    </dgm:pt>
    <dgm:pt modelId="{7277D55D-CF23-4669-B936-C5893B27E44B}" type="sibTrans" cxnId="{E6E470E8-BD15-42F8-B577-D66B8B7B08C5}">
      <dgm:prSet/>
      <dgm:spPr/>
      <dgm:t>
        <a:bodyPr/>
        <a:lstStyle/>
        <a:p>
          <a:endParaRPr lang="en-GB"/>
        </a:p>
      </dgm:t>
    </dgm:pt>
    <dgm:pt modelId="{DA82B44C-0732-4343-B3E2-7ACBAA086EB5}">
      <dgm:prSet phldrT="[Text]"/>
      <dgm:spPr/>
      <dgm:t>
        <a:bodyPr/>
        <a:lstStyle/>
        <a:p>
          <a:endParaRPr lang="en-GB" dirty="0"/>
        </a:p>
      </dgm:t>
    </dgm:pt>
    <dgm:pt modelId="{0D599102-0A30-419F-AD37-FFDCDFA9A61F}" type="parTrans" cxnId="{8FACADC9-B9D2-48BB-AC22-90A64D1ABDC3}">
      <dgm:prSet/>
      <dgm:spPr/>
      <dgm:t>
        <a:bodyPr/>
        <a:lstStyle/>
        <a:p>
          <a:endParaRPr lang="en-GB"/>
        </a:p>
      </dgm:t>
    </dgm:pt>
    <dgm:pt modelId="{734C7908-E298-4E47-AB25-A0EA163617B2}" type="sibTrans" cxnId="{8FACADC9-B9D2-48BB-AC22-90A64D1ABDC3}">
      <dgm:prSet/>
      <dgm:spPr/>
      <dgm:t>
        <a:bodyPr/>
        <a:lstStyle/>
        <a:p>
          <a:endParaRPr lang="en-GB"/>
        </a:p>
      </dgm:t>
    </dgm:pt>
    <dgm:pt modelId="{0F971AE3-C580-44FE-9FBA-9BD511E806D7}" type="pres">
      <dgm:prSet presAssocID="{09FEE90D-0FF6-4CF3-8772-B189EFC52C5E}" presName="Name0" presStyleCnt="0">
        <dgm:presLayoutVars>
          <dgm:chMax val="1"/>
          <dgm:dir/>
          <dgm:animLvl val="ctr"/>
          <dgm:resizeHandles val="exact"/>
        </dgm:presLayoutVars>
      </dgm:prSet>
      <dgm:spPr/>
      <dgm:t>
        <a:bodyPr/>
        <a:lstStyle/>
        <a:p>
          <a:endParaRPr lang="en-GB"/>
        </a:p>
      </dgm:t>
    </dgm:pt>
    <dgm:pt modelId="{54D66EF2-B267-4186-89CA-5A74C39BCD73}" type="pres">
      <dgm:prSet presAssocID="{D45F20F4-BCA3-40B7-93C0-8335B53A312D}" presName="centerShape" presStyleLbl="node0" presStyleIdx="0" presStyleCnt="1"/>
      <dgm:spPr/>
      <dgm:t>
        <a:bodyPr/>
        <a:lstStyle/>
        <a:p>
          <a:endParaRPr lang="en-GB"/>
        </a:p>
      </dgm:t>
    </dgm:pt>
    <dgm:pt modelId="{4E5E95B2-AFA1-4DE0-8EA0-3CC9E7402389}" type="pres">
      <dgm:prSet presAssocID="{83D20D55-2DA7-455F-A98C-6801B48FFD16}" presName="node" presStyleLbl="node1" presStyleIdx="0" presStyleCnt="3">
        <dgm:presLayoutVars>
          <dgm:bulletEnabled val="1"/>
        </dgm:presLayoutVars>
      </dgm:prSet>
      <dgm:spPr/>
      <dgm:t>
        <a:bodyPr/>
        <a:lstStyle/>
        <a:p>
          <a:endParaRPr lang="en-GB"/>
        </a:p>
      </dgm:t>
    </dgm:pt>
    <dgm:pt modelId="{5072643B-111B-4EC1-81C8-D8C23405B919}" type="pres">
      <dgm:prSet presAssocID="{83D20D55-2DA7-455F-A98C-6801B48FFD16}" presName="dummy" presStyleCnt="0"/>
      <dgm:spPr/>
    </dgm:pt>
    <dgm:pt modelId="{0C7BEBDC-0B00-458E-95B4-481C13616F7F}" type="pres">
      <dgm:prSet presAssocID="{0CBA721E-E551-42CA-8F5E-CF670656C645}" presName="sibTrans" presStyleLbl="sibTrans2D1" presStyleIdx="0" presStyleCnt="3"/>
      <dgm:spPr/>
      <dgm:t>
        <a:bodyPr/>
        <a:lstStyle/>
        <a:p>
          <a:endParaRPr lang="en-GB"/>
        </a:p>
      </dgm:t>
    </dgm:pt>
    <dgm:pt modelId="{60419E2E-B081-49B5-AF7E-4D155CA2BD49}" type="pres">
      <dgm:prSet presAssocID="{87799208-A801-445E-B85A-82BAB00A9305}" presName="node" presStyleLbl="node1" presStyleIdx="1" presStyleCnt="3">
        <dgm:presLayoutVars>
          <dgm:bulletEnabled val="1"/>
        </dgm:presLayoutVars>
      </dgm:prSet>
      <dgm:spPr/>
      <dgm:t>
        <a:bodyPr/>
        <a:lstStyle/>
        <a:p>
          <a:endParaRPr lang="en-GB"/>
        </a:p>
      </dgm:t>
    </dgm:pt>
    <dgm:pt modelId="{C66CAA56-9D6E-48E7-8172-6937D922E926}" type="pres">
      <dgm:prSet presAssocID="{87799208-A801-445E-B85A-82BAB00A9305}" presName="dummy" presStyleCnt="0"/>
      <dgm:spPr/>
    </dgm:pt>
    <dgm:pt modelId="{E9EDDE02-FC84-4EA6-8495-1502A004FD17}" type="pres">
      <dgm:prSet presAssocID="{855B4AA7-0CFC-486C-BAE1-DEFB2E9A4546}" presName="sibTrans" presStyleLbl="sibTrans2D1" presStyleIdx="1" presStyleCnt="3"/>
      <dgm:spPr/>
      <dgm:t>
        <a:bodyPr/>
        <a:lstStyle/>
        <a:p>
          <a:endParaRPr lang="en-GB"/>
        </a:p>
      </dgm:t>
    </dgm:pt>
    <dgm:pt modelId="{B64A8D14-DC90-46B1-9B4E-B06E765138B7}" type="pres">
      <dgm:prSet presAssocID="{45A6A90C-9BF1-47CE-A1CB-58248D410904}" presName="node" presStyleLbl="node1" presStyleIdx="2" presStyleCnt="3">
        <dgm:presLayoutVars>
          <dgm:bulletEnabled val="1"/>
        </dgm:presLayoutVars>
      </dgm:prSet>
      <dgm:spPr/>
      <dgm:t>
        <a:bodyPr/>
        <a:lstStyle/>
        <a:p>
          <a:endParaRPr lang="en-GB"/>
        </a:p>
      </dgm:t>
    </dgm:pt>
    <dgm:pt modelId="{97073454-051F-4A7D-BAF0-EC3D34744DED}" type="pres">
      <dgm:prSet presAssocID="{45A6A90C-9BF1-47CE-A1CB-58248D410904}" presName="dummy" presStyleCnt="0"/>
      <dgm:spPr/>
    </dgm:pt>
    <dgm:pt modelId="{21840DBB-3A6F-4C48-93E7-22BC682CAAAD}" type="pres">
      <dgm:prSet presAssocID="{7277D55D-CF23-4669-B936-C5893B27E44B}" presName="sibTrans" presStyleLbl="sibTrans2D1" presStyleIdx="2" presStyleCnt="3"/>
      <dgm:spPr/>
      <dgm:t>
        <a:bodyPr/>
        <a:lstStyle/>
        <a:p>
          <a:endParaRPr lang="en-GB"/>
        </a:p>
      </dgm:t>
    </dgm:pt>
  </dgm:ptLst>
  <dgm:cxnLst>
    <dgm:cxn modelId="{8FACADC9-B9D2-48BB-AC22-90A64D1ABDC3}" srcId="{09FEE90D-0FF6-4CF3-8772-B189EFC52C5E}" destId="{DA82B44C-0732-4343-B3E2-7ACBAA086EB5}" srcOrd="1" destOrd="0" parTransId="{0D599102-0A30-419F-AD37-FFDCDFA9A61F}" sibTransId="{734C7908-E298-4E47-AB25-A0EA163617B2}"/>
    <dgm:cxn modelId="{D42E8F7A-AA7F-4A37-B6EF-08EACD01CD54}" type="presOf" srcId="{7277D55D-CF23-4669-B936-C5893B27E44B}" destId="{21840DBB-3A6F-4C48-93E7-22BC682CAAAD}" srcOrd="0" destOrd="0" presId="urn:microsoft.com/office/officeart/2005/8/layout/radial6"/>
    <dgm:cxn modelId="{72D2A4BB-6923-4183-97C0-54DC71F9B41A}" srcId="{D45F20F4-BCA3-40B7-93C0-8335B53A312D}" destId="{83D20D55-2DA7-455F-A98C-6801B48FFD16}" srcOrd="0" destOrd="0" parTransId="{4EE249FF-A700-4569-B202-FE2B2C0FB414}" sibTransId="{0CBA721E-E551-42CA-8F5E-CF670656C645}"/>
    <dgm:cxn modelId="{BEB191A1-5C81-4F21-964D-BE3D48EEE1E9}" type="presOf" srcId="{0CBA721E-E551-42CA-8F5E-CF670656C645}" destId="{0C7BEBDC-0B00-458E-95B4-481C13616F7F}" srcOrd="0" destOrd="0" presId="urn:microsoft.com/office/officeart/2005/8/layout/radial6"/>
    <dgm:cxn modelId="{2367CA98-6A48-42F7-9D1C-7AF0FF739F33}" srcId="{D45F20F4-BCA3-40B7-93C0-8335B53A312D}" destId="{87799208-A801-445E-B85A-82BAB00A9305}" srcOrd="1" destOrd="0" parTransId="{7D094138-62F8-4378-BDDA-30DF8321D0C3}" sibTransId="{855B4AA7-0CFC-486C-BAE1-DEFB2E9A4546}"/>
    <dgm:cxn modelId="{0B651802-61D1-4663-8885-F169F2991B7F}" type="presOf" srcId="{83D20D55-2DA7-455F-A98C-6801B48FFD16}" destId="{4E5E95B2-AFA1-4DE0-8EA0-3CC9E7402389}" srcOrd="0" destOrd="0" presId="urn:microsoft.com/office/officeart/2005/8/layout/radial6"/>
    <dgm:cxn modelId="{6D15A15C-28C0-453F-AF11-375BCFD28ECB}" type="presOf" srcId="{09FEE90D-0FF6-4CF3-8772-B189EFC52C5E}" destId="{0F971AE3-C580-44FE-9FBA-9BD511E806D7}" srcOrd="0" destOrd="0" presId="urn:microsoft.com/office/officeart/2005/8/layout/radial6"/>
    <dgm:cxn modelId="{1C2435A4-8667-44FE-B232-F3F69AB3BA73}" type="presOf" srcId="{855B4AA7-0CFC-486C-BAE1-DEFB2E9A4546}" destId="{E9EDDE02-FC84-4EA6-8495-1502A004FD17}" srcOrd="0" destOrd="0" presId="urn:microsoft.com/office/officeart/2005/8/layout/radial6"/>
    <dgm:cxn modelId="{5D109C9B-1C06-4B73-B81B-65B38BE046DE}" type="presOf" srcId="{87799208-A801-445E-B85A-82BAB00A9305}" destId="{60419E2E-B081-49B5-AF7E-4D155CA2BD49}" srcOrd="0" destOrd="0" presId="urn:microsoft.com/office/officeart/2005/8/layout/radial6"/>
    <dgm:cxn modelId="{E6E470E8-BD15-42F8-B577-D66B8B7B08C5}" srcId="{D45F20F4-BCA3-40B7-93C0-8335B53A312D}" destId="{45A6A90C-9BF1-47CE-A1CB-58248D410904}" srcOrd="2" destOrd="0" parTransId="{CBEDA5B2-B83D-49DA-9EDE-5A92005DEC61}" sibTransId="{7277D55D-CF23-4669-B936-C5893B27E44B}"/>
    <dgm:cxn modelId="{187EAF98-4353-49E4-87C6-7AC02134DD1C}" type="presOf" srcId="{45A6A90C-9BF1-47CE-A1CB-58248D410904}" destId="{B64A8D14-DC90-46B1-9B4E-B06E765138B7}" srcOrd="0" destOrd="0" presId="urn:microsoft.com/office/officeart/2005/8/layout/radial6"/>
    <dgm:cxn modelId="{CB91B235-45ED-4CD9-A105-A5B4C3B79095}" srcId="{09FEE90D-0FF6-4CF3-8772-B189EFC52C5E}" destId="{D45F20F4-BCA3-40B7-93C0-8335B53A312D}" srcOrd="0" destOrd="0" parTransId="{48C3AC97-CDDF-4000-860E-27EDD114E504}" sibTransId="{7089C394-F0A4-430E-9558-CB9F8E4FE1A8}"/>
    <dgm:cxn modelId="{6CF2A98F-2110-4D47-9ABA-6F62FB0208E2}" type="presOf" srcId="{D45F20F4-BCA3-40B7-93C0-8335B53A312D}" destId="{54D66EF2-B267-4186-89CA-5A74C39BCD73}" srcOrd="0" destOrd="0" presId="urn:microsoft.com/office/officeart/2005/8/layout/radial6"/>
    <dgm:cxn modelId="{7E090386-0668-4BD3-AE22-44D418D41402}" type="presParOf" srcId="{0F971AE3-C580-44FE-9FBA-9BD511E806D7}" destId="{54D66EF2-B267-4186-89CA-5A74C39BCD73}" srcOrd="0" destOrd="0" presId="urn:microsoft.com/office/officeart/2005/8/layout/radial6"/>
    <dgm:cxn modelId="{C3D770F2-65AD-48D4-8842-3FCF07DF7D33}" type="presParOf" srcId="{0F971AE3-C580-44FE-9FBA-9BD511E806D7}" destId="{4E5E95B2-AFA1-4DE0-8EA0-3CC9E7402389}" srcOrd="1" destOrd="0" presId="urn:microsoft.com/office/officeart/2005/8/layout/radial6"/>
    <dgm:cxn modelId="{975E11DE-6CCC-497A-8942-96CC81D6EF37}" type="presParOf" srcId="{0F971AE3-C580-44FE-9FBA-9BD511E806D7}" destId="{5072643B-111B-4EC1-81C8-D8C23405B919}" srcOrd="2" destOrd="0" presId="urn:microsoft.com/office/officeart/2005/8/layout/radial6"/>
    <dgm:cxn modelId="{118E39F8-A7B3-42D4-9B1E-AA02968B0BDC}" type="presParOf" srcId="{0F971AE3-C580-44FE-9FBA-9BD511E806D7}" destId="{0C7BEBDC-0B00-458E-95B4-481C13616F7F}" srcOrd="3" destOrd="0" presId="urn:microsoft.com/office/officeart/2005/8/layout/radial6"/>
    <dgm:cxn modelId="{F2C8704C-5015-4E7C-BC08-C53DD5331F01}" type="presParOf" srcId="{0F971AE3-C580-44FE-9FBA-9BD511E806D7}" destId="{60419E2E-B081-49B5-AF7E-4D155CA2BD49}" srcOrd="4" destOrd="0" presId="urn:microsoft.com/office/officeart/2005/8/layout/radial6"/>
    <dgm:cxn modelId="{7FB20BCD-9538-4395-ACC9-EC318695CA9C}" type="presParOf" srcId="{0F971AE3-C580-44FE-9FBA-9BD511E806D7}" destId="{C66CAA56-9D6E-48E7-8172-6937D922E926}" srcOrd="5" destOrd="0" presId="urn:microsoft.com/office/officeart/2005/8/layout/radial6"/>
    <dgm:cxn modelId="{7F36EA42-F63C-478C-A07E-D1B5B6ECDB8C}" type="presParOf" srcId="{0F971AE3-C580-44FE-9FBA-9BD511E806D7}" destId="{E9EDDE02-FC84-4EA6-8495-1502A004FD17}" srcOrd="6" destOrd="0" presId="urn:microsoft.com/office/officeart/2005/8/layout/radial6"/>
    <dgm:cxn modelId="{7C63315E-A9B1-4E42-8C2E-9AD6D15EBB8F}" type="presParOf" srcId="{0F971AE3-C580-44FE-9FBA-9BD511E806D7}" destId="{B64A8D14-DC90-46B1-9B4E-B06E765138B7}" srcOrd="7" destOrd="0" presId="urn:microsoft.com/office/officeart/2005/8/layout/radial6"/>
    <dgm:cxn modelId="{1352E973-05FD-40CD-B952-7875DFD62E71}" type="presParOf" srcId="{0F971AE3-C580-44FE-9FBA-9BD511E806D7}" destId="{97073454-051F-4A7D-BAF0-EC3D34744DED}" srcOrd="8" destOrd="0" presId="urn:microsoft.com/office/officeart/2005/8/layout/radial6"/>
    <dgm:cxn modelId="{9E1B62A1-588F-4CA1-8E54-9B72F37C893F}" type="presParOf" srcId="{0F971AE3-C580-44FE-9FBA-9BD511E806D7}" destId="{21840DBB-3A6F-4C48-93E7-22BC682CAAAD}" srcOrd="9" destOrd="0" presId="urn:microsoft.com/office/officeart/2005/8/layout/radial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F23CCD7-1110-47A3-9901-7A0A1FC01BC7}" type="doc">
      <dgm:prSet loTypeId="urn:microsoft.com/office/officeart/2005/8/layout/chevron1" loCatId="process" qsTypeId="urn:microsoft.com/office/officeart/2005/8/quickstyle/simple1" qsCatId="simple" csTypeId="urn:microsoft.com/office/officeart/2005/8/colors/accent3_4" csCatId="accent3" phldr="1"/>
      <dgm:spPr/>
    </dgm:pt>
    <dgm:pt modelId="{C11E0EF3-7648-4632-BBC3-68ED26908800}">
      <dgm:prSet phldrT="[Text]" custT="1"/>
      <dgm:spPr/>
      <dgm:t>
        <a:bodyPr/>
        <a:lstStyle/>
        <a:p>
          <a:r>
            <a:rPr lang="en-GB" sz="1400" dirty="0" smtClean="0"/>
            <a:t>Design &amp; BoM</a:t>
          </a:r>
          <a:endParaRPr lang="en-GB" sz="1400" dirty="0"/>
        </a:p>
      </dgm:t>
    </dgm:pt>
    <dgm:pt modelId="{38540AEC-6E8C-4951-8259-44535BFE77F2}" type="parTrans" cxnId="{5AFB5F45-97F4-41F9-B3CD-D79A1AA67C60}">
      <dgm:prSet/>
      <dgm:spPr/>
      <dgm:t>
        <a:bodyPr/>
        <a:lstStyle/>
        <a:p>
          <a:endParaRPr lang="en-GB" sz="1400"/>
        </a:p>
      </dgm:t>
    </dgm:pt>
    <dgm:pt modelId="{430FCDA6-6888-4BF5-B923-D7CC65141ADC}" type="sibTrans" cxnId="{5AFB5F45-97F4-41F9-B3CD-D79A1AA67C60}">
      <dgm:prSet/>
      <dgm:spPr/>
      <dgm:t>
        <a:bodyPr/>
        <a:lstStyle/>
        <a:p>
          <a:endParaRPr lang="en-GB" sz="1400"/>
        </a:p>
      </dgm:t>
    </dgm:pt>
    <dgm:pt modelId="{5E1CA799-C09A-4A32-8A06-E894AB0EEAE7}">
      <dgm:prSet custT="1"/>
      <dgm:spPr/>
      <dgm:t>
        <a:bodyPr/>
        <a:lstStyle/>
        <a:p>
          <a:r>
            <a:rPr lang="en-GB" sz="1400" dirty="0" smtClean="0"/>
            <a:t>Source &amp; procure</a:t>
          </a:r>
        </a:p>
      </dgm:t>
    </dgm:pt>
    <dgm:pt modelId="{D13021E3-644A-4F2D-98F7-57D1BA937B11}" type="parTrans" cxnId="{0E71515C-875F-49FC-88AA-6DF320075632}">
      <dgm:prSet/>
      <dgm:spPr/>
      <dgm:t>
        <a:bodyPr/>
        <a:lstStyle/>
        <a:p>
          <a:endParaRPr lang="en-GB" sz="1400"/>
        </a:p>
      </dgm:t>
    </dgm:pt>
    <dgm:pt modelId="{9B86797A-738F-42C0-939D-FC851EA02F8E}" type="sibTrans" cxnId="{0E71515C-875F-49FC-88AA-6DF320075632}">
      <dgm:prSet/>
      <dgm:spPr/>
      <dgm:t>
        <a:bodyPr/>
        <a:lstStyle/>
        <a:p>
          <a:endParaRPr lang="en-GB" sz="1400"/>
        </a:p>
      </dgm:t>
    </dgm:pt>
    <dgm:pt modelId="{17B99D35-9860-4ABC-93E8-988BE702B98A}">
      <dgm:prSet custT="1"/>
      <dgm:spPr/>
      <dgm:t>
        <a:bodyPr lIns="0" rIns="0"/>
        <a:lstStyle/>
        <a:p>
          <a:r>
            <a:rPr lang="en-GB" sz="1400" dirty="0" smtClean="0"/>
            <a:t>Manufacture</a:t>
          </a:r>
        </a:p>
      </dgm:t>
    </dgm:pt>
    <dgm:pt modelId="{3CA543C0-8EBC-4860-9285-D9F381320813}" type="parTrans" cxnId="{5E75EF75-24C4-4249-8871-7ADA530CCFD8}">
      <dgm:prSet/>
      <dgm:spPr/>
      <dgm:t>
        <a:bodyPr/>
        <a:lstStyle/>
        <a:p>
          <a:endParaRPr lang="en-GB" sz="1400"/>
        </a:p>
      </dgm:t>
    </dgm:pt>
    <dgm:pt modelId="{EF04299B-9973-4E0A-B5E8-47EFE0701163}" type="sibTrans" cxnId="{5E75EF75-24C4-4249-8871-7ADA530CCFD8}">
      <dgm:prSet/>
      <dgm:spPr/>
      <dgm:t>
        <a:bodyPr/>
        <a:lstStyle/>
        <a:p>
          <a:endParaRPr lang="en-GB" sz="1400"/>
        </a:p>
      </dgm:t>
    </dgm:pt>
    <dgm:pt modelId="{D430556E-8643-4C2C-8CAA-29790034B41D}">
      <dgm:prSet custT="1"/>
      <dgm:spPr/>
      <dgm:t>
        <a:bodyPr lIns="36000" rIns="0"/>
        <a:lstStyle/>
        <a:p>
          <a:r>
            <a:rPr lang="en-GB" sz="1400" dirty="0" smtClean="0"/>
            <a:t>Logistics </a:t>
          </a:r>
        </a:p>
        <a:p>
          <a:r>
            <a:rPr lang="en-GB" sz="1400" dirty="0" smtClean="0"/>
            <a:t>&amp; sales</a:t>
          </a:r>
        </a:p>
      </dgm:t>
    </dgm:pt>
    <dgm:pt modelId="{5348613F-1412-473B-8C1C-F85FEC2D97D3}" type="parTrans" cxnId="{99AD980D-3CC2-40FB-97BD-C74B982FDC7F}">
      <dgm:prSet/>
      <dgm:spPr/>
      <dgm:t>
        <a:bodyPr/>
        <a:lstStyle/>
        <a:p>
          <a:endParaRPr lang="en-GB" sz="1400"/>
        </a:p>
      </dgm:t>
    </dgm:pt>
    <dgm:pt modelId="{F9C04FF0-8A5A-4E72-AF25-7E5BF7028B3B}" type="sibTrans" cxnId="{99AD980D-3CC2-40FB-97BD-C74B982FDC7F}">
      <dgm:prSet/>
      <dgm:spPr/>
      <dgm:t>
        <a:bodyPr/>
        <a:lstStyle/>
        <a:p>
          <a:endParaRPr lang="en-GB" sz="1400"/>
        </a:p>
      </dgm:t>
    </dgm:pt>
    <dgm:pt modelId="{C99D425C-CDBB-4BC1-936B-9114ECB5629B}">
      <dgm:prSet custT="1"/>
      <dgm:spPr/>
      <dgm:t>
        <a:bodyPr lIns="0" rIns="0"/>
        <a:lstStyle/>
        <a:p>
          <a:r>
            <a:rPr lang="en-GB" sz="1400" dirty="0" smtClean="0"/>
            <a:t>Use </a:t>
          </a:r>
        </a:p>
        <a:p>
          <a:r>
            <a:rPr lang="en-GB" sz="1400" dirty="0" smtClean="0"/>
            <a:t>&amp; recovery</a:t>
          </a:r>
          <a:endParaRPr lang="en-GB" sz="1400" dirty="0"/>
        </a:p>
      </dgm:t>
    </dgm:pt>
    <dgm:pt modelId="{89AB879B-43DB-48D5-ABBB-5B519CD73D5F}" type="parTrans" cxnId="{B975151A-940F-48AE-AD34-D5EB6783081E}">
      <dgm:prSet/>
      <dgm:spPr/>
      <dgm:t>
        <a:bodyPr/>
        <a:lstStyle/>
        <a:p>
          <a:endParaRPr lang="en-GB" sz="1400"/>
        </a:p>
      </dgm:t>
    </dgm:pt>
    <dgm:pt modelId="{D55A0ECD-E0C1-4744-8030-1D5596D32702}" type="sibTrans" cxnId="{B975151A-940F-48AE-AD34-D5EB6783081E}">
      <dgm:prSet/>
      <dgm:spPr/>
      <dgm:t>
        <a:bodyPr/>
        <a:lstStyle/>
        <a:p>
          <a:endParaRPr lang="en-GB" sz="1400"/>
        </a:p>
      </dgm:t>
    </dgm:pt>
    <dgm:pt modelId="{6589FE2D-9CA0-4761-BACF-B4C3E82A90E3}" type="pres">
      <dgm:prSet presAssocID="{BF23CCD7-1110-47A3-9901-7A0A1FC01BC7}" presName="Name0" presStyleCnt="0">
        <dgm:presLayoutVars>
          <dgm:dir/>
          <dgm:animLvl val="lvl"/>
          <dgm:resizeHandles val="exact"/>
        </dgm:presLayoutVars>
      </dgm:prSet>
      <dgm:spPr/>
    </dgm:pt>
    <dgm:pt modelId="{FD777EC2-C39E-4638-9F8A-FFFA5E4C5057}" type="pres">
      <dgm:prSet presAssocID="{C11E0EF3-7648-4632-BBC3-68ED26908800}" presName="parTxOnly" presStyleLbl="node1" presStyleIdx="0" presStyleCnt="5" custScaleX="101494">
        <dgm:presLayoutVars>
          <dgm:chMax val="0"/>
          <dgm:chPref val="0"/>
          <dgm:bulletEnabled val="1"/>
        </dgm:presLayoutVars>
      </dgm:prSet>
      <dgm:spPr/>
      <dgm:t>
        <a:bodyPr/>
        <a:lstStyle/>
        <a:p>
          <a:endParaRPr lang="en-GB"/>
        </a:p>
      </dgm:t>
    </dgm:pt>
    <dgm:pt modelId="{D670F742-27E6-41C0-A4CD-C13B43D0BF08}" type="pres">
      <dgm:prSet presAssocID="{430FCDA6-6888-4BF5-B923-D7CC65141ADC}" presName="parTxOnlySpace" presStyleCnt="0"/>
      <dgm:spPr/>
    </dgm:pt>
    <dgm:pt modelId="{DBEC3E0C-1AEB-4D22-802D-127A9341415C}" type="pres">
      <dgm:prSet presAssocID="{5E1CA799-C09A-4A32-8A06-E894AB0EEAE7}" presName="parTxOnly" presStyleLbl="node1" presStyleIdx="1" presStyleCnt="5" custScaleX="86728" custLinFactNeighborY="0">
        <dgm:presLayoutVars>
          <dgm:chMax val="0"/>
          <dgm:chPref val="0"/>
          <dgm:bulletEnabled val="1"/>
        </dgm:presLayoutVars>
      </dgm:prSet>
      <dgm:spPr/>
      <dgm:t>
        <a:bodyPr/>
        <a:lstStyle/>
        <a:p>
          <a:endParaRPr lang="en-GB"/>
        </a:p>
      </dgm:t>
    </dgm:pt>
    <dgm:pt modelId="{B5F05520-C300-4B34-83AC-A546D962670F}" type="pres">
      <dgm:prSet presAssocID="{9B86797A-738F-42C0-939D-FC851EA02F8E}" presName="parTxOnlySpace" presStyleCnt="0"/>
      <dgm:spPr/>
    </dgm:pt>
    <dgm:pt modelId="{CFDC0022-88C1-4E35-AD5A-2C1457231810}" type="pres">
      <dgm:prSet presAssocID="{17B99D35-9860-4ABC-93E8-988BE702B98A}" presName="parTxOnly" presStyleLbl="node1" presStyleIdx="2" presStyleCnt="5" custScaleX="100948">
        <dgm:presLayoutVars>
          <dgm:chMax val="0"/>
          <dgm:chPref val="0"/>
          <dgm:bulletEnabled val="1"/>
        </dgm:presLayoutVars>
      </dgm:prSet>
      <dgm:spPr/>
      <dgm:t>
        <a:bodyPr/>
        <a:lstStyle/>
        <a:p>
          <a:endParaRPr lang="en-GB"/>
        </a:p>
      </dgm:t>
    </dgm:pt>
    <dgm:pt modelId="{EC0B2021-16A5-4BE3-B102-8278EF8F0CE9}" type="pres">
      <dgm:prSet presAssocID="{EF04299B-9973-4E0A-B5E8-47EFE0701163}" presName="parTxOnlySpace" presStyleCnt="0"/>
      <dgm:spPr/>
    </dgm:pt>
    <dgm:pt modelId="{4F65A577-5EE3-4D8B-8C55-20852C8E2861}" type="pres">
      <dgm:prSet presAssocID="{D430556E-8643-4C2C-8CAA-29790034B41D}" presName="parTxOnly" presStyleLbl="node1" presStyleIdx="3" presStyleCnt="5" custScaleX="97004">
        <dgm:presLayoutVars>
          <dgm:chMax val="0"/>
          <dgm:chPref val="0"/>
          <dgm:bulletEnabled val="1"/>
        </dgm:presLayoutVars>
      </dgm:prSet>
      <dgm:spPr/>
      <dgm:t>
        <a:bodyPr/>
        <a:lstStyle/>
        <a:p>
          <a:endParaRPr lang="en-GB"/>
        </a:p>
      </dgm:t>
    </dgm:pt>
    <dgm:pt modelId="{C97CB1F4-AD9C-485F-9F95-1DB5C035EE9B}" type="pres">
      <dgm:prSet presAssocID="{F9C04FF0-8A5A-4E72-AF25-7E5BF7028B3B}" presName="parTxOnlySpace" presStyleCnt="0"/>
      <dgm:spPr/>
    </dgm:pt>
    <dgm:pt modelId="{E4C7AA9E-A35E-43F5-BB72-3B0CF9DCFB59}" type="pres">
      <dgm:prSet presAssocID="{C99D425C-CDBB-4BC1-936B-9114ECB5629B}" presName="parTxOnly" presStyleLbl="node1" presStyleIdx="4" presStyleCnt="5" custScaleX="91876" custLinFactNeighborX="7916">
        <dgm:presLayoutVars>
          <dgm:chMax val="0"/>
          <dgm:chPref val="0"/>
          <dgm:bulletEnabled val="1"/>
        </dgm:presLayoutVars>
      </dgm:prSet>
      <dgm:spPr/>
      <dgm:t>
        <a:bodyPr/>
        <a:lstStyle/>
        <a:p>
          <a:endParaRPr lang="en-GB"/>
        </a:p>
      </dgm:t>
    </dgm:pt>
  </dgm:ptLst>
  <dgm:cxnLst>
    <dgm:cxn modelId="{0E71515C-875F-49FC-88AA-6DF320075632}" srcId="{BF23CCD7-1110-47A3-9901-7A0A1FC01BC7}" destId="{5E1CA799-C09A-4A32-8A06-E894AB0EEAE7}" srcOrd="1" destOrd="0" parTransId="{D13021E3-644A-4F2D-98F7-57D1BA937B11}" sibTransId="{9B86797A-738F-42C0-939D-FC851EA02F8E}"/>
    <dgm:cxn modelId="{DF018170-59BC-4352-85A0-FB0F7CEEBFF7}" type="presOf" srcId="{D430556E-8643-4C2C-8CAA-29790034B41D}" destId="{4F65A577-5EE3-4D8B-8C55-20852C8E2861}" srcOrd="0" destOrd="0" presId="urn:microsoft.com/office/officeart/2005/8/layout/chevron1"/>
    <dgm:cxn modelId="{6781B6A1-B4BE-4A67-BB54-7D3EFB7CAE2B}" type="presOf" srcId="{C11E0EF3-7648-4632-BBC3-68ED26908800}" destId="{FD777EC2-C39E-4638-9F8A-FFFA5E4C5057}" srcOrd="0" destOrd="0" presId="urn:microsoft.com/office/officeart/2005/8/layout/chevron1"/>
    <dgm:cxn modelId="{63083441-7A9C-4622-8F86-17DFC88ED2DF}" type="presOf" srcId="{C99D425C-CDBB-4BC1-936B-9114ECB5629B}" destId="{E4C7AA9E-A35E-43F5-BB72-3B0CF9DCFB59}" srcOrd="0" destOrd="0" presId="urn:microsoft.com/office/officeart/2005/8/layout/chevron1"/>
    <dgm:cxn modelId="{5AFB5F45-97F4-41F9-B3CD-D79A1AA67C60}" srcId="{BF23CCD7-1110-47A3-9901-7A0A1FC01BC7}" destId="{C11E0EF3-7648-4632-BBC3-68ED26908800}" srcOrd="0" destOrd="0" parTransId="{38540AEC-6E8C-4951-8259-44535BFE77F2}" sibTransId="{430FCDA6-6888-4BF5-B923-D7CC65141ADC}"/>
    <dgm:cxn modelId="{5E75EF75-24C4-4249-8871-7ADA530CCFD8}" srcId="{BF23CCD7-1110-47A3-9901-7A0A1FC01BC7}" destId="{17B99D35-9860-4ABC-93E8-988BE702B98A}" srcOrd="2" destOrd="0" parTransId="{3CA543C0-8EBC-4860-9285-D9F381320813}" sibTransId="{EF04299B-9973-4E0A-B5E8-47EFE0701163}"/>
    <dgm:cxn modelId="{796650B0-35B5-41F8-AF8C-5D028E3DBAA6}" type="presOf" srcId="{5E1CA799-C09A-4A32-8A06-E894AB0EEAE7}" destId="{DBEC3E0C-1AEB-4D22-802D-127A9341415C}" srcOrd="0" destOrd="0" presId="urn:microsoft.com/office/officeart/2005/8/layout/chevron1"/>
    <dgm:cxn modelId="{8E44B7C3-36A5-4A37-A614-169BF8B55458}" type="presOf" srcId="{17B99D35-9860-4ABC-93E8-988BE702B98A}" destId="{CFDC0022-88C1-4E35-AD5A-2C1457231810}" srcOrd="0" destOrd="0" presId="urn:microsoft.com/office/officeart/2005/8/layout/chevron1"/>
    <dgm:cxn modelId="{B975151A-940F-48AE-AD34-D5EB6783081E}" srcId="{BF23CCD7-1110-47A3-9901-7A0A1FC01BC7}" destId="{C99D425C-CDBB-4BC1-936B-9114ECB5629B}" srcOrd="4" destOrd="0" parTransId="{89AB879B-43DB-48D5-ABBB-5B519CD73D5F}" sibTransId="{D55A0ECD-E0C1-4744-8030-1D5596D32702}"/>
    <dgm:cxn modelId="{15CBB7E5-26F3-4402-A26D-64CC12018644}" type="presOf" srcId="{BF23CCD7-1110-47A3-9901-7A0A1FC01BC7}" destId="{6589FE2D-9CA0-4761-BACF-B4C3E82A90E3}" srcOrd="0" destOrd="0" presId="urn:microsoft.com/office/officeart/2005/8/layout/chevron1"/>
    <dgm:cxn modelId="{99AD980D-3CC2-40FB-97BD-C74B982FDC7F}" srcId="{BF23CCD7-1110-47A3-9901-7A0A1FC01BC7}" destId="{D430556E-8643-4C2C-8CAA-29790034B41D}" srcOrd="3" destOrd="0" parTransId="{5348613F-1412-473B-8C1C-F85FEC2D97D3}" sibTransId="{F9C04FF0-8A5A-4E72-AF25-7E5BF7028B3B}"/>
    <dgm:cxn modelId="{5E17ADEF-3A17-4982-9592-DD0281B80BFE}" type="presParOf" srcId="{6589FE2D-9CA0-4761-BACF-B4C3E82A90E3}" destId="{FD777EC2-C39E-4638-9F8A-FFFA5E4C5057}" srcOrd="0" destOrd="0" presId="urn:microsoft.com/office/officeart/2005/8/layout/chevron1"/>
    <dgm:cxn modelId="{796D8103-4DF4-4D86-9F3C-E951C495EF8C}" type="presParOf" srcId="{6589FE2D-9CA0-4761-BACF-B4C3E82A90E3}" destId="{D670F742-27E6-41C0-A4CD-C13B43D0BF08}" srcOrd="1" destOrd="0" presId="urn:microsoft.com/office/officeart/2005/8/layout/chevron1"/>
    <dgm:cxn modelId="{9C8ED4D9-1E66-41E8-BDCE-94420B436317}" type="presParOf" srcId="{6589FE2D-9CA0-4761-BACF-B4C3E82A90E3}" destId="{DBEC3E0C-1AEB-4D22-802D-127A9341415C}" srcOrd="2" destOrd="0" presId="urn:microsoft.com/office/officeart/2005/8/layout/chevron1"/>
    <dgm:cxn modelId="{A6364D7B-12B5-4F21-8A51-86D7485BC163}" type="presParOf" srcId="{6589FE2D-9CA0-4761-BACF-B4C3E82A90E3}" destId="{B5F05520-C300-4B34-83AC-A546D962670F}" srcOrd="3" destOrd="0" presId="urn:microsoft.com/office/officeart/2005/8/layout/chevron1"/>
    <dgm:cxn modelId="{17F62B0B-E9A1-4623-A168-CBD285ACA365}" type="presParOf" srcId="{6589FE2D-9CA0-4761-BACF-B4C3E82A90E3}" destId="{CFDC0022-88C1-4E35-AD5A-2C1457231810}" srcOrd="4" destOrd="0" presId="urn:microsoft.com/office/officeart/2005/8/layout/chevron1"/>
    <dgm:cxn modelId="{B70C9FA7-DACE-4FB8-B041-D6A7DD499FF0}" type="presParOf" srcId="{6589FE2D-9CA0-4761-BACF-B4C3E82A90E3}" destId="{EC0B2021-16A5-4BE3-B102-8278EF8F0CE9}" srcOrd="5" destOrd="0" presId="urn:microsoft.com/office/officeart/2005/8/layout/chevron1"/>
    <dgm:cxn modelId="{A69EC1D6-8562-4878-804E-8A7942BC412D}" type="presParOf" srcId="{6589FE2D-9CA0-4761-BACF-B4C3E82A90E3}" destId="{4F65A577-5EE3-4D8B-8C55-20852C8E2861}" srcOrd="6" destOrd="0" presId="urn:microsoft.com/office/officeart/2005/8/layout/chevron1"/>
    <dgm:cxn modelId="{7433B9FA-0BAF-4E8E-ACEC-833CCCB715B5}" type="presParOf" srcId="{6589FE2D-9CA0-4761-BACF-B4C3E82A90E3}" destId="{C97CB1F4-AD9C-485F-9F95-1DB5C035EE9B}" srcOrd="7" destOrd="0" presId="urn:microsoft.com/office/officeart/2005/8/layout/chevron1"/>
    <dgm:cxn modelId="{589F4EDD-F89B-4C82-9849-17D566BB9A37}" type="presParOf" srcId="{6589FE2D-9CA0-4761-BACF-B4C3E82A90E3}" destId="{E4C7AA9E-A35E-43F5-BB72-3B0CF9DCFB59}" srcOrd="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BF23CCD7-1110-47A3-9901-7A0A1FC01BC7}" type="doc">
      <dgm:prSet loTypeId="urn:microsoft.com/office/officeart/2005/8/layout/chevron1" loCatId="process" qsTypeId="urn:microsoft.com/office/officeart/2005/8/quickstyle/simple1" qsCatId="simple" csTypeId="urn:microsoft.com/office/officeart/2005/8/colors/accent3_4" csCatId="accent3" phldr="1"/>
      <dgm:spPr/>
    </dgm:pt>
    <dgm:pt modelId="{C11E0EF3-7648-4632-BBC3-68ED26908800}">
      <dgm:prSet phldrT="[Text]" custT="1"/>
      <dgm:spPr/>
      <dgm:t>
        <a:bodyPr/>
        <a:lstStyle/>
        <a:p>
          <a:r>
            <a:rPr lang="en-GB" sz="1400" dirty="0" smtClean="0"/>
            <a:t>Design &amp; BoM</a:t>
          </a:r>
          <a:endParaRPr lang="en-GB" sz="1400" dirty="0"/>
        </a:p>
      </dgm:t>
    </dgm:pt>
    <dgm:pt modelId="{38540AEC-6E8C-4951-8259-44535BFE77F2}" type="parTrans" cxnId="{5AFB5F45-97F4-41F9-B3CD-D79A1AA67C60}">
      <dgm:prSet/>
      <dgm:spPr/>
      <dgm:t>
        <a:bodyPr/>
        <a:lstStyle/>
        <a:p>
          <a:endParaRPr lang="en-GB" sz="1400"/>
        </a:p>
      </dgm:t>
    </dgm:pt>
    <dgm:pt modelId="{430FCDA6-6888-4BF5-B923-D7CC65141ADC}" type="sibTrans" cxnId="{5AFB5F45-97F4-41F9-B3CD-D79A1AA67C60}">
      <dgm:prSet/>
      <dgm:spPr/>
      <dgm:t>
        <a:bodyPr/>
        <a:lstStyle/>
        <a:p>
          <a:endParaRPr lang="en-GB" sz="1400"/>
        </a:p>
      </dgm:t>
    </dgm:pt>
    <dgm:pt modelId="{5E1CA799-C09A-4A32-8A06-E894AB0EEAE7}">
      <dgm:prSet custT="1"/>
      <dgm:spPr/>
      <dgm:t>
        <a:bodyPr/>
        <a:lstStyle/>
        <a:p>
          <a:r>
            <a:rPr lang="en-GB" sz="1400" dirty="0" smtClean="0"/>
            <a:t>Source &amp; procure</a:t>
          </a:r>
        </a:p>
      </dgm:t>
    </dgm:pt>
    <dgm:pt modelId="{D13021E3-644A-4F2D-98F7-57D1BA937B11}" type="parTrans" cxnId="{0E71515C-875F-49FC-88AA-6DF320075632}">
      <dgm:prSet/>
      <dgm:spPr/>
      <dgm:t>
        <a:bodyPr/>
        <a:lstStyle/>
        <a:p>
          <a:endParaRPr lang="en-GB" sz="1400"/>
        </a:p>
      </dgm:t>
    </dgm:pt>
    <dgm:pt modelId="{9B86797A-738F-42C0-939D-FC851EA02F8E}" type="sibTrans" cxnId="{0E71515C-875F-49FC-88AA-6DF320075632}">
      <dgm:prSet/>
      <dgm:spPr/>
      <dgm:t>
        <a:bodyPr/>
        <a:lstStyle/>
        <a:p>
          <a:endParaRPr lang="en-GB" sz="1400"/>
        </a:p>
      </dgm:t>
    </dgm:pt>
    <dgm:pt modelId="{17B99D35-9860-4ABC-93E8-988BE702B98A}">
      <dgm:prSet custT="1"/>
      <dgm:spPr/>
      <dgm:t>
        <a:bodyPr lIns="0" rIns="0"/>
        <a:lstStyle/>
        <a:p>
          <a:r>
            <a:rPr lang="en-GB" sz="1400" dirty="0" smtClean="0"/>
            <a:t>Manufacture</a:t>
          </a:r>
        </a:p>
      </dgm:t>
    </dgm:pt>
    <dgm:pt modelId="{3CA543C0-8EBC-4860-9285-D9F381320813}" type="parTrans" cxnId="{5E75EF75-24C4-4249-8871-7ADA530CCFD8}">
      <dgm:prSet/>
      <dgm:spPr/>
      <dgm:t>
        <a:bodyPr/>
        <a:lstStyle/>
        <a:p>
          <a:endParaRPr lang="en-GB" sz="1400"/>
        </a:p>
      </dgm:t>
    </dgm:pt>
    <dgm:pt modelId="{EF04299B-9973-4E0A-B5E8-47EFE0701163}" type="sibTrans" cxnId="{5E75EF75-24C4-4249-8871-7ADA530CCFD8}">
      <dgm:prSet/>
      <dgm:spPr/>
      <dgm:t>
        <a:bodyPr/>
        <a:lstStyle/>
        <a:p>
          <a:endParaRPr lang="en-GB" sz="1400"/>
        </a:p>
      </dgm:t>
    </dgm:pt>
    <dgm:pt modelId="{D430556E-8643-4C2C-8CAA-29790034B41D}">
      <dgm:prSet custT="1"/>
      <dgm:spPr/>
      <dgm:t>
        <a:bodyPr lIns="36000" rIns="0"/>
        <a:lstStyle/>
        <a:p>
          <a:r>
            <a:rPr lang="en-GB" sz="1400" dirty="0" smtClean="0"/>
            <a:t>Logistics </a:t>
          </a:r>
        </a:p>
        <a:p>
          <a:r>
            <a:rPr lang="en-GB" sz="1400" dirty="0" smtClean="0"/>
            <a:t>&amp; sales</a:t>
          </a:r>
        </a:p>
      </dgm:t>
    </dgm:pt>
    <dgm:pt modelId="{5348613F-1412-473B-8C1C-F85FEC2D97D3}" type="parTrans" cxnId="{99AD980D-3CC2-40FB-97BD-C74B982FDC7F}">
      <dgm:prSet/>
      <dgm:spPr/>
      <dgm:t>
        <a:bodyPr/>
        <a:lstStyle/>
        <a:p>
          <a:endParaRPr lang="en-GB" sz="1400"/>
        </a:p>
      </dgm:t>
    </dgm:pt>
    <dgm:pt modelId="{F9C04FF0-8A5A-4E72-AF25-7E5BF7028B3B}" type="sibTrans" cxnId="{99AD980D-3CC2-40FB-97BD-C74B982FDC7F}">
      <dgm:prSet/>
      <dgm:spPr/>
      <dgm:t>
        <a:bodyPr/>
        <a:lstStyle/>
        <a:p>
          <a:endParaRPr lang="en-GB" sz="1400"/>
        </a:p>
      </dgm:t>
    </dgm:pt>
    <dgm:pt modelId="{C99D425C-CDBB-4BC1-936B-9114ECB5629B}">
      <dgm:prSet custT="1"/>
      <dgm:spPr/>
      <dgm:t>
        <a:bodyPr lIns="0" rIns="0"/>
        <a:lstStyle/>
        <a:p>
          <a:r>
            <a:rPr lang="en-GB" sz="1400" dirty="0" smtClean="0"/>
            <a:t>Use </a:t>
          </a:r>
        </a:p>
        <a:p>
          <a:r>
            <a:rPr lang="en-GB" sz="1400" dirty="0" smtClean="0"/>
            <a:t>&amp; recovery</a:t>
          </a:r>
          <a:endParaRPr lang="en-GB" sz="1400" dirty="0"/>
        </a:p>
      </dgm:t>
    </dgm:pt>
    <dgm:pt modelId="{89AB879B-43DB-48D5-ABBB-5B519CD73D5F}" type="parTrans" cxnId="{B975151A-940F-48AE-AD34-D5EB6783081E}">
      <dgm:prSet/>
      <dgm:spPr/>
      <dgm:t>
        <a:bodyPr/>
        <a:lstStyle/>
        <a:p>
          <a:endParaRPr lang="en-GB" sz="1400"/>
        </a:p>
      </dgm:t>
    </dgm:pt>
    <dgm:pt modelId="{D55A0ECD-E0C1-4744-8030-1D5596D32702}" type="sibTrans" cxnId="{B975151A-940F-48AE-AD34-D5EB6783081E}">
      <dgm:prSet/>
      <dgm:spPr/>
      <dgm:t>
        <a:bodyPr/>
        <a:lstStyle/>
        <a:p>
          <a:endParaRPr lang="en-GB" sz="1400"/>
        </a:p>
      </dgm:t>
    </dgm:pt>
    <dgm:pt modelId="{6589FE2D-9CA0-4761-BACF-B4C3E82A90E3}" type="pres">
      <dgm:prSet presAssocID="{BF23CCD7-1110-47A3-9901-7A0A1FC01BC7}" presName="Name0" presStyleCnt="0">
        <dgm:presLayoutVars>
          <dgm:dir/>
          <dgm:animLvl val="lvl"/>
          <dgm:resizeHandles val="exact"/>
        </dgm:presLayoutVars>
      </dgm:prSet>
      <dgm:spPr/>
    </dgm:pt>
    <dgm:pt modelId="{FD777EC2-C39E-4638-9F8A-FFFA5E4C5057}" type="pres">
      <dgm:prSet presAssocID="{C11E0EF3-7648-4632-BBC3-68ED26908800}" presName="parTxOnly" presStyleLbl="node1" presStyleIdx="0" presStyleCnt="5" custScaleX="101494">
        <dgm:presLayoutVars>
          <dgm:chMax val="0"/>
          <dgm:chPref val="0"/>
          <dgm:bulletEnabled val="1"/>
        </dgm:presLayoutVars>
      </dgm:prSet>
      <dgm:spPr/>
      <dgm:t>
        <a:bodyPr/>
        <a:lstStyle/>
        <a:p>
          <a:endParaRPr lang="en-GB"/>
        </a:p>
      </dgm:t>
    </dgm:pt>
    <dgm:pt modelId="{D670F742-27E6-41C0-A4CD-C13B43D0BF08}" type="pres">
      <dgm:prSet presAssocID="{430FCDA6-6888-4BF5-B923-D7CC65141ADC}" presName="parTxOnlySpace" presStyleCnt="0"/>
      <dgm:spPr/>
    </dgm:pt>
    <dgm:pt modelId="{DBEC3E0C-1AEB-4D22-802D-127A9341415C}" type="pres">
      <dgm:prSet presAssocID="{5E1CA799-C09A-4A32-8A06-E894AB0EEAE7}" presName="parTxOnly" presStyleLbl="node1" presStyleIdx="1" presStyleCnt="5" custScaleX="86728" custLinFactNeighborY="0">
        <dgm:presLayoutVars>
          <dgm:chMax val="0"/>
          <dgm:chPref val="0"/>
          <dgm:bulletEnabled val="1"/>
        </dgm:presLayoutVars>
      </dgm:prSet>
      <dgm:spPr/>
      <dgm:t>
        <a:bodyPr/>
        <a:lstStyle/>
        <a:p>
          <a:endParaRPr lang="en-GB"/>
        </a:p>
      </dgm:t>
    </dgm:pt>
    <dgm:pt modelId="{B5F05520-C300-4B34-83AC-A546D962670F}" type="pres">
      <dgm:prSet presAssocID="{9B86797A-738F-42C0-939D-FC851EA02F8E}" presName="parTxOnlySpace" presStyleCnt="0"/>
      <dgm:spPr/>
    </dgm:pt>
    <dgm:pt modelId="{CFDC0022-88C1-4E35-AD5A-2C1457231810}" type="pres">
      <dgm:prSet presAssocID="{17B99D35-9860-4ABC-93E8-988BE702B98A}" presName="parTxOnly" presStyleLbl="node1" presStyleIdx="2" presStyleCnt="5" custScaleX="100948">
        <dgm:presLayoutVars>
          <dgm:chMax val="0"/>
          <dgm:chPref val="0"/>
          <dgm:bulletEnabled val="1"/>
        </dgm:presLayoutVars>
      </dgm:prSet>
      <dgm:spPr/>
      <dgm:t>
        <a:bodyPr/>
        <a:lstStyle/>
        <a:p>
          <a:endParaRPr lang="en-GB"/>
        </a:p>
      </dgm:t>
    </dgm:pt>
    <dgm:pt modelId="{EC0B2021-16A5-4BE3-B102-8278EF8F0CE9}" type="pres">
      <dgm:prSet presAssocID="{EF04299B-9973-4E0A-B5E8-47EFE0701163}" presName="parTxOnlySpace" presStyleCnt="0"/>
      <dgm:spPr/>
    </dgm:pt>
    <dgm:pt modelId="{4F65A577-5EE3-4D8B-8C55-20852C8E2861}" type="pres">
      <dgm:prSet presAssocID="{D430556E-8643-4C2C-8CAA-29790034B41D}" presName="parTxOnly" presStyleLbl="node1" presStyleIdx="3" presStyleCnt="5" custScaleX="97004">
        <dgm:presLayoutVars>
          <dgm:chMax val="0"/>
          <dgm:chPref val="0"/>
          <dgm:bulletEnabled val="1"/>
        </dgm:presLayoutVars>
      </dgm:prSet>
      <dgm:spPr/>
      <dgm:t>
        <a:bodyPr/>
        <a:lstStyle/>
        <a:p>
          <a:endParaRPr lang="en-GB"/>
        </a:p>
      </dgm:t>
    </dgm:pt>
    <dgm:pt modelId="{C97CB1F4-AD9C-485F-9F95-1DB5C035EE9B}" type="pres">
      <dgm:prSet presAssocID="{F9C04FF0-8A5A-4E72-AF25-7E5BF7028B3B}" presName="parTxOnlySpace" presStyleCnt="0"/>
      <dgm:spPr/>
    </dgm:pt>
    <dgm:pt modelId="{E4C7AA9E-A35E-43F5-BB72-3B0CF9DCFB59}" type="pres">
      <dgm:prSet presAssocID="{C99D425C-CDBB-4BC1-936B-9114ECB5629B}" presName="parTxOnly" presStyleLbl="node1" presStyleIdx="4" presStyleCnt="5" custScaleX="91876" custLinFactNeighborX="7916">
        <dgm:presLayoutVars>
          <dgm:chMax val="0"/>
          <dgm:chPref val="0"/>
          <dgm:bulletEnabled val="1"/>
        </dgm:presLayoutVars>
      </dgm:prSet>
      <dgm:spPr/>
      <dgm:t>
        <a:bodyPr/>
        <a:lstStyle/>
        <a:p>
          <a:endParaRPr lang="en-GB"/>
        </a:p>
      </dgm:t>
    </dgm:pt>
  </dgm:ptLst>
  <dgm:cxnLst>
    <dgm:cxn modelId="{5E75EF75-24C4-4249-8871-7ADA530CCFD8}" srcId="{BF23CCD7-1110-47A3-9901-7A0A1FC01BC7}" destId="{17B99D35-9860-4ABC-93E8-988BE702B98A}" srcOrd="2" destOrd="0" parTransId="{3CA543C0-8EBC-4860-9285-D9F381320813}" sibTransId="{EF04299B-9973-4E0A-B5E8-47EFE0701163}"/>
    <dgm:cxn modelId="{B975151A-940F-48AE-AD34-D5EB6783081E}" srcId="{BF23CCD7-1110-47A3-9901-7A0A1FC01BC7}" destId="{C99D425C-CDBB-4BC1-936B-9114ECB5629B}" srcOrd="4" destOrd="0" parTransId="{89AB879B-43DB-48D5-ABBB-5B519CD73D5F}" sibTransId="{D55A0ECD-E0C1-4744-8030-1D5596D32702}"/>
    <dgm:cxn modelId="{0E71515C-875F-49FC-88AA-6DF320075632}" srcId="{BF23CCD7-1110-47A3-9901-7A0A1FC01BC7}" destId="{5E1CA799-C09A-4A32-8A06-E894AB0EEAE7}" srcOrd="1" destOrd="0" parTransId="{D13021E3-644A-4F2D-98F7-57D1BA937B11}" sibTransId="{9B86797A-738F-42C0-939D-FC851EA02F8E}"/>
    <dgm:cxn modelId="{46B7C7F0-4F66-4EB3-A20A-086324F1F6E0}" type="presOf" srcId="{17B99D35-9860-4ABC-93E8-988BE702B98A}" destId="{CFDC0022-88C1-4E35-AD5A-2C1457231810}" srcOrd="0" destOrd="0" presId="urn:microsoft.com/office/officeart/2005/8/layout/chevron1"/>
    <dgm:cxn modelId="{82C6FDD6-ADD6-4AEA-BCB1-114E8373D2FD}" type="presOf" srcId="{C11E0EF3-7648-4632-BBC3-68ED26908800}" destId="{FD777EC2-C39E-4638-9F8A-FFFA5E4C5057}" srcOrd="0" destOrd="0" presId="urn:microsoft.com/office/officeart/2005/8/layout/chevron1"/>
    <dgm:cxn modelId="{4E1218C4-6D04-494A-8EAE-3ED0664B9B77}" type="presOf" srcId="{D430556E-8643-4C2C-8CAA-29790034B41D}" destId="{4F65A577-5EE3-4D8B-8C55-20852C8E2861}" srcOrd="0" destOrd="0" presId="urn:microsoft.com/office/officeart/2005/8/layout/chevron1"/>
    <dgm:cxn modelId="{E009AFC8-985C-4E6A-8A10-C16B9C30D877}" type="presOf" srcId="{C99D425C-CDBB-4BC1-936B-9114ECB5629B}" destId="{E4C7AA9E-A35E-43F5-BB72-3B0CF9DCFB59}" srcOrd="0" destOrd="0" presId="urn:microsoft.com/office/officeart/2005/8/layout/chevron1"/>
    <dgm:cxn modelId="{5AFB5F45-97F4-41F9-B3CD-D79A1AA67C60}" srcId="{BF23CCD7-1110-47A3-9901-7A0A1FC01BC7}" destId="{C11E0EF3-7648-4632-BBC3-68ED26908800}" srcOrd="0" destOrd="0" parTransId="{38540AEC-6E8C-4951-8259-44535BFE77F2}" sibTransId="{430FCDA6-6888-4BF5-B923-D7CC65141ADC}"/>
    <dgm:cxn modelId="{36528AF5-F0CF-45D7-9497-91D6D4D95286}" type="presOf" srcId="{BF23CCD7-1110-47A3-9901-7A0A1FC01BC7}" destId="{6589FE2D-9CA0-4761-BACF-B4C3E82A90E3}" srcOrd="0" destOrd="0" presId="urn:microsoft.com/office/officeart/2005/8/layout/chevron1"/>
    <dgm:cxn modelId="{99AD980D-3CC2-40FB-97BD-C74B982FDC7F}" srcId="{BF23CCD7-1110-47A3-9901-7A0A1FC01BC7}" destId="{D430556E-8643-4C2C-8CAA-29790034B41D}" srcOrd="3" destOrd="0" parTransId="{5348613F-1412-473B-8C1C-F85FEC2D97D3}" sibTransId="{F9C04FF0-8A5A-4E72-AF25-7E5BF7028B3B}"/>
    <dgm:cxn modelId="{D852AD19-6E15-453D-ACC6-2B003AD75380}" type="presOf" srcId="{5E1CA799-C09A-4A32-8A06-E894AB0EEAE7}" destId="{DBEC3E0C-1AEB-4D22-802D-127A9341415C}" srcOrd="0" destOrd="0" presId="urn:microsoft.com/office/officeart/2005/8/layout/chevron1"/>
    <dgm:cxn modelId="{4AA9F5DD-81DB-4E97-8741-DCF229D51A67}" type="presParOf" srcId="{6589FE2D-9CA0-4761-BACF-B4C3E82A90E3}" destId="{FD777EC2-C39E-4638-9F8A-FFFA5E4C5057}" srcOrd="0" destOrd="0" presId="urn:microsoft.com/office/officeart/2005/8/layout/chevron1"/>
    <dgm:cxn modelId="{0BE50DE5-22D7-4B8E-808F-E3E94C535060}" type="presParOf" srcId="{6589FE2D-9CA0-4761-BACF-B4C3E82A90E3}" destId="{D670F742-27E6-41C0-A4CD-C13B43D0BF08}" srcOrd="1" destOrd="0" presId="urn:microsoft.com/office/officeart/2005/8/layout/chevron1"/>
    <dgm:cxn modelId="{F3C227DB-BF8B-4B16-8966-778A7111FEF2}" type="presParOf" srcId="{6589FE2D-9CA0-4761-BACF-B4C3E82A90E3}" destId="{DBEC3E0C-1AEB-4D22-802D-127A9341415C}" srcOrd="2" destOrd="0" presId="urn:microsoft.com/office/officeart/2005/8/layout/chevron1"/>
    <dgm:cxn modelId="{960EEE53-C773-46D8-8101-5C3EFE3073F2}" type="presParOf" srcId="{6589FE2D-9CA0-4761-BACF-B4C3E82A90E3}" destId="{B5F05520-C300-4B34-83AC-A546D962670F}" srcOrd="3" destOrd="0" presId="urn:microsoft.com/office/officeart/2005/8/layout/chevron1"/>
    <dgm:cxn modelId="{D94E3D58-F4A5-4D58-A891-DDC9AC39B858}" type="presParOf" srcId="{6589FE2D-9CA0-4761-BACF-B4C3E82A90E3}" destId="{CFDC0022-88C1-4E35-AD5A-2C1457231810}" srcOrd="4" destOrd="0" presId="urn:microsoft.com/office/officeart/2005/8/layout/chevron1"/>
    <dgm:cxn modelId="{808FA0F6-7E27-4FA8-98B3-59F08906D764}" type="presParOf" srcId="{6589FE2D-9CA0-4761-BACF-B4C3E82A90E3}" destId="{EC0B2021-16A5-4BE3-B102-8278EF8F0CE9}" srcOrd="5" destOrd="0" presId="urn:microsoft.com/office/officeart/2005/8/layout/chevron1"/>
    <dgm:cxn modelId="{339FAE2F-7C4F-43C4-BFFA-8C24D52968CD}" type="presParOf" srcId="{6589FE2D-9CA0-4761-BACF-B4C3E82A90E3}" destId="{4F65A577-5EE3-4D8B-8C55-20852C8E2861}" srcOrd="6" destOrd="0" presId="urn:microsoft.com/office/officeart/2005/8/layout/chevron1"/>
    <dgm:cxn modelId="{5CB207C9-A616-4813-B073-6B583965CBBD}" type="presParOf" srcId="{6589FE2D-9CA0-4761-BACF-B4C3E82A90E3}" destId="{C97CB1F4-AD9C-485F-9F95-1DB5C035EE9B}" srcOrd="7" destOrd="0" presId="urn:microsoft.com/office/officeart/2005/8/layout/chevron1"/>
    <dgm:cxn modelId="{EFB05670-FDC4-43A7-BC26-963EA14BF029}" type="presParOf" srcId="{6589FE2D-9CA0-4761-BACF-B4C3E82A90E3}" destId="{E4C7AA9E-A35E-43F5-BB72-3B0CF9DCFB59}" srcOrd="8"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smtClean="0">
              <a:solidFill>
                <a:schemeClr val="bg1">
                  <a:lumMod val="50000"/>
                </a:schemeClr>
              </a:solidFill>
            </a:rPr>
            <a:t>Product design</a:t>
          </a:r>
          <a:endParaRPr lang="en-GB" sz="2000" b="1" dirty="0">
            <a:solidFill>
              <a:schemeClr val="bg1">
                <a:lumMod val="50000"/>
              </a:schemeClr>
            </a:solidFill>
          </a:endParaRP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smtClean="0">
              <a:solidFill>
                <a:schemeClr val="bg1">
                  <a:lumMod val="50000"/>
                </a:schemeClr>
              </a:solidFill>
            </a:rPr>
            <a:t>Use less</a:t>
          </a:r>
          <a:endParaRPr lang="en-GB" dirty="0">
            <a:solidFill>
              <a:schemeClr val="bg1">
                <a:lumMod val="50000"/>
              </a:schemeClr>
            </a:solidFill>
          </a:endParaRP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smtClean="0">
              <a:solidFill>
                <a:schemeClr val="bg1">
                  <a:lumMod val="50000"/>
                </a:schemeClr>
              </a:solidFill>
            </a:rPr>
            <a:t>Use it more</a:t>
          </a:r>
          <a:endParaRPr lang="en-GB" dirty="0">
            <a:solidFill>
              <a:schemeClr val="bg1">
                <a:lumMod val="50000"/>
              </a:schemeClr>
            </a:solidFill>
          </a:endParaRP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smtClean="0">
              <a:solidFill>
                <a:schemeClr val="bg1">
                  <a:lumMod val="50000"/>
                </a:schemeClr>
              </a:solidFill>
            </a:rPr>
            <a:t>Process design</a:t>
          </a:r>
          <a:endParaRPr lang="en-GB" sz="2000" b="1" dirty="0">
            <a:solidFill>
              <a:schemeClr val="bg1">
                <a:lumMod val="50000"/>
              </a:schemeClr>
            </a:solidFill>
          </a:endParaRP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smtClean="0">
              <a:solidFill>
                <a:schemeClr val="bg1">
                  <a:lumMod val="50000"/>
                </a:schemeClr>
              </a:solidFill>
            </a:rPr>
            <a:t>Use less</a:t>
          </a:r>
          <a:endParaRPr lang="en-GB" dirty="0">
            <a:solidFill>
              <a:schemeClr val="bg1">
                <a:lumMod val="50000"/>
              </a:schemeClr>
            </a:solidFill>
          </a:endParaRP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smtClean="0">
              <a:solidFill>
                <a:schemeClr val="bg1">
                  <a:lumMod val="50000"/>
                </a:schemeClr>
              </a:solidFill>
            </a:rPr>
            <a:t>Waste = food</a:t>
          </a:r>
          <a:endParaRPr lang="en-GB" dirty="0">
            <a:solidFill>
              <a:schemeClr val="bg1">
                <a:lumMod val="50000"/>
              </a:schemeClr>
            </a:solidFill>
          </a:endParaRP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smtClean="0">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smtClean="0">
              <a:solidFill>
                <a:schemeClr val="bg1">
                  <a:lumMod val="50000"/>
                </a:schemeClr>
              </a:solidFill>
            </a:rPr>
            <a:t>Reuse</a:t>
          </a:r>
          <a:endParaRPr lang="en-GB" dirty="0">
            <a:solidFill>
              <a:schemeClr val="bg1">
                <a:lumMod val="50000"/>
              </a:schemeClr>
            </a:solidFill>
          </a:endParaRP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smtClean="0">
              <a:solidFill>
                <a:schemeClr val="tx1"/>
              </a:solidFill>
            </a:rPr>
            <a:t>Circular inputs</a:t>
          </a:r>
          <a:endParaRPr lang="en-GB" sz="2000" b="1" dirty="0">
            <a:solidFill>
              <a:schemeClr val="tx1"/>
            </a:solidFill>
          </a:endParaRP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smtClean="0">
              <a:solidFill>
                <a:schemeClr val="bg1">
                  <a:lumMod val="50000"/>
                </a:schemeClr>
              </a:solidFill>
            </a:rPr>
            <a:t>Use it again</a:t>
          </a:r>
          <a:endParaRPr lang="en-GB" dirty="0">
            <a:solidFill>
              <a:schemeClr val="bg1">
                <a:lumMod val="50000"/>
              </a:schemeClr>
            </a:solidFill>
          </a:endParaRP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smtClean="0">
              <a:solidFill>
                <a:schemeClr val="bg1">
                  <a:lumMod val="50000"/>
                </a:schemeClr>
              </a:solidFill>
            </a:rPr>
            <a:t>Remanufacture</a:t>
          </a:r>
          <a:endParaRPr lang="en-GB" dirty="0">
            <a:solidFill>
              <a:schemeClr val="bg1">
                <a:lumMod val="50000"/>
              </a:schemeClr>
            </a:solidFill>
          </a:endParaRP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smtClean="0">
              <a:solidFill>
                <a:schemeClr val="bg1">
                  <a:lumMod val="50000"/>
                </a:schemeClr>
              </a:solidFill>
            </a:rPr>
            <a:t>Recycle</a:t>
          </a:r>
          <a:endParaRPr lang="en-GB" dirty="0">
            <a:solidFill>
              <a:schemeClr val="bg1">
                <a:lumMod val="50000"/>
              </a:schemeClr>
            </a:solidFill>
          </a:endParaRP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smtClean="0"/>
            <a:t>Recycled</a:t>
          </a:r>
          <a:endParaRPr lang="en-GB" dirty="0"/>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smtClean="0"/>
            <a:t>Renewable</a:t>
          </a:r>
          <a:endParaRPr lang="en-GB" dirty="0"/>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smtClean="0"/>
            <a:t>Safe &amp; secure</a:t>
          </a:r>
          <a:endParaRPr lang="en-GB" dirty="0"/>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smtClean="0">
              <a:solidFill>
                <a:schemeClr val="bg1">
                  <a:lumMod val="50000"/>
                </a:schemeClr>
              </a:solidFill>
            </a:rPr>
            <a:t>Renewables</a:t>
          </a:r>
          <a:endParaRPr lang="en-GB" dirty="0">
            <a:solidFill>
              <a:schemeClr val="bg1">
                <a:lumMod val="50000"/>
              </a:schemeClr>
            </a:solidFill>
          </a:endParaRP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1674">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1031971E-3F8D-4ADE-AA86-81DBEDAD5636}" type="presOf" srcId="{2AF0122D-FF1B-45B1-9BDB-87B680135C33}" destId="{D2EDB4AE-C764-438E-BD50-9A7C61FAEA29}" srcOrd="0" destOrd="0"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F6474063-66C4-4D6F-8452-F7733697B597}" srcId="{2703A381-271A-4DE1-8728-AB160004F98E}" destId="{6D31AF31-93B4-4456-95B7-8671E38EB396}" srcOrd="1" destOrd="0" parTransId="{F5557B6F-0AAA-4E70-84E7-1791830011CF}" sibTransId="{CA27ED4B-C425-4DA1-9B41-F8781A4CDE62}"/>
    <dgm:cxn modelId="{CEC4ED49-6655-4B37-A3B8-B3FE231DA368}" type="presOf" srcId="{AD37F87E-DFB0-4CB3-92F0-E1D75B1709C5}" destId="{22A36598-F62C-4B39-86A3-287A1BA8206D}" srcOrd="0" destOrd="1" presId="urn:microsoft.com/office/officeart/2005/8/layout/chevron1"/>
    <dgm:cxn modelId="{3809ABF7-AC7F-4EAA-91DB-724C07063164}" type="presOf" srcId="{B362322D-C280-4332-9B41-C35452F6EC8A}" destId="{ED46BD9E-3188-49D0-82D7-35A7228FC0DD}"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7551775B-E211-4CEA-8D7A-A5260958799E}" srcId="{A9750B8B-E5DF-4775-9AE4-2DC2D1710A9A}" destId="{0776A6A8-7FB5-40F9-A6EE-8D6D7C331DEF}" srcOrd="0" destOrd="0" parTransId="{2B3920BA-FA2F-4E17-9498-979AA66FC6E6}" sibTransId="{85961D6B-A0DD-417B-9B8B-0DCB27CA9E62}"/>
    <dgm:cxn modelId="{FCB64DE2-197F-4409-B4D4-A4FD12E79AC7}" srcId="{2703A381-271A-4DE1-8728-AB160004F98E}" destId="{2AF0122D-FF1B-45B1-9BDB-87B680135C33}" srcOrd="0" destOrd="0" parTransId="{F368C3A0-7FEB-4ACF-B05E-BFEC2F342D72}" sibTransId="{E3AD4D8E-CC17-4A2C-8DC9-F2ABB2A4845A}"/>
    <dgm:cxn modelId="{61FCA834-AAD6-46CF-BC1F-DB665421CEAE}" type="presOf" srcId="{2703A381-271A-4DE1-8728-AB160004F98E}" destId="{3B58DAC6-D4EF-42FB-A70D-1EDF98834D0E}" srcOrd="0" destOrd="0" presId="urn:microsoft.com/office/officeart/2005/8/layout/chevron1"/>
    <dgm:cxn modelId="{D7E93B54-423B-4FC2-80AF-715200B733CA}" type="presOf" srcId="{F0E32E4C-BD19-4614-B4DB-7E7950F5746B}" destId="{CB8184D1-F50D-4E93-A0BE-C7EB719AF2B3}" srcOrd="0" destOrd="1" presId="urn:microsoft.com/office/officeart/2005/8/layout/chevron1"/>
    <dgm:cxn modelId="{E0E6142C-F6F6-4C12-A489-B25ED7CF2895}" type="presOf" srcId="{89D411B9-6CA9-4AAE-8BBE-FDA46C07E335}" destId="{22A36598-F62C-4B39-86A3-287A1BA8206D}" srcOrd="0" destOrd="2" presId="urn:microsoft.com/office/officeart/2005/8/layout/chevron1"/>
    <dgm:cxn modelId="{CD37A41B-8F05-4BFC-9CCF-CE2BB983C5F7}" type="presOf" srcId="{F9A6A46C-502B-4334-9633-5C1A9127F001}" destId="{22A36598-F62C-4B39-86A3-287A1BA8206D}" srcOrd="0" destOrd="0" presId="urn:microsoft.com/office/officeart/2005/8/layout/chevron1"/>
    <dgm:cxn modelId="{3131DDFE-349A-496A-85A7-8DF9CBEC42F6}" type="presOf" srcId="{FB2A3D03-9E91-4503-8373-C1C508B91DC4}" destId="{F2E88367-E59D-4549-9C05-598E17E2664F}" srcOrd="0" destOrd="0" presId="urn:microsoft.com/office/officeart/2005/8/layout/chevron1"/>
    <dgm:cxn modelId="{EA8BFA06-CC36-46C0-8C71-D3380358912F}" srcId="{A9750B8B-E5DF-4775-9AE4-2DC2D1710A9A}" destId="{F0E32E4C-BD19-4614-B4DB-7E7950F5746B}" srcOrd="1" destOrd="0" parTransId="{46D9322A-DB11-43B1-BAE3-D963D57C106B}" sibTransId="{7024FA48-233E-41EC-9711-95C6EB51C977}"/>
    <dgm:cxn modelId="{520BF885-79DD-4BE4-A02C-7ABD44330EA8}" type="presOf" srcId="{B5B99155-047F-4664-B536-62AEA229A242}" destId="{6D5AC354-5434-4766-B1E0-183405BC8516}" srcOrd="0" destOrd="0" presId="urn:microsoft.com/office/officeart/2005/8/layout/chevron1"/>
    <dgm:cxn modelId="{B4A4A107-BE71-4DD8-9241-A0C4548264A3}" type="presOf" srcId="{0776A6A8-7FB5-40F9-A6EE-8D6D7C331DEF}" destId="{CB8184D1-F50D-4E93-A0BE-C7EB719AF2B3}" srcOrd="0" destOrd="0" presId="urn:microsoft.com/office/officeart/2005/8/layout/chevron1"/>
    <dgm:cxn modelId="{3D0BA0AB-7C17-43CC-88A4-6F6AC844475A}" type="presOf" srcId="{15CC0283-3E29-4DE4-801D-8425D399B658}" destId="{F2E88367-E59D-4549-9C05-598E17E2664F}" srcOrd="0" destOrd="2" presId="urn:microsoft.com/office/officeart/2005/8/layout/chevron1"/>
    <dgm:cxn modelId="{5B0F5BFB-869F-4B8E-AB6C-7B6CAAB10D85}" type="presOf" srcId="{6ED2F62E-FA35-48CC-8A9F-841776209B78}" destId="{CB8184D1-F50D-4E93-A0BE-C7EB719AF2B3}" srcOrd="0" destOrd="2"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6CCE1120-872E-4C3A-ACCD-5B2D199AEEEA}" type="presOf" srcId="{1DD61B47-F6F8-4CAC-B70A-BE76A44B9F38}" destId="{4D47FC52-27C0-4733-8BC3-A8F11831A368}"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0DFB6AE9-2056-4E2C-BC02-74BFEFBF17A0}" srcId="{B5B99155-047F-4664-B536-62AEA229A242}" destId="{985507C9-37A1-471D-92CD-1BAB56D57F14}" srcOrd="1" destOrd="0" parTransId="{7F042897-CCAD-484B-8FB3-D4E1F680AAF0}" sibTransId="{69B9F3D2-04F8-423D-B654-81BBD2BD1AC5}"/>
    <dgm:cxn modelId="{C9D0F064-E3CA-4ACE-A6C5-44312C2910CC}" srcId="{B5B99155-047F-4664-B536-62AEA229A242}" destId="{15CC0283-3E29-4DE4-801D-8425D399B658}" srcOrd="2" destOrd="0" parTransId="{CD1C4238-ED91-491C-9CD9-03F6F0542B9E}" sibTransId="{5AB127A7-82F6-4883-9195-411BA4DF201D}"/>
    <dgm:cxn modelId="{590CD6D2-C751-476E-8A76-B30ECD42B3AB}" type="presOf" srcId="{6D31AF31-93B4-4456-95B7-8671E38EB396}" destId="{D2EDB4AE-C764-438E-BD50-9A7C61FAEA29}" srcOrd="0" destOrd="1" presId="urn:microsoft.com/office/officeart/2005/8/layout/chevron1"/>
    <dgm:cxn modelId="{4E2F875D-8EAD-4698-8F1D-1AD83A92FCFC}" srcId="{2703A381-271A-4DE1-8728-AB160004F98E}" destId="{C83A5A2A-9FAC-4DFF-957D-E486D6EB93DF}" srcOrd="2" destOrd="0" parTransId="{5D9D3259-760B-4ADE-9CA2-5C2EB3771C1A}" sibTransId="{CB141E90-F8E1-4F1C-937C-717B30060445}"/>
    <dgm:cxn modelId="{774728A7-2FCE-4DF5-967C-4D0EF6058F63}" srcId="{A9750B8B-E5DF-4775-9AE4-2DC2D1710A9A}" destId="{6ED2F62E-FA35-48CC-8A9F-841776209B78}" srcOrd="2" destOrd="0" parTransId="{C923FD26-2C27-4CB5-B7D2-97893A819074}" sibTransId="{112CF460-4F33-4828-A16B-F4CE81FE1363}"/>
    <dgm:cxn modelId="{21E18961-CCEE-49BB-BD12-CB40C0A93797}" srcId="{B362322D-C280-4332-9B41-C35452F6EC8A}" destId="{89D411B9-6CA9-4AAE-8BBE-FDA46C07E335}" srcOrd="2" destOrd="0" parTransId="{1D11EE7B-BA8C-4ED7-9692-42D495F6A4DA}" sibTransId="{B9CCCB55-51F2-406D-BF55-6C7658D6F718}"/>
    <dgm:cxn modelId="{C7D752F8-7DF2-4977-9030-B3898A3F5226}" srcId="{1DD61B47-F6F8-4CAC-B70A-BE76A44B9F38}" destId="{B5B99155-047F-4664-B536-62AEA229A242}" srcOrd="2" destOrd="0" parTransId="{7362CF9C-AA28-4115-813C-4A73D946C8A2}" sibTransId="{E462841A-E932-4D12-B2D8-F36BA0C52CDB}"/>
    <dgm:cxn modelId="{79B50B32-9070-40D0-96B5-3FB10F1229FB}" type="presOf" srcId="{C83A5A2A-9FAC-4DFF-957D-E486D6EB93DF}" destId="{D2EDB4AE-C764-438E-BD50-9A7C61FAEA29}" srcOrd="0" destOrd="2"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DB65F29B-AB75-4C7D-8F09-839D1D3D3BA4}" type="presOf" srcId="{985507C9-37A1-471D-92CD-1BAB56D57F14}" destId="{F2E88367-E59D-4549-9C05-598E17E2664F}" srcOrd="0" destOrd="1" presId="urn:microsoft.com/office/officeart/2005/8/layout/chevron1"/>
    <dgm:cxn modelId="{43C1F912-B462-47D3-B238-1874C0EBDA39}" type="presOf" srcId="{A9750B8B-E5DF-4775-9AE4-2DC2D1710A9A}" destId="{D58C1CFA-3169-4B11-8293-638A68F94368}" srcOrd="0" destOrd="0"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E53DF441-6A98-4707-AA74-1F40CF72AB03}" type="presParOf" srcId="{4D47FC52-27C0-4733-8BC3-A8F11831A368}" destId="{97079B88-4763-4183-9877-3B155102965F}" srcOrd="0" destOrd="0" presId="urn:microsoft.com/office/officeart/2005/8/layout/chevron1"/>
    <dgm:cxn modelId="{454BD923-8DF9-469E-86CF-80309DA88C8E}" type="presParOf" srcId="{97079B88-4763-4183-9877-3B155102965F}" destId="{ED46BD9E-3188-49D0-82D7-35A7228FC0DD}" srcOrd="0" destOrd="0" presId="urn:microsoft.com/office/officeart/2005/8/layout/chevron1"/>
    <dgm:cxn modelId="{91063F1E-F225-4B58-A44B-0B520499369C}" type="presParOf" srcId="{97079B88-4763-4183-9877-3B155102965F}" destId="{22A36598-F62C-4B39-86A3-287A1BA8206D}" srcOrd="1" destOrd="0" presId="urn:microsoft.com/office/officeart/2005/8/layout/chevron1"/>
    <dgm:cxn modelId="{704BF148-6E56-4FBC-94F5-4DE1207DF4CB}" type="presParOf" srcId="{4D47FC52-27C0-4733-8BC3-A8F11831A368}" destId="{6B4FA6D1-637D-42AE-B5E4-278C923A5619}" srcOrd="1" destOrd="0" presId="urn:microsoft.com/office/officeart/2005/8/layout/chevron1"/>
    <dgm:cxn modelId="{43F59319-61D5-4A39-8864-879C07BC79A8}" type="presParOf" srcId="{4D47FC52-27C0-4733-8BC3-A8F11831A368}" destId="{3D7ECDDF-2A42-4A89-A0B0-B0451F914639}" srcOrd="2" destOrd="0" presId="urn:microsoft.com/office/officeart/2005/8/layout/chevron1"/>
    <dgm:cxn modelId="{D9DCCDF9-8A7D-47AC-B23F-919B7AD98BB7}" type="presParOf" srcId="{3D7ECDDF-2A42-4A89-A0B0-B0451F914639}" destId="{3B58DAC6-D4EF-42FB-A70D-1EDF98834D0E}" srcOrd="0" destOrd="0" presId="urn:microsoft.com/office/officeart/2005/8/layout/chevron1"/>
    <dgm:cxn modelId="{72B3CAF2-3750-4F63-8782-51039E07139D}" type="presParOf" srcId="{3D7ECDDF-2A42-4A89-A0B0-B0451F914639}" destId="{D2EDB4AE-C764-438E-BD50-9A7C61FAEA29}" srcOrd="1" destOrd="0" presId="urn:microsoft.com/office/officeart/2005/8/layout/chevron1"/>
    <dgm:cxn modelId="{BC31E1B5-D629-4065-867E-9C18AEFB28E5}" type="presParOf" srcId="{4D47FC52-27C0-4733-8BC3-A8F11831A368}" destId="{AA08F71A-4D94-4D61-B2D8-A9844C5672B1}" srcOrd="3" destOrd="0" presId="urn:microsoft.com/office/officeart/2005/8/layout/chevron1"/>
    <dgm:cxn modelId="{F67634A9-FE32-491A-B4B7-CB0FC4595D6B}" type="presParOf" srcId="{4D47FC52-27C0-4733-8BC3-A8F11831A368}" destId="{B604028C-CEB5-4218-8B83-F98EE0CBCC4A}" srcOrd="4" destOrd="0" presId="urn:microsoft.com/office/officeart/2005/8/layout/chevron1"/>
    <dgm:cxn modelId="{EE4BACED-5EE4-4DBF-B59A-4DA161E18ECC}" type="presParOf" srcId="{B604028C-CEB5-4218-8B83-F98EE0CBCC4A}" destId="{6D5AC354-5434-4766-B1E0-183405BC8516}" srcOrd="0" destOrd="0" presId="urn:microsoft.com/office/officeart/2005/8/layout/chevron1"/>
    <dgm:cxn modelId="{4D5C7FD8-8974-4E22-AA56-C32BC35F1418}" type="presParOf" srcId="{B604028C-CEB5-4218-8B83-F98EE0CBCC4A}" destId="{F2E88367-E59D-4549-9C05-598E17E2664F}" srcOrd="1" destOrd="0" presId="urn:microsoft.com/office/officeart/2005/8/layout/chevron1"/>
    <dgm:cxn modelId="{EBBDD92E-D138-42ED-A6BF-57A7816B670F}" type="presParOf" srcId="{4D47FC52-27C0-4733-8BC3-A8F11831A368}" destId="{CB1601C9-1CC3-4EFB-9A31-7730C1EB079B}" srcOrd="5" destOrd="0" presId="urn:microsoft.com/office/officeart/2005/8/layout/chevron1"/>
    <dgm:cxn modelId="{7898BF4B-204A-4A3F-83A9-1768E361FD59}" type="presParOf" srcId="{4D47FC52-27C0-4733-8BC3-A8F11831A368}" destId="{BC0E921A-453B-426B-B83B-5633DD86B2AD}" srcOrd="6" destOrd="0" presId="urn:microsoft.com/office/officeart/2005/8/layout/chevron1"/>
    <dgm:cxn modelId="{37AEBCDD-336A-4A60-BC5E-F1AF39586B7B}" type="presParOf" srcId="{BC0E921A-453B-426B-B83B-5633DD86B2AD}" destId="{D58C1CFA-3169-4B11-8293-638A68F94368}" srcOrd="0" destOrd="0" presId="urn:microsoft.com/office/officeart/2005/8/layout/chevron1"/>
    <dgm:cxn modelId="{2CEF760A-342A-4BA9-8CFC-9B29912FA65B}"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BF23CCD7-1110-47A3-9901-7A0A1FC01BC7}" type="doc">
      <dgm:prSet loTypeId="urn:microsoft.com/office/officeart/2005/8/layout/chevron1" loCatId="process" qsTypeId="urn:microsoft.com/office/officeart/2005/8/quickstyle/simple1" qsCatId="simple" csTypeId="urn:microsoft.com/office/officeart/2005/8/colors/accent2_2" csCatId="accent2" phldr="1"/>
      <dgm:spPr/>
    </dgm:pt>
    <dgm:pt modelId="{C11E0EF3-7648-4632-BBC3-68ED26908800}">
      <dgm:prSet phldrT="[Text]"/>
      <dgm:spPr/>
      <dgm:t>
        <a:bodyPr/>
        <a:lstStyle/>
        <a:p>
          <a:r>
            <a:rPr lang="en-GB" dirty="0" smtClean="0"/>
            <a:t>Farm/ extract</a:t>
          </a:r>
          <a:endParaRPr lang="en-GB" dirty="0"/>
        </a:p>
      </dgm:t>
    </dgm:pt>
    <dgm:pt modelId="{38540AEC-6E8C-4951-8259-44535BFE77F2}" type="parTrans" cxnId="{5AFB5F45-97F4-41F9-B3CD-D79A1AA67C60}">
      <dgm:prSet/>
      <dgm:spPr/>
      <dgm:t>
        <a:bodyPr/>
        <a:lstStyle/>
        <a:p>
          <a:endParaRPr lang="en-GB"/>
        </a:p>
      </dgm:t>
    </dgm:pt>
    <dgm:pt modelId="{430FCDA6-6888-4BF5-B923-D7CC65141ADC}" type="sibTrans" cxnId="{5AFB5F45-97F4-41F9-B3CD-D79A1AA67C60}">
      <dgm:prSet/>
      <dgm:spPr/>
      <dgm:t>
        <a:bodyPr/>
        <a:lstStyle/>
        <a:p>
          <a:endParaRPr lang="en-GB"/>
        </a:p>
      </dgm:t>
    </dgm:pt>
    <dgm:pt modelId="{5E1CA799-C09A-4A32-8A06-E894AB0EEAE7}">
      <dgm:prSet/>
      <dgm:spPr/>
      <dgm:t>
        <a:bodyPr/>
        <a:lstStyle/>
        <a:p>
          <a:r>
            <a:rPr lang="en-GB" dirty="0" smtClean="0"/>
            <a:t>Make materials</a:t>
          </a:r>
        </a:p>
      </dgm:t>
    </dgm:pt>
    <dgm:pt modelId="{D13021E3-644A-4F2D-98F7-57D1BA937B11}" type="parTrans" cxnId="{0E71515C-875F-49FC-88AA-6DF320075632}">
      <dgm:prSet/>
      <dgm:spPr/>
      <dgm:t>
        <a:bodyPr/>
        <a:lstStyle/>
        <a:p>
          <a:endParaRPr lang="en-GB"/>
        </a:p>
      </dgm:t>
    </dgm:pt>
    <dgm:pt modelId="{9B86797A-738F-42C0-939D-FC851EA02F8E}" type="sibTrans" cxnId="{0E71515C-875F-49FC-88AA-6DF320075632}">
      <dgm:prSet/>
      <dgm:spPr/>
      <dgm:t>
        <a:bodyPr/>
        <a:lstStyle/>
        <a:p>
          <a:endParaRPr lang="en-GB"/>
        </a:p>
      </dgm:t>
    </dgm:pt>
    <dgm:pt modelId="{17B99D35-9860-4ABC-93E8-988BE702B98A}">
      <dgm:prSet/>
      <dgm:spPr/>
      <dgm:t>
        <a:bodyPr/>
        <a:lstStyle/>
        <a:p>
          <a:r>
            <a:rPr lang="en-GB" dirty="0" smtClean="0"/>
            <a:t>Make product</a:t>
          </a:r>
        </a:p>
      </dgm:t>
    </dgm:pt>
    <dgm:pt modelId="{3CA543C0-8EBC-4860-9285-D9F381320813}" type="parTrans" cxnId="{5E75EF75-24C4-4249-8871-7ADA530CCFD8}">
      <dgm:prSet/>
      <dgm:spPr/>
      <dgm:t>
        <a:bodyPr/>
        <a:lstStyle/>
        <a:p>
          <a:endParaRPr lang="en-GB"/>
        </a:p>
      </dgm:t>
    </dgm:pt>
    <dgm:pt modelId="{EF04299B-9973-4E0A-B5E8-47EFE0701163}" type="sibTrans" cxnId="{5E75EF75-24C4-4249-8871-7ADA530CCFD8}">
      <dgm:prSet/>
      <dgm:spPr/>
      <dgm:t>
        <a:bodyPr/>
        <a:lstStyle/>
        <a:p>
          <a:endParaRPr lang="en-GB"/>
        </a:p>
      </dgm:t>
    </dgm:pt>
    <dgm:pt modelId="{C99D425C-CDBB-4BC1-936B-9114ECB5629B}">
      <dgm:prSet/>
      <dgm:spPr/>
      <dgm:t>
        <a:bodyPr/>
        <a:lstStyle/>
        <a:p>
          <a:r>
            <a:rPr lang="en-GB" dirty="0" smtClean="0"/>
            <a:t>Use</a:t>
          </a:r>
        </a:p>
      </dgm:t>
    </dgm:pt>
    <dgm:pt modelId="{89AB879B-43DB-48D5-ABBB-5B519CD73D5F}" type="parTrans" cxnId="{B975151A-940F-48AE-AD34-D5EB6783081E}">
      <dgm:prSet/>
      <dgm:spPr/>
      <dgm:t>
        <a:bodyPr/>
        <a:lstStyle/>
        <a:p>
          <a:endParaRPr lang="en-GB"/>
        </a:p>
      </dgm:t>
    </dgm:pt>
    <dgm:pt modelId="{D55A0ECD-E0C1-4744-8030-1D5596D32702}" type="sibTrans" cxnId="{B975151A-940F-48AE-AD34-D5EB6783081E}">
      <dgm:prSet/>
      <dgm:spPr/>
      <dgm:t>
        <a:bodyPr/>
        <a:lstStyle/>
        <a:p>
          <a:endParaRPr lang="en-GB"/>
        </a:p>
      </dgm:t>
    </dgm:pt>
    <dgm:pt modelId="{4875F397-2618-4838-9C84-D3B8FA46D1FA}">
      <dgm:prSet/>
      <dgm:spPr/>
      <dgm:t>
        <a:bodyPr/>
        <a:lstStyle/>
        <a:p>
          <a:r>
            <a:rPr lang="en-GB" dirty="0" smtClean="0"/>
            <a:t>Dispose</a:t>
          </a:r>
        </a:p>
      </dgm:t>
    </dgm:pt>
    <dgm:pt modelId="{FFB9AA9E-C7DA-4AD7-B2CC-1CDABE6F3F76}" type="parTrans" cxnId="{6EC03DB0-CA43-4BF4-A2C1-A3E538C4F32F}">
      <dgm:prSet/>
      <dgm:spPr/>
      <dgm:t>
        <a:bodyPr/>
        <a:lstStyle/>
        <a:p>
          <a:endParaRPr lang="en-GB"/>
        </a:p>
      </dgm:t>
    </dgm:pt>
    <dgm:pt modelId="{50895A9E-370E-4687-A04A-4F24C53EA56F}" type="sibTrans" cxnId="{6EC03DB0-CA43-4BF4-A2C1-A3E538C4F32F}">
      <dgm:prSet/>
      <dgm:spPr/>
      <dgm:t>
        <a:bodyPr/>
        <a:lstStyle/>
        <a:p>
          <a:endParaRPr lang="en-GB"/>
        </a:p>
      </dgm:t>
    </dgm:pt>
    <dgm:pt modelId="{148060C1-F665-4E1F-AEA8-16C012062AEB}">
      <dgm:prSet/>
      <dgm:spPr/>
      <dgm:t>
        <a:bodyPr/>
        <a:lstStyle/>
        <a:p>
          <a:r>
            <a:rPr lang="en-GB" dirty="0" smtClean="0"/>
            <a:t>Sell</a:t>
          </a:r>
        </a:p>
      </dgm:t>
    </dgm:pt>
    <dgm:pt modelId="{AEB6A98C-5DC0-48F4-B192-204B5B8412B4}" type="parTrans" cxnId="{6B89EE42-1C2C-433D-9AA8-3EEF775A3845}">
      <dgm:prSet/>
      <dgm:spPr/>
      <dgm:t>
        <a:bodyPr/>
        <a:lstStyle/>
        <a:p>
          <a:endParaRPr lang="en-GB"/>
        </a:p>
      </dgm:t>
    </dgm:pt>
    <dgm:pt modelId="{6A173DC4-7FE2-41D2-B3A5-36284445589F}" type="sibTrans" cxnId="{6B89EE42-1C2C-433D-9AA8-3EEF775A3845}">
      <dgm:prSet/>
      <dgm:spPr/>
      <dgm:t>
        <a:bodyPr/>
        <a:lstStyle/>
        <a:p>
          <a:endParaRPr lang="en-GB"/>
        </a:p>
      </dgm:t>
    </dgm:pt>
    <dgm:pt modelId="{6589FE2D-9CA0-4761-BACF-B4C3E82A90E3}" type="pres">
      <dgm:prSet presAssocID="{BF23CCD7-1110-47A3-9901-7A0A1FC01BC7}" presName="Name0" presStyleCnt="0">
        <dgm:presLayoutVars>
          <dgm:dir/>
          <dgm:animLvl val="lvl"/>
          <dgm:resizeHandles val="exact"/>
        </dgm:presLayoutVars>
      </dgm:prSet>
      <dgm:spPr/>
    </dgm:pt>
    <dgm:pt modelId="{FD777EC2-C39E-4638-9F8A-FFFA5E4C5057}" type="pres">
      <dgm:prSet presAssocID="{C11E0EF3-7648-4632-BBC3-68ED26908800}" presName="parTxOnly" presStyleLbl="node1" presStyleIdx="0" presStyleCnt="6">
        <dgm:presLayoutVars>
          <dgm:chMax val="0"/>
          <dgm:chPref val="0"/>
          <dgm:bulletEnabled val="1"/>
        </dgm:presLayoutVars>
      </dgm:prSet>
      <dgm:spPr/>
      <dgm:t>
        <a:bodyPr/>
        <a:lstStyle/>
        <a:p>
          <a:endParaRPr lang="en-GB"/>
        </a:p>
      </dgm:t>
    </dgm:pt>
    <dgm:pt modelId="{D670F742-27E6-41C0-A4CD-C13B43D0BF08}" type="pres">
      <dgm:prSet presAssocID="{430FCDA6-6888-4BF5-B923-D7CC65141ADC}" presName="parTxOnlySpace" presStyleCnt="0"/>
      <dgm:spPr/>
    </dgm:pt>
    <dgm:pt modelId="{DBEC3E0C-1AEB-4D22-802D-127A9341415C}" type="pres">
      <dgm:prSet presAssocID="{5E1CA799-C09A-4A32-8A06-E894AB0EEAE7}" presName="parTxOnly" presStyleLbl="node1" presStyleIdx="1" presStyleCnt="6">
        <dgm:presLayoutVars>
          <dgm:chMax val="0"/>
          <dgm:chPref val="0"/>
          <dgm:bulletEnabled val="1"/>
        </dgm:presLayoutVars>
      </dgm:prSet>
      <dgm:spPr/>
      <dgm:t>
        <a:bodyPr/>
        <a:lstStyle/>
        <a:p>
          <a:endParaRPr lang="en-GB"/>
        </a:p>
      </dgm:t>
    </dgm:pt>
    <dgm:pt modelId="{B5F05520-C300-4B34-83AC-A546D962670F}" type="pres">
      <dgm:prSet presAssocID="{9B86797A-738F-42C0-939D-FC851EA02F8E}" presName="parTxOnlySpace" presStyleCnt="0"/>
      <dgm:spPr/>
    </dgm:pt>
    <dgm:pt modelId="{CFDC0022-88C1-4E35-AD5A-2C1457231810}" type="pres">
      <dgm:prSet presAssocID="{17B99D35-9860-4ABC-93E8-988BE702B98A}" presName="parTxOnly" presStyleLbl="node1" presStyleIdx="2" presStyleCnt="6">
        <dgm:presLayoutVars>
          <dgm:chMax val="0"/>
          <dgm:chPref val="0"/>
          <dgm:bulletEnabled val="1"/>
        </dgm:presLayoutVars>
      </dgm:prSet>
      <dgm:spPr/>
      <dgm:t>
        <a:bodyPr/>
        <a:lstStyle/>
        <a:p>
          <a:endParaRPr lang="en-GB"/>
        </a:p>
      </dgm:t>
    </dgm:pt>
    <dgm:pt modelId="{EC0B2021-16A5-4BE3-B102-8278EF8F0CE9}" type="pres">
      <dgm:prSet presAssocID="{EF04299B-9973-4E0A-B5E8-47EFE0701163}" presName="parTxOnlySpace" presStyleCnt="0"/>
      <dgm:spPr/>
    </dgm:pt>
    <dgm:pt modelId="{9A59D675-0002-47BF-AEBE-C9200933A7C6}" type="pres">
      <dgm:prSet presAssocID="{148060C1-F665-4E1F-AEA8-16C012062AEB}" presName="parTxOnly" presStyleLbl="node1" presStyleIdx="3" presStyleCnt="6">
        <dgm:presLayoutVars>
          <dgm:chMax val="0"/>
          <dgm:chPref val="0"/>
          <dgm:bulletEnabled val="1"/>
        </dgm:presLayoutVars>
      </dgm:prSet>
      <dgm:spPr/>
      <dgm:t>
        <a:bodyPr/>
        <a:lstStyle/>
        <a:p>
          <a:endParaRPr lang="en-GB"/>
        </a:p>
      </dgm:t>
    </dgm:pt>
    <dgm:pt modelId="{13CD3188-1857-4F2A-A0F4-1DA7294ED5D4}" type="pres">
      <dgm:prSet presAssocID="{6A173DC4-7FE2-41D2-B3A5-36284445589F}" presName="parTxOnlySpace" presStyleCnt="0"/>
      <dgm:spPr/>
    </dgm:pt>
    <dgm:pt modelId="{E4C7AA9E-A35E-43F5-BB72-3B0CF9DCFB59}" type="pres">
      <dgm:prSet presAssocID="{C99D425C-CDBB-4BC1-936B-9114ECB5629B}" presName="parTxOnly" presStyleLbl="node1" presStyleIdx="4" presStyleCnt="6">
        <dgm:presLayoutVars>
          <dgm:chMax val="0"/>
          <dgm:chPref val="0"/>
          <dgm:bulletEnabled val="1"/>
        </dgm:presLayoutVars>
      </dgm:prSet>
      <dgm:spPr/>
      <dgm:t>
        <a:bodyPr/>
        <a:lstStyle/>
        <a:p>
          <a:endParaRPr lang="en-GB"/>
        </a:p>
      </dgm:t>
    </dgm:pt>
    <dgm:pt modelId="{075952F5-AA75-4A64-8971-70B1C69C2427}" type="pres">
      <dgm:prSet presAssocID="{D55A0ECD-E0C1-4744-8030-1D5596D32702}" presName="parTxOnlySpace" presStyleCnt="0"/>
      <dgm:spPr/>
    </dgm:pt>
    <dgm:pt modelId="{F09987E6-3711-4C40-9B92-AD1DCA036F73}" type="pres">
      <dgm:prSet presAssocID="{4875F397-2618-4838-9C84-D3B8FA46D1FA}" presName="parTxOnly" presStyleLbl="node1" presStyleIdx="5" presStyleCnt="6">
        <dgm:presLayoutVars>
          <dgm:chMax val="0"/>
          <dgm:chPref val="0"/>
          <dgm:bulletEnabled val="1"/>
        </dgm:presLayoutVars>
      </dgm:prSet>
      <dgm:spPr/>
      <dgm:t>
        <a:bodyPr/>
        <a:lstStyle/>
        <a:p>
          <a:endParaRPr lang="en-GB"/>
        </a:p>
      </dgm:t>
    </dgm:pt>
  </dgm:ptLst>
  <dgm:cxnLst>
    <dgm:cxn modelId="{5E75EF75-24C4-4249-8871-7ADA530CCFD8}" srcId="{BF23CCD7-1110-47A3-9901-7A0A1FC01BC7}" destId="{17B99D35-9860-4ABC-93E8-988BE702B98A}" srcOrd="2" destOrd="0" parTransId="{3CA543C0-8EBC-4860-9285-D9F381320813}" sibTransId="{EF04299B-9973-4E0A-B5E8-47EFE0701163}"/>
    <dgm:cxn modelId="{F01D03DC-4F31-478C-91DF-E2272DD65675}" type="presOf" srcId="{BF23CCD7-1110-47A3-9901-7A0A1FC01BC7}" destId="{6589FE2D-9CA0-4761-BACF-B4C3E82A90E3}" srcOrd="0" destOrd="0" presId="urn:microsoft.com/office/officeart/2005/8/layout/chevron1"/>
    <dgm:cxn modelId="{B975151A-940F-48AE-AD34-D5EB6783081E}" srcId="{BF23CCD7-1110-47A3-9901-7A0A1FC01BC7}" destId="{C99D425C-CDBB-4BC1-936B-9114ECB5629B}" srcOrd="4" destOrd="0" parTransId="{89AB879B-43DB-48D5-ABBB-5B519CD73D5F}" sibTransId="{D55A0ECD-E0C1-4744-8030-1D5596D32702}"/>
    <dgm:cxn modelId="{6B6D3A1B-B731-4C9B-B042-3417D53F11E5}" type="presOf" srcId="{4875F397-2618-4838-9C84-D3B8FA46D1FA}" destId="{F09987E6-3711-4C40-9B92-AD1DCA036F73}" srcOrd="0" destOrd="0" presId="urn:microsoft.com/office/officeart/2005/8/layout/chevron1"/>
    <dgm:cxn modelId="{853335F3-42CD-4C91-8E91-B68818EE57E2}" type="presOf" srcId="{148060C1-F665-4E1F-AEA8-16C012062AEB}" destId="{9A59D675-0002-47BF-AEBE-C9200933A7C6}" srcOrd="0" destOrd="0" presId="urn:microsoft.com/office/officeart/2005/8/layout/chevron1"/>
    <dgm:cxn modelId="{0E71515C-875F-49FC-88AA-6DF320075632}" srcId="{BF23CCD7-1110-47A3-9901-7A0A1FC01BC7}" destId="{5E1CA799-C09A-4A32-8A06-E894AB0EEAE7}" srcOrd="1" destOrd="0" parTransId="{D13021E3-644A-4F2D-98F7-57D1BA937B11}" sibTransId="{9B86797A-738F-42C0-939D-FC851EA02F8E}"/>
    <dgm:cxn modelId="{6B89EE42-1C2C-433D-9AA8-3EEF775A3845}" srcId="{BF23CCD7-1110-47A3-9901-7A0A1FC01BC7}" destId="{148060C1-F665-4E1F-AEA8-16C012062AEB}" srcOrd="3" destOrd="0" parTransId="{AEB6A98C-5DC0-48F4-B192-204B5B8412B4}" sibTransId="{6A173DC4-7FE2-41D2-B3A5-36284445589F}"/>
    <dgm:cxn modelId="{A088FB5F-E010-405F-B4B0-2CEAE8BB6D20}" type="presOf" srcId="{5E1CA799-C09A-4A32-8A06-E894AB0EEAE7}" destId="{DBEC3E0C-1AEB-4D22-802D-127A9341415C}" srcOrd="0" destOrd="0" presId="urn:microsoft.com/office/officeart/2005/8/layout/chevron1"/>
    <dgm:cxn modelId="{92929A0E-6663-4A57-BF99-36AF5EECC728}" type="presOf" srcId="{C11E0EF3-7648-4632-BBC3-68ED26908800}" destId="{FD777EC2-C39E-4638-9F8A-FFFA5E4C5057}" srcOrd="0" destOrd="0" presId="urn:microsoft.com/office/officeart/2005/8/layout/chevron1"/>
    <dgm:cxn modelId="{6EC03DB0-CA43-4BF4-A2C1-A3E538C4F32F}" srcId="{BF23CCD7-1110-47A3-9901-7A0A1FC01BC7}" destId="{4875F397-2618-4838-9C84-D3B8FA46D1FA}" srcOrd="5" destOrd="0" parTransId="{FFB9AA9E-C7DA-4AD7-B2CC-1CDABE6F3F76}" sibTransId="{50895A9E-370E-4687-A04A-4F24C53EA56F}"/>
    <dgm:cxn modelId="{1B5D20C4-6D9B-4D7C-818F-3FD8864B6F23}" type="presOf" srcId="{17B99D35-9860-4ABC-93E8-988BE702B98A}" destId="{CFDC0022-88C1-4E35-AD5A-2C1457231810}" srcOrd="0" destOrd="0" presId="urn:microsoft.com/office/officeart/2005/8/layout/chevron1"/>
    <dgm:cxn modelId="{5AFB5F45-97F4-41F9-B3CD-D79A1AA67C60}" srcId="{BF23CCD7-1110-47A3-9901-7A0A1FC01BC7}" destId="{C11E0EF3-7648-4632-BBC3-68ED26908800}" srcOrd="0" destOrd="0" parTransId="{38540AEC-6E8C-4951-8259-44535BFE77F2}" sibTransId="{430FCDA6-6888-4BF5-B923-D7CC65141ADC}"/>
    <dgm:cxn modelId="{C8D0EFA8-AC7E-4229-8670-44B8B9008B46}" type="presOf" srcId="{C99D425C-CDBB-4BC1-936B-9114ECB5629B}" destId="{E4C7AA9E-A35E-43F5-BB72-3B0CF9DCFB59}" srcOrd="0" destOrd="0" presId="urn:microsoft.com/office/officeart/2005/8/layout/chevron1"/>
    <dgm:cxn modelId="{2F7B914F-ADDF-42BA-8F06-E02F5A53BAD9}" type="presParOf" srcId="{6589FE2D-9CA0-4761-BACF-B4C3E82A90E3}" destId="{FD777EC2-C39E-4638-9F8A-FFFA5E4C5057}" srcOrd="0" destOrd="0" presId="urn:microsoft.com/office/officeart/2005/8/layout/chevron1"/>
    <dgm:cxn modelId="{3A66C7E2-BC82-408C-9003-A6B978D8DE1C}" type="presParOf" srcId="{6589FE2D-9CA0-4761-BACF-B4C3E82A90E3}" destId="{D670F742-27E6-41C0-A4CD-C13B43D0BF08}" srcOrd="1" destOrd="0" presId="urn:microsoft.com/office/officeart/2005/8/layout/chevron1"/>
    <dgm:cxn modelId="{811505D0-4F5E-4A6E-81F0-6F0363705066}" type="presParOf" srcId="{6589FE2D-9CA0-4761-BACF-B4C3E82A90E3}" destId="{DBEC3E0C-1AEB-4D22-802D-127A9341415C}" srcOrd="2" destOrd="0" presId="urn:microsoft.com/office/officeart/2005/8/layout/chevron1"/>
    <dgm:cxn modelId="{06DEF3B9-AD3B-4CD2-8FBE-8030A37D8AB1}" type="presParOf" srcId="{6589FE2D-9CA0-4761-BACF-B4C3E82A90E3}" destId="{B5F05520-C300-4B34-83AC-A546D962670F}" srcOrd="3" destOrd="0" presId="urn:microsoft.com/office/officeart/2005/8/layout/chevron1"/>
    <dgm:cxn modelId="{F204C160-8F69-48A4-8C78-D779EA65D6CD}" type="presParOf" srcId="{6589FE2D-9CA0-4761-BACF-B4C3E82A90E3}" destId="{CFDC0022-88C1-4E35-AD5A-2C1457231810}" srcOrd="4" destOrd="0" presId="urn:microsoft.com/office/officeart/2005/8/layout/chevron1"/>
    <dgm:cxn modelId="{8A8DF3F6-BA3F-4B27-BE0B-CAE719976D7C}" type="presParOf" srcId="{6589FE2D-9CA0-4761-BACF-B4C3E82A90E3}" destId="{EC0B2021-16A5-4BE3-B102-8278EF8F0CE9}" srcOrd="5" destOrd="0" presId="urn:microsoft.com/office/officeart/2005/8/layout/chevron1"/>
    <dgm:cxn modelId="{14400D30-4AE5-4142-86F4-3D17EF4D621A}" type="presParOf" srcId="{6589FE2D-9CA0-4761-BACF-B4C3E82A90E3}" destId="{9A59D675-0002-47BF-AEBE-C9200933A7C6}" srcOrd="6" destOrd="0" presId="urn:microsoft.com/office/officeart/2005/8/layout/chevron1"/>
    <dgm:cxn modelId="{A497A310-1EFE-495C-B0E7-8003D3A0B275}" type="presParOf" srcId="{6589FE2D-9CA0-4761-BACF-B4C3E82A90E3}" destId="{13CD3188-1857-4F2A-A0F4-1DA7294ED5D4}" srcOrd="7" destOrd="0" presId="urn:microsoft.com/office/officeart/2005/8/layout/chevron1"/>
    <dgm:cxn modelId="{FA47811E-69EF-4D72-9A7C-2CD2C34F48E9}" type="presParOf" srcId="{6589FE2D-9CA0-4761-BACF-B4C3E82A90E3}" destId="{E4C7AA9E-A35E-43F5-BB72-3B0CF9DCFB59}" srcOrd="8" destOrd="0" presId="urn:microsoft.com/office/officeart/2005/8/layout/chevron1"/>
    <dgm:cxn modelId="{669DE05D-DCB8-4E22-8B4F-46A3FBE55428}" type="presParOf" srcId="{6589FE2D-9CA0-4761-BACF-B4C3E82A90E3}" destId="{075952F5-AA75-4A64-8971-70B1C69C2427}" srcOrd="9" destOrd="0" presId="urn:microsoft.com/office/officeart/2005/8/layout/chevron1"/>
    <dgm:cxn modelId="{1C8BFD5B-E741-49F9-8DDD-CCC33059879C}" type="presParOf" srcId="{6589FE2D-9CA0-4761-BACF-B4C3E82A90E3}" destId="{F09987E6-3711-4C40-9B92-AD1DCA036F73}" srcOrd="10"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smtClean="0">
              <a:solidFill>
                <a:schemeClr val="bg1">
                  <a:lumMod val="50000"/>
                </a:schemeClr>
              </a:solidFill>
            </a:rPr>
            <a:t>Product design</a:t>
          </a:r>
          <a:endParaRPr lang="en-GB" sz="2000" b="1" dirty="0">
            <a:solidFill>
              <a:schemeClr val="bg1">
                <a:lumMod val="50000"/>
              </a:schemeClr>
            </a:solidFill>
          </a:endParaRP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smtClean="0">
              <a:solidFill>
                <a:schemeClr val="bg1">
                  <a:lumMod val="50000"/>
                </a:schemeClr>
              </a:solidFill>
            </a:rPr>
            <a:t>Use less</a:t>
          </a:r>
          <a:endParaRPr lang="en-GB" dirty="0">
            <a:solidFill>
              <a:schemeClr val="bg1">
                <a:lumMod val="50000"/>
              </a:schemeClr>
            </a:solidFill>
          </a:endParaRP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smtClean="0">
              <a:solidFill>
                <a:schemeClr val="bg1">
                  <a:lumMod val="50000"/>
                </a:schemeClr>
              </a:solidFill>
            </a:rPr>
            <a:t>Use it more</a:t>
          </a:r>
          <a:endParaRPr lang="en-GB" dirty="0">
            <a:solidFill>
              <a:schemeClr val="bg1">
                <a:lumMod val="50000"/>
              </a:schemeClr>
            </a:solidFill>
          </a:endParaRP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smtClean="0">
              <a:solidFill>
                <a:schemeClr val="tx1"/>
              </a:solidFill>
            </a:rPr>
            <a:t>Process design</a:t>
          </a:r>
          <a:endParaRPr lang="en-GB" sz="2000" b="1" dirty="0">
            <a:solidFill>
              <a:schemeClr val="tx1"/>
            </a:solidFill>
          </a:endParaRP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smtClean="0">
              <a:solidFill>
                <a:schemeClr val="tx1"/>
              </a:solidFill>
            </a:rPr>
            <a:t>Use less</a:t>
          </a:r>
          <a:endParaRPr lang="en-GB" dirty="0">
            <a:solidFill>
              <a:schemeClr val="tx1"/>
            </a:solidFill>
          </a:endParaRP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smtClean="0">
              <a:solidFill>
                <a:schemeClr val="tx1"/>
              </a:solidFill>
            </a:rPr>
            <a:t>Waste = food</a:t>
          </a:r>
          <a:endParaRPr lang="en-GB" dirty="0">
            <a:solidFill>
              <a:schemeClr val="tx1"/>
            </a:solidFill>
          </a:endParaRP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smtClean="0">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smtClean="0">
              <a:solidFill>
                <a:schemeClr val="bg1">
                  <a:lumMod val="50000"/>
                </a:schemeClr>
              </a:solidFill>
            </a:rPr>
            <a:t>Reuse</a:t>
          </a:r>
          <a:endParaRPr lang="en-GB" dirty="0">
            <a:solidFill>
              <a:schemeClr val="bg1">
                <a:lumMod val="50000"/>
              </a:schemeClr>
            </a:solidFill>
          </a:endParaRP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smtClean="0">
              <a:solidFill>
                <a:schemeClr val="bg1">
                  <a:lumMod val="50000"/>
                </a:schemeClr>
              </a:solidFill>
            </a:rPr>
            <a:t>Circular inputs</a:t>
          </a:r>
          <a:endParaRPr lang="en-GB" sz="2000" b="1" dirty="0">
            <a:solidFill>
              <a:schemeClr val="bg1">
                <a:lumMod val="50000"/>
              </a:schemeClr>
            </a:solidFill>
          </a:endParaRP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smtClean="0">
              <a:solidFill>
                <a:schemeClr val="bg1">
                  <a:lumMod val="50000"/>
                </a:schemeClr>
              </a:solidFill>
            </a:rPr>
            <a:t>Use it again</a:t>
          </a:r>
          <a:endParaRPr lang="en-GB" dirty="0">
            <a:solidFill>
              <a:schemeClr val="bg1">
                <a:lumMod val="50000"/>
              </a:schemeClr>
            </a:solidFill>
          </a:endParaRP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smtClean="0">
              <a:solidFill>
                <a:schemeClr val="bg1">
                  <a:lumMod val="50000"/>
                </a:schemeClr>
              </a:solidFill>
            </a:rPr>
            <a:t>Remanufacture</a:t>
          </a:r>
          <a:endParaRPr lang="en-GB" dirty="0">
            <a:solidFill>
              <a:schemeClr val="bg1">
                <a:lumMod val="50000"/>
              </a:schemeClr>
            </a:solidFill>
          </a:endParaRP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smtClean="0">
              <a:solidFill>
                <a:schemeClr val="bg1">
                  <a:lumMod val="50000"/>
                </a:schemeClr>
              </a:solidFill>
            </a:rPr>
            <a:t>Recycle</a:t>
          </a:r>
          <a:endParaRPr lang="en-GB" dirty="0">
            <a:solidFill>
              <a:schemeClr val="bg1">
                <a:lumMod val="50000"/>
              </a:schemeClr>
            </a:solidFill>
          </a:endParaRP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smtClean="0">
              <a:solidFill>
                <a:schemeClr val="bg1">
                  <a:lumMod val="50000"/>
                </a:schemeClr>
              </a:solidFill>
            </a:rPr>
            <a:t>Recycled</a:t>
          </a:r>
          <a:endParaRPr lang="en-GB" dirty="0">
            <a:solidFill>
              <a:schemeClr val="bg1">
                <a:lumMod val="50000"/>
              </a:schemeClr>
            </a:solidFill>
          </a:endParaRP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smtClean="0">
              <a:solidFill>
                <a:schemeClr val="bg1">
                  <a:lumMod val="50000"/>
                </a:schemeClr>
              </a:solidFill>
            </a:rPr>
            <a:t>Renewable</a:t>
          </a:r>
          <a:endParaRPr lang="en-GB" dirty="0">
            <a:solidFill>
              <a:schemeClr val="bg1">
                <a:lumMod val="50000"/>
              </a:schemeClr>
            </a:solidFill>
          </a:endParaRP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smtClean="0">
              <a:solidFill>
                <a:schemeClr val="bg1">
                  <a:lumMod val="50000"/>
                </a:schemeClr>
              </a:solidFill>
            </a:rPr>
            <a:t>Safe &amp; secure</a:t>
          </a:r>
          <a:endParaRPr lang="en-GB" dirty="0">
            <a:solidFill>
              <a:schemeClr val="bg1">
                <a:lumMod val="50000"/>
              </a:schemeClr>
            </a:solidFill>
          </a:endParaRP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smtClean="0">
              <a:solidFill>
                <a:schemeClr val="tx1"/>
              </a:solidFill>
            </a:rPr>
            <a:t>Renewables</a:t>
          </a:r>
          <a:endParaRPr lang="en-GB" dirty="0">
            <a:solidFill>
              <a:schemeClr val="tx1"/>
            </a:solidFill>
          </a:endParaRP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002162A1-C5D5-45CE-8EC1-5F08A17CFFFE}" type="presOf" srcId="{2AF0122D-FF1B-45B1-9BDB-87B680135C33}" destId="{D2EDB4AE-C764-438E-BD50-9A7C61FAEA29}" srcOrd="0" destOrd="0" presId="urn:microsoft.com/office/officeart/2005/8/layout/chevron1"/>
    <dgm:cxn modelId="{FE80984D-088B-4664-9B18-AA11E5B89C00}" type="presOf" srcId="{F9A6A46C-502B-4334-9633-5C1A9127F001}" destId="{22A36598-F62C-4B39-86A3-287A1BA8206D}" srcOrd="0" destOrd="0" presId="urn:microsoft.com/office/officeart/2005/8/layout/chevron1"/>
    <dgm:cxn modelId="{37373CF7-B1D3-42B9-92EC-C4D5051A1348}" type="presOf" srcId="{B362322D-C280-4332-9B41-C35452F6EC8A}" destId="{ED46BD9E-3188-49D0-82D7-35A7228FC0DD}" srcOrd="0" destOrd="0"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FB0FA2EC-0CF3-4B4D-BAF3-B2B940CF3252}" type="presOf" srcId="{F0E32E4C-BD19-4614-B4DB-7E7950F5746B}" destId="{CB8184D1-F50D-4E93-A0BE-C7EB719AF2B3}" srcOrd="0" destOrd="1" presId="urn:microsoft.com/office/officeart/2005/8/layout/chevron1"/>
    <dgm:cxn modelId="{F6474063-66C4-4D6F-8452-F7733697B597}" srcId="{2703A381-271A-4DE1-8728-AB160004F98E}" destId="{6D31AF31-93B4-4456-95B7-8671E38EB396}" srcOrd="1" destOrd="0" parTransId="{F5557B6F-0AAA-4E70-84E7-1791830011CF}" sibTransId="{CA27ED4B-C425-4DA1-9B41-F8781A4CDE62}"/>
    <dgm:cxn modelId="{095320D5-3972-4508-AE08-5319C8F90425}" type="presOf" srcId="{C83A5A2A-9FAC-4DFF-957D-E486D6EB93DF}" destId="{D2EDB4AE-C764-438E-BD50-9A7C61FAEA29}" srcOrd="0" destOrd="2" presId="urn:microsoft.com/office/officeart/2005/8/layout/chevron1"/>
    <dgm:cxn modelId="{FBD6CD02-9714-4F66-AC91-4F246B46DC34}" type="presOf" srcId="{FB2A3D03-9E91-4503-8373-C1C508B91DC4}" destId="{F2E88367-E59D-4549-9C05-598E17E2664F}" srcOrd="0" destOrd="0" presId="urn:microsoft.com/office/officeart/2005/8/layout/chevron1"/>
    <dgm:cxn modelId="{4EE9255E-609D-4E70-A1BD-67504B8B12BF}" type="presOf" srcId="{2703A381-271A-4DE1-8728-AB160004F98E}" destId="{3B58DAC6-D4EF-42FB-A70D-1EDF98834D0E}"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7551775B-E211-4CEA-8D7A-A5260958799E}" srcId="{A9750B8B-E5DF-4775-9AE4-2DC2D1710A9A}" destId="{0776A6A8-7FB5-40F9-A6EE-8D6D7C331DEF}" srcOrd="0" destOrd="0" parTransId="{2B3920BA-FA2F-4E17-9498-979AA66FC6E6}" sibTransId="{85961D6B-A0DD-417B-9B8B-0DCB27CA9E62}"/>
    <dgm:cxn modelId="{F4818665-3285-49C0-92EB-F6C61B953792}" type="presOf" srcId="{1DD61B47-F6F8-4CAC-B70A-BE76A44B9F38}" destId="{4D47FC52-27C0-4733-8BC3-A8F11831A368}" srcOrd="0" destOrd="0"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A37CAF03-EEF5-430F-93D6-744A992921CF}" type="presOf" srcId="{A9750B8B-E5DF-4775-9AE4-2DC2D1710A9A}" destId="{D58C1CFA-3169-4B11-8293-638A68F94368}" srcOrd="0" destOrd="0" presId="urn:microsoft.com/office/officeart/2005/8/layout/chevron1"/>
    <dgm:cxn modelId="{94A22132-820C-4A46-9BDB-509F5964ECE1}" type="presOf" srcId="{6ED2F62E-FA35-48CC-8A9F-841776209B78}" destId="{CB8184D1-F50D-4E93-A0BE-C7EB719AF2B3}" srcOrd="0" destOrd="2" presId="urn:microsoft.com/office/officeart/2005/8/layout/chevron1"/>
    <dgm:cxn modelId="{EA8BFA06-CC36-46C0-8C71-D3380358912F}" srcId="{A9750B8B-E5DF-4775-9AE4-2DC2D1710A9A}" destId="{F0E32E4C-BD19-4614-B4DB-7E7950F5746B}" srcOrd="1" destOrd="0" parTransId="{46D9322A-DB11-43B1-BAE3-D963D57C106B}" sibTransId="{7024FA48-233E-41EC-9711-95C6EB51C977}"/>
    <dgm:cxn modelId="{1F8F96AC-025F-4012-AFC5-885A9E1CB931}" srcId="{1DD61B47-F6F8-4CAC-B70A-BE76A44B9F38}" destId="{A9750B8B-E5DF-4775-9AE4-2DC2D1710A9A}" srcOrd="3" destOrd="0" parTransId="{1FE22986-2769-4A65-8997-EF8D8F1C913F}" sibTransId="{8F7B457E-8F8B-4C48-BDFE-E7FCC28A4C84}"/>
    <dgm:cxn modelId="{31DB2EB2-1000-49AA-B974-916CE50AD747}" type="presOf" srcId="{AD37F87E-DFB0-4CB3-92F0-E1D75B1709C5}" destId="{22A36598-F62C-4B39-86A3-287A1BA8206D}" srcOrd="0" destOrd="1"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0DFB6AE9-2056-4E2C-BC02-74BFEFBF17A0}" srcId="{B5B99155-047F-4664-B536-62AEA229A242}" destId="{985507C9-37A1-471D-92CD-1BAB56D57F14}" srcOrd="1" destOrd="0" parTransId="{7F042897-CCAD-484B-8FB3-D4E1F680AAF0}" sibTransId="{69B9F3D2-04F8-423D-B654-81BBD2BD1AC5}"/>
    <dgm:cxn modelId="{C9D0F064-E3CA-4ACE-A6C5-44312C2910CC}" srcId="{B5B99155-047F-4664-B536-62AEA229A242}" destId="{15CC0283-3E29-4DE4-801D-8425D399B658}" srcOrd="2" destOrd="0" parTransId="{CD1C4238-ED91-491C-9CD9-03F6F0542B9E}" sibTransId="{5AB127A7-82F6-4883-9195-411BA4DF201D}"/>
    <dgm:cxn modelId="{930F9DD2-2B84-4205-9CBF-577B71680F71}" type="presOf" srcId="{6D31AF31-93B4-4456-95B7-8671E38EB396}" destId="{D2EDB4AE-C764-438E-BD50-9A7C61FAEA29}" srcOrd="0" destOrd="1" presId="urn:microsoft.com/office/officeart/2005/8/layout/chevron1"/>
    <dgm:cxn modelId="{4E2F875D-8EAD-4698-8F1D-1AD83A92FCFC}" srcId="{2703A381-271A-4DE1-8728-AB160004F98E}" destId="{C83A5A2A-9FAC-4DFF-957D-E486D6EB93DF}" srcOrd="2" destOrd="0" parTransId="{5D9D3259-760B-4ADE-9CA2-5C2EB3771C1A}" sibTransId="{CB141E90-F8E1-4F1C-937C-717B30060445}"/>
    <dgm:cxn modelId="{774728A7-2FCE-4DF5-967C-4D0EF6058F63}" srcId="{A9750B8B-E5DF-4775-9AE4-2DC2D1710A9A}" destId="{6ED2F62E-FA35-48CC-8A9F-841776209B78}" srcOrd="2" destOrd="0" parTransId="{C923FD26-2C27-4CB5-B7D2-97893A819074}" sibTransId="{112CF460-4F33-4828-A16B-F4CE81FE1363}"/>
    <dgm:cxn modelId="{21E18961-CCEE-49BB-BD12-CB40C0A93797}" srcId="{B362322D-C280-4332-9B41-C35452F6EC8A}" destId="{89D411B9-6CA9-4AAE-8BBE-FDA46C07E335}" srcOrd="2" destOrd="0" parTransId="{1D11EE7B-BA8C-4ED7-9692-42D495F6A4DA}" sibTransId="{B9CCCB55-51F2-406D-BF55-6C7658D6F718}"/>
    <dgm:cxn modelId="{C7D752F8-7DF2-4977-9030-B3898A3F5226}" srcId="{1DD61B47-F6F8-4CAC-B70A-BE76A44B9F38}" destId="{B5B99155-047F-4664-B536-62AEA229A242}" srcOrd="2" destOrd="0" parTransId="{7362CF9C-AA28-4115-813C-4A73D946C8A2}" sibTransId="{E462841A-E932-4D12-B2D8-F36BA0C52CDB}"/>
    <dgm:cxn modelId="{856DAABC-473E-467B-9502-F0E51118C769}" type="presOf" srcId="{B5B99155-047F-4664-B536-62AEA229A242}" destId="{6D5AC354-5434-4766-B1E0-183405BC8516}" srcOrd="0" destOrd="0" presId="urn:microsoft.com/office/officeart/2005/8/layout/chevron1"/>
    <dgm:cxn modelId="{DB8A0A4E-7F5D-48D8-9FDD-7A43F80B6B1D}" type="presOf" srcId="{985507C9-37A1-471D-92CD-1BAB56D57F14}" destId="{F2E88367-E59D-4549-9C05-598E17E2664F}" srcOrd="0" destOrd="1" presId="urn:microsoft.com/office/officeart/2005/8/layout/chevron1"/>
    <dgm:cxn modelId="{4E7CAD52-263F-4D95-9A8D-622CF4B0BFBA}" type="presOf" srcId="{0776A6A8-7FB5-40F9-A6EE-8D6D7C331DEF}" destId="{CB8184D1-F50D-4E93-A0BE-C7EB719AF2B3}" srcOrd="0" destOrd="0" presId="urn:microsoft.com/office/officeart/2005/8/layout/chevron1"/>
    <dgm:cxn modelId="{D0237F29-7C70-4DDC-B915-3FB6A5F672CE}" type="presOf" srcId="{15CC0283-3E29-4DE4-801D-8425D399B658}" destId="{F2E88367-E59D-4549-9C05-598E17E2664F}" srcOrd="0" destOrd="2"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8B5974AC-2BC4-4098-90F4-B60E664AA8CC}" type="presOf" srcId="{89D411B9-6CA9-4AAE-8BBE-FDA46C07E335}" destId="{22A36598-F62C-4B39-86A3-287A1BA8206D}" srcOrd="0" destOrd="2"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5BCA3381-EB9E-4372-A7D2-EA302000782B}" type="presParOf" srcId="{4D47FC52-27C0-4733-8BC3-A8F11831A368}" destId="{97079B88-4763-4183-9877-3B155102965F}" srcOrd="0" destOrd="0" presId="urn:microsoft.com/office/officeart/2005/8/layout/chevron1"/>
    <dgm:cxn modelId="{89E2E9CA-0EC9-4B9D-9A53-EFF1336AC1E4}" type="presParOf" srcId="{97079B88-4763-4183-9877-3B155102965F}" destId="{ED46BD9E-3188-49D0-82D7-35A7228FC0DD}" srcOrd="0" destOrd="0" presId="urn:microsoft.com/office/officeart/2005/8/layout/chevron1"/>
    <dgm:cxn modelId="{D8E86D75-A80C-434E-B1C7-FB279F458ACE}" type="presParOf" srcId="{97079B88-4763-4183-9877-3B155102965F}" destId="{22A36598-F62C-4B39-86A3-287A1BA8206D}" srcOrd="1" destOrd="0" presId="urn:microsoft.com/office/officeart/2005/8/layout/chevron1"/>
    <dgm:cxn modelId="{162F33C7-BEBF-43E0-991F-6F9BF51AE301}" type="presParOf" srcId="{4D47FC52-27C0-4733-8BC3-A8F11831A368}" destId="{6B4FA6D1-637D-42AE-B5E4-278C923A5619}" srcOrd="1" destOrd="0" presId="urn:microsoft.com/office/officeart/2005/8/layout/chevron1"/>
    <dgm:cxn modelId="{B99C5D42-F8F9-44E7-AA4F-C1AAC7A2881B}" type="presParOf" srcId="{4D47FC52-27C0-4733-8BC3-A8F11831A368}" destId="{3D7ECDDF-2A42-4A89-A0B0-B0451F914639}" srcOrd="2" destOrd="0" presId="urn:microsoft.com/office/officeart/2005/8/layout/chevron1"/>
    <dgm:cxn modelId="{BE1B0C56-6BB1-4191-A018-EDAE90B7BFB3}" type="presParOf" srcId="{3D7ECDDF-2A42-4A89-A0B0-B0451F914639}" destId="{3B58DAC6-D4EF-42FB-A70D-1EDF98834D0E}" srcOrd="0" destOrd="0" presId="urn:microsoft.com/office/officeart/2005/8/layout/chevron1"/>
    <dgm:cxn modelId="{61163718-C7AE-435B-99E1-3722D94D5F2E}" type="presParOf" srcId="{3D7ECDDF-2A42-4A89-A0B0-B0451F914639}" destId="{D2EDB4AE-C764-438E-BD50-9A7C61FAEA29}" srcOrd="1" destOrd="0" presId="urn:microsoft.com/office/officeart/2005/8/layout/chevron1"/>
    <dgm:cxn modelId="{990C7C98-B369-4E85-9411-CCFE573DD020}" type="presParOf" srcId="{4D47FC52-27C0-4733-8BC3-A8F11831A368}" destId="{AA08F71A-4D94-4D61-B2D8-A9844C5672B1}" srcOrd="3" destOrd="0" presId="urn:microsoft.com/office/officeart/2005/8/layout/chevron1"/>
    <dgm:cxn modelId="{0B36F5C9-D2F4-4566-A862-E7936F2FCA9B}" type="presParOf" srcId="{4D47FC52-27C0-4733-8BC3-A8F11831A368}" destId="{B604028C-CEB5-4218-8B83-F98EE0CBCC4A}" srcOrd="4" destOrd="0" presId="urn:microsoft.com/office/officeart/2005/8/layout/chevron1"/>
    <dgm:cxn modelId="{7317B538-BC45-4C07-A997-525F2E707730}" type="presParOf" srcId="{B604028C-CEB5-4218-8B83-F98EE0CBCC4A}" destId="{6D5AC354-5434-4766-B1E0-183405BC8516}" srcOrd="0" destOrd="0" presId="urn:microsoft.com/office/officeart/2005/8/layout/chevron1"/>
    <dgm:cxn modelId="{7F19DDA9-B421-481A-84E2-C9297F7CF464}" type="presParOf" srcId="{B604028C-CEB5-4218-8B83-F98EE0CBCC4A}" destId="{F2E88367-E59D-4549-9C05-598E17E2664F}" srcOrd="1" destOrd="0" presId="urn:microsoft.com/office/officeart/2005/8/layout/chevron1"/>
    <dgm:cxn modelId="{E0AB4971-110F-4546-9ADD-FE19F221AC15}" type="presParOf" srcId="{4D47FC52-27C0-4733-8BC3-A8F11831A368}" destId="{CB1601C9-1CC3-4EFB-9A31-7730C1EB079B}" srcOrd="5" destOrd="0" presId="urn:microsoft.com/office/officeart/2005/8/layout/chevron1"/>
    <dgm:cxn modelId="{FC7B5D10-E3A6-4D82-A4F0-09921C5A6AAF}" type="presParOf" srcId="{4D47FC52-27C0-4733-8BC3-A8F11831A368}" destId="{BC0E921A-453B-426B-B83B-5633DD86B2AD}" srcOrd="6" destOrd="0" presId="urn:microsoft.com/office/officeart/2005/8/layout/chevron1"/>
    <dgm:cxn modelId="{0D0FA3B8-1923-4797-A3E1-1D9FA4564461}" type="presParOf" srcId="{BC0E921A-453B-426B-B83B-5633DD86B2AD}" destId="{D58C1CFA-3169-4B11-8293-638A68F94368}" srcOrd="0" destOrd="0" presId="urn:microsoft.com/office/officeart/2005/8/layout/chevron1"/>
    <dgm:cxn modelId="{2929FD47-FD24-4228-A0A0-D6AB8A6BBE9E}"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62B58DC9-6527-40EB-B0F1-44530D360D08}" type="doc">
      <dgm:prSet loTypeId="urn:microsoft.com/office/officeart/2005/8/layout/balance1" loCatId="relationship" qsTypeId="urn:microsoft.com/office/officeart/2005/8/quickstyle/simple1" qsCatId="simple" csTypeId="urn:microsoft.com/office/officeart/2005/8/colors/colorful2" csCatId="colorful" phldr="1"/>
      <dgm:spPr/>
      <dgm:t>
        <a:bodyPr/>
        <a:lstStyle/>
        <a:p>
          <a:endParaRPr lang="en-GB"/>
        </a:p>
      </dgm:t>
    </dgm:pt>
    <dgm:pt modelId="{A713016C-7EBA-43A2-ADDB-3F809440C029}">
      <dgm:prSet phldrT="[Text]"/>
      <dgm:spPr/>
      <dgm:t>
        <a:bodyPr/>
        <a:lstStyle/>
        <a:p>
          <a:r>
            <a:rPr lang="en-GB" dirty="0" smtClean="0"/>
            <a:t>Supply-side</a:t>
          </a:r>
          <a:endParaRPr lang="en-GB" dirty="0"/>
        </a:p>
      </dgm:t>
    </dgm:pt>
    <dgm:pt modelId="{7B76DE49-D88F-46CF-9845-022482872A8F}" type="parTrans" cxnId="{90B3C0D2-BF30-43B2-8B7F-36855E4516E8}">
      <dgm:prSet/>
      <dgm:spPr/>
      <dgm:t>
        <a:bodyPr/>
        <a:lstStyle/>
        <a:p>
          <a:endParaRPr lang="en-GB"/>
        </a:p>
      </dgm:t>
    </dgm:pt>
    <dgm:pt modelId="{00B9D89E-F7E6-4EC6-8A44-BC2D42234758}" type="sibTrans" cxnId="{90B3C0D2-BF30-43B2-8B7F-36855E4516E8}">
      <dgm:prSet/>
      <dgm:spPr/>
      <dgm:t>
        <a:bodyPr/>
        <a:lstStyle/>
        <a:p>
          <a:endParaRPr lang="en-GB"/>
        </a:p>
      </dgm:t>
    </dgm:pt>
    <dgm:pt modelId="{43464F3C-35B0-4139-9B8E-EBC13758E9E1}">
      <dgm:prSet phldrT="[Text]"/>
      <dgm:spPr/>
      <dgm:t>
        <a:bodyPr/>
        <a:lstStyle/>
        <a:p>
          <a:r>
            <a:rPr lang="en-GB" dirty="0" smtClean="0"/>
            <a:t>Renewable energy</a:t>
          </a:r>
          <a:endParaRPr lang="en-GB" dirty="0"/>
        </a:p>
      </dgm:t>
    </dgm:pt>
    <dgm:pt modelId="{6414C919-3AFC-42BE-A037-AD6FB3853698}" type="parTrans" cxnId="{34D7F764-A027-4262-BDBB-5EA3EC88C32B}">
      <dgm:prSet/>
      <dgm:spPr/>
      <dgm:t>
        <a:bodyPr/>
        <a:lstStyle/>
        <a:p>
          <a:endParaRPr lang="en-GB"/>
        </a:p>
      </dgm:t>
    </dgm:pt>
    <dgm:pt modelId="{A40B6AF1-50D0-4F7D-B398-8BA28C7A2EBD}" type="sibTrans" cxnId="{34D7F764-A027-4262-BDBB-5EA3EC88C32B}">
      <dgm:prSet/>
      <dgm:spPr/>
      <dgm:t>
        <a:bodyPr/>
        <a:lstStyle/>
        <a:p>
          <a:endParaRPr lang="en-GB"/>
        </a:p>
      </dgm:t>
    </dgm:pt>
    <dgm:pt modelId="{B2909C79-9388-4125-93C7-8BF4A99460B8}">
      <dgm:prSet phldrT="[Text]"/>
      <dgm:spPr/>
      <dgm:t>
        <a:bodyPr/>
        <a:lstStyle/>
        <a:p>
          <a:r>
            <a:rPr lang="en-GB" dirty="0" smtClean="0"/>
            <a:t>Waste &amp; pollution</a:t>
          </a:r>
          <a:endParaRPr lang="en-GB" dirty="0"/>
        </a:p>
      </dgm:t>
    </dgm:pt>
    <dgm:pt modelId="{551B9635-51BA-4DFD-A51B-5B4191AA6775}" type="parTrans" cxnId="{FCBF6A5D-602A-4FC6-A780-CE4498B53E70}">
      <dgm:prSet/>
      <dgm:spPr/>
      <dgm:t>
        <a:bodyPr/>
        <a:lstStyle/>
        <a:p>
          <a:endParaRPr lang="en-GB"/>
        </a:p>
      </dgm:t>
    </dgm:pt>
    <dgm:pt modelId="{5FF12D95-0D0E-4E6E-B4B5-189B1C4510F5}" type="sibTrans" cxnId="{FCBF6A5D-602A-4FC6-A780-CE4498B53E70}">
      <dgm:prSet/>
      <dgm:spPr/>
      <dgm:t>
        <a:bodyPr/>
        <a:lstStyle/>
        <a:p>
          <a:endParaRPr lang="en-GB"/>
        </a:p>
      </dgm:t>
    </dgm:pt>
    <dgm:pt modelId="{20FC9EBA-0A30-4570-B63C-ED02AA37C0A4}">
      <dgm:prSet phldrT="[Text]"/>
      <dgm:spPr/>
      <dgm:t>
        <a:bodyPr/>
        <a:lstStyle/>
        <a:p>
          <a:r>
            <a:rPr lang="en-GB" dirty="0" smtClean="0"/>
            <a:t>Consumption</a:t>
          </a:r>
          <a:endParaRPr lang="en-GB" dirty="0"/>
        </a:p>
      </dgm:t>
    </dgm:pt>
    <dgm:pt modelId="{E225D688-78B5-4366-8390-29DC32F0962A}" type="parTrans" cxnId="{B9E3EF19-2B15-47C9-A525-6CEB9A1FCFBF}">
      <dgm:prSet/>
      <dgm:spPr/>
      <dgm:t>
        <a:bodyPr/>
        <a:lstStyle/>
        <a:p>
          <a:endParaRPr lang="en-GB"/>
        </a:p>
      </dgm:t>
    </dgm:pt>
    <dgm:pt modelId="{6E692144-8A42-4CC0-88FE-8DDE0C043810}" type="sibTrans" cxnId="{B9E3EF19-2B15-47C9-A525-6CEB9A1FCFBF}">
      <dgm:prSet/>
      <dgm:spPr/>
      <dgm:t>
        <a:bodyPr/>
        <a:lstStyle/>
        <a:p>
          <a:endParaRPr lang="en-GB"/>
        </a:p>
      </dgm:t>
    </dgm:pt>
    <dgm:pt modelId="{91CE6D95-AC28-4E0C-9905-1DC987D9A5C4}">
      <dgm:prSet phldrT="[Text]"/>
      <dgm:spPr/>
      <dgm:t>
        <a:bodyPr/>
        <a:lstStyle/>
        <a:p>
          <a:r>
            <a:rPr lang="en-GB" dirty="0" smtClean="0"/>
            <a:t>Population</a:t>
          </a:r>
          <a:endParaRPr lang="en-GB" dirty="0"/>
        </a:p>
      </dgm:t>
    </dgm:pt>
    <dgm:pt modelId="{BF3380BA-AD6E-4592-8B3A-8E7105C33375}" type="parTrans" cxnId="{DC677CBD-59EC-45D4-AEF1-A57C679DD2FC}">
      <dgm:prSet/>
      <dgm:spPr/>
      <dgm:t>
        <a:bodyPr/>
        <a:lstStyle/>
        <a:p>
          <a:endParaRPr lang="en-GB"/>
        </a:p>
      </dgm:t>
    </dgm:pt>
    <dgm:pt modelId="{686C1230-1A24-4FE9-ACE9-B7DC82717AFC}" type="sibTrans" cxnId="{DC677CBD-59EC-45D4-AEF1-A57C679DD2FC}">
      <dgm:prSet/>
      <dgm:spPr/>
      <dgm:t>
        <a:bodyPr/>
        <a:lstStyle/>
        <a:p>
          <a:endParaRPr lang="en-GB"/>
        </a:p>
      </dgm:t>
    </dgm:pt>
    <dgm:pt modelId="{888D0A27-2144-49AC-AC50-2A11A352B04A}">
      <dgm:prSet phldrT="[Text]"/>
      <dgm:spPr/>
      <dgm:t>
        <a:bodyPr/>
        <a:lstStyle/>
        <a:p>
          <a:r>
            <a:rPr lang="en-GB" smtClean="0"/>
            <a:t>Resources</a:t>
          </a:r>
          <a:endParaRPr lang="en-GB" dirty="0"/>
        </a:p>
      </dgm:t>
    </dgm:pt>
    <dgm:pt modelId="{578EFD55-686E-44F1-9D1B-47187FFE831C}" type="parTrans" cxnId="{3C8573E5-0961-460A-B9CD-84681B5BE33A}">
      <dgm:prSet/>
      <dgm:spPr/>
      <dgm:t>
        <a:bodyPr/>
        <a:lstStyle/>
        <a:p>
          <a:endParaRPr lang="en-GB"/>
        </a:p>
      </dgm:t>
    </dgm:pt>
    <dgm:pt modelId="{603A1E32-14AF-4371-A47B-B6C51F9725D0}" type="sibTrans" cxnId="{3C8573E5-0961-460A-B9CD-84681B5BE33A}">
      <dgm:prSet/>
      <dgm:spPr/>
      <dgm:t>
        <a:bodyPr/>
        <a:lstStyle/>
        <a:p>
          <a:endParaRPr lang="en-GB"/>
        </a:p>
      </dgm:t>
    </dgm:pt>
    <dgm:pt modelId="{8B8BB1B1-B6EA-4EF3-BB85-EA8D0AE1FCFC}">
      <dgm:prSet phldrT="[Text]"/>
      <dgm:spPr/>
      <dgm:t>
        <a:bodyPr/>
        <a:lstStyle/>
        <a:p>
          <a:r>
            <a:rPr lang="en-GB" dirty="0" smtClean="0"/>
            <a:t>Access, service &amp; performance models</a:t>
          </a:r>
          <a:endParaRPr lang="en-GB" dirty="0"/>
        </a:p>
      </dgm:t>
    </dgm:pt>
    <dgm:pt modelId="{A3D5735B-CDA9-427B-9B5F-B3C5CBF3A4CC}" type="parTrans" cxnId="{BCACD216-4EC1-4A3F-A659-3911AF175737}">
      <dgm:prSet/>
      <dgm:spPr/>
      <dgm:t>
        <a:bodyPr/>
        <a:lstStyle/>
        <a:p>
          <a:endParaRPr lang="en-GB"/>
        </a:p>
      </dgm:t>
    </dgm:pt>
    <dgm:pt modelId="{F23694B7-3410-4E5F-8CD3-5674588A63D3}" type="sibTrans" cxnId="{BCACD216-4EC1-4A3F-A659-3911AF175737}">
      <dgm:prSet/>
      <dgm:spPr/>
      <dgm:t>
        <a:bodyPr/>
        <a:lstStyle/>
        <a:p>
          <a:endParaRPr lang="en-GB"/>
        </a:p>
      </dgm:t>
    </dgm:pt>
    <dgm:pt modelId="{0B855370-B4CE-45FC-BD92-9601343D0D43}">
      <dgm:prSet phldrT="[Text]"/>
      <dgm:spPr/>
      <dgm:t>
        <a:bodyPr/>
        <a:lstStyle/>
        <a:p>
          <a:r>
            <a:rPr lang="en-GB" smtClean="0"/>
            <a:t>Enabling </a:t>
          </a:r>
          <a:r>
            <a:rPr lang="en-GB" dirty="0" smtClean="0"/>
            <a:t>technologies</a:t>
          </a:r>
          <a:endParaRPr lang="en-GB" dirty="0"/>
        </a:p>
      </dgm:t>
    </dgm:pt>
    <dgm:pt modelId="{88AA6E93-4BD8-45AC-824A-EC409DFC3BAE}" type="parTrans" cxnId="{4E8474AE-A889-40EC-BE98-A7B25C64E656}">
      <dgm:prSet/>
      <dgm:spPr/>
      <dgm:t>
        <a:bodyPr/>
        <a:lstStyle/>
        <a:p>
          <a:endParaRPr lang="en-GB"/>
        </a:p>
      </dgm:t>
    </dgm:pt>
    <dgm:pt modelId="{68A36480-E0A8-4688-9EE1-E6CE51B2A1CD}" type="sibTrans" cxnId="{4E8474AE-A889-40EC-BE98-A7B25C64E656}">
      <dgm:prSet/>
      <dgm:spPr/>
      <dgm:t>
        <a:bodyPr/>
        <a:lstStyle/>
        <a:p>
          <a:endParaRPr lang="en-GB"/>
        </a:p>
      </dgm:t>
    </dgm:pt>
    <dgm:pt modelId="{D1F0AAFC-D5B5-408F-863E-8270D46170A7}">
      <dgm:prSet phldrT="[Text]"/>
      <dgm:spPr/>
      <dgm:t>
        <a:bodyPr/>
        <a:lstStyle/>
        <a:p>
          <a:r>
            <a:rPr lang="en-GB" dirty="0" smtClean="0"/>
            <a:t>Demand- side</a:t>
          </a:r>
          <a:endParaRPr lang="en-GB" dirty="0"/>
        </a:p>
      </dgm:t>
    </dgm:pt>
    <dgm:pt modelId="{1379E305-832F-4D8A-AEAF-46AB1912BD97}" type="parTrans" cxnId="{6256C250-B250-4070-A5AE-A2B24BD16390}">
      <dgm:prSet/>
      <dgm:spPr/>
      <dgm:t>
        <a:bodyPr/>
        <a:lstStyle/>
        <a:p>
          <a:endParaRPr lang="en-GB"/>
        </a:p>
      </dgm:t>
    </dgm:pt>
    <dgm:pt modelId="{0A90F6B1-608C-43FE-8B89-F3979EE72C46}" type="sibTrans" cxnId="{6256C250-B250-4070-A5AE-A2B24BD16390}">
      <dgm:prSet/>
      <dgm:spPr/>
      <dgm:t>
        <a:bodyPr/>
        <a:lstStyle/>
        <a:p>
          <a:endParaRPr lang="en-GB"/>
        </a:p>
      </dgm:t>
    </dgm:pt>
    <dgm:pt modelId="{3DFEE0DE-C7A2-4207-93D8-ED0A9F4E56EC}">
      <dgm:prSet phldrT="[Text]"/>
      <dgm:spPr/>
      <dgm:t>
        <a:bodyPr/>
        <a:lstStyle/>
        <a:p>
          <a:r>
            <a:rPr lang="en-GB" dirty="0" smtClean="0"/>
            <a:t>Redesign, reuse, repair,  remake</a:t>
          </a:r>
          <a:endParaRPr lang="en-GB" dirty="0"/>
        </a:p>
      </dgm:t>
    </dgm:pt>
    <dgm:pt modelId="{4508C4EA-92EA-468E-B712-177706889162}" type="parTrans" cxnId="{61ABFCEB-5484-4596-BF71-404CEB2B0FFF}">
      <dgm:prSet/>
      <dgm:spPr/>
      <dgm:t>
        <a:bodyPr/>
        <a:lstStyle/>
        <a:p>
          <a:endParaRPr lang="en-GB"/>
        </a:p>
      </dgm:t>
    </dgm:pt>
    <dgm:pt modelId="{834E00BF-8CD7-4ACA-819B-459F9A0F7579}" type="sibTrans" cxnId="{61ABFCEB-5484-4596-BF71-404CEB2B0FFF}">
      <dgm:prSet/>
      <dgm:spPr/>
      <dgm:t>
        <a:bodyPr/>
        <a:lstStyle/>
        <a:p>
          <a:endParaRPr lang="en-GB"/>
        </a:p>
      </dgm:t>
    </dgm:pt>
    <dgm:pt modelId="{75614B33-65C8-414B-8DD3-F40ACB161EF5}" type="pres">
      <dgm:prSet presAssocID="{62B58DC9-6527-40EB-B0F1-44530D360D08}" presName="outerComposite" presStyleCnt="0">
        <dgm:presLayoutVars>
          <dgm:chMax val="2"/>
          <dgm:animLvl val="lvl"/>
          <dgm:resizeHandles val="exact"/>
        </dgm:presLayoutVars>
      </dgm:prSet>
      <dgm:spPr/>
      <dgm:t>
        <a:bodyPr/>
        <a:lstStyle/>
        <a:p>
          <a:endParaRPr lang="en-GB"/>
        </a:p>
      </dgm:t>
    </dgm:pt>
    <dgm:pt modelId="{8E3ACD03-A16F-47DC-960E-65D83DCF61C6}" type="pres">
      <dgm:prSet presAssocID="{62B58DC9-6527-40EB-B0F1-44530D360D08}" presName="dummyMaxCanvas" presStyleCnt="0"/>
      <dgm:spPr/>
      <dgm:t>
        <a:bodyPr/>
        <a:lstStyle/>
        <a:p>
          <a:endParaRPr lang="en-GB"/>
        </a:p>
      </dgm:t>
    </dgm:pt>
    <dgm:pt modelId="{4D3A1B1D-4AF5-4BA1-8905-662A16D0DA77}" type="pres">
      <dgm:prSet presAssocID="{62B58DC9-6527-40EB-B0F1-44530D360D08}" presName="parentComposite" presStyleCnt="0"/>
      <dgm:spPr/>
      <dgm:t>
        <a:bodyPr/>
        <a:lstStyle/>
        <a:p>
          <a:endParaRPr lang="en-GB"/>
        </a:p>
      </dgm:t>
    </dgm:pt>
    <dgm:pt modelId="{BDC4FCED-3ACE-4F98-8D53-A92BD0D80709}" type="pres">
      <dgm:prSet presAssocID="{62B58DC9-6527-40EB-B0F1-44530D360D08}" presName="parent1" presStyleLbl="alignAccFollowNode1" presStyleIdx="0" presStyleCnt="4">
        <dgm:presLayoutVars>
          <dgm:chMax val="4"/>
        </dgm:presLayoutVars>
      </dgm:prSet>
      <dgm:spPr/>
      <dgm:t>
        <a:bodyPr/>
        <a:lstStyle/>
        <a:p>
          <a:endParaRPr lang="en-GB"/>
        </a:p>
      </dgm:t>
    </dgm:pt>
    <dgm:pt modelId="{C2DEF9C9-A925-466F-909D-622EF9715C56}" type="pres">
      <dgm:prSet presAssocID="{62B58DC9-6527-40EB-B0F1-44530D360D08}" presName="parent2" presStyleLbl="alignAccFollowNode1" presStyleIdx="1" presStyleCnt="4" custScaleX="97956">
        <dgm:presLayoutVars>
          <dgm:chMax val="4"/>
        </dgm:presLayoutVars>
      </dgm:prSet>
      <dgm:spPr/>
      <dgm:t>
        <a:bodyPr/>
        <a:lstStyle/>
        <a:p>
          <a:endParaRPr lang="en-GB"/>
        </a:p>
      </dgm:t>
    </dgm:pt>
    <dgm:pt modelId="{F82FC52B-FA96-4F9E-946A-6871EC9085BE}" type="pres">
      <dgm:prSet presAssocID="{62B58DC9-6527-40EB-B0F1-44530D360D08}" presName="childrenComposite" presStyleCnt="0"/>
      <dgm:spPr/>
      <dgm:t>
        <a:bodyPr/>
        <a:lstStyle/>
        <a:p>
          <a:endParaRPr lang="en-GB"/>
        </a:p>
      </dgm:t>
    </dgm:pt>
    <dgm:pt modelId="{8780B9AB-A595-4023-981E-9ACF00410A3C}" type="pres">
      <dgm:prSet presAssocID="{62B58DC9-6527-40EB-B0F1-44530D360D08}" presName="dummyMaxCanvas_ChildArea" presStyleCnt="0"/>
      <dgm:spPr/>
      <dgm:t>
        <a:bodyPr/>
        <a:lstStyle/>
        <a:p>
          <a:endParaRPr lang="en-GB"/>
        </a:p>
      </dgm:t>
    </dgm:pt>
    <dgm:pt modelId="{5D858B9C-C15C-4759-B2B0-7F953CF2F93E}" type="pres">
      <dgm:prSet presAssocID="{62B58DC9-6527-40EB-B0F1-44530D360D08}" presName="fulcrum" presStyleLbl="alignAccFollowNode1" presStyleIdx="2" presStyleCnt="4"/>
      <dgm:spPr/>
      <dgm:t>
        <a:bodyPr/>
        <a:lstStyle/>
        <a:p>
          <a:endParaRPr lang="en-GB"/>
        </a:p>
      </dgm:t>
    </dgm:pt>
    <dgm:pt modelId="{7FE97FB2-14FC-4FD4-A565-AA82F626DDA3}" type="pres">
      <dgm:prSet presAssocID="{62B58DC9-6527-40EB-B0F1-44530D360D08}" presName="balance_44" presStyleLbl="alignAccFollowNode1" presStyleIdx="3" presStyleCnt="4">
        <dgm:presLayoutVars>
          <dgm:bulletEnabled val="1"/>
        </dgm:presLayoutVars>
      </dgm:prSet>
      <dgm:spPr/>
    </dgm:pt>
    <dgm:pt modelId="{8346EA31-0200-4663-98AE-061448F004C9}" type="pres">
      <dgm:prSet presAssocID="{62B58DC9-6527-40EB-B0F1-44530D360D08}" presName="right_44_1" presStyleLbl="node1" presStyleIdx="0" presStyleCnt="8">
        <dgm:presLayoutVars>
          <dgm:bulletEnabled val="1"/>
        </dgm:presLayoutVars>
      </dgm:prSet>
      <dgm:spPr/>
      <dgm:t>
        <a:bodyPr/>
        <a:lstStyle/>
        <a:p>
          <a:endParaRPr lang="en-GB"/>
        </a:p>
      </dgm:t>
    </dgm:pt>
    <dgm:pt modelId="{65EFE1BE-B952-4CC0-82A1-489D26D744DD}" type="pres">
      <dgm:prSet presAssocID="{62B58DC9-6527-40EB-B0F1-44530D360D08}" presName="right_44_2" presStyleLbl="node1" presStyleIdx="1" presStyleCnt="8">
        <dgm:presLayoutVars>
          <dgm:bulletEnabled val="1"/>
        </dgm:presLayoutVars>
      </dgm:prSet>
      <dgm:spPr/>
      <dgm:t>
        <a:bodyPr/>
        <a:lstStyle/>
        <a:p>
          <a:endParaRPr lang="en-GB"/>
        </a:p>
      </dgm:t>
    </dgm:pt>
    <dgm:pt modelId="{EA464C38-2620-421F-85E7-E10949AF80E3}" type="pres">
      <dgm:prSet presAssocID="{62B58DC9-6527-40EB-B0F1-44530D360D08}" presName="right_44_3" presStyleLbl="node1" presStyleIdx="2" presStyleCnt="8">
        <dgm:presLayoutVars>
          <dgm:bulletEnabled val="1"/>
        </dgm:presLayoutVars>
      </dgm:prSet>
      <dgm:spPr/>
      <dgm:t>
        <a:bodyPr/>
        <a:lstStyle/>
        <a:p>
          <a:endParaRPr lang="en-GB"/>
        </a:p>
      </dgm:t>
    </dgm:pt>
    <dgm:pt modelId="{DC9FC59A-33D6-4B5F-968F-BDD2EC83CB57}" type="pres">
      <dgm:prSet presAssocID="{62B58DC9-6527-40EB-B0F1-44530D360D08}" presName="right_44_4" presStyleLbl="node1" presStyleIdx="3" presStyleCnt="8">
        <dgm:presLayoutVars>
          <dgm:bulletEnabled val="1"/>
        </dgm:presLayoutVars>
      </dgm:prSet>
      <dgm:spPr/>
      <dgm:t>
        <a:bodyPr/>
        <a:lstStyle/>
        <a:p>
          <a:endParaRPr lang="en-GB"/>
        </a:p>
      </dgm:t>
    </dgm:pt>
    <dgm:pt modelId="{05B7E362-38AA-415F-BEE4-FEE31EA76BF6}" type="pres">
      <dgm:prSet presAssocID="{62B58DC9-6527-40EB-B0F1-44530D360D08}" presName="left_44_1" presStyleLbl="node1" presStyleIdx="4" presStyleCnt="8">
        <dgm:presLayoutVars>
          <dgm:bulletEnabled val="1"/>
        </dgm:presLayoutVars>
      </dgm:prSet>
      <dgm:spPr/>
      <dgm:t>
        <a:bodyPr/>
        <a:lstStyle/>
        <a:p>
          <a:endParaRPr lang="en-GB"/>
        </a:p>
      </dgm:t>
    </dgm:pt>
    <dgm:pt modelId="{860DF93E-F646-417D-972D-20696FE2EA5B}" type="pres">
      <dgm:prSet presAssocID="{62B58DC9-6527-40EB-B0F1-44530D360D08}" presName="left_44_2" presStyleLbl="node1" presStyleIdx="5" presStyleCnt="8">
        <dgm:presLayoutVars>
          <dgm:bulletEnabled val="1"/>
        </dgm:presLayoutVars>
      </dgm:prSet>
      <dgm:spPr/>
      <dgm:t>
        <a:bodyPr/>
        <a:lstStyle/>
        <a:p>
          <a:endParaRPr lang="en-GB"/>
        </a:p>
      </dgm:t>
    </dgm:pt>
    <dgm:pt modelId="{C4AAEEDA-C615-4721-BCD2-BBC8BA11C7E3}" type="pres">
      <dgm:prSet presAssocID="{62B58DC9-6527-40EB-B0F1-44530D360D08}" presName="left_44_3" presStyleLbl="node1" presStyleIdx="6" presStyleCnt="8">
        <dgm:presLayoutVars>
          <dgm:bulletEnabled val="1"/>
        </dgm:presLayoutVars>
      </dgm:prSet>
      <dgm:spPr/>
      <dgm:t>
        <a:bodyPr/>
        <a:lstStyle/>
        <a:p>
          <a:endParaRPr lang="en-GB"/>
        </a:p>
      </dgm:t>
    </dgm:pt>
    <dgm:pt modelId="{52A825A2-CCA0-4A89-A0AF-D024AF592B06}" type="pres">
      <dgm:prSet presAssocID="{62B58DC9-6527-40EB-B0F1-44530D360D08}" presName="left_44_4" presStyleLbl="node1" presStyleIdx="7" presStyleCnt="8">
        <dgm:presLayoutVars>
          <dgm:bulletEnabled val="1"/>
        </dgm:presLayoutVars>
      </dgm:prSet>
      <dgm:spPr/>
      <dgm:t>
        <a:bodyPr/>
        <a:lstStyle/>
        <a:p>
          <a:endParaRPr lang="en-GB"/>
        </a:p>
      </dgm:t>
    </dgm:pt>
  </dgm:ptLst>
  <dgm:cxnLst>
    <dgm:cxn modelId="{B4E53347-F87F-4F32-87E7-C2CFA683D595}" type="presOf" srcId="{8B8BB1B1-B6EA-4EF3-BB85-EA8D0AE1FCFC}" destId="{C4AAEEDA-C615-4721-BCD2-BBC8BA11C7E3}" srcOrd="0" destOrd="0" presId="urn:microsoft.com/office/officeart/2005/8/layout/balance1"/>
    <dgm:cxn modelId="{FCBF6A5D-602A-4FC6-A780-CE4498B53E70}" srcId="{D1F0AAFC-D5B5-408F-863E-8270D46170A7}" destId="{B2909C79-9388-4125-93C7-8BF4A99460B8}" srcOrd="0" destOrd="0" parTransId="{551B9635-51BA-4DFD-A51B-5B4191AA6775}" sibTransId="{5FF12D95-0D0E-4E6E-B4B5-189B1C4510F5}"/>
    <dgm:cxn modelId="{34D7F764-A027-4262-BDBB-5EA3EC88C32B}" srcId="{A713016C-7EBA-43A2-ADDB-3F809440C029}" destId="{43464F3C-35B0-4139-9B8E-EBC13758E9E1}" srcOrd="0" destOrd="0" parTransId="{6414C919-3AFC-42BE-A037-AD6FB3853698}" sibTransId="{A40B6AF1-50D0-4F7D-B398-8BA28C7A2EBD}"/>
    <dgm:cxn modelId="{B9E3EF19-2B15-47C9-A525-6CEB9A1FCFBF}" srcId="{D1F0AAFC-D5B5-408F-863E-8270D46170A7}" destId="{20FC9EBA-0A30-4570-B63C-ED02AA37C0A4}" srcOrd="2" destOrd="0" parTransId="{E225D688-78B5-4366-8390-29DC32F0962A}" sibTransId="{6E692144-8A42-4CC0-88FE-8DDE0C043810}"/>
    <dgm:cxn modelId="{968D9628-B469-4EBC-88E5-8A125022AEFD}" type="presOf" srcId="{62B58DC9-6527-40EB-B0F1-44530D360D08}" destId="{75614B33-65C8-414B-8DD3-F40ACB161EF5}" srcOrd="0" destOrd="0" presId="urn:microsoft.com/office/officeart/2005/8/layout/balance1"/>
    <dgm:cxn modelId="{3C8573E5-0961-460A-B9CD-84681B5BE33A}" srcId="{D1F0AAFC-D5B5-408F-863E-8270D46170A7}" destId="{888D0A27-2144-49AC-AC50-2A11A352B04A}" srcOrd="1" destOrd="0" parTransId="{578EFD55-686E-44F1-9D1B-47187FFE831C}" sibTransId="{603A1E32-14AF-4371-A47B-B6C51F9725D0}"/>
    <dgm:cxn modelId="{7F39B782-7483-408A-8DE7-013BFAA1D0B2}" type="presOf" srcId="{20FC9EBA-0A30-4570-B63C-ED02AA37C0A4}" destId="{EA464C38-2620-421F-85E7-E10949AF80E3}" srcOrd="0" destOrd="0" presId="urn:microsoft.com/office/officeart/2005/8/layout/balance1"/>
    <dgm:cxn modelId="{D43E651B-CEEB-4B9B-BA96-946CC6992C4D}" type="presOf" srcId="{91CE6D95-AC28-4E0C-9905-1DC987D9A5C4}" destId="{DC9FC59A-33D6-4B5F-968F-BDD2EC83CB57}" srcOrd="0" destOrd="0" presId="urn:microsoft.com/office/officeart/2005/8/layout/balance1"/>
    <dgm:cxn modelId="{DC677CBD-59EC-45D4-AEF1-A57C679DD2FC}" srcId="{D1F0AAFC-D5B5-408F-863E-8270D46170A7}" destId="{91CE6D95-AC28-4E0C-9905-1DC987D9A5C4}" srcOrd="3" destOrd="0" parTransId="{BF3380BA-AD6E-4592-8B3A-8E7105C33375}" sibTransId="{686C1230-1A24-4FE9-ACE9-B7DC82717AFC}"/>
    <dgm:cxn modelId="{5201B221-E631-4535-98C2-67E958058389}" type="presOf" srcId="{43464F3C-35B0-4139-9B8E-EBC13758E9E1}" destId="{05B7E362-38AA-415F-BEE4-FEE31EA76BF6}" srcOrd="0" destOrd="0" presId="urn:microsoft.com/office/officeart/2005/8/layout/balance1"/>
    <dgm:cxn modelId="{8F277F36-13DC-4A2C-A739-D0EEF7A0C5CA}" type="presOf" srcId="{B2909C79-9388-4125-93C7-8BF4A99460B8}" destId="{8346EA31-0200-4663-98AE-061448F004C9}" srcOrd="0" destOrd="0" presId="urn:microsoft.com/office/officeart/2005/8/layout/balance1"/>
    <dgm:cxn modelId="{4E8474AE-A889-40EC-BE98-A7B25C64E656}" srcId="{A713016C-7EBA-43A2-ADDB-3F809440C029}" destId="{0B855370-B4CE-45FC-BD92-9601343D0D43}" srcOrd="1" destOrd="0" parTransId="{88AA6E93-4BD8-45AC-824A-EC409DFC3BAE}" sibTransId="{68A36480-E0A8-4688-9EE1-E6CE51B2A1CD}"/>
    <dgm:cxn modelId="{44676766-C8C1-4DB6-9CA7-F2BAB396A27F}" type="presOf" srcId="{888D0A27-2144-49AC-AC50-2A11A352B04A}" destId="{65EFE1BE-B952-4CC0-82A1-489D26D744DD}" srcOrd="0" destOrd="0" presId="urn:microsoft.com/office/officeart/2005/8/layout/balance1"/>
    <dgm:cxn modelId="{A3FC1338-7B21-45E3-BFB8-F2D2D01FC631}" type="presOf" srcId="{0B855370-B4CE-45FC-BD92-9601343D0D43}" destId="{860DF93E-F646-417D-972D-20696FE2EA5B}" srcOrd="0" destOrd="0" presId="urn:microsoft.com/office/officeart/2005/8/layout/balance1"/>
    <dgm:cxn modelId="{6256C250-B250-4070-A5AE-A2B24BD16390}" srcId="{62B58DC9-6527-40EB-B0F1-44530D360D08}" destId="{D1F0AAFC-D5B5-408F-863E-8270D46170A7}" srcOrd="1" destOrd="0" parTransId="{1379E305-832F-4D8A-AEAF-46AB1912BD97}" sibTransId="{0A90F6B1-608C-43FE-8B89-F3979EE72C46}"/>
    <dgm:cxn modelId="{61ABFCEB-5484-4596-BF71-404CEB2B0FFF}" srcId="{A713016C-7EBA-43A2-ADDB-3F809440C029}" destId="{3DFEE0DE-C7A2-4207-93D8-ED0A9F4E56EC}" srcOrd="3" destOrd="0" parTransId="{4508C4EA-92EA-468E-B712-177706889162}" sibTransId="{834E00BF-8CD7-4ACA-819B-459F9A0F7579}"/>
    <dgm:cxn modelId="{3E3E7C62-21F2-48E6-80B4-4B66DEC42357}" type="presOf" srcId="{D1F0AAFC-D5B5-408F-863E-8270D46170A7}" destId="{C2DEF9C9-A925-466F-909D-622EF9715C56}" srcOrd="0" destOrd="0" presId="urn:microsoft.com/office/officeart/2005/8/layout/balance1"/>
    <dgm:cxn modelId="{BCACD216-4EC1-4A3F-A659-3911AF175737}" srcId="{A713016C-7EBA-43A2-ADDB-3F809440C029}" destId="{8B8BB1B1-B6EA-4EF3-BB85-EA8D0AE1FCFC}" srcOrd="2" destOrd="0" parTransId="{A3D5735B-CDA9-427B-9B5F-B3C5CBF3A4CC}" sibTransId="{F23694B7-3410-4E5F-8CD3-5674588A63D3}"/>
    <dgm:cxn modelId="{2EA4BCA6-8969-40E0-B57F-4742BDC698AB}" type="presOf" srcId="{A713016C-7EBA-43A2-ADDB-3F809440C029}" destId="{BDC4FCED-3ACE-4F98-8D53-A92BD0D80709}" srcOrd="0" destOrd="0" presId="urn:microsoft.com/office/officeart/2005/8/layout/balance1"/>
    <dgm:cxn modelId="{90B3C0D2-BF30-43B2-8B7F-36855E4516E8}" srcId="{62B58DC9-6527-40EB-B0F1-44530D360D08}" destId="{A713016C-7EBA-43A2-ADDB-3F809440C029}" srcOrd="0" destOrd="0" parTransId="{7B76DE49-D88F-46CF-9845-022482872A8F}" sibTransId="{00B9D89E-F7E6-4EC6-8A44-BC2D42234758}"/>
    <dgm:cxn modelId="{560609FB-97C9-4906-8908-1C643A01F535}" type="presOf" srcId="{3DFEE0DE-C7A2-4207-93D8-ED0A9F4E56EC}" destId="{52A825A2-CCA0-4A89-A0AF-D024AF592B06}" srcOrd="0" destOrd="0" presId="urn:microsoft.com/office/officeart/2005/8/layout/balance1"/>
    <dgm:cxn modelId="{65052579-851A-4790-BE45-2ED22AFDC6EB}" type="presParOf" srcId="{75614B33-65C8-414B-8DD3-F40ACB161EF5}" destId="{8E3ACD03-A16F-47DC-960E-65D83DCF61C6}" srcOrd="0" destOrd="0" presId="urn:microsoft.com/office/officeart/2005/8/layout/balance1"/>
    <dgm:cxn modelId="{2A972327-9D81-465F-B639-CF0DC2FA3065}" type="presParOf" srcId="{75614B33-65C8-414B-8DD3-F40ACB161EF5}" destId="{4D3A1B1D-4AF5-4BA1-8905-662A16D0DA77}" srcOrd="1" destOrd="0" presId="urn:microsoft.com/office/officeart/2005/8/layout/balance1"/>
    <dgm:cxn modelId="{F74D2C6D-B78B-49CA-A364-BB65F04D13DA}" type="presParOf" srcId="{4D3A1B1D-4AF5-4BA1-8905-662A16D0DA77}" destId="{BDC4FCED-3ACE-4F98-8D53-A92BD0D80709}" srcOrd="0" destOrd="0" presId="urn:microsoft.com/office/officeart/2005/8/layout/balance1"/>
    <dgm:cxn modelId="{34374FA3-3B44-4000-B95D-4257A867EBC1}" type="presParOf" srcId="{4D3A1B1D-4AF5-4BA1-8905-662A16D0DA77}" destId="{C2DEF9C9-A925-466F-909D-622EF9715C56}" srcOrd="1" destOrd="0" presId="urn:microsoft.com/office/officeart/2005/8/layout/balance1"/>
    <dgm:cxn modelId="{3FC739BB-37FF-4CF4-BA4E-A0E39CA97C09}" type="presParOf" srcId="{75614B33-65C8-414B-8DD3-F40ACB161EF5}" destId="{F82FC52B-FA96-4F9E-946A-6871EC9085BE}" srcOrd="2" destOrd="0" presId="urn:microsoft.com/office/officeart/2005/8/layout/balance1"/>
    <dgm:cxn modelId="{09A4C649-2F88-439F-AA22-55EE66234D0B}" type="presParOf" srcId="{F82FC52B-FA96-4F9E-946A-6871EC9085BE}" destId="{8780B9AB-A595-4023-981E-9ACF00410A3C}" srcOrd="0" destOrd="0" presId="urn:microsoft.com/office/officeart/2005/8/layout/balance1"/>
    <dgm:cxn modelId="{88D1DB25-BEAE-433B-84B8-EED6362C509F}" type="presParOf" srcId="{F82FC52B-FA96-4F9E-946A-6871EC9085BE}" destId="{5D858B9C-C15C-4759-B2B0-7F953CF2F93E}" srcOrd="1" destOrd="0" presId="urn:microsoft.com/office/officeart/2005/8/layout/balance1"/>
    <dgm:cxn modelId="{E2F316F9-5ABB-4DE3-9E95-BCCC19B29BC2}" type="presParOf" srcId="{F82FC52B-FA96-4F9E-946A-6871EC9085BE}" destId="{7FE97FB2-14FC-4FD4-A565-AA82F626DDA3}" srcOrd="2" destOrd="0" presId="urn:microsoft.com/office/officeart/2005/8/layout/balance1"/>
    <dgm:cxn modelId="{D2AEE197-898D-45E9-B4C2-A79E0D443EC0}" type="presParOf" srcId="{F82FC52B-FA96-4F9E-946A-6871EC9085BE}" destId="{8346EA31-0200-4663-98AE-061448F004C9}" srcOrd="3" destOrd="0" presId="urn:microsoft.com/office/officeart/2005/8/layout/balance1"/>
    <dgm:cxn modelId="{8B05FF3D-B2CF-48A8-AB45-B8DD4E6DE669}" type="presParOf" srcId="{F82FC52B-FA96-4F9E-946A-6871EC9085BE}" destId="{65EFE1BE-B952-4CC0-82A1-489D26D744DD}" srcOrd="4" destOrd="0" presId="urn:microsoft.com/office/officeart/2005/8/layout/balance1"/>
    <dgm:cxn modelId="{D5F5EC18-ADAC-4DB3-A8A4-722448975D83}" type="presParOf" srcId="{F82FC52B-FA96-4F9E-946A-6871EC9085BE}" destId="{EA464C38-2620-421F-85E7-E10949AF80E3}" srcOrd="5" destOrd="0" presId="urn:microsoft.com/office/officeart/2005/8/layout/balance1"/>
    <dgm:cxn modelId="{66000254-694C-41DA-A41A-2D1ED87842B1}" type="presParOf" srcId="{F82FC52B-FA96-4F9E-946A-6871EC9085BE}" destId="{DC9FC59A-33D6-4B5F-968F-BDD2EC83CB57}" srcOrd="6" destOrd="0" presId="urn:microsoft.com/office/officeart/2005/8/layout/balance1"/>
    <dgm:cxn modelId="{E3816976-0919-4D49-9D57-212CD25D6B9A}" type="presParOf" srcId="{F82FC52B-FA96-4F9E-946A-6871EC9085BE}" destId="{05B7E362-38AA-415F-BEE4-FEE31EA76BF6}" srcOrd="7" destOrd="0" presId="urn:microsoft.com/office/officeart/2005/8/layout/balance1"/>
    <dgm:cxn modelId="{100F601B-03CB-4B9A-979C-56FC2E5AD1EF}" type="presParOf" srcId="{F82FC52B-FA96-4F9E-946A-6871EC9085BE}" destId="{860DF93E-F646-417D-972D-20696FE2EA5B}" srcOrd="8" destOrd="0" presId="urn:microsoft.com/office/officeart/2005/8/layout/balance1"/>
    <dgm:cxn modelId="{23083B0C-F2EE-4348-9B88-0FDCDC576438}" type="presParOf" srcId="{F82FC52B-FA96-4F9E-946A-6871EC9085BE}" destId="{C4AAEEDA-C615-4721-BCD2-BBC8BA11C7E3}" srcOrd="9" destOrd="0" presId="urn:microsoft.com/office/officeart/2005/8/layout/balance1"/>
    <dgm:cxn modelId="{9128B6E0-35E7-40A7-9A62-E3C254A79539}" type="presParOf" srcId="{F82FC52B-FA96-4F9E-946A-6871EC9085BE}" destId="{52A825A2-CCA0-4A89-A0AF-D024AF592B06}" srcOrd="10"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8.xml><?xml version="1.0" encoding="utf-8"?>
<dgm:dataModel xmlns:dgm="http://schemas.openxmlformats.org/drawingml/2006/diagram" xmlns:a="http://schemas.openxmlformats.org/drawingml/2006/main">
  <dgm:ptLst>
    <dgm:pt modelId="{22322AC3-938A-40A4-A591-9B7423A18001}" type="doc">
      <dgm:prSet loTypeId="urn:microsoft.com/office/officeart/2005/8/layout/cycle6" loCatId="cycle" qsTypeId="urn:microsoft.com/office/officeart/2005/8/quickstyle/simple1" qsCatId="simple" csTypeId="urn:microsoft.com/office/officeart/2005/8/colors/colorful2" csCatId="colorful" phldr="1"/>
      <dgm:spPr/>
      <dgm:t>
        <a:bodyPr/>
        <a:lstStyle/>
        <a:p>
          <a:endParaRPr lang="en-GB"/>
        </a:p>
      </dgm:t>
    </dgm:pt>
    <dgm:pt modelId="{17ED4D04-ED27-438A-A5C9-DCDC844D51A7}">
      <dgm:prSet phldrT="[Text]"/>
      <dgm:spPr/>
      <dgm:t>
        <a:bodyPr/>
        <a:lstStyle/>
        <a:p>
          <a:r>
            <a:rPr lang="en-GB" b="1" dirty="0" smtClean="0"/>
            <a:t>Captured</a:t>
          </a:r>
          <a:r>
            <a:rPr lang="en-GB" dirty="0" smtClean="0"/>
            <a:t>: I give and I get a return</a:t>
          </a:r>
          <a:endParaRPr lang="en-GB" dirty="0"/>
        </a:p>
      </dgm:t>
    </dgm:pt>
    <dgm:pt modelId="{AFE7ED7D-33F8-416D-A93C-21D5B2303828}" type="parTrans" cxnId="{FAF18A1C-5D86-4A07-8D2F-185CEB46BA3E}">
      <dgm:prSet/>
      <dgm:spPr/>
      <dgm:t>
        <a:bodyPr/>
        <a:lstStyle/>
        <a:p>
          <a:endParaRPr lang="en-GB"/>
        </a:p>
      </dgm:t>
    </dgm:pt>
    <dgm:pt modelId="{EB09E0AB-C7BD-44A4-8BB7-A99F5F136470}" type="sibTrans" cxnId="{FAF18A1C-5D86-4A07-8D2F-185CEB46BA3E}">
      <dgm:prSet/>
      <dgm:spPr/>
      <dgm:t>
        <a:bodyPr/>
        <a:lstStyle/>
        <a:p>
          <a:endParaRPr lang="en-GB">
            <a:solidFill>
              <a:schemeClr val="bg1"/>
            </a:solidFill>
          </a:endParaRPr>
        </a:p>
      </dgm:t>
    </dgm:pt>
    <dgm:pt modelId="{489DB47A-664A-491C-8991-ABC0582B0C09}">
      <dgm:prSet/>
      <dgm:spPr/>
      <dgm:t>
        <a:bodyPr/>
        <a:lstStyle/>
        <a:p>
          <a:r>
            <a:rPr lang="en-GB" b="1" dirty="0" smtClean="0"/>
            <a:t>Missed</a:t>
          </a:r>
          <a:r>
            <a:rPr lang="en-GB" dirty="0" smtClean="0"/>
            <a:t>: I give but don’t get a return</a:t>
          </a:r>
          <a:endParaRPr lang="en-GB" dirty="0"/>
        </a:p>
      </dgm:t>
    </dgm:pt>
    <dgm:pt modelId="{3855FA06-D536-46AB-B77B-627026374B4C}" type="parTrans" cxnId="{7DFAFCDD-65A7-4FAC-B89D-AA3B8E15A6C6}">
      <dgm:prSet/>
      <dgm:spPr/>
      <dgm:t>
        <a:bodyPr/>
        <a:lstStyle/>
        <a:p>
          <a:endParaRPr lang="en-GB"/>
        </a:p>
      </dgm:t>
    </dgm:pt>
    <dgm:pt modelId="{A24F097C-85B0-4AC1-A0C4-7DA34A8B8C67}" type="sibTrans" cxnId="{7DFAFCDD-65A7-4FAC-B89D-AA3B8E15A6C6}">
      <dgm:prSet/>
      <dgm:spPr>
        <a:solidFill>
          <a:schemeClr val="accent1"/>
        </a:solidFill>
        <a:ln w="19050">
          <a:solidFill>
            <a:schemeClr val="bg1">
              <a:lumMod val="65000"/>
            </a:schemeClr>
          </a:solidFill>
        </a:ln>
      </dgm:spPr>
      <dgm:t>
        <a:bodyPr/>
        <a:lstStyle/>
        <a:p>
          <a:endParaRPr lang="en-GB" sz="3200"/>
        </a:p>
      </dgm:t>
    </dgm:pt>
    <dgm:pt modelId="{D976EC25-05E6-40CE-BBCD-667C79E2177B}">
      <dgm:prSet/>
      <dgm:spPr/>
      <dgm:t>
        <a:bodyPr/>
        <a:lstStyle/>
        <a:p>
          <a:r>
            <a:rPr lang="en-GB" b="1" dirty="0" smtClean="0"/>
            <a:t>Destroyed</a:t>
          </a:r>
          <a:r>
            <a:rPr lang="en-GB" dirty="0" smtClean="0"/>
            <a:t>: I give but you don’t want</a:t>
          </a:r>
          <a:endParaRPr lang="en-GB" dirty="0"/>
        </a:p>
      </dgm:t>
    </dgm:pt>
    <dgm:pt modelId="{39A13610-16C8-41AB-881A-E68BBD6041D0}" type="parTrans" cxnId="{11B1BF9B-08C4-4BD4-B275-BE9D85C8E5A3}">
      <dgm:prSet/>
      <dgm:spPr/>
      <dgm:t>
        <a:bodyPr/>
        <a:lstStyle/>
        <a:p>
          <a:endParaRPr lang="en-GB"/>
        </a:p>
      </dgm:t>
    </dgm:pt>
    <dgm:pt modelId="{F264BE95-2549-4649-834D-DF6036382830}" type="sibTrans" cxnId="{11B1BF9B-08C4-4BD4-B275-BE9D85C8E5A3}">
      <dgm:prSet/>
      <dgm:spPr/>
      <dgm:t>
        <a:bodyPr/>
        <a:lstStyle/>
        <a:p>
          <a:endParaRPr lang="en-GB"/>
        </a:p>
      </dgm:t>
    </dgm:pt>
    <dgm:pt modelId="{C7336310-8050-4FF3-A0CE-C7D01361E26B}">
      <dgm:prSet/>
      <dgm:spPr/>
      <dgm:t>
        <a:bodyPr/>
        <a:lstStyle/>
        <a:p>
          <a:r>
            <a:rPr lang="en-GB" b="1" dirty="0" smtClean="0"/>
            <a:t>Surplus</a:t>
          </a:r>
          <a:r>
            <a:rPr lang="en-GB" dirty="0" smtClean="0"/>
            <a:t>: I give or have too much</a:t>
          </a:r>
          <a:endParaRPr lang="en-GB" dirty="0"/>
        </a:p>
      </dgm:t>
    </dgm:pt>
    <dgm:pt modelId="{DCACF738-FCD3-40BD-B067-0F89009F9D9F}" type="parTrans" cxnId="{AF5B8482-7532-441B-96B8-720D533DF862}">
      <dgm:prSet/>
      <dgm:spPr/>
      <dgm:t>
        <a:bodyPr/>
        <a:lstStyle/>
        <a:p>
          <a:endParaRPr lang="en-GB"/>
        </a:p>
      </dgm:t>
    </dgm:pt>
    <dgm:pt modelId="{EDE9CE27-E450-4935-9A0E-1FC126ED7D45}" type="sibTrans" cxnId="{AF5B8482-7532-441B-96B8-720D533DF862}">
      <dgm:prSet/>
      <dgm:spPr/>
      <dgm:t>
        <a:bodyPr/>
        <a:lstStyle/>
        <a:p>
          <a:endParaRPr lang="en-GB"/>
        </a:p>
      </dgm:t>
    </dgm:pt>
    <dgm:pt modelId="{5EDE3BD6-1F78-4F94-B05C-9462C52939F6}">
      <dgm:prSet/>
      <dgm:spPr/>
      <dgm:t>
        <a:bodyPr/>
        <a:lstStyle/>
        <a:p>
          <a:r>
            <a:rPr lang="en-GB" b="1" dirty="0" smtClean="0"/>
            <a:t>Absence</a:t>
          </a:r>
          <a:r>
            <a:rPr lang="en-GB" dirty="0" smtClean="0"/>
            <a:t>: you want but I don’t give</a:t>
          </a:r>
          <a:endParaRPr lang="en-GB" dirty="0"/>
        </a:p>
      </dgm:t>
    </dgm:pt>
    <dgm:pt modelId="{C39ADF0D-90D3-439C-B57D-C660FC13B91D}" type="parTrans" cxnId="{FC954190-121F-470E-8995-5CF320932234}">
      <dgm:prSet/>
      <dgm:spPr/>
      <dgm:t>
        <a:bodyPr/>
        <a:lstStyle/>
        <a:p>
          <a:endParaRPr lang="en-GB"/>
        </a:p>
      </dgm:t>
    </dgm:pt>
    <dgm:pt modelId="{EB404E88-EA88-4281-B6D4-A51379A82204}" type="sibTrans" cxnId="{FC954190-121F-470E-8995-5CF320932234}">
      <dgm:prSet/>
      <dgm:spPr/>
      <dgm:t>
        <a:bodyPr/>
        <a:lstStyle/>
        <a:p>
          <a:endParaRPr lang="en-GB"/>
        </a:p>
      </dgm:t>
    </dgm:pt>
    <dgm:pt modelId="{624CC516-0396-4793-8260-0571DC277997}">
      <dgm:prSet/>
      <dgm:spPr/>
      <dgm:t>
        <a:bodyPr/>
        <a:lstStyle/>
        <a:p>
          <a:r>
            <a:rPr lang="en-GB" b="1" dirty="0" smtClean="0"/>
            <a:t>Opportunity</a:t>
          </a:r>
          <a:r>
            <a:rPr lang="en-GB" dirty="0" smtClean="0"/>
            <a:t>: I discover new value</a:t>
          </a:r>
          <a:endParaRPr lang="en-GB" dirty="0"/>
        </a:p>
      </dgm:t>
    </dgm:pt>
    <dgm:pt modelId="{1518AF3E-C8DC-41DC-89EE-036A0B5654B1}" type="parTrans" cxnId="{D4A47371-74E1-4C67-85CB-B55CF3C7781D}">
      <dgm:prSet/>
      <dgm:spPr/>
      <dgm:t>
        <a:bodyPr/>
        <a:lstStyle/>
        <a:p>
          <a:endParaRPr lang="en-GB"/>
        </a:p>
      </dgm:t>
    </dgm:pt>
    <dgm:pt modelId="{6DA73DE1-9362-44D9-9C87-A2C2FBFECB0C}" type="sibTrans" cxnId="{D4A47371-74E1-4C67-85CB-B55CF3C7781D}">
      <dgm:prSet/>
      <dgm:spPr/>
      <dgm:t>
        <a:bodyPr/>
        <a:lstStyle/>
        <a:p>
          <a:endParaRPr lang="en-GB"/>
        </a:p>
      </dgm:t>
    </dgm:pt>
    <dgm:pt modelId="{C4756088-897B-4FCF-B7C4-85DF45CF0686}" type="pres">
      <dgm:prSet presAssocID="{22322AC3-938A-40A4-A591-9B7423A18001}" presName="cycle" presStyleCnt="0">
        <dgm:presLayoutVars>
          <dgm:dir/>
          <dgm:resizeHandles val="exact"/>
        </dgm:presLayoutVars>
      </dgm:prSet>
      <dgm:spPr/>
      <dgm:t>
        <a:bodyPr/>
        <a:lstStyle/>
        <a:p>
          <a:endParaRPr lang="en-GB"/>
        </a:p>
      </dgm:t>
    </dgm:pt>
    <dgm:pt modelId="{05104D0D-E232-4BDC-B99E-87A0AA989410}" type="pres">
      <dgm:prSet presAssocID="{17ED4D04-ED27-438A-A5C9-DCDC844D51A7}" presName="node" presStyleLbl="node1" presStyleIdx="0" presStyleCnt="6">
        <dgm:presLayoutVars>
          <dgm:bulletEnabled val="1"/>
        </dgm:presLayoutVars>
      </dgm:prSet>
      <dgm:spPr/>
      <dgm:t>
        <a:bodyPr/>
        <a:lstStyle/>
        <a:p>
          <a:endParaRPr lang="en-GB"/>
        </a:p>
      </dgm:t>
    </dgm:pt>
    <dgm:pt modelId="{8062629F-EA08-4F02-8422-AD24E8E0910C}" type="pres">
      <dgm:prSet presAssocID="{17ED4D04-ED27-438A-A5C9-DCDC844D51A7}" presName="spNode" presStyleCnt="0"/>
      <dgm:spPr/>
    </dgm:pt>
    <dgm:pt modelId="{9D70CFC8-1BAD-4D93-8C2E-BBFECC2BC8F3}" type="pres">
      <dgm:prSet presAssocID="{EB09E0AB-C7BD-44A4-8BB7-A99F5F136470}" presName="sibTrans" presStyleLbl="sibTrans1D1" presStyleIdx="0" presStyleCnt="6"/>
      <dgm:spPr/>
      <dgm:t>
        <a:bodyPr/>
        <a:lstStyle/>
        <a:p>
          <a:endParaRPr lang="en-GB"/>
        </a:p>
      </dgm:t>
    </dgm:pt>
    <dgm:pt modelId="{D1DA5B39-89BF-42FE-82EA-FF5BFF5FF8BF}" type="pres">
      <dgm:prSet presAssocID="{489DB47A-664A-491C-8991-ABC0582B0C09}" presName="node" presStyleLbl="node1" presStyleIdx="1" presStyleCnt="6">
        <dgm:presLayoutVars>
          <dgm:bulletEnabled val="1"/>
        </dgm:presLayoutVars>
      </dgm:prSet>
      <dgm:spPr/>
      <dgm:t>
        <a:bodyPr/>
        <a:lstStyle/>
        <a:p>
          <a:endParaRPr lang="en-GB"/>
        </a:p>
      </dgm:t>
    </dgm:pt>
    <dgm:pt modelId="{6428D736-887E-426B-BE66-F9EE38273331}" type="pres">
      <dgm:prSet presAssocID="{489DB47A-664A-491C-8991-ABC0582B0C09}" presName="spNode" presStyleCnt="0"/>
      <dgm:spPr/>
    </dgm:pt>
    <dgm:pt modelId="{53E90325-3616-48FF-ACE5-C0488366FDEC}" type="pres">
      <dgm:prSet presAssocID="{A24F097C-85B0-4AC1-A0C4-7DA34A8B8C67}" presName="sibTrans" presStyleLbl="sibTrans1D1" presStyleIdx="1" presStyleCnt="6"/>
      <dgm:spPr/>
      <dgm:t>
        <a:bodyPr/>
        <a:lstStyle/>
        <a:p>
          <a:endParaRPr lang="en-GB"/>
        </a:p>
      </dgm:t>
    </dgm:pt>
    <dgm:pt modelId="{7DC3210B-2D9F-444A-8C3F-39CD7940987F}" type="pres">
      <dgm:prSet presAssocID="{D976EC25-05E6-40CE-BBCD-667C79E2177B}" presName="node" presStyleLbl="node1" presStyleIdx="2" presStyleCnt="6">
        <dgm:presLayoutVars>
          <dgm:bulletEnabled val="1"/>
        </dgm:presLayoutVars>
      </dgm:prSet>
      <dgm:spPr/>
      <dgm:t>
        <a:bodyPr/>
        <a:lstStyle/>
        <a:p>
          <a:endParaRPr lang="en-GB"/>
        </a:p>
      </dgm:t>
    </dgm:pt>
    <dgm:pt modelId="{6934298D-CEDC-4B02-BA8B-9FA8AEE9DA01}" type="pres">
      <dgm:prSet presAssocID="{D976EC25-05E6-40CE-BBCD-667C79E2177B}" presName="spNode" presStyleCnt="0"/>
      <dgm:spPr/>
    </dgm:pt>
    <dgm:pt modelId="{5D8BE9F1-633A-4957-AAAE-D048CDBBAEE2}" type="pres">
      <dgm:prSet presAssocID="{F264BE95-2549-4649-834D-DF6036382830}" presName="sibTrans" presStyleLbl="sibTrans1D1" presStyleIdx="2" presStyleCnt="6"/>
      <dgm:spPr/>
      <dgm:t>
        <a:bodyPr/>
        <a:lstStyle/>
        <a:p>
          <a:endParaRPr lang="en-GB"/>
        </a:p>
      </dgm:t>
    </dgm:pt>
    <dgm:pt modelId="{91B67807-C885-480E-A0CB-EA2F5C268A3C}" type="pres">
      <dgm:prSet presAssocID="{C7336310-8050-4FF3-A0CE-C7D01361E26B}" presName="node" presStyleLbl="node1" presStyleIdx="3" presStyleCnt="6">
        <dgm:presLayoutVars>
          <dgm:bulletEnabled val="1"/>
        </dgm:presLayoutVars>
      </dgm:prSet>
      <dgm:spPr/>
      <dgm:t>
        <a:bodyPr/>
        <a:lstStyle/>
        <a:p>
          <a:endParaRPr lang="en-GB"/>
        </a:p>
      </dgm:t>
    </dgm:pt>
    <dgm:pt modelId="{27753607-69D2-42AB-B9F2-732541A5FF13}" type="pres">
      <dgm:prSet presAssocID="{C7336310-8050-4FF3-A0CE-C7D01361E26B}" presName="spNode" presStyleCnt="0"/>
      <dgm:spPr/>
    </dgm:pt>
    <dgm:pt modelId="{B7E2F782-29E4-437A-9317-398DA48B58E2}" type="pres">
      <dgm:prSet presAssocID="{EDE9CE27-E450-4935-9A0E-1FC126ED7D45}" presName="sibTrans" presStyleLbl="sibTrans1D1" presStyleIdx="3" presStyleCnt="6"/>
      <dgm:spPr/>
      <dgm:t>
        <a:bodyPr/>
        <a:lstStyle/>
        <a:p>
          <a:endParaRPr lang="en-GB"/>
        </a:p>
      </dgm:t>
    </dgm:pt>
    <dgm:pt modelId="{FF1AA0F1-2429-4CDF-BC5C-EB53E0A00DB2}" type="pres">
      <dgm:prSet presAssocID="{5EDE3BD6-1F78-4F94-B05C-9462C52939F6}" presName="node" presStyleLbl="node1" presStyleIdx="4" presStyleCnt="6">
        <dgm:presLayoutVars>
          <dgm:bulletEnabled val="1"/>
        </dgm:presLayoutVars>
      </dgm:prSet>
      <dgm:spPr/>
      <dgm:t>
        <a:bodyPr/>
        <a:lstStyle/>
        <a:p>
          <a:endParaRPr lang="en-GB"/>
        </a:p>
      </dgm:t>
    </dgm:pt>
    <dgm:pt modelId="{18D51875-44EE-45BF-98A2-CBDEBA583711}" type="pres">
      <dgm:prSet presAssocID="{5EDE3BD6-1F78-4F94-B05C-9462C52939F6}" presName="spNode" presStyleCnt="0"/>
      <dgm:spPr/>
    </dgm:pt>
    <dgm:pt modelId="{948A6F36-DA14-4288-88ED-E76533D78A21}" type="pres">
      <dgm:prSet presAssocID="{EB404E88-EA88-4281-B6D4-A51379A82204}" presName="sibTrans" presStyleLbl="sibTrans1D1" presStyleIdx="4" presStyleCnt="6"/>
      <dgm:spPr/>
      <dgm:t>
        <a:bodyPr/>
        <a:lstStyle/>
        <a:p>
          <a:endParaRPr lang="en-GB"/>
        </a:p>
      </dgm:t>
    </dgm:pt>
    <dgm:pt modelId="{4202640D-FE1E-4874-89A9-F2A9458931DD}" type="pres">
      <dgm:prSet presAssocID="{624CC516-0396-4793-8260-0571DC277997}" presName="node" presStyleLbl="node1" presStyleIdx="5" presStyleCnt="6">
        <dgm:presLayoutVars>
          <dgm:bulletEnabled val="1"/>
        </dgm:presLayoutVars>
      </dgm:prSet>
      <dgm:spPr/>
      <dgm:t>
        <a:bodyPr/>
        <a:lstStyle/>
        <a:p>
          <a:endParaRPr lang="en-GB"/>
        </a:p>
      </dgm:t>
    </dgm:pt>
    <dgm:pt modelId="{47FC507A-C1E8-4991-AF35-D86431EB0F14}" type="pres">
      <dgm:prSet presAssocID="{624CC516-0396-4793-8260-0571DC277997}" presName="spNode" presStyleCnt="0"/>
      <dgm:spPr/>
    </dgm:pt>
    <dgm:pt modelId="{4550F309-7F31-4687-8D33-D7488A78E67C}" type="pres">
      <dgm:prSet presAssocID="{6DA73DE1-9362-44D9-9C87-A2C2FBFECB0C}" presName="sibTrans" presStyleLbl="sibTrans1D1" presStyleIdx="5" presStyleCnt="6"/>
      <dgm:spPr/>
      <dgm:t>
        <a:bodyPr/>
        <a:lstStyle/>
        <a:p>
          <a:endParaRPr lang="en-GB"/>
        </a:p>
      </dgm:t>
    </dgm:pt>
  </dgm:ptLst>
  <dgm:cxnLst>
    <dgm:cxn modelId="{11B1BF9B-08C4-4BD4-B275-BE9D85C8E5A3}" srcId="{22322AC3-938A-40A4-A591-9B7423A18001}" destId="{D976EC25-05E6-40CE-BBCD-667C79E2177B}" srcOrd="2" destOrd="0" parTransId="{39A13610-16C8-41AB-881A-E68BBD6041D0}" sibTransId="{F264BE95-2549-4649-834D-DF6036382830}"/>
    <dgm:cxn modelId="{D4A47371-74E1-4C67-85CB-B55CF3C7781D}" srcId="{22322AC3-938A-40A4-A591-9B7423A18001}" destId="{624CC516-0396-4793-8260-0571DC277997}" srcOrd="5" destOrd="0" parTransId="{1518AF3E-C8DC-41DC-89EE-036A0B5654B1}" sibTransId="{6DA73DE1-9362-44D9-9C87-A2C2FBFECB0C}"/>
    <dgm:cxn modelId="{FAF18A1C-5D86-4A07-8D2F-185CEB46BA3E}" srcId="{22322AC3-938A-40A4-A591-9B7423A18001}" destId="{17ED4D04-ED27-438A-A5C9-DCDC844D51A7}" srcOrd="0" destOrd="0" parTransId="{AFE7ED7D-33F8-416D-A93C-21D5B2303828}" sibTransId="{EB09E0AB-C7BD-44A4-8BB7-A99F5F136470}"/>
    <dgm:cxn modelId="{BD8E504E-3373-42C6-AAC3-548620FC9151}" type="presOf" srcId="{6DA73DE1-9362-44D9-9C87-A2C2FBFECB0C}" destId="{4550F309-7F31-4687-8D33-D7488A78E67C}" srcOrd="0" destOrd="0" presId="urn:microsoft.com/office/officeart/2005/8/layout/cycle6"/>
    <dgm:cxn modelId="{850499F3-8B40-4B06-BB15-61E7A90A66DB}" type="presOf" srcId="{5EDE3BD6-1F78-4F94-B05C-9462C52939F6}" destId="{FF1AA0F1-2429-4CDF-BC5C-EB53E0A00DB2}" srcOrd="0" destOrd="0" presId="urn:microsoft.com/office/officeart/2005/8/layout/cycle6"/>
    <dgm:cxn modelId="{2B234D6C-430F-4B12-A1D5-5B4A2BF81442}" type="presOf" srcId="{489DB47A-664A-491C-8991-ABC0582B0C09}" destId="{D1DA5B39-89BF-42FE-82EA-FF5BFF5FF8BF}" srcOrd="0" destOrd="0" presId="urn:microsoft.com/office/officeart/2005/8/layout/cycle6"/>
    <dgm:cxn modelId="{8FB53974-189A-420A-8EC8-BCE63E2D020A}" type="presOf" srcId="{17ED4D04-ED27-438A-A5C9-DCDC844D51A7}" destId="{05104D0D-E232-4BDC-B99E-87A0AA989410}" srcOrd="0" destOrd="0" presId="urn:microsoft.com/office/officeart/2005/8/layout/cycle6"/>
    <dgm:cxn modelId="{FC954190-121F-470E-8995-5CF320932234}" srcId="{22322AC3-938A-40A4-A591-9B7423A18001}" destId="{5EDE3BD6-1F78-4F94-B05C-9462C52939F6}" srcOrd="4" destOrd="0" parTransId="{C39ADF0D-90D3-439C-B57D-C660FC13B91D}" sibTransId="{EB404E88-EA88-4281-B6D4-A51379A82204}"/>
    <dgm:cxn modelId="{7DFAFCDD-65A7-4FAC-B89D-AA3B8E15A6C6}" srcId="{22322AC3-938A-40A4-A591-9B7423A18001}" destId="{489DB47A-664A-491C-8991-ABC0582B0C09}" srcOrd="1" destOrd="0" parTransId="{3855FA06-D536-46AB-B77B-627026374B4C}" sibTransId="{A24F097C-85B0-4AC1-A0C4-7DA34A8B8C67}"/>
    <dgm:cxn modelId="{C0976E8B-925F-4BC4-924C-B683C2E462F7}" type="presOf" srcId="{EB404E88-EA88-4281-B6D4-A51379A82204}" destId="{948A6F36-DA14-4288-88ED-E76533D78A21}" srcOrd="0" destOrd="0" presId="urn:microsoft.com/office/officeart/2005/8/layout/cycle6"/>
    <dgm:cxn modelId="{03C67F41-640B-49AE-A555-01B317510B66}" type="presOf" srcId="{A24F097C-85B0-4AC1-A0C4-7DA34A8B8C67}" destId="{53E90325-3616-48FF-ACE5-C0488366FDEC}" srcOrd="0" destOrd="0" presId="urn:microsoft.com/office/officeart/2005/8/layout/cycle6"/>
    <dgm:cxn modelId="{FC0D6DB6-63A9-48D0-87BE-0E3DDE9ED35F}" type="presOf" srcId="{EDE9CE27-E450-4935-9A0E-1FC126ED7D45}" destId="{B7E2F782-29E4-437A-9317-398DA48B58E2}" srcOrd="0" destOrd="0" presId="urn:microsoft.com/office/officeart/2005/8/layout/cycle6"/>
    <dgm:cxn modelId="{9BAB7DE2-1081-4630-82D9-F4DA6EFC28E2}" type="presOf" srcId="{EB09E0AB-C7BD-44A4-8BB7-A99F5F136470}" destId="{9D70CFC8-1BAD-4D93-8C2E-BBFECC2BC8F3}" srcOrd="0" destOrd="0" presId="urn:microsoft.com/office/officeart/2005/8/layout/cycle6"/>
    <dgm:cxn modelId="{B34F8EDD-6ABB-4148-842D-6AC2169A3C24}" type="presOf" srcId="{624CC516-0396-4793-8260-0571DC277997}" destId="{4202640D-FE1E-4874-89A9-F2A9458931DD}" srcOrd="0" destOrd="0" presId="urn:microsoft.com/office/officeart/2005/8/layout/cycle6"/>
    <dgm:cxn modelId="{EB824061-2669-4034-A291-3518BF58BAA4}" type="presOf" srcId="{22322AC3-938A-40A4-A591-9B7423A18001}" destId="{C4756088-897B-4FCF-B7C4-85DF45CF0686}" srcOrd="0" destOrd="0" presId="urn:microsoft.com/office/officeart/2005/8/layout/cycle6"/>
    <dgm:cxn modelId="{44300EC5-CECF-4428-B42D-C6CBF6616FD9}" type="presOf" srcId="{F264BE95-2549-4649-834D-DF6036382830}" destId="{5D8BE9F1-633A-4957-AAAE-D048CDBBAEE2}" srcOrd="0" destOrd="0" presId="urn:microsoft.com/office/officeart/2005/8/layout/cycle6"/>
    <dgm:cxn modelId="{5EA67D1B-C2A8-45E7-8D4F-34BC79B443E9}" type="presOf" srcId="{D976EC25-05E6-40CE-BBCD-667C79E2177B}" destId="{7DC3210B-2D9F-444A-8C3F-39CD7940987F}" srcOrd="0" destOrd="0" presId="urn:microsoft.com/office/officeart/2005/8/layout/cycle6"/>
    <dgm:cxn modelId="{AF5B8482-7532-441B-96B8-720D533DF862}" srcId="{22322AC3-938A-40A4-A591-9B7423A18001}" destId="{C7336310-8050-4FF3-A0CE-C7D01361E26B}" srcOrd="3" destOrd="0" parTransId="{DCACF738-FCD3-40BD-B067-0F89009F9D9F}" sibTransId="{EDE9CE27-E450-4935-9A0E-1FC126ED7D45}"/>
    <dgm:cxn modelId="{8371B306-6B7E-442E-A121-097D61C6C931}" type="presOf" srcId="{C7336310-8050-4FF3-A0CE-C7D01361E26B}" destId="{91B67807-C885-480E-A0CB-EA2F5C268A3C}" srcOrd="0" destOrd="0" presId="urn:microsoft.com/office/officeart/2005/8/layout/cycle6"/>
    <dgm:cxn modelId="{D9495419-4ED4-4336-AF4B-6AD87F49B5F6}" type="presParOf" srcId="{C4756088-897B-4FCF-B7C4-85DF45CF0686}" destId="{05104D0D-E232-4BDC-B99E-87A0AA989410}" srcOrd="0" destOrd="0" presId="urn:microsoft.com/office/officeart/2005/8/layout/cycle6"/>
    <dgm:cxn modelId="{24A2505F-0604-4441-8202-B68B6749CAE9}" type="presParOf" srcId="{C4756088-897B-4FCF-B7C4-85DF45CF0686}" destId="{8062629F-EA08-4F02-8422-AD24E8E0910C}" srcOrd="1" destOrd="0" presId="urn:microsoft.com/office/officeart/2005/8/layout/cycle6"/>
    <dgm:cxn modelId="{66E6531C-8E69-45A3-9A6D-ADBC009F1B37}" type="presParOf" srcId="{C4756088-897B-4FCF-B7C4-85DF45CF0686}" destId="{9D70CFC8-1BAD-4D93-8C2E-BBFECC2BC8F3}" srcOrd="2" destOrd="0" presId="urn:microsoft.com/office/officeart/2005/8/layout/cycle6"/>
    <dgm:cxn modelId="{FBFCAB8C-7C22-4F53-9C52-175F9C1DE5C2}" type="presParOf" srcId="{C4756088-897B-4FCF-B7C4-85DF45CF0686}" destId="{D1DA5B39-89BF-42FE-82EA-FF5BFF5FF8BF}" srcOrd="3" destOrd="0" presId="urn:microsoft.com/office/officeart/2005/8/layout/cycle6"/>
    <dgm:cxn modelId="{03EAA4B0-CB2F-42B7-8027-D53A71C300E6}" type="presParOf" srcId="{C4756088-897B-4FCF-B7C4-85DF45CF0686}" destId="{6428D736-887E-426B-BE66-F9EE38273331}" srcOrd="4" destOrd="0" presId="urn:microsoft.com/office/officeart/2005/8/layout/cycle6"/>
    <dgm:cxn modelId="{70BDEE1D-FFF0-4A42-A1F0-165E93F278BB}" type="presParOf" srcId="{C4756088-897B-4FCF-B7C4-85DF45CF0686}" destId="{53E90325-3616-48FF-ACE5-C0488366FDEC}" srcOrd="5" destOrd="0" presId="urn:microsoft.com/office/officeart/2005/8/layout/cycle6"/>
    <dgm:cxn modelId="{3FD7797A-5457-4707-BA34-2C2B4DFA63E9}" type="presParOf" srcId="{C4756088-897B-4FCF-B7C4-85DF45CF0686}" destId="{7DC3210B-2D9F-444A-8C3F-39CD7940987F}" srcOrd="6" destOrd="0" presId="urn:microsoft.com/office/officeart/2005/8/layout/cycle6"/>
    <dgm:cxn modelId="{040E9DF3-612C-4F56-B9BB-54FCEC8AED72}" type="presParOf" srcId="{C4756088-897B-4FCF-B7C4-85DF45CF0686}" destId="{6934298D-CEDC-4B02-BA8B-9FA8AEE9DA01}" srcOrd="7" destOrd="0" presId="urn:microsoft.com/office/officeart/2005/8/layout/cycle6"/>
    <dgm:cxn modelId="{39BD926C-70E7-4998-ABA5-47D68CCA6924}" type="presParOf" srcId="{C4756088-897B-4FCF-B7C4-85DF45CF0686}" destId="{5D8BE9F1-633A-4957-AAAE-D048CDBBAEE2}" srcOrd="8" destOrd="0" presId="urn:microsoft.com/office/officeart/2005/8/layout/cycle6"/>
    <dgm:cxn modelId="{FBFF9500-9C4A-4BB1-A0A6-0CB69A942614}" type="presParOf" srcId="{C4756088-897B-4FCF-B7C4-85DF45CF0686}" destId="{91B67807-C885-480E-A0CB-EA2F5C268A3C}" srcOrd="9" destOrd="0" presId="urn:microsoft.com/office/officeart/2005/8/layout/cycle6"/>
    <dgm:cxn modelId="{D00F91B4-7B37-41D1-BBF6-25B416FAA75B}" type="presParOf" srcId="{C4756088-897B-4FCF-B7C4-85DF45CF0686}" destId="{27753607-69D2-42AB-B9F2-732541A5FF13}" srcOrd="10" destOrd="0" presId="urn:microsoft.com/office/officeart/2005/8/layout/cycle6"/>
    <dgm:cxn modelId="{01426008-3BA4-4C4E-84BF-F6519C2283E6}" type="presParOf" srcId="{C4756088-897B-4FCF-B7C4-85DF45CF0686}" destId="{B7E2F782-29E4-437A-9317-398DA48B58E2}" srcOrd="11" destOrd="0" presId="urn:microsoft.com/office/officeart/2005/8/layout/cycle6"/>
    <dgm:cxn modelId="{C186E8AE-E02F-4C71-8DA1-27938F35572F}" type="presParOf" srcId="{C4756088-897B-4FCF-B7C4-85DF45CF0686}" destId="{FF1AA0F1-2429-4CDF-BC5C-EB53E0A00DB2}" srcOrd="12" destOrd="0" presId="urn:microsoft.com/office/officeart/2005/8/layout/cycle6"/>
    <dgm:cxn modelId="{9C199793-FD26-42EE-A3B7-75442F428557}" type="presParOf" srcId="{C4756088-897B-4FCF-B7C4-85DF45CF0686}" destId="{18D51875-44EE-45BF-98A2-CBDEBA583711}" srcOrd="13" destOrd="0" presId="urn:microsoft.com/office/officeart/2005/8/layout/cycle6"/>
    <dgm:cxn modelId="{205BE08C-714D-4353-BFF5-1CBE3B0D249C}" type="presParOf" srcId="{C4756088-897B-4FCF-B7C4-85DF45CF0686}" destId="{948A6F36-DA14-4288-88ED-E76533D78A21}" srcOrd="14" destOrd="0" presId="urn:microsoft.com/office/officeart/2005/8/layout/cycle6"/>
    <dgm:cxn modelId="{A68FC73D-6067-4082-A0CD-896140D83FD7}" type="presParOf" srcId="{C4756088-897B-4FCF-B7C4-85DF45CF0686}" destId="{4202640D-FE1E-4874-89A9-F2A9458931DD}" srcOrd="15" destOrd="0" presId="urn:microsoft.com/office/officeart/2005/8/layout/cycle6"/>
    <dgm:cxn modelId="{A5AA5CF8-9818-451E-BFEA-A72FD6AD1BFC}" type="presParOf" srcId="{C4756088-897B-4FCF-B7C4-85DF45CF0686}" destId="{47FC507A-C1E8-4991-AF35-D86431EB0F14}" srcOrd="16" destOrd="0" presId="urn:microsoft.com/office/officeart/2005/8/layout/cycle6"/>
    <dgm:cxn modelId="{EFFD08B5-009B-4604-A27C-DD2FD78F271E}" type="presParOf" srcId="{C4756088-897B-4FCF-B7C4-85DF45CF0686}" destId="{4550F309-7F31-4687-8D33-D7488A78E67C}" srcOrd="17"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smtClean="0"/>
            <a:t>Product design</a:t>
          </a:r>
          <a:endParaRPr lang="en-GB" sz="2000" b="1" dirty="0"/>
        </a:p>
      </dgm:t>
    </dgm:pt>
    <dgm:pt modelId="{48611C48-C4B7-42CC-A2C1-B5446CB84AA4}" type="parTrans" cxnId="{FCF0D00A-7BDD-4AF7-A50B-5377D0B07807}">
      <dgm:prSet/>
      <dgm:spPr/>
      <dgm:t>
        <a:bodyPr/>
        <a:lstStyle/>
        <a:p>
          <a:endParaRPr lang="en-GB">
            <a:solidFill>
              <a:schemeClr val="tx1"/>
            </a:solidFill>
          </a:endParaRPr>
        </a:p>
      </dgm:t>
    </dgm:pt>
    <dgm:pt modelId="{60728ECA-F9B2-4167-8D9D-80E06DE82722}" type="sibTrans" cxnId="{FCF0D00A-7BDD-4AF7-A50B-5377D0B07807}">
      <dgm:prSet/>
      <dgm:spPr/>
      <dgm:t>
        <a:bodyPr/>
        <a:lstStyle/>
        <a:p>
          <a:endParaRPr lang="en-GB">
            <a:solidFill>
              <a:schemeClr val="tx1"/>
            </a:solidFill>
          </a:endParaRPr>
        </a:p>
      </dgm:t>
    </dgm:pt>
    <dgm:pt modelId="{2AF0122D-FF1B-45B1-9BDB-87B680135C33}">
      <dgm:prSet phldrT="[Text]" custT="1"/>
      <dgm:spPr/>
      <dgm:t>
        <a:bodyPr/>
        <a:lstStyle/>
        <a:p>
          <a:r>
            <a:rPr lang="en-GB" sz="1600" dirty="0" smtClean="0"/>
            <a:t>Use less</a:t>
          </a:r>
          <a:endParaRPr lang="en-GB" sz="1600" dirty="0"/>
        </a:p>
      </dgm:t>
    </dgm:pt>
    <dgm:pt modelId="{F368C3A0-7FEB-4ACF-B05E-BFEC2F342D72}" type="parTrans" cxnId="{FCB64DE2-197F-4409-B4D4-A4FD12E79AC7}">
      <dgm:prSet/>
      <dgm:spPr/>
      <dgm:t>
        <a:bodyPr/>
        <a:lstStyle/>
        <a:p>
          <a:endParaRPr lang="en-GB">
            <a:solidFill>
              <a:schemeClr val="tx1"/>
            </a:solidFill>
          </a:endParaRPr>
        </a:p>
      </dgm:t>
    </dgm:pt>
    <dgm:pt modelId="{E3AD4D8E-CC17-4A2C-8DC9-F2ABB2A4845A}" type="sibTrans" cxnId="{FCB64DE2-197F-4409-B4D4-A4FD12E79AC7}">
      <dgm:prSet/>
      <dgm:spPr/>
      <dgm:t>
        <a:bodyPr/>
        <a:lstStyle/>
        <a:p>
          <a:endParaRPr lang="en-GB">
            <a:solidFill>
              <a:schemeClr val="tx1"/>
            </a:solidFill>
          </a:endParaRPr>
        </a:p>
      </dgm:t>
    </dgm:pt>
    <dgm:pt modelId="{6D31AF31-93B4-4456-95B7-8671E38EB396}">
      <dgm:prSet phldrT="[Text]" custT="1"/>
      <dgm:spPr/>
      <dgm:t>
        <a:bodyPr/>
        <a:lstStyle/>
        <a:p>
          <a:r>
            <a:rPr lang="en-GB" sz="1600" dirty="0" smtClean="0"/>
            <a:t>Use it more</a:t>
          </a:r>
          <a:endParaRPr lang="en-GB" sz="1600" dirty="0"/>
        </a:p>
      </dgm:t>
    </dgm:pt>
    <dgm:pt modelId="{F5557B6F-0AAA-4E70-84E7-1791830011CF}" type="parTrans" cxnId="{F6474063-66C4-4D6F-8452-F7733697B597}">
      <dgm:prSet/>
      <dgm:spPr/>
      <dgm:t>
        <a:bodyPr/>
        <a:lstStyle/>
        <a:p>
          <a:endParaRPr lang="en-GB">
            <a:solidFill>
              <a:schemeClr val="tx1"/>
            </a:solidFill>
          </a:endParaRPr>
        </a:p>
      </dgm:t>
    </dgm:pt>
    <dgm:pt modelId="{CA27ED4B-C425-4DA1-9B41-F8781A4CDE62}" type="sibTrans" cxnId="{F6474063-66C4-4D6F-8452-F7733697B597}">
      <dgm:prSet/>
      <dgm:spPr/>
      <dgm:t>
        <a:bodyPr/>
        <a:lstStyle/>
        <a:p>
          <a:endParaRPr lang="en-GB">
            <a:solidFill>
              <a:schemeClr val="tx1"/>
            </a:solidFill>
          </a:endParaRPr>
        </a:p>
      </dgm:t>
    </dgm:pt>
    <dgm:pt modelId="{B5B99155-047F-4664-B536-62AEA229A242}">
      <dgm:prSet phldrT="[Text]" custT="1"/>
      <dgm:spPr>
        <a:solidFill>
          <a:schemeClr val="accent5">
            <a:lumMod val="60000"/>
            <a:lumOff val="40000"/>
          </a:schemeClr>
        </a:solidFill>
      </dgm:spPr>
      <dgm:t>
        <a:bodyPr/>
        <a:lstStyle/>
        <a:p>
          <a:r>
            <a:rPr lang="en-GB" sz="2000" b="1" smtClean="0"/>
            <a:t>Process design</a:t>
          </a:r>
          <a:endParaRPr lang="en-GB" sz="2000" b="1" dirty="0"/>
        </a:p>
      </dgm:t>
    </dgm:pt>
    <dgm:pt modelId="{7362CF9C-AA28-4115-813C-4A73D946C8A2}" type="parTrans" cxnId="{C7D752F8-7DF2-4977-9030-B3898A3F5226}">
      <dgm:prSet/>
      <dgm:spPr/>
      <dgm:t>
        <a:bodyPr/>
        <a:lstStyle/>
        <a:p>
          <a:endParaRPr lang="en-GB">
            <a:solidFill>
              <a:schemeClr val="tx1"/>
            </a:solidFill>
          </a:endParaRPr>
        </a:p>
      </dgm:t>
    </dgm:pt>
    <dgm:pt modelId="{E462841A-E932-4D12-B2D8-F36BA0C52CDB}" type="sibTrans" cxnId="{C7D752F8-7DF2-4977-9030-B3898A3F5226}">
      <dgm:prSet/>
      <dgm:spPr/>
      <dgm:t>
        <a:bodyPr/>
        <a:lstStyle/>
        <a:p>
          <a:endParaRPr lang="en-GB">
            <a:solidFill>
              <a:schemeClr val="tx1"/>
            </a:solidFill>
          </a:endParaRPr>
        </a:p>
      </dgm:t>
    </dgm:pt>
    <dgm:pt modelId="{FB2A3D03-9E91-4503-8373-C1C508B91DC4}">
      <dgm:prSet phldrT="[Text]" custT="1"/>
      <dgm:spPr/>
      <dgm:t>
        <a:bodyPr/>
        <a:lstStyle/>
        <a:p>
          <a:r>
            <a:rPr lang="en-GB" sz="1600" smtClean="0"/>
            <a:t>Use less</a:t>
          </a:r>
          <a:endParaRPr lang="en-GB" sz="1600" dirty="0"/>
        </a:p>
      </dgm:t>
    </dgm:pt>
    <dgm:pt modelId="{1E20503B-2E5B-4898-A82C-599B40038AEA}" type="parTrans" cxnId="{5DB4E005-F465-467B-A1CF-45C0A2514600}">
      <dgm:prSet/>
      <dgm:spPr/>
      <dgm:t>
        <a:bodyPr/>
        <a:lstStyle/>
        <a:p>
          <a:endParaRPr lang="en-GB">
            <a:solidFill>
              <a:schemeClr val="tx1"/>
            </a:solidFill>
          </a:endParaRPr>
        </a:p>
      </dgm:t>
    </dgm:pt>
    <dgm:pt modelId="{2FB530D0-C48A-42E2-B98A-955C4B5CAB99}" type="sibTrans" cxnId="{5DB4E005-F465-467B-A1CF-45C0A2514600}">
      <dgm:prSet/>
      <dgm:spPr/>
      <dgm:t>
        <a:bodyPr/>
        <a:lstStyle/>
        <a:p>
          <a:endParaRPr lang="en-GB">
            <a:solidFill>
              <a:schemeClr val="tx1"/>
            </a:solidFill>
          </a:endParaRPr>
        </a:p>
      </dgm:t>
    </dgm:pt>
    <dgm:pt modelId="{A9750B8B-E5DF-4775-9AE4-2DC2D1710A9A}">
      <dgm:prSet phldrT="[Text]" custT="1"/>
      <dgm:spPr>
        <a:solidFill>
          <a:schemeClr val="accent5">
            <a:lumMod val="60000"/>
            <a:lumOff val="40000"/>
          </a:schemeClr>
        </a:solidFill>
      </dgm:spPr>
      <dgm:t>
        <a:bodyPr/>
        <a:lstStyle/>
        <a:p>
          <a:r>
            <a:rPr lang="en-GB" sz="2000" b="1" smtClean="0"/>
            <a:t>Circular flows</a:t>
          </a:r>
          <a:endParaRPr lang="en-GB" sz="2000" b="1" dirty="0"/>
        </a:p>
      </dgm:t>
    </dgm:pt>
    <dgm:pt modelId="{1FE22986-2769-4A65-8997-EF8D8F1C913F}" type="parTrans" cxnId="{1F8F96AC-025F-4012-AFC5-885A9E1CB931}">
      <dgm:prSet/>
      <dgm:spPr/>
      <dgm:t>
        <a:bodyPr/>
        <a:lstStyle/>
        <a:p>
          <a:endParaRPr lang="en-GB">
            <a:solidFill>
              <a:schemeClr val="tx1"/>
            </a:solidFill>
          </a:endParaRPr>
        </a:p>
      </dgm:t>
    </dgm:pt>
    <dgm:pt modelId="{8F7B457E-8F8B-4C48-BDFE-E7FCC28A4C84}" type="sibTrans" cxnId="{1F8F96AC-025F-4012-AFC5-885A9E1CB931}">
      <dgm:prSet/>
      <dgm:spPr/>
      <dgm:t>
        <a:bodyPr/>
        <a:lstStyle/>
        <a:p>
          <a:endParaRPr lang="en-GB">
            <a:solidFill>
              <a:schemeClr val="tx1"/>
            </a:solidFill>
          </a:endParaRPr>
        </a:p>
      </dgm:t>
    </dgm:pt>
    <dgm:pt modelId="{0776A6A8-7FB5-40F9-A6EE-8D6D7C331DEF}">
      <dgm:prSet phldrT="[Text]" custT="1"/>
      <dgm:spPr/>
      <dgm:t>
        <a:bodyPr/>
        <a:lstStyle/>
        <a:p>
          <a:r>
            <a:rPr lang="en-GB" sz="1600" dirty="0" smtClean="0"/>
            <a:t>Reuse</a:t>
          </a:r>
          <a:endParaRPr lang="en-GB" sz="1600" dirty="0"/>
        </a:p>
      </dgm:t>
    </dgm:pt>
    <dgm:pt modelId="{2B3920BA-FA2F-4E17-9498-979AA66FC6E6}" type="parTrans" cxnId="{7551775B-E211-4CEA-8D7A-A5260958799E}">
      <dgm:prSet/>
      <dgm:spPr/>
      <dgm:t>
        <a:bodyPr/>
        <a:lstStyle/>
        <a:p>
          <a:endParaRPr lang="en-GB">
            <a:solidFill>
              <a:schemeClr val="tx1"/>
            </a:solidFill>
          </a:endParaRPr>
        </a:p>
      </dgm:t>
    </dgm:pt>
    <dgm:pt modelId="{85961D6B-A0DD-417B-9B8B-0DCB27CA9E62}" type="sibTrans" cxnId="{7551775B-E211-4CEA-8D7A-A5260958799E}">
      <dgm:prSet/>
      <dgm:spPr/>
      <dgm:t>
        <a:bodyPr/>
        <a:lstStyle/>
        <a:p>
          <a:endParaRPr lang="en-GB">
            <a:solidFill>
              <a:schemeClr val="tx1"/>
            </a:solidFill>
          </a:endParaRPr>
        </a:p>
      </dgm:t>
    </dgm:pt>
    <dgm:pt modelId="{B362322D-C280-4332-9B41-C35452F6EC8A}">
      <dgm:prSet phldrT="[Text]" custT="1"/>
      <dgm:spPr>
        <a:solidFill>
          <a:schemeClr val="accent5">
            <a:lumMod val="60000"/>
            <a:lumOff val="40000"/>
          </a:schemeClr>
        </a:solidFill>
      </dgm:spPr>
      <dgm:t>
        <a:bodyPr/>
        <a:lstStyle/>
        <a:p>
          <a:r>
            <a:rPr lang="en-GB" sz="2000" b="1" dirty="0" smtClean="0"/>
            <a:t>Circular inputs</a:t>
          </a:r>
          <a:endParaRPr lang="en-GB" sz="2000" b="1" dirty="0"/>
        </a:p>
      </dgm:t>
    </dgm:pt>
    <dgm:pt modelId="{1A468FA5-E58F-464F-91E1-66AC0D6E22D2}" type="parTrans" cxnId="{6C1CC9CA-C714-4736-8E55-D9A66ADC86AA}">
      <dgm:prSet/>
      <dgm:spPr/>
      <dgm:t>
        <a:bodyPr/>
        <a:lstStyle/>
        <a:p>
          <a:endParaRPr lang="en-GB">
            <a:solidFill>
              <a:schemeClr val="tx1"/>
            </a:solidFill>
          </a:endParaRPr>
        </a:p>
      </dgm:t>
    </dgm:pt>
    <dgm:pt modelId="{870EB13F-CF04-4154-A40D-030BE406D0E4}" type="sibTrans" cxnId="{6C1CC9CA-C714-4736-8E55-D9A66ADC86AA}">
      <dgm:prSet/>
      <dgm:spPr/>
      <dgm:t>
        <a:bodyPr/>
        <a:lstStyle/>
        <a:p>
          <a:endParaRPr lang="en-GB">
            <a:solidFill>
              <a:schemeClr val="tx1"/>
            </a:solidFill>
          </a:endParaRPr>
        </a:p>
      </dgm:t>
    </dgm:pt>
    <dgm:pt modelId="{C83A5A2A-9FAC-4DFF-957D-E486D6EB93DF}">
      <dgm:prSet phldrT="[Text]" custT="1"/>
      <dgm:spPr/>
      <dgm:t>
        <a:bodyPr/>
        <a:lstStyle/>
        <a:p>
          <a:r>
            <a:rPr lang="en-GB" sz="1600" smtClean="0"/>
            <a:t>Use it again</a:t>
          </a:r>
          <a:endParaRPr lang="en-GB" sz="1600" dirty="0"/>
        </a:p>
      </dgm:t>
    </dgm:pt>
    <dgm:pt modelId="{5D9D3259-760B-4ADE-9CA2-5C2EB3771C1A}" type="parTrans" cxnId="{4E2F875D-8EAD-4698-8F1D-1AD83A92FCFC}">
      <dgm:prSet/>
      <dgm:spPr/>
      <dgm:t>
        <a:bodyPr/>
        <a:lstStyle/>
        <a:p>
          <a:endParaRPr lang="en-GB">
            <a:solidFill>
              <a:schemeClr val="tx1"/>
            </a:solidFill>
          </a:endParaRPr>
        </a:p>
      </dgm:t>
    </dgm:pt>
    <dgm:pt modelId="{CB141E90-F8E1-4F1C-937C-717B30060445}" type="sibTrans" cxnId="{4E2F875D-8EAD-4698-8F1D-1AD83A92FCFC}">
      <dgm:prSet/>
      <dgm:spPr/>
      <dgm:t>
        <a:bodyPr/>
        <a:lstStyle/>
        <a:p>
          <a:endParaRPr lang="en-GB">
            <a:solidFill>
              <a:schemeClr val="tx1"/>
            </a:solidFill>
          </a:endParaRPr>
        </a:p>
      </dgm:t>
    </dgm:pt>
    <dgm:pt modelId="{F0E32E4C-BD19-4614-B4DB-7E7950F5746B}">
      <dgm:prSet phldrT="[Text]" custT="1"/>
      <dgm:spPr/>
      <dgm:t>
        <a:bodyPr/>
        <a:lstStyle/>
        <a:p>
          <a:r>
            <a:rPr lang="en-GB" sz="1600" dirty="0" smtClean="0"/>
            <a:t>Remanufacture</a:t>
          </a:r>
          <a:endParaRPr lang="en-GB" sz="1600" dirty="0"/>
        </a:p>
      </dgm:t>
    </dgm:pt>
    <dgm:pt modelId="{46D9322A-DB11-43B1-BAE3-D963D57C106B}" type="parTrans" cxnId="{EA8BFA06-CC36-46C0-8C71-D3380358912F}">
      <dgm:prSet/>
      <dgm:spPr/>
      <dgm:t>
        <a:bodyPr/>
        <a:lstStyle/>
        <a:p>
          <a:endParaRPr lang="en-GB">
            <a:solidFill>
              <a:schemeClr val="tx1"/>
            </a:solidFill>
          </a:endParaRPr>
        </a:p>
      </dgm:t>
    </dgm:pt>
    <dgm:pt modelId="{7024FA48-233E-41EC-9711-95C6EB51C977}" type="sibTrans" cxnId="{EA8BFA06-CC36-46C0-8C71-D3380358912F}">
      <dgm:prSet/>
      <dgm:spPr/>
      <dgm:t>
        <a:bodyPr/>
        <a:lstStyle/>
        <a:p>
          <a:endParaRPr lang="en-GB">
            <a:solidFill>
              <a:schemeClr val="tx1"/>
            </a:solidFill>
          </a:endParaRPr>
        </a:p>
      </dgm:t>
    </dgm:pt>
    <dgm:pt modelId="{6ED2F62E-FA35-48CC-8A9F-841776209B78}">
      <dgm:prSet phldrT="[Text]" custT="1"/>
      <dgm:spPr/>
      <dgm:t>
        <a:bodyPr/>
        <a:lstStyle/>
        <a:p>
          <a:r>
            <a:rPr lang="en-GB" sz="1600" dirty="0" smtClean="0"/>
            <a:t>Recycle</a:t>
          </a:r>
          <a:endParaRPr lang="en-GB" sz="1600" dirty="0"/>
        </a:p>
      </dgm:t>
    </dgm:pt>
    <dgm:pt modelId="{C923FD26-2C27-4CB5-B7D2-97893A819074}" type="parTrans" cxnId="{774728A7-2FCE-4DF5-967C-4D0EF6058F63}">
      <dgm:prSet/>
      <dgm:spPr/>
      <dgm:t>
        <a:bodyPr/>
        <a:lstStyle/>
        <a:p>
          <a:endParaRPr lang="en-GB">
            <a:solidFill>
              <a:schemeClr val="tx1"/>
            </a:solidFill>
          </a:endParaRPr>
        </a:p>
      </dgm:t>
    </dgm:pt>
    <dgm:pt modelId="{112CF460-4F33-4828-A16B-F4CE81FE1363}" type="sibTrans" cxnId="{774728A7-2FCE-4DF5-967C-4D0EF6058F63}">
      <dgm:prSet/>
      <dgm:spPr/>
      <dgm:t>
        <a:bodyPr/>
        <a:lstStyle/>
        <a:p>
          <a:endParaRPr lang="en-GB">
            <a:solidFill>
              <a:schemeClr val="tx1"/>
            </a:solidFill>
          </a:endParaRPr>
        </a:p>
      </dgm:t>
    </dgm:pt>
    <dgm:pt modelId="{F9A6A46C-502B-4334-9633-5C1A9127F001}">
      <dgm:prSet phldrT="[Text]" custT="1"/>
      <dgm:spPr/>
      <dgm:t>
        <a:bodyPr/>
        <a:lstStyle/>
        <a:p>
          <a:r>
            <a:rPr lang="en-GB" sz="1600" dirty="0" smtClean="0"/>
            <a:t>Recycled</a:t>
          </a:r>
          <a:endParaRPr lang="en-GB" sz="1600" dirty="0"/>
        </a:p>
      </dgm:t>
    </dgm:pt>
    <dgm:pt modelId="{0812F62D-7246-4506-ABB2-5EB3B8E89A20}" type="parTrans" cxnId="{ABB20B81-939D-4D1D-82DA-E601F3D7B530}">
      <dgm:prSet/>
      <dgm:spPr/>
      <dgm:t>
        <a:bodyPr/>
        <a:lstStyle/>
        <a:p>
          <a:endParaRPr lang="en-GB">
            <a:solidFill>
              <a:schemeClr val="tx1"/>
            </a:solidFill>
          </a:endParaRPr>
        </a:p>
      </dgm:t>
    </dgm:pt>
    <dgm:pt modelId="{A3FD873B-A698-474A-8CC8-75933FA2EDD8}" type="sibTrans" cxnId="{ABB20B81-939D-4D1D-82DA-E601F3D7B530}">
      <dgm:prSet/>
      <dgm:spPr/>
      <dgm:t>
        <a:bodyPr/>
        <a:lstStyle/>
        <a:p>
          <a:endParaRPr lang="en-GB">
            <a:solidFill>
              <a:schemeClr val="tx1"/>
            </a:solidFill>
          </a:endParaRPr>
        </a:p>
      </dgm:t>
    </dgm:pt>
    <dgm:pt modelId="{AD37F87E-DFB0-4CB3-92F0-E1D75B1709C5}">
      <dgm:prSet phldrT="[Text]" custT="1"/>
      <dgm:spPr/>
      <dgm:t>
        <a:bodyPr/>
        <a:lstStyle/>
        <a:p>
          <a:r>
            <a:rPr lang="en-GB" sz="1600" smtClean="0"/>
            <a:t>Renewable</a:t>
          </a:r>
          <a:endParaRPr lang="en-GB" sz="1600" dirty="0"/>
        </a:p>
      </dgm:t>
    </dgm:pt>
    <dgm:pt modelId="{CC29DA74-1B9C-46EC-BBE1-BC23D42C4070}" type="parTrans" cxnId="{905977F3-2161-44CF-8070-9B38CB02A9B1}">
      <dgm:prSet/>
      <dgm:spPr/>
      <dgm:t>
        <a:bodyPr/>
        <a:lstStyle/>
        <a:p>
          <a:endParaRPr lang="en-GB">
            <a:solidFill>
              <a:schemeClr val="tx1"/>
            </a:solidFill>
          </a:endParaRPr>
        </a:p>
      </dgm:t>
    </dgm:pt>
    <dgm:pt modelId="{23AB5A34-DD8C-48C0-AF0D-699AF18E286E}" type="sibTrans" cxnId="{905977F3-2161-44CF-8070-9B38CB02A9B1}">
      <dgm:prSet/>
      <dgm:spPr/>
      <dgm:t>
        <a:bodyPr/>
        <a:lstStyle/>
        <a:p>
          <a:endParaRPr lang="en-GB">
            <a:solidFill>
              <a:schemeClr val="tx1"/>
            </a:solidFill>
          </a:endParaRPr>
        </a:p>
      </dgm:t>
    </dgm:pt>
    <dgm:pt modelId="{89D411B9-6CA9-4AAE-8BBE-FDA46C07E335}">
      <dgm:prSet phldrT="[Text]" custT="1"/>
      <dgm:spPr/>
      <dgm:t>
        <a:bodyPr/>
        <a:lstStyle/>
        <a:p>
          <a:r>
            <a:rPr lang="en-GB" sz="1600" smtClean="0"/>
            <a:t>Safe &amp; secure</a:t>
          </a:r>
          <a:endParaRPr lang="en-GB" sz="1600" dirty="0"/>
        </a:p>
      </dgm:t>
    </dgm:pt>
    <dgm:pt modelId="{1D11EE7B-BA8C-4ED7-9692-42D495F6A4DA}" type="parTrans" cxnId="{21E18961-CCEE-49BB-BD12-CB40C0A93797}">
      <dgm:prSet/>
      <dgm:spPr/>
      <dgm:t>
        <a:bodyPr/>
        <a:lstStyle/>
        <a:p>
          <a:endParaRPr lang="en-GB">
            <a:solidFill>
              <a:schemeClr val="tx1"/>
            </a:solidFill>
          </a:endParaRPr>
        </a:p>
      </dgm:t>
    </dgm:pt>
    <dgm:pt modelId="{B9CCCB55-51F2-406D-BF55-6C7658D6F718}" type="sibTrans" cxnId="{21E18961-CCEE-49BB-BD12-CB40C0A93797}">
      <dgm:prSet/>
      <dgm:spPr/>
      <dgm:t>
        <a:bodyPr/>
        <a:lstStyle/>
        <a:p>
          <a:endParaRPr lang="en-GB">
            <a:solidFill>
              <a:schemeClr val="tx1"/>
            </a:solidFill>
          </a:endParaRPr>
        </a:p>
      </dgm:t>
    </dgm:pt>
    <dgm:pt modelId="{15CC0283-3E29-4DE4-801D-8425D399B658}">
      <dgm:prSet phldrT="[Text]" custT="1"/>
      <dgm:spPr/>
      <dgm:t>
        <a:bodyPr/>
        <a:lstStyle/>
        <a:p>
          <a:r>
            <a:rPr lang="en-GB" sz="1600" dirty="0" smtClean="0"/>
            <a:t>Renewables</a:t>
          </a:r>
          <a:endParaRPr lang="en-GB" sz="1600" dirty="0"/>
        </a:p>
      </dgm:t>
    </dgm:pt>
    <dgm:pt modelId="{CD1C4238-ED91-491C-9CD9-03F6F0542B9E}" type="parTrans" cxnId="{C9D0F064-E3CA-4ACE-A6C5-44312C2910CC}">
      <dgm:prSet/>
      <dgm:spPr/>
      <dgm:t>
        <a:bodyPr/>
        <a:lstStyle/>
        <a:p>
          <a:endParaRPr lang="en-GB">
            <a:solidFill>
              <a:schemeClr val="tx1"/>
            </a:solidFill>
          </a:endParaRPr>
        </a:p>
      </dgm:t>
    </dgm:pt>
    <dgm:pt modelId="{5AB127A7-82F6-4883-9195-411BA4DF201D}" type="sibTrans" cxnId="{C9D0F064-E3CA-4ACE-A6C5-44312C2910CC}">
      <dgm:prSet/>
      <dgm:spPr/>
      <dgm:t>
        <a:bodyPr/>
        <a:lstStyle/>
        <a:p>
          <a:endParaRPr lang="en-GB">
            <a:solidFill>
              <a:schemeClr val="tx1"/>
            </a:solidFill>
          </a:endParaRPr>
        </a:p>
      </dgm:t>
    </dgm:pt>
    <dgm:pt modelId="{9E29EB61-18BB-4910-9A26-E56A7634C48D}">
      <dgm:prSet phldrT="[Text]" custT="1"/>
      <dgm:spPr/>
      <dgm:t>
        <a:bodyPr/>
        <a:lstStyle/>
        <a:p>
          <a:r>
            <a:rPr lang="en-GB" sz="1600" dirty="0" smtClean="0"/>
            <a:t>Waste = food</a:t>
          </a:r>
          <a:endParaRPr lang="en-GB" sz="1600" dirty="0"/>
        </a:p>
      </dgm:t>
    </dgm:pt>
    <dgm:pt modelId="{CEB1767A-264F-4ADD-83B3-54BAA54874F4}" type="parTrans" cxnId="{E3A846CA-3D94-4F20-B6EC-EC509D5D5490}">
      <dgm:prSet/>
      <dgm:spPr/>
      <dgm:t>
        <a:bodyPr/>
        <a:lstStyle/>
        <a:p>
          <a:endParaRPr lang="en-GB"/>
        </a:p>
      </dgm:t>
    </dgm:pt>
    <dgm:pt modelId="{70BBF010-B606-439A-A8CD-E7A61240DCF4}" type="sibTrans" cxnId="{E3A846CA-3D94-4F20-B6EC-EC509D5D5490}">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t>
        <a:bodyPr/>
        <a:lstStyle/>
        <a:p>
          <a:endParaRPr lang="en-GB"/>
        </a:p>
      </dgm:t>
    </dgm:pt>
    <dgm:pt modelId="{97079B88-4763-4183-9877-3B155102965F}" type="pres">
      <dgm:prSet presAssocID="{B362322D-C280-4332-9B41-C35452F6EC8A}" presName="composite" presStyleCnt="0"/>
      <dgm:spPr/>
      <dgm:t>
        <a:bodyPr/>
        <a:lstStyle/>
        <a:p>
          <a:endParaRPr lang="en-GB"/>
        </a:p>
      </dgm:t>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t>
        <a:bodyPr/>
        <a:lstStyle/>
        <a:p>
          <a:endParaRPr lang="en-GB"/>
        </a:p>
      </dgm:t>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t>
        <a:bodyPr/>
        <a:lstStyle/>
        <a:p>
          <a:endParaRPr lang="en-GB"/>
        </a:p>
      </dgm:t>
    </dgm:pt>
    <dgm:pt modelId="{6B4FA6D1-637D-42AE-B5E4-278C923A5619}" type="pres">
      <dgm:prSet presAssocID="{870EB13F-CF04-4154-A40D-030BE406D0E4}" presName="space" presStyleCnt="0"/>
      <dgm:spPr/>
      <dgm:t>
        <a:bodyPr/>
        <a:lstStyle/>
        <a:p>
          <a:endParaRPr lang="en-GB"/>
        </a:p>
      </dgm:t>
    </dgm:pt>
    <dgm:pt modelId="{3D7ECDDF-2A42-4A89-A0B0-B0451F914639}" type="pres">
      <dgm:prSet presAssocID="{2703A381-271A-4DE1-8728-AB160004F98E}" presName="composite" presStyleCnt="0"/>
      <dgm:spPr/>
      <dgm:t>
        <a:bodyPr/>
        <a:lstStyle/>
        <a:p>
          <a:endParaRPr lang="en-GB"/>
        </a:p>
      </dgm:t>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t>
        <a:bodyPr/>
        <a:lstStyle/>
        <a:p>
          <a:endParaRPr lang="en-GB"/>
        </a:p>
      </dgm:t>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t>
        <a:bodyPr/>
        <a:lstStyle/>
        <a:p>
          <a:endParaRPr lang="en-GB"/>
        </a:p>
      </dgm:t>
    </dgm:pt>
    <dgm:pt modelId="{AA08F71A-4D94-4D61-B2D8-A9844C5672B1}" type="pres">
      <dgm:prSet presAssocID="{60728ECA-F9B2-4167-8D9D-80E06DE82722}" presName="space" presStyleCnt="0"/>
      <dgm:spPr/>
      <dgm:t>
        <a:bodyPr/>
        <a:lstStyle/>
        <a:p>
          <a:endParaRPr lang="en-GB"/>
        </a:p>
      </dgm:t>
    </dgm:pt>
    <dgm:pt modelId="{B604028C-CEB5-4218-8B83-F98EE0CBCC4A}" type="pres">
      <dgm:prSet presAssocID="{B5B99155-047F-4664-B536-62AEA229A242}" presName="composite" presStyleCnt="0"/>
      <dgm:spPr/>
      <dgm:t>
        <a:bodyPr/>
        <a:lstStyle/>
        <a:p>
          <a:endParaRPr lang="en-GB"/>
        </a:p>
      </dgm:t>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t>
        <a:bodyPr/>
        <a:lstStyle/>
        <a:p>
          <a:endParaRPr lang="en-GB"/>
        </a:p>
      </dgm:t>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t>
        <a:bodyPr/>
        <a:lstStyle/>
        <a:p>
          <a:endParaRPr lang="en-GB"/>
        </a:p>
      </dgm:t>
    </dgm:pt>
    <dgm:pt modelId="{CB1601C9-1CC3-4EFB-9A31-7730C1EB079B}" type="pres">
      <dgm:prSet presAssocID="{E462841A-E932-4D12-B2D8-F36BA0C52CDB}" presName="space" presStyleCnt="0"/>
      <dgm:spPr/>
      <dgm:t>
        <a:bodyPr/>
        <a:lstStyle/>
        <a:p>
          <a:endParaRPr lang="en-GB"/>
        </a:p>
      </dgm:t>
    </dgm:pt>
    <dgm:pt modelId="{BC0E921A-453B-426B-B83B-5633DD86B2AD}" type="pres">
      <dgm:prSet presAssocID="{A9750B8B-E5DF-4775-9AE4-2DC2D1710A9A}" presName="composite" presStyleCnt="0"/>
      <dgm:spPr/>
      <dgm:t>
        <a:bodyPr/>
        <a:lstStyle/>
        <a:p>
          <a:endParaRPr lang="en-GB"/>
        </a:p>
      </dgm:t>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t>
        <a:bodyPr/>
        <a:lstStyle/>
        <a:p>
          <a:endParaRPr lang="en-GB"/>
        </a:p>
      </dgm:t>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t>
        <a:bodyPr/>
        <a:lstStyle/>
        <a:p>
          <a:endParaRPr lang="en-GB"/>
        </a:p>
      </dgm:t>
    </dgm:pt>
  </dgm:ptLst>
  <dgm:cxnLst>
    <dgm:cxn modelId="{ED2DD026-79CD-4D7E-9769-2495698E4CD3}" type="presOf" srcId="{FB2A3D03-9E91-4503-8373-C1C508B91DC4}" destId="{F2E88367-E59D-4549-9C05-598E17E2664F}" srcOrd="0" destOrd="0" presId="urn:microsoft.com/office/officeart/2005/8/layout/chevron1"/>
    <dgm:cxn modelId="{15C1C3BE-41F0-445A-8116-7172F1A36EB7}" type="presOf" srcId="{F0E32E4C-BD19-4614-B4DB-7E7950F5746B}" destId="{CB8184D1-F50D-4E93-A0BE-C7EB719AF2B3}" srcOrd="0" destOrd="1"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F6474063-66C4-4D6F-8452-F7733697B597}" srcId="{2703A381-271A-4DE1-8728-AB160004F98E}" destId="{6D31AF31-93B4-4456-95B7-8671E38EB396}" srcOrd="1" destOrd="0" parTransId="{F5557B6F-0AAA-4E70-84E7-1791830011CF}" sibTransId="{CA27ED4B-C425-4DA1-9B41-F8781A4CDE62}"/>
    <dgm:cxn modelId="{FB68E097-7210-4681-B76B-FCFBE154D8CF}" type="presOf" srcId="{6ED2F62E-FA35-48CC-8A9F-841776209B78}" destId="{CB8184D1-F50D-4E93-A0BE-C7EB719AF2B3}" srcOrd="0" destOrd="2" presId="urn:microsoft.com/office/officeart/2005/8/layout/chevron1"/>
    <dgm:cxn modelId="{2769450A-3537-4765-B2D3-6E09148BE3F9}" type="presOf" srcId="{A9750B8B-E5DF-4775-9AE4-2DC2D1710A9A}" destId="{D58C1CFA-3169-4B11-8293-638A68F94368}"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7551775B-E211-4CEA-8D7A-A5260958799E}" srcId="{A9750B8B-E5DF-4775-9AE4-2DC2D1710A9A}" destId="{0776A6A8-7FB5-40F9-A6EE-8D6D7C331DEF}" srcOrd="0" destOrd="0" parTransId="{2B3920BA-FA2F-4E17-9498-979AA66FC6E6}" sibTransId="{85961D6B-A0DD-417B-9B8B-0DCB27CA9E62}"/>
    <dgm:cxn modelId="{2D70983A-1005-4F6E-84C5-1BEC4A8C8F6A}" type="presOf" srcId="{15CC0283-3E29-4DE4-801D-8425D399B658}" destId="{F2E88367-E59D-4549-9C05-598E17E2664F}" srcOrd="0" destOrd="1"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A44A3AE0-8423-4BEC-B23F-DC49F9AC3C98}" type="presOf" srcId="{2AF0122D-FF1B-45B1-9BDB-87B680135C33}" destId="{D2EDB4AE-C764-438E-BD50-9A7C61FAEA29}" srcOrd="0" destOrd="0" presId="urn:microsoft.com/office/officeart/2005/8/layout/chevron1"/>
    <dgm:cxn modelId="{1086A1E0-5A62-4875-90DD-9F588B44DA70}" type="presOf" srcId="{AD37F87E-DFB0-4CB3-92F0-E1D75B1709C5}" destId="{22A36598-F62C-4B39-86A3-287A1BA8206D}" srcOrd="0" destOrd="1" presId="urn:microsoft.com/office/officeart/2005/8/layout/chevron1"/>
    <dgm:cxn modelId="{C5E42AAA-171A-41EB-9011-2DA3B391CB56}" type="presOf" srcId="{0776A6A8-7FB5-40F9-A6EE-8D6D7C331DEF}" destId="{CB8184D1-F50D-4E93-A0BE-C7EB719AF2B3}" srcOrd="0" destOrd="0" presId="urn:microsoft.com/office/officeart/2005/8/layout/chevron1"/>
    <dgm:cxn modelId="{ED98F6AB-D1A4-41E2-88C9-24ED62D5BD09}" type="presOf" srcId="{B5B99155-047F-4664-B536-62AEA229A242}" destId="{6D5AC354-5434-4766-B1E0-183405BC8516}" srcOrd="0" destOrd="0" presId="urn:microsoft.com/office/officeart/2005/8/layout/chevron1"/>
    <dgm:cxn modelId="{88DEC4E9-769A-4907-B9CF-243DC003A4E7}" type="presOf" srcId="{89D411B9-6CA9-4AAE-8BBE-FDA46C07E335}" destId="{22A36598-F62C-4B39-86A3-287A1BA8206D}" srcOrd="0" destOrd="2" presId="urn:microsoft.com/office/officeart/2005/8/layout/chevron1"/>
    <dgm:cxn modelId="{EA8BFA06-CC36-46C0-8C71-D3380358912F}" srcId="{A9750B8B-E5DF-4775-9AE4-2DC2D1710A9A}" destId="{F0E32E4C-BD19-4614-B4DB-7E7950F5746B}" srcOrd="1" destOrd="0" parTransId="{46D9322A-DB11-43B1-BAE3-D963D57C106B}" sibTransId="{7024FA48-233E-41EC-9711-95C6EB51C977}"/>
    <dgm:cxn modelId="{ED707443-E12D-4EAD-89CB-952FCDF7A1D5}" type="presOf" srcId="{9E29EB61-18BB-4910-9A26-E56A7634C48D}" destId="{F2E88367-E59D-4549-9C05-598E17E2664F}" srcOrd="0" destOrd="2"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0632BF8B-C157-443A-955C-B7F57CACA23F}" type="presOf" srcId="{C83A5A2A-9FAC-4DFF-957D-E486D6EB93DF}" destId="{D2EDB4AE-C764-438E-BD50-9A7C61FAEA29}" srcOrd="0" destOrd="2"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C9D0F064-E3CA-4ACE-A6C5-44312C2910CC}" srcId="{B5B99155-047F-4664-B536-62AEA229A242}" destId="{15CC0283-3E29-4DE4-801D-8425D399B658}" srcOrd="1" destOrd="0" parTransId="{CD1C4238-ED91-491C-9CD9-03F6F0542B9E}" sibTransId="{5AB127A7-82F6-4883-9195-411BA4DF201D}"/>
    <dgm:cxn modelId="{4E2F875D-8EAD-4698-8F1D-1AD83A92FCFC}" srcId="{2703A381-271A-4DE1-8728-AB160004F98E}" destId="{C83A5A2A-9FAC-4DFF-957D-E486D6EB93DF}" srcOrd="2" destOrd="0" parTransId="{5D9D3259-760B-4ADE-9CA2-5C2EB3771C1A}" sibTransId="{CB141E90-F8E1-4F1C-937C-717B30060445}"/>
    <dgm:cxn modelId="{E3A846CA-3D94-4F20-B6EC-EC509D5D5490}" srcId="{B5B99155-047F-4664-B536-62AEA229A242}" destId="{9E29EB61-18BB-4910-9A26-E56A7634C48D}" srcOrd="2" destOrd="0" parTransId="{CEB1767A-264F-4ADD-83B3-54BAA54874F4}" sibTransId="{70BBF010-B606-439A-A8CD-E7A61240DCF4}"/>
    <dgm:cxn modelId="{774728A7-2FCE-4DF5-967C-4D0EF6058F63}" srcId="{A9750B8B-E5DF-4775-9AE4-2DC2D1710A9A}" destId="{6ED2F62E-FA35-48CC-8A9F-841776209B78}" srcOrd="2" destOrd="0" parTransId="{C923FD26-2C27-4CB5-B7D2-97893A819074}" sibTransId="{112CF460-4F33-4828-A16B-F4CE81FE1363}"/>
    <dgm:cxn modelId="{D9797029-C5A8-40EF-A81D-3D08AFB5F711}" type="presOf" srcId="{1DD61B47-F6F8-4CAC-B70A-BE76A44B9F38}" destId="{4D47FC52-27C0-4733-8BC3-A8F11831A368}" srcOrd="0" destOrd="0" presId="urn:microsoft.com/office/officeart/2005/8/layout/chevron1"/>
    <dgm:cxn modelId="{21E18961-CCEE-49BB-BD12-CB40C0A93797}" srcId="{B362322D-C280-4332-9B41-C35452F6EC8A}" destId="{89D411B9-6CA9-4AAE-8BBE-FDA46C07E335}" srcOrd="2" destOrd="0" parTransId="{1D11EE7B-BA8C-4ED7-9692-42D495F6A4DA}" sibTransId="{B9CCCB55-51F2-406D-BF55-6C7658D6F718}"/>
    <dgm:cxn modelId="{C7D752F8-7DF2-4977-9030-B3898A3F5226}" srcId="{1DD61B47-F6F8-4CAC-B70A-BE76A44B9F38}" destId="{B5B99155-047F-4664-B536-62AEA229A242}" srcOrd="2" destOrd="0" parTransId="{7362CF9C-AA28-4115-813C-4A73D946C8A2}" sibTransId="{E462841A-E932-4D12-B2D8-F36BA0C52CDB}"/>
    <dgm:cxn modelId="{36952A47-10FC-4765-A6AC-F88B455564AF}" type="presOf" srcId="{6D31AF31-93B4-4456-95B7-8671E38EB396}" destId="{D2EDB4AE-C764-438E-BD50-9A7C61FAEA29}" srcOrd="0" destOrd="1" presId="urn:microsoft.com/office/officeart/2005/8/layout/chevron1"/>
    <dgm:cxn modelId="{27CB31C4-4D97-491F-A511-78C06169F0EB}" type="presOf" srcId="{2703A381-271A-4DE1-8728-AB160004F98E}" destId="{3B58DAC6-D4EF-42FB-A70D-1EDF98834D0E}" srcOrd="0" destOrd="0" presId="urn:microsoft.com/office/officeart/2005/8/layout/chevron1"/>
    <dgm:cxn modelId="{FA54E257-BBC0-4DF3-9C56-566CFE3CF3AB}" type="presOf" srcId="{F9A6A46C-502B-4334-9633-5C1A9127F001}" destId="{22A36598-F62C-4B39-86A3-287A1BA8206D}" srcOrd="0" destOrd="0" presId="urn:microsoft.com/office/officeart/2005/8/layout/chevron1"/>
    <dgm:cxn modelId="{39F5431B-FC74-4E94-B0D0-13322B1F4F9B}" type="presOf" srcId="{B362322D-C280-4332-9B41-C35452F6EC8A}" destId="{ED46BD9E-3188-49D0-82D7-35A7228FC0DD}" srcOrd="0" destOrd="0"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6C1CC9CA-C714-4736-8E55-D9A66ADC86AA}" srcId="{1DD61B47-F6F8-4CAC-B70A-BE76A44B9F38}" destId="{B362322D-C280-4332-9B41-C35452F6EC8A}" srcOrd="0" destOrd="0" parTransId="{1A468FA5-E58F-464F-91E1-66AC0D6E22D2}" sibTransId="{870EB13F-CF04-4154-A40D-030BE406D0E4}"/>
    <dgm:cxn modelId="{33596A73-FCBF-440F-AE80-E17FBA25C91D}" type="presParOf" srcId="{4D47FC52-27C0-4733-8BC3-A8F11831A368}" destId="{97079B88-4763-4183-9877-3B155102965F}" srcOrd="0" destOrd="0" presId="urn:microsoft.com/office/officeart/2005/8/layout/chevron1"/>
    <dgm:cxn modelId="{9FCE38E3-CAC9-4D0F-BD03-F0F8208DFBBF}" type="presParOf" srcId="{97079B88-4763-4183-9877-3B155102965F}" destId="{ED46BD9E-3188-49D0-82D7-35A7228FC0DD}" srcOrd="0" destOrd="0" presId="urn:microsoft.com/office/officeart/2005/8/layout/chevron1"/>
    <dgm:cxn modelId="{143ABE51-D71D-4A51-8568-03145B18A5F0}" type="presParOf" srcId="{97079B88-4763-4183-9877-3B155102965F}" destId="{22A36598-F62C-4B39-86A3-287A1BA8206D}" srcOrd="1" destOrd="0" presId="urn:microsoft.com/office/officeart/2005/8/layout/chevron1"/>
    <dgm:cxn modelId="{78B5453A-61D7-47B9-9BF8-B8C798FD5985}" type="presParOf" srcId="{4D47FC52-27C0-4733-8BC3-A8F11831A368}" destId="{6B4FA6D1-637D-42AE-B5E4-278C923A5619}" srcOrd="1" destOrd="0" presId="urn:microsoft.com/office/officeart/2005/8/layout/chevron1"/>
    <dgm:cxn modelId="{F59DE659-0D59-4D97-A960-169560C99C3A}" type="presParOf" srcId="{4D47FC52-27C0-4733-8BC3-A8F11831A368}" destId="{3D7ECDDF-2A42-4A89-A0B0-B0451F914639}" srcOrd="2" destOrd="0" presId="urn:microsoft.com/office/officeart/2005/8/layout/chevron1"/>
    <dgm:cxn modelId="{26A34227-2EB5-4982-B9D9-9A9A41A82E1F}" type="presParOf" srcId="{3D7ECDDF-2A42-4A89-A0B0-B0451F914639}" destId="{3B58DAC6-D4EF-42FB-A70D-1EDF98834D0E}" srcOrd="0" destOrd="0" presId="urn:microsoft.com/office/officeart/2005/8/layout/chevron1"/>
    <dgm:cxn modelId="{9DEBDA3E-8660-4CC0-9022-CE5A9A93E28B}" type="presParOf" srcId="{3D7ECDDF-2A42-4A89-A0B0-B0451F914639}" destId="{D2EDB4AE-C764-438E-BD50-9A7C61FAEA29}" srcOrd="1" destOrd="0" presId="urn:microsoft.com/office/officeart/2005/8/layout/chevron1"/>
    <dgm:cxn modelId="{661FDC87-A456-4E1F-A849-25551D00AA22}" type="presParOf" srcId="{4D47FC52-27C0-4733-8BC3-A8F11831A368}" destId="{AA08F71A-4D94-4D61-B2D8-A9844C5672B1}" srcOrd="3" destOrd="0" presId="urn:microsoft.com/office/officeart/2005/8/layout/chevron1"/>
    <dgm:cxn modelId="{DDF68CFC-DE76-46EB-B30E-C66F818E2B50}" type="presParOf" srcId="{4D47FC52-27C0-4733-8BC3-A8F11831A368}" destId="{B604028C-CEB5-4218-8B83-F98EE0CBCC4A}" srcOrd="4" destOrd="0" presId="urn:microsoft.com/office/officeart/2005/8/layout/chevron1"/>
    <dgm:cxn modelId="{604827C6-244A-4B4C-82BB-B89558489DF0}" type="presParOf" srcId="{B604028C-CEB5-4218-8B83-F98EE0CBCC4A}" destId="{6D5AC354-5434-4766-B1E0-183405BC8516}" srcOrd="0" destOrd="0" presId="urn:microsoft.com/office/officeart/2005/8/layout/chevron1"/>
    <dgm:cxn modelId="{BC88DD53-0285-4532-A3C2-F2DB9187F1DD}" type="presParOf" srcId="{B604028C-CEB5-4218-8B83-F98EE0CBCC4A}" destId="{F2E88367-E59D-4549-9C05-598E17E2664F}" srcOrd="1" destOrd="0" presId="urn:microsoft.com/office/officeart/2005/8/layout/chevron1"/>
    <dgm:cxn modelId="{E9068C9B-5574-418B-A2A7-7F16222C6E37}" type="presParOf" srcId="{4D47FC52-27C0-4733-8BC3-A8F11831A368}" destId="{CB1601C9-1CC3-4EFB-9A31-7730C1EB079B}" srcOrd="5" destOrd="0" presId="urn:microsoft.com/office/officeart/2005/8/layout/chevron1"/>
    <dgm:cxn modelId="{752CEE29-C439-4A9D-9721-016027533B5B}" type="presParOf" srcId="{4D47FC52-27C0-4733-8BC3-A8F11831A368}" destId="{BC0E921A-453B-426B-B83B-5633DD86B2AD}" srcOrd="6" destOrd="0" presId="urn:microsoft.com/office/officeart/2005/8/layout/chevron1"/>
    <dgm:cxn modelId="{1BDB4E23-FE2B-4056-8FFC-385A3873A075}" type="presParOf" srcId="{BC0E921A-453B-426B-B83B-5633DD86B2AD}" destId="{D58C1CFA-3169-4B11-8293-638A68F94368}" srcOrd="0" destOrd="0" presId="urn:microsoft.com/office/officeart/2005/8/layout/chevron1"/>
    <dgm:cxn modelId="{017070E3-738F-4823-B966-F6E86975B42D}"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416BB339-61AE-409A-9F73-50B7CC12738B}"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4D24AE32-20F5-48AD-A2B6-7A1FAE923B1D}">
      <dgm:prSet phldrT="[Text]" custT="1"/>
      <dgm:spPr/>
      <dgm:t>
        <a:bodyPr/>
        <a:lstStyle/>
        <a:p>
          <a:r>
            <a:rPr lang="en-GB" sz="1600" dirty="0" smtClean="0"/>
            <a:t>Understand breadth &amp; complexity</a:t>
          </a:r>
          <a:endParaRPr lang="en-GB" sz="1600" dirty="0"/>
        </a:p>
      </dgm:t>
    </dgm:pt>
    <dgm:pt modelId="{4C29DB55-746E-46C5-A19F-412A65AB25B7}" type="parTrans" cxnId="{0517DFE6-388F-4B47-B298-AB67708EDB28}">
      <dgm:prSet/>
      <dgm:spPr/>
      <dgm:t>
        <a:bodyPr/>
        <a:lstStyle/>
        <a:p>
          <a:endParaRPr lang="en-GB" sz="2800"/>
        </a:p>
      </dgm:t>
    </dgm:pt>
    <dgm:pt modelId="{C1E776DB-EC40-4B26-9140-8FC75851D065}" type="sibTrans" cxnId="{0517DFE6-388F-4B47-B298-AB67708EDB28}">
      <dgm:prSet custT="1"/>
      <dgm:spPr/>
      <dgm:t>
        <a:bodyPr/>
        <a:lstStyle/>
        <a:p>
          <a:endParaRPr lang="en-GB" sz="3600"/>
        </a:p>
      </dgm:t>
    </dgm:pt>
    <dgm:pt modelId="{444568C9-7468-4D3C-BBC8-F86405C84C97}">
      <dgm:prSet phldrT="[Text]" custT="1"/>
      <dgm:spPr/>
      <dgm:t>
        <a:bodyPr lIns="144000" rIns="108000"/>
        <a:lstStyle/>
        <a:p>
          <a:r>
            <a:rPr lang="en-GB" sz="1400" dirty="0" smtClean="0"/>
            <a:t>Cards gradually build complexity during game</a:t>
          </a:r>
          <a:endParaRPr lang="en-GB" sz="1400" dirty="0"/>
        </a:p>
      </dgm:t>
    </dgm:pt>
    <dgm:pt modelId="{B38B76A3-C765-4BC6-A3BB-FAEA91AE1D03}" type="parTrans" cxnId="{B73F8A89-640C-432C-8F27-1563DA3E0485}">
      <dgm:prSet/>
      <dgm:spPr/>
      <dgm:t>
        <a:bodyPr/>
        <a:lstStyle/>
        <a:p>
          <a:endParaRPr lang="en-GB" sz="2800"/>
        </a:p>
      </dgm:t>
    </dgm:pt>
    <dgm:pt modelId="{B1CEB5D6-3F0D-4F1B-960F-0AADD033DBE3}" type="sibTrans" cxnId="{B73F8A89-640C-432C-8F27-1563DA3E0485}">
      <dgm:prSet/>
      <dgm:spPr/>
      <dgm:t>
        <a:bodyPr/>
        <a:lstStyle/>
        <a:p>
          <a:endParaRPr lang="en-GB" sz="2800"/>
        </a:p>
      </dgm:t>
    </dgm:pt>
    <dgm:pt modelId="{BA838CDA-176A-41A8-A31A-065282786E59}">
      <dgm:prSet phldrT="[Text]" custT="1"/>
      <dgm:spPr/>
      <dgm:t>
        <a:bodyPr/>
        <a:lstStyle/>
        <a:p>
          <a:r>
            <a:rPr lang="en-GB" sz="1600" dirty="0" smtClean="0"/>
            <a:t>Easy-to-understand systemic view</a:t>
          </a:r>
          <a:endParaRPr lang="en-GB" sz="1600" dirty="0"/>
        </a:p>
      </dgm:t>
    </dgm:pt>
    <dgm:pt modelId="{9566AB51-1AA0-4E05-A92D-27436156B8E0}" type="parTrans" cxnId="{6D87888A-13E6-4CE9-9217-30CA5F58DDF1}">
      <dgm:prSet/>
      <dgm:spPr/>
      <dgm:t>
        <a:bodyPr/>
        <a:lstStyle/>
        <a:p>
          <a:endParaRPr lang="en-GB" sz="2800"/>
        </a:p>
      </dgm:t>
    </dgm:pt>
    <dgm:pt modelId="{ECFB1AFA-4F0D-4C0B-992F-CBA68431F0B4}" type="sibTrans" cxnId="{6D87888A-13E6-4CE9-9217-30CA5F58DDF1}">
      <dgm:prSet custT="1"/>
      <dgm:spPr/>
      <dgm:t>
        <a:bodyPr/>
        <a:lstStyle/>
        <a:p>
          <a:endParaRPr lang="en-GB" sz="3600"/>
        </a:p>
      </dgm:t>
    </dgm:pt>
    <dgm:pt modelId="{C074378D-F93A-416A-BD98-C62C66D8AC2A}">
      <dgm:prSet phldrT="[Text]" custT="1"/>
      <dgm:spPr/>
      <dgm:t>
        <a:bodyPr lIns="144000" rIns="108000"/>
        <a:lstStyle/>
        <a:p>
          <a:r>
            <a:rPr lang="en-GB" sz="1400" dirty="0" smtClean="0"/>
            <a:t>Simple pictures &amp; text make the cards approachable for all</a:t>
          </a:r>
          <a:endParaRPr lang="en-GB" sz="1400" dirty="0"/>
        </a:p>
      </dgm:t>
    </dgm:pt>
    <dgm:pt modelId="{B8E112DD-4D2B-47B6-BF57-24A77477D2E6}" type="parTrans" cxnId="{76F28155-BE1C-4A9A-A209-4C789FBD2744}">
      <dgm:prSet/>
      <dgm:spPr/>
      <dgm:t>
        <a:bodyPr/>
        <a:lstStyle/>
        <a:p>
          <a:endParaRPr lang="en-GB" sz="2800"/>
        </a:p>
      </dgm:t>
    </dgm:pt>
    <dgm:pt modelId="{A39E2033-EB7C-46E0-8994-2E6D2A6683BA}" type="sibTrans" cxnId="{76F28155-BE1C-4A9A-A209-4C789FBD2744}">
      <dgm:prSet/>
      <dgm:spPr/>
      <dgm:t>
        <a:bodyPr/>
        <a:lstStyle/>
        <a:p>
          <a:endParaRPr lang="en-GB" sz="2800"/>
        </a:p>
      </dgm:t>
    </dgm:pt>
    <dgm:pt modelId="{3745A13A-A37A-4F07-B3B5-65F1D4125286}">
      <dgm:prSet phldrT="[Text]" custT="1"/>
      <dgm:spPr/>
      <dgm:t>
        <a:bodyPr lIns="144000" rIns="108000"/>
        <a:lstStyle/>
        <a:p>
          <a:r>
            <a:rPr lang="en-GB" sz="1400" dirty="0" smtClean="0"/>
            <a:t>Cards encourage collaboration and learning between different stakeholders</a:t>
          </a:r>
          <a:endParaRPr lang="en-GB" sz="1400" dirty="0"/>
        </a:p>
      </dgm:t>
    </dgm:pt>
    <dgm:pt modelId="{C1D29442-1241-40B2-9703-DFF8F1114409}" type="parTrans" cxnId="{5EC222AA-A90A-4E4F-9E92-12289D74892C}">
      <dgm:prSet/>
      <dgm:spPr/>
      <dgm:t>
        <a:bodyPr/>
        <a:lstStyle/>
        <a:p>
          <a:endParaRPr lang="en-GB" sz="2800"/>
        </a:p>
      </dgm:t>
    </dgm:pt>
    <dgm:pt modelId="{8E57C9DB-A650-4030-BD5F-24ECA2EF7103}" type="sibTrans" cxnId="{5EC222AA-A90A-4E4F-9E92-12289D74892C}">
      <dgm:prSet/>
      <dgm:spPr/>
      <dgm:t>
        <a:bodyPr/>
        <a:lstStyle/>
        <a:p>
          <a:endParaRPr lang="en-GB" sz="2800"/>
        </a:p>
      </dgm:t>
    </dgm:pt>
    <dgm:pt modelId="{2EFC92C0-1B83-4FEB-9110-FAD689CF52CA}">
      <dgm:prSet phldrT="[Text]" custT="1"/>
      <dgm:spPr/>
      <dgm:t>
        <a:bodyPr/>
        <a:lstStyle/>
        <a:p>
          <a:r>
            <a:rPr lang="en-GB" sz="1600" dirty="0" smtClean="0"/>
            <a:t>Encourage ideas</a:t>
          </a:r>
          <a:endParaRPr lang="en-GB" sz="1600" dirty="0"/>
        </a:p>
      </dgm:t>
    </dgm:pt>
    <dgm:pt modelId="{610AEB74-D88B-48A9-A4B2-8096D8B1BA41}" type="parTrans" cxnId="{7DD14AE1-ADC8-4AFC-8B74-36B873B9AE43}">
      <dgm:prSet/>
      <dgm:spPr/>
      <dgm:t>
        <a:bodyPr/>
        <a:lstStyle/>
        <a:p>
          <a:endParaRPr lang="en-GB" sz="2800"/>
        </a:p>
      </dgm:t>
    </dgm:pt>
    <dgm:pt modelId="{4614BB88-00F2-43C3-A49E-68E4798D0640}" type="sibTrans" cxnId="{7DD14AE1-ADC8-4AFC-8B74-36B873B9AE43}">
      <dgm:prSet custT="1"/>
      <dgm:spPr/>
      <dgm:t>
        <a:bodyPr/>
        <a:lstStyle/>
        <a:p>
          <a:endParaRPr lang="en-GB" sz="3600"/>
        </a:p>
      </dgm:t>
    </dgm:pt>
    <dgm:pt modelId="{C8D6FD70-D122-4AEA-97B2-938E1FDB5F6D}">
      <dgm:prSet phldrT="[Text]" custT="1"/>
      <dgm:spPr/>
      <dgm:t>
        <a:bodyPr lIns="144000" rIns="108000"/>
        <a:lstStyle/>
        <a:p>
          <a:r>
            <a:rPr lang="en-GB" sz="1400" dirty="0" smtClean="0"/>
            <a:t>Useful for exploring service innovations</a:t>
          </a:r>
          <a:endParaRPr lang="en-GB" sz="1400" dirty="0"/>
        </a:p>
      </dgm:t>
    </dgm:pt>
    <dgm:pt modelId="{8F159FCF-E182-4C0F-83F8-512A47B94FEF}" type="parTrans" cxnId="{6AF00CDC-7512-4D22-A3CF-D134DED6A054}">
      <dgm:prSet/>
      <dgm:spPr/>
      <dgm:t>
        <a:bodyPr/>
        <a:lstStyle/>
        <a:p>
          <a:endParaRPr lang="en-GB" sz="2800"/>
        </a:p>
      </dgm:t>
    </dgm:pt>
    <dgm:pt modelId="{84CB8537-9E48-44E6-9ACE-F663ACE5BADF}" type="sibTrans" cxnId="{6AF00CDC-7512-4D22-A3CF-D134DED6A054}">
      <dgm:prSet/>
      <dgm:spPr/>
      <dgm:t>
        <a:bodyPr/>
        <a:lstStyle/>
        <a:p>
          <a:endParaRPr lang="en-GB" sz="2800"/>
        </a:p>
      </dgm:t>
    </dgm:pt>
    <dgm:pt modelId="{8881671E-14E4-4AAF-A567-1BC0E26B9FCC}">
      <dgm:prSet phldrT="[Text]" custT="1"/>
      <dgm:spPr/>
      <dgm:t>
        <a:bodyPr lIns="144000" rIns="108000"/>
        <a:lstStyle/>
        <a:p>
          <a:r>
            <a:rPr lang="en-GB" sz="1400" dirty="0" smtClean="0"/>
            <a:t>Challenges participants to think beyond their normal scope of work</a:t>
          </a:r>
          <a:endParaRPr lang="en-GB" sz="1400" dirty="0"/>
        </a:p>
      </dgm:t>
    </dgm:pt>
    <dgm:pt modelId="{FC6529A4-B894-4D0D-9F93-8844DA114DD2}" type="parTrans" cxnId="{1819823D-9D68-4B79-8C99-E97A3F95F595}">
      <dgm:prSet/>
      <dgm:spPr/>
      <dgm:t>
        <a:bodyPr/>
        <a:lstStyle/>
        <a:p>
          <a:endParaRPr lang="en-GB" sz="2800"/>
        </a:p>
      </dgm:t>
    </dgm:pt>
    <dgm:pt modelId="{BB93A6C6-4CA9-49B7-A19D-33C372594F23}" type="sibTrans" cxnId="{1819823D-9D68-4B79-8C99-E97A3F95F595}">
      <dgm:prSet/>
      <dgm:spPr/>
      <dgm:t>
        <a:bodyPr/>
        <a:lstStyle/>
        <a:p>
          <a:endParaRPr lang="en-GB" sz="2800"/>
        </a:p>
      </dgm:t>
    </dgm:pt>
    <dgm:pt modelId="{6285D527-6AC5-4889-B388-E2F31B162656}">
      <dgm:prSet phldrT="[Text]" custT="1"/>
      <dgm:spPr/>
      <dgm:t>
        <a:bodyPr/>
        <a:lstStyle/>
        <a:p>
          <a:r>
            <a:rPr lang="en-GB" sz="1600" dirty="0" smtClean="0"/>
            <a:t>Cross-disciplinary learning tool</a:t>
          </a:r>
          <a:endParaRPr lang="en-GB" sz="1600" dirty="0"/>
        </a:p>
      </dgm:t>
    </dgm:pt>
    <dgm:pt modelId="{EB856FFC-27FA-44C5-BB69-349BC3D54A94}" type="parTrans" cxnId="{92DE6ED5-549A-486C-8695-622A6179895E}">
      <dgm:prSet/>
      <dgm:spPr/>
      <dgm:t>
        <a:bodyPr/>
        <a:lstStyle/>
        <a:p>
          <a:endParaRPr lang="en-GB" sz="2800"/>
        </a:p>
      </dgm:t>
    </dgm:pt>
    <dgm:pt modelId="{A3E20172-D5BE-4B53-9659-C4188DC75DD8}" type="sibTrans" cxnId="{92DE6ED5-549A-486C-8695-622A6179895E}">
      <dgm:prSet custT="1"/>
      <dgm:spPr/>
      <dgm:t>
        <a:bodyPr/>
        <a:lstStyle/>
        <a:p>
          <a:endParaRPr lang="en-GB" sz="3600"/>
        </a:p>
      </dgm:t>
    </dgm:pt>
    <dgm:pt modelId="{29CC97B6-8163-4F19-8803-7BC03C7EB668}">
      <dgm:prSet phldrT="[Text]" custT="1"/>
      <dgm:spPr/>
      <dgm:t>
        <a:bodyPr/>
        <a:lstStyle/>
        <a:p>
          <a:r>
            <a:rPr lang="en-GB" sz="1600" dirty="0" smtClean="0"/>
            <a:t>Highlight value opportunities</a:t>
          </a:r>
          <a:endParaRPr lang="en-GB" sz="1600" dirty="0"/>
        </a:p>
      </dgm:t>
    </dgm:pt>
    <dgm:pt modelId="{BE39EDBC-7D69-4055-A4B0-831A9E7482EA}" type="parTrans" cxnId="{8E667AB1-E403-42FB-873B-93473DA872BF}">
      <dgm:prSet/>
      <dgm:spPr/>
      <dgm:t>
        <a:bodyPr/>
        <a:lstStyle/>
        <a:p>
          <a:endParaRPr lang="en-GB" sz="2800"/>
        </a:p>
      </dgm:t>
    </dgm:pt>
    <dgm:pt modelId="{7B036C49-2644-45E0-87E9-C1DAEFA1D64D}" type="sibTrans" cxnId="{8E667AB1-E403-42FB-873B-93473DA872BF}">
      <dgm:prSet/>
      <dgm:spPr/>
      <dgm:t>
        <a:bodyPr/>
        <a:lstStyle/>
        <a:p>
          <a:endParaRPr lang="en-GB" sz="2800"/>
        </a:p>
      </dgm:t>
    </dgm:pt>
    <dgm:pt modelId="{FD39F5D7-DD3B-4381-BA02-4CEFDCAE3BEC}">
      <dgm:prSet phldrT="[Text]" custT="1"/>
      <dgm:spPr/>
      <dgm:t>
        <a:bodyPr lIns="144000" rIns="108000"/>
        <a:lstStyle/>
        <a:p>
          <a:r>
            <a:rPr lang="en-GB" sz="1400" dirty="0" smtClean="0"/>
            <a:t>Emphasis opportunities to build value during the transition from linear to circular </a:t>
          </a:r>
          <a:endParaRPr lang="en-GB" sz="1400" dirty="0"/>
        </a:p>
      </dgm:t>
    </dgm:pt>
    <dgm:pt modelId="{4845BE58-B8FE-4BC8-9390-A32566E1D1D2}" type="parTrans" cxnId="{7215D36E-2BF6-4118-9957-669BEABDC471}">
      <dgm:prSet/>
      <dgm:spPr/>
      <dgm:t>
        <a:bodyPr/>
        <a:lstStyle/>
        <a:p>
          <a:endParaRPr lang="en-GB" sz="2800"/>
        </a:p>
      </dgm:t>
    </dgm:pt>
    <dgm:pt modelId="{4325097C-4B11-452C-ADA0-974FBCE8EB99}" type="sibTrans" cxnId="{7215D36E-2BF6-4118-9957-669BEABDC471}">
      <dgm:prSet/>
      <dgm:spPr/>
      <dgm:t>
        <a:bodyPr/>
        <a:lstStyle/>
        <a:p>
          <a:endParaRPr lang="en-GB" sz="2800"/>
        </a:p>
      </dgm:t>
    </dgm:pt>
    <dgm:pt modelId="{C6D1FC18-F664-4136-81B1-0508104D0AB5}" type="pres">
      <dgm:prSet presAssocID="{416BB339-61AE-409A-9F73-50B7CC12738B}" presName="Name0" presStyleCnt="0">
        <dgm:presLayoutVars>
          <dgm:dir/>
          <dgm:animLvl val="lvl"/>
          <dgm:resizeHandles val="exact"/>
        </dgm:presLayoutVars>
      </dgm:prSet>
      <dgm:spPr/>
      <dgm:t>
        <a:bodyPr/>
        <a:lstStyle/>
        <a:p>
          <a:endParaRPr lang="en-GB"/>
        </a:p>
      </dgm:t>
    </dgm:pt>
    <dgm:pt modelId="{AFD3BB13-F2CD-4262-AC23-C357D6980782}" type="pres">
      <dgm:prSet presAssocID="{4D24AE32-20F5-48AD-A2B6-7A1FAE923B1D}" presName="linNode" presStyleCnt="0"/>
      <dgm:spPr/>
      <dgm:t>
        <a:bodyPr/>
        <a:lstStyle/>
        <a:p>
          <a:endParaRPr lang="en-GB"/>
        </a:p>
      </dgm:t>
    </dgm:pt>
    <dgm:pt modelId="{16EC2079-FABB-4345-9475-C0785CF884BF}" type="pres">
      <dgm:prSet presAssocID="{4D24AE32-20F5-48AD-A2B6-7A1FAE923B1D}" presName="parentText" presStyleLbl="node1" presStyleIdx="0" presStyleCnt="5" custScaleX="82190">
        <dgm:presLayoutVars>
          <dgm:chMax val="1"/>
          <dgm:bulletEnabled val="1"/>
        </dgm:presLayoutVars>
      </dgm:prSet>
      <dgm:spPr/>
      <dgm:t>
        <a:bodyPr/>
        <a:lstStyle/>
        <a:p>
          <a:endParaRPr lang="en-GB"/>
        </a:p>
      </dgm:t>
    </dgm:pt>
    <dgm:pt modelId="{83EAF46E-D98E-4666-90A4-3EAD6F0D67BB}" type="pres">
      <dgm:prSet presAssocID="{4D24AE32-20F5-48AD-A2B6-7A1FAE923B1D}" presName="descendantText" presStyleLbl="alignAccFollowNode1" presStyleIdx="0" presStyleCnt="5">
        <dgm:presLayoutVars>
          <dgm:bulletEnabled val="1"/>
        </dgm:presLayoutVars>
      </dgm:prSet>
      <dgm:spPr/>
      <dgm:t>
        <a:bodyPr/>
        <a:lstStyle/>
        <a:p>
          <a:endParaRPr lang="en-GB"/>
        </a:p>
      </dgm:t>
    </dgm:pt>
    <dgm:pt modelId="{4CE17D38-6CA4-4DC2-A961-02238BADFF95}" type="pres">
      <dgm:prSet presAssocID="{C1E776DB-EC40-4B26-9140-8FC75851D065}" presName="sp" presStyleCnt="0"/>
      <dgm:spPr/>
      <dgm:t>
        <a:bodyPr/>
        <a:lstStyle/>
        <a:p>
          <a:endParaRPr lang="en-GB"/>
        </a:p>
      </dgm:t>
    </dgm:pt>
    <dgm:pt modelId="{54A2D2B3-9A72-47CD-A048-C6194CA08C86}" type="pres">
      <dgm:prSet presAssocID="{BA838CDA-176A-41A8-A31A-065282786E59}" presName="linNode" presStyleCnt="0"/>
      <dgm:spPr/>
      <dgm:t>
        <a:bodyPr/>
        <a:lstStyle/>
        <a:p>
          <a:endParaRPr lang="en-GB"/>
        </a:p>
      </dgm:t>
    </dgm:pt>
    <dgm:pt modelId="{E33B0969-AC03-4197-9F36-8C1F3B6CC3BA}" type="pres">
      <dgm:prSet presAssocID="{BA838CDA-176A-41A8-A31A-065282786E59}" presName="parentText" presStyleLbl="node1" presStyleIdx="1" presStyleCnt="5" custScaleX="82190">
        <dgm:presLayoutVars>
          <dgm:chMax val="1"/>
          <dgm:bulletEnabled val="1"/>
        </dgm:presLayoutVars>
      </dgm:prSet>
      <dgm:spPr/>
      <dgm:t>
        <a:bodyPr/>
        <a:lstStyle/>
        <a:p>
          <a:endParaRPr lang="en-GB"/>
        </a:p>
      </dgm:t>
    </dgm:pt>
    <dgm:pt modelId="{743A92FD-07B3-4D89-AC5D-54315E35639E}" type="pres">
      <dgm:prSet presAssocID="{BA838CDA-176A-41A8-A31A-065282786E59}" presName="descendantText" presStyleLbl="alignAccFollowNode1" presStyleIdx="1" presStyleCnt="5">
        <dgm:presLayoutVars>
          <dgm:bulletEnabled val="1"/>
        </dgm:presLayoutVars>
      </dgm:prSet>
      <dgm:spPr/>
      <dgm:t>
        <a:bodyPr/>
        <a:lstStyle/>
        <a:p>
          <a:endParaRPr lang="en-GB"/>
        </a:p>
      </dgm:t>
    </dgm:pt>
    <dgm:pt modelId="{411F9F72-1178-42B5-AADC-1BA5AC00DBC4}" type="pres">
      <dgm:prSet presAssocID="{ECFB1AFA-4F0D-4C0B-992F-CBA68431F0B4}" presName="sp" presStyleCnt="0"/>
      <dgm:spPr/>
      <dgm:t>
        <a:bodyPr/>
        <a:lstStyle/>
        <a:p>
          <a:endParaRPr lang="en-GB"/>
        </a:p>
      </dgm:t>
    </dgm:pt>
    <dgm:pt modelId="{5168A020-0440-4151-9026-F59D403784B2}" type="pres">
      <dgm:prSet presAssocID="{6285D527-6AC5-4889-B388-E2F31B162656}" presName="linNode" presStyleCnt="0"/>
      <dgm:spPr/>
      <dgm:t>
        <a:bodyPr/>
        <a:lstStyle/>
        <a:p>
          <a:endParaRPr lang="en-GB"/>
        </a:p>
      </dgm:t>
    </dgm:pt>
    <dgm:pt modelId="{EBD6BA9F-88F5-45A8-8A74-0A62F1648177}" type="pres">
      <dgm:prSet presAssocID="{6285D527-6AC5-4889-B388-E2F31B162656}" presName="parentText" presStyleLbl="node1" presStyleIdx="2" presStyleCnt="5" custScaleX="82190">
        <dgm:presLayoutVars>
          <dgm:chMax val="1"/>
          <dgm:bulletEnabled val="1"/>
        </dgm:presLayoutVars>
      </dgm:prSet>
      <dgm:spPr/>
      <dgm:t>
        <a:bodyPr/>
        <a:lstStyle/>
        <a:p>
          <a:endParaRPr lang="en-GB"/>
        </a:p>
      </dgm:t>
    </dgm:pt>
    <dgm:pt modelId="{98D0C089-FB26-4BE6-A72A-7A07EA55B2F7}" type="pres">
      <dgm:prSet presAssocID="{6285D527-6AC5-4889-B388-E2F31B162656}" presName="descendantText" presStyleLbl="alignAccFollowNode1" presStyleIdx="2" presStyleCnt="5">
        <dgm:presLayoutVars>
          <dgm:bulletEnabled val="1"/>
        </dgm:presLayoutVars>
      </dgm:prSet>
      <dgm:spPr/>
      <dgm:t>
        <a:bodyPr/>
        <a:lstStyle/>
        <a:p>
          <a:endParaRPr lang="en-GB"/>
        </a:p>
      </dgm:t>
    </dgm:pt>
    <dgm:pt modelId="{543EDCF4-0C76-42D0-9AB8-8054DCD98035}" type="pres">
      <dgm:prSet presAssocID="{A3E20172-D5BE-4B53-9659-C4188DC75DD8}" presName="sp" presStyleCnt="0"/>
      <dgm:spPr/>
      <dgm:t>
        <a:bodyPr/>
        <a:lstStyle/>
        <a:p>
          <a:endParaRPr lang="en-GB"/>
        </a:p>
      </dgm:t>
    </dgm:pt>
    <dgm:pt modelId="{482E22A5-1AB6-48F3-A051-A688F8DC9635}" type="pres">
      <dgm:prSet presAssocID="{2EFC92C0-1B83-4FEB-9110-FAD689CF52CA}" presName="linNode" presStyleCnt="0"/>
      <dgm:spPr/>
      <dgm:t>
        <a:bodyPr/>
        <a:lstStyle/>
        <a:p>
          <a:endParaRPr lang="en-GB"/>
        </a:p>
      </dgm:t>
    </dgm:pt>
    <dgm:pt modelId="{853DBB0C-F18B-4478-BA6A-6B65797AE2FC}" type="pres">
      <dgm:prSet presAssocID="{2EFC92C0-1B83-4FEB-9110-FAD689CF52CA}" presName="parentText" presStyleLbl="node1" presStyleIdx="3" presStyleCnt="5" custScaleX="82190">
        <dgm:presLayoutVars>
          <dgm:chMax val="1"/>
          <dgm:bulletEnabled val="1"/>
        </dgm:presLayoutVars>
      </dgm:prSet>
      <dgm:spPr/>
      <dgm:t>
        <a:bodyPr/>
        <a:lstStyle/>
        <a:p>
          <a:endParaRPr lang="en-GB"/>
        </a:p>
      </dgm:t>
    </dgm:pt>
    <dgm:pt modelId="{8A492523-0945-439F-9248-E85D0A3AC3C8}" type="pres">
      <dgm:prSet presAssocID="{2EFC92C0-1B83-4FEB-9110-FAD689CF52CA}" presName="descendantText" presStyleLbl="alignAccFollowNode1" presStyleIdx="3" presStyleCnt="5">
        <dgm:presLayoutVars>
          <dgm:bulletEnabled val="1"/>
        </dgm:presLayoutVars>
      </dgm:prSet>
      <dgm:spPr/>
      <dgm:t>
        <a:bodyPr/>
        <a:lstStyle/>
        <a:p>
          <a:endParaRPr lang="en-GB"/>
        </a:p>
      </dgm:t>
    </dgm:pt>
    <dgm:pt modelId="{03067B0A-6EC5-48C9-939D-2DB12ED4A596}" type="pres">
      <dgm:prSet presAssocID="{4614BB88-00F2-43C3-A49E-68E4798D0640}" presName="sp" presStyleCnt="0"/>
      <dgm:spPr/>
      <dgm:t>
        <a:bodyPr/>
        <a:lstStyle/>
        <a:p>
          <a:endParaRPr lang="en-GB"/>
        </a:p>
      </dgm:t>
    </dgm:pt>
    <dgm:pt modelId="{DB958FD6-ED59-41BE-8423-2E675EADEF23}" type="pres">
      <dgm:prSet presAssocID="{29CC97B6-8163-4F19-8803-7BC03C7EB668}" presName="linNode" presStyleCnt="0"/>
      <dgm:spPr/>
      <dgm:t>
        <a:bodyPr/>
        <a:lstStyle/>
        <a:p>
          <a:endParaRPr lang="en-GB"/>
        </a:p>
      </dgm:t>
    </dgm:pt>
    <dgm:pt modelId="{662179E9-D8A9-479B-94BC-029349C4290E}" type="pres">
      <dgm:prSet presAssocID="{29CC97B6-8163-4F19-8803-7BC03C7EB668}" presName="parentText" presStyleLbl="node1" presStyleIdx="4" presStyleCnt="5" custScaleX="82190">
        <dgm:presLayoutVars>
          <dgm:chMax val="1"/>
          <dgm:bulletEnabled val="1"/>
        </dgm:presLayoutVars>
      </dgm:prSet>
      <dgm:spPr/>
      <dgm:t>
        <a:bodyPr/>
        <a:lstStyle/>
        <a:p>
          <a:endParaRPr lang="en-GB"/>
        </a:p>
      </dgm:t>
    </dgm:pt>
    <dgm:pt modelId="{6FA66F69-495B-419C-8A16-4A2821B5D812}" type="pres">
      <dgm:prSet presAssocID="{29CC97B6-8163-4F19-8803-7BC03C7EB668}" presName="descendantText" presStyleLbl="alignAccFollowNode1" presStyleIdx="4" presStyleCnt="5">
        <dgm:presLayoutVars>
          <dgm:bulletEnabled val="1"/>
        </dgm:presLayoutVars>
      </dgm:prSet>
      <dgm:spPr/>
      <dgm:t>
        <a:bodyPr/>
        <a:lstStyle/>
        <a:p>
          <a:endParaRPr lang="en-GB"/>
        </a:p>
      </dgm:t>
    </dgm:pt>
  </dgm:ptLst>
  <dgm:cxnLst>
    <dgm:cxn modelId="{DB67988B-9E00-4582-9DE5-88EDBFDF7E09}" type="presOf" srcId="{BA838CDA-176A-41A8-A31A-065282786E59}" destId="{E33B0969-AC03-4197-9F36-8C1F3B6CC3BA}" srcOrd="0" destOrd="0" presId="urn:microsoft.com/office/officeart/2005/8/layout/vList5"/>
    <dgm:cxn modelId="{4C0E8961-1B70-4F38-AA7E-1710949F5906}" type="presOf" srcId="{29CC97B6-8163-4F19-8803-7BC03C7EB668}" destId="{662179E9-D8A9-479B-94BC-029349C4290E}" srcOrd="0" destOrd="0" presId="urn:microsoft.com/office/officeart/2005/8/layout/vList5"/>
    <dgm:cxn modelId="{28FC9E92-3820-47BC-AA66-908CE010027E}" type="presOf" srcId="{C8D6FD70-D122-4AEA-97B2-938E1FDB5F6D}" destId="{8A492523-0945-439F-9248-E85D0A3AC3C8}" srcOrd="0" destOrd="0" presId="urn:microsoft.com/office/officeart/2005/8/layout/vList5"/>
    <dgm:cxn modelId="{9666E358-FEA8-4FB6-BF7B-2897B14C4CE6}" type="presOf" srcId="{FD39F5D7-DD3B-4381-BA02-4CEFDCAE3BEC}" destId="{6FA66F69-495B-419C-8A16-4A2821B5D812}" srcOrd="0" destOrd="0" presId="urn:microsoft.com/office/officeart/2005/8/layout/vList5"/>
    <dgm:cxn modelId="{DFE65280-94E5-455F-AE5A-6EEB008C866F}" type="presOf" srcId="{C074378D-F93A-416A-BD98-C62C66D8AC2A}" destId="{743A92FD-07B3-4D89-AC5D-54315E35639E}" srcOrd="0" destOrd="0" presId="urn:microsoft.com/office/officeart/2005/8/layout/vList5"/>
    <dgm:cxn modelId="{6AF00CDC-7512-4D22-A3CF-D134DED6A054}" srcId="{2EFC92C0-1B83-4FEB-9110-FAD689CF52CA}" destId="{C8D6FD70-D122-4AEA-97B2-938E1FDB5F6D}" srcOrd="0" destOrd="0" parTransId="{8F159FCF-E182-4C0F-83F8-512A47B94FEF}" sibTransId="{84CB8537-9E48-44E6-9ACE-F663ACE5BADF}"/>
    <dgm:cxn modelId="{6D87888A-13E6-4CE9-9217-30CA5F58DDF1}" srcId="{416BB339-61AE-409A-9F73-50B7CC12738B}" destId="{BA838CDA-176A-41A8-A31A-065282786E59}" srcOrd="1" destOrd="0" parTransId="{9566AB51-1AA0-4E05-A92D-27436156B8E0}" sibTransId="{ECFB1AFA-4F0D-4C0B-992F-CBA68431F0B4}"/>
    <dgm:cxn modelId="{0517DFE6-388F-4B47-B298-AB67708EDB28}" srcId="{416BB339-61AE-409A-9F73-50B7CC12738B}" destId="{4D24AE32-20F5-48AD-A2B6-7A1FAE923B1D}" srcOrd="0" destOrd="0" parTransId="{4C29DB55-746E-46C5-A19F-412A65AB25B7}" sibTransId="{C1E776DB-EC40-4B26-9140-8FC75851D065}"/>
    <dgm:cxn modelId="{281497CE-C9E9-4FE5-A9C3-AC10646DB56D}" type="presOf" srcId="{416BB339-61AE-409A-9F73-50B7CC12738B}" destId="{C6D1FC18-F664-4136-81B1-0508104D0AB5}" srcOrd="0" destOrd="0" presId="urn:microsoft.com/office/officeart/2005/8/layout/vList5"/>
    <dgm:cxn modelId="{1819823D-9D68-4B79-8C99-E97A3F95F595}" srcId="{4D24AE32-20F5-48AD-A2B6-7A1FAE923B1D}" destId="{8881671E-14E4-4AAF-A567-1BC0E26B9FCC}" srcOrd="1" destOrd="0" parTransId="{FC6529A4-B894-4D0D-9F93-8844DA114DD2}" sibTransId="{BB93A6C6-4CA9-49B7-A19D-33C372594F23}"/>
    <dgm:cxn modelId="{54890D75-C45E-4F27-992A-5146772A257D}" type="presOf" srcId="{3745A13A-A37A-4F07-B3B5-65F1D4125286}" destId="{98D0C089-FB26-4BE6-A72A-7A07EA55B2F7}" srcOrd="0" destOrd="0" presId="urn:microsoft.com/office/officeart/2005/8/layout/vList5"/>
    <dgm:cxn modelId="{92DE6ED5-549A-486C-8695-622A6179895E}" srcId="{416BB339-61AE-409A-9F73-50B7CC12738B}" destId="{6285D527-6AC5-4889-B388-E2F31B162656}" srcOrd="2" destOrd="0" parTransId="{EB856FFC-27FA-44C5-BB69-349BC3D54A94}" sibTransId="{A3E20172-D5BE-4B53-9659-C4188DC75DD8}"/>
    <dgm:cxn modelId="{AEEA29A9-8818-4503-BF23-31AAEA9F1DB0}" type="presOf" srcId="{444568C9-7468-4D3C-BBC8-F86405C84C97}" destId="{83EAF46E-D98E-4666-90A4-3EAD6F0D67BB}" srcOrd="0" destOrd="0" presId="urn:microsoft.com/office/officeart/2005/8/layout/vList5"/>
    <dgm:cxn modelId="{C36BA4BD-459A-4EBD-873C-77B1F5F6ECC6}" type="presOf" srcId="{8881671E-14E4-4AAF-A567-1BC0E26B9FCC}" destId="{83EAF46E-D98E-4666-90A4-3EAD6F0D67BB}" srcOrd="0" destOrd="1" presId="urn:microsoft.com/office/officeart/2005/8/layout/vList5"/>
    <dgm:cxn modelId="{DC9E6567-83BD-48B7-A8A9-1EC4D5290024}" type="presOf" srcId="{6285D527-6AC5-4889-B388-E2F31B162656}" destId="{EBD6BA9F-88F5-45A8-8A74-0A62F1648177}" srcOrd="0" destOrd="0" presId="urn:microsoft.com/office/officeart/2005/8/layout/vList5"/>
    <dgm:cxn modelId="{7215D36E-2BF6-4118-9957-669BEABDC471}" srcId="{29CC97B6-8163-4F19-8803-7BC03C7EB668}" destId="{FD39F5D7-DD3B-4381-BA02-4CEFDCAE3BEC}" srcOrd="0" destOrd="0" parTransId="{4845BE58-B8FE-4BC8-9390-A32566E1D1D2}" sibTransId="{4325097C-4B11-452C-ADA0-974FBCE8EB99}"/>
    <dgm:cxn modelId="{8E667AB1-E403-42FB-873B-93473DA872BF}" srcId="{416BB339-61AE-409A-9F73-50B7CC12738B}" destId="{29CC97B6-8163-4F19-8803-7BC03C7EB668}" srcOrd="4" destOrd="0" parTransId="{BE39EDBC-7D69-4055-A4B0-831A9E7482EA}" sibTransId="{7B036C49-2644-45E0-87E9-C1DAEFA1D64D}"/>
    <dgm:cxn modelId="{76F28155-BE1C-4A9A-A209-4C789FBD2744}" srcId="{BA838CDA-176A-41A8-A31A-065282786E59}" destId="{C074378D-F93A-416A-BD98-C62C66D8AC2A}" srcOrd="0" destOrd="0" parTransId="{B8E112DD-4D2B-47B6-BF57-24A77477D2E6}" sibTransId="{A39E2033-EB7C-46E0-8994-2E6D2A6683BA}"/>
    <dgm:cxn modelId="{1A80762B-8569-40A5-BAAC-939B20552CA6}" type="presOf" srcId="{4D24AE32-20F5-48AD-A2B6-7A1FAE923B1D}" destId="{16EC2079-FABB-4345-9475-C0785CF884BF}" srcOrd="0" destOrd="0" presId="urn:microsoft.com/office/officeart/2005/8/layout/vList5"/>
    <dgm:cxn modelId="{B73F8A89-640C-432C-8F27-1563DA3E0485}" srcId="{4D24AE32-20F5-48AD-A2B6-7A1FAE923B1D}" destId="{444568C9-7468-4D3C-BBC8-F86405C84C97}" srcOrd="0" destOrd="0" parTransId="{B38B76A3-C765-4BC6-A3BB-FAEA91AE1D03}" sibTransId="{B1CEB5D6-3F0D-4F1B-960F-0AADD033DBE3}"/>
    <dgm:cxn modelId="{E0B2FA95-55B2-4D0A-B1E8-A16320BF3573}" type="presOf" srcId="{2EFC92C0-1B83-4FEB-9110-FAD689CF52CA}" destId="{853DBB0C-F18B-4478-BA6A-6B65797AE2FC}" srcOrd="0" destOrd="0" presId="urn:microsoft.com/office/officeart/2005/8/layout/vList5"/>
    <dgm:cxn modelId="{5EC222AA-A90A-4E4F-9E92-12289D74892C}" srcId="{6285D527-6AC5-4889-B388-E2F31B162656}" destId="{3745A13A-A37A-4F07-B3B5-65F1D4125286}" srcOrd="0" destOrd="0" parTransId="{C1D29442-1241-40B2-9703-DFF8F1114409}" sibTransId="{8E57C9DB-A650-4030-BD5F-24ECA2EF7103}"/>
    <dgm:cxn modelId="{7DD14AE1-ADC8-4AFC-8B74-36B873B9AE43}" srcId="{416BB339-61AE-409A-9F73-50B7CC12738B}" destId="{2EFC92C0-1B83-4FEB-9110-FAD689CF52CA}" srcOrd="3" destOrd="0" parTransId="{610AEB74-D88B-48A9-A4B2-8096D8B1BA41}" sibTransId="{4614BB88-00F2-43C3-A49E-68E4798D0640}"/>
    <dgm:cxn modelId="{23D06CE2-9656-4344-907B-F6AE626697F1}" type="presParOf" srcId="{C6D1FC18-F664-4136-81B1-0508104D0AB5}" destId="{AFD3BB13-F2CD-4262-AC23-C357D6980782}" srcOrd="0" destOrd="0" presId="urn:microsoft.com/office/officeart/2005/8/layout/vList5"/>
    <dgm:cxn modelId="{70EE5341-960E-40FE-B3A5-BC98A6947D63}" type="presParOf" srcId="{AFD3BB13-F2CD-4262-AC23-C357D6980782}" destId="{16EC2079-FABB-4345-9475-C0785CF884BF}" srcOrd="0" destOrd="0" presId="urn:microsoft.com/office/officeart/2005/8/layout/vList5"/>
    <dgm:cxn modelId="{447CD5DA-A4A6-404D-A58A-F24E8DB473B3}" type="presParOf" srcId="{AFD3BB13-F2CD-4262-AC23-C357D6980782}" destId="{83EAF46E-D98E-4666-90A4-3EAD6F0D67BB}" srcOrd="1" destOrd="0" presId="urn:microsoft.com/office/officeart/2005/8/layout/vList5"/>
    <dgm:cxn modelId="{ADE1D5C6-5ED5-444E-96C0-ED24494C3C35}" type="presParOf" srcId="{C6D1FC18-F664-4136-81B1-0508104D0AB5}" destId="{4CE17D38-6CA4-4DC2-A961-02238BADFF95}" srcOrd="1" destOrd="0" presId="urn:microsoft.com/office/officeart/2005/8/layout/vList5"/>
    <dgm:cxn modelId="{18D4C84B-F553-4B88-9DE1-559AEA34FDD4}" type="presParOf" srcId="{C6D1FC18-F664-4136-81B1-0508104D0AB5}" destId="{54A2D2B3-9A72-47CD-A048-C6194CA08C86}" srcOrd="2" destOrd="0" presId="urn:microsoft.com/office/officeart/2005/8/layout/vList5"/>
    <dgm:cxn modelId="{6949888A-E7FB-4B4F-AC8F-447A49B71E03}" type="presParOf" srcId="{54A2D2B3-9A72-47CD-A048-C6194CA08C86}" destId="{E33B0969-AC03-4197-9F36-8C1F3B6CC3BA}" srcOrd="0" destOrd="0" presId="urn:microsoft.com/office/officeart/2005/8/layout/vList5"/>
    <dgm:cxn modelId="{02D81AF0-92EB-450A-8505-53E2B95A5841}" type="presParOf" srcId="{54A2D2B3-9A72-47CD-A048-C6194CA08C86}" destId="{743A92FD-07B3-4D89-AC5D-54315E35639E}" srcOrd="1" destOrd="0" presId="urn:microsoft.com/office/officeart/2005/8/layout/vList5"/>
    <dgm:cxn modelId="{FAEF4795-9DE7-4E55-AADE-5DF010543659}" type="presParOf" srcId="{C6D1FC18-F664-4136-81B1-0508104D0AB5}" destId="{411F9F72-1178-42B5-AADC-1BA5AC00DBC4}" srcOrd="3" destOrd="0" presId="urn:microsoft.com/office/officeart/2005/8/layout/vList5"/>
    <dgm:cxn modelId="{A2214EE5-9F9D-4FB2-A713-AC221EF0F9B8}" type="presParOf" srcId="{C6D1FC18-F664-4136-81B1-0508104D0AB5}" destId="{5168A020-0440-4151-9026-F59D403784B2}" srcOrd="4" destOrd="0" presId="urn:microsoft.com/office/officeart/2005/8/layout/vList5"/>
    <dgm:cxn modelId="{E7C2BCC6-1AC0-4306-A11B-04AF8855DB52}" type="presParOf" srcId="{5168A020-0440-4151-9026-F59D403784B2}" destId="{EBD6BA9F-88F5-45A8-8A74-0A62F1648177}" srcOrd="0" destOrd="0" presId="urn:microsoft.com/office/officeart/2005/8/layout/vList5"/>
    <dgm:cxn modelId="{E9EC75DB-ADCC-4E30-B07F-D1D728730E3B}" type="presParOf" srcId="{5168A020-0440-4151-9026-F59D403784B2}" destId="{98D0C089-FB26-4BE6-A72A-7A07EA55B2F7}" srcOrd="1" destOrd="0" presId="urn:microsoft.com/office/officeart/2005/8/layout/vList5"/>
    <dgm:cxn modelId="{B0517167-8E19-4E4B-8AAF-E48F1DFBBF70}" type="presParOf" srcId="{C6D1FC18-F664-4136-81B1-0508104D0AB5}" destId="{543EDCF4-0C76-42D0-9AB8-8054DCD98035}" srcOrd="5" destOrd="0" presId="urn:microsoft.com/office/officeart/2005/8/layout/vList5"/>
    <dgm:cxn modelId="{398028E5-8435-49C6-B84C-758491701A7D}" type="presParOf" srcId="{C6D1FC18-F664-4136-81B1-0508104D0AB5}" destId="{482E22A5-1AB6-48F3-A051-A688F8DC9635}" srcOrd="6" destOrd="0" presId="urn:microsoft.com/office/officeart/2005/8/layout/vList5"/>
    <dgm:cxn modelId="{AFC54F49-8D52-4842-8BE6-C959FA357F1B}" type="presParOf" srcId="{482E22A5-1AB6-48F3-A051-A688F8DC9635}" destId="{853DBB0C-F18B-4478-BA6A-6B65797AE2FC}" srcOrd="0" destOrd="0" presId="urn:microsoft.com/office/officeart/2005/8/layout/vList5"/>
    <dgm:cxn modelId="{EDEE1F01-6D6C-46D8-BF67-AE390AC2BBB3}" type="presParOf" srcId="{482E22A5-1AB6-48F3-A051-A688F8DC9635}" destId="{8A492523-0945-439F-9248-E85D0A3AC3C8}" srcOrd="1" destOrd="0" presId="urn:microsoft.com/office/officeart/2005/8/layout/vList5"/>
    <dgm:cxn modelId="{81A4F21E-4E58-4D8C-AF31-588FDA7B69DD}" type="presParOf" srcId="{C6D1FC18-F664-4136-81B1-0508104D0AB5}" destId="{03067B0A-6EC5-48C9-939D-2DB12ED4A596}" srcOrd="7" destOrd="0" presId="urn:microsoft.com/office/officeart/2005/8/layout/vList5"/>
    <dgm:cxn modelId="{7D9E019C-DEDC-454F-93AA-35F75B26AC11}" type="presParOf" srcId="{C6D1FC18-F664-4136-81B1-0508104D0AB5}" destId="{DB958FD6-ED59-41BE-8423-2E675EADEF23}" srcOrd="8" destOrd="0" presId="urn:microsoft.com/office/officeart/2005/8/layout/vList5"/>
    <dgm:cxn modelId="{EB67CEEC-AC8F-49FB-8CBB-51D0CD56E06D}" type="presParOf" srcId="{DB958FD6-ED59-41BE-8423-2E675EADEF23}" destId="{662179E9-D8A9-479B-94BC-029349C4290E}" srcOrd="0" destOrd="0" presId="urn:microsoft.com/office/officeart/2005/8/layout/vList5"/>
    <dgm:cxn modelId="{B4B10B35-28D5-467F-8724-1C75E19AB578}" type="presParOf" srcId="{DB958FD6-ED59-41BE-8423-2E675EADEF23}" destId="{6FA66F69-495B-419C-8A16-4A2821B5D81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7DE75536-B8BF-4BB5-B772-72B49B5FD75F}"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B88D3567-B39A-4C0B-B895-35B57C7BE6D2}">
      <dgm:prSet phldrT="[Text]" custT="1"/>
      <dgm:spPr/>
      <dgm:t>
        <a:bodyPr/>
        <a:lstStyle/>
        <a:p>
          <a:r>
            <a:rPr lang="en-GB" sz="1400" b="1" smtClean="0"/>
            <a:t>2013-2025: efficiency and resilience</a:t>
          </a:r>
          <a:endParaRPr lang="en-GB" sz="1400" b="1" dirty="0"/>
        </a:p>
      </dgm:t>
    </dgm:pt>
    <dgm:pt modelId="{3CD4AC67-9367-46E3-877F-7790234379AF}" type="parTrans" cxnId="{0C3966C3-245D-46A9-AE8D-1DC71373C45B}">
      <dgm:prSet/>
      <dgm:spPr/>
      <dgm:t>
        <a:bodyPr/>
        <a:lstStyle/>
        <a:p>
          <a:endParaRPr lang="en-GB"/>
        </a:p>
      </dgm:t>
    </dgm:pt>
    <dgm:pt modelId="{EE5557A6-8AFE-476D-8A56-287EB1D7C5D8}" type="sibTrans" cxnId="{0C3966C3-245D-46A9-AE8D-1DC71373C45B}">
      <dgm:prSet/>
      <dgm:spPr/>
      <dgm:t>
        <a:bodyPr/>
        <a:lstStyle/>
        <a:p>
          <a:endParaRPr lang="en-GB"/>
        </a:p>
      </dgm:t>
    </dgm:pt>
    <dgm:pt modelId="{6BF7CAE5-D917-40A7-BD74-DD7298933CD3}">
      <dgm:prSet phldrT="[Text]" custT="1"/>
      <dgm:spPr/>
      <dgm:t>
        <a:bodyPr/>
        <a:lstStyle/>
        <a:p>
          <a:r>
            <a:rPr lang="en-GB" sz="1400" dirty="0" smtClean="0"/>
            <a:t>Minimised material inputs</a:t>
          </a:r>
          <a:endParaRPr lang="en-GB" sz="1400" dirty="0"/>
        </a:p>
      </dgm:t>
    </dgm:pt>
    <dgm:pt modelId="{DE7F6140-343D-4898-92ED-499AACD51B9F}" type="parTrans" cxnId="{25D74B33-A11D-466C-8F9E-B08D893819C2}">
      <dgm:prSet/>
      <dgm:spPr/>
      <dgm:t>
        <a:bodyPr/>
        <a:lstStyle/>
        <a:p>
          <a:endParaRPr lang="en-GB"/>
        </a:p>
      </dgm:t>
    </dgm:pt>
    <dgm:pt modelId="{21F87E94-FFD2-4879-A391-817789BF4AB9}" type="sibTrans" cxnId="{25D74B33-A11D-466C-8F9E-B08D893819C2}">
      <dgm:prSet/>
      <dgm:spPr/>
      <dgm:t>
        <a:bodyPr/>
        <a:lstStyle/>
        <a:p>
          <a:endParaRPr lang="en-GB"/>
        </a:p>
      </dgm:t>
    </dgm:pt>
    <dgm:pt modelId="{7385A610-3300-4FA2-8C14-BDC03B298D1F}">
      <dgm:prSet phldrT="[Text]" custT="1"/>
      <dgm:spPr/>
      <dgm:t>
        <a:bodyPr/>
        <a:lstStyle/>
        <a:p>
          <a:r>
            <a:rPr lang="en-GB" sz="1400" b="1" smtClean="0"/>
            <a:t>2025-2050: experimentation with new systems</a:t>
          </a:r>
          <a:endParaRPr lang="en-GB" sz="1400" b="1" dirty="0"/>
        </a:p>
      </dgm:t>
    </dgm:pt>
    <dgm:pt modelId="{955207DA-9B7F-4105-AF89-F637BDE52491}" type="parTrans" cxnId="{E4D7726D-71F2-4B56-B75C-824775065EE2}">
      <dgm:prSet/>
      <dgm:spPr/>
      <dgm:t>
        <a:bodyPr/>
        <a:lstStyle/>
        <a:p>
          <a:endParaRPr lang="en-GB"/>
        </a:p>
      </dgm:t>
    </dgm:pt>
    <dgm:pt modelId="{7FC03EF4-DDEE-4EA7-BB12-42BD418EAEC8}" type="sibTrans" cxnId="{E4D7726D-71F2-4B56-B75C-824775065EE2}">
      <dgm:prSet/>
      <dgm:spPr/>
      <dgm:t>
        <a:bodyPr/>
        <a:lstStyle/>
        <a:p>
          <a:endParaRPr lang="en-GB"/>
        </a:p>
      </dgm:t>
    </dgm:pt>
    <dgm:pt modelId="{AED29695-3E11-4527-8E91-A81DF51E9E52}">
      <dgm:prSet phldrT="[Text]" custT="1"/>
      <dgm:spPr/>
      <dgm:t>
        <a:bodyPr/>
        <a:lstStyle/>
        <a:p>
          <a:r>
            <a:rPr lang="en-GB" sz="1400" dirty="0" smtClean="0"/>
            <a:t>New forms of value associated with products</a:t>
          </a:r>
          <a:endParaRPr lang="en-GB" sz="1400" dirty="0"/>
        </a:p>
      </dgm:t>
    </dgm:pt>
    <dgm:pt modelId="{DAFBA0B2-8E72-4807-8419-DD586D9CE146}" type="parTrans" cxnId="{C146E007-B1A3-4707-92D9-5F42A7ACF09E}">
      <dgm:prSet/>
      <dgm:spPr/>
      <dgm:t>
        <a:bodyPr/>
        <a:lstStyle/>
        <a:p>
          <a:endParaRPr lang="en-GB"/>
        </a:p>
      </dgm:t>
    </dgm:pt>
    <dgm:pt modelId="{D3CBBB73-FE4E-4944-AAA2-D986A110717D}" type="sibTrans" cxnId="{C146E007-B1A3-4707-92D9-5F42A7ACF09E}">
      <dgm:prSet/>
      <dgm:spPr/>
      <dgm:t>
        <a:bodyPr/>
        <a:lstStyle/>
        <a:p>
          <a:endParaRPr lang="en-GB"/>
        </a:p>
      </dgm:t>
    </dgm:pt>
    <dgm:pt modelId="{04E97AAC-EAFA-47D0-BCC0-7B63B2216B31}">
      <dgm:prSet phldrT="[Text]" custT="1"/>
      <dgm:spPr/>
      <dgm:t>
        <a:bodyPr/>
        <a:lstStyle/>
        <a:p>
          <a:r>
            <a:rPr lang="en-GB" sz="1400" b="1" smtClean="0"/>
            <a:t>2050 and beyond: a resource constrained world</a:t>
          </a:r>
          <a:endParaRPr lang="en-GB" sz="1400" b="1" dirty="0"/>
        </a:p>
      </dgm:t>
    </dgm:pt>
    <dgm:pt modelId="{18924387-14E3-40C4-BCD5-3100E4C2A160}" type="parTrans" cxnId="{8B8D5734-917D-499B-A3A4-0D701A320AF6}">
      <dgm:prSet/>
      <dgm:spPr/>
      <dgm:t>
        <a:bodyPr/>
        <a:lstStyle/>
        <a:p>
          <a:endParaRPr lang="en-GB"/>
        </a:p>
      </dgm:t>
    </dgm:pt>
    <dgm:pt modelId="{D165694A-90CD-40F4-BD6B-84594154A9C4}" type="sibTrans" cxnId="{8B8D5734-917D-499B-A3A4-0D701A320AF6}">
      <dgm:prSet/>
      <dgm:spPr/>
      <dgm:t>
        <a:bodyPr/>
        <a:lstStyle/>
        <a:p>
          <a:endParaRPr lang="en-GB"/>
        </a:p>
      </dgm:t>
    </dgm:pt>
    <dgm:pt modelId="{80C0442C-67E1-40AF-8036-00D3D118C096}">
      <dgm:prSet phldrT="[Text]" custT="1"/>
      <dgm:spPr/>
      <dgm:t>
        <a:bodyPr/>
        <a:lstStyle/>
        <a:p>
          <a:r>
            <a:rPr lang="en-GB" sz="1400" dirty="0" smtClean="0"/>
            <a:t>Products use smaller amounts of materials and energy</a:t>
          </a:r>
          <a:endParaRPr lang="en-GB" sz="1400" dirty="0"/>
        </a:p>
      </dgm:t>
    </dgm:pt>
    <dgm:pt modelId="{25C09AD4-B38A-460B-9829-3ECA77CBB99F}" type="parTrans" cxnId="{3DB5BB68-13E5-4F16-BD9B-6844B72E4FF0}">
      <dgm:prSet/>
      <dgm:spPr/>
      <dgm:t>
        <a:bodyPr/>
        <a:lstStyle/>
        <a:p>
          <a:endParaRPr lang="en-GB"/>
        </a:p>
      </dgm:t>
    </dgm:pt>
    <dgm:pt modelId="{B2B27C62-AE8A-49C9-A427-45601368FA43}" type="sibTrans" cxnId="{3DB5BB68-13E5-4F16-BD9B-6844B72E4FF0}">
      <dgm:prSet/>
      <dgm:spPr/>
      <dgm:t>
        <a:bodyPr/>
        <a:lstStyle/>
        <a:p>
          <a:endParaRPr lang="en-GB"/>
        </a:p>
      </dgm:t>
    </dgm:pt>
    <dgm:pt modelId="{D58E9209-5DA3-460C-8559-901EF4D547D8}">
      <dgm:prSet phldrT="[Text]" custT="1"/>
      <dgm:spPr/>
      <dgm:t>
        <a:bodyPr/>
        <a:lstStyle/>
        <a:p>
          <a:r>
            <a:rPr lang="en-GB" sz="1400" dirty="0" smtClean="0"/>
            <a:t>Waste management</a:t>
          </a:r>
          <a:endParaRPr lang="en-GB" sz="1400" dirty="0"/>
        </a:p>
      </dgm:t>
    </dgm:pt>
    <dgm:pt modelId="{9A53F2A3-F1E2-41E2-A6B6-E5371F950322}" type="parTrans" cxnId="{DF6A78A8-EC1E-494F-B49B-D5E0E84DE8C7}">
      <dgm:prSet/>
      <dgm:spPr/>
      <dgm:t>
        <a:bodyPr/>
        <a:lstStyle/>
        <a:p>
          <a:endParaRPr lang="en-GB"/>
        </a:p>
      </dgm:t>
    </dgm:pt>
    <dgm:pt modelId="{D799A9A1-83F3-4759-81DA-96826C8FBCC4}" type="sibTrans" cxnId="{DF6A78A8-EC1E-494F-B49B-D5E0E84DE8C7}">
      <dgm:prSet/>
      <dgm:spPr/>
      <dgm:t>
        <a:bodyPr/>
        <a:lstStyle/>
        <a:p>
          <a:endParaRPr lang="en-GB"/>
        </a:p>
      </dgm:t>
    </dgm:pt>
    <dgm:pt modelId="{DBF3D6B7-02A3-48FE-9720-3CC6481AD711}">
      <dgm:prSet phldrT="[Text]" custT="1"/>
      <dgm:spPr/>
      <dgm:t>
        <a:bodyPr/>
        <a:lstStyle/>
        <a:p>
          <a:r>
            <a:rPr lang="en-GB" sz="1400" dirty="0" smtClean="0"/>
            <a:t>Energy efficiency</a:t>
          </a:r>
          <a:endParaRPr lang="en-GB" sz="1400" dirty="0"/>
        </a:p>
      </dgm:t>
    </dgm:pt>
    <dgm:pt modelId="{79E16DDC-F26B-4A90-89EB-6FB1F94D0D32}" type="parTrans" cxnId="{642E058B-7857-4217-BBC0-8AAB6F365946}">
      <dgm:prSet/>
      <dgm:spPr/>
      <dgm:t>
        <a:bodyPr/>
        <a:lstStyle/>
        <a:p>
          <a:endParaRPr lang="en-GB"/>
        </a:p>
      </dgm:t>
    </dgm:pt>
    <dgm:pt modelId="{78892EC8-3DF4-4EB5-9471-944D0221FEAF}" type="sibTrans" cxnId="{642E058B-7857-4217-BBC0-8AAB6F365946}">
      <dgm:prSet/>
      <dgm:spPr/>
      <dgm:t>
        <a:bodyPr/>
        <a:lstStyle/>
        <a:p>
          <a:endParaRPr lang="en-GB"/>
        </a:p>
      </dgm:t>
    </dgm:pt>
    <dgm:pt modelId="{4A9E819C-2FAC-4EDD-8DF0-D956E2A2C0B6}">
      <dgm:prSet phldrT="[Text]" custT="1"/>
      <dgm:spPr/>
      <dgm:t>
        <a:bodyPr/>
        <a:lstStyle/>
        <a:p>
          <a:r>
            <a:rPr lang="en-GB" sz="1400" dirty="0" smtClean="0"/>
            <a:t>Reduce water use</a:t>
          </a:r>
          <a:endParaRPr lang="en-GB" sz="1400" dirty="0"/>
        </a:p>
      </dgm:t>
    </dgm:pt>
    <dgm:pt modelId="{BB0C70AF-72F1-4B9C-867E-BC7149595D5F}" type="parTrans" cxnId="{646A5797-298B-4796-9367-5F4A266701C4}">
      <dgm:prSet/>
      <dgm:spPr/>
      <dgm:t>
        <a:bodyPr/>
        <a:lstStyle/>
        <a:p>
          <a:endParaRPr lang="en-GB"/>
        </a:p>
      </dgm:t>
    </dgm:pt>
    <dgm:pt modelId="{A20F954C-B031-4582-90DF-061EFC52E4A4}" type="sibTrans" cxnId="{646A5797-298B-4796-9367-5F4A266701C4}">
      <dgm:prSet/>
      <dgm:spPr/>
      <dgm:t>
        <a:bodyPr/>
        <a:lstStyle/>
        <a:p>
          <a:endParaRPr lang="en-GB"/>
        </a:p>
      </dgm:t>
    </dgm:pt>
    <dgm:pt modelId="{29F623BD-037E-42CD-8515-0D9B5198460B}">
      <dgm:prSet phldrT="[Text]" custT="1"/>
      <dgm:spPr/>
      <dgm:t>
        <a:bodyPr/>
        <a:lstStyle/>
        <a:p>
          <a:r>
            <a:rPr lang="en-GB" sz="1400" dirty="0" smtClean="0"/>
            <a:t>More efficient land use</a:t>
          </a:r>
          <a:endParaRPr lang="en-GB" sz="1400" dirty="0"/>
        </a:p>
      </dgm:t>
    </dgm:pt>
    <dgm:pt modelId="{35F2213C-1897-4724-B715-F23528ED0ABA}" type="parTrans" cxnId="{4647CCC9-3CE0-409F-B025-76A7F68A5C7E}">
      <dgm:prSet/>
      <dgm:spPr/>
      <dgm:t>
        <a:bodyPr/>
        <a:lstStyle/>
        <a:p>
          <a:endParaRPr lang="en-GB"/>
        </a:p>
      </dgm:t>
    </dgm:pt>
    <dgm:pt modelId="{0E8B02EE-72C7-42F5-B050-EDBB809780FF}" type="sibTrans" cxnId="{4647CCC9-3CE0-409F-B025-76A7F68A5C7E}">
      <dgm:prSet/>
      <dgm:spPr/>
      <dgm:t>
        <a:bodyPr/>
        <a:lstStyle/>
        <a:p>
          <a:endParaRPr lang="en-GB"/>
        </a:p>
      </dgm:t>
    </dgm:pt>
    <dgm:pt modelId="{0BE3EE5D-46ED-4D72-B1CB-4304FA0A2309}">
      <dgm:prSet phldrT="[Text]" custT="1"/>
      <dgm:spPr/>
      <dgm:t>
        <a:bodyPr/>
        <a:lstStyle/>
        <a:p>
          <a:r>
            <a:rPr lang="en-GB" sz="1400" dirty="0" smtClean="0"/>
            <a:t>Low carbon technology</a:t>
          </a:r>
          <a:endParaRPr lang="en-GB" sz="1400" dirty="0"/>
        </a:p>
      </dgm:t>
    </dgm:pt>
    <dgm:pt modelId="{1BDAC9EF-DB6E-41A0-A2A7-9F98BD0ED005}" type="parTrans" cxnId="{AB86DE1C-620A-48E3-941E-EE71C454EF8F}">
      <dgm:prSet/>
      <dgm:spPr/>
      <dgm:t>
        <a:bodyPr/>
        <a:lstStyle/>
        <a:p>
          <a:endParaRPr lang="en-GB"/>
        </a:p>
      </dgm:t>
    </dgm:pt>
    <dgm:pt modelId="{BB9A0A4F-ADEA-4E40-A010-05BDA3A856AA}" type="sibTrans" cxnId="{AB86DE1C-620A-48E3-941E-EE71C454EF8F}">
      <dgm:prSet/>
      <dgm:spPr/>
      <dgm:t>
        <a:bodyPr/>
        <a:lstStyle/>
        <a:p>
          <a:endParaRPr lang="en-GB"/>
        </a:p>
      </dgm:t>
    </dgm:pt>
    <dgm:pt modelId="{BC80CC99-A445-4C17-BC3B-7ECA609574AA}">
      <dgm:prSet phldrT="[Text]" custT="1"/>
      <dgm:spPr/>
      <dgm:t>
        <a:bodyPr/>
        <a:lstStyle/>
        <a:p>
          <a:r>
            <a:rPr lang="en-GB" sz="1400" dirty="0" smtClean="0"/>
            <a:t>Products reused, remanufactured, recycled and redesigned with recovery in mind</a:t>
          </a:r>
          <a:endParaRPr lang="en-GB" sz="1400" dirty="0"/>
        </a:p>
      </dgm:t>
    </dgm:pt>
    <dgm:pt modelId="{E495FB85-0271-4133-BEFB-1A34EC9751AC}" type="parTrans" cxnId="{6CD1BF82-220E-454D-8644-BB969F96CF1C}">
      <dgm:prSet/>
      <dgm:spPr/>
      <dgm:t>
        <a:bodyPr/>
        <a:lstStyle/>
        <a:p>
          <a:endParaRPr lang="en-GB"/>
        </a:p>
      </dgm:t>
    </dgm:pt>
    <dgm:pt modelId="{7E97727F-71C4-434B-851C-C3F430F760C5}" type="sibTrans" cxnId="{6CD1BF82-220E-454D-8644-BB969F96CF1C}">
      <dgm:prSet/>
      <dgm:spPr/>
      <dgm:t>
        <a:bodyPr/>
        <a:lstStyle/>
        <a:p>
          <a:endParaRPr lang="en-GB"/>
        </a:p>
      </dgm:t>
    </dgm:pt>
    <dgm:pt modelId="{A3A2A936-CB1D-4EC4-952B-632BDD975F75}">
      <dgm:prSet phldrT="[Text]" custT="1"/>
      <dgm:spPr/>
      <dgm:t>
        <a:bodyPr/>
        <a:lstStyle/>
        <a:p>
          <a:r>
            <a:rPr lang="en-GB" sz="1400" dirty="0" smtClean="0"/>
            <a:t>More durable products designed for shared ownership</a:t>
          </a:r>
          <a:endParaRPr lang="en-GB" sz="1400" dirty="0"/>
        </a:p>
      </dgm:t>
    </dgm:pt>
    <dgm:pt modelId="{B29FBF16-3EAF-44C0-A1AE-D709F55F91E0}" type="parTrans" cxnId="{931134ED-B97D-4B48-AA83-6EB9B1587F65}">
      <dgm:prSet/>
      <dgm:spPr/>
      <dgm:t>
        <a:bodyPr/>
        <a:lstStyle/>
        <a:p>
          <a:endParaRPr lang="en-GB"/>
        </a:p>
      </dgm:t>
    </dgm:pt>
    <dgm:pt modelId="{088122FD-FD11-41AC-BD2B-E4080460A4DE}" type="sibTrans" cxnId="{931134ED-B97D-4B48-AA83-6EB9B1587F65}">
      <dgm:prSet/>
      <dgm:spPr/>
      <dgm:t>
        <a:bodyPr/>
        <a:lstStyle/>
        <a:p>
          <a:endParaRPr lang="en-GB"/>
        </a:p>
      </dgm:t>
    </dgm:pt>
    <dgm:pt modelId="{E7168F85-DF05-421B-A782-168D79F9190B}">
      <dgm:prSet phldrT="[Text]" custT="1"/>
      <dgm:spPr/>
      <dgm:t>
        <a:bodyPr/>
        <a:lstStyle/>
        <a:p>
          <a:r>
            <a:rPr lang="en-GB" sz="1400" dirty="0" smtClean="0"/>
            <a:t>Spare capacity built into supply chain to ensure resilience</a:t>
          </a:r>
          <a:endParaRPr lang="en-GB" sz="1400" dirty="0"/>
        </a:p>
      </dgm:t>
    </dgm:pt>
    <dgm:pt modelId="{F34FD5A3-48F7-4E6A-9484-85411638D101}" type="parTrans" cxnId="{9A7E7E22-9BBD-4B7A-A72F-BB0A4BEFAD4B}">
      <dgm:prSet/>
      <dgm:spPr/>
      <dgm:t>
        <a:bodyPr/>
        <a:lstStyle/>
        <a:p>
          <a:endParaRPr lang="en-GB"/>
        </a:p>
      </dgm:t>
    </dgm:pt>
    <dgm:pt modelId="{F1648F66-50F6-4E7E-8152-566C7CB22C08}" type="sibTrans" cxnId="{9A7E7E22-9BBD-4B7A-A72F-BB0A4BEFAD4B}">
      <dgm:prSet/>
      <dgm:spPr/>
      <dgm:t>
        <a:bodyPr/>
        <a:lstStyle/>
        <a:p>
          <a:endParaRPr lang="en-GB"/>
        </a:p>
      </dgm:t>
    </dgm:pt>
    <dgm:pt modelId="{3D18EC3E-95E4-40C1-873E-7517278FCA8A}">
      <dgm:prSet phldrT="[Text]" custT="1"/>
      <dgm:spPr/>
      <dgm:t>
        <a:bodyPr/>
        <a:lstStyle/>
        <a:p>
          <a:r>
            <a:rPr lang="en-GB" sz="1400" dirty="0" smtClean="0"/>
            <a:t>Material is kept in a productive loop, not land-filled</a:t>
          </a:r>
          <a:endParaRPr lang="en-GB" sz="1400" dirty="0"/>
        </a:p>
      </dgm:t>
    </dgm:pt>
    <dgm:pt modelId="{FDDFE754-EA73-48A1-861D-ABD77DEB8DF0}" type="parTrans" cxnId="{37BE49F0-2B6A-4630-A12A-9DA609413763}">
      <dgm:prSet/>
      <dgm:spPr/>
      <dgm:t>
        <a:bodyPr/>
        <a:lstStyle/>
        <a:p>
          <a:endParaRPr lang="en-GB"/>
        </a:p>
      </dgm:t>
    </dgm:pt>
    <dgm:pt modelId="{C93B35A3-46F6-439E-B97A-48E9746E00DE}" type="sibTrans" cxnId="{37BE49F0-2B6A-4630-A12A-9DA609413763}">
      <dgm:prSet/>
      <dgm:spPr/>
      <dgm:t>
        <a:bodyPr/>
        <a:lstStyle/>
        <a:p>
          <a:endParaRPr lang="en-GB"/>
        </a:p>
      </dgm:t>
    </dgm:pt>
    <dgm:pt modelId="{67915DB9-F799-47B2-B307-4FCD770BB8F1}">
      <dgm:prSet phldrT="[Text]" custT="1"/>
      <dgm:spPr/>
      <dgm:t>
        <a:bodyPr/>
        <a:lstStyle/>
        <a:p>
          <a:r>
            <a:rPr lang="en-GB" sz="1400" dirty="0" smtClean="0"/>
            <a:t>Cleaner and quieter factories, close to consumers, suppliers and academic institutions</a:t>
          </a:r>
          <a:endParaRPr lang="en-GB" sz="1400" dirty="0"/>
        </a:p>
      </dgm:t>
    </dgm:pt>
    <dgm:pt modelId="{2DF536FA-1DA5-43BB-A8C3-100DEDD27E34}" type="parTrans" cxnId="{D3DFC55C-8778-47AA-AEB7-671943EEAD2E}">
      <dgm:prSet/>
      <dgm:spPr/>
      <dgm:t>
        <a:bodyPr/>
        <a:lstStyle/>
        <a:p>
          <a:endParaRPr lang="en-GB"/>
        </a:p>
      </dgm:t>
    </dgm:pt>
    <dgm:pt modelId="{25C430AB-99FB-4E4E-A95E-A504B4C5E226}" type="sibTrans" cxnId="{D3DFC55C-8778-47AA-AEB7-671943EEAD2E}">
      <dgm:prSet/>
      <dgm:spPr/>
      <dgm:t>
        <a:bodyPr/>
        <a:lstStyle/>
        <a:p>
          <a:endParaRPr lang="en-GB"/>
        </a:p>
      </dgm:t>
    </dgm:pt>
    <dgm:pt modelId="{D94E221E-F98F-49F6-AAA4-AA1F378D3C7D}">
      <dgm:prSet phldrT="[Text]" custT="1"/>
      <dgm:spPr/>
      <dgm:t>
        <a:bodyPr/>
        <a:lstStyle/>
        <a:p>
          <a:r>
            <a:rPr lang="en-GB" sz="1400" dirty="0" smtClean="0"/>
            <a:t>Supply chains with spare capacity at all stages</a:t>
          </a:r>
          <a:endParaRPr lang="en-GB" sz="1400" dirty="0"/>
        </a:p>
      </dgm:t>
    </dgm:pt>
    <dgm:pt modelId="{35CBD951-AC63-4254-BCF3-ED519FA73BFA}" type="parTrans" cxnId="{17FBB93E-0FC2-4366-8117-47E7CF3C8569}">
      <dgm:prSet/>
      <dgm:spPr/>
      <dgm:t>
        <a:bodyPr/>
        <a:lstStyle/>
        <a:p>
          <a:endParaRPr lang="en-GB"/>
        </a:p>
      </dgm:t>
    </dgm:pt>
    <dgm:pt modelId="{F3942CBE-3288-4F74-A501-B65177D73CE8}" type="sibTrans" cxnId="{17FBB93E-0FC2-4366-8117-47E7CF3C8569}">
      <dgm:prSet/>
      <dgm:spPr/>
      <dgm:t>
        <a:bodyPr/>
        <a:lstStyle/>
        <a:p>
          <a:endParaRPr lang="en-GB"/>
        </a:p>
      </dgm:t>
    </dgm:pt>
    <dgm:pt modelId="{2B74BB67-2C4D-4C87-BC1A-472308AB3191}" type="pres">
      <dgm:prSet presAssocID="{7DE75536-B8BF-4BB5-B772-72B49B5FD75F}" presName="Name0" presStyleCnt="0">
        <dgm:presLayoutVars>
          <dgm:dir/>
          <dgm:resizeHandles val="exact"/>
        </dgm:presLayoutVars>
      </dgm:prSet>
      <dgm:spPr/>
      <dgm:t>
        <a:bodyPr/>
        <a:lstStyle/>
        <a:p>
          <a:endParaRPr lang="en-GB"/>
        </a:p>
      </dgm:t>
    </dgm:pt>
    <dgm:pt modelId="{E15E9F59-1712-4442-A3E1-3FC02980C8D5}" type="pres">
      <dgm:prSet presAssocID="{B88D3567-B39A-4C0B-B895-35B57C7BE6D2}" presName="node" presStyleLbl="node1" presStyleIdx="0" presStyleCnt="3">
        <dgm:presLayoutVars>
          <dgm:bulletEnabled val="1"/>
        </dgm:presLayoutVars>
      </dgm:prSet>
      <dgm:spPr/>
      <dgm:t>
        <a:bodyPr/>
        <a:lstStyle/>
        <a:p>
          <a:endParaRPr lang="en-GB"/>
        </a:p>
      </dgm:t>
    </dgm:pt>
    <dgm:pt modelId="{F25FB9AB-CB48-4E2C-B444-5C20E8C4D245}" type="pres">
      <dgm:prSet presAssocID="{EE5557A6-8AFE-476D-8A56-287EB1D7C5D8}" presName="sibTrans" presStyleCnt="0"/>
      <dgm:spPr/>
      <dgm:t>
        <a:bodyPr/>
        <a:lstStyle/>
        <a:p>
          <a:endParaRPr lang="en-GB"/>
        </a:p>
      </dgm:t>
    </dgm:pt>
    <dgm:pt modelId="{F087AFCE-F3D6-4DD0-B2FD-C2DF3CF65E4C}" type="pres">
      <dgm:prSet presAssocID="{7385A610-3300-4FA2-8C14-BDC03B298D1F}" presName="node" presStyleLbl="node1" presStyleIdx="1" presStyleCnt="3">
        <dgm:presLayoutVars>
          <dgm:bulletEnabled val="1"/>
        </dgm:presLayoutVars>
      </dgm:prSet>
      <dgm:spPr/>
      <dgm:t>
        <a:bodyPr/>
        <a:lstStyle/>
        <a:p>
          <a:endParaRPr lang="en-GB"/>
        </a:p>
      </dgm:t>
    </dgm:pt>
    <dgm:pt modelId="{4B9BC3D4-8633-43AD-BC08-EC98E2AAF700}" type="pres">
      <dgm:prSet presAssocID="{7FC03EF4-DDEE-4EA7-BB12-42BD418EAEC8}" presName="sibTrans" presStyleCnt="0"/>
      <dgm:spPr/>
      <dgm:t>
        <a:bodyPr/>
        <a:lstStyle/>
        <a:p>
          <a:endParaRPr lang="en-GB"/>
        </a:p>
      </dgm:t>
    </dgm:pt>
    <dgm:pt modelId="{784A2A60-3A1A-4EF5-815D-80E6C15A6420}" type="pres">
      <dgm:prSet presAssocID="{04E97AAC-EAFA-47D0-BCC0-7B63B2216B31}" presName="node" presStyleLbl="node1" presStyleIdx="2" presStyleCnt="3">
        <dgm:presLayoutVars>
          <dgm:bulletEnabled val="1"/>
        </dgm:presLayoutVars>
      </dgm:prSet>
      <dgm:spPr/>
      <dgm:t>
        <a:bodyPr/>
        <a:lstStyle/>
        <a:p>
          <a:endParaRPr lang="en-GB"/>
        </a:p>
      </dgm:t>
    </dgm:pt>
  </dgm:ptLst>
  <dgm:cxnLst>
    <dgm:cxn modelId="{9A7E7E22-9BBD-4B7A-A72F-BB0A4BEFAD4B}" srcId="{7385A610-3300-4FA2-8C14-BDC03B298D1F}" destId="{E7168F85-DF05-421B-A782-168D79F9190B}" srcOrd="3" destOrd="0" parTransId="{F34FD5A3-48F7-4E6A-9484-85411638D101}" sibTransId="{F1648F66-50F6-4E7E-8152-566C7CB22C08}"/>
    <dgm:cxn modelId="{2F1C751B-1205-4B63-AC8D-DC63DCA7BCFE}" type="presOf" srcId="{7DE75536-B8BF-4BB5-B772-72B49B5FD75F}" destId="{2B74BB67-2C4D-4C87-BC1A-472308AB3191}" srcOrd="0" destOrd="0" presId="urn:microsoft.com/office/officeart/2005/8/layout/hList6"/>
    <dgm:cxn modelId="{A649C815-E812-40D7-BEB4-482A97539705}" type="presOf" srcId="{04E97AAC-EAFA-47D0-BCC0-7B63B2216B31}" destId="{784A2A60-3A1A-4EF5-815D-80E6C15A6420}" srcOrd="0" destOrd="0" presId="urn:microsoft.com/office/officeart/2005/8/layout/hList6"/>
    <dgm:cxn modelId="{8CE85543-0B2F-441C-80A0-0752009B7274}" type="presOf" srcId="{29F623BD-037E-42CD-8515-0D9B5198460B}" destId="{E15E9F59-1712-4442-A3E1-3FC02980C8D5}" srcOrd="0" destOrd="5" presId="urn:microsoft.com/office/officeart/2005/8/layout/hList6"/>
    <dgm:cxn modelId="{318C11AE-335C-488F-AC33-04D49AF9C178}" type="presOf" srcId="{DBF3D6B7-02A3-48FE-9720-3CC6481AD711}" destId="{E15E9F59-1712-4442-A3E1-3FC02980C8D5}" srcOrd="0" destOrd="3" presId="urn:microsoft.com/office/officeart/2005/8/layout/hList6"/>
    <dgm:cxn modelId="{9A8425B7-E496-4E1A-8034-963F25ACC657}" type="presOf" srcId="{0BE3EE5D-46ED-4D72-B1CB-4304FA0A2309}" destId="{E15E9F59-1712-4442-A3E1-3FC02980C8D5}" srcOrd="0" destOrd="6" presId="urn:microsoft.com/office/officeart/2005/8/layout/hList6"/>
    <dgm:cxn modelId="{3DB5BB68-13E5-4F16-BD9B-6844B72E4FF0}" srcId="{04E97AAC-EAFA-47D0-BCC0-7B63B2216B31}" destId="{80C0442C-67E1-40AF-8036-00D3D118C096}" srcOrd="0" destOrd="0" parTransId="{25C09AD4-B38A-460B-9829-3ECA77CBB99F}" sibTransId="{B2B27C62-AE8A-49C9-A427-45601368FA43}"/>
    <dgm:cxn modelId="{931134ED-B97D-4B48-AA83-6EB9B1587F65}" srcId="{7385A610-3300-4FA2-8C14-BDC03B298D1F}" destId="{A3A2A936-CB1D-4EC4-952B-632BDD975F75}" srcOrd="2" destOrd="0" parTransId="{B29FBF16-3EAF-44C0-A1AE-D709F55F91E0}" sibTransId="{088122FD-FD11-41AC-BD2B-E4080460A4DE}"/>
    <dgm:cxn modelId="{C146E007-B1A3-4707-92D9-5F42A7ACF09E}" srcId="{7385A610-3300-4FA2-8C14-BDC03B298D1F}" destId="{AED29695-3E11-4527-8E91-A81DF51E9E52}" srcOrd="0" destOrd="0" parTransId="{DAFBA0B2-8E72-4807-8419-DD586D9CE146}" sibTransId="{D3CBBB73-FE4E-4944-AAA2-D986A110717D}"/>
    <dgm:cxn modelId="{2196C5F5-9A22-467C-8736-62794D00D670}" type="presOf" srcId="{A3A2A936-CB1D-4EC4-952B-632BDD975F75}" destId="{F087AFCE-F3D6-4DD0-B2FD-C2DF3CF65E4C}" srcOrd="0" destOrd="3" presId="urn:microsoft.com/office/officeart/2005/8/layout/hList6"/>
    <dgm:cxn modelId="{1ECE9FB6-B6DF-4B61-83FA-B1C552A37C49}" type="presOf" srcId="{BC80CC99-A445-4C17-BC3B-7ECA609574AA}" destId="{F087AFCE-F3D6-4DD0-B2FD-C2DF3CF65E4C}" srcOrd="0" destOrd="2" presId="urn:microsoft.com/office/officeart/2005/8/layout/hList6"/>
    <dgm:cxn modelId="{8B8D5734-917D-499B-A3A4-0D701A320AF6}" srcId="{7DE75536-B8BF-4BB5-B772-72B49B5FD75F}" destId="{04E97AAC-EAFA-47D0-BCC0-7B63B2216B31}" srcOrd="2" destOrd="0" parTransId="{18924387-14E3-40C4-BCD5-3100E4C2A160}" sibTransId="{D165694A-90CD-40F4-BD6B-84594154A9C4}"/>
    <dgm:cxn modelId="{074A6314-367B-4F70-8031-A24246910737}" type="presOf" srcId="{6BF7CAE5-D917-40A7-BD74-DD7298933CD3}" destId="{E15E9F59-1712-4442-A3E1-3FC02980C8D5}" srcOrd="0" destOrd="1" presId="urn:microsoft.com/office/officeart/2005/8/layout/hList6"/>
    <dgm:cxn modelId="{D2E4A805-BB2B-447B-AC34-15AACD518B19}" type="presOf" srcId="{AED29695-3E11-4527-8E91-A81DF51E9E52}" destId="{F087AFCE-F3D6-4DD0-B2FD-C2DF3CF65E4C}" srcOrd="0" destOrd="1" presId="urn:microsoft.com/office/officeart/2005/8/layout/hList6"/>
    <dgm:cxn modelId="{AFBE4415-8FA2-40AC-99E0-BC09993617DF}" type="presOf" srcId="{B88D3567-B39A-4C0B-B895-35B57C7BE6D2}" destId="{E15E9F59-1712-4442-A3E1-3FC02980C8D5}" srcOrd="0" destOrd="0" presId="urn:microsoft.com/office/officeart/2005/8/layout/hList6"/>
    <dgm:cxn modelId="{D3DFC55C-8778-47AA-AEB7-671943EEAD2E}" srcId="{04E97AAC-EAFA-47D0-BCC0-7B63B2216B31}" destId="{67915DB9-F799-47B2-B307-4FCD770BB8F1}" srcOrd="2" destOrd="0" parTransId="{2DF536FA-1DA5-43BB-A8C3-100DEDD27E34}" sibTransId="{25C430AB-99FB-4E4E-A95E-A504B4C5E226}"/>
    <dgm:cxn modelId="{CF33F84D-BD15-48F2-88A8-0A9841537BB5}" type="presOf" srcId="{4A9E819C-2FAC-4EDD-8DF0-D956E2A2C0B6}" destId="{E15E9F59-1712-4442-A3E1-3FC02980C8D5}" srcOrd="0" destOrd="4" presId="urn:microsoft.com/office/officeart/2005/8/layout/hList6"/>
    <dgm:cxn modelId="{6CD1BF82-220E-454D-8644-BB969F96CF1C}" srcId="{7385A610-3300-4FA2-8C14-BDC03B298D1F}" destId="{BC80CC99-A445-4C17-BC3B-7ECA609574AA}" srcOrd="1" destOrd="0" parTransId="{E495FB85-0271-4133-BEFB-1A34EC9751AC}" sibTransId="{7E97727F-71C4-434B-851C-C3F430F760C5}"/>
    <dgm:cxn modelId="{EF03BF43-71FA-43A9-8F65-CF4189A16DF8}" type="presOf" srcId="{D58E9209-5DA3-460C-8559-901EF4D547D8}" destId="{E15E9F59-1712-4442-A3E1-3FC02980C8D5}" srcOrd="0" destOrd="2" presId="urn:microsoft.com/office/officeart/2005/8/layout/hList6"/>
    <dgm:cxn modelId="{DEC384CF-FCF1-4C50-80DE-3A9160BF3E81}" type="presOf" srcId="{E7168F85-DF05-421B-A782-168D79F9190B}" destId="{F087AFCE-F3D6-4DD0-B2FD-C2DF3CF65E4C}" srcOrd="0" destOrd="4" presId="urn:microsoft.com/office/officeart/2005/8/layout/hList6"/>
    <dgm:cxn modelId="{A1EC2F21-D07C-4499-9238-E0A6751A8815}" type="presOf" srcId="{67915DB9-F799-47B2-B307-4FCD770BB8F1}" destId="{784A2A60-3A1A-4EF5-815D-80E6C15A6420}" srcOrd="0" destOrd="3" presId="urn:microsoft.com/office/officeart/2005/8/layout/hList6"/>
    <dgm:cxn modelId="{37BE49F0-2B6A-4630-A12A-9DA609413763}" srcId="{04E97AAC-EAFA-47D0-BCC0-7B63B2216B31}" destId="{3D18EC3E-95E4-40C1-873E-7517278FCA8A}" srcOrd="1" destOrd="0" parTransId="{FDDFE754-EA73-48A1-861D-ABD77DEB8DF0}" sibTransId="{C93B35A3-46F6-439E-B97A-48E9746E00DE}"/>
    <dgm:cxn modelId="{2F0CA451-2257-4DCB-932D-CED4C22F30F7}" type="presOf" srcId="{7385A610-3300-4FA2-8C14-BDC03B298D1F}" destId="{F087AFCE-F3D6-4DD0-B2FD-C2DF3CF65E4C}" srcOrd="0" destOrd="0" presId="urn:microsoft.com/office/officeart/2005/8/layout/hList6"/>
    <dgm:cxn modelId="{642E058B-7857-4217-BBC0-8AAB6F365946}" srcId="{B88D3567-B39A-4C0B-B895-35B57C7BE6D2}" destId="{DBF3D6B7-02A3-48FE-9720-3CC6481AD711}" srcOrd="2" destOrd="0" parTransId="{79E16DDC-F26B-4A90-89EB-6FB1F94D0D32}" sibTransId="{78892EC8-3DF4-4EB5-9471-944D0221FEAF}"/>
    <dgm:cxn modelId="{DF6A78A8-EC1E-494F-B49B-D5E0E84DE8C7}" srcId="{B88D3567-B39A-4C0B-B895-35B57C7BE6D2}" destId="{D58E9209-5DA3-460C-8559-901EF4D547D8}" srcOrd="1" destOrd="0" parTransId="{9A53F2A3-F1E2-41E2-A6B6-E5371F950322}" sibTransId="{D799A9A1-83F3-4759-81DA-96826C8FBCC4}"/>
    <dgm:cxn modelId="{646A5797-298B-4796-9367-5F4A266701C4}" srcId="{B88D3567-B39A-4C0B-B895-35B57C7BE6D2}" destId="{4A9E819C-2FAC-4EDD-8DF0-D956E2A2C0B6}" srcOrd="3" destOrd="0" parTransId="{BB0C70AF-72F1-4B9C-867E-BC7149595D5F}" sibTransId="{A20F954C-B031-4582-90DF-061EFC52E4A4}"/>
    <dgm:cxn modelId="{C0E9A799-1550-486E-8D5C-6B841352A53B}" type="presOf" srcId="{3D18EC3E-95E4-40C1-873E-7517278FCA8A}" destId="{784A2A60-3A1A-4EF5-815D-80E6C15A6420}" srcOrd="0" destOrd="2" presId="urn:microsoft.com/office/officeart/2005/8/layout/hList6"/>
    <dgm:cxn modelId="{4647CCC9-3CE0-409F-B025-76A7F68A5C7E}" srcId="{B88D3567-B39A-4C0B-B895-35B57C7BE6D2}" destId="{29F623BD-037E-42CD-8515-0D9B5198460B}" srcOrd="4" destOrd="0" parTransId="{35F2213C-1897-4724-B715-F23528ED0ABA}" sibTransId="{0E8B02EE-72C7-42F5-B050-EDBB809780FF}"/>
    <dgm:cxn modelId="{7A41530D-6610-49D8-A092-124409B64A8B}" type="presOf" srcId="{80C0442C-67E1-40AF-8036-00D3D118C096}" destId="{784A2A60-3A1A-4EF5-815D-80E6C15A6420}" srcOrd="0" destOrd="1" presId="urn:microsoft.com/office/officeart/2005/8/layout/hList6"/>
    <dgm:cxn modelId="{25D74B33-A11D-466C-8F9E-B08D893819C2}" srcId="{B88D3567-B39A-4C0B-B895-35B57C7BE6D2}" destId="{6BF7CAE5-D917-40A7-BD74-DD7298933CD3}" srcOrd="0" destOrd="0" parTransId="{DE7F6140-343D-4898-92ED-499AACD51B9F}" sibTransId="{21F87E94-FFD2-4879-A391-817789BF4AB9}"/>
    <dgm:cxn modelId="{E4D7726D-71F2-4B56-B75C-824775065EE2}" srcId="{7DE75536-B8BF-4BB5-B772-72B49B5FD75F}" destId="{7385A610-3300-4FA2-8C14-BDC03B298D1F}" srcOrd="1" destOrd="0" parTransId="{955207DA-9B7F-4105-AF89-F637BDE52491}" sibTransId="{7FC03EF4-DDEE-4EA7-BB12-42BD418EAEC8}"/>
    <dgm:cxn modelId="{C1484B6E-B1D6-42F5-9FF0-17F74B99C3C8}" type="presOf" srcId="{D94E221E-F98F-49F6-AAA4-AA1F378D3C7D}" destId="{784A2A60-3A1A-4EF5-815D-80E6C15A6420}" srcOrd="0" destOrd="4" presId="urn:microsoft.com/office/officeart/2005/8/layout/hList6"/>
    <dgm:cxn modelId="{0C3966C3-245D-46A9-AE8D-1DC71373C45B}" srcId="{7DE75536-B8BF-4BB5-B772-72B49B5FD75F}" destId="{B88D3567-B39A-4C0B-B895-35B57C7BE6D2}" srcOrd="0" destOrd="0" parTransId="{3CD4AC67-9367-46E3-877F-7790234379AF}" sibTransId="{EE5557A6-8AFE-476D-8A56-287EB1D7C5D8}"/>
    <dgm:cxn modelId="{17FBB93E-0FC2-4366-8117-47E7CF3C8569}" srcId="{04E97AAC-EAFA-47D0-BCC0-7B63B2216B31}" destId="{D94E221E-F98F-49F6-AAA4-AA1F378D3C7D}" srcOrd="3" destOrd="0" parTransId="{35CBD951-AC63-4254-BCF3-ED519FA73BFA}" sibTransId="{F3942CBE-3288-4F74-A501-B65177D73CE8}"/>
    <dgm:cxn modelId="{AB86DE1C-620A-48E3-941E-EE71C454EF8F}" srcId="{B88D3567-B39A-4C0B-B895-35B57C7BE6D2}" destId="{0BE3EE5D-46ED-4D72-B1CB-4304FA0A2309}" srcOrd="5" destOrd="0" parTransId="{1BDAC9EF-DB6E-41A0-A2A7-9F98BD0ED005}" sibTransId="{BB9A0A4F-ADEA-4E40-A010-05BDA3A856AA}"/>
    <dgm:cxn modelId="{CB7DB27A-6E54-4D90-81FD-B6CCA6B3661E}" type="presParOf" srcId="{2B74BB67-2C4D-4C87-BC1A-472308AB3191}" destId="{E15E9F59-1712-4442-A3E1-3FC02980C8D5}" srcOrd="0" destOrd="0" presId="urn:microsoft.com/office/officeart/2005/8/layout/hList6"/>
    <dgm:cxn modelId="{662CF370-5A88-493A-9C3E-F183A6849189}" type="presParOf" srcId="{2B74BB67-2C4D-4C87-BC1A-472308AB3191}" destId="{F25FB9AB-CB48-4E2C-B444-5C20E8C4D245}" srcOrd="1" destOrd="0" presId="urn:microsoft.com/office/officeart/2005/8/layout/hList6"/>
    <dgm:cxn modelId="{9703737B-79A1-47AE-9469-A5C73D0D619C}" type="presParOf" srcId="{2B74BB67-2C4D-4C87-BC1A-472308AB3191}" destId="{F087AFCE-F3D6-4DD0-B2FD-C2DF3CF65E4C}" srcOrd="2" destOrd="0" presId="urn:microsoft.com/office/officeart/2005/8/layout/hList6"/>
    <dgm:cxn modelId="{72C2A433-12AB-4534-AE9F-1D9AC11CE33A}" type="presParOf" srcId="{2B74BB67-2C4D-4C87-BC1A-472308AB3191}" destId="{4B9BC3D4-8633-43AD-BC08-EC98E2AAF700}" srcOrd="3" destOrd="0" presId="urn:microsoft.com/office/officeart/2005/8/layout/hList6"/>
    <dgm:cxn modelId="{2561D49B-C74A-407D-A92B-8167905B8670}" type="presParOf" srcId="{2B74BB67-2C4D-4C87-BC1A-472308AB3191}" destId="{784A2A60-3A1A-4EF5-815D-80E6C15A6420}"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32D4F6-56A5-46FD-9B2A-FAE5D4B8AB84}">
      <dsp:nvSpPr>
        <dsp:cNvPr id="0" name=""/>
        <dsp:cNvSpPr/>
      </dsp:nvSpPr>
      <dsp:spPr>
        <a:xfrm>
          <a:off x="2236934" y="0"/>
          <a:ext cx="1715097" cy="952831"/>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GB" sz="3200" kern="1200" dirty="0" smtClean="0"/>
            <a:t>Supply</a:t>
          </a:r>
          <a:endParaRPr lang="en-GB" sz="3200" kern="1200" dirty="0"/>
        </a:p>
      </dsp:txBody>
      <dsp:txXfrm>
        <a:off x="2264841" y="27907"/>
        <a:ext cx="1659283" cy="897017"/>
      </dsp:txXfrm>
    </dsp:sp>
    <dsp:sp modelId="{E76839F5-70AC-439D-AC9F-7AD043F09E2D}">
      <dsp:nvSpPr>
        <dsp:cNvPr id="0" name=""/>
        <dsp:cNvSpPr/>
      </dsp:nvSpPr>
      <dsp:spPr>
        <a:xfrm>
          <a:off x="4714297" y="0"/>
          <a:ext cx="1715097" cy="952831"/>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GB" sz="3200" kern="1200" smtClean="0"/>
            <a:t>Demand</a:t>
          </a:r>
          <a:endParaRPr lang="en-GB" sz="3200" kern="1200" dirty="0"/>
        </a:p>
      </dsp:txBody>
      <dsp:txXfrm>
        <a:off x="4742204" y="27907"/>
        <a:ext cx="1659283" cy="897017"/>
      </dsp:txXfrm>
    </dsp:sp>
    <dsp:sp modelId="{03DFBBFC-E739-4149-8D7A-40D00562C222}">
      <dsp:nvSpPr>
        <dsp:cNvPr id="0" name=""/>
        <dsp:cNvSpPr/>
      </dsp:nvSpPr>
      <dsp:spPr>
        <a:xfrm>
          <a:off x="3975852" y="4049535"/>
          <a:ext cx="714623" cy="714623"/>
        </a:xfrm>
        <a:prstGeom prst="triangle">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19D73A-D3C6-4E37-AB5E-727300013DDA}">
      <dsp:nvSpPr>
        <dsp:cNvPr id="0" name=""/>
        <dsp:cNvSpPr/>
      </dsp:nvSpPr>
      <dsp:spPr>
        <a:xfrm rot="240000">
          <a:off x="2188638" y="3743310"/>
          <a:ext cx="4289052" cy="299919"/>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C399A8-90B7-4237-9CCF-52C945EE7DDC}">
      <dsp:nvSpPr>
        <dsp:cNvPr id="0" name=""/>
        <dsp:cNvSpPr/>
      </dsp:nvSpPr>
      <dsp:spPr>
        <a:xfrm rot="240000">
          <a:off x="4763841" y="2993437"/>
          <a:ext cx="1711291" cy="79728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Increasing world population</a:t>
          </a:r>
        </a:p>
      </dsp:txBody>
      <dsp:txXfrm>
        <a:off x="4802761" y="3032357"/>
        <a:ext cx="1633451" cy="719447"/>
      </dsp:txXfrm>
    </dsp:sp>
    <dsp:sp modelId="{2951DEC9-7A74-4737-91A6-F417A3C6B13D}">
      <dsp:nvSpPr>
        <dsp:cNvPr id="0" name=""/>
        <dsp:cNvSpPr/>
      </dsp:nvSpPr>
      <dsp:spPr>
        <a:xfrm rot="240000">
          <a:off x="4825775" y="2135889"/>
          <a:ext cx="1711291" cy="79728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3 billion new consumers</a:t>
          </a:r>
          <a:endParaRPr lang="en-GB" sz="1600" kern="1200" dirty="0"/>
        </a:p>
      </dsp:txBody>
      <dsp:txXfrm>
        <a:off x="4864695" y="2174809"/>
        <a:ext cx="1633451" cy="719447"/>
      </dsp:txXfrm>
    </dsp:sp>
    <dsp:sp modelId="{5104330A-7501-45ED-85BC-EE42FC313A56}">
      <dsp:nvSpPr>
        <dsp:cNvPr id="0" name=""/>
        <dsp:cNvSpPr/>
      </dsp:nvSpPr>
      <dsp:spPr>
        <a:xfrm rot="240000">
          <a:off x="4887709" y="1297397"/>
          <a:ext cx="1711291" cy="79728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1 billion people out of poverty</a:t>
          </a:r>
          <a:endParaRPr lang="en-GB" sz="1600" kern="1200" dirty="0"/>
        </a:p>
      </dsp:txBody>
      <dsp:txXfrm>
        <a:off x="4926629" y="1336317"/>
        <a:ext cx="1633451" cy="719447"/>
      </dsp:txXfrm>
    </dsp:sp>
    <dsp:sp modelId="{A4445CA5-4576-464A-8DDC-883450E1735A}">
      <dsp:nvSpPr>
        <dsp:cNvPr id="0" name=""/>
        <dsp:cNvSpPr/>
      </dsp:nvSpPr>
      <dsp:spPr>
        <a:xfrm rot="240000">
          <a:off x="2310299" y="2821927"/>
          <a:ext cx="1711291" cy="79728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Resource availability &amp; cost</a:t>
          </a:r>
          <a:endParaRPr lang="en-GB" sz="1600" kern="1200" dirty="0"/>
        </a:p>
      </dsp:txBody>
      <dsp:txXfrm>
        <a:off x="2349219" y="2860847"/>
        <a:ext cx="1633451" cy="719447"/>
      </dsp:txXfrm>
    </dsp:sp>
    <dsp:sp modelId="{78878928-D91F-48C2-B552-0A20857DDB68}">
      <dsp:nvSpPr>
        <dsp:cNvPr id="0" name=""/>
        <dsp:cNvSpPr/>
      </dsp:nvSpPr>
      <dsp:spPr>
        <a:xfrm rot="240000">
          <a:off x="2372233" y="1964379"/>
          <a:ext cx="1711291" cy="79728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Degradation of living systems</a:t>
          </a:r>
          <a:endParaRPr lang="en-GB" sz="1600" kern="1200" dirty="0"/>
        </a:p>
      </dsp:txBody>
      <dsp:txXfrm>
        <a:off x="2411153" y="2003299"/>
        <a:ext cx="1633451" cy="7194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t>Circular inputs</a:t>
          </a:r>
          <a:endParaRPr lang="en-GB" sz="2000" b="1" kern="1200" dirty="0"/>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Recycled</a:t>
          </a:r>
          <a:endParaRPr lang="en-GB" sz="1600" kern="1200" dirty="0"/>
        </a:p>
        <a:p>
          <a:pPr marL="171450" lvl="1" indent="-171450" algn="l" defTabSz="711200">
            <a:lnSpc>
              <a:spcPct val="90000"/>
            </a:lnSpc>
            <a:spcBef>
              <a:spcPct val="0"/>
            </a:spcBef>
            <a:spcAft>
              <a:spcPct val="15000"/>
            </a:spcAft>
            <a:buChar char="••"/>
          </a:pPr>
          <a:r>
            <a:rPr lang="en-GB" sz="1600" kern="1200" smtClean="0"/>
            <a:t>Renewable</a:t>
          </a:r>
          <a:endParaRPr lang="en-GB" sz="1600" kern="1200" dirty="0"/>
        </a:p>
        <a:p>
          <a:pPr marL="171450" lvl="1" indent="-171450" algn="l" defTabSz="711200">
            <a:lnSpc>
              <a:spcPct val="90000"/>
            </a:lnSpc>
            <a:spcBef>
              <a:spcPct val="0"/>
            </a:spcBef>
            <a:spcAft>
              <a:spcPct val="15000"/>
            </a:spcAft>
            <a:buChar char="••"/>
          </a:pPr>
          <a:r>
            <a:rPr lang="en-GB" sz="1600" kern="1200" smtClean="0"/>
            <a:t>Safe &amp; secure</a:t>
          </a:r>
          <a:endParaRPr lang="en-GB" sz="1600" kern="1200" dirty="0"/>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t>Product design</a:t>
          </a:r>
          <a:endParaRPr lang="en-GB" sz="2000" b="1" kern="1200" dirty="0"/>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Use less</a:t>
          </a:r>
          <a:endParaRPr lang="en-GB" sz="1600" kern="1200" dirty="0"/>
        </a:p>
        <a:p>
          <a:pPr marL="171450" lvl="1" indent="-171450" algn="l" defTabSz="711200">
            <a:lnSpc>
              <a:spcPct val="90000"/>
            </a:lnSpc>
            <a:spcBef>
              <a:spcPct val="0"/>
            </a:spcBef>
            <a:spcAft>
              <a:spcPct val="15000"/>
            </a:spcAft>
            <a:buChar char="••"/>
          </a:pPr>
          <a:r>
            <a:rPr lang="en-GB" sz="1600" kern="1200" dirty="0" smtClean="0"/>
            <a:t>Use it more</a:t>
          </a:r>
          <a:endParaRPr lang="en-GB" sz="1600" kern="1200" dirty="0"/>
        </a:p>
        <a:p>
          <a:pPr marL="171450" lvl="1" indent="-171450" algn="l" defTabSz="711200">
            <a:lnSpc>
              <a:spcPct val="90000"/>
            </a:lnSpc>
            <a:spcBef>
              <a:spcPct val="0"/>
            </a:spcBef>
            <a:spcAft>
              <a:spcPct val="15000"/>
            </a:spcAft>
            <a:buChar char="••"/>
          </a:pPr>
          <a:r>
            <a:rPr lang="en-GB" sz="1600" kern="1200" smtClean="0"/>
            <a:t>Use it again</a:t>
          </a:r>
          <a:endParaRPr lang="en-GB" sz="1600" kern="1200" dirty="0"/>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t>Process design</a:t>
          </a:r>
          <a:endParaRPr lang="en-GB" sz="2000" b="1" kern="1200" dirty="0"/>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smtClean="0"/>
            <a:t>Use less</a:t>
          </a:r>
          <a:endParaRPr lang="en-GB" sz="1600" kern="1200" dirty="0"/>
        </a:p>
        <a:p>
          <a:pPr marL="171450" lvl="1" indent="-171450" algn="l" defTabSz="711200">
            <a:lnSpc>
              <a:spcPct val="90000"/>
            </a:lnSpc>
            <a:spcBef>
              <a:spcPct val="0"/>
            </a:spcBef>
            <a:spcAft>
              <a:spcPct val="15000"/>
            </a:spcAft>
            <a:buChar char="••"/>
          </a:pPr>
          <a:r>
            <a:rPr lang="en-GB" sz="1600" kern="1200" dirty="0" smtClean="0"/>
            <a:t>Renewables</a:t>
          </a:r>
          <a:endParaRPr lang="en-GB" sz="1600" kern="1200" dirty="0"/>
        </a:p>
        <a:p>
          <a:pPr marL="171450" lvl="1" indent="-171450" algn="l" defTabSz="711200">
            <a:lnSpc>
              <a:spcPct val="90000"/>
            </a:lnSpc>
            <a:spcBef>
              <a:spcPct val="0"/>
            </a:spcBef>
            <a:spcAft>
              <a:spcPct val="15000"/>
            </a:spcAft>
            <a:buChar char="••"/>
          </a:pPr>
          <a:r>
            <a:rPr lang="en-GB" sz="1600" kern="1200" dirty="0" smtClean="0"/>
            <a:t>Waste = food</a:t>
          </a:r>
          <a:endParaRPr lang="en-GB" sz="1600" kern="1200" dirty="0"/>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t>Circular flows</a:t>
          </a:r>
          <a:endParaRPr lang="en-GB" sz="2000" b="1" kern="1200" dirty="0"/>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Reuse</a:t>
          </a:r>
          <a:endParaRPr lang="en-GB" sz="1600" kern="1200" dirty="0"/>
        </a:p>
        <a:p>
          <a:pPr marL="171450" lvl="1" indent="-171450" algn="l" defTabSz="711200">
            <a:lnSpc>
              <a:spcPct val="90000"/>
            </a:lnSpc>
            <a:spcBef>
              <a:spcPct val="0"/>
            </a:spcBef>
            <a:spcAft>
              <a:spcPct val="15000"/>
            </a:spcAft>
            <a:buChar char="••"/>
          </a:pPr>
          <a:r>
            <a:rPr lang="en-GB" sz="1600" kern="1200" dirty="0" smtClean="0"/>
            <a:t>Remanufacture</a:t>
          </a:r>
          <a:endParaRPr lang="en-GB" sz="1600" kern="1200" dirty="0"/>
        </a:p>
        <a:p>
          <a:pPr marL="171450" lvl="1" indent="-171450" algn="l" defTabSz="711200">
            <a:lnSpc>
              <a:spcPct val="90000"/>
            </a:lnSpc>
            <a:spcBef>
              <a:spcPct val="0"/>
            </a:spcBef>
            <a:spcAft>
              <a:spcPct val="15000"/>
            </a:spcAft>
            <a:buChar char="••"/>
          </a:pPr>
          <a:r>
            <a:rPr lang="en-GB" sz="1600" kern="1200" dirty="0" smtClean="0"/>
            <a:t>Recycle</a:t>
          </a:r>
          <a:endParaRPr lang="en-GB" sz="1600" kern="1200" dirty="0"/>
        </a:p>
      </dsp:txBody>
      <dsp:txXfrm>
        <a:off x="5891879" y="2267537"/>
        <a:ext cx="1706731" cy="117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Circular inputs</a:t>
          </a:r>
          <a:endParaRPr lang="en-GB" sz="2000" b="1" kern="1200" dirty="0">
            <a:solidFill>
              <a:schemeClr val="bg1">
                <a:lumMod val="50000"/>
              </a:schemeClr>
            </a:solidFill>
          </a:endParaRP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Recycled</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Renewable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Safe &amp; secure</a:t>
          </a:r>
          <a:endParaRPr lang="en-GB" sz="1700" kern="1200" dirty="0">
            <a:solidFill>
              <a:schemeClr val="bg1">
                <a:lumMod val="50000"/>
              </a:schemeClr>
            </a:solidFill>
          </a:endParaRP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1"/>
              </a:solidFill>
            </a:rPr>
            <a:t>Product design</a:t>
          </a:r>
          <a:endParaRPr lang="en-GB" sz="2000" b="1" kern="1200" dirty="0">
            <a:solidFill>
              <a:schemeClr val="tx1"/>
            </a:solidFill>
          </a:endParaRP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t>Use less</a:t>
          </a:r>
          <a:endParaRPr lang="en-GB" sz="1700" kern="1200" dirty="0"/>
        </a:p>
        <a:p>
          <a:pPr marL="171450" lvl="1" indent="-171450" algn="l" defTabSz="755650">
            <a:lnSpc>
              <a:spcPct val="90000"/>
            </a:lnSpc>
            <a:spcBef>
              <a:spcPct val="0"/>
            </a:spcBef>
            <a:spcAft>
              <a:spcPct val="15000"/>
            </a:spcAft>
            <a:buChar char="••"/>
          </a:pPr>
          <a:r>
            <a:rPr lang="en-GB" sz="1700" kern="1200" dirty="0" smtClean="0"/>
            <a:t>Use it more</a:t>
          </a:r>
          <a:endParaRPr lang="en-GB" sz="1700" kern="1200" dirty="0"/>
        </a:p>
        <a:p>
          <a:pPr marL="171450" lvl="1" indent="-171450" algn="l" defTabSz="755650">
            <a:lnSpc>
              <a:spcPct val="90000"/>
            </a:lnSpc>
            <a:spcBef>
              <a:spcPct val="0"/>
            </a:spcBef>
            <a:spcAft>
              <a:spcPct val="15000"/>
            </a:spcAft>
            <a:buChar char="••"/>
          </a:pPr>
          <a:r>
            <a:rPr lang="en-GB" sz="1700" kern="1200" dirty="0" smtClean="0"/>
            <a:t>Use it again</a:t>
          </a:r>
          <a:endParaRPr lang="en-GB" sz="1700" kern="1200" dirty="0"/>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50000"/>
                </a:schemeClr>
              </a:solidFill>
            </a:rPr>
            <a:t>Process design</a:t>
          </a:r>
          <a:endParaRPr lang="en-GB" sz="2000" b="1" kern="1200" dirty="0">
            <a:solidFill>
              <a:schemeClr val="bg1">
                <a:lumMod val="50000"/>
              </a:schemeClr>
            </a:solidFill>
          </a:endParaRP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less</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Waste = food</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Renewables</a:t>
          </a:r>
          <a:endParaRPr lang="en-GB" sz="1700" kern="1200" dirty="0">
            <a:solidFill>
              <a:schemeClr val="bg1">
                <a:lumMod val="50000"/>
              </a:schemeClr>
            </a:solidFill>
          </a:endParaRP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Reuse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Remanufacture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Recycle</a:t>
          </a:r>
          <a:endParaRPr lang="en-GB" sz="1700" kern="1200" dirty="0">
            <a:solidFill>
              <a:schemeClr val="bg1">
                <a:lumMod val="50000"/>
              </a:schemeClr>
            </a:solidFill>
          </a:endParaRPr>
        </a:p>
      </dsp:txBody>
      <dsp:txXfrm>
        <a:off x="5325064" y="2089671"/>
        <a:ext cx="1558183" cy="8032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1"/>
              </a:solidFill>
            </a:rPr>
            <a:t>Circular inputs</a:t>
          </a:r>
          <a:endParaRPr lang="en-GB" sz="2000" b="1" kern="1200" dirty="0">
            <a:solidFill>
              <a:schemeClr val="tx1"/>
            </a:solidFill>
          </a:endParaRP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t>Recycled</a:t>
          </a:r>
          <a:endParaRPr lang="en-GB" sz="1700" kern="1200" dirty="0"/>
        </a:p>
        <a:p>
          <a:pPr marL="171450" lvl="1" indent="-171450" algn="l" defTabSz="755650">
            <a:lnSpc>
              <a:spcPct val="90000"/>
            </a:lnSpc>
            <a:spcBef>
              <a:spcPct val="0"/>
            </a:spcBef>
            <a:spcAft>
              <a:spcPct val="15000"/>
            </a:spcAft>
            <a:buChar char="••"/>
          </a:pPr>
          <a:r>
            <a:rPr lang="en-GB" sz="1700" kern="1200" dirty="0" smtClean="0"/>
            <a:t>Renewable</a:t>
          </a:r>
          <a:endParaRPr lang="en-GB" sz="1700" kern="1200" dirty="0"/>
        </a:p>
        <a:p>
          <a:pPr marL="171450" lvl="1" indent="-171450" algn="l" defTabSz="755650">
            <a:lnSpc>
              <a:spcPct val="90000"/>
            </a:lnSpc>
            <a:spcBef>
              <a:spcPct val="0"/>
            </a:spcBef>
            <a:spcAft>
              <a:spcPct val="15000"/>
            </a:spcAft>
            <a:buChar char="••"/>
          </a:pPr>
          <a:r>
            <a:rPr lang="en-GB" sz="1700" kern="1200" dirty="0" smtClean="0"/>
            <a:t>Safe &amp; secure</a:t>
          </a:r>
          <a:endParaRPr lang="en-GB" sz="1700" kern="1200" dirty="0"/>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Product design</a:t>
          </a:r>
          <a:endParaRPr lang="en-GB" sz="2000" b="1" kern="1200" dirty="0">
            <a:solidFill>
              <a:schemeClr val="bg1">
                <a:lumMod val="50000"/>
              </a:schemeClr>
            </a:solidFill>
          </a:endParaRP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less</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more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again</a:t>
          </a:r>
          <a:endParaRPr lang="en-GB" sz="1700" kern="1200" dirty="0">
            <a:solidFill>
              <a:schemeClr val="bg1">
                <a:lumMod val="50000"/>
              </a:schemeClr>
            </a:solidFill>
          </a:endParaRP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Process design</a:t>
          </a:r>
          <a:endParaRPr lang="en-GB" sz="2000" b="1" kern="1200" dirty="0">
            <a:solidFill>
              <a:schemeClr val="bg1">
                <a:lumMod val="50000"/>
              </a:schemeClr>
            </a:solidFill>
          </a:endParaRP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less</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Waste = food</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Renewables</a:t>
          </a:r>
          <a:endParaRPr lang="en-GB" sz="1700" kern="1200" dirty="0">
            <a:solidFill>
              <a:schemeClr val="bg1">
                <a:lumMod val="50000"/>
              </a:schemeClr>
            </a:solidFill>
          </a:endParaRP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Reuse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Remanufacture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Recycle</a:t>
          </a:r>
          <a:endParaRPr lang="en-GB" sz="1700" kern="1200" dirty="0">
            <a:solidFill>
              <a:schemeClr val="bg1">
                <a:lumMod val="50000"/>
              </a:schemeClr>
            </a:solidFill>
          </a:endParaRPr>
        </a:p>
      </dsp:txBody>
      <dsp:txXfrm>
        <a:off x="5325064" y="2089671"/>
        <a:ext cx="1558183" cy="8032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Circular inputs</a:t>
          </a:r>
          <a:endParaRPr lang="en-GB" sz="2000" b="1" kern="1200" dirty="0">
            <a:solidFill>
              <a:schemeClr val="bg1">
                <a:lumMod val="50000"/>
              </a:schemeClr>
            </a:solidFill>
          </a:endParaRP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Recycled</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Renewable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Safe &amp; secure</a:t>
          </a:r>
          <a:endParaRPr lang="en-GB" sz="1700" kern="1200" dirty="0">
            <a:solidFill>
              <a:schemeClr val="bg1">
                <a:lumMod val="50000"/>
              </a:schemeClr>
            </a:solidFill>
          </a:endParaRP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Product design</a:t>
          </a:r>
          <a:endParaRPr lang="en-GB" sz="2000" b="1" kern="1200" dirty="0">
            <a:solidFill>
              <a:schemeClr val="bg1">
                <a:lumMod val="50000"/>
              </a:schemeClr>
            </a:solidFill>
          </a:endParaRP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less</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more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again</a:t>
          </a:r>
          <a:endParaRPr lang="en-GB" sz="1700" kern="1200" dirty="0">
            <a:solidFill>
              <a:schemeClr val="bg1">
                <a:lumMod val="50000"/>
              </a:schemeClr>
            </a:solidFill>
          </a:endParaRP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1"/>
              </a:solidFill>
            </a:rPr>
            <a:t>Process design</a:t>
          </a:r>
          <a:endParaRPr lang="en-GB" sz="2000" b="1" kern="1200" dirty="0">
            <a:solidFill>
              <a:schemeClr val="tx1"/>
            </a:solidFill>
          </a:endParaRP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tx1"/>
              </a:solidFill>
            </a:rPr>
            <a:t>Use less</a:t>
          </a:r>
          <a:endParaRPr lang="en-GB" sz="1700" kern="1200" dirty="0">
            <a:solidFill>
              <a:schemeClr val="tx1"/>
            </a:solidFill>
          </a:endParaRPr>
        </a:p>
        <a:p>
          <a:pPr marL="171450" lvl="1" indent="-171450" algn="l" defTabSz="755650">
            <a:lnSpc>
              <a:spcPct val="90000"/>
            </a:lnSpc>
            <a:spcBef>
              <a:spcPct val="0"/>
            </a:spcBef>
            <a:spcAft>
              <a:spcPct val="15000"/>
            </a:spcAft>
            <a:buChar char="••"/>
          </a:pPr>
          <a:r>
            <a:rPr lang="en-GB" sz="1700" kern="1200" dirty="0" smtClean="0">
              <a:solidFill>
                <a:schemeClr val="tx1"/>
              </a:solidFill>
            </a:rPr>
            <a:t>Waste = food</a:t>
          </a:r>
          <a:endParaRPr lang="en-GB" sz="1700" kern="1200" dirty="0">
            <a:solidFill>
              <a:schemeClr val="tx1"/>
            </a:solidFill>
          </a:endParaRPr>
        </a:p>
        <a:p>
          <a:pPr marL="171450" lvl="1" indent="-171450" algn="l" defTabSz="755650">
            <a:lnSpc>
              <a:spcPct val="90000"/>
            </a:lnSpc>
            <a:spcBef>
              <a:spcPct val="0"/>
            </a:spcBef>
            <a:spcAft>
              <a:spcPct val="15000"/>
            </a:spcAft>
            <a:buChar char="••"/>
          </a:pPr>
          <a:r>
            <a:rPr lang="en-GB" sz="1700" kern="1200" dirty="0" smtClean="0">
              <a:solidFill>
                <a:schemeClr val="tx1"/>
              </a:solidFill>
            </a:rPr>
            <a:t>Renewables</a:t>
          </a:r>
          <a:endParaRPr lang="en-GB" sz="1700" kern="1200" dirty="0">
            <a:solidFill>
              <a:schemeClr val="tx1"/>
            </a:solidFill>
          </a:endParaRP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Reuse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Remanufacture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Recycle</a:t>
          </a:r>
          <a:endParaRPr lang="en-GB" sz="1700" kern="1200" dirty="0">
            <a:solidFill>
              <a:schemeClr val="bg1">
                <a:lumMod val="50000"/>
              </a:schemeClr>
            </a:solidFill>
          </a:endParaRPr>
        </a:p>
      </dsp:txBody>
      <dsp:txXfrm>
        <a:off x="5325064" y="2089671"/>
        <a:ext cx="1558183" cy="8032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Circular inputs</a:t>
          </a:r>
          <a:endParaRPr lang="en-GB" sz="2000" b="1" kern="1200" dirty="0">
            <a:solidFill>
              <a:schemeClr val="bg1">
                <a:lumMod val="50000"/>
              </a:schemeClr>
            </a:solidFill>
          </a:endParaRP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Recycled</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Renewable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Safe &amp; secure</a:t>
          </a:r>
          <a:endParaRPr lang="en-GB" sz="1700" kern="1200" dirty="0">
            <a:solidFill>
              <a:schemeClr val="bg1">
                <a:lumMod val="50000"/>
              </a:schemeClr>
            </a:solidFill>
          </a:endParaRP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Product design</a:t>
          </a:r>
          <a:endParaRPr lang="en-GB" sz="2000" b="1" kern="1200" dirty="0">
            <a:solidFill>
              <a:schemeClr val="bg1">
                <a:lumMod val="50000"/>
              </a:schemeClr>
            </a:solidFill>
          </a:endParaRP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less</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more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again</a:t>
          </a:r>
          <a:endParaRPr lang="en-GB" sz="1700" kern="1200" dirty="0">
            <a:solidFill>
              <a:schemeClr val="bg1">
                <a:lumMod val="50000"/>
              </a:schemeClr>
            </a:solidFill>
          </a:endParaRP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Process design</a:t>
          </a:r>
          <a:endParaRPr lang="en-GB" sz="2000" b="1" kern="1200" dirty="0">
            <a:solidFill>
              <a:schemeClr val="bg1">
                <a:lumMod val="50000"/>
              </a:schemeClr>
            </a:solidFill>
          </a:endParaRP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less</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Waste = food</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Renewables</a:t>
          </a:r>
          <a:endParaRPr lang="en-GB" sz="1700" kern="1200" dirty="0">
            <a:solidFill>
              <a:schemeClr val="bg1">
                <a:lumMod val="50000"/>
              </a:schemeClr>
            </a:solidFill>
          </a:endParaRP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1"/>
              </a:solidFill>
            </a:rPr>
            <a:t>Circular flows</a:t>
          </a:r>
          <a:endParaRPr lang="en-GB" sz="2000" b="1" kern="1200" dirty="0">
            <a:solidFill>
              <a:schemeClr val="tx1"/>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tx1"/>
              </a:solidFill>
            </a:rPr>
            <a:t>Reuse</a:t>
          </a:r>
          <a:endParaRPr lang="en-GB" sz="1700" kern="1200" dirty="0">
            <a:solidFill>
              <a:schemeClr val="tx1"/>
            </a:solidFill>
          </a:endParaRPr>
        </a:p>
        <a:p>
          <a:pPr marL="171450" lvl="1" indent="-171450" algn="l" defTabSz="755650">
            <a:lnSpc>
              <a:spcPct val="90000"/>
            </a:lnSpc>
            <a:spcBef>
              <a:spcPct val="0"/>
            </a:spcBef>
            <a:spcAft>
              <a:spcPct val="15000"/>
            </a:spcAft>
            <a:buChar char="••"/>
          </a:pPr>
          <a:r>
            <a:rPr lang="en-GB" sz="1700" kern="1200" dirty="0" smtClean="0">
              <a:solidFill>
                <a:schemeClr val="tx1"/>
              </a:solidFill>
            </a:rPr>
            <a:t>Remanufacture</a:t>
          </a:r>
          <a:endParaRPr lang="en-GB" sz="1700" kern="1200" dirty="0">
            <a:solidFill>
              <a:schemeClr val="tx1"/>
            </a:solidFill>
          </a:endParaRPr>
        </a:p>
        <a:p>
          <a:pPr marL="171450" lvl="1" indent="-171450" algn="l" defTabSz="755650">
            <a:lnSpc>
              <a:spcPct val="90000"/>
            </a:lnSpc>
            <a:spcBef>
              <a:spcPct val="0"/>
            </a:spcBef>
            <a:spcAft>
              <a:spcPct val="15000"/>
            </a:spcAft>
            <a:buChar char="••"/>
          </a:pPr>
          <a:r>
            <a:rPr lang="en-GB" sz="1700" kern="1200" dirty="0" smtClean="0">
              <a:solidFill>
                <a:schemeClr val="tx1"/>
              </a:solidFill>
            </a:rPr>
            <a:t>Recycle</a:t>
          </a:r>
          <a:endParaRPr lang="en-GB" sz="1700" kern="1200" dirty="0">
            <a:solidFill>
              <a:schemeClr val="tx1"/>
            </a:solidFill>
          </a:endParaRPr>
        </a:p>
      </dsp:txBody>
      <dsp:txXfrm>
        <a:off x="5325064" y="2089671"/>
        <a:ext cx="1558183" cy="8032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85000"/>
                </a:schemeClr>
              </a:solidFill>
            </a:rPr>
            <a:t>Circular inputs</a:t>
          </a:r>
          <a:endParaRPr lang="en-GB" sz="2000" b="1" kern="1200" dirty="0">
            <a:solidFill>
              <a:schemeClr val="bg1">
                <a:lumMod val="85000"/>
              </a:schemeClr>
            </a:solidFill>
          </a:endParaRPr>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Recycled</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smtClean="0">
              <a:solidFill>
                <a:schemeClr val="bg1">
                  <a:lumMod val="85000"/>
                </a:schemeClr>
              </a:solidFill>
            </a:rPr>
            <a:t>Renewable</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smtClean="0">
              <a:solidFill>
                <a:schemeClr val="bg1">
                  <a:lumMod val="85000"/>
                </a:schemeClr>
              </a:solidFill>
            </a:rPr>
            <a:t>Safe &amp; secure</a:t>
          </a:r>
          <a:endParaRPr lang="en-GB" sz="1600" kern="1200" dirty="0">
            <a:solidFill>
              <a:schemeClr val="bg1">
                <a:lumMod val="85000"/>
              </a:schemeClr>
            </a:solidFill>
          </a:endParaRPr>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85000"/>
                </a:schemeClr>
              </a:solidFill>
            </a:rPr>
            <a:t>Product design</a:t>
          </a:r>
          <a:endParaRPr lang="en-GB" sz="2000" b="1" kern="1200" dirty="0">
            <a:solidFill>
              <a:schemeClr val="bg1">
                <a:lumMod val="85000"/>
              </a:schemeClr>
            </a:solidFill>
          </a:endParaRPr>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Use less</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Use it more</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smtClean="0">
              <a:solidFill>
                <a:schemeClr val="bg1">
                  <a:lumMod val="85000"/>
                </a:schemeClr>
              </a:solidFill>
            </a:rPr>
            <a:t>Use it again</a:t>
          </a:r>
          <a:endParaRPr lang="en-GB" sz="1600" kern="1200" dirty="0">
            <a:solidFill>
              <a:schemeClr val="bg1">
                <a:lumMod val="85000"/>
              </a:schemeClr>
            </a:solidFill>
          </a:endParaRPr>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85000"/>
                </a:schemeClr>
              </a:solidFill>
            </a:rPr>
            <a:t>Process design</a:t>
          </a:r>
          <a:endParaRPr lang="en-GB" sz="2000" b="1" kern="1200" dirty="0">
            <a:solidFill>
              <a:schemeClr val="bg1">
                <a:lumMod val="85000"/>
              </a:schemeClr>
            </a:solidFill>
          </a:endParaRPr>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smtClean="0">
              <a:solidFill>
                <a:schemeClr val="bg1">
                  <a:lumMod val="85000"/>
                </a:schemeClr>
              </a:solidFill>
            </a:rPr>
            <a:t>Use less</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Renewables</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Waste = food</a:t>
          </a:r>
          <a:endParaRPr lang="en-GB" sz="1600" kern="1200" dirty="0">
            <a:solidFill>
              <a:schemeClr val="bg1">
                <a:lumMod val="85000"/>
              </a:schemeClr>
            </a:solidFill>
          </a:endParaRPr>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85000"/>
                </a:schemeClr>
              </a:solidFill>
            </a:rPr>
            <a:t>Circular flows</a:t>
          </a:r>
          <a:endParaRPr lang="en-GB" sz="2000" b="1" kern="1200" dirty="0">
            <a:solidFill>
              <a:schemeClr val="bg1">
                <a:lumMod val="85000"/>
              </a:schemeClr>
            </a:solidFill>
          </a:endParaRPr>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Reuse</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Remanufacture</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Recycle</a:t>
          </a:r>
          <a:endParaRPr lang="en-GB" sz="1600" kern="1200" dirty="0">
            <a:solidFill>
              <a:schemeClr val="bg1">
                <a:lumMod val="85000"/>
              </a:schemeClr>
            </a:solidFill>
          </a:endParaRPr>
        </a:p>
      </dsp:txBody>
      <dsp:txXfrm>
        <a:off x="5891879" y="2267537"/>
        <a:ext cx="1706731" cy="117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85000"/>
                </a:schemeClr>
              </a:solidFill>
            </a:rPr>
            <a:t>Circular inputs</a:t>
          </a:r>
          <a:endParaRPr lang="en-GB" sz="2000" b="1" kern="1200" dirty="0">
            <a:solidFill>
              <a:schemeClr val="bg1">
                <a:lumMod val="85000"/>
              </a:schemeClr>
            </a:solidFill>
          </a:endParaRPr>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Recycled</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smtClean="0">
              <a:solidFill>
                <a:schemeClr val="bg1">
                  <a:lumMod val="85000"/>
                </a:schemeClr>
              </a:solidFill>
            </a:rPr>
            <a:t>Renewable</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smtClean="0">
              <a:solidFill>
                <a:schemeClr val="bg1">
                  <a:lumMod val="85000"/>
                </a:schemeClr>
              </a:solidFill>
            </a:rPr>
            <a:t>Safe &amp; secure</a:t>
          </a:r>
          <a:endParaRPr lang="en-GB" sz="1600" kern="1200" dirty="0">
            <a:solidFill>
              <a:schemeClr val="bg1">
                <a:lumMod val="85000"/>
              </a:schemeClr>
            </a:solidFill>
          </a:endParaRPr>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85000"/>
                </a:schemeClr>
              </a:solidFill>
            </a:rPr>
            <a:t>Product design</a:t>
          </a:r>
          <a:endParaRPr lang="en-GB" sz="2000" b="1" kern="1200" dirty="0">
            <a:solidFill>
              <a:schemeClr val="bg1">
                <a:lumMod val="85000"/>
              </a:schemeClr>
            </a:solidFill>
          </a:endParaRPr>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Use less</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Use it more</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smtClean="0">
              <a:solidFill>
                <a:schemeClr val="bg1">
                  <a:lumMod val="85000"/>
                </a:schemeClr>
              </a:solidFill>
            </a:rPr>
            <a:t>Use it again</a:t>
          </a:r>
          <a:endParaRPr lang="en-GB" sz="1600" kern="1200" dirty="0">
            <a:solidFill>
              <a:schemeClr val="bg1">
                <a:lumMod val="85000"/>
              </a:schemeClr>
            </a:solidFill>
          </a:endParaRPr>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85000"/>
                </a:schemeClr>
              </a:solidFill>
            </a:rPr>
            <a:t>Process design</a:t>
          </a:r>
          <a:endParaRPr lang="en-GB" sz="2000" b="1" kern="1200" dirty="0">
            <a:solidFill>
              <a:schemeClr val="bg1">
                <a:lumMod val="85000"/>
              </a:schemeClr>
            </a:solidFill>
          </a:endParaRPr>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smtClean="0">
              <a:solidFill>
                <a:schemeClr val="bg1">
                  <a:lumMod val="85000"/>
                </a:schemeClr>
              </a:solidFill>
            </a:rPr>
            <a:t>Use less</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Renewables</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Waste = food</a:t>
          </a:r>
          <a:endParaRPr lang="en-GB" sz="1600" kern="1200" dirty="0">
            <a:solidFill>
              <a:schemeClr val="bg1">
                <a:lumMod val="85000"/>
              </a:schemeClr>
            </a:solidFill>
          </a:endParaRPr>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85000"/>
                </a:schemeClr>
              </a:solidFill>
            </a:rPr>
            <a:t>Circular flows</a:t>
          </a:r>
          <a:endParaRPr lang="en-GB" sz="2000" b="1" kern="1200" dirty="0">
            <a:solidFill>
              <a:schemeClr val="bg1">
                <a:lumMod val="85000"/>
              </a:schemeClr>
            </a:solidFill>
          </a:endParaRPr>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Reuse</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Remanufacture</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Recycle</a:t>
          </a:r>
          <a:endParaRPr lang="en-GB" sz="1600" kern="1200" dirty="0">
            <a:solidFill>
              <a:schemeClr val="bg1">
                <a:lumMod val="85000"/>
              </a:schemeClr>
            </a:solidFill>
          </a:endParaRPr>
        </a:p>
      </dsp:txBody>
      <dsp:txXfrm>
        <a:off x="5891879" y="2267537"/>
        <a:ext cx="1706731" cy="117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4D7616-DA26-45F0-A2EE-46A9B062D327}">
      <dsp:nvSpPr>
        <dsp:cNvPr id="0" name=""/>
        <dsp:cNvSpPr/>
      </dsp:nvSpPr>
      <dsp:spPr>
        <a:xfrm>
          <a:off x="2952329" y="1577553"/>
          <a:ext cx="1982041" cy="1890365"/>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1600200">
            <a:lnSpc>
              <a:spcPct val="90000"/>
            </a:lnSpc>
            <a:spcBef>
              <a:spcPct val="0"/>
            </a:spcBef>
            <a:spcAft>
              <a:spcPct val="35000"/>
            </a:spcAft>
          </a:pPr>
          <a:r>
            <a:rPr lang="en-GB" sz="3600" kern="1200" dirty="0" smtClean="0"/>
            <a:t>Nature</a:t>
          </a:r>
          <a:endParaRPr lang="en-GB" sz="3600" kern="1200" dirty="0"/>
        </a:p>
      </dsp:txBody>
      <dsp:txXfrm>
        <a:off x="3242592" y="1854391"/>
        <a:ext cx="1401515" cy="1336689"/>
      </dsp:txXfrm>
    </dsp:sp>
    <dsp:sp modelId="{9E631BC7-990E-4D25-B473-A6E0B36E3A47}">
      <dsp:nvSpPr>
        <dsp:cNvPr id="0" name=""/>
        <dsp:cNvSpPr/>
      </dsp:nvSpPr>
      <dsp:spPr>
        <a:xfrm rot="16200000">
          <a:off x="3723534" y="1345857"/>
          <a:ext cx="439630" cy="23763"/>
        </a:xfrm>
        <a:custGeom>
          <a:avLst/>
          <a:gdLst/>
          <a:ahLst/>
          <a:cxnLst/>
          <a:rect l="0" t="0" r="0" b="0"/>
          <a:pathLst>
            <a:path>
              <a:moveTo>
                <a:pt x="0" y="11881"/>
              </a:moveTo>
              <a:lnTo>
                <a:pt x="439630"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p>
      </dsp:txBody>
      <dsp:txXfrm>
        <a:off x="3932359" y="1346747"/>
        <a:ext cx="21981" cy="21981"/>
      </dsp:txXfrm>
    </dsp:sp>
    <dsp:sp modelId="{4A63395D-F199-403E-B78F-77BEBF0239BA}">
      <dsp:nvSpPr>
        <dsp:cNvPr id="0" name=""/>
        <dsp:cNvSpPr/>
      </dsp:nvSpPr>
      <dsp:spPr>
        <a:xfrm>
          <a:off x="3336639" y="-54133"/>
          <a:ext cx="1213421" cy="119205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smtClean="0"/>
            <a:t>runs </a:t>
          </a:r>
          <a:r>
            <a:rPr lang="en-GB" sz="1400" kern="1200" dirty="0" smtClean="0"/>
            <a:t>on sunlight</a:t>
          </a:r>
          <a:endParaRPr lang="en-GB" sz="1400" kern="1200" dirty="0"/>
        </a:p>
      </dsp:txBody>
      <dsp:txXfrm>
        <a:off x="3514340" y="120440"/>
        <a:ext cx="858019" cy="842910"/>
      </dsp:txXfrm>
    </dsp:sp>
    <dsp:sp modelId="{720A8F75-3A9D-4497-B0B4-89B0F4AD7268}">
      <dsp:nvSpPr>
        <dsp:cNvPr id="0" name=""/>
        <dsp:cNvSpPr/>
      </dsp:nvSpPr>
      <dsp:spPr>
        <a:xfrm rot="18600000">
          <a:off x="4488069" y="1613125"/>
          <a:ext cx="417130" cy="23763"/>
        </a:xfrm>
        <a:custGeom>
          <a:avLst/>
          <a:gdLst/>
          <a:ahLst/>
          <a:cxnLst/>
          <a:rect l="0" t="0" r="0" b="0"/>
          <a:pathLst>
            <a:path>
              <a:moveTo>
                <a:pt x="0" y="11881"/>
              </a:moveTo>
              <a:lnTo>
                <a:pt x="417130"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p>
      </dsp:txBody>
      <dsp:txXfrm>
        <a:off x="4686206" y="1614578"/>
        <a:ext cx="20856" cy="20856"/>
      </dsp:txXfrm>
    </dsp:sp>
    <dsp:sp modelId="{CFFA94FE-4861-4106-AB3B-ACB5DFB1F59E}">
      <dsp:nvSpPr>
        <dsp:cNvPr id="0" name=""/>
        <dsp:cNvSpPr/>
      </dsp:nvSpPr>
      <dsp:spPr>
        <a:xfrm>
          <a:off x="4609899" y="409295"/>
          <a:ext cx="1213421" cy="1192056"/>
        </a:xfrm>
        <a:prstGeom prst="ellipse">
          <a:avLst/>
        </a:prstGeom>
        <a:solidFill>
          <a:schemeClr val="accent4">
            <a:hueOff val="-214283"/>
            <a:satOff val="181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uses only the energy it needs</a:t>
          </a:r>
          <a:endParaRPr lang="en-GB" sz="1400" kern="1200" dirty="0"/>
        </a:p>
      </dsp:txBody>
      <dsp:txXfrm>
        <a:off x="4787600" y="583868"/>
        <a:ext cx="858019" cy="842910"/>
      </dsp:txXfrm>
    </dsp:sp>
    <dsp:sp modelId="{F91D3523-A9BB-40E1-86AD-A87F699B57A2}">
      <dsp:nvSpPr>
        <dsp:cNvPr id="0" name=""/>
        <dsp:cNvSpPr/>
      </dsp:nvSpPr>
      <dsp:spPr>
        <a:xfrm rot="21000000">
          <a:off x="4914932" y="2305602"/>
          <a:ext cx="384921" cy="23763"/>
        </a:xfrm>
        <a:custGeom>
          <a:avLst/>
          <a:gdLst/>
          <a:ahLst/>
          <a:cxnLst/>
          <a:rect l="0" t="0" r="0" b="0"/>
          <a:pathLst>
            <a:path>
              <a:moveTo>
                <a:pt x="0" y="11881"/>
              </a:moveTo>
              <a:lnTo>
                <a:pt x="384921"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p>
      </dsp:txBody>
      <dsp:txXfrm>
        <a:off x="5097770" y="2307861"/>
        <a:ext cx="19246" cy="19246"/>
      </dsp:txXfrm>
    </dsp:sp>
    <dsp:sp modelId="{E77822DB-54F4-4011-8C0F-1B72107E9541}">
      <dsp:nvSpPr>
        <dsp:cNvPr id="0" name=""/>
        <dsp:cNvSpPr/>
      </dsp:nvSpPr>
      <dsp:spPr>
        <a:xfrm>
          <a:off x="5287387" y="1582738"/>
          <a:ext cx="1213421" cy="1192056"/>
        </a:xfrm>
        <a:prstGeom prst="ellipse">
          <a:avLst/>
        </a:prstGeom>
        <a:solidFill>
          <a:schemeClr val="accent4">
            <a:hueOff val="-428567"/>
            <a:satOff val="3630"/>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fits form to function</a:t>
          </a:r>
          <a:endParaRPr lang="en-GB" sz="1400" kern="1200" dirty="0"/>
        </a:p>
      </dsp:txBody>
      <dsp:txXfrm>
        <a:off x="5465088" y="1757311"/>
        <a:ext cx="858019" cy="842910"/>
      </dsp:txXfrm>
    </dsp:sp>
    <dsp:sp modelId="{8EC3F190-D639-40E2-A5DD-40366990D379}">
      <dsp:nvSpPr>
        <dsp:cNvPr id="0" name=""/>
        <dsp:cNvSpPr/>
      </dsp:nvSpPr>
      <dsp:spPr>
        <a:xfrm rot="1800000">
          <a:off x="4764480" y="3099803"/>
          <a:ext cx="397916" cy="23763"/>
        </a:xfrm>
        <a:custGeom>
          <a:avLst/>
          <a:gdLst/>
          <a:ahLst/>
          <a:cxnLst/>
          <a:rect l="0" t="0" r="0" b="0"/>
          <a:pathLst>
            <a:path>
              <a:moveTo>
                <a:pt x="0" y="11881"/>
              </a:moveTo>
              <a:lnTo>
                <a:pt x="397916"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p>
      </dsp:txBody>
      <dsp:txXfrm>
        <a:off x="4953490" y="3101737"/>
        <a:ext cx="19895" cy="19895"/>
      </dsp:txXfrm>
    </dsp:sp>
    <dsp:sp modelId="{3413AAE3-8411-4447-B155-FFCC324EDCA7}">
      <dsp:nvSpPr>
        <dsp:cNvPr id="0" name=""/>
        <dsp:cNvSpPr/>
      </dsp:nvSpPr>
      <dsp:spPr>
        <a:xfrm>
          <a:off x="5052098" y="2917129"/>
          <a:ext cx="1213421" cy="1192056"/>
        </a:xfrm>
        <a:prstGeom prst="ellipse">
          <a:avLst/>
        </a:prstGeom>
        <a:solidFill>
          <a:schemeClr val="accent4">
            <a:hueOff val="-642850"/>
            <a:satOff val="5445"/>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890" rIns="0" bIns="8890" numCol="1" spcCol="1270" anchor="ctr" anchorCtr="0">
          <a:noAutofit/>
        </a:bodyPr>
        <a:lstStyle/>
        <a:p>
          <a:pPr lvl="0" algn="ctr" defTabSz="622300">
            <a:lnSpc>
              <a:spcPct val="90000"/>
            </a:lnSpc>
            <a:spcBef>
              <a:spcPct val="0"/>
            </a:spcBef>
            <a:spcAft>
              <a:spcPct val="35000"/>
            </a:spcAft>
          </a:pPr>
          <a:r>
            <a:rPr lang="en-GB" sz="1400" kern="1200" dirty="0" smtClean="0"/>
            <a:t>recycles everything</a:t>
          </a:r>
          <a:endParaRPr lang="en-GB" sz="1400" kern="1200" dirty="0"/>
        </a:p>
      </dsp:txBody>
      <dsp:txXfrm>
        <a:off x="5229799" y="3091702"/>
        <a:ext cx="858019" cy="842910"/>
      </dsp:txXfrm>
    </dsp:sp>
    <dsp:sp modelId="{0A091630-C909-432E-840F-57ED34A5C0EB}">
      <dsp:nvSpPr>
        <dsp:cNvPr id="0" name=""/>
        <dsp:cNvSpPr/>
      </dsp:nvSpPr>
      <dsp:spPr>
        <a:xfrm rot="4200000">
          <a:off x="4125768" y="3607387"/>
          <a:ext cx="433374" cy="23763"/>
        </a:xfrm>
        <a:custGeom>
          <a:avLst/>
          <a:gdLst/>
          <a:ahLst/>
          <a:cxnLst/>
          <a:rect l="0" t="0" r="0" b="0"/>
          <a:pathLst>
            <a:path>
              <a:moveTo>
                <a:pt x="0" y="11881"/>
              </a:moveTo>
              <a:lnTo>
                <a:pt x="433374"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p>
      </dsp:txBody>
      <dsp:txXfrm>
        <a:off x="4331620" y="3608434"/>
        <a:ext cx="21668" cy="21668"/>
      </dsp:txXfrm>
    </dsp:sp>
    <dsp:sp modelId="{F30A11FF-0711-4FE9-BD36-9E0F348F5FE2}">
      <dsp:nvSpPr>
        <dsp:cNvPr id="0" name=""/>
        <dsp:cNvSpPr/>
      </dsp:nvSpPr>
      <dsp:spPr>
        <a:xfrm>
          <a:off x="4014126" y="3788090"/>
          <a:ext cx="1213421" cy="1192056"/>
        </a:xfrm>
        <a:prstGeom prst="ellipse">
          <a:avLst/>
        </a:prstGeom>
        <a:solidFill>
          <a:schemeClr val="accent4">
            <a:hueOff val="-857133"/>
            <a:satOff val="7260"/>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rewards co-operation</a:t>
          </a:r>
          <a:endParaRPr lang="en-GB" sz="1400" kern="1200" dirty="0"/>
        </a:p>
      </dsp:txBody>
      <dsp:txXfrm>
        <a:off x="4191827" y="3962663"/>
        <a:ext cx="858019" cy="842910"/>
      </dsp:txXfrm>
    </dsp:sp>
    <dsp:sp modelId="{F9E6D013-0B7E-492B-8333-ADA6C03DD2B5}">
      <dsp:nvSpPr>
        <dsp:cNvPr id="0" name=""/>
        <dsp:cNvSpPr/>
      </dsp:nvSpPr>
      <dsp:spPr>
        <a:xfrm rot="6600000">
          <a:off x="3327557" y="3607387"/>
          <a:ext cx="433374" cy="23763"/>
        </a:xfrm>
        <a:custGeom>
          <a:avLst/>
          <a:gdLst/>
          <a:ahLst/>
          <a:cxnLst/>
          <a:rect l="0" t="0" r="0" b="0"/>
          <a:pathLst>
            <a:path>
              <a:moveTo>
                <a:pt x="0" y="11881"/>
              </a:moveTo>
              <a:lnTo>
                <a:pt x="433374"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p>
      </dsp:txBody>
      <dsp:txXfrm rot="10800000">
        <a:off x="3533410" y="3608434"/>
        <a:ext cx="21668" cy="21668"/>
      </dsp:txXfrm>
    </dsp:sp>
    <dsp:sp modelId="{ECF29676-1FD1-4242-A6C4-25CA500BC6FC}">
      <dsp:nvSpPr>
        <dsp:cNvPr id="0" name=""/>
        <dsp:cNvSpPr/>
      </dsp:nvSpPr>
      <dsp:spPr>
        <a:xfrm>
          <a:off x="2659151" y="3788090"/>
          <a:ext cx="1213421" cy="1192056"/>
        </a:xfrm>
        <a:prstGeom prst="ellipse">
          <a:avLst/>
        </a:prstGeom>
        <a:solidFill>
          <a:schemeClr val="accent4">
            <a:hueOff val="-1071416"/>
            <a:satOff val="9075"/>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banks on diversity</a:t>
          </a:r>
          <a:endParaRPr lang="en-GB" sz="1400" kern="1200" dirty="0"/>
        </a:p>
      </dsp:txBody>
      <dsp:txXfrm>
        <a:off x="2836852" y="3962663"/>
        <a:ext cx="858019" cy="842910"/>
      </dsp:txXfrm>
    </dsp:sp>
    <dsp:sp modelId="{B38006F8-E044-45BA-A6A3-A049C5B59DB7}">
      <dsp:nvSpPr>
        <dsp:cNvPr id="0" name=""/>
        <dsp:cNvSpPr/>
      </dsp:nvSpPr>
      <dsp:spPr>
        <a:xfrm rot="9000000">
          <a:off x="2724302" y="3099803"/>
          <a:ext cx="397916" cy="23763"/>
        </a:xfrm>
        <a:custGeom>
          <a:avLst/>
          <a:gdLst/>
          <a:ahLst/>
          <a:cxnLst/>
          <a:rect l="0" t="0" r="0" b="0"/>
          <a:pathLst>
            <a:path>
              <a:moveTo>
                <a:pt x="0" y="11881"/>
              </a:moveTo>
              <a:lnTo>
                <a:pt x="397916"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p>
      </dsp:txBody>
      <dsp:txXfrm rot="10800000">
        <a:off x="2913313" y="3101737"/>
        <a:ext cx="19895" cy="19895"/>
      </dsp:txXfrm>
    </dsp:sp>
    <dsp:sp modelId="{26AD9395-41A7-48CF-9E77-A88D10963962}">
      <dsp:nvSpPr>
        <dsp:cNvPr id="0" name=""/>
        <dsp:cNvSpPr/>
      </dsp:nvSpPr>
      <dsp:spPr>
        <a:xfrm>
          <a:off x="1621179" y="2917129"/>
          <a:ext cx="1213421" cy="1192056"/>
        </a:xfrm>
        <a:prstGeom prst="ellipse">
          <a:avLst/>
        </a:prstGeom>
        <a:solidFill>
          <a:schemeClr val="accent4">
            <a:hueOff val="-1285700"/>
            <a:satOff val="10890"/>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demands local expertise</a:t>
          </a:r>
          <a:endParaRPr lang="en-GB" sz="1400" kern="1200" dirty="0"/>
        </a:p>
      </dsp:txBody>
      <dsp:txXfrm>
        <a:off x="1798880" y="3091702"/>
        <a:ext cx="858019" cy="842910"/>
      </dsp:txXfrm>
    </dsp:sp>
    <dsp:sp modelId="{A839FB9A-12B0-43E6-8F29-820A1094AFF9}">
      <dsp:nvSpPr>
        <dsp:cNvPr id="0" name=""/>
        <dsp:cNvSpPr/>
      </dsp:nvSpPr>
      <dsp:spPr>
        <a:xfrm rot="11400000">
          <a:off x="2586845" y="2305602"/>
          <a:ext cx="384921" cy="23763"/>
        </a:xfrm>
        <a:custGeom>
          <a:avLst/>
          <a:gdLst/>
          <a:ahLst/>
          <a:cxnLst/>
          <a:rect l="0" t="0" r="0" b="0"/>
          <a:pathLst>
            <a:path>
              <a:moveTo>
                <a:pt x="0" y="11881"/>
              </a:moveTo>
              <a:lnTo>
                <a:pt x="384921"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p>
      </dsp:txBody>
      <dsp:txXfrm rot="10800000">
        <a:off x="2769683" y="2307861"/>
        <a:ext cx="19246" cy="19246"/>
      </dsp:txXfrm>
    </dsp:sp>
    <dsp:sp modelId="{7691AD1F-ADD7-44BD-A47D-235B8DDFA610}">
      <dsp:nvSpPr>
        <dsp:cNvPr id="0" name=""/>
        <dsp:cNvSpPr/>
      </dsp:nvSpPr>
      <dsp:spPr>
        <a:xfrm>
          <a:off x="1385890" y="1582738"/>
          <a:ext cx="1213421" cy="1192056"/>
        </a:xfrm>
        <a:prstGeom prst="ellipse">
          <a:avLst/>
        </a:prstGeom>
        <a:solidFill>
          <a:schemeClr val="accent4">
            <a:hueOff val="-1499983"/>
            <a:satOff val="1270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curbs excesses from within</a:t>
          </a:r>
          <a:endParaRPr lang="en-GB" sz="1400" kern="1200" dirty="0"/>
        </a:p>
      </dsp:txBody>
      <dsp:txXfrm>
        <a:off x="1563591" y="1757311"/>
        <a:ext cx="858019" cy="842910"/>
      </dsp:txXfrm>
    </dsp:sp>
    <dsp:sp modelId="{D6CF649E-4E9B-41CB-94BF-4C80ECD6360C}">
      <dsp:nvSpPr>
        <dsp:cNvPr id="0" name=""/>
        <dsp:cNvSpPr/>
      </dsp:nvSpPr>
      <dsp:spPr>
        <a:xfrm rot="13800000">
          <a:off x="2981499" y="1613125"/>
          <a:ext cx="417130" cy="23763"/>
        </a:xfrm>
        <a:custGeom>
          <a:avLst/>
          <a:gdLst/>
          <a:ahLst/>
          <a:cxnLst/>
          <a:rect l="0" t="0" r="0" b="0"/>
          <a:pathLst>
            <a:path>
              <a:moveTo>
                <a:pt x="0" y="11881"/>
              </a:moveTo>
              <a:lnTo>
                <a:pt x="417130"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GB" sz="600" kern="1200"/>
        </a:p>
      </dsp:txBody>
      <dsp:txXfrm rot="10800000">
        <a:off x="3179636" y="1614578"/>
        <a:ext cx="20856" cy="20856"/>
      </dsp:txXfrm>
    </dsp:sp>
    <dsp:sp modelId="{B795854A-6ED8-41F2-9FD9-8CF1F732D6F6}">
      <dsp:nvSpPr>
        <dsp:cNvPr id="0" name=""/>
        <dsp:cNvSpPr/>
      </dsp:nvSpPr>
      <dsp:spPr>
        <a:xfrm>
          <a:off x="2063378" y="409295"/>
          <a:ext cx="1213421" cy="1192056"/>
        </a:xfrm>
        <a:prstGeom prst="ellipse">
          <a:avLst/>
        </a:prstGeom>
        <a:solidFill>
          <a:schemeClr val="accent4">
            <a:hueOff val="-1714266"/>
            <a:satOff val="14520"/>
            <a:lumOff val="-6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taps the power of limits</a:t>
          </a:r>
          <a:endParaRPr lang="en-GB" sz="1400" kern="1200" dirty="0"/>
        </a:p>
      </dsp:txBody>
      <dsp:txXfrm>
        <a:off x="2241079" y="583868"/>
        <a:ext cx="858019" cy="84291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C4FCED-3ACE-4F98-8D53-A92BD0D80709}">
      <dsp:nvSpPr>
        <dsp:cNvPr id="0" name=""/>
        <dsp:cNvSpPr/>
      </dsp:nvSpPr>
      <dsp:spPr>
        <a:xfrm>
          <a:off x="2270182" y="0"/>
          <a:ext cx="1635757" cy="908754"/>
        </a:xfrm>
        <a:prstGeom prst="roundRect">
          <a:avLst>
            <a:gd name="adj" fmla="val 10000"/>
          </a:avLst>
        </a:prstGeom>
        <a:solidFill>
          <a:schemeClr val="accent3">
            <a:alpha val="90000"/>
            <a:tint val="55000"/>
            <a:hueOff val="0"/>
            <a:satOff val="0"/>
            <a:lumOff val="0"/>
            <a:alphaOff val="0"/>
          </a:schemeClr>
        </a:solidFill>
        <a:ln w="12700" cap="flat" cmpd="sng" algn="ctr">
          <a:solidFill>
            <a:schemeClr val="accent3">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Improve supply</a:t>
          </a:r>
          <a:endParaRPr lang="en-GB" sz="2400" kern="1200" dirty="0"/>
        </a:p>
      </dsp:txBody>
      <dsp:txXfrm>
        <a:off x="2296798" y="26616"/>
        <a:ext cx="1582525" cy="855522"/>
      </dsp:txXfrm>
    </dsp:sp>
    <dsp:sp modelId="{C2DEF9C9-A925-466F-909D-622EF9715C56}">
      <dsp:nvSpPr>
        <dsp:cNvPr id="0" name=""/>
        <dsp:cNvSpPr/>
      </dsp:nvSpPr>
      <dsp:spPr>
        <a:xfrm>
          <a:off x="4632943" y="0"/>
          <a:ext cx="1635757" cy="908754"/>
        </a:xfrm>
        <a:prstGeom prst="roundRect">
          <a:avLst>
            <a:gd name="adj" fmla="val 10000"/>
          </a:avLst>
        </a:prstGeom>
        <a:solidFill>
          <a:schemeClr val="accent3">
            <a:alpha val="90000"/>
            <a:tint val="55000"/>
            <a:hueOff val="0"/>
            <a:satOff val="0"/>
            <a:lumOff val="0"/>
            <a:alphaOff val="0"/>
          </a:schemeClr>
        </a:solidFill>
        <a:ln w="12700" cap="flat" cmpd="sng" algn="ctr">
          <a:solidFill>
            <a:schemeClr val="accent3">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Reduce demand</a:t>
          </a:r>
          <a:endParaRPr lang="en-GB" sz="2400" kern="1200" dirty="0"/>
        </a:p>
      </dsp:txBody>
      <dsp:txXfrm>
        <a:off x="4659559" y="26616"/>
        <a:ext cx="1582525" cy="855522"/>
      </dsp:txXfrm>
    </dsp:sp>
    <dsp:sp modelId="{5D858B9C-C15C-4759-B2B0-7F953CF2F93E}">
      <dsp:nvSpPr>
        <dsp:cNvPr id="0" name=""/>
        <dsp:cNvSpPr/>
      </dsp:nvSpPr>
      <dsp:spPr>
        <a:xfrm>
          <a:off x="3928658" y="3862205"/>
          <a:ext cx="681565" cy="681565"/>
        </a:xfrm>
        <a:prstGeom prst="triangle">
          <a:avLst/>
        </a:prstGeom>
        <a:solidFill>
          <a:schemeClr val="accent3">
            <a:alpha val="90000"/>
            <a:tint val="55000"/>
            <a:hueOff val="0"/>
            <a:satOff val="0"/>
            <a:lumOff val="0"/>
            <a:alphaOff val="0"/>
          </a:schemeClr>
        </a:solidFill>
        <a:ln w="12700" cap="flat" cmpd="sng" algn="ctr">
          <a:solidFill>
            <a:schemeClr val="accent3">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9D19CB-D8B4-4439-8FBD-865FE6994A3D}">
      <dsp:nvSpPr>
        <dsp:cNvPr id="0" name=""/>
        <dsp:cNvSpPr/>
      </dsp:nvSpPr>
      <dsp:spPr>
        <a:xfrm rot="240000">
          <a:off x="2224120" y="3570146"/>
          <a:ext cx="4090642" cy="286045"/>
        </a:xfrm>
        <a:prstGeom prst="rect">
          <a:avLst/>
        </a:prstGeom>
        <a:solidFill>
          <a:schemeClr val="accent3">
            <a:alpha val="90000"/>
            <a:tint val="55000"/>
            <a:hueOff val="0"/>
            <a:satOff val="0"/>
            <a:lumOff val="0"/>
            <a:alphaOff val="0"/>
          </a:schemeClr>
        </a:solidFill>
        <a:ln w="12700" cap="flat" cmpd="sng" algn="ctr">
          <a:solidFill>
            <a:schemeClr val="accent3">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F282A5-1B33-43E0-B0E3-37CDC31052D5}">
      <dsp:nvSpPr>
        <dsp:cNvPr id="0" name=""/>
        <dsp:cNvSpPr/>
      </dsp:nvSpPr>
      <dsp:spPr>
        <a:xfrm rot="240000">
          <a:off x="4684597" y="3054824"/>
          <a:ext cx="1623324" cy="560606"/>
        </a:xfrm>
        <a:prstGeom prst="roundRect">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Industrial food</a:t>
          </a:r>
          <a:endParaRPr lang="en-GB" sz="1800" kern="1200" dirty="0"/>
        </a:p>
      </dsp:txBody>
      <dsp:txXfrm>
        <a:off x="4711964" y="3082191"/>
        <a:ext cx="1568590" cy="505872"/>
      </dsp:txXfrm>
    </dsp:sp>
    <dsp:sp modelId="{D299FBC4-D4B0-4332-98E3-EC387F745A11}">
      <dsp:nvSpPr>
        <dsp:cNvPr id="0" name=""/>
        <dsp:cNvSpPr/>
      </dsp:nvSpPr>
      <dsp:spPr>
        <a:xfrm rot="240000">
          <a:off x="4730034" y="2455046"/>
          <a:ext cx="1623324" cy="560606"/>
        </a:xfrm>
        <a:prstGeom prst="roundRect">
          <a:avLst/>
        </a:prstGeom>
        <a:solidFill>
          <a:schemeClr val="accent3">
            <a:shade val="50000"/>
            <a:hueOff val="172988"/>
            <a:satOff val="-4555"/>
            <a:lumOff val="129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Obesity</a:t>
          </a:r>
          <a:endParaRPr lang="en-GB" sz="1800" kern="1200" dirty="0"/>
        </a:p>
      </dsp:txBody>
      <dsp:txXfrm>
        <a:off x="4757401" y="2482413"/>
        <a:ext cx="1568590" cy="505872"/>
      </dsp:txXfrm>
    </dsp:sp>
    <dsp:sp modelId="{67180618-827C-4D9F-A72D-3EF4196C0BC1}">
      <dsp:nvSpPr>
        <dsp:cNvPr id="0" name=""/>
        <dsp:cNvSpPr/>
      </dsp:nvSpPr>
      <dsp:spPr>
        <a:xfrm rot="240000">
          <a:off x="4775472" y="1855269"/>
          <a:ext cx="1623324" cy="560606"/>
        </a:xfrm>
        <a:prstGeom prst="roundRect">
          <a:avLst/>
        </a:prstGeom>
        <a:solidFill>
          <a:schemeClr val="accent3">
            <a:shade val="50000"/>
            <a:hueOff val="345975"/>
            <a:satOff val="-9111"/>
            <a:lumOff val="258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Disease</a:t>
          </a:r>
          <a:endParaRPr lang="en-GB" sz="1800" kern="1200" dirty="0"/>
        </a:p>
      </dsp:txBody>
      <dsp:txXfrm>
        <a:off x="4802839" y="1882636"/>
        <a:ext cx="1568590" cy="505872"/>
      </dsp:txXfrm>
    </dsp:sp>
    <dsp:sp modelId="{C5C41B57-8BE6-4F20-ABB1-9C991B3EE0FC}">
      <dsp:nvSpPr>
        <dsp:cNvPr id="0" name=""/>
        <dsp:cNvSpPr/>
      </dsp:nvSpPr>
      <dsp:spPr>
        <a:xfrm rot="240000">
          <a:off x="4820910" y="1255491"/>
          <a:ext cx="1623324" cy="560606"/>
        </a:xfrm>
        <a:prstGeom prst="roundRect">
          <a:avLst/>
        </a:prstGeom>
        <a:solidFill>
          <a:schemeClr val="accent3">
            <a:shade val="50000"/>
            <a:hueOff val="518963"/>
            <a:satOff val="-13666"/>
            <a:lumOff val="388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smtClean="0"/>
            <a:t>Waste</a:t>
          </a:r>
          <a:endParaRPr lang="en-GB" sz="1800" kern="1200" dirty="0"/>
        </a:p>
      </dsp:txBody>
      <dsp:txXfrm>
        <a:off x="4848277" y="1282858"/>
        <a:ext cx="1568590" cy="505872"/>
      </dsp:txXfrm>
    </dsp:sp>
    <dsp:sp modelId="{FD71E3DD-5E00-41E9-80E6-621DC552351D}">
      <dsp:nvSpPr>
        <dsp:cNvPr id="0" name=""/>
        <dsp:cNvSpPr/>
      </dsp:nvSpPr>
      <dsp:spPr>
        <a:xfrm rot="240000">
          <a:off x="2321836" y="2891249"/>
          <a:ext cx="1623324" cy="560606"/>
        </a:xfrm>
        <a:prstGeom prst="roundRect">
          <a:avLst/>
        </a:prstGeom>
        <a:solidFill>
          <a:schemeClr val="accent3">
            <a:shade val="50000"/>
            <a:hueOff val="518963"/>
            <a:satOff val="-13666"/>
            <a:lumOff val="388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Affordability</a:t>
          </a:r>
          <a:endParaRPr lang="en-GB" sz="1800" kern="1200" dirty="0"/>
        </a:p>
      </dsp:txBody>
      <dsp:txXfrm>
        <a:off x="2349203" y="2918616"/>
        <a:ext cx="1568590" cy="505872"/>
      </dsp:txXfrm>
    </dsp:sp>
    <dsp:sp modelId="{961BDAF4-E710-46D2-89DB-88A05B1855C8}">
      <dsp:nvSpPr>
        <dsp:cNvPr id="0" name=""/>
        <dsp:cNvSpPr/>
      </dsp:nvSpPr>
      <dsp:spPr>
        <a:xfrm rot="240000">
          <a:off x="2367274" y="2291471"/>
          <a:ext cx="1623324" cy="560606"/>
        </a:xfrm>
        <a:prstGeom prst="roundRect">
          <a:avLst/>
        </a:prstGeom>
        <a:solidFill>
          <a:schemeClr val="accent3">
            <a:shade val="50000"/>
            <a:hueOff val="345975"/>
            <a:satOff val="-9111"/>
            <a:lumOff val="258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Food security</a:t>
          </a:r>
          <a:endParaRPr lang="en-GB" sz="1800" kern="1200" dirty="0"/>
        </a:p>
      </dsp:txBody>
      <dsp:txXfrm>
        <a:off x="2394641" y="2318838"/>
        <a:ext cx="1568590" cy="505872"/>
      </dsp:txXfrm>
    </dsp:sp>
    <dsp:sp modelId="{F1D2AD1B-0D5B-4D00-B8C5-A7A99C09B7D3}">
      <dsp:nvSpPr>
        <dsp:cNvPr id="0" name=""/>
        <dsp:cNvSpPr/>
      </dsp:nvSpPr>
      <dsp:spPr>
        <a:xfrm rot="240000">
          <a:off x="2412711" y="1691693"/>
          <a:ext cx="1623324" cy="560606"/>
        </a:xfrm>
        <a:prstGeom prst="roundRect">
          <a:avLst/>
        </a:prstGeom>
        <a:solidFill>
          <a:schemeClr val="accent3">
            <a:shade val="50000"/>
            <a:hueOff val="172988"/>
            <a:satOff val="-4555"/>
            <a:lumOff val="129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smtClean="0"/>
            <a:t>Hunger</a:t>
          </a:r>
          <a:endParaRPr lang="en-GB" sz="1800" kern="1200" dirty="0"/>
        </a:p>
      </dsp:txBody>
      <dsp:txXfrm>
        <a:off x="2440078" y="1719060"/>
        <a:ext cx="1568590" cy="50587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t>Circular inputs</a:t>
          </a:r>
          <a:endParaRPr lang="en-GB" sz="2000" b="1" kern="1200" dirty="0"/>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Recycled</a:t>
          </a:r>
          <a:endParaRPr lang="en-GB" sz="1600" kern="1200" dirty="0"/>
        </a:p>
        <a:p>
          <a:pPr marL="171450" lvl="1" indent="-171450" algn="l" defTabSz="711200">
            <a:lnSpc>
              <a:spcPct val="90000"/>
            </a:lnSpc>
            <a:spcBef>
              <a:spcPct val="0"/>
            </a:spcBef>
            <a:spcAft>
              <a:spcPct val="15000"/>
            </a:spcAft>
            <a:buChar char="••"/>
          </a:pPr>
          <a:r>
            <a:rPr lang="en-GB" sz="1600" kern="1200" smtClean="0"/>
            <a:t>Renewable</a:t>
          </a:r>
          <a:endParaRPr lang="en-GB" sz="1600" kern="1200" dirty="0"/>
        </a:p>
        <a:p>
          <a:pPr marL="171450" lvl="1" indent="-171450" algn="l" defTabSz="711200">
            <a:lnSpc>
              <a:spcPct val="90000"/>
            </a:lnSpc>
            <a:spcBef>
              <a:spcPct val="0"/>
            </a:spcBef>
            <a:spcAft>
              <a:spcPct val="15000"/>
            </a:spcAft>
            <a:buChar char="••"/>
          </a:pPr>
          <a:r>
            <a:rPr lang="en-GB" sz="1600" kern="1200" smtClean="0"/>
            <a:t>Safe &amp; secure</a:t>
          </a:r>
          <a:endParaRPr lang="en-GB" sz="1600" kern="1200" dirty="0"/>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t>Product design</a:t>
          </a:r>
          <a:endParaRPr lang="en-GB" sz="2000" b="1" kern="1200" dirty="0"/>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Use less</a:t>
          </a:r>
          <a:endParaRPr lang="en-GB" sz="1600" kern="1200" dirty="0"/>
        </a:p>
        <a:p>
          <a:pPr marL="171450" lvl="1" indent="-171450" algn="l" defTabSz="711200">
            <a:lnSpc>
              <a:spcPct val="90000"/>
            </a:lnSpc>
            <a:spcBef>
              <a:spcPct val="0"/>
            </a:spcBef>
            <a:spcAft>
              <a:spcPct val="15000"/>
            </a:spcAft>
            <a:buChar char="••"/>
          </a:pPr>
          <a:r>
            <a:rPr lang="en-GB" sz="1600" kern="1200" dirty="0" smtClean="0"/>
            <a:t>Use it more</a:t>
          </a:r>
          <a:endParaRPr lang="en-GB" sz="1600" kern="1200" dirty="0"/>
        </a:p>
        <a:p>
          <a:pPr marL="171450" lvl="1" indent="-171450" algn="l" defTabSz="711200">
            <a:lnSpc>
              <a:spcPct val="90000"/>
            </a:lnSpc>
            <a:spcBef>
              <a:spcPct val="0"/>
            </a:spcBef>
            <a:spcAft>
              <a:spcPct val="15000"/>
            </a:spcAft>
            <a:buChar char="••"/>
          </a:pPr>
          <a:r>
            <a:rPr lang="en-GB" sz="1600" kern="1200" smtClean="0"/>
            <a:t>Use it again</a:t>
          </a:r>
          <a:endParaRPr lang="en-GB" sz="1600" kern="1200" dirty="0"/>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t>Process design</a:t>
          </a:r>
          <a:endParaRPr lang="en-GB" sz="2000" b="1" kern="1200" dirty="0"/>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smtClean="0"/>
            <a:t>Use less</a:t>
          </a:r>
          <a:endParaRPr lang="en-GB" sz="1600" kern="1200" dirty="0"/>
        </a:p>
        <a:p>
          <a:pPr marL="171450" lvl="1" indent="-171450" algn="l" defTabSz="711200">
            <a:lnSpc>
              <a:spcPct val="90000"/>
            </a:lnSpc>
            <a:spcBef>
              <a:spcPct val="0"/>
            </a:spcBef>
            <a:spcAft>
              <a:spcPct val="15000"/>
            </a:spcAft>
            <a:buChar char="••"/>
          </a:pPr>
          <a:r>
            <a:rPr lang="en-GB" sz="1600" kern="1200" dirty="0" smtClean="0"/>
            <a:t>Renewables</a:t>
          </a:r>
          <a:endParaRPr lang="en-GB" sz="1600" kern="1200" dirty="0"/>
        </a:p>
        <a:p>
          <a:pPr marL="171450" lvl="1" indent="-171450" algn="l" defTabSz="711200">
            <a:lnSpc>
              <a:spcPct val="90000"/>
            </a:lnSpc>
            <a:spcBef>
              <a:spcPct val="0"/>
            </a:spcBef>
            <a:spcAft>
              <a:spcPct val="15000"/>
            </a:spcAft>
            <a:buChar char="••"/>
          </a:pPr>
          <a:r>
            <a:rPr lang="en-GB" sz="1600" kern="1200" dirty="0" smtClean="0"/>
            <a:t>Waste = food</a:t>
          </a:r>
          <a:endParaRPr lang="en-GB" sz="1600" kern="1200" dirty="0"/>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t>Circular flows</a:t>
          </a:r>
          <a:endParaRPr lang="en-GB" sz="2000" b="1" kern="1200" dirty="0"/>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Reuse</a:t>
          </a:r>
          <a:endParaRPr lang="en-GB" sz="1600" kern="1200" dirty="0"/>
        </a:p>
        <a:p>
          <a:pPr marL="171450" lvl="1" indent="-171450" algn="l" defTabSz="711200">
            <a:lnSpc>
              <a:spcPct val="90000"/>
            </a:lnSpc>
            <a:spcBef>
              <a:spcPct val="0"/>
            </a:spcBef>
            <a:spcAft>
              <a:spcPct val="15000"/>
            </a:spcAft>
            <a:buChar char="••"/>
          </a:pPr>
          <a:r>
            <a:rPr lang="en-GB" sz="1600" kern="1200" dirty="0" smtClean="0"/>
            <a:t>Remanufacture</a:t>
          </a:r>
          <a:endParaRPr lang="en-GB" sz="1600" kern="1200" dirty="0"/>
        </a:p>
        <a:p>
          <a:pPr marL="171450" lvl="1" indent="-171450" algn="l" defTabSz="711200">
            <a:lnSpc>
              <a:spcPct val="90000"/>
            </a:lnSpc>
            <a:spcBef>
              <a:spcPct val="0"/>
            </a:spcBef>
            <a:spcAft>
              <a:spcPct val="15000"/>
            </a:spcAft>
            <a:buChar char="••"/>
          </a:pPr>
          <a:r>
            <a:rPr lang="en-GB" sz="1600" kern="1200" dirty="0" smtClean="0"/>
            <a:t>Recycle</a:t>
          </a:r>
          <a:endParaRPr lang="en-GB" sz="1600" kern="1200" dirty="0"/>
        </a:p>
      </dsp:txBody>
      <dsp:txXfrm>
        <a:off x="5891879" y="2267537"/>
        <a:ext cx="1706731" cy="117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1"/>
              </a:solidFill>
            </a:rPr>
            <a:t>Circular inputs</a:t>
          </a:r>
          <a:endParaRPr lang="en-GB" sz="2000" b="1" kern="1200" dirty="0">
            <a:solidFill>
              <a:schemeClr val="tx1"/>
            </a:solidFill>
          </a:endParaRP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t>Recycled</a:t>
          </a:r>
          <a:endParaRPr lang="en-GB" sz="1700" kern="1200" dirty="0"/>
        </a:p>
        <a:p>
          <a:pPr marL="171450" lvl="1" indent="-171450" algn="l" defTabSz="755650">
            <a:lnSpc>
              <a:spcPct val="90000"/>
            </a:lnSpc>
            <a:spcBef>
              <a:spcPct val="0"/>
            </a:spcBef>
            <a:spcAft>
              <a:spcPct val="15000"/>
            </a:spcAft>
            <a:buChar char="••"/>
          </a:pPr>
          <a:r>
            <a:rPr lang="en-GB" sz="1700" kern="1200" dirty="0" smtClean="0"/>
            <a:t>Renewable</a:t>
          </a:r>
          <a:endParaRPr lang="en-GB" sz="1700" kern="1200" dirty="0"/>
        </a:p>
        <a:p>
          <a:pPr marL="171450" lvl="1" indent="-171450" algn="l" defTabSz="755650">
            <a:lnSpc>
              <a:spcPct val="90000"/>
            </a:lnSpc>
            <a:spcBef>
              <a:spcPct val="0"/>
            </a:spcBef>
            <a:spcAft>
              <a:spcPct val="15000"/>
            </a:spcAft>
            <a:buChar char="••"/>
          </a:pPr>
          <a:r>
            <a:rPr lang="en-GB" sz="1700" kern="1200" dirty="0" smtClean="0"/>
            <a:t>Safe &amp; secure</a:t>
          </a:r>
          <a:endParaRPr lang="en-GB" sz="1700" kern="1200" dirty="0"/>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Product design</a:t>
          </a:r>
          <a:endParaRPr lang="en-GB" sz="2000" b="1" kern="1200" dirty="0">
            <a:solidFill>
              <a:schemeClr val="bg1">
                <a:lumMod val="50000"/>
              </a:schemeClr>
            </a:solidFill>
          </a:endParaRP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less</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more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again</a:t>
          </a:r>
          <a:endParaRPr lang="en-GB" sz="1700" kern="1200" dirty="0">
            <a:solidFill>
              <a:schemeClr val="bg1">
                <a:lumMod val="50000"/>
              </a:schemeClr>
            </a:solidFill>
          </a:endParaRP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Process design</a:t>
          </a:r>
          <a:endParaRPr lang="en-GB" sz="2000" b="1" kern="1200" dirty="0">
            <a:solidFill>
              <a:schemeClr val="bg1">
                <a:lumMod val="50000"/>
              </a:schemeClr>
            </a:solidFill>
          </a:endParaRP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less</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Waste = food</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Renewables</a:t>
          </a:r>
          <a:endParaRPr lang="en-GB" sz="1700" kern="1200" dirty="0">
            <a:solidFill>
              <a:schemeClr val="bg1">
                <a:lumMod val="50000"/>
              </a:schemeClr>
            </a:solidFill>
          </a:endParaRP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Reuse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Remanufacture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Recycle</a:t>
          </a:r>
          <a:endParaRPr lang="en-GB" sz="1700" kern="1200" dirty="0">
            <a:solidFill>
              <a:schemeClr val="bg1">
                <a:lumMod val="50000"/>
              </a:schemeClr>
            </a:solidFill>
          </a:endParaRPr>
        </a:p>
      </dsp:txBody>
      <dsp:txXfrm>
        <a:off x="5325064" y="2089671"/>
        <a:ext cx="1558183" cy="8032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677BF2-A7F4-4F9F-AA14-32A779984606}">
      <dsp:nvSpPr>
        <dsp:cNvPr id="0" name=""/>
        <dsp:cNvSpPr/>
      </dsp:nvSpPr>
      <dsp:spPr>
        <a:xfrm flipV="1">
          <a:off x="645278" y="0"/>
          <a:ext cx="4073703" cy="4073703"/>
        </a:xfrm>
        <a:prstGeom prst="triangl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21A1F6-83D5-47CF-8139-BE2F1858C10E}">
      <dsp:nvSpPr>
        <dsp:cNvPr id="0" name=""/>
        <dsp:cNvSpPr/>
      </dsp:nvSpPr>
      <dsp:spPr>
        <a:xfrm>
          <a:off x="2374280" y="409558"/>
          <a:ext cx="2647906" cy="964321"/>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latin typeface="Calibri"/>
              <a:ea typeface="+mn-ea"/>
              <a:cs typeface="+mn-cs"/>
            </a:rPr>
            <a:t>Manufacturing/ </a:t>
          </a:r>
        </a:p>
        <a:p>
          <a:pPr lvl="0" algn="ctr" defTabSz="933450">
            <a:lnSpc>
              <a:spcPct val="90000"/>
            </a:lnSpc>
            <a:spcBef>
              <a:spcPct val="0"/>
            </a:spcBef>
            <a:spcAft>
              <a:spcPct val="35000"/>
            </a:spcAft>
          </a:pPr>
          <a:r>
            <a:rPr lang="en-GB" sz="2100" kern="1200" dirty="0" smtClean="0">
              <a:latin typeface="Calibri"/>
              <a:ea typeface="+mn-ea"/>
              <a:cs typeface="+mn-cs"/>
            </a:rPr>
            <a:t>Agricultural waste</a:t>
          </a:r>
          <a:endParaRPr lang="en-GB" sz="2100" kern="1200" dirty="0">
            <a:latin typeface="Calibri"/>
            <a:ea typeface="+mn-ea"/>
            <a:cs typeface="+mn-cs"/>
          </a:endParaRPr>
        </a:p>
      </dsp:txBody>
      <dsp:txXfrm>
        <a:off x="2421354" y="456632"/>
        <a:ext cx="2553758" cy="870173"/>
      </dsp:txXfrm>
    </dsp:sp>
    <dsp:sp modelId="{C8D68985-06F2-43B7-90BD-C9A54B6B5E47}">
      <dsp:nvSpPr>
        <dsp:cNvPr id="0" name=""/>
        <dsp:cNvSpPr/>
      </dsp:nvSpPr>
      <dsp:spPr>
        <a:xfrm>
          <a:off x="2374280" y="1494420"/>
          <a:ext cx="2647906" cy="964321"/>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smtClean="0">
              <a:latin typeface="Calibri"/>
              <a:ea typeface="+mn-ea"/>
              <a:cs typeface="+mn-cs"/>
            </a:rPr>
            <a:t>Post-consumer waste</a:t>
          </a:r>
          <a:endParaRPr lang="en-GB" sz="2100" kern="1200" dirty="0">
            <a:latin typeface="Calibri"/>
            <a:ea typeface="+mn-ea"/>
            <a:cs typeface="+mn-cs"/>
          </a:endParaRPr>
        </a:p>
      </dsp:txBody>
      <dsp:txXfrm>
        <a:off x="2421354" y="1541494"/>
        <a:ext cx="2553758" cy="870173"/>
      </dsp:txXfrm>
    </dsp:sp>
    <dsp:sp modelId="{E90F6015-8FE1-48B8-A13E-4BE5C286FDDE}">
      <dsp:nvSpPr>
        <dsp:cNvPr id="0" name=""/>
        <dsp:cNvSpPr/>
      </dsp:nvSpPr>
      <dsp:spPr>
        <a:xfrm>
          <a:off x="2374280" y="2579282"/>
          <a:ext cx="2647906" cy="964321"/>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smtClean="0">
              <a:latin typeface="Calibri"/>
              <a:ea typeface="+mn-ea"/>
              <a:cs typeface="+mn-cs"/>
            </a:rPr>
            <a:t>Crops grown on poor soil (eg bulrushes)</a:t>
          </a:r>
          <a:endParaRPr lang="en-GB" sz="2100" kern="1200" dirty="0">
            <a:latin typeface="Calibri"/>
            <a:ea typeface="+mn-ea"/>
            <a:cs typeface="+mn-cs"/>
          </a:endParaRPr>
        </a:p>
      </dsp:txBody>
      <dsp:txXfrm>
        <a:off x="2421354" y="2626356"/>
        <a:ext cx="2553758" cy="87017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Circular inputs</a:t>
          </a:r>
          <a:endParaRPr lang="en-GB" sz="2000" b="1" kern="1200" dirty="0">
            <a:solidFill>
              <a:schemeClr val="bg1">
                <a:lumMod val="50000"/>
              </a:schemeClr>
            </a:solidFill>
          </a:endParaRP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Recycled</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Renewable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Safe &amp; secure</a:t>
          </a:r>
          <a:endParaRPr lang="en-GB" sz="1700" kern="1200" dirty="0">
            <a:solidFill>
              <a:schemeClr val="bg1">
                <a:lumMod val="50000"/>
              </a:schemeClr>
            </a:solidFill>
          </a:endParaRP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1"/>
              </a:solidFill>
            </a:rPr>
            <a:t>Product design</a:t>
          </a:r>
          <a:endParaRPr lang="en-GB" sz="2000" b="1" kern="1200" dirty="0">
            <a:solidFill>
              <a:schemeClr val="tx1"/>
            </a:solidFill>
          </a:endParaRP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t>Use less</a:t>
          </a:r>
          <a:endParaRPr lang="en-GB" sz="1700" kern="1200" dirty="0"/>
        </a:p>
        <a:p>
          <a:pPr marL="171450" lvl="1" indent="-171450" algn="l" defTabSz="755650">
            <a:lnSpc>
              <a:spcPct val="90000"/>
            </a:lnSpc>
            <a:spcBef>
              <a:spcPct val="0"/>
            </a:spcBef>
            <a:spcAft>
              <a:spcPct val="15000"/>
            </a:spcAft>
            <a:buChar char="••"/>
          </a:pPr>
          <a:r>
            <a:rPr lang="en-GB" sz="1700" kern="1200" dirty="0" smtClean="0"/>
            <a:t>Use it more</a:t>
          </a:r>
          <a:endParaRPr lang="en-GB" sz="1700" kern="1200" dirty="0"/>
        </a:p>
        <a:p>
          <a:pPr marL="171450" lvl="1" indent="-171450" algn="l" defTabSz="755650">
            <a:lnSpc>
              <a:spcPct val="90000"/>
            </a:lnSpc>
            <a:spcBef>
              <a:spcPct val="0"/>
            </a:spcBef>
            <a:spcAft>
              <a:spcPct val="15000"/>
            </a:spcAft>
            <a:buChar char="••"/>
          </a:pPr>
          <a:r>
            <a:rPr lang="en-GB" sz="1700" kern="1200" dirty="0" smtClean="0"/>
            <a:t>Use it again</a:t>
          </a:r>
          <a:endParaRPr lang="en-GB" sz="1700" kern="1200" dirty="0"/>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50000"/>
                </a:schemeClr>
              </a:solidFill>
            </a:rPr>
            <a:t>Process design</a:t>
          </a:r>
          <a:endParaRPr lang="en-GB" sz="2000" b="1" kern="1200" dirty="0">
            <a:solidFill>
              <a:schemeClr val="bg1">
                <a:lumMod val="50000"/>
              </a:schemeClr>
            </a:solidFill>
          </a:endParaRP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less</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Waste = food</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Renewables</a:t>
          </a:r>
          <a:endParaRPr lang="en-GB" sz="1700" kern="1200" dirty="0">
            <a:solidFill>
              <a:schemeClr val="bg1">
                <a:lumMod val="50000"/>
              </a:schemeClr>
            </a:solidFill>
          </a:endParaRP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Reuse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Remanufacture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Recycle</a:t>
          </a:r>
          <a:endParaRPr lang="en-GB" sz="1700" kern="1200" dirty="0">
            <a:solidFill>
              <a:schemeClr val="bg1">
                <a:lumMod val="50000"/>
              </a:schemeClr>
            </a:solidFill>
          </a:endParaRPr>
        </a:p>
      </dsp:txBody>
      <dsp:txXfrm>
        <a:off x="5325064" y="2089671"/>
        <a:ext cx="1558183" cy="80325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Circular inputs</a:t>
          </a:r>
          <a:endParaRPr lang="en-GB" sz="2000" b="1" kern="1200" dirty="0">
            <a:solidFill>
              <a:schemeClr val="bg1">
                <a:lumMod val="50000"/>
              </a:schemeClr>
            </a:solidFill>
          </a:endParaRP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Recycled</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Renewable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Safe &amp; secure</a:t>
          </a:r>
          <a:endParaRPr lang="en-GB" sz="1700" kern="1200" dirty="0">
            <a:solidFill>
              <a:schemeClr val="bg1">
                <a:lumMod val="50000"/>
              </a:schemeClr>
            </a:solidFill>
          </a:endParaRP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Product design</a:t>
          </a:r>
          <a:endParaRPr lang="en-GB" sz="2000" b="1" kern="1200" dirty="0">
            <a:solidFill>
              <a:schemeClr val="bg1">
                <a:lumMod val="50000"/>
              </a:schemeClr>
            </a:solidFill>
          </a:endParaRP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less</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more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again</a:t>
          </a:r>
          <a:endParaRPr lang="en-GB" sz="1700" kern="1200" dirty="0">
            <a:solidFill>
              <a:schemeClr val="bg1">
                <a:lumMod val="50000"/>
              </a:schemeClr>
            </a:solidFill>
          </a:endParaRP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1"/>
              </a:solidFill>
            </a:rPr>
            <a:t>Process design</a:t>
          </a:r>
          <a:endParaRPr lang="en-GB" sz="2000" b="1" kern="1200" dirty="0">
            <a:solidFill>
              <a:schemeClr val="tx1"/>
            </a:solidFill>
          </a:endParaRP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tx1"/>
              </a:solidFill>
            </a:rPr>
            <a:t>Use less</a:t>
          </a:r>
          <a:endParaRPr lang="en-GB" sz="1700" kern="1200" dirty="0">
            <a:solidFill>
              <a:schemeClr val="tx1"/>
            </a:solidFill>
          </a:endParaRPr>
        </a:p>
        <a:p>
          <a:pPr marL="171450" lvl="1" indent="-171450" algn="l" defTabSz="755650">
            <a:lnSpc>
              <a:spcPct val="90000"/>
            </a:lnSpc>
            <a:spcBef>
              <a:spcPct val="0"/>
            </a:spcBef>
            <a:spcAft>
              <a:spcPct val="15000"/>
            </a:spcAft>
            <a:buChar char="••"/>
          </a:pPr>
          <a:r>
            <a:rPr lang="en-GB" sz="1700" kern="1200" dirty="0" smtClean="0">
              <a:solidFill>
                <a:schemeClr val="tx1"/>
              </a:solidFill>
            </a:rPr>
            <a:t>Waste = food</a:t>
          </a:r>
          <a:endParaRPr lang="en-GB" sz="1700" kern="1200" dirty="0">
            <a:solidFill>
              <a:schemeClr val="tx1"/>
            </a:solidFill>
          </a:endParaRPr>
        </a:p>
        <a:p>
          <a:pPr marL="171450" lvl="1" indent="-171450" algn="l" defTabSz="755650">
            <a:lnSpc>
              <a:spcPct val="90000"/>
            </a:lnSpc>
            <a:spcBef>
              <a:spcPct val="0"/>
            </a:spcBef>
            <a:spcAft>
              <a:spcPct val="15000"/>
            </a:spcAft>
            <a:buChar char="••"/>
          </a:pPr>
          <a:r>
            <a:rPr lang="en-GB" sz="1700" kern="1200" dirty="0" smtClean="0">
              <a:solidFill>
                <a:schemeClr val="tx1"/>
              </a:solidFill>
            </a:rPr>
            <a:t>Renewables</a:t>
          </a:r>
          <a:endParaRPr lang="en-GB" sz="1700" kern="1200" dirty="0">
            <a:solidFill>
              <a:schemeClr val="tx1"/>
            </a:solidFill>
          </a:endParaRP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Reuse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Remanufacture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Recycle</a:t>
          </a:r>
          <a:endParaRPr lang="en-GB" sz="1700" kern="1200" dirty="0">
            <a:solidFill>
              <a:schemeClr val="bg1">
                <a:lumMod val="50000"/>
              </a:schemeClr>
            </a:solidFill>
          </a:endParaRPr>
        </a:p>
      </dsp:txBody>
      <dsp:txXfrm>
        <a:off x="5325064" y="2089671"/>
        <a:ext cx="1558183" cy="80325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Circular inputs</a:t>
          </a:r>
          <a:endParaRPr lang="en-GB" sz="2000" b="1" kern="1200" dirty="0">
            <a:solidFill>
              <a:schemeClr val="bg1">
                <a:lumMod val="50000"/>
              </a:schemeClr>
            </a:solidFill>
          </a:endParaRP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Recycled</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Renewable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Safe &amp; secure</a:t>
          </a:r>
          <a:endParaRPr lang="en-GB" sz="1700" kern="1200" dirty="0">
            <a:solidFill>
              <a:schemeClr val="bg1">
                <a:lumMod val="50000"/>
              </a:schemeClr>
            </a:solidFill>
          </a:endParaRP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Product design</a:t>
          </a:r>
          <a:endParaRPr lang="en-GB" sz="2000" b="1" kern="1200" dirty="0">
            <a:solidFill>
              <a:schemeClr val="bg1">
                <a:lumMod val="50000"/>
              </a:schemeClr>
            </a:solidFill>
          </a:endParaRP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less</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more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again</a:t>
          </a:r>
          <a:endParaRPr lang="en-GB" sz="1700" kern="1200" dirty="0">
            <a:solidFill>
              <a:schemeClr val="bg1">
                <a:lumMod val="50000"/>
              </a:schemeClr>
            </a:solidFill>
          </a:endParaRP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Process design</a:t>
          </a:r>
          <a:endParaRPr lang="en-GB" sz="2000" b="1" kern="1200" dirty="0">
            <a:solidFill>
              <a:schemeClr val="bg1">
                <a:lumMod val="50000"/>
              </a:schemeClr>
            </a:solidFill>
          </a:endParaRP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less</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Waste = food</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Renewables</a:t>
          </a:r>
          <a:endParaRPr lang="en-GB" sz="1700" kern="1200" dirty="0">
            <a:solidFill>
              <a:schemeClr val="bg1">
                <a:lumMod val="50000"/>
              </a:schemeClr>
            </a:solidFill>
          </a:endParaRP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1"/>
              </a:solidFill>
            </a:rPr>
            <a:t>Circular flows</a:t>
          </a:r>
          <a:endParaRPr lang="en-GB" sz="2000" b="1" kern="1200" dirty="0">
            <a:solidFill>
              <a:schemeClr val="tx1"/>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tx1"/>
              </a:solidFill>
            </a:rPr>
            <a:t>Reuse</a:t>
          </a:r>
          <a:endParaRPr lang="en-GB" sz="1700" kern="1200" dirty="0">
            <a:solidFill>
              <a:schemeClr val="tx1"/>
            </a:solidFill>
          </a:endParaRPr>
        </a:p>
        <a:p>
          <a:pPr marL="171450" lvl="1" indent="-171450" algn="l" defTabSz="755650">
            <a:lnSpc>
              <a:spcPct val="90000"/>
            </a:lnSpc>
            <a:spcBef>
              <a:spcPct val="0"/>
            </a:spcBef>
            <a:spcAft>
              <a:spcPct val="15000"/>
            </a:spcAft>
            <a:buChar char="••"/>
          </a:pPr>
          <a:r>
            <a:rPr lang="en-GB" sz="1700" kern="1200" dirty="0" smtClean="0">
              <a:solidFill>
                <a:schemeClr val="tx1"/>
              </a:solidFill>
            </a:rPr>
            <a:t>Remanufacture</a:t>
          </a:r>
          <a:endParaRPr lang="en-GB" sz="1700" kern="1200" dirty="0">
            <a:solidFill>
              <a:schemeClr val="tx1"/>
            </a:solidFill>
          </a:endParaRPr>
        </a:p>
        <a:p>
          <a:pPr marL="171450" lvl="1" indent="-171450" algn="l" defTabSz="755650">
            <a:lnSpc>
              <a:spcPct val="90000"/>
            </a:lnSpc>
            <a:spcBef>
              <a:spcPct val="0"/>
            </a:spcBef>
            <a:spcAft>
              <a:spcPct val="15000"/>
            </a:spcAft>
            <a:buChar char="••"/>
          </a:pPr>
          <a:r>
            <a:rPr lang="en-GB" sz="1700" kern="1200" dirty="0" smtClean="0">
              <a:solidFill>
                <a:schemeClr val="tx1"/>
              </a:solidFill>
            </a:rPr>
            <a:t>Recycle</a:t>
          </a:r>
          <a:endParaRPr lang="en-GB" sz="1700" kern="1200" dirty="0">
            <a:solidFill>
              <a:schemeClr val="tx1"/>
            </a:solidFill>
          </a:endParaRPr>
        </a:p>
      </dsp:txBody>
      <dsp:txXfrm>
        <a:off x="5325064" y="2089671"/>
        <a:ext cx="1558183" cy="80325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85000"/>
                </a:schemeClr>
              </a:solidFill>
            </a:rPr>
            <a:t>Circular inputs</a:t>
          </a:r>
          <a:endParaRPr lang="en-GB" sz="2000" b="1" kern="1200" dirty="0">
            <a:solidFill>
              <a:schemeClr val="bg1">
                <a:lumMod val="85000"/>
              </a:schemeClr>
            </a:solidFill>
          </a:endParaRPr>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Recycled</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smtClean="0">
              <a:solidFill>
                <a:schemeClr val="bg1">
                  <a:lumMod val="85000"/>
                </a:schemeClr>
              </a:solidFill>
            </a:rPr>
            <a:t>Renewable</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smtClean="0">
              <a:solidFill>
                <a:schemeClr val="bg1">
                  <a:lumMod val="85000"/>
                </a:schemeClr>
              </a:solidFill>
            </a:rPr>
            <a:t>Safe &amp; secure</a:t>
          </a:r>
          <a:endParaRPr lang="en-GB" sz="1600" kern="1200" dirty="0">
            <a:solidFill>
              <a:schemeClr val="bg1">
                <a:lumMod val="85000"/>
              </a:schemeClr>
            </a:solidFill>
          </a:endParaRPr>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85000"/>
                </a:schemeClr>
              </a:solidFill>
            </a:rPr>
            <a:t>Product design</a:t>
          </a:r>
          <a:endParaRPr lang="en-GB" sz="2000" b="1" kern="1200" dirty="0">
            <a:solidFill>
              <a:schemeClr val="bg1">
                <a:lumMod val="85000"/>
              </a:schemeClr>
            </a:solidFill>
          </a:endParaRPr>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Use less</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Use it more</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smtClean="0">
              <a:solidFill>
                <a:schemeClr val="bg1">
                  <a:lumMod val="85000"/>
                </a:schemeClr>
              </a:solidFill>
            </a:rPr>
            <a:t>Use it again</a:t>
          </a:r>
          <a:endParaRPr lang="en-GB" sz="1600" kern="1200" dirty="0">
            <a:solidFill>
              <a:schemeClr val="bg1">
                <a:lumMod val="85000"/>
              </a:schemeClr>
            </a:solidFill>
          </a:endParaRPr>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85000"/>
                </a:schemeClr>
              </a:solidFill>
            </a:rPr>
            <a:t>Process design</a:t>
          </a:r>
          <a:endParaRPr lang="en-GB" sz="2000" b="1" kern="1200" dirty="0">
            <a:solidFill>
              <a:schemeClr val="bg1">
                <a:lumMod val="85000"/>
              </a:schemeClr>
            </a:solidFill>
          </a:endParaRPr>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smtClean="0">
              <a:solidFill>
                <a:schemeClr val="bg1">
                  <a:lumMod val="85000"/>
                </a:schemeClr>
              </a:solidFill>
            </a:rPr>
            <a:t>Use less</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Renewables</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Waste = food</a:t>
          </a:r>
          <a:endParaRPr lang="en-GB" sz="1600" kern="1200" dirty="0">
            <a:solidFill>
              <a:schemeClr val="bg1">
                <a:lumMod val="85000"/>
              </a:schemeClr>
            </a:solidFill>
          </a:endParaRPr>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85000"/>
                </a:schemeClr>
              </a:solidFill>
            </a:rPr>
            <a:t>Circular flows</a:t>
          </a:r>
          <a:endParaRPr lang="en-GB" sz="2000" b="1" kern="1200" dirty="0">
            <a:solidFill>
              <a:schemeClr val="bg1">
                <a:lumMod val="85000"/>
              </a:schemeClr>
            </a:solidFill>
          </a:endParaRPr>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Reuse</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Remanufacture</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smtClean="0">
              <a:solidFill>
                <a:schemeClr val="bg1">
                  <a:lumMod val="85000"/>
                </a:schemeClr>
              </a:solidFill>
            </a:rPr>
            <a:t>Recycle</a:t>
          </a:r>
          <a:endParaRPr lang="en-GB" sz="1600" kern="1200" dirty="0">
            <a:solidFill>
              <a:schemeClr val="bg1">
                <a:lumMod val="85000"/>
              </a:schemeClr>
            </a:solidFill>
          </a:endParaRPr>
        </a:p>
      </dsp:txBody>
      <dsp:txXfrm>
        <a:off x="5891879" y="2267537"/>
        <a:ext cx="1706731" cy="117000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t>Circular inputs</a:t>
          </a:r>
          <a:endParaRPr lang="en-GB" sz="2000" b="1" kern="1200" dirty="0"/>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Recycled</a:t>
          </a:r>
          <a:endParaRPr lang="en-GB" sz="1600" kern="1200" dirty="0"/>
        </a:p>
        <a:p>
          <a:pPr marL="171450" lvl="1" indent="-171450" algn="l" defTabSz="711200">
            <a:lnSpc>
              <a:spcPct val="90000"/>
            </a:lnSpc>
            <a:spcBef>
              <a:spcPct val="0"/>
            </a:spcBef>
            <a:spcAft>
              <a:spcPct val="15000"/>
            </a:spcAft>
            <a:buChar char="••"/>
          </a:pPr>
          <a:r>
            <a:rPr lang="en-GB" sz="1600" kern="1200" smtClean="0"/>
            <a:t>Renewable</a:t>
          </a:r>
          <a:endParaRPr lang="en-GB" sz="1600" kern="1200" dirty="0"/>
        </a:p>
        <a:p>
          <a:pPr marL="171450" lvl="1" indent="-171450" algn="l" defTabSz="711200">
            <a:lnSpc>
              <a:spcPct val="90000"/>
            </a:lnSpc>
            <a:spcBef>
              <a:spcPct val="0"/>
            </a:spcBef>
            <a:spcAft>
              <a:spcPct val="15000"/>
            </a:spcAft>
            <a:buChar char="••"/>
          </a:pPr>
          <a:r>
            <a:rPr lang="en-GB" sz="1600" kern="1200" smtClean="0"/>
            <a:t>Safe &amp; secure</a:t>
          </a:r>
          <a:endParaRPr lang="en-GB" sz="1600" kern="1200" dirty="0"/>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t>Product design</a:t>
          </a:r>
          <a:endParaRPr lang="en-GB" sz="2000" b="1" kern="1200" dirty="0"/>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Use less</a:t>
          </a:r>
          <a:endParaRPr lang="en-GB" sz="1600" kern="1200" dirty="0"/>
        </a:p>
        <a:p>
          <a:pPr marL="171450" lvl="1" indent="-171450" algn="l" defTabSz="711200">
            <a:lnSpc>
              <a:spcPct val="90000"/>
            </a:lnSpc>
            <a:spcBef>
              <a:spcPct val="0"/>
            </a:spcBef>
            <a:spcAft>
              <a:spcPct val="15000"/>
            </a:spcAft>
            <a:buChar char="••"/>
          </a:pPr>
          <a:r>
            <a:rPr lang="en-GB" sz="1600" kern="1200" dirty="0" smtClean="0"/>
            <a:t>Use it more</a:t>
          </a:r>
          <a:endParaRPr lang="en-GB" sz="1600" kern="1200" dirty="0"/>
        </a:p>
        <a:p>
          <a:pPr marL="171450" lvl="1" indent="-171450" algn="l" defTabSz="711200">
            <a:lnSpc>
              <a:spcPct val="90000"/>
            </a:lnSpc>
            <a:spcBef>
              <a:spcPct val="0"/>
            </a:spcBef>
            <a:spcAft>
              <a:spcPct val="15000"/>
            </a:spcAft>
            <a:buChar char="••"/>
          </a:pPr>
          <a:r>
            <a:rPr lang="en-GB" sz="1600" kern="1200" smtClean="0"/>
            <a:t>Use it again</a:t>
          </a:r>
          <a:endParaRPr lang="en-GB" sz="1600" kern="1200" dirty="0"/>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t>Process design</a:t>
          </a:r>
          <a:endParaRPr lang="en-GB" sz="2000" b="1" kern="1200" dirty="0"/>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smtClean="0"/>
            <a:t>Use less</a:t>
          </a:r>
          <a:endParaRPr lang="en-GB" sz="1600" kern="1200" dirty="0"/>
        </a:p>
        <a:p>
          <a:pPr marL="171450" lvl="1" indent="-171450" algn="l" defTabSz="711200">
            <a:lnSpc>
              <a:spcPct val="90000"/>
            </a:lnSpc>
            <a:spcBef>
              <a:spcPct val="0"/>
            </a:spcBef>
            <a:spcAft>
              <a:spcPct val="15000"/>
            </a:spcAft>
            <a:buChar char="••"/>
          </a:pPr>
          <a:r>
            <a:rPr lang="en-GB" sz="1600" kern="1200" dirty="0" smtClean="0"/>
            <a:t>Renewables</a:t>
          </a:r>
          <a:endParaRPr lang="en-GB" sz="1600" kern="1200" dirty="0"/>
        </a:p>
        <a:p>
          <a:pPr marL="171450" lvl="1" indent="-171450" algn="l" defTabSz="711200">
            <a:lnSpc>
              <a:spcPct val="90000"/>
            </a:lnSpc>
            <a:spcBef>
              <a:spcPct val="0"/>
            </a:spcBef>
            <a:spcAft>
              <a:spcPct val="15000"/>
            </a:spcAft>
            <a:buChar char="••"/>
          </a:pPr>
          <a:r>
            <a:rPr lang="en-GB" sz="1600" kern="1200" dirty="0" smtClean="0"/>
            <a:t>Waste = food</a:t>
          </a:r>
          <a:endParaRPr lang="en-GB" sz="1600" kern="1200" dirty="0"/>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t>Circular flows</a:t>
          </a:r>
          <a:endParaRPr lang="en-GB" sz="2000" b="1" kern="1200" dirty="0"/>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Reuse</a:t>
          </a:r>
          <a:endParaRPr lang="en-GB" sz="1600" kern="1200" dirty="0"/>
        </a:p>
        <a:p>
          <a:pPr marL="171450" lvl="1" indent="-171450" algn="l" defTabSz="711200">
            <a:lnSpc>
              <a:spcPct val="90000"/>
            </a:lnSpc>
            <a:spcBef>
              <a:spcPct val="0"/>
            </a:spcBef>
            <a:spcAft>
              <a:spcPct val="15000"/>
            </a:spcAft>
            <a:buChar char="••"/>
          </a:pPr>
          <a:r>
            <a:rPr lang="en-GB" sz="1600" kern="1200" dirty="0" smtClean="0"/>
            <a:t>Remanufacture</a:t>
          </a:r>
          <a:endParaRPr lang="en-GB" sz="1600" kern="1200" dirty="0"/>
        </a:p>
        <a:p>
          <a:pPr marL="171450" lvl="1" indent="-171450" algn="l" defTabSz="711200">
            <a:lnSpc>
              <a:spcPct val="90000"/>
            </a:lnSpc>
            <a:spcBef>
              <a:spcPct val="0"/>
            </a:spcBef>
            <a:spcAft>
              <a:spcPct val="15000"/>
            </a:spcAft>
            <a:buChar char="••"/>
          </a:pPr>
          <a:r>
            <a:rPr lang="en-GB" sz="1600" kern="1200" dirty="0" smtClean="0"/>
            <a:t>Recycle</a:t>
          </a:r>
          <a:endParaRPr lang="en-GB" sz="1600" kern="1200" dirty="0"/>
        </a:p>
      </dsp:txBody>
      <dsp:txXfrm>
        <a:off x="5891879" y="2267537"/>
        <a:ext cx="1706731" cy="117000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t>Circular inputs</a:t>
          </a:r>
          <a:endParaRPr lang="en-GB" sz="2000" b="1" kern="1200" dirty="0"/>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Recycled</a:t>
          </a:r>
          <a:endParaRPr lang="en-GB" sz="1600" kern="1200" dirty="0"/>
        </a:p>
        <a:p>
          <a:pPr marL="171450" lvl="1" indent="-171450" algn="l" defTabSz="711200">
            <a:lnSpc>
              <a:spcPct val="90000"/>
            </a:lnSpc>
            <a:spcBef>
              <a:spcPct val="0"/>
            </a:spcBef>
            <a:spcAft>
              <a:spcPct val="15000"/>
            </a:spcAft>
            <a:buChar char="••"/>
          </a:pPr>
          <a:r>
            <a:rPr lang="en-GB" sz="1600" kern="1200" smtClean="0"/>
            <a:t>Renewable</a:t>
          </a:r>
          <a:endParaRPr lang="en-GB" sz="1600" kern="1200" dirty="0"/>
        </a:p>
        <a:p>
          <a:pPr marL="171450" lvl="1" indent="-171450" algn="l" defTabSz="711200">
            <a:lnSpc>
              <a:spcPct val="90000"/>
            </a:lnSpc>
            <a:spcBef>
              <a:spcPct val="0"/>
            </a:spcBef>
            <a:spcAft>
              <a:spcPct val="15000"/>
            </a:spcAft>
            <a:buChar char="••"/>
          </a:pPr>
          <a:r>
            <a:rPr lang="en-GB" sz="1600" kern="1200" smtClean="0"/>
            <a:t>Safe &amp; secure</a:t>
          </a:r>
          <a:endParaRPr lang="en-GB" sz="1600" kern="1200" dirty="0"/>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t>Product design</a:t>
          </a:r>
          <a:endParaRPr lang="en-GB" sz="2000" b="1" kern="1200" dirty="0"/>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Use less</a:t>
          </a:r>
          <a:endParaRPr lang="en-GB" sz="1600" kern="1200" dirty="0"/>
        </a:p>
        <a:p>
          <a:pPr marL="171450" lvl="1" indent="-171450" algn="l" defTabSz="711200">
            <a:lnSpc>
              <a:spcPct val="90000"/>
            </a:lnSpc>
            <a:spcBef>
              <a:spcPct val="0"/>
            </a:spcBef>
            <a:spcAft>
              <a:spcPct val="15000"/>
            </a:spcAft>
            <a:buChar char="••"/>
          </a:pPr>
          <a:r>
            <a:rPr lang="en-GB" sz="1600" kern="1200" dirty="0" smtClean="0"/>
            <a:t>Use it more</a:t>
          </a:r>
          <a:endParaRPr lang="en-GB" sz="1600" kern="1200" dirty="0"/>
        </a:p>
        <a:p>
          <a:pPr marL="171450" lvl="1" indent="-171450" algn="l" defTabSz="711200">
            <a:lnSpc>
              <a:spcPct val="90000"/>
            </a:lnSpc>
            <a:spcBef>
              <a:spcPct val="0"/>
            </a:spcBef>
            <a:spcAft>
              <a:spcPct val="15000"/>
            </a:spcAft>
            <a:buChar char="••"/>
          </a:pPr>
          <a:r>
            <a:rPr lang="en-GB" sz="1600" kern="1200" smtClean="0"/>
            <a:t>Use it again</a:t>
          </a:r>
          <a:endParaRPr lang="en-GB" sz="1600" kern="1200" dirty="0"/>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t>Process design</a:t>
          </a:r>
          <a:endParaRPr lang="en-GB" sz="2000" b="1" kern="1200" dirty="0"/>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smtClean="0"/>
            <a:t>Use less</a:t>
          </a:r>
          <a:endParaRPr lang="en-GB" sz="1600" kern="1200" dirty="0"/>
        </a:p>
        <a:p>
          <a:pPr marL="171450" lvl="1" indent="-171450" algn="l" defTabSz="711200">
            <a:lnSpc>
              <a:spcPct val="90000"/>
            </a:lnSpc>
            <a:spcBef>
              <a:spcPct val="0"/>
            </a:spcBef>
            <a:spcAft>
              <a:spcPct val="15000"/>
            </a:spcAft>
            <a:buChar char="••"/>
          </a:pPr>
          <a:r>
            <a:rPr lang="en-GB" sz="1600" kern="1200" dirty="0" smtClean="0"/>
            <a:t>Renewables</a:t>
          </a:r>
          <a:endParaRPr lang="en-GB" sz="1600" kern="1200" dirty="0"/>
        </a:p>
        <a:p>
          <a:pPr marL="171450" lvl="1" indent="-171450" algn="l" defTabSz="711200">
            <a:lnSpc>
              <a:spcPct val="90000"/>
            </a:lnSpc>
            <a:spcBef>
              <a:spcPct val="0"/>
            </a:spcBef>
            <a:spcAft>
              <a:spcPct val="15000"/>
            </a:spcAft>
            <a:buChar char="••"/>
          </a:pPr>
          <a:r>
            <a:rPr lang="en-GB" sz="1600" kern="1200" dirty="0" smtClean="0"/>
            <a:t>Waste = food</a:t>
          </a:r>
          <a:endParaRPr lang="en-GB" sz="1600" kern="1200" dirty="0"/>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t>Circular flows</a:t>
          </a:r>
          <a:endParaRPr lang="en-GB" sz="2000" b="1" kern="1200" dirty="0"/>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Reuse</a:t>
          </a:r>
          <a:endParaRPr lang="en-GB" sz="1600" kern="1200" dirty="0"/>
        </a:p>
        <a:p>
          <a:pPr marL="171450" lvl="1" indent="-171450" algn="l" defTabSz="711200">
            <a:lnSpc>
              <a:spcPct val="90000"/>
            </a:lnSpc>
            <a:spcBef>
              <a:spcPct val="0"/>
            </a:spcBef>
            <a:spcAft>
              <a:spcPct val="15000"/>
            </a:spcAft>
            <a:buChar char="••"/>
          </a:pPr>
          <a:r>
            <a:rPr lang="en-GB" sz="1600" kern="1200" dirty="0" smtClean="0"/>
            <a:t>Remanufacture</a:t>
          </a:r>
          <a:endParaRPr lang="en-GB" sz="1600" kern="1200" dirty="0"/>
        </a:p>
        <a:p>
          <a:pPr marL="171450" lvl="1" indent="-171450" algn="l" defTabSz="711200">
            <a:lnSpc>
              <a:spcPct val="90000"/>
            </a:lnSpc>
            <a:spcBef>
              <a:spcPct val="0"/>
            </a:spcBef>
            <a:spcAft>
              <a:spcPct val="15000"/>
            </a:spcAft>
            <a:buChar char="••"/>
          </a:pPr>
          <a:r>
            <a:rPr lang="en-GB" sz="1600" kern="1200" dirty="0" smtClean="0"/>
            <a:t>Recycle</a:t>
          </a:r>
          <a:endParaRPr lang="en-GB" sz="1600" kern="1200" dirty="0"/>
        </a:p>
      </dsp:txBody>
      <dsp:txXfrm>
        <a:off x="5891879" y="2267537"/>
        <a:ext cx="1706731" cy="117000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1E304E-74FE-4B2B-8929-1EA83B76843A}">
      <dsp:nvSpPr>
        <dsp:cNvPr id="0" name=""/>
        <dsp:cNvSpPr/>
      </dsp:nvSpPr>
      <dsp:spPr>
        <a:xfrm>
          <a:off x="4940472" y="10482"/>
          <a:ext cx="1062979" cy="1062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Product design &amp; development</a:t>
          </a:r>
          <a:endParaRPr lang="en-GB" sz="1400" kern="1200" dirty="0"/>
        </a:p>
      </dsp:txBody>
      <dsp:txXfrm>
        <a:off x="4940472" y="10482"/>
        <a:ext cx="1062979" cy="1062979"/>
      </dsp:txXfrm>
    </dsp:sp>
    <dsp:sp modelId="{DE0FFCB5-293B-41B9-A170-ACB9C7D0B43F}">
      <dsp:nvSpPr>
        <dsp:cNvPr id="0" name=""/>
        <dsp:cNvSpPr/>
      </dsp:nvSpPr>
      <dsp:spPr>
        <a:xfrm>
          <a:off x="1687713" y="-521"/>
          <a:ext cx="5195367" cy="5195367"/>
        </a:xfrm>
        <a:prstGeom prst="circularArrow">
          <a:avLst>
            <a:gd name="adj1" fmla="val 3990"/>
            <a:gd name="adj2" fmla="val 250280"/>
            <a:gd name="adj3" fmla="val 20573211"/>
            <a:gd name="adj4" fmla="val 18982952"/>
            <a:gd name="adj5" fmla="val 465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783A6C-82FC-4AC5-B074-ED5E697B7B63}">
      <dsp:nvSpPr>
        <dsp:cNvPr id="0" name=""/>
        <dsp:cNvSpPr/>
      </dsp:nvSpPr>
      <dsp:spPr>
        <a:xfrm>
          <a:off x="6127036" y="2065672"/>
          <a:ext cx="1062979" cy="1062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Specify requirements &amp; sourcing</a:t>
          </a:r>
          <a:endParaRPr lang="en-GB" sz="1400" kern="1200" dirty="0"/>
        </a:p>
      </dsp:txBody>
      <dsp:txXfrm>
        <a:off x="6127036" y="2065672"/>
        <a:ext cx="1062979" cy="1062979"/>
      </dsp:txXfrm>
    </dsp:sp>
    <dsp:sp modelId="{F6569DC5-52A9-4FD6-8E17-6A51D22B0016}">
      <dsp:nvSpPr>
        <dsp:cNvPr id="0" name=""/>
        <dsp:cNvSpPr/>
      </dsp:nvSpPr>
      <dsp:spPr>
        <a:xfrm>
          <a:off x="1687713" y="-521"/>
          <a:ext cx="5195367" cy="5195367"/>
        </a:xfrm>
        <a:prstGeom prst="circularArrow">
          <a:avLst>
            <a:gd name="adj1" fmla="val 3990"/>
            <a:gd name="adj2" fmla="val 250280"/>
            <a:gd name="adj3" fmla="val 2366768"/>
            <a:gd name="adj4" fmla="val 776509"/>
            <a:gd name="adj5" fmla="val 465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F2C3BA-8458-4ED6-B544-55BF53FFDC02}">
      <dsp:nvSpPr>
        <dsp:cNvPr id="0" name=""/>
        <dsp:cNvSpPr/>
      </dsp:nvSpPr>
      <dsp:spPr>
        <a:xfrm>
          <a:off x="4940472" y="4120862"/>
          <a:ext cx="1062979" cy="1062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Manufacture</a:t>
          </a:r>
          <a:endParaRPr lang="en-GB" sz="1400" kern="1200" dirty="0"/>
        </a:p>
      </dsp:txBody>
      <dsp:txXfrm>
        <a:off x="4940472" y="4120862"/>
        <a:ext cx="1062979" cy="1062979"/>
      </dsp:txXfrm>
    </dsp:sp>
    <dsp:sp modelId="{421BCB0D-6FDF-4AB7-94DA-F22A8E6CD389}">
      <dsp:nvSpPr>
        <dsp:cNvPr id="0" name=""/>
        <dsp:cNvSpPr/>
      </dsp:nvSpPr>
      <dsp:spPr>
        <a:xfrm>
          <a:off x="1687713" y="-521"/>
          <a:ext cx="5195367" cy="5195367"/>
        </a:xfrm>
        <a:prstGeom prst="circularArrow">
          <a:avLst>
            <a:gd name="adj1" fmla="val 3990"/>
            <a:gd name="adj2" fmla="val 250280"/>
            <a:gd name="adj3" fmla="val 6111154"/>
            <a:gd name="adj4" fmla="val 4438565"/>
            <a:gd name="adj5" fmla="val 465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297BAE-E952-47E2-A3B2-611F05214A7E}">
      <dsp:nvSpPr>
        <dsp:cNvPr id="0" name=""/>
        <dsp:cNvSpPr/>
      </dsp:nvSpPr>
      <dsp:spPr>
        <a:xfrm>
          <a:off x="2567342" y="4120862"/>
          <a:ext cx="1062979" cy="1062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Distribution &amp; sales</a:t>
          </a:r>
          <a:endParaRPr lang="en-GB" sz="1400" kern="1200" dirty="0"/>
        </a:p>
      </dsp:txBody>
      <dsp:txXfrm>
        <a:off x="2567342" y="4120862"/>
        <a:ext cx="1062979" cy="1062979"/>
      </dsp:txXfrm>
    </dsp:sp>
    <dsp:sp modelId="{6A296A7B-5898-4BA2-9BD5-3F2C55E9919C}">
      <dsp:nvSpPr>
        <dsp:cNvPr id="0" name=""/>
        <dsp:cNvSpPr/>
      </dsp:nvSpPr>
      <dsp:spPr>
        <a:xfrm>
          <a:off x="1687713" y="-521"/>
          <a:ext cx="5195367" cy="5195367"/>
        </a:xfrm>
        <a:prstGeom prst="circularArrow">
          <a:avLst>
            <a:gd name="adj1" fmla="val 3990"/>
            <a:gd name="adj2" fmla="val 250280"/>
            <a:gd name="adj3" fmla="val 9773211"/>
            <a:gd name="adj4" fmla="val 8182952"/>
            <a:gd name="adj5" fmla="val 465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67ACB8-8E3E-4E5F-8E4B-39E0B02B2799}">
      <dsp:nvSpPr>
        <dsp:cNvPr id="0" name=""/>
        <dsp:cNvSpPr/>
      </dsp:nvSpPr>
      <dsp:spPr>
        <a:xfrm>
          <a:off x="1380777" y="2065672"/>
          <a:ext cx="1062979" cy="1062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KPI analysis</a:t>
          </a:r>
          <a:endParaRPr lang="en-GB" sz="1400" kern="1200" dirty="0"/>
        </a:p>
      </dsp:txBody>
      <dsp:txXfrm>
        <a:off x="1380777" y="2065672"/>
        <a:ext cx="1062979" cy="1062979"/>
      </dsp:txXfrm>
    </dsp:sp>
    <dsp:sp modelId="{FC39C622-62E3-45C2-8C81-C75F42CB04A9}">
      <dsp:nvSpPr>
        <dsp:cNvPr id="0" name=""/>
        <dsp:cNvSpPr/>
      </dsp:nvSpPr>
      <dsp:spPr>
        <a:xfrm>
          <a:off x="1687713" y="-521"/>
          <a:ext cx="5195367" cy="5195367"/>
        </a:xfrm>
        <a:prstGeom prst="circularArrow">
          <a:avLst>
            <a:gd name="adj1" fmla="val 3990"/>
            <a:gd name="adj2" fmla="val 250280"/>
            <a:gd name="adj3" fmla="val 13166768"/>
            <a:gd name="adj4" fmla="val 11576509"/>
            <a:gd name="adj5" fmla="val 465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AEAAAB-D09B-437A-A3B1-B00A88DDE1E0}">
      <dsp:nvSpPr>
        <dsp:cNvPr id="0" name=""/>
        <dsp:cNvSpPr/>
      </dsp:nvSpPr>
      <dsp:spPr>
        <a:xfrm>
          <a:off x="2567342" y="10482"/>
          <a:ext cx="1062979" cy="1062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Business planning</a:t>
          </a:r>
          <a:endParaRPr lang="en-GB" sz="1400" kern="1200" dirty="0"/>
        </a:p>
      </dsp:txBody>
      <dsp:txXfrm>
        <a:off x="2567342" y="10482"/>
        <a:ext cx="1062979" cy="1062979"/>
      </dsp:txXfrm>
    </dsp:sp>
    <dsp:sp modelId="{3A99C689-42EA-4571-A192-8701C0ABE570}">
      <dsp:nvSpPr>
        <dsp:cNvPr id="0" name=""/>
        <dsp:cNvSpPr/>
      </dsp:nvSpPr>
      <dsp:spPr>
        <a:xfrm>
          <a:off x="1687713" y="-521"/>
          <a:ext cx="5195367" cy="5195367"/>
        </a:xfrm>
        <a:prstGeom prst="circularArrow">
          <a:avLst>
            <a:gd name="adj1" fmla="val 3990"/>
            <a:gd name="adj2" fmla="val 250280"/>
            <a:gd name="adj3" fmla="val 16911154"/>
            <a:gd name="adj4" fmla="val 15238565"/>
            <a:gd name="adj5" fmla="val 465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840DBB-3A6F-4C48-93E7-22BC682CAAAD}">
      <dsp:nvSpPr>
        <dsp:cNvPr id="0" name=""/>
        <dsp:cNvSpPr/>
      </dsp:nvSpPr>
      <dsp:spPr>
        <a:xfrm>
          <a:off x="566043" y="392466"/>
          <a:ext cx="2620192" cy="2620192"/>
        </a:xfrm>
        <a:prstGeom prst="blockArc">
          <a:avLst>
            <a:gd name="adj1" fmla="val 9000000"/>
            <a:gd name="adj2" fmla="val 16200000"/>
            <a:gd name="adj3" fmla="val 4638"/>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EDDE02-FC84-4EA6-8495-1502A004FD17}">
      <dsp:nvSpPr>
        <dsp:cNvPr id="0" name=""/>
        <dsp:cNvSpPr/>
      </dsp:nvSpPr>
      <dsp:spPr>
        <a:xfrm>
          <a:off x="566043" y="392466"/>
          <a:ext cx="2620192" cy="2620192"/>
        </a:xfrm>
        <a:prstGeom prst="blockArc">
          <a:avLst>
            <a:gd name="adj1" fmla="val 1800000"/>
            <a:gd name="adj2" fmla="val 9000000"/>
            <a:gd name="adj3" fmla="val 4638"/>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C7BEBDC-0B00-458E-95B4-481C13616F7F}">
      <dsp:nvSpPr>
        <dsp:cNvPr id="0" name=""/>
        <dsp:cNvSpPr/>
      </dsp:nvSpPr>
      <dsp:spPr>
        <a:xfrm>
          <a:off x="566043" y="392466"/>
          <a:ext cx="2620192" cy="2620192"/>
        </a:xfrm>
        <a:prstGeom prst="blockArc">
          <a:avLst>
            <a:gd name="adj1" fmla="val 16200000"/>
            <a:gd name="adj2" fmla="val 1800000"/>
            <a:gd name="adj3" fmla="val 4638"/>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4D66EF2-B267-4186-89CA-5A74C39BCD73}">
      <dsp:nvSpPr>
        <dsp:cNvPr id="0" name=""/>
        <dsp:cNvSpPr/>
      </dsp:nvSpPr>
      <dsp:spPr>
        <a:xfrm>
          <a:off x="1273356" y="1099779"/>
          <a:ext cx="1205566" cy="1205566"/>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PLM: Intelligence and workflow</a:t>
          </a:r>
          <a:endParaRPr lang="en-GB" sz="1300" kern="1200" dirty="0"/>
        </a:p>
      </dsp:txBody>
      <dsp:txXfrm>
        <a:off x="1449907" y="1276330"/>
        <a:ext cx="852464" cy="852464"/>
      </dsp:txXfrm>
    </dsp:sp>
    <dsp:sp modelId="{4E5E95B2-AFA1-4DE0-8EA0-3CC9E7402389}">
      <dsp:nvSpPr>
        <dsp:cNvPr id="0" name=""/>
        <dsp:cNvSpPr/>
      </dsp:nvSpPr>
      <dsp:spPr>
        <a:xfrm>
          <a:off x="1454191" y="898"/>
          <a:ext cx="843896" cy="843896"/>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People</a:t>
          </a:r>
          <a:endParaRPr lang="en-GB" sz="1100" kern="1200" dirty="0"/>
        </a:p>
      </dsp:txBody>
      <dsp:txXfrm>
        <a:off x="1577777" y="124484"/>
        <a:ext cx="596724" cy="596724"/>
      </dsp:txXfrm>
    </dsp:sp>
    <dsp:sp modelId="{60419E2E-B081-49B5-AF7E-4D155CA2BD49}">
      <dsp:nvSpPr>
        <dsp:cNvPr id="0" name=""/>
        <dsp:cNvSpPr/>
      </dsp:nvSpPr>
      <dsp:spPr>
        <a:xfrm>
          <a:off x="2562458" y="1920472"/>
          <a:ext cx="843896" cy="843896"/>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Product Data</a:t>
          </a:r>
          <a:endParaRPr lang="en-GB" sz="1100" kern="1200" dirty="0"/>
        </a:p>
      </dsp:txBody>
      <dsp:txXfrm>
        <a:off x="2686044" y="2044058"/>
        <a:ext cx="596724" cy="596724"/>
      </dsp:txXfrm>
    </dsp:sp>
    <dsp:sp modelId="{B64A8D14-DC90-46B1-9B4E-B06E765138B7}">
      <dsp:nvSpPr>
        <dsp:cNvPr id="0" name=""/>
        <dsp:cNvSpPr/>
      </dsp:nvSpPr>
      <dsp:spPr>
        <a:xfrm>
          <a:off x="345925" y="1920472"/>
          <a:ext cx="843896" cy="843896"/>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Processes &amp; Practices</a:t>
          </a:r>
          <a:endParaRPr lang="en-GB" sz="1100" kern="1200" dirty="0"/>
        </a:p>
      </dsp:txBody>
      <dsp:txXfrm>
        <a:off x="469511" y="2044058"/>
        <a:ext cx="596724" cy="59672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77EC2-C39E-4638-9F8A-FFFA5E4C5057}">
      <dsp:nvSpPr>
        <dsp:cNvPr id="0" name=""/>
        <dsp:cNvSpPr/>
      </dsp:nvSpPr>
      <dsp:spPr>
        <a:xfrm>
          <a:off x="214" y="428265"/>
          <a:ext cx="1749797" cy="689616"/>
        </a:xfrm>
        <a:prstGeom prst="chevron">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en-GB" sz="1400" kern="1200" dirty="0" smtClean="0"/>
            <a:t>Design &amp; BoM</a:t>
          </a:r>
          <a:endParaRPr lang="en-GB" sz="1400" kern="1200" dirty="0"/>
        </a:p>
      </dsp:txBody>
      <dsp:txXfrm>
        <a:off x="345022" y="428265"/>
        <a:ext cx="1060181" cy="689616"/>
      </dsp:txXfrm>
    </dsp:sp>
    <dsp:sp modelId="{DBEC3E0C-1AEB-4D22-802D-127A9341415C}">
      <dsp:nvSpPr>
        <dsp:cNvPr id="0" name=""/>
        <dsp:cNvSpPr/>
      </dsp:nvSpPr>
      <dsp:spPr>
        <a:xfrm>
          <a:off x="1577608" y="428265"/>
          <a:ext cx="1495226" cy="689616"/>
        </a:xfrm>
        <a:prstGeom prst="chevron">
          <a:avLst/>
        </a:prstGeom>
        <a:solidFill>
          <a:schemeClr val="accent3">
            <a:shade val="50000"/>
            <a:hueOff val="242183"/>
            <a:satOff val="-6378"/>
            <a:lumOff val="181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en-GB" sz="1400" kern="1200" dirty="0" smtClean="0"/>
            <a:t>Source &amp; procure</a:t>
          </a:r>
        </a:p>
      </dsp:txBody>
      <dsp:txXfrm>
        <a:off x="1922416" y="428265"/>
        <a:ext cx="805610" cy="689616"/>
      </dsp:txXfrm>
    </dsp:sp>
    <dsp:sp modelId="{CFDC0022-88C1-4E35-AD5A-2C1457231810}">
      <dsp:nvSpPr>
        <dsp:cNvPr id="0" name=""/>
        <dsp:cNvSpPr/>
      </dsp:nvSpPr>
      <dsp:spPr>
        <a:xfrm>
          <a:off x="2900430" y="428265"/>
          <a:ext cx="1740384" cy="689616"/>
        </a:xfrm>
        <a:prstGeom prst="chevron">
          <a:avLst/>
        </a:prstGeom>
        <a:solidFill>
          <a:schemeClr val="accent3">
            <a:shade val="50000"/>
            <a:hueOff val="484365"/>
            <a:satOff val="-12755"/>
            <a:lumOff val="362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8669" rIns="0" bIns="18669" numCol="1" spcCol="1270" anchor="ctr" anchorCtr="0">
          <a:noAutofit/>
        </a:bodyPr>
        <a:lstStyle/>
        <a:p>
          <a:pPr lvl="0" algn="ctr" defTabSz="622300">
            <a:lnSpc>
              <a:spcPct val="90000"/>
            </a:lnSpc>
            <a:spcBef>
              <a:spcPct val="0"/>
            </a:spcBef>
            <a:spcAft>
              <a:spcPct val="35000"/>
            </a:spcAft>
          </a:pPr>
          <a:r>
            <a:rPr lang="en-GB" sz="1400" kern="1200" dirty="0" smtClean="0"/>
            <a:t>Manufacture</a:t>
          </a:r>
        </a:p>
      </dsp:txBody>
      <dsp:txXfrm>
        <a:off x="3245238" y="428265"/>
        <a:ext cx="1050768" cy="689616"/>
      </dsp:txXfrm>
    </dsp:sp>
    <dsp:sp modelId="{4F65A577-5EE3-4D8B-8C55-20852C8E2861}">
      <dsp:nvSpPr>
        <dsp:cNvPr id="0" name=""/>
        <dsp:cNvSpPr/>
      </dsp:nvSpPr>
      <dsp:spPr>
        <a:xfrm>
          <a:off x="4468410" y="428265"/>
          <a:ext cx="1672388" cy="689616"/>
        </a:xfrm>
        <a:prstGeom prst="chevron">
          <a:avLst/>
        </a:prstGeom>
        <a:solidFill>
          <a:schemeClr val="accent3">
            <a:shade val="50000"/>
            <a:hueOff val="484365"/>
            <a:satOff val="-12755"/>
            <a:lumOff val="362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0" tIns="18669" rIns="0" bIns="18669" numCol="1" spcCol="1270" anchor="ctr" anchorCtr="0">
          <a:noAutofit/>
        </a:bodyPr>
        <a:lstStyle/>
        <a:p>
          <a:pPr lvl="0" algn="ctr" defTabSz="622300">
            <a:lnSpc>
              <a:spcPct val="90000"/>
            </a:lnSpc>
            <a:spcBef>
              <a:spcPct val="0"/>
            </a:spcBef>
            <a:spcAft>
              <a:spcPct val="35000"/>
            </a:spcAft>
          </a:pPr>
          <a:r>
            <a:rPr lang="en-GB" sz="1400" kern="1200" dirty="0" smtClean="0"/>
            <a:t>Logistics </a:t>
          </a:r>
        </a:p>
        <a:p>
          <a:pPr lvl="0" algn="ctr" defTabSz="622300">
            <a:lnSpc>
              <a:spcPct val="90000"/>
            </a:lnSpc>
            <a:spcBef>
              <a:spcPct val="0"/>
            </a:spcBef>
            <a:spcAft>
              <a:spcPct val="35000"/>
            </a:spcAft>
          </a:pPr>
          <a:r>
            <a:rPr lang="en-GB" sz="1400" kern="1200" dirty="0" smtClean="0"/>
            <a:t>&amp; sales</a:t>
          </a:r>
        </a:p>
      </dsp:txBody>
      <dsp:txXfrm>
        <a:off x="4813218" y="428265"/>
        <a:ext cx="982772" cy="689616"/>
      </dsp:txXfrm>
    </dsp:sp>
    <dsp:sp modelId="{E4C7AA9E-A35E-43F5-BB72-3B0CF9DCFB59}">
      <dsp:nvSpPr>
        <dsp:cNvPr id="0" name=""/>
        <dsp:cNvSpPr/>
      </dsp:nvSpPr>
      <dsp:spPr>
        <a:xfrm>
          <a:off x="5968609" y="428265"/>
          <a:ext cx="1583979" cy="689616"/>
        </a:xfrm>
        <a:prstGeom prst="chevron">
          <a:avLst/>
        </a:prstGeom>
        <a:solidFill>
          <a:schemeClr val="accent3">
            <a:shade val="50000"/>
            <a:hueOff val="242183"/>
            <a:satOff val="-6378"/>
            <a:lumOff val="181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8669" rIns="0" bIns="18669" numCol="1" spcCol="1270" anchor="ctr" anchorCtr="0">
          <a:noAutofit/>
        </a:bodyPr>
        <a:lstStyle/>
        <a:p>
          <a:pPr lvl="0" algn="ctr" defTabSz="622300">
            <a:lnSpc>
              <a:spcPct val="90000"/>
            </a:lnSpc>
            <a:spcBef>
              <a:spcPct val="0"/>
            </a:spcBef>
            <a:spcAft>
              <a:spcPct val="35000"/>
            </a:spcAft>
          </a:pPr>
          <a:r>
            <a:rPr lang="en-GB" sz="1400" kern="1200" dirty="0" smtClean="0"/>
            <a:t>Use </a:t>
          </a:r>
        </a:p>
        <a:p>
          <a:pPr lvl="0" algn="ctr" defTabSz="622300">
            <a:lnSpc>
              <a:spcPct val="90000"/>
            </a:lnSpc>
            <a:spcBef>
              <a:spcPct val="0"/>
            </a:spcBef>
            <a:spcAft>
              <a:spcPct val="35000"/>
            </a:spcAft>
          </a:pPr>
          <a:r>
            <a:rPr lang="en-GB" sz="1400" kern="1200" dirty="0" smtClean="0"/>
            <a:t>&amp; recovery</a:t>
          </a:r>
          <a:endParaRPr lang="en-GB" sz="1400" kern="1200" dirty="0"/>
        </a:p>
      </dsp:txBody>
      <dsp:txXfrm>
        <a:off x="6313417" y="428265"/>
        <a:ext cx="894363" cy="68961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77EC2-C39E-4638-9F8A-FFFA5E4C5057}">
      <dsp:nvSpPr>
        <dsp:cNvPr id="0" name=""/>
        <dsp:cNvSpPr/>
      </dsp:nvSpPr>
      <dsp:spPr>
        <a:xfrm>
          <a:off x="214" y="428265"/>
          <a:ext cx="1749797" cy="689616"/>
        </a:xfrm>
        <a:prstGeom prst="chevron">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en-GB" sz="1400" kern="1200" dirty="0" smtClean="0"/>
            <a:t>Design &amp; BoM</a:t>
          </a:r>
          <a:endParaRPr lang="en-GB" sz="1400" kern="1200" dirty="0"/>
        </a:p>
      </dsp:txBody>
      <dsp:txXfrm>
        <a:off x="345022" y="428265"/>
        <a:ext cx="1060181" cy="689616"/>
      </dsp:txXfrm>
    </dsp:sp>
    <dsp:sp modelId="{DBEC3E0C-1AEB-4D22-802D-127A9341415C}">
      <dsp:nvSpPr>
        <dsp:cNvPr id="0" name=""/>
        <dsp:cNvSpPr/>
      </dsp:nvSpPr>
      <dsp:spPr>
        <a:xfrm>
          <a:off x="1577608" y="428265"/>
          <a:ext cx="1495226" cy="689616"/>
        </a:xfrm>
        <a:prstGeom prst="chevron">
          <a:avLst/>
        </a:prstGeom>
        <a:solidFill>
          <a:schemeClr val="accent3">
            <a:shade val="50000"/>
            <a:hueOff val="242183"/>
            <a:satOff val="-6378"/>
            <a:lumOff val="181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en-GB" sz="1400" kern="1200" dirty="0" smtClean="0"/>
            <a:t>Source &amp; procure</a:t>
          </a:r>
        </a:p>
      </dsp:txBody>
      <dsp:txXfrm>
        <a:off x="1922416" y="428265"/>
        <a:ext cx="805610" cy="689616"/>
      </dsp:txXfrm>
    </dsp:sp>
    <dsp:sp modelId="{CFDC0022-88C1-4E35-AD5A-2C1457231810}">
      <dsp:nvSpPr>
        <dsp:cNvPr id="0" name=""/>
        <dsp:cNvSpPr/>
      </dsp:nvSpPr>
      <dsp:spPr>
        <a:xfrm>
          <a:off x="2900430" y="428265"/>
          <a:ext cx="1740384" cy="689616"/>
        </a:xfrm>
        <a:prstGeom prst="chevron">
          <a:avLst/>
        </a:prstGeom>
        <a:solidFill>
          <a:schemeClr val="accent3">
            <a:shade val="50000"/>
            <a:hueOff val="484365"/>
            <a:satOff val="-12755"/>
            <a:lumOff val="362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8669" rIns="0" bIns="18669" numCol="1" spcCol="1270" anchor="ctr" anchorCtr="0">
          <a:noAutofit/>
        </a:bodyPr>
        <a:lstStyle/>
        <a:p>
          <a:pPr lvl="0" algn="ctr" defTabSz="622300">
            <a:lnSpc>
              <a:spcPct val="90000"/>
            </a:lnSpc>
            <a:spcBef>
              <a:spcPct val="0"/>
            </a:spcBef>
            <a:spcAft>
              <a:spcPct val="35000"/>
            </a:spcAft>
          </a:pPr>
          <a:r>
            <a:rPr lang="en-GB" sz="1400" kern="1200" dirty="0" smtClean="0"/>
            <a:t>Manufacture</a:t>
          </a:r>
        </a:p>
      </dsp:txBody>
      <dsp:txXfrm>
        <a:off x="3245238" y="428265"/>
        <a:ext cx="1050768" cy="689616"/>
      </dsp:txXfrm>
    </dsp:sp>
    <dsp:sp modelId="{4F65A577-5EE3-4D8B-8C55-20852C8E2861}">
      <dsp:nvSpPr>
        <dsp:cNvPr id="0" name=""/>
        <dsp:cNvSpPr/>
      </dsp:nvSpPr>
      <dsp:spPr>
        <a:xfrm>
          <a:off x="4468410" y="428265"/>
          <a:ext cx="1672388" cy="689616"/>
        </a:xfrm>
        <a:prstGeom prst="chevron">
          <a:avLst/>
        </a:prstGeom>
        <a:solidFill>
          <a:schemeClr val="accent3">
            <a:shade val="50000"/>
            <a:hueOff val="484365"/>
            <a:satOff val="-12755"/>
            <a:lumOff val="362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0" tIns="18669" rIns="0" bIns="18669" numCol="1" spcCol="1270" anchor="ctr" anchorCtr="0">
          <a:noAutofit/>
        </a:bodyPr>
        <a:lstStyle/>
        <a:p>
          <a:pPr lvl="0" algn="ctr" defTabSz="622300">
            <a:lnSpc>
              <a:spcPct val="90000"/>
            </a:lnSpc>
            <a:spcBef>
              <a:spcPct val="0"/>
            </a:spcBef>
            <a:spcAft>
              <a:spcPct val="35000"/>
            </a:spcAft>
          </a:pPr>
          <a:r>
            <a:rPr lang="en-GB" sz="1400" kern="1200" dirty="0" smtClean="0"/>
            <a:t>Logistics </a:t>
          </a:r>
        </a:p>
        <a:p>
          <a:pPr lvl="0" algn="ctr" defTabSz="622300">
            <a:lnSpc>
              <a:spcPct val="90000"/>
            </a:lnSpc>
            <a:spcBef>
              <a:spcPct val="0"/>
            </a:spcBef>
            <a:spcAft>
              <a:spcPct val="35000"/>
            </a:spcAft>
          </a:pPr>
          <a:r>
            <a:rPr lang="en-GB" sz="1400" kern="1200" dirty="0" smtClean="0"/>
            <a:t>&amp; sales</a:t>
          </a:r>
        </a:p>
      </dsp:txBody>
      <dsp:txXfrm>
        <a:off x="4813218" y="428265"/>
        <a:ext cx="982772" cy="689616"/>
      </dsp:txXfrm>
    </dsp:sp>
    <dsp:sp modelId="{E4C7AA9E-A35E-43F5-BB72-3B0CF9DCFB59}">
      <dsp:nvSpPr>
        <dsp:cNvPr id="0" name=""/>
        <dsp:cNvSpPr/>
      </dsp:nvSpPr>
      <dsp:spPr>
        <a:xfrm>
          <a:off x="5968609" y="428265"/>
          <a:ext cx="1583979" cy="689616"/>
        </a:xfrm>
        <a:prstGeom prst="chevron">
          <a:avLst/>
        </a:prstGeom>
        <a:solidFill>
          <a:schemeClr val="accent3">
            <a:shade val="50000"/>
            <a:hueOff val="242183"/>
            <a:satOff val="-6378"/>
            <a:lumOff val="181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8669" rIns="0" bIns="18669" numCol="1" spcCol="1270" anchor="ctr" anchorCtr="0">
          <a:noAutofit/>
        </a:bodyPr>
        <a:lstStyle/>
        <a:p>
          <a:pPr lvl="0" algn="ctr" defTabSz="622300">
            <a:lnSpc>
              <a:spcPct val="90000"/>
            </a:lnSpc>
            <a:spcBef>
              <a:spcPct val="0"/>
            </a:spcBef>
            <a:spcAft>
              <a:spcPct val="35000"/>
            </a:spcAft>
          </a:pPr>
          <a:r>
            <a:rPr lang="en-GB" sz="1400" kern="1200" dirty="0" smtClean="0"/>
            <a:t>Use </a:t>
          </a:r>
        </a:p>
        <a:p>
          <a:pPr lvl="0" algn="ctr" defTabSz="622300">
            <a:lnSpc>
              <a:spcPct val="90000"/>
            </a:lnSpc>
            <a:spcBef>
              <a:spcPct val="0"/>
            </a:spcBef>
            <a:spcAft>
              <a:spcPct val="35000"/>
            </a:spcAft>
          </a:pPr>
          <a:r>
            <a:rPr lang="en-GB" sz="1400" kern="1200" dirty="0" smtClean="0"/>
            <a:t>&amp; recovery</a:t>
          </a:r>
          <a:endParaRPr lang="en-GB" sz="1400" kern="1200" dirty="0"/>
        </a:p>
      </dsp:txBody>
      <dsp:txXfrm>
        <a:off x="6313417" y="428265"/>
        <a:ext cx="894363" cy="68961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1"/>
              </a:solidFill>
            </a:rPr>
            <a:t>Circular inputs</a:t>
          </a:r>
          <a:endParaRPr lang="en-GB" sz="2000" b="1" kern="1200" dirty="0">
            <a:solidFill>
              <a:schemeClr val="tx1"/>
            </a:solidFill>
          </a:endParaRPr>
        </a:p>
      </dsp:txBody>
      <dsp:txXfrm>
        <a:off x="392415" y="1213193"/>
        <a:ext cx="1168638" cy="779091"/>
      </dsp:txXfrm>
    </dsp:sp>
    <dsp:sp modelId="{22A36598-F62C-4B39-86A3-287A1BA8206D}">
      <dsp:nvSpPr>
        <dsp:cNvPr id="0" name=""/>
        <dsp:cNvSpPr/>
      </dsp:nvSpPr>
      <dsp:spPr>
        <a:xfrm>
          <a:off x="129876" y="2103117"/>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t>Recycled</a:t>
          </a:r>
          <a:endParaRPr lang="en-GB" sz="1700" kern="1200" dirty="0"/>
        </a:p>
        <a:p>
          <a:pPr marL="171450" lvl="1" indent="-171450" algn="l" defTabSz="755650">
            <a:lnSpc>
              <a:spcPct val="90000"/>
            </a:lnSpc>
            <a:spcBef>
              <a:spcPct val="0"/>
            </a:spcBef>
            <a:spcAft>
              <a:spcPct val="15000"/>
            </a:spcAft>
            <a:buChar char="••"/>
          </a:pPr>
          <a:r>
            <a:rPr lang="en-GB" sz="1700" kern="1200" dirty="0" smtClean="0"/>
            <a:t>Renewable</a:t>
          </a:r>
          <a:endParaRPr lang="en-GB" sz="1700" kern="1200" dirty="0"/>
        </a:p>
        <a:p>
          <a:pPr marL="171450" lvl="1" indent="-171450" algn="l" defTabSz="755650">
            <a:lnSpc>
              <a:spcPct val="90000"/>
            </a:lnSpc>
            <a:spcBef>
              <a:spcPct val="0"/>
            </a:spcBef>
            <a:spcAft>
              <a:spcPct val="15000"/>
            </a:spcAft>
            <a:buChar char="••"/>
          </a:pPr>
          <a:r>
            <a:rPr lang="en-GB" sz="1700" kern="1200" dirty="0" smtClean="0"/>
            <a:t>Safe &amp; secure</a:t>
          </a:r>
          <a:endParaRPr lang="en-GB" sz="1700" kern="1200" dirty="0"/>
        </a:p>
      </dsp:txBody>
      <dsp:txXfrm>
        <a:off x="129876" y="2103117"/>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Product design</a:t>
          </a:r>
          <a:endParaRPr lang="en-GB" sz="2000" b="1" kern="1200" dirty="0">
            <a:solidFill>
              <a:schemeClr val="bg1">
                <a:lumMod val="50000"/>
              </a:schemeClr>
            </a:solidFill>
          </a:endParaRP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less</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more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again</a:t>
          </a:r>
          <a:endParaRPr lang="en-GB" sz="1700" kern="1200" dirty="0">
            <a:solidFill>
              <a:schemeClr val="bg1">
                <a:lumMod val="50000"/>
              </a:schemeClr>
            </a:solidFill>
          </a:endParaRP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Process design</a:t>
          </a:r>
          <a:endParaRPr lang="en-GB" sz="2000" b="1" kern="1200" dirty="0">
            <a:solidFill>
              <a:schemeClr val="bg1">
                <a:lumMod val="50000"/>
              </a:schemeClr>
            </a:solidFill>
          </a:endParaRP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less</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Waste = food</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Renewables</a:t>
          </a:r>
          <a:endParaRPr lang="en-GB" sz="1700" kern="1200" dirty="0">
            <a:solidFill>
              <a:schemeClr val="bg1">
                <a:lumMod val="50000"/>
              </a:schemeClr>
            </a:solidFill>
          </a:endParaRP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Reuse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Remanufacture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Recycle</a:t>
          </a:r>
          <a:endParaRPr lang="en-GB" sz="1700" kern="1200" dirty="0">
            <a:solidFill>
              <a:schemeClr val="bg1">
                <a:lumMod val="50000"/>
              </a:schemeClr>
            </a:solidFill>
          </a:endParaRPr>
        </a:p>
      </dsp:txBody>
      <dsp:txXfrm>
        <a:off x="5325064" y="2089671"/>
        <a:ext cx="1558183" cy="80325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77EC2-C39E-4638-9F8A-FFFA5E4C5057}">
      <dsp:nvSpPr>
        <dsp:cNvPr id="0" name=""/>
        <dsp:cNvSpPr/>
      </dsp:nvSpPr>
      <dsp:spPr>
        <a:xfrm>
          <a:off x="3567" y="622993"/>
          <a:ext cx="1327079" cy="530831"/>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en-GB" sz="1400" kern="1200" dirty="0" smtClean="0"/>
            <a:t>Farm/ extract</a:t>
          </a:r>
          <a:endParaRPr lang="en-GB" sz="1400" kern="1200" dirty="0"/>
        </a:p>
      </dsp:txBody>
      <dsp:txXfrm>
        <a:off x="268983" y="622993"/>
        <a:ext cx="796248" cy="530831"/>
      </dsp:txXfrm>
    </dsp:sp>
    <dsp:sp modelId="{DBEC3E0C-1AEB-4D22-802D-127A9341415C}">
      <dsp:nvSpPr>
        <dsp:cNvPr id="0" name=""/>
        <dsp:cNvSpPr/>
      </dsp:nvSpPr>
      <dsp:spPr>
        <a:xfrm>
          <a:off x="1197938" y="622993"/>
          <a:ext cx="1327079" cy="530831"/>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en-GB" sz="1400" kern="1200" dirty="0" smtClean="0"/>
            <a:t>Make materials</a:t>
          </a:r>
        </a:p>
      </dsp:txBody>
      <dsp:txXfrm>
        <a:off x="1463354" y="622993"/>
        <a:ext cx="796248" cy="530831"/>
      </dsp:txXfrm>
    </dsp:sp>
    <dsp:sp modelId="{CFDC0022-88C1-4E35-AD5A-2C1457231810}">
      <dsp:nvSpPr>
        <dsp:cNvPr id="0" name=""/>
        <dsp:cNvSpPr/>
      </dsp:nvSpPr>
      <dsp:spPr>
        <a:xfrm>
          <a:off x="2392310" y="622993"/>
          <a:ext cx="1327079" cy="530831"/>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en-GB" sz="1400" kern="1200" dirty="0" smtClean="0"/>
            <a:t>Make product</a:t>
          </a:r>
        </a:p>
      </dsp:txBody>
      <dsp:txXfrm>
        <a:off x="2657726" y="622993"/>
        <a:ext cx="796248" cy="530831"/>
      </dsp:txXfrm>
    </dsp:sp>
    <dsp:sp modelId="{9A59D675-0002-47BF-AEBE-C9200933A7C6}">
      <dsp:nvSpPr>
        <dsp:cNvPr id="0" name=""/>
        <dsp:cNvSpPr/>
      </dsp:nvSpPr>
      <dsp:spPr>
        <a:xfrm>
          <a:off x="3586682" y="622993"/>
          <a:ext cx="1327079" cy="530831"/>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en-GB" sz="1400" kern="1200" dirty="0" smtClean="0"/>
            <a:t>Sell</a:t>
          </a:r>
        </a:p>
      </dsp:txBody>
      <dsp:txXfrm>
        <a:off x="3852098" y="622993"/>
        <a:ext cx="796248" cy="530831"/>
      </dsp:txXfrm>
    </dsp:sp>
    <dsp:sp modelId="{E4C7AA9E-A35E-43F5-BB72-3B0CF9DCFB59}">
      <dsp:nvSpPr>
        <dsp:cNvPr id="0" name=""/>
        <dsp:cNvSpPr/>
      </dsp:nvSpPr>
      <dsp:spPr>
        <a:xfrm>
          <a:off x="4781053" y="622993"/>
          <a:ext cx="1327079" cy="530831"/>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en-GB" sz="1400" kern="1200" dirty="0" smtClean="0"/>
            <a:t>Use</a:t>
          </a:r>
        </a:p>
      </dsp:txBody>
      <dsp:txXfrm>
        <a:off x="5046469" y="622993"/>
        <a:ext cx="796248" cy="530831"/>
      </dsp:txXfrm>
    </dsp:sp>
    <dsp:sp modelId="{F09987E6-3711-4C40-9B92-AD1DCA036F73}">
      <dsp:nvSpPr>
        <dsp:cNvPr id="0" name=""/>
        <dsp:cNvSpPr/>
      </dsp:nvSpPr>
      <dsp:spPr>
        <a:xfrm>
          <a:off x="5975425" y="622993"/>
          <a:ext cx="1327079" cy="530831"/>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lvl="0" algn="ctr" defTabSz="622300">
            <a:lnSpc>
              <a:spcPct val="90000"/>
            </a:lnSpc>
            <a:spcBef>
              <a:spcPct val="0"/>
            </a:spcBef>
            <a:spcAft>
              <a:spcPct val="35000"/>
            </a:spcAft>
          </a:pPr>
          <a:r>
            <a:rPr lang="en-GB" sz="1400" kern="1200" dirty="0" smtClean="0"/>
            <a:t>Dispose</a:t>
          </a:r>
        </a:p>
      </dsp:txBody>
      <dsp:txXfrm>
        <a:off x="6240841" y="622993"/>
        <a:ext cx="796248" cy="530831"/>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Circular inputs</a:t>
          </a:r>
          <a:endParaRPr lang="en-GB" sz="2000" b="1" kern="1200" dirty="0">
            <a:solidFill>
              <a:schemeClr val="bg1">
                <a:lumMod val="50000"/>
              </a:schemeClr>
            </a:solidFill>
          </a:endParaRP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Recycled</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Renewable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Safe &amp; secure</a:t>
          </a:r>
          <a:endParaRPr lang="en-GB" sz="1700" kern="1200" dirty="0">
            <a:solidFill>
              <a:schemeClr val="bg1">
                <a:lumMod val="50000"/>
              </a:schemeClr>
            </a:solidFill>
          </a:endParaRP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bg1">
                  <a:lumMod val="50000"/>
                </a:schemeClr>
              </a:solidFill>
            </a:rPr>
            <a:t>Product design</a:t>
          </a:r>
          <a:endParaRPr lang="en-GB" sz="2000" b="1" kern="1200" dirty="0">
            <a:solidFill>
              <a:schemeClr val="bg1">
                <a:lumMod val="50000"/>
              </a:schemeClr>
            </a:solidFill>
          </a:endParaRP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less</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more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Use it again</a:t>
          </a:r>
          <a:endParaRPr lang="en-GB" sz="1700" kern="1200" dirty="0">
            <a:solidFill>
              <a:schemeClr val="bg1">
                <a:lumMod val="50000"/>
              </a:schemeClr>
            </a:solidFill>
          </a:endParaRP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solidFill>
                <a:schemeClr val="tx1"/>
              </a:solidFill>
            </a:rPr>
            <a:t>Process design</a:t>
          </a:r>
          <a:endParaRPr lang="en-GB" sz="2000" b="1" kern="1200" dirty="0">
            <a:solidFill>
              <a:schemeClr val="tx1"/>
            </a:solidFill>
          </a:endParaRP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tx1"/>
              </a:solidFill>
            </a:rPr>
            <a:t>Use less</a:t>
          </a:r>
          <a:endParaRPr lang="en-GB" sz="1700" kern="1200" dirty="0">
            <a:solidFill>
              <a:schemeClr val="tx1"/>
            </a:solidFill>
          </a:endParaRPr>
        </a:p>
        <a:p>
          <a:pPr marL="171450" lvl="1" indent="-171450" algn="l" defTabSz="755650">
            <a:lnSpc>
              <a:spcPct val="90000"/>
            </a:lnSpc>
            <a:spcBef>
              <a:spcPct val="0"/>
            </a:spcBef>
            <a:spcAft>
              <a:spcPct val="15000"/>
            </a:spcAft>
            <a:buChar char="••"/>
          </a:pPr>
          <a:r>
            <a:rPr lang="en-GB" sz="1700" kern="1200" dirty="0" smtClean="0">
              <a:solidFill>
                <a:schemeClr val="tx1"/>
              </a:solidFill>
            </a:rPr>
            <a:t>Waste = food</a:t>
          </a:r>
          <a:endParaRPr lang="en-GB" sz="1700" kern="1200" dirty="0">
            <a:solidFill>
              <a:schemeClr val="tx1"/>
            </a:solidFill>
          </a:endParaRPr>
        </a:p>
        <a:p>
          <a:pPr marL="171450" lvl="1" indent="-171450" algn="l" defTabSz="755650">
            <a:lnSpc>
              <a:spcPct val="90000"/>
            </a:lnSpc>
            <a:spcBef>
              <a:spcPct val="0"/>
            </a:spcBef>
            <a:spcAft>
              <a:spcPct val="15000"/>
            </a:spcAft>
            <a:buChar char="••"/>
          </a:pPr>
          <a:r>
            <a:rPr lang="en-GB" sz="1700" kern="1200" dirty="0" smtClean="0">
              <a:solidFill>
                <a:schemeClr val="tx1"/>
              </a:solidFill>
            </a:rPr>
            <a:t>Renewables</a:t>
          </a:r>
          <a:endParaRPr lang="en-GB" sz="1700" kern="1200" dirty="0">
            <a:solidFill>
              <a:schemeClr val="tx1"/>
            </a:solidFill>
          </a:endParaRP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Reuse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Remanufacture</a:t>
          </a:r>
          <a:endParaRPr lang="en-GB" sz="1700" kern="1200" dirty="0">
            <a:solidFill>
              <a:schemeClr val="bg1">
                <a:lumMod val="50000"/>
              </a:schemeClr>
            </a:solidFill>
          </a:endParaRPr>
        </a:p>
        <a:p>
          <a:pPr marL="171450" lvl="1" indent="-171450" algn="l" defTabSz="755650">
            <a:lnSpc>
              <a:spcPct val="90000"/>
            </a:lnSpc>
            <a:spcBef>
              <a:spcPct val="0"/>
            </a:spcBef>
            <a:spcAft>
              <a:spcPct val="15000"/>
            </a:spcAft>
            <a:buChar char="••"/>
          </a:pPr>
          <a:r>
            <a:rPr lang="en-GB" sz="1700" kern="1200" dirty="0" smtClean="0">
              <a:solidFill>
                <a:schemeClr val="bg1">
                  <a:lumMod val="50000"/>
                </a:schemeClr>
              </a:solidFill>
            </a:rPr>
            <a:t>Recycle</a:t>
          </a:r>
          <a:endParaRPr lang="en-GB" sz="1700" kern="1200" dirty="0">
            <a:solidFill>
              <a:schemeClr val="bg1">
                <a:lumMod val="50000"/>
              </a:schemeClr>
            </a:solidFill>
          </a:endParaRPr>
        </a:p>
      </dsp:txBody>
      <dsp:txXfrm>
        <a:off x="5325064" y="2089671"/>
        <a:ext cx="1558183" cy="80325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C4FCED-3ACE-4F98-8D53-A92BD0D80709}">
      <dsp:nvSpPr>
        <dsp:cNvPr id="0" name=""/>
        <dsp:cNvSpPr/>
      </dsp:nvSpPr>
      <dsp:spPr>
        <a:xfrm>
          <a:off x="862364" y="0"/>
          <a:ext cx="1647063" cy="915035"/>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Supply-side</a:t>
          </a:r>
          <a:endParaRPr lang="en-GB" sz="2400" kern="1200" dirty="0"/>
        </a:p>
      </dsp:txBody>
      <dsp:txXfrm>
        <a:off x="889164" y="26800"/>
        <a:ext cx="1593463" cy="861435"/>
      </dsp:txXfrm>
    </dsp:sp>
    <dsp:sp modelId="{C2DEF9C9-A925-466F-909D-622EF9715C56}">
      <dsp:nvSpPr>
        <dsp:cNvPr id="0" name=""/>
        <dsp:cNvSpPr/>
      </dsp:nvSpPr>
      <dsp:spPr>
        <a:xfrm>
          <a:off x="3258288" y="0"/>
          <a:ext cx="1613397" cy="915035"/>
        </a:xfrm>
        <a:prstGeom prst="roundRect">
          <a:avLst>
            <a:gd name="adj" fmla="val 10000"/>
          </a:avLst>
        </a:prstGeom>
        <a:solidFill>
          <a:schemeClr val="accent2">
            <a:tint val="40000"/>
            <a:alpha val="90000"/>
            <a:hueOff val="143101"/>
            <a:satOff val="2643"/>
            <a:lumOff val="-295"/>
            <a:alphaOff val="0"/>
          </a:schemeClr>
        </a:solidFill>
        <a:ln w="12700" cap="flat" cmpd="sng" algn="ctr">
          <a:solidFill>
            <a:schemeClr val="accent2">
              <a:tint val="40000"/>
              <a:alpha val="90000"/>
              <a:hueOff val="143101"/>
              <a:satOff val="2643"/>
              <a:lumOff val="-2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Demand- side</a:t>
          </a:r>
          <a:endParaRPr lang="en-GB" sz="2400" kern="1200" dirty="0"/>
        </a:p>
      </dsp:txBody>
      <dsp:txXfrm>
        <a:off x="3285088" y="26800"/>
        <a:ext cx="1559797" cy="861435"/>
      </dsp:txXfrm>
    </dsp:sp>
    <dsp:sp modelId="{5D858B9C-C15C-4759-B2B0-7F953CF2F93E}">
      <dsp:nvSpPr>
        <dsp:cNvPr id="0" name=""/>
        <dsp:cNvSpPr/>
      </dsp:nvSpPr>
      <dsp:spPr>
        <a:xfrm>
          <a:off x="2523886" y="3888898"/>
          <a:ext cx="686276" cy="686276"/>
        </a:xfrm>
        <a:prstGeom prst="triangle">
          <a:avLst/>
        </a:prstGeom>
        <a:solidFill>
          <a:schemeClr val="accent2">
            <a:tint val="40000"/>
            <a:alpha val="90000"/>
            <a:hueOff val="286202"/>
            <a:satOff val="5285"/>
            <a:lumOff val="-590"/>
            <a:alphaOff val="0"/>
          </a:schemeClr>
        </a:solidFill>
        <a:ln w="12700" cap="flat" cmpd="sng" algn="ctr">
          <a:solidFill>
            <a:schemeClr val="accent2">
              <a:tint val="40000"/>
              <a:alpha val="90000"/>
              <a:hueOff val="286202"/>
              <a:satOff val="5285"/>
              <a:lumOff val="-59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E97FB2-14FC-4FD4-A565-AA82F626DDA3}">
      <dsp:nvSpPr>
        <dsp:cNvPr id="0" name=""/>
        <dsp:cNvSpPr/>
      </dsp:nvSpPr>
      <dsp:spPr>
        <a:xfrm>
          <a:off x="808196" y="3601577"/>
          <a:ext cx="4117657" cy="278170"/>
        </a:xfrm>
        <a:prstGeom prst="rect">
          <a:avLst/>
        </a:prstGeom>
        <a:solidFill>
          <a:schemeClr val="accent2">
            <a:tint val="40000"/>
            <a:alpha val="90000"/>
            <a:hueOff val="429303"/>
            <a:satOff val="7928"/>
            <a:lumOff val="-885"/>
            <a:alphaOff val="0"/>
          </a:schemeClr>
        </a:solidFill>
        <a:ln w="12700" cap="flat" cmpd="sng" algn="ctr">
          <a:solidFill>
            <a:schemeClr val="accent2">
              <a:tint val="40000"/>
              <a:alpha val="90000"/>
              <a:hueOff val="429303"/>
              <a:satOff val="7928"/>
              <a:lumOff val="-885"/>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46EA31-0200-4663-98AE-061448F004C9}">
      <dsp:nvSpPr>
        <dsp:cNvPr id="0" name=""/>
        <dsp:cNvSpPr/>
      </dsp:nvSpPr>
      <dsp:spPr>
        <a:xfrm>
          <a:off x="3233039" y="3004974"/>
          <a:ext cx="1647063" cy="56366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Waste &amp; pollution</a:t>
          </a:r>
          <a:endParaRPr lang="en-GB" sz="1300" kern="1200" dirty="0"/>
        </a:p>
      </dsp:txBody>
      <dsp:txXfrm>
        <a:off x="3260555" y="3032490"/>
        <a:ext cx="1592031" cy="508629"/>
      </dsp:txXfrm>
    </dsp:sp>
    <dsp:sp modelId="{65EFE1BE-B952-4CC0-82A1-489D26D744DD}">
      <dsp:nvSpPr>
        <dsp:cNvPr id="0" name=""/>
        <dsp:cNvSpPr/>
      </dsp:nvSpPr>
      <dsp:spPr>
        <a:xfrm>
          <a:off x="3233039" y="2397391"/>
          <a:ext cx="1647063" cy="563661"/>
        </a:xfrm>
        <a:prstGeom prst="roundRect">
          <a:avLst/>
        </a:prstGeom>
        <a:solidFill>
          <a:schemeClr val="accent2">
            <a:hueOff val="16206"/>
            <a:satOff val="1863"/>
            <a:lumOff val="-14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smtClean="0"/>
            <a:t>Resources</a:t>
          </a:r>
          <a:endParaRPr lang="en-GB" sz="1300" kern="1200" dirty="0"/>
        </a:p>
      </dsp:txBody>
      <dsp:txXfrm>
        <a:off x="3260555" y="2424907"/>
        <a:ext cx="1592031" cy="508629"/>
      </dsp:txXfrm>
    </dsp:sp>
    <dsp:sp modelId="{EA464C38-2620-421F-85E7-E10949AF80E3}">
      <dsp:nvSpPr>
        <dsp:cNvPr id="0" name=""/>
        <dsp:cNvSpPr/>
      </dsp:nvSpPr>
      <dsp:spPr>
        <a:xfrm>
          <a:off x="3233039" y="1789808"/>
          <a:ext cx="1647063" cy="563661"/>
        </a:xfrm>
        <a:prstGeom prst="roundRect">
          <a:avLst/>
        </a:prstGeom>
        <a:solidFill>
          <a:schemeClr val="accent2">
            <a:hueOff val="32411"/>
            <a:satOff val="3725"/>
            <a:lumOff val="-29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Consumption</a:t>
          </a:r>
          <a:endParaRPr lang="en-GB" sz="1300" kern="1200" dirty="0"/>
        </a:p>
      </dsp:txBody>
      <dsp:txXfrm>
        <a:off x="3260555" y="1817324"/>
        <a:ext cx="1592031" cy="508629"/>
      </dsp:txXfrm>
    </dsp:sp>
    <dsp:sp modelId="{DC9FC59A-33D6-4B5F-968F-BDD2EC83CB57}">
      <dsp:nvSpPr>
        <dsp:cNvPr id="0" name=""/>
        <dsp:cNvSpPr/>
      </dsp:nvSpPr>
      <dsp:spPr>
        <a:xfrm>
          <a:off x="3233039" y="1171244"/>
          <a:ext cx="1647063" cy="563661"/>
        </a:xfrm>
        <a:prstGeom prst="roundRect">
          <a:avLst/>
        </a:prstGeom>
        <a:solidFill>
          <a:schemeClr val="accent2">
            <a:hueOff val="48617"/>
            <a:satOff val="5588"/>
            <a:lumOff val="-44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Population</a:t>
          </a:r>
          <a:endParaRPr lang="en-GB" sz="1300" kern="1200" dirty="0"/>
        </a:p>
      </dsp:txBody>
      <dsp:txXfrm>
        <a:off x="3260555" y="1198760"/>
        <a:ext cx="1592031" cy="508629"/>
      </dsp:txXfrm>
    </dsp:sp>
    <dsp:sp modelId="{05B7E362-38AA-415F-BEE4-FEE31EA76BF6}">
      <dsp:nvSpPr>
        <dsp:cNvPr id="0" name=""/>
        <dsp:cNvSpPr/>
      </dsp:nvSpPr>
      <dsp:spPr>
        <a:xfrm>
          <a:off x="853948" y="3004974"/>
          <a:ext cx="1647063" cy="563661"/>
        </a:xfrm>
        <a:prstGeom prst="roundRect">
          <a:avLst/>
        </a:prstGeom>
        <a:solidFill>
          <a:schemeClr val="accent2">
            <a:hueOff val="64822"/>
            <a:satOff val="7451"/>
            <a:lumOff val="-5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Renewable energy</a:t>
          </a:r>
          <a:endParaRPr lang="en-GB" sz="1300" kern="1200" dirty="0"/>
        </a:p>
      </dsp:txBody>
      <dsp:txXfrm>
        <a:off x="881464" y="3032490"/>
        <a:ext cx="1592031" cy="508629"/>
      </dsp:txXfrm>
    </dsp:sp>
    <dsp:sp modelId="{860DF93E-F646-417D-972D-20696FE2EA5B}">
      <dsp:nvSpPr>
        <dsp:cNvPr id="0" name=""/>
        <dsp:cNvSpPr/>
      </dsp:nvSpPr>
      <dsp:spPr>
        <a:xfrm>
          <a:off x="853948" y="2397391"/>
          <a:ext cx="1647063" cy="563661"/>
        </a:xfrm>
        <a:prstGeom prst="roundRect">
          <a:avLst/>
        </a:prstGeom>
        <a:solidFill>
          <a:schemeClr val="accent2">
            <a:hueOff val="81028"/>
            <a:satOff val="9314"/>
            <a:lumOff val="-74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smtClean="0"/>
            <a:t>Enabling </a:t>
          </a:r>
          <a:r>
            <a:rPr lang="en-GB" sz="1300" kern="1200" dirty="0" smtClean="0"/>
            <a:t>technologies</a:t>
          </a:r>
          <a:endParaRPr lang="en-GB" sz="1300" kern="1200" dirty="0"/>
        </a:p>
      </dsp:txBody>
      <dsp:txXfrm>
        <a:off x="881464" y="2424907"/>
        <a:ext cx="1592031" cy="508629"/>
      </dsp:txXfrm>
    </dsp:sp>
    <dsp:sp modelId="{C4AAEEDA-C615-4721-BCD2-BBC8BA11C7E3}">
      <dsp:nvSpPr>
        <dsp:cNvPr id="0" name=""/>
        <dsp:cNvSpPr/>
      </dsp:nvSpPr>
      <dsp:spPr>
        <a:xfrm>
          <a:off x="853948" y="1789808"/>
          <a:ext cx="1647063" cy="563661"/>
        </a:xfrm>
        <a:prstGeom prst="roundRect">
          <a:avLst/>
        </a:prstGeom>
        <a:solidFill>
          <a:schemeClr val="accent2">
            <a:hueOff val="97234"/>
            <a:satOff val="11176"/>
            <a:lumOff val="-89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Access, service &amp; performance models</a:t>
          </a:r>
          <a:endParaRPr lang="en-GB" sz="1300" kern="1200" dirty="0"/>
        </a:p>
      </dsp:txBody>
      <dsp:txXfrm>
        <a:off x="881464" y="1817324"/>
        <a:ext cx="1592031" cy="508629"/>
      </dsp:txXfrm>
    </dsp:sp>
    <dsp:sp modelId="{52A825A2-CCA0-4A89-A0AF-D024AF592B06}">
      <dsp:nvSpPr>
        <dsp:cNvPr id="0" name=""/>
        <dsp:cNvSpPr/>
      </dsp:nvSpPr>
      <dsp:spPr>
        <a:xfrm>
          <a:off x="853948" y="1171244"/>
          <a:ext cx="1647063" cy="563661"/>
        </a:xfrm>
        <a:prstGeom prst="roundRect">
          <a:avLst/>
        </a:prstGeom>
        <a:solidFill>
          <a:schemeClr val="accent2">
            <a:hueOff val="113439"/>
            <a:satOff val="13039"/>
            <a:lumOff val="-10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Redesign, reuse, repair,  remake</a:t>
          </a:r>
          <a:endParaRPr lang="en-GB" sz="1300" kern="1200" dirty="0"/>
        </a:p>
      </dsp:txBody>
      <dsp:txXfrm>
        <a:off x="881464" y="1198760"/>
        <a:ext cx="1592031" cy="50862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104D0D-E232-4BDC-B99E-87A0AA989410}">
      <dsp:nvSpPr>
        <dsp:cNvPr id="0" name=""/>
        <dsp:cNvSpPr/>
      </dsp:nvSpPr>
      <dsp:spPr>
        <a:xfrm>
          <a:off x="2761303" y="1416"/>
          <a:ext cx="1163943" cy="75656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t>Captured</a:t>
          </a:r>
          <a:r>
            <a:rPr lang="en-GB" sz="1300" kern="1200" dirty="0" smtClean="0"/>
            <a:t>: I give and I get a return</a:t>
          </a:r>
          <a:endParaRPr lang="en-GB" sz="1300" kern="1200" dirty="0"/>
        </a:p>
      </dsp:txBody>
      <dsp:txXfrm>
        <a:off x="2798235" y="38348"/>
        <a:ext cx="1090079" cy="682699"/>
      </dsp:txXfrm>
    </dsp:sp>
    <dsp:sp modelId="{9D70CFC8-1BAD-4D93-8C2E-BBFECC2BC8F3}">
      <dsp:nvSpPr>
        <dsp:cNvPr id="0" name=""/>
        <dsp:cNvSpPr/>
      </dsp:nvSpPr>
      <dsp:spPr>
        <a:xfrm>
          <a:off x="1560798" y="379698"/>
          <a:ext cx="3564953" cy="3564953"/>
        </a:xfrm>
        <a:custGeom>
          <a:avLst/>
          <a:gdLst/>
          <a:ahLst/>
          <a:cxnLst/>
          <a:rect l="0" t="0" r="0" b="0"/>
          <a:pathLst>
            <a:path>
              <a:moveTo>
                <a:pt x="2371886" y="100270"/>
              </a:moveTo>
              <a:arcTo wR="1782476" hR="1782476" stAng="17358564" swAng="1501284"/>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1DA5B39-89BF-42FE-82EA-FF5BFF5FF8BF}">
      <dsp:nvSpPr>
        <dsp:cNvPr id="0" name=""/>
        <dsp:cNvSpPr/>
      </dsp:nvSpPr>
      <dsp:spPr>
        <a:xfrm>
          <a:off x="4304973" y="892655"/>
          <a:ext cx="1163943" cy="756563"/>
        </a:xfrm>
        <a:prstGeom prst="roundRect">
          <a:avLst/>
        </a:prstGeom>
        <a:solidFill>
          <a:schemeClr val="accent2">
            <a:hueOff val="22688"/>
            <a:satOff val="2608"/>
            <a:lumOff val="-2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t>Missed</a:t>
          </a:r>
          <a:r>
            <a:rPr lang="en-GB" sz="1300" kern="1200" dirty="0" smtClean="0"/>
            <a:t>: I give but don’t get a return</a:t>
          </a:r>
          <a:endParaRPr lang="en-GB" sz="1300" kern="1200" dirty="0"/>
        </a:p>
      </dsp:txBody>
      <dsp:txXfrm>
        <a:off x="4341905" y="929587"/>
        <a:ext cx="1090079" cy="682699"/>
      </dsp:txXfrm>
    </dsp:sp>
    <dsp:sp modelId="{53E90325-3616-48FF-ACE5-C0488366FDEC}">
      <dsp:nvSpPr>
        <dsp:cNvPr id="0" name=""/>
        <dsp:cNvSpPr/>
      </dsp:nvSpPr>
      <dsp:spPr>
        <a:xfrm>
          <a:off x="1560798" y="379698"/>
          <a:ext cx="3564953" cy="3564953"/>
        </a:xfrm>
        <a:custGeom>
          <a:avLst/>
          <a:gdLst/>
          <a:ahLst/>
          <a:cxnLst/>
          <a:rect l="0" t="0" r="0" b="0"/>
          <a:pathLst>
            <a:path>
              <a:moveTo>
                <a:pt x="3492473" y="1279353"/>
              </a:moveTo>
              <a:arcTo wR="1782476" hR="1782476" stAng="20616289" swAng="1967422"/>
            </a:path>
          </a:pathLst>
        </a:custGeom>
        <a:noFill/>
        <a:ln w="19050" cap="flat" cmpd="sng" algn="ctr">
          <a:solidFill>
            <a:schemeClr val="bg1">
              <a:lumMod val="65000"/>
            </a:schemeClr>
          </a:solidFill>
          <a:prstDash val="solid"/>
          <a:miter lim="800000"/>
        </a:ln>
        <a:effectLst/>
      </dsp:spPr>
      <dsp:style>
        <a:lnRef idx="1">
          <a:scrgbClr r="0" g="0" b="0"/>
        </a:lnRef>
        <a:fillRef idx="0">
          <a:scrgbClr r="0" g="0" b="0"/>
        </a:fillRef>
        <a:effectRef idx="0">
          <a:scrgbClr r="0" g="0" b="0"/>
        </a:effectRef>
        <a:fontRef idx="minor"/>
      </dsp:style>
    </dsp:sp>
    <dsp:sp modelId="{7DC3210B-2D9F-444A-8C3F-39CD7940987F}">
      <dsp:nvSpPr>
        <dsp:cNvPr id="0" name=""/>
        <dsp:cNvSpPr/>
      </dsp:nvSpPr>
      <dsp:spPr>
        <a:xfrm>
          <a:off x="4304973" y="2675131"/>
          <a:ext cx="1163943" cy="756563"/>
        </a:xfrm>
        <a:prstGeom prst="roundRect">
          <a:avLst/>
        </a:prstGeom>
        <a:solidFill>
          <a:schemeClr val="accent2">
            <a:hueOff val="45376"/>
            <a:satOff val="5216"/>
            <a:lumOff val="-4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t>Destroyed</a:t>
          </a:r>
          <a:r>
            <a:rPr lang="en-GB" sz="1300" kern="1200" dirty="0" smtClean="0"/>
            <a:t>: I give but you don’t want</a:t>
          </a:r>
          <a:endParaRPr lang="en-GB" sz="1300" kern="1200" dirty="0"/>
        </a:p>
      </dsp:txBody>
      <dsp:txXfrm>
        <a:off x="4341905" y="2712063"/>
        <a:ext cx="1090079" cy="682699"/>
      </dsp:txXfrm>
    </dsp:sp>
    <dsp:sp modelId="{5D8BE9F1-633A-4957-AAAE-D048CDBBAEE2}">
      <dsp:nvSpPr>
        <dsp:cNvPr id="0" name=""/>
        <dsp:cNvSpPr/>
      </dsp:nvSpPr>
      <dsp:spPr>
        <a:xfrm>
          <a:off x="1560798" y="379698"/>
          <a:ext cx="3564953" cy="3564953"/>
        </a:xfrm>
        <a:custGeom>
          <a:avLst/>
          <a:gdLst/>
          <a:ahLst/>
          <a:cxnLst/>
          <a:rect l="0" t="0" r="0" b="0"/>
          <a:pathLst>
            <a:path>
              <a:moveTo>
                <a:pt x="3028071" y="3057512"/>
              </a:moveTo>
              <a:arcTo wR="1782476" hR="1782476" stAng="2740152" swAng="1501284"/>
            </a:path>
          </a:pathLst>
        </a:custGeom>
        <a:noFill/>
        <a:ln w="6350" cap="flat" cmpd="sng" algn="ctr">
          <a:solidFill>
            <a:schemeClr val="accent2">
              <a:hueOff val="45376"/>
              <a:satOff val="5216"/>
              <a:lumOff val="-4157"/>
              <a:alphaOff val="0"/>
            </a:schemeClr>
          </a:solidFill>
          <a:prstDash val="solid"/>
          <a:miter lim="800000"/>
        </a:ln>
        <a:effectLst/>
      </dsp:spPr>
      <dsp:style>
        <a:lnRef idx="1">
          <a:scrgbClr r="0" g="0" b="0"/>
        </a:lnRef>
        <a:fillRef idx="0">
          <a:scrgbClr r="0" g="0" b="0"/>
        </a:fillRef>
        <a:effectRef idx="0">
          <a:scrgbClr r="0" g="0" b="0"/>
        </a:effectRef>
        <a:fontRef idx="minor"/>
      </dsp:style>
    </dsp:sp>
    <dsp:sp modelId="{91B67807-C885-480E-A0CB-EA2F5C268A3C}">
      <dsp:nvSpPr>
        <dsp:cNvPr id="0" name=""/>
        <dsp:cNvSpPr/>
      </dsp:nvSpPr>
      <dsp:spPr>
        <a:xfrm>
          <a:off x="2761303" y="3566370"/>
          <a:ext cx="1163943" cy="756563"/>
        </a:xfrm>
        <a:prstGeom prst="roundRect">
          <a:avLst/>
        </a:prstGeom>
        <a:solidFill>
          <a:schemeClr val="accent2">
            <a:hueOff val="68064"/>
            <a:satOff val="7823"/>
            <a:lumOff val="-62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t>Surplus</a:t>
          </a:r>
          <a:r>
            <a:rPr lang="en-GB" sz="1300" kern="1200" dirty="0" smtClean="0"/>
            <a:t>: I give or have too much</a:t>
          </a:r>
          <a:endParaRPr lang="en-GB" sz="1300" kern="1200" dirty="0"/>
        </a:p>
      </dsp:txBody>
      <dsp:txXfrm>
        <a:off x="2798235" y="3603302"/>
        <a:ext cx="1090079" cy="682699"/>
      </dsp:txXfrm>
    </dsp:sp>
    <dsp:sp modelId="{B7E2F782-29E4-437A-9317-398DA48B58E2}">
      <dsp:nvSpPr>
        <dsp:cNvPr id="0" name=""/>
        <dsp:cNvSpPr/>
      </dsp:nvSpPr>
      <dsp:spPr>
        <a:xfrm>
          <a:off x="1560798" y="379698"/>
          <a:ext cx="3564953" cy="3564953"/>
        </a:xfrm>
        <a:custGeom>
          <a:avLst/>
          <a:gdLst/>
          <a:ahLst/>
          <a:cxnLst/>
          <a:rect l="0" t="0" r="0" b="0"/>
          <a:pathLst>
            <a:path>
              <a:moveTo>
                <a:pt x="1193066" y="3464682"/>
              </a:moveTo>
              <a:arcTo wR="1782476" hR="1782476" stAng="6558564" swAng="1501284"/>
            </a:path>
          </a:pathLst>
        </a:custGeom>
        <a:noFill/>
        <a:ln w="6350" cap="flat" cmpd="sng" algn="ctr">
          <a:solidFill>
            <a:schemeClr val="accent2">
              <a:hueOff val="68064"/>
              <a:satOff val="7823"/>
              <a:lumOff val="-6236"/>
              <a:alphaOff val="0"/>
            </a:schemeClr>
          </a:solidFill>
          <a:prstDash val="solid"/>
          <a:miter lim="800000"/>
        </a:ln>
        <a:effectLst/>
      </dsp:spPr>
      <dsp:style>
        <a:lnRef idx="1">
          <a:scrgbClr r="0" g="0" b="0"/>
        </a:lnRef>
        <a:fillRef idx="0">
          <a:scrgbClr r="0" g="0" b="0"/>
        </a:fillRef>
        <a:effectRef idx="0">
          <a:scrgbClr r="0" g="0" b="0"/>
        </a:effectRef>
        <a:fontRef idx="minor"/>
      </dsp:style>
    </dsp:sp>
    <dsp:sp modelId="{FF1AA0F1-2429-4CDF-BC5C-EB53E0A00DB2}">
      <dsp:nvSpPr>
        <dsp:cNvPr id="0" name=""/>
        <dsp:cNvSpPr/>
      </dsp:nvSpPr>
      <dsp:spPr>
        <a:xfrm>
          <a:off x="1217633" y="2675131"/>
          <a:ext cx="1163943" cy="756563"/>
        </a:xfrm>
        <a:prstGeom prst="roundRect">
          <a:avLst/>
        </a:prstGeom>
        <a:solidFill>
          <a:schemeClr val="accent2">
            <a:hueOff val="90751"/>
            <a:satOff val="10431"/>
            <a:lumOff val="-8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t>Absence</a:t>
          </a:r>
          <a:r>
            <a:rPr lang="en-GB" sz="1300" kern="1200" dirty="0" smtClean="0"/>
            <a:t>: you want but I don’t give</a:t>
          </a:r>
          <a:endParaRPr lang="en-GB" sz="1300" kern="1200" dirty="0"/>
        </a:p>
      </dsp:txBody>
      <dsp:txXfrm>
        <a:off x="1254565" y="2712063"/>
        <a:ext cx="1090079" cy="682699"/>
      </dsp:txXfrm>
    </dsp:sp>
    <dsp:sp modelId="{948A6F36-DA14-4288-88ED-E76533D78A21}">
      <dsp:nvSpPr>
        <dsp:cNvPr id="0" name=""/>
        <dsp:cNvSpPr/>
      </dsp:nvSpPr>
      <dsp:spPr>
        <a:xfrm>
          <a:off x="1560798" y="379698"/>
          <a:ext cx="3564953" cy="3564953"/>
        </a:xfrm>
        <a:custGeom>
          <a:avLst/>
          <a:gdLst/>
          <a:ahLst/>
          <a:cxnLst/>
          <a:rect l="0" t="0" r="0" b="0"/>
          <a:pathLst>
            <a:path>
              <a:moveTo>
                <a:pt x="72479" y="2285599"/>
              </a:moveTo>
              <a:arcTo wR="1782476" hR="1782476" stAng="9816289" swAng="1967422"/>
            </a:path>
          </a:pathLst>
        </a:custGeom>
        <a:noFill/>
        <a:ln w="6350" cap="flat" cmpd="sng" algn="ctr">
          <a:solidFill>
            <a:schemeClr val="accent2">
              <a:hueOff val="90751"/>
              <a:satOff val="10431"/>
              <a:lumOff val="-8314"/>
              <a:alphaOff val="0"/>
            </a:schemeClr>
          </a:solidFill>
          <a:prstDash val="solid"/>
          <a:miter lim="800000"/>
        </a:ln>
        <a:effectLst/>
      </dsp:spPr>
      <dsp:style>
        <a:lnRef idx="1">
          <a:scrgbClr r="0" g="0" b="0"/>
        </a:lnRef>
        <a:fillRef idx="0">
          <a:scrgbClr r="0" g="0" b="0"/>
        </a:fillRef>
        <a:effectRef idx="0">
          <a:scrgbClr r="0" g="0" b="0"/>
        </a:effectRef>
        <a:fontRef idx="minor"/>
      </dsp:style>
    </dsp:sp>
    <dsp:sp modelId="{4202640D-FE1E-4874-89A9-F2A9458931DD}">
      <dsp:nvSpPr>
        <dsp:cNvPr id="0" name=""/>
        <dsp:cNvSpPr/>
      </dsp:nvSpPr>
      <dsp:spPr>
        <a:xfrm>
          <a:off x="1217633" y="892655"/>
          <a:ext cx="1163943" cy="756563"/>
        </a:xfrm>
        <a:prstGeom prst="roundRect">
          <a:avLst/>
        </a:prstGeom>
        <a:solidFill>
          <a:schemeClr val="accent2">
            <a:hueOff val="113439"/>
            <a:satOff val="13039"/>
            <a:lumOff val="-10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b="1" kern="1200" dirty="0" smtClean="0"/>
            <a:t>Opportunity</a:t>
          </a:r>
          <a:r>
            <a:rPr lang="en-GB" sz="1300" kern="1200" dirty="0" smtClean="0"/>
            <a:t>: I discover new value</a:t>
          </a:r>
          <a:endParaRPr lang="en-GB" sz="1300" kern="1200" dirty="0"/>
        </a:p>
      </dsp:txBody>
      <dsp:txXfrm>
        <a:off x="1254565" y="929587"/>
        <a:ext cx="1090079" cy="682699"/>
      </dsp:txXfrm>
    </dsp:sp>
    <dsp:sp modelId="{4550F309-7F31-4687-8D33-D7488A78E67C}">
      <dsp:nvSpPr>
        <dsp:cNvPr id="0" name=""/>
        <dsp:cNvSpPr/>
      </dsp:nvSpPr>
      <dsp:spPr>
        <a:xfrm>
          <a:off x="1560798" y="379698"/>
          <a:ext cx="3564953" cy="3564953"/>
        </a:xfrm>
        <a:custGeom>
          <a:avLst/>
          <a:gdLst/>
          <a:ahLst/>
          <a:cxnLst/>
          <a:rect l="0" t="0" r="0" b="0"/>
          <a:pathLst>
            <a:path>
              <a:moveTo>
                <a:pt x="536882" y="507440"/>
              </a:moveTo>
              <a:arcTo wR="1782476" hR="1782476" stAng="13540152" swAng="1501284"/>
            </a:path>
          </a:pathLst>
        </a:custGeom>
        <a:noFill/>
        <a:ln w="6350" cap="flat" cmpd="sng" algn="ctr">
          <a:solidFill>
            <a:schemeClr val="accent2">
              <a:hueOff val="113439"/>
              <a:satOff val="13039"/>
              <a:lumOff val="-10393"/>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dirty="0" smtClean="0"/>
            <a:t>Circular inputs</a:t>
          </a:r>
          <a:endParaRPr lang="en-GB" sz="2000" b="1" kern="1200" dirty="0"/>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Recycled</a:t>
          </a:r>
          <a:endParaRPr lang="en-GB" sz="1600" kern="1200" dirty="0"/>
        </a:p>
        <a:p>
          <a:pPr marL="171450" lvl="1" indent="-171450" algn="l" defTabSz="711200">
            <a:lnSpc>
              <a:spcPct val="90000"/>
            </a:lnSpc>
            <a:spcBef>
              <a:spcPct val="0"/>
            </a:spcBef>
            <a:spcAft>
              <a:spcPct val="15000"/>
            </a:spcAft>
            <a:buChar char="••"/>
          </a:pPr>
          <a:r>
            <a:rPr lang="en-GB" sz="1600" kern="1200" smtClean="0"/>
            <a:t>Renewable</a:t>
          </a:r>
          <a:endParaRPr lang="en-GB" sz="1600" kern="1200" dirty="0"/>
        </a:p>
        <a:p>
          <a:pPr marL="171450" lvl="1" indent="-171450" algn="l" defTabSz="711200">
            <a:lnSpc>
              <a:spcPct val="90000"/>
            </a:lnSpc>
            <a:spcBef>
              <a:spcPct val="0"/>
            </a:spcBef>
            <a:spcAft>
              <a:spcPct val="15000"/>
            </a:spcAft>
            <a:buChar char="••"/>
          </a:pPr>
          <a:r>
            <a:rPr lang="en-GB" sz="1600" kern="1200" smtClean="0"/>
            <a:t>Safe &amp; secure</a:t>
          </a:r>
          <a:endParaRPr lang="en-GB" sz="1600" kern="1200" dirty="0"/>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t>Product design</a:t>
          </a:r>
          <a:endParaRPr lang="en-GB" sz="2000" b="1" kern="1200" dirty="0"/>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Use less</a:t>
          </a:r>
          <a:endParaRPr lang="en-GB" sz="1600" kern="1200" dirty="0"/>
        </a:p>
        <a:p>
          <a:pPr marL="171450" lvl="1" indent="-171450" algn="l" defTabSz="711200">
            <a:lnSpc>
              <a:spcPct val="90000"/>
            </a:lnSpc>
            <a:spcBef>
              <a:spcPct val="0"/>
            </a:spcBef>
            <a:spcAft>
              <a:spcPct val="15000"/>
            </a:spcAft>
            <a:buChar char="••"/>
          </a:pPr>
          <a:r>
            <a:rPr lang="en-GB" sz="1600" kern="1200" dirty="0" smtClean="0"/>
            <a:t>Use it more</a:t>
          </a:r>
          <a:endParaRPr lang="en-GB" sz="1600" kern="1200" dirty="0"/>
        </a:p>
        <a:p>
          <a:pPr marL="171450" lvl="1" indent="-171450" algn="l" defTabSz="711200">
            <a:lnSpc>
              <a:spcPct val="90000"/>
            </a:lnSpc>
            <a:spcBef>
              <a:spcPct val="0"/>
            </a:spcBef>
            <a:spcAft>
              <a:spcPct val="15000"/>
            </a:spcAft>
            <a:buChar char="••"/>
          </a:pPr>
          <a:r>
            <a:rPr lang="en-GB" sz="1600" kern="1200" smtClean="0"/>
            <a:t>Use it again</a:t>
          </a:r>
          <a:endParaRPr lang="en-GB" sz="1600" kern="1200" dirty="0"/>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t>Process design</a:t>
          </a:r>
          <a:endParaRPr lang="en-GB" sz="2000" b="1" kern="1200" dirty="0"/>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smtClean="0"/>
            <a:t>Use less</a:t>
          </a:r>
          <a:endParaRPr lang="en-GB" sz="1600" kern="1200" dirty="0"/>
        </a:p>
        <a:p>
          <a:pPr marL="171450" lvl="1" indent="-171450" algn="l" defTabSz="711200">
            <a:lnSpc>
              <a:spcPct val="90000"/>
            </a:lnSpc>
            <a:spcBef>
              <a:spcPct val="0"/>
            </a:spcBef>
            <a:spcAft>
              <a:spcPct val="15000"/>
            </a:spcAft>
            <a:buChar char="••"/>
          </a:pPr>
          <a:r>
            <a:rPr lang="en-GB" sz="1600" kern="1200" dirty="0" smtClean="0"/>
            <a:t>Renewables</a:t>
          </a:r>
          <a:endParaRPr lang="en-GB" sz="1600" kern="1200" dirty="0"/>
        </a:p>
        <a:p>
          <a:pPr marL="171450" lvl="1" indent="-171450" algn="l" defTabSz="711200">
            <a:lnSpc>
              <a:spcPct val="90000"/>
            </a:lnSpc>
            <a:spcBef>
              <a:spcPct val="0"/>
            </a:spcBef>
            <a:spcAft>
              <a:spcPct val="15000"/>
            </a:spcAft>
            <a:buChar char="••"/>
          </a:pPr>
          <a:r>
            <a:rPr lang="en-GB" sz="1600" kern="1200" dirty="0" smtClean="0"/>
            <a:t>Waste = food</a:t>
          </a:r>
          <a:endParaRPr lang="en-GB" sz="1600" kern="1200" dirty="0"/>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lvl="0" algn="ctr" defTabSz="889000">
            <a:lnSpc>
              <a:spcPct val="90000"/>
            </a:lnSpc>
            <a:spcBef>
              <a:spcPct val="0"/>
            </a:spcBef>
            <a:spcAft>
              <a:spcPct val="35000"/>
            </a:spcAft>
          </a:pPr>
          <a:r>
            <a:rPr lang="en-GB" sz="2000" b="1" kern="1200" smtClean="0"/>
            <a:t>Circular flows</a:t>
          </a:r>
          <a:endParaRPr lang="en-GB" sz="2000" b="1" kern="1200" dirty="0"/>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Reuse</a:t>
          </a:r>
          <a:endParaRPr lang="en-GB" sz="1600" kern="1200" dirty="0"/>
        </a:p>
        <a:p>
          <a:pPr marL="171450" lvl="1" indent="-171450" algn="l" defTabSz="711200">
            <a:lnSpc>
              <a:spcPct val="90000"/>
            </a:lnSpc>
            <a:spcBef>
              <a:spcPct val="0"/>
            </a:spcBef>
            <a:spcAft>
              <a:spcPct val="15000"/>
            </a:spcAft>
            <a:buChar char="••"/>
          </a:pPr>
          <a:r>
            <a:rPr lang="en-GB" sz="1600" kern="1200" dirty="0" smtClean="0"/>
            <a:t>Remanufacture</a:t>
          </a:r>
          <a:endParaRPr lang="en-GB" sz="1600" kern="1200" dirty="0"/>
        </a:p>
        <a:p>
          <a:pPr marL="171450" lvl="1" indent="-171450" algn="l" defTabSz="711200">
            <a:lnSpc>
              <a:spcPct val="90000"/>
            </a:lnSpc>
            <a:spcBef>
              <a:spcPct val="0"/>
            </a:spcBef>
            <a:spcAft>
              <a:spcPct val="15000"/>
            </a:spcAft>
            <a:buChar char="••"/>
          </a:pPr>
          <a:r>
            <a:rPr lang="en-GB" sz="1600" kern="1200" dirty="0" smtClean="0"/>
            <a:t>Recycle</a:t>
          </a:r>
          <a:endParaRPr lang="en-GB" sz="1600" kern="1200" dirty="0"/>
        </a:p>
      </dsp:txBody>
      <dsp:txXfrm>
        <a:off x="5891879" y="2267537"/>
        <a:ext cx="1706731" cy="117000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EAF46E-D98E-4666-90A4-3EAD6F0D67BB}">
      <dsp:nvSpPr>
        <dsp:cNvPr id="0" name=""/>
        <dsp:cNvSpPr/>
      </dsp:nvSpPr>
      <dsp:spPr>
        <a:xfrm rot="5400000">
          <a:off x="3576653" y="-1482084"/>
          <a:ext cx="746402" cy="390144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00" tIns="123825" rIns="10800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Cards gradually build complexity during game</a:t>
          </a:r>
          <a:endParaRPr lang="en-GB" sz="1400" kern="1200" dirty="0"/>
        </a:p>
        <a:p>
          <a:pPr marL="114300" lvl="1" indent="-114300" algn="l" defTabSz="622300">
            <a:lnSpc>
              <a:spcPct val="90000"/>
            </a:lnSpc>
            <a:spcBef>
              <a:spcPct val="0"/>
            </a:spcBef>
            <a:spcAft>
              <a:spcPct val="15000"/>
            </a:spcAft>
            <a:buChar char="••"/>
          </a:pPr>
          <a:r>
            <a:rPr lang="en-GB" sz="1400" kern="1200" dirty="0" smtClean="0"/>
            <a:t>Challenges participants to think beyond their normal scope of work</a:t>
          </a:r>
          <a:endParaRPr lang="en-GB" sz="1400" kern="1200" dirty="0"/>
        </a:p>
      </dsp:txBody>
      <dsp:txXfrm rot="-5400000">
        <a:off x="1999134" y="131871"/>
        <a:ext cx="3865004" cy="673530"/>
      </dsp:txXfrm>
    </dsp:sp>
    <dsp:sp modelId="{16EC2079-FABB-4345-9475-C0785CF884BF}">
      <dsp:nvSpPr>
        <dsp:cNvPr id="0" name=""/>
        <dsp:cNvSpPr/>
      </dsp:nvSpPr>
      <dsp:spPr>
        <a:xfrm>
          <a:off x="195425" y="2133"/>
          <a:ext cx="1803708" cy="9330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lvl="0" algn="ctr" defTabSz="711200">
            <a:lnSpc>
              <a:spcPct val="90000"/>
            </a:lnSpc>
            <a:spcBef>
              <a:spcPct val="0"/>
            </a:spcBef>
            <a:spcAft>
              <a:spcPct val="35000"/>
            </a:spcAft>
          </a:pPr>
          <a:r>
            <a:rPr lang="en-GB" sz="1600" kern="1200" dirty="0" smtClean="0"/>
            <a:t>Understand breadth &amp; complexity</a:t>
          </a:r>
          <a:endParaRPr lang="en-GB" sz="1600" kern="1200" dirty="0"/>
        </a:p>
      </dsp:txBody>
      <dsp:txXfrm>
        <a:off x="240970" y="47678"/>
        <a:ext cx="1712618" cy="841912"/>
      </dsp:txXfrm>
    </dsp:sp>
    <dsp:sp modelId="{743A92FD-07B3-4D89-AC5D-54315E35639E}">
      <dsp:nvSpPr>
        <dsp:cNvPr id="0" name=""/>
        <dsp:cNvSpPr/>
      </dsp:nvSpPr>
      <dsp:spPr>
        <a:xfrm rot="5400000">
          <a:off x="3576653" y="-502431"/>
          <a:ext cx="746402" cy="390144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00" tIns="123825" rIns="10800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Simple pictures &amp; text make the cards approachable for all</a:t>
          </a:r>
          <a:endParaRPr lang="en-GB" sz="1400" kern="1200" dirty="0"/>
        </a:p>
      </dsp:txBody>
      <dsp:txXfrm rot="-5400000">
        <a:off x="1999134" y="1111524"/>
        <a:ext cx="3865004" cy="673530"/>
      </dsp:txXfrm>
    </dsp:sp>
    <dsp:sp modelId="{E33B0969-AC03-4197-9F36-8C1F3B6CC3BA}">
      <dsp:nvSpPr>
        <dsp:cNvPr id="0" name=""/>
        <dsp:cNvSpPr/>
      </dsp:nvSpPr>
      <dsp:spPr>
        <a:xfrm>
          <a:off x="195425" y="981786"/>
          <a:ext cx="1803708" cy="9330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lvl="0" algn="ctr" defTabSz="711200">
            <a:lnSpc>
              <a:spcPct val="90000"/>
            </a:lnSpc>
            <a:spcBef>
              <a:spcPct val="0"/>
            </a:spcBef>
            <a:spcAft>
              <a:spcPct val="35000"/>
            </a:spcAft>
          </a:pPr>
          <a:r>
            <a:rPr lang="en-GB" sz="1600" kern="1200" dirty="0" smtClean="0"/>
            <a:t>Easy-to-understand systemic view</a:t>
          </a:r>
          <a:endParaRPr lang="en-GB" sz="1600" kern="1200" dirty="0"/>
        </a:p>
      </dsp:txBody>
      <dsp:txXfrm>
        <a:off x="240970" y="1027331"/>
        <a:ext cx="1712618" cy="841912"/>
      </dsp:txXfrm>
    </dsp:sp>
    <dsp:sp modelId="{98D0C089-FB26-4BE6-A72A-7A07EA55B2F7}">
      <dsp:nvSpPr>
        <dsp:cNvPr id="0" name=""/>
        <dsp:cNvSpPr/>
      </dsp:nvSpPr>
      <dsp:spPr>
        <a:xfrm rot="5400000">
          <a:off x="3576653" y="477221"/>
          <a:ext cx="746402" cy="390144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00" tIns="123825" rIns="10800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Cards encourage collaboration and learning between different stakeholders</a:t>
          </a:r>
          <a:endParaRPr lang="en-GB" sz="1400" kern="1200" dirty="0"/>
        </a:p>
      </dsp:txBody>
      <dsp:txXfrm rot="-5400000">
        <a:off x="1999134" y="2091176"/>
        <a:ext cx="3865004" cy="673530"/>
      </dsp:txXfrm>
    </dsp:sp>
    <dsp:sp modelId="{EBD6BA9F-88F5-45A8-8A74-0A62F1648177}">
      <dsp:nvSpPr>
        <dsp:cNvPr id="0" name=""/>
        <dsp:cNvSpPr/>
      </dsp:nvSpPr>
      <dsp:spPr>
        <a:xfrm>
          <a:off x="195425" y="1961439"/>
          <a:ext cx="1803708" cy="9330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lvl="0" algn="ctr" defTabSz="711200">
            <a:lnSpc>
              <a:spcPct val="90000"/>
            </a:lnSpc>
            <a:spcBef>
              <a:spcPct val="0"/>
            </a:spcBef>
            <a:spcAft>
              <a:spcPct val="35000"/>
            </a:spcAft>
          </a:pPr>
          <a:r>
            <a:rPr lang="en-GB" sz="1600" kern="1200" dirty="0" smtClean="0"/>
            <a:t>Cross-disciplinary learning tool</a:t>
          </a:r>
          <a:endParaRPr lang="en-GB" sz="1600" kern="1200" dirty="0"/>
        </a:p>
      </dsp:txBody>
      <dsp:txXfrm>
        <a:off x="240970" y="2006984"/>
        <a:ext cx="1712618" cy="841912"/>
      </dsp:txXfrm>
    </dsp:sp>
    <dsp:sp modelId="{8A492523-0945-439F-9248-E85D0A3AC3C8}">
      <dsp:nvSpPr>
        <dsp:cNvPr id="0" name=""/>
        <dsp:cNvSpPr/>
      </dsp:nvSpPr>
      <dsp:spPr>
        <a:xfrm rot="5400000">
          <a:off x="3576653" y="1456873"/>
          <a:ext cx="746402" cy="390144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00" tIns="123825" rIns="10800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Useful for exploring service innovations</a:t>
          </a:r>
          <a:endParaRPr lang="en-GB" sz="1400" kern="1200" dirty="0"/>
        </a:p>
      </dsp:txBody>
      <dsp:txXfrm rot="-5400000">
        <a:off x="1999134" y="3070828"/>
        <a:ext cx="3865004" cy="673530"/>
      </dsp:txXfrm>
    </dsp:sp>
    <dsp:sp modelId="{853DBB0C-F18B-4478-BA6A-6B65797AE2FC}">
      <dsp:nvSpPr>
        <dsp:cNvPr id="0" name=""/>
        <dsp:cNvSpPr/>
      </dsp:nvSpPr>
      <dsp:spPr>
        <a:xfrm>
          <a:off x="195425" y="2941092"/>
          <a:ext cx="1803708" cy="9330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lvl="0" algn="ctr" defTabSz="711200">
            <a:lnSpc>
              <a:spcPct val="90000"/>
            </a:lnSpc>
            <a:spcBef>
              <a:spcPct val="0"/>
            </a:spcBef>
            <a:spcAft>
              <a:spcPct val="35000"/>
            </a:spcAft>
          </a:pPr>
          <a:r>
            <a:rPr lang="en-GB" sz="1600" kern="1200" dirty="0" smtClean="0"/>
            <a:t>Encourage ideas</a:t>
          </a:r>
          <a:endParaRPr lang="en-GB" sz="1600" kern="1200" dirty="0"/>
        </a:p>
      </dsp:txBody>
      <dsp:txXfrm>
        <a:off x="240970" y="2986637"/>
        <a:ext cx="1712618" cy="841912"/>
      </dsp:txXfrm>
    </dsp:sp>
    <dsp:sp modelId="{6FA66F69-495B-419C-8A16-4A2821B5D812}">
      <dsp:nvSpPr>
        <dsp:cNvPr id="0" name=""/>
        <dsp:cNvSpPr/>
      </dsp:nvSpPr>
      <dsp:spPr>
        <a:xfrm rot="5400000">
          <a:off x="3576653" y="2436526"/>
          <a:ext cx="746402" cy="390144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00" tIns="123825" rIns="10800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smtClean="0"/>
            <a:t>Emphasis opportunities to build value during the transition from linear to circular </a:t>
          </a:r>
          <a:endParaRPr lang="en-GB" sz="1400" kern="1200" dirty="0"/>
        </a:p>
      </dsp:txBody>
      <dsp:txXfrm rot="-5400000">
        <a:off x="1999134" y="4050481"/>
        <a:ext cx="3865004" cy="673530"/>
      </dsp:txXfrm>
    </dsp:sp>
    <dsp:sp modelId="{662179E9-D8A9-479B-94BC-029349C4290E}">
      <dsp:nvSpPr>
        <dsp:cNvPr id="0" name=""/>
        <dsp:cNvSpPr/>
      </dsp:nvSpPr>
      <dsp:spPr>
        <a:xfrm>
          <a:off x="195425" y="3920745"/>
          <a:ext cx="1803708" cy="9330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lvl="0" algn="ctr" defTabSz="711200">
            <a:lnSpc>
              <a:spcPct val="90000"/>
            </a:lnSpc>
            <a:spcBef>
              <a:spcPct val="0"/>
            </a:spcBef>
            <a:spcAft>
              <a:spcPct val="35000"/>
            </a:spcAft>
          </a:pPr>
          <a:r>
            <a:rPr lang="en-GB" sz="1600" kern="1200" dirty="0" smtClean="0"/>
            <a:t>Highlight value opportunities</a:t>
          </a:r>
          <a:endParaRPr lang="en-GB" sz="1600" kern="1200" dirty="0"/>
        </a:p>
      </dsp:txBody>
      <dsp:txXfrm>
        <a:off x="240970" y="3966290"/>
        <a:ext cx="1712618" cy="841912"/>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5E9F59-1712-4442-A3E1-3FC02980C8D5}">
      <dsp:nvSpPr>
        <dsp:cNvPr id="0" name=""/>
        <dsp:cNvSpPr/>
      </dsp:nvSpPr>
      <dsp:spPr>
        <a:xfrm rot="16200000">
          <a:off x="-1029949" y="1030943"/>
          <a:ext cx="4646613" cy="258472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lvl="0" algn="l" defTabSz="622300">
            <a:lnSpc>
              <a:spcPct val="90000"/>
            </a:lnSpc>
            <a:spcBef>
              <a:spcPct val="0"/>
            </a:spcBef>
            <a:spcAft>
              <a:spcPct val="35000"/>
            </a:spcAft>
          </a:pPr>
          <a:r>
            <a:rPr lang="en-GB" sz="1400" b="1" kern="1200" smtClean="0"/>
            <a:t>2013-2025: efficiency and resilience</a:t>
          </a:r>
          <a:endParaRPr lang="en-GB" sz="1400" b="1" kern="1200" dirty="0"/>
        </a:p>
        <a:p>
          <a:pPr marL="114300" lvl="1" indent="-114300" algn="l" defTabSz="622300">
            <a:lnSpc>
              <a:spcPct val="90000"/>
            </a:lnSpc>
            <a:spcBef>
              <a:spcPct val="0"/>
            </a:spcBef>
            <a:spcAft>
              <a:spcPct val="15000"/>
            </a:spcAft>
            <a:buChar char="••"/>
          </a:pPr>
          <a:r>
            <a:rPr lang="en-GB" sz="1400" kern="1200" dirty="0" smtClean="0"/>
            <a:t>Minimised material inputs</a:t>
          </a:r>
          <a:endParaRPr lang="en-GB" sz="1400" kern="1200" dirty="0"/>
        </a:p>
        <a:p>
          <a:pPr marL="114300" lvl="1" indent="-114300" algn="l" defTabSz="622300">
            <a:lnSpc>
              <a:spcPct val="90000"/>
            </a:lnSpc>
            <a:spcBef>
              <a:spcPct val="0"/>
            </a:spcBef>
            <a:spcAft>
              <a:spcPct val="15000"/>
            </a:spcAft>
            <a:buChar char="••"/>
          </a:pPr>
          <a:r>
            <a:rPr lang="en-GB" sz="1400" kern="1200" dirty="0" smtClean="0"/>
            <a:t>Waste management</a:t>
          </a:r>
          <a:endParaRPr lang="en-GB" sz="1400" kern="1200" dirty="0"/>
        </a:p>
        <a:p>
          <a:pPr marL="114300" lvl="1" indent="-114300" algn="l" defTabSz="622300">
            <a:lnSpc>
              <a:spcPct val="90000"/>
            </a:lnSpc>
            <a:spcBef>
              <a:spcPct val="0"/>
            </a:spcBef>
            <a:spcAft>
              <a:spcPct val="15000"/>
            </a:spcAft>
            <a:buChar char="••"/>
          </a:pPr>
          <a:r>
            <a:rPr lang="en-GB" sz="1400" kern="1200" dirty="0" smtClean="0"/>
            <a:t>Energy efficiency</a:t>
          </a:r>
          <a:endParaRPr lang="en-GB" sz="1400" kern="1200" dirty="0"/>
        </a:p>
        <a:p>
          <a:pPr marL="114300" lvl="1" indent="-114300" algn="l" defTabSz="622300">
            <a:lnSpc>
              <a:spcPct val="90000"/>
            </a:lnSpc>
            <a:spcBef>
              <a:spcPct val="0"/>
            </a:spcBef>
            <a:spcAft>
              <a:spcPct val="15000"/>
            </a:spcAft>
            <a:buChar char="••"/>
          </a:pPr>
          <a:r>
            <a:rPr lang="en-GB" sz="1400" kern="1200" dirty="0" smtClean="0"/>
            <a:t>Reduce water use</a:t>
          </a:r>
          <a:endParaRPr lang="en-GB" sz="1400" kern="1200" dirty="0"/>
        </a:p>
        <a:p>
          <a:pPr marL="114300" lvl="1" indent="-114300" algn="l" defTabSz="622300">
            <a:lnSpc>
              <a:spcPct val="90000"/>
            </a:lnSpc>
            <a:spcBef>
              <a:spcPct val="0"/>
            </a:spcBef>
            <a:spcAft>
              <a:spcPct val="15000"/>
            </a:spcAft>
            <a:buChar char="••"/>
          </a:pPr>
          <a:r>
            <a:rPr lang="en-GB" sz="1400" kern="1200" dirty="0" smtClean="0"/>
            <a:t>More efficient land use</a:t>
          </a:r>
          <a:endParaRPr lang="en-GB" sz="1400" kern="1200" dirty="0"/>
        </a:p>
        <a:p>
          <a:pPr marL="114300" lvl="1" indent="-114300" algn="l" defTabSz="622300">
            <a:lnSpc>
              <a:spcPct val="90000"/>
            </a:lnSpc>
            <a:spcBef>
              <a:spcPct val="0"/>
            </a:spcBef>
            <a:spcAft>
              <a:spcPct val="15000"/>
            </a:spcAft>
            <a:buChar char="••"/>
          </a:pPr>
          <a:r>
            <a:rPr lang="en-GB" sz="1400" kern="1200" dirty="0" smtClean="0"/>
            <a:t>Low carbon technology</a:t>
          </a:r>
          <a:endParaRPr lang="en-GB" sz="1400" kern="1200" dirty="0"/>
        </a:p>
      </dsp:txBody>
      <dsp:txXfrm rot="5400000">
        <a:off x="995" y="929322"/>
        <a:ext cx="2584725" cy="2787967"/>
      </dsp:txXfrm>
    </dsp:sp>
    <dsp:sp modelId="{F087AFCE-F3D6-4DD0-B2FD-C2DF3CF65E4C}">
      <dsp:nvSpPr>
        <dsp:cNvPr id="0" name=""/>
        <dsp:cNvSpPr/>
      </dsp:nvSpPr>
      <dsp:spPr>
        <a:xfrm rot="16200000">
          <a:off x="1748631" y="1030943"/>
          <a:ext cx="4646613" cy="258472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lvl="0" algn="l" defTabSz="622300">
            <a:lnSpc>
              <a:spcPct val="90000"/>
            </a:lnSpc>
            <a:spcBef>
              <a:spcPct val="0"/>
            </a:spcBef>
            <a:spcAft>
              <a:spcPct val="35000"/>
            </a:spcAft>
          </a:pPr>
          <a:r>
            <a:rPr lang="en-GB" sz="1400" b="1" kern="1200" smtClean="0"/>
            <a:t>2025-2050: experimentation with new systems</a:t>
          </a:r>
          <a:endParaRPr lang="en-GB" sz="1400" b="1" kern="1200" dirty="0"/>
        </a:p>
        <a:p>
          <a:pPr marL="114300" lvl="1" indent="-114300" algn="l" defTabSz="622300">
            <a:lnSpc>
              <a:spcPct val="90000"/>
            </a:lnSpc>
            <a:spcBef>
              <a:spcPct val="0"/>
            </a:spcBef>
            <a:spcAft>
              <a:spcPct val="15000"/>
            </a:spcAft>
            <a:buChar char="••"/>
          </a:pPr>
          <a:r>
            <a:rPr lang="en-GB" sz="1400" kern="1200" dirty="0" smtClean="0"/>
            <a:t>New forms of value associated with products</a:t>
          </a:r>
          <a:endParaRPr lang="en-GB" sz="1400" kern="1200" dirty="0"/>
        </a:p>
        <a:p>
          <a:pPr marL="114300" lvl="1" indent="-114300" algn="l" defTabSz="622300">
            <a:lnSpc>
              <a:spcPct val="90000"/>
            </a:lnSpc>
            <a:spcBef>
              <a:spcPct val="0"/>
            </a:spcBef>
            <a:spcAft>
              <a:spcPct val="15000"/>
            </a:spcAft>
            <a:buChar char="••"/>
          </a:pPr>
          <a:r>
            <a:rPr lang="en-GB" sz="1400" kern="1200" dirty="0" smtClean="0"/>
            <a:t>Products reused, remanufactured, recycled and redesigned with recovery in mind</a:t>
          </a:r>
          <a:endParaRPr lang="en-GB" sz="1400" kern="1200" dirty="0"/>
        </a:p>
        <a:p>
          <a:pPr marL="114300" lvl="1" indent="-114300" algn="l" defTabSz="622300">
            <a:lnSpc>
              <a:spcPct val="90000"/>
            </a:lnSpc>
            <a:spcBef>
              <a:spcPct val="0"/>
            </a:spcBef>
            <a:spcAft>
              <a:spcPct val="15000"/>
            </a:spcAft>
            <a:buChar char="••"/>
          </a:pPr>
          <a:r>
            <a:rPr lang="en-GB" sz="1400" kern="1200" dirty="0" smtClean="0"/>
            <a:t>More durable products designed for shared ownership</a:t>
          </a:r>
          <a:endParaRPr lang="en-GB" sz="1400" kern="1200" dirty="0"/>
        </a:p>
        <a:p>
          <a:pPr marL="114300" lvl="1" indent="-114300" algn="l" defTabSz="622300">
            <a:lnSpc>
              <a:spcPct val="90000"/>
            </a:lnSpc>
            <a:spcBef>
              <a:spcPct val="0"/>
            </a:spcBef>
            <a:spcAft>
              <a:spcPct val="15000"/>
            </a:spcAft>
            <a:buChar char="••"/>
          </a:pPr>
          <a:r>
            <a:rPr lang="en-GB" sz="1400" kern="1200" dirty="0" smtClean="0"/>
            <a:t>Spare capacity built into supply chain to ensure resilience</a:t>
          </a:r>
          <a:endParaRPr lang="en-GB" sz="1400" kern="1200" dirty="0"/>
        </a:p>
      </dsp:txBody>
      <dsp:txXfrm rot="5400000">
        <a:off x="2779575" y="929322"/>
        <a:ext cx="2584725" cy="2787967"/>
      </dsp:txXfrm>
    </dsp:sp>
    <dsp:sp modelId="{784A2A60-3A1A-4EF5-815D-80E6C15A6420}">
      <dsp:nvSpPr>
        <dsp:cNvPr id="0" name=""/>
        <dsp:cNvSpPr/>
      </dsp:nvSpPr>
      <dsp:spPr>
        <a:xfrm rot="16200000">
          <a:off x="4527211" y="1030943"/>
          <a:ext cx="4646613" cy="258472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lvl="0" algn="l" defTabSz="622300">
            <a:lnSpc>
              <a:spcPct val="90000"/>
            </a:lnSpc>
            <a:spcBef>
              <a:spcPct val="0"/>
            </a:spcBef>
            <a:spcAft>
              <a:spcPct val="35000"/>
            </a:spcAft>
          </a:pPr>
          <a:r>
            <a:rPr lang="en-GB" sz="1400" b="1" kern="1200" smtClean="0"/>
            <a:t>2050 and beyond: a resource constrained world</a:t>
          </a:r>
          <a:endParaRPr lang="en-GB" sz="1400" b="1" kern="1200" dirty="0"/>
        </a:p>
        <a:p>
          <a:pPr marL="114300" lvl="1" indent="-114300" algn="l" defTabSz="622300">
            <a:lnSpc>
              <a:spcPct val="90000"/>
            </a:lnSpc>
            <a:spcBef>
              <a:spcPct val="0"/>
            </a:spcBef>
            <a:spcAft>
              <a:spcPct val="15000"/>
            </a:spcAft>
            <a:buChar char="••"/>
          </a:pPr>
          <a:r>
            <a:rPr lang="en-GB" sz="1400" kern="1200" dirty="0" smtClean="0"/>
            <a:t>Products use smaller amounts of materials and energy</a:t>
          </a:r>
          <a:endParaRPr lang="en-GB" sz="1400" kern="1200" dirty="0"/>
        </a:p>
        <a:p>
          <a:pPr marL="114300" lvl="1" indent="-114300" algn="l" defTabSz="622300">
            <a:lnSpc>
              <a:spcPct val="90000"/>
            </a:lnSpc>
            <a:spcBef>
              <a:spcPct val="0"/>
            </a:spcBef>
            <a:spcAft>
              <a:spcPct val="15000"/>
            </a:spcAft>
            <a:buChar char="••"/>
          </a:pPr>
          <a:r>
            <a:rPr lang="en-GB" sz="1400" kern="1200" dirty="0" smtClean="0"/>
            <a:t>Material is kept in a productive loop, not land-filled</a:t>
          </a:r>
          <a:endParaRPr lang="en-GB" sz="1400" kern="1200" dirty="0"/>
        </a:p>
        <a:p>
          <a:pPr marL="114300" lvl="1" indent="-114300" algn="l" defTabSz="622300">
            <a:lnSpc>
              <a:spcPct val="90000"/>
            </a:lnSpc>
            <a:spcBef>
              <a:spcPct val="0"/>
            </a:spcBef>
            <a:spcAft>
              <a:spcPct val="15000"/>
            </a:spcAft>
            <a:buChar char="••"/>
          </a:pPr>
          <a:r>
            <a:rPr lang="en-GB" sz="1400" kern="1200" dirty="0" smtClean="0"/>
            <a:t>Cleaner and quieter factories, close to consumers, suppliers and academic institutions</a:t>
          </a:r>
          <a:endParaRPr lang="en-GB" sz="1400" kern="1200" dirty="0"/>
        </a:p>
        <a:p>
          <a:pPr marL="114300" lvl="1" indent="-114300" algn="l" defTabSz="622300">
            <a:lnSpc>
              <a:spcPct val="90000"/>
            </a:lnSpc>
            <a:spcBef>
              <a:spcPct val="0"/>
            </a:spcBef>
            <a:spcAft>
              <a:spcPct val="15000"/>
            </a:spcAft>
            <a:buChar char="••"/>
          </a:pPr>
          <a:r>
            <a:rPr lang="en-GB" sz="1400" kern="1200" dirty="0" smtClean="0"/>
            <a:t>Supply chains with spare capacity at all stages</a:t>
          </a:r>
          <a:endParaRPr lang="en-GB" sz="1400" kern="1200" dirty="0"/>
        </a:p>
      </dsp:txBody>
      <dsp:txXfrm rot="5400000">
        <a:off x="5558155" y="929322"/>
        <a:ext cx="2584725" cy="2787967"/>
      </dsp:txXfrm>
    </dsp:sp>
  </dsp:spTree>
</dsp:drawing>
</file>

<file path=ppt/diagrams/layout1.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8.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9.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1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8.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9.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7.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28.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34.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3.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5.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9.emf"/></Relationships>
</file>

<file path=ppt/drawings/_rels/vmlDrawing5.vml.rels><?xml version="1.0" encoding="UTF-8" standalone="yes"?>
<Relationships xmlns="http://schemas.openxmlformats.org/package/2006/relationships"><Relationship Id="rId2" Type="http://schemas.openxmlformats.org/officeDocument/2006/relationships/image" Target="../media/image51.emf"/><Relationship Id="rId1" Type="http://schemas.openxmlformats.org/officeDocument/2006/relationships/image" Target="../media/image50.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63.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66.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70.emf"/></Relationships>
</file>

<file path=ppt/drawings/drawing1.xml><?xml version="1.0" encoding="utf-8"?>
<c:userShapes xmlns:c="http://schemas.openxmlformats.org/drawingml/2006/chart">
  <cdr:relSizeAnchor xmlns:cdr="http://schemas.openxmlformats.org/drawingml/2006/chartDrawing">
    <cdr:from>
      <cdr:x>0.065</cdr:x>
      <cdr:y>0.91525</cdr:y>
    </cdr:from>
    <cdr:to>
      <cdr:x>0.087</cdr:x>
      <cdr:y>0.948</cdr:y>
    </cdr:to>
    <cdr:sp macro="" textlink="">
      <cdr:nvSpPr>
        <cdr:cNvPr id="10241" name="Text Box 1"/>
        <cdr:cNvSpPr txBox="1">
          <a:spLocks xmlns:a="http://schemas.openxmlformats.org/drawingml/2006/main" noChangeArrowheads="1"/>
        </cdr:cNvSpPr>
      </cdr:nvSpPr>
      <cdr:spPr bwMode="auto">
        <a:xfrm xmlns:a="http://schemas.openxmlformats.org/drawingml/2006/main">
          <a:off x="599132" y="5137856"/>
          <a:ext cx="266281" cy="199502"/>
        </a:xfrm>
        <a:prstGeom xmlns:a="http://schemas.openxmlformats.org/drawingml/2006/main" prst="rect">
          <a:avLst/>
        </a:prstGeom>
        <a:noFill xmlns:a="http://schemas.openxmlformats.org/drawingml/2006/main"/>
        <a:ln xmlns:a="http://schemas.openxmlformats.org/drawingml/2006/main">
          <a:noFill/>
        </a:ln>
        <a:extLst xmlns:a="http://schemas.openxmlformats.org/drawingml/2006/main">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cdr:spPr>
      <cdr:txBody>
        <a:bodyPr xmlns:a="http://schemas.openxmlformats.org/drawingml/2006/main" wrap="none" lIns="18288" tIns="22860" rIns="0" bIns="0" anchor="t" upright="1">
          <a:spAutoFit/>
        </a:bodyPr>
        <a:lstStyle xmlns:a="http://schemas.openxmlformats.org/drawingml/2006/main"/>
        <a:p xmlns:a="http://schemas.openxmlformats.org/drawingml/2006/main">
          <a:pPr algn="l" rtl="0">
            <a:defRPr sz="1000"/>
          </a:pPr>
          <a:r>
            <a:rPr lang="en-GB" sz="1000" b="0" i="0" u="none" strike="noStrike" baseline="0">
              <a:solidFill>
                <a:srgbClr val="000000"/>
              </a:solidFill>
              <a:latin typeface="Arial"/>
              <a:cs typeface="Arial"/>
            </a:rPr>
            <a:t>BC</a:t>
          </a:r>
          <a:endParaRPr lang="en-GB"/>
        </a:p>
      </cdr:txBody>
    </cdr:sp>
  </cdr:relSizeAnchor>
  <cdr:relSizeAnchor xmlns:cdr="http://schemas.openxmlformats.org/drawingml/2006/chartDrawing">
    <cdr:from>
      <cdr:x>0.905</cdr:x>
      <cdr:y>0.91525</cdr:y>
    </cdr:from>
    <cdr:to>
      <cdr:x>0.92675</cdr:x>
      <cdr:y>0.948</cdr:y>
    </cdr:to>
    <cdr:sp macro="" textlink="">
      <cdr:nvSpPr>
        <cdr:cNvPr id="10242" name="Text Box 2"/>
        <cdr:cNvSpPr txBox="1">
          <a:spLocks xmlns:a="http://schemas.openxmlformats.org/drawingml/2006/main" noChangeArrowheads="1"/>
        </cdr:cNvSpPr>
      </cdr:nvSpPr>
      <cdr:spPr bwMode="auto">
        <a:xfrm xmlns:a="http://schemas.openxmlformats.org/drawingml/2006/main">
          <a:off x="8302914" y="5137856"/>
          <a:ext cx="266281" cy="199502"/>
        </a:xfrm>
        <a:prstGeom xmlns:a="http://schemas.openxmlformats.org/drawingml/2006/main" prst="rect">
          <a:avLst/>
        </a:prstGeom>
        <a:noFill xmlns:a="http://schemas.openxmlformats.org/drawingml/2006/main"/>
        <a:ln xmlns:a="http://schemas.openxmlformats.org/drawingml/2006/main">
          <a:noFill/>
        </a:ln>
        <a:extLst xmlns:a="http://schemas.openxmlformats.org/drawingml/2006/main">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cdr:spPr>
      <cdr:txBody>
        <a:bodyPr xmlns:a="http://schemas.openxmlformats.org/drawingml/2006/main" wrap="none" lIns="18288" tIns="22860" rIns="0" bIns="0" anchor="t" upright="1">
          <a:spAutoFit/>
        </a:bodyPr>
        <a:lstStyle xmlns:a="http://schemas.openxmlformats.org/drawingml/2006/main"/>
        <a:p xmlns:a="http://schemas.openxmlformats.org/drawingml/2006/main">
          <a:pPr algn="l" rtl="0">
            <a:defRPr sz="1000"/>
          </a:pPr>
          <a:r>
            <a:rPr lang="en-GB" sz="1000" b="0" i="0" u="none" strike="noStrike" baseline="0">
              <a:solidFill>
                <a:srgbClr val="000000"/>
              </a:solidFill>
              <a:latin typeface="Arial"/>
              <a:cs typeface="Arial"/>
            </a:rPr>
            <a:t>AD</a:t>
          </a:r>
          <a:endParaRPr lang="en-GB"/>
        </a:p>
      </cdr:txBody>
    </cdr:sp>
  </cdr:relSizeAnchor>
  <cdr:relSizeAnchor xmlns:cdr="http://schemas.openxmlformats.org/drawingml/2006/chartDrawing">
    <cdr:from>
      <cdr:x>0.79449</cdr:x>
      <cdr:y>0.9121</cdr:y>
    </cdr:from>
    <cdr:to>
      <cdr:x>0.82599</cdr:x>
      <cdr:y>0.94485</cdr:y>
    </cdr:to>
    <cdr:sp macro="" textlink="">
      <cdr:nvSpPr>
        <cdr:cNvPr id="10244" name="Text Box 4"/>
        <cdr:cNvSpPr txBox="1">
          <a:spLocks xmlns:a="http://schemas.openxmlformats.org/drawingml/2006/main" noChangeArrowheads="1"/>
        </cdr:cNvSpPr>
      </cdr:nvSpPr>
      <cdr:spPr bwMode="auto">
        <a:xfrm xmlns:a="http://schemas.openxmlformats.org/drawingml/2006/main">
          <a:off x="6051006" y="4646296"/>
          <a:ext cx="239911" cy="166831"/>
        </a:xfrm>
        <a:prstGeom xmlns:a="http://schemas.openxmlformats.org/drawingml/2006/main" prst="rect">
          <a:avLst/>
        </a:prstGeom>
        <a:noFill xmlns:a="http://schemas.openxmlformats.org/drawingml/2006/main"/>
        <a:ln xmlns:a="http://schemas.openxmlformats.org/drawingml/2006/main">
          <a:noFill/>
        </a:ln>
        <a:extLst xmlns:a="http://schemas.openxmlformats.org/drawingml/2006/main">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cdr:spPr>
      <cdr:txBody>
        <a:bodyPr xmlns:a="http://schemas.openxmlformats.org/drawingml/2006/main" wrap="none" lIns="18288" tIns="22860" rIns="18288" bIns="0" anchor="t" upright="1">
          <a:spAutoFit/>
        </a:bodyPr>
        <a:lstStyle xmlns:a="http://schemas.openxmlformats.org/drawingml/2006/main"/>
        <a:p xmlns:a="http://schemas.openxmlformats.org/drawingml/2006/main">
          <a:pPr algn="ctr" rtl="0">
            <a:defRPr sz="1000"/>
          </a:pPr>
          <a:r>
            <a:rPr lang="en-GB" sz="1000" b="0" i="0" u="none" strike="noStrike" baseline="0" dirty="0">
              <a:solidFill>
                <a:srgbClr val="000000"/>
              </a:solidFill>
              <a:latin typeface="Arial"/>
              <a:cs typeface="Arial"/>
            </a:rPr>
            <a:t>AD1</a:t>
          </a:r>
          <a:endParaRPr lang="en-GB" dirty="0"/>
        </a:p>
      </cdr:txBody>
    </cdr:sp>
  </cdr:relSizeAnchor>
</c:userShapes>
</file>

<file path=ppt/drawings/drawing2.xml><?xml version="1.0" encoding="utf-8"?>
<c:userShapes xmlns:c="http://schemas.openxmlformats.org/drawingml/2006/chart">
  <cdr:relSizeAnchor xmlns:cdr="http://schemas.openxmlformats.org/drawingml/2006/chartDrawing">
    <cdr:from>
      <cdr:x>0.19947</cdr:x>
      <cdr:y>0.52569</cdr:y>
    </cdr:from>
    <cdr:to>
      <cdr:x>0.31541</cdr:x>
      <cdr:y>0.72861</cdr:y>
    </cdr:to>
    <cdr:sp macro="" textlink="">
      <cdr:nvSpPr>
        <cdr:cNvPr id="2" name="TextBox 1"/>
        <cdr:cNvSpPr txBox="1"/>
      </cdr:nvSpPr>
      <cdr:spPr>
        <a:xfrm xmlns:a="http://schemas.openxmlformats.org/drawingml/2006/main">
          <a:off x="1573129" y="2368885"/>
          <a:ext cx="914400"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pPr algn="ctr"/>
          <a:r>
            <a:rPr lang="en-GB" dirty="0" smtClean="0"/>
            <a:t>E-waste generated</a:t>
          </a:r>
        </a:p>
        <a:p xmlns:a="http://schemas.openxmlformats.org/drawingml/2006/main">
          <a:pPr algn="ctr"/>
          <a:r>
            <a:rPr lang="en-GB" sz="1100" dirty="0" smtClean="0"/>
            <a:t>(million tonnes)</a:t>
          </a:r>
        </a:p>
        <a:p xmlns:a="http://schemas.openxmlformats.org/drawingml/2006/main">
          <a:pPr algn="ctr"/>
          <a:r>
            <a:rPr lang="en-GB" dirty="0" smtClean="0"/>
            <a:t>2010-2014 actuals</a:t>
          </a:r>
        </a:p>
        <a:p xmlns:a="http://schemas.openxmlformats.org/drawingml/2006/main">
          <a:pPr algn="ctr"/>
          <a:r>
            <a:rPr lang="en-GB" sz="1100" dirty="0" smtClean="0"/>
            <a:t>2015-2018 forecasts</a:t>
          </a:r>
          <a:endParaRPr lang="en-GB" sz="1100" dirty="0"/>
        </a:p>
      </cdr:txBody>
    </cdr:sp>
  </cdr:relSizeAnchor>
  <cdr:relSizeAnchor xmlns:cdr="http://schemas.openxmlformats.org/drawingml/2006/chartDrawing">
    <cdr:from>
      <cdr:x>0.58848</cdr:x>
      <cdr:y>0.03174</cdr:y>
    </cdr:from>
    <cdr:to>
      <cdr:x>0.70442</cdr:x>
      <cdr:y>0.23466</cdr:y>
    </cdr:to>
    <cdr:sp macro="" textlink="">
      <cdr:nvSpPr>
        <cdr:cNvPr id="3" name="TextBox 2"/>
        <cdr:cNvSpPr txBox="1"/>
      </cdr:nvSpPr>
      <cdr:spPr>
        <a:xfrm xmlns:a="http://schemas.openxmlformats.org/drawingml/2006/main">
          <a:off x="4641182" y="143044"/>
          <a:ext cx="914400"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pPr algn="r"/>
          <a:r>
            <a:rPr lang="en-GB" dirty="0" smtClean="0"/>
            <a:t>E-waste per person </a:t>
          </a:r>
        </a:p>
        <a:p xmlns:a="http://schemas.openxmlformats.org/drawingml/2006/main">
          <a:pPr algn="r"/>
          <a:r>
            <a:rPr lang="en-GB" dirty="0" smtClean="0"/>
            <a:t>(assuming forecast growth from 6.8 billion in 2010 to 7.4 billion in 2018)</a:t>
          </a:r>
          <a:endParaRPr lang="en-GB" sz="1100" dirty="0"/>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t" anchorCtr="0" compatLnSpc="1">
            <a:prstTxWarp prst="textNoShape">
              <a:avLst/>
            </a:prstTxWarp>
          </a:bodyPr>
          <a:lstStyle>
            <a:lvl1pPr eaLnBrk="1" hangingPunct="1">
              <a:defRPr sz="1200">
                <a:latin typeface="Arial" pitchFamily="34" charset="0"/>
                <a:cs typeface="Arial" pitchFamily="34" charset="0"/>
              </a:defRPr>
            </a:lvl1pPr>
          </a:lstStyle>
          <a:p>
            <a:pPr>
              <a:defRPr/>
            </a:pPr>
            <a:endParaRPr lang="en-GB"/>
          </a:p>
        </p:txBody>
      </p:sp>
      <p:sp>
        <p:nvSpPr>
          <p:cNvPr id="27651" name="Rectangle 3"/>
          <p:cNvSpPr>
            <a:spLocks noGrp="1" noChangeArrowheads="1"/>
          </p:cNvSpPr>
          <p:nvPr>
            <p:ph type="dt" sz="quarter" idx="1"/>
          </p:nvPr>
        </p:nvSpPr>
        <p:spPr bwMode="auto">
          <a:xfrm>
            <a:off x="3900935" y="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t" anchorCtr="0" compatLnSpc="1">
            <a:prstTxWarp prst="textNoShape">
              <a:avLst/>
            </a:prstTxWarp>
          </a:bodyPr>
          <a:lstStyle>
            <a:lvl1pPr algn="r" eaLnBrk="1" hangingPunct="1">
              <a:defRPr sz="1200">
                <a:latin typeface="Arial" pitchFamily="34" charset="0"/>
                <a:cs typeface="Arial" pitchFamily="34" charset="0"/>
              </a:defRPr>
            </a:lvl1pPr>
          </a:lstStyle>
          <a:p>
            <a:pPr>
              <a:defRPr/>
            </a:pPr>
            <a:endParaRPr lang="en-GB"/>
          </a:p>
        </p:txBody>
      </p:sp>
      <p:sp>
        <p:nvSpPr>
          <p:cNvPr id="27652" name="Rectangle 4"/>
          <p:cNvSpPr>
            <a:spLocks noGrp="1" noChangeArrowheads="1"/>
          </p:cNvSpPr>
          <p:nvPr>
            <p:ph type="ftr" sz="quarter" idx="2"/>
          </p:nvPr>
        </p:nvSpPr>
        <p:spPr bwMode="auto">
          <a:xfrm>
            <a:off x="0" y="951871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b" anchorCtr="0" compatLnSpc="1">
            <a:prstTxWarp prst="textNoShape">
              <a:avLst/>
            </a:prstTxWarp>
          </a:bodyPr>
          <a:lstStyle>
            <a:lvl1pPr eaLnBrk="1" hangingPunct="1">
              <a:defRPr sz="1200">
                <a:latin typeface="Arial" pitchFamily="34" charset="0"/>
                <a:cs typeface="Arial" pitchFamily="34" charset="0"/>
              </a:defRPr>
            </a:lvl1pPr>
          </a:lstStyle>
          <a:p>
            <a:pPr>
              <a:defRPr/>
            </a:pPr>
            <a:endParaRPr lang="en-GB"/>
          </a:p>
        </p:txBody>
      </p:sp>
      <p:sp>
        <p:nvSpPr>
          <p:cNvPr id="27653" name="Rectangle 5"/>
          <p:cNvSpPr>
            <a:spLocks noGrp="1" noChangeArrowheads="1"/>
          </p:cNvSpPr>
          <p:nvPr>
            <p:ph type="sldNum" sz="quarter" idx="3"/>
          </p:nvPr>
        </p:nvSpPr>
        <p:spPr bwMode="auto">
          <a:xfrm>
            <a:off x="3900935" y="951871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b" anchorCtr="0" compatLnSpc="1">
            <a:prstTxWarp prst="textNoShape">
              <a:avLst/>
            </a:prstTxWarp>
          </a:bodyPr>
          <a:lstStyle>
            <a:lvl1pPr algn="r" eaLnBrk="1" hangingPunct="1">
              <a:defRPr sz="1200">
                <a:latin typeface="Arial" pitchFamily="34" charset="0"/>
                <a:cs typeface="Arial" pitchFamily="34" charset="0"/>
              </a:defRPr>
            </a:lvl1pPr>
          </a:lstStyle>
          <a:p>
            <a:pPr>
              <a:defRPr/>
            </a:pPr>
            <a:fld id="{B7045CF6-0EB7-44BA-BB6C-56B59F56EE13}" type="slidenum">
              <a:rPr lang="en-GB"/>
              <a:pPr>
                <a:defRPr/>
              </a:pPr>
              <a:t>‹#›</a:t>
            </a:fld>
            <a:endParaRPr lang="en-GB"/>
          </a:p>
        </p:txBody>
      </p:sp>
    </p:spTree>
    <p:extLst>
      <p:ext uri="{BB962C8B-B14F-4D97-AF65-F5344CB8AC3E}">
        <p14:creationId xmlns:p14="http://schemas.microsoft.com/office/powerpoint/2010/main" val="61506641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586" name="Rectangle 2"/>
          <p:cNvSpPr>
            <a:spLocks noGrp="1" noChangeArrowheads="1"/>
          </p:cNvSpPr>
          <p:nvPr>
            <p:ph type="hdr" sz="quarter"/>
          </p:nvPr>
        </p:nvSpPr>
        <p:spPr bwMode="auto">
          <a:xfrm>
            <a:off x="0" y="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t" anchorCtr="0" compatLnSpc="1">
            <a:prstTxWarp prst="textNoShape">
              <a:avLst/>
            </a:prstTxWarp>
          </a:bodyPr>
          <a:lstStyle>
            <a:lvl1pPr eaLnBrk="1" hangingPunct="1">
              <a:defRPr sz="1200">
                <a:latin typeface="Arial" pitchFamily="34" charset="0"/>
                <a:cs typeface="Arial" pitchFamily="34" charset="0"/>
              </a:defRPr>
            </a:lvl1pPr>
          </a:lstStyle>
          <a:p>
            <a:pPr>
              <a:defRPr/>
            </a:pPr>
            <a:endParaRPr lang="en-GB"/>
          </a:p>
        </p:txBody>
      </p:sp>
      <p:sp>
        <p:nvSpPr>
          <p:cNvPr id="67587" name="Rectangle 3"/>
          <p:cNvSpPr>
            <a:spLocks noGrp="1" noChangeArrowheads="1"/>
          </p:cNvSpPr>
          <p:nvPr>
            <p:ph type="dt" idx="1"/>
          </p:nvPr>
        </p:nvSpPr>
        <p:spPr bwMode="auto">
          <a:xfrm>
            <a:off x="3900935" y="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t" anchorCtr="0" compatLnSpc="1">
            <a:prstTxWarp prst="textNoShape">
              <a:avLst/>
            </a:prstTxWarp>
          </a:bodyPr>
          <a:lstStyle>
            <a:lvl1pPr algn="r" eaLnBrk="1" hangingPunct="1">
              <a:defRPr sz="1200">
                <a:latin typeface="Arial" pitchFamily="34" charset="0"/>
                <a:cs typeface="Arial" pitchFamily="34" charset="0"/>
              </a:defRPr>
            </a:lvl1pPr>
          </a:lstStyle>
          <a:p>
            <a:pPr>
              <a:defRPr/>
            </a:pPr>
            <a:endParaRPr lang="en-GB"/>
          </a:p>
        </p:txBody>
      </p:sp>
      <p:sp>
        <p:nvSpPr>
          <p:cNvPr id="229380" name="Rectangle 4"/>
          <p:cNvSpPr>
            <a:spLocks noGrp="1" noRot="1" noChangeAspect="1" noChangeArrowheads="1" noTextEdit="1"/>
          </p:cNvSpPr>
          <p:nvPr>
            <p:ph type="sldImg" idx="2"/>
          </p:nvPr>
        </p:nvSpPr>
        <p:spPr bwMode="auto">
          <a:xfrm>
            <a:off x="938213" y="750888"/>
            <a:ext cx="5011737" cy="37607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7589" name="Rectangle 5"/>
          <p:cNvSpPr>
            <a:spLocks noGrp="1" noChangeArrowheads="1"/>
          </p:cNvSpPr>
          <p:nvPr>
            <p:ph type="body" sz="quarter" idx="3"/>
          </p:nvPr>
        </p:nvSpPr>
        <p:spPr bwMode="auto">
          <a:xfrm>
            <a:off x="688497" y="4760963"/>
            <a:ext cx="5511173" cy="45093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7590" name="Rectangle 6"/>
          <p:cNvSpPr>
            <a:spLocks noGrp="1" noChangeArrowheads="1"/>
          </p:cNvSpPr>
          <p:nvPr>
            <p:ph type="ftr" sz="quarter" idx="4"/>
          </p:nvPr>
        </p:nvSpPr>
        <p:spPr bwMode="auto">
          <a:xfrm>
            <a:off x="0" y="951871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b" anchorCtr="0" compatLnSpc="1">
            <a:prstTxWarp prst="textNoShape">
              <a:avLst/>
            </a:prstTxWarp>
          </a:bodyPr>
          <a:lstStyle>
            <a:lvl1pPr eaLnBrk="1" hangingPunct="1">
              <a:defRPr sz="1200">
                <a:latin typeface="Arial" pitchFamily="34" charset="0"/>
                <a:cs typeface="Arial" pitchFamily="34" charset="0"/>
              </a:defRPr>
            </a:lvl1pPr>
          </a:lstStyle>
          <a:p>
            <a:pPr>
              <a:defRPr/>
            </a:pPr>
            <a:endParaRPr lang="en-GB"/>
          </a:p>
        </p:txBody>
      </p:sp>
      <p:sp>
        <p:nvSpPr>
          <p:cNvPr id="67591" name="Rectangle 7"/>
          <p:cNvSpPr>
            <a:spLocks noGrp="1" noChangeArrowheads="1"/>
          </p:cNvSpPr>
          <p:nvPr>
            <p:ph type="sldNum" sz="quarter" idx="5"/>
          </p:nvPr>
        </p:nvSpPr>
        <p:spPr bwMode="auto">
          <a:xfrm>
            <a:off x="3900935" y="951871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b" anchorCtr="0" compatLnSpc="1">
            <a:prstTxWarp prst="textNoShape">
              <a:avLst/>
            </a:prstTxWarp>
          </a:bodyPr>
          <a:lstStyle>
            <a:lvl1pPr algn="r" eaLnBrk="1" hangingPunct="1">
              <a:defRPr sz="1200">
                <a:latin typeface="Arial" pitchFamily="34" charset="0"/>
                <a:cs typeface="Arial" pitchFamily="34" charset="0"/>
              </a:defRPr>
            </a:lvl1pPr>
          </a:lstStyle>
          <a:p>
            <a:pPr>
              <a:defRPr/>
            </a:pPr>
            <a:fld id="{E0F08683-32CA-4F42-A23E-AAC09451D145}" type="slidenum">
              <a:rPr lang="en-GB"/>
              <a:pPr>
                <a:defRPr/>
              </a:pPr>
              <a:t>‹#›</a:t>
            </a:fld>
            <a:endParaRPr lang="en-GB"/>
          </a:p>
        </p:txBody>
      </p:sp>
    </p:spTree>
    <p:extLst>
      <p:ext uri="{BB962C8B-B14F-4D97-AF65-F5344CB8AC3E}">
        <p14:creationId xmlns:p14="http://schemas.microsoft.com/office/powerpoint/2010/main" val="90985340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lvl1pPr defTabSz="856596">
              <a:defRPr sz="1500">
                <a:solidFill>
                  <a:schemeClr val="tx1"/>
                </a:solidFill>
                <a:latin typeface="Arial" pitchFamily="34" charset="0"/>
                <a:cs typeface="Arial" pitchFamily="34" charset="0"/>
              </a:defRPr>
            </a:lvl1pPr>
            <a:lvl2pPr marL="697195" indent="-268152" defTabSz="856596">
              <a:defRPr sz="1500">
                <a:solidFill>
                  <a:schemeClr val="tx1"/>
                </a:solidFill>
                <a:latin typeface="Arial" pitchFamily="34" charset="0"/>
                <a:cs typeface="Arial" pitchFamily="34" charset="0"/>
              </a:defRPr>
            </a:lvl2pPr>
            <a:lvl3pPr marL="1072608" indent="-214521" defTabSz="856596">
              <a:defRPr sz="1500">
                <a:solidFill>
                  <a:schemeClr val="tx1"/>
                </a:solidFill>
                <a:latin typeface="Arial" pitchFamily="34" charset="0"/>
                <a:cs typeface="Arial" pitchFamily="34" charset="0"/>
              </a:defRPr>
            </a:lvl3pPr>
            <a:lvl4pPr marL="1501650" indent="-214521" defTabSz="856596">
              <a:defRPr sz="1500">
                <a:solidFill>
                  <a:schemeClr val="tx1"/>
                </a:solidFill>
                <a:latin typeface="Arial" pitchFamily="34" charset="0"/>
                <a:cs typeface="Arial" pitchFamily="34" charset="0"/>
              </a:defRPr>
            </a:lvl4pPr>
            <a:lvl5pPr marL="1930694" indent="-214521" defTabSz="856596">
              <a:defRPr sz="1500">
                <a:solidFill>
                  <a:schemeClr val="tx1"/>
                </a:solidFill>
                <a:latin typeface="Arial" pitchFamily="34" charset="0"/>
                <a:cs typeface="Arial" pitchFamily="34" charset="0"/>
              </a:defRPr>
            </a:lvl5pPr>
            <a:lvl6pPr marL="2359736" indent="-214521" defTabSz="856596" eaLnBrk="0" fontAlgn="base" hangingPunct="0">
              <a:spcBef>
                <a:spcPct val="0"/>
              </a:spcBef>
              <a:spcAft>
                <a:spcPct val="0"/>
              </a:spcAft>
              <a:defRPr sz="1500">
                <a:solidFill>
                  <a:schemeClr val="tx1"/>
                </a:solidFill>
                <a:latin typeface="Arial" pitchFamily="34" charset="0"/>
                <a:cs typeface="Arial" pitchFamily="34" charset="0"/>
              </a:defRPr>
            </a:lvl6pPr>
            <a:lvl7pPr marL="2788780" indent="-214521" defTabSz="856596" eaLnBrk="0" fontAlgn="base" hangingPunct="0">
              <a:spcBef>
                <a:spcPct val="0"/>
              </a:spcBef>
              <a:spcAft>
                <a:spcPct val="0"/>
              </a:spcAft>
              <a:defRPr sz="1500">
                <a:solidFill>
                  <a:schemeClr val="tx1"/>
                </a:solidFill>
                <a:latin typeface="Arial" pitchFamily="34" charset="0"/>
                <a:cs typeface="Arial" pitchFamily="34" charset="0"/>
              </a:defRPr>
            </a:lvl7pPr>
            <a:lvl8pPr marL="3217823" indent="-214521" defTabSz="856596" eaLnBrk="0" fontAlgn="base" hangingPunct="0">
              <a:spcBef>
                <a:spcPct val="0"/>
              </a:spcBef>
              <a:spcAft>
                <a:spcPct val="0"/>
              </a:spcAft>
              <a:defRPr sz="1500">
                <a:solidFill>
                  <a:schemeClr val="tx1"/>
                </a:solidFill>
                <a:latin typeface="Arial" pitchFamily="34" charset="0"/>
                <a:cs typeface="Arial" pitchFamily="34" charset="0"/>
              </a:defRPr>
            </a:lvl8pPr>
            <a:lvl9pPr marL="3646865" indent="-214521" defTabSz="856596" eaLnBrk="0" fontAlgn="base" hangingPunct="0">
              <a:spcBef>
                <a:spcPct val="0"/>
              </a:spcBef>
              <a:spcAft>
                <a:spcPct val="0"/>
              </a:spcAft>
              <a:defRPr sz="1500">
                <a:solidFill>
                  <a:schemeClr val="tx1"/>
                </a:solidFill>
                <a:latin typeface="Arial" pitchFamily="34" charset="0"/>
                <a:cs typeface="Arial" pitchFamily="34" charset="0"/>
              </a:defRPr>
            </a:lvl9pPr>
          </a:lstStyle>
          <a:p>
            <a:fld id="{BB5FF167-D150-4CE0-B43C-A2F6A34C92C3}" type="slidenum">
              <a:rPr lang="en-GB" sz="1200">
                <a:solidFill>
                  <a:srgbClr val="000000"/>
                </a:solidFill>
              </a:rPr>
              <a:pPr/>
              <a:t>3</a:t>
            </a:fld>
            <a:endParaRPr lang="en-GB" sz="1200">
              <a:solidFill>
                <a:srgbClr val="000000"/>
              </a:solidFill>
            </a:endParaRPr>
          </a:p>
        </p:txBody>
      </p:sp>
      <p:sp>
        <p:nvSpPr>
          <p:cNvPr id="76803" name="Rectangle 2"/>
          <p:cNvSpPr>
            <a:spLocks noGrp="1" noRot="1" noChangeAspect="1" noChangeArrowheads="1" noTextEdit="1"/>
          </p:cNvSpPr>
          <p:nvPr>
            <p:ph type="sldImg"/>
          </p:nvPr>
        </p:nvSpPr>
        <p:spPr>
          <a:xfrm>
            <a:off x="946150" y="684213"/>
            <a:ext cx="4581525" cy="3435350"/>
          </a:xfrm>
          <a:ln/>
        </p:spPr>
      </p:sp>
      <p:sp>
        <p:nvSpPr>
          <p:cNvPr id="76804" name="Rectangle 3"/>
          <p:cNvSpPr>
            <a:spLocks noGrp="1" noChangeArrowheads="1"/>
          </p:cNvSpPr>
          <p:nvPr>
            <p:ph type="body" idx="1"/>
          </p:nvPr>
        </p:nvSpPr>
        <p:spPr>
          <a:xfrm>
            <a:off x="647052" y="4347505"/>
            <a:ext cx="5173417" cy="4119470"/>
          </a:xfrm>
          <a:noFill/>
        </p:spPr>
        <p:txBody>
          <a:bodyPr/>
          <a:lstStyle/>
          <a:p>
            <a:pPr eaLnBrk="1" hangingPunct="1"/>
            <a:r>
              <a:rPr lang="en-GB" dirty="0" smtClean="0"/>
              <a:t>[auto transition] Here are some of the buzzwords we are starting to see, for more Sustainable Business Models.  We’ll look at </a:t>
            </a:r>
          </a:p>
          <a:p>
            <a:pPr eaLnBrk="1" hangingPunct="1"/>
            <a:r>
              <a:rPr lang="en-GB" dirty="0" smtClean="0"/>
              <a:t>Some of the most</a:t>
            </a:r>
            <a:r>
              <a:rPr lang="en-GB" baseline="0" dirty="0" smtClean="0"/>
              <a:t> disruptive ones, including The Circular Economy, or Cradle to Cradle, </a:t>
            </a:r>
            <a:r>
              <a:rPr lang="en-GB" baseline="0" dirty="0" err="1" smtClean="0"/>
              <a:t>Product:Service</a:t>
            </a:r>
            <a:r>
              <a:rPr lang="en-GB" baseline="0" dirty="0" smtClean="0"/>
              <a:t> systems, re-use and remanufacture, 3D Printing, and the Sharing economy</a:t>
            </a:r>
            <a:endParaRPr lang="en-GB" dirty="0" smtClean="0"/>
          </a:p>
        </p:txBody>
      </p:sp>
    </p:spTree>
    <p:extLst>
      <p:ext uri="{BB962C8B-B14F-4D97-AF65-F5344CB8AC3E}">
        <p14:creationId xmlns:p14="http://schemas.microsoft.com/office/powerpoint/2010/main" val="2789930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dirty="0" smtClean="0"/>
              <a:t>** </a:t>
            </a:r>
            <a:r>
              <a:rPr lang="en-GB" dirty="0" smtClean="0">
                <a:solidFill>
                  <a:srgbClr val="FF0000"/>
                </a:solidFill>
              </a:rPr>
              <a:t>Also in </a:t>
            </a:r>
            <a:r>
              <a:rPr lang="en-GB" dirty="0" err="1" smtClean="0">
                <a:solidFill>
                  <a:srgbClr val="FF0000"/>
                </a:solidFill>
              </a:rPr>
              <a:t>Ch</a:t>
            </a:r>
            <a:r>
              <a:rPr lang="en-GB" dirty="0" smtClean="0">
                <a:solidFill>
                  <a:srgbClr val="FF0000"/>
                </a:solidFill>
              </a:rPr>
              <a:t> 5</a:t>
            </a:r>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6</a:t>
            </a:fld>
            <a:endParaRPr lang="en-GB"/>
          </a:p>
        </p:txBody>
      </p:sp>
    </p:spTree>
    <p:extLst>
      <p:ext uri="{BB962C8B-B14F-4D97-AF65-F5344CB8AC3E}">
        <p14:creationId xmlns:p14="http://schemas.microsoft.com/office/powerpoint/2010/main" val="4204203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Also in </a:t>
            </a:r>
            <a:r>
              <a:rPr lang="en-GB" dirty="0" err="1" smtClean="0"/>
              <a:t>Ch</a:t>
            </a:r>
            <a:r>
              <a:rPr lang="en-GB" dirty="0" smtClean="0"/>
              <a:t> 6 and 9</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7</a:t>
            </a:fld>
            <a:endParaRPr lang="en-GB"/>
          </a:p>
        </p:txBody>
      </p:sp>
    </p:spTree>
    <p:extLst>
      <p:ext uri="{BB962C8B-B14F-4D97-AF65-F5344CB8AC3E}">
        <p14:creationId xmlns:p14="http://schemas.microsoft.com/office/powerpoint/2010/main" val="3548560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Inputs – be careful</a:t>
            </a:r>
            <a:r>
              <a:rPr lang="en-GB" baseline="0" dirty="0" smtClean="0"/>
              <a:t> with renewables, that they don’t displace food crops, or risk deforestation.  Can you specify modular construction or elements, </a:t>
            </a:r>
            <a:r>
              <a:rPr lang="en-GB" baseline="0" smtClean="0"/>
              <a:t>suitable foEG </a:t>
            </a:r>
            <a:r>
              <a:rPr lang="en-GB" baseline="0" dirty="0" smtClean="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10</a:t>
            </a:fld>
            <a:endParaRPr lang="en-GB">
              <a:solidFill>
                <a:srgbClr val="000000"/>
              </a:solidFill>
            </a:endParaRPr>
          </a:p>
        </p:txBody>
      </p:sp>
    </p:spTree>
    <p:extLst>
      <p:ext uri="{BB962C8B-B14F-4D97-AF65-F5344CB8AC3E}">
        <p14:creationId xmlns:p14="http://schemas.microsoft.com/office/powerpoint/2010/main" val="41189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17</a:t>
            </a:fld>
            <a:endParaRPr lang="en-GB"/>
          </a:p>
        </p:txBody>
      </p:sp>
    </p:spTree>
    <p:extLst>
      <p:ext uri="{BB962C8B-B14F-4D97-AF65-F5344CB8AC3E}">
        <p14:creationId xmlns:p14="http://schemas.microsoft.com/office/powerpoint/2010/main" val="2070876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Inputs – be careful</a:t>
            </a:r>
            <a:r>
              <a:rPr lang="en-GB" baseline="0" dirty="0" smtClean="0"/>
              <a:t> with renewables, that they don’t displace food crops, or risk deforestation.  Can you specify modular construction or elements, </a:t>
            </a:r>
            <a:r>
              <a:rPr lang="en-GB" baseline="0" smtClean="0"/>
              <a:t>suitable foEG </a:t>
            </a:r>
            <a:r>
              <a:rPr lang="en-GB" baseline="0" dirty="0" smtClean="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27</a:t>
            </a:fld>
            <a:endParaRPr lang="en-GB">
              <a:solidFill>
                <a:srgbClr val="000000"/>
              </a:solidFill>
            </a:endParaRPr>
          </a:p>
        </p:txBody>
      </p:sp>
    </p:spTree>
    <p:extLst>
      <p:ext uri="{BB962C8B-B14F-4D97-AF65-F5344CB8AC3E}">
        <p14:creationId xmlns:p14="http://schemas.microsoft.com/office/powerpoint/2010/main" val="26715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Inputs – be careful</a:t>
            </a:r>
            <a:r>
              <a:rPr lang="en-GB" baseline="0" dirty="0" smtClean="0"/>
              <a:t> with renewables, that they don’t displace food crops, or risk deforestation.  Can you specify modular construction or elements, </a:t>
            </a:r>
            <a:r>
              <a:rPr lang="en-GB" baseline="0" smtClean="0"/>
              <a:t>suitable foEG </a:t>
            </a:r>
            <a:r>
              <a:rPr lang="en-GB" baseline="0" dirty="0" smtClean="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31</a:t>
            </a:fld>
            <a:endParaRPr lang="en-GB">
              <a:solidFill>
                <a:srgbClr val="000000"/>
              </a:solidFill>
            </a:endParaRPr>
          </a:p>
        </p:txBody>
      </p:sp>
    </p:spTree>
    <p:extLst>
      <p:ext uri="{BB962C8B-B14F-4D97-AF65-F5344CB8AC3E}">
        <p14:creationId xmlns:p14="http://schemas.microsoft.com/office/powerpoint/2010/main" val="38623403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lvl1pPr defTabSz="883740">
              <a:defRPr sz="1400">
                <a:solidFill>
                  <a:schemeClr val="tx1"/>
                </a:solidFill>
                <a:latin typeface="Arial" panose="020B0604020202020204" pitchFamily="34" charset="0"/>
                <a:cs typeface="Arial" panose="020B0604020202020204" pitchFamily="34" charset="0"/>
              </a:defRPr>
            </a:lvl1pPr>
            <a:lvl2pPr marL="713034" indent="-273431" defTabSz="883740">
              <a:defRPr sz="1400">
                <a:solidFill>
                  <a:schemeClr val="tx1"/>
                </a:solidFill>
                <a:latin typeface="Arial" panose="020B0604020202020204" pitchFamily="34" charset="0"/>
                <a:cs typeface="Arial" panose="020B0604020202020204" pitchFamily="34" charset="0"/>
              </a:defRPr>
            </a:lvl2pPr>
            <a:lvl3pPr marL="1098254" indent="-219047" defTabSz="883740">
              <a:defRPr sz="1400">
                <a:solidFill>
                  <a:schemeClr val="tx1"/>
                </a:solidFill>
                <a:latin typeface="Arial" panose="020B0604020202020204" pitchFamily="34" charset="0"/>
                <a:cs typeface="Arial" panose="020B0604020202020204" pitchFamily="34" charset="0"/>
              </a:defRPr>
            </a:lvl3pPr>
            <a:lvl4pPr marL="1537857" indent="-219047" defTabSz="883740">
              <a:defRPr sz="1400">
                <a:solidFill>
                  <a:schemeClr val="tx1"/>
                </a:solidFill>
                <a:latin typeface="Arial" panose="020B0604020202020204" pitchFamily="34" charset="0"/>
                <a:cs typeface="Arial" panose="020B0604020202020204" pitchFamily="34" charset="0"/>
              </a:defRPr>
            </a:lvl4pPr>
            <a:lvl5pPr marL="1978971" indent="-219047" defTabSz="883740">
              <a:defRPr sz="1400">
                <a:solidFill>
                  <a:schemeClr val="tx1"/>
                </a:solidFill>
                <a:latin typeface="Arial" panose="020B0604020202020204" pitchFamily="34" charset="0"/>
                <a:cs typeface="Arial" panose="020B0604020202020204" pitchFamily="34" charset="0"/>
              </a:defRPr>
            </a:lvl5pPr>
            <a:lvl6pPr marL="2414044" indent="-219047" defTabSz="88374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849115" indent="-219047" defTabSz="88374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284187" indent="-219047" defTabSz="88374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719259" indent="-219047" defTabSz="88374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fld id="{98074FCD-C4C6-46FF-A073-1F64423750D6}" type="slidenum">
              <a:rPr lang="en-GB" altLang="en-US" sz="1300"/>
              <a:pPr/>
              <a:t>38</a:t>
            </a:fld>
            <a:endParaRPr lang="en-GB" altLang="en-US" sz="1300"/>
          </a:p>
        </p:txBody>
      </p:sp>
      <p:sp>
        <p:nvSpPr>
          <p:cNvPr id="31747" name="Rectangle 2"/>
          <p:cNvSpPr>
            <a:spLocks noGrp="1" noRot="1" noChangeAspect="1" noChangeArrowheads="1" noTextEdit="1"/>
          </p:cNvSpPr>
          <p:nvPr>
            <p:ph type="sldImg"/>
          </p:nvPr>
        </p:nvSpPr>
        <p:spPr>
          <a:xfrm>
            <a:off x="946150" y="708025"/>
            <a:ext cx="4719638" cy="3538538"/>
          </a:xfrm>
          <a:ln/>
        </p:spPr>
      </p:sp>
      <p:sp>
        <p:nvSpPr>
          <p:cNvPr id="31748" name="Rectangle 3"/>
          <p:cNvSpPr>
            <a:spLocks noGrp="1" noChangeArrowheads="1"/>
          </p:cNvSpPr>
          <p:nvPr>
            <p:ph type="body" idx="1"/>
          </p:nvPr>
        </p:nvSpPr>
        <p:spPr>
          <a:xfrm>
            <a:off x="660168" y="4481402"/>
            <a:ext cx="5284468" cy="4244391"/>
          </a:xfrm>
          <a:noFill/>
        </p:spPr>
        <p:txBody>
          <a:bodyPr/>
          <a:lstStyle/>
          <a:p>
            <a:r>
              <a:rPr lang="en-GB" dirty="0"/>
              <a:t>I’d like to invite you to think about 2 numbers:</a:t>
            </a:r>
          </a:p>
          <a:p>
            <a:r>
              <a:rPr lang="en-GB" dirty="0"/>
              <a:t>9 – That’s 9 </a:t>
            </a:r>
            <a:r>
              <a:rPr lang="en-GB" u="sng" dirty="0"/>
              <a:t>billion</a:t>
            </a:r>
            <a:r>
              <a:rPr lang="en-GB" dirty="0"/>
              <a:t>.  The forecast for the global population in 2050.  It took </a:t>
            </a:r>
            <a:r>
              <a:rPr lang="en-GB" u="sng" dirty="0"/>
              <a:t>10000</a:t>
            </a:r>
            <a:r>
              <a:rPr lang="en-GB" dirty="0"/>
              <a:t> years for the human population to reach 3bn, by 1960.  But only another </a:t>
            </a:r>
            <a:r>
              <a:rPr lang="en-GB" u="sng" dirty="0"/>
              <a:t>40 years</a:t>
            </a:r>
            <a:r>
              <a:rPr lang="en-GB" dirty="0"/>
              <a:t> to double that to 6bn in the year 2000.  And it is </a:t>
            </a:r>
            <a:r>
              <a:rPr lang="en-GB" u="sng" dirty="0"/>
              <a:t>predicted</a:t>
            </a:r>
            <a:r>
              <a:rPr lang="en-GB" dirty="0"/>
              <a:t> to reach nearly 9bn by 2050 – so </a:t>
            </a:r>
            <a:r>
              <a:rPr lang="en-GB" u="sng" dirty="0"/>
              <a:t>trebling</a:t>
            </a:r>
            <a:r>
              <a:rPr lang="en-GB" dirty="0"/>
              <a:t> in less than a century.  </a:t>
            </a:r>
          </a:p>
          <a:p>
            <a:r>
              <a:rPr lang="en-GB" dirty="0"/>
              <a:t>The 2</a:t>
            </a:r>
            <a:r>
              <a:rPr lang="en-GB" baseline="30000" dirty="0"/>
              <a:t>nd</a:t>
            </a:r>
            <a:r>
              <a:rPr lang="en-GB" dirty="0"/>
              <a:t> number is 3 - 3 billion.  The increase in the number of consumers by 2030.  People coming out of poverty to earn more than $10000 per household, giving them disposable income.  There are 2bn of us in this so-called ‘consumer class’ now.  That will more than </a:t>
            </a:r>
            <a:r>
              <a:rPr lang="en-GB" u="sng" dirty="0"/>
              <a:t>double</a:t>
            </a:r>
            <a:r>
              <a:rPr lang="en-GB" dirty="0"/>
              <a:t> to nearly </a:t>
            </a:r>
            <a:r>
              <a:rPr lang="en-GB" u="sng" dirty="0"/>
              <a:t>5bn</a:t>
            </a:r>
            <a:r>
              <a:rPr lang="en-GB" dirty="0"/>
              <a:t> by 2030 – only than 15 years away</a:t>
            </a:r>
            <a:r>
              <a:rPr lang="en-GB" dirty="0" smtClean="0"/>
              <a:t>.</a:t>
            </a:r>
          </a:p>
          <a:p>
            <a:endParaRPr lang="en-GB" dirty="0" smtClean="0"/>
          </a:p>
          <a:p>
            <a:r>
              <a:rPr lang="en-GB" dirty="0" smtClean="0"/>
              <a:t>Middle class ref </a:t>
            </a:r>
            <a:r>
              <a:rPr lang="en-GB" dirty="0" err="1" smtClean="0"/>
              <a:t>Kharas</a:t>
            </a:r>
            <a:r>
              <a:rPr lang="en-GB" dirty="0" smtClean="0"/>
              <a:t>,</a:t>
            </a:r>
            <a:r>
              <a:rPr lang="en-GB" baseline="0" dirty="0" smtClean="0"/>
              <a:t> H (2010), </a:t>
            </a:r>
            <a:r>
              <a:rPr lang="en-GB" sz="1200" b="0" i="0" u="none" strike="noStrike" kern="1200" baseline="0" dirty="0" smtClean="0">
                <a:solidFill>
                  <a:schemeClr val="tx1"/>
                </a:solidFill>
                <a:latin typeface="Arial" pitchFamily="34" charset="0"/>
                <a:ea typeface="+mn-ea"/>
                <a:cs typeface="Arial" pitchFamily="34" charset="0"/>
              </a:rPr>
              <a:t>THE EMERGING MIDDLE CLASS IN DEVELOPING COUNTRIES, OECD Development Centre, Working Paper No. 285, January 2010,  http://www.oecd.org/social/poverty/44457738.pdf</a:t>
            </a:r>
            <a:endParaRPr lang="en-GB" dirty="0"/>
          </a:p>
        </p:txBody>
      </p:sp>
      <p:sp>
        <p:nvSpPr>
          <p:cNvPr id="2" name="Footer Placeholder 1"/>
          <p:cNvSpPr>
            <a:spLocks noGrp="1"/>
          </p:cNvSpPr>
          <p:nvPr>
            <p:ph type="ftr" sz="quarter" idx="10"/>
          </p:nvPr>
        </p:nvSpPr>
        <p:spPr/>
        <p:txBody>
          <a:bodyPr/>
          <a:lstStyle/>
          <a:p>
            <a:pPr>
              <a:defRPr/>
            </a:pPr>
            <a:r>
              <a:rPr lang="en-GB" smtClean="0"/>
              <a:t>Hudds Uni Logistics sustainability best practice #1 9 March</a:t>
            </a:r>
            <a:endParaRPr lang="en-GB"/>
          </a:p>
        </p:txBody>
      </p:sp>
    </p:spTree>
    <p:extLst>
      <p:ext uri="{BB962C8B-B14F-4D97-AF65-F5344CB8AC3E}">
        <p14:creationId xmlns:p14="http://schemas.microsoft.com/office/powerpoint/2010/main" val="6229310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Also in </a:t>
            </a:r>
            <a:r>
              <a:rPr lang="en-GB" dirty="0" err="1" smtClean="0"/>
              <a:t>Ch</a:t>
            </a:r>
            <a:r>
              <a:rPr lang="en-GB" dirty="0" smtClean="0"/>
              <a:t> 6</a:t>
            </a:r>
            <a:endParaRPr lang="en-GB" dirty="0"/>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pPr>
                <a:defRPr/>
              </a:pPr>
              <a:t>41</a:t>
            </a:fld>
            <a:endParaRPr lang="en-GB"/>
          </a:p>
        </p:txBody>
      </p:sp>
      <p:sp>
        <p:nvSpPr>
          <p:cNvPr id="5" name="Date Placeholder 4"/>
          <p:cNvSpPr>
            <a:spLocks noGrp="1"/>
          </p:cNvSpPr>
          <p:nvPr>
            <p:ph type="dt" idx="11"/>
          </p:nvPr>
        </p:nvSpPr>
        <p:spPr/>
        <p:txBody>
          <a:bodyPr/>
          <a:lstStyle/>
          <a:p>
            <a:fld id="{116091A3-958F-4AD7-BFC1-79969C68878B}" type="datetime1">
              <a:rPr lang="en-GB" smtClean="0"/>
              <a:t>25/10/2020</a:t>
            </a:fld>
            <a:endParaRPr lang="en-GB"/>
          </a:p>
        </p:txBody>
      </p:sp>
      <p:sp>
        <p:nvSpPr>
          <p:cNvPr id="6" name="Footer Placeholder 5"/>
          <p:cNvSpPr>
            <a:spLocks noGrp="1"/>
          </p:cNvSpPr>
          <p:nvPr>
            <p:ph type="ftr" sz="quarter" idx="12"/>
          </p:nvPr>
        </p:nvSpPr>
        <p:spPr/>
        <p:txBody>
          <a:bodyPr/>
          <a:lstStyle/>
          <a:p>
            <a:r>
              <a:rPr lang="en-GB" smtClean="0"/>
              <a:t>Project SCALE draft 3</a:t>
            </a:r>
            <a:endParaRPr lang="en-GB"/>
          </a:p>
        </p:txBody>
      </p:sp>
    </p:spTree>
    <p:extLst>
      <p:ext uri="{BB962C8B-B14F-4D97-AF65-F5344CB8AC3E}">
        <p14:creationId xmlns:p14="http://schemas.microsoft.com/office/powerpoint/2010/main" val="38525846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51</a:t>
            </a:fld>
            <a:endParaRPr lang="en-GB"/>
          </a:p>
        </p:txBody>
      </p:sp>
    </p:spTree>
    <p:extLst>
      <p:ext uri="{BB962C8B-B14F-4D97-AF65-F5344CB8AC3E}">
        <p14:creationId xmlns:p14="http://schemas.microsoft.com/office/powerpoint/2010/main" val="13991064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Also in </a:t>
            </a:r>
            <a:r>
              <a:rPr lang="en-GB" dirty="0" err="1" smtClean="0"/>
              <a:t>Ch</a:t>
            </a:r>
            <a:r>
              <a:rPr lang="en-GB" dirty="0" smtClean="0"/>
              <a:t> 5</a:t>
            </a:r>
            <a:endParaRPr lang="en-GB" dirty="0"/>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pPr>
                <a:defRPr/>
              </a:pPr>
              <a:t>55</a:t>
            </a:fld>
            <a:endParaRPr lang="en-GB"/>
          </a:p>
        </p:txBody>
      </p:sp>
      <p:sp>
        <p:nvSpPr>
          <p:cNvPr id="5" name="Date Placeholder 4"/>
          <p:cNvSpPr>
            <a:spLocks noGrp="1"/>
          </p:cNvSpPr>
          <p:nvPr>
            <p:ph type="dt" idx="11"/>
          </p:nvPr>
        </p:nvSpPr>
        <p:spPr/>
        <p:txBody>
          <a:bodyPr/>
          <a:lstStyle/>
          <a:p>
            <a:fld id="{116091A3-958F-4AD7-BFC1-79969C68878B}" type="datetime1">
              <a:rPr lang="en-GB" smtClean="0"/>
              <a:t>25/10/2020</a:t>
            </a:fld>
            <a:endParaRPr lang="en-GB"/>
          </a:p>
        </p:txBody>
      </p:sp>
      <p:sp>
        <p:nvSpPr>
          <p:cNvPr id="6" name="Footer Placeholder 5"/>
          <p:cNvSpPr>
            <a:spLocks noGrp="1"/>
          </p:cNvSpPr>
          <p:nvPr>
            <p:ph type="ftr" sz="quarter" idx="12"/>
          </p:nvPr>
        </p:nvSpPr>
        <p:spPr/>
        <p:txBody>
          <a:bodyPr/>
          <a:lstStyle/>
          <a:p>
            <a:r>
              <a:rPr lang="en-GB" smtClean="0"/>
              <a:t>Project SCALE draft 3</a:t>
            </a:r>
            <a:endParaRPr lang="en-GB"/>
          </a:p>
        </p:txBody>
      </p:sp>
    </p:spTree>
    <p:extLst>
      <p:ext uri="{BB962C8B-B14F-4D97-AF65-F5344CB8AC3E}">
        <p14:creationId xmlns:p14="http://schemas.microsoft.com/office/powerpoint/2010/main" val="36887133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Inputs – be careful</a:t>
            </a:r>
            <a:r>
              <a:rPr lang="en-GB" baseline="0" dirty="0" smtClean="0"/>
              <a:t> with renewables, that they don’t displace food crops, or risk deforestation.  Can you specify modular construction or elements, </a:t>
            </a:r>
            <a:r>
              <a:rPr lang="en-GB" baseline="0" smtClean="0"/>
              <a:t>suitable foEG </a:t>
            </a:r>
            <a:r>
              <a:rPr lang="en-GB" baseline="0" dirty="0" smtClean="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57</a:t>
            </a:fld>
            <a:endParaRPr lang="en-GB">
              <a:solidFill>
                <a:srgbClr val="000000"/>
              </a:solidFill>
            </a:endParaRPr>
          </a:p>
        </p:txBody>
      </p:sp>
    </p:spTree>
    <p:extLst>
      <p:ext uri="{BB962C8B-B14F-4D97-AF65-F5344CB8AC3E}">
        <p14:creationId xmlns:p14="http://schemas.microsoft.com/office/powerpoint/2010/main" val="32814329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solidFill>
                  <a:srgbClr val="000000"/>
                </a:solidFill>
              </a:rPr>
              <a:pPr>
                <a:defRPr/>
              </a:pPr>
              <a:t>59</a:t>
            </a:fld>
            <a:endParaRPr lang="en-GB">
              <a:solidFill>
                <a:srgbClr val="000000"/>
              </a:solidFill>
            </a:endParaRPr>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1387444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1997">
              <a:defRPr/>
            </a:pPr>
            <a:r>
              <a:rPr lang="en-GB" dirty="0" smtClean="0"/>
              <a:t>These circular flows can be in-company – extracting value from waste to use as energy, or cleaning and recycling water.  Flows can also be ‘cascaded</a:t>
            </a:r>
            <a:r>
              <a:rPr lang="en-GB" baseline="0" dirty="0" smtClean="0"/>
              <a:t> materials’ </a:t>
            </a:r>
            <a:r>
              <a:rPr lang="en-GB" dirty="0" smtClean="0"/>
              <a:t>between different sectors - So orange juice processing can provide valuable by-products – orange peel for essential oils to feed into the pharmaceutical and cosmetics sectors, and pectin from the pips. </a:t>
            </a:r>
          </a:p>
          <a:p>
            <a:endParaRPr lang="en-GB" dirty="0" smtClean="0"/>
          </a:p>
          <a:p>
            <a:r>
              <a:rPr lang="en-GB" dirty="0" smtClean="0"/>
              <a:t>So </a:t>
            </a:r>
            <a:r>
              <a:rPr lang="en-GB" dirty="0"/>
              <a:t>reverse flows for repair/re-use/upgrade/re-manufacture, take-back initiatives -  bring your old whatever back for recycling.  </a:t>
            </a:r>
          </a:p>
          <a:p>
            <a:r>
              <a:rPr lang="en-GB" b="1" dirty="0"/>
              <a:t> </a:t>
            </a:r>
            <a:endParaRPr lang="en-GB" dirty="0"/>
          </a:p>
          <a:p>
            <a:r>
              <a:rPr lang="en-GB" dirty="0"/>
              <a:t>And use reverse flows to move re-usable packaging and ‘technical nutrients’ back up the supply chain.  </a:t>
            </a: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solidFill>
                  <a:srgbClr val="000000"/>
                </a:solidFill>
              </a:rPr>
              <a:pPr>
                <a:defRPr/>
              </a:pPr>
              <a:t>64</a:t>
            </a:fld>
            <a:endParaRPr lang="en-GB">
              <a:solidFill>
                <a:srgbClr val="000000"/>
              </a:solidFill>
            </a:endParaRPr>
          </a:p>
        </p:txBody>
      </p:sp>
    </p:spTree>
    <p:extLst>
      <p:ext uri="{BB962C8B-B14F-4D97-AF65-F5344CB8AC3E}">
        <p14:creationId xmlns:p14="http://schemas.microsoft.com/office/powerpoint/2010/main" val="40853165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71</a:t>
            </a:fld>
            <a:endParaRPr lang="en-GB"/>
          </a:p>
        </p:txBody>
      </p:sp>
    </p:spTree>
    <p:extLst>
      <p:ext uri="{BB962C8B-B14F-4D97-AF65-F5344CB8AC3E}">
        <p14:creationId xmlns:p14="http://schemas.microsoft.com/office/powerpoint/2010/main" val="30168237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Piñatex  is unique in the textile world as it uses</a:t>
            </a:r>
            <a:r>
              <a:rPr lang="en-US" baseline="0" dirty="0" smtClean="0"/>
              <a:t> a by-product of agriculture (pineapple harvest) as its first raw material. As such it does not use land, water, fertilizers or chemicals.</a:t>
            </a:r>
          </a:p>
          <a:p>
            <a:r>
              <a:rPr lang="en-US" dirty="0" smtClean="0"/>
              <a:t>The fibres extracted from</a:t>
            </a:r>
            <a:r>
              <a:rPr lang="en-US" baseline="0" dirty="0" smtClean="0"/>
              <a:t> the waste leaves give the farming community an extra  revenue: per M2 of sold Piñatex the farming cooperatives we are </a:t>
            </a:r>
            <a:r>
              <a:rPr lang="en-US" baseline="0" smtClean="0"/>
              <a:t>working with </a:t>
            </a:r>
            <a:r>
              <a:rPr lang="en-US" baseline="0" dirty="0" smtClean="0"/>
              <a:t>get  £1.00</a:t>
            </a:r>
            <a:endParaRPr lang="en-US" dirty="0"/>
          </a:p>
        </p:txBody>
      </p:sp>
      <p:sp>
        <p:nvSpPr>
          <p:cNvPr id="4" name="Slide Number Placeholder 3"/>
          <p:cNvSpPr>
            <a:spLocks noGrp="1"/>
          </p:cNvSpPr>
          <p:nvPr>
            <p:ph type="sldNum" sz="quarter" idx="10"/>
          </p:nvPr>
        </p:nvSpPr>
        <p:spPr/>
        <p:txBody>
          <a:bodyPr/>
          <a:lstStyle/>
          <a:p>
            <a:fld id="{08C85CCC-78DF-364A-B83F-E5F4F841245C}" type="slidenum">
              <a:rPr lang="en-US" smtClean="0">
                <a:solidFill>
                  <a:prstClr val="black"/>
                </a:solidFill>
              </a:rPr>
              <a:pPr/>
              <a:t>72</a:t>
            </a:fld>
            <a:endParaRPr lang="en-US">
              <a:solidFill>
                <a:prstClr val="black"/>
              </a:solidFill>
            </a:endParaRPr>
          </a:p>
        </p:txBody>
      </p:sp>
    </p:spTree>
    <p:extLst>
      <p:ext uri="{BB962C8B-B14F-4D97-AF65-F5344CB8AC3E}">
        <p14:creationId xmlns:p14="http://schemas.microsoft.com/office/powerpoint/2010/main" val="12092899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Inputs – be careful</a:t>
            </a:r>
            <a:r>
              <a:rPr lang="en-GB" baseline="0" dirty="0" smtClean="0"/>
              <a:t> with renewables, that they don’t displace food crops, or risk deforestation.  Can you specify modular construction or elements, </a:t>
            </a:r>
            <a:r>
              <a:rPr lang="en-GB" baseline="0" smtClean="0"/>
              <a:t>suitable foEG </a:t>
            </a:r>
            <a:r>
              <a:rPr lang="en-GB" baseline="0" dirty="0" smtClean="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77</a:t>
            </a:fld>
            <a:endParaRPr lang="en-GB">
              <a:solidFill>
                <a:srgbClr val="000000"/>
              </a:solidFill>
            </a:endParaRPr>
          </a:p>
        </p:txBody>
      </p:sp>
    </p:spTree>
    <p:extLst>
      <p:ext uri="{BB962C8B-B14F-4D97-AF65-F5344CB8AC3E}">
        <p14:creationId xmlns:p14="http://schemas.microsoft.com/office/powerpoint/2010/main" val="19004371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Inputs – be careful</a:t>
            </a:r>
            <a:r>
              <a:rPr lang="en-GB" baseline="0" dirty="0" smtClean="0"/>
              <a:t> with renewables, that they don’t displace food crops, or risk deforestation.  Can you specify modular construction or elements, </a:t>
            </a:r>
            <a:r>
              <a:rPr lang="en-GB" baseline="0" smtClean="0"/>
              <a:t>suitable foEG </a:t>
            </a:r>
            <a:r>
              <a:rPr lang="en-GB" baseline="0" dirty="0" smtClean="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87</a:t>
            </a:fld>
            <a:endParaRPr lang="en-GB">
              <a:solidFill>
                <a:srgbClr val="000000"/>
              </a:solidFill>
            </a:endParaRPr>
          </a:p>
        </p:txBody>
      </p:sp>
    </p:spTree>
    <p:extLst>
      <p:ext uri="{BB962C8B-B14F-4D97-AF65-F5344CB8AC3E}">
        <p14:creationId xmlns:p14="http://schemas.microsoft.com/office/powerpoint/2010/main" val="12130377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Also in </a:t>
            </a:r>
            <a:r>
              <a:rPr lang="en-GB" dirty="0" err="1" smtClean="0"/>
              <a:t>Ch</a:t>
            </a:r>
            <a:r>
              <a:rPr lang="en-GB" dirty="0" smtClean="0"/>
              <a:t> 3</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95</a:t>
            </a:fld>
            <a:endParaRPr lang="en-GB"/>
          </a:p>
        </p:txBody>
      </p:sp>
    </p:spTree>
    <p:extLst>
      <p:ext uri="{BB962C8B-B14F-4D97-AF65-F5344CB8AC3E}">
        <p14:creationId xmlns:p14="http://schemas.microsoft.com/office/powerpoint/2010/main" val="19146241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Inputs – be careful</a:t>
            </a:r>
            <a:r>
              <a:rPr lang="en-GB" baseline="0" dirty="0" smtClean="0"/>
              <a:t> with renewables, that they don’t displace food crops, or risk deforestation.  Can you specify modular construction or elements, </a:t>
            </a:r>
            <a:r>
              <a:rPr lang="en-GB" baseline="0" smtClean="0"/>
              <a:t>suitable foEG </a:t>
            </a:r>
            <a:r>
              <a:rPr lang="en-GB" baseline="0" dirty="0" smtClean="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97</a:t>
            </a:fld>
            <a:endParaRPr lang="en-GB">
              <a:solidFill>
                <a:srgbClr val="000000"/>
              </a:solidFill>
            </a:endParaRPr>
          </a:p>
        </p:txBody>
      </p:sp>
    </p:spTree>
    <p:extLst>
      <p:ext uri="{BB962C8B-B14F-4D97-AF65-F5344CB8AC3E}">
        <p14:creationId xmlns:p14="http://schemas.microsoft.com/office/powerpoint/2010/main" val="14273171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b="1" dirty="0" smtClean="0"/>
              <a:t>cascaded use across industries</a:t>
            </a:r>
            <a:r>
              <a:rPr lang="en-GB" sz="2400" dirty="0" smtClean="0"/>
              <a:t> – using discarded materials from one value chain as by-products, replacing virgin material inflow in another – for example as food for animals, orange peel for pectin, essential oils, and bioethanol</a:t>
            </a:r>
          </a:p>
          <a:p>
            <a:r>
              <a:rPr lang="en-GB" sz="2400" b="1" dirty="0" smtClean="0"/>
              <a:t>pure, non-toxic</a:t>
            </a:r>
            <a:r>
              <a:rPr lang="en-GB" sz="2400" dirty="0" smtClean="0"/>
              <a:t>, or at least easier to separate inputs &amp; designs.  Make materials &amp; products ‘fit for onward use’ – eg avoid PVC labels on PET bottles.  Pure wool can be re-spun with hardly any loss of quality.  Fabric blends are difficult to separate for recycling without degradation in value. </a:t>
            </a:r>
          </a:p>
          <a:p>
            <a:pPr lvl="1"/>
            <a:r>
              <a:rPr lang="en-GB" sz="2000" dirty="0" smtClean="0"/>
              <a:t>In food manufacture this is probably most relevant to packaging … </a:t>
            </a:r>
          </a:p>
          <a:p>
            <a:pPr lvl="0"/>
            <a:r>
              <a:rPr lang="en-GB" sz="2000" dirty="0" smtClean="0"/>
              <a:t>For</a:t>
            </a:r>
            <a:r>
              <a:rPr lang="en-GB" sz="2000" baseline="0" dirty="0" smtClean="0"/>
              <a:t> the </a:t>
            </a:r>
            <a:r>
              <a:rPr lang="en-GB" sz="2000" b="1" baseline="0" dirty="0" smtClean="0"/>
              <a:t>sharing economy </a:t>
            </a:r>
            <a:r>
              <a:rPr lang="en-GB" sz="2000" b="0" baseline="0" dirty="0" smtClean="0"/>
              <a:t>in food, we have </a:t>
            </a:r>
            <a:r>
              <a:rPr lang="en-GB" sz="2000" b="0" baseline="0" dirty="0" err="1" smtClean="0"/>
              <a:t>Landshare</a:t>
            </a:r>
            <a:endParaRPr lang="en-GB" sz="2000" dirty="0" smtClean="0"/>
          </a:p>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100</a:t>
            </a:fld>
            <a:endParaRPr lang="en-GB"/>
          </a:p>
        </p:txBody>
      </p:sp>
    </p:spTree>
    <p:extLst>
      <p:ext uri="{BB962C8B-B14F-4D97-AF65-F5344CB8AC3E}">
        <p14:creationId xmlns:p14="http://schemas.microsoft.com/office/powerpoint/2010/main" val="16897013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101</a:t>
            </a:fld>
            <a:endParaRPr lang="en-GB"/>
          </a:p>
        </p:txBody>
      </p:sp>
    </p:spTree>
    <p:extLst>
      <p:ext uri="{BB962C8B-B14F-4D97-AF65-F5344CB8AC3E}">
        <p14:creationId xmlns:p14="http://schemas.microsoft.com/office/powerpoint/2010/main" val="36860620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b="1" dirty="0" smtClean="0"/>
              <a:t>cascaded use across industries</a:t>
            </a:r>
            <a:r>
              <a:rPr lang="en-GB" sz="2400" dirty="0" smtClean="0"/>
              <a:t> – using discarded materials from one value chain as by-products, replacing virgin material inflow in another – for example as food for animals, orange peel for pectin, essential oils, and bioethanol</a:t>
            </a:r>
          </a:p>
          <a:p>
            <a:r>
              <a:rPr lang="en-GB" sz="2400" b="1" dirty="0" smtClean="0"/>
              <a:t>pure, non-toxic</a:t>
            </a:r>
            <a:r>
              <a:rPr lang="en-GB" sz="2400" dirty="0" smtClean="0"/>
              <a:t>, or at least easier to separate inputs &amp; designs.  Make materials &amp; products ‘fit for onward use’ – eg avoid PVC labels on PET bottles.  Pure wool can be re-spun with hardly any loss of quality.  Fabric blends are difficult to separate for recycling without degradation in value. </a:t>
            </a:r>
          </a:p>
          <a:p>
            <a:pPr lvl="1"/>
            <a:r>
              <a:rPr lang="en-GB" sz="2000" dirty="0" smtClean="0"/>
              <a:t>In food manufacture this is probably most relevant to packaging … </a:t>
            </a:r>
          </a:p>
          <a:p>
            <a:pPr lvl="0"/>
            <a:r>
              <a:rPr lang="en-GB" sz="2000" dirty="0" smtClean="0"/>
              <a:t>For</a:t>
            </a:r>
            <a:r>
              <a:rPr lang="en-GB" sz="2000" baseline="0" dirty="0" smtClean="0"/>
              <a:t> the </a:t>
            </a:r>
            <a:r>
              <a:rPr lang="en-GB" sz="2000" b="1" baseline="0" dirty="0" smtClean="0"/>
              <a:t>sharing economy </a:t>
            </a:r>
            <a:r>
              <a:rPr lang="en-GB" sz="2000" b="0" baseline="0" dirty="0" smtClean="0"/>
              <a:t>in food, we have </a:t>
            </a:r>
            <a:r>
              <a:rPr lang="en-GB" sz="2000" b="0" baseline="0" dirty="0" err="1" smtClean="0"/>
              <a:t>Landshare</a:t>
            </a:r>
            <a:endParaRPr lang="en-GB" sz="2000" dirty="0" smtClean="0"/>
          </a:p>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104</a:t>
            </a:fld>
            <a:endParaRPr lang="en-GB"/>
          </a:p>
        </p:txBody>
      </p:sp>
    </p:spTree>
    <p:extLst>
      <p:ext uri="{BB962C8B-B14F-4D97-AF65-F5344CB8AC3E}">
        <p14:creationId xmlns:p14="http://schemas.microsoft.com/office/powerpoint/2010/main" val="21718079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109</a:t>
            </a:fld>
            <a:endParaRPr lang="en-GB"/>
          </a:p>
        </p:txBody>
      </p:sp>
    </p:spTree>
    <p:extLst>
      <p:ext uri="{BB962C8B-B14F-4D97-AF65-F5344CB8AC3E}">
        <p14:creationId xmlns:p14="http://schemas.microsoft.com/office/powerpoint/2010/main" val="27099272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110</a:t>
            </a:fld>
            <a:endParaRPr lang="en-GB"/>
          </a:p>
        </p:txBody>
      </p:sp>
    </p:spTree>
    <p:extLst>
      <p:ext uri="{BB962C8B-B14F-4D97-AF65-F5344CB8AC3E}">
        <p14:creationId xmlns:p14="http://schemas.microsoft.com/office/powerpoint/2010/main" val="4289578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I’d like to share my “</a:t>
            </a:r>
            <a:r>
              <a:rPr lang="en-GB" u="sng" dirty="0" smtClean="0"/>
              <a:t>7 S”</a:t>
            </a:r>
            <a:r>
              <a:rPr lang="en-GB" u="sng" baseline="0" dirty="0" smtClean="0"/>
              <a:t> model</a:t>
            </a:r>
            <a:r>
              <a:rPr lang="en-GB" baseline="0" dirty="0" smtClean="0"/>
              <a:t> – 7 principles for sustainable supply chains.</a:t>
            </a:r>
          </a:p>
          <a:p>
            <a:r>
              <a:rPr lang="en-GB" dirty="0" smtClean="0"/>
              <a:t>This could</a:t>
            </a:r>
            <a:r>
              <a:rPr lang="en-GB" baseline="0" dirty="0" smtClean="0"/>
              <a:t> be a typical supply chain – with products sourced from domestic and overseas suppliers.  </a:t>
            </a:r>
          </a:p>
          <a:p>
            <a:endParaRPr lang="en-GB" baseline="0" dirty="0" smtClean="0"/>
          </a:p>
          <a:p>
            <a:r>
              <a:rPr lang="en-GB" dirty="0"/>
              <a:t>First </a:t>
            </a:r>
            <a:r>
              <a:rPr lang="en-GB" b="1" u="sng" dirty="0"/>
              <a:t>simplify</a:t>
            </a:r>
            <a:r>
              <a:rPr lang="en-GB" u="sng" dirty="0"/>
              <a:t> </a:t>
            </a:r>
            <a:r>
              <a:rPr lang="en-GB" dirty="0"/>
              <a:t>the design and Bill of Materials – to reduce complexity and waste, using simpler and more natural recipes, reduce “embedded” overseas resources, reduce energy and eliminate waste. </a:t>
            </a:r>
          </a:p>
          <a:p>
            <a:r>
              <a:rPr lang="en-GB" dirty="0"/>
              <a:t>2</a:t>
            </a:r>
            <a:r>
              <a:rPr lang="en-GB" baseline="30000" dirty="0"/>
              <a:t>nd</a:t>
            </a:r>
            <a:r>
              <a:rPr lang="en-GB" dirty="0"/>
              <a:t> </a:t>
            </a:r>
            <a:r>
              <a:rPr lang="en-GB" b="1" dirty="0"/>
              <a:t>Standardising </a:t>
            </a:r>
            <a:r>
              <a:rPr lang="en-GB" dirty="0"/>
              <a:t>and Modular design, across brands, with the ability to repair or upgrade later.  Industry standards for non-core parts – already mobile phones chargers are standard across many brands – what other opportunities might there be?</a:t>
            </a:r>
          </a:p>
          <a:p>
            <a:endParaRPr lang="en-GB" dirty="0"/>
          </a:p>
          <a:p>
            <a:r>
              <a:rPr lang="en-GB" dirty="0"/>
              <a:t>3</a:t>
            </a:r>
            <a:r>
              <a:rPr lang="en-GB" baseline="30000" dirty="0"/>
              <a:t>rd</a:t>
            </a:r>
            <a:r>
              <a:rPr lang="en-GB" dirty="0"/>
              <a:t> – </a:t>
            </a:r>
            <a:r>
              <a:rPr lang="en-GB" b="1" u="sng" dirty="0"/>
              <a:t>Security</a:t>
            </a:r>
            <a:r>
              <a:rPr lang="en-GB" dirty="0"/>
              <a:t> of supply.  Future global production locations won’t be about low cost of labour, it will be where resources are available.  Might you have to reclaim resources rather than depend on new extraction for non-renewables.  Do your suppliers – in all the various tiers - meet environmental standards?  The bar will get higher.  What about climate or geo-political disruption?  You will need to advise your organisation what to buy, from where in world, from which sustainable suppliers.  </a:t>
            </a:r>
          </a:p>
          <a:p>
            <a:r>
              <a:rPr lang="en-GB" dirty="0"/>
              <a:t>#4 Reducing</a:t>
            </a:r>
            <a:r>
              <a:rPr lang="en-GB" b="1" dirty="0"/>
              <a:t> </a:t>
            </a:r>
            <a:r>
              <a:rPr lang="en-GB" b="1" u="sng" dirty="0"/>
              <a:t>Scale</a:t>
            </a:r>
            <a:r>
              <a:rPr lang="en-GB" b="1" dirty="0"/>
              <a:t> </a:t>
            </a:r>
            <a:r>
              <a:rPr lang="en-GB" dirty="0"/>
              <a:t>&amp; geographic spread – higher costs of fuel and energy will encourage shorter supply chains and emphasis on collaborative networks</a:t>
            </a:r>
          </a:p>
          <a:p>
            <a:r>
              <a:rPr lang="en-GB" dirty="0"/>
              <a:t>#5 </a:t>
            </a:r>
            <a:r>
              <a:rPr lang="en-GB" b="1" dirty="0"/>
              <a:t>Sharing </a:t>
            </a:r>
            <a:r>
              <a:rPr lang="en-GB" dirty="0"/>
              <a:t>Shared user platforms and exchanges will expand, with pallet and parcel networks, collaborative industry platforms, and </a:t>
            </a:r>
            <a:r>
              <a:rPr lang="en-GB" dirty="0" err="1"/>
              <a:t>Shutl</a:t>
            </a:r>
            <a:r>
              <a:rPr lang="en-GB" dirty="0"/>
              <a:t> – which links into city couriers to enable low price same-day home delivery. It will also mean </a:t>
            </a:r>
            <a:r>
              <a:rPr lang="en-GB" b="1" dirty="0"/>
              <a:t>sharing</a:t>
            </a:r>
            <a:r>
              <a:rPr lang="en-GB" dirty="0"/>
              <a:t> information about supply chain impact – transparency, </a:t>
            </a:r>
            <a:r>
              <a:rPr lang="en-GB" dirty="0" err="1"/>
              <a:t>footprinting</a:t>
            </a:r>
            <a:r>
              <a:rPr lang="en-GB" dirty="0"/>
              <a:t> and ‘product honesty’.  Is it ethical, energy efficient, does it use renewable resources?  </a:t>
            </a:r>
          </a:p>
          <a:p>
            <a:r>
              <a:rPr lang="en-GB" dirty="0"/>
              <a:t>Some companies are developing Life Cycle Assessments to assess and prioritise changes. </a:t>
            </a:r>
          </a:p>
          <a:p>
            <a:r>
              <a:rPr lang="en-GB" dirty="0"/>
              <a:t>Sharing of other information to help your supply chain partners – such as collaborative forecasting and sales data.  Help your suppliers manage inventory and production, and be more responsive to your needs.</a:t>
            </a:r>
          </a:p>
          <a:p>
            <a:r>
              <a:rPr lang="en-GB" baseline="0" dirty="0" smtClean="0"/>
              <a:t>#6 </a:t>
            </a:r>
            <a:r>
              <a:rPr lang="en-GB" b="1" dirty="0"/>
              <a:t>Service - </a:t>
            </a:r>
            <a:r>
              <a:rPr lang="en-GB" dirty="0"/>
              <a:t>the </a:t>
            </a:r>
            <a:r>
              <a:rPr lang="en-GB" dirty="0" err="1"/>
              <a:t>Product:Service</a:t>
            </a:r>
            <a:r>
              <a:rPr lang="en-GB" dirty="0"/>
              <a:t> models we saw earlier – buy becomes rent or borrow.  The consumer wants to buy the hole, not the drill.  How would you adapt the supply chain for this?  What repair and refurbishment is required – will it be maintenance on site, or supply to field engineers?</a:t>
            </a:r>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solidFill>
                  <a:srgbClr val="000000"/>
                </a:solidFill>
              </a:rPr>
              <a:pPr>
                <a:defRPr/>
              </a:pPr>
              <a:t>112</a:t>
            </a:fld>
            <a:endParaRPr lang="en-GB">
              <a:solidFill>
                <a:srgbClr val="000000"/>
              </a:solidFill>
            </a:endParaRPr>
          </a:p>
        </p:txBody>
      </p:sp>
      <p:sp>
        <p:nvSpPr>
          <p:cNvPr id="5" name="Date Placeholder 4"/>
          <p:cNvSpPr>
            <a:spLocks noGrp="1"/>
          </p:cNvSpPr>
          <p:nvPr>
            <p:ph type="dt" idx="11"/>
          </p:nvPr>
        </p:nvSpPr>
        <p:spPr/>
        <p:txBody>
          <a:bodyPr/>
          <a:lstStyle/>
          <a:p>
            <a:fld id="{116091A3-958F-4AD7-BFC1-79969C68878B}" type="datetime1">
              <a:rPr lang="en-GB" smtClean="0">
                <a:solidFill>
                  <a:srgbClr val="000000"/>
                </a:solidFill>
              </a:rPr>
              <a:pPr/>
              <a:t>25/10/2020</a:t>
            </a:fld>
            <a:endParaRPr lang="en-GB">
              <a:solidFill>
                <a:srgbClr val="000000"/>
              </a:solidFill>
            </a:endParaRPr>
          </a:p>
        </p:txBody>
      </p:sp>
      <p:sp>
        <p:nvSpPr>
          <p:cNvPr id="6" name="Footer Placeholder 5"/>
          <p:cNvSpPr>
            <a:spLocks noGrp="1"/>
          </p:cNvSpPr>
          <p:nvPr>
            <p:ph type="ftr" sz="quarter" idx="12"/>
          </p:nvPr>
        </p:nvSpPr>
        <p:spPr/>
        <p:txBody>
          <a:bodyPr/>
          <a:lstStyle/>
          <a:p>
            <a:r>
              <a:rPr lang="en-GB" smtClean="0">
                <a:solidFill>
                  <a:srgbClr val="000000"/>
                </a:solidFill>
              </a:rPr>
              <a:t>Hudds Uni Logistics sustainability best practice #1 9 March</a:t>
            </a:r>
            <a:endParaRPr lang="en-GB">
              <a:solidFill>
                <a:srgbClr val="000000"/>
              </a:solidFill>
            </a:endParaRPr>
          </a:p>
        </p:txBody>
      </p:sp>
    </p:spTree>
    <p:extLst>
      <p:ext uri="{BB962C8B-B14F-4D97-AF65-F5344CB8AC3E}">
        <p14:creationId xmlns:p14="http://schemas.microsoft.com/office/powerpoint/2010/main" val="15419256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solidFill>
                  <a:srgbClr val="000000"/>
                </a:solidFill>
              </a:rPr>
              <a:pPr>
                <a:defRPr/>
              </a:pPr>
              <a:t>115</a:t>
            </a:fld>
            <a:endParaRPr lang="en-GB">
              <a:solidFill>
                <a:srgbClr val="000000"/>
              </a:solidFill>
            </a:endParaRPr>
          </a:p>
        </p:txBody>
      </p:sp>
      <p:sp>
        <p:nvSpPr>
          <p:cNvPr id="5" name="Date Placeholder 4"/>
          <p:cNvSpPr>
            <a:spLocks noGrp="1"/>
          </p:cNvSpPr>
          <p:nvPr>
            <p:ph type="dt" idx="11"/>
          </p:nvPr>
        </p:nvSpPr>
        <p:spPr/>
        <p:txBody>
          <a:bodyPr/>
          <a:lstStyle/>
          <a:p>
            <a:fld id="{116091A3-958F-4AD7-BFC1-79969C68878B}" type="datetime1">
              <a:rPr lang="en-GB" smtClean="0">
                <a:solidFill>
                  <a:srgbClr val="000000"/>
                </a:solidFill>
              </a:rPr>
              <a:pPr/>
              <a:t>25/10/2020</a:t>
            </a:fld>
            <a:endParaRPr lang="en-GB">
              <a:solidFill>
                <a:srgbClr val="000000"/>
              </a:solidFill>
            </a:endParaRPr>
          </a:p>
        </p:txBody>
      </p:sp>
      <p:sp>
        <p:nvSpPr>
          <p:cNvPr id="6" name="Footer Placeholder 5"/>
          <p:cNvSpPr>
            <a:spLocks noGrp="1"/>
          </p:cNvSpPr>
          <p:nvPr>
            <p:ph type="ftr" sz="quarter" idx="12"/>
          </p:nvPr>
        </p:nvSpPr>
        <p:spPr/>
        <p:txBody>
          <a:bodyPr/>
          <a:lstStyle/>
          <a:p>
            <a:r>
              <a:rPr lang="en-GB" smtClean="0">
                <a:solidFill>
                  <a:srgbClr val="000000"/>
                </a:solidFill>
              </a:rPr>
              <a:t>Catherine Weetman 2014</a:t>
            </a:r>
            <a:endParaRPr lang="en-GB">
              <a:solidFill>
                <a:srgbClr val="000000"/>
              </a:solidFill>
            </a:endParaRPr>
          </a:p>
        </p:txBody>
      </p:sp>
    </p:spTree>
    <p:extLst>
      <p:ext uri="{BB962C8B-B14F-4D97-AF65-F5344CB8AC3E}">
        <p14:creationId xmlns:p14="http://schemas.microsoft.com/office/powerpoint/2010/main" val="816781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solidFill>
                  <a:srgbClr val="000000"/>
                </a:solidFill>
              </a:rPr>
              <a:pPr>
                <a:defRPr/>
              </a:pPr>
              <a:t>116</a:t>
            </a:fld>
            <a:endParaRPr lang="en-GB">
              <a:solidFill>
                <a:srgbClr val="000000"/>
              </a:solidFill>
            </a:endParaRPr>
          </a:p>
        </p:txBody>
      </p:sp>
      <p:sp>
        <p:nvSpPr>
          <p:cNvPr id="5" name="Date Placeholder 4"/>
          <p:cNvSpPr>
            <a:spLocks noGrp="1"/>
          </p:cNvSpPr>
          <p:nvPr>
            <p:ph type="dt" idx="11"/>
          </p:nvPr>
        </p:nvSpPr>
        <p:spPr/>
        <p:txBody>
          <a:bodyPr/>
          <a:lstStyle/>
          <a:p>
            <a:fld id="{116091A3-958F-4AD7-BFC1-79969C68878B}" type="datetime1">
              <a:rPr lang="en-GB" smtClean="0">
                <a:solidFill>
                  <a:srgbClr val="000000"/>
                </a:solidFill>
              </a:rPr>
              <a:pPr/>
              <a:t>25/10/2020</a:t>
            </a:fld>
            <a:endParaRPr lang="en-GB">
              <a:solidFill>
                <a:srgbClr val="000000"/>
              </a:solidFill>
            </a:endParaRPr>
          </a:p>
        </p:txBody>
      </p:sp>
      <p:sp>
        <p:nvSpPr>
          <p:cNvPr id="6" name="Footer Placeholder 5"/>
          <p:cNvSpPr>
            <a:spLocks noGrp="1"/>
          </p:cNvSpPr>
          <p:nvPr>
            <p:ph type="ftr" sz="quarter" idx="12"/>
          </p:nvPr>
        </p:nvSpPr>
        <p:spPr/>
        <p:txBody>
          <a:bodyPr/>
          <a:lstStyle/>
          <a:p>
            <a:r>
              <a:rPr lang="en-GB" smtClean="0">
                <a:solidFill>
                  <a:srgbClr val="000000"/>
                </a:solidFill>
              </a:rPr>
              <a:t>Catherine Weetman 2014</a:t>
            </a:r>
            <a:endParaRPr lang="en-GB">
              <a:solidFill>
                <a:srgbClr val="000000"/>
              </a:solidFill>
            </a:endParaRPr>
          </a:p>
        </p:txBody>
      </p:sp>
    </p:spTree>
    <p:extLst>
      <p:ext uri="{BB962C8B-B14F-4D97-AF65-F5344CB8AC3E}">
        <p14:creationId xmlns:p14="http://schemas.microsoft.com/office/powerpoint/2010/main" val="15977268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1997">
              <a:defRPr/>
            </a:pPr>
            <a:r>
              <a:rPr lang="en-GB" dirty="0" smtClean="0"/>
              <a:t>These circular flows can be in-company – extracting value from waste to use as energy, or cleaning and recycling water.  Flows can also be ‘cascaded</a:t>
            </a:r>
            <a:r>
              <a:rPr lang="en-GB" baseline="0" dirty="0" smtClean="0"/>
              <a:t> materials’ </a:t>
            </a:r>
            <a:r>
              <a:rPr lang="en-GB" dirty="0" smtClean="0"/>
              <a:t>between different sectors - So orange juice processing can provide valuable by-products – orange peel for essential oils to feed into the pharmaceutical and cosmetics sectors, and pectin from the pips. </a:t>
            </a:r>
          </a:p>
          <a:p>
            <a:endParaRPr lang="en-GB" dirty="0" smtClean="0"/>
          </a:p>
          <a:p>
            <a:r>
              <a:rPr lang="en-GB" dirty="0" smtClean="0"/>
              <a:t>So </a:t>
            </a:r>
            <a:r>
              <a:rPr lang="en-GB" dirty="0"/>
              <a:t>reverse flows for repair/re-use/upgrade/re-manufacture, take-back initiatives -  bring your old whatever back for recycling.  </a:t>
            </a:r>
          </a:p>
          <a:p>
            <a:r>
              <a:rPr lang="en-GB" b="1" dirty="0"/>
              <a:t> </a:t>
            </a:r>
            <a:endParaRPr lang="en-GB" dirty="0"/>
          </a:p>
          <a:p>
            <a:r>
              <a:rPr lang="en-GB" dirty="0"/>
              <a:t>And use reverse flows to move re-usable packaging and ‘technical nutrients’ back up the supply chain.  </a:t>
            </a: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solidFill>
                  <a:srgbClr val="000000"/>
                </a:solidFill>
              </a:rPr>
              <a:pPr>
                <a:defRPr/>
              </a:pPr>
              <a:t>120</a:t>
            </a:fld>
            <a:endParaRPr lang="en-GB">
              <a:solidFill>
                <a:srgbClr val="000000"/>
              </a:solidFill>
            </a:endParaRPr>
          </a:p>
        </p:txBody>
      </p:sp>
    </p:spTree>
    <p:extLst>
      <p:ext uri="{BB962C8B-B14F-4D97-AF65-F5344CB8AC3E}">
        <p14:creationId xmlns:p14="http://schemas.microsoft.com/office/powerpoint/2010/main" val="20510102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123</a:t>
            </a:fld>
            <a:endParaRPr lang="en-GB"/>
          </a:p>
        </p:txBody>
      </p:sp>
    </p:spTree>
    <p:extLst>
      <p:ext uri="{BB962C8B-B14F-4D97-AF65-F5344CB8AC3E}">
        <p14:creationId xmlns:p14="http://schemas.microsoft.com/office/powerpoint/2010/main" val="3823063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Also in Chapter 3</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149</a:t>
            </a:fld>
            <a:endParaRPr lang="en-GB"/>
          </a:p>
        </p:txBody>
      </p:sp>
    </p:spTree>
    <p:extLst>
      <p:ext uri="{BB962C8B-B14F-4D97-AF65-F5344CB8AC3E}">
        <p14:creationId xmlns:p14="http://schemas.microsoft.com/office/powerpoint/2010/main" val="30711605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Inputs – be careful</a:t>
            </a:r>
            <a:r>
              <a:rPr lang="en-GB" baseline="0" dirty="0" smtClean="0"/>
              <a:t> with renewables, that they don’t displace food crops, or risk deforestation.  Can you specify modular construction or elements, </a:t>
            </a:r>
            <a:r>
              <a:rPr lang="en-GB" baseline="0" smtClean="0"/>
              <a:t>suitable foEG </a:t>
            </a:r>
            <a:r>
              <a:rPr lang="en-GB" baseline="0" dirty="0" smtClean="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153</a:t>
            </a:fld>
            <a:endParaRPr lang="en-GB">
              <a:solidFill>
                <a:srgbClr val="000000"/>
              </a:solidFill>
            </a:endParaRPr>
          </a:p>
        </p:txBody>
      </p:sp>
    </p:spTree>
    <p:extLst>
      <p:ext uri="{BB962C8B-B14F-4D97-AF65-F5344CB8AC3E}">
        <p14:creationId xmlns:p14="http://schemas.microsoft.com/office/powerpoint/2010/main" val="9111260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155</a:t>
            </a:fld>
            <a:endParaRPr lang="en-GB"/>
          </a:p>
        </p:txBody>
      </p:sp>
    </p:spTree>
    <p:extLst>
      <p:ext uri="{BB962C8B-B14F-4D97-AF65-F5344CB8AC3E}">
        <p14:creationId xmlns:p14="http://schemas.microsoft.com/office/powerpoint/2010/main" val="713777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2.xml"/><Relationship Id="rId1" Type="http://schemas.openxmlformats.org/officeDocument/2006/relationships/tags" Target="../tags/tag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slideMaster" Target="../slideMasters/slideMaster2.xml"/><Relationship Id="rId2" Type="http://schemas.openxmlformats.org/officeDocument/2006/relationships/tags" Target="../tags/tag4.xml"/><Relationship Id="rId1" Type="http://schemas.openxmlformats.org/officeDocument/2006/relationships/tags" Target="../tags/tag3.xml"/></Relationships>
</file>

<file path=ppt/slideLayouts/_rels/slideLayout27.xml.rels><?xml version="1.0" encoding="UTF-8" standalone="yes"?>
<Relationships xmlns="http://schemas.openxmlformats.org/package/2006/relationships"><Relationship Id="rId3" Type="http://schemas.openxmlformats.org/officeDocument/2006/relationships/slideMaster" Target="../slideMasters/slideMaster2.xml"/><Relationship Id="rId2" Type="http://schemas.openxmlformats.org/officeDocument/2006/relationships/tags" Target="../tags/tag6.xml"/><Relationship Id="rId1" Type="http://schemas.openxmlformats.org/officeDocument/2006/relationships/tags" Target="../tags/tag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3" Type="http://schemas.openxmlformats.org/officeDocument/2006/relationships/slideMaster" Target="../slideMasters/slideMaster3.xml"/><Relationship Id="rId2" Type="http://schemas.openxmlformats.org/officeDocument/2006/relationships/tags" Target="../tags/tag8.xml"/><Relationship Id="rId1" Type="http://schemas.openxmlformats.org/officeDocument/2006/relationships/tags" Target="../tags/tag7.xml"/></Relationships>
</file>

<file path=ppt/slideLayouts/_rels/slideLayout43.xml.rels><?xml version="1.0" encoding="UTF-8" standalone="yes"?>
<Relationships xmlns="http://schemas.openxmlformats.org/package/2006/relationships"><Relationship Id="rId3" Type="http://schemas.openxmlformats.org/officeDocument/2006/relationships/slideMaster" Target="../slideMasters/slideMaster3.xml"/><Relationship Id="rId2" Type="http://schemas.openxmlformats.org/officeDocument/2006/relationships/tags" Target="../tags/tag10.xml"/><Relationship Id="rId1" Type="http://schemas.openxmlformats.org/officeDocument/2006/relationships/tags" Target="../tags/tag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D86E96C-B209-4F79-B4B4-44AB55D642DA}" type="datetimeFigureOut">
              <a:rPr lang="en-GB" smtClean="0"/>
              <a:t>25/10/2020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3152453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981893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3546929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3184393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2259835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3898729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1218139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544985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1713335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698287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37006534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11188" y="42863"/>
            <a:ext cx="7016750" cy="6858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541338" y="1089025"/>
            <a:ext cx="8061325" cy="5292725"/>
          </a:xfrm>
        </p:spPr>
        <p:txBody>
          <a:bodyPr/>
          <a:lstStyle/>
          <a:p>
            <a:pPr lvl="0"/>
            <a:endParaRPr lang="en-GB" noProof="0" smtClean="0"/>
          </a:p>
        </p:txBody>
      </p:sp>
      <p:sp>
        <p:nvSpPr>
          <p:cNvPr id="4" name="Rectangle 10" hidden="1"/>
          <p:cNvSpPr>
            <a:spLocks noGrp="1" noChangeArrowheads="1"/>
          </p:cNvSpPr>
          <p:nvPr>
            <p:ph type="dt" sz="half" idx="10"/>
            <p:custDataLst>
              <p:tags r:id="rId1"/>
            </p:custDataLst>
          </p:nvPr>
        </p:nvSpPr>
        <p:spPr>
          <a:ln/>
        </p:spPr>
        <p:txBody>
          <a:bodyPr/>
          <a:lstStyle>
            <a:lvl1pPr>
              <a:defRPr/>
            </a:lvl1pPr>
          </a:lstStyle>
          <a:p>
            <a:pPr>
              <a:defRPr/>
            </a:pPr>
            <a:endParaRPr lang="en-US"/>
          </a:p>
        </p:txBody>
      </p:sp>
      <p:sp>
        <p:nvSpPr>
          <p:cNvPr id="5" name="Rectangle 11" hidden="1"/>
          <p:cNvSpPr>
            <a:spLocks noGrp="1" noChangeArrowheads="1"/>
          </p:cNvSpPr>
          <p:nvPr>
            <p:ph type="ftr" sz="quarter" idx="11"/>
            <p:custDataLst>
              <p:tags r:id="rId2"/>
            </p:custDataLst>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2535956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D86E96C-B209-4F79-B4B4-44AB55D642DA}" type="datetimeFigureOut">
              <a:rPr lang="en-GB" smtClean="0">
                <a:solidFill>
                  <a:prstClr val="black">
                    <a:tint val="75000"/>
                  </a:prstClr>
                </a:solidFill>
              </a:rPr>
              <a:pPr/>
              <a:t>25/10/2020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75661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269474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38618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39977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endParaRPr lang="en-US">
              <a:solidFill>
                <a:prstClr val="black">
                  <a:tint val="75000"/>
                </a:prstClr>
              </a:solidFill>
            </a:endParaRPr>
          </a:p>
        </p:txBody>
      </p:sp>
      <p:sp>
        <p:nvSpPr>
          <p:cNvPr id="8" name="Footer Placeholder 7"/>
          <p:cNvSpPr>
            <a:spLocks noGrp="1"/>
          </p:cNvSpPr>
          <p:nvPr>
            <p:ph type="ftr" sz="quarter" idx="11"/>
          </p:nvPr>
        </p:nvSpPr>
        <p:spPr/>
        <p:txBody>
          <a:bodyPr/>
          <a:lstStyle/>
          <a:p>
            <a:pPr>
              <a:defRPr/>
            </a:pPr>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4705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993148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a:defRPr/>
            </a:pPr>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75350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Notes">
    <p:spTree>
      <p:nvGrpSpPr>
        <p:cNvPr id="1" name=""/>
        <p:cNvGrpSpPr/>
        <p:nvPr/>
      </p:nvGrpSpPr>
      <p:grpSpPr>
        <a:xfrm>
          <a:off x="0" y="0"/>
          <a:ext cx="0" cy="0"/>
          <a:chOff x="0" y="0"/>
          <a:chExt cx="0" cy="0"/>
        </a:xfrm>
      </p:grpSpPr>
      <p:sp>
        <p:nvSpPr>
          <p:cNvPr id="6" name="Content Placeholder 5"/>
          <p:cNvSpPr>
            <a:spLocks noGrp="1"/>
          </p:cNvSpPr>
          <p:nvPr>
            <p:ph sz="quarter" idx="10"/>
          </p:nvPr>
        </p:nvSpPr>
        <p:spPr>
          <a:xfrm>
            <a:off x="371475" y="317500"/>
            <a:ext cx="8455025" cy="6335713"/>
          </a:xfrm>
        </p:spPr>
        <p:txBody>
          <a:bodyPr>
            <a:normAutofit/>
          </a:bodyPr>
          <a:lstStyle>
            <a:lvl1pPr marL="0" indent="0">
              <a:buNone/>
              <a:defRPr sz="2200"/>
            </a:lvl1pPr>
          </a:lstStyle>
          <a:p>
            <a:pPr lvl="0"/>
            <a:r>
              <a:rPr lang="en-US" dirty="0" smtClean="0"/>
              <a:t>Click to edit Master text styles</a:t>
            </a:r>
          </a:p>
        </p:txBody>
      </p:sp>
      <p:sp>
        <p:nvSpPr>
          <p:cNvPr id="7" name="&quot;No&quot; Symbol 6"/>
          <p:cNvSpPr/>
          <p:nvPr userDrawn="1"/>
        </p:nvSpPr>
        <p:spPr>
          <a:xfrm>
            <a:off x="8613913" y="119270"/>
            <a:ext cx="424070" cy="424069"/>
          </a:xfrm>
          <a:prstGeom prst="noSmoking">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black"/>
              </a:solidFill>
            </a:endParaRPr>
          </a:p>
        </p:txBody>
      </p:sp>
    </p:spTree>
    <p:extLst>
      <p:ext uri="{BB962C8B-B14F-4D97-AF65-F5344CB8AC3E}">
        <p14:creationId xmlns:p14="http://schemas.microsoft.com/office/powerpoint/2010/main" val="22390360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899195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15610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04442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389566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Only">
  <p:cSld name="Object">
    <p:spTree>
      <p:nvGrpSpPr>
        <p:cNvPr id="1" name=""/>
        <p:cNvGrpSpPr/>
        <p:nvPr/>
      </p:nvGrpSpPr>
      <p:grpSpPr>
        <a:xfrm>
          <a:off x="0" y="0"/>
          <a:ext cx="0" cy="0"/>
          <a:chOff x="0" y="0"/>
          <a:chExt cx="0" cy="0"/>
        </a:xfrm>
      </p:grpSpPr>
      <p:sp>
        <p:nvSpPr>
          <p:cNvPr id="2" name="Tijdelijke aanduiding voor inhoud 1"/>
          <p:cNvSpPr>
            <a:spLocks noGrp="1"/>
          </p:cNvSpPr>
          <p:nvPr>
            <p:ph/>
          </p:nvPr>
        </p:nvSpPr>
        <p:spPr>
          <a:xfrm>
            <a:off x="685800" y="609600"/>
            <a:ext cx="7772400" cy="5486400"/>
          </a:xfrm>
        </p:spPr>
        <p:txBody>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3" name="Rectangle 4"/>
          <p:cNvSpPr>
            <a:spLocks noGrp="1" noChangeArrowheads="1"/>
          </p:cNvSpPr>
          <p:nvPr>
            <p:ph type="dt" sz="half" idx="10"/>
          </p:nvPr>
        </p:nvSpPr>
        <p:spPr/>
        <p:txBody>
          <a:bodyPr/>
          <a:lstStyle>
            <a:lvl1pPr>
              <a:defRPr/>
            </a:lvl1pPr>
          </a:lstStyle>
          <a:p>
            <a:pPr>
              <a:defRPr/>
            </a:pPr>
            <a:endParaRPr lang="nl-NL">
              <a:solidFill>
                <a:prstClr val="black">
                  <a:tint val="75000"/>
                </a:prstClr>
              </a:solidFill>
            </a:endParaRPr>
          </a:p>
        </p:txBody>
      </p:sp>
      <p:sp>
        <p:nvSpPr>
          <p:cNvPr id="4" name="Rectangle 5"/>
          <p:cNvSpPr>
            <a:spLocks noGrp="1" noChangeArrowheads="1"/>
          </p:cNvSpPr>
          <p:nvPr>
            <p:ph type="ftr" sz="quarter" idx="11"/>
          </p:nvPr>
        </p:nvSpPr>
        <p:spPr/>
        <p:txBody>
          <a:bodyPr/>
          <a:lstStyle>
            <a:lvl1pPr>
              <a:defRPr/>
            </a:lvl1pPr>
          </a:lstStyle>
          <a:p>
            <a:pPr>
              <a:defRPr/>
            </a:pPr>
            <a:endParaRPr lang="nl-NL">
              <a:solidFill>
                <a:prstClr val="black">
                  <a:tint val="75000"/>
                </a:prstClr>
              </a:solidFill>
            </a:endParaRPr>
          </a:p>
        </p:txBody>
      </p:sp>
      <p:sp>
        <p:nvSpPr>
          <p:cNvPr id="5" name="Rectangle 6"/>
          <p:cNvSpPr>
            <a:spLocks noGrp="1" noChangeArrowheads="1"/>
          </p:cNvSpPr>
          <p:nvPr>
            <p:ph type="sldNum" sz="quarter" idx="12"/>
          </p:nvPr>
        </p:nvSpPr>
        <p:spPr/>
        <p:txBody>
          <a:bodyPr/>
          <a:lstStyle>
            <a:lvl1pPr>
              <a:defRPr/>
            </a:lvl1pPr>
          </a:lstStyle>
          <a:p>
            <a:pPr>
              <a:defRPr/>
            </a:pPr>
            <a:fld id="{C7AD5969-B8FD-4011-BE92-9E1F90DDACA1}" type="slidenum">
              <a:rPr lang="nl-NL">
                <a:solidFill>
                  <a:prstClr val="black">
                    <a:tint val="75000"/>
                  </a:prstClr>
                </a:solidFill>
              </a:rPr>
              <a:pPr>
                <a:defRPr/>
              </a:pPr>
              <a:t>‹#›</a:t>
            </a:fld>
            <a:endParaRPr lang="nl-NL">
              <a:solidFill>
                <a:prstClr val="black">
                  <a:tint val="75000"/>
                </a:prstClr>
              </a:solidFill>
            </a:endParaRPr>
          </a:p>
        </p:txBody>
      </p:sp>
    </p:spTree>
    <p:extLst>
      <p:ext uri="{BB962C8B-B14F-4D97-AF65-F5344CB8AC3E}">
        <p14:creationId xmlns:p14="http://schemas.microsoft.com/office/powerpoint/2010/main" val="3956125061"/>
      </p:ext>
    </p:extLst>
  </p:cSld>
  <p:clrMapOvr>
    <a:masterClrMapping/>
  </p:clrMapOvr>
  <p:transition spd="slow"/>
</p:sldLayout>
</file>

<file path=ppt/slideLayouts/slideLayout26.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611188" y="42863"/>
            <a:ext cx="7016750" cy="6858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541338" y="1089025"/>
            <a:ext cx="8061325" cy="2570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41338" y="3811588"/>
            <a:ext cx="8061325" cy="2570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hidden="1"/>
          <p:cNvSpPr>
            <a:spLocks noGrp="1" noChangeArrowheads="1"/>
          </p:cNvSpPr>
          <p:nvPr>
            <p:ph type="dt" sz="half" idx="10"/>
            <p:custDataLst>
              <p:tags r:id="rId1"/>
            </p:custDataLst>
          </p:nvPr>
        </p:nvSpPr>
        <p:spPr>
          <a:ln/>
        </p:spPr>
        <p:txBody>
          <a:bodyPr/>
          <a:lstStyle>
            <a:lvl1pPr>
              <a:defRPr/>
            </a:lvl1pPr>
          </a:lstStyle>
          <a:p>
            <a:pPr>
              <a:defRPr/>
            </a:pPr>
            <a:endParaRPr lang="en-US">
              <a:solidFill>
                <a:prstClr val="black">
                  <a:tint val="75000"/>
                </a:prstClr>
              </a:solidFill>
            </a:endParaRPr>
          </a:p>
        </p:txBody>
      </p:sp>
      <p:sp>
        <p:nvSpPr>
          <p:cNvPr id="6" name="Rectangle 7" hidden="1"/>
          <p:cNvSpPr>
            <a:spLocks noGrp="1" noChangeArrowheads="1"/>
          </p:cNvSpPr>
          <p:nvPr>
            <p:ph type="ftr" sz="quarter" idx="11"/>
            <p:custDataLst>
              <p:tags r:id="rId2"/>
            </p:custDataLst>
          </p:nvPr>
        </p:nvSpPr>
        <p:spPr>
          <a:ln/>
        </p:spPr>
        <p:txBody>
          <a:bodyPr/>
          <a:lstStyle>
            <a:lvl1pPr>
              <a:defRPr/>
            </a:lvl1pPr>
          </a:lstStyle>
          <a:p>
            <a:pPr>
              <a:defRPr/>
            </a:pPr>
            <a:endParaRPr lang="en-US">
              <a:solidFill>
                <a:prstClr val="black">
                  <a:tint val="75000"/>
                </a:prstClr>
              </a:solidFill>
            </a:endParaRPr>
          </a:p>
        </p:txBody>
      </p:sp>
    </p:spTree>
    <p:extLst>
      <p:ext uri="{BB962C8B-B14F-4D97-AF65-F5344CB8AC3E}">
        <p14:creationId xmlns:p14="http://schemas.microsoft.com/office/powerpoint/2010/main" val="4961037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11188" y="42863"/>
            <a:ext cx="7016750" cy="6858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541338" y="1089025"/>
            <a:ext cx="8061325" cy="5292725"/>
          </a:xfrm>
        </p:spPr>
        <p:txBody>
          <a:bodyPr/>
          <a:lstStyle/>
          <a:p>
            <a:pPr lvl="0"/>
            <a:endParaRPr lang="en-GB" noProof="0" smtClean="0"/>
          </a:p>
        </p:txBody>
      </p:sp>
      <p:sp>
        <p:nvSpPr>
          <p:cNvPr id="4" name="Rectangle 10" hidden="1"/>
          <p:cNvSpPr>
            <a:spLocks noGrp="1" noChangeArrowheads="1"/>
          </p:cNvSpPr>
          <p:nvPr>
            <p:ph type="dt" sz="half" idx="10"/>
            <p:custDataLst>
              <p:tags r:id="rId1"/>
            </p:custDataLst>
          </p:nvPr>
        </p:nvSpPr>
        <p:spPr>
          <a:ln/>
        </p:spPr>
        <p:txBody>
          <a:bodyPr/>
          <a:lstStyle>
            <a:lvl1pPr>
              <a:defRPr/>
            </a:lvl1pPr>
          </a:lstStyle>
          <a:p>
            <a:pPr>
              <a:defRPr/>
            </a:pPr>
            <a:endParaRPr lang="en-US">
              <a:solidFill>
                <a:prstClr val="black">
                  <a:tint val="75000"/>
                </a:prstClr>
              </a:solidFill>
            </a:endParaRPr>
          </a:p>
        </p:txBody>
      </p:sp>
      <p:sp>
        <p:nvSpPr>
          <p:cNvPr id="5" name="Rectangle 11" hidden="1"/>
          <p:cNvSpPr>
            <a:spLocks noGrp="1" noChangeArrowheads="1"/>
          </p:cNvSpPr>
          <p:nvPr>
            <p:ph type="ftr" sz="quarter" idx="11"/>
            <p:custDataLst>
              <p:tags r:id="rId2"/>
            </p:custDataLst>
          </p:nvPr>
        </p:nvSpPr>
        <p:spPr>
          <a:ln/>
        </p:spPr>
        <p:txBody>
          <a:bodyPr/>
          <a:lstStyle>
            <a:lvl1pPr>
              <a:defRPr/>
            </a:lvl1pPr>
          </a:lstStyle>
          <a:p>
            <a:pPr>
              <a:defRPr/>
            </a:pPr>
            <a:r>
              <a:rPr lang="en-US" smtClean="0">
                <a:solidFill>
                  <a:prstClr val="black">
                    <a:tint val="75000"/>
                  </a:prstClr>
                </a:solidFill>
              </a:rPr>
              <a:t>Permaculture Convergence 2016</a:t>
            </a:r>
            <a:endParaRPr lang="en-US">
              <a:solidFill>
                <a:prstClr val="black">
                  <a:tint val="75000"/>
                </a:prstClr>
              </a:solidFill>
            </a:endParaRPr>
          </a:p>
        </p:txBody>
      </p:sp>
    </p:spTree>
    <p:extLst>
      <p:ext uri="{BB962C8B-B14F-4D97-AF65-F5344CB8AC3E}">
        <p14:creationId xmlns:p14="http://schemas.microsoft.com/office/powerpoint/2010/main" val="4483360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userDrawn="1">
  <p:cSld name="1_Notes">
    <p:spTree>
      <p:nvGrpSpPr>
        <p:cNvPr id="1" name=""/>
        <p:cNvGrpSpPr/>
        <p:nvPr/>
      </p:nvGrpSpPr>
      <p:grpSpPr>
        <a:xfrm>
          <a:off x="0" y="0"/>
          <a:ext cx="0" cy="0"/>
          <a:chOff x="0" y="0"/>
          <a:chExt cx="0" cy="0"/>
        </a:xfrm>
      </p:grpSpPr>
      <p:sp>
        <p:nvSpPr>
          <p:cNvPr id="6" name="Content Placeholder 5"/>
          <p:cNvSpPr>
            <a:spLocks noGrp="1"/>
          </p:cNvSpPr>
          <p:nvPr>
            <p:ph sz="quarter" idx="10"/>
          </p:nvPr>
        </p:nvSpPr>
        <p:spPr>
          <a:xfrm>
            <a:off x="530225" y="344557"/>
            <a:ext cx="8110538" cy="6308656"/>
          </a:xfrm>
        </p:spPr>
        <p:txBody>
          <a:bodyPr>
            <a:normAutofit/>
          </a:bodyPr>
          <a:lstStyle>
            <a:lvl1pPr marL="0" indent="0">
              <a:buNone/>
              <a:defRPr sz="2200"/>
            </a:lvl1pPr>
            <a:lvl2pPr marL="342900" indent="0">
              <a:buNone/>
              <a:defRPr sz="2200"/>
            </a:lvl2pPr>
            <a:lvl3pPr marL="685800" indent="0">
              <a:buNone/>
              <a:defRPr sz="2200"/>
            </a:lvl3pPr>
            <a:lvl4pPr marL="1028700" indent="0">
              <a:buNone/>
              <a:defRPr sz="2200"/>
            </a:lvl4pPr>
            <a:lvl5pPr marL="1371600" indent="0">
              <a:buNone/>
              <a:defRPr sz="22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7" name="&quot;No&quot; Symbol 6"/>
          <p:cNvSpPr/>
          <p:nvPr userDrawn="1"/>
        </p:nvSpPr>
        <p:spPr>
          <a:xfrm>
            <a:off x="8515350" y="98079"/>
            <a:ext cx="551219" cy="534095"/>
          </a:xfrm>
          <a:prstGeom prst="noSmoking">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black"/>
              </a:solidFill>
            </a:endParaRPr>
          </a:p>
        </p:txBody>
      </p:sp>
    </p:spTree>
    <p:extLst>
      <p:ext uri="{BB962C8B-B14F-4D97-AF65-F5344CB8AC3E}">
        <p14:creationId xmlns:p14="http://schemas.microsoft.com/office/powerpoint/2010/main" val="1166613338"/>
      </p:ext>
    </p:extLst>
  </p:cSld>
  <p:clrMapOvr>
    <a:masterClrMapping/>
  </p:clrMapOvr>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D86E96C-B209-4F79-B4B4-44AB55D642DA}" type="datetimeFigureOut">
              <a:rPr lang="en-GB" smtClean="0">
                <a:solidFill>
                  <a:prstClr val="black">
                    <a:tint val="75000"/>
                  </a:prstClr>
                </a:solidFill>
              </a:rPr>
              <a:pPr/>
              <a:t>25/10/2020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937572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378975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05673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31532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endParaRPr lang="en-US">
              <a:solidFill>
                <a:prstClr val="black">
                  <a:tint val="75000"/>
                </a:prstClr>
              </a:solidFill>
            </a:endParaRPr>
          </a:p>
        </p:txBody>
      </p:sp>
      <p:sp>
        <p:nvSpPr>
          <p:cNvPr id="8" name="Footer Placeholder 7"/>
          <p:cNvSpPr>
            <a:spLocks noGrp="1"/>
          </p:cNvSpPr>
          <p:nvPr>
            <p:ph type="ftr" sz="quarter" idx="11"/>
          </p:nvPr>
        </p:nvSpPr>
        <p:spPr/>
        <p:txBody>
          <a:bodyPr/>
          <a:lstStyle/>
          <a:p>
            <a:pPr>
              <a:defRPr/>
            </a:pPr>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625835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684245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a:defRPr/>
            </a:pPr>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543654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Notes">
    <p:spTree>
      <p:nvGrpSpPr>
        <p:cNvPr id="1" name=""/>
        <p:cNvGrpSpPr/>
        <p:nvPr/>
      </p:nvGrpSpPr>
      <p:grpSpPr>
        <a:xfrm>
          <a:off x="0" y="0"/>
          <a:ext cx="0" cy="0"/>
          <a:chOff x="0" y="0"/>
          <a:chExt cx="0" cy="0"/>
        </a:xfrm>
      </p:grpSpPr>
      <p:sp>
        <p:nvSpPr>
          <p:cNvPr id="6" name="Content Placeholder 5"/>
          <p:cNvSpPr>
            <a:spLocks noGrp="1"/>
          </p:cNvSpPr>
          <p:nvPr>
            <p:ph sz="quarter" idx="10"/>
          </p:nvPr>
        </p:nvSpPr>
        <p:spPr>
          <a:xfrm>
            <a:off x="371475" y="317500"/>
            <a:ext cx="8455025" cy="6335713"/>
          </a:xfrm>
        </p:spPr>
        <p:txBody>
          <a:bodyPr>
            <a:normAutofit/>
          </a:bodyPr>
          <a:lstStyle>
            <a:lvl1pPr marL="0" indent="0">
              <a:buNone/>
              <a:defRPr sz="2200"/>
            </a:lvl1pPr>
          </a:lstStyle>
          <a:p>
            <a:pPr lvl="0"/>
            <a:r>
              <a:rPr lang="en-US" dirty="0" smtClean="0"/>
              <a:t>Click to edit Master text styles</a:t>
            </a:r>
          </a:p>
        </p:txBody>
      </p:sp>
      <p:sp>
        <p:nvSpPr>
          <p:cNvPr id="7" name="&quot;No&quot; Symbol 6"/>
          <p:cNvSpPr/>
          <p:nvPr userDrawn="1"/>
        </p:nvSpPr>
        <p:spPr>
          <a:xfrm>
            <a:off x="8613913" y="119270"/>
            <a:ext cx="424070" cy="424069"/>
          </a:xfrm>
          <a:prstGeom prst="noSmoking">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black"/>
              </a:solidFill>
            </a:endParaRPr>
          </a:p>
        </p:txBody>
      </p:sp>
    </p:spTree>
    <p:extLst>
      <p:ext uri="{BB962C8B-B14F-4D97-AF65-F5344CB8AC3E}">
        <p14:creationId xmlns:p14="http://schemas.microsoft.com/office/powerpoint/2010/main" val="381538913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32569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244768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78577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8094519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Only">
  <p:cSld name="Object">
    <p:spTree>
      <p:nvGrpSpPr>
        <p:cNvPr id="1" name=""/>
        <p:cNvGrpSpPr/>
        <p:nvPr/>
      </p:nvGrpSpPr>
      <p:grpSpPr>
        <a:xfrm>
          <a:off x="0" y="0"/>
          <a:ext cx="0" cy="0"/>
          <a:chOff x="0" y="0"/>
          <a:chExt cx="0" cy="0"/>
        </a:xfrm>
      </p:grpSpPr>
      <p:sp>
        <p:nvSpPr>
          <p:cNvPr id="2" name="Tijdelijke aanduiding voor inhoud 1"/>
          <p:cNvSpPr>
            <a:spLocks noGrp="1"/>
          </p:cNvSpPr>
          <p:nvPr>
            <p:ph/>
          </p:nvPr>
        </p:nvSpPr>
        <p:spPr>
          <a:xfrm>
            <a:off x="685800" y="609600"/>
            <a:ext cx="7772400" cy="5486400"/>
          </a:xfrm>
        </p:spPr>
        <p:txBody>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3" name="Rectangle 4"/>
          <p:cNvSpPr>
            <a:spLocks noGrp="1" noChangeArrowheads="1"/>
          </p:cNvSpPr>
          <p:nvPr>
            <p:ph type="dt" sz="half" idx="10"/>
          </p:nvPr>
        </p:nvSpPr>
        <p:spPr/>
        <p:txBody>
          <a:bodyPr/>
          <a:lstStyle>
            <a:lvl1pPr>
              <a:defRPr/>
            </a:lvl1pPr>
          </a:lstStyle>
          <a:p>
            <a:pPr>
              <a:defRPr/>
            </a:pPr>
            <a:endParaRPr lang="nl-NL">
              <a:solidFill>
                <a:prstClr val="black">
                  <a:tint val="75000"/>
                </a:prstClr>
              </a:solidFill>
            </a:endParaRPr>
          </a:p>
        </p:txBody>
      </p:sp>
      <p:sp>
        <p:nvSpPr>
          <p:cNvPr id="4" name="Rectangle 5"/>
          <p:cNvSpPr>
            <a:spLocks noGrp="1" noChangeArrowheads="1"/>
          </p:cNvSpPr>
          <p:nvPr>
            <p:ph type="ftr" sz="quarter" idx="11"/>
          </p:nvPr>
        </p:nvSpPr>
        <p:spPr/>
        <p:txBody>
          <a:bodyPr/>
          <a:lstStyle>
            <a:lvl1pPr>
              <a:defRPr/>
            </a:lvl1pPr>
          </a:lstStyle>
          <a:p>
            <a:pPr>
              <a:defRPr/>
            </a:pPr>
            <a:endParaRPr lang="nl-NL">
              <a:solidFill>
                <a:prstClr val="black">
                  <a:tint val="75000"/>
                </a:prstClr>
              </a:solidFill>
            </a:endParaRPr>
          </a:p>
        </p:txBody>
      </p:sp>
      <p:sp>
        <p:nvSpPr>
          <p:cNvPr id="5" name="Rectangle 6"/>
          <p:cNvSpPr>
            <a:spLocks noGrp="1" noChangeArrowheads="1"/>
          </p:cNvSpPr>
          <p:nvPr>
            <p:ph type="sldNum" sz="quarter" idx="12"/>
          </p:nvPr>
        </p:nvSpPr>
        <p:spPr/>
        <p:txBody>
          <a:bodyPr/>
          <a:lstStyle>
            <a:lvl1pPr>
              <a:defRPr/>
            </a:lvl1pPr>
          </a:lstStyle>
          <a:p>
            <a:pPr>
              <a:defRPr/>
            </a:pPr>
            <a:fld id="{C7AD5969-B8FD-4011-BE92-9E1F90DDACA1}" type="slidenum">
              <a:rPr lang="nl-NL">
                <a:solidFill>
                  <a:prstClr val="black">
                    <a:tint val="75000"/>
                  </a:prstClr>
                </a:solidFill>
              </a:rPr>
              <a:pPr>
                <a:defRPr/>
              </a:pPr>
              <a:t>‹#›</a:t>
            </a:fld>
            <a:endParaRPr lang="nl-NL">
              <a:solidFill>
                <a:prstClr val="black">
                  <a:tint val="75000"/>
                </a:prstClr>
              </a:solidFill>
            </a:endParaRPr>
          </a:p>
        </p:txBody>
      </p:sp>
    </p:spTree>
    <p:extLst>
      <p:ext uri="{BB962C8B-B14F-4D97-AF65-F5344CB8AC3E}">
        <p14:creationId xmlns:p14="http://schemas.microsoft.com/office/powerpoint/2010/main" val="1042461273"/>
      </p:ext>
    </p:extLst>
  </p:cSld>
  <p:clrMapOvr>
    <a:masterClrMapping/>
  </p:clrMapOvr>
  <p:transition spd="slow"/>
</p:sldLayout>
</file>

<file path=ppt/slideLayouts/slideLayout42.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611188" y="42863"/>
            <a:ext cx="7016750" cy="6858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541338" y="1089025"/>
            <a:ext cx="8061325" cy="25701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41338" y="3811588"/>
            <a:ext cx="8061325" cy="2570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hidden="1"/>
          <p:cNvSpPr>
            <a:spLocks noGrp="1" noChangeArrowheads="1"/>
          </p:cNvSpPr>
          <p:nvPr>
            <p:ph type="dt" sz="half" idx="10"/>
            <p:custDataLst>
              <p:tags r:id="rId1"/>
            </p:custDataLst>
          </p:nvPr>
        </p:nvSpPr>
        <p:spPr>
          <a:ln/>
        </p:spPr>
        <p:txBody>
          <a:bodyPr/>
          <a:lstStyle>
            <a:lvl1pPr>
              <a:defRPr/>
            </a:lvl1pPr>
          </a:lstStyle>
          <a:p>
            <a:pPr>
              <a:defRPr/>
            </a:pPr>
            <a:endParaRPr lang="en-US">
              <a:solidFill>
                <a:prstClr val="black">
                  <a:tint val="75000"/>
                </a:prstClr>
              </a:solidFill>
            </a:endParaRPr>
          </a:p>
        </p:txBody>
      </p:sp>
      <p:sp>
        <p:nvSpPr>
          <p:cNvPr id="6" name="Rectangle 7" hidden="1"/>
          <p:cNvSpPr>
            <a:spLocks noGrp="1" noChangeArrowheads="1"/>
          </p:cNvSpPr>
          <p:nvPr>
            <p:ph type="ftr" sz="quarter" idx="11"/>
            <p:custDataLst>
              <p:tags r:id="rId2"/>
            </p:custDataLst>
          </p:nvPr>
        </p:nvSpPr>
        <p:spPr>
          <a:ln/>
        </p:spPr>
        <p:txBody>
          <a:bodyPr/>
          <a:lstStyle>
            <a:lvl1pPr>
              <a:defRPr/>
            </a:lvl1pPr>
          </a:lstStyle>
          <a:p>
            <a:pPr>
              <a:defRPr/>
            </a:pPr>
            <a:endParaRPr lang="en-US">
              <a:solidFill>
                <a:prstClr val="black">
                  <a:tint val="75000"/>
                </a:prstClr>
              </a:solidFill>
            </a:endParaRPr>
          </a:p>
        </p:txBody>
      </p:sp>
    </p:spTree>
    <p:extLst>
      <p:ext uri="{BB962C8B-B14F-4D97-AF65-F5344CB8AC3E}">
        <p14:creationId xmlns:p14="http://schemas.microsoft.com/office/powerpoint/2010/main" val="40688063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11188" y="42863"/>
            <a:ext cx="7016750" cy="6858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541338" y="1089025"/>
            <a:ext cx="8061325" cy="5292725"/>
          </a:xfrm>
        </p:spPr>
        <p:txBody>
          <a:bodyPr/>
          <a:lstStyle/>
          <a:p>
            <a:pPr lvl="0"/>
            <a:endParaRPr lang="en-GB" noProof="0" smtClean="0"/>
          </a:p>
        </p:txBody>
      </p:sp>
      <p:sp>
        <p:nvSpPr>
          <p:cNvPr id="4" name="Rectangle 10" hidden="1"/>
          <p:cNvSpPr>
            <a:spLocks noGrp="1" noChangeArrowheads="1"/>
          </p:cNvSpPr>
          <p:nvPr>
            <p:ph type="dt" sz="half" idx="10"/>
            <p:custDataLst>
              <p:tags r:id="rId1"/>
            </p:custDataLst>
          </p:nvPr>
        </p:nvSpPr>
        <p:spPr>
          <a:ln/>
        </p:spPr>
        <p:txBody>
          <a:bodyPr/>
          <a:lstStyle>
            <a:lvl1pPr>
              <a:defRPr/>
            </a:lvl1pPr>
          </a:lstStyle>
          <a:p>
            <a:pPr>
              <a:defRPr/>
            </a:pPr>
            <a:endParaRPr lang="en-US">
              <a:solidFill>
                <a:prstClr val="black">
                  <a:tint val="75000"/>
                </a:prstClr>
              </a:solidFill>
            </a:endParaRPr>
          </a:p>
        </p:txBody>
      </p:sp>
      <p:sp>
        <p:nvSpPr>
          <p:cNvPr id="5" name="Rectangle 11" hidden="1"/>
          <p:cNvSpPr>
            <a:spLocks noGrp="1" noChangeArrowheads="1"/>
          </p:cNvSpPr>
          <p:nvPr>
            <p:ph type="ftr" sz="quarter" idx="11"/>
            <p:custDataLst>
              <p:tags r:id="rId2"/>
            </p:custDataLst>
          </p:nvPr>
        </p:nvSpPr>
        <p:spPr>
          <a:ln/>
        </p:spPr>
        <p:txBody>
          <a:bodyPr/>
          <a:lstStyle>
            <a:lvl1pPr>
              <a:defRPr/>
            </a:lvl1pPr>
          </a:lstStyle>
          <a:p>
            <a:pPr>
              <a:defRPr/>
            </a:pPr>
            <a:r>
              <a:rPr lang="en-US" smtClean="0">
                <a:solidFill>
                  <a:prstClr val="black">
                    <a:tint val="75000"/>
                  </a:prstClr>
                </a:solidFill>
              </a:rPr>
              <a:t>Permaculture Convergence 2016</a:t>
            </a:r>
            <a:endParaRPr lang="en-US">
              <a:solidFill>
                <a:prstClr val="black">
                  <a:tint val="75000"/>
                </a:prstClr>
              </a:solidFill>
            </a:endParaRPr>
          </a:p>
        </p:txBody>
      </p:sp>
    </p:spTree>
    <p:extLst>
      <p:ext uri="{BB962C8B-B14F-4D97-AF65-F5344CB8AC3E}">
        <p14:creationId xmlns:p14="http://schemas.microsoft.com/office/powerpoint/2010/main" val="5247198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userDrawn="1">
  <p:cSld name="1_Notes">
    <p:spTree>
      <p:nvGrpSpPr>
        <p:cNvPr id="1" name=""/>
        <p:cNvGrpSpPr/>
        <p:nvPr/>
      </p:nvGrpSpPr>
      <p:grpSpPr>
        <a:xfrm>
          <a:off x="0" y="0"/>
          <a:ext cx="0" cy="0"/>
          <a:chOff x="0" y="0"/>
          <a:chExt cx="0" cy="0"/>
        </a:xfrm>
      </p:grpSpPr>
      <p:sp>
        <p:nvSpPr>
          <p:cNvPr id="6" name="Content Placeholder 5"/>
          <p:cNvSpPr>
            <a:spLocks noGrp="1"/>
          </p:cNvSpPr>
          <p:nvPr>
            <p:ph sz="quarter" idx="10"/>
          </p:nvPr>
        </p:nvSpPr>
        <p:spPr>
          <a:xfrm>
            <a:off x="530225" y="344557"/>
            <a:ext cx="8110538" cy="6308656"/>
          </a:xfrm>
        </p:spPr>
        <p:txBody>
          <a:bodyPr>
            <a:normAutofit/>
          </a:bodyPr>
          <a:lstStyle>
            <a:lvl1pPr marL="0" indent="0">
              <a:buNone/>
              <a:defRPr sz="2200"/>
            </a:lvl1pPr>
            <a:lvl2pPr marL="342900" indent="0">
              <a:buNone/>
              <a:defRPr sz="2200"/>
            </a:lvl2pPr>
            <a:lvl3pPr marL="685800" indent="0">
              <a:buNone/>
              <a:defRPr sz="2200"/>
            </a:lvl3pPr>
            <a:lvl4pPr marL="1028700" indent="0">
              <a:buNone/>
              <a:defRPr sz="2200"/>
            </a:lvl4pPr>
            <a:lvl5pPr marL="1371600" indent="0">
              <a:buNone/>
              <a:defRPr sz="22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7" name="&quot;No&quot; Symbol 6"/>
          <p:cNvSpPr/>
          <p:nvPr userDrawn="1"/>
        </p:nvSpPr>
        <p:spPr>
          <a:xfrm>
            <a:off x="8515350" y="98079"/>
            <a:ext cx="551219" cy="534095"/>
          </a:xfrm>
          <a:prstGeom prst="noSmoking">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black"/>
              </a:solidFill>
            </a:endParaRPr>
          </a:p>
        </p:txBody>
      </p:sp>
    </p:spTree>
    <p:extLst>
      <p:ext uri="{BB962C8B-B14F-4D97-AF65-F5344CB8AC3E}">
        <p14:creationId xmlns:p14="http://schemas.microsoft.com/office/powerpoint/2010/main" val="3373974905"/>
      </p:ext>
    </p:extLst>
  </p:cSld>
  <p:clrMapOvr>
    <a:masterClrMapping/>
  </p:clrMapOvr>
  <p:timing>
    <p:tnLst>
      <p:par>
        <p:cTn id="1" dur="indefinite" restart="never" nodeType="tmRoot"/>
      </p:par>
    </p:tn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572" y="1"/>
            <a:ext cx="9141619" cy="6984277"/>
          </a:xfrm>
          <a:prstGeom prst="rect">
            <a:avLst/>
          </a:prstGeom>
        </p:spPr>
      </p:pic>
      <p:sp>
        <p:nvSpPr>
          <p:cNvPr id="2" name="Title 1"/>
          <p:cNvSpPr>
            <a:spLocks noGrp="1"/>
          </p:cNvSpPr>
          <p:nvPr>
            <p:ph type="title"/>
          </p:nvPr>
        </p:nvSpPr>
        <p:spPr>
          <a:xfrm>
            <a:off x="623887" y="935039"/>
            <a:ext cx="5757863" cy="2852737"/>
          </a:xfrm>
        </p:spPr>
        <p:txBody>
          <a:bodyPr anchor="b"/>
          <a:lstStyle>
            <a:lvl1pPr>
              <a:defRPr sz="4500">
                <a:solidFill>
                  <a:schemeClr val="bg1"/>
                </a:solidFill>
              </a:defRPr>
            </a:lvl1pPr>
          </a:lstStyle>
          <a:p>
            <a:r>
              <a:rPr lang="en-US" dirty="0" smtClean="0"/>
              <a:t>Click to edit Master title style</a:t>
            </a:r>
            <a:endParaRPr lang="en-GB" dirty="0"/>
          </a:p>
        </p:txBody>
      </p:sp>
      <p:sp>
        <p:nvSpPr>
          <p:cNvPr id="3" name="Text Placeholder 2"/>
          <p:cNvSpPr>
            <a:spLocks noGrp="1"/>
          </p:cNvSpPr>
          <p:nvPr>
            <p:ph type="body" idx="1"/>
          </p:nvPr>
        </p:nvSpPr>
        <p:spPr>
          <a:xfrm>
            <a:off x="623887" y="3827464"/>
            <a:ext cx="5757863" cy="1500187"/>
          </a:xfrm>
        </p:spPr>
        <p:txBody>
          <a:bodyPr/>
          <a:lstStyle>
            <a:lvl1pPr marL="0" indent="0">
              <a:buNone/>
              <a:defRPr sz="1800">
                <a:solidFill>
                  <a:schemeClr val="bg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Tree>
    <p:extLst>
      <p:ext uri="{BB962C8B-B14F-4D97-AF65-F5344CB8AC3E}">
        <p14:creationId xmlns:p14="http://schemas.microsoft.com/office/powerpoint/2010/main" val="3180818874"/>
      </p:ext>
    </p:extLst>
  </p:cSld>
  <p:clrMapOvr>
    <a:masterClrMapping/>
  </p:clrMapOvr>
  <p:timing>
    <p:tnLst>
      <p:par>
        <p:cTn id="1" dur="indefinite" restart="never" nodeType="tmRoot"/>
      </p:par>
    </p:tn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2" name="Title 1"/>
          <p:cNvSpPr>
            <a:spLocks noGrp="1"/>
          </p:cNvSpPr>
          <p:nvPr>
            <p:ph type="title"/>
          </p:nvPr>
        </p:nvSpPr>
        <p:spPr>
          <a:xfrm>
            <a:off x="623887" y="935039"/>
            <a:ext cx="5757863" cy="2852737"/>
          </a:xfrm>
        </p:spPr>
        <p:txBody>
          <a:bodyPr anchor="b"/>
          <a:lstStyle>
            <a:lvl1pPr>
              <a:defRPr sz="4500">
                <a:solidFill>
                  <a:schemeClr val="bg1"/>
                </a:solidFill>
              </a:defRPr>
            </a:lvl1pPr>
          </a:lstStyle>
          <a:p>
            <a:r>
              <a:rPr lang="en-US" dirty="0" smtClean="0"/>
              <a:t>Click to edit Master title style</a:t>
            </a:r>
            <a:endParaRPr lang="en-GB" dirty="0"/>
          </a:p>
        </p:txBody>
      </p:sp>
      <p:sp>
        <p:nvSpPr>
          <p:cNvPr id="3" name="Text Placeholder 2"/>
          <p:cNvSpPr>
            <a:spLocks noGrp="1"/>
          </p:cNvSpPr>
          <p:nvPr>
            <p:ph type="body" idx="1"/>
          </p:nvPr>
        </p:nvSpPr>
        <p:spPr>
          <a:xfrm>
            <a:off x="623887" y="3827464"/>
            <a:ext cx="5757863" cy="1500187"/>
          </a:xfrm>
        </p:spPr>
        <p:txBody>
          <a:bodyPr/>
          <a:lstStyle>
            <a:lvl1pPr marL="0" indent="0">
              <a:buNone/>
              <a:defRPr sz="1800">
                <a:solidFill>
                  <a:schemeClr val="bg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Tree>
    <p:extLst>
      <p:ext uri="{BB962C8B-B14F-4D97-AF65-F5344CB8AC3E}">
        <p14:creationId xmlns:p14="http://schemas.microsoft.com/office/powerpoint/2010/main" val="2923697746"/>
      </p:ext>
    </p:extLst>
  </p:cSld>
  <p:clrMapOvr>
    <a:masterClrMapping/>
  </p:clrMapOvr>
  <p:timing>
    <p:tnLst>
      <p:par>
        <p:cTn id="1" dur="indefinite" restart="never" nodeType="tmRoot"/>
      </p:par>
    </p:tn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12" name="Title 1"/>
          <p:cNvSpPr>
            <a:spLocks noGrp="1"/>
          </p:cNvSpPr>
          <p:nvPr>
            <p:ph type="title"/>
          </p:nvPr>
        </p:nvSpPr>
        <p:spPr>
          <a:xfrm>
            <a:off x="623887" y="935039"/>
            <a:ext cx="5757863" cy="2852737"/>
          </a:xfrm>
        </p:spPr>
        <p:txBody>
          <a:bodyPr anchor="b"/>
          <a:lstStyle>
            <a:lvl1pPr>
              <a:defRPr sz="4500">
                <a:solidFill>
                  <a:schemeClr val="bg1"/>
                </a:solidFill>
              </a:defRPr>
            </a:lvl1pPr>
          </a:lstStyle>
          <a:p>
            <a:r>
              <a:rPr lang="en-US" dirty="0" smtClean="0"/>
              <a:t>Click to edit Master title style</a:t>
            </a:r>
            <a:endParaRPr lang="en-GB" dirty="0"/>
          </a:p>
        </p:txBody>
      </p:sp>
      <p:sp>
        <p:nvSpPr>
          <p:cNvPr id="13" name="Text Placeholder 2"/>
          <p:cNvSpPr>
            <a:spLocks noGrp="1"/>
          </p:cNvSpPr>
          <p:nvPr>
            <p:ph type="body" idx="1"/>
          </p:nvPr>
        </p:nvSpPr>
        <p:spPr>
          <a:xfrm>
            <a:off x="623887" y="3827464"/>
            <a:ext cx="5757863" cy="1500187"/>
          </a:xfrm>
        </p:spPr>
        <p:txBody>
          <a:bodyPr/>
          <a:lstStyle>
            <a:lvl1pPr marL="0" indent="0">
              <a:buNone/>
              <a:defRPr sz="1800">
                <a:solidFill>
                  <a:schemeClr val="bg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smtClean="0"/>
              <a:t>Click to edit Master text styles</a:t>
            </a:r>
          </a:p>
        </p:txBody>
      </p:sp>
      <p:sp>
        <p:nvSpPr>
          <p:cNvPr id="14" name="Date Placeholder 3"/>
          <p:cNvSpPr>
            <a:spLocks noGrp="1"/>
          </p:cNvSpPr>
          <p:nvPr>
            <p:ph type="dt" sz="half" idx="10"/>
          </p:nvPr>
        </p:nvSpPr>
        <p:spPr>
          <a:xfrm>
            <a:off x="628650" y="6356351"/>
            <a:ext cx="2057400" cy="365125"/>
          </a:xfrm>
        </p:spPr>
        <p:txBody>
          <a:bodyPr/>
          <a:lstStyle>
            <a:lvl1pPr>
              <a:defRPr>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Tree>
    <p:extLst>
      <p:ext uri="{BB962C8B-B14F-4D97-AF65-F5344CB8AC3E}">
        <p14:creationId xmlns:p14="http://schemas.microsoft.com/office/powerpoint/2010/main" val="2335023595"/>
      </p:ext>
    </p:extLst>
  </p:cSld>
  <p:clrMapOvr>
    <a:masterClrMapping/>
  </p:clrMapOvr>
  <p:timing>
    <p:tnLst>
      <p:par>
        <p:cTn id="1" dur="indefinite" restart="never" nodeType="tmRoot"/>
      </p:par>
    </p:tn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2" name="Title 1"/>
          <p:cNvSpPr>
            <a:spLocks noGrp="1"/>
          </p:cNvSpPr>
          <p:nvPr>
            <p:ph type="title"/>
          </p:nvPr>
        </p:nvSpPr>
        <p:spPr>
          <a:xfrm>
            <a:off x="623887" y="935039"/>
            <a:ext cx="5757863" cy="2852737"/>
          </a:xfrm>
        </p:spPr>
        <p:txBody>
          <a:bodyPr anchor="b"/>
          <a:lstStyle>
            <a:lvl1pPr>
              <a:defRPr sz="4500">
                <a:solidFill>
                  <a:schemeClr val="bg1"/>
                </a:solidFill>
              </a:defRPr>
            </a:lvl1pPr>
          </a:lstStyle>
          <a:p>
            <a:r>
              <a:rPr lang="en-US" dirty="0" smtClean="0"/>
              <a:t>Click to edit Master title style</a:t>
            </a:r>
            <a:endParaRPr lang="en-GB" dirty="0"/>
          </a:p>
        </p:txBody>
      </p:sp>
      <p:sp>
        <p:nvSpPr>
          <p:cNvPr id="3" name="Text Placeholder 2"/>
          <p:cNvSpPr>
            <a:spLocks noGrp="1"/>
          </p:cNvSpPr>
          <p:nvPr>
            <p:ph type="body" idx="1"/>
          </p:nvPr>
        </p:nvSpPr>
        <p:spPr>
          <a:xfrm>
            <a:off x="623887" y="3840164"/>
            <a:ext cx="5757863" cy="1500187"/>
          </a:xfrm>
        </p:spPr>
        <p:txBody>
          <a:bodyPr/>
          <a:lstStyle>
            <a:lvl1pPr marL="0" indent="0">
              <a:buNone/>
              <a:defRPr sz="1800">
                <a:solidFill>
                  <a:schemeClr val="bg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Tree>
    <p:extLst>
      <p:ext uri="{BB962C8B-B14F-4D97-AF65-F5344CB8AC3E}">
        <p14:creationId xmlns:p14="http://schemas.microsoft.com/office/powerpoint/2010/main" val="1453006998"/>
      </p:ext>
    </p:extLst>
  </p:cSld>
  <p:clrMapOvr>
    <a:masterClrMapping/>
  </p:clrMapOvr>
  <p:timing>
    <p:tnLst>
      <p:par>
        <p:cTn id="1" dur="indefinite" restart="never" nodeType="tmRoot"/>
      </p:par>
    </p:tn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2" name="Title 1"/>
          <p:cNvSpPr>
            <a:spLocks noGrp="1"/>
          </p:cNvSpPr>
          <p:nvPr>
            <p:ph type="title"/>
          </p:nvPr>
        </p:nvSpPr>
        <p:spPr>
          <a:xfrm>
            <a:off x="623887" y="935039"/>
            <a:ext cx="5757863" cy="2852737"/>
          </a:xfrm>
        </p:spPr>
        <p:txBody>
          <a:bodyPr anchor="b"/>
          <a:lstStyle>
            <a:lvl1pPr>
              <a:defRPr sz="4500">
                <a:solidFill>
                  <a:schemeClr val="bg1"/>
                </a:solidFill>
              </a:defRPr>
            </a:lvl1pPr>
          </a:lstStyle>
          <a:p>
            <a:r>
              <a:rPr lang="en-US" dirty="0" smtClean="0"/>
              <a:t>Click to edit Master title style</a:t>
            </a:r>
            <a:endParaRPr lang="en-GB" dirty="0"/>
          </a:p>
        </p:txBody>
      </p:sp>
      <p:sp>
        <p:nvSpPr>
          <p:cNvPr id="3" name="Text Placeholder 2"/>
          <p:cNvSpPr>
            <a:spLocks noGrp="1"/>
          </p:cNvSpPr>
          <p:nvPr>
            <p:ph type="body" idx="1"/>
          </p:nvPr>
        </p:nvSpPr>
        <p:spPr>
          <a:xfrm>
            <a:off x="623887" y="3840164"/>
            <a:ext cx="5757863" cy="1500187"/>
          </a:xfrm>
        </p:spPr>
        <p:txBody>
          <a:bodyPr/>
          <a:lstStyle>
            <a:lvl1pPr marL="0" indent="0">
              <a:buNone/>
              <a:defRPr sz="1800">
                <a:solidFill>
                  <a:schemeClr val="bg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Tree>
    <p:extLst>
      <p:ext uri="{BB962C8B-B14F-4D97-AF65-F5344CB8AC3E}">
        <p14:creationId xmlns:p14="http://schemas.microsoft.com/office/powerpoint/2010/main" val="2938451354"/>
      </p:ext>
    </p:extLst>
  </p:cSld>
  <p:clrMapOvr>
    <a:masterClrMapping/>
  </p:clrMapOvr>
  <p:timing>
    <p:tnLst>
      <p:par>
        <p:cTn id="1" dur="indefinite" restart="never" nodeType="tmRoot"/>
      </p:par>
    </p:tn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2" name="Title 1"/>
          <p:cNvSpPr>
            <a:spLocks noGrp="1"/>
          </p:cNvSpPr>
          <p:nvPr>
            <p:ph type="title"/>
          </p:nvPr>
        </p:nvSpPr>
        <p:spPr>
          <a:xfrm>
            <a:off x="623887" y="935039"/>
            <a:ext cx="5757863" cy="2852737"/>
          </a:xfrm>
        </p:spPr>
        <p:txBody>
          <a:bodyPr anchor="b"/>
          <a:lstStyle>
            <a:lvl1pPr>
              <a:defRPr sz="4500">
                <a:solidFill>
                  <a:schemeClr val="bg1"/>
                </a:solidFill>
              </a:defRPr>
            </a:lvl1pPr>
          </a:lstStyle>
          <a:p>
            <a:r>
              <a:rPr lang="en-US" dirty="0" smtClean="0"/>
              <a:t>Click to edit Master title style</a:t>
            </a:r>
            <a:endParaRPr lang="en-GB" dirty="0"/>
          </a:p>
        </p:txBody>
      </p:sp>
      <p:sp>
        <p:nvSpPr>
          <p:cNvPr id="3" name="Text Placeholder 2"/>
          <p:cNvSpPr>
            <a:spLocks noGrp="1"/>
          </p:cNvSpPr>
          <p:nvPr>
            <p:ph type="body" idx="1"/>
          </p:nvPr>
        </p:nvSpPr>
        <p:spPr>
          <a:xfrm>
            <a:off x="623887" y="3840164"/>
            <a:ext cx="5757863" cy="1500187"/>
          </a:xfrm>
        </p:spPr>
        <p:txBody>
          <a:bodyPr/>
          <a:lstStyle>
            <a:lvl1pPr marL="0" indent="0">
              <a:buNone/>
              <a:defRPr sz="1800">
                <a:solidFill>
                  <a:schemeClr val="bg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Tree>
    <p:extLst>
      <p:ext uri="{BB962C8B-B14F-4D97-AF65-F5344CB8AC3E}">
        <p14:creationId xmlns:p14="http://schemas.microsoft.com/office/powerpoint/2010/main" val="1705961645"/>
      </p:ext>
    </p:extLst>
  </p:cSld>
  <p:clrMapOvr>
    <a:masterClrMapping/>
  </p:clrMapOvr>
  <p:timing>
    <p:tnLst>
      <p:par>
        <p:cTn id="1" dur="indefinite" restart="never" nodeType="tmRoot"/>
      </p:par>
    </p:tn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2" name="Title 1"/>
          <p:cNvSpPr>
            <a:spLocks noGrp="1"/>
          </p:cNvSpPr>
          <p:nvPr>
            <p:ph type="title"/>
          </p:nvPr>
        </p:nvSpPr>
        <p:spPr>
          <a:xfrm>
            <a:off x="623887" y="935039"/>
            <a:ext cx="5757863" cy="2852737"/>
          </a:xfrm>
        </p:spPr>
        <p:txBody>
          <a:bodyPr anchor="b"/>
          <a:lstStyle>
            <a:lvl1pPr>
              <a:defRPr sz="4500">
                <a:solidFill>
                  <a:schemeClr val="bg1"/>
                </a:solidFill>
              </a:defRPr>
            </a:lvl1pPr>
          </a:lstStyle>
          <a:p>
            <a:r>
              <a:rPr lang="en-US" dirty="0" smtClean="0"/>
              <a:t>Click to edit Master title style</a:t>
            </a:r>
            <a:endParaRPr lang="en-GB" dirty="0"/>
          </a:p>
        </p:txBody>
      </p:sp>
      <p:sp>
        <p:nvSpPr>
          <p:cNvPr id="3" name="Text Placeholder 2"/>
          <p:cNvSpPr>
            <a:spLocks noGrp="1"/>
          </p:cNvSpPr>
          <p:nvPr>
            <p:ph type="body" idx="1"/>
          </p:nvPr>
        </p:nvSpPr>
        <p:spPr>
          <a:xfrm>
            <a:off x="623887" y="3840164"/>
            <a:ext cx="5757863" cy="1500187"/>
          </a:xfrm>
        </p:spPr>
        <p:txBody>
          <a:bodyPr/>
          <a:lstStyle>
            <a:lvl1pPr marL="0" indent="0">
              <a:buNone/>
              <a:defRPr sz="1800">
                <a:solidFill>
                  <a:schemeClr val="bg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Tree>
    <p:extLst>
      <p:ext uri="{BB962C8B-B14F-4D97-AF65-F5344CB8AC3E}">
        <p14:creationId xmlns:p14="http://schemas.microsoft.com/office/powerpoint/2010/main" val="3465669338"/>
      </p:ext>
    </p:extLst>
  </p:cSld>
  <p:clrMapOvr>
    <a:masterClrMapping/>
  </p:clrMapOvr>
  <p:timing>
    <p:tnLst>
      <p:par>
        <p:cTn id="1" dur="indefinite" restart="never" nodeType="tmRoot"/>
      </p:par>
    </p:tnLst>
  </p:timing>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2" name="Title 1"/>
          <p:cNvSpPr>
            <a:spLocks noGrp="1"/>
          </p:cNvSpPr>
          <p:nvPr>
            <p:ph type="title"/>
          </p:nvPr>
        </p:nvSpPr>
        <p:spPr>
          <a:xfrm>
            <a:off x="542925" y="365126"/>
            <a:ext cx="7972425" cy="1325563"/>
          </a:xfrm>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542925" y="1825626"/>
            <a:ext cx="7972425"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
        <p:nvSpPr>
          <p:cNvPr id="9" name="TextBox 8"/>
          <p:cNvSpPr txBox="1"/>
          <p:nvPr userDrawn="1"/>
        </p:nvSpPr>
        <p:spPr>
          <a:xfrm>
            <a:off x="2386584" y="6051550"/>
            <a:ext cx="4864608" cy="369332"/>
          </a:xfrm>
          <a:prstGeom prst="rect">
            <a:avLst/>
          </a:prstGeom>
          <a:noFill/>
        </p:spPr>
        <p:txBody>
          <a:bodyPr wrap="square" rtlCol="0">
            <a:spAutoFit/>
          </a:bodyPr>
          <a:lstStyle/>
          <a:p>
            <a:pPr eaLnBrk="1" fontAlgn="auto" hangingPunct="1">
              <a:spcBef>
                <a:spcPts val="0"/>
              </a:spcBef>
              <a:spcAft>
                <a:spcPts val="0"/>
              </a:spcAft>
            </a:pPr>
            <a:endParaRPr lang="en-GB" sz="1800" b="1" dirty="0">
              <a:solidFill>
                <a:prstClr val="white"/>
              </a:solidFill>
              <a:latin typeface="Calibri"/>
              <a:cs typeface="+mn-cs"/>
            </a:endParaRPr>
          </a:p>
        </p:txBody>
      </p:sp>
    </p:spTree>
    <p:extLst>
      <p:ext uri="{BB962C8B-B14F-4D97-AF65-F5344CB8AC3E}">
        <p14:creationId xmlns:p14="http://schemas.microsoft.com/office/powerpoint/2010/main" val="2565672893"/>
      </p:ext>
    </p:extLst>
  </p:cSld>
  <p:clrMapOvr>
    <a:masterClrMapping/>
  </p:clrMapOvr>
  <p:timing>
    <p:tnLst>
      <p:par>
        <p:cTn id="1" dur="indefinite" restart="never" nodeType="tmRoot"/>
      </p:par>
    </p:tn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2" name="Title 1"/>
          <p:cNvSpPr>
            <a:spLocks noGrp="1"/>
          </p:cNvSpPr>
          <p:nvPr>
            <p:ph type="title"/>
          </p:nvPr>
        </p:nvSpPr>
        <p:spPr>
          <a:xfrm>
            <a:off x="542925" y="365126"/>
            <a:ext cx="7972425" cy="1325563"/>
          </a:xfrm>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542925" y="1825626"/>
            <a:ext cx="7972425"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
        <p:nvSpPr>
          <p:cNvPr id="9" name="TextBox 8"/>
          <p:cNvSpPr txBox="1"/>
          <p:nvPr userDrawn="1"/>
        </p:nvSpPr>
        <p:spPr>
          <a:xfrm>
            <a:off x="2386584" y="6051550"/>
            <a:ext cx="4864608" cy="369332"/>
          </a:xfrm>
          <a:prstGeom prst="rect">
            <a:avLst/>
          </a:prstGeom>
          <a:noFill/>
        </p:spPr>
        <p:txBody>
          <a:bodyPr wrap="square" rtlCol="0">
            <a:spAutoFit/>
          </a:bodyPr>
          <a:lstStyle/>
          <a:p>
            <a:pPr eaLnBrk="1" fontAlgn="auto" hangingPunct="1">
              <a:spcBef>
                <a:spcPts val="0"/>
              </a:spcBef>
              <a:spcAft>
                <a:spcPts val="0"/>
              </a:spcAft>
            </a:pPr>
            <a:endParaRPr lang="en-GB" sz="1800" b="1" dirty="0">
              <a:solidFill>
                <a:prstClr val="white"/>
              </a:solidFill>
              <a:latin typeface="Calibri"/>
              <a:cs typeface="+mn-cs"/>
            </a:endParaRPr>
          </a:p>
        </p:txBody>
      </p:sp>
    </p:spTree>
    <p:extLst>
      <p:ext uri="{BB962C8B-B14F-4D97-AF65-F5344CB8AC3E}">
        <p14:creationId xmlns:p14="http://schemas.microsoft.com/office/powerpoint/2010/main" val="3563240907"/>
      </p:ext>
    </p:extLst>
  </p:cSld>
  <p:clrMapOvr>
    <a:masterClrMapping/>
  </p:clrMapOvr>
  <p:timing>
    <p:tnLst>
      <p:par>
        <p:cTn id="1" dur="indefinite" restart="never" nodeType="tmRoot"/>
      </p:par>
    </p:tn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2" name="Title 1"/>
          <p:cNvSpPr>
            <a:spLocks noGrp="1"/>
          </p:cNvSpPr>
          <p:nvPr>
            <p:ph type="title"/>
          </p:nvPr>
        </p:nvSpPr>
        <p:spPr>
          <a:xfrm>
            <a:off x="542925" y="365126"/>
            <a:ext cx="7972425" cy="1325563"/>
          </a:xfrm>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542925" y="1825626"/>
            <a:ext cx="7972425"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Tree>
    <p:extLst>
      <p:ext uri="{BB962C8B-B14F-4D97-AF65-F5344CB8AC3E}">
        <p14:creationId xmlns:p14="http://schemas.microsoft.com/office/powerpoint/2010/main" val="3376663087"/>
      </p:ext>
    </p:extLst>
  </p:cSld>
  <p:clrMapOvr>
    <a:masterClrMapping/>
  </p:clrMapOvr>
  <p:timing>
    <p:tnLst>
      <p:par>
        <p:cTn id="1" dur="indefinite" restart="never" nodeType="tmRoot"/>
      </p:par>
    </p:tn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2" name="Title 1"/>
          <p:cNvSpPr>
            <a:spLocks noGrp="1"/>
          </p:cNvSpPr>
          <p:nvPr>
            <p:ph type="title"/>
          </p:nvPr>
        </p:nvSpPr>
        <p:spPr>
          <a:xfrm>
            <a:off x="542925" y="365126"/>
            <a:ext cx="7972425" cy="1325563"/>
          </a:xfrm>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542925" y="1825626"/>
            <a:ext cx="7972425"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Tree>
    <p:extLst>
      <p:ext uri="{BB962C8B-B14F-4D97-AF65-F5344CB8AC3E}">
        <p14:creationId xmlns:p14="http://schemas.microsoft.com/office/powerpoint/2010/main" val="2675518995"/>
      </p:ext>
    </p:extLst>
  </p:cSld>
  <p:clrMapOvr>
    <a:masterClrMapping/>
  </p:clrMapOvr>
  <p:timing>
    <p:tnLst>
      <p:par>
        <p:cTn id="1" dur="indefinite" restart="never" nodeType="tmRoot"/>
      </p:par>
    </p:tn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2" name="Title 1"/>
          <p:cNvSpPr>
            <a:spLocks noGrp="1"/>
          </p:cNvSpPr>
          <p:nvPr>
            <p:ph type="title"/>
          </p:nvPr>
        </p:nvSpPr>
        <p:spPr>
          <a:xfrm>
            <a:off x="542925" y="365126"/>
            <a:ext cx="7972425" cy="1325563"/>
          </a:xfrm>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542925" y="1825626"/>
            <a:ext cx="7972425"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Tree>
    <p:extLst>
      <p:ext uri="{BB962C8B-B14F-4D97-AF65-F5344CB8AC3E}">
        <p14:creationId xmlns:p14="http://schemas.microsoft.com/office/powerpoint/2010/main" val="3565640259"/>
      </p:ext>
    </p:extLst>
  </p:cSld>
  <p:clrMapOvr>
    <a:masterClrMapping/>
  </p:clrMapOvr>
  <p:timing>
    <p:tnLst>
      <p:par>
        <p:cTn id="1" dur="indefinite" restart="never" nodeType="tmRoot"/>
      </p:par>
    </p:tn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2" name="Title 1"/>
          <p:cNvSpPr>
            <a:spLocks noGrp="1"/>
          </p:cNvSpPr>
          <p:nvPr>
            <p:ph type="title"/>
          </p:nvPr>
        </p:nvSpPr>
        <p:spPr>
          <a:xfrm>
            <a:off x="542925" y="365126"/>
            <a:ext cx="7972425" cy="1325563"/>
          </a:xfrm>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542925" y="1825626"/>
            <a:ext cx="7972425"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Tree>
    <p:extLst>
      <p:ext uri="{BB962C8B-B14F-4D97-AF65-F5344CB8AC3E}">
        <p14:creationId xmlns:p14="http://schemas.microsoft.com/office/powerpoint/2010/main" val="1650615005"/>
      </p:ext>
    </p:extLst>
  </p:cSld>
  <p:clrMapOvr>
    <a:masterClrMapping/>
  </p:clrMapOvr>
  <p:timing>
    <p:tnLst>
      <p:par>
        <p:cTn id="1" dur="indefinite" restart="never" nodeType="tmRoot"/>
      </p:par>
    </p:tnLst>
  </p:timing>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2" name="Title 1"/>
          <p:cNvSpPr>
            <a:spLocks noGrp="1"/>
          </p:cNvSpPr>
          <p:nvPr>
            <p:ph type="title"/>
          </p:nvPr>
        </p:nvSpPr>
        <p:spPr>
          <a:xfrm>
            <a:off x="521208" y="365126"/>
            <a:ext cx="7994142" cy="1325563"/>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521208" y="1825626"/>
            <a:ext cx="4059936"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81144" y="1825626"/>
            <a:ext cx="3934206"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9"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
        <p:nvSpPr>
          <p:cNvPr id="10"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Tree>
    <p:extLst>
      <p:ext uri="{BB962C8B-B14F-4D97-AF65-F5344CB8AC3E}">
        <p14:creationId xmlns:p14="http://schemas.microsoft.com/office/powerpoint/2010/main" val="3825234643"/>
      </p:ext>
    </p:extLst>
  </p:cSld>
  <p:clrMapOvr>
    <a:masterClrMapping/>
  </p:clrMapOvr>
  <p:timing>
    <p:tnLst>
      <p:par>
        <p:cTn id="1" dur="indefinite" restart="never" nodeType="tmRoot"/>
      </p:par>
    </p:tn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
        <p:nvSpPr>
          <p:cNvPr id="7" name="Title 1"/>
          <p:cNvSpPr>
            <a:spLocks noGrp="1"/>
          </p:cNvSpPr>
          <p:nvPr>
            <p:ph type="title"/>
          </p:nvPr>
        </p:nvSpPr>
        <p:spPr>
          <a:xfrm>
            <a:off x="521208" y="365126"/>
            <a:ext cx="7994142" cy="1325563"/>
          </a:xfrm>
        </p:spPr>
        <p:txBody>
          <a:bodyPr/>
          <a:lstStyle/>
          <a:p>
            <a:r>
              <a:rPr lang="en-US" smtClean="0"/>
              <a:t>Click to edit Master title style</a:t>
            </a:r>
            <a:endParaRPr lang="en-GB"/>
          </a:p>
        </p:txBody>
      </p:sp>
      <p:sp>
        <p:nvSpPr>
          <p:cNvPr id="9" name="Content Placeholder 2"/>
          <p:cNvSpPr>
            <a:spLocks noGrp="1"/>
          </p:cNvSpPr>
          <p:nvPr>
            <p:ph sz="half" idx="1"/>
          </p:nvPr>
        </p:nvSpPr>
        <p:spPr>
          <a:xfrm>
            <a:off x="521208" y="1825626"/>
            <a:ext cx="4059936"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0" name="Content Placeholder 3"/>
          <p:cNvSpPr>
            <a:spLocks noGrp="1"/>
          </p:cNvSpPr>
          <p:nvPr>
            <p:ph sz="half" idx="2"/>
          </p:nvPr>
        </p:nvSpPr>
        <p:spPr>
          <a:xfrm>
            <a:off x="4581144" y="1825626"/>
            <a:ext cx="3934206"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16363710"/>
      </p:ext>
    </p:extLst>
  </p:cSld>
  <p:clrMapOvr>
    <a:masterClrMapping/>
  </p:clrMapOvr>
  <p:timing>
    <p:tnLst>
      <p:par>
        <p:cTn id="1" dur="indefinite" restart="never" nodeType="tmRoot"/>
      </p:par>
    </p:tn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7" name="Title 1"/>
          <p:cNvSpPr>
            <a:spLocks noGrp="1"/>
          </p:cNvSpPr>
          <p:nvPr>
            <p:ph type="title"/>
          </p:nvPr>
        </p:nvSpPr>
        <p:spPr>
          <a:xfrm>
            <a:off x="521208" y="365126"/>
            <a:ext cx="7994142" cy="1325563"/>
          </a:xfrm>
        </p:spPr>
        <p:txBody>
          <a:bodyPr/>
          <a:lstStyle/>
          <a:p>
            <a:r>
              <a:rPr lang="en-US" smtClean="0"/>
              <a:t>Click to edit Master title style</a:t>
            </a:r>
            <a:endParaRPr lang="en-GB"/>
          </a:p>
        </p:txBody>
      </p:sp>
      <p:sp>
        <p:nvSpPr>
          <p:cNvPr id="9" name="Content Placeholder 2"/>
          <p:cNvSpPr>
            <a:spLocks noGrp="1"/>
          </p:cNvSpPr>
          <p:nvPr>
            <p:ph sz="half" idx="1"/>
          </p:nvPr>
        </p:nvSpPr>
        <p:spPr>
          <a:xfrm>
            <a:off x="521208" y="1825626"/>
            <a:ext cx="4059936"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0"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
        <p:nvSpPr>
          <p:cNvPr id="11"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
        <p:nvSpPr>
          <p:cNvPr id="12" name="Content Placeholder 3"/>
          <p:cNvSpPr>
            <a:spLocks noGrp="1"/>
          </p:cNvSpPr>
          <p:nvPr>
            <p:ph sz="half" idx="2"/>
          </p:nvPr>
        </p:nvSpPr>
        <p:spPr>
          <a:xfrm>
            <a:off x="4581144" y="1825626"/>
            <a:ext cx="3934206"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324719914"/>
      </p:ext>
    </p:extLst>
  </p:cSld>
  <p:clrMapOvr>
    <a:masterClrMapping/>
  </p:clrMapOvr>
  <p:timing>
    <p:tnLst>
      <p:par>
        <p:cTn id="1" dur="indefinite" restart="never" nodeType="tmRoot"/>
      </p:par>
    </p:tn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
        <p:nvSpPr>
          <p:cNvPr id="7" name="Title 1"/>
          <p:cNvSpPr>
            <a:spLocks noGrp="1"/>
          </p:cNvSpPr>
          <p:nvPr>
            <p:ph type="title"/>
          </p:nvPr>
        </p:nvSpPr>
        <p:spPr>
          <a:xfrm>
            <a:off x="521208" y="365126"/>
            <a:ext cx="7994142" cy="1325563"/>
          </a:xfrm>
        </p:spPr>
        <p:txBody>
          <a:bodyPr/>
          <a:lstStyle/>
          <a:p>
            <a:r>
              <a:rPr lang="en-US" smtClean="0"/>
              <a:t>Click to edit Master title style</a:t>
            </a:r>
            <a:endParaRPr lang="en-GB"/>
          </a:p>
        </p:txBody>
      </p:sp>
      <p:sp>
        <p:nvSpPr>
          <p:cNvPr id="9" name="Content Placeholder 2"/>
          <p:cNvSpPr>
            <a:spLocks noGrp="1"/>
          </p:cNvSpPr>
          <p:nvPr>
            <p:ph sz="half" idx="1"/>
          </p:nvPr>
        </p:nvSpPr>
        <p:spPr>
          <a:xfrm>
            <a:off x="521208" y="1825626"/>
            <a:ext cx="4059936"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0" name="Content Placeholder 3"/>
          <p:cNvSpPr>
            <a:spLocks noGrp="1"/>
          </p:cNvSpPr>
          <p:nvPr>
            <p:ph sz="half" idx="2"/>
          </p:nvPr>
        </p:nvSpPr>
        <p:spPr>
          <a:xfrm>
            <a:off x="4581144" y="1825626"/>
            <a:ext cx="3934206"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4035503605"/>
      </p:ext>
    </p:extLst>
  </p:cSld>
  <p:clrMapOvr>
    <a:masterClrMapping/>
  </p:clrMapOvr>
  <p:timing>
    <p:tnLst>
      <p:par>
        <p:cTn id="1" dur="indefinite" restart="never" nodeType="tmRoot"/>
      </p:par>
    </p:tnLst>
  </p:timing>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
        <p:nvSpPr>
          <p:cNvPr id="7" name="Title 1"/>
          <p:cNvSpPr>
            <a:spLocks noGrp="1"/>
          </p:cNvSpPr>
          <p:nvPr>
            <p:ph type="title"/>
          </p:nvPr>
        </p:nvSpPr>
        <p:spPr>
          <a:xfrm>
            <a:off x="521208" y="365126"/>
            <a:ext cx="7994142" cy="1325563"/>
          </a:xfrm>
        </p:spPr>
        <p:txBody>
          <a:bodyPr/>
          <a:lstStyle/>
          <a:p>
            <a:r>
              <a:rPr lang="en-US" smtClean="0"/>
              <a:t>Click to edit Master title style</a:t>
            </a:r>
            <a:endParaRPr lang="en-GB"/>
          </a:p>
        </p:txBody>
      </p:sp>
      <p:sp>
        <p:nvSpPr>
          <p:cNvPr id="9" name="Content Placeholder 2"/>
          <p:cNvSpPr>
            <a:spLocks noGrp="1"/>
          </p:cNvSpPr>
          <p:nvPr>
            <p:ph sz="half" idx="1"/>
          </p:nvPr>
        </p:nvSpPr>
        <p:spPr>
          <a:xfrm>
            <a:off x="521208" y="1825626"/>
            <a:ext cx="4059936"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0" name="Content Placeholder 3"/>
          <p:cNvSpPr>
            <a:spLocks noGrp="1"/>
          </p:cNvSpPr>
          <p:nvPr>
            <p:ph sz="half" idx="2"/>
          </p:nvPr>
        </p:nvSpPr>
        <p:spPr>
          <a:xfrm>
            <a:off x="4581144" y="1825626"/>
            <a:ext cx="3934206"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412350719"/>
      </p:ext>
    </p:extLst>
  </p:cSld>
  <p:clrMapOvr>
    <a:masterClrMapping/>
  </p:clrMapOvr>
  <p:timing>
    <p:tnLst>
      <p:par>
        <p:cTn id="1" dur="indefinite" restart="never" nodeType="tmRoot"/>
      </p:par>
    </p:tnLst>
  </p:timing>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25/10/2020</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
        <p:nvSpPr>
          <p:cNvPr id="8" name="Title 1"/>
          <p:cNvSpPr>
            <a:spLocks noGrp="1"/>
          </p:cNvSpPr>
          <p:nvPr>
            <p:ph type="title"/>
          </p:nvPr>
        </p:nvSpPr>
        <p:spPr>
          <a:xfrm>
            <a:off x="521208" y="365126"/>
            <a:ext cx="7994142" cy="1325563"/>
          </a:xfrm>
        </p:spPr>
        <p:txBody>
          <a:bodyPr/>
          <a:lstStyle/>
          <a:p>
            <a:r>
              <a:rPr lang="en-US" smtClean="0"/>
              <a:t>Click to edit Master title style</a:t>
            </a:r>
            <a:endParaRPr lang="en-GB"/>
          </a:p>
        </p:txBody>
      </p:sp>
      <p:sp>
        <p:nvSpPr>
          <p:cNvPr id="9" name="Content Placeholder 2"/>
          <p:cNvSpPr>
            <a:spLocks noGrp="1"/>
          </p:cNvSpPr>
          <p:nvPr>
            <p:ph sz="half" idx="1"/>
          </p:nvPr>
        </p:nvSpPr>
        <p:spPr>
          <a:xfrm>
            <a:off x="521208" y="1825626"/>
            <a:ext cx="4059936"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10" name="Content Placeholder 3"/>
          <p:cNvSpPr>
            <a:spLocks noGrp="1"/>
          </p:cNvSpPr>
          <p:nvPr>
            <p:ph sz="half" idx="2"/>
          </p:nvPr>
        </p:nvSpPr>
        <p:spPr>
          <a:xfrm>
            <a:off x="4581144" y="1825626"/>
            <a:ext cx="3934206" cy="3978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518932626"/>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image" Target="../media/image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18" Type="http://schemas.openxmlformats.org/officeDocument/2006/relationships/image" Target="../media/image1.png"/><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17" Type="http://schemas.openxmlformats.org/officeDocument/2006/relationships/theme" Target="../theme/theme3.xml"/><Relationship Id="rId2" Type="http://schemas.openxmlformats.org/officeDocument/2006/relationships/slideLayout" Target="../slideLayouts/slideLayout30.xml"/><Relationship Id="rId16" Type="http://schemas.openxmlformats.org/officeDocument/2006/relationships/slideLayout" Target="../slideLayouts/slideLayout44.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slideLayout" Target="../slideLayouts/slideLayout4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slideLayout" Target="../slideLayouts/slideLayout57.xml"/><Relationship Id="rId18" Type="http://schemas.openxmlformats.org/officeDocument/2006/relationships/slideLayout" Target="../slideLayouts/slideLayout6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slideLayout" Target="../slideLayouts/slideLayout56.xml"/><Relationship Id="rId17" Type="http://schemas.openxmlformats.org/officeDocument/2006/relationships/slideLayout" Target="../slideLayouts/slideLayout61.xml"/><Relationship Id="rId2" Type="http://schemas.openxmlformats.org/officeDocument/2006/relationships/slideLayout" Target="../slideLayouts/slideLayout46.xml"/><Relationship Id="rId16" Type="http://schemas.openxmlformats.org/officeDocument/2006/relationships/slideLayout" Target="../slideLayouts/slideLayout60.xml"/><Relationship Id="rId20" Type="http://schemas.openxmlformats.org/officeDocument/2006/relationships/theme" Target="../theme/theme4.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5" Type="http://schemas.openxmlformats.org/officeDocument/2006/relationships/slideLayout" Target="../slideLayouts/slideLayout59.xml"/><Relationship Id="rId10" Type="http://schemas.openxmlformats.org/officeDocument/2006/relationships/slideLayout" Target="../slideLayouts/slideLayout54.xml"/><Relationship Id="rId19" Type="http://schemas.openxmlformats.org/officeDocument/2006/relationships/slideLayout" Target="../slideLayouts/slideLayout63.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slideLayout" Target="../slideLayouts/slideLayout5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893831"/>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510748"/>
            <a:ext cx="7886700" cy="466621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9D6F5C9-2B11-499C-8E66-F21ED621F1DE}" type="slidenum">
              <a:rPr lang="en-GB" smtClean="0"/>
              <a:t>‹#›</a:t>
            </a:fld>
            <a:endParaRPr lang="en-GB"/>
          </a:p>
        </p:txBody>
      </p:sp>
    </p:spTree>
    <p:extLst>
      <p:ext uri="{BB962C8B-B14F-4D97-AF65-F5344CB8AC3E}">
        <p14:creationId xmlns:p14="http://schemas.microsoft.com/office/powerpoint/2010/main" val="3586239856"/>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880578"/>
          </a:xfrm>
          <a:prstGeom prst="rect">
            <a:avLst/>
          </a:prstGeom>
        </p:spPr>
        <p:txBody>
          <a:bodyPr vert="horz" lIns="91440" tIns="45720" rIns="91440" bIns="45720" rtlCol="0" anchor="ctr">
            <a:normAutofit/>
          </a:bodyPr>
          <a:lstStyle/>
          <a:p>
            <a:r>
              <a:rPr lang="en-US" smtClean="0"/>
              <a:t>Click to edit Master title style</a:t>
            </a:r>
            <a:endParaRPr lang="en-GB" dirty="0"/>
          </a:p>
        </p:txBody>
      </p:sp>
      <p:sp>
        <p:nvSpPr>
          <p:cNvPr id="3" name="Text Placeholder 2"/>
          <p:cNvSpPr>
            <a:spLocks noGrp="1"/>
          </p:cNvSpPr>
          <p:nvPr>
            <p:ph type="body" idx="1"/>
          </p:nvPr>
        </p:nvSpPr>
        <p:spPr>
          <a:xfrm>
            <a:off x="628650" y="1431235"/>
            <a:ext cx="7886700" cy="474572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pic>
        <p:nvPicPr>
          <p:cNvPr id="7" name="Picture 6"/>
          <p:cNvPicPr>
            <a:picLocks noChangeAspect="1"/>
          </p:cNvPicPr>
          <p:nvPr userDrawn="1"/>
        </p:nvPicPr>
        <p:blipFill>
          <a:blip r:embed="rId18" cstate="print">
            <a:extLst>
              <a:ext uri="{28A0092B-C50C-407E-A947-70E740481C1C}">
                <a14:useLocalDpi xmlns:a14="http://schemas.microsoft.com/office/drawing/2010/main" val="0"/>
              </a:ext>
            </a:extLst>
          </a:blip>
          <a:stretch>
            <a:fillRect/>
          </a:stretch>
        </p:blipFill>
        <p:spPr>
          <a:xfrm>
            <a:off x="3918687" y="6433696"/>
            <a:ext cx="1173575" cy="392062"/>
          </a:xfrm>
          <a:prstGeom prst="rect">
            <a:avLst/>
          </a:prstGeom>
        </p:spPr>
      </p:pic>
    </p:spTree>
    <p:extLst>
      <p:ext uri="{BB962C8B-B14F-4D97-AF65-F5344CB8AC3E}">
        <p14:creationId xmlns:p14="http://schemas.microsoft.com/office/powerpoint/2010/main" val="1878706986"/>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Lst>
  <p:txStyles>
    <p:titleStyle>
      <a:lvl1pPr algn="l" defTabSz="6858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880578"/>
          </a:xfrm>
          <a:prstGeom prst="rect">
            <a:avLst/>
          </a:prstGeom>
        </p:spPr>
        <p:txBody>
          <a:bodyPr vert="horz" lIns="91440" tIns="45720" rIns="91440" bIns="45720" rtlCol="0" anchor="ctr">
            <a:normAutofit/>
          </a:bodyPr>
          <a:lstStyle/>
          <a:p>
            <a:r>
              <a:rPr lang="en-US" smtClean="0"/>
              <a:t>Click to edit Master title style</a:t>
            </a:r>
            <a:endParaRPr lang="en-GB" dirty="0"/>
          </a:p>
        </p:txBody>
      </p:sp>
      <p:sp>
        <p:nvSpPr>
          <p:cNvPr id="3" name="Text Placeholder 2"/>
          <p:cNvSpPr>
            <a:spLocks noGrp="1"/>
          </p:cNvSpPr>
          <p:nvPr>
            <p:ph type="body" idx="1"/>
          </p:nvPr>
        </p:nvSpPr>
        <p:spPr>
          <a:xfrm>
            <a:off x="628650" y="1431235"/>
            <a:ext cx="7886700" cy="474572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pic>
        <p:nvPicPr>
          <p:cNvPr id="7" name="Picture 6"/>
          <p:cNvPicPr>
            <a:picLocks noChangeAspect="1"/>
          </p:cNvPicPr>
          <p:nvPr userDrawn="1"/>
        </p:nvPicPr>
        <p:blipFill>
          <a:blip r:embed="rId18" cstate="print">
            <a:extLst>
              <a:ext uri="{28A0092B-C50C-407E-A947-70E740481C1C}">
                <a14:useLocalDpi xmlns:a14="http://schemas.microsoft.com/office/drawing/2010/main" val="0"/>
              </a:ext>
            </a:extLst>
          </a:blip>
          <a:stretch>
            <a:fillRect/>
          </a:stretch>
        </p:blipFill>
        <p:spPr>
          <a:xfrm>
            <a:off x="3918687" y="6433696"/>
            <a:ext cx="1173575" cy="392062"/>
          </a:xfrm>
          <a:prstGeom prst="rect">
            <a:avLst/>
          </a:prstGeom>
        </p:spPr>
      </p:pic>
    </p:spTree>
    <p:extLst>
      <p:ext uri="{BB962C8B-B14F-4D97-AF65-F5344CB8AC3E}">
        <p14:creationId xmlns:p14="http://schemas.microsoft.com/office/powerpoint/2010/main" val="3843398048"/>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 id="2147483833" r:id="rId13"/>
    <p:sldLayoutId id="2147483834" r:id="rId14"/>
    <p:sldLayoutId id="2147483835" r:id="rId15"/>
    <p:sldLayoutId id="2147483836" r:id="rId16"/>
  </p:sldLayoutIdLst>
  <p:txStyles>
    <p:titleStyle>
      <a:lvl1pPr algn="l" defTabSz="6858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eaLnBrk="1" fontAlgn="auto" hangingPunct="1">
              <a:spcBef>
                <a:spcPts val="0"/>
              </a:spcBef>
              <a:spcAft>
                <a:spcPts val="0"/>
              </a:spcAft>
            </a:pPr>
            <a:fld id="{F1BB616E-AC95-4102-8D3D-E5F3062BBE69}" type="datetimeFigureOut">
              <a:rPr lang="en-GB" smtClean="0">
                <a:solidFill>
                  <a:prstClr val="black">
                    <a:tint val="75000"/>
                  </a:prstClr>
                </a:solidFill>
                <a:latin typeface="Calibri"/>
                <a:cs typeface="+mn-cs"/>
              </a:rPr>
              <a:pPr eaLnBrk="1" fontAlgn="auto" hangingPunct="1">
                <a:spcBef>
                  <a:spcPts val="0"/>
                </a:spcBef>
                <a:spcAft>
                  <a:spcPts val="0"/>
                </a:spcAft>
              </a:pPr>
              <a:t>25/10/2020</a:t>
            </a:fld>
            <a:endParaRPr lang="en-GB">
              <a:solidFill>
                <a:prstClr val="black">
                  <a:tint val="75000"/>
                </a:prstClr>
              </a:solidFill>
              <a:latin typeface="Calibri"/>
              <a:cs typeface="+mn-cs"/>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eaLnBrk="1" fontAlgn="auto" hangingPunct="1">
              <a:spcBef>
                <a:spcPts val="0"/>
              </a:spcBef>
              <a:spcAft>
                <a:spcPts val="0"/>
              </a:spcAft>
            </a:pPr>
            <a:endParaRPr lang="en-GB">
              <a:solidFill>
                <a:prstClr val="black">
                  <a:tint val="75000"/>
                </a:prstClr>
              </a:solidFill>
              <a:latin typeface="Calibri"/>
              <a:cs typeface="+mn-cs"/>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eaLnBrk="1" fontAlgn="auto" hangingPunct="1">
              <a:spcBef>
                <a:spcPts val="0"/>
              </a:spcBef>
              <a:spcAft>
                <a:spcPts val="0"/>
              </a:spcAft>
            </a:pPr>
            <a:fld id="{B0AA4B4E-6EBF-4710-A1E8-E6F650B0C7FA}" type="slidenum">
              <a:rPr lang="en-GB" smtClean="0">
                <a:solidFill>
                  <a:prstClr val="black">
                    <a:tint val="75000"/>
                  </a:prstClr>
                </a:solidFill>
                <a:latin typeface="Calibri"/>
                <a:cs typeface="+mn-cs"/>
              </a:rPr>
              <a:pPr eaLnBrk="1" fontAlgn="auto" hangingPunct="1">
                <a:spcBef>
                  <a:spcPts val="0"/>
                </a:spcBef>
                <a:spcAft>
                  <a:spcPts val="0"/>
                </a:spcAft>
              </a:pPr>
              <a:t>‹#›</a:t>
            </a:fld>
            <a:endParaRPr lang="en-GB">
              <a:solidFill>
                <a:prstClr val="black">
                  <a:tint val="75000"/>
                </a:prstClr>
              </a:solidFill>
              <a:latin typeface="Calibri"/>
              <a:cs typeface="+mn-cs"/>
            </a:endParaRPr>
          </a:p>
        </p:txBody>
      </p:sp>
    </p:spTree>
    <p:extLst>
      <p:ext uri="{BB962C8B-B14F-4D97-AF65-F5344CB8AC3E}">
        <p14:creationId xmlns:p14="http://schemas.microsoft.com/office/powerpoint/2010/main" val="2373610283"/>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49" r:id="rId12"/>
    <p:sldLayoutId id="2147483850" r:id="rId13"/>
    <p:sldLayoutId id="2147483851" r:id="rId14"/>
    <p:sldLayoutId id="2147483852" r:id="rId15"/>
    <p:sldLayoutId id="2147483853" r:id="rId16"/>
    <p:sldLayoutId id="2147483854" r:id="rId17"/>
    <p:sldLayoutId id="2147483855" r:id="rId18"/>
    <p:sldLayoutId id="2147483856" r:id="rId19"/>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www.weforum.org/agenda/2015/01/24-charts-every-leader-should-see/" TargetMode="Externa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nature.com/news/the-circular-economy-1.19594" TargetMode="External"/><Relationship Id="rId2" Type="http://schemas.openxmlformats.org/officeDocument/2006/relationships/hyperlink" Target="https://oscedays.org/open-source-circular-economy-mission-statemen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user/made2bemadeagain" TargetMode="External"/><Relationship Id="rId2" Type="http://schemas.openxmlformats.org/officeDocument/2006/relationships/hyperlink" Target="https://courses.edx.org/courses/course-v1:Delftx+CircularX+1T2016/courseware/" TargetMode="External"/><Relationship Id="rId1" Type="http://schemas.openxmlformats.org/officeDocument/2006/relationships/slideLayout" Target="../slideLayouts/slideLayout2.xml"/><Relationship Id="rId4" Type="http://schemas.openxmlformats.org/officeDocument/2006/relationships/hyperlink" Target="http://www.ellenmacarthurfoundation.org/programmes/business/project-mainstrea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image" Target="../media/image20.emf"/><Relationship Id="rId13" Type="http://schemas.openxmlformats.org/officeDocument/2006/relationships/image" Target="../media/image25.png"/><Relationship Id="rId3" Type="http://schemas.openxmlformats.org/officeDocument/2006/relationships/tags" Target="../tags/tag13.xml"/><Relationship Id="rId7" Type="http://schemas.openxmlformats.org/officeDocument/2006/relationships/image" Target="../media/image19.emf"/><Relationship Id="rId12" Type="http://schemas.openxmlformats.org/officeDocument/2006/relationships/image" Target="../media/image24.emf"/><Relationship Id="rId2" Type="http://schemas.openxmlformats.org/officeDocument/2006/relationships/tags" Target="../tags/tag12.xml"/><Relationship Id="rId1" Type="http://schemas.openxmlformats.org/officeDocument/2006/relationships/tags" Target="../tags/tag11.xml"/><Relationship Id="rId6" Type="http://schemas.openxmlformats.org/officeDocument/2006/relationships/notesSlide" Target="../notesSlides/notesSlide5.xml"/><Relationship Id="rId11" Type="http://schemas.openxmlformats.org/officeDocument/2006/relationships/image" Target="../media/image23.jpeg"/><Relationship Id="rId5" Type="http://schemas.openxmlformats.org/officeDocument/2006/relationships/slideLayout" Target="../slideLayouts/slideLayout6.xml"/><Relationship Id="rId10" Type="http://schemas.openxmlformats.org/officeDocument/2006/relationships/image" Target="../media/image22.jpeg"/><Relationship Id="rId4" Type="http://schemas.openxmlformats.org/officeDocument/2006/relationships/tags" Target="../tags/tag14.xml"/><Relationship Id="rId9" Type="http://schemas.openxmlformats.org/officeDocument/2006/relationships/image" Target="../media/image21.emf"/><Relationship Id="rId14" Type="http://schemas.microsoft.com/office/2007/relationships/hdphoto" Target="../media/hdphoto1.wdp"/></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2" Type="http://schemas.openxmlformats.org/officeDocument/2006/relationships/hyperlink" Target="http://blog.rmi.org/GiantPassesRMITrusteeRayCAnderson"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atissuejournal.com/2010/03/31/design-for-disassembly/" TargetMode="External"/><Relationship Id="rId2" Type="http://schemas.openxmlformats.org/officeDocument/2006/relationships/hyperlink" Target="http://ecodesign.lboro.ac.uk/?section=97" TargetMode="External"/><Relationship Id="rId1" Type="http://schemas.openxmlformats.org/officeDocument/2006/relationships/slideLayout" Target="../slideLayouts/slideLayout2.xml"/><Relationship Id="rId4" Type="http://schemas.openxmlformats.org/officeDocument/2006/relationships/hyperlink" Target="http://cfsd.org.uk/"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8.xml.rels><?xml version="1.0" encoding="UTF-8" standalone="yes"?>
<Relationships xmlns="http://schemas.openxmlformats.org/package/2006/relationships"><Relationship Id="rId2" Type="http://schemas.openxmlformats.org/officeDocument/2006/relationships/hyperlink" Target="http://www.makingitmagazine.net/"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product-life.org/en/node" TargetMode="External"/><Relationship Id="rId2" Type="http://schemas.openxmlformats.org/officeDocument/2006/relationships/hyperlink" Target="http://rachelbotsman.com/" TargetMode="External"/><Relationship Id="rId1" Type="http://schemas.openxmlformats.org/officeDocument/2006/relationships/slideLayout" Target="../slideLayouts/slideLayout2.xml"/><Relationship Id="rId4" Type="http://schemas.openxmlformats.org/officeDocument/2006/relationships/hyperlink" Target="http://rachelbotsman.com/work/the-sharing-economy-dictionary-of-commonly-used-terms/"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reports.weforum.org/digital-transformation-of-industries/wp-content/blogs.dir/94/mp/files/pages/files/digital-enterprise-narrative-final-january-2016.pdf" TargetMode="External"/><Relationship Id="rId2" Type="http://schemas.openxmlformats.org/officeDocument/2006/relationships/hyperlink" Target="https://biomimicry.org/"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weforum.org/agenda/2015/01/24-charts-every-leader-should-see/" TargetMode="External"/><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8" Type="http://schemas.openxmlformats.org/officeDocument/2006/relationships/notesSlide" Target="../notesSlides/notesSlide9.xml"/><Relationship Id="rId13" Type="http://schemas.openxmlformats.org/officeDocument/2006/relationships/image" Target="../media/image27.jpeg"/><Relationship Id="rId18" Type="http://schemas.openxmlformats.org/officeDocument/2006/relationships/image" Target="../media/image32.png"/><Relationship Id="rId3" Type="http://schemas.openxmlformats.org/officeDocument/2006/relationships/tags" Target="../tags/tag17.xml"/><Relationship Id="rId7" Type="http://schemas.openxmlformats.org/officeDocument/2006/relationships/slideLayout" Target="../slideLayouts/slideLayout6.xml"/><Relationship Id="rId12" Type="http://schemas.openxmlformats.org/officeDocument/2006/relationships/image" Target="../media/image26.emf"/><Relationship Id="rId17" Type="http://schemas.openxmlformats.org/officeDocument/2006/relationships/image" Target="../media/image31.jpeg"/><Relationship Id="rId2" Type="http://schemas.openxmlformats.org/officeDocument/2006/relationships/tags" Target="../tags/tag16.xml"/><Relationship Id="rId16" Type="http://schemas.openxmlformats.org/officeDocument/2006/relationships/image" Target="../media/image30.jpeg"/><Relationship Id="rId20" Type="http://schemas.openxmlformats.org/officeDocument/2006/relationships/image" Target="../media/image33.jpeg"/><Relationship Id="rId1" Type="http://schemas.openxmlformats.org/officeDocument/2006/relationships/tags" Target="../tags/tag15.xml"/><Relationship Id="rId6" Type="http://schemas.openxmlformats.org/officeDocument/2006/relationships/tags" Target="../tags/tag20.xml"/><Relationship Id="rId11" Type="http://schemas.openxmlformats.org/officeDocument/2006/relationships/image" Target="../media/image21.emf"/><Relationship Id="rId5" Type="http://schemas.openxmlformats.org/officeDocument/2006/relationships/tags" Target="../tags/tag19.xml"/><Relationship Id="rId15" Type="http://schemas.openxmlformats.org/officeDocument/2006/relationships/image" Target="../media/image29.emf"/><Relationship Id="rId10" Type="http://schemas.openxmlformats.org/officeDocument/2006/relationships/image" Target="../media/image20.emf"/><Relationship Id="rId19" Type="http://schemas.microsoft.com/office/2007/relationships/hdphoto" Target="../media/hdphoto2.wdp"/><Relationship Id="rId4" Type="http://schemas.openxmlformats.org/officeDocument/2006/relationships/tags" Target="../tags/tag18.xml"/><Relationship Id="rId9" Type="http://schemas.openxmlformats.org/officeDocument/2006/relationships/image" Target="../media/image19.emf"/><Relationship Id="rId14" Type="http://schemas.openxmlformats.org/officeDocument/2006/relationships/image" Target="../media/image28.emf"/></Relationships>
</file>

<file path=ppt/slides/_rels/slide4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slideLayout" Target="../slideLayouts/slideLayout6.xml"/><Relationship Id="rId1" Type="http://schemas.openxmlformats.org/officeDocument/2006/relationships/vmlDrawing" Target="../drawings/vmlDrawing1.vml"/><Relationship Id="rId4" Type="http://schemas.openxmlformats.org/officeDocument/2006/relationships/image" Target="../media/image34.emf"/></Relationships>
</file>

<file path=ppt/slides/_rels/slide43.xml.rels><?xml version="1.0" encoding="UTF-8" standalone="yes"?>
<Relationships xmlns="http://schemas.openxmlformats.org/package/2006/relationships"><Relationship Id="rId2" Type="http://schemas.openxmlformats.org/officeDocument/2006/relationships/hyperlink" Target="http://millenniumassessment.org/en/BoardStatement.html"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globalwaterforum.org/2012/05/07/understanding-water-scarcity-definitions-and-measurements/" TargetMode="External"/><Relationship Id="rId7" Type="http://schemas.openxmlformats.org/officeDocument/2006/relationships/hyperlink" Target="http://wwf.panda.org/about_our_earth/all_publications/living_planet_report/" TargetMode="External"/><Relationship Id="rId2" Type="http://schemas.openxmlformats.org/officeDocument/2006/relationships/hyperlink" Target="http://www.un.org/sustainabledevelopment/sustainable-development-goals/" TargetMode="External"/><Relationship Id="rId1" Type="http://schemas.openxmlformats.org/officeDocument/2006/relationships/slideLayout" Target="../slideLayouts/slideLayout2.xml"/><Relationship Id="rId6" Type="http://schemas.openxmlformats.org/officeDocument/2006/relationships/hyperlink" Target="http://www.anthropocene.info/" TargetMode="External"/><Relationship Id="rId5" Type="http://schemas.openxmlformats.org/officeDocument/2006/relationships/hyperlink" Target="http://www.thenaturalstep.org/" TargetMode="External"/><Relationship Id="rId4" Type="http://schemas.openxmlformats.org/officeDocument/2006/relationships/hyperlink" Target="http://stockholmresilience.org/research/planetary-boundaries.html"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slideLayout" Target="../slideLayouts/slideLayout6.xml"/><Relationship Id="rId5" Type="http://schemas.openxmlformats.org/officeDocument/2006/relationships/hyperlink" Target="http://www.wri.org/blog/2013/12/global-food-challenge-explained-18-graphics" TargetMode="External"/><Relationship Id="rId4" Type="http://schemas.openxmlformats.org/officeDocument/2006/relationships/chart" Target="../charts/char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chart" Target="../charts/chart9.xml"/><Relationship Id="rId2" Type="http://schemas.openxmlformats.org/officeDocument/2006/relationships/chart" Target="../charts/chart8.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chart" Target="../charts/chart11.xml"/><Relationship Id="rId2" Type="http://schemas.openxmlformats.org/officeDocument/2006/relationships/chart" Target="../charts/chart10.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chart" Target="../charts/chart1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anthesisgroup.com/how-much-land-does-it-take-to-feed-the-u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www.wri.org/blog/2013/12/global-food-challenge-explained-18-graphics" TargetMode="External"/><Relationship Id="rId2" Type="http://schemas.openxmlformats.org/officeDocument/2006/relationships/chart" Target="../charts/chart1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chart" Target="../charts/chart1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www.fao.org/docrep/018/i3347e/i3347e.pdf" TargetMode="External"/><Relationship Id="rId2" Type="http://schemas.openxmlformats.org/officeDocument/2006/relationships/chart" Target="../charts/chart15.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8" Type="http://schemas.openxmlformats.org/officeDocument/2006/relationships/notesSlide" Target="../notesSlides/notesSlide11.xml"/><Relationship Id="rId13" Type="http://schemas.openxmlformats.org/officeDocument/2006/relationships/image" Target="../media/image27.jpeg"/><Relationship Id="rId18" Type="http://schemas.openxmlformats.org/officeDocument/2006/relationships/image" Target="../media/image32.png"/><Relationship Id="rId3" Type="http://schemas.openxmlformats.org/officeDocument/2006/relationships/tags" Target="../tags/tag23.xml"/><Relationship Id="rId7" Type="http://schemas.openxmlformats.org/officeDocument/2006/relationships/slideLayout" Target="../slideLayouts/slideLayout6.xml"/><Relationship Id="rId12" Type="http://schemas.openxmlformats.org/officeDocument/2006/relationships/image" Target="../media/image26.emf"/><Relationship Id="rId17" Type="http://schemas.openxmlformats.org/officeDocument/2006/relationships/image" Target="../media/image31.jpeg"/><Relationship Id="rId2" Type="http://schemas.openxmlformats.org/officeDocument/2006/relationships/tags" Target="../tags/tag22.xml"/><Relationship Id="rId16" Type="http://schemas.openxmlformats.org/officeDocument/2006/relationships/image" Target="../media/image30.jpeg"/><Relationship Id="rId20" Type="http://schemas.openxmlformats.org/officeDocument/2006/relationships/image" Target="../media/image33.jpeg"/><Relationship Id="rId1" Type="http://schemas.openxmlformats.org/officeDocument/2006/relationships/tags" Target="../tags/tag21.xml"/><Relationship Id="rId6" Type="http://schemas.openxmlformats.org/officeDocument/2006/relationships/tags" Target="../tags/tag26.xml"/><Relationship Id="rId11" Type="http://schemas.openxmlformats.org/officeDocument/2006/relationships/image" Target="../media/image21.emf"/><Relationship Id="rId5" Type="http://schemas.openxmlformats.org/officeDocument/2006/relationships/tags" Target="../tags/tag25.xml"/><Relationship Id="rId15" Type="http://schemas.openxmlformats.org/officeDocument/2006/relationships/image" Target="../media/image29.emf"/><Relationship Id="rId10" Type="http://schemas.openxmlformats.org/officeDocument/2006/relationships/image" Target="../media/image20.emf"/><Relationship Id="rId19" Type="http://schemas.microsoft.com/office/2007/relationships/hdphoto" Target="../media/hdphoto2.wdp"/><Relationship Id="rId4" Type="http://schemas.openxmlformats.org/officeDocument/2006/relationships/tags" Target="../tags/tag24.xml"/><Relationship Id="rId9" Type="http://schemas.openxmlformats.org/officeDocument/2006/relationships/image" Target="../media/image19.emf"/><Relationship Id="rId14" Type="http://schemas.openxmlformats.org/officeDocument/2006/relationships/image" Target="../media/image28.emf"/></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6.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8" Type="http://schemas.openxmlformats.org/officeDocument/2006/relationships/tags" Target="../tags/tag34.xml"/><Relationship Id="rId13" Type="http://schemas.openxmlformats.org/officeDocument/2006/relationships/tags" Target="../tags/tag39.xml"/><Relationship Id="rId18" Type="http://schemas.openxmlformats.org/officeDocument/2006/relationships/image" Target="../media/image35.jpeg"/><Relationship Id="rId3" Type="http://schemas.openxmlformats.org/officeDocument/2006/relationships/tags" Target="../tags/tag29.xml"/><Relationship Id="rId21" Type="http://schemas.openxmlformats.org/officeDocument/2006/relationships/image" Target="../media/image19.emf"/><Relationship Id="rId7" Type="http://schemas.openxmlformats.org/officeDocument/2006/relationships/tags" Target="../tags/tag33.xml"/><Relationship Id="rId12" Type="http://schemas.openxmlformats.org/officeDocument/2006/relationships/tags" Target="../tags/tag38.xml"/><Relationship Id="rId17" Type="http://schemas.openxmlformats.org/officeDocument/2006/relationships/image" Target="../media/image21.emf"/><Relationship Id="rId2" Type="http://schemas.openxmlformats.org/officeDocument/2006/relationships/tags" Target="../tags/tag28.xml"/><Relationship Id="rId16" Type="http://schemas.openxmlformats.org/officeDocument/2006/relationships/notesSlide" Target="../notesSlides/notesSlide13.xml"/><Relationship Id="rId20" Type="http://schemas.openxmlformats.org/officeDocument/2006/relationships/image" Target="../media/image36.png"/><Relationship Id="rId1" Type="http://schemas.openxmlformats.org/officeDocument/2006/relationships/tags" Target="../tags/tag27.xml"/><Relationship Id="rId6" Type="http://schemas.openxmlformats.org/officeDocument/2006/relationships/tags" Target="../tags/tag32.xml"/><Relationship Id="rId11" Type="http://schemas.openxmlformats.org/officeDocument/2006/relationships/tags" Target="../tags/tag37.xml"/><Relationship Id="rId5" Type="http://schemas.openxmlformats.org/officeDocument/2006/relationships/tags" Target="../tags/tag31.xml"/><Relationship Id="rId15" Type="http://schemas.openxmlformats.org/officeDocument/2006/relationships/slideLayout" Target="../slideLayouts/slideLayout6.xml"/><Relationship Id="rId23" Type="http://schemas.openxmlformats.org/officeDocument/2006/relationships/image" Target="../media/image37.emf"/><Relationship Id="rId10" Type="http://schemas.openxmlformats.org/officeDocument/2006/relationships/tags" Target="../tags/tag36.xml"/><Relationship Id="rId19" Type="http://schemas.openxmlformats.org/officeDocument/2006/relationships/image" Target="../media/image24.emf"/><Relationship Id="rId4" Type="http://schemas.openxmlformats.org/officeDocument/2006/relationships/tags" Target="../tags/tag30.xml"/><Relationship Id="rId9" Type="http://schemas.openxmlformats.org/officeDocument/2006/relationships/tags" Target="../tags/tag35.xml"/><Relationship Id="rId14" Type="http://schemas.openxmlformats.org/officeDocument/2006/relationships/tags" Target="../tags/tag40.xml"/><Relationship Id="rId22" Type="http://schemas.openxmlformats.org/officeDocument/2006/relationships/image" Target="../media/image20.emf"/></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http://www.unwater.org/topics/water-food-and-energy-nexus/en/" TargetMode="External"/><Relationship Id="rId2" Type="http://schemas.openxmlformats.org/officeDocument/2006/relationships/hyperlink" Target="http://www.fao.org/publications/en/" TargetMode="External"/><Relationship Id="rId1" Type="http://schemas.openxmlformats.org/officeDocument/2006/relationships/slideLayout" Target="../slideLayouts/slideLayout2.xml"/><Relationship Id="rId5" Type="http://schemas.openxmlformats.org/officeDocument/2006/relationships/hyperlink" Target="https://www.oxfam.org/en/campaigns/behind-brands" TargetMode="External"/><Relationship Id="rId4" Type="http://schemas.openxmlformats.org/officeDocument/2006/relationships/hyperlink" Target="http://waterfootprint.org/en/" TargetMode="External"/></Relationships>
</file>

<file path=ppt/slides/_rels/slide62.xml.rels><?xml version="1.0" encoding="UTF-8" standalone="yes"?>
<Relationships xmlns="http://schemas.openxmlformats.org/package/2006/relationships"><Relationship Id="rId2" Type="http://schemas.openxmlformats.org/officeDocument/2006/relationships/hyperlink" Target="http://www.youtube.com/watch?v=O3TwULu-Wjw" TargetMode="Externa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chart" Target="../charts/chart16.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8" Type="http://schemas.openxmlformats.org/officeDocument/2006/relationships/tags" Target="../tags/tag48.xml"/><Relationship Id="rId13" Type="http://schemas.openxmlformats.org/officeDocument/2006/relationships/image" Target="../media/image35.jpeg"/><Relationship Id="rId18" Type="http://schemas.openxmlformats.org/officeDocument/2006/relationships/image" Target="../media/image24.emf"/><Relationship Id="rId3" Type="http://schemas.openxmlformats.org/officeDocument/2006/relationships/tags" Target="../tags/tag43.xml"/><Relationship Id="rId21" Type="http://schemas.openxmlformats.org/officeDocument/2006/relationships/image" Target="../media/image40.emf"/><Relationship Id="rId7" Type="http://schemas.openxmlformats.org/officeDocument/2006/relationships/tags" Target="../tags/tag47.xml"/><Relationship Id="rId12" Type="http://schemas.openxmlformats.org/officeDocument/2006/relationships/image" Target="../media/image21.emf"/><Relationship Id="rId17" Type="http://schemas.openxmlformats.org/officeDocument/2006/relationships/image" Target="../media/image39.jpeg"/><Relationship Id="rId2" Type="http://schemas.openxmlformats.org/officeDocument/2006/relationships/tags" Target="../tags/tag42.xml"/><Relationship Id="rId16" Type="http://schemas.openxmlformats.org/officeDocument/2006/relationships/image" Target="../media/image38.jpg"/><Relationship Id="rId20" Type="http://schemas.openxmlformats.org/officeDocument/2006/relationships/image" Target="../media/image20.emf"/><Relationship Id="rId1" Type="http://schemas.openxmlformats.org/officeDocument/2006/relationships/tags" Target="../tags/tag41.xml"/><Relationship Id="rId6" Type="http://schemas.openxmlformats.org/officeDocument/2006/relationships/tags" Target="../tags/tag46.xml"/><Relationship Id="rId11" Type="http://schemas.openxmlformats.org/officeDocument/2006/relationships/notesSlide" Target="../notesSlides/notesSlide14.xml"/><Relationship Id="rId5" Type="http://schemas.openxmlformats.org/officeDocument/2006/relationships/tags" Target="../tags/tag45.xml"/><Relationship Id="rId15" Type="http://schemas.openxmlformats.org/officeDocument/2006/relationships/image" Target="../media/image37.emf"/><Relationship Id="rId10" Type="http://schemas.openxmlformats.org/officeDocument/2006/relationships/slideLayout" Target="../slideLayouts/slideLayout6.xml"/><Relationship Id="rId19" Type="http://schemas.openxmlformats.org/officeDocument/2006/relationships/image" Target="../media/image19.emf"/><Relationship Id="rId4" Type="http://schemas.openxmlformats.org/officeDocument/2006/relationships/tags" Target="../tags/tag44.xml"/><Relationship Id="rId9" Type="http://schemas.openxmlformats.org/officeDocument/2006/relationships/tags" Target="../tags/tag49.xml"/><Relationship Id="rId14" Type="http://schemas.openxmlformats.org/officeDocument/2006/relationships/image" Target="../media/image23.jpeg"/></Relationships>
</file>

<file path=ppt/slides/_rels/slide65.xml.rels><?xml version="1.0" encoding="UTF-8" standalone="yes"?>
<Relationships xmlns="http://schemas.openxmlformats.org/package/2006/relationships"><Relationship Id="rId3" Type="http://schemas.openxmlformats.org/officeDocument/2006/relationships/hyperlink" Target="http://levistrauss.com/sustainability/planet/lifecycle-assessment/" TargetMode="External"/><Relationship Id="rId2" Type="http://schemas.openxmlformats.org/officeDocument/2006/relationships/chart" Target="../charts/chart17.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2" Type="http://schemas.openxmlformats.org/officeDocument/2006/relationships/hyperlink" Target="http://waterfootprint.org/media/downloads/CA_Strategy_Final_Report_Formatted_06.08.2013.pdf" TargetMode="Externa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3" Type="http://schemas.openxmlformats.org/officeDocument/2006/relationships/hyperlink" Target="http://levistrauss.com/sustainability/planet/lifecycle-assessment/" TargetMode="External"/><Relationship Id="rId2" Type="http://schemas.openxmlformats.org/officeDocument/2006/relationships/chart" Target="../charts/chart18.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openxmlformats.org/officeDocument/2006/relationships/slideLayout" Target="../slideLayouts/slideLayout6.xml"/><Relationship Id="rId1" Type="http://schemas.openxmlformats.org/officeDocument/2006/relationships/vmlDrawing" Target="../drawings/vmlDrawing2.vml"/><Relationship Id="rId4" Type="http://schemas.openxmlformats.org/officeDocument/2006/relationships/image" Target="../media/image43.emf"/></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6.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7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7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6.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7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6.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75.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6.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76.xml.rels><?xml version="1.0" encoding="UTF-8" standalone="yes"?>
<Relationships xmlns="http://schemas.openxmlformats.org/package/2006/relationships"><Relationship Id="rId3" Type="http://schemas.openxmlformats.org/officeDocument/2006/relationships/hyperlink" Target="https://oecotextiles.wordpress.com/2013/10/03/fabric-and-your-carbon-footprint/" TargetMode="External"/><Relationship Id="rId2" Type="http://schemas.openxmlformats.org/officeDocument/2006/relationships/chart" Target="../charts/chart19.xm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78.xml.rels><?xml version="1.0" encoding="UTF-8" standalone="yes"?>
<Relationships xmlns="http://schemas.openxmlformats.org/package/2006/relationships"><Relationship Id="rId2" Type="http://schemas.openxmlformats.org/officeDocument/2006/relationships/hyperlink" Target="http://blog.shawcontractgroup.com/tag/stella-mccartney/" TargetMode="Externa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hyperlink" Target="http://www.wrap.org.uk/sites/files/wrap/VoC%20FINAL%20online%202012%2007%2011.pdf" TargetMode="External"/><Relationship Id="rId2" Type="http://schemas.openxmlformats.org/officeDocument/2006/relationships/hyperlink" Target="http://www.ifm.eng.cam.ac.uk/resources/sustainability/well-dressed/" TargetMode="External"/><Relationship Id="rId1" Type="http://schemas.openxmlformats.org/officeDocument/2006/relationships/slideLayout" Target="../slideLayouts/slideLayout2.xml"/><Relationship Id="rId5" Type="http://schemas.openxmlformats.org/officeDocument/2006/relationships/hyperlink" Target="http://www.greenpeace.org/international/en/publications/Campaign-reports/Toxics-reports/" TargetMode="External"/><Relationship Id="rId4" Type="http://schemas.openxmlformats.org/officeDocument/2006/relationships/hyperlink" Target="http://sustainable-fashion.com/" TargetMode="Externa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2" Type="http://schemas.openxmlformats.org/officeDocument/2006/relationships/hyperlink" Target="http://www.lboro.ac.uk/microsites/research/iemrc/Events%20write%20up/Events%20write%20up/MTGIeMRCBrussels170413.pdf" TargetMode="External"/><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3" Type="http://schemas.openxmlformats.org/officeDocument/2006/relationships/hyperlink" Target="http://www.unep.org/resourcepanel/publications/recyclingratesofmetals/tabid/56073/default.aspx" TargetMode="External"/><Relationship Id="rId2" Type="http://schemas.openxmlformats.org/officeDocument/2006/relationships/chart" Target="../charts/chart20.xml"/><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2" Type="http://schemas.openxmlformats.org/officeDocument/2006/relationships/chart" Target="../charts/chart21.xml"/><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3" Type="http://schemas.openxmlformats.org/officeDocument/2006/relationships/chart" Target="../charts/chart23.xml"/><Relationship Id="rId2" Type="http://schemas.openxmlformats.org/officeDocument/2006/relationships/chart" Target="../charts/chart22.xml"/><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2" Type="http://schemas.openxmlformats.org/officeDocument/2006/relationships/chart" Target="../charts/chart24.xml"/><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8.xml"/><Relationship Id="rId1" Type="http://schemas.openxmlformats.org/officeDocument/2006/relationships/slideLayout" Target="../slideLayouts/slideLayout14.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hyperlink" Target="file:///C:\Users\CW\Documents\MEGA\02c%20Kogan%20Page\CE%20Book%20Content\ec.europa.eu\growth\sectors\raw-materials\specific-interest\critical\index_en.htm" TargetMode="External"/><Relationship Id="rId2" Type="http://schemas.openxmlformats.org/officeDocument/2006/relationships/hyperlink" Target="http://i.unu.edu/media/ias.unu.edu-en/news/7916/Global-E-waste-Monitor-2014-small.pdf" TargetMode="External"/><Relationship Id="rId1" Type="http://schemas.openxmlformats.org/officeDocument/2006/relationships/slideLayout" Target="../slideLayouts/slideLayout2.xml"/><Relationship Id="rId4" Type="http://schemas.openxmlformats.org/officeDocument/2006/relationships/hyperlink" Target="http://www.wrap.org.uk/sites/files/wrap/esap-summary-2014.pdf" TargetMode="Externa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openxmlformats.org/officeDocument/2006/relationships/slideLayout" Target="../slideLayouts/slideLayout6.xml"/><Relationship Id="rId1" Type="http://schemas.openxmlformats.org/officeDocument/2006/relationships/vmlDrawing" Target="../drawings/vmlDrawing3.vml"/><Relationship Id="rId4" Type="http://schemas.openxmlformats.org/officeDocument/2006/relationships/image" Target="../media/image45.emf"/></Relationships>
</file>

<file path=ppt/slides/_rels/slide97.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0.xml"/><Relationship Id="rId1" Type="http://schemas.openxmlformats.org/officeDocument/2006/relationships/slideLayout" Target="../slideLayouts/slideLayout14.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9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6.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0.xml.rels><?xml version="1.0" encoding="UTF-8" standalone="yes"?>
<Relationships xmlns="http://schemas.openxmlformats.org/package/2006/relationships"><Relationship Id="rId8" Type="http://schemas.openxmlformats.org/officeDocument/2006/relationships/image" Target="../media/image22.jpeg"/><Relationship Id="rId13" Type="http://schemas.openxmlformats.org/officeDocument/2006/relationships/image" Target="../media/image48.emf"/><Relationship Id="rId3" Type="http://schemas.openxmlformats.org/officeDocument/2006/relationships/slideLayout" Target="../slideLayouts/slideLayout6.xml"/><Relationship Id="rId7" Type="http://schemas.openxmlformats.org/officeDocument/2006/relationships/image" Target="../media/image21.emf"/><Relationship Id="rId12" Type="http://schemas.openxmlformats.org/officeDocument/2006/relationships/image" Target="../media/image47.png"/><Relationship Id="rId2" Type="http://schemas.openxmlformats.org/officeDocument/2006/relationships/tags" Target="../tags/tag51.xml"/><Relationship Id="rId1" Type="http://schemas.openxmlformats.org/officeDocument/2006/relationships/tags" Target="../tags/tag50.xml"/><Relationship Id="rId6" Type="http://schemas.openxmlformats.org/officeDocument/2006/relationships/image" Target="../media/image20.emf"/><Relationship Id="rId11" Type="http://schemas.openxmlformats.org/officeDocument/2006/relationships/image" Target="../media/image40.emf"/><Relationship Id="rId5" Type="http://schemas.openxmlformats.org/officeDocument/2006/relationships/image" Target="../media/image19.emf"/><Relationship Id="rId10" Type="http://schemas.openxmlformats.org/officeDocument/2006/relationships/image" Target="../media/image24.emf"/><Relationship Id="rId4" Type="http://schemas.openxmlformats.org/officeDocument/2006/relationships/notesSlide" Target="../notesSlides/notesSlide21.xml"/><Relationship Id="rId9" Type="http://schemas.openxmlformats.org/officeDocument/2006/relationships/image" Target="../media/image23.jpeg"/></Relationships>
</file>

<file path=ppt/slides/_rels/slide101.xml.rels><?xml version="1.0" encoding="UTF-8" standalone="yes"?>
<Relationships xmlns="http://schemas.openxmlformats.org/package/2006/relationships"><Relationship Id="rId8" Type="http://schemas.openxmlformats.org/officeDocument/2006/relationships/image" Target="../media/image20.emf"/><Relationship Id="rId13" Type="http://schemas.openxmlformats.org/officeDocument/2006/relationships/image" Target="../media/image25.png"/><Relationship Id="rId3" Type="http://schemas.openxmlformats.org/officeDocument/2006/relationships/tags" Target="../tags/tag54.xml"/><Relationship Id="rId7" Type="http://schemas.openxmlformats.org/officeDocument/2006/relationships/image" Target="../media/image19.emf"/><Relationship Id="rId12" Type="http://schemas.openxmlformats.org/officeDocument/2006/relationships/image" Target="../media/image24.emf"/><Relationship Id="rId2" Type="http://schemas.openxmlformats.org/officeDocument/2006/relationships/tags" Target="../tags/tag53.xml"/><Relationship Id="rId1" Type="http://schemas.openxmlformats.org/officeDocument/2006/relationships/tags" Target="../tags/tag52.xml"/><Relationship Id="rId6" Type="http://schemas.openxmlformats.org/officeDocument/2006/relationships/notesSlide" Target="../notesSlides/notesSlide22.xml"/><Relationship Id="rId11" Type="http://schemas.openxmlformats.org/officeDocument/2006/relationships/image" Target="../media/image23.jpeg"/><Relationship Id="rId5" Type="http://schemas.openxmlformats.org/officeDocument/2006/relationships/slideLayout" Target="../slideLayouts/slideLayout6.xml"/><Relationship Id="rId10" Type="http://schemas.openxmlformats.org/officeDocument/2006/relationships/image" Target="../media/image22.jpeg"/><Relationship Id="rId4" Type="http://schemas.openxmlformats.org/officeDocument/2006/relationships/tags" Target="../tags/tag55.xml"/><Relationship Id="rId9" Type="http://schemas.openxmlformats.org/officeDocument/2006/relationships/image" Target="../media/image21.emf"/><Relationship Id="rId14" Type="http://schemas.microsoft.com/office/2007/relationships/hdphoto" Target="../media/hdphoto1.wdp"/></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3.xml.rels><?xml version="1.0" encoding="UTF-8" standalone="yes"?>
<Relationships xmlns="http://schemas.openxmlformats.org/package/2006/relationships"><Relationship Id="rId3" Type="http://schemas.openxmlformats.org/officeDocument/2006/relationships/hyperlink" Target="http://www.rypeoffice.com/what-is-the-most-sustainable-office-furniture/" TargetMode="External"/><Relationship Id="rId2" Type="http://schemas.openxmlformats.org/officeDocument/2006/relationships/slideLayout" Target="../slideLayouts/slideLayout6.xml"/><Relationship Id="rId1" Type="http://schemas.openxmlformats.org/officeDocument/2006/relationships/vmlDrawing" Target="../drawings/vmlDrawing4.vml"/><Relationship Id="rId5" Type="http://schemas.openxmlformats.org/officeDocument/2006/relationships/image" Target="../media/image49.emf"/><Relationship Id="rId4" Type="http://schemas.openxmlformats.org/officeDocument/2006/relationships/package" Target="../embeddings/Microsoft_Excel_Worksheet11.xlsx"/></Relationships>
</file>

<file path=ppt/slides/_rels/slide104.xml.rels><?xml version="1.0" encoding="UTF-8" standalone="yes"?>
<Relationships xmlns="http://schemas.openxmlformats.org/package/2006/relationships"><Relationship Id="rId8" Type="http://schemas.openxmlformats.org/officeDocument/2006/relationships/image" Target="../media/image21.emf"/><Relationship Id="rId13" Type="http://schemas.openxmlformats.org/officeDocument/2006/relationships/image" Target="../media/image25.png"/><Relationship Id="rId3" Type="http://schemas.openxmlformats.org/officeDocument/2006/relationships/tags" Target="../tags/tag58.xml"/><Relationship Id="rId7" Type="http://schemas.openxmlformats.org/officeDocument/2006/relationships/image" Target="../media/image20.emf"/><Relationship Id="rId12" Type="http://schemas.openxmlformats.org/officeDocument/2006/relationships/image" Target="../media/image48.emf"/><Relationship Id="rId2" Type="http://schemas.openxmlformats.org/officeDocument/2006/relationships/tags" Target="../tags/tag57.xml"/><Relationship Id="rId16" Type="http://schemas.openxmlformats.org/officeDocument/2006/relationships/image" Target="../media/image24.emf"/><Relationship Id="rId1" Type="http://schemas.openxmlformats.org/officeDocument/2006/relationships/tags" Target="../tags/tag56.xml"/><Relationship Id="rId6" Type="http://schemas.openxmlformats.org/officeDocument/2006/relationships/notesSlide" Target="../notesSlides/notesSlide23.xml"/><Relationship Id="rId11" Type="http://schemas.openxmlformats.org/officeDocument/2006/relationships/image" Target="../media/image40.emf"/><Relationship Id="rId5" Type="http://schemas.openxmlformats.org/officeDocument/2006/relationships/slideLayout" Target="../slideLayouts/slideLayout2.xml"/><Relationship Id="rId15" Type="http://schemas.openxmlformats.org/officeDocument/2006/relationships/image" Target="../media/image47.png"/><Relationship Id="rId10" Type="http://schemas.openxmlformats.org/officeDocument/2006/relationships/image" Target="../media/image23.jpeg"/><Relationship Id="rId4" Type="http://schemas.openxmlformats.org/officeDocument/2006/relationships/tags" Target="../tags/tag59.xml"/><Relationship Id="rId9" Type="http://schemas.openxmlformats.org/officeDocument/2006/relationships/image" Target="../media/image22.jpeg"/><Relationship Id="rId14" Type="http://schemas.microsoft.com/office/2007/relationships/hdphoto" Target="../media/hdphoto1.wdp"/></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hyperlink" Target="http://www.nextmanufacturingrevolution.org/" TargetMode="External"/><Relationship Id="rId2" Type="http://schemas.openxmlformats.org/officeDocument/2006/relationships/hyperlink" Target="http://www.gov.uk/government/uploads/system/uploads/attachment_data/file/69511/pb13719-resource-security-action-plan.pdf" TargetMode="External"/><Relationship Id="rId1" Type="http://schemas.openxmlformats.org/officeDocument/2006/relationships/slideLayout" Target="../slideLayouts/slideLayout2.xml"/><Relationship Id="rId4" Type="http://schemas.openxmlformats.org/officeDocument/2006/relationships/hyperlink" Target="http://www.ifm.eng.cam.ac.uk/" TargetMode="Externa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8" Type="http://schemas.openxmlformats.org/officeDocument/2006/relationships/image" Target="../media/image52.emf"/><Relationship Id="rId3" Type="http://schemas.openxmlformats.org/officeDocument/2006/relationships/tags" Target="../tags/tag61.xml"/><Relationship Id="rId7" Type="http://schemas.openxmlformats.org/officeDocument/2006/relationships/image" Target="../media/image50.emf"/><Relationship Id="rId2" Type="http://schemas.openxmlformats.org/officeDocument/2006/relationships/tags" Target="../tags/tag60.xml"/><Relationship Id="rId1" Type="http://schemas.openxmlformats.org/officeDocument/2006/relationships/vmlDrawing" Target="../drawings/vmlDrawing5.vml"/><Relationship Id="rId6" Type="http://schemas.openxmlformats.org/officeDocument/2006/relationships/oleObject" Target="../embeddings/oleObject1.bin"/><Relationship Id="rId5" Type="http://schemas.openxmlformats.org/officeDocument/2006/relationships/slideLayout" Target="../slideLayouts/slideLayout6.xml"/><Relationship Id="rId10" Type="http://schemas.openxmlformats.org/officeDocument/2006/relationships/image" Target="../media/image51.emf"/><Relationship Id="rId4" Type="http://schemas.openxmlformats.org/officeDocument/2006/relationships/tags" Target="../tags/tag62.xml"/><Relationship Id="rId9" Type="http://schemas.openxmlformats.org/officeDocument/2006/relationships/package" Target="../embeddings/Microsoft_Excel_Worksheet12.xlsx"/></Relationships>
</file>

<file path=ppt/slides/_rels/slide109.xml.rels><?xml version="1.0" encoding="UTF-8" standalone="yes"?>
<Relationships xmlns="http://schemas.openxmlformats.org/package/2006/relationships"><Relationship Id="rId8" Type="http://schemas.openxmlformats.org/officeDocument/2006/relationships/image" Target="../media/image21.emf"/><Relationship Id="rId13" Type="http://schemas.openxmlformats.org/officeDocument/2006/relationships/image" Target="../media/image54.jpeg"/><Relationship Id="rId18" Type="http://schemas.openxmlformats.org/officeDocument/2006/relationships/image" Target="../media/image59.png"/><Relationship Id="rId3" Type="http://schemas.openxmlformats.org/officeDocument/2006/relationships/tags" Target="../tags/tag65.xml"/><Relationship Id="rId7" Type="http://schemas.openxmlformats.org/officeDocument/2006/relationships/image" Target="../media/image22.jpeg"/><Relationship Id="rId12" Type="http://schemas.openxmlformats.org/officeDocument/2006/relationships/image" Target="../media/image40.emf"/><Relationship Id="rId17" Type="http://schemas.openxmlformats.org/officeDocument/2006/relationships/image" Target="../media/image58.jpeg"/><Relationship Id="rId2" Type="http://schemas.openxmlformats.org/officeDocument/2006/relationships/tags" Target="../tags/tag64.xml"/><Relationship Id="rId16" Type="http://schemas.openxmlformats.org/officeDocument/2006/relationships/image" Target="../media/image57.emf"/><Relationship Id="rId1" Type="http://schemas.openxmlformats.org/officeDocument/2006/relationships/tags" Target="../tags/tag63.xml"/><Relationship Id="rId6" Type="http://schemas.openxmlformats.org/officeDocument/2006/relationships/image" Target="../media/image20.emf"/><Relationship Id="rId11" Type="http://schemas.openxmlformats.org/officeDocument/2006/relationships/image" Target="../media/image31.jpeg"/><Relationship Id="rId5" Type="http://schemas.openxmlformats.org/officeDocument/2006/relationships/notesSlide" Target="../notesSlides/notesSlide24.xml"/><Relationship Id="rId15" Type="http://schemas.openxmlformats.org/officeDocument/2006/relationships/image" Target="../media/image56.jpeg"/><Relationship Id="rId10" Type="http://schemas.openxmlformats.org/officeDocument/2006/relationships/image" Target="../media/image53.emf"/><Relationship Id="rId4" Type="http://schemas.openxmlformats.org/officeDocument/2006/relationships/slideLayout" Target="../slideLayouts/slideLayout6.xml"/><Relationship Id="rId9" Type="http://schemas.openxmlformats.org/officeDocument/2006/relationships/image" Target="../media/image23.jpeg"/><Relationship Id="rId14" Type="http://schemas.openxmlformats.org/officeDocument/2006/relationships/image" Target="../media/image55.png"/></Relationships>
</file>

<file path=ppt/slides/_rels/slide110.xml.rels><?xml version="1.0" encoding="UTF-8" standalone="yes"?>
<Relationships xmlns="http://schemas.openxmlformats.org/package/2006/relationships"><Relationship Id="rId8" Type="http://schemas.openxmlformats.org/officeDocument/2006/relationships/image" Target="../media/image20.emf"/><Relationship Id="rId13" Type="http://schemas.openxmlformats.org/officeDocument/2006/relationships/image" Target="../media/image25.png"/><Relationship Id="rId3" Type="http://schemas.openxmlformats.org/officeDocument/2006/relationships/tags" Target="../tags/tag68.xml"/><Relationship Id="rId7" Type="http://schemas.openxmlformats.org/officeDocument/2006/relationships/image" Target="../media/image19.emf"/><Relationship Id="rId12" Type="http://schemas.openxmlformats.org/officeDocument/2006/relationships/image" Target="../media/image24.emf"/><Relationship Id="rId2" Type="http://schemas.openxmlformats.org/officeDocument/2006/relationships/tags" Target="../tags/tag67.xml"/><Relationship Id="rId1" Type="http://schemas.openxmlformats.org/officeDocument/2006/relationships/tags" Target="../tags/tag66.xml"/><Relationship Id="rId6" Type="http://schemas.openxmlformats.org/officeDocument/2006/relationships/notesSlide" Target="../notesSlides/notesSlide25.xml"/><Relationship Id="rId11" Type="http://schemas.openxmlformats.org/officeDocument/2006/relationships/image" Target="../media/image23.jpeg"/><Relationship Id="rId5" Type="http://schemas.openxmlformats.org/officeDocument/2006/relationships/slideLayout" Target="../slideLayouts/slideLayout6.xml"/><Relationship Id="rId10" Type="http://schemas.openxmlformats.org/officeDocument/2006/relationships/image" Target="../media/image22.jpeg"/><Relationship Id="rId4" Type="http://schemas.openxmlformats.org/officeDocument/2006/relationships/tags" Target="../tags/tag69.xml"/><Relationship Id="rId9" Type="http://schemas.openxmlformats.org/officeDocument/2006/relationships/image" Target="../media/image21.emf"/><Relationship Id="rId14" Type="http://schemas.microsoft.com/office/2007/relationships/hdphoto" Target="../media/hdphoto1.wdp"/></Relationships>
</file>

<file path=ppt/slides/_rels/slide11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0.png"/><Relationship Id="rId1" Type="http://schemas.openxmlformats.org/officeDocument/2006/relationships/slideLayout" Target="../slideLayouts/slideLayout12.xml"/></Relationships>
</file>

<file path=ppt/slides/_rels/slide112.xml.rels><?xml version="1.0" encoding="UTF-8" standalone="yes"?>
<Relationships xmlns="http://schemas.openxmlformats.org/package/2006/relationships"><Relationship Id="rId8" Type="http://schemas.openxmlformats.org/officeDocument/2006/relationships/slideLayout" Target="../slideLayouts/slideLayout6.xml"/><Relationship Id="rId13" Type="http://schemas.openxmlformats.org/officeDocument/2006/relationships/image" Target="../media/image24.emf"/><Relationship Id="rId3" Type="http://schemas.openxmlformats.org/officeDocument/2006/relationships/tags" Target="../tags/tag72.xml"/><Relationship Id="rId7" Type="http://schemas.openxmlformats.org/officeDocument/2006/relationships/tags" Target="../tags/tag76.xml"/><Relationship Id="rId12" Type="http://schemas.openxmlformats.org/officeDocument/2006/relationships/image" Target="../media/image21.emf"/><Relationship Id="rId17" Type="http://schemas.openxmlformats.org/officeDocument/2006/relationships/image" Target="../media/image39.jpeg"/><Relationship Id="rId2" Type="http://schemas.openxmlformats.org/officeDocument/2006/relationships/tags" Target="../tags/tag71.xml"/><Relationship Id="rId16" Type="http://schemas.openxmlformats.org/officeDocument/2006/relationships/image" Target="../media/image37.emf"/><Relationship Id="rId1" Type="http://schemas.openxmlformats.org/officeDocument/2006/relationships/tags" Target="../tags/tag70.xml"/><Relationship Id="rId6" Type="http://schemas.openxmlformats.org/officeDocument/2006/relationships/tags" Target="../tags/tag75.xml"/><Relationship Id="rId11" Type="http://schemas.openxmlformats.org/officeDocument/2006/relationships/image" Target="../media/image20.emf"/><Relationship Id="rId5" Type="http://schemas.openxmlformats.org/officeDocument/2006/relationships/tags" Target="../tags/tag74.xml"/><Relationship Id="rId15" Type="http://schemas.openxmlformats.org/officeDocument/2006/relationships/image" Target="../media/image23.jpeg"/><Relationship Id="rId10" Type="http://schemas.openxmlformats.org/officeDocument/2006/relationships/image" Target="../media/image19.emf"/><Relationship Id="rId4" Type="http://schemas.openxmlformats.org/officeDocument/2006/relationships/tags" Target="../tags/tag73.xml"/><Relationship Id="rId9" Type="http://schemas.openxmlformats.org/officeDocument/2006/relationships/notesSlide" Target="../notesSlides/notesSlide26.xml"/><Relationship Id="rId14" Type="http://schemas.openxmlformats.org/officeDocument/2006/relationships/image" Target="../media/image35.jpeg"/></Relationships>
</file>

<file path=ppt/slides/_rels/slide113.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6.xml"/></Relationships>
</file>

<file path=ppt/slides/_rels/slide114.xml.rels><?xml version="1.0" encoding="UTF-8" standalone="yes"?>
<Relationships xmlns="http://schemas.openxmlformats.org/package/2006/relationships"><Relationship Id="rId8" Type="http://schemas.openxmlformats.org/officeDocument/2006/relationships/diagramLayout" Target="../diagrams/layout21.xml"/><Relationship Id="rId3" Type="http://schemas.openxmlformats.org/officeDocument/2006/relationships/diagramLayout" Target="../diagrams/layout20.xml"/><Relationship Id="rId7" Type="http://schemas.openxmlformats.org/officeDocument/2006/relationships/diagramData" Target="../diagrams/data21.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11" Type="http://schemas.microsoft.com/office/2007/relationships/diagramDrawing" Target="../diagrams/drawing21.xml"/><Relationship Id="rId5" Type="http://schemas.openxmlformats.org/officeDocument/2006/relationships/diagramColors" Target="../diagrams/colors20.xml"/><Relationship Id="rId10" Type="http://schemas.openxmlformats.org/officeDocument/2006/relationships/diagramColors" Target="../diagrams/colors21.xml"/><Relationship Id="rId4" Type="http://schemas.openxmlformats.org/officeDocument/2006/relationships/diagramQuickStyle" Target="../diagrams/quickStyle20.xml"/><Relationship Id="rId9" Type="http://schemas.openxmlformats.org/officeDocument/2006/relationships/diagramQuickStyle" Target="../diagrams/quickStyle21.xml"/></Relationships>
</file>

<file path=ppt/slides/_rels/slide115.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116.xml.rels><?xml version="1.0" encoding="UTF-8" standalone="yes"?>
<Relationships xmlns="http://schemas.openxmlformats.org/package/2006/relationships"><Relationship Id="rId8" Type="http://schemas.microsoft.com/office/2007/relationships/diagramDrawing" Target="../diagrams/drawing23.xml"/><Relationship Id="rId13" Type="http://schemas.openxmlformats.org/officeDocument/2006/relationships/image" Target="../media/image62.jpeg"/><Relationship Id="rId3" Type="http://schemas.openxmlformats.org/officeDocument/2006/relationships/notesSlide" Target="../notesSlides/notesSlide28.xml"/><Relationship Id="rId7" Type="http://schemas.openxmlformats.org/officeDocument/2006/relationships/diagramColors" Target="../diagrams/colors23.xml"/><Relationship Id="rId12" Type="http://schemas.openxmlformats.org/officeDocument/2006/relationships/image" Target="../media/image26.emf"/><Relationship Id="rId2" Type="http://schemas.openxmlformats.org/officeDocument/2006/relationships/slideLayout" Target="../slideLayouts/slideLayout6.xml"/><Relationship Id="rId1" Type="http://schemas.openxmlformats.org/officeDocument/2006/relationships/tags" Target="../tags/tag77.xml"/><Relationship Id="rId6" Type="http://schemas.openxmlformats.org/officeDocument/2006/relationships/diagramQuickStyle" Target="../diagrams/quickStyle23.xml"/><Relationship Id="rId11" Type="http://schemas.openxmlformats.org/officeDocument/2006/relationships/image" Target="../media/image21.emf"/><Relationship Id="rId5" Type="http://schemas.openxmlformats.org/officeDocument/2006/relationships/diagramLayout" Target="../diagrams/layout23.xml"/><Relationship Id="rId10" Type="http://schemas.openxmlformats.org/officeDocument/2006/relationships/image" Target="../media/image20.emf"/><Relationship Id="rId4" Type="http://schemas.openxmlformats.org/officeDocument/2006/relationships/diagramData" Target="../diagrams/data23.xml"/><Relationship Id="rId9" Type="http://schemas.openxmlformats.org/officeDocument/2006/relationships/image" Target="../media/image19.emf"/><Relationship Id="rId14" Type="http://schemas.openxmlformats.org/officeDocument/2006/relationships/image" Target="../media/image28.emf"/></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hyperlink" Target="http://wbcsdpublications.org/project/building-resilience-in-global-supply-chains/" TargetMode="External"/><Relationship Id="rId2" Type="http://schemas.openxmlformats.org/officeDocument/2006/relationships/hyperlink" Target="http://futurefitbusiness.org/" TargetMode="Externa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8" Type="http://schemas.openxmlformats.org/officeDocument/2006/relationships/tags" Target="../tags/tag85.xml"/><Relationship Id="rId13" Type="http://schemas.openxmlformats.org/officeDocument/2006/relationships/image" Target="../media/image35.jpeg"/><Relationship Id="rId18" Type="http://schemas.openxmlformats.org/officeDocument/2006/relationships/image" Target="../media/image24.emf"/><Relationship Id="rId3" Type="http://schemas.openxmlformats.org/officeDocument/2006/relationships/tags" Target="../tags/tag80.xml"/><Relationship Id="rId21" Type="http://schemas.openxmlformats.org/officeDocument/2006/relationships/image" Target="../media/image40.emf"/><Relationship Id="rId7" Type="http://schemas.openxmlformats.org/officeDocument/2006/relationships/tags" Target="../tags/tag84.xml"/><Relationship Id="rId12" Type="http://schemas.openxmlformats.org/officeDocument/2006/relationships/image" Target="../media/image21.emf"/><Relationship Id="rId17" Type="http://schemas.openxmlformats.org/officeDocument/2006/relationships/image" Target="../media/image39.jpeg"/><Relationship Id="rId2" Type="http://schemas.openxmlformats.org/officeDocument/2006/relationships/tags" Target="../tags/tag79.xml"/><Relationship Id="rId16" Type="http://schemas.openxmlformats.org/officeDocument/2006/relationships/image" Target="../media/image38.jpg"/><Relationship Id="rId20" Type="http://schemas.openxmlformats.org/officeDocument/2006/relationships/image" Target="../media/image20.emf"/><Relationship Id="rId1" Type="http://schemas.openxmlformats.org/officeDocument/2006/relationships/tags" Target="../tags/tag78.xml"/><Relationship Id="rId6" Type="http://schemas.openxmlformats.org/officeDocument/2006/relationships/tags" Target="../tags/tag83.xml"/><Relationship Id="rId11" Type="http://schemas.openxmlformats.org/officeDocument/2006/relationships/notesSlide" Target="../notesSlides/notesSlide29.xml"/><Relationship Id="rId5" Type="http://schemas.openxmlformats.org/officeDocument/2006/relationships/tags" Target="../tags/tag82.xml"/><Relationship Id="rId15" Type="http://schemas.openxmlformats.org/officeDocument/2006/relationships/image" Target="../media/image37.emf"/><Relationship Id="rId10" Type="http://schemas.openxmlformats.org/officeDocument/2006/relationships/slideLayout" Target="../slideLayouts/slideLayout6.xml"/><Relationship Id="rId19" Type="http://schemas.openxmlformats.org/officeDocument/2006/relationships/image" Target="../media/image19.emf"/><Relationship Id="rId4" Type="http://schemas.openxmlformats.org/officeDocument/2006/relationships/tags" Target="../tags/tag81.xml"/><Relationship Id="rId9" Type="http://schemas.openxmlformats.org/officeDocument/2006/relationships/tags" Target="../tags/tag86.xml"/><Relationship Id="rId14" Type="http://schemas.openxmlformats.org/officeDocument/2006/relationships/image" Target="../media/image23.jpeg"/></Relationships>
</file>

<file path=ppt/slides/_rels/slide121.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6.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12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0.png"/><Relationship Id="rId1" Type="http://schemas.openxmlformats.org/officeDocument/2006/relationships/slideLayout" Target="../slideLayouts/slideLayout12.xml"/></Relationships>
</file>

<file path=ppt/slides/_rels/slide123.xml.rels><?xml version="1.0" encoding="UTF-8" standalone="yes"?>
<Relationships xmlns="http://schemas.openxmlformats.org/package/2006/relationships"><Relationship Id="rId8" Type="http://schemas.openxmlformats.org/officeDocument/2006/relationships/image" Target="../media/image21.emf"/><Relationship Id="rId13" Type="http://schemas.openxmlformats.org/officeDocument/2006/relationships/image" Target="../media/image54.jpeg"/><Relationship Id="rId18" Type="http://schemas.openxmlformats.org/officeDocument/2006/relationships/image" Target="../media/image59.png"/><Relationship Id="rId3" Type="http://schemas.openxmlformats.org/officeDocument/2006/relationships/tags" Target="../tags/tag89.xml"/><Relationship Id="rId7" Type="http://schemas.openxmlformats.org/officeDocument/2006/relationships/image" Target="../media/image22.jpeg"/><Relationship Id="rId12" Type="http://schemas.openxmlformats.org/officeDocument/2006/relationships/image" Target="../media/image40.emf"/><Relationship Id="rId17" Type="http://schemas.openxmlformats.org/officeDocument/2006/relationships/image" Target="../media/image58.jpeg"/><Relationship Id="rId2" Type="http://schemas.openxmlformats.org/officeDocument/2006/relationships/tags" Target="../tags/tag88.xml"/><Relationship Id="rId16" Type="http://schemas.openxmlformats.org/officeDocument/2006/relationships/image" Target="../media/image57.emf"/><Relationship Id="rId1" Type="http://schemas.openxmlformats.org/officeDocument/2006/relationships/tags" Target="../tags/tag87.xml"/><Relationship Id="rId6" Type="http://schemas.openxmlformats.org/officeDocument/2006/relationships/image" Target="../media/image20.emf"/><Relationship Id="rId11" Type="http://schemas.openxmlformats.org/officeDocument/2006/relationships/image" Target="../media/image31.jpeg"/><Relationship Id="rId5" Type="http://schemas.openxmlformats.org/officeDocument/2006/relationships/notesSlide" Target="../notesSlides/notesSlide30.xml"/><Relationship Id="rId15" Type="http://schemas.openxmlformats.org/officeDocument/2006/relationships/image" Target="../media/image56.jpeg"/><Relationship Id="rId10" Type="http://schemas.openxmlformats.org/officeDocument/2006/relationships/image" Target="../media/image53.emf"/><Relationship Id="rId4" Type="http://schemas.openxmlformats.org/officeDocument/2006/relationships/slideLayout" Target="../slideLayouts/slideLayout6.xml"/><Relationship Id="rId9" Type="http://schemas.openxmlformats.org/officeDocument/2006/relationships/image" Target="../media/image23.jpeg"/><Relationship Id="rId14" Type="http://schemas.openxmlformats.org/officeDocument/2006/relationships/image" Target="../media/image55.png"/></Relationships>
</file>

<file path=ppt/slides/_rels/slide124.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125.xml.rels><?xml version="1.0" encoding="UTF-8" standalone="yes"?>
<Relationships xmlns="http://schemas.openxmlformats.org/package/2006/relationships"><Relationship Id="rId3" Type="http://schemas.openxmlformats.org/officeDocument/2006/relationships/package" Target="../embeddings/Microsoft_Excel_Worksheet13.xlsx"/><Relationship Id="rId2" Type="http://schemas.openxmlformats.org/officeDocument/2006/relationships/slideLayout" Target="../slideLayouts/slideLayout6.xml"/><Relationship Id="rId1" Type="http://schemas.openxmlformats.org/officeDocument/2006/relationships/vmlDrawing" Target="../drawings/vmlDrawing6.vml"/><Relationship Id="rId4" Type="http://schemas.openxmlformats.org/officeDocument/2006/relationships/image" Target="../media/image63.emf"/></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3" Type="http://schemas.openxmlformats.org/officeDocument/2006/relationships/hyperlink" Target="http://futurefitbusiness.org/about/introduction/" TargetMode="External"/><Relationship Id="rId2" Type="http://schemas.openxmlformats.org/officeDocument/2006/relationships/hyperlink" Target="http://www.sustainable-procurement.org/home/" TargetMode="External"/><Relationship Id="rId1" Type="http://schemas.openxmlformats.org/officeDocument/2006/relationships/slideLayout" Target="../slideLayouts/slideLayout2.xml"/><Relationship Id="rId4" Type="http://schemas.openxmlformats.org/officeDocument/2006/relationships/hyperlink" Target="http://www.unglobalcompact.org/docs/issues_doc/supply_chain/SupplyChainRep_spread.pdf" TargetMode="Externa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0.png"/><Relationship Id="rId1" Type="http://schemas.openxmlformats.org/officeDocument/2006/relationships/slideLayout" Target="../slideLayouts/slideLayout12.xml"/></Relationships>
</file>

<file path=ppt/slides/_rels/slide131.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6.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132.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12.xml"/></Relationships>
</file>

<file path=ppt/slides/_rels/slide133.xml.rels><?xml version="1.0" encoding="UTF-8" standalone="yes"?>
<Relationships xmlns="http://schemas.openxmlformats.org/package/2006/relationships"><Relationship Id="rId2" Type="http://schemas.openxmlformats.org/officeDocument/2006/relationships/hyperlink" Target="http://www.remanufacturing.eu/remanufacturing/european-landscape/" TargetMode="External"/><Relationship Id="rId1" Type="http://schemas.openxmlformats.org/officeDocument/2006/relationships/slideLayout" Target="../slideLayouts/slideLayout6.xml"/></Relationships>
</file>

<file path=ppt/slides/_rels/slide134.xml.rels><?xml version="1.0" encoding="UTF-8" standalone="yes"?>
<Relationships xmlns="http://schemas.openxmlformats.org/package/2006/relationships"><Relationship Id="rId2" Type="http://schemas.openxmlformats.org/officeDocument/2006/relationships/image" Target="../media/image65.emf"/><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image" Target="../media/image65.emf"/><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3" Type="http://schemas.openxmlformats.org/officeDocument/2006/relationships/hyperlink" Target="http://www.shapa.co.uk/index.php" TargetMode="External"/><Relationship Id="rId2" Type="http://schemas.openxmlformats.org/officeDocument/2006/relationships/hyperlink" Target="http://www.remanufacturing.eu/remanufacturing/european-landscape/" TargetMode="External"/><Relationship Id="rId1" Type="http://schemas.openxmlformats.org/officeDocument/2006/relationships/slideLayout" Target="../slideLayouts/slideLayout2.xml"/><Relationship Id="rId5" Type="http://schemas.openxmlformats.org/officeDocument/2006/relationships/hyperlink" Target="http://www.ifm.eng.cam.ac.uk/" TargetMode="External"/><Relationship Id="rId4" Type="http://schemas.openxmlformats.org/officeDocument/2006/relationships/hyperlink" Target="http://www.nextmanufacturingrevolution.org/" TargetMode="Externa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2.xml.rels><?xml version="1.0" encoding="UTF-8" standalone="yes"?>
<Relationships xmlns="http://schemas.openxmlformats.org/package/2006/relationships"><Relationship Id="rId3" Type="http://schemas.openxmlformats.org/officeDocument/2006/relationships/hyperlink" Target="http://sustainability.ups.com/media/UPS_GreenBiz%20Whitepaper.pdf" TargetMode="External"/><Relationship Id="rId2" Type="http://schemas.openxmlformats.org/officeDocument/2006/relationships/chart" Target="../charts/chart25.xml"/><Relationship Id="rId1" Type="http://schemas.openxmlformats.org/officeDocument/2006/relationships/slideLayout" Target="../slideLayouts/slideLayout6.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0.png"/><Relationship Id="rId1" Type="http://schemas.openxmlformats.org/officeDocument/2006/relationships/slideLayout" Target="../slideLayouts/slideLayout12.xml"/></Relationships>
</file>

<file path=ppt/slides/_rels/slide145.xml.rels><?xml version="1.0" encoding="UTF-8" standalone="yes"?>
<Relationships xmlns="http://schemas.openxmlformats.org/package/2006/relationships"><Relationship Id="rId2" Type="http://schemas.openxmlformats.org/officeDocument/2006/relationships/hyperlink" Target="http://sustainability.ups.com/media/UPS_GreenBiz%20Whitepaper.pdf" TargetMode="External"/><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hyperlink" Target="http://sustainability.ups.com/media/UPS_GreenBiz%20Whitepaper.pdf" TargetMode="External"/><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6.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3" Type="http://schemas.openxmlformats.org/officeDocument/2006/relationships/diagramLayout" Target="../diagrams/layout28.xml"/><Relationship Id="rId7" Type="http://schemas.openxmlformats.org/officeDocument/2006/relationships/hyperlink" Target="http://www.ifm.eng.cam.ac.uk/news/the-cambridge-value-mapping-tool/#.V0LOA-SK2kV" TargetMode="External"/><Relationship Id="rId2" Type="http://schemas.openxmlformats.org/officeDocument/2006/relationships/diagramData" Target="../diagrams/data28.xml"/><Relationship Id="rId1" Type="http://schemas.openxmlformats.org/officeDocument/2006/relationships/slideLayout" Target="../slideLayouts/slideLayout6.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151.xml.rels><?xml version="1.0" encoding="UTF-8" standalone="yes"?>
<Relationships xmlns="http://schemas.openxmlformats.org/package/2006/relationships"><Relationship Id="rId3" Type="http://schemas.openxmlformats.org/officeDocument/2006/relationships/hyperlink" Target="http://www.ifm.eng.cam.ac.uk/news/the-cambridge-value-mapping-tool/#.V0LOA-SK2kV" TargetMode="External"/><Relationship Id="rId2" Type="http://schemas.openxmlformats.org/officeDocument/2006/relationships/slideLayout" Target="../slideLayouts/slideLayout6.xml"/><Relationship Id="rId1" Type="http://schemas.openxmlformats.org/officeDocument/2006/relationships/vmlDrawing" Target="../drawings/vmlDrawing7.vml"/><Relationship Id="rId5" Type="http://schemas.openxmlformats.org/officeDocument/2006/relationships/image" Target="../media/image66.emf"/><Relationship Id="rId4" Type="http://schemas.openxmlformats.org/officeDocument/2006/relationships/package" Target="../embeddings/Microsoft_Excel_Worksheet14.xlsx"/></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3.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2.xml"/><Relationship Id="rId1" Type="http://schemas.openxmlformats.org/officeDocument/2006/relationships/slideLayout" Target="../slideLayouts/slideLayout14.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154.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6.xml"/></Relationships>
</file>

<file path=ppt/slides/_rels/slide155.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156.xml.rels><?xml version="1.0" encoding="UTF-8" standalone="yes"?>
<Relationships xmlns="http://schemas.openxmlformats.org/package/2006/relationships"><Relationship Id="rId2" Type="http://schemas.openxmlformats.org/officeDocument/2006/relationships/image" Target="../media/image69.emf"/><Relationship Id="rId1" Type="http://schemas.openxmlformats.org/officeDocument/2006/relationships/slideLayout" Target="../slideLayouts/slideLayout6.xml"/></Relationships>
</file>

<file path=ppt/slides/_rels/slide157.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6.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158.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6.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159.xml.rels><?xml version="1.0" encoding="UTF-8" standalone="yes"?>
<Relationships xmlns="http://schemas.openxmlformats.org/package/2006/relationships"><Relationship Id="rId3" Type="http://schemas.openxmlformats.org/officeDocument/2006/relationships/package" Target="../embeddings/Microsoft_Excel_Worksheet15.xlsx"/><Relationship Id="rId2" Type="http://schemas.openxmlformats.org/officeDocument/2006/relationships/slideLayout" Target="../slideLayouts/slideLayout6.xml"/><Relationship Id="rId1" Type="http://schemas.openxmlformats.org/officeDocument/2006/relationships/vmlDrawing" Target="../drawings/vmlDrawing8.vml"/><Relationship Id="rId4" Type="http://schemas.openxmlformats.org/officeDocument/2006/relationships/image" Target="../media/image70.emf"/></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3" Type="http://schemas.openxmlformats.org/officeDocument/2006/relationships/hyperlink" Target="https://www.permaculture.org.uk/" TargetMode="External"/><Relationship Id="rId2" Type="http://schemas.openxmlformats.org/officeDocument/2006/relationships/hyperlink" Target="http://www.ellenmacarthurfoundation.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887" y="935039"/>
            <a:ext cx="6773506" cy="2852737"/>
          </a:xfrm>
        </p:spPr>
        <p:txBody>
          <a:bodyPr>
            <a:normAutofit fontScale="90000"/>
          </a:bodyPr>
          <a:lstStyle/>
          <a:p>
            <a:r>
              <a:rPr lang="en-GB" dirty="0"/>
              <a:t/>
            </a:r>
            <a:br>
              <a:rPr lang="en-GB" dirty="0"/>
            </a:br>
            <a:r>
              <a:rPr lang="en-GB" b="1" dirty="0"/>
              <a:t>A Circular Economy Handbook for Business and Supply </a:t>
            </a:r>
            <a:r>
              <a:rPr lang="en-GB" b="1" dirty="0" smtClean="0"/>
              <a:t>Chains:</a:t>
            </a:r>
            <a:r>
              <a:rPr lang="en-GB" b="1" dirty="0"/>
              <a:t/>
            </a:r>
            <a:br>
              <a:rPr lang="en-GB" b="1" dirty="0"/>
            </a:br>
            <a:r>
              <a:rPr lang="en-GB" b="1" dirty="0"/>
              <a:t>Repair, Remake, Redesign, Rethink</a:t>
            </a:r>
          </a:p>
        </p:txBody>
      </p:sp>
      <p:sp>
        <p:nvSpPr>
          <p:cNvPr id="3" name="Text Placeholder 2"/>
          <p:cNvSpPr>
            <a:spLocks noGrp="1"/>
          </p:cNvSpPr>
          <p:nvPr>
            <p:ph type="body" idx="1"/>
          </p:nvPr>
        </p:nvSpPr>
        <p:spPr/>
        <p:txBody>
          <a:bodyPr/>
          <a:lstStyle/>
          <a:p>
            <a:r>
              <a:rPr lang="en-GB" dirty="0"/>
              <a:t>By Catherine </a:t>
            </a:r>
            <a:r>
              <a:rPr lang="en-GB" dirty="0" smtClean="0"/>
              <a:t>Weetman</a:t>
            </a:r>
          </a:p>
          <a:p>
            <a:endParaRPr lang="en-GB" dirty="0"/>
          </a:p>
          <a:p>
            <a:r>
              <a:rPr lang="en-GB" dirty="0"/>
              <a:t>Figures and tables</a:t>
            </a:r>
          </a:p>
          <a:p>
            <a:r>
              <a:rPr lang="en-GB" dirty="0"/>
              <a:t>For online publication</a:t>
            </a:r>
          </a:p>
          <a:p>
            <a:endParaRPr lang="en-GB" dirty="0"/>
          </a:p>
        </p:txBody>
      </p:sp>
    </p:spTree>
    <p:extLst>
      <p:ext uri="{BB962C8B-B14F-4D97-AF65-F5344CB8AC3E}">
        <p14:creationId xmlns:p14="http://schemas.microsoft.com/office/powerpoint/2010/main" val="3445788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0.1:  </a:t>
            </a:r>
            <a:r>
              <a:rPr lang="en-GB" b="1" dirty="0" smtClean="0"/>
              <a:t>3 billion new consumers by 2030</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77213778"/>
              </p:ext>
            </p:extLst>
          </p:nvPr>
        </p:nvGraphicFramePr>
        <p:xfrm>
          <a:off x="628650" y="1331671"/>
          <a:ext cx="7886700" cy="4745038"/>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432723" y="6162675"/>
            <a:ext cx="8454101" cy="646331"/>
          </a:xfrm>
          <a:prstGeom prst="rect">
            <a:avLst/>
          </a:prstGeom>
          <a:noFill/>
        </p:spPr>
        <p:txBody>
          <a:bodyPr wrap="square" rtlCol="0">
            <a:spAutoFit/>
          </a:bodyPr>
          <a:lstStyle/>
          <a:p>
            <a:r>
              <a:rPr lang="en-GB" sz="1200" dirty="0" smtClean="0"/>
              <a:t>Source: United </a:t>
            </a:r>
            <a:r>
              <a:rPr lang="en-GB" sz="1200" dirty="0"/>
              <a:t>Nations</a:t>
            </a:r>
            <a:r>
              <a:rPr lang="en-GB" sz="1200" dirty="0" smtClean="0"/>
              <a:t>,(</a:t>
            </a:r>
            <a:r>
              <a:rPr lang="en-GB" sz="1200" dirty="0"/>
              <a:t>2015). World Population Prospects: The 2015 Revision, custom data </a:t>
            </a:r>
            <a:r>
              <a:rPr lang="en-GB" sz="1200" dirty="0" smtClean="0"/>
              <a:t>from </a:t>
            </a:r>
            <a:r>
              <a:rPr lang="en-GB" sz="1200" dirty="0"/>
              <a:t>website. </a:t>
            </a:r>
            <a:endParaRPr lang="en-GB" sz="1200" dirty="0" smtClean="0"/>
          </a:p>
          <a:p>
            <a:r>
              <a:rPr lang="en-GB" sz="1200" dirty="0" err="1" smtClean="0"/>
              <a:t>Kharas</a:t>
            </a:r>
            <a:r>
              <a:rPr lang="en-GB" sz="1200" dirty="0" smtClean="0"/>
              <a:t>, H </a:t>
            </a:r>
            <a:r>
              <a:rPr lang="en-GB" sz="1200" dirty="0"/>
              <a:t>(2010), The Emerging Middle class in developing countries, OECD Development Centre Working Paper No. 285.  This paper defines ‘middle class’ as having daily spending of $10-$100 per person in purchasing parity terms</a:t>
            </a:r>
          </a:p>
        </p:txBody>
      </p:sp>
    </p:spTree>
    <p:extLst>
      <p:ext uri="{BB962C8B-B14F-4D97-AF65-F5344CB8AC3E}">
        <p14:creationId xmlns:p14="http://schemas.microsoft.com/office/powerpoint/2010/main" val="728839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1" name="Picture 3" descr="thumbnai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1825" y="2278588"/>
            <a:ext cx="2800350" cy="3281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0" name="Rectangle 2"/>
          <p:cNvSpPr>
            <a:spLocks noGrp="1" noChangeArrowheads="1"/>
          </p:cNvSpPr>
          <p:nvPr>
            <p:ph type="title"/>
          </p:nvPr>
        </p:nvSpPr>
        <p:spPr/>
        <p:txBody>
          <a:bodyPr anchor="t">
            <a:normAutofit fontScale="90000"/>
          </a:bodyPr>
          <a:lstStyle/>
          <a:p>
            <a:pPr eaLnBrk="1" hangingPunct="1"/>
            <a:r>
              <a:rPr lang="en-GB" dirty="0" smtClean="0"/>
              <a:t>Figure 0.2:  </a:t>
            </a:r>
            <a:r>
              <a:rPr lang="en-GB" b="1" dirty="0" smtClean="0"/>
              <a:t>Buzzwords for a new industrial revolution</a:t>
            </a:r>
            <a:endParaRPr lang="en-US" b="1" dirty="0" smtClean="0"/>
          </a:p>
        </p:txBody>
      </p:sp>
      <p:sp>
        <p:nvSpPr>
          <p:cNvPr id="805892" name="Rectangle 4"/>
          <p:cNvSpPr>
            <a:spLocks noGrp="1" noChangeArrowheads="1"/>
          </p:cNvSpPr>
          <p:nvPr>
            <p:ph idx="1"/>
          </p:nvPr>
        </p:nvSpPr>
        <p:spPr>
          <a:xfrm>
            <a:off x="541338" y="1259413"/>
            <a:ext cx="8061325" cy="5319713"/>
          </a:xfrm>
          <a:solidFill>
            <a:srgbClr val="FFFFFF">
              <a:alpha val="41960"/>
            </a:srgbClr>
          </a:solidFill>
        </p:spPr>
        <p:txBody>
          <a:bodyPr>
            <a:normAutofit fontScale="92500"/>
          </a:bodyPr>
          <a:lstStyle/>
          <a:p>
            <a:pPr lvl="1" algn="just" eaLnBrk="1" hangingPunct="1">
              <a:lnSpc>
                <a:spcPct val="110000"/>
              </a:lnSpc>
              <a:buFontTx/>
              <a:buNone/>
            </a:pPr>
            <a:r>
              <a:rPr lang="en-GB" dirty="0" smtClean="0"/>
              <a:t>Internet of Things	</a:t>
            </a:r>
            <a:r>
              <a:rPr lang="en-GB" b="1" dirty="0" smtClean="0"/>
              <a:t>	</a:t>
            </a:r>
            <a:r>
              <a:rPr lang="en-GB" i="1" dirty="0" smtClean="0"/>
              <a:t>Shared ownership		 </a:t>
            </a:r>
            <a:r>
              <a:rPr lang="en-GB" sz="2000" b="1" dirty="0" smtClean="0"/>
              <a:t>Dematerialization</a:t>
            </a:r>
            <a:endParaRPr lang="en-GB" i="1" dirty="0" smtClean="0"/>
          </a:p>
          <a:p>
            <a:pPr lvl="1" algn="just">
              <a:lnSpc>
                <a:spcPct val="110000"/>
              </a:lnSpc>
              <a:buNone/>
            </a:pPr>
            <a:r>
              <a:rPr lang="en-GB" sz="2400" b="1" i="1" dirty="0" smtClean="0"/>
              <a:t>    </a:t>
            </a:r>
            <a:r>
              <a:rPr lang="en-GB" sz="2400" b="1" i="1" dirty="0" err="1" smtClean="0"/>
              <a:t>Biomimicry</a:t>
            </a:r>
            <a:r>
              <a:rPr lang="en-GB" sz="2400" dirty="0" smtClean="0"/>
              <a:t> 	</a:t>
            </a:r>
            <a:r>
              <a:rPr lang="en-GB" dirty="0" smtClean="0"/>
              <a:t>	Natural capital 	</a:t>
            </a:r>
            <a:r>
              <a:rPr lang="en-GB" dirty="0"/>
              <a:t>	</a:t>
            </a:r>
            <a:r>
              <a:rPr lang="en-GB" sz="2400" b="1" dirty="0" smtClean="0"/>
              <a:t> </a:t>
            </a:r>
            <a:r>
              <a:rPr lang="en-GB" sz="2400" b="1" dirty="0"/>
              <a:t>Digital </a:t>
            </a:r>
            <a:r>
              <a:rPr lang="en-GB" sz="2400" b="1" dirty="0" smtClean="0"/>
              <a:t>Economy</a:t>
            </a:r>
            <a:endParaRPr lang="en-GB" sz="2400" dirty="0" smtClean="0"/>
          </a:p>
          <a:p>
            <a:pPr lvl="1" algn="just" eaLnBrk="1" hangingPunct="1">
              <a:lnSpc>
                <a:spcPct val="110000"/>
              </a:lnSpc>
              <a:buFontTx/>
              <a:buNone/>
            </a:pPr>
            <a:r>
              <a:rPr lang="en-GB" dirty="0" smtClean="0"/>
              <a:t>	</a:t>
            </a:r>
            <a:r>
              <a:rPr lang="en-GB" sz="2000" b="1" dirty="0" smtClean="0"/>
              <a:t>Up-cycling</a:t>
            </a:r>
            <a:r>
              <a:rPr lang="en-GB" dirty="0" smtClean="0"/>
              <a:t>	</a:t>
            </a:r>
            <a:r>
              <a:rPr lang="en-GB" sz="2400" b="1" i="1" dirty="0" smtClean="0"/>
              <a:t>Additive Manufacturing</a:t>
            </a:r>
            <a:r>
              <a:rPr lang="en-GB" dirty="0" smtClean="0"/>
              <a:t>	 	</a:t>
            </a:r>
            <a:r>
              <a:rPr lang="en-GB" sz="2000" b="1" dirty="0" smtClean="0"/>
              <a:t>Eco-design</a:t>
            </a:r>
          </a:p>
          <a:p>
            <a:pPr lvl="1" algn="just" eaLnBrk="1" hangingPunct="1">
              <a:lnSpc>
                <a:spcPct val="110000"/>
              </a:lnSpc>
              <a:buFontTx/>
              <a:buNone/>
            </a:pPr>
            <a:r>
              <a:rPr lang="en-GB" dirty="0" smtClean="0"/>
              <a:t>Closed Loop		</a:t>
            </a:r>
            <a:r>
              <a:rPr lang="en-GB" sz="2000" b="1" dirty="0" smtClean="0"/>
              <a:t>3D printing</a:t>
            </a:r>
            <a:r>
              <a:rPr lang="en-GB" dirty="0" smtClean="0"/>
              <a:t>		</a:t>
            </a:r>
            <a:r>
              <a:rPr lang="en-GB" sz="2400" b="1" i="1" dirty="0" smtClean="0"/>
              <a:t>Circular Economy</a:t>
            </a:r>
            <a:endParaRPr lang="en-GB" sz="2000" b="1" i="1" dirty="0" smtClean="0"/>
          </a:p>
          <a:p>
            <a:pPr lvl="1" algn="just" eaLnBrk="1" hangingPunct="1">
              <a:lnSpc>
                <a:spcPct val="110000"/>
              </a:lnSpc>
              <a:buFontTx/>
              <a:buNone/>
            </a:pPr>
            <a:r>
              <a:rPr lang="en-GB" sz="2000" b="1" dirty="0" smtClean="0"/>
              <a:t>  Design for Disassembly</a:t>
            </a:r>
            <a:r>
              <a:rPr lang="en-GB" dirty="0" smtClean="0"/>
              <a:t>		 	</a:t>
            </a:r>
            <a:r>
              <a:rPr lang="en-GB" sz="1800" b="1" dirty="0" smtClean="0"/>
              <a:t>Collaborative consumption </a:t>
            </a:r>
          </a:p>
          <a:p>
            <a:pPr lvl="1" algn="just" eaLnBrk="1" hangingPunct="1">
              <a:lnSpc>
                <a:spcPct val="110000"/>
              </a:lnSpc>
              <a:buFontTx/>
              <a:buNone/>
            </a:pPr>
            <a:r>
              <a:rPr lang="en-GB" dirty="0" smtClean="0"/>
              <a:t>		Industrial Ecology		</a:t>
            </a:r>
            <a:r>
              <a:rPr lang="en-GB" sz="2600" i="1" dirty="0" err="1" smtClean="0"/>
              <a:t>Biorefining</a:t>
            </a:r>
            <a:r>
              <a:rPr lang="en-GB" sz="1600" i="1" dirty="0" smtClean="0"/>
              <a:t>			</a:t>
            </a:r>
            <a:r>
              <a:rPr lang="en-GB" sz="1900" i="1" dirty="0" smtClean="0"/>
              <a:t>Blue Economy</a:t>
            </a:r>
            <a:endParaRPr lang="en-GB" sz="1600" i="1" dirty="0" smtClean="0"/>
          </a:p>
          <a:p>
            <a:pPr lvl="1" algn="just">
              <a:lnSpc>
                <a:spcPct val="110000"/>
              </a:lnSpc>
              <a:buNone/>
            </a:pPr>
            <a:r>
              <a:rPr lang="en-GB" dirty="0" smtClean="0"/>
              <a:t>		</a:t>
            </a:r>
            <a:r>
              <a:rPr lang="en-GB" sz="2000" b="1" dirty="0" smtClean="0"/>
              <a:t>Product: Service systems</a:t>
            </a:r>
            <a:r>
              <a:rPr lang="en-GB" sz="2000" dirty="0" smtClean="0"/>
              <a:t>	</a:t>
            </a:r>
            <a:r>
              <a:rPr lang="en-GB" dirty="0" smtClean="0"/>
              <a:t>	</a:t>
            </a:r>
            <a:r>
              <a:rPr lang="en-GB" b="1" i="1" dirty="0" smtClean="0"/>
              <a:t>Mass customisation	</a:t>
            </a:r>
            <a:r>
              <a:rPr lang="en-GB" sz="2600" b="1" dirty="0"/>
              <a:t>BIG DATA</a:t>
            </a:r>
            <a:endParaRPr lang="en-GB" sz="2600" b="1" i="1" dirty="0"/>
          </a:p>
          <a:p>
            <a:pPr lvl="1" algn="just">
              <a:lnSpc>
                <a:spcPct val="110000"/>
              </a:lnSpc>
              <a:buNone/>
            </a:pPr>
            <a:r>
              <a:rPr lang="en-GB" dirty="0" smtClean="0"/>
              <a:t>Peer to Peer		Reuse		</a:t>
            </a:r>
            <a:r>
              <a:rPr lang="en-GB" sz="2000" b="1" dirty="0"/>
              <a:t> Cradle to cradle</a:t>
            </a:r>
            <a:r>
              <a:rPr lang="en-GB" sz="2000" dirty="0"/>
              <a:t> </a:t>
            </a:r>
            <a:r>
              <a:rPr lang="en-GB" b="1" dirty="0" smtClean="0"/>
              <a:t>	</a:t>
            </a:r>
            <a:r>
              <a:rPr lang="en-GB" dirty="0" smtClean="0"/>
              <a:t> </a:t>
            </a:r>
            <a:r>
              <a:rPr lang="en-GB" dirty="0"/>
              <a:t>Zero </a:t>
            </a:r>
            <a:r>
              <a:rPr lang="en-GB" dirty="0" smtClean="0"/>
              <a:t>waste</a:t>
            </a:r>
          </a:p>
          <a:p>
            <a:pPr lvl="1" algn="just">
              <a:lnSpc>
                <a:spcPct val="150000"/>
              </a:lnSpc>
              <a:buNone/>
            </a:pPr>
            <a:r>
              <a:rPr lang="en-GB" i="1" dirty="0" smtClean="0"/>
              <a:t>Community Shared Agriculture 	</a:t>
            </a:r>
            <a:r>
              <a:rPr lang="en-GB" dirty="0" smtClean="0"/>
              <a:t>Time banks 		</a:t>
            </a:r>
            <a:r>
              <a:rPr lang="en-GB" sz="1800" b="1" dirty="0" err="1" smtClean="0"/>
              <a:t>Prosumers</a:t>
            </a:r>
            <a:r>
              <a:rPr lang="en-GB" sz="1800" b="1" dirty="0" smtClean="0"/>
              <a:t> 	D4D</a:t>
            </a:r>
            <a:endParaRPr lang="en-GB" b="1" i="1" dirty="0" smtClean="0"/>
          </a:p>
          <a:p>
            <a:pPr lvl="1" algn="just" eaLnBrk="1" hangingPunct="1">
              <a:lnSpc>
                <a:spcPct val="110000"/>
              </a:lnSpc>
              <a:buFontTx/>
              <a:buNone/>
            </a:pPr>
            <a:r>
              <a:rPr lang="en-GB" dirty="0" smtClean="0"/>
              <a:t>Maker Movement		 </a:t>
            </a:r>
            <a:r>
              <a:rPr lang="en-GB" sz="2800" b="1" dirty="0" smtClean="0"/>
              <a:t>Re-manufacturing		</a:t>
            </a:r>
            <a:r>
              <a:rPr lang="en-GB" sz="2600" b="1" dirty="0" smtClean="0">
                <a:latin typeface="+mj-lt"/>
              </a:rPr>
              <a:t>Repair cafes</a:t>
            </a:r>
            <a:endParaRPr lang="en-GB" sz="2400" b="1" dirty="0" smtClean="0">
              <a:latin typeface="+mj-lt"/>
            </a:endParaRPr>
          </a:p>
          <a:p>
            <a:pPr lvl="1" algn="just" eaLnBrk="1" hangingPunct="1">
              <a:lnSpc>
                <a:spcPct val="110000"/>
              </a:lnSpc>
              <a:buFontTx/>
              <a:buNone/>
            </a:pPr>
            <a:r>
              <a:rPr lang="en-GB" dirty="0" smtClean="0"/>
              <a:t>	</a:t>
            </a:r>
            <a:r>
              <a:rPr lang="en-GB" sz="1600" i="1" dirty="0" smtClean="0"/>
              <a:t>Cooperatives</a:t>
            </a:r>
            <a:r>
              <a:rPr lang="en-GB" dirty="0" smtClean="0"/>
              <a:t>		Open Sourcing 			</a:t>
            </a:r>
            <a:r>
              <a:rPr lang="en-GB" sz="2200" b="1" i="1" dirty="0" smtClean="0"/>
              <a:t>Permaculture	</a:t>
            </a:r>
            <a:endParaRPr lang="en-GB" sz="2000" b="1" i="1" dirty="0" smtClean="0"/>
          </a:p>
          <a:p>
            <a:pPr lvl="1" algn="just" eaLnBrk="1" hangingPunct="1">
              <a:lnSpc>
                <a:spcPct val="110000"/>
              </a:lnSpc>
              <a:buFontTx/>
              <a:buNone/>
            </a:pPr>
            <a:r>
              <a:rPr lang="en-GB" sz="2000" b="1" dirty="0" smtClean="0"/>
              <a:t>Renewable energy		</a:t>
            </a:r>
            <a:r>
              <a:rPr lang="en-GB" sz="2000" i="1" dirty="0" smtClean="0">
                <a:latin typeface="Arial" panose="020B0604020202020204" pitchFamily="34" charset="0"/>
                <a:cs typeface="Arial" panose="020B0604020202020204" pitchFamily="34" charset="0"/>
              </a:rPr>
              <a:t>Crowdfunding</a:t>
            </a:r>
            <a:r>
              <a:rPr lang="en-GB" sz="2000" b="1" dirty="0" smtClean="0"/>
              <a:t>	Resource Efficiency</a:t>
            </a:r>
            <a:endParaRPr lang="en-US" sz="2000" b="1" dirty="0" smtClean="0"/>
          </a:p>
        </p:txBody>
      </p:sp>
    </p:spTree>
    <p:extLst>
      <p:ext uri="{BB962C8B-B14F-4D97-AF65-F5344CB8AC3E}">
        <p14:creationId xmlns:p14="http://schemas.microsoft.com/office/powerpoint/2010/main" val="23792229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500"/>
                                  </p:stCondLst>
                                  <p:childTnLst>
                                    <p:set>
                                      <p:cBhvr>
                                        <p:cTn id="6" dur="1" fill="hold">
                                          <p:stCondLst>
                                            <p:cond delay="0"/>
                                          </p:stCondLst>
                                        </p:cTn>
                                        <p:tgtEl>
                                          <p:spTgt spid="805892">
                                            <p:bg/>
                                          </p:spTgt>
                                        </p:tgtEl>
                                        <p:attrNameLst>
                                          <p:attrName>style.visibility</p:attrName>
                                        </p:attrNameLst>
                                      </p:cBhvr>
                                      <p:to>
                                        <p:strVal val="visible"/>
                                      </p:to>
                                    </p:set>
                                  </p:childTnLst>
                                </p:cTn>
                              </p:par>
                            </p:childTnLst>
                          </p:cTn>
                        </p:par>
                        <p:par>
                          <p:cTn id="7" fill="hold" nodeType="afterGroup">
                            <p:stCondLst>
                              <p:cond delay="500"/>
                            </p:stCondLst>
                            <p:childTnLst>
                              <p:par>
                                <p:cTn id="8" presetID="1" presetClass="entr" presetSubtype="0" fill="hold" grpId="0" nodeType="afterEffect">
                                  <p:stCondLst>
                                    <p:cond delay="500"/>
                                  </p:stCondLst>
                                  <p:childTnLst>
                                    <p:set>
                                      <p:cBhvr>
                                        <p:cTn id="9" dur="1" fill="hold">
                                          <p:stCondLst>
                                            <p:cond delay="0"/>
                                          </p:stCondLst>
                                        </p:cTn>
                                        <p:tgtEl>
                                          <p:spTgt spid="805892">
                                            <p:txEl>
                                              <p:pRg st="0" end="0"/>
                                            </p:txEl>
                                          </p:spTgt>
                                        </p:tgtEl>
                                        <p:attrNameLst>
                                          <p:attrName>style.visibility</p:attrName>
                                        </p:attrNameLst>
                                      </p:cBhvr>
                                      <p:to>
                                        <p:strVal val="visible"/>
                                      </p:to>
                                    </p:set>
                                  </p:childTnLst>
                                </p:cTn>
                              </p:par>
                            </p:childTnLst>
                          </p:cTn>
                        </p:par>
                        <p:par>
                          <p:cTn id="10" fill="hold" nodeType="afterGroup">
                            <p:stCondLst>
                              <p:cond delay="1000"/>
                            </p:stCondLst>
                            <p:childTnLst>
                              <p:par>
                                <p:cTn id="11" presetID="1" presetClass="entr" presetSubtype="0" fill="hold" grpId="0" nodeType="afterEffect">
                                  <p:stCondLst>
                                    <p:cond delay="500"/>
                                  </p:stCondLst>
                                  <p:childTnLst>
                                    <p:set>
                                      <p:cBhvr>
                                        <p:cTn id="12" dur="1" fill="hold">
                                          <p:stCondLst>
                                            <p:cond delay="0"/>
                                          </p:stCondLst>
                                        </p:cTn>
                                        <p:tgtEl>
                                          <p:spTgt spid="805892">
                                            <p:txEl>
                                              <p:pRg st="1" end="1"/>
                                            </p:txEl>
                                          </p:spTgt>
                                        </p:tgtEl>
                                        <p:attrNameLst>
                                          <p:attrName>style.visibility</p:attrName>
                                        </p:attrNameLst>
                                      </p:cBhvr>
                                      <p:to>
                                        <p:strVal val="visible"/>
                                      </p:to>
                                    </p:set>
                                  </p:childTnLst>
                                </p:cTn>
                              </p:par>
                            </p:childTnLst>
                          </p:cTn>
                        </p:par>
                        <p:par>
                          <p:cTn id="13" fill="hold" nodeType="afterGroup">
                            <p:stCondLst>
                              <p:cond delay="1500"/>
                            </p:stCondLst>
                            <p:childTnLst>
                              <p:par>
                                <p:cTn id="14" presetID="1" presetClass="entr" presetSubtype="0" fill="hold" grpId="0" nodeType="afterEffect">
                                  <p:stCondLst>
                                    <p:cond delay="500"/>
                                  </p:stCondLst>
                                  <p:childTnLst>
                                    <p:set>
                                      <p:cBhvr>
                                        <p:cTn id="15" dur="1" fill="hold">
                                          <p:stCondLst>
                                            <p:cond delay="0"/>
                                          </p:stCondLst>
                                        </p:cTn>
                                        <p:tgtEl>
                                          <p:spTgt spid="805892">
                                            <p:txEl>
                                              <p:pRg st="2" end="2"/>
                                            </p:txEl>
                                          </p:spTgt>
                                        </p:tgtEl>
                                        <p:attrNameLst>
                                          <p:attrName>style.visibility</p:attrName>
                                        </p:attrNameLst>
                                      </p:cBhvr>
                                      <p:to>
                                        <p:strVal val="visible"/>
                                      </p:to>
                                    </p:set>
                                  </p:childTnLst>
                                </p:cTn>
                              </p:par>
                            </p:childTnLst>
                          </p:cTn>
                        </p:par>
                        <p:par>
                          <p:cTn id="16" fill="hold" nodeType="afterGroup">
                            <p:stCondLst>
                              <p:cond delay="2000"/>
                            </p:stCondLst>
                            <p:childTnLst>
                              <p:par>
                                <p:cTn id="17" presetID="1" presetClass="entr" presetSubtype="0" fill="hold" grpId="0" nodeType="afterEffect">
                                  <p:stCondLst>
                                    <p:cond delay="500"/>
                                  </p:stCondLst>
                                  <p:childTnLst>
                                    <p:set>
                                      <p:cBhvr>
                                        <p:cTn id="18" dur="1" fill="hold">
                                          <p:stCondLst>
                                            <p:cond delay="0"/>
                                          </p:stCondLst>
                                        </p:cTn>
                                        <p:tgtEl>
                                          <p:spTgt spid="805892">
                                            <p:txEl>
                                              <p:pRg st="3" end="3"/>
                                            </p:txEl>
                                          </p:spTgt>
                                        </p:tgtEl>
                                        <p:attrNameLst>
                                          <p:attrName>style.visibility</p:attrName>
                                        </p:attrNameLst>
                                      </p:cBhvr>
                                      <p:to>
                                        <p:strVal val="visible"/>
                                      </p:to>
                                    </p:set>
                                  </p:childTnLst>
                                </p:cTn>
                              </p:par>
                            </p:childTnLst>
                          </p:cTn>
                        </p:par>
                        <p:par>
                          <p:cTn id="19" fill="hold" nodeType="afterGroup">
                            <p:stCondLst>
                              <p:cond delay="2500"/>
                            </p:stCondLst>
                            <p:childTnLst>
                              <p:par>
                                <p:cTn id="20" presetID="1" presetClass="entr" presetSubtype="0" fill="hold" grpId="0" nodeType="afterEffect">
                                  <p:stCondLst>
                                    <p:cond delay="500"/>
                                  </p:stCondLst>
                                  <p:childTnLst>
                                    <p:set>
                                      <p:cBhvr>
                                        <p:cTn id="21" dur="1" fill="hold">
                                          <p:stCondLst>
                                            <p:cond delay="0"/>
                                          </p:stCondLst>
                                        </p:cTn>
                                        <p:tgtEl>
                                          <p:spTgt spid="805892">
                                            <p:txEl>
                                              <p:pRg st="4" end="4"/>
                                            </p:txEl>
                                          </p:spTgt>
                                        </p:tgtEl>
                                        <p:attrNameLst>
                                          <p:attrName>style.visibility</p:attrName>
                                        </p:attrNameLst>
                                      </p:cBhvr>
                                      <p:to>
                                        <p:strVal val="visible"/>
                                      </p:to>
                                    </p:set>
                                  </p:childTnLst>
                                </p:cTn>
                              </p:par>
                            </p:childTnLst>
                          </p:cTn>
                        </p:par>
                        <p:par>
                          <p:cTn id="22" fill="hold">
                            <p:stCondLst>
                              <p:cond delay="3000"/>
                            </p:stCondLst>
                            <p:childTnLst>
                              <p:par>
                                <p:cTn id="23" presetID="1" presetClass="entr" presetSubtype="0" fill="hold" grpId="0" nodeType="afterEffect">
                                  <p:stCondLst>
                                    <p:cond delay="500"/>
                                  </p:stCondLst>
                                  <p:childTnLst>
                                    <p:set>
                                      <p:cBhvr>
                                        <p:cTn id="24" dur="1" fill="hold">
                                          <p:stCondLst>
                                            <p:cond delay="0"/>
                                          </p:stCondLst>
                                        </p:cTn>
                                        <p:tgtEl>
                                          <p:spTgt spid="805892">
                                            <p:txEl>
                                              <p:pRg st="5" end="5"/>
                                            </p:txEl>
                                          </p:spTgt>
                                        </p:tgtEl>
                                        <p:attrNameLst>
                                          <p:attrName>style.visibility</p:attrName>
                                        </p:attrNameLst>
                                      </p:cBhvr>
                                      <p:to>
                                        <p:strVal val="visible"/>
                                      </p:to>
                                    </p:set>
                                  </p:childTnLst>
                                </p:cTn>
                              </p:par>
                              <p:par>
                                <p:cTn id="25" presetID="1" presetClass="entr" presetSubtype="0" fill="hold" grpId="0" nodeType="withEffect">
                                  <p:stCondLst>
                                    <p:cond delay="500"/>
                                  </p:stCondLst>
                                  <p:childTnLst>
                                    <p:set>
                                      <p:cBhvr>
                                        <p:cTn id="26" dur="1" fill="hold">
                                          <p:stCondLst>
                                            <p:cond delay="0"/>
                                          </p:stCondLst>
                                        </p:cTn>
                                        <p:tgtEl>
                                          <p:spTgt spid="805892">
                                            <p:txEl>
                                              <p:pRg st="6" end="6"/>
                                            </p:txEl>
                                          </p:spTgt>
                                        </p:tgtEl>
                                        <p:attrNameLst>
                                          <p:attrName>style.visibility</p:attrName>
                                        </p:attrNameLst>
                                      </p:cBhvr>
                                      <p:to>
                                        <p:strVal val="visible"/>
                                      </p:to>
                                    </p:set>
                                  </p:childTnLst>
                                </p:cTn>
                              </p:par>
                            </p:childTnLst>
                          </p:cTn>
                        </p:par>
                        <p:par>
                          <p:cTn id="27" fill="hold">
                            <p:stCondLst>
                              <p:cond delay="3500"/>
                            </p:stCondLst>
                            <p:childTnLst>
                              <p:par>
                                <p:cTn id="28" presetID="1" presetClass="entr" presetSubtype="0" fill="hold" grpId="0" nodeType="afterEffect">
                                  <p:stCondLst>
                                    <p:cond delay="500"/>
                                  </p:stCondLst>
                                  <p:childTnLst>
                                    <p:set>
                                      <p:cBhvr>
                                        <p:cTn id="29" dur="1" fill="hold">
                                          <p:stCondLst>
                                            <p:cond delay="0"/>
                                          </p:stCondLst>
                                        </p:cTn>
                                        <p:tgtEl>
                                          <p:spTgt spid="805892">
                                            <p:txEl>
                                              <p:pRg st="7" end="7"/>
                                            </p:txEl>
                                          </p:spTgt>
                                        </p:tgtEl>
                                        <p:attrNameLst>
                                          <p:attrName>style.visibility</p:attrName>
                                        </p:attrNameLst>
                                      </p:cBhvr>
                                      <p:to>
                                        <p:strVal val="visible"/>
                                      </p:to>
                                    </p:set>
                                  </p:childTnLst>
                                </p:cTn>
                              </p:par>
                            </p:childTnLst>
                          </p:cTn>
                        </p:par>
                        <p:par>
                          <p:cTn id="30" fill="hold">
                            <p:stCondLst>
                              <p:cond delay="4000"/>
                            </p:stCondLst>
                            <p:childTnLst>
                              <p:par>
                                <p:cTn id="31" presetID="1" presetClass="entr" presetSubtype="0" fill="hold" grpId="0" nodeType="afterEffect">
                                  <p:stCondLst>
                                    <p:cond delay="500"/>
                                  </p:stCondLst>
                                  <p:childTnLst>
                                    <p:set>
                                      <p:cBhvr>
                                        <p:cTn id="32" dur="1" fill="hold">
                                          <p:stCondLst>
                                            <p:cond delay="0"/>
                                          </p:stCondLst>
                                        </p:cTn>
                                        <p:tgtEl>
                                          <p:spTgt spid="805892">
                                            <p:txEl>
                                              <p:pRg st="8" end="8"/>
                                            </p:txEl>
                                          </p:spTgt>
                                        </p:tgtEl>
                                        <p:attrNameLst>
                                          <p:attrName>style.visibility</p:attrName>
                                        </p:attrNameLst>
                                      </p:cBhvr>
                                      <p:to>
                                        <p:strVal val="visible"/>
                                      </p:to>
                                    </p:set>
                                  </p:childTnLst>
                                </p:cTn>
                              </p:par>
                            </p:childTnLst>
                          </p:cTn>
                        </p:par>
                        <p:par>
                          <p:cTn id="33" fill="hold" nodeType="afterGroup">
                            <p:stCondLst>
                              <p:cond delay="4500"/>
                            </p:stCondLst>
                            <p:childTnLst>
                              <p:par>
                                <p:cTn id="34" presetID="1" presetClass="entr" presetSubtype="0" fill="hold" grpId="0" nodeType="afterEffect">
                                  <p:stCondLst>
                                    <p:cond delay="500"/>
                                  </p:stCondLst>
                                  <p:childTnLst>
                                    <p:set>
                                      <p:cBhvr>
                                        <p:cTn id="35" dur="1" fill="hold">
                                          <p:stCondLst>
                                            <p:cond delay="0"/>
                                          </p:stCondLst>
                                        </p:cTn>
                                        <p:tgtEl>
                                          <p:spTgt spid="805892">
                                            <p:txEl>
                                              <p:pRg st="9" end="9"/>
                                            </p:txEl>
                                          </p:spTgt>
                                        </p:tgtEl>
                                        <p:attrNameLst>
                                          <p:attrName>style.visibility</p:attrName>
                                        </p:attrNameLst>
                                      </p:cBhvr>
                                      <p:to>
                                        <p:strVal val="visible"/>
                                      </p:to>
                                    </p:set>
                                  </p:childTnLst>
                                </p:cTn>
                              </p:par>
                            </p:childTnLst>
                          </p:cTn>
                        </p:par>
                        <p:par>
                          <p:cTn id="36" fill="hold" nodeType="afterGroup">
                            <p:stCondLst>
                              <p:cond delay="5000"/>
                            </p:stCondLst>
                            <p:childTnLst>
                              <p:par>
                                <p:cTn id="37" presetID="1" presetClass="entr" presetSubtype="0" fill="hold" grpId="0" nodeType="afterEffect">
                                  <p:stCondLst>
                                    <p:cond delay="500"/>
                                  </p:stCondLst>
                                  <p:childTnLst>
                                    <p:set>
                                      <p:cBhvr>
                                        <p:cTn id="38" dur="1" fill="hold">
                                          <p:stCondLst>
                                            <p:cond delay="0"/>
                                          </p:stCondLst>
                                        </p:cTn>
                                        <p:tgtEl>
                                          <p:spTgt spid="805892">
                                            <p:txEl>
                                              <p:pRg st="10" end="10"/>
                                            </p:txEl>
                                          </p:spTgt>
                                        </p:tgtEl>
                                        <p:attrNameLst>
                                          <p:attrName>style.visibility</p:attrName>
                                        </p:attrNameLst>
                                      </p:cBhvr>
                                      <p:to>
                                        <p:strVal val="visible"/>
                                      </p:to>
                                    </p:set>
                                  </p:childTnLst>
                                </p:cTn>
                              </p:par>
                            </p:childTnLst>
                          </p:cTn>
                        </p:par>
                        <p:par>
                          <p:cTn id="39" fill="hold">
                            <p:stCondLst>
                              <p:cond delay="5500"/>
                            </p:stCondLst>
                            <p:childTnLst>
                              <p:par>
                                <p:cTn id="40" presetID="1" presetClass="entr" presetSubtype="0" fill="hold" grpId="0" nodeType="afterEffect">
                                  <p:stCondLst>
                                    <p:cond delay="500"/>
                                  </p:stCondLst>
                                  <p:childTnLst>
                                    <p:set>
                                      <p:cBhvr>
                                        <p:cTn id="41" dur="1" fill="hold">
                                          <p:stCondLst>
                                            <p:cond delay="0"/>
                                          </p:stCondLst>
                                        </p:cTn>
                                        <p:tgtEl>
                                          <p:spTgt spid="80589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5892"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365126"/>
            <a:ext cx="7886700" cy="616509"/>
          </a:xfrm>
        </p:spPr>
        <p:txBody>
          <a:bodyPr>
            <a:normAutofit/>
          </a:bodyPr>
          <a:lstStyle/>
          <a:p>
            <a:r>
              <a:rPr lang="en-GB" sz="3200" dirty="0" smtClean="0"/>
              <a:t>Figure 0.3:  S</a:t>
            </a:r>
            <a:r>
              <a:rPr lang="en-GB" sz="3200" b="1" dirty="0" smtClean="0"/>
              <a:t>tructure of the book</a:t>
            </a:r>
            <a:endParaRPr lang="en-GB" sz="3200" b="1" dirty="0"/>
          </a:p>
        </p:txBody>
      </p:sp>
      <p:grpSp>
        <p:nvGrpSpPr>
          <p:cNvPr id="5" name="Group 4"/>
          <p:cNvGrpSpPr/>
          <p:nvPr/>
        </p:nvGrpSpPr>
        <p:grpSpPr>
          <a:xfrm>
            <a:off x="289178" y="2559704"/>
            <a:ext cx="8308359" cy="923330"/>
            <a:chOff x="289178" y="2559704"/>
            <a:chExt cx="8308359" cy="923330"/>
          </a:xfrm>
        </p:grpSpPr>
        <p:sp>
          <p:nvSpPr>
            <p:cNvPr id="8" name="Flowchart: Process 7"/>
            <p:cNvSpPr/>
            <p:nvPr/>
          </p:nvSpPr>
          <p:spPr>
            <a:xfrm>
              <a:off x="2535597" y="2643369"/>
              <a:ext cx="1224000"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smtClean="0"/>
                <a:t>Drivers for change:</a:t>
              </a:r>
              <a:endParaRPr lang="en-GB" dirty="0"/>
            </a:p>
          </p:txBody>
        </p:sp>
        <p:sp>
          <p:nvSpPr>
            <p:cNvPr id="13" name="Flowchart: Process 12"/>
            <p:cNvSpPr/>
            <p:nvPr/>
          </p:nvSpPr>
          <p:spPr>
            <a:xfrm>
              <a:off x="4148244" y="2643369"/>
              <a:ext cx="4449293"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smtClean="0"/>
                <a:t>Sectors</a:t>
              </a:r>
              <a:r>
                <a:rPr lang="en-GB" dirty="0" smtClean="0"/>
                <a:t> : </a:t>
              </a:r>
            </a:p>
            <a:p>
              <a:pPr algn="ctr"/>
              <a:r>
                <a:rPr lang="en-GB" dirty="0" smtClean="0"/>
                <a:t>Food, Fashion, Consumer Technology, Industrial manufacturing</a:t>
              </a:r>
              <a:endParaRPr lang="en-GB" dirty="0"/>
            </a:p>
          </p:txBody>
        </p:sp>
        <p:sp>
          <p:nvSpPr>
            <p:cNvPr id="14" name="TextBox 13"/>
            <p:cNvSpPr txBox="1"/>
            <p:nvPr/>
          </p:nvSpPr>
          <p:spPr>
            <a:xfrm>
              <a:off x="762309" y="2559704"/>
              <a:ext cx="1842246" cy="923330"/>
            </a:xfrm>
            <a:prstGeom prst="rect">
              <a:avLst/>
            </a:prstGeom>
            <a:noFill/>
          </p:spPr>
          <p:txBody>
            <a:bodyPr wrap="square" rtlCol="0">
              <a:spAutoFit/>
            </a:bodyPr>
            <a:lstStyle/>
            <a:p>
              <a:r>
                <a:rPr lang="en-GB" sz="1400" b="1" dirty="0" smtClean="0">
                  <a:latin typeface="+mn-lt"/>
                </a:rPr>
                <a:t>Why are businesses </a:t>
              </a:r>
              <a:r>
                <a:rPr lang="en-GB" sz="1400" b="1" dirty="0">
                  <a:latin typeface="+mn-lt"/>
                </a:rPr>
                <a:t>adopting</a:t>
              </a:r>
              <a:r>
                <a:rPr lang="en-GB" sz="1400" dirty="0">
                  <a:latin typeface="+mn-lt"/>
                </a:rPr>
                <a:t> </a:t>
              </a:r>
              <a:r>
                <a:rPr lang="en-GB" sz="1400" b="1" dirty="0" smtClean="0">
                  <a:latin typeface="+mn-lt"/>
                </a:rPr>
                <a:t>circular economy models?</a:t>
              </a:r>
            </a:p>
            <a:p>
              <a:r>
                <a:rPr lang="en-GB" sz="1200" dirty="0" smtClean="0">
                  <a:latin typeface="+mn-lt"/>
                </a:rPr>
                <a:t>Chapters 5-9</a:t>
              </a:r>
            </a:p>
          </p:txBody>
        </p:sp>
        <p:cxnSp>
          <p:nvCxnSpPr>
            <p:cNvPr id="28" name="Straight Arrow Connector 27"/>
            <p:cNvCxnSpPr>
              <a:stCxn id="8" idx="3"/>
              <a:endCxn id="13" idx="1"/>
            </p:cNvCxnSpPr>
            <p:nvPr/>
          </p:nvCxnSpPr>
          <p:spPr>
            <a:xfrm>
              <a:off x="3759597" y="3021369"/>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8" name="Oval 47"/>
            <p:cNvSpPr/>
            <p:nvPr/>
          </p:nvSpPr>
          <p:spPr>
            <a:xfrm>
              <a:off x="289178" y="2807897"/>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2</a:t>
              </a:r>
            </a:p>
          </p:txBody>
        </p:sp>
      </p:grpSp>
      <p:grpSp>
        <p:nvGrpSpPr>
          <p:cNvPr id="6" name="Group 5"/>
          <p:cNvGrpSpPr/>
          <p:nvPr/>
        </p:nvGrpSpPr>
        <p:grpSpPr>
          <a:xfrm>
            <a:off x="272870" y="3735888"/>
            <a:ext cx="8324667" cy="1044000"/>
            <a:chOff x="272870" y="3735888"/>
            <a:chExt cx="8324667" cy="1044000"/>
          </a:xfrm>
        </p:grpSpPr>
        <p:sp>
          <p:nvSpPr>
            <p:cNvPr id="10" name="Flowchart: Process 9"/>
            <p:cNvSpPr/>
            <p:nvPr/>
          </p:nvSpPr>
          <p:spPr>
            <a:xfrm>
              <a:off x="2535597" y="3735888"/>
              <a:ext cx="1224000" cy="1044000"/>
            </a:xfrm>
            <a:prstGeom prst="flowChartProcess">
              <a:avLst/>
            </a:prstGeom>
            <a:solidFill>
              <a:schemeClr val="bg1">
                <a:lumMod val="95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Supply Chains for a CE</a:t>
              </a:r>
            </a:p>
            <a:p>
              <a:pPr algn="ctr"/>
              <a:r>
                <a:rPr lang="en-GB" b="1" dirty="0" smtClean="0"/>
                <a:t>Plan &amp; strategy</a:t>
              </a:r>
              <a:endParaRPr lang="en-GB" b="1" dirty="0"/>
            </a:p>
          </p:txBody>
        </p:sp>
        <p:sp>
          <p:nvSpPr>
            <p:cNvPr id="17" name="Flowchart: Process 16"/>
            <p:cNvSpPr/>
            <p:nvPr/>
          </p:nvSpPr>
          <p:spPr>
            <a:xfrm>
              <a:off x="4163290"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S-C </a:t>
              </a:r>
              <a:r>
                <a:rPr lang="en-GB" b="1" dirty="0" smtClean="0"/>
                <a:t>upstream:</a:t>
              </a:r>
              <a:r>
                <a:rPr lang="en-GB" dirty="0"/>
                <a:t> </a:t>
              </a:r>
              <a:r>
                <a:rPr lang="en-GB" dirty="0" smtClean="0"/>
                <a:t>sourcing &amp; procurement</a:t>
              </a:r>
              <a:endParaRPr lang="en-GB" dirty="0"/>
            </a:p>
          </p:txBody>
        </p:sp>
        <p:sp>
          <p:nvSpPr>
            <p:cNvPr id="20" name="TextBox 19"/>
            <p:cNvSpPr txBox="1"/>
            <p:nvPr/>
          </p:nvSpPr>
          <p:spPr>
            <a:xfrm>
              <a:off x="775454" y="3903945"/>
              <a:ext cx="1649497" cy="707886"/>
            </a:xfrm>
            <a:prstGeom prst="rect">
              <a:avLst/>
            </a:prstGeom>
            <a:noFill/>
          </p:spPr>
          <p:txBody>
            <a:bodyPr wrap="square" rtlCol="0">
              <a:spAutoFit/>
            </a:bodyPr>
            <a:lstStyle/>
            <a:p>
              <a:r>
                <a:rPr lang="en-GB" sz="1400" b="1" dirty="0" smtClean="0">
                  <a:latin typeface="+mn-lt"/>
                </a:rPr>
                <a:t>What does it mean for supply chains?</a:t>
              </a:r>
            </a:p>
            <a:p>
              <a:r>
                <a:rPr lang="en-GB" sz="1200" dirty="0" smtClean="0">
                  <a:latin typeface="+mn-lt"/>
                </a:rPr>
                <a:t>Chapters 10-13</a:t>
              </a:r>
              <a:endParaRPr lang="en-GB" sz="1200" dirty="0">
                <a:latin typeface="+mn-lt"/>
              </a:endParaRPr>
            </a:p>
          </p:txBody>
        </p:sp>
        <p:sp>
          <p:nvSpPr>
            <p:cNvPr id="21" name="Flowchart: Process 20"/>
            <p:cNvSpPr/>
            <p:nvPr/>
          </p:nvSpPr>
          <p:spPr>
            <a:xfrm>
              <a:off x="5768414"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S-C </a:t>
              </a:r>
              <a:r>
                <a:rPr lang="en-GB" b="1" dirty="0" smtClean="0"/>
                <a:t>Midstream: </a:t>
              </a:r>
              <a:r>
                <a:rPr lang="en-GB" dirty="0" smtClean="0"/>
                <a:t> manufactur</a:t>
              </a:r>
              <a:r>
                <a:rPr lang="en-GB" dirty="0"/>
                <a:t>e</a:t>
              </a:r>
              <a:r>
                <a:rPr lang="en-GB" dirty="0" smtClean="0"/>
                <a:t> process</a:t>
              </a:r>
              <a:endParaRPr lang="en-GB" dirty="0"/>
            </a:p>
          </p:txBody>
        </p:sp>
        <p:sp>
          <p:nvSpPr>
            <p:cNvPr id="22" name="Flowchart: Process 21"/>
            <p:cNvSpPr/>
            <p:nvPr/>
          </p:nvSpPr>
          <p:spPr>
            <a:xfrm>
              <a:off x="7373537"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S-C </a:t>
              </a:r>
              <a:r>
                <a:rPr lang="en-GB" b="1" dirty="0" smtClean="0"/>
                <a:t>Downstream</a:t>
              </a:r>
              <a:r>
                <a:rPr lang="en-GB" dirty="0" smtClean="0"/>
                <a:t>: distribution &amp; reverse logistics</a:t>
              </a:r>
              <a:endParaRPr lang="en-GB" dirty="0"/>
            </a:p>
          </p:txBody>
        </p:sp>
        <p:cxnSp>
          <p:nvCxnSpPr>
            <p:cNvPr id="27" name="Straight Arrow Connector 26"/>
            <p:cNvCxnSpPr>
              <a:stCxn id="10" idx="3"/>
              <a:endCxn id="17" idx="1"/>
            </p:cNvCxnSpPr>
            <p:nvPr/>
          </p:nvCxnSpPr>
          <p:spPr>
            <a:xfrm>
              <a:off x="3759597" y="4257888"/>
              <a:ext cx="40369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a:stCxn id="21" idx="3"/>
              <a:endCxn id="22" idx="1"/>
            </p:cNvCxnSpPr>
            <p:nvPr/>
          </p:nvCxnSpPr>
          <p:spPr>
            <a:xfrm>
              <a:off x="6992414" y="4257888"/>
              <a:ext cx="38112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a:stCxn id="17" idx="3"/>
              <a:endCxn id="21" idx="1"/>
            </p:cNvCxnSpPr>
            <p:nvPr/>
          </p:nvCxnSpPr>
          <p:spPr>
            <a:xfrm>
              <a:off x="5387290" y="4257888"/>
              <a:ext cx="3811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9" name="Oval 48"/>
            <p:cNvSpPr/>
            <p:nvPr/>
          </p:nvSpPr>
          <p:spPr>
            <a:xfrm>
              <a:off x="272870" y="4044416"/>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3</a:t>
              </a:r>
            </a:p>
          </p:txBody>
        </p:sp>
      </p:grpSp>
      <p:grpSp>
        <p:nvGrpSpPr>
          <p:cNvPr id="3" name="Group 2"/>
          <p:cNvGrpSpPr/>
          <p:nvPr/>
        </p:nvGrpSpPr>
        <p:grpSpPr>
          <a:xfrm>
            <a:off x="263898" y="1578151"/>
            <a:ext cx="8333640" cy="792000"/>
            <a:chOff x="263898" y="1578151"/>
            <a:chExt cx="8333640" cy="792000"/>
          </a:xfrm>
        </p:grpSpPr>
        <p:sp>
          <p:nvSpPr>
            <p:cNvPr id="11" name="Flowchart: Process 10"/>
            <p:cNvSpPr/>
            <p:nvPr/>
          </p:nvSpPr>
          <p:spPr>
            <a:xfrm>
              <a:off x="4148244"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The ‘</a:t>
              </a:r>
              <a:r>
                <a:rPr lang="en-GB" b="1" dirty="0" smtClean="0"/>
                <a:t>design &amp; supply chain</a:t>
              </a:r>
              <a:r>
                <a:rPr lang="en-GB" dirty="0" smtClean="0"/>
                <a:t>’</a:t>
              </a:r>
              <a:endParaRPr lang="en-GB" dirty="0"/>
            </a:p>
          </p:txBody>
        </p:sp>
        <p:sp>
          <p:nvSpPr>
            <p:cNvPr id="12" name="Flowchart: Process 11"/>
            <p:cNvSpPr/>
            <p:nvPr/>
          </p:nvSpPr>
          <p:spPr>
            <a:xfrm>
              <a:off x="2535597"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Circular economy:</a:t>
              </a:r>
            </a:p>
            <a:p>
              <a:pPr algn="ctr"/>
              <a:r>
                <a:rPr lang="en-GB" b="1" dirty="0" smtClean="0"/>
                <a:t>overview</a:t>
              </a:r>
              <a:endParaRPr lang="en-GB" b="1" dirty="0"/>
            </a:p>
          </p:txBody>
        </p:sp>
        <p:sp>
          <p:nvSpPr>
            <p:cNvPr id="19" name="TextBox 18"/>
            <p:cNvSpPr txBox="1"/>
            <p:nvPr/>
          </p:nvSpPr>
          <p:spPr>
            <a:xfrm>
              <a:off x="766482" y="1620208"/>
              <a:ext cx="1471910" cy="707886"/>
            </a:xfrm>
            <a:prstGeom prst="rect">
              <a:avLst/>
            </a:prstGeom>
            <a:noFill/>
          </p:spPr>
          <p:txBody>
            <a:bodyPr wrap="square" rtlCol="0">
              <a:spAutoFit/>
            </a:bodyPr>
            <a:lstStyle/>
            <a:p>
              <a:r>
                <a:rPr lang="en-GB" sz="1400" b="1" dirty="0" smtClean="0">
                  <a:latin typeface="+mn-lt"/>
                </a:rPr>
                <a:t>Circular </a:t>
              </a:r>
              <a:r>
                <a:rPr lang="en-GB" sz="1400" b="1" dirty="0">
                  <a:latin typeface="+mn-lt"/>
                </a:rPr>
                <a:t>e</a:t>
              </a:r>
              <a:r>
                <a:rPr lang="en-GB" sz="1400" b="1" dirty="0" smtClean="0">
                  <a:latin typeface="+mn-lt"/>
                </a:rPr>
                <a:t>conomy – what is it?</a:t>
              </a:r>
            </a:p>
            <a:p>
              <a:r>
                <a:rPr lang="en-GB" sz="1200" dirty="0" smtClean="0">
                  <a:latin typeface="+mn-lt"/>
                </a:rPr>
                <a:t>Chapters 1-4</a:t>
              </a:r>
              <a:endParaRPr lang="en-GB" sz="1200" dirty="0">
                <a:latin typeface="+mn-lt"/>
              </a:endParaRPr>
            </a:p>
          </p:txBody>
        </p:sp>
        <p:cxnSp>
          <p:nvCxnSpPr>
            <p:cNvPr id="29" name="Straight Arrow Connector 28"/>
            <p:cNvCxnSpPr>
              <a:stCxn id="12" idx="3"/>
              <a:endCxn id="11" idx="1"/>
            </p:cNvCxnSpPr>
            <p:nvPr/>
          </p:nvCxnSpPr>
          <p:spPr>
            <a:xfrm>
              <a:off x="3759597"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5" name="Flowchart: Process 44"/>
            <p:cNvSpPr/>
            <p:nvPr/>
          </p:nvSpPr>
          <p:spPr>
            <a:xfrm>
              <a:off x="5760891"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Circular </a:t>
              </a:r>
              <a:r>
                <a:rPr lang="en-GB" b="1" dirty="0" smtClean="0"/>
                <a:t>business models</a:t>
              </a:r>
              <a:endParaRPr lang="en-GB" b="1" dirty="0"/>
            </a:p>
          </p:txBody>
        </p:sp>
        <p:cxnSp>
          <p:nvCxnSpPr>
            <p:cNvPr id="46" name="Straight Arrow Connector 45"/>
            <p:cNvCxnSpPr>
              <a:stCxn id="11" idx="3"/>
              <a:endCxn id="45" idx="1"/>
            </p:cNvCxnSpPr>
            <p:nvPr/>
          </p:nvCxnSpPr>
          <p:spPr>
            <a:xfrm>
              <a:off x="5372244"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 name="Oval 1"/>
            <p:cNvSpPr/>
            <p:nvPr/>
          </p:nvSpPr>
          <p:spPr>
            <a:xfrm>
              <a:off x="263898" y="1760679"/>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1</a:t>
              </a:r>
            </a:p>
          </p:txBody>
        </p:sp>
        <p:sp>
          <p:nvSpPr>
            <p:cNvPr id="52" name="Flowchart: Process 51"/>
            <p:cNvSpPr/>
            <p:nvPr/>
          </p:nvSpPr>
          <p:spPr>
            <a:xfrm>
              <a:off x="7373538"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CE </a:t>
              </a:r>
              <a:r>
                <a:rPr lang="en-GB" dirty="0"/>
                <a:t>‘</a:t>
              </a:r>
              <a:r>
                <a:rPr lang="en-GB" b="1" dirty="0"/>
                <a:t>enablers</a:t>
              </a:r>
              <a:r>
                <a:rPr lang="en-GB" b="1" dirty="0" smtClean="0"/>
                <a:t>‘ &amp; accelerators </a:t>
              </a:r>
              <a:endParaRPr lang="en-GB" b="1" dirty="0"/>
            </a:p>
          </p:txBody>
        </p:sp>
        <p:cxnSp>
          <p:nvCxnSpPr>
            <p:cNvPr id="53" name="Straight Arrow Connector 52"/>
            <p:cNvCxnSpPr>
              <a:stCxn id="45" idx="3"/>
              <a:endCxn id="52" idx="1"/>
            </p:cNvCxnSpPr>
            <p:nvPr/>
          </p:nvCxnSpPr>
          <p:spPr>
            <a:xfrm>
              <a:off x="6984891"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7" name="Group 6"/>
          <p:cNvGrpSpPr/>
          <p:nvPr/>
        </p:nvGrpSpPr>
        <p:grpSpPr>
          <a:xfrm>
            <a:off x="272870" y="5055870"/>
            <a:ext cx="6712020" cy="844868"/>
            <a:chOff x="272870" y="5055870"/>
            <a:chExt cx="6712020" cy="844868"/>
          </a:xfrm>
        </p:grpSpPr>
        <p:sp>
          <p:nvSpPr>
            <p:cNvPr id="34" name="TextBox 33"/>
            <p:cNvSpPr txBox="1"/>
            <p:nvPr/>
          </p:nvSpPr>
          <p:spPr>
            <a:xfrm>
              <a:off x="775454" y="5144762"/>
              <a:ext cx="1842246" cy="677108"/>
            </a:xfrm>
            <a:prstGeom prst="rect">
              <a:avLst/>
            </a:prstGeom>
            <a:noFill/>
          </p:spPr>
          <p:txBody>
            <a:bodyPr wrap="square" rtlCol="0">
              <a:spAutoFit/>
            </a:bodyPr>
            <a:lstStyle/>
            <a:p>
              <a:r>
                <a:rPr lang="en-GB" sz="1400" b="1" dirty="0" smtClean="0">
                  <a:latin typeface="+mn-lt"/>
                </a:rPr>
                <a:t>Implementation</a:t>
              </a:r>
            </a:p>
            <a:p>
              <a:r>
                <a:rPr lang="en-GB" sz="1200" dirty="0" smtClean="0">
                  <a:latin typeface="+mn-lt"/>
                </a:rPr>
                <a:t>Chapter 14, Resources, Glossary</a:t>
              </a:r>
              <a:endParaRPr lang="en-GB" sz="1200" dirty="0">
                <a:latin typeface="+mn-lt"/>
              </a:endParaRPr>
            </a:p>
          </p:txBody>
        </p:sp>
        <p:sp>
          <p:nvSpPr>
            <p:cNvPr id="35" name="Flowchart: Process 34"/>
            <p:cNvSpPr/>
            <p:nvPr/>
          </p:nvSpPr>
          <p:spPr>
            <a:xfrm>
              <a:off x="2535598" y="5056429"/>
              <a:ext cx="2836646" cy="843620"/>
            </a:xfrm>
            <a:prstGeom prst="flowChartProcess">
              <a:avLst/>
            </a:prstGeom>
            <a:solidFill>
              <a:schemeClr val="accent2">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Implementation: making </a:t>
              </a:r>
              <a:r>
                <a:rPr lang="en-GB" b="1" dirty="0" smtClean="0"/>
                <a:t>the business case</a:t>
              </a:r>
              <a:r>
                <a:rPr lang="en-GB" dirty="0" smtClean="0"/>
                <a:t>, </a:t>
              </a:r>
              <a:r>
                <a:rPr lang="en-GB" b="1" dirty="0" smtClean="0"/>
                <a:t>starting the journe</a:t>
              </a:r>
              <a:r>
                <a:rPr lang="en-GB" dirty="0" smtClean="0"/>
                <a:t>y, measuring success</a:t>
              </a:r>
              <a:endParaRPr lang="en-GB" dirty="0"/>
            </a:p>
          </p:txBody>
        </p:sp>
        <p:sp>
          <p:nvSpPr>
            <p:cNvPr id="50" name="Oval 49"/>
            <p:cNvSpPr/>
            <p:nvPr/>
          </p:nvSpPr>
          <p:spPr>
            <a:xfrm>
              <a:off x="272870" y="5282669"/>
              <a:ext cx="426944" cy="388131"/>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4</a:t>
              </a:r>
            </a:p>
          </p:txBody>
        </p:sp>
        <p:sp>
          <p:nvSpPr>
            <p:cNvPr id="36" name="Flowchart: Process 35"/>
            <p:cNvSpPr/>
            <p:nvPr/>
          </p:nvSpPr>
          <p:spPr>
            <a:xfrm>
              <a:off x="5768413" y="5055870"/>
              <a:ext cx="1216477" cy="844868"/>
            </a:xfrm>
            <a:prstGeom prst="flowChartProcess">
              <a:avLst/>
            </a:prstGeom>
            <a:solidFill>
              <a:schemeClr val="bg1"/>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Further resources</a:t>
              </a:r>
              <a:endParaRPr lang="en-GB" dirty="0"/>
            </a:p>
          </p:txBody>
        </p:sp>
      </p:grpSp>
    </p:spTree>
    <p:extLst>
      <p:ext uri="{BB962C8B-B14F-4D97-AF65-F5344CB8AC3E}">
        <p14:creationId xmlns:p14="http://schemas.microsoft.com/office/powerpoint/2010/main" val="936004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1 overview</a:t>
            </a:r>
            <a:endParaRPr lang="en-GB" dirty="0"/>
          </a:p>
        </p:txBody>
      </p:sp>
      <p:sp>
        <p:nvSpPr>
          <p:cNvPr id="3" name="Content Placeholder 2"/>
          <p:cNvSpPr>
            <a:spLocks noGrp="1"/>
          </p:cNvSpPr>
          <p:nvPr>
            <p:ph idx="1"/>
          </p:nvPr>
        </p:nvSpPr>
        <p:spPr/>
        <p:txBody>
          <a:bodyPr/>
          <a:lstStyle/>
          <a:p>
            <a:pPr marL="0" indent="0">
              <a:buNone/>
            </a:pPr>
            <a:r>
              <a:rPr lang="en-GB" dirty="0" smtClean="0"/>
              <a:t>Exploring </a:t>
            </a:r>
            <a:r>
              <a:rPr lang="en-GB" dirty="0"/>
              <a:t>the circular </a:t>
            </a:r>
            <a:r>
              <a:rPr lang="en-GB" dirty="0" smtClean="0"/>
              <a:t>economy:</a:t>
            </a:r>
            <a:endParaRPr lang="en-GB" dirty="0"/>
          </a:p>
          <a:p>
            <a:r>
              <a:rPr lang="en-GB" dirty="0" smtClean="0"/>
              <a:t>the background;</a:t>
            </a:r>
            <a:endParaRPr lang="en-GB" dirty="0"/>
          </a:p>
          <a:p>
            <a:r>
              <a:rPr lang="en-GB" dirty="0" smtClean="0"/>
              <a:t>evolution of the concept: main schools of thought, their principles and how these compare;</a:t>
            </a:r>
          </a:p>
          <a:p>
            <a:r>
              <a:rPr lang="en-GB" dirty="0" smtClean="0"/>
              <a:t>a </a:t>
            </a:r>
            <a:r>
              <a:rPr lang="en-GB" dirty="0"/>
              <a:t>brief look at some supporting approaches;</a:t>
            </a:r>
          </a:p>
          <a:p>
            <a:r>
              <a:rPr lang="en-GB" dirty="0" smtClean="0"/>
              <a:t>scaling </a:t>
            </a:r>
            <a:r>
              <a:rPr lang="en-GB" dirty="0"/>
              <a:t>it up: </a:t>
            </a:r>
            <a:r>
              <a:rPr lang="en-GB" dirty="0" smtClean="0"/>
              <a:t>government strategies, plus a few of the business </a:t>
            </a:r>
            <a:r>
              <a:rPr lang="en-GB" dirty="0"/>
              <a:t>groups and companies investing in it;</a:t>
            </a:r>
          </a:p>
          <a:p>
            <a:r>
              <a:rPr lang="en-GB" dirty="0" smtClean="0"/>
              <a:t>a </a:t>
            </a:r>
            <a:r>
              <a:rPr lang="en-GB" dirty="0"/>
              <a:t>generic framework, </a:t>
            </a:r>
            <a:r>
              <a:rPr lang="en-GB" dirty="0" smtClean="0"/>
              <a:t>(explored </a:t>
            </a:r>
            <a:r>
              <a:rPr lang="en-GB" dirty="0"/>
              <a:t>in more detail in Chapters 2 to </a:t>
            </a:r>
            <a:r>
              <a:rPr lang="en-GB" dirty="0" smtClean="0"/>
              <a:t>4).</a:t>
            </a:r>
            <a:endParaRPr lang="en-GB" dirty="0"/>
          </a:p>
        </p:txBody>
      </p:sp>
      <p:grpSp>
        <p:nvGrpSpPr>
          <p:cNvPr id="5" name="Group 4"/>
          <p:cNvGrpSpPr/>
          <p:nvPr/>
        </p:nvGrpSpPr>
        <p:grpSpPr>
          <a:xfrm>
            <a:off x="584568" y="5384963"/>
            <a:ext cx="8333640" cy="792000"/>
            <a:chOff x="263898" y="1578151"/>
            <a:chExt cx="8333640" cy="792000"/>
          </a:xfrm>
        </p:grpSpPr>
        <p:sp>
          <p:nvSpPr>
            <p:cNvPr id="6" name="Flowchart: Process 5"/>
            <p:cNvSpPr/>
            <p:nvPr/>
          </p:nvSpPr>
          <p:spPr>
            <a:xfrm>
              <a:off x="4148244"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The ‘</a:t>
              </a:r>
              <a:r>
                <a:rPr lang="en-GB" b="1" dirty="0" smtClean="0"/>
                <a:t>design &amp; supply chain</a:t>
              </a:r>
              <a:r>
                <a:rPr lang="en-GB" dirty="0" smtClean="0"/>
                <a:t>’</a:t>
              </a:r>
              <a:endParaRPr lang="en-GB" dirty="0"/>
            </a:p>
          </p:txBody>
        </p:sp>
        <p:sp>
          <p:nvSpPr>
            <p:cNvPr id="7" name="Flowchart: Process 6"/>
            <p:cNvSpPr/>
            <p:nvPr/>
          </p:nvSpPr>
          <p:spPr>
            <a:xfrm>
              <a:off x="2535597"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Circular economy:</a:t>
              </a:r>
            </a:p>
            <a:p>
              <a:pPr algn="ctr"/>
              <a:r>
                <a:rPr lang="en-GB" b="1" dirty="0" smtClean="0"/>
                <a:t>overview</a:t>
              </a:r>
              <a:endParaRPr lang="en-GB" b="1" dirty="0"/>
            </a:p>
          </p:txBody>
        </p:sp>
        <p:sp>
          <p:nvSpPr>
            <p:cNvPr id="8" name="TextBox 7"/>
            <p:cNvSpPr txBox="1"/>
            <p:nvPr/>
          </p:nvSpPr>
          <p:spPr>
            <a:xfrm>
              <a:off x="766482" y="1620208"/>
              <a:ext cx="1471910" cy="707886"/>
            </a:xfrm>
            <a:prstGeom prst="rect">
              <a:avLst/>
            </a:prstGeom>
            <a:noFill/>
          </p:spPr>
          <p:txBody>
            <a:bodyPr wrap="square" rtlCol="0">
              <a:spAutoFit/>
            </a:bodyPr>
            <a:lstStyle/>
            <a:p>
              <a:r>
                <a:rPr lang="en-GB" sz="1400" b="1" dirty="0" smtClean="0">
                  <a:latin typeface="+mn-lt"/>
                </a:rPr>
                <a:t>Circular </a:t>
              </a:r>
              <a:r>
                <a:rPr lang="en-GB" sz="1400" b="1" dirty="0">
                  <a:latin typeface="+mn-lt"/>
                </a:rPr>
                <a:t>e</a:t>
              </a:r>
              <a:r>
                <a:rPr lang="en-GB" sz="1400" b="1" dirty="0" smtClean="0">
                  <a:latin typeface="+mn-lt"/>
                </a:rPr>
                <a:t>conomy – what is it?</a:t>
              </a:r>
            </a:p>
            <a:p>
              <a:r>
                <a:rPr lang="en-GB" sz="1200" dirty="0" smtClean="0">
                  <a:latin typeface="+mn-lt"/>
                </a:rPr>
                <a:t>Chapters 1-4</a:t>
              </a:r>
              <a:endParaRPr lang="en-GB" sz="1200" dirty="0">
                <a:latin typeface="+mn-lt"/>
              </a:endParaRPr>
            </a:p>
          </p:txBody>
        </p:sp>
        <p:cxnSp>
          <p:nvCxnSpPr>
            <p:cNvPr id="9" name="Straight Arrow Connector 8"/>
            <p:cNvCxnSpPr>
              <a:stCxn id="7" idx="3"/>
              <a:endCxn id="6" idx="1"/>
            </p:cNvCxnSpPr>
            <p:nvPr/>
          </p:nvCxnSpPr>
          <p:spPr>
            <a:xfrm>
              <a:off x="3759597"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Flowchart: Process 9"/>
            <p:cNvSpPr/>
            <p:nvPr/>
          </p:nvSpPr>
          <p:spPr>
            <a:xfrm>
              <a:off x="5760891"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Circular </a:t>
              </a:r>
              <a:r>
                <a:rPr lang="en-GB" b="1" dirty="0" smtClean="0"/>
                <a:t>business models</a:t>
              </a:r>
              <a:endParaRPr lang="en-GB" b="1" dirty="0"/>
            </a:p>
          </p:txBody>
        </p:sp>
        <p:cxnSp>
          <p:nvCxnSpPr>
            <p:cNvPr id="11" name="Straight Arrow Connector 10"/>
            <p:cNvCxnSpPr>
              <a:stCxn id="6" idx="3"/>
              <a:endCxn id="10" idx="1"/>
            </p:cNvCxnSpPr>
            <p:nvPr/>
          </p:nvCxnSpPr>
          <p:spPr>
            <a:xfrm>
              <a:off x="5372244"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Oval 11"/>
            <p:cNvSpPr/>
            <p:nvPr/>
          </p:nvSpPr>
          <p:spPr>
            <a:xfrm>
              <a:off x="263898" y="1760679"/>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1</a:t>
              </a:r>
            </a:p>
          </p:txBody>
        </p:sp>
        <p:sp>
          <p:nvSpPr>
            <p:cNvPr id="13" name="Flowchart: Process 12"/>
            <p:cNvSpPr/>
            <p:nvPr/>
          </p:nvSpPr>
          <p:spPr>
            <a:xfrm>
              <a:off x="7373538"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CE </a:t>
              </a:r>
              <a:r>
                <a:rPr lang="en-GB" dirty="0"/>
                <a:t>‘</a:t>
              </a:r>
              <a:r>
                <a:rPr lang="en-GB" b="1" dirty="0"/>
                <a:t>enablers</a:t>
              </a:r>
              <a:r>
                <a:rPr lang="en-GB" b="1" dirty="0" smtClean="0"/>
                <a:t>‘ &amp; accelerators </a:t>
              </a:r>
              <a:endParaRPr lang="en-GB" b="1" dirty="0"/>
            </a:p>
          </p:txBody>
        </p:sp>
        <p:cxnSp>
          <p:nvCxnSpPr>
            <p:cNvPr id="14" name="Straight Arrow Connector 13"/>
            <p:cNvCxnSpPr>
              <a:stCxn id="10" idx="3"/>
              <a:endCxn id="13" idx="1"/>
            </p:cNvCxnSpPr>
            <p:nvPr/>
          </p:nvCxnSpPr>
          <p:spPr>
            <a:xfrm>
              <a:off x="6984891"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20660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p:cNvSpPr>
            <a:spLocks noGrp="1"/>
          </p:cNvSpPr>
          <p:nvPr>
            <p:ph type="title"/>
          </p:nvPr>
        </p:nvSpPr>
        <p:spPr/>
        <p:txBody>
          <a:bodyPr/>
          <a:lstStyle/>
          <a:p>
            <a:r>
              <a:rPr lang="en-GB" dirty="0" smtClean="0"/>
              <a:t>Figure 1.1:  </a:t>
            </a:r>
            <a:r>
              <a:rPr lang="en-GB" b="1" dirty="0" smtClean="0"/>
              <a:t>The Great Acceleration</a:t>
            </a:r>
            <a:endParaRPr lang="en-GB" dirty="0"/>
          </a:p>
        </p:txBody>
      </p:sp>
      <p:sp>
        <p:nvSpPr>
          <p:cNvPr id="13" name="TextBox 12"/>
          <p:cNvSpPr txBox="1"/>
          <p:nvPr/>
        </p:nvSpPr>
        <p:spPr>
          <a:xfrm>
            <a:off x="8194726" y="5739656"/>
            <a:ext cx="639919" cy="338554"/>
          </a:xfrm>
          <a:prstGeom prst="rect">
            <a:avLst/>
          </a:prstGeom>
          <a:noFill/>
        </p:spPr>
        <p:txBody>
          <a:bodyPr wrap="none" rtlCol="0">
            <a:spAutoFit/>
          </a:bodyPr>
          <a:lstStyle/>
          <a:p>
            <a:r>
              <a:rPr lang="en-GB" sz="1600" dirty="0" smtClean="0"/>
              <a:t>2010</a:t>
            </a:r>
            <a:endParaRPr lang="en-GB" sz="1600" dirty="0"/>
          </a:p>
        </p:txBody>
      </p:sp>
      <p:sp>
        <p:nvSpPr>
          <p:cNvPr id="14" name="Freeform 13"/>
          <p:cNvSpPr/>
          <p:nvPr/>
        </p:nvSpPr>
        <p:spPr>
          <a:xfrm>
            <a:off x="627321" y="1117440"/>
            <a:ext cx="7888029" cy="4328297"/>
          </a:xfrm>
          <a:custGeom>
            <a:avLst/>
            <a:gdLst>
              <a:gd name="connsiteX0" fmla="*/ 0 w 6719777"/>
              <a:gd name="connsiteY0" fmla="*/ 4104168 h 4125433"/>
              <a:gd name="connsiteX1" fmla="*/ 637954 w 6719777"/>
              <a:gd name="connsiteY1" fmla="*/ 4125433 h 4125433"/>
              <a:gd name="connsiteX2" fmla="*/ 1318438 w 6719777"/>
              <a:gd name="connsiteY2" fmla="*/ 4104168 h 4125433"/>
              <a:gd name="connsiteX3" fmla="*/ 1775638 w 6719777"/>
              <a:gd name="connsiteY3" fmla="*/ 4104168 h 4125433"/>
              <a:gd name="connsiteX4" fmla="*/ 1807535 w 6719777"/>
              <a:gd name="connsiteY4" fmla="*/ 4093535 h 4125433"/>
              <a:gd name="connsiteX5" fmla="*/ 1839433 w 6719777"/>
              <a:gd name="connsiteY5" fmla="*/ 4114800 h 4125433"/>
              <a:gd name="connsiteX6" fmla="*/ 2551814 w 6719777"/>
              <a:gd name="connsiteY6" fmla="*/ 4104168 h 4125433"/>
              <a:gd name="connsiteX7" fmla="*/ 2604977 w 6719777"/>
              <a:gd name="connsiteY7" fmla="*/ 4061638 h 4125433"/>
              <a:gd name="connsiteX8" fmla="*/ 2636875 w 6719777"/>
              <a:gd name="connsiteY8" fmla="*/ 4093535 h 4125433"/>
              <a:gd name="connsiteX9" fmla="*/ 2838893 w 6719777"/>
              <a:gd name="connsiteY9" fmla="*/ 4061638 h 4125433"/>
              <a:gd name="connsiteX10" fmla="*/ 2998382 w 6719777"/>
              <a:gd name="connsiteY10" fmla="*/ 4061638 h 4125433"/>
              <a:gd name="connsiteX11" fmla="*/ 3083442 w 6719777"/>
              <a:gd name="connsiteY11" fmla="*/ 4072270 h 4125433"/>
              <a:gd name="connsiteX12" fmla="*/ 3094075 w 6719777"/>
              <a:gd name="connsiteY12" fmla="*/ 4029740 h 4125433"/>
              <a:gd name="connsiteX13" fmla="*/ 3157870 w 6719777"/>
              <a:gd name="connsiteY13" fmla="*/ 4051005 h 4125433"/>
              <a:gd name="connsiteX14" fmla="*/ 3423684 w 6719777"/>
              <a:gd name="connsiteY14" fmla="*/ 4051005 h 4125433"/>
              <a:gd name="connsiteX15" fmla="*/ 3615070 w 6719777"/>
              <a:gd name="connsiteY15" fmla="*/ 4008475 h 4125433"/>
              <a:gd name="connsiteX16" fmla="*/ 3806456 w 6719777"/>
              <a:gd name="connsiteY16" fmla="*/ 3997842 h 4125433"/>
              <a:gd name="connsiteX17" fmla="*/ 3902149 w 6719777"/>
              <a:gd name="connsiteY17" fmla="*/ 3965945 h 4125433"/>
              <a:gd name="connsiteX18" fmla="*/ 3965945 w 6719777"/>
              <a:gd name="connsiteY18" fmla="*/ 3955312 h 4125433"/>
              <a:gd name="connsiteX19" fmla="*/ 4104168 w 6719777"/>
              <a:gd name="connsiteY19" fmla="*/ 3955312 h 4125433"/>
              <a:gd name="connsiteX20" fmla="*/ 4167963 w 6719777"/>
              <a:gd name="connsiteY20" fmla="*/ 3955312 h 4125433"/>
              <a:gd name="connsiteX21" fmla="*/ 4189228 w 6719777"/>
              <a:gd name="connsiteY21" fmla="*/ 3880884 h 4125433"/>
              <a:gd name="connsiteX22" fmla="*/ 4231759 w 6719777"/>
              <a:gd name="connsiteY22" fmla="*/ 3934047 h 4125433"/>
              <a:gd name="connsiteX23" fmla="*/ 4359349 w 6719777"/>
              <a:gd name="connsiteY23" fmla="*/ 3944679 h 4125433"/>
              <a:gd name="connsiteX24" fmla="*/ 4433777 w 6719777"/>
              <a:gd name="connsiteY24" fmla="*/ 3912782 h 4125433"/>
              <a:gd name="connsiteX25" fmla="*/ 4518838 w 6719777"/>
              <a:gd name="connsiteY25" fmla="*/ 3902149 h 4125433"/>
              <a:gd name="connsiteX26" fmla="*/ 4582633 w 6719777"/>
              <a:gd name="connsiteY26" fmla="*/ 3859619 h 4125433"/>
              <a:gd name="connsiteX27" fmla="*/ 4635796 w 6719777"/>
              <a:gd name="connsiteY27" fmla="*/ 3817089 h 4125433"/>
              <a:gd name="connsiteX28" fmla="*/ 4678326 w 6719777"/>
              <a:gd name="connsiteY28" fmla="*/ 3870252 h 4125433"/>
              <a:gd name="connsiteX29" fmla="*/ 4805917 w 6719777"/>
              <a:gd name="connsiteY29" fmla="*/ 3795824 h 4125433"/>
              <a:gd name="connsiteX30" fmla="*/ 4901610 w 6719777"/>
              <a:gd name="connsiteY30" fmla="*/ 3785191 h 4125433"/>
              <a:gd name="connsiteX31" fmla="*/ 5007935 w 6719777"/>
              <a:gd name="connsiteY31" fmla="*/ 3732028 h 4125433"/>
              <a:gd name="connsiteX32" fmla="*/ 5018568 w 6719777"/>
              <a:gd name="connsiteY32" fmla="*/ 3710763 h 4125433"/>
              <a:gd name="connsiteX33" fmla="*/ 5071731 w 6719777"/>
              <a:gd name="connsiteY33" fmla="*/ 3763926 h 4125433"/>
              <a:gd name="connsiteX34" fmla="*/ 5178056 w 6719777"/>
              <a:gd name="connsiteY34" fmla="*/ 3689498 h 4125433"/>
              <a:gd name="connsiteX35" fmla="*/ 5231219 w 6719777"/>
              <a:gd name="connsiteY35" fmla="*/ 3604438 h 4125433"/>
              <a:gd name="connsiteX36" fmla="*/ 5348177 w 6719777"/>
              <a:gd name="connsiteY36" fmla="*/ 3487479 h 4125433"/>
              <a:gd name="connsiteX37" fmla="*/ 5507666 w 6719777"/>
              <a:gd name="connsiteY37" fmla="*/ 3274828 h 4125433"/>
              <a:gd name="connsiteX38" fmla="*/ 5582093 w 6719777"/>
              <a:gd name="connsiteY38" fmla="*/ 3094075 h 4125433"/>
              <a:gd name="connsiteX39" fmla="*/ 5677786 w 6719777"/>
              <a:gd name="connsiteY39" fmla="*/ 2934586 h 4125433"/>
              <a:gd name="connsiteX40" fmla="*/ 5752214 w 6719777"/>
              <a:gd name="connsiteY40" fmla="*/ 2775098 h 4125433"/>
              <a:gd name="connsiteX41" fmla="*/ 5773479 w 6719777"/>
              <a:gd name="connsiteY41" fmla="*/ 2690038 h 4125433"/>
              <a:gd name="connsiteX42" fmla="*/ 5805377 w 6719777"/>
              <a:gd name="connsiteY42" fmla="*/ 2668772 h 4125433"/>
              <a:gd name="connsiteX43" fmla="*/ 5901070 w 6719777"/>
              <a:gd name="connsiteY43" fmla="*/ 2456121 h 4125433"/>
              <a:gd name="connsiteX44" fmla="*/ 5954233 w 6719777"/>
              <a:gd name="connsiteY44" fmla="*/ 2371061 h 4125433"/>
              <a:gd name="connsiteX45" fmla="*/ 5986131 w 6719777"/>
              <a:gd name="connsiteY45" fmla="*/ 2296633 h 4125433"/>
              <a:gd name="connsiteX46" fmla="*/ 6124354 w 6719777"/>
              <a:gd name="connsiteY46" fmla="*/ 1998921 h 4125433"/>
              <a:gd name="connsiteX47" fmla="*/ 6156252 w 6719777"/>
              <a:gd name="connsiteY47" fmla="*/ 1860698 h 4125433"/>
              <a:gd name="connsiteX48" fmla="*/ 6220047 w 6719777"/>
              <a:gd name="connsiteY48" fmla="*/ 1701210 h 4125433"/>
              <a:gd name="connsiteX49" fmla="*/ 6283842 w 6719777"/>
              <a:gd name="connsiteY49" fmla="*/ 1573619 h 4125433"/>
              <a:gd name="connsiteX50" fmla="*/ 6379535 w 6719777"/>
              <a:gd name="connsiteY50" fmla="*/ 1318438 h 4125433"/>
              <a:gd name="connsiteX51" fmla="*/ 6432698 w 6719777"/>
              <a:gd name="connsiteY51" fmla="*/ 1105786 h 4125433"/>
              <a:gd name="connsiteX52" fmla="*/ 6464596 w 6719777"/>
              <a:gd name="connsiteY52" fmla="*/ 956931 h 4125433"/>
              <a:gd name="connsiteX53" fmla="*/ 6539024 w 6719777"/>
              <a:gd name="connsiteY53" fmla="*/ 786810 h 4125433"/>
              <a:gd name="connsiteX54" fmla="*/ 6570921 w 6719777"/>
              <a:gd name="connsiteY54" fmla="*/ 510363 h 4125433"/>
              <a:gd name="connsiteX55" fmla="*/ 6592186 w 6719777"/>
              <a:gd name="connsiteY55" fmla="*/ 361507 h 4125433"/>
              <a:gd name="connsiteX56" fmla="*/ 6624084 w 6719777"/>
              <a:gd name="connsiteY56" fmla="*/ 287079 h 4125433"/>
              <a:gd name="connsiteX57" fmla="*/ 6655982 w 6719777"/>
              <a:gd name="connsiteY57" fmla="*/ 74428 h 4125433"/>
              <a:gd name="connsiteX58" fmla="*/ 6687879 w 6719777"/>
              <a:gd name="connsiteY58" fmla="*/ 116958 h 4125433"/>
              <a:gd name="connsiteX59" fmla="*/ 6719777 w 6719777"/>
              <a:gd name="connsiteY59" fmla="*/ 0 h 4125433"/>
              <a:gd name="connsiteX0" fmla="*/ 0 w 6743745"/>
              <a:gd name="connsiteY0" fmla="*/ 4144614 h 4165879"/>
              <a:gd name="connsiteX1" fmla="*/ 637954 w 6743745"/>
              <a:gd name="connsiteY1" fmla="*/ 4165879 h 4165879"/>
              <a:gd name="connsiteX2" fmla="*/ 1318438 w 6743745"/>
              <a:gd name="connsiteY2" fmla="*/ 4144614 h 4165879"/>
              <a:gd name="connsiteX3" fmla="*/ 1775638 w 6743745"/>
              <a:gd name="connsiteY3" fmla="*/ 4144614 h 4165879"/>
              <a:gd name="connsiteX4" fmla="*/ 1807535 w 6743745"/>
              <a:gd name="connsiteY4" fmla="*/ 4133981 h 4165879"/>
              <a:gd name="connsiteX5" fmla="*/ 1839433 w 6743745"/>
              <a:gd name="connsiteY5" fmla="*/ 4155246 h 4165879"/>
              <a:gd name="connsiteX6" fmla="*/ 2551814 w 6743745"/>
              <a:gd name="connsiteY6" fmla="*/ 4144614 h 4165879"/>
              <a:gd name="connsiteX7" fmla="*/ 2604977 w 6743745"/>
              <a:gd name="connsiteY7" fmla="*/ 4102084 h 4165879"/>
              <a:gd name="connsiteX8" fmla="*/ 2636875 w 6743745"/>
              <a:gd name="connsiteY8" fmla="*/ 4133981 h 4165879"/>
              <a:gd name="connsiteX9" fmla="*/ 2838893 w 6743745"/>
              <a:gd name="connsiteY9" fmla="*/ 4102084 h 4165879"/>
              <a:gd name="connsiteX10" fmla="*/ 2998382 w 6743745"/>
              <a:gd name="connsiteY10" fmla="*/ 4102084 h 4165879"/>
              <a:gd name="connsiteX11" fmla="*/ 3083442 w 6743745"/>
              <a:gd name="connsiteY11" fmla="*/ 4112716 h 4165879"/>
              <a:gd name="connsiteX12" fmla="*/ 3094075 w 6743745"/>
              <a:gd name="connsiteY12" fmla="*/ 4070186 h 4165879"/>
              <a:gd name="connsiteX13" fmla="*/ 3157870 w 6743745"/>
              <a:gd name="connsiteY13" fmla="*/ 4091451 h 4165879"/>
              <a:gd name="connsiteX14" fmla="*/ 3423684 w 6743745"/>
              <a:gd name="connsiteY14" fmla="*/ 4091451 h 4165879"/>
              <a:gd name="connsiteX15" fmla="*/ 3615070 w 6743745"/>
              <a:gd name="connsiteY15" fmla="*/ 4048921 h 4165879"/>
              <a:gd name="connsiteX16" fmla="*/ 3806456 w 6743745"/>
              <a:gd name="connsiteY16" fmla="*/ 4038288 h 4165879"/>
              <a:gd name="connsiteX17" fmla="*/ 3902149 w 6743745"/>
              <a:gd name="connsiteY17" fmla="*/ 4006391 h 4165879"/>
              <a:gd name="connsiteX18" fmla="*/ 3965945 w 6743745"/>
              <a:gd name="connsiteY18" fmla="*/ 3995758 h 4165879"/>
              <a:gd name="connsiteX19" fmla="*/ 4104168 w 6743745"/>
              <a:gd name="connsiteY19" fmla="*/ 3995758 h 4165879"/>
              <a:gd name="connsiteX20" fmla="*/ 4167963 w 6743745"/>
              <a:gd name="connsiteY20" fmla="*/ 3995758 h 4165879"/>
              <a:gd name="connsiteX21" fmla="*/ 4189228 w 6743745"/>
              <a:gd name="connsiteY21" fmla="*/ 3921330 h 4165879"/>
              <a:gd name="connsiteX22" fmla="*/ 4231759 w 6743745"/>
              <a:gd name="connsiteY22" fmla="*/ 3974493 h 4165879"/>
              <a:gd name="connsiteX23" fmla="*/ 4359349 w 6743745"/>
              <a:gd name="connsiteY23" fmla="*/ 3985125 h 4165879"/>
              <a:gd name="connsiteX24" fmla="*/ 4433777 w 6743745"/>
              <a:gd name="connsiteY24" fmla="*/ 3953228 h 4165879"/>
              <a:gd name="connsiteX25" fmla="*/ 4518838 w 6743745"/>
              <a:gd name="connsiteY25" fmla="*/ 3942595 h 4165879"/>
              <a:gd name="connsiteX26" fmla="*/ 4582633 w 6743745"/>
              <a:gd name="connsiteY26" fmla="*/ 3900065 h 4165879"/>
              <a:gd name="connsiteX27" fmla="*/ 4635796 w 6743745"/>
              <a:gd name="connsiteY27" fmla="*/ 3857535 h 4165879"/>
              <a:gd name="connsiteX28" fmla="*/ 4678326 w 6743745"/>
              <a:gd name="connsiteY28" fmla="*/ 3910698 h 4165879"/>
              <a:gd name="connsiteX29" fmla="*/ 4805917 w 6743745"/>
              <a:gd name="connsiteY29" fmla="*/ 3836270 h 4165879"/>
              <a:gd name="connsiteX30" fmla="*/ 4901610 w 6743745"/>
              <a:gd name="connsiteY30" fmla="*/ 3825637 h 4165879"/>
              <a:gd name="connsiteX31" fmla="*/ 5007935 w 6743745"/>
              <a:gd name="connsiteY31" fmla="*/ 3772474 h 4165879"/>
              <a:gd name="connsiteX32" fmla="*/ 5018568 w 6743745"/>
              <a:gd name="connsiteY32" fmla="*/ 3751209 h 4165879"/>
              <a:gd name="connsiteX33" fmla="*/ 5071731 w 6743745"/>
              <a:gd name="connsiteY33" fmla="*/ 3804372 h 4165879"/>
              <a:gd name="connsiteX34" fmla="*/ 5178056 w 6743745"/>
              <a:gd name="connsiteY34" fmla="*/ 3729944 h 4165879"/>
              <a:gd name="connsiteX35" fmla="*/ 5231219 w 6743745"/>
              <a:gd name="connsiteY35" fmla="*/ 3644884 h 4165879"/>
              <a:gd name="connsiteX36" fmla="*/ 5348177 w 6743745"/>
              <a:gd name="connsiteY36" fmla="*/ 3527925 h 4165879"/>
              <a:gd name="connsiteX37" fmla="*/ 5507666 w 6743745"/>
              <a:gd name="connsiteY37" fmla="*/ 3315274 h 4165879"/>
              <a:gd name="connsiteX38" fmla="*/ 5582093 w 6743745"/>
              <a:gd name="connsiteY38" fmla="*/ 3134521 h 4165879"/>
              <a:gd name="connsiteX39" fmla="*/ 5677786 w 6743745"/>
              <a:gd name="connsiteY39" fmla="*/ 2975032 h 4165879"/>
              <a:gd name="connsiteX40" fmla="*/ 5752214 w 6743745"/>
              <a:gd name="connsiteY40" fmla="*/ 2815544 h 4165879"/>
              <a:gd name="connsiteX41" fmla="*/ 5773479 w 6743745"/>
              <a:gd name="connsiteY41" fmla="*/ 2730484 h 4165879"/>
              <a:gd name="connsiteX42" fmla="*/ 5805377 w 6743745"/>
              <a:gd name="connsiteY42" fmla="*/ 2709218 h 4165879"/>
              <a:gd name="connsiteX43" fmla="*/ 5901070 w 6743745"/>
              <a:gd name="connsiteY43" fmla="*/ 2496567 h 4165879"/>
              <a:gd name="connsiteX44" fmla="*/ 5954233 w 6743745"/>
              <a:gd name="connsiteY44" fmla="*/ 2411507 h 4165879"/>
              <a:gd name="connsiteX45" fmla="*/ 5986131 w 6743745"/>
              <a:gd name="connsiteY45" fmla="*/ 2337079 h 4165879"/>
              <a:gd name="connsiteX46" fmla="*/ 6124354 w 6743745"/>
              <a:gd name="connsiteY46" fmla="*/ 2039367 h 4165879"/>
              <a:gd name="connsiteX47" fmla="*/ 6156252 w 6743745"/>
              <a:gd name="connsiteY47" fmla="*/ 1901144 h 4165879"/>
              <a:gd name="connsiteX48" fmla="*/ 6220047 w 6743745"/>
              <a:gd name="connsiteY48" fmla="*/ 1741656 h 4165879"/>
              <a:gd name="connsiteX49" fmla="*/ 6283842 w 6743745"/>
              <a:gd name="connsiteY49" fmla="*/ 1614065 h 4165879"/>
              <a:gd name="connsiteX50" fmla="*/ 6379535 w 6743745"/>
              <a:gd name="connsiteY50" fmla="*/ 1358884 h 4165879"/>
              <a:gd name="connsiteX51" fmla="*/ 6432698 w 6743745"/>
              <a:gd name="connsiteY51" fmla="*/ 1146232 h 4165879"/>
              <a:gd name="connsiteX52" fmla="*/ 6464596 w 6743745"/>
              <a:gd name="connsiteY52" fmla="*/ 997377 h 4165879"/>
              <a:gd name="connsiteX53" fmla="*/ 6539024 w 6743745"/>
              <a:gd name="connsiteY53" fmla="*/ 827256 h 4165879"/>
              <a:gd name="connsiteX54" fmla="*/ 6570921 w 6743745"/>
              <a:gd name="connsiteY54" fmla="*/ 550809 h 4165879"/>
              <a:gd name="connsiteX55" fmla="*/ 6592186 w 6743745"/>
              <a:gd name="connsiteY55" fmla="*/ 401953 h 4165879"/>
              <a:gd name="connsiteX56" fmla="*/ 6624084 w 6743745"/>
              <a:gd name="connsiteY56" fmla="*/ 327525 h 4165879"/>
              <a:gd name="connsiteX57" fmla="*/ 6655982 w 6743745"/>
              <a:gd name="connsiteY57" fmla="*/ 114874 h 4165879"/>
              <a:gd name="connsiteX58" fmla="*/ 6687879 w 6743745"/>
              <a:gd name="connsiteY58" fmla="*/ 157404 h 4165879"/>
              <a:gd name="connsiteX59" fmla="*/ 6743745 w 6743745"/>
              <a:gd name="connsiteY59" fmla="*/ 0 h 416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6743745" h="4165879">
                <a:moveTo>
                  <a:pt x="0" y="4144614"/>
                </a:moveTo>
                <a:lnTo>
                  <a:pt x="637954" y="4165879"/>
                </a:lnTo>
                <a:lnTo>
                  <a:pt x="1318438" y="4144614"/>
                </a:lnTo>
                <a:lnTo>
                  <a:pt x="1775638" y="4144614"/>
                </a:lnTo>
                <a:lnTo>
                  <a:pt x="1807535" y="4133981"/>
                </a:lnTo>
                <a:lnTo>
                  <a:pt x="1839433" y="4155246"/>
                </a:lnTo>
                <a:lnTo>
                  <a:pt x="2551814" y="4144614"/>
                </a:lnTo>
                <a:lnTo>
                  <a:pt x="2604977" y="4102084"/>
                </a:lnTo>
                <a:lnTo>
                  <a:pt x="2636875" y="4133981"/>
                </a:lnTo>
                <a:lnTo>
                  <a:pt x="2838893" y="4102084"/>
                </a:lnTo>
                <a:lnTo>
                  <a:pt x="2998382" y="4102084"/>
                </a:lnTo>
                <a:lnTo>
                  <a:pt x="3083442" y="4112716"/>
                </a:lnTo>
                <a:lnTo>
                  <a:pt x="3094075" y="4070186"/>
                </a:lnTo>
                <a:lnTo>
                  <a:pt x="3157870" y="4091451"/>
                </a:lnTo>
                <a:lnTo>
                  <a:pt x="3423684" y="4091451"/>
                </a:lnTo>
                <a:lnTo>
                  <a:pt x="3615070" y="4048921"/>
                </a:lnTo>
                <a:lnTo>
                  <a:pt x="3806456" y="4038288"/>
                </a:lnTo>
                <a:lnTo>
                  <a:pt x="3902149" y="4006391"/>
                </a:lnTo>
                <a:lnTo>
                  <a:pt x="3965945" y="3995758"/>
                </a:lnTo>
                <a:lnTo>
                  <a:pt x="4104168" y="3995758"/>
                </a:lnTo>
                <a:lnTo>
                  <a:pt x="4167963" y="3995758"/>
                </a:lnTo>
                <a:lnTo>
                  <a:pt x="4189228" y="3921330"/>
                </a:lnTo>
                <a:lnTo>
                  <a:pt x="4231759" y="3974493"/>
                </a:lnTo>
                <a:lnTo>
                  <a:pt x="4359349" y="3985125"/>
                </a:lnTo>
                <a:lnTo>
                  <a:pt x="4433777" y="3953228"/>
                </a:lnTo>
                <a:lnTo>
                  <a:pt x="4518838" y="3942595"/>
                </a:lnTo>
                <a:lnTo>
                  <a:pt x="4582633" y="3900065"/>
                </a:lnTo>
                <a:lnTo>
                  <a:pt x="4635796" y="3857535"/>
                </a:lnTo>
                <a:lnTo>
                  <a:pt x="4678326" y="3910698"/>
                </a:lnTo>
                <a:lnTo>
                  <a:pt x="4805917" y="3836270"/>
                </a:lnTo>
                <a:lnTo>
                  <a:pt x="4901610" y="3825637"/>
                </a:lnTo>
                <a:lnTo>
                  <a:pt x="5007935" y="3772474"/>
                </a:lnTo>
                <a:lnTo>
                  <a:pt x="5018568" y="3751209"/>
                </a:lnTo>
                <a:lnTo>
                  <a:pt x="5071731" y="3804372"/>
                </a:lnTo>
                <a:lnTo>
                  <a:pt x="5178056" y="3729944"/>
                </a:lnTo>
                <a:lnTo>
                  <a:pt x="5231219" y="3644884"/>
                </a:lnTo>
                <a:lnTo>
                  <a:pt x="5348177" y="3527925"/>
                </a:lnTo>
                <a:lnTo>
                  <a:pt x="5507666" y="3315274"/>
                </a:lnTo>
                <a:lnTo>
                  <a:pt x="5582093" y="3134521"/>
                </a:lnTo>
                <a:lnTo>
                  <a:pt x="5677786" y="2975032"/>
                </a:lnTo>
                <a:lnTo>
                  <a:pt x="5752214" y="2815544"/>
                </a:lnTo>
                <a:lnTo>
                  <a:pt x="5773479" y="2730484"/>
                </a:lnTo>
                <a:lnTo>
                  <a:pt x="5805377" y="2709218"/>
                </a:lnTo>
                <a:lnTo>
                  <a:pt x="5901070" y="2496567"/>
                </a:lnTo>
                <a:lnTo>
                  <a:pt x="5954233" y="2411507"/>
                </a:lnTo>
                <a:lnTo>
                  <a:pt x="5986131" y="2337079"/>
                </a:lnTo>
                <a:lnTo>
                  <a:pt x="6124354" y="2039367"/>
                </a:lnTo>
                <a:cubicBezTo>
                  <a:pt x="6135530" y="1894076"/>
                  <a:pt x="6088776" y="1901144"/>
                  <a:pt x="6156252" y="1901144"/>
                </a:cubicBezTo>
                <a:lnTo>
                  <a:pt x="6220047" y="1741656"/>
                </a:lnTo>
                <a:lnTo>
                  <a:pt x="6283842" y="1614065"/>
                </a:lnTo>
                <a:lnTo>
                  <a:pt x="6379535" y="1358884"/>
                </a:lnTo>
                <a:lnTo>
                  <a:pt x="6432698" y="1146232"/>
                </a:lnTo>
                <a:lnTo>
                  <a:pt x="6464596" y="997377"/>
                </a:lnTo>
                <a:lnTo>
                  <a:pt x="6539024" y="827256"/>
                </a:lnTo>
                <a:lnTo>
                  <a:pt x="6570921" y="550809"/>
                </a:lnTo>
                <a:lnTo>
                  <a:pt x="6592186" y="401953"/>
                </a:lnTo>
                <a:lnTo>
                  <a:pt x="6624084" y="327525"/>
                </a:lnTo>
                <a:lnTo>
                  <a:pt x="6655982" y="114874"/>
                </a:lnTo>
                <a:lnTo>
                  <a:pt x="6687879" y="157404"/>
                </a:lnTo>
                <a:lnTo>
                  <a:pt x="6743745" y="0"/>
                </a:lnTo>
              </a:path>
            </a:pathLst>
          </a:cu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627321" y="943668"/>
            <a:ext cx="7888029" cy="4466566"/>
          </a:xfrm>
          <a:custGeom>
            <a:avLst/>
            <a:gdLst>
              <a:gd name="connsiteX0" fmla="*/ 0 w 6581775"/>
              <a:gd name="connsiteY0" fmla="*/ 3743325 h 3752850"/>
              <a:gd name="connsiteX1" fmla="*/ 438150 w 6581775"/>
              <a:gd name="connsiteY1" fmla="*/ 3752850 h 3752850"/>
              <a:gd name="connsiteX2" fmla="*/ 971550 w 6581775"/>
              <a:gd name="connsiteY2" fmla="*/ 3743325 h 3752850"/>
              <a:gd name="connsiteX3" fmla="*/ 1514475 w 6581775"/>
              <a:gd name="connsiteY3" fmla="*/ 3733800 h 3752850"/>
              <a:gd name="connsiteX4" fmla="*/ 2085975 w 6581775"/>
              <a:gd name="connsiteY4" fmla="*/ 3705225 h 3752850"/>
              <a:gd name="connsiteX5" fmla="*/ 2543175 w 6581775"/>
              <a:gd name="connsiteY5" fmla="*/ 3676650 h 3752850"/>
              <a:gd name="connsiteX6" fmla="*/ 2686050 w 6581775"/>
              <a:gd name="connsiteY6" fmla="*/ 3686175 h 3752850"/>
              <a:gd name="connsiteX7" fmla="*/ 2724150 w 6581775"/>
              <a:gd name="connsiteY7" fmla="*/ 3667125 h 3752850"/>
              <a:gd name="connsiteX8" fmla="*/ 2905125 w 6581775"/>
              <a:gd name="connsiteY8" fmla="*/ 3667125 h 3752850"/>
              <a:gd name="connsiteX9" fmla="*/ 2943225 w 6581775"/>
              <a:gd name="connsiteY9" fmla="*/ 3638550 h 3752850"/>
              <a:gd name="connsiteX10" fmla="*/ 3086100 w 6581775"/>
              <a:gd name="connsiteY10" fmla="*/ 3657600 h 3752850"/>
              <a:gd name="connsiteX11" fmla="*/ 3114675 w 6581775"/>
              <a:gd name="connsiteY11" fmla="*/ 3629025 h 3752850"/>
              <a:gd name="connsiteX12" fmla="*/ 3209925 w 6581775"/>
              <a:gd name="connsiteY12" fmla="*/ 3638550 h 3752850"/>
              <a:gd name="connsiteX13" fmla="*/ 3257550 w 6581775"/>
              <a:gd name="connsiteY13" fmla="*/ 3609975 h 3752850"/>
              <a:gd name="connsiteX14" fmla="*/ 3362325 w 6581775"/>
              <a:gd name="connsiteY14" fmla="*/ 3609975 h 3752850"/>
              <a:gd name="connsiteX15" fmla="*/ 3467100 w 6581775"/>
              <a:gd name="connsiteY15" fmla="*/ 3600450 h 3752850"/>
              <a:gd name="connsiteX16" fmla="*/ 3514725 w 6581775"/>
              <a:gd name="connsiteY16" fmla="*/ 3581400 h 3752850"/>
              <a:gd name="connsiteX17" fmla="*/ 3552825 w 6581775"/>
              <a:gd name="connsiteY17" fmla="*/ 3590925 h 3752850"/>
              <a:gd name="connsiteX18" fmla="*/ 3581400 w 6581775"/>
              <a:gd name="connsiteY18" fmla="*/ 3562350 h 3752850"/>
              <a:gd name="connsiteX19" fmla="*/ 3714750 w 6581775"/>
              <a:gd name="connsiteY19" fmla="*/ 3562350 h 3752850"/>
              <a:gd name="connsiteX20" fmla="*/ 3790950 w 6581775"/>
              <a:gd name="connsiteY20" fmla="*/ 3543300 h 3752850"/>
              <a:gd name="connsiteX21" fmla="*/ 3838575 w 6581775"/>
              <a:gd name="connsiteY21" fmla="*/ 3505200 h 3752850"/>
              <a:gd name="connsiteX22" fmla="*/ 3886200 w 6581775"/>
              <a:gd name="connsiteY22" fmla="*/ 3524250 h 3752850"/>
              <a:gd name="connsiteX23" fmla="*/ 3943350 w 6581775"/>
              <a:gd name="connsiteY23" fmla="*/ 3495675 h 3752850"/>
              <a:gd name="connsiteX24" fmla="*/ 4029075 w 6581775"/>
              <a:gd name="connsiteY24" fmla="*/ 3448050 h 3752850"/>
              <a:gd name="connsiteX25" fmla="*/ 4086225 w 6581775"/>
              <a:gd name="connsiteY25" fmla="*/ 3448050 h 3752850"/>
              <a:gd name="connsiteX26" fmla="*/ 4105275 w 6581775"/>
              <a:gd name="connsiteY26" fmla="*/ 3419475 h 3752850"/>
              <a:gd name="connsiteX27" fmla="*/ 4143375 w 6581775"/>
              <a:gd name="connsiteY27" fmla="*/ 3419475 h 3752850"/>
              <a:gd name="connsiteX28" fmla="*/ 4152900 w 6581775"/>
              <a:gd name="connsiteY28" fmla="*/ 3400425 h 3752850"/>
              <a:gd name="connsiteX29" fmla="*/ 4229100 w 6581775"/>
              <a:gd name="connsiteY29" fmla="*/ 3419475 h 3752850"/>
              <a:gd name="connsiteX30" fmla="*/ 4276725 w 6581775"/>
              <a:gd name="connsiteY30" fmla="*/ 3390900 h 3752850"/>
              <a:gd name="connsiteX31" fmla="*/ 4314825 w 6581775"/>
              <a:gd name="connsiteY31" fmla="*/ 3381375 h 3752850"/>
              <a:gd name="connsiteX32" fmla="*/ 4352925 w 6581775"/>
              <a:gd name="connsiteY32" fmla="*/ 3400425 h 3752850"/>
              <a:gd name="connsiteX33" fmla="*/ 4371975 w 6581775"/>
              <a:gd name="connsiteY33" fmla="*/ 3409950 h 3752850"/>
              <a:gd name="connsiteX34" fmla="*/ 4457700 w 6581775"/>
              <a:gd name="connsiteY34" fmla="*/ 3352800 h 3752850"/>
              <a:gd name="connsiteX35" fmla="*/ 4505325 w 6581775"/>
              <a:gd name="connsiteY35" fmla="*/ 3333750 h 3752850"/>
              <a:gd name="connsiteX36" fmla="*/ 4562475 w 6581775"/>
              <a:gd name="connsiteY36" fmla="*/ 3305175 h 3752850"/>
              <a:gd name="connsiteX37" fmla="*/ 4572000 w 6581775"/>
              <a:gd name="connsiteY37" fmla="*/ 3286125 h 3752850"/>
              <a:gd name="connsiteX38" fmla="*/ 4619625 w 6581775"/>
              <a:gd name="connsiteY38" fmla="*/ 3333750 h 3752850"/>
              <a:gd name="connsiteX39" fmla="*/ 4657725 w 6581775"/>
              <a:gd name="connsiteY39" fmla="*/ 3362325 h 3752850"/>
              <a:gd name="connsiteX40" fmla="*/ 4762500 w 6581775"/>
              <a:gd name="connsiteY40" fmla="*/ 3295650 h 3752850"/>
              <a:gd name="connsiteX41" fmla="*/ 4791075 w 6581775"/>
              <a:gd name="connsiteY41" fmla="*/ 3248025 h 3752850"/>
              <a:gd name="connsiteX42" fmla="*/ 4819650 w 6581775"/>
              <a:gd name="connsiteY42" fmla="*/ 3248025 h 3752850"/>
              <a:gd name="connsiteX43" fmla="*/ 4857750 w 6581775"/>
              <a:gd name="connsiteY43" fmla="*/ 3238500 h 3752850"/>
              <a:gd name="connsiteX44" fmla="*/ 4905375 w 6581775"/>
              <a:gd name="connsiteY44" fmla="*/ 3181350 h 3752850"/>
              <a:gd name="connsiteX45" fmla="*/ 4953000 w 6581775"/>
              <a:gd name="connsiteY45" fmla="*/ 3171825 h 3752850"/>
              <a:gd name="connsiteX46" fmla="*/ 4991100 w 6581775"/>
              <a:gd name="connsiteY46" fmla="*/ 3209925 h 3752850"/>
              <a:gd name="connsiteX47" fmla="*/ 5057775 w 6581775"/>
              <a:gd name="connsiteY47" fmla="*/ 3124200 h 3752850"/>
              <a:gd name="connsiteX48" fmla="*/ 5105400 w 6581775"/>
              <a:gd name="connsiteY48" fmla="*/ 3114675 h 3752850"/>
              <a:gd name="connsiteX49" fmla="*/ 5133975 w 6581775"/>
              <a:gd name="connsiteY49" fmla="*/ 3048000 h 3752850"/>
              <a:gd name="connsiteX50" fmla="*/ 5172075 w 6581775"/>
              <a:gd name="connsiteY50" fmla="*/ 3000375 h 3752850"/>
              <a:gd name="connsiteX51" fmla="*/ 5181600 w 6581775"/>
              <a:gd name="connsiteY51" fmla="*/ 2981325 h 3752850"/>
              <a:gd name="connsiteX52" fmla="*/ 5229225 w 6581775"/>
              <a:gd name="connsiteY52" fmla="*/ 2981325 h 3752850"/>
              <a:gd name="connsiteX53" fmla="*/ 5305425 w 6581775"/>
              <a:gd name="connsiteY53" fmla="*/ 2819400 h 3752850"/>
              <a:gd name="connsiteX54" fmla="*/ 5362575 w 6581775"/>
              <a:gd name="connsiteY54" fmla="*/ 2695575 h 3752850"/>
              <a:gd name="connsiteX55" fmla="*/ 5429250 w 6581775"/>
              <a:gd name="connsiteY55" fmla="*/ 2600325 h 3752850"/>
              <a:gd name="connsiteX56" fmla="*/ 5457825 w 6581775"/>
              <a:gd name="connsiteY56" fmla="*/ 2524125 h 3752850"/>
              <a:gd name="connsiteX57" fmla="*/ 5476875 w 6581775"/>
              <a:gd name="connsiteY57" fmla="*/ 2495550 h 3752850"/>
              <a:gd name="connsiteX58" fmla="*/ 5524500 w 6581775"/>
              <a:gd name="connsiteY58" fmla="*/ 2495550 h 3752850"/>
              <a:gd name="connsiteX59" fmla="*/ 5553075 w 6581775"/>
              <a:gd name="connsiteY59" fmla="*/ 2371725 h 3752850"/>
              <a:gd name="connsiteX60" fmla="*/ 5638800 w 6581775"/>
              <a:gd name="connsiteY60" fmla="*/ 2143125 h 3752850"/>
              <a:gd name="connsiteX61" fmla="*/ 5667375 w 6581775"/>
              <a:gd name="connsiteY61" fmla="*/ 2047875 h 3752850"/>
              <a:gd name="connsiteX62" fmla="*/ 5695950 w 6581775"/>
              <a:gd name="connsiteY62" fmla="*/ 1943100 h 3752850"/>
              <a:gd name="connsiteX63" fmla="*/ 5734050 w 6581775"/>
              <a:gd name="connsiteY63" fmla="*/ 1933575 h 3752850"/>
              <a:gd name="connsiteX64" fmla="*/ 5810250 w 6581775"/>
              <a:gd name="connsiteY64" fmla="*/ 1676400 h 3752850"/>
              <a:gd name="connsiteX65" fmla="*/ 5838825 w 6581775"/>
              <a:gd name="connsiteY65" fmla="*/ 1590675 h 3752850"/>
              <a:gd name="connsiteX66" fmla="*/ 5895975 w 6581775"/>
              <a:gd name="connsiteY66" fmla="*/ 1600200 h 3752850"/>
              <a:gd name="connsiteX67" fmla="*/ 5943600 w 6581775"/>
              <a:gd name="connsiteY67" fmla="*/ 1609725 h 3752850"/>
              <a:gd name="connsiteX68" fmla="*/ 6010275 w 6581775"/>
              <a:gd name="connsiteY68" fmla="*/ 1400175 h 3752850"/>
              <a:gd name="connsiteX69" fmla="*/ 6038850 w 6581775"/>
              <a:gd name="connsiteY69" fmla="*/ 1323975 h 3752850"/>
              <a:gd name="connsiteX70" fmla="*/ 6086475 w 6581775"/>
              <a:gd name="connsiteY70" fmla="*/ 1171575 h 3752850"/>
              <a:gd name="connsiteX71" fmla="*/ 6210300 w 6581775"/>
              <a:gd name="connsiteY71" fmla="*/ 1019175 h 3752850"/>
              <a:gd name="connsiteX72" fmla="*/ 6229350 w 6581775"/>
              <a:gd name="connsiteY72" fmla="*/ 1009650 h 3752850"/>
              <a:gd name="connsiteX73" fmla="*/ 6257925 w 6581775"/>
              <a:gd name="connsiteY73" fmla="*/ 942975 h 3752850"/>
              <a:gd name="connsiteX74" fmla="*/ 6286500 w 6581775"/>
              <a:gd name="connsiteY74" fmla="*/ 857250 h 3752850"/>
              <a:gd name="connsiteX75" fmla="*/ 6324600 w 6581775"/>
              <a:gd name="connsiteY75" fmla="*/ 819150 h 3752850"/>
              <a:gd name="connsiteX76" fmla="*/ 6381750 w 6581775"/>
              <a:gd name="connsiteY76" fmla="*/ 714375 h 3752850"/>
              <a:gd name="connsiteX77" fmla="*/ 6410325 w 6581775"/>
              <a:gd name="connsiteY77" fmla="*/ 676275 h 3752850"/>
              <a:gd name="connsiteX78" fmla="*/ 6477000 w 6581775"/>
              <a:gd name="connsiteY78" fmla="*/ 381000 h 3752850"/>
              <a:gd name="connsiteX79" fmla="*/ 6505575 w 6581775"/>
              <a:gd name="connsiteY79" fmla="*/ 247650 h 3752850"/>
              <a:gd name="connsiteX80" fmla="*/ 6543675 w 6581775"/>
              <a:gd name="connsiteY80" fmla="*/ 133350 h 3752850"/>
              <a:gd name="connsiteX81" fmla="*/ 6572250 w 6581775"/>
              <a:gd name="connsiteY81" fmla="*/ 28575 h 3752850"/>
              <a:gd name="connsiteX82" fmla="*/ 6581775 w 6581775"/>
              <a:gd name="connsiteY82" fmla="*/ 0 h 375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6581775" h="3752850">
                <a:moveTo>
                  <a:pt x="0" y="3743325"/>
                </a:moveTo>
                <a:lnTo>
                  <a:pt x="438150" y="3752850"/>
                </a:lnTo>
                <a:lnTo>
                  <a:pt x="971550" y="3743325"/>
                </a:lnTo>
                <a:lnTo>
                  <a:pt x="1514475" y="3733800"/>
                </a:lnTo>
                <a:lnTo>
                  <a:pt x="2085975" y="3705225"/>
                </a:lnTo>
                <a:lnTo>
                  <a:pt x="2543175" y="3676650"/>
                </a:lnTo>
                <a:lnTo>
                  <a:pt x="2686050" y="3686175"/>
                </a:lnTo>
                <a:lnTo>
                  <a:pt x="2724150" y="3667125"/>
                </a:lnTo>
                <a:lnTo>
                  <a:pt x="2905125" y="3667125"/>
                </a:lnTo>
                <a:lnTo>
                  <a:pt x="2943225" y="3638550"/>
                </a:lnTo>
                <a:lnTo>
                  <a:pt x="3086100" y="3657600"/>
                </a:lnTo>
                <a:lnTo>
                  <a:pt x="3114675" y="3629025"/>
                </a:lnTo>
                <a:lnTo>
                  <a:pt x="3209925" y="3638550"/>
                </a:lnTo>
                <a:lnTo>
                  <a:pt x="3257550" y="3609975"/>
                </a:lnTo>
                <a:lnTo>
                  <a:pt x="3362325" y="3609975"/>
                </a:lnTo>
                <a:lnTo>
                  <a:pt x="3467100" y="3600450"/>
                </a:lnTo>
                <a:lnTo>
                  <a:pt x="3514725" y="3581400"/>
                </a:lnTo>
                <a:lnTo>
                  <a:pt x="3552825" y="3590925"/>
                </a:lnTo>
                <a:lnTo>
                  <a:pt x="3581400" y="3562350"/>
                </a:lnTo>
                <a:lnTo>
                  <a:pt x="3714750" y="3562350"/>
                </a:lnTo>
                <a:lnTo>
                  <a:pt x="3790950" y="3543300"/>
                </a:lnTo>
                <a:lnTo>
                  <a:pt x="3838575" y="3505200"/>
                </a:lnTo>
                <a:lnTo>
                  <a:pt x="3886200" y="3524250"/>
                </a:lnTo>
                <a:lnTo>
                  <a:pt x="3943350" y="3495675"/>
                </a:lnTo>
                <a:lnTo>
                  <a:pt x="4029075" y="3448050"/>
                </a:lnTo>
                <a:lnTo>
                  <a:pt x="4086225" y="3448050"/>
                </a:lnTo>
                <a:lnTo>
                  <a:pt x="4105275" y="3419475"/>
                </a:lnTo>
                <a:lnTo>
                  <a:pt x="4143375" y="3419475"/>
                </a:lnTo>
                <a:lnTo>
                  <a:pt x="4152900" y="3400425"/>
                </a:lnTo>
                <a:lnTo>
                  <a:pt x="4229100" y="3419475"/>
                </a:lnTo>
                <a:lnTo>
                  <a:pt x="4276725" y="3390900"/>
                </a:lnTo>
                <a:lnTo>
                  <a:pt x="4314825" y="3381375"/>
                </a:lnTo>
                <a:lnTo>
                  <a:pt x="4352925" y="3400425"/>
                </a:lnTo>
                <a:lnTo>
                  <a:pt x="4371975" y="3409950"/>
                </a:lnTo>
                <a:lnTo>
                  <a:pt x="4457700" y="3352800"/>
                </a:lnTo>
                <a:lnTo>
                  <a:pt x="4505325" y="3333750"/>
                </a:lnTo>
                <a:lnTo>
                  <a:pt x="4562475" y="3305175"/>
                </a:lnTo>
                <a:lnTo>
                  <a:pt x="4572000" y="3286125"/>
                </a:lnTo>
                <a:lnTo>
                  <a:pt x="4619625" y="3333750"/>
                </a:lnTo>
                <a:lnTo>
                  <a:pt x="4657725" y="3362325"/>
                </a:lnTo>
                <a:lnTo>
                  <a:pt x="4762500" y="3295650"/>
                </a:lnTo>
                <a:lnTo>
                  <a:pt x="4791075" y="3248025"/>
                </a:lnTo>
                <a:lnTo>
                  <a:pt x="4819650" y="3248025"/>
                </a:lnTo>
                <a:lnTo>
                  <a:pt x="4857750" y="3238500"/>
                </a:lnTo>
                <a:lnTo>
                  <a:pt x="4905375" y="3181350"/>
                </a:lnTo>
                <a:lnTo>
                  <a:pt x="4953000" y="3171825"/>
                </a:lnTo>
                <a:lnTo>
                  <a:pt x="4991100" y="3209925"/>
                </a:lnTo>
                <a:lnTo>
                  <a:pt x="5057775" y="3124200"/>
                </a:lnTo>
                <a:lnTo>
                  <a:pt x="5105400" y="3114675"/>
                </a:lnTo>
                <a:lnTo>
                  <a:pt x="5133975" y="3048000"/>
                </a:lnTo>
                <a:lnTo>
                  <a:pt x="5172075" y="3000375"/>
                </a:lnTo>
                <a:lnTo>
                  <a:pt x="5181600" y="2981325"/>
                </a:lnTo>
                <a:lnTo>
                  <a:pt x="5229225" y="2981325"/>
                </a:lnTo>
                <a:lnTo>
                  <a:pt x="5305425" y="2819400"/>
                </a:lnTo>
                <a:lnTo>
                  <a:pt x="5362575" y="2695575"/>
                </a:lnTo>
                <a:lnTo>
                  <a:pt x="5429250" y="2600325"/>
                </a:lnTo>
                <a:lnTo>
                  <a:pt x="5457825" y="2524125"/>
                </a:lnTo>
                <a:lnTo>
                  <a:pt x="5476875" y="2495550"/>
                </a:lnTo>
                <a:lnTo>
                  <a:pt x="5524500" y="2495550"/>
                </a:lnTo>
                <a:lnTo>
                  <a:pt x="5553075" y="2371725"/>
                </a:lnTo>
                <a:lnTo>
                  <a:pt x="5638800" y="2143125"/>
                </a:lnTo>
                <a:lnTo>
                  <a:pt x="5667375" y="2047875"/>
                </a:lnTo>
                <a:lnTo>
                  <a:pt x="5695950" y="1943100"/>
                </a:lnTo>
                <a:lnTo>
                  <a:pt x="5734050" y="1933575"/>
                </a:lnTo>
                <a:lnTo>
                  <a:pt x="5810250" y="1676400"/>
                </a:lnTo>
                <a:lnTo>
                  <a:pt x="5838825" y="1590675"/>
                </a:lnTo>
                <a:lnTo>
                  <a:pt x="5895975" y="1600200"/>
                </a:lnTo>
                <a:lnTo>
                  <a:pt x="5943600" y="1609725"/>
                </a:lnTo>
                <a:lnTo>
                  <a:pt x="6010275" y="1400175"/>
                </a:lnTo>
                <a:lnTo>
                  <a:pt x="6038850" y="1323975"/>
                </a:lnTo>
                <a:lnTo>
                  <a:pt x="6086475" y="1171575"/>
                </a:lnTo>
                <a:lnTo>
                  <a:pt x="6210300" y="1019175"/>
                </a:lnTo>
                <a:lnTo>
                  <a:pt x="6229350" y="1009650"/>
                </a:lnTo>
                <a:lnTo>
                  <a:pt x="6257925" y="942975"/>
                </a:lnTo>
                <a:lnTo>
                  <a:pt x="6286500" y="857250"/>
                </a:lnTo>
                <a:lnTo>
                  <a:pt x="6324600" y="819150"/>
                </a:lnTo>
                <a:lnTo>
                  <a:pt x="6381750" y="714375"/>
                </a:lnTo>
                <a:lnTo>
                  <a:pt x="6410325" y="676275"/>
                </a:lnTo>
                <a:lnTo>
                  <a:pt x="6477000" y="381000"/>
                </a:lnTo>
                <a:lnTo>
                  <a:pt x="6505575" y="247650"/>
                </a:lnTo>
                <a:lnTo>
                  <a:pt x="6543675" y="133350"/>
                </a:lnTo>
                <a:lnTo>
                  <a:pt x="6572250" y="28575"/>
                </a:lnTo>
                <a:lnTo>
                  <a:pt x="6581775" y="0"/>
                </a:lnTo>
              </a:path>
            </a:pathLst>
          </a:custGeom>
          <a:noFill/>
          <a:ln w="28575">
            <a:solidFill>
              <a:srgbClr val="7030A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17"/>
          <p:cNvSpPr/>
          <p:nvPr/>
        </p:nvSpPr>
        <p:spPr>
          <a:xfrm>
            <a:off x="6675520" y="3208421"/>
            <a:ext cx="1855792" cy="2235669"/>
          </a:xfrm>
          <a:custGeom>
            <a:avLst/>
            <a:gdLst>
              <a:gd name="connsiteX0" fmla="*/ 0 w 2838450"/>
              <a:gd name="connsiteY0" fmla="*/ 3381375 h 3419475"/>
              <a:gd name="connsiteX1" fmla="*/ 57150 w 2838450"/>
              <a:gd name="connsiteY1" fmla="*/ 3419475 h 3419475"/>
              <a:gd name="connsiteX2" fmla="*/ 95250 w 2838450"/>
              <a:gd name="connsiteY2" fmla="*/ 3390900 h 3419475"/>
              <a:gd name="connsiteX3" fmla="*/ 133350 w 2838450"/>
              <a:gd name="connsiteY3" fmla="*/ 3381375 h 3419475"/>
              <a:gd name="connsiteX4" fmla="*/ 161925 w 2838450"/>
              <a:gd name="connsiteY4" fmla="*/ 3352800 h 3419475"/>
              <a:gd name="connsiteX5" fmla="*/ 247650 w 2838450"/>
              <a:gd name="connsiteY5" fmla="*/ 3352800 h 3419475"/>
              <a:gd name="connsiteX6" fmla="*/ 304800 w 2838450"/>
              <a:gd name="connsiteY6" fmla="*/ 3286125 h 3419475"/>
              <a:gd name="connsiteX7" fmla="*/ 400050 w 2838450"/>
              <a:gd name="connsiteY7" fmla="*/ 3286125 h 3419475"/>
              <a:gd name="connsiteX8" fmla="*/ 428625 w 2838450"/>
              <a:gd name="connsiteY8" fmla="*/ 3238500 h 3419475"/>
              <a:gd name="connsiteX9" fmla="*/ 457200 w 2838450"/>
              <a:gd name="connsiteY9" fmla="*/ 3238500 h 3419475"/>
              <a:gd name="connsiteX10" fmla="*/ 495300 w 2838450"/>
              <a:gd name="connsiteY10" fmla="*/ 3209925 h 3419475"/>
              <a:gd name="connsiteX11" fmla="*/ 542925 w 2838450"/>
              <a:gd name="connsiteY11" fmla="*/ 3209925 h 3419475"/>
              <a:gd name="connsiteX12" fmla="*/ 619125 w 2838450"/>
              <a:gd name="connsiteY12" fmla="*/ 3190875 h 3419475"/>
              <a:gd name="connsiteX13" fmla="*/ 619125 w 2838450"/>
              <a:gd name="connsiteY13" fmla="*/ 3190875 h 3419475"/>
              <a:gd name="connsiteX14" fmla="*/ 657225 w 2838450"/>
              <a:gd name="connsiteY14" fmla="*/ 3181350 h 3419475"/>
              <a:gd name="connsiteX15" fmla="*/ 714375 w 2838450"/>
              <a:gd name="connsiteY15" fmla="*/ 3105150 h 3419475"/>
              <a:gd name="connsiteX16" fmla="*/ 800100 w 2838450"/>
              <a:gd name="connsiteY16" fmla="*/ 3143250 h 3419475"/>
              <a:gd name="connsiteX17" fmla="*/ 819150 w 2838450"/>
              <a:gd name="connsiteY17" fmla="*/ 3095625 h 3419475"/>
              <a:gd name="connsiteX18" fmla="*/ 914400 w 2838450"/>
              <a:gd name="connsiteY18" fmla="*/ 3057525 h 3419475"/>
              <a:gd name="connsiteX19" fmla="*/ 962025 w 2838450"/>
              <a:gd name="connsiteY19" fmla="*/ 3038475 h 3419475"/>
              <a:gd name="connsiteX20" fmla="*/ 981075 w 2838450"/>
              <a:gd name="connsiteY20" fmla="*/ 2971800 h 3419475"/>
              <a:gd name="connsiteX21" fmla="*/ 1038225 w 2838450"/>
              <a:gd name="connsiteY21" fmla="*/ 2971800 h 3419475"/>
              <a:gd name="connsiteX22" fmla="*/ 1057275 w 2838450"/>
              <a:gd name="connsiteY22" fmla="*/ 2952750 h 3419475"/>
              <a:gd name="connsiteX23" fmla="*/ 1143000 w 2838450"/>
              <a:gd name="connsiteY23" fmla="*/ 2943225 h 3419475"/>
              <a:gd name="connsiteX24" fmla="*/ 1171575 w 2838450"/>
              <a:gd name="connsiteY24" fmla="*/ 2895600 h 3419475"/>
              <a:gd name="connsiteX25" fmla="*/ 1276350 w 2838450"/>
              <a:gd name="connsiteY25" fmla="*/ 2895600 h 3419475"/>
              <a:gd name="connsiteX26" fmla="*/ 1314450 w 2838450"/>
              <a:gd name="connsiteY26" fmla="*/ 2733675 h 3419475"/>
              <a:gd name="connsiteX27" fmla="*/ 1362075 w 2838450"/>
              <a:gd name="connsiteY27" fmla="*/ 2695575 h 3419475"/>
              <a:gd name="connsiteX28" fmla="*/ 1400175 w 2838450"/>
              <a:gd name="connsiteY28" fmla="*/ 2667000 h 3419475"/>
              <a:gd name="connsiteX29" fmla="*/ 1457325 w 2838450"/>
              <a:gd name="connsiteY29" fmla="*/ 2571750 h 3419475"/>
              <a:gd name="connsiteX30" fmla="*/ 1485900 w 2838450"/>
              <a:gd name="connsiteY30" fmla="*/ 2486025 h 3419475"/>
              <a:gd name="connsiteX31" fmla="*/ 1524000 w 2838450"/>
              <a:gd name="connsiteY31" fmla="*/ 2400300 h 3419475"/>
              <a:gd name="connsiteX32" fmla="*/ 1533525 w 2838450"/>
              <a:gd name="connsiteY32" fmla="*/ 2314575 h 3419475"/>
              <a:gd name="connsiteX33" fmla="*/ 1552575 w 2838450"/>
              <a:gd name="connsiteY33" fmla="*/ 2314575 h 3419475"/>
              <a:gd name="connsiteX34" fmla="*/ 1657350 w 2838450"/>
              <a:gd name="connsiteY34" fmla="*/ 2124075 h 3419475"/>
              <a:gd name="connsiteX35" fmla="*/ 1666875 w 2838450"/>
              <a:gd name="connsiteY35" fmla="*/ 2009775 h 3419475"/>
              <a:gd name="connsiteX36" fmla="*/ 1704975 w 2838450"/>
              <a:gd name="connsiteY36" fmla="*/ 1943100 h 3419475"/>
              <a:gd name="connsiteX37" fmla="*/ 1714500 w 2838450"/>
              <a:gd name="connsiteY37" fmla="*/ 1962150 h 3419475"/>
              <a:gd name="connsiteX38" fmla="*/ 1743075 w 2838450"/>
              <a:gd name="connsiteY38" fmla="*/ 1819275 h 3419475"/>
              <a:gd name="connsiteX39" fmla="*/ 1762125 w 2838450"/>
              <a:gd name="connsiteY39" fmla="*/ 1714500 h 3419475"/>
              <a:gd name="connsiteX40" fmla="*/ 1800225 w 2838450"/>
              <a:gd name="connsiteY40" fmla="*/ 1704975 h 3419475"/>
              <a:gd name="connsiteX41" fmla="*/ 1847850 w 2838450"/>
              <a:gd name="connsiteY41" fmla="*/ 1562100 h 3419475"/>
              <a:gd name="connsiteX42" fmla="*/ 1866900 w 2838450"/>
              <a:gd name="connsiteY42" fmla="*/ 1495425 h 3419475"/>
              <a:gd name="connsiteX43" fmla="*/ 1914525 w 2838450"/>
              <a:gd name="connsiteY43" fmla="*/ 1362075 h 3419475"/>
              <a:gd name="connsiteX44" fmla="*/ 1943100 w 2838450"/>
              <a:gd name="connsiteY44" fmla="*/ 1390650 h 3419475"/>
              <a:gd name="connsiteX45" fmla="*/ 1971675 w 2838450"/>
              <a:gd name="connsiteY45" fmla="*/ 1285875 h 3419475"/>
              <a:gd name="connsiteX46" fmla="*/ 2000250 w 2838450"/>
              <a:gd name="connsiteY46" fmla="*/ 1104900 h 3419475"/>
              <a:gd name="connsiteX47" fmla="*/ 2028825 w 2838450"/>
              <a:gd name="connsiteY47" fmla="*/ 1000125 h 3419475"/>
              <a:gd name="connsiteX48" fmla="*/ 2038350 w 2838450"/>
              <a:gd name="connsiteY48" fmla="*/ 942975 h 3419475"/>
              <a:gd name="connsiteX49" fmla="*/ 2076450 w 2838450"/>
              <a:gd name="connsiteY49" fmla="*/ 1000125 h 3419475"/>
              <a:gd name="connsiteX50" fmla="*/ 2133600 w 2838450"/>
              <a:gd name="connsiteY50" fmla="*/ 1019175 h 3419475"/>
              <a:gd name="connsiteX51" fmla="*/ 2181225 w 2838450"/>
              <a:gd name="connsiteY51" fmla="*/ 962025 h 3419475"/>
              <a:gd name="connsiteX52" fmla="*/ 2219325 w 2838450"/>
              <a:gd name="connsiteY52" fmla="*/ 876300 h 3419475"/>
              <a:gd name="connsiteX53" fmla="*/ 2228850 w 2838450"/>
              <a:gd name="connsiteY53" fmla="*/ 800100 h 3419475"/>
              <a:gd name="connsiteX54" fmla="*/ 2266950 w 2838450"/>
              <a:gd name="connsiteY54" fmla="*/ 695325 h 3419475"/>
              <a:gd name="connsiteX55" fmla="*/ 2333625 w 2838450"/>
              <a:gd name="connsiteY55" fmla="*/ 733425 h 3419475"/>
              <a:gd name="connsiteX56" fmla="*/ 2362200 w 2838450"/>
              <a:gd name="connsiteY56" fmla="*/ 628650 h 3419475"/>
              <a:gd name="connsiteX57" fmla="*/ 2381250 w 2838450"/>
              <a:gd name="connsiteY57" fmla="*/ 714375 h 3419475"/>
              <a:gd name="connsiteX58" fmla="*/ 2419350 w 2838450"/>
              <a:gd name="connsiteY58" fmla="*/ 609600 h 3419475"/>
              <a:gd name="connsiteX59" fmla="*/ 2486025 w 2838450"/>
              <a:gd name="connsiteY59" fmla="*/ 685800 h 3419475"/>
              <a:gd name="connsiteX60" fmla="*/ 2533650 w 2838450"/>
              <a:gd name="connsiteY60" fmla="*/ 533400 h 3419475"/>
              <a:gd name="connsiteX61" fmla="*/ 2552700 w 2838450"/>
              <a:gd name="connsiteY61" fmla="*/ 419100 h 3419475"/>
              <a:gd name="connsiteX62" fmla="*/ 2628900 w 2838450"/>
              <a:gd name="connsiteY62" fmla="*/ 180975 h 3419475"/>
              <a:gd name="connsiteX63" fmla="*/ 2657475 w 2838450"/>
              <a:gd name="connsiteY63" fmla="*/ 304800 h 3419475"/>
              <a:gd name="connsiteX64" fmla="*/ 2676525 w 2838450"/>
              <a:gd name="connsiteY64" fmla="*/ 200025 h 3419475"/>
              <a:gd name="connsiteX65" fmla="*/ 2676525 w 2838450"/>
              <a:gd name="connsiteY65" fmla="*/ 238125 h 3419475"/>
              <a:gd name="connsiteX66" fmla="*/ 2762250 w 2838450"/>
              <a:gd name="connsiteY66" fmla="*/ 85725 h 3419475"/>
              <a:gd name="connsiteX67" fmla="*/ 2790825 w 2838450"/>
              <a:gd name="connsiteY67" fmla="*/ 114300 h 3419475"/>
              <a:gd name="connsiteX68" fmla="*/ 2800350 w 2838450"/>
              <a:gd name="connsiteY68" fmla="*/ 0 h 3419475"/>
              <a:gd name="connsiteX69" fmla="*/ 2838450 w 2838450"/>
              <a:gd name="connsiteY69" fmla="*/ 123825 h 3419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838450" h="3419475">
                <a:moveTo>
                  <a:pt x="0" y="3381375"/>
                </a:moveTo>
                <a:lnTo>
                  <a:pt x="57150" y="3419475"/>
                </a:lnTo>
                <a:lnTo>
                  <a:pt x="95250" y="3390900"/>
                </a:lnTo>
                <a:lnTo>
                  <a:pt x="133350" y="3381375"/>
                </a:lnTo>
                <a:lnTo>
                  <a:pt x="161925" y="3352800"/>
                </a:lnTo>
                <a:lnTo>
                  <a:pt x="247650" y="3352800"/>
                </a:lnTo>
                <a:lnTo>
                  <a:pt x="304800" y="3286125"/>
                </a:lnTo>
                <a:lnTo>
                  <a:pt x="400050" y="3286125"/>
                </a:lnTo>
                <a:lnTo>
                  <a:pt x="428625" y="3238500"/>
                </a:lnTo>
                <a:lnTo>
                  <a:pt x="457200" y="3238500"/>
                </a:lnTo>
                <a:lnTo>
                  <a:pt x="495300" y="3209925"/>
                </a:lnTo>
                <a:lnTo>
                  <a:pt x="542925" y="3209925"/>
                </a:lnTo>
                <a:lnTo>
                  <a:pt x="619125" y="3190875"/>
                </a:lnTo>
                <a:lnTo>
                  <a:pt x="619125" y="3190875"/>
                </a:lnTo>
                <a:lnTo>
                  <a:pt x="657225" y="3181350"/>
                </a:lnTo>
                <a:lnTo>
                  <a:pt x="714375" y="3105150"/>
                </a:lnTo>
                <a:lnTo>
                  <a:pt x="800100" y="3143250"/>
                </a:lnTo>
                <a:lnTo>
                  <a:pt x="819150" y="3095625"/>
                </a:lnTo>
                <a:lnTo>
                  <a:pt x="914400" y="3057525"/>
                </a:lnTo>
                <a:lnTo>
                  <a:pt x="962025" y="3038475"/>
                </a:lnTo>
                <a:lnTo>
                  <a:pt x="981075" y="2971800"/>
                </a:lnTo>
                <a:lnTo>
                  <a:pt x="1038225" y="2971800"/>
                </a:lnTo>
                <a:lnTo>
                  <a:pt x="1057275" y="2952750"/>
                </a:lnTo>
                <a:lnTo>
                  <a:pt x="1143000" y="2943225"/>
                </a:lnTo>
                <a:lnTo>
                  <a:pt x="1171575" y="2895600"/>
                </a:lnTo>
                <a:lnTo>
                  <a:pt x="1276350" y="2895600"/>
                </a:lnTo>
                <a:lnTo>
                  <a:pt x="1314450" y="2733675"/>
                </a:lnTo>
                <a:lnTo>
                  <a:pt x="1362075" y="2695575"/>
                </a:lnTo>
                <a:lnTo>
                  <a:pt x="1400175" y="2667000"/>
                </a:lnTo>
                <a:lnTo>
                  <a:pt x="1457325" y="2571750"/>
                </a:lnTo>
                <a:lnTo>
                  <a:pt x="1485900" y="2486025"/>
                </a:lnTo>
                <a:lnTo>
                  <a:pt x="1524000" y="2400300"/>
                </a:lnTo>
                <a:lnTo>
                  <a:pt x="1533525" y="2314575"/>
                </a:lnTo>
                <a:lnTo>
                  <a:pt x="1552575" y="2314575"/>
                </a:lnTo>
                <a:lnTo>
                  <a:pt x="1657350" y="2124075"/>
                </a:lnTo>
                <a:lnTo>
                  <a:pt x="1666875" y="2009775"/>
                </a:lnTo>
                <a:lnTo>
                  <a:pt x="1704975" y="1943100"/>
                </a:lnTo>
                <a:lnTo>
                  <a:pt x="1714500" y="1962150"/>
                </a:lnTo>
                <a:lnTo>
                  <a:pt x="1743075" y="1819275"/>
                </a:lnTo>
                <a:lnTo>
                  <a:pt x="1762125" y="1714500"/>
                </a:lnTo>
                <a:lnTo>
                  <a:pt x="1800225" y="1704975"/>
                </a:lnTo>
                <a:lnTo>
                  <a:pt x="1847850" y="1562100"/>
                </a:lnTo>
                <a:lnTo>
                  <a:pt x="1866900" y="1495425"/>
                </a:lnTo>
                <a:lnTo>
                  <a:pt x="1914525" y="1362075"/>
                </a:lnTo>
                <a:lnTo>
                  <a:pt x="1943100" y="1390650"/>
                </a:lnTo>
                <a:lnTo>
                  <a:pt x="1971675" y="1285875"/>
                </a:lnTo>
                <a:lnTo>
                  <a:pt x="2000250" y="1104900"/>
                </a:lnTo>
                <a:lnTo>
                  <a:pt x="2028825" y="1000125"/>
                </a:lnTo>
                <a:lnTo>
                  <a:pt x="2038350" y="942975"/>
                </a:lnTo>
                <a:lnTo>
                  <a:pt x="2076450" y="1000125"/>
                </a:lnTo>
                <a:lnTo>
                  <a:pt x="2133600" y="1019175"/>
                </a:lnTo>
                <a:lnTo>
                  <a:pt x="2181225" y="962025"/>
                </a:lnTo>
                <a:lnTo>
                  <a:pt x="2219325" y="876300"/>
                </a:lnTo>
                <a:lnTo>
                  <a:pt x="2228850" y="800100"/>
                </a:lnTo>
                <a:lnTo>
                  <a:pt x="2266950" y="695325"/>
                </a:lnTo>
                <a:lnTo>
                  <a:pt x="2333625" y="733425"/>
                </a:lnTo>
                <a:lnTo>
                  <a:pt x="2362200" y="628650"/>
                </a:lnTo>
                <a:lnTo>
                  <a:pt x="2381250" y="714375"/>
                </a:lnTo>
                <a:lnTo>
                  <a:pt x="2419350" y="609600"/>
                </a:lnTo>
                <a:lnTo>
                  <a:pt x="2486025" y="685800"/>
                </a:lnTo>
                <a:lnTo>
                  <a:pt x="2533650" y="533400"/>
                </a:lnTo>
                <a:lnTo>
                  <a:pt x="2552700" y="419100"/>
                </a:lnTo>
                <a:lnTo>
                  <a:pt x="2628900" y="180975"/>
                </a:lnTo>
                <a:lnTo>
                  <a:pt x="2657475" y="304800"/>
                </a:lnTo>
                <a:lnTo>
                  <a:pt x="2676525" y="200025"/>
                </a:lnTo>
                <a:lnTo>
                  <a:pt x="2676525" y="238125"/>
                </a:lnTo>
                <a:lnTo>
                  <a:pt x="2762250" y="85725"/>
                </a:lnTo>
                <a:lnTo>
                  <a:pt x="2790825" y="114300"/>
                </a:lnTo>
                <a:lnTo>
                  <a:pt x="2800350" y="0"/>
                </a:lnTo>
                <a:lnTo>
                  <a:pt x="2838450" y="123825"/>
                </a:lnTo>
              </a:path>
            </a:pathLst>
          </a:custGeom>
          <a:noFill/>
          <a:ln w="25400">
            <a:solidFill>
              <a:schemeClr val="accent5"/>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1" name="Group 20"/>
          <p:cNvGrpSpPr/>
          <p:nvPr/>
        </p:nvGrpSpPr>
        <p:grpSpPr>
          <a:xfrm>
            <a:off x="627321" y="2413967"/>
            <a:ext cx="3124429" cy="954107"/>
            <a:chOff x="7304567" y="340238"/>
            <a:chExt cx="3124429" cy="954107"/>
          </a:xfrm>
        </p:grpSpPr>
        <p:cxnSp>
          <p:nvCxnSpPr>
            <p:cNvPr id="8" name="Straight Connector 7"/>
            <p:cNvCxnSpPr/>
            <p:nvPr/>
          </p:nvCxnSpPr>
          <p:spPr>
            <a:xfrm>
              <a:off x="7304567" y="510363"/>
              <a:ext cx="4572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7857458" y="340238"/>
              <a:ext cx="2571538" cy="954107"/>
            </a:xfrm>
            <a:prstGeom prst="rect">
              <a:avLst/>
            </a:prstGeom>
            <a:noFill/>
          </p:spPr>
          <p:txBody>
            <a:bodyPr wrap="none" rtlCol="0">
              <a:spAutoFit/>
            </a:bodyPr>
            <a:lstStyle/>
            <a:p>
              <a:r>
                <a:rPr lang="en-GB" dirty="0" smtClean="0"/>
                <a:t>Population</a:t>
              </a:r>
            </a:p>
            <a:p>
              <a:r>
                <a:rPr lang="en-GB" dirty="0" smtClean="0"/>
                <a:t>Real GDP (US $ trillion)</a:t>
              </a:r>
            </a:p>
            <a:p>
              <a:r>
                <a:rPr lang="en-GB" dirty="0" smtClean="0"/>
                <a:t>Primary energy use (</a:t>
              </a:r>
              <a:r>
                <a:rPr lang="en-GB" dirty="0" err="1" smtClean="0"/>
                <a:t>exajoule</a:t>
              </a:r>
              <a:r>
                <a:rPr lang="en-GB" dirty="0" smtClean="0"/>
                <a:t>)</a:t>
              </a:r>
            </a:p>
            <a:p>
              <a:r>
                <a:rPr lang="en-GB" dirty="0" smtClean="0"/>
                <a:t>Water use (thousand km</a:t>
              </a:r>
              <a:r>
                <a:rPr lang="en-GB" baseline="30000" dirty="0" smtClean="0"/>
                <a:t>3</a:t>
              </a:r>
              <a:r>
                <a:rPr lang="en-GB" dirty="0" smtClean="0"/>
                <a:t>)</a:t>
              </a:r>
              <a:endParaRPr lang="en-GB" dirty="0"/>
            </a:p>
          </p:txBody>
        </p:sp>
        <p:cxnSp>
          <p:nvCxnSpPr>
            <p:cNvPr id="15" name="Straight Connector 14"/>
            <p:cNvCxnSpPr/>
            <p:nvPr/>
          </p:nvCxnSpPr>
          <p:spPr>
            <a:xfrm>
              <a:off x="7306839" y="703707"/>
              <a:ext cx="457200"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7320270" y="904233"/>
              <a:ext cx="457200" cy="0"/>
            </a:xfrm>
            <a:prstGeom prst="line">
              <a:avLst/>
            </a:prstGeom>
            <a:ln w="28575">
              <a:solidFill>
                <a:srgbClr val="7030A0"/>
              </a:solidFill>
              <a:prstDash val="sysDash"/>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7316260" y="1128825"/>
              <a:ext cx="457200" cy="0"/>
            </a:xfrm>
            <a:prstGeom prst="line">
              <a:avLst/>
            </a:prstGeom>
            <a:ln w="28575">
              <a:solidFill>
                <a:schemeClr val="accent5"/>
              </a:solidFill>
              <a:prstDash val="sysDot"/>
            </a:ln>
          </p:spPr>
          <p:style>
            <a:lnRef idx="1">
              <a:schemeClr val="accent1"/>
            </a:lnRef>
            <a:fillRef idx="0">
              <a:schemeClr val="accent1"/>
            </a:fillRef>
            <a:effectRef idx="0">
              <a:schemeClr val="accent1"/>
            </a:effectRef>
            <a:fontRef idx="minor">
              <a:schemeClr val="tx1"/>
            </a:fontRef>
          </p:style>
        </p:cxnSp>
      </p:grpSp>
      <p:pic>
        <p:nvPicPr>
          <p:cNvPr id="20" name="Picture 19"/>
          <p:cNvPicPr>
            <a:picLocks noChangeAspect="1"/>
          </p:cNvPicPr>
          <p:nvPr/>
        </p:nvPicPr>
        <p:blipFill>
          <a:blip r:embed="rId3"/>
          <a:stretch>
            <a:fillRect/>
          </a:stretch>
        </p:blipFill>
        <p:spPr>
          <a:xfrm>
            <a:off x="-33927" y="701758"/>
            <a:ext cx="9211854" cy="5614903"/>
          </a:xfrm>
          <a:prstGeom prst="rect">
            <a:avLst/>
          </a:prstGeom>
        </p:spPr>
      </p:pic>
      <p:sp>
        <p:nvSpPr>
          <p:cNvPr id="26" name="TextBox 25"/>
          <p:cNvSpPr txBox="1"/>
          <p:nvPr/>
        </p:nvSpPr>
        <p:spPr>
          <a:xfrm>
            <a:off x="417094" y="5979729"/>
            <a:ext cx="8353383" cy="738664"/>
          </a:xfrm>
          <a:prstGeom prst="rect">
            <a:avLst/>
          </a:prstGeom>
          <a:noFill/>
        </p:spPr>
        <p:txBody>
          <a:bodyPr wrap="square" rtlCol="0">
            <a:spAutoFit/>
          </a:bodyPr>
          <a:lstStyle/>
          <a:p>
            <a:r>
              <a:rPr lang="en-GB" dirty="0" smtClean="0"/>
              <a:t>Source:  Stockholm Resilience Centre</a:t>
            </a:r>
            <a:r>
              <a:rPr lang="en-GB" dirty="0"/>
              <a:t>, available from </a:t>
            </a:r>
            <a:endParaRPr lang="en-GB" dirty="0" smtClean="0"/>
          </a:p>
          <a:p>
            <a:r>
              <a:rPr lang="en-GB" dirty="0">
                <a:hlinkClick r:id="rId4"/>
              </a:rPr>
              <a:t>http://stockholmresilience.org/21/research/research-news/1-15-2015-new-planetary-dashboard-shows-increasing-human-impact.html/</a:t>
            </a:r>
            <a:r>
              <a:rPr lang="en-GB" dirty="0" smtClean="0"/>
              <a:t> [accessed 27 Mar. 2016 </a:t>
            </a:r>
            <a:endParaRPr lang="en-GB" dirty="0"/>
          </a:p>
        </p:txBody>
      </p:sp>
    </p:spTree>
    <p:extLst>
      <p:ext uri="{BB962C8B-B14F-4D97-AF65-F5344CB8AC3E}">
        <p14:creationId xmlns:p14="http://schemas.microsoft.com/office/powerpoint/2010/main" val="4102792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1.2:  </a:t>
            </a:r>
            <a:r>
              <a:rPr lang="en-GB" b="1" dirty="0" smtClean="0"/>
              <a:t>Tipping point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98899209"/>
              </p:ext>
            </p:extLst>
          </p:nvPr>
        </p:nvGraphicFramePr>
        <p:xfrm>
          <a:off x="259307" y="1431924"/>
          <a:ext cx="8666329" cy="47641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11881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1.3:  </a:t>
            </a:r>
            <a:r>
              <a:rPr lang="en-GB" b="1" dirty="0" smtClean="0"/>
              <a:t>Evolution of the circular economy</a:t>
            </a:r>
            <a:endParaRPr lang="en-GB" b="1" dirty="0"/>
          </a:p>
        </p:txBody>
      </p:sp>
      <p:grpSp>
        <p:nvGrpSpPr>
          <p:cNvPr id="31" name="Group 30"/>
          <p:cNvGrpSpPr/>
          <p:nvPr/>
        </p:nvGrpSpPr>
        <p:grpSpPr>
          <a:xfrm>
            <a:off x="628649" y="1556481"/>
            <a:ext cx="8788778" cy="3126222"/>
            <a:chOff x="628649" y="2070843"/>
            <a:chExt cx="8788778" cy="3126222"/>
          </a:xfrm>
        </p:grpSpPr>
        <p:grpSp>
          <p:nvGrpSpPr>
            <p:cNvPr id="3" name="Group 2"/>
            <p:cNvGrpSpPr/>
            <p:nvPr/>
          </p:nvGrpSpPr>
          <p:grpSpPr>
            <a:xfrm>
              <a:off x="628649" y="2070843"/>
              <a:ext cx="8788778" cy="3126222"/>
              <a:chOff x="374649" y="2070843"/>
              <a:chExt cx="8788778" cy="3126222"/>
            </a:xfrm>
          </p:grpSpPr>
          <p:sp>
            <p:nvSpPr>
              <p:cNvPr id="5" name="Block Arc 4"/>
              <p:cNvSpPr/>
              <p:nvPr/>
            </p:nvSpPr>
            <p:spPr>
              <a:xfrm rot="5400000">
                <a:off x="337901" y="2107596"/>
                <a:ext cx="2947127" cy="2873631"/>
              </a:xfrm>
              <a:prstGeom prst="blockArc">
                <a:avLst>
                  <a:gd name="adj1" fmla="val 13500000"/>
                  <a:gd name="adj2" fmla="val 18900000"/>
                  <a:gd name="adj3" fmla="val 4960"/>
                </a:avLst>
              </a:prstGeom>
            </p:spPr>
            <p:style>
              <a:lnRef idx="2">
                <a:schemeClr val="lt1">
                  <a:hueOff val="0"/>
                  <a:satOff val="0"/>
                  <a:lumOff val="0"/>
                  <a:alphaOff val="0"/>
                </a:schemeClr>
              </a:lnRef>
              <a:fillRef idx="1">
                <a:schemeClr val="accent3">
                  <a:shade val="50000"/>
                  <a:hueOff val="0"/>
                  <a:satOff val="0"/>
                  <a:lumOff val="0"/>
                  <a:alphaOff val="0"/>
                </a:schemeClr>
              </a:fillRef>
              <a:effectRef idx="0">
                <a:schemeClr val="accent3">
                  <a:shade val="50000"/>
                  <a:hueOff val="0"/>
                  <a:satOff val="0"/>
                  <a:lumOff val="0"/>
                  <a:alphaOff val="0"/>
                </a:schemeClr>
              </a:effectRef>
              <a:fontRef idx="minor">
                <a:schemeClr val="lt1"/>
              </a:fontRef>
            </p:style>
          </p:sp>
          <p:sp>
            <p:nvSpPr>
              <p:cNvPr id="6" name="Block Arc 5"/>
              <p:cNvSpPr/>
              <p:nvPr/>
            </p:nvSpPr>
            <p:spPr>
              <a:xfrm rot="16200000">
                <a:off x="3274166" y="2107592"/>
                <a:ext cx="2947131" cy="2873633"/>
              </a:xfrm>
              <a:prstGeom prst="blockArc">
                <a:avLst>
                  <a:gd name="adj1" fmla="val 13500000"/>
                  <a:gd name="adj2" fmla="val 18900000"/>
                  <a:gd name="adj3" fmla="val 4960"/>
                </a:avLst>
              </a:prstGeom>
            </p:spPr>
            <p:style>
              <a:lnRef idx="2">
                <a:schemeClr val="lt1">
                  <a:hueOff val="0"/>
                  <a:satOff val="0"/>
                  <a:lumOff val="0"/>
                  <a:alphaOff val="0"/>
                </a:schemeClr>
              </a:lnRef>
              <a:fillRef idx="1">
                <a:schemeClr val="accent3">
                  <a:shade val="50000"/>
                  <a:hueOff val="0"/>
                  <a:satOff val="0"/>
                  <a:lumOff val="17981"/>
                  <a:alphaOff val="0"/>
                </a:schemeClr>
              </a:fillRef>
              <a:effectRef idx="0">
                <a:schemeClr val="accent3">
                  <a:shade val="50000"/>
                  <a:hueOff val="0"/>
                  <a:satOff val="0"/>
                  <a:lumOff val="17981"/>
                  <a:alphaOff val="0"/>
                </a:schemeClr>
              </a:effectRef>
              <a:fontRef idx="minor">
                <a:schemeClr val="lt1"/>
              </a:fontRef>
            </p:style>
          </p:sp>
          <p:sp>
            <p:nvSpPr>
              <p:cNvPr id="7" name="Freeform 6"/>
              <p:cNvSpPr/>
              <p:nvPr/>
            </p:nvSpPr>
            <p:spPr>
              <a:xfrm>
                <a:off x="3746286" y="4675668"/>
                <a:ext cx="1978773" cy="521397"/>
              </a:xfrm>
              <a:custGeom>
                <a:avLst/>
                <a:gdLst>
                  <a:gd name="connsiteX0" fmla="*/ 0 w 1978773"/>
                  <a:gd name="connsiteY0" fmla="*/ 0 h 521397"/>
                  <a:gd name="connsiteX1" fmla="*/ 1978773 w 1978773"/>
                  <a:gd name="connsiteY1" fmla="*/ 0 h 521397"/>
                  <a:gd name="connsiteX2" fmla="*/ 1978773 w 1978773"/>
                  <a:gd name="connsiteY2" fmla="*/ 521397 h 521397"/>
                  <a:gd name="connsiteX3" fmla="*/ 0 w 1978773"/>
                  <a:gd name="connsiteY3" fmla="*/ 521397 h 521397"/>
                  <a:gd name="connsiteX4" fmla="*/ 0 w 1978773"/>
                  <a:gd name="connsiteY4" fmla="*/ 0 h 52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8773" h="521397">
                    <a:moveTo>
                      <a:pt x="0" y="0"/>
                    </a:moveTo>
                    <a:lnTo>
                      <a:pt x="1978773" y="0"/>
                    </a:lnTo>
                    <a:lnTo>
                      <a:pt x="1978773" y="521397"/>
                    </a:lnTo>
                    <a:lnTo>
                      <a:pt x="0" y="52139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Key elements</a:t>
                </a:r>
                <a:endParaRPr lang="en-GB" sz="1900" kern="1200" dirty="0"/>
              </a:p>
            </p:txBody>
          </p:sp>
          <p:sp>
            <p:nvSpPr>
              <p:cNvPr id="8" name="Block Arc 7"/>
              <p:cNvSpPr/>
              <p:nvPr/>
            </p:nvSpPr>
            <p:spPr>
              <a:xfrm rot="5400000">
                <a:off x="3317568" y="2107596"/>
                <a:ext cx="2947127" cy="2873631"/>
              </a:xfrm>
              <a:prstGeom prst="blockArc">
                <a:avLst>
                  <a:gd name="adj1" fmla="val 13500000"/>
                  <a:gd name="adj2" fmla="val 18900000"/>
                  <a:gd name="adj3" fmla="val 4960"/>
                </a:avLst>
              </a:prstGeom>
            </p:spPr>
            <p:style>
              <a:lnRef idx="2">
                <a:schemeClr val="lt1">
                  <a:hueOff val="0"/>
                  <a:satOff val="0"/>
                  <a:lumOff val="0"/>
                  <a:alphaOff val="0"/>
                </a:schemeClr>
              </a:lnRef>
              <a:fillRef idx="1">
                <a:schemeClr val="accent3">
                  <a:shade val="50000"/>
                  <a:hueOff val="0"/>
                  <a:satOff val="0"/>
                  <a:lumOff val="35962"/>
                  <a:alphaOff val="0"/>
                </a:schemeClr>
              </a:fillRef>
              <a:effectRef idx="0">
                <a:schemeClr val="accent3">
                  <a:shade val="50000"/>
                  <a:hueOff val="0"/>
                  <a:satOff val="0"/>
                  <a:lumOff val="35962"/>
                  <a:alphaOff val="0"/>
                </a:schemeClr>
              </a:effectRef>
              <a:fontRef idx="minor">
                <a:schemeClr val="lt1"/>
              </a:fontRef>
            </p:style>
          </p:sp>
          <p:sp>
            <p:nvSpPr>
              <p:cNvPr id="9" name="Block Arc 8"/>
              <p:cNvSpPr/>
              <p:nvPr/>
            </p:nvSpPr>
            <p:spPr>
              <a:xfrm rot="16200000">
                <a:off x="6253046" y="2107594"/>
                <a:ext cx="2947130" cy="2873632"/>
              </a:xfrm>
              <a:prstGeom prst="blockArc">
                <a:avLst>
                  <a:gd name="adj1" fmla="val 13500000"/>
                  <a:gd name="adj2" fmla="val 18900000"/>
                  <a:gd name="adj3" fmla="val 4960"/>
                </a:avLst>
              </a:prstGeom>
            </p:spPr>
            <p:style>
              <a:lnRef idx="2">
                <a:schemeClr val="lt1">
                  <a:hueOff val="0"/>
                  <a:satOff val="0"/>
                  <a:lumOff val="0"/>
                  <a:alphaOff val="0"/>
                </a:schemeClr>
              </a:lnRef>
              <a:fillRef idx="1">
                <a:schemeClr val="accent3">
                  <a:shade val="50000"/>
                  <a:hueOff val="0"/>
                  <a:satOff val="0"/>
                  <a:lumOff val="17981"/>
                  <a:alphaOff val="0"/>
                </a:schemeClr>
              </a:fillRef>
              <a:effectRef idx="0">
                <a:schemeClr val="accent3">
                  <a:shade val="50000"/>
                  <a:hueOff val="0"/>
                  <a:satOff val="0"/>
                  <a:lumOff val="17981"/>
                  <a:alphaOff val="0"/>
                </a:schemeClr>
              </a:effectRef>
              <a:fontRef idx="minor">
                <a:schemeClr val="lt1"/>
              </a:fontRef>
            </p:style>
          </p:sp>
          <p:sp>
            <p:nvSpPr>
              <p:cNvPr id="10" name="Freeform 9"/>
              <p:cNvSpPr/>
              <p:nvPr/>
            </p:nvSpPr>
            <p:spPr>
              <a:xfrm>
                <a:off x="6535096" y="4675668"/>
                <a:ext cx="1978773" cy="521397"/>
              </a:xfrm>
              <a:custGeom>
                <a:avLst/>
                <a:gdLst>
                  <a:gd name="connsiteX0" fmla="*/ 0 w 1978773"/>
                  <a:gd name="connsiteY0" fmla="*/ 0 h 521397"/>
                  <a:gd name="connsiteX1" fmla="*/ 1978773 w 1978773"/>
                  <a:gd name="connsiteY1" fmla="*/ 0 h 521397"/>
                  <a:gd name="connsiteX2" fmla="*/ 1978773 w 1978773"/>
                  <a:gd name="connsiteY2" fmla="*/ 521397 h 521397"/>
                  <a:gd name="connsiteX3" fmla="*/ 0 w 1978773"/>
                  <a:gd name="connsiteY3" fmla="*/ 521397 h 521397"/>
                  <a:gd name="connsiteX4" fmla="*/ 0 w 1978773"/>
                  <a:gd name="connsiteY4" fmla="*/ 0 h 52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8773" h="521397">
                    <a:moveTo>
                      <a:pt x="0" y="0"/>
                    </a:moveTo>
                    <a:lnTo>
                      <a:pt x="1978773" y="0"/>
                    </a:lnTo>
                    <a:lnTo>
                      <a:pt x="1978773" y="521397"/>
                    </a:lnTo>
                    <a:lnTo>
                      <a:pt x="0" y="52139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 Holistic approach</a:t>
                </a:r>
                <a:endParaRPr lang="en-GB" sz="1900" kern="1200" dirty="0"/>
              </a:p>
            </p:txBody>
          </p:sp>
          <p:sp>
            <p:nvSpPr>
              <p:cNvPr id="11" name="Freeform 10"/>
              <p:cNvSpPr/>
              <p:nvPr/>
            </p:nvSpPr>
            <p:spPr>
              <a:xfrm>
                <a:off x="4161320" y="2594421"/>
                <a:ext cx="1209890" cy="1241026"/>
              </a:xfrm>
              <a:custGeom>
                <a:avLst/>
                <a:gdLst>
                  <a:gd name="connsiteX0" fmla="*/ 0 w 1097442"/>
                  <a:gd name="connsiteY0" fmla="*/ 548721 h 1097442"/>
                  <a:gd name="connsiteX1" fmla="*/ 548721 w 1097442"/>
                  <a:gd name="connsiteY1" fmla="*/ 0 h 1097442"/>
                  <a:gd name="connsiteX2" fmla="*/ 1097442 w 1097442"/>
                  <a:gd name="connsiteY2" fmla="*/ 548721 h 1097442"/>
                  <a:gd name="connsiteX3" fmla="*/ 548721 w 1097442"/>
                  <a:gd name="connsiteY3" fmla="*/ 1097442 h 1097442"/>
                  <a:gd name="connsiteX4" fmla="*/ 0 w 1097442"/>
                  <a:gd name="connsiteY4" fmla="*/ 548721 h 10974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7442" h="1097442">
                    <a:moveTo>
                      <a:pt x="0" y="548721"/>
                    </a:moveTo>
                    <a:cubicBezTo>
                      <a:pt x="0" y="245671"/>
                      <a:pt x="245671" y="0"/>
                      <a:pt x="548721" y="0"/>
                    </a:cubicBezTo>
                    <a:cubicBezTo>
                      <a:pt x="851771" y="0"/>
                      <a:pt x="1097442" y="245671"/>
                      <a:pt x="1097442" y="548721"/>
                    </a:cubicBezTo>
                    <a:cubicBezTo>
                      <a:pt x="1097442" y="851771"/>
                      <a:pt x="851771" y="1097442"/>
                      <a:pt x="548721" y="1097442"/>
                    </a:cubicBezTo>
                    <a:cubicBezTo>
                      <a:pt x="245671" y="1097442"/>
                      <a:pt x="0" y="851771"/>
                      <a:pt x="0" y="548721"/>
                    </a:cubicBezTo>
                    <a:close/>
                  </a:path>
                </a:pathLst>
              </a:custGeom>
            </p:spPr>
            <p:style>
              <a:lnRef idx="2">
                <a:schemeClr val="lt1">
                  <a:hueOff val="0"/>
                  <a:satOff val="0"/>
                  <a:lumOff val="0"/>
                  <a:alphaOff val="0"/>
                </a:schemeClr>
              </a:lnRef>
              <a:fillRef idx="1">
                <a:schemeClr val="accent3">
                  <a:shade val="80000"/>
                  <a:alpha val="50000"/>
                  <a:hueOff val="0"/>
                  <a:satOff val="0"/>
                  <a:lumOff val="0"/>
                  <a:alphaOff val="0"/>
                </a:schemeClr>
              </a:fillRef>
              <a:effectRef idx="0">
                <a:schemeClr val="accent3">
                  <a:shade val="80000"/>
                  <a:alpha val="50000"/>
                  <a:hueOff val="0"/>
                  <a:satOff val="0"/>
                  <a:lumOff val="0"/>
                  <a:alphaOff val="0"/>
                </a:schemeClr>
              </a:effectRef>
              <a:fontRef idx="minor">
                <a:schemeClr val="tx1"/>
              </a:fontRef>
            </p:style>
            <p:txBody>
              <a:bodyPr spcFirstLastPara="0" vert="horz" wrap="square" lIns="146325" tIns="192052" rIns="146327" bIns="411541" numCol="1" spcCol="1270" anchor="ctr" anchorCtr="0">
                <a:noAutofit/>
              </a:bodyPr>
              <a:lstStyle/>
              <a:p>
                <a:pPr lvl="0" algn="ctr" defTabSz="533400">
                  <a:lnSpc>
                    <a:spcPct val="90000"/>
                  </a:lnSpc>
                  <a:spcBef>
                    <a:spcPct val="0"/>
                  </a:spcBef>
                  <a:spcAft>
                    <a:spcPct val="35000"/>
                  </a:spcAft>
                </a:pPr>
                <a:r>
                  <a:rPr lang="en-GB" sz="1200" kern="1200" dirty="0" smtClean="0"/>
                  <a:t>Business models</a:t>
                </a:r>
                <a:endParaRPr lang="en-GB" sz="1200" kern="1200" dirty="0"/>
              </a:p>
            </p:txBody>
          </p:sp>
          <p:sp>
            <p:nvSpPr>
              <p:cNvPr id="12" name="Freeform 11"/>
              <p:cNvSpPr/>
              <p:nvPr/>
            </p:nvSpPr>
            <p:spPr>
              <a:xfrm>
                <a:off x="4557313" y="3407322"/>
                <a:ext cx="1209890" cy="1241026"/>
              </a:xfrm>
              <a:custGeom>
                <a:avLst/>
                <a:gdLst>
                  <a:gd name="connsiteX0" fmla="*/ 0 w 1097442"/>
                  <a:gd name="connsiteY0" fmla="*/ 548721 h 1097442"/>
                  <a:gd name="connsiteX1" fmla="*/ 548721 w 1097442"/>
                  <a:gd name="connsiteY1" fmla="*/ 0 h 1097442"/>
                  <a:gd name="connsiteX2" fmla="*/ 1097442 w 1097442"/>
                  <a:gd name="connsiteY2" fmla="*/ 548721 h 1097442"/>
                  <a:gd name="connsiteX3" fmla="*/ 548721 w 1097442"/>
                  <a:gd name="connsiteY3" fmla="*/ 1097442 h 1097442"/>
                  <a:gd name="connsiteX4" fmla="*/ 0 w 1097442"/>
                  <a:gd name="connsiteY4" fmla="*/ 548721 h 10974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7442" h="1097442">
                    <a:moveTo>
                      <a:pt x="0" y="548721"/>
                    </a:moveTo>
                    <a:cubicBezTo>
                      <a:pt x="0" y="245671"/>
                      <a:pt x="245671" y="0"/>
                      <a:pt x="548721" y="0"/>
                    </a:cubicBezTo>
                    <a:cubicBezTo>
                      <a:pt x="851771" y="0"/>
                      <a:pt x="1097442" y="245671"/>
                      <a:pt x="1097442" y="548721"/>
                    </a:cubicBezTo>
                    <a:cubicBezTo>
                      <a:pt x="1097442" y="851771"/>
                      <a:pt x="851771" y="1097442"/>
                      <a:pt x="548721" y="1097442"/>
                    </a:cubicBezTo>
                    <a:cubicBezTo>
                      <a:pt x="245671" y="1097442"/>
                      <a:pt x="0" y="851771"/>
                      <a:pt x="0" y="548721"/>
                    </a:cubicBezTo>
                    <a:close/>
                  </a:path>
                </a:pathLst>
              </a:custGeom>
            </p:spPr>
            <p:style>
              <a:lnRef idx="2">
                <a:schemeClr val="lt1">
                  <a:hueOff val="0"/>
                  <a:satOff val="0"/>
                  <a:lumOff val="0"/>
                  <a:alphaOff val="0"/>
                </a:schemeClr>
              </a:lnRef>
              <a:fillRef idx="1">
                <a:schemeClr val="accent3">
                  <a:shade val="80000"/>
                  <a:alpha val="50000"/>
                  <a:hueOff val="0"/>
                  <a:satOff val="0"/>
                  <a:lumOff val="4385"/>
                  <a:alphaOff val="0"/>
                </a:schemeClr>
              </a:fillRef>
              <a:effectRef idx="0">
                <a:schemeClr val="accent3">
                  <a:shade val="80000"/>
                  <a:alpha val="50000"/>
                  <a:hueOff val="0"/>
                  <a:satOff val="0"/>
                  <a:lumOff val="4385"/>
                  <a:alphaOff val="0"/>
                </a:schemeClr>
              </a:effectRef>
              <a:fontRef idx="minor">
                <a:schemeClr val="tx1"/>
              </a:fontRef>
            </p:style>
            <p:txBody>
              <a:bodyPr spcFirstLastPara="0" vert="horz" wrap="square" lIns="335635" tIns="283506" rIns="103342" bIns="210343" numCol="1" spcCol="1270" anchor="ctr" anchorCtr="0">
                <a:noAutofit/>
              </a:bodyPr>
              <a:lstStyle/>
              <a:p>
                <a:pPr algn="ctr" defTabSz="533400">
                  <a:lnSpc>
                    <a:spcPct val="90000"/>
                  </a:lnSpc>
                  <a:spcAft>
                    <a:spcPct val="35000"/>
                  </a:spcAft>
                </a:pPr>
                <a:r>
                  <a:rPr lang="en-GB" sz="1200" dirty="0"/>
                  <a:t>Circular </a:t>
                </a:r>
                <a:r>
                  <a:rPr lang="en-GB" sz="1200" dirty="0" smtClean="0"/>
                  <a:t>flows</a:t>
                </a:r>
                <a:endParaRPr lang="en-GB" sz="1200" dirty="0"/>
              </a:p>
            </p:txBody>
          </p:sp>
          <p:sp>
            <p:nvSpPr>
              <p:cNvPr id="13" name="Freeform 12"/>
              <p:cNvSpPr/>
              <p:nvPr/>
            </p:nvSpPr>
            <p:spPr>
              <a:xfrm>
                <a:off x="3677383" y="3407322"/>
                <a:ext cx="1209890" cy="1241026"/>
              </a:xfrm>
              <a:custGeom>
                <a:avLst/>
                <a:gdLst>
                  <a:gd name="connsiteX0" fmla="*/ 0 w 1097442"/>
                  <a:gd name="connsiteY0" fmla="*/ 548721 h 1097442"/>
                  <a:gd name="connsiteX1" fmla="*/ 548721 w 1097442"/>
                  <a:gd name="connsiteY1" fmla="*/ 0 h 1097442"/>
                  <a:gd name="connsiteX2" fmla="*/ 1097442 w 1097442"/>
                  <a:gd name="connsiteY2" fmla="*/ 548721 h 1097442"/>
                  <a:gd name="connsiteX3" fmla="*/ 548721 w 1097442"/>
                  <a:gd name="connsiteY3" fmla="*/ 1097442 h 1097442"/>
                  <a:gd name="connsiteX4" fmla="*/ 0 w 1097442"/>
                  <a:gd name="connsiteY4" fmla="*/ 548721 h 10974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7442" h="1097442">
                    <a:moveTo>
                      <a:pt x="0" y="548721"/>
                    </a:moveTo>
                    <a:cubicBezTo>
                      <a:pt x="0" y="245671"/>
                      <a:pt x="245671" y="0"/>
                      <a:pt x="548721" y="0"/>
                    </a:cubicBezTo>
                    <a:cubicBezTo>
                      <a:pt x="851771" y="0"/>
                      <a:pt x="1097442" y="245671"/>
                      <a:pt x="1097442" y="548721"/>
                    </a:cubicBezTo>
                    <a:cubicBezTo>
                      <a:pt x="1097442" y="851771"/>
                      <a:pt x="851771" y="1097442"/>
                      <a:pt x="548721" y="1097442"/>
                    </a:cubicBezTo>
                    <a:cubicBezTo>
                      <a:pt x="245671" y="1097442"/>
                      <a:pt x="0" y="851771"/>
                      <a:pt x="0" y="548721"/>
                    </a:cubicBezTo>
                    <a:close/>
                  </a:path>
                </a:pathLst>
              </a:custGeom>
            </p:spPr>
            <p:style>
              <a:lnRef idx="2">
                <a:schemeClr val="lt1">
                  <a:hueOff val="0"/>
                  <a:satOff val="0"/>
                  <a:lumOff val="0"/>
                  <a:alphaOff val="0"/>
                </a:schemeClr>
              </a:lnRef>
              <a:fillRef idx="1">
                <a:schemeClr val="accent3">
                  <a:shade val="80000"/>
                  <a:alpha val="50000"/>
                  <a:hueOff val="0"/>
                  <a:satOff val="0"/>
                  <a:lumOff val="8771"/>
                  <a:alphaOff val="0"/>
                </a:schemeClr>
              </a:fillRef>
              <a:effectRef idx="0">
                <a:schemeClr val="accent3">
                  <a:shade val="80000"/>
                  <a:alpha val="50000"/>
                  <a:hueOff val="0"/>
                  <a:satOff val="0"/>
                  <a:lumOff val="8771"/>
                  <a:alphaOff val="0"/>
                </a:schemeClr>
              </a:effectRef>
              <a:fontRef idx="minor">
                <a:schemeClr val="tx1"/>
              </a:fontRef>
            </p:style>
            <p:txBody>
              <a:bodyPr spcFirstLastPara="0" vert="horz" wrap="square" lIns="103342" tIns="283506" rIns="335635" bIns="210343" numCol="1" spcCol="1270" anchor="ctr" anchorCtr="0">
                <a:noAutofit/>
              </a:bodyPr>
              <a:lstStyle/>
              <a:p>
                <a:pPr algn="ctr" defTabSz="533400">
                  <a:lnSpc>
                    <a:spcPct val="90000"/>
                  </a:lnSpc>
                  <a:spcAft>
                    <a:spcPct val="35000"/>
                  </a:spcAft>
                </a:pPr>
                <a:r>
                  <a:rPr lang="en-GB" sz="1200" dirty="0"/>
                  <a:t>Materials &amp; product </a:t>
                </a:r>
                <a:r>
                  <a:rPr lang="en-GB" sz="1200" dirty="0" smtClean="0"/>
                  <a:t>design</a:t>
                </a:r>
                <a:endParaRPr lang="en-GB" sz="1200" dirty="0"/>
              </a:p>
            </p:txBody>
          </p:sp>
          <p:sp>
            <p:nvSpPr>
              <p:cNvPr id="14" name="Freeform 13"/>
              <p:cNvSpPr/>
              <p:nvPr/>
            </p:nvSpPr>
            <p:spPr>
              <a:xfrm>
                <a:off x="1227550" y="2625207"/>
                <a:ext cx="873637" cy="873642"/>
              </a:xfrm>
              <a:custGeom>
                <a:avLst/>
                <a:gdLst>
                  <a:gd name="connsiteX0" fmla="*/ 0 w 767850"/>
                  <a:gd name="connsiteY0" fmla="*/ 383927 h 767854"/>
                  <a:gd name="connsiteX1" fmla="*/ 383925 w 767850"/>
                  <a:gd name="connsiteY1" fmla="*/ 0 h 767854"/>
                  <a:gd name="connsiteX2" fmla="*/ 767850 w 767850"/>
                  <a:gd name="connsiteY2" fmla="*/ 383927 h 767854"/>
                  <a:gd name="connsiteX3" fmla="*/ 383925 w 767850"/>
                  <a:gd name="connsiteY3" fmla="*/ 767854 h 767854"/>
                  <a:gd name="connsiteX4" fmla="*/ 0 w 767850"/>
                  <a:gd name="connsiteY4" fmla="*/ 383927 h 767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850" h="767854">
                    <a:moveTo>
                      <a:pt x="0" y="383927"/>
                    </a:moveTo>
                    <a:cubicBezTo>
                      <a:pt x="0" y="171890"/>
                      <a:pt x="171889" y="0"/>
                      <a:pt x="383925" y="0"/>
                    </a:cubicBezTo>
                    <a:cubicBezTo>
                      <a:pt x="595961" y="0"/>
                      <a:pt x="767850" y="171890"/>
                      <a:pt x="767850" y="383927"/>
                    </a:cubicBezTo>
                    <a:cubicBezTo>
                      <a:pt x="767850" y="595964"/>
                      <a:pt x="595961" y="767854"/>
                      <a:pt x="383925" y="767854"/>
                    </a:cubicBezTo>
                    <a:cubicBezTo>
                      <a:pt x="171889" y="767854"/>
                      <a:pt x="0" y="595964"/>
                      <a:pt x="0" y="383927"/>
                    </a:cubicBezTo>
                    <a:close/>
                  </a:path>
                </a:pathLst>
              </a:custGeom>
            </p:spPr>
            <p:style>
              <a:lnRef idx="2">
                <a:schemeClr val="lt1">
                  <a:hueOff val="0"/>
                  <a:satOff val="0"/>
                  <a:lumOff val="0"/>
                  <a:alphaOff val="0"/>
                </a:schemeClr>
              </a:lnRef>
              <a:fillRef idx="1">
                <a:schemeClr val="accent3">
                  <a:shade val="80000"/>
                  <a:alpha val="50000"/>
                  <a:hueOff val="0"/>
                  <a:satOff val="0"/>
                  <a:lumOff val="13156"/>
                  <a:alphaOff val="0"/>
                </a:schemeClr>
              </a:fillRef>
              <a:effectRef idx="0">
                <a:schemeClr val="accent3">
                  <a:shade val="80000"/>
                  <a:alpha val="50000"/>
                  <a:hueOff val="0"/>
                  <a:satOff val="0"/>
                  <a:lumOff val="13156"/>
                  <a:alphaOff val="0"/>
                </a:schemeClr>
              </a:effectRef>
              <a:fontRef idx="minor">
                <a:schemeClr val="tx1"/>
              </a:fontRef>
            </p:style>
            <p:txBody>
              <a:bodyPr spcFirstLastPara="0" vert="horz" wrap="square" lIns="36000" tIns="142930" rIns="36000" bIns="142930" numCol="1" spcCol="1270" anchor="ctr" anchorCtr="0">
                <a:noAutofit/>
              </a:bodyPr>
              <a:lstStyle/>
              <a:p>
                <a:pPr lvl="0" algn="ctr" defTabSz="355600">
                  <a:lnSpc>
                    <a:spcPct val="90000"/>
                  </a:lnSpc>
                  <a:spcBef>
                    <a:spcPct val="0"/>
                  </a:spcBef>
                  <a:spcAft>
                    <a:spcPct val="35000"/>
                  </a:spcAft>
                </a:pPr>
                <a:r>
                  <a:rPr lang="en-GB" sz="1050" kern="1200" smtClean="0"/>
                  <a:t>Industrial ecology</a:t>
                </a:r>
                <a:endParaRPr lang="en-GB" sz="1050" kern="1200" dirty="0"/>
              </a:p>
            </p:txBody>
          </p:sp>
          <p:sp>
            <p:nvSpPr>
              <p:cNvPr id="15" name="Oval 14"/>
              <p:cNvSpPr/>
              <p:nvPr/>
            </p:nvSpPr>
            <p:spPr>
              <a:xfrm>
                <a:off x="1399885" y="3606480"/>
                <a:ext cx="219385" cy="219414"/>
              </a:xfrm>
              <a:prstGeom prst="ellipse">
                <a:avLst/>
              </a:prstGeom>
            </p:spPr>
            <p:style>
              <a:lnRef idx="2">
                <a:schemeClr val="lt1">
                  <a:hueOff val="0"/>
                  <a:satOff val="0"/>
                  <a:lumOff val="0"/>
                  <a:alphaOff val="0"/>
                </a:schemeClr>
              </a:lnRef>
              <a:fillRef idx="1">
                <a:schemeClr val="accent3">
                  <a:shade val="80000"/>
                  <a:alpha val="50000"/>
                  <a:hueOff val="0"/>
                  <a:satOff val="0"/>
                  <a:lumOff val="17541"/>
                  <a:alphaOff val="0"/>
                </a:schemeClr>
              </a:fillRef>
              <a:effectRef idx="0">
                <a:schemeClr val="accent3">
                  <a:shade val="80000"/>
                  <a:alpha val="50000"/>
                  <a:hueOff val="0"/>
                  <a:satOff val="0"/>
                  <a:lumOff val="17541"/>
                  <a:alphaOff val="0"/>
                </a:schemeClr>
              </a:effectRef>
              <a:fontRef idx="minor">
                <a:schemeClr val="tx1"/>
              </a:fontRef>
            </p:style>
          </p:sp>
          <p:sp>
            <p:nvSpPr>
              <p:cNvPr id="16" name="Oval 15"/>
              <p:cNvSpPr/>
              <p:nvPr/>
            </p:nvSpPr>
            <p:spPr>
              <a:xfrm>
                <a:off x="2114538" y="2592576"/>
                <a:ext cx="219385" cy="219414"/>
              </a:xfrm>
              <a:prstGeom prst="ellipse">
                <a:avLst/>
              </a:prstGeom>
            </p:spPr>
            <p:style>
              <a:lnRef idx="2">
                <a:schemeClr val="lt1">
                  <a:hueOff val="0"/>
                  <a:satOff val="0"/>
                  <a:lumOff val="0"/>
                  <a:alphaOff val="0"/>
                </a:schemeClr>
              </a:lnRef>
              <a:fillRef idx="1">
                <a:schemeClr val="accent3">
                  <a:shade val="80000"/>
                  <a:alpha val="50000"/>
                  <a:hueOff val="0"/>
                  <a:satOff val="0"/>
                  <a:lumOff val="21927"/>
                  <a:alphaOff val="0"/>
                </a:schemeClr>
              </a:fillRef>
              <a:effectRef idx="0">
                <a:schemeClr val="accent3">
                  <a:shade val="80000"/>
                  <a:alpha val="50000"/>
                  <a:hueOff val="0"/>
                  <a:satOff val="0"/>
                  <a:lumOff val="21927"/>
                  <a:alphaOff val="0"/>
                </a:schemeClr>
              </a:effectRef>
              <a:fontRef idx="minor">
                <a:schemeClr val="tx1"/>
              </a:fontRef>
            </p:style>
          </p:sp>
          <p:sp>
            <p:nvSpPr>
              <p:cNvPr id="17" name="Freeform 16"/>
              <p:cNvSpPr/>
              <p:nvPr/>
            </p:nvSpPr>
            <p:spPr>
              <a:xfrm>
                <a:off x="2114538" y="2763491"/>
                <a:ext cx="873637" cy="873642"/>
              </a:xfrm>
              <a:custGeom>
                <a:avLst/>
                <a:gdLst>
                  <a:gd name="connsiteX0" fmla="*/ 0 w 767850"/>
                  <a:gd name="connsiteY0" fmla="*/ 383927 h 767854"/>
                  <a:gd name="connsiteX1" fmla="*/ 383925 w 767850"/>
                  <a:gd name="connsiteY1" fmla="*/ 0 h 767854"/>
                  <a:gd name="connsiteX2" fmla="*/ 767850 w 767850"/>
                  <a:gd name="connsiteY2" fmla="*/ 383927 h 767854"/>
                  <a:gd name="connsiteX3" fmla="*/ 383925 w 767850"/>
                  <a:gd name="connsiteY3" fmla="*/ 767854 h 767854"/>
                  <a:gd name="connsiteX4" fmla="*/ 0 w 767850"/>
                  <a:gd name="connsiteY4" fmla="*/ 383927 h 767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850" h="767854">
                    <a:moveTo>
                      <a:pt x="0" y="383927"/>
                    </a:moveTo>
                    <a:cubicBezTo>
                      <a:pt x="0" y="171890"/>
                      <a:pt x="171889" y="0"/>
                      <a:pt x="383925" y="0"/>
                    </a:cubicBezTo>
                    <a:cubicBezTo>
                      <a:pt x="595961" y="0"/>
                      <a:pt x="767850" y="171890"/>
                      <a:pt x="767850" y="383927"/>
                    </a:cubicBezTo>
                    <a:cubicBezTo>
                      <a:pt x="767850" y="595964"/>
                      <a:pt x="595961" y="767854"/>
                      <a:pt x="383925" y="767854"/>
                    </a:cubicBezTo>
                    <a:cubicBezTo>
                      <a:pt x="171889" y="767854"/>
                      <a:pt x="0" y="595964"/>
                      <a:pt x="0" y="383927"/>
                    </a:cubicBezTo>
                    <a:close/>
                  </a:path>
                </a:pathLst>
              </a:custGeom>
            </p:spPr>
            <p:style>
              <a:lnRef idx="2">
                <a:schemeClr val="lt1">
                  <a:hueOff val="0"/>
                  <a:satOff val="0"/>
                  <a:lumOff val="0"/>
                  <a:alphaOff val="0"/>
                </a:schemeClr>
              </a:lnRef>
              <a:fillRef idx="1">
                <a:schemeClr val="accent3">
                  <a:shade val="80000"/>
                  <a:alpha val="50000"/>
                  <a:hueOff val="0"/>
                  <a:satOff val="0"/>
                  <a:lumOff val="26312"/>
                  <a:alphaOff val="0"/>
                </a:schemeClr>
              </a:fillRef>
              <a:effectRef idx="0">
                <a:schemeClr val="accent3">
                  <a:shade val="80000"/>
                  <a:alpha val="50000"/>
                  <a:hueOff val="0"/>
                  <a:satOff val="0"/>
                  <a:lumOff val="26312"/>
                  <a:alphaOff val="0"/>
                </a:schemeClr>
              </a:effectRef>
              <a:fontRef idx="minor">
                <a:schemeClr val="tx1"/>
              </a:fontRef>
            </p:style>
            <p:txBody>
              <a:bodyPr spcFirstLastPara="0" vert="horz" wrap="square" lIns="36000" tIns="142930" rIns="36000" bIns="142930" numCol="1" spcCol="1270" anchor="ctr" anchorCtr="0">
                <a:noAutofit/>
              </a:bodyPr>
              <a:lstStyle/>
              <a:p>
                <a:pPr lvl="0" algn="ctr" defTabSz="355600">
                  <a:lnSpc>
                    <a:spcPct val="90000"/>
                  </a:lnSpc>
                  <a:spcBef>
                    <a:spcPct val="0"/>
                  </a:spcBef>
                  <a:spcAft>
                    <a:spcPct val="35000"/>
                  </a:spcAft>
                </a:pPr>
                <a:r>
                  <a:rPr lang="en-GB" sz="1050" kern="1200" dirty="0" smtClean="0"/>
                  <a:t>Cradle to Cradle</a:t>
                </a:r>
                <a:endParaRPr lang="en-GB" sz="1050" kern="1200" dirty="0"/>
              </a:p>
            </p:txBody>
          </p:sp>
          <p:sp>
            <p:nvSpPr>
              <p:cNvPr id="18" name="Oval 17"/>
              <p:cNvSpPr/>
              <p:nvPr/>
            </p:nvSpPr>
            <p:spPr>
              <a:xfrm>
                <a:off x="2741697" y="3766635"/>
                <a:ext cx="219385" cy="219414"/>
              </a:xfrm>
              <a:prstGeom prst="ellipse">
                <a:avLst/>
              </a:prstGeom>
            </p:spPr>
            <p:style>
              <a:lnRef idx="2">
                <a:schemeClr val="lt1">
                  <a:hueOff val="0"/>
                  <a:satOff val="0"/>
                  <a:lumOff val="0"/>
                  <a:alphaOff val="0"/>
                </a:schemeClr>
              </a:lnRef>
              <a:fillRef idx="1">
                <a:schemeClr val="accent3">
                  <a:shade val="80000"/>
                  <a:alpha val="50000"/>
                  <a:hueOff val="0"/>
                  <a:satOff val="0"/>
                  <a:lumOff val="21927"/>
                  <a:alphaOff val="0"/>
                </a:schemeClr>
              </a:fillRef>
              <a:effectRef idx="0">
                <a:schemeClr val="accent3">
                  <a:shade val="80000"/>
                  <a:alpha val="50000"/>
                  <a:hueOff val="0"/>
                  <a:satOff val="0"/>
                  <a:lumOff val="21927"/>
                  <a:alphaOff val="0"/>
                </a:schemeClr>
              </a:effectRef>
              <a:fontRef idx="minor">
                <a:schemeClr val="tx1"/>
              </a:fontRef>
            </p:style>
          </p:sp>
          <p:sp>
            <p:nvSpPr>
              <p:cNvPr id="19" name="Freeform 18"/>
              <p:cNvSpPr/>
              <p:nvPr/>
            </p:nvSpPr>
            <p:spPr>
              <a:xfrm>
                <a:off x="1068773" y="3836236"/>
                <a:ext cx="873637" cy="873642"/>
              </a:xfrm>
              <a:custGeom>
                <a:avLst/>
                <a:gdLst>
                  <a:gd name="connsiteX0" fmla="*/ 0 w 767850"/>
                  <a:gd name="connsiteY0" fmla="*/ 383927 h 767854"/>
                  <a:gd name="connsiteX1" fmla="*/ 383925 w 767850"/>
                  <a:gd name="connsiteY1" fmla="*/ 0 h 767854"/>
                  <a:gd name="connsiteX2" fmla="*/ 767850 w 767850"/>
                  <a:gd name="connsiteY2" fmla="*/ 383927 h 767854"/>
                  <a:gd name="connsiteX3" fmla="*/ 383925 w 767850"/>
                  <a:gd name="connsiteY3" fmla="*/ 767854 h 767854"/>
                  <a:gd name="connsiteX4" fmla="*/ 0 w 767850"/>
                  <a:gd name="connsiteY4" fmla="*/ 383927 h 767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850" h="767854">
                    <a:moveTo>
                      <a:pt x="0" y="383927"/>
                    </a:moveTo>
                    <a:cubicBezTo>
                      <a:pt x="0" y="171890"/>
                      <a:pt x="171889" y="0"/>
                      <a:pt x="383925" y="0"/>
                    </a:cubicBezTo>
                    <a:cubicBezTo>
                      <a:pt x="595961" y="0"/>
                      <a:pt x="767850" y="171890"/>
                      <a:pt x="767850" y="383927"/>
                    </a:cubicBezTo>
                    <a:cubicBezTo>
                      <a:pt x="767850" y="595964"/>
                      <a:pt x="595961" y="767854"/>
                      <a:pt x="383925" y="767854"/>
                    </a:cubicBezTo>
                    <a:cubicBezTo>
                      <a:pt x="171889" y="767854"/>
                      <a:pt x="0" y="595964"/>
                      <a:pt x="0" y="383927"/>
                    </a:cubicBezTo>
                    <a:close/>
                  </a:path>
                </a:pathLst>
              </a:custGeom>
            </p:spPr>
            <p:style>
              <a:lnRef idx="2">
                <a:schemeClr val="lt1">
                  <a:hueOff val="0"/>
                  <a:satOff val="0"/>
                  <a:lumOff val="0"/>
                  <a:alphaOff val="0"/>
                </a:schemeClr>
              </a:lnRef>
              <a:fillRef idx="1">
                <a:schemeClr val="accent3">
                  <a:shade val="80000"/>
                  <a:alpha val="50000"/>
                  <a:hueOff val="0"/>
                  <a:satOff val="0"/>
                  <a:lumOff val="17541"/>
                  <a:alphaOff val="0"/>
                </a:schemeClr>
              </a:fillRef>
              <a:effectRef idx="0">
                <a:schemeClr val="accent3">
                  <a:shade val="80000"/>
                  <a:alpha val="50000"/>
                  <a:hueOff val="0"/>
                  <a:satOff val="0"/>
                  <a:lumOff val="17541"/>
                  <a:alphaOff val="0"/>
                </a:schemeClr>
              </a:effectRef>
              <a:fontRef idx="minor">
                <a:schemeClr val="tx1"/>
              </a:fontRef>
            </p:style>
            <p:txBody>
              <a:bodyPr spcFirstLastPara="0" vert="horz" wrap="square" lIns="36000" tIns="142930" rIns="36000" bIns="142930" numCol="1" spcCol="1270" anchor="ctr" anchorCtr="0">
                <a:noAutofit/>
              </a:bodyPr>
              <a:lstStyle/>
              <a:p>
                <a:pPr lvl="0" algn="ctr" defTabSz="355600">
                  <a:lnSpc>
                    <a:spcPct val="90000"/>
                  </a:lnSpc>
                  <a:spcBef>
                    <a:spcPct val="0"/>
                  </a:spcBef>
                  <a:spcAft>
                    <a:spcPct val="35000"/>
                  </a:spcAft>
                </a:pPr>
                <a:r>
                  <a:rPr lang="en-GB" sz="1050" kern="1200" dirty="0" smtClean="0"/>
                  <a:t>Natural Capitalism</a:t>
                </a:r>
                <a:endParaRPr lang="en-GB" sz="1050" kern="1200" dirty="0"/>
              </a:p>
            </p:txBody>
          </p:sp>
          <p:sp>
            <p:nvSpPr>
              <p:cNvPr id="20" name="Freeform 19"/>
              <p:cNvSpPr/>
              <p:nvPr/>
            </p:nvSpPr>
            <p:spPr>
              <a:xfrm>
                <a:off x="1975129" y="3736373"/>
                <a:ext cx="873637" cy="873642"/>
              </a:xfrm>
              <a:custGeom>
                <a:avLst/>
                <a:gdLst>
                  <a:gd name="connsiteX0" fmla="*/ 0 w 767850"/>
                  <a:gd name="connsiteY0" fmla="*/ 383927 h 767854"/>
                  <a:gd name="connsiteX1" fmla="*/ 383925 w 767850"/>
                  <a:gd name="connsiteY1" fmla="*/ 0 h 767854"/>
                  <a:gd name="connsiteX2" fmla="*/ 767850 w 767850"/>
                  <a:gd name="connsiteY2" fmla="*/ 383927 h 767854"/>
                  <a:gd name="connsiteX3" fmla="*/ 383925 w 767850"/>
                  <a:gd name="connsiteY3" fmla="*/ 767854 h 767854"/>
                  <a:gd name="connsiteX4" fmla="*/ 0 w 767850"/>
                  <a:gd name="connsiteY4" fmla="*/ 383927 h 767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850" h="767854">
                    <a:moveTo>
                      <a:pt x="0" y="383927"/>
                    </a:moveTo>
                    <a:cubicBezTo>
                      <a:pt x="0" y="171890"/>
                      <a:pt x="171889" y="0"/>
                      <a:pt x="383925" y="0"/>
                    </a:cubicBezTo>
                    <a:cubicBezTo>
                      <a:pt x="595961" y="0"/>
                      <a:pt x="767850" y="171890"/>
                      <a:pt x="767850" y="383927"/>
                    </a:cubicBezTo>
                    <a:cubicBezTo>
                      <a:pt x="767850" y="595964"/>
                      <a:pt x="595961" y="767854"/>
                      <a:pt x="383925" y="767854"/>
                    </a:cubicBezTo>
                    <a:cubicBezTo>
                      <a:pt x="171889" y="767854"/>
                      <a:pt x="0" y="595964"/>
                      <a:pt x="0" y="383927"/>
                    </a:cubicBezTo>
                    <a:close/>
                  </a:path>
                </a:pathLst>
              </a:custGeom>
            </p:spPr>
            <p:style>
              <a:lnRef idx="2">
                <a:schemeClr val="lt1">
                  <a:hueOff val="0"/>
                  <a:satOff val="0"/>
                  <a:lumOff val="0"/>
                  <a:alphaOff val="0"/>
                </a:schemeClr>
              </a:lnRef>
              <a:fillRef idx="1">
                <a:schemeClr val="accent3">
                  <a:shade val="80000"/>
                  <a:alpha val="50000"/>
                  <a:hueOff val="0"/>
                  <a:satOff val="0"/>
                  <a:lumOff val="13156"/>
                  <a:alphaOff val="0"/>
                </a:schemeClr>
              </a:fillRef>
              <a:effectRef idx="0">
                <a:schemeClr val="accent3">
                  <a:shade val="80000"/>
                  <a:alpha val="50000"/>
                  <a:hueOff val="0"/>
                  <a:satOff val="0"/>
                  <a:lumOff val="13156"/>
                  <a:alphaOff val="0"/>
                </a:schemeClr>
              </a:effectRef>
              <a:fontRef idx="minor">
                <a:schemeClr val="tx1"/>
              </a:fontRef>
            </p:style>
            <p:txBody>
              <a:bodyPr spcFirstLastPara="0" vert="horz" wrap="square" lIns="36000" tIns="142930" rIns="36000" bIns="142930" numCol="1" spcCol="1270" anchor="ctr" anchorCtr="0">
                <a:noAutofit/>
              </a:bodyPr>
              <a:lstStyle/>
              <a:p>
                <a:pPr lvl="0" algn="ctr" defTabSz="355600">
                  <a:lnSpc>
                    <a:spcPct val="90000"/>
                  </a:lnSpc>
                  <a:spcBef>
                    <a:spcPct val="0"/>
                  </a:spcBef>
                  <a:spcAft>
                    <a:spcPct val="35000"/>
                  </a:spcAft>
                </a:pPr>
                <a:r>
                  <a:rPr lang="en-GB" sz="1050" kern="1200" dirty="0" smtClean="0"/>
                  <a:t>Blue </a:t>
                </a:r>
              </a:p>
              <a:p>
                <a:pPr lvl="0" algn="ctr" defTabSz="355600">
                  <a:lnSpc>
                    <a:spcPct val="90000"/>
                  </a:lnSpc>
                  <a:spcBef>
                    <a:spcPct val="0"/>
                  </a:spcBef>
                  <a:spcAft>
                    <a:spcPct val="35000"/>
                  </a:spcAft>
                </a:pPr>
                <a:r>
                  <a:rPr lang="en-GB" sz="1050" kern="1200" dirty="0" smtClean="0"/>
                  <a:t>Economy</a:t>
                </a:r>
                <a:endParaRPr lang="en-GB" sz="1050" kern="1200" dirty="0"/>
              </a:p>
            </p:txBody>
          </p:sp>
          <p:sp>
            <p:nvSpPr>
              <p:cNvPr id="21" name="Oval 20"/>
              <p:cNvSpPr/>
              <p:nvPr/>
            </p:nvSpPr>
            <p:spPr>
              <a:xfrm>
                <a:off x="1717774" y="3554192"/>
                <a:ext cx="377138" cy="377052"/>
              </a:xfrm>
              <a:prstGeom prst="ellipse">
                <a:avLst/>
              </a:prstGeom>
            </p:spPr>
            <p:style>
              <a:lnRef idx="2">
                <a:schemeClr val="lt1">
                  <a:hueOff val="0"/>
                  <a:satOff val="0"/>
                  <a:lumOff val="0"/>
                  <a:alphaOff val="0"/>
                </a:schemeClr>
              </a:lnRef>
              <a:fillRef idx="1">
                <a:schemeClr val="accent3">
                  <a:shade val="80000"/>
                  <a:alpha val="50000"/>
                  <a:hueOff val="0"/>
                  <a:satOff val="0"/>
                  <a:lumOff val="8771"/>
                  <a:alphaOff val="0"/>
                </a:schemeClr>
              </a:fillRef>
              <a:effectRef idx="0">
                <a:schemeClr val="accent3">
                  <a:shade val="80000"/>
                  <a:alpha val="50000"/>
                  <a:hueOff val="0"/>
                  <a:satOff val="0"/>
                  <a:lumOff val="8771"/>
                  <a:alphaOff val="0"/>
                </a:schemeClr>
              </a:effectRef>
              <a:fontRef idx="minor">
                <a:schemeClr val="tx1"/>
              </a:fontRef>
            </p:style>
          </p:sp>
          <p:sp>
            <p:nvSpPr>
              <p:cNvPr id="22" name="Oval 21"/>
              <p:cNvSpPr/>
              <p:nvPr/>
            </p:nvSpPr>
            <p:spPr>
              <a:xfrm>
                <a:off x="1153534" y="3747075"/>
                <a:ext cx="164906" cy="164803"/>
              </a:xfrm>
              <a:prstGeom prst="ellipse">
                <a:avLst/>
              </a:prstGeom>
            </p:spPr>
            <p:style>
              <a:lnRef idx="2">
                <a:schemeClr val="lt1">
                  <a:hueOff val="0"/>
                  <a:satOff val="0"/>
                  <a:lumOff val="0"/>
                  <a:alphaOff val="0"/>
                </a:schemeClr>
              </a:lnRef>
              <a:fillRef idx="1">
                <a:schemeClr val="accent3">
                  <a:shade val="80000"/>
                  <a:alpha val="50000"/>
                  <a:hueOff val="0"/>
                  <a:satOff val="0"/>
                  <a:lumOff val="4385"/>
                  <a:alphaOff val="0"/>
                </a:schemeClr>
              </a:fillRef>
              <a:effectRef idx="0">
                <a:schemeClr val="accent3">
                  <a:shade val="80000"/>
                  <a:alpha val="50000"/>
                  <a:hueOff val="0"/>
                  <a:satOff val="0"/>
                  <a:lumOff val="4385"/>
                  <a:alphaOff val="0"/>
                </a:schemeClr>
              </a:effectRef>
              <a:fontRef idx="minor">
                <a:schemeClr val="tx1"/>
              </a:fontRef>
            </p:style>
          </p:sp>
          <p:sp>
            <p:nvSpPr>
              <p:cNvPr id="23" name="Freeform 22"/>
              <p:cNvSpPr/>
              <p:nvPr/>
            </p:nvSpPr>
            <p:spPr>
              <a:xfrm>
                <a:off x="6632867" y="2751375"/>
                <a:ext cx="1678096" cy="1720969"/>
              </a:xfrm>
              <a:custGeom>
                <a:avLst/>
                <a:gdLst>
                  <a:gd name="connsiteX0" fmla="*/ 0 w 1522133"/>
                  <a:gd name="connsiteY0" fmla="*/ 760929 h 1521857"/>
                  <a:gd name="connsiteX1" fmla="*/ 761067 w 1522133"/>
                  <a:gd name="connsiteY1" fmla="*/ 0 h 1521857"/>
                  <a:gd name="connsiteX2" fmla="*/ 1522134 w 1522133"/>
                  <a:gd name="connsiteY2" fmla="*/ 760929 h 1521857"/>
                  <a:gd name="connsiteX3" fmla="*/ 761067 w 1522133"/>
                  <a:gd name="connsiteY3" fmla="*/ 1521858 h 1521857"/>
                  <a:gd name="connsiteX4" fmla="*/ 0 w 1522133"/>
                  <a:gd name="connsiteY4" fmla="*/ 760929 h 1521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2133" h="1521857">
                    <a:moveTo>
                      <a:pt x="0" y="760929"/>
                    </a:moveTo>
                    <a:cubicBezTo>
                      <a:pt x="0" y="340680"/>
                      <a:pt x="340741" y="0"/>
                      <a:pt x="761067" y="0"/>
                    </a:cubicBezTo>
                    <a:cubicBezTo>
                      <a:pt x="1181393" y="0"/>
                      <a:pt x="1522134" y="340680"/>
                      <a:pt x="1522134" y="760929"/>
                    </a:cubicBezTo>
                    <a:cubicBezTo>
                      <a:pt x="1522134" y="1181178"/>
                      <a:pt x="1181393" y="1521858"/>
                      <a:pt x="761067" y="1521858"/>
                    </a:cubicBezTo>
                    <a:cubicBezTo>
                      <a:pt x="340741" y="1521858"/>
                      <a:pt x="0" y="1181178"/>
                      <a:pt x="0" y="760929"/>
                    </a:cubicBezTo>
                    <a:close/>
                  </a:path>
                </a:pathLst>
              </a:custGeom>
            </p:spPr>
            <p:style>
              <a:lnRef idx="2">
                <a:schemeClr val="lt1">
                  <a:hueOff val="0"/>
                  <a:satOff val="0"/>
                  <a:lumOff val="0"/>
                  <a:alphaOff val="0"/>
                </a:schemeClr>
              </a:lnRef>
              <a:fillRef idx="1">
                <a:schemeClr val="accent3">
                  <a:shade val="80000"/>
                  <a:hueOff val="0"/>
                  <a:satOff val="0"/>
                  <a:lumOff val="0"/>
                  <a:alphaOff val="0"/>
                </a:schemeClr>
              </a:fillRef>
              <a:effectRef idx="0">
                <a:schemeClr val="accent3">
                  <a:shade val="80000"/>
                  <a:hueOff val="0"/>
                  <a:satOff val="0"/>
                  <a:lumOff val="0"/>
                  <a:alphaOff val="0"/>
                </a:schemeClr>
              </a:effectRef>
              <a:fontRef idx="minor">
                <a:schemeClr val="lt1"/>
              </a:fontRef>
            </p:style>
            <p:txBody>
              <a:bodyPr spcFirstLastPara="0" vert="horz" wrap="square" lIns="295301" tIns="295261" rIns="295301" bIns="295261" numCol="1" spcCol="1270" anchor="ctr" anchorCtr="0">
                <a:noAutofit/>
              </a:bodyPr>
              <a:lstStyle/>
              <a:p>
                <a:pPr lvl="0" algn="ctr" defTabSz="844550">
                  <a:lnSpc>
                    <a:spcPct val="90000"/>
                  </a:lnSpc>
                  <a:spcBef>
                    <a:spcPct val="0"/>
                  </a:spcBef>
                  <a:spcAft>
                    <a:spcPct val="35000"/>
                  </a:spcAft>
                </a:pPr>
                <a:r>
                  <a:rPr lang="en-GB" sz="1900" kern="1200" dirty="0" smtClean="0"/>
                  <a:t>Circular economy</a:t>
                </a:r>
                <a:endParaRPr lang="en-GB" sz="1900" kern="1200" dirty="0"/>
              </a:p>
            </p:txBody>
          </p:sp>
          <p:sp>
            <p:nvSpPr>
              <p:cNvPr id="24" name="Freeform 23"/>
              <p:cNvSpPr/>
              <p:nvPr/>
            </p:nvSpPr>
            <p:spPr>
              <a:xfrm>
                <a:off x="610414" y="4675668"/>
                <a:ext cx="1978773" cy="521397"/>
              </a:xfrm>
              <a:custGeom>
                <a:avLst/>
                <a:gdLst>
                  <a:gd name="connsiteX0" fmla="*/ 0 w 1978773"/>
                  <a:gd name="connsiteY0" fmla="*/ 0 h 521397"/>
                  <a:gd name="connsiteX1" fmla="*/ 1978773 w 1978773"/>
                  <a:gd name="connsiteY1" fmla="*/ 0 h 521397"/>
                  <a:gd name="connsiteX2" fmla="*/ 1978773 w 1978773"/>
                  <a:gd name="connsiteY2" fmla="*/ 521397 h 521397"/>
                  <a:gd name="connsiteX3" fmla="*/ 0 w 1978773"/>
                  <a:gd name="connsiteY3" fmla="*/ 521397 h 521397"/>
                  <a:gd name="connsiteX4" fmla="*/ 0 w 1978773"/>
                  <a:gd name="connsiteY4" fmla="*/ 0 h 52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8773" h="521397">
                    <a:moveTo>
                      <a:pt x="0" y="0"/>
                    </a:moveTo>
                    <a:lnTo>
                      <a:pt x="1978773" y="0"/>
                    </a:lnTo>
                    <a:lnTo>
                      <a:pt x="1978773" y="521397"/>
                    </a:lnTo>
                    <a:lnTo>
                      <a:pt x="0" y="52139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smtClean="0"/>
                  <a:t>Influences</a:t>
                </a:r>
                <a:endParaRPr lang="en-GB" sz="1900" kern="1200" dirty="0"/>
              </a:p>
            </p:txBody>
          </p:sp>
        </p:grpSp>
        <p:sp>
          <p:nvSpPr>
            <p:cNvPr id="25" name="Freeform 24"/>
            <p:cNvSpPr/>
            <p:nvPr/>
          </p:nvSpPr>
          <p:spPr>
            <a:xfrm>
              <a:off x="645217" y="3038236"/>
              <a:ext cx="873637" cy="873642"/>
            </a:xfrm>
            <a:custGeom>
              <a:avLst/>
              <a:gdLst>
                <a:gd name="connsiteX0" fmla="*/ 0 w 767850"/>
                <a:gd name="connsiteY0" fmla="*/ 383927 h 767854"/>
                <a:gd name="connsiteX1" fmla="*/ 383925 w 767850"/>
                <a:gd name="connsiteY1" fmla="*/ 0 h 767854"/>
                <a:gd name="connsiteX2" fmla="*/ 767850 w 767850"/>
                <a:gd name="connsiteY2" fmla="*/ 383927 h 767854"/>
                <a:gd name="connsiteX3" fmla="*/ 383925 w 767850"/>
                <a:gd name="connsiteY3" fmla="*/ 767854 h 767854"/>
                <a:gd name="connsiteX4" fmla="*/ 0 w 767850"/>
                <a:gd name="connsiteY4" fmla="*/ 383927 h 767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850" h="767854">
                  <a:moveTo>
                    <a:pt x="0" y="383927"/>
                  </a:moveTo>
                  <a:cubicBezTo>
                    <a:pt x="0" y="171890"/>
                    <a:pt x="171889" y="0"/>
                    <a:pt x="383925" y="0"/>
                  </a:cubicBezTo>
                  <a:cubicBezTo>
                    <a:pt x="595961" y="0"/>
                    <a:pt x="767850" y="171890"/>
                    <a:pt x="767850" y="383927"/>
                  </a:cubicBezTo>
                  <a:cubicBezTo>
                    <a:pt x="767850" y="595964"/>
                    <a:pt x="595961" y="767854"/>
                    <a:pt x="383925" y="767854"/>
                  </a:cubicBezTo>
                  <a:cubicBezTo>
                    <a:pt x="171889" y="767854"/>
                    <a:pt x="0" y="595964"/>
                    <a:pt x="0" y="383927"/>
                  </a:cubicBezTo>
                  <a:close/>
                </a:path>
              </a:pathLst>
            </a:custGeom>
            <a:solidFill>
              <a:schemeClr val="bg1">
                <a:lumMod val="75000"/>
                <a:alpha val="50000"/>
              </a:schemeClr>
            </a:solidFill>
            <a:ln>
              <a:noFill/>
            </a:ln>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36000" tIns="142930" rIns="36000" bIns="142930" numCol="1" spcCol="1270" anchor="ctr" anchorCtr="0">
              <a:noAutofit/>
            </a:bodyPr>
            <a:lstStyle/>
            <a:p>
              <a:pPr lvl="0" algn="ctr" defTabSz="355600">
                <a:lnSpc>
                  <a:spcPct val="90000"/>
                </a:lnSpc>
                <a:spcBef>
                  <a:spcPct val="0"/>
                </a:spcBef>
                <a:spcAft>
                  <a:spcPct val="35000"/>
                </a:spcAft>
              </a:pPr>
              <a:r>
                <a:rPr lang="en-GB" sz="1050" kern="1200" dirty="0" smtClean="0"/>
                <a:t>Service/ Performance economy</a:t>
              </a:r>
              <a:endParaRPr lang="en-GB" sz="1050" kern="1200" dirty="0"/>
            </a:p>
          </p:txBody>
        </p:sp>
        <p:sp>
          <p:nvSpPr>
            <p:cNvPr id="27" name="Oval 26"/>
            <p:cNvSpPr/>
            <p:nvPr/>
          </p:nvSpPr>
          <p:spPr>
            <a:xfrm>
              <a:off x="1000229" y="3986049"/>
              <a:ext cx="219385" cy="219414"/>
            </a:xfrm>
            <a:prstGeom prst="ellipse">
              <a:avLst/>
            </a:prstGeom>
            <a:solidFill>
              <a:schemeClr val="bg1">
                <a:lumMod val="75000"/>
                <a:alpha val="50000"/>
              </a:schemeClr>
            </a:solidFill>
            <a:ln>
              <a:noFill/>
            </a:ln>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sp>
        <p:sp>
          <p:nvSpPr>
            <p:cNvPr id="28" name="Oval 27"/>
            <p:cNvSpPr/>
            <p:nvPr/>
          </p:nvSpPr>
          <p:spPr>
            <a:xfrm>
              <a:off x="1062246" y="4284054"/>
              <a:ext cx="164906" cy="164803"/>
            </a:xfrm>
            <a:prstGeom prst="ellipse">
              <a:avLst/>
            </a:prstGeom>
            <a:solidFill>
              <a:schemeClr val="bg1">
                <a:lumMod val="75000"/>
                <a:alpha val="50000"/>
              </a:schemeClr>
            </a:solidFill>
            <a:ln>
              <a:noFill/>
            </a:ln>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sp>
        <p:sp>
          <p:nvSpPr>
            <p:cNvPr id="29" name="Oval 28"/>
            <p:cNvSpPr/>
            <p:nvPr/>
          </p:nvSpPr>
          <p:spPr>
            <a:xfrm>
              <a:off x="924391" y="2836347"/>
              <a:ext cx="164906" cy="164803"/>
            </a:xfrm>
            <a:prstGeom prst="ellipse">
              <a:avLst/>
            </a:prstGeom>
            <a:solidFill>
              <a:schemeClr val="bg1">
                <a:lumMod val="75000"/>
                <a:alpha val="50000"/>
              </a:schemeClr>
            </a:solidFill>
            <a:ln>
              <a:noFill/>
            </a:ln>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sp>
        <p:sp>
          <p:nvSpPr>
            <p:cNvPr id="30" name="Oval 29"/>
            <p:cNvSpPr/>
            <p:nvPr/>
          </p:nvSpPr>
          <p:spPr>
            <a:xfrm>
              <a:off x="1240464" y="2716568"/>
              <a:ext cx="219385" cy="219414"/>
            </a:xfrm>
            <a:prstGeom prst="ellipse">
              <a:avLst/>
            </a:prstGeom>
            <a:solidFill>
              <a:schemeClr val="bg1">
                <a:lumMod val="75000"/>
                <a:alpha val="50000"/>
              </a:schemeClr>
            </a:solidFill>
            <a:ln>
              <a:noFill/>
            </a:ln>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sp>
      </p:grpSp>
      <p:sp>
        <p:nvSpPr>
          <p:cNvPr id="32" name="TextBox 31"/>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23658291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839" y="320156"/>
            <a:ext cx="8515351" cy="893831"/>
          </a:xfrm>
        </p:spPr>
        <p:txBody>
          <a:bodyPr anchor="t">
            <a:normAutofit fontScale="90000"/>
          </a:bodyPr>
          <a:lstStyle/>
          <a:p>
            <a:r>
              <a:rPr lang="en-GB" dirty="0" smtClean="0"/>
              <a:t>Table 1.1:  </a:t>
            </a:r>
            <a:r>
              <a:rPr lang="en-GB" b="1" dirty="0" smtClean="0"/>
              <a:t>Circular economy approaches - comparisons</a:t>
            </a:r>
            <a:endParaRPr lang="en-GB" b="1"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862410395"/>
              </p:ext>
            </p:extLst>
          </p:nvPr>
        </p:nvGraphicFramePr>
        <p:xfrm>
          <a:off x="628650" y="1147545"/>
          <a:ext cx="7144165" cy="5190050"/>
        </p:xfrm>
        <a:graphic>
          <a:graphicData uri="http://schemas.openxmlformats.org/drawingml/2006/table">
            <a:tbl>
              <a:tblPr/>
              <a:tblGrid>
                <a:gridCol w="939689">
                  <a:extLst>
                    <a:ext uri="{9D8B030D-6E8A-4147-A177-3AD203B41FA5}">
                      <a16:colId xmlns:a16="http://schemas.microsoft.com/office/drawing/2014/main" val="20000"/>
                    </a:ext>
                  </a:extLst>
                </a:gridCol>
                <a:gridCol w="2154639">
                  <a:extLst>
                    <a:ext uri="{9D8B030D-6E8A-4147-A177-3AD203B41FA5}">
                      <a16:colId xmlns:a16="http://schemas.microsoft.com/office/drawing/2014/main" val="20001"/>
                    </a:ext>
                  </a:extLst>
                </a:gridCol>
                <a:gridCol w="734033">
                  <a:extLst>
                    <a:ext uri="{9D8B030D-6E8A-4147-A177-3AD203B41FA5}">
                      <a16:colId xmlns:a16="http://schemas.microsoft.com/office/drawing/2014/main" val="20002"/>
                    </a:ext>
                  </a:extLst>
                </a:gridCol>
                <a:gridCol w="847934">
                  <a:extLst>
                    <a:ext uri="{9D8B030D-6E8A-4147-A177-3AD203B41FA5}">
                      <a16:colId xmlns:a16="http://schemas.microsoft.com/office/drawing/2014/main" val="20003"/>
                    </a:ext>
                  </a:extLst>
                </a:gridCol>
                <a:gridCol w="809968">
                  <a:extLst>
                    <a:ext uri="{9D8B030D-6E8A-4147-A177-3AD203B41FA5}">
                      <a16:colId xmlns:a16="http://schemas.microsoft.com/office/drawing/2014/main" val="20004"/>
                    </a:ext>
                  </a:extLst>
                </a:gridCol>
                <a:gridCol w="809968">
                  <a:extLst>
                    <a:ext uri="{9D8B030D-6E8A-4147-A177-3AD203B41FA5}">
                      <a16:colId xmlns:a16="http://schemas.microsoft.com/office/drawing/2014/main" val="20005"/>
                    </a:ext>
                  </a:extLst>
                </a:gridCol>
                <a:gridCol w="847934">
                  <a:extLst>
                    <a:ext uri="{9D8B030D-6E8A-4147-A177-3AD203B41FA5}">
                      <a16:colId xmlns:a16="http://schemas.microsoft.com/office/drawing/2014/main" val="20006"/>
                    </a:ext>
                  </a:extLst>
                </a:gridCol>
              </a:tblGrid>
              <a:tr h="402764">
                <a:tc>
                  <a:txBody>
                    <a:bodyPr/>
                    <a:lstStyle/>
                    <a:p>
                      <a:pPr algn="l" fontAlgn="b"/>
                      <a:r>
                        <a:rPr lang="en-GB" sz="1100" b="0" i="0" u="none" strike="noStrike" dirty="0">
                          <a:solidFill>
                            <a:srgbClr val="000000"/>
                          </a:solidFill>
                          <a:effectLst/>
                          <a:latin typeface="Calibri" panose="020F0502020204030204" pitchFamily="34" charset="0"/>
                        </a:rPr>
                        <a:t>Theme</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rgbClr val="E7E6E6"/>
                    </a:solidFill>
                  </a:tcPr>
                </a:tc>
                <a:tc>
                  <a:txBody>
                    <a:bodyPr/>
                    <a:lstStyle/>
                    <a:p>
                      <a:pPr algn="l" fontAlgn="b"/>
                      <a:r>
                        <a:rPr lang="en-GB" sz="1100" b="0" i="0" u="none" strike="noStrike">
                          <a:solidFill>
                            <a:srgbClr val="000000"/>
                          </a:solidFill>
                          <a:effectLst/>
                          <a:latin typeface="Calibri" panose="020F0502020204030204" pitchFamily="34" charset="0"/>
                        </a:rPr>
                        <a:t>Principle</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rgbClr val="E7E6E6"/>
                    </a:solidFill>
                  </a:tcPr>
                </a:tc>
                <a:tc>
                  <a:txBody>
                    <a:bodyPr/>
                    <a:lstStyle/>
                    <a:p>
                      <a:pPr algn="ctr" fontAlgn="b"/>
                      <a:r>
                        <a:rPr lang="en-GB" sz="1100" b="0" i="0" u="none" strike="noStrike">
                          <a:solidFill>
                            <a:srgbClr val="000000"/>
                          </a:solidFill>
                          <a:effectLst/>
                          <a:latin typeface="Calibri" panose="020F0502020204030204" pitchFamily="34" charset="0"/>
                        </a:rPr>
                        <a:t>Blue Economy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rgbClr val="E7E6E6"/>
                    </a:solidFill>
                  </a:tcPr>
                </a:tc>
                <a:tc>
                  <a:txBody>
                    <a:bodyPr/>
                    <a:lstStyle/>
                    <a:p>
                      <a:pPr algn="ctr" fontAlgn="b"/>
                      <a:r>
                        <a:rPr lang="en-GB" sz="1100" b="0" i="0" u="none" strike="noStrike">
                          <a:solidFill>
                            <a:srgbClr val="000000"/>
                          </a:solidFill>
                          <a:effectLst/>
                          <a:latin typeface="Calibri" panose="020F0502020204030204" pitchFamily="34" charset="0"/>
                        </a:rPr>
                        <a:t>Cradle to Cradle</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rgbClr val="E7E6E6"/>
                    </a:solidFill>
                  </a:tcPr>
                </a:tc>
                <a:tc>
                  <a:txBody>
                    <a:bodyPr/>
                    <a:lstStyle/>
                    <a:p>
                      <a:pPr algn="ctr" fontAlgn="b"/>
                      <a:r>
                        <a:rPr lang="en-GB" sz="1100" b="0" i="0" u="none" strike="noStrike">
                          <a:solidFill>
                            <a:srgbClr val="000000"/>
                          </a:solidFill>
                          <a:effectLst/>
                          <a:latin typeface="Calibri" panose="020F0502020204030204" pitchFamily="34" charset="0"/>
                        </a:rPr>
                        <a:t>Circular Economy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rgbClr val="E7E6E6"/>
                    </a:solidFill>
                  </a:tcPr>
                </a:tc>
                <a:tc>
                  <a:txBody>
                    <a:bodyPr/>
                    <a:lstStyle/>
                    <a:p>
                      <a:pPr algn="ctr" fontAlgn="b"/>
                      <a:r>
                        <a:rPr lang="en-GB" sz="1100" b="0" i="0" u="none" strike="noStrike">
                          <a:solidFill>
                            <a:srgbClr val="000000"/>
                          </a:solidFill>
                          <a:effectLst/>
                          <a:latin typeface="Calibri" panose="020F0502020204030204" pitchFamily="34" charset="0"/>
                        </a:rPr>
                        <a:t>Natural Capitalism</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rgbClr val="E7E6E6"/>
                    </a:solidFill>
                  </a:tcPr>
                </a:tc>
                <a:tc>
                  <a:txBody>
                    <a:bodyPr/>
                    <a:lstStyle/>
                    <a:p>
                      <a:pPr algn="ctr" fontAlgn="b"/>
                      <a:r>
                        <a:rPr lang="en-GB" sz="1100" b="0" i="0" u="none" strike="noStrike">
                          <a:solidFill>
                            <a:srgbClr val="000000"/>
                          </a:solidFill>
                          <a:effectLst/>
                          <a:latin typeface="Calibri" panose="020F0502020204030204" pitchFamily="34" charset="0"/>
                        </a:rPr>
                        <a:t>Performance Economy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rgbClr val="E7E6E6"/>
                    </a:solidFill>
                  </a:tcPr>
                </a:tc>
                <a:extLst>
                  <a:ext uri="{0D108BD9-81ED-4DB2-BD59-A6C34878D82A}">
                    <a16:rowId xmlns:a16="http://schemas.microsoft.com/office/drawing/2014/main" val="10000"/>
                  </a:ext>
                </a:extLst>
              </a:tr>
              <a:tr h="201382">
                <a:tc>
                  <a:txBody>
                    <a:bodyPr/>
                    <a:lstStyle/>
                    <a:p>
                      <a:pPr algn="l" fontAlgn="b"/>
                      <a:r>
                        <a:rPr lang="en-GB" sz="1100" b="0" i="0" u="none" strike="noStrike" dirty="0">
                          <a:solidFill>
                            <a:srgbClr val="000000"/>
                          </a:solidFill>
                          <a:effectLst/>
                          <a:latin typeface="Calibri" panose="020F0502020204030204" pitchFamily="34" charset="0"/>
                        </a:rPr>
                        <a:t>Design</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dirty="0">
                          <a:solidFill>
                            <a:srgbClr val="000000"/>
                          </a:solidFill>
                          <a:effectLst/>
                          <a:latin typeface="Calibri" panose="020F0502020204030204" pitchFamily="34" charset="0"/>
                        </a:rPr>
                        <a:t>Biomimicry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1"/>
                  </a:ext>
                </a:extLst>
              </a:tr>
              <a:tr h="201382">
                <a:tc>
                  <a:txBody>
                    <a:bodyPr/>
                    <a:lstStyle/>
                    <a:p>
                      <a:pPr algn="l" fontAlgn="b"/>
                      <a:r>
                        <a:rPr lang="en-GB" sz="1100" b="0" i="0" u="none" strike="noStrike">
                          <a:solidFill>
                            <a:srgbClr val="000000"/>
                          </a:solidFill>
                          <a:effectLst/>
                          <a:latin typeface="Calibri" panose="020F0502020204030204" pitchFamily="34" charset="0"/>
                        </a:rPr>
                        <a:t>Design</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dirty="0">
                          <a:solidFill>
                            <a:srgbClr val="000000"/>
                          </a:solidFill>
                          <a:effectLst/>
                          <a:latin typeface="Calibri" panose="020F0502020204030204" pitchFamily="34" charset="0"/>
                        </a:rPr>
                        <a:t>Diversity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2"/>
                  </a:ext>
                </a:extLst>
              </a:tr>
              <a:tr h="201382">
                <a:tc>
                  <a:txBody>
                    <a:bodyPr/>
                    <a:lstStyle/>
                    <a:p>
                      <a:pPr algn="l" fontAlgn="b"/>
                      <a:r>
                        <a:rPr lang="en-GB" sz="1100" b="0" i="0" u="none" strike="noStrike">
                          <a:solidFill>
                            <a:srgbClr val="000000"/>
                          </a:solidFill>
                          <a:effectLst/>
                          <a:latin typeface="Calibri" panose="020F0502020204030204" pitchFamily="34" charset="0"/>
                        </a:rPr>
                        <a:t>Design</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dirty="0">
                          <a:solidFill>
                            <a:srgbClr val="000000"/>
                          </a:solidFill>
                          <a:effectLst/>
                          <a:latin typeface="Calibri" panose="020F0502020204030204" pitchFamily="34" charset="0"/>
                        </a:rPr>
                        <a:t>Systems thinking</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3"/>
                  </a:ext>
                </a:extLst>
              </a:tr>
              <a:tr h="201382">
                <a:tc>
                  <a:txBody>
                    <a:bodyPr/>
                    <a:lstStyle/>
                    <a:p>
                      <a:pPr algn="l" fontAlgn="b"/>
                      <a:r>
                        <a:rPr lang="en-GB" sz="1100" b="0" i="0" u="none" strike="noStrike">
                          <a:solidFill>
                            <a:srgbClr val="000000"/>
                          </a:solidFill>
                          <a:effectLst/>
                          <a:latin typeface="Calibri" panose="020F0502020204030204" pitchFamily="34" charset="0"/>
                        </a:rPr>
                        <a:t>Conditions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dirty="0">
                          <a:solidFill>
                            <a:srgbClr val="000000"/>
                          </a:solidFill>
                          <a:effectLst/>
                          <a:latin typeface="Calibri" panose="020F0502020204030204" pitchFamily="34" charset="0"/>
                        </a:rPr>
                        <a:t>Internalise externalities (policies)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4"/>
                  </a:ext>
                </a:extLst>
              </a:tr>
              <a:tr h="201382">
                <a:tc>
                  <a:txBody>
                    <a:bodyPr/>
                    <a:lstStyle/>
                    <a:p>
                      <a:pPr algn="l" fontAlgn="b"/>
                      <a:r>
                        <a:rPr lang="en-GB" sz="1100" b="0" i="0" u="none" strike="noStrike">
                          <a:solidFill>
                            <a:srgbClr val="000000"/>
                          </a:solidFill>
                          <a:effectLst/>
                          <a:latin typeface="Calibri" panose="020F0502020204030204" pitchFamily="34" charset="0"/>
                        </a:rPr>
                        <a:t>Conditions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dirty="0">
                          <a:solidFill>
                            <a:srgbClr val="000000"/>
                          </a:solidFill>
                          <a:effectLst/>
                          <a:latin typeface="Calibri" panose="020F0502020204030204" pitchFamily="34" charset="0"/>
                        </a:rPr>
                        <a:t>Open source</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5"/>
                  </a:ext>
                </a:extLst>
              </a:tr>
              <a:tr h="201382">
                <a:tc>
                  <a:txBody>
                    <a:bodyPr/>
                    <a:lstStyle/>
                    <a:p>
                      <a:pPr algn="l" fontAlgn="b"/>
                      <a:r>
                        <a:rPr lang="en-GB" sz="1100" b="0" i="0" u="none" strike="noStrike">
                          <a:solidFill>
                            <a:srgbClr val="000000"/>
                          </a:solidFill>
                          <a:effectLst/>
                          <a:latin typeface="Calibri" panose="020F0502020204030204" pitchFamily="34" charset="0"/>
                        </a:rPr>
                        <a:t>Conditions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Services replace products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6"/>
                  </a:ext>
                </a:extLst>
              </a:tr>
              <a:tr h="201382">
                <a:tc>
                  <a:txBody>
                    <a:bodyPr/>
                    <a:lstStyle/>
                    <a:p>
                      <a:pPr algn="l" fontAlgn="b"/>
                      <a:r>
                        <a:rPr lang="en-GB" sz="1100" b="0" i="0" u="none" strike="noStrike">
                          <a:solidFill>
                            <a:srgbClr val="000000"/>
                          </a:solidFill>
                          <a:effectLst/>
                          <a:latin typeface="Calibri" panose="020F0502020204030204" pitchFamily="34" charset="0"/>
                        </a:rPr>
                        <a:t>Flows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Circular flows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dirty="0">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7"/>
                  </a:ext>
                </a:extLst>
              </a:tr>
              <a:tr h="201382">
                <a:tc>
                  <a:txBody>
                    <a:bodyPr/>
                    <a:lstStyle/>
                    <a:p>
                      <a:pPr algn="l" fontAlgn="b"/>
                      <a:r>
                        <a:rPr lang="en-GB" sz="1100" b="0" i="0" u="none" strike="noStrike">
                          <a:solidFill>
                            <a:srgbClr val="000000"/>
                          </a:solidFill>
                          <a:effectLst/>
                          <a:latin typeface="Calibri" panose="020F0502020204030204" pitchFamily="34" charset="0"/>
                        </a:rPr>
                        <a:t>Flows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Prioritise smallest loop</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8"/>
                  </a:ext>
                </a:extLst>
              </a:tr>
              <a:tr h="201382">
                <a:tc>
                  <a:txBody>
                    <a:bodyPr/>
                    <a:lstStyle/>
                    <a:p>
                      <a:pPr algn="l" fontAlgn="b"/>
                      <a:r>
                        <a:rPr lang="en-GB" sz="1100" b="0" i="0" u="none" strike="noStrike">
                          <a:solidFill>
                            <a:srgbClr val="000000"/>
                          </a:solidFill>
                          <a:effectLst/>
                          <a:latin typeface="Calibri" panose="020F0502020204030204" pitchFamily="34" charset="0"/>
                        </a:rPr>
                        <a:t>Flows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Local systems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Regional</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9"/>
                  </a:ext>
                </a:extLst>
              </a:tr>
              <a:tr h="201382">
                <a:tc>
                  <a:txBody>
                    <a:bodyPr/>
                    <a:lstStyle/>
                    <a:p>
                      <a:pPr algn="l" fontAlgn="b"/>
                      <a:r>
                        <a:rPr lang="en-GB" sz="1100" b="0" i="0" u="none" strike="noStrike">
                          <a:solidFill>
                            <a:srgbClr val="000000"/>
                          </a:solidFill>
                          <a:effectLst/>
                          <a:latin typeface="Calibri" panose="020F0502020204030204" pitchFamily="34" charset="0"/>
                        </a:rPr>
                        <a:t>Living systems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Conserve nature</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0"/>
                  </a:ext>
                </a:extLst>
              </a:tr>
              <a:tr h="201382">
                <a:tc>
                  <a:txBody>
                    <a:bodyPr/>
                    <a:lstStyle/>
                    <a:p>
                      <a:pPr algn="l" fontAlgn="b"/>
                      <a:r>
                        <a:rPr lang="en-GB" sz="1100" b="0" i="0" u="none" strike="noStrike">
                          <a:solidFill>
                            <a:srgbClr val="000000"/>
                          </a:solidFill>
                          <a:effectLst/>
                          <a:latin typeface="Calibri" panose="020F0502020204030204" pitchFamily="34" charset="0"/>
                        </a:rPr>
                        <a:t>Living systems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Regenerate nature</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dirty="0">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1"/>
                  </a:ext>
                </a:extLst>
              </a:tr>
              <a:tr h="201382">
                <a:tc>
                  <a:txBody>
                    <a:bodyPr/>
                    <a:lstStyle/>
                    <a:p>
                      <a:pPr algn="l" fontAlgn="b"/>
                      <a:r>
                        <a:rPr lang="en-GB" sz="1100" b="0" i="0" u="none" strike="noStrike">
                          <a:solidFill>
                            <a:srgbClr val="000000"/>
                          </a:solidFill>
                          <a:effectLst/>
                          <a:latin typeface="Calibri" panose="020F0502020204030204" pitchFamily="34" charset="0"/>
                        </a:rPr>
                        <a:t>Resources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Limited toxicity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2"/>
                  </a:ext>
                </a:extLst>
              </a:tr>
              <a:tr h="201382">
                <a:tc>
                  <a:txBody>
                    <a:bodyPr/>
                    <a:lstStyle/>
                    <a:p>
                      <a:pPr algn="l" fontAlgn="b"/>
                      <a:r>
                        <a:rPr lang="en-GB" sz="1100" b="0" i="0" u="none" strike="noStrike">
                          <a:solidFill>
                            <a:srgbClr val="000000"/>
                          </a:solidFill>
                          <a:effectLst/>
                          <a:latin typeface="Calibri" panose="020F0502020204030204" pitchFamily="34" charset="0"/>
                        </a:rPr>
                        <a:t>Resources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Renewable energy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FF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3"/>
                  </a:ext>
                </a:extLst>
              </a:tr>
              <a:tr h="201382">
                <a:tc>
                  <a:txBody>
                    <a:bodyPr/>
                    <a:lstStyle/>
                    <a:p>
                      <a:pPr algn="l" fontAlgn="b"/>
                      <a:r>
                        <a:rPr lang="en-GB" sz="1100" b="0" i="0" u="none" strike="noStrike">
                          <a:solidFill>
                            <a:srgbClr val="000000"/>
                          </a:solidFill>
                          <a:effectLst/>
                          <a:latin typeface="Calibri" panose="020F0502020204030204" pitchFamily="34" charset="0"/>
                        </a:rPr>
                        <a:t>Resources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Resource productivity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not enough!</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esp. natural</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4"/>
                  </a:ext>
                </a:extLst>
              </a:tr>
              <a:tr h="201382">
                <a:tc>
                  <a:txBody>
                    <a:bodyPr/>
                    <a:lstStyle/>
                    <a:p>
                      <a:pPr algn="l" fontAlgn="b"/>
                      <a:r>
                        <a:rPr lang="en-GB" sz="1100" b="0" i="0" u="none" strike="noStrike">
                          <a:solidFill>
                            <a:srgbClr val="000000"/>
                          </a:solidFill>
                          <a:effectLst/>
                          <a:latin typeface="Calibri" panose="020F0502020204030204" pitchFamily="34" charset="0"/>
                        </a:rPr>
                        <a:t>Resources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Waste = food</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dirty="0" smtClean="0">
                          <a:solidFill>
                            <a:srgbClr val="000000"/>
                          </a:solidFill>
                          <a:effectLst/>
                          <a:latin typeface="Calibri" panose="020F0502020204030204" pitchFamily="34" charset="0"/>
                        </a:rPr>
                        <a:t>nutrients</a:t>
                      </a:r>
                      <a:endParaRPr lang="en-GB" sz="1100" b="0" i="0" u="none" strike="noStrike" dirty="0">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5"/>
                  </a:ext>
                </a:extLst>
              </a:tr>
              <a:tr h="201382">
                <a:tc>
                  <a:txBody>
                    <a:bodyPr/>
                    <a:lstStyle/>
                    <a:p>
                      <a:pPr algn="l" fontAlgn="b"/>
                      <a:r>
                        <a:rPr lang="en-GB" sz="1100" b="0" i="0" u="none" strike="noStrike">
                          <a:solidFill>
                            <a:srgbClr val="000000"/>
                          </a:solidFill>
                          <a:effectLst/>
                          <a:latin typeface="Calibri" panose="020F0502020204030204" pitchFamily="34" charset="0"/>
                        </a:rPr>
                        <a:t>Resources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Water stewardship</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6"/>
                  </a:ext>
                </a:extLst>
              </a:tr>
              <a:tr h="201382">
                <a:tc>
                  <a:txBody>
                    <a:bodyPr/>
                    <a:lstStyle/>
                    <a:p>
                      <a:pPr algn="l" fontAlgn="b"/>
                      <a:r>
                        <a:rPr lang="en-GB" sz="1100" b="0" i="0" u="none" strike="noStrike">
                          <a:solidFill>
                            <a:srgbClr val="000000"/>
                          </a:solidFill>
                          <a:effectLst/>
                          <a:latin typeface="Calibri" panose="020F0502020204030204" pitchFamily="34" charset="0"/>
                        </a:rPr>
                        <a:t>Society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Cultural ecology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7"/>
                  </a:ext>
                </a:extLst>
              </a:tr>
              <a:tr h="201382">
                <a:tc>
                  <a:txBody>
                    <a:bodyPr/>
                    <a:lstStyle/>
                    <a:p>
                      <a:pPr algn="l" fontAlgn="b"/>
                      <a:r>
                        <a:rPr lang="en-GB" sz="1100" b="0" i="0" u="none" strike="noStrike">
                          <a:solidFill>
                            <a:srgbClr val="000000"/>
                          </a:solidFill>
                          <a:effectLst/>
                          <a:latin typeface="Calibri" panose="020F0502020204030204" pitchFamily="34" charset="0"/>
                        </a:rPr>
                        <a:t>Society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Social ecology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social fairness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meet needs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8"/>
                  </a:ext>
                </a:extLst>
              </a:tr>
              <a:tr h="307184">
                <a:tc>
                  <a:txBody>
                    <a:bodyPr/>
                    <a:lstStyle/>
                    <a:p>
                      <a:pPr algn="l" fontAlgn="b"/>
                      <a:r>
                        <a:rPr lang="en-GB" sz="1100" b="1" i="0" u="none" strike="noStrike" dirty="0">
                          <a:solidFill>
                            <a:srgbClr val="000000"/>
                          </a:solidFill>
                          <a:effectLst/>
                          <a:latin typeface="Calibri" panose="020F0502020204030204" pitchFamily="34" charset="0"/>
                        </a:rPr>
                        <a:t>Key</a:t>
                      </a:r>
                      <a:r>
                        <a:rPr lang="en-GB" sz="1100" b="0" i="0" u="none" strike="noStrike" dirty="0">
                          <a:solidFill>
                            <a:srgbClr val="000000"/>
                          </a:solidFill>
                          <a:effectLst/>
                          <a:latin typeface="Calibri" panose="020F0502020204030204" pitchFamily="34" charset="0"/>
                        </a:rPr>
                        <a:t>:</a:t>
                      </a:r>
                    </a:p>
                  </a:txBody>
                  <a:tcPr marL="8513" marR="8513" marT="8513" marB="0" anchor="ctr">
                    <a:lnL>
                      <a:noFill/>
                    </a:lnL>
                    <a:lnR>
                      <a:noFill/>
                    </a:lnR>
                    <a:lnT w="6350" cap="flat" cmpd="sng" algn="ctr">
                      <a:solidFill>
                        <a:schemeClr val="bg1">
                          <a:lumMod val="75000"/>
                        </a:schemeClr>
                      </a:solidFill>
                      <a:prstDash val="solid"/>
                      <a:round/>
                      <a:headEnd type="none" w="med" len="med"/>
                      <a:tailEnd type="none" w="med" len="med"/>
                    </a:lnT>
                    <a:lnB>
                      <a:noFill/>
                    </a:lnB>
                  </a:tcPr>
                </a:tc>
                <a:tc gridSpan="3">
                  <a:txBody>
                    <a:bodyPr/>
                    <a:lstStyle/>
                    <a:p>
                      <a:pPr algn="l" fontAlgn="b"/>
                      <a:r>
                        <a:rPr lang="en-GB" sz="1100" b="0" i="0" u="none" strike="noStrike" dirty="0">
                          <a:solidFill>
                            <a:srgbClr val="000000"/>
                          </a:solidFill>
                          <a:effectLst/>
                          <a:latin typeface="Calibri" panose="020F0502020204030204" pitchFamily="34" charset="0"/>
                        </a:rPr>
                        <a:t>y = </a:t>
                      </a:r>
                      <a:r>
                        <a:rPr lang="en-GB" sz="1100" b="0" i="1" u="none" strike="noStrike" dirty="0">
                          <a:solidFill>
                            <a:srgbClr val="000000"/>
                          </a:solidFill>
                          <a:effectLst/>
                          <a:latin typeface="Calibri" panose="020F0502020204030204" pitchFamily="34" charset="0"/>
                        </a:rPr>
                        <a:t>included</a:t>
                      </a:r>
                      <a:r>
                        <a:rPr lang="en-GB" sz="1100" b="0" i="0" u="none" strike="noStrike" dirty="0">
                          <a:solidFill>
                            <a:srgbClr val="000000"/>
                          </a:solidFill>
                          <a:effectLst/>
                          <a:latin typeface="Calibri" panose="020F0502020204030204" pitchFamily="34" charset="0"/>
                        </a:rPr>
                        <a:t>; </a:t>
                      </a:r>
                      <a:r>
                        <a:rPr lang="en-GB" sz="1100" b="1" i="0" u="none" strike="noStrike" dirty="0">
                          <a:solidFill>
                            <a:srgbClr val="000000"/>
                          </a:solidFill>
                          <a:effectLst/>
                          <a:latin typeface="Calibri" panose="020F0502020204030204" pitchFamily="34" charset="0"/>
                        </a:rPr>
                        <a:t>Y = </a:t>
                      </a:r>
                      <a:r>
                        <a:rPr lang="en-GB" sz="1100" b="0" i="1" u="none" strike="noStrike" dirty="0">
                          <a:solidFill>
                            <a:srgbClr val="000000"/>
                          </a:solidFill>
                          <a:effectLst/>
                          <a:latin typeface="Calibri" panose="020F0502020204030204" pitchFamily="34" charset="0"/>
                        </a:rPr>
                        <a:t>strong </a:t>
                      </a:r>
                      <a:r>
                        <a:rPr lang="en-GB" sz="1100" b="0" i="1" u="none" strike="noStrike" dirty="0" smtClean="0">
                          <a:solidFill>
                            <a:srgbClr val="000000"/>
                          </a:solidFill>
                          <a:effectLst/>
                          <a:latin typeface="Calibri" panose="020F0502020204030204" pitchFamily="34" charset="0"/>
                        </a:rPr>
                        <a:t>emphasis</a:t>
                      </a:r>
                      <a:r>
                        <a:rPr lang="en-GB" sz="1100" b="0" i="0" u="none" strike="noStrike" dirty="0" smtClean="0">
                          <a:solidFill>
                            <a:srgbClr val="000000"/>
                          </a:solidFill>
                          <a:effectLst/>
                          <a:latin typeface="Calibri" panose="020F0502020204030204" pitchFamily="34" charset="0"/>
                        </a:rPr>
                        <a:t>; other text = </a:t>
                      </a:r>
                      <a:r>
                        <a:rPr lang="en-GB" sz="1100" b="0" i="1" u="none" strike="noStrike" dirty="0" smtClean="0">
                          <a:solidFill>
                            <a:srgbClr val="000000"/>
                          </a:solidFill>
                          <a:effectLst/>
                          <a:latin typeface="Calibri" panose="020F0502020204030204" pitchFamily="34" charset="0"/>
                        </a:rPr>
                        <a:t>partial reference</a:t>
                      </a:r>
                      <a:endParaRPr lang="en-GB" sz="1100" b="1" i="1" u="none" strike="noStrike" dirty="0">
                        <a:solidFill>
                          <a:srgbClr val="000000"/>
                        </a:solidFill>
                        <a:effectLst/>
                        <a:latin typeface="Calibri" panose="020F0502020204030204" pitchFamily="34" charset="0"/>
                      </a:endParaRPr>
                    </a:p>
                  </a:txBody>
                  <a:tcPr marL="8513" marR="8513" marT="8513" marB="0" anchor="ctr">
                    <a:lnL>
                      <a:noFill/>
                    </a:lnL>
                    <a:lnR>
                      <a:noFill/>
                    </a:lnR>
                    <a:lnT w="6350" cap="flat" cmpd="sng" algn="ctr">
                      <a:solidFill>
                        <a:schemeClr val="bg1">
                          <a:lumMod val="75000"/>
                        </a:schemeClr>
                      </a:solidFill>
                      <a:prstDash val="solid"/>
                      <a:round/>
                      <a:headEnd type="none" w="med" len="med"/>
                      <a:tailEnd type="none" w="med" len="med"/>
                    </a:lnT>
                    <a:lnB>
                      <a:noFill/>
                    </a:lnB>
                  </a:tcPr>
                </a:tc>
                <a:tc hMerge="1">
                  <a:txBody>
                    <a:bodyPr/>
                    <a:lstStyle/>
                    <a:p>
                      <a:pPr algn="l" fontAlgn="b"/>
                      <a:endParaRPr lang="en-GB" sz="1000" b="0" i="0" u="none" strike="noStrike" dirty="0">
                        <a:solidFill>
                          <a:srgbClr val="000000"/>
                        </a:solidFill>
                        <a:effectLst/>
                        <a:latin typeface="Calibri" panose="020F0502020204030204" pitchFamily="34" charset="0"/>
                      </a:endParaRPr>
                    </a:p>
                  </a:txBody>
                  <a:tcPr marL="8513" marR="8513" marT="8513" marB="0" anchor="b">
                    <a:lnL>
                      <a:noFill/>
                    </a:lnL>
                    <a:lnR>
                      <a:noFill/>
                    </a:lnR>
                    <a:lnT w="6350" cap="flat" cmpd="sng" algn="ctr">
                      <a:noFill/>
                      <a:prstDash val="solid"/>
                      <a:round/>
                      <a:headEnd type="none" w="med" len="med"/>
                      <a:tailEnd type="none" w="med" len="med"/>
                    </a:lnT>
                    <a:lnB>
                      <a:noFill/>
                    </a:lnB>
                  </a:tcPr>
                </a:tc>
                <a:tc hMerge="1">
                  <a:txBody>
                    <a:bodyPr/>
                    <a:lstStyle/>
                    <a:p>
                      <a:pPr algn="l" fontAlgn="b"/>
                      <a:endParaRPr lang="en-GB" sz="1000" b="0" i="0" u="none" strike="noStrike" dirty="0">
                        <a:solidFill>
                          <a:srgbClr val="000000"/>
                        </a:solidFill>
                        <a:effectLst/>
                        <a:latin typeface="Calibri" panose="020F0502020204030204" pitchFamily="34" charset="0"/>
                      </a:endParaRPr>
                    </a:p>
                  </a:txBody>
                  <a:tcPr marL="8513" marR="8513" marT="8513" marB="0" anchor="b">
                    <a:lnL>
                      <a:noFill/>
                    </a:lnL>
                    <a:lnR>
                      <a:noFill/>
                    </a:lnR>
                    <a:lnT w="6350" cap="flat" cmpd="sng" algn="ctr">
                      <a:noFill/>
                      <a:prstDash val="solid"/>
                      <a:round/>
                      <a:headEnd type="none" w="med" len="med"/>
                      <a:tailEnd type="none" w="med" len="med"/>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8513" marR="8513" marT="8513" marB="0" anchor="ctr">
                    <a:lnL>
                      <a:noFill/>
                    </a:lnL>
                    <a:lnR>
                      <a:noFill/>
                    </a:lnR>
                    <a:lnT w="6350" cap="flat" cmpd="sng" algn="ctr">
                      <a:solidFill>
                        <a:schemeClr val="bg1">
                          <a:lumMod val="75000"/>
                        </a:schemeClr>
                      </a:solidFill>
                      <a:prstDash val="solid"/>
                      <a:round/>
                      <a:headEnd type="none" w="med" len="med"/>
                      <a:tailEnd type="none" w="med" len="med"/>
                    </a:lnT>
                    <a:lnB>
                      <a:noFill/>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a:noFill/>
                    </a:lnL>
                    <a:lnR>
                      <a:noFill/>
                    </a:lnR>
                    <a:lnT w="6350" cap="flat" cmpd="sng" algn="ctr">
                      <a:solidFill>
                        <a:schemeClr val="bg1">
                          <a:lumMod val="75000"/>
                        </a:schemeClr>
                      </a:solidFill>
                      <a:prstDash val="solid"/>
                      <a:round/>
                      <a:headEnd type="none" w="med" len="med"/>
                      <a:tailEnd type="none" w="med" len="med"/>
                    </a:lnT>
                    <a:lnB>
                      <a:noFill/>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a:noFill/>
                    </a:lnL>
                    <a:lnR>
                      <a:noFill/>
                    </a:lnR>
                    <a:lnT w="6350" cap="flat" cmpd="sng" algn="ctr">
                      <a:solidFill>
                        <a:schemeClr val="bg1">
                          <a:lumMod val="75000"/>
                        </a:schemeClr>
                      </a:solidFill>
                      <a:prstDash val="solid"/>
                      <a:round/>
                      <a:headEnd type="none" w="med" len="med"/>
                      <a:tailEnd type="none" w="med" len="med"/>
                    </a:lnT>
                    <a:lnB>
                      <a:noFill/>
                    </a:lnB>
                  </a:tcPr>
                </a:tc>
                <a:extLst>
                  <a:ext uri="{0D108BD9-81ED-4DB2-BD59-A6C34878D82A}">
                    <a16:rowId xmlns:a16="http://schemas.microsoft.com/office/drawing/2014/main" val="10019"/>
                  </a:ext>
                </a:extLst>
              </a:tr>
              <a:tr h="510989">
                <a:tc>
                  <a:txBody>
                    <a:bodyPr/>
                    <a:lstStyle/>
                    <a:p>
                      <a:pPr algn="l" fontAlgn="t"/>
                      <a:r>
                        <a:rPr lang="en-GB" sz="1100" b="1" i="0" u="none" strike="noStrike">
                          <a:solidFill>
                            <a:srgbClr val="000000"/>
                          </a:solidFill>
                          <a:effectLst/>
                          <a:latin typeface="Calibri" panose="020F0502020204030204" pitchFamily="34" charset="0"/>
                        </a:rPr>
                        <a:t>Also:</a:t>
                      </a:r>
                    </a:p>
                  </a:txBody>
                  <a:tcPr marL="8513" marR="8513" marT="8513" marB="0">
                    <a:lnL>
                      <a:noFill/>
                    </a:lnL>
                    <a:lnR>
                      <a:noFill/>
                    </a:lnR>
                    <a:lnT>
                      <a:noFill/>
                    </a:lnT>
                    <a:lnB>
                      <a:noFill/>
                    </a:lnB>
                  </a:tcPr>
                </a:tc>
                <a:tc gridSpan="6">
                  <a:txBody>
                    <a:bodyPr/>
                    <a:lstStyle/>
                    <a:p>
                      <a:pPr algn="l" fontAlgn="t"/>
                      <a:r>
                        <a:rPr lang="en-GB" sz="1100" b="0" i="1" u="none" strike="noStrike" dirty="0">
                          <a:solidFill>
                            <a:srgbClr val="000000"/>
                          </a:solidFill>
                          <a:effectLst/>
                          <a:latin typeface="Calibri" panose="020F0502020204030204" pitchFamily="34" charset="0"/>
                        </a:rPr>
                        <a:t>Performance Economy</a:t>
                      </a:r>
                      <a:r>
                        <a:rPr lang="en-GB" sz="1100" b="0" i="0" u="none" strike="noStrike" dirty="0">
                          <a:solidFill>
                            <a:srgbClr val="000000"/>
                          </a:solidFill>
                          <a:effectLst/>
                          <a:latin typeface="Calibri" panose="020F0502020204030204" pitchFamily="34" charset="0"/>
                        </a:rPr>
                        <a:t>: Keep technical materials out of biosphere;</a:t>
                      </a:r>
                      <a:br>
                        <a:rPr lang="en-GB" sz="1100" b="0" i="0" u="none" strike="noStrike" dirty="0">
                          <a:solidFill>
                            <a:srgbClr val="000000"/>
                          </a:solidFill>
                          <a:effectLst/>
                          <a:latin typeface="Calibri" panose="020F0502020204030204" pitchFamily="34" charset="0"/>
                        </a:rPr>
                      </a:br>
                      <a:r>
                        <a:rPr lang="en-GB" sz="1100" b="0" i="0" u="none" strike="noStrike" dirty="0">
                          <a:solidFill>
                            <a:srgbClr val="000000"/>
                          </a:solidFill>
                          <a:effectLst/>
                          <a:latin typeface="Calibri" panose="020F0502020204030204" pitchFamily="34" charset="0"/>
                        </a:rPr>
                        <a:t>Jobs linked to resources or energy inputs;</a:t>
                      </a:r>
                      <a:br>
                        <a:rPr lang="en-GB" sz="1100" b="0" i="0" u="none" strike="noStrike" dirty="0">
                          <a:solidFill>
                            <a:srgbClr val="000000"/>
                          </a:solidFill>
                          <a:effectLst/>
                          <a:latin typeface="Calibri" panose="020F0502020204030204" pitchFamily="34" charset="0"/>
                        </a:rPr>
                      </a:br>
                      <a:r>
                        <a:rPr lang="en-GB" sz="1100" b="0" i="0" u="none" strike="noStrike" dirty="0">
                          <a:solidFill>
                            <a:srgbClr val="000000"/>
                          </a:solidFill>
                          <a:effectLst/>
                          <a:latin typeface="Calibri" panose="020F0502020204030204" pitchFamily="34" charset="0"/>
                        </a:rPr>
                        <a:t>Industrial countries 'dematerialise' allowing other countries to </a:t>
                      </a:r>
                      <a:r>
                        <a:rPr lang="en-GB" sz="1100" b="0" i="0" u="none" strike="noStrike" dirty="0" smtClean="0">
                          <a:solidFill>
                            <a:srgbClr val="000000"/>
                          </a:solidFill>
                          <a:effectLst/>
                          <a:latin typeface="Calibri" panose="020F0502020204030204" pitchFamily="34" charset="0"/>
                        </a:rPr>
                        <a:t>develop</a:t>
                      </a:r>
                      <a:endParaRPr lang="en-GB" sz="1100" b="0" i="0" u="none" strike="noStrike" dirty="0">
                        <a:solidFill>
                          <a:srgbClr val="000000"/>
                        </a:solidFill>
                        <a:effectLst/>
                        <a:latin typeface="Calibri" panose="020F0502020204030204" pitchFamily="34" charset="0"/>
                      </a:endParaRPr>
                    </a:p>
                  </a:txBody>
                  <a:tcPr marL="8513" marR="8513" marT="8513" marB="0">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20"/>
                  </a:ext>
                </a:extLst>
              </a:tr>
              <a:tr h="215153">
                <a:tc>
                  <a:txBody>
                    <a:bodyPr/>
                    <a:lstStyle/>
                    <a:p>
                      <a:pPr algn="l" fontAlgn="b"/>
                      <a:endParaRPr lang="en-GB" sz="1100" b="0" i="0" u="none" strike="noStrike">
                        <a:solidFill>
                          <a:srgbClr val="000000"/>
                        </a:solidFill>
                        <a:effectLst/>
                        <a:latin typeface="Calibri" panose="020F0502020204030204" pitchFamily="34" charset="0"/>
                      </a:endParaRPr>
                    </a:p>
                  </a:txBody>
                  <a:tcPr marL="8513" marR="8513" marT="8513" marB="0" anchor="b">
                    <a:lnL>
                      <a:noFill/>
                    </a:lnL>
                    <a:lnR>
                      <a:noFill/>
                    </a:lnR>
                    <a:lnT>
                      <a:noFill/>
                    </a:lnT>
                    <a:lnB>
                      <a:noFill/>
                    </a:lnB>
                  </a:tcPr>
                </a:tc>
                <a:tc gridSpan="6">
                  <a:txBody>
                    <a:bodyPr/>
                    <a:lstStyle/>
                    <a:p>
                      <a:pPr algn="l" fontAlgn="b"/>
                      <a:r>
                        <a:rPr lang="en-GB" sz="1100" b="0" i="1" u="none" strike="noStrike" dirty="0">
                          <a:solidFill>
                            <a:srgbClr val="000000"/>
                          </a:solidFill>
                          <a:effectLst/>
                          <a:latin typeface="Calibri" panose="020F0502020204030204" pitchFamily="34" charset="0"/>
                        </a:rPr>
                        <a:t>Blue Economy</a:t>
                      </a:r>
                      <a:r>
                        <a:rPr lang="en-GB" sz="1100" b="0" i="0" u="none" strike="noStrike" dirty="0">
                          <a:solidFill>
                            <a:srgbClr val="000000"/>
                          </a:solidFill>
                          <a:effectLst/>
                          <a:latin typeface="Calibri" panose="020F0502020204030204" pitchFamily="34" charset="0"/>
                        </a:rPr>
                        <a:t>:  gravity is primary source of energy;</a:t>
                      </a:r>
                      <a:br>
                        <a:rPr lang="en-GB" sz="1100" b="0" i="0" u="none" strike="noStrike" dirty="0">
                          <a:solidFill>
                            <a:srgbClr val="000000"/>
                          </a:solidFill>
                          <a:effectLst/>
                          <a:latin typeface="Calibri" panose="020F0502020204030204" pitchFamily="34" charset="0"/>
                        </a:rPr>
                      </a:br>
                      <a:endParaRPr lang="en-GB" sz="1100" b="0" i="0" u="none" strike="noStrike" dirty="0">
                        <a:solidFill>
                          <a:srgbClr val="000000"/>
                        </a:solidFill>
                        <a:effectLst/>
                        <a:latin typeface="Calibri" panose="020F0502020204030204" pitchFamily="34" charset="0"/>
                      </a:endParaRPr>
                    </a:p>
                  </a:txBody>
                  <a:tcPr marL="8513" marR="8513" marT="8513" marB="0" anchor="b">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21"/>
                  </a:ext>
                </a:extLst>
              </a:tr>
            </a:tbl>
          </a:graphicData>
        </a:graphic>
      </p:graphicFrame>
    </p:spTree>
    <p:extLst>
      <p:ext uri="{BB962C8B-B14F-4D97-AF65-F5344CB8AC3E}">
        <p14:creationId xmlns:p14="http://schemas.microsoft.com/office/powerpoint/2010/main" val="1939873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0" name="Title 1"/>
          <p:cNvSpPr>
            <a:spLocks noGrp="1"/>
          </p:cNvSpPr>
          <p:nvPr>
            <p:ph type="title"/>
          </p:nvPr>
        </p:nvSpPr>
        <p:spPr/>
        <p:txBody>
          <a:bodyPr/>
          <a:lstStyle/>
          <a:p>
            <a:r>
              <a:rPr lang="en-GB" sz="3300" dirty="0">
                <a:solidFill>
                  <a:prstClr val="black"/>
                </a:solidFill>
              </a:rPr>
              <a:t>Figure 1.4:  </a:t>
            </a:r>
            <a:r>
              <a:rPr lang="en-GB" sz="3300" b="1" dirty="0">
                <a:solidFill>
                  <a:prstClr val="black"/>
                </a:solidFill>
              </a:rPr>
              <a:t>Circular economy framework</a:t>
            </a:r>
            <a:endParaRPr lang="en-GB" dirty="0"/>
          </a:p>
        </p:txBody>
      </p:sp>
      <p:graphicFrame>
        <p:nvGraphicFramePr>
          <p:cNvPr id="4" name="Content Placeholder 3"/>
          <p:cNvGraphicFramePr>
            <a:graphicFrameLocks noGrp="1"/>
          </p:cNvGraphicFramePr>
          <p:nvPr>
            <p:ph idx="1"/>
            <p:extLst/>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white"/>
                </a:solidFill>
              </a:rPr>
              <a:t>Enablers &amp; </a:t>
            </a:r>
            <a:r>
              <a:rPr lang="en-GB" sz="2000" b="1" i="1" dirty="0" smtClean="0">
                <a:solidFill>
                  <a:prstClr val="white"/>
                </a:solidFill>
              </a:rPr>
              <a:t>accelerators</a:t>
            </a:r>
            <a:endParaRPr lang="en-GB" sz="2000" b="1" i="1" dirty="0">
              <a:solidFill>
                <a:prstClr val="white"/>
              </a:solidFill>
            </a:endParaRP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smtClean="0">
                <a:solidFill>
                  <a:prstClr val="white"/>
                </a:solidFill>
              </a:rPr>
              <a:t>BUSINESS MODELS</a:t>
            </a:r>
          </a:p>
          <a:p>
            <a:pPr algn="ctr"/>
            <a:r>
              <a:rPr lang="en-GB" sz="1600" b="1" dirty="0" smtClean="0">
                <a:solidFill>
                  <a:prstClr val="white"/>
                </a:solidFill>
              </a:rPr>
              <a:t>&amp; RELATIONSHIPS</a:t>
            </a:r>
            <a:endParaRPr lang="en-GB" sz="1600" b="1" dirty="0">
              <a:solidFill>
                <a:prstClr val="white"/>
              </a:solidFill>
            </a:endParaRP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hueOff val="0"/>
                    <a:satOff val="0"/>
                    <a:lumOff val="0"/>
                    <a:alphaOff val="0"/>
                  </a:prstClr>
                </a:solidFill>
              </a:rPr>
              <a:t>Contracts &amp; services</a:t>
            </a:r>
            <a:endParaRPr lang="en-GB" sz="1700" dirty="0">
              <a:solidFill>
                <a:prstClr val="black">
                  <a:hueOff val="0"/>
                  <a:satOff val="0"/>
                  <a:lumOff val="0"/>
                  <a:alphaOff val="0"/>
                </a:prstClr>
              </a:solidFill>
            </a:endParaRP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Biomimicry</a:t>
              </a:r>
              <a:endParaRPr lang="en-GB" sz="1700" dirty="0">
                <a:solidFill>
                  <a:prstClr val="black"/>
                </a:solidFill>
              </a:endParaRPr>
            </a:p>
            <a:p>
              <a:pPr marL="171450" lvl="1" indent="-171450" defTabSz="844550">
                <a:lnSpc>
                  <a:spcPct val="90000"/>
                </a:lnSpc>
                <a:spcAft>
                  <a:spcPct val="15000"/>
                </a:spcAft>
                <a:buFontTx/>
                <a:buChar char="••"/>
              </a:pPr>
              <a:r>
                <a:rPr lang="en-GB" sz="1700" dirty="0" smtClean="0">
                  <a:solidFill>
                    <a:prstClr val="black"/>
                  </a:solidFill>
                </a:rPr>
                <a:t>Green chemistry</a:t>
              </a:r>
            </a:p>
            <a:p>
              <a:pPr marL="171450" lvl="1" indent="-171450" defTabSz="844550">
                <a:lnSpc>
                  <a:spcPct val="90000"/>
                </a:lnSpc>
                <a:spcAft>
                  <a:spcPct val="15000"/>
                </a:spcAft>
                <a:buFontTx/>
                <a:buChar char="••"/>
              </a:pPr>
              <a:r>
                <a:rPr lang="en-GB" sz="1700" dirty="0" smtClean="0">
                  <a:solidFill>
                    <a:prstClr val="black"/>
                  </a:solidFill>
                </a:rPr>
                <a:t>Systems thinking</a:t>
              </a:r>
              <a:endParaRPr lang="en-GB" sz="1700" dirty="0">
                <a:solidFill>
                  <a:prstClr val="black"/>
                </a:solidFill>
              </a:endParaRP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Technology &amp; digital</a:t>
            </a:r>
            <a:endParaRPr lang="en-GB" sz="1700" dirty="0">
              <a:solidFill>
                <a:prstClr val="black"/>
              </a:solidFill>
            </a:endParaRP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Product stewardship</a:t>
            </a:r>
          </a:p>
          <a:p>
            <a:pPr marL="171450" lvl="1" indent="-171450" defTabSz="844550">
              <a:lnSpc>
                <a:spcPct val="90000"/>
              </a:lnSpc>
              <a:spcAft>
                <a:spcPct val="15000"/>
              </a:spcAft>
              <a:buFontTx/>
              <a:buChar char="••"/>
            </a:pPr>
            <a:r>
              <a:rPr lang="en-GB" sz="1700" dirty="0" smtClean="0">
                <a:solidFill>
                  <a:prstClr val="black"/>
                </a:solidFill>
              </a:rPr>
              <a:t>Collaboration</a:t>
            </a:r>
          </a:p>
          <a:p>
            <a:pPr marL="171450" lvl="1" indent="-171450" defTabSz="844550">
              <a:lnSpc>
                <a:spcPct val="90000"/>
              </a:lnSpc>
              <a:spcAft>
                <a:spcPct val="15000"/>
              </a:spcAft>
              <a:buFontTx/>
              <a:buChar char="••"/>
            </a:pPr>
            <a:r>
              <a:rPr lang="en-GB" sz="1700" dirty="0" smtClean="0">
                <a:solidFill>
                  <a:prstClr val="black"/>
                </a:solidFill>
              </a:rPr>
              <a:t>Certification</a:t>
            </a:r>
            <a:endParaRPr lang="en-GB" sz="1700" dirty="0">
              <a:solidFill>
                <a:prstClr val="black"/>
              </a:solidFill>
            </a:endParaRP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hueOff val="0"/>
                    <a:satOff val="0"/>
                    <a:lumOff val="0"/>
                    <a:alphaOff val="0"/>
                  </a:prstClr>
                </a:solidFill>
              </a:rPr>
              <a:t>Recover,  recycle, reuse</a:t>
            </a:r>
            <a:endParaRPr lang="en-GB" sz="1700" dirty="0">
              <a:solidFill>
                <a:prstClr val="black">
                  <a:hueOff val="0"/>
                  <a:satOff val="0"/>
                  <a:lumOff val="0"/>
                  <a:alphaOff val="0"/>
                </a:prstClr>
              </a:solidFill>
            </a:endParaRP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smtClean="0">
                <a:solidFill>
                  <a:prstClr val="black">
                    <a:hueOff val="0"/>
                    <a:satOff val="0"/>
                    <a:lumOff val="0"/>
                    <a:alphaOff val="0"/>
                  </a:prstClr>
                </a:solidFill>
              </a:rPr>
              <a:t>Sharing &amp; exchange</a:t>
            </a:r>
            <a:endParaRPr lang="en-GB" sz="1700" dirty="0">
              <a:solidFill>
                <a:prstClr val="black">
                  <a:hueOff val="0"/>
                  <a:satOff val="0"/>
                  <a:lumOff val="0"/>
                  <a:alphaOff val="0"/>
                </a:prstClr>
              </a:solidFill>
            </a:endParaRP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37055438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Folded Corner 13"/>
          <p:cNvSpPr/>
          <p:nvPr/>
        </p:nvSpPr>
        <p:spPr>
          <a:xfrm>
            <a:off x="500068" y="1245704"/>
            <a:ext cx="7815257" cy="5049349"/>
          </a:xfrm>
          <a:prstGeom prst="foldedCorner">
            <a:avLst>
              <a:gd name="adj" fmla="val 1214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Figure </a:t>
            </a:r>
            <a:r>
              <a:rPr lang="en-GB" dirty="0" smtClean="0"/>
              <a:t>1.5:  </a:t>
            </a:r>
            <a:r>
              <a:rPr lang="en-GB" b="1" dirty="0" smtClean="0"/>
              <a:t>The </a:t>
            </a:r>
            <a:r>
              <a:rPr lang="en-GB" b="1" dirty="0"/>
              <a:t>Perfect Product</a:t>
            </a:r>
            <a:endParaRPr lang="en-GB" dirty="0"/>
          </a:p>
        </p:txBody>
      </p:sp>
      <p:sp>
        <p:nvSpPr>
          <p:cNvPr id="4" name="TextBox 3"/>
          <p:cNvSpPr txBox="1"/>
          <p:nvPr/>
        </p:nvSpPr>
        <p:spPr>
          <a:xfrm>
            <a:off x="2203422" y="1686982"/>
            <a:ext cx="1120884" cy="400110"/>
          </a:xfrm>
          <a:prstGeom prst="rect">
            <a:avLst/>
          </a:prstGeom>
          <a:noFill/>
        </p:spPr>
        <p:txBody>
          <a:bodyPr wrap="none" rtlCol="0">
            <a:spAutoFit/>
          </a:bodyPr>
          <a:lstStyle/>
          <a:p>
            <a:r>
              <a:rPr lang="en-GB" sz="2000" dirty="0" smtClean="0">
                <a:latin typeface="+mn-lt"/>
              </a:rPr>
              <a:t>engaging</a:t>
            </a:r>
            <a:endParaRPr lang="en-GB" sz="2000" dirty="0">
              <a:latin typeface="+mn-lt"/>
            </a:endParaRPr>
          </a:p>
        </p:txBody>
      </p:sp>
      <p:sp>
        <p:nvSpPr>
          <p:cNvPr id="6" name="TextBox 5"/>
          <p:cNvSpPr txBox="1"/>
          <p:nvPr/>
        </p:nvSpPr>
        <p:spPr>
          <a:xfrm>
            <a:off x="619516" y="2583320"/>
            <a:ext cx="3367845" cy="1938992"/>
          </a:xfrm>
          <a:prstGeom prst="rect">
            <a:avLst/>
          </a:prstGeom>
          <a:noFill/>
        </p:spPr>
        <p:txBody>
          <a:bodyPr wrap="none" rtlCol="0">
            <a:spAutoFit/>
          </a:bodyPr>
          <a:lstStyle/>
          <a:p>
            <a:pPr algn="ctr"/>
            <a:r>
              <a:rPr lang="en-GB" sz="4000" dirty="0" smtClean="0">
                <a:latin typeface="+mn-lt"/>
              </a:rPr>
              <a:t>Designed for </a:t>
            </a:r>
          </a:p>
          <a:p>
            <a:pPr algn="ctr"/>
            <a:r>
              <a:rPr lang="en-GB" sz="4000" dirty="0" smtClean="0">
                <a:latin typeface="+mn-lt"/>
              </a:rPr>
              <a:t>Deconstruction</a:t>
            </a:r>
          </a:p>
          <a:p>
            <a:pPr algn="ctr"/>
            <a:r>
              <a:rPr lang="en-GB" sz="4000" dirty="0" smtClean="0">
                <a:latin typeface="+mn-lt"/>
              </a:rPr>
              <a:t>= Circular</a:t>
            </a:r>
            <a:endParaRPr lang="en-GB" sz="4000" dirty="0">
              <a:latin typeface="+mn-lt"/>
            </a:endParaRPr>
          </a:p>
        </p:txBody>
      </p:sp>
      <p:sp>
        <p:nvSpPr>
          <p:cNvPr id="7" name="TextBox 6"/>
          <p:cNvSpPr txBox="1"/>
          <p:nvPr/>
        </p:nvSpPr>
        <p:spPr>
          <a:xfrm>
            <a:off x="4417644" y="1424920"/>
            <a:ext cx="3511921" cy="1938992"/>
          </a:xfrm>
          <a:prstGeom prst="rect">
            <a:avLst/>
          </a:prstGeom>
          <a:noFill/>
        </p:spPr>
        <p:txBody>
          <a:bodyPr wrap="square" rtlCol="0">
            <a:spAutoFit/>
          </a:bodyPr>
          <a:lstStyle/>
          <a:p>
            <a:pPr algn="ctr"/>
            <a:r>
              <a:rPr lang="en-GB" sz="4000" dirty="0" smtClean="0">
                <a:latin typeface="+mn-lt"/>
              </a:rPr>
              <a:t>Component</a:t>
            </a:r>
          </a:p>
          <a:p>
            <a:pPr algn="ctr"/>
            <a:r>
              <a:rPr lang="en-GB" sz="4000" dirty="0" smtClean="0">
                <a:latin typeface="+mn-lt"/>
              </a:rPr>
              <a:t>Based – Like Lego</a:t>
            </a:r>
            <a:endParaRPr lang="en-GB" sz="4000" dirty="0">
              <a:latin typeface="+mn-lt"/>
            </a:endParaRPr>
          </a:p>
        </p:txBody>
      </p:sp>
      <p:sp>
        <p:nvSpPr>
          <p:cNvPr id="8" name="TextBox 7"/>
          <p:cNvSpPr txBox="1"/>
          <p:nvPr/>
        </p:nvSpPr>
        <p:spPr>
          <a:xfrm>
            <a:off x="4141416" y="4580495"/>
            <a:ext cx="3511921" cy="769441"/>
          </a:xfrm>
          <a:prstGeom prst="rect">
            <a:avLst/>
          </a:prstGeom>
          <a:noFill/>
        </p:spPr>
        <p:txBody>
          <a:bodyPr wrap="square" rtlCol="0">
            <a:spAutoFit/>
          </a:bodyPr>
          <a:lstStyle/>
          <a:p>
            <a:pPr algn="ctr"/>
            <a:r>
              <a:rPr lang="en-GB" sz="4400" dirty="0" smtClean="0">
                <a:latin typeface="+mn-lt"/>
              </a:rPr>
              <a:t>Shareable</a:t>
            </a:r>
            <a:endParaRPr lang="en-GB" sz="4400" dirty="0">
              <a:latin typeface="+mn-lt"/>
            </a:endParaRPr>
          </a:p>
        </p:txBody>
      </p:sp>
      <p:sp>
        <p:nvSpPr>
          <p:cNvPr id="9" name="TextBox 8"/>
          <p:cNvSpPr txBox="1"/>
          <p:nvPr/>
        </p:nvSpPr>
        <p:spPr>
          <a:xfrm>
            <a:off x="1261691" y="5137065"/>
            <a:ext cx="3511921" cy="400110"/>
          </a:xfrm>
          <a:prstGeom prst="rect">
            <a:avLst/>
          </a:prstGeom>
          <a:noFill/>
        </p:spPr>
        <p:txBody>
          <a:bodyPr wrap="square" rtlCol="0">
            <a:spAutoFit/>
          </a:bodyPr>
          <a:lstStyle/>
          <a:p>
            <a:pPr algn="ctr"/>
            <a:r>
              <a:rPr lang="en-GB" sz="2000" dirty="0" smtClean="0">
                <a:latin typeface="+mn-lt"/>
              </a:rPr>
              <a:t>Life of its Own</a:t>
            </a:r>
            <a:endParaRPr lang="en-GB" sz="2000" dirty="0">
              <a:latin typeface="+mn-lt"/>
            </a:endParaRPr>
          </a:p>
        </p:txBody>
      </p:sp>
      <p:sp>
        <p:nvSpPr>
          <p:cNvPr id="10" name="TextBox 9"/>
          <p:cNvSpPr txBox="1"/>
          <p:nvPr/>
        </p:nvSpPr>
        <p:spPr>
          <a:xfrm>
            <a:off x="5617790" y="3843562"/>
            <a:ext cx="3511921" cy="400110"/>
          </a:xfrm>
          <a:prstGeom prst="rect">
            <a:avLst/>
          </a:prstGeom>
          <a:noFill/>
        </p:spPr>
        <p:txBody>
          <a:bodyPr wrap="square" rtlCol="0">
            <a:spAutoFit/>
          </a:bodyPr>
          <a:lstStyle/>
          <a:p>
            <a:pPr algn="ctr"/>
            <a:r>
              <a:rPr lang="en-GB" sz="2000" dirty="0" smtClean="0">
                <a:latin typeface="+mn-lt"/>
              </a:rPr>
              <a:t>Swappable</a:t>
            </a:r>
            <a:endParaRPr lang="en-GB" sz="2000" dirty="0">
              <a:latin typeface="+mn-lt"/>
            </a:endParaRPr>
          </a:p>
        </p:txBody>
      </p:sp>
      <p:sp>
        <p:nvSpPr>
          <p:cNvPr id="11" name="TextBox 10"/>
          <p:cNvSpPr txBox="1"/>
          <p:nvPr/>
        </p:nvSpPr>
        <p:spPr>
          <a:xfrm>
            <a:off x="3197943" y="3453283"/>
            <a:ext cx="3511921" cy="400110"/>
          </a:xfrm>
          <a:prstGeom prst="rect">
            <a:avLst/>
          </a:prstGeom>
          <a:noFill/>
        </p:spPr>
        <p:txBody>
          <a:bodyPr wrap="square" rtlCol="0">
            <a:spAutoFit/>
          </a:bodyPr>
          <a:lstStyle/>
          <a:p>
            <a:pPr algn="ctr"/>
            <a:r>
              <a:rPr lang="en-GB" sz="2000" dirty="0" smtClean="0">
                <a:latin typeface="+mn-lt"/>
              </a:rPr>
              <a:t>DIY</a:t>
            </a:r>
            <a:endParaRPr lang="en-GB" sz="2000" dirty="0">
              <a:latin typeface="+mn-lt"/>
            </a:endParaRPr>
          </a:p>
        </p:txBody>
      </p:sp>
      <p:sp>
        <p:nvSpPr>
          <p:cNvPr id="13" name="Rectangle 12"/>
          <p:cNvSpPr/>
          <p:nvPr/>
        </p:nvSpPr>
        <p:spPr>
          <a:xfrm>
            <a:off x="517327" y="6295054"/>
            <a:ext cx="7998023" cy="338554"/>
          </a:xfrm>
          <a:prstGeom prst="rect">
            <a:avLst/>
          </a:prstGeom>
        </p:spPr>
        <p:txBody>
          <a:bodyPr wrap="none">
            <a:spAutoFit/>
          </a:bodyPr>
          <a:lstStyle/>
          <a:p>
            <a:r>
              <a:rPr lang="en-GB" sz="1600" i="1" dirty="0" smtClean="0">
                <a:latin typeface="Calibri" panose="020F0502020204030204" pitchFamily="34" charset="0"/>
                <a:ea typeface="Calibri" panose="020F0502020204030204" pitchFamily="34" charset="0"/>
                <a:cs typeface="Times New Roman" panose="02020603050405020304" pitchFamily="18" charset="0"/>
              </a:rPr>
              <a:t>Perfect product features included with </a:t>
            </a:r>
            <a:r>
              <a:rPr lang="en-GB" sz="1600" i="1" dirty="0">
                <a:latin typeface="Calibri" panose="020F0502020204030204" pitchFamily="34" charset="0"/>
                <a:ea typeface="Calibri" panose="020F0502020204030204" pitchFamily="34" charset="0"/>
                <a:cs typeface="Times New Roman" panose="02020603050405020304" pitchFamily="18" charset="0"/>
              </a:rPr>
              <a:t>permission from Kresse </a:t>
            </a:r>
            <a:r>
              <a:rPr lang="en-GB" sz="1600" i="1" dirty="0" smtClean="0">
                <a:latin typeface="Calibri" panose="020F0502020204030204" pitchFamily="34" charset="0"/>
                <a:ea typeface="Calibri" panose="020F0502020204030204" pitchFamily="34" charset="0"/>
                <a:cs typeface="Times New Roman" panose="02020603050405020304" pitchFamily="18" charset="0"/>
              </a:rPr>
              <a:t>Wesling MBE, Elvis &amp; Kresse</a:t>
            </a:r>
            <a:endParaRPr lang="en-GB" sz="1600" i="1" dirty="0"/>
          </a:p>
        </p:txBody>
      </p:sp>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457" y="5938914"/>
            <a:ext cx="2711849" cy="241836"/>
          </a:xfrm>
          <a:prstGeom prst="rect">
            <a:avLst/>
          </a:prstGeom>
        </p:spPr>
      </p:pic>
    </p:spTree>
    <p:extLst>
      <p:ext uri="{BB962C8B-B14F-4D97-AF65-F5344CB8AC3E}">
        <p14:creationId xmlns:p14="http://schemas.microsoft.com/office/powerpoint/2010/main" val="4232000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1 – key points</a:t>
            </a:r>
            <a:endParaRPr lang="en-GB" dirty="0"/>
          </a:p>
        </p:txBody>
      </p:sp>
      <p:sp>
        <p:nvSpPr>
          <p:cNvPr id="3" name="Content Placeholder 2"/>
          <p:cNvSpPr>
            <a:spLocks noGrp="1"/>
          </p:cNvSpPr>
          <p:nvPr>
            <p:ph idx="1"/>
          </p:nvPr>
        </p:nvSpPr>
        <p:spPr/>
        <p:txBody>
          <a:bodyPr>
            <a:normAutofit fontScale="62500" lnSpcReduction="20000"/>
          </a:bodyPr>
          <a:lstStyle/>
          <a:p>
            <a:pPr marL="0" indent="0">
              <a:buNone/>
            </a:pPr>
            <a:r>
              <a:rPr lang="en-GB" sz="2600" dirty="0"/>
              <a:t>How should we </a:t>
            </a:r>
            <a:r>
              <a:rPr lang="en-GB" sz="2600" b="1" dirty="0"/>
              <a:t>sum-up a circular economy</a:t>
            </a:r>
            <a:r>
              <a:rPr lang="en-GB" sz="2600" dirty="0"/>
              <a:t>?  Each of the different schools of thought has their own definition – and there is a ‘crowd-sourced’ definition too, created by Open Source Circular Economy Days: </a:t>
            </a:r>
          </a:p>
          <a:p>
            <a:pPr marL="0" indent="0">
              <a:buNone/>
            </a:pPr>
            <a:endParaRPr lang="en-GB" sz="2600" b="1" dirty="0" smtClean="0"/>
          </a:p>
          <a:p>
            <a:pPr marL="0" indent="0">
              <a:buNone/>
            </a:pPr>
            <a:r>
              <a:rPr lang="en-GB" sz="2900" b="1" dirty="0" smtClean="0"/>
              <a:t>‘</a:t>
            </a:r>
            <a:r>
              <a:rPr lang="en-GB" sz="2900" b="1" dirty="0"/>
              <a:t>Circular economy</a:t>
            </a:r>
            <a:r>
              <a:rPr lang="en-GB" sz="2900" b="1" i="1" dirty="0"/>
              <a:t> </a:t>
            </a:r>
            <a:r>
              <a:rPr lang="en-GB" sz="2900" dirty="0"/>
              <a:t>is the concept of a truly sustainable economy that works without waste, saves resources and is in synergy with the biosphere.  Rather than seeing emissions, by-products or damaged and unwanted goods as ‘waste’, in the circular economy they become raw material, nutrients for a new production cycle.’  </a:t>
            </a:r>
            <a:endParaRPr lang="en-GB" sz="2900" dirty="0" smtClean="0"/>
          </a:p>
          <a:p>
            <a:pPr marL="0" indent="0">
              <a:buNone/>
            </a:pPr>
            <a:endParaRPr lang="en-GB" sz="2300" dirty="0" smtClean="0"/>
          </a:p>
          <a:p>
            <a:pPr marL="0" indent="0">
              <a:buNone/>
            </a:pPr>
            <a:r>
              <a:rPr lang="en-GB" sz="2300" dirty="0" smtClean="0"/>
              <a:t>Kresse </a:t>
            </a:r>
            <a:r>
              <a:rPr lang="en-GB" sz="2300" dirty="0"/>
              <a:t>Wesling, of Elvis &amp; Kresse, gave a detailed design brief for the 'perfect product', shown in Figure 1.5: it should be component-based (like Lego); designed for disassembly and re-circulation; can be customized, or upgraded (through ‘Do It Yourself’); engaging, swappable, shareable and repairable - so it can have a ‘life of its own’.</a:t>
            </a:r>
          </a:p>
          <a:p>
            <a:pPr marL="0" indent="0">
              <a:buNone/>
            </a:pPr>
            <a:endParaRPr lang="en-GB" dirty="0"/>
          </a:p>
          <a:p>
            <a:pPr marL="0" indent="0">
              <a:buNone/>
            </a:pPr>
            <a:r>
              <a:rPr lang="en-GB" sz="1500" b="1" dirty="0" smtClean="0"/>
              <a:t>Notes</a:t>
            </a:r>
            <a:r>
              <a:rPr lang="en-GB" sz="1500" dirty="0" smtClean="0"/>
              <a:t>:</a:t>
            </a:r>
          </a:p>
          <a:p>
            <a:pPr marL="0" indent="0">
              <a:buNone/>
            </a:pPr>
            <a:r>
              <a:rPr lang="en-GB" sz="1500" dirty="0"/>
              <a:t>Open Source Circular Economy Days (2016) What is Open Source Circular Economy?  In a nutshell  (online) </a:t>
            </a:r>
            <a:r>
              <a:rPr lang="en-GB" sz="1500" u="sng" dirty="0">
                <a:hlinkClick r:id="rId2"/>
              </a:rPr>
              <a:t>oscedays.org/open-source-circular-economy-mission-statement/</a:t>
            </a:r>
            <a:r>
              <a:rPr lang="en-GB" sz="1500" dirty="0"/>
              <a:t> [accessed 18 Feb. 16]</a:t>
            </a:r>
          </a:p>
          <a:p>
            <a:pPr marL="0" indent="0">
              <a:buNone/>
            </a:pPr>
            <a:r>
              <a:rPr lang="en-GB" sz="1500" dirty="0" err="1"/>
              <a:t>Stahel</a:t>
            </a:r>
            <a:r>
              <a:rPr lang="en-GB" sz="1500" dirty="0"/>
              <a:t>, </a:t>
            </a:r>
            <a:r>
              <a:rPr lang="en-GB" sz="1500" dirty="0" err="1"/>
              <a:t>WR</a:t>
            </a:r>
            <a:r>
              <a:rPr lang="en-GB" sz="1500" dirty="0"/>
              <a:t> (23 Mar 2016) The circular economy, Nature News, </a:t>
            </a:r>
            <a:r>
              <a:rPr lang="en-GB" sz="1500" i="1" dirty="0"/>
              <a:t>Nature Publishing Group</a:t>
            </a:r>
            <a:r>
              <a:rPr lang="en-GB" sz="1500" dirty="0"/>
              <a:t>, vol. 531 p437 </a:t>
            </a:r>
            <a:r>
              <a:rPr lang="en-GB" sz="1500" u="sng" dirty="0">
                <a:hlinkClick r:id="rId3"/>
              </a:rPr>
              <a:t>www.nature.com/news/the-circular-economy-1.19594</a:t>
            </a:r>
            <a:r>
              <a:rPr lang="en-GB" sz="1500" dirty="0"/>
              <a:t> </a:t>
            </a:r>
            <a:endParaRPr lang="en-GB" sz="1500" dirty="0" smtClean="0"/>
          </a:p>
          <a:p>
            <a:pPr marL="0" indent="0">
              <a:buNone/>
            </a:pPr>
            <a:r>
              <a:rPr lang="en-GB" sz="1500" dirty="0"/>
              <a:t>Wesling, K (2015), Elvis &amp; Kresse, presentation at the </a:t>
            </a:r>
            <a:r>
              <a:rPr lang="en-GB" sz="1500" dirty="0" err="1"/>
              <a:t>EPSRC</a:t>
            </a:r>
            <a:r>
              <a:rPr lang="en-GB" sz="1500" dirty="0"/>
              <a:t> &amp; Institute for Manufacturing Industrial Sustainability conference, 6 July 2015, University of Cambridge</a:t>
            </a:r>
            <a:r>
              <a:rPr lang="en-GB" sz="1500" dirty="0" smtClean="0"/>
              <a:t>.</a:t>
            </a:r>
            <a:endParaRPr lang="en-GB" sz="1500" dirty="0"/>
          </a:p>
        </p:txBody>
      </p:sp>
      <p:sp>
        <p:nvSpPr>
          <p:cNvPr id="4" name="Rounded Rectangular Callout 3"/>
          <p:cNvSpPr/>
          <p:nvPr/>
        </p:nvSpPr>
        <p:spPr>
          <a:xfrm>
            <a:off x="4961744" y="365125"/>
            <a:ext cx="4031860" cy="893832"/>
          </a:xfrm>
          <a:prstGeom prst="wedgeRoundRect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 ‘...the goods of today become the resources of tomorrow at yesterday's prices</a:t>
            </a:r>
            <a:r>
              <a:rPr lang="en-GB" dirty="0" smtClean="0"/>
              <a:t>.‘  </a:t>
            </a:r>
          </a:p>
          <a:p>
            <a:pPr algn="ctr"/>
            <a:r>
              <a:rPr lang="en-GB" dirty="0" smtClean="0"/>
              <a:t>Professor W. </a:t>
            </a:r>
            <a:r>
              <a:rPr lang="en-GB" dirty="0" err="1" smtClean="0"/>
              <a:t>Stahel</a:t>
            </a:r>
            <a:endParaRPr lang="en-GB" dirty="0"/>
          </a:p>
        </p:txBody>
      </p:sp>
    </p:spTree>
    <p:extLst>
      <p:ext uri="{BB962C8B-B14F-4D97-AF65-F5344CB8AC3E}">
        <p14:creationId xmlns:p14="http://schemas.microsoft.com/office/powerpoint/2010/main" val="1539550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resources</a:t>
            </a:r>
            <a:endParaRPr lang="en-GB" dirty="0"/>
          </a:p>
        </p:txBody>
      </p:sp>
      <p:sp>
        <p:nvSpPr>
          <p:cNvPr id="3" name="Content Placeholder 2"/>
          <p:cNvSpPr>
            <a:spLocks noGrp="1"/>
          </p:cNvSpPr>
          <p:nvPr>
            <p:ph idx="1"/>
          </p:nvPr>
        </p:nvSpPr>
        <p:spPr/>
        <p:txBody>
          <a:bodyPr>
            <a:normAutofit fontScale="92500" lnSpcReduction="10000"/>
          </a:bodyPr>
          <a:lstStyle/>
          <a:p>
            <a:pPr lvl="0"/>
            <a:r>
              <a:rPr lang="en-GB" dirty="0" err="1"/>
              <a:t>Braungart</a:t>
            </a:r>
            <a:r>
              <a:rPr lang="en-GB" dirty="0"/>
              <a:t>, M, McDonough, W (2008) Cradle to cradle: remaking the way we make things, Vintage Books, UK</a:t>
            </a:r>
          </a:p>
          <a:p>
            <a:pPr lvl="0"/>
            <a:r>
              <a:rPr lang="en-GB" dirty="0"/>
              <a:t>Ellen MacArthur Foundation (2012), Towards the Circular Economy: Economic and business rationale for an accelerated transition</a:t>
            </a:r>
          </a:p>
          <a:p>
            <a:pPr lvl="0"/>
            <a:r>
              <a:rPr lang="en-GB" dirty="0"/>
              <a:t>Hawken P, </a:t>
            </a:r>
            <a:r>
              <a:rPr lang="en-GB" dirty="0" err="1"/>
              <a:t>Lovins</a:t>
            </a:r>
            <a:r>
              <a:rPr lang="en-GB" dirty="0"/>
              <a:t> AB, </a:t>
            </a:r>
            <a:r>
              <a:rPr lang="en-GB" dirty="0" err="1"/>
              <a:t>Lovins</a:t>
            </a:r>
            <a:r>
              <a:rPr lang="en-GB" dirty="0"/>
              <a:t> HL (1999), </a:t>
            </a:r>
            <a:r>
              <a:rPr lang="en-GB" i="1" dirty="0"/>
              <a:t>Natural Capitalism</a:t>
            </a:r>
            <a:r>
              <a:rPr lang="en-GB" dirty="0"/>
              <a:t>, </a:t>
            </a:r>
            <a:r>
              <a:rPr lang="en-GB" dirty="0" err="1"/>
              <a:t>Earthscan</a:t>
            </a:r>
            <a:r>
              <a:rPr lang="en-GB" dirty="0"/>
              <a:t> 2010 (first edition published in 1999)</a:t>
            </a:r>
          </a:p>
          <a:p>
            <a:pPr marL="0" indent="0">
              <a:buNone/>
            </a:pPr>
            <a:r>
              <a:rPr lang="en-GB" u="sng" dirty="0"/>
              <a:t>Online resources</a:t>
            </a:r>
            <a:endParaRPr lang="en-GB" dirty="0"/>
          </a:p>
          <a:p>
            <a:pPr lvl="0"/>
            <a:r>
              <a:rPr lang="en-GB" dirty="0" err="1"/>
              <a:t>TU</a:t>
            </a:r>
            <a:r>
              <a:rPr lang="en-GB" dirty="0"/>
              <a:t> Delft with Ellen MacArthur Foundation (2016): </a:t>
            </a:r>
            <a:r>
              <a:rPr lang="en-GB" i="1" dirty="0" err="1"/>
              <a:t>CircularX</a:t>
            </a:r>
            <a:r>
              <a:rPr lang="en-GB" dirty="0"/>
              <a:t> </a:t>
            </a:r>
            <a:r>
              <a:rPr lang="en-GB" i="1" dirty="0"/>
              <a:t>Circular Economy: an Introduction, </a:t>
            </a:r>
            <a:r>
              <a:rPr lang="en-GB" dirty="0"/>
              <a:t>1.2 Principles of the Circular Economy (online) </a:t>
            </a:r>
            <a:r>
              <a:rPr lang="en-GB" i="1" u="sng" dirty="0">
                <a:hlinkClick r:id="rId2"/>
              </a:rPr>
              <a:t>https://courses.edx.org/courses/course-v1:Delftx+CircularX+1T2016/courseware/</a:t>
            </a:r>
            <a:r>
              <a:rPr lang="en-GB" i="1" dirty="0"/>
              <a:t> </a:t>
            </a:r>
            <a:r>
              <a:rPr lang="en-GB" dirty="0"/>
              <a:t>[accessed 12 February 2016]</a:t>
            </a:r>
          </a:p>
          <a:p>
            <a:pPr lvl="0"/>
            <a:r>
              <a:rPr lang="en-GB" dirty="0"/>
              <a:t>Ellen MacArthur Foundation Channel on YouTube </a:t>
            </a:r>
            <a:r>
              <a:rPr lang="en-GB" u="sng" dirty="0">
                <a:hlinkClick r:id="rId3"/>
              </a:rPr>
              <a:t>https://www.youtube.com/user/made2bemadeagain</a:t>
            </a:r>
            <a:r>
              <a:rPr lang="en-GB" dirty="0"/>
              <a:t> </a:t>
            </a:r>
          </a:p>
          <a:p>
            <a:pPr lvl="0"/>
            <a:r>
              <a:rPr lang="en-GB" dirty="0"/>
              <a:t>Ellen MacArthur Foundation, resources and </a:t>
            </a:r>
            <a:r>
              <a:rPr lang="en-GB" i="1" dirty="0"/>
              <a:t>Project Mainstream </a:t>
            </a:r>
            <a:r>
              <a:rPr lang="en-GB" dirty="0"/>
              <a:t>(online)</a:t>
            </a:r>
            <a:r>
              <a:rPr lang="en-GB" i="1" dirty="0"/>
              <a:t> </a:t>
            </a:r>
            <a:r>
              <a:rPr lang="en-GB" dirty="0"/>
              <a:t>  </a:t>
            </a:r>
            <a:r>
              <a:rPr lang="en-GB" u="sng" dirty="0">
                <a:hlinkClick r:id="rId4"/>
              </a:rPr>
              <a:t>http://www.ellenmacarthurfoundation.org/programmes/business/project-mainstream</a:t>
            </a:r>
            <a:r>
              <a:rPr lang="en-GB" dirty="0"/>
              <a:t> [accessed 13 February 2016]</a:t>
            </a:r>
          </a:p>
          <a:p>
            <a:endParaRPr lang="en-GB" dirty="0"/>
          </a:p>
        </p:txBody>
      </p:sp>
    </p:spTree>
    <p:extLst>
      <p:ext uri="{BB962C8B-B14F-4D97-AF65-F5344CB8AC3E}">
        <p14:creationId xmlns:p14="http://schemas.microsoft.com/office/powerpoint/2010/main" val="1354561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2 overview</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smtClean="0"/>
              <a:t>How companies </a:t>
            </a:r>
            <a:r>
              <a:rPr lang="en-GB" b="1" dirty="0"/>
              <a:t>can incorporate ‘circularity’ into their businesses.  </a:t>
            </a:r>
            <a:endParaRPr lang="en-GB" b="1" dirty="0" smtClean="0"/>
          </a:p>
          <a:p>
            <a:pPr marL="0" indent="0">
              <a:buNone/>
            </a:pPr>
            <a:r>
              <a:rPr lang="en-GB" dirty="0" smtClean="0"/>
              <a:t>The </a:t>
            </a:r>
            <a:r>
              <a:rPr lang="en-GB" dirty="0"/>
              <a:t>circular economy framework in Figure 2.1 shows six blocks, outlining the areas of opportunity</a:t>
            </a:r>
            <a:r>
              <a:rPr lang="en-GB" dirty="0" smtClean="0"/>
              <a:t>.  We begin with </a:t>
            </a:r>
            <a:r>
              <a:rPr lang="en-GB" dirty="0"/>
              <a:t>the four blocks that form the central ‘flow’ in the framework, forming a </a:t>
            </a:r>
            <a:r>
              <a:rPr lang="en-GB" b="1" dirty="0"/>
              <a:t>‘design and supply chain’.  </a:t>
            </a:r>
            <a:endParaRPr lang="en-GB" b="1" dirty="0" smtClean="0"/>
          </a:p>
          <a:p>
            <a:pPr marL="0" indent="0">
              <a:buNone/>
            </a:pPr>
            <a:r>
              <a:rPr lang="en-GB" dirty="0" smtClean="0"/>
              <a:t>We </a:t>
            </a:r>
            <a:r>
              <a:rPr lang="en-GB" dirty="0"/>
              <a:t>review options for successful circular product &amp; process design, material choice, and circular flows to recover the materials and products.  </a:t>
            </a:r>
            <a:endParaRPr lang="en-GB" dirty="0" smtClean="0"/>
          </a:p>
          <a:p>
            <a:pPr marL="342900" lvl="1" indent="0">
              <a:buNone/>
            </a:pPr>
            <a:r>
              <a:rPr lang="en-GB" sz="1600" dirty="0" smtClean="0"/>
              <a:t>Many </a:t>
            </a:r>
            <a:r>
              <a:rPr lang="en-GB" sz="1600" dirty="0"/>
              <a:t>of these affect supply chain design, which we explore in further depth in Part 3.  We examine new business models in Chapter 3, and look at enablers and accelerators helping the circular economy in Chapter 4.  </a:t>
            </a:r>
            <a:endParaRPr lang="en-GB" sz="1600" dirty="0" smtClean="0"/>
          </a:p>
          <a:p>
            <a:pPr marL="0" indent="0">
              <a:buNone/>
            </a:pPr>
            <a:r>
              <a:rPr lang="en-GB" dirty="0" smtClean="0"/>
              <a:t>This </a:t>
            </a:r>
            <a:r>
              <a:rPr lang="en-GB" dirty="0"/>
              <a:t>chapter covers:</a:t>
            </a:r>
          </a:p>
          <a:p>
            <a:pPr lvl="1"/>
            <a:r>
              <a:rPr lang="en-GB" dirty="0"/>
              <a:t>Expanding </a:t>
            </a:r>
            <a:r>
              <a:rPr lang="en-GB" b="1" dirty="0"/>
              <a:t>supply chain scope</a:t>
            </a:r>
            <a:r>
              <a:rPr lang="en-GB" dirty="0"/>
              <a:t> to support circular products, processes and business models.</a:t>
            </a:r>
          </a:p>
          <a:p>
            <a:pPr lvl="1"/>
            <a:r>
              <a:rPr lang="en-GB" b="1" dirty="0"/>
              <a:t>Terminology</a:t>
            </a:r>
            <a:r>
              <a:rPr lang="en-GB" dirty="0"/>
              <a:t> to help ensure we have a consistent understanding of the business and operational processes.  These terms provide a structure throughout the book.</a:t>
            </a:r>
          </a:p>
          <a:p>
            <a:pPr lvl="1"/>
            <a:r>
              <a:rPr lang="en-GB" dirty="0"/>
              <a:t>A detailed explanation of the ‘levers’ we can pull in each of the four blocks in the </a:t>
            </a:r>
            <a:r>
              <a:rPr lang="en-GB" b="1" dirty="0"/>
              <a:t>design and supply chain</a:t>
            </a:r>
            <a:r>
              <a:rPr lang="en-GB" dirty="0"/>
              <a:t>, to help move us towards a circular economy?  Real examples across a range of industry sectors help to illustrate these.</a:t>
            </a:r>
          </a:p>
          <a:p>
            <a:pPr lvl="1"/>
            <a:r>
              <a:rPr lang="en-GB" b="1" dirty="0"/>
              <a:t>Rethinking</a:t>
            </a:r>
            <a:r>
              <a:rPr lang="en-GB" dirty="0"/>
              <a:t> – a brief look using new lenses and taking a ‘whole systems design’ approach to this design and supply chain</a:t>
            </a:r>
            <a:r>
              <a:rPr lang="en-GB" dirty="0" smtClean="0"/>
              <a:t>.</a:t>
            </a:r>
            <a:endParaRPr lang="en-GB" dirty="0"/>
          </a:p>
        </p:txBody>
      </p:sp>
      <p:grpSp>
        <p:nvGrpSpPr>
          <p:cNvPr id="4" name="Group 3"/>
          <p:cNvGrpSpPr/>
          <p:nvPr/>
        </p:nvGrpSpPr>
        <p:grpSpPr>
          <a:xfrm>
            <a:off x="584568" y="5819674"/>
            <a:ext cx="8333640" cy="792000"/>
            <a:chOff x="263898" y="1578151"/>
            <a:chExt cx="8333640" cy="792000"/>
          </a:xfrm>
        </p:grpSpPr>
        <p:sp>
          <p:nvSpPr>
            <p:cNvPr id="5" name="Flowchart: Process 4"/>
            <p:cNvSpPr/>
            <p:nvPr/>
          </p:nvSpPr>
          <p:spPr>
            <a:xfrm>
              <a:off x="4148244"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The ‘</a:t>
              </a:r>
              <a:r>
                <a:rPr lang="en-GB" b="1" dirty="0" smtClean="0"/>
                <a:t>design &amp; supply chain</a:t>
              </a:r>
              <a:r>
                <a:rPr lang="en-GB" dirty="0" smtClean="0"/>
                <a:t>’</a:t>
              </a:r>
              <a:endParaRPr lang="en-GB" dirty="0"/>
            </a:p>
          </p:txBody>
        </p:sp>
        <p:sp>
          <p:nvSpPr>
            <p:cNvPr id="6" name="Flowchart: Process 5"/>
            <p:cNvSpPr/>
            <p:nvPr/>
          </p:nvSpPr>
          <p:spPr>
            <a:xfrm>
              <a:off x="2535597"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Circular economy:</a:t>
              </a:r>
            </a:p>
            <a:p>
              <a:pPr algn="ctr"/>
              <a:r>
                <a:rPr lang="en-GB" b="1" dirty="0" smtClean="0"/>
                <a:t>overview</a:t>
              </a:r>
              <a:endParaRPr lang="en-GB" b="1" dirty="0"/>
            </a:p>
          </p:txBody>
        </p:sp>
        <p:sp>
          <p:nvSpPr>
            <p:cNvPr id="7" name="TextBox 6"/>
            <p:cNvSpPr txBox="1"/>
            <p:nvPr/>
          </p:nvSpPr>
          <p:spPr>
            <a:xfrm>
              <a:off x="766482" y="1620208"/>
              <a:ext cx="1471910" cy="707886"/>
            </a:xfrm>
            <a:prstGeom prst="rect">
              <a:avLst/>
            </a:prstGeom>
            <a:noFill/>
          </p:spPr>
          <p:txBody>
            <a:bodyPr wrap="square" rtlCol="0">
              <a:spAutoFit/>
            </a:bodyPr>
            <a:lstStyle/>
            <a:p>
              <a:r>
                <a:rPr lang="en-GB" sz="1400" b="1" dirty="0" smtClean="0">
                  <a:latin typeface="+mn-lt"/>
                </a:rPr>
                <a:t>Circular </a:t>
              </a:r>
              <a:r>
                <a:rPr lang="en-GB" sz="1400" b="1" dirty="0">
                  <a:latin typeface="+mn-lt"/>
                </a:rPr>
                <a:t>e</a:t>
              </a:r>
              <a:r>
                <a:rPr lang="en-GB" sz="1400" b="1" dirty="0" smtClean="0">
                  <a:latin typeface="+mn-lt"/>
                </a:rPr>
                <a:t>conomy – what is it?</a:t>
              </a:r>
            </a:p>
            <a:p>
              <a:r>
                <a:rPr lang="en-GB" sz="1200" dirty="0" smtClean="0">
                  <a:latin typeface="+mn-lt"/>
                </a:rPr>
                <a:t>Chapters 1-4</a:t>
              </a:r>
              <a:endParaRPr lang="en-GB" sz="1200" dirty="0">
                <a:latin typeface="+mn-lt"/>
              </a:endParaRPr>
            </a:p>
          </p:txBody>
        </p:sp>
        <p:cxnSp>
          <p:nvCxnSpPr>
            <p:cNvPr id="8" name="Straight Arrow Connector 7"/>
            <p:cNvCxnSpPr>
              <a:stCxn id="6" idx="3"/>
              <a:endCxn id="5" idx="1"/>
            </p:cNvCxnSpPr>
            <p:nvPr/>
          </p:nvCxnSpPr>
          <p:spPr>
            <a:xfrm>
              <a:off x="3759597"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Flowchart: Process 8"/>
            <p:cNvSpPr/>
            <p:nvPr/>
          </p:nvSpPr>
          <p:spPr>
            <a:xfrm>
              <a:off x="5760891"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Circular </a:t>
              </a:r>
              <a:r>
                <a:rPr lang="en-GB" b="1" dirty="0" smtClean="0"/>
                <a:t>business models</a:t>
              </a:r>
              <a:endParaRPr lang="en-GB" b="1" dirty="0"/>
            </a:p>
          </p:txBody>
        </p:sp>
        <p:cxnSp>
          <p:nvCxnSpPr>
            <p:cNvPr id="10" name="Straight Arrow Connector 9"/>
            <p:cNvCxnSpPr>
              <a:stCxn id="5" idx="3"/>
              <a:endCxn id="9" idx="1"/>
            </p:cNvCxnSpPr>
            <p:nvPr/>
          </p:nvCxnSpPr>
          <p:spPr>
            <a:xfrm>
              <a:off x="5372244"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Oval 10"/>
            <p:cNvSpPr/>
            <p:nvPr/>
          </p:nvSpPr>
          <p:spPr>
            <a:xfrm>
              <a:off x="263898" y="1760679"/>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1</a:t>
              </a:r>
            </a:p>
          </p:txBody>
        </p:sp>
        <p:sp>
          <p:nvSpPr>
            <p:cNvPr id="12" name="Flowchart: Process 11"/>
            <p:cNvSpPr/>
            <p:nvPr/>
          </p:nvSpPr>
          <p:spPr>
            <a:xfrm>
              <a:off x="7373538"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CE </a:t>
              </a:r>
              <a:r>
                <a:rPr lang="en-GB" dirty="0"/>
                <a:t>‘</a:t>
              </a:r>
              <a:r>
                <a:rPr lang="en-GB" b="1" dirty="0"/>
                <a:t>enablers</a:t>
              </a:r>
              <a:r>
                <a:rPr lang="en-GB" b="1" dirty="0" smtClean="0"/>
                <a:t>‘ &amp; accelerators </a:t>
              </a:r>
              <a:endParaRPr lang="en-GB" b="1" dirty="0"/>
            </a:p>
          </p:txBody>
        </p:sp>
        <p:cxnSp>
          <p:nvCxnSpPr>
            <p:cNvPr id="13" name="Straight Arrow Connector 12"/>
            <p:cNvCxnSpPr>
              <a:stCxn id="9" idx="3"/>
              <a:endCxn id="12" idx="1"/>
            </p:cNvCxnSpPr>
            <p:nvPr/>
          </p:nvCxnSpPr>
          <p:spPr>
            <a:xfrm>
              <a:off x="6984891"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67300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347809" y="1008686"/>
            <a:ext cx="8133660" cy="5567083"/>
          </a:xfrm>
          <a:prstGeom prst="circularArrow">
            <a:avLst>
              <a:gd name="adj1" fmla="val 7700"/>
              <a:gd name="adj2" fmla="val 255846"/>
              <a:gd name="adj3" fmla="val 9799399"/>
              <a:gd name="adj4" fmla="val 21527272"/>
              <a:gd name="adj5" fmla="val 6421"/>
            </a:avLst>
          </a:prstGeom>
          <a:solidFill>
            <a:schemeClr val="accent5">
              <a:lumMod val="60000"/>
              <a:lumOff val="4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6" name="Circular Arrow 25"/>
          <p:cNvSpPr/>
          <p:nvPr/>
        </p:nvSpPr>
        <p:spPr>
          <a:xfrm rot="293361">
            <a:off x="303032" y="621110"/>
            <a:ext cx="8187112" cy="5567083"/>
          </a:xfrm>
          <a:prstGeom prst="circularArrow">
            <a:avLst>
              <a:gd name="adj1" fmla="val 7700"/>
              <a:gd name="adj2" fmla="val 255846"/>
              <a:gd name="adj3" fmla="val 9799399"/>
              <a:gd name="adj4" fmla="val 21408165"/>
              <a:gd name="adj5" fmla="val 6421"/>
            </a:avLst>
          </a:prstGeom>
          <a:solidFill>
            <a:schemeClr val="accent5">
              <a:lumMod val="60000"/>
              <a:lumOff val="4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grpSp>
        <p:nvGrpSpPr>
          <p:cNvPr id="2" name="Group 1"/>
          <p:cNvGrpSpPr/>
          <p:nvPr/>
        </p:nvGrpSpPr>
        <p:grpSpPr>
          <a:xfrm>
            <a:off x="1044711" y="3139762"/>
            <a:ext cx="7142916" cy="779091"/>
            <a:chOff x="964029" y="3043510"/>
            <a:chExt cx="7142916" cy="779091"/>
          </a:xfrm>
          <a:solidFill>
            <a:schemeClr val="accent5">
              <a:lumMod val="60000"/>
              <a:lumOff val="40000"/>
            </a:schemeClr>
          </a:solidFill>
        </p:grpSpPr>
        <p:sp>
          <p:nvSpPr>
            <p:cNvPr id="3" name="Freeform 2"/>
            <p:cNvSpPr/>
            <p:nvPr/>
          </p:nvSpPr>
          <p:spPr>
            <a:xfrm>
              <a:off x="964029"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smtClean="0">
                  <a:solidFill>
                    <a:prstClr val="black"/>
                  </a:solidFill>
                </a:rPr>
                <a:t>Circular inputs</a:t>
              </a:r>
              <a:endParaRPr lang="en-GB" sz="2000" b="1" dirty="0">
                <a:solidFill>
                  <a:prstClr val="black"/>
                </a:solidFill>
              </a:endParaRPr>
            </a:p>
          </p:txBody>
        </p:sp>
        <p:sp>
          <p:nvSpPr>
            <p:cNvPr id="7" name="Freeform 6"/>
            <p:cNvSpPr/>
            <p:nvPr/>
          </p:nvSpPr>
          <p:spPr>
            <a:xfrm>
              <a:off x="2695758"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dirty="0" smtClean="0">
                  <a:solidFill>
                    <a:prstClr val="black"/>
                  </a:solidFill>
                </a:rPr>
                <a:t>Product design</a:t>
              </a:r>
              <a:endParaRPr lang="en-GB" sz="2000" b="1" dirty="0">
                <a:solidFill>
                  <a:prstClr val="black"/>
                </a:solidFill>
              </a:endParaRPr>
            </a:p>
          </p:txBody>
        </p:sp>
        <p:sp>
          <p:nvSpPr>
            <p:cNvPr id="10" name="Freeform 9"/>
            <p:cNvSpPr/>
            <p:nvPr/>
          </p:nvSpPr>
          <p:spPr>
            <a:xfrm>
              <a:off x="4427487"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smtClean="0">
                  <a:solidFill>
                    <a:prstClr val="black"/>
                  </a:solidFill>
                </a:rPr>
                <a:t>Process design</a:t>
              </a:r>
              <a:endParaRPr lang="en-GB" sz="2000" b="1" dirty="0">
                <a:solidFill>
                  <a:prstClr val="black"/>
                </a:solidFill>
              </a:endParaRPr>
            </a:p>
          </p:txBody>
        </p:sp>
        <p:sp>
          <p:nvSpPr>
            <p:cNvPr id="13" name="Freeform 12"/>
            <p:cNvSpPr/>
            <p:nvPr/>
          </p:nvSpPr>
          <p:spPr>
            <a:xfrm>
              <a:off x="6159216"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smtClean="0">
                  <a:solidFill>
                    <a:prstClr val="black"/>
                  </a:solidFill>
                </a:rPr>
                <a:t>Circular flows</a:t>
              </a:r>
              <a:endParaRPr lang="en-GB" sz="2000" b="1" dirty="0">
                <a:solidFill>
                  <a:prstClr val="black"/>
                </a:solidFill>
              </a:endParaRPr>
            </a:p>
          </p:txBody>
        </p:sp>
      </p:grpSp>
      <p:sp>
        <p:nvSpPr>
          <p:cNvPr id="6" name="Rounded Rectangle 5"/>
          <p:cNvSpPr/>
          <p:nvPr/>
        </p:nvSpPr>
        <p:spPr>
          <a:xfrm>
            <a:off x="2427517" y="4207087"/>
            <a:ext cx="4289612"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black"/>
                </a:solidFill>
              </a:rPr>
              <a:t>Enablers &amp; </a:t>
            </a:r>
            <a:r>
              <a:rPr lang="en-GB" sz="2000" b="1" i="1" dirty="0" smtClean="0">
                <a:solidFill>
                  <a:prstClr val="black"/>
                </a:solidFill>
              </a:rPr>
              <a:t>accelerators</a:t>
            </a:r>
            <a:endParaRPr lang="en-GB" sz="2000" b="1" i="1" dirty="0">
              <a:solidFill>
                <a:prstClr val="black"/>
              </a:solidFill>
            </a:endParaRPr>
          </a:p>
        </p:txBody>
      </p:sp>
      <p:sp>
        <p:nvSpPr>
          <p:cNvPr id="9" name="Rounded Rectangle 8"/>
          <p:cNvSpPr/>
          <p:nvPr/>
        </p:nvSpPr>
        <p:spPr>
          <a:xfrm>
            <a:off x="2433918" y="2150663"/>
            <a:ext cx="4289612" cy="668298"/>
          </a:xfrm>
          <a:prstGeom prst="roundRect">
            <a:avLst/>
          </a:prstGeom>
          <a:solidFill>
            <a:srgbClr val="8FAADC"/>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smtClean="0">
                <a:solidFill>
                  <a:prstClr val="black"/>
                </a:solidFill>
              </a:rPr>
              <a:t>BUSINESS MODELS</a:t>
            </a:r>
            <a:endParaRPr lang="en-GB" sz="2000" b="1" dirty="0">
              <a:solidFill>
                <a:prstClr val="black"/>
              </a:solidFill>
            </a:endParaRPr>
          </a:p>
        </p:txBody>
      </p:sp>
      <p:sp>
        <p:nvSpPr>
          <p:cNvPr id="12" name="Rectangle 11"/>
          <p:cNvSpPr/>
          <p:nvPr/>
        </p:nvSpPr>
        <p:spPr>
          <a:xfrm>
            <a:off x="3370707" y="2752900"/>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0" name="Title 1"/>
          <p:cNvSpPr>
            <a:spLocks noGrp="1"/>
          </p:cNvSpPr>
          <p:nvPr>
            <p:ph type="title"/>
          </p:nvPr>
        </p:nvSpPr>
        <p:spPr/>
        <p:txBody>
          <a:bodyPr anchor="t"/>
          <a:lstStyle/>
          <a:p>
            <a:r>
              <a:rPr lang="en-GB" sz="3000" dirty="0">
                <a:solidFill>
                  <a:prstClr val="black"/>
                </a:solidFill>
              </a:rPr>
              <a:t>Figure 2.1:  </a:t>
            </a:r>
            <a:r>
              <a:rPr lang="en-GB" sz="3000" b="1" dirty="0">
                <a:solidFill>
                  <a:prstClr val="black"/>
                </a:solidFill>
              </a:rPr>
              <a:t>Circular economy framework outline</a:t>
            </a:r>
            <a:endParaRPr lang="en-GB" dirty="0"/>
          </a:p>
        </p:txBody>
      </p:sp>
      <p:sp>
        <p:nvSpPr>
          <p:cNvPr id="16" name="TextBox 15"/>
          <p:cNvSpPr txBox="1"/>
          <p:nvPr/>
        </p:nvSpPr>
        <p:spPr>
          <a:xfrm>
            <a:off x="628650" y="6515819"/>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141049802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2274" y="887356"/>
            <a:ext cx="7415869" cy="5726462"/>
          </a:xfrm>
          <a:prstGeom prst="rect">
            <a:avLst/>
          </a:prstGeom>
        </p:spPr>
      </p:pic>
      <p:sp>
        <p:nvSpPr>
          <p:cNvPr id="2" name="Title 1"/>
          <p:cNvSpPr>
            <a:spLocks noGrp="1"/>
          </p:cNvSpPr>
          <p:nvPr>
            <p:ph type="title"/>
          </p:nvPr>
        </p:nvSpPr>
        <p:spPr/>
        <p:txBody>
          <a:bodyPr>
            <a:normAutofit/>
          </a:bodyPr>
          <a:lstStyle/>
          <a:p>
            <a:r>
              <a:rPr lang="en-GB" sz="2400" dirty="0" smtClean="0"/>
              <a:t>Figure 2.2:  Ellen MacArthur Foundation ‘butterfly diagram’</a:t>
            </a:r>
            <a:endParaRPr lang="en-GB" sz="2400" dirty="0"/>
          </a:p>
        </p:txBody>
      </p:sp>
      <p:sp>
        <p:nvSpPr>
          <p:cNvPr id="6" name="TextBox 5"/>
          <p:cNvSpPr txBox="1"/>
          <p:nvPr/>
        </p:nvSpPr>
        <p:spPr>
          <a:xfrm>
            <a:off x="700283" y="6459930"/>
            <a:ext cx="6303329" cy="307777"/>
          </a:xfrm>
          <a:prstGeom prst="rect">
            <a:avLst/>
          </a:prstGeom>
          <a:noFill/>
        </p:spPr>
        <p:txBody>
          <a:bodyPr wrap="none" rtlCol="0">
            <a:spAutoFit/>
          </a:bodyPr>
          <a:lstStyle/>
          <a:p>
            <a:r>
              <a:rPr lang="en-GB" dirty="0" smtClean="0"/>
              <a:t>Source:  Reproduced with kind permission of the Ellen </a:t>
            </a:r>
            <a:r>
              <a:rPr lang="en-GB" dirty="0"/>
              <a:t>MacArthur Foundation </a:t>
            </a:r>
          </a:p>
        </p:txBody>
      </p:sp>
    </p:spTree>
    <p:extLst>
      <p:ext uri="{BB962C8B-B14F-4D97-AF65-F5344CB8AC3E}">
        <p14:creationId xmlns:p14="http://schemas.microsoft.com/office/powerpoint/2010/main" val="4052506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485528"/>
          </a:xfrm>
        </p:spPr>
        <p:txBody>
          <a:bodyPr>
            <a:normAutofit fontScale="90000"/>
          </a:bodyPr>
          <a:lstStyle/>
          <a:p>
            <a:r>
              <a:rPr lang="en-GB" dirty="0" smtClean="0"/>
              <a:t>Figure 2.3:  </a:t>
            </a:r>
            <a:r>
              <a:rPr lang="en-GB" b="1" dirty="0" smtClean="0"/>
              <a:t>The ‘rectangle of recovery’</a:t>
            </a:r>
            <a:endParaRPr lang="en-GB" b="1" dirty="0"/>
          </a:p>
        </p:txBody>
      </p:sp>
      <p:cxnSp>
        <p:nvCxnSpPr>
          <p:cNvPr id="5" name="Elbow Connector 4"/>
          <p:cNvCxnSpPr>
            <a:stCxn id="34" idx="3"/>
            <a:endCxn id="50" idx="1"/>
          </p:cNvCxnSpPr>
          <p:nvPr/>
        </p:nvCxnSpPr>
        <p:spPr bwMode="auto">
          <a:xfrm>
            <a:off x="1372868" y="2181811"/>
            <a:ext cx="383625"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 name="Elbow Connector 5"/>
          <p:cNvCxnSpPr>
            <a:stCxn id="55" idx="3"/>
            <a:endCxn id="50" idx="1"/>
          </p:cNvCxnSpPr>
          <p:nvPr/>
        </p:nvCxnSpPr>
        <p:spPr bwMode="auto">
          <a:xfrm flipV="1">
            <a:off x="1376877" y="2514013"/>
            <a:ext cx="37961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 name="Picture 23" descr="DHLicon_Store_03"/>
          <p:cNvPicPr>
            <a:picLocks noChangeAspect="1" noChangeArrowheads="1"/>
          </p:cNvPicPr>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39842" y="2371217"/>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Elbow Connector 10"/>
          <p:cNvCxnSpPr>
            <a:stCxn id="18" idx="3"/>
            <a:endCxn id="9" idx="1"/>
          </p:cNvCxnSpPr>
          <p:nvPr/>
        </p:nvCxnSpPr>
        <p:spPr bwMode="auto">
          <a:xfrm flipV="1">
            <a:off x="5130474" y="2514552"/>
            <a:ext cx="709368"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8" name="Picture 25" descr="DHLicon_Store_01"/>
          <p:cNvPicPr>
            <a:picLocks noChangeAspect="1" noChangeArrowheads="1"/>
          </p:cNvPicPr>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2369519"/>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0" descr="DHLicon_Factory"/>
          <p:cNvPicPr>
            <a:picLocks noChangeAspect="1" noChangeArrowheads="1"/>
          </p:cNvPicPr>
          <p:nvPr>
            <p:custDataLst>
              <p:tags r:id="rId1"/>
            </p:custDataLst>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060719" y="2296745"/>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2" name="Elbow Connector 21"/>
          <p:cNvCxnSpPr>
            <a:stCxn id="50" idx="3"/>
            <a:endCxn id="19" idx="1"/>
          </p:cNvCxnSpPr>
          <p:nvPr/>
        </p:nvCxnSpPr>
        <p:spPr bwMode="auto">
          <a:xfrm flipV="1">
            <a:off x="2295324" y="2514012"/>
            <a:ext cx="765395"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Elbow Connector 22"/>
          <p:cNvCxnSpPr>
            <a:stCxn id="19" idx="3"/>
            <a:endCxn id="18" idx="1"/>
          </p:cNvCxnSpPr>
          <p:nvPr/>
        </p:nvCxnSpPr>
        <p:spPr bwMode="auto">
          <a:xfrm>
            <a:off x="3599550" y="2514012"/>
            <a:ext cx="772661" cy="5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TextBox 26"/>
          <p:cNvSpPr txBox="1"/>
          <p:nvPr/>
        </p:nvSpPr>
        <p:spPr>
          <a:xfrm>
            <a:off x="1346958" y="2737197"/>
            <a:ext cx="1363703" cy="259045"/>
          </a:xfrm>
          <a:prstGeom prst="rect">
            <a:avLst/>
          </a:prstGeom>
          <a:noFill/>
        </p:spPr>
        <p:txBody>
          <a:bodyPr wrap="square" rtlCol="0">
            <a:spAutoFit/>
          </a:bodyPr>
          <a:lstStyle/>
          <a:p>
            <a:pPr algn="ctr">
              <a:lnSpc>
                <a:spcPts val="1300"/>
              </a:lnSpc>
            </a:pPr>
            <a:r>
              <a:rPr lang="en-GB" sz="1200" i="1" dirty="0" smtClean="0"/>
              <a:t>Make parts</a:t>
            </a:r>
            <a:endParaRPr lang="en-GB" sz="1200" i="1" dirty="0"/>
          </a:p>
        </p:txBody>
      </p:sp>
      <p:sp>
        <p:nvSpPr>
          <p:cNvPr id="28" name="TextBox 27"/>
          <p:cNvSpPr txBox="1"/>
          <p:nvPr/>
        </p:nvSpPr>
        <p:spPr>
          <a:xfrm>
            <a:off x="2729067" y="2737197"/>
            <a:ext cx="1363703" cy="259045"/>
          </a:xfrm>
          <a:prstGeom prst="rect">
            <a:avLst/>
          </a:prstGeom>
          <a:noFill/>
        </p:spPr>
        <p:txBody>
          <a:bodyPr wrap="square" rtlCol="0">
            <a:spAutoFit/>
          </a:bodyPr>
          <a:lstStyle/>
          <a:p>
            <a:pPr algn="ctr">
              <a:lnSpc>
                <a:spcPts val="1300"/>
              </a:lnSpc>
            </a:pPr>
            <a:r>
              <a:rPr lang="en-GB" sz="1200" i="1" dirty="0" smtClean="0"/>
              <a:t>Make product</a:t>
            </a:r>
          </a:p>
        </p:txBody>
      </p:sp>
      <p:pic>
        <p:nvPicPr>
          <p:cNvPr id="34" name="Picture 36"/>
          <p:cNvPicPr>
            <a:picLocks noChangeAspect="1"/>
          </p:cNvPicPr>
          <p:nvPr/>
        </p:nvPicPr>
        <p:blipFill>
          <a:blip r:embed="rId10"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6810" y="1932944"/>
            <a:ext cx="566058"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6" name="Elbow Connector 35"/>
          <p:cNvCxnSpPr>
            <a:stCxn id="9" idx="3"/>
            <a:endCxn id="75" idx="1"/>
          </p:cNvCxnSpPr>
          <p:nvPr/>
        </p:nvCxnSpPr>
        <p:spPr bwMode="auto">
          <a:xfrm>
            <a:off x="6475235" y="2514552"/>
            <a:ext cx="830691" cy="2329"/>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50" name="Picture 30" descr="DHLicon_Factory"/>
          <p:cNvPicPr>
            <a:picLocks noChangeAspect="1" noChangeArrowheads="1"/>
          </p:cNvPicPr>
          <p:nvPr>
            <p:custDataLst>
              <p:tags r:id="rId2"/>
            </p:custDataLst>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756493" y="2296746"/>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1"/>
          <p:cNvPicPr>
            <a:picLocks noChangeAspect="1"/>
          </p:cNvPicPr>
          <p:nvPr/>
        </p:nvPicPr>
        <p:blipFill rotWithShape="1">
          <a:blip r:embed="rId11" cstate="print">
            <a:duotone>
              <a:schemeClr val="accent1">
                <a:shade val="45000"/>
                <a:satMod val="135000"/>
              </a:schemeClr>
              <a:prstClr val="white"/>
            </a:duotone>
            <a:extLst>
              <a:ext uri="{28A0092B-C50C-407E-A947-70E740481C1C}">
                <a14:useLocalDpi xmlns:a14="http://schemas.microsoft.com/office/drawing/2010/main" val="0"/>
              </a:ext>
            </a:extLst>
          </a:blip>
          <a:srcRect l="9321" t="14607" r="8391" b="16489"/>
          <a:stretch/>
        </p:blipFill>
        <p:spPr bwMode="auto">
          <a:xfrm>
            <a:off x="810820" y="2635499"/>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 name="Circular Arrow 67"/>
          <p:cNvSpPr/>
          <p:nvPr/>
        </p:nvSpPr>
        <p:spPr bwMode="auto">
          <a:xfrm rot="16910541" flipH="1">
            <a:off x="1629898" y="2032946"/>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69" name="Circular Arrow 68"/>
          <p:cNvSpPr/>
          <p:nvPr/>
        </p:nvSpPr>
        <p:spPr bwMode="auto">
          <a:xfrm rot="16910541" flipH="1">
            <a:off x="2889092" y="2036608"/>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0" name="Circular Arrow 69"/>
          <p:cNvSpPr/>
          <p:nvPr/>
        </p:nvSpPr>
        <p:spPr bwMode="auto">
          <a:xfrm rot="16910541" flipH="1">
            <a:off x="649092" y="1731144"/>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1" name="Circular Arrow 70"/>
          <p:cNvSpPr/>
          <p:nvPr/>
        </p:nvSpPr>
        <p:spPr bwMode="auto">
          <a:xfrm rot="16910541" flipH="1">
            <a:off x="649092" y="2431579"/>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4" name="Circular Arrow 73"/>
          <p:cNvSpPr/>
          <p:nvPr/>
        </p:nvSpPr>
        <p:spPr bwMode="auto">
          <a:xfrm rot="16910541" flipH="1">
            <a:off x="1125986" y="5647016"/>
            <a:ext cx="333547" cy="324064"/>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pic>
        <p:nvPicPr>
          <p:cNvPr id="75" name="Picture 125" descr="DHLicon_Human"/>
          <p:cNvPicPr>
            <a:picLocks noChangeAspect="1" noChangeArrowheads="1"/>
          </p:cNvPicPr>
          <p:nvPr/>
        </p:nvPicPr>
        <p:blipFill>
          <a:blip r:embed="rId12"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305926" y="2174294"/>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6" name="Elbow Connector 75"/>
          <p:cNvCxnSpPr>
            <a:stCxn id="75" idx="0"/>
            <a:endCxn id="34" idx="0"/>
          </p:cNvCxnSpPr>
          <p:nvPr/>
        </p:nvCxnSpPr>
        <p:spPr bwMode="auto">
          <a:xfrm rot="16200000" flipV="1">
            <a:off x="4152217" y="-1129434"/>
            <a:ext cx="241350" cy="6366106"/>
          </a:xfrm>
          <a:prstGeom prst="bentConnector3">
            <a:avLst>
              <a:gd name="adj1" fmla="val 41967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0" name="Elbow Connector 79"/>
          <p:cNvCxnSpPr>
            <a:stCxn id="75" idx="0"/>
            <a:endCxn id="50" idx="0"/>
          </p:cNvCxnSpPr>
          <p:nvPr/>
        </p:nvCxnSpPr>
        <p:spPr bwMode="auto">
          <a:xfrm rot="16200000" flipH="1" flipV="1">
            <a:off x="4679701" y="-479498"/>
            <a:ext cx="122452" cy="5430036"/>
          </a:xfrm>
          <a:prstGeom prst="bentConnector3">
            <a:avLst>
              <a:gd name="adj1" fmla="val -821082"/>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4" name="Elbow Connector 83"/>
          <p:cNvCxnSpPr>
            <a:stCxn id="75" idx="0"/>
            <a:endCxn id="19" idx="0"/>
          </p:cNvCxnSpPr>
          <p:nvPr/>
        </p:nvCxnSpPr>
        <p:spPr bwMode="auto">
          <a:xfrm rot="16200000" flipH="1" flipV="1">
            <a:off x="5331814" y="172614"/>
            <a:ext cx="122451" cy="4125810"/>
          </a:xfrm>
          <a:prstGeom prst="bentConnector3">
            <a:avLst>
              <a:gd name="adj1" fmla="val -816008"/>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8" name="Elbow Connector 87"/>
          <p:cNvCxnSpPr>
            <a:stCxn id="75" idx="0"/>
            <a:endCxn id="18" idx="0"/>
          </p:cNvCxnSpPr>
          <p:nvPr/>
        </p:nvCxnSpPr>
        <p:spPr bwMode="auto">
          <a:xfrm rot="16200000" flipH="1" flipV="1">
            <a:off x="6006031" y="919605"/>
            <a:ext cx="195225" cy="2704602"/>
          </a:xfrm>
          <a:prstGeom prst="bentConnector3">
            <a:avLst>
              <a:gd name="adj1" fmla="val -517269"/>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6" name="Elbow Connector 95"/>
          <p:cNvCxnSpPr>
            <a:stCxn id="75" idx="0"/>
            <a:endCxn id="9" idx="0"/>
          </p:cNvCxnSpPr>
          <p:nvPr/>
        </p:nvCxnSpPr>
        <p:spPr bwMode="auto">
          <a:xfrm rot="16200000" flipH="1" flipV="1">
            <a:off x="6708280" y="1623552"/>
            <a:ext cx="196923" cy="1298406"/>
          </a:xfrm>
          <a:prstGeom prst="bentConnector3">
            <a:avLst>
              <a:gd name="adj1" fmla="val -520013"/>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6" name="TextBox 105"/>
          <p:cNvSpPr txBox="1"/>
          <p:nvPr/>
        </p:nvSpPr>
        <p:spPr>
          <a:xfrm>
            <a:off x="2016772" y="1153112"/>
            <a:ext cx="1363703" cy="259045"/>
          </a:xfrm>
          <a:prstGeom prst="rect">
            <a:avLst/>
          </a:prstGeom>
          <a:noFill/>
        </p:spPr>
        <p:txBody>
          <a:bodyPr wrap="square" rtlCol="0">
            <a:spAutoFit/>
          </a:bodyPr>
          <a:lstStyle/>
          <a:p>
            <a:pPr>
              <a:lnSpc>
                <a:spcPts val="1300"/>
              </a:lnSpc>
            </a:pPr>
            <a:r>
              <a:rPr lang="en-GB" sz="1200" dirty="0" smtClean="0"/>
              <a:t>Reuse parts</a:t>
            </a:r>
            <a:endParaRPr lang="en-GB" sz="1200" dirty="0"/>
          </a:p>
        </p:txBody>
      </p:sp>
      <p:sp>
        <p:nvSpPr>
          <p:cNvPr id="107" name="TextBox 106"/>
          <p:cNvSpPr txBox="1"/>
          <p:nvPr/>
        </p:nvSpPr>
        <p:spPr>
          <a:xfrm>
            <a:off x="1118086" y="1153112"/>
            <a:ext cx="887393" cy="592470"/>
          </a:xfrm>
          <a:prstGeom prst="rect">
            <a:avLst/>
          </a:prstGeom>
          <a:noFill/>
        </p:spPr>
        <p:txBody>
          <a:bodyPr wrap="square" rtlCol="0">
            <a:spAutoFit/>
          </a:bodyPr>
          <a:lstStyle/>
          <a:p>
            <a:pPr>
              <a:lnSpc>
                <a:spcPts val="1300"/>
              </a:lnSpc>
            </a:pPr>
            <a:r>
              <a:rPr lang="en-GB" sz="1200" dirty="0" smtClean="0"/>
              <a:t>Recycle &amp; reuse materials</a:t>
            </a:r>
            <a:endParaRPr lang="en-GB" sz="1200" dirty="0"/>
          </a:p>
        </p:txBody>
      </p:sp>
      <p:sp>
        <p:nvSpPr>
          <p:cNvPr id="108" name="TextBox 107"/>
          <p:cNvSpPr txBox="1"/>
          <p:nvPr/>
        </p:nvSpPr>
        <p:spPr>
          <a:xfrm>
            <a:off x="3339452" y="1153112"/>
            <a:ext cx="1363703" cy="259045"/>
          </a:xfrm>
          <a:prstGeom prst="rect">
            <a:avLst/>
          </a:prstGeom>
          <a:noFill/>
        </p:spPr>
        <p:txBody>
          <a:bodyPr wrap="square" rtlCol="0">
            <a:spAutoFit/>
          </a:bodyPr>
          <a:lstStyle/>
          <a:p>
            <a:pPr>
              <a:lnSpc>
                <a:spcPts val="1300"/>
              </a:lnSpc>
            </a:pPr>
            <a:r>
              <a:rPr lang="en-GB" sz="1200" dirty="0" smtClean="0"/>
              <a:t>Remanufacture</a:t>
            </a:r>
            <a:endParaRPr lang="en-GB" sz="1200" dirty="0"/>
          </a:p>
        </p:txBody>
      </p:sp>
      <p:sp>
        <p:nvSpPr>
          <p:cNvPr id="109" name="TextBox 108"/>
          <p:cNvSpPr txBox="1"/>
          <p:nvPr/>
        </p:nvSpPr>
        <p:spPr>
          <a:xfrm>
            <a:off x="4757485" y="1153112"/>
            <a:ext cx="1363703" cy="425758"/>
          </a:xfrm>
          <a:prstGeom prst="rect">
            <a:avLst/>
          </a:prstGeom>
          <a:noFill/>
        </p:spPr>
        <p:txBody>
          <a:bodyPr wrap="square" rtlCol="0">
            <a:spAutoFit/>
          </a:bodyPr>
          <a:lstStyle/>
          <a:p>
            <a:pPr>
              <a:lnSpc>
                <a:spcPts val="1300"/>
              </a:lnSpc>
            </a:pPr>
            <a:r>
              <a:rPr lang="en-GB" sz="1200" dirty="0" smtClean="0"/>
              <a:t>Repair &amp; refurbish</a:t>
            </a:r>
            <a:endParaRPr lang="en-GB" sz="1200" dirty="0"/>
          </a:p>
        </p:txBody>
      </p:sp>
      <p:sp>
        <p:nvSpPr>
          <p:cNvPr id="110" name="TextBox 109"/>
          <p:cNvSpPr txBox="1"/>
          <p:nvPr/>
        </p:nvSpPr>
        <p:spPr>
          <a:xfrm>
            <a:off x="6164001" y="1153112"/>
            <a:ext cx="982740" cy="592470"/>
          </a:xfrm>
          <a:prstGeom prst="rect">
            <a:avLst/>
          </a:prstGeom>
          <a:noFill/>
        </p:spPr>
        <p:txBody>
          <a:bodyPr wrap="square" rtlCol="0">
            <a:spAutoFit/>
          </a:bodyPr>
          <a:lstStyle/>
          <a:p>
            <a:pPr>
              <a:lnSpc>
                <a:spcPts val="1300"/>
              </a:lnSpc>
            </a:pPr>
            <a:r>
              <a:rPr lang="en-GB" sz="1200" dirty="0" smtClean="0"/>
              <a:t>Resell/</a:t>
            </a:r>
          </a:p>
          <a:p>
            <a:pPr>
              <a:lnSpc>
                <a:spcPts val="1300"/>
              </a:lnSpc>
            </a:pPr>
            <a:r>
              <a:rPr lang="en-GB" sz="1200" dirty="0" smtClean="0"/>
              <a:t>repair &amp; maintain</a:t>
            </a:r>
            <a:endParaRPr lang="en-GB" sz="1200" dirty="0"/>
          </a:p>
        </p:txBody>
      </p:sp>
      <p:sp>
        <p:nvSpPr>
          <p:cNvPr id="124" name="TextBox 123"/>
          <p:cNvSpPr txBox="1"/>
          <p:nvPr/>
        </p:nvSpPr>
        <p:spPr>
          <a:xfrm>
            <a:off x="168438" y="1069239"/>
            <a:ext cx="385298" cy="2392257"/>
          </a:xfrm>
          <a:prstGeom prst="rect">
            <a:avLst/>
          </a:prstGeom>
          <a:noFill/>
        </p:spPr>
        <p:txBody>
          <a:bodyPr vert="wordArtVert" wrap="square" rtlCol="0">
            <a:spAutoFit/>
          </a:bodyPr>
          <a:lstStyle/>
          <a:p>
            <a:r>
              <a:rPr lang="en-GB" sz="1200" dirty="0" smtClean="0">
                <a:solidFill>
                  <a:schemeClr val="accent5"/>
                </a:solidFill>
              </a:rPr>
              <a:t>CLOSED LOOP</a:t>
            </a:r>
            <a:endParaRPr lang="en-GB" sz="1200" dirty="0">
              <a:solidFill>
                <a:schemeClr val="accent5"/>
              </a:solidFill>
            </a:endParaRPr>
          </a:p>
        </p:txBody>
      </p:sp>
      <p:cxnSp>
        <p:nvCxnSpPr>
          <p:cNvPr id="125" name="Elbow Connector 124"/>
          <p:cNvCxnSpPr>
            <a:stCxn id="137" idx="3"/>
            <a:endCxn id="138" idx="1"/>
          </p:cNvCxnSpPr>
          <p:nvPr/>
        </p:nvCxnSpPr>
        <p:spPr bwMode="auto">
          <a:xfrm>
            <a:off x="1375954" y="4203117"/>
            <a:ext cx="380539"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6" name="Elbow Connector 125"/>
          <p:cNvCxnSpPr>
            <a:stCxn id="139" idx="3"/>
            <a:endCxn id="138" idx="1"/>
          </p:cNvCxnSpPr>
          <p:nvPr/>
        </p:nvCxnSpPr>
        <p:spPr bwMode="auto">
          <a:xfrm flipV="1">
            <a:off x="1372867" y="4535319"/>
            <a:ext cx="38362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7" name="Picture 23" descr="DHLicon_Store_03"/>
          <p:cNvPicPr>
            <a:picLocks noChangeAspect="1" noChangeArrowheads="1"/>
          </p:cNvPicPr>
          <p:nvPr/>
        </p:nvPicPr>
        <p:blipFill>
          <a:blip r:embed="rId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40845" y="4392523"/>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28" name="Elbow Connector 127"/>
          <p:cNvCxnSpPr>
            <a:stCxn id="129" idx="3"/>
            <a:endCxn id="127" idx="1"/>
          </p:cNvCxnSpPr>
          <p:nvPr/>
        </p:nvCxnSpPr>
        <p:spPr bwMode="auto">
          <a:xfrm flipV="1">
            <a:off x="5130474" y="4535858"/>
            <a:ext cx="710371"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9" name="Picture 25" descr="DHLicon_Store_01"/>
          <p:cNvPicPr>
            <a:picLocks noChangeAspect="1" noChangeArrowheads="1"/>
          </p:cNvPicPr>
          <p:nvPr/>
        </p:nvPicPr>
        <p:blipFill>
          <a:blip r:embed="rId8">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4390825"/>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0" name="Picture 30" descr="DHLicon_Factory"/>
          <p:cNvPicPr>
            <a:picLocks noChangeAspect="1" noChangeArrowheads="1"/>
          </p:cNvPicPr>
          <p:nvPr>
            <p:custDataLst>
              <p:tags r:id="rId3"/>
            </p:custDataLst>
          </p:nvPr>
        </p:nvPicPr>
        <p:blipFill>
          <a:blip r:embed="rId9">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064853" y="4316851"/>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1" name="Elbow Connector 130"/>
          <p:cNvCxnSpPr>
            <a:stCxn id="138" idx="3"/>
            <a:endCxn id="130" idx="1"/>
          </p:cNvCxnSpPr>
          <p:nvPr/>
        </p:nvCxnSpPr>
        <p:spPr bwMode="auto">
          <a:xfrm flipV="1">
            <a:off x="2295324" y="4534118"/>
            <a:ext cx="769529" cy="120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2" name="Elbow Connector 131"/>
          <p:cNvCxnSpPr>
            <a:stCxn id="130" idx="3"/>
            <a:endCxn id="129" idx="1"/>
          </p:cNvCxnSpPr>
          <p:nvPr/>
        </p:nvCxnSpPr>
        <p:spPr bwMode="auto">
          <a:xfrm>
            <a:off x="3603684" y="4534118"/>
            <a:ext cx="768527" cy="17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7" name="Picture 36"/>
          <p:cNvPicPr>
            <a:picLocks noChangeAspect="1"/>
          </p:cNvPicPr>
          <p:nvPr/>
        </p:nvPicPr>
        <p:blipFill>
          <a:blip r:embed="rId10"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6810" y="3954250"/>
            <a:ext cx="569144"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8" name="Picture 30" descr="DHLicon_Factory"/>
          <p:cNvPicPr>
            <a:picLocks noChangeAspect="1" noChangeArrowheads="1"/>
          </p:cNvPicPr>
          <p:nvPr>
            <p:custDataLst>
              <p:tags r:id="rId4"/>
            </p:custDataLst>
          </p:nvPr>
        </p:nvPicPr>
        <p:blipFill>
          <a:blip r:embed="rId9">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756493" y="4318052"/>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9" name="Picture 1"/>
          <p:cNvPicPr>
            <a:picLocks noChangeAspect="1"/>
          </p:cNvPicPr>
          <p:nvPr/>
        </p:nvPicPr>
        <p:blipFill rotWithShape="1">
          <a:blip r:embed="rId13" cstate="print">
            <a:duotone>
              <a:schemeClr val="accent3">
                <a:shade val="45000"/>
                <a:satMod val="135000"/>
              </a:schemeClr>
              <a:prstClr val="white"/>
            </a:duotone>
            <a:extLst>
              <a:ext uri="{BEBA8EAE-BF5A-486C-A8C5-ECC9F3942E4B}">
                <a14:imgProps xmlns:a14="http://schemas.microsoft.com/office/drawing/2010/main">
                  <a14:imgLayer r:embed="rId14">
                    <a14:imgEffect>
                      <a14:colorTemperature colorTemp="5000"/>
                    </a14:imgEffect>
                    <a14:imgEffect>
                      <a14:saturation sat="60000"/>
                    </a14:imgEffect>
                  </a14:imgLayer>
                </a14:imgProps>
              </a:ext>
              <a:ext uri="{28A0092B-C50C-407E-A947-70E740481C1C}">
                <a14:useLocalDpi xmlns:a14="http://schemas.microsoft.com/office/drawing/2010/main" val="0"/>
              </a:ext>
            </a:extLst>
          </a:blip>
          <a:srcRect l="9321" t="14607" r="8391" b="16489"/>
          <a:stretch/>
        </p:blipFill>
        <p:spPr bwMode="auto">
          <a:xfrm>
            <a:off x="806810" y="4656805"/>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43" name="Elbow Connector 142"/>
          <p:cNvCxnSpPr>
            <a:stCxn id="127" idx="2"/>
            <a:endCxn id="138" idx="2"/>
          </p:cNvCxnSpPr>
          <p:nvPr/>
        </p:nvCxnSpPr>
        <p:spPr bwMode="auto">
          <a:xfrm rot="5400000">
            <a:off x="4055530" y="2649573"/>
            <a:ext cx="73393" cy="4132633"/>
          </a:xfrm>
          <a:prstGeom prst="bentConnector3">
            <a:avLst>
              <a:gd name="adj1" fmla="val 913552"/>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1" name="TextBox 150"/>
          <p:cNvSpPr txBox="1"/>
          <p:nvPr/>
        </p:nvSpPr>
        <p:spPr>
          <a:xfrm>
            <a:off x="2029083" y="4931825"/>
            <a:ext cx="1541457" cy="425758"/>
          </a:xfrm>
          <a:prstGeom prst="rect">
            <a:avLst/>
          </a:prstGeom>
          <a:noFill/>
        </p:spPr>
        <p:txBody>
          <a:bodyPr wrap="square" rtlCol="0">
            <a:spAutoFit/>
          </a:bodyPr>
          <a:lstStyle/>
          <a:p>
            <a:pPr>
              <a:lnSpc>
                <a:spcPts val="1300"/>
              </a:lnSpc>
            </a:pPr>
            <a:r>
              <a:rPr lang="en-GB" sz="1200" dirty="0" smtClean="0"/>
              <a:t>Reuse parts/ materials</a:t>
            </a:r>
          </a:p>
        </p:txBody>
      </p:sp>
      <p:cxnSp>
        <p:nvCxnSpPr>
          <p:cNvPr id="152" name="Elbow Connector 151"/>
          <p:cNvCxnSpPr>
            <a:stCxn id="127" idx="2"/>
            <a:endCxn id="130" idx="2"/>
          </p:cNvCxnSpPr>
          <p:nvPr/>
        </p:nvCxnSpPr>
        <p:spPr bwMode="auto">
          <a:xfrm rot="5400000">
            <a:off x="4710310" y="3303153"/>
            <a:ext cx="72192" cy="2824273"/>
          </a:xfrm>
          <a:prstGeom prst="bentConnector3">
            <a:avLst>
              <a:gd name="adj1" fmla="val 927087"/>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7" name="TextBox 156"/>
          <p:cNvSpPr txBox="1"/>
          <p:nvPr/>
        </p:nvSpPr>
        <p:spPr>
          <a:xfrm>
            <a:off x="3323773" y="4931825"/>
            <a:ext cx="1363703" cy="425758"/>
          </a:xfrm>
          <a:prstGeom prst="rect">
            <a:avLst/>
          </a:prstGeom>
          <a:noFill/>
        </p:spPr>
        <p:txBody>
          <a:bodyPr wrap="square" rtlCol="0">
            <a:spAutoFit/>
          </a:bodyPr>
          <a:lstStyle/>
          <a:p>
            <a:pPr>
              <a:lnSpc>
                <a:spcPts val="1300"/>
              </a:lnSpc>
            </a:pPr>
            <a:r>
              <a:rPr lang="en-GB" sz="1200" dirty="0" smtClean="0"/>
              <a:t>Remanufacture/ Upcycle</a:t>
            </a:r>
            <a:endParaRPr lang="en-GB" sz="1200" dirty="0"/>
          </a:p>
        </p:txBody>
      </p:sp>
      <p:cxnSp>
        <p:nvCxnSpPr>
          <p:cNvPr id="158" name="Elbow Connector 157"/>
          <p:cNvCxnSpPr>
            <a:stCxn id="37" idx="2"/>
            <a:endCxn id="127" idx="0"/>
          </p:cNvCxnSpPr>
          <p:nvPr/>
        </p:nvCxnSpPr>
        <p:spPr bwMode="auto">
          <a:xfrm rot="5400000">
            <a:off x="6131324" y="3065264"/>
            <a:ext cx="1354478" cy="130004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64"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305926" y="4188864"/>
            <a:ext cx="306867" cy="700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75" name="Elbow Connector 174"/>
          <p:cNvCxnSpPr/>
          <p:nvPr/>
        </p:nvCxnSpPr>
        <p:spPr bwMode="auto">
          <a:xfrm flipV="1">
            <a:off x="1130167" y="6131336"/>
            <a:ext cx="343369"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aphicFrame>
        <p:nvGraphicFramePr>
          <p:cNvPr id="178" name="Table 177"/>
          <p:cNvGraphicFramePr>
            <a:graphicFrameLocks noGrp="1"/>
          </p:cNvGraphicFramePr>
          <p:nvPr>
            <p:extLst/>
          </p:nvPr>
        </p:nvGraphicFramePr>
        <p:xfrm>
          <a:off x="610250" y="5637403"/>
          <a:ext cx="2034804" cy="861160"/>
        </p:xfrm>
        <a:graphic>
          <a:graphicData uri="http://schemas.openxmlformats.org/drawingml/2006/table">
            <a:tbl>
              <a:tblPr>
                <a:tableStyleId>{5C22544A-7EE6-4342-B048-85BDC9FD1C3A}</a:tableStyleId>
              </a:tblPr>
              <a:tblGrid>
                <a:gridCol w="412593">
                  <a:extLst>
                    <a:ext uri="{9D8B030D-6E8A-4147-A177-3AD203B41FA5}">
                      <a16:colId xmlns:a16="http://schemas.microsoft.com/office/drawing/2014/main" val="20000"/>
                    </a:ext>
                  </a:extLst>
                </a:gridCol>
                <a:gridCol w="543484">
                  <a:extLst>
                    <a:ext uri="{9D8B030D-6E8A-4147-A177-3AD203B41FA5}">
                      <a16:colId xmlns:a16="http://schemas.microsoft.com/office/drawing/2014/main" val="20001"/>
                    </a:ext>
                  </a:extLst>
                </a:gridCol>
                <a:gridCol w="1078727">
                  <a:extLst>
                    <a:ext uri="{9D8B030D-6E8A-4147-A177-3AD203B41FA5}">
                      <a16:colId xmlns:a16="http://schemas.microsoft.com/office/drawing/2014/main" val="20002"/>
                    </a:ext>
                  </a:extLst>
                </a:gridCol>
              </a:tblGrid>
              <a:tr h="391436">
                <a:tc>
                  <a:txBody>
                    <a:bodyPr/>
                    <a:lstStyle/>
                    <a:p>
                      <a:r>
                        <a:rPr lang="en-GB" sz="1200" b="1" dirty="0" smtClean="0"/>
                        <a:t>   Key:</a:t>
                      </a:r>
                      <a:endParaRPr lang="en-GB" sz="1200" b="1"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smtClean="0"/>
                        <a:t>Process waste recovery</a:t>
                      </a:r>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34862">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smtClean="0"/>
                        <a:t>Primary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34862">
                <a:tc>
                  <a:txBody>
                    <a:bodyPr/>
                    <a:lstStyle/>
                    <a:p>
                      <a:endParaRPr lang="en-GB" sz="120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t>Recovery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cxnSp>
        <p:nvCxnSpPr>
          <p:cNvPr id="180" name="Elbow Connector 179"/>
          <p:cNvCxnSpPr/>
          <p:nvPr/>
        </p:nvCxnSpPr>
        <p:spPr bwMode="auto">
          <a:xfrm flipV="1">
            <a:off x="1126141" y="6343896"/>
            <a:ext cx="343369" cy="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5" name="Elbow Connector 184"/>
          <p:cNvCxnSpPr>
            <a:stCxn id="50" idx="2"/>
            <a:endCxn id="188" idx="0"/>
          </p:cNvCxnSpPr>
          <p:nvPr/>
        </p:nvCxnSpPr>
        <p:spPr bwMode="auto">
          <a:xfrm rot="16200000" flipH="1">
            <a:off x="1925236" y="2831953"/>
            <a:ext cx="871604" cy="67025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8" name="TextBox 187"/>
          <p:cNvSpPr txBox="1"/>
          <p:nvPr/>
        </p:nvSpPr>
        <p:spPr>
          <a:xfrm>
            <a:off x="2059068" y="3602884"/>
            <a:ext cx="1274198" cy="259045"/>
          </a:xfrm>
          <a:prstGeom prst="rect">
            <a:avLst/>
          </a:prstGeom>
          <a:solidFill>
            <a:schemeClr val="accent4">
              <a:lumMod val="20000"/>
              <a:lumOff val="80000"/>
            </a:schemeClr>
          </a:solidFill>
          <a:ln w="12700">
            <a:solidFill>
              <a:schemeClr val="accent4"/>
            </a:solidFill>
          </a:ln>
        </p:spPr>
        <p:txBody>
          <a:bodyPr wrap="square" rtlCol="0" anchor="ctr">
            <a:spAutoFit/>
          </a:bodyPr>
          <a:lstStyle/>
          <a:p>
            <a:pPr algn="ctr">
              <a:lnSpc>
                <a:spcPts val="1300"/>
              </a:lnSpc>
            </a:pPr>
            <a:r>
              <a:rPr lang="en-GB" sz="1200" i="1" dirty="0" smtClean="0"/>
              <a:t>By-products</a:t>
            </a:r>
            <a:endParaRPr lang="en-GB" sz="1200" i="1" dirty="0"/>
          </a:p>
        </p:txBody>
      </p:sp>
      <p:cxnSp>
        <p:nvCxnSpPr>
          <p:cNvPr id="192" name="Elbow Connector 191"/>
          <p:cNvCxnSpPr>
            <a:stCxn id="19" idx="2"/>
            <a:endCxn id="188" idx="0"/>
          </p:cNvCxnSpPr>
          <p:nvPr/>
        </p:nvCxnSpPr>
        <p:spPr bwMode="auto">
          <a:xfrm rot="5400000">
            <a:off x="2577349" y="2850097"/>
            <a:ext cx="871605" cy="63396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9" name="Elbow Connector 198"/>
          <p:cNvCxnSpPr>
            <a:stCxn id="188" idx="1"/>
            <a:endCxn id="137" idx="1"/>
          </p:cNvCxnSpPr>
          <p:nvPr/>
        </p:nvCxnSpPr>
        <p:spPr bwMode="auto">
          <a:xfrm rot="10800000" flipV="1">
            <a:off x="806810" y="3732407"/>
            <a:ext cx="1252258" cy="470710"/>
          </a:xfrm>
          <a:prstGeom prst="bentConnector3">
            <a:avLst>
              <a:gd name="adj1" fmla="val 118255"/>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2" name="Elbow Connector 201"/>
          <p:cNvCxnSpPr>
            <a:stCxn id="188" idx="1"/>
            <a:endCxn id="139" idx="1"/>
          </p:cNvCxnSpPr>
          <p:nvPr/>
        </p:nvCxnSpPr>
        <p:spPr bwMode="auto">
          <a:xfrm rot="10800000" flipV="1">
            <a:off x="806810" y="3732406"/>
            <a:ext cx="1252258" cy="1161257"/>
          </a:xfrm>
          <a:prstGeom prst="bentConnector3">
            <a:avLst>
              <a:gd name="adj1" fmla="val 118255"/>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0" name="Elbow Connector 209"/>
          <p:cNvCxnSpPr>
            <a:stCxn id="188" idx="2"/>
            <a:endCxn id="138" idx="0"/>
          </p:cNvCxnSpPr>
          <p:nvPr/>
        </p:nvCxnSpPr>
        <p:spPr bwMode="auto">
          <a:xfrm rot="5400000">
            <a:off x="2132977" y="3754861"/>
            <a:ext cx="456123" cy="67025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3" name="Elbow Connector 212"/>
          <p:cNvCxnSpPr>
            <a:stCxn id="188" idx="2"/>
            <a:endCxn id="130" idx="0"/>
          </p:cNvCxnSpPr>
          <p:nvPr/>
        </p:nvCxnSpPr>
        <p:spPr bwMode="auto">
          <a:xfrm rot="16200000" flipH="1">
            <a:off x="2787757" y="3770339"/>
            <a:ext cx="454922" cy="638102"/>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2" name="TextBox 231"/>
          <p:cNvSpPr txBox="1"/>
          <p:nvPr/>
        </p:nvSpPr>
        <p:spPr>
          <a:xfrm>
            <a:off x="176457" y="3567804"/>
            <a:ext cx="385298" cy="1910576"/>
          </a:xfrm>
          <a:prstGeom prst="rect">
            <a:avLst/>
          </a:prstGeom>
          <a:noFill/>
        </p:spPr>
        <p:txBody>
          <a:bodyPr vert="wordArtVert" wrap="square" rtlCol="0">
            <a:spAutoFit/>
          </a:bodyPr>
          <a:lstStyle/>
          <a:p>
            <a:r>
              <a:rPr lang="en-GB" sz="1200" dirty="0" smtClean="0"/>
              <a:t>OPEN LOOP</a:t>
            </a:r>
            <a:endParaRPr lang="en-GB" sz="1200" dirty="0"/>
          </a:p>
        </p:txBody>
      </p:sp>
      <p:cxnSp>
        <p:nvCxnSpPr>
          <p:cNvPr id="149" name="Elbow Connector 148"/>
          <p:cNvCxnSpPr>
            <a:stCxn id="127" idx="2"/>
            <a:endCxn id="129" idx="2"/>
          </p:cNvCxnSpPr>
          <p:nvPr/>
        </p:nvCxnSpPr>
        <p:spPr bwMode="auto">
          <a:xfrm rot="5400000">
            <a:off x="5454094" y="3976443"/>
            <a:ext cx="1699" cy="1407199"/>
          </a:xfrm>
          <a:prstGeom prst="bentConnector3">
            <a:avLst>
              <a:gd name="adj1" fmla="val 39696057"/>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3" name="TextBox 152"/>
          <p:cNvSpPr txBox="1"/>
          <p:nvPr/>
        </p:nvSpPr>
        <p:spPr>
          <a:xfrm>
            <a:off x="4764200" y="4922264"/>
            <a:ext cx="1363703" cy="425758"/>
          </a:xfrm>
          <a:prstGeom prst="rect">
            <a:avLst/>
          </a:prstGeom>
          <a:noFill/>
        </p:spPr>
        <p:txBody>
          <a:bodyPr wrap="square" rtlCol="0">
            <a:spAutoFit/>
          </a:bodyPr>
          <a:lstStyle/>
          <a:p>
            <a:pPr>
              <a:lnSpc>
                <a:spcPts val="1300"/>
              </a:lnSpc>
            </a:pPr>
            <a:r>
              <a:rPr lang="en-GB" sz="1200" dirty="0" smtClean="0"/>
              <a:t>Repair &amp; refurbish</a:t>
            </a:r>
            <a:endParaRPr lang="en-GB" sz="1200" dirty="0"/>
          </a:p>
        </p:txBody>
      </p:sp>
      <p:cxnSp>
        <p:nvCxnSpPr>
          <p:cNvPr id="92" name="Straight Arrow Connector 91"/>
          <p:cNvCxnSpPr>
            <a:stCxn id="75" idx="2"/>
            <a:endCxn id="164" idx="0"/>
          </p:cNvCxnSpPr>
          <p:nvPr/>
        </p:nvCxnSpPr>
        <p:spPr>
          <a:xfrm>
            <a:off x="7455945" y="2859467"/>
            <a:ext cx="3415" cy="1329397"/>
          </a:xfrm>
          <a:prstGeom prst="straightConnector1">
            <a:avLst/>
          </a:prstGeom>
          <a:ln w="28575">
            <a:solidFill>
              <a:schemeClr val="accent3"/>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94" name="Curved Connector 93"/>
          <p:cNvCxnSpPr>
            <a:stCxn id="75" idx="3"/>
          </p:cNvCxnSpPr>
          <p:nvPr/>
        </p:nvCxnSpPr>
        <p:spPr>
          <a:xfrm>
            <a:off x="7605963" y="2516881"/>
            <a:ext cx="577270" cy="592335"/>
          </a:xfrm>
          <a:prstGeom prst="curvedConnector2">
            <a:avLst/>
          </a:prstGeom>
          <a:ln w="28575">
            <a:solidFill>
              <a:schemeClr val="accent3"/>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215" name="TextBox 214"/>
          <p:cNvSpPr txBox="1"/>
          <p:nvPr/>
        </p:nvSpPr>
        <p:spPr>
          <a:xfrm>
            <a:off x="6161542" y="3723327"/>
            <a:ext cx="609118" cy="259045"/>
          </a:xfrm>
          <a:prstGeom prst="rect">
            <a:avLst/>
          </a:prstGeom>
          <a:noFill/>
        </p:spPr>
        <p:txBody>
          <a:bodyPr vert="horz" wrap="square" rtlCol="0">
            <a:spAutoFit/>
          </a:bodyPr>
          <a:lstStyle/>
          <a:p>
            <a:pPr>
              <a:lnSpc>
                <a:spcPts val="1300"/>
              </a:lnSpc>
            </a:pPr>
            <a:r>
              <a:rPr lang="en-GB" sz="1200" dirty="0" smtClean="0"/>
              <a:t>Resell</a:t>
            </a:r>
            <a:endParaRPr lang="en-GB" sz="1200" dirty="0"/>
          </a:p>
        </p:txBody>
      </p:sp>
      <p:graphicFrame>
        <p:nvGraphicFramePr>
          <p:cNvPr id="189" name="Table 188"/>
          <p:cNvGraphicFramePr>
            <a:graphicFrameLocks noGrp="1"/>
          </p:cNvGraphicFramePr>
          <p:nvPr>
            <p:extLst/>
          </p:nvPr>
        </p:nvGraphicFramePr>
        <p:xfrm>
          <a:off x="2872887" y="5587739"/>
          <a:ext cx="2897647" cy="885986"/>
        </p:xfrm>
        <a:graphic>
          <a:graphicData uri="http://schemas.openxmlformats.org/drawingml/2006/table">
            <a:tbl>
              <a:tblPr>
                <a:tableStyleId>{2D5ABB26-0587-4C30-8999-92F81FD0307C}</a:tableStyleId>
              </a:tblPr>
              <a:tblGrid>
                <a:gridCol w="832338">
                  <a:extLst>
                    <a:ext uri="{9D8B030D-6E8A-4147-A177-3AD203B41FA5}">
                      <a16:colId xmlns:a16="http://schemas.microsoft.com/office/drawing/2014/main" val="20000"/>
                    </a:ext>
                  </a:extLst>
                </a:gridCol>
                <a:gridCol w="2065309">
                  <a:extLst>
                    <a:ext uri="{9D8B030D-6E8A-4147-A177-3AD203B41FA5}">
                      <a16:colId xmlns:a16="http://schemas.microsoft.com/office/drawing/2014/main" val="20001"/>
                    </a:ext>
                  </a:extLst>
                </a:gridCol>
              </a:tblGrid>
              <a:tr h="273625">
                <a:tc>
                  <a:txBody>
                    <a:bodyPr/>
                    <a:lstStyle/>
                    <a:p>
                      <a:r>
                        <a:rPr lang="en-GB" sz="1200" dirty="0" smtClean="0">
                          <a:solidFill>
                            <a:schemeClr val="accent5"/>
                          </a:solidFill>
                        </a:rPr>
                        <a:t>Closed loop</a:t>
                      </a:r>
                      <a:endParaRPr lang="en-GB" sz="1200" dirty="0">
                        <a:solidFill>
                          <a:schemeClr val="accent5"/>
                        </a:solidFill>
                      </a:endParaRP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solidFill>
                            <a:schemeClr val="accent5"/>
                          </a:solidFill>
                        </a:rPr>
                        <a:t>= in-company</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37346">
                <a:tc>
                  <a:txBody>
                    <a:bodyPr/>
                    <a:lstStyle/>
                    <a:p>
                      <a:r>
                        <a:rPr lang="en-GB" sz="1200" dirty="0" smtClean="0"/>
                        <a:t>Open loop </a:t>
                      </a:r>
                      <a:endParaRPr lang="en-GB" sz="1200" dirty="0"/>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t>= other company/same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3625">
                <a:tc>
                  <a:txBody>
                    <a:bodyPr/>
                    <a:lstStyle/>
                    <a:p>
                      <a:pPr algn="ctr"/>
                      <a:r>
                        <a:rPr lang="en-GB" sz="1200" i="1" dirty="0" smtClean="0"/>
                        <a:t>or</a:t>
                      </a:r>
                      <a:endParaRPr lang="en-GB" sz="1200" i="1" dirty="0"/>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t>= other company/other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
        <p:nvSpPr>
          <p:cNvPr id="190" name="Rectangle 189"/>
          <p:cNvSpPr/>
          <p:nvPr/>
        </p:nvSpPr>
        <p:spPr>
          <a:xfrm>
            <a:off x="617427" y="5517087"/>
            <a:ext cx="5153107" cy="101065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6" name="Rectangle 255"/>
          <p:cNvSpPr/>
          <p:nvPr/>
        </p:nvSpPr>
        <p:spPr>
          <a:xfrm>
            <a:off x="2751999" y="5515886"/>
            <a:ext cx="3018535" cy="1011853"/>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6823032" y="2773293"/>
            <a:ext cx="1271101" cy="264752"/>
          </a:xfrm>
          <a:prstGeom prst="rect">
            <a:avLst/>
          </a:prstGeom>
          <a:noFill/>
        </p:spPr>
        <p:txBody>
          <a:bodyPr wrap="square" rtlCol="0">
            <a:spAutoFit/>
          </a:bodyPr>
          <a:lstStyle/>
          <a:p>
            <a:pPr algn="ctr">
              <a:lnSpc>
                <a:spcPts val="1300"/>
              </a:lnSpc>
            </a:pPr>
            <a:r>
              <a:rPr lang="en-GB" sz="1200" i="1" dirty="0" smtClean="0"/>
              <a:t>Use</a:t>
            </a:r>
            <a:endParaRPr lang="en-GB" sz="1200" i="1" dirty="0"/>
          </a:p>
        </p:txBody>
      </p:sp>
      <p:cxnSp>
        <p:nvCxnSpPr>
          <p:cNvPr id="269" name="Elbow Connector 268"/>
          <p:cNvCxnSpPr>
            <a:stCxn id="127" idx="3"/>
            <a:endCxn id="164" idx="1"/>
          </p:cNvCxnSpPr>
          <p:nvPr/>
        </p:nvCxnSpPr>
        <p:spPr bwMode="auto">
          <a:xfrm>
            <a:off x="6476238" y="4535858"/>
            <a:ext cx="829688" cy="339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9" name="Elbow Connector 278"/>
          <p:cNvCxnSpPr>
            <a:stCxn id="9" idx="2"/>
            <a:endCxn id="129" idx="0"/>
          </p:cNvCxnSpPr>
          <p:nvPr/>
        </p:nvCxnSpPr>
        <p:spPr bwMode="auto">
          <a:xfrm rot="5400000">
            <a:off x="4587972" y="2821258"/>
            <a:ext cx="1732938" cy="1406196"/>
          </a:xfrm>
          <a:prstGeom prst="bentConnector3">
            <a:avLst>
              <a:gd name="adj1" fmla="val 36934"/>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5" name="Elbow Connector 284"/>
          <p:cNvCxnSpPr>
            <a:stCxn id="188" idx="2"/>
            <a:endCxn id="129" idx="0"/>
          </p:cNvCxnSpPr>
          <p:nvPr/>
        </p:nvCxnSpPr>
        <p:spPr bwMode="auto">
          <a:xfrm rot="16200000" flipH="1">
            <a:off x="3459307" y="3098789"/>
            <a:ext cx="528896" cy="2055176"/>
          </a:xfrm>
          <a:prstGeom prst="bentConnector3">
            <a:avLst>
              <a:gd name="adj1" fmla="val 43414"/>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8" name="Straight Arrow Connector 287"/>
          <p:cNvCxnSpPr>
            <a:stCxn id="18" idx="2"/>
            <a:endCxn id="129" idx="0"/>
          </p:cNvCxnSpPr>
          <p:nvPr/>
        </p:nvCxnSpPr>
        <p:spPr>
          <a:xfrm>
            <a:off x="4751343" y="2659586"/>
            <a:ext cx="0" cy="1731239"/>
          </a:xfrm>
          <a:prstGeom prst="straightConnector1">
            <a:avLst/>
          </a:prstGeom>
          <a:ln w="28575">
            <a:solidFill>
              <a:schemeClr val="accent3"/>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4072109" y="2737197"/>
            <a:ext cx="1363703" cy="259045"/>
          </a:xfrm>
          <a:prstGeom prst="rect">
            <a:avLst/>
          </a:prstGeom>
          <a:noFill/>
        </p:spPr>
        <p:txBody>
          <a:bodyPr wrap="square" rtlCol="0">
            <a:spAutoFit/>
          </a:bodyPr>
          <a:lstStyle/>
          <a:p>
            <a:pPr algn="ctr">
              <a:lnSpc>
                <a:spcPts val="1300"/>
              </a:lnSpc>
            </a:pPr>
            <a:r>
              <a:rPr lang="en-GB" sz="1200" i="1" dirty="0" smtClean="0"/>
              <a:t>Store</a:t>
            </a:r>
            <a:endParaRPr lang="en-GB" sz="1200" i="1" dirty="0"/>
          </a:p>
        </p:txBody>
      </p:sp>
      <p:sp>
        <p:nvSpPr>
          <p:cNvPr id="26" name="TextBox 25"/>
          <p:cNvSpPr txBox="1"/>
          <p:nvPr/>
        </p:nvSpPr>
        <p:spPr>
          <a:xfrm>
            <a:off x="5665431" y="2737197"/>
            <a:ext cx="959497" cy="259045"/>
          </a:xfrm>
          <a:prstGeom prst="rect">
            <a:avLst/>
          </a:prstGeom>
          <a:noFill/>
        </p:spPr>
        <p:txBody>
          <a:bodyPr wrap="square" rtlCol="0">
            <a:spAutoFit/>
          </a:bodyPr>
          <a:lstStyle/>
          <a:p>
            <a:pPr algn="ctr">
              <a:lnSpc>
                <a:spcPts val="1300"/>
              </a:lnSpc>
            </a:pPr>
            <a:r>
              <a:rPr lang="en-GB" sz="1200" i="1" dirty="0" smtClean="0"/>
              <a:t>Sell</a:t>
            </a:r>
            <a:endParaRPr lang="en-GB" sz="1200" i="1" dirty="0"/>
          </a:p>
        </p:txBody>
      </p:sp>
      <p:sp>
        <p:nvSpPr>
          <p:cNvPr id="278" name="TextBox 277"/>
          <p:cNvSpPr txBox="1"/>
          <p:nvPr/>
        </p:nvSpPr>
        <p:spPr>
          <a:xfrm>
            <a:off x="6684770" y="3249638"/>
            <a:ext cx="764747" cy="425758"/>
          </a:xfrm>
          <a:prstGeom prst="rect">
            <a:avLst/>
          </a:prstGeom>
          <a:noFill/>
        </p:spPr>
        <p:txBody>
          <a:bodyPr vert="horz" wrap="square" rtlCol="0">
            <a:spAutoFit/>
          </a:bodyPr>
          <a:lstStyle/>
          <a:p>
            <a:pPr algn="r">
              <a:lnSpc>
                <a:spcPts val="1300"/>
              </a:lnSpc>
            </a:pPr>
            <a:r>
              <a:rPr lang="en-GB" sz="1200" dirty="0" smtClean="0"/>
              <a:t>Share </a:t>
            </a:r>
          </a:p>
          <a:p>
            <a:pPr algn="r">
              <a:lnSpc>
                <a:spcPts val="1300"/>
              </a:lnSpc>
            </a:pPr>
            <a:r>
              <a:rPr lang="en-GB" sz="1200" dirty="0" smtClean="0"/>
              <a:t>&amp; resell</a:t>
            </a:r>
            <a:endParaRPr lang="en-GB" sz="1200" dirty="0"/>
          </a:p>
        </p:txBody>
      </p:sp>
      <p:sp>
        <p:nvSpPr>
          <p:cNvPr id="292" name="TextBox 291"/>
          <p:cNvSpPr txBox="1"/>
          <p:nvPr/>
        </p:nvSpPr>
        <p:spPr>
          <a:xfrm>
            <a:off x="4753737" y="3302863"/>
            <a:ext cx="609118" cy="259045"/>
          </a:xfrm>
          <a:prstGeom prst="rect">
            <a:avLst/>
          </a:prstGeom>
          <a:noFill/>
        </p:spPr>
        <p:txBody>
          <a:bodyPr vert="horz" wrap="square" rtlCol="0">
            <a:spAutoFit/>
          </a:bodyPr>
          <a:lstStyle/>
          <a:p>
            <a:pPr>
              <a:lnSpc>
                <a:spcPts val="1300"/>
              </a:lnSpc>
            </a:pPr>
            <a:r>
              <a:rPr lang="en-GB" sz="1200" dirty="0" smtClean="0"/>
              <a:t>Resell</a:t>
            </a:r>
            <a:endParaRPr lang="en-GB" sz="1200" dirty="0"/>
          </a:p>
        </p:txBody>
      </p:sp>
      <p:pic>
        <p:nvPicPr>
          <p:cNvPr id="97" name="Picture 25" descr="DHLicon_Store_01"/>
          <p:cNvPicPr>
            <a:picLocks noChangeAspect="1" noChangeArrowheads="1"/>
          </p:cNvPicPr>
          <p:nvPr/>
        </p:nvPicPr>
        <p:blipFill>
          <a:blip r:embed="rId8">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2369519"/>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0" name="TextBox 89"/>
          <p:cNvSpPr txBox="1"/>
          <p:nvPr/>
        </p:nvSpPr>
        <p:spPr>
          <a:xfrm>
            <a:off x="5898488" y="6225934"/>
            <a:ext cx="2411173" cy="307777"/>
          </a:xfrm>
          <a:prstGeom prst="rect">
            <a:avLst/>
          </a:prstGeom>
          <a:noFill/>
        </p:spPr>
        <p:txBody>
          <a:bodyPr wrap="none" rtlCol="0">
            <a:spAutoFit/>
          </a:bodyPr>
          <a:lstStyle/>
          <a:p>
            <a:r>
              <a:rPr lang="en-GB" i="1" dirty="0" smtClean="0">
                <a:sym typeface="Symbol" panose="05050102010706020507" pitchFamily="18" charset="2"/>
              </a:rPr>
              <a:t> </a:t>
            </a:r>
            <a:r>
              <a:rPr lang="en-GB" i="1" dirty="0" smtClean="0"/>
              <a:t>Catherine Weetman 2015</a:t>
            </a:r>
            <a:endParaRPr lang="en-GB" i="1" dirty="0"/>
          </a:p>
        </p:txBody>
      </p:sp>
      <p:grpSp>
        <p:nvGrpSpPr>
          <p:cNvPr id="91" name="Group 90"/>
          <p:cNvGrpSpPr/>
          <p:nvPr/>
        </p:nvGrpSpPr>
        <p:grpSpPr>
          <a:xfrm>
            <a:off x="7609731" y="3028093"/>
            <a:ext cx="1092472" cy="1010243"/>
            <a:chOff x="7609731" y="3028093"/>
            <a:chExt cx="1092472" cy="1010243"/>
          </a:xfrm>
        </p:grpSpPr>
        <p:sp>
          <p:nvSpPr>
            <p:cNvPr id="93" name="Circular Arrow 92"/>
            <p:cNvSpPr/>
            <p:nvPr/>
          </p:nvSpPr>
          <p:spPr>
            <a:xfrm rot="21060000" flipV="1">
              <a:off x="7609731" y="3028093"/>
              <a:ext cx="1092472" cy="1010243"/>
            </a:xfrm>
            <a:prstGeom prst="circularArrow">
              <a:avLst>
                <a:gd name="adj1" fmla="val 17777"/>
                <a:gd name="adj2" fmla="val 1142319"/>
                <a:gd name="adj3" fmla="val 20367394"/>
                <a:gd name="adj4" fmla="val 356244"/>
                <a:gd name="adj5" fmla="val 12500"/>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95" name="Group 94"/>
            <p:cNvGrpSpPr/>
            <p:nvPr/>
          </p:nvGrpSpPr>
          <p:grpSpPr>
            <a:xfrm>
              <a:off x="7903133" y="3249577"/>
              <a:ext cx="531852" cy="568861"/>
              <a:chOff x="7756723" y="5664304"/>
              <a:chExt cx="1064960" cy="1139066"/>
            </a:xfrm>
          </p:grpSpPr>
          <p:pic>
            <p:nvPicPr>
              <p:cNvPr id="101"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756723" y="5736576"/>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81818" y="5999641"/>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317585" y="6118197"/>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176724" y="5664304"/>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521646" y="5864214"/>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9" name="Rectangle 98"/>
            <p:cNvSpPr/>
            <p:nvPr/>
          </p:nvSpPr>
          <p:spPr>
            <a:xfrm>
              <a:off x="7713634" y="3137787"/>
              <a:ext cx="877901" cy="777702"/>
            </a:xfrm>
            <a:prstGeom prst="rect">
              <a:avLst/>
            </a:prstGeom>
            <a:noFill/>
          </p:spPr>
          <p:txBody>
            <a:bodyPr wrap="none" lIns="91440" tIns="45720" rIns="91440" bIns="45720">
              <a:prstTxWarp prst="textArchDown">
                <a:avLst/>
              </a:prstTxWarp>
              <a:spAutoFit/>
            </a:bodyPr>
            <a:lstStyle/>
            <a:p>
              <a:pPr algn="ctr"/>
              <a:r>
                <a:rPr lang="en-GB" sz="1600" b="0" cap="none" spc="0" dirty="0" smtClean="0">
                  <a:ln w="0"/>
                  <a:solidFill>
                    <a:schemeClr val="bg2">
                      <a:lumMod val="50000"/>
                    </a:schemeClr>
                  </a:solidFill>
                  <a:effectLst>
                    <a:outerShdw blurRad="38100" dist="19050" dir="2700000" algn="tl" rotWithShape="0">
                      <a:schemeClr val="dk1">
                        <a:alpha val="40000"/>
                      </a:schemeClr>
                    </a:outerShdw>
                  </a:effectLst>
                </a:rPr>
                <a:t>Sharing platform</a:t>
              </a:r>
              <a:endParaRPr lang="en-GB" sz="1600" b="0" cap="none" spc="0" dirty="0">
                <a:ln w="0"/>
                <a:solidFill>
                  <a:schemeClr val="bg2">
                    <a:lumMod val="50000"/>
                  </a:schemeClr>
                </a:solidFill>
                <a:effectLst>
                  <a:outerShdw blurRad="38100" dist="19050" dir="2700000" algn="tl" rotWithShape="0">
                    <a:schemeClr val="dk1">
                      <a:alpha val="40000"/>
                    </a:schemeClr>
                  </a:outerShdw>
                </a:effectLst>
              </a:endParaRPr>
            </a:p>
          </p:txBody>
        </p:sp>
        <p:sp>
          <p:nvSpPr>
            <p:cNvPr id="100" name="Rectangle 99"/>
            <p:cNvSpPr/>
            <p:nvPr/>
          </p:nvSpPr>
          <p:spPr>
            <a:xfrm>
              <a:off x="8114713" y="3873761"/>
              <a:ext cx="45719" cy="1033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111" name="Curved Connector 110"/>
          <p:cNvCxnSpPr>
            <a:stCxn id="164" idx="3"/>
            <a:endCxn id="100" idx="2"/>
          </p:cNvCxnSpPr>
          <p:nvPr/>
        </p:nvCxnSpPr>
        <p:spPr>
          <a:xfrm flipV="1">
            <a:off x="7612793" y="3977085"/>
            <a:ext cx="524780" cy="562165"/>
          </a:xfrm>
          <a:prstGeom prst="curvedConnector2">
            <a:avLst/>
          </a:prstGeom>
          <a:ln w="28575">
            <a:solidFill>
              <a:schemeClr val="accent3"/>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48587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3"/>
          <p:cNvGraphicFramePr>
            <a:graphicFrameLocks/>
          </p:cNvGraphicFramePr>
          <p:nvPr>
            <p:extLst>
              <p:ext uri="{D42A27DB-BD31-4B8C-83A1-F6EECF244321}">
                <p14:modId xmlns:p14="http://schemas.microsoft.com/office/powerpoint/2010/main" val="2538494055"/>
              </p:ext>
            </p:extLst>
          </p:nvPr>
        </p:nvGraphicFramePr>
        <p:xfrm>
          <a:off x="903543" y="463563"/>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txBox="1">
            <a:spLocks/>
          </p:cNvSpPr>
          <p:nvPr/>
        </p:nvSpPr>
        <p:spPr>
          <a:xfrm>
            <a:off x="534521" y="463563"/>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p:txBody>
          <a:bodyPr>
            <a:normAutofit/>
          </a:bodyPr>
          <a:lstStyle/>
          <a:p>
            <a:r>
              <a:rPr lang="en-GB" sz="2400" dirty="0"/>
              <a:t>Figure 2.4:  </a:t>
            </a:r>
            <a:r>
              <a:rPr lang="en-GB" sz="2400" b="1" dirty="0"/>
              <a:t>Circular economy framework – product </a:t>
            </a:r>
            <a:r>
              <a:rPr lang="en-GB" sz="2400" b="1" dirty="0" smtClean="0"/>
              <a:t>design</a:t>
            </a:r>
            <a:endParaRPr lang="en-GB" sz="2400" dirty="0"/>
          </a:p>
        </p:txBody>
      </p:sp>
      <p:sp>
        <p:nvSpPr>
          <p:cNvPr id="5" name="TextBox 4"/>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19071381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3"/>
          <p:cNvGraphicFramePr>
            <a:graphicFrameLocks/>
          </p:cNvGraphicFramePr>
          <p:nvPr>
            <p:extLst>
              <p:ext uri="{D42A27DB-BD31-4B8C-83A1-F6EECF244321}">
                <p14:modId xmlns:p14="http://schemas.microsoft.com/office/powerpoint/2010/main" val="292931915"/>
              </p:ext>
            </p:extLst>
          </p:nvPr>
        </p:nvGraphicFramePr>
        <p:xfrm>
          <a:off x="807290" y="365127"/>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438268" y="463195"/>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a:xfrm>
            <a:off x="628649" y="365127"/>
            <a:ext cx="8387013" cy="880578"/>
          </a:xfrm>
        </p:spPr>
        <p:txBody>
          <a:bodyPr>
            <a:normAutofit/>
          </a:bodyPr>
          <a:lstStyle/>
          <a:p>
            <a:r>
              <a:rPr lang="en-GB" sz="2400" dirty="0"/>
              <a:t>Figure 2.5:  </a:t>
            </a:r>
            <a:r>
              <a:rPr lang="en-GB" sz="2400" b="1" dirty="0"/>
              <a:t>Circular economy framework – circular inputs</a:t>
            </a:r>
            <a:endParaRPr lang="en-GB" sz="2400" dirty="0"/>
          </a:p>
        </p:txBody>
      </p:sp>
      <p:sp>
        <p:nvSpPr>
          <p:cNvPr id="6" name="TextBox 5"/>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1669493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3"/>
          <p:cNvGraphicFramePr>
            <a:graphicFrameLocks/>
          </p:cNvGraphicFramePr>
          <p:nvPr>
            <p:extLst>
              <p:ext uri="{D42A27DB-BD31-4B8C-83A1-F6EECF244321}">
                <p14:modId xmlns:p14="http://schemas.microsoft.com/office/powerpoint/2010/main" val="528478380"/>
              </p:ext>
            </p:extLst>
          </p:nvPr>
        </p:nvGraphicFramePr>
        <p:xfrm>
          <a:off x="903543" y="365127"/>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txBox="1">
            <a:spLocks/>
          </p:cNvSpPr>
          <p:nvPr/>
        </p:nvSpPr>
        <p:spPr>
          <a:xfrm>
            <a:off x="534521" y="463563"/>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p:txBody>
          <a:bodyPr>
            <a:normAutofit/>
          </a:bodyPr>
          <a:lstStyle/>
          <a:p>
            <a:r>
              <a:rPr lang="en-GB" sz="2400" dirty="0"/>
              <a:t>Figure 2.6:  </a:t>
            </a:r>
            <a:r>
              <a:rPr lang="en-GB" sz="2400" b="1" dirty="0"/>
              <a:t>Circular economy framework – process </a:t>
            </a:r>
            <a:r>
              <a:rPr lang="en-GB" sz="2400" b="1" dirty="0" smtClean="0"/>
              <a:t>design</a:t>
            </a:r>
            <a:endParaRPr lang="en-GB" sz="2400" dirty="0"/>
          </a:p>
        </p:txBody>
      </p:sp>
      <p:sp>
        <p:nvSpPr>
          <p:cNvPr id="5" name="TextBox 4"/>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37504436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3"/>
          <p:cNvGraphicFramePr>
            <a:graphicFrameLocks/>
          </p:cNvGraphicFramePr>
          <p:nvPr>
            <p:extLst>
              <p:ext uri="{D42A27DB-BD31-4B8C-83A1-F6EECF244321}">
                <p14:modId xmlns:p14="http://schemas.microsoft.com/office/powerpoint/2010/main" val="2523128874"/>
              </p:ext>
            </p:extLst>
          </p:nvPr>
        </p:nvGraphicFramePr>
        <p:xfrm>
          <a:off x="903543" y="365127"/>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534521" y="421694"/>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p:txBody>
          <a:bodyPr>
            <a:normAutofit/>
          </a:bodyPr>
          <a:lstStyle/>
          <a:p>
            <a:r>
              <a:rPr lang="en-GB" sz="2400" dirty="0"/>
              <a:t>Figure 2.7:  </a:t>
            </a:r>
            <a:r>
              <a:rPr lang="en-GB" sz="2400" b="1" dirty="0"/>
              <a:t>Circular economy framework – circular </a:t>
            </a:r>
            <a:r>
              <a:rPr lang="en-GB" sz="2400" b="1" dirty="0" smtClean="0"/>
              <a:t>flows</a:t>
            </a:r>
            <a:endParaRPr lang="en-GB" sz="2400" dirty="0"/>
          </a:p>
        </p:txBody>
      </p:sp>
      <p:sp>
        <p:nvSpPr>
          <p:cNvPr id="6" name="TextBox 5"/>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37774146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2 key points</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a:t>The ‘design and supply chain’ is fundamental to the circular economy, with major implications for business strategy and future success.  It can reduce operating costs, buffer against resource risks (cost and security of supply), help create safer, healthier products, contribute to ecosystem restoration and create desirable, well-designed and durable products for customers.</a:t>
            </a:r>
          </a:p>
          <a:p>
            <a:pPr marL="0" indent="0">
              <a:buNone/>
            </a:pPr>
            <a:r>
              <a:rPr lang="en-GB" dirty="0"/>
              <a:t>Success means reframing the way we think about design, using the concept of nutrients to focus on the value of every input.  Success also means rethinking the business model, and we move on to examine this in the next chapter.  The focus is on how to find new value – recovering value lost or destroyed, discovering ways to add value for stakeholders.  Systems thinking, collaborative projects are intrinsic to future prosperity.  </a:t>
            </a:r>
            <a:endParaRPr lang="en-GB" dirty="0" smtClean="0"/>
          </a:p>
          <a:p>
            <a:endParaRPr lang="en-GB" dirty="0"/>
          </a:p>
          <a:p>
            <a:endParaRPr lang="en-GB" dirty="0" smtClean="0"/>
          </a:p>
          <a:p>
            <a:endParaRPr lang="en-GB" dirty="0"/>
          </a:p>
          <a:p>
            <a:endParaRPr lang="en-GB" dirty="0" smtClean="0"/>
          </a:p>
          <a:p>
            <a:endParaRPr lang="en-GB" dirty="0"/>
          </a:p>
          <a:p>
            <a:pPr marL="0" indent="0">
              <a:buNone/>
            </a:pPr>
            <a:endParaRPr lang="en-GB" dirty="0"/>
          </a:p>
          <a:p>
            <a:pPr marL="0" indent="0">
              <a:buNone/>
            </a:pPr>
            <a:r>
              <a:rPr lang="en-GB" sz="1400" b="1" dirty="0" smtClean="0"/>
              <a:t>Notes</a:t>
            </a:r>
          </a:p>
          <a:p>
            <a:r>
              <a:rPr lang="en-GB" sz="1400" dirty="0" err="1" smtClean="0"/>
              <a:t>Lovins</a:t>
            </a:r>
            <a:r>
              <a:rPr lang="en-GB" sz="1400" dirty="0"/>
              <a:t>, AB (2011) </a:t>
            </a:r>
            <a:r>
              <a:rPr lang="en-GB" sz="1400" dirty="0" err="1"/>
              <a:t>RMI</a:t>
            </a:r>
            <a:r>
              <a:rPr lang="en-GB" sz="1400" dirty="0"/>
              <a:t> Trustee Ray C. Anderson, </a:t>
            </a:r>
            <a:r>
              <a:rPr lang="en-GB" sz="1400" i="1" dirty="0"/>
              <a:t>Rocky Mountain Institute Blog</a:t>
            </a:r>
            <a:r>
              <a:rPr lang="en-GB" sz="1400" dirty="0"/>
              <a:t>, </a:t>
            </a:r>
            <a:r>
              <a:rPr lang="en-GB" sz="1400" u="sng" dirty="0">
                <a:hlinkClick r:id="rId2"/>
              </a:rPr>
              <a:t>blog.rmi.org/</a:t>
            </a:r>
            <a:r>
              <a:rPr lang="en-GB" sz="1400" u="sng" dirty="0" err="1">
                <a:hlinkClick r:id="rId2"/>
              </a:rPr>
              <a:t>GiantPassesRMITrusteeRayCAnderson</a:t>
            </a:r>
            <a:r>
              <a:rPr lang="en-GB" sz="1400" dirty="0"/>
              <a:t> [accessed 10 Mar. 2016</a:t>
            </a:r>
            <a:r>
              <a:rPr lang="en-GB" sz="1400" dirty="0" smtClean="0"/>
              <a:t>]</a:t>
            </a:r>
            <a:endParaRPr lang="en-GB" sz="1400" dirty="0"/>
          </a:p>
        </p:txBody>
      </p:sp>
      <p:sp>
        <p:nvSpPr>
          <p:cNvPr id="4" name="AutoShape 15"/>
          <p:cNvSpPr>
            <a:spLocks noChangeArrowheads="1"/>
          </p:cNvSpPr>
          <p:nvPr/>
        </p:nvSpPr>
        <p:spPr bwMode="auto">
          <a:xfrm>
            <a:off x="866994" y="3972393"/>
            <a:ext cx="7410011" cy="1384781"/>
          </a:xfrm>
          <a:prstGeom prst="wedgeRoundRectCallout">
            <a:avLst/>
          </a:prstGeom>
          <a:ln>
            <a:headEnd/>
            <a:tailEnd/>
          </a:ln>
          <a:extLst/>
        </p:spPr>
        <p:style>
          <a:lnRef idx="1">
            <a:schemeClr val="accent2"/>
          </a:lnRef>
          <a:fillRef idx="2">
            <a:schemeClr val="accent2"/>
          </a:fillRef>
          <a:effectRef idx="1">
            <a:schemeClr val="accent2"/>
          </a:effectRef>
          <a:fontRef idx="minor">
            <a:schemeClr val="dk1"/>
          </a:fontRef>
        </p:style>
        <p:txBody>
          <a:bodyPr wrap="square" anchor="ctr"/>
          <a:lstStyle/>
          <a:p>
            <a:pPr lvl="0"/>
            <a:r>
              <a:rPr lang="en-GB" sz="1800" dirty="0" smtClean="0">
                <a:solidFill>
                  <a:schemeClr val="bg2">
                    <a:lumMod val="50000"/>
                  </a:schemeClr>
                </a:solidFill>
              </a:rPr>
              <a:t>To </a:t>
            </a:r>
            <a:r>
              <a:rPr lang="en-GB" sz="1800" dirty="0">
                <a:solidFill>
                  <a:schemeClr val="bg2">
                    <a:lumMod val="50000"/>
                  </a:schemeClr>
                </a:solidFill>
              </a:rPr>
              <a:t>take nothing, waste nothing, do no harm, and do well by doing good, at the expense not of the planet but of less alert competitors.  </a:t>
            </a:r>
            <a:endParaRPr lang="en-GB" sz="1800" dirty="0" smtClean="0">
              <a:solidFill>
                <a:schemeClr val="bg2">
                  <a:lumMod val="50000"/>
                </a:schemeClr>
              </a:solidFill>
            </a:endParaRPr>
          </a:p>
          <a:p>
            <a:pPr lvl="0"/>
            <a:endParaRPr lang="en-GB" sz="1800" dirty="0" smtClean="0">
              <a:solidFill>
                <a:schemeClr val="bg2">
                  <a:lumMod val="50000"/>
                </a:schemeClr>
              </a:solidFill>
            </a:endParaRPr>
          </a:p>
          <a:p>
            <a:pPr lvl="0"/>
            <a:r>
              <a:rPr lang="en-GB" sz="1800" dirty="0" smtClean="0">
                <a:solidFill>
                  <a:schemeClr val="bg2">
                    <a:lumMod val="50000"/>
                  </a:schemeClr>
                </a:solidFill>
              </a:rPr>
              <a:t>[</a:t>
            </a:r>
            <a:r>
              <a:rPr lang="en-GB" sz="1800" dirty="0">
                <a:solidFill>
                  <a:schemeClr val="bg2">
                    <a:lumMod val="50000"/>
                  </a:schemeClr>
                </a:solidFill>
              </a:rPr>
              <a:t>Attributed to Ray Anderson, founder of Interface]</a:t>
            </a:r>
          </a:p>
        </p:txBody>
      </p:sp>
    </p:spTree>
    <p:extLst>
      <p:ext uri="{BB962C8B-B14F-4D97-AF65-F5344CB8AC3E}">
        <p14:creationId xmlns:p14="http://schemas.microsoft.com/office/powerpoint/2010/main" val="3721270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2 resources</a:t>
            </a:r>
            <a:endParaRPr lang="en-GB" dirty="0"/>
          </a:p>
        </p:txBody>
      </p:sp>
      <p:sp>
        <p:nvSpPr>
          <p:cNvPr id="3" name="Content Placeholder 2"/>
          <p:cNvSpPr>
            <a:spLocks noGrp="1"/>
          </p:cNvSpPr>
          <p:nvPr>
            <p:ph idx="1"/>
          </p:nvPr>
        </p:nvSpPr>
        <p:spPr/>
        <p:txBody>
          <a:bodyPr/>
          <a:lstStyle/>
          <a:p>
            <a:pPr lvl="0"/>
            <a:r>
              <a:rPr lang="en-GB" dirty="0"/>
              <a:t>Product design: </a:t>
            </a:r>
            <a:r>
              <a:rPr lang="en-GB" dirty="0" err="1"/>
              <a:t>Ecodesign</a:t>
            </a:r>
            <a:r>
              <a:rPr lang="en-GB" dirty="0"/>
              <a:t> (2016) Loughborough University, UK </a:t>
            </a:r>
            <a:r>
              <a:rPr lang="en-GB" u="sng" dirty="0">
                <a:hlinkClick r:id="rId2"/>
              </a:rPr>
              <a:t>http://ecodesign.lboro.ac.uk/?section=97</a:t>
            </a:r>
            <a:r>
              <a:rPr lang="en-GB" dirty="0"/>
              <a:t> [accessed 30 May 2016]</a:t>
            </a:r>
          </a:p>
          <a:p>
            <a:pPr lvl="0"/>
            <a:r>
              <a:rPr lang="en-GB" dirty="0" err="1"/>
              <a:t>Shedroff</a:t>
            </a:r>
            <a:r>
              <a:rPr lang="en-GB" dirty="0"/>
              <a:t>, N (2010), Design for Disassembly, excerpt from Design is the problem’ </a:t>
            </a:r>
            <a:r>
              <a:rPr lang="en-GB" u="sng" dirty="0">
                <a:hlinkClick r:id="rId3"/>
              </a:rPr>
              <a:t>http://www.atissuejournal.com/2010/03/31/design-for-disassembly/</a:t>
            </a:r>
            <a:r>
              <a:rPr lang="en-GB" dirty="0"/>
              <a:t> [accessed 30 May 2016]</a:t>
            </a:r>
          </a:p>
          <a:p>
            <a:pPr lvl="0"/>
            <a:r>
              <a:rPr lang="en-GB" dirty="0"/>
              <a:t>The Centre for Sustainable Design </a:t>
            </a:r>
            <a:r>
              <a:rPr lang="en-GB" u="sng" dirty="0">
                <a:hlinkClick r:id="rId4"/>
              </a:rPr>
              <a:t>http://cfsd.org.uk/</a:t>
            </a:r>
            <a:r>
              <a:rPr lang="en-GB" dirty="0"/>
              <a:t> [accessed 1 June 2016]</a:t>
            </a:r>
          </a:p>
          <a:p>
            <a:pPr marL="0" indent="0">
              <a:buNone/>
            </a:pPr>
            <a:endParaRPr lang="en-GB" dirty="0"/>
          </a:p>
        </p:txBody>
      </p:sp>
    </p:spTree>
    <p:extLst>
      <p:ext uri="{BB962C8B-B14F-4D97-AF65-F5344CB8AC3E}">
        <p14:creationId xmlns:p14="http://schemas.microsoft.com/office/powerpoint/2010/main" val="15111170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3 overview</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This </a:t>
            </a:r>
            <a:r>
              <a:rPr lang="en-GB" dirty="0"/>
              <a:t>chapter examines circular business </a:t>
            </a:r>
            <a:r>
              <a:rPr lang="en-GB" dirty="0" smtClean="0"/>
              <a:t>models, looking at how:</a:t>
            </a:r>
          </a:p>
          <a:p>
            <a:r>
              <a:rPr lang="en-GB" dirty="0" smtClean="0"/>
              <a:t>companies </a:t>
            </a:r>
            <a:r>
              <a:rPr lang="en-GB" dirty="0"/>
              <a:t>design commercial structures and strategies to support a shift to a circular </a:t>
            </a:r>
            <a:r>
              <a:rPr lang="en-GB" dirty="0" smtClean="0"/>
              <a:t>economy</a:t>
            </a:r>
          </a:p>
          <a:p>
            <a:r>
              <a:rPr lang="en-GB" dirty="0" smtClean="0"/>
              <a:t>these structures might </a:t>
            </a:r>
            <a:r>
              <a:rPr lang="en-GB" dirty="0"/>
              <a:t>help or hinder circular flows?  </a:t>
            </a:r>
            <a:endParaRPr lang="en-GB" dirty="0" smtClean="0"/>
          </a:p>
          <a:p>
            <a:r>
              <a:rPr lang="en-GB" dirty="0" smtClean="0"/>
              <a:t>they </a:t>
            </a:r>
            <a:r>
              <a:rPr lang="en-GB" dirty="0"/>
              <a:t>change the operating landscape and influence supply chain strategy?  </a:t>
            </a:r>
            <a:endParaRPr lang="en-GB" dirty="0" smtClean="0"/>
          </a:p>
          <a:p>
            <a:pPr marL="0" indent="0">
              <a:buNone/>
            </a:pPr>
            <a:endParaRPr lang="en-GB" sz="1500" dirty="0" smtClean="0"/>
          </a:p>
          <a:p>
            <a:pPr marL="0" indent="0">
              <a:buNone/>
            </a:pPr>
            <a:r>
              <a:rPr lang="en-GB" dirty="0" smtClean="0"/>
              <a:t>We </a:t>
            </a:r>
            <a:r>
              <a:rPr lang="en-GB" dirty="0"/>
              <a:t>look at both external and internal factors:</a:t>
            </a:r>
          </a:p>
          <a:p>
            <a:pPr lvl="0"/>
            <a:r>
              <a:rPr lang="en-GB" dirty="0"/>
              <a:t>key </a:t>
            </a:r>
            <a:r>
              <a:rPr lang="en-GB" b="1" dirty="0"/>
              <a:t>global trends</a:t>
            </a:r>
            <a:r>
              <a:rPr lang="en-GB" dirty="0"/>
              <a:t> providing the context for a shift to a circular economy;</a:t>
            </a:r>
          </a:p>
          <a:p>
            <a:pPr lvl="0"/>
            <a:r>
              <a:rPr lang="en-GB" dirty="0"/>
              <a:t>how companies are re-thinking their </a:t>
            </a:r>
            <a:r>
              <a:rPr lang="en-GB" b="1" dirty="0"/>
              <a:t>business models and commercial frameworks</a:t>
            </a:r>
            <a:r>
              <a:rPr lang="en-GB" dirty="0"/>
              <a:t> to capture value from circular approaches such as new products or circular flows;</a:t>
            </a:r>
          </a:p>
          <a:p>
            <a:pPr lvl="0"/>
            <a:r>
              <a:rPr lang="en-GB" dirty="0"/>
              <a:t>and some ‘traditional’ </a:t>
            </a:r>
            <a:r>
              <a:rPr lang="en-GB" b="1" dirty="0"/>
              <a:t>circular operating models </a:t>
            </a:r>
            <a:r>
              <a:rPr lang="en-GB" dirty="0"/>
              <a:t>that</a:t>
            </a:r>
            <a:r>
              <a:rPr lang="en-GB" b="1" dirty="0"/>
              <a:t> </a:t>
            </a:r>
            <a:r>
              <a:rPr lang="en-GB" dirty="0"/>
              <a:t>earn value from recirculating products or materials.  </a:t>
            </a:r>
          </a:p>
        </p:txBody>
      </p:sp>
      <p:grpSp>
        <p:nvGrpSpPr>
          <p:cNvPr id="7" name="Group 6"/>
          <p:cNvGrpSpPr/>
          <p:nvPr/>
        </p:nvGrpSpPr>
        <p:grpSpPr>
          <a:xfrm>
            <a:off x="584568" y="5864647"/>
            <a:ext cx="8333640" cy="792000"/>
            <a:chOff x="263898" y="1578151"/>
            <a:chExt cx="8333640" cy="792000"/>
          </a:xfrm>
        </p:grpSpPr>
        <p:sp>
          <p:nvSpPr>
            <p:cNvPr id="8" name="Flowchart: Process 7"/>
            <p:cNvSpPr/>
            <p:nvPr/>
          </p:nvSpPr>
          <p:spPr>
            <a:xfrm>
              <a:off x="4148244"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The ‘</a:t>
              </a:r>
              <a:r>
                <a:rPr lang="en-GB" b="1" dirty="0" smtClean="0"/>
                <a:t>design &amp; supply chain</a:t>
              </a:r>
              <a:r>
                <a:rPr lang="en-GB" dirty="0" smtClean="0"/>
                <a:t>’</a:t>
              </a:r>
              <a:endParaRPr lang="en-GB" dirty="0"/>
            </a:p>
          </p:txBody>
        </p:sp>
        <p:sp>
          <p:nvSpPr>
            <p:cNvPr id="9" name="Flowchart: Process 8"/>
            <p:cNvSpPr/>
            <p:nvPr/>
          </p:nvSpPr>
          <p:spPr>
            <a:xfrm>
              <a:off x="2535597"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Circular economy:</a:t>
              </a:r>
            </a:p>
            <a:p>
              <a:pPr algn="ctr"/>
              <a:r>
                <a:rPr lang="en-GB" b="1" dirty="0" smtClean="0"/>
                <a:t>overview</a:t>
              </a:r>
              <a:endParaRPr lang="en-GB" b="1" dirty="0"/>
            </a:p>
          </p:txBody>
        </p:sp>
        <p:sp>
          <p:nvSpPr>
            <p:cNvPr id="10" name="TextBox 9"/>
            <p:cNvSpPr txBox="1"/>
            <p:nvPr/>
          </p:nvSpPr>
          <p:spPr>
            <a:xfrm>
              <a:off x="766482" y="1620208"/>
              <a:ext cx="1471910" cy="707886"/>
            </a:xfrm>
            <a:prstGeom prst="rect">
              <a:avLst/>
            </a:prstGeom>
            <a:noFill/>
          </p:spPr>
          <p:txBody>
            <a:bodyPr wrap="square" rtlCol="0">
              <a:spAutoFit/>
            </a:bodyPr>
            <a:lstStyle/>
            <a:p>
              <a:r>
                <a:rPr lang="en-GB" sz="1400" b="1" dirty="0" smtClean="0">
                  <a:latin typeface="+mn-lt"/>
                </a:rPr>
                <a:t>Circular </a:t>
              </a:r>
              <a:r>
                <a:rPr lang="en-GB" sz="1400" b="1" dirty="0">
                  <a:latin typeface="+mn-lt"/>
                </a:rPr>
                <a:t>e</a:t>
              </a:r>
              <a:r>
                <a:rPr lang="en-GB" sz="1400" b="1" dirty="0" smtClean="0">
                  <a:latin typeface="+mn-lt"/>
                </a:rPr>
                <a:t>conomy – what is it?</a:t>
              </a:r>
            </a:p>
            <a:p>
              <a:r>
                <a:rPr lang="en-GB" sz="1200" dirty="0" smtClean="0">
                  <a:latin typeface="+mn-lt"/>
                </a:rPr>
                <a:t>Chapters 1-4</a:t>
              </a:r>
              <a:endParaRPr lang="en-GB" sz="1200" dirty="0">
                <a:latin typeface="+mn-lt"/>
              </a:endParaRPr>
            </a:p>
          </p:txBody>
        </p:sp>
        <p:cxnSp>
          <p:nvCxnSpPr>
            <p:cNvPr id="11" name="Straight Arrow Connector 10"/>
            <p:cNvCxnSpPr>
              <a:stCxn id="9" idx="3"/>
              <a:endCxn id="8" idx="1"/>
            </p:cNvCxnSpPr>
            <p:nvPr/>
          </p:nvCxnSpPr>
          <p:spPr>
            <a:xfrm>
              <a:off x="3759597"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Flowchart: Process 11"/>
            <p:cNvSpPr/>
            <p:nvPr/>
          </p:nvSpPr>
          <p:spPr>
            <a:xfrm>
              <a:off x="5760891"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Circular </a:t>
              </a:r>
              <a:r>
                <a:rPr lang="en-GB" b="1" dirty="0" smtClean="0"/>
                <a:t>business models</a:t>
              </a:r>
              <a:endParaRPr lang="en-GB" b="1" dirty="0"/>
            </a:p>
          </p:txBody>
        </p:sp>
        <p:cxnSp>
          <p:nvCxnSpPr>
            <p:cNvPr id="13" name="Straight Arrow Connector 12"/>
            <p:cNvCxnSpPr>
              <a:stCxn id="8" idx="3"/>
              <a:endCxn id="12" idx="1"/>
            </p:cNvCxnSpPr>
            <p:nvPr/>
          </p:nvCxnSpPr>
          <p:spPr>
            <a:xfrm>
              <a:off x="5372244"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263898" y="1730699"/>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1</a:t>
              </a:r>
            </a:p>
          </p:txBody>
        </p:sp>
        <p:sp>
          <p:nvSpPr>
            <p:cNvPr id="15" name="Flowchart: Process 14"/>
            <p:cNvSpPr/>
            <p:nvPr/>
          </p:nvSpPr>
          <p:spPr>
            <a:xfrm>
              <a:off x="7373538"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CE </a:t>
              </a:r>
              <a:r>
                <a:rPr lang="en-GB" dirty="0"/>
                <a:t>‘</a:t>
              </a:r>
              <a:r>
                <a:rPr lang="en-GB" b="1" dirty="0"/>
                <a:t>enablers</a:t>
              </a:r>
              <a:r>
                <a:rPr lang="en-GB" b="1" dirty="0" smtClean="0"/>
                <a:t>‘ &amp; accelerators </a:t>
              </a:r>
              <a:endParaRPr lang="en-GB" b="1" dirty="0"/>
            </a:p>
          </p:txBody>
        </p:sp>
        <p:cxnSp>
          <p:nvCxnSpPr>
            <p:cNvPr id="16" name="Straight Arrow Connector 15"/>
            <p:cNvCxnSpPr>
              <a:stCxn id="12" idx="3"/>
              <a:endCxn id="15" idx="1"/>
            </p:cNvCxnSpPr>
            <p:nvPr/>
          </p:nvCxnSpPr>
          <p:spPr>
            <a:xfrm>
              <a:off x="6984891"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82027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347809" y="1008686"/>
            <a:ext cx="8133660" cy="5567083"/>
          </a:xfrm>
          <a:prstGeom prst="circularArrow">
            <a:avLst>
              <a:gd name="adj1" fmla="val 7700"/>
              <a:gd name="adj2" fmla="val 255846"/>
              <a:gd name="adj3" fmla="val 9799399"/>
              <a:gd name="adj4" fmla="val 21527272"/>
              <a:gd name="adj5" fmla="val 6421"/>
            </a:avLst>
          </a:prstGeom>
          <a:solidFill>
            <a:schemeClr val="accent5">
              <a:lumMod val="60000"/>
              <a:lumOff val="4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6" name="Circular Arrow 25"/>
          <p:cNvSpPr/>
          <p:nvPr/>
        </p:nvSpPr>
        <p:spPr>
          <a:xfrm rot="293361">
            <a:off x="303032" y="621110"/>
            <a:ext cx="8187112" cy="5567083"/>
          </a:xfrm>
          <a:prstGeom prst="circularArrow">
            <a:avLst>
              <a:gd name="adj1" fmla="val 7700"/>
              <a:gd name="adj2" fmla="val 255846"/>
              <a:gd name="adj3" fmla="val 9799399"/>
              <a:gd name="adj4" fmla="val 21408165"/>
              <a:gd name="adj5" fmla="val 6421"/>
            </a:avLst>
          </a:prstGeom>
          <a:solidFill>
            <a:schemeClr val="accent5">
              <a:lumMod val="60000"/>
              <a:lumOff val="4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grpSp>
        <p:nvGrpSpPr>
          <p:cNvPr id="2" name="Group 1"/>
          <p:cNvGrpSpPr/>
          <p:nvPr/>
        </p:nvGrpSpPr>
        <p:grpSpPr>
          <a:xfrm>
            <a:off x="1044711" y="3139762"/>
            <a:ext cx="7142916" cy="779091"/>
            <a:chOff x="964029" y="3043510"/>
            <a:chExt cx="7142916" cy="779091"/>
          </a:xfrm>
          <a:solidFill>
            <a:schemeClr val="accent5">
              <a:lumMod val="60000"/>
              <a:lumOff val="40000"/>
            </a:schemeClr>
          </a:solidFill>
        </p:grpSpPr>
        <p:sp>
          <p:nvSpPr>
            <p:cNvPr id="3" name="Freeform 2"/>
            <p:cNvSpPr/>
            <p:nvPr/>
          </p:nvSpPr>
          <p:spPr>
            <a:xfrm>
              <a:off x="964029"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smtClean="0">
                  <a:solidFill>
                    <a:prstClr val="black"/>
                  </a:solidFill>
                </a:rPr>
                <a:t>Circular inputs</a:t>
              </a:r>
              <a:endParaRPr lang="en-GB" sz="2000" b="1" dirty="0">
                <a:solidFill>
                  <a:prstClr val="black"/>
                </a:solidFill>
              </a:endParaRPr>
            </a:p>
          </p:txBody>
        </p:sp>
        <p:sp>
          <p:nvSpPr>
            <p:cNvPr id="7" name="Freeform 6"/>
            <p:cNvSpPr/>
            <p:nvPr/>
          </p:nvSpPr>
          <p:spPr>
            <a:xfrm>
              <a:off x="2695758"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dirty="0" smtClean="0">
                  <a:solidFill>
                    <a:prstClr val="black"/>
                  </a:solidFill>
                </a:rPr>
                <a:t>Product design</a:t>
              </a:r>
              <a:endParaRPr lang="en-GB" sz="2000" b="1" dirty="0">
                <a:solidFill>
                  <a:prstClr val="black"/>
                </a:solidFill>
              </a:endParaRPr>
            </a:p>
          </p:txBody>
        </p:sp>
        <p:sp>
          <p:nvSpPr>
            <p:cNvPr id="10" name="Freeform 9"/>
            <p:cNvSpPr/>
            <p:nvPr/>
          </p:nvSpPr>
          <p:spPr>
            <a:xfrm>
              <a:off x="4427487"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smtClean="0">
                  <a:solidFill>
                    <a:prstClr val="black"/>
                  </a:solidFill>
                </a:rPr>
                <a:t>Process design</a:t>
              </a:r>
              <a:endParaRPr lang="en-GB" sz="2000" b="1" dirty="0">
                <a:solidFill>
                  <a:prstClr val="black"/>
                </a:solidFill>
              </a:endParaRPr>
            </a:p>
          </p:txBody>
        </p:sp>
        <p:sp>
          <p:nvSpPr>
            <p:cNvPr id="13" name="Freeform 12"/>
            <p:cNvSpPr/>
            <p:nvPr/>
          </p:nvSpPr>
          <p:spPr>
            <a:xfrm>
              <a:off x="6159216"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smtClean="0">
                  <a:solidFill>
                    <a:prstClr val="black"/>
                  </a:solidFill>
                </a:rPr>
                <a:t>Circular flows</a:t>
              </a:r>
              <a:endParaRPr lang="en-GB" sz="2000" b="1" dirty="0">
                <a:solidFill>
                  <a:prstClr val="black"/>
                </a:solidFill>
              </a:endParaRPr>
            </a:p>
          </p:txBody>
        </p:sp>
      </p:grpSp>
      <p:sp>
        <p:nvSpPr>
          <p:cNvPr id="6" name="Rounded Rectangle 5"/>
          <p:cNvSpPr/>
          <p:nvPr/>
        </p:nvSpPr>
        <p:spPr>
          <a:xfrm>
            <a:off x="2427517" y="4207087"/>
            <a:ext cx="4289612"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black"/>
                </a:solidFill>
              </a:rPr>
              <a:t>Enablers &amp; </a:t>
            </a:r>
            <a:r>
              <a:rPr lang="en-GB" sz="2000" b="1" i="1" dirty="0" smtClean="0">
                <a:solidFill>
                  <a:prstClr val="black"/>
                </a:solidFill>
              </a:rPr>
              <a:t>accelerators</a:t>
            </a:r>
            <a:endParaRPr lang="en-GB" sz="2000" b="1" i="1" dirty="0">
              <a:solidFill>
                <a:prstClr val="black"/>
              </a:solidFill>
            </a:endParaRPr>
          </a:p>
        </p:txBody>
      </p:sp>
      <p:sp>
        <p:nvSpPr>
          <p:cNvPr id="9" name="Rounded Rectangle 8"/>
          <p:cNvSpPr/>
          <p:nvPr/>
        </p:nvSpPr>
        <p:spPr>
          <a:xfrm>
            <a:off x="2433918" y="2150663"/>
            <a:ext cx="4289612" cy="668298"/>
          </a:xfrm>
          <a:prstGeom prst="roundRect">
            <a:avLst/>
          </a:prstGeom>
          <a:solidFill>
            <a:srgbClr val="8FAADC"/>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smtClean="0">
                <a:solidFill>
                  <a:prstClr val="black"/>
                </a:solidFill>
              </a:rPr>
              <a:t>BUSINESS MODELS</a:t>
            </a:r>
            <a:endParaRPr lang="en-GB" sz="2000" b="1" dirty="0">
              <a:solidFill>
                <a:prstClr val="black"/>
              </a:solidFill>
            </a:endParaRPr>
          </a:p>
        </p:txBody>
      </p:sp>
      <p:sp>
        <p:nvSpPr>
          <p:cNvPr id="12" name="Rectangle 11"/>
          <p:cNvSpPr/>
          <p:nvPr/>
        </p:nvSpPr>
        <p:spPr>
          <a:xfrm>
            <a:off x="3370707" y="2752900"/>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0" name="Title 1"/>
          <p:cNvSpPr>
            <a:spLocks noGrp="1"/>
          </p:cNvSpPr>
          <p:nvPr>
            <p:ph type="title"/>
          </p:nvPr>
        </p:nvSpPr>
        <p:spPr/>
        <p:txBody>
          <a:bodyPr anchor="t"/>
          <a:lstStyle/>
          <a:p>
            <a:r>
              <a:rPr lang="en-GB" sz="3000" dirty="0">
                <a:solidFill>
                  <a:prstClr val="black"/>
                </a:solidFill>
              </a:rPr>
              <a:t>Figure </a:t>
            </a:r>
            <a:r>
              <a:rPr lang="en-GB" sz="3000" dirty="0" smtClean="0">
                <a:solidFill>
                  <a:prstClr val="black"/>
                </a:solidFill>
              </a:rPr>
              <a:t>3.1</a:t>
            </a:r>
            <a:r>
              <a:rPr lang="en-GB" sz="3000" dirty="0">
                <a:solidFill>
                  <a:prstClr val="black"/>
                </a:solidFill>
              </a:rPr>
              <a:t>:  </a:t>
            </a:r>
            <a:r>
              <a:rPr lang="en-GB" sz="3000" b="1" dirty="0">
                <a:solidFill>
                  <a:prstClr val="black"/>
                </a:solidFill>
              </a:rPr>
              <a:t>Circular economy framework outline</a:t>
            </a:r>
            <a:endParaRPr lang="en-GB" dirty="0"/>
          </a:p>
        </p:txBody>
      </p:sp>
      <p:sp>
        <p:nvSpPr>
          <p:cNvPr id="16" name="TextBox 15"/>
          <p:cNvSpPr txBox="1"/>
          <p:nvPr/>
        </p:nvSpPr>
        <p:spPr>
          <a:xfrm>
            <a:off x="628650" y="6515819"/>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380522634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3.2:  </a:t>
            </a:r>
            <a:r>
              <a:rPr lang="en-GB" b="1" dirty="0" smtClean="0"/>
              <a:t>Global risks</a:t>
            </a:r>
            <a:endParaRPr lang="en-GB" b="1" dirty="0"/>
          </a:p>
        </p:txBody>
      </p:sp>
      <p:sp>
        <p:nvSpPr>
          <p:cNvPr id="6" name="TextBox 5"/>
          <p:cNvSpPr txBox="1"/>
          <p:nvPr/>
        </p:nvSpPr>
        <p:spPr>
          <a:xfrm>
            <a:off x="649049" y="6410619"/>
            <a:ext cx="5981061" cy="307777"/>
          </a:xfrm>
          <a:prstGeom prst="rect">
            <a:avLst/>
          </a:prstGeom>
          <a:noFill/>
        </p:spPr>
        <p:txBody>
          <a:bodyPr wrap="none" rtlCol="0">
            <a:spAutoFit/>
          </a:bodyPr>
          <a:lstStyle/>
          <a:p>
            <a:r>
              <a:rPr lang="en-GB" dirty="0" smtClean="0"/>
              <a:t>Adapted from </a:t>
            </a:r>
            <a:r>
              <a:rPr lang="en-GB" dirty="0"/>
              <a:t>World Economic Forum (2015), Global Risks Report 2015</a:t>
            </a:r>
          </a:p>
        </p:txBody>
      </p:sp>
      <p:grpSp>
        <p:nvGrpSpPr>
          <p:cNvPr id="51" name="Group 50"/>
          <p:cNvGrpSpPr/>
          <p:nvPr/>
        </p:nvGrpSpPr>
        <p:grpSpPr>
          <a:xfrm>
            <a:off x="282423" y="1164148"/>
            <a:ext cx="7399505" cy="5018703"/>
            <a:chOff x="1533713" y="1276442"/>
            <a:chExt cx="7399505" cy="5018703"/>
          </a:xfrm>
        </p:grpSpPr>
        <p:sp>
          <p:nvSpPr>
            <p:cNvPr id="31" name="Oval 30"/>
            <p:cNvSpPr>
              <a:spLocks noChangeAspect="1"/>
            </p:cNvSpPr>
            <p:nvPr/>
          </p:nvSpPr>
          <p:spPr>
            <a:xfrm>
              <a:off x="4044709" y="1276442"/>
              <a:ext cx="2700000" cy="2700000"/>
            </a:xfrm>
            <a:prstGeom prst="ellipse">
              <a:avLst/>
            </a:prstGeom>
          </p:spPr>
          <p:style>
            <a:lnRef idx="2">
              <a:schemeClr val="lt1">
                <a:hueOff val="0"/>
                <a:satOff val="0"/>
                <a:lumOff val="0"/>
                <a:alphaOff val="0"/>
              </a:schemeClr>
            </a:lnRef>
            <a:fillRef idx="1">
              <a:schemeClr val="accent2">
                <a:alpha val="50000"/>
                <a:hueOff val="0"/>
                <a:satOff val="0"/>
                <a:lumOff val="0"/>
                <a:alphaOff val="0"/>
              </a:schemeClr>
            </a:fillRef>
            <a:effectRef idx="0">
              <a:schemeClr val="accent2">
                <a:alpha val="50000"/>
                <a:hueOff val="0"/>
                <a:satOff val="0"/>
                <a:lumOff val="0"/>
                <a:alphaOff val="0"/>
              </a:schemeClr>
            </a:effectRef>
            <a:fontRef idx="minor">
              <a:schemeClr val="tx1"/>
            </a:fontRef>
          </p:style>
        </p:sp>
        <p:sp>
          <p:nvSpPr>
            <p:cNvPr id="32" name="Freeform 31"/>
            <p:cNvSpPr/>
            <p:nvPr/>
          </p:nvSpPr>
          <p:spPr>
            <a:xfrm>
              <a:off x="3931094" y="1384678"/>
              <a:ext cx="2842280" cy="616489"/>
            </a:xfrm>
            <a:custGeom>
              <a:avLst/>
              <a:gdLst>
                <a:gd name="connsiteX0" fmla="*/ 0 w 2842280"/>
                <a:gd name="connsiteY0" fmla="*/ 0 h 1645162"/>
                <a:gd name="connsiteX1" fmla="*/ 2842280 w 2842280"/>
                <a:gd name="connsiteY1" fmla="*/ 0 h 1645162"/>
                <a:gd name="connsiteX2" fmla="*/ 2842280 w 2842280"/>
                <a:gd name="connsiteY2" fmla="*/ 1645162 h 1645162"/>
                <a:gd name="connsiteX3" fmla="*/ 0 w 2842280"/>
                <a:gd name="connsiteY3" fmla="*/ 1645162 h 1645162"/>
                <a:gd name="connsiteX4" fmla="*/ 0 w 2842280"/>
                <a:gd name="connsiteY4" fmla="*/ 0 h 16451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2280" h="1645162">
                  <a:moveTo>
                    <a:pt x="0" y="0"/>
                  </a:moveTo>
                  <a:lnTo>
                    <a:pt x="2842280" y="0"/>
                  </a:lnTo>
                  <a:lnTo>
                    <a:pt x="2842280" y="1645162"/>
                  </a:lnTo>
                  <a:lnTo>
                    <a:pt x="0" y="1645162"/>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smtClean="0"/>
                <a:t>ECONOMIC</a:t>
              </a:r>
              <a:endParaRPr lang="en-GB" sz="2400" b="1" kern="1200" dirty="0"/>
            </a:p>
          </p:txBody>
        </p:sp>
        <p:sp>
          <p:nvSpPr>
            <p:cNvPr id="33" name="Oval 32"/>
            <p:cNvSpPr/>
            <p:nvPr/>
          </p:nvSpPr>
          <p:spPr>
            <a:xfrm>
              <a:off x="5153244" y="2418627"/>
              <a:ext cx="2700000" cy="2700000"/>
            </a:xfrm>
            <a:prstGeom prst="ellipse">
              <a:avLst/>
            </a:prstGeom>
          </p:spPr>
          <p:style>
            <a:lnRef idx="2">
              <a:schemeClr val="lt1">
                <a:hueOff val="0"/>
                <a:satOff val="0"/>
                <a:lumOff val="0"/>
                <a:alphaOff val="0"/>
              </a:schemeClr>
            </a:lnRef>
            <a:fillRef idx="1">
              <a:schemeClr val="accent2">
                <a:alpha val="50000"/>
                <a:hueOff val="0"/>
                <a:satOff val="0"/>
                <a:lumOff val="-2745"/>
                <a:alphaOff val="0"/>
              </a:schemeClr>
            </a:fillRef>
            <a:effectRef idx="0">
              <a:schemeClr val="accent2">
                <a:alpha val="50000"/>
                <a:hueOff val="0"/>
                <a:satOff val="0"/>
                <a:lumOff val="-2745"/>
                <a:alphaOff val="0"/>
              </a:schemeClr>
            </a:effectRef>
            <a:fontRef idx="minor">
              <a:schemeClr val="tx1"/>
            </a:fontRef>
          </p:style>
        </p:sp>
        <p:sp>
          <p:nvSpPr>
            <p:cNvPr id="35" name="Oval 34"/>
            <p:cNvSpPr>
              <a:spLocks noChangeAspect="1"/>
            </p:cNvSpPr>
            <p:nvPr/>
          </p:nvSpPr>
          <p:spPr>
            <a:xfrm>
              <a:off x="4701216" y="3595145"/>
              <a:ext cx="2700000" cy="2700000"/>
            </a:xfrm>
            <a:prstGeom prst="ellipse">
              <a:avLst/>
            </a:prstGeom>
          </p:spPr>
          <p:style>
            <a:lnRef idx="2">
              <a:schemeClr val="lt1">
                <a:hueOff val="0"/>
                <a:satOff val="0"/>
                <a:lumOff val="0"/>
                <a:alphaOff val="0"/>
              </a:schemeClr>
            </a:lnRef>
            <a:fillRef idx="1">
              <a:schemeClr val="accent2">
                <a:alpha val="50000"/>
                <a:hueOff val="0"/>
                <a:satOff val="0"/>
                <a:lumOff val="-5490"/>
                <a:alphaOff val="0"/>
              </a:schemeClr>
            </a:fillRef>
            <a:effectRef idx="0">
              <a:schemeClr val="accent2">
                <a:alpha val="50000"/>
                <a:hueOff val="0"/>
                <a:satOff val="0"/>
                <a:lumOff val="-5490"/>
                <a:alphaOff val="0"/>
              </a:schemeClr>
            </a:effectRef>
            <a:fontRef idx="minor">
              <a:schemeClr val="tx1"/>
            </a:fontRef>
          </p:style>
        </p:sp>
        <p:sp>
          <p:nvSpPr>
            <p:cNvPr id="36" name="Freeform 35"/>
            <p:cNvSpPr/>
            <p:nvPr/>
          </p:nvSpPr>
          <p:spPr>
            <a:xfrm>
              <a:off x="5941434" y="5341676"/>
              <a:ext cx="2548251" cy="465431"/>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smtClean="0"/>
                <a:t>GEOPOLITICAL</a:t>
              </a:r>
              <a:endParaRPr lang="en-GB" sz="2400" b="1" kern="1200" dirty="0"/>
            </a:p>
          </p:txBody>
        </p:sp>
        <p:sp>
          <p:nvSpPr>
            <p:cNvPr id="37" name="Oval 36"/>
            <p:cNvSpPr>
              <a:spLocks noChangeAspect="1"/>
            </p:cNvSpPr>
            <p:nvPr/>
          </p:nvSpPr>
          <p:spPr>
            <a:xfrm>
              <a:off x="3388202" y="3595145"/>
              <a:ext cx="2700000" cy="2700000"/>
            </a:xfrm>
            <a:prstGeom prst="ellipse">
              <a:avLst/>
            </a:prstGeom>
          </p:spPr>
          <p:style>
            <a:lnRef idx="2">
              <a:schemeClr val="lt1">
                <a:hueOff val="0"/>
                <a:satOff val="0"/>
                <a:lumOff val="0"/>
                <a:alphaOff val="0"/>
              </a:schemeClr>
            </a:lnRef>
            <a:fillRef idx="1">
              <a:schemeClr val="accent2">
                <a:alpha val="50000"/>
                <a:hueOff val="0"/>
                <a:satOff val="0"/>
                <a:lumOff val="-8235"/>
                <a:alphaOff val="0"/>
              </a:schemeClr>
            </a:fillRef>
            <a:effectRef idx="0">
              <a:schemeClr val="accent2">
                <a:alpha val="50000"/>
                <a:hueOff val="0"/>
                <a:satOff val="0"/>
                <a:lumOff val="-8235"/>
                <a:alphaOff val="0"/>
              </a:schemeClr>
            </a:effectRef>
            <a:fontRef idx="minor">
              <a:schemeClr val="tx1"/>
            </a:fontRef>
          </p:style>
        </p:sp>
        <p:sp>
          <p:nvSpPr>
            <p:cNvPr id="38" name="Freeform 37"/>
            <p:cNvSpPr/>
            <p:nvPr/>
          </p:nvSpPr>
          <p:spPr>
            <a:xfrm>
              <a:off x="6384967" y="3223936"/>
              <a:ext cx="2548251" cy="534968"/>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smtClean="0"/>
                <a:t>SOCIETAL</a:t>
              </a:r>
              <a:endParaRPr lang="en-GB" sz="2400" b="1" kern="1200" dirty="0"/>
            </a:p>
          </p:txBody>
        </p:sp>
        <p:sp>
          <p:nvSpPr>
            <p:cNvPr id="39" name="Oval 38"/>
            <p:cNvSpPr>
              <a:spLocks noChangeAspect="1"/>
            </p:cNvSpPr>
            <p:nvPr/>
          </p:nvSpPr>
          <p:spPr>
            <a:xfrm>
              <a:off x="2807839" y="2418627"/>
              <a:ext cx="2700000" cy="2700000"/>
            </a:xfrm>
            <a:prstGeom prst="ellipse">
              <a:avLst/>
            </a:prstGeom>
          </p:spPr>
          <p:style>
            <a:lnRef idx="2">
              <a:schemeClr val="lt1">
                <a:hueOff val="0"/>
                <a:satOff val="0"/>
                <a:lumOff val="0"/>
                <a:alphaOff val="0"/>
              </a:schemeClr>
            </a:lnRef>
            <a:fillRef idx="1">
              <a:schemeClr val="accent2">
                <a:alpha val="50000"/>
                <a:hueOff val="0"/>
                <a:satOff val="0"/>
                <a:lumOff val="-10980"/>
                <a:alphaOff val="0"/>
              </a:schemeClr>
            </a:fillRef>
            <a:effectRef idx="0">
              <a:schemeClr val="accent2">
                <a:alpha val="50000"/>
                <a:hueOff val="0"/>
                <a:satOff val="0"/>
                <a:lumOff val="-10980"/>
                <a:alphaOff val="0"/>
              </a:schemeClr>
            </a:effectRef>
            <a:fontRef idx="minor">
              <a:schemeClr val="tx1"/>
            </a:fontRef>
          </p:style>
        </p:sp>
        <p:sp>
          <p:nvSpPr>
            <p:cNvPr id="40" name="Freeform 39"/>
            <p:cNvSpPr/>
            <p:nvPr/>
          </p:nvSpPr>
          <p:spPr>
            <a:xfrm>
              <a:off x="2108287" y="5320752"/>
              <a:ext cx="2548251" cy="507279"/>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smtClean="0"/>
                <a:t>TECHNOLOGICAL</a:t>
              </a:r>
              <a:endParaRPr lang="en-GB" sz="2400" b="1" kern="1200" dirty="0"/>
            </a:p>
          </p:txBody>
        </p:sp>
        <p:sp>
          <p:nvSpPr>
            <p:cNvPr id="41" name="TextBox 40"/>
            <p:cNvSpPr txBox="1"/>
            <p:nvPr/>
          </p:nvSpPr>
          <p:spPr>
            <a:xfrm>
              <a:off x="5932724" y="3984849"/>
              <a:ext cx="1673856" cy="307777"/>
            </a:xfrm>
            <a:prstGeom prst="rect">
              <a:avLst/>
            </a:prstGeom>
            <a:noFill/>
          </p:spPr>
          <p:txBody>
            <a:bodyPr wrap="none" rtlCol="0">
              <a:spAutoFit/>
            </a:bodyPr>
            <a:lstStyle/>
            <a:p>
              <a:r>
                <a:rPr lang="en-GB" b="1" i="1" dirty="0" smtClean="0"/>
                <a:t>Interstate conflict</a:t>
              </a:r>
              <a:endParaRPr lang="en-GB" b="1" i="1" dirty="0"/>
            </a:p>
          </p:txBody>
        </p:sp>
        <p:sp>
          <p:nvSpPr>
            <p:cNvPr id="42" name="TextBox 41"/>
            <p:cNvSpPr txBox="1"/>
            <p:nvPr/>
          </p:nvSpPr>
          <p:spPr>
            <a:xfrm>
              <a:off x="3936535" y="2685040"/>
              <a:ext cx="2114681" cy="307777"/>
            </a:xfrm>
            <a:prstGeom prst="rect">
              <a:avLst/>
            </a:prstGeom>
            <a:noFill/>
          </p:spPr>
          <p:txBody>
            <a:bodyPr wrap="none" rtlCol="0">
              <a:spAutoFit/>
            </a:bodyPr>
            <a:lstStyle/>
            <a:p>
              <a:r>
                <a:rPr lang="en-GB" dirty="0" smtClean="0"/>
                <a:t>Extreme weather events</a:t>
              </a:r>
              <a:endParaRPr lang="en-GB" dirty="0"/>
            </a:p>
          </p:txBody>
        </p:sp>
        <p:sp>
          <p:nvSpPr>
            <p:cNvPr id="43" name="TextBox 42"/>
            <p:cNvSpPr txBox="1"/>
            <p:nvPr/>
          </p:nvSpPr>
          <p:spPr>
            <a:xfrm>
              <a:off x="5990391" y="4234850"/>
              <a:ext cx="2590774" cy="307777"/>
            </a:xfrm>
            <a:prstGeom prst="rect">
              <a:avLst/>
            </a:prstGeom>
            <a:noFill/>
          </p:spPr>
          <p:txBody>
            <a:bodyPr wrap="none" rtlCol="0">
              <a:spAutoFit/>
            </a:bodyPr>
            <a:lstStyle/>
            <a:p>
              <a:r>
                <a:rPr lang="en-GB" dirty="0" smtClean="0"/>
                <a:t>Failure of national governance</a:t>
              </a:r>
              <a:endParaRPr lang="en-GB" dirty="0"/>
            </a:p>
          </p:txBody>
        </p:sp>
        <p:sp>
          <p:nvSpPr>
            <p:cNvPr id="44" name="TextBox 43"/>
            <p:cNvSpPr txBox="1"/>
            <p:nvPr/>
          </p:nvSpPr>
          <p:spPr>
            <a:xfrm>
              <a:off x="6124015" y="4526938"/>
              <a:ext cx="1976823" cy="307777"/>
            </a:xfrm>
            <a:prstGeom prst="rect">
              <a:avLst/>
            </a:prstGeom>
            <a:noFill/>
          </p:spPr>
          <p:txBody>
            <a:bodyPr wrap="none" rtlCol="0">
              <a:spAutoFit/>
            </a:bodyPr>
            <a:lstStyle/>
            <a:p>
              <a:r>
                <a:rPr lang="en-GB" dirty="0" smtClean="0"/>
                <a:t>State collapse or crisis</a:t>
              </a:r>
              <a:endParaRPr lang="en-GB" dirty="0"/>
            </a:p>
          </p:txBody>
        </p:sp>
        <p:sp>
          <p:nvSpPr>
            <p:cNvPr id="45" name="TextBox 44"/>
            <p:cNvSpPr txBox="1"/>
            <p:nvPr/>
          </p:nvSpPr>
          <p:spPr>
            <a:xfrm>
              <a:off x="6185507" y="2986483"/>
              <a:ext cx="2363147" cy="307777"/>
            </a:xfrm>
            <a:prstGeom prst="rect">
              <a:avLst/>
            </a:prstGeom>
            <a:noFill/>
          </p:spPr>
          <p:txBody>
            <a:bodyPr wrap="none" rtlCol="0">
              <a:spAutoFit/>
            </a:bodyPr>
            <a:lstStyle/>
            <a:p>
              <a:r>
                <a:rPr lang="en-GB" b="1" i="1" dirty="0" smtClean="0"/>
                <a:t>Un- or under employment</a:t>
              </a:r>
              <a:endParaRPr lang="en-GB" b="1" i="1" dirty="0"/>
            </a:p>
          </p:txBody>
        </p:sp>
        <p:sp>
          <p:nvSpPr>
            <p:cNvPr id="46" name="TextBox 45"/>
            <p:cNvSpPr txBox="1"/>
            <p:nvPr/>
          </p:nvSpPr>
          <p:spPr>
            <a:xfrm>
              <a:off x="4453622" y="2986378"/>
              <a:ext cx="1835759" cy="307777"/>
            </a:xfrm>
            <a:prstGeom prst="rect">
              <a:avLst/>
            </a:prstGeom>
            <a:noFill/>
          </p:spPr>
          <p:txBody>
            <a:bodyPr wrap="none" rtlCol="0">
              <a:spAutoFit/>
            </a:bodyPr>
            <a:lstStyle/>
            <a:p>
              <a:r>
                <a:rPr lang="en-GB" dirty="0" smtClean="0"/>
                <a:t>Natural catastrophes</a:t>
              </a:r>
              <a:endParaRPr lang="en-GB" dirty="0"/>
            </a:p>
          </p:txBody>
        </p:sp>
        <p:sp>
          <p:nvSpPr>
            <p:cNvPr id="47" name="TextBox 46"/>
            <p:cNvSpPr txBox="1"/>
            <p:nvPr/>
          </p:nvSpPr>
          <p:spPr>
            <a:xfrm>
              <a:off x="3864685" y="3605053"/>
              <a:ext cx="3283271" cy="307777"/>
            </a:xfrm>
            <a:prstGeom prst="rect">
              <a:avLst/>
            </a:prstGeom>
            <a:noFill/>
          </p:spPr>
          <p:txBody>
            <a:bodyPr wrap="none" rtlCol="0">
              <a:spAutoFit/>
            </a:bodyPr>
            <a:lstStyle/>
            <a:p>
              <a:r>
                <a:rPr lang="en-GB" b="1" i="1" dirty="0" smtClean="0"/>
                <a:t>Failure of climate change adaptation</a:t>
              </a:r>
              <a:endParaRPr lang="en-GB" b="1" i="1" dirty="0"/>
            </a:p>
          </p:txBody>
        </p:sp>
        <p:sp>
          <p:nvSpPr>
            <p:cNvPr id="48" name="TextBox 47"/>
            <p:cNvSpPr txBox="1"/>
            <p:nvPr/>
          </p:nvSpPr>
          <p:spPr>
            <a:xfrm>
              <a:off x="3843897" y="5733186"/>
              <a:ext cx="1625766" cy="307777"/>
            </a:xfrm>
            <a:prstGeom prst="rect">
              <a:avLst/>
            </a:prstGeom>
            <a:noFill/>
          </p:spPr>
          <p:txBody>
            <a:bodyPr wrap="none" rtlCol="0">
              <a:spAutoFit/>
            </a:bodyPr>
            <a:lstStyle/>
            <a:p>
              <a:r>
                <a:rPr lang="en-GB" dirty="0" smtClean="0"/>
                <a:t>Data fraud or theft</a:t>
              </a:r>
              <a:endParaRPr lang="en-GB" dirty="0"/>
            </a:p>
          </p:txBody>
        </p:sp>
        <p:sp>
          <p:nvSpPr>
            <p:cNvPr id="49" name="TextBox 48"/>
            <p:cNvSpPr txBox="1"/>
            <p:nvPr/>
          </p:nvSpPr>
          <p:spPr>
            <a:xfrm>
              <a:off x="4431906" y="5434688"/>
              <a:ext cx="1279517" cy="307777"/>
            </a:xfrm>
            <a:prstGeom prst="rect">
              <a:avLst/>
            </a:prstGeom>
            <a:noFill/>
          </p:spPr>
          <p:txBody>
            <a:bodyPr wrap="none" rtlCol="0">
              <a:spAutoFit/>
            </a:bodyPr>
            <a:lstStyle/>
            <a:p>
              <a:r>
                <a:rPr lang="en-GB" dirty="0" smtClean="0"/>
                <a:t>Cyber attacks</a:t>
              </a:r>
              <a:endParaRPr lang="en-GB" dirty="0"/>
            </a:p>
          </p:txBody>
        </p:sp>
        <p:sp>
          <p:nvSpPr>
            <p:cNvPr id="50" name="TextBox 49"/>
            <p:cNvSpPr txBox="1"/>
            <p:nvPr/>
          </p:nvSpPr>
          <p:spPr>
            <a:xfrm>
              <a:off x="4785832" y="3324405"/>
              <a:ext cx="1247393" cy="307777"/>
            </a:xfrm>
            <a:prstGeom prst="rect">
              <a:avLst/>
            </a:prstGeom>
            <a:noFill/>
          </p:spPr>
          <p:txBody>
            <a:bodyPr wrap="none" rtlCol="0">
              <a:spAutoFit/>
            </a:bodyPr>
            <a:lstStyle/>
            <a:p>
              <a:r>
                <a:rPr lang="en-GB" b="1" i="1" dirty="0" smtClean="0"/>
                <a:t>Water crises</a:t>
              </a:r>
              <a:endParaRPr lang="en-GB" b="1" i="1" dirty="0"/>
            </a:p>
          </p:txBody>
        </p:sp>
        <p:sp>
          <p:nvSpPr>
            <p:cNvPr id="34" name="Freeform 33"/>
            <p:cNvSpPr/>
            <p:nvPr/>
          </p:nvSpPr>
          <p:spPr>
            <a:xfrm>
              <a:off x="1533713" y="3229659"/>
              <a:ext cx="2548251" cy="570505"/>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smtClean="0"/>
                <a:t>ENVIRONMENTAL</a:t>
              </a:r>
              <a:endParaRPr lang="en-GB" sz="2400" b="1" kern="1200" dirty="0"/>
            </a:p>
          </p:txBody>
        </p:sp>
      </p:grpSp>
      <p:sp>
        <p:nvSpPr>
          <p:cNvPr id="52" name="TextBox 51"/>
          <p:cNvSpPr txBox="1"/>
          <p:nvPr/>
        </p:nvSpPr>
        <p:spPr>
          <a:xfrm>
            <a:off x="5463662" y="913286"/>
            <a:ext cx="3220241" cy="954107"/>
          </a:xfrm>
          <a:prstGeom prst="rect">
            <a:avLst/>
          </a:prstGeom>
          <a:noFill/>
          <a:ln>
            <a:solidFill>
              <a:schemeClr val="accent1"/>
            </a:solidFill>
          </a:ln>
        </p:spPr>
        <p:txBody>
          <a:bodyPr wrap="none" rtlCol="0">
            <a:spAutoFit/>
          </a:bodyPr>
          <a:lstStyle/>
          <a:p>
            <a:r>
              <a:rPr lang="en-GB" u="sng" dirty="0" smtClean="0"/>
              <a:t>KEY</a:t>
            </a:r>
          </a:p>
          <a:p>
            <a:r>
              <a:rPr lang="en-GB" i="1" dirty="0" smtClean="0"/>
              <a:t>Top 10 in terms of Likelihood</a:t>
            </a:r>
          </a:p>
          <a:p>
            <a:r>
              <a:rPr lang="en-GB" dirty="0" smtClean="0"/>
              <a:t>Top 10 in terms of Impact</a:t>
            </a:r>
          </a:p>
          <a:p>
            <a:r>
              <a:rPr lang="en-GB" b="1" i="1" dirty="0" smtClean="0"/>
              <a:t>Top 10 for both Impact &amp; Likelihood</a:t>
            </a:r>
          </a:p>
        </p:txBody>
      </p:sp>
      <p:sp>
        <p:nvSpPr>
          <p:cNvPr id="53" name="Rectangle 52"/>
          <p:cNvSpPr/>
          <p:nvPr/>
        </p:nvSpPr>
        <p:spPr>
          <a:xfrm>
            <a:off x="5871812" y="3612200"/>
            <a:ext cx="2523448" cy="307777"/>
          </a:xfrm>
          <a:prstGeom prst="rect">
            <a:avLst/>
          </a:prstGeom>
        </p:spPr>
        <p:txBody>
          <a:bodyPr wrap="none">
            <a:spAutoFit/>
          </a:bodyPr>
          <a:lstStyle/>
          <a:p>
            <a:r>
              <a:rPr lang="en-GB" dirty="0" smtClean="0"/>
              <a:t>Spread of infectious diseases</a:t>
            </a:r>
            <a:endParaRPr lang="en-GB" dirty="0"/>
          </a:p>
        </p:txBody>
      </p:sp>
      <p:sp>
        <p:nvSpPr>
          <p:cNvPr id="54" name="Rectangle 53"/>
          <p:cNvSpPr/>
          <p:nvPr/>
        </p:nvSpPr>
        <p:spPr>
          <a:xfrm>
            <a:off x="1657455" y="4936909"/>
            <a:ext cx="3685624" cy="307777"/>
          </a:xfrm>
          <a:prstGeom prst="rect">
            <a:avLst/>
          </a:prstGeom>
        </p:spPr>
        <p:txBody>
          <a:bodyPr wrap="none">
            <a:spAutoFit/>
          </a:bodyPr>
          <a:lstStyle/>
          <a:p>
            <a:r>
              <a:rPr lang="en-GB" dirty="0" smtClean="0"/>
              <a:t>Critical information infrastructure breakdown</a:t>
            </a:r>
            <a:endParaRPr lang="en-GB" dirty="0"/>
          </a:p>
        </p:txBody>
      </p:sp>
      <p:sp>
        <p:nvSpPr>
          <p:cNvPr id="55" name="Rectangle 54"/>
          <p:cNvSpPr/>
          <p:nvPr/>
        </p:nvSpPr>
        <p:spPr>
          <a:xfrm>
            <a:off x="4964551" y="2615792"/>
            <a:ext cx="1170513" cy="307777"/>
          </a:xfrm>
          <a:prstGeom prst="rect">
            <a:avLst/>
          </a:prstGeom>
        </p:spPr>
        <p:txBody>
          <a:bodyPr wrap="none">
            <a:spAutoFit/>
          </a:bodyPr>
          <a:lstStyle/>
          <a:p>
            <a:r>
              <a:rPr lang="en-GB" dirty="0" smtClean="0"/>
              <a:t>Fiscal crises</a:t>
            </a:r>
            <a:endParaRPr lang="en-GB" dirty="0"/>
          </a:p>
        </p:txBody>
      </p:sp>
      <p:sp>
        <p:nvSpPr>
          <p:cNvPr id="56" name="Rectangle 55"/>
          <p:cNvSpPr/>
          <p:nvPr/>
        </p:nvSpPr>
        <p:spPr>
          <a:xfrm>
            <a:off x="1145380" y="2271756"/>
            <a:ext cx="3252814" cy="307777"/>
          </a:xfrm>
          <a:prstGeom prst="rect">
            <a:avLst/>
          </a:prstGeom>
        </p:spPr>
        <p:txBody>
          <a:bodyPr wrap="none">
            <a:spAutoFit/>
          </a:bodyPr>
          <a:lstStyle/>
          <a:p>
            <a:r>
              <a:rPr lang="en-GB" dirty="0" smtClean="0"/>
              <a:t>Biodiversity loss &amp; ecosystem collapse</a:t>
            </a:r>
            <a:endParaRPr lang="en-GB" dirty="0"/>
          </a:p>
        </p:txBody>
      </p:sp>
      <p:sp>
        <p:nvSpPr>
          <p:cNvPr id="57" name="Rectangle 56"/>
          <p:cNvSpPr/>
          <p:nvPr/>
        </p:nvSpPr>
        <p:spPr>
          <a:xfrm>
            <a:off x="4398194" y="2311819"/>
            <a:ext cx="1707519" cy="307777"/>
          </a:xfrm>
          <a:prstGeom prst="rect">
            <a:avLst/>
          </a:prstGeom>
        </p:spPr>
        <p:txBody>
          <a:bodyPr wrap="none">
            <a:spAutoFit/>
          </a:bodyPr>
          <a:lstStyle/>
          <a:p>
            <a:r>
              <a:rPr lang="en-GB" dirty="0" smtClean="0"/>
              <a:t>Energy price shock</a:t>
            </a:r>
            <a:endParaRPr lang="en-GB" dirty="0"/>
          </a:p>
        </p:txBody>
      </p:sp>
      <p:sp>
        <p:nvSpPr>
          <p:cNvPr id="58" name="Rectangle 57"/>
          <p:cNvSpPr/>
          <p:nvPr/>
        </p:nvSpPr>
        <p:spPr>
          <a:xfrm>
            <a:off x="5106234" y="4695292"/>
            <a:ext cx="2539413" cy="307777"/>
          </a:xfrm>
          <a:prstGeom prst="rect">
            <a:avLst/>
          </a:prstGeom>
        </p:spPr>
        <p:txBody>
          <a:bodyPr wrap="none">
            <a:spAutoFit/>
          </a:bodyPr>
          <a:lstStyle/>
          <a:p>
            <a:r>
              <a:rPr lang="en-GB" dirty="0" smtClean="0"/>
              <a:t>Weapons of mass destruction</a:t>
            </a:r>
            <a:endParaRPr lang="en-GB" dirty="0"/>
          </a:p>
        </p:txBody>
      </p:sp>
    </p:spTree>
    <p:extLst>
      <p:ext uri="{BB962C8B-B14F-4D97-AF65-F5344CB8AC3E}">
        <p14:creationId xmlns:p14="http://schemas.microsoft.com/office/powerpoint/2010/main" val="31304607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0" name="Title 1"/>
          <p:cNvSpPr>
            <a:spLocks noGrp="1"/>
          </p:cNvSpPr>
          <p:nvPr>
            <p:ph type="title"/>
          </p:nvPr>
        </p:nvSpPr>
        <p:spPr/>
        <p:txBody>
          <a:bodyPr anchor="t"/>
          <a:lstStyle/>
          <a:p>
            <a:r>
              <a:rPr lang="en-GB" sz="2000" dirty="0">
                <a:solidFill>
                  <a:prstClr val="black"/>
                </a:solidFill>
              </a:rPr>
              <a:t>Figure 3.3:  </a:t>
            </a:r>
            <a:r>
              <a:rPr lang="en-GB" sz="2000" b="1" dirty="0">
                <a:solidFill>
                  <a:prstClr val="black"/>
                </a:solidFill>
              </a:rPr>
              <a:t>Circular economy framework: business models and relationships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63964507"/>
              </p:ext>
            </p:extLst>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schemeClr val="bg1">
                    <a:lumMod val="85000"/>
                  </a:schemeClr>
                </a:solidFill>
              </a:rPr>
              <a:t>Enablers &amp; </a:t>
            </a:r>
            <a:r>
              <a:rPr lang="en-GB" sz="2000" b="1" i="1" dirty="0" smtClean="0">
                <a:solidFill>
                  <a:schemeClr val="bg1">
                    <a:lumMod val="85000"/>
                  </a:schemeClr>
                </a:solidFill>
              </a:rPr>
              <a:t>accelerators</a:t>
            </a:r>
            <a:endParaRPr lang="en-GB" sz="2000" b="1" i="1" dirty="0">
              <a:solidFill>
                <a:schemeClr val="bg1">
                  <a:lumMod val="85000"/>
                </a:schemeClr>
              </a:solidFill>
            </a:endParaRP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smtClean="0">
                <a:solidFill>
                  <a:prstClr val="white"/>
                </a:solidFill>
              </a:rPr>
              <a:t>BUSINESS MODELS</a:t>
            </a:r>
          </a:p>
          <a:p>
            <a:pPr algn="ctr"/>
            <a:r>
              <a:rPr lang="en-GB" sz="1600" b="1" dirty="0" smtClean="0">
                <a:solidFill>
                  <a:prstClr val="white"/>
                </a:solidFill>
              </a:rPr>
              <a:t>&amp; RELATIONSHIPS</a:t>
            </a:r>
            <a:endParaRPr lang="en-GB" sz="1600" b="1" dirty="0">
              <a:solidFill>
                <a:prstClr val="white"/>
              </a:solidFill>
            </a:endParaRP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hueOff val="0"/>
                    <a:satOff val="0"/>
                    <a:lumOff val="0"/>
                    <a:alphaOff val="0"/>
                  </a:prstClr>
                </a:solidFill>
              </a:rPr>
              <a:t>Contracts &amp; services</a:t>
            </a:r>
            <a:endParaRPr lang="en-GB" sz="1700" dirty="0">
              <a:solidFill>
                <a:prstClr val="black">
                  <a:hueOff val="0"/>
                  <a:satOff val="0"/>
                  <a:lumOff val="0"/>
                  <a:alphaOff val="0"/>
                </a:prstClr>
              </a:solidFill>
            </a:endParaRP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schemeClr val="bg1">
                      <a:lumMod val="85000"/>
                    </a:schemeClr>
                  </a:solidFill>
                </a:rPr>
                <a:t>Biomimicry</a:t>
              </a:r>
              <a:endParaRPr lang="en-GB" sz="1700" dirty="0">
                <a:solidFill>
                  <a:schemeClr val="bg1">
                    <a:lumMod val="85000"/>
                  </a:schemeClr>
                </a:solidFill>
              </a:endParaRPr>
            </a:p>
            <a:p>
              <a:pPr marL="171450" lvl="1" indent="-171450" defTabSz="844550">
                <a:lnSpc>
                  <a:spcPct val="90000"/>
                </a:lnSpc>
                <a:spcAft>
                  <a:spcPct val="15000"/>
                </a:spcAft>
                <a:buFontTx/>
                <a:buChar char="••"/>
              </a:pPr>
              <a:r>
                <a:rPr lang="en-GB" sz="1700" dirty="0" smtClean="0">
                  <a:solidFill>
                    <a:schemeClr val="bg1">
                      <a:lumMod val="85000"/>
                    </a:schemeClr>
                  </a:solidFill>
                </a:rPr>
                <a:t>Green chemistry</a:t>
              </a:r>
            </a:p>
            <a:p>
              <a:pPr marL="171450" lvl="1" indent="-171450" defTabSz="844550">
                <a:lnSpc>
                  <a:spcPct val="90000"/>
                </a:lnSpc>
                <a:spcAft>
                  <a:spcPct val="15000"/>
                </a:spcAft>
                <a:buFontTx/>
                <a:buChar char="••"/>
              </a:pPr>
              <a:r>
                <a:rPr lang="en-GB" sz="1700" dirty="0" smtClean="0">
                  <a:solidFill>
                    <a:schemeClr val="bg1">
                      <a:lumMod val="85000"/>
                    </a:schemeClr>
                  </a:solidFill>
                </a:rPr>
                <a:t>Systems thinking</a:t>
              </a:r>
              <a:endParaRPr lang="en-GB" sz="1700" dirty="0">
                <a:solidFill>
                  <a:schemeClr val="bg1">
                    <a:lumMod val="85000"/>
                  </a:schemeClr>
                </a:solidFill>
              </a:endParaRP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schemeClr val="bg1">
                    <a:lumMod val="85000"/>
                  </a:schemeClr>
                </a:solidFill>
              </a:rPr>
              <a:t>Technology &amp; digital</a:t>
            </a:r>
            <a:endParaRPr lang="en-GB" sz="1700" dirty="0">
              <a:solidFill>
                <a:schemeClr val="bg1">
                  <a:lumMod val="85000"/>
                </a:schemeClr>
              </a:solidFill>
            </a:endParaRP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schemeClr val="bg1">
                    <a:lumMod val="85000"/>
                  </a:schemeClr>
                </a:solidFill>
              </a:rPr>
              <a:t>Product stewardship</a:t>
            </a:r>
          </a:p>
          <a:p>
            <a:pPr marL="171450" lvl="1" indent="-171450" defTabSz="844550">
              <a:lnSpc>
                <a:spcPct val="90000"/>
              </a:lnSpc>
              <a:spcAft>
                <a:spcPct val="15000"/>
              </a:spcAft>
              <a:buFontTx/>
              <a:buChar char="••"/>
            </a:pPr>
            <a:r>
              <a:rPr lang="en-GB" sz="1700" dirty="0" smtClean="0">
                <a:solidFill>
                  <a:schemeClr val="bg1">
                    <a:lumMod val="85000"/>
                  </a:schemeClr>
                </a:solidFill>
              </a:rPr>
              <a:t>Collaboration</a:t>
            </a:r>
          </a:p>
          <a:p>
            <a:pPr marL="171450" lvl="1" indent="-171450" defTabSz="844550">
              <a:lnSpc>
                <a:spcPct val="90000"/>
              </a:lnSpc>
              <a:spcAft>
                <a:spcPct val="15000"/>
              </a:spcAft>
              <a:buFontTx/>
              <a:buChar char="••"/>
            </a:pPr>
            <a:r>
              <a:rPr lang="en-GB" sz="1700" dirty="0" smtClean="0">
                <a:solidFill>
                  <a:schemeClr val="bg1">
                    <a:lumMod val="85000"/>
                  </a:schemeClr>
                </a:solidFill>
              </a:rPr>
              <a:t>Certification</a:t>
            </a:r>
            <a:endParaRPr lang="en-GB" sz="1700" dirty="0">
              <a:solidFill>
                <a:schemeClr val="bg1">
                  <a:lumMod val="85000"/>
                </a:schemeClr>
              </a:solidFill>
            </a:endParaRP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hueOff val="0"/>
                    <a:satOff val="0"/>
                    <a:lumOff val="0"/>
                    <a:alphaOff val="0"/>
                  </a:prstClr>
                </a:solidFill>
              </a:rPr>
              <a:t>Recover,  recycle, reuse</a:t>
            </a:r>
            <a:endParaRPr lang="en-GB" sz="1700" dirty="0">
              <a:solidFill>
                <a:prstClr val="black">
                  <a:hueOff val="0"/>
                  <a:satOff val="0"/>
                  <a:lumOff val="0"/>
                  <a:alphaOff val="0"/>
                </a:prstClr>
              </a:solidFill>
            </a:endParaRP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smtClean="0">
                <a:solidFill>
                  <a:prstClr val="black">
                    <a:hueOff val="0"/>
                    <a:satOff val="0"/>
                    <a:lumOff val="0"/>
                    <a:alphaOff val="0"/>
                  </a:prstClr>
                </a:solidFill>
              </a:rPr>
              <a:t>Sharing &amp; exchange</a:t>
            </a:r>
            <a:endParaRPr lang="en-GB" sz="1700" dirty="0">
              <a:solidFill>
                <a:prstClr val="black">
                  <a:hueOff val="0"/>
                  <a:satOff val="0"/>
                  <a:lumOff val="0"/>
                  <a:alphaOff val="0"/>
                </a:prstClr>
              </a:solidFill>
            </a:endParaRP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41612048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3 key points</a:t>
            </a:r>
            <a:endParaRPr lang="en-GB" dirty="0"/>
          </a:p>
        </p:txBody>
      </p:sp>
      <p:sp>
        <p:nvSpPr>
          <p:cNvPr id="3" name="Content Placeholder 2"/>
          <p:cNvSpPr>
            <a:spLocks noGrp="1"/>
          </p:cNvSpPr>
          <p:nvPr>
            <p:ph idx="1"/>
          </p:nvPr>
        </p:nvSpPr>
        <p:spPr/>
        <p:txBody>
          <a:bodyPr>
            <a:normAutofit fontScale="62500" lnSpcReduction="20000"/>
          </a:bodyPr>
          <a:lstStyle/>
          <a:p>
            <a:r>
              <a:rPr lang="en-GB" sz="2200" dirty="0" smtClean="0"/>
              <a:t>The upward </a:t>
            </a:r>
            <a:r>
              <a:rPr lang="en-GB" sz="2200" dirty="0"/>
              <a:t>trend and increasing volatility of resource prices encourages different approaches from companies.  Communities and governments look for ways to fund infrastructure and services, ideally whilst improving social equality.  These provide opportunities for new funding and commercial models.  Consumers and business are valuing access and performance, instead of ownership.  Ownership models only make sense for goods that increase in value, rather than depreciate over their useful lives.  Entrepreneurs and start-ups (business or social enterprises) are taking advantage of these new approaches to improve cash flow, offer a wider range of services or just to disrupt the existing product-based models.  Effectiveness of resource usage and recovery will be more important than economies of scale created by the manufacturing process.</a:t>
            </a:r>
          </a:p>
          <a:p>
            <a:r>
              <a:rPr lang="en-GB" sz="2200" dirty="0"/>
              <a:t>Designing business models for a circular economy requires different thinking and unconventional approaches.  It means challenging accepted commercial mechanisms and retaining ownership of the product throughout its (longer) lifecycle, taking responsibility for performance, finding new ways to create value and deepen customer relationships, researching sustainable materials and embracing new technology.  Re-thinking objectives, and how to measure progress, is important.  </a:t>
            </a:r>
            <a:r>
              <a:rPr lang="en-GB" sz="2200" dirty="0" err="1"/>
              <a:t>Stahel</a:t>
            </a:r>
            <a:r>
              <a:rPr lang="en-GB" sz="2200" dirty="0"/>
              <a:t> (2013) encourages us to </a:t>
            </a:r>
            <a:r>
              <a:rPr lang="en-GB" sz="2200" b="1" dirty="0"/>
              <a:t>focus on ‘yield’</a:t>
            </a:r>
            <a:r>
              <a:rPr lang="en-GB" sz="2200" dirty="0"/>
              <a:t> instead of ‘waste’, as ‘zero is not really a motivating goal’ in the Western world.  He suggests turning it around to talk about 100 per cent yield – ‘your shareholders expect you to turn one tonne of materials into one tonne of products that you can sell, so talk about the concept of 100 per cent yield to any western managers and they will immediately see the challenge.'</a:t>
            </a:r>
          </a:p>
          <a:p>
            <a:r>
              <a:rPr lang="en-GB" sz="2200" dirty="0"/>
              <a:t>Business models designed to support a circular economy have many implications for supply chains, including increased flows of maintenance consumables and reverse flows from rental and service models, plus the need to keep track of assets and products in sharing systems, and ensure they are accessible and ready for the next user.  We will explore these implications in more detail in Part 3.</a:t>
            </a:r>
          </a:p>
          <a:p>
            <a:pPr marL="0" indent="0">
              <a:buNone/>
            </a:pPr>
            <a:r>
              <a:rPr lang="en-GB" b="1" dirty="0" smtClean="0"/>
              <a:t>Notes:</a:t>
            </a:r>
          </a:p>
          <a:p>
            <a:r>
              <a:rPr lang="en-GB" dirty="0" err="1" smtClean="0"/>
              <a:t>Stahel</a:t>
            </a:r>
            <a:r>
              <a:rPr lang="en-GB" dirty="0"/>
              <a:t>, W (2013) The circular economy: interview with Walter </a:t>
            </a:r>
            <a:r>
              <a:rPr lang="en-GB" dirty="0" err="1"/>
              <a:t>Stahel</a:t>
            </a:r>
            <a:r>
              <a:rPr lang="en-GB" dirty="0"/>
              <a:t> by </a:t>
            </a:r>
            <a:r>
              <a:rPr lang="en-GB" dirty="0" err="1"/>
              <a:t>Daan</a:t>
            </a:r>
            <a:r>
              <a:rPr lang="en-GB" dirty="0"/>
              <a:t> </a:t>
            </a:r>
            <a:r>
              <a:rPr lang="en-GB" dirty="0" err="1"/>
              <a:t>Elffers</a:t>
            </a:r>
            <a:r>
              <a:rPr lang="en-GB" dirty="0"/>
              <a:t>, published in </a:t>
            </a:r>
            <a:r>
              <a:rPr lang="en-GB" i="1" dirty="0"/>
              <a:t>Making It magazine</a:t>
            </a:r>
            <a:r>
              <a:rPr lang="en-GB" dirty="0"/>
              <a:t>, 28 June 2013, </a:t>
            </a:r>
            <a:r>
              <a:rPr lang="en-GB" u="sng" dirty="0">
                <a:hlinkClick r:id="rId2"/>
              </a:rPr>
              <a:t>www.makingitmagazine.net</a:t>
            </a:r>
            <a:r>
              <a:rPr lang="en-GB" dirty="0"/>
              <a:t>  </a:t>
            </a:r>
          </a:p>
        </p:txBody>
      </p:sp>
    </p:spTree>
    <p:extLst>
      <p:ext uri="{BB962C8B-B14F-4D97-AF65-F5344CB8AC3E}">
        <p14:creationId xmlns:p14="http://schemas.microsoft.com/office/powerpoint/2010/main" val="27004467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3 resources</a:t>
            </a:r>
            <a:endParaRPr lang="en-GB" dirty="0"/>
          </a:p>
        </p:txBody>
      </p:sp>
      <p:sp>
        <p:nvSpPr>
          <p:cNvPr id="3" name="Content Placeholder 2"/>
          <p:cNvSpPr>
            <a:spLocks noGrp="1"/>
          </p:cNvSpPr>
          <p:nvPr>
            <p:ph idx="1"/>
          </p:nvPr>
        </p:nvSpPr>
        <p:spPr/>
        <p:txBody>
          <a:bodyPr/>
          <a:lstStyle/>
          <a:p>
            <a:pPr lvl="0"/>
            <a:r>
              <a:rPr lang="en-GB" dirty="0"/>
              <a:t>Rachel </a:t>
            </a:r>
            <a:r>
              <a:rPr lang="en-GB" dirty="0" err="1"/>
              <a:t>Botsman</a:t>
            </a:r>
            <a:r>
              <a:rPr lang="en-GB" dirty="0"/>
              <a:t>, </a:t>
            </a:r>
            <a:r>
              <a:rPr lang="en-GB" dirty="0" err="1"/>
              <a:t>Roo</a:t>
            </a:r>
            <a:r>
              <a:rPr lang="en-GB" dirty="0"/>
              <a:t> Rogers ‘What’s Mine is Yours: The Rise of Collaborative Consumption’ </a:t>
            </a:r>
            <a:r>
              <a:rPr lang="en-GB" u="sng" dirty="0">
                <a:hlinkClick r:id="rId2"/>
              </a:rPr>
              <a:t>http://rachelbotsman.com/</a:t>
            </a:r>
            <a:r>
              <a:rPr lang="en-GB" u="sng" dirty="0"/>
              <a:t> </a:t>
            </a:r>
            <a:r>
              <a:rPr lang="en-GB" dirty="0"/>
              <a:t>[accessed 5 Mar 2016]</a:t>
            </a:r>
          </a:p>
          <a:p>
            <a:pPr lvl="0"/>
            <a:r>
              <a:rPr lang="en-GB" dirty="0"/>
              <a:t>The Product-Life Institute </a:t>
            </a:r>
            <a:r>
              <a:rPr lang="en-GB" u="sng" dirty="0">
                <a:hlinkClick r:id="rId3"/>
              </a:rPr>
              <a:t>http://product-life.org/en/node</a:t>
            </a:r>
            <a:r>
              <a:rPr lang="en-GB" dirty="0"/>
              <a:t> [accessed 1 June 2016]</a:t>
            </a:r>
          </a:p>
          <a:p>
            <a:pPr lvl="0"/>
            <a:r>
              <a:rPr lang="en-GB" dirty="0"/>
              <a:t>The Sharing Economy: dictionary of commonly used terms </a:t>
            </a:r>
            <a:r>
              <a:rPr lang="en-GB" u="sng" dirty="0">
                <a:hlinkClick r:id="rId4"/>
              </a:rPr>
              <a:t>http://rachelbotsman.com/work/the-sharing-economy-dictionary-of-commonly-used-terms/</a:t>
            </a:r>
            <a:r>
              <a:rPr lang="en-GB" dirty="0"/>
              <a:t> [accessed 5 Mar 2016]</a:t>
            </a:r>
          </a:p>
          <a:p>
            <a:pPr marL="0" indent="0">
              <a:buNone/>
            </a:pPr>
            <a:endParaRPr lang="en-GB" dirty="0"/>
          </a:p>
        </p:txBody>
      </p:sp>
    </p:spTree>
    <p:extLst>
      <p:ext uri="{BB962C8B-B14F-4D97-AF65-F5344CB8AC3E}">
        <p14:creationId xmlns:p14="http://schemas.microsoft.com/office/powerpoint/2010/main" val="22245819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4 overview</a:t>
            </a:r>
            <a:endParaRPr lang="en-GB" dirty="0"/>
          </a:p>
        </p:txBody>
      </p:sp>
      <p:sp>
        <p:nvSpPr>
          <p:cNvPr id="3" name="Content Placeholder 2"/>
          <p:cNvSpPr>
            <a:spLocks noGrp="1"/>
          </p:cNvSpPr>
          <p:nvPr>
            <p:ph idx="1"/>
          </p:nvPr>
        </p:nvSpPr>
        <p:spPr/>
        <p:txBody>
          <a:bodyPr/>
          <a:lstStyle/>
          <a:p>
            <a:pPr marL="0" indent="0">
              <a:buNone/>
            </a:pPr>
            <a:r>
              <a:rPr lang="en-GB" dirty="0"/>
              <a:t>In this chapter we cover the internal ‘enablers’ and external ‘accelerators’ providing further support for circular economy strategies, shown in Figure 4.1, looking at: </a:t>
            </a:r>
          </a:p>
          <a:p>
            <a:pPr lvl="0"/>
            <a:r>
              <a:rPr lang="en-GB" dirty="0"/>
              <a:t>How organizations are ‘</a:t>
            </a:r>
            <a:r>
              <a:rPr lang="en-GB" b="1" dirty="0"/>
              <a:t>thinking differently’</a:t>
            </a:r>
            <a:r>
              <a:rPr lang="en-GB" dirty="0"/>
              <a:t> to develop their strategies and processes; aiming to unlock new ways of creating and capturing value along the value chain.</a:t>
            </a:r>
          </a:p>
          <a:p>
            <a:pPr lvl="0"/>
            <a:r>
              <a:rPr lang="en-GB" dirty="0"/>
              <a:t>How developments in </a:t>
            </a:r>
            <a:r>
              <a:rPr lang="en-GB" b="1" dirty="0"/>
              <a:t>technology</a:t>
            </a:r>
            <a:r>
              <a:rPr lang="en-GB" dirty="0"/>
              <a:t> can provide further benefits, improving effectiveness or helping to capture more of the value.</a:t>
            </a:r>
          </a:p>
          <a:p>
            <a:pPr lvl="0"/>
            <a:r>
              <a:rPr lang="en-GB" dirty="0"/>
              <a:t>Finally, how ‘</a:t>
            </a:r>
            <a:r>
              <a:rPr lang="en-GB" b="1" dirty="0"/>
              <a:t>accelerators’</a:t>
            </a:r>
            <a:r>
              <a:rPr lang="en-GB" dirty="0"/>
              <a:t>, mostly external factors, can influence choices or promote more effective circulation.</a:t>
            </a:r>
          </a:p>
          <a:p>
            <a:endParaRPr lang="en-GB" dirty="0"/>
          </a:p>
        </p:txBody>
      </p:sp>
      <p:grpSp>
        <p:nvGrpSpPr>
          <p:cNvPr id="4" name="Group 3"/>
          <p:cNvGrpSpPr/>
          <p:nvPr/>
        </p:nvGrpSpPr>
        <p:grpSpPr>
          <a:xfrm>
            <a:off x="584568" y="5444925"/>
            <a:ext cx="8333640" cy="792000"/>
            <a:chOff x="263898" y="1578151"/>
            <a:chExt cx="8333640" cy="792000"/>
          </a:xfrm>
        </p:grpSpPr>
        <p:sp>
          <p:nvSpPr>
            <p:cNvPr id="5" name="Flowchart: Process 4"/>
            <p:cNvSpPr/>
            <p:nvPr/>
          </p:nvSpPr>
          <p:spPr>
            <a:xfrm>
              <a:off x="4148244"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The ‘</a:t>
              </a:r>
              <a:r>
                <a:rPr lang="en-GB" b="1" dirty="0" smtClean="0"/>
                <a:t>design &amp; supply chain</a:t>
              </a:r>
              <a:r>
                <a:rPr lang="en-GB" dirty="0" smtClean="0"/>
                <a:t>’</a:t>
              </a:r>
              <a:endParaRPr lang="en-GB" dirty="0"/>
            </a:p>
          </p:txBody>
        </p:sp>
        <p:sp>
          <p:nvSpPr>
            <p:cNvPr id="6" name="Flowchart: Process 5"/>
            <p:cNvSpPr/>
            <p:nvPr/>
          </p:nvSpPr>
          <p:spPr>
            <a:xfrm>
              <a:off x="2535597"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Circular economy:</a:t>
              </a:r>
            </a:p>
            <a:p>
              <a:pPr algn="ctr"/>
              <a:r>
                <a:rPr lang="en-GB" b="1" dirty="0" smtClean="0"/>
                <a:t>overview</a:t>
              </a:r>
              <a:endParaRPr lang="en-GB" b="1" dirty="0"/>
            </a:p>
          </p:txBody>
        </p:sp>
        <p:sp>
          <p:nvSpPr>
            <p:cNvPr id="7" name="TextBox 6"/>
            <p:cNvSpPr txBox="1"/>
            <p:nvPr/>
          </p:nvSpPr>
          <p:spPr>
            <a:xfrm>
              <a:off x="766482" y="1620208"/>
              <a:ext cx="1471910" cy="707886"/>
            </a:xfrm>
            <a:prstGeom prst="rect">
              <a:avLst/>
            </a:prstGeom>
            <a:noFill/>
          </p:spPr>
          <p:txBody>
            <a:bodyPr wrap="square" rtlCol="0">
              <a:spAutoFit/>
            </a:bodyPr>
            <a:lstStyle/>
            <a:p>
              <a:r>
                <a:rPr lang="en-GB" sz="1400" b="1" dirty="0" smtClean="0">
                  <a:latin typeface="+mn-lt"/>
                </a:rPr>
                <a:t>Circular </a:t>
              </a:r>
              <a:r>
                <a:rPr lang="en-GB" sz="1400" b="1" dirty="0">
                  <a:latin typeface="+mn-lt"/>
                </a:rPr>
                <a:t>e</a:t>
              </a:r>
              <a:r>
                <a:rPr lang="en-GB" sz="1400" b="1" dirty="0" smtClean="0">
                  <a:latin typeface="+mn-lt"/>
                </a:rPr>
                <a:t>conomy – what is it?</a:t>
              </a:r>
            </a:p>
            <a:p>
              <a:r>
                <a:rPr lang="en-GB" sz="1200" dirty="0" smtClean="0">
                  <a:latin typeface="+mn-lt"/>
                </a:rPr>
                <a:t>Chapters 1-4</a:t>
              </a:r>
              <a:endParaRPr lang="en-GB" sz="1200" dirty="0">
                <a:latin typeface="+mn-lt"/>
              </a:endParaRPr>
            </a:p>
          </p:txBody>
        </p:sp>
        <p:cxnSp>
          <p:nvCxnSpPr>
            <p:cNvPr id="8" name="Straight Arrow Connector 7"/>
            <p:cNvCxnSpPr>
              <a:stCxn id="6" idx="3"/>
              <a:endCxn id="5" idx="1"/>
            </p:cNvCxnSpPr>
            <p:nvPr/>
          </p:nvCxnSpPr>
          <p:spPr>
            <a:xfrm>
              <a:off x="3759597"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Flowchart: Process 8"/>
            <p:cNvSpPr/>
            <p:nvPr/>
          </p:nvSpPr>
          <p:spPr>
            <a:xfrm>
              <a:off x="5760891"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Circular </a:t>
              </a:r>
              <a:r>
                <a:rPr lang="en-GB" b="1" dirty="0" smtClean="0"/>
                <a:t>business models</a:t>
              </a:r>
              <a:endParaRPr lang="en-GB" b="1" dirty="0"/>
            </a:p>
          </p:txBody>
        </p:sp>
        <p:cxnSp>
          <p:nvCxnSpPr>
            <p:cNvPr id="10" name="Straight Arrow Connector 9"/>
            <p:cNvCxnSpPr>
              <a:stCxn id="5" idx="3"/>
              <a:endCxn id="9" idx="1"/>
            </p:cNvCxnSpPr>
            <p:nvPr/>
          </p:nvCxnSpPr>
          <p:spPr>
            <a:xfrm>
              <a:off x="5372244"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Oval 10"/>
            <p:cNvSpPr/>
            <p:nvPr/>
          </p:nvSpPr>
          <p:spPr>
            <a:xfrm>
              <a:off x="263898" y="1730699"/>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1</a:t>
              </a:r>
            </a:p>
          </p:txBody>
        </p:sp>
        <p:sp>
          <p:nvSpPr>
            <p:cNvPr id="12" name="Flowchart: Process 11"/>
            <p:cNvSpPr/>
            <p:nvPr/>
          </p:nvSpPr>
          <p:spPr>
            <a:xfrm>
              <a:off x="7373538"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CE </a:t>
              </a:r>
              <a:r>
                <a:rPr lang="en-GB" dirty="0"/>
                <a:t>‘</a:t>
              </a:r>
              <a:r>
                <a:rPr lang="en-GB" b="1" dirty="0"/>
                <a:t>enablers</a:t>
              </a:r>
              <a:r>
                <a:rPr lang="en-GB" b="1" dirty="0" smtClean="0"/>
                <a:t>‘ &amp; accelerators </a:t>
              </a:r>
              <a:endParaRPr lang="en-GB" b="1" dirty="0"/>
            </a:p>
          </p:txBody>
        </p:sp>
        <p:cxnSp>
          <p:nvCxnSpPr>
            <p:cNvPr id="13" name="Straight Arrow Connector 12"/>
            <p:cNvCxnSpPr>
              <a:stCxn id="9" idx="3"/>
              <a:endCxn id="12" idx="1"/>
            </p:cNvCxnSpPr>
            <p:nvPr/>
          </p:nvCxnSpPr>
          <p:spPr>
            <a:xfrm>
              <a:off x="6984891"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885484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0" name="Title 1"/>
          <p:cNvSpPr>
            <a:spLocks noGrp="1"/>
          </p:cNvSpPr>
          <p:nvPr>
            <p:ph type="title"/>
          </p:nvPr>
        </p:nvSpPr>
        <p:spPr/>
        <p:txBody>
          <a:bodyPr/>
          <a:lstStyle/>
          <a:p>
            <a:r>
              <a:rPr lang="en-GB" sz="2000" dirty="0">
                <a:solidFill>
                  <a:prstClr val="black"/>
                </a:solidFill>
              </a:rPr>
              <a:t>Figure </a:t>
            </a:r>
            <a:r>
              <a:rPr lang="en-GB" sz="2000" dirty="0" smtClean="0">
                <a:solidFill>
                  <a:prstClr val="black"/>
                </a:solidFill>
              </a:rPr>
              <a:t>4.1:  </a:t>
            </a:r>
            <a:r>
              <a:rPr lang="en-GB" sz="2000" b="1" dirty="0">
                <a:solidFill>
                  <a:prstClr val="black"/>
                </a:solidFill>
              </a:rPr>
              <a:t>Circular economy framework: enablers and accelerators</a:t>
            </a:r>
            <a:endParaRPr lang="en-GB" dirty="0"/>
          </a:p>
        </p:txBody>
      </p:sp>
      <p:graphicFrame>
        <p:nvGraphicFramePr>
          <p:cNvPr id="4" name="Content Placeholder 3"/>
          <p:cNvGraphicFramePr>
            <a:graphicFrameLocks noGrp="1"/>
          </p:cNvGraphicFramePr>
          <p:nvPr>
            <p:ph idx="1"/>
            <p:extLst/>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white"/>
                </a:solidFill>
              </a:rPr>
              <a:t>Enablers &amp; </a:t>
            </a:r>
            <a:r>
              <a:rPr lang="en-GB" sz="2000" b="1" i="1" dirty="0" smtClean="0">
                <a:solidFill>
                  <a:prstClr val="white"/>
                </a:solidFill>
              </a:rPr>
              <a:t>accelerators</a:t>
            </a:r>
            <a:endParaRPr lang="en-GB" sz="2000" b="1" i="1" dirty="0">
              <a:solidFill>
                <a:prstClr val="white"/>
              </a:solidFill>
            </a:endParaRP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smtClean="0">
                <a:solidFill>
                  <a:prstClr val="white">
                    <a:lumMod val="85000"/>
                  </a:prstClr>
                </a:solidFill>
              </a:rPr>
              <a:t>BUSINESS MODELS</a:t>
            </a:r>
          </a:p>
          <a:p>
            <a:pPr algn="ctr"/>
            <a:r>
              <a:rPr lang="en-GB" sz="1600" b="1" dirty="0" smtClean="0">
                <a:solidFill>
                  <a:prstClr val="white">
                    <a:lumMod val="85000"/>
                  </a:prstClr>
                </a:solidFill>
              </a:rPr>
              <a:t>&amp; RELATIONSHIPS</a:t>
            </a:r>
            <a:endParaRPr lang="en-GB" sz="1600" b="1" dirty="0">
              <a:solidFill>
                <a:prstClr val="white">
                  <a:lumMod val="85000"/>
                </a:prstClr>
              </a:solidFill>
            </a:endParaRP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white">
                    <a:lumMod val="85000"/>
                  </a:prstClr>
                </a:solidFill>
              </a:rPr>
              <a:t>Contracts &amp; services</a:t>
            </a:r>
            <a:endParaRPr lang="en-GB" sz="1700" dirty="0">
              <a:solidFill>
                <a:prstClr val="white">
                  <a:lumMod val="85000"/>
                </a:prstClr>
              </a:solidFill>
            </a:endParaRP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Biomimicry</a:t>
              </a:r>
              <a:endParaRPr lang="en-GB" sz="1700" dirty="0">
                <a:solidFill>
                  <a:prstClr val="black"/>
                </a:solidFill>
              </a:endParaRPr>
            </a:p>
            <a:p>
              <a:pPr marL="171450" lvl="1" indent="-171450" defTabSz="844550">
                <a:lnSpc>
                  <a:spcPct val="90000"/>
                </a:lnSpc>
                <a:spcAft>
                  <a:spcPct val="15000"/>
                </a:spcAft>
                <a:buFontTx/>
                <a:buChar char="••"/>
              </a:pPr>
              <a:r>
                <a:rPr lang="en-GB" sz="1700" dirty="0" smtClean="0">
                  <a:solidFill>
                    <a:prstClr val="black"/>
                  </a:solidFill>
                </a:rPr>
                <a:t>Green chemistry</a:t>
              </a:r>
            </a:p>
            <a:p>
              <a:pPr marL="171450" lvl="1" indent="-171450" defTabSz="844550">
                <a:lnSpc>
                  <a:spcPct val="90000"/>
                </a:lnSpc>
                <a:spcAft>
                  <a:spcPct val="15000"/>
                </a:spcAft>
                <a:buFontTx/>
                <a:buChar char="••"/>
              </a:pPr>
              <a:r>
                <a:rPr lang="en-GB" sz="1700" dirty="0" smtClean="0">
                  <a:solidFill>
                    <a:prstClr val="black"/>
                  </a:solidFill>
                </a:rPr>
                <a:t>Systems thinking</a:t>
              </a:r>
              <a:endParaRPr lang="en-GB" sz="1700" dirty="0">
                <a:solidFill>
                  <a:prstClr val="black"/>
                </a:solidFill>
              </a:endParaRP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Technology &amp; digital</a:t>
            </a:r>
            <a:endParaRPr lang="en-GB" sz="1700" dirty="0">
              <a:solidFill>
                <a:prstClr val="black"/>
              </a:solidFill>
            </a:endParaRP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Product stewardship</a:t>
            </a:r>
          </a:p>
          <a:p>
            <a:pPr marL="171450" lvl="1" indent="-171450" defTabSz="844550">
              <a:lnSpc>
                <a:spcPct val="90000"/>
              </a:lnSpc>
              <a:spcAft>
                <a:spcPct val="15000"/>
              </a:spcAft>
              <a:buFontTx/>
              <a:buChar char="••"/>
            </a:pPr>
            <a:r>
              <a:rPr lang="en-GB" sz="1700" dirty="0" smtClean="0">
                <a:solidFill>
                  <a:prstClr val="black"/>
                </a:solidFill>
              </a:rPr>
              <a:t>Collaboration</a:t>
            </a:r>
          </a:p>
          <a:p>
            <a:pPr marL="171450" lvl="1" indent="-171450" defTabSz="844550">
              <a:lnSpc>
                <a:spcPct val="90000"/>
              </a:lnSpc>
              <a:spcAft>
                <a:spcPct val="15000"/>
              </a:spcAft>
              <a:buFontTx/>
              <a:buChar char="••"/>
            </a:pPr>
            <a:r>
              <a:rPr lang="en-GB" sz="1700" dirty="0" smtClean="0">
                <a:solidFill>
                  <a:prstClr val="black"/>
                </a:solidFill>
              </a:rPr>
              <a:t>Certification</a:t>
            </a:r>
            <a:endParaRPr lang="en-GB" sz="1700" dirty="0">
              <a:solidFill>
                <a:prstClr val="black"/>
              </a:solidFill>
            </a:endParaRP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white">
                    <a:lumMod val="85000"/>
                  </a:prstClr>
                </a:solidFill>
              </a:rPr>
              <a:t>Recover,  recycle, reuse</a:t>
            </a:r>
            <a:endParaRPr lang="en-GB" sz="1700" dirty="0">
              <a:solidFill>
                <a:prstClr val="white">
                  <a:lumMod val="85000"/>
                </a:prstClr>
              </a:solidFill>
            </a:endParaRP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smtClean="0">
                <a:solidFill>
                  <a:prstClr val="white">
                    <a:lumMod val="85000"/>
                  </a:prstClr>
                </a:solidFill>
              </a:rPr>
              <a:t>Sharing &amp; exchange</a:t>
            </a:r>
            <a:endParaRPr lang="en-GB" sz="1700" dirty="0">
              <a:solidFill>
                <a:prstClr val="white">
                  <a:lumMod val="85000"/>
                </a:prstClr>
              </a:solidFill>
            </a:endParaRP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28093434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86603" y="203763"/>
            <a:ext cx="6966587" cy="492443"/>
          </a:xfrm>
        </p:spPr>
        <p:txBody>
          <a:bodyPr>
            <a:normAutofit fontScale="90000"/>
          </a:bodyPr>
          <a:lstStyle/>
          <a:p>
            <a:r>
              <a:rPr lang="en-GB" sz="2400" dirty="0" smtClean="0"/>
              <a:t>Figure 4.3:  </a:t>
            </a:r>
            <a:r>
              <a:rPr lang="en-GB" sz="2400" b="1" dirty="0" smtClean="0"/>
              <a:t>Circular economy </a:t>
            </a:r>
            <a:r>
              <a:rPr lang="en-GB" sz="2400" b="1" dirty="0"/>
              <a:t>f</a:t>
            </a:r>
            <a:r>
              <a:rPr lang="en-GB" sz="2400" b="1" dirty="0" smtClean="0"/>
              <a:t>ramework – 3DP connections</a:t>
            </a:r>
            <a:endParaRPr lang="en-GB" sz="2400" b="1" dirty="0"/>
          </a:p>
        </p:txBody>
      </p:sp>
      <p:sp>
        <p:nvSpPr>
          <p:cNvPr id="5" name="Flowchart: Alternate Process 4"/>
          <p:cNvSpPr/>
          <p:nvPr/>
        </p:nvSpPr>
        <p:spPr>
          <a:xfrm>
            <a:off x="3595491" y="2282058"/>
            <a:ext cx="1107141" cy="5400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Use less</a:t>
            </a:r>
            <a:endParaRPr lang="en-GB" b="1" dirty="0">
              <a:solidFill>
                <a:schemeClr val="bg1"/>
              </a:solidFill>
            </a:endParaRPr>
          </a:p>
        </p:txBody>
      </p:sp>
      <p:sp>
        <p:nvSpPr>
          <p:cNvPr id="6" name="Flowchart: Alternate Process 5"/>
          <p:cNvSpPr/>
          <p:nvPr/>
        </p:nvSpPr>
        <p:spPr>
          <a:xfrm>
            <a:off x="3595491" y="3268881"/>
            <a:ext cx="1107141" cy="5400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Use it more</a:t>
            </a:r>
            <a:endParaRPr lang="en-GB" b="1" dirty="0">
              <a:solidFill>
                <a:schemeClr val="bg1"/>
              </a:solidFill>
            </a:endParaRPr>
          </a:p>
        </p:txBody>
      </p:sp>
      <p:sp>
        <p:nvSpPr>
          <p:cNvPr id="7" name="Flowchart: Alternate Process 6"/>
          <p:cNvSpPr/>
          <p:nvPr/>
        </p:nvSpPr>
        <p:spPr>
          <a:xfrm>
            <a:off x="3595491" y="4222758"/>
            <a:ext cx="1107141" cy="5400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bg1"/>
                </a:solidFill>
              </a:rPr>
              <a:t>Use it again</a:t>
            </a:r>
            <a:endParaRPr lang="en-GB" b="1" dirty="0">
              <a:solidFill>
                <a:schemeClr val="bg1"/>
              </a:solidFill>
            </a:endParaRPr>
          </a:p>
        </p:txBody>
      </p:sp>
      <p:sp>
        <p:nvSpPr>
          <p:cNvPr id="9" name="Trapezoid 8"/>
          <p:cNvSpPr/>
          <p:nvPr/>
        </p:nvSpPr>
        <p:spPr>
          <a:xfrm rot="5400000">
            <a:off x="2531366" y="1711067"/>
            <a:ext cx="563049" cy="1091820"/>
          </a:xfrm>
          <a:prstGeom prst="trapezoid">
            <a:avLst/>
          </a:prstGeom>
        </p:spPr>
        <p:style>
          <a:lnRef idx="3">
            <a:schemeClr val="lt1"/>
          </a:lnRef>
          <a:fillRef idx="1">
            <a:schemeClr val="accent2"/>
          </a:fillRef>
          <a:effectRef idx="1">
            <a:schemeClr val="accent2"/>
          </a:effectRef>
          <a:fontRef idx="minor">
            <a:schemeClr val="lt1"/>
          </a:fontRef>
        </p:style>
        <p:txBody>
          <a:bodyPr vert="vert270" lIns="0" rIns="0" rtlCol="0" anchor="ctr"/>
          <a:lstStyle/>
          <a:p>
            <a:pPr algn="ctr"/>
            <a:r>
              <a:rPr lang="en-GB" dirty="0" smtClean="0"/>
              <a:t>Safe</a:t>
            </a:r>
            <a:endParaRPr lang="en-GB" dirty="0"/>
          </a:p>
        </p:txBody>
      </p:sp>
      <p:sp>
        <p:nvSpPr>
          <p:cNvPr id="11" name="Trapezoid 10"/>
          <p:cNvSpPr/>
          <p:nvPr/>
        </p:nvSpPr>
        <p:spPr>
          <a:xfrm rot="5400000">
            <a:off x="2531366" y="2992971"/>
            <a:ext cx="563049" cy="1091820"/>
          </a:xfrm>
          <a:prstGeom prst="trapezoid">
            <a:avLst/>
          </a:prstGeom>
        </p:spPr>
        <p:style>
          <a:lnRef idx="3">
            <a:schemeClr val="lt1"/>
          </a:lnRef>
          <a:fillRef idx="1">
            <a:schemeClr val="accent2"/>
          </a:fillRef>
          <a:effectRef idx="1">
            <a:schemeClr val="accent2"/>
          </a:effectRef>
          <a:fontRef idx="minor">
            <a:schemeClr val="lt1"/>
          </a:fontRef>
        </p:style>
        <p:txBody>
          <a:bodyPr vert="vert270" lIns="0" rIns="0" rtlCol="0" anchor="ctr"/>
          <a:lstStyle/>
          <a:p>
            <a:pPr algn="ctr"/>
            <a:r>
              <a:rPr lang="en-GB" dirty="0" smtClean="0"/>
              <a:t>Recovered</a:t>
            </a:r>
            <a:endParaRPr lang="en-GB" dirty="0"/>
          </a:p>
        </p:txBody>
      </p:sp>
      <p:sp>
        <p:nvSpPr>
          <p:cNvPr id="12" name="Trapezoid 11"/>
          <p:cNvSpPr/>
          <p:nvPr/>
        </p:nvSpPr>
        <p:spPr>
          <a:xfrm rot="5400000">
            <a:off x="2531366" y="3633923"/>
            <a:ext cx="563049" cy="1091820"/>
          </a:xfrm>
          <a:prstGeom prst="trapezoid">
            <a:avLst/>
          </a:prstGeom>
        </p:spPr>
        <p:style>
          <a:lnRef idx="3">
            <a:schemeClr val="lt1"/>
          </a:lnRef>
          <a:fillRef idx="1">
            <a:schemeClr val="accent2"/>
          </a:fillRef>
          <a:effectRef idx="1">
            <a:schemeClr val="accent2"/>
          </a:effectRef>
          <a:fontRef idx="minor">
            <a:schemeClr val="lt1"/>
          </a:fontRef>
        </p:style>
        <p:txBody>
          <a:bodyPr vert="vert270" lIns="0" rIns="0" rtlCol="0" anchor="ctr"/>
          <a:lstStyle/>
          <a:p>
            <a:pPr algn="ctr"/>
            <a:r>
              <a:rPr lang="en-GB" dirty="0" smtClean="0"/>
              <a:t>Recycled</a:t>
            </a:r>
            <a:endParaRPr lang="en-GB" dirty="0"/>
          </a:p>
        </p:txBody>
      </p:sp>
      <p:sp>
        <p:nvSpPr>
          <p:cNvPr id="13" name="Trapezoid 12"/>
          <p:cNvSpPr/>
          <p:nvPr/>
        </p:nvSpPr>
        <p:spPr>
          <a:xfrm rot="5400000">
            <a:off x="2531369" y="4274871"/>
            <a:ext cx="563043" cy="1091820"/>
          </a:xfrm>
          <a:prstGeom prst="trapezoid">
            <a:avLst/>
          </a:prstGeom>
        </p:spPr>
        <p:style>
          <a:lnRef idx="3">
            <a:schemeClr val="lt1"/>
          </a:lnRef>
          <a:fillRef idx="1">
            <a:schemeClr val="accent2"/>
          </a:fillRef>
          <a:effectRef idx="1">
            <a:schemeClr val="accent2"/>
          </a:effectRef>
          <a:fontRef idx="minor">
            <a:schemeClr val="lt1"/>
          </a:fontRef>
        </p:style>
        <p:txBody>
          <a:bodyPr vert="vert270" lIns="0" rIns="0" rtlCol="0" anchor="ctr"/>
          <a:lstStyle/>
          <a:p>
            <a:pPr algn="ctr"/>
            <a:r>
              <a:rPr lang="en-GB" dirty="0" smtClean="0"/>
              <a:t>Renewable</a:t>
            </a:r>
            <a:endParaRPr lang="en-GB" dirty="0"/>
          </a:p>
        </p:txBody>
      </p:sp>
      <p:sp>
        <p:nvSpPr>
          <p:cNvPr id="14" name="Flowchart: Data 13"/>
          <p:cNvSpPr/>
          <p:nvPr/>
        </p:nvSpPr>
        <p:spPr>
          <a:xfrm>
            <a:off x="1771594" y="1133507"/>
            <a:ext cx="1162159" cy="508521"/>
          </a:xfrm>
          <a:prstGeom prst="flowChartInputOutput">
            <a:avLst/>
          </a:prstGeom>
        </p:spPr>
        <p:style>
          <a:lnRef idx="2">
            <a:schemeClr val="accent2"/>
          </a:lnRef>
          <a:fillRef idx="1">
            <a:schemeClr val="lt1"/>
          </a:fillRef>
          <a:effectRef idx="0">
            <a:schemeClr val="accent2"/>
          </a:effectRef>
          <a:fontRef idx="minor">
            <a:schemeClr val="dk1"/>
          </a:fontRef>
        </p:style>
        <p:txBody>
          <a:bodyPr lIns="0" rIns="0" rtlCol="0" anchor="ctr"/>
          <a:lstStyle/>
          <a:p>
            <a:pPr algn="ctr"/>
            <a:r>
              <a:rPr lang="en-GB" dirty="0" smtClean="0">
                <a:solidFill>
                  <a:schemeClr val="tx1"/>
                </a:solidFill>
              </a:rPr>
              <a:t>Share</a:t>
            </a:r>
            <a:endParaRPr lang="en-GB" dirty="0">
              <a:solidFill>
                <a:schemeClr val="tx1"/>
              </a:solidFill>
            </a:endParaRPr>
          </a:p>
        </p:txBody>
      </p:sp>
      <p:sp>
        <p:nvSpPr>
          <p:cNvPr id="15" name="Flowchart: Data 14"/>
          <p:cNvSpPr/>
          <p:nvPr/>
        </p:nvSpPr>
        <p:spPr>
          <a:xfrm>
            <a:off x="4004233" y="1133507"/>
            <a:ext cx="1162159" cy="508521"/>
          </a:xfrm>
          <a:prstGeom prst="flowChartInputOutput">
            <a:avLst/>
          </a:prstGeom>
        </p:spPr>
        <p:style>
          <a:lnRef idx="2">
            <a:schemeClr val="accent2"/>
          </a:lnRef>
          <a:fillRef idx="1">
            <a:schemeClr val="lt1"/>
          </a:fillRef>
          <a:effectRef idx="0">
            <a:schemeClr val="accent2"/>
          </a:effectRef>
          <a:fontRef idx="minor">
            <a:schemeClr val="dk1"/>
          </a:fontRef>
        </p:style>
        <p:txBody>
          <a:bodyPr lIns="0" rIns="0" rtlCol="0" anchor="ctr"/>
          <a:lstStyle/>
          <a:p>
            <a:pPr algn="ctr"/>
            <a:r>
              <a:rPr lang="en-GB" dirty="0" smtClean="0">
                <a:solidFill>
                  <a:schemeClr val="tx1"/>
                </a:solidFill>
              </a:rPr>
              <a:t>Rent/ lease</a:t>
            </a:r>
            <a:endParaRPr lang="en-GB" dirty="0">
              <a:solidFill>
                <a:schemeClr val="tx1"/>
              </a:solidFill>
            </a:endParaRPr>
          </a:p>
        </p:txBody>
      </p:sp>
      <p:sp>
        <p:nvSpPr>
          <p:cNvPr id="16" name="Flowchart: Data 15"/>
          <p:cNvSpPr/>
          <p:nvPr/>
        </p:nvSpPr>
        <p:spPr>
          <a:xfrm>
            <a:off x="5120552" y="1133507"/>
            <a:ext cx="1162159" cy="508521"/>
          </a:xfrm>
          <a:prstGeom prst="flowChartInputOutput">
            <a:avLst/>
          </a:prstGeom>
        </p:spPr>
        <p:style>
          <a:lnRef idx="2">
            <a:schemeClr val="accent2"/>
          </a:lnRef>
          <a:fillRef idx="1">
            <a:schemeClr val="lt1"/>
          </a:fillRef>
          <a:effectRef idx="0">
            <a:schemeClr val="accent2"/>
          </a:effectRef>
          <a:fontRef idx="minor">
            <a:schemeClr val="dk1"/>
          </a:fontRef>
        </p:style>
        <p:txBody>
          <a:bodyPr lIns="0" rIns="0" rtlCol="0" anchor="ctr"/>
          <a:lstStyle/>
          <a:p>
            <a:pPr algn="ctr"/>
            <a:r>
              <a:rPr lang="en-GB" dirty="0" smtClean="0">
                <a:solidFill>
                  <a:schemeClr val="tx1"/>
                </a:solidFill>
              </a:rPr>
              <a:t>Service/ results</a:t>
            </a:r>
            <a:endParaRPr lang="en-GB" dirty="0">
              <a:solidFill>
                <a:schemeClr val="tx1"/>
              </a:solidFill>
            </a:endParaRPr>
          </a:p>
        </p:txBody>
      </p:sp>
      <p:sp>
        <p:nvSpPr>
          <p:cNvPr id="17" name="Flowchart: Data 16"/>
          <p:cNvSpPr/>
          <p:nvPr/>
        </p:nvSpPr>
        <p:spPr>
          <a:xfrm>
            <a:off x="6236871" y="1133507"/>
            <a:ext cx="1162159" cy="508521"/>
          </a:xfrm>
          <a:prstGeom prst="flowChartInputOutput">
            <a:avLst/>
          </a:prstGeom>
        </p:spPr>
        <p:style>
          <a:lnRef idx="2">
            <a:schemeClr val="accent2"/>
          </a:lnRef>
          <a:fillRef idx="1">
            <a:schemeClr val="lt1"/>
          </a:fillRef>
          <a:effectRef idx="0">
            <a:schemeClr val="accent2"/>
          </a:effectRef>
          <a:fontRef idx="minor">
            <a:schemeClr val="dk1"/>
          </a:fontRef>
        </p:style>
        <p:txBody>
          <a:bodyPr lIns="0" rIns="0" rtlCol="0" anchor="ctr"/>
          <a:lstStyle/>
          <a:p>
            <a:pPr algn="ctr"/>
            <a:r>
              <a:rPr lang="en-GB" dirty="0" smtClean="0">
                <a:solidFill>
                  <a:schemeClr val="tx1"/>
                </a:solidFill>
              </a:rPr>
              <a:t>Recover/ recycle</a:t>
            </a:r>
            <a:endParaRPr lang="en-GB" dirty="0">
              <a:solidFill>
                <a:schemeClr val="tx1"/>
              </a:solidFill>
            </a:endParaRPr>
          </a:p>
        </p:txBody>
      </p:sp>
      <p:sp>
        <p:nvSpPr>
          <p:cNvPr id="19" name="Flowchart: Process 18"/>
          <p:cNvSpPr/>
          <p:nvPr/>
        </p:nvSpPr>
        <p:spPr>
          <a:xfrm>
            <a:off x="5688710" y="5429720"/>
            <a:ext cx="1056344" cy="471123"/>
          </a:xfrm>
          <a:prstGeom prst="flowChartProcess">
            <a:avLst/>
          </a:prstGeom>
          <a:noFill/>
          <a:ln>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err="1" smtClean="0">
                <a:solidFill>
                  <a:schemeClr val="tx1"/>
                </a:solidFill>
              </a:rPr>
              <a:t>IoT</a:t>
            </a:r>
            <a:r>
              <a:rPr lang="en-GB" dirty="0" smtClean="0">
                <a:solidFill>
                  <a:schemeClr val="tx1"/>
                </a:solidFill>
              </a:rPr>
              <a:t>; Asset tracking</a:t>
            </a:r>
            <a:endParaRPr lang="en-GB" dirty="0">
              <a:solidFill>
                <a:schemeClr val="tx1"/>
              </a:solidFill>
            </a:endParaRPr>
          </a:p>
        </p:txBody>
      </p:sp>
      <p:sp>
        <p:nvSpPr>
          <p:cNvPr id="20" name="Flowchart: Process 19"/>
          <p:cNvSpPr/>
          <p:nvPr/>
        </p:nvSpPr>
        <p:spPr>
          <a:xfrm>
            <a:off x="4222428" y="5429720"/>
            <a:ext cx="1056344" cy="471123"/>
          </a:xfrm>
          <a:prstGeom prst="flowChartProcess">
            <a:avLst/>
          </a:prstGeom>
          <a:noFill/>
          <a:ln>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smtClean="0">
                <a:solidFill>
                  <a:schemeClr val="tx1"/>
                </a:solidFill>
              </a:rPr>
              <a:t>Big data</a:t>
            </a:r>
            <a:endParaRPr lang="en-GB" dirty="0">
              <a:solidFill>
                <a:schemeClr val="tx1"/>
              </a:solidFill>
            </a:endParaRPr>
          </a:p>
        </p:txBody>
      </p:sp>
      <p:sp>
        <p:nvSpPr>
          <p:cNvPr id="21" name="Flowchart: Process 20"/>
          <p:cNvSpPr/>
          <p:nvPr/>
        </p:nvSpPr>
        <p:spPr>
          <a:xfrm>
            <a:off x="2756146" y="5429720"/>
            <a:ext cx="1056344" cy="471123"/>
          </a:xfrm>
          <a:prstGeom prst="flowChartProcess">
            <a:avLst/>
          </a:prstGeom>
          <a:noFill/>
          <a:ln>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smtClean="0">
                <a:solidFill>
                  <a:schemeClr val="tx1"/>
                </a:solidFill>
              </a:rPr>
              <a:t>Platforms &amp; apps</a:t>
            </a:r>
            <a:endParaRPr lang="en-GB" dirty="0">
              <a:solidFill>
                <a:schemeClr val="tx1"/>
              </a:solidFill>
            </a:endParaRPr>
          </a:p>
        </p:txBody>
      </p:sp>
      <p:sp>
        <p:nvSpPr>
          <p:cNvPr id="22" name="Flowchart: Process 21"/>
          <p:cNvSpPr/>
          <p:nvPr/>
        </p:nvSpPr>
        <p:spPr>
          <a:xfrm>
            <a:off x="1289864" y="5429720"/>
            <a:ext cx="1056344" cy="471123"/>
          </a:xfrm>
          <a:prstGeom prst="flowChartProcess">
            <a:avLst/>
          </a:prstGeom>
          <a:noFill/>
          <a:ln>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smtClean="0">
                <a:solidFill>
                  <a:schemeClr val="tx1"/>
                </a:solidFill>
              </a:rPr>
              <a:t>3D Printing</a:t>
            </a:r>
            <a:endParaRPr lang="en-GB" dirty="0">
              <a:solidFill>
                <a:schemeClr val="tx1"/>
              </a:solidFill>
            </a:endParaRPr>
          </a:p>
        </p:txBody>
      </p:sp>
      <p:sp>
        <p:nvSpPr>
          <p:cNvPr id="23" name="Cloud 22"/>
          <p:cNvSpPr/>
          <p:nvPr/>
        </p:nvSpPr>
        <p:spPr>
          <a:xfrm>
            <a:off x="692717" y="2834768"/>
            <a:ext cx="1315917" cy="591670"/>
          </a:xfrm>
          <a:prstGeom prst="cloud">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0" tIns="36000" rIns="0" bIns="36000" rtlCol="0" anchor="ctr"/>
          <a:lstStyle/>
          <a:p>
            <a:pPr algn="ctr"/>
            <a:r>
              <a:rPr lang="en-GB" dirty="0" smtClean="0">
                <a:solidFill>
                  <a:schemeClr val="tx1"/>
                </a:solidFill>
              </a:rPr>
              <a:t>Green chemistry</a:t>
            </a:r>
            <a:endParaRPr lang="en-GB" dirty="0">
              <a:solidFill>
                <a:schemeClr val="tx1"/>
              </a:solidFill>
            </a:endParaRPr>
          </a:p>
        </p:txBody>
      </p:sp>
      <p:sp>
        <p:nvSpPr>
          <p:cNvPr id="24" name="Cloud 23"/>
          <p:cNvSpPr/>
          <p:nvPr/>
        </p:nvSpPr>
        <p:spPr>
          <a:xfrm>
            <a:off x="692717" y="3645586"/>
            <a:ext cx="1315917" cy="591670"/>
          </a:xfrm>
          <a:prstGeom prst="cloud">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0" tIns="36000" rIns="0" bIns="36000" rtlCol="0" anchor="ctr"/>
          <a:lstStyle/>
          <a:p>
            <a:pPr algn="ctr"/>
            <a:r>
              <a:rPr lang="en-GB" dirty="0" smtClean="0">
                <a:solidFill>
                  <a:schemeClr val="tx1"/>
                </a:solidFill>
              </a:rPr>
              <a:t>Biomimicry</a:t>
            </a:r>
            <a:endParaRPr lang="en-GB" dirty="0">
              <a:solidFill>
                <a:schemeClr val="tx1"/>
              </a:solidFill>
            </a:endParaRPr>
          </a:p>
        </p:txBody>
      </p:sp>
      <p:sp>
        <p:nvSpPr>
          <p:cNvPr id="25" name="Rounded Rectangle 24"/>
          <p:cNvSpPr/>
          <p:nvPr/>
        </p:nvSpPr>
        <p:spPr>
          <a:xfrm>
            <a:off x="5133908" y="6040286"/>
            <a:ext cx="1056344" cy="447112"/>
          </a:xfrm>
          <a:prstGeom prst="round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smtClean="0">
                <a:solidFill>
                  <a:schemeClr val="tx1"/>
                </a:solidFill>
              </a:rPr>
              <a:t>Product stewardship</a:t>
            </a:r>
            <a:endParaRPr lang="en-GB" dirty="0">
              <a:solidFill>
                <a:schemeClr val="tx1"/>
              </a:solidFill>
            </a:endParaRPr>
          </a:p>
        </p:txBody>
      </p:sp>
      <p:sp>
        <p:nvSpPr>
          <p:cNvPr id="26" name="Rounded Rectangle 25"/>
          <p:cNvSpPr/>
          <p:nvPr/>
        </p:nvSpPr>
        <p:spPr>
          <a:xfrm>
            <a:off x="3719020" y="6040286"/>
            <a:ext cx="1056344" cy="447112"/>
          </a:xfrm>
          <a:prstGeom prst="round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err="1" smtClean="0">
                <a:solidFill>
                  <a:schemeClr val="tx1"/>
                </a:solidFill>
              </a:rPr>
              <a:t>LCA</a:t>
            </a:r>
            <a:r>
              <a:rPr lang="en-GB" dirty="0" smtClean="0">
                <a:solidFill>
                  <a:schemeClr val="tx1"/>
                </a:solidFill>
              </a:rPr>
              <a:t> &amp; Certificates</a:t>
            </a:r>
            <a:endParaRPr lang="en-GB" dirty="0">
              <a:solidFill>
                <a:schemeClr val="tx1"/>
              </a:solidFill>
            </a:endParaRPr>
          </a:p>
        </p:txBody>
      </p:sp>
      <p:sp>
        <p:nvSpPr>
          <p:cNvPr id="27" name="Rounded Rectangle 26"/>
          <p:cNvSpPr/>
          <p:nvPr/>
        </p:nvSpPr>
        <p:spPr>
          <a:xfrm>
            <a:off x="889244" y="6040286"/>
            <a:ext cx="1056344" cy="447112"/>
          </a:xfrm>
          <a:prstGeom prst="round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err="1" smtClean="0">
                <a:solidFill>
                  <a:schemeClr val="tx1"/>
                </a:solidFill>
              </a:rPr>
              <a:t>Collabor-ations</a:t>
            </a:r>
            <a:endParaRPr lang="en-GB" dirty="0">
              <a:solidFill>
                <a:schemeClr val="tx1"/>
              </a:solidFill>
            </a:endParaRPr>
          </a:p>
        </p:txBody>
      </p:sp>
      <p:sp>
        <p:nvSpPr>
          <p:cNvPr id="28" name="Cloud 27"/>
          <p:cNvSpPr/>
          <p:nvPr/>
        </p:nvSpPr>
        <p:spPr>
          <a:xfrm>
            <a:off x="692717" y="2023950"/>
            <a:ext cx="1315917" cy="591670"/>
          </a:xfrm>
          <a:prstGeom prst="cloud">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0" tIns="36000" rIns="0" bIns="36000" rtlCol="0" anchor="ctr"/>
          <a:lstStyle/>
          <a:p>
            <a:pPr algn="ctr"/>
            <a:r>
              <a:rPr lang="en-GB" dirty="0" smtClean="0">
                <a:solidFill>
                  <a:schemeClr val="tx1"/>
                </a:solidFill>
              </a:rPr>
              <a:t>Systems thinking</a:t>
            </a:r>
            <a:endParaRPr lang="en-GB" dirty="0">
              <a:solidFill>
                <a:schemeClr val="tx1"/>
              </a:solidFill>
            </a:endParaRPr>
          </a:p>
        </p:txBody>
      </p:sp>
      <p:sp>
        <p:nvSpPr>
          <p:cNvPr id="29" name="Flowchart: Data 28"/>
          <p:cNvSpPr/>
          <p:nvPr/>
        </p:nvSpPr>
        <p:spPr>
          <a:xfrm>
            <a:off x="2887914" y="1133507"/>
            <a:ext cx="1162159" cy="508521"/>
          </a:xfrm>
          <a:prstGeom prst="flowChartInputOutput">
            <a:avLst/>
          </a:prstGeom>
        </p:spPr>
        <p:style>
          <a:lnRef idx="2">
            <a:schemeClr val="accent2"/>
          </a:lnRef>
          <a:fillRef idx="1">
            <a:schemeClr val="lt1"/>
          </a:fillRef>
          <a:effectRef idx="0">
            <a:schemeClr val="accent2"/>
          </a:effectRef>
          <a:fontRef idx="minor">
            <a:schemeClr val="dk1"/>
          </a:fontRef>
        </p:style>
        <p:txBody>
          <a:bodyPr lIns="0" rIns="0" rtlCol="0" anchor="ctr"/>
          <a:lstStyle/>
          <a:p>
            <a:pPr algn="ctr"/>
            <a:r>
              <a:rPr lang="en-GB" dirty="0" smtClean="0">
                <a:solidFill>
                  <a:schemeClr val="tx1"/>
                </a:solidFill>
              </a:rPr>
              <a:t>Exchange</a:t>
            </a:r>
            <a:endParaRPr lang="en-GB" dirty="0">
              <a:solidFill>
                <a:schemeClr val="tx1"/>
              </a:solidFill>
            </a:endParaRPr>
          </a:p>
        </p:txBody>
      </p:sp>
      <p:sp>
        <p:nvSpPr>
          <p:cNvPr id="30" name="Flowchart: Data 29"/>
          <p:cNvSpPr/>
          <p:nvPr/>
        </p:nvSpPr>
        <p:spPr>
          <a:xfrm>
            <a:off x="655274" y="1133507"/>
            <a:ext cx="1162159" cy="508521"/>
          </a:xfrm>
          <a:prstGeom prst="flowChartInputOutput">
            <a:avLst/>
          </a:prstGeom>
        </p:spPr>
        <p:style>
          <a:lnRef idx="2">
            <a:schemeClr val="accent2"/>
          </a:lnRef>
          <a:fillRef idx="1">
            <a:schemeClr val="lt1"/>
          </a:fillRef>
          <a:effectRef idx="0">
            <a:schemeClr val="accent2"/>
          </a:effectRef>
          <a:fontRef idx="minor">
            <a:schemeClr val="dk1"/>
          </a:fontRef>
        </p:style>
        <p:txBody>
          <a:bodyPr lIns="0" rIns="0" rtlCol="0" anchor="ctr"/>
          <a:lstStyle/>
          <a:p>
            <a:pPr algn="ctr"/>
            <a:r>
              <a:rPr lang="en-GB" dirty="0" smtClean="0">
                <a:solidFill>
                  <a:schemeClr val="tx1"/>
                </a:solidFill>
              </a:rPr>
              <a:t>Sell</a:t>
            </a:r>
            <a:endParaRPr lang="en-GB" dirty="0">
              <a:solidFill>
                <a:schemeClr val="tx1"/>
              </a:solidFill>
            </a:endParaRPr>
          </a:p>
        </p:txBody>
      </p:sp>
      <p:sp>
        <p:nvSpPr>
          <p:cNvPr id="31" name="Trapezoid 30"/>
          <p:cNvSpPr/>
          <p:nvPr/>
        </p:nvSpPr>
        <p:spPr>
          <a:xfrm rot="5400000">
            <a:off x="2531366" y="2352019"/>
            <a:ext cx="563049" cy="1091820"/>
          </a:xfrm>
          <a:prstGeom prst="trapezoid">
            <a:avLst/>
          </a:prstGeom>
        </p:spPr>
        <p:style>
          <a:lnRef idx="3">
            <a:schemeClr val="lt1"/>
          </a:lnRef>
          <a:fillRef idx="1">
            <a:schemeClr val="accent2"/>
          </a:fillRef>
          <a:effectRef idx="1">
            <a:schemeClr val="accent2"/>
          </a:effectRef>
          <a:fontRef idx="minor">
            <a:schemeClr val="lt1"/>
          </a:fontRef>
        </p:style>
        <p:txBody>
          <a:bodyPr vert="vert270" lIns="0" rIns="0" rtlCol="0" anchor="ctr"/>
          <a:lstStyle/>
          <a:p>
            <a:pPr algn="ctr"/>
            <a:r>
              <a:rPr lang="en-GB" dirty="0" smtClean="0"/>
              <a:t>Secure</a:t>
            </a:r>
            <a:endParaRPr lang="en-GB" dirty="0"/>
          </a:p>
        </p:txBody>
      </p:sp>
      <p:sp>
        <p:nvSpPr>
          <p:cNvPr id="32" name="Pentagon 31"/>
          <p:cNvSpPr/>
          <p:nvPr/>
        </p:nvSpPr>
        <p:spPr>
          <a:xfrm>
            <a:off x="6242763" y="1975452"/>
            <a:ext cx="1166395" cy="501494"/>
          </a:xfrm>
          <a:prstGeom prst="homePlate">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smtClean="0"/>
              <a:t>Reuse/ refill</a:t>
            </a:r>
            <a:endParaRPr lang="en-GB" dirty="0"/>
          </a:p>
        </p:txBody>
      </p:sp>
      <p:sp>
        <p:nvSpPr>
          <p:cNvPr id="33" name="Pentagon 32"/>
          <p:cNvSpPr/>
          <p:nvPr/>
        </p:nvSpPr>
        <p:spPr>
          <a:xfrm>
            <a:off x="6242763" y="3288134"/>
            <a:ext cx="1166395" cy="501494"/>
          </a:xfrm>
          <a:prstGeom prst="homePlate">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smtClean="0"/>
              <a:t>Refurbish</a:t>
            </a:r>
            <a:endParaRPr lang="en-GB" dirty="0"/>
          </a:p>
        </p:txBody>
      </p:sp>
      <p:sp>
        <p:nvSpPr>
          <p:cNvPr id="34" name="Pentagon 33"/>
          <p:cNvSpPr/>
          <p:nvPr/>
        </p:nvSpPr>
        <p:spPr>
          <a:xfrm>
            <a:off x="6242763" y="3944469"/>
            <a:ext cx="1166395" cy="501494"/>
          </a:xfrm>
          <a:prstGeom prst="homePlate">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err="1" smtClean="0"/>
              <a:t>Reman-ufacture</a:t>
            </a:r>
            <a:endParaRPr lang="en-GB" dirty="0"/>
          </a:p>
        </p:txBody>
      </p:sp>
      <p:sp>
        <p:nvSpPr>
          <p:cNvPr id="35" name="Pentagon 34"/>
          <p:cNvSpPr/>
          <p:nvPr/>
        </p:nvSpPr>
        <p:spPr>
          <a:xfrm>
            <a:off x="6242763" y="4600808"/>
            <a:ext cx="1166395" cy="501494"/>
          </a:xfrm>
          <a:prstGeom prst="homePlate">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smtClean="0"/>
              <a:t>Recycle</a:t>
            </a:r>
            <a:endParaRPr lang="en-GB" dirty="0"/>
          </a:p>
        </p:txBody>
      </p:sp>
      <p:sp>
        <p:nvSpPr>
          <p:cNvPr id="37" name="Pentagon 36"/>
          <p:cNvSpPr/>
          <p:nvPr/>
        </p:nvSpPr>
        <p:spPr>
          <a:xfrm>
            <a:off x="6242763" y="2631791"/>
            <a:ext cx="1166395" cy="501494"/>
          </a:xfrm>
          <a:prstGeom prst="homePlate">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smtClean="0"/>
              <a:t>Maintain</a:t>
            </a:r>
            <a:endParaRPr lang="en-GB" dirty="0"/>
          </a:p>
        </p:txBody>
      </p:sp>
      <p:sp>
        <p:nvSpPr>
          <p:cNvPr id="38" name="Round Diagonal Corner Rectangle 37"/>
          <p:cNvSpPr/>
          <p:nvPr/>
        </p:nvSpPr>
        <p:spPr>
          <a:xfrm>
            <a:off x="4909030" y="2289247"/>
            <a:ext cx="1107141" cy="540000"/>
          </a:xfrm>
          <a:prstGeom prst="round2DiagRect">
            <a:avLst/>
          </a:prstGeom>
          <a:solidFill>
            <a:schemeClr val="bg1">
              <a:lumMod val="95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Use less</a:t>
            </a:r>
            <a:endParaRPr lang="en-GB" dirty="0">
              <a:solidFill>
                <a:schemeClr val="tx1"/>
              </a:solidFill>
            </a:endParaRPr>
          </a:p>
        </p:txBody>
      </p:sp>
      <p:sp>
        <p:nvSpPr>
          <p:cNvPr id="39" name="Round Diagonal Corner Rectangle 38"/>
          <p:cNvSpPr/>
          <p:nvPr/>
        </p:nvSpPr>
        <p:spPr>
          <a:xfrm>
            <a:off x="4909030" y="3268881"/>
            <a:ext cx="1107141" cy="540000"/>
          </a:xfrm>
          <a:prstGeom prst="round2DiagRect">
            <a:avLst/>
          </a:prstGeom>
          <a:solidFill>
            <a:schemeClr val="bg1">
              <a:lumMod val="95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Waste = food</a:t>
            </a:r>
            <a:endParaRPr lang="en-GB" dirty="0">
              <a:solidFill>
                <a:schemeClr val="tx1"/>
              </a:solidFill>
            </a:endParaRPr>
          </a:p>
        </p:txBody>
      </p:sp>
      <p:sp>
        <p:nvSpPr>
          <p:cNvPr id="40" name="Round Diagonal Corner Rectangle 39"/>
          <p:cNvSpPr/>
          <p:nvPr/>
        </p:nvSpPr>
        <p:spPr>
          <a:xfrm>
            <a:off x="4909030" y="4235423"/>
            <a:ext cx="1107141" cy="540000"/>
          </a:xfrm>
          <a:prstGeom prst="round2DiagRect">
            <a:avLst/>
          </a:prstGeom>
          <a:solidFill>
            <a:schemeClr val="bg1">
              <a:lumMod val="95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Renewables</a:t>
            </a:r>
            <a:endParaRPr lang="en-GB" dirty="0">
              <a:solidFill>
                <a:schemeClr val="tx1"/>
              </a:solidFill>
            </a:endParaRPr>
          </a:p>
        </p:txBody>
      </p:sp>
      <p:sp>
        <p:nvSpPr>
          <p:cNvPr id="41" name="Cloud 40"/>
          <p:cNvSpPr/>
          <p:nvPr/>
        </p:nvSpPr>
        <p:spPr>
          <a:xfrm>
            <a:off x="692717" y="4456405"/>
            <a:ext cx="1315917" cy="591670"/>
          </a:xfrm>
          <a:prstGeom prst="cloud">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0" tIns="36000" rIns="0" bIns="36000" rtlCol="0" anchor="ctr"/>
          <a:lstStyle/>
          <a:p>
            <a:pPr algn="ctr"/>
            <a:r>
              <a:rPr lang="en-GB" dirty="0" smtClean="0">
                <a:solidFill>
                  <a:schemeClr val="tx1"/>
                </a:solidFill>
              </a:rPr>
              <a:t>Frugal</a:t>
            </a:r>
          </a:p>
          <a:p>
            <a:pPr algn="ctr"/>
            <a:r>
              <a:rPr lang="en-GB" dirty="0" smtClean="0">
                <a:solidFill>
                  <a:schemeClr val="tx1"/>
                </a:solidFill>
              </a:rPr>
              <a:t>innovation</a:t>
            </a:r>
            <a:endParaRPr lang="en-GB" dirty="0">
              <a:solidFill>
                <a:schemeClr val="tx1"/>
              </a:solidFill>
            </a:endParaRPr>
          </a:p>
        </p:txBody>
      </p:sp>
      <p:sp>
        <p:nvSpPr>
          <p:cNvPr id="42" name="Rounded Rectangle 41"/>
          <p:cNvSpPr/>
          <p:nvPr/>
        </p:nvSpPr>
        <p:spPr>
          <a:xfrm>
            <a:off x="2304132" y="6040286"/>
            <a:ext cx="1056344" cy="447112"/>
          </a:xfrm>
          <a:prstGeom prst="round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smtClean="0">
                <a:solidFill>
                  <a:schemeClr val="tx1"/>
                </a:solidFill>
              </a:rPr>
              <a:t>Open sourcing</a:t>
            </a:r>
            <a:endParaRPr lang="en-GB" dirty="0">
              <a:solidFill>
                <a:schemeClr val="tx1"/>
              </a:solidFill>
            </a:endParaRPr>
          </a:p>
        </p:txBody>
      </p:sp>
      <p:sp>
        <p:nvSpPr>
          <p:cNvPr id="43" name="Rounded Rectangle 42"/>
          <p:cNvSpPr/>
          <p:nvPr/>
        </p:nvSpPr>
        <p:spPr>
          <a:xfrm>
            <a:off x="6548795" y="6040286"/>
            <a:ext cx="1056344" cy="447112"/>
          </a:xfrm>
          <a:prstGeom prst="round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smtClean="0">
                <a:solidFill>
                  <a:schemeClr val="tx1"/>
                </a:solidFill>
              </a:rPr>
              <a:t>Taxes &amp; incentives</a:t>
            </a:r>
            <a:endParaRPr lang="en-GB" dirty="0">
              <a:solidFill>
                <a:schemeClr val="tx1"/>
              </a:solidFill>
            </a:endParaRPr>
          </a:p>
        </p:txBody>
      </p:sp>
      <p:sp>
        <p:nvSpPr>
          <p:cNvPr id="44" name="Flowchart: Process 43"/>
          <p:cNvSpPr/>
          <p:nvPr/>
        </p:nvSpPr>
        <p:spPr>
          <a:xfrm>
            <a:off x="7154992" y="5429720"/>
            <a:ext cx="1056344" cy="471123"/>
          </a:xfrm>
          <a:prstGeom prst="flowChartProcess">
            <a:avLst/>
          </a:prstGeom>
          <a:noFill/>
          <a:ln>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smtClean="0">
                <a:solidFill>
                  <a:schemeClr val="tx1"/>
                </a:solidFill>
              </a:rPr>
              <a:t>Advanced bio-tech</a:t>
            </a:r>
            <a:endParaRPr lang="en-GB" dirty="0">
              <a:solidFill>
                <a:schemeClr val="tx1"/>
              </a:solidFill>
            </a:endParaRPr>
          </a:p>
        </p:txBody>
      </p:sp>
      <p:sp>
        <p:nvSpPr>
          <p:cNvPr id="45" name="Flowchart: Data 44"/>
          <p:cNvSpPr/>
          <p:nvPr/>
        </p:nvSpPr>
        <p:spPr>
          <a:xfrm>
            <a:off x="7353191" y="1133507"/>
            <a:ext cx="1162159" cy="508521"/>
          </a:xfrm>
          <a:prstGeom prst="flowChartInputOutput">
            <a:avLst/>
          </a:prstGeom>
        </p:spPr>
        <p:style>
          <a:lnRef idx="2">
            <a:schemeClr val="accent2"/>
          </a:lnRef>
          <a:fillRef idx="1">
            <a:schemeClr val="lt1"/>
          </a:fillRef>
          <a:effectRef idx="0">
            <a:schemeClr val="accent2"/>
          </a:effectRef>
          <a:fontRef idx="minor">
            <a:schemeClr val="dk1"/>
          </a:fontRef>
        </p:style>
        <p:txBody>
          <a:bodyPr lIns="0" rIns="0" rtlCol="0" anchor="ctr"/>
          <a:lstStyle/>
          <a:p>
            <a:pPr algn="ctr"/>
            <a:r>
              <a:rPr lang="en-GB" dirty="0" smtClean="0">
                <a:solidFill>
                  <a:schemeClr val="tx1"/>
                </a:solidFill>
              </a:rPr>
              <a:t>Resell</a:t>
            </a:r>
            <a:endParaRPr lang="en-GB" dirty="0">
              <a:solidFill>
                <a:schemeClr val="tx1"/>
              </a:solidFill>
            </a:endParaRPr>
          </a:p>
        </p:txBody>
      </p:sp>
      <p:sp>
        <p:nvSpPr>
          <p:cNvPr id="2" name="TextBox 1"/>
          <p:cNvSpPr txBox="1"/>
          <p:nvPr/>
        </p:nvSpPr>
        <p:spPr>
          <a:xfrm>
            <a:off x="3778620" y="874059"/>
            <a:ext cx="1654620" cy="27699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1200" i="1" dirty="0" smtClean="0"/>
              <a:t>BUSINESS MODELS</a:t>
            </a:r>
            <a:endParaRPr lang="en-GB" sz="1200" i="1" dirty="0"/>
          </a:p>
        </p:txBody>
      </p:sp>
      <p:cxnSp>
        <p:nvCxnSpPr>
          <p:cNvPr id="10" name="Elbow Connector 9"/>
          <p:cNvCxnSpPr>
            <a:stCxn id="2" idx="1"/>
            <a:endCxn id="30" idx="1"/>
          </p:cNvCxnSpPr>
          <p:nvPr/>
        </p:nvCxnSpPr>
        <p:spPr>
          <a:xfrm rot="10800000" flipV="1">
            <a:off x="1236354" y="1012559"/>
            <a:ext cx="2542266" cy="120948"/>
          </a:xfrm>
          <a:prstGeom prst="bentConnector2">
            <a:avLst/>
          </a:prstGeom>
        </p:spPr>
        <p:style>
          <a:lnRef idx="2">
            <a:schemeClr val="accent2"/>
          </a:lnRef>
          <a:fillRef idx="1">
            <a:schemeClr val="lt1"/>
          </a:fillRef>
          <a:effectRef idx="0">
            <a:schemeClr val="accent2"/>
          </a:effectRef>
          <a:fontRef idx="minor">
            <a:schemeClr val="dk1"/>
          </a:fontRef>
        </p:style>
      </p:cxnSp>
      <p:cxnSp>
        <p:nvCxnSpPr>
          <p:cNvPr id="46" name="Elbow Connector 45"/>
          <p:cNvCxnSpPr>
            <a:stCxn id="2" idx="3"/>
            <a:endCxn id="45" idx="0"/>
          </p:cNvCxnSpPr>
          <p:nvPr/>
        </p:nvCxnSpPr>
        <p:spPr>
          <a:xfrm>
            <a:off x="5433240" y="1012559"/>
            <a:ext cx="2617246" cy="120948"/>
          </a:xfrm>
          <a:prstGeom prst="bentConnector2">
            <a:avLst/>
          </a:prstGeom>
        </p:spPr>
        <p:style>
          <a:lnRef idx="2">
            <a:schemeClr val="accent2"/>
          </a:lnRef>
          <a:fillRef idx="1">
            <a:schemeClr val="lt1"/>
          </a:fillRef>
          <a:effectRef idx="0">
            <a:schemeClr val="accent2"/>
          </a:effectRef>
          <a:fontRef idx="minor">
            <a:schemeClr val="dk1"/>
          </a:fontRef>
        </p:style>
      </p:cxnSp>
      <p:sp>
        <p:nvSpPr>
          <p:cNvPr id="51" name="TextBox 50"/>
          <p:cNvSpPr txBox="1"/>
          <p:nvPr/>
        </p:nvSpPr>
        <p:spPr>
          <a:xfrm rot="5400000">
            <a:off x="4561120" y="4271878"/>
            <a:ext cx="369332" cy="2075248"/>
          </a:xfrm>
          <a:prstGeom prst="rect">
            <a:avLst/>
          </a:prstGeom>
          <a:noFill/>
        </p:spPr>
        <p:txBody>
          <a:bodyPr vert="vert270" wrap="none" rtlCol="0">
            <a:spAutoFit/>
          </a:bodyPr>
          <a:lstStyle/>
          <a:p>
            <a:r>
              <a:rPr lang="en-GB" sz="1200" i="1" dirty="0" smtClean="0"/>
              <a:t>ENABLERS: TECHNOLOGY</a:t>
            </a:r>
            <a:endParaRPr lang="en-GB" sz="1200" i="1" dirty="0"/>
          </a:p>
        </p:txBody>
      </p:sp>
      <p:sp>
        <p:nvSpPr>
          <p:cNvPr id="52" name="TextBox 51"/>
          <p:cNvSpPr txBox="1"/>
          <p:nvPr/>
        </p:nvSpPr>
        <p:spPr>
          <a:xfrm rot="5400000">
            <a:off x="4056365" y="5953503"/>
            <a:ext cx="369332" cy="1333314"/>
          </a:xfrm>
          <a:prstGeom prst="rect">
            <a:avLst/>
          </a:prstGeom>
          <a:noFill/>
        </p:spPr>
        <p:txBody>
          <a:bodyPr vert="vert270" wrap="none" rtlCol="0">
            <a:spAutoFit/>
          </a:bodyPr>
          <a:lstStyle/>
          <a:p>
            <a:r>
              <a:rPr lang="en-GB" sz="1200" i="1" dirty="0" smtClean="0"/>
              <a:t>ACCELERATORS</a:t>
            </a:r>
            <a:endParaRPr lang="en-GB" sz="1200" i="1" dirty="0"/>
          </a:p>
        </p:txBody>
      </p:sp>
      <p:sp>
        <p:nvSpPr>
          <p:cNvPr id="53" name="TextBox 52"/>
          <p:cNvSpPr txBox="1"/>
          <p:nvPr/>
        </p:nvSpPr>
        <p:spPr>
          <a:xfrm>
            <a:off x="260793" y="2130243"/>
            <a:ext cx="369332" cy="2814553"/>
          </a:xfrm>
          <a:prstGeom prst="rect">
            <a:avLst/>
          </a:prstGeom>
          <a:noFill/>
        </p:spPr>
        <p:txBody>
          <a:bodyPr vert="vert270" wrap="none" rtlCol="0">
            <a:spAutoFit/>
          </a:bodyPr>
          <a:lstStyle/>
          <a:p>
            <a:r>
              <a:rPr lang="en-GB" sz="1200" i="1" dirty="0" smtClean="0"/>
              <a:t>ENABLERS: THINKING DIFFERENTLY</a:t>
            </a:r>
            <a:endParaRPr lang="en-GB" sz="1200" i="1" dirty="0"/>
          </a:p>
        </p:txBody>
      </p:sp>
      <p:sp>
        <p:nvSpPr>
          <p:cNvPr id="54" name="TextBox 53"/>
          <p:cNvSpPr txBox="1"/>
          <p:nvPr/>
        </p:nvSpPr>
        <p:spPr>
          <a:xfrm>
            <a:off x="2398059" y="1759322"/>
            <a:ext cx="748923" cy="27699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1200" i="1" dirty="0" smtClean="0"/>
              <a:t>INPUTS</a:t>
            </a:r>
            <a:endParaRPr lang="en-GB" sz="1200" i="1" dirty="0"/>
          </a:p>
        </p:txBody>
      </p:sp>
      <p:sp>
        <p:nvSpPr>
          <p:cNvPr id="55" name="TextBox 54"/>
          <p:cNvSpPr txBox="1"/>
          <p:nvPr/>
        </p:nvSpPr>
        <p:spPr>
          <a:xfrm>
            <a:off x="3666560" y="1759322"/>
            <a:ext cx="944489" cy="27699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1200" i="1" dirty="0" smtClean="0"/>
              <a:t>PRODUCT</a:t>
            </a:r>
            <a:endParaRPr lang="en-GB" sz="1200" i="1" dirty="0"/>
          </a:p>
        </p:txBody>
      </p:sp>
      <p:sp>
        <p:nvSpPr>
          <p:cNvPr id="56" name="TextBox 55"/>
          <p:cNvSpPr txBox="1"/>
          <p:nvPr/>
        </p:nvSpPr>
        <p:spPr>
          <a:xfrm>
            <a:off x="4961955" y="1759322"/>
            <a:ext cx="936475" cy="27699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1200" i="1" dirty="0" smtClean="0"/>
              <a:t>PROCESS</a:t>
            </a:r>
            <a:endParaRPr lang="en-GB" sz="1200" i="1" dirty="0"/>
          </a:p>
        </p:txBody>
      </p:sp>
      <p:sp>
        <p:nvSpPr>
          <p:cNvPr id="57" name="TextBox 56"/>
          <p:cNvSpPr txBox="1"/>
          <p:nvPr/>
        </p:nvSpPr>
        <p:spPr>
          <a:xfrm>
            <a:off x="6311138" y="1759322"/>
            <a:ext cx="732893" cy="27699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1200" i="1" dirty="0" smtClean="0"/>
              <a:t>FLOWS</a:t>
            </a:r>
            <a:endParaRPr lang="en-GB" sz="1200" i="1" dirty="0"/>
          </a:p>
        </p:txBody>
      </p:sp>
      <p:cxnSp>
        <p:nvCxnSpPr>
          <p:cNvPr id="58" name="Elbow Connector 57"/>
          <p:cNvCxnSpPr>
            <a:stCxn id="52" idx="2"/>
            <a:endCxn id="27" idx="1"/>
          </p:cNvCxnSpPr>
          <p:nvPr/>
        </p:nvCxnSpPr>
        <p:spPr>
          <a:xfrm rot="10800000">
            <a:off x="889244" y="6263842"/>
            <a:ext cx="2685130" cy="356318"/>
          </a:xfrm>
          <a:prstGeom prst="bentConnector3">
            <a:avLst>
              <a:gd name="adj1" fmla="val 108514"/>
            </a:avLst>
          </a:prstGeom>
        </p:spPr>
        <p:style>
          <a:lnRef idx="1">
            <a:schemeClr val="accent1"/>
          </a:lnRef>
          <a:fillRef idx="0">
            <a:schemeClr val="accent1"/>
          </a:fillRef>
          <a:effectRef idx="0">
            <a:schemeClr val="accent1"/>
          </a:effectRef>
          <a:fontRef idx="minor">
            <a:schemeClr val="tx1"/>
          </a:fontRef>
        </p:style>
      </p:cxnSp>
      <p:cxnSp>
        <p:nvCxnSpPr>
          <p:cNvPr id="61" name="Elbow Connector 60"/>
          <p:cNvCxnSpPr>
            <a:stCxn id="52" idx="0"/>
            <a:endCxn id="43" idx="3"/>
          </p:cNvCxnSpPr>
          <p:nvPr/>
        </p:nvCxnSpPr>
        <p:spPr>
          <a:xfrm flipV="1">
            <a:off x="4907688" y="6263842"/>
            <a:ext cx="2697451" cy="356318"/>
          </a:xfrm>
          <a:prstGeom prst="bentConnector3">
            <a:avLst>
              <a:gd name="adj1" fmla="val 108475"/>
            </a:avLst>
          </a:prstGeom>
        </p:spPr>
        <p:style>
          <a:lnRef idx="1">
            <a:schemeClr val="accent1"/>
          </a:lnRef>
          <a:fillRef idx="0">
            <a:schemeClr val="accent1"/>
          </a:fillRef>
          <a:effectRef idx="0">
            <a:schemeClr val="accent1"/>
          </a:effectRef>
          <a:fontRef idx="minor">
            <a:schemeClr val="tx1"/>
          </a:fontRef>
        </p:style>
      </p:cxnSp>
      <p:cxnSp>
        <p:nvCxnSpPr>
          <p:cNvPr id="64" name="Elbow Connector 63"/>
          <p:cNvCxnSpPr>
            <a:stCxn id="51" idx="2"/>
            <a:endCxn id="22" idx="1"/>
          </p:cNvCxnSpPr>
          <p:nvPr/>
        </p:nvCxnSpPr>
        <p:spPr>
          <a:xfrm rot="10800000" flipV="1">
            <a:off x="1289864" y="5309502"/>
            <a:ext cx="2418298" cy="355780"/>
          </a:xfrm>
          <a:prstGeom prst="bentConnector3">
            <a:avLst>
              <a:gd name="adj1" fmla="val 109453"/>
            </a:avLst>
          </a:prstGeom>
        </p:spPr>
        <p:style>
          <a:lnRef idx="1">
            <a:schemeClr val="accent1"/>
          </a:lnRef>
          <a:fillRef idx="0">
            <a:schemeClr val="accent1"/>
          </a:fillRef>
          <a:effectRef idx="0">
            <a:schemeClr val="accent1"/>
          </a:effectRef>
          <a:fontRef idx="minor">
            <a:schemeClr val="tx1"/>
          </a:fontRef>
        </p:style>
      </p:cxnSp>
      <p:cxnSp>
        <p:nvCxnSpPr>
          <p:cNvPr id="67" name="Elbow Connector 66"/>
          <p:cNvCxnSpPr>
            <a:stCxn id="51" idx="0"/>
            <a:endCxn id="44" idx="3"/>
          </p:cNvCxnSpPr>
          <p:nvPr/>
        </p:nvCxnSpPr>
        <p:spPr>
          <a:xfrm>
            <a:off x="5783410" y="5309502"/>
            <a:ext cx="2427926" cy="355780"/>
          </a:xfrm>
          <a:prstGeom prst="bentConnector3">
            <a:avLst>
              <a:gd name="adj1" fmla="val 109415"/>
            </a:avLst>
          </a:prstGeom>
        </p:spPr>
        <p:style>
          <a:lnRef idx="1">
            <a:schemeClr val="accent1"/>
          </a:lnRef>
          <a:fillRef idx="0">
            <a:schemeClr val="accent1"/>
          </a:fillRef>
          <a:effectRef idx="0">
            <a:schemeClr val="accent1"/>
          </a:effectRef>
          <a:fontRef idx="minor">
            <a:schemeClr val="tx1"/>
          </a:fontRef>
        </p:style>
      </p:cxnSp>
      <p:cxnSp>
        <p:nvCxnSpPr>
          <p:cNvPr id="71" name="Elbow Connector 70"/>
          <p:cNvCxnSpPr>
            <a:stCxn id="53" idx="2"/>
            <a:endCxn id="41" idx="1"/>
          </p:cNvCxnSpPr>
          <p:nvPr/>
        </p:nvCxnSpPr>
        <p:spPr>
          <a:xfrm rot="16200000" flipH="1">
            <a:off x="846743" y="4543511"/>
            <a:ext cx="102649" cy="905217"/>
          </a:xfrm>
          <a:prstGeom prst="bentConnector3">
            <a:avLst>
              <a:gd name="adj1" fmla="val 192314"/>
            </a:avLst>
          </a:prstGeom>
        </p:spPr>
        <p:style>
          <a:lnRef idx="1">
            <a:schemeClr val="accent1"/>
          </a:lnRef>
          <a:fillRef idx="0">
            <a:schemeClr val="accent1"/>
          </a:fillRef>
          <a:effectRef idx="0">
            <a:schemeClr val="accent1"/>
          </a:effectRef>
          <a:fontRef idx="minor">
            <a:schemeClr val="tx1"/>
          </a:fontRef>
        </p:style>
      </p:cxnSp>
      <p:cxnSp>
        <p:nvCxnSpPr>
          <p:cNvPr id="75" name="Elbow Connector 74"/>
          <p:cNvCxnSpPr>
            <a:stCxn id="53" idx="0"/>
            <a:endCxn id="28" idx="3"/>
          </p:cNvCxnSpPr>
          <p:nvPr/>
        </p:nvCxnSpPr>
        <p:spPr>
          <a:xfrm rot="5400000" flipH="1" flipV="1">
            <a:off x="861835" y="1641403"/>
            <a:ext cx="72464" cy="905217"/>
          </a:xfrm>
          <a:prstGeom prst="bentConnector3">
            <a:avLst>
              <a:gd name="adj1" fmla="val 258023"/>
            </a:avLst>
          </a:prstGeom>
        </p:spPr>
        <p:style>
          <a:lnRef idx="1">
            <a:schemeClr val="accent1"/>
          </a:lnRef>
          <a:fillRef idx="0">
            <a:schemeClr val="accent1"/>
          </a:fillRef>
          <a:effectRef idx="0">
            <a:schemeClr val="accent1"/>
          </a:effectRef>
          <a:fontRef idx="minor">
            <a:schemeClr val="tx1"/>
          </a:fontRef>
        </p:style>
      </p:cxnSp>
      <p:cxnSp>
        <p:nvCxnSpPr>
          <p:cNvPr id="8" name="Curved Connector 7"/>
          <p:cNvCxnSpPr>
            <a:stCxn id="22" idx="1"/>
            <a:endCxn id="23" idx="2"/>
          </p:cNvCxnSpPr>
          <p:nvPr/>
        </p:nvCxnSpPr>
        <p:spPr>
          <a:xfrm rot="10800000">
            <a:off x="696800" y="3130604"/>
            <a:ext cx="593065" cy="2534679"/>
          </a:xfrm>
          <a:prstGeom prst="curvedConnector3">
            <a:avLst>
              <a:gd name="adj1" fmla="val 121095"/>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59" name="Curved Connector 58"/>
          <p:cNvCxnSpPr>
            <a:stCxn id="44" idx="0"/>
            <a:endCxn id="23" idx="1"/>
          </p:cNvCxnSpPr>
          <p:nvPr/>
        </p:nvCxnSpPr>
        <p:spPr>
          <a:xfrm rot="16200000" flipV="1">
            <a:off x="3514964" y="1261520"/>
            <a:ext cx="2003912" cy="6332488"/>
          </a:xfrm>
          <a:prstGeom prst="curvedConnector3">
            <a:avLst>
              <a:gd name="adj1" fmla="val 24501"/>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65" name="Curved Connector 64"/>
          <p:cNvCxnSpPr>
            <a:stCxn id="42" idx="1"/>
            <a:endCxn id="22" idx="2"/>
          </p:cNvCxnSpPr>
          <p:nvPr/>
        </p:nvCxnSpPr>
        <p:spPr>
          <a:xfrm rot="10800000">
            <a:off x="1818036" y="5900844"/>
            <a:ext cx="486096" cy="362999"/>
          </a:xfrm>
          <a:prstGeom prst="curvedConnector2">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72" name="Curved Connector 71"/>
          <p:cNvCxnSpPr>
            <a:stCxn id="22" idx="1"/>
            <a:endCxn id="24" idx="2"/>
          </p:cNvCxnSpPr>
          <p:nvPr/>
        </p:nvCxnSpPr>
        <p:spPr>
          <a:xfrm rot="10800000">
            <a:off x="696800" y="3941422"/>
            <a:ext cx="593065" cy="1723861"/>
          </a:xfrm>
          <a:prstGeom prst="curvedConnector3">
            <a:avLst>
              <a:gd name="adj1" fmla="val 91619"/>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74" name="Curved Connector 73"/>
          <p:cNvCxnSpPr>
            <a:stCxn id="13" idx="2"/>
            <a:endCxn id="23" idx="0"/>
          </p:cNvCxnSpPr>
          <p:nvPr/>
        </p:nvCxnSpPr>
        <p:spPr>
          <a:xfrm rot="10800000">
            <a:off x="2007537" y="3130604"/>
            <a:ext cx="259444" cy="1690179"/>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77" name="Curved Connector 76"/>
          <p:cNvCxnSpPr>
            <a:stCxn id="12" idx="2"/>
            <a:endCxn id="23" idx="0"/>
          </p:cNvCxnSpPr>
          <p:nvPr/>
        </p:nvCxnSpPr>
        <p:spPr>
          <a:xfrm rot="10800000">
            <a:off x="2007537" y="3130604"/>
            <a:ext cx="259444" cy="1049231"/>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80" name="Curved Connector 79"/>
          <p:cNvCxnSpPr>
            <a:stCxn id="9" idx="2"/>
            <a:endCxn id="23" idx="0"/>
          </p:cNvCxnSpPr>
          <p:nvPr/>
        </p:nvCxnSpPr>
        <p:spPr>
          <a:xfrm rot="10800000" flipV="1">
            <a:off x="2007537" y="2256977"/>
            <a:ext cx="259444" cy="873625"/>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83" name="Curved Connector 82"/>
          <p:cNvCxnSpPr>
            <a:stCxn id="5" idx="1"/>
            <a:endCxn id="24" idx="0"/>
          </p:cNvCxnSpPr>
          <p:nvPr/>
        </p:nvCxnSpPr>
        <p:spPr>
          <a:xfrm rot="10800000" flipV="1">
            <a:off x="2007537" y="2552057"/>
            <a:ext cx="1587954" cy="1389363"/>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86" name="Curved Connector 85"/>
          <p:cNvCxnSpPr>
            <a:stCxn id="6" idx="1"/>
            <a:endCxn id="24" idx="0"/>
          </p:cNvCxnSpPr>
          <p:nvPr/>
        </p:nvCxnSpPr>
        <p:spPr>
          <a:xfrm rot="10800000" flipV="1">
            <a:off x="2007537" y="3538881"/>
            <a:ext cx="1587954" cy="402540"/>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89" name="Curved Connector 88"/>
          <p:cNvCxnSpPr>
            <a:stCxn id="35" idx="1"/>
            <a:endCxn id="13" idx="0"/>
          </p:cNvCxnSpPr>
          <p:nvPr/>
        </p:nvCxnSpPr>
        <p:spPr>
          <a:xfrm rot="10800000">
            <a:off x="3358801" y="4820783"/>
            <a:ext cx="2883962" cy="30773"/>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92" name="Curved Connector 91"/>
          <p:cNvCxnSpPr>
            <a:stCxn id="5" idx="1"/>
            <a:endCxn id="22" idx="3"/>
          </p:cNvCxnSpPr>
          <p:nvPr/>
        </p:nvCxnSpPr>
        <p:spPr>
          <a:xfrm rot="10800000" flipV="1">
            <a:off x="2346209" y="2552058"/>
            <a:ext cx="1249283" cy="3113224"/>
          </a:xfrm>
          <a:prstGeom prst="curvedConnector3">
            <a:avLst>
              <a:gd name="adj1" fmla="val 10174"/>
            </a:avLst>
          </a:prstGeom>
          <a:ln w="25400">
            <a:solidFill>
              <a:schemeClr val="accent5"/>
            </a:solidFill>
            <a:prstDash val="solid"/>
            <a:tailEnd type="none"/>
          </a:ln>
        </p:spPr>
        <p:style>
          <a:lnRef idx="1">
            <a:schemeClr val="accent1"/>
          </a:lnRef>
          <a:fillRef idx="0">
            <a:schemeClr val="accent1"/>
          </a:fillRef>
          <a:effectRef idx="0">
            <a:schemeClr val="accent1"/>
          </a:effectRef>
          <a:fontRef idx="minor">
            <a:schemeClr val="tx1"/>
          </a:fontRef>
        </p:style>
      </p:cxnSp>
      <p:grpSp>
        <p:nvGrpSpPr>
          <p:cNvPr id="103" name="Group 102"/>
          <p:cNvGrpSpPr/>
          <p:nvPr/>
        </p:nvGrpSpPr>
        <p:grpSpPr>
          <a:xfrm>
            <a:off x="7356617" y="169708"/>
            <a:ext cx="1739259" cy="646331"/>
            <a:chOff x="7605139" y="309282"/>
            <a:chExt cx="1847734" cy="646331"/>
          </a:xfrm>
        </p:grpSpPr>
        <p:cxnSp>
          <p:nvCxnSpPr>
            <p:cNvPr id="97" name="Curved Connector 96"/>
            <p:cNvCxnSpPr/>
            <p:nvPr/>
          </p:nvCxnSpPr>
          <p:spPr>
            <a:xfrm flipH="1">
              <a:off x="7710735" y="643216"/>
              <a:ext cx="326304" cy="0"/>
            </a:xfrm>
            <a:prstGeom prst="straightConnector1">
              <a:avLst/>
            </a:prstGeom>
            <a:ln w="25400">
              <a:solidFill>
                <a:schemeClr val="bg1">
                  <a:lumMod val="75000"/>
                </a:schemeClr>
              </a:solidFill>
              <a:prstDash val="solid"/>
              <a:tailEnd type="none"/>
            </a:ln>
          </p:spPr>
          <p:style>
            <a:lnRef idx="1">
              <a:schemeClr val="accent1"/>
            </a:lnRef>
            <a:fillRef idx="0">
              <a:schemeClr val="accent1"/>
            </a:fillRef>
            <a:effectRef idx="0">
              <a:schemeClr val="accent1"/>
            </a:effectRef>
            <a:fontRef idx="minor">
              <a:schemeClr val="tx1"/>
            </a:fontRef>
          </p:style>
        </p:cxnSp>
        <p:sp>
          <p:nvSpPr>
            <p:cNvPr id="98" name="TextBox 97"/>
            <p:cNvSpPr txBox="1"/>
            <p:nvPr/>
          </p:nvSpPr>
          <p:spPr>
            <a:xfrm>
              <a:off x="7605139" y="309282"/>
              <a:ext cx="1847734" cy="646331"/>
            </a:xfrm>
            <a:prstGeom prst="rect">
              <a:avLst/>
            </a:prstGeom>
            <a:noFill/>
            <a:ln>
              <a:solidFill>
                <a:schemeClr val="bg1">
                  <a:lumMod val="75000"/>
                </a:schemeClr>
              </a:solidFill>
            </a:ln>
          </p:spPr>
          <p:txBody>
            <a:bodyPr wrap="none" rtlCol="0">
              <a:spAutoFit/>
            </a:bodyPr>
            <a:lstStyle/>
            <a:p>
              <a:r>
                <a:rPr lang="en-GB" sz="1200" b="1" dirty="0" smtClean="0"/>
                <a:t>Key to linkages</a:t>
              </a:r>
              <a:r>
                <a:rPr lang="en-GB" sz="1200" dirty="0" smtClean="0"/>
                <a:t>:</a:t>
              </a:r>
            </a:p>
            <a:p>
              <a:pPr defTabSz="468000"/>
              <a:r>
                <a:rPr lang="en-GB" sz="1200" dirty="0"/>
                <a:t>	</a:t>
              </a:r>
              <a:r>
                <a:rPr lang="en-GB" sz="1200" dirty="0" smtClean="0"/>
                <a:t>Direct impact</a:t>
              </a:r>
            </a:p>
            <a:p>
              <a:pPr defTabSz="468000"/>
              <a:r>
                <a:rPr lang="en-GB" sz="1200" dirty="0"/>
                <a:t>	</a:t>
              </a:r>
              <a:r>
                <a:rPr lang="en-GB" sz="1200" dirty="0" smtClean="0"/>
                <a:t>Indirect/optional</a:t>
              </a:r>
              <a:endParaRPr lang="en-GB" sz="1200" dirty="0"/>
            </a:p>
          </p:txBody>
        </p:sp>
        <p:cxnSp>
          <p:nvCxnSpPr>
            <p:cNvPr id="102" name="Curved Connector 96"/>
            <p:cNvCxnSpPr/>
            <p:nvPr/>
          </p:nvCxnSpPr>
          <p:spPr>
            <a:xfrm flipH="1">
              <a:off x="7688324" y="809063"/>
              <a:ext cx="326304" cy="0"/>
            </a:xfrm>
            <a:prstGeom prst="straightConnector1">
              <a:avLst/>
            </a:prstGeom>
            <a:ln w="25400">
              <a:solidFill>
                <a:schemeClr val="bg1">
                  <a:lumMod val="75000"/>
                </a:schemeClr>
              </a:solidFill>
              <a:prstDash val="dash"/>
              <a:tailEnd type="none"/>
            </a:ln>
          </p:spPr>
          <p:style>
            <a:lnRef idx="1">
              <a:schemeClr val="accent1"/>
            </a:lnRef>
            <a:fillRef idx="0">
              <a:schemeClr val="accent1"/>
            </a:fillRef>
            <a:effectRef idx="0">
              <a:schemeClr val="accent1"/>
            </a:effectRef>
            <a:fontRef idx="minor">
              <a:schemeClr val="tx1"/>
            </a:fontRef>
          </p:style>
        </p:cxnSp>
      </p:grpSp>
      <p:cxnSp>
        <p:nvCxnSpPr>
          <p:cNvPr id="105" name="Curved Connector 104"/>
          <p:cNvCxnSpPr>
            <a:stCxn id="35" idx="1"/>
            <a:endCxn id="9" idx="0"/>
          </p:cNvCxnSpPr>
          <p:nvPr/>
        </p:nvCxnSpPr>
        <p:spPr>
          <a:xfrm rot="10800000">
            <a:off x="3358801" y="2256979"/>
            <a:ext cx="2883962" cy="2594577"/>
          </a:xfrm>
          <a:prstGeom prst="curvedConnector3">
            <a:avLst>
              <a:gd name="adj1" fmla="val 244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114" name="Curved Connector 113"/>
          <p:cNvCxnSpPr>
            <a:stCxn id="38" idx="2"/>
            <a:endCxn id="22" idx="3"/>
          </p:cNvCxnSpPr>
          <p:nvPr/>
        </p:nvCxnSpPr>
        <p:spPr>
          <a:xfrm rot="10800000" flipV="1">
            <a:off x="2346208" y="2559246"/>
            <a:ext cx="2562822" cy="3106035"/>
          </a:xfrm>
          <a:prstGeom prst="curvedConnector3">
            <a:avLst>
              <a:gd name="adj1" fmla="val 53673"/>
            </a:avLst>
          </a:prstGeom>
          <a:ln w="25400">
            <a:solidFill>
              <a:schemeClr val="accent5"/>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119" name="Curved Connector 118"/>
          <p:cNvCxnSpPr>
            <a:stCxn id="35" idx="1"/>
            <a:endCxn id="12" idx="0"/>
          </p:cNvCxnSpPr>
          <p:nvPr/>
        </p:nvCxnSpPr>
        <p:spPr>
          <a:xfrm rot="10800000">
            <a:off x="3358801" y="4179835"/>
            <a:ext cx="2883962" cy="671721"/>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122" name="Curved Connector 121"/>
          <p:cNvCxnSpPr>
            <a:stCxn id="22" idx="0"/>
            <a:endCxn id="41" idx="1"/>
          </p:cNvCxnSpPr>
          <p:nvPr/>
        </p:nvCxnSpPr>
        <p:spPr>
          <a:xfrm rot="16200000" flipV="1">
            <a:off x="1393219" y="5004903"/>
            <a:ext cx="382275" cy="467360"/>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62644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lstStyle/>
          <a:p>
            <a:r>
              <a:rPr lang="en-GB" dirty="0" smtClean="0"/>
              <a:t>Figure 4.2:  </a:t>
            </a:r>
            <a:r>
              <a:rPr lang="en-GB" b="1" dirty="0" smtClean="0"/>
              <a:t>Nine principles of biomimicry</a:t>
            </a:r>
            <a:endParaRPr lang="en-GB"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38301549"/>
              </p:ext>
            </p:extLst>
          </p:nvPr>
        </p:nvGraphicFramePr>
        <p:xfrm>
          <a:off x="628650" y="1089024"/>
          <a:ext cx="7886700" cy="49260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800100" y="6418846"/>
            <a:ext cx="7715250" cy="276999"/>
          </a:xfrm>
          <a:prstGeom prst="rect">
            <a:avLst/>
          </a:prstGeom>
          <a:noFill/>
        </p:spPr>
        <p:txBody>
          <a:bodyPr wrap="square" rtlCol="0">
            <a:spAutoFit/>
          </a:bodyPr>
          <a:lstStyle/>
          <a:p>
            <a:r>
              <a:rPr lang="en-GB" sz="1200" dirty="0"/>
              <a:t>Source: </a:t>
            </a:r>
            <a:r>
              <a:rPr lang="en-GB" sz="1200" dirty="0" err="1"/>
              <a:t>Benyus</a:t>
            </a:r>
            <a:r>
              <a:rPr lang="en-GB" sz="1200" dirty="0"/>
              <a:t> JM (2002</a:t>
            </a:r>
            <a:r>
              <a:rPr lang="en-GB" sz="1200" dirty="0" smtClean="0"/>
              <a:t>) </a:t>
            </a:r>
            <a:r>
              <a:rPr lang="en-GB" sz="1200" dirty="0"/>
              <a:t>Biomimicry: </a:t>
            </a:r>
            <a:r>
              <a:rPr lang="en-GB" sz="1200" dirty="0" smtClean="0"/>
              <a:t>innovation inspired </a:t>
            </a:r>
            <a:r>
              <a:rPr lang="en-GB" sz="1200" dirty="0"/>
              <a:t>by n</a:t>
            </a:r>
            <a:r>
              <a:rPr lang="en-GB" sz="1200" dirty="0" smtClean="0"/>
              <a:t>ature</a:t>
            </a:r>
            <a:r>
              <a:rPr lang="en-GB" sz="1200" i="1" dirty="0" smtClean="0"/>
              <a:t>, </a:t>
            </a:r>
            <a:r>
              <a:rPr lang="en-GB" sz="1200" dirty="0" smtClean="0"/>
              <a:t>Perennial</a:t>
            </a:r>
            <a:r>
              <a:rPr lang="en-GB" sz="1200" dirty="0"/>
              <a:t>, New York.</a:t>
            </a:r>
          </a:p>
        </p:txBody>
      </p:sp>
    </p:spTree>
    <p:extLst>
      <p:ext uri="{BB962C8B-B14F-4D97-AF65-F5344CB8AC3E}">
        <p14:creationId xmlns:p14="http://schemas.microsoft.com/office/powerpoint/2010/main" val="5160064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4 key points</a:t>
            </a:r>
            <a:endParaRPr lang="en-GB" dirty="0"/>
          </a:p>
        </p:txBody>
      </p:sp>
      <p:sp>
        <p:nvSpPr>
          <p:cNvPr id="3" name="Content Placeholder 2"/>
          <p:cNvSpPr>
            <a:spLocks noGrp="1"/>
          </p:cNvSpPr>
          <p:nvPr>
            <p:ph idx="1"/>
          </p:nvPr>
        </p:nvSpPr>
        <p:spPr>
          <a:xfrm>
            <a:off x="628650" y="1258958"/>
            <a:ext cx="7886700" cy="4918006"/>
          </a:xfrm>
        </p:spPr>
        <p:txBody>
          <a:bodyPr>
            <a:normAutofit fontScale="62500" lnSpcReduction="20000"/>
          </a:bodyPr>
          <a:lstStyle/>
          <a:p>
            <a:pPr marL="0" indent="0">
              <a:buNone/>
            </a:pPr>
            <a:r>
              <a:rPr lang="en-GB" sz="2200" dirty="0"/>
              <a:t>More organizations are seeing benefits from collaborative approaches, either vertically with suppliers and customers, or horizontally with competitors or industry peer groups.  Companies are investing in information about the materials they use and their sources of supply, aiming to de-risk and help inform future product designs.  Legislative approaches are coming into focus as governments and NGOs become aware of the increasing costs and adverse impacts of ‘externalities’.  All this affects supply chains, changing sourcing and procurement, focussing on control of products in-use and at end-of-use, or collaborating to share knowledge and facilities with partners worldwide.</a:t>
            </a:r>
          </a:p>
          <a:p>
            <a:pPr marL="0" indent="0">
              <a:buNone/>
            </a:pPr>
            <a:r>
              <a:rPr lang="en-GB" sz="2200" dirty="0"/>
              <a:t>Organizations are deploying a wide range of internal ‘enablers’ to develop their circular economy business models, products and services.  These include ways to think differently, such as systems thinking, biomimicry, and green chemistry, plus technologies ranging from 3D printing, through ‘big data’ to the Internet of Things.  3DP can revolutionize product design, material choice, the manufacturing process, reusability of the product, and can decentralize the supply chain, removing inventory and logistics links.  The Internet of Things can transform product longevity and reliability, reducing maintenance and breakdown costs and providing valuable information to both provider and user.  Platforms and ‘apps’ provide real impetus to the sharing and renting models, with scope to gain vast improvements in resource efficiency and shift consumer preferences from ownership to access.  A single system might deploy an array of technologies: big data ‘mining’ information from the Internet of Things, or platforms using the Internet of Things to improve asset utilization.  These enablers are not limited to circular economy initiatives, and can transform the effectiveness of both the business and its supply chain.</a:t>
            </a:r>
          </a:p>
          <a:p>
            <a:pPr marL="0" indent="0">
              <a:buNone/>
            </a:pPr>
            <a:r>
              <a:rPr lang="en-GB" sz="2200" dirty="0"/>
              <a:t>Technology and digital innovations offer fantastic potential to support the circular economy.  The speed of change is accelerating though, and companies need to invest ahead of competitors:  ‘we learned this from the consumer internet world: by the time it’s obvious, it’s too late.  What that means is, now is the time to act.  That you’ve got to realize we’re in the first two minutes of a soccer match; by halftime it’s too late.’  Bill </a:t>
            </a:r>
            <a:r>
              <a:rPr lang="en-GB" sz="2200" dirty="0" err="1"/>
              <a:t>Ruh</a:t>
            </a:r>
            <a:r>
              <a:rPr lang="en-GB" sz="2200" dirty="0"/>
              <a:t>, Chief Executive Officer, GE Digital, USA (</a:t>
            </a:r>
            <a:r>
              <a:rPr lang="en-GB" sz="2200" dirty="0" err="1"/>
              <a:t>WEF</a:t>
            </a:r>
            <a:r>
              <a:rPr lang="en-GB" sz="2200" dirty="0"/>
              <a:t> 2016)</a:t>
            </a:r>
          </a:p>
          <a:p>
            <a:pPr marL="0" indent="0">
              <a:buNone/>
            </a:pPr>
            <a:r>
              <a:rPr lang="en-GB" b="1" i="1" dirty="0" smtClean="0"/>
              <a:t>Notes</a:t>
            </a:r>
            <a:r>
              <a:rPr lang="en-GB" dirty="0" smtClean="0"/>
              <a:t>:</a:t>
            </a:r>
          </a:p>
          <a:p>
            <a:r>
              <a:rPr lang="en-GB" dirty="0" smtClean="0"/>
              <a:t>World </a:t>
            </a:r>
            <a:r>
              <a:rPr lang="en-GB" dirty="0"/>
              <a:t>Economic Forum with Accenture (2016), Digital Transformation of Industries,  p14	</a:t>
            </a:r>
          </a:p>
        </p:txBody>
      </p:sp>
    </p:spTree>
    <p:extLst>
      <p:ext uri="{BB962C8B-B14F-4D97-AF65-F5344CB8AC3E}">
        <p14:creationId xmlns:p14="http://schemas.microsoft.com/office/powerpoint/2010/main" val="25373055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4 resources</a:t>
            </a:r>
            <a:endParaRPr lang="en-GB" dirty="0"/>
          </a:p>
        </p:txBody>
      </p:sp>
      <p:sp>
        <p:nvSpPr>
          <p:cNvPr id="3" name="Content Placeholder 2"/>
          <p:cNvSpPr>
            <a:spLocks noGrp="1"/>
          </p:cNvSpPr>
          <p:nvPr>
            <p:ph idx="1"/>
          </p:nvPr>
        </p:nvSpPr>
        <p:spPr/>
        <p:txBody>
          <a:bodyPr/>
          <a:lstStyle/>
          <a:p>
            <a:pPr lvl="0"/>
            <a:r>
              <a:rPr lang="en-GB" dirty="0"/>
              <a:t>Thinking in Systems: A Primer, </a:t>
            </a:r>
            <a:r>
              <a:rPr lang="en-GB" dirty="0" err="1"/>
              <a:t>Donella</a:t>
            </a:r>
            <a:r>
              <a:rPr lang="en-GB" dirty="0"/>
              <a:t> H Meadows, 2008, Sustainability Institute</a:t>
            </a:r>
          </a:p>
          <a:p>
            <a:pPr lvl="0"/>
            <a:r>
              <a:rPr lang="en-GB" dirty="0"/>
              <a:t>Biomimicry Institute </a:t>
            </a:r>
            <a:r>
              <a:rPr lang="en-GB" u="sng" dirty="0">
                <a:hlinkClick r:id="rId2"/>
              </a:rPr>
              <a:t>biomimicry.org/</a:t>
            </a:r>
            <a:r>
              <a:rPr lang="en-GB" dirty="0"/>
              <a:t> </a:t>
            </a:r>
          </a:p>
          <a:p>
            <a:pPr lvl="0"/>
            <a:r>
              <a:rPr lang="en-GB" dirty="0"/>
              <a:t>World Economic Forum with Accenture (2016), Digital Transformation of Industries </a:t>
            </a:r>
            <a:r>
              <a:rPr lang="en-GB" u="sng" dirty="0">
                <a:hlinkClick r:id="rId3"/>
              </a:rPr>
              <a:t>http://reports.weforum.org/digital-transformation-of-industries/wp-content/blogs.dir/94/mp/files/pages/files/digital-enterprise-narrative-final-january-2016.pdf</a:t>
            </a:r>
            <a:r>
              <a:rPr lang="en-GB" dirty="0"/>
              <a:t> [accessed 29 May 2016]</a:t>
            </a:r>
          </a:p>
          <a:p>
            <a:pPr marL="0" indent="0">
              <a:buNone/>
            </a:pPr>
            <a:endParaRPr lang="en-GB" dirty="0"/>
          </a:p>
        </p:txBody>
      </p:sp>
    </p:spTree>
    <p:extLst>
      <p:ext uri="{BB962C8B-B14F-4D97-AF65-F5344CB8AC3E}">
        <p14:creationId xmlns:p14="http://schemas.microsoft.com/office/powerpoint/2010/main" val="11190388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Chapter 5 overview</a:t>
            </a:r>
            <a:endParaRPr lang="en-GB" dirty="0"/>
          </a:p>
        </p:txBody>
      </p:sp>
      <p:sp>
        <p:nvSpPr>
          <p:cNvPr id="9" name="Content Placeholder 8"/>
          <p:cNvSpPr>
            <a:spLocks noGrp="1"/>
          </p:cNvSpPr>
          <p:nvPr>
            <p:ph idx="1"/>
          </p:nvPr>
        </p:nvSpPr>
        <p:spPr>
          <a:xfrm>
            <a:off x="597700" y="1177033"/>
            <a:ext cx="7886700" cy="4666215"/>
          </a:xfrm>
        </p:spPr>
        <p:txBody>
          <a:bodyPr>
            <a:normAutofit lnSpcReduction="10000"/>
          </a:bodyPr>
          <a:lstStyle/>
          <a:p>
            <a:pPr marL="0" indent="0">
              <a:buNone/>
            </a:pPr>
            <a:r>
              <a:rPr lang="en-GB" dirty="0" smtClean="0"/>
              <a:t>Organizations are investigating the opportunities of circular economy approaches.  Start-ups and major global corporates are rethinking products, processes and business models.  What factors are driving this?  This chapter looks at:</a:t>
            </a:r>
          </a:p>
          <a:p>
            <a:pPr lvl="0"/>
            <a:r>
              <a:rPr lang="en-GB" dirty="0" smtClean="0"/>
              <a:t>Recent industrial history, world trade and population growth, leading to </a:t>
            </a:r>
          </a:p>
          <a:p>
            <a:pPr lvl="0"/>
            <a:r>
              <a:rPr lang="en-GB" dirty="0" smtClean="0"/>
              <a:t>the ‘</a:t>
            </a:r>
            <a:r>
              <a:rPr lang="en-GB" b="1" dirty="0" smtClean="0"/>
              <a:t>great acceleration</a:t>
            </a:r>
            <a:r>
              <a:rPr lang="en-GB" dirty="0" smtClean="0"/>
              <a:t>’, with wide-ranging developments transforming agriculture and industry;</a:t>
            </a:r>
          </a:p>
          <a:p>
            <a:pPr lvl="0"/>
            <a:r>
              <a:rPr lang="en-GB" dirty="0" smtClean="0"/>
              <a:t>human impact on the earth, leading scientists to conclude we have entered a new geological era, the Anthropocene</a:t>
            </a:r>
          </a:p>
          <a:p>
            <a:pPr lvl="0"/>
            <a:r>
              <a:rPr lang="en-GB" dirty="0" smtClean="0"/>
              <a:t>a global stocktake of technical, energy, water and biological resources</a:t>
            </a:r>
          </a:p>
          <a:p>
            <a:pPr lvl="0"/>
            <a:r>
              <a:rPr lang="en-GB" dirty="0" smtClean="0"/>
              <a:t>issues of demand exceeding supply;</a:t>
            </a:r>
          </a:p>
          <a:p>
            <a:pPr lvl="0"/>
            <a:r>
              <a:rPr lang="en-GB" dirty="0" smtClean="0"/>
              <a:t>and asks whether there are other factors persuading businesses to rethink and redesign their strategies.</a:t>
            </a:r>
          </a:p>
          <a:p>
            <a:endParaRPr lang="en-GB" dirty="0"/>
          </a:p>
        </p:txBody>
      </p:sp>
      <p:grpSp>
        <p:nvGrpSpPr>
          <p:cNvPr id="3" name="Group 2"/>
          <p:cNvGrpSpPr/>
          <p:nvPr/>
        </p:nvGrpSpPr>
        <p:grpSpPr>
          <a:xfrm>
            <a:off x="597700" y="5677658"/>
            <a:ext cx="8308359" cy="923330"/>
            <a:chOff x="289178" y="2559704"/>
            <a:chExt cx="8308359" cy="923330"/>
          </a:xfrm>
        </p:grpSpPr>
        <p:sp>
          <p:nvSpPr>
            <p:cNvPr id="4" name="Flowchart: Process 3"/>
            <p:cNvSpPr/>
            <p:nvPr/>
          </p:nvSpPr>
          <p:spPr>
            <a:xfrm>
              <a:off x="2535597" y="2643369"/>
              <a:ext cx="1224000"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smtClean="0"/>
                <a:t>Drivers for change:</a:t>
              </a:r>
              <a:endParaRPr lang="en-GB" dirty="0"/>
            </a:p>
          </p:txBody>
        </p:sp>
        <p:sp>
          <p:nvSpPr>
            <p:cNvPr id="5" name="Flowchart: Process 4"/>
            <p:cNvSpPr/>
            <p:nvPr/>
          </p:nvSpPr>
          <p:spPr>
            <a:xfrm>
              <a:off x="4148244" y="2643369"/>
              <a:ext cx="4449293"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smtClean="0"/>
                <a:t>Sectors</a:t>
              </a:r>
              <a:r>
                <a:rPr lang="en-GB" dirty="0" smtClean="0"/>
                <a:t> : </a:t>
              </a:r>
            </a:p>
            <a:p>
              <a:pPr algn="ctr"/>
              <a:r>
                <a:rPr lang="en-GB" dirty="0" smtClean="0"/>
                <a:t>Food, Fashion, Consumer Technology, Industrial manufacturing</a:t>
              </a:r>
              <a:endParaRPr lang="en-GB" dirty="0"/>
            </a:p>
          </p:txBody>
        </p:sp>
        <p:sp>
          <p:nvSpPr>
            <p:cNvPr id="6" name="TextBox 5"/>
            <p:cNvSpPr txBox="1"/>
            <p:nvPr/>
          </p:nvSpPr>
          <p:spPr>
            <a:xfrm>
              <a:off x="762309" y="2559704"/>
              <a:ext cx="1842246" cy="923330"/>
            </a:xfrm>
            <a:prstGeom prst="rect">
              <a:avLst/>
            </a:prstGeom>
            <a:noFill/>
          </p:spPr>
          <p:txBody>
            <a:bodyPr wrap="square" rtlCol="0">
              <a:spAutoFit/>
            </a:bodyPr>
            <a:lstStyle/>
            <a:p>
              <a:r>
                <a:rPr lang="en-GB" sz="1400" b="1" dirty="0" smtClean="0">
                  <a:latin typeface="+mn-lt"/>
                </a:rPr>
                <a:t>Why are businesses </a:t>
              </a:r>
              <a:r>
                <a:rPr lang="en-GB" sz="1400" b="1" dirty="0">
                  <a:latin typeface="+mn-lt"/>
                </a:rPr>
                <a:t>adopting</a:t>
              </a:r>
              <a:r>
                <a:rPr lang="en-GB" sz="1400" dirty="0">
                  <a:latin typeface="+mn-lt"/>
                </a:rPr>
                <a:t> </a:t>
              </a:r>
              <a:r>
                <a:rPr lang="en-GB" sz="1400" b="1" dirty="0" smtClean="0">
                  <a:latin typeface="+mn-lt"/>
                </a:rPr>
                <a:t>circular economy models?</a:t>
              </a:r>
            </a:p>
            <a:p>
              <a:r>
                <a:rPr lang="en-GB" sz="1200" dirty="0" smtClean="0">
                  <a:latin typeface="+mn-lt"/>
                </a:rPr>
                <a:t>Chapters 5-9</a:t>
              </a:r>
            </a:p>
          </p:txBody>
        </p:sp>
        <p:cxnSp>
          <p:nvCxnSpPr>
            <p:cNvPr id="7" name="Straight Arrow Connector 6"/>
            <p:cNvCxnSpPr>
              <a:stCxn id="4" idx="3"/>
              <a:endCxn id="5" idx="1"/>
            </p:cNvCxnSpPr>
            <p:nvPr/>
          </p:nvCxnSpPr>
          <p:spPr>
            <a:xfrm>
              <a:off x="3759597" y="3021369"/>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Oval 7"/>
            <p:cNvSpPr/>
            <p:nvPr/>
          </p:nvSpPr>
          <p:spPr>
            <a:xfrm>
              <a:off x="289178" y="2807897"/>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2</a:t>
              </a:r>
            </a:p>
          </p:txBody>
        </p:sp>
      </p:grpSp>
    </p:spTree>
    <p:extLst>
      <p:ext uri="{BB962C8B-B14F-4D97-AF65-F5344CB8AC3E}">
        <p14:creationId xmlns:p14="http://schemas.microsoft.com/office/powerpoint/2010/main" val="42441307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5.1:  </a:t>
            </a:r>
            <a:r>
              <a:rPr lang="en-GB" b="1" dirty="0" smtClean="0"/>
              <a:t>World trade growth</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98983850"/>
              </p:ext>
            </p:extLst>
          </p:nvPr>
        </p:nvGraphicFramePr>
        <p:xfrm>
          <a:off x="628650" y="1431925"/>
          <a:ext cx="7488654" cy="4567822"/>
        </p:xfrm>
        <a:graphic>
          <a:graphicData uri="http://schemas.openxmlformats.org/drawingml/2006/chart">
            <c:chart xmlns:c="http://schemas.openxmlformats.org/drawingml/2006/chart" xmlns:r="http://schemas.openxmlformats.org/officeDocument/2006/relationships" r:id="rId2"/>
          </a:graphicData>
        </a:graphic>
      </p:graphicFrame>
      <p:sp>
        <p:nvSpPr>
          <p:cNvPr id="7" name="Rectangle 6"/>
          <p:cNvSpPr/>
          <p:nvPr/>
        </p:nvSpPr>
        <p:spPr>
          <a:xfrm>
            <a:off x="628649" y="6176963"/>
            <a:ext cx="7488655" cy="307777"/>
          </a:xfrm>
          <a:prstGeom prst="rect">
            <a:avLst/>
          </a:prstGeom>
        </p:spPr>
        <p:txBody>
          <a:bodyPr wrap="square">
            <a:spAutoFit/>
          </a:bodyPr>
          <a:lstStyle/>
          <a:p>
            <a:r>
              <a:rPr lang="en-GB" dirty="0" smtClean="0"/>
              <a:t>Source:  World </a:t>
            </a:r>
            <a:r>
              <a:rPr lang="en-GB" dirty="0"/>
              <a:t>Bank national accounts data, and OECD National Accounts data </a:t>
            </a:r>
            <a:r>
              <a:rPr lang="en-GB" dirty="0" smtClean="0"/>
              <a:t>files</a:t>
            </a:r>
            <a:endParaRPr lang="en-GB" dirty="0"/>
          </a:p>
        </p:txBody>
      </p:sp>
    </p:spTree>
    <p:extLst>
      <p:ext uri="{BB962C8B-B14F-4D97-AF65-F5344CB8AC3E}">
        <p14:creationId xmlns:p14="http://schemas.microsoft.com/office/powerpoint/2010/main" val="12492211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Chart 14"/>
          <p:cNvGraphicFramePr>
            <a:graphicFrameLocks noGrp="1"/>
          </p:cNvGraphicFramePr>
          <p:nvPr>
            <p:extLst>
              <p:ext uri="{D42A27DB-BD31-4B8C-83A1-F6EECF244321}">
                <p14:modId xmlns:p14="http://schemas.microsoft.com/office/powerpoint/2010/main" val="813038648"/>
              </p:ext>
            </p:extLst>
          </p:nvPr>
        </p:nvGraphicFramePr>
        <p:xfrm>
          <a:off x="533158" y="1181328"/>
          <a:ext cx="7616231" cy="5094060"/>
        </p:xfrm>
        <a:graphic>
          <a:graphicData uri="http://schemas.openxmlformats.org/drawingml/2006/chart">
            <c:chart xmlns:c="http://schemas.openxmlformats.org/drawingml/2006/chart" xmlns:r="http://schemas.openxmlformats.org/officeDocument/2006/relationships" r:id="rId3"/>
          </a:graphicData>
        </a:graphic>
      </p:graphicFrame>
      <p:sp>
        <p:nvSpPr>
          <p:cNvPr id="30722" name="Rectangle 2"/>
          <p:cNvSpPr>
            <a:spLocks noGrp="1" noChangeArrowheads="1"/>
          </p:cNvSpPr>
          <p:nvPr>
            <p:ph type="title"/>
          </p:nvPr>
        </p:nvSpPr>
        <p:spPr/>
        <p:txBody>
          <a:bodyPr/>
          <a:lstStyle/>
          <a:p>
            <a:pPr eaLnBrk="1" hangingPunct="1"/>
            <a:r>
              <a:rPr lang="en-GB" altLang="en-US" dirty="0" smtClean="0"/>
              <a:t>Figure 5.2:  </a:t>
            </a:r>
            <a:r>
              <a:rPr lang="en-GB" altLang="en-US" b="1" dirty="0" smtClean="0"/>
              <a:t>A growing population</a:t>
            </a:r>
            <a:endParaRPr lang="en-US" altLang="en-US" b="1" dirty="0" smtClean="0"/>
          </a:p>
        </p:txBody>
      </p:sp>
      <p:sp>
        <p:nvSpPr>
          <p:cNvPr id="826372" name="AutoShape 4"/>
          <p:cNvSpPr>
            <a:spLocks noChangeArrowheads="1"/>
          </p:cNvSpPr>
          <p:nvPr/>
        </p:nvSpPr>
        <p:spPr bwMode="auto">
          <a:xfrm>
            <a:off x="3978442" y="2242464"/>
            <a:ext cx="3104285" cy="949916"/>
          </a:xfrm>
          <a:prstGeom prst="wedgeRectCallout">
            <a:avLst>
              <a:gd name="adj1" fmla="val 77208"/>
              <a:gd name="adj2" fmla="val 85336"/>
            </a:avLst>
          </a:prstGeom>
          <a:solidFill>
            <a:schemeClr val="bg2"/>
          </a:solidFill>
          <a:ln w="9525" algn="ctr">
            <a:solidFill>
              <a:schemeClr val="tx1"/>
            </a:solidFill>
            <a:miter lim="800000"/>
            <a:headEnd/>
            <a:tailEnd/>
          </a:ln>
        </p:spPr>
        <p:txBody>
          <a:bodyPr anchor="ctr"/>
          <a:lstStyle>
            <a:lvl1pPr defTabSz="995363">
              <a:defRPr sz="1400">
                <a:solidFill>
                  <a:schemeClr val="tx1"/>
                </a:solidFill>
                <a:latin typeface="Arial" panose="020B0604020202020204" pitchFamily="34" charset="0"/>
                <a:cs typeface="Arial" panose="020B0604020202020204" pitchFamily="34" charset="0"/>
              </a:defRPr>
            </a:lvl1pPr>
            <a:lvl2pPr marL="742950" indent="-285750" defTabSz="995363">
              <a:defRPr sz="1400">
                <a:solidFill>
                  <a:schemeClr val="tx1"/>
                </a:solidFill>
                <a:latin typeface="Arial" panose="020B0604020202020204" pitchFamily="34" charset="0"/>
                <a:cs typeface="Arial" panose="020B0604020202020204" pitchFamily="34" charset="0"/>
              </a:defRPr>
            </a:lvl2pPr>
            <a:lvl3pPr marL="1143000" indent="-228600" defTabSz="995363">
              <a:defRPr sz="1400">
                <a:solidFill>
                  <a:schemeClr val="tx1"/>
                </a:solidFill>
                <a:latin typeface="Arial" panose="020B0604020202020204" pitchFamily="34" charset="0"/>
                <a:cs typeface="Arial" panose="020B0604020202020204" pitchFamily="34" charset="0"/>
              </a:defRPr>
            </a:lvl3pPr>
            <a:lvl4pPr marL="1600200" indent="-228600" defTabSz="995363">
              <a:defRPr sz="1400">
                <a:solidFill>
                  <a:schemeClr val="tx1"/>
                </a:solidFill>
                <a:latin typeface="Arial" panose="020B0604020202020204" pitchFamily="34" charset="0"/>
                <a:cs typeface="Arial" panose="020B0604020202020204" pitchFamily="34" charset="0"/>
              </a:defRPr>
            </a:lvl4pPr>
            <a:lvl5pPr marL="2057400" indent="-228600" defTabSz="995363">
              <a:defRPr sz="1400">
                <a:solidFill>
                  <a:schemeClr val="tx1"/>
                </a:solidFill>
                <a:latin typeface="Arial" panose="020B0604020202020204" pitchFamily="34" charset="0"/>
                <a:cs typeface="Arial" panose="020B0604020202020204" pitchFamily="34" charset="0"/>
              </a:defRPr>
            </a:lvl5pPr>
            <a:lvl6pPr marL="25146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9718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4290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8862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r>
              <a:rPr lang="en-GB" altLang="en-US" sz="1600" dirty="0"/>
              <a:t>‘Consumers’ forecast to increase from </a:t>
            </a:r>
            <a:r>
              <a:rPr lang="en-GB" altLang="en-US" sz="1600" dirty="0" smtClean="0"/>
              <a:t>1.8 billion in 2012 to </a:t>
            </a:r>
            <a:r>
              <a:rPr lang="en-GB" altLang="en-US" sz="1600" b="1" dirty="0" smtClean="0"/>
              <a:t>4.8 billion</a:t>
            </a:r>
            <a:r>
              <a:rPr lang="en-GB" altLang="en-US" sz="1600" dirty="0" smtClean="0"/>
              <a:t> </a:t>
            </a:r>
            <a:r>
              <a:rPr lang="en-GB" altLang="en-US" sz="1600" dirty="0"/>
              <a:t>by 2030</a:t>
            </a:r>
            <a:endParaRPr lang="en-US" altLang="en-US" sz="1600" dirty="0"/>
          </a:p>
        </p:txBody>
      </p:sp>
      <p:sp>
        <p:nvSpPr>
          <p:cNvPr id="30725" name="Text Box 5"/>
          <p:cNvSpPr txBox="1">
            <a:spLocks noChangeArrowheads="1"/>
          </p:cNvSpPr>
          <p:nvPr/>
        </p:nvSpPr>
        <p:spPr bwMode="auto">
          <a:xfrm>
            <a:off x="1020679" y="6121498"/>
            <a:ext cx="7494671" cy="523220"/>
          </a:xfrm>
          <a:prstGeom prst="rect">
            <a:avLst/>
          </a:prstGeom>
          <a:noFill/>
          <a:ln>
            <a:noFill/>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defTabSz="995363">
              <a:defRPr sz="1400">
                <a:solidFill>
                  <a:schemeClr val="tx1"/>
                </a:solidFill>
                <a:latin typeface="Arial" panose="020B0604020202020204" pitchFamily="34" charset="0"/>
                <a:cs typeface="Arial" panose="020B0604020202020204" pitchFamily="34" charset="0"/>
              </a:defRPr>
            </a:lvl1pPr>
            <a:lvl2pPr marL="742950" indent="-285750" defTabSz="995363">
              <a:defRPr sz="1400">
                <a:solidFill>
                  <a:schemeClr val="tx1"/>
                </a:solidFill>
                <a:latin typeface="Arial" panose="020B0604020202020204" pitchFamily="34" charset="0"/>
                <a:cs typeface="Arial" panose="020B0604020202020204" pitchFamily="34" charset="0"/>
              </a:defRPr>
            </a:lvl2pPr>
            <a:lvl3pPr marL="1143000" indent="-228600" defTabSz="995363">
              <a:defRPr sz="1400">
                <a:solidFill>
                  <a:schemeClr val="tx1"/>
                </a:solidFill>
                <a:latin typeface="Arial" panose="020B0604020202020204" pitchFamily="34" charset="0"/>
                <a:cs typeface="Arial" panose="020B0604020202020204" pitchFamily="34" charset="0"/>
              </a:defRPr>
            </a:lvl3pPr>
            <a:lvl4pPr marL="1600200" indent="-228600" defTabSz="995363">
              <a:defRPr sz="1400">
                <a:solidFill>
                  <a:schemeClr val="tx1"/>
                </a:solidFill>
                <a:latin typeface="Arial" panose="020B0604020202020204" pitchFamily="34" charset="0"/>
                <a:cs typeface="Arial" panose="020B0604020202020204" pitchFamily="34" charset="0"/>
              </a:defRPr>
            </a:lvl4pPr>
            <a:lvl5pPr marL="2057400" indent="-228600" defTabSz="995363">
              <a:defRPr sz="1400">
                <a:solidFill>
                  <a:schemeClr val="tx1"/>
                </a:solidFill>
                <a:latin typeface="Arial" panose="020B0604020202020204" pitchFamily="34" charset="0"/>
                <a:cs typeface="Arial" panose="020B0604020202020204" pitchFamily="34" charset="0"/>
              </a:defRPr>
            </a:lvl5pPr>
            <a:lvl6pPr marL="25146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9718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4290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8862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r>
              <a:rPr lang="en-GB" altLang="en-US" i="1" dirty="0"/>
              <a:t>Source: US Census </a:t>
            </a:r>
            <a:r>
              <a:rPr lang="en-GB" altLang="en-US" i="1" dirty="0" smtClean="0"/>
              <a:t>International; </a:t>
            </a:r>
            <a:r>
              <a:rPr lang="en-GB" dirty="0" err="1"/>
              <a:t>Kharas</a:t>
            </a:r>
            <a:r>
              <a:rPr lang="en-GB" dirty="0"/>
              <a:t>, H (2010), The Emerging Middle class in developing countries, OECD Development Centre Working Paper No. 285.  </a:t>
            </a:r>
            <a:endParaRPr lang="en-US" altLang="en-US" i="1" dirty="0"/>
          </a:p>
        </p:txBody>
      </p:sp>
      <p:sp>
        <p:nvSpPr>
          <p:cNvPr id="826374" name="Rectangle 6"/>
          <p:cNvSpPr>
            <a:spLocks noChangeArrowheads="1"/>
          </p:cNvSpPr>
          <p:nvPr/>
        </p:nvSpPr>
        <p:spPr bwMode="auto">
          <a:xfrm>
            <a:off x="7934664" y="4507832"/>
            <a:ext cx="468313" cy="638175"/>
          </a:xfrm>
          <a:prstGeom prst="rect">
            <a:avLst/>
          </a:prstGeom>
          <a:solidFill>
            <a:schemeClr val="bg2"/>
          </a:solidFill>
          <a:ln w="952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defTabSz="995363">
              <a:defRPr sz="1400">
                <a:solidFill>
                  <a:schemeClr val="tx1"/>
                </a:solidFill>
                <a:latin typeface="Arial" panose="020B0604020202020204" pitchFamily="34" charset="0"/>
                <a:cs typeface="Arial" panose="020B0604020202020204" pitchFamily="34" charset="0"/>
              </a:defRPr>
            </a:lvl1pPr>
            <a:lvl2pPr marL="742950" indent="-285750" defTabSz="995363">
              <a:defRPr sz="1400">
                <a:solidFill>
                  <a:schemeClr val="tx1"/>
                </a:solidFill>
                <a:latin typeface="Arial" panose="020B0604020202020204" pitchFamily="34" charset="0"/>
                <a:cs typeface="Arial" panose="020B0604020202020204" pitchFamily="34" charset="0"/>
              </a:defRPr>
            </a:lvl2pPr>
            <a:lvl3pPr marL="1143000" indent="-228600" defTabSz="995363">
              <a:defRPr sz="1400">
                <a:solidFill>
                  <a:schemeClr val="tx1"/>
                </a:solidFill>
                <a:latin typeface="Arial" panose="020B0604020202020204" pitchFamily="34" charset="0"/>
                <a:cs typeface="Arial" panose="020B0604020202020204" pitchFamily="34" charset="0"/>
              </a:defRPr>
            </a:lvl3pPr>
            <a:lvl4pPr marL="1600200" indent="-228600" defTabSz="995363">
              <a:defRPr sz="1400">
                <a:solidFill>
                  <a:schemeClr val="tx1"/>
                </a:solidFill>
                <a:latin typeface="Arial" panose="020B0604020202020204" pitchFamily="34" charset="0"/>
                <a:cs typeface="Arial" panose="020B0604020202020204" pitchFamily="34" charset="0"/>
              </a:defRPr>
            </a:lvl4pPr>
            <a:lvl5pPr marL="2057400" indent="-228600" defTabSz="995363">
              <a:defRPr sz="1400">
                <a:solidFill>
                  <a:schemeClr val="tx1"/>
                </a:solidFill>
                <a:latin typeface="Arial" panose="020B0604020202020204" pitchFamily="34" charset="0"/>
                <a:cs typeface="Arial" panose="020B0604020202020204" pitchFamily="34" charset="0"/>
              </a:defRPr>
            </a:lvl5pPr>
            <a:lvl6pPr marL="25146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9718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4290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8862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pPr algn="ctr"/>
            <a:r>
              <a:rPr lang="en-GB" altLang="en-US"/>
              <a:t>1.8bn</a:t>
            </a:r>
          </a:p>
        </p:txBody>
      </p:sp>
      <p:sp>
        <p:nvSpPr>
          <p:cNvPr id="826375" name="Rectangle 7"/>
          <p:cNvSpPr>
            <a:spLocks noChangeArrowheads="1"/>
          </p:cNvSpPr>
          <p:nvPr/>
        </p:nvSpPr>
        <p:spPr bwMode="auto">
          <a:xfrm>
            <a:off x="7934664" y="3364832"/>
            <a:ext cx="468313" cy="1146175"/>
          </a:xfrm>
          <a:prstGeom prst="rect">
            <a:avLst/>
          </a:prstGeom>
          <a:solidFill>
            <a:schemeClr val="bg1"/>
          </a:solidFill>
          <a:ln w="952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defTabSz="995363">
              <a:defRPr sz="1400">
                <a:solidFill>
                  <a:schemeClr val="tx1"/>
                </a:solidFill>
                <a:latin typeface="Arial" panose="020B0604020202020204" pitchFamily="34" charset="0"/>
                <a:cs typeface="Arial" panose="020B0604020202020204" pitchFamily="34" charset="0"/>
              </a:defRPr>
            </a:lvl1pPr>
            <a:lvl2pPr marL="742950" indent="-285750" defTabSz="995363">
              <a:defRPr sz="1400">
                <a:solidFill>
                  <a:schemeClr val="tx1"/>
                </a:solidFill>
                <a:latin typeface="Arial" panose="020B0604020202020204" pitchFamily="34" charset="0"/>
                <a:cs typeface="Arial" panose="020B0604020202020204" pitchFamily="34" charset="0"/>
              </a:defRPr>
            </a:lvl2pPr>
            <a:lvl3pPr marL="1143000" indent="-228600" defTabSz="995363">
              <a:defRPr sz="1400">
                <a:solidFill>
                  <a:schemeClr val="tx1"/>
                </a:solidFill>
                <a:latin typeface="Arial" panose="020B0604020202020204" pitchFamily="34" charset="0"/>
                <a:cs typeface="Arial" panose="020B0604020202020204" pitchFamily="34" charset="0"/>
              </a:defRPr>
            </a:lvl3pPr>
            <a:lvl4pPr marL="1600200" indent="-228600" defTabSz="995363">
              <a:defRPr sz="1400">
                <a:solidFill>
                  <a:schemeClr val="tx1"/>
                </a:solidFill>
                <a:latin typeface="Arial" panose="020B0604020202020204" pitchFamily="34" charset="0"/>
                <a:cs typeface="Arial" panose="020B0604020202020204" pitchFamily="34" charset="0"/>
              </a:defRPr>
            </a:lvl4pPr>
            <a:lvl5pPr marL="2057400" indent="-228600" defTabSz="995363">
              <a:defRPr sz="1400">
                <a:solidFill>
                  <a:schemeClr val="tx1"/>
                </a:solidFill>
                <a:latin typeface="Arial" panose="020B0604020202020204" pitchFamily="34" charset="0"/>
                <a:cs typeface="Arial" panose="020B0604020202020204" pitchFamily="34" charset="0"/>
              </a:defRPr>
            </a:lvl5pPr>
            <a:lvl6pPr marL="25146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9718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4290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8862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pPr algn="ctr"/>
            <a:r>
              <a:rPr lang="en-GB" altLang="en-US"/>
              <a:t>3bn</a:t>
            </a:r>
          </a:p>
        </p:txBody>
      </p:sp>
    </p:spTree>
    <p:extLst>
      <p:ext uri="{BB962C8B-B14F-4D97-AF65-F5344CB8AC3E}">
        <p14:creationId xmlns:p14="http://schemas.microsoft.com/office/powerpoint/2010/main" val="373872540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26374"/>
                                        </p:tgtEl>
                                        <p:attrNameLst>
                                          <p:attrName>style.visibility</p:attrName>
                                        </p:attrNameLst>
                                      </p:cBhvr>
                                      <p:to>
                                        <p:strVal val="visible"/>
                                      </p:to>
                                    </p:set>
                                    <p:animEffect transition="in" filter="dissolve">
                                      <p:cBhvr>
                                        <p:cTn id="7" dur="500"/>
                                        <p:tgtEl>
                                          <p:spTgt spid="826374"/>
                                        </p:tgtEl>
                                      </p:cBhvr>
                                    </p:animEffect>
                                  </p:childTnLst>
                                </p:cTn>
                              </p:par>
                            </p:childTnLst>
                          </p:cTn>
                        </p:par>
                        <p:par>
                          <p:cTn id="8" fill="hold">
                            <p:stCondLst>
                              <p:cond delay="500"/>
                            </p:stCondLst>
                            <p:childTnLst>
                              <p:par>
                                <p:cTn id="9" presetID="9" presetClass="entr" presetSubtype="0" fill="hold" grpId="0" nodeType="afterEffect">
                                  <p:stCondLst>
                                    <p:cond delay="2000"/>
                                  </p:stCondLst>
                                  <p:childTnLst>
                                    <p:set>
                                      <p:cBhvr>
                                        <p:cTn id="10" dur="1" fill="hold">
                                          <p:stCondLst>
                                            <p:cond delay="0"/>
                                          </p:stCondLst>
                                        </p:cTn>
                                        <p:tgtEl>
                                          <p:spTgt spid="826372"/>
                                        </p:tgtEl>
                                        <p:attrNameLst>
                                          <p:attrName>style.visibility</p:attrName>
                                        </p:attrNameLst>
                                      </p:cBhvr>
                                      <p:to>
                                        <p:strVal val="visible"/>
                                      </p:to>
                                    </p:set>
                                    <p:animEffect transition="in" filter="dissolve">
                                      <p:cBhvr>
                                        <p:cTn id="11" dur="500"/>
                                        <p:tgtEl>
                                          <p:spTgt spid="826372"/>
                                        </p:tgtEl>
                                      </p:cBhvr>
                                    </p:animEffect>
                                  </p:childTnLst>
                                </p:cTn>
                              </p:par>
                              <p:par>
                                <p:cTn id="12" presetID="9" presetClass="entr" presetSubtype="0" fill="hold" grpId="0" nodeType="withEffect">
                                  <p:stCondLst>
                                    <p:cond delay="2000"/>
                                  </p:stCondLst>
                                  <p:childTnLst>
                                    <p:set>
                                      <p:cBhvr>
                                        <p:cTn id="13" dur="1" fill="hold">
                                          <p:stCondLst>
                                            <p:cond delay="0"/>
                                          </p:stCondLst>
                                        </p:cTn>
                                        <p:tgtEl>
                                          <p:spTgt spid="826375"/>
                                        </p:tgtEl>
                                        <p:attrNameLst>
                                          <p:attrName>style.visibility</p:attrName>
                                        </p:attrNameLst>
                                      </p:cBhvr>
                                      <p:to>
                                        <p:strVal val="visible"/>
                                      </p:to>
                                    </p:set>
                                    <p:animEffect transition="in" filter="dissolve">
                                      <p:cBhvr>
                                        <p:cTn id="14" dur="500"/>
                                        <p:tgtEl>
                                          <p:spTgt spid="8263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6372" grpId="0" animBg="1"/>
      <p:bldP spid="826374" grpId="0" animBg="1"/>
      <p:bldP spid="82637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billion new consumers enter the market</a:t>
            </a:r>
            <a:endParaRPr lang="en-GB" dirty="0"/>
          </a:p>
        </p:txBody>
      </p:sp>
      <p:graphicFrame>
        <p:nvGraphicFramePr>
          <p:cNvPr id="4" name="Content Placeholder 3"/>
          <p:cNvGraphicFramePr>
            <a:graphicFrameLocks noGrp="1"/>
          </p:cNvGraphicFramePr>
          <p:nvPr>
            <p:ph idx="1"/>
            <p:extLst/>
          </p:nvPr>
        </p:nvGraphicFramePr>
        <p:xfrm>
          <a:off x="628650" y="1431925"/>
          <a:ext cx="7886700" cy="4745038"/>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 Box 5"/>
          <p:cNvSpPr txBox="1">
            <a:spLocks noChangeArrowheads="1"/>
          </p:cNvSpPr>
          <p:nvPr/>
        </p:nvSpPr>
        <p:spPr bwMode="auto">
          <a:xfrm>
            <a:off x="1005689" y="6226428"/>
            <a:ext cx="7494671" cy="430887"/>
          </a:xfrm>
          <a:prstGeom prst="rect">
            <a:avLst/>
          </a:prstGeom>
          <a:noFill/>
          <a:ln>
            <a:noFill/>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defTabSz="995363">
              <a:defRPr sz="1400">
                <a:solidFill>
                  <a:schemeClr val="tx1"/>
                </a:solidFill>
                <a:latin typeface="Arial" panose="020B0604020202020204" pitchFamily="34" charset="0"/>
                <a:cs typeface="Arial" panose="020B0604020202020204" pitchFamily="34" charset="0"/>
              </a:defRPr>
            </a:lvl1pPr>
            <a:lvl2pPr marL="742950" indent="-285750" defTabSz="995363">
              <a:defRPr sz="1400">
                <a:solidFill>
                  <a:schemeClr val="tx1"/>
                </a:solidFill>
                <a:latin typeface="Arial" panose="020B0604020202020204" pitchFamily="34" charset="0"/>
                <a:cs typeface="Arial" panose="020B0604020202020204" pitchFamily="34" charset="0"/>
              </a:defRPr>
            </a:lvl2pPr>
            <a:lvl3pPr marL="1143000" indent="-228600" defTabSz="995363">
              <a:defRPr sz="1400">
                <a:solidFill>
                  <a:schemeClr val="tx1"/>
                </a:solidFill>
                <a:latin typeface="Arial" panose="020B0604020202020204" pitchFamily="34" charset="0"/>
                <a:cs typeface="Arial" panose="020B0604020202020204" pitchFamily="34" charset="0"/>
              </a:defRPr>
            </a:lvl3pPr>
            <a:lvl4pPr marL="1600200" indent="-228600" defTabSz="995363">
              <a:defRPr sz="1400">
                <a:solidFill>
                  <a:schemeClr val="tx1"/>
                </a:solidFill>
                <a:latin typeface="Arial" panose="020B0604020202020204" pitchFamily="34" charset="0"/>
                <a:cs typeface="Arial" panose="020B0604020202020204" pitchFamily="34" charset="0"/>
              </a:defRPr>
            </a:lvl4pPr>
            <a:lvl5pPr marL="2057400" indent="-228600" defTabSz="995363">
              <a:defRPr sz="1400">
                <a:solidFill>
                  <a:schemeClr val="tx1"/>
                </a:solidFill>
                <a:latin typeface="Arial" panose="020B0604020202020204" pitchFamily="34" charset="0"/>
                <a:cs typeface="Arial" panose="020B0604020202020204" pitchFamily="34" charset="0"/>
              </a:defRPr>
            </a:lvl5pPr>
            <a:lvl6pPr marL="25146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9718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4290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8862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r>
              <a:rPr lang="en-GB" altLang="en-US" sz="1100" i="1" dirty="0"/>
              <a:t>Source: US Census </a:t>
            </a:r>
            <a:r>
              <a:rPr lang="en-GB" altLang="en-US" sz="1100" i="1" dirty="0" smtClean="0"/>
              <a:t>International; </a:t>
            </a:r>
            <a:r>
              <a:rPr lang="en-GB" sz="1100" dirty="0" err="1"/>
              <a:t>Kharas</a:t>
            </a:r>
            <a:r>
              <a:rPr lang="en-GB" sz="1100" dirty="0"/>
              <a:t>, H (2010), The Emerging Middle class in developing countries, OECD Development Centre Working Paper No. 285.  </a:t>
            </a:r>
            <a:endParaRPr lang="en-US" altLang="en-US" sz="1100" i="1" dirty="0"/>
          </a:p>
        </p:txBody>
      </p:sp>
    </p:spTree>
    <p:extLst>
      <p:ext uri="{BB962C8B-B14F-4D97-AF65-F5344CB8AC3E}">
        <p14:creationId xmlns:p14="http://schemas.microsoft.com/office/powerpoint/2010/main" val="63544133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p:cNvSpPr>
            <a:spLocks noGrp="1"/>
          </p:cNvSpPr>
          <p:nvPr>
            <p:ph type="title"/>
          </p:nvPr>
        </p:nvSpPr>
        <p:spPr/>
        <p:txBody>
          <a:bodyPr/>
          <a:lstStyle/>
          <a:p>
            <a:r>
              <a:rPr lang="en-GB" dirty="0" smtClean="0"/>
              <a:t>Figure 5.3:  </a:t>
            </a:r>
            <a:r>
              <a:rPr lang="en-GB" b="1" dirty="0" smtClean="0"/>
              <a:t>The Great Acceleration</a:t>
            </a:r>
            <a:endParaRPr lang="en-GB" dirty="0"/>
          </a:p>
        </p:txBody>
      </p:sp>
      <p:sp>
        <p:nvSpPr>
          <p:cNvPr id="13" name="TextBox 12"/>
          <p:cNvSpPr txBox="1"/>
          <p:nvPr/>
        </p:nvSpPr>
        <p:spPr>
          <a:xfrm>
            <a:off x="8194726" y="5739656"/>
            <a:ext cx="639919" cy="338554"/>
          </a:xfrm>
          <a:prstGeom prst="rect">
            <a:avLst/>
          </a:prstGeom>
          <a:noFill/>
        </p:spPr>
        <p:txBody>
          <a:bodyPr wrap="none" rtlCol="0">
            <a:spAutoFit/>
          </a:bodyPr>
          <a:lstStyle/>
          <a:p>
            <a:r>
              <a:rPr lang="en-GB" sz="1600" dirty="0" smtClean="0"/>
              <a:t>2010</a:t>
            </a:r>
            <a:endParaRPr lang="en-GB" sz="1600" dirty="0"/>
          </a:p>
        </p:txBody>
      </p:sp>
      <p:sp>
        <p:nvSpPr>
          <p:cNvPr id="14" name="Freeform 13"/>
          <p:cNvSpPr/>
          <p:nvPr/>
        </p:nvSpPr>
        <p:spPr>
          <a:xfrm>
            <a:off x="627321" y="1117440"/>
            <a:ext cx="7888029" cy="4328297"/>
          </a:xfrm>
          <a:custGeom>
            <a:avLst/>
            <a:gdLst>
              <a:gd name="connsiteX0" fmla="*/ 0 w 6719777"/>
              <a:gd name="connsiteY0" fmla="*/ 4104168 h 4125433"/>
              <a:gd name="connsiteX1" fmla="*/ 637954 w 6719777"/>
              <a:gd name="connsiteY1" fmla="*/ 4125433 h 4125433"/>
              <a:gd name="connsiteX2" fmla="*/ 1318438 w 6719777"/>
              <a:gd name="connsiteY2" fmla="*/ 4104168 h 4125433"/>
              <a:gd name="connsiteX3" fmla="*/ 1775638 w 6719777"/>
              <a:gd name="connsiteY3" fmla="*/ 4104168 h 4125433"/>
              <a:gd name="connsiteX4" fmla="*/ 1807535 w 6719777"/>
              <a:gd name="connsiteY4" fmla="*/ 4093535 h 4125433"/>
              <a:gd name="connsiteX5" fmla="*/ 1839433 w 6719777"/>
              <a:gd name="connsiteY5" fmla="*/ 4114800 h 4125433"/>
              <a:gd name="connsiteX6" fmla="*/ 2551814 w 6719777"/>
              <a:gd name="connsiteY6" fmla="*/ 4104168 h 4125433"/>
              <a:gd name="connsiteX7" fmla="*/ 2604977 w 6719777"/>
              <a:gd name="connsiteY7" fmla="*/ 4061638 h 4125433"/>
              <a:gd name="connsiteX8" fmla="*/ 2636875 w 6719777"/>
              <a:gd name="connsiteY8" fmla="*/ 4093535 h 4125433"/>
              <a:gd name="connsiteX9" fmla="*/ 2838893 w 6719777"/>
              <a:gd name="connsiteY9" fmla="*/ 4061638 h 4125433"/>
              <a:gd name="connsiteX10" fmla="*/ 2998382 w 6719777"/>
              <a:gd name="connsiteY10" fmla="*/ 4061638 h 4125433"/>
              <a:gd name="connsiteX11" fmla="*/ 3083442 w 6719777"/>
              <a:gd name="connsiteY11" fmla="*/ 4072270 h 4125433"/>
              <a:gd name="connsiteX12" fmla="*/ 3094075 w 6719777"/>
              <a:gd name="connsiteY12" fmla="*/ 4029740 h 4125433"/>
              <a:gd name="connsiteX13" fmla="*/ 3157870 w 6719777"/>
              <a:gd name="connsiteY13" fmla="*/ 4051005 h 4125433"/>
              <a:gd name="connsiteX14" fmla="*/ 3423684 w 6719777"/>
              <a:gd name="connsiteY14" fmla="*/ 4051005 h 4125433"/>
              <a:gd name="connsiteX15" fmla="*/ 3615070 w 6719777"/>
              <a:gd name="connsiteY15" fmla="*/ 4008475 h 4125433"/>
              <a:gd name="connsiteX16" fmla="*/ 3806456 w 6719777"/>
              <a:gd name="connsiteY16" fmla="*/ 3997842 h 4125433"/>
              <a:gd name="connsiteX17" fmla="*/ 3902149 w 6719777"/>
              <a:gd name="connsiteY17" fmla="*/ 3965945 h 4125433"/>
              <a:gd name="connsiteX18" fmla="*/ 3965945 w 6719777"/>
              <a:gd name="connsiteY18" fmla="*/ 3955312 h 4125433"/>
              <a:gd name="connsiteX19" fmla="*/ 4104168 w 6719777"/>
              <a:gd name="connsiteY19" fmla="*/ 3955312 h 4125433"/>
              <a:gd name="connsiteX20" fmla="*/ 4167963 w 6719777"/>
              <a:gd name="connsiteY20" fmla="*/ 3955312 h 4125433"/>
              <a:gd name="connsiteX21" fmla="*/ 4189228 w 6719777"/>
              <a:gd name="connsiteY21" fmla="*/ 3880884 h 4125433"/>
              <a:gd name="connsiteX22" fmla="*/ 4231759 w 6719777"/>
              <a:gd name="connsiteY22" fmla="*/ 3934047 h 4125433"/>
              <a:gd name="connsiteX23" fmla="*/ 4359349 w 6719777"/>
              <a:gd name="connsiteY23" fmla="*/ 3944679 h 4125433"/>
              <a:gd name="connsiteX24" fmla="*/ 4433777 w 6719777"/>
              <a:gd name="connsiteY24" fmla="*/ 3912782 h 4125433"/>
              <a:gd name="connsiteX25" fmla="*/ 4518838 w 6719777"/>
              <a:gd name="connsiteY25" fmla="*/ 3902149 h 4125433"/>
              <a:gd name="connsiteX26" fmla="*/ 4582633 w 6719777"/>
              <a:gd name="connsiteY26" fmla="*/ 3859619 h 4125433"/>
              <a:gd name="connsiteX27" fmla="*/ 4635796 w 6719777"/>
              <a:gd name="connsiteY27" fmla="*/ 3817089 h 4125433"/>
              <a:gd name="connsiteX28" fmla="*/ 4678326 w 6719777"/>
              <a:gd name="connsiteY28" fmla="*/ 3870252 h 4125433"/>
              <a:gd name="connsiteX29" fmla="*/ 4805917 w 6719777"/>
              <a:gd name="connsiteY29" fmla="*/ 3795824 h 4125433"/>
              <a:gd name="connsiteX30" fmla="*/ 4901610 w 6719777"/>
              <a:gd name="connsiteY30" fmla="*/ 3785191 h 4125433"/>
              <a:gd name="connsiteX31" fmla="*/ 5007935 w 6719777"/>
              <a:gd name="connsiteY31" fmla="*/ 3732028 h 4125433"/>
              <a:gd name="connsiteX32" fmla="*/ 5018568 w 6719777"/>
              <a:gd name="connsiteY32" fmla="*/ 3710763 h 4125433"/>
              <a:gd name="connsiteX33" fmla="*/ 5071731 w 6719777"/>
              <a:gd name="connsiteY33" fmla="*/ 3763926 h 4125433"/>
              <a:gd name="connsiteX34" fmla="*/ 5178056 w 6719777"/>
              <a:gd name="connsiteY34" fmla="*/ 3689498 h 4125433"/>
              <a:gd name="connsiteX35" fmla="*/ 5231219 w 6719777"/>
              <a:gd name="connsiteY35" fmla="*/ 3604438 h 4125433"/>
              <a:gd name="connsiteX36" fmla="*/ 5348177 w 6719777"/>
              <a:gd name="connsiteY36" fmla="*/ 3487479 h 4125433"/>
              <a:gd name="connsiteX37" fmla="*/ 5507666 w 6719777"/>
              <a:gd name="connsiteY37" fmla="*/ 3274828 h 4125433"/>
              <a:gd name="connsiteX38" fmla="*/ 5582093 w 6719777"/>
              <a:gd name="connsiteY38" fmla="*/ 3094075 h 4125433"/>
              <a:gd name="connsiteX39" fmla="*/ 5677786 w 6719777"/>
              <a:gd name="connsiteY39" fmla="*/ 2934586 h 4125433"/>
              <a:gd name="connsiteX40" fmla="*/ 5752214 w 6719777"/>
              <a:gd name="connsiteY40" fmla="*/ 2775098 h 4125433"/>
              <a:gd name="connsiteX41" fmla="*/ 5773479 w 6719777"/>
              <a:gd name="connsiteY41" fmla="*/ 2690038 h 4125433"/>
              <a:gd name="connsiteX42" fmla="*/ 5805377 w 6719777"/>
              <a:gd name="connsiteY42" fmla="*/ 2668772 h 4125433"/>
              <a:gd name="connsiteX43" fmla="*/ 5901070 w 6719777"/>
              <a:gd name="connsiteY43" fmla="*/ 2456121 h 4125433"/>
              <a:gd name="connsiteX44" fmla="*/ 5954233 w 6719777"/>
              <a:gd name="connsiteY44" fmla="*/ 2371061 h 4125433"/>
              <a:gd name="connsiteX45" fmla="*/ 5986131 w 6719777"/>
              <a:gd name="connsiteY45" fmla="*/ 2296633 h 4125433"/>
              <a:gd name="connsiteX46" fmla="*/ 6124354 w 6719777"/>
              <a:gd name="connsiteY46" fmla="*/ 1998921 h 4125433"/>
              <a:gd name="connsiteX47" fmla="*/ 6156252 w 6719777"/>
              <a:gd name="connsiteY47" fmla="*/ 1860698 h 4125433"/>
              <a:gd name="connsiteX48" fmla="*/ 6220047 w 6719777"/>
              <a:gd name="connsiteY48" fmla="*/ 1701210 h 4125433"/>
              <a:gd name="connsiteX49" fmla="*/ 6283842 w 6719777"/>
              <a:gd name="connsiteY49" fmla="*/ 1573619 h 4125433"/>
              <a:gd name="connsiteX50" fmla="*/ 6379535 w 6719777"/>
              <a:gd name="connsiteY50" fmla="*/ 1318438 h 4125433"/>
              <a:gd name="connsiteX51" fmla="*/ 6432698 w 6719777"/>
              <a:gd name="connsiteY51" fmla="*/ 1105786 h 4125433"/>
              <a:gd name="connsiteX52" fmla="*/ 6464596 w 6719777"/>
              <a:gd name="connsiteY52" fmla="*/ 956931 h 4125433"/>
              <a:gd name="connsiteX53" fmla="*/ 6539024 w 6719777"/>
              <a:gd name="connsiteY53" fmla="*/ 786810 h 4125433"/>
              <a:gd name="connsiteX54" fmla="*/ 6570921 w 6719777"/>
              <a:gd name="connsiteY54" fmla="*/ 510363 h 4125433"/>
              <a:gd name="connsiteX55" fmla="*/ 6592186 w 6719777"/>
              <a:gd name="connsiteY55" fmla="*/ 361507 h 4125433"/>
              <a:gd name="connsiteX56" fmla="*/ 6624084 w 6719777"/>
              <a:gd name="connsiteY56" fmla="*/ 287079 h 4125433"/>
              <a:gd name="connsiteX57" fmla="*/ 6655982 w 6719777"/>
              <a:gd name="connsiteY57" fmla="*/ 74428 h 4125433"/>
              <a:gd name="connsiteX58" fmla="*/ 6687879 w 6719777"/>
              <a:gd name="connsiteY58" fmla="*/ 116958 h 4125433"/>
              <a:gd name="connsiteX59" fmla="*/ 6719777 w 6719777"/>
              <a:gd name="connsiteY59" fmla="*/ 0 h 4125433"/>
              <a:gd name="connsiteX0" fmla="*/ 0 w 6743745"/>
              <a:gd name="connsiteY0" fmla="*/ 4144614 h 4165879"/>
              <a:gd name="connsiteX1" fmla="*/ 637954 w 6743745"/>
              <a:gd name="connsiteY1" fmla="*/ 4165879 h 4165879"/>
              <a:gd name="connsiteX2" fmla="*/ 1318438 w 6743745"/>
              <a:gd name="connsiteY2" fmla="*/ 4144614 h 4165879"/>
              <a:gd name="connsiteX3" fmla="*/ 1775638 w 6743745"/>
              <a:gd name="connsiteY3" fmla="*/ 4144614 h 4165879"/>
              <a:gd name="connsiteX4" fmla="*/ 1807535 w 6743745"/>
              <a:gd name="connsiteY4" fmla="*/ 4133981 h 4165879"/>
              <a:gd name="connsiteX5" fmla="*/ 1839433 w 6743745"/>
              <a:gd name="connsiteY5" fmla="*/ 4155246 h 4165879"/>
              <a:gd name="connsiteX6" fmla="*/ 2551814 w 6743745"/>
              <a:gd name="connsiteY6" fmla="*/ 4144614 h 4165879"/>
              <a:gd name="connsiteX7" fmla="*/ 2604977 w 6743745"/>
              <a:gd name="connsiteY7" fmla="*/ 4102084 h 4165879"/>
              <a:gd name="connsiteX8" fmla="*/ 2636875 w 6743745"/>
              <a:gd name="connsiteY8" fmla="*/ 4133981 h 4165879"/>
              <a:gd name="connsiteX9" fmla="*/ 2838893 w 6743745"/>
              <a:gd name="connsiteY9" fmla="*/ 4102084 h 4165879"/>
              <a:gd name="connsiteX10" fmla="*/ 2998382 w 6743745"/>
              <a:gd name="connsiteY10" fmla="*/ 4102084 h 4165879"/>
              <a:gd name="connsiteX11" fmla="*/ 3083442 w 6743745"/>
              <a:gd name="connsiteY11" fmla="*/ 4112716 h 4165879"/>
              <a:gd name="connsiteX12" fmla="*/ 3094075 w 6743745"/>
              <a:gd name="connsiteY12" fmla="*/ 4070186 h 4165879"/>
              <a:gd name="connsiteX13" fmla="*/ 3157870 w 6743745"/>
              <a:gd name="connsiteY13" fmla="*/ 4091451 h 4165879"/>
              <a:gd name="connsiteX14" fmla="*/ 3423684 w 6743745"/>
              <a:gd name="connsiteY14" fmla="*/ 4091451 h 4165879"/>
              <a:gd name="connsiteX15" fmla="*/ 3615070 w 6743745"/>
              <a:gd name="connsiteY15" fmla="*/ 4048921 h 4165879"/>
              <a:gd name="connsiteX16" fmla="*/ 3806456 w 6743745"/>
              <a:gd name="connsiteY16" fmla="*/ 4038288 h 4165879"/>
              <a:gd name="connsiteX17" fmla="*/ 3902149 w 6743745"/>
              <a:gd name="connsiteY17" fmla="*/ 4006391 h 4165879"/>
              <a:gd name="connsiteX18" fmla="*/ 3965945 w 6743745"/>
              <a:gd name="connsiteY18" fmla="*/ 3995758 h 4165879"/>
              <a:gd name="connsiteX19" fmla="*/ 4104168 w 6743745"/>
              <a:gd name="connsiteY19" fmla="*/ 3995758 h 4165879"/>
              <a:gd name="connsiteX20" fmla="*/ 4167963 w 6743745"/>
              <a:gd name="connsiteY20" fmla="*/ 3995758 h 4165879"/>
              <a:gd name="connsiteX21" fmla="*/ 4189228 w 6743745"/>
              <a:gd name="connsiteY21" fmla="*/ 3921330 h 4165879"/>
              <a:gd name="connsiteX22" fmla="*/ 4231759 w 6743745"/>
              <a:gd name="connsiteY22" fmla="*/ 3974493 h 4165879"/>
              <a:gd name="connsiteX23" fmla="*/ 4359349 w 6743745"/>
              <a:gd name="connsiteY23" fmla="*/ 3985125 h 4165879"/>
              <a:gd name="connsiteX24" fmla="*/ 4433777 w 6743745"/>
              <a:gd name="connsiteY24" fmla="*/ 3953228 h 4165879"/>
              <a:gd name="connsiteX25" fmla="*/ 4518838 w 6743745"/>
              <a:gd name="connsiteY25" fmla="*/ 3942595 h 4165879"/>
              <a:gd name="connsiteX26" fmla="*/ 4582633 w 6743745"/>
              <a:gd name="connsiteY26" fmla="*/ 3900065 h 4165879"/>
              <a:gd name="connsiteX27" fmla="*/ 4635796 w 6743745"/>
              <a:gd name="connsiteY27" fmla="*/ 3857535 h 4165879"/>
              <a:gd name="connsiteX28" fmla="*/ 4678326 w 6743745"/>
              <a:gd name="connsiteY28" fmla="*/ 3910698 h 4165879"/>
              <a:gd name="connsiteX29" fmla="*/ 4805917 w 6743745"/>
              <a:gd name="connsiteY29" fmla="*/ 3836270 h 4165879"/>
              <a:gd name="connsiteX30" fmla="*/ 4901610 w 6743745"/>
              <a:gd name="connsiteY30" fmla="*/ 3825637 h 4165879"/>
              <a:gd name="connsiteX31" fmla="*/ 5007935 w 6743745"/>
              <a:gd name="connsiteY31" fmla="*/ 3772474 h 4165879"/>
              <a:gd name="connsiteX32" fmla="*/ 5018568 w 6743745"/>
              <a:gd name="connsiteY32" fmla="*/ 3751209 h 4165879"/>
              <a:gd name="connsiteX33" fmla="*/ 5071731 w 6743745"/>
              <a:gd name="connsiteY33" fmla="*/ 3804372 h 4165879"/>
              <a:gd name="connsiteX34" fmla="*/ 5178056 w 6743745"/>
              <a:gd name="connsiteY34" fmla="*/ 3729944 h 4165879"/>
              <a:gd name="connsiteX35" fmla="*/ 5231219 w 6743745"/>
              <a:gd name="connsiteY35" fmla="*/ 3644884 h 4165879"/>
              <a:gd name="connsiteX36" fmla="*/ 5348177 w 6743745"/>
              <a:gd name="connsiteY36" fmla="*/ 3527925 h 4165879"/>
              <a:gd name="connsiteX37" fmla="*/ 5507666 w 6743745"/>
              <a:gd name="connsiteY37" fmla="*/ 3315274 h 4165879"/>
              <a:gd name="connsiteX38" fmla="*/ 5582093 w 6743745"/>
              <a:gd name="connsiteY38" fmla="*/ 3134521 h 4165879"/>
              <a:gd name="connsiteX39" fmla="*/ 5677786 w 6743745"/>
              <a:gd name="connsiteY39" fmla="*/ 2975032 h 4165879"/>
              <a:gd name="connsiteX40" fmla="*/ 5752214 w 6743745"/>
              <a:gd name="connsiteY40" fmla="*/ 2815544 h 4165879"/>
              <a:gd name="connsiteX41" fmla="*/ 5773479 w 6743745"/>
              <a:gd name="connsiteY41" fmla="*/ 2730484 h 4165879"/>
              <a:gd name="connsiteX42" fmla="*/ 5805377 w 6743745"/>
              <a:gd name="connsiteY42" fmla="*/ 2709218 h 4165879"/>
              <a:gd name="connsiteX43" fmla="*/ 5901070 w 6743745"/>
              <a:gd name="connsiteY43" fmla="*/ 2496567 h 4165879"/>
              <a:gd name="connsiteX44" fmla="*/ 5954233 w 6743745"/>
              <a:gd name="connsiteY44" fmla="*/ 2411507 h 4165879"/>
              <a:gd name="connsiteX45" fmla="*/ 5986131 w 6743745"/>
              <a:gd name="connsiteY45" fmla="*/ 2337079 h 4165879"/>
              <a:gd name="connsiteX46" fmla="*/ 6124354 w 6743745"/>
              <a:gd name="connsiteY46" fmla="*/ 2039367 h 4165879"/>
              <a:gd name="connsiteX47" fmla="*/ 6156252 w 6743745"/>
              <a:gd name="connsiteY47" fmla="*/ 1901144 h 4165879"/>
              <a:gd name="connsiteX48" fmla="*/ 6220047 w 6743745"/>
              <a:gd name="connsiteY48" fmla="*/ 1741656 h 4165879"/>
              <a:gd name="connsiteX49" fmla="*/ 6283842 w 6743745"/>
              <a:gd name="connsiteY49" fmla="*/ 1614065 h 4165879"/>
              <a:gd name="connsiteX50" fmla="*/ 6379535 w 6743745"/>
              <a:gd name="connsiteY50" fmla="*/ 1358884 h 4165879"/>
              <a:gd name="connsiteX51" fmla="*/ 6432698 w 6743745"/>
              <a:gd name="connsiteY51" fmla="*/ 1146232 h 4165879"/>
              <a:gd name="connsiteX52" fmla="*/ 6464596 w 6743745"/>
              <a:gd name="connsiteY52" fmla="*/ 997377 h 4165879"/>
              <a:gd name="connsiteX53" fmla="*/ 6539024 w 6743745"/>
              <a:gd name="connsiteY53" fmla="*/ 827256 h 4165879"/>
              <a:gd name="connsiteX54" fmla="*/ 6570921 w 6743745"/>
              <a:gd name="connsiteY54" fmla="*/ 550809 h 4165879"/>
              <a:gd name="connsiteX55" fmla="*/ 6592186 w 6743745"/>
              <a:gd name="connsiteY55" fmla="*/ 401953 h 4165879"/>
              <a:gd name="connsiteX56" fmla="*/ 6624084 w 6743745"/>
              <a:gd name="connsiteY56" fmla="*/ 327525 h 4165879"/>
              <a:gd name="connsiteX57" fmla="*/ 6655982 w 6743745"/>
              <a:gd name="connsiteY57" fmla="*/ 114874 h 4165879"/>
              <a:gd name="connsiteX58" fmla="*/ 6687879 w 6743745"/>
              <a:gd name="connsiteY58" fmla="*/ 157404 h 4165879"/>
              <a:gd name="connsiteX59" fmla="*/ 6743745 w 6743745"/>
              <a:gd name="connsiteY59" fmla="*/ 0 h 416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6743745" h="4165879">
                <a:moveTo>
                  <a:pt x="0" y="4144614"/>
                </a:moveTo>
                <a:lnTo>
                  <a:pt x="637954" y="4165879"/>
                </a:lnTo>
                <a:lnTo>
                  <a:pt x="1318438" y="4144614"/>
                </a:lnTo>
                <a:lnTo>
                  <a:pt x="1775638" y="4144614"/>
                </a:lnTo>
                <a:lnTo>
                  <a:pt x="1807535" y="4133981"/>
                </a:lnTo>
                <a:lnTo>
                  <a:pt x="1839433" y="4155246"/>
                </a:lnTo>
                <a:lnTo>
                  <a:pt x="2551814" y="4144614"/>
                </a:lnTo>
                <a:lnTo>
                  <a:pt x="2604977" y="4102084"/>
                </a:lnTo>
                <a:lnTo>
                  <a:pt x="2636875" y="4133981"/>
                </a:lnTo>
                <a:lnTo>
                  <a:pt x="2838893" y="4102084"/>
                </a:lnTo>
                <a:lnTo>
                  <a:pt x="2998382" y="4102084"/>
                </a:lnTo>
                <a:lnTo>
                  <a:pt x="3083442" y="4112716"/>
                </a:lnTo>
                <a:lnTo>
                  <a:pt x="3094075" y="4070186"/>
                </a:lnTo>
                <a:lnTo>
                  <a:pt x="3157870" y="4091451"/>
                </a:lnTo>
                <a:lnTo>
                  <a:pt x="3423684" y="4091451"/>
                </a:lnTo>
                <a:lnTo>
                  <a:pt x="3615070" y="4048921"/>
                </a:lnTo>
                <a:lnTo>
                  <a:pt x="3806456" y="4038288"/>
                </a:lnTo>
                <a:lnTo>
                  <a:pt x="3902149" y="4006391"/>
                </a:lnTo>
                <a:lnTo>
                  <a:pt x="3965945" y="3995758"/>
                </a:lnTo>
                <a:lnTo>
                  <a:pt x="4104168" y="3995758"/>
                </a:lnTo>
                <a:lnTo>
                  <a:pt x="4167963" y="3995758"/>
                </a:lnTo>
                <a:lnTo>
                  <a:pt x="4189228" y="3921330"/>
                </a:lnTo>
                <a:lnTo>
                  <a:pt x="4231759" y="3974493"/>
                </a:lnTo>
                <a:lnTo>
                  <a:pt x="4359349" y="3985125"/>
                </a:lnTo>
                <a:lnTo>
                  <a:pt x="4433777" y="3953228"/>
                </a:lnTo>
                <a:lnTo>
                  <a:pt x="4518838" y="3942595"/>
                </a:lnTo>
                <a:lnTo>
                  <a:pt x="4582633" y="3900065"/>
                </a:lnTo>
                <a:lnTo>
                  <a:pt x="4635796" y="3857535"/>
                </a:lnTo>
                <a:lnTo>
                  <a:pt x="4678326" y="3910698"/>
                </a:lnTo>
                <a:lnTo>
                  <a:pt x="4805917" y="3836270"/>
                </a:lnTo>
                <a:lnTo>
                  <a:pt x="4901610" y="3825637"/>
                </a:lnTo>
                <a:lnTo>
                  <a:pt x="5007935" y="3772474"/>
                </a:lnTo>
                <a:lnTo>
                  <a:pt x="5018568" y="3751209"/>
                </a:lnTo>
                <a:lnTo>
                  <a:pt x="5071731" y="3804372"/>
                </a:lnTo>
                <a:lnTo>
                  <a:pt x="5178056" y="3729944"/>
                </a:lnTo>
                <a:lnTo>
                  <a:pt x="5231219" y="3644884"/>
                </a:lnTo>
                <a:lnTo>
                  <a:pt x="5348177" y="3527925"/>
                </a:lnTo>
                <a:lnTo>
                  <a:pt x="5507666" y="3315274"/>
                </a:lnTo>
                <a:lnTo>
                  <a:pt x="5582093" y="3134521"/>
                </a:lnTo>
                <a:lnTo>
                  <a:pt x="5677786" y="2975032"/>
                </a:lnTo>
                <a:lnTo>
                  <a:pt x="5752214" y="2815544"/>
                </a:lnTo>
                <a:lnTo>
                  <a:pt x="5773479" y="2730484"/>
                </a:lnTo>
                <a:lnTo>
                  <a:pt x="5805377" y="2709218"/>
                </a:lnTo>
                <a:lnTo>
                  <a:pt x="5901070" y="2496567"/>
                </a:lnTo>
                <a:lnTo>
                  <a:pt x="5954233" y="2411507"/>
                </a:lnTo>
                <a:lnTo>
                  <a:pt x="5986131" y="2337079"/>
                </a:lnTo>
                <a:lnTo>
                  <a:pt x="6124354" y="2039367"/>
                </a:lnTo>
                <a:cubicBezTo>
                  <a:pt x="6135530" y="1894076"/>
                  <a:pt x="6088776" y="1901144"/>
                  <a:pt x="6156252" y="1901144"/>
                </a:cubicBezTo>
                <a:lnTo>
                  <a:pt x="6220047" y="1741656"/>
                </a:lnTo>
                <a:lnTo>
                  <a:pt x="6283842" y="1614065"/>
                </a:lnTo>
                <a:lnTo>
                  <a:pt x="6379535" y="1358884"/>
                </a:lnTo>
                <a:lnTo>
                  <a:pt x="6432698" y="1146232"/>
                </a:lnTo>
                <a:lnTo>
                  <a:pt x="6464596" y="997377"/>
                </a:lnTo>
                <a:lnTo>
                  <a:pt x="6539024" y="827256"/>
                </a:lnTo>
                <a:lnTo>
                  <a:pt x="6570921" y="550809"/>
                </a:lnTo>
                <a:lnTo>
                  <a:pt x="6592186" y="401953"/>
                </a:lnTo>
                <a:lnTo>
                  <a:pt x="6624084" y="327525"/>
                </a:lnTo>
                <a:lnTo>
                  <a:pt x="6655982" y="114874"/>
                </a:lnTo>
                <a:lnTo>
                  <a:pt x="6687879" y="157404"/>
                </a:lnTo>
                <a:lnTo>
                  <a:pt x="6743745" y="0"/>
                </a:lnTo>
              </a:path>
            </a:pathLst>
          </a:cu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627321" y="943668"/>
            <a:ext cx="7888029" cy="4466566"/>
          </a:xfrm>
          <a:custGeom>
            <a:avLst/>
            <a:gdLst>
              <a:gd name="connsiteX0" fmla="*/ 0 w 6581775"/>
              <a:gd name="connsiteY0" fmla="*/ 3743325 h 3752850"/>
              <a:gd name="connsiteX1" fmla="*/ 438150 w 6581775"/>
              <a:gd name="connsiteY1" fmla="*/ 3752850 h 3752850"/>
              <a:gd name="connsiteX2" fmla="*/ 971550 w 6581775"/>
              <a:gd name="connsiteY2" fmla="*/ 3743325 h 3752850"/>
              <a:gd name="connsiteX3" fmla="*/ 1514475 w 6581775"/>
              <a:gd name="connsiteY3" fmla="*/ 3733800 h 3752850"/>
              <a:gd name="connsiteX4" fmla="*/ 2085975 w 6581775"/>
              <a:gd name="connsiteY4" fmla="*/ 3705225 h 3752850"/>
              <a:gd name="connsiteX5" fmla="*/ 2543175 w 6581775"/>
              <a:gd name="connsiteY5" fmla="*/ 3676650 h 3752850"/>
              <a:gd name="connsiteX6" fmla="*/ 2686050 w 6581775"/>
              <a:gd name="connsiteY6" fmla="*/ 3686175 h 3752850"/>
              <a:gd name="connsiteX7" fmla="*/ 2724150 w 6581775"/>
              <a:gd name="connsiteY7" fmla="*/ 3667125 h 3752850"/>
              <a:gd name="connsiteX8" fmla="*/ 2905125 w 6581775"/>
              <a:gd name="connsiteY8" fmla="*/ 3667125 h 3752850"/>
              <a:gd name="connsiteX9" fmla="*/ 2943225 w 6581775"/>
              <a:gd name="connsiteY9" fmla="*/ 3638550 h 3752850"/>
              <a:gd name="connsiteX10" fmla="*/ 3086100 w 6581775"/>
              <a:gd name="connsiteY10" fmla="*/ 3657600 h 3752850"/>
              <a:gd name="connsiteX11" fmla="*/ 3114675 w 6581775"/>
              <a:gd name="connsiteY11" fmla="*/ 3629025 h 3752850"/>
              <a:gd name="connsiteX12" fmla="*/ 3209925 w 6581775"/>
              <a:gd name="connsiteY12" fmla="*/ 3638550 h 3752850"/>
              <a:gd name="connsiteX13" fmla="*/ 3257550 w 6581775"/>
              <a:gd name="connsiteY13" fmla="*/ 3609975 h 3752850"/>
              <a:gd name="connsiteX14" fmla="*/ 3362325 w 6581775"/>
              <a:gd name="connsiteY14" fmla="*/ 3609975 h 3752850"/>
              <a:gd name="connsiteX15" fmla="*/ 3467100 w 6581775"/>
              <a:gd name="connsiteY15" fmla="*/ 3600450 h 3752850"/>
              <a:gd name="connsiteX16" fmla="*/ 3514725 w 6581775"/>
              <a:gd name="connsiteY16" fmla="*/ 3581400 h 3752850"/>
              <a:gd name="connsiteX17" fmla="*/ 3552825 w 6581775"/>
              <a:gd name="connsiteY17" fmla="*/ 3590925 h 3752850"/>
              <a:gd name="connsiteX18" fmla="*/ 3581400 w 6581775"/>
              <a:gd name="connsiteY18" fmla="*/ 3562350 h 3752850"/>
              <a:gd name="connsiteX19" fmla="*/ 3714750 w 6581775"/>
              <a:gd name="connsiteY19" fmla="*/ 3562350 h 3752850"/>
              <a:gd name="connsiteX20" fmla="*/ 3790950 w 6581775"/>
              <a:gd name="connsiteY20" fmla="*/ 3543300 h 3752850"/>
              <a:gd name="connsiteX21" fmla="*/ 3838575 w 6581775"/>
              <a:gd name="connsiteY21" fmla="*/ 3505200 h 3752850"/>
              <a:gd name="connsiteX22" fmla="*/ 3886200 w 6581775"/>
              <a:gd name="connsiteY22" fmla="*/ 3524250 h 3752850"/>
              <a:gd name="connsiteX23" fmla="*/ 3943350 w 6581775"/>
              <a:gd name="connsiteY23" fmla="*/ 3495675 h 3752850"/>
              <a:gd name="connsiteX24" fmla="*/ 4029075 w 6581775"/>
              <a:gd name="connsiteY24" fmla="*/ 3448050 h 3752850"/>
              <a:gd name="connsiteX25" fmla="*/ 4086225 w 6581775"/>
              <a:gd name="connsiteY25" fmla="*/ 3448050 h 3752850"/>
              <a:gd name="connsiteX26" fmla="*/ 4105275 w 6581775"/>
              <a:gd name="connsiteY26" fmla="*/ 3419475 h 3752850"/>
              <a:gd name="connsiteX27" fmla="*/ 4143375 w 6581775"/>
              <a:gd name="connsiteY27" fmla="*/ 3419475 h 3752850"/>
              <a:gd name="connsiteX28" fmla="*/ 4152900 w 6581775"/>
              <a:gd name="connsiteY28" fmla="*/ 3400425 h 3752850"/>
              <a:gd name="connsiteX29" fmla="*/ 4229100 w 6581775"/>
              <a:gd name="connsiteY29" fmla="*/ 3419475 h 3752850"/>
              <a:gd name="connsiteX30" fmla="*/ 4276725 w 6581775"/>
              <a:gd name="connsiteY30" fmla="*/ 3390900 h 3752850"/>
              <a:gd name="connsiteX31" fmla="*/ 4314825 w 6581775"/>
              <a:gd name="connsiteY31" fmla="*/ 3381375 h 3752850"/>
              <a:gd name="connsiteX32" fmla="*/ 4352925 w 6581775"/>
              <a:gd name="connsiteY32" fmla="*/ 3400425 h 3752850"/>
              <a:gd name="connsiteX33" fmla="*/ 4371975 w 6581775"/>
              <a:gd name="connsiteY33" fmla="*/ 3409950 h 3752850"/>
              <a:gd name="connsiteX34" fmla="*/ 4457700 w 6581775"/>
              <a:gd name="connsiteY34" fmla="*/ 3352800 h 3752850"/>
              <a:gd name="connsiteX35" fmla="*/ 4505325 w 6581775"/>
              <a:gd name="connsiteY35" fmla="*/ 3333750 h 3752850"/>
              <a:gd name="connsiteX36" fmla="*/ 4562475 w 6581775"/>
              <a:gd name="connsiteY36" fmla="*/ 3305175 h 3752850"/>
              <a:gd name="connsiteX37" fmla="*/ 4572000 w 6581775"/>
              <a:gd name="connsiteY37" fmla="*/ 3286125 h 3752850"/>
              <a:gd name="connsiteX38" fmla="*/ 4619625 w 6581775"/>
              <a:gd name="connsiteY38" fmla="*/ 3333750 h 3752850"/>
              <a:gd name="connsiteX39" fmla="*/ 4657725 w 6581775"/>
              <a:gd name="connsiteY39" fmla="*/ 3362325 h 3752850"/>
              <a:gd name="connsiteX40" fmla="*/ 4762500 w 6581775"/>
              <a:gd name="connsiteY40" fmla="*/ 3295650 h 3752850"/>
              <a:gd name="connsiteX41" fmla="*/ 4791075 w 6581775"/>
              <a:gd name="connsiteY41" fmla="*/ 3248025 h 3752850"/>
              <a:gd name="connsiteX42" fmla="*/ 4819650 w 6581775"/>
              <a:gd name="connsiteY42" fmla="*/ 3248025 h 3752850"/>
              <a:gd name="connsiteX43" fmla="*/ 4857750 w 6581775"/>
              <a:gd name="connsiteY43" fmla="*/ 3238500 h 3752850"/>
              <a:gd name="connsiteX44" fmla="*/ 4905375 w 6581775"/>
              <a:gd name="connsiteY44" fmla="*/ 3181350 h 3752850"/>
              <a:gd name="connsiteX45" fmla="*/ 4953000 w 6581775"/>
              <a:gd name="connsiteY45" fmla="*/ 3171825 h 3752850"/>
              <a:gd name="connsiteX46" fmla="*/ 4991100 w 6581775"/>
              <a:gd name="connsiteY46" fmla="*/ 3209925 h 3752850"/>
              <a:gd name="connsiteX47" fmla="*/ 5057775 w 6581775"/>
              <a:gd name="connsiteY47" fmla="*/ 3124200 h 3752850"/>
              <a:gd name="connsiteX48" fmla="*/ 5105400 w 6581775"/>
              <a:gd name="connsiteY48" fmla="*/ 3114675 h 3752850"/>
              <a:gd name="connsiteX49" fmla="*/ 5133975 w 6581775"/>
              <a:gd name="connsiteY49" fmla="*/ 3048000 h 3752850"/>
              <a:gd name="connsiteX50" fmla="*/ 5172075 w 6581775"/>
              <a:gd name="connsiteY50" fmla="*/ 3000375 h 3752850"/>
              <a:gd name="connsiteX51" fmla="*/ 5181600 w 6581775"/>
              <a:gd name="connsiteY51" fmla="*/ 2981325 h 3752850"/>
              <a:gd name="connsiteX52" fmla="*/ 5229225 w 6581775"/>
              <a:gd name="connsiteY52" fmla="*/ 2981325 h 3752850"/>
              <a:gd name="connsiteX53" fmla="*/ 5305425 w 6581775"/>
              <a:gd name="connsiteY53" fmla="*/ 2819400 h 3752850"/>
              <a:gd name="connsiteX54" fmla="*/ 5362575 w 6581775"/>
              <a:gd name="connsiteY54" fmla="*/ 2695575 h 3752850"/>
              <a:gd name="connsiteX55" fmla="*/ 5429250 w 6581775"/>
              <a:gd name="connsiteY55" fmla="*/ 2600325 h 3752850"/>
              <a:gd name="connsiteX56" fmla="*/ 5457825 w 6581775"/>
              <a:gd name="connsiteY56" fmla="*/ 2524125 h 3752850"/>
              <a:gd name="connsiteX57" fmla="*/ 5476875 w 6581775"/>
              <a:gd name="connsiteY57" fmla="*/ 2495550 h 3752850"/>
              <a:gd name="connsiteX58" fmla="*/ 5524500 w 6581775"/>
              <a:gd name="connsiteY58" fmla="*/ 2495550 h 3752850"/>
              <a:gd name="connsiteX59" fmla="*/ 5553075 w 6581775"/>
              <a:gd name="connsiteY59" fmla="*/ 2371725 h 3752850"/>
              <a:gd name="connsiteX60" fmla="*/ 5638800 w 6581775"/>
              <a:gd name="connsiteY60" fmla="*/ 2143125 h 3752850"/>
              <a:gd name="connsiteX61" fmla="*/ 5667375 w 6581775"/>
              <a:gd name="connsiteY61" fmla="*/ 2047875 h 3752850"/>
              <a:gd name="connsiteX62" fmla="*/ 5695950 w 6581775"/>
              <a:gd name="connsiteY62" fmla="*/ 1943100 h 3752850"/>
              <a:gd name="connsiteX63" fmla="*/ 5734050 w 6581775"/>
              <a:gd name="connsiteY63" fmla="*/ 1933575 h 3752850"/>
              <a:gd name="connsiteX64" fmla="*/ 5810250 w 6581775"/>
              <a:gd name="connsiteY64" fmla="*/ 1676400 h 3752850"/>
              <a:gd name="connsiteX65" fmla="*/ 5838825 w 6581775"/>
              <a:gd name="connsiteY65" fmla="*/ 1590675 h 3752850"/>
              <a:gd name="connsiteX66" fmla="*/ 5895975 w 6581775"/>
              <a:gd name="connsiteY66" fmla="*/ 1600200 h 3752850"/>
              <a:gd name="connsiteX67" fmla="*/ 5943600 w 6581775"/>
              <a:gd name="connsiteY67" fmla="*/ 1609725 h 3752850"/>
              <a:gd name="connsiteX68" fmla="*/ 6010275 w 6581775"/>
              <a:gd name="connsiteY68" fmla="*/ 1400175 h 3752850"/>
              <a:gd name="connsiteX69" fmla="*/ 6038850 w 6581775"/>
              <a:gd name="connsiteY69" fmla="*/ 1323975 h 3752850"/>
              <a:gd name="connsiteX70" fmla="*/ 6086475 w 6581775"/>
              <a:gd name="connsiteY70" fmla="*/ 1171575 h 3752850"/>
              <a:gd name="connsiteX71" fmla="*/ 6210300 w 6581775"/>
              <a:gd name="connsiteY71" fmla="*/ 1019175 h 3752850"/>
              <a:gd name="connsiteX72" fmla="*/ 6229350 w 6581775"/>
              <a:gd name="connsiteY72" fmla="*/ 1009650 h 3752850"/>
              <a:gd name="connsiteX73" fmla="*/ 6257925 w 6581775"/>
              <a:gd name="connsiteY73" fmla="*/ 942975 h 3752850"/>
              <a:gd name="connsiteX74" fmla="*/ 6286500 w 6581775"/>
              <a:gd name="connsiteY74" fmla="*/ 857250 h 3752850"/>
              <a:gd name="connsiteX75" fmla="*/ 6324600 w 6581775"/>
              <a:gd name="connsiteY75" fmla="*/ 819150 h 3752850"/>
              <a:gd name="connsiteX76" fmla="*/ 6381750 w 6581775"/>
              <a:gd name="connsiteY76" fmla="*/ 714375 h 3752850"/>
              <a:gd name="connsiteX77" fmla="*/ 6410325 w 6581775"/>
              <a:gd name="connsiteY77" fmla="*/ 676275 h 3752850"/>
              <a:gd name="connsiteX78" fmla="*/ 6477000 w 6581775"/>
              <a:gd name="connsiteY78" fmla="*/ 381000 h 3752850"/>
              <a:gd name="connsiteX79" fmla="*/ 6505575 w 6581775"/>
              <a:gd name="connsiteY79" fmla="*/ 247650 h 3752850"/>
              <a:gd name="connsiteX80" fmla="*/ 6543675 w 6581775"/>
              <a:gd name="connsiteY80" fmla="*/ 133350 h 3752850"/>
              <a:gd name="connsiteX81" fmla="*/ 6572250 w 6581775"/>
              <a:gd name="connsiteY81" fmla="*/ 28575 h 3752850"/>
              <a:gd name="connsiteX82" fmla="*/ 6581775 w 6581775"/>
              <a:gd name="connsiteY82" fmla="*/ 0 h 375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6581775" h="3752850">
                <a:moveTo>
                  <a:pt x="0" y="3743325"/>
                </a:moveTo>
                <a:lnTo>
                  <a:pt x="438150" y="3752850"/>
                </a:lnTo>
                <a:lnTo>
                  <a:pt x="971550" y="3743325"/>
                </a:lnTo>
                <a:lnTo>
                  <a:pt x="1514475" y="3733800"/>
                </a:lnTo>
                <a:lnTo>
                  <a:pt x="2085975" y="3705225"/>
                </a:lnTo>
                <a:lnTo>
                  <a:pt x="2543175" y="3676650"/>
                </a:lnTo>
                <a:lnTo>
                  <a:pt x="2686050" y="3686175"/>
                </a:lnTo>
                <a:lnTo>
                  <a:pt x="2724150" y="3667125"/>
                </a:lnTo>
                <a:lnTo>
                  <a:pt x="2905125" y="3667125"/>
                </a:lnTo>
                <a:lnTo>
                  <a:pt x="2943225" y="3638550"/>
                </a:lnTo>
                <a:lnTo>
                  <a:pt x="3086100" y="3657600"/>
                </a:lnTo>
                <a:lnTo>
                  <a:pt x="3114675" y="3629025"/>
                </a:lnTo>
                <a:lnTo>
                  <a:pt x="3209925" y="3638550"/>
                </a:lnTo>
                <a:lnTo>
                  <a:pt x="3257550" y="3609975"/>
                </a:lnTo>
                <a:lnTo>
                  <a:pt x="3362325" y="3609975"/>
                </a:lnTo>
                <a:lnTo>
                  <a:pt x="3467100" y="3600450"/>
                </a:lnTo>
                <a:lnTo>
                  <a:pt x="3514725" y="3581400"/>
                </a:lnTo>
                <a:lnTo>
                  <a:pt x="3552825" y="3590925"/>
                </a:lnTo>
                <a:lnTo>
                  <a:pt x="3581400" y="3562350"/>
                </a:lnTo>
                <a:lnTo>
                  <a:pt x="3714750" y="3562350"/>
                </a:lnTo>
                <a:lnTo>
                  <a:pt x="3790950" y="3543300"/>
                </a:lnTo>
                <a:lnTo>
                  <a:pt x="3838575" y="3505200"/>
                </a:lnTo>
                <a:lnTo>
                  <a:pt x="3886200" y="3524250"/>
                </a:lnTo>
                <a:lnTo>
                  <a:pt x="3943350" y="3495675"/>
                </a:lnTo>
                <a:lnTo>
                  <a:pt x="4029075" y="3448050"/>
                </a:lnTo>
                <a:lnTo>
                  <a:pt x="4086225" y="3448050"/>
                </a:lnTo>
                <a:lnTo>
                  <a:pt x="4105275" y="3419475"/>
                </a:lnTo>
                <a:lnTo>
                  <a:pt x="4143375" y="3419475"/>
                </a:lnTo>
                <a:lnTo>
                  <a:pt x="4152900" y="3400425"/>
                </a:lnTo>
                <a:lnTo>
                  <a:pt x="4229100" y="3419475"/>
                </a:lnTo>
                <a:lnTo>
                  <a:pt x="4276725" y="3390900"/>
                </a:lnTo>
                <a:lnTo>
                  <a:pt x="4314825" y="3381375"/>
                </a:lnTo>
                <a:lnTo>
                  <a:pt x="4352925" y="3400425"/>
                </a:lnTo>
                <a:lnTo>
                  <a:pt x="4371975" y="3409950"/>
                </a:lnTo>
                <a:lnTo>
                  <a:pt x="4457700" y="3352800"/>
                </a:lnTo>
                <a:lnTo>
                  <a:pt x="4505325" y="3333750"/>
                </a:lnTo>
                <a:lnTo>
                  <a:pt x="4562475" y="3305175"/>
                </a:lnTo>
                <a:lnTo>
                  <a:pt x="4572000" y="3286125"/>
                </a:lnTo>
                <a:lnTo>
                  <a:pt x="4619625" y="3333750"/>
                </a:lnTo>
                <a:lnTo>
                  <a:pt x="4657725" y="3362325"/>
                </a:lnTo>
                <a:lnTo>
                  <a:pt x="4762500" y="3295650"/>
                </a:lnTo>
                <a:lnTo>
                  <a:pt x="4791075" y="3248025"/>
                </a:lnTo>
                <a:lnTo>
                  <a:pt x="4819650" y="3248025"/>
                </a:lnTo>
                <a:lnTo>
                  <a:pt x="4857750" y="3238500"/>
                </a:lnTo>
                <a:lnTo>
                  <a:pt x="4905375" y="3181350"/>
                </a:lnTo>
                <a:lnTo>
                  <a:pt x="4953000" y="3171825"/>
                </a:lnTo>
                <a:lnTo>
                  <a:pt x="4991100" y="3209925"/>
                </a:lnTo>
                <a:lnTo>
                  <a:pt x="5057775" y="3124200"/>
                </a:lnTo>
                <a:lnTo>
                  <a:pt x="5105400" y="3114675"/>
                </a:lnTo>
                <a:lnTo>
                  <a:pt x="5133975" y="3048000"/>
                </a:lnTo>
                <a:lnTo>
                  <a:pt x="5172075" y="3000375"/>
                </a:lnTo>
                <a:lnTo>
                  <a:pt x="5181600" y="2981325"/>
                </a:lnTo>
                <a:lnTo>
                  <a:pt x="5229225" y="2981325"/>
                </a:lnTo>
                <a:lnTo>
                  <a:pt x="5305425" y="2819400"/>
                </a:lnTo>
                <a:lnTo>
                  <a:pt x="5362575" y="2695575"/>
                </a:lnTo>
                <a:lnTo>
                  <a:pt x="5429250" y="2600325"/>
                </a:lnTo>
                <a:lnTo>
                  <a:pt x="5457825" y="2524125"/>
                </a:lnTo>
                <a:lnTo>
                  <a:pt x="5476875" y="2495550"/>
                </a:lnTo>
                <a:lnTo>
                  <a:pt x="5524500" y="2495550"/>
                </a:lnTo>
                <a:lnTo>
                  <a:pt x="5553075" y="2371725"/>
                </a:lnTo>
                <a:lnTo>
                  <a:pt x="5638800" y="2143125"/>
                </a:lnTo>
                <a:lnTo>
                  <a:pt x="5667375" y="2047875"/>
                </a:lnTo>
                <a:lnTo>
                  <a:pt x="5695950" y="1943100"/>
                </a:lnTo>
                <a:lnTo>
                  <a:pt x="5734050" y="1933575"/>
                </a:lnTo>
                <a:lnTo>
                  <a:pt x="5810250" y="1676400"/>
                </a:lnTo>
                <a:lnTo>
                  <a:pt x="5838825" y="1590675"/>
                </a:lnTo>
                <a:lnTo>
                  <a:pt x="5895975" y="1600200"/>
                </a:lnTo>
                <a:lnTo>
                  <a:pt x="5943600" y="1609725"/>
                </a:lnTo>
                <a:lnTo>
                  <a:pt x="6010275" y="1400175"/>
                </a:lnTo>
                <a:lnTo>
                  <a:pt x="6038850" y="1323975"/>
                </a:lnTo>
                <a:lnTo>
                  <a:pt x="6086475" y="1171575"/>
                </a:lnTo>
                <a:lnTo>
                  <a:pt x="6210300" y="1019175"/>
                </a:lnTo>
                <a:lnTo>
                  <a:pt x="6229350" y="1009650"/>
                </a:lnTo>
                <a:lnTo>
                  <a:pt x="6257925" y="942975"/>
                </a:lnTo>
                <a:lnTo>
                  <a:pt x="6286500" y="857250"/>
                </a:lnTo>
                <a:lnTo>
                  <a:pt x="6324600" y="819150"/>
                </a:lnTo>
                <a:lnTo>
                  <a:pt x="6381750" y="714375"/>
                </a:lnTo>
                <a:lnTo>
                  <a:pt x="6410325" y="676275"/>
                </a:lnTo>
                <a:lnTo>
                  <a:pt x="6477000" y="381000"/>
                </a:lnTo>
                <a:lnTo>
                  <a:pt x="6505575" y="247650"/>
                </a:lnTo>
                <a:lnTo>
                  <a:pt x="6543675" y="133350"/>
                </a:lnTo>
                <a:lnTo>
                  <a:pt x="6572250" y="28575"/>
                </a:lnTo>
                <a:lnTo>
                  <a:pt x="6581775" y="0"/>
                </a:lnTo>
              </a:path>
            </a:pathLst>
          </a:custGeom>
          <a:noFill/>
          <a:ln w="28575">
            <a:solidFill>
              <a:srgbClr val="7030A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17"/>
          <p:cNvSpPr/>
          <p:nvPr/>
        </p:nvSpPr>
        <p:spPr>
          <a:xfrm>
            <a:off x="6675520" y="3208421"/>
            <a:ext cx="1855792" cy="2235669"/>
          </a:xfrm>
          <a:custGeom>
            <a:avLst/>
            <a:gdLst>
              <a:gd name="connsiteX0" fmla="*/ 0 w 2838450"/>
              <a:gd name="connsiteY0" fmla="*/ 3381375 h 3419475"/>
              <a:gd name="connsiteX1" fmla="*/ 57150 w 2838450"/>
              <a:gd name="connsiteY1" fmla="*/ 3419475 h 3419475"/>
              <a:gd name="connsiteX2" fmla="*/ 95250 w 2838450"/>
              <a:gd name="connsiteY2" fmla="*/ 3390900 h 3419475"/>
              <a:gd name="connsiteX3" fmla="*/ 133350 w 2838450"/>
              <a:gd name="connsiteY3" fmla="*/ 3381375 h 3419475"/>
              <a:gd name="connsiteX4" fmla="*/ 161925 w 2838450"/>
              <a:gd name="connsiteY4" fmla="*/ 3352800 h 3419475"/>
              <a:gd name="connsiteX5" fmla="*/ 247650 w 2838450"/>
              <a:gd name="connsiteY5" fmla="*/ 3352800 h 3419475"/>
              <a:gd name="connsiteX6" fmla="*/ 304800 w 2838450"/>
              <a:gd name="connsiteY6" fmla="*/ 3286125 h 3419475"/>
              <a:gd name="connsiteX7" fmla="*/ 400050 w 2838450"/>
              <a:gd name="connsiteY7" fmla="*/ 3286125 h 3419475"/>
              <a:gd name="connsiteX8" fmla="*/ 428625 w 2838450"/>
              <a:gd name="connsiteY8" fmla="*/ 3238500 h 3419475"/>
              <a:gd name="connsiteX9" fmla="*/ 457200 w 2838450"/>
              <a:gd name="connsiteY9" fmla="*/ 3238500 h 3419475"/>
              <a:gd name="connsiteX10" fmla="*/ 495300 w 2838450"/>
              <a:gd name="connsiteY10" fmla="*/ 3209925 h 3419475"/>
              <a:gd name="connsiteX11" fmla="*/ 542925 w 2838450"/>
              <a:gd name="connsiteY11" fmla="*/ 3209925 h 3419475"/>
              <a:gd name="connsiteX12" fmla="*/ 619125 w 2838450"/>
              <a:gd name="connsiteY12" fmla="*/ 3190875 h 3419475"/>
              <a:gd name="connsiteX13" fmla="*/ 619125 w 2838450"/>
              <a:gd name="connsiteY13" fmla="*/ 3190875 h 3419475"/>
              <a:gd name="connsiteX14" fmla="*/ 657225 w 2838450"/>
              <a:gd name="connsiteY14" fmla="*/ 3181350 h 3419475"/>
              <a:gd name="connsiteX15" fmla="*/ 714375 w 2838450"/>
              <a:gd name="connsiteY15" fmla="*/ 3105150 h 3419475"/>
              <a:gd name="connsiteX16" fmla="*/ 800100 w 2838450"/>
              <a:gd name="connsiteY16" fmla="*/ 3143250 h 3419475"/>
              <a:gd name="connsiteX17" fmla="*/ 819150 w 2838450"/>
              <a:gd name="connsiteY17" fmla="*/ 3095625 h 3419475"/>
              <a:gd name="connsiteX18" fmla="*/ 914400 w 2838450"/>
              <a:gd name="connsiteY18" fmla="*/ 3057525 h 3419475"/>
              <a:gd name="connsiteX19" fmla="*/ 962025 w 2838450"/>
              <a:gd name="connsiteY19" fmla="*/ 3038475 h 3419475"/>
              <a:gd name="connsiteX20" fmla="*/ 981075 w 2838450"/>
              <a:gd name="connsiteY20" fmla="*/ 2971800 h 3419475"/>
              <a:gd name="connsiteX21" fmla="*/ 1038225 w 2838450"/>
              <a:gd name="connsiteY21" fmla="*/ 2971800 h 3419475"/>
              <a:gd name="connsiteX22" fmla="*/ 1057275 w 2838450"/>
              <a:gd name="connsiteY22" fmla="*/ 2952750 h 3419475"/>
              <a:gd name="connsiteX23" fmla="*/ 1143000 w 2838450"/>
              <a:gd name="connsiteY23" fmla="*/ 2943225 h 3419475"/>
              <a:gd name="connsiteX24" fmla="*/ 1171575 w 2838450"/>
              <a:gd name="connsiteY24" fmla="*/ 2895600 h 3419475"/>
              <a:gd name="connsiteX25" fmla="*/ 1276350 w 2838450"/>
              <a:gd name="connsiteY25" fmla="*/ 2895600 h 3419475"/>
              <a:gd name="connsiteX26" fmla="*/ 1314450 w 2838450"/>
              <a:gd name="connsiteY26" fmla="*/ 2733675 h 3419475"/>
              <a:gd name="connsiteX27" fmla="*/ 1362075 w 2838450"/>
              <a:gd name="connsiteY27" fmla="*/ 2695575 h 3419475"/>
              <a:gd name="connsiteX28" fmla="*/ 1400175 w 2838450"/>
              <a:gd name="connsiteY28" fmla="*/ 2667000 h 3419475"/>
              <a:gd name="connsiteX29" fmla="*/ 1457325 w 2838450"/>
              <a:gd name="connsiteY29" fmla="*/ 2571750 h 3419475"/>
              <a:gd name="connsiteX30" fmla="*/ 1485900 w 2838450"/>
              <a:gd name="connsiteY30" fmla="*/ 2486025 h 3419475"/>
              <a:gd name="connsiteX31" fmla="*/ 1524000 w 2838450"/>
              <a:gd name="connsiteY31" fmla="*/ 2400300 h 3419475"/>
              <a:gd name="connsiteX32" fmla="*/ 1533525 w 2838450"/>
              <a:gd name="connsiteY32" fmla="*/ 2314575 h 3419475"/>
              <a:gd name="connsiteX33" fmla="*/ 1552575 w 2838450"/>
              <a:gd name="connsiteY33" fmla="*/ 2314575 h 3419475"/>
              <a:gd name="connsiteX34" fmla="*/ 1657350 w 2838450"/>
              <a:gd name="connsiteY34" fmla="*/ 2124075 h 3419475"/>
              <a:gd name="connsiteX35" fmla="*/ 1666875 w 2838450"/>
              <a:gd name="connsiteY35" fmla="*/ 2009775 h 3419475"/>
              <a:gd name="connsiteX36" fmla="*/ 1704975 w 2838450"/>
              <a:gd name="connsiteY36" fmla="*/ 1943100 h 3419475"/>
              <a:gd name="connsiteX37" fmla="*/ 1714500 w 2838450"/>
              <a:gd name="connsiteY37" fmla="*/ 1962150 h 3419475"/>
              <a:gd name="connsiteX38" fmla="*/ 1743075 w 2838450"/>
              <a:gd name="connsiteY38" fmla="*/ 1819275 h 3419475"/>
              <a:gd name="connsiteX39" fmla="*/ 1762125 w 2838450"/>
              <a:gd name="connsiteY39" fmla="*/ 1714500 h 3419475"/>
              <a:gd name="connsiteX40" fmla="*/ 1800225 w 2838450"/>
              <a:gd name="connsiteY40" fmla="*/ 1704975 h 3419475"/>
              <a:gd name="connsiteX41" fmla="*/ 1847850 w 2838450"/>
              <a:gd name="connsiteY41" fmla="*/ 1562100 h 3419475"/>
              <a:gd name="connsiteX42" fmla="*/ 1866900 w 2838450"/>
              <a:gd name="connsiteY42" fmla="*/ 1495425 h 3419475"/>
              <a:gd name="connsiteX43" fmla="*/ 1914525 w 2838450"/>
              <a:gd name="connsiteY43" fmla="*/ 1362075 h 3419475"/>
              <a:gd name="connsiteX44" fmla="*/ 1943100 w 2838450"/>
              <a:gd name="connsiteY44" fmla="*/ 1390650 h 3419475"/>
              <a:gd name="connsiteX45" fmla="*/ 1971675 w 2838450"/>
              <a:gd name="connsiteY45" fmla="*/ 1285875 h 3419475"/>
              <a:gd name="connsiteX46" fmla="*/ 2000250 w 2838450"/>
              <a:gd name="connsiteY46" fmla="*/ 1104900 h 3419475"/>
              <a:gd name="connsiteX47" fmla="*/ 2028825 w 2838450"/>
              <a:gd name="connsiteY47" fmla="*/ 1000125 h 3419475"/>
              <a:gd name="connsiteX48" fmla="*/ 2038350 w 2838450"/>
              <a:gd name="connsiteY48" fmla="*/ 942975 h 3419475"/>
              <a:gd name="connsiteX49" fmla="*/ 2076450 w 2838450"/>
              <a:gd name="connsiteY49" fmla="*/ 1000125 h 3419475"/>
              <a:gd name="connsiteX50" fmla="*/ 2133600 w 2838450"/>
              <a:gd name="connsiteY50" fmla="*/ 1019175 h 3419475"/>
              <a:gd name="connsiteX51" fmla="*/ 2181225 w 2838450"/>
              <a:gd name="connsiteY51" fmla="*/ 962025 h 3419475"/>
              <a:gd name="connsiteX52" fmla="*/ 2219325 w 2838450"/>
              <a:gd name="connsiteY52" fmla="*/ 876300 h 3419475"/>
              <a:gd name="connsiteX53" fmla="*/ 2228850 w 2838450"/>
              <a:gd name="connsiteY53" fmla="*/ 800100 h 3419475"/>
              <a:gd name="connsiteX54" fmla="*/ 2266950 w 2838450"/>
              <a:gd name="connsiteY54" fmla="*/ 695325 h 3419475"/>
              <a:gd name="connsiteX55" fmla="*/ 2333625 w 2838450"/>
              <a:gd name="connsiteY55" fmla="*/ 733425 h 3419475"/>
              <a:gd name="connsiteX56" fmla="*/ 2362200 w 2838450"/>
              <a:gd name="connsiteY56" fmla="*/ 628650 h 3419475"/>
              <a:gd name="connsiteX57" fmla="*/ 2381250 w 2838450"/>
              <a:gd name="connsiteY57" fmla="*/ 714375 h 3419475"/>
              <a:gd name="connsiteX58" fmla="*/ 2419350 w 2838450"/>
              <a:gd name="connsiteY58" fmla="*/ 609600 h 3419475"/>
              <a:gd name="connsiteX59" fmla="*/ 2486025 w 2838450"/>
              <a:gd name="connsiteY59" fmla="*/ 685800 h 3419475"/>
              <a:gd name="connsiteX60" fmla="*/ 2533650 w 2838450"/>
              <a:gd name="connsiteY60" fmla="*/ 533400 h 3419475"/>
              <a:gd name="connsiteX61" fmla="*/ 2552700 w 2838450"/>
              <a:gd name="connsiteY61" fmla="*/ 419100 h 3419475"/>
              <a:gd name="connsiteX62" fmla="*/ 2628900 w 2838450"/>
              <a:gd name="connsiteY62" fmla="*/ 180975 h 3419475"/>
              <a:gd name="connsiteX63" fmla="*/ 2657475 w 2838450"/>
              <a:gd name="connsiteY63" fmla="*/ 304800 h 3419475"/>
              <a:gd name="connsiteX64" fmla="*/ 2676525 w 2838450"/>
              <a:gd name="connsiteY64" fmla="*/ 200025 h 3419475"/>
              <a:gd name="connsiteX65" fmla="*/ 2676525 w 2838450"/>
              <a:gd name="connsiteY65" fmla="*/ 238125 h 3419475"/>
              <a:gd name="connsiteX66" fmla="*/ 2762250 w 2838450"/>
              <a:gd name="connsiteY66" fmla="*/ 85725 h 3419475"/>
              <a:gd name="connsiteX67" fmla="*/ 2790825 w 2838450"/>
              <a:gd name="connsiteY67" fmla="*/ 114300 h 3419475"/>
              <a:gd name="connsiteX68" fmla="*/ 2800350 w 2838450"/>
              <a:gd name="connsiteY68" fmla="*/ 0 h 3419475"/>
              <a:gd name="connsiteX69" fmla="*/ 2838450 w 2838450"/>
              <a:gd name="connsiteY69" fmla="*/ 123825 h 3419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838450" h="3419475">
                <a:moveTo>
                  <a:pt x="0" y="3381375"/>
                </a:moveTo>
                <a:lnTo>
                  <a:pt x="57150" y="3419475"/>
                </a:lnTo>
                <a:lnTo>
                  <a:pt x="95250" y="3390900"/>
                </a:lnTo>
                <a:lnTo>
                  <a:pt x="133350" y="3381375"/>
                </a:lnTo>
                <a:lnTo>
                  <a:pt x="161925" y="3352800"/>
                </a:lnTo>
                <a:lnTo>
                  <a:pt x="247650" y="3352800"/>
                </a:lnTo>
                <a:lnTo>
                  <a:pt x="304800" y="3286125"/>
                </a:lnTo>
                <a:lnTo>
                  <a:pt x="400050" y="3286125"/>
                </a:lnTo>
                <a:lnTo>
                  <a:pt x="428625" y="3238500"/>
                </a:lnTo>
                <a:lnTo>
                  <a:pt x="457200" y="3238500"/>
                </a:lnTo>
                <a:lnTo>
                  <a:pt x="495300" y="3209925"/>
                </a:lnTo>
                <a:lnTo>
                  <a:pt x="542925" y="3209925"/>
                </a:lnTo>
                <a:lnTo>
                  <a:pt x="619125" y="3190875"/>
                </a:lnTo>
                <a:lnTo>
                  <a:pt x="619125" y="3190875"/>
                </a:lnTo>
                <a:lnTo>
                  <a:pt x="657225" y="3181350"/>
                </a:lnTo>
                <a:lnTo>
                  <a:pt x="714375" y="3105150"/>
                </a:lnTo>
                <a:lnTo>
                  <a:pt x="800100" y="3143250"/>
                </a:lnTo>
                <a:lnTo>
                  <a:pt x="819150" y="3095625"/>
                </a:lnTo>
                <a:lnTo>
                  <a:pt x="914400" y="3057525"/>
                </a:lnTo>
                <a:lnTo>
                  <a:pt x="962025" y="3038475"/>
                </a:lnTo>
                <a:lnTo>
                  <a:pt x="981075" y="2971800"/>
                </a:lnTo>
                <a:lnTo>
                  <a:pt x="1038225" y="2971800"/>
                </a:lnTo>
                <a:lnTo>
                  <a:pt x="1057275" y="2952750"/>
                </a:lnTo>
                <a:lnTo>
                  <a:pt x="1143000" y="2943225"/>
                </a:lnTo>
                <a:lnTo>
                  <a:pt x="1171575" y="2895600"/>
                </a:lnTo>
                <a:lnTo>
                  <a:pt x="1276350" y="2895600"/>
                </a:lnTo>
                <a:lnTo>
                  <a:pt x="1314450" y="2733675"/>
                </a:lnTo>
                <a:lnTo>
                  <a:pt x="1362075" y="2695575"/>
                </a:lnTo>
                <a:lnTo>
                  <a:pt x="1400175" y="2667000"/>
                </a:lnTo>
                <a:lnTo>
                  <a:pt x="1457325" y="2571750"/>
                </a:lnTo>
                <a:lnTo>
                  <a:pt x="1485900" y="2486025"/>
                </a:lnTo>
                <a:lnTo>
                  <a:pt x="1524000" y="2400300"/>
                </a:lnTo>
                <a:lnTo>
                  <a:pt x="1533525" y="2314575"/>
                </a:lnTo>
                <a:lnTo>
                  <a:pt x="1552575" y="2314575"/>
                </a:lnTo>
                <a:lnTo>
                  <a:pt x="1657350" y="2124075"/>
                </a:lnTo>
                <a:lnTo>
                  <a:pt x="1666875" y="2009775"/>
                </a:lnTo>
                <a:lnTo>
                  <a:pt x="1704975" y="1943100"/>
                </a:lnTo>
                <a:lnTo>
                  <a:pt x="1714500" y="1962150"/>
                </a:lnTo>
                <a:lnTo>
                  <a:pt x="1743075" y="1819275"/>
                </a:lnTo>
                <a:lnTo>
                  <a:pt x="1762125" y="1714500"/>
                </a:lnTo>
                <a:lnTo>
                  <a:pt x="1800225" y="1704975"/>
                </a:lnTo>
                <a:lnTo>
                  <a:pt x="1847850" y="1562100"/>
                </a:lnTo>
                <a:lnTo>
                  <a:pt x="1866900" y="1495425"/>
                </a:lnTo>
                <a:lnTo>
                  <a:pt x="1914525" y="1362075"/>
                </a:lnTo>
                <a:lnTo>
                  <a:pt x="1943100" y="1390650"/>
                </a:lnTo>
                <a:lnTo>
                  <a:pt x="1971675" y="1285875"/>
                </a:lnTo>
                <a:lnTo>
                  <a:pt x="2000250" y="1104900"/>
                </a:lnTo>
                <a:lnTo>
                  <a:pt x="2028825" y="1000125"/>
                </a:lnTo>
                <a:lnTo>
                  <a:pt x="2038350" y="942975"/>
                </a:lnTo>
                <a:lnTo>
                  <a:pt x="2076450" y="1000125"/>
                </a:lnTo>
                <a:lnTo>
                  <a:pt x="2133600" y="1019175"/>
                </a:lnTo>
                <a:lnTo>
                  <a:pt x="2181225" y="962025"/>
                </a:lnTo>
                <a:lnTo>
                  <a:pt x="2219325" y="876300"/>
                </a:lnTo>
                <a:lnTo>
                  <a:pt x="2228850" y="800100"/>
                </a:lnTo>
                <a:lnTo>
                  <a:pt x="2266950" y="695325"/>
                </a:lnTo>
                <a:lnTo>
                  <a:pt x="2333625" y="733425"/>
                </a:lnTo>
                <a:lnTo>
                  <a:pt x="2362200" y="628650"/>
                </a:lnTo>
                <a:lnTo>
                  <a:pt x="2381250" y="714375"/>
                </a:lnTo>
                <a:lnTo>
                  <a:pt x="2419350" y="609600"/>
                </a:lnTo>
                <a:lnTo>
                  <a:pt x="2486025" y="685800"/>
                </a:lnTo>
                <a:lnTo>
                  <a:pt x="2533650" y="533400"/>
                </a:lnTo>
                <a:lnTo>
                  <a:pt x="2552700" y="419100"/>
                </a:lnTo>
                <a:lnTo>
                  <a:pt x="2628900" y="180975"/>
                </a:lnTo>
                <a:lnTo>
                  <a:pt x="2657475" y="304800"/>
                </a:lnTo>
                <a:lnTo>
                  <a:pt x="2676525" y="200025"/>
                </a:lnTo>
                <a:lnTo>
                  <a:pt x="2676525" y="238125"/>
                </a:lnTo>
                <a:lnTo>
                  <a:pt x="2762250" y="85725"/>
                </a:lnTo>
                <a:lnTo>
                  <a:pt x="2790825" y="114300"/>
                </a:lnTo>
                <a:lnTo>
                  <a:pt x="2800350" y="0"/>
                </a:lnTo>
                <a:lnTo>
                  <a:pt x="2838450" y="123825"/>
                </a:lnTo>
              </a:path>
            </a:pathLst>
          </a:custGeom>
          <a:noFill/>
          <a:ln w="25400">
            <a:solidFill>
              <a:schemeClr val="accent5"/>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1" name="Group 20"/>
          <p:cNvGrpSpPr/>
          <p:nvPr/>
        </p:nvGrpSpPr>
        <p:grpSpPr>
          <a:xfrm>
            <a:off x="627321" y="2413967"/>
            <a:ext cx="3124429" cy="954107"/>
            <a:chOff x="7304567" y="340238"/>
            <a:chExt cx="3124429" cy="954107"/>
          </a:xfrm>
        </p:grpSpPr>
        <p:cxnSp>
          <p:nvCxnSpPr>
            <p:cNvPr id="8" name="Straight Connector 7"/>
            <p:cNvCxnSpPr/>
            <p:nvPr/>
          </p:nvCxnSpPr>
          <p:spPr>
            <a:xfrm>
              <a:off x="7304567" y="510363"/>
              <a:ext cx="4572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7857458" y="340238"/>
              <a:ext cx="2571538" cy="954107"/>
            </a:xfrm>
            <a:prstGeom prst="rect">
              <a:avLst/>
            </a:prstGeom>
            <a:noFill/>
          </p:spPr>
          <p:txBody>
            <a:bodyPr wrap="none" rtlCol="0">
              <a:spAutoFit/>
            </a:bodyPr>
            <a:lstStyle/>
            <a:p>
              <a:r>
                <a:rPr lang="en-GB" dirty="0" smtClean="0"/>
                <a:t>Population</a:t>
              </a:r>
            </a:p>
            <a:p>
              <a:r>
                <a:rPr lang="en-GB" dirty="0" smtClean="0"/>
                <a:t>Real GDP (US $ trillion)</a:t>
              </a:r>
            </a:p>
            <a:p>
              <a:r>
                <a:rPr lang="en-GB" dirty="0" smtClean="0"/>
                <a:t>Primary energy use (</a:t>
              </a:r>
              <a:r>
                <a:rPr lang="en-GB" dirty="0" err="1" smtClean="0"/>
                <a:t>exajoule</a:t>
              </a:r>
              <a:r>
                <a:rPr lang="en-GB" dirty="0" smtClean="0"/>
                <a:t>)</a:t>
              </a:r>
            </a:p>
            <a:p>
              <a:r>
                <a:rPr lang="en-GB" dirty="0" smtClean="0"/>
                <a:t>Water use (thousand km</a:t>
              </a:r>
              <a:r>
                <a:rPr lang="en-GB" baseline="30000" dirty="0" smtClean="0"/>
                <a:t>3</a:t>
              </a:r>
              <a:r>
                <a:rPr lang="en-GB" dirty="0" smtClean="0"/>
                <a:t>)</a:t>
              </a:r>
              <a:endParaRPr lang="en-GB" dirty="0"/>
            </a:p>
          </p:txBody>
        </p:sp>
        <p:cxnSp>
          <p:nvCxnSpPr>
            <p:cNvPr id="15" name="Straight Connector 14"/>
            <p:cNvCxnSpPr/>
            <p:nvPr/>
          </p:nvCxnSpPr>
          <p:spPr>
            <a:xfrm>
              <a:off x="7306839" y="703707"/>
              <a:ext cx="457200"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7320270" y="904233"/>
              <a:ext cx="457200" cy="0"/>
            </a:xfrm>
            <a:prstGeom prst="line">
              <a:avLst/>
            </a:prstGeom>
            <a:ln w="28575">
              <a:solidFill>
                <a:srgbClr val="7030A0"/>
              </a:solidFill>
              <a:prstDash val="sysDash"/>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7316260" y="1128825"/>
              <a:ext cx="457200" cy="0"/>
            </a:xfrm>
            <a:prstGeom prst="line">
              <a:avLst/>
            </a:prstGeom>
            <a:ln w="28575">
              <a:solidFill>
                <a:schemeClr val="accent5"/>
              </a:solidFill>
              <a:prstDash val="sysDot"/>
            </a:ln>
          </p:spPr>
          <p:style>
            <a:lnRef idx="1">
              <a:schemeClr val="accent1"/>
            </a:lnRef>
            <a:fillRef idx="0">
              <a:schemeClr val="accent1"/>
            </a:fillRef>
            <a:effectRef idx="0">
              <a:schemeClr val="accent1"/>
            </a:effectRef>
            <a:fontRef idx="minor">
              <a:schemeClr val="tx1"/>
            </a:fontRef>
          </p:style>
        </p:cxnSp>
      </p:grpSp>
      <p:pic>
        <p:nvPicPr>
          <p:cNvPr id="20" name="Picture 19"/>
          <p:cNvPicPr>
            <a:picLocks noChangeAspect="1"/>
          </p:cNvPicPr>
          <p:nvPr/>
        </p:nvPicPr>
        <p:blipFill>
          <a:blip r:embed="rId2"/>
          <a:stretch>
            <a:fillRect/>
          </a:stretch>
        </p:blipFill>
        <p:spPr>
          <a:xfrm>
            <a:off x="-33927" y="701758"/>
            <a:ext cx="9211854" cy="5614903"/>
          </a:xfrm>
          <a:prstGeom prst="rect">
            <a:avLst/>
          </a:prstGeom>
        </p:spPr>
      </p:pic>
      <p:sp>
        <p:nvSpPr>
          <p:cNvPr id="26" name="TextBox 25"/>
          <p:cNvSpPr txBox="1"/>
          <p:nvPr/>
        </p:nvSpPr>
        <p:spPr>
          <a:xfrm>
            <a:off x="417094" y="5979729"/>
            <a:ext cx="8353383" cy="738664"/>
          </a:xfrm>
          <a:prstGeom prst="rect">
            <a:avLst/>
          </a:prstGeom>
          <a:noFill/>
        </p:spPr>
        <p:txBody>
          <a:bodyPr wrap="square" rtlCol="0">
            <a:spAutoFit/>
          </a:bodyPr>
          <a:lstStyle/>
          <a:p>
            <a:r>
              <a:rPr lang="en-GB" dirty="0" smtClean="0"/>
              <a:t>Data source:  Stockholm Resilience Centre</a:t>
            </a:r>
            <a:r>
              <a:rPr lang="en-GB" dirty="0"/>
              <a:t>, available from </a:t>
            </a:r>
            <a:endParaRPr lang="en-GB" dirty="0" smtClean="0"/>
          </a:p>
          <a:p>
            <a:r>
              <a:rPr lang="en-GB" dirty="0">
                <a:hlinkClick r:id="rId3"/>
              </a:rPr>
              <a:t>http://stockholmresilience.org/21/research/research-news/1-15-2015-new-planetary-dashboard-shows-increasing-human-impact.html/</a:t>
            </a:r>
            <a:r>
              <a:rPr lang="en-GB" dirty="0" smtClean="0"/>
              <a:t> [accessed 27 Mar. 2016]</a:t>
            </a:r>
            <a:endParaRPr lang="en-GB" dirty="0"/>
          </a:p>
        </p:txBody>
      </p:sp>
    </p:spTree>
    <p:extLst>
      <p:ext uri="{BB962C8B-B14F-4D97-AF65-F5344CB8AC3E}">
        <p14:creationId xmlns:p14="http://schemas.microsoft.com/office/powerpoint/2010/main" val="1681619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3" name="Title 1"/>
          <p:cNvSpPr>
            <a:spLocks noGrp="1"/>
          </p:cNvSpPr>
          <p:nvPr>
            <p:ph type="title"/>
          </p:nvPr>
        </p:nvSpPr>
        <p:spPr>
          <a:xfrm>
            <a:off x="628650" y="365127"/>
            <a:ext cx="7886700" cy="727546"/>
          </a:xfrm>
        </p:spPr>
        <p:txBody>
          <a:bodyPr>
            <a:normAutofit/>
          </a:bodyPr>
          <a:lstStyle/>
          <a:p>
            <a:r>
              <a:rPr lang="en-GB" altLang="en-US" sz="2800" dirty="0" smtClean="0"/>
              <a:t>Figure </a:t>
            </a:r>
            <a:r>
              <a:rPr lang="en-GB" altLang="en-US" dirty="0" smtClean="0"/>
              <a:t>5.4</a:t>
            </a:r>
            <a:r>
              <a:rPr lang="en-GB" altLang="en-US" sz="2800" dirty="0" smtClean="0"/>
              <a:t>:</a:t>
            </a:r>
            <a:r>
              <a:rPr lang="en-GB" altLang="en-US" sz="2800" baseline="0" dirty="0" smtClean="0"/>
              <a:t>  </a:t>
            </a:r>
            <a:r>
              <a:rPr lang="en-GB" altLang="en-US" sz="2800" b="1" dirty="0" smtClean="0"/>
              <a:t>Supply-chain impacts</a:t>
            </a:r>
          </a:p>
        </p:txBody>
      </p:sp>
      <p:grpSp>
        <p:nvGrpSpPr>
          <p:cNvPr id="13" name="Group 12"/>
          <p:cNvGrpSpPr/>
          <p:nvPr/>
        </p:nvGrpSpPr>
        <p:grpSpPr>
          <a:xfrm>
            <a:off x="617776" y="1258739"/>
            <a:ext cx="8043369" cy="1478253"/>
            <a:chOff x="569650" y="2269396"/>
            <a:chExt cx="8043369" cy="1478253"/>
          </a:xfrm>
        </p:grpSpPr>
        <p:pic>
          <p:nvPicPr>
            <p:cNvPr id="16" name="Picture 23" descr="DHLicon_Store_03"/>
            <p:cNvPicPr>
              <a:picLocks noChangeAspect="1" noChangeArrowheads="1"/>
            </p:cNvPicPr>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584736" y="2713128"/>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2" name="Elbow Connector 61"/>
            <p:cNvCxnSpPr>
              <a:stCxn id="63" idx="3"/>
              <a:endCxn id="16" idx="1"/>
            </p:cNvCxnSpPr>
            <p:nvPr/>
          </p:nvCxnSpPr>
          <p:spPr bwMode="auto">
            <a:xfrm flipV="1">
              <a:off x="5842778" y="2856463"/>
              <a:ext cx="741958"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Freeform 5"/>
            <p:cNvSpPr>
              <a:spLocks noEditPoints="1"/>
            </p:cNvSpPr>
            <p:nvPr/>
          </p:nvSpPr>
          <p:spPr bwMode="auto">
            <a:xfrm>
              <a:off x="1311608" y="2420461"/>
              <a:ext cx="564619" cy="165631"/>
            </a:xfrm>
            <a:custGeom>
              <a:avLst/>
              <a:gdLst>
                <a:gd name="T0" fmla="*/ 59 w 234"/>
                <a:gd name="T1" fmla="*/ 31 h 65"/>
                <a:gd name="T2" fmla="*/ 26 w 234"/>
                <a:gd name="T3" fmla="*/ 35 h 65"/>
                <a:gd name="T4" fmla="*/ 38 w 234"/>
                <a:gd name="T5" fmla="*/ 46 h 65"/>
                <a:gd name="T6" fmla="*/ 109 w 234"/>
                <a:gd name="T7" fmla="*/ 65 h 65"/>
                <a:gd name="T8" fmla="*/ 114 w 234"/>
                <a:gd name="T9" fmla="*/ 56 h 65"/>
                <a:gd name="T10" fmla="*/ 128 w 234"/>
                <a:gd name="T11" fmla="*/ 63 h 65"/>
                <a:gd name="T12" fmla="*/ 194 w 234"/>
                <a:gd name="T13" fmla="*/ 52 h 65"/>
                <a:gd name="T14" fmla="*/ 197 w 234"/>
                <a:gd name="T15" fmla="*/ 64 h 65"/>
                <a:gd name="T16" fmla="*/ 198 w 234"/>
                <a:gd name="T17" fmla="*/ 55 h 65"/>
                <a:gd name="T18" fmla="*/ 84 w 234"/>
                <a:gd name="T19" fmla="*/ 40 h 65"/>
                <a:gd name="T20" fmla="*/ 84 w 234"/>
                <a:gd name="T21" fmla="*/ 38 h 65"/>
                <a:gd name="T22" fmla="*/ 86 w 234"/>
                <a:gd name="T23" fmla="*/ 38 h 65"/>
                <a:gd name="T24" fmla="*/ 91 w 234"/>
                <a:gd name="T25" fmla="*/ 39 h 65"/>
                <a:gd name="T26" fmla="*/ 91 w 234"/>
                <a:gd name="T27" fmla="*/ 38 h 65"/>
                <a:gd name="T28" fmla="*/ 93 w 234"/>
                <a:gd name="T29" fmla="*/ 38 h 65"/>
                <a:gd name="T30" fmla="*/ 98 w 234"/>
                <a:gd name="T31" fmla="*/ 39 h 65"/>
                <a:gd name="T32" fmla="*/ 98 w 234"/>
                <a:gd name="T33" fmla="*/ 37 h 65"/>
                <a:gd name="T34" fmla="*/ 100 w 234"/>
                <a:gd name="T35" fmla="*/ 37 h 65"/>
                <a:gd name="T36" fmla="*/ 104 w 234"/>
                <a:gd name="T37" fmla="*/ 39 h 65"/>
                <a:gd name="T38" fmla="*/ 105 w 234"/>
                <a:gd name="T39" fmla="*/ 37 h 65"/>
                <a:gd name="T40" fmla="*/ 107 w 234"/>
                <a:gd name="T41" fmla="*/ 37 h 65"/>
                <a:gd name="T42" fmla="*/ 114 w 234"/>
                <a:gd name="T43" fmla="*/ 36 h 65"/>
                <a:gd name="T44" fmla="*/ 114 w 234"/>
                <a:gd name="T45" fmla="*/ 38 h 65"/>
                <a:gd name="T46" fmla="*/ 112 w 234"/>
                <a:gd name="T47" fmla="*/ 38 h 65"/>
                <a:gd name="T48" fmla="*/ 118 w 234"/>
                <a:gd name="T49" fmla="*/ 38 h 65"/>
                <a:gd name="T50" fmla="*/ 119 w 234"/>
                <a:gd name="T51" fmla="*/ 36 h 65"/>
                <a:gd name="T52" fmla="*/ 121 w 234"/>
                <a:gd name="T53" fmla="*/ 36 h 65"/>
                <a:gd name="T54" fmla="*/ 125 w 234"/>
                <a:gd name="T55" fmla="*/ 36 h 65"/>
                <a:gd name="T56" fmla="*/ 124 w 234"/>
                <a:gd name="T57" fmla="*/ 37 h 65"/>
                <a:gd name="T58" fmla="*/ 138 w 234"/>
                <a:gd name="T59" fmla="*/ 35 h 65"/>
                <a:gd name="T60" fmla="*/ 142 w 234"/>
                <a:gd name="T61" fmla="*/ 37 h 65"/>
                <a:gd name="T62" fmla="*/ 143 w 234"/>
                <a:gd name="T63" fmla="*/ 35 h 65"/>
                <a:gd name="T64" fmla="*/ 145 w 234"/>
                <a:gd name="T65" fmla="*/ 35 h 65"/>
                <a:gd name="T66" fmla="*/ 149 w 234"/>
                <a:gd name="T67" fmla="*/ 36 h 65"/>
                <a:gd name="T68" fmla="*/ 150 w 234"/>
                <a:gd name="T69" fmla="*/ 35 h 65"/>
                <a:gd name="T70" fmla="*/ 152 w 234"/>
                <a:gd name="T71" fmla="*/ 35 h 65"/>
                <a:gd name="T72" fmla="*/ 156 w 234"/>
                <a:gd name="T73" fmla="*/ 36 h 65"/>
                <a:gd name="T74" fmla="*/ 157 w 234"/>
                <a:gd name="T75" fmla="*/ 34 h 65"/>
                <a:gd name="T76" fmla="*/ 159 w 234"/>
                <a:gd name="T77" fmla="*/ 34 h 65"/>
                <a:gd name="T78" fmla="*/ 163 w 234"/>
                <a:gd name="T79" fmla="*/ 36 h 65"/>
                <a:gd name="T80" fmla="*/ 164 w 234"/>
                <a:gd name="T81" fmla="*/ 34 h 65"/>
                <a:gd name="T82" fmla="*/ 165 w 234"/>
                <a:gd name="T83" fmla="*/ 34 h 65"/>
                <a:gd name="T84" fmla="*/ 170 w 234"/>
                <a:gd name="T85" fmla="*/ 35 h 65"/>
                <a:gd name="T86" fmla="*/ 171 w 234"/>
                <a:gd name="T87" fmla="*/ 34 h 65"/>
                <a:gd name="T88" fmla="*/ 172 w 234"/>
                <a:gd name="T89" fmla="*/ 34 h 65"/>
                <a:gd name="T90" fmla="*/ 177 w 234"/>
                <a:gd name="T91" fmla="*/ 35 h 65"/>
                <a:gd name="T92" fmla="*/ 178 w 234"/>
                <a:gd name="T93" fmla="*/ 33 h 65"/>
                <a:gd name="T94" fmla="*/ 179 w 234"/>
                <a:gd name="T95" fmla="*/ 33 h 65"/>
                <a:gd name="T96" fmla="*/ 184 w 234"/>
                <a:gd name="T97" fmla="*/ 35 h 65"/>
                <a:gd name="T98" fmla="*/ 185 w 234"/>
                <a:gd name="T99" fmla="*/ 33 h 65"/>
                <a:gd name="T100" fmla="*/ 186 w 234"/>
                <a:gd name="T101" fmla="*/ 33 h 65"/>
                <a:gd name="T102" fmla="*/ 209 w 234"/>
                <a:gd name="T103" fmla="*/ 34 h 65"/>
                <a:gd name="T104" fmla="*/ 209 w 234"/>
                <a:gd name="T105" fmla="*/ 34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34" h="65">
                  <a:moveTo>
                    <a:pt x="222" y="33"/>
                  </a:moveTo>
                  <a:cubicBezTo>
                    <a:pt x="219" y="33"/>
                    <a:pt x="219" y="33"/>
                    <a:pt x="219" y="33"/>
                  </a:cubicBezTo>
                  <a:cubicBezTo>
                    <a:pt x="217" y="31"/>
                    <a:pt x="217" y="31"/>
                    <a:pt x="217" y="31"/>
                  </a:cubicBezTo>
                  <a:cubicBezTo>
                    <a:pt x="218" y="31"/>
                    <a:pt x="218" y="31"/>
                    <a:pt x="218" y="31"/>
                  </a:cubicBezTo>
                  <a:cubicBezTo>
                    <a:pt x="214" y="28"/>
                    <a:pt x="206" y="25"/>
                    <a:pt x="196" y="25"/>
                  </a:cubicBezTo>
                  <a:cubicBezTo>
                    <a:pt x="180" y="25"/>
                    <a:pt x="59" y="31"/>
                    <a:pt x="59" y="31"/>
                  </a:cubicBezTo>
                  <a:cubicBezTo>
                    <a:pt x="52" y="28"/>
                    <a:pt x="52" y="28"/>
                    <a:pt x="52" y="28"/>
                  </a:cubicBezTo>
                  <a:cubicBezTo>
                    <a:pt x="52" y="28"/>
                    <a:pt x="35" y="6"/>
                    <a:pt x="33" y="4"/>
                  </a:cubicBezTo>
                  <a:cubicBezTo>
                    <a:pt x="32" y="2"/>
                    <a:pt x="31" y="0"/>
                    <a:pt x="29" y="1"/>
                  </a:cubicBezTo>
                  <a:cubicBezTo>
                    <a:pt x="26" y="1"/>
                    <a:pt x="22" y="2"/>
                    <a:pt x="22" y="2"/>
                  </a:cubicBezTo>
                  <a:cubicBezTo>
                    <a:pt x="29" y="35"/>
                    <a:pt x="29" y="35"/>
                    <a:pt x="29" y="35"/>
                  </a:cubicBezTo>
                  <a:cubicBezTo>
                    <a:pt x="29" y="35"/>
                    <a:pt x="29" y="35"/>
                    <a:pt x="26" y="35"/>
                  </a:cubicBezTo>
                  <a:cubicBezTo>
                    <a:pt x="23" y="35"/>
                    <a:pt x="21" y="37"/>
                    <a:pt x="21" y="37"/>
                  </a:cubicBezTo>
                  <a:cubicBezTo>
                    <a:pt x="21" y="37"/>
                    <a:pt x="16" y="35"/>
                    <a:pt x="8" y="35"/>
                  </a:cubicBezTo>
                  <a:cubicBezTo>
                    <a:pt x="0" y="35"/>
                    <a:pt x="1" y="36"/>
                    <a:pt x="1" y="36"/>
                  </a:cubicBezTo>
                  <a:cubicBezTo>
                    <a:pt x="20" y="39"/>
                    <a:pt x="20" y="39"/>
                    <a:pt x="20" y="39"/>
                  </a:cubicBezTo>
                  <a:cubicBezTo>
                    <a:pt x="20" y="41"/>
                    <a:pt x="20" y="41"/>
                    <a:pt x="20" y="41"/>
                  </a:cubicBezTo>
                  <a:cubicBezTo>
                    <a:pt x="20" y="41"/>
                    <a:pt x="22" y="42"/>
                    <a:pt x="38" y="46"/>
                  </a:cubicBezTo>
                  <a:cubicBezTo>
                    <a:pt x="54" y="50"/>
                    <a:pt x="78" y="54"/>
                    <a:pt x="83" y="54"/>
                  </a:cubicBezTo>
                  <a:cubicBezTo>
                    <a:pt x="87" y="54"/>
                    <a:pt x="102" y="54"/>
                    <a:pt x="110" y="54"/>
                  </a:cubicBezTo>
                  <a:cubicBezTo>
                    <a:pt x="110" y="58"/>
                    <a:pt x="110" y="58"/>
                    <a:pt x="110" y="58"/>
                  </a:cubicBezTo>
                  <a:cubicBezTo>
                    <a:pt x="109" y="58"/>
                    <a:pt x="109" y="58"/>
                    <a:pt x="109" y="58"/>
                  </a:cubicBezTo>
                  <a:cubicBezTo>
                    <a:pt x="107" y="58"/>
                    <a:pt x="105" y="59"/>
                    <a:pt x="105" y="61"/>
                  </a:cubicBezTo>
                  <a:cubicBezTo>
                    <a:pt x="105" y="63"/>
                    <a:pt x="107" y="65"/>
                    <a:pt x="109" y="65"/>
                  </a:cubicBezTo>
                  <a:cubicBezTo>
                    <a:pt x="112" y="65"/>
                    <a:pt x="112" y="65"/>
                    <a:pt x="112" y="65"/>
                  </a:cubicBezTo>
                  <a:cubicBezTo>
                    <a:pt x="114" y="65"/>
                    <a:pt x="115" y="63"/>
                    <a:pt x="115" y="61"/>
                  </a:cubicBezTo>
                  <a:cubicBezTo>
                    <a:pt x="115" y="59"/>
                    <a:pt x="114" y="58"/>
                    <a:pt x="112" y="58"/>
                  </a:cubicBezTo>
                  <a:cubicBezTo>
                    <a:pt x="112" y="57"/>
                    <a:pt x="112" y="57"/>
                    <a:pt x="112" y="57"/>
                  </a:cubicBezTo>
                  <a:cubicBezTo>
                    <a:pt x="113" y="56"/>
                    <a:pt x="113" y="56"/>
                    <a:pt x="113" y="56"/>
                  </a:cubicBezTo>
                  <a:cubicBezTo>
                    <a:pt x="114" y="56"/>
                    <a:pt x="114" y="56"/>
                    <a:pt x="114" y="56"/>
                  </a:cubicBezTo>
                  <a:cubicBezTo>
                    <a:pt x="114" y="56"/>
                    <a:pt x="114" y="56"/>
                    <a:pt x="114" y="56"/>
                  </a:cubicBezTo>
                  <a:cubicBezTo>
                    <a:pt x="114" y="56"/>
                    <a:pt x="123" y="57"/>
                    <a:pt x="123" y="58"/>
                  </a:cubicBezTo>
                  <a:cubicBezTo>
                    <a:pt x="123" y="58"/>
                    <a:pt x="123" y="58"/>
                    <a:pt x="123" y="58"/>
                  </a:cubicBezTo>
                  <a:cubicBezTo>
                    <a:pt x="123" y="59"/>
                    <a:pt x="123" y="59"/>
                    <a:pt x="123" y="60"/>
                  </a:cubicBezTo>
                  <a:cubicBezTo>
                    <a:pt x="123" y="62"/>
                    <a:pt x="124" y="63"/>
                    <a:pt x="125" y="63"/>
                  </a:cubicBezTo>
                  <a:cubicBezTo>
                    <a:pt x="128" y="63"/>
                    <a:pt x="128" y="63"/>
                    <a:pt x="128" y="63"/>
                  </a:cubicBezTo>
                  <a:cubicBezTo>
                    <a:pt x="129" y="63"/>
                    <a:pt x="130" y="62"/>
                    <a:pt x="130" y="61"/>
                  </a:cubicBezTo>
                  <a:cubicBezTo>
                    <a:pt x="135" y="62"/>
                    <a:pt x="144" y="62"/>
                    <a:pt x="145" y="62"/>
                  </a:cubicBezTo>
                  <a:cubicBezTo>
                    <a:pt x="147" y="61"/>
                    <a:pt x="148" y="58"/>
                    <a:pt x="148" y="58"/>
                  </a:cubicBezTo>
                  <a:cubicBezTo>
                    <a:pt x="148" y="58"/>
                    <a:pt x="162" y="60"/>
                    <a:pt x="165" y="59"/>
                  </a:cubicBezTo>
                  <a:cubicBezTo>
                    <a:pt x="167" y="57"/>
                    <a:pt x="166" y="53"/>
                    <a:pt x="166" y="53"/>
                  </a:cubicBezTo>
                  <a:cubicBezTo>
                    <a:pt x="166" y="53"/>
                    <a:pt x="180" y="52"/>
                    <a:pt x="194" y="52"/>
                  </a:cubicBezTo>
                  <a:cubicBezTo>
                    <a:pt x="194" y="55"/>
                    <a:pt x="194" y="55"/>
                    <a:pt x="194" y="55"/>
                  </a:cubicBezTo>
                  <a:cubicBezTo>
                    <a:pt x="195" y="55"/>
                    <a:pt x="195" y="55"/>
                    <a:pt x="195" y="55"/>
                  </a:cubicBezTo>
                  <a:cubicBezTo>
                    <a:pt x="195" y="59"/>
                    <a:pt x="195" y="59"/>
                    <a:pt x="195" y="59"/>
                  </a:cubicBezTo>
                  <a:cubicBezTo>
                    <a:pt x="195" y="59"/>
                    <a:pt x="195" y="59"/>
                    <a:pt x="195" y="59"/>
                  </a:cubicBezTo>
                  <a:cubicBezTo>
                    <a:pt x="195" y="59"/>
                    <a:pt x="194" y="60"/>
                    <a:pt x="194" y="61"/>
                  </a:cubicBezTo>
                  <a:cubicBezTo>
                    <a:pt x="194" y="63"/>
                    <a:pt x="195" y="64"/>
                    <a:pt x="197" y="64"/>
                  </a:cubicBezTo>
                  <a:cubicBezTo>
                    <a:pt x="197" y="64"/>
                    <a:pt x="197" y="64"/>
                    <a:pt x="197" y="64"/>
                  </a:cubicBezTo>
                  <a:cubicBezTo>
                    <a:pt x="197" y="64"/>
                    <a:pt x="198" y="64"/>
                    <a:pt x="198" y="64"/>
                  </a:cubicBezTo>
                  <a:cubicBezTo>
                    <a:pt x="199" y="64"/>
                    <a:pt x="200" y="63"/>
                    <a:pt x="200" y="61"/>
                  </a:cubicBezTo>
                  <a:cubicBezTo>
                    <a:pt x="200" y="60"/>
                    <a:pt x="199" y="59"/>
                    <a:pt x="198" y="59"/>
                  </a:cubicBezTo>
                  <a:cubicBezTo>
                    <a:pt x="198" y="59"/>
                    <a:pt x="198" y="59"/>
                    <a:pt x="198" y="59"/>
                  </a:cubicBezTo>
                  <a:cubicBezTo>
                    <a:pt x="198" y="55"/>
                    <a:pt x="198" y="55"/>
                    <a:pt x="198" y="55"/>
                  </a:cubicBezTo>
                  <a:cubicBezTo>
                    <a:pt x="200" y="52"/>
                    <a:pt x="200" y="52"/>
                    <a:pt x="200" y="52"/>
                  </a:cubicBezTo>
                  <a:cubicBezTo>
                    <a:pt x="200" y="51"/>
                    <a:pt x="200" y="51"/>
                    <a:pt x="200" y="51"/>
                  </a:cubicBezTo>
                  <a:cubicBezTo>
                    <a:pt x="206" y="51"/>
                    <a:pt x="212" y="51"/>
                    <a:pt x="214" y="51"/>
                  </a:cubicBezTo>
                  <a:cubicBezTo>
                    <a:pt x="222" y="50"/>
                    <a:pt x="234" y="46"/>
                    <a:pt x="234" y="42"/>
                  </a:cubicBezTo>
                  <a:cubicBezTo>
                    <a:pt x="234" y="38"/>
                    <a:pt x="224" y="34"/>
                    <a:pt x="222" y="33"/>
                  </a:cubicBezTo>
                  <a:close/>
                  <a:moveTo>
                    <a:pt x="84" y="40"/>
                  </a:moveTo>
                  <a:cubicBezTo>
                    <a:pt x="83" y="40"/>
                    <a:pt x="83" y="40"/>
                    <a:pt x="83" y="40"/>
                  </a:cubicBezTo>
                  <a:cubicBezTo>
                    <a:pt x="83" y="40"/>
                    <a:pt x="83" y="39"/>
                    <a:pt x="83" y="39"/>
                  </a:cubicBezTo>
                  <a:cubicBezTo>
                    <a:pt x="83" y="38"/>
                    <a:pt x="83" y="38"/>
                    <a:pt x="83" y="38"/>
                  </a:cubicBezTo>
                  <a:cubicBezTo>
                    <a:pt x="83" y="38"/>
                    <a:pt x="83" y="38"/>
                    <a:pt x="83" y="38"/>
                  </a:cubicBezTo>
                  <a:cubicBezTo>
                    <a:pt x="84" y="38"/>
                    <a:pt x="84" y="38"/>
                    <a:pt x="84" y="38"/>
                  </a:cubicBezTo>
                  <a:cubicBezTo>
                    <a:pt x="84" y="38"/>
                    <a:pt x="84" y="38"/>
                    <a:pt x="84" y="38"/>
                  </a:cubicBezTo>
                  <a:cubicBezTo>
                    <a:pt x="84" y="39"/>
                    <a:pt x="84" y="39"/>
                    <a:pt x="84" y="39"/>
                  </a:cubicBezTo>
                  <a:cubicBezTo>
                    <a:pt x="84" y="39"/>
                    <a:pt x="84" y="40"/>
                    <a:pt x="84" y="40"/>
                  </a:cubicBezTo>
                  <a:close/>
                  <a:moveTo>
                    <a:pt x="87" y="39"/>
                  </a:moveTo>
                  <a:cubicBezTo>
                    <a:pt x="87" y="40"/>
                    <a:pt x="87" y="40"/>
                    <a:pt x="87" y="40"/>
                  </a:cubicBezTo>
                  <a:cubicBezTo>
                    <a:pt x="86" y="40"/>
                    <a:pt x="86" y="39"/>
                    <a:pt x="86" y="39"/>
                  </a:cubicBezTo>
                  <a:cubicBezTo>
                    <a:pt x="86" y="38"/>
                    <a:pt x="86" y="38"/>
                    <a:pt x="86" y="38"/>
                  </a:cubicBezTo>
                  <a:cubicBezTo>
                    <a:pt x="86" y="38"/>
                    <a:pt x="86" y="37"/>
                    <a:pt x="87" y="37"/>
                  </a:cubicBezTo>
                  <a:cubicBezTo>
                    <a:pt x="87" y="37"/>
                    <a:pt x="87" y="37"/>
                    <a:pt x="87" y="37"/>
                  </a:cubicBezTo>
                  <a:cubicBezTo>
                    <a:pt x="87" y="37"/>
                    <a:pt x="88" y="38"/>
                    <a:pt x="88" y="38"/>
                  </a:cubicBezTo>
                  <a:cubicBezTo>
                    <a:pt x="88" y="39"/>
                    <a:pt x="88" y="39"/>
                    <a:pt x="88" y="39"/>
                  </a:cubicBezTo>
                  <a:cubicBezTo>
                    <a:pt x="88" y="39"/>
                    <a:pt x="88" y="39"/>
                    <a:pt x="87" y="39"/>
                  </a:cubicBezTo>
                  <a:close/>
                  <a:moveTo>
                    <a:pt x="91" y="39"/>
                  </a:moveTo>
                  <a:cubicBezTo>
                    <a:pt x="90" y="39"/>
                    <a:pt x="90" y="39"/>
                    <a:pt x="90" y="39"/>
                  </a:cubicBezTo>
                  <a:cubicBezTo>
                    <a:pt x="90" y="39"/>
                    <a:pt x="90" y="39"/>
                    <a:pt x="90" y="39"/>
                  </a:cubicBezTo>
                  <a:cubicBezTo>
                    <a:pt x="89" y="38"/>
                    <a:pt x="89" y="38"/>
                    <a:pt x="89" y="38"/>
                  </a:cubicBezTo>
                  <a:cubicBezTo>
                    <a:pt x="89" y="38"/>
                    <a:pt x="90" y="37"/>
                    <a:pt x="90" y="37"/>
                  </a:cubicBezTo>
                  <a:cubicBezTo>
                    <a:pt x="91" y="37"/>
                    <a:pt x="91" y="37"/>
                    <a:pt x="91" y="37"/>
                  </a:cubicBezTo>
                  <a:cubicBezTo>
                    <a:pt x="91" y="37"/>
                    <a:pt x="91" y="37"/>
                    <a:pt x="91" y="38"/>
                  </a:cubicBezTo>
                  <a:cubicBezTo>
                    <a:pt x="91" y="39"/>
                    <a:pt x="91" y="39"/>
                    <a:pt x="91" y="39"/>
                  </a:cubicBezTo>
                  <a:cubicBezTo>
                    <a:pt x="91" y="39"/>
                    <a:pt x="91" y="39"/>
                    <a:pt x="91" y="39"/>
                  </a:cubicBezTo>
                  <a:close/>
                  <a:moveTo>
                    <a:pt x="94" y="39"/>
                  </a:moveTo>
                  <a:cubicBezTo>
                    <a:pt x="94" y="39"/>
                    <a:pt x="94" y="39"/>
                    <a:pt x="94" y="39"/>
                  </a:cubicBezTo>
                  <a:cubicBezTo>
                    <a:pt x="93" y="39"/>
                    <a:pt x="93" y="39"/>
                    <a:pt x="93" y="39"/>
                  </a:cubicBezTo>
                  <a:cubicBezTo>
                    <a:pt x="93" y="38"/>
                    <a:pt x="93" y="38"/>
                    <a:pt x="93" y="38"/>
                  </a:cubicBezTo>
                  <a:cubicBezTo>
                    <a:pt x="93" y="37"/>
                    <a:pt x="93" y="37"/>
                    <a:pt x="94" y="37"/>
                  </a:cubicBezTo>
                  <a:cubicBezTo>
                    <a:pt x="94" y="37"/>
                    <a:pt x="94" y="37"/>
                    <a:pt x="94" y="37"/>
                  </a:cubicBezTo>
                  <a:cubicBezTo>
                    <a:pt x="94" y="37"/>
                    <a:pt x="95" y="37"/>
                    <a:pt x="95" y="38"/>
                  </a:cubicBezTo>
                  <a:cubicBezTo>
                    <a:pt x="95" y="38"/>
                    <a:pt x="95" y="38"/>
                    <a:pt x="95" y="38"/>
                  </a:cubicBezTo>
                  <a:cubicBezTo>
                    <a:pt x="95" y="39"/>
                    <a:pt x="94" y="39"/>
                    <a:pt x="94" y="39"/>
                  </a:cubicBezTo>
                  <a:close/>
                  <a:moveTo>
                    <a:pt x="98" y="39"/>
                  </a:moveTo>
                  <a:cubicBezTo>
                    <a:pt x="97" y="39"/>
                    <a:pt x="97" y="39"/>
                    <a:pt x="97" y="39"/>
                  </a:cubicBezTo>
                  <a:cubicBezTo>
                    <a:pt x="97" y="39"/>
                    <a:pt x="96" y="39"/>
                    <a:pt x="96" y="38"/>
                  </a:cubicBezTo>
                  <a:cubicBezTo>
                    <a:pt x="96" y="38"/>
                    <a:pt x="96" y="38"/>
                    <a:pt x="96" y="38"/>
                  </a:cubicBezTo>
                  <a:cubicBezTo>
                    <a:pt x="96" y="37"/>
                    <a:pt x="97" y="37"/>
                    <a:pt x="97" y="37"/>
                  </a:cubicBezTo>
                  <a:cubicBezTo>
                    <a:pt x="97" y="37"/>
                    <a:pt x="97" y="37"/>
                    <a:pt x="97" y="37"/>
                  </a:cubicBezTo>
                  <a:cubicBezTo>
                    <a:pt x="98" y="37"/>
                    <a:pt x="98" y="37"/>
                    <a:pt x="98" y="37"/>
                  </a:cubicBezTo>
                  <a:cubicBezTo>
                    <a:pt x="98" y="38"/>
                    <a:pt x="98" y="38"/>
                    <a:pt x="98" y="38"/>
                  </a:cubicBezTo>
                  <a:cubicBezTo>
                    <a:pt x="98" y="39"/>
                    <a:pt x="98" y="39"/>
                    <a:pt x="98" y="39"/>
                  </a:cubicBezTo>
                  <a:close/>
                  <a:moveTo>
                    <a:pt x="101" y="39"/>
                  </a:moveTo>
                  <a:cubicBezTo>
                    <a:pt x="101" y="39"/>
                    <a:pt x="101" y="39"/>
                    <a:pt x="101" y="39"/>
                  </a:cubicBezTo>
                  <a:cubicBezTo>
                    <a:pt x="100" y="39"/>
                    <a:pt x="100" y="39"/>
                    <a:pt x="100" y="38"/>
                  </a:cubicBezTo>
                  <a:cubicBezTo>
                    <a:pt x="100" y="37"/>
                    <a:pt x="100" y="37"/>
                    <a:pt x="100" y="37"/>
                  </a:cubicBezTo>
                  <a:cubicBezTo>
                    <a:pt x="100" y="37"/>
                    <a:pt x="100" y="37"/>
                    <a:pt x="100" y="37"/>
                  </a:cubicBezTo>
                  <a:cubicBezTo>
                    <a:pt x="101" y="37"/>
                    <a:pt x="101" y="37"/>
                    <a:pt x="101" y="37"/>
                  </a:cubicBezTo>
                  <a:cubicBezTo>
                    <a:pt x="101" y="37"/>
                    <a:pt x="102" y="37"/>
                    <a:pt x="102" y="37"/>
                  </a:cubicBezTo>
                  <a:cubicBezTo>
                    <a:pt x="102" y="38"/>
                    <a:pt x="102" y="38"/>
                    <a:pt x="102" y="38"/>
                  </a:cubicBezTo>
                  <a:cubicBezTo>
                    <a:pt x="102" y="39"/>
                    <a:pt x="101" y="39"/>
                    <a:pt x="101" y="39"/>
                  </a:cubicBezTo>
                  <a:close/>
                  <a:moveTo>
                    <a:pt x="104" y="39"/>
                  </a:moveTo>
                  <a:cubicBezTo>
                    <a:pt x="104" y="39"/>
                    <a:pt x="104" y="39"/>
                    <a:pt x="104" y="39"/>
                  </a:cubicBezTo>
                  <a:cubicBezTo>
                    <a:pt x="104" y="39"/>
                    <a:pt x="103" y="38"/>
                    <a:pt x="103" y="38"/>
                  </a:cubicBezTo>
                  <a:cubicBezTo>
                    <a:pt x="103" y="37"/>
                    <a:pt x="103" y="37"/>
                    <a:pt x="103" y="37"/>
                  </a:cubicBezTo>
                  <a:cubicBezTo>
                    <a:pt x="103" y="37"/>
                    <a:pt x="104" y="37"/>
                    <a:pt x="104" y="37"/>
                  </a:cubicBezTo>
                  <a:cubicBezTo>
                    <a:pt x="104" y="37"/>
                    <a:pt x="104" y="37"/>
                    <a:pt x="104" y="37"/>
                  </a:cubicBezTo>
                  <a:cubicBezTo>
                    <a:pt x="105" y="37"/>
                    <a:pt x="105" y="37"/>
                    <a:pt x="105" y="37"/>
                  </a:cubicBezTo>
                  <a:cubicBezTo>
                    <a:pt x="105" y="38"/>
                    <a:pt x="105" y="38"/>
                    <a:pt x="105" y="38"/>
                  </a:cubicBezTo>
                  <a:cubicBezTo>
                    <a:pt x="105" y="38"/>
                    <a:pt x="105" y="39"/>
                    <a:pt x="104" y="39"/>
                  </a:cubicBezTo>
                  <a:close/>
                  <a:moveTo>
                    <a:pt x="108" y="38"/>
                  </a:moveTo>
                  <a:cubicBezTo>
                    <a:pt x="107" y="39"/>
                    <a:pt x="107" y="39"/>
                    <a:pt x="107" y="39"/>
                  </a:cubicBezTo>
                  <a:cubicBezTo>
                    <a:pt x="107" y="39"/>
                    <a:pt x="107" y="38"/>
                    <a:pt x="107" y="38"/>
                  </a:cubicBezTo>
                  <a:cubicBezTo>
                    <a:pt x="107" y="37"/>
                    <a:pt x="107" y="37"/>
                    <a:pt x="107" y="37"/>
                  </a:cubicBezTo>
                  <a:cubicBezTo>
                    <a:pt x="107" y="37"/>
                    <a:pt x="107" y="36"/>
                    <a:pt x="107" y="36"/>
                  </a:cubicBezTo>
                  <a:cubicBezTo>
                    <a:pt x="108" y="36"/>
                    <a:pt x="108" y="36"/>
                    <a:pt x="108" y="36"/>
                  </a:cubicBezTo>
                  <a:cubicBezTo>
                    <a:pt x="108" y="36"/>
                    <a:pt x="109" y="37"/>
                    <a:pt x="109" y="37"/>
                  </a:cubicBezTo>
                  <a:cubicBezTo>
                    <a:pt x="109" y="38"/>
                    <a:pt x="109" y="38"/>
                    <a:pt x="109" y="38"/>
                  </a:cubicBezTo>
                  <a:cubicBezTo>
                    <a:pt x="109" y="38"/>
                    <a:pt x="108" y="38"/>
                    <a:pt x="108" y="38"/>
                  </a:cubicBezTo>
                  <a:close/>
                  <a:moveTo>
                    <a:pt x="114" y="36"/>
                  </a:moveTo>
                  <a:cubicBezTo>
                    <a:pt x="115" y="36"/>
                    <a:pt x="115" y="36"/>
                    <a:pt x="115" y="36"/>
                  </a:cubicBezTo>
                  <a:cubicBezTo>
                    <a:pt x="115" y="36"/>
                    <a:pt x="115" y="36"/>
                    <a:pt x="115" y="37"/>
                  </a:cubicBezTo>
                  <a:cubicBezTo>
                    <a:pt x="115" y="37"/>
                    <a:pt x="115" y="37"/>
                    <a:pt x="115" y="37"/>
                  </a:cubicBezTo>
                  <a:cubicBezTo>
                    <a:pt x="115" y="38"/>
                    <a:pt x="115" y="38"/>
                    <a:pt x="115" y="38"/>
                  </a:cubicBezTo>
                  <a:cubicBezTo>
                    <a:pt x="114" y="38"/>
                    <a:pt x="114" y="38"/>
                    <a:pt x="114" y="38"/>
                  </a:cubicBezTo>
                  <a:cubicBezTo>
                    <a:pt x="114" y="38"/>
                    <a:pt x="114" y="38"/>
                    <a:pt x="114" y="38"/>
                  </a:cubicBezTo>
                  <a:cubicBezTo>
                    <a:pt x="114" y="37"/>
                    <a:pt x="114" y="37"/>
                    <a:pt x="114" y="37"/>
                  </a:cubicBezTo>
                  <a:cubicBezTo>
                    <a:pt x="114" y="36"/>
                    <a:pt x="114" y="36"/>
                    <a:pt x="114" y="36"/>
                  </a:cubicBezTo>
                  <a:close/>
                  <a:moveTo>
                    <a:pt x="111" y="36"/>
                  </a:moveTo>
                  <a:cubicBezTo>
                    <a:pt x="111" y="36"/>
                    <a:pt x="111" y="36"/>
                    <a:pt x="111" y="36"/>
                  </a:cubicBezTo>
                  <a:cubicBezTo>
                    <a:pt x="112" y="36"/>
                    <a:pt x="112" y="36"/>
                    <a:pt x="112" y="37"/>
                  </a:cubicBezTo>
                  <a:cubicBezTo>
                    <a:pt x="112" y="38"/>
                    <a:pt x="112" y="38"/>
                    <a:pt x="112" y="38"/>
                  </a:cubicBezTo>
                  <a:cubicBezTo>
                    <a:pt x="112" y="38"/>
                    <a:pt x="112" y="38"/>
                    <a:pt x="111" y="38"/>
                  </a:cubicBezTo>
                  <a:cubicBezTo>
                    <a:pt x="111" y="38"/>
                    <a:pt x="111" y="38"/>
                    <a:pt x="111" y="38"/>
                  </a:cubicBezTo>
                  <a:cubicBezTo>
                    <a:pt x="111" y="38"/>
                    <a:pt x="110" y="38"/>
                    <a:pt x="110" y="38"/>
                  </a:cubicBezTo>
                  <a:cubicBezTo>
                    <a:pt x="110" y="37"/>
                    <a:pt x="110" y="37"/>
                    <a:pt x="110" y="37"/>
                  </a:cubicBezTo>
                  <a:cubicBezTo>
                    <a:pt x="110" y="37"/>
                    <a:pt x="110" y="36"/>
                    <a:pt x="111" y="36"/>
                  </a:cubicBezTo>
                  <a:close/>
                  <a:moveTo>
                    <a:pt x="118" y="38"/>
                  </a:moveTo>
                  <a:cubicBezTo>
                    <a:pt x="118" y="38"/>
                    <a:pt x="118" y="38"/>
                    <a:pt x="118" y="38"/>
                  </a:cubicBezTo>
                  <a:cubicBezTo>
                    <a:pt x="118" y="38"/>
                    <a:pt x="117" y="38"/>
                    <a:pt x="117" y="37"/>
                  </a:cubicBezTo>
                  <a:cubicBezTo>
                    <a:pt x="117" y="37"/>
                    <a:pt x="117" y="37"/>
                    <a:pt x="117" y="37"/>
                  </a:cubicBezTo>
                  <a:cubicBezTo>
                    <a:pt x="117" y="36"/>
                    <a:pt x="117" y="36"/>
                    <a:pt x="118" y="36"/>
                  </a:cubicBezTo>
                  <a:cubicBezTo>
                    <a:pt x="118" y="36"/>
                    <a:pt x="118" y="36"/>
                    <a:pt x="118" y="36"/>
                  </a:cubicBezTo>
                  <a:cubicBezTo>
                    <a:pt x="119" y="36"/>
                    <a:pt x="119" y="36"/>
                    <a:pt x="119" y="36"/>
                  </a:cubicBezTo>
                  <a:cubicBezTo>
                    <a:pt x="119" y="37"/>
                    <a:pt x="119" y="37"/>
                    <a:pt x="119" y="37"/>
                  </a:cubicBezTo>
                  <a:cubicBezTo>
                    <a:pt x="119" y="38"/>
                    <a:pt x="119" y="38"/>
                    <a:pt x="118" y="38"/>
                  </a:cubicBezTo>
                  <a:close/>
                  <a:moveTo>
                    <a:pt x="122" y="38"/>
                  </a:moveTo>
                  <a:cubicBezTo>
                    <a:pt x="121" y="38"/>
                    <a:pt x="121" y="38"/>
                    <a:pt x="121" y="38"/>
                  </a:cubicBezTo>
                  <a:cubicBezTo>
                    <a:pt x="121" y="38"/>
                    <a:pt x="121" y="38"/>
                    <a:pt x="121" y="37"/>
                  </a:cubicBezTo>
                  <a:cubicBezTo>
                    <a:pt x="121" y="36"/>
                    <a:pt x="121" y="36"/>
                    <a:pt x="121" y="36"/>
                  </a:cubicBezTo>
                  <a:cubicBezTo>
                    <a:pt x="121" y="36"/>
                    <a:pt x="121" y="36"/>
                    <a:pt x="121" y="36"/>
                  </a:cubicBezTo>
                  <a:cubicBezTo>
                    <a:pt x="122" y="36"/>
                    <a:pt x="122" y="36"/>
                    <a:pt x="122" y="36"/>
                  </a:cubicBezTo>
                  <a:cubicBezTo>
                    <a:pt x="122" y="36"/>
                    <a:pt x="122" y="36"/>
                    <a:pt x="122" y="36"/>
                  </a:cubicBezTo>
                  <a:cubicBezTo>
                    <a:pt x="122" y="37"/>
                    <a:pt x="122" y="37"/>
                    <a:pt x="122" y="37"/>
                  </a:cubicBezTo>
                  <a:cubicBezTo>
                    <a:pt x="122" y="38"/>
                    <a:pt x="122" y="38"/>
                    <a:pt x="122" y="38"/>
                  </a:cubicBezTo>
                  <a:close/>
                  <a:moveTo>
                    <a:pt x="125" y="36"/>
                  </a:moveTo>
                  <a:cubicBezTo>
                    <a:pt x="125" y="36"/>
                    <a:pt x="125" y="36"/>
                    <a:pt x="125" y="36"/>
                  </a:cubicBezTo>
                  <a:cubicBezTo>
                    <a:pt x="126" y="36"/>
                    <a:pt x="126" y="36"/>
                    <a:pt x="126" y="36"/>
                  </a:cubicBezTo>
                  <a:cubicBezTo>
                    <a:pt x="126" y="37"/>
                    <a:pt x="126" y="37"/>
                    <a:pt x="126" y="37"/>
                  </a:cubicBezTo>
                  <a:cubicBezTo>
                    <a:pt x="126" y="37"/>
                    <a:pt x="126" y="38"/>
                    <a:pt x="125" y="38"/>
                  </a:cubicBezTo>
                  <a:cubicBezTo>
                    <a:pt x="125" y="38"/>
                    <a:pt x="125" y="38"/>
                    <a:pt x="125" y="38"/>
                  </a:cubicBezTo>
                  <a:cubicBezTo>
                    <a:pt x="124" y="38"/>
                    <a:pt x="124" y="37"/>
                    <a:pt x="124" y="37"/>
                  </a:cubicBezTo>
                  <a:cubicBezTo>
                    <a:pt x="124" y="36"/>
                    <a:pt x="124" y="36"/>
                    <a:pt x="124" y="36"/>
                  </a:cubicBezTo>
                  <a:cubicBezTo>
                    <a:pt x="124" y="36"/>
                    <a:pt x="124" y="36"/>
                    <a:pt x="125" y="36"/>
                  </a:cubicBezTo>
                  <a:close/>
                  <a:moveTo>
                    <a:pt x="139" y="37"/>
                  </a:moveTo>
                  <a:cubicBezTo>
                    <a:pt x="139" y="37"/>
                    <a:pt x="139" y="37"/>
                    <a:pt x="139" y="37"/>
                  </a:cubicBezTo>
                  <a:cubicBezTo>
                    <a:pt x="138" y="37"/>
                    <a:pt x="138" y="36"/>
                    <a:pt x="138" y="36"/>
                  </a:cubicBezTo>
                  <a:cubicBezTo>
                    <a:pt x="138" y="35"/>
                    <a:pt x="138" y="35"/>
                    <a:pt x="138" y="35"/>
                  </a:cubicBezTo>
                  <a:cubicBezTo>
                    <a:pt x="138" y="35"/>
                    <a:pt x="138" y="35"/>
                    <a:pt x="138" y="35"/>
                  </a:cubicBezTo>
                  <a:cubicBezTo>
                    <a:pt x="139" y="35"/>
                    <a:pt x="139" y="35"/>
                    <a:pt x="139" y="35"/>
                  </a:cubicBezTo>
                  <a:cubicBezTo>
                    <a:pt x="139" y="35"/>
                    <a:pt x="140" y="35"/>
                    <a:pt x="140" y="35"/>
                  </a:cubicBezTo>
                  <a:cubicBezTo>
                    <a:pt x="140" y="36"/>
                    <a:pt x="140" y="36"/>
                    <a:pt x="140" y="36"/>
                  </a:cubicBezTo>
                  <a:cubicBezTo>
                    <a:pt x="140" y="36"/>
                    <a:pt x="139" y="37"/>
                    <a:pt x="139" y="37"/>
                  </a:cubicBezTo>
                  <a:close/>
                  <a:moveTo>
                    <a:pt x="142" y="37"/>
                  </a:moveTo>
                  <a:cubicBezTo>
                    <a:pt x="142" y="37"/>
                    <a:pt x="142" y="37"/>
                    <a:pt x="142" y="37"/>
                  </a:cubicBezTo>
                  <a:cubicBezTo>
                    <a:pt x="142" y="37"/>
                    <a:pt x="141" y="36"/>
                    <a:pt x="141" y="36"/>
                  </a:cubicBezTo>
                  <a:cubicBezTo>
                    <a:pt x="141" y="35"/>
                    <a:pt x="141" y="35"/>
                    <a:pt x="141" y="35"/>
                  </a:cubicBezTo>
                  <a:cubicBezTo>
                    <a:pt x="141" y="35"/>
                    <a:pt x="142" y="35"/>
                    <a:pt x="142" y="34"/>
                  </a:cubicBezTo>
                  <a:cubicBezTo>
                    <a:pt x="142" y="34"/>
                    <a:pt x="142" y="34"/>
                    <a:pt x="142" y="34"/>
                  </a:cubicBezTo>
                  <a:cubicBezTo>
                    <a:pt x="143" y="34"/>
                    <a:pt x="143" y="35"/>
                    <a:pt x="143" y="35"/>
                  </a:cubicBezTo>
                  <a:cubicBezTo>
                    <a:pt x="143" y="36"/>
                    <a:pt x="143" y="36"/>
                    <a:pt x="143" y="36"/>
                  </a:cubicBezTo>
                  <a:cubicBezTo>
                    <a:pt x="143" y="36"/>
                    <a:pt x="143" y="37"/>
                    <a:pt x="142" y="37"/>
                  </a:cubicBezTo>
                  <a:close/>
                  <a:moveTo>
                    <a:pt x="146" y="36"/>
                  </a:moveTo>
                  <a:cubicBezTo>
                    <a:pt x="145" y="36"/>
                    <a:pt x="145" y="36"/>
                    <a:pt x="145" y="36"/>
                  </a:cubicBezTo>
                  <a:cubicBezTo>
                    <a:pt x="145" y="36"/>
                    <a:pt x="145" y="36"/>
                    <a:pt x="145" y="36"/>
                  </a:cubicBezTo>
                  <a:cubicBezTo>
                    <a:pt x="145" y="35"/>
                    <a:pt x="145" y="35"/>
                    <a:pt x="145" y="35"/>
                  </a:cubicBezTo>
                  <a:cubicBezTo>
                    <a:pt x="145" y="35"/>
                    <a:pt x="145" y="34"/>
                    <a:pt x="145" y="34"/>
                  </a:cubicBezTo>
                  <a:cubicBezTo>
                    <a:pt x="146" y="34"/>
                    <a:pt x="146" y="34"/>
                    <a:pt x="146" y="34"/>
                  </a:cubicBezTo>
                  <a:cubicBezTo>
                    <a:pt x="146" y="34"/>
                    <a:pt x="146" y="35"/>
                    <a:pt x="146" y="35"/>
                  </a:cubicBezTo>
                  <a:cubicBezTo>
                    <a:pt x="146" y="36"/>
                    <a:pt x="146" y="36"/>
                    <a:pt x="146" y="36"/>
                  </a:cubicBezTo>
                  <a:cubicBezTo>
                    <a:pt x="147" y="36"/>
                    <a:pt x="146" y="36"/>
                    <a:pt x="146" y="36"/>
                  </a:cubicBezTo>
                  <a:close/>
                  <a:moveTo>
                    <a:pt x="149" y="36"/>
                  </a:moveTo>
                  <a:cubicBezTo>
                    <a:pt x="149" y="36"/>
                    <a:pt x="149" y="36"/>
                    <a:pt x="149" y="36"/>
                  </a:cubicBezTo>
                  <a:cubicBezTo>
                    <a:pt x="149" y="36"/>
                    <a:pt x="148" y="36"/>
                    <a:pt x="148" y="36"/>
                  </a:cubicBezTo>
                  <a:cubicBezTo>
                    <a:pt x="148" y="35"/>
                    <a:pt x="148" y="35"/>
                    <a:pt x="148" y="35"/>
                  </a:cubicBezTo>
                  <a:cubicBezTo>
                    <a:pt x="148" y="34"/>
                    <a:pt x="148" y="34"/>
                    <a:pt x="149" y="34"/>
                  </a:cubicBezTo>
                  <a:cubicBezTo>
                    <a:pt x="149" y="34"/>
                    <a:pt x="149" y="34"/>
                    <a:pt x="149" y="34"/>
                  </a:cubicBezTo>
                  <a:cubicBezTo>
                    <a:pt x="150" y="34"/>
                    <a:pt x="150" y="34"/>
                    <a:pt x="150" y="35"/>
                  </a:cubicBezTo>
                  <a:cubicBezTo>
                    <a:pt x="150" y="36"/>
                    <a:pt x="150" y="36"/>
                    <a:pt x="150" y="36"/>
                  </a:cubicBezTo>
                  <a:cubicBezTo>
                    <a:pt x="150" y="36"/>
                    <a:pt x="150" y="36"/>
                    <a:pt x="149" y="36"/>
                  </a:cubicBezTo>
                  <a:close/>
                  <a:moveTo>
                    <a:pt x="153" y="36"/>
                  </a:moveTo>
                  <a:cubicBezTo>
                    <a:pt x="152" y="36"/>
                    <a:pt x="152" y="36"/>
                    <a:pt x="152" y="36"/>
                  </a:cubicBezTo>
                  <a:cubicBezTo>
                    <a:pt x="152" y="36"/>
                    <a:pt x="152" y="36"/>
                    <a:pt x="152" y="35"/>
                  </a:cubicBezTo>
                  <a:cubicBezTo>
                    <a:pt x="152" y="35"/>
                    <a:pt x="152" y="35"/>
                    <a:pt x="152" y="35"/>
                  </a:cubicBezTo>
                  <a:cubicBezTo>
                    <a:pt x="152" y="34"/>
                    <a:pt x="152" y="34"/>
                    <a:pt x="152" y="34"/>
                  </a:cubicBezTo>
                  <a:cubicBezTo>
                    <a:pt x="153" y="34"/>
                    <a:pt x="153" y="34"/>
                    <a:pt x="153" y="34"/>
                  </a:cubicBezTo>
                  <a:cubicBezTo>
                    <a:pt x="153" y="34"/>
                    <a:pt x="153" y="34"/>
                    <a:pt x="153" y="35"/>
                  </a:cubicBezTo>
                  <a:cubicBezTo>
                    <a:pt x="153" y="35"/>
                    <a:pt x="153" y="35"/>
                    <a:pt x="153" y="35"/>
                  </a:cubicBezTo>
                  <a:cubicBezTo>
                    <a:pt x="153" y="36"/>
                    <a:pt x="153" y="36"/>
                    <a:pt x="153" y="36"/>
                  </a:cubicBezTo>
                  <a:close/>
                  <a:moveTo>
                    <a:pt x="156" y="36"/>
                  </a:moveTo>
                  <a:cubicBezTo>
                    <a:pt x="156" y="36"/>
                    <a:pt x="156" y="36"/>
                    <a:pt x="156" y="36"/>
                  </a:cubicBezTo>
                  <a:cubicBezTo>
                    <a:pt x="155" y="36"/>
                    <a:pt x="155" y="36"/>
                    <a:pt x="155" y="35"/>
                  </a:cubicBezTo>
                  <a:cubicBezTo>
                    <a:pt x="155" y="34"/>
                    <a:pt x="155" y="34"/>
                    <a:pt x="155" y="34"/>
                  </a:cubicBezTo>
                  <a:cubicBezTo>
                    <a:pt x="155" y="34"/>
                    <a:pt x="155" y="34"/>
                    <a:pt x="156" y="34"/>
                  </a:cubicBezTo>
                  <a:cubicBezTo>
                    <a:pt x="156" y="34"/>
                    <a:pt x="156" y="34"/>
                    <a:pt x="156" y="34"/>
                  </a:cubicBezTo>
                  <a:cubicBezTo>
                    <a:pt x="157" y="34"/>
                    <a:pt x="157" y="34"/>
                    <a:pt x="157" y="34"/>
                  </a:cubicBezTo>
                  <a:cubicBezTo>
                    <a:pt x="157" y="35"/>
                    <a:pt x="157" y="35"/>
                    <a:pt x="157" y="35"/>
                  </a:cubicBezTo>
                  <a:cubicBezTo>
                    <a:pt x="157" y="36"/>
                    <a:pt x="157" y="36"/>
                    <a:pt x="156" y="36"/>
                  </a:cubicBezTo>
                  <a:close/>
                  <a:moveTo>
                    <a:pt x="160" y="36"/>
                  </a:moveTo>
                  <a:cubicBezTo>
                    <a:pt x="159" y="36"/>
                    <a:pt x="159" y="36"/>
                    <a:pt x="159" y="36"/>
                  </a:cubicBezTo>
                  <a:cubicBezTo>
                    <a:pt x="159" y="36"/>
                    <a:pt x="159" y="35"/>
                    <a:pt x="159" y="35"/>
                  </a:cubicBezTo>
                  <a:cubicBezTo>
                    <a:pt x="159" y="34"/>
                    <a:pt x="159" y="34"/>
                    <a:pt x="159" y="34"/>
                  </a:cubicBezTo>
                  <a:cubicBezTo>
                    <a:pt x="159" y="34"/>
                    <a:pt x="159" y="34"/>
                    <a:pt x="159" y="34"/>
                  </a:cubicBezTo>
                  <a:cubicBezTo>
                    <a:pt x="160" y="34"/>
                    <a:pt x="160" y="34"/>
                    <a:pt x="160" y="34"/>
                  </a:cubicBezTo>
                  <a:cubicBezTo>
                    <a:pt x="160" y="34"/>
                    <a:pt x="160" y="34"/>
                    <a:pt x="160" y="34"/>
                  </a:cubicBezTo>
                  <a:cubicBezTo>
                    <a:pt x="160" y="35"/>
                    <a:pt x="160" y="35"/>
                    <a:pt x="160" y="35"/>
                  </a:cubicBezTo>
                  <a:cubicBezTo>
                    <a:pt x="160" y="35"/>
                    <a:pt x="160" y="36"/>
                    <a:pt x="160" y="36"/>
                  </a:cubicBezTo>
                  <a:close/>
                  <a:moveTo>
                    <a:pt x="163" y="36"/>
                  </a:moveTo>
                  <a:cubicBezTo>
                    <a:pt x="163" y="36"/>
                    <a:pt x="163" y="36"/>
                    <a:pt x="163" y="36"/>
                  </a:cubicBezTo>
                  <a:cubicBezTo>
                    <a:pt x="162" y="36"/>
                    <a:pt x="162" y="35"/>
                    <a:pt x="162" y="35"/>
                  </a:cubicBezTo>
                  <a:cubicBezTo>
                    <a:pt x="162" y="34"/>
                    <a:pt x="162" y="34"/>
                    <a:pt x="162" y="34"/>
                  </a:cubicBezTo>
                  <a:cubicBezTo>
                    <a:pt x="162" y="34"/>
                    <a:pt x="162" y="34"/>
                    <a:pt x="163" y="33"/>
                  </a:cubicBezTo>
                  <a:cubicBezTo>
                    <a:pt x="163" y="33"/>
                    <a:pt x="163" y="33"/>
                    <a:pt x="163" y="33"/>
                  </a:cubicBezTo>
                  <a:cubicBezTo>
                    <a:pt x="163" y="33"/>
                    <a:pt x="164" y="34"/>
                    <a:pt x="164" y="34"/>
                  </a:cubicBezTo>
                  <a:cubicBezTo>
                    <a:pt x="164" y="35"/>
                    <a:pt x="164" y="35"/>
                    <a:pt x="164" y="35"/>
                  </a:cubicBezTo>
                  <a:cubicBezTo>
                    <a:pt x="164" y="35"/>
                    <a:pt x="164" y="36"/>
                    <a:pt x="163" y="36"/>
                  </a:cubicBezTo>
                  <a:close/>
                  <a:moveTo>
                    <a:pt x="167" y="35"/>
                  </a:moveTo>
                  <a:cubicBezTo>
                    <a:pt x="166" y="35"/>
                    <a:pt x="166" y="35"/>
                    <a:pt x="166" y="35"/>
                  </a:cubicBezTo>
                  <a:cubicBezTo>
                    <a:pt x="166" y="35"/>
                    <a:pt x="166" y="35"/>
                    <a:pt x="166" y="35"/>
                  </a:cubicBezTo>
                  <a:cubicBezTo>
                    <a:pt x="165" y="34"/>
                    <a:pt x="165" y="34"/>
                    <a:pt x="165" y="34"/>
                  </a:cubicBezTo>
                  <a:cubicBezTo>
                    <a:pt x="165" y="34"/>
                    <a:pt x="166" y="33"/>
                    <a:pt x="166" y="33"/>
                  </a:cubicBezTo>
                  <a:cubicBezTo>
                    <a:pt x="167" y="33"/>
                    <a:pt x="167" y="33"/>
                    <a:pt x="167" y="33"/>
                  </a:cubicBezTo>
                  <a:cubicBezTo>
                    <a:pt x="167" y="33"/>
                    <a:pt x="167" y="34"/>
                    <a:pt x="167" y="34"/>
                  </a:cubicBezTo>
                  <a:cubicBezTo>
                    <a:pt x="167" y="35"/>
                    <a:pt x="167" y="35"/>
                    <a:pt x="167" y="35"/>
                  </a:cubicBezTo>
                  <a:cubicBezTo>
                    <a:pt x="167" y="35"/>
                    <a:pt x="167" y="35"/>
                    <a:pt x="167" y="35"/>
                  </a:cubicBezTo>
                  <a:close/>
                  <a:moveTo>
                    <a:pt x="170" y="35"/>
                  </a:moveTo>
                  <a:cubicBezTo>
                    <a:pt x="170" y="35"/>
                    <a:pt x="170" y="35"/>
                    <a:pt x="170" y="35"/>
                  </a:cubicBezTo>
                  <a:cubicBezTo>
                    <a:pt x="169" y="35"/>
                    <a:pt x="169" y="35"/>
                    <a:pt x="169" y="35"/>
                  </a:cubicBezTo>
                  <a:cubicBezTo>
                    <a:pt x="169" y="34"/>
                    <a:pt x="169" y="34"/>
                    <a:pt x="169" y="34"/>
                  </a:cubicBezTo>
                  <a:cubicBezTo>
                    <a:pt x="169" y="33"/>
                    <a:pt x="169" y="33"/>
                    <a:pt x="170" y="33"/>
                  </a:cubicBezTo>
                  <a:cubicBezTo>
                    <a:pt x="170" y="33"/>
                    <a:pt x="170" y="33"/>
                    <a:pt x="170" y="33"/>
                  </a:cubicBezTo>
                  <a:cubicBezTo>
                    <a:pt x="170" y="33"/>
                    <a:pt x="171" y="33"/>
                    <a:pt x="171" y="34"/>
                  </a:cubicBezTo>
                  <a:cubicBezTo>
                    <a:pt x="171" y="35"/>
                    <a:pt x="171" y="35"/>
                    <a:pt x="171" y="35"/>
                  </a:cubicBezTo>
                  <a:cubicBezTo>
                    <a:pt x="171" y="35"/>
                    <a:pt x="170" y="35"/>
                    <a:pt x="170" y="35"/>
                  </a:cubicBezTo>
                  <a:close/>
                  <a:moveTo>
                    <a:pt x="174" y="35"/>
                  </a:moveTo>
                  <a:cubicBezTo>
                    <a:pt x="173" y="35"/>
                    <a:pt x="173" y="35"/>
                    <a:pt x="173" y="35"/>
                  </a:cubicBezTo>
                  <a:cubicBezTo>
                    <a:pt x="173" y="35"/>
                    <a:pt x="172" y="35"/>
                    <a:pt x="172" y="34"/>
                  </a:cubicBezTo>
                  <a:cubicBezTo>
                    <a:pt x="172" y="34"/>
                    <a:pt x="172" y="34"/>
                    <a:pt x="172" y="34"/>
                  </a:cubicBezTo>
                  <a:cubicBezTo>
                    <a:pt x="172" y="33"/>
                    <a:pt x="173" y="33"/>
                    <a:pt x="173" y="33"/>
                  </a:cubicBezTo>
                  <a:cubicBezTo>
                    <a:pt x="173" y="33"/>
                    <a:pt x="173" y="33"/>
                    <a:pt x="173" y="33"/>
                  </a:cubicBezTo>
                  <a:cubicBezTo>
                    <a:pt x="174" y="33"/>
                    <a:pt x="174" y="33"/>
                    <a:pt x="174" y="34"/>
                  </a:cubicBezTo>
                  <a:cubicBezTo>
                    <a:pt x="174" y="34"/>
                    <a:pt x="174" y="34"/>
                    <a:pt x="174" y="34"/>
                  </a:cubicBezTo>
                  <a:cubicBezTo>
                    <a:pt x="174" y="35"/>
                    <a:pt x="174" y="35"/>
                    <a:pt x="174" y="35"/>
                  </a:cubicBezTo>
                  <a:close/>
                  <a:moveTo>
                    <a:pt x="177" y="35"/>
                  </a:moveTo>
                  <a:cubicBezTo>
                    <a:pt x="177" y="35"/>
                    <a:pt x="177" y="35"/>
                    <a:pt x="177" y="35"/>
                  </a:cubicBezTo>
                  <a:cubicBezTo>
                    <a:pt x="176" y="35"/>
                    <a:pt x="176" y="35"/>
                    <a:pt x="176" y="34"/>
                  </a:cubicBezTo>
                  <a:cubicBezTo>
                    <a:pt x="176" y="33"/>
                    <a:pt x="176" y="33"/>
                    <a:pt x="176" y="33"/>
                  </a:cubicBezTo>
                  <a:cubicBezTo>
                    <a:pt x="176" y="33"/>
                    <a:pt x="176" y="33"/>
                    <a:pt x="176" y="33"/>
                  </a:cubicBezTo>
                  <a:cubicBezTo>
                    <a:pt x="177" y="33"/>
                    <a:pt x="177" y="33"/>
                    <a:pt x="177" y="33"/>
                  </a:cubicBezTo>
                  <a:cubicBezTo>
                    <a:pt x="177" y="33"/>
                    <a:pt x="178" y="33"/>
                    <a:pt x="178" y="33"/>
                  </a:cubicBezTo>
                  <a:cubicBezTo>
                    <a:pt x="178" y="34"/>
                    <a:pt x="178" y="34"/>
                    <a:pt x="178" y="34"/>
                  </a:cubicBezTo>
                  <a:cubicBezTo>
                    <a:pt x="178" y="35"/>
                    <a:pt x="177" y="35"/>
                    <a:pt x="177" y="35"/>
                  </a:cubicBezTo>
                  <a:close/>
                  <a:moveTo>
                    <a:pt x="180" y="35"/>
                  </a:moveTo>
                  <a:cubicBezTo>
                    <a:pt x="180" y="35"/>
                    <a:pt x="180" y="35"/>
                    <a:pt x="180" y="35"/>
                  </a:cubicBezTo>
                  <a:cubicBezTo>
                    <a:pt x="180" y="35"/>
                    <a:pt x="179" y="34"/>
                    <a:pt x="179" y="34"/>
                  </a:cubicBezTo>
                  <a:cubicBezTo>
                    <a:pt x="179" y="33"/>
                    <a:pt x="179" y="33"/>
                    <a:pt x="179" y="33"/>
                  </a:cubicBezTo>
                  <a:cubicBezTo>
                    <a:pt x="179" y="33"/>
                    <a:pt x="180" y="33"/>
                    <a:pt x="180" y="33"/>
                  </a:cubicBezTo>
                  <a:cubicBezTo>
                    <a:pt x="180" y="33"/>
                    <a:pt x="180" y="33"/>
                    <a:pt x="180" y="33"/>
                  </a:cubicBezTo>
                  <a:cubicBezTo>
                    <a:pt x="181" y="33"/>
                    <a:pt x="181" y="33"/>
                    <a:pt x="181" y="33"/>
                  </a:cubicBezTo>
                  <a:cubicBezTo>
                    <a:pt x="181" y="34"/>
                    <a:pt x="181" y="34"/>
                    <a:pt x="181" y="34"/>
                  </a:cubicBezTo>
                  <a:cubicBezTo>
                    <a:pt x="181" y="34"/>
                    <a:pt x="181" y="35"/>
                    <a:pt x="180" y="35"/>
                  </a:cubicBezTo>
                  <a:close/>
                  <a:moveTo>
                    <a:pt x="184" y="35"/>
                  </a:moveTo>
                  <a:cubicBezTo>
                    <a:pt x="183" y="35"/>
                    <a:pt x="183" y="35"/>
                    <a:pt x="183" y="35"/>
                  </a:cubicBezTo>
                  <a:cubicBezTo>
                    <a:pt x="183" y="35"/>
                    <a:pt x="183" y="34"/>
                    <a:pt x="183" y="34"/>
                  </a:cubicBezTo>
                  <a:cubicBezTo>
                    <a:pt x="183" y="33"/>
                    <a:pt x="183" y="33"/>
                    <a:pt x="183" y="33"/>
                  </a:cubicBezTo>
                  <a:cubicBezTo>
                    <a:pt x="183" y="33"/>
                    <a:pt x="183" y="32"/>
                    <a:pt x="183" y="32"/>
                  </a:cubicBezTo>
                  <a:cubicBezTo>
                    <a:pt x="184" y="32"/>
                    <a:pt x="184" y="32"/>
                    <a:pt x="184" y="32"/>
                  </a:cubicBezTo>
                  <a:cubicBezTo>
                    <a:pt x="184" y="32"/>
                    <a:pt x="184" y="33"/>
                    <a:pt x="185" y="33"/>
                  </a:cubicBezTo>
                  <a:cubicBezTo>
                    <a:pt x="185" y="34"/>
                    <a:pt x="185" y="34"/>
                    <a:pt x="185" y="34"/>
                  </a:cubicBezTo>
                  <a:cubicBezTo>
                    <a:pt x="185" y="34"/>
                    <a:pt x="184" y="35"/>
                    <a:pt x="184" y="35"/>
                  </a:cubicBezTo>
                  <a:close/>
                  <a:moveTo>
                    <a:pt x="187" y="34"/>
                  </a:moveTo>
                  <a:cubicBezTo>
                    <a:pt x="187" y="34"/>
                    <a:pt x="187" y="34"/>
                    <a:pt x="187" y="34"/>
                  </a:cubicBezTo>
                  <a:cubicBezTo>
                    <a:pt x="187" y="34"/>
                    <a:pt x="186" y="34"/>
                    <a:pt x="186" y="34"/>
                  </a:cubicBezTo>
                  <a:cubicBezTo>
                    <a:pt x="186" y="33"/>
                    <a:pt x="186" y="33"/>
                    <a:pt x="186" y="33"/>
                  </a:cubicBezTo>
                  <a:cubicBezTo>
                    <a:pt x="186" y="33"/>
                    <a:pt x="186" y="32"/>
                    <a:pt x="187" y="32"/>
                  </a:cubicBezTo>
                  <a:cubicBezTo>
                    <a:pt x="187" y="32"/>
                    <a:pt x="187" y="32"/>
                    <a:pt x="187" y="32"/>
                  </a:cubicBezTo>
                  <a:cubicBezTo>
                    <a:pt x="188" y="32"/>
                    <a:pt x="188" y="33"/>
                    <a:pt x="188" y="33"/>
                  </a:cubicBezTo>
                  <a:cubicBezTo>
                    <a:pt x="188" y="34"/>
                    <a:pt x="188" y="34"/>
                    <a:pt x="188" y="34"/>
                  </a:cubicBezTo>
                  <a:cubicBezTo>
                    <a:pt x="188" y="34"/>
                    <a:pt x="188" y="34"/>
                    <a:pt x="187" y="34"/>
                  </a:cubicBezTo>
                  <a:close/>
                  <a:moveTo>
                    <a:pt x="209" y="34"/>
                  </a:moveTo>
                  <a:cubicBezTo>
                    <a:pt x="209" y="34"/>
                    <a:pt x="209" y="34"/>
                    <a:pt x="209" y="33"/>
                  </a:cubicBezTo>
                  <a:cubicBezTo>
                    <a:pt x="209" y="33"/>
                    <a:pt x="209" y="32"/>
                    <a:pt x="209" y="32"/>
                  </a:cubicBezTo>
                  <a:cubicBezTo>
                    <a:pt x="209" y="31"/>
                    <a:pt x="209" y="31"/>
                    <a:pt x="210" y="31"/>
                  </a:cubicBezTo>
                  <a:cubicBezTo>
                    <a:pt x="211" y="31"/>
                    <a:pt x="212" y="31"/>
                    <a:pt x="212" y="31"/>
                  </a:cubicBezTo>
                  <a:cubicBezTo>
                    <a:pt x="212" y="34"/>
                    <a:pt x="212" y="34"/>
                    <a:pt x="212" y="34"/>
                  </a:cubicBezTo>
                  <a:cubicBezTo>
                    <a:pt x="212" y="34"/>
                    <a:pt x="210" y="34"/>
                    <a:pt x="209" y="34"/>
                  </a:cubicBezTo>
                  <a:close/>
                  <a:moveTo>
                    <a:pt x="213" y="34"/>
                  </a:moveTo>
                  <a:cubicBezTo>
                    <a:pt x="213" y="31"/>
                    <a:pt x="213" y="31"/>
                    <a:pt x="213" y="31"/>
                  </a:cubicBezTo>
                  <a:cubicBezTo>
                    <a:pt x="216" y="31"/>
                    <a:pt x="216" y="31"/>
                    <a:pt x="216" y="31"/>
                  </a:cubicBezTo>
                  <a:cubicBezTo>
                    <a:pt x="218" y="33"/>
                    <a:pt x="218" y="33"/>
                    <a:pt x="218" y="33"/>
                  </a:cubicBezTo>
                  <a:lnTo>
                    <a:pt x="213" y="34"/>
                  </a:lnTo>
                  <a:close/>
                </a:path>
              </a:pathLst>
            </a:custGeom>
            <a:solidFill>
              <a:schemeClr val="bg1">
                <a:lumMod val="75000"/>
              </a:schemeClr>
            </a:solidFill>
            <a:ln>
              <a:noFill/>
            </a:ln>
            <a:extLst/>
          </p:spPr>
          <p:txBody>
            <a:bodyPr/>
            <a:lstStyle/>
            <a:p>
              <a:pPr>
                <a:defRPr/>
              </a:pPr>
              <a:endParaRPr lang="en-GB" sz="1200"/>
            </a:p>
          </p:txBody>
        </p:sp>
        <p:grpSp>
          <p:nvGrpSpPr>
            <p:cNvPr id="40" name="Group 39"/>
            <p:cNvGrpSpPr/>
            <p:nvPr/>
          </p:nvGrpSpPr>
          <p:grpSpPr>
            <a:xfrm>
              <a:off x="1399956" y="2928450"/>
              <a:ext cx="453303" cy="142063"/>
              <a:chOff x="2181225" y="4764088"/>
              <a:chExt cx="520701" cy="209550"/>
            </a:xfrm>
            <a:solidFill>
              <a:schemeClr val="bg1">
                <a:lumMod val="75000"/>
              </a:schemeClr>
            </a:solidFill>
          </p:grpSpPr>
          <p:sp>
            <p:nvSpPr>
              <p:cNvPr id="28" name="Oval 6"/>
              <p:cNvSpPr>
                <a:spLocks noChangeArrowheads="1"/>
              </p:cNvSpPr>
              <p:nvPr/>
            </p:nvSpPr>
            <p:spPr bwMode="auto">
              <a:xfrm>
                <a:off x="2312988" y="4921250"/>
                <a:ext cx="33338"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29" name="Oval 7"/>
              <p:cNvSpPr>
                <a:spLocks noChangeArrowheads="1"/>
              </p:cNvSpPr>
              <p:nvPr/>
            </p:nvSpPr>
            <p:spPr bwMode="auto">
              <a:xfrm>
                <a:off x="2619375" y="4921250"/>
                <a:ext cx="34925"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0" name="Oval 8"/>
              <p:cNvSpPr>
                <a:spLocks noChangeArrowheads="1"/>
              </p:cNvSpPr>
              <p:nvPr/>
            </p:nvSpPr>
            <p:spPr bwMode="auto">
              <a:xfrm>
                <a:off x="2506663" y="4921250"/>
                <a:ext cx="30163"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1" name="Oval 9"/>
              <p:cNvSpPr>
                <a:spLocks noChangeArrowheads="1"/>
              </p:cNvSpPr>
              <p:nvPr/>
            </p:nvSpPr>
            <p:spPr bwMode="auto">
              <a:xfrm>
                <a:off x="2225675" y="4921250"/>
                <a:ext cx="30163"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2" name="Freeform 10"/>
              <p:cNvSpPr>
                <a:spLocks noEditPoints="1"/>
              </p:cNvSpPr>
              <p:nvPr/>
            </p:nvSpPr>
            <p:spPr bwMode="auto">
              <a:xfrm>
                <a:off x="2203450"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4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5" y="20"/>
                      <a:pt x="20" y="16"/>
                      <a:pt x="20" y="10"/>
                    </a:cubicBezTo>
                    <a:cubicBezTo>
                      <a:pt x="20" y="5"/>
                      <a:pt x="15" y="0"/>
                      <a:pt x="10" y="0"/>
                    </a:cubicBezTo>
                    <a:close/>
                    <a:moveTo>
                      <a:pt x="10" y="15"/>
                    </a:moveTo>
                    <a:cubicBezTo>
                      <a:pt x="8" y="15"/>
                      <a:pt x="6" y="13"/>
                      <a:pt x="6" y="10"/>
                    </a:cubicBezTo>
                    <a:cubicBezTo>
                      <a:pt x="6" y="8"/>
                      <a:pt x="8" y="6"/>
                      <a:pt x="10" y="6"/>
                    </a:cubicBezTo>
                    <a:cubicBezTo>
                      <a:pt x="12" y="6"/>
                      <a:pt x="14" y="8"/>
                      <a:pt x="14" y="10"/>
                    </a:cubicBezTo>
                    <a:cubicBezTo>
                      <a:pt x="14" y="13"/>
                      <a:pt x="12"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3" name="Freeform 11"/>
              <p:cNvSpPr>
                <a:spLocks noEditPoints="1"/>
              </p:cNvSpPr>
              <p:nvPr/>
            </p:nvSpPr>
            <p:spPr bwMode="auto">
              <a:xfrm>
                <a:off x="2484438"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4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5" y="20"/>
                      <a:pt x="20" y="16"/>
                      <a:pt x="20" y="10"/>
                    </a:cubicBezTo>
                    <a:cubicBezTo>
                      <a:pt x="20" y="5"/>
                      <a:pt x="15" y="0"/>
                      <a:pt x="10" y="0"/>
                    </a:cubicBezTo>
                    <a:close/>
                    <a:moveTo>
                      <a:pt x="10" y="15"/>
                    </a:moveTo>
                    <a:cubicBezTo>
                      <a:pt x="8" y="15"/>
                      <a:pt x="6" y="13"/>
                      <a:pt x="6" y="10"/>
                    </a:cubicBezTo>
                    <a:cubicBezTo>
                      <a:pt x="6" y="8"/>
                      <a:pt x="8" y="6"/>
                      <a:pt x="10" y="6"/>
                    </a:cubicBezTo>
                    <a:cubicBezTo>
                      <a:pt x="12" y="6"/>
                      <a:pt x="14" y="8"/>
                      <a:pt x="14" y="10"/>
                    </a:cubicBezTo>
                    <a:cubicBezTo>
                      <a:pt x="14" y="13"/>
                      <a:pt x="12"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4" name="Freeform 12"/>
              <p:cNvSpPr>
                <a:spLocks/>
              </p:cNvSpPr>
              <p:nvPr/>
            </p:nvSpPr>
            <p:spPr bwMode="auto">
              <a:xfrm>
                <a:off x="2181225" y="4764088"/>
                <a:ext cx="396875" cy="173038"/>
              </a:xfrm>
              <a:custGeom>
                <a:avLst/>
                <a:gdLst>
                  <a:gd name="T0" fmla="*/ 106 w 106"/>
                  <a:gd name="T1" fmla="*/ 37 h 46"/>
                  <a:gd name="T2" fmla="*/ 106 w 106"/>
                  <a:gd name="T3" fmla="*/ 1 h 46"/>
                  <a:gd name="T4" fmla="*/ 104 w 106"/>
                  <a:gd name="T5" fmla="*/ 0 h 46"/>
                  <a:gd name="T6" fmla="*/ 2 w 106"/>
                  <a:gd name="T7" fmla="*/ 0 h 46"/>
                  <a:gd name="T8" fmla="*/ 0 w 106"/>
                  <a:gd name="T9" fmla="*/ 1 h 46"/>
                  <a:gd name="T10" fmla="*/ 0 w 106"/>
                  <a:gd name="T11" fmla="*/ 45 h 46"/>
                  <a:gd name="T12" fmla="*/ 2 w 106"/>
                  <a:gd name="T13" fmla="*/ 46 h 46"/>
                  <a:gd name="T14" fmla="*/ 4 w 106"/>
                  <a:gd name="T15" fmla="*/ 46 h 46"/>
                  <a:gd name="T16" fmla="*/ 16 w 106"/>
                  <a:gd name="T17" fmla="*/ 34 h 46"/>
                  <a:gd name="T18" fmla="*/ 28 w 106"/>
                  <a:gd name="T19" fmla="*/ 43 h 46"/>
                  <a:gd name="T20" fmla="*/ 39 w 106"/>
                  <a:gd name="T21" fmla="*/ 34 h 46"/>
                  <a:gd name="T22" fmla="*/ 51 w 106"/>
                  <a:gd name="T23" fmla="*/ 46 h 46"/>
                  <a:gd name="T24" fmla="*/ 79 w 106"/>
                  <a:gd name="T25" fmla="*/ 46 h 46"/>
                  <a:gd name="T26" fmla="*/ 91 w 106"/>
                  <a:gd name="T27" fmla="*/ 34 h 46"/>
                  <a:gd name="T28" fmla="*/ 103 w 106"/>
                  <a:gd name="T29" fmla="*/ 46 h 46"/>
                  <a:gd name="T30" fmla="*/ 104 w 106"/>
                  <a:gd name="T31" fmla="*/ 46 h 46"/>
                  <a:gd name="T32" fmla="*/ 106 w 106"/>
                  <a:gd name="T33" fmla="*/ 45 h 46"/>
                  <a:gd name="T34" fmla="*/ 106 w 106"/>
                  <a:gd name="T35" fmla="*/ 39 h 46"/>
                  <a:gd name="T36" fmla="*/ 106 w 106"/>
                  <a:gd name="T37" fmla="*/ 38 h 46"/>
                  <a:gd name="T38" fmla="*/ 106 w 106"/>
                  <a:gd name="T39" fmla="*/ 3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6" h="46">
                    <a:moveTo>
                      <a:pt x="106" y="37"/>
                    </a:moveTo>
                    <a:cubicBezTo>
                      <a:pt x="106" y="1"/>
                      <a:pt x="106" y="1"/>
                      <a:pt x="106" y="1"/>
                    </a:cubicBezTo>
                    <a:cubicBezTo>
                      <a:pt x="106" y="0"/>
                      <a:pt x="105" y="0"/>
                      <a:pt x="104" y="0"/>
                    </a:cubicBezTo>
                    <a:cubicBezTo>
                      <a:pt x="2" y="0"/>
                      <a:pt x="2" y="0"/>
                      <a:pt x="2" y="0"/>
                    </a:cubicBezTo>
                    <a:cubicBezTo>
                      <a:pt x="1" y="0"/>
                      <a:pt x="0" y="0"/>
                      <a:pt x="0" y="1"/>
                    </a:cubicBezTo>
                    <a:cubicBezTo>
                      <a:pt x="0" y="45"/>
                      <a:pt x="0" y="45"/>
                      <a:pt x="0" y="45"/>
                    </a:cubicBezTo>
                    <a:cubicBezTo>
                      <a:pt x="0" y="46"/>
                      <a:pt x="1" y="46"/>
                      <a:pt x="2" y="46"/>
                    </a:cubicBezTo>
                    <a:cubicBezTo>
                      <a:pt x="4" y="46"/>
                      <a:pt x="4" y="46"/>
                      <a:pt x="4" y="46"/>
                    </a:cubicBezTo>
                    <a:cubicBezTo>
                      <a:pt x="4" y="39"/>
                      <a:pt x="9" y="34"/>
                      <a:pt x="16" y="34"/>
                    </a:cubicBezTo>
                    <a:cubicBezTo>
                      <a:pt x="22" y="34"/>
                      <a:pt x="26" y="38"/>
                      <a:pt x="28" y="43"/>
                    </a:cubicBezTo>
                    <a:cubicBezTo>
                      <a:pt x="29" y="38"/>
                      <a:pt x="34" y="34"/>
                      <a:pt x="39" y="34"/>
                    </a:cubicBezTo>
                    <a:cubicBezTo>
                      <a:pt x="46" y="34"/>
                      <a:pt x="51" y="39"/>
                      <a:pt x="51" y="46"/>
                    </a:cubicBezTo>
                    <a:cubicBezTo>
                      <a:pt x="79" y="46"/>
                      <a:pt x="79" y="46"/>
                      <a:pt x="79" y="46"/>
                    </a:cubicBezTo>
                    <a:cubicBezTo>
                      <a:pt x="79" y="39"/>
                      <a:pt x="84" y="34"/>
                      <a:pt x="91" y="34"/>
                    </a:cubicBezTo>
                    <a:cubicBezTo>
                      <a:pt x="98" y="34"/>
                      <a:pt x="103" y="39"/>
                      <a:pt x="103" y="46"/>
                    </a:cubicBezTo>
                    <a:cubicBezTo>
                      <a:pt x="104" y="46"/>
                      <a:pt x="104" y="46"/>
                      <a:pt x="104" y="46"/>
                    </a:cubicBezTo>
                    <a:cubicBezTo>
                      <a:pt x="105" y="46"/>
                      <a:pt x="106" y="46"/>
                      <a:pt x="106" y="45"/>
                    </a:cubicBezTo>
                    <a:cubicBezTo>
                      <a:pt x="106" y="39"/>
                      <a:pt x="106" y="39"/>
                      <a:pt x="106" y="39"/>
                    </a:cubicBezTo>
                    <a:cubicBezTo>
                      <a:pt x="106" y="38"/>
                      <a:pt x="106" y="38"/>
                      <a:pt x="106" y="38"/>
                    </a:cubicBezTo>
                    <a:cubicBezTo>
                      <a:pt x="106" y="38"/>
                      <a:pt x="106" y="37"/>
                      <a:pt x="106" y="3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5" name="Freeform 13"/>
              <p:cNvSpPr>
                <a:spLocks noEditPoints="1"/>
              </p:cNvSpPr>
              <p:nvPr/>
            </p:nvSpPr>
            <p:spPr bwMode="auto">
              <a:xfrm>
                <a:off x="2289175" y="4899025"/>
                <a:ext cx="76200"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5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6" y="20"/>
                      <a:pt x="20" y="16"/>
                      <a:pt x="20" y="10"/>
                    </a:cubicBezTo>
                    <a:cubicBezTo>
                      <a:pt x="20" y="5"/>
                      <a:pt x="16" y="0"/>
                      <a:pt x="10" y="0"/>
                    </a:cubicBezTo>
                    <a:close/>
                    <a:moveTo>
                      <a:pt x="10" y="15"/>
                    </a:moveTo>
                    <a:cubicBezTo>
                      <a:pt x="8" y="15"/>
                      <a:pt x="6" y="13"/>
                      <a:pt x="6" y="10"/>
                    </a:cubicBezTo>
                    <a:cubicBezTo>
                      <a:pt x="6" y="8"/>
                      <a:pt x="8" y="6"/>
                      <a:pt x="10" y="6"/>
                    </a:cubicBezTo>
                    <a:cubicBezTo>
                      <a:pt x="13" y="6"/>
                      <a:pt x="15" y="8"/>
                      <a:pt x="15" y="10"/>
                    </a:cubicBezTo>
                    <a:cubicBezTo>
                      <a:pt x="15" y="13"/>
                      <a:pt x="13"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6" name="Freeform 14"/>
              <p:cNvSpPr>
                <a:spLocks/>
              </p:cNvSpPr>
              <p:nvPr/>
            </p:nvSpPr>
            <p:spPr bwMode="auto">
              <a:xfrm>
                <a:off x="2624138" y="4810125"/>
                <a:ext cx="47625" cy="44450"/>
              </a:xfrm>
              <a:custGeom>
                <a:avLst/>
                <a:gdLst>
                  <a:gd name="T0" fmla="*/ 0 w 30"/>
                  <a:gd name="T1" fmla="*/ 0 h 28"/>
                  <a:gd name="T2" fmla="*/ 0 w 30"/>
                  <a:gd name="T3" fmla="*/ 28 h 28"/>
                  <a:gd name="T4" fmla="*/ 30 w 30"/>
                  <a:gd name="T5" fmla="*/ 28 h 28"/>
                  <a:gd name="T6" fmla="*/ 23 w 30"/>
                  <a:gd name="T7" fmla="*/ 0 h 28"/>
                  <a:gd name="T8" fmla="*/ 0 w 30"/>
                  <a:gd name="T9" fmla="*/ 0 h 28"/>
                </a:gdLst>
                <a:ahLst/>
                <a:cxnLst>
                  <a:cxn ang="0">
                    <a:pos x="T0" y="T1"/>
                  </a:cxn>
                  <a:cxn ang="0">
                    <a:pos x="T2" y="T3"/>
                  </a:cxn>
                  <a:cxn ang="0">
                    <a:pos x="T4" y="T5"/>
                  </a:cxn>
                  <a:cxn ang="0">
                    <a:pos x="T6" y="T7"/>
                  </a:cxn>
                  <a:cxn ang="0">
                    <a:pos x="T8" y="T9"/>
                  </a:cxn>
                </a:cxnLst>
                <a:rect l="0" t="0" r="r" b="b"/>
                <a:pathLst>
                  <a:path w="30" h="28">
                    <a:moveTo>
                      <a:pt x="0" y="0"/>
                    </a:moveTo>
                    <a:lnTo>
                      <a:pt x="0" y="28"/>
                    </a:lnTo>
                    <a:lnTo>
                      <a:pt x="30" y="28"/>
                    </a:lnTo>
                    <a:lnTo>
                      <a:pt x="23"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7" name="Freeform 15"/>
              <p:cNvSpPr>
                <a:spLocks noEditPoints="1"/>
              </p:cNvSpPr>
              <p:nvPr/>
            </p:nvSpPr>
            <p:spPr bwMode="auto">
              <a:xfrm>
                <a:off x="2589213" y="4794250"/>
                <a:ext cx="112713" cy="142875"/>
              </a:xfrm>
              <a:custGeom>
                <a:avLst/>
                <a:gdLst>
                  <a:gd name="T0" fmla="*/ 29 w 30"/>
                  <a:gd name="T1" fmla="*/ 20 h 38"/>
                  <a:gd name="T2" fmla="*/ 27 w 30"/>
                  <a:gd name="T3" fmla="*/ 19 h 38"/>
                  <a:gd name="T4" fmla="*/ 23 w 30"/>
                  <a:gd name="T5" fmla="*/ 1 h 38"/>
                  <a:gd name="T6" fmla="*/ 21 w 30"/>
                  <a:gd name="T7" fmla="*/ 0 h 38"/>
                  <a:gd name="T8" fmla="*/ 2 w 30"/>
                  <a:gd name="T9" fmla="*/ 0 h 38"/>
                  <a:gd name="T10" fmla="*/ 0 w 30"/>
                  <a:gd name="T11" fmla="*/ 1 h 38"/>
                  <a:gd name="T12" fmla="*/ 0 w 30"/>
                  <a:gd name="T13" fmla="*/ 29 h 38"/>
                  <a:gd name="T14" fmla="*/ 0 w 30"/>
                  <a:gd name="T15" fmla="*/ 29 h 38"/>
                  <a:gd name="T16" fmla="*/ 0 w 30"/>
                  <a:gd name="T17" fmla="*/ 37 h 38"/>
                  <a:gd name="T18" fmla="*/ 12 w 30"/>
                  <a:gd name="T19" fmla="*/ 26 h 38"/>
                  <a:gd name="T20" fmla="*/ 24 w 30"/>
                  <a:gd name="T21" fmla="*/ 38 h 38"/>
                  <a:gd name="T22" fmla="*/ 27 w 30"/>
                  <a:gd name="T23" fmla="*/ 38 h 38"/>
                  <a:gd name="T24" fmla="*/ 30 w 30"/>
                  <a:gd name="T25" fmla="*/ 21 h 38"/>
                  <a:gd name="T26" fmla="*/ 29 w 30"/>
                  <a:gd name="T27" fmla="*/ 20 h 38"/>
                  <a:gd name="T28" fmla="*/ 22 w 30"/>
                  <a:gd name="T29" fmla="*/ 16 h 38"/>
                  <a:gd name="T30" fmla="*/ 9 w 30"/>
                  <a:gd name="T31" fmla="*/ 16 h 38"/>
                  <a:gd name="T32" fmla="*/ 9 w 30"/>
                  <a:gd name="T33" fmla="*/ 4 h 38"/>
                  <a:gd name="T34" fmla="*/ 19 w 30"/>
                  <a:gd name="T35" fmla="*/ 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0" h="38">
                    <a:moveTo>
                      <a:pt x="29" y="20"/>
                    </a:moveTo>
                    <a:cubicBezTo>
                      <a:pt x="27" y="19"/>
                      <a:pt x="27" y="19"/>
                      <a:pt x="27" y="19"/>
                    </a:cubicBezTo>
                    <a:cubicBezTo>
                      <a:pt x="27" y="19"/>
                      <a:pt x="24" y="3"/>
                      <a:pt x="23" y="1"/>
                    </a:cubicBezTo>
                    <a:cubicBezTo>
                      <a:pt x="23" y="0"/>
                      <a:pt x="21" y="0"/>
                      <a:pt x="21" y="0"/>
                    </a:cubicBezTo>
                    <a:cubicBezTo>
                      <a:pt x="2" y="0"/>
                      <a:pt x="2" y="0"/>
                      <a:pt x="2" y="0"/>
                    </a:cubicBezTo>
                    <a:cubicBezTo>
                      <a:pt x="2" y="0"/>
                      <a:pt x="0" y="0"/>
                      <a:pt x="0" y="1"/>
                    </a:cubicBezTo>
                    <a:cubicBezTo>
                      <a:pt x="0" y="29"/>
                      <a:pt x="0" y="29"/>
                      <a:pt x="0" y="29"/>
                    </a:cubicBezTo>
                    <a:cubicBezTo>
                      <a:pt x="0" y="29"/>
                      <a:pt x="0" y="29"/>
                      <a:pt x="0" y="29"/>
                    </a:cubicBezTo>
                    <a:cubicBezTo>
                      <a:pt x="0" y="37"/>
                      <a:pt x="0" y="37"/>
                      <a:pt x="0" y="37"/>
                    </a:cubicBezTo>
                    <a:cubicBezTo>
                      <a:pt x="1" y="31"/>
                      <a:pt x="6" y="26"/>
                      <a:pt x="12" y="26"/>
                    </a:cubicBezTo>
                    <a:cubicBezTo>
                      <a:pt x="19" y="26"/>
                      <a:pt x="24" y="31"/>
                      <a:pt x="24" y="38"/>
                    </a:cubicBezTo>
                    <a:cubicBezTo>
                      <a:pt x="27" y="38"/>
                      <a:pt x="27" y="38"/>
                      <a:pt x="27" y="38"/>
                    </a:cubicBezTo>
                    <a:cubicBezTo>
                      <a:pt x="27" y="38"/>
                      <a:pt x="30" y="23"/>
                      <a:pt x="30" y="21"/>
                    </a:cubicBezTo>
                    <a:cubicBezTo>
                      <a:pt x="30" y="20"/>
                      <a:pt x="29" y="20"/>
                      <a:pt x="29" y="20"/>
                    </a:cubicBezTo>
                    <a:close/>
                    <a:moveTo>
                      <a:pt x="22" y="16"/>
                    </a:moveTo>
                    <a:cubicBezTo>
                      <a:pt x="9" y="16"/>
                      <a:pt x="9" y="16"/>
                      <a:pt x="9" y="16"/>
                    </a:cubicBezTo>
                    <a:cubicBezTo>
                      <a:pt x="9" y="4"/>
                      <a:pt x="9" y="4"/>
                      <a:pt x="9" y="4"/>
                    </a:cubicBezTo>
                    <a:cubicBezTo>
                      <a:pt x="19" y="4"/>
                      <a:pt x="19" y="4"/>
                      <a:pt x="19" y="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8" name="Freeform 16"/>
              <p:cNvSpPr>
                <a:spLocks noEditPoints="1"/>
              </p:cNvSpPr>
              <p:nvPr/>
            </p:nvSpPr>
            <p:spPr bwMode="auto">
              <a:xfrm>
                <a:off x="2597150"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5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6" y="20"/>
                      <a:pt x="20" y="16"/>
                      <a:pt x="20" y="10"/>
                    </a:cubicBezTo>
                    <a:cubicBezTo>
                      <a:pt x="20" y="5"/>
                      <a:pt x="16" y="0"/>
                      <a:pt x="10" y="0"/>
                    </a:cubicBezTo>
                    <a:close/>
                    <a:moveTo>
                      <a:pt x="10" y="15"/>
                    </a:moveTo>
                    <a:cubicBezTo>
                      <a:pt x="8" y="15"/>
                      <a:pt x="6" y="13"/>
                      <a:pt x="6" y="10"/>
                    </a:cubicBezTo>
                    <a:cubicBezTo>
                      <a:pt x="6" y="8"/>
                      <a:pt x="8" y="6"/>
                      <a:pt x="10" y="6"/>
                    </a:cubicBezTo>
                    <a:cubicBezTo>
                      <a:pt x="13" y="6"/>
                      <a:pt x="15" y="8"/>
                      <a:pt x="15" y="10"/>
                    </a:cubicBezTo>
                    <a:cubicBezTo>
                      <a:pt x="15" y="13"/>
                      <a:pt x="13"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grpSp>
        <p:sp>
          <p:nvSpPr>
            <p:cNvPr id="39" name="Freeform 17"/>
            <p:cNvSpPr>
              <a:spLocks/>
            </p:cNvSpPr>
            <p:nvPr/>
          </p:nvSpPr>
          <p:spPr bwMode="auto">
            <a:xfrm>
              <a:off x="1371381" y="2614294"/>
              <a:ext cx="503055" cy="159283"/>
            </a:xfrm>
            <a:custGeom>
              <a:avLst/>
              <a:gdLst>
                <a:gd name="T0" fmla="*/ 333 w 364"/>
                <a:gd name="T1" fmla="*/ 94 h 148"/>
                <a:gd name="T2" fmla="*/ 333 w 364"/>
                <a:gd name="T3" fmla="*/ 73 h 148"/>
                <a:gd name="T4" fmla="*/ 296 w 364"/>
                <a:gd name="T5" fmla="*/ 73 h 148"/>
                <a:gd name="T6" fmla="*/ 296 w 364"/>
                <a:gd name="T7" fmla="*/ 94 h 148"/>
                <a:gd name="T8" fmla="*/ 284 w 364"/>
                <a:gd name="T9" fmla="*/ 94 h 148"/>
                <a:gd name="T10" fmla="*/ 284 w 364"/>
                <a:gd name="T11" fmla="*/ 73 h 148"/>
                <a:gd name="T12" fmla="*/ 246 w 364"/>
                <a:gd name="T13" fmla="*/ 73 h 148"/>
                <a:gd name="T14" fmla="*/ 246 w 364"/>
                <a:gd name="T15" fmla="*/ 94 h 148"/>
                <a:gd name="T16" fmla="*/ 232 w 364"/>
                <a:gd name="T17" fmla="*/ 94 h 148"/>
                <a:gd name="T18" fmla="*/ 232 w 364"/>
                <a:gd name="T19" fmla="*/ 73 h 148"/>
                <a:gd name="T20" fmla="*/ 194 w 364"/>
                <a:gd name="T21" fmla="*/ 73 h 148"/>
                <a:gd name="T22" fmla="*/ 194 w 364"/>
                <a:gd name="T23" fmla="*/ 94 h 148"/>
                <a:gd name="T24" fmla="*/ 182 w 364"/>
                <a:gd name="T25" fmla="*/ 94 h 148"/>
                <a:gd name="T26" fmla="*/ 182 w 364"/>
                <a:gd name="T27" fmla="*/ 73 h 148"/>
                <a:gd name="T28" fmla="*/ 144 w 364"/>
                <a:gd name="T29" fmla="*/ 73 h 148"/>
                <a:gd name="T30" fmla="*/ 144 w 364"/>
                <a:gd name="T31" fmla="*/ 94 h 148"/>
                <a:gd name="T32" fmla="*/ 126 w 364"/>
                <a:gd name="T33" fmla="*/ 94 h 148"/>
                <a:gd name="T34" fmla="*/ 126 w 364"/>
                <a:gd name="T35" fmla="*/ 37 h 148"/>
                <a:gd name="T36" fmla="*/ 90 w 364"/>
                <a:gd name="T37" fmla="*/ 37 h 148"/>
                <a:gd name="T38" fmla="*/ 90 w 364"/>
                <a:gd name="T39" fmla="*/ 0 h 148"/>
                <a:gd name="T40" fmla="*/ 71 w 364"/>
                <a:gd name="T41" fmla="*/ 0 h 148"/>
                <a:gd name="T42" fmla="*/ 71 w 364"/>
                <a:gd name="T43" fmla="*/ 37 h 148"/>
                <a:gd name="T44" fmla="*/ 36 w 364"/>
                <a:gd name="T45" fmla="*/ 37 h 148"/>
                <a:gd name="T46" fmla="*/ 36 w 364"/>
                <a:gd name="T47" fmla="*/ 94 h 148"/>
                <a:gd name="T48" fmla="*/ 0 w 364"/>
                <a:gd name="T49" fmla="*/ 94 h 148"/>
                <a:gd name="T50" fmla="*/ 17 w 364"/>
                <a:gd name="T51" fmla="*/ 148 h 148"/>
                <a:gd name="T52" fmla="*/ 329 w 364"/>
                <a:gd name="T53" fmla="*/ 148 h 148"/>
                <a:gd name="T54" fmla="*/ 364 w 364"/>
                <a:gd name="T55" fmla="*/ 94 h 148"/>
                <a:gd name="T56" fmla="*/ 333 w 364"/>
                <a:gd name="T57" fmla="*/ 94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4" h="148">
                  <a:moveTo>
                    <a:pt x="333" y="94"/>
                  </a:moveTo>
                  <a:lnTo>
                    <a:pt x="333" y="73"/>
                  </a:lnTo>
                  <a:lnTo>
                    <a:pt x="296" y="73"/>
                  </a:lnTo>
                  <a:lnTo>
                    <a:pt x="296" y="94"/>
                  </a:lnTo>
                  <a:lnTo>
                    <a:pt x="284" y="94"/>
                  </a:lnTo>
                  <a:lnTo>
                    <a:pt x="284" y="73"/>
                  </a:lnTo>
                  <a:lnTo>
                    <a:pt x="246" y="73"/>
                  </a:lnTo>
                  <a:lnTo>
                    <a:pt x="246" y="94"/>
                  </a:lnTo>
                  <a:lnTo>
                    <a:pt x="232" y="94"/>
                  </a:lnTo>
                  <a:lnTo>
                    <a:pt x="232" y="73"/>
                  </a:lnTo>
                  <a:lnTo>
                    <a:pt x="194" y="73"/>
                  </a:lnTo>
                  <a:lnTo>
                    <a:pt x="194" y="94"/>
                  </a:lnTo>
                  <a:lnTo>
                    <a:pt x="182" y="94"/>
                  </a:lnTo>
                  <a:lnTo>
                    <a:pt x="182" y="73"/>
                  </a:lnTo>
                  <a:lnTo>
                    <a:pt x="144" y="73"/>
                  </a:lnTo>
                  <a:lnTo>
                    <a:pt x="144" y="94"/>
                  </a:lnTo>
                  <a:lnTo>
                    <a:pt x="126" y="94"/>
                  </a:lnTo>
                  <a:lnTo>
                    <a:pt x="126" y="37"/>
                  </a:lnTo>
                  <a:lnTo>
                    <a:pt x="90" y="37"/>
                  </a:lnTo>
                  <a:lnTo>
                    <a:pt x="90" y="0"/>
                  </a:lnTo>
                  <a:lnTo>
                    <a:pt x="71" y="0"/>
                  </a:lnTo>
                  <a:lnTo>
                    <a:pt x="71" y="37"/>
                  </a:lnTo>
                  <a:lnTo>
                    <a:pt x="36" y="37"/>
                  </a:lnTo>
                  <a:lnTo>
                    <a:pt x="36" y="94"/>
                  </a:lnTo>
                  <a:lnTo>
                    <a:pt x="0" y="94"/>
                  </a:lnTo>
                  <a:lnTo>
                    <a:pt x="17" y="148"/>
                  </a:lnTo>
                  <a:lnTo>
                    <a:pt x="329" y="148"/>
                  </a:lnTo>
                  <a:lnTo>
                    <a:pt x="364" y="94"/>
                  </a:lnTo>
                  <a:lnTo>
                    <a:pt x="333" y="94"/>
                  </a:lnTo>
                  <a:close/>
                </a:path>
              </a:pathLst>
            </a:custGeom>
            <a:solidFill>
              <a:schemeClr val="bg1">
                <a:lumMod val="75000"/>
              </a:schemeClr>
            </a:solidFill>
            <a:ln>
              <a:noFill/>
            </a:ln>
            <a:extLst/>
          </p:spPr>
          <p:txBody>
            <a:bodyPr/>
            <a:lstStyle/>
            <a:p>
              <a:pPr>
                <a:defRPr/>
              </a:pPr>
              <a:endParaRPr lang="en-GB" sz="1200"/>
            </a:p>
          </p:txBody>
        </p:sp>
        <p:pic>
          <p:nvPicPr>
            <p:cNvPr id="63" name="Picture 25" descr="DHLicon_Store_01"/>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084515" y="2711430"/>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7" name="Picture 30" descr="DHLicon_Factory"/>
            <p:cNvPicPr>
              <a:picLocks noChangeAspect="1" noChangeArrowheads="1"/>
            </p:cNvPicPr>
            <p:nvPr>
              <p:custDataLst>
                <p:tags r:id="rId6"/>
              </p:custDataLst>
            </p:nvPr>
          </p:nvPicPr>
          <p:blipFill>
            <a:blip r:embed="rId11">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836253" y="2565264"/>
              <a:ext cx="538831" cy="582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 name="Picture 25" descr="DHLicon_Store_01"/>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186360" y="2711430"/>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5" name="Elbow Connector 84"/>
            <p:cNvCxnSpPr>
              <a:stCxn id="78" idx="3"/>
              <a:endCxn id="77" idx="1"/>
            </p:cNvCxnSpPr>
            <p:nvPr/>
          </p:nvCxnSpPr>
          <p:spPr bwMode="auto">
            <a:xfrm flipV="1">
              <a:off x="2944623" y="2856463"/>
              <a:ext cx="891630"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1" name="Elbow Connector 90"/>
            <p:cNvCxnSpPr>
              <a:stCxn id="77" idx="3"/>
              <a:endCxn id="63" idx="1"/>
            </p:cNvCxnSpPr>
            <p:nvPr/>
          </p:nvCxnSpPr>
          <p:spPr bwMode="auto">
            <a:xfrm>
              <a:off x="4375084" y="2856463"/>
              <a:ext cx="709431"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6" name="Picture 95" descr="DHLicon_Lorry_right"/>
            <p:cNvPicPr>
              <a:picLocks noChangeAspect="1" noChangeArrowheads="1"/>
            </p:cNvPicPr>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488799" y="2963499"/>
              <a:ext cx="574747" cy="236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8" name="Picture 97" descr="DHLicon_Lorry_right"/>
            <p:cNvPicPr>
              <a:picLocks noChangeAspect="1" noChangeArrowheads="1"/>
            </p:cNvPicPr>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998791" y="2963499"/>
              <a:ext cx="574747" cy="236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6" name="TextBox 105"/>
            <p:cNvSpPr txBox="1"/>
            <p:nvPr/>
          </p:nvSpPr>
          <p:spPr>
            <a:xfrm>
              <a:off x="6223200" y="2299831"/>
              <a:ext cx="1271101" cy="259045"/>
            </a:xfrm>
            <a:prstGeom prst="rect">
              <a:avLst/>
            </a:prstGeom>
            <a:noFill/>
          </p:spPr>
          <p:txBody>
            <a:bodyPr wrap="square" rtlCol="0">
              <a:spAutoFit/>
            </a:bodyPr>
            <a:lstStyle/>
            <a:p>
              <a:pPr algn="ctr">
                <a:lnSpc>
                  <a:spcPts val="1300"/>
                </a:lnSpc>
              </a:pPr>
              <a:r>
                <a:rPr lang="en-GB" sz="1200" dirty="0" smtClean="0"/>
                <a:t>Sell</a:t>
              </a:r>
              <a:endParaRPr lang="en-GB" sz="1200" dirty="0"/>
            </a:p>
          </p:txBody>
        </p:sp>
        <p:sp>
          <p:nvSpPr>
            <p:cNvPr id="107" name="TextBox 106"/>
            <p:cNvSpPr txBox="1"/>
            <p:nvPr/>
          </p:nvSpPr>
          <p:spPr>
            <a:xfrm>
              <a:off x="1876359" y="2269396"/>
              <a:ext cx="1363703" cy="259045"/>
            </a:xfrm>
            <a:prstGeom prst="rect">
              <a:avLst/>
            </a:prstGeom>
            <a:noFill/>
          </p:spPr>
          <p:txBody>
            <a:bodyPr wrap="square" rtlCol="0">
              <a:spAutoFit/>
            </a:bodyPr>
            <a:lstStyle/>
            <a:p>
              <a:pPr algn="ctr">
                <a:lnSpc>
                  <a:spcPts val="1300"/>
                </a:lnSpc>
              </a:pPr>
              <a:r>
                <a:rPr lang="en-GB" sz="1200" dirty="0" smtClean="0"/>
                <a:t>Raw materials </a:t>
              </a:r>
              <a:endParaRPr lang="en-GB" sz="1200" dirty="0"/>
            </a:p>
          </p:txBody>
        </p:sp>
        <p:sp>
          <p:nvSpPr>
            <p:cNvPr id="108" name="TextBox 107"/>
            <p:cNvSpPr txBox="1"/>
            <p:nvPr/>
          </p:nvSpPr>
          <p:spPr>
            <a:xfrm>
              <a:off x="3399561" y="2278197"/>
              <a:ext cx="1363703" cy="264752"/>
            </a:xfrm>
            <a:prstGeom prst="rect">
              <a:avLst/>
            </a:prstGeom>
            <a:noFill/>
          </p:spPr>
          <p:txBody>
            <a:bodyPr wrap="square" rtlCol="0">
              <a:spAutoFit/>
            </a:bodyPr>
            <a:lstStyle/>
            <a:p>
              <a:pPr algn="ctr">
                <a:lnSpc>
                  <a:spcPts val="1300"/>
                </a:lnSpc>
              </a:pPr>
              <a:r>
                <a:rPr lang="en-GB" sz="1200" dirty="0" smtClean="0"/>
                <a:t>Manufacture</a:t>
              </a:r>
              <a:endParaRPr lang="en-GB" sz="1200" dirty="0"/>
            </a:p>
          </p:txBody>
        </p:sp>
        <p:sp>
          <p:nvSpPr>
            <p:cNvPr id="109" name="TextBox 108"/>
            <p:cNvSpPr txBox="1"/>
            <p:nvPr/>
          </p:nvSpPr>
          <p:spPr>
            <a:xfrm>
              <a:off x="4761937" y="2299831"/>
              <a:ext cx="1363703" cy="259045"/>
            </a:xfrm>
            <a:prstGeom prst="rect">
              <a:avLst/>
            </a:prstGeom>
            <a:noFill/>
          </p:spPr>
          <p:txBody>
            <a:bodyPr wrap="square" rtlCol="0">
              <a:spAutoFit/>
            </a:bodyPr>
            <a:lstStyle/>
            <a:p>
              <a:pPr algn="ctr">
                <a:lnSpc>
                  <a:spcPts val="1300"/>
                </a:lnSpc>
              </a:pPr>
              <a:r>
                <a:rPr lang="en-GB" sz="1200" dirty="0" smtClean="0"/>
                <a:t>Store</a:t>
              </a:r>
              <a:endParaRPr lang="en-GB" sz="1200" dirty="0"/>
            </a:p>
          </p:txBody>
        </p:sp>
        <p:pic>
          <p:nvPicPr>
            <p:cNvPr id="112" name="Picture 111" descr="DHLicon_Lorry_right"/>
            <p:cNvPicPr>
              <a:picLocks noChangeAspect="1" noChangeArrowheads="1"/>
            </p:cNvPicPr>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971757" y="2963499"/>
              <a:ext cx="574747" cy="236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8" name="Elbow Connector 117"/>
            <p:cNvCxnSpPr>
              <a:stCxn id="16" idx="3"/>
              <a:endCxn id="121" idx="1"/>
            </p:cNvCxnSpPr>
            <p:nvPr/>
          </p:nvCxnSpPr>
          <p:spPr bwMode="auto">
            <a:xfrm flipH="1">
              <a:off x="6613115" y="2856463"/>
              <a:ext cx="607014" cy="647841"/>
            </a:xfrm>
            <a:prstGeom prst="bentConnector3">
              <a:avLst>
                <a:gd name="adj1" fmla="val -3766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1" name="Circular Arrow 120"/>
            <p:cNvSpPr/>
            <p:nvPr/>
          </p:nvSpPr>
          <p:spPr bwMode="auto">
            <a:xfrm>
              <a:off x="6224683" y="3360871"/>
              <a:ext cx="398096" cy="386778"/>
            </a:xfrm>
            <a:prstGeom prst="circularArrow">
              <a:avLst>
                <a:gd name="adj1" fmla="val 15924"/>
                <a:gd name="adj2" fmla="val 1142319"/>
                <a:gd name="adj3" fmla="val 20337502"/>
                <a:gd name="adj4" fmla="val 1136999"/>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122" name="TextBox 121"/>
            <p:cNvSpPr txBox="1"/>
            <p:nvPr/>
          </p:nvSpPr>
          <p:spPr>
            <a:xfrm>
              <a:off x="6272748" y="3273222"/>
              <a:ext cx="1363703" cy="259045"/>
            </a:xfrm>
            <a:prstGeom prst="rect">
              <a:avLst/>
            </a:prstGeom>
            <a:noFill/>
          </p:spPr>
          <p:txBody>
            <a:bodyPr wrap="square" rtlCol="0">
              <a:spAutoFit/>
            </a:bodyPr>
            <a:lstStyle/>
            <a:p>
              <a:pPr algn="ctr">
                <a:lnSpc>
                  <a:spcPts val="1300"/>
                </a:lnSpc>
              </a:pPr>
              <a:r>
                <a:rPr lang="en-GB" sz="1200" dirty="0" smtClean="0"/>
                <a:t>Returns</a:t>
              </a:r>
              <a:endParaRPr lang="en-GB" sz="1200" dirty="0"/>
            </a:p>
          </p:txBody>
        </p:sp>
        <p:pic>
          <p:nvPicPr>
            <p:cNvPr id="53" name="Picture 36"/>
            <p:cNvPicPr>
              <a:picLocks noChangeAspect="1"/>
            </p:cNvPicPr>
            <p:nvPr/>
          </p:nvPicPr>
          <p:blipFill>
            <a:blip r:embed="rId1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69650" y="2593071"/>
              <a:ext cx="526783" cy="52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23" descr="DHLicon_House"/>
            <p:cNvPicPr>
              <a:picLocks noChangeAspect="1" noChangeArrowheads="1"/>
            </p:cNvPicPr>
            <p:nvPr/>
          </p:nvPicPr>
          <p:blipFill>
            <a:blip r:embed="rId14">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675112" y="2621982"/>
              <a:ext cx="604715" cy="46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7" name="Elbow Connector 56"/>
            <p:cNvCxnSpPr>
              <a:stCxn id="16" idx="3"/>
              <a:endCxn id="55" idx="1"/>
            </p:cNvCxnSpPr>
            <p:nvPr/>
          </p:nvCxnSpPr>
          <p:spPr bwMode="auto">
            <a:xfrm>
              <a:off x="7220129" y="2856463"/>
              <a:ext cx="454983"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4" name="TextBox 63"/>
            <p:cNvSpPr txBox="1"/>
            <p:nvPr/>
          </p:nvSpPr>
          <p:spPr>
            <a:xfrm>
              <a:off x="7341918" y="2282222"/>
              <a:ext cx="1271101" cy="264752"/>
            </a:xfrm>
            <a:prstGeom prst="rect">
              <a:avLst/>
            </a:prstGeom>
            <a:noFill/>
          </p:spPr>
          <p:txBody>
            <a:bodyPr wrap="square" rtlCol="0">
              <a:spAutoFit/>
            </a:bodyPr>
            <a:lstStyle/>
            <a:p>
              <a:pPr algn="ctr">
                <a:lnSpc>
                  <a:spcPts val="1300"/>
                </a:lnSpc>
              </a:pPr>
              <a:r>
                <a:rPr lang="en-GB" sz="1200" dirty="0" smtClean="0"/>
                <a:t>Use</a:t>
              </a:r>
              <a:endParaRPr lang="en-GB" sz="1200" dirty="0"/>
            </a:p>
          </p:txBody>
        </p:sp>
        <p:cxnSp>
          <p:nvCxnSpPr>
            <p:cNvPr id="52" name="Elbow Connector 51"/>
            <p:cNvCxnSpPr>
              <a:stCxn id="53" idx="3"/>
              <a:endCxn id="78" idx="1"/>
            </p:cNvCxnSpPr>
            <p:nvPr/>
          </p:nvCxnSpPr>
          <p:spPr bwMode="auto">
            <a:xfrm>
              <a:off x="1096433" y="2856463"/>
              <a:ext cx="1089927"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41" name="Rectangle 10"/>
          <p:cNvSpPr>
            <a:spLocks noChangeArrowheads="1"/>
          </p:cNvSpPr>
          <p:nvPr>
            <p:custDataLst>
              <p:tags r:id="rId1"/>
            </p:custDataLst>
          </p:nvPr>
        </p:nvSpPr>
        <p:spPr bwMode="gray">
          <a:xfrm>
            <a:off x="1779356" y="3537341"/>
            <a:ext cx="3008543" cy="1623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spcAft>
                <a:spcPts val="300"/>
              </a:spcAft>
              <a:buClr>
                <a:srgbClr val="000000"/>
              </a:buClr>
              <a:buSzPct val="100000"/>
            </a:pPr>
            <a:r>
              <a:rPr lang="en-US" b="1" dirty="0">
                <a:solidFill>
                  <a:srgbClr val="000000"/>
                </a:solidFill>
              </a:rPr>
              <a:t>Soil</a:t>
            </a:r>
          </a:p>
          <a:p>
            <a:pPr marL="182563" lvl="1" indent="-182563" eaLnBrk="1" hangingPunct="1">
              <a:spcAft>
                <a:spcPts val="300"/>
              </a:spcAft>
              <a:buSzPct val="100000"/>
              <a:buFontTx/>
              <a:buChar char="•"/>
            </a:pPr>
            <a:r>
              <a:rPr lang="en-US" dirty="0">
                <a:solidFill>
                  <a:srgbClr val="000000"/>
                </a:solidFill>
              </a:rPr>
              <a:t>Soil </a:t>
            </a:r>
            <a:r>
              <a:rPr lang="en-US" dirty="0" smtClean="0">
                <a:solidFill>
                  <a:srgbClr val="000000"/>
                </a:solidFill>
              </a:rPr>
              <a:t>degradation </a:t>
            </a:r>
            <a:r>
              <a:rPr lang="en-US" dirty="0">
                <a:solidFill>
                  <a:srgbClr val="000000"/>
                </a:solidFill>
              </a:rPr>
              <a:t>requires oil and mineral </a:t>
            </a:r>
            <a:r>
              <a:rPr lang="en-US" dirty="0" smtClean="0">
                <a:solidFill>
                  <a:srgbClr val="000000"/>
                </a:solidFill>
              </a:rPr>
              <a:t>inputs to replace nutrients</a:t>
            </a:r>
            <a:endParaRPr lang="en-US" dirty="0">
              <a:solidFill>
                <a:srgbClr val="000000"/>
              </a:solidFill>
            </a:endParaRPr>
          </a:p>
          <a:p>
            <a:pPr marL="182563" lvl="1" indent="-182563" eaLnBrk="1" hangingPunct="1">
              <a:spcAft>
                <a:spcPts val="300"/>
              </a:spcAft>
              <a:buSzPct val="100000"/>
              <a:buFontTx/>
              <a:buChar char="•"/>
            </a:pPr>
            <a:r>
              <a:rPr lang="en-US" dirty="0">
                <a:solidFill>
                  <a:srgbClr val="000000"/>
                </a:solidFill>
              </a:rPr>
              <a:t>Chemical </a:t>
            </a:r>
            <a:r>
              <a:rPr lang="en-US" dirty="0" smtClean="0">
                <a:solidFill>
                  <a:srgbClr val="000000"/>
                </a:solidFill>
              </a:rPr>
              <a:t>residues  including Nitrogen &amp; Phosphorus</a:t>
            </a:r>
            <a:endParaRPr lang="en-US" dirty="0">
              <a:solidFill>
                <a:srgbClr val="000000"/>
              </a:solidFill>
            </a:endParaRPr>
          </a:p>
          <a:p>
            <a:pPr marL="182563" lvl="1" indent="-182563" eaLnBrk="1" hangingPunct="1">
              <a:spcAft>
                <a:spcPts val="300"/>
              </a:spcAft>
              <a:buSzPct val="100000"/>
              <a:buFontTx/>
              <a:buChar char="•"/>
            </a:pPr>
            <a:r>
              <a:rPr lang="en-US" dirty="0">
                <a:solidFill>
                  <a:srgbClr val="000000"/>
                </a:solidFill>
              </a:rPr>
              <a:t>Desertification in key growing areas e.g. California</a:t>
            </a:r>
          </a:p>
        </p:txBody>
      </p:sp>
      <p:sp>
        <p:nvSpPr>
          <p:cNvPr id="42" name="Rectangle 12"/>
          <p:cNvSpPr>
            <a:spLocks noChangeArrowheads="1"/>
          </p:cNvSpPr>
          <p:nvPr>
            <p:custDataLst>
              <p:tags r:id="rId2"/>
            </p:custDataLst>
          </p:nvPr>
        </p:nvSpPr>
        <p:spPr bwMode="gray">
          <a:xfrm>
            <a:off x="381167" y="2412592"/>
            <a:ext cx="2794727" cy="955646"/>
          </a:xfrm>
          <a:prstGeom prst="rect">
            <a:avLst/>
          </a:prstGeom>
          <a:noFill/>
          <a:ln w="9525">
            <a:noFill/>
            <a:miter lim="800000"/>
            <a:headEnd/>
            <a:tailEnd/>
          </a:ln>
          <a:effectLst/>
        </p:spPr>
        <p:txBody>
          <a:bodyPr wrap="square" lIns="0" tIns="0" rIns="0" bIns="0">
            <a:spAutoFit/>
          </a:bodyPr>
          <a:lstStyle/>
          <a:p>
            <a:pPr eaLnBrk="1" hangingPunct="1">
              <a:lnSpc>
                <a:spcPct val="90000"/>
              </a:lnSpc>
              <a:spcAft>
                <a:spcPts val="300"/>
              </a:spcAft>
              <a:buClr>
                <a:srgbClr val="000000"/>
              </a:buClr>
              <a:buSzPct val="100000"/>
              <a:defRPr/>
            </a:pPr>
            <a:r>
              <a:rPr lang="en-US" b="1" dirty="0" smtClean="0">
                <a:solidFill>
                  <a:srgbClr val="000000"/>
                </a:solidFill>
                <a:latin typeface="Arial" pitchFamily="34" charset="0"/>
                <a:cs typeface="Arial" pitchFamily="34" charset="0"/>
              </a:rPr>
              <a:t>Deforestation &amp; land use change</a:t>
            </a:r>
            <a:endParaRPr lang="en-US" b="1" dirty="0">
              <a:solidFill>
                <a:srgbClr val="000000"/>
              </a:solidFill>
              <a:latin typeface="Arial" pitchFamily="34" charset="0"/>
              <a:cs typeface="Arial" pitchFamily="34" charset="0"/>
            </a:endParaRPr>
          </a:p>
          <a:p>
            <a:pPr marL="171450" lvl="1" indent="-171450">
              <a:spcAft>
                <a:spcPts val="300"/>
              </a:spcAft>
              <a:buSzPct val="100000"/>
              <a:buFont typeface="Arial" pitchFamily="34" charset="0"/>
              <a:buChar char="•"/>
              <a:defRPr/>
            </a:pPr>
            <a:r>
              <a:rPr lang="en-US" dirty="0">
                <a:solidFill>
                  <a:srgbClr val="000000"/>
                </a:solidFill>
                <a:latin typeface="Arial" pitchFamily="34" charset="0"/>
                <a:cs typeface="Arial" pitchFamily="34" charset="0"/>
              </a:rPr>
              <a:t>CO</a:t>
            </a:r>
            <a:r>
              <a:rPr lang="en-US" baseline="-25000" dirty="0">
                <a:solidFill>
                  <a:srgbClr val="000000"/>
                </a:solidFill>
                <a:latin typeface="Arial" pitchFamily="34" charset="0"/>
                <a:cs typeface="Arial" pitchFamily="34" charset="0"/>
              </a:rPr>
              <a:t>2</a:t>
            </a:r>
            <a:r>
              <a:rPr lang="en-US" dirty="0">
                <a:solidFill>
                  <a:srgbClr val="000000"/>
                </a:solidFill>
                <a:latin typeface="Arial" pitchFamily="34" charset="0"/>
                <a:cs typeface="Arial" pitchFamily="34" charset="0"/>
              </a:rPr>
              <a:t> Impact on </a:t>
            </a:r>
            <a:r>
              <a:rPr lang="en-US" dirty="0" smtClean="0">
                <a:solidFill>
                  <a:srgbClr val="000000"/>
                </a:solidFill>
                <a:latin typeface="Arial" pitchFamily="34" charset="0"/>
                <a:cs typeface="Arial" pitchFamily="34" charset="0"/>
              </a:rPr>
              <a:t>climate regulation</a:t>
            </a:r>
            <a:endParaRPr lang="en-US" dirty="0">
              <a:solidFill>
                <a:srgbClr val="000000"/>
              </a:solidFill>
              <a:latin typeface="Arial" pitchFamily="34" charset="0"/>
              <a:cs typeface="Arial" pitchFamily="34" charset="0"/>
            </a:endParaRPr>
          </a:p>
          <a:p>
            <a:pPr marL="171450" lvl="1" indent="-171450">
              <a:spcAft>
                <a:spcPts val="300"/>
              </a:spcAft>
              <a:buSzPct val="100000"/>
              <a:buFont typeface="Arial" pitchFamily="34" charset="0"/>
              <a:buChar char="•"/>
              <a:defRPr/>
            </a:pPr>
            <a:r>
              <a:rPr lang="en-US" dirty="0">
                <a:solidFill>
                  <a:srgbClr val="000000"/>
                </a:solidFill>
                <a:latin typeface="Arial" pitchFamily="34" charset="0"/>
                <a:cs typeface="Arial" pitchFamily="34" charset="0"/>
              </a:rPr>
              <a:t>Ecosystem </a:t>
            </a:r>
            <a:r>
              <a:rPr lang="en-US" dirty="0" smtClean="0">
                <a:solidFill>
                  <a:srgbClr val="000000"/>
                </a:solidFill>
                <a:latin typeface="Arial" pitchFamily="34" charset="0"/>
                <a:cs typeface="Arial" pitchFamily="34" charset="0"/>
              </a:rPr>
              <a:t>destruction</a:t>
            </a:r>
          </a:p>
          <a:p>
            <a:pPr marL="171450" lvl="1" indent="-171450">
              <a:spcAft>
                <a:spcPts val="300"/>
              </a:spcAft>
              <a:buSzPct val="100000"/>
              <a:buFont typeface="Arial" pitchFamily="34" charset="0"/>
              <a:buChar char="•"/>
              <a:defRPr/>
            </a:pPr>
            <a:r>
              <a:rPr lang="en-US" dirty="0" smtClean="0">
                <a:solidFill>
                  <a:srgbClr val="000000"/>
                </a:solidFill>
                <a:latin typeface="Arial" pitchFamily="34" charset="0"/>
                <a:cs typeface="Arial" pitchFamily="34" charset="0"/>
              </a:rPr>
              <a:t>Biodiversity loss</a:t>
            </a:r>
          </a:p>
        </p:txBody>
      </p:sp>
      <p:pic>
        <p:nvPicPr>
          <p:cNvPr id="43" name="Picture 15" descr="Environment"/>
          <p:cNvPicPr>
            <a:picLocks noChangeAspect="1" noChangeArrowheads="1"/>
          </p:cNvPicPr>
          <p:nvPr/>
        </p:nvPicPr>
        <p:blipFill>
          <a:blip r:embed="rId15" cstate="print">
            <a:duotone>
              <a:schemeClr val="accent3">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2627847" y="2651146"/>
            <a:ext cx="1007920" cy="879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7" name="AutoShape 52"/>
          <p:cNvCxnSpPr>
            <a:cxnSpLocks noChangeShapeType="1"/>
          </p:cNvCxnSpPr>
          <p:nvPr/>
        </p:nvCxnSpPr>
        <p:spPr bwMode="auto">
          <a:xfrm flipH="1" flipV="1">
            <a:off x="5766301" y="2318083"/>
            <a:ext cx="195263" cy="57150"/>
          </a:xfrm>
          <a:prstGeom prst="straightConnector1">
            <a:avLst/>
          </a:prstGeom>
          <a:noFill/>
          <a:ln w="9525">
            <a:solidFill>
              <a:schemeClr val="accent1"/>
            </a:solidFill>
            <a:round/>
            <a:headEnd/>
            <a:tailEnd/>
          </a:ln>
          <a:extLst>
            <a:ext uri="{909E8E84-426E-40DD-AFC4-6F175D3DCCD1}">
              <a14:hiddenFill xmlns:a14="http://schemas.microsoft.com/office/drawing/2010/main">
                <a:noFill/>
              </a14:hiddenFill>
            </a:ext>
          </a:extLst>
        </p:spPr>
      </p:cxnSp>
      <p:pic>
        <p:nvPicPr>
          <p:cNvPr id="51" name="Picture 48" descr="http://ts1.mm.bing.net/th?id=i.4707392252543224&amp;pid=1.9"/>
          <p:cNvPicPr>
            <a:picLocks noChangeAspect="1" noChangeArrowheads="1"/>
          </p:cNvPicPr>
          <p:nvPr/>
        </p:nvPicPr>
        <p:blipFill>
          <a:blip r:embed="rId16">
            <a:duotone>
              <a:schemeClr val="accent3">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1044101" y="3881561"/>
            <a:ext cx="687387" cy="70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 name="Rectangle 7"/>
          <p:cNvSpPr>
            <a:spLocks noChangeArrowheads="1"/>
          </p:cNvSpPr>
          <p:nvPr>
            <p:custDataLst>
              <p:tags r:id="rId3"/>
            </p:custDataLst>
          </p:nvPr>
        </p:nvSpPr>
        <p:spPr bwMode="gray">
          <a:xfrm>
            <a:off x="4967133" y="3043435"/>
            <a:ext cx="2979869" cy="1171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lnSpc>
                <a:spcPct val="90000"/>
              </a:lnSpc>
              <a:spcAft>
                <a:spcPts val="300"/>
              </a:spcAft>
              <a:buClr>
                <a:srgbClr val="000000"/>
              </a:buClr>
              <a:buSzPct val="100000"/>
            </a:pPr>
            <a:r>
              <a:rPr lang="en-US" b="1" dirty="0" smtClean="0">
                <a:solidFill>
                  <a:srgbClr val="000000"/>
                </a:solidFill>
              </a:rPr>
              <a:t>Greenhouse Gas Emissions</a:t>
            </a:r>
            <a:endParaRPr lang="en-US" b="1" dirty="0">
              <a:solidFill>
                <a:srgbClr val="000000"/>
              </a:solidFill>
            </a:endParaRPr>
          </a:p>
          <a:p>
            <a:pPr marL="171450" lvl="1" indent="-171450" eaLnBrk="1" hangingPunct="1">
              <a:spcAft>
                <a:spcPts val="300"/>
              </a:spcAft>
              <a:buFont typeface="Arial" charset="0"/>
              <a:buChar char="•"/>
            </a:pPr>
            <a:r>
              <a:rPr lang="en-US" dirty="0" smtClean="0">
                <a:solidFill>
                  <a:srgbClr val="000000"/>
                </a:solidFill>
              </a:rPr>
              <a:t>Climate disruption – droughts and floods, weather pattern change</a:t>
            </a:r>
            <a:endParaRPr lang="en-US" dirty="0">
              <a:solidFill>
                <a:srgbClr val="000000"/>
              </a:solidFill>
            </a:endParaRPr>
          </a:p>
          <a:p>
            <a:pPr marL="171450" lvl="1" indent="-171450" eaLnBrk="1" hangingPunct="1">
              <a:spcAft>
                <a:spcPts val="300"/>
              </a:spcAft>
              <a:buFont typeface="Arial" charset="0"/>
              <a:buChar char="•"/>
            </a:pPr>
            <a:r>
              <a:rPr lang="en-US" dirty="0" smtClean="0">
                <a:solidFill>
                  <a:srgbClr val="000000"/>
                </a:solidFill>
              </a:rPr>
              <a:t>Emissions &gt; </a:t>
            </a:r>
            <a:r>
              <a:rPr lang="en-US" dirty="0">
                <a:solidFill>
                  <a:srgbClr val="000000"/>
                </a:solidFill>
              </a:rPr>
              <a:t>ocean </a:t>
            </a:r>
            <a:r>
              <a:rPr lang="en-US" dirty="0" smtClean="0">
                <a:solidFill>
                  <a:srgbClr val="000000"/>
                </a:solidFill>
              </a:rPr>
              <a:t>acidification</a:t>
            </a:r>
          </a:p>
          <a:p>
            <a:pPr marL="171450" lvl="1" indent="-171450" eaLnBrk="1" hangingPunct="1">
              <a:spcAft>
                <a:spcPts val="300"/>
              </a:spcAft>
              <a:buFont typeface="Arial" charset="0"/>
              <a:buChar char="•"/>
            </a:pPr>
            <a:r>
              <a:rPr lang="en-US" dirty="0" smtClean="0">
                <a:solidFill>
                  <a:srgbClr val="000000"/>
                </a:solidFill>
              </a:rPr>
              <a:t>Air quality impact on health</a:t>
            </a:r>
            <a:endParaRPr lang="en-US" dirty="0">
              <a:solidFill>
                <a:srgbClr val="000000"/>
              </a:solidFill>
            </a:endParaRPr>
          </a:p>
        </p:txBody>
      </p:sp>
      <p:sp>
        <p:nvSpPr>
          <p:cNvPr id="61" name="Rectangle 14"/>
          <p:cNvSpPr>
            <a:spLocks noChangeArrowheads="1"/>
          </p:cNvSpPr>
          <p:nvPr>
            <p:custDataLst>
              <p:tags r:id="rId4"/>
            </p:custDataLst>
          </p:nvPr>
        </p:nvSpPr>
        <p:spPr bwMode="gray">
          <a:xfrm>
            <a:off x="409482" y="5261945"/>
            <a:ext cx="4378418" cy="1355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lnSpc>
                <a:spcPct val="90000"/>
              </a:lnSpc>
              <a:spcAft>
                <a:spcPts val="300"/>
              </a:spcAft>
              <a:buClr>
                <a:srgbClr val="000000"/>
              </a:buClr>
              <a:buSzPct val="100000"/>
            </a:pPr>
            <a:r>
              <a:rPr lang="en-US" b="1" dirty="0">
                <a:solidFill>
                  <a:srgbClr val="000000"/>
                </a:solidFill>
              </a:rPr>
              <a:t>Oceans &amp; water</a:t>
            </a:r>
          </a:p>
          <a:p>
            <a:pPr marL="182563" lvl="1" indent="-182563" eaLnBrk="1" hangingPunct="1">
              <a:lnSpc>
                <a:spcPct val="90000"/>
              </a:lnSpc>
              <a:spcAft>
                <a:spcPts val="300"/>
              </a:spcAft>
              <a:buSzPct val="100000"/>
              <a:buFontTx/>
              <a:buChar char="•"/>
            </a:pPr>
            <a:r>
              <a:rPr lang="en-US" dirty="0">
                <a:solidFill>
                  <a:srgbClr val="000000"/>
                </a:solidFill>
              </a:rPr>
              <a:t>Depletion of ground-water sources</a:t>
            </a:r>
          </a:p>
          <a:p>
            <a:pPr marL="182563" lvl="1" indent="-182563" eaLnBrk="1" hangingPunct="1">
              <a:lnSpc>
                <a:spcPct val="90000"/>
              </a:lnSpc>
              <a:spcAft>
                <a:spcPts val="300"/>
              </a:spcAft>
              <a:buSzPct val="100000"/>
              <a:buFontTx/>
              <a:buChar char="•"/>
            </a:pPr>
            <a:r>
              <a:rPr lang="en-US" dirty="0">
                <a:solidFill>
                  <a:srgbClr val="000000"/>
                </a:solidFill>
              </a:rPr>
              <a:t>Pollution of fresh-water</a:t>
            </a:r>
          </a:p>
          <a:p>
            <a:pPr marL="182563" lvl="1" indent="-182563" eaLnBrk="1" hangingPunct="1">
              <a:lnSpc>
                <a:spcPct val="90000"/>
              </a:lnSpc>
              <a:spcAft>
                <a:spcPts val="300"/>
              </a:spcAft>
              <a:buSzPct val="100000"/>
              <a:buFontTx/>
              <a:buChar char="•"/>
            </a:pPr>
            <a:r>
              <a:rPr lang="en-US" dirty="0">
                <a:solidFill>
                  <a:srgbClr val="000000"/>
                </a:solidFill>
              </a:rPr>
              <a:t>Water scarcity issues</a:t>
            </a:r>
          </a:p>
          <a:p>
            <a:pPr marL="182563" lvl="1" indent="-182563" eaLnBrk="1" hangingPunct="1">
              <a:lnSpc>
                <a:spcPct val="90000"/>
              </a:lnSpc>
              <a:spcAft>
                <a:spcPts val="300"/>
              </a:spcAft>
              <a:buSzPct val="100000"/>
              <a:buFontTx/>
              <a:buChar char="•"/>
            </a:pPr>
            <a:r>
              <a:rPr lang="en-US" dirty="0" smtClean="0">
                <a:solidFill>
                  <a:srgbClr val="000000"/>
                </a:solidFill>
              </a:rPr>
              <a:t>Overfishing </a:t>
            </a:r>
            <a:r>
              <a:rPr lang="en-US" dirty="0">
                <a:solidFill>
                  <a:srgbClr val="000000"/>
                </a:solidFill>
              </a:rPr>
              <a:t>depletes marine species </a:t>
            </a:r>
          </a:p>
          <a:p>
            <a:pPr marL="182563" lvl="1" indent="-182563" eaLnBrk="1" hangingPunct="1">
              <a:lnSpc>
                <a:spcPct val="90000"/>
              </a:lnSpc>
              <a:spcAft>
                <a:spcPts val="300"/>
              </a:spcAft>
              <a:buSzPct val="100000"/>
              <a:buFontTx/>
              <a:buChar char="•"/>
            </a:pPr>
            <a:r>
              <a:rPr lang="en-US" dirty="0">
                <a:solidFill>
                  <a:srgbClr val="000000"/>
                </a:solidFill>
              </a:rPr>
              <a:t>Acidification impacting on coral and marine </a:t>
            </a:r>
            <a:r>
              <a:rPr lang="en-US" dirty="0" smtClean="0">
                <a:solidFill>
                  <a:srgbClr val="000000"/>
                </a:solidFill>
              </a:rPr>
              <a:t>habitat</a:t>
            </a:r>
            <a:endParaRPr lang="en-US" dirty="0">
              <a:solidFill>
                <a:srgbClr val="000000"/>
              </a:solidFill>
            </a:endParaRPr>
          </a:p>
        </p:txBody>
      </p:sp>
      <p:pic>
        <p:nvPicPr>
          <p:cNvPr id="65" name="Picture 46" descr="http://ts1.mm.bing.net/th?id=I.4736426214556436&amp;pid=1.9"/>
          <p:cNvPicPr>
            <a:picLocks noChangeAspect="1" noChangeArrowheads="1"/>
          </p:cNvPicPr>
          <p:nvPr/>
        </p:nvPicPr>
        <p:blipFill>
          <a:blip r:embed="rId17">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3508132" y="5436586"/>
            <a:ext cx="735256" cy="65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 name="Group 2"/>
          <p:cNvGrpSpPr/>
          <p:nvPr/>
        </p:nvGrpSpPr>
        <p:grpSpPr>
          <a:xfrm>
            <a:off x="7844429" y="3193451"/>
            <a:ext cx="887412" cy="887412"/>
            <a:chOff x="3785519" y="2811014"/>
            <a:chExt cx="887412" cy="887412"/>
          </a:xfrm>
        </p:grpSpPr>
        <p:pic>
          <p:nvPicPr>
            <p:cNvPr id="59" name="Picture 44" descr="http://ts4.mm.bing.net/th?id=i.4706224031729307&amp;pid=1.9"/>
            <p:cNvPicPr>
              <a:picLocks noChangeAspect="1" noChangeArrowheads="1"/>
            </p:cNvPicPr>
            <p:nvPr/>
          </p:nvPicPr>
          <p:blipFill>
            <a:blip r:embed="rId18">
              <a:extLst>
                <a:ext uri="{BEBA8EAE-BF5A-486C-A8C5-ECC9F3942E4B}">
                  <a14:imgProps xmlns:a14="http://schemas.microsoft.com/office/drawing/2010/main">
                    <a14:imgLayer r:embed="rId19">
                      <a14:imgEffect>
                        <a14:saturation sat="0"/>
                      </a14:imgEffect>
                    </a14:imgLayer>
                  </a14:imgProps>
                </a:ext>
                <a:ext uri="{28A0092B-C50C-407E-A947-70E740481C1C}">
                  <a14:useLocalDpi xmlns:a14="http://schemas.microsoft.com/office/drawing/2010/main"/>
                </a:ext>
              </a:extLst>
            </a:blip>
            <a:srcRect/>
            <a:stretch>
              <a:fillRect/>
            </a:stretch>
          </p:blipFill>
          <p:spPr bwMode="auto">
            <a:xfrm>
              <a:off x="3785519" y="2811014"/>
              <a:ext cx="887412" cy="88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3920992" y="2945371"/>
              <a:ext cx="652743" cy="338554"/>
            </a:xfrm>
            <a:prstGeom prst="rect">
              <a:avLst/>
            </a:prstGeom>
            <a:noFill/>
          </p:spPr>
          <p:txBody>
            <a:bodyPr wrap="none" rtlCol="0">
              <a:spAutoFit/>
            </a:bodyPr>
            <a:lstStyle/>
            <a:p>
              <a:r>
                <a:rPr lang="en-GB" sz="1600" b="1" dirty="0" err="1" smtClean="0">
                  <a:solidFill>
                    <a:schemeClr val="accent1"/>
                  </a:solidFill>
                </a:rPr>
                <a:t>GHG</a:t>
              </a:r>
              <a:endParaRPr lang="en-GB" sz="1600" b="1" dirty="0">
                <a:solidFill>
                  <a:schemeClr val="accent1"/>
                </a:solidFill>
              </a:endParaRPr>
            </a:p>
          </p:txBody>
        </p:sp>
      </p:grpSp>
      <p:pic>
        <p:nvPicPr>
          <p:cNvPr id="66" name="Picture 5" descr="http://ts2.mm.bing.net/th?id=i.4819452243086173&amp;pid=1.9"/>
          <p:cNvPicPr>
            <a:picLocks noChangeAspect="1" noChangeArrowheads="1"/>
          </p:cNvPicPr>
          <p:nvPr/>
        </p:nvPicPr>
        <p:blipFill>
          <a:blip r:embed="rId20">
            <a:duotone>
              <a:schemeClr val="accent1">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7696049" y="4749182"/>
            <a:ext cx="606386" cy="5785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Rectangle 17"/>
          <p:cNvSpPr>
            <a:spLocks noChangeArrowheads="1"/>
          </p:cNvSpPr>
          <p:nvPr>
            <p:custDataLst>
              <p:tags r:id="rId5"/>
            </p:custDataLst>
          </p:nvPr>
        </p:nvSpPr>
        <p:spPr bwMode="gray">
          <a:xfrm>
            <a:off x="5375439" y="4572869"/>
            <a:ext cx="2847926" cy="1414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lnSpc>
                <a:spcPct val="85000"/>
              </a:lnSpc>
              <a:spcAft>
                <a:spcPts val="300"/>
              </a:spcAft>
              <a:buClr>
                <a:srgbClr val="000000"/>
              </a:buClr>
              <a:buSzPct val="100000"/>
              <a:buFontTx/>
              <a:buChar char=" "/>
            </a:pPr>
            <a:r>
              <a:rPr lang="en-US" b="1" dirty="0" smtClean="0">
                <a:solidFill>
                  <a:srgbClr val="000000"/>
                </a:solidFill>
              </a:rPr>
              <a:t>Resources, Fossil Fuels, Waste</a:t>
            </a:r>
            <a:endParaRPr lang="en-US" b="1" dirty="0">
              <a:solidFill>
                <a:srgbClr val="000000"/>
              </a:solidFill>
            </a:endParaRPr>
          </a:p>
          <a:p>
            <a:pPr marL="171450" lvl="1" indent="-171450" eaLnBrk="1" hangingPunct="1">
              <a:spcAft>
                <a:spcPts val="300"/>
              </a:spcAft>
              <a:buFont typeface="Arial" charset="0"/>
              <a:buChar char="•"/>
            </a:pPr>
            <a:r>
              <a:rPr lang="en-US" dirty="0">
                <a:solidFill>
                  <a:srgbClr val="000000"/>
                </a:solidFill>
              </a:rPr>
              <a:t>Resource depletion</a:t>
            </a:r>
          </a:p>
          <a:p>
            <a:pPr marL="171450" lvl="1" indent="-171450" eaLnBrk="1" hangingPunct="1">
              <a:spcAft>
                <a:spcPts val="300"/>
              </a:spcAft>
              <a:buFont typeface="Arial" charset="0"/>
              <a:buChar char="•"/>
            </a:pPr>
            <a:r>
              <a:rPr lang="en-US" dirty="0">
                <a:solidFill>
                  <a:srgbClr val="000000"/>
                </a:solidFill>
              </a:rPr>
              <a:t>Peak oil and gas issues</a:t>
            </a:r>
          </a:p>
          <a:p>
            <a:pPr marL="171450" lvl="1" indent="-171450" eaLnBrk="1" hangingPunct="1">
              <a:spcAft>
                <a:spcPts val="300"/>
              </a:spcAft>
              <a:buFont typeface="Arial" charset="0"/>
              <a:buChar char="•"/>
            </a:pPr>
            <a:r>
              <a:rPr lang="en-US" dirty="0">
                <a:solidFill>
                  <a:srgbClr val="000000"/>
                </a:solidFill>
              </a:rPr>
              <a:t>Impact of mining on local ecosystems and </a:t>
            </a:r>
            <a:r>
              <a:rPr lang="en-US" dirty="0" smtClean="0">
                <a:solidFill>
                  <a:srgbClr val="000000"/>
                </a:solidFill>
              </a:rPr>
              <a:t>water</a:t>
            </a:r>
          </a:p>
          <a:p>
            <a:pPr marL="171450" lvl="1" indent="-171450" eaLnBrk="1" hangingPunct="1">
              <a:spcAft>
                <a:spcPts val="300"/>
              </a:spcAft>
              <a:buFont typeface="Arial" charset="0"/>
              <a:buChar char="•"/>
            </a:pPr>
            <a:r>
              <a:rPr lang="en-US" dirty="0" smtClean="0">
                <a:solidFill>
                  <a:srgbClr val="000000"/>
                </a:solidFill>
              </a:rPr>
              <a:t>Waste vs food security</a:t>
            </a:r>
            <a:endParaRPr lang="en-US" dirty="0">
              <a:solidFill>
                <a:srgbClr val="000000"/>
              </a:solidFill>
            </a:endParaRPr>
          </a:p>
        </p:txBody>
      </p:sp>
    </p:spTree>
    <p:extLst>
      <p:ext uri="{BB962C8B-B14F-4D97-AF65-F5344CB8AC3E}">
        <p14:creationId xmlns:p14="http://schemas.microsoft.com/office/powerpoint/2010/main" val="13424601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2800" dirty="0" smtClean="0"/>
              <a:t>Figure 5.5:  </a:t>
            </a:r>
            <a:r>
              <a:rPr lang="en-GB" sz="2800" b="1" dirty="0" smtClean="0"/>
              <a:t>Natural Step system conditions - scorecard</a:t>
            </a:r>
            <a:endParaRPr lang="en-GB" sz="2800" dirty="0"/>
          </a:p>
        </p:txBody>
      </p:sp>
      <p:graphicFrame>
        <p:nvGraphicFramePr>
          <p:cNvPr id="8" name="Object 7"/>
          <p:cNvGraphicFramePr>
            <a:graphicFrameLocks noChangeAspect="1"/>
          </p:cNvGraphicFramePr>
          <p:nvPr>
            <p:extLst>
              <p:ext uri="{D42A27DB-BD31-4B8C-83A1-F6EECF244321}">
                <p14:modId xmlns:p14="http://schemas.microsoft.com/office/powerpoint/2010/main" val="3357387608"/>
              </p:ext>
            </p:extLst>
          </p:nvPr>
        </p:nvGraphicFramePr>
        <p:xfrm>
          <a:off x="792163" y="1225550"/>
          <a:ext cx="7620000" cy="4876800"/>
        </p:xfrm>
        <a:graphic>
          <a:graphicData uri="http://schemas.openxmlformats.org/presentationml/2006/ole">
            <mc:AlternateContent xmlns:mc="http://schemas.openxmlformats.org/markup-compatibility/2006">
              <mc:Choice xmlns:v="urn:schemas-microsoft-com:vml" Requires="v">
                <p:oleObj spid="_x0000_s22609" name="Worksheet" r:id="rId3" imgW="7619891" imgH="4876890" progId="Excel.Sheet.12">
                  <p:embed/>
                </p:oleObj>
              </mc:Choice>
              <mc:Fallback>
                <p:oleObj name="Worksheet" r:id="rId3" imgW="7619891" imgH="4876890" progId="Excel.Sheet.12">
                  <p:embed/>
                  <p:pic>
                    <p:nvPicPr>
                      <p:cNvPr id="0" name=""/>
                      <p:cNvPicPr/>
                      <p:nvPr/>
                    </p:nvPicPr>
                    <p:blipFill>
                      <a:blip r:embed="rId4"/>
                      <a:stretch>
                        <a:fillRect/>
                      </a:stretch>
                    </p:blipFill>
                    <p:spPr>
                      <a:xfrm>
                        <a:off x="792163" y="1225550"/>
                        <a:ext cx="7620000" cy="4876800"/>
                      </a:xfrm>
                      <a:prstGeom prst="rect">
                        <a:avLst/>
                      </a:prstGeom>
                    </p:spPr>
                  </p:pic>
                </p:oleObj>
              </mc:Fallback>
            </mc:AlternateContent>
          </a:graphicData>
        </a:graphic>
      </p:graphicFrame>
    </p:spTree>
    <p:extLst>
      <p:ext uri="{BB962C8B-B14F-4D97-AF65-F5344CB8AC3E}">
        <p14:creationId xmlns:p14="http://schemas.microsoft.com/office/powerpoint/2010/main" val="7649013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6 key points</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t>The Millennium Ecosystem Assessment – a group of 1300 scientists and other experts from 95 countries, commissioned by the United Nations - warned that the impact of human activity on the earth’s natural systems meant that:</a:t>
            </a:r>
          </a:p>
          <a:p>
            <a:pPr marL="0" indent="0" algn="ctr">
              <a:buNone/>
            </a:pPr>
            <a:r>
              <a:rPr lang="en-GB" i="1" dirty="0"/>
              <a:t>‘the ability of the planet’s ecosystems to sustain future generations can no longer be taken for granted.  The provision of food, fresh water, energy, and materials to a growing population has come at considerable cost to the complex systems of plants, animals, and biological processes that make the planet habitable’</a:t>
            </a:r>
            <a:r>
              <a:rPr lang="en-GB" dirty="0"/>
              <a:t> </a:t>
            </a:r>
            <a:r>
              <a:rPr lang="en-GB" sz="1500" dirty="0"/>
              <a:t>(</a:t>
            </a:r>
            <a:r>
              <a:rPr lang="en-GB" sz="1500" dirty="0" err="1"/>
              <a:t>MEA</a:t>
            </a:r>
            <a:r>
              <a:rPr lang="en-GB" sz="1500" dirty="0"/>
              <a:t>, 2005) </a:t>
            </a:r>
            <a:endParaRPr lang="en-GB" dirty="0"/>
          </a:p>
          <a:p>
            <a:pPr marL="0" indent="0">
              <a:buNone/>
            </a:pPr>
            <a:r>
              <a:rPr lang="en-GB" dirty="0"/>
              <a:t>Historians will struggle to understand why we did not react – it is time to put this at the top of our agendas.  </a:t>
            </a:r>
            <a:endParaRPr lang="en-GB" dirty="0" smtClean="0"/>
          </a:p>
          <a:p>
            <a:r>
              <a:rPr lang="en-GB" dirty="0" smtClean="0"/>
              <a:t>We </a:t>
            </a:r>
            <a:r>
              <a:rPr lang="en-GB" dirty="0"/>
              <a:t>have the end of cheap energy, plus the over-exploitation of both finite and renewable resources, the resulting increasing costs, and growing population and consumption – plus significant risk from degradation of living systems.  </a:t>
            </a:r>
            <a:endParaRPr lang="en-GB" dirty="0" smtClean="0"/>
          </a:p>
          <a:p>
            <a:r>
              <a:rPr lang="en-GB" dirty="0" smtClean="0"/>
              <a:t>The </a:t>
            </a:r>
            <a:r>
              <a:rPr lang="en-GB" dirty="0"/>
              <a:t>linear economy, with products and materials flowing mainly in one direction, are wasteful of both resources and value opportunities.  </a:t>
            </a:r>
            <a:endParaRPr lang="en-GB" dirty="0" smtClean="0"/>
          </a:p>
          <a:p>
            <a:r>
              <a:rPr lang="en-GB" dirty="0" smtClean="0"/>
              <a:t>Supply </a:t>
            </a:r>
            <a:r>
              <a:rPr lang="en-GB" dirty="0"/>
              <a:t>chains fit for the future will cycle materials and products, sourcing renewable or recycled materials, managing flows of by-products, and creating closed loops to recover valuable resources.  </a:t>
            </a:r>
            <a:endParaRPr lang="en-GB" dirty="0" smtClean="0"/>
          </a:p>
          <a:p>
            <a:r>
              <a:rPr lang="en-GB" dirty="0" smtClean="0"/>
              <a:t>We </a:t>
            </a:r>
            <a:r>
              <a:rPr lang="en-GB" dirty="0"/>
              <a:t>need fundamental changes in traditional business models.  Business as usual is not an option.   </a:t>
            </a:r>
          </a:p>
          <a:p>
            <a:pPr marL="0" indent="0">
              <a:buNone/>
            </a:pPr>
            <a:endParaRPr lang="en-GB" dirty="0" smtClean="0"/>
          </a:p>
          <a:p>
            <a:pPr marL="0" indent="0">
              <a:buNone/>
            </a:pPr>
            <a:r>
              <a:rPr lang="en-GB" sz="1400" dirty="0" smtClean="0"/>
              <a:t>Millennium </a:t>
            </a:r>
            <a:r>
              <a:rPr lang="en-GB" sz="1400" dirty="0"/>
              <a:t>Ecosystem Assessment (2005) Living beyond our means: natural assets and human well-being, Statement from the Board </a:t>
            </a:r>
            <a:r>
              <a:rPr lang="en-GB" sz="1400" u="sng" dirty="0">
                <a:hlinkClick r:id="rId2"/>
              </a:rPr>
              <a:t>millenniumassessment.org/</a:t>
            </a:r>
            <a:r>
              <a:rPr lang="en-GB" sz="1400" u="sng" dirty="0" err="1">
                <a:hlinkClick r:id="rId2"/>
              </a:rPr>
              <a:t>en</a:t>
            </a:r>
            <a:r>
              <a:rPr lang="en-GB" sz="1400" u="sng" dirty="0">
                <a:hlinkClick r:id="rId2"/>
              </a:rPr>
              <a:t>/BoardStatement.html</a:t>
            </a:r>
            <a:r>
              <a:rPr lang="en-GB" sz="1400" dirty="0"/>
              <a:t> [accessed 27 Mar. </a:t>
            </a:r>
            <a:r>
              <a:rPr lang="en-GB" sz="1400" dirty="0" smtClean="0"/>
              <a:t>16</a:t>
            </a:r>
            <a:r>
              <a:rPr lang="en-GB" sz="1400" dirty="0"/>
              <a:t>]</a:t>
            </a:r>
          </a:p>
        </p:txBody>
      </p:sp>
    </p:spTree>
    <p:extLst>
      <p:ext uri="{BB962C8B-B14F-4D97-AF65-F5344CB8AC3E}">
        <p14:creationId xmlns:p14="http://schemas.microsoft.com/office/powerpoint/2010/main" val="21531567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resources</a:t>
            </a:r>
            <a:endParaRPr lang="en-GB" dirty="0"/>
          </a:p>
        </p:txBody>
      </p:sp>
      <p:sp>
        <p:nvSpPr>
          <p:cNvPr id="3" name="Content Placeholder 2"/>
          <p:cNvSpPr>
            <a:spLocks noGrp="1"/>
          </p:cNvSpPr>
          <p:nvPr>
            <p:ph idx="1"/>
          </p:nvPr>
        </p:nvSpPr>
        <p:spPr/>
        <p:txBody>
          <a:bodyPr>
            <a:normAutofit lnSpcReduction="10000"/>
          </a:bodyPr>
          <a:lstStyle/>
          <a:p>
            <a:r>
              <a:rPr lang="en-GB" dirty="0" smtClean="0"/>
              <a:t>United Nations Sustainable Development Goals, including information about </a:t>
            </a:r>
            <a:r>
              <a:rPr lang="en-GB" dirty="0"/>
              <a:t>current issues: </a:t>
            </a:r>
            <a:r>
              <a:rPr lang="en-GB" dirty="0">
                <a:hlinkClick r:id="rId2"/>
              </a:rPr>
              <a:t>http://www.un.org/sustainabledevelopment/sustainable-development-goals</a:t>
            </a:r>
            <a:r>
              <a:rPr lang="en-GB" dirty="0" smtClean="0">
                <a:hlinkClick r:id="rId2"/>
              </a:rPr>
              <a:t>/</a:t>
            </a:r>
            <a:r>
              <a:rPr lang="en-GB" dirty="0" smtClean="0"/>
              <a:t> </a:t>
            </a:r>
            <a:r>
              <a:rPr lang="en-GB" dirty="0"/>
              <a:t>[accessed 30 Nov 2016]</a:t>
            </a:r>
          </a:p>
          <a:p>
            <a:r>
              <a:rPr lang="en-GB" dirty="0" smtClean="0"/>
              <a:t>Water </a:t>
            </a:r>
            <a:r>
              <a:rPr lang="en-GB" dirty="0"/>
              <a:t>scarcity: </a:t>
            </a:r>
            <a:r>
              <a:rPr lang="en-GB" dirty="0">
                <a:hlinkClick r:id="rId3"/>
              </a:rPr>
              <a:t>http://www.globalwaterforum.org/2012/05/07/understanding-water-scarcity-definitions-and-measurements</a:t>
            </a:r>
            <a:r>
              <a:rPr lang="en-GB" dirty="0" smtClean="0">
                <a:hlinkClick r:id="rId3"/>
              </a:rPr>
              <a:t>/</a:t>
            </a:r>
            <a:r>
              <a:rPr lang="en-GB" dirty="0" smtClean="0"/>
              <a:t> [accessed 30 Nov 2016]</a:t>
            </a:r>
          </a:p>
          <a:p>
            <a:pPr lvl="0"/>
            <a:r>
              <a:rPr lang="en-GB" dirty="0"/>
              <a:t>Planetary Boundaries, Stockholm Resilience Centre </a:t>
            </a:r>
            <a:r>
              <a:rPr lang="en-GB" u="sng" dirty="0">
                <a:hlinkClick r:id="rId4"/>
              </a:rPr>
              <a:t>http://stockholmresilience.org/research/planetary-boundaries.html</a:t>
            </a:r>
            <a:r>
              <a:rPr lang="en-GB" dirty="0"/>
              <a:t> </a:t>
            </a:r>
          </a:p>
          <a:p>
            <a:pPr lvl="0"/>
            <a:r>
              <a:rPr lang="en-GB" dirty="0"/>
              <a:t>the Natural Step </a:t>
            </a:r>
            <a:r>
              <a:rPr lang="en-GB" u="sng" dirty="0">
                <a:hlinkClick r:id="rId5"/>
              </a:rPr>
              <a:t>http://www.thenaturalstep.org//</a:t>
            </a:r>
            <a:r>
              <a:rPr lang="en-GB" dirty="0"/>
              <a:t> </a:t>
            </a:r>
          </a:p>
          <a:p>
            <a:pPr lvl="0"/>
            <a:r>
              <a:rPr lang="en-GB" dirty="0"/>
              <a:t>Welcome to the Anthropocene </a:t>
            </a:r>
            <a:r>
              <a:rPr lang="en-GB" u="sng" dirty="0">
                <a:hlinkClick r:id="rId6"/>
              </a:rPr>
              <a:t>http://www.anthropocene.info/</a:t>
            </a:r>
            <a:r>
              <a:rPr lang="en-GB" dirty="0"/>
              <a:t> </a:t>
            </a:r>
          </a:p>
          <a:p>
            <a:r>
              <a:rPr lang="en-GB" dirty="0"/>
              <a:t>WWF Living Planet reports </a:t>
            </a:r>
            <a:r>
              <a:rPr lang="en-GB" u="sng" dirty="0">
                <a:hlinkClick r:id="rId7"/>
              </a:rPr>
              <a:t>http://wwf.panda.org/about_our_earth/all_publications/living_planet_report/</a:t>
            </a:r>
            <a:endParaRPr lang="en-GB" dirty="0"/>
          </a:p>
        </p:txBody>
      </p:sp>
    </p:spTree>
    <p:extLst>
      <p:ext uri="{BB962C8B-B14F-4D97-AF65-F5344CB8AC3E}">
        <p14:creationId xmlns:p14="http://schemas.microsoft.com/office/powerpoint/2010/main" val="25861102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6 overview</a:t>
            </a:r>
            <a:endParaRPr lang="en-GB" dirty="0"/>
          </a:p>
        </p:txBody>
      </p:sp>
      <p:sp>
        <p:nvSpPr>
          <p:cNvPr id="3" name="Content Placeholder 2"/>
          <p:cNvSpPr>
            <a:spLocks noGrp="1"/>
          </p:cNvSpPr>
          <p:nvPr>
            <p:ph idx="1"/>
          </p:nvPr>
        </p:nvSpPr>
        <p:spPr>
          <a:xfrm>
            <a:off x="628650" y="1318244"/>
            <a:ext cx="7886700" cy="4666215"/>
          </a:xfrm>
        </p:spPr>
        <p:txBody>
          <a:bodyPr/>
          <a:lstStyle/>
          <a:p>
            <a:pPr marL="0" indent="0">
              <a:buNone/>
            </a:pPr>
            <a:r>
              <a:rPr lang="en-GB" dirty="0"/>
              <a:t>As the food sector includes such a wide variety of sub-sectors, I decided to explore one with an apparently simple ingredient:  coffee.  We start by looking at the overall food system, including a selection of circular economy developments, then move on to the coffee sub-sector.  We will cover:</a:t>
            </a:r>
          </a:p>
          <a:p>
            <a:pPr lvl="0"/>
            <a:r>
              <a:rPr lang="en-GB" dirty="0"/>
              <a:t>key facts and figures for the food sector;</a:t>
            </a:r>
          </a:p>
          <a:p>
            <a:pPr lvl="0"/>
            <a:r>
              <a:rPr lang="en-GB" dirty="0"/>
              <a:t>features and challenges for traditional supply chains;</a:t>
            </a:r>
          </a:p>
          <a:p>
            <a:pPr lvl="0"/>
            <a:r>
              <a:rPr lang="en-GB" dirty="0"/>
              <a:t>conflicts of demand and supply;</a:t>
            </a:r>
          </a:p>
          <a:p>
            <a:pPr lvl="0"/>
            <a:r>
              <a:rPr lang="en-GB" dirty="0"/>
              <a:t>circular economy developments;</a:t>
            </a:r>
          </a:p>
          <a:p>
            <a:pPr lvl="0"/>
            <a:r>
              <a:rPr lang="en-GB" dirty="0"/>
              <a:t>the coffee sub-sector: overview, challenges, snapshots and case studies for circular economy developments;</a:t>
            </a:r>
          </a:p>
          <a:p>
            <a:pPr lvl="0"/>
            <a:r>
              <a:rPr lang="en-GB" dirty="0"/>
              <a:t>supply chain implications, and a summary.</a:t>
            </a:r>
          </a:p>
          <a:p>
            <a:endParaRPr lang="en-GB" dirty="0"/>
          </a:p>
        </p:txBody>
      </p:sp>
      <p:grpSp>
        <p:nvGrpSpPr>
          <p:cNvPr id="4" name="Group 3"/>
          <p:cNvGrpSpPr/>
          <p:nvPr/>
        </p:nvGrpSpPr>
        <p:grpSpPr>
          <a:xfrm>
            <a:off x="289178" y="5734848"/>
            <a:ext cx="8308359" cy="923330"/>
            <a:chOff x="289178" y="2559704"/>
            <a:chExt cx="8308359" cy="923330"/>
          </a:xfrm>
        </p:grpSpPr>
        <p:sp>
          <p:nvSpPr>
            <p:cNvPr id="5" name="Flowchart: Process 4"/>
            <p:cNvSpPr/>
            <p:nvPr/>
          </p:nvSpPr>
          <p:spPr>
            <a:xfrm>
              <a:off x="2535597" y="2643369"/>
              <a:ext cx="1224000"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smtClean="0"/>
                <a:t>Drivers for change:</a:t>
              </a:r>
              <a:endParaRPr lang="en-GB" dirty="0"/>
            </a:p>
          </p:txBody>
        </p:sp>
        <p:sp>
          <p:nvSpPr>
            <p:cNvPr id="6" name="Flowchart: Process 5"/>
            <p:cNvSpPr/>
            <p:nvPr/>
          </p:nvSpPr>
          <p:spPr>
            <a:xfrm>
              <a:off x="4148244" y="2643369"/>
              <a:ext cx="4449293"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smtClean="0"/>
                <a:t>Sectors</a:t>
              </a:r>
              <a:r>
                <a:rPr lang="en-GB" dirty="0" smtClean="0"/>
                <a:t> : </a:t>
              </a:r>
            </a:p>
            <a:p>
              <a:pPr algn="ctr"/>
              <a:r>
                <a:rPr lang="en-GB" dirty="0" smtClean="0"/>
                <a:t>Food, Fashion, Consumer Technology, Industrial manufacturing</a:t>
              </a:r>
              <a:endParaRPr lang="en-GB" dirty="0"/>
            </a:p>
          </p:txBody>
        </p:sp>
        <p:sp>
          <p:nvSpPr>
            <p:cNvPr id="7" name="TextBox 6"/>
            <p:cNvSpPr txBox="1"/>
            <p:nvPr/>
          </p:nvSpPr>
          <p:spPr>
            <a:xfrm>
              <a:off x="762309" y="2559704"/>
              <a:ext cx="1842246" cy="923330"/>
            </a:xfrm>
            <a:prstGeom prst="rect">
              <a:avLst/>
            </a:prstGeom>
            <a:noFill/>
          </p:spPr>
          <p:txBody>
            <a:bodyPr wrap="square" rtlCol="0">
              <a:spAutoFit/>
            </a:bodyPr>
            <a:lstStyle/>
            <a:p>
              <a:r>
                <a:rPr lang="en-GB" sz="1400" b="1" dirty="0" smtClean="0">
                  <a:latin typeface="+mn-lt"/>
                </a:rPr>
                <a:t>Why are businesses </a:t>
              </a:r>
              <a:r>
                <a:rPr lang="en-GB" sz="1400" b="1" dirty="0">
                  <a:latin typeface="+mn-lt"/>
                </a:rPr>
                <a:t>adopting</a:t>
              </a:r>
              <a:r>
                <a:rPr lang="en-GB" sz="1400" dirty="0">
                  <a:latin typeface="+mn-lt"/>
                </a:rPr>
                <a:t> </a:t>
              </a:r>
              <a:r>
                <a:rPr lang="en-GB" sz="1400" b="1" dirty="0" smtClean="0">
                  <a:latin typeface="+mn-lt"/>
                </a:rPr>
                <a:t>circular economy models?</a:t>
              </a:r>
            </a:p>
            <a:p>
              <a:r>
                <a:rPr lang="en-GB" sz="1200" dirty="0" smtClean="0">
                  <a:latin typeface="+mn-lt"/>
                </a:rPr>
                <a:t>Chapters 5-9</a:t>
              </a:r>
            </a:p>
          </p:txBody>
        </p:sp>
        <p:cxnSp>
          <p:nvCxnSpPr>
            <p:cNvPr id="8" name="Straight Arrow Connector 7"/>
            <p:cNvCxnSpPr>
              <a:stCxn id="5" idx="3"/>
              <a:endCxn id="6" idx="1"/>
            </p:cNvCxnSpPr>
            <p:nvPr/>
          </p:nvCxnSpPr>
          <p:spPr>
            <a:xfrm>
              <a:off x="3759597" y="3021369"/>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289178" y="2807897"/>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2</a:t>
              </a:r>
            </a:p>
          </p:txBody>
        </p:sp>
      </p:grpSp>
    </p:spTree>
    <p:extLst>
      <p:ext uri="{BB962C8B-B14F-4D97-AF65-F5344CB8AC3E}">
        <p14:creationId xmlns:p14="http://schemas.microsoft.com/office/powerpoint/2010/main" val="20207525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Figure 6.1:  </a:t>
            </a:r>
            <a:r>
              <a:rPr lang="en-GB" b="1" dirty="0" smtClean="0"/>
              <a:t>Agriculture’s environmental footprint 2010</a:t>
            </a:r>
            <a:endParaRPr lang="en-GB" b="1" dirty="0"/>
          </a:p>
        </p:txBody>
      </p:sp>
      <p:sp>
        <p:nvSpPr>
          <p:cNvPr id="6" name="Rectangle 5"/>
          <p:cNvSpPr/>
          <p:nvPr/>
        </p:nvSpPr>
        <p:spPr>
          <a:xfrm>
            <a:off x="5872610" y="3573807"/>
            <a:ext cx="2231958" cy="307777"/>
          </a:xfrm>
          <a:prstGeom prst="rect">
            <a:avLst/>
          </a:prstGeom>
        </p:spPr>
        <p:txBody>
          <a:bodyPr wrap="none">
            <a:spAutoFit/>
          </a:bodyPr>
          <a:lstStyle/>
          <a:p>
            <a:pPr fontAlgn="b"/>
            <a:r>
              <a:rPr lang="en-GB" dirty="0">
                <a:solidFill>
                  <a:srgbClr val="000000"/>
                </a:solidFill>
                <a:latin typeface="Calibri" panose="020F0502020204030204" pitchFamily="34" charset="0"/>
              </a:rPr>
              <a:t>100% = 13.3 billion hectares</a:t>
            </a:r>
          </a:p>
        </p:txBody>
      </p:sp>
      <p:sp>
        <p:nvSpPr>
          <p:cNvPr id="7" name="Rectangle 6"/>
          <p:cNvSpPr/>
          <p:nvPr/>
        </p:nvSpPr>
        <p:spPr>
          <a:xfrm>
            <a:off x="1088783" y="3584209"/>
            <a:ext cx="1558440" cy="307777"/>
          </a:xfrm>
          <a:prstGeom prst="rect">
            <a:avLst/>
          </a:prstGeom>
        </p:spPr>
        <p:txBody>
          <a:bodyPr wrap="none">
            <a:spAutoFit/>
          </a:bodyPr>
          <a:lstStyle/>
          <a:p>
            <a:pPr fontAlgn="b"/>
            <a:r>
              <a:rPr lang="en-GB" dirty="0">
                <a:solidFill>
                  <a:srgbClr val="000000"/>
                </a:solidFill>
                <a:latin typeface="Calibri" panose="020F0502020204030204" pitchFamily="34" charset="0"/>
              </a:rPr>
              <a:t>100% = 49 Gt CO</a:t>
            </a:r>
            <a:r>
              <a:rPr lang="en-GB" baseline="-25000" dirty="0">
                <a:solidFill>
                  <a:srgbClr val="000000"/>
                </a:solidFill>
                <a:latin typeface="Calibri" panose="020F0502020204030204" pitchFamily="34" charset="0"/>
              </a:rPr>
              <a:t>2</a:t>
            </a:r>
            <a:r>
              <a:rPr lang="en-GB" dirty="0">
                <a:solidFill>
                  <a:srgbClr val="000000"/>
                </a:solidFill>
                <a:latin typeface="Calibri" panose="020F0502020204030204" pitchFamily="34" charset="0"/>
              </a:rPr>
              <a:t>e</a:t>
            </a:r>
          </a:p>
        </p:txBody>
      </p:sp>
      <p:sp>
        <p:nvSpPr>
          <p:cNvPr id="8" name="Rectangle 7"/>
          <p:cNvSpPr/>
          <p:nvPr/>
        </p:nvSpPr>
        <p:spPr>
          <a:xfrm>
            <a:off x="3682176" y="3573806"/>
            <a:ext cx="1779654" cy="307777"/>
          </a:xfrm>
          <a:prstGeom prst="rect">
            <a:avLst/>
          </a:prstGeom>
        </p:spPr>
        <p:txBody>
          <a:bodyPr wrap="none">
            <a:spAutoFit/>
          </a:bodyPr>
          <a:lstStyle/>
          <a:p>
            <a:pPr fontAlgn="b"/>
            <a:r>
              <a:rPr lang="en-GB" dirty="0">
                <a:solidFill>
                  <a:srgbClr val="000000"/>
                </a:solidFill>
                <a:latin typeface="Calibri" panose="020F0502020204030204" pitchFamily="34" charset="0"/>
              </a:rPr>
              <a:t>100% = 3862 km</a:t>
            </a:r>
            <a:r>
              <a:rPr lang="en-GB" baseline="30000" dirty="0">
                <a:solidFill>
                  <a:srgbClr val="000000"/>
                </a:solidFill>
                <a:latin typeface="Calibri" panose="020F0502020204030204" pitchFamily="34" charset="0"/>
              </a:rPr>
              <a:t>3</a:t>
            </a:r>
            <a:r>
              <a:rPr lang="en-GB" dirty="0">
                <a:solidFill>
                  <a:srgbClr val="000000"/>
                </a:solidFill>
                <a:latin typeface="Calibri" panose="020F0502020204030204" pitchFamily="34" charset="0"/>
              </a:rPr>
              <a:t> H</a:t>
            </a:r>
            <a:r>
              <a:rPr lang="en-GB" baseline="-25000" dirty="0">
                <a:solidFill>
                  <a:srgbClr val="000000"/>
                </a:solidFill>
                <a:latin typeface="Calibri" panose="020F0502020204030204" pitchFamily="34" charset="0"/>
              </a:rPr>
              <a:t>2</a:t>
            </a:r>
            <a:r>
              <a:rPr lang="en-GB" dirty="0">
                <a:solidFill>
                  <a:srgbClr val="000000"/>
                </a:solidFill>
                <a:latin typeface="Calibri" panose="020F0502020204030204" pitchFamily="34" charset="0"/>
              </a:rPr>
              <a:t>O</a:t>
            </a:r>
          </a:p>
        </p:txBody>
      </p:sp>
      <p:graphicFrame>
        <p:nvGraphicFramePr>
          <p:cNvPr id="10" name="Chart 9"/>
          <p:cNvGraphicFramePr>
            <a:graphicFrameLocks/>
          </p:cNvGraphicFramePr>
          <p:nvPr>
            <p:extLst>
              <p:ext uri="{D42A27DB-BD31-4B8C-83A1-F6EECF244321}">
                <p14:modId xmlns:p14="http://schemas.microsoft.com/office/powerpoint/2010/main" val="2412271997"/>
              </p:ext>
            </p:extLst>
          </p:nvPr>
        </p:nvGraphicFramePr>
        <p:xfrm>
          <a:off x="3017044" y="1600189"/>
          <a:ext cx="3109912" cy="182880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1" name="Chart 10"/>
          <p:cNvGraphicFramePr>
            <a:graphicFrameLocks/>
          </p:cNvGraphicFramePr>
          <p:nvPr>
            <p:extLst>
              <p:ext uri="{D42A27DB-BD31-4B8C-83A1-F6EECF244321}">
                <p14:modId xmlns:p14="http://schemas.microsoft.com/office/powerpoint/2010/main" val="157117468"/>
              </p:ext>
            </p:extLst>
          </p:nvPr>
        </p:nvGraphicFramePr>
        <p:xfrm>
          <a:off x="313047" y="1598858"/>
          <a:ext cx="3109912" cy="18288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Chart 11"/>
          <p:cNvGraphicFramePr>
            <a:graphicFrameLocks/>
          </p:cNvGraphicFramePr>
          <p:nvPr>
            <p:extLst>
              <p:ext uri="{D42A27DB-BD31-4B8C-83A1-F6EECF244321}">
                <p14:modId xmlns:p14="http://schemas.microsoft.com/office/powerpoint/2010/main" val="1657685586"/>
              </p:ext>
            </p:extLst>
          </p:nvPr>
        </p:nvGraphicFramePr>
        <p:xfrm>
          <a:off x="5461827" y="1454040"/>
          <a:ext cx="3053524" cy="197361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4" name="Table 13"/>
          <p:cNvGraphicFramePr>
            <a:graphicFrameLocks noGrp="1"/>
          </p:cNvGraphicFramePr>
          <p:nvPr>
            <p:extLst>
              <p:ext uri="{D42A27DB-BD31-4B8C-83A1-F6EECF244321}">
                <p14:modId xmlns:p14="http://schemas.microsoft.com/office/powerpoint/2010/main" val="1764210253"/>
              </p:ext>
            </p:extLst>
          </p:nvPr>
        </p:nvGraphicFramePr>
        <p:xfrm>
          <a:off x="780225" y="4219993"/>
          <a:ext cx="6977887" cy="816765"/>
        </p:xfrm>
        <a:graphic>
          <a:graphicData uri="http://schemas.openxmlformats.org/drawingml/2006/table">
            <a:tbl>
              <a:tblPr/>
              <a:tblGrid>
                <a:gridCol w="6977887">
                  <a:extLst>
                    <a:ext uri="{9D8B030D-6E8A-4147-A177-3AD203B41FA5}">
                      <a16:colId xmlns:a16="http://schemas.microsoft.com/office/drawing/2014/main" val="20000"/>
                    </a:ext>
                  </a:extLst>
                </a:gridCol>
              </a:tblGrid>
              <a:tr h="380520">
                <a:tc>
                  <a:txBody>
                    <a:bodyPr/>
                    <a:lstStyle/>
                    <a:p>
                      <a:pPr algn="l" fontAlgn="b"/>
                      <a:r>
                        <a:rPr lang="en-GB" sz="1400" b="0" i="1" u="none" strike="noStrike" dirty="0">
                          <a:solidFill>
                            <a:srgbClr val="000000"/>
                          </a:solidFill>
                          <a:effectLst/>
                          <a:latin typeface="Calibri" panose="020F0502020204030204" pitchFamily="34" charset="0"/>
                        </a:rPr>
                        <a:t>Source</a:t>
                      </a:r>
                      <a:r>
                        <a:rPr lang="en-GB" sz="1400" b="0" i="0" u="none" strike="noStrike" dirty="0">
                          <a:solidFill>
                            <a:srgbClr val="000000"/>
                          </a:solidFill>
                          <a:effectLst/>
                          <a:latin typeface="Calibri" panose="020F0502020204030204" pitchFamily="34" charset="0"/>
                        </a:rPr>
                        <a:t>: </a:t>
                      </a:r>
                      <a:r>
                        <a:rPr lang="en-GB" sz="1400" b="0" i="0" u="none" strike="noStrike" dirty="0" err="1">
                          <a:solidFill>
                            <a:srgbClr val="000000"/>
                          </a:solidFill>
                          <a:effectLst/>
                          <a:latin typeface="Calibri" panose="020F0502020204030204" pitchFamily="34" charset="0"/>
                        </a:rPr>
                        <a:t>Ranganathan</a:t>
                      </a:r>
                      <a:r>
                        <a:rPr lang="en-GB" sz="1400" b="0" i="0" u="none" strike="noStrike" dirty="0">
                          <a:solidFill>
                            <a:srgbClr val="000000"/>
                          </a:solidFill>
                          <a:effectLst/>
                          <a:latin typeface="Calibri" panose="020F0502020204030204" pitchFamily="34" charset="0"/>
                        </a:rPr>
                        <a:t>, J (2013) Global food challenge explained in 18 graphics, </a:t>
                      </a:r>
                      <a:endParaRPr lang="en-GB" sz="1400" b="0" i="0" u="none" strike="noStrike" dirty="0" smtClean="0">
                        <a:solidFill>
                          <a:srgbClr val="000000"/>
                        </a:solidFill>
                        <a:effectLst/>
                        <a:latin typeface="Calibri" panose="020F0502020204030204" pitchFamily="34" charset="0"/>
                      </a:endParaRPr>
                    </a:p>
                    <a:p>
                      <a:pPr algn="l" fontAlgn="b"/>
                      <a:r>
                        <a:rPr lang="en-GB" sz="1400" b="0" i="0" u="none" strike="noStrike" dirty="0" smtClean="0">
                          <a:solidFill>
                            <a:srgbClr val="000000"/>
                          </a:solidFill>
                          <a:effectLst/>
                          <a:latin typeface="Calibri" panose="020F0502020204030204" pitchFamily="34" charset="0"/>
                        </a:rPr>
                        <a:t>World </a:t>
                      </a:r>
                      <a:r>
                        <a:rPr lang="en-GB" sz="1400" b="0" i="0" u="none" strike="noStrike" dirty="0">
                          <a:solidFill>
                            <a:srgbClr val="000000"/>
                          </a:solidFill>
                          <a:effectLst/>
                          <a:latin typeface="Calibri" panose="020F0502020204030204" pitchFamily="34" charset="0"/>
                        </a:rPr>
                        <a:t>Resources Institute </a:t>
                      </a:r>
                    </a:p>
                  </a:txBody>
                  <a:tcPr marL="9525" marR="9525" marT="9525" marB="0" anchor="b">
                    <a:lnL>
                      <a:noFill/>
                    </a:lnL>
                    <a:lnR>
                      <a:noFill/>
                    </a:lnR>
                    <a:lnT>
                      <a:noFill/>
                    </a:lnT>
                    <a:lnB>
                      <a:noFill/>
                    </a:lnB>
                  </a:tcPr>
                </a:tc>
                <a:extLst>
                  <a:ext uri="{0D108BD9-81ED-4DB2-BD59-A6C34878D82A}">
                    <a16:rowId xmlns:a16="http://schemas.microsoft.com/office/drawing/2014/main" val="10000"/>
                  </a:ext>
                </a:extLst>
              </a:tr>
              <a:tr h="380520">
                <a:tc>
                  <a:txBody>
                    <a:bodyPr/>
                    <a:lstStyle/>
                    <a:p>
                      <a:pPr algn="l" fontAlgn="b"/>
                      <a:r>
                        <a:rPr lang="en-GB" sz="1400" b="0" i="0" u="sng" strike="noStrike" dirty="0">
                          <a:solidFill>
                            <a:srgbClr val="0563C1"/>
                          </a:solidFill>
                          <a:effectLst/>
                          <a:latin typeface="Calibri" panose="020F0502020204030204" pitchFamily="34" charset="0"/>
                          <a:hlinkClick r:id="rId5"/>
                        </a:rPr>
                        <a:t>http://www.wri.org/blog/2013/12/global-food-challenge-explained-18-graphics</a:t>
                      </a:r>
                      <a:endParaRPr lang="en-GB" sz="1400" b="0" i="0" u="sng" strike="noStrike" dirty="0">
                        <a:solidFill>
                          <a:srgbClr val="0563C1"/>
                        </a:solidFill>
                        <a:effectLst/>
                        <a:latin typeface="Calibri" panose="020F0502020204030204" pitchFamily="34" charset="0"/>
                      </a:endParaRPr>
                    </a:p>
                  </a:txBody>
                  <a:tcPr marL="9525" marR="9525" marT="9525" marB="0" anchor="b">
                    <a:lnL>
                      <a:noFill/>
                    </a:lnL>
                    <a:lnR>
                      <a:noFill/>
                    </a:lnR>
                    <a:lnT>
                      <a:noFill/>
                    </a:lnT>
                    <a:lnB>
                      <a:noFill/>
                    </a:lnB>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3262880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smtClean="0"/>
              <a:t>Table 6.1:  </a:t>
            </a:r>
            <a:r>
              <a:rPr lang="en-GB" sz="2000" b="1" dirty="0" smtClean="0"/>
              <a:t>Natural Step system conditions - food supply chain issues</a:t>
            </a:r>
            <a:endParaRPr lang="en-GB" sz="2000" b="1" dirty="0"/>
          </a:p>
        </p:txBody>
      </p:sp>
      <p:graphicFrame>
        <p:nvGraphicFramePr>
          <p:cNvPr id="4" name="Table 3"/>
          <p:cNvGraphicFramePr>
            <a:graphicFrameLocks noGrp="1"/>
          </p:cNvGraphicFramePr>
          <p:nvPr>
            <p:extLst>
              <p:ext uri="{D42A27DB-BD31-4B8C-83A1-F6EECF244321}">
                <p14:modId xmlns:p14="http://schemas.microsoft.com/office/powerpoint/2010/main" val="162196463"/>
              </p:ext>
            </p:extLst>
          </p:nvPr>
        </p:nvGraphicFramePr>
        <p:xfrm>
          <a:off x="628650" y="1245705"/>
          <a:ext cx="8158163" cy="4802141"/>
        </p:xfrm>
        <a:graphic>
          <a:graphicData uri="http://schemas.openxmlformats.org/drawingml/2006/table">
            <a:tbl>
              <a:tblPr/>
              <a:tblGrid>
                <a:gridCol w="1228725">
                  <a:extLst>
                    <a:ext uri="{9D8B030D-6E8A-4147-A177-3AD203B41FA5}">
                      <a16:colId xmlns:a16="http://schemas.microsoft.com/office/drawing/2014/main" val="20000"/>
                    </a:ext>
                  </a:extLst>
                </a:gridCol>
                <a:gridCol w="1556506">
                  <a:extLst>
                    <a:ext uri="{9D8B030D-6E8A-4147-A177-3AD203B41FA5}">
                      <a16:colId xmlns:a16="http://schemas.microsoft.com/office/drawing/2014/main" val="20001"/>
                    </a:ext>
                  </a:extLst>
                </a:gridCol>
                <a:gridCol w="1343232">
                  <a:extLst>
                    <a:ext uri="{9D8B030D-6E8A-4147-A177-3AD203B41FA5}">
                      <a16:colId xmlns:a16="http://schemas.microsoft.com/office/drawing/2014/main" val="20002"/>
                    </a:ext>
                  </a:extLst>
                </a:gridCol>
                <a:gridCol w="1343232">
                  <a:extLst>
                    <a:ext uri="{9D8B030D-6E8A-4147-A177-3AD203B41FA5}">
                      <a16:colId xmlns:a16="http://schemas.microsoft.com/office/drawing/2014/main" val="20003"/>
                    </a:ext>
                  </a:extLst>
                </a:gridCol>
                <a:gridCol w="1014830">
                  <a:extLst>
                    <a:ext uri="{9D8B030D-6E8A-4147-A177-3AD203B41FA5}">
                      <a16:colId xmlns:a16="http://schemas.microsoft.com/office/drawing/2014/main" val="20004"/>
                    </a:ext>
                  </a:extLst>
                </a:gridCol>
                <a:gridCol w="1671638">
                  <a:extLst>
                    <a:ext uri="{9D8B030D-6E8A-4147-A177-3AD203B41FA5}">
                      <a16:colId xmlns:a16="http://schemas.microsoft.com/office/drawing/2014/main" val="20005"/>
                    </a:ext>
                  </a:extLst>
                </a:gridCol>
              </a:tblGrid>
              <a:tr h="234397">
                <a:tc rowSpan="2">
                  <a:txBody>
                    <a:bodyPr/>
                    <a:lstStyle/>
                    <a:p>
                      <a:pPr algn="l" fontAlgn="ctr"/>
                      <a:r>
                        <a:rPr lang="en-GB" sz="1400" b="0" i="1" u="none" strike="noStrike" dirty="0">
                          <a:solidFill>
                            <a:srgbClr val="000000"/>
                          </a:solidFill>
                          <a:effectLst/>
                          <a:latin typeface="Arial" panose="020B0604020202020204" pitchFamily="34" charset="0"/>
                        </a:rPr>
                        <a:t>System condition</a:t>
                      </a:r>
                    </a:p>
                  </a:txBody>
                  <a:tcPr marL="7161" marR="7161" marT="7161" marB="0" anchor="b">
                    <a:lnL>
                      <a:noFill/>
                    </a:lnL>
                    <a:lnR w="12700" cap="flat" cmpd="sng" algn="ctr">
                      <a:solidFill>
                        <a:srgbClr val="FFFFFF"/>
                      </a:solidFill>
                      <a:prstDash val="solid"/>
                      <a:round/>
                      <a:headEnd type="none" w="med" len="med"/>
                      <a:tailEnd type="none" w="med" len="med"/>
                    </a:lnR>
                    <a:lnT>
                      <a:noFill/>
                    </a:lnT>
                    <a:lnB w="19050" cap="flat" cmpd="sng" algn="ctr">
                      <a:solidFill>
                        <a:srgbClr val="FFFFFF"/>
                      </a:solidFill>
                      <a:prstDash val="solid"/>
                      <a:round/>
                      <a:headEnd type="none" w="med" len="med"/>
                      <a:tailEnd type="none" w="med" len="med"/>
                    </a:lnB>
                    <a:solidFill>
                      <a:schemeClr val="bg1">
                        <a:lumMod val="95000"/>
                      </a:schemeClr>
                    </a:solidFill>
                  </a:tcPr>
                </a:tc>
                <a:tc gridSpan="5">
                  <a:txBody>
                    <a:bodyPr/>
                    <a:lstStyle/>
                    <a:p>
                      <a:pPr algn="ctr" rtl="0" fontAlgn="ctr"/>
                      <a:r>
                        <a:rPr lang="en-GB" sz="1400" b="1" i="0" u="none" strike="noStrike">
                          <a:solidFill>
                            <a:srgbClr val="FFFFFF"/>
                          </a:solidFill>
                          <a:effectLst/>
                          <a:latin typeface="Calibri" panose="020F0502020204030204" pitchFamily="34" charset="0"/>
                        </a:rPr>
                        <a:t>Supply chain stage</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A5A5A5"/>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71900">
                <a:tc vMerge="1">
                  <a:txBody>
                    <a:bodyPr/>
                    <a:lstStyle/>
                    <a:p>
                      <a:pPr algn="l" fontAlgn="ctr"/>
                      <a:endParaRPr lang="en-GB" sz="1400" b="0" i="1" u="none" strike="noStrike" dirty="0">
                        <a:solidFill>
                          <a:srgbClr val="000000"/>
                        </a:solidFill>
                        <a:effectLst/>
                        <a:latin typeface="Arial" panose="020B0604020202020204" pitchFamily="34" charset="0"/>
                      </a:endParaRP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DDDDD"/>
                    </a:solidFill>
                  </a:tcPr>
                </a:tc>
                <a:tc>
                  <a:txBody>
                    <a:bodyPr/>
                    <a:lstStyle/>
                    <a:p>
                      <a:pPr algn="ctr" rtl="0" fontAlgn="ctr"/>
                      <a:r>
                        <a:rPr lang="en-GB" sz="1400" b="1" i="0" u="none" strike="noStrike">
                          <a:solidFill>
                            <a:srgbClr val="FFFFFF"/>
                          </a:solidFill>
                          <a:effectLst/>
                          <a:latin typeface="Calibri" panose="020F0502020204030204" pitchFamily="34" charset="0"/>
                        </a:rPr>
                        <a:t>Raw materials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A5A5A5"/>
                    </a:solidFill>
                  </a:tcPr>
                </a:tc>
                <a:tc>
                  <a:txBody>
                    <a:bodyPr/>
                    <a:lstStyle/>
                    <a:p>
                      <a:pPr algn="ctr" rtl="0" fontAlgn="ctr"/>
                      <a:r>
                        <a:rPr lang="en-GB" sz="1400" b="1" i="0" u="none" strike="noStrike">
                          <a:solidFill>
                            <a:srgbClr val="FFFFFF"/>
                          </a:solidFill>
                          <a:effectLst/>
                          <a:latin typeface="Calibri" panose="020F0502020204030204" pitchFamily="34" charset="0"/>
                        </a:rPr>
                        <a:t>Manufacture</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A5A5A5"/>
                    </a:solidFill>
                  </a:tcPr>
                </a:tc>
                <a:tc>
                  <a:txBody>
                    <a:bodyPr/>
                    <a:lstStyle/>
                    <a:p>
                      <a:pPr algn="ctr" rtl="0" fontAlgn="ctr"/>
                      <a:r>
                        <a:rPr lang="en-GB" sz="1400" b="1" i="0" u="none" strike="noStrike">
                          <a:solidFill>
                            <a:srgbClr val="FFFFFF"/>
                          </a:solidFill>
                          <a:effectLst/>
                          <a:latin typeface="Calibri" panose="020F0502020204030204" pitchFamily="34" charset="0"/>
                        </a:rPr>
                        <a:t>Logistics &amp; sales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A5A5A5"/>
                    </a:solidFill>
                  </a:tcPr>
                </a:tc>
                <a:tc>
                  <a:txBody>
                    <a:bodyPr/>
                    <a:lstStyle/>
                    <a:p>
                      <a:pPr algn="ctr" rtl="0" fontAlgn="ctr"/>
                      <a:r>
                        <a:rPr lang="en-GB" sz="1400" b="1" i="0" u="none" strike="noStrike">
                          <a:solidFill>
                            <a:srgbClr val="FFFFFF"/>
                          </a:solidFill>
                          <a:effectLst/>
                          <a:latin typeface="Calibri" panose="020F0502020204030204" pitchFamily="34" charset="0"/>
                        </a:rPr>
                        <a:t>Use</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A5A5A5"/>
                    </a:solidFill>
                  </a:tcPr>
                </a:tc>
                <a:tc>
                  <a:txBody>
                    <a:bodyPr/>
                    <a:lstStyle/>
                    <a:p>
                      <a:pPr algn="ctr" rtl="0" fontAlgn="ctr"/>
                      <a:r>
                        <a:rPr lang="en-GB" sz="1400" b="1" i="0" u="none" strike="noStrike">
                          <a:solidFill>
                            <a:srgbClr val="FFFFFF"/>
                          </a:solidFill>
                          <a:effectLst/>
                          <a:latin typeface="Calibri" panose="020F0502020204030204" pitchFamily="34" charset="0"/>
                        </a:rPr>
                        <a:t>End-of-life</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A5A5A5"/>
                    </a:solidFill>
                  </a:tcPr>
                </a:tc>
                <a:extLst>
                  <a:ext uri="{0D108BD9-81ED-4DB2-BD59-A6C34878D82A}">
                    <a16:rowId xmlns:a16="http://schemas.microsoft.com/office/drawing/2014/main" val="10001"/>
                  </a:ext>
                </a:extLst>
              </a:tr>
              <a:tr h="609432">
                <a:tc>
                  <a:txBody>
                    <a:bodyPr/>
                    <a:lstStyle/>
                    <a:p>
                      <a:pPr algn="l" rtl="0" fontAlgn="ctr"/>
                      <a:r>
                        <a:rPr lang="en-GB" sz="1400" b="0" i="1" u="none" strike="noStrike">
                          <a:solidFill>
                            <a:srgbClr val="000000"/>
                          </a:solidFill>
                          <a:effectLst/>
                          <a:latin typeface="Calibri" panose="020F0502020204030204" pitchFamily="34" charset="0"/>
                        </a:rPr>
                        <a:t>Scarce materials taken from the earth</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Oil based fertilizers, phosphate, chemical pesticides, irrigation</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energy from fossil fuels, water use</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Energy use and plastic packaging</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Energy and water</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Energy use for waste transport and processing</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F2F2F2"/>
                    </a:solidFill>
                  </a:tcPr>
                </a:tc>
                <a:extLst>
                  <a:ext uri="{0D108BD9-81ED-4DB2-BD59-A6C34878D82A}">
                    <a16:rowId xmlns:a16="http://schemas.microsoft.com/office/drawing/2014/main" val="10002"/>
                  </a:ext>
                </a:extLst>
              </a:tr>
              <a:tr h="806326">
                <a:tc>
                  <a:txBody>
                    <a:bodyPr/>
                    <a:lstStyle/>
                    <a:p>
                      <a:pPr algn="l" rtl="0" fontAlgn="ctr"/>
                      <a:r>
                        <a:rPr lang="en-GB" sz="1400" b="0" i="1" u="none" strike="noStrike">
                          <a:solidFill>
                            <a:srgbClr val="000000"/>
                          </a:solidFill>
                          <a:effectLst/>
                          <a:latin typeface="Calibri" panose="020F0502020204030204" pitchFamily="34" charset="0"/>
                        </a:rPr>
                        <a:t>Man made toxic &amp; persistent chemicals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dirty="0" err="1">
                          <a:solidFill>
                            <a:srgbClr val="000000"/>
                          </a:solidFill>
                          <a:effectLst/>
                          <a:latin typeface="Calibri" panose="020F0502020204030204" pitchFamily="34" charset="0"/>
                        </a:rPr>
                        <a:t>Agri</a:t>
                      </a:r>
                      <a:r>
                        <a:rPr lang="en-GB" sz="1400" b="0" i="0" u="none" strike="noStrike" dirty="0">
                          <a:solidFill>
                            <a:srgbClr val="000000"/>
                          </a:solidFill>
                          <a:effectLst/>
                          <a:latin typeface="Calibri" panose="020F0502020204030204" pitchFamily="34" charset="0"/>
                        </a:rPr>
                        <a:t> inputs </a:t>
                      </a:r>
                      <a:r>
                        <a:rPr lang="en-GB" sz="1400" b="0" i="0" u="none" strike="noStrike" dirty="0" smtClean="0">
                          <a:solidFill>
                            <a:srgbClr val="000000"/>
                          </a:solidFill>
                          <a:effectLst/>
                          <a:latin typeface="Calibri" panose="020F0502020204030204" pitchFamily="34" charset="0"/>
                        </a:rPr>
                        <a:t>pesticides </a:t>
                      </a:r>
                      <a:r>
                        <a:rPr lang="en-GB" sz="1400" b="0" i="0" u="none" strike="noStrike" dirty="0">
                          <a:solidFill>
                            <a:srgbClr val="000000"/>
                          </a:solidFill>
                          <a:effectLst/>
                          <a:latin typeface="Calibri" panose="020F0502020204030204" pitchFamily="34" charset="0"/>
                        </a:rPr>
                        <a:t>etc, toxins  Pollution to soil, water, air</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a:solidFill>
                            <a:srgbClr val="000000"/>
                          </a:solidFill>
                          <a:effectLst/>
                          <a:latin typeface="Calibri" panose="020F0502020204030204" pitchFamily="34" charset="0"/>
                        </a:rPr>
                        <a:t>processing inputs, E numbers, chemicals, cleaning chemicals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a:solidFill>
                            <a:srgbClr val="000000"/>
                          </a:solidFill>
                          <a:effectLst/>
                          <a:latin typeface="Calibri" panose="020F0502020204030204" pitchFamily="34" charset="0"/>
                        </a:rPr>
                        <a:t>particulates from eg diesel, many issues with air and sea freight and refrigeration</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a:solidFill>
                            <a:srgbClr val="000000"/>
                          </a:solidFill>
                          <a:effectLst/>
                          <a:latin typeface="Calibri" panose="020F0502020204030204" pitchFamily="34" charset="0"/>
                        </a:rPr>
                        <a:t>GHG emissions incl. methane from decomposition of food waste in landfill</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extLst>
                  <a:ext uri="{0D108BD9-81ED-4DB2-BD59-A6C34878D82A}">
                    <a16:rowId xmlns:a16="http://schemas.microsoft.com/office/drawing/2014/main" val="10003"/>
                  </a:ext>
                </a:extLst>
              </a:tr>
              <a:tr h="881332">
                <a:tc>
                  <a:txBody>
                    <a:bodyPr/>
                    <a:lstStyle/>
                    <a:p>
                      <a:pPr algn="l" rtl="0" fontAlgn="ctr"/>
                      <a:r>
                        <a:rPr lang="en-GB" sz="1400" b="0" i="1" u="none" strike="noStrike">
                          <a:solidFill>
                            <a:srgbClr val="000000"/>
                          </a:solidFill>
                          <a:effectLst/>
                          <a:latin typeface="Calibri" panose="020F0502020204030204" pitchFamily="34" charset="0"/>
                        </a:rPr>
                        <a:t>Destruction &amp; pollution of nature</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pesticides, agri run-off, animal welfare</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 Concerns re effluent and pollution to air</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Shipping and road freight pollution</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Effluent from cleaning chemicals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Landfill or incineration, pollution and toxins from packaging and chemical food additives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extLst>
                  <a:ext uri="{0D108BD9-81ED-4DB2-BD59-A6C34878D82A}">
                    <a16:rowId xmlns:a16="http://schemas.microsoft.com/office/drawing/2014/main" val="10004"/>
                  </a:ext>
                </a:extLst>
              </a:tr>
              <a:tr h="993843">
                <a:tc>
                  <a:txBody>
                    <a:bodyPr/>
                    <a:lstStyle/>
                    <a:p>
                      <a:pPr algn="l" rtl="0" fontAlgn="ctr"/>
                      <a:r>
                        <a:rPr lang="en-GB" sz="1400" b="0" i="1" u="none" strike="noStrike" dirty="0">
                          <a:solidFill>
                            <a:srgbClr val="000000"/>
                          </a:solidFill>
                          <a:effectLst/>
                          <a:latin typeface="Calibri" panose="020F0502020204030204" pitchFamily="34" charset="0"/>
                        </a:rPr>
                        <a:t>Work and/or use </a:t>
                      </a:r>
                      <a:r>
                        <a:rPr lang="en-GB" sz="1400" b="0" i="1" u="none" strike="noStrike" dirty="0" smtClean="0">
                          <a:solidFill>
                            <a:srgbClr val="000000"/>
                          </a:solidFill>
                          <a:effectLst/>
                          <a:latin typeface="Calibri" panose="020F0502020204030204" pitchFamily="34" charset="0"/>
                        </a:rPr>
                        <a:t>conditions</a:t>
                      </a:r>
                      <a:endParaRPr lang="en-GB" sz="1400" b="0" i="1" u="none" strike="noStrike" dirty="0">
                        <a:solidFill>
                          <a:srgbClr val="000000"/>
                        </a:solidFill>
                        <a:effectLst/>
                        <a:latin typeface="Calibri" panose="020F0502020204030204" pitchFamily="34" charset="0"/>
                      </a:endParaRP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dirty="0" smtClean="0">
                          <a:solidFill>
                            <a:srgbClr val="000000"/>
                          </a:solidFill>
                          <a:effectLst/>
                          <a:latin typeface="Calibri" panose="020F0502020204030204" pitchFamily="34" charset="0"/>
                        </a:rPr>
                        <a:t>child </a:t>
                      </a:r>
                      <a:r>
                        <a:rPr lang="en-GB" sz="1400" b="0" i="0" u="none" strike="noStrike" dirty="0">
                          <a:solidFill>
                            <a:srgbClr val="000000"/>
                          </a:solidFill>
                          <a:effectLst/>
                          <a:latin typeface="Calibri" panose="020F0502020204030204" pitchFamily="34" charset="0"/>
                        </a:rPr>
                        <a:t>labour, safety, slavery, pollution affecting communities, fair conditions and prices for growers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dirty="0" smtClean="0">
                          <a:solidFill>
                            <a:srgbClr val="000000"/>
                          </a:solidFill>
                          <a:effectLst/>
                          <a:latin typeface="Calibri" panose="020F0502020204030204" pitchFamily="34" charset="0"/>
                        </a:rPr>
                        <a:t>child </a:t>
                      </a:r>
                      <a:r>
                        <a:rPr lang="en-GB" sz="1400" b="0" i="0" u="none" strike="noStrike" dirty="0">
                          <a:solidFill>
                            <a:srgbClr val="000000"/>
                          </a:solidFill>
                          <a:effectLst/>
                          <a:latin typeface="Calibri" panose="020F0502020204030204" pitchFamily="34" charset="0"/>
                        </a:rPr>
                        <a:t>labour, safety, slavery, pollution affecting communities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dirty="0" smtClean="0">
                          <a:solidFill>
                            <a:srgbClr val="000000"/>
                          </a:solidFill>
                          <a:effectLst/>
                          <a:latin typeface="Calibri" panose="020F0502020204030204" pitchFamily="34" charset="0"/>
                        </a:rPr>
                        <a:t>working </a:t>
                      </a:r>
                      <a:r>
                        <a:rPr lang="en-GB" sz="1400" b="0" i="0" u="none" strike="noStrike" dirty="0">
                          <a:solidFill>
                            <a:srgbClr val="000000"/>
                          </a:solidFill>
                          <a:effectLst/>
                          <a:latin typeface="Calibri" panose="020F0502020204030204" pitchFamily="34" charset="0"/>
                        </a:rPr>
                        <a:t>conditions and pay, traffic congestion</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dirty="0">
                          <a:solidFill>
                            <a:srgbClr val="000000"/>
                          </a:solidFill>
                          <a:effectLst/>
                          <a:latin typeface="Calibri" panose="020F0502020204030204" pitchFamily="34" charset="0"/>
                        </a:rPr>
                        <a:t>Chemical additives, sugar, salt etc</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extLst>
                  <a:ext uri="{0D108BD9-81ED-4DB2-BD59-A6C34878D82A}">
                    <a16:rowId xmlns:a16="http://schemas.microsoft.com/office/drawing/2014/main" val="10005"/>
                  </a:ext>
                </a:extLst>
              </a:tr>
            </a:tbl>
          </a:graphicData>
        </a:graphic>
      </p:graphicFrame>
      <p:sp>
        <p:nvSpPr>
          <p:cNvPr id="3" name="Rectangle 2"/>
          <p:cNvSpPr/>
          <p:nvPr/>
        </p:nvSpPr>
        <p:spPr>
          <a:xfrm>
            <a:off x="583680" y="6212736"/>
            <a:ext cx="7931670" cy="461665"/>
          </a:xfrm>
          <a:prstGeom prst="rect">
            <a:avLst/>
          </a:prstGeom>
        </p:spPr>
        <p:txBody>
          <a:bodyPr wrap="square">
            <a:spAutoFit/>
          </a:bodyPr>
          <a:lstStyle/>
          <a:p>
            <a:r>
              <a:rPr lang="en-GB" sz="1200" dirty="0">
                <a:solidFill>
                  <a:srgbClr val="000000"/>
                </a:solidFill>
                <a:latin typeface="Tahoma" panose="020B0604030504040204" pitchFamily="34" charset="0"/>
              </a:rPr>
              <a:t>Adapted from Streamlined Life Cycle Assessment (based on Natural Step System Conditions), Sustainable Wealth Creation, 2007, with kind permission of Forum for the Future</a:t>
            </a:r>
            <a:endParaRPr lang="en-GB" sz="1200" dirty="0"/>
          </a:p>
        </p:txBody>
      </p:sp>
    </p:spTree>
    <p:extLst>
      <p:ext uri="{BB962C8B-B14F-4D97-AF65-F5344CB8AC3E}">
        <p14:creationId xmlns:p14="http://schemas.microsoft.com/office/powerpoint/2010/main" val="34414019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6.2:  </a:t>
            </a:r>
            <a:r>
              <a:rPr lang="en-GB" b="1" dirty="0" smtClean="0"/>
              <a:t>Food system GHG emissions</a:t>
            </a:r>
            <a:endParaRPr lang="en-GB" b="1" dirty="0"/>
          </a:p>
        </p:txBody>
      </p:sp>
      <p:graphicFrame>
        <p:nvGraphicFramePr>
          <p:cNvPr id="3" name="Chart 2"/>
          <p:cNvGraphicFramePr>
            <a:graphicFrameLocks/>
          </p:cNvGraphicFramePr>
          <p:nvPr>
            <p:extLst>
              <p:ext uri="{D42A27DB-BD31-4B8C-83A1-F6EECF244321}">
                <p14:modId xmlns:p14="http://schemas.microsoft.com/office/powerpoint/2010/main" val="2267712251"/>
              </p:ext>
            </p:extLst>
          </p:nvPr>
        </p:nvGraphicFramePr>
        <p:xfrm>
          <a:off x="0" y="1538840"/>
          <a:ext cx="5457825" cy="4233310"/>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Box 3"/>
          <p:cNvSpPr txBox="1"/>
          <p:nvPr/>
        </p:nvSpPr>
        <p:spPr>
          <a:xfrm>
            <a:off x="785814" y="6086475"/>
            <a:ext cx="5357812" cy="523220"/>
          </a:xfrm>
          <a:prstGeom prst="rect">
            <a:avLst/>
          </a:prstGeom>
          <a:noFill/>
        </p:spPr>
        <p:txBody>
          <a:bodyPr wrap="square" rtlCol="0">
            <a:spAutoFit/>
          </a:bodyPr>
          <a:lstStyle/>
          <a:p>
            <a:r>
              <a:rPr lang="en-GB" dirty="0" smtClean="0"/>
              <a:t>Source: Oxfam (2014) Standing on the </a:t>
            </a:r>
            <a:r>
              <a:rPr lang="en-GB" dirty="0" err="1" smtClean="0"/>
              <a:t>sidelines</a:t>
            </a:r>
            <a:r>
              <a:rPr lang="en-GB" dirty="0" smtClean="0"/>
              <a:t>, data credited to </a:t>
            </a:r>
            <a:r>
              <a:rPr lang="da-DK" dirty="0"/>
              <a:t>IPCC (2013); Vermeulen et al. (2012); </a:t>
            </a:r>
            <a:r>
              <a:rPr lang="da-DK" dirty="0" smtClean="0"/>
              <a:t>FAOStat </a:t>
            </a:r>
            <a:endParaRPr lang="en-GB" dirty="0"/>
          </a:p>
        </p:txBody>
      </p:sp>
      <p:graphicFrame>
        <p:nvGraphicFramePr>
          <p:cNvPr id="5" name="Chart 4"/>
          <p:cNvGraphicFramePr>
            <a:graphicFrameLocks/>
          </p:cNvGraphicFramePr>
          <p:nvPr>
            <p:extLst>
              <p:ext uri="{D42A27DB-BD31-4B8C-83A1-F6EECF244321}">
                <p14:modId xmlns:p14="http://schemas.microsoft.com/office/powerpoint/2010/main" val="3992883634"/>
              </p:ext>
            </p:extLst>
          </p:nvPr>
        </p:nvGraphicFramePr>
        <p:xfrm>
          <a:off x="4307681" y="1560029"/>
          <a:ext cx="4350543" cy="4212121"/>
        </p:xfrm>
        <a:graphic>
          <a:graphicData uri="http://schemas.openxmlformats.org/drawingml/2006/chart">
            <c:chart xmlns:c="http://schemas.openxmlformats.org/drawingml/2006/chart" xmlns:r="http://schemas.openxmlformats.org/officeDocument/2006/relationships" r:id="rId3"/>
          </a:graphicData>
        </a:graphic>
      </p:graphicFrame>
      <p:cxnSp>
        <p:nvCxnSpPr>
          <p:cNvPr id="7" name="Straight Connector 6"/>
          <p:cNvCxnSpPr/>
          <p:nvPr/>
        </p:nvCxnSpPr>
        <p:spPr>
          <a:xfrm>
            <a:off x="3014663" y="2071688"/>
            <a:ext cx="2886075" cy="942974"/>
          </a:xfrm>
          <a:prstGeom prst="line">
            <a:avLst/>
          </a:prstGeom>
          <a:ln>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2693193" y="3328987"/>
            <a:ext cx="3207545" cy="913361"/>
          </a:xfrm>
          <a:prstGeom prst="line">
            <a:avLst/>
          </a:prstGeom>
          <a:ln>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H="1">
            <a:off x="2693193" y="2071688"/>
            <a:ext cx="321470" cy="1320800"/>
          </a:xfrm>
          <a:prstGeom prst="line">
            <a:avLst/>
          </a:prstGeom>
          <a:ln>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057647" y="2921548"/>
            <a:ext cx="1757363" cy="736048"/>
          </a:xfrm>
          <a:prstGeom prst="rect">
            <a:avLst/>
          </a:prstGeom>
          <a:noFill/>
        </p:spPr>
        <p:txBody>
          <a:bodyPr wrap="square" rtlCol="0">
            <a:spAutoFit/>
          </a:bodyPr>
          <a:lstStyle/>
          <a:p>
            <a:pPr algn="ctr"/>
            <a:r>
              <a:rPr lang="en-GB" dirty="0" smtClean="0"/>
              <a:t>Food system emissions</a:t>
            </a:r>
          </a:p>
          <a:p>
            <a:pPr algn="ctr"/>
            <a:r>
              <a:rPr lang="en-GB" dirty="0" smtClean="0"/>
              <a:t>25-27%</a:t>
            </a:r>
            <a:endParaRPr lang="en-GB" dirty="0"/>
          </a:p>
        </p:txBody>
      </p:sp>
    </p:spTree>
    <p:extLst>
      <p:ext uri="{BB962C8B-B14F-4D97-AF65-F5344CB8AC3E}">
        <p14:creationId xmlns:p14="http://schemas.microsoft.com/office/powerpoint/2010/main" val="27061574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Figure 6.3:  </a:t>
            </a:r>
            <a:r>
              <a:rPr lang="en-GB" b="1" dirty="0" smtClean="0"/>
              <a:t>Global water use</a:t>
            </a:r>
            <a:endParaRPr lang="en-GB" dirty="0"/>
          </a:p>
        </p:txBody>
      </p:sp>
      <p:graphicFrame>
        <p:nvGraphicFramePr>
          <p:cNvPr id="8" name="Content Placeholder 7"/>
          <p:cNvGraphicFramePr>
            <a:graphicFrameLocks noGrp="1"/>
          </p:cNvGraphicFramePr>
          <p:nvPr>
            <p:ph sz="half" idx="1"/>
            <p:extLst>
              <p:ext uri="{D42A27DB-BD31-4B8C-83A1-F6EECF244321}">
                <p14:modId xmlns:p14="http://schemas.microsoft.com/office/powerpoint/2010/main" val="3942837799"/>
              </p:ext>
            </p:extLst>
          </p:nvPr>
        </p:nvGraphicFramePr>
        <p:xfrm>
          <a:off x="381555" y="1506071"/>
          <a:ext cx="5019114" cy="4670892"/>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0" name="Content Placeholder 9"/>
          <p:cNvGraphicFramePr>
            <a:graphicFrameLocks noGrp="1"/>
          </p:cNvGraphicFramePr>
          <p:nvPr>
            <p:ph sz="half" idx="2"/>
            <p:extLst>
              <p:ext uri="{D42A27DB-BD31-4B8C-83A1-F6EECF244321}">
                <p14:modId xmlns:p14="http://schemas.microsoft.com/office/powerpoint/2010/main" val="927480205"/>
              </p:ext>
            </p:extLst>
          </p:nvPr>
        </p:nvGraphicFramePr>
        <p:xfrm>
          <a:off x="5421964" y="1245705"/>
          <a:ext cx="2888315" cy="4931258"/>
        </p:xfrm>
        <a:graphic>
          <a:graphicData uri="http://schemas.openxmlformats.org/drawingml/2006/chart">
            <c:chart xmlns:c="http://schemas.openxmlformats.org/drawingml/2006/chart" xmlns:r="http://schemas.openxmlformats.org/officeDocument/2006/relationships" r:id="rId3"/>
          </a:graphicData>
        </a:graphic>
      </p:graphicFrame>
      <p:sp>
        <p:nvSpPr>
          <p:cNvPr id="9" name="Rectangle 8"/>
          <p:cNvSpPr/>
          <p:nvPr/>
        </p:nvSpPr>
        <p:spPr>
          <a:xfrm>
            <a:off x="586625" y="6176963"/>
            <a:ext cx="7723655" cy="307777"/>
          </a:xfrm>
          <a:prstGeom prst="rect">
            <a:avLst/>
          </a:prstGeom>
        </p:spPr>
        <p:txBody>
          <a:bodyPr wrap="square">
            <a:spAutoFit/>
          </a:bodyPr>
          <a:lstStyle/>
          <a:p>
            <a:r>
              <a:rPr lang="en-GB" dirty="0">
                <a:latin typeface="Calibri" panose="020F0502020204030204" pitchFamily="34" charset="0"/>
              </a:rPr>
              <a:t>Source UN Water http://www.unwater.org/statistics_use.html</a:t>
            </a:r>
            <a:r>
              <a:rPr lang="en-GB" dirty="0"/>
              <a:t> </a:t>
            </a:r>
          </a:p>
        </p:txBody>
      </p:sp>
      <p:graphicFrame>
        <p:nvGraphicFramePr>
          <p:cNvPr id="11" name="Table 10"/>
          <p:cNvGraphicFramePr>
            <a:graphicFrameLocks noGrp="1"/>
          </p:cNvGraphicFramePr>
          <p:nvPr>
            <p:extLst>
              <p:ext uri="{D42A27DB-BD31-4B8C-83A1-F6EECF244321}">
                <p14:modId xmlns:p14="http://schemas.microsoft.com/office/powerpoint/2010/main" val="4028578108"/>
              </p:ext>
            </p:extLst>
          </p:nvPr>
        </p:nvGraphicFramePr>
        <p:xfrm>
          <a:off x="7480092" y="3035012"/>
          <a:ext cx="1379095" cy="2152650"/>
        </p:xfrm>
        <a:graphic>
          <a:graphicData uri="http://schemas.openxmlformats.org/drawingml/2006/table">
            <a:tbl>
              <a:tblPr>
                <a:tableStyleId>{5C22544A-7EE6-4342-B048-85BDC9FD1C3A}</a:tableStyleId>
              </a:tblPr>
              <a:tblGrid>
                <a:gridCol w="1379095">
                  <a:extLst>
                    <a:ext uri="{9D8B030D-6E8A-4147-A177-3AD203B41FA5}">
                      <a16:colId xmlns:a16="http://schemas.microsoft.com/office/drawing/2014/main" val="20000"/>
                    </a:ext>
                  </a:extLst>
                </a:gridCol>
              </a:tblGrid>
              <a:tr h="1074440">
                <a:tc>
                  <a:txBody>
                    <a:bodyPr/>
                    <a:lstStyle/>
                    <a:p>
                      <a:pPr algn="r" fontAlgn="b"/>
                      <a:r>
                        <a:rPr lang="en-GB" sz="1400" u="none" strike="noStrike" dirty="0">
                          <a:solidFill>
                            <a:schemeClr val="dk1"/>
                          </a:solidFill>
                          <a:effectLst/>
                          <a:latin typeface="+mn-lt"/>
                        </a:rPr>
                        <a:t>To produce daily </a:t>
                      </a:r>
                      <a:r>
                        <a:rPr lang="en-GB" sz="1400" u="none" strike="noStrike" dirty="0" smtClean="0">
                          <a:solidFill>
                            <a:schemeClr val="dk1"/>
                          </a:solidFill>
                          <a:effectLst/>
                          <a:latin typeface="+mn-lt"/>
                        </a:rPr>
                        <a:t>food: </a:t>
                      </a:r>
                      <a:r>
                        <a:rPr lang="en-GB" sz="1400" b="0" i="0" u="none" strike="noStrike" dirty="0" smtClean="0">
                          <a:solidFill>
                            <a:schemeClr val="dk1"/>
                          </a:solidFill>
                          <a:effectLst/>
                          <a:latin typeface="+mn-lt"/>
                        </a:rPr>
                        <a:t>2000-4000 litres</a:t>
                      </a:r>
                    </a:p>
                    <a:p>
                      <a:pPr algn="l" fontAlgn="b"/>
                      <a:endParaRPr lang="en-GB" sz="1400" b="0" i="0" u="none" strike="noStrike" dirty="0" smtClean="0">
                        <a:solidFill>
                          <a:schemeClr val="dk1"/>
                        </a:solidFill>
                        <a:effectLst/>
                        <a:latin typeface="+mn-lt"/>
                      </a:endParaRPr>
                    </a:p>
                    <a:p>
                      <a:pPr algn="l" fontAlgn="b"/>
                      <a:endParaRPr lang="en-GB" sz="1400" b="0" i="0" u="none" strike="noStrike" dirty="0" smtClean="0">
                        <a:solidFill>
                          <a:schemeClr val="dk1"/>
                        </a:solidFill>
                        <a:effectLst/>
                        <a:latin typeface="+mn-lt"/>
                      </a:endParaRPr>
                    </a:p>
                    <a:p>
                      <a:pPr algn="l" fontAlgn="b"/>
                      <a:endParaRPr lang="en-GB" sz="1400" b="0" i="0" u="none" strike="noStrike" dirty="0" smtClean="0">
                        <a:solidFill>
                          <a:schemeClr val="dk1"/>
                        </a:solidFill>
                        <a:effectLst/>
                        <a:latin typeface="+mn-lt"/>
                      </a:endParaRPr>
                    </a:p>
                    <a:p>
                      <a:pPr algn="l" fontAlgn="b"/>
                      <a:endParaRPr lang="en-GB" sz="1400" b="0" i="0" u="none" strike="noStrike" dirty="0" smtClean="0">
                        <a:solidFill>
                          <a:schemeClr val="dk1"/>
                        </a:solidFill>
                        <a:effectLst/>
                        <a:latin typeface="+mn-lt"/>
                      </a:endParaRPr>
                    </a:p>
                    <a:p>
                      <a:pPr algn="l" fontAlgn="b"/>
                      <a:endParaRPr lang="en-GB" sz="1400" b="0" i="0" u="none" strike="noStrike" dirty="0">
                        <a:solidFill>
                          <a:schemeClr val="dk1"/>
                        </a:solidFill>
                        <a:effectLst/>
                        <a:latin typeface="+mn-lt"/>
                      </a:endParaRPr>
                    </a:p>
                  </a:txBody>
                  <a:tcPr marL="9525" marR="9525" marT="9525" marB="0" anchor="b">
                    <a:noFill/>
                  </a:tcPr>
                </a:tc>
                <a:extLst>
                  <a:ext uri="{0D108BD9-81ED-4DB2-BD59-A6C34878D82A}">
                    <a16:rowId xmlns:a16="http://schemas.microsoft.com/office/drawing/2014/main" val="10000"/>
                  </a:ext>
                </a:extLst>
              </a:tr>
              <a:tr h="265569">
                <a:tc>
                  <a:txBody>
                    <a:bodyPr/>
                    <a:lstStyle/>
                    <a:p>
                      <a:pPr algn="l" fontAlgn="b"/>
                      <a:r>
                        <a:rPr lang="en-GB" sz="1400" u="none" strike="noStrike" dirty="0">
                          <a:solidFill>
                            <a:schemeClr val="dk1"/>
                          </a:solidFill>
                          <a:effectLst/>
                          <a:latin typeface="+mn-lt"/>
                        </a:rPr>
                        <a:t>Daily </a:t>
                      </a:r>
                      <a:r>
                        <a:rPr lang="en-GB" sz="1400" u="none" strike="noStrike" dirty="0" smtClean="0">
                          <a:solidFill>
                            <a:schemeClr val="dk1"/>
                          </a:solidFill>
                          <a:effectLst/>
                          <a:latin typeface="+mn-lt"/>
                        </a:rPr>
                        <a:t>drinking 2-4</a:t>
                      </a:r>
                      <a:r>
                        <a:rPr lang="en-GB" sz="1400" u="none" strike="noStrike" baseline="0" dirty="0" smtClean="0">
                          <a:solidFill>
                            <a:schemeClr val="dk1"/>
                          </a:solidFill>
                          <a:effectLst/>
                          <a:latin typeface="+mn-lt"/>
                        </a:rPr>
                        <a:t> litres</a:t>
                      </a:r>
                      <a:endParaRPr lang="en-GB" sz="1400" b="0" i="0" u="none" strike="noStrike" dirty="0">
                        <a:solidFill>
                          <a:schemeClr val="dk1"/>
                        </a:solidFill>
                        <a:effectLst/>
                        <a:latin typeface="+mn-lt"/>
                      </a:endParaRPr>
                    </a:p>
                  </a:txBody>
                  <a:tcPr marL="9525" marR="9525" marT="9525" marB="0" anchor="b">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6339832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8650" y="6362493"/>
            <a:ext cx="4350806" cy="307777"/>
          </a:xfrm>
          <a:prstGeom prst="rect">
            <a:avLst/>
          </a:prstGeom>
          <a:noFill/>
        </p:spPr>
        <p:txBody>
          <a:bodyPr wrap="none" rtlCol="0">
            <a:spAutoFit/>
          </a:bodyPr>
          <a:lstStyle/>
          <a:p>
            <a:r>
              <a:rPr lang="en-GB" i="1" dirty="0"/>
              <a:t>Source – </a:t>
            </a:r>
            <a:r>
              <a:rPr lang="en-GB" i="1" dirty="0" err="1"/>
              <a:t>IGD</a:t>
            </a:r>
            <a:r>
              <a:rPr lang="en-GB" i="1" dirty="0"/>
              <a:t> ‘Embedded Water in Food Production </a:t>
            </a: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220152429"/>
              </p:ext>
            </p:extLst>
          </p:nvPr>
        </p:nvGraphicFramePr>
        <p:xfrm>
          <a:off x="628650" y="805416"/>
          <a:ext cx="8190230" cy="5346493"/>
        </p:xfrm>
        <a:graphic>
          <a:graphicData uri="http://schemas.openxmlformats.org/drawingml/2006/chart">
            <c:chart xmlns:c="http://schemas.openxmlformats.org/drawingml/2006/chart" xmlns:r="http://schemas.openxmlformats.org/officeDocument/2006/relationships" r:id="rId2"/>
          </a:graphicData>
        </a:graphic>
      </p:graphicFrame>
      <p:sp>
        <p:nvSpPr>
          <p:cNvPr id="2" name="Title 1"/>
          <p:cNvSpPr>
            <a:spLocks noGrp="1"/>
          </p:cNvSpPr>
          <p:nvPr>
            <p:ph type="title"/>
          </p:nvPr>
        </p:nvSpPr>
        <p:spPr/>
        <p:txBody>
          <a:bodyPr/>
          <a:lstStyle/>
          <a:p>
            <a:r>
              <a:rPr lang="en-GB" dirty="0" smtClean="0"/>
              <a:t>Figure 6.4:  </a:t>
            </a:r>
            <a:r>
              <a:rPr lang="en-GB" b="1" dirty="0" smtClean="0"/>
              <a:t>Food water footprints</a:t>
            </a:r>
            <a:endParaRPr lang="en-GB" b="1" dirty="0"/>
          </a:p>
        </p:txBody>
      </p:sp>
    </p:spTree>
    <p:extLst>
      <p:ext uri="{BB962C8B-B14F-4D97-AF65-F5344CB8AC3E}">
        <p14:creationId xmlns:p14="http://schemas.microsoft.com/office/powerpoint/2010/main" val="35614712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Oval 13"/>
          <p:cNvSpPr/>
          <p:nvPr/>
        </p:nvSpPr>
        <p:spPr>
          <a:xfrm>
            <a:off x="7964397" y="3444907"/>
            <a:ext cx="608012" cy="608012"/>
          </a:xfrm>
          <a:prstGeom prst="ellipse">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Figure 6.5:  </a:t>
            </a:r>
            <a:r>
              <a:rPr lang="en-GB" b="1" dirty="0" smtClean="0"/>
              <a:t>UK Food-print</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370634861"/>
              </p:ext>
            </p:extLst>
          </p:nvPr>
        </p:nvGraphicFramePr>
        <p:xfrm>
          <a:off x="707840" y="1592228"/>
          <a:ext cx="4055728" cy="4392853"/>
        </p:xfrm>
        <a:graphic>
          <a:graphicData uri="http://schemas.openxmlformats.org/drawingml/2006/table">
            <a:tbl>
              <a:tblPr/>
              <a:tblGrid>
                <a:gridCol w="826266">
                  <a:extLst>
                    <a:ext uri="{9D8B030D-6E8A-4147-A177-3AD203B41FA5}">
                      <a16:colId xmlns:a16="http://schemas.microsoft.com/office/drawing/2014/main" val="20000"/>
                    </a:ext>
                  </a:extLst>
                </a:gridCol>
                <a:gridCol w="826266">
                  <a:extLst>
                    <a:ext uri="{9D8B030D-6E8A-4147-A177-3AD203B41FA5}">
                      <a16:colId xmlns:a16="http://schemas.microsoft.com/office/drawing/2014/main" val="20001"/>
                    </a:ext>
                  </a:extLst>
                </a:gridCol>
                <a:gridCol w="826266">
                  <a:extLst>
                    <a:ext uri="{9D8B030D-6E8A-4147-A177-3AD203B41FA5}">
                      <a16:colId xmlns:a16="http://schemas.microsoft.com/office/drawing/2014/main" val="20002"/>
                    </a:ext>
                  </a:extLst>
                </a:gridCol>
                <a:gridCol w="561646">
                  <a:extLst>
                    <a:ext uri="{9D8B030D-6E8A-4147-A177-3AD203B41FA5}">
                      <a16:colId xmlns:a16="http://schemas.microsoft.com/office/drawing/2014/main" val="20003"/>
                    </a:ext>
                  </a:extLst>
                </a:gridCol>
                <a:gridCol w="1015284">
                  <a:extLst>
                    <a:ext uri="{9D8B030D-6E8A-4147-A177-3AD203B41FA5}">
                      <a16:colId xmlns:a16="http://schemas.microsoft.com/office/drawing/2014/main" val="20004"/>
                    </a:ext>
                  </a:extLst>
                </a:gridCol>
              </a:tblGrid>
              <a:tr h="331015">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extLst>
                  <a:ext uri="{0D108BD9-81ED-4DB2-BD59-A6C34878D82A}">
                    <a16:rowId xmlns:a16="http://schemas.microsoft.com/office/drawing/2014/main" val="10000"/>
                  </a:ext>
                </a:extLst>
              </a:tr>
              <a:tr h="331015">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extLst>
                  <a:ext uri="{0D108BD9-81ED-4DB2-BD59-A6C34878D82A}">
                    <a16:rowId xmlns:a16="http://schemas.microsoft.com/office/drawing/2014/main" val="10001"/>
                  </a:ext>
                </a:extLst>
              </a:tr>
              <a:tr h="923549">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ctr" fontAlgn="b"/>
                      <a:r>
                        <a:rPr lang="en-GB" sz="2000" b="0" i="0" u="none" strike="noStrike" dirty="0">
                          <a:solidFill>
                            <a:schemeClr val="bg1"/>
                          </a:solidFill>
                          <a:effectLst/>
                          <a:latin typeface="Calibri" panose="020F0502020204030204" pitchFamily="34" charset="0"/>
                        </a:rPr>
                        <a:t>Red meat 53%</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extLst>
                  <a:ext uri="{0D108BD9-81ED-4DB2-BD59-A6C34878D82A}">
                    <a16:rowId xmlns:a16="http://schemas.microsoft.com/office/drawing/2014/main" val="10002"/>
                  </a:ext>
                </a:extLst>
              </a:tr>
              <a:tr h="331015">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extLst>
                  <a:ext uri="{0D108BD9-81ED-4DB2-BD59-A6C34878D82A}">
                    <a16:rowId xmlns:a16="http://schemas.microsoft.com/office/drawing/2014/main" val="10003"/>
                  </a:ext>
                </a:extLst>
              </a:tr>
              <a:tr h="331015">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extLst>
                  <a:ext uri="{0D108BD9-81ED-4DB2-BD59-A6C34878D82A}">
                    <a16:rowId xmlns:a16="http://schemas.microsoft.com/office/drawing/2014/main" val="10004"/>
                  </a:ext>
                </a:extLst>
              </a:tr>
              <a:tr h="331015">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extLst>
                  <a:ext uri="{0D108BD9-81ED-4DB2-BD59-A6C34878D82A}">
                    <a16:rowId xmlns:a16="http://schemas.microsoft.com/office/drawing/2014/main" val="10005"/>
                  </a:ext>
                </a:extLst>
              </a:tr>
              <a:tr h="331015">
                <a:tc gridSpan="2">
                  <a:txBody>
                    <a:bodyPr/>
                    <a:lstStyle/>
                    <a:p>
                      <a:pPr algn="ctr" fontAlgn="b"/>
                      <a:r>
                        <a:rPr lang="en-GB" sz="2000" b="0" i="0" u="none" strike="noStrike" dirty="0">
                          <a:solidFill>
                            <a:srgbClr val="000000"/>
                          </a:solidFill>
                          <a:effectLst/>
                          <a:latin typeface="Calibri" panose="020F0502020204030204" pitchFamily="34" charset="0"/>
                        </a:rPr>
                        <a:t>White meat</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60000"/>
                        <a:lumOff val="40000"/>
                      </a:schemeClr>
                    </a:solidFill>
                  </a:tcPr>
                </a:tc>
                <a:tc hMerge="1">
                  <a:txBody>
                    <a:bodyPr/>
                    <a:lstStyle/>
                    <a:p>
                      <a:endParaRPr lang="en-GB"/>
                    </a:p>
                  </a:txBody>
                  <a:tcPr/>
                </a:tc>
                <a:tc rowSpan="3">
                  <a:txBody>
                    <a:bodyPr/>
                    <a:lstStyle/>
                    <a:p>
                      <a:pPr algn="ctr" fontAlgn="b"/>
                      <a:r>
                        <a:rPr lang="en-GB" sz="1600" b="0" i="0" u="none" strike="noStrike" dirty="0">
                          <a:solidFill>
                            <a:srgbClr val="000000"/>
                          </a:solidFill>
                          <a:effectLst/>
                          <a:latin typeface="Calibri" panose="020F0502020204030204" pitchFamily="34" charset="0"/>
                        </a:rPr>
                        <a:t>Grains &amp; starches 8%</a:t>
                      </a:r>
                    </a:p>
                  </a:txBody>
                  <a:tcPr marL="16756" marR="16756" marT="16756" marB="0" anchor="ctr">
                    <a:lnL>
                      <a:noFill/>
                    </a:lnL>
                    <a:lnR>
                      <a:noFill/>
                    </a:lnR>
                    <a:lnT>
                      <a:noFill/>
                    </a:lnT>
                    <a:lnB>
                      <a:noFill/>
                    </a:lnB>
                    <a:lnTlToBr w="12700" cmpd="sng">
                      <a:noFill/>
                      <a:prstDash val="solid"/>
                    </a:lnTlToBr>
                    <a:lnBlToTr w="12700" cmpd="sng">
                      <a:noFill/>
                      <a:prstDash val="solid"/>
                    </a:lnBlToTr>
                    <a:solidFill>
                      <a:srgbClr val="FFFFFF"/>
                    </a:solidFill>
                  </a:tcPr>
                </a:tc>
                <a:tc rowSpan="2" gridSpan="2">
                  <a:txBody>
                    <a:bodyPr/>
                    <a:lstStyle/>
                    <a:p>
                      <a:pPr algn="ctr" fontAlgn="b"/>
                      <a:r>
                        <a:rPr lang="en-GB" sz="2000" b="0" i="0" u="none" strike="noStrike" dirty="0">
                          <a:solidFill>
                            <a:srgbClr val="000000"/>
                          </a:solidFill>
                          <a:effectLst/>
                          <a:latin typeface="Calibri" panose="020F0502020204030204" pitchFamily="34" charset="0"/>
                        </a:rPr>
                        <a:t>Dairy 8%</a:t>
                      </a:r>
                    </a:p>
                  </a:txBody>
                  <a:tcPr marL="16756" marR="16756" marT="16756" marB="0" anchor="ctr">
                    <a:lnL>
                      <a:noFill/>
                    </a:lnL>
                    <a:lnR>
                      <a:noFill/>
                    </a:lnR>
                    <a:lnT>
                      <a:noFill/>
                    </a:lnT>
                    <a:lnB>
                      <a:noFill/>
                    </a:lnB>
                    <a:lnTlToBr w="12700" cmpd="sng">
                      <a:noFill/>
                      <a:prstDash val="solid"/>
                    </a:lnTlToBr>
                    <a:lnBlToTr w="12700" cmpd="sng">
                      <a:noFill/>
                      <a:prstDash val="solid"/>
                    </a:lnBlToTr>
                    <a:solidFill>
                      <a:schemeClr val="accent3">
                        <a:lumMod val="20000"/>
                        <a:lumOff val="80000"/>
                      </a:schemeClr>
                    </a:solidFill>
                  </a:tcPr>
                </a:tc>
                <a:tc rowSpan="2" hMerge="1">
                  <a:txBody>
                    <a:bodyPr/>
                    <a:lstStyle/>
                    <a:p>
                      <a:endParaRPr lang="en-GB"/>
                    </a:p>
                  </a:txBody>
                  <a:tcPr/>
                </a:tc>
                <a:extLst>
                  <a:ext uri="{0D108BD9-81ED-4DB2-BD59-A6C34878D82A}">
                    <a16:rowId xmlns:a16="http://schemas.microsoft.com/office/drawing/2014/main" val="10006"/>
                  </a:ext>
                </a:extLst>
              </a:tr>
              <a:tr h="331015">
                <a:tc gridSpan="2">
                  <a:txBody>
                    <a:bodyPr/>
                    <a:lstStyle/>
                    <a:p>
                      <a:pPr algn="ctr" fontAlgn="b"/>
                      <a:r>
                        <a:rPr lang="en-GB" sz="2000" b="0" i="0" u="none" strike="noStrike" dirty="0">
                          <a:solidFill>
                            <a:srgbClr val="000000"/>
                          </a:solidFill>
                          <a:effectLst/>
                          <a:latin typeface="Calibri" panose="020F0502020204030204" pitchFamily="34" charset="0"/>
                        </a:rPr>
                        <a:t>12%</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60000"/>
                        <a:lumOff val="40000"/>
                      </a:schemeClr>
                    </a:solidFill>
                  </a:tcPr>
                </a:tc>
                <a:tc hMerge="1">
                  <a:txBody>
                    <a:bodyPr/>
                    <a:lstStyle/>
                    <a:p>
                      <a:endParaRPr lang="en-GB"/>
                    </a:p>
                  </a:txBody>
                  <a:tcPr/>
                </a:tc>
                <a:tc vMerge="1">
                  <a:txBody>
                    <a:bodyPr/>
                    <a:lstStyle/>
                    <a:p>
                      <a:endParaRPr lang="en-GB"/>
                    </a:p>
                  </a:txBody>
                  <a:tcPr/>
                </a:tc>
                <a:tc gridSpan="2"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10007"/>
                  </a:ext>
                </a:extLst>
              </a:tr>
              <a:tr h="460300">
                <a:tc rowSpan="3" gridSpan="2">
                  <a:txBody>
                    <a:bodyPr/>
                    <a:lstStyle/>
                    <a:p>
                      <a:pPr algn="ctr" fontAlgn="ctr"/>
                      <a:r>
                        <a:rPr lang="en-GB" sz="2000" b="0" i="0" u="none" strike="noStrike" dirty="0">
                          <a:solidFill>
                            <a:srgbClr val="000000"/>
                          </a:solidFill>
                          <a:effectLst/>
                          <a:latin typeface="Calibri" panose="020F0502020204030204" pitchFamily="34" charset="0"/>
                        </a:rPr>
                        <a:t>Oils &amp; fats 10%</a:t>
                      </a:r>
                    </a:p>
                  </a:txBody>
                  <a:tcPr marL="16756" marR="16756" marT="16756" marB="0" anchor="ctr">
                    <a:lnL>
                      <a:noFill/>
                    </a:lnL>
                    <a:lnR>
                      <a:noFill/>
                    </a:lnR>
                    <a:lnT>
                      <a:noFill/>
                    </a:lnT>
                    <a:lnB>
                      <a:noFill/>
                    </a:lnB>
                    <a:lnTlToBr w="12700" cmpd="sng">
                      <a:noFill/>
                      <a:prstDash val="solid"/>
                    </a:lnTlToBr>
                    <a:lnBlToTr w="12700" cmpd="sng">
                      <a:noFill/>
                      <a:prstDash val="solid"/>
                    </a:lnBlToTr>
                    <a:solidFill>
                      <a:schemeClr val="accent3">
                        <a:lumMod val="20000"/>
                        <a:lumOff val="80000"/>
                      </a:schemeClr>
                    </a:solidFill>
                  </a:tcPr>
                </a:tc>
                <a:tc rowSpan="3" hMerge="1">
                  <a:txBody>
                    <a:bodyPr/>
                    <a:lstStyle/>
                    <a:p>
                      <a:endParaRPr lang="en-GB"/>
                    </a:p>
                  </a:txBody>
                  <a:tcPr/>
                </a:tc>
                <a:tc vMerge="1">
                  <a:txBody>
                    <a:bodyPr/>
                    <a:lstStyle/>
                    <a:p>
                      <a:endParaRPr lang="en-GB"/>
                    </a:p>
                  </a:txBody>
                  <a:tcPr/>
                </a:tc>
                <a:tc rowSpan="3">
                  <a:txBody>
                    <a:bodyPr/>
                    <a:lstStyle/>
                    <a:p>
                      <a:pPr algn="ctr" fontAlgn="b"/>
                      <a:r>
                        <a:rPr lang="en-GB" sz="2000" b="0" i="0" u="none" strike="noStrike" dirty="0">
                          <a:solidFill>
                            <a:srgbClr val="000000"/>
                          </a:solidFill>
                          <a:effectLst/>
                          <a:latin typeface="Calibri" panose="020F0502020204030204" pitchFamily="34" charset="0"/>
                        </a:rPr>
                        <a:t>Alcohol 2%</a:t>
                      </a:r>
                    </a:p>
                  </a:txBody>
                  <a:tcPr marL="16756" marR="16756" marT="16756" marB="0" anchor="ctr">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rowSpan="2">
                  <a:txBody>
                    <a:bodyPr/>
                    <a:lstStyle/>
                    <a:p>
                      <a:pPr algn="ctr" fontAlgn="b"/>
                      <a:r>
                        <a:rPr lang="en-GB" sz="2000" b="0" i="0" u="none" strike="noStrike" dirty="0">
                          <a:solidFill>
                            <a:srgbClr val="000000"/>
                          </a:solidFill>
                          <a:effectLst/>
                          <a:latin typeface="Calibri" panose="020F0502020204030204" pitchFamily="34" charset="0"/>
                        </a:rPr>
                        <a:t>Eggs 3%</a:t>
                      </a:r>
                    </a:p>
                  </a:txBody>
                  <a:tcPr marL="16756" marR="16756" marT="16756" marB="0" anchor="ctr">
                    <a:lnL>
                      <a:noFill/>
                    </a:lnL>
                    <a:lnR>
                      <a:noFill/>
                    </a:lnR>
                    <a:lnT>
                      <a:noFill/>
                    </a:lnT>
                    <a:lnB>
                      <a:noFill/>
                    </a:lnB>
                    <a:lnTlToBr w="12700" cmpd="sng">
                      <a:noFill/>
                      <a:prstDash val="solid"/>
                    </a:lnTlToBr>
                    <a:lnBlToTr w="12700" cmpd="sng">
                      <a:noFill/>
                      <a:prstDash val="solid"/>
                    </a:lnBlToTr>
                    <a:solidFill>
                      <a:schemeClr val="accent3">
                        <a:lumMod val="60000"/>
                        <a:lumOff val="40000"/>
                      </a:schemeClr>
                    </a:solidFill>
                  </a:tcPr>
                </a:tc>
                <a:extLst>
                  <a:ext uri="{0D108BD9-81ED-4DB2-BD59-A6C34878D82A}">
                    <a16:rowId xmlns:a16="http://schemas.microsoft.com/office/drawing/2014/main" val="10008"/>
                  </a:ext>
                </a:extLst>
              </a:tr>
              <a:tr h="362736">
                <a:tc gridSpan="2" vMerge="1">
                  <a:txBody>
                    <a:bodyPr/>
                    <a:lstStyle/>
                    <a:p>
                      <a:pPr algn="ctr" fontAlgn="ctr"/>
                      <a:endParaRPr lang="en-GB" sz="2000" b="0" i="0" u="none" strike="noStrike">
                        <a:solidFill>
                          <a:srgbClr val="000000"/>
                        </a:solidFill>
                        <a:effectLst/>
                        <a:latin typeface="Calibri" panose="020F0502020204030204" pitchFamily="34" charset="0"/>
                      </a:endParaRPr>
                    </a:p>
                  </a:txBody>
                  <a:tcPr/>
                </a:tc>
                <a:tc hMerge="1" vMerge="1">
                  <a:txBody>
                    <a:bodyPr/>
                    <a:lstStyle/>
                    <a:p>
                      <a:endParaRPr lang="en-GB"/>
                    </a:p>
                  </a:txBody>
                  <a:tcPr/>
                </a:tc>
                <a:tc rowSpan="2">
                  <a:txBody>
                    <a:bodyPr/>
                    <a:lstStyle/>
                    <a:p>
                      <a:pPr algn="ctr" fontAlgn="b"/>
                      <a:r>
                        <a:rPr lang="en-GB" sz="1600" b="0" i="0" u="none" strike="noStrike" dirty="0">
                          <a:solidFill>
                            <a:srgbClr val="000000"/>
                          </a:solidFill>
                          <a:effectLst/>
                          <a:latin typeface="Calibri" panose="020F0502020204030204" pitchFamily="34" charset="0"/>
                        </a:rPr>
                        <a:t>Fruit &amp; veg 3%</a:t>
                      </a:r>
                    </a:p>
                  </a:txBody>
                  <a:tcPr marL="16756" marR="16756" marT="16756" marB="0" anchor="ctr">
                    <a:lnL>
                      <a:noFill/>
                    </a:lnL>
                    <a:lnR>
                      <a:noFill/>
                    </a:lnR>
                    <a:lnT>
                      <a:noFill/>
                    </a:lnT>
                    <a:lnB>
                      <a:noFill/>
                    </a:lnB>
                    <a:lnTlToBr w="12700" cmpd="sng">
                      <a:noFill/>
                      <a:prstDash val="solid"/>
                    </a:lnTlToBr>
                    <a:lnBlToTr w="12700" cmpd="sng">
                      <a:noFill/>
                      <a:prstDash val="solid"/>
                    </a:lnBlToTr>
                    <a:solidFill>
                      <a:schemeClr val="accent3">
                        <a:lumMod val="60000"/>
                        <a:lumOff val="40000"/>
                      </a:schemeClr>
                    </a:solidFill>
                  </a:tcPr>
                </a:tc>
                <a:tc vMerge="1">
                  <a:txBody>
                    <a:bodyPr/>
                    <a:lstStyle/>
                    <a:p>
                      <a:pPr algn="ctr" fontAlgn="b"/>
                      <a:endParaRPr lang="en-GB" sz="2000" b="0" i="0" u="none" strike="noStrike">
                        <a:solidFill>
                          <a:srgbClr val="000000"/>
                        </a:solidFill>
                        <a:effectLst/>
                        <a:latin typeface="Calibri" panose="020F0502020204030204" pitchFamily="34" charset="0"/>
                      </a:endParaRPr>
                    </a:p>
                  </a:txBody>
                  <a:tcPr/>
                </a:tc>
                <a:tc vMerge="1">
                  <a:txBody>
                    <a:bodyPr/>
                    <a:lstStyle/>
                    <a:p>
                      <a:pPr algn="ctr" fontAlgn="b"/>
                      <a:endParaRPr lang="en-GB" sz="2000" b="0" i="0" u="none" strike="noStrike" dirty="0">
                        <a:solidFill>
                          <a:srgbClr val="000000"/>
                        </a:solidFill>
                        <a:effectLst/>
                        <a:latin typeface="Calibri" panose="020F0502020204030204" pitchFamily="34" charset="0"/>
                      </a:endParaRPr>
                    </a:p>
                  </a:txBody>
                  <a:tcPr/>
                </a:tc>
                <a:extLst>
                  <a:ext uri="{0D108BD9-81ED-4DB2-BD59-A6C34878D82A}">
                    <a16:rowId xmlns:a16="http://schemas.microsoft.com/office/drawing/2014/main" val="10009"/>
                  </a:ext>
                </a:extLst>
              </a:tr>
              <a:tr h="318929">
                <a:tc gridSpan="2" vMerge="1">
                  <a:txBody>
                    <a:bodyPr/>
                    <a:lstStyle/>
                    <a:p>
                      <a:endParaRPr lang="en-GB"/>
                    </a:p>
                  </a:txBody>
                  <a:tcPr/>
                </a:tc>
                <a:tc hMerge="1"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algn="l" fontAlgn="b"/>
                      <a:r>
                        <a:rPr lang="en-GB" sz="2000" b="0" i="0" u="none" strike="noStrike" dirty="0">
                          <a:solidFill>
                            <a:srgbClr val="000000"/>
                          </a:solidFill>
                          <a:effectLst/>
                          <a:latin typeface="Calibri" panose="020F0502020204030204" pitchFamily="34" charset="0"/>
                        </a:rPr>
                        <a:t>Other 1%</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0010"/>
                  </a:ext>
                </a:extLst>
              </a:tr>
            </a:tbl>
          </a:graphicData>
        </a:graphic>
      </p:graphicFrame>
      <p:sp>
        <p:nvSpPr>
          <p:cNvPr id="12" name="Oval 11"/>
          <p:cNvSpPr/>
          <p:nvPr/>
        </p:nvSpPr>
        <p:spPr>
          <a:xfrm>
            <a:off x="4270649" y="3255995"/>
            <a:ext cx="985837" cy="985837"/>
          </a:xfrm>
          <a:prstGeom prst="ellipse">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1" name="Rectangle 10"/>
          <p:cNvSpPr/>
          <p:nvPr/>
        </p:nvSpPr>
        <p:spPr>
          <a:xfrm>
            <a:off x="8051612" y="2986508"/>
            <a:ext cx="742950" cy="1543050"/>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15" name="TextBox 14"/>
          <p:cNvSpPr txBox="1"/>
          <p:nvPr/>
        </p:nvSpPr>
        <p:spPr>
          <a:xfrm>
            <a:off x="5203123" y="2625528"/>
            <a:ext cx="2814637" cy="2246769"/>
          </a:xfrm>
          <a:prstGeom prst="rect">
            <a:avLst/>
          </a:prstGeom>
          <a:noFill/>
        </p:spPr>
        <p:txBody>
          <a:bodyPr wrap="square" rtlCol="0">
            <a:spAutoFit/>
          </a:bodyPr>
          <a:lstStyle/>
          <a:p>
            <a:r>
              <a:rPr lang="en-GB" dirty="0" smtClean="0"/>
              <a:t>The typical ‘</a:t>
            </a:r>
            <a:r>
              <a:rPr lang="en-GB" dirty="0" err="1" smtClean="0"/>
              <a:t>foodprint</a:t>
            </a:r>
            <a:r>
              <a:rPr lang="en-GB" dirty="0" smtClean="0"/>
              <a:t>’ for one UK citizen – the amount of land needed to produce their food - is around half the size of a standard football field.</a:t>
            </a:r>
          </a:p>
          <a:p>
            <a:endParaRPr lang="en-GB" dirty="0"/>
          </a:p>
          <a:p>
            <a:r>
              <a:rPr lang="en-GB" dirty="0" smtClean="0"/>
              <a:t>The chart shows the amount of that land needed to produce each of the food groups for a typical UK diet.</a:t>
            </a:r>
            <a:endParaRPr lang="en-GB" dirty="0"/>
          </a:p>
        </p:txBody>
      </p:sp>
      <p:sp>
        <p:nvSpPr>
          <p:cNvPr id="16" name="TextBox 15"/>
          <p:cNvSpPr txBox="1"/>
          <p:nvPr/>
        </p:nvSpPr>
        <p:spPr>
          <a:xfrm>
            <a:off x="700091" y="6109472"/>
            <a:ext cx="8086722" cy="646331"/>
          </a:xfrm>
          <a:prstGeom prst="rect">
            <a:avLst/>
          </a:prstGeom>
          <a:noFill/>
        </p:spPr>
        <p:txBody>
          <a:bodyPr wrap="square" rtlCol="0">
            <a:spAutoFit/>
          </a:bodyPr>
          <a:lstStyle/>
          <a:p>
            <a:r>
              <a:rPr lang="en-GB" sz="1200" dirty="0" smtClean="0"/>
              <a:t>Source: </a:t>
            </a:r>
            <a:r>
              <a:rPr lang="en-GB" sz="1200" dirty="0" err="1" smtClean="0"/>
              <a:t>BestFootForward</a:t>
            </a:r>
            <a:r>
              <a:rPr lang="en-GB" sz="1200" dirty="0"/>
              <a:t> (2011) </a:t>
            </a:r>
            <a:r>
              <a:rPr lang="en-GB" sz="1200" dirty="0">
                <a:hlinkClick r:id="rId3"/>
              </a:rPr>
              <a:t>http://anthesisgroup.com/how-much-land-does-it-take-to-feed-the-uk</a:t>
            </a:r>
            <a:r>
              <a:rPr lang="en-GB" sz="1200" dirty="0" smtClean="0">
                <a:hlinkClick r:id="rId3"/>
              </a:rPr>
              <a:t>/</a:t>
            </a:r>
            <a:r>
              <a:rPr lang="en-GB" sz="1200" dirty="0" smtClean="0"/>
              <a:t> </a:t>
            </a:r>
          </a:p>
          <a:p>
            <a:r>
              <a:rPr lang="en-GB" sz="1200" dirty="0" smtClean="0"/>
              <a:t>Best </a:t>
            </a:r>
            <a:r>
              <a:rPr lang="en-GB" sz="1200" dirty="0"/>
              <a:t>Foot Forward’s </a:t>
            </a:r>
            <a:r>
              <a:rPr lang="en-GB" sz="1200" dirty="0" err="1"/>
              <a:t>foodprint</a:t>
            </a:r>
            <a:r>
              <a:rPr lang="en-GB" sz="1200" dirty="0"/>
              <a:t> tool are based on UK data showing kilograms of food groups used per person per year from the UN Food and Agriculture Organisation </a:t>
            </a:r>
          </a:p>
        </p:txBody>
      </p:sp>
      <p:sp>
        <p:nvSpPr>
          <p:cNvPr id="10" name="Rectangle 9"/>
          <p:cNvSpPr/>
          <p:nvPr/>
        </p:nvSpPr>
        <p:spPr>
          <a:xfrm>
            <a:off x="700091" y="1592229"/>
            <a:ext cx="8086722" cy="4385563"/>
          </a:xfrm>
          <a:prstGeom prst="rect">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Tree>
    <p:extLst>
      <p:ext uri="{BB962C8B-B14F-4D97-AF65-F5344CB8AC3E}">
        <p14:creationId xmlns:p14="http://schemas.microsoft.com/office/powerpoint/2010/main" val="273972797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Figure 6.6:  </a:t>
            </a:r>
            <a:r>
              <a:rPr lang="en-GB" b="1" dirty="0" smtClean="0"/>
              <a:t>World consumption of meat &amp; dairy</a:t>
            </a:r>
            <a:endParaRPr lang="en-GB" dirty="0"/>
          </a:p>
        </p:txBody>
      </p:sp>
      <p:graphicFrame>
        <p:nvGraphicFramePr>
          <p:cNvPr id="4" name="Chart 3"/>
          <p:cNvGraphicFramePr>
            <a:graphicFrameLocks/>
          </p:cNvGraphicFramePr>
          <p:nvPr>
            <p:extLst>
              <p:ext uri="{D42A27DB-BD31-4B8C-83A1-F6EECF244321}">
                <p14:modId xmlns:p14="http://schemas.microsoft.com/office/powerpoint/2010/main" val="667521220"/>
              </p:ext>
            </p:extLst>
          </p:nvPr>
        </p:nvGraphicFramePr>
        <p:xfrm>
          <a:off x="628650" y="1251082"/>
          <a:ext cx="6815138" cy="485526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27556382"/>
              </p:ext>
            </p:extLst>
          </p:nvPr>
        </p:nvGraphicFramePr>
        <p:xfrm>
          <a:off x="628650" y="6020619"/>
          <a:ext cx="8158163" cy="731361"/>
        </p:xfrm>
        <a:graphic>
          <a:graphicData uri="http://schemas.openxmlformats.org/drawingml/2006/table">
            <a:tbl>
              <a:tblPr/>
              <a:tblGrid>
                <a:gridCol w="8158163">
                  <a:extLst>
                    <a:ext uri="{9D8B030D-6E8A-4147-A177-3AD203B41FA5}">
                      <a16:colId xmlns:a16="http://schemas.microsoft.com/office/drawing/2014/main" val="20000"/>
                    </a:ext>
                  </a:extLst>
                </a:gridCol>
              </a:tblGrid>
              <a:tr h="405805">
                <a:tc>
                  <a:txBody>
                    <a:bodyPr/>
                    <a:lstStyle/>
                    <a:p>
                      <a:pPr algn="l" fontAlgn="b"/>
                      <a:r>
                        <a:rPr lang="en-GB" sz="1400" b="0" i="1" u="none" strike="noStrike" dirty="0">
                          <a:solidFill>
                            <a:srgbClr val="000000"/>
                          </a:solidFill>
                          <a:effectLst/>
                          <a:latin typeface="Calibri" panose="020F0502020204030204" pitchFamily="34" charset="0"/>
                        </a:rPr>
                        <a:t>Source</a:t>
                      </a:r>
                      <a:r>
                        <a:rPr lang="en-GB" sz="1400" b="0" i="0" u="none" strike="noStrike" dirty="0">
                          <a:solidFill>
                            <a:srgbClr val="000000"/>
                          </a:solidFill>
                          <a:effectLst/>
                          <a:latin typeface="Calibri" panose="020F0502020204030204" pitchFamily="34" charset="0"/>
                        </a:rPr>
                        <a:t>: </a:t>
                      </a:r>
                      <a:r>
                        <a:rPr lang="en-GB" sz="1400" b="0" i="0" u="none" strike="noStrike" dirty="0" err="1">
                          <a:solidFill>
                            <a:srgbClr val="000000"/>
                          </a:solidFill>
                          <a:effectLst/>
                          <a:latin typeface="Calibri" panose="020F0502020204030204" pitchFamily="34" charset="0"/>
                        </a:rPr>
                        <a:t>Ranganathan</a:t>
                      </a:r>
                      <a:r>
                        <a:rPr lang="en-GB" sz="1400" b="0" i="0" u="none" strike="noStrike" dirty="0">
                          <a:solidFill>
                            <a:srgbClr val="000000"/>
                          </a:solidFill>
                          <a:effectLst/>
                          <a:latin typeface="Calibri" panose="020F0502020204030204" pitchFamily="34" charset="0"/>
                        </a:rPr>
                        <a:t>, J (2013) Global food challenge explained in 18 graphics, World Resources Institute </a:t>
                      </a:r>
                    </a:p>
                  </a:txBody>
                  <a:tcPr marL="9525" marR="9525" marT="9525" marB="0" anchor="b">
                    <a:lnL>
                      <a:noFill/>
                    </a:lnL>
                    <a:lnR>
                      <a:noFill/>
                    </a:lnR>
                    <a:lnT>
                      <a:noFill/>
                    </a:lnT>
                    <a:lnB>
                      <a:noFill/>
                    </a:lnB>
                  </a:tcPr>
                </a:tc>
                <a:extLst>
                  <a:ext uri="{0D108BD9-81ED-4DB2-BD59-A6C34878D82A}">
                    <a16:rowId xmlns:a16="http://schemas.microsoft.com/office/drawing/2014/main" val="10000"/>
                  </a:ext>
                </a:extLst>
              </a:tr>
              <a:tr h="325556">
                <a:tc>
                  <a:txBody>
                    <a:bodyPr/>
                    <a:lstStyle/>
                    <a:p>
                      <a:pPr algn="l" fontAlgn="b"/>
                      <a:r>
                        <a:rPr lang="en-GB" sz="1400" b="0" i="0" u="sng" strike="noStrike" dirty="0">
                          <a:solidFill>
                            <a:srgbClr val="0563C1"/>
                          </a:solidFill>
                          <a:effectLst/>
                          <a:latin typeface="Calibri" panose="020F0502020204030204" pitchFamily="34" charset="0"/>
                          <a:hlinkClick r:id="rId3"/>
                        </a:rPr>
                        <a:t>http://www.wri.org/blog/2013/12/global-food-challenge-explained-18-graphics</a:t>
                      </a:r>
                      <a:endParaRPr lang="en-GB" sz="1400" b="0" i="0" u="sng" strike="noStrike" dirty="0">
                        <a:solidFill>
                          <a:srgbClr val="0563C1"/>
                        </a:solidFill>
                        <a:effectLst/>
                        <a:latin typeface="Calibri" panose="020F0502020204030204" pitchFamily="34" charset="0"/>
                      </a:endParaRPr>
                    </a:p>
                  </a:txBody>
                  <a:tcPr marL="9525" marR="9525" marT="9525" marB="0" anchor="b">
                    <a:lnL>
                      <a:noFill/>
                    </a:lnL>
                    <a:lnR>
                      <a:noFill/>
                    </a:lnR>
                    <a:lnT>
                      <a:noFill/>
                    </a:lnT>
                    <a:lnB>
                      <a:noFill/>
                    </a:lnB>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02667990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Figure 6.7:  </a:t>
            </a:r>
            <a:r>
              <a:rPr lang="en-GB" b="1" dirty="0" smtClean="0"/>
              <a:t>Global exports of crops and livestock</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01153024"/>
              </p:ext>
            </p:extLst>
          </p:nvPr>
        </p:nvGraphicFramePr>
        <p:xfrm>
          <a:off x="628650" y="1825625"/>
          <a:ext cx="7886700" cy="4351338"/>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914400" y="6387353"/>
            <a:ext cx="1529329" cy="307777"/>
          </a:xfrm>
          <a:prstGeom prst="rect">
            <a:avLst/>
          </a:prstGeom>
          <a:noFill/>
        </p:spPr>
        <p:txBody>
          <a:bodyPr wrap="none" rtlCol="0">
            <a:spAutoFit/>
          </a:bodyPr>
          <a:lstStyle/>
          <a:p>
            <a:r>
              <a:rPr lang="en-GB" dirty="0" smtClean="0"/>
              <a:t>Source: </a:t>
            </a:r>
            <a:r>
              <a:rPr lang="en-GB" dirty="0" err="1" smtClean="0"/>
              <a:t>FAOStat</a:t>
            </a:r>
            <a:endParaRPr lang="en-GB" dirty="0"/>
          </a:p>
        </p:txBody>
      </p:sp>
    </p:spTree>
    <p:extLst>
      <p:ext uri="{BB962C8B-B14F-4D97-AF65-F5344CB8AC3E}">
        <p14:creationId xmlns:p14="http://schemas.microsoft.com/office/powerpoint/2010/main" val="180616632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6.8:  </a:t>
            </a:r>
            <a:r>
              <a:rPr lang="en-GB" b="1" dirty="0" smtClean="0"/>
              <a:t>Global food wastage by region</a:t>
            </a:r>
            <a:endParaRPr lang="en-GB" dirty="0"/>
          </a:p>
        </p:txBody>
      </p:sp>
      <p:graphicFrame>
        <p:nvGraphicFramePr>
          <p:cNvPr id="5" name="Chart 4"/>
          <p:cNvGraphicFramePr>
            <a:graphicFrameLocks/>
          </p:cNvGraphicFramePr>
          <p:nvPr>
            <p:extLst>
              <p:ext uri="{D42A27DB-BD31-4B8C-83A1-F6EECF244321}">
                <p14:modId xmlns:p14="http://schemas.microsoft.com/office/powerpoint/2010/main" val="3842116338"/>
              </p:ext>
            </p:extLst>
          </p:nvPr>
        </p:nvGraphicFramePr>
        <p:xfrm>
          <a:off x="757237" y="1318822"/>
          <a:ext cx="7329487" cy="4510478"/>
        </p:xfrm>
        <a:graphic>
          <a:graphicData uri="http://schemas.openxmlformats.org/drawingml/2006/chart">
            <c:chart xmlns:c="http://schemas.openxmlformats.org/drawingml/2006/chart" xmlns:r="http://schemas.openxmlformats.org/officeDocument/2006/relationships" r:id="rId2"/>
          </a:graphicData>
        </a:graphic>
      </p:graphicFrame>
      <p:sp>
        <p:nvSpPr>
          <p:cNvPr id="6" name="Rectangle 5"/>
          <p:cNvSpPr/>
          <p:nvPr/>
        </p:nvSpPr>
        <p:spPr>
          <a:xfrm>
            <a:off x="757236" y="5975371"/>
            <a:ext cx="7329488" cy="307777"/>
          </a:xfrm>
          <a:prstGeom prst="rect">
            <a:avLst/>
          </a:prstGeom>
        </p:spPr>
        <p:txBody>
          <a:bodyPr wrap="square">
            <a:spAutoFit/>
          </a:bodyPr>
          <a:lstStyle/>
          <a:p>
            <a:r>
              <a:rPr lang="en-GB" dirty="0"/>
              <a:t>Source: </a:t>
            </a:r>
            <a:r>
              <a:rPr lang="en-GB" dirty="0" smtClean="0"/>
              <a:t>FAO (2012) </a:t>
            </a:r>
            <a:r>
              <a:rPr lang="en-GB" dirty="0"/>
              <a:t>Factsheet: Food </a:t>
            </a:r>
            <a:r>
              <a:rPr lang="en-GB" dirty="0" smtClean="0"/>
              <a:t>Wastage </a:t>
            </a:r>
            <a:r>
              <a:rPr lang="en-GB" dirty="0" smtClean="0">
                <a:hlinkClick r:id="rId3"/>
              </a:rPr>
              <a:t>www.fao.org/docrep/018/i3347e/i3347e.pdf</a:t>
            </a:r>
            <a:r>
              <a:rPr lang="en-GB" dirty="0" smtClean="0"/>
              <a:t>  </a:t>
            </a:r>
            <a:endParaRPr lang="en-GB" dirty="0"/>
          </a:p>
        </p:txBody>
      </p:sp>
      <p:sp>
        <p:nvSpPr>
          <p:cNvPr id="7" name="Rectangle 6"/>
          <p:cNvSpPr/>
          <p:nvPr/>
        </p:nvSpPr>
        <p:spPr>
          <a:xfrm>
            <a:off x="7000883" y="5332416"/>
            <a:ext cx="1054328" cy="307777"/>
          </a:xfrm>
          <a:prstGeom prst="rect">
            <a:avLst/>
          </a:prstGeom>
        </p:spPr>
        <p:txBody>
          <a:bodyPr wrap="none">
            <a:spAutoFit/>
          </a:bodyPr>
          <a:lstStyle/>
          <a:p>
            <a:r>
              <a:rPr lang="en-GB" i="1" dirty="0" smtClean="0">
                <a:solidFill>
                  <a:srgbClr val="000000"/>
                </a:solidFill>
                <a:latin typeface="Calibri" panose="020F0502020204030204" pitchFamily="34" charset="0"/>
              </a:rPr>
              <a:t>Kg </a:t>
            </a:r>
            <a:r>
              <a:rPr lang="en-GB" i="1" dirty="0">
                <a:solidFill>
                  <a:srgbClr val="000000"/>
                </a:solidFill>
                <a:latin typeface="Calibri" panose="020F0502020204030204" pitchFamily="34" charset="0"/>
              </a:rPr>
              <a:t>per year</a:t>
            </a:r>
            <a:r>
              <a:rPr lang="en-GB" dirty="0"/>
              <a:t> </a:t>
            </a:r>
          </a:p>
        </p:txBody>
      </p:sp>
    </p:spTree>
    <p:extLst>
      <p:ext uri="{BB962C8B-B14F-4D97-AF65-F5344CB8AC3E}">
        <p14:creationId xmlns:p14="http://schemas.microsoft.com/office/powerpoint/2010/main" val="7695783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3" name="Title 1"/>
          <p:cNvSpPr>
            <a:spLocks noGrp="1"/>
          </p:cNvSpPr>
          <p:nvPr>
            <p:ph type="title"/>
          </p:nvPr>
        </p:nvSpPr>
        <p:spPr>
          <a:xfrm>
            <a:off x="628650" y="365127"/>
            <a:ext cx="7886700" cy="727546"/>
          </a:xfrm>
        </p:spPr>
        <p:txBody>
          <a:bodyPr>
            <a:normAutofit/>
          </a:bodyPr>
          <a:lstStyle/>
          <a:p>
            <a:r>
              <a:rPr lang="en-GB" altLang="en-US" sz="2800" dirty="0" smtClean="0"/>
              <a:t>Figure </a:t>
            </a:r>
            <a:r>
              <a:rPr lang="en-GB" altLang="en-US" dirty="0" smtClean="0"/>
              <a:t>6.9</a:t>
            </a:r>
            <a:r>
              <a:rPr lang="en-GB" altLang="en-US" sz="2800" dirty="0" smtClean="0"/>
              <a:t>:  </a:t>
            </a:r>
            <a:r>
              <a:rPr lang="en-GB" altLang="en-US" sz="2800" b="1" dirty="0" smtClean="0"/>
              <a:t>Supply-chain impacts</a:t>
            </a:r>
          </a:p>
        </p:txBody>
      </p:sp>
      <p:grpSp>
        <p:nvGrpSpPr>
          <p:cNvPr id="13" name="Group 12"/>
          <p:cNvGrpSpPr/>
          <p:nvPr/>
        </p:nvGrpSpPr>
        <p:grpSpPr>
          <a:xfrm>
            <a:off x="617776" y="1258739"/>
            <a:ext cx="8043369" cy="1478253"/>
            <a:chOff x="569650" y="2269396"/>
            <a:chExt cx="8043369" cy="1478253"/>
          </a:xfrm>
        </p:grpSpPr>
        <p:pic>
          <p:nvPicPr>
            <p:cNvPr id="16" name="Picture 23" descr="DHLicon_Store_03"/>
            <p:cNvPicPr>
              <a:picLocks noChangeAspect="1" noChangeArrowheads="1"/>
            </p:cNvPicPr>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584736" y="2713128"/>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2" name="Elbow Connector 61"/>
            <p:cNvCxnSpPr>
              <a:stCxn id="63" idx="3"/>
              <a:endCxn id="16" idx="1"/>
            </p:cNvCxnSpPr>
            <p:nvPr/>
          </p:nvCxnSpPr>
          <p:spPr bwMode="auto">
            <a:xfrm flipV="1">
              <a:off x="5842778" y="2856463"/>
              <a:ext cx="741958"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Freeform 5"/>
            <p:cNvSpPr>
              <a:spLocks noEditPoints="1"/>
            </p:cNvSpPr>
            <p:nvPr/>
          </p:nvSpPr>
          <p:spPr bwMode="auto">
            <a:xfrm>
              <a:off x="1311608" y="2420461"/>
              <a:ext cx="564619" cy="165631"/>
            </a:xfrm>
            <a:custGeom>
              <a:avLst/>
              <a:gdLst>
                <a:gd name="T0" fmla="*/ 59 w 234"/>
                <a:gd name="T1" fmla="*/ 31 h 65"/>
                <a:gd name="T2" fmla="*/ 26 w 234"/>
                <a:gd name="T3" fmla="*/ 35 h 65"/>
                <a:gd name="T4" fmla="*/ 38 w 234"/>
                <a:gd name="T5" fmla="*/ 46 h 65"/>
                <a:gd name="T6" fmla="*/ 109 w 234"/>
                <a:gd name="T7" fmla="*/ 65 h 65"/>
                <a:gd name="T8" fmla="*/ 114 w 234"/>
                <a:gd name="T9" fmla="*/ 56 h 65"/>
                <a:gd name="T10" fmla="*/ 128 w 234"/>
                <a:gd name="T11" fmla="*/ 63 h 65"/>
                <a:gd name="T12" fmla="*/ 194 w 234"/>
                <a:gd name="T13" fmla="*/ 52 h 65"/>
                <a:gd name="T14" fmla="*/ 197 w 234"/>
                <a:gd name="T15" fmla="*/ 64 h 65"/>
                <a:gd name="T16" fmla="*/ 198 w 234"/>
                <a:gd name="T17" fmla="*/ 55 h 65"/>
                <a:gd name="T18" fmla="*/ 84 w 234"/>
                <a:gd name="T19" fmla="*/ 40 h 65"/>
                <a:gd name="T20" fmla="*/ 84 w 234"/>
                <a:gd name="T21" fmla="*/ 38 h 65"/>
                <a:gd name="T22" fmla="*/ 86 w 234"/>
                <a:gd name="T23" fmla="*/ 38 h 65"/>
                <a:gd name="T24" fmla="*/ 91 w 234"/>
                <a:gd name="T25" fmla="*/ 39 h 65"/>
                <a:gd name="T26" fmla="*/ 91 w 234"/>
                <a:gd name="T27" fmla="*/ 38 h 65"/>
                <a:gd name="T28" fmla="*/ 93 w 234"/>
                <a:gd name="T29" fmla="*/ 38 h 65"/>
                <a:gd name="T30" fmla="*/ 98 w 234"/>
                <a:gd name="T31" fmla="*/ 39 h 65"/>
                <a:gd name="T32" fmla="*/ 98 w 234"/>
                <a:gd name="T33" fmla="*/ 37 h 65"/>
                <a:gd name="T34" fmla="*/ 100 w 234"/>
                <a:gd name="T35" fmla="*/ 37 h 65"/>
                <a:gd name="T36" fmla="*/ 104 w 234"/>
                <a:gd name="T37" fmla="*/ 39 h 65"/>
                <a:gd name="T38" fmla="*/ 105 w 234"/>
                <a:gd name="T39" fmla="*/ 37 h 65"/>
                <a:gd name="T40" fmla="*/ 107 w 234"/>
                <a:gd name="T41" fmla="*/ 37 h 65"/>
                <a:gd name="T42" fmla="*/ 114 w 234"/>
                <a:gd name="T43" fmla="*/ 36 h 65"/>
                <a:gd name="T44" fmla="*/ 114 w 234"/>
                <a:gd name="T45" fmla="*/ 38 h 65"/>
                <a:gd name="T46" fmla="*/ 112 w 234"/>
                <a:gd name="T47" fmla="*/ 38 h 65"/>
                <a:gd name="T48" fmla="*/ 118 w 234"/>
                <a:gd name="T49" fmla="*/ 38 h 65"/>
                <a:gd name="T50" fmla="*/ 119 w 234"/>
                <a:gd name="T51" fmla="*/ 36 h 65"/>
                <a:gd name="T52" fmla="*/ 121 w 234"/>
                <a:gd name="T53" fmla="*/ 36 h 65"/>
                <a:gd name="T54" fmla="*/ 125 w 234"/>
                <a:gd name="T55" fmla="*/ 36 h 65"/>
                <a:gd name="T56" fmla="*/ 124 w 234"/>
                <a:gd name="T57" fmla="*/ 37 h 65"/>
                <a:gd name="T58" fmla="*/ 138 w 234"/>
                <a:gd name="T59" fmla="*/ 35 h 65"/>
                <a:gd name="T60" fmla="*/ 142 w 234"/>
                <a:gd name="T61" fmla="*/ 37 h 65"/>
                <a:gd name="T62" fmla="*/ 143 w 234"/>
                <a:gd name="T63" fmla="*/ 35 h 65"/>
                <a:gd name="T64" fmla="*/ 145 w 234"/>
                <a:gd name="T65" fmla="*/ 35 h 65"/>
                <a:gd name="T66" fmla="*/ 149 w 234"/>
                <a:gd name="T67" fmla="*/ 36 h 65"/>
                <a:gd name="T68" fmla="*/ 150 w 234"/>
                <a:gd name="T69" fmla="*/ 35 h 65"/>
                <a:gd name="T70" fmla="*/ 152 w 234"/>
                <a:gd name="T71" fmla="*/ 35 h 65"/>
                <a:gd name="T72" fmla="*/ 156 w 234"/>
                <a:gd name="T73" fmla="*/ 36 h 65"/>
                <a:gd name="T74" fmla="*/ 157 w 234"/>
                <a:gd name="T75" fmla="*/ 34 h 65"/>
                <a:gd name="T76" fmla="*/ 159 w 234"/>
                <a:gd name="T77" fmla="*/ 34 h 65"/>
                <a:gd name="T78" fmla="*/ 163 w 234"/>
                <a:gd name="T79" fmla="*/ 36 h 65"/>
                <a:gd name="T80" fmla="*/ 164 w 234"/>
                <a:gd name="T81" fmla="*/ 34 h 65"/>
                <a:gd name="T82" fmla="*/ 165 w 234"/>
                <a:gd name="T83" fmla="*/ 34 h 65"/>
                <a:gd name="T84" fmla="*/ 170 w 234"/>
                <a:gd name="T85" fmla="*/ 35 h 65"/>
                <a:gd name="T86" fmla="*/ 171 w 234"/>
                <a:gd name="T87" fmla="*/ 34 h 65"/>
                <a:gd name="T88" fmla="*/ 172 w 234"/>
                <a:gd name="T89" fmla="*/ 34 h 65"/>
                <a:gd name="T90" fmla="*/ 177 w 234"/>
                <a:gd name="T91" fmla="*/ 35 h 65"/>
                <a:gd name="T92" fmla="*/ 178 w 234"/>
                <a:gd name="T93" fmla="*/ 33 h 65"/>
                <a:gd name="T94" fmla="*/ 179 w 234"/>
                <a:gd name="T95" fmla="*/ 33 h 65"/>
                <a:gd name="T96" fmla="*/ 184 w 234"/>
                <a:gd name="T97" fmla="*/ 35 h 65"/>
                <a:gd name="T98" fmla="*/ 185 w 234"/>
                <a:gd name="T99" fmla="*/ 33 h 65"/>
                <a:gd name="T100" fmla="*/ 186 w 234"/>
                <a:gd name="T101" fmla="*/ 33 h 65"/>
                <a:gd name="T102" fmla="*/ 209 w 234"/>
                <a:gd name="T103" fmla="*/ 34 h 65"/>
                <a:gd name="T104" fmla="*/ 209 w 234"/>
                <a:gd name="T105" fmla="*/ 34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34" h="65">
                  <a:moveTo>
                    <a:pt x="222" y="33"/>
                  </a:moveTo>
                  <a:cubicBezTo>
                    <a:pt x="219" y="33"/>
                    <a:pt x="219" y="33"/>
                    <a:pt x="219" y="33"/>
                  </a:cubicBezTo>
                  <a:cubicBezTo>
                    <a:pt x="217" y="31"/>
                    <a:pt x="217" y="31"/>
                    <a:pt x="217" y="31"/>
                  </a:cubicBezTo>
                  <a:cubicBezTo>
                    <a:pt x="218" y="31"/>
                    <a:pt x="218" y="31"/>
                    <a:pt x="218" y="31"/>
                  </a:cubicBezTo>
                  <a:cubicBezTo>
                    <a:pt x="214" y="28"/>
                    <a:pt x="206" y="25"/>
                    <a:pt x="196" y="25"/>
                  </a:cubicBezTo>
                  <a:cubicBezTo>
                    <a:pt x="180" y="25"/>
                    <a:pt x="59" y="31"/>
                    <a:pt x="59" y="31"/>
                  </a:cubicBezTo>
                  <a:cubicBezTo>
                    <a:pt x="52" y="28"/>
                    <a:pt x="52" y="28"/>
                    <a:pt x="52" y="28"/>
                  </a:cubicBezTo>
                  <a:cubicBezTo>
                    <a:pt x="52" y="28"/>
                    <a:pt x="35" y="6"/>
                    <a:pt x="33" y="4"/>
                  </a:cubicBezTo>
                  <a:cubicBezTo>
                    <a:pt x="32" y="2"/>
                    <a:pt x="31" y="0"/>
                    <a:pt x="29" y="1"/>
                  </a:cubicBezTo>
                  <a:cubicBezTo>
                    <a:pt x="26" y="1"/>
                    <a:pt x="22" y="2"/>
                    <a:pt x="22" y="2"/>
                  </a:cubicBezTo>
                  <a:cubicBezTo>
                    <a:pt x="29" y="35"/>
                    <a:pt x="29" y="35"/>
                    <a:pt x="29" y="35"/>
                  </a:cubicBezTo>
                  <a:cubicBezTo>
                    <a:pt x="29" y="35"/>
                    <a:pt x="29" y="35"/>
                    <a:pt x="26" y="35"/>
                  </a:cubicBezTo>
                  <a:cubicBezTo>
                    <a:pt x="23" y="35"/>
                    <a:pt x="21" y="37"/>
                    <a:pt x="21" y="37"/>
                  </a:cubicBezTo>
                  <a:cubicBezTo>
                    <a:pt x="21" y="37"/>
                    <a:pt x="16" y="35"/>
                    <a:pt x="8" y="35"/>
                  </a:cubicBezTo>
                  <a:cubicBezTo>
                    <a:pt x="0" y="35"/>
                    <a:pt x="1" y="36"/>
                    <a:pt x="1" y="36"/>
                  </a:cubicBezTo>
                  <a:cubicBezTo>
                    <a:pt x="20" y="39"/>
                    <a:pt x="20" y="39"/>
                    <a:pt x="20" y="39"/>
                  </a:cubicBezTo>
                  <a:cubicBezTo>
                    <a:pt x="20" y="41"/>
                    <a:pt x="20" y="41"/>
                    <a:pt x="20" y="41"/>
                  </a:cubicBezTo>
                  <a:cubicBezTo>
                    <a:pt x="20" y="41"/>
                    <a:pt x="22" y="42"/>
                    <a:pt x="38" y="46"/>
                  </a:cubicBezTo>
                  <a:cubicBezTo>
                    <a:pt x="54" y="50"/>
                    <a:pt x="78" y="54"/>
                    <a:pt x="83" y="54"/>
                  </a:cubicBezTo>
                  <a:cubicBezTo>
                    <a:pt x="87" y="54"/>
                    <a:pt x="102" y="54"/>
                    <a:pt x="110" y="54"/>
                  </a:cubicBezTo>
                  <a:cubicBezTo>
                    <a:pt x="110" y="58"/>
                    <a:pt x="110" y="58"/>
                    <a:pt x="110" y="58"/>
                  </a:cubicBezTo>
                  <a:cubicBezTo>
                    <a:pt x="109" y="58"/>
                    <a:pt x="109" y="58"/>
                    <a:pt x="109" y="58"/>
                  </a:cubicBezTo>
                  <a:cubicBezTo>
                    <a:pt x="107" y="58"/>
                    <a:pt x="105" y="59"/>
                    <a:pt x="105" y="61"/>
                  </a:cubicBezTo>
                  <a:cubicBezTo>
                    <a:pt x="105" y="63"/>
                    <a:pt x="107" y="65"/>
                    <a:pt x="109" y="65"/>
                  </a:cubicBezTo>
                  <a:cubicBezTo>
                    <a:pt x="112" y="65"/>
                    <a:pt x="112" y="65"/>
                    <a:pt x="112" y="65"/>
                  </a:cubicBezTo>
                  <a:cubicBezTo>
                    <a:pt x="114" y="65"/>
                    <a:pt x="115" y="63"/>
                    <a:pt x="115" y="61"/>
                  </a:cubicBezTo>
                  <a:cubicBezTo>
                    <a:pt x="115" y="59"/>
                    <a:pt x="114" y="58"/>
                    <a:pt x="112" y="58"/>
                  </a:cubicBezTo>
                  <a:cubicBezTo>
                    <a:pt x="112" y="57"/>
                    <a:pt x="112" y="57"/>
                    <a:pt x="112" y="57"/>
                  </a:cubicBezTo>
                  <a:cubicBezTo>
                    <a:pt x="113" y="56"/>
                    <a:pt x="113" y="56"/>
                    <a:pt x="113" y="56"/>
                  </a:cubicBezTo>
                  <a:cubicBezTo>
                    <a:pt x="114" y="56"/>
                    <a:pt x="114" y="56"/>
                    <a:pt x="114" y="56"/>
                  </a:cubicBezTo>
                  <a:cubicBezTo>
                    <a:pt x="114" y="56"/>
                    <a:pt x="114" y="56"/>
                    <a:pt x="114" y="56"/>
                  </a:cubicBezTo>
                  <a:cubicBezTo>
                    <a:pt x="114" y="56"/>
                    <a:pt x="123" y="57"/>
                    <a:pt x="123" y="58"/>
                  </a:cubicBezTo>
                  <a:cubicBezTo>
                    <a:pt x="123" y="58"/>
                    <a:pt x="123" y="58"/>
                    <a:pt x="123" y="58"/>
                  </a:cubicBezTo>
                  <a:cubicBezTo>
                    <a:pt x="123" y="59"/>
                    <a:pt x="123" y="59"/>
                    <a:pt x="123" y="60"/>
                  </a:cubicBezTo>
                  <a:cubicBezTo>
                    <a:pt x="123" y="62"/>
                    <a:pt x="124" y="63"/>
                    <a:pt x="125" y="63"/>
                  </a:cubicBezTo>
                  <a:cubicBezTo>
                    <a:pt x="128" y="63"/>
                    <a:pt x="128" y="63"/>
                    <a:pt x="128" y="63"/>
                  </a:cubicBezTo>
                  <a:cubicBezTo>
                    <a:pt x="129" y="63"/>
                    <a:pt x="130" y="62"/>
                    <a:pt x="130" y="61"/>
                  </a:cubicBezTo>
                  <a:cubicBezTo>
                    <a:pt x="135" y="62"/>
                    <a:pt x="144" y="62"/>
                    <a:pt x="145" y="62"/>
                  </a:cubicBezTo>
                  <a:cubicBezTo>
                    <a:pt x="147" y="61"/>
                    <a:pt x="148" y="58"/>
                    <a:pt x="148" y="58"/>
                  </a:cubicBezTo>
                  <a:cubicBezTo>
                    <a:pt x="148" y="58"/>
                    <a:pt x="162" y="60"/>
                    <a:pt x="165" y="59"/>
                  </a:cubicBezTo>
                  <a:cubicBezTo>
                    <a:pt x="167" y="57"/>
                    <a:pt x="166" y="53"/>
                    <a:pt x="166" y="53"/>
                  </a:cubicBezTo>
                  <a:cubicBezTo>
                    <a:pt x="166" y="53"/>
                    <a:pt x="180" y="52"/>
                    <a:pt x="194" y="52"/>
                  </a:cubicBezTo>
                  <a:cubicBezTo>
                    <a:pt x="194" y="55"/>
                    <a:pt x="194" y="55"/>
                    <a:pt x="194" y="55"/>
                  </a:cubicBezTo>
                  <a:cubicBezTo>
                    <a:pt x="195" y="55"/>
                    <a:pt x="195" y="55"/>
                    <a:pt x="195" y="55"/>
                  </a:cubicBezTo>
                  <a:cubicBezTo>
                    <a:pt x="195" y="59"/>
                    <a:pt x="195" y="59"/>
                    <a:pt x="195" y="59"/>
                  </a:cubicBezTo>
                  <a:cubicBezTo>
                    <a:pt x="195" y="59"/>
                    <a:pt x="195" y="59"/>
                    <a:pt x="195" y="59"/>
                  </a:cubicBezTo>
                  <a:cubicBezTo>
                    <a:pt x="195" y="59"/>
                    <a:pt x="194" y="60"/>
                    <a:pt x="194" y="61"/>
                  </a:cubicBezTo>
                  <a:cubicBezTo>
                    <a:pt x="194" y="63"/>
                    <a:pt x="195" y="64"/>
                    <a:pt x="197" y="64"/>
                  </a:cubicBezTo>
                  <a:cubicBezTo>
                    <a:pt x="197" y="64"/>
                    <a:pt x="197" y="64"/>
                    <a:pt x="197" y="64"/>
                  </a:cubicBezTo>
                  <a:cubicBezTo>
                    <a:pt x="197" y="64"/>
                    <a:pt x="198" y="64"/>
                    <a:pt x="198" y="64"/>
                  </a:cubicBezTo>
                  <a:cubicBezTo>
                    <a:pt x="199" y="64"/>
                    <a:pt x="200" y="63"/>
                    <a:pt x="200" y="61"/>
                  </a:cubicBezTo>
                  <a:cubicBezTo>
                    <a:pt x="200" y="60"/>
                    <a:pt x="199" y="59"/>
                    <a:pt x="198" y="59"/>
                  </a:cubicBezTo>
                  <a:cubicBezTo>
                    <a:pt x="198" y="59"/>
                    <a:pt x="198" y="59"/>
                    <a:pt x="198" y="59"/>
                  </a:cubicBezTo>
                  <a:cubicBezTo>
                    <a:pt x="198" y="55"/>
                    <a:pt x="198" y="55"/>
                    <a:pt x="198" y="55"/>
                  </a:cubicBezTo>
                  <a:cubicBezTo>
                    <a:pt x="200" y="52"/>
                    <a:pt x="200" y="52"/>
                    <a:pt x="200" y="52"/>
                  </a:cubicBezTo>
                  <a:cubicBezTo>
                    <a:pt x="200" y="51"/>
                    <a:pt x="200" y="51"/>
                    <a:pt x="200" y="51"/>
                  </a:cubicBezTo>
                  <a:cubicBezTo>
                    <a:pt x="206" y="51"/>
                    <a:pt x="212" y="51"/>
                    <a:pt x="214" y="51"/>
                  </a:cubicBezTo>
                  <a:cubicBezTo>
                    <a:pt x="222" y="50"/>
                    <a:pt x="234" y="46"/>
                    <a:pt x="234" y="42"/>
                  </a:cubicBezTo>
                  <a:cubicBezTo>
                    <a:pt x="234" y="38"/>
                    <a:pt x="224" y="34"/>
                    <a:pt x="222" y="33"/>
                  </a:cubicBezTo>
                  <a:close/>
                  <a:moveTo>
                    <a:pt x="84" y="40"/>
                  </a:moveTo>
                  <a:cubicBezTo>
                    <a:pt x="83" y="40"/>
                    <a:pt x="83" y="40"/>
                    <a:pt x="83" y="40"/>
                  </a:cubicBezTo>
                  <a:cubicBezTo>
                    <a:pt x="83" y="40"/>
                    <a:pt x="83" y="39"/>
                    <a:pt x="83" y="39"/>
                  </a:cubicBezTo>
                  <a:cubicBezTo>
                    <a:pt x="83" y="38"/>
                    <a:pt x="83" y="38"/>
                    <a:pt x="83" y="38"/>
                  </a:cubicBezTo>
                  <a:cubicBezTo>
                    <a:pt x="83" y="38"/>
                    <a:pt x="83" y="38"/>
                    <a:pt x="83" y="38"/>
                  </a:cubicBezTo>
                  <a:cubicBezTo>
                    <a:pt x="84" y="38"/>
                    <a:pt x="84" y="38"/>
                    <a:pt x="84" y="38"/>
                  </a:cubicBezTo>
                  <a:cubicBezTo>
                    <a:pt x="84" y="38"/>
                    <a:pt x="84" y="38"/>
                    <a:pt x="84" y="38"/>
                  </a:cubicBezTo>
                  <a:cubicBezTo>
                    <a:pt x="84" y="39"/>
                    <a:pt x="84" y="39"/>
                    <a:pt x="84" y="39"/>
                  </a:cubicBezTo>
                  <a:cubicBezTo>
                    <a:pt x="84" y="39"/>
                    <a:pt x="84" y="40"/>
                    <a:pt x="84" y="40"/>
                  </a:cubicBezTo>
                  <a:close/>
                  <a:moveTo>
                    <a:pt x="87" y="39"/>
                  </a:moveTo>
                  <a:cubicBezTo>
                    <a:pt x="87" y="40"/>
                    <a:pt x="87" y="40"/>
                    <a:pt x="87" y="40"/>
                  </a:cubicBezTo>
                  <a:cubicBezTo>
                    <a:pt x="86" y="40"/>
                    <a:pt x="86" y="39"/>
                    <a:pt x="86" y="39"/>
                  </a:cubicBezTo>
                  <a:cubicBezTo>
                    <a:pt x="86" y="38"/>
                    <a:pt x="86" y="38"/>
                    <a:pt x="86" y="38"/>
                  </a:cubicBezTo>
                  <a:cubicBezTo>
                    <a:pt x="86" y="38"/>
                    <a:pt x="86" y="37"/>
                    <a:pt x="87" y="37"/>
                  </a:cubicBezTo>
                  <a:cubicBezTo>
                    <a:pt x="87" y="37"/>
                    <a:pt x="87" y="37"/>
                    <a:pt x="87" y="37"/>
                  </a:cubicBezTo>
                  <a:cubicBezTo>
                    <a:pt x="87" y="37"/>
                    <a:pt x="88" y="38"/>
                    <a:pt x="88" y="38"/>
                  </a:cubicBezTo>
                  <a:cubicBezTo>
                    <a:pt x="88" y="39"/>
                    <a:pt x="88" y="39"/>
                    <a:pt x="88" y="39"/>
                  </a:cubicBezTo>
                  <a:cubicBezTo>
                    <a:pt x="88" y="39"/>
                    <a:pt x="88" y="39"/>
                    <a:pt x="87" y="39"/>
                  </a:cubicBezTo>
                  <a:close/>
                  <a:moveTo>
                    <a:pt x="91" y="39"/>
                  </a:moveTo>
                  <a:cubicBezTo>
                    <a:pt x="90" y="39"/>
                    <a:pt x="90" y="39"/>
                    <a:pt x="90" y="39"/>
                  </a:cubicBezTo>
                  <a:cubicBezTo>
                    <a:pt x="90" y="39"/>
                    <a:pt x="90" y="39"/>
                    <a:pt x="90" y="39"/>
                  </a:cubicBezTo>
                  <a:cubicBezTo>
                    <a:pt x="89" y="38"/>
                    <a:pt x="89" y="38"/>
                    <a:pt x="89" y="38"/>
                  </a:cubicBezTo>
                  <a:cubicBezTo>
                    <a:pt x="89" y="38"/>
                    <a:pt x="90" y="37"/>
                    <a:pt x="90" y="37"/>
                  </a:cubicBezTo>
                  <a:cubicBezTo>
                    <a:pt x="91" y="37"/>
                    <a:pt x="91" y="37"/>
                    <a:pt x="91" y="37"/>
                  </a:cubicBezTo>
                  <a:cubicBezTo>
                    <a:pt x="91" y="37"/>
                    <a:pt x="91" y="37"/>
                    <a:pt x="91" y="38"/>
                  </a:cubicBezTo>
                  <a:cubicBezTo>
                    <a:pt x="91" y="39"/>
                    <a:pt x="91" y="39"/>
                    <a:pt x="91" y="39"/>
                  </a:cubicBezTo>
                  <a:cubicBezTo>
                    <a:pt x="91" y="39"/>
                    <a:pt x="91" y="39"/>
                    <a:pt x="91" y="39"/>
                  </a:cubicBezTo>
                  <a:close/>
                  <a:moveTo>
                    <a:pt x="94" y="39"/>
                  </a:moveTo>
                  <a:cubicBezTo>
                    <a:pt x="94" y="39"/>
                    <a:pt x="94" y="39"/>
                    <a:pt x="94" y="39"/>
                  </a:cubicBezTo>
                  <a:cubicBezTo>
                    <a:pt x="93" y="39"/>
                    <a:pt x="93" y="39"/>
                    <a:pt x="93" y="39"/>
                  </a:cubicBezTo>
                  <a:cubicBezTo>
                    <a:pt x="93" y="38"/>
                    <a:pt x="93" y="38"/>
                    <a:pt x="93" y="38"/>
                  </a:cubicBezTo>
                  <a:cubicBezTo>
                    <a:pt x="93" y="37"/>
                    <a:pt x="93" y="37"/>
                    <a:pt x="94" y="37"/>
                  </a:cubicBezTo>
                  <a:cubicBezTo>
                    <a:pt x="94" y="37"/>
                    <a:pt x="94" y="37"/>
                    <a:pt x="94" y="37"/>
                  </a:cubicBezTo>
                  <a:cubicBezTo>
                    <a:pt x="94" y="37"/>
                    <a:pt x="95" y="37"/>
                    <a:pt x="95" y="38"/>
                  </a:cubicBezTo>
                  <a:cubicBezTo>
                    <a:pt x="95" y="38"/>
                    <a:pt x="95" y="38"/>
                    <a:pt x="95" y="38"/>
                  </a:cubicBezTo>
                  <a:cubicBezTo>
                    <a:pt x="95" y="39"/>
                    <a:pt x="94" y="39"/>
                    <a:pt x="94" y="39"/>
                  </a:cubicBezTo>
                  <a:close/>
                  <a:moveTo>
                    <a:pt x="98" y="39"/>
                  </a:moveTo>
                  <a:cubicBezTo>
                    <a:pt x="97" y="39"/>
                    <a:pt x="97" y="39"/>
                    <a:pt x="97" y="39"/>
                  </a:cubicBezTo>
                  <a:cubicBezTo>
                    <a:pt x="97" y="39"/>
                    <a:pt x="96" y="39"/>
                    <a:pt x="96" y="38"/>
                  </a:cubicBezTo>
                  <a:cubicBezTo>
                    <a:pt x="96" y="38"/>
                    <a:pt x="96" y="38"/>
                    <a:pt x="96" y="38"/>
                  </a:cubicBezTo>
                  <a:cubicBezTo>
                    <a:pt x="96" y="37"/>
                    <a:pt x="97" y="37"/>
                    <a:pt x="97" y="37"/>
                  </a:cubicBezTo>
                  <a:cubicBezTo>
                    <a:pt x="97" y="37"/>
                    <a:pt x="97" y="37"/>
                    <a:pt x="97" y="37"/>
                  </a:cubicBezTo>
                  <a:cubicBezTo>
                    <a:pt x="98" y="37"/>
                    <a:pt x="98" y="37"/>
                    <a:pt x="98" y="37"/>
                  </a:cubicBezTo>
                  <a:cubicBezTo>
                    <a:pt x="98" y="38"/>
                    <a:pt x="98" y="38"/>
                    <a:pt x="98" y="38"/>
                  </a:cubicBezTo>
                  <a:cubicBezTo>
                    <a:pt x="98" y="39"/>
                    <a:pt x="98" y="39"/>
                    <a:pt x="98" y="39"/>
                  </a:cubicBezTo>
                  <a:close/>
                  <a:moveTo>
                    <a:pt x="101" y="39"/>
                  </a:moveTo>
                  <a:cubicBezTo>
                    <a:pt x="101" y="39"/>
                    <a:pt x="101" y="39"/>
                    <a:pt x="101" y="39"/>
                  </a:cubicBezTo>
                  <a:cubicBezTo>
                    <a:pt x="100" y="39"/>
                    <a:pt x="100" y="39"/>
                    <a:pt x="100" y="38"/>
                  </a:cubicBezTo>
                  <a:cubicBezTo>
                    <a:pt x="100" y="37"/>
                    <a:pt x="100" y="37"/>
                    <a:pt x="100" y="37"/>
                  </a:cubicBezTo>
                  <a:cubicBezTo>
                    <a:pt x="100" y="37"/>
                    <a:pt x="100" y="37"/>
                    <a:pt x="100" y="37"/>
                  </a:cubicBezTo>
                  <a:cubicBezTo>
                    <a:pt x="101" y="37"/>
                    <a:pt x="101" y="37"/>
                    <a:pt x="101" y="37"/>
                  </a:cubicBezTo>
                  <a:cubicBezTo>
                    <a:pt x="101" y="37"/>
                    <a:pt x="102" y="37"/>
                    <a:pt x="102" y="37"/>
                  </a:cubicBezTo>
                  <a:cubicBezTo>
                    <a:pt x="102" y="38"/>
                    <a:pt x="102" y="38"/>
                    <a:pt x="102" y="38"/>
                  </a:cubicBezTo>
                  <a:cubicBezTo>
                    <a:pt x="102" y="39"/>
                    <a:pt x="101" y="39"/>
                    <a:pt x="101" y="39"/>
                  </a:cubicBezTo>
                  <a:close/>
                  <a:moveTo>
                    <a:pt x="104" y="39"/>
                  </a:moveTo>
                  <a:cubicBezTo>
                    <a:pt x="104" y="39"/>
                    <a:pt x="104" y="39"/>
                    <a:pt x="104" y="39"/>
                  </a:cubicBezTo>
                  <a:cubicBezTo>
                    <a:pt x="104" y="39"/>
                    <a:pt x="103" y="38"/>
                    <a:pt x="103" y="38"/>
                  </a:cubicBezTo>
                  <a:cubicBezTo>
                    <a:pt x="103" y="37"/>
                    <a:pt x="103" y="37"/>
                    <a:pt x="103" y="37"/>
                  </a:cubicBezTo>
                  <a:cubicBezTo>
                    <a:pt x="103" y="37"/>
                    <a:pt x="104" y="37"/>
                    <a:pt x="104" y="37"/>
                  </a:cubicBezTo>
                  <a:cubicBezTo>
                    <a:pt x="104" y="37"/>
                    <a:pt x="104" y="37"/>
                    <a:pt x="104" y="37"/>
                  </a:cubicBezTo>
                  <a:cubicBezTo>
                    <a:pt x="105" y="37"/>
                    <a:pt x="105" y="37"/>
                    <a:pt x="105" y="37"/>
                  </a:cubicBezTo>
                  <a:cubicBezTo>
                    <a:pt x="105" y="38"/>
                    <a:pt x="105" y="38"/>
                    <a:pt x="105" y="38"/>
                  </a:cubicBezTo>
                  <a:cubicBezTo>
                    <a:pt x="105" y="38"/>
                    <a:pt x="105" y="39"/>
                    <a:pt x="104" y="39"/>
                  </a:cubicBezTo>
                  <a:close/>
                  <a:moveTo>
                    <a:pt x="108" y="38"/>
                  </a:moveTo>
                  <a:cubicBezTo>
                    <a:pt x="107" y="39"/>
                    <a:pt x="107" y="39"/>
                    <a:pt x="107" y="39"/>
                  </a:cubicBezTo>
                  <a:cubicBezTo>
                    <a:pt x="107" y="39"/>
                    <a:pt x="107" y="38"/>
                    <a:pt x="107" y="38"/>
                  </a:cubicBezTo>
                  <a:cubicBezTo>
                    <a:pt x="107" y="37"/>
                    <a:pt x="107" y="37"/>
                    <a:pt x="107" y="37"/>
                  </a:cubicBezTo>
                  <a:cubicBezTo>
                    <a:pt x="107" y="37"/>
                    <a:pt x="107" y="36"/>
                    <a:pt x="107" y="36"/>
                  </a:cubicBezTo>
                  <a:cubicBezTo>
                    <a:pt x="108" y="36"/>
                    <a:pt x="108" y="36"/>
                    <a:pt x="108" y="36"/>
                  </a:cubicBezTo>
                  <a:cubicBezTo>
                    <a:pt x="108" y="36"/>
                    <a:pt x="109" y="37"/>
                    <a:pt x="109" y="37"/>
                  </a:cubicBezTo>
                  <a:cubicBezTo>
                    <a:pt x="109" y="38"/>
                    <a:pt x="109" y="38"/>
                    <a:pt x="109" y="38"/>
                  </a:cubicBezTo>
                  <a:cubicBezTo>
                    <a:pt x="109" y="38"/>
                    <a:pt x="108" y="38"/>
                    <a:pt x="108" y="38"/>
                  </a:cubicBezTo>
                  <a:close/>
                  <a:moveTo>
                    <a:pt x="114" y="36"/>
                  </a:moveTo>
                  <a:cubicBezTo>
                    <a:pt x="115" y="36"/>
                    <a:pt x="115" y="36"/>
                    <a:pt x="115" y="36"/>
                  </a:cubicBezTo>
                  <a:cubicBezTo>
                    <a:pt x="115" y="36"/>
                    <a:pt x="115" y="36"/>
                    <a:pt x="115" y="37"/>
                  </a:cubicBezTo>
                  <a:cubicBezTo>
                    <a:pt x="115" y="37"/>
                    <a:pt x="115" y="37"/>
                    <a:pt x="115" y="37"/>
                  </a:cubicBezTo>
                  <a:cubicBezTo>
                    <a:pt x="115" y="38"/>
                    <a:pt x="115" y="38"/>
                    <a:pt x="115" y="38"/>
                  </a:cubicBezTo>
                  <a:cubicBezTo>
                    <a:pt x="114" y="38"/>
                    <a:pt x="114" y="38"/>
                    <a:pt x="114" y="38"/>
                  </a:cubicBezTo>
                  <a:cubicBezTo>
                    <a:pt x="114" y="38"/>
                    <a:pt x="114" y="38"/>
                    <a:pt x="114" y="38"/>
                  </a:cubicBezTo>
                  <a:cubicBezTo>
                    <a:pt x="114" y="37"/>
                    <a:pt x="114" y="37"/>
                    <a:pt x="114" y="37"/>
                  </a:cubicBezTo>
                  <a:cubicBezTo>
                    <a:pt x="114" y="36"/>
                    <a:pt x="114" y="36"/>
                    <a:pt x="114" y="36"/>
                  </a:cubicBezTo>
                  <a:close/>
                  <a:moveTo>
                    <a:pt x="111" y="36"/>
                  </a:moveTo>
                  <a:cubicBezTo>
                    <a:pt x="111" y="36"/>
                    <a:pt x="111" y="36"/>
                    <a:pt x="111" y="36"/>
                  </a:cubicBezTo>
                  <a:cubicBezTo>
                    <a:pt x="112" y="36"/>
                    <a:pt x="112" y="36"/>
                    <a:pt x="112" y="37"/>
                  </a:cubicBezTo>
                  <a:cubicBezTo>
                    <a:pt x="112" y="38"/>
                    <a:pt x="112" y="38"/>
                    <a:pt x="112" y="38"/>
                  </a:cubicBezTo>
                  <a:cubicBezTo>
                    <a:pt x="112" y="38"/>
                    <a:pt x="112" y="38"/>
                    <a:pt x="111" y="38"/>
                  </a:cubicBezTo>
                  <a:cubicBezTo>
                    <a:pt x="111" y="38"/>
                    <a:pt x="111" y="38"/>
                    <a:pt x="111" y="38"/>
                  </a:cubicBezTo>
                  <a:cubicBezTo>
                    <a:pt x="111" y="38"/>
                    <a:pt x="110" y="38"/>
                    <a:pt x="110" y="38"/>
                  </a:cubicBezTo>
                  <a:cubicBezTo>
                    <a:pt x="110" y="37"/>
                    <a:pt x="110" y="37"/>
                    <a:pt x="110" y="37"/>
                  </a:cubicBezTo>
                  <a:cubicBezTo>
                    <a:pt x="110" y="37"/>
                    <a:pt x="110" y="36"/>
                    <a:pt x="111" y="36"/>
                  </a:cubicBezTo>
                  <a:close/>
                  <a:moveTo>
                    <a:pt x="118" y="38"/>
                  </a:moveTo>
                  <a:cubicBezTo>
                    <a:pt x="118" y="38"/>
                    <a:pt x="118" y="38"/>
                    <a:pt x="118" y="38"/>
                  </a:cubicBezTo>
                  <a:cubicBezTo>
                    <a:pt x="118" y="38"/>
                    <a:pt x="117" y="38"/>
                    <a:pt x="117" y="37"/>
                  </a:cubicBezTo>
                  <a:cubicBezTo>
                    <a:pt x="117" y="37"/>
                    <a:pt x="117" y="37"/>
                    <a:pt x="117" y="37"/>
                  </a:cubicBezTo>
                  <a:cubicBezTo>
                    <a:pt x="117" y="36"/>
                    <a:pt x="117" y="36"/>
                    <a:pt x="118" y="36"/>
                  </a:cubicBezTo>
                  <a:cubicBezTo>
                    <a:pt x="118" y="36"/>
                    <a:pt x="118" y="36"/>
                    <a:pt x="118" y="36"/>
                  </a:cubicBezTo>
                  <a:cubicBezTo>
                    <a:pt x="119" y="36"/>
                    <a:pt x="119" y="36"/>
                    <a:pt x="119" y="36"/>
                  </a:cubicBezTo>
                  <a:cubicBezTo>
                    <a:pt x="119" y="37"/>
                    <a:pt x="119" y="37"/>
                    <a:pt x="119" y="37"/>
                  </a:cubicBezTo>
                  <a:cubicBezTo>
                    <a:pt x="119" y="38"/>
                    <a:pt x="119" y="38"/>
                    <a:pt x="118" y="38"/>
                  </a:cubicBezTo>
                  <a:close/>
                  <a:moveTo>
                    <a:pt x="122" y="38"/>
                  </a:moveTo>
                  <a:cubicBezTo>
                    <a:pt x="121" y="38"/>
                    <a:pt x="121" y="38"/>
                    <a:pt x="121" y="38"/>
                  </a:cubicBezTo>
                  <a:cubicBezTo>
                    <a:pt x="121" y="38"/>
                    <a:pt x="121" y="38"/>
                    <a:pt x="121" y="37"/>
                  </a:cubicBezTo>
                  <a:cubicBezTo>
                    <a:pt x="121" y="36"/>
                    <a:pt x="121" y="36"/>
                    <a:pt x="121" y="36"/>
                  </a:cubicBezTo>
                  <a:cubicBezTo>
                    <a:pt x="121" y="36"/>
                    <a:pt x="121" y="36"/>
                    <a:pt x="121" y="36"/>
                  </a:cubicBezTo>
                  <a:cubicBezTo>
                    <a:pt x="122" y="36"/>
                    <a:pt x="122" y="36"/>
                    <a:pt x="122" y="36"/>
                  </a:cubicBezTo>
                  <a:cubicBezTo>
                    <a:pt x="122" y="36"/>
                    <a:pt x="122" y="36"/>
                    <a:pt x="122" y="36"/>
                  </a:cubicBezTo>
                  <a:cubicBezTo>
                    <a:pt x="122" y="37"/>
                    <a:pt x="122" y="37"/>
                    <a:pt x="122" y="37"/>
                  </a:cubicBezTo>
                  <a:cubicBezTo>
                    <a:pt x="122" y="38"/>
                    <a:pt x="122" y="38"/>
                    <a:pt x="122" y="38"/>
                  </a:cubicBezTo>
                  <a:close/>
                  <a:moveTo>
                    <a:pt x="125" y="36"/>
                  </a:moveTo>
                  <a:cubicBezTo>
                    <a:pt x="125" y="36"/>
                    <a:pt x="125" y="36"/>
                    <a:pt x="125" y="36"/>
                  </a:cubicBezTo>
                  <a:cubicBezTo>
                    <a:pt x="126" y="36"/>
                    <a:pt x="126" y="36"/>
                    <a:pt x="126" y="36"/>
                  </a:cubicBezTo>
                  <a:cubicBezTo>
                    <a:pt x="126" y="37"/>
                    <a:pt x="126" y="37"/>
                    <a:pt x="126" y="37"/>
                  </a:cubicBezTo>
                  <a:cubicBezTo>
                    <a:pt x="126" y="37"/>
                    <a:pt x="126" y="38"/>
                    <a:pt x="125" y="38"/>
                  </a:cubicBezTo>
                  <a:cubicBezTo>
                    <a:pt x="125" y="38"/>
                    <a:pt x="125" y="38"/>
                    <a:pt x="125" y="38"/>
                  </a:cubicBezTo>
                  <a:cubicBezTo>
                    <a:pt x="124" y="38"/>
                    <a:pt x="124" y="37"/>
                    <a:pt x="124" y="37"/>
                  </a:cubicBezTo>
                  <a:cubicBezTo>
                    <a:pt x="124" y="36"/>
                    <a:pt x="124" y="36"/>
                    <a:pt x="124" y="36"/>
                  </a:cubicBezTo>
                  <a:cubicBezTo>
                    <a:pt x="124" y="36"/>
                    <a:pt x="124" y="36"/>
                    <a:pt x="125" y="36"/>
                  </a:cubicBezTo>
                  <a:close/>
                  <a:moveTo>
                    <a:pt x="139" y="37"/>
                  </a:moveTo>
                  <a:cubicBezTo>
                    <a:pt x="139" y="37"/>
                    <a:pt x="139" y="37"/>
                    <a:pt x="139" y="37"/>
                  </a:cubicBezTo>
                  <a:cubicBezTo>
                    <a:pt x="138" y="37"/>
                    <a:pt x="138" y="36"/>
                    <a:pt x="138" y="36"/>
                  </a:cubicBezTo>
                  <a:cubicBezTo>
                    <a:pt x="138" y="35"/>
                    <a:pt x="138" y="35"/>
                    <a:pt x="138" y="35"/>
                  </a:cubicBezTo>
                  <a:cubicBezTo>
                    <a:pt x="138" y="35"/>
                    <a:pt x="138" y="35"/>
                    <a:pt x="138" y="35"/>
                  </a:cubicBezTo>
                  <a:cubicBezTo>
                    <a:pt x="139" y="35"/>
                    <a:pt x="139" y="35"/>
                    <a:pt x="139" y="35"/>
                  </a:cubicBezTo>
                  <a:cubicBezTo>
                    <a:pt x="139" y="35"/>
                    <a:pt x="140" y="35"/>
                    <a:pt x="140" y="35"/>
                  </a:cubicBezTo>
                  <a:cubicBezTo>
                    <a:pt x="140" y="36"/>
                    <a:pt x="140" y="36"/>
                    <a:pt x="140" y="36"/>
                  </a:cubicBezTo>
                  <a:cubicBezTo>
                    <a:pt x="140" y="36"/>
                    <a:pt x="139" y="37"/>
                    <a:pt x="139" y="37"/>
                  </a:cubicBezTo>
                  <a:close/>
                  <a:moveTo>
                    <a:pt x="142" y="37"/>
                  </a:moveTo>
                  <a:cubicBezTo>
                    <a:pt x="142" y="37"/>
                    <a:pt x="142" y="37"/>
                    <a:pt x="142" y="37"/>
                  </a:cubicBezTo>
                  <a:cubicBezTo>
                    <a:pt x="142" y="37"/>
                    <a:pt x="141" y="36"/>
                    <a:pt x="141" y="36"/>
                  </a:cubicBezTo>
                  <a:cubicBezTo>
                    <a:pt x="141" y="35"/>
                    <a:pt x="141" y="35"/>
                    <a:pt x="141" y="35"/>
                  </a:cubicBezTo>
                  <a:cubicBezTo>
                    <a:pt x="141" y="35"/>
                    <a:pt x="142" y="35"/>
                    <a:pt x="142" y="34"/>
                  </a:cubicBezTo>
                  <a:cubicBezTo>
                    <a:pt x="142" y="34"/>
                    <a:pt x="142" y="34"/>
                    <a:pt x="142" y="34"/>
                  </a:cubicBezTo>
                  <a:cubicBezTo>
                    <a:pt x="143" y="34"/>
                    <a:pt x="143" y="35"/>
                    <a:pt x="143" y="35"/>
                  </a:cubicBezTo>
                  <a:cubicBezTo>
                    <a:pt x="143" y="36"/>
                    <a:pt x="143" y="36"/>
                    <a:pt x="143" y="36"/>
                  </a:cubicBezTo>
                  <a:cubicBezTo>
                    <a:pt x="143" y="36"/>
                    <a:pt x="143" y="37"/>
                    <a:pt x="142" y="37"/>
                  </a:cubicBezTo>
                  <a:close/>
                  <a:moveTo>
                    <a:pt x="146" y="36"/>
                  </a:moveTo>
                  <a:cubicBezTo>
                    <a:pt x="145" y="36"/>
                    <a:pt x="145" y="36"/>
                    <a:pt x="145" y="36"/>
                  </a:cubicBezTo>
                  <a:cubicBezTo>
                    <a:pt x="145" y="36"/>
                    <a:pt x="145" y="36"/>
                    <a:pt x="145" y="36"/>
                  </a:cubicBezTo>
                  <a:cubicBezTo>
                    <a:pt x="145" y="35"/>
                    <a:pt x="145" y="35"/>
                    <a:pt x="145" y="35"/>
                  </a:cubicBezTo>
                  <a:cubicBezTo>
                    <a:pt x="145" y="35"/>
                    <a:pt x="145" y="34"/>
                    <a:pt x="145" y="34"/>
                  </a:cubicBezTo>
                  <a:cubicBezTo>
                    <a:pt x="146" y="34"/>
                    <a:pt x="146" y="34"/>
                    <a:pt x="146" y="34"/>
                  </a:cubicBezTo>
                  <a:cubicBezTo>
                    <a:pt x="146" y="34"/>
                    <a:pt x="146" y="35"/>
                    <a:pt x="146" y="35"/>
                  </a:cubicBezTo>
                  <a:cubicBezTo>
                    <a:pt x="146" y="36"/>
                    <a:pt x="146" y="36"/>
                    <a:pt x="146" y="36"/>
                  </a:cubicBezTo>
                  <a:cubicBezTo>
                    <a:pt x="147" y="36"/>
                    <a:pt x="146" y="36"/>
                    <a:pt x="146" y="36"/>
                  </a:cubicBezTo>
                  <a:close/>
                  <a:moveTo>
                    <a:pt x="149" y="36"/>
                  </a:moveTo>
                  <a:cubicBezTo>
                    <a:pt x="149" y="36"/>
                    <a:pt x="149" y="36"/>
                    <a:pt x="149" y="36"/>
                  </a:cubicBezTo>
                  <a:cubicBezTo>
                    <a:pt x="149" y="36"/>
                    <a:pt x="148" y="36"/>
                    <a:pt x="148" y="36"/>
                  </a:cubicBezTo>
                  <a:cubicBezTo>
                    <a:pt x="148" y="35"/>
                    <a:pt x="148" y="35"/>
                    <a:pt x="148" y="35"/>
                  </a:cubicBezTo>
                  <a:cubicBezTo>
                    <a:pt x="148" y="34"/>
                    <a:pt x="148" y="34"/>
                    <a:pt x="149" y="34"/>
                  </a:cubicBezTo>
                  <a:cubicBezTo>
                    <a:pt x="149" y="34"/>
                    <a:pt x="149" y="34"/>
                    <a:pt x="149" y="34"/>
                  </a:cubicBezTo>
                  <a:cubicBezTo>
                    <a:pt x="150" y="34"/>
                    <a:pt x="150" y="34"/>
                    <a:pt x="150" y="35"/>
                  </a:cubicBezTo>
                  <a:cubicBezTo>
                    <a:pt x="150" y="36"/>
                    <a:pt x="150" y="36"/>
                    <a:pt x="150" y="36"/>
                  </a:cubicBezTo>
                  <a:cubicBezTo>
                    <a:pt x="150" y="36"/>
                    <a:pt x="150" y="36"/>
                    <a:pt x="149" y="36"/>
                  </a:cubicBezTo>
                  <a:close/>
                  <a:moveTo>
                    <a:pt x="153" y="36"/>
                  </a:moveTo>
                  <a:cubicBezTo>
                    <a:pt x="152" y="36"/>
                    <a:pt x="152" y="36"/>
                    <a:pt x="152" y="36"/>
                  </a:cubicBezTo>
                  <a:cubicBezTo>
                    <a:pt x="152" y="36"/>
                    <a:pt x="152" y="36"/>
                    <a:pt x="152" y="35"/>
                  </a:cubicBezTo>
                  <a:cubicBezTo>
                    <a:pt x="152" y="35"/>
                    <a:pt x="152" y="35"/>
                    <a:pt x="152" y="35"/>
                  </a:cubicBezTo>
                  <a:cubicBezTo>
                    <a:pt x="152" y="34"/>
                    <a:pt x="152" y="34"/>
                    <a:pt x="152" y="34"/>
                  </a:cubicBezTo>
                  <a:cubicBezTo>
                    <a:pt x="153" y="34"/>
                    <a:pt x="153" y="34"/>
                    <a:pt x="153" y="34"/>
                  </a:cubicBezTo>
                  <a:cubicBezTo>
                    <a:pt x="153" y="34"/>
                    <a:pt x="153" y="34"/>
                    <a:pt x="153" y="35"/>
                  </a:cubicBezTo>
                  <a:cubicBezTo>
                    <a:pt x="153" y="35"/>
                    <a:pt x="153" y="35"/>
                    <a:pt x="153" y="35"/>
                  </a:cubicBezTo>
                  <a:cubicBezTo>
                    <a:pt x="153" y="36"/>
                    <a:pt x="153" y="36"/>
                    <a:pt x="153" y="36"/>
                  </a:cubicBezTo>
                  <a:close/>
                  <a:moveTo>
                    <a:pt x="156" y="36"/>
                  </a:moveTo>
                  <a:cubicBezTo>
                    <a:pt x="156" y="36"/>
                    <a:pt x="156" y="36"/>
                    <a:pt x="156" y="36"/>
                  </a:cubicBezTo>
                  <a:cubicBezTo>
                    <a:pt x="155" y="36"/>
                    <a:pt x="155" y="36"/>
                    <a:pt x="155" y="35"/>
                  </a:cubicBezTo>
                  <a:cubicBezTo>
                    <a:pt x="155" y="34"/>
                    <a:pt x="155" y="34"/>
                    <a:pt x="155" y="34"/>
                  </a:cubicBezTo>
                  <a:cubicBezTo>
                    <a:pt x="155" y="34"/>
                    <a:pt x="155" y="34"/>
                    <a:pt x="156" y="34"/>
                  </a:cubicBezTo>
                  <a:cubicBezTo>
                    <a:pt x="156" y="34"/>
                    <a:pt x="156" y="34"/>
                    <a:pt x="156" y="34"/>
                  </a:cubicBezTo>
                  <a:cubicBezTo>
                    <a:pt x="157" y="34"/>
                    <a:pt x="157" y="34"/>
                    <a:pt x="157" y="34"/>
                  </a:cubicBezTo>
                  <a:cubicBezTo>
                    <a:pt x="157" y="35"/>
                    <a:pt x="157" y="35"/>
                    <a:pt x="157" y="35"/>
                  </a:cubicBezTo>
                  <a:cubicBezTo>
                    <a:pt x="157" y="36"/>
                    <a:pt x="157" y="36"/>
                    <a:pt x="156" y="36"/>
                  </a:cubicBezTo>
                  <a:close/>
                  <a:moveTo>
                    <a:pt x="160" y="36"/>
                  </a:moveTo>
                  <a:cubicBezTo>
                    <a:pt x="159" y="36"/>
                    <a:pt x="159" y="36"/>
                    <a:pt x="159" y="36"/>
                  </a:cubicBezTo>
                  <a:cubicBezTo>
                    <a:pt x="159" y="36"/>
                    <a:pt x="159" y="35"/>
                    <a:pt x="159" y="35"/>
                  </a:cubicBezTo>
                  <a:cubicBezTo>
                    <a:pt x="159" y="34"/>
                    <a:pt x="159" y="34"/>
                    <a:pt x="159" y="34"/>
                  </a:cubicBezTo>
                  <a:cubicBezTo>
                    <a:pt x="159" y="34"/>
                    <a:pt x="159" y="34"/>
                    <a:pt x="159" y="34"/>
                  </a:cubicBezTo>
                  <a:cubicBezTo>
                    <a:pt x="160" y="34"/>
                    <a:pt x="160" y="34"/>
                    <a:pt x="160" y="34"/>
                  </a:cubicBezTo>
                  <a:cubicBezTo>
                    <a:pt x="160" y="34"/>
                    <a:pt x="160" y="34"/>
                    <a:pt x="160" y="34"/>
                  </a:cubicBezTo>
                  <a:cubicBezTo>
                    <a:pt x="160" y="35"/>
                    <a:pt x="160" y="35"/>
                    <a:pt x="160" y="35"/>
                  </a:cubicBezTo>
                  <a:cubicBezTo>
                    <a:pt x="160" y="35"/>
                    <a:pt x="160" y="36"/>
                    <a:pt x="160" y="36"/>
                  </a:cubicBezTo>
                  <a:close/>
                  <a:moveTo>
                    <a:pt x="163" y="36"/>
                  </a:moveTo>
                  <a:cubicBezTo>
                    <a:pt x="163" y="36"/>
                    <a:pt x="163" y="36"/>
                    <a:pt x="163" y="36"/>
                  </a:cubicBezTo>
                  <a:cubicBezTo>
                    <a:pt x="162" y="36"/>
                    <a:pt x="162" y="35"/>
                    <a:pt x="162" y="35"/>
                  </a:cubicBezTo>
                  <a:cubicBezTo>
                    <a:pt x="162" y="34"/>
                    <a:pt x="162" y="34"/>
                    <a:pt x="162" y="34"/>
                  </a:cubicBezTo>
                  <a:cubicBezTo>
                    <a:pt x="162" y="34"/>
                    <a:pt x="162" y="34"/>
                    <a:pt x="163" y="33"/>
                  </a:cubicBezTo>
                  <a:cubicBezTo>
                    <a:pt x="163" y="33"/>
                    <a:pt x="163" y="33"/>
                    <a:pt x="163" y="33"/>
                  </a:cubicBezTo>
                  <a:cubicBezTo>
                    <a:pt x="163" y="33"/>
                    <a:pt x="164" y="34"/>
                    <a:pt x="164" y="34"/>
                  </a:cubicBezTo>
                  <a:cubicBezTo>
                    <a:pt x="164" y="35"/>
                    <a:pt x="164" y="35"/>
                    <a:pt x="164" y="35"/>
                  </a:cubicBezTo>
                  <a:cubicBezTo>
                    <a:pt x="164" y="35"/>
                    <a:pt x="164" y="36"/>
                    <a:pt x="163" y="36"/>
                  </a:cubicBezTo>
                  <a:close/>
                  <a:moveTo>
                    <a:pt x="167" y="35"/>
                  </a:moveTo>
                  <a:cubicBezTo>
                    <a:pt x="166" y="35"/>
                    <a:pt x="166" y="35"/>
                    <a:pt x="166" y="35"/>
                  </a:cubicBezTo>
                  <a:cubicBezTo>
                    <a:pt x="166" y="35"/>
                    <a:pt x="166" y="35"/>
                    <a:pt x="166" y="35"/>
                  </a:cubicBezTo>
                  <a:cubicBezTo>
                    <a:pt x="165" y="34"/>
                    <a:pt x="165" y="34"/>
                    <a:pt x="165" y="34"/>
                  </a:cubicBezTo>
                  <a:cubicBezTo>
                    <a:pt x="165" y="34"/>
                    <a:pt x="166" y="33"/>
                    <a:pt x="166" y="33"/>
                  </a:cubicBezTo>
                  <a:cubicBezTo>
                    <a:pt x="167" y="33"/>
                    <a:pt x="167" y="33"/>
                    <a:pt x="167" y="33"/>
                  </a:cubicBezTo>
                  <a:cubicBezTo>
                    <a:pt x="167" y="33"/>
                    <a:pt x="167" y="34"/>
                    <a:pt x="167" y="34"/>
                  </a:cubicBezTo>
                  <a:cubicBezTo>
                    <a:pt x="167" y="35"/>
                    <a:pt x="167" y="35"/>
                    <a:pt x="167" y="35"/>
                  </a:cubicBezTo>
                  <a:cubicBezTo>
                    <a:pt x="167" y="35"/>
                    <a:pt x="167" y="35"/>
                    <a:pt x="167" y="35"/>
                  </a:cubicBezTo>
                  <a:close/>
                  <a:moveTo>
                    <a:pt x="170" y="35"/>
                  </a:moveTo>
                  <a:cubicBezTo>
                    <a:pt x="170" y="35"/>
                    <a:pt x="170" y="35"/>
                    <a:pt x="170" y="35"/>
                  </a:cubicBezTo>
                  <a:cubicBezTo>
                    <a:pt x="169" y="35"/>
                    <a:pt x="169" y="35"/>
                    <a:pt x="169" y="35"/>
                  </a:cubicBezTo>
                  <a:cubicBezTo>
                    <a:pt x="169" y="34"/>
                    <a:pt x="169" y="34"/>
                    <a:pt x="169" y="34"/>
                  </a:cubicBezTo>
                  <a:cubicBezTo>
                    <a:pt x="169" y="33"/>
                    <a:pt x="169" y="33"/>
                    <a:pt x="170" y="33"/>
                  </a:cubicBezTo>
                  <a:cubicBezTo>
                    <a:pt x="170" y="33"/>
                    <a:pt x="170" y="33"/>
                    <a:pt x="170" y="33"/>
                  </a:cubicBezTo>
                  <a:cubicBezTo>
                    <a:pt x="170" y="33"/>
                    <a:pt x="171" y="33"/>
                    <a:pt x="171" y="34"/>
                  </a:cubicBezTo>
                  <a:cubicBezTo>
                    <a:pt x="171" y="35"/>
                    <a:pt x="171" y="35"/>
                    <a:pt x="171" y="35"/>
                  </a:cubicBezTo>
                  <a:cubicBezTo>
                    <a:pt x="171" y="35"/>
                    <a:pt x="170" y="35"/>
                    <a:pt x="170" y="35"/>
                  </a:cubicBezTo>
                  <a:close/>
                  <a:moveTo>
                    <a:pt x="174" y="35"/>
                  </a:moveTo>
                  <a:cubicBezTo>
                    <a:pt x="173" y="35"/>
                    <a:pt x="173" y="35"/>
                    <a:pt x="173" y="35"/>
                  </a:cubicBezTo>
                  <a:cubicBezTo>
                    <a:pt x="173" y="35"/>
                    <a:pt x="172" y="35"/>
                    <a:pt x="172" y="34"/>
                  </a:cubicBezTo>
                  <a:cubicBezTo>
                    <a:pt x="172" y="34"/>
                    <a:pt x="172" y="34"/>
                    <a:pt x="172" y="34"/>
                  </a:cubicBezTo>
                  <a:cubicBezTo>
                    <a:pt x="172" y="33"/>
                    <a:pt x="173" y="33"/>
                    <a:pt x="173" y="33"/>
                  </a:cubicBezTo>
                  <a:cubicBezTo>
                    <a:pt x="173" y="33"/>
                    <a:pt x="173" y="33"/>
                    <a:pt x="173" y="33"/>
                  </a:cubicBezTo>
                  <a:cubicBezTo>
                    <a:pt x="174" y="33"/>
                    <a:pt x="174" y="33"/>
                    <a:pt x="174" y="34"/>
                  </a:cubicBezTo>
                  <a:cubicBezTo>
                    <a:pt x="174" y="34"/>
                    <a:pt x="174" y="34"/>
                    <a:pt x="174" y="34"/>
                  </a:cubicBezTo>
                  <a:cubicBezTo>
                    <a:pt x="174" y="35"/>
                    <a:pt x="174" y="35"/>
                    <a:pt x="174" y="35"/>
                  </a:cubicBezTo>
                  <a:close/>
                  <a:moveTo>
                    <a:pt x="177" y="35"/>
                  </a:moveTo>
                  <a:cubicBezTo>
                    <a:pt x="177" y="35"/>
                    <a:pt x="177" y="35"/>
                    <a:pt x="177" y="35"/>
                  </a:cubicBezTo>
                  <a:cubicBezTo>
                    <a:pt x="176" y="35"/>
                    <a:pt x="176" y="35"/>
                    <a:pt x="176" y="34"/>
                  </a:cubicBezTo>
                  <a:cubicBezTo>
                    <a:pt x="176" y="33"/>
                    <a:pt x="176" y="33"/>
                    <a:pt x="176" y="33"/>
                  </a:cubicBezTo>
                  <a:cubicBezTo>
                    <a:pt x="176" y="33"/>
                    <a:pt x="176" y="33"/>
                    <a:pt x="176" y="33"/>
                  </a:cubicBezTo>
                  <a:cubicBezTo>
                    <a:pt x="177" y="33"/>
                    <a:pt x="177" y="33"/>
                    <a:pt x="177" y="33"/>
                  </a:cubicBezTo>
                  <a:cubicBezTo>
                    <a:pt x="177" y="33"/>
                    <a:pt x="178" y="33"/>
                    <a:pt x="178" y="33"/>
                  </a:cubicBezTo>
                  <a:cubicBezTo>
                    <a:pt x="178" y="34"/>
                    <a:pt x="178" y="34"/>
                    <a:pt x="178" y="34"/>
                  </a:cubicBezTo>
                  <a:cubicBezTo>
                    <a:pt x="178" y="35"/>
                    <a:pt x="177" y="35"/>
                    <a:pt x="177" y="35"/>
                  </a:cubicBezTo>
                  <a:close/>
                  <a:moveTo>
                    <a:pt x="180" y="35"/>
                  </a:moveTo>
                  <a:cubicBezTo>
                    <a:pt x="180" y="35"/>
                    <a:pt x="180" y="35"/>
                    <a:pt x="180" y="35"/>
                  </a:cubicBezTo>
                  <a:cubicBezTo>
                    <a:pt x="180" y="35"/>
                    <a:pt x="179" y="34"/>
                    <a:pt x="179" y="34"/>
                  </a:cubicBezTo>
                  <a:cubicBezTo>
                    <a:pt x="179" y="33"/>
                    <a:pt x="179" y="33"/>
                    <a:pt x="179" y="33"/>
                  </a:cubicBezTo>
                  <a:cubicBezTo>
                    <a:pt x="179" y="33"/>
                    <a:pt x="180" y="33"/>
                    <a:pt x="180" y="33"/>
                  </a:cubicBezTo>
                  <a:cubicBezTo>
                    <a:pt x="180" y="33"/>
                    <a:pt x="180" y="33"/>
                    <a:pt x="180" y="33"/>
                  </a:cubicBezTo>
                  <a:cubicBezTo>
                    <a:pt x="181" y="33"/>
                    <a:pt x="181" y="33"/>
                    <a:pt x="181" y="33"/>
                  </a:cubicBezTo>
                  <a:cubicBezTo>
                    <a:pt x="181" y="34"/>
                    <a:pt x="181" y="34"/>
                    <a:pt x="181" y="34"/>
                  </a:cubicBezTo>
                  <a:cubicBezTo>
                    <a:pt x="181" y="34"/>
                    <a:pt x="181" y="35"/>
                    <a:pt x="180" y="35"/>
                  </a:cubicBezTo>
                  <a:close/>
                  <a:moveTo>
                    <a:pt x="184" y="35"/>
                  </a:moveTo>
                  <a:cubicBezTo>
                    <a:pt x="183" y="35"/>
                    <a:pt x="183" y="35"/>
                    <a:pt x="183" y="35"/>
                  </a:cubicBezTo>
                  <a:cubicBezTo>
                    <a:pt x="183" y="35"/>
                    <a:pt x="183" y="34"/>
                    <a:pt x="183" y="34"/>
                  </a:cubicBezTo>
                  <a:cubicBezTo>
                    <a:pt x="183" y="33"/>
                    <a:pt x="183" y="33"/>
                    <a:pt x="183" y="33"/>
                  </a:cubicBezTo>
                  <a:cubicBezTo>
                    <a:pt x="183" y="33"/>
                    <a:pt x="183" y="32"/>
                    <a:pt x="183" y="32"/>
                  </a:cubicBezTo>
                  <a:cubicBezTo>
                    <a:pt x="184" y="32"/>
                    <a:pt x="184" y="32"/>
                    <a:pt x="184" y="32"/>
                  </a:cubicBezTo>
                  <a:cubicBezTo>
                    <a:pt x="184" y="32"/>
                    <a:pt x="184" y="33"/>
                    <a:pt x="185" y="33"/>
                  </a:cubicBezTo>
                  <a:cubicBezTo>
                    <a:pt x="185" y="34"/>
                    <a:pt x="185" y="34"/>
                    <a:pt x="185" y="34"/>
                  </a:cubicBezTo>
                  <a:cubicBezTo>
                    <a:pt x="185" y="34"/>
                    <a:pt x="184" y="35"/>
                    <a:pt x="184" y="35"/>
                  </a:cubicBezTo>
                  <a:close/>
                  <a:moveTo>
                    <a:pt x="187" y="34"/>
                  </a:moveTo>
                  <a:cubicBezTo>
                    <a:pt x="187" y="34"/>
                    <a:pt x="187" y="34"/>
                    <a:pt x="187" y="34"/>
                  </a:cubicBezTo>
                  <a:cubicBezTo>
                    <a:pt x="187" y="34"/>
                    <a:pt x="186" y="34"/>
                    <a:pt x="186" y="34"/>
                  </a:cubicBezTo>
                  <a:cubicBezTo>
                    <a:pt x="186" y="33"/>
                    <a:pt x="186" y="33"/>
                    <a:pt x="186" y="33"/>
                  </a:cubicBezTo>
                  <a:cubicBezTo>
                    <a:pt x="186" y="33"/>
                    <a:pt x="186" y="32"/>
                    <a:pt x="187" y="32"/>
                  </a:cubicBezTo>
                  <a:cubicBezTo>
                    <a:pt x="187" y="32"/>
                    <a:pt x="187" y="32"/>
                    <a:pt x="187" y="32"/>
                  </a:cubicBezTo>
                  <a:cubicBezTo>
                    <a:pt x="188" y="32"/>
                    <a:pt x="188" y="33"/>
                    <a:pt x="188" y="33"/>
                  </a:cubicBezTo>
                  <a:cubicBezTo>
                    <a:pt x="188" y="34"/>
                    <a:pt x="188" y="34"/>
                    <a:pt x="188" y="34"/>
                  </a:cubicBezTo>
                  <a:cubicBezTo>
                    <a:pt x="188" y="34"/>
                    <a:pt x="188" y="34"/>
                    <a:pt x="187" y="34"/>
                  </a:cubicBezTo>
                  <a:close/>
                  <a:moveTo>
                    <a:pt x="209" y="34"/>
                  </a:moveTo>
                  <a:cubicBezTo>
                    <a:pt x="209" y="34"/>
                    <a:pt x="209" y="34"/>
                    <a:pt x="209" y="33"/>
                  </a:cubicBezTo>
                  <a:cubicBezTo>
                    <a:pt x="209" y="33"/>
                    <a:pt x="209" y="32"/>
                    <a:pt x="209" y="32"/>
                  </a:cubicBezTo>
                  <a:cubicBezTo>
                    <a:pt x="209" y="31"/>
                    <a:pt x="209" y="31"/>
                    <a:pt x="210" y="31"/>
                  </a:cubicBezTo>
                  <a:cubicBezTo>
                    <a:pt x="211" y="31"/>
                    <a:pt x="212" y="31"/>
                    <a:pt x="212" y="31"/>
                  </a:cubicBezTo>
                  <a:cubicBezTo>
                    <a:pt x="212" y="34"/>
                    <a:pt x="212" y="34"/>
                    <a:pt x="212" y="34"/>
                  </a:cubicBezTo>
                  <a:cubicBezTo>
                    <a:pt x="212" y="34"/>
                    <a:pt x="210" y="34"/>
                    <a:pt x="209" y="34"/>
                  </a:cubicBezTo>
                  <a:close/>
                  <a:moveTo>
                    <a:pt x="213" y="34"/>
                  </a:moveTo>
                  <a:cubicBezTo>
                    <a:pt x="213" y="31"/>
                    <a:pt x="213" y="31"/>
                    <a:pt x="213" y="31"/>
                  </a:cubicBezTo>
                  <a:cubicBezTo>
                    <a:pt x="216" y="31"/>
                    <a:pt x="216" y="31"/>
                    <a:pt x="216" y="31"/>
                  </a:cubicBezTo>
                  <a:cubicBezTo>
                    <a:pt x="218" y="33"/>
                    <a:pt x="218" y="33"/>
                    <a:pt x="218" y="33"/>
                  </a:cubicBezTo>
                  <a:lnTo>
                    <a:pt x="213" y="34"/>
                  </a:lnTo>
                  <a:close/>
                </a:path>
              </a:pathLst>
            </a:custGeom>
            <a:solidFill>
              <a:schemeClr val="bg1">
                <a:lumMod val="75000"/>
              </a:schemeClr>
            </a:solidFill>
            <a:ln>
              <a:noFill/>
            </a:ln>
            <a:extLst/>
          </p:spPr>
          <p:txBody>
            <a:bodyPr/>
            <a:lstStyle/>
            <a:p>
              <a:pPr>
                <a:defRPr/>
              </a:pPr>
              <a:endParaRPr lang="en-GB" sz="1200"/>
            </a:p>
          </p:txBody>
        </p:sp>
        <p:grpSp>
          <p:nvGrpSpPr>
            <p:cNvPr id="40" name="Group 39"/>
            <p:cNvGrpSpPr/>
            <p:nvPr/>
          </p:nvGrpSpPr>
          <p:grpSpPr>
            <a:xfrm>
              <a:off x="1399956" y="2928450"/>
              <a:ext cx="453303" cy="142063"/>
              <a:chOff x="2181225" y="4764088"/>
              <a:chExt cx="520701" cy="209550"/>
            </a:xfrm>
            <a:solidFill>
              <a:schemeClr val="bg1">
                <a:lumMod val="75000"/>
              </a:schemeClr>
            </a:solidFill>
          </p:grpSpPr>
          <p:sp>
            <p:nvSpPr>
              <p:cNvPr id="28" name="Oval 6"/>
              <p:cNvSpPr>
                <a:spLocks noChangeArrowheads="1"/>
              </p:cNvSpPr>
              <p:nvPr/>
            </p:nvSpPr>
            <p:spPr bwMode="auto">
              <a:xfrm>
                <a:off x="2312988" y="4921250"/>
                <a:ext cx="33338"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29" name="Oval 7"/>
              <p:cNvSpPr>
                <a:spLocks noChangeArrowheads="1"/>
              </p:cNvSpPr>
              <p:nvPr/>
            </p:nvSpPr>
            <p:spPr bwMode="auto">
              <a:xfrm>
                <a:off x="2619375" y="4921250"/>
                <a:ext cx="34925"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0" name="Oval 8"/>
              <p:cNvSpPr>
                <a:spLocks noChangeArrowheads="1"/>
              </p:cNvSpPr>
              <p:nvPr/>
            </p:nvSpPr>
            <p:spPr bwMode="auto">
              <a:xfrm>
                <a:off x="2506663" y="4921250"/>
                <a:ext cx="30163"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1" name="Oval 9"/>
              <p:cNvSpPr>
                <a:spLocks noChangeArrowheads="1"/>
              </p:cNvSpPr>
              <p:nvPr/>
            </p:nvSpPr>
            <p:spPr bwMode="auto">
              <a:xfrm>
                <a:off x="2225675" y="4921250"/>
                <a:ext cx="30163"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2" name="Freeform 10"/>
              <p:cNvSpPr>
                <a:spLocks noEditPoints="1"/>
              </p:cNvSpPr>
              <p:nvPr/>
            </p:nvSpPr>
            <p:spPr bwMode="auto">
              <a:xfrm>
                <a:off x="2203450"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4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5" y="20"/>
                      <a:pt x="20" y="16"/>
                      <a:pt x="20" y="10"/>
                    </a:cubicBezTo>
                    <a:cubicBezTo>
                      <a:pt x="20" y="5"/>
                      <a:pt x="15" y="0"/>
                      <a:pt x="10" y="0"/>
                    </a:cubicBezTo>
                    <a:close/>
                    <a:moveTo>
                      <a:pt x="10" y="15"/>
                    </a:moveTo>
                    <a:cubicBezTo>
                      <a:pt x="8" y="15"/>
                      <a:pt x="6" y="13"/>
                      <a:pt x="6" y="10"/>
                    </a:cubicBezTo>
                    <a:cubicBezTo>
                      <a:pt x="6" y="8"/>
                      <a:pt x="8" y="6"/>
                      <a:pt x="10" y="6"/>
                    </a:cubicBezTo>
                    <a:cubicBezTo>
                      <a:pt x="12" y="6"/>
                      <a:pt x="14" y="8"/>
                      <a:pt x="14" y="10"/>
                    </a:cubicBezTo>
                    <a:cubicBezTo>
                      <a:pt x="14" y="13"/>
                      <a:pt x="12"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3" name="Freeform 11"/>
              <p:cNvSpPr>
                <a:spLocks noEditPoints="1"/>
              </p:cNvSpPr>
              <p:nvPr/>
            </p:nvSpPr>
            <p:spPr bwMode="auto">
              <a:xfrm>
                <a:off x="2484438"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4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5" y="20"/>
                      <a:pt x="20" y="16"/>
                      <a:pt x="20" y="10"/>
                    </a:cubicBezTo>
                    <a:cubicBezTo>
                      <a:pt x="20" y="5"/>
                      <a:pt x="15" y="0"/>
                      <a:pt x="10" y="0"/>
                    </a:cubicBezTo>
                    <a:close/>
                    <a:moveTo>
                      <a:pt x="10" y="15"/>
                    </a:moveTo>
                    <a:cubicBezTo>
                      <a:pt x="8" y="15"/>
                      <a:pt x="6" y="13"/>
                      <a:pt x="6" y="10"/>
                    </a:cubicBezTo>
                    <a:cubicBezTo>
                      <a:pt x="6" y="8"/>
                      <a:pt x="8" y="6"/>
                      <a:pt x="10" y="6"/>
                    </a:cubicBezTo>
                    <a:cubicBezTo>
                      <a:pt x="12" y="6"/>
                      <a:pt x="14" y="8"/>
                      <a:pt x="14" y="10"/>
                    </a:cubicBezTo>
                    <a:cubicBezTo>
                      <a:pt x="14" y="13"/>
                      <a:pt x="12"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4" name="Freeform 12"/>
              <p:cNvSpPr>
                <a:spLocks/>
              </p:cNvSpPr>
              <p:nvPr/>
            </p:nvSpPr>
            <p:spPr bwMode="auto">
              <a:xfrm>
                <a:off x="2181225" y="4764088"/>
                <a:ext cx="396875" cy="173038"/>
              </a:xfrm>
              <a:custGeom>
                <a:avLst/>
                <a:gdLst>
                  <a:gd name="T0" fmla="*/ 106 w 106"/>
                  <a:gd name="T1" fmla="*/ 37 h 46"/>
                  <a:gd name="T2" fmla="*/ 106 w 106"/>
                  <a:gd name="T3" fmla="*/ 1 h 46"/>
                  <a:gd name="T4" fmla="*/ 104 w 106"/>
                  <a:gd name="T5" fmla="*/ 0 h 46"/>
                  <a:gd name="T6" fmla="*/ 2 w 106"/>
                  <a:gd name="T7" fmla="*/ 0 h 46"/>
                  <a:gd name="T8" fmla="*/ 0 w 106"/>
                  <a:gd name="T9" fmla="*/ 1 h 46"/>
                  <a:gd name="T10" fmla="*/ 0 w 106"/>
                  <a:gd name="T11" fmla="*/ 45 h 46"/>
                  <a:gd name="T12" fmla="*/ 2 w 106"/>
                  <a:gd name="T13" fmla="*/ 46 h 46"/>
                  <a:gd name="T14" fmla="*/ 4 w 106"/>
                  <a:gd name="T15" fmla="*/ 46 h 46"/>
                  <a:gd name="T16" fmla="*/ 16 w 106"/>
                  <a:gd name="T17" fmla="*/ 34 h 46"/>
                  <a:gd name="T18" fmla="*/ 28 w 106"/>
                  <a:gd name="T19" fmla="*/ 43 h 46"/>
                  <a:gd name="T20" fmla="*/ 39 w 106"/>
                  <a:gd name="T21" fmla="*/ 34 h 46"/>
                  <a:gd name="T22" fmla="*/ 51 w 106"/>
                  <a:gd name="T23" fmla="*/ 46 h 46"/>
                  <a:gd name="T24" fmla="*/ 79 w 106"/>
                  <a:gd name="T25" fmla="*/ 46 h 46"/>
                  <a:gd name="T26" fmla="*/ 91 w 106"/>
                  <a:gd name="T27" fmla="*/ 34 h 46"/>
                  <a:gd name="T28" fmla="*/ 103 w 106"/>
                  <a:gd name="T29" fmla="*/ 46 h 46"/>
                  <a:gd name="T30" fmla="*/ 104 w 106"/>
                  <a:gd name="T31" fmla="*/ 46 h 46"/>
                  <a:gd name="T32" fmla="*/ 106 w 106"/>
                  <a:gd name="T33" fmla="*/ 45 h 46"/>
                  <a:gd name="T34" fmla="*/ 106 w 106"/>
                  <a:gd name="T35" fmla="*/ 39 h 46"/>
                  <a:gd name="T36" fmla="*/ 106 w 106"/>
                  <a:gd name="T37" fmla="*/ 38 h 46"/>
                  <a:gd name="T38" fmla="*/ 106 w 106"/>
                  <a:gd name="T39" fmla="*/ 3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6" h="46">
                    <a:moveTo>
                      <a:pt x="106" y="37"/>
                    </a:moveTo>
                    <a:cubicBezTo>
                      <a:pt x="106" y="1"/>
                      <a:pt x="106" y="1"/>
                      <a:pt x="106" y="1"/>
                    </a:cubicBezTo>
                    <a:cubicBezTo>
                      <a:pt x="106" y="0"/>
                      <a:pt x="105" y="0"/>
                      <a:pt x="104" y="0"/>
                    </a:cubicBezTo>
                    <a:cubicBezTo>
                      <a:pt x="2" y="0"/>
                      <a:pt x="2" y="0"/>
                      <a:pt x="2" y="0"/>
                    </a:cubicBezTo>
                    <a:cubicBezTo>
                      <a:pt x="1" y="0"/>
                      <a:pt x="0" y="0"/>
                      <a:pt x="0" y="1"/>
                    </a:cubicBezTo>
                    <a:cubicBezTo>
                      <a:pt x="0" y="45"/>
                      <a:pt x="0" y="45"/>
                      <a:pt x="0" y="45"/>
                    </a:cubicBezTo>
                    <a:cubicBezTo>
                      <a:pt x="0" y="46"/>
                      <a:pt x="1" y="46"/>
                      <a:pt x="2" y="46"/>
                    </a:cubicBezTo>
                    <a:cubicBezTo>
                      <a:pt x="4" y="46"/>
                      <a:pt x="4" y="46"/>
                      <a:pt x="4" y="46"/>
                    </a:cubicBezTo>
                    <a:cubicBezTo>
                      <a:pt x="4" y="39"/>
                      <a:pt x="9" y="34"/>
                      <a:pt x="16" y="34"/>
                    </a:cubicBezTo>
                    <a:cubicBezTo>
                      <a:pt x="22" y="34"/>
                      <a:pt x="26" y="38"/>
                      <a:pt x="28" y="43"/>
                    </a:cubicBezTo>
                    <a:cubicBezTo>
                      <a:pt x="29" y="38"/>
                      <a:pt x="34" y="34"/>
                      <a:pt x="39" y="34"/>
                    </a:cubicBezTo>
                    <a:cubicBezTo>
                      <a:pt x="46" y="34"/>
                      <a:pt x="51" y="39"/>
                      <a:pt x="51" y="46"/>
                    </a:cubicBezTo>
                    <a:cubicBezTo>
                      <a:pt x="79" y="46"/>
                      <a:pt x="79" y="46"/>
                      <a:pt x="79" y="46"/>
                    </a:cubicBezTo>
                    <a:cubicBezTo>
                      <a:pt x="79" y="39"/>
                      <a:pt x="84" y="34"/>
                      <a:pt x="91" y="34"/>
                    </a:cubicBezTo>
                    <a:cubicBezTo>
                      <a:pt x="98" y="34"/>
                      <a:pt x="103" y="39"/>
                      <a:pt x="103" y="46"/>
                    </a:cubicBezTo>
                    <a:cubicBezTo>
                      <a:pt x="104" y="46"/>
                      <a:pt x="104" y="46"/>
                      <a:pt x="104" y="46"/>
                    </a:cubicBezTo>
                    <a:cubicBezTo>
                      <a:pt x="105" y="46"/>
                      <a:pt x="106" y="46"/>
                      <a:pt x="106" y="45"/>
                    </a:cubicBezTo>
                    <a:cubicBezTo>
                      <a:pt x="106" y="39"/>
                      <a:pt x="106" y="39"/>
                      <a:pt x="106" y="39"/>
                    </a:cubicBezTo>
                    <a:cubicBezTo>
                      <a:pt x="106" y="38"/>
                      <a:pt x="106" y="38"/>
                      <a:pt x="106" y="38"/>
                    </a:cubicBezTo>
                    <a:cubicBezTo>
                      <a:pt x="106" y="38"/>
                      <a:pt x="106" y="37"/>
                      <a:pt x="106" y="3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5" name="Freeform 13"/>
              <p:cNvSpPr>
                <a:spLocks noEditPoints="1"/>
              </p:cNvSpPr>
              <p:nvPr/>
            </p:nvSpPr>
            <p:spPr bwMode="auto">
              <a:xfrm>
                <a:off x="2289175" y="4899025"/>
                <a:ext cx="76200"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5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6" y="20"/>
                      <a:pt x="20" y="16"/>
                      <a:pt x="20" y="10"/>
                    </a:cubicBezTo>
                    <a:cubicBezTo>
                      <a:pt x="20" y="5"/>
                      <a:pt x="16" y="0"/>
                      <a:pt x="10" y="0"/>
                    </a:cubicBezTo>
                    <a:close/>
                    <a:moveTo>
                      <a:pt x="10" y="15"/>
                    </a:moveTo>
                    <a:cubicBezTo>
                      <a:pt x="8" y="15"/>
                      <a:pt x="6" y="13"/>
                      <a:pt x="6" y="10"/>
                    </a:cubicBezTo>
                    <a:cubicBezTo>
                      <a:pt x="6" y="8"/>
                      <a:pt x="8" y="6"/>
                      <a:pt x="10" y="6"/>
                    </a:cubicBezTo>
                    <a:cubicBezTo>
                      <a:pt x="13" y="6"/>
                      <a:pt x="15" y="8"/>
                      <a:pt x="15" y="10"/>
                    </a:cubicBezTo>
                    <a:cubicBezTo>
                      <a:pt x="15" y="13"/>
                      <a:pt x="13"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6" name="Freeform 14"/>
              <p:cNvSpPr>
                <a:spLocks/>
              </p:cNvSpPr>
              <p:nvPr/>
            </p:nvSpPr>
            <p:spPr bwMode="auto">
              <a:xfrm>
                <a:off x="2624138" y="4810125"/>
                <a:ext cx="47625" cy="44450"/>
              </a:xfrm>
              <a:custGeom>
                <a:avLst/>
                <a:gdLst>
                  <a:gd name="T0" fmla="*/ 0 w 30"/>
                  <a:gd name="T1" fmla="*/ 0 h 28"/>
                  <a:gd name="T2" fmla="*/ 0 w 30"/>
                  <a:gd name="T3" fmla="*/ 28 h 28"/>
                  <a:gd name="T4" fmla="*/ 30 w 30"/>
                  <a:gd name="T5" fmla="*/ 28 h 28"/>
                  <a:gd name="T6" fmla="*/ 23 w 30"/>
                  <a:gd name="T7" fmla="*/ 0 h 28"/>
                  <a:gd name="T8" fmla="*/ 0 w 30"/>
                  <a:gd name="T9" fmla="*/ 0 h 28"/>
                </a:gdLst>
                <a:ahLst/>
                <a:cxnLst>
                  <a:cxn ang="0">
                    <a:pos x="T0" y="T1"/>
                  </a:cxn>
                  <a:cxn ang="0">
                    <a:pos x="T2" y="T3"/>
                  </a:cxn>
                  <a:cxn ang="0">
                    <a:pos x="T4" y="T5"/>
                  </a:cxn>
                  <a:cxn ang="0">
                    <a:pos x="T6" y="T7"/>
                  </a:cxn>
                  <a:cxn ang="0">
                    <a:pos x="T8" y="T9"/>
                  </a:cxn>
                </a:cxnLst>
                <a:rect l="0" t="0" r="r" b="b"/>
                <a:pathLst>
                  <a:path w="30" h="28">
                    <a:moveTo>
                      <a:pt x="0" y="0"/>
                    </a:moveTo>
                    <a:lnTo>
                      <a:pt x="0" y="28"/>
                    </a:lnTo>
                    <a:lnTo>
                      <a:pt x="30" y="28"/>
                    </a:lnTo>
                    <a:lnTo>
                      <a:pt x="23"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7" name="Freeform 15"/>
              <p:cNvSpPr>
                <a:spLocks noEditPoints="1"/>
              </p:cNvSpPr>
              <p:nvPr/>
            </p:nvSpPr>
            <p:spPr bwMode="auto">
              <a:xfrm>
                <a:off x="2589213" y="4794250"/>
                <a:ext cx="112713" cy="142875"/>
              </a:xfrm>
              <a:custGeom>
                <a:avLst/>
                <a:gdLst>
                  <a:gd name="T0" fmla="*/ 29 w 30"/>
                  <a:gd name="T1" fmla="*/ 20 h 38"/>
                  <a:gd name="T2" fmla="*/ 27 w 30"/>
                  <a:gd name="T3" fmla="*/ 19 h 38"/>
                  <a:gd name="T4" fmla="*/ 23 w 30"/>
                  <a:gd name="T5" fmla="*/ 1 h 38"/>
                  <a:gd name="T6" fmla="*/ 21 w 30"/>
                  <a:gd name="T7" fmla="*/ 0 h 38"/>
                  <a:gd name="T8" fmla="*/ 2 w 30"/>
                  <a:gd name="T9" fmla="*/ 0 h 38"/>
                  <a:gd name="T10" fmla="*/ 0 w 30"/>
                  <a:gd name="T11" fmla="*/ 1 h 38"/>
                  <a:gd name="T12" fmla="*/ 0 w 30"/>
                  <a:gd name="T13" fmla="*/ 29 h 38"/>
                  <a:gd name="T14" fmla="*/ 0 w 30"/>
                  <a:gd name="T15" fmla="*/ 29 h 38"/>
                  <a:gd name="T16" fmla="*/ 0 w 30"/>
                  <a:gd name="T17" fmla="*/ 37 h 38"/>
                  <a:gd name="T18" fmla="*/ 12 w 30"/>
                  <a:gd name="T19" fmla="*/ 26 h 38"/>
                  <a:gd name="T20" fmla="*/ 24 w 30"/>
                  <a:gd name="T21" fmla="*/ 38 h 38"/>
                  <a:gd name="T22" fmla="*/ 27 w 30"/>
                  <a:gd name="T23" fmla="*/ 38 h 38"/>
                  <a:gd name="T24" fmla="*/ 30 w 30"/>
                  <a:gd name="T25" fmla="*/ 21 h 38"/>
                  <a:gd name="T26" fmla="*/ 29 w 30"/>
                  <a:gd name="T27" fmla="*/ 20 h 38"/>
                  <a:gd name="T28" fmla="*/ 22 w 30"/>
                  <a:gd name="T29" fmla="*/ 16 h 38"/>
                  <a:gd name="T30" fmla="*/ 9 w 30"/>
                  <a:gd name="T31" fmla="*/ 16 h 38"/>
                  <a:gd name="T32" fmla="*/ 9 w 30"/>
                  <a:gd name="T33" fmla="*/ 4 h 38"/>
                  <a:gd name="T34" fmla="*/ 19 w 30"/>
                  <a:gd name="T35" fmla="*/ 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0" h="38">
                    <a:moveTo>
                      <a:pt x="29" y="20"/>
                    </a:moveTo>
                    <a:cubicBezTo>
                      <a:pt x="27" y="19"/>
                      <a:pt x="27" y="19"/>
                      <a:pt x="27" y="19"/>
                    </a:cubicBezTo>
                    <a:cubicBezTo>
                      <a:pt x="27" y="19"/>
                      <a:pt x="24" y="3"/>
                      <a:pt x="23" y="1"/>
                    </a:cubicBezTo>
                    <a:cubicBezTo>
                      <a:pt x="23" y="0"/>
                      <a:pt x="21" y="0"/>
                      <a:pt x="21" y="0"/>
                    </a:cubicBezTo>
                    <a:cubicBezTo>
                      <a:pt x="2" y="0"/>
                      <a:pt x="2" y="0"/>
                      <a:pt x="2" y="0"/>
                    </a:cubicBezTo>
                    <a:cubicBezTo>
                      <a:pt x="2" y="0"/>
                      <a:pt x="0" y="0"/>
                      <a:pt x="0" y="1"/>
                    </a:cubicBezTo>
                    <a:cubicBezTo>
                      <a:pt x="0" y="29"/>
                      <a:pt x="0" y="29"/>
                      <a:pt x="0" y="29"/>
                    </a:cubicBezTo>
                    <a:cubicBezTo>
                      <a:pt x="0" y="29"/>
                      <a:pt x="0" y="29"/>
                      <a:pt x="0" y="29"/>
                    </a:cubicBezTo>
                    <a:cubicBezTo>
                      <a:pt x="0" y="37"/>
                      <a:pt x="0" y="37"/>
                      <a:pt x="0" y="37"/>
                    </a:cubicBezTo>
                    <a:cubicBezTo>
                      <a:pt x="1" y="31"/>
                      <a:pt x="6" y="26"/>
                      <a:pt x="12" y="26"/>
                    </a:cubicBezTo>
                    <a:cubicBezTo>
                      <a:pt x="19" y="26"/>
                      <a:pt x="24" y="31"/>
                      <a:pt x="24" y="38"/>
                    </a:cubicBezTo>
                    <a:cubicBezTo>
                      <a:pt x="27" y="38"/>
                      <a:pt x="27" y="38"/>
                      <a:pt x="27" y="38"/>
                    </a:cubicBezTo>
                    <a:cubicBezTo>
                      <a:pt x="27" y="38"/>
                      <a:pt x="30" y="23"/>
                      <a:pt x="30" y="21"/>
                    </a:cubicBezTo>
                    <a:cubicBezTo>
                      <a:pt x="30" y="20"/>
                      <a:pt x="29" y="20"/>
                      <a:pt x="29" y="20"/>
                    </a:cubicBezTo>
                    <a:close/>
                    <a:moveTo>
                      <a:pt x="22" y="16"/>
                    </a:moveTo>
                    <a:cubicBezTo>
                      <a:pt x="9" y="16"/>
                      <a:pt x="9" y="16"/>
                      <a:pt x="9" y="16"/>
                    </a:cubicBezTo>
                    <a:cubicBezTo>
                      <a:pt x="9" y="4"/>
                      <a:pt x="9" y="4"/>
                      <a:pt x="9" y="4"/>
                    </a:cubicBezTo>
                    <a:cubicBezTo>
                      <a:pt x="19" y="4"/>
                      <a:pt x="19" y="4"/>
                      <a:pt x="19" y="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8" name="Freeform 16"/>
              <p:cNvSpPr>
                <a:spLocks noEditPoints="1"/>
              </p:cNvSpPr>
              <p:nvPr/>
            </p:nvSpPr>
            <p:spPr bwMode="auto">
              <a:xfrm>
                <a:off x="2597150"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5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6" y="20"/>
                      <a:pt x="20" y="16"/>
                      <a:pt x="20" y="10"/>
                    </a:cubicBezTo>
                    <a:cubicBezTo>
                      <a:pt x="20" y="5"/>
                      <a:pt x="16" y="0"/>
                      <a:pt x="10" y="0"/>
                    </a:cubicBezTo>
                    <a:close/>
                    <a:moveTo>
                      <a:pt x="10" y="15"/>
                    </a:moveTo>
                    <a:cubicBezTo>
                      <a:pt x="8" y="15"/>
                      <a:pt x="6" y="13"/>
                      <a:pt x="6" y="10"/>
                    </a:cubicBezTo>
                    <a:cubicBezTo>
                      <a:pt x="6" y="8"/>
                      <a:pt x="8" y="6"/>
                      <a:pt x="10" y="6"/>
                    </a:cubicBezTo>
                    <a:cubicBezTo>
                      <a:pt x="13" y="6"/>
                      <a:pt x="15" y="8"/>
                      <a:pt x="15" y="10"/>
                    </a:cubicBezTo>
                    <a:cubicBezTo>
                      <a:pt x="15" y="13"/>
                      <a:pt x="13"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grpSp>
        <p:sp>
          <p:nvSpPr>
            <p:cNvPr id="39" name="Freeform 17"/>
            <p:cNvSpPr>
              <a:spLocks/>
            </p:cNvSpPr>
            <p:nvPr/>
          </p:nvSpPr>
          <p:spPr bwMode="auto">
            <a:xfrm>
              <a:off x="1371381" y="2614294"/>
              <a:ext cx="503055" cy="159283"/>
            </a:xfrm>
            <a:custGeom>
              <a:avLst/>
              <a:gdLst>
                <a:gd name="T0" fmla="*/ 333 w 364"/>
                <a:gd name="T1" fmla="*/ 94 h 148"/>
                <a:gd name="T2" fmla="*/ 333 w 364"/>
                <a:gd name="T3" fmla="*/ 73 h 148"/>
                <a:gd name="T4" fmla="*/ 296 w 364"/>
                <a:gd name="T5" fmla="*/ 73 h 148"/>
                <a:gd name="T6" fmla="*/ 296 w 364"/>
                <a:gd name="T7" fmla="*/ 94 h 148"/>
                <a:gd name="T8" fmla="*/ 284 w 364"/>
                <a:gd name="T9" fmla="*/ 94 h 148"/>
                <a:gd name="T10" fmla="*/ 284 w 364"/>
                <a:gd name="T11" fmla="*/ 73 h 148"/>
                <a:gd name="T12" fmla="*/ 246 w 364"/>
                <a:gd name="T13" fmla="*/ 73 h 148"/>
                <a:gd name="T14" fmla="*/ 246 w 364"/>
                <a:gd name="T15" fmla="*/ 94 h 148"/>
                <a:gd name="T16" fmla="*/ 232 w 364"/>
                <a:gd name="T17" fmla="*/ 94 h 148"/>
                <a:gd name="T18" fmla="*/ 232 w 364"/>
                <a:gd name="T19" fmla="*/ 73 h 148"/>
                <a:gd name="T20" fmla="*/ 194 w 364"/>
                <a:gd name="T21" fmla="*/ 73 h 148"/>
                <a:gd name="T22" fmla="*/ 194 w 364"/>
                <a:gd name="T23" fmla="*/ 94 h 148"/>
                <a:gd name="T24" fmla="*/ 182 w 364"/>
                <a:gd name="T25" fmla="*/ 94 h 148"/>
                <a:gd name="T26" fmla="*/ 182 w 364"/>
                <a:gd name="T27" fmla="*/ 73 h 148"/>
                <a:gd name="T28" fmla="*/ 144 w 364"/>
                <a:gd name="T29" fmla="*/ 73 h 148"/>
                <a:gd name="T30" fmla="*/ 144 w 364"/>
                <a:gd name="T31" fmla="*/ 94 h 148"/>
                <a:gd name="T32" fmla="*/ 126 w 364"/>
                <a:gd name="T33" fmla="*/ 94 h 148"/>
                <a:gd name="T34" fmla="*/ 126 w 364"/>
                <a:gd name="T35" fmla="*/ 37 h 148"/>
                <a:gd name="T36" fmla="*/ 90 w 364"/>
                <a:gd name="T37" fmla="*/ 37 h 148"/>
                <a:gd name="T38" fmla="*/ 90 w 364"/>
                <a:gd name="T39" fmla="*/ 0 h 148"/>
                <a:gd name="T40" fmla="*/ 71 w 364"/>
                <a:gd name="T41" fmla="*/ 0 h 148"/>
                <a:gd name="T42" fmla="*/ 71 w 364"/>
                <a:gd name="T43" fmla="*/ 37 h 148"/>
                <a:gd name="T44" fmla="*/ 36 w 364"/>
                <a:gd name="T45" fmla="*/ 37 h 148"/>
                <a:gd name="T46" fmla="*/ 36 w 364"/>
                <a:gd name="T47" fmla="*/ 94 h 148"/>
                <a:gd name="T48" fmla="*/ 0 w 364"/>
                <a:gd name="T49" fmla="*/ 94 h 148"/>
                <a:gd name="T50" fmla="*/ 17 w 364"/>
                <a:gd name="T51" fmla="*/ 148 h 148"/>
                <a:gd name="T52" fmla="*/ 329 w 364"/>
                <a:gd name="T53" fmla="*/ 148 h 148"/>
                <a:gd name="T54" fmla="*/ 364 w 364"/>
                <a:gd name="T55" fmla="*/ 94 h 148"/>
                <a:gd name="T56" fmla="*/ 333 w 364"/>
                <a:gd name="T57" fmla="*/ 94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4" h="148">
                  <a:moveTo>
                    <a:pt x="333" y="94"/>
                  </a:moveTo>
                  <a:lnTo>
                    <a:pt x="333" y="73"/>
                  </a:lnTo>
                  <a:lnTo>
                    <a:pt x="296" y="73"/>
                  </a:lnTo>
                  <a:lnTo>
                    <a:pt x="296" y="94"/>
                  </a:lnTo>
                  <a:lnTo>
                    <a:pt x="284" y="94"/>
                  </a:lnTo>
                  <a:lnTo>
                    <a:pt x="284" y="73"/>
                  </a:lnTo>
                  <a:lnTo>
                    <a:pt x="246" y="73"/>
                  </a:lnTo>
                  <a:lnTo>
                    <a:pt x="246" y="94"/>
                  </a:lnTo>
                  <a:lnTo>
                    <a:pt x="232" y="94"/>
                  </a:lnTo>
                  <a:lnTo>
                    <a:pt x="232" y="73"/>
                  </a:lnTo>
                  <a:lnTo>
                    <a:pt x="194" y="73"/>
                  </a:lnTo>
                  <a:lnTo>
                    <a:pt x="194" y="94"/>
                  </a:lnTo>
                  <a:lnTo>
                    <a:pt x="182" y="94"/>
                  </a:lnTo>
                  <a:lnTo>
                    <a:pt x="182" y="73"/>
                  </a:lnTo>
                  <a:lnTo>
                    <a:pt x="144" y="73"/>
                  </a:lnTo>
                  <a:lnTo>
                    <a:pt x="144" y="94"/>
                  </a:lnTo>
                  <a:lnTo>
                    <a:pt x="126" y="94"/>
                  </a:lnTo>
                  <a:lnTo>
                    <a:pt x="126" y="37"/>
                  </a:lnTo>
                  <a:lnTo>
                    <a:pt x="90" y="37"/>
                  </a:lnTo>
                  <a:lnTo>
                    <a:pt x="90" y="0"/>
                  </a:lnTo>
                  <a:lnTo>
                    <a:pt x="71" y="0"/>
                  </a:lnTo>
                  <a:lnTo>
                    <a:pt x="71" y="37"/>
                  </a:lnTo>
                  <a:lnTo>
                    <a:pt x="36" y="37"/>
                  </a:lnTo>
                  <a:lnTo>
                    <a:pt x="36" y="94"/>
                  </a:lnTo>
                  <a:lnTo>
                    <a:pt x="0" y="94"/>
                  </a:lnTo>
                  <a:lnTo>
                    <a:pt x="17" y="148"/>
                  </a:lnTo>
                  <a:lnTo>
                    <a:pt x="329" y="148"/>
                  </a:lnTo>
                  <a:lnTo>
                    <a:pt x="364" y="94"/>
                  </a:lnTo>
                  <a:lnTo>
                    <a:pt x="333" y="94"/>
                  </a:lnTo>
                  <a:close/>
                </a:path>
              </a:pathLst>
            </a:custGeom>
            <a:solidFill>
              <a:schemeClr val="bg1">
                <a:lumMod val="75000"/>
              </a:schemeClr>
            </a:solidFill>
            <a:ln>
              <a:noFill/>
            </a:ln>
            <a:extLst/>
          </p:spPr>
          <p:txBody>
            <a:bodyPr/>
            <a:lstStyle/>
            <a:p>
              <a:pPr>
                <a:defRPr/>
              </a:pPr>
              <a:endParaRPr lang="en-GB" sz="1200"/>
            </a:p>
          </p:txBody>
        </p:sp>
        <p:pic>
          <p:nvPicPr>
            <p:cNvPr id="63" name="Picture 25" descr="DHLicon_Store_01"/>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084515" y="2711430"/>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7" name="Picture 30" descr="DHLicon_Factory"/>
            <p:cNvPicPr>
              <a:picLocks noChangeAspect="1" noChangeArrowheads="1"/>
            </p:cNvPicPr>
            <p:nvPr>
              <p:custDataLst>
                <p:tags r:id="rId6"/>
              </p:custDataLst>
            </p:nvPr>
          </p:nvPicPr>
          <p:blipFill>
            <a:blip r:embed="rId11">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836253" y="2565264"/>
              <a:ext cx="538831" cy="582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 name="Picture 25" descr="DHLicon_Store_01"/>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186360" y="2711430"/>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5" name="Elbow Connector 84"/>
            <p:cNvCxnSpPr>
              <a:stCxn id="78" idx="3"/>
              <a:endCxn id="77" idx="1"/>
            </p:cNvCxnSpPr>
            <p:nvPr/>
          </p:nvCxnSpPr>
          <p:spPr bwMode="auto">
            <a:xfrm flipV="1">
              <a:off x="2944623" y="2856463"/>
              <a:ext cx="891630"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1" name="Elbow Connector 90"/>
            <p:cNvCxnSpPr>
              <a:stCxn id="77" idx="3"/>
              <a:endCxn id="63" idx="1"/>
            </p:cNvCxnSpPr>
            <p:nvPr/>
          </p:nvCxnSpPr>
          <p:spPr bwMode="auto">
            <a:xfrm>
              <a:off x="4375084" y="2856463"/>
              <a:ext cx="709431"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6" name="Picture 95" descr="DHLicon_Lorry_right"/>
            <p:cNvPicPr>
              <a:picLocks noChangeAspect="1" noChangeArrowheads="1"/>
            </p:cNvPicPr>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488799" y="2963499"/>
              <a:ext cx="574747" cy="236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8" name="Picture 97" descr="DHLicon_Lorry_right"/>
            <p:cNvPicPr>
              <a:picLocks noChangeAspect="1" noChangeArrowheads="1"/>
            </p:cNvPicPr>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998791" y="2963499"/>
              <a:ext cx="574747" cy="236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6" name="TextBox 105"/>
            <p:cNvSpPr txBox="1"/>
            <p:nvPr/>
          </p:nvSpPr>
          <p:spPr>
            <a:xfrm>
              <a:off x="6223200" y="2299831"/>
              <a:ext cx="1271101" cy="259045"/>
            </a:xfrm>
            <a:prstGeom prst="rect">
              <a:avLst/>
            </a:prstGeom>
            <a:noFill/>
          </p:spPr>
          <p:txBody>
            <a:bodyPr wrap="square" rtlCol="0">
              <a:spAutoFit/>
            </a:bodyPr>
            <a:lstStyle/>
            <a:p>
              <a:pPr algn="ctr">
                <a:lnSpc>
                  <a:spcPts val="1300"/>
                </a:lnSpc>
              </a:pPr>
              <a:r>
                <a:rPr lang="en-GB" sz="1200" dirty="0" smtClean="0"/>
                <a:t>Sell</a:t>
              </a:r>
              <a:endParaRPr lang="en-GB" sz="1200" dirty="0"/>
            </a:p>
          </p:txBody>
        </p:sp>
        <p:sp>
          <p:nvSpPr>
            <p:cNvPr id="107" name="TextBox 106"/>
            <p:cNvSpPr txBox="1"/>
            <p:nvPr/>
          </p:nvSpPr>
          <p:spPr>
            <a:xfrm>
              <a:off x="1876359" y="2269396"/>
              <a:ext cx="1363703" cy="259045"/>
            </a:xfrm>
            <a:prstGeom prst="rect">
              <a:avLst/>
            </a:prstGeom>
            <a:noFill/>
          </p:spPr>
          <p:txBody>
            <a:bodyPr wrap="square" rtlCol="0">
              <a:spAutoFit/>
            </a:bodyPr>
            <a:lstStyle/>
            <a:p>
              <a:pPr algn="ctr">
                <a:lnSpc>
                  <a:spcPts val="1300"/>
                </a:lnSpc>
              </a:pPr>
              <a:r>
                <a:rPr lang="en-GB" sz="1200" dirty="0" smtClean="0"/>
                <a:t>Raw materials </a:t>
              </a:r>
              <a:endParaRPr lang="en-GB" sz="1200" dirty="0"/>
            </a:p>
          </p:txBody>
        </p:sp>
        <p:sp>
          <p:nvSpPr>
            <p:cNvPr id="108" name="TextBox 107"/>
            <p:cNvSpPr txBox="1"/>
            <p:nvPr/>
          </p:nvSpPr>
          <p:spPr>
            <a:xfrm>
              <a:off x="3399561" y="2278197"/>
              <a:ext cx="1363703" cy="264752"/>
            </a:xfrm>
            <a:prstGeom prst="rect">
              <a:avLst/>
            </a:prstGeom>
            <a:noFill/>
          </p:spPr>
          <p:txBody>
            <a:bodyPr wrap="square" rtlCol="0">
              <a:spAutoFit/>
            </a:bodyPr>
            <a:lstStyle/>
            <a:p>
              <a:pPr algn="ctr">
                <a:lnSpc>
                  <a:spcPts val="1300"/>
                </a:lnSpc>
              </a:pPr>
              <a:r>
                <a:rPr lang="en-GB" sz="1200" dirty="0" smtClean="0"/>
                <a:t>Manufacture</a:t>
              </a:r>
              <a:endParaRPr lang="en-GB" sz="1200" dirty="0"/>
            </a:p>
          </p:txBody>
        </p:sp>
        <p:sp>
          <p:nvSpPr>
            <p:cNvPr id="109" name="TextBox 108"/>
            <p:cNvSpPr txBox="1"/>
            <p:nvPr/>
          </p:nvSpPr>
          <p:spPr>
            <a:xfrm>
              <a:off x="4761937" y="2299831"/>
              <a:ext cx="1363703" cy="259045"/>
            </a:xfrm>
            <a:prstGeom prst="rect">
              <a:avLst/>
            </a:prstGeom>
            <a:noFill/>
          </p:spPr>
          <p:txBody>
            <a:bodyPr wrap="square" rtlCol="0">
              <a:spAutoFit/>
            </a:bodyPr>
            <a:lstStyle/>
            <a:p>
              <a:pPr algn="ctr">
                <a:lnSpc>
                  <a:spcPts val="1300"/>
                </a:lnSpc>
              </a:pPr>
              <a:r>
                <a:rPr lang="en-GB" sz="1200" dirty="0" smtClean="0"/>
                <a:t>Store</a:t>
              </a:r>
              <a:endParaRPr lang="en-GB" sz="1200" dirty="0"/>
            </a:p>
          </p:txBody>
        </p:sp>
        <p:pic>
          <p:nvPicPr>
            <p:cNvPr id="112" name="Picture 111" descr="DHLicon_Lorry_right"/>
            <p:cNvPicPr>
              <a:picLocks noChangeAspect="1" noChangeArrowheads="1"/>
            </p:cNvPicPr>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971757" y="2963499"/>
              <a:ext cx="574747" cy="236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8" name="Elbow Connector 117"/>
            <p:cNvCxnSpPr>
              <a:stCxn id="16" idx="3"/>
              <a:endCxn id="121" idx="1"/>
            </p:cNvCxnSpPr>
            <p:nvPr/>
          </p:nvCxnSpPr>
          <p:spPr bwMode="auto">
            <a:xfrm flipH="1">
              <a:off x="6613115" y="2856463"/>
              <a:ext cx="607014" cy="647841"/>
            </a:xfrm>
            <a:prstGeom prst="bentConnector3">
              <a:avLst>
                <a:gd name="adj1" fmla="val -3766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1" name="Circular Arrow 120"/>
            <p:cNvSpPr/>
            <p:nvPr/>
          </p:nvSpPr>
          <p:spPr bwMode="auto">
            <a:xfrm>
              <a:off x="6224683" y="3360871"/>
              <a:ext cx="398096" cy="386778"/>
            </a:xfrm>
            <a:prstGeom prst="circularArrow">
              <a:avLst>
                <a:gd name="adj1" fmla="val 15924"/>
                <a:gd name="adj2" fmla="val 1142319"/>
                <a:gd name="adj3" fmla="val 20337502"/>
                <a:gd name="adj4" fmla="val 1136999"/>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122" name="TextBox 121"/>
            <p:cNvSpPr txBox="1"/>
            <p:nvPr/>
          </p:nvSpPr>
          <p:spPr>
            <a:xfrm>
              <a:off x="6272748" y="3273222"/>
              <a:ext cx="1363703" cy="259045"/>
            </a:xfrm>
            <a:prstGeom prst="rect">
              <a:avLst/>
            </a:prstGeom>
            <a:noFill/>
          </p:spPr>
          <p:txBody>
            <a:bodyPr wrap="square" rtlCol="0">
              <a:spAutoFit/>
            </a:bodyPr>
            <a:lstStyle/>
            <a:p>
              <a:pPr algn="ctr">
                <a:lnSpc>
                  <a:spcPts val="1300"/>
                </a:lnSpc>
              </a:pPr>
              <a:r>
                <a:rPr lang="en-GB" sz="1200" dirty="0" smtClean="0"/>
                <a:t>Returns</a:t>
              </a:r>
              <a:endParaRPr lang="en-GB" sz="1200" dirty="0"/>
            </a:p>
          </p:txBody>
        </p:sp>
        <p:pic>
          <p:nvPicPr>
            <p:cNvPr id="53" name="Picture 36"/>
            <p:cNvPicPr>
              <a:picLocks noChangeAspect="1"/>
            </p:cNvPicPr>
            <p:nvPr/>
          </p:nvPicPr>
          <p:blipFill>
            <a:blip r:embed="rId1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69650" y="2593071"/>
              <a:ext cx="526783" cy="52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23" descr="DHLicon_House"/>
            <p:cNvPicPr>
              <a:picLocks noChangeAspect="1" noChangeArrowheads="1"/>
            </p:cNvPicPr>
            <p:nvPr/>
          </p:nvPicPr>
          <p:blipFill>
            <a:blip r:embed="rId14">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675112" y="2621982"/>
              <a:ext cx="604715" cy="46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7" name="Elbow Connector 56"/>
            <p:cNvCxnSpPr>
              <a:stCxn id="16" idx="3"/>
              <a:endCxn id="55" idx="1"/>
            </p:cNvCxnSpPr>
            <p:nvPr/>
          </p:nvCxnSpPr>
          <p:spPr bwMode="auto">
            <a:xfrm>
              <a:off x="7220129" y="2856463"/>
              <a:ext cx="454983"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4" name="TextBox 63"/>
            <p:cNvSpPr txBox="1"/>
            <p:nvPr/>
          </p:nvSpPr>
          <p:spPr>
            <a:xfrm>
              <a:off x="7341918" y="2282222"/>
              <a:ext cx="1271101" cy="264752"/>
            </a:xfrm>
            <a:prstGeom prst="rect">
              <a:avLst/>
            </a:prstGeom>
            <a:noFill/>
          </p:spPr>
          <p:txBody>
            <a:bodyPr wrap="square" rtlCol="0">
              <a:spAutoFit/>
            </a:bodyPr>
            <a:lstStyle/>
            <a:p>
              <a:pPr algn="ctr">
                <a:lnSpc>
                  <a:spcPts val="1300"/>
                </a:lnSpc>
              </a:pPr>
              <a:r>
                <a:rPr lang="en-GB" sz="1200" dirty="0" smtClean="0"/>
                <a:t>Use</a:t>
              </a:r>
              <a:endParaRPr lang="en-GB" sz="1200" dirty="0"/>
            </a:p>
          </p:txBody>
        </p:sp>
        <p:cxnSp>
          <p:nvCxnSpPr>
            <p:cNvPr id="52" name="Elbow Connector 51"/>
            <p:cNvCxnSpPr>
              <a:stCxn id="53" idx="3"/>
              <a:endCxn id="78" idx="1"/>
            </p:cNvCxnSpPr>
            <p:nvPr/>
          </p:nvCxnSpPr>
          <p:spPr bwMode="auto">
            <a:xfrm>
              <a:off x="1096433" y="2856463"/>
              <a:ext cx="1089927"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41" name="Rectangle 10"/>
          <p:cNvSpPr>
            <a:spLocks noChangeArrowheads="1"/>
          </p:cNvSpPr>
          <p:nvPr>
            <p:custDataLst>
              <p:tags r:id="rId1"/>
            </p:custDataLst>
          </p:nvPr>
        </p:nvSpPr>
        <p:spPr bwMode="gray">
          <a:xfrm>
            <a:off x="1779356" y="3537341"/>
            <a:ext cx="3008543" cy="1623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spcAft>
                <a:spcPts val="300"/>
              </a:spcAft>
              <a:buClr>
                <a:srgbClr val="000000"/>
              </a:buClr>
              <a:buSzPct val="100000"/>
            </a:pPr>
            <a:r>
              <a:rPr lang="en-US" b="1" dirty="0">
                <a:solidFill>
                  <a:srgbClr val="000000"/>
                </a:solidFill>
              </a:rPr>
              <a:t>Soil</a:t>
            </a:r>
          </a:p>
          <a:p>
            <a:pPr marL="182563" lvl="1" indent="-182563" eaLnBrk="1" hangingPunct="1">
              <a:spcAft>
                <a:spcPts val="300"/>
              </a:spcAft>
              <a:buSzPct val="100000"/>
              <a:buFontTx/>
              <a:buChar char="•"/>
            </a:pPr>
            <a:r>
              <a:rPr lang="en-US" dirty="0">
                <a:solidFill>
                  <a:srgbClr val="000000"/>
                </a:solidFill>
              </a:rPr>
              <a:t>Soil </a:t>
            </a:r>
            <a:r>
              <a:rPr lang="en-US" dirty="0" smtClean="0">
                <a:solidFill>
                  <a:srgbClr val="000000"/>
                </a:solidFill>
              </a:rPr>
              <a:t>degradation </a:t>
            </a:r>
            <a:r>
              <a:rPr lang="en-US" dirty="0">
                <a:solidFill>
                  <a:srgbClr val="000000"/>
                </a:solidFill>
              </a:rPr>
              <a:t>requires oil and mineral </a:t>
            </a:r>
            <a:r>
              <a:rPr lang="en-US" dirty="0" smtClean="0">
                <a:solidFill>
                  <a:srgbClr val="000000"/>
                </a:solidFill>
              </a:rPr>
              <a:t>inputs to replace nutrients</a:t>
            </a:r>
            <a:endParaRPr lang="en-US" dirty="0">
              <a:solidFill>
                <a:srgbClr val="000000"/>
              </a:solidFill>
            </a:endParaRPr>
          </a:p>
          <a:p>
            <a:pPr marL="182563" lvl="1" indent="-182563" eaLnBrk="1" hangingPunct="1">
              <a:spcAft>
                <a:spcPts val="300"/>
              </a:spcAft>
              <a:buSzPct val="100000"/>
              <a:buFontTx/>
              <a:buChar char="•"/>
            </a:pPr>
            <a:r>
              <a:rPr lang="en-US" dirty="0">
                <a:solidFill>
                  <a:srgbClr val="000000"/>
                </a:solidFill>
              </a:rPr>
              <a:t>Chemical </a:t>
            </a:r>
            <a:r>
              <a:rPr lang="en-US" dirty="0" smtClean="0">
                <a:solidFill>
                  <a:srgbClr val="000000"/>
                </a:solidFill>
              </a:rPr>
              <a:t>residues  including Nitrogen &amp; Phosphorus</a:t>
            </a:r>
            <a:endParaRPr lang="en-US" dirty="0">
              <a:solidFill>
                <a:srgbClr val="000000"/>
              </a:solidFill>
            </a:endParaRPr>
          </a:p>
          <a:p>
            <a:pPr marL="182563" lvl="1" indent="-182563" eaLnBrk="1" hangingPunct="1">
              <a:spcAft>
                <a:spcPts val="300"/>
              </a:spcAft>
              <a:buSzPct val="100000"/>
              <a:buFontTx/>
              <a:buChar char="•"/>
            </a:pPr>
            <a:r>
              <a:rPr lang="en-US" dirty="0">
                <a:solidFill>
                  <a:srgbClr val="000000"/>
                </a:solidFill>
              </a:rPr>
              <a:t>Desertification in key growing areas e.g. California</a:t>
            </a:r>
          </a:p>
        </p:txBody>
      </p:sp>
      <p:sp>
        <p:nvSpPr>
          <p:cNvPr id="42" name="Rectangle 12"/>
          <p:cNvSpPr>
            <a:spLocks noChangeArrowheads="1"/>
          </p:cNvSpPr>
          <p:nvPr>
            <p:custDataLst>
              <p:tags r:id="rId2"/>
            </p:custDataLst>
          </p:nvPr>
        </p:nvSpPr>
        <p:spPr bwMode="gray">
          <a:xfrm>
            <a:off x="381167" y="2412592"/>
            <a:ext cx="2794727" cy="955646"/>
          </a:xfrm>
          <a:prstGeom prst="rect">
            <a:avLst/>
          </a:prstGeom>
          <a:noFill/>
          <a:ln w="9525">
            <a:noFill/>
            <a:miter lim="800000"/>
            <a:headEnd/>
            <a:tailEnd/>
          </a:ln>
          <a:effectLst/>
        </p:spPr>
        <p:txBody>
          <a:bodyPr wrap="square" lIns="0" tIns="0" rIns="0" bIns="0">
            <a:spAutoFit/>
          </a:bodyPr>
          <a:lstStyle/>
          <a:p>
            <a:pPr eaLnBrk="1" hangingPunct="1">
              <a:lnSpc>
                <a:spcPct val="90000"/>
              </a:lnSpc>
              <a:spcAft>
                <a:spcPts val="300"/>
              </a:spcAft>
              <a:buClr>
                <a:srgbClr val="000000"/>
              </a:buClr>
              <a:buSzPct val="100000"/>
              <a:defRPr/>
            </a:pPr>
            <a:r>
              <a:rPr lang="en-US" b="1" dirty="0" smtClean="0">
                <a:solidFill>
                  <a:srgbClr val="000000"/>
                </a:solidFill>
                <a:latin typeface="Arial" pitchFamily="34" charset="0"/>
                <a:cs typeface="Arial" pitchFamily="34" charset="0"/>
              </a:rPr>
              <a:t>Deforestation &amp; land use change</a:t>
            </a:r>
            <a:endParaRPr lang="en-US" b="1" dirty="0">
              <a:solidFill>
                <a:srgbClr val="000000"/>
              </a:solidFill>
              <a:latin typeface="Arial" pitchFamily="34" charset="0"/>
              <a:cs typeface="Arial" pitchFamily="34" charset="0"/>
            </a:endParaRPr>
          </a:p>
          <a:p>
            <a:pPr marL="171450" lvl="1" indent="-171450">
              <a:spcAft>
                <a:spcPts val="300"/>
              </a:spcAft>
              <a:buSzPct val="100000"/>
              <a:buFont typeface="Arial" pitchFamily="34" charset="0"/>
              <a:buChar char="•"/>
              <a:defRPr/>
            </a:pPr>
            <a:r>
              <a:rPr lang="en-US" dirty="0">
                <a:solidFill>
                  <a:srgbClr val="000000"/>
                </a:solidFill>
                <a:latin typeface="Arial" pitchFamily="34" charset="0"/>
                <a:cs typeface="Arial" pitchFamily="34" charset="0"/>
              </a:rPr>
              <a:t>CO</a:t>
            </a:r>
            <a:r>
              <a:rPr lang="en-US" baseline="-25000" dirty="0">
                <a:solidFill>
                  <a:srgbClr val="000000"/>
                </a:solidFill>
                <a:latin typeface="Arial" pitchFamily="34" charset="0"/>
                <a:cs typeface="Arial" pitchFamily="34" charset="0"/>
              </a:rPr>
              <a:t>2</a:t>
            </a:r>
            <a:r>
              <a:rPr lang="en-US" dirty="0">
                <a:solidFill>
                  <a:srgbClr val="000000"/>
                </a:solidFill>
                <a:latin typeface="Arial" pitchFamily="34" charset="0"/>
                <a:cs typeface="Arial" pitchFamily="34" charset="0"/>
              </a:rPr>
              <a:t> Impact on </a:t>
            </a:r>
            <a:r>
              <a:rPr lang="en-US" dirty="0" smtClean="0">
                <a:solidFill>
                  <a:srgbClr val="000000"/>
                </a:solidFill>
                <a:latin typeface="Arial" pitchFamily="34" charset="0"/>
                <a:cs typeface="Arial" pitchFamily="34" charset="0"/>
              </a:rPr>
              <a:t>climate regulation</a:t>
            </a:r>
            <a:endParaRPr lang="en-US" dirty="0">
              <a:solidFill>
                <a:srgbClr val="000000"/>
              </a:solidFill>
              <a:latin typeface="Arial" pitchFamily="34" charset="0"/>
              <a:cs typeface="Arial" pitchFamily="34" charset="0"/>
            </a:endParaRPr>
          </a:p>
          <a:p>
            <a:pPr marL="171450" lvl="1" indent="-171450">
              <a:spcAft>
                <a:spcPts val="300"/>
              </a:spcAft>
              <a:buSzPct val="100000"/>
              <a:buFont typeface="Arial" pitchFamily="34" charset="0"/>
              <a:buChar char="•"/>
              <a:defRPr/>
            </a:pPr>
            <a:r>
              <a:rPr lang="en-US" dirty="0">
                <a:solidFill>
                  <a:srgbClr val="000000"/>
                </a:solidFill>
                <a:latin typeface="Arial" pitchFamily="34" charset="0"/>
                <a:cs typeface="Arial" pitchFamily="34" charset="0"/>
              </a:rPr>
              <a:t>Ecosystem </a:t>
            </a:r>
            <a:r>
              <a:rPr lang="en-US" dirty="0" smtClean="0">
                <a:solidFill>
                  <a:srgbClr val="000000"/>
                </a:solidFill>
                <a:latin typeface="Arial" pitchFamily="34" charset="0"/>
                <a:cs typeface="Arial" pitchFamily="34" charset="0"/>
              </a:rPr>
              <a:t>destruction</a:t>
            </a:r>
          </a:p>
          <a:p>
            <a:pPr marL="171450" lvl="1" indent="-171450">
              <a:spcAft>
                <a:spcPts val="300"/>
              </a:spcAft>
              <a:buSzPct val="100000"/>
              <a:buFont typeface="Arial" pitchFamily="34" charset="0"/>
              <a:buChar char="•"/>
              <a:defRPr/>
            </a:pPr>
            <a:r>
              <a:rPr lang="en-US" dirty="0" smtClean="0">
                <a:solidFill>
                  <a:srgbClr val="000000"/>
                </a:solidFill>
                <a:latin typeface="Arial" pitchFamily="34" charset="0"/>
                <a:cs typeface="Arial" pitchFamily="34" charset="0"/>
              </a:rPr>
              <a:t>Biodiversity loss</a:t>
            </a:r>
          </a:p>
        </p:txBody>
      </p:sp>
      <p:pic>
        <p:nvPicPr>
          <p:cNvPr id="43" name="Picture 15" descr="Environment"/>
          <p:cNvPicPr>
            <a:picLocks noChangeAspect="1" noChangeArrowheads="1"/>
          </p:cNvPicPr>
          <p:nvPr/>
        </p:nvPicPr>
        <p:blipFill>
          <a:blip r:embed="rId15" cstate="print">
            <a:duotone>
              <a:schemeClr val="accent3">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2627847" y="2651146"/>
            <a:ext cx="1007920" cy="879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7" name="AutoShape 52"/>
          <p:cNvCxnSpPr>
            <a:cxnSpLocks noChangeShapeType="1"/>
          </p:cNvCxnSpPr>
          <p:nvPr/>
        </p:nvCxnSpPr>
        <p:spPr bwMode="auto">
          <a:xfrm flipH="1" flipV="1">
            <a:off x="5766301" y="2318083"/>
            <a:ext cx="195263" cy="57150"/>
          </a:xfrm>
          <a:prstGeom prst="straightConnector1">
            <a:avLst/>
          </a:prstGeom>
          <a:noFill/>
          <a:ln w="9525">
            <a:solidFill>
              <a:schemeClr val="accent1"/>
            </a:solidFill>
            <a:round/>
            <a:headEnd/>
            <a:tailEnd/>
          </a:ln>
          <a:extLst>
            <a:ext uri="{909E8E84-426E-40DD-AFC4-6F175D3DCCD1}">
              <a14:hiddenFill xmlns:a14="http://schemas.microsoft.com/office/drawing/2010/main">
                <a:noFill/>
              </a14:hiddenFill>
            </a:ext>
          </a:extLst>
        </p:spPr>
      </p:cxnSp>
      <p:pic>
        <p:nvPicPr>
          <p:cNvPr id="51" name="Picture 48" descr="http://ts1.mm.bing.net/th?id=i.4707392252543224&amp;pid=1.9"/>
          <p:cNvPicPr>
            <a:picLocks noChangeAspect="1" noChangeArrowheads="1"/>
          </p:cNvPicPr>
          <p:nvPr/>
        </p:nvPicPr>
        <p:blipFill>
          <a:blip r:embed="rId16">
            <a:duotone>
              <a:schemeClr val="accent3">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1044101" y="3881561"/>
            <a:ext cx="687387" cy="70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 name="Rectangle 7"/>
          <p:cNvSpPr>
            <a:spLocks noChangeArrowheads="1"/>
          </p:cNvSpPr>
          <p:nvPr>
            <p:custDataLst>
              <p:tags r:id="rId3"/>
            </p:custDataLst>
          </p:nvPr>
        </p:nvSpPr>
        <p:spPr bwMode="gray">
          <a:xfrm>
            <a:off x="4967133" y="3043435"/>
            <a:ext cx="2979869" cy="1171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lnSpc>
                <a:spcPct val="90000"/>
              </a:lnSpc>
              <a:spcAft>
                <a:spcPts val="300"/>
              </a:spcAft>
              <a:buClr>
                <a:srgbClr val="000000"/>
              </a:buClr>
              <a:buSzPct val="100000"/>
            </a:pPr>
            <a:r>
              <a:rPr lang="en-US" b="1" dirty="0" smtClean="0">
                <a:solidFill>
                  <a:srgbClr val="000000"/>
                </a:solidFill>
              </a:rPr>
              <a:t>Greenhouse Gas Emissions</a:t>
            </a:r>
            <a:endParaRPr lang="en-US" b="1" dirty="0">
              <a:solidFill>
                <a:srgbClr val="000000"/>
              </a:solidFill>
            </a:endParaRPr>
          </a:p>
          <a:p>
            <a:pPr marL="171450" lvl="1" indent="-171450" eaLnBrk="1" hangingPunct="1">
              <a:spcAft>
                <a:spcPts val="300"/>
              </a:spcAft>
              <a:buFont typeface="Arial" charset="0"/>
              <a:buChar char="•"/>
            </a:pPr>
            <a:r>
              <a:rPr lang="en-US" dirty="0" smtClean="0">
                <a:solidFill>
                  <a:srgbClr val="000000"/>
                </a:solidFill>
              </a:rPr>
              <a:t>Climate disruption – droughts and floods, weather pattern change</a:t>
            </a:r>
            <a:endParaRPr lang="en-US" dirty="0">
              <a:solidFill>
                <a:srgbClr val="000000"/>
              </a:solidFill>
            </a:endParaRPr>
          </a:p>
          <a:p>
            <a:pPr marL="171450" lvl="1" indent="-171450" eaLnBrk="1" hangingPunct="1">
              <a:spcAft>
                <a:spcPts val="300"/>
              </a:spcAft>
              <a:buFont typeface="Arial" charset="0"/>
              <a:buChar char="•"/>
            </a:pPr>
            <a:r>
              <a:rPr lang="en-US" dirty="0" smtClean="0">
                <a:solidFill>
                  <a:srgbClr val="000000"/>
                </a:solidFill>
              </a:rPr>
              <a:t>Emissions &gt; </a:t>
            </a:r>
            <a:r>
              <a:rPr lang="en-US" dirty="0">
                <a:solidFill>
                  <a:srgbClr val="000000"/>
                </a:solidFill>
              </a:rPr>
              <a:t>ocean </a:t>
            </a:r>
            <a:r>
              <a:rPr lang="en-US" dirty="0" smtClean="0">
                <a:solidFill>
                  <a:srgbClr val="000000"/>
                </a:solidFill>
              </a:rPr>
              <a:t>acidification</a:t>
            </a:r>
          </a:p>
          <a:p>
            <a:pPr marL="171450" lvl="1" indent="-171450" eaLnBrk="1" hangingPunct="1">
              <a:spcAft>
                <a:spcPts val="300"/>
              </a:spcAft>
              <a:buFont typeface="Arial" charset="0"/>
              <a:buChar char="•"/>
            </a:pPr>
            <a:r>
              <a:rPr lang="en-US" dirty="0" smtClean="0">
                <a:solidFill>
                  <a:srgbClr val="000000"/>
                </a:solidFill>
              </a:rPr>
              <a:t>Air quality impact on health</a:t>
            </a:r>
            <a:endParaRPr lang="en-US" dirty="0">
              <a:solidFill>
                <a:srgbClr val="000000"/>
              </a:solidFill>
            </a:endParaRPr>
          </a:p>
        </p:txBody>
      </p:sp>
      <p:sp>
        <p:nvSpPr>
          <p:cNvPr id="61" name="Rectangle 14"/>
          <p:cNvSpPr>
            <a:spLocks noChangeArrowheads="1"/>
          </p:cNvSpPr>
          <p:nvPr>
            <p:custDataLst>
              <p:tags r:id="rId4"/>
            </p:custDataLst>
          </p:nvPr>
        </p:nvSpPr>
        <p:spPr bwMode="gray">
          <a:xfrm>
            <a:off x="409482" y="5261945"/>
            <a:ext cx="4378418" cy="1355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lnSpc>
                <a:spcPct val="90000"/>
              </a:lnSpc>
              <a:spcAft>
                <a:spcPts val="300"/>
              </a:spcAft>
              <a:buClr>
                <a:srgbClr val="000000"/>
              </a:buClr>
              <a:buSzPct val="100000"/>
            </a:pPr>
            <a:r>
              <a:rPr lang="en-US" b="1" dirty="0">
                <a:solidFill>
                  <a:srgbClr val="000000"/>
                </a:solidFill>
              </a:rPr>
              <a:t>Oceans &amp; water</a:t>
            </a:r>
          </a:p>
          <a:p>
            <a:pPr marL="182563" lvl="1" indent="-182563" eaLnBrk="1" hangingPunct="1">
              <a:lnSpc>
                <a:spcPct val="90000"/>
              </a:lnSpc>
              <a:spcAft>
                <a:spcPts val="300"/>
              </a:spcAft>
              <a:buSzPct val="100000"/>
              <a:buFontTx/>
              <a:buChar char="•"/>
            </a:pPr>
            <a:r>
              <a:rPr lang="en-US" dirty="0">
                <a:solidFill>
                  <a:srgbClr val="000000"/>
                </a:solidFill>
              </a:rPr>
              <a:t>Depletion of ground-water sources</a:t>
            </a:r>
          </a:p>
          <a:p>
            <a:pPr marL="182563" lvl="1" indent="-182563" eaLnBrk="1" hangingPunct="1">
              <a:lnSpc>
                <a:spcPct val="90000"/>
              </a:lnSpc>
              <a:spcAft>
                <a:spcPts val="300"/>
              </a:spcAft>
              <a:buSzPct val="100000"/>
              <a:buFontTx/>
              <a:buChar char="•"/>
            </a:pPr>
            <a:r>
              <a:rPr lang="en-US" dirty="0">
                <a:solidFill>
                  <a:srgbClr val="000000"/>
                </a:solidFill>
              </a:rPr>
              <a:t>Pollution of fresh-water</a:t>
            </a:r>
          </a:p>
          <a:p>
            <a:pPr marL="182563" lvl="1" indent="-182563" eaLnBrk="1" hangingPunct="1">
              <a:lnSpc>
                <a:spcPct val="90000"/>
              </a:lnSpc>
              <a:spcAft>
                <a:spcPts val="300"/>
              </a:spcAft>
              <a:buSzPct val="100000"/>
              <a:buFontTx/>
              <a:buChar char="•"/>
            </a:pPr>
            <a:r>
              <a:rPr lang="en-US" dirty="0">
                <a:solidFill>
                  <a:srgbClr val="000000"/>
                </a:solidFill>
              </a:rPr>
              <a:t>Water scarcity issues</a:t>
            </a:r>
          </a:p>
          <a:p>
            <a:pPr marL="182563" lvl="1" indent="-182563" eaLnBrk="1" hangingPunct="1">
              <a:lnSpc>
                <a:spcPct val="90000"/>
              </a:lnSpc>
              <a:spcAft>
                <a:spcPts val="300"/>
              </a:spcAft>
              <a:buSzPct val="100000"/>
              <a:buFontTx/>
              <a:buChar char="•"/>
            </a:pPr>
            <a:r>
              <a:rPr lang="en-US" dirty="0" smtClean="0">
                <a:solidFill>
                  <a:srgbClr val="000000"/>
                </a:solidFill>
              </a:rPr>
              <a:t>Overfishing </a:t>
            </a:r>
            <a:r>
              <a:rPr lang="en-US" dirty="0">
                <a:solidFill>
                  <a:srgbClr val="000000"/>
                </a:solidFill>
              </a:rPr>
              <a:t>depletes marine species </a:t>
            </a:r>
          </a:p>
          <a:p>
            <a:pPr marL="182563" lvl="1" indent="-182563" eaLnBrk="1" hangingPunct="1">
              <a:lnSpc>
                <a:spcPct val="90000"/>
              </a:lnSpc>
              <a:spcAft>
                <a:spcPts val="300"/>
              </a:spcAft>
              <a:buSzPct val="100000"/>
              <a:buFontTx/>
              <a:buChar char="•"/>
            </a:pPr>
            <a:r>
              <a:rPr lang="en-US" dirty="0">
                <a:solidFill>
                  <a:srgbClr val="000000"/>
                </a:solidFill>
              </a:rPr>
              <a:t>Acidification impacting on coral and marine </a:t>
            </a:r>
            <a:r>
              <a:rPr lang="en-US" dirty="0" smtClean="0">
                <a:solidFill>
                  <a:srgbClr val="000000"/>
                </a:solidFill>
              </a:rPr>
              <a:t>habitat</a:t>
            </a:r>
            <a:endParaRPr lang="en-US" dirty="0">
              <a:solidFill>
                <a:srgbClr val="000000"/>
              </a:solidFill>
            </a:endParaRPr>
          </a:p>
        </p:txBody>
      </p:sp>
      <p:pic>
        <p:nvPicPr>
          <p:cNvPr id="65" name="Picture 46" descr="http://ts1.mm.bing.net/th?id=I.4736426214556436&amp;pid=1.9"/>
          <p:cNvPicPr>
            <a:picLocks noChangeAspect="1" noChangeArrowheads="1"/>
          </p:cNvPicPr>
          <p:nvPr/>
        </p:nvPicPr>
        <p:blipFill>
          <a:blip r:embed="rId17">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3508132" y="5436586"/>
            <a:ext cx="735256" cy="65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 name="Group 2"/>
          <p:cNvGrpSpPr/>
          <p:nvPr/>
        </p:nvGrpSpPr>
        <p:grpSpPr>
          <a:xfrm>
            <a:off x="7844429" y="3193451"/>
            <a:ext cx="887412" cy="887412"/>
            <a:chOff x="3785519" y="2811014"/>
            <a:chExt cx="887412" cy="887412"/>
          </a:xfrm>
        </p:grpSpPr>
        <p:pic>
          <p:nvPicPr>
            <p:cNvPr id="59" name="Picture 44" descr="http://ts4.mm.bing.net/th?id=i.4706224031729307&amp;pid=1.9"/>
            <p:cNvPicPr>
              <a:picLocks noChangeAspect="1" noChangeArrowheads="1"/>
            </p:cNvPicPr>
            <p:nvPr/>
          </p:nvPicPr>
          <p:blipFill>
            <a:blip r:embed="rId18">
              <a:extLst>
                <a:ext uri="{BEBA8EAE-BF5A-486C-A8C5-ECC9F3942E4B}">
                  <a14:imgProps xmlns:a14="http://schemas.microsoft.com/office/drawing/2010/main">
                    <a14:imgLayer r:embed="rId19">
                      <a14:imgEffect>
                        <a14:saturation sat="0"/>
                      </a14:imgEffect>
                    </a14:imgLayer>
                  </a14:imgProps>
                </a:ext>
                <a:ext uri="{28A0092B-C50C-407E-A947-70E740481C1C}">
                  <a14:useLocalDpi xmlns:a14="http://schemas.microsoft.com/office/drawing/2010/main"/>
                </a:ext>
              </a:extLst>
            </a:blip>
            <a:srcRect/>
            <a:stretch>
              <a:fillRect/>
            </a:stretch>
          </p:blipFill>
          <p:spPr bwMode="auto">
            <a:xfrm>
              <a:off x="3785519" y="2811014"/>
              <a:ext cx="887412" cy="88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3920992" y="2945371"/>
              <a:ext cx="652743" cy="338554"/>
            </a:xfrm>
            <a:prstGeom prst="rect">
              <a:avLst/>
            </a:prstGeom>
            <a:noFill/>
          </p:spPr>
          <p:txBody>
            <a:bodyPr wrap="none" rtlCol="0">
              <a:spAutoFit/>
            </a:bodyPr>
            <a:lstStyle/>
            <a:p>
              <a:r>
                <a:rPr lang="en-GB" sz="1600" b="1" dirty="0" err="1" smtClean="0">
                  <a:solidFill>
                    <a:schemeClr val="accent4"/>
                  </a:solidFill>
                </a:rPr>
                <a:t>GHG</a:t>
              </a:r>
              <a:endParaRPr lang="en-GB" sz="1600" b="1" dirty="0">
                <a:solidFill>
                  <a:schemeClr val="accent4"/>
                </a:solidFill>
              </a:endParaRPr>
            </a:p>
          </p:txBody>
        </p:sp>
      </p:grpSp>
      <p:pic>
        <p:nvPicPr>
          <p:cNvPr id="66" name="Picture 5" descr="http://ts2.mm.bing.net/th?id=i.4819452243086173&amp;pid=1.9"/>
          <p:cNvPicPr>
            <a:picLocks noChangeAspect="1" noChangeArrowheads="1"/>
          </p:cNvPicPr>
          <p:nvPr/>
        </p:nvPicPr>
        <p:blipFill>
          <a:blip r:embed="rId20">
            <a:extLst>
              <a:ext uri="{28A0092B-C50C-407E-A947-70E740481C1C}">
                <a14:useLocalDpi xmlns:a14="http://schemas.microsoft.com/office/drawing/2010/main"/>
              </a:ext>
            </a:extLst>
          </a:blip>
          <a:srcRect/>
          <a:stretch>
            <a:fillRect/>
          </a:stretch>
        </p:blipFill>
        <p:spPr bwMode="auto">
          <a:xfrm>
            <a:off x="7696049" y="4749182"/>
            <a:ext cx="606386" cy="5785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Rectangle 17"/>
          <p:cNvSpPr>
            <a:spLocks noChangeArrowheads="1"/>
          </p:cNvSpPr>
          <p:nvPr>
            <p:custDataLst>
              <p:tags r:id="rId5"/>
            </p:custDataLst>
          </p:nvPr>
        </p:nvSpPr>
        <p:spPr bwMode="gray">
          <a:xfrm>
            <a:off x="5375439" y="4572869"/>
            <a:ext cx="2847926" cy="1414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lnSpc>
                <a:spcPct val="85000"/>
              </a:lnSpc>
              <a:spcAft>
                <a:spcPts val="300"/>
              </a:spcAft>
              <a:buClr>
                <a:srgbClr val="000000"/>
              </a:buClr>
              <a:buSzPct val="100000"/>
              <a:buFontTx/>
              <a:buChar char=" "/>
            </a:pPr>
            <a:r>
              <a:rPr lang="en-US" b="1" dirty="0" smtClean="0">
                <a:solidFill>
                  <a:srgbClr val="000000"/>
                </a:solidFill>
              </a:rPr>
              <a:t>Resources, Fossil Fuels, Waste</a:t>
            </a:r>
            <a:endParaRPr lang="en-US" b="1" dirty="0">
              <a:solidFill>
                <a:srgbClr val="000000"/>
              </a:solidFill>
            </a:endParaRPr>
          </a:p>
          <a:p>
            <a:pPr marL="171450" lvl="1" indent="-171450" eaLnBrk="1" hangingPunct="1">
              <a:spcAft>
                <a:spcPts val="300"/>
              </a:spcAft>
              <a:buFont typeface="Arial" charset="0"/>
              <a:buChar char="•"/>
            </a:pPr>
            <a:r>
              <a:rPr lang="en-US" dirty="0">
                <a:solidFill>
                  <a:srgbClr val="000000"/>
                </a:solidFill>
              </a:rPr>
              <a:t>Resource depletion</a:t>
            </a:r>
          </a:p>
          <a:p>
            <a:pPr marL="171450" lvl="1" indent="-171450" eaLnBrk="1" hangingPunct="1">
              <a:spcAft>
                <a:spcPts val="300"/>
              </a:spcAft>
              <a:buFont typeface="Arial" charset="0"/>
              <a:buChar char="•"/>
            </a:pPr>
            <a:r>
              <a:rPr lang="en-US" dirty="0">
                <a:solidFill>
                  <a:srgbClr val="000000"/>
                </a:solidFill>
              </a:rPr>
              <a:t>Peak oil and gas issues</a:t>
            </a:r>
          </a:p>
          <a:p>
            <a:pPr marL="171450" lvl="1" indent="-171450" eaLnBrk="1" hangingPunct="1">
              <a:spcAft>
                <a:spcPts val="300"/>
              </a:spcAft>
              <a:buFont typeface="Arial" charset="0"/>
              <a:buChar char="•"/>
            </a:pPr>
            <a:r>
              <a:rPr lang="en-US" dirty="0">
                <a:solidFill>
                  <a:srgbClr val="000000"/>
                </a:solidFill>
              </a:rPr>
              <a:t>Impact of mining on local ecosystems and </a:t>
            </a:r>
            <a:r>
              <a:rPr lang="en-US" dirty="0" smtClean="0">
                <a:solidFill>
                  <a:srgbClr val="000000"/>
                </a:solidFill>
              </a:rPr>
              <a:t>water</a:t>
            </a:r>
          </a:p>
          <a:p>
            <a:pPr marL="171450" lvl="1" indent="-171450" eaLnBrk="1" hangingPunct="1">
              <a:spcAft>
                <a:spcPts val="300"/>
              </a:spcAft>
              <a:buFont typeface="Arial" charset="0"/>
              <a:buChar char="•"/>
            </a:pPr>
            <a:r>
              <a:rPr lang="en-US" dirty="0" smtClean="0">
                <a:solidFill>
                  <a:srgbClr val="000000"/>
                </a:solidFill>
              </a:rPr>
              <a:t>Waste vs food security</a:t>
            </a:r>
            <a:endParaRPr lang="en-US" dirty="0">
              <a:solidFill>
                <a:srgbClr val="000000"/>
              </a:solidFill>
            </a:endParaRPr>
          </a:p>
        </p:txBody>
      </p:sp>
    </p:spTree>
    <p:extLst>
      <p:ext uri="{BB962C8B-B14F-4D97-AF65-F5344CB8AC3E}">
        <p14:creationId xmlns:p14="http://schemas.microsoft.com/office/powerpoint/2010/main" val="37068068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6.10:  </a:t>
            </a:r>
            <a:r>
              <a:rPr lang="en-GB" b="1" dirty="0" smtClean="0"/>
              <a:t>Food - conflicting issues</a:t>
            </a:r>
            <a:endParaRPr lang="en-GB" b="1" dirty="0"/>
          </a:p>
        </p:txBody>
      </p:sp>
      <p:graphicFrame>
        <p:nvGraphicFramePr>
          <p:cNvPr id="3" name="Diagram 2"/>
          <p:cNvGraphicFramePr/>
          <p:nvPr>
            <p:extLst>
              <p:ext uri="{D42A27DB-BD31-4B8C-83A1-F6EECF244321}">
                <p14:modId xmlns:p14="http://schemas.microsoft.com/office/powerpoint/2010/main" val="3540858708"/>
              </p:ext>
            </p:extLst>
          </p:nvPr>
        </p:nvGraphicFramePr>
        <p:xfrm>
          <a:off x="519244" y="1789794"/>
          <a:ext cx="8538883" cy="45437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42888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0" name="Title 1"/>
          <p:cNvSpPr>
            <a:spLocks noGrp="1"/>
          </p:cNvSpPr>
          <p:nvPr>
            <p:ph type="title"/>
          </p:nvPr>
        </p:nvSpPr>
        <p:spPr/>
        <p:txBody>
          <a:bodyPr>
            <a:normAutofit/>
          </a:bodyPr>
          <a:lstStyle/>
          <a:p>
            <a:r>
              <a:rPr lang="en-GB" sz="3200" dirty="0">
                <a:solidFill>
                  <a:prstClr val="black"/>
                </a:solidFill>
              </a:rPr>
              <a:t>Figure </a:t>
            </a:r>
            <a:r>
              <a:rPr lang="en-GB" sz="3200" dirty="0" smtClean="0">
                <a:solidFill>
                  <a:prstClr val="black"/>
                </a:solidFill>
              </a:rPr>
              <a:t>6.11:  </a:t>
            </a:r>
            <a:r>
              <a:rPr lang="en-GB" sz="3200" b="1" dirty="0">
                <a:solidFill>
                  <a:prstClr val="black"/>
                </a:solidFill>
              </a:rPr>
              <a:t>Circular economy framework</a:t>
            </a:r>
            <a:endParaRPr lang="en-GB" sz="2400" dirty="0"/>
          </a:p>
        </p:txBody>
      </p:sp>
      <p:graphicFrame>
        <p:nvGraphicFramePr>
          <p:cNvPr id="4" name="Content Placeholder 3"/>
          <p:cNvGraphicFramePr>
            <a:graphicFrameLocks noGrp="1"/>
          </p:cNvGraphicFramePr>
          <p:nvPr>
            <p:ph idx="1"/>
            <p:extLst/>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white"/>
                </a:solidFill>
              </a:rPr>
              <a:t>Enablers &amp; </a:t>
            </a:r>
            <a:r>
              <a:rPr lang="en-GB" sz="2000" b="1" i="1" dirty="0" smtClean="0">
                <a:solidFill>
                  <a:prstClr val="white"/>
                </a:solidFill>
              </a:rPr>
              <a:t>accelerators</a:t>
            </a:r>
            <a:endParaRPr lang="en-GB" sz="2000" b="1" i="1" dirty="0">
              <a:solidFill>
                <a:prstClr val="white"/>
              </a:solidFill>
            </a:endParaRP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smtClean="0">
                <a:solidFill>
                  <a:prstClr val="white"/>
                </a:solidFill>
              </a:rPr>
              <a:t>BUSINESS MODELS</a:t>
            </a:r>
          </a:p>
          <a:p>
            <a:pPr algn="ctr"/>
            <a:r>
              <a:rPr lang="en-GB" sz="1600" b="1" dirty="0" smtClean="0">
                <a:solidFill>
                  <a:prstClr val="white"/>
                </a:solidFill>
              </a:rPr>
              <a:t>&amp; RELATIONSHIPS</a:t>
            </a:r>
            <a:endParaRPr lang="en-GB" sz="1600" b="1" dirty="0">
              <a:solidFill>
                <a:prstClr val="white"/>
              </a:solidFill>
            </a:endParaRP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hueOff val="0"/>
                    <a:satOff val="0"/>
                    <a:lumOff val="0"/>
                    <a:alphaOff val="0"/>
                  </a:prstClr>
                </a:solidFill>
              </a:rPr>
              <a:t>Contracts &amp; services</a:t>
            </a:r>
            <a:endParaRPr lang="en-GB" sz="1700" dirty="0">
              <a:solidFill>
                <a:prstClr val="black">
                  <a:hueOff val="0"/>
                  <a:satOff val="0"/>
                  <a:lumOff val="0"/>
                  <a:alphaOff val="0"/>
                </a:prstClr>
              </a:solidFill>
            </a:endParaRP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Biomimicry</a:t>
              </a:r>
              <a:endParaRPr lang="en-GB" sz="1700" dirty="0">
                <a:solidFill>
                  <a:prstClr val="black"/>
                </a:solidFill>
              </a:endParaRPr>
            </a:p>
            <a:p>
              <a:pPr marL="171450" lvl="1" indent="-171450" defTabSz="844550">
                <a:lnSpc>
                  <a:spcPct val="90000"/>
                </a:lnSpc>
                <a:spcAft>
                  <a:spcPct val="15000"/>
                </a:spcAft>
                <a:buFontTx/>
                <a:buChar char="••"/>
              </a:pPr>
              <a:r>
                <a:rPr lang="en-GB" sz="1700" dirty="0" smtClean="0">
                  <a:solidFill>
                    <a:prstClr val="black"/>
                  </a:solidFill>
                </a:rPr>
                <a:t>Green chemistry</a:t>
              </a:r>
            </a:p>
            <a:p>
              <a:pPr marL="171450" lvl="1" indent="-171450" defTabSz="844550">
                <a:lnSpc>
                  <a:spcPct val="90000"/>
                </a:lnSpc>
                <a:spcAft>
                  <a:spcPct val="15000"/>
                </a:spcAft>
                <a:buFontTx/>
                <a:buChar char="••"/>
              </a:pPr>
              <a:r>
                <a:rPr lang="en-GB" sz="1700" dirty="0" smtClean="0">
                  <a:solidFill>
                    <a:prstClr val="black"/>
                  </a:solidFill>
                </a:rPr>
                <a:t>Systems thinking</a:t>
              </a:r>
              <a:endParaRPr lang="en-GB" sz="1700" dirty="0">
                <a:solidFill>
                  <a:prstClr val="black"/>
                </a:solidFill>
              </a:endParaRP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Technology &amp; digital</a:t>
            </a:r>
            <a:endParaRPr lang="en-GB" sz="1700" dirty="0">
              <a:solidFill>
                <a:prstClr val="black"/>
              </a:solidFill>
            </a:endParaRP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Product stewardship</a:t>
            </a:r>
          </a:p>
          <a:p>
            <a:pPr marL="171450" lvl="1" indent="-171450" defTabSz="844550">
              <a:lnSpc>
                <a:spcPct val="90000"/>
              </a:lnSpc>
              <a:spcAft>
                <a:spcPct val="15000"/>
              </a:spcAft>
              <a:buFontTx/>
              <a:buChar char="••"/>
            </a:pPr>
            <a:r>
              <a:rPr lang="en-GB" sz="1700" dirty="0" smtClean="0">
                <a:solidFill>
                  <a:prstClr val="black"/>
                </a:solidFill>
              </a:rPr>
              <a:t>Collaboration</a:t>
            </a:r>
          </a:p>
          <a:p>
            <a:pPr marL="171450" lvl="1" indent="-171450" defTabSz="844550">
              <a:lnSpc>
                <a:spcPct val="90000"/>
              </a:lnSpc>
              <a:spcAft>
                <a:spcPct val="15000"/>
              </a:spcAft>
              <a:buFontTx/>
              <a:buChar char="••"/>
            </a:pPr>
            <a:r>
              <a:rPr lang="en-GB" sz="1700" dirty="0" smtClean="0">
                <a:solidFill>
                  <a:prstClr val="black"/>
                </a:solidFill>
              </a:rPr>
              <a:t>Certification</a:t>
            </a:r>
            <a:endParaRPr lang="en-GB" sz="1700" dirty="0">
              <a:solidFill>
                <a:prstClr val="black"/>
              </a:solidFill>
            </a:endParaRP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hueOff val="0"/>
                    <a:satOff val="0"/>
                    <a:lumOff val="0"/>
                    <a:alphaOff val="0"/>
                  </a:prstClr>
                </a:solidFill>
              </a:rPr>
              <a:t>Recover,  recycle, reuse</a:t>
            </a:r>
            <a:endParaRPr lang="en-GB" sz="1700" dirty="0">
              <a:solidFill>
                <a:prstClr val="black">
                  <a:hueOff val="0"/>
                  <a:satOff val="0"/>
                  <a:lumOff val="0"/>
                  <a:alphaOff val="0"/>
                </a:prstClr>
              </a:solidFill>
            </a:endParaRP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smtClean="0">
                <a:solidFill>
                  <a:prstClr val="black">
                    <a:hueOff val="0"/>
                    <a:satOff val="0"/>
                    <a:lumOff val="0"/>
                    <a:alphaOff val="0"/>
                  </a:prstClr>
                </a:solidFill>
              </a:rPr>
              <a:t>Sharing &amp; exchange</a:t>
            </a:r>
            <a:endParaRPr lang="en-GB" sz="1700" dirty="0">
              <a:solidFill>
                <a:prstClr val="black">
                  <a:hueOff val="0"/>
                  <a:satOff val="0"/>
                  <a:lumOff val="0"/>
                  <a:alphaOff val="0"/>
                </a:prstClr>
              </a:solidFill>
            </a:endParaRP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6005599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Figure 6.12:  </a:t>
            </a:r>
            <a:r>
              <a:rPr lang="en-GB" sz="2800" b="1" dirty="0" smtClean="0"/>
              <a:t>Circular economy framework - </a:t>
            </a:r>
            <a:r>
              <a:rPr lang="en-GB" sz="2800" b="1" dirty="0" err="1" smtClean="0"/>
              <a:t>Greencup</a:t>
            </a:r>
            <a:endParaRPr lang="en-GB" sz="2800" b="1" dirty="0"/>
          </a:p>
        </p:txBody>
      </p:sp>
      <p:graphicFrame>
        <p:nvGraphicFramePr>
          <p:cNvPr id="4" name="Table 3"/>
          <p:cNvGraphicFramePr>
            <a:graphicFrameLocks noGrp="1"/>
          </p:cNvGraphicFramePr>
          <p:nvPr>
            <p:extLst>
              <p:ext uri="{D42A27DB-BD31-4B8C-83A1-F6EECF244321}">
                <p14:modId xmlns:p14="http://schemas.microsoft.com/office/powerpoint/2010/main" val="4220621548"/>
              </p:ext>
            </p:extLst>
          </p:nvPr>
        </p:nvGraphicFramePr>
        <p:xfrm>
          <a:off x="628650" y="1244206"/>
          <a:ext cx="8112908" cy="4244340"/>
        </p:xfrm>
        <a:graphic>
          <a:graphicData uri="http://schemas.openxmlformats.org/drawingml/2006/table">
            <a:tbl>
              <a:tblPr/>
              <a:tblGrid>
                <a:gridCol w="1119939">
                  <a:extLst>
                    <a:ext uri="{9D8B030D-6E8A-4147-A177-3AD203B41FA5}">
                      <a16:colId xmlns:a16="http://schemas.microsoft.com/office/drawing/2014/main" val="20000"/>
                    </a:ext>
                  </a:extLst>
                </a:gridCol>
                <a:gridCol w="930443">
                  <a:extLst>
                    <a:ext uri="{9D8B030D-6E8A-4147-A177-3AD203B41FA5}">
                      <a16:colId xmlns:a16="http://schemas.microsoft.com/office/drawing/2014/main" val="20001"/>
                    </a:ext>
                  </a:extLst>
                </a:gridCol>
                <a:gridCol w="834189">
                  <a:extLst>
                    <a:ext uri="{9D8B030D-6E8A-4147-A177-3AD203B41FA5}">
                      <a16:colId xmlns:a16="http://schemas.microsoft.com/office/drawing/2014/main" val="20002"/>
                    </a:ext>
                  </a:extLst>
                </a:gridCol>
                <a:gridCol w="953667">
                  <a:extLst>
                    <a:ext uri="{9D8B030D-6E8A-4147-A177-3AD203B41FA5}">
                      <a16:colId xmlns:a16="http://schemas.microsoft.com/office/drawing/2014/main" val="20003"/>
                    </a:ext>
                  </a:extLst>
                </a:gridCol>
                <a:gridCol w="940659">
                  <a:extLst>
                    <a:ext uri="{9D8B030D-6E8A-4147-A177-3AD203B41FA5}">
                      <a16:colId xmlns:a16="http://schemas.microsoft.com/office/drawing/2014/main" val="20004"/>
                    </a:ext>
                  </a:extLst>
                </a:gridCol>
                <a:gridCol w="930443">
                  <a:extLst>
                    <a:ext uri="{9D8B030D-6E8A-4147-A177-3AD203B41FA5}">
                      <a16:colId xmlns:a16="http://schemas.microsoft.com/office/drawing/2014/main" val="20005"/>
                    </a:ext>
                  </a:extLst>
                </a:gridCol>
                <a:gridCol w="786333">
                  <a:extLst>
                    <a:ext uri="{9D8B030D-6E8A-4147-A177-3AD203B41FA5}">
                      <a16:colId xmlns:a16="http://schemas.microsoft.com/office/drawing/2014/main" val="20006"/>
                    </a:ext>
                  </a:extLst>
                </a:gridCol>
                <a:gridCol w="762301">
                  <a:extLst>
                    <a:ext uri="{9D8B030D-6E8A-4147-A177-3AD203B41FA5}">
                      <a16:colId xmlns:a16="http://schemas.microsoft.com/office/drawing/2014/main" val="20007"/>
                    </a:ext>
                  </a:extLst>
                </a:gridCol>
                <a:gridCol w="854934">
                  <a:extLst>
                    <a:ext uri="{9D8B030D-6E8A-4147-A177-3AD203B41FA5}">
                      <a16:colId xmlns:a16="http://schemas.microsoft.com/office/drawing/2014/main" val="20008"/>
                    </a:ext>
                  </a:extLst>
                </a:gridCol>
              </a:tblGrid>
              <a:tr h="400050">
                <a:tc>
                  <a:txBody>
                    <a:bodyPr/>
                    <a:lstStyle/>
                    <a:p>
                      <a:pPr algn="l" fontAlgn="ctr"/>
                      <a:r>
                        <a:rPr lang="en-GB" sz="1400" b="1" i="0" u="none" strike="noStrike" dirty="0" err="1" smtClean="0">
                          <a:solidFill>
                            <a:srgbClr val="000000"/>
                          </a:solidFill>
                          <a:effectLst/>
                          <a:latin typeface="Calibri" panose="020F0502020204030204" pitchFamily="34" charset="0"/>
                        </a:rPr>
                        <a:t>Greencup</a:t>
                      </a:r>
                      <a:endParaRPr lang="en-GB" sz="1400" b="1" i="0" u="none" strike="noStrike" dirty="0">
                        <a:solidFill>
                          <a:srgbClr val="000000"/>
                        </a:solidFill>
                        <a:effectLst/>
                        <a:latin typeface="Calibri" panose="020F0502020204030204" pitchFamily="34" charset="0"/>
                      </a:endParaRP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a:r>
                        <a:rPr lang="en-GB" sz="1400" i="1" dirty="0" smtClean="0"/>
                        <a:t>Sector</a:t>
                      </a:r>
                      <a:r>
                        <a:rPr lang="en-GB" sz="1400" dirty="0" smtClean="0"/>
                        <a:t>: Coffee</a:t>
                      </a:r>
                      <a:r>
                        <a:rPr lang="en-GB" sz="1400" baseline="0" dirty="0" smtClean="0"/>
                        <a:t> </a:t>
                      </a:r>
                      <a:endParaRPr lang="en-GB" sz="1400" dirty="0"/>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GB" sz="1400" b="0" i="1" u="none" strike="noStrike" dirty="0" smtClean="0">
                          <a:solidFill>
                            <a:srgbClr val="000000"/>
                          </a:solidFill>
                          <a:effectLst/>
                          <a:latin typeface="Calibri" panose="020F0502020204030204" pitchFamily="34" charset="0"/>
                        </a:rPr>
                        <a:t>Channel</a:t>
                      </a:r>
                      <a:r>
                        <a:rPr lang="en-GB" sz="1400" b="0" i="0" u="none" strike="noStrike" dirty="0" smtClean="0">
                          <a:solidFill>
                            <a:srgbClr val="000000"/>
                          </a:solidFill>
                          <a:effectLst/>
                          <a:latin typeface="Calibri" panose="020F0502020204030204" pitchFamily="34" charset="0"/>
                        </a:rPr>
                        <a:t>:</a:t>
                      </a:r>
                      <a:r>
                        <a:rPr lang="en-GB" sz="1400" b="0" i="0" u="none" strike="noStrike" baseline="0" dirty="0" smtClean="0">
                          <a:solidFill>
                            <a:srgbClr val="000000"/>
                          </a:solidFill>
                          <a:effectLst/>
                          <a:latin typeface="Calibri" panose="020F0502020204030204" pitchFamily="34" charset="0"/>
                        </a:rPr>
                        <a:t>  B2B </a:t>
                      </a:r>
                    </a:p>
                    <a:p>
                      <a:pPr algn="ctr" fontAlgn="ctr"/>
                      <a:r>
                        <a:rPr lang="en-GB" sz="1400" b="0" i="0" u="none" strike="noStrike" baseline="0" dirty="0" smtClean="0">
                          <a:solidFill>
                            <a:srgbClr val="000000"/>
                          </a:solidFill>
                          <a:effectLst/>
                          <a:latin typeface="Calibri" panose="020F0502020204030204" pitchFamily="34" charset="0"/>
                        </a:rPr>
                        <a:t>(out of home)</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GB" sz="1400" b="0" i="1" u="none" strike="noStrike" dirty="0" smtClean="0">
                          <a:solidFill>
                            <a:srgbClr val="000000"/>
                          </a:solidFill>
                          <a:effectLst/>
                          <a:latin typeface="Calibri" panose="020F0502020204030204" pitchFamily="34" charset="0"/>
                        </a:rPr>
                        <a:t>Geography</a:t>
                      </a:r>
                      <a:r>
                        <a:rPr lang="en-GB" sz="1400" b="0" i="0" u="none" strike="noStrike" dirty="0" smtClean="0">
                          <a:solidFill>
                            <a:srgbClr val="000000"/>
                          </a:solidFill>
                          <a:effectLst/>
                          <a:latin typeface="Calibri" panose="020F0502020204030204" pitchFamily="34" charset="0"/>
                        </a:rPr>
                        <a:t>:</a:t>
                      </a:r>
                      <a:r>
                        <a:rPr lang="en-GB" sz="1400" b="0" i="0" u="none" strike="noStrike" baseline="0" dirty="0" smtClean="0">
                          <a:solidFill>
                            <a:srgbClr val="000000"/>
                          </a:solidFill>
                          <a:effectLst/>
                          <a:latin typeface="Calibri" panose="020F0502020204030204" pitchFamily="34" charset="0"/>
                        </a:rPr>
                        <a:t> UK, based London</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400" b="0" i="1" u="none" strike="noStrike" dirty="0" smtClean="0">
                          <a:solidFill>
                            <a:srgbClr val="000000"/>
                          </a:solidFill>
                          <a:effectLst/>
                          <a:latin typeface="Calibri" panose="020F0502020204030204" pitchFamily="34" charset="0"/>
                        </a:rPr>
                        <a:t>Open/Closed loop</a:t>
                      </a:r>
                      <a:r>
                        <a:rPr lang="en-GB" sz="1400" b="0" i="0" u="none" strike="noStrike" dirty="0" smtClean="0">
                          <a:solidFill>
                            <a:srgbClr val="000000"/>
                          </a:solidFill>
                          <a:effectLst/>
                          <a:latin typeface="Calibri" panose="020F0502020204030204" pitchFamily="34" charset="0"/>
                        </a:rPr>
                        <a:t>:</a:t>
                      </a:r>
                      <a:r>
                        <a:rPr lang="en-GB" sz="1400" b="0" i="0" u="none" strike="noStrike" baseline="0" dirty="0" smtClean="0">
                          <a:solidFill>
                            <a:srgbClr val="000000"/>
                          </a:solidFill>
                          <a:effectLst/>
                          <a:latin typeface="Calibri" panose="020F0502020204030204" pitchFamily="34" charset="0"/>
                        </a:rPr>
                        <a:t> </a:t>
                      </a:r>
                      <a:r>
                        <a:rPr lang="en-GB" sz="1400" b="0" i="0" u="none" strike="noStrike" dirty="0" smtClean="0">
                          <a:solidFill>
                            <a:srgbClr val="000000"/>
                          </a:solidFill>
                          <a:effectLst/>
                          <a:latin typeface="Calibri" panose="020F0502020204030204" pitchFamily="34" charset="0"/>
                        </a:rPr>
                        <a:t>Open loop, cross-sector</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157650">
                <a:tc gridSpan="9">
                  <a:txBody>
                    <a:bodyPr/>
                    <a:lstStyle/>
                    <a:p>
                      <a:pPr algn="l" fontAlgn="ctr"/>
                      <a:endParaRPr lang="en-GB" sz="1400" b="0" i="1" u="none" strike="noStrike" dirty="0">
                        <a:solidFill>
                          <a:srgbClr val="000000"/>
                        </a:solidFill>
                        <a:effectLst/>
                        <a:latin typeface="Calibri" panose="020F0502020204030204" pitchFamily="34" charset="0"/>
                      </a:endParaRPr>
                    </a:p>
                  </a:txBody>
                  <a:tcPr marL="36000" marR="360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tc hMerge="1">
                  <a:txBody>
                    <a:bodyPr/>
                    <a:lstStyle/>
                    <a:p>
                      <a:endParaRPr lang="en-GB"/>
                    </a:p>
                  </a:txBody>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400050">
                <a:tc>
                  <a:txBody>
                    <a:bodyPr/>
                    <a:lstStyle/>
                    <a:p>
                      <a:pPr algn="l" fontAlgn="ctr"/>
                      <a:r>
                        <a:rPr lang="en-GB" sz="1400" b="0" i="1" u="none" strike="noStrike" dirty="0">
                          <a:solidFill>
                            <a:srgbClr val="000000"/>
                          </a:solidFill>
                          <a:effectLst/>
                          <a:latin typeface="Calibri" panose="020F0502020204030204" pitchFamily="34" charset="0"/>
                        </a:rPr>
                        <a:t>Business </a:t>
                      </a:r>
                      <a:r>
                        <a:rPr lang="en-GB" sz="1400" b="0" i="1" u="none" strike="noStrike" dirty="0" smtClean="0">
                          <a:solidFill>
                            <a:srgbClr val="000000"/>
                          </a:solidFill>
                          <a:effectLst/>
                          <a:latin typeface="Calibri" panose="020F0502020204030204" pitchFamily="34" charset="0"/>
                        </a:rPr>
                        <a:t>model:</a:t>
                      </a:r>
                      <a:endParaRPr lang="en-GB" sz="1400" b="0" i="1" u="none" strike="noStrike" dirty="0">
                        <a:solidFill>
                          <a:srgbClr val="000000"/>
                        </a:solidFill>
                        <a:effectLst/>
                        <a:latin typeface="Calibri" panose="020F0502020204030204" pitchFamily="34" charset="0"/>
                      </a:endParaRP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a:r>
                        <a:rPr lang="en-GB" sz="1400" dirty="0" smtClean="0"/>
                        <a:t>Ownership</a:t>
                      </a:r>
                      <a:endParaRPr lang="en-GB" sz="1400" dirty="0"/>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Sharing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Exchange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smtClean="0">
                          <a:solidFill>
                            <a:srgbClr val="000000"/>
                          </a:solidFill>
                          <a:effectLst/>
                          <a:latin typeface="Calibri" panose="020F0502020204030204" pitchFamily="34" charset="0"/>
                        </a:rPr>
                        <a:t>Rent/ lease</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Service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Recover</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400" b="0" i="0" u="none" strike="noStrike" dirty="0">
                          <a:solidFill>
                            <a:srgbClr val="000000"/>
                          </a:solidFill>
                          <a:effectLst/>
                          <a:latin typeface="Calibri" panose="020F0502020204030204" pitchFamily="34" charset="0"/>
                        </a:rPr>
                        <a:t>Recycle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tc>
                  <a:txBody>
                    <a:bodyPr/>
                    <a:lstStyle/>
                    <a:p>
                      <a:pPr algn="ctr" fontAlgn="ctr"/>
                      <a:r>
                        <a:rPr lang="en-GB" sz="1400" b="0" i="0" u="none" strike="noStrike" dirty="0" smtClean="0">
                          <a:solidFill>
                            <a:srgbClr val="000000"/>
                          </a:solidFill>
                          <a:effectLst/>
                          <a:latin typeface="Calibri" panose="020F0502020204030204" pitchFamily="34" charset="0"/>
                        </a:rPr>
                        <a:t>Resell</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400050">
                <a:tc>
                  <a:txBody>
                    <a:bodyPr/>
                    <a:lstStyle/>
                    <a:p>
                      <a:pPr algn="l" fontAlgn="ctr"/>
                      <a:r>
                        <a:rPr lang="en-GB" sz="1400" b="0" i="1" u="none" strike="noStrike" dirty="0">
                          <a:solidFill>
                            <a:srgbClr val="000000"/>
                          </a:solidFill>
                          <a:effectLst/>
                          <a:latin typeface="Calibri" panose="020F0502020204030204" pitchFamily="34" charset="0"/>
                        </a:rPr>
                        <a:t>Circular </a:t>
                      </a:r>
                      <a:r>
                        <a:rPr lang="en-GB" sz="1400" b="0" i="1" u="none" strike="noStrike" dirty="0" smtClean="0">
                          <a:solidFill>
                            <a:srgbClr val="000000"/>
                          </a:solidFill>
                          <a:effectLst/>
                          <a:latin typeface="Calibri" panose="020F0502020204030204" pitchFamily="34" charset="0"/>
                        </a:rPr>
                        <a:t>inputs:</a:t>
                      </a:r>
                      <a:endParaRPr lang="en-GB" sz="1400" b="0" i="1" u="none" strike="noStrike" dirty="0">
                        <a:solidFill>
                          <a:srgbClr val="000000"/>
                        </a:solidFill>
                        <a:effectLst/>
                        <a:latin typeface="Calibri" panose="020F0502020204030204" pitchFamily="34" charset="0"/>
                      </a:endParaRP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Recycled</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Recovered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400" b="0" i="0" u="none" strike="noStrike" dirty="0">
                          <a:solidFill>
                            <a:srgbClr val="000000"/>
                          </a:solidFill>
                          <a:effectLst/>
                          <a:latin typeface="Calibri" panose="020F0502020204030204" pitchFamily="34" charset="0"/>
                        </a:rPr>
                        <a:t>Renewable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tc>
                  <a:txBody>
                    <a:bodyPr/>
                    <a:lstStyle/>
                    <a:p>
                      <a:pPr algn="ctr" fontAlgn="ctr"/>
                      <a:r>
                        <a:rPr lang="en-GB" sz="1400" b="0" i="0" u="none" strike="noStrike">
                          <a:solidFill>
                            <a:srgbClr val="000000"/>
                          </a:solidFill>
                          <a:effectLst/>
                          <a:latin typeface="Calibri" panose="020F0502020204030204" pitchFamily="34" charset="0"/>
                        </a:rPr>
                        <a:t>Safe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Secure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00050">
                <a:tc>
                  <a:txBody>
                    <a:bodyPr/>
                    <a:lstStyle/>
                    <a:p>
                      <a:pPr algn="l" fontAlgn="ctr"/>
                      <a:r>
                        <a:rPr lang="en-GB" sz="1400" b="0" i="1" u="none" strike="noStrike" dirty="0">
                          <a:solidFill>
                            <a:srgbClr val="000000"/>
                          </a:solidFill>
                          <a:effectLst/>
                          <a:latin typeface="Calibri" panose="020F0502020204030204" pitchFamily="34" charset="0"/>
                        </a:rPr>
                        <a:t>Product </a:t>
                      </a:r>
                      <a:r>
                        <a:rPr lang="en-GB" sz="1400" b="0" i="1" u="none" strike="noStrike" dirty="0" smtClean="0">
                          <a:solidFill>
                            <a:srgbClr val="000000"/>
                          </a:solidFill>
                          <a:effectLst/>
                          <a:latin typeface="Calibri" panose="020F0502020204030204" pitchFamily="34" charset="0"/>
                        </a:rPr>
                        <a:t>design:</a:t>
                      </a:r>
                      <a:endParaRPr lang="en-GB" sz="1400" b="0" i="1" u="none" strike="noStrike" dirty="0">
                        <a:solidFill>
                          <a:srgbClr val="000000"/>
                        </a:solidFill>
                        <a:effectLst/>
                        <a:latin typeface="Calibri" panose="020F0502020204030204" pitchFamily="34" charset="0"/>
                      </a:endParaRP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Use less</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Use it more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Use it again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00050">
                <a:tc>
                  <a:txBody>
                    <a:bodyPr/>
                    <a:lstStyle/>
                    <a:p>
                      <a:pPr algn="l" fontAlgn="ctr"/>
                      <a:r>
                        <a:rPr lang="en-GB" sz="1400" b="0" i="1" u="none" strike="noStrike" dirty="0">
                          <a:solidFill>
                            <a:srgbClr val="000000"/>
                          </a:solidFill>
                          <a:effectLst/>
                          <a:latin typeface="Calibri" panose="020F0502020204030204" pitchFamily="34" charset="0"/>
                        </a:rPr>
                        <a:t>Process </a:t>
                      </a:r>
                      <a:r>
                        <a:rPr lang="en-GB" sz="1400" b="0" i="1" u="none" strike="noStrike" dirty="0" smtClean="0">
                          <a:solidFill>
                            <a:srgbClr val="000000"/>
                          </a:solidFill>
                          <a:effectLst/>
                          <a:latin typeface="Calibri" panose="020F0502020204030204" pitchFamily="34" charset="0"/>
                        </a:rPr>
                        <a:t>design:</a:t>
                      </a:r>
                      <a:endParaRPr lang="en-GB" sz="1400" b="0" i="1" u="none" strike="noStrike" dirty="0">
                        <a:solidFill>
                          <a:srgbClr val="000000"/>
                        </a:solidFill>
                        <a:effectLst/>
                        <a:latin typeface="Calibri" panose="020F0502020204030204" pitchFamily="34" charset="0"/>
                      </a:endParaRP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Use less</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Waste= food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tc>
                  <a:txBody>
                    <a:bodyPr/>
                    <a:lstStyle/>
                    <a:p>
                      <a:pPr algn="ctr" fontAlgn="ctr"/>
                      <a:r>
                        <a:rPr lang="en-GB" sz="1400" b="0" i="0" u="none" strike="noStrike" dirty="0">
                          <a:solidFill>
                            <a:srgbClr val="000000"/>
                          </a:solidFill>
                          <a:effectLst/>
                          <a:latin typeface="Calibri" panose="020F0502020204030204" pitchFamily="34" charset="0"/>
                        </a:rPr>
                        <a:t>Renewables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400050">
                <a:tc>
                  <a:txBody>
                    <a:bodyPr/>
                    <a:lstStyle/>
                    <a:p>
                      <a:pPr algn="l" fontAlgn="ctr"/>
                      <a:r>
                        <a:rPr lang="en-GB" sz="1400" b="0" i="1" u="none" strike="noStrike" dirty="0">
                          <a:solidFill>
                            <a:srgbClr val="000000"/>
                          </a:solidFill>
                          <a:effectLst/>
                          <a:latin typeface="Calibri" panose="020F0502020204030204" pitchFamily="34" charset="0"/>
                        </a:rPr>
                        <a:t>Circular </a:t>
                      </a:r>
                      <a:r>
                        <a:rPr lang="en-GB" sz="1400" b="0" i="1" u="none" strike="noStrike" dirty="0" smtClean="0">
                          <a:solidFill>
                            <a:srgbClr val="000000"/>
                          </a:solidFill>
                          <a:effectLst/>
                          <a:latin typeface="Calibri" panose="020F0502020204030204" pitchFamily="34" charset="0"/>
                        </a:rPr>
                        <a:t>flows:</a:t>
                      </a:r>
                      <a:endParaRPr lang="en-GB" sz="1400" b="0" i="1" u="none" strike="noStrike" dirty="0">
                        <a:solidFill>
                          <a:srgbClr val="000000"/>
                        </a:solidFill>
                        <a:effectLst/>
                        <a:latin typeface="Calibri" panose="020F0502020204030204" pitchFamily="34" charset="0"/>
                      </a:endParaRP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Reuse</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Maintain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Refurbish</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400" b="0" i="0" u="none" strike="noStrike" dirty="0" err="1">
                          <a:solidFill>
                            <a:srgbClr val="000000"/>
                          </a:solidFill>
                          <a:effectLst/>
                          <a:latin typeface="Calibri" panose="020F0502020204030204" pitchFamily="34" charset="0"/>
                        </a:rPr>
                        <a:t>Remanu</a:t>
                      </a:r>
                      <a:r>
                        <a:rPr lang="en-GB" sz="1400" b="0" i="0" u="none" strike="noStrike" dirty="0">
                          <a:solidFill>
                            <a:srgbClr val="000000"/>
                          </a:solidFill>
                          <a:effectLst/>
                          <a:latin typeface="Calibri" panose="020F0502020204030204" pitchFamily="34" charset="0"/>
                        </a:rPr>
                        <a:t>-facture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400" b="0" i="0" u="none" strike="noStrike" dirty="0">
                          <a:solidFill>
                            <a:srgbClr val="000000"/>
                          </a:solidFill>
                          <a:effectLst/>
                          <a:latin typeface="Calibri" panose="020F0502020204030204" pitchFamily="34" charset="0"/>
                        </a:rPr>
                        <a:t>Recycle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400050">
                <a:tc>
                  <a:txBody>
                    <a:bodyPr/>
                    <a:lstStyle/>
                    <a:p>
                      <a:pPr algn="l" fontAlgn="ctr"/>
                      <a:r>
                        <a:rPr lang="en-GB" sz="1400" b="0" i="1" u="none" strike="noStrike" dirty="0" smtClean="0">
                          <a:solidFill>
                            <a:srgbClr val="000000"/>
                          </a:solidFill>
                          <a:effectLst/>
                          <a:latin typeface="Calibri" panose="020F0502020204030204" pitchFamily="34" charset="0"/>
                        </a:rPr>
                        <a:t>Enablers:</a:t>
                      </a:r>
                      <a:endParaRPr lang="en-GB" sz="1400" b="0" i="1" u="none" strike="noStrike" dirty="0">
                        <a:solidFill>
                          <a:srgbClr val="000000"/>
                        </a:solidFill>
                        <a:effectLst/>
                        <a:latin typeface="Calibri" panose="020F0502020204030204" pitchFamily="34" charset="0"/>
                      </a:endParaRP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Biomimicry</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Green chemistry</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tc>
                  <a:txBody>
                    <a:bodyPr/>
                    <a:lstStyle/>
                    <a:p>
                      <a:pPr algn="ctr" fontAlgn="ctr"/>
                      <a:r>
                        <a:rPr lang="en-GB" sz="1400" b="0" i="0" u="none" strike="noStrike" dirty="0">
                          <a:solidFill>
                            <a:srgbClr val="000000"/>
                          </a:solidFill>
                          <a:effectLst/>
                          <a:latin typeface="Calibri" panose="020F0502020204030204" pitchFamily="34" charset="0"/>
                        </a:rPr>
                        <a:t>Systems thinking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400" b="0" i="0" u="none" strike="noStrike" dirty="0">
                          <a:solidFill>
                            <a:srgbClr val="000000"/>
                          </a:solidFill>
                          <a:effectLst/>
                          <a:latin typeface="Calibri" panose="020F0502020204030204" pitchFamily="34" charset="0"/>
                        </a:rPr>
                        <a:t>3DP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smtClean="0">
                          <a:solidFill>
                            <a:srgbClr val="000000"/>
                          </a:solidFill>
                          <a:effectLst/>
                          <a:latin typeface="Calibri" panose="020F0502020204030204" pitchFamily="34" charset="0"/>
                        </a:rPr>
                        <a:t>Asset tracking</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Internet of things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smtClean="0">
                          <a:solidFill>
                            <a:srgbClr val="000000"/>
                          </a:solidFill>
                          <a:effectLst/>
                          <a:latin typeface="Calibri" panose="020F0502020204030204" pitchFamily="34" charset="0"/>
                        </a:rPr>
                        <a:t>Platform &amp; apps</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a:r>
                        <a:rPr lang="en-GB" sz="1400" dirty="0" smtClean="0"/>
                        <a:t>Bio-tech</a:t>
                      </a:r>
                      <a:endParaRPr lang="en-GB" sz="1400" dirty="0"/>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400050">
                <a:tc>
                  <a:txBody>
                    <a:bodyPr/>
                    <a:lstStyle/>
                    <a:p>
                      <a:pPr algn="l" fontAlgn="ctr"/>
                      <a:r>
                        <a:rPr lang="en-GB" sz="1400" b="0" i="1" u="none" strike="noStrike" dirty="0" smtClean="0">
                          <a:solidFill>
                            <a:srgbClr val="000000"/>
                          </a:solidFill>
                          <a:effectLst/>
                          <a:latin typeface="Calibri" panose="020F0502020204030204" pitchFamily="34" charset="0"/>
                        </a:rPr>
                        <a:t>Accelerators:</a:t>
                      </a:r>
                      <a:endParaRPr lang="en-GB" sz="1400" b="0" i="1" u="none" strike="noStrike" dirty="0">
                        <a:solidFill>
                          <a:srgbClr val="000000"/>
                        </a:solidFill>
                        <a:effectLst/>
                        <a:latin typeface="Calibri" panose="020F0502020204030204" pitchFamily="34" charset="0"/>
                      </a:endParaRP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err="1">
                          <a:solidFill>
                            <a:srgbClr val="000000"/>
                          </a:solidFill>
                          <a:effectLst/>
                          <a:latin typeface="Calibri" panose="020F0502020204030204" pitchFamily="34" charset="0"/>
                        </a:rPr>
                        <a:t>Collabor-ation</a:t>
                      </a:r>
                      <a:endParaRPr lang="en-GB" sz="1400" b="0" i="0" u="none" strike="noStrike" dirty="0">
                        <a:solidFill>
                          <a:srgbClr val="000000"/>
                        </a:solidFill>
                        <a:effectLst/>
                        <a:latin typeface="Calibri" panose="020F0502020204030204" pitchFamily="34" charset="0"/>
                      </a:endParaRP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solidFill>
                  </a:tcPr>
                </a:tc>
                <a:tc>
                  <a:txBody>
                    <a:bodyPr/>
                    <a:lstStyle/>
                    <a:p>
                      <a:pPr marL="0" marR="0" lvl="0" indent="0" algn="ctr" defTabSz="685800" rtl="0" eaLnBrk="1" fontAlgn="ctr"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smtClean="0">
                          <a:ln>
                            <a:noFill/>
                          </a:ln>
                          <a:solidFill>
                            <a:prstClr val="black"/>
                          </a:solidFill>
                          <a:effectLst/>
                          <a:uLnTx/>
                          <a:uFillTx/>
                          <a:latin typeface="+mn-lt"/>
                          <a:ea typeface="+mn-ea"/>
                          <a:cs typeface="+mn-cs"/>
                        </a:rPr>
                        <a:t>Open sourcing</a:t>
                      </a:r>
                      <a:r>
                        <a:rPr kumimoji="0" lang="en-GB" sz="1400" b="0" i="0" u="none" strike="noStrike" kern="1200" cap="none" spc="0" normalizeH="0" baseline="0" noProof="0" dirty="0" smtClean="0">
                          <a:ln>
                            <a:noFill/>
                          </a:ln>
                          <a:solidFill>
                            <a:srgbClr val="000000"/>
                          </a:solidFill>
                          <a:effectLst/>
                          <a:uLnTx/>
                          <a:uFillTx/>
                          <a:latin typeface="Calibri" panose="020F0502020204030204" pitchFamily="34" charset="0"/>
                          <a:ea typeface="+mn-ea"/>
                          <a:cs typeface="+mn-cs"/>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Certification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Product stewardship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r>
                        <a:rPr lang="en-GB" sz="1400" b="0" i="0" u="none" strike="noStrike" dirty="0" smtClean="0">
                          <a:solidFill>
                            <a:srgbClr val="000000"/>
                          </a:solidFill>
                          <a:effectLst/>
                          <a:latin typeface="Calibri" panose="020F0502020204030204" pitchFamily="34" charset="0"/>
                        </a:rPr>
                        <a:t>Life cycle assessment</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r>
                        <a:rPr lang="en-GB" sz="1400" b="0" i="0" u="none" strike="noStrike" dirty="0" smtClean="0">
                          <a:solidFill>
                            <a:srgbClr val="000000"/>
                          </a:solidFill>
                          <a:effectLst/>
                          <a:latin typeface="Calibri" panose="020F0502020204030204" pitchFamily="34" charset="0"/>
                        </a:rPr>
                        <a:t>Taxes/ incentives</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endParaRPr lang="en-GB"/>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84417974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8" name="Elbow Connector 47"/>
          <p:cNvCxnSpPr/>
          <p:nvPr/>
        </p:nvCxnSpPr>
        <p:spPr bwMode="auto">
          <a:xfrm flipV="1">
            <a:off x="3897100" y="4292908"/>
            <a:ext cx="461427" cy="1804"/>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57" name="Picture 30" descr="DHLicon_Factory"/>
          <p:cNvPicPr>
            <a:picLocks noChangeAspect="1" noChangeArrowheads="1"/>
          </p:cNvPicPr>
          <p:nvPr>
            <p:custDataLst>
              <p:tags r:id="rId1"/>
            </p:custDataLst>
          </p:nvPr>
        </p:nvPicPr>
        <p:blipFill>
          <a:blip r:embed="rId17">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424735" y="4006644"/>
            <a:ext cx="518251" cy="500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 name="Picture 30" descr="DHLicon_Factory"/>
          <p:cNvPicPr>
            <a:picLocks noChangeAspect="1" noChangeArrowheads="1"/>
          </p:cNvPicPr>
          <p:nvPr>
            <p:custDataLst>
              <p:tags r:id="rId2"/>
            </p:custDataLst>
          </p:nvPr>
        </p:nvPicPr>
        <p:blipFill>
          <a:blip r:embed="rId1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478209" y="3811992"/>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 name="Picture 30" descr="DHLicon_Factory"/>
          <p:cNvPicPr>
            <a:picLocks noChangeAspect="1" noChangeArrowheads="1"/>
          </p:cNvPicPr>
          <p:nvPr>
            <p:custDataLst>
              <p:tags r:id="rId3"/>
            </p:custDataLst>
          </p:nvPr>
        </p:nvPicPr>
        <p:blipFill>
          <a:blip r:embed="rId17">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663517" y="3809375"/>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 name="Picture 30" descr="DHLicon_Factory"/>
          <p:cNvPicPr>
            <a:picLocks noChangeAspect="1" noChangeArrowheads="1"/>
          </p:cNvPicPr>
          <p:nvPr>
            <p:custDataLst>
              <p:tags r:id="rId4"/>
            </p:custDataLst>
          </p:nvPr>
        </p:nvPicPr>
        <p:blipFill>
          <a:blip r:embed="rId1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514703" y="4357888"/>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 name="Chevron 79"/>
          <p:cNvSpPr/>
          <p:nvPr/>
        </p:nvSpPr>
        <p:spPr>
          <a:xfrm>
            <a:off x="3043606" y="3995789"/>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6" name="Picture 36"/>
          <p:cNvPicPr>
            <a:picLocks noChangeAspect="1"/>
          </p:cNvPicPr>
          <p:nvPr/>
        </p:nvPicPr>
        <p:blipFill>
          <a:blip r:embed="rId18" cstate="print">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15999" y="3686459"/>
            <a:ext cx="465319" cy="46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125" descr="DHLicon_Human"/>
          <p:cNvPicPr>
            <a:picLocks noChangeAspect="1" noChangeArrowheads="1"/>
          </p:cNvPicPr>
          <p:nvPr/>
        </p:nvPicPr>
        <p:blipFill>
          <a:blip r:embed="rId19"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923298" y="3947966"/>
            <a:ext cx="300037"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 name="Chevron 72"/>
          <p:cNvSpPr/>
          <p:nvPr/>
        </p:nvSpPr>
        <p:spPr>
          <a:xfrm>
            <a:off x="2215113" y="4015189"/>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5" name="Chevron 74"/>
          <p:cNvSpPr/>
          <p:nvPr/>
        </p:nvSpPr>
        <p:spPr>
          <a:xfrm>
            <a:off x="1284083" y="4015189"/>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109" name="Group 108"/>
          <p:cNvGrpSpPr/>
          <p:nvPr/>
        </p:nvGrpSpPr>
        <p:grpSpPr>
          <a:xfrm>
            <a:off x="6371697" y="5513097"/>
            <a:ext cx="2467503" cy="923330"/>
            <a:chOff x="6651972" y="924139"/>
            <a:chExt cx="3022230" cy="787023"/>
          </a:xfrm>
        </p:grpSpPr>
        <p:sp>
          <p:nvSpPr>
            <p:cNvPr id="110" name="TextBox 109"/>
            <p:cNvSpPr txBox="1"/>
            <p:nvPr/>
          </p:nvSpPr>
          <p:spPr>
            <a:xfrm>
              <a:off x="6651972" y="924139"/>
              <a:ext cx="3022230" cy="787023"/>
            </a:xfrm>
            <a:prstGeom prst="rect">
              <a:avLst/>
            </a:prstGeom>
            <a:noFill/>
            <a:ln>
              <a:solidFill>
                <a:schemeClr val="accent1"/>
              </a:solidFill>
            </a:ln>
          </p:spPr>
          <p:txBody>
            <a:bodyPr wrap="square" rtlCol="0">
              <a:spAutoFit/>
            </a:bodyPr>
            <a:lstStyle/>
            <a:p>
              <a:pPr>
                <a:lnSpc>
                  <a:spcPct val="150000"/>
                </a:lnSpc>
              </a:pPr>
              <a:r>
                <a:rPr lang="en-GB" sz="1200" b="1" dirty="0" smtClean="0"/>
                <a:t>Key</a:t>
              </a:r>
              <a:r>
                <a:rPr lang="en-GB" sz="1200" dirty="0" smtClean="0"/>
                <a:t>:</a:t>
              </a:r>
              <a:endParaRPr lang="en-GB" sz="1200" dirty="0"/>
            </a:p>
            <a:p>
              <a:pPr defTabSz="722313">
                <a:lnSpc>
                  <a:spcPct val="150000"/>
                </a:lnSpc>
              </a:pPr>
              <a:r>
                <a:rPr lang="en-GB" sz="1200" dirty="0" smtClean="0"/>
                <a:t>	Primary flow</a:t>
              </a:r>
            </a:p>
            <a:p>
              <a:pPr defTabSz="722313">
                <a:lnSpc>
                  <a:spcPct val="150000"/>
                </a:lnSpc>
              </a:pPr>
              <a:r>
                <a:rPr lang="en-GB" sz="1200" dirty="0" smtClean="0"/>
                <a:t>	Recovery/re-circulation</a:t>
              </a:r>
            </a:p>
          </p:txBody>
        </p:sp>
        <p:cxnSp>
          <p:nvCxnSpPr>
            <p:cNvPr id="111" name="Elbow Connector 110"/>
            <p:cNvCxnSpPr/>
            <p:nvPr/>
          </p:nvCxnSpPr>
          <p:spPr>
            <a:xfrm>
              <a:off x="6732240" y="1292287"/>
              <a:ext cx="387112" cy="1"/>
            </a:xfrm>
            <a:prstGeom prst="bentConnector3">
              <a:avLst>
                <a:gd name="adj1" fmla="val 37116"/>
              </a:avLst>
            </a:prstGeom>
            <a:ln w="254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grpSp>
      <p:pic>
        <p:nvPicPr>
          <p:cNvPr id="115" name="Picture 114"/>
          <p:cNvPicPr>
            <a:picLocks noChangeAspect="1"/>
          </p:cNvPicPr>
          <p:nvPr/>
        </p:nvPicPr>
        <p:blipFill>
          <a:blip r:embed="rId20">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6407471" y="6042380"/>
            <a:ext cx="370084" cy="370084"/>
          </a:xfrm>
          <a:prstGeom prst="rect">
            <a:avLst/>
          </a:prstGeom>
        </p:spPr>
      </p:pic>
      <p:sp>
        <p:nvSpPr>
          <p:cNvPr id="116" name="Chevron 115"/>
          <p:cNvSpPr/>
          <p:nvPr/>
        </p:nvSpPr>
        <p:spPr>
          <a:xfrm>
            <a:off x="6828946" y="5796489"/>
            <a:ext cx="223105" cy="281453"/>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17" name="Picture 116"/>
          <p:cNvPicPr>
            <a:picLocks noChangeAspect="1"/>
          </p:cNvPicPr>
          <p:nvPr/>
        </p:nvPicPr>
        <p:blipFill>
          <a:blip r:embed="rId20">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1689199" y="3048173"/>
            <a:ext cx="370084" cy="370084"/>
          </a:xfrm>
          <a:prstGeom prst="rect">
            <a:avLst/>
          </a:prstGeom>
        </p:spPr>
      </p:pic>
      <p:pic>
        <p:nvPicPr>
          <p:cNvPr id="118" name="Picture 117"/>
          <p:cNvPicPr>
            <a:picLocks noChangeAspect="1"/>
          </p:cNvPicPr>
          <p:nvPr/>
        </p:nvPicPr>
        <p:blipFill>
          <a:blip r:embed="rId20">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2501962" y="3048173"/>
            <a:ext cx="370084" cy="370084"/>
          </a:xfrm>
          <a:prstGeom prst="rect">
            <a:avLst/>
          </a:prstGeom>
        </p:spPr>
      </p:pic>
      <p:pic>
        <p:nvPicPr>
          <p:cNvPr id="121" name="Picture 120"/>
          <p:cNvPicPr>
            <a:picLocks noChangeAspect="1"/>
          </p:cNvPicPr>
          <p:nvPr/>
        </p:nvPicPr>
        <p:blipFill>
          <a:blip r:embed="rId20">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3450192" y="3415316"/>
            <a:ext cx="370084" cy="370084"/>
          </a:xfrm>
          <a:prstGeom prst="rect">
            <a:avLst/>
          </a:prstGeom>
        </p:spPr>
      </p:pic>
      <p:pic>
        <p:nvPicPr>
          <p:cNvPr id="130" name="Picture 129"/>
          <p:cNvPicPr>
            <a:picLocks noChangeAspect="1"/>
          </p:cNvPicPr>
          <p:nvPr/>
        </p:nvPicPr>
        <p:blipFill>
          <a:blip r:embed="rId20">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4525317" y="3495238"/>
            <a:ext cx="370084" cy="370084"/>
          </a:xfrm>
          <a:prstGeom prst="rect">
            <a:avLst/>
          </a:prstGeom>
        </p:spPr>
      </p:pic>
      <p:pic>
        <p:nvPicPr>
          <p:cNvPr id="131" name="Picture 23" descr="DHLicon_Store_03"/>
          <p:cNvPicPr>
            <a:picLocks noChangeAspect="1" noChangeArrowheads="1"/>
          </p:cNvPicPr>
          <p:nvPr/>
        </p:nvPicPr>
        <p:blipFill>
          <a:blip r:embed="rId21">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672502" y="4157980"/>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2" name="Elbow Connector 131"/>
          <p:cNvCxnSpPr>
            <a:stCxn id="133" idx="3"/>
            <a:endCxn id="131" idx="1"/>
          </p:cNvCxnSpPr>
          <p:nvPr/>
        </p:nvCxnSpPr>
        <p:spPr bwMode="auto">
          <a:xfrm>
            <a:off x="5083464" y="4299617"/>
            <a:ext cx="589038" cy="1698"/>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3" name="Picture 25" descr="DHLicon_Store_01"/>
          <p:cNvPicPr>
            <a:picLocks noChangeAspect="1" noChangeArrowheads="1"/>
          </p:cNvPicPr>
          <p:nvPr/>
        </p:nvPicPr>
        <p:blipFill>
          <a:blip r:embed="rId22">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25201" y="4154583"/>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5" name="Elbow Connector 134"/>
          <p:cNvCxnSpPr>
            <a:stCxn id="63" idx="2"/>
            <a:endCxn id="139" idx="3"/>
          </p:cNvCxnSpPr>
          <p:nvPr/>
        </p:nvCxnSpPr>
        <p:spPr bwMode="auto">
          <a:xfrm rot="5400000">
            <a:off x="6646386" y="4405675"/>
            <a:ext cx="179791" cy="674072"/>
          </a:xfrm>
          <a:prstGeom prst="bentConnector2">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7" name="TextBox 136"/>
          <p:cNvSpPr txBox="1"/>
          <p:nvPr/>
        </p:nvSpPr>
        <p:spPr>
          <a:xfrm>
            <a:off x="6075407" y="4828899"/>
            <a:ext cx="1363703" cy="259045"/>
          </a:xfrm>
          <a:prstGeom prst="rect">
            <a:avLst/>
          </a:prstGeom>
          <a:noFill/>
        </p:spPr>
        <p:txBody>
          <a:bodyPr wrap="square" rtlCol="0">
            <a:spAutoFit/>
          </a:bodyPr>
          <a:lstStyle/>
          <a:p>
            <a:pPr algn="ctr">
              <a:lnSpc>
                <a:spcPts val="1300"/>
              </a:lnSpc>
            </a:pPr>
            <a:r>
              <a:rPr lang="en-GB" sz="1400" dirty="0" smtClean="0"/>
              <a:t>Returns</a:t>
            </a:r>
            <a:endParaRPr lang="en-GB" sz="1400" dirty="0"/>
          </a:p>
        </p:txBody>
      </p:sp>
      <p:cxnSp>
        <p:nvCxnSpPr>
          <p:cNvPr id="138" name="Elbow Connector 137"/>
          <p:cNvCxnSpPr>
            <a:stCxn id="131" idx="3"/>
          </p:cNvCxnSpPr>
          <p:nvPr/>
        </p:nvCxnSpPr>
        <p:spPr bwMode="auto">
          <a:xfrm flipV="1">
            <a:off x="6307895" y="4298386"/>
            <a:ext cx="615403" cy="2929"/>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9" name="Picture 138"/>
          <p:cNvPicPr>
            <a:picLocks noChangeAspect="1"/>
          </p:cNvPicPr>
          <p:nvPr/>
        </p:nvPicPr>
        <p:blipFill>
          <a:blip r:embed="rId20">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6029161" y="4647565"/>
            <a:ext cx="370084" cy="370084"/>
          </a:xfrm>
          <a:prstGeom prst="rect">
            <a:avLst/>
          </a:prstGeom>
        </p:spPr>
      </p:pic>
      <p:cxnSp>
        <p:nvCxnSpPr>
          <p:cNvPr id="141" name="Elbow Connector 140"/>
          <p:cNvCxnSpPr/>
          <p:nvPr/>
        </p:nvCxnSpPr>
        <p:spPr bwMode="auto">
          <a:xfrm rot="16200000" flipV="1">
            <a:off x="634575" y="3664083"/>
            <a:ext cx="461427" cy="1804"/>
          </a:xfrm>
          <a:prstGeom prst="bentConnector3">
            <a:avLst>
              <a:gd name="adj1" fmla="val 28381"/>
            </a:avLst>
          </a:prstGeom>
          <a:ln>
            <a:prstDash val="dash"/>
            <a:headEnd type="none" w="med" len="med"/>
            <a:tailEnd type="triangle"/>
          </a:ln>
          <a:extLst/>
        </p:spPr>
        <p:style>
          <a:lnRef idx="3">
            <a:schemeClr val="accent6"/>
          </a:lnRef>
          <a:fillRef idx="0">
            <a:schemeClr val="accent6"/>
          </a:fillRef>
          <a:effectRef idx="2">
            <a:schemeClr val="accent6"/>
          </a:effectRef>
          <a:fontRef idx="minor">
            <a:schemeClr val="tx1"/>
          </a:fontRef>
        </p:style>
      </p:cxnSp>
      <p:cxnSp>
        <p:nvCxnSpPr>
          <p:cNvPr id="142" name="Elbow Connector 141"/>
          <p:cNvCxnSpPr>
            <a:stCxn id="93" idx="0"/>
            <a:endCxn id="117" idx="2"/>
          </p:cNvCxnSpPr>
          <p:nvPr/>
        </p:nvCxnSpPr>
        <p:spPr bwMode="auto">
          <a:xfrm rot="5400000" flipH="1" flipV="1">
            <a:off x="1673794" y="3608929"/>
            <a:ext cx="391118" cy="9775"/>
          </a:xfrm>
          <a:prstGeom prst="bentConnector3">
            <a:avLst>
              <a:gd name="adj1" fmla="val 50000"/>
            </a:avLst>
          </a:prstGeom>
          <a:ln>
            <a:prstDash val="dash"/>
            <a:headEnd type="none" w="med" len="med"/>
            <a:tailEnd type="triangle"/>
          </a:ln>
          <a:extLst/>
        </p:spPr>
        <p:style>
          <a:lnRef idx="3">
            <a:schemeClr val="accent6"/>
          </a:lnRef>
          <a:fillRef idx="0">
            <a:schemeClr val="accent6"/>
          </a:fillRef>
          <a:effectRef idx="2">
            <a:schemeClr val="accent6"/>
          </a:effectRef>
          <a:fontRef idx="minor">
            <a:schemeClr val="tx1"/>
          </a:fontRef>
        </p:style>
      </p:cxnSp>
      <p:cxnSp>
        <p:nvCxnSpPr>
          <p:cNvPr id="143" name="Elbow Connector 142"/>
          <p:cNvCxnSpPr>
            <a:stCxn id="68" idx="0"/>
            <a:endCxn id="118" idx="2"/>
          </p:cNvCxnSpPr>
          <p:nvPr/>
        </p:nvCxnSpPr>
        <p:spPr bwMode="auto">
          <a:xfrm rot="5400000" flipH="1" flipV="1">
            <a:off x="2486214" y="3611202"/>
            <a:ext cx="393735" cy="7846"/>
          </a:xfrm>
          <a:prstGeom prst="bentConnector3">
            <a:avLst>
              <a:gd name="adj1" fmla="val 50000"/>
            </a:avLst>
          </a:prstGeom>
          <a:ln>
            <a:prstDash val="dash"/>
            <a:headEnd type="none" w="med" len="med"/>
            <a:tailEnd type="triangle"/>
          </a:ln>
          <a:extLst/>
        </p:spPr>
        <p:style>
          <a:lnRef idx="3">
            <a:schemeClr val="accent6"/>
          </a:lnRef>
          <a:fillRef idx="0">
            <a:schemeClr val="accent6"/>
          </a:fillRef>
          <a:effectRef idx="2">
            <a:schemeClr val="accent6"/>
          </a:effectRef>
          <a:fontRef idx="minor">
            <a:schemeClr val="tx1"/>
          </a:fontRef>
        </p:style>
      </p:cxnSp>
      <p:cxnSp>
        <p:nvCxnSpPr>
          <p:cNvPr id="144" name="Elbow Connector 143"/>
          <p:cNvCxnSpPr>
            <a:endCxn id="121" idx="2"/>
          </p:cNvCxnSpPr>
          <p:nvPr/>
        </p:nvCxnSpPr>
        <p:spPr bwMode="auto">
          <a:xfrm rot="16200000" flipV="1">
            <a:off x="3513187" y="3907448"/>
            <a:ext cx="244597" cy="501"/>
          </a:xfrm>
          <a:prstGeom prst="bentConnector3">
            <a:avLst>
              <a:gd name="adj1" fmla="val 50000"/>
            </a:avLst>
          </a:prstGeom>
          <a:ln>
            <a:prstDash val="dash"/>
            <a:headEnd type="none" w="med" len="med"/>
            <a:tailEnd type="triangle"/>
          </a:ln>
          <a:extLst/>
        </p:spPr>
        <p:style>
          <a:lnRef idx="3">
            <a:schemeClr val="accent6"/>
          </a:lnRef>
          <a:fillRef idx="0">
            <a:schemeClr val="accent6"/>
          </a:fillRef>
          <a:effectRef idx="2">
            <a:schemeClr val="accent6"/>
          </a:effectRef>
          <a:fontRef idx="minor">
            <a:schemeClr val="tx1"/>
          </a:fontRef>
        </p:style>
      </p:cxnSp>
      <p:cxnSp>
        <p:nvCxnSpPr>
          <p:cNvPr id="146" name="Elbow Connector 145"/>
          <p:cNvCxnSpPr>
            <a:endCxn id="130" idx="2"/>
          </p:cNvCxnSpPr>
          <p:nvPr/>
        </p:nvCxnSpPr>
        <p:spPr bwMode="auto">
          <a:xfrm rot="5400000" flipH="1" flipV="1">
            <a:off x="4530632" y="4039024"/>
            <a:ext cx="353429" cy="6026"/>
          </a:xfrm>
          <a:prstGeom prst="bentConnector3">
            <a:avLst>
              <a:gd name="adj1" fmla="val 50000"/>
            </a:avLst>
          </a:prstGeom>
          <a:ln>
            <a:prstDash val="dash"/>
            <a:headEnd type="none" w="med" len="med"/>
            <a:tailEnd type="triangle"/>
          </a:ln>
          <a:extLst/>
        </p:spPr>
        <p:style>
          <a:lnRef idx="3">
            <a:schemeClr val="accent6"/>
          </a:lnRef>
          <a:fillRef idx="0">
            <a:schemeClr val="accent6"/>
          </a:fillRef>
          <a:effectRef idx="2">
            <a:schemeClr val="accent6"/>
          </a:effectRef>
          <a:fontRef idx="minor">
            <a:schemeClr val="tx1"/>
          </a:fontRef>
        </p:style>
      </p:cxnSp>
      <p:cxnSp>
        <p:nvCxnSpPr>
          <p:cNvPr id="147" name="Elbow Connector 146"/>
          <p:cNvCxnSpPr>
            <a:stCxn id="93" idx="0"/>
            <a:endCxn id="46" idx="3"/>
          </p:cNvCxnSpPr>
          <p:nvPr/>
        </p:nvCxnSpPr>
        <p:spPr bwMode="auto">
          <a:xfrm rot="16200000" flipH="1" flipV="1">
            <a:off x="1418020" y="3472673"/>
            <a:ext cx="109744" cy="783148"/>
          </a:xfrm>
          <a:prstGeom prst="bentConnector4">
            <a:avLst>
              <a:gd name="adj1" fmla="val -208303"/>
              <a:gd name="adj2" fmla="val 62830"/>
            </a:avLst>
          </a:prstGeom>
          <a:ln w="22225">
            <a:headEnd type="none" w="med" len="med"/>
            <a:tailEnd type="triangle"/>
          </a:ln>
          <a:extLst/>
        </p:spPr>
        <p:style>
          <a:lnRef idx="3">
            <a:schemeClr val="accent6"/>
          </a:lnRef>
          <a:fillRef idx="0">
            <a:schemeClr val="accent6"/>
          </a:fillRef>
          <a:effectRef idx="2">
            <a:schemeClr val="accent6"/>
          </a:effectRef>
          <a:fontRef idx="minor">
            <a:schemeClr val="tx1"/>
          </a:fontRef>
        </p:style>
      </p:cxnSp>
      <p:sp>
        <p:nvSpPr>
          <p:cNvPr id="41" name="Title 40"/>
          <p:cNvSpPr>
            <a:spLocks noGrp="1"/>
          </p:cNvSpPr>
          <p:nvPr>
            <p:ph type="title"/>
          </p:nvPr>
        </p:nvSpPr>
        <p:spPr/>
        <p:txBody>
          <a:bodyPr anchor="t">
            <a:normAutofit/>
          </a:bodyPr>
          <a:lstStyle/>
          <a:p>
            <a:r>
              <a:rPr lang="en-GB" sz="2800" dirty="0" smtClean="0"/>
              <a:t>Figure 6.13:  </a:t>
            </a:r>
            <a:r>
              <a:rPr lang="en-GB" sz="2800" b="1" dirty="0" smtClean="0"/>
              <a:t>Circular economy supply chain for coffee</a:t>
            </a:r>
            <a:endParaRPr lang="en-GB" sz="2800" b="1" dirty="0"/>
          </a:p>
        </p:txBody>
      </p:sp>
      <p:cxnSp>
        <p:nvCxnSpPr>
          <p:cNvPr id="70" name="Elbow Connector 69"/>
          <p:cNvCxnSpPr>
            <a:stCxn id="93" idx="2"/>
            <a:endCxn id="108" idx="0"/>
          </p:cNvCxnSpPr>
          <p:nvPr/>
        </p:nvCxnSpPr>
        <p:spPr bwMode="auto">
          <a:xfrm rot="16200000" flipH="1">
            <a:off x="1610876" y="4451161"/>
            <a:ext cx="1404857" cy="897677"/>
          </a:xfrm>
          <a:prstGeom prst="bentConnector3">
            <a:avLst>
              <a:gd name="adj1" fmla="val 50000"/>
            </a:avLst>
          </a:prstGeom>
          <a:ln w="22225">
            <a:headEnd type="none" w="med" len="med"/>
            <a:tailEnd type="triangle"/>
          </a:ln>
          <a:extLst/>
        </p:spPr>
        <p:style>
          <a:lnRef idx="3">
            <a:schemeClr val="accent6"/>
          </a:lnRef>
          <a:fillRef idx="0">
            <a:schemeClr val="accent6"/>
          </a:fillRef>
          <a:effectRef idx="2">
            <a:schemeClr val="accent6"/>
          </a:effectRef>
          <a:fontRef idx="minor">
            <a:schemeClr val="tx1"/>
          </a:fontRef>
        </p:style>
      </p:cxnSp>
      <p:cxnSp>
        <p:nvCxnSpPr>
          <p:cNvPr id="72" name="Elbow Connector 71"/>
          <p:cNvCxnSpPr>
            <a:stCxn id="131" idx="0"/>
            <a:endCxn id="125" idx="2"/>
          </p:cNvCxnSpPr>
          <p:nvPr/>
        </p:nvCxnSpPr>
        <p:spPr bwMode="auto">
          <a:xfrm rot="16200000" flipV="1">
            <a:off x="5853656" y="4021436"/>
            <a:ext cx="268594" cy="4493"/>
          </a:xfrm>
          <a:prstGeom prst="bentConnector3">
            <a:avLst>
              <a:gd name="adj1" fmla="val 50000"/>
            </a:avLst>
          </a:prstGeom>
          <a:ln>
            <a:prstDash val="dash"/>
            <a:headEnd type="none" w="med" len="med"/>
            <a:tailEnd type="triangle"/>
          </a:ln>
          <a:extLst/>
        </p:spPr>
        <p:style>
          <a:lnRef idx="3">
            <a:schemeClr val="accent6"/>
          </a:lnRef>
          <a:fillRef idx="0">
            <a:schemeClr val="accent6"/>
          </a:fillRef>
          <a:effectRef idx="2">
            <a:schemeClr val="accent6"/>
          </a:effectRef>
          <a:fontRef idx="minor">
            <a:schemeClr val="tx1"/>
          </a:fontRef>
        </p:style>
      </p:cxnSp>
      <p:cxnSp>
        <p:nvCxnSpPr>
          <p:cNvPr id="77" name="Elbow Connector 76"/>
          <p:cNvCxnSpPr>
            <a:stCxn id="63" idx="0"/>
          </p:cNvCxnSpPr>
          <p:nvPr/>
        </p:nvCxnSpPr>
        <p:spPr bwMode="auto">
          <a:xfrm rot="5400000" flipH="1" flipV="1">
            <a:off x="6853592" y="3725547"/>
            <a:ext cx="442145" cy="2694"/>
          </a:xfrm>
          <a:prstGeom prst="bentConnector3">
            <a:avLst>
              <a:gd name="adj1" fmla="val 50000"/>
            </a:avLst>
          </a:prstGeom>
          <a:ln>
            <a:prstDash val="dash"/>
            <a:headEnd type="none" w="med" len="med"/>
            <a:tailEnd type="triangle"/>
          </a:ln>
          <a:extLst/>
        </p:spPr>
        <p:style>
          <a:lnRef idx="3">
            <a:schemeClr val="accent6"/>
          </a:lnRef>
          <a:fillRef idx="0">
            <a:schemeClr val="accent6"/>
          </a:fillRef>
          <a:effectRef idx="2">
            <a:schemeClr val="accent6"/>
          </a:effectRef>
          <a:fontRef idx="minor">
            <a:schemeClr val="tx1"/>
          </a:fontRef>
        </p:style>
      </p:cxnSp>
      <p:cxnSp>
        <p:nvCxnSpPr>
          <p:cNvPr id="79" name="Elbow Connector 78"/>
          <p:cNvCxnSpPr>
            <a:stCxn id="131" idx="2"/>
            <a:endCxn id="119" idx="2"/>
          </p:cNvCxnSpPr>
          <p:nvPr/>
        </p:nvCxnSpPr>
        <p:spPr bwMode="auto">
          <a:xfrm rot="5400000">
            <a:off x="2628549" y="2667536"/>
            <a:ext cx="1584537" cy="5138765"/>
          </a:xfrm>
          <a:prstGeom prst="bentConnector3">
            <a:avLst>
              <a:gd name="adj1" fmla="val 114427"/>
            </a:avLst>
          </a:prstGeom>
          <a:ln w="22225">
            <a:headEnd type="none" w="med" len="med"/>
            <a:tailEnd type="triangle"/>
          </a:ln>
          <a:extLst/>
        </p:spPr>
        <p:style>
          <a:lnRef idx="3">
            <a:schemeClr val="accent6"/>
          </a:lnRef>
          <a:fillRef idx="0">
            <a:schemeClr val="accent6"/>
          </a:fillRef>
          <a:effectRef idx="2">
            <a:schemeClr val="accent6"/>
          </a:effectRef>
          <a:fontRef idx="minor">
            <a:schemeClr val="tx1"/>
          </a:fontRef>
        </p:style>
      </p:cxnSp>
      <p:sp>
        <p:nvSpPr>
          <p:cNvPr id="8" name="TextBox 7"/>
          <p:cNvSpPr txBox="1"/>
          <p:nvPr/>
        </p:nvSpPr>
        <p:spPr>
          <a:xfrm>
            <a:off x="575757" y="2004311"/>
            <a:ext cx="2088329" cy="830997"/>
          </a:xfrm>
          <a:prstGeom prst="rect">
            <a:avLst/>
          </a:prstGeom>
          <a:noFill/>
        </p:spPr>
        <p:txBody>
          <a:bodyPr wrap="none" rtlCol="0">
            <a:spAutoFit/>
          </a:bodyPr>
          <a:lstStyle/>
          <a:p>
            <a:r>
              <a:rPr lang="en-GB" sz="1200" dirty="0" smtClean="0"/>
              <a:t>On Farm: coffee cherry into:</a:t>
            </a:r>
          </a:p>
          <a:p>
            <a:pPr marL="174625" indent="-174625">
              <a:buFont typeface="Arial" panose="020B0604020202020204" pitchFamily="34" charset="0"/>
              <a:buChar char="•"/>
            </a:pPr>
            <a:r>
              <a:rPr lang="en-GB" sz="1200" dirty="0" smtClean="0"/>
              <a:t>Fibre (for food ingredient)</a:t>
            </a:r>
          </a:p>
          <a:p>
            <a:pPr marL="174625" indent="-174625">
              <a:buFont typeface="Arial" panose="020B0604020202020204" pitchFamily="34" charset="0"/>
              <a:buChar char="•"/>
            </a:pPr>
            <a:r>
              <a:rPr lang="en-GB" sz="1200" dirty="0" smtClean="0"/>
              <a:t>Energy for bean drying</a:t>
            </a:r>
            <a:endParaRPr lang="en-GB" sz="1200" dirty="0"/>
          </a:p>
          <a:p>
            <a:pPr marL="174625" indent="-174625">
              <a:buFont typeface="Arial" panose="020B0604020202020204" pitchFamily="34" charset="0"/>
              <a:buChar char="•"/>
            </a:pPr>
            <a:r>
              <a:rPr lang="en-GB" sz="1200" dirty="0" smtClean="0"/>
              <a:t>Bio-fuel</a:t>
            </a:r>
          </a:p>
        </p:txBody>
      </p:sp>
      <p:pic>
        <p:nvPicPr>
          <p:cNvPr id="86" name="Picture 26" descr="DHLicon_PortCrane"/>
          <p:cNvPicPr>
            <a:picLocks noChangeAspect="1" noChangeArrowheads="1"/>
          </p:cNvPicPr>
          <p:nvPr/>
        </p:nvPicPr>
        <p:blipFill>
          <a:blip r:embed="rId2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31318" y="4384110"/>
            <a:ext cx="558413" cy="50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 name="Picture 30" descr="DHLicon_Factory"/>
          <p:cNvPicPr>
            <a:picLocks noChangeAspect="1" noChangeArrowheads="1"/>
          </p:cNvPicPr>
          <p:nvPr>
            <p:custDataLst>
              <p:tags r:id="rId5"/>
            </p:custDataLst>
          </p:nvPr>
        </p:nvPicPr>
        <p:blipFill>
          <a:blip r:embed="rId17">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427510" y="5510139"/>
            <a:ext cx="518251" cy="500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8" name="Picture 30" descr="DHLicon_Factory"/>
          <p:cNvPicPr>
            <a:picLocks noChangeAspect="1" noChangeArrowheads="1"/>
          </p:cNvPicPr>
          <p:nvPr>
            <p:custDataLst>
              <p:tags r:id="rId6"/>
            </p:custDataLst>
          </p:nvPr>
        </p:nvPicPr>
        <p:blipFill>
          <a:blip r:embed="rId17">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561194" y="5602429"/>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 name="Picture 30" descr="DHLicon_Factory"/>
          <p:cNvPicPr>
            <a:picLocks noChangeAspect="1" noChangeArrowheads="1"/>
          </p:cNvPicPr>
          <p:nvPr>
            <p:custDataLst>
              <p:tags r:id="rId7"/>
            </p:custDataLst>
          </p:nvPr>
        </p:nvPicPr>
        <p:blipFill>
          <a:blip r:embed="rId17">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666292" y="5602429"/>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 name="Chevron 113"/>
          <p:cNvSpPr/>
          <p:nvPr/>
        </p:nvSpPr>
        <p:spPr>
          <a:xfrm>
            <a:off x="3046381" y="5505534"/>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19" name="Picture 36"/>
          <p:cNvPicPr>
            <a:picLocks noChangeAspect="1"/>
          </p:cNvPicPr>
          <p:nvPr/>
        </p:nvPicPr>
        <p:blipFill>
          <a:blip r:embed="rId18" cstate="print">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18774" y="5563868"/>
            <a:ext cx="465319" cy="46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 name="Chevron 119"/>
          <p:cNvSpPr/>
          <p:nvPr/>
        </p:nvSpPr>
        <p:spPr>
          <a:xfrm>
            <a:off x="2217888" y="5505534"/>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3" name="Chevron 122"/>
          <p:cNvSpPr/>
          <p:nvPr/>
        </p:nvSpPr>
        <p:spPr>
          <a:xfrm>
            <a:off x="1286858" y="5505534"/>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90" name="Picture 30" descr="DHLicon_Factory"/>
          <p:cNvPicPr>
            <a:picLocks noChangeAspect="1" noChangeArrowheads="1"/>
          </p:cNvPicPr>
          <p:nvPr>
            <p:custDataLst>
              <p:tags r:id="rId8"/>
            </p:custDataLst>
          </p:nvPr>
        </p:nvPicPr>
        <p:blipFill>
          <a:blip r:embed="rId1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688537" y="4381952"/>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4" name="TextBox 123"/>
          <p:cNvSpPr txBox="1"/>
          <p:nvPr/>
        </p:nvSpPr>
        <p:spPr>
          <a:xfrm>
            <a:off x="6232038" y="2024996"/>
            <a:ext cx="2830681" cy="1754326"/>
          </a:xfrm>
          <a:prstGeom prst="rect">
            <a:avLst/>
          </a:prstGeom>
          <a:noFill/>
        </p:spPr>
        <p:txBody>
          <a:bodyPr wrap="square" rtlCol="0">
            <a:spAutoFit/>
          </a:bodyPr>
          <a:lstStyle/>
          <a:p>
            <a:r>
              <a:rPr lang="en-GB" sz="1200" dirty="0" smtClean="0"/>
              <a:t>Coffee grounds into:</a:t>
            </a:r>
          </a:p>
          <a:p>
            <a:pPr marL="171450" indent="-171450">
              <a:buFont typeface="Arial" panose="020B0604020202020204" pitchFamily="34" charset="0"/>
              <a:buChar char="•"/>
            </a:pPr>
            <a:r>
              <a:rPr lang="en-GB" sz="1200" dirty="0" smtClean="0"/>
              <a:t>3D printer filament</a:t>
            </a:r>
          </a:p>
          <a:p>
            <a:pPr marL="171450" indent="-171450">
              <a:buFont typeface="Arial" panose="020B0604020202020204" pitchFamily="34" charset="0"/>
              <a:buChar char="•"/>
            </a:pPr>
            <a:r>
              <a:rPr lang="en-GB" sz="1200" dirty="0" smtClean="0"/>
              <a:t>Furniture, jewellery, product casings</a:t>
            </a:r>
          </a:p>
          <a:p>
            <a:pPr marL="171450" indent="-171450">
              <a:buFont typeface="Arial" panose="020B0604020202020204" pitchFamily="34" charset="0"/>
              <a:buChar char="•"/>
            </a:pPr>
            <a:r>
              <a:rPr lang="en-GB" sz="1200" dirty="0" smtClean="0"/>
              <a:t>Textile (sportswear)</a:t>
            </a:r>
          </a:p>
          <a:p>
            <a:pPr marL="171450" indent="-171450">
              <a:buFont typeface="Arial" panose="020B0604020202020204" pitchFamily="34" charset="0"/>
              <a:buChar char="•"/>
            </a:pPr>
            <a:r>
              <a:rPr lang="en-GB" sz="1200" dirty="0" smtClean="0"/>
              <a:t>Odour control for fabric</a:t>
            </a:r>
          </a:p>
          <a:p>
            <a:pPr marL="171450" indent="-171450">
              <a:buFont typeface="Arial" panose="020B0604020202020204" pitchFamily="34" charset="0"/>
              <a:buChar char="•"/>
            </a:pPr>
            <a:r>
              <a:rPr lang="en-GB" sz="1200" dirty="0" smtClean="0"/>
              <a:t>Cosmetic anti-oxidant</a:t>
            </a:r>
          </a:p>
          <a:p>
            <a:pPr marL="171450" indent="-171450">
              <a:buFont typeface="Arial" panose="020B0604020202020204" pitchFamily="34" charset="0"/>
              <a:buChar char="•"/>
            </a:pPr>
            <a:r>
              <a:rPr lang="en-GB" sz="1200" dirty="0" smtClean="0"/>
              <a:t>Cattle feed </a:t>
            </a:r>
          </a:p>
          <a:p>
            <a:pPr marL="171450" indent="-171450">
              <a:buFont typeface="Arial" panose="020B0604020202020204" pitchFamily="34" charset="0"/>
              <a:buChar char="•"/>
            </a:pPr>
            <a:r>
              <a:rPr lang="en-GB" sz="1200" dirty="0" smtClean="0"/>
              <a:t>Mushroom growing &amp; compost</a:t>
            </a:r>
          </a:p>
          <a:p>
            <a:pPr marL="171450" indent="-171450">
              <a:buFont typeface="Arial" panose="020B0604020202020204" pitchFamily="34" charset="0"/>
              <a:buChar char="•"/>
            </a:pPr>
            <a:r>
              <a:rPr lang="en-GB" sz="1200" dirty="0" smtClean="0"/>
              <a:t>Anaerobic digestion &amp; biofuel</a:t>
            </a:r>
          </a:p>
        </p:txBody>
      </p:sp>
      <p:sp>
        <p:nvSpPr>
          <p:cNvPr id="14" name="TextBox 13"/>
          <p:cNvSpPr txBox="1"/>
          <p:nvPr/>
        </p:nvSpPr>
        <p:spPr>
          <a:xfrm>
            <a:off x="457917" y="5522524"/>
            <a:ext cx="3663760" cy="555418"/>
          </a:xfrm>
          <a:prstGeom prst="rect">
            <a:avLst/>
          </a:prstGeom>
          <a:solidFill>
            <a:schemeClr val="bg1">
              <a:alpha val="60000"/>
            </a:schemeClr>
          </a:solidFill>
        </p:spPr>
        <p:txBody>
          <a:bodyPr wrap="none" rtlCol="0" anchor="ctr">
            <a:noAutofit/>
          </a:bodyPr>
          <a:lstStyle/>
          <a:p>
            <a:r>
              <a:rPr lang="en-GB" i="1" dirty="0" smtClean="0"/>
              <a:t>FOOD MANUFACTURING SUPPLY CHAIN</a:t>
            </a:r>
            <a:endParaRPr lang="en-GB" i="1" dirty="0"/>
          </a:p>
        </p:txBody>
      </p:sp>
      <p:pic>
        <p:nvPicPr>
          <p:cNvPr id="125" name="Picture 124"/>
          <p:cNvPicPr>
            <a:picLocks noChangeAspect="1"/>
          </p:cNvPicPr>
          <p:nvPr/>
        </p:nvPicPr>
        <p:blipFill>
          <a:blip r:embed="rId20">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5800664" y="3519302"/>
            <a:ext cx="370084" cy="370084"/>
          </a:xfrm>
          <a:prstGeom prst="rect">
            <a:avLst/>
          </a:prstGeom>
        </p:spPr>
      </p:pic>
      <p:sp>
        <p:nvSpPr>
          <p:cNvPr id="126" name="TextBox 125"/>
          <p:cNvSpPr txBox="1"/>
          <p:nvPr/>
        </p:nvSpPr>
        <p:spPr>
          <a:xfrm>
            <a:off x="628651" y="3764251"/>
            <a:ext cx="2718658" cy="1056759"/>
          </a:xfrm>
          <a:prstGeom prst="rect">
            <a:avLst/>
          </a:prstGeom>
          <a:solidFill>
            <a:schemeClr val="bg1">
              <a:alpha val="46000"/>
            </a:schemeClr>
          </a:solidFill>
        </p:spPr>
        <p:txBody>
          <a:bodyPr wrap="none" rtlCol="0" anchor="ctr">
            <a:noAutofit/>
          </a:bodyPr>
          <a:lstStyle/>
          <a:p>
            <a:r>
              <a:rPr lang="en-GB" i="1" dirty="0" smtClean="0"/>
              <a:t>COFFEE SUPPLY CHAIN</a:t>
            </a:r>
            <a:endParaRPr lang="en-GB" i="1" dirty="0"/>
          </a:p>
        </p:txBody>
      </p:sp>
      <p:pic>
        <p:nvPicPr>
          <p:cNvPr id="127" name="Picture 30" descr="DHLicon_Factory"/>
          <p:cNvPicPr>
            <a:picLocks noChangeAspect="1" noChangeArrowheads="1"/>
          </p:cNvPicPr>
          <p:nvPr>
            <p:custDataLst>
              <p:tags r:id="rId9"/>
            </p:custDataLst>
          </p:nvPr>
        </p:nvPicPr>
        <p:blipFill>
          <a:blip r:embed="rId1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7744249" y="1297419"/>
            <a:ext cx="518251" cy="500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8" name="Picture 30" descr="DHLicon_Factory"/>
          <p:cNvPicPr>
            <a:picLocks noChangeAspect="1" noChangeArrowheads="1"/>
          </p:cNvPicPr>
          <p:nvPr>
            <p:custDataLst>
              <p:tags r:id="rId10"/>
            </p:custDataLst>
          </p:nvPr>
        </p:nvPicPr>
        <p:blipFill>
          <a:blip r:embed="rId1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6877933" y="1413773"/>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9" name="Picture 30" descr="DHLicon_Factory"/>
          <p:cNvPicPr>
            <a:picLocks noChangeAspect="1" noChangeArrowheads="1"/>
          </p:cNvPicPr>
          <p:nvPr>
            <p:custDataLst>
              <p:tags r:id="rId11"/>
            </p:custDataLst>
          </p:nvPr>
        </p:nvPicPr>
        <p:blipFill>
          <a:blip r:embed="rId1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5969799" y="1398732"/>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4" name="Chevron 133"/>
          <p:cNvSpPr/>
          <p:nvPr/>
        </p:nvSpPr>
        <p:spPr>
          <a:xfrm>
            <a:off x="7363120" y="1316878"/>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36" name="Picture 36"/>
          <p:cNvPicPr>
            <a:picLocks noChangeAspect="1"/>
          </p:cNvPicPr>
          <p:nvPr/>
        </p:nvPicPr>
        <p:blipFill>
          <a:blip r:embed="rId18"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935513" y="1198750"/>
            <a:ext cx="465319" cy="46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9" name="Chevron 148"/>
          <p:cNvSpPr/>
          <p:nvPr/>
        </p:nvSpPr>
        <p:spPr>
          <a:xfrm>
            <a:off x="6534627" y="1316878"/>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0" name="Chevron 149"/>
          <p:cNvSpPr/>
          <p:nvPr/>
        </p:nvSpPr>
        <p:spPr>
          <a:xfrm>
            <a:off x="5603597" y="1316878"/>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51" name="Picture 26" descr="DHLicon_PortCrane"/>
          <p:cNvPicPr>
            <a:picLocks noChangeAspect="1" noChangeArrowheads="1"/>
          </p:cNvPicPr>
          <p:nvPr/>
        </p:nvPicPr>
        <p:blipFill>
          <a:blip r:embed="rId23"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888965" y="1679495"/>
            <a:ext cx="558413" cy="50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2" name="TextBox 151"/>
          <p:cNvSpPr txBox="1"/>
          <p:nvPr/>
        </p:nvSpPr>
        <p:spPr>
          <a:xfrm>
            <a:off x="5526080" y="1273456"/>
            <a:ext cx="2859931" cy="681245"/>
          </a:xfrm>
          <a:prstGeom prst="rect">
            <a:avLst/>
          </a:prstGeom>
          <a:solidFill>
            <a:srgbClr val="FFFFFF">
              <a:alpha val="60000"/>
            </a:srgbClr>
          </a:solidFill>
        </p:spPr>
        <p:txBody>
          <a:bodyPr wrap="square" rtlCol="0" anchor="ctr">
            <a:noAutofit/>
          </a:bodyPr>
          <a:lstStyle/>
          <a:p>
            <a:r>
              <a:rPr lang="en-GB" i="1" dirty="0" smtClean="0"/>
              <a:t>TEXTILE SUPPLY CHAIN</a:t>
            </a:r>
            <a:endParaRPr lang="en-GB" i="1" dirty="0"/>
          </a:p>
        </p:txBody>
      </p:sp>
      <p:cxnSp>
        <p:nvCxnSpPr>
          <p:cNvPr id="153" name="Elbow Connector 152"/>
          <p:cNvCxnSpPr>
            <a:stCxn id="125" idx="0"/>
            <a:endCxn id="129" idx="2"/>
          </p:cNvCxnSpPr>
          <p:nvPr/>
        </p:nvCxnSpPr>
        <p:spPr bwMode="auto">
          <a:xfrm rot="5400000" flipH="1" flipV="1">
            <a:off x="5212041" y="2560595"/>
            <a:ext cx="1732373" cy="185042"/>
          </a:xfrm>
          <a:prstGeom prst="bentConnector3">
            <a:avLst>
              <a:gd name="adj1" fmla="val 50000"/>
            </a:avLst>
          </a:prstGeom>
          <a:ln w="22225">
            <a:headEnd type="none" w="med" len="med"/>
            <a:tailEnd type="triangle"/>
          </a:ln>
          <a:extLst/>
        </p:spPr>
        <p:style>
          <a:lnRef idx="3">
            <a:schemeClr val="accent6"/>
          </a:lnRef>
          <a:fillRef idx="0">
            <a:schemeClr val="accent6"/>
          </a:fillRef>
          <a:effectRef idx="2">
            <a:schemeClr val="accent6"/>
          </a:effectRef>
          <a:fontRef idx="minor">
            <a:schemeClr val="tx1"/>
          </a:fontRef>
        </p:style>
      </p:cxnSp>
      <p:cxnSp>
        <p:nvCxnSpPr>
          <p:cNvPr id="155" name="Elbow Connector 154"/>
          <p:cNvCxnSpPr/>
          <p:nvPr/>
        </p:nvCxnSpPr>
        <p:spPr>
          <a:xfrm>
            <a:off x="6814128" y="6225101"/>
            <a:ext cx="334964" cy="1"/>
          </a:xfrm>
          <a:prstGeom prst="bentConnector3">
            <a:avLst>
              <a:gd name="adj1" fmla="val 37116"/>
            </a:avLst>
          </a:prstGeom>
          <a:ln>
            <a:tailEnd type="triangle"/>
          </a:ln>
        </p:spPr>
        <p:style>
          <a:lnRef idx="3">
            <a:schemeClr val="accent6"/>
          </a:lnRef>
          <a:fillRef idx="0">
            <a:schemeClr val="accent6"/>
          </a:fillRef>
          <a:effectRef idx="2">
            <a:schemeClr val="accent6"/>
          </a:effectRef>
          <a:fontRef idx="minor">
            <a:schemeClr val="tx1"/>
          </a:fontRef>
        </p:style>
      </p:cxnSp>
      <p:sp>
        <p:nvSpPr>
          <p:cNvPr id="156" name="TextBox 155"/>
          <p:cNvSpPr txBox="1"/>
          <p:nvPr/>
        </p:nvSpPr>
        <p:spPr>
          <a:xfrm>
            <a:off x="7301359" y="4008511"/>
            <a:ext cx="1537841" cy="830997"/>
          </a:xfrm>
          <a:prstGeom prst="rect">
            <a:avLst/>
          </a:prstGeom>
          <a:noFill/>
        </p:spPr>
        <p:txBody>
          <a:bodyPr wrap="square" rtlCol="0">
            <a:spAutoFit/>
          </a:bodyPr>
          <a:lstStyle/>
          <a:p>
            <a:r>
              <a:rPr lang="en-GB" sz="1200" dirty="0" smtClean="0"/>
              <a:t>Coffee pod </a:t>
            </a:r>
          </a:p>
          <a:p>
            <a:pPr marL="171450" indent="-171450">
              <a:buFont typeface="Arial" panose="020B0604020202020204" pitchFamily="34" charset="0"/>
              <a:buChar char="•"/>
            </a:pPr>
            <a:r>
              <a:rPr lang="en-GB" sz="1200" dirty="0" smtClean="0"/>
              <a:t>Recyclable or</a:t>
            </a:r>
          </a:p>
          <a:p>
            <a:pPr marL="171450" indent="-171450">
              <a:buFont typeface="Arial" panose="020B0604020202020204" pitchFamily="34" charset="0"/>
              <a:buChar char="•"/>
            </a:pPr>
            <a:r>
              <a:rPr lang="en-GB" sz="1200" dirty="0" smtClean="0"/>
              <a:t>biodegradable, for compost</a:t>
            </a:r>
          </a:p>
        </p:txBody>
      </p:sp>
      <p:pic>
        <p:nvPicPr>
          <p:cNvPr id="69" name="Picture 30" descr="DHLicon_Factory"/>
          <p:cNvPicPr>
            <a:picLocks noChangeAspect="1" noChangeArrowheads="1"/>
          </p:cNvPicPr>
          <p:nvPr>
            <p:custDataLst>
              <p:tags r:id="rId12"/>
            </p:custDataLst>
          </p:nvPr>
        </p:nvPicPr>
        <p:blipFill>
          <a:blip r:embed="rId1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835632" y="1304497"/>
            <a:ext cx="518251" cy="500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 name="Picture 30" descr="DHLicon_Factory"/>
          <p:cNvPicPr>
            <a:picLocks noChangeAspect="1" noChangeArrowheads="1"/>
          </p:cNvPicPr>
          <p:nvPr>
            <p:custDataLst>
              <p:tags r:id="rId13"/>
            </p:custDataLst>
          </p:nvPr>
        </p:nvPicPr>
        <p:blipFill>
          <a:blip r:embed="rId1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969316" y="1420851"/>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 name="Picture 30" descr="DHLicon_Factory"/>
          <p:cNvPicPr>
            <a:picLocks noChangeAspect="1" noChangeArrowheads="1"/>
          </p:cNvPicPr>
          <p:nvPr>
            <p:custDataLst>
              <p:tags r:id="rId14"/>
            </p:custDataLst>
          </p:nvPr>
        </p:nvPicPr>
        <p:blipFill>
          <a:blip r:embed="rId1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074414" y="1420851"/>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 name="Chevron 75"/>
          <p:cNvSpPr/>
          <p:nvPr/>
        </p:nvSpPr>
        <p:spPr>
          <a:xfrm>
            <a:off x="3454503" y="1323956"/>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1" name="Chevron 80"/>
          <p:cNvSpPr/>
          <p:nvPr/>
        </p:nvSpPr>
        <p:spPr>
          <a:xfrm>
            <a:off x="2626010" y="1323956"/>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2" name="Chevron 81"/>
          <p:cNvSpPr/>
          <p:nvPr/>
        </p:nvSpPr>
        <p:spPr>
          <a:xfrm>
            <a:off x="1694980" y="1323956"/>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83" name="Picture 26" descr="DHLicon_PortCrane"/>
          <p:cNvPicPr>
            <a:picLocks noChangeAspect="1" noChangeArrowheads="1"/>
          </p:cNvPicPr>
          <p:nvPr/>
        </p:nvPicPr>
        <p:blipFill>
          <a:blip r:embed="rId23"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99431" y="1349024"/>
            <a:ext cx="558413" cy="50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4" name="TextBox 83"/>
          <p:cNvSpPr txBox="1"/>
          <p:nvPr/>
        </p:nvSpPr>
        <p:spPr>
          <a:xfrm>
            <a:off x="924458" y="1254552"/>
            <a:ext cx="3640227" cy="731878"/>
          </a:xfrm>
          <a:prstGeom prst="rect">
            <a:avLst/>
          </a:prstGeom>
          <a:solidFill>
            <a:schemeClr val="bg1">
              <a:alpha val="60000"/>
            </a:schemeClr>
          </a:solidFill>
        </p:spPr>
        <p:txBody>
          <a:bodyPr wrap="none" rtlCol="0" anchor="ctr">
            <a:noAutofit/>
          </a:bodyPr>
          <a:lstStyle/>
          <a:p>
            <a:r>
              <a:rPr lang="en-GB" i="1" dirty="0" smtClean="0"/>
              <a:t>CONSUMER PRODUCTS SUPPLY CHAIN</a:t>
            </a:r>
            <a:endParaRPr lang="en-GB" i="1" dirty="0"/>
          </a:p>
        </p:txBody>
      </p:sp>
      <p:cxnSp>
        <p:nvCxnSpPr>
          <p:cNvPr id="85" name="Elbow Connector 84"/>
          <p:cNvCxnSpPr>
            <a:stCxn id="125" idx="0"/>
            <a:endCxn id="71" idx="2"/>
          </p:cNvCxnSpPr>
          <p:nvPr/>
        </p:nvCxnSpPr>
        <p:spPr bwMode="auto">
          <a:xfrm rot="16200000" flipV="1">
            <a:off x="3722859" y="1256454"/>
            <a:ext cx="1710254" cy="2815441"/>
          </a:xfrm>
          <a:prstGeom prst="bentConnector3">
            <a:avLst>
              <a:gd name="adj1" fmla="val 50000"/>
            </a:avLst>
          </a:prstGeom>
          <a:ln w="22225">
            <a:headEnd type="none" w="med" len="med"/>
            <a:tailEnd type="triangle"/>
          </a:ln>
          <a:extLst/>
        </p:spPr>
        <p:style>
          <a:lnRef idx="3">
            <a:schemeClr val="accent6"/>
          </a:lnRef>
          <a:fillRef idx="0">
            <a:schemeClr val="accent6"/>
          </a:fillRef>
          <a:effectRef idx="2">
            <a:schemeClr val="accent6"/>
          </a:effectRef>
          <a:fontRef idx="minor">
            <a:schemeClr val="tx1"/>
          </a:fontRef>
        </p:style>
      </p:cxnSp>
      <p:sp>
        <p:nvSpPr>
          <p:cNvPr id="78" name="TextBox 77"/>
          <p:cNvSpPr txBox="1"/>
          <p:nvPr/>
        </p:nvSpPr>
        <p:spPr>
          <a:xfrm>
            <a:off x="2986625" y="4682100"/>
            <a:ext cx="2188228" cy="830997"/>
          </a:xfrm>
          <a:prstGeom prst="rect">
            <a:avLst/>
          </a:prstGeom>
          <a:noFill/>
        </p:spPr>
        <p:txBody>
          <a:bodyPr wrap="none" rtlCol="0">
            <a:spAutoFit/>
          </a:bodyPr>
          <a:lstStyle/>
          <a:p>
            <a:r>
              <a:rPr lang="en-GB" sz="1200" dirty="0" smtClean="0"/>
              <a:t>By-products (cherry, pulp etc)</a:t>
            </a:r>
          </a:p>
          <a:p>
            <a:pPr marL="174625" indent="-174625">
              <a:buFont typeface="Arial" panose="020B0604020202020204" pitchFamily="34" charset="0"/>
              <a:buChar char="•"/>
            </a:pPr>
            <a:r>
              <a:rPr lang="en-GB" sz="1200" dirty="0" smtClean="0"/>
              <a:t>Fibre &amp; gluten free flour </a:t>
            </a:r>
          </a:p>
          <a:p>
            <a:pPr marL="174625" indent="-174625">
              <a:buFont typeface="Arial" panose="020B0604020202020204" pitchFamily="34" charset="0"/>
              <a:buChar char="•"/>
            </a:pPr>
            <a:r>
              <a:rPr lang="en-GB" sz="1200" dirty="0" smtClean="0"/>
              <a:t>Animal feed</a:t>
            </a:r>
          </a:p>
          <a:p>
            <a:pPr marL="174625" indent="-174625">
              <a:buFont typeface="Arial" panose="020B0604020202020204" pitchFamily="34" charset="0"/>
              <a:buChar char="•"/>
            </a:pPr>
            <a:r>
              <a:rPr lang="en-GB" sz="1200" dirty="0" smtClean="0"/>
              <a:t>Bio-fuel</a:t>
            </a:r>
          </a:p>
        </p:txBody>
      </p:sp>
    </p:spTree>
    <p:extLst>
      <p:ext uri="{BB962C8B-B14F-4D97-AF65-F5344CB8AC3E}">
        <p14:creationId xmlns:p14="http://schemas.microsoft.com/office/powerpoint/2010/main" val="37128121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6 key points</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The </a:t>
            </a:r>
            <a:r>
              <a:rPr lang="en-GB" dirty="0"/>
              <a:t>current systems present enormous challenges.  </a:t>
            </a:r>
            <a:endParaRPr lang="en-GB" dirty="0" smtClean="0"/>
          </a:p>
          <a:p>
            <a:r>
              <a:rPr lang="en-GB" dirty="0" smtClean="0"/>
              <a:t>Processing </a:t>
            </a:r>
            <a:r>
              <a:rPr lang="en-GB" dirty="0"/>
              <a:t>food, aiming to provide convenient, tasty and nutritious food for the consumer, combined with a profit for the food company, often conflicts with resource-efficient approaches to agriculture, production and retailing, and often is not eco-efficient.  </a:t>
            </a:r>
            <a:endParaRPr lang="en-GB" dirty="0" smtClean="0"/>
          </a:p>
          <a:p>
            <a:r>
              <a:rPr lang="en-GB" dirty="0" smtClean="0"/>
              <a:t>At </a:t>
            </a:r>
            <a:r>
              <a:rPr lang="en-GB" dirty="0"/>
              <a:t>every stage, water, energy, added ingredients (natural or synthetic) and inputs increase our demands on finite resources, often without improving human nutrition and health.  </a:t>
            </a:r>
            <a:endParaRPr lang="en-GB" dirty="0" smtClean="0"/>
          </a:p>
          <a:p>
            <a:r>
              <a:rPr lang="en-GB" dirty="0" smtClean="0"/>
              <a:t>A </a:t>
            </a:r>
            <a:r>
              <a:rPr lang="en-GB" dirty="0"/>
              <a:t>sustainable supply chain seems at odds with the business models of many companies.  </a:t>
            </a:r>
          </a:p>
          <a:p>
            <a:pPr marL="0" indent="0">
              <a:buNone/>
            </a:pPr>
            <a:endParaRPr lang="en-GB" dirty="0"/>
          </a:p>
        </p:txBody>
      </p:sp>
    </p:spTree>
    <p:extLst>
      <p:ext uri="{BB962C8B-B14F-4D97-AF65-F5344CB8AC3E}">
        <p14:creationId xmlns:p14="http://schemas.microsoft.com/office/powerpoint/2010/main" val="422851327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6 resources</a:t>
            </a:r>
            <a:endParaRPr lang="en-GB" dirty="0"/>
          </a:p>
        </p:txBody>
      </p:sp>
      <p:sp>
        <p:nvSpPr>
          <p:cNvPr id="3" name="Content Placeholder 2"/>
          <p:cNvSpPr>
            <a:spLocks noGrp="1"/>
          </p:cNvSpPr>
          <p:nvPr>
            <p:ph idx="1"/>
          </p:nvPr>
        </p:nvSpPr>
        <p:spPr/>
        <p:txBody>
          <a:bodyPr>
            <a:normAutofit lnSpcReduction="10000"/>
          </a:bodyPr>
          <a:lstStyle/>
          <a:p>
            <a:pPr lvl="0"/>
            <a:r>
              <a:rPr lang="en-GB" dirty="0"/>
              <a:t>Food and Agriculture Organization of the United Nations - Status of the World's Soil Resources, ‘a reference document on the status of global soil resources with a strong regional assessment on soil change.  It provides a description and a ranking of ten major soil threats that endanger ecosystem functions, goods and services globally and in each region separately.’ It includes descriptions of ‘direct and indirect pressures on soils and ways and means to combat soil degradation at all levels.’  Available to download </a:t>
            </a:r>
            <a:r>
              <a:rPr lang="en-GB" u="sng" dirty="0">
                <a:hlinkClick r:id="rId2"/>
              </a:rPr>
              <a:t>http://www.fao.org/publications/en/</a:t>
            </a:r>
            <a:endParaRPr lang="en-GB" dirty="0"/>
          </a:p>
          <a:p>
            <a:pPr lvl="0"/>
            <a:r>
              <a:rPr lang="en-GB" dirty="0"/>
              <a:t>United Nations Water, food and energy nexus (online) </a:t>
            </a:r>
            <a:r>
              <a:rPr lang="en-GB" u="sng" dirty="0">
                <a:hlinkClick r:id="rId3"/>
              </a:rPr>
              <a:t>www.unwater.org/topics/water-food-and-energy-nexus/en/</a:t>
            </a:r>
            <a:r>
              <a:rPr lang="en-GB" dirty="0"/>
              <a:t> [accessed 27 Mar. 16]</a:t>
            </a:r>
          </a:p>
          <a:p>
            <a:pPr lvl="0"/>
            <a:r>
              <a:rPr lang="en-GB" dirty="0"/>
              <a:t>Water Footprint Network </a:t>
            </a:r>
            <a:r>
              <a:rPr lang="en-GB" u="sng" dirty="0">
                <a:hlinkClick r:id="rId4"/>
              </a:rPr>
              <a:t>http://waterfootprint.org/en/</a:t>
            </a:r>
            <a:r>
              <a:rPr lang="en-GB" dirty="0"/>
              <a:t> </a:t>
            </a:r>
          </a:p>
          <a:p>
            <a:pPr lvl="0"/>
            <a:r>
              <a:rPr lang="en-GB" dirty="0"/>
              <a:t>Oxfam International, Behind the Brands campaign </a:t>
            </a:r>
            <a:r>
              <a:rPr lang="en-GB" u="sng" dirty="0">
                <a:hlinkClick r:id="rId5"/>
              </a:rPr>
              <a:t>https://www.oxfam.org/en/campaigns/behind-brands</a:t>
            </a:r>
            <a:r>
              <a:rPr lang="en-GB" dirty="0"/>
              <a:t> [accessed 1 June 2016]</a:t>
            </a:r>
          </a:p>
          <a:p>
            <a:endParaRPr lang="en-GB" dirty="0"/>
          </a:p>
        </p:txBody>
      </p:sp>
    </p:spTree>
    <p:extLst>
      <p:ext uri="{BB962C8B-B14F-4D97-AF65-F5344CB8AC3E}">
        <p14:creationId xmlns:p14="http://schemas.microsoft.com/office/powerpoint/2010/main" val="57832111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7 overview</a:t>
            </a:r>
            <a:endParaRPr lang="en-GB" dirty="0"/>
          </a:p>
        </p:txBody>
      </p:sp>
      <p:sp>
        <p:nvSpPr>
          <p:cNvPr id="3" name="Content Placeholder 2"/>
          <p:cNvSpPr>
            <a:spLocks noGrp="1"/>
          </p:cNvSpPr>
          <p:nvPr>
            <p:ph idx="1"/>
          </p:nvPr>
        </p:nvSpPr>
        <p:spPr>
          <a:xfrm>
            <a:off x="628650" y="1258957"/>
            <a:ext cx="7886700" cy="4666215"/>
          </a:xfrm>
        </p:spPr>
        <p:txBody>
          <a:bodyPr/>
          <a:lstStyle/>
          <a:p>
            <a:pPr marL="0" indent="0">
              <a:buNone/>
            </a:pPr>
            <a:r>
              <a:rPr lang="en-GB" i="1" dirty="0"/>
              <a:t>Be ‘part of the solution rather than part of the problem, and you can sleep at night.’  </a:t>
            </a:r>
            <a:r>
              <a:rPr lang="en-GB" dirty="0" err="1"/>
              <a:t>Yvon</a:t>
            </a:r>
            <a:r>
              <a:rPr lang="en-GB" dirty="0"/>
              <a:t> </a:t>
            </a:r>
            <a:r>
              <a:rPr lang="en-GB" dirty="0" err="1"/>
              <a:t>Chouinard</a:t>
            </a:r>
            <a:r>
              <a:rPr lang="en-GB" dirty="0"/>
              <a:t>, Patagonia (2015) </a:t>
            </a:r>
          </a:p>
          <a:p>
            <a:pPr marL="0" indent="0">
              <a:buNone/>
            </a:pPr>
            <a:r>
              <a:rPr lang="en-GB" dirty="0"/>
              <a:t>The fashion industry is a typical ‘linear economy’, with many business models dependent on increasing consumption (and thus disposal).  This chapter will review apparel and textiles, looking at:</a:t>
            </a:r>
          </a:p>
          <a:p>
            <a:r>
              <a:rPr lang="en-GB" dirty="0"/>
              <a:t>Recent history and global trends</a:t>
            </a:r>
          </a:p>
          <a:p>
            <a:r>
              <a:rPr lang="en-GB" dirty="0"/>
              <a:t>Issues and challenges in the traditional fashion supply chain, examining flows and resources</a:t>
            </a:r>
          </a:p>
          <a:p>
            <a:r>
              <a:rPr lang="en-GB" dirty="0"/>
              <a:t>Circular economy developments including a wide range of company ‘snapshots’, </a:t>
            </a:r>
          </a:p>
          <a:p>
            <a:r>
              <a:rPr lang="en-GB" dirty="0"/>
              <a:t>Summary and supply chain implications</a:t>
            </a:r>
          </a:p>
          <a:p>
            <a:pPr marL="0" indent="0">
              <a:buNone/>
            </a:pPr>
            <a:endParaRPr lang="en-GB" sz="1200" dirty="0" smtClean="0"/>
          </a:p>
          <a:p>
            <a:pPr marL="0" indent="0">
              <a:buNone/>
            </a:pPr>
            <a:r>
              <a:rPr lang="en-GB" sz="1200" dirty="0" err="1" smtClean="0"/>
              <a:t>Chouinard</a:t>
            </a:r>
            <a:r>
              <a:rPr lang="en-GB" sz="1200" dirty="0"/>
              <a:t>, Y (2010) interview on YouTube </a:t>
            </a:r>
            <a:r>
              <a:rPr lang="en-GB" sz="1200" u="sng" dirty="0">
                <a:hlinkClick r:id="rId2"/>
              </a:rPr>
              <a:t>www.youtube.com/watch?v=O3TwULu-Wjw</a:t>
            </a:r>
            <a:r>
              <a:rPr lang="en-GB" sz="1200" dirty="0"/>
              <a:t> [accessed 28 Mar. 2016</a:t>
            </a:r>
            <a:r>
              <a:rPr lang="en-GB" sz="1200" dirty="0" smtClean="0"/>
              <a:t>]</a:t>
            </a:r>
            <a:endParaRPr lang="en-GB" sz="1200" dirty="0"/>
          </a:p>
        </p:txBody>
      </p:sp>
      <p:grpSp>
        <p:nvGrpSpPr>
          <p:cNvPr id="4" name="Group 3"/>
          <p:cNvGrpSpPr/>
          <p:nvPr/>
        </p:nvGrpSpPr>
        <p:grpSpPr>
          <a:xfrm>
            <a:off x="289178" y="5832290"/>
            <a:ext cx="8308359" cy="923330"/>
            <a:chOff x="289178" y="2559704"/>
            <a:chExt cx="8308359" cy="923330"/>
          </a:xfrm>
        </p:grpSpPr>
        <p:sp>
          <p:nvSpPr>
            <p:cNvPr id="5" name="Flowchart: Process 4"/>
            <p:cNvSpPr/>
            <p:nvPr/>
          </p:nvSpPr>
          <p:spPr>
            <a:xfrm>
              <a:off x="2535597" y="2643369"/>
              <a:ext cx="1224000"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smtClean="0"/>
                <a:t>Drivers for change:</a:t>
              </a:r>
              <a:endParaRPr lang="en-GB" dirty="0"/>
            </a:p>
          </p:txBody>
        </p:sp>
        <p:sp>
          <p:nvSpPr>
            <p:cNvPr id="6" name="Flowchart: Process 5"/>
            <p:cNvSpPr/>
            <p:nvPr/>
          </p:nvSpPr>
          <p:spPr>
            <a:xfrm>
              <a:off x="4148244" y="2643369"/>
              <a:ext cx="4449293"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smtClean="0"/>
                <a:t>Sectors</a:t>
              </a:r>
              <a:r>
                <a:rPr lang="en-GB" dirty="0" smtClean="0"/>
                <a:t> : </a:t>
              </a:r>
            </a:p>
            <a:p>
              <a:pPr algn="ctr"/>
              <a:r>
                <a:rPr lang="en-GB" dirty="0" smtClean="0"/>
                <a:t>Food, Fashion, Consumer Technology, Industrial manufacturing</a:t>
              </a:r>
              <a:endParaRPr lang="en-GB" dirty="0"/>
            </a:p>
          </p:txBody>
        </p:sp>
        <p:sp>
          <p:nvSpPr>
            <p:cNvPr id="7" name="TextBox 6"/>
            <p:cNvSpPr txBox="1"/>
            <p:nvPr/>
          </p:nvSpPr>
          <p:spPr>
            <a:xfrm>
              <a:off x="762309" y="2559704"/>
              <a:ext cx="1842246" cy="923330"/>
            </a:xfrm>
            <a:prstGeom prst="rect">
              <a:avLst/>
            </a:prstGeom>
            <a:noFill/>
          </p:spPr>
          <p:txBody>
            <a:bodyPr wrap="square" rtlCol="0">
              <a:spAutoFit/>
            </a:bodyPr>
            <a:lstStyle/>
            <a:p>
              <a:r>
                <a:rPr lang="en-GB" sz="1400" b="1" dirty="0" smtClean="0">
                  <a:latin typeface="+mn-lt"/>
                </a:rPr>
                <a:t>Why are businesses </a:t>
              </a:r>
              <a:r>
                <a:rPr lang="en-GB" sz="1400" b="1" dirty="0">
                  <a:latin typeface="+mn-lt"/>
                </a:rPr>
                <a:t>adopting</a:t>
              </a:r>
              <a:r>
                <a:rPr lang="en-GB" sz="1400" dirty="0">
                  <a:latin typeface="+mn-lt"/>
                </a:rPr>
                <a:t> </a:t>
              </a:r>
              <a:r>
                <a:rPr lang="en-GB" sz="1400" b="1" dirty="0" smtClean="0">
                  <a:latin typeface="+mn-lt"/>
                </a:rPr>
                <a:t>circular economy models?</a:t>
              </a:r>
            </a:p>
            <a:p>
              <a:r>
                <a:rPr lang="en-GB" sz="1200" dirty="0" smtClean="0">
                  <a:latin typeface="+mn-lt"/>
                </a:rPr>
                <a:t>Chapters 5-9</a:t>
              </a:r>
            </a:p>
          </p:txBody>
        </p:sp>
        <p:cxnSp>
          <p:nvCxnSpPr>
            <p:cNvPr id="8" name="Straight Arrow Connector 7"/>
            <p:cNvCxnSpPr>
              <a:stCxn id="5" idx="3"/>
              <a:endCxn id="6" idx="1"/>
            </p:cNvCxnSpPr>
            <p:nvPr/>
          </p:nvCxnSpPr>
          <p:spPr>
            <a:xfrm>
              <a:off x="3759597" y="3021369"/>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289178" y="2807897"/>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2</a:t>
              </a:r>
            </a:p>
          </p:txBody>
        </p:sp>
      </p:grpSp>
    </p:spTree>
    <p:extLst>
      <p:ext uri="{BB962C8B-B14F-4D97-AF65-F5344CB8AC3E}">
        <p14:creationId xmlns:p14="http://schemas.microsoft.com/office/powerpoint/2010/main" val="207342225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Figure 7.1:  </a:t>
            </a:r>
            <a:r>
              <a:rPr lang="en-US" b="1" dirty="0" smtClean="0"/>
              <a:t>Textile </a:t>
            </a:r>
            <a:r>
              <a:rPr lang="en-US" b="1" dirty="0" err="1"/>
              <a:t>fibre</a:t>
            </a:r>
            <a:r>
              <a:rPr lang="en-US" b="1" dirty="0"/>
              <a:t> production by type of </a:t>
            </a:r>
            <a:r>
              <a:rPr lang="en-US" b="1" dirty="0" err="1" smtClean="0"/>
              <a:t>fibre</a:t>
            </a:r>
            <a:endParaRPr lang="en-GB" b="1" dirty="0"/>
          </a:p>
        </p:txBody>
      </p:sp>
      <p:graphicFrame>
        <p:nvGraphicFramePr>
          <p:cNvPr id="5" name="Chart 4"/>
          <p:cNvGraphicFramePr>
            <a:graphicFrameLocks noGrp="1"/>
          </p:cNvGraphicFramePr>
          <p:nvPr>
            <p:extLst>
              <p:ext uri="{D42A27DB-BD31-4B8C-83A1-F6EECF244321}">
                <p14:modId xmlns:p14="http://schemas.microsoft.com/office/powerpoint/2010/main" val="107449894"/>
              </p:ext>
            </p:extLst>
          </p:nvPr>
        </p:nvGraphicFramePr>
        <p:xfrm>
          <a:off x="628649" y="1242342"/>
          <a:ext cx="7300699" cy="4830912"/>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5"/>
          <p:cNvSpPr txBox="1"/>
          <p:nvPr/>
        </p:nvSpPr>
        <p:spPr>
          <a:xfrm>
            <a:off x="982639" y="6182436"/>
            <a:ext cx="6458884" cy="276999"/>
          </a:xfrm>
          <a:prstGeom prst="rect">
            <a:avLst/>
          </a:prstGeom>
          <a:noFill/>
        </p:spPr>
        <p:txBody>
          <a:bodyPr wrap="none" rtlCol="0">
            <a:spAutoFit/>
          </a:bodyPr>
          <a:lstStyle/>
          <a:p>
            <a:r>
              <a:rPr lang="en-GB" sz="1200" dirty="0" smtClean="0"/>
              <a:t>Sourced from: </a:t>
            </a:r>
            <a:r>
              <a:rPr lang="en-GB" sz="1200" dirty="0" err="1"/>
              <a:t>Fiber</a:t>
            </a:r>
            <a:r>
              <a:rPr lang="en-GB" sz="1200" dirty="0"/>
              <a:t> Source, </a:t>
            </a:r>
            <a:r>
              <a:rPr lang="en-GB" sz="1200" dirty="0" err="1" smtClean="0"/>
              <a:t>Fiber</a:t>
            </a:r>
            <a:r>
              <a:rPr lang="en-GB" sz="1200" dirty="0" smtClean="0"/>
              <a:t> World, The </a:t>
            </a:r>
            <a:r>
              <a:rPr lang="en-GB" sz="1200" dirty="0" err="1" smtClean="0"/>
              <a:t>Fiber</a:t>
            </a:r>
            <a:r>
              <a:rPr lang="en-GB" sz="1200" dirty="0" smtClean="0"/>
              <a:t> Year, Textiles Intelligence, Textile Basics</a:t>
            </a:r>
            <a:endParaRPr lang="en-GB" sz="1200" dirty="0"/>
          </a:p>
        </p:txBody>
      </p:sp>
    </p:spTree>
    <p:extLst>
      <p:ext uri="{BB962C8B-B14F-4D97-AF65-F5344CB8AC3E}">
        <p14:creationId xmlns:p14="http://schemas.microsoft.com/office/powerpoint/2010/main" val="60784002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8" name="Elbow Connector 47"/>
          <p:cNvCxnSpPr>
            <a:stCxn id="3" idx="3"/>
            <a:endCxn id="133" idx="1"/>
          </p:cNvCxnSpPr>
          <p:nvPr/>
        </p:nvCxnSpPr>
        <p:spPr bwMode="auto">
          <a:xfrm>
            <a:off x="5381885" y="2723395"/>
            <a:ext cx="315250" cy="3134"/>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3" name="Picture 30" descr="DHLicon_Factory"/>
          <p:cNvPicPr>
            <a:picLocks noChangeAspect="1" noChangeArrowheads="1"/>
          </p:cNvPicPr>
          <p:nvPr>
            <p:custDataLst>
              <p:tags r:id="rId1"/>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4759273" y="2422701"/>
            <a:ext cx="622612" cy="60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30" descr="DHLicon_Factory"/>
          <p:cNvPicPr>
            <a:picLocks noChangeAspect="1" noChangeArrowheads="1"/>
          </p:cNvPicPr>
          <p:nvPr>
            <p:custDataLst>
              <p:tags r:id="rId2"/>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665829" y="1996479"/>
            <a:ext cx="518251" cy="500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 name="Picture 30" descr="DHLicon_Factory"/>
          <p:cNvPicPr>
            <a:picLocks noChangeAspect="1" noChangeArrowheads="1"/>
          </p:cNvPicPr>
          <p:nvPr>
            <p:custDataLst>
              <p:tags r:id="rId3"/>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665829" y="2945468"/>
            <a:ext cx="522090" cy="504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 name="Picture 30" descr="DHLicon_Factory"/>
          <p:cNvPicPr>
            <a:picLocks noChangeAspect="1" noChangeArrowheads="1"/>
          </p:cNvPicPr>
          <p:nvPr>
            <p:custDataLst>
              <p:tags r:id="rId4"/>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1755917"/>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 name="Picture 30" descr="DHLicon_Factory"/>
          <p:cNvPicPr>
            <a:picLocks noChangeAspect="1" noChangeArrowheads="1"/>
          </p:cNvPicPr>
          <p:nvPr>
            <p:custDataLst>
              <p:tags r:id="rId5"/>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2291665"/>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2" name="Elbow Connector 11"/>
          <p:cNvCxnSpPr>
            <a:stCxn id="55" idx="3"/>
            <a:endCxn id="3" idx="1"/>
          </p:cNvCxnSpPr>
          <p:nvPr/>
        </p:nvCxnSpPr>
        <p:spPr>
          <a:xfrm>
            <a:off x="4184080" y="2246771"/>
            <a:ext cx="575193" cy="476624"/>
          </a:xfrm>
          <a:prstGeom prst="bentConnector3">
            <a:avLst>
              <a:gd name="adj1" fmla="val 50000"/>
            </a:avLst>
          </a:prstGeom>
          <a:ln w="28575">
            <a:solidFill>
              <a:schemeClr val="bg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74" name="Elbow Connector 73"/>
          <p:cNvCxnSpPr>
            <a:stCxn id="57" idx="3"/>
            <a:endCxn id="3" idx="1"/>
          </p:cNvCxnSpPr>
          <p:nvPr/>
        </p:nvCxnSpPr>
        <p:spPr>
          <a:xfrm flipV="1">
            <a:off x="4187919" y="2723395"/>
            <a:ext cx="571354" cy="474219"/>
          </a:xfrm>
          <a:prstGeom prst="bentConnector3">
            <a:avLst>
              <a:gd name="adj1" fmla="val 50000"/>
            </a:avLst>
          </a:prstGeom>
          <a:ln w="28575">
            <a:solidFill>
              <a:schemeClr val="bg2">
                <a:lumMod val="75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93" name="Picture 30" descr="DHLicon_Factory"/>
          <p:cNvPicPr>
            <a:picLocks noChangeAspect="1" noChangeArrowheads="1"/>
          </p:cNvPicPr>
          <p:nvPr>
            <p:custDataLst>
              <p:tags r:id="rId6"/>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980033" y="2337327"/>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4" name="Picture 30" descr="DHLicon_Factory"/>
          <p:cNvPicPr>
            <a:picLocks noChangeAspect="1" noChangeArrowheads="1"/>
          </p:cNvPicPr>
          <p:nvPr>
            <p:custDataLst>
              <p:tags r:id="rId7"/>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991883" y="2798095"/>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 name="Picture 30" descr="DHLicon_Factory"/>
          <p:cNvPicPr>
            <a:picLocks noChangeAspect="1" noChangeArrowheads="1"/>
          </p:cNvPicPr>
          <p:nvPr>
            <p:custDataLst>
              <p:tags r:id="rId8"/>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2827413"/>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 name="Chevron 79"/>
          <p:cNvSpPr/>
          <p:nvPr/>
        </p:nvSpPr>
        <p:spPr>
          <a:xfrm>
            <a:off x="3360122" y="2422701"/>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6" name="Picture 36"/>
          <p:cNvPicPr>
            <a:picLocks noChangeAspect="1"/>
          </p:cNvPicPr>
          <p:nvPr/>
        </p:nvPicPr>
        <p:blipFill>
          <a:blip r:embed="rId1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32515" y="1728363"/>
            <a:ext cx="465319" cy="46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 name="Picture 1"/>
          <p:cNvPicPr>
            <a:picLocks noChangeAspect="1"/>
          </p:cNvPicPr>
          <p:nvPr/>
        </p:nvPicPr>
        <p:blipFill>
          <a:blip r:embed="rId14" cstate="print">
            <a:duotone>
              <a:schemeClr val="bg2">
                <a:shade val="45000"/>
                <a:satMod val="135000"/>
              </a:schemeClr>
              <a:prstClr val="white"/>
            </a:duotone>
            <a:extLst>
              <a:ext uri="{28A0092B-C50C-407E-A947-70E740481C1C}">
                <a14:useLocalDpi xmlns:a14="http://schemas.microsoft.com/office/drawing/2010/main" val="0"/>
              </a:ext>
            </a:extLst>
          </a:blip>
          <a:srcRect t="14607" b="16489"/>
          <a:stretch>
            <a:fillRect/>
          </a:stretch>
        </p:blipFill>
        <p:spPr bwMode="auto">
          <a:xfrm>
            <a:off x="862887" y="2871562"/>
            <a:ext cx="604573" cy="416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 name="Picture 26" descr="DHLicon_PortCrane"/>
          <p:cNvPicPr>
            <a:picLocks noChangeAspect="1" noChangeArrowheads="1"/>
          </p:cNvPicPr>
          <p:nvPr/>
        </p:nvPicPr>
        <p:blipFill>
          <a:blip r:embed="rId15"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47834" y="3308331"/>
            <a:ext cx="558413" cy="50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49"/>
          <p:cNvPicPr>
            <a:picLocks noChangeAspect="1"/>
          </p:cNvPicPr>
          <p:nvPr/>
        </p:nvPicPr>
        <p:blipFill rotWithShape="1">
          <a:blip r:embed="rId16">
            <a:duotone>
              <a:schemeClr val="bg2">
                <a:shade val="45000"/>
                <a:satMod val="135000"/>
              </a:schemeClr>
              <a:prstClr val="white"/>
            </a:duotone>
            <a:extLst>
              <a:ext uri="{28A0092B-C50C-407E-A947-70E740481C1C}">
                <a14:useLocalDpi xmlns:a14="http://schemas.microsoft.com/office/drawing/2010/main" val="0"/>
              </a:ext>
            </a:extLst>
          </a:blip>
          <a:srcRect l="34224" t="43748" b="17233"/>
          <a:stretch/>
        </p:blipFill>
        <p:spPr>
          <a:xfrm>
            <a:off x="702394" y="2574434"/>
            <a:ext cx="849294" cy="320761"/>
          </a:xfrm>
          <a:prstGeom prst="rect">
            <a:avLst/>
          </a:prstGeom>
        </p:spPr>
      </p:pic>
      <p:pic>
        <p:nvPicPr>
          <p:cNvPr id="52" name="Picture 51"/>
          <p:cNvPicPr>
            <a:picLocks noChangeAspect="1"/>
          </p:cNvPicPr>
          <p:nvPr/>
        </p:nvPicPr>
        <p:blipFill>
          <a:blip r:embed="rId17"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987492" y="2183428"/>
            <a:ext cx="381272" cy="381272"/>
          </a:xfrm>
          <a:prstGeom prst="rect">
            <a:avLst/>
          </a:prstGeom>
        </p:spPr>
      </p:pic>
      <p:pic>
        <p:nvPicPr>
          <p:cNvPr id="63" name="Picture 125" descr="DHLicon_Human"/>
          <p:cNvPicPr>
            <a:picLocks noChangeAspect="1" noChangeArrowheads="1"/>
          </p:cNvPicPr>
          <p:nvPr/>
        </p:nvPicPr>
        <p:blipFill>
          <a:blip r:embed="rId18"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81329" y="2374878"/>
            <a:ext cx="300037"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 name="Chevron 72"/>
          <p:cNvSpPr/>
          <p:nvPr/>
        </p:nvSpPr>
        <p:spPr>
          <a:xfrm>
            <a:off x="2531629" y="2442101"/>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5" name="Chevron 74"/>
          <p:cNvSpPr/>
          <p:nvPr/>
        </p:nvSpPr>
        <p:spPr>
          <a:xfrm>
            <a:off x="1600599" y="2442101"/>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87" name="Picture 30" descr="DHLicon_Factory"/>
          <p:cNvPicPr>
            <a:picLocks noChangeAspect="1" noChangeArrowheads="1"/>
          </p:cNvPicPr>
          <p:nvPr>
            <p:custDataLst>
              <p:tags r:id="rId9"/>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3363160"/>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1" name="Picture 23" descr="DHLicon_Store_03"/>
          <p:cNvPicPr>
            <a:picLocks noChangeAspect="1" noChangeArrowheads="1"/>
          </p:cNvPicPr>
          <p:nvPr/>
        </p:nvPicPr>
        <p:blipFill>
          <a:blip r:embed="rId1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853365" y="2584892"/>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2" name="Elbow Connector 131"/>
          <p:cNvCxnSpPr>
            <a:stCxn id="133" idx="3"/>
            <a:endCxn id="131" idx="1"/>
          </p:cNvCxnSpPr>
          <p:nvPr/>
        </p:nvCxnSpPr>
        <p:spPr bwMode="auto">
          <a:xfrm>
            <a:off x="6455398" y="2726529"/>
            <a:ext cx="397967" cy="1698"/>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3" name="Picture 25" descr="DHLicon_Store_01"/>
          <p:cNvPicPr>
            <a:picLocks noChangeAspect="1" noChangeArrowheads="1"/>
          </p:cNvPicPr>
          <p:nvPr/>
        </p:nvPicPr>
        <p:blipFill>
          <a:blip r:embed="rId2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697135" y="2581495"/>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5" name="Elbow Connector 134"/>
          <p:cNvCxnSpPr>
            <a:stCxn id="63" idx="2"/>
            <a:endCxn id="70" idx="3"/>
          </p:cNvCxnSpPr>
          <p:nvPr/>
        </p:nvCxnSpPr>
        <p:spPr bwMode="auto">
          <a:xfrm rot="5400000">
            <a:off x="7305260" y="3154820"/>
            <a:ext cx="901181" cy="750996"/>
          </a:xfrm>
          <a:prstGeom prst="bentConnector2">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7" name="TextBox 136"/>
          <p:cNvSpPr txBox="1"/>
          <p:nvPr/>
        </p:nvSpPr>
        <p:spPr>
          <a:xfrm>
            <a:off x="7013246" y="3342487"/>
            <a:ext cx="1363703" cy="259045"/>
          </a:xfrm>
          <a:prstGeom prst="rect">
            <a:avLst/>
          </a:prstGeom>
          <a:noFill/>
        </p:spPr>
        <p:txBody>
          <a:bodyPr wrap="square" rtlCol="0">
            <a:spAutoFit/>
          </a:bodyPr>
          <a:lstStyle/>
          <a:p>
            <a:pPr algn="ctr">
              <a:lnSpc>
                <a:spcPts val="1300"/>
              </a:lnSpc>
            </a:pPr>
            <a:r>
              <a:rPr lang="en-GB" sz="1400" dirty="0" smtClean="0">
                <a:latin typeface="+mn-lt"/>
              </a:rPr>
              <a:t>Returns</a:t>
            </a:r>
            <a:endParaRPr lang="en-GB" sz="1400" dirty="0">
              <a:latin typeface="+mn-lt"/>
            </a:endParaRPr>
          </a:p>
        </p:txBody>
      </p:sp>
      <p:cxnSp>
        <p:nvCxnSpPr>
          <p:cNvPr id="138" name="Elbow Connector 137"/>
          <p:cNvCxnSpPr>
            <a:stCxn id="131" idx="3"/>
            <a:endCxn id="63" idx="1"/>
          </p:cNvCxnSpPr>
          <p:nvPr/>
        </p:nvCxnSpPr>
        <p:spPr bwMode="auto">
          <a:xfrm flipV="1">
            <a:off x="7488758" y="2727303"/>
            <a:ext cx="492571" cy="924"/>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1" name="Title 40"/>
          <p:cNvSpPr>
            <a:spLocks noGrp="1"/>
          </p:cNvSpPr>
          <p:nvPr>
            <p:ph type="title"/>
          </p:nvPr>
        </p:nvSpPr>
        <p:spPr/>
        <p:txBody>
          <a:bodyPr/>
          <a:lstStyle/>
          <a:p>
            <a:r>
              <a:rPr lang="en-GB" dirty="0" smtClean="0"/>
              <a:t>Figure 7.2:  </a:t>
            </a:r>
            <a:r>
              <a:rPr lang="en-GB" b="1" dirty="0" smtClean="0"/>
              <a:t>Fashion supply chain</a:t>
            </a:r>
            <a:endParaRPr lang="en-GB" b="1" dirty="0"/>
          </a:p>
        </p:txBody>
      </p:sp>
      <p:pic>
        <p:nvPicPr>
          <p:cNvPr id="70" name="Picture 103" descr="DHLicon_Trashbin"/>
          <p:cNvPicPr>
            <a:picLocks noChangeAspect="1" noChangeArrowheads="1"/>
          </p:cNvPicPr>
          <p:nvPr/>
        </p:nvPicPr>
        <p:blipFill>
          <a:blip r:embed="rId21"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961770" y="3699802"/>
            <a:ext cx="418582" cy="5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6" name="Elbow Connector 75"/>
          <p:cNvCxnSpPr>
            <a:stCxn id="63" idx="2"/>
            <a:endCxn id="131" idx="2"/>
          </p:cNvCxnSpPr>
          <p:nvPr/>
        </p:nvCxnSpPr>
        <p:spPr bwMode="auto">
          <a:xfrm rot="5400000" flipH="1">
            <a:off x="7547122" y="2495502"/>
            <a:ext cx="208166" cy="960286"/>
          </a:xfrm>
          <a:prstGeom prst="bentConnector3">
            <a:avLst>
              <a:gd name="adj1" fmla="val -109816"/>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7" name="TextBox 76"/>
          <p:cNvSpPr txBox="1"/>
          <p:nvPr/>
        </p:nvSpPr>
        <p:spPr>
          <a:xfrm>
            <a:off x="7138350" y="4040804"/>
            <a:ext cx="1363703" cy="259045"/>
          </a:xfrm>
          <a:prstGeom prst="rect">
            <a:avLst/>
          </a:prstGeom>
          <a:noFill/>
        </p:spPr>
        <p:txBody>
          <a:bodyPr wrap="square" rtlCol="0">
            <a:spAutoFit/>
          </a:bodyPr>
          <a:lstStyle/>
          <a:p>
            <a:pPr algn="ctr">
              <a:lnSpc>
                <a:spcPts val="1300"/>
              </a:lnSpc>
            </a:pPr>
            <a:r>
              <a:rPr lang="en-GB" sz="1400" dirty="0" smtClean="0">
                <a:latin typeface="+mn-lt"/>
              </a:rPr>
              <a:t>End-of-use</a:t>
            </a:r>
            <a:endParaRPr lang="en-GB" sz="1400" dirty="0">
              <a:latin typeface="+mn-lt"/>
            </a:endParaRPr>
          </a:p>
        </p:txBody>
      </p:sp>
      <p:cxnSp>
        <p:nvCxnSpPr>
          <p:cNvPr id="79" name="Elbow Connector 78"/>
          <p:cNvCxnSpPr>
            <a:endCxn id="70" idx="1"/>
          </p:cNvCxnSpPr>
          <p:nvPr/>
        </p:nvCxnSpPr>
        <p:spPr bwMode="auto">
          <a:xfrm rot="5400000">
            <a:off x="6418944" y="3386606"/>
            <a:ext cx="1137129" cy="51476"/>
          </a:xfrm>
          <a:prstGeom prst="bentConnector4">
            <a:avLst>
              <a:gd name="adj1" fmla="val 37640"/>
              <a:gd name="adj2" fmla="val 54409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6" name="TextBox 85"/>
          <p:cNvSpPr txBox="1"/>
          <p:nvPr/>
        </p:nvSpPr>
        <p:spPr>
          <a:xfrm>
            <a:off x="6509652" y="1812575"/>
            <a:ext cx="1271101" cy="425758"/>
          </a:xfrm>
          <a:prstGeom prst="rect">
            <a:avLst/>
          </a:prstGeom>
          <a:noFill/>
        </p:spPr>
        <p:txBody>
          <a:bodyPr wrap="square" rtlCol="0">
            <a:spAutoFit/>
          </a:bodyPr>
          <a:lstStyle/>
          <a:p>
            <a:pPr algn="ctr">
              <a:lnSpc>
                <a:spcPts val="1300"/>
              </a:lnSpc>
            </a:pPr>
            <a:r>
              <a:rPr lang="en-GB" dirty="0" smtClean="0">
                <a:latin typeface="+mn-lt"/>
              </a:rPr>
              <a:t>Retail &amp; wholesale</a:t>
            </a:r>
            <a:endParaRPr lang="en-GB" dirty="0">
              <a:latin typeface="+mn-lt"/>
            </a:endParaRPr>
          </a:p>
        </p:txBody>
      </p:sp>
      <p:sp>
        <p:nvSpPr>
          <p:cNvPr id="90" name="TextBox 89"/>
          <p:cNvSpPr txBox="1"/>
          <p:nvPr/>
        </p:nvSpPr>
        <p:spPr>
          <a:xfrm>
            <a:off x="609792" y="1366840"/>
            <a:ext cx="1086343" cy="425758"/>
          </a:xfrm>
          <a:prstGeom prst="rect">
            <a:avLst/>
          </a:prstGeom>
          <a:noFill/>
        </p:spPr>
        <p:txBody>
          <a:bodyPr wrap="square" rtlCol="0">
            <a:spAutoFit/>
          </a:bodyPr>
          <a:lstStyle/>
          <a:p>
            <a:pPr algn="ctr">
              <a:lnSpc>
                <a:spcPts val="1300"/>
              </a:lnSpc>
            </a:pPr>
            <a:r>
              <a:rPr lang="en-GB" dirty="0" smtClean="0">
                <a:latin typeface="+mn-lt"/>
              </a:rPr>
              <a:t>Raw materials</a:t>
            </a:r>
            <a:endParaRPr lang="en-GB" dirty="0">
              <a:latin typeface="+mn-lt"/>
            </a:endParaRPr>
          </a:p>
        </p:txBody>
      </p:sp>
      <p:sp>
        <p:nvSpPr>
          <p:cNvPr id="92" name="TextBox 91"/>
          <p:cNvSpPr txBox="1"/>
          <p:nvPr/>
        </p:nvSpPr>
        <p:spPr>
          <a:xfrm>
            <a:off x="4354524" y="1891808"/>
            <a:ext cx="1363703" cy="264752"/>
          </a:xfrm>
          <a:prstGeom prst="rect">
            <a:avLst/>
          </a:prstGeom>
          <a:noFill/>
        </p:spPr>
        <p:txBody>
          <a:bodyPr wrap="square" rtlCol="0">
            <a:spAutoFit/>
          </a:bodyPr>
          <a:lstStyle/>
          <a:p>
            <a:pPr algn="ctr">
              <a:lnSpc>
                <a:spcPts val="1300"/>
              </a:lnSpc>
            </a:pPr>
            <a:r>
              <a:rPr lang="en-GB" dirty="0">
                <a:latin typeface="+mn-lt"/>
              </a:rPr>
              <a:t>P</a:t>
            </a:r>
            <a:r>
              <a:rPr lang="en-GB" dirty="0" smtClean="0">
                <a:latin typeface="+mn-lt"/>
              </a:rPr>
              <a:t>roduction</a:t>
            </a:r>
            <a:endParaRPr lang="en-GB" dirty="0">
              <a:latin typeface="+mn-lt"/>
            </a:endParaRPr>
          </a:p>
        </p:txBody>
      </p:sp>
      <p:sp>
        <p:nvSpPr>
          <p:cNvPr id="108" name="TextBox 107"/>
          <p:cNvSpPr txBox="1"/>
          <p:nvPr/>
        </p:nvSpPr>
        <p:spPr>
          <a:xfrm>
            <a:off x="5379450" y="1876749"/>
            <a:ext cx="1363703" cy="259045"/>
          </a:xfrm>
          <a:prstGeom prst="rect">
            <a:avLst/>
          </a:prstGeom>
          <a:noFill/>
        </p:spPr>
        <p:txBody>
          <a:bodyPr wrap="square" rtlCol="0">
            <a:spAutoFit/>
          </a:bodyPr>
          <a:lstStyle/>
          <a:p>
            <a:pPr algn="ctr">
              <a:lnSpc>
                <a:spcPts val="1300"/>
              </a:lnSpc>
            </a:pPr>
            <a:r>
              <a:rPr lang="en-GB" dirty="0" smtClean="0">
                <a:latin typeface="+mn-lt"/>
              </a:rPr>
              <a:t>Logistics</a:t>
            </a:r>
            <a:endParaRPr lang="en-GB" dirty="0">
              <a:latin typeface="+mn-lt"/>
            </a:endParaRPr>
          </a:p>
        </p:txBody>
      </p:sp>
      <p:sp>
        <p:nvSpPr>
          <p:cNvPr id="112" name="TextBox 111"/>
          <p:cNvSpPr txBox="1"/>
          <p:nvPr/>
        </p:nvSpPr>
        <p:spPr>
          <a:xfrm>
            <a:off x="7478500" y="1884293"/>
            <a:ext cx="1271101" cy="264752"/>
          </a:xfrm>
          <a:prstGeom prst="rect">
            <a:avLst/>
          </a:prstGeom>
          <a:noFill/>
        </p:spPr>
        <p:txBody>
          <a:bodyPr wrap="square" rtlCol="0">
            <a:spAutoFit/>
          </a:bodyPr>
          <a:lstStyle/>
          <a:p>
            <a:pPr algn="ctr">
              <a:lnSpc>
                <a:spcPts val="1300"/>
              </a:lnSpc>
            </a:pPr>
            <a:r>
              <a:rPr lang="en-GB" dirty="0" smtClean="0">
                <a:latin typeface="+mn-lt"/>
              </a:rPr>
              <a:t>Consumer</a:t>
            </a:r>
            <a:endParaRPr lang="en-GB" dirty="0">
              <a:latin typeface="+mn-lt"/>
            </a:endParaRPr>
          </a:p>
        </p:txBody>
      </p:sp>
      <p:sp>
        <p:nvSpPr>
          <p:cNvPr id="113" name="TextBox 112"/>
          <p:cNvSpPr txBox="1"/>
          <p:nvPr/>
        </p:nvSpPr>
        <p:spPr>
          <a:xfrm>
            <a:off x="2320680" y="1458526"/>
            <a:ext cx="1363703" cy="259045"/>
          </a:xfrm>
          <a:prstGeom prst="rect">
            <a:avLst/>
          </a:prstGeom>
          <a:noFill/>
        </p:spPr>
        <p:txBody>
          <a:bodyPr wrap="square" rtlCol="0">
            <a:spAutoFit/>
          </a:bodyPr>
          <a:lstStyle/>
          <a:p>
            <a:pPr algn="ctr">
              <a:lnSpc>
                <a:spcPts val="1300"/>
              </a:lnSpc>
            </a:pPr>
            <a:r>
              <a:rPr lang="en-GB" dirty="0" smtClean="0">
                <a:latin typeface="+mn-lt"/>
              </a:rPr>
              <a:t>Supplier tiers</a:t>
            </a:r>
            <a:endParaRPr lang="en-GB" dirty="0">
              <a:latin typeface="+mn-lt"/>
            </a:endParaRPr>
          </a:p>
        </p:txBody>
      </p:sp>
      <p:sp>
        <p:nvSpPr>
          <p:cNvPr id="40" name="TextBox 39"/>
          <p:cNvSpPr txBox="1"/>
          <p:nvPr/>
        </p:nvSpPr>
        <p:spPr>
          <a:xfrm>
            <a:off x="609792" y="3938182"/>
            <a:ext cx="1086343" cy="592470"/>
          </a:xfrm>
          <a:prstGeom prst="rect">
            <a:avLst/>
          </a:prstGeom>
          <a:noFill/>
        </p:spPr>
        <p:txBody>
          <a:bodyPr wrap="square" rtlCol="0">
            <a:spAutoFit/>
          </a:bodyPr>
          <a:lstStyle/>
          <a:p>
            <a:pPr algn="ctr">
              <a:lnSpc>
                <a:spcPts val="1300"/>
              </a:lnSpc>
            </a:pPr>
            <a:r>
              <a:rPr lang="en-GB" dirty="0" smtClean="0">
                <a:latin typeface="+mn-lt"/>
              </a:rPr>
              <a:t>Natural &amp; man-made fibres</a:t>
            </a:r>
            <a:endParaRPr lang="en-GB" dirty="0">
              <a:latin typeface="+mn-lt"/>
            </a:endParaRPr>
          </a:p>
        </p:txBody>
      </p:sp>
      <p:sp>
        <p:nvSpPr>
          <p:cNvPr id="42" name="TextBox 41"/>
          <p:cNvSpPr txBox="1"/>
          <p:nvPr/>
        </p:nvSpPr>
        <p:spPr>
          <a:xfrm>
            <a:off x="1589878" y="3933044"/>
            <a:ext cx="1086343" cy="425758"/>
          </a:xfrm>
          <a:prstGeom prst="rect">
            <a:avLst/>
          </a:prstGeom>
          <a:noFill/>
        </p:spPr>
        <p:txBody>
          <a:bodyPr wrap="square" rtlCol="0">
            <a:spAutoFit/>
          </a:bodyPr>
          <a:lstStyle/>
          <a:p>
            <a:pPr algn="ctr">
              <a:lnSpc>
                <a:spcPts val="1300"/>
              </a:lnSpc>
            </a:pPr>
            <a:r>
              <a:rPr lang="en-GB" dirty="0" smtClean="0">
                <a:latin typeface="+mn-lt"/>
              </a:rPr>
              <a:t>Yarns &amp; threads</a:t>
            </a:r>
            <a:endParaRPr lang="en-GB" dirty="0">
              <a:latin typeface="+mn-lt"/>
            </a:endParaRPr>
          </a:p>
        </p:txBody>
      </p:sp>
      <p:sp>
        <p:nvSpPr>
          <p:cNvPr id="43" name="TextBox 42"/>
          <p:cNvSpPr txBox="1"/>
          <p:nvPr/>
        </p:nvSpPr>
        <p:spPr>
          <a:xfrm>
            <a:off x="2459359" y="3935373"/>
            <a:ext cx="1086343" cy="592470"/>
          </a:xfrm>
          <a:prstGeom prst="rect">
            <a:avLst/>
          </a:prstGeom>
          <a:noFill/>
        </p:spPr>
        <p:txBody>
          <a:bodyPr wrap="square" rtlCol="0">
            <a:spAutoFit/>
          </a:bodyPr>
          <a:lstStyle/>
          <a:p>
            <a:pPr algn="ctr">
              <a:lnSpc>
                <a:spcPts val="1300"/>
              </a:lnSpc>
            </a:pPr>
            <a:r>
              <a:rPr lang="en-GB" dirty="0" smtClean="0">
                <a:latin typeface="+mn-lt"/>
              </a:rPr>
              <a:t>Grey (undyed) fabric</a:t>
            </a:r>
            <a:endParaRPr lang="en-GB" dirty="0">
              <a:latin typeface="+mn-lt"/>
            </a:endParaRPr>
          </a:p>
        </p:txBody>
      </p:sp>
      <p:sp>
        <p:nvSpPr>
          <p:cNvPr id="44" name="TextBox 43"/>
          <p:cNvSpPr txBox="1"/>
          <p:nvPr/>
        </p:nvSpPr>
        <p:spPr>
          <a:xfrm>
            <a:off x="3384853" y="3935373"/>
            <a:ext cx="1086343" cy="592470"/>
          </a:xfrm>
          <a:prstGeom prst="rect">
            <a:avLst/>
          </a:prstGeom>
          <a:noFill/>
        </p:spPr>
        <p:txBody>
          <a:bodyPr wrap="square" rtlCol="0">
            <a:spAutoFit/>
          </a:bodyPr>
          <a:lstStyle/>
          <a:p>
            <a:pPr algn="ctr">
              <a:lnSpc>
                <a:spcPts val="1300"/>
              </a:lnSpc>
            </a:pPr>
            <a:r>
              <a:rPr lang="en-GB" dirty="0" smtClean="0">
                <a:latin typeface="+mn-lt"/>
              </a:rPr>
              <a:t>Finished (dyed) fabric</a:t>
            </a:r>
            <a:endParaRPr lang="en-GB" dirty="0">
              <a:latin typeface="+mn-lt"/>
            </a:endParaRPr>
          </a:p>
        </p:txBody>
      </p:sp>
      <p:sp>
        <p:nvSpPr>
          <p:cNvPr id="45" name="TextBox 44"/>
          <p:cNvSpPr txBox="1"/>
          <p:nvPr/>
        </p:nvSpPr>
        <p:spPr>
          <a:xfrm>
            <a:off x="4493203" y="3935373"/>
            <a:ext cx="1086343" cy="592470"/>
          </a:xfrm>
          <a:prstGeom prst="rect">
            <a:avLst/>
          </a:prstGeom>
          <a:noFill/>
        </p:spPr>
        <p:txBody>
          <a:bodyPr wrap="square" rtlCol="0">
            <a:spAutoFit/>
          </a:bodyPr>
          <a:lstStyle/>
          <a:p>
            <a:pPr algn="ctr">
              <a:lnSpc>
                <a:spcPts val="1300"/>
              </a:lnSpc>
            </a:pPr>
            <a:r>
              <a:rPr lang="en-GB" dirty="0" smtClean="0">
                <a:latin typeface="+mn-lt"/>
              </a:rPr>
              <a:t>Garment (design, cut, sew, finish)</a:t>
            </a:r>
            <a:endParaRPr lang="en-GB" dirty="0">
              <a:latin typeface="+mn-lt"/>
            </a:endParaRPr>
          </a:p>
        </p:txBody>
      </p:sp>
      <p:sp>
        <p:nvSpPr>
          <p:cNvPr id="51" name="TextBox 50"/>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1852024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Figure 7.3:  </a:t>
            </a:r>
            <a:r>
              <a:rPr lang="en-GB" b="1" dirty="0" smtClean="0"/>
              <a:t>Example lifecycle GHG emissions for jeans</a:t>
            </a:r>
            <a:endParaRPr lang="en-GB" b="1" dirty="0"/>
          </a:p>
        </p:txBody>
      </p:sp>
      <p:graphicFrame>
        <p:nvGraphicFramePr>
          <p:cNvPr id="8" name="Chart 7"/>
          <p:cNvGraphicFramePr/>
          <p:nvPr>
            <p:extLst>
              <p:ext uri="{D42A27DB-BD31-4B8C-83A1-F6EECF244321}">
                <p14:modId xmlns:p14="http://schemas.microsoft.com/office/powerpoint/2010/main" val="3365150732"/>
              </p:ext>
            </p:extLst>
          </p:nvPr>
        </p:nvGraphicFramePr>
        <p:xfrm>
          <a:off x="187729" y="1245705"/>
          <a:ext cx="7853612" cy="4617213"/>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p:cNvSpPr txBox="1"/>
          <p:nvPr/>
        </p:nvSpPr>
        <p:spPr>
          <a:xfrm>
            <a:off x="739589" y="6041496"/>
            <a:ext cx="5734262" cy="600164"/>
          </a:xfrm>
          <a:prstGeom prst="rect">
            <a:avLst/>
          </a:prstGeom>
          <a:noFill/>
        </p:spPr>
        <p:txBody>
          <a:bodyPr wrap="none" rtlCol="0">
            <a:spAutoFit/>
          </a:bodyPr>
          <a:lstStyle/>
          <a:p>
            <a:r>
              <a:rPr lang="en-GB" sz="1100" dirty="0" smtClean="0"/>
              <a:t>Source: Levi Strauss (2015), 501</a:t>
            </a:r>
            <a:r>
              <a:rPr lang="en-GB" sz="1100" dirty="0" smtClean="0">
                <a:sym typeface="Symbol" panose="05050102010706020507" pitchFamily="18" charset="2"/>
              </a:rPr>
              <a:t></a:t>
            </a:r>
            <a:r>
              <a:rPr lang="en-GB" sz="1100" dirty="0" smtClean="0"/>
              <a:t> jeans impact</a:t>
            </a:r>
          </a:p>
          <a:p>
            <a:r>
              <a:rPr lang="en-GB" sz="1100" dirty="0" smtClean="0"/>
              <a:t> </a:t>
            </a:r>
            <a:r>
              <a:rPr lang="en-GB" sz="1100" dirty="0">
                <a:hlinkClick r:id="rId3"/>
              </a:rPr>
              <a:t>http://levistrauss.com/sustainability/planet/lifecycle-assessment/</a:t>
            </a:r>
            <a:r>
              <a:rPr lang="en-GB" sz="1100" dirty="0"/>
              <a:t> [accessed 16 Mar 2016]</a:t>
            </a:r>
          </a:p>
          <a:p>
            <a:endParaRPr lang="en-GB" sz="1100" dirty="0"/>
          </a:p>
        </p:txBody>
      </p:sp>
    </p:spTree>
    <p:extLst>
      <p:ext uri="{BB962C8B-B14F-4D97-AF65-F5344CB8AC3E}">
        <p14:creationId xmlns:p14="http://schemas.microsoft.com/office/powerpoint/2010/main" val="195538405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Table 7.1:  W</a:t>
            </a:r>
            <a:r>
              <a:rPr lang="en-GB" b="1" dirty="0" smtClean="0"/>
              <a:t>ater footprint vs water scarcity</a:t>
            </a:r>
            <a:endParaRPr lang="en-GB" b="1" dirty="0"/>
          </a:p>
        </p:txBody>
      </p:sp>
      <p:graphicFrame>
        <p:nvGraphicFramePr>
          <p:cNvPr id="6" name="Table 5"/>
          <p:cNvGraphicFramePr>
            <a:graphicFrameLocks noGrp="1"/>
          </p:cNvGraphicFramePr>
          <p:nvPr>
            <p:extLst>
              <p:ext uri="{D42A27DB-BD31-4B8C-83A1-F6EECF244321}">
                <p14:modId xmlns:p14="http://schemas.microsoft.com/office/powerpoint/2010/main" val="2237924132"/>
              </p:ext>
            </p:extLst>
          </p:nvPr>
        </p:nvGraphicFramePr>
        <p:xfrm>
          <a:off x="628650" y="1485108"/>
          <a:ext cx="7243765" cy="2619733"/>
        </p:xfrm>
        <a:graphic>
          <a:graphicData uri="http://schemas.openxmlformats.org/drawingml/2006/table">
            <a:tbl>
              <a:tblPr firstRow="1" bandRow="1">
                <a:tableStyleId>{F2DE63D5-997A-4646-A377-4702673A728D}</a:tableStyleId>
              </a:tblPr>
              <a:tblGrid>
                <a:gridCol w="1557340">
                  <a:extLst>
                    <a:ext uri="{9D8B030D-6E8A-4147-A177-3AD203B41FA5}">
                      <a16:colId xmlns:a16="http://schemas.microsoft.com/office/drawing/2014/main" val="20000"/>
                    </a:ext>
                  </a:extLst>
                </a:gridCol>
                <a:gridCol w="2064543">
                  <a:extLst>
                    <a:ext uri="{9D8B030D-6E8A-4147-A177-3AD203B41FA5}">
                      <a16:colId xmlns:a16="http://schemas.microsoft.com/office/drawing/2014/main" val="20001"/>
                    </a:ext>
                  </a:extLst>
                </a:gridCol>
                <a:gridCol w="1810941">
                  <a:extLst>
                    <a:ext uri="{9D8B030D-6E8A-4147-A177-3AD203B41FA5}">
                      <a16:colId xmlns:a16="http://schemas.microsoft.com/office/drawing/2014/main" val="20002"/>
                    </a:ext>
                  </a:extLst>
                </a:gridCol>
                <a:gridCol w="1810941">
                  <a:extLst>
                    <a:ext uri="{9D8B030D-6E8A-4147-A177-3AD203B41FA5}">
                      <a16:colId xmlns:a16="http://schemas.microsoft.com/office/drawing/2014/main" val="20003"/>
                    </a:ext>
                  </a:extLst>
                </a:gridCol>
              </a:tblGrid>
              <a:tr h="1129505">
                <a:tc>
                  <a:txBody>
                    <a:bodyPr/>
                    <a:lstStyle/>
                    <a:p>
                      <a:pPr algn="l" fontAlgn="b"/>
                      <a:r>
                        <a:rPr lang="en-GB" sz="1600" u="none" strike="noStrike" dirty="0">
                          <a:effectLst/>
                          <a:latin typeface="+mn-lt"/>
                        </a:rPr>
                        <a:t>Basin</a:t>
                      </a:r>
                      <a:endParaRPr lang="en-GB" sz="1600" b="0" i="0" u="none" strike="noStrike" dirty="0">
                        <a:solidFill>
                          <a:srgbClr val="000000"/>
                        </a:solidFill>
                        <a:effectLst/>
                        <a:latin typeface="+mn-lt"/>
                      </a:endParaRPr>
                    </a:p>
                  </a:txBody>
                  <a:tcPr anchor="b"/>
                </a:tc>
                <a:tc>
                  <a:txBody>
                    <a:bodyPr/>
                    <a:lstStyle/>
                    <a:p>
                      <a:pPr algn="l" fontAlgn="b"/>
                      <a:r>
                        <a:rPr lang="en-GB" sz="1600" u="none" strike="noStrike" dirty="0" err="1">
                          <a:effectLst/>
                          <a:latin typeface="+mn-lt"/>
                        </a:rPr>
                        <a:t>C&amp;A</a:t>
                      </a:r>
                      <a:r>
                        <a:rPr lang="en-GB" sz="1600" u="none" strike="noStrike" dirty="0">
                          <a:effectLst/>
                          <a:latin typeface="+mn-lt"/>
                        </a:rPr>
                        <a:t> source countries</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dirty="0">
                          <a:effectLst/>
                          <a:latin typeface="+mn-lt"/>
                        </a:rPr>
                        <a:t>Share of </a:t>
                      </a:r>
                      <a:r>
                        <a:rPr lang="en-GB" sz="1600" u="none" strike="noStrike" dirty="0" err="1">
                          <a:effectLst/>
                          <a:latin typeface="+mn-lt"/>
                        </a:rPr>
                        <a:t>C&amp;A</a:t>
                      </a:r>
                      <a:r>
                        <a:rPr lang="en-GB" sz="1600" u="none" strike="noStrike" dirty="0">
                          <a:effectLst/>
                          <a:latin typeface="+mn-lt"/>
                        </a:rPr>
                        <a:t> </a:t>
                      </a:r>
                      <a:r>
                        <a:rPr lang="en-GB" sz="1600" u="none" strike="noStrike" dirty="0" smtClean="0">
                          <a:effectLst/>
                          <a:latin typeface="+mn-lt"/>
                        </a:rPr>
                        <a:t>supply chain</a:t>
                      </a:r>
                      <a:r>
                        <a:rPr lang="en-GB" sz="1600" u="none" strike="noStrike" dirty="0">
                          <a:effectLst/>
                          <a:latin typeface="+mn-lt"/>
                        </a:rPr>
                        <a:t/>
                      </a:r>
                      <a:br>
                        <a:rPr lang="en-GB" sz="1600" u="none" strike="noStrike" dirty="0">
                          <a:effectLst/>
                          <a:latin typeface="+mn-lt"/>
                        </a:rPr>
                      </a:br>
                      <a:r>
                        <a:rPr lang="en-GB" sz="1600" u="none" strike="noStrike" dirty="0">
                          <a:effectLst/>
                          <a:latin typeface="+mn-lt"/>
                        </a:rPr>
                        <a:t>Blue </a:t>
                      </a:r>
                      <a:r>
                        <a:rPr lang="en-GB" sz="1600" u="none" strike="noStrike" dirty="0" err="1">
                          <a:effectLst/>
                          <a:latin typeface="+mn-lt"/>
                        </a:rPr>
                        <a:t>WF</a:t>
                      </a:r>
                      <a:r>
                        <a:rPr lang="en-GB" sz="1600" u="none" strike="noStrike" dirty="0">
                          <a:effectLst/>
                          <a:latin typeface="+mn-lt"/>
                        </a:rPr>
                        <a:t> located</a:t>
                      </a:r>
                      <a:br>
                        <a:rPr lang="en-GB" sz="1600" u="none" strike="noStrike" dirty="0">
                          <a:effectLst/>
                          <a:latin typeface="+mn-lt"/>
                        </a:rPr>
                      </a:br>
                      <a:r>
                        <a:rPr lang="en-GB" sz="1600" u="none" strike="noStrike" dirty="0">
                          <a:effectLst/>
                          <a:latin typeface="+mn-lt"/>
                        </a:rPr>
                        <a:t>in the basin</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dirty="0" smtClean="0">
                          <a:effectLst/>
                          <a:latin typeface="+mn-lt"/>
                        </a:rPr>
                        <a:t>Months of year</a:t>
                      </a:r>
                      <a:r>
                        <a:rPr lang="en-GB" sz="1600" u="none" strike="noStrike" baseline="0" dirty="0" smtClean="0">
                          <a:effectLst/>
                          <a:latin typeface="+mn-lt"/>
                        </a:rPr>
                        <a:t> with</a:t>
                      </a:r>
                      <a:r>
                        <a:rPr lang="en-GB" sz="1600" u="none" strike="noStrike" dirty="0" smtClean="0">
                          <a:effectLst/>
                          <a:latin typeface="+mn-lt"/>
                        </a:rPr>
                        <a:t> basin </a:t>
                      </a:r>
                      <a:r>
                        <a:rPr lang="en-GB" sz="1600" u="none" strike="noStrike" dirty="0">
                          <a:effectLst/>
                          <a:latin typeface="+mn-lt"/>
                        </a:rPr>
                        <a:t>under moderate</a:t>
                      </a:r>
                      <a:br>
                        <a:rPr lang="en-GB" sz="1600" u="none" strike="noStrike" dirty="0">
                          <a:effectLst/>
                          <a:latin typeface="+mn-lt"/>
                        </a:rPr>
                      </a:br>
                      <a:r>
                        <a:rPr lang="en-GB" sz="1600" u="none" strike="noStrike" dirty="0">
                          <a:effectLst/>
                          <a:latin typeface="+mn-lt"/>
                        </a:rPr>
                        <a:t>to severe scarcity</a:t>
                      </a:r>
                      <a:endParaRPr lang="en-GB" sz="1600" b="0" i="0" u="none" strike="noStrike" dirty="0">
                        <a:solidFill>
                          <a:srgbClr val="000000"/>
                        </a:solidFill>
                        <a:effectLst/>
                        <a:latin typeface="+mn-lt"/>
                      </a:endParaRPr>
                    </a:p>
                  </a:txBody>
                  <a:tcPr anchor="b"/>
                </a:tc>
                <a:extLst>
                  <a:ext uri="{0D108BD9-81ED-4DB2-BD59-A6C34878D82A}">
                    <a16:rowId xmlns:a16="http://schemas.microsoft.com/office/drawing/2014/main" val="10000"/>
                  </a:ext>
                </a:extLst>
              </a:tr>
              <a:tr h="372557">
                <a:tc>
                  <a:txBody>
                    <a:bodyPr/>
                    <a:lstStyle/>
                    <a:p>
                      <a:pPr algn="l" fontAlgn="b"/>
                      <a:r>
                        <a:rPr lang="en-GB" sz="1600" u="none" strike="noStrike" dirty="0">
                          <a:effectLst/>
                          <a:latin typeface="+mn-lt"/>
                        </a:rPr>
                        <a:t>Indus</a:t>
                      </a:r>
                      <a:endParaRPr lang="en-GB" sz="1600" b="0" i="0" u="none" strike="noStrike" dirty="0">
                        <a:solidFill>
                          <a:srgbClr val="000000"/>
                        </a:solidFill>
                        <a:effectLst/>
                        <a:latin typeface="+mn-lt"/>
                      </a:endParaRPr>
                    </a:p>
                  </a:txBody>
                  <a:tcPr anchor="b"/>
                </a:tc>
                <a:tc>
                  <a:txBody>
                    <a:bodyPr/>
                    <a:lstStyle/>
                    <a:p>
                      <a:pPr algn="l" fontAlgn="b"/>
                      <a:r>
                        <a:rPr lang="en-GB" sz="1600" u="none" strike="noStrike" dirty="0">
                          <a:effectLst/>
                          <a:latin typeface="+mn-lt"/>
                        </a:rPr>
                        <a:t>China, India, Pakistan</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dirty="0" smtClean="0">
                          <a:effectLst/>
                          <a:latin typeface="+mn-lt"/>
                        </a:rPr>
                        <a:t>39.4%</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a:effectLst/>
                          <a:latin typeface="+mn-lt"/>
                        </a:rPr>
                        <a:t>12</a:t>
                      </a:r>
                      <a:endParaRPr lang="en-GB" sz="1600" b="0" i="0" u="none" strike="noStrike">
                        <a:solidFill>
                          <a:srgbClr val="000000"/>
                        </a:solidFill>
                        <a:effectLst/>
                        <a:latin typeface="+mn-lt"/>
                      </a:endParaRPr>
                    </a:p>
                  </a:txBody>
                  <a:tcPr anchor="b"/>
                </a:tc>
                <a:extLst>
                  <a:ext uri="{0D108BD9-81ED-4DB2-BD59-A6C34878D82A}">
                    <a16:rowId xmlns:a16="http://schemas.microsoft.com/office/drawing/2014/main" val="10001"/>
                  </a:ext>
                </a:extLst>
              </a:tr>
              <a:tr h="372557">
                <a:tc>
                  <a:txBody>
                    <a:bodyPr/>
                    <a:lstStyle/>
                    <a:p>
                      <a:pPr algn="l" fontAlgn="b"/>
                      <a:r>
                        <a:rPr lang="en-GB" sz="1600" u="none" strike="noStrike">
                          <a:effectLst/>
                          <a:latin typeface="+mn-lt"/>
                        </a:rPr>
                        <a:t>Tigris/Euphrates</a:t>
                      </a:r>
                      <a:endParaRPr lang="en-GB" sz="1600" b="0" i="0" u="none" strike="noStrike">
                        <a:solidFill>
                          <a:srgbClr val="000000"/>
                        </a:solidFill>
                        <a:effectLst/>
                        <a:latin typeface="+mn-lt"/>
                      </a:endParaRPr>
                    </a:p>
                  </a:txBody>
                  <a:tcPr anchor="b"/>
                </a:tc>
                <a:tc>
                  <a:txBody>
                    <a:bodyPr/>
                    <a:lstStyle/>
                    <a:p>
                      <a:pPr algn="l" fontAlgn="b"/>
                      <a:r>
                        <a:rPr lang="en-GB" sz="1600" u="none" strike="noStrike" dirty="0">
                          <a:effectLst/>
                          <a:latin typeface="+mn-lt"/>
                        </a:rPr>
                        <a:t>Syria, Turkey</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dirty="0" smtClean="0">
                          <a:effectLst/>
                          <a:latin typeface="+mn-lt"/>
                        </a:rPr>
                        <a:t>5.3%</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dirty="0">
                          <a:effectLst/>
                          <a:latin typeface="+mn-lt"/>
                        </a:rPr>
                        <a:t>6</a:t>
                      </a:r>
                      <a:endParaRPr lang="en-GB" sz="1600" b="0" i="0" u="none" strike="noStrike" dirty="0">
                        <a:solidFill>
                          <a:srgbClr val="000000"/>
                        </a:solidFill>
                        <a:effectLst/>
                        <a:latin typeface="+mn-lt"/>
                      </a:endParaRPr>
                    </a:p>
                  </a:txBody>
                  <a:tcPr anchor="b"/>
                </a:tc>
                <a:extLst>
                  <a:ext uri="{0D108BD9-81ED-4DB2-BD59-A6C34878D82A}">
                    <a16:rowId xmlns:a16="http://schemas.microsoft.com/office/drawing/2014/main" val="10002"/>
                  </a:ext>
                </a:extLst>
              </a:tr>
              <a:tr h="372557">
                <a:tc>
                  <a:txBody>
                    <a:bodyPr/>
                    <a:lstStyle/>
                    <a:p>
                      <a:pPr algn="l" fontAlgn="b"/>
                      <a:r>
                        <a:rPr lang="en-GB" sz="1600" u="none" strike="noStrike">
                          <a:effectLst/>
                          <a:latin typeface="+mn-lt"/>
                        </a:rPr>
                        <a:t>Murray</a:t>
                      </a:r>
                      <a:endParaRPr lang="en-GB" sz="1600" b="0" i="0" u="none" strike="noStrike">
                        <a:solidFill>
                          <a:srgbClr val="000000"/>
                        </a:solidFill>
                        <a:effectLst/>
                        <a:latin typeface="+mn-lt"/>
                      </a:endParaRPr>
                    </a:p>
                  </a:txBody>
                  <a:tcPr anchor="b"/>
                </a:tc>
                <a:tc>
                  <a:txBody>
                    <a:bodyPr/>
                    <a:lstStyle/>
                    <a:p>
                      <a:pPr algn="l" fontAlgn="b"/>
                      <a:r>
                        <a:rPr lang="en-GB" sz="1600" u="none" strike="noStrike">
                          <a:effectLst/>
                          <a:latin typeface="+mn-lt"/>
                        </a:rPr>
                        <a:t>Australia</a:t>
                      </a:r>
                      <a:endParaRPr lang="en-GB" sz="1600" b="0" i="0" u="none" strike="noStrike">
                        <a:solidFill>
                          <a:srgbClr val="000000"/>
                        </a:solidFill>
                        <a:effectLst/>
                        <a:latin typeface="+mn-lt"/>
                      </a:endParaRPr>
                    </a:p>
                  </a:txBody>
                  <a:tcPr anchor="b"/>
                </a:tc>
                <a:tc>
                  <a:txBody>
                    <a:bodyPr/>
                    <a:lstStyle/>
                    <a:p>
                      <a:pPr algn="ctr" fontAlgn="b"/>
                      <a:r>
                        <a:rPr lang="en-GB" sz="1600" u="none" strike="noStrike" dirty="0" smtClean="0">
                          <a:effectLst/>
                          <a:latin typeface="+mn-lt"/>
                        </a:rPr>
                        <a:t>4.4%</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dirty="0">
                          <a:effectLst/>
                          <a:latin typeface="+mn-lt"/>
                        </a:rPr>
                        <a:t>8</a:t>
                      </a:r>
                      <a:endParaRPr lang="en-GB" sz="1600" b="0" i="0" u="none" strike="noStrike" dirty="0">
                        <a:solidFill>
                          <a:srgbClr val="000000"/>
                        </a:solidFill>
                        <a:effectLst/>
                        <a:latin typeface="+mn-lt"/>
                      </a:endParaRPr>
                    </a:p>
                  </a:txBody>
                  <a:tcPr anchor="b"/>
                </a:tc>
                <a:extLst>
                  <a:ext uri="{0D108BD9-81ED-4DB2-BD59-A6C34878D82A}">
                    <a16:rowId xmlns:a16="http://schemas.microsoft.com/office/drawing/2014/main" val="10003"/>
                  </a:ext>
                </a:extLst>
              </a:tr>
              <a:tr h="372557">
                <a:tc>
                  <a:txBody>
                    <a:bodyPr/>
                    <a:lstStyle/>
                    <a:p>
                      <a:pPr algn="l" fontAlgn="b"/>
                      <a:r>
                        <a:rPr lang="en-GB" sz="1600" u="none" strike="noStrike">
                          <a:effectLst/>
                          <a:latin typeface="+mn-lt"/>
                        </a:rPr>
                        <a:t>Krishna</a:t>
                      </a:r>
                      <a:endParaRPr lang="en-GB" sz="1600" b="0" i="0" u="none" strike="noStrike">
                        <a:solidFill>
                          <a:srgbClr val="000000"/>
                        </a:solidFill>
                        <a:effectLst/>
                        <a:latin typeface="+mn-lt"/>
                      </a:endParaRPr>
                    </a:p>
                  </a:txBody>
                  <a:tcPr anchor="b"/>
                </a:tc>
                <a:tc>
                  <a:txBody>
                    <a:bodyPr/>
                    <a:lstStyle/>
                    <a:p>
                      <a:pPr algn="l" fontAlgn="b"/>
                      <a:r>
                        <a:rPr lang="en-GB" sz="1600" u="none" strike="noStrike">
                          <a:effectLst/>
                          <a:latin typeface="+mn-lt"/>
                        </a:rPr>
                        <a:t>India</a:t>
                      </a:r>
                      <a:endParaRPr lang="en-GB" sz="1600" b="0" i="0" u="none" strike="noStrike">
                        <a:solidFill>
                          <a:srgbClr val="000000"/>
                        </a:solidFill>
                        <a:effectLst/>
                        <a:latin typeface="+mn-lt"/>
                      </a:endParaRPr>
                    </a:p>
                  </a:txBody>
                  <a:tcPr anchor="b"/>
                </a:tc>
                <a:tc>
                  <a:txBody>
                    <a:bodyPr/>
                    <a:lstStyle/>
                    <a:p>
                      <a:pPr algn="ctr" fontAlgn="b"/>
                      <a:r>
                        <a:rPr lang="en-GB" sz="1600" u="none" strike="noStrike" dirty="0" smtClean="0">
                          <a:effectLst/>
                          <a:latin typeface="+mn-lt"/>
                        </a:rPr>
                        <a:t>2.4%</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dirty="0">
                          <a:effectLst/>
                          <a:latin typeface="+mn-lt"/>
                        </a:rPr>
                        <a:t>9</a:t>
                      </a:r>
                      <a:endParaRPr lang="en-GB" sz="1600" b="0" i="0" u="none" strike="noStrike" dirty="0">
                        <a:solidFill>
                          <a:srgbClr val="000000"/>
                        </a:solidFill>
                        <a:effectLst/>
                        <a:latin typeface="+mn-lt"/>
                      </a:endParaRPr>
                    </a:p>
                  </a:txBody>
                  <a:tcPr anchor="b"/>
                </a:tc>
                <a:extLst>
                  <a:ext uri="{0D108BD9-81ED-4DB2-BD59-A6C34878D82A}">
                    <a16:rowId xmlns:a16="http://schemas.microsoft.com/office/drawing/2014/main" val="10004"/>
                  </a:ext>
                </a:extLst>
              </a:tr>
            </a:tbl>
          </a:graphicData>
        </a:graphic>
      </p:graphicFrame>
      <p:sp>
        <p:nvSpPr>
          <p:cNvPr id="7" name="Rectangle 6"/>
          <p:cNvSpPr/>
          <p:nvPr/>
        </p:nvSpPr>
        <p:spPr>
          <a:xfrm>
            <a:off x="557210" y="4958089"/>
            <a:ext cx="8201027" cy="954107"/>
          </a:xfrm>
          <a:prstGeom prst="rect">
            <a:avLst/>
          </a:prstGeom>
        </p:spPr>
        <p:txBody>
          <a:bodyPr wrap="square">
            <a:spAutoFit/>
          </a:bodyPr>
          <a:lstStyle/>
          <a:p>
            <a:r>
              <a:rPr lang="en-GB" dirty="0" smtClean="0"/>
              <a:t>Source: Franke</a:t>
            </a:r>
            <a:r>
              <a:rPr lang="en-GB" dirty="0"/>
              <a:t>, N and Mathews, R (Aug 2013) </a:t>
            </a:r>
            <a:r>
              <a:rPr lang="en-GB" dirty="0" err="1"/>
              <a:t>C&amp;A’s</a:t>
            </a:r>
            <a:r>
              <a:rPr lang="en-GB" dirty="0"/>
              <a:t> Water footprint strategy: cotton clothing supply chain, </a:t>
            </a:r>
            <a:r>
              <a:rPr lang="en-GB" i="1" dirty="0"/>
              <a:t>Water Footprint Network, with </a:t>
            </a:r>
            <a:r>
              <a:rPr lang="en-GB" i="1" dirty="0" err="1"/>
              <a:t>C&amp;A</a:t>
            </a:r>
            <a:r>
              <a:rPr lang="en-GB" i="1" dirty="0"/>
              <a:t> Foundation</a:t>
            </a:r>
            <a:r>
              <a:rPr lang="en-GB" dirty="0"/>
              <a:t>, </a:t>
            </a:r>
            <a:r>
              <a:rPr lang="en-GB" dirty="0" smtClean="0"/>
              <a:t>p40-42 </a:t>
            </a:r>
            <a:r>
              <a:rPr lang="en-GB" u="sng" dirty="0">
                <a:hlinkClick r:id="rId2"/>
              </a:rPr>
              <a:t>http://waterfootprint.org/media/downloads/CA_Strategy_Final_Report_Formatted_06.08.2013.pdf</a:t>
            </a:r>
            <a:r>
              <a:rPr lang="en-GB" dirty="0"/>
              <a:t> [accessed 21 Mar. 16] </a:t>
            </a:r>
          </a:p>
        </p:txBody>
      </p:sp>
      <p:sp>
        <p:nvSpPr>
          <p:cNvPr id="8" name="TextBox 7"/>
          <p:cNvSpPr txBox="1"/>
          <p:nvPr/>
        </p:nvSpPr>
        <p:spPr>
          <a:xfrm>
            <a:off x="571494" y="4386259"/>
            <a:ext cx="7326044" cy="307777"/>
          </a:xfrm>
          <a:prstGeom prst="rect">
            <a:avLst/>
          </a:prstGeom>
          <a:noFill/>
        </p:spPr>
        <p:txBody>
          <a:bodyPr wrap="none" rtlCol="0">
            <a:spAutoFit/>
          </a:bodyPr>
          <a:lstStyle/>
          <a:p>
            <a:r>
              <a:rPr lang="en-GB" i="1" dirty="0" smtClean="0"/>
              <a:t>Blue </a:t>
            </a:r>
            <a:r>
              <a:rPr lang="en-GB" i="1" dirty="0" err="1" smtClean="0"/>
              <a:t>WF</a:t>
            </a:r>
            <a:r>
              <a:rPr lang="en-GB" i="1" dirty="0" smtClean="0"/>
              <a:t> (water footprint): </a:t>
            </a:r>
            <a:r>
              <a:rPr lang="en-GB" i="1" dirty="0"/>
              <a:t>‘blue water’ is consumption of surface and groundwater sources</a:t>
            </a:r>
          </a:p>
        </p:txBody>
      </p:sp>
    </p:spTree>
    <p:extLst>
      <p:ext uri="{BB962C8B-B14F-4D97-AF65-F5344CB8AC3E}">
        <p14:creationId xmlns:p14="http://schemas.microsoft.com/office/powerpoint/2010/main" val="183566760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7.4:  </a:t>
            </a:r>
            <a:r>
              <a:rPr lang="en-GB" b="1" dirty="0" smtClean="0"/>
              <a:t>The shrinking Aral Sea</a:t>
            </a:r>
            <a:endParaRPr lang="en-GB" b="1" dirty="0"/>
          </a:p>
        </p:txBody>
      </p:sp>
      <p:sp>
        <p:nvSpPr>
          <p:cNvPr id="5" name="TextBox 4"/>
          <p:cNvSpPr txBox="1"/>
          <p:nvPr/>
        </p:nvSpPr>
        <p:spPr>
          <a:xfrm>
            <a:off x="628650" y="6240379"/>
            <a:ext cx="3523144" cy="307777"/>
          </a:xfrm>
          <a:prstGeom prst="rect">
            <a:avLst/>
          </a:prstGeom>
          <a:noFill/>
        </p:spPr>
        <p:txBody>
          <a:bodyPr wrap="none" rtlCol="0">
            <a:spAutoFit/>
          </a:bodyPr>
          <a:lstStyle/>
          <a:p>
            <a:r>
              <a:rPr lang="en-GB" dirty="0"/>
              <a:t>Image source: NASA’s Earth </a:t>
            </a:r>
            <a:r>
              <a:rPr lang="en-GB" dirty="0" smtClean="0"/>
              <a:t>Observatory</a:t>
            </a:r>
            <a:endParaRPr lang="en-GB" dirty="0"/>
          </a:p>
        </p:txBody>
      </p:sp>
      <p:sp>
        <p:nvSpPr>
          <p:cNvPr id="6" name="TextBox 5"/>
          <p:cNvSpPr txBox="1"/>
          <p:nvPr/>
        </p:nvSpPr>
        <p:spPr>
          <a:xfrm>
            <a:off x="1880751" y="1333101"/>
            <a:ext cx="1622560" cy="338554"/>
          </a:xfrm>
          <a:prstGeom prst="rect">
            <a:avLst/>
          </a:prstGeom>
          <a:noFill/>
        </p:spPr>
        <p:txBody>
          <a:bodyPr wrap="none" rtlCol="0">
            <a:spAutoFit/>
          </a:bodyPr>
          <a:lstStyle/>
          <a:p>
            <a:r>
              <a:rPr lang="en-GB" sz="1600" b="1" dirty="0" smtClean="0"/>
              <a:t>Aral sea - 2000</a:t>
            </a:r>
            <a:endParaRPr lang="en-GB" sz="1600" b="1" dirty="0"/>
          </a:p>
        </p:txBody>
      </p:sp>
      <p:sp>
        <p:nvSpPr>
          <p:cNvPr id="7" name="TextBox 6"/>
          <p:cNvSpPr txBox="1"/>
          <p:nvPr/>
        </p:nvSpPr>
        <p:spPr>
          <a:xfrm>
            <a:off x="6081595" y="1333101"/>
            <a:ext cx="1622560" cy="338554"/>
          </a:xfrm>
          <a:prstGeom prst="rect">
            <a:avLst/>
          </a:prstGeom>
          <a:noFill/>
        </p:spPr>
        <p:txBody>
          <a:bodyPr wrap="none" rtlCol="0">
            <a:spAutoFit/>
          </a:bodyPr>
          <a:lstStyle/>
          <a:p>
            <a:r>
              <a:rPr lang="en-GB" sz="1600" b="1" dirty="0" smtClean="0"/>
              <a:t>Aral sea - 2014</a:t>
            </a:r>
            <a:endParaRPr lang="en-GB" sz="1600" b="1"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482" y="1646760"/>
            <a:ext cx="4080274" cy="4080274"/>
          </a:xfrm>
          <a:prstGeom prst="rect">
            <a:avLst/>
          </a:prstGeom>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19581" y="1646761"/>
            <a:ext cx="4080274" cy="4080274"/>
          </a:xfrm>
          <a:prstGeom prst="rect">
            <a:avLst/>
          </a:prstGeom>
        </p:spPr>
      </p:pic>
    </p:spTree>
    <p:extLst>
      <p:ext uri="{BB962C8B-B14F-4D97-AF65-F5344CB8AC3E}">
        <p14:creationId xmlns:p14="http://schemas.microsoft.com/office/powerpoint/2010/main" val="301260605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7.5:  </a:t>
            </a:r>
            <a:r>
              <a:rPr lang="en-GB" b="1" dirty="0" smtClean="0"/>
              <a:t>Footprint analysis for jeans</a:t>
            </a:r>
            <a:endParaRPr lang="en-GB" dirty="0"/>
          </a:p>
        </p:txBody>
      </p:sp>
      <p:graphicFrame>
        <p:nvGraphicFramePr>
          <p:cNvPr id="3" name="Chart 2"/>
          <p:cNvGraphicFramePr>
            <a:graphicFrameLocks/>
          </p:cNvGraphicFramePr>
          <p:nvPr>
            <p:extLst>
              <p:ext uri="{D42A27DB-BD31-4B8C-83A1-F6EECF244321}">
                <p14:modId xmlns:p14="http://schemas.microsoft.com/office/powerpoint/2010/main" val="3514223845"/>
              </p:ext>
            </p:extLst>
          </p:nvPr>
        </p:nvGraphicFramePr>
        <p:xfrm>
          <a:off x="628650" y="1245705"/>
          <a:ext cx="7886700" cy="4227047"/>
        </p:xfrm>
        <a:graphic>
          <a:graphicData uri="http://schemas.openxmlformats.org/drawingml/2006/chart">
            <c:chart xmlns:c="http://schemas.openxmlformats.org/drawingml/2006/chart" xmlns:r="http://schemas.openxmlformats.org/officeDocument/2006/relationships" r:id="rId2"/>
          </a:graphicData>
        </a:graphic>
      </p:graphicFrame>
      <p:sp>
        <p:nvSpPr>
          <p:cNvPr id="4" name="Rectangle 3"/>
          <p:cNvSpPr/>
          <p:nvPr/>
        </p:nvSpPr>
        <p:spPr>
          <a:xfrm>
            <a:off x="628649" y="5536393"/>
            <a:ext cx="7682837" cy="523220"/>
          </a:xfrm>
          <a:prstGeom prst="rect">
            <a:avLst/>
          </a:prstGeom>
        </p:spPr>
        <p:txBody>
          <a:bodyPr wrap="square">
            <a:spAutoFit/>
          </a:bodyPr>
          <a:lstStyle/>
          <a:p>
            <a:r>
              <a:rPr lang="en-GB" dirty="0"/>
              <a:t>Source: </a:t>
            </a:r>
            <a:r>
              <a:rPr lang="en-GB" dirty="0" smtClean="0"/>
              <a:t> Levi Strauss &amp; Co. (2015), The Lifecycle Of A Jean</a:t>
            </a:r>
            <a:r>
              <a:rPr lang="en-GB" b="1" dirty="0" smtClean="0"/>
              <a:t>,</a:t>
            </a:r>
            <a:r>
              <a:rPr lang="en-GB" dirty="0" smtClean="0"/>
              <a:t> (online),</a:t>
            </a:r>
            <a:endParaRPr lang="en-GB" dirty="0"/>
          </a:p>
          <a:p>
            <a:r>
              <a:rPr lang="en-GB" dirty="0">
                <a:hlinkClick r:id="rId3"/>
              </a:rPr>
              <a:t>http://levistrauss.com/sustainability/planet/lifecycle-assessment</a:t>
            </a:r>
            <a:r>
              <a:rPr lang="en-GB" dirty="0" smtClean="0">
                <a:hlinkClick r:id="rId3"/>
              </a:rPr>
              <a:t>/</a:t>
            </a:r>
            <a:r>
              <a:rPr lang="en-GB" dirty="0" smtClean="0"/>
              <a:t> [</a:t>
            </a:r>
            <a:r>
              <a:rPr lang="en-GB" dirty="0"/>
              <a:t>accessed 16 Mar 2016]</a:t>
            </a:r>
          </a:p>
        </p:txBody>
      </p:sp>
    </p:spTree>
    <p:extLst>
      <p:ext uri="{BB962C8B-B14F-4D97-AF65-F5344CB8AC3E}">
        <p14:creationId xmlns:p14="http://schemas.microsoft.com/office/powerpoint/2010/main" val="216865658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lstStyle/>
          <a:p>
            <a:r>
              <a:rPr lang="en-GB" dirty="0" smtClean="0"/>
              <a:t>Figure 7.6:  </a:t>
            </a:r>
            <a:r>
              <a:rPr lang="en-GB" b="1" dirty="0" smtClean="0"/>
              <a:t>Sector issues - Fashion</a:t>
            </a:r>
            <a:endParaRPr lang="en-GB" dirty="0"/>
          </a:p>
        </p:txBody>
      </p:sp>
      <p:sp>
        <p:nvSpPr>
          <p:cNvPr id="9" name="Rectangle 8"/>
          <p:cNvSpPr/>
          <p:nvPr/>
        </p:nvSpPr>
        <p:spPr>
          <a:xfrm>
            <a:off x="762000" y="6248623"/>
            <a:ext cx="7620000" cy="523220"/>
          </a:xfrm>
          <a:prstGeom prst="rect">
            <a:avLst/>
          </a:prstGeom>
        </p:spPr>
        <p:txBody>
          <a:bodyPr wrap="square">
            <a:spAutoFit/>
          </a:bodyPr>
          <a:lstStyle/>
          <a:p>
            <a:r>
              <a:rPr lang="en-GB" i="1" dirty="0">
                <a:solidFill>
                  <a:srgbClr val="000000"/>
                </a:solidFill>
                <a:latin typeface="Calibri" panose="020F0502020204030204" pitchFamily="34" charset="0"/>
              </a:rPr>
              <a:t>Adapted from Streamlined Life Cycle Assessment (based on Natural Step System Conditions), Sustainable Wealth Creation, 2007</a:t>
            </a:r>
            <a:r>
              <a:rPr lang="en-GB" dirty="0"/>
              <a:t> </a:t>
            </a:r>
            <a:r>
              <a:rPr lang="en-GB" i="1" dirty="0" smtClean="0">
                <a:solidFill>
                  <a:srgbClr val="000000"/>
                </a:solidFill>
                <a:latin typeface="Calibri" panose="020F0502020204030204" pitchFamily="34" charset="0"/>
              </a:rPr>
              <a:t>with kind permission of Forum </a:t>
            </a:r>
            <a:r>
              <a:rPr lang="en-GB" i="1" dirty="0">
                <a:solidFill>
                  <a:srgbClr val="000000"/>
                </a:solidFill>
                <a:latin typeface="Calibri" panose="020F0502020204030204" pitchFamily="34" charset="0"/>
              </a:rPr>
              <a:t>for the </a:t>
            </a:r>
            <a:r>
              <a:rPr lang="en-GB" i="1" dirty="0" smtClean="0">
                <a:solidFill>
                  <a:srgbClr val="000000"/>
                </a:solidFill>
                <a:latin typeface="Calibri" panose="020F0502020204030204" pitchFamily="34" charset="0"/>
              </a:rPr>
              <a:t>Future</a:t>
            </a:r>
            <a:endParaRPr lang="en-GB" dirty="0"/>
          </a:p>
        </p:txBody>
      </p:sp>
      <p:graphicFrame>
        <p:nvGraphicFramePr>
          <p:cNvPr id="5" name="Object 4"/>
          <p:cNvGraphicFramePr>
            <a:graphicFrameLocks noChangeAspect="1"/>
          </p:cNvGraphicFramePr>
          <p:nvPr>
            <p:extLst>
              <p:ext uri="{D42A27DB-BD31-4B8C-83A1-F6EECF244321}">
                <p14:modId xmlns:p14="http://schemas.microsoft.com/office/powerpoint/2010/main" val="2344719561"/>
              </p:ext>
            </p:extLst>
          </p:nvPr>
        </p:nvGraphicFramePr>
        <p:xfrm>
          <a:off x="628650" y="1138238"/>
          <a:ext cx="7753350" cy="5041900"/>
        </p:xfrm>
        <a:graphic>
          <a:graphicData uri="http://schemas.openxmlformats.org/presentationml/2006/ole">
            <mc:AlternateContent xmlns:mc="http://schemas.openxmlformats.org/markup-compatibility/2006">
              <mc:Choice xmlns:v="urn:schemas-microsoft-com:vml" Requires="v">
                <p:oleObj spid="_x0000_s5533" name="Worksheet" r:id="rId3" imgW="7619891" imgH="5629195" progId="Excel.Sheet.12">
                  <p:embed/>
                </p:oleObj>
              </mc:Choice>
              <mc:Fallback>
                <p:oleObj name="Worksheet" r:id="rId3" imgW="7619891" imgH="5629195" progId="Excel.Sheet.12">
                  <p:embed/>
                  <p:pic>
                    <p:nvPicPr>
                      <p:cNvPr id="0" name=""/>
                      <p:cNvPicPr/>
                      <p:nvPr/>
                    </p:nvPicPr>
                    <p:blipFill>
                      <a:blip r:embed="rId4"/>
                      <a:stretch>
                        <a:fillRect/>
                      </a:stretch>
                    </p:blipFill>
                    <p:spPr>
                      <a:xfrm>
                        <a:off x="628650" y="1138238"/>
                        <a:ext cx="7753350" cy="5041900"/>
                      </a:xfrm>
                      <a:prstGeom prst="rect">
                        <a:avLst/>
                      </a:prstGeom>
                    </p:spPr>
                  </p:pic>
                </p:oleObj>
              </mc:Fallback>
            </mc:AlternateContent>
          </a:graphicData>
        </a:graphic>
      </p:graphicFrame>
    </p:spTree>
    <p:extLst>
      <p:ext uri="{BB962C8B-B14F-4D97-AF65-F5344CB8AC3E}">
        <p14:creationId xmlns:p14="http://schemas.microsoft.com/office/powerpoint/2010/main" val="263717349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3"/>
          <p:cNvGraphicFramePr>
            <a:graphicFrameLocks/>
          </p:cNvGraphicFramePr>
          <p:nvPr>
            <p:extLst>
              <p:ext uri="{D42A27DB-BD31-4B8C-83A1-F6EECF244321}">
                <p14:modId xmlns:p14="http://schemas.microsoft.com/office/powerpoint/2010/main" val="445057196"/>
              </p:ext>
            </p:extLst>
          </p:nvPr>
        </p:nvGraphicFramePr>
        <p:xfrm>
          <a:off x="807290" y="365127"/>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438268" y="463195"/>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a:xfrm>
            <a:off x="628649" y="365127"/>
            <a:ext cx="8387013" cy="880578"/>
          </a:xfrm>
        </p:spPr>
        <p:txBody>
          <a:bodyPr>
            <a:normAutofit/>
          </a:bodyPr>
          <a:lstStyle/>
          <a:p>
            <a:r>
              <a:rPr lang="en-GB" sz="2400" dirty="0"/>
              <a:t>Figure </a:t>
            </a:r>
            <a:r>
              <a:rPr lang="en-GB" sz="2400" dirty="0" smtClean="0"/>
              <a:t>7.7:  </a:t>
            </a:r>
            <a:r>
              <a:rPr lang="en-GB" sz="2400" b="1" dirty="0"/>
              <a:t>Circular economy framework – circular inputs</a:t>
            </a:r>
            <a:endParaRPr lang="en-GB" sz="2400" dirty="0"/>
          </a:p>
        </p:txBody>
      </p:sp>
      <p:sp>
        <p:nvSpPr>
          <p:cNvPr id="6" name="TextBox 5"/>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309279718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6236174" cy="880578"/>
          </a:xfrm>
        </p:spPr>
        <p:txBody>
          <a:bodyPr/>
          <a:lstStyle/>
          <a:p>
            <a:r>
              <a:rPr lang="en-GB" dirty="0" smtClean="0"/>
              <a:t>Figure 7.8:  </a:t>
            </a:r>
            <a:r>
              <a:rPr lang="en-GB" b="1" dirty="0" smtClean="0"/>
              <a:t>Bio-material priorities</a:t>
            </a:r>
            <a:endParaRPr lang="en-GB" b="1" dirty="0"/>
          </a:p>
        </p:txBody>
      </p:sp>
      <p:graphicFrame>
        <p:nvGraphicFramePr>
          <p:cNvPr id="6" name="Diagram 5"/>
          <p:cNvGraphicFramePr/>
          <p:nvPr>
            <p:extLst>
              <p:ext uri="{D42A27DB-BD31-4B8C-83A1-F6EECF244321}">
                <p14:modId xmlns:p14="http://schemas.microsoft.com/office/powerpoint/2010/main" val="878035330"/>
              </p:ext>
            </p:extLst>
          </p:nvPr>
        </p:nvGraphicFramePr>
        <p:xfrm>
          <a:off x="149518" y="1230304"/>
          <a:ext cx="5359616" cy="40737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9023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cstate="print"/>
          <a:srcRect/>
          <a:stretch>
            <a:fillRect/>
          </a:stretch>
        </p:blipFill>
        <p:spPr bwMode="auto">
          <a:xfrm>
            <a:off x="177800" y="965501"/>
            <a:ext cx="8686800" cy="5638800"/>
          </a:xfrm>
          <a:prstGeom prst="rect">
            <a:avLst/>
          </a:prstGeom>
          <a:noFill/>
          <a:ln w="9525">
            <a:noFill/>
            <a:miter lim="800000"/>
            <a:headEnd/>
            <a:tailEnd/>
          </a:ln>
        </p:spPr>
      </p:pic>
      <p:sp>
        <p:nvSpPr>
          <p:cNvPr id="4" name="TextBox 3"/>
          <p:cNvSpPr txBox="1"/>
          <p:nvPr/>
        </p:nvSpPr>
        <p:spPr>
          <a:xfrm>
            <a:off x="977900" y="4749616"/>
            <a:ext cx="662361" cy="307777"/>
          </a:xfrm>
          <a:prstGeom prst="rect">
            <a:avLst/>
          </a:prstGeom>
          <a:noFill/>
        </p:spPr>
        <p:txBody>
          <a:bodyPr wrap="none" rtlCol="0">
            <a:spAutoFit/>
          </a:bodyPr>
          <a:lstStyle/>
          <a:p>
            <a:pPr defTabSz="457200" eaLnBrk="1" fontAlgn="auto" hangingPunct="1">
              <a:spcBef>
                <a:spcPts val="0"/>
              </a:spcBef>
              <a:spcAft>
                <a:spcPts val="0"/>
              </a:spcAft>
            </a:pPr>
            <a:r>
              <a:rPr lang="en-GB" dirty="0" smtClean="0">
                <a:solidFill>
                  <a:prstClr val="black"/>
                </a:solidFill>
                <a:latin typeface="Antipasto"/>
                <a:cs typeface="+mn-cs"/>
              </a:rPr>
              <a:t>Fields</a:t>
            </a:r>
            <a:endParaRPr lang="en-GB" dirty="0">
              <a:solidFill>
                <a:prstClr val="black"/>
              </a:solidFill>
              <a:latin typeface="Antipasto"/>
              <a:cs typeface="+mn-cs"/>
            </a:endParaRPr>
          </a:p>
        </p:txBody>
      </p:sp>
      <p:sp>
        <p:nvSpPr>
          <p:cNvPr id="5" name="TextBox 4"/>
          <p:cNvSpPr txBox="1"/>
          <p:nvPr/>
        </p:nvSpPr>
        <p:spPr>
          <a:xfrm>
            <a:off x="660033" y="2611839"/>
            <a:ext cx="1473200" cy="523220"/>
          </a:xfrm>
          <a:prstGeom prst="rect">
            <a:avLst/>
          </a:prstGeom>
          <a:noFill/>
        </p:spPr>
        <p:txBody>
          <a:bodyPr wrap="square" rtlCol="0">
            <a:spAutoFit/>
          </a:bodyPr>
          <a:lstStyle/>
          <a:p>
            <a:pPr defTabSz="457200" eaLnBrk="1" fontAlgn="auto" hangingPunct="1">
              <a:spcBef>
                <a:spcPts val="0"/>
              </a:spcBef>
              <a:spcAft>
                <a:spcPts val="0"/>
              </a:spcAft>
            </a:pPr>
            <a:r>
              <a:rPr lang="en-GB" dirty="0" smtClean="0">
                <a:solidFill>
                  <a:prstClr val="black"/>
                </a:solidFill>
                <a:latin typeface="Antipasto"/>
                <a:cs typeface="+mn-cs"/>
              </a:rPr>
              <a:t>     Pineapple </a:t>
            </a:r>
          </a:p>
          <a:p>
            <a:pPr algn="ctr" defTabSz="457200" eaLnBrk="1" fontAlgn="auto" hangingPunct="1">
              <a:spcBef>
                <a:spcPts val="0"/>
              </a:spcBef>
              <a:spcAft>
                <a:spcPts val="0"/>
              </a:spcAft>
            </a:pPr>
            <a:r>
              <a:rPr lang="en-GB" dirty="0" smtClean="0">
                <a:solidFill>
                  <a:prstClr val="black"/>
                </a:solidFill>
                <a:latin typeface="Antipasto"/>
                <a:cs typeface="+mn-cs"/>
              </a:rPr>
              <a:t>Crops</a:t>
            </a:r>
            <a:endParaRPr lang="en-GB" dirty="0">
              <a:solidFill>
                <a:prstClr val="black"/>
              </a:solidFill>
              <a:latin typeface="Antipasto"/>
              <a:cs typeface="+mn-cs"/>
            </a:endParaRPr>
          </a:p>
        </p:txBody>
      </p:sp>
      <p:sp>
        <p:nvSpPr>
          <p:cNvPr id="6" name="TextBox 5"/>
          <p:cNvSpPr txBox="1"/>
          <p:nvPr/>
        </p:nvSpPr>
        <p:spPr>
          <a:xfrm>
            <a:off x="2018933" y="2075919"/>
            <a:ext cx="970137" cy="523220"/>
          </a:xfrm>
          <a:prstGeom prst="rect">
            <a:avLst/>
          </a:prstGeom>
          <a:noFill/>
        </p:spPr>
        <p:txBody>
          <a:bodyPr wrap="none" rtlCol="0">
            <a:spAutoFit/>
          </a:bodyPr>
          <a:lstStyle/>
          <a:p>
            <a:pPr algn="ctr" defTabSz="457200" eaLnBrk="1" fontAlgn="auto" hangingPunct="1">
              <a:spcBef>
                <a:spcPts val="0"/>
              </a:spcBef>
              <a:spcAft>
                <a:spcPts val="0"/>
              </a:spcAft>
            </a:pPr>
            <a:r>
              <a:rPr lang="en-GB" dirty="0" smtClean="0">
                <a:solidFill>
                  <a:prstClr val="black"/>
                </a:solidFill>
                <a:latin typeface="Antipasto"/>
                <a:cs typeface="+mn-cs"/>
              </a:rPr>
              <a:t>Leaves </a:t>
            </a:r>
          </a:p>
          <a:p>
            <a:pPr algn="ctr" defTabSz="457200" eaLnBrk="1" fontAlgn="auto" hangingPunct="1">
              <a:spcBef>
                <a:spcPts val="0"/>
              </a:spcBef>
              <a:spcAft>
                <a:spcPts val="0"/>
              </a:spcAft>
            </a:pPr>
            <a:r>
              <a:rPr lang="en-GB" dirty="0" smtClean="0">
                <a:solidFill>
                  <a:prstClr val="black"/>
                </a:solidFill>
                <a:latin typeface="Antipasto"/>
                <a:cs typeface="+mn-cs"/>
              </a:rPr>
              <a:t>Gathering</a:t>
            </a:r>
            <a:endParaRPr lang="en-GB" dirty="0">
              <a:solidFill>
                <a:prstClr val="black"/>
              </a:solidFill>
              <a:latin typeface="Antipasto"/>
              <a:cs typeface="+mn-cs"/>
            </a:endParaRPr>
          </a:p>
        </p:txBody>
      </p:sp>
      <p:sp>
        <p:nvSpPr>
          <p:cNvPr id="7" name="TextBox 6"/>
          <p:cNvSpPr txBox="1"/>
          <p:nvPr/>
        </p:nvSpPr>
        <p:spPr>
          <a:xfrm>
            <a:off x="3581400" y="2075919"/>
            <a:ext cx="1229824" cy="307777"/>
          </a:xfrm>
          <a:prstGeom prst="rect">
            <a:avLst/>
          </a:prstGeom>
          <a:noFill/>
        </p:spPr>
        <p:txBody>
          <a:bodyPr wrap="none" rtlCol="0">
            <a:spAutoFit/>
          </a:bodyPr>
          <a:lstStyle/>
          <a:p>
            <a:pPr defTabSz="457200" eaLnBrk="1" fontAlgn="auto" hangingPunct="1">
              <a:spcBef>
                <a:spcPts val="0"/>
              </a:spcBef>
              <a:spcAft>
                <a:spcPts val="0"/>
              </a:spcAft>
            </a:pPr>
            <a:r>
              <a:rPr lang="en-GB" dirty="0" smtClean="0">
                <a:solidFill>
                  <a:prstClr val="black"/>
                </a:solidFill>
                <a:latin typeface="Antipasto"/>
                <a:cs typeface="+mn-cs"/>
              </a:rPr>
              <a:t>Decorticating</a:t>
            </a:r>
            <a:endParaRPr lang="en-GB" dirty="0">
              <a:solidFill>
                <a:prstClr val="black"/>
              </a:solidFill>
              <a:latin typeface="Antipasto"/>
              <a:cs typeface="+mn-cs"/>
            </a:endParaRPr>
          </a:p>
        </p:txBody>
      </p:sp>
      <p:sp>
        <p:nvSpPr>
          <p:cNvPr id="8" name="TextBox 7"/>
          <p:cNvSpPr txBox="1"/>
          <p:nvPr/>
        </p:nvSpPr>
        <p:spPr>
          <a:xfrm>
            <a:off x="4762500" y="946482"/>
            <a:ext cx="723900" cy="307777"/>
          </a:xfrm>
          <a:prstGeom prst="rect">
            <a:avLst/>
          </a:prstGeom>
          <a:noFill/>
        </p:spPr>
        <p:txBody>
          <a:bodyPr wrap="square" rtlCol="0">
            <a:spAutoFit/>
          </a:bodyPr>
          <a:lstStyle/>
          <a:p>
            <a:pPr defTabSz="457200" eaLnBrk="1" fontAlgn="auto" hangingPunct="1">
              <a:spcBef>
                <a:spcPts val="0"/>
              </a:spcBef>
              <a:spcAft>
                <a:spcPts val="0"/>
              </a:spcAft>
            </a:pPr>
            <a:r>
              <a:rPr lang="en-GB" dirty="0" smtClean="0">
                <a:solidFill>
                  <a:prstClr val="black"/>
                </a:solidFill>
                <a:latin typeface="Antipasto"/>
                <a:cs typeface="+mn-cs"/>
              </a:rPr>
              <a:t>Fibres</a:t>
            </a:r>
            <a:endParaRPr lang="en-GB" dirty="0">
              <a:solidFill>
                <a:prstClr val="black"/>
              </a:solidFill>
              <a:latin typeface="Antipasto"/>
              <a:cs typeface="+mn-cs"/>
            </a:endParaRPr>
          </a:p>
        </p:txBody>
      </p:sp>
      <p:sp>
        <p:nvSpPr>
          <p:cNvPr id="9" name="TextBox 8"/>
          <p:cNvSpPr txBox="1"/>
          <p:nvPr/>
        </p:nvSpPr>
        <p:spPr>
          <a:xfrm>
            <a:off x="5308600" y="2114019"/>
            <a:ext cx="1149674" cy="307777"/>
          </a:xfrm>
          <a:prstGeom prst="rect">
            <a:avLst/>
          </a:prstGeom>
          <a:noFill/>
        </p:spPr>
        <p:txBody>
          <a:bodyPr wrap="none" rtlCol="0">
            <a:spAutoFit/>
          </a:bodyPr>
          <a:lstStyle/>
          <a:p>
            <a:pPr defTabSz="457200" eaLnBrk="1" fontAlgn="auto" hangingPunct="1">
              <a:spcBef>
                <a:spcPts val="0"/>
              </a:spcBef>
              <a:spcAft>
                <a:spcPts val="0"/>
              </a:spcAft>
            </a:pPr>
            <a:r>
              <a:rPr lang="en-GB" dirty="0" smtClean="0">
                <a:solidFill>
                  <a:prstClr val="black"/>
                </a:solidFill>
                <a:latin typeface="Antipasto"/>
                <a:cs typeface="+mn-cs"/>
              </a:rPr>
              <a:t>Degumming</a:t>
            </a:r>
            <a:endParaRPr lang="en-GB" dirty="0">
              <a:solidFill>
                <a:prstClr val="black"/>
              </a:solidFill>
              <a:latin typeface="Antipasto"/>
              <a:cs typeface="+mn-cs"/>
            </a:endParaRPr>
          </a:p>
        </p:txBody>
      </p:sp>
      <p:sp>
        <p:nvSpPr>
          <p:cNvPr id="10" name="TextBox 9"/>
          <p:cNvSpPr txBox="1"/>
          <p:nvPr/>
        </p:nvSpPr>
        <p:spPr>
          <a:xfrm>
            <a:off x="6892416" y="2075919"/>
            <a:ext cx="1568058" cy="307777"/>
          </a:xfrm>
          <a:prstGeom prst="rect">
            <a:avLst/>
          </a:prstGeom>
          <a:noFill/>
        </p:spPr>
        <p:txBody>
          <a:bodyPr wrap="none" rtlCol="0">
            <a:spAutoFit/>
          </a:bodyPr>
          <a:lstStyle/>
          <a:p>
            <a:pPr defTabSz="457200" eaLnBrk="1" fontAlgn="auto" hangingPunct="1">
              <a:spcBef>
                <a:spcPts val="0"/>
              </a:spcBef>
              <a:spcAft>
                <a:spcPts val="0"/>
              </a:spcAft>
            </a:pPr>
            <a:r>
              <a:rPr lang="en-GB" dirty="0" smtClean="0">
                <a:solidFill>
                  <a:prstClr val="black"/>
                </a:solidFill>
                <a:latin typeface="Antipasto"/>
                <a:cs typeface="+mn-cs"/>
              </a:rPr>
              <a:t>Non woven mesh</a:t>
            </a:r>
            <a:endParaRPr lang="en-GB" dirty="0">
              <a:solidFill>
                <a:prstClr val="black"/>
              </a:solidFill>
              <a:latin typeface="Antipasto"/>
              <a:cs typeface="+mn-cs"/>
            </a:endParaRPr>
          </a:p>
        </p:txBody>
      </p:sp>
      <p:sp>
        <p:nvSpPr>
          <p:cNvPr id="11" name="TextBox 10"/>
          <p:cNvSpPr txBox="1"/>
          <p:nvPr/>
        </p:nvSpPr>
        <p:spPr>
          <a:xfrm>
            <a:off x="7460210" y="3699405"/>
            <a:ext cx="901209" cy="307777"/>
          </a:xfrm>
          <a:prstGeom prst="rect">
            <a:avLst/>
          </a:prstGeom>
          <a:noFill/>
        </p:spPr>
        <p:txBody>
          <a:bodyPr wrap="none" rtlCol="0">
            <a:spAutoFit/>
          </a:bodyPr>
          <a:lstStyle/>
          <a:p>
            <a:pPr defTabSz="457200" eaLnBrk="1" fontAlgn="auto" hangingPunct="1">
              <a:spcBef>
                <a:spcPts val="0"/>
              </a:spcBef>
              <a:spcAft>
                <a:spcPts val="0"/>
              </a:spcAft>
            </a:pPr>
            <a:r>
              <a:rPr lang="en-GB" dirty="0" smtClean="0">
                <a:solidFill>
                  <a:prstClr val="black"/>
                </a:solidFill>
                <a:latin typeface="Antipasto"/>
                <a:cs typeface="+mn-cs"/>
              </a:rPr>
              <a:t>Finishing</a:t>
            </a:r>
            <a:endParaRPr lang="en-GB" dirty="0">
              <a:solidFill>
                <a:prstClr val="black"/>
              </a:solidFill>
              <a:latin typeface="Antipasto"/>
              <a:cs typeface="+mn-cs"/>
            </a:endParaRPr>
          </a:p>
        </p:txBody>
      </p:sp>
      <p:sp>
        <p:nvSpPr>
          <p:cNvPr id="12" name="TextBox 11"/>
          <p:cNvSpPr txBox="1"/>
          <p:nvPr/>
        </p:nvSpPr>
        <p:spPr>
          <a:xfrm>
            <a:off x="7460210" y="5287362"/>
            <a:ext cx="891591" cy="307777"/>
          </a:xfrm>
          <a:prstGeom prst="rect">
            <a:avLst/>
          </a:prstGeom>
          <a:noFill/>
        </p:spPr>
        <p:txBody>
          <a:bodyPr wrap="none" rtlCol="0">
            <a:spAutoFit/>
          </a:bodyPr>
          <a:lstStyle/>
          <a:p>
            <a:pPr defTabSz="457200" eaLnBrk="1" fontAlgn="auto" hangingPunct="1">
              <a:spcBef>
                <a:spcPts val="0"/>
              </a:spcBef>
              <a:spcAft>
                <a:spcPts val="0"/>
              </a:spcAft>
            </a:pPr>
            <a:r>
              <a:rPr lang="en-GB" dirty="0" smtClean="0">
                <a:solidFill>
                  <a:prstClr val="black"/>
                </a:solidFill>
                <a:latin typeface="Antipasto"/>
                <a:cs typeface="+mn-cs"/>
              </a:rPr>
              <a:t>Products</a:t>
            </a:r>
            <a:endParaRPr lang="en-GB" dirty="0">
              <a:solidFill>
                <a:prstClr val="black"/>
              </a:solidFill>
              <a:latin typeface="Antipasto"/>
              <a:cs typeface="+mn-cs"/>
            </a:endParaRPr>
          </a:p>
        </p:txBody>
      </p:sp>
      <p:sp>
        <p:nvSpPr>
          <p:cNvPr id="13" name="TextBox 12"/>
          <p:cNvSpPr txBox="1"/>
          <p:nvPr/>
        </p:nvSpPr>
        <p:spPr>
          <a:xfrm>
            <a:off x="7599671" y="6036205"/>
            <a:ext cx="1010213" cy="307777"/>
          </a:xfrm>
          <a:prstGeom prst="rect">
            <a:avLst/>
          </a:prstGeom>
          <a:noFill/>
        </p:spPr>
        <p:txBody>
          <a:bodyPr wrap="none" rtlCol="0">
            <a:spAutoFit/>
          </a:bodyPr>
          <a:lstStyle/>
          <a:p>
            <a:pPr defTabSz="457200" eaLnBrk="1" fontAlgn="auto" hangingPunct="1">
              <a:spcBef>
                <a:spcPts val="0"/>
              </a:spcBef>
              <a:spcAft>
                <a:spcPts val="0"/>
              </a:spcAft>
            </a:pPr>
            <a:r>
              <a:rPr lang="en-GB" dirty="0" smtClean="0">
                <a:solidFill>
                  <a:prstClr val="black"/>
                </a:solidFill>
                <a:latin typeface="Antipasto"/>
                <a:cs typeface="+mn-cs"/>
              </a:rPr>
              <a:t>Consumer</a:t>
            </a:r>
            <a:endParaRPr lang="en-GB" dirty="0">
              <a:solidFill>
                <a:prstClr val="black"/>
              </a:solidFill>
              <a:latin typeface="Antipasto"/>
              <a:cs typeface="+mn-cs"/>
            </a:endParaRPr>
          </a:p>
        </p:txBody>
      </p:sp>
      <p:sp>
        <p:nvSpPr>
          <p:cNvPr id="14" name="TextBox 13"/>
          <p:cNvSpPr txBox="1"/>
          <p:nvPr/>
        </p:nvSpPr>
        <p:spPr>
          <a:xfrm>
            <a:off x="6892416" y="6280482"/>
            <a:ext cx="872355" cy="307777"/>
          </a:xfrm>
          <a:prstGeom prst="rect">
            <a:avLst/>
          </a:prstGeom>
          <a:noFill/>
        </p:spPr>
        <p:txBody>
          <a:bodyPr wrap="none" rtlCol="0">
            <a:spAutoFit/>
          </a:bodyPr>
          <a:lstStyle/>
          <a:p>
            <a:pPr defTabSz="457200" eaLnBrk="1" fontAlgn="auto" hangingPunct="1">
              <a:spcBef>
                <a:spcPts val="0"/>
              </a:spcBef>
              <a:spcAft>
                <a:spcPts val="0"/>
              </a:spcAft>
            </a:pPr>
            <a:r>
              <a:rPr lang="en-GB" dirty="0" smtClean="0">
                <a:solidFill>
                  <a:prstClr val="black"/>
                </a:solidFill>
                <a:latin typeface="Antipasto"/>
                <a:cs typeface="+mn-cs"/>
              </a:rPr>
              <a:t>Disposal</a:t>
            </a:r>
            <a:endParaRPr lang="en-GB" dirty="0">
              <a:solidFill>
                <a:prstClr val="black"/>
              </a:solidFill>
              <a:latin typeface="Antipasto"/>
              <a:cs typeface="+mn-cs"/>
            </a:endParaRPr>
          </a:p>
        </p:txBody>
      </p:sp>
      <p:sp>
        <p:nvSpPr>
          <p:cNvPr id="16" name="TextBox 15"/>
          <p:cNvSpPr txBox="1"/>
          <p:nvPr/>
        </p:nvSpPr>
        <p:spPr>
          <a:xfrm>
            <a:off x="506406" y="5137482"/>
            <a:ext cx="4065594" cy="1754327"/>
          </a:xfrm>
          <a:prstGeom prst="rect">
            <a:avLst/>
          </a:prstGeom>
          <a:solidFill>
            <a:schemeClr val="bg1"/>
          </a:solidFill>
        </p:spPr>
        <p:txBody>
          <a:bodyPr wrap="square" rtlCol="0">
            <a:spAutoFit/>
          </a:bodyPr>
          <a:lstStyle/>
          <a:p>
            <a:pPr marL="285750" indent="-285750" defTabSz="457200" eaLnBrk="1" fontAlgn="auto" hangingPunct="1">
              <a:spcBef>
                <a:spcPts val="0"/>
              </a:spcBef>
              <a:spcAft>
                <a:spcPts val="0"/>
              </a:spcAft>
              <a:buFont typeface="Arial"/>
              <a:buChar char="•"/>
            </a:pPr>
            <a:r>
              <a:rPr lang="en-GB" sz="1800" dirty="0" smtClean="0">
                <a:solidFill>
                  <a:prstClr val="black"/>
                </a:solidFill>
                <a:latin typeface="Calibri"/>
                <a:cs typeface="+mn-cs"/>
              </a:rPr>
              <a:t>Extra revenue steam to farmers:</a:t>
            </a:r>
          </a:p>
          <a:p>
            <a:pPr defTabSz="457200" eaLnBrk="1" fontAlgn="auto" hangingPunct="1">
              <a:spcBef>
                <a:spcPts val="0"/>
              </a:spcBef>
              <a:spcAft>
                <a:spcPts val="0"/>
              </a:spcAft>
            </a:pPr>
            <a:r>
              <a:rPr lang="en-GB" sz="1800" dirty="0" smtClean="0">
                <a:solidFill>
                  <a:prstClr val="black"/>
                </a:solidFill>
                <a:latin typeface="Calibri"/>
                <a:cs typeface="+mn-cs"/>
              </a:rPr>
              <a:t>      Decorticated fibres</a:t>
            </a:r>
          </a:p>
          <a:p>
            <a:pPr marL="285750" indent="-285750" defTabSz="457200" eaLnBrk="1" fontAlgn="auto" hangingPunct="1">
              <a:spcBef>
                <a:spcPts val="0"/>
              </a:spcBef>
              <a:spcAft>
                <a:spcPts val="0"/>
              </a:spcAft>
              <a:buFont typeface="Arial"/>
              <a:buChar char="•"/>
            </a:pPr>
            <a:r>
              <a:rPr lang="en-GB" sz="1800" dirty="0" smtClean="0">
                <a:solidFill>
                  <a:prstClr val="black"/>
                </a:solidFill>
                <a:latin typeface="Calibri"/>
                <a:cs typeface="+mn-cs"/>
              </a:rPr>
              <a:t>Added revenue: organic fertiliser and /or biogas from the biomass left</a:t>
            </a:r>
          </a:p>
          <a:p>
            <a:pPr marL="285750" indent="-285750" defTabSz="457200" eaLnBrk="1" fontAlgn="auto" hangingPunct="1">
              <a:spcBef>
                <a:spcPts val="0"/>
              </a:spcBef>
              <a:spcAft>
                <a:spcPts val="0"/>
              </a:spcAft>
              <a:buFont typeface="Arial"/>
              <a:buChar char="•"/>
            </a:pPr>
            <a:r>
              <a:rPr lang="en-GB" sz="1800" dirty="0" smtClean="0">
                <a:solidFill>
                  <a:prstClr val="black"/>
                </a:solidFill>
                <a:latin typeface="Calibri"/>
                <a:cs typeface="+mn-cs"/>
              </a:rPr>
              <a:t>Piñatex recyclable</a:t>
            </a:r>
          </a:p>
          <a:p>
            <a:pPr defTabSz="457200" eaLnBrk="1" fontAlgn="auto" hangingPunct="1">
              <a:spcBef>
                <a:spcPts val="0"/>
              </a:spcBef>
              <a:spcAft>
                <a:spcPts val="0"/>
              </a:spcAft>
            </a:pPr>
            <a:endParaRPr lang="en-GB" sz="1800" dirty="0">
              <a:solidFill>
                <a:prstClr val="black"/>
              </a:solidFill>
              <a:latin typeface="Calibri"/>
              <a:cs typeface="+mn-cs"/>
            </a:endParaRPr>
          </a:p>
        </p:txBody>
      </p:sp>
      <p:sp>
        <p:nvSpPr>
          <p:cNvPr id="17" name="TextBox 16"/>
          <p:cNvSpPr txBox="1"/>
          <p:nvPr/>
        </p:nvSpPr>
        <p:spPr>
          <a:xfrm>
            <a:off x="5041900" y="3058859"/>
            <a:ext cx="1290738" cy="738664"/>
          </a:xfrm>
          <a:prstGeom prst="rect">
            <a:avLst/>
          </a:prstGeom>
          <a:noFill/>
        </p:spPr>
        <p:txBody>
          <a:bodyPr wrap="none" rtlCol="0">
            <a:spAutoFit/>
          </a:bodyPr>
          <a:lstStyle/>
          <a:p>
            <a:pPr defTabSz="457200" eaLnBrk="1" fontAlgn="auto" hangingPunct="1">
              <a:spcBef>
                <a:spcPts val="0"/>
              </a:spcBef>
              <a:spcAft>
                <a:spcPts val="0"/>
              </a:spcAft>
            </a:pPr>
            <a:r>
              <a:rPr lang="en-GB" dirty="0" smtClean="0">
                <a:solidFill>
                  <a:prstClr val="black"/>
                </a:solidFill>
                <a:latin typeface="Antipasto"/>
                <a:cs typeface="+mn-cs"/>
              </a:rPr>
              <a:t>Possible uses</a:t>
            </a:r>
          </a:p>
          <a:p>
            <a:pPr defTabSz="457200" eaLnBrk="1" fontAlgn="auto" hangingPunct="1">
              <a:spcBef>
                <a:spcPts val="0"/>
              </a:spcBef>
              <a:spcAft>
                <a:spcPts val="0"/>
              </a:spcAft>
              <a:buFont typeface="Arial" pitchFamily="34" charset="0"/>
              <a:buChar char="•"/>
            </a:pPr>
            <a:r>
              <a:rPr lang="en-GB" dirty="0" smtClean="0">
                <a:solidFill>
                  <a:prstClr val="black"/>
                </a:solidFill>
                <a:latin typeface="Antipasto"/>
                <a:cs typeface="+mn-cs"/>
              </a:rPr>
              <a:t>Soil nutrients</a:t>
            </a:r>
          </a:p>
          <a:p>
            <a:pPr defTabSz="457200" eaLnBrk="1" fontAlgn="auto" hangingPunct="1">
              <a:spcBef>
                <a:spcPts val="0"/>
              </a:spcBef>
              <a:spcAft>
                <a:spcPts val="0"/>
              </a:spcAft>
              <a:buFont typeface="Arial" pitchFamily="34" charset="0"/>
              <a:buChar char="•"/>
            </a:pPr>
            <a:r>
              <a:rPr lang="en-GB" dirty="0" smtClean="0">
                <a:solidFill>
                  <a:prstClr val="black"/>
                </a:solidFill>
                <a:latin typeface="Antipasto"/>
                <a:cs typeface="+mn-cs"/>
              </a:rPr>
              <a:t>Biogas</a:t>
            </a:r>
            <a:endParaRPr lang="en-GB" dirty="0">
              <a:solidFill>
                <a:prstClr val="black"/>
              </a:solidFill>
              <a:latin typeface="Antipasto"/>
              <a:cs typeface="+mn-cs"/>
            </a:endParaRPr>
          </a:p>
        </p:txBody>
      </p:sp>
      <p:sp>
        <p:nvSpPr>
          <p:cNvPr id="2" name="TextBox 1"/>
          <p:cNvSpPr txBox="1"/>
          <p:nvPr/>
        </p:nvSpPr>
        <p:spPr>
          <a:xfrm>
            <a:off x="7566183" y="6553198"/>
            <a:ext cx="1962593" cy="553998"/>
          </a:xfrm>
          <a:prstGeom prst="rect">
            <a:avLst/>
          </a:prstGeom>
          <a:noFill/>
        </p:spPr>
        <p:txBody>
          <a:bodyPr wrap="square" rtlCol="0">
            <a:spAutoFit/>
          </a:bodyPr>
          <a:lstStyle/>
          <a:p>
            <a:pPr defTabSz="457200" eaLnBrk="1" fontAlgn="auto" hangingPunct="1">
              <a:spcBef>
                <a:spcPts val="0"/>
              </a:spcBef>
              <a:spcAft>
                <a:spcPts val="0"/>
              </a:spcAft>
            </a:pPr>
            <a:r>
              <a:rPr lang="en-GB" sz="1200" dirty="0" smtClean="0">
                <a:solidFill>
                  <a:prstClr val="black"/>
                </a:solidFill>
                <a:latin typeface="Antipasto"/>
                <a:cs typeface="+mn-cs"/>
              </a:rPr>
              <a:t>Dr C.  </a:t>
            </a:r>
            <a:r>
              <a:rPr lang="en-GB" sz="1200" dirty="0" err="1">
                <a:solidFill>
                  <a:prstClr val="black"/>
                </a:solidFill>
                <a:latin typeface="Antipasto"/>
                <a:cs typeface="+mn-cs"/>
              </a:rPr>
              <a:t>Hijosa</a:t>
            </a:r>
            <a:r>
              <a:rPr lang="en-GB" sz="1200" dirty="0" smtClean="0">
                <a:solidFill>
                  <a:prstClr val="black"/>
                </a:solidFill>
                <a:latin typeface="Antipasto"/>
                <a:cs typeface="+mn-cs"/>
              </a:rPr>
              <a:t>© 2013</a:t>
            </a:r>
            <a:endParaRPr lang="en-GB" sz="1200" dirty="0">
              <a:solidFill>
                <a:prstClr val="black"/>
              </a:solidFill>
              <a:latin typeface="Antipasto"/>
              <a:cs typeface="+mn-cs"/>
            </a:endParaRPr>
          </a:p>
          <a:p>
            <a:pPr defTabSz="457200" eaLnBrk="1" fontAlgn="auto" hangingPunct="1">
              <a:spcBef>
                <a:spcPts val="0"/>
              </a:spcBef>
              <a:spcAft>
                <a:spcPts val="0"/>
              </a:spcAft>
            </a:pPr>
            <a:endParaRPr lang="en-US" sz="1800" dirty="0">
              <a:solidFill>
                <a:prstClr val="black"/>
              </a:solidFill>
              <a:latin typeface="Calibri"/>
              <a:cs typeface="+mn-cs"/>
            </a:endParaRPr>
          </a:p>
        </p:txBody>
      </p:sp>
      <p:sp>
        <p:nvSpPr>
          <p:cNvPr id="18" name="Title 17"/>
          <p:cNvSpPr>
            <a:spLocks noGrp="1"/>
          </p:cNvSpPr>
          <p:nvPr>
            <p:ph type="title"/>
          </p:nvPr>
        </p:nvSpPr>
        <p:spPr/>
        <p:txBody>
          <a:bodyPr anchor="t"/>
          <a:lstStyle/>
          <a:p>
            <a:r>
              <a:rPr lang="en-GB" dirty="0"/>
              <a:t>Figure 7.9:  </a:t>
            </a:r>
            <a:r>
              <a:rPr lang="en-GB" b="1" dirty="0" err="1"/>
              <a:t>Piñatex</a:t>
            </a:r>
            <a:r>
              <a:rPr lang="en-GB" b="1" dirty="0"/>
              <a:t>™ intended Life Cycle</a:t>
            </a:r>
            <a:endParaRPr lang="en-GB" dirty="0"/>
          </a:p>
        </p:txBody>
      </p:sp>
    </p:spTree>
    <p:extLst>
      <p:ext uri="{BB962C8B-B14F-4D97-AF65-F5344CB8AC3E}">
        <p14:creationId xmlns:p14="http://schemas.microsoft.com/office/powerpoint/2010/main" val="6320480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3"/>
          <p:cNvGraphicFramePr>
            <a:graphicFrameLocks/>
          </p:cNvGraphicFramePr>
          <p:nvPr>
            <p:extLst>
              <p:ext uri="{D42A27DB-BD31-4B8C-83A1-F6EECF244321}">
                <p14:modId xmlns:p14="http://schemas.microsoft.com/office/powerpoint/2010/main" val="2892365485"/>
              </p:ext>
            </p:extLst>
          </p:nvPr>
        </p:nvGraphicFramePr>
        <p:xfrm>
          <a:off x="903543" y="463563"/>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txBox="1">
            <a:spLocks/>
          </p:cNvSpPr>
          <p:nvPr/>
        </p:nvSpPr>
        <p:spPr>
          <a:xfrm>
            <a:off x="534521" y="463563"/>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p:txBody>
          <a:bodyPr>
            <a:normAutofit/>
          </a:bodyPr>
          <a:lstStyle/>
          <a:p>
            <a:r>
              <a:rPr lang="en-GB" sz="2400" dirty="0"/>
              <a:t>Figure </a:t>
            </a:r>
            <a:r>
              <a:rPr lang="en-GB" sz="2400" dirty="0" smtClean="0"/>
              <a:t>7.10:  </a:t>
            </a:r>
            <a:r>
              <a:rPr lang="en-GB" sz="2400" b="1" dirty="0"/>
              <a:t>Circular economy framework – product </a:t>
            </a:r>
            <a:r>
              <a:rPr lang="en-GB" sz="2400" b="1" dirty="0" smtClean="0"/>
              <a:t>design</a:t>
            </a:r>
            <a:endParaRPr lang="en-GB" sz="2400" dirty="0"/>
          </a:p>
        </p:txBody>
      </p:sp>
      <p:sp>
        <p:nvSpPr>
          <p:cNvPr id="5" name="TextBox 4"/>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37849001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3"/>
          <p:cNvGraphicFramePr>
            <a:graphicFrameLocks/>
          </p:cNvGraphicFramePr>
          <p:nvPr>
            <p:extLst>
              <p:ext uri="{D42A27DB-BD31-4B8C-83A1-F6EECF244321}">
                <p14:modId xmlns:p14="http://schemas.microsoft.com/office/powerpoint/2010/main" val="3889231871"/>
              </p:ext>
            </p:extLst>
          </p:nvPr>
        </p:nvGraphicFramePr>
        <p:xfrm>
          <a:off x="903543" y="365127"/>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txBox="1">
            <a:spLocks/>
          </p:cNvSpPr>
          <p:nvPr/>
        </p:nvSpPr>
        <p:spPr>
          <a:xfrm>
            <a:off x="534521" y="463563"/>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p:txBody>
          <a:bodyPr>
            <a:normAutofit/>
          </a:bodyPr>
          <a:lstStyle/>
          <a:p>
            <a:r>
              <a:rPr lang="en-GB" sz="2400" dirty="0"/>
              <a:t>Figure </a:t>
            </a:r>
            <a:r>
              <a:rPr lang="en-GB" sz="2400" dirty="0" smtClean="0"/>
              <a:t>7.11:  </a:t>
            </a:r>
            <a:r>
              <a:rPr lang="en-GB" sz="2400" b="1" dirty="0"/>
              <a:t>Circular economy framework – process </a:t>
            </a:r>
            <a:r>
              <a:rPr lang="en-GB" sz="2400" b="1" dirty="0" smtClean="0"/>
              <a:t>design</a:t>
            </a:r>
            <a:endParaRPr lang="en-GB" sz="2400" dirty="0"/>
          </a:p>
        </p:txBody>
      </p:sp>
      <p:sp>
        <p:nvSpPr>
          <p:cNvPr id="5" name="TextBox 4"/>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336832931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3"/>
          <p:cNvGraphicFramePr>
            <a:graphicFrameLocks/>
          </p:cNvGraphicFramePr>
          <p:nvPr>
            <p:extLst>
              <p:ext uri="{D42A27DB-BD31-4B8C-83A1-F6EECF244321}">
                <p14:modId xmlns:p14="http://schemas.microsoft.com/office/powerpoint/2010/main" val="739775649"/>
              </p:ext>
            </p:extLst>
          </p:nvPr>
        </p:nvGraphicFramePr>
        <p:xfrm>
          <a:off x="903543" y="365127"/>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534521" y="421694"/>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p:txBody>
          <a:bodyPr>
            <a:normAutofit/>
          </a:bodyPr>
          <a:lstStyle/>
          <a:p>
            <a:r>
              <a:rPr lang="en-GB" sz="2400" dirty="0"/>
              <a:t>Figure </a:t>
            </a:r>
            <a:r>
              <a:rPr lang="en-GB" sz="2400" dirty="0" smtClean="0"/>
              <a:t>7.12:  </a:t>
            </a:r>
            <a:r>
              <a:rPr lang="en-GB" sz="2400" b="1" dirty="0"/>
              <a:t>Circular economy framework – circular </a:t>
            </a:r>
            <a:r>
              <a:rPr lang="en-GB" sz="2400" b="1" dirty="0" smtClean="0"/>
              <a:t>flows</a:t>
            </a:r>
            <a:endParaRPr lang="en-GB" sz="2400" dirty="0"/>
          </a:p>
        </p:txBody>
      </p:sp>
      <p:sp>
        <p:nvSpPr>
          <p:cNvPr id="6" name="TextBox 5"/>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331938756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7.13:  </a:t>
            </a:r>
            <a:r>
              <a:rPr lang="en-GB" b="1" dirty="0" smtClean="0"/>
              <a:t>Embodied energy in textile fibres</a:t>
            </a:r>
            <a:endParaRPr lang="en-GB" b="1" dirty="0"/>
          </a:p>
        </p:txBody>
      </p:sp>
      <p:graphicFrame>
        <p:nvGraphicFramePr>
          <p:cNvPr id="8" name="Chart 7"/>
          <p:cNvGraphicFramePr/>
          <p:nvPr>
            <p:extLst>
              <p:ext uri="{D42A27DB-BD31-4B8C-83A1-F6EECF244321}">
                <p14:modId xmlns:p14="http://schemas.microsoft.com/office/powerpoint/2010/main" val="1542512317"/>
              </p:ext>
            </p:extLst>
          </p:nvPr>
        </p:nvGraphicFramePr>
        <p:xfrm>
          <a:off x="753035" y="1396999"/>
          <a:ext cx="6866965" cy="4586941"/>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p:cNvSpPr txBox="1"/>
          <p:nvPr/>
        </p:nvSpPr>
        <p:spPr>
          <a:xfrm>
            <a:off x="395866" y="5952802"/>
            <a:ext cx="8619798" cy="523220"/>
          </a:xfrm>
          <a:prstGeom prst="rect">
            <a:avLst/>
          </a:prstGeom>
          <a:noFill/>
        </p:spPr>
        <p:txBody>
          <a:bodyPr wrap="square" rtlCol="0">
            <a:spAutoFit/>
          </a:bodyPr>
          <a:lstStyle/>
          <a:p>
            <a:r>
              <a:rPr lang="en-GB" dirty="0" smtClean="0"/>
              <a:t>Source: </a:t>
            </a:r>
            <a:r>
              <a:rPr lang="en-GB" dirty="0" err="1" smtClean="0"/>
              <a:t>Summerscales</a:t>
            </a:r>
            <a:r>
              <a:rPr lang="en-GB" dirty="0" smtClean="0"/>
              <a:t>, </a:t>
            </a:r>
            <a:r>
              <a:rPr lang="en-GB" dirty="0"/>
              <a:t>J (2006) from Fabric and your carbon footprint, </a:t>
            </a:r>
            <a:r>
              <a:rPr lang="en-GB" i="1" dirty="0"/>
              <a:t>O </a:t>
            </a:r>
            <a:r>
              <a:rPr lang="en-GB" i="1" dirty="0" err="1"/>
              <a:t>Ecotextiles</a:t>
            </a:r>
            <a:r>
              <a:rPr lang="en-GB" dirty="0"/>
              <a:t> </a:t>
            </a:r>
            <a:r>
              <a:rPr lang="en-GB" dirty="0" smtClean="0"/>
              <a:t>3 </a:t>
            </a:r>
            <a:r>
              <a:rPr lang="en-GB" dirty="0"/>
              <a:t>Oct 2013, </a:t>
            </a:r>
            <a:r>
              <a:rPr lang="en-GB" dirty="0" smtClean="0"/>
              <a:t>(online</a:t>
            </a:r>
            <a:r>
              <a:rPr lang="en-GB" dirty="0"/>
              <a:t>) </a:t>
            </a:r>
            <a:r>
              <a:rPr lang="en-GB" u="sng" dirty="0">
                <a:hlinkClick r:id="rId3"/>
              </a:rPr>
              <a:t>oecotextiles.wordpress.com/2013/10/03/fabric-and-your-carbon-footprint/</a:t>
            </a:r>
            <a:r>
              <a:rPr lang="en-GB" dirty="0"/>
              <a:t> [accessed 23 Mar. 2016</a:t>
            </a:r>
            <a:r>
              <a:rPr lang="en-GB" dirty="0" smtClean="0"/>
              <a:t>]</a:t>
            </a:r>
            <a:endParaRPr lang="en-GB" dirty="0"/>
          </a:p>
        </p:txBody>
      </p:sp>
    </p:spTree>
    <p:extLst>
      <p:ext uri="{BB962C8B-B14F-4D97-AF65-F5344CB8AC3E}">
        <p14:creationId xmlns:p14="http://schemas.microsoft.com/office/powerpoint/2010/main" val="240454545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0" name="Title 1"/>
          <p:cNvSpPr>
            <a:spLocks noGrp="1"/>
          </p:cNvSpPr>
          <p:nvPr>
            <p:ph type="title"/>
          </p:nvPr>
        </p:nvSpPr>
        <p:spPr/>
        <p:txBody>
          <a:bodyPr/>
          <a:lstStyle/>
          <a:p>
            <a:r>
              <a:rPr lang="en-GB" sz="2000" dirty="0">
                <a:solidFill>
                  <a:prstClr val="black"/>
                </a:solidFill>
              </a:rPr>
              <a:t>Figure 7.14:  </a:t>
            </a:r>
            <a:r>
              <a:rPr lang="en-GB" sz="2000" b="1" dirty="0">
                <a:solidFill>
                  <a:prstClr val="black"/>
                </a:solidFill>
              </a:rPr>
              <a:t>Circular economy framework: enablers and accelerators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40481098"/>
              </p:ext>
            </p:extLst>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white"/>
                </a:solidFill>
              </a:rPr>
              <a:t>Enablers &amp; </a:t>
            </a:r>
            <a:r>
              <a:rPr lang="en-GB" sz="2000" b="1" i="1" dirty="0" smtClean="0">
                <a:solidFill>
                  <a:prstClr val="white"/>
                </a:solidFill>
              </a:rPr>
              <a:t>accelerators</a:t>
            </a:r>
            <a:endParaRPr lang="en-GB" sz="2000" b="1" i="1" dirty="0">
              <a:solidFill>
                <a:prstClr val="white"/>
              </a:solidFill>
            </a:endParaRP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smtClean="0">
                <a:solidFill>
                  <a:schemeClr val="bg1">
                    <a:lumMod val="85000"/>
                  </a:schemeClr>
                </a:solidFill>
              </a:rPr>
              <a:t>BUSINESS MODELS</a:t>
            </a:r>
          </a:p>
          <a:p>
            <a:pPr algn="ctr"/>
            <a:r>
              <a:rPr lang="en-GB" sz="1600" b="1" dirty="0" smtClean="0">
                <a:solidFill>
                  <a:schemeClr val="bg1">
                    <a:lumMod val="85000"/>
                  </a:schemeClr>
                </a:solidFill>
              </a:rPr>
              <a:t>&amp; RELATIONSHIPS</a:t>
            </a:r>
            <a:endParaRPr lang="en-GB" sz="1600" b="1" dirty="0">
              <a:solidFill>
                <a:schemeClr val="bg1">
                  <a:lumMod val="85000"/>
                </a:schemeClr>
              </a:solidFill>
            </a:endParaRP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schemeClr val="bg1">
                    <a:lumMod val="85000"/>
                  </a:schemeClr>
                </a:solidFill>
              </a:rPr>
              <a:t>Contracts &amp; services</a:t>
            </a:r>
            <a:endParaRPr lang="en-GB" sz="1700" dirty="0">
              <a:solidFill>
                <a:schemeClr val="bg1">
                  <a:lumMod val="85000"/>
                </a:schemeClr>
              </a:solidFill>
            </a:endParaRP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Biomimicry</a:t>
              </a:r>
              <a:endParaRPr lang="en-GB" sz="1700" dirty="0">
                <a:solidFill>
                  <a:prstClr val="black"/>
                </a:solidFill>
              </a:endParaRPr>
            </a:p>
            <a:p>
              <a:pPr marL="171450" lvl="1" indent="-171450" defTabSz="844550">
                <a:lnSpc>
                  <a:spcPct val="90000"/>
                </a:lnSpc>
                <a:spcAft>
                  <a:spcPct val="15000"/>
                </a:spcAft>
                <a:buFontTx/>
                <a:buChar char="••"/>
              </a:pPr>
              <a:r>
                <a:rPr lang="en-GB" sz="1700" dirty="0" smtClean="0">
                  <a:solidFill>
                    <a:prstClr val="black"/>
                  </a:solidFill>
                </a:rPr>
                <a:t>Green chemistry</a:t>
              </a:r>
            </a:p>
            <a:p>
              <a:pPr marL="171450" lvl="1" indent="-171450" defTabSz="844550">
                <a:lnSpc>
                  <a:spcPct val="90000"/>
                </a:lnSpc>
                <a:spcAft>
                  <a:spcPct val="15000"/>
                </a:spcAft>
                <a:buFontTx/>
                <a:buChar char="••"/>
              </a:pPr>
              <a:r>
                <a:rPr lang="en-GB" sz="1700" dirty="0" smtClean="0">
                  <a:solidFill>
                    <a:prstClr val="black"/>
                  </a:solidFill>
                </a:rPr>
                <a:t>Systems thinking</a:t>
              </a:r>
              <a:endParaRPr lang="en-GB" sz="1700" dirty="0">
                <a:solidFill>
                  <a:prstClr val="black"/>
                </a:solidFill>
              </a:endParaRP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Technology &amp; digital</a:t>
            </a:r>
            <a:endParaRPr lang="en-GB" sz="1700" dirty="0">
              <a:solidFill>
                <a:prstClr val="black"/>
              </a:solidFill>
            </a:endParaRP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Product stewardship</a:t>
            </a:r>
          </a:p>
          <a:p>
            <a:pPr marL="171450" lvl="1" indent="-171450" defTabSz="844550">
              <a:lnSpc>
                <a:spcPct val="90000"/>
              </a:lnSpc>
              <a:spcAft>
                <a:spcPct val="15000"/>
              </a:spcAft>
              <a:buFontTx/>
              <a:buChar char="••"/>
            </a:pPr>
            <a:r>
              <a:rPr lang="en-GB" sz="1700" dirty="0" smtClean="0">
                <a:solidFill>
                  <a:prstClr val="black"/>
                </a:solidFill>
              </a:rPr>
              <a:t>Collaboration</a:t>
            </a:r>
          </a:p>
          <a:p>
            <a:pPr marL="171450" lvl="1" indent="-171450" defTabSz="844550">
              <a:lnSpc>
                <a:spcPct val="90000"/>
              </a:lnSpc>
              <a:spcAft>
                <a:spcPct val="15000"/>
              </a:spcAft>
              <a:buFontTx/>
              <a:buChar char="••"/>
            </a:pPr>
            <a:r>
              <a:rPr lang="en-GB" sz="1700" dirty="0" smtClean="0">
                <a:solidFill>
                  <a:prstClr val="black"/>
                </a:solidFill>
              </a:rPr>
              <a:t>Certification</a:t>
            </a:r>
            <a:endParaRPr lang="en-GB" sz="1700" dirty="0">
              <a:solidFill>
                <a:prstClr val="black"/>
              </a:solidFill>
            </a:endParaRP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schemeClr val="bg1">
                    <a:lumMod val="85000"/>
                  </a:schemeClr>
                </a:solidFill>
              </a:rPr>
              <a:t>Recover,  recycle, reuse</a:t>
            </a:r>
            <a:endParaRPr lang="en-GB" sz="1700" dirty="0">
              <a:solidFill>
                <a:schemeClr val="bg1">
                  <a:lumMod val="85000"/>
                </a:schemeClr>
              </a:solidFill>
            </a:endParaRP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smtClean="0">
                <a:solidFill>
                  <a:schemeClr val="bg1">
                    <a:lumMod val="85000"/>
                  </a:schemeClr>
                </a:solidFill>
              </a:rPr>
              <a:t>Sharing &amp; exchange</a:t>
            </a:r>
            <a:endParaRPr lang="en-GB" sz="1700" dirty="0">
              <a:solidFill>
                <a:schemeClr val="bg1">
                  <a:lumMod val="85000"/>
                </a:schemeClr>
              </a:solidFill>
            </a:endParaRP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40574948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7 key points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Sourcing </a:t>
            </a:r>
            <a:r>
              <a:rPr lang="en-GB" dirty="0"/>
              <a:t>and procurement </a:t>
            </a:r>
            <a:r>
              <a:rPr lang="en-GB" dirty="0" smtClean="0"/>
              <a:t>is already </a:t>
            </a:r>
            <a:r>
              <a:rPr lang="en-GB" dirty="0"/>
              <a:t>emphasizing transparency and ethics, aiming to clean up materials and processes.  </a:t>
            </a:r>
            <a:endParaRPr lang="en-GB" dirty="0" smtClean="0"/>
          </a:p>
          <a:p>
            <a:r>
              <a:rPr lang="en-GB" dirty="0" smtClean="0"/>
              <a:t>Designers </a:t>
            </a:r>
            <a:r>
              <a:rPr lang="en-GB" dirty="0"/>
              <a:t>of fashion and technologies are innovating materials, processes and product designs.  </a:t>
            </a:r>
            <a:endParaRPr lang="en-GB" dirty="0" smtClean="0"/>
          </a:p>
          <a:p>
            <a:r>
              <a:rPr lang="en-GB" dirty="0" smtClean="0"/>
              <a:t>There </a:t>
            </a:r>
            <a:r>
              <a:rPr lang="en-GB" dirty="0"/>
              <a:t>are opportunities to use ‘big data’ to improve the product, or to find and share resources.  </a:t>
            </a:r>
            <a:endParaRPr lang="en-GB" dirty="0" smtClean="0"/>
          </a:p>
          <a:p>
            <a:r>
              <a:rPr lang="en-GB" dirty="0" smtClean="0"/>
              <a:t>Companies </a:t>
            </a:r>
            <a:r>
              <a:rPr lang="en-GB" dirty="0"/>
              <a:t>are embarking on supply chain initiatives to recover value from waste.  </a:t>
            </a:r>
            <a:endParaRPr lang="en-GB" dirty="0" smtClean="0"/>
          </a:p>
          <a:p>
            <a:r>
              <a:rPr lang="en-GB" dirty="0" smtClean="0"/>
              <a:t>Governments</a:t>
            </a:r>
            <a:r>
              <a:rPr lang="en-GB" dirty="0"/>
              <a:t>, NGOs and companies are all encouraging consumers to repair, reuse and resell, though this needs to go much further than well-meaning messages if it is to close the loop on fashion and textiles</a:t>
            </a:r>
            <a:r>
              <a:rPr lang="en-GB" dirty="0" smtClean="0"/>
              <a:t>.</a:t>
            </a:r>
          </a:p>
          <a:p>
            <a:pPr marL="0" indent="0">
              <a:buNone/>
            </a:pPr>
            <a:r>
              <a:rPr lang="en-GB" dirty="0"/>
              <a:t>‘... eliminate the concept of waste from our vocabulary and instead think of every material as a potential nutrient for future products</a:t>
            </a:r>
            <a:r>
              <a:rPr lang="en-GB" dirty="0" smtClean="0"/>
              <a:t>.’ Lewis </a:t>
            </a:r>
            <a:r>
              <a:rPr lang="en-GB" dirty="0"/>
              <a:t>Perkins, senior vice </a:t>
            </a:r>
            <a:r>
              <a:rPr lang="en-GB" dirty="0" smtClean="0"/>
              <a:t>president, Cradle </a:t>
            </a:r>
            <a:r>
              <a:rPr lang="en-GB" dirty="0"/>
              <a:t>to Cradle Products Innovation </a:t>
            </a:r>
            <a:r>
              <a:rPr lang="en-GB" dirty="0" smtClean="0"/>
              <a:t>Institute, (</a:t>
            </a:r>
            <a:r>
              <a:rPr lang="en-GB" dirty="0"/>
              <a:t>2012</a:t>
            </a:r>
            <a:r>
              <a:rPr lang="en-GB" dirty="0" smtClean="0"/>
              <a:t>)</a:t>
            </a:r>
          </a:p>
          <a:p>
            <a:pPr marL="0" indent="0">
              <a:buNone/>
            </a:pPr>
            <a:endParaRPr lang="en-GB" sz="1300" dirty="0" smtClean="0"/>
          </a:p>
          <a:p>
            <a:pPr marL="0" indent="0">
              <a:buNone/>
            </a:pPr>
            <a:r>
              <a:rPr lang="en-GB" sz="1300" dirty="0" smtClean="0"/>
              <a:t>Katie </a:t>
            </a:r>
            <a:r>
              <a:rPr lang="en-GB" sz="1300" dirty="0"/>
              <a:t>(2012), Designers Make Moves Towards Sustainable Fashions </a:t>
            </a:r>
            <a:r>
              <a:rPr lang="en-GB" sz="1300" u="sng" dirty="0">
                <a:hlinkClick r:id="rId2"/>
              </a:rPr>
              <a:t>http://blog.shawcontractgroup.com/tag/stella-mccartney/</a:t>
            </a:r>
            <a:r>
              <a:rPr lang="en-GB" sz="1300" dirty="0"/>
              <a:t> [accessed 29 May 2016</a:t>
            </a:r>
            <a:r>
              <a:rPr lang="en-GB" sz="1300" dirty="0" smtClean="0"/>
              <a:t>]</a:t>
            </a:r>
            <a:endParaRPr lang="en-GB" sz="1300" dirty="0"/>
          </a:p>
          <a:p>
            <a:endParaRPr lang="en-GB" dirty="0"/>
          </a:p>
        </p:txBody>
      </p:sp>
    </p:spTree>
    <p:extLst>
      <p:ext uri="{BB962C8B-B14F-4D97-AF65-F5344CB8AC3E}">
        <p14:creationId xmlns:p14="http://schemas.microsoft.com/office/powerpoint/2010/main" val="419092579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Chapter 7 - Fashion: resources</a:t>
            </a:r>
            <a:endParaRPr lang="en-GB" dirty="0"/>
          </a:p>
        </p:txBody>
      </p:sp>
      <p:sp>
        <p:nvSpPr>
          <p:cNvPr id="3" name="Content Placeholder 2"/>
          <p:cNvSpPr>
            <a:spLocks noGrp="1"/>
          </p:cNvSpPr>
          <p:nvPr>
            <p:ph idx="1"/>
          </p:nvPr>
        </p:nvSpPr>
        <p:spPr/>
        <p:txBody>
          <a:bodyPr>
            <a:normAutofit/>
          </a:bodyPr>
          <a:lstStyle/>
          <a:p>
            <a:pPr lvl="0"/>
            <a:r>
              <a:rPr lang="en-GB" sz="1600" dirty="0" err="1" smtClean="0"/>
              <a:t>Allwood</a:t>
            </a:r>
            <a:r>
              <a:rPr lang="en-GB" sz="1600" dirty="0" smtClean="0"/>
              <a:t>, JM, </a:t>
            </a:r>
            <a:r>
              <a:rPr lang="en-GB" sz="1600" dirty="0" err="1" smtClean="0"/>
              <a:t>Laursen</a:t>
            </a:r>
            <a:r>
              <a:rPr lang="en-GB" sz="1600" dirty="0" smtClean="0"/>
              <a:t> SE, Rodriguez, CM, </a:t>
            </a:r>
            <a:r>
              <a:rPr lang="en-GB" sz="1600" dirty="0" err="1" smtClean="0"/>
              <a:t>Bocken</a:t>
            </a:r>
            <a:r>
              <a:rPr lang="en-GB" sz="1600" dirty="0" smtClean="0"/>
              <a:t> </a:t>
            </a:r>
            <a:r>
              <a:rPr lang="en-GB" sz="1600" dirty="0" err="1" smtClean="0"/>
              <a:t>NMP</a:t>
            </a:r>
            <a:r>
              <a:rPr lang="en-GB" sz="1600" dirty="0" smtClean="0"/>
              <a:t> (2006) Well dressed?  The present and future sustainability of clothing and textiles in the United Kingdom, University of Cambridge, Institute for Manufacturing </a:t>
            </a:r>
            <a:r>
              <a:rPr lang="en-GB" sz="1600" dirty="0" smtClean="0">
                <a:hlinkClick r:id="rId2"/>
              </a:rPr>
              <a:t>www.ifm.eng.cam.ac.uk/resources/sustainability/well-dressed/</a:t>
            </a:r>
            <a:r>
              <a:rPr lang="en-GB" sz="1600" dirty="0" smtClean="0"/>
              <a:t>  [accessed 16 Mar. 16]</a:t>
            </a:r>
          </a:p>
          <a:p>
            <a:pPr lvl="0"/>
            <a:r>
              <a:rPr lang="en-GB" sz="1600" dirty="0" smtClean="0"/>
              <a:t>WRAP (2012) Valuing our clothes: the true cost of how we design, use and dispose of clothing in the UK </a:t>
            </a:r>
            <a:r>
              <a:rPr lang="en-GB" sz="1600" dirty="0" smtClean="0">
                <a:hlinkClick r:id="rId3"/>
              </a:rPr>
              <a:t>www.wrap.org.uk/sites/files/wrap/VoC%20FINAL%20online%202012%2007%2011.pdf</a:t>
            </a:r>
            <a:r>
              <a:rPr lang="en-GB" sz="1600" dirty="0" smtClean="0"/>
              <a:t>   [accessed 16 Mar. 16]</a:t>
            </a:r>
          </a:p>
          <a:p>
            <a:pPr lvl="0"/>
            <a:r>
              <a:rPr lang="en-GB" sz="1600" dirty="0" smtClean="0"/>
              <a:t>Centre for Sustainable fashion </a:t>
            </a:r>
            <a:r>
              <a:rPr lang="en-GB" sz="1600" dirty="0" smtClean="0">
                <a:hlinkClick r:id="rId4"/>
              </a:rPr>
              <a:t>http://sustainable-fashion.com/</a:t>
            </a:r>
            <a:r>
              <a:rPr lang="en-GB" sz="1600" dirty="0" smtClean="0"/>
              <a:t> [accessed 1 June 2016]</a:t>
            </a:r>
          </a:p>
          <a:p>
            <a:pPr lvl="0"/>
            <a:r>
              <a:rPr lang="en-GB" sz="1600" dirty="0" smtClean="0"/>
              <a:t>Greenpeace International, Toxics reports </a:t>
            </a:r>
            <a:r>
              <a:rPr lang="en-GB" sz="1600" dirty="0" smtClean="0">
                <a:hlinkClick r:id="rId5"/>
              </a:rPr>
              <a:t>http://www.greenpeace.org/international/en/publications/Campaign-reports/Toxics-reports/</a:t>
            </a:r>
            <a:r>
              <a:rPr lang="en-GB" sz="1600" dirty="0" smtClean="0"/>
              <a:t> [accessed 1 June 2016]</a:t>
            </a:r>
            <a:endParaRPr lang="en-GB" sz="1600" dirty="0"/>
          </a:p>
        </p:txBody>
      </p:sp>
    </p:spTree>
    <p:extLst>
      <p:ext uri="{BB962C8B-B14F-4D97-AF65-F5344CB8AC3E}">
        <p14:creationId xmlns:p14="http://schemas.microsoft.com/office/powerpoint/2010/main" val="354989132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8 overview</a:t>
            </a:r>
            <a:endParaRPr lang="en-GB" dirty="0"/>
          </a:p>
        </p:txBody>
      </p:sp>
      <p:sp>
        <p:nvSpPr>
          <p:cNvPr id="3" name="Content Placeholder 2"/>
          <p:cNvSpPr>
            <a:spLocks noGrp="1"/>
          </p:cNvSpPr>
          <p:nvPr>
            <p:ph idx="1"/>
          </p:nvPr>
        </p:nvSpPr>
        <p:spPr>
          <a:xfrm>
            <a:off x="628650" y="1302202"/>
            <a:ext cx="7886700" cy="4666215"/>
          </a:xfrm>
        </p:spPr>
        <p:txBody>
          <a:bodyPr/>
          <a:lstStyle/>
          <a:p>
            <a:pPr marL="0" indent="0">
              <a:buNone/>
            </a:pPr>
            <a:r>
              <a:rPr lang="en-GB" dirty="0" smtClean="0"/>
              <a:t>In </a:t>
            </a:r>
            <a:r>
              <a:rPr lang="en-GB" dirty="0"/>
              <a:t>this chapter, we examine challenges and circular economy developments for this fast growing sector, which includes some of the world’s largest companies.  Beginning with a summary of high-level trends, we then review:</a:t>
            </a:r>
          </a:p>
          <a:p>
            <a:pPr lvl="0"/>
            <a:r>
              <a:rPr lang="en-GB" dirty="0"/>
              <a:t>issues and challenges for the </a:t>
            </a:r>
            <a:r>
              <a:rPr lang="en-GB" b="1" dirty="0"/>
              <a:t>traditional supply chain</a:t>
            </a:r>
            <a:r>
              <a:rPr lang="en-GB" dirty="0"/>
              <a:t>, including metal and plastic resources, ethical and social issues;</a:t>
            </a:r>
          </a:p>
          <a:p>
            <a:pPr lvl="0"/>
            <a:r>
              <a:rPr lang="en-GB" dirty="0"/>
              <a:t>critical materials in wider </a:t>
            </a:r>
            <a:r>
              <a:rPr lang="en-GB" b="1" dirty="0"/>
              <a:t>demand and supply</a:t>
            </a:r>
            <a:r>
              <a:rPr lang="en-GB" dirty="0"/>
              <a:t> imbalances, with business models dependent on disposal and issues with e-waste;</a:t>
            </a:r>
          </a:p>
          <a:p>
            <a:pPr lvl="0"/>
            <a:r>
              <a:rPr lang="en-GB" b="1" dirty="0"/>
              <a:t>circular economy developments</a:t>
            </a:r>
            <a:r>
              <a:rPr lang="en-GB" dirty="0"/>
              <a:t>, covering the ‘design and supply chain’; enabling technologies; collaboration and circular business models;</a:t>
            </a:r>
          </a:p>
          <a:p>
            <a:pPr lvl="0"/>
            <a:r>
              <a:rPr lang="en-GB" dirty="0"/>
              <a:t>finishing with a </a:t>
            </a:r>
            <a:r>
              <a:rPr lang="en-GB" b="1" dirty="0"/>
              <a:t>case study</a:t>
            </a:r>
            <a:r>
              <a:rPr lang="en-GB" dirty="0"/>
              <a:t> featuring </a:t>
            </a:r>
            <a:r>
              <a:rPr lang="en-GB" dirty="0" err="1"/>
              <a:t>Environcom</a:t>
            </a:r>
            <a:r>
              <a:rPr lang="en-GB" dirty="0"/>
              <a:t>.</a:t>
            </a:r>
          </a:p>
          <a:p>
            <a:endParaRPr lang="en-GB" dirty="0"/>
          </a:p>
        </p:txBody>
      </p:sp>
      <p:grpSp>
        <p:nvGrpSpPr>
          <p:cNvPr id="4" name="Group 3"/>
          <p:cNvGrpSpPr/>
          <p:nvPr/>
        </p:nvGrpSpPr>
        <p:grpSpPr>
          <a:xfrm>
            <a:off x="289178" y="5800207"/>
            <a:ext cx="8308359" cy="923330"/>
            <a:chOff x="289178" y="2559704"/>
            <a:chExt cx="8308359" cy="923330"/>
          </a:xfrm>
        </p:grpSpPr>
        <p:sp>
          <p:nvSpPr>
            <p:cNvPr id="5" name="Flowchart: Process 4"/>
            <p:cNvSpPr/>
            <p:nvPr/>
          </p:nvSpPr>
          <p:spPr>
            <a:xfrm>
              <a:off x="2535597" y="2643369"/>
              <a:ext cx="1224000"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smtClean="0"/>
                <a:t>Drivers for change:</a:t>
              </a:r>
              <a:endParaRPr lang="en-GB" dirty="0"/>
            </a:p>
          </p:txBody>
        </p:sp>
        <p:sp>
          <p:nvSpPr>
            <p:cNvPr id="6" name="Flowchart: Process 5"/>
            <p:cNvSpPr/>
            <p:nvPr/>
          </p:nvSpPr>
          <p:spPr>
            <a:xfrm>
              <a:off x="4148244" y="2643369"/>
              <a:ext cx="4449293"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smtClean="0"/>
                <a:t>Sectors</a:t>
              </a:r>
              <a:r>
                <a:rPr lang="en-GB" dirty="0" smtClean="0"/>
                <a:t> : </a:t>
              </a:r>
            </a:p>
            <a:p>
              <a:pPr algn="ctr"/>
              <a:r>
                <a:rPr lang="en-GB" dirty="0" smtClean="0"/>
                <a:t>Food, Fashion, Consumer Technology, Industrial manufacturing</a:t>
              </a:r>
              <a:endParaRPr lang="en-GB" dirty="0"/>
            </a:p>
          </p:txBody>
        </p:sp>
        <p:sp>
          <p:nvSpPr>
            <p:cNvPr id="7" name="TextBox 6"/>
            <p:cNvSpPr txBox="1"/>
            <p:nvPr/>
          </p:nvSpPr>
          <p:spPr>
            <a:xfrm>
              <a:off x="762309" y="2559704"/>
              <a:ext cx="1842246" cy="923330"/>
            </a:xfrm>
            <a:prstGeom prst="rect">
              <a:avLst/>
            </a:prstGeom>
            <a:noFill/>
          </p:spPr>
          <p:txBody>
            <a:bodyPr wrap="square" rtlCol="0">
              <a:spAutoFit/>
            </a:bodyPr>
            <a:lstStyle/>
            <a:p>
              <a:r>
                <a:rPr lang="en-GB" sz="1400" b="1" dirty="0" smtClean="0">
                  <a:latin typeface="+mn-lt"/>
                </a:rPr>
                <a:t>Why are businesses </a:t>
              </a:r>
              <a:r>
                <a:rPr lang="en-GB" sz="1400" b="1" dirty="0">
                  <a:latin typeface="+mn-lt"/>
                </a:rPr>
                <a:t>adopting</a:t>
              </a:r>
              <a:r>
                <a:rPr lang="en-GB" sz="1400" dirty="0">
                  <a:latin typeface="+mn-lt"/>
                </a:rPr>
                <a:t> </a:t>
              </a:r>
              <a:r>
                <a:rPr lang="en-GB" sz="1400" b="1" dirty="0" smtClean="0">
                  <a:latin typeface="+mn-lt"/>
                </a:rPr>
                <a:t>circular economy models?</a:t>
              </a:r>
            </a:p>
            <a:p>
              <a:r>
                <a:rPr lang="en-GB" sz="1200" dirty="0" smtClean="0">
                  <a:latin typeface="+mn-lt"/>
                </a:rPr>
                <a:t>Chapters 5-9</a:t>
              </a:r>
            </a:p>
          </p:txBody>
        </p:sp>
        <p:cxnSp>
          <p:nvCxnSpPr>
            <p:cNvPr id="8" name="Straight Arrow Connector 7"/>
            <p:cNvCxnSpPr>
              <a:stCxn id="5" idx="3"/>
              <a:endCxn id="6" idx="1"/>
            </p:cNvCxnSpPr>
            <p:nvPr/>
          </p:nvCxnSpPr>
          <p:spPr>
            <a:xfrm>
              <a:off x="3759597" y="3021369"/>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289178" y="2807897"/>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2</a:t>
              </a:r>
            </a:p>
          </p:txBody>
        </p:sp>
      </p:grpSp>
    </p:spTree>
    <p:extLst>
      <p:ext uri="{BB962C8B-B14F-4D97-AF65-F5344CB8AC3E}">
        <p14:creationId xmlns:p14="http://schemas.microsoft.com/office/powerpoint/2010/main" val="371287198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8.1:  </a:t>
            </a:r>
            <a:r>
              <a:rPr lang="en-GB" b="1" dirty="0" smtClean="0"/>
              <a:t>Supply chain map for electronics</a:t>
            </a:r>
            <a:endParaRPr lang="en-GB" b="1" dirty="0"/>
          </a:p>
        </p:txBody>
      </p:sp>
      <p:grpSp>
        <p:nvGrpSpPr>
          <p:cNvPr id="4" name="Group 3"/>
          <p:cNvGrpSpPr/>
          <p:nvPr/>
        </p:nvGrpSpPr>
        <p:grpSpPr>
          <a:xfrm>
            <a:off x="682438" y="1767961"/>
            <a:ext cx="7664823" cy="798327"/>
            <a:chOff x="726141" y="3477838"/>
            <a:chExt cx="7664823" cy="479051"/>
          </a:xfrm>
        </p:grpSpPr>
        <p:sp>
          <p:nvSpPr>
            <p:cNvPr id="5" name="Freeform 4"/>
            <p:cNvSpPr/>
            <p:nvPr/>
          </p:nvSpPr>
          <p:spPr>
            <a:xfrm>
              <a:off x="726141"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t>Mine &amp; separate oxides</a:t>
              </a:r>
              <a:endParaRPr lang="en-GB" sz="1200" kern="1200" dirty="0"/>
            </a:p>
          </p:txBody>
        </p:sp>
        <p:sp>
          <p:nvSpPr>
            <p:cNvPr id="6" name="Freeform 5"/>
            <p:cNvSpPr/>
            <p:nvPr/>
          </p:nvSpPr>
          <p:spPr>
            <a:xfrm>
              <a:off x="1804006"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t>Purify oxides</a:t>
              </a:r>
              <a:endParaRPr lang="en-GB" sz="1200" kern="1200" dirty="0"/>
            </a:p>
          </p:txBody>
        </p:sp>
        <p:sp>
          <p:nvSpPr>
            <p:cNvPr id="7" name="Freeform 6"/>
            <p:cNvSpPr/>
            <p:nvPr/>
          </p:nvSpPr>
          <p:spPr>
            <a:xfrm>
              <a:off x="2881872"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t>Battery grade alloys</a:t>
              </a:r>
              <a:endParaRPr lang="en-GB" sz="1200" kern="1200" dirty="0"/>
            </a:p>
          </p:txBody>
        </p:sp>
        <p:sp>
          <p:nvSpPr>
            <p:cNvPr id="8" name="Freeform 7"/>
            <p:cNvSpPr/>
            <p:nvPr/>
          </p:nvSpPr>
          <p:spPr>
            <a:xfrm>
              <a:off x="3959738"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t>Battery electrodes</a:t>
              </a:r>
              <a:endParaRPr lang="en-GB" sz="1200" kern="1200" dirty="0"/>
            </a:p>
          </p:txBody>
        </p:sp>
        <p:sp>
          <p:nvSpPr>
            <p:cNvPr id="9" name="Freeform 8"/>
            <p:cNvSpPr/>
            <p:nvPr/>
          </p:nvSpPr>
          <p:spPr>
            <a:xfrm>
              <a:off x="5037604"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t>Cell construction &amp; assembly</a:t>
              </a:r>
              <a:endParaRPr lang="en-GB" sz="1200" kern="1200" dirty="0"/>
            </a:p>
          </p:txBody>
        </p:sp>
        <p:sp>
          <p:nvSpPr>
            <p:cNvPr id="10" name="Freeform 9"/>
            <p:cNvSpPr/>
            <p:nvPr/>
          </p:nvSpPr>
          <p:spPr>
            <a:xfrm>
              <a:off x="6115470"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bg1">
                <a:lumMod val="8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solidFill>
                    <a:schemeClr val="tx1"/>
                  </a:solidFill>
                </a:rPr>
                <a:t>Installation &amp; use</a:t>
              </a:r>
              <a:endParaRPr lang="en-GB" sz="1200" kern="1200" dirty="0">
                <a:solidFill>
                  <a:schemeClr val="tx1"/>
                </a:solidFill>
              </a:endParaRPr>
            </a:p>
          </p:txBody>
        </p:sp>
        <p:sp>
          <p:nvSpPr>
            <p:cNvPr id="11" name="Freeform 10"/>
            <p:cNvSpPr/>
            <p:nvPr/>
          </p:nvSpPr>
          <p:spPr>
            <a:xfrm>
              <a:off x="7193336"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bg1">
                <a:lumMod val="8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solidFill>
                    <a:schemeClr val="tx1"/>
                  </a:solidFill>
                </a:rPr>
                <a:t>Disposal</a:t>
              </a:r>
              <a:endParaRPr lang="en-GB" sz="1200" kern="1200" dirty="0">
                <a:solidFill>
                  <a:schemeClr val="tx1"/>
                </a:solidFill>
              </a:endParaRPr>
            </a:p>
          </p:txBody>
        </p:sp>
      </p:grpSp>
      <p:sp>
        <p:nvSpPr>
          <p:cNvPr id="12" name="Rectangle 11"/>
          <p:cNvSpPr/>
          <p:nvPr/>
        </p:nvSpPr>
        <p:spPr>
          <a:xfrm>
            <a:off x="653759" y="1456355"/>
            <a:ext cx="1323247" cy="307777"/>
          </a:xfrm>
          <a:prstGeom prst="rect">
            <a:avLst/>
          </a:prstGeom>
        </p:spPr>
        <p:txBody>
          <a:bodyPr wrap="none">
            <a:spAutoFit/>
          </a:bodyPr>
          <a:lstStyle/>
          <a:p>
            <a:r>
              <a:rPr lang="en-GB" b="1" dirty="0">
                <a:latin typeface="+mn-lt"/>
              </a:rPr>
              <a:t>NiMH batteries</a:t>
            </a:r>
          </a:p>
        </p:txBody>
      </p:sp>
      <p:graphicFrame>
        <p:nvGraphicFramePr>
          <p:cNvPr id="13" name="Table 12"/>
          <p:cNvGraphicFramePr>
            <a:graphicFrameLocks noGrp="1"/>
          </p:cNvGraphicFramePr>
          <p:nvPr>
            <p:extLst>
              <p:ext uri="{D42A27DB-BD31-4B8C-83A1-F6EECF244321}">
                <p14:modId xmlns:p14="http://schemas.microsoft.com/office/powerpoint/2010/main" val="2824175386"/>
              </p:ext>
            </p:extLst>
          </p:nvPr>
        </p:nvGraphicFramePr>
        <p:xfrm>
          <a:off x="649278" y="5675758"/>
          <a:ext cx="4764933" cy="606611"/>
        </p:xfrm>
        <a:graphic>
          <a:graphicData uri="http://schemas.openxmlformats.org/drawingml/2006/table">
            <a:tbl>
              <a:tblPr firstRow="1" bandRow="1">
                <a:tableStyleId>{5C22544A-7EE6-4342-B048-85BDC9FD1C3A}</a:tableStyleId>
              </a:tblPr>
              <a:tblGrid>
                <a:gridCol w="1588311">
                  <a:extLst>
                    <a:ext uri="{9D8B030D-6E8A-4147-A177-3AD203B41FA5}">
                      <a16:colId xmlns:a16="http://schemas.microsoft.com/office/drawing/2014/main" val="20000"/>
                    </a:ext>
                  </a:extLst>
                </a:gridCol>
                <a:gridCol w="1588311">
                  <a:extLst>
                    <a:ext uri="{9D8B030D-6E8A-4147-A177-3AD203B41FA5}">
                      <a16:colId xmlns:a16="http://schemas.microsoft.com/office/drawing/2014/main" val="20001"/>
                    </a:ext>
                  </a:extLst>
                </a:gridCol>
                <a:gridCol w="1588311">
                  <a:extLst>
                    <a:ext uri="{9D8B030D-6E8A-4147-A177-3AD203B41FA5}">
                      <a16:colId xmlns:a16="http://schemas.microsoft.com/office/drawing/2014/main" val="20002"/>
                    </a:ext>
                  </a:extLst>
                </a:gridCol>
              </a:tblGrid>
              <a:tr h="230094">
                <a:tc>
                  <a:txBody>
                    <a:bodyPr/>
                    <a:lstStyle/>
                    <a:p>
                      <a:r>
                        <a:rPr lang="en-GB" dirty="0" smtClean="0">
                          <a:solidFill>
                            <a:sysClr val="windowText" lastClr="000000"/>
                          </a:solidFill>
                        </a:rPr>
                        <a:t>Key:</a:t>
                      </a:r>
                      <a:endParaRPr lang="en-GB" dirty="0">
                        <a:solidFill>
                          <a:sysClr val="windowText" lastClr="000000"/>
                        </a:solidFill>
                      </a:endParaRPr>
                    </a:p>
                  </a:txBody>
                  <a:tcPr>
                    <a:solidFill>
                      <a:schemeClr val="bg1"/>
                    </a:solidFill>
                  </a:tcPr>
                </a:tc>
                <a:tc>
                  <a:txBody>
                    <a:bodyPr/>
                    <a:lstStyle/>
                    <a:p>
                      <a:endParaRPr lang="en-GB" dirty="0"/>
                    </a:p>
                  </a:txBody>
                  <a:tcPr>
                    <a:solidFill>
                      <a:schemeClr val="bg1"/>
                    </a:solidFill>
                  </a:tcPr>
                </a:tc>
                <a:tc>
                  <a:txBody>
                    <a:bodyPr/>
                    <a:lstStyle/>
                    <a:p>
                      <a:endParaRPr lang="en-GB" dirty="0"/>
                    </a:p>
                  </a:txBody>
                  <a:tcPr>
                    <a:solidFill>
                      <a:schemeClr val="bg1"/>
                    </a:solidFill>
                  </a:tcPr>
                </a:tc>
                <a:extLst>
                  <a:ext uri="{0D108BD9-81ED-4DB2-BD59-A6C34878D82A}">
                    <a16:rowId xmlns:a16="http://schemas.microsoft.com/office/drawing/2014/main" val="10000"/>
                  </a:ext>
                </a:extLst>
              </a:tr>
              <a:tr h="309431">
                <a:tc>
                  <a:txBody>
                    <a:bodyPr/>
                    <a:lstStyle/>
                    <a:p>
                      <a:pPr algn="ctr"/>
                      <a:r>
                        <a:rPr lang="en-GB" dirty="0" smtClean="0">
                          <a:solidFill>
                            <a:schemeClr val="bg1"/>
                          </a:solidFill>
                        </a:rPr>
                        <a:t>Outside</a:t>
                      </a:r>
                      <a:r>
                        <a:rPr lang="en-GB" baseline="0" dirty="0" smtClean="0">
                          <a:solidFill>
                            <a:schemeClr val="bg1"/>
                          </a:solidFill>
                        </a:rPr>
                        <a:t> EU</a:t>
                      </a:r>
                      <a:endParaRPr lang="en-GB" dirty="0">
                        <a:solidFill>
                          <a:schemeClr val="bg1"/>
                        </a:solidFill>
                      </a:endParaRPr>
                    </a:p>
                  </a:txBody>
                  <a:tcPr>
                    <a:solidFill>
                      <a:schemeClr val="accent3"/>
                    </a:solidFill>
                  </a:tcPr>
                </a:tc>
                <a:tc>
                  <a:txBody>
                    <a:bodyPr/>
                    <a:lstStyle/>
                    <a:p>
                      <a:pPr algn="ctr"/>
                      <a:r>
                        <a:rPr lang="en-GB" dirty="0" smtClean="0"/>
                        <a:t>Majority outside EU</a:t>
                      </a:r>
                      <a:endParaRPr lang="en-GB" dirty="0"/>
                    </a:p>
                  </a:txBody>
                  <a:tcPr>
                    <a:solidFill>
                      <a:schemeClr val="accent2">
                        <a:lumMod val="60000"/>
                        <a:lumOff val="40000"/>
                      </a:schemeClr>
                    </a:solidFill>
                  </a:tcPr>
                </a:tc>
                <a:tc>
                  <a:txBody>
                    <a:bodyPr/>
                    <a:lstStyle/>
                    <a:p>
                      <a:pPr algn="ctr"/>
                      <a:r>
                        <a:rPr lang="en-GB" dirty="0" smtClean="0">
                          <a:solidFill>
                            <a:sysClr val="windowText" lastClr="000000"/>
                          </a:solidFill>
                        </a:rPr>
                        <a:t>Within EU</a:t>
                      </a:r>
                      <a:endParaRPr lang="en-GB" dirty="0">
                        <a:solidFill>
                          <a:sysClr val="windowText" lastClr="000000"/>
                        </a:solidFill>
                      </a:endParaRPr>
                    </a:p>
                  </a:txBody>
                  <a:tcPr/>
                </a:tc>
                <a:extLst>
                  <a:ext uri="{0D108BD9-81ED-4DB2-BD59-A6C34878D82A}">
                    <a16:rowId xmlns:a16="http://schemas.microsoft.com/office/drawing/2014/main" val="10001"/>
                  </a:ext>
                </a:extLst>
              </a:tr>
            </a:tbl>
          </a:graphicData>
        </a:graphic>
      </p:graphicFrame>
      <p:grpSp>
        <p:nvGrpSpPr>
          <p:cNvPr id="14" name="Group 13"/>
          <p:cNvGrpSpPr/>
          <p:nvPr/>
        </p:nvGrpSpPr>
        <p:grpSpPr>
          <a:xfrm>
            <a:off x="686921" y="3157485"/>
            <a:ext cx="7664823" cy="798327"/>
            <a:chOff x="726141" y="3477838"/>
            <a:chExt cx="7664823" cy="479051"/>
          </a:xfrm>
        </p:grpSpPr>
        <p:sp>
          <p:nvSpPr>
            <p:cNvPr id="15" name="Freeform 14"/>
            <p:cNvSpPr/>
            <p:nvPr/>
          </p:nvSpPr>
          <p:spPr>
            <a:xfrm>
              <a:off x="726141"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t>Mine &amp; separate oxides</a:t>
              </a:r>
              <a:endParaRPr lang="en-GB" sz="1200" kern="1200" dirty="0"/>
            </a:p>
          </p:txBody>
        </p:sp>
        <p:sp>
          <p:nvSpPr>
            <p:cNvPr id="16" name="Freeform 15"/>
            <p:cNvSpPr/>
            <p:nvPr/>
          </p:nvSpPr>
          <p:spPr>
            <a:xfrm>
              <a:off x="1804006"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t>Purify metals</a:t>
              </a:r>
              <a:endParaRPr lang="en-GB" sz="1200" kern="1200" dirty="0"/>
            </a:p>
          </p:txBody>
        </p:sp>
        <p:sp>
          <p:nvSpPr>
            <p:cNvPr id="17" name="Freeform 16"/>
            <p:cNvSpPr/>
            <p:nvPr/>
          </p:nvSpPr>
          <p:spPr>
            <a:xfrm>
              <a:off x="2881872"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solidFill>
                    <a:sysClr val="windowText" lastClr="000000"/>
                  </a:solidFill>
                </a:rPr>
                <a:t>Alloys &amp; magnet powders</a:t>
              </a:r>
              <a:endParaRPr lang="en-GB" sz="1200" kern="1200" dirty="0">
                <a:solidFill>
                  <a:sysClr val="windowText" lastClr="000000"/>
                </a:solidFill>
              </a:endParaRPr>
            </a:p>
          </p:txBody>
        </p:sp>
        <p:sp>
          <p:nvSpPr>
            <p:cNvPr id="18" name="Freeform 17"/>
            <p:cNvSpPr/>
            <p:nvPr/>
          </p:nvSpPr>
          <p:spPr>
            <a:xfrm>
              <a:off x="3959738"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solidFill>
                    <a:sysClr val="windowText" lastClr="000000"/>
                  </a:solidFill>
                </a:rPr>
                <a:t>Magnet manufacture</a:t>
              </a:r>
              <a:endParaRPr lang="en-GB" sz="1200" kern="1200" dirty="0">
                <a:solidFill>
                  <a:sysClr val="windowText" lastClr="000000"/>
                </a:solidFill>
              </a:endParaRPr>
            </a:p>
          </p:txBody>
        </p:sp>
        <p:sp>
          <p:nvSpPr>
            <p:cNvPr id="19" name="Freeform 18"/>
            <p:cNvSpPr/>
            <p:nvPr/>
          </p:nvSpPr>
          <p:spPr>
            <a:xfrm>
              <a:off x="5037604"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solidFill>
                    <a:sysClr val="windowText" lastClr="000000"/>
                  </a:solidFill>
                </a:rPr>
                <a:t>Components for motors &amp; generators</a:t>
              </a:r>
              <a:endParaRPr lang="en-GB" sz="1200" kern="1200" dirty="0">
                <a:solidFill>
                  <a:sysClr val="windowText" lastClr="000000"/>
                </a:solidFill>
              </a:endParaRPr>
            </a:p>
          </p:txBody>
        </p:sp>
        <p:sp>
          <p:nvSpPr>
            <p:cNvPr id="20" name="Freeform 19"/>
            <p:cNvSpPr/>
            <p:nvPr/>
          </p:nvSpPr>
          <p:spPr>
            <a:xfrm>
              <a:off x="6115470"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bg1">
                <a:lumMod val="8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solidFill>
                    <a:schemeClr val="tx1"/>
                  </a:solidFill>
                </a:rPr>
                <a:t>Installation &amp; use</a:t>
              </a:r>
              <a:endParaRPr lang="en-GB" sz="1200" kern="1200" dirty="0">
                <a:solidFill>
                  <a:schemeClr val="tx1"/>
                </a:solidFill>
              </a:endParaRPr>
            </a:p>
          </p:txBody>
        </p:sp>
        <p:sp>
          <p:nvSpPr>
            <p:cNvPr id="21" name="Freeform 20"/>
            <p:cNvSpPr/>
            <p:nvPr/>
          </p:nvSpPr>
          <p:spPr>
            <a:xfrm>
              <a:off x="7193336"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bg1">
                <a:lumMod val="8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solidFill>
                    <a:schemeClr val="tx1"/>
                  </a:solidFill>
                </a:rPr>
                <a:t>Disposal</a:t>
              </a:r>
              <a:endParaRPr lang="en-GB" sz="1200" kern="1200" dirty="0">
                <a:solidFill>
                  <a:schemeClr val="tx1"/>
                </a:solidFill>
              </a:endParaRPr>
            </a:p>
          </p:txBody>
        </p:sp>
      </p:grpSp>
      <p:sp>
        <p:nvSpPr>
          <p:cNvPr id="22" name="Rectangle 21"/>
          <p:cNvSpPr/>
          <p:nvPr/>
        </p:nvSpPr>
        <p:spPr>
          <a:xfrm>
            <a:off x="658242" y="2845879"/>
            <a:ext cx="1687321" cy="307777"/>
          </a:xfrm>
          <a:prstGeom prst="rect">
            <a:avLst/>
          </a:prstGeom>
        </p:spPr>
        <p:txBody>
          <a:bodyPr wrap="none">
            <a:spAutoFit/>
          </a:bodyPr>
          <a:lstStyle/>
          <a:p>
            <a:r>
              <a:rPr lang="en-GB" b="1" dirty="0" smtClean="0">
                <a:latin typeface="+mn-lt"/>
              </a:rPr>
              <a:t>Permanent magnets</a:t>
            </a:r>
            <a:endParaRPr lang="en-GB" b="1" dirty="0">
              <a:latin typeface="+mn-lt"/>
            </a:endParaRPr>
          </a:p>
        </p:txBody>
      </p:sp>
      <p:sp>
        <p:nvSpPr>
          <p:cNvPr id="23" name="TextBox 22"/>
          <p:cNvSpPr txBox="1"/>
          <p:nvPr/>
        </p:nvSpPr>
        <p:spPr>
          <a:xfrm>
            <a:off x="658242" y="6413636"/>
            <a:ext cx="7540580" cy="276999"/>
          </a:xfrm>
          <a:prstGeom prst="rect">
            <a:avLst/>
          </a:prstGeom>
          <a:noFill/>
        </p:spPr>
        <p:txBody>
          <a:bodyPr wrap="square" rtlCol="0">
            <a:spAutoFit/>
          </a:bodyPr>
          <a:lstStyle/>
          <a:p>
            <a:r>
              <a:rPr lang="en-GB" sz="1200" dirty="0"/>
              <a:t>Source: EC (2014) </a:t>
            </a:r>
            <a:r>
              <a:rPr lang="en-GB" sz="1200" dirty="0" smtClean="0"/>
              <a:t>Report on critical raw materials for the EU: Critical raw materials profiles</a:t>
            </a:r>
            <a:endParaRPr lang="en-GB" sz="1200" dirty="0"/>
          </a:p>
        </p:txBody>
      </p:sp>
      <p:grpSp>
        <p:nvGrpSpPr>
          <p:cNvPr id="24" name="Group 23"/>
          <p:cNvGrpSpPr/>
          <p:nvPr/>
        </p:nvGrpSpPr>
        <p:grpSpPr>
          <a:xfrm>
            <a:off x="677957" y="4533562"/>
            <a:ext cx="7664823" cy="798327"/>
            <a:chOff x="726141" y="3477838"/>
            <a:chExt cx="7664823" cy="479051"/>
          </a:xfrm>
        </p:grpSpPr>
        <p:sp>
          <p:nvSpPr>
            <p:cNvPr id="25" name="Freeform 24"/>
            <p:cNvSpPr/>
            <p:nvPr/>
          </p:nvSpPr>
          <p:spPr>
            <a:xfrm>
              <a:off x="726141"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t>Mine &amp; separate oxides</a:t>
              </a:r>
              <a:endParaRPr lang="en-GB" sz="1200" kern="1200" dirty="0"/>
            </a:p>
          </p:txBody>
        </p:sp>
        <p:sp>
          <p:nvSpPr>
            <p:cNvPr id="26" name="Freeform 25"/>
            <p:cNvSpPr/>
            <p:nvPr/>
          </p:nvSpPr>
          <p:spPr>
            <a:xfrm>
              <a:off x="1804006"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t>Purify oxides</a:t>
              </a:r>
              <a:endParaRPr lang="en-GB" sz="1200" kern="1200" dirty="0"/>
            </a:p>
          </p:txBody>
        </p:sp>
        <p:sp>
          <p:nvSpPr>
            <p:cNvPr id="27" name="Freeform 26"/>
            <p:cNvSpPr/>
            <p:nvPr/>
          </p:nvSpPr>
          <p:spPr>
            <a:xfrm>
              <a:off x="2881872"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dirty="0" smtClean="0">
                  <a:solidFill>
                    <a:sysClr val="windowText" lastClr="000000"/>
                  </a:solidFill>
                </a:rPr>
                <a:t>Phosphor </a:t>
              </a:r>
              <a:r>
                <a:rPr lang="en-GB" sz="1200" kern="1200" dirty="0" smtClean="0">
                  <a:solidFill>
                    <a:sysClr val="windowText" lastClr="000000"/>
                  </a:solidFill>
                </a:rPr>
                <a:t>powders</a:t>
              </a:r>
              <a:endParaRPr lang="en-GB" sz="1200" kern="1200" dirty="0">
                <a:solidFill>
                  <a:sysClr val="windowText" lastClr="000000"/>
                </a:solidFill>
              </a:endParaRPr>
            </a:p>
          </p:txBody>
        </p:sp>
        <p:sp>
          <p:nvSpPr>
            <p:cNvPr id="28" name="Freeform 27"/>
            <p:cNvSpPr/>
            <p:nvPr/>
          </p:nvSpPr>
          <p:spPr>
            <a:xfrm>
              <a:off x="3959738"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solidFill>
                    <a:sysClr val="windowText" lastClr="000000"/>
                  </a:solidFill>
                </a:rPr>
                <a:t>Application of phosphor coatings</a:t>
              </a:r>
              <a:endParaRPr lang="en-GB" sz="1200" kern="1200" dirty="0">
                <a:solidFill>
                  <a:sysClr val="windowText" lastClr="000000"/>
                </a:solidFill>
              </a:endParaRPr>
            </a:p>
          </p:txBody>
        </p:sp>
        <p:sp>
          <p:nvSpPr>
            <p:cNvPr id="29" name="Freeform 28"/>
            <p:cNvSpPr/>
            <p:nvPr/>
          </p:nvSpPr>
          <p:spPr>
            <a:xfrm>
              <a:off x="5037604"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solidFill>
                    <a:sysClr val="windowText" lastClr="000000"/>
                  </a:solidFill>
                </a:rPr>
                <a:t>Light bulb assembly &amp; distribution</a:t>
              </a:r>
              <a:endParaRPr lang="en-GB" sz="1200" kern="1200" dirty="0">
                <a:solidFill>
                  <a:sysClr val="windowText" lastClr="000000"/>
                </a:solidFill>
              </a:endParaRPr>
            </a:p>
          </p:txBody>
        </p:sp>
        <p:sp>
          <p:nvSpPr>
            <p:cNvPr id="30" name="Freeform 29"/>
            <p:cNvSpPr/>
            <p:nvPr/>
          </p:nvSpPr>
          <p:spPr>
            <a:xfrm>
              <a:off x="6115470"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bg1">
                <a:lumMod val="8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solidFill>
                    <a:schemeClr val="tx1"/>
                  </a:solidFill>
                </a:rPr>
                <a:t>Installation &amp; use</a:t>
              </a:r>
              <a:endParaRPr lang="en-GB" sz="1200" kern="1200" dirty="0">
                <a:solidFill>
                  <a:schemeClr val="tx1"/>
                </a:solidFill>
              </a:endParaRPr>
            </a:p>
          </p:txBody>
        </p:sp>
        <p:sp>
          <p:nvSpPr>
            <p:cNvPr id="31" name="Freeform 30"/>
            <p:cNvSpPr/>
            <p:nvPr/>
          </p:nvSpPr>
          <p:spPr>
            <a:xfrm>
              <a:off x="7193336"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bg1">
                <a:lumMod val="8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smtClean="0">
                  <a:solidFill>
                    <a:schemeClr val="tx1"/>
                  </a:solidFill>
                </a:rPr>
                <a:t>Disposal</a:t>
              </a:r>
              <a:endParaRPr lang="en-GB" sz="1200" kern="1200" dirty="0">
                <a:solidFill>
                  <a:schemeClr val="tx1"/>
                </a:solidFill>
              </a:endParaRPr>
            </a:p>
          </p:txBody>
        </p:sp>
      </p:grpSp>
      <p:sp>
        <p:nvSpPr>
          <p:cNvPr id="32" name="Rectangle 31"/>
          <p:cNvSpPr/>
          <p:nvPr/>
        </p:nvSpPr>
        <p:spPr>
          <a:xfrm>
            <a:off x="649278" y="4221956"/>
            <a:ext cx="967957" cy="307777"/>
          </a:xfrm>
          <a:prstGeom prst="rect">
            <a:avLst/>
          </a:prstGeom>
        </p:spPr>
        <p:txBody>
          <a:bodyPr wrap="none">
            <a:spAutoFit/>
          </a:bodyPr>
          <a:lstStyle/>
          <a:p>
            <a:r>
              <a:rPr lang="en-GB" b="1" dirty="0" smtClean="0">
                <a:latin typeface="+mn-lt"/>
              </a:rPr>
              <a:t>Phosphors</a:t>
            </a:r>
            <a:endParaRPr lang="en-GB" b="1" dirty="0">
              <a:latin typeface="+mn-lt"/>
            </a:endParaRPr>
          </a:p>
        </p:txBody>
      </p:sp>
    </p:spTree>
    <p:extLst>
      <p:ext uri="{BB962C8B-B14F-4D97-AF65-F5344CB8AC3E}">
        <p14:creationId xmlns:p14="http://schemas.microsoft.com/office/powerpoint/2010/main" val="247955830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lstStyle/>
          <a:p>
            <a:r>
              <a:rPr lang="en-GB" dirty="0" smtClean="0"/>
              <a:t>Table 8.1:  </a:t>
            </a:r>
            <a:r>
              <a:rPr lang="en-GB" b="1" dirty="0" smtClean="0"/>
              <a:t>Plastics in </a:t>
            </a:r>
            <a:r>
              <a:rPr lang="en-GB" b="1" dirty="0" err="1" smtClean="0"/>
              <a:t>WEEE</a:t>
            </a:r>
            <a:endParaRPr lang="en-GB" b="1" dirty="0"/>
          </a:p>
        </p:txBody>
      </p:sp>
      <p:graphicFrame>
        <p:nvGraphicFramePr>
          <p:cNvPr id="3" name="Table 2"/>
          <p:cNvGraphicFramePr>
            <a:graphicFrameLocks noGrp="1"/>
          </p:cNvGraphicFramePr>
          <p:nvPr>
            <p:extLst>
              <p:ext uri="{D42A27DB-BD31-4B8C-83A1-F6EECF244321}">
                <p14:modId xmlns:p14="http://schemas.microsoft.com/office/powerpoint/2010/main" val="2180089842"/>
              </p:ext>
            </p:extLst>
          </p:nvPr>
        </p:nvGraphicFramePr>
        <p:xfrm>
          <a:off x="766483" y="939886"/>
          <a:ext cx="7946746" cy="4822734"/>
        </p:xfrm>
        <a:graphic>
          <a:graphicData uri="http://schemas.openxmlformats.org/drawingml/2006/table">
            <a:tbl>
              <a:tblPr firstRow="1" firstCol="1" bandRow="1">
                <a:tableStyleId>{F5AB1C69-6EDB-4FF4-983F-18BD219EF322}</a:tableStyleId>
              </a:tblPr>
              <a:tblGrid>
                <a:gridCol w="1419191">
                  <a:extLst>
                    <a:ext uri="{9D8B030D-6E8A-4147-A177-3AD203B41FA5}">
                      <a16:colId xmlns:a16="http://schemas.microsoft.com/office/drawing/2014/main" val="20000"/>
                    </a:ext>
                  </a:extLst>
                </a:gridCol>
                <a:gridCol w="1005707">
                  <a:extLst>
                    <a:ext uri="{9D8B030D-6E8A-4147-A177-3AD203B41FA5}">
                      <a16:colId xmlns:a16="http://schemas.microsoft.com/office/drawing/2014/main" val="20001"/>
                    </a:ext>
                  </a:extLst>
                </a:gridCol>
                <a:gridCol w="1092726">
                  <a:extLst>
                    <a:ext uri="{9D8B030D-6E8A-4147-A177-3AD203B41FA5}">
                      <a16:colId xmlns:a16="http://schemas.microsoft.com/office/drawing/2014/main" val="20002"/>
                    </a:ext>
                  </a:extLst>
                </a:gridCol>
                <a:gridCol w="806823">
                  <a:extLst>
                    <a:ext uri="{9D8B030D-6E8A-4147-A177-3AD203B41FA5}">
                      <a16:colId xmlns:a16="http://schemas.microsoft.com/office/drawing/2014/main" val="20003"/>
                    </a:ext>
                  </a:extLst>
                </a:gridCol>
                <a:gridCol w="995082">
                  <a:extLst>
                    <a:ext uri="{9D8B030D-6E8A-4147-A177-3AD203B41FA5}">
                      <a16:colId xmlns:a16="http://schemas.microsoft.com/office/drawing/2014/main" val="20004"/>
                    </a:ext>
                  </a:extLst>
                </a:gridCol>
                <a:gridCol w="1075765">
                  <a:extLst>
                    <a:ext uri="{9D8B030D-6E8A-4147-A177-3AD203B41FA5}">
                      <a16:colId xmlns:a16="http://schemas.microsoft.com/office/drawing/2014/main" val="20005"/>
                    </a:ext>
                  </a:extLst>
                </a:gridCol>
                <a:gridCol w="900953">
                  <a:extLst>
                    <a:ext uri="{9D8B030D-6E8A-4147-A177-3AD203B41FA5}">
                      <a16:colId xmlns:a16="http://schemas.microsoft.com/office/drawing/2014/main" val="20006"/>
                    </a:ext>
                  </a:extLst>
                </a:gridCol>
                <a:gridCol w="650499">
                  <a:extLst>
                    <a:ext uri="{9D8B030D-6E8A-4147-A177-3AD203B41FA5}">
                      <a16:colId xmlns:a16="http://schemas.microsoft.com/office/drawing/2014/main" val="20007"/>
                    </a:ext>
                  </a:extLst>
                </a:gridCol>
              </a:tblGrid>
              <a:tr h="460381">
                <a:tc>
                  <a:txBody>
                    <a:bodyPr/>
                    <a:lstStyle/>
                    <a:p>
                      <a:pPr>
                        <a:lnSpc>
                          <a:spcPct val="100000"/>
                        </a:lnSpc>
                        <a:spcAft>
                          <a:spcPts val="0"/>
                        </a:spcAft>
                      </a:pPr>
                      <a:r>
                        <a:rPr lang="en-GB" sz="1200" dirty="0">
                          <a:effectLst/>
                        </a:rPr>
                        <a:t>Plastic Identification Code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rPr>
                        <a:t>01 PET</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rPr>
                        <a:t>02 PE-HD</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rPr>
                        <a:t>03 PVC</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rPr>
                        <a:t>04 PE-LD</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rPr>
                        <a:t>05 PP</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rPr>
                        <a:t>06 PS</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rPr>
                        <a:t>07 O</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601316">
                <a:tc>
                  <a:txBody>
                    <a:bodyPr/>
                    <a:lstStyle/>
                    <a:p>
                      <a:pPr>
                        <a:lnSpc>
                          <a:spcPct val="100000"/>
                        </a:lnSpc>
                        <a:spcAft>
                          <a:spcPts val="0"/>
                        </a:spcAft>
                      </a:pPr>
                      <a:r>
                        <a:rPr lang="en-GB" sz="1200" dirty="0">
                          <a:effectLst/>
                        </a:rPr>
                        <a:t>Type of plastic polymer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200" dirty="0">
                          <a:effectLst/>
                        </a:rPr>
                        <a:t>Polyethylene terephthalate (PET, PETE)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200" dirty="0">
                          <a:effectLst/>
                        </a:rPr>
                        <a:t>High-density polyethylene (HDPE)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200" dirty="0">
                          <a:effectLst/>
                        </a:rPr>
                        <a:t>Polyvinyl chloride (PVC)</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200" dirty="0">
                          <a:effectLst/>
                        </a:rPr>
                        <a:t>Low-density polyethylene (LDPE)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200" dirty="0">
                          <a:effectLst/>
                        </a:rPr>
                        <a:t>Polypropylene (PP)</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200">
                          <a:effectLst/>
                        </a:rPr>
                        <a:t>Polystyrene (PS)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200" dirty="0" smtClean="0">
                          <a:effectLst/>
                        </a:rPr>
                        <a:t>Other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417893">
                <a:tc>
                  <a:txBody>
                    <a:bodyPr/>
                    <a:lstStyle/>
                    <a:p>
                      <a:pPr>
                        <a:lnSpc>
                          <a:spcPct val="100000"/>
                        </a:lnSpc>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Large domestic</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appliances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2"/>
                  </a:ext>
                </a:extLst>
              </a:tr>
              <a:tr h="417893">
                <a:tc>
                  <a:txBody>
                    <a:bodyPr/>
                    <a:lstStyle/>
                    <a:p>
                      <a:pPr>
                        <a:lnSpc>
                          <a:spcPct val="100000"/>
                        </a:lnSpc>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Small domestic appliances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3"/>
                  </a:ext>
                </a:extLst>
              </a:tr>
              <a:tr h="417893">
                <a:tc>
                  <a:txBody>
                    <a:bodyPr/>
                    <a:lstStyle/>
                    <a:p>
                      <a:pPr>
                        <a:lnSpc>
                          <a:spcPct val="100000"/>
                        </a:lnSpc>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Data processing equipment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4"/>
                  </a:ext>
                </a:extLst>
              </a:tr>
              <a:tr h="417893">
                <a:tc>
                  <a:txBody>
                    <a:bodyPr/>
                    <a:lstStyle/>
                    <a:p>
                      <a:pPr>
                        <a:lnSpc>
                          <a:spcPct val="100000"/>
                        </a:lnSpc>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Brown goods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5"/>
                  </a:ext>
                </a:extLst>
              </a:tr>
              <a:tr h="417893">
                <a:tc>
                  <a:txBody>
                    <a:bodyPr/>
                    <a:lstStyle/>
                    <a:p>
                      <a:pPr>
                        <a:lnSpc>
                          <a:spcPct val="100000"/>
                        </a:lnSpc>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Telecom’s equipment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6"/>
                  </a:ext>
                </a:extLst>
              </a:tr>
              <a:tr h="417893">
                <a:tc>
                  <a:txBody>
                    <a:bodyPr/>
                    <a:lstStyle/>
                    <a:p>
                      <a:pPr>
                        <a:lnSpc>
                          <a:spcPct val="100000"/>
                        </a:lnSpc>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Electrical equipment</a:t>
                      </a: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7"/>
                  </a:ext>
                </a:extLst>
              </a:tr>
              <a:tr h="417893">
                <a:tc>
                  <a:txBody>
                    <a:bodyPr/>
                    <a:lstStyle/>
                    <a:p>
                      <a:pPr>
                        <a:lnSpc>
                          <a:spcPct val="100000"/>
                        </a:lnSpc>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Office equipment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8"/>
                  </a:ext>
                </a:extLst>
              </a:tr>
              <a:tr h="417893">
                <a:tc>
                  <a:txBody>
                    <a:bodyPr/>
                    <a:lstStyle/>
                    <a:p>
                      <a:pPr>
                        <a:lnSpc>
                          <a:spcPct val="100000"/>
                        </a:lnSpc>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Medical</a:t>
                      </a:r>
                      <a:r>
                        <a:rPr lang="en-GB" sz="1200" baseline="0" dirty="0" smtClean="0">
                          <a:effectLst/>
                          <a:latin typeface="Calibri" panose="020F0502020204030204" pitchFamily="34" charset="0"/>
                          <a:ea typeface="Calibri" panose="020F0502020204030204" pitchFamily="34" charset="0"/>
                          <a:cs typeface="Times New Roman" panose="02020603050405020304" pitchFamily="18" charset="0"/>
                        </a:rPr>
                        <a:t> equipment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9"/>
                  </a:ext>
                </a:extLst>
              </a:tr>
              <a:tr h="417893">
                <a:tc>
                  <a:txBody>
                    <a:bodyPr/>
                    <a:lstStyle/>
                    <a:p>
                      <a:pPr>
                        <a:lnSpc>
                          <a:spcPct val="100000"/>
                        </a:lnSpc>
                        <a:spcAft>
                          <a:spcPts val="0"/>
                        </a:spcAft>
                      </a:pPr>
                      <a:r>
                        <a:rPr lang="en-GB" sz="1200" dirty="0" smtClean="0">
                          <a:effectLst/>
                          <a:latin typeface="Calibri" panose="020F0502020204030204" pitchFamily="34" charset="0"/>
                          <a:ea typeface="Calibri" panose="020F0502020204030204" pitchFamily="34" charset="0"/>
                          <a:cs typeface="Times New Roman" panose="02020603050405020304" pitchFamily="18" charset="0"/>
                        </a:rPr>
                        <a:t>Cables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10"/>
                  </a:ext>
                </a:extLst>
              </a:tr>
            </a:tbl>
          </a:graphicData>
        </a:graphic>
      </p:graphicFrame>
      <p:sp>
        <p:nvSpPr>
          <p:cNvPr id="4" name="TextBox 3"/>
          <p:cNvSpPr txBox="1"/>
          <p:nvPr/>
        </p:nvSpPr>
        <p:spPr>
          <a:xfrm>
            <a:off x="695885" y="5771510"/>
            <a:ext cx="8084578" cy="1015663"/>
          </a:xfrm>
          <a:prstGeom prst="rect">
            <a:avLst/>
          </a:prstGeom>
          <a:noFill/>
        </p:spPr>
        <p:txBody>
          <a:bodyPr wrap="square" rtlCol="0">
            <a:spAutoFit/>
          </a:bodyPr>
          <a:lstStyle/>
          <a:p>
            <a:r>
              <a:rPr lang="en-GB" sz="1200" b="1" dirty="0" smtClean="0"/>
              <a:t>Other</a:t>
            </a:r>
            <a:r>
              <a:rPr lang="en-GB" sz="1200" dirty="0" smtClean="0"/>
              <a:t> includes Polycarbonate, ABS, PA (Polyamide), PU (Polyurethane), Epoxy, Thermosets</a:t>
            </a:r>
          </a:p>
          <a:p>
            <a:endParaRPr lang="en-GB" sz="1200" dirty="0" smtClean="0"/>
          </a:p>
          <a:p>
            <a:r>
              <a:rPr lang="en-GB" sz="1200" dirty="0"/>
              <a:t>Source:  </a:t>
            </a:r>
            <a:r>
              <a:rPr lang="en-GB" sz="1200" dirty="0" err="1" smtClean="0"/>
              <a:t>Goosey</a:t>
            </a:r>
            <a:r>
              <a:rPr lang="en-GB" sz="1200" dirty="0" smtClean="0"/>
              <a:t>, M (2013) The </a:t>
            </a:r>
            <a:r>
              <a:rPr lang="en-GB" sz="1200" dirty="0"/>
              <a:t>Materials Content of </a:t>
            </a:r>
            <a:r>
              <a:rPr lang="en-GB" sz="1200" dirty="0" err="1"/>
              <a:t>WEEE</a:t>
            </a:r>
            <a:r>
              <a:rPr lang="en-GB" sz="1200" dirty="0"/>
              <a:t> – Plastics ) </a:t>
            </a:r>
            <a:r>
              <a:rPr lang="en-GB" sz="1200" dirty="0" err="1"/>
              <a:t>ieMRC</a:t>
            </a:r>
            <a:r>
              <a:rPr lang="en-GB" sz="1200" dirty="0"/>
              <a:t>, </a:t>
            </a:r>
            <a:r>
              <a:rPr lang="en-GB" sz="1200" dirty="0" smtClean="0">
                <a:hlinkClick r:id="rId2"/>
              </a:rPr>
              <a:t>http://www.lboro.ac.uk/microsites/research/iemrc/Events%20write%20up/Events%20write%20up/MTGIeMRCBrussels170413.pdf</a:t>
            </a:r>
            <a:r>
              <a:rPr lang="en-GB" sz="1200" dirty="0" smtClean="0"/>
              <a:t> [accessed 3 February 2016]</a:t>
            </a:r>
            <a:endParaRPr lang="en-GB" sz="1200" dirty="0"/>
          </a:p>
        </p:txBody>
      </p:sp>
    </p:spTree>
    <p:extLst>
      <p:ext uri="{BB962C8B-B14F-4D97-AF65-F5344CB8AC3E}">
        <p14:creationId xmlns:p14="http://schemas.microsoft.com/office/powerpoint/2010/main" val="265478089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8.2:  </a:t>
            </a:r>
            <a:r>
              <a:rPr lang="en-GB" b="1" dirty="0" smtClean="0"/>
              <a:t>Global recycling rates</a:t>
            </a:r>
            <a:endParaRPr lang="en-GB" b="1" dirty="0"/>
          </a:p>
        </p:txBody>
      </p:sp>
      <p:graphicFrame>
        <p:nvGraphicFramePr>
          <p:cNvPr id="7" name="Chart 6"/>
          <p:cNvGraphicFramePr/>
          <p:nvPr>
            <p:extLst>
              <p:ext uri="{D42A27DB-BD31-4B8C-83A1-F6EECF244321}">
                <p14:modId xmlns:p14="http://schemas.microsoft.com/office/powerpoint/2010/main" val="1699776081"/>
              </p:ext>
            </p:extLst>
          </p:nvPr>
        </p:nvGraphicFramePr>
        <p:xfrm>
          <a:off x="726142" y="1396999"/>
          <a:ext cx="6817658" cy="4560047"/>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p:cNvSpPr txBox="1"/>
          <p:nvPr/>
        </p:nvSpPr>
        <p:spPr>
          <a:xfrm>
            <a:off x="376518" y="5957047"/>
            <a:ext cx="8138832" cy="646331"/>
          </a:xfrm>
          <a:prstGeom prst="rect">
            <a:avLst/>
          </a:prstGeom>
          <a:noFill/>
        </p:spPr>
        <p:txBody>
          <a:bodyPr wrap="square" rtlCol="0">
            <a:spAutoFit/>
          </a:bodyPr>
          <a:lstStyle/>
          <a:p>
            <a:r>
              <a:rPr lang="en-GB" sz="1200" dirty="0" smtClean="0"/>
              <a:t>Source: </a:t>
            </a:r>
            <a:r>
              <a:rPr lang="en-GB" sz="1200" dirty="0" err="1"/>
              <a:t>Graedel</a:t>
            </a:r>
            <a:r>
              <a:rPr lang="en-GB" sz="1200" dirty="0"/>
              <a:t>, </a:t>
            </a:r>
            <a:r>
              <a:rPr lang="en-GB" sz="1200" dirty="0" err="1"/>
              <a:t>TE</a:t>
            </a:r>
            <a:r>
              <a:rPr lang="en-GB" sz="1200" dirty="0"/>
              <a:t>  </a:t>
            </a:r>
            <a:r>
              <a:rPr lang="en-GB" sz="1200" i="1" dirty="0"/>
              <a:t>et al </a:t>
            </a:r>
            <a:r>
              <a:rPr lang="en-GB" sz="1200" dirty="0"/>
              <a:t>(2011), Assessing mineral resources in society: metal stocks and recycling rates, </a:t>
            </a:r>
            <a:endParaRPr lang="en-GB" sz="1200" dirty="0" smtClean="0"/>
          </a:p>
          <a:p>
            <a:r>
              <a:rPr lang="en-GB" sz="1200" i="1" dirty="0" smtClean="0"/>
              <a:t>UNEP </a:t>
            </a:r>
            <a:r>
              <a:rPr lang="en-GB" sz="1200" i="1" dirty="0"/>
              <a:t>International Resource Panel,  </a:t>
            </a:r>
            <a:r>
              <a:rPr lang="en-GB" sz="1200" u="sng" dirty="0">
                <a:hlinkClick r:id="rId3"/>
              </a:rPr>
              <a:t>http://www.unep.org/resourcepanel/publications/recyclingratesofmetals/tabid/56073/default.aspx</a:t>
            </a:r>
            <a:r>
              <a:rPr lang="en-GB" sz="1200" dirty="0"/>
              <a:t> [accessed 23 Apr. 16]</a:t>
            </a:r>
          </a:p>
        </p:txBody>
      </p:sp>
    </p:spTree>
    <p:extLst>
      <p:ext uri="{BB962C8B-B14F-4D97-AF65-F5344CB8AC3E}">
        <p14:creationId xmlns:p14="http://schemas.microsoft.com/office/powerpoint/2010/main" val="229761571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8.3:  </a:t>
            </a:r>
            <a:r>
              <a:rPr lang="en-GB" b="1" dirty="0" smtClean="0"/>
              <a:t>Global e-waste quantities</a:t>
            </a:r>
            <a:endParaRPr lang="en-GB" b="1" dirty="0"/>
          </a:p>
        </p:txBody>
      </p:sp>
      <p:graphicFrame>
        <p:nvGraphicFramePr>
          <p:cNvPr id="8" name="Chart 7"/>
          <p:cNvGraphicFramePr/>
          <p:nvPr>
            <p:extLst>
              <p:ext uri="{D42A27DB-BD31-4B8C-83A1-F6EECF244321}">
                <p14:modId xmlns:p14="http://schemas.microsoft.com/office/powerpoint/2010/main" val="4230784953"/>
              </p:ext>
            </p:extLst>
          </p:nvPr>
        </p:nvGraphicFramePr>
        <p:xfrm>
          <a:off x="628650" y="1396999"/>
          <a:ext cx="7479926" cy="4506259"/>
        </p:xfrm>
        <a:graphic>
          <a:graphicData uri="http://schemas.openxmlformats.org/drawingml/2006/chart">
            <c:chart xmlns:c="http://schemas.openxmlformats.org/drawingml/2006/chart" xmlns:r="http://schemas.openxmlformats.org/officeDocument/2006/relationships" r:id="rId2"/>
          </a:graphicData>
        </a:graphic>
      </p:graphicFrame>
      <p:sp>
        <p:nvSpPr>
          <p:cNvPr id="10" name="TextBox 9"/>
          <p:cNvSpPr txBox="1"/>
          <p:nvPr/>
        </p:nvSpPr>
        <p:spPr>
          <a:xfrm>
            <a:off x="658907" y="6185647"/>
            <a:ext cx="7449669" cy="461665"/>
          </a:xfrm>
          <a:prstGeom prst="rect">
            <a:avLst/>
          </a:prstGeom>
          <a:noFill/>
        </p:spPr>
        <p:txBody>
          <a:bodyPr wrap="square" rtlCol="0">
            <a:spAutoFit/>
          </a:bodyPr>
          <a:lstStyle/>
          <a:p>
            <a:r>
              <a:rPr lang="en-GB" sz="1200" dirty="0" smtClean="0"/>
              <a:t>Source:  </a:t>
            </a:r>
            <a:r>
              <a:rPr lang="en-GB" sz="1200" dirty="0" err="1"/>
              <a:t>Baldé</a:t>
            </a:r>
            <a:r>
              <a:rPr lang="en-GB" sz="1200" dirty="0"/>
              <a:t>, CP, Wang, F, </a:t>
            </a:r>
            <a:r>
              <a:rPr lang="en-GB" sz="1200" dirty="0" err="1"/>
              <a:t>Kuehr</a:t>
            </a:r>
            <a:r>
              <a:rPr lang="en-GB" sz="1200" dirty="0"/>
              <a:t>, R, Huisman, J (2015) The global e-waste monitor – 2014, </a:t>
            </a:r>
            <a:r>
              <a:rPr lang="en-GB" sz="1200" i="1" dirty="0"/>
              <a:t>United Nations University, IAS – </a:t>
            </a:r>
            <a:r>
              <a:rPr lang="en-GB" sz="1200" i="1" dirty="0" err="1"/>
              <a:t>SCYCLE</a:t>
            </a:r>
            <a:r>
              <a:rPr lang="en-GB" sz="1200" dirty="0"/>
              <a:t>, Bonn, Germany</a:t>
            </a:r>
            <a:r>
              <a:rPr lang="en-GB" sz="1200" dirty="0" smtClean="0"/>
              <a:t> </a:t>
            </a:r>
            <a:endParaRPr lang="en-GB" sz="1200" dirty="0"/>
          </a:p>
        </p:txBody>
      </p:sp>
    </p:spTree>
    <p:extLst>
      <p:ext uri="{BB962C8B-B14F-4D97-AF65-F5344CB8AC3E}">
        <p14:creationId xmlns:p14="http://schemas.microsoft.com/office/powerpoint/2010/main" val="153278938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Figure 8.4:  </a:t>
            </a:r>
            <a:r>
              <a:rPr lang="en-GB" b="1" dirty="0" smtClean="0"/>
              <a:t>E-waste by region</a:t>
            </a:r>
            <a:endParaRPr lang="en-GB" dirty="0"/>
          </a:p>
        </p:txBody>
      </p:sp>
      <p:graphicFrame>
        <p:nvGraphicFramePr>
          <p:cNvPr id="13" name="Content Placeholder 12"/>
          <p:cNvGraphicFramePr>
            <a:graphicFrameLocks noGrp="1"/>
          </p:cNvGraphicFramePr>
          <p:nvPr>
            <p:ph sz="half" idx="1"/>
            <p:extLst>
              <p:ext uri="{D42A27DB-BD31-4B8C-83A1-F6EECF244321}">
                <p14:modId xmlns:p14="http://schemas.microsoft.com/office/powerpoint/2010/main" val="1342066933"/>
              </p:ext>
            </p:extLst>
          </p:nvPr>
        </p:nvGraphicFramePr>
        <p:xfrm>
          <a:off x="1" y="1825625"/>
          <a:ext cx="4872788" cy="407787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4" name="Content Placeholder 13"/>
          <p:cNvGraphicFramePr>
            <a:graphicFrameLocks noGrp="1"/>
          </p:cNvGraphicFramePr>
          <p:nvPr>
            <p:ph sz="half" idx="2"/>
            <p:extLst>
              <p:ext uri="{D42A27DB-BD31-4B8C-83A1-F6EECF244321}">
                <p14:modId xmlns:p14="http://schemas.microsoft.com/office/powerpoint/2010/main" val="3751913522"/>
              </p:ext>
            </p:extLst>
          </p:nvPr>
        </p:nvGraphicFramePr>
        <p:xfrm>
          <a:off x="4787900" y="1825624"/>
          <a:ext cx="3727449" cy="4077871"/>
        </p:xfrm>
        <a:graphic>
          <a:graphicData uri="http://schemas.openxmlformats.org/drawingml/2006/chart">
            <c:chart xmlns:c="http://schemas.openxmlformats.org/drawingml/2006/chart" xmlns:r="http://schemas.openxmlformats.org/officeDocument/2006/relationships" r:id="rId3"/>
          </a:graphicData>
        </a:graphic>
      </p:graphicFrame>
      <p:sp>
        <p:nvSpPr>
          <p:cNvPr id="18" name="TextBox 17"/>
          <p:cNvSpPr txBox="1"/>
          <p:nvPr/>
        </p:nvSpPr>
        <p:spPr>
          <a:xfrm>
            <a:off x="658907" y="6185647"/>
            <a:ext cx="7449669" cy="461665"/>
          </a:xfrm>
          <a:prstGeom prst="rect">
            <a:avLst/>
          </a:prstGeom>
          <a:noFill/>
        </p:spPr>
        <p:txBody>
          <a:bodyPr wrap="square" rtlCol="0">
            <a:spAutoFit/>
          </a:bodyPr>
          <a:lstStyle/>
          <a:p>
            <a:r>
              <a:rPr lang="en-GB" sz="1200" dirty="0" smtClean="0"/>
              <a:t>Source:  </a:t>
            </a:r>
            <a:r>
              <a:rPr lang="en-GB" sz="1200" dirty="0" err="1"/>
              <a:t>Baldé</a:t>
            </a:r>
            <a:r>
              <a:rPr lang="en-GB" sz="1200" dirty="0"/>
              <a:t>, CP, Wang, F, </a:t>
            </a:r>
            <a:r>
              <a:rPr lang="en-GB" sz="1200" dirty="0" err="1"/>
              <a:t>Kuehr</a:t>
            </a:r>
            <a:r>
              <a:rPr lang="en-GB" sz="1200" dirty="0"/>
              <a:t>, R, Huisman, J (2015) </a:t>
            </a:r>
            <a:endParaRPr lang="en-GB" sz="1200" dirty="0" smtClean="0"/>
          </a:p>
          <a:p>
            <a:r>
              <a:rPr lang="en-GB" sz="1200" dirty="0" smtClean="0"/>
              <a:t>The </a:t>
            </a:r>
            <a:r>
              <a:rPr lang="en-GB" sz="1200" dirty="0"/>
              <a:t>global e-waste monitor – 2014, </a:t>
            </a:r>
            <a:r>
              <a:rPr lang="en-GB" sz="1200" i="1" dirty="0"/>
              <a:t>United Nations University, IAS – </a:t>
            </a:r>
            <a:r>
              <a:rPr lang="en-GB" sz="1200" i="1" dirty="0" err="1"/>
              <a:t>SCYCLE</a:t>
            </a:r>
            <a:r>
              <a:rPr lang="en-GB" sz="1200" dirty="0"/>
              <a:t>, Bonn, Germany</a:t>
            </a:r>
            <a:r>
              <a:rPr lang="en-GB" sz="1200" dirty="0" smtClean="0"/>
              <a:t> cc</a:t>
            </a:r>
            <a:endParaRPr lang="en-GB" sz="1200" dirty="0"/>
          </a:p>
        </p:txBody>
      </p:sp>
    </p:spTree>
    <p:extLst>
      <p:ext uri="{BB962C8B-B14F-4D97-AF65-F5344CB8AC3E}">
        <p14:creationId xmlns:p14="http://schemas.microsoft.com/office/powerpoint/2010/main" val="167615073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Figure 8.5:  </a:t>
            </a:r>
            <a:r>
              <a:rPr lang="en-GB" b="1" dirty="0" smtClean="0"/>
              <a:t>Circular economy value opportunities</a:t>
            </a:r>
            <a:endParaRPr lang="en-GB" dirty="0"/>
          </a:p>
        </p:txBody>
      </p:sp>
      <p:graphicFrame>
        <p:nvGraphicFramePr>
          <p:cNvPr id="7" name="Chart 6"/>
          <p:cNvGraphicFramePr/>
          <p:nvPr>
            <p:extLst>
              <p:ext uri="{D42A27DB-BD31-4B8C-83A1-F6EECF244321}">
                <p14:modId xmlns:p14="http://schemas.microsoft.com/office/powerpoint/2010/main" val="4178389795"/>
              </p:ext>
            </p:extLst>
          </p:nvPr>
        </p:nvGraphicFramePr>
        <p:xfrm>
          <a:off x="954741" y="1245705"/>
          <a:ext cx="7409329" cy="5303013"/>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p:cNvSpPr txBox="1"/>
          <p:nvPr/>
        </p:nvSpPr>
        <p:spPr>
          <a:xfrm>
            <a:off x="458603" y="6410218"/>
            <a:ext cx="8097088" cy="276999"/>
          </a:xfrm>
          <a:prstGeom prst="rect">
            <a:avLst/>
          </a:prstGeom>
          <a:noFill/>
        </p:spPr>
        <p:txBody>
          <a:bodyPr wrap="none" rtlCol="0">
            <a:spAutoFit/>
          </a:bodyPr>
          <a:lstStyle/>
          <a:p>
            <a:r>
              <a:rPr lang="en-GB" sz="1200" dirty="0" smtClean="0"/>
              <a:t>Source: </a:t>
            </a:r>
            <a:r>
              <a:rPr lang="en-GB" sz="1200" dirty="0" err="1"/>
              <a:t>WEF</a:t>
            </a:r>
            <a:r>
              <a:rPr lang="en-GB" sz="1200" dirty="0"/>
              <a:t> (2015), Project </a:t>
            </a:r>
            <a:r>
              <a:rPr lang="en-GB" sz="1200" dirty="0" err="1"/>
              <a:t>MainStream</a:t>
            </a:r>
            <a:r>
              <a:rPr lang="en-GB" sz="1200" dirty="0"/>
              <a:t> - Status Update, prepared with Ellen MacArthur Foundation and McKinsey</a:t>
            </a:r>
          </a:p>
        </p:txBody>
      </p:sp>
    </p:spTree>
    <p:extLst>
      <p:ext uri="{BB962C8B-B14F-4D97-AF65-F5344CB8AC3E}">
        <p14:creationId xmlns:p14="http://schemas.microsoft.com/office/powerpoint/2010/main" val="1163877219"/>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0" name="Title 1"/>
          <p:cNvSpPr>
            <a:spLocks noGrp="1"/>
          </p:cNvSpPr>
          <p:nvPr>
            <p:ph type="title"/>
          </p:nvPr>
        </p:nvSpPr>
        <p:spPr/>
        <p:txBody>
          <a:bodyPr>
            <a:normAutofit/>
          </a:bodyPr>
          <a:lstStyle/>
          <a:p>
            <a:r>
              <a:rPr lang="en-GB" sz="3200" dirty="0">
                <a:solidFill>
                  <a:prstClr val="black"/>
                </a:solidFill>
              </a:rPr>
              <a:t>Figure </a:t>
            </a:r>
            <a:r>
              <a:rPr lang="en-GB" sz="3200" dirty="0" smtClean="0">
                <a:solidFill>
                  <a:prstClr val="black"/>
                </a:solidFill>
              </a:rPr>
              <a:t>8.6:  </a:t>
            </a:r>
            <a:r>
              <a:rPr lang="en-GB" sz="3200" b="1" dirty="0">
                <a:solidFill>
                  <a:prstClr val="black"/>
                </a:solidFill>
              </a:rPr>
              <a:t>Circular economy framework</a:t>
            </a:r>
            <a:endParaRPr lang="en-GB" sz="2400" dirty="0"/>
          </a:p>
        </p:txBody>
      </p:sp>
      <p:graphicFrame>
        <p:nvGraphicFramePr>
          <p:cNvPr id="4" name="Content Placeholder 3"/>
          <p:cNvGraphicFramePr>
            <a:graphicFrameLocks noGrp="1"/>
          </p:cNvGraphicFramePr>
          <p:nvPr>
            <p:ph idx="1"/>
            <p:extLst/>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white"/>
                </a:solidFill>
              </a:rPr>
              <a:t>Enablers &amp; </a:t>
            </a:r>
            <a:r>
              <a:rPr lang="en-GB" sz="2000" b="1" i="1" dirty="0" smtClean="0">
                <a:solidFill>
                  <a:prstClr val="white"/>
                </a:solidFill>
              </a:rPr>
              <a:t>accelerators</a:t>
            </a:r>
            <a:endParaRPr lang="en-GB" sz="2000" b="1" i="1" dirty="0">
              <a:solidFill>
                <a:prstClr val="white"/>
              </a:solidFill>
            </a:endParaRP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smtClean="0">
                <a:solidFill>
                  <a:prstClr val="white"/>
                </a:solidFill>
              </a:rPr>
              <a:t>BUSINESS MODELS</a:t>
            </a:r>
          </a:p>
          <a:p>
            <a:pPr algn="ctr"/>
            <a:r>
              <a:rPr lang="en-GB" sz="1600" b="1" dirty="0" smtClean="0">
                <a:solidFill>
                  <a:prstClr val="white"/>
                </a:solidFill>
              </a:rPr>
              <a:t>&amp; RELATIONSHIPS</a:t>
            </a:r>
            <a:endParaRPr lang="en-GB" sz="1600" b="1" dirty="0">
              <a:solidFill>
                <a:prstClr val="white"/>
              </a:solidFill>
            </a:endParaRP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hueOff val="0"/>
                    <a:satOff val="0"/>
                    <a:lumOff val="0"/>
                    <a:alphaOff val="0"/>
                  </a:prstClr>
                </a:solidFill>
              </a:rPr>
              <a:t>Contracts &amp; services</a:t>
            </a:r>
            <a:endParaRPr lang="en-GB" sz="1700" dirty="0">
              <a:solidFill>
                <a:prstClr val="black">
                  <a:hueOff val="0"/>
                  <a:satOff val="0"/>
                  <a:lumOff val="0"/>
                  <a:alphaOff val="0"/>
                </a:prstClr>
              </a:solidFill>
            </a:endParaRP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Biomimicry</a:t>
              </a:r>
              <a:endParaRPr lang="en-GB" sz="1700" dirty="0">
                <a:solidFill>
                  <a:prstClr val="black"/>
                </a:solidFill>
              </a:endParaRPr>
            </a:p>
            <a:p>
              <a:pPr marL="171450" lvl="1" indent="-171450" defTabSz="844550">
                <a:lnSpc>
                  <a:spcPct val="90000"/>
                </a:lnSpc>
                <a:spcAft>
                  <a:spcPct val="15000"/>
                </a:spcAft>
                <a:buFontTx/>
                <a:buChar char="••"/>
              </a:pPr>
              <a:r>
                <a:rPr lang="en-GB" sz="1700" dirty="0" smtClean="0">
                  <a:solidFill>
                    <a:prstClr val="black"/>
                  </a:solidFill>
                </a:rPr>
                <a:t>Green chemistry</a:t>
              </a:r>
            </a:p>
            <a:p>
              <a:pPr marL="171450" lvl="1" indent="-171450" defTabSz="844550">
                <a:lnSpc>
                  <a:spcPct val="90000"/>
                </a:lnSpc>
                <a:spcAft>
                  <a:spcPct val="15000"/>
                </a:spcAft>
                <a:buFontTx/>
                <a:buChar char="••"/>
              </a:pPr>
              <a:r>
                <a:rPr lang="en-GB" sz="1700" dirty="0" smtClean="0">
                  <a:solidFill>
                    <a:prstClr val="black"/>
                  </a:solidFill>
                </a:rPr>
                <a:t>Systems thinking</a:t>
              </a:r>
              <a:endParaRPr lang="en-GB" sz="1700" dirty="0">
                <a:solidFill>
                  <a:prstClr val="black"/>
                </a:solidFill>
              </a:endParaRP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Technology &amp; digital</a:t>
            </a:r>
            <a:endParaRPr lang="en-GB" sz="1700" dirty="0">
              <a:solidFill>
                <a:prstClr val="black"/>
              </a:solidFill>
            </a:endParaRP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Product stewardship</a:t>
            </a:r>
          </a:p>
          <a:p>
            <a:pPr marL="171450" lvl="1" indent="-171450" defTabSz="844550">
              <a:lnSpc>
                <a:spcPct val="90000"/>
              </a:lnSpc>
              <a:spcAft>
                <a:spcPct val="15000"/>
              </a:spcAft>
              <a:buFontTx/>
              <a:buChar char="••"/>
            </a:pPr>
            <a:r>
              <a:rPr lang="en-GB" sz="1700" dirty="0" smtClean="0">
                <a:solidFill>
                  <a:prstClr val="black"/>
                </a:solidFill>
              </a:rPr>
              <a:t>Collaboration</a:t>
            </a:r>
          </a:p>
          <a:p>
            <a:pPr marL="171450" lvl="1" indent="-171450" defTabSz="844550">
              <a:lnSpc>
                <a:spcPct val="90000"/>
              </a:lnSpc>
              <a:spcAft>
                <a:spcPct val="15000"/>
              </a:spcAft>
              <a:buFontTx/>
              <a:buChar char="••"/>
            </a:pPr>
            <a:r>
              <a:rPr lang="en-GB" sz="1700" dirty="0" smtClean="0">
                <a:solidFill>
                  <a:prstClr val="black"/>
                </a:solidFill>
              </a:rPr>
              <a:t>Certification</a:t>
            </a:r>
            <a:endParaRPr lang="en-GB" sz="1700" dirty="0">
              <a:solidFill>
                <a:prstClr val="black"/>
              </a:solidFill>
            </a:endParaRP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hueOff val="0"/>
                    <a:satOff val="0"/>
                    <a:lumOff val="0"/>
                    <a:alphaOff val="0"/>
                  </a:prstClr>
                </a:solidFill>
              </a:rPr>
              <a:t>Recover,  recycle, reuse</a:t>
            </a:r>
            <a:endParaRPr lang="en-GB" sz="1700" dirty="0">
              <a:solidFill>
                <a:prstClr val="black">
                  <a:hueOff val="0"/>
                  <a:satOff val="0"/>
                  <a:lumOff val="0"/>
                  <a:alphaOff val="0"/>
                </a:prstClr>
              </a:solidFill>
            </a:endParaRP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smtClean="0">
                <a:solidFill>
                  <a:prstClr val="black">
                    <a:hueOff val="0"/>
                    <a:satOff val="0"/>
                    <a:lumOff val="0"/>
                    <a:alphaOff val="0"/>
                  </a:prstClr>
                </a:solidFill>
              </a:rPr>
              <a:t>Sharing &amp; exchange</a:t>
            </a:r>
            <a:endParaRPr lang="en-GB" sz="1700" dirty="0">
              <a:solidFill>
                <a:prstClr val="black">
                  <a:hueOff val="0"/>
                  <a:satOff val="0"/>
                  <a:lumOff val="0"/>
                  <a:alphaOff val="0"/>
                </a:prstClr>
              </a:solidFill>
            </a:endParaRP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310064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Figure 8.7:  </a:t>
            </a:r>
            <a:r>
              <a:rPr lang="en-GB" sz="2800" b="1" dirty="0" smtClean="0"/>
              <a:t>Circular economy framework: </a:t>
            </a:r>
            <a:r>
              <a:rPr lang="en-GB" sz="2800" b="1" dirty="0" err="1" smtClean="0"/>
              <a:t>Environcom</a:t>
            </a:r>
            <a:endParaRPr lang="en-GB" sz="2800" b="1" dirty="0"/>
          </a:p>
        </p:txBody>
      </p:sp>
      <p:graphicFrame>
        <p:nvGraphicFramePr>
          <p:cNvPr id="4" name="Table 3"/>
          <p:cNvGraphicFramePr>
            <a:graphicFrameLocks noGrp="1"/>
          </p:cNvGraphicFramePr>
          <p:nvPr>
            <p:extLst>
              <p:ext uri="{D42A27DB-BD31-4B8C-83A1-F6EECF244321}">
                <p14:modId xmlns:p14="http://schemas.microsoft.com/office/powerpoint/2010/main" val="4124525285"/>
              </p:ext>
            </p:extLst>
          </p:nvPr>
        </p:nvGraphicFramePr>
        <p:xfrm>
          <a:off x="723333" y="1244206"/>
          <a:ext cx="8035656" cy="5027295"/>
        </p:xfrm>
        <a:graphic>
          <a:graphicData uri="http://schemas.openxmlformats.org/drawingml/2006/table">
            <a:tbl>
              <a:tblPr/>
              <a:tblGrid>
                <a:gridCol w="960384">
                  <a:extLst>
                    <a:ext uri="{9D8B030D-6E8A-4147-A177-3AD203B41FA5}">
                      <a16:colId xmlns:a16="http://schemas.microsoft.com/office/drawing/2014/main" val="20000"/>
                    </a:ext>
                  </a:extLst>
                </a:gridCol>
                <a:gridCol w="1010753">
                  <a:extLst>
                    <a:ext uri="{9D8B030D-6E8A-4147-A177-3AD203B41FA5}">
                      <a16:colId xmlns:a16="http://schemas.microsoft.com/office/drawing/2014/main" val="20001"/>
                    </a:ext>
                  </a:extLst>
                </a:gridCol>
                <a:gridCol w="943939">
                  <a:extLst>
                    <a:ext uri="{9D8B030D-6E8A-4147-A177-3AD203B41FA5}">
                      <a16:colId xmlns:a16="http://schemas.microsoft.com/office/drawing/2014/main" val="20002"/>
                    </a:ext>
                  </a:extLst>
                </a:gridCol>
                <a:gridCol w="853430">
                  <a:extLst>
                    <a:ext uri="{9D8B030D-6E8A-4147-A177-3AD203B41FA5}">
                      <a16:colId xmlns:a16="http://schemas.microsoft.com/office/drawing/2014/main" val="20003"/>
                    </a:ext>
                  </a:extLst>
                </a:gridCol>
                <a:gridCol w="853430">
                  <a:extLst>
                    <a:ext uri="{9D8B030D-6E8A-4147-A177-3AD203B41FA5}">
                      <a16:colId xmlns:a16="http://schemas.microsoft.com/office/drawing/2014/main" val="20004"/>
                    </a:ext>
                  </a:extLst>
                </a:gridCol>
                <a:gridCol w="853430">
                  <a:extLst>
                    <a:ext uri="{9D8B030D-6E8A-4147-A177-3AD203B41FA5}">
                      <a16:colId xmlns:a16="http://schemas.microsoft.com/office/drawing/2014/main" val="20005"/>
                    </a:ext>
                  </a:extLst>
                </a:gridCol>
                <a:gridCol w="853430">
                  <a:extLst>
                    <a:ext uri="{9D8B030D-6E8A-4147-A177-3AD203B41FA5}">
                      <a16:colId xmlns:a16="http://schemas.microsoft.com/office/drawing/2014/main" val="20006"/>
                    </a:ext>
                  </a:extLst>
                </a:gridCol>
                <a:gridCol w="853430">
                  <a:extLst>
                    <a:ext uri="{9D8B030D-6E8A-4147-A177-3AD203B41FA5}">
                      <a16:colId xmlns:a16="http://schemas.microsoft.com/office/drawing/2014/main" val="20007"/>
                    </a:ext>
                  </a:extLst>
                </a:gridCol>
                <a:gridCol w="853430">
                  <a:extLst>
                    <a:ext uri="{9D8B030D-6E8A-4147-A177-3AD203B41FA5}">
                      <a16:colId xmlns:a16="http://schemas.microsoft.com/office/drawing/2014/main" val="20008"/>
                    </a:ext>
                  </a:extLst>
                </a:gridCol>
              </a:tblGrid>
              <a:tr h="400050">
                <a:tc>
                  <a:txBody>
                    <a:bodyPr/>
                    <a:lstStyle/>
                    <a:p>
                      <a:pPr algn="l" fontAlgn="ctr"/>
                      <a:endParaRPr lang="en-GB" sz="1600" b="1" i="0"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a:r>
                        <a:rPr lang="en-GB" sz="1600" i="1" dirty="0" smtClean="0"/>
                        <a:t>Sector</a:t>
                      </a:r>
                      <a:r>
                        <a:rPr lang="en-GB" sz="1600" dirty="0" smtClean="0"/>
                        <a:t>: Consumer electricals</a:t>
                      </a:r>
                      <a:r>
                        <a:rPr lang="en-GB" sz="1600" baseline="0" dirty="0" smtClean="0"/>
                        <a:t> &amp; electronics</a:t>
                      </a:r>
                      <a:endParaRPr lang="en-GB" sz="1600" dirty="0"/>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GB" sz="1600" b="0" i="1" u="none" strike="noStrike" dirty="0" smtClean="0">
                          <a:solidFill>
                            <a:srgbClr val="000000"/>
                          </a:solidFill>
                          <a:effectLst/>
                          <a:latin typeface="Calibri" panose="020F0502020204030204" pitchFamily="34" charset="0"/>
                        </a:rPr>
                        <a:t>Channel</a:t>
                      </a:r>
                      <a:r>
                        <a:rPr lang="en-GB" sz="1600" b="0" i="0" u="none" strike="noStrike" dirty="0" smtClean="0">
                          <a:solidFill>
                            <a:srgbClr val="000000"/>
                          </a:solidFill>
                          <a:effectLst/>
                          <a:latin typeface="Calibri" panose="020F0502020204030204" pitchFamily="34" charset="0"/>
                        </a:rPr>
                        <a:t>:</a:t>
                      </a:r>
                      <a:r>
                        <a:rPr lang="en-GB" sz="1600" b="0" i="0" u="none" strike="noStrike" baseline="0" dirty="0" smtClean="0">
                          <a:solidFill>
                            <a:srgbClr val="000000"/>
                          </a:solidFill>
                          <a:effectLst/>
                          <a:latin typeface="Calibri" panose="020F0502020204030204" pitchFamily="34" charset="0"/>
                        </a:rPr>
                        <a:t>  B2B; B2C</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GB" sz="1600" b="0" i="1" u="none" strike="noStrike" dirty="0" smtClean="0">
                          <a:solidFill>
                            <a:srgbClr val="000000"/>
                          </a:solidFill>
                          <a:effectLst/>
                          <a:latin typeface="Calibri" panose="020F0502020204030204" pitchFamily="34" charset="0"/>
                        </a:rPr>
                        <a:t>Geography</a:t>
                      </a:r>
                      <a:r>
                        <a:rPr lang="en-GB" sz="1600" b="0" i="0" u="none" strike="noStrike" dirty="0" smtClean="0">
                          <a:solidFill>
                            <a:srgbClr val="000000"/>
                          </a:solidFill>
                          <a:effectLst/>
                          <a:latin typeface="Calibri" panose="020F0502020204030204" pitchFamily="34" charset="0"/>
                        </a:rPr>
                        <a:t>:</a:t>
                      </a:r>
                      <a:r>
                        <a:rPr lang="en-GB" sz="1600" b="0" i="0" u="none" strike="noStrike" baseline="0" dirty="0" smtClean="0">
                          <a:solidFill>
                            <a:srgbClr val="000000"/>
                          </a:solidFill>
                          <a:effectLst/>
                          <a:latin typeface="Calibri" panose="020F0502020204030204" pitchFamily="34" charset="0"/>
                        </a:rPr>
                        <a:t> </a:t>
                      </a:r>
                    </a:p>
                    <a:p>
                      <a:pPr algn="ctr" fontAlgn="ctr"/>
                      <a:r>
                        <a:rPr lang="en-GB" sz="1600" b="0" i="0" u="none" strike="noStrike" baseline="0" dirty="0" smtClean="0">
                          <a:solidFill>
                            <a:srgbClr val="000000"/>
                          </a:solidFill>
                          <a:effectLst/>
                          <a:latin typeface="Calibri" panose="020F0502020204030204" pitchFamily="34" charset="0"/>
                        </a:rPr>
                        <a:t>Great Britain</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600" b="0" i="1" u="none" strike="noStrike" dirty="0" smtClean="0">
                          <a:solidFill>
                            <a:srgbClr val="000000"/>
                          </a:solidFill>
                          <a:effectLst/>
                          <a:latin typeface="Calibri" panose="020F0502020204030204" pitchFamily="34" charset="0"/>
                        </a:rPr>
                        <a:t>Open/Closed loop</a:t>
                      </a:r>
                      <a:r>
                        <a:rPr lang="en-GB" sz="1600" b="0" i="0" u="none" strike="noStrike" dirty="0" smtClean="0">
                          <a:solidFill>
                            <a:srgbClr val="000000"/>
                          </a:solidFill>
                          <a:effectLst/>
                          <a:latin typeface="Calibri" panose="020F0502020204030204" pitchFamily="34" charset="0"/>
                        </a:rPr>
                        <a:t>:</a:t>
                      </a:r>
                      <a:r>
                        <a:rPr lang="en-GB" sz="1600" b="0" i="0" u="none" strike="noStrike" baseline="0" dirty="0" smtClean="0">
                          <a:solidFill>
                            <a:srgbClr val="000000"/>
                          </a:solidFill>
                          <a:effectLst/>
                          <a:latin typeface="Calibri" panose="020F0502020204030204" pitchFamily="34" charset="0"/>
                        </a:rPr>
                        <a:t> </a:t>
                      </a:r>
                    </a:p>
                    <a:p>
                      <a:pPr algn="ctr" fontAlgn="ctr"/>
                      <a:r>
                        <a:rPr lang="en-GB" sz="1600" b="0" i="0" u="none" strike="noStrike" dirty="0" smtClean="0">
                          <a:solidFill>
                            <a:srgbClr val="000000"/>
                          </a:solidFill>
                          <a:effectLst/>
                          <a:latin typeface="Calibri" panose="020F0502020204030204" pitchFamily="34" charset="0"/>
                        </a:rPr>
                        <a:t>Open loop, same sector</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0">
                <a:tc gridSpan="9">
                  <a:txBody>
                    <a:bodyPr/>
                    <a:lstStyle/>
                    <a:p>
                      <a:pPr algn="l" fontAlgn="ctr"/>
                      <a:endParaRPr lang="en-GB" sz="1000" b="0" i="1" u="none" strike="noStrike" dirty="0">
                        <a:solidFill>
                          <a:srgbClr val="000000"/>
                        </a:solidFill>
                        <a:effectLst/>
                        <a:latin typeface="Calibri" panose="020F0502020204030204" pitchFamily="34" charset="0"/>
                      </a:endParaRPr>
                    </a:p>
                  </a:txBody>
                  <a:tcPr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tc hMerge="1">
                  <a:txBody>
                    <a:bodyPr/>
                    <a:lstStyle/>
                    <a:p>
                      <a:endParaRPr lang="en-GB"/>
                    </a:p>
                  </a:txBody>
                  <a:tcPr/>
                </a:tc>
                <a:tc hMerge="1">
                  <a:txBody>
                    <a:bodyPr/>
                    <a:lstStyle/>
                    <a:p>
                      <a:pPr algn="ctr" fontAlgn="ctr"/>
                      <a:endParaRPr lang="en-GB" sz="8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8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8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8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8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tc hMerge="1">
                  <a:txBody>
                    <a:bodyPr/>
                    <a:lstStyle/>
                    <a:p>
                      <a:pPr algn="ctr" fontAlgn="ctr"/>
                      <a:endParaRPr lang="en-GB" sz="8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tc hMerge="1">
                  <a:txBody>
                    <a:bodyPr/>
                    <a:lstStyle/>
                    <a:p>
                      <a:pPr algn="ctr" fontAlgn="ctr"/>
                      <a:endParaRPr lang="en-GB" sz="8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extLst>
                  <a:ext uri="{0D108BD9-81ED-4DB2-BD59-A6C34878D82A}">
                    <a16:rowId xmlns:a16="http://schemas.microsoft.com/office/drawing/2014/main" val="10001"/>
                  </a:ext>
                </a:extLst>
              </a:tr>
              <a:tr h="400050">
                <a:tc>
                  <a:txBody>
                    <a:bodyPr/>
                    <a:lstStyle/>
                    <a:p>
                      <a:pPr algn="l" fontAlgn="ctr"/>
                      <a:r>
                        <a:rPr lang="en-GB" sz="1600" b="0" i="1" u="none" strike="noStrike" dirty="0">
                          <a:solidFill>
                            <a:srgbClr val="000000"/>
                          </a:solidFill>
                          <a:effectLst/>
                          <a:latin typeface="Calibri" panose="020F0502020204030204" pitchFamily="34" charset="0"/>
                        </a:rPr>
                        <a:t>Business </a:t>
                      </a:r>
                      <a:r>
                        <a:rPr lang="en-GB" sz="1600" b="0" i="1" u="none" strike="noStrike" dirty="0" smtClean="0">
                          <a:solidFill>
                            <a:srgbClr val="000000"/>
                          </a:solidFill>
                          <a:effectLst/>
                          <a:latin typeface="Calibri" panose="020F0502020204030204" pitchFamily="34" charset="0"/>
                        </a:rPr>
                        <a:t>model:</a:t>
                      </a:r>
                      <a:endParaRPr lang="en-GB" sz="1600" b="0" i="1"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a:r>
                        <a:rPr lang="en-GB" sz="1600" dirty="0" smtClean="0"/>
                        <a:t>Ownership</a:t>
                      </a:r>
                      <a:endParaRPr lang="en-GB" sz="1600" dirty="0"/>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Sharing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Exchange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smtClean="0">
                          <a:solidFill>
                            <a:srgbClr val="000000"/>
                          </a:solidFill>
                          <a:effectLst/>
                          <a:latin typeface="Calibri" panose="020F0502020204030204" pitchFamily="34" charset="0"/>
                        </a:rPr>
                        <a:t>Rent/ lease</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Service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Recover</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fontAlgn="ctr"/>
                      <a:r>
                        <a:rPr lang="en-GB" sz="1600" b="0" i="0" u="none" strike="noStrike" dirty="0">
                          <a:solidFill>
                            <a:srgbClr val="000000"/>
                          </a:solidFill>
                          <a:effectLst/>
                          <a:latin typeface="Calibri" panose="020F0502020204030204" pitchFamily="34" charset="0"/>
                        </a:rPr>
                        <a:t>Recycle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fontAlgn="ctr"/>
                      <a:r>
                        <a:rPr lang="en-GB" sz="1600" b="0" i="0" u="none" strike="noStrike" dirty="0" smtClean="0">
                          <a:solidFill>
                            <a:srgbClr val="000000"/>
                          </a:solidFill>
                          <a:effectLst/>
                          <a:latin typeface="Calibri" panose="020F0502020204030204" pitchFamily="34" charset="0"/>
                        </a:rPr>
                        <a:t>Resell</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extLst>
                  <a:ext uri="{0D108BD9-81ED-4DB2-BD59-A6C34878D82A}">
                    <a16:rowId xmlns:a16="http://schemas.microsoft.com/office/drawing/2014/main" val="10002"/>
                  </a:ext>
                </a:extLst>
              </a:tr>
              <a:tr h="400050">
                <a:tc>
                  <a:txBody>
                    <a:bodyPr/>
                    <a:lstStyle/>
                    <a:p>
                      <a:pPr algn="l" fontAlgn="ctr"/>
                      <a:r>
                        <a:rPr lang="en-GB" sz="1600" b="0" i="1" u="none" strike="noStrike" dirty="0">
                          <a:solidFill>
                            <a:srgbClr val="000000"/>
                          </a:solidFill>
                          <a:effectLst/>
                          <a:latin typeface="Calibri" panose="020F0502020204030204" pitchFamily="34" charset="0"/>
                        </a:rPr>
                        <a:t>Circular </a:t>
                      </a:r>
                      <a:r>
                        <a:rPr lang="en-GB" sz="1600" b="0" i="1" u="none" strike="noStrike" dirty="0" smtClean="0">
                          <a:solidFill>
                            <a:srgbClr val="000000"/>
                          </a:solidFill>
                          <a:effectLst/>
                          <a:latin typeface="Calibri" panose="020F0502020204030204" pitchFamily="34" charset="0"/>
                        </a:rPr>
                        <a:t>inputs:</a:t>
                      </a:r>
                      <a:endParaRPr lang="en-GB" sz="1600" b="0" i="1"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Recycled</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Recovered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600" b="0" i="0" u="none" strike="noStrike" dirty="0" smtClean="0">
                          <a:solidFill>
                            <a:srgbClr val="000000"/>
                          </a:solidFill>
                          <a:effectLst/>
                          <a:latin typeface="Calibri" panose="020F0502020204030204" pitchFamily="34" charset="0"/>
                        </a:rPr>
                        <a:t>Renew-able</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Safe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Secure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00050">
                <a:tc>
                  <a:txBody>
                    <a:bodyPr/>
                    <a:lstStyle/>
                    <a:p>
                      <a:pPr algn="l" fontAlgn="ctr"/>
                      <a:r>
                        <a:rPr lang="en-GB" sz="1600" b="0" i="1" u="none" strike="noStrike" dirty="0">
                          <a:solidFill>
                            <a:srgbClr val="000000"/>
                          </a:solidFill>
                          <a:effectLst/>
                          <a:latin typeface="Calibri" panose="020F0502020204030204" pitchFamily="34" charset="0"/>
                        </a:rPr>
                        <a:t>Product </a:t>
                      </a:r>
                      <a:r>
                        <a:rPr lang="en-GB" sz="1600" b="0" i="1" u="none" strike="noStrike" dirty="0" smtClean="0">
                          <a:solidFill>
                            <a:srgbClr val="000000"/>
                          </a:solidFill>
                          <a:effectLst/>
                          <a:latin typeface="Calibri" panose="020F0502020204030204" pitchFamily="34" charset="0"/>
                        </a:rPr>
                        <a:t>design:</a:t>
                      </a:r>
                      <a:endParaRPr lang="en-GB" sz="1600" b="0" i="1"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Use less</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Use it more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Use it again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00050">
                <a:tc>
                  <a:txBody>
                    <a:bodyPr/>
                    <a:lstStyle/>
                    <a:p>
                      <a:pPr algn="l" fontAlgn="ctr"/>
                      <a:r>
                        <a:rPr lang="en-GB" sz="1600" b="0" i="1" u="none" strike="noStrike" dirty="0">
                          <a:solidFill>
                            <a:srgbClr val="000000"/>
                          </a:solidFill>
                          <a:effectLst/>
                          <a:latin typeface="Calibri" panose="020F0502020204030204" pitchFamily="34" charset="0"/>
                        </a:rPr>
                        <a:t>Process </a:t>
                      </a:r>
                      <a:r>
                        <a:rPr lang="en-GB" sz="1600" b="0" i="1" u="none" strike="noStrike" dirty="0" smtClean="0">
                          <a:solidFill>
                            <a:srgbClr val="000000"/>
                          </a:solidFill>
                          <a:effectLst/>
                          <a:latin typeface="Calibri" panose="020F0502020204030204" pitchFamily="34" charset="0"/>
                        </a:rPr>
                        <a:t>design:</a:t>
                      </a:r>
                      <a:endParaRPr lang="en-GB" sz="1600" b="0" i="1"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Use less</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Waste= food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smtClean="0">
                          <a:solidFill>
                            <a:srgbClr val="000000"/>
                          </a:solidFill>
                          <a:effectLst/>
                          <a:latin typeface="Calibri" panose="020F0502020204030204" pitchFamily="34" charset="0"/>
                        </a:rPr>
                        <a:t>Renew-</a:t>
                      </a:r>
                      <a:r>
                        <a:rPr lang="en-GB" sz="1600" b="0" i="0" u="none" strike="noStrike" dirty="0" err="1" smtClean="0">
                          <a:solidFill>
                            <a:srgbClr val="000000"/>
                          </a:solidFill>
                          <a:effectLst/>
                          <a:latin typeface="Calibri" panose="020F0502020204030204" pitchFamily="34" charset="0"/>
                        </a:rPr>
                        <a:t>ables</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400050">
                <a:tc>
                  <a:txBody>
                    <a:bodyPr/>
                    <a:lstStyle/>
                    <a:p>
                      <a:pPr algn="l" fontAlgn="ctr"/>
                      <a:r>
                        <a:rPr lang="en-GB" sz="1600" b="0" i="1" u="none" strike="noStrike" dirty="0">
                          <a:solidFill>
                            <a:srgbClr val="000000"/>
                          </a:solidFill>
                          <a:effectLst/>
                          <a:latin typeface="Calibri" panose="020F0502020204030204" pitchFamily="34" charset="0"/>
                        </a:rPr>
                        <a:t>Circular </a:t>
                      </a:r>
                      <a:r>
                        <a:rPr lang="en-GB" sz="1600" b="0" i="1" u="none" strike="noStrike" dirty="0" smtClean="0">
                          <a:solidFill>
                            <a:srgbClr val="000000"/>
                          </a:solidFill>
                          <a:effectLst/>
                          <a:latin typeface="Calibri" panose="020F0502020204030204" pitchFamily="34" charset="0"/>
                        </a:rPr>
                        <a:t>flows:</a:t>
                      </a:r>
                      <a:endParaRPr lang="en-GB" sz="1600" b="0" i="1"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Reuse</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Maintain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Refurbish</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600" b="0" i="0" u="none" strike="noStrike" dirty="0" err="1">
                          <a:solidFill>
                            <a:srgbClr val="000000"/>
                          </a:solidFill>
                          <a:effectLst/>
                          <a:latin typeface="Calibri" panose="020F0502020204030204" pitchFamily="34" charset="0"/>
                        </a:rPr>
                        <a:t>Remanu</a:t>
                      </a:r>
                      <a:r>
                        <a:rPr lang="en-GB" sz="1600" b="0" i="0" u="none" strike="noStrike" dirty="0">
                          <a:solidFill>
                            <a:srgbClr val="000000"/>
                          </a:solidFill>
                          <a:effectLst/>
                          <a:latin typeface="Calibri" panose="020F0502020204030204" pitchFamily="34" charset="0"/>
                        </a:rPr>
                        <a:t>-facture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600" b="0" i="0" u="none" strike="noStrike" dirty="0">
                          <a:solidFill>
                            <a:srgbClr val="000000"/>
                          </a:solidFill>
                          <a:effectLst/>
                          <a:latin typeface="Calibri" panose="020F0502020204030204" pitchFamily="34" charset="0"/>
                        </a:rPr>
                        <a:t>Recycle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400050">
                <a:tc>
                  <a:txBody>
                    <a:bodyPr/>
                    <a:lstStyle/>
                    <a:p>
                      <a:pPr algn="l" fontAlgn="ctr"/>
                      <a:r>
                        <a:rPr lang="en-GB" sz="1600" b="0" i="1" u="none" strike="noStrike" dirty="0" smtClean="0">
                          <a:solidFill>
                            <a:srgbClr val="000000"/>
                          </a:solidFill>
                          <a:effectLst/>
                          <a:latin typeface="Calibri" panose="020F0502020204030204" pitchFamily="34" charset="0"/>
                        </a:rPr>
                        <a:t>Enablers:</a:t>
                      </a:r>
                      <a:endParaRPr lang="en-GB" sz="1600" b="0" i="1"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Biomimicry</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Green chemistry</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Systems thinking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600" b="0" i="0" u="none" strike="noStrike" dirty="0">
                          <a:solidFill>
                            <a:srgbClr val="000000"/>
                          </a:solidFill>
                          <a:effectLst/>
                          <a:latin typeface="Calibri" panose="020F0502020204030204" pitchFamily="34" charset="0"/>
                        </a:rPr>
                        <a:t>3DP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smtClean="0">
                          <a:solidFill>
                            <a:srgbClr val="000000"/>
                          </a:solidFill>
                          <a:effectLst/>
                          <a:latin typeface="Calibri" panose="020F0502020204030204" pitchFamily="34" charset="0"/>
                        </a:rPr>
                        <a:t>Asset tracking</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fontAlgn="ctr"/>
                      <a:r>
                        <a:rPr lang="en-GB" sz="1600" b="0" i="0" u="none" strike="noStrike" dirty="0">
                          <a:solidFill>
                            <a:srgbClr val="000000"/>
                          </a:solidFill>
                          <a:effectLst/>
                          <a:latin typeface="Calibri" panose="020F0502020204030204" pitchFamily="34" charset="0"/>
                        </a:rPr>
                        <a:t>Internet of things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smtClean="0">
                          <a:solidFill>
                            <a:srgbClr val="000000"/>
                          </a:solidFill>
                          <a:effectLst/>
                          <a:latin typeface="Calibri" panose="020F0502020204030204" pitchFamily="34" charset="0"/>
                        </a:rPr>
                        <a:t>Platform &amp; apps</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a:r>
                        <a:rPr lang="en-GB" sz="1600" dirty="0" smtClean="0"/>
                        <a:t>Bio-tech</a:t>
                      </a:r>
                      <a:endParaRPr lang="en-GB" sz="1600" dirty="0"/>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400050">
                <a:tc>
                  <a:txBody>
                    <a:bodyPr/>
                    <a:lstStyle/>
                    <a:p>
                      <a:pPr algn="l" fontAlgn="ctr"/>
                      <a:r>
                        <a:rPr lang="en-GB" sz="1600" b="0" i="1" u="none" strike="noStrike" dirty="0" err="1" smtClean="0">
                          <a:solidFill>
                            <a:srgbClr val="000000"/>
                          </a:solidFill>
                          <a:effectLst/>
                          <a:latin typeface="Calibri" panose="020F0502020204030204" pitchFamily="34" charset="0"/>
                        </a:rPr>
                        <a:t>Acceler-ators</a:t>
                      </a:r>
                      <a:r>
                        <a:rPr lang="en-GB" sz="1600" b="0" i="1" u="none" strike="noStrike" dirty="0" smtClean="0">
                          <a:solidFill>
                            <a:srgbClr val="000000"/>
                          </a:solidFill>
                          <a:effectLst/>
                          <a:latin typeface="Calibri" panose="020F0502020204030204" pitchFamily="34" charset="0"/>
                        </a:rPr>
                        <a:t>:</a:t>
                      </a:r>
                      <a:endParaRPr lang="en-GB" sz="1600" b="0" i="1"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err="1">
                          <a:solidFill>
                            <a:srgbClr val="000000"/>
                          </a:solidFill>
                          <a:effectLst/>
                          <a:latin typeface="Calibri" panose="020F0502020204030204" pitchFamily="34" charset="0"/>
                        </a:rPr>
                        <a:t>Collabor-ation</a:t>
                      </a:r>
                      <a:endParaRPr lang="en-GB" sz="1600" b="0" i="0" u="none" strike="noStrike" dirty="0">
                        <a:solidFill>
                          <a:srgbClr val="000000"/>
                        </a:solidFill>
                        <a:effectLst/>
                        <a:latin typeface="Calibri" panose="020F0502020204030204" pitchFamily="34" charset="0"/>
                      </a:endParaRP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ctr" defTabSz="685800" rtl="0" eaLnBrk="1" fontAlgn="ctr"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black"/>
                          </a:solidFill>
                          <a:effectLst/>
                          <a:uLnTx/>
                          <a:uFillTx/>
                          <a:latin typeface="+mn-lt"/>
                          <a:ea typeface="+mn-ea"/>
                          <a:cs typeface="+mn-cs"/>
                        </a:rPr>
                        <a:t>Open sourcing</a:t>
                      </a:r>
                      <a:r>
                        <a:rPr kumimoji="0" lang="en-GB" sz="1600" b="0" i="0" u="none" strike="noStrike" kern="1200" cap="none" spc="0" normalizeH="0" baseline="0" noProof="0" dirty="0" smtClean="0">
                          <a:ln>
                            <a:noFill/>
                          </a:ln>
                          <a:solidFill>
                            <a:srgbClr val="000000"/>
                          </a:solidFill>
                          <a:effectLst/>
                          <a:uLnTx/>
                          <a:uFillTx/>
                          <a:latin typeface="Calibri" panose="020F0502020204030204" pitchFamily="34" charset="0"/>
                          <a:ea typeface="+mn-ea"/>
                          <a:cs typeface="+mn-cs"/>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err="1" smtClean="0">
                          <a:solidFill>
                            <a:srgbClr val="000000"/>
                          </a:solidFill>
                          <a:effectLst/>
                          <a:latin typeface="Calibri" panose="020F0502020204030204" pitchFamily="34" charset="0"/>
                        </a:rPr>
                        <a:t>Certifi</a:t>
                      </a:r>
                      <a:r>
                        <a:rPr lang="en-GB" sz="1600" b="0" i="0" u="none" strike="noStrike" dirty="0" smtClean="0">
                          <a:solidFill>
                            <a:srgbClr val="000000"/>
                          </a:solidFill>
                          <a:effectLst/>
                          <a:latin typeface="Calibri" panose="020F0502020204030204" pitchFamily="34" charset="0"/>
                        </a:rPr>
                        <a:t>-cation</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Product </a:t>
                      </a:r>
                      <a:r>
                        <a:rPr lang="en-GB" sz="1600" b="0" i="0" u="none" strike="noStrike" dirty="0" smtClean="0">
                          <a:solidFill>
                            <a:srgbClr val="000000"/>
                          </a:solidFill>
                          <a:effectLst/>
                          <a:latin typeface="Calibri" panose="020F0502020204030204" pitchFamily="34" charset="0"/>
                        </a:rPr>
                        <a:t>steward-ship</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algn="ctr" fontAlgn="ctr"/>
                      <a:r>
                        <a:rPr lang="en-GB" sz="1600" b="0" i="0" u="none" strike="noStrike" dirty="0">
                          <a:solidFill>
                            <a:srgbClr val="000000"/>
                          </a:solidFill>
                          <a:effectLst/>
                          <a:latin typeface="Calibri" panose="020F0502020204030204" pitchFamily="34" charset="0"/>
                        </a:rPr>
                        <a:t> </a:t>
                      </a:r>
                      <a:r>
                        <a:rPr lang="en-GB" sz="1600" b="0" i="0" u="none" strike="noStrike" dirty="0" smtClean="0">
                          <a:solidFill>
                            <a:srgbClr val="000000"/>
                          </a:solidFill>
                          <a:effectLst/>
                          <a:latin typeface="Calibri" panose="020F0502020204030204" pitchFamily="34" charset="0"/>
                        </a:rPr>
                        <a:t>Life cycle assess-</a:t>
                      </a:r>
                      <a:r>
                        <a:rPr lang="en-GB" sz="1600" b="0" i="0" u="none" strike="noStrike" dirty="0" err="1" smtClean="0">
                          <a:solidFill>
                            <a:srgbClr val="000000"/>
                          </a:solidFill>
                          <a:effectLst/>
                          <a:latin typeface="Calibri" panose="020F0502020204030204" pitchFamily="34" charset="0"/>
                        </a:rPr>
                        <a:t>ment</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a:t>
                      </a:r>
                      <a:r>
                        <a:rPr lang="en-GB" sz="1600" b="0" i="0" u="none" strike="noStrike" dirty="0" smtClean="0">
                          <a:solidFill>
                            <a:srgbClr val="000000"/>
                          </a:solidFill>
                          <a:effectLst/>
                          <a:latin typeface="Calibri" panose="020F0502020204030204" pitchFamily="34" charset="0"/>
                        </a:rPr>
                        <a:t>Taxes/ incentives</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indent="0" algn="ctr" defTabSz="685800" rtl="0" eaLnBrk="1" fontAlgn="ctr" latinLnBrk="0" hangingPunct="1">
                        <a:lnSpc>
                          <a:spcPct val="100000"/>
                        </a:lnSpc>
                        <a:spcBef>
                          <a:spcPts val="0"/>
                        </a:spcBef>
                        <a:spcAft>
                          <a:spcPts val="0"/>
                        </a:spcAft>
                        <a:buClrTx/>
                        <a:buSzTx/>
                        <a:buFontTx/>
                        <a:buNone/>
                        <a:tabLst/>
                        <a:defRPr/>
                      </a:pP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40407118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Table 8.2:  </a:t>
            </a:r>
            <a:r>
              <a:rPr lang="en-GB" dirty="0" err="1" smtClean="0"/>
              <a:t>Environcom</a:t>
            </a:r>
            <a:r>
              <a:rPr lang="en-GB" dirty="0" smtClean="0"/>
              <a:t> product streams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10471223"/>
              </p:ext>
            </p:extLst>
          </p:nvPr>
        </p:nvGraphicFramePr>
        <p:xfrm>
          <a:off x="731183" y="1371602"/>
          <a:ext cx="7681633" cy="3673421"/>
        </p:xfrm>
        <a:graphic>
          <a:graphicData uri="http://schemas.openxmlformats.org/drawingml/2006/table">
            <a:tbl>
              <a:tblPr firstRow="1" firstCol="1" bandRow="1">
                <a:tableStyleId>{69012ECD-51FC-41F1-AA8D-1B2483CD663E}</a:tableStyleId>
              </a:tblPr>
              <a:tblGrid>
                <a:gridCol w="1600200">
                  <a:extLst>
                    <a:ext uri="{9D8B030D-6E8A-4147-A177-3AD203B41FA5}">
                      <a16:colId xmlns:a16="http://schemas.microsoft.com/office/drawing/2014/main" val="20000"/>
                    </a:ext>
                  </a:extLst>
                </a:gridCol>
                <a:gridCol w="763829">
                  <a:extLst>
                    <a:ext uri="{9D8B030D-6E8A-4147-A177-3AD203B41FA5}">
                      <a16:colId xmlns:a16="http://schemas.microsoft.com/office/drawing/2014/main" val="20001"/>
                    </a:ext>
                  </a:extLst>
                </a:gridCol>
                <a:gridCol w="1329401">
                  <a:extLst>
                    <a:ext uri="{9D8B030D-6E8A-4147-A177-3AD203B41FA5}">
                      <a16:colId xmlns:a16="http://schemas.microsoft.com/office/drawing/2014/main" val="20002"/>
                    </a:ext>
                  </a:extLst>
                </a:gridCol>
                <a:gridCol w="1329401">
                  <a:extLst>
                    <a:ext uri="{9D8B030D-6E8A-4147-A177-3AD203B41FA5}">
                      <a16:colId xmlns:a16="http://schemas.microsoft.com/office/drawing/2014/main" val="20003"/>
                    </a:ext>
                  </a:extLst>
                </a:gridCol>
                <a:gridCol w="1329401">
                  <a:extLst>
                    <a:ext uri="{9D8B030D-6E8A-4147-A177-3AD203B41FA5}">
                      <a16:colId xmlns:a16="http://schemas.microsoft.com/office/drawing/2014/main" val="20004"/>
                    </a:ext>
                  </a:extLst>
                </a:gridCol>
                <a:gridCol w="1329401">
                  <a:extLst>
                    <a:ext uri="{9D8B030D-6E8A-4147-A177-3AD203B41FA5}">
                      <a16:colId xmlns:a16="http://schemas.microsoft.com/office/drawing/2014/main" val="20005"/>
                    </a:ext>
                  </a:extLst>
                </a:gridCol>
              </a:tblGrid>
              <a:tr h="228598">
                <a:tc rowSpan="2">
                  <a:txBody>
                    <a:bodyPr/>
                    <a:lstStyle/>
                    <a:p>
                      <a:pPr>
                        <a:spcAft>
                          <a:spcPts val="0"/>
                        </a:spcAft>
                      </a:pPr>
                      <a:r>
                        <a:rPr lang="en-GB" sz="1400" dirty="0">
                          <a:solidFill>
                            <a:sysClr val="windowText" lastClr="000000"/>
                          </a:solidFill>
                          <a:effectLst/>
                        </a:rPr>
                        <a:t>Site</a:t>
                      </a:r>
                      <a:endParaRPr lang="en-GB" sz="14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solidFill>
                      <a:schemeClr val="accent2"/>
                    </a:solidFill>
                  </a:tcPr>
                </a:tc>
                <a:tc rowSpan="2">
                  <a:txBody>
                    <a:bodyPr/>
                    <a:lstStyle/>
                    <a:p>
                      <a:pPr algn="ctr">
                        <a:spcAft>
                          <a:spcPts val="0"/>
                        </a:spcAft>
                      </a:pPr>
                      <a:r>
                        <a:rPr lang="en-GB" sz="1400" dirty="0">
                          <a:solidFill>
                            <a:sysClr val="windowText" lastClr="000000"/>
                          </a:solidFill>
                          <a:effectLst/>
                        </a:rPr>
                        <a:t>Footprint (m2)</a:t>
                      </a:r>
                      <a:endParaRPr lang="en-GB" sz="14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solidFill>
                      <a:schemeClr val="accent2"/>
                    </a:solidFill>
                  </a:tcPr>
                </a:tc>
                <a:tc gridSpan="4">
                  <a:txBody>
                    <a:bodyPr/>
                    <a:lstStyle/>
                    <a:p>
                      <a:pPr algn="ctr">
                        <a:spcAft>
                          <a:spcPts val="0"/>
                        </a:spcAft>
                      </a:pPr>
                      <a:r>
                        <a:rPr lang="en-GB" sz="1400" dirty="0">
                          <a:solidFill>
                            <a:sysClr val="windowText" lastClr="000000"/>
                          </a:solidFill>
                          <a:effectLst/>
                        </a:rPr>
                        <a:t>Capacity (per year)</a:t>
                      </a:r>
                      <a:endParaRPr lang="en-GB" sz="14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solidFill>
                      <a:schemeClr val="accent2"/>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0">
                <a:tc vMerge="1">
                  <a:txBody>
                    <a:bodyPr/>
                    <a:lstStyle/>
                    <a:p>
                      <a:endParaRPr lang="en-GB"/>
                    </a:p>
                  </a:txBody>
                  <a:tcPr/>
                </a:tc>
                <a:tc vMerge="1">
                  <a:txBody>
                    <a:bodyPr/>
                    <a:lstStyle/>
                    <a:p>
                      <a:endParaRPr lang="en-GB"/>
                    </a:p>
                  </a:txBody>
                  <a:tcPr/>
                </a:tc>
                <a:tc>
                  <a:txBody>
                    <a:bodyPr/>
                    <a:lstStyle/>
                    <a:p>
                      <a:pPr algn="ctr">
                        <a:spcAft>
                          <a:spcPts val="0"/>
                        </a:spcAft>
                      </a:pPr>
                      <a:r>
                        <a:rPr lang="en-GB" sz="1400" b="1" dirty="0">
                          <a:effectLst/>
                        </a:rPr>
                        <a:t>Fridges</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solidFill>
                      <a:schemeClr val="accent2"/>
                    </a:solidFill>
                  </a:tcPr>
                </a:tc>
                <a:tc>
                  <a:txBody>
                    <a:bodyPr/>
                    <a:lstStyle/>
                    <a:p>
                      <a:pPr algn="ctr">
                        <a:spcAft>
                          <a:spcPts val="0"/>
                        </a:spcAft>
                      </a:pPr>
                      <a:r>
                        <a:rPr lang="en-GB" sz="1400" b="1" dirty="0">
                          <a:effectLst/>
                        </a:rPr>
                        <a:t>Small </a:t>
                      </a:r>
                      <a:r>
                        <a:rPr lang="en-GB" sz="1400" b="1" dirty="0" err="1">
                          <a:effectLst/>
                        </a:rPr>
                        <a:t>WEEE</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solidFill>
                      <a:schemeClr val="accent2"/>
                    </a:solidFill>
                  </a:tcPr>
                </a:tc>
                <a:tc>
                  <a:txBody>
                    <a:bodyPr/>
                    <a:lstStyle/>
                    <a:p>
                      <a:pPr algn="ctr">
                        <a:spcAft>
                          <a:spcPts val="0"/>
                        </a:spcAft>
                      </a:pPr>
                      <a:r>
                        <a:rPr lang="en-GB" sz="1400" b="1" dirty="0">
                          <a:effectLst/>
                        </a:rPr>
                        <a:t>Re-use items</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solidFill>
                      <a:schemeClr val="accent2"/>
                    </a:solidFill>
                  </a:tcPr>
                </a:tc>
                <a:tc>
                  <a:txBody>
                    <a:bodyPr/>
                    <a:lstStyle/>
                    <a:p>
                      <a:pPr algn="ctr">
                        <a:spcAft>
                          <a:spcPts val="0"/>
                        </a:spcAft>
                      </a:pPr>
                      <a:r>
                        <a:rPr lang="en-GB" sz="1400" b="1" dirty="0">
                          <a:effectLst/>
                        </a:rPr>
                        <a:t>TVs</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solidFill>
                      <a:schemeClr val="accent2"/>
                    </a:solidFill>
                  </a:tcPr>
                </a:tc>
                <a:extLst>
                  <a:ext uri="{0D108BD9-81ED-4DB2-BD59-A6C34878D82A}">
                    <a16:rowId xmlns:a16="http://schemas.microsoft.com/office/drawing/2014/main" val="10001"/>
                  </a:ext>
                </a:extLst>
              </a:tr>
              <a:tr h="682687">
                <a:tc>
                  <a:txBody>
                    <a:bodyPr/>
                    <a:lstStyle/>
                    <a:p>
                      <a:pPr>
                        <a:spcAft>
                          <a:spcPts val="0"/>
                        </a:spcAft>
                      </a:pPr>
                      <a:r>
                        <a:rPr lang="en-GB" sz="1400" dirty="0" smtClean="0">
                          <a:effectLst/>
                        </a:rPr>
                        <a:t>Grantham, </a:t>
                      </a:r>
                    </a:p>
                    <a:p>
                      <a:pPr>
                        <a:spcAft>
                          <a:spcPts val="0"/>
                        </a:spcAft>
                      </a:pPr>
                      <a:r>
                        <a:rPr lang="en-GB" sz="1400" dirty="0" smtClean="0">
                          <a:effectLst/>
                        </a:rPr>
                        <a:t>East Midlands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45,000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dirty="0">
                          <a:effectLst/>
                        </a:rPr>
                        <a:t>750,000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dirty="0">
                          <a:effectLst/>
                        </a:rPr>
                        <a:t>20 tonnes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dirty="0">
                          <a:effectLst/>
                        </a:rPr>
                        <a:t>40,000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dirty="0">
                          <a:effectLst/>
                        </a:rPr>
                        <a:t>300,000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extLst>
                  <a:ext uri="{0D108BD9-81ED-4DB2-BD59-A6C34878D82A}">
                    <a16:rowId xmlns:a16="http://schemas.microsoft.com/office/drawing/2014/main" val="10002"/>
                  </a:ext>
                </a:extLst>
              </a:tr>
              <a:tr h="709200">
                <a:tc>
                  <a:txBody>
                    <a:bodyPr/>
                    <a:lstStyle/>
                    <a:p>
                      <a:pPr>
                        <a:spcAft>
                          <a:spcPts val="0"/>
                        </a:spcAft>
                      </a:pPr>
                      <a:r>
                        <a:rPr lang="en-GB" sz="1400" dirty="0">
                          <a:effectLst/>
                        </a:rPr>
                        <a:t>Edmonton, </a:t>
                      </a:r>
                      <a:endParaRPr lang="en-GB" sz="1400" dirty="0" smtClean="0">
                        <a:effectLst/>
                      </a:endParaRPr>
                    </a:p>
                    <a:p>
                      <a:pPr>
                        <a:spcAft>
                          <a:spcPts val="0"/>
                        </a:spcAft>
                      </a:pPr>
                      <a:r>
                        <a:rPr lang="en-GB" sz="1400" dirty="0" smtClean="0">
                          <a:effectLst/>
                        </a:rPr>
                        <a:t>North </a:t>
                      </a:r>
                      <a:r>
                        <a:rPr lang="en-GB" sz="1400" dirty="0">
                          <a:effectLst/>
                        </a:rPr>
                        <a:t>London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4,800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32,000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extLst>
                  <a:ext uri="{0D108BD9-81ED-4DB2-BD59-A6C34878D82A}">
                    <a16:rowId xmlns:a16="http://schemas.microsoft.com/office/drawing/2014/main" val="10003"/>
                  </a:ext>
                </a:extLst>
              </a:tr>
              <a:tr h="709200">
                <a:tc>
                  <a:txBody>
                    <a:bodyPr/>
                    <a:lstStyle/>
                    <a:p>
                      <a:pPr>
                        <a:spcAft>
                          <a:spcPts val="0"/>
                        </a:spcAft>
                      </a:pPr>
                      <a:r>
                        <a:rPr lang="en-GB" sz="1400" dirty="0">
                          <a:effectLst/>
                        </a:rPr>
                        <a:t>Stourbridge, </a:t>
                      </a:r>
                      <a:endParaRPr lang="en-GB" sz="1400" dirty="0" smtClean="0">
                        <a:effectLst/>
                      </a:endParaRPr>
                    </a:p>
                    <a:p>
                      <a:pPr>
                        <a:spcAft>
                          <a:spcPts val="0"/>
                        </a:spcAft>
                      </a:pPr>
                      <a:r>
                        <a:rPr lang="en-GB" sz="1400" dirty="0" smtClean="0">
                          <a:effectLst/>
                        </a:rPr>
                        <a:t>West </a:t>
                      </a:r>
                      <a:r>
                        <a:rPr lang="en-GB" sz="1400" dirty="0">
                          <a:effectLst/>
                        </a:rPr>
                        <a:t>Midlands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9,000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350,000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20 tonnes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150,000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extLst>
                  <a:ext uri="{0D108BD9-81ED-4DB2-BD59-A6C34878D82A}">
                    <a16:rowId xmlns:a16="http://schemas.microsoft.com/office/drawing/2014/main" val="10004"/>
                  </a:ext>
                </a:extLst>
              </a:tr>
              <a:tr h="1000834">
                <a:tc>
                  <a:txBody>
                    <a:bodyPr/>
                    <a:lstStyle/>
                    <a:p>
                      <a:pPr>
                        <a:spcAft>
                          <a:spcPts val="0"/>
                        </a:spcAft>
                      </a:pPr>
                      <a:r>
                        <a:rPr lang="en-GB" sz="1400" dirty="0" err="1">
                          <a:effectLst/>
                        </a:rPr>
                        <a:t>Mold</a:t>
                      </a:r>
                      <a:r>
                        <a:rPr lang="en-GB" sz="1400" dirty="0">
                          <a:effectLst/>
                        </a:rPr>
                        <a:t>, </a:t>
                      </a:r>
                      <a:endParaRPr lang="en-GB" sz="1400" dirty="0" smtClean="0">
                        <a:effectLst/>
                      </a:endParaRPr>
                    </a:p>
                    <a:p>
                      <a:pPr>
                        <a:spcAft>
                          <a:spcPts val="0"/>
                        </a:spcAft>
                      </a:pPr>
                      <a:r>
                        <a:rPr lang="en-GB" sz="1400" dirty="0" smtClean="0">
                          <a:effectLst/>
                        </a:rPr>
                        <a:t>North </a:t>
                      </a:r>
                      <a:r>
                        <a:rPr lang="en-GB" sz="1400" dirty="0">
                          <a:effectLst/>
                        </a:rPr>
                        <a:t>Wales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3,800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dirty="0">
                          <a:effectLst/>
                        </a:rPr>
                        <a:t>400,000 plus 20,000 tonnes </a:t>
                      </a:r>
                      <a:endParaRPr lang="en-GB" sz="1400" dirty="0" smtClean="0">
                        <a:effectLst/>
                      </a:endParaRPr>
                    </a:p>
                    <a:p>
                      <a:pPr algn="ctr">
                        <a:spcAft>
                          <a:spcPts val="0"/>
                        </a:spcAft>
                      </a:pPr>
                      <a:r>
                        <a:rPr lang="en-GB" sz="1400" dirty="0" smtClean="0">
                          <a:effectLst/>
                        </a:rPr>
                        <a:t>of </a:t>
                      </a:r>
                      <a:r>
                        <a:rPr lang="en-GB" sz="1400" dirty="0">
                          <a:effectLst/>
                        </a:rPr>
                        <a:t>TV glass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73864116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Rounded Rectangle 47"/>
          <p:cNvSpPr/>
          <p:nvPr/>
        </p:nvSpPr>
        <p:spPr>
          <a:xfrm>
            <a:off x="4776716" y="1075396"/>
            <a:ext cx="4042947" cy="1296000"/>
          </a:xfrm>
          <a:custGeom>
            <a:avLst/>
            <a:gdLst>
              <a:gd name="connsiteX0" fmla="*/ 0 w 3997409"/>
              <a:gd name="connsiteY0" fmla="*/ 227359 h 1364128"/>
              <a:gd name="connsiteX1" fmla="*/ 227359 w 3997409"/>
              <a:gd name="connsiteY1" fmla="*/ 0 h 1364128"/>
              <a:gd name="connsiteX2" fmla="*/ 3770050 w 3997409"/>
              <a:gd name="connsiteY2" fmla="*/ 0 h 1364128"/>
              <a:gd name="connsiteX3" fmla="*/ 3997409 w 3997409"/>
              <a:gd name="connsiteY3" fmla="*/ 227359 h 1364128"/>
              <a:gd name="connsiteX4" fmla="*/ 3997409 w 3997409"/>
              <a:gd name="connsiteY4" fmla="*/ 1136769 h 1364128"/>
              <a:gd name="connsiteX5" fmla="*/ 3770050 w 3997409"/>
              <a:gd name="connsiteY5" fmla="*/ 1364128 h 1364128"/>
              <a:gd name="connsiteX6" fmla="*/ 227359 w 3997409"/>
              <a:gd name="connsiteY6" fmla="*/ 1364128 h 1364128"/>
              <a:gd name="connsiteX7" fmla="*/ 0 w 3997409"/>
              <a:gd name="connsiteY7" fmla="*/ 1136769 h 1364128"/>
              <a:gd name="connsiteX8" fmla="*/ 0 w 3997409"/>
              <a:gd name="connsiteY8" fmla="*/ 227359 h 1364128"/>
              <a:gd name="connsiteX0" fmla="*/ 0 w 3997409"/>
              <a:gd name="connsiteY0" fmla="*/ 227359 h 1364128"/>
              <a:gd name="connsiteX1" fmla="*/ 227359 w 3997409"/>
              <a:gd name="connsiteY1" fmla="*/ 0 h 1364128"/>
              <a:gd name="connsiteX2" fmla="*/ 3770050 w 3997409"/>
              <a:gd name="connsiteY2" fmla="*/ 0 h 1364128"/>
              <a:gd name="connsiteX3" fmla="*/ 3997409 w 3997409"/>
              <a:gd name="connsiteY3" fmla="*/ 227359 h 1364128"/>
              <a:gd name="connsiteX4" fmla="*/ 3983962 w 3997409"/>
              <a:gd name="connsiteY4" fmla="*/ 578401 h 1364128"/>
              <a:gd name="connsiteX5" fmla="*/ 3997409 w 3997409"/>
              <a:gd name="connsiteY5" fmla="*/ 1136769 h 1364128"/>
              <a:gd name="connsiteX6" fmla="*/ 3770050 w 3997409"/>
              <a:gd name="connsiteY6" fmla="*/ 1364128 h 1364128"/>
              <a:gd name="connsiteX7" fmla="*/ 227359 w 3997409"/>
              <a:gd name="connsiteY7" fmla="*/ 1364128 h 1364128"/>
              <a:gd name="connsiteX8" fmla="*/ 0 w 3997409"/>
              <a:gd name="connsiteY8" fmla="*/ 1136769 h 1364128"/>
              <a:gd name="connsiteX9" fmla="*/ 0 w 3997409"/>
              <a:gd name="connsiteY9" fmla="*/ 227359 h 1364128"/>
              <a:gd name="connsiteX0" fmla="*/ 0 w 4118432"/>
              <a:gd name="connsiteY0" fmla="*/ 227359 h 1364128"/>
              <a:gd name="connsiteX1" fmla="*/ 227359 w 4118432"/>
              <a:gd name="connsiteY1" fmla="*/ 0 h 1364128"/>
              <a:gd name="connsiteX2" fmla="*/ 3770050 w 4118432"/>
              <a:gd name="connsiteY2" fmla="*/ 0 h 1364128"/>
              <a:gd name="connsiteX3" fmla="*/ 3997409 w 4118432"/>
              <a:gd name="connsiteY3" fmla="*/ 227359 h 1364128"/>
              <a:gd name="connsiteX4" fmla="*/ 4118432 w 4118432"/>
              <a:gd name="connsiteY4" fmla="*/ 645636 h 1364128"/>
              <a:gd name="connsiteX5" fmla="*/ 3997409 w 4118432"/>
              <a:gd name="connsiteY5" fmla="*/ 1136769 h 1364128"/>
              <a:gd name="connsiteX6" fmla="*/ 3770050 w 4118432"/>
              <a:gd name="connsiteY6" fmla="*/ 1364128 h 1364128"/>
              <a:gd name="connsiteX7" fmla="*/ 227359 w 4118432"/>
              <a:gd name="connsiteY7" fmla="*/ 1364128 h 1364128"/>
              <a:gd name="connsiteX8" fmla="*/ 0 w 4118432"/>
              <a:gd name="connsiteY8" fmla="*/ 1136769 h 1364128"/>
              <a:gd name="connsiteX9" fmla="*/ 0 w 4118432"/>
              <a:gd name="connsiteY9" fmla="*/ 227359 h 1364128"/>
              <a:gd name="connsiteX0" fmla="*/ 0 w 4104985"/>
              <a:gd name="connsiteY0" fmla="*/ 227359 h 1364128"/>
              <a:gd name="connsiteX1" fmla="*/ 227359 w 4104985"/>
              <a:gd name="connsiteY1" fmla="*/ 0 h 1364128"/>
              <a:gd name="connsiteX2" fmla="*/ 3770050 w 4104985"/>
              <a:gd name="connsiteY2" fmla="*/ 0 h 1364128"/>
              <a:gd name="connsiteX3" fmla="*/ 3997409 w 4104985"/>
              <a:gd name="connsiteY3" fmla="*/ 227359 h 1364128"/>
              <a:gd name="connsiteX4" fmla="*/ 4104985 w 4104985"/>
              <a:gd name="connsiteY4" fmla="*/ 699424 h 1364128"/>
              <a:gd name="connsiteX5" fmla="*/ 3997409 w 4104985"/>
              <a:gd name="connsiteY5" fmla="*/ 1136769 h 1364128"/>
              <a:gd name="connsiteX6" fmla="*/ 3770050 w 4104985"/>
              <a:gd name="connsiteY6" fmla="*/ 1364128 h 1364128"/>
              <a:gd name="connsiteX7" fmla="*/ 227359 w 4104985"/>
              <a:gd name="connsiteY7" fmla="*/ 1364128 h 1364128"/>
              <a:gd name="connsiteX8" fmla="*/ 0 w 4104985"/>
              <a:gd name="connsiteY8" fmla="*/ 1136769 h 1364128"/>
              <a:gd name="connsiteX9" fmla="*/ 0 w 4104985"/>
              <a:gd name="connsiteY9" fmla="*/ 227359 h 1364128"/>
              <a:gd name="connsiteX0" fmla="*/ 0 w 4104985"/>
              <a:gd name="connsiteY0" fmla="*/ 227359 h 1364128"/>
              <a:gd name="connsiteX1" fmla="*/ 227359 w 4104985"/>
              <a:gd name="connsiteY1" fmla="*/ 0 h 1364128"/>
              <a:gd name="connsiteX2" fmla="*/ 3770050 w 4104985"/>
              <a:gd name="connsiteY2" fmla="*/ 0 h 1364128"/>
              <a:gd name="connsiteX3" fmla="*/ 3997409 w 4104985"/>
              <a:gd name="connsiteY3" fmla="*/ 227359 h 1364128"/>
              <a:gd name="connsiteX4" fmla="*/ 4104985 w 4104985"/>
              <a:gd name="connsiteY4" fmla="*/ 699424 h 1364128"/>
              <a:gd name="connsiteX5" fmla="*/ 3997409 w 4104985"/>
              <a:gd name="connsiteY5" fmla="*/ 1136769 h 1364128"/>
              <a:gd name="connsiteX6" fmla="*/ 3770050 w 4104985"/>
              <a:gd name="connsiteY6" fmla="*/ 1364128 h 1364128"/>
              <a:gd name="connsiteX7" fmla="*/ 227359 w 4104985"/>
              <a:gd name="connsiteY7" fmla="*/ 1364128 h 1364128"/>
              <a:gd name="connsiteX8" fmla="*/ 0 w 4104985"/>
              <a:gd name="connsiteY8" fmla="*/ 1136769 h 1364128"/>
              <a:gd name="connsiteX9" fmla="*/ 0 w 4104985"/>
              <a:gd name="connsiteY9" fmla="*/ 227359 h 1364128"/>
              <a:gd name="connsiteX0" fmla="*/ 0 w 4104985"/>
              <a:gd name="connsiteY0" fmla="*/ 227359 h 1364128"/>
              <a:gd name="connsiteX1" fmla="*/ 227359 w 4104985"/>
              <a:gd name="connsiteY1" fmla="*/ 0 h 1364128"/>
              <a:gd name="connsiteX2" fmla="*/ 3770050 w 4104985"/>
              <a:gd name="connsiteY2" fmla="*/ 0 h 1364128"/>
              <a:gd name="connsiteX3" fmla="*/ 3997409 w 4104985"/>
              <a:gd name="connsiteY3" fmla="*/ 227359 h 1364128"/>
              <a:gd name="connsiteX4" fmla="*/ 4104985 w 4104985"/>
              <a:gd name="connsiteY4" fmla="*/ 699424 h 1364128"/>
              <a:gd name="connsiteX5" fmla="*/ 3997409 w 4104985"/>
              <a:gd name="connsiteY5" fmla="*/ 1136769 h 1364128"/>
              <a:gd name="connsiteX6" fmla="*/ 3770050 w 4104985"/>
              <a:gd name="connsiteY6" fmla="*/ 1364128 h 1364128"/>
              <a:gd name="connsiteX7" fmla="*/ 227359 w 4104985"/>
              <a:gd name="connsiteY7" fmla="*/ 1364128 h 1364128"/>
              <a:gd name="connsiteX8" fmla="*/ 0 w 4104985"/>
              <a:gd name="connsiteY8" fmla="*/ 1136769 h 1364128"/>
              <a:gd name="connsiteX9" fmla="*/ 0 w 4104985"/>
              <a:gd name="connsiteY9" fmla="*/ 227359 h 1364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04985" h="1364128">
                <a:moveTo>
                  <a:pt x="0" y="227359"/>
                </a:moveTo>
                <a:cubicBezTo>
                  <a:pt x="0" y="101792"/>
                  <a:pt x="101792" y="0"/>
                  <a:pt x="227359" y="0"/>
                </a:cubicBezTo>
                <a:lnTo>
                  <a:pt x="3770050" y="0"/>
                </a:lnTo>
                <a:cubicBezTo>
                  <a:pt x="3895617" y="0"/>
                  <a:pt x="3940259" y="101792"/>
                  <a:pt x="3997409" y="227359"/>
                </a:cubicBezTo>
                <a:lnTo>
                  <a:pt x="4104985" y="699424"/>
                </a:lnTo>
                <a:lnTo>
                  <a:pt x="3997409" y="1136769"/>
                </a:lnTo>
                <a:cubicBezTo>
                  <a:pt x="3959309" y="1252811"/>
                  <a:pt x="3895617" y="1364128"/>
                  <a:pt x="3770050" y="1364128"/>
                </a:cubicBezTo>
                <a:lnTo>
                  <a:pt x="227359" y="1364128"/>
                </a:lnTo>
                <a:cubicBezTo>
                  <a:pt x="101792" y="1364128"/>
                  <a:pt x="0" y="1262336"/>
                  <a:pt x="0" y="1136769"/>
                </a:cubicBezTo>
                <a:lnTo>
                  <a:pt x="0" y="227359"/>
                </a:lnTo>
                <a:close/>
              </a:path>
            </a:pathLst>
          </a:custGeom>
          <a:solidFill>
            <a:schemeClr val="bg2"/>
          </a:solidFill>
        </p:spPr>
        <p:style>
          <a:lnRef idx="1">
            <a:schemeClr val="accent3"/>
          </a:lnRef>
          <a:fillRef idx="2">
            <a:schemeClr val="accent3"/>
          </a:fillRef>
          <a:effectRef idx="1">
            <a:schemeClr val="accent3"/>
          </a:effectRef>
          <a:fontRef idx="minor">
            <a:schemeClr val="dk1"/>
          </a:fontRef>
        </p:style>
        <p:txBody>
          <a:bodyPr vert="horz" rtlCol="0" anchor="t"/>
          <a:lstStyle/>
          <a:p>
            <a:r>
              <a:rPr lang="en-GB" sz="1600" i="1" dirty="0" smtClean="0"/>
              <a:t>	               Recycle</a:t>
            </a:r>
            <a:endParaRPr lang="en-GB" i="1" dirty="0"/>
          </a:p>
        </p:txBody>
      </p:sp>
      <p:sp>
        <p:nvSpPr>
          <p:cNvPr id="48" name="Rounded Rectangle 47"/>
          <p:cNvSpPr/>
          <p:nvPr/>
        </p:nvSpPr>
        <p:spPr>
          <a:xfrm>
            <a:off x="4776716" y="3939811"/>
            <a:ext cx="4042947" cy="1296000"/>
          </a:xfrm>
          <a:custGeom>
            <a:avLst/>
            <a:gdLst>
              <a:gd name="connsiteX0" fmla="*/ 0 w 3997409"/>
              <a:gd name="connsiteY0" fmla="*/ 227359 h 1364128"/>
              <a:gd name="connsiteX1" fmla="*/ 227359 w 3997409"/>
              <a:gd name="connsiteY1" fmla="*/ 0 h 1364128"/>
              <a:gd name="connsiteX2" fmla="*/ 3770050 w 3997409"/>
              <a:gd name="connsiteY2" fmla="*/ 0 h 1364128"/>
              <a:gd name="connsiteX3" fmla="*/ 3997409 w 3997409"/>
              <a:gd name="connsiteY3" fmla="*/ 227359 h 1364128"/>
              <a:gd name="connsiteX4" fmla="*/ 3997409 w 3997409"/>
              <a:gd name="connsiteY4" fmla="*/ 1136769 h 1364128"/>
              <a:gd name="connsiteX5" fmla="*/ 3770050 w 3997409"/>
              <a:gd name="connsiteY5" fmla="*/ 1364128 h 1364128"/>
              <a:gd name="connsiteX6" fmla="*/ 227359 w 3997409"/>
              <a:gd name="connsiteY6" fmla="*/ 1364128 h 1364128"/>
              <a:gd name="connsiteX7" fmla="*/ 0 w 3997409"/>
              <a:gd name="connsiteY7" fmla="*/ 1136769 h 1364128"/>
              <a:gd name="connsiteX8" fmla="*/ 0 w 3997409"/>
              <a:gd name="connsiteY8" fmla="*/ 227359 h 1364128"/>
              <a:gd name="connsiteX0" fmla="*/ 0 w 3997409"/>
              <a:gd name="connsiteY0" fmla="*/ 227359 h 1364128"/>
              <a:gd name="connsiteX1" fmla="*/ 227359 w 3997409"/>
              <a:gd name="connsiteY1" fmla="*/ 0 h 1364128"/>
              <a:gd name="connsiteX2" fmla="*/ 3770050 w 3997409"/>
              <a:gd name="connsiteY2" fmla="*/ 0 h 1364128"/>
              <a:gd name="connsiteX3" fmla="*/ 3997409 w 3997409"/>
              <a:gd name="connsiteY3" fmla="*/ 227359 h 1364128"/>
              <a:gd name="connsiteX4" fmla="*/ 3983962 w 3997409"/>
              <a:gd name="connsiteY4" fmla="*/ 578401 h 1364128"/>
              <a:gd name="connsiteX5" fmla="*/ 3997409 w 3997409"/>
              <a:gd name="connsiteY5" fmla="*/ 1136769 h 1364128"/>
              <a:gd name="connsiteX6" fmla="*/ 3770050 w 3997409"/>
              <a:gd name="connsiteY6" fmla="*/ 1364128 h 1364128"/>
              <a:gd name="connsiteX7" fmla="*/ 227359 w 3997409"/>
              <a:gd name="connsiteY7" fmla="*/ 1364128 h 1364128"/>
              <a:gd name="connsiteX8" fmla="*/ 0 w 3997409"/>
              <a:gd name="connsiteY8" fmla="*/ 1136769 h 1364128"/>
              <a:gd name="connsiteX9" fmla="*/ 0 w 3997409"/>
              <a:gd name="connsiteY9" fmla="*/ 227359 h 1364128"/>
              <a:gd name="connsiteX0" fmla="*/ 0 w 4118432"/>
              <a:gd name="connsiteY0" fmla="*/ 227359 h 1364128"/>
              <a:gd name="connsiteX1" fmla="*/ 227359 w 4118432"/>
              <a:gd name="connsiteY1" fmla="*/ 0 h 1364128"/>
              <a:gd name="connsiteX2" fmla="*/ 3770050 w 4118432"/>
              <a:gd name="connsiteY2" fmla="*/ 0 h 1364128"/>
              <a:gd name="connsiteX3" fmla="*/ 3997409 w 4118432"/>
              <a:gd name="connsiteY3" fmla="*/ 227359 h 1364128"/>
              <a:gd name="connsiteX4" fmla="*/ 4118432 w 4118432"/>
              <a:gd name="connsiteY4" fmla="*/ 645636 h 1364128"/>
              <a:gd name="connsiteX5" fmla="*/ 3997409 w 4118432"/>
              <a:gd name="connsiteY5" fmla="*/ 1136769 h 1364128"/>
              <a:gd name="connsiteX6" fmla="*/ 3770050 w 4118432"/>
              <a:gd name="connsiteY6" fmla="*/ 1364128 h 1364128"/>
              <a:gd name="connsiteX7" fmla="*/ 227359 w 4118432"/>
              <a:gd name="connsiteY7" fmla="*/ 1364128 h 1364128"/>
              <a:gd name="connsiteX8" fmla="*/ 0 w 4118432"/>
              <a:gd name="connsiteY8" fmla="*/ 1136769 h 1364128"/>
              <a:gd name="connsiteX9" fmla="*/ 0 w 4118432"/>
              <a:gd name="connsiteY9" fmla="*/ 227359 h 1364128"/>
              <a:gd name="connsiteX0" fmla="*/ 0 w 4104985"/>
              <a:gd name="connsiteY0" fmla="*/ 227359 h 1364128"/>
              <a:gd name="connsiteX1" fmla="*/ 227359 w 4104985"/>
              <a:gd name="connsiteY1" fmla="*/ 0 h 1364128"/>
              <a:gd name="connsiteX2" fmla="*/ 3770050 w 4104985"/>
              <a:gd name="connsiteY2" fmla="*/ 0 h 1364128"/>
              <a:gd name="connsiteX3" fmla="*/ 3997409 w 4104985"/>
              <a:gd name="connsiteY3" fmla="*/ 227359 h 1364128"/>
              <a:gd name="connsiteX4" fmla="*/ 4104985 w 4104985"/>
              <a:gd name="connsiteY4" fmla="*/ 699424 h 1364128"/>
              <a:gd name="connsiteX5" fmla="*/ 3997409 w 4104985"/>
              <a:gd name="connsiteY5" fmla="*/ 1136769 h 1364128"/>
              <a:gd name="connsiteX6" fmla="*/ 3770050 w 4104985"/>
              <a:gd name="connsiteY6" fmla="*/ 1364128 h 1364128"/>
              <a:gd name="connsiteX7" fmla="*/ 227359 w 4104985"/>
              <a:gd name="connsiteY7" fmla="*/ 1364128 h 1364128"/>
              <a:gd name="connsiteX8" fmla="*/ 0 w 4104985"/>
              <a:gd name="connsiteY8" fmla="*/ 1136769 h 1364128"/>
              <a:gd name="connsiteX9" fmla="*/ 0 w 4104985"/>
              <a:gd name="connsiteY9" fmla="*/ 227359 h 1364128"/>
              <a:gd name="connsiteX0" fmla="*/ 0 w 4104985"/>
              <a:gd name="connsiteY0" fmla="*/ 227359 h 1364128"/>
              <a:gd name="connsiteX1" fmla="*/ 227359 w 4104985"/>
              <a:gd name="connsiteY1" fmla="*/ 0 h 1364128"/>
              <a:gd name="connsiteX2" fmla="*/ 3770050 w 4104985"/>
              <a:gd name="connsiteY2" fmla="*/ 0 h 1364128"/>
              <a:gd name="connsiteX3" fmla="*/ 3997409 w 4104985"/>
              <a:gd name="connsiteY3" fmla="*/ 227359 h 1364128"/>
              <a:gd name="connsiteX4" fmla="*/ 4104985 w 4104985"/>
              <a:gd name="connsiteY4" fmla="*/ 699424 h 1364128"/>
              <a:gd name="connsiteX5" fmla="*/ 3997409 w 4104985"/>
              <a:gd name="connsiteY5" fmla="*/ 1136769 h 1364128"/>
              <a:gd name="connsiteX6" fmla="*/ 3770050 w 4104985"/>
              <a:gd name="connsiteY6" fmla="*/ 1364128 h 1364128"/>
              <a:gd name="connsiteX7" fmla="*/ 227359 w 4104985"/>
              <a:gd name="connsiteY7" fmla="*/ 1364128 h 1364128"/>
              <a:gd name="connsiteX8" fmla="*/ 0 w 4104985"/>
              <a:gd name="connsiteY8" fmla="*/ 1136769 h 1364128"/>
              <a:gd name="connsiteX9" fmla="*/ 0 w 4104985"/>
              <a:gd name="connsiteY9" fmla="*/ 227359 h 1364128"/>
              <a:gd name="connsiteX0" fmla="*/ 0 w 4104985"/>
              <a:gd name="connsiteY0" fmla="*/ 227359 h 1364128"/>
              <a:gd name="connsiteX1" fmla="*/ 227359 w 4104985"/>
              <a:gd name="connsiteY1" fmla="*/ 0 h 1364128"/>
              <a:gd name="connsiteX2" fmla="*/ 3770050 w 4104985"/>
              <a:gd name="connsiteY2" fmla="*/ 0 h 1364128"/>
              <a:gd name="connsiteX3" fmla="*/ 3997409 w 4104985"/>
              <a:gd name="connsiteY3" fmla="*/ 227359 h 1364128"/>
              <a:gd name="connsiteX4" fmla="*/ 4104985 w 4104985"/>
              <a:gd name="connsiteY4" fmla="*/ 699424 h 1364128"/>
              <a:gd name="connsiteX5" fmla="*/ 3997409 w 4104985"/>
              <a:gd name="connsiteY5" fmla="*/ 1136769 h 1364128"/>
              <a:gd name="connsiteX6" fmla="*/ 3770050 w 4104985"/>
              <a:gd name="connsiteY6" fmla="*/ 1364128 h 1364128"/>
              <a:gd name="connsiteX7" fmla="*/ 227359 w 4104985"/>
              <a:gd name="connsiteY7" fmla="*/ 1364128 h 1364128"/>
              <a:gd name="connsiteX8" fmla="*/ 0 w 4104985"/>
              <a:gd name="connsiteY8" fmla="*/ 1136769 h 1364128"/>
              <a:gd name="connsiteX9" fmla="*/ 0 w 4104985"/>
              <a:gd name="connsiteY9" fmla="*/ 227359 h 1364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04985" h="1364128">
                <a:moveTo>
                  <a:pt x="0" y="227359"/>
                </a:moveTo>
                <a:cubicBezTo>
                  <a:pt x="0" y="101792"/>
                  <a:pt x="101792" y="0"/>
                  <a:pt x="227359" y="0"/>
                </a:cubicBezTo>
                <a:lnTo>
                  <a:pt x="3770050" y="0"/>
                </a:lnTo>
                <a:cubicBezTo>
                  <a:pt x="3895617" y="0"/>
                  <a:pt x="3940259" y="101792"/>
                  <a:pt x="3997409" y="227359"/>
                </a:cubicBezTo>
                <a:lnTo>
                  <a:pt x="4104985" y="699424"/>
                </a:lnTo>
                <a:lnTo>
                  <a:pt x="3997409" y="1136769"/>
                </a:lnTo>
                <a:cubicBezTo>
                  <a:pt x="3959309" y="1252811"/>
                  <a:pt x="3895617" y="1364128"/>
                  <a:pt x="3770050" y="1364128"/>
                </a:cubicBezTo>
                <a:lnTo>
                  <a:pt x="227359" y="1364128"/>
                </a:lnTo>
                <a:cubicBezTo>
                  <a:pt x="101792" y="1364128"/>
                  <a:pt x="0" y="1262336"/>
                  <a:pt x="0" y="1136769"/>
                </a:cubicBezTo>
                <a:lnTo>
                  <a:pt x="0" y="227359"/>
                </a:lnTo>
                <a:close/>
              </a:path>
            </a:pathLst>
          </a:custGeom>
          <a:solidFill>
            <a:schemeClr val="bg2"/>
          </a:solidFill>
        </p:spPr>
        <p:style>
          <a:lnRef idx="1">
            <a:schemeClr val="accent3"/>
          </a:lnRef>
          <a:fillRef idx="2">
            <a:schemeClr val="accent3"/>
          </a:fillRef>
          <a:effectRef idx="1">
            <a:schemeClr val="accent3"/>
          </a:effectRef>
          <a:fontRef idx="minor">
            <a:schemeClr val="dk1"/>
          </a:fontRef>
        </p:style>
        <p:txBody>
          <a:bodyPr vert="horz" rtlCol="0" anchor="t"/>
          <a:lstStyle/>
          <a:p>
            <a:r>
              <a:rPr lang="en-GB" sz="1600" i="1" dirty="0" smtClean="0"/>
              <a:t>	                Reuse</a:t>
            </a:r>
            <a:endParaRPr lang="en-GB" i="1" dirty="0"/>
          </a:p>
        </p:txBody>
      </p:sp>
      <p:sp>
        <p:nvSpPr>
          <p:cNvPr id="2" name="Title 1"/>
          <p:cNvSpPr>
            <a:spLocks noGrp="1"/>
          </p:cNvSpPr>
          <p:nvPr>
            <p:ph type="title"/>
          </p:nvPr>
        </p:nvSpPr>
        <p:spPr/>
        <p:txBody>
          <a:bodyPr anchor="t"/>
          <a:lstStyle/>
          <a:p>
            <a:r>
              <a:rPr lang="en-GB" dirty="0" smtClean="0"/>
              <a:t>Figure 8.8:  </a:t>
            </a:r>
            <a:r>
              <a:rPr lang="en-GB" b="1" dirty="0" err="1" smtClean="0"/>
              <a:t>Environcom</a:t>
            </a:r>
            <a:r>
              <a:rPr lang="en-GB" b="1" dirty="0" smtClean="0"/>
              <a:t> – outline process</a:t>
            </a:r>
            <a:endParaRPr lang="en-GB" b="1" dirty="0"/>
          </a:p>
        </p:txBody>
      </p:sp>
      <p:sp>
        <p:nvSpPr>
          <p:cNvPr id="3" name="Flowchart: Alternate Process 2"/>
          <p:cNvSpPr/>
          <p:nvPr/>
        </p:nvSpPr>
        <p:spPr>
          <a:xfrm>
            <a:off x="2564153" y="2751419"/>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a:solidFill>
                  <a:prstClr val="white"/>
                </a:solidFill>
              </a:rPr>
              <a:t>Receive </a:t>
            </a:r>
            <a:r>
              <a:rPr lang="en-GB" sz="1400" dirty="0" err="1" smtClean="0">
                <a:solidFill>
                  <a:prstClr val="white"/>
                </a:solidFill>
              </a:rPr>
              <a:t>WEEE</a:t>
            </a:r>
            <a:endParaRPr lang="en-GB" sz="1400" dirty="0" smtClean="0">
              <a:solidFill>
                <a:prstClr val="white"/>
              </a:solidFill>
            </a:endParaRPr>
          </a:p>
          <a:p>
            <a:pPr algn="ctr" eaLnBrk="0" fontAlgn="base" hangingPunct="0">
              <a:spcBef>
                <a:spcPct val="0"/>
              </a:spcBef>
              <a:spcAft>
                <a:spcPct val="0"/>
              </a:spcAft>
            </a:pPr>
            <a:r>
              <a:rPr lang="en-GB" sz="1400" dirty="0" smtClean="0">
                <a:solidFill>
                  <a:prstClr val="white"/>
                </a:solidFill>
              </a:rPr>
              <a:t>[4]</a:t>
            </a:r>
            <a:endParaRPr lang="en-GB" sz="1400" dirty="0">
              <a:solidFill>
                <a:prstClr val="white"/>
              </a:solidFill>
            </a:endParaRPr>
          </a:p>
        </p:txBody>
      </p:sp>
      <p:sp>
        <p:nvSpPr>
          <p:cNvPr id="4" name="Flowchart: Process 3"/>
          <p:cNvSpPr/>
          <p:nvPr/>
        </p:nvSpPr>
        <p:spPr>
          <a:xfrm>
            <a:off x="766481" y="1657948"/>
            <a:ext cx="995083" cy="644293"/>
          </a:xfrm>
          <a:prstGeom prst="flowChartProcess">
            <a:avLst/>
          </a:prstGeom>
        </p:spPr>
        <p:style>
          <a:lnRef idx="2">
            <a:schemeClr val="accent3"/>
          </a:lnRef>
          <a:fillRef idx="1">
            <a:schemeClr val="lt1"/>
          </a:fillRef>
          <a:effectRef idx="0">
            <a:schemeClr val="accent3"/>
          </a:effectRef>
          <a:fontRef idx="minor">
            <a:schemeClr val="dk1"/>
          </a:fontRef>
        </p:style>
        <p:txBody>
          <a:bodyPr lIns="36000" rIns="36000" rtlCol="0" anchor="ctr"/>
          <a:lstStyle/>
          <a:p>
            <a:pPr algn="ctr" eaLnBrk="0" fontAlgn="base" hangingPunct="0">
              <a:spcBef>
                <a:spcPct val="0"/>
              </a:spcBef>
              <a:spcAft>
                <a:spcPct val="0"/>
              </a:spcAft>
            </a:pPr>
            <a:r>
              <a:rPr lang="en-GB" sz="1400" dirty="0">
                <a:solidFill>
                  <a:prstClr val="black"/>
                </a:solidFill>
              </a:rPr>
              <a:t>Retailer take-back [1]</a:t>
            </a:r>
          </a:p>
        </p:txBody>
      </p:sp>
      <p:sp>
        <p:nvSpPr>
          <p:cNvPr id="5" name="Flowchart: Process 4"/>
          <p:cNvSpPr/>
          <p:nvPr/>
        </p:nvSpPr>
        <p:spPr>
          <a:xfrm>
            <a:off x="766482" y="2433529"/>
            <a:ext cx="995083" cy="644293"/>
          </a:xfrm>
          <a:prstGeom prst="flowChartProcess">
            <a:avLst/>
          </a:prstGeom>
        </p:spPr>
        <p:style>
          <a:lnRef idx="2">
            <a:schemeClr val="accent3"/>
          </a:lnRef>
          <a:fillRef idx="1">
            <a:schemeClr val="lt1"/>
          </a:fillRef>
          <a:effectRef idx="0">
            <a:schemeClr val="accent3"/>
          </a:effectRef>
          <a:fontRef idx="minor">
            <a:schemeClr val="dk1"/>
          </a:fontRef>
        </p:style>
        <p:txBody>
          <a:bodyPr lIns="36000" rIns="36000" rtlCol="0" anchor="ctr"/>
          <a:lstStyle/>
          <a:p>
            <a:pPr algn="ctr" eaLnBrk="0" fontAlgn="base" hangingPunct="0">
              <a:spcBef>
                <a:spcPct val="0"/>
              </a:spcBef>
              <a:spcAft>
                <a:spcPct val="0"/>
              </a:spcAft>
            </a:pPr>
            <a:r>
              <a:rPr lang="en-GB" sz="1400" dirty="0">
                <a:solidFill>
                  <a:prstClr val="black"/>
                </a:solidFill>
              </a:rPr>
              <a:t>Consumer to </a:t>
            </a:r>
            <a:r>
              <a:rPr lang="en-GB" sz="1400" dirty="0" err="1">
                <a:solidFill>
                  <a:prstClr val="black"/>
                </a:solidFill>
              </a:rPr>
              <a:t>HWRC</a:t>
            </a:r>
            <a:r>
              <a:rPr lang="en-GB" sz="1400" dirty="0">
                <a:solidFill>
                  <a:prstClr val="black"/>
                </a:solidFill>
              </a:rPr>
              <a:t> [2]</a:t>
            </a:r>
          </a:p>
        </p:txBody>
      </p:sp>
      <p:sp>
        <p:nvSpPr>
          <p:cNvPr id="6" name="Flowchart: Process 5"/>
          <p:cNvSpPr/>
          <p:nvPr/>
        </p:nvSpPr>
        <p:spPr>
          <a:xfrm>
            <a:off x="766481" y="3209110"/>
            <a:ext cx="995083" cy="644293"/>
          </a:xfrm>
          <a:prstGeom prst="flowChartProcess">
            <a:avLst/>
          </a:prstGeom>
        </p:spPr>
        <p:style>
          <a:lnRef idx="2">
            <a:schemeClr val="accent3"/>
          </a:lnRef>
          <a:fillRef idx="1">
            <a:schemeClr val="lt1"/>
          </a:fillRef>
          <a:effectRef idx="0">
            <a:schemeClr val="accent3"/>
          </a:effectRef>
          <a:fontRef idx="minor">
            <a:schemeClr val="dk1"/>
          </a:fontRef>
        </p:style>
        <p:txBody>
          <a:bodyPr lIns="36000" rIns="36000" rtlCol="0" anchor="ctr"/>
          <a:lstStyle/>
          <a:p>
            <a:pPr algn="ctr" eaLnBrk="0" fontAlgn="base" hangingPunct="0">
              <a:spcBef>
                <a:spcPct val="0"/>
              </a:spcBef>
              <a:spcAft>
                <a:spcPct val="0"/>
              </a:spcAft>
            </a:pPr>
            <a:r>
              <a:rPr lang="en-GB" sz="1400" dirty="0">
                <a:solidFill>
                  <a:prstClr val="black"/>
                </a:solidFill>
              </a:rPr>
              <a:t>Bulky Collection Service [3]</a:t>
            </a:r>
          </a:p>
        </p:txBody>
      </p:sp>
      <p:sp>
        <p:nvSpPr>
          <p:cNvPr id="7" name="TextBox 6"/>
          <p:cNvSpPr txBox="1"/>
          <p:nvPr/>
        </p:nvSpPr>
        <p:spPr>
          <a:xfrm>
            <a:off x="628651" y="5117353"/>
            <a:ext cx="7886700" cy="1569660"/>
          </a:xfrm>
          <a:prstGeom prst="rect">
            <a:avLst/>
          </a:prstGeom>
          <a:noFill/>
        </p:spPr>
        <p:txBody>
          <a:bodyPr wrap="square" rtlCol="0">
            <a:spAutoFit/>
          </a:bodyPr>
          <a:lstStyle/>
          <a:p>
            <a:pPr eaLnBrk="0" fontAlgn="base" hangingPunct="0">
              <a:spcBef>
                <a:spcPct val="0"/>
              </a:spcBef>
              <a:spcAft>
                <a:spcPct val="0"/>
              </a:spcAft>
            </a:pPr>
            <a:r>
              <a:rPr lang="en-GB" sz="1200" b="1" dirty="0">
                <a:solidFill>
                  <a:prstClr val="black"/>
                </a:solidFill>
                <a:latin typeface="Arial" charset="0"/>
                <a:cs typeface="Arial" charset="0"/>
              </a:rPr>
              <a:t>Key</a:t>
            </a:r>
          </a:p>
          <a:p>
            <a:pPr marL="342900" indent="-342900" eaLnBrk="0" fontAlgn="base" hangingPunct="0">
              <a:spcBef>
                <a:spcPct val="0"/>
              </a:spcBef>
              <a:spcAft>
                <a:spcPct val="0"/>
              </a:spcAft>
              <a:buFontTx/>
              <a:buAutoNum type="arabicPeriod"/>
            </a:pPr>
            <a:r>
              <a:rPr lang="en-GB" sz="1200" dirty="0">
                <a:solidFill>
                  <a:prstClr val="black"/>
                </a:solidFill>
                <a:latin typeface="Arial" charset="0"/>
                <a:cs typeface="Arial" charset="0"/>
              </a:rPr>
              <a:t>eg from free collection of end of life product, either during home delivery, or take-back at store</a:t>
            </a:r>
          </a:p>
          <a:p>
            <a:pPr marL="342900" indent="-342900" eaLnBrk="0" fontAlgn="base" hangingPunct="0">
              <a:spcBef>
                <a:spcPct val="0"/>
              </a:spcBef>
              <a:spcAft>
                <a:spcPct val="0"/>
              </a:spcAft>
              <a:buFontTx/>
              <a:buAutoNum type="arabicPeriod"/>
            </a:pPr>
            <a:r>
              <a:rPr lang="en-GB" sz="1200" dirty="0">
                <a:solidFill>
                  <a:prstClr val="black"/>
                </a:solidFill>
                <a:latin typeface="Arial" charset="0"/>
                <a:cs typeface="Arial" charset="0"/>
              </a:rPr>
              <a:t>Household Waste Recycling </a:t>
            </a:r>
            <a:r>
              <a:rPr lang="en-GB" sz="1200" dirty="0" smtClean="0">
                <a:solidFill>
                  <a:prstClr val="black"/>
                </a:solidFill>
                <a:latin typeface="Arial" charset="0"/>
                <a:cs typeface="Arial" charset="0"/>
              </a:rPr>
              <a:t>Centres (</a:t>
            </a:r>
            <a:r>
              <a:rPr lang="en-GB" sz="1200" dirty="0" err="1" smtClean="0">
                <a:solidFill>
                  <a:prstClr val="black"/>
                </a:solidFill>
                <a:latin typeface="Arial" charset="0"/>
                <a:cs typeface="Arial" charset="0"/>
              </a:rPr>
              <a:t>HWRC</a:t>
            </a:r>
            <a:r>
              <a:rPr lang="en-GB" sz="1200" dirty="0" smtClean="0">
                <a:solidFill>
                  <a:prstClr val="black"/>
                </a:solidFill>
                <a:latin typeface="Arial" charset="0"/>
                <a:cs typeface="Arial" charset="0"/>
              </a:rPr>
              <a:t>), </a:t>
            </a:r>
            <a:r>
              <a:rPr lang="en-GB" sz="1200" dirty="0">
                <a:solidFill>
                  <a:prstClr val="black"/>
                </a:solidFill>
                <a:latin typeface="Arial" charset="0"/>
                <a:cs typeface="Arial" charset="0"/>
              </a:rPr>
              <a:t>operated in England and Wales by local </a:t>
            </a:r>
            <a:r>
              <a:rPr lang="en-GB" sz="1200" dirty="0" smtClean="0">
                <a:solidFill>
                  <a:prstClr val="black"/>
                </a:solidFill>
                <a:latin typeface="Arial" charset="0"/>
                <a:cs typeface="Arial" charset="0"/>
              </a:rPr>
              <a:t>councils</a:t>
            </a:r>
            <a:endParaRPr lang="en-GB" sz="1200" dirty="0">
              <a:solidFill>
                <a:prstClr val="black"/>
              </a:solidFill>
              <a:latin typeface="Arial" charset="0"/>
              <a:cs typeface="Arial" charset="0"/>
            </a:endParaRPr>
          </a:p>
          <a:p>
            <a:pPr marL="342900" indent="-342900" eaLnBrk="0" fontAlgn="base" hangingPunct="0">
              <a:spcBef>
                <a:spcPct val="0"/>
              </a:spcBef>
              <a:spcAft>
                <a:spcPct val="0"/>
              </a:spcAft>
              <a:buFontTx/>
              <a:buAutoNum type="arabicPeriod"/>
            </a:pPr>
            <a:r>
              <a:rPr lang="en-GB" sz="1200" dirty="0">
                <a:solidFill>
                  <a:prstClr val="black"/>
                </a:solidFill>
                <a:latin typeface="Arial" charset="0"/>
                <a:cs typeface="Arial" charset="0"/>
              </a:rPr>
              <a:t>Bulky Collection Service – may be operated by local councils, or charities.   Large electrical items and furniture </a:t>
            </a:r>
            <a:r>
              <a:rPr lang="en-GB" sz="1200" b="1" dirty="0">
                <a:solidFill>
                  <a:prstClr val="black"/>
                </a:solidFill>
                <a:latin typeface="Arial" charset="0"/>
                <a:cs typeface="Arial" charset="0"/>
              </a:rPr>
              <a:t>may</a:t>
            </a:r>
            <a:r>
              <a:rPr lang="en-GB" sz="1200" dirty="0">
                <a:solidFill>
                  <a:prstClr val="black"/>
                </a:solidFill>
                <a:latin typeface="Arial" charset="0"/>
                <a:cs typeface="Arial" charset="0"/>
              </a:rPr>
              <a:t> be collected free of </a:t>
            </a:r>
            <a:r>
              <a:rPr lang="en-GB" sz="1200" dirty="0" smtClean="0">
                <a:solidFill>
                  <a:prstClr val="black"/>
                </a:solidFill>
                <a:latin typeface="Arial" charset="0"/>
                <a:cs typeface="Arial" charset="0"/>
              </a:rPr>
              <a:t>charge</a:t>
            </a:r>
          </a:p>
          <a:p>
            <a:pPr marL="342900" indent="-342900" eaLnBrk="0" fontAlgn="base" hangingPunct="0">
              <a:spcBef>
                <a:spcPct val="0"/>
              </a:spcBef>
              <a:spcAft>
                <a:spcPct val="0"/>
              </a:spcAft>
              <a:buFontTx/>
              <a:buAutoNum type="arabicPeriod"/>
            </a:pPr>
            <a:r>
              <a:rPr lang="en-GB" sz="1200" dirty="0" smtClean="0">
                <a:solidFill>
                  <a:prstClr val="black"/>
                </a:solidFill>
                <a:latin typeface="Arial" charset="0"/>
                <a:cs typeface="Arial" charset="0"/>
              </a:rPr>
              <a:t>Mixed product streams are received and sorted</a:t>
            </a:r>
            <a:endParaRPr lang="en-GB" sz="1200" dirty="0">
              <a:solidFill>
                <a:prstClr val="black"/>
              </a:solidFill>
              <a:latin typeface="Arial" charset="0"/>
              <a:cs typeface="Arial" charset="0"/>
            </a:endParaRPr>
          </a:p>
          <a:p>
            <a:pPr marL="342900" indent="-342900" eaLnBrk="0" fontAlgn="base" hangingPunct="0">
              <a:spcBef>
                <a:spcPct val="0"/>
              </a:spcBef>
              <a:spcAft>
                <a:spcPct val="0"/>
              </a:spcAft>
              <a:buFontTx/>
              <a:buAutoNum type="arabicPeriod"/>
            </a:pPr>
            <a:r>
              <a:rPr lang="en-GB" sz="1200" dirty="0" smtClean="0">
                <a:solidFill>
                  <a:prstClr val="black"/>
                </a:solidFill>
                <a:latin typeface="Arial" charset="0"/>
                <a:cs typeface="Arial" charset="0"/>
              </a:rPr>
              <a:t>Eg from fridges, automatically extracted in controlled environments at dedicated fridge plants</a:t>
            </a:r>
          </a:p>
          <a:p>
            <a:pPr marL="342900" indent="-342900" eaLnBrk="0" fontAlgn="base" hangingPunct="0">
              <a:spcBef>
                <a:spcPct val="0"/>
              </a:spcBef>
              <a:spcAft>
                <a:spcPct val="0"/>
              </a:spcAft>
              <a:buFontTx/>
              <a:buAutoNum type="arabicPeriod"/>
            </a:pPr>
            <a:r>
              <a:rPr lang="en-GB" sz="1200" dirty="0" smtClean="0">
                <a:solidFill>
                  <a:prstClr val="black"/>
                </a:solidFill>
                <a:latin typeface="Arial" charset="0"/>
                <a:cs typeface="Arial" charset="0"/>
              </a:rPr>
              <a:t>Final cleaning, comprehensive tests including PAT</a:t>
            </a:r>
            <a:endParaRPr lang="en-GB" sz="1200" dirty="0">
              <a:solidFill>
                <a:prstClr val="black"/>
              </a:solidFill>
              <a:latin typeface="Arial" charset="0"/>
              <a:cs typeface="Arial" charset="0"/>
            </a:endParaRPr>
          </a:p>
        </p:txBody>
      </p:sp>
      <p:sp>
        <p:nvSpPr>
          <p:cNvPr id="8" name="Flowchart: Decision 7"/>
          <p:cNvSpPr/>
          <p:nvPr/>
        </p:nvSpPr>
        <p:spPr>
          <a:xfrm>
            <a:off x="4917991" y="2691833"/>
            <a:ext cx="1207891" cy="885654"/>
          </a:xfrm>
          <a:prstGeom prst="flowChartDecision">
            <a:avLst/>
          </a:prstGeom>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eaLnBrk="0" fontAlgn="base" hangingPunct="0">
              <a:spcBef>
                <a:spcPct val="0"/>
              </a:spcBef>
              <a:spcAft>
                <a:spcPct val="0"/>
              </a:spcAft>
            </a:pPr>
            <a:r>
              <a:rPr lang="en-GB" sz="1400" dirty="0" smtClean="0">
                <a:solidFill>
                  <a:prstClr val="white"/>
                </a:solidFill>
              </a:rPr>
              <a:t>Assess</a:t>
            </a:r>
            <a:endParaRPr lang="en-GB" sz="1400" dirty="0">
              <a:solidFill>
                <a:prstClr val="white"/>
              </a:solidFill>
            </a:endParaRPr>
          </a:p>
        </p:txBody>
      </p:sp>
      <p:sp>
        <p:nvSpPr>
          <p:cNvPr id="9" name="Flowchart: Alternate Process 8"/>
          <p:cNvSpPr/>
          <p:nvPr/>
        </p:nvSpPr>
        <p:spPr>
          <a:xfrm>
            <a:off x="3741072" y="2751419"/>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smtClean="0">
                <a:solidFill>
                  <a:prstClr val="white"/>
                </a:solidFill>
              </a:rPr>
              <a:t>Inspect</a:t>
            </a:r>
            <a:endParaRPr lang="en-GB" sz="1400" dirty="0">
              <a:solidFill>
                <a:prstClr val="white"/>
              </a:solidFill>
            </a:endParaRPr>
          </a:p>
        </p:txBody>
      </p:sp>
      <p:sp>
        <p:nvSpPr>
          <p:cNvPr id="10" name="Flowchart: Alternate Process 9"/>
          <p:cNvSpPr/>
          <p:nvPr/>
        </p:nvSpPr>
        <p:spPr>
          <a:xfrm>
            <a:off x="6274085" y="1378102"/>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a:solidFill>
                  <a:prstClr val="white"/>
                </a:solidFill>
              </a:rPr>
              <a:t>Remove spare parts</a:t>
            </a:r>
          </a:p>
        </p:txBody>
      </p:sp>
      <p:sp>
        <p:nvSpPr>
          <p:cNvPr id="11" name="Flowchart: Alternate Process 10"/>
          <p:cNvSpPr/>
          <p:nvPr/>
        </p:nvSpPr>
        <p:spPr>
          <a:xfrm>
            <a:off x="7559494" y="1378102"/>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a:solidFill>
                  <a:prstClr val="white"/>
                </a:solidFill>
              </a:rPr>
              <a:t>Recycle for raw materials</a:t>
            </a:r>
          </a:p>
        </p:txBody>
      </p:sp>
      <p:cxnSp>
        <p:nvCxnSpPr>
          <p:cNvPr id="13" name="Straight Arrow Connector 12"/>
          <p:cNvCxnSpPr>
            <a:stCxn id="3" idx="3"/>
            <a:endCxn id="9" idx="1"/>
          </p:cNvCxnSpPr>
          <p:nvPr/>
        </p:nvCxnSpPr>
        <p:spPr>
          <a:xfrm>
            <a:off x="3520009" y="3134660"/>
            <a:ext cx="221063" cy="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8" idx="0"/>
            <a:endCxn id="43" idx="2"/>
          </p:cNvCxnSpPr>
          <p:nvPr/>
        </p:nvCxnSpPr>
        <p:spPr>
          <a:xfrm flipV="1">
            <a:off x="5521937" y="2148544"/>
            <a:ext cx="7874" cy="543289"/>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9" idx="3"/>
            <a:endCxn id="8" idx="1"/>
          </p:cNvCxnSpPr>
          <p:nvPr/>
        </p:nvCxnSpPr>
        <p:spPr>
          <a:xfrm>
            <a:off x="4696928" y="3134660"/>
            <a:ext cx="221063" cy="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10" idx="3"/>
            <a:endCxn id="11" idx="1"/>
          </p:cNvCxnSpPr>
          <p:nvPr/>
        </p:nvCxnSpPr>
        <p:spPr>
          <a:xfrm>
            <a:off x="7229941" y="1761343"/>
            <a:ext cx="329553" cy="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34" name="Flowchart: Alternate Process 33"/>
          <p:cNvSpPr/>
          <p:nvPr/>
        </p:nvSpPr>
        <p:spPr>
          <a:xfrm>
            <a:off x="5044009" y="4234901"/>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a:solidFill>
                  <a:prstClr val="white"/>
                </a:solidFill>
              </a:rPr>
              <a:t>Repair &amp; refurbish</a:t>
            </a:r>
          </a:p>
        </p:txBody>
      </p:sp>
      <p:sp>
        <p:nvSpPr>
          <p:cNvPr id="35" name="Flowchart: Alternate Process 34"/>
          <p:cNvSpPr/>
          <p:nvPr/>
        </p:nvSpPr>
        <p:spPr>
          <a:xfrm>
            <a:off x="6274085" y="4234901"/>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smtClean="0">
                <a:solidFill>
                  <a:prstClr val="white"/>
                </a:solidFill>
              </a:rPr>
              <a:t>Test [6]</a:t>
            </a:r>
            <a:endParaRPr lang="en-GB" sz="1400" dirty="0">
              <a:solidFill>
                <a:prstClr val="white"/>
              </a:solidFill>
            </a:endParaRPr>
          </a:p>
        </p:txBody>
      </p:sp>
      <p:sp>
        <p:nvSpPr>
          <p:cNvPr id="36" name="Flowchart: Alternate Process 35"/>
          <p:cNvSpPr/>
          <p:nvPr/>
        </p:nvSpPr>
        <p:spPr>
          <a:xfrm>
            <a:off x="7559494" y="4234901"/>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smtClean="0">
                <a:solidFill>
                  <a:prstClr val="white"/>
                </a:solidFill>
              </a:rPr>
              <a:t>Sell</a:t>
            </a:r>
            <a:endParaRPr lang="en-GB" sz="1400" dirty="0">
              <a:solidFill>
                <a:prstClr val="white"/>
              </a:solidFill>
            </a:endParaRPr>
          </a:p>
        </p:txBody>
      </p:sp>
      <p:cxnSp>
        <p:nvCxnSpPr>
          <p:cNvPr id="41" name="Straight Arrow Connector 40"/>
          <p:cNvCxnSpPr>
            <a:stCxn id="8" idx="2"/>
            <a:endCxn id="34" idx="0"/>
          </p:cNvCxnSpPr>
          <p:nvPr/>
        </p:nvCxnSpPr>
        <p:spPr>
          <a:xfrm>
            <a:off x="5521937" y="3577487"/>
            <a:ext cx="0" cy="657414"/>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34" idx="3"/>
            <a:endCxn id="35" idx="1"/>
          </p:cNvCxnSpPr>
          <p:nvPr/>
        </p:nvCxnSpPr>
        <p:spPr>
          <a:xfrm>
            <a:off x="5999865" y="4618142"/>
            <a:ext cx="274220" cy="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p:cNvCxnSpPr>
            <a:stCxn id="35" idx="3"/>
            <a:endCxn id="36" idx="1"/>
          </p:cNvCxnSpPr>
          <p:nvPr/>
        </p:nvCxnSpPr>
        <p:spPr>
          <a:xfrm>
            <a:off x="7229941" y="4618142"/>
            <a:ext cx="329553" cy="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54" name="Flowchart: Process 53"/>
          <p:cNvSpPr/>
          <p:nvPr/>
        </p:nvSpPr>
        <p:spPr>
          <a:xfrm>
            <a:off x="747908" y="3984692"/>
            <a:ext cx="995083" cy="644293"/>
          </a:xfrm>
          <a:prstGeom prst="flowChartProcess">
            <a:avLst/>
          </a:prstGeom>
        </p:spPr>
        <p:style>
          <a:lnRef idx="2">
            <a:schemeClr val="accent3"/>
          </a:lnRef>
          <a:fillRef idx="1">
            <a:schemeClr val="lt1"/>
          </a:fillRef>
          <a:effectRef idx="0">
            <a:schemeClr val="accent3"/>
          </a:effectRef>
          <a:fontRef idx="minor">
            <a:schemeClr val="dk1"/>
          </a:fontRef>
        </p:style>
        <p:txBody>
          <a:bodyPr lIns="36000" rIns="36000" rtlCol="0" anchor="ctr"/>
          <a:lstStyle/>
          <a:p>
            <a:pPr algn="ctr" eaLnBrk="0" fontAlgn="base" hangingPunct="0">
              <a:spcBef>
                <a:spcPct val="0"/>
              </a:spcBef>
              <a:spcAft>
                <a:spcPct val="0"/>
              </a:spcAft>
            </a:pPr>
            <a:r>
              <a:rPr lang="en-GB" sz="1400" dirty="0" smtClean="0">
                <a:solidFill>
                  <a:schemeClr val="tx1"/>
                </a:solidFill>
              </a:rPr>
              <a:t>Other eg business</a:t>
            </a:r>
            <a:endParaRPr lang="en-GB" sz="1400" dirty="0">
              <a:solidFill>
                <a:schemeClr val="tx1"/>
              </a:solidFill>
            </a:endParaRPr>
          </a:p>
        </p:txBody>
      </p:sp>
      <p:sp>
        <p:nvSpPr>
          <p:cNvPr id="12" name="Chevron 11"/>
          <p:cNvSpPr/>
          <p:nvPr/>
        </p:nvSpPr>
        <p:spPr>
          <a:xfrm>
            <a:off x="1881955" y="2636863"/>
            <a:ext cx="461135" cy="978438"/>
          </a:xfrm>
          <a:prstGeom prst="chevron">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endParaRPr lang="en-GB" sz="1400">
              <a:solidFill>
                <a:prstClr val="black"/>
              </a:solidFill>
            </a:endParaRPr>
          </a:p>
        </p:txBody>
      </p:sp>
      <p:sp>
        <p:nvSpPr>
          <p:cNvPr id="43" name="Flowchart: Alternate Process 42"/>
          <p:cNvSpPr/>
          <p:nvPr/>
        </p:nvSpPr>
        <p:spPr>
          <a:xfrm>
            <a:off x="5051883" y="1382062"/>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a:solidFill>
                  <a:prstClr val="white"/>
                </a:solidFill>
              </a:rPr>
              <a:t>Remove </a:t>
            </a:r>
            <a:r>
              <a:rPr lang="en-GB" sz="1400" dirty="0" smtClean="0">
                <a:solidFill>
                  <a:prstClr val="white"/>
                </a:solidFill>
              </a:rPr>
              <a:t>hazardous waste [5]</a:t>
            </a:r>
            <a:endParaRPr lang="en-GB" sz="1400" dirty="0">
              <a:solidFill>
                <a:prstClr val="white"/>
              </a:solidFill>
            </a:endParaRPr>
          </a:p>
        </p:txBody>
      </p:sp>
      <p:cxnSp>
        <p:nvCxnSpPr>
          <p:cNvPr id="45" name="Straight Arrow Connector 44"/>
          <p:cNvCxnSpPr>
            <a:stCxn id="43" idx="3"/>
            <a:endCxn id="10" idx="1"/>
          </p:cNvCxnSpPr>
          <p:nvPr/>
        </p:nvCxnSpPr>
        <p:spPr>
          <a:xfrm flipV="1">
            <a:off x="6007739" y="1761343"/>
            <a:ext cx="266346" cy="396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4591244" y="2362568"/>
            <a:ext cx="1010213" cy="276999"/>
          </a:xfrm>
          <a:prstGeom prst="rect">
            <a:avLst/>
          </a:prstGeom>
        </p:spPr>
        <p:txBody>
          <a:bodyPr wrap="none">
            <a:spAutoFit/>
          </a:bodyPr>
          <a:lstStyle/>
          <a:p>
            <a:r>
              <a:rPr lang="en-GB" sz="1200" dirty="0" smtClean="0">
                <a:solidFill>
                  <a:prstClr val="black"/>
                </a:solidFill>
              </a:rPr>
              <a:t>Hazardous?</a:t>
            </a:r>
            <a:endParaRPr lang="en-GB" sz="1200" dirty="0"/>
          </a:p>
        </p:txBody>
      </p:sp>
      <p:cxnSp>
        <p:nvCxnSpPr>
          <p:cNvPr id="18" name="Elbow Connector 17"/>
          <p:cNvCxnSpPr>
            <a:stCxn id="8" idx="3"/>
            <a:endCxn id="10" idx="2"/>
          </p:cNvCxnSpPr>
          <p:nvPr/>
        </p:nvCxnSpPr>
        <p:spPr>
          <a:xfrm flipV="1">
            <a:off x="6125882" y="2144584"/>
            <a:ext cx="626131" cy="990076"/>
          </a:xfrm>
          <a:prstGeom prst="bentConnector2">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170556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8 key points (a)</a:t>
            </a:r>
            <a:endParaRPr lang="en-GB" dirty="0"/>
          </a:p>
        </p:txBody>
      </p:sp>
      <p:sp>
        <p:nvSpPr>
          <p:cNvPr id="3" name="Content Placeholder 2"/>
          <p:cNvSpPr>
            <a:spLocks noGrp="1"/>
          </p:cNvSpPr>
          <p:nvPr>
            <p:ph idx="1"/>
          </p:nvPr>
        </p:nvSpPr>
        <p:spPr>
          <a:xfrm>
            <a:off x="628650" y="1258958"/>
            <a:ext cx="7886700" cy="4918006"/>
          </a:xfrm>
        </p:spPr>
        <p:txBody>
          <a:bodyPr>
            <a:noAutofit/>
          </a:bodyPr>
          <a:lstStyle/>
          <a:p>
            <a:pPr marL="0" indent="0">
              <a:buNone/>
            </a:pPr>
            <a:r>
              <a:rPr lang="en-GB" sz="1800" dirty="0" smtClean="0"/>
              <a:t>We </a:t>
            </a:r>
            <a:r>
              <a:rPr lang="en-GB" sz="1800" dirty="0"/>
              <a:t>reviewed the supply chain challenges facing the sector, </a:t>
            </a:r>
            <a:r>
              <a:rPr lang="en-GB" sz="1800" dirty="0" smtClean="0"/>
              <a:t>including collaboration </a:t>
            </a:r>
            <a:r>
              <a:rPr lang="en-GB" sz="1800" dirty="0"/>
              <a:t>and outsourcing, risk management, planning, reverse logistics and sustainability.  </a:t>
            </a:r>
            <a:endParaRPr lang="en-GB" sz="1800" dirty="0" smtClean="0"/>
          </a:p>
          <a:p>
            <a:r>
              <a:rPr lang="en-GB" sz="1800" dirty="0" smtClean="0"/>
              <a:t>Extended</a:t>
            </a:r>
            <a:r>
              <a:rPr lang="en-GB" sz="1800" dirty="0"/>
              <a:t>, complex supply chains are more vulnerable to disruption risks, and shortening product lifecycles add challenges to planning, forecasting and inventory management.  </a:t>
            </a:r>
            <a:endParaRPr lang="en-GB" sz="1800" dirty="0" smtClean="0"/>
          </a:p>
          <a:p>
            <a:r>
              <a:rPr lang="en-GB" sz="1800" dirty="0" smtClean="0"/>
              <a:t>Business </a:t>
            </a:r>
            <a:r>
              <a:rPr lang="en-GB" sz="1800" dirty="0"/>
              <a:t>models depend on increasing market penetration to offset reducing product prices (and profit per item).  </a:t>
            </a:r>
            <a:endParaRPr lang="en-GB" sz="1800" dirty="0" smtClean="0"/>
          </a:p>
          <a:p>
            <a:r>
              <a:rPr lang="en-GB" sz="1800" dirty="0" smtClean="0"/>
              <a:t>Levels </a:t>
            </a:r>
            <a:r>
              <a:rPr lang="en-GB" sz="1800" dirty="0"/>
              <a:t>of waste are increasing, exacerbated by shortening product life cycles, ineffective recovery systems and lack of incentives for circular flows.  </a:t>
            </a:r>
            <a:endParaRPr lang="en-GB" sz="1800" dirty="0" smtClean="0"/>
          </a:p>
          <a:p>
            <a:r>
              <a:rPr lang="en-GB" sz="1800" dirty="0" smtClean="0"/>
              <a:t>Externalities </a:t>
            </a:r>
            <a:r>
              <a:rPr lang="en-GB" sz="1800" dirty="0"/>
              <a:t>occur all along the supply chain, from environmental and social issues with mining, to using (and polluting) with hazardous chemicals and heavy metals in production, to unethical and unsafe reverse flows and recycling processes.  </a:t>
            </a:r>
            <a:endParaRPr lang="en-GB" sz="1800" dirty="0" smtClean="0"/>
          </a:p>
          <a:p>
            <a:r>
              <a:rPr lang="en-GB" sz="1800" dirty="0" smtClean="0"/>
              <a:t>Transparency </a:t>
            </a:r>
            <a:r>
              <a:rPr lang="en-GB" sz="1800" dirty="0"/>
              <a:t>and reputation risks are encouraging brands to ‘professionalize’ their supply chains, ensuring that all actors are operating to agreed ethical, safe and legal standards.  </a:t>
            </a:r>
          </a:p>
        </p:txBody>
      </p:sp>
    </p:spTree>
    <p:extLst>
      <p:ext uri="{BB962C8B-B14F-4D97-AF65-F5344CB8AC3E}">
        <p14:creationId xmlns:p14="http://schemas.microsoft.com/office/powerpoint/2010/main" val="300393845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8 key points (b)</a:t>
            </a:r>
            <a:endParaRPr lang="en-GB" dirty="0"/>
          </a:p>
        </p:txBody>
      </p:sp>
      <p:sp>
        <p:nvSpPr>
          <p:cNvPr id="3" name="Content Placeholder 2"/>
          <p:cNvSpPr>
            <a:spLocks noGrp="1"/>
          </p:cNvSpPr>
          <p:nvPr>
            <p:ph idx="1"/>
          </p:nvPr>
        </p:nvSpPr>
        <p:spPr>
          <a:xfrm>
            <a:off x="628650" y="1258958"/>
            <a:ext cx="7886700" cy="4918006"/>
          </a:xfrm>
        </p:spPr>
        <p:txBody>
          <a:bodyPr>
            <a:noAutofit/>
          </a:bodyPr>
          <a:lstStyle/>
          <a:p>
            <a:r>
              <a:rPr lang="en-GB" sz="1600" dirty="0" smtClean="0"/>
              <a:t>Product </a:t>
            </a:r>
            <a:r>
              <a:rPr lang="en-GB" sz="1600" dirty="0"/>
              <a:t>development and order response times are likely to speed up rather than slow down, further increasing pressure on supply chain planning and costs.  Re-localizing assembly operations, whether in-house or sub-contracted, could improve supply chain resilience and responsiveness whilst supporting produce recovery and reuse.  Product design to enable effective disassembly and recycling can reduce the cost of material and component recovery, supporting the business case for more effective recycling, close to each local market.  For larger or more expensive equipment, the Internet of Things, sensors and performance data provide both feedback on component durability and performance.  In smaller items, tracking devices and ‘apps’ could be used to help communicate with users and offer exchanges and discounts for returns.</a:t>
            </a:r>
          </a:p>
          <a:p>
            <a:r>
              <a:rPr lang="en-GB" sz="1600" dirty="0"/>
              <a:t>Costs of raw materials are likely to continue increasing (we have found, and used all the easy sources), encouraging innovations to recover increasingly valuable resources for reuse.  Consumers, seeking performance and access rather than ownership of (soon-to-be-outdated) products, will prefer service, performance and rental contracts.  These offer potential for more durable, modular products, easily customized and repaired for resale into other markets, for further use cycles. </a:t>
            </a:r>
            <a:r>
              <a:rPr lang="en-GB" sz="1600" dirty="0" smtClean="0"/>
              <a:t>New </a:t>
            </a:r>
            <a:r>
              <a:rPr lang="en-GB" sz="1600" dirty="0"/>
              <a:t>trends for open-sourcing, personalization, the ‘maker movement’ and Do-it-Yourself repairs will push brands into offering more modular, durable and repairable products. </a:t>
            </a:r>
          </a:p>
        </p:txBody>
      </p:sp>
    </p:spTree>
    <p:extLst>
      <p:ext uri="{BB962C8B-B14F-4D97-AF65-F5344CB8AC3E}">
        <p14:creationId xmlns:p14="http://schemas.microsoft.com/office/powerpoint/2010/main" val="52614519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8 resources</a:t>
            </a:r>
            <a:endParaRPr lang="en-GB" dirty="0"/>
          </a:p>
        </p:txBody>
      </p:sp>
      <p:sp>
        <p:nvSpPr>
          <p:cNvPr id="3" name="Content Placeholder 2"/>
          <p:cNvSpPr>
            <a:spLocks noGrp="1"/>
          </p:cNvSpPr>
          <p:nvPr>
            <p:ph idx="1"/>
          </p:nvPr>
        </p:nvSpPr>
        <p:spPr/>
        <p:txBody>
          <a:bodyPr/>
          <a:lstStyle/>
          <a:p>
            <a:pPr lvl="0"/>
            <a:r>
              <a:rPr lang="en-GB" dirty="0"/>
              <a:t>E-waste: </a:t>
            </a:r>
            <a:r>
              <a:rPr lang="en-GB" dirty="0" err="1"/>
              <a:t>Baldé</a:t>
            </a:r>
            <a:r>
              <a:rPr lang="en-GB" dirty="0"/>
              <a:t>, </a:t>
            </a:r>
            <a:r>
              <a:rPr lang="en-GB" dirty="0" err="1"/>
              <a:t>C.P</a:t>
            </a:r>
            <a:r>
              <a:rPr lang="en-GB" dirty="0"/>
              <a:t>., Wang, F., </a:t>
            </a:r>
            <a:r>
              <a:rPr lang="en-GB" dirty="0" err="1"/>
              <a:t>Kuehr</a:t>
            </a:r>
            <a:r>
              <a:rPr lang="en-GB" dirty="0"/>
              <a:t>, R., Huisman, J. (2015), </a:t>
            </a:r>
            <a:r>
              <a:rPr lang="en-GB" i="1" dirty="0"/>
              <a:t>The global e-waste monitor – 2014</a:t>
            </a:r>
            <a:r>
              <a:rPr lang="en-GB" dirty="0"/>
              <a:t>, United Nations University, IAS – </a:t>
            </a:r>
            <a:r>
              <a:rPr lang="en-GB" dirty="0" err="1"/>
              <a:t>SCYCLE</a:t>
            </a:r>
            <a:r>
              <a:rPr lang="en-GB" dirty="0"/>
              <a:t>, Bonn, Germany </a:t>
            </a:r>
            <a:r>
              <a:rPr lang="en-GB" u="sng" dirty="0">
                <a:hlinkClick r:id="rId2"/>
              </a:rPr>
              <a:t>i.unu.edu/media/ias.unu.edu-</a:t>
            </a:r>
            <a:r>
              <a:rPr lang="en-GB" u="sng" dirty="0" err="1">
                <a:hlinkClick r:id="rId2"/>
              </a:rPr>
              <a:t>en</a:t>
            </a:r>
            <a:r>
              <a:rPr lang="en-GB" u="sng" dirty="0">
                <a:hlinkClick r:id="rId2"/>
              </a:rPr>
              <a:t>/news/7916/Global-E-waste-Monitor-2014-small.pdf</a:t>
            </a:r>
            <a:r>
              <a:rPr lang="en-GB" dirty="0"/>
              <a:t>  [accessed 3 February 2016]</a:t>
            </a:r>
          </a:p>
          <a:p>
            <a:pPr lvl="0"/>
            <a:r>
              <a:rPr lang="en-GB" dirty="0"/>
              <a:t>EC (2014) Critical Raw Materials  </a:t>
            </a:r>
            <a:r>
              <a:rPr lang="en-GB" u="sng" dirty="0">
                <a:hlinkClick r:id="rId3"/>
              </a:rPr>
              <a:t>ec.europa.eu/growth/sectors/raw-materials/specific-interest/critical/index_en.htm</a:t>
            </a:r>
            <a:r>
              <a:rPr lang="en-GB" dirty="0"/>
              <a:t>  [accessed 22 Apr. 16]</a:t>
            </a:r>
          </a:p>
          <a:p>
            <a:pPr lvl="0"/>
            <a:r>
              <a:rPr lang="en-GB" dirty="0"/>
              <a:t>WRAP (2014) </a:t>
            </a:r>
            <a:r>
              <a:rPr lang="en-GB" dirty="0" err="1"/>
              <a:t>esap</a:t>
            </a:r>
            <a:r>
              <a:rPr lang="en-GB" dirty="0"/>
              <a:t>, </a:t>
            </a:r>
            <a:r>
              <a:rPr lang="en-GB" i="1" dirty="0"/>
              <a:t>Generating value for business through sustainability.  </a:t>
            </a:r>
            <a:r>
              <a:rPr lang="en-GB" dirty="0"/>
              <a:t>Available from</a:t>
            </a:r>
            <a:r>
              <a:rPr lang="en-GB" i="1" dirty="0"/>
              <a:t> </a:t>
            </a:r>
            <a:r>
              <a:rPr lang="en-GB" dirty="0"/>
              <a:t> </a:t>
            </a:r>
            <a:r>
              <a:rPr lang="en-GB" u="sng" dirty="0">
                <a:hlinkClick r:id="rId4"/>
              </a:rPr>
              <a:t>www.wrap.org.uk/sites/files/wrap/esap-summary-2014.pdf</a:t>
            </a:r>
            <a:r>
              <a:rPr lang="en-GB" dirty="0"/>
              <a:t>  [accessed 2 February 2016</a:t>
            </a:r>
            <a:r>
              <a:rPr lang="en-GB" dirty="0" smtClean="0"/>
              <a:t>]</a:t>
            </a:r>
            <a:endParaRPr lang="en-GB" dirty="0"/>
          </a:p>
        </p:txBody>
      </p:sp>
    </p:spTree>
    <p:extLst>
      <p:ext uri="{BB962C8B-B14F-4D97-AF65-F5344CB8AC3E}">
        <p14:creationId xmlns:p14="http://schemas.microsoft.com/office/powerpoint/2010/main" val="151942342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9 overview</a:t>
            </a:r>
            <a:endParaRPr lang="en-GB" dirty="0"/>
          </a:p>
        </p:txBody>
      </p:sp>
      <p:sp>
        <p:nvSpPr>
          <p:cNvPr id="3" name="Content Placeholder 2"/>
          <p:cNvSpPr>
            <a:spLocks noGrp="1"/>
          </p:cNvSpPr>
          <p:nvPr>
            <p:ph idx="1"/>
          </p:nvPr>
        </p:nvSpPr>
        <p:spPr/>
        <p:txBody>
          <a:bodyPr/>
          <a:lstStyle/>
          <a:p>
            <a:pPr marL="0" indent="0">
              <a:buNone/>
            </a:pPr>
            <a:r>
              <a:rPr lang="en-GB" dirty="0"/>
              <a:t>This chapter covers the ‘headlines’ for the wider industrial manufacturing sectors:</a:t>
            </a:r>
          </a:p>
          <a:p>
            <a:pPr lvl="0"/>
            <a:r>
              <a:rPr lang="en-GB" dirty="0"/>
              <a:t>traditional supply chain challenges;</a:t>
            </a:r>
          </a:p>
          <a:p>
            <a:pPr lvl="0"/>
            <a:r>
              <a:rPr lang="en-GB" dirty="0"/>
              <a:t>supply versus demand; </a:t>
            </a:r>
          </a:p>
          <a:p>
            <a:pPr lvl="0"/>
            <a:r>
              <a:rPr lang="en-GB" dirty="0"/>
              <a:t>and circular economy developments.</a:t>
            </a:r>
          </a:p>
          <a:p>
            <a:pPr marL="0" indent="0">
              <a:buNone/>
            </a:pPr>
            <a:endParaRPr lang="en-GB" dirty="0" smtClean="0"/>
          </a:p>
          <a:p>
            <a:pPr marL="0" indent="0">
              <a:buNone/>
            </a:pPr>
            <a:r>
              <a:rPr lang="en-GB" dirty="0" smtClean="0"/>
              <a:t>We </a:t>
            </a:r>
            <a:r>
              <a:rPr lang="en-GB" dirty="0"/>
              <a:t>then move onto to examine the office furniture sub-sector in depth, including the background, traditional supply chain challenges and circular economy developments, concluding with a remanufacturing case study for </a:t>
            </a:r>
            <a:r>
              <a:rPr lang="en-GB" dirty="0" err="1"/>
              <a:t>Rype</a:t>
            </a:r>
            <a:r>
              <a:rPr lang="en-GB" dirty="0"/>
              <a:t> Office.</a:t>
            </a:r>
          </a:p>
        </p:txBody>
      </p:sp>
      <p:grpSp>
        <p:nvGrpSpPr>
          <p:cNvPr id="4" name="Group 3"/>
          <p:cNvGrpSpPr/>
          <p:nvPr/>
        </p:nvGrpSpPr>
        <p:grpSpPr>
          <a:xfrm>
            <a:off x="289178" y="5639789"/>
            <a:ext cx="8308359" cy="923330"/>
            <a:chOff x="289178" y="2559704"/>
            <a:chExt cx="8308359" cy="923330"/>
          </a:xfrm>
        </p:grpSpPr>
        <p:sp>
          <p:nvSpPr>
            <p:cNvPr id="5" name="Flowchart: Process 4"/>
            <p:cNvSpPr/>
            <p:nvPr/>
          </p:nvSpPr>
          <p:spPr>
            <a:xfrm>
              <a:off x="2535597" y="2643369"/>
              <a:ext cx="1224000"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smtClean="0"/>
                <a:t>Drivers for change:</a:t>
              </a:r>
              <a:endParaRPr lang="en-GB" dirty="0"/>
            </a:p>
          </p:txBody>
        </p:sp>
        <p:sp>
          <p:nvSpPr>
            <p:cNvPr id="6" name="Flowchart: Process 5"/>
            <p:cNvSpPr/>
            <p:nvPr/>
          </p:nvSpPr>
          <p:spPr>
            <a:xfrm>
              <a:off x="4148244" y="2643369"/>
              <a:ext cx="4449293"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smtClean="0"/>
                <a:t>Sectors</a:t>
              </a:r>
              <a:r>
                <a:rPr lang="en-GB" dirty="0" smtClean="0"/>
                <a:t> : </a:t>
              </a:r>
            </a:p>
            <a:p>
              <a:pPr algn="ctr"/>
              <a:r>
                <a:rPr lang="en-GB" dirty="0" smtClean="0"/>
                <a:t>Food, Fashion, Consumer Technology, Industrial manufacturing</a:t>
              </a:r>
              <a:endParaRPr lang="en-GB" dirty="0"/>
            </a:p>
          </p:txBody>
        </p:sp>
        <p:sp>
          <p:nvSpPr>
            <p:cNvPr id="7" name="TextBox 6"/>
            <p:cNvSpPr txBox="1"/>
            <p:nvPr/>
          </p:nvSpPr>
          <p:spPr>
            <a:xfrm>
              <a:off x="762309" y="2559704"/>
              <a:ext cx="1842246" cy="923330"/>
            </a:xfrm>
            <a:prstGeom prst="rect">
              <a:avLst/>
            </a:prstGeom>
            <a:noFill/>
          </p:spPr>
          <p:txBody>
            <a:bodyPr wrap="square" rtlCol="0">
              <a:spAutoFit/>
            </a:bodyPr>
            <a:lstStyle/>
            <a:p>
              <a:r>
                <a:rPr lang="en-GB" sz="1400" b="1" dirty="0" smtClean="0">
                  <a:latin typeface="+mn-lt"/>
                </a:rPr>
                <a:t>Why are businesses </a:t>
              </a:r>
              <a:r>
                <a:rPr lang="en-GB" sz="1400" b="1" dirty="0">
                  <a:latin typeface="+mn-lt"/>
                </a:rPr>
                <a:t>adopting</a:t>
              </a:r>
              <a:r>
                <a:rPr lang="en-GB" sz="1400" dirty="0">
                  <a:latin typeface="+mn-lt"/>
                </a:rPr>
                <a:t> </a:t>
              </a:r>
              <a:r>
                <a:rPr lang="en-GB" sz="1400" b="1" dirty="0" smtClean="0">
                  <a:latin typeface="+mn-lt"/>
                </a:rPr>
                <a:t>circular economy models?</a:t>
              </a:r>
            </a:p>
            <a:p>
              <a:r>
                <a:rPr lang="en-GB" sz="1200" dirty="0" smtClean="0">
                  <a:latin typeface="+mn-lt"/>
                </a:rPr>
                <a:t>Chapters 5-9</a:t>
              </a:r>
            </a:p>
          </p:txBody>
        </p:sp>
        <p:cxnSp>
          <p:nvCxnSpPr>
            <p:cNvPr id="8" name="Straight Arrow Connector 7"/>
            <p:cNvCxnSpPr>
              <a:stCxn id="5" idx="3"/>
              <a:endCxn id="6" idx="1"/>
            </p:cNvCxnSpPr>
            <p:nvPr/>
          </p:nvCxnSpPr>
          <p:spPr>
            <a:xfrm>
              <a:off x="3759597" y="3021369"/>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289178" y="2807897"/>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2</a:t>
              </a:r>
            </a:p>
          </p:txBody>
        </p:sp>
      </p:grpSp>
    </p:spTree>
    <p:extLst>
      <p:ext uri="{BB962C8B-B14F-4D97-AF65-F5344CB8AC3E}">
        <p14:creationId xmlns:p14="http://schemas.microsoft.com/office/powerpoint/2010/main" val="92604853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9.1:  </a:t>
            </a:r>
            <a:r>
              <a:rPr lang="en-GB" b="1" dirty="0" smtClean="0"/>
              <a:t>Global risks</a:t>
            </a:r>
            <a:endParaRPr lang="en-GB" b="1" dirty="0"/>
          </a:p>
        </p:txBody>
      </p:sp>
      <p:sp>
        <p:nvSpPr>
          <p:cNvPr id="6" name="TextBox 5"/>
          <p:cNvSpPr txBox="1"/>
          <p:nvPr/>
        </p:nvSpPr>
        <p:spPr>
          <a:xfrm>
            <a:off x="649049" y="6410619"/>
            <a:ext cx="5981061" cy="307777"/>
          </a:xfrm>
          <a:prstGeom prst="rect">
            <a:avLst/>
          </a:prstGeom>
          <a:noFill/>
        </p:spPr>
        <p:txBody>
          <a:bodyPr wrap="none" rtlCol="0">
            <a:spAutoFit/>
          </a:bodyPr>
          <a:lstStyle/>
          <a:p>
            <a:r>
              <a:rPr lang="en-GB" dirty="0" smtClean="0"/>
              <a:t>Adapted from </a:t>
            </a:r>
            <a:r>
              <a:rPr lang="en-GB" dirty="0"/>
              <a:t>World Economic Forum (2015), Global Risks Report 2015</a:t>
            </a:r>
          </a:p>
        </p:txBody>
      </p:sp>
      <p:grpSp>
        <p:nvGrpSpPr>
          <p:cNvPr id="51" name="Group 50"/>
          <p:cNvGrpSpPr/>
          <p:nvPr/>
        </p:nvGrpSpPr>
        <p:grpSpPr>
          <a:xfrm>
            <a:off x="282423" y="1164148"/>
            <a:ext cx="7399505" cy="5018703"/>
            <a:chOff x="1533713" y="1276442"/>
            <a:chExt cx="7399505" cy="5018703"/>
          </a:xfrm>
        </p:grpSpPr>
        <p:sp>
          <p:nvSpPr>
            <p:cNvPr id="31" name="Oval 30"/>
            <p:cNvSpPr>
              <a:spLocks noChangeAspect="1"/>
            </p:cNvSpPr>
            <p:nvPr/>
          </p:nvSpPr>
          <p:spPr>
            <a:xfrm>
              <a:off x="4044709" y="1276442"/>
              <a:ext cx="2700000" cy="2700000"/>
            </a:xfrm>
            <a:prstGeom prst="ellipse">
              <a:avLst/>
            </a:prstGeom>
          </p:spPr>
          <p:style>
            <a:lnRef idx="2">
              <a:schemeClr val="lt1">
                <a:hueOff val="0"/>
                <a:satOff val="0"/>
                <a:lumOff val="0"/>
                <a:alphaOff val="0"/>
              </a:schemeClr>
            </a:lnRef>
            <a:fillRef idx="1">
              <a:schemeClr val="accent2">
                <a:alpha val="50000"/>
                <a:hueOff val="0"/>
                <a:satOff val="0"/>
                <a:lumOff val="0"/>
                <a:alphaOff val="0"/>
              </a:schemeClr>
            </a:fillRef>
            <a:effectRef idx="0">
              <a:schemeClr val="accent2">
                <a:alpha val="50000"/>
                <a:hueOff val="0"/>
                <a:satOff val="0"/>
                <a:lumOff val="0"/>
                <a:alphaOff val="0"/>
              </a:schemeClr>
            </a:effectRef>
            <a:fontRef idx="minor">
              <a:schemeClr val="tx1"/>
            </a:fontRef>
          </p:style>
        </p:sp>
        <p:sp>
          <p:nvSpPr>
            <p:cNvPr id="32" name="Freeform 31"/>
            <p:cNvSpPr/>
            <p:nvPr/>
          </p:nvSpPr>
          <p:spPr>
            <a:xfrm>
              <a:off x="3931094" y="1384678"/>
              <a:ext cx="2842280" cy="616489"/>
            </a:xfrm>
            <a:custGeom>
              <a:avLst/>
              <a:gdLst>
                <a:gd name="connsiteX0" fmla="*/ 0 w 2842280"/>
                <a:gd name="connsiteY0" fmla="*/ 0 h 1645162"/>
                <a:gd name="connsiteX1" fmla="*/ 2842280 w 2842280"/>
                <a:gd name="connsiteY1" fmla="*/ 0 h 1645162"/>
                <a:gd name="connsiteX2" fmla="*/ 2842280 w 2842280"/>
                <a:gd name="connsiteY2" fmla="*/ 1645162 h 1645162"/>
                <a:gd name="connsiteX3" fmla="*/ 0 w 2842280"/>
                <a:gd name="connsiteY3" fmla="*/ 1645162 h 1645162"/>
                <a:gd name="connsiteX4" fmla="*/ 0 w 2842280"/>
                <a:gd name="connsiteY4" fmla="*/ 0 h 16451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2280" h="1645162">
                  <a:moveTo>
                    <a:pt x="0" y="0"/>
                  </a:moveTo>
                  <a:lnTo>
                    <a:pt x="2842280" y="0"/>
                  </a:lnTo>
                  <a:lnTo>
                    <a:pt x="2842280" y="1645162"/>
                  </a:lnTo>
                  <a:lnTo>
                    <a:pt x="0" y="1645162"/>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smtClean="0"/>
                <a:t>ECONOMIC</a:t>
              </a:r>
              <a:endParaRPr lang="en-GB" sz="2400" b="1" kern="1200" dirty="0"/>
            </a:p>
          </p:txBody>
        </p:sp>
        <p:sp>
          <p:nvSpPr>
            <p:cNvPr id="33" name="Oval 32"/>
            <p:cNvSpPr/>
            <p:nvPr/>
          </p:nvSpPr>
          <p:spPr>
            <a:xfrm>
              <a:off x="5153244" y="2418627"/>
              <a:ext cx="2700000" cy="2700000"/>
            </a:xfrm>
            <a:prstGeom prst="ellipse">
              <a:avLst/>
            </a:prstGeom>
          </p:spPr>
          <p:style>
            <a:lnRef idx="2">
              <a:schemeClr val="lt1">
                <a:hueOff val="0"/>
                <a:satOff val="0"/>
                <a:lumOff val="0"/>
                <a:alphaOff val="0"/>
              </a:schemeClr>
            </a:lnRef>
            <a:fillRef idx="1">
              <a:schemeClr val="accent2">
                <a:alpha val="50000"/>
                <a:hueOff val="0"/>
                <a:satOff val="0"/>
                <a:lumOff val="-2745"/>
                <a:alphaOff val="0"/>
              </a:schemeClr>
            </a:fillRef>
            <a:effectRef idx="0">
              <a:schemeClr val="accent2">
                <a:alpha val="50000"/>
                <a:hueOff val="0"/>
                <a:satOff val="0"/>
                <a:lumOff val="-2745"/>
                <a:alphaOff val="0"/>
              </a:schemeClr>
            </a:effectRef>
            <a:fontRef idx="minor">
              <a:schemeClr val="tx1"/>
            </a:fontRef>
          </p:style>
        </p:sp>
        <p:sp>
          <p:nvSpPr>
            <p:cNvPr id="35" name="Oval 34"/>
            <p:cNvSpPr>
              <a:spLocks noChangeAspect="1"/>
            </p:cNvSpPr>
            <p:nvPr/>
          </p:nvSpPr>
          <p:spPr>
            <a:xfrm>
              <a:off x="4701216" y="3595145"/>
              <a:ext cx="2700000" cy="2700000"/>
            </a:xfrm>
            <a:prstGeom prst="ellipse">
              <a:avLst/>
            </a:prstGeom>
          </p:spPr>
          <p:style>
            <a:lnRef idx="2">
              <a:schemeClr val="lt1">
                <a:hueOff val="0"/>
                <a:satOff val="0"/>
                <a:lumOff val="0"/>
                <a:alphaOff val="0"/>
              </a:schemeClr>
            </a:lnRef>
            <a:fillRef idx="1">
              <a:schemeClr val="accent2">
                <a:alpha val="50000"/>
                <a:hueOff val="0"/>
                <a:satOff val="0"/>
                <a:lumOff val="-5490"/>
                <a:alphaOff val="0"/>
              </a:schemeClr>
            </a:fillRef>
            <a:effectRef idx="0">
              <a:schemeClr val="accent2">
                <a:alpha val="50000"/>
                <a:hueOff val="0"/>
                <a:satOff val="0"/>
                <a:lumOff val="-5490"/>
                <a:alphaOff val="0"/>
              </a:schemeClr>
            </a:effectRef>
            <a:fontRef idx="minor">
              <a:schemeClr val="tx1"/>
            </a:fontRef>
          </p:style>
        </p:sp>
        <p:sp>
          <p:nvSpPr>
            <p:cNvPr id="36" name="Freeform 35"/>
            <p:cNvSpPr/>
            <p:nvPr/>
          </p:nvSpPr>
          <p:spPr>
            <a:xfrm>
              <a:off x="5941434" y="5341676"/>
              <a:ext cx="2548251" cy="465431"/>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smtClean="0"/>
                <a:t>GEOPOLITICAL</a:t>
              </a:r>
              <a:endParaRPr lang="en-GB" sz="2400" b="1" kern="1200" dirty="0"/>
            </a:p>
          </p:txBody>
        </p:sp>
        <p:sp>
          <p:nvSpPr>
            <p:cNvPr id="37" name="Oval 36"/>
            <p:cNvSpPr>
              <a:spLocks noChangeAspect="1"/>
            </p:cNvSpPr>
            <p:nvPr/>
          </p:nvSpPr>
          <p:spPr>
            <a:xfrm>
              <a:off x="3388202" y="3595145"/>
              <a:ext cx="2700000" cy="2700000"/>
            </a:xfrm>
            <a:prstGeom prst="ellipse">
              <a:avLst/>
            </a:prstGeom>
          </p:spPr>
          <p:style>
            <a:lnRef idx="2">
              <a:schemeClr val="lt1">
                <a:hueOff val="0"/>
                <a:satOff val="0"/>
                <a:lumOff val="0"/>
                <a:alphaOff val="0"/>
              </a:schemeClr>
            </a:lnRef>
            <a:fillRef idx="1">
              <a:schemeClr val="accent2">
                <a:alpha val="50000"/>
                <a:hueOff val="0"/>
                <a:satOff val="0"/>
                <a:lumOff val="-8235"/>
                <a:alphaOff val="0"/>
              </a:schemeClr>
            </a:fillRef>
            <a:effectRef idx="0">
              <a:schemeClr val="accent2">
                <a:alpha val="50000"/>
                <a:hueOff val="0"/>
                <a:satOff val="0"/>
                <a:lumOff val="-8235"/>
                <a:alphaOff val="0"/>
              </a:schemeClr>
            </a:effectRef>
            <a:fontRef idx="minor">
              <a:schemeClr val="tx1"/>
            </a:fontRef>
          </p:style>
        </p:sp>
        <p:sp>
          <p:nvSpPr>
            <p:cNvPr id="38" name="Freeform 37"/>
            <p:cNvSpPr/>
            <p:nvPr/>
          </p:nvSpPr>
          <p:spPr>
            <a:xfrm>
              <a:off x="6384967" y="3223936"/>
              <a:ext cx="2548251" cy="534968"/>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smtClean="0"/>
                <a:t>SOCIETAL</a:t>
              </a:r>
              <a:endParaRPr lang="en-GB" sz="2400" b="1" kern="1200" dirty="0"/>
            </a:p>
          </p:txBody>
        </p:sp>
        <p:sp>
          <p:nvSpPr>
            <p:cNvPr id="39" name="Oval 38"/>
            <p:cNvSpPr>
              <a:spLocks noChangeAspect="1"/>
            </p:cNvSpPr>
            <p:nvPr/>
          </p:nvSpPr>
          <p:spPr>
            <a:xfrm>
              <a:off x="2807839" y="2418627"/>
              <a:ext cx="2700000" cy="2700000"/>
            </a:xfrm>
            <a:prstGeom prst="ellipse">
              <a:avLst/>
            </a:prstGeom>
          </p:spPr>
          <p:style>
            <a:lnRef idx="2">
              <a:schemeClr val="lt1">
                <a:hueOff val="0"/>
                <a:satOff val="0"/>
                <a:lumOff val="0"/>
                <a:alphaOff val="0"/>
              </a:schemeClr>
            </a:lnRef>
            <a:fillRef idx="1">
              <a:schemeClr val="accent2">
                <a:alpha val="50000"/>
                <a:hueOff val="0"/>
                <a:satOff val="0"/>
                <a:lumOff val="-10980"/>
                <a:alphaOff val="0"/>
              </a:schemeClr>
            </a:fillRef>
            <a:effectRef idx="0">
              <a:schemeClr val="accent2">
                <a:alpha val="50000"/>
                <a:hueOff val="0"/>
                <a:satOff val="0"/>
                <a:lumOff val="-10980"/>
                <a:alphaOff val="0"/>
              </a:schemeClr>
            </a:effectRef>
            <a:fontRef idx="minor">
              <a:schemeClr val="tx1"/>
            </a:fontRef>
          </p:style>
        </p:sp>
        <p:sp>
          <p:nvSpPr>
            <p:cNvPr id="40" name="Freeform 39"/>
            <p:cNvSpPr/>
            <p:nvPr/>
          </p:nvSpPr>
          <p:spPr>
            <a:xfrm>
              <a:off x="2108287" y="5320752"/>
              <a:ext cx="2548251" cy="507279"/>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smtClean="0"/>
                <a:t>TECHNOLOGICAL</a:t>
              </a:r>
              <a:endParaRPr lang="en-GB" sz="2400" b="1" kern="1200" dirty="0"/>
            </a:p>
          </p:txBody>
        </p:sp>
        <p:sp>
          <p:nvSpPr>
            <p:cNvPr id="41" name="TextBox 40"/>
            <p:cNvSpPr txBox="1"/>
            <p:nvPr/>
          </p:nvSpPr>
          <p:spPr>
            <a:xfrm>
              <a:off x="5932724" y="3984849"/>
              <a:ext cx="1673856" cy="307777"/>
            </a:xfrm>
            <a:prstGeom prst="rect">
              <a:avLst/>
            </a:prstGeom>
            <a:noFill/>
          </p:spPr>
          <p:txBody>
            <a:bodyPr wrap="none" rtlCol="0">
              <a:spAutoFit/>
            </a:bodyPr>
            <a:lstStyle/>
            <a:p>
              <a:r>
                <a:rPr lang="en-GB" b="1" i="1" dirty="0" smtClean="0"/>
                <a:t>Interstate conflict</a:t>
              </a:r>
              <a:endParaRPr lang="en-GB" b="1" i="1" dirty="0"/>
            </a:p>
          </p:txBody>
        </p:sp>
        <p:sp>
          <p:nvSpPr>
            <p:cNvPr id="42" name="TextBox 41"/>
            <p:cNvSpPr txBox="1"/>
            <p:nvPr/>
          </p:nvSpPr>
          <p:spPr>
            <a:xfrm>
              <a:off x="3936535" y="2685040"/>
              <a:ext cx="2114681" cy="307777"/>
            </a:xfrm>
            <a:prstGeom prst="rect">
              <a:avLst/>
            </a:prstGeom>
            <a:noFill/>
          </p:spPr>
          <p:txBody>
            <a:bodyPr wrap="none" rtlCol="0">
              <a:spAutoFit/>
            </a:bodyPr>
            <a:lstStyle/>
            <a:p>
              <a:r>
                <a:rPr lang="en-GB" dirty="0" smtClean="0"/>
                <a:t>Extreme weather events</a:t>
              </a:r>
              <a:endParaRPr lang="en-GB" dirty="0"/>
            </a:p>
          </p:txBody>
        </p:sp>
        <p:sp>
          <p:nvSpPr>
            <p:cNvPr id="43" name="TextBox 42"/>
            <p:cNvSpPr txBox="1"/>
            <p:nvPr/>
          </p:nvSpPr>
          <p:spPr>
            <a:xfrm>
              <a:off x="5990391" y="4234850"/>
              <a:ext cx="2590774" cy="307777"/>
            </a:xfrm>
            <a:prstGeom prst="rect">
              <a:avLst/>
            </a:prstGeom>
            <a:noFill/>
          </p:spPr>
          <p:txBody>
            <a:bodyPr wrap="none" rtlCol="0">
              <a:spAutoFit/>
            </a:bodyPr>
            <a:lstStyle/>
            <a:p>
              <a:r>
                <a:rPr lang="en-GB" dirty="0" smtClean="0"/>
                <a:t>Failure of national governance</a:t>
              </a:r>
              <a:endParaRPr lang="en-GB" dirty="0"/>
            </a:p>
          </p:txBody>
        </p:sp>
        <p:sp>
          <p:nvSpPr>
            <p:cNvPr id="44" name="TextBox 43"/>
            <p:cNvSpPr txBox="1"/>
            <p:nvPr/>
          </p:nvSpPr>
          <p:spPr>
            <a:xfrm>
              <a:off x="6124015" y="4526938"/>
              <a:ext cx="1976823" cy="307777"/>
            </a:xfrm>
            <a:prstGeom prst="rect">
              <a:avLst/>
            </a:prstGeom>
            <a:noFill/>
          </p:spPr>
          <p:txBody>
            <a:bodyPr wrap="none" rtlCol="0">
              <a:spAutoFit/>
            </a:bodyPr>
            <a:lstStyle/>
            <a:p>
              <a:r>
                <a:rPr lang="en-GB" dirty="0" smtClean="0"/>
                <a:t>State collapse or crisis</a:t>
              </a:r>
              <a:endParaRPr lang="en-GB" dirty="0"/>
            </a:p>
          </p:txBody>
        </p:sp>
        <p:sp>
          <p:nvSpPr>
            <p:cNvPr id="45" name="TextBox 44"/>
            <p:cNvSpPr txBox="1"/>
            <p:nvPr/>
          </p:nvSpPr>
          <p:spPr>
            <a:xfrm>
              <a:off x="6185507" y="2986483"/>
              <a:ext cx="2363147" cy="307777"/>
            </a:xfrm>
            <a:prstGeom prst="rect">
              <a:avLst/>
            </a:prstGeom>
            <a:noFill/>
          </p:spPr>
          <p:txBody>
            <a:bodyPr wrap="none" rtlCol="0">
              <a:spAutoFit/>
            </a:bodyPr>
            <a:lstStyle/>
            <a:p>
              <a:r>
                <a:rPr lang="en-GB" b="1" i="1" dirty="0" smtClean="0"/>
                <a:t>Un- or under employment</a:t>
              </a:r>
              <a:endParaRPr lang="en-GB" b="1" i="1" dirty="0"/>
            </a:p>
          </p:txBody>
        </p:sp>
        <p:sp>
          <p:nvSpPr>
            <p:cNvPr id="46" name="TextBox 45"/>
            <p:cNvSpPr txBox="1"/>
            <p:nvPr/>
          </p:nvSpPr>
          <p:spPr>
            <a:xfrm>
              <a:off x="4453622" y="2986378"/>
              <a:ext cx="1835759" cy="307777"/>
            </a:xfrm>
            <a:prstGeom prst="rect">
              <a:avLst/>
            </a:prstGeom>
            <a:noFill/>
          </p:spPr>
          <p:txBody>
            <a:bodyPr wrap="none" rtlCol="0">
              <a:spAutoFit/>
            </a:bodyPr>
            <a:lstStyle/>
            <a:p>
              <a:r>
                <a:rPr lang="en-GB" dirty="0" smtClean="0"/>
                <a:t>Natural catastrophes</a:t>
              </a:r>
              <a:endParaRPr lang="en-GB" dirty="0"/>
            </a:p>
          </p:txBody>
        </p:sp>
        <p:sp>
          <p:nvSpPr>
            <p:cNvPr id="47" name="TextBox 46"/>
            <p:cNvSpPr txBox="1"/>
            <p:nvPr/>
          </p:nvSpPr>
          <p:spPr>
            <a:xfrm>
              <a:off x="3864685" y="3605053"/>
              <a:ext cx="3283271" cy="307777"/>
            </a:xfrm>
            <a:prstGeom prst="rect">
              <a:avLst/>
            </a:prstGeom>
            <a:noFill/>
          </p:spPr>
          <p:txBody>
            <a:bodyPr wrap="none" rtlCol="0">
              <a:spAutoFit/>
            </a:bodyPr>
            <a:lstStyle/>
            <a:p>
              <a:r>
                <a:rPr lang="en-GB" b="1" i="1" dirty="0" smtClean="0"/>
                <a:t>Failure of climate change adaptation</a:t>
              </a:r>
              <a:endParaRPr lang="en-GB" b="1" i="1" dirty="0"/>
            </a:p>
          </p:txBody>
        </p:sp>
        <p:sp>
          <p:nvSpPr>
            <p:cNvPr id="48" name="TextBox 47"/>
            <p:cNvSpPr txBox="1"/>
            <p:nvPr/>
          </p:nvSpPr>
          <p:spPr>
            <a:xfrm>
              <a:off x="3843897" y="5733186"/>
              <a:ext cx="1625766" cy="307777"/>
            </a:xfrm>
            <a:prstGeom prst="rect">
              <a:avLst/>
            </a:prstGeom>
            <a:noFill/>
          </p:spPr>
          <p:txBody>
            <a:bodyPr wrap="none" rtlCol="0">
              <a:spAutoFit/>
            </a:bodyPr>
            <a:lstStyle/>
            <a:p>
              <a:r>
                <a:rPr lang="en-GB" dirty="0" smtClean="0"/>
                <a:t>Data fraud or theft</a:t>
              </a:r>
              <a:endParaRPr lang="en-GB" dirty="0"/>
            </a:p>
          </p:txBody>
        </p:sp>
        <p:sp>
          <p:nvSpPr>
            <p:cNvPr id="49" name="TextBox 48"/>
            <p:cNvSpPr txBox="1"/>
            <p:nvPr/>
          </p:nvSpPr>
          <p:spPr>
            <a:xfrm>
              <a:off x="4431906" y="5434688"/>
              <a:ext cx="1279517" cy="307777"/>
            </a:xfrm>
            <a:prstGeom prst="rect">
              <a:avLst/>
            </a:prstGeom>
            <a:noFill/>
          </p:spPr>
          <p:txBody>
            <a:bodyPr wrap="none" rtlCol="0">
              <a:spAutoFit/>
            </a:bodyPr>
            <a:lstStyle/>
            <a:p>
              <a:r>
                <a:rPr lang="en-GB" dirty="0" smtClean="0"/>
                <a:t>Cyber attacks</a:t>
              </a:r>
              <a:endParaRPr lang="en-GB" dirty="0"/>
            </a:p>
          </p:txBody>
        </p:sp>
        <p:sp>
          <p:nvSpPr>
            <p:cNvPr id="50" name="TextBox 49"/>
            <p:cNvSpPr txBox="1"/>
            <p:nvPr/>
          </p:nvSpPr>
          <p:spPr>
            <a:xfrm>
              <a:off x="4785832" y="3324405"/>
              <a:ext cx="1247393" cy="307777"/>
            </a:xfrm>
            <a:prstGeom prst="rect">
              <a:avLst/>
            </a:prstGeom>
            <a:noFill/>
          </p:spPr>
          <p:txBody>
            <a:bodyPr wrap="none" rtlCol="0">
              <a:spAutoFit/>
            </a:bodyPr>
            <a:lstStyle/>
            <a:p>
              <a:r>
                <a:rPr lang="en-GB" b="1" i="1" dirty="0" smtClean="0"/>
                <a:t>Water crises</a:t>
              </a:r>
              <a:endParaRPr lang="en-GB" b="1" i="1" dirty="0"/>
            </a:p>
          </p:txBody>
        </p:sp>
        <p:sp>
          <p:nvSpPr>
            <p:cNvPr id="34" name="Freeform 33"/>
            <p:cNvSpPr/>
            <p:nvPr/>
          </p:nvSpPr>
          <p:spPr>
            <a:xfrm>
              <a:off x="1533713" y="3229659"/>
              <a:ext cx="2548251" cy="570505"/>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smtClean="0"/>
                <a:t>ENVIRONMENTAL</a:t>
              </a:r>
              <a:endParaRPr lang="en-GB" sz="2400" b="1" kern="1200" dirty="0"/>
            </a:p>
          </p:txBody>
        </p:sp>
      </p:grpSp>
      <p:sp>
        <p:nvSpPr>
          <p:cNvPr id="52" name="TextBox 51"/>
          <p:cNvSpPr txBox="1"/>
          <p:nvPr/>
        </p:nvSpPr>
        <p:spPr>
          <a:xfrm>
            <a:off x="5463662" y="913286"/>
            <a:ext cx="3220241" cy="954107"/>
          </a:xfrm>
          <a:prstGeom prst="rect">
            <a:avLst/>
          </a:prstGeom>
          <a:noFill/>
          <a:ln>
            <a:solidFill>
              <a:schemeClr val="accent1"/>
            </a:solidFill>
          </a:ln>
        </p:spPr>
        <p:txBody>
          <a:bodyPr wrap="none" rtlCol="0">
            <a:spAutoFit/>
          </a:bodyPr>
          <a:lstStyle/>
          <a:p>
            <a:r>
              <a:rPr lang="en-GB" u="sng" dirty="0" smtClean="0"/>
              <a:t>KEY</a:t>
            </a:r>
          </a:p>
          <a:p>
            <a:r>
              <a:rPr lang="en-GB" i="1" dirty="0" smtClean="0"/>
              <a:t>Top 10 in terms of Likelihood</a:t>
            </a:r>
          </a:p>
          <a:p>
            <a:r>
              <a:rPr lang="en-GB" dirty="0" smtClean="0"/>
              <a:t>Top 10 in terms of Impact</a:t>
            </a:r>
          </a:p>
          <a:p>
            <a:r>
              <a:rPr lang="en-GB" b="1" i="1" dirty="0" smtClean="0"/>
              <a:t>Top 10 for both Impact &amp; Likelihood</a:t>
            </a:r>
          </a:p>
        </p:txBody>
      </p:sp>
      <p:sp>
        <p:nvSpPr>
          <p:cNvPr id="53" name="Rectangle 52"/>
          <p:cNvSpPr/>
          <p:nvPr/>
        </p:nvSpPr>
        <p:spPr>
          <a:xfrm>
            <a:off x="5871812" y="3612200"/>
            <a:ext cx="2523448" cy="307777"/>
          </a:xfrm>
          <a:prstGeom prst="rect">
            <a:avLst/>
          </a:prstGeom>
        </p:spPr>
        <p:txBody>
          <a:bodyPr wrap="none">
            <a:spAutoFit/>
          </a:bodyPr>
          <a:lstStyle/>
          <a:p>
            <a:r>
              <a:rPr lang="en-GB" dirty="0" smtClean="0"/>
              <a:t>Spread of infectious diseases</a:t>
            </a:r>
            <a:endParaRPr lang="en-GB" dirty="0"/>
          </a:p>
        </p:txBody>
      </p:sp>
      <p:sp>
        <p:nvSpPr>
          <p:cNvPr id="54" name="Rectangle 53"/>
          <p:cNvSpPr/>
          <p:nvPr/>
        </p:nvSpPr>
        <p:spPr>
          <a:xfrm>
            <a:off x="1657455" y="4936909"/>
            <a:ext cx="3685624" cy="307777"/>
          </a:xfrm>
          <a:prstGeom prst="rect">
            <a:avLst/>
          </a:prstGeom>
        </p:spPr>
        <p:txBody>
          <a:bodyPr wrap="none">
            <a:spAutoFit/>
          </a:bodyPr>
          <a:lstStyle/>
          <a:p>
            <a:r>
              <a:rPr lang="en-GB" dirty="0" smtClean="0"/>
              <a:t>Critical information infrastructure breakdown</a:t>
            </a:r>
            <a:endParaRPr lang="en-GB" dirty="0"/>
          </a:p>
        </p:txBody>
      </p:sp>
      <p:sp>
        <p:nvSpPr>
          <p:cNvPr id="55" name="Rectangle 54"/>
          <p:cNvSpPr/>
          <p:nvPr/>
        </p:nvSpPr>
        <p:spPr>
          <a:xfrm>
            <a:off x="4964551" y="2615792"/>
            <a:ext cx="1170513" cy="307777"/>
          </a:xfrm>
          <a:prstGeom prst="rect">
            <a:avLst/>
          </a:prstGeom>
        </p:spPr>
        <p:txBody>
          <a:bodyPr wrap="none">
            <a:spAutoFit/>
          </a:bodyPr>
          <a:lstStyle/>
          <a:p>
            <a:r>
              <a:rPr lang="en-GB" dirty="0" smtClean="0"/>
              <a:t>Fiscal crises</a:t>
            </a:r>
            <a:endParaRPr lang="en-GB" dirty="0"/>
          </a:p>
        </p:txBody>
      </p:sp>
      <p:sp>
        <p:nvSpPr>
          <p:cNvPr id="56" name="Rectangle 55"/>
          <p:cNvSpPr/>
          <p:nvPr/>
        </p:nvSpPr>
        <p:spPr>
          <a:xfrm>
            <a:off x="1145380" y="2271756"/>
            <a:ext cx="3252814" cy="307777"/>
          </a:xfrm>
          <a:prstGeom prst="rect">
            <a:avLst/>
          </a:prstGeom>
        </p:spPr>
        <p:txBody>
          <a:bodyPr wrap="none">
            <a:spAutoFit/>
          </a:bodyPr>
          <a:lstStyle/>
          <a:p>
            <a:r>
              <a:rPr lang="en-GB" dirty="0" smtClean="0"/>
              <a:t>Biodiversity loss &amp; ecosystem collapse</a:t>
            </a:r>
            <a:endParaRPr lang="en-GB" dirty="0"/>
          </a:p>
        </p:txBody>
      </p:sp>
      <p:sp>
        <p:nvSpPr>
          <p:cNvPr id="57" name="Rectangle 56"/>
          <p:cNvSpPr/>
          <p:nvPr/>
        </p:nvSpPr>
        <p:spPr>
          <a:xfrm>
            <a:off x="4398194" y="2311819"/>
            <a:ext cx="1707519" cy="307777"/>
          </a:xfrm>
          <a:prstGeom prst="rect">
            <a:avLst/>
          </a:prstGeom>
        </p:spPr>
        <p:txBody>
          <a:bodyPr wrap="none">
            <a:spAutoFit/>
          </a:bodyPr>
          <a:lstStyle/>
          <a:p>
            <a:r>
              <a:rPr lang="en-GB" dirty="0" smtClean="0"/>
              <a:t>Energy price shock</a:t>
            </a:r>
            <a:endParaRPr lang="en-GB" dirty="0"/>
          </a:p>
        </p:txBody>
      </p:sp>
      <p:sp>
        <p:nvSpPr>
          <p:cNvPr id="58" name="Rectangle 57"/>
          <p:cNvSpPr/>
          <p:nvPr/>
        </p:nvSpPr>
        <p:spPr>
          <a:xfrm>
            <a:off x="5106234" y="4695292"/>
            <a:ext cx="2539413" cy="307777"/>
          </a:xfrm>
          <a:prstGeom prst="rect">
            <a:avLst/>
          </a:prstGeom>
        </p:spPr>
        <p:txBody>
          <a:bodyPr wrap="none">
            <a:spAutoFit/>
          </a:bodyPr>
          <a:lstStyle/>
          <a:p>
            <a:r>
              <a:rPr lang="en-GB" dirty="0" smtClean="0"/>
              <a:t>Weapons of mass destruction</a:t>
            </a:r>
            <a:endParaRPr lang="en-GB" dirty="0"/>
          </a:p>
        </p:txBody>
      </p:sp>
    </p:spTree>
    <p:extLst>
      <p:ext uri="{BB962C8B-B14F-4D97-AF65-F5344CB8AC3E}">
        <p14:creationId xmlns:p14="http://schemas.microsoft.com/office/powerpoint/2010/main" val="309257730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2800" dirty="0" smtClean="0"/>
              <a:t>Table 9.1:  </a:t>
            </a:r>
            <a:r>
              <a:rPr lang="en-GB" sz="2800" b="1" dirty="0" smtClean="0"/>
              <a:t>Examples of sector-specific key resources</a:t>
            </a:r>
            <a:endParaRPr lang="en-GB" sz="2800" b="1" dirty="0"/>
          </a:p>
        </p:txBody>
      </p:sp>
      <p:graphicFrame>
        <p:nvGraphicFramePr>
          <p:cNvPr id="4" name="Object 3"/>
          <p:cNvGraphicFramePr>
            <a:graphicFrameLocks noChangeAspect="1"/>
          </p:cNvGraphicFramePr>
          <p:nvPr>
            <p:extLst>
              <p:ext uri="{D42A27DB-BD31-4B8C-83A1-F6EECF244321}">
                <p14:modId xmlns:p14="http://schemas.microsoft.com/office/powerpoint/2010/main" val="3937290163"/>
              </p:ext>
            </p:extLst>
          </p:nvPr>
        </p:nvGraphicFramePr>
        <p:xfrm>
          <a:off x="657730" y="1129465"/>
          <a:ext cx="8469006" cy="4854240"/>
        </p:xfrm>
        <a:graphic>
          <a:graphicData uri="http://schemas.openxmlformats.org/presentationml/2006/ole">
            <mc:AlternateContent xmlns:mc="http://schemas.openxmlformats.org/markup-compatibility/2006">
              <mc:Choice xmlns:v="urn:schemas-microsoft-com:vml" Requires="v">
                <p:oleObj spid="_x0000_s24589" name="Worksheet" r:id="rId3" imgW="10353582" imgH="5933950" progId="Excel.Sheet.12">
                  <p:embed/>
                </p:oleObj>
              </mc:Choice>
              <mc:Fallback>
                <p:oleObj name="Worksheet" r:id="rId3" imgW="10353582" imgH="5933950" progId="Excel.Sheet.12">
                  <p:embed/>
                  <p:pic>
                    <p:nvPicPr>
                      <p:cNvPr id="0" name=""/>
                      <p:cNvPicPr/>
                      <p:nvPr/>
                    </p:nvPicPr>
                    <p:blipFill>
                      <a:blip r:embed="rId4"/>
                      <a:stretch>
                        <a:fillRect/>
                      </a:stretch>
                    </p:blipFill>
                    <p:spPr>
                      <a:xfrm>
                        <a:off x="657730" y="1129465"/>
                        <a:ext cx="8469006" cy="4854240"/>
                      </a:xfrm>
                      <a:prstGeom prst="rect">
                        <a:avLst/>
                      </a:prstGeom>
                    </p:spPr>
                  </p:pic>
                </p:oleObj>
              </mc:Fallback>
            </mc:AlternateContent>
          </a:graphicData>
        </a:graphic>
      </p:graphicFrame>
    </p:spTree>
    <p:extLst>
      <p:ext uri="{BB962C8B-B14F-4D97-AF65-F5344CB8AC3E}">
        <p14:creationId xmlns:p14="http://schemas.microsoft.com/office/powerpoint/2010/main" val="266087700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0" name="Title 1"/>
          <p:cNvSpPr>
            <a:spLocks noGrp="1"/>
          </p:cNvSpPr>
          <p:nvPr>
            <p:ph type="title"/>
          </p:nvPr>
        </p:nvSpPr>
        <p:spPr/>
        <p:txBody>
          <a:bodyPr>
            <a:normAutofit/>
          </a:bodyPr>
          <a:lstStyle/>
          <a:p>
            <a:r>
              <a:rPr lang="en-GB" sz="3200" dirty="0">
                <a:solidFill>
                  <a:prstClr val="black"/>
                </a:solidFill>
              </a:rPr>
              <a:t>Figure </a:t>
            </a:r>
            <a:r>
              <a:rPr lang="en-GB" sz="3200" dirty="0" smtClean="0">
                <a:solidFill>
                  <a:prstClr val="black"/>
                </a:solidFill>
              </a:rPr>
              <a:t>9.2:  </a:t>
            </a:r>
            <a:r>
              <a:rPr lang="en-GB" sz="3200" b="1" dirty="0">
                <a:solidFill>
                  <a:prstClr val="black"/>
                </a:solidFill>
              </a:rPr>
              <a:t>Circular economy framework</a:t>
            </a:r>
            <a:endParaRPr lang="en-GB" sz="2400" dirty="0"/>
          </a:p>
        </p:txBody>
      </p:sp>
      <p:graphicFrame>
        <p:nvGraphicFramePr>
          <p:cNvPr id="4" name="Content Placeholder 3"/>
          <p:cNvGraphicFramePr>
            <a:graphicFrameLocks noGrp="1"/>
          </p:cNvGraphicFramePr>
          <p:nvPr>
            <p:ph idx="1"/>
            <p:extLst/>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white"/>
                </a:solidFill>
              </a:rPr>
              <a:t>Enablers &amp; </a:t>
            </a:r>
            <a:r>
              <a:rPr lang="en-GB" sz="2000" b="1" i="1" dirty="0" smtClean="0">
                <a:solidFill>
                  <a:prstClr val="white"/>
                </a:solidFill>
              </a:rPr>
              <a:t>accelerators</a:t>
            </a:r>
            <a:endParaRPr lang="en-GB" sz="2000" b="1" i="1" dirty="0">
              <a:solidFill>
                <a:prstClr val="white"/>
              </a:solidFill>
            </a:endParaRP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smtClean="0">
                <a:solidFill>
                  <a:prstClr val="white"/>
                </a:solidFill>
              </a:rPr>
              <a:t>BUSINESS MODELS</a:t>
            </a:r>
          </a:p>
          <a:p>
            <a:pPr algn="ctr"/>
            <a:r>
              <a:rPr lang="en-GB" sz="1600" b="1" dirty="0" smtClean="0">
                <a:solidFill>
                  <a:prstClr val="white"/>
                </a:solidFill>
              </a:rPr>
              <a:t>&amp; RELATIONSHIPS</a:t>
            </a:r>
            <a:endParaRPr lang="en-GB" sz="1600" b="1" dirty="0">
              <a:solidFill>
                <a:prstClr val="white"/>
              </a:solidFill>
            </a:endParaRP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hueOff val="0"/>
                    <a:satOff val="0"/>
                    <a:lumOff val="0"/>
                    <a:alphaOff val="0"/>
                  </a:prstClr>
                </a:solidFill>
              </a:rPr>
              <a:t>Contracts &amp; services</a:t>
            </a:r>
            <a:endParaRPr lang="en-GB" sz="1700" dirty="0">
              <a:solidFill>
                <a:prstClr val="black">
                  <a:hueOff val="0"/>
                  <a:satOff val="0"/>
                  <a:lumOff val="0"/>
                  <a:alphaOff val="0"/>
                </a:prstClr>
              </a:solidFill>
            </a:endParaRP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Biomimicry</a:t>
              </a:r>
              <a:endParaRPr lang="en-GB" sz="1700" dirty="0">
                <a:solidFill>
                  <a:prstClr val="black"/>
                </a:solidFill>
              </a:endParaRPr>
            </a:p>
            <a:p>
              <a:pPr marL="171450" lvl="1" indent="-171450" defTabSz="844550">
                <a:lnSpc>
                  <a:spcPct val="90000"/>
                </a:lnSpc>
                <a:spcAft>
                  <a:spcPct val="15000"/>
                </a:spcAft>
                <a:buFontTx/>
                <a:buChar char="••"/>
              </a:pPr>
              <a:r>
                <a:rPr lang="en-GB" sz="1700" dirty="0" smtClean="0">
                  <a:solidFill>
                    <a:prstClr val="black"/>
                  </a:solidFill>
                </a:rPr>
                <a:t>Green chemistry</a:t>
              </a:r>
            </a:p>
            <a:p>
              <a:pPr marL="171450" lvl="1" indent="-171450" defTabSz="844550">
                <a:lnSpc>
                  <a:spcPct val="90000"/>
                </a:lnSpc>
                <a:spcAft>
                  <a:spcPct val="15000"/>
                </a:spcAft>
                <a:buFontTx/>
                <a:buChar char="••"/>
              </a:pPr>
              <a:r>
                <a:rPr lang="en-GB" sz="1700" dirty="0" smtClean="0">
                  <a:solidFill>
                    <a:prstClr val="black"/>
                  </a:solidFill>
                </a:rPr>
                <a:t>Systems thinking</a:t>
              </a:r>
              <a:endParaRPr lang="en-GB" sz="1700" dirty="0">
                <a:solidFill>
                  <a:prstClr val="black"/>
                </a:solidFill>
              </a:endParaRP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Technology &amp; digital</a:t>
            </a:r>
            <a:endParaRPr lang="en-GB" sz="1700" dirty="0">
              <a:solidFill>
                <a:prstClr val="black"/>
              </a:solidFill>
            </a:endParaRP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Product stewardship</a:t>
            </a:r>
          </a:p>
          <a:p>
            <a:pPr marL="171450" lvl="1" indent="-171450" defTabSz="844550">
              <a:lnSpc>
                <a:spcPct val="90000"/>
              </a:lnSpc>
              <a:spcAft>
                <a:spcPct val="15000"/>
              </a:spcAft>
              <a:buFontTx/>
              <a:buChar char="••"/>
            </a:pPr>
            <a:r>
              <a:rPr lang="en-GB" sz="1700" dirty="0" smtClean="0">
                <a:solidFill>
                  <a:prstClr val="black"/>
                </a:solidFill>
              </a:rPr>
              <a:t>Collaboration</a:t>
            </a:r>
          </a:p>
          <a:p>
            <a:pPr marL="171450" lvl="1" indent="-171450" defTabSz="844550">
              <a:lnSpc>
                <a:spcPct val="90000"/>
              </a:lnSpc>
              <a:spcAft>
                <a:spcPct val="15000"/>
              </a:spcAft>
              <a:buFontTx/>
              <a:buChar char="••"/>
            </a:pPr>
            <a:r>
              <a:rPr lang="en-GB" sz="1700" dirty="0" smtClean="0">
                <a:solidFill>
                  <a:prstClr val="black"/>
                </a:solidFill>
              </a:rPr>
              <a:t>Certification</a:t>
            </a:r>
            <a:endParaRPr lang="en-GB" sz="1700" dirty="0">
              <a:solidFill>
                <a:prstClr val="black"/>
              </a:solidFill>
            </a:endParaRP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hueOff val="0"/>
                    <a:satOff val="0"/>
                    <a:lumOff val="0"/>
                    <a:alphaOff val="0"/>
                  </a:prstClr>
                </a:solidFill>
              </a:rPr>
              <a:t>Recover,  recycle, reuse</a:t>
            </a:r>
            <a:endParaRPr lang="en-GB" sz="1700" dirty="0">
              <a:solidFill>
                <a:prstClr val="black">
                  <a:hueOff val="0"/>
                  <a:satOff val="0"/>
                  <a:lumOff val="0"/>
                  <a:alphaOff val="0"/>
                </a:prstClr>
              </a:solidFill>
            </a:endParaRP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smtClean="0">
                <a:solidFill>
                  <a:prstClr val="black">
                    <a:hueOff val="0"/>
                    <a:satOff val="0"/>
                    <a:lumOff val="0"/>
                    <a:alphaOff val="0"/>
                  </a:prstClr>
                </a:solidFill>
              </a:rPr>
              <a:t>Sharing &amp; exchange</a:t>
            </a:r>
            <a:endParaRPr lang="en-GB" sz="1700" dirty="0">
              <a:solidFill>
                <a:prstClr val="black">
                  <a:hueOff val="0"/>
                  <a:satOff val="0"/>
                  <a:lumOff val="0"/>
                  <a:alphaOff val="0"/>
                </a:prstClr>
              </a:solidFill>
            </a:endParaRP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35842811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1977" y="954087"/>
            <a:ext cx="7637384" cy="5554461"/>
          </a:xfrm>
          <a:prstGeom prst="rect">
            <a:avLst/>
          </a:prstGeom>
        </p:spPr>
      </p:pic>
      <p:sp>
        <p:nvSpPr>
          <p:cNvPr id="2" name="Title 1"/>
          <p:cNvSpPr>
            <a:spLocks noGrp="1"/>
          </p:cNvSpPr>
          <p:nvPr>
            <p:ph type="title"/>
          </p:nvPr>
        </p:nvSpPr>
        <p:spPr/>
        <p:txBody>
          <a:bodyPr/>
          <a:lstStyle/>
          <a:p>
            <a:r>
              <a:rPr lang="en-GB" dirty="0" smtClean="0"/>
              <a:t>Figure 9.3:  </a:t>
            </a:r>
            <a:r>
              <a:rPr lang="en-GB" b="1" dirty="0" smtClean="0"/>
              <a:t>Steel by-products</a:t>
            </a:r>
            <a:endParaRPr lang="en-GB" dirty="0"/>
          </a:p>
        </p:txBody>
      </p:sp>
      <p:sp>
        <p:nvSpPr>
          <p:cNvPr id="5" name="TextBox 4"/>
          <p:cNvSpPr txBox="1"/>
          <p:nvPr/>
        </p:nvSpPr>
        <p:spPr>
          <a:xfrm>
            <a:off x="628650" y="6200772"/>
            <a:ext cx="2531462" cy="307777"/>
          </a:xfrm>
          <a:prstGeom prst="rect">
            <a:avLst/>
          </a:prstGeom>
          <a:noFill/>
        </p:spPr>
        <p:txBody>
          <a:bodyPr wrap="none" rtlCol="0">
            <a:spAutoFit/>
          </a:bodyPr>
          <a:lstStyle/>
          <a:p>
            <a:r>
              <a:rPr lang="en-GB" dirty="0" smtClean="0"/>
              <a:t>Source: worldsteel.org (2016)</a:t>
            </a:r>
            <a:endParaRPr lang="en-GB" dirty="0"/>
          </a:p>
        </p:txBody>
      </p:sp>
    </p:spTree>
    <p:extLst>
      <p:ext uri="{BB962C8B-B14F-4D97-AF65-F5344CB8AC3E}">
        <p14:creationId xmlns:p14="http://schemas.microsoft.com/office/powerpoint/2010/main" val="323343449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Table 9.2: </a:t>
            </a:r>
            <a:r>
              <a:rPr lang="en-GB" b="1" baseline="0" dirty="0" smtClean="0"/>
              <a:t> M</a:t>
            </a:r>
            <a:r>
              <a:rPr lang="en-GB" b="1" dirty="0" smtClean="0"/>
              <a:t>aterials content of office furniture</a:t>
            </a:r>
            <a:endParaRPr lang="en-GB" b="1" dirty="0"/>
          </a:p>
        </p:txBody>
      </p:sp>
      <p:graphicFrame>
        <p:nvGraphicFramePr>
          <p:cNvPr id="3" name="Table 2"/>
          <p:cNvGraphicFramePr>
            <a:graphicFrameLocks noGrp="1"/>
          </p:cNvGraphicFramePr>
          <p:nvPr>
            <p:extLst>
              <p:ext uri="{D42A27DB-BD31-4B8C-83A1-F6EECF244321}">
                <p14:modId xmlns:p14="http://schemas.microsoft.com/office/powerpoint/2010/main" val="1909388939"/>
              </p:ext>
            </p:extLst>
          </p:nvPr>
        </p:nvGraphicFramePr>
        <p:xfrm>
          <a:off x="628650" y="1363578"/>
          <a:ext cx="7750852" cy="3733078"/>
        </p:xfrm>
        <a:graphic>
          <a:graphicData uri="http://schemas.openxmlformats.org/drawingml/2006/table">
            <a:tbl>
              <a:tblPr firstRow="1" bandRow="1">
                <a:tableStyleId>{5C22544A-7EE6-4342-B048-85BDC9FD1C3A}</a:tableStyleId>
              </a:tblPr>
              <a:tblGrid>
                <a:gridCol w="4363075">
                  <a:extLst>
                    <a:ext uri="{9D8B030D-6E8A-4147-A177-3AD203B41FA5}">
                      <a16:colId xmlns:a16="http://schemas.microsoft.com/office/drawing/2014/main" val="20000"/>
                    </a:ext>
                  </a:extLst>
                </a:gridCol>
                <a:gridCol w="1723868">
                  <a:extLst>
                    <a:ext uri="{9D8B030D-6E8A-4147-A177-3AD203B41FA5}">
                      <a16:colId xmlns:a16="http://schemas.microsoft.com/office/drawing/2014/main" val="20001"/>
                    </a:ext>
                  </a:extLst>
                </a:gridCol>
                <a:gridCol w="1663909">
                  <a:extLst>
                    <a:ext uri="{9D8B030D-6E8A-4147-A177-3AD203B41FA5}">
                      <a16:colId xmlns:a16="http://schemas.microsoft.com/office/drawing/2014/main" val="20002"/>
                    </a:ext>
                  </a:extLst>
                </a:gridCol>
              </a:tblGrid>
              <a:tr h="466635">
                <a:tc>
                  <a:txBody>
                    <a:bodyPr/>
                    <a:lstStyle/>
                    <a:p>
                      <a:pPr>
                        <a:spcAft>
                          <a:spcPts val="0"/>
                        </a:spcAft>
                      </a:pPr>
                      <a:r>
                        <a:rPr lang="en-GB" sz="1800" dirty="0">
                          <a:effectLst/>
                        </a:rPr>
                        <a:t>Material</a:t>
                      </a:r>
                      <a:endParaRPr lang="en-GB" sz="1800" dirty="0">
                        <a:effectLst/>
                        <a:latin typeface="Calibri" panose="020F0502020204030204" pitchFamily="34" charset="0"/>
                        <a:ea typeface="Times New Roman" panose="02020603050405020304" pitchFamily="18" charset="0"/>
                      </a:endParaRPr>
                    </a:p>
                  </a:txBody>
                  <a:tcPr marL="68580" marR="68580" marT="0" marB="0">
                    <a:solidFill>
                      <a:schemeClr val="accent3"/>
                    </a:solidFill>
                  </a:tcPr>
                </a:tc>
                <a:tc>
                  <a:txBody>
                    <a:bodyPr/>
                    <a:lstStyle/>
                    <a:p>
                      <a:pPr algn="ctr">
                        <a:spcAft>
                          <a:spcPts val="0"/>
                        </a:spcAft>
                      </a:pPr>
                      <a:r>
                        <a:rPr lang="en-GB" sz="1800" dirty="0">
                          <a:effectLst/>
                        </a:rPr>
                        <a:t>Chair</a:t>
                      </a:r>
                      <a:endParaRPr lang="en-GB" sz="1800" dirty="0">
                        <a:effectLst/>
                        <a:latin typeface="Calibri" panose="020F0502020204030204" pitchFamily="34" charset="0"/>
                        <a:ea typeface="Times New Roman" panose="02020603050405020304" pitchFamily="18" charset="0"/>
                      </a:endParaRPr>
                    </a:p>
                  </a:txBody>
                  <a:tcPr marL="68580" marR="68580" marT="0" marB="0">
                    <a:solidFill>
                      <a:schemeClr val="accent3"/>
                    </a:solidFill>
                  </a:tcPr>
                </a:tc>
                <a:tc>
                  <a:txBody>
                    <a:bodyPr/>
                    <a:lstStyle/>
                    <a:p>
                      <a:pPr algn="ctr">
                        <a:spcAft>
                          <a:spcPts val="0"/>
                        </a:spcAft>
                      </a:pPr>
                      <a:r>
                        <a:rPr lang="en-GB" sz="1800" dirty="0">
                          <a:effectLst/>
                        </a:rPr>
                        <a:t>Desk</a:t>
                      </a:r>
                      <a:endParaRPr lang="en-GB" sz="1800" dirty="0">
                        <a:effectLst/>
                        <a:latin typeface="Calibri" panose="020F0502020204030204" pitchFamily="34" charset="0"/>
                        <a:ea typeface="Times New Roman" panose="02020603050405020304" pitchFamily="18" charset="0"/>
                      </a:endParaRPr>
                    </a:p>
                  </a:txBody>
                  <a:tcPr marL="68580" marR="68580" marT="0" marB="0">
                    <a:solidFill>
                      <a:schemeClr val="accent3"/>
                    </a:solidFill>
                  </a:tcPr>
                </a:tc>
                <a:extLst>
                  <a:ext uri="{0D108BD9-81ED-4DB2-BD59-A6C34878D82A}">
                    <a16:rowId xmlns:a16="http://schemas.microsoft.com/office/drawing/2014/main" val="10000"/>
                  </a:ext>
                </a:extLst>
              </a:tr>
              <a:tr h="466635">
                <a:tc>
                  <a:txBody>
                    <a:bodyPr/>
                    <a:lstStyle/>
                    <a:p>
                      <a:pPr>
                        <a:spcAft>
                          <a:spcPts val="0"/>
                        </a:spcAft>
                      </a:pPr>
                      <a:r>
                        <a:rPr lang="en-GB" sz="1800" dirty="0" err="1">
                          <a:effectLst/>
                        </a:rPr>
                        <a:t>MFC</a:t>
                      </a:r>
                      <a:r>
                        <a:rPr lang="en-GB" sz="1800" dirty="0">
                          <a:effectLst/>
                        </a:rPr>
                        <a:t> (melamine faced chipboard)</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 </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80%</a:t>
                      </a:r>
                      <a:endParaRPr lang="en-GB" sz="1800" dirty="0">
                        <a:effectLst/>
                        <a:latin typeface="Calibri" panose="020F0502020204030204" pitchFamily="34" charset="0"/>
                        <a:ea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466635">
                <a:tc>
                  <a:txBody>
                    <a:bodyPr/>
                    <a:lstStyle/>
                    <a:p>
                      <a:pPr>
                        <a:spcAft>
                          <a:spcPts val="0"/>
                        </a:spcAft>
                      </a:pPr>
                      <a:r>
                        <a:rPr lang="en-GB" sz="1800" dirty="0">
                          <a:effectLst/>
                        </a:rPr>
                        <a:t>Plastic (</a:t>
                      </a:r>
                      <a:r>
                        <a:rPr lang="en-GB" sz="1800" dirty="0" smtClean="0">
                          <a:effectLst/>
                        </a:rPr>
                        <a:t>polypropylene/nylon/polyester)</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44%</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a:effectLst/>
                        </a:rPr>
                        <a:t> </a:t>
                      </a:r>
                      <a:endParaRPr lang="en-GB" sz="1800">
                        <a:effectLst/>
                        <a:latin typeface="Calibri" panose="020F0502020204030204" pitchFamily="34" charset="0"/>
                        <a:ea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466635">
                <a:tc>
                  <a:txBody>
                    <a:bodyPr/>
                    <a:lstStyle/>
                    <a:p>
                      <a:pPr>
                        <a:spcAft>
                          <a:spcPts val="0"/>
                        </a:spcAft>
                      </a:pPr>
                      <a:r>
                        <a:rPr lang="en-GB" sz="1800" dirty="0">
                          <a:effectLst/>
                        </a:rPr>
                        <a:t>Steel</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36%</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19%</a:t>
                      </a:r>
                      <a:endParaRPr lang="en-GB" sz="1800" dirty="0">
                        <a:effectLst/>
                        <a:latin typeface="Calibri" panose="020F0502020204030204" pitchFamily="34" charset="0"/>
                        <a:ea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466635">
                <a:tc>
                  <a:txBody>
                    <a:bodyPr/>
                    <a:lstStyle/>
                    <a:p>
                      <a:pPr>
                        <a:spcAft>
                          <a:spcPts val="0"/>
                        </a:spcAft>
                      </a:pPr>
                      <a:r>
                        <a:rPr lang="en-GB" sz="1800" dirty="0">
                          <a:effectLst/>
                        </a:rPr>
                        <a:t>Aluminium</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a:effectLst/>
                        </a:rPr>
                        <a:t>11%</a:t>
                      </a:r>
                      <a:endParaRPr lang="en-GB" sz="180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 </a:t>
                      </a:r>
                      <a:endParaRPr lang="en-GB" sz="1800" dirty="0">
                        <a:effectLst/>
                        <a:latin typeface="Calibri" panose="020F0502020204030204" pitchFamily="34" charset="0"/>
                        <a:ea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466635">
                <a:tc>
                  <a:txBody>
                    <a:bodyPr/>
                    <a:lstStyle/>
                    <a:p>
                      <a:pPr>
                        <a:spcAft>
                          <a:spcPts val="0"/>
                        </a:spcAft>
                      </a:pPr>
                      <a:r>
                        <a:rPr lang="en-GB" sz="1800" dirty="0">
                          <a:effectLst/>
                        </a:rPr>
                        <a:t>Foam</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a:effectLst/>
                        </a:rPr>
                        <a:t>6%</a:t>
                      </a:r>
                      <a:endParaRPr lang="en-GB" sz="180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 </a:t>
                      </a:r>
                      <a:endParaRPr lang="en-GB" sz="1800" dirty="0">
                        <a:effectLst/>
                        <a:latin typeface="Calibri" panose="020F0502020204030204" pitchFamily="34" charset="0"/>
                        <a:ea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933268">
                <a:tc>
                  <a:txBody>
                    <a:bodyPr/>
                    <a:lstStyle/>
                    <a:p>
                      <a:pPr>
                        <a:spcAft>
                          <a:spcPts val="0"/>
                        </a:spcAft>
                      </a:pPr>
                      <a:r>
                        <a:rPr lang="en-GB" sz="1800" dirty="0">
                          <a:effectLst/>
                        </a:rPr>
                        <a:t>Other </a:t>
                      </a:r>
                      <a:endParaRPr lang="en-GB" sz="1800" dirty="0" smtClean="0">
                        <a:effectLst/>
                      </a:endParaRPr>
                    </a:p>
                    <a:p>
                      <a:pPr>
                        <a:spcAft>
                          <a:spcPts val="0"/>
                        </a:spcAft>
                      </a:pPr>
                      <a:r>
                        <a:rPr lang="en-GB" sz="1800" dirty="0" smtClean="0">
                          <a:effectLst/>
                        </a:rPr>
                        <a:t>(Chair</a:t>
                      </a:r>
                      <a:r>
                        <a:rPr lang="en-GB" sz="1800" dirty="0">
                          <a:effectLst/>
                        </a:rPr>
                        <a:t>: ABS/</a:t>
                      </a:r>
                      <a:r>
                        <a:rPr lang="en-GB" sz="1800" dirty="0" err="1">
                          <a:effectLst/>
                        </a:rPr>
                        <a:t>PBT</a:t>
                      </a:r>
                      <a:r>
                        <a:rPr lang="en-GB" sz="1800" dirty="0">
                          <a:effectLst/>
                        </a:rPr>
                        <a:t>/rubber; </a:t>
                      </a:r>
                      <a:endParaRPr lang="en-GB" sz="1800" dirty="0" smtClean="0">
                        <a:effectLst/>
                      </a:endParaRPr>
                    </a:p>
                    <a:p>
                      <a:pPr>
                        <a:spcAft>
                          <a:spcPts val="0"/>
                        </a:spcAft>
                      </a:pPr>
                      <a:r>
                        <a:rPr lang="en-GB" sz="1800" dirty="0" smtClean="0">
                          <a:effectLst/>
                        </a:rPr>
                        <a:t>Desk</a:t>
                      </a:r>
                      <a:r>
                        <a:rPr lang="en-GB" sz="1800" dirty="0">
                          <a:effectLst/>
                        </a:rPr>
                        <a:t>: ABS/Plastic/lacquer)</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3%</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1%</a:t>
                      </a:r>
                      <a:endParaRPr lang="en-GB" sz="1800" dirty="0">
                        <a:effectLst/>
                        <a:latin typeface="Calibri" panose="020F0502020204030204" pitchFamily="34" charset="0"/>
                        <a:ea typeface="Times New Roman" panose="02020603050405020304" pitchFamily="18" charset="0"/>
                      </a:endParaRPr>
                    </a:p>
                  </a:txBody>
                  <a:tcPr marL="68580" marR="68580" marT="0" marB="0"/>
                </a:tc>
                <a:extLst>
                  <a:ext uri="{0D108BD9-81ED-4DB2-BD59-A6C34878D82A}">
                    <a16:rowId xmlns:a16="http://schemas.microsoft.com/office/drawing/2014/main" val="10006"/>
                  </a:ext>
                </a:extLst>
              </a:tr>
            </a:tbl>
          </a:graphicData>
        </a:graphic>
      </p:graphicFrame>
      <p:sp>
        <p:nvSpPr>
          <p:cNvPr id="4" name="TextBox 3"/>
          <p:cNvSpPr txBox="1"/>
          <p:nvPr/>
        </p:nvSpPr>
        <p:spPr>
          <a:xfrm>
            <a:off x="628650" y="5531606"/>
            <a:ext cx="7886700" cy="276999"/>
          </a:xfrm>
          <a:prstGeom prst="rect">
            <a:avLst/>
          </a:prstGeom>
          <a:noFill/>
        </p:spPr>
        <p:txBody>
          <a:bodyPr wrap="square" rtlCol="0">
            <a:spAutoFit/>
          </a:bodyPr>
          <a:lstStyle/>
          <a:p>
            <a:r>
              <a:rPr lang="en-GB" sz="1200" dirty="0" smtClean="0"/>
              <a:t>Source: Fisher, K, James, K and Maddox, P (2011)  </a:t>
            </a:r>
            <a:r>
              <a:rPr lang="en-GB" sz="1200" dirty="0"/>
              <a:t>Benefits of </a:t>
            </a:r>
            <a:r>
              <a:rPr lang="en-GB" sz="1200" dirty="0" smtClean="0"/>
              <a:t>reuse - case </a:t>
            </a:r>
            <a:r>
              <a:rPr lang="en-GB" sz="1200" dirty="0"/>
              <a:t>Study: Office </a:t>
            </a:r>
            <a:r>
              <a:rPr lang="en-GB" sz="1200" dirty="0" smtClean="0"/>
              <a:t>Furniture, WRAP UK</a:t>
            </a:r>
            <a:endParaRPr lang="en-GB" sz="1200" dirty="0"/>
          </a:p>
        </p:txBody>
      </p:sp>
    </p:spTree>
    <p:extLst>
      <p:ext uri="{BB962C8B-B14F-4D97-AF65-F5344CB8AC3E}">
        <p14:creationId xmlns:p14="http://schemas.microsoft.com/office/powerpoint/2010/main" val="328966723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Figure 9.4: </a:t>
            </a:r>
            <a:r>
              <a:rPr lang="en-GB" b="1" dirty="0" smtClean="0"/>
              <a:t>Office Furniture – typical supply chain</a:t>
            </a:r>
            <a:endParaRPr lang="en-GB" b="1" dirty="0"/>
          </a:p>
        </p:txBody>
      </p:sp>
      <p:cxnSp>
        <p:nvCxnSpPr>
          <p:cNvPr id="5" name="Elbow Connector 4"/>
          <p:cNvCxnSpPr>
            <a:stCxn id="34" idx="3"/>
            <a:endCxn id="50" idx="1"/>
          </p:cNvCxnSpPr>
          <p:nvPr/>
        </p:nvCxnSpPr>
        <p:spPr bwMode="auto">
          <a:xfrm>
            <a:off x="1118868" y="2526723"/>
            <a:ext cx="383625"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 name="Elbow Connector 5"/>
          <p:cNvCxnSpPr>
            <a:stCxn id="55" idx="3"/>
            <a:endCxn id="50" idx="1"/>
          </p:cNvCxnSpPr>
          <p:nvPr/>
        </p:nvCxnSpPr>
        <p:spPr bwMode="auto">
          <a:xfrm flipV="1">
            <a:off x="1122877" y="2858925"/>
            <a:ext cx="37961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 name="Picture 23" descr="DHLicon_Store_03"/>
          <p:cNvPicPr>
            <a:picLocks noChangeAspect="1" noChangeArrowheads="1"/>
          </p:cNvPicPr>
          <p:nvPr/>
        </p:nvPicPr>
        <p:blipFill>
          <a:blip r:embed="rId5">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594034" y="3382248"/>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Elbow Connector 10"/>
          <p:cNvCxnSpPr>
            <a:stCxn id="18" idx="3"/>
            <a:endCxn id="9" idx="1"/>
          </p:cNvCxnSpPr>
          <p:nvPr/>
        </p:nvCxnSpPr>
        <p:spPr bwMode="auto">
          <a:xfrm>
            <a:off x="4876474" y="2859465"/>
            <a:ext cx="717560" cy="666118"/>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8" name="Picture 25" descr="DHLicon_Store_01"/>
          <p:cNvPicPr>
            <a:picLocks noChangeAspect="1" noChangeArrowheads="1"/>
          </p:cNvPicPr>
          <p:nvPr/>
        </p:nvPicPr>
        <p:blipFill>
          <a:blip r:embed="rId6">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118211" y="2714431"/>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0" descr="DHLicon_Factory"/>
          <p:cNvPicPr>
            <a:picLocks noChangeAspect="1" noChangeArrowheads="1"/>
          </p:cNvPicPr>
          <p:nvPr>
            <p:custDataLst>
              <p:tags r:id="rId1"/>
            </p:custDataLst>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6719" y="2641657"/>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2" name="Elbow Connector 21"/>
          <p:cNvCxnSpPr>
            <a:stCxn id="50" idx="3"/>
            <a:endCxn id="19" idx="1"/>
          </p:cNvCxnSpPr>
          <p:nvPr/>
        </p:nvCxnSpPr>
        <p:spPr bwMode="auto">
          <a:xfrm flipV="1">
            <a:off x="2041324" y="2858924"/>
            <a:ext cx="765395"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Elbow Connector 22"/>
          <p:cNvCxnSpPr>
            <a:stCxn id="19" idx="3"/>
            <a:endCxn id="18" idx="1"/>
          </p:cNvCxnSpPr>
          <p:nvPr/>
        </p:nvCxnSpPr>
        <p:spPr bwMode="auto">
          <a:xfrm>
            <a:off x="3345550" y="2858924"/>
            <a:ext cx="772661" cy="5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TextBox 26"/>
          <p:cNvSpPr txBox="1"/>
          <p:nvPr/>
        </p:nvSpPr>
        <p:spPr>
          <a:xfrm>
            <a:off x="1092958" y="3121675"/>
            <a:ext cx="1363703" cy="259045"/>
          </a:xfrm>
          <a:prstGeom prst="rect">
            <a:avLst/>
          </a:prstGeom>
          <a:noFill/>
        </p:spPr>
        <p:txBody>
          <a:bodyPr wrap="square" rtlCol="0">
            <a:spAutoFit/>
          </a:bodyPr>
          <a:lstStyle/>
          <a:p>
            <a:pPr algn="ctr">
              <a:lnSpc>
                <a:spcPts val="1300"/>
              </a:lnSpc>
            </a:pPr>
            <a:r>
              <a:rPr lang="en-GB" sz="1200" i="1" dirty="0" smtClean="0"/>
              <a:t>Make parts</a:t>
            </a:r>
            <a:endParaRPr lang="en-GB" sz="1200" i="1" dirty="0"/>
          </a:p>
        </p:txBody>
      </p:sp>
      <p:sp>
        <p:nvSpPr>
          <p:cNvPr id="28" name="TextBox 27"/>
          <p:cNvSpPr txBox="1"/>
          <p:nvPr/>
        </p:nvSpPr>
        <p:spPr>
          <a:xfrm>
            <a:off x="2379531" y="3121675"/>
            <a:ext cx="1363703" cy="259045"/>
          </a:xfrm>
          <a:prstGeom prst="rect">
            <a:avLst/>
          </a:prstGeom>
          <a:noFill/>
        </p:spPr>
        <p:txBody>
          <a:bodyPr wrap="square" rtlCol="0">
            <a:spAutoFit/>
          </a:bodyPr>
          <a:lstStyle/>
          <a:p>
            <a:pPr algn="ctr">
              <a:lnSpc>
                <a:spcPts val="1300"/>
              </a:lnSpc>
            </a:pPr>
            <a:r>
              <a:rPr lang="en-GB" sz="1200" i="1" dirty="0" smtClean="0"/>
              <a:t>Make product</a:t>
            </a:r>
          </a:p>
        </p:txBody>
      </p:sp>
      <p:pic>
        <p:nvPicPr>
          <p:cNvPr id="34" name="Picture 36"/>
          <p:cNvPicPr>
            <a:picLocks noChangeAspect="1"/>
          </p:cNvPicPr>
          <p:nvPr/>
        </p:nvPicPr>
        <p:blipFill>
          <a:blip r:embed="rId8"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52810" y="2277856"/>
            <a:ext cx="566058"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6" name="Elbow Connector 35"/>
          <p:cNvCxnSpPr>
            <a:stCxn id="18" idx="0"/>
            <a:endCxn id="32" idx="1"/>
          </p:cNvCxnSpPr>
          <p:nvPr/>
        </p:nvCxnSpPr>
        <p:spPr bwMode="auto">
          <a:xfrm rot="5400000" flipH="1" flipV="1">
            <a:off x="4835074" y="1953268"/>
            <a:ext cx="423432" cy="1098894"/>
          </a:xfrm>
          <a:prstGeom prst="bentConnector2">
            <a:avLst/>
          </a:prstGeom>
          <a:solidFill>
            <a:schemeClr val="folHlink"/>
          </a:solidFill>
          <a:ln w="28575" cap="flat" cmpd="sng" algn="ctr">
            <a:solidFill>
              <a:schemeClr val="bg1">
                <a:lumMod val="65000"/>
              </a:schemeClr>
            </a:solidFill>
            <a:prstDash val="sysDot"/>
            <a:round/>
            <a:headEnd type="triangl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50" name="Picture 30" descr="DHLicon_Factory"/>
          <p:cNvPicPr>
            <a:picLocks noChangeAspect="1" noChangeArrowheads="1"/>
          </p:cNvPicPr>
          <p:nvPr>
            <p:custDataLst>
              <p:tags r:id="rId2"/>
            </p:custDataLst>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502493" y="2641658"/>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1"/>
          <p:cNvPicPr>
            <a:picLocks noChangeAspect="1"/>
          </p:cNvPicPr>
          <p:nvPr/>
        </p:nvPicPr>
        <p:blipFill rotWithShape="1">
          <a:blip r:embed="rId9" cstate="print">
            <a:duotone>
              <a:schemeClr val="accent1">
                <a:shade val="45000"/>
                <a:satMod val="135000"/>
              </a:schemeClr>
              <a:prstClr val="white"/>
            </a:duotone>
            <a:extLst>
              <a:ext uri="{28A0092B-C50C-407E-A947-70E740481C1C}">
                <a14:useLocalDpi xmlns:a14="http://schemas.microsoft.com/office/drawing/2010/main" val="0"/>
              </a:ext>
            </a:extLst>
          </a:blip>
          <a:srcRect l="9321" t="14607" r="8391" b="16489"/>
          <a:stretch/>
        </p:blipFill>
        <p:spPr bwMode="auto">
          <a:xfrm>
            <a:off x="556820" y="2980411"/>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 name="Circular Arrow 73"/>
          <p:cNvSpPr/>
          <p:nvPr/>
        </p:nvSpPr>
        <p:spPr bwMode="auto">
          <a:xfrm rot="16910541" flipH="1">
            <a:off x="1125986" y="4058120"/>
            <a:ext cx="333547" cy="324064"/>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pic>
        <p:nvPicPr>
          <p:cNvPr id="75" name="Picture 125" descr="DHLicon_Human"/>
          <p:cNvPicPr>
            <a:picLocks noChangeAspect="1" noChangeArrowheads="1"/>
          </p:cNvPicPr>
          <p:nvPr/>
        </p:nvPicPr>
        <p:blipFill>
          <a:blip r:embed="rId10" cstate="print">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946988" y="1948412"/>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75" name="Elbow Connector 174"/>
          <p:cNvCxnSpPr/>
          <p:nvPr/>
        </p:nvCxnSpPr>
        <p:spPr bwMode="auto">
          <a:xfrm flipV="1">
            <a:off x="1130167" y="4542440"/>
            <a:ext cx="343369"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aphicFrame>
        <p:nvGraphicFramePr>
          <p:cNvPr id="178" name="Table 177"/>
          <p:cNvGraphicFramePr>
            <a:graphicFrameLocks noGrp="1"/>
          </p:cNvGraphicFramePr>
          <p:nvPr>
            <p:extLst>
              <p:ext uri="{D42A27DB-BD31-4B8C-83A1-F6EECF244321}">
                <p14:modId xmlns:p14="http://schemas.microsoft.com/office/powerpoint/2010/main" val="1026691512"/>
              </p:ext>
            </p:extLst>
          </p:nvPr>
        </p:nvGraphicFramePr>
        <p:xfrm>
          <a:off x="610250" y="4036475"/>
          <a:ext cx="2034804" cy="1030158"/>
        </p:xfrm>
        <a:graphic>
          <a:graphicData uri="http://schemas.openxmlformats.org/drawingml/2006/table">
            <a:tbl>
              <a:tblPr>
                <a:tableStyleId>{5C22544A-7EE6-4342-B048-85BDC9FD1C3A}</a:tableStyleId>
              </a:tblPr>
              <a:tblGrid>
                <a:gridCol w="412593">
                  <a:extLst>
                    <a:ext uri="{9D8B030D-6E8A-4147-A177-3AD203B41FA5}">
                      <a16:colId xmlns:a16="http://schemas.microsoft.com/office/drawing/2014/main" val="20000"/>
                    </a:ext>
                  </a:extLst>
                </a:gridCol>
                <a:gridCol w="543484">
                  <a:extLst>
                    <a:ext uri="{9D8B030D-6E8A-4147-A177-3AD203B41FA5}">
                      <a16:colId xmlns:a16="http://schemas.microsoft.com/office/drawing/2014/main" val="20001"/>
                    </a:ext>
                  </a:extLst>
                </a:gridCol>
                <a:gridCol w="1078727">
                  <a:extLst>
                    <a:ext uri="{9D8B030D-6E8A-4147-A177-3AD203B41FA5}">
                      <a16:colId xmlns:a16="http://schemas.microsoft.com/office/drawing/2014/main" val="20002"/>
                    </a:ext>
                  </a:extLst>
                </a:gridCol>
              </a:tblGrid>
              <a:tr h="391436">
                <a:tc>
                  <a:txBody>
                    <a:bodyPr/>
                    <a:lstStyle/>
                    <a:p>
                      <a:r>
                        <a:rPr lang="en-GB" sz="1200" b="1" dirty="0" smtClean="0"/>
                        <a:t>   Key:</a:t>
                      </a:r>
                      <a:endParaRPr lang="en-GB" sz="1200" b="1"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spcAft>
                          <a:spcPts val="300"/>
                        </a:spcAft>
                      </a:pPr>
                      <a:r>
                        <a:rPr lang="en-GB" sz="1200" dirty="0" smtClean="0"/>
                        <a:t>Process waste recovery</a:t>
                      </a:r>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34862">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spcAft>
                          <a:spcPts val="300"/>
                        </a:spcAft>
                      </a:pPr>
                      <a:r>
                        <a:rPr lang="en-GB" sz="1200" dirty="0" smtClean="0"/>
                        <a:t>Primary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34862">
                <a:tc>
                  <a:txBody>
                    <a:bodyPr/>
                    <a:lstStyle/>
                    <a:p>
                      <a:endParaRPr lang="en-GB" sz="120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685800" rtl="0" eaLnBrk="1" fontAlgn="auto" latinLnBrk="0" hangingPunct="1">
                        <a:lnSpc>
                          <a:spcPct val="100000"/>
                        </a:lnSpc>
                        <a:spcBef>
                          <a:spcPts val="0"/>
                        </a:spcBef>
                        <a:spcAft>
                          <a:spcPts val="300"/>
                        </a:spcAft>
                        <a:buClrTx/>
                        <a:buSzTx/>
                        <a:buFontTx/>
                        <a:buNone/>
                        <a:tabLst/>
                        <a:defRPr/>
                      </a:pPr>
                      <a:r>
                        <a:rPr lang="en-GB" sz="1200" dirty="0" smtClean="0"/>
                        <a:t>Recovery flow</a:t>
                      </a:r>
                    </a:p>
                    <a:p>
                      <a:pPr marL="0" marR="0" indent="0" algn="l" defTabSz="685800" rtl="0" eaLnBrk="1" fontAlgn="auto" latinLnBrk="0" hangingPunct="1">
                        <a:lnSpc>
                          <a:spcPct val="100000"/>
                        </a:lnSpc>
                        <a:spcBef>
                          <a:spcPts val="0"/>
                        </a:spcBef>
                        <a:spcAft>
                          <a:spcPts val="300"/>
                        </a:spcAft>
                        <a:buClrTx/>
                        <a:buSzTx/>
                        <a:buFontTx/>
                        <a:buNone/>
                        <a:tabLst/>
                        <a:defRPr/>
                      </a:pPr>
                      <a:r>
                        <a:rPr lang="en-GB" sz="1200" dirty="0" smtClean="0"/>
                        <a:t>Information</a:t>
                      </a:r>
                      <a:r>
                        <a:rPr lang="en-GB" sz="1200" baseline="0" dirty="0" smtClean="0"/>
                        <a:t> flow</a:t>
                      </a:r>
                      <a:endParaRPr lang="en-GB" sz="1200" dirty="0" smtClean="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cxnSp>
        <p:nvCxnSpPr>
          <p:cNvPr id="180" name="Elbow Connector 179"/>
          <p:cNvCxnSpPr/>
          <p:nvPr/>
        </p:nvCxnSpPr>
        <p:spPr bwMode="auto">
          <a:xfrm flipV="1">
            <a:off x="1126141" y="4755000"/>
            <a:ext cx="343369" cy="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4" name="Curved Connector 93"/>
          <p:cNvCxnSpPr>
            <a:stCxn id="44" idx="0"/>
            <a:endCxn id="75" idx="2"/>
          </p:cNvCxnSpPr>
          <p:nvPr/>
        </p:nvCxnSpPr>
        <p:spPr>
          <a:xfrm flipV="1">
            <a:off x="7097006" y="2633585"/>
            <a:ext cx="1" cy="479391"/>
          </a:xfrm>
          <a:prstGeom prst="straightConnector1">
            <a:avLst/>
          </a:prstGeom>
          <a:ln w="28575">
            <a:solidFill>
              <a:schemeClr val="accent3"/>
            </a:solidFill>
            <a:prstDash val="sysDot"/>
            <a:headEnd type="triangle"/>
            <a:tailEnd type="triangle"/>
          </a:ln>
        </p:spPr>
        <p:style>
          <a:lnRef idx="1">
            <a:schemeClr val="accent1"/>
          </a:lnRef>
          <a:fillRef idx="0">
            <a:schemeClr val="accent1"/>
          </a:fillRef>
          <a:effectRef idx="0">
            <a:schemeClr val="accent1"/>
          </a:effectRef>
          <a:fontRef idx="minor">
            <a:schemeClr val="tx1"/>
          </a:fontRef>
        </p:style>
      </p:cxnSp>
      <p:sp>
        <p:nvSpPr>
          <p:cNvPr id="190" name="Rectangle 189"/>
          <p:cNvSpPr/>
          <p:nvPr/>
        </p:nvSpPr>
        <p:spPr>
          <a:xfrm>
            <a:off x="617428" y="3988351"/>
            <a:ext cx="2443292" cy="107828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6461456" y="3943760"/>
            <a:ext cx="1271101" cy="264752"/>
          </a:xfrm>
          <a:prstGeom prst="rect">
            <a:avLst/>
          </a:prstGeom>
          <a:noFill/>
        </p:spPr>
        <p:txBody>
          <a:bodyPr wrap="square" rtlCol="0">
            <a:spAutoFit/>
          </a:bodyPr>
          <a:lstStyle/>
          <a:p>
            <a:pPr algn="ctr">
              <a:lnSpc>
                <a:spcPts val="1300"/>
              </a:lnSpc>
            </a:pPr>
            <a:r>
              <a:rPr lang="en-GB" sz="1200" i="1" dirty="0" smtClean="0"/>
              <a:t>Use</a:t>
            </a:r>
            <a:endParaRPr lang="en-GB" sz="1200" i="1" dirty="0"/>
          </a:p>
        </p:txBody>
      </p:sp>
      <p:sp>
        <p:nvSpPr>
          <p:cNvPr id="29" name="TextBox 28"/>
          <p:cNvSpPr txBox="1"/>
          <p:nvPr/>
        </p:nvSpPr>
        <p:spPr>
          <a:xfrm>
            <a:off x="3818109" y="3121675"/>
            <a:ext cx="1363703" cy="259045"/>
          </a:xfrm>
          <a:prstGeom prst="rect">
            <a:avLst/>
          </a:prstGeom>
          <a:noFill/>
        </p:spPr>
        <p:txBody>
          <a:bodyPr wrap="square" rtlCol="0">
            <a:spAutoFit/>
          </a:bodyPr>
          <a:lstStyle/>
          <a:p>
            <a:pPr algn="ctr">
              <a:lnSpc>
                <a:spcPts val="1300"/>
              </a:lnSpc>
            </a:pPr>
            <a:r>
              <a:rPr lang="en-GB" sz="1200" i="1" dirty="0" smtClean="0"/>
              <a:t>Store</a:t>
            </a:r>
            <a:endParaRPr lang="en-GB" sz="1200" i="1" dirty="0"/>
          </a:p>
        </p:txBody>
      </p:sp>
      <p:sp>
        <p:nvSpPr>
          <p:cNvPr id="26" name="TextBox 25"/>
          <p:cNvSpPr txBox="1"/>
          <p:nvPr/>
        </p:nvSpPr>
        <p:spPr>
          <a:xfrm>
            <a:off x="5431982" y="3921082"/>
            <a:ext cx="959497" cy="259045"/>
          </a:xfrm>
          <a:prstGeom prst="rect">
            <a:avLst/>
          </a:prstGeom>
          <a:noFill/>
        </p:spPr>
        <p:txBody>
          <a:bodyPr wrap="square" rtlCol="0">
            <a:spAutoFit/>
          </a:bodyPr>
          <a:lstStyle/>
          <a:p>
            <a:pPr algn="ctr">
              <a:lnSpc>
                <a:spcPts val="1300"/>
              </a:lnSpc>
            </a:pPr>
            <a:r>
              <a:rPr lang="en-GB" sz="1200" i="1" dirty="0" smtClean="0"/>
              <a:t>Sell</a:t>
            </a:r>
            <a:endParaRPr lang="en-GB" sz="1200" i="1" dirty="0"/>
          </a:p>
        </p:txBody>
      </p:sp>
      <p:sp>
        <p:nvSpPr>
          <p:cNvPr id="278" name="TextBox 277"/>
          <p:cNvSpPr txBox="1"/>
          <p:nvPr/>
        </p:nvSpPr>
        <p:spPr>
          <a:xfrm>
            <a:off x="7764949" y="3832670"/>
            <a:ext cx="764747" cy="759182"/>
          </a:xfrm>
          <a:prstGeom prst="rect">
            <a:avLst/>
          </a:prstGeom>
          <a:noFill/>
        </p:spPr>
        <p:txBody>
          <a:bodyPr vert="horz" wrap="square" rtlCol="0">
            <a:spAutoFit/>
          </a:bodyPr>
          <a:lstStyle/>
          <a:p>
            <a:pPr algn="ctr">
              <a:lnSpc>
                <a:spcPts val="1300"/>
              </a:lnSpc>
            </a:pPr>
            <a:r>
              <a:rPr lang="en-GB" sz="1200" i="1" dirty="0" smtClean="0"/>
              <a:t>Landfill, charity/ re-use </a:t>
            </a:r>
            <a:r>
              <a:rPr lang="en-GB" sz="1200" i="1" dirty="0" err="1" smtClean="0"/>
              <a:t>etc</a:t>
            </a:r>
            <a:endParaRPr lang="en-GB" sz="1200" i="1" dirty="0"/>
          </a:p>
        </p:txBody>
      </p:sp>
      <p:sp>
        <p:nvSpPr>
          <p:cNvPr id="3" name="TextBox 2"/>
          <p:cNvSpPr txBox="1"/>
          <p:nvPr/>
        </p:nvSpPr>
        <p:spPr>
          <a:xfrm>
            <a:off x="5898488" y="4846312"/>
            <a:ext cx="2411173" cy="307777"/>
          </a:xfrm>
          <a:prstGeom prst="rect">
            <a:avLst/>
          </a:prstGeom>
          <a:noFill/>
        </p:spPr>
        <p:txBody>
          <a:bodyPr wrap="none" rtlCol="0">
            <a:spAutoFit/>
          </a:bodyPr>
          <a:lstStyle/>
          <a:p>
            <a:r>
              <a:rPr lang="en-GB" i="1" dirty="0" smtClean="0">
                <a:sym typeface="Symbol" panose="05050102010706020507" pitchFamily="18" charset="2"/>
              </a:rPr>
              <a:t> </a:t>
            </a:r>
            <a:r>
              <a:rPr lang="en-GB" i="1" dirty="0" smtClean="0"/>
              <a:t>Catherine Weetman 2015</a:t>
            </a:r>
            <a:endParaRPr lang="en-GB" i="1" dirty="0"/>
          </a:p>
        </p:txBody>
      </p:sp>
      <p:pic>
        <p:nvPicPr>
          <p:cNvPr id="90" name="Picture 103" descr="DHLicon_Trashbin"/>
          <p:cNvPicPr>
            <a:picLocks noChangeAspect="1" noChangeArrowheads="1"/>
          </p:cNvPicPr>
          <p:nvPr/>
        </p:nvPicPr>
        <p:blipFill>
          <a:blip r:embed="rId11"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50473" y="3271092"/>
            <a:ext cx="393700" cy="528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 name="Picture 2" descr="Very Basic Design Icon | iOS 7 Iconset | Icons8"/>
          <p:cNvPicPr>
            <a:picLocks noChangeAspect="1" noChangeArrowheads="1"/>
          </p:cNvPicPr>
          <p:nvPr/>
        </p:nvPicPr>
        <p:blipFill>
          <a:blip r:embed="rId12" cstate="print">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596237" y="2019525"/>
            <a:ext cx="542947" cy="542947"/>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p:cNvSpPr txBox="1"/>
          <p:nvPr/>
        </p:nvSpPr>
        <p:spPr>
          <a:xfrm>
            <a:off x="736734" y="1991863"/>
            <a:ext cx="1363703" cy="259045"/>
          </a:xfrm>
          <a:prstGeom prst="rect">
            <a:avLst/>
          </a:prstGeom>
          <a:noFill/>
        </p:spPr>
        <p:txBody>
          <a:bodyPr wrap="square" rtlCol="0">
            <a:spAutoFit/>
          </a:bodyPr>
          <a:lstStyle/>
          <a:p>
            <a:pPr algn="ctr">
              <a:lnSpc>
                <a:spcPts val="1300"/>
              </a:lnSpc>
            </a:pPr>
            <a:r>
              <a:rPr lang="en-GB" sz="1200" dirty="0" smtClean="0"/>
              <a:t>Suppliers</a:t>
            </a:r>
            <a:endParaRPr lang="en-GB" sz="1200" dirty="0"/>
          </a:p>
        </p:txBody>
      </p:sp>
      <p:sp>
        <p:nvSpPr>
          <p:cNvPr id="35" name="TextBox 34"/>
          <p:cNvSpPr txBox="1"/>
          <p:nvPr/>
        </p:nvSpPr>
        <p:spPr>
          <a:xfrm>
            <a:off x="2404931" y="2004075"/>
            <a:ext cx="1363703" cy="259045"/>
          </a:xfrm>
          <a:prstGeom prst="rect">
            <a:avLst/>
          </a:prstGeom>
          <a:noFill/>
        </p:spPr>
        <p:txBody>
          <a:bodyPr wrap="square" rtlCol="0">
            <a:spAutoFit/>
          </a:bodyPr>
          <a:lstStyle/>
          <a:p>
            <a:pPr algn="ctr">
              <a:lnSpc>
                <a:spcPts val="1300"/>
              </a:lnSpc>
            </a:pPr>
            <a:r>
              <a:rPr lang="en-GB" sz="1200" dirty="0" smtClean="0"/>
              <a:t>Manufacturer</a:t>
            </a:r>
          </a:p>
        </p:txBody>
      </p:sp>
      <p:sp>
        <p:nvSpPr>
          <p:cNvPr id="38" name="TextBox 37"/>
          <p:cNvSpPr txBox="1"/>
          <p:nvPr/>
        </p:nvSpPr>
        <p:spPr>
          <a:xfrm>
            <a:off x="6461456" y="1679845"/>
            <a:ext cx="1271101" cy="264752"/>
          </a:xfrm>
          <a:prstGeom prst="rect">
            <a:avLst/>
          </a:prstGeom>
          <a:noFill/>
        </p:spPr>
        <p:txBody>
          <a:bodyPr wrap="square" rtlCol="0">
            <a:spAutoFit/>
          </a:bodyPr>
          <a:lstStyle/>
          <a:p>
            <a:pPr algn="ctr">
              <a:lnSpc>
                <a:spcPts val="1300"/>
              </a:lnSpc>
            </a:pPr>
            <a:r>
              <a:rPr lang="en-GB" sz="1200" dirty="0" smtClean="0"/>
              <a:t>Buyer</a:t>
            </a:r>
            <a:endParaRPr lang="en-GB" sz="1200" dirty="0"/>
          </a:p>
        </p:txBody>
      </p:sp>
      <p:sp>
        <p:nvSpPr>
          <p:cNvPr id="39" name="TextBox 38"/>
          <p:cNvSpPr txBox="1"/>
          <p:nvPr/>
        </p:nvSpPr>
        <p:spPr>
          <a:xfrm>
            <a:off x="3843509" y="2004075"/>
            <a:ext cx="1363703" cy="259045"/>
          </a:xfrm>
          <a:prstGeom prst="rect">
            <a:avLst/>
          </a:prstGeom>
          <a:noFill/>
        </p:spPr>
        <p:txBody>
          <a:bodyPr wrap="square" rtlCol="0">
            <a:spAutoFit/>
          </a:bodyPr>
          <a:lstStyle/>
          <a:p>
            <a:pPr algn="ctr">
              <a:lnSpc>
                <a:spcPts val="1300"/>
              </a:lnSpc>
            </a:pPr>
            <a:r>
              <a:rPr lang="en-GB" sz="1200" dirty="0" smtClean="0"/>
              <a:t>Distributor</a:t>
            </a:r>
            <a:endParaRPr lang="en-GB" sz="1200" dirty="0"/>
          </a:p>
        </p:txBody>
      </p:sp>
      <p:sp>
        <p:nvSpPr>
          <p:cNvPr id="41" name="TextBox 40"/>
          <p:cNvSpPr txBox="1"/>
          <p:nvPr/>
        </p:nvSpPr>
        <p:spPr>
          <a:xfrm>
            <a:off x="7716227" y="3015762"/>
            <a:ext cx="913844" cy="259045"/>
          </a:xfrm>
          <a:prstGeom prst="rect">
            <a:avLst/>
          </a:prstGeom>
          <a:noFill/>
        </p:spPr>
        <p:txBody>
          <a:bodyPr vert="horz" wrap="square" rtlCol="0">
            <a:spAutoFit/>
          </a:bodyPr>
          <a:lstStyle/>
          <a:p>
            <a:pPr algn="ctr">
              <a:lnSpc>
                <a:spcPts val="1300"/>
              </a:lnSpc>
            </a:pPr>
            <a:r>
              <a:rPr lang="en-GB" sz="1200" dirty="0" smtClean="0"/>
              <a:t>End of life</a:t>
            </a:r>
            <a:endParaRPr lang="en-GB" sz="1200" dirty="0"/>
          </a:p>
        </p:txBody>
      </p:sp>
      <p:sp>
        <p:nvSpPr>
          <p:cNvPr id="43" name="TextBox 42"/>
          <p:cNvSpPr txBox="1"/>
          <p:nvPr/>
        </p:nvSpPr>
        <p:spPr>
          <a:xfrm>
            <a:off x="4938359" y="1412939"/>
            <a:ext cx="2765650" cy="259045"/>
          </a:xfrm>
          <a:prstGeom prst="rect">
            <a:avLst/>
          </a:prstGeom>
          <a:noFill/>
        </p:spPr>
        <p:txBody>
          <a:bodyPr wrap="square" rtlCol="0">
            <a:spAutoFit/>
          </a:bodyPr>
          <a:lstStyle/>
          <a:p>
            <a:pPr algn="ctr">
              <a:lnSpc>
                <a:spcPts val="1300"/>
              </a:lnSpc>
            </a:pPr>
            <a:r>
              <a:rPr lang="en-GB" i="1" dirty="0" smtClean="0"/>
              <a:t>High specification/large projects</a:t>
            </a:r>
            <a:endParaRPr lang="en-GB" i="1" dirty="0"/>
          </a:p>
        </p:txBody>
      </p:sp>
      <p:pic>
        <p:nvPicPr>
          <p:cNvPr id="44" name="Picture 118" descr="DHLicon_People"/>
          <p:cNvPicPr>
            <a:picLocks noChangeAspect="1" noChangeArrowheads="1"/>
          </p:cNvPicPr>
          <p:nvPr/>
        </p:nvPicPr>
        <p:blipFill>
          <a:blip r:embed="rId13">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725531" y="3112976"/>
            <a:ext cx="742950" cy="838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3" name="Elbow Connector 52"/>
          <p:cNvCxnSpPr>
            <a:stCxn id="32" idx="3"/>
            <a:endCxn id="75" idx="1"/>
          </p:cNvCxnSpPr>
          <p:nvPr/>
        </p:nvCxnSpPr>
        <p:spPr bwMode="auto">
          <a:xfrm>
            <a:off x="6139184" y="2290999"/>
            <a:ext cx="807804" cy="0"/>
          </a:xfrm>
          <a:prstGeom prst="straightConnector1">
            <a:avLst/>
          </a:prstGeom>
          <a:solidFill>
            <a:schemeClr val="folHlink"/>
          </a:solidFill>
          <a:ln w="28575" cap="flat" cmpd="sng" algn="ctr">
            <a:solidFill>
              <a:schemeClr val="bg1">
                <a:lumMod val="65000"/>
              </a:schemeClr>
            </a:solidFill>
            <a:prstDash val="sysDot"/>
            <a:round/>
            <a:headEnd type="triangl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8" name="Curved Connector 93"/>
          <p:cNvCxnSpPr>
            <a:stCxn id="90" idx="1"/>
            <a:endCxn id="44" idx="3"/>
          </p:cNvCxnSpPr>
          <p:nvPr/>
        </p:nvCxnSpPr>
        <p:spPr>
          <a:xfrm flipH="1" flipV="1">
            <a:off x="7468481" y="3532090"/>
            <a:ext cx="481992" cy="3321"/>
          </a:xfrm>
          <a:prstGeom prst="straightConnector1">
            <a:avLst/>
          </a:prstGeom>
          <a:ln w="28575">
            <a:solidFill>
              <a:schemeClr val="accent3"/>
            </a:solidFill>
            <a:prstDash val="dash"/>
            <a:headEnd type="triangle"/>
            <a:tailEnd type="none"/>
          </a:ln>
        </p:spPr>
        <p:style>
          <a:lnRef idx="1">
            <a:schemeClr val="accent1"/>
          </a:lnRef>
          <a:fillRef idx="0">
            <a:schemeClr val="accent1"/>
          </a:fillRef>
          <a:effectRef idx="0">
            <a:schemeClr val="accent1"/>
          </a:effectRef>
          <a:fontRef idx="minor">
            <a:schemeClr val="tx1"/>
          </a:fontRef>
        </p:style>
      </p:cxnSp>
      <p:cxnSp>
        <p:nvCxnSpPr>
          <p:cNvPr id="67" name="Elbow Connector 52"/>
          <p:cNvCxnSpPr>
            <a:stCxn id="9" idx="3"/>
            <a:endCxn id="44" idx="1"/>
          </p:cNvCxnSpPr>
          <p:nvPr/>
        </p:nvCxnSpPr>
        <p:spPr bwMode="auto">
          <a:xfrm>
            <a:off x="6229427" y="3525583"/>
            <a:ext cx="496104" cy="6507"/>
          </a:xfrm>
          <a:prstGeom prst="straightConnector1">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0" name="TextBox 79"/>
          <p:cNvSpPr txBox="1"/>
          <p:nvPr/>
        </p:nvSpPr>
        <p:spPr>
          <a:xfrm>
            <a:off x="5418741" y="3112976"/>
            <a:ext cx="959497" cy="259045"/>
          </a:xfrm>
          <a:prstGeom prst="rect">
            <a:avLst/>
          </a:prstGeom>
          <a:noFill/>
        </p:spPr>
        <p:txBody>
          <a:bodyPr wrap="square" rtlCol="0">
            <a:spAutoFit/>
          </a:bodyPr>
          <a:lstStyle/>
          <a:p>
            <a:pPr algn="ctr">
              <a:lnSpc>
                <a:spcPts val="1300"/>
              </a:lnSpc>
            </a:pPr>
            <a:r>
              <a:rPr lang="en-GB" sz="1200" dirty="0" smtClean="0"/>
              <a:t>Retailer</a:t>
            </a:r>
            <a:endParaRPr lang="en-GB" sz="1200" dirty="0"/>
          </a:p>
        </p:txBody>
      </p:sp>
      <p:sp>
        <p:nvSpPr>
          <p:cNvPr id="81" name="TextBox 80"/>
          <p:cNvSpPr txBox="1"/>
          <p:nvPr/>
        </p:nvSpPr>
        <p:spPr>
          <a:xfrm>
            <a:off x="5262938" y="1625912"/>
            <a:ext cx="1271101" cy="425758"/>
          </a:xfrm>
          <a:prstGeom prst="rect">
            <a:avLst/>
          </a:prstGeom>
          <a:noFill/>
        </p:spPr>
        <p:txBody>
          <a:bodyPr wrap="square" rtlCol="0">
            <a:spAutoFit/>
          </a:bodyPr>
          <a:lstStyle/>
          <a:p>
            <a:pPr algn="ctr">
              <a:lnSpc>
                <a:spcPts val="1300"/>
              </a:lnSpc>
            </a:pPr>
            <a:r>
              <a:rPr lang="en-GB" sz="1200" dirty="0" smtClean="0"/>
              <a:t>Architect/ Designer</a:t>
            </a:r>
            <a:endParaRPr lang="en-GB" sz="1200" dirty="0"/>
          </a:p>
        </p:txBody>
      </p:sp>
      <p:sp>
        <p:nvSpPr>
          <p:cNvPr id="82" name="TextBox 81"/>
          <p:cNvSpPr txBox="1"/>
          <p:nvPr/>
        </p:nvSpPr>
        <p:spPr>
          <a:xfrm>
            <a:off x="4940103" y="4189580"/>
            <a:ext cx="2765650" cy="259045"/>
          </a:xfrm>
          <a:prstGeom prst="rect">
            <a:avLst/>
          </a:prstGeom>
          <a:noFill/>
        </p:spPr>
        <p:txBody>
          <a:bodyPr wrap="square" rtlCol="0">
            <a:spAutoFit/>
          </a:bodyPr>
          <a:lstStyle/>
          <a:p>
            <a:pPr algn="ctr">
              <a:lnSpc>
                <a:spcPts val="1300"/>
              </a:lnSpc>
            </a:pPr>
            <a:r>
              <a:rPr lang="en-GB" i="1" dirty="0" smtClean="0"/>
              <a:t>Low cost/ smaller project</a:t>
            </a:r>
            <a:endParaRPr lang="en-GB" i="1" dirty="0"/>
          </a:p>
        </p:txBody>
      </p:sp>
      <p:cxnSp>
        <p:nvCxnSpPr>
          <p:cNvPr id="83" name="Elbow Connector 82"/>
          <p:cNvCxnSpPr/>
          <p:nvPr/>
        </p:nvCxnSpPr>
        <p:spPr bwMode="auto">
          <a:xfrm flipV="1">
            <a:off x="1118868" y="4964880"/>
            <a:ext cx="343369" cy="1"/>
          </a:xfrm>
          <a:prstGeom prst="bentConnector3">
            <a:avLst>
              <a:gd name="adj1" fmla="val 50000"/>
            </a:avLst>
          </a:prstGeom>
          <a:solidFill>
            <a:schemeClr val="folHlink"/>
          </a:solidFill>
          <a:ln w="28575" cap="flat" cmpd="sng" algn="ctr">
            <a:solidFill>
              <a:schemeClr val="bg1">
                <a:lumMod val="65000"/>
              </a:schemeClr>
            </a:solidFill>
            <a:prstDash val="sysDot"/>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221779981"/>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470869"/>
          </a:xfrm>
        </p:spPr>
        <p:txBody>
          <a:bodyPr anchor="t">
            <a:normAutofit/>
          </a:bodyPr>
          <a:lstStyle/>
          <a:p>
            <a:r>
              <a:rPr lang="en-GB" sz="2400" dirty="0" smtClean="0"/>
              <a:t>Figure 9.5:  </a:t>
            </a:r>
            <a:r>
              <a:rPr lang="en-GB" sz="2400" b="1" dirty="0" smtClean="0"/>
              <a:t>Office Furniture - circular economy supply chain</a:t>
            </a:r>
            <a:endParaRPr lang="en-GB" sz="2400" b="1" dirty="0"/>
          </a:p>
        </p:txBody>
      </p:sp>
      <p:cxnSp>
        <p:nvCxnSpPr>
          <p:cNvPr id="5" name="Elbow Connector 4"/>
          <p:cNvCxnSpPr>
            <a:stCxn id="34" idx="3"/>
            <a:endCxn id="50" idx="1"/>
          </p:cNvCxnSpPr>
          <p:nvPr/>
        </p:nvCxnSpPr>
        <p:spPr bwMode="auto">
          <a:xfrm>
            <a:off x="1372868" y="2069517"/>
            <a:ext cx="383625"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 name="Elbow Connector 5"/>
          <p:cNvCxnSpPr>
            <a:stCxn id="55" idx="3"/>
            <a:endCxn id="50" idx="1"/>
          </p:cNvCxnSpPr>
          <p:nvPr/>
        </p:nvCxnSpPr>
        <p:spPr bwMode="auto">
          <a:xfrm flipV="1">
            <a:off x="1376877" y="2401719"/>
            <a:ext cx="37961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 name="Picture 23" descr="DHLicon_Store_03"/>
          <p:cNvPicPr>
            <a:picLocks noChangeAspect="1" noChangeArrowheads="1"/>
          </p:cNvPicPr>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39842" y="2258923"/>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Elbow Connector 10"/>
          <p:cNvCxnSpPr>
            <a:stCxn id="18" idx="3"/>
            <a:endCxn id="9" idx="1"/>
          </p:cNvCxnSpPr>
          <p:nvPr/>
        </p:nvCxnSpPr>
        <p:spPr bwMode="auto">
          <a:xfrm flipV="1">
            <a:off x="5130474" y="2402258"/>
            <a:ext cx="709368"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8" name="Picture 25" descr="DHLicon_Store_01"/>
          <p:cNvPicPr>
            <a:picLocks noChangeAspect="1" noChangeArrowheads="1"/>
          </p:cNvPicPr>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2257225"/>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0" descr="DHLicon_Factory"/>
          <p:cNvPicPr>
            <a:picLocks noChangeAspect="1" noChangeArrowheads="1"/>
          </p:cNvPicPr>
          <p:nvPr>
            <p:custDataLst>
              <p:tags r:id="rId1"/>
            </p:custDataLst>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060719" y="2184451"/>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2" name="Elbow Connector 21"/>
          <p:cNvCxnSpPr>
            <a:stCxn id="50" idx="3"/>
            <a:endCxn id="19" idx="1"/>
          </p:cNvCxnSpPr>
          <p:nvPr/>
        </p:nvCxnSpPr>
        <p:spPr bwMode="auto">
          <a:xfrm flipV="1">
            <a:off x="2295324" y="2401718"/>
            <a:ext cx="765395"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Elbow Connector 22"/>
          <p:cNvCxnSpPr>
            <a:stCxn id="19" idx="3"/>
            <a:endCxn id="18" idx="1"/>
          </p:cNvCxnSpPr>
          <p:nvPr/>
        </p:nvCxnSpPr>
        <p:spPr bwMode="auto">
          <a:xfrm>
            <a:off x="3599550" y="2401718"/>
            <a:ext cx="772661" cy="5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TextBox 26"/>
          <p:cNvSpPr txBox="1"/>
          <p:nvPr/>
        </p:nvSpPr>
        <p:spPr>
          <a:xfrm>
            <a:off x="1346958" y="2624903"/>
            <a:ext cx="1363703" cy="259045"/>
          </a:xfrm>
          <a:prstGeom prst="rect">
            <a:avLst/>
          </a:prstGeom>
          <a:noFill/>
        </p:spPr>
        <p:txBody>
          <a:bodyPr wrap="square" rtlCol="0">
            <a:spAutoFit/>
          </a:bodyPr>
          <a:lstStyle/>
          <a:p>
            <a:pPr algn="ctr">
              <a:lnSpc>
                <a:spcPts val="1300"/>
              </a:lnSpc>
            </a:pPr>
            <a:r>
              <a:rPr lang="en-GB" sz="1200" i="1" dirty="0" smtClean="0"/>
              <a:t>Make parts</a:t>
            </a:r>
            <a:endParaRPr lang="en-GB" sz="1200" i="1" dirty="0"/>
          </a:p>
        </p:txBody>
      </p:sp>
      <p:sp>
        <p:nvSpPr>
          <p:cNvPr id="28" name="TextBox 27"/>
          <p:cNvSpPr txBox="1"/>
          <p:nvPr/>
        </p:nvSpPr>
        <p:spPr>
          <a:xfrm>
            <a:off x="2633531" y="2624903"/>
            <a:ext cx="1363703" cy="259045"/>
          </a:xfrm>
          <a:prstGeom prst="rect">
            <a:avLst/>
          </a:prstGeom>
          <a:noFill/>
        </p:spPr>
        <p:txBody>
          <a:bodyPr wrap="square" rtlCol="0">
            <a:spAutoFit/>
          </a:bodyPr>
          <a:lstStyle/>
          <a:p>
            <a:pPr algn="ctr">
              <a:lnSpc>
                <a:spcPts val="1300"/>
              </a:lnSpc>
            </a:pPr>
            <a:r>
              <a:rPr lang="en-GB" sz="1200" i="1" dirty="0" smtClean="0"/>
              <a:t>Make product</a:t>
            </a:r>
          </a:p>
        </p:txBody>
      </p:sp>
      <p:pic>
        <p:nvPicPr>
          <p:cNvPr id="34" name="Picture 36"/>
          <p:cNvPicPr>
            <a:picLocks noChangeAspect="1"/>
          </p:cNvPicPr>
          <p:nvPr/>
        </p:nvPicPr>
        <p:blipFill>
          <a:blip r:embed="rId10"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6810" y="1820650"/>
            <a:ext cx="566058"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6" name="Elbow Connector 35"/>
          <p:cNvCxnSpPr>
            <a:stCxn id="9" idx="3"/>
            <a:endCxn id="75" idx="1"/>
          </p:cNvCxnSpPr>
          <p:nvPr/>
        </p:nvCxnSpPr>
        <p:spPr bwMode="auto">
          <a:xfrm>
            <a:off x="6475235" y="2402258"/>
            <a:ext cx="830691" cy="2329"/>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50" name="Picture 30" descr="DHLicon_Factory"/>
          <p:cNvPicPr>
            <a:picLocks noChangeAspect="1" noChangeArrowheads="1"/>
          </p:cNvPicPr>
          <p:nvPr>
            <p:custDataLst>
              <p:tags r:id="rId2"/>
            </p:custDataLst>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756493" y="2184452"/>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1"/>
          <p:cNvPicPr>
            <a:picLocks noChangeAspect="1"/>
          </p:cNvPicPr>
          <p:nvPr/>
        </p:nvPicPr>
        <p:blipFill rotWithShape="1">
          <a:blip r:embed="rId11" cstate="print">
            <a:duotone>
              <a:schemeClr val="accent1">
                <a:shade val="45000"/>
                <a:satMod val="135000"/>
              </a:schemeClr>
              <a:prstClr val="white"/>
            </a:duotone>
            <a:extLst>
              <a:ext uri="{28A0092B-C50C-407E-A947-70E740481C1C}">
                <a14:useLocalDpi xmlns:a14="http://schemas.microsoft.com/office/drawing/2010/main" val="0"/>
              </a:ext>
            </a:extLst>
          </a:blip>
          <a:srcRect l="9321" t="14607" r="8391" b="16489"/>
          <a:stretch/>
        </p:blipFill>
        <p:spPr bwMode="auto">
          <a:xfrm>
            <a:off x="810820" y="2523205"/>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 name="Circular Arrow 67"/>
          <p:cNvSpPr/>
          <p:nvPr/>
        </p:nvSpPr>
        <p:spPr bwMode="auto">
          <a:xfrm rot="16910541" flipH="1">
            <a:off x="1629898" y="1920652"/>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69" name="Circular Arrow 68"/>
          <p:cNvSpPr/>
          <p:nvPr/>
        </p:nvSpPr>
        <p:spPr bwMode="auto">
          <a:xfrm rot="16910541" flipH="1">
            <a:off x="2889092" y="1924314"/>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0" name="Circular Arrow 69"/>
          <p:cNvSpPr/>
          <p:nvPr/>
        </p:nvSpPr>
        <p:spPr bwMode="auto">
          <a:xfrm rot="16910541" flipH="1">
            <a:off x="649092" y="1618850"/>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1" name="Circular Arrow 70"/>
          <p:cNvSpPr/>
          <p:nvPr/>
        </p:nvSpPr>
        <p:spPr bwMode="auto">
          <a:xfrm rot="16910541" flipH="1">
            <a:off x="649092" y="2319285"/>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4" name="Circular Arrow 73"/>
          <p:cNvSpPr/>
          <p:nvPr/>
        </p:nvSpPr>
        <p:spPr bwMode="auto">
          <a:xfrm rot="16910541" flipH="1">
            <a:off x="1125986" y="5534722"/>
            <a:ext cx="333547" cy="324064"/>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pic>
        <p:nvPicPr>
          <p:cNvPr id="75" name="Picture 125" descr="DHLicon_Human"/>
          <p:cNvPicPr>
            <a:picLocks noChangeAspect="1" noChangeArrowheads="1"/>
          </p:cNvPicPr>
          <p:nvPr/>
        </p:nvPicPr>
        <p:blipFill>
          <a:blip r:embed="rId12"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305926" y="2062000"/>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6" name="Elbow Connector 75"/>
          <p:cNvCxnSpPr>
            <a:stCxn id="75" idx="0"/>
            <a:endCxn id="34" idx="0"/>
          </p:cNvCxnSpPr>
          <p:nvPr/>
        </p:nvCxnSpPr>
        <p:spPr bwMode="auto">
          <a:xfrm rot="16200000" flipV="1">
            <a:off x="4152217" y="-1241728"/>
            <a:ext cx="241350" cy="6366106"/>
          </a:xfrm>
          <a:prstGeom prst="bentConnector3">
            <a:avLst>
              <a:gd name="adj1" fmla="val 41967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0" name="Elbow Connector 79"/>
          <p:cNvCxnSpPr>
            <a:stCxn id="75" idx="0"/>
            <a:endCxn id="50" idx="0"/>
          </p:cNvCxnSpPr>
          <p:nvPr/>
        </p:nvCxnSpPr>
        <p:spPr bwMode="auto">
          <a:xfrm rot="16200000" flipH="1" flipV="1">
            <a:off x="4679701" y="-591792"/>
            <a:ext cx="122452" cy="5430036"/>
          </a:xfrm>
          <a:prstGeom prst="bentConnector3">
            <a:avLst>
              <a:gd name="adj1" fmla="val -825346"/>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4" name="Elbow Connector 83"/>
          <p:cNvCxnSpPr>
            <a:stCxn id="75" idx="0"/>
            <a:endCxn id="19" idx="0"/>
          </p:cNvCxnSpPr>
          <p:nvPr/>
        </p:nvCxnSpPr>
        <p:spPr bwMode="auto">
          <a:xfrm rot="16200000" flipH="1" flipV="1">
            <a:off x="5331814" y="60320"/>
            <a:ext cx="122451" cy="4125810"/>
          </a:xfrm>
          <a:prstGeom prst="bentConnector3">
            <a:avLst>
              <a:gd name="adj1" fmla="val -824536"/>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8" name="Elbow Connector 87"/>
          <p:cNvCxnSpPr>
            <a:stCxn id="75" idx="0"/>
            <a:endCxn id="18" idx="0"/>
          </p:cNvCxnSpPr>
          <p:nvPr/>
        </p:nvCxnSpPr>
        <p:spPr bwMode="auto">
          <a:xfrm rot="16200000" flipH="1" flipV="1">
            <a:off x="6006031" y="807311"/>
            <a:ext cx="195225" cy="2704602"/>
          </a:xfrm>
          <a:prstGeom prst="bentConnector3">
            <a:avLst>
              <a:gd name="adj1" fmla="val -517173"/>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6" name="Elbow Connector 95"/>
          <p:cNvCxnSpPr>
            <a:stCxn id="75" idx="0"/>
            <a:endCxn id="9" idx="0"/>
          </p:cNvCxnSpPr>
          <p:nvPr/>
        </p:nvCxnSpPr>
        <p:spPr bwMode="auto">
          <a:xfrm rot="16200000" flipH="1" flipV="1">
            <a:off x="6708280" y="1511258"/>
            <a:ext cx="196923" cy="1298406"/>
          </a:xfrm>
          <a:prstGeom prst="bentConnector3">
            <a:avLst>
              <a:gd name="adj1" fmla="val -513223"/>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6" name="TextBox 105"/>
          <p:cNvSpPr txBox="1"/>
          <p:nvPr/>
        </p:nvSpPr>
        <p:spPr>
          <a:xfrm>
            <a:off x="2016772" y="1040818"/>
            <a:ext cx="1363703" cy="259045"/>
          </a:xfrm>
          <a:prstGeom prst="rect">
            <a:avLst/>
          </a:prstGeom>
          <a:noFill/>
        </p:spPr>
        <p:txBody>
          <a:bodyPr wrap="square" rtlCol="0">
            <a:spAutoFit/>
          </a:bodyPr>
          <a:lstStyle/>
          <a:p>
            <a:pPr>
              <a:lnSpc>
                <a:spcPts val="1300"/>
              </a:lnSpc>
            </a:pPr>
            <a:r>
              <a:rPr lang="en-GB" sz="1200" dirty="0" smtClean="0"/>
              <a:t>Reuse parts</a:t>
            </a:r>
            <a:endParaRPr lang="en-GB" sz="1200" dirty="0"/>
          </a:p>
        </p:txBody>
      </p:sp>
      <p:sp>
        <p:nvSpPr>
          <p:cNvPr id="107" name="TextBox 106"/>
          <p:cNvSpPr txBox="1"/>
          <p:nvPr/>
        </p:nvSpPr>
        <p:spPr>
          <a:xfrm>
            <a:off x="1118086" y="1040818"/>
            <a:ext cx="887393" cy="592470"/>
          </a:xfrm>
          <a:prstGeom prst="rect">
            <a:avLst/>
          </a:prstGeom>
          <a:noFill/>
        </p:spPr>
        <p:txBody>
          <a:bodyPr wrap="square" rtlCol="0">
            <a:spAutoFit/>
          </a:bodyPr>
          <a:lstStyle/>
          <a:p>
            <a:pPr>
              <a:lnSpc>
                <a:spcPts val="1300"/>
              </a:lnSpc>
            </a:pPr>
            <a:r>
              <a:rPr lang="en-GB" sz="1200" dirty="0" smtClean="0"/>
              <a:t>Recycle &amp; reuse materials</a:t>
            </a:r>
            <a:endParaRPr lang="en-GB" sz="1200" dirty="0"/>
          </a:p>
        </p:txBody>
      </p:sp>
      <p:sp>
        <p:nvSpPr>
          <p:cNvPr id="108" name="TextBox 107"/>
          <p:cNvSpPr txBox="1"/>
          <p:nvPr/>
        </p:nvSpPr>
        <p:spPr>
          <a:xfrm>
            <a:off x="3339452" y="1040818"/>
            <a:ext cx="1363703" cy="259045"/>
          </a:xfrm>
          <a:prstGeom prst="rect">
            <a:avLst/>
          </a:prstGeom>
          <a:noFill/>
        </p:spPr>
        <p:txBody>
          <a:bodyPr wrap="square" rtlCol="0">
            <a:spAutoFit/>
          </a:bodyPr>
          <a:lstStyle/>
          <a:p>
            <a:pPr>
              <a:lnSpc>
                <a:spcPts val="1300"/>
              </a:lnSpc>
            </a:pPr>
            <a:r>
              <a:rPr lang="en-GB" sz="1200" dirty="0" smtClean="0"/>
              <a:t>Remanufacture</a:t>
            </a:r>
            <a:endParaRPr lang="en-GB" sz="1200" dirty="0"/>
          </a:p>
        </p:txBody>
      </p:sp>
      <p:sp>
        <p:nvSpPr>
          <p:cNvPr id="109" name="TextBox 108"/>
          <p:cNvSpPr txBox="1"/>
          <p:nvPr/>
        </p:nvSpPr>
        <p:spPr>
          <a:xfrm>
            <a:off x="4757485" y="1040818"/>
            <a:ext cx="1363703" cy="425758"/>
          </a:xfrm>
          <a:prstGeom prst="rect">
            <a:avLst/>
          </a:prstGeom>
          <a:noFill/>
        </p:spPr>
        <p:txBody>
          <a:bodyPr wrap="square" rtlCol="0">
            <a:spAutoFit/>
          </a:bodyPr>
          <a:lstStyle/>
          <a:p>
            <a:pPr>
              <a:lnSpc>
                <a:spcPts val="1300"/>
              </a:lnSpc>
            </a:pPr>
            <a:r>
              <a:rPr lang="en-GB" sz="1200" dirty="0" smtClean="0"/>
              <a:t>Repair &amp; refurbish</a:t>
            </a:r>
            <a:endParaRPr lang="en-GB" sz="1200" dirty="0"/>
          </a:p>
        </p:txBody>
      </p:sp>
      <p:sp>
        <p:nvSpPr>
          <p:cNvPr id="110" name="TextBox 109"/>
          <p:cNvSpPr txBox="1"/>
          <p:nvPr/>
        </p:nvSpPr>
        <p:spPr>
          <a:xfrm>
            <a:off x="6164001" y="1040818"/>
            <a:ext cx="982740" cy="592470"/>
          </a:xfrm>
          <a:prstGeom prst="rect">
            <a:avLst/>
          </a:prstGeom>
          <a:noFill/>
        </p:spPr>
        <p:txBody>
          <a:bodyPr wrap="square" rtlCol="0">
            <a:spAutoFit/>
          </a:bodyPr>
          <a:lstStyle/>
          <a:p>
            <a:pPr>
              <a:lnSpc>
                <a:spcPts val="1300"/>
              </a:lnSpc>
            </a:pPr>
            <a:r>
              <a:rPr lang="en-GB" sz="1200" dirty="0" smtClean="0"/>
              <a:t>Resell/</a:t>
            </a:r>
          </a:p>
          <a:p>
            <a:pPr>
              <a:lnSpc>
                <a:spcPts val="1300"/>
              </a:lnSpc>
            </a:pPr>
            <a:r>
              <a:rPr lang="en-GB" sz="1200" dirty="0" smtClean="0"/>
              <a:t>repair &amp; maintain</a:t>
            </a:r>
            <a:endParaRPr lang="en-GB" sz="1200" dirty="0"/>
          </a:p>
        </p:txBody>
      </p:sp>
      <p:sp>
        <p:nvSpPr>
          <p:cNvPr id="124" name="TextBox 123"/>
          <p:cNvSpPr txBox="1"/>
          <p:nvPr/>
        </p:nvSpPr>
        <p:spPr>
          <a:xfrm>
            <a:off x="168438" y="956945"/>
            <a:ext cx="385298" cy="2392257"/>
          </a:xfrm>
          <a:prstGeom prst="rect">
            <a:avLst/>
          </a:prstGeom>
          <a:noFill/>
        </p:spPr>
        <p:txBody>
          <a:bodyPr vert="wordArtVert" wrap="square" rtlCol="0">
            <a:spAutoFit/>
          </a:bodyPr>
          <a:lstStyle/>
          <a:p>
            <a:r>
              <a:rPr lang="en-GB" sz="1200" dirty="0" smtClean="0">
                <a:solidFill>
                  <a:schemeClr val="accent5"/>
                </a:solidFill>
              </a:rPr>
              <a:t>CLOSED LOOP</a:t>
            </a:r>
            <a:endParaRPr lang="en-GB" sz="1200" dirty="0">
              <a:solidFill>
                <a:schemeClr val="accent5"/>
              </a:solidFill>
            </a:endParaRPr>
          </a:p>
        </p:txBody>
      </p:sp>
      <p:cxnSp>
        <p:nvCxnSpPr>
          <p:cNvPr id="125" name="Elbow Connector 124"/>
          <p:cNvCxnSpPr>
            <a:stCxn id="137" idx="3"/>
            <a:endCxn id="138" idx="1"/>
          </p:cNvCxnSpPr>
          <p:nvPr/>
        </p:nvCxnSpPr>
        <p:spPr bwMode="auto">
          <a:xfrm>
            <a:off x="1375954" y="4090823"/>
            <a:ext cx="380539"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6" name="Elbow Connector 125"/>
          <p:cNvCxnSpPr>
            <a:stCxn id="139" idx="3"/>
            <a:endCxn id="138" idx="1"/>
          </p:cNvCxnSpPr>
          <p:nvPr/>
        </p:nvCxnSpPr>
        <p:spPr bwMode="auto">
          <a:xfrm flipV="1">
            <a:off x="1372867" y="4423025"/>
            <a:ext cx="38362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7" name="Picture 23" descr="DHLicon_Store_03"/>
          <p:cNvPicPr>
            <a:picLocks noChangeAspect="1" noChangeArrowheads="1"/>
          </p:cNvPicPr>
          <p:nvPr/>
        </p:nvPicPr>
        <p:blipFill>
          <a:blip r:embed="rId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40845" y="4280229"/>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28" name="Elbow Connector 127"/>
          <p:cNvCxnSpPr>
            <a:stCxn id="129" idx="3"/>
            <a:endCxn id="127" idx="1"/>
          </p:cNvCxnSpPr>
          <p:nvPr/>
        </p:nvCxnSpPr>
        <p:spPr bwMode="auto">
          <a:xfrm flipV="1">
            <a:off x="5130474" y="4423564"/>
            <a:ext cx="710371"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9" name="Picture 25" descr="DHLicon_Store_01"/>
          <p:cNvPicPr>
            <a:picLocks noChangeAspect="1" noChangeArrowheads="1"/>
          </p:cNvPicPr>
          <p:nvPr/>
        </p:nvPicPr>
        <p:blipFill>
          <a:blip r:embed="rId8">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4278531"/>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0" name="Picture 30" descr="DHLicon_Factory"/>
          <p:cNvPicPr>
            <a:picLocks noChangeAspect="1" noChangeArrowheads="1"/>
          </p:cNvPicPr>
          <p:nvPr>
            <p:custDataLst>
              <p:tags r:id="rId3"/>
            </p:custDataLst>
          </p:nvPr>
        </p:nvPicPr>
        <p:blipFill>
          <a:blip r:embed="rId9">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064853" y="4204557"/>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1" name="Elbow Connector 130"/>
          <p:cNvCxnSpPr>
            <a:stCxn id="138" idx="3"/>
            <a:endCxn id="130" idx="1"/>
          </p:cNvCxnSpPr>
          <p:nvPr/>
        </p:nvCxnSpPr>
        <p:spPr bwMode="auto">
          <a:xfrm flipV="1">
            <a:off x="2295324" y="4421824"/>
            <a:ext cx="769529" cy="120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2" name="Elbow Connector 131"/>
          <p:cNvCxnSpPr>
            <a:stCxn id="130" idx="3"/>
            <a:endCxn id="129" idx="1"/>
          </p:cNvCxnSpPr>
          <p:nvPr/>
        </p:nvCxnSpPr>
        <p:spPr bwMode="auto">
          <a:xfrm>
            <a:off x="3603684" y="4421824"/>
            <a:ext cx="768527" cy="17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7" name="Picture 36"/>
          <p:cNvPicPr>
            <a:picLocks noChangeAspect="1"/>
          </p:cNvPicPr>
          <p:nvPr/>
        </p:nvPicPr>
        <p:blipFill>
          <a:blip r:embed="rId10"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6810" y="3841956"/>
            <a:ext cx="569144"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8" name="Picture 30" descr="DHLicon_Factory"/>
          <p:cNvPicPr>
            <a:picLocks noChangeAspect="1" noChangeArrowheads="1"/>
          </p:cNvPicPr>
          <p:nvPr>
            <p:custDataLst>
              <p:tags r:id="rId4"/>
            </p:custDataLst>
          </p:nvPr>
        </p:nvPicPr>
        <p:blipFill>
          <a:blip r:embed="rId9">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756493" y="4205758"/>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9" name="Picture 1"/>
          <p:cNvPicPr>
            <a:picLocks noChangeAspect="1"/>
          </p:cNvPicPr>
          <p:nvPr/>
        </p:nvPicPr>
        <p:blipFill rotWithShape="1">
          <a:blip r:embed="rId13" cstate="print">
            <a:duotone>
              <a:schemeClr val="accent3">
                <a:shade val="45000"/>
                <a:satMod val="135000"/>
              </a:schemeClr>
              <a:prstClr val="white"/>
            </a:duotone>
            <a:extLst>
              <a:ext uri="{BEBA8EAE-BF5A-486C-A8C5-ECC9F3942E4B}">
                <a14:imgProps xmlns:a14="http://schemas.microsoft.com/office/drawing/2010/main">
                  <a14:imgLayer r:embed="rId14">
                    <a14:imgEffect>
                      <a14:colorTemperature colorTemp="5000"/>
                    </a14:imgEffect>
                    <a14:imgEffect>
                      <a14:saturation sat="60000"/>
                    </a14:imgEffect>
                  </a14:imgLayer>
                </a14:imgProps>
              </a:ext>
              <a:ext uri="{28A0092B-C50C-407E-A947-70E740481C1C}">
                <a14:useLocalDpi xmlns:a14="http://schemas.microsoft.com/office/drawing/2010/main" val="0"/>
              </a:ext>
            </a:extLst>
          </a:blip>
          <a:srcRect l="9321" t="14607" r="8391" b="16489"/>
          <a:stretch/>
        </p:blipFill>
        <p:spPr bwMode="auto">
          <a:xfrm>
            <a:off x="806810" y="4544511"/>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43" name="Elbow Connector 142"/>
          <p:cNvCxnSpPr>
            <a:stCxn id="127" idx="2"/>
            <a:endCxn id="138" idx="2"/>
          </p:cNvCxnSpPr>
          <p:nvPr/>
        </p:nvCxnSpPr>
        <p:spPr bwMode="auto">
          <a:xfrm rot="5400000">
            <a:off x="4055530" y="2537279"/>
            <a:ext cx="73393" cy="4132633"/>
          </a:xfrm>
          <a:prstGeom prst="bentConnector3">
            <a:avLst>
              <a:gd name="adj1" fmla="val 913552"/>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1" name="TextBox 150"/>
          <p:cNvSpPr txBox="1"/>
          <p:nvPr/>
        </p:nvSpPr>
        <p:spPr>
          <a:xfrm>
            <a:off x="2029083" y="4819531"/>
            <a:ext cx="1541457" cy="425758"/>
          </a:xfrm>
          <a:prstGeom prst="rect">
            <a:avLst/>
          </a:prstGeom>
          <a:noFill/>
        </p:spPr>
        <p:txBody>
          <a:bodyPr wrap="square" rtlCol="0">
            <a:spAutoFit/>
          </a:bodyPr>
          <a:lstStyle/>
          <a:p>
            <a:pPr>
              <a:lnSpc>
                <a:spcPts val="1300"/>
              </a:lnSpc>
            </a:pPr>
            <a:r>
              <a:rPr lang="en-GB" sz="1200" dirty="0" smtClean="0"/>
              <a:t>Reuse parts/ materials</a:t>
            </a:r>
          </a:p>
        </p:txBody>
      </p:sp>
      <p:cxnSp>
        <p:nvCxnSpPr>
          <p:cNvPr id="152" name="Elbow Connector 151"/>
          <p:cNvCxnSpPr>
            <a:stCxn id="127" idx="2"/>
            <a:endCxn id="130" idx="2"/>
          </p:cNvCxnSpPr>
          <p:nvPr/>
        </p:nvCxnSpPr>
        <p:spPr bwMode="auto">
          <a:xfrm rot="5400000">
            <a:off x="4710310" y="3190859"/>
            <a:ext cx="72192" cy="2824273"/>
          </a:xfrm>
          <a:prstGeom prst="bentConnector3">
            <a:avLst>
              <a:gd name="adj1" fmla="val 927087"/>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7" name="TextBox 156"/>
          <p:cNvSpPr txBox="1"/>
          <p:nvPr/>
        </p:nvSpPr>
        <p:spPr>
          <a:xfrm>
            <a:off x="3323773" y="4819531"/>
            <a:ext cx="1363703" cy="425758"/>
          </a:xfrm>
          <a:prstGeom prst="rect">
            <a:avLst/>
          </a:prstGeom>
          <a:noFill/>
        </p:spPr>
        <p:txBody>
          <a:bodyPr wrap="square" rtlCol="0">
            <a:spAutoFit/>
          </a:bodyPr>
          <a:lstStyle/>
          <a:p>
            <a:pPr>
              <a:lnSpc>
                <a:spcPts val="1300"/>
              </a:lnSpc>
            </a:pPr>
            <a:r>
              <a:rPr lang="en-GB" sz="1200" dirty="0" smtClean="0"/>
              <a:t>Remanufacture/ Upcycle</a:t>
            </a:r>
            <a:endParaRPr lang="en-GB" sz="1200" dirty="0"/>
          </a:p>
        </p:txBody>
      </p:sp>
      <p:cxnSp>
        <p:nvCxnSpPr>
          <p:cNvPr id="158" name="Elbow Connector 157"/>
          <p:cNvCxnSpPr>
            <a:stCxn id="37" idx="2"/>
            <a:endCxn id="127" idx="0"/>
          </p:cNvCxnSpPr>
          <p:nvPr/>
        </p:nvCxnSpPr>
        <p:spPr bwMode="auto">
          <a:xfrm rot="5400000">
            <a:off x="6131324" y="2952970"/>
            <a:ext cx="1354478" cy="130004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64"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305926" y="4076570"/>
            <a:ext cx="306867" cy="700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75" name="Elbow Connector 174"/>
          <p:cNvCxnSpPr/>
          <p:nvPr/>
        </p:nvCxnSpPr>
        <p:spPr bwMode="auto">
          <a:xfrm flipV="1">
            <a:off x="1130167" y="6019042"/>
            <a:ext cx="343369"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aphicFrame>
        <p:nvGraphicFramePr>
          <p:cNvPr id="178" name="Table 177"/>
          <p:cNvGraphicFramePr>
            <a:graphicFrameLocks noGrp="1"/>
          </p:cNvGraphicFramePr>
          <p:nvPr>
            <p:extLst/>
          </p:nvPr>
        </p:nvGraphicFramePr>
        <p:xfrm>
          <a:off x="610250" y="5525109"/>
          <a:ext cx="2034804" cy="861160"/>
        </p:xfrm>
        <a:graphic>
          <a:graphicData uri="http://schemas.openxmlformats.org/drawingml/2006/table">
            <a:tbl>
              <a:tblPr>
                <a:tableStyleId>{5C22544A-7EE6-4342-B048-85BDC9FD1C3A}</a:tableStyleId>
              </a:tblPr>
              <a:tblGrid>
                <a:gridCol w="412593">
                  <a:extLst>
                    <a:ext uri="{9D8B030D-6E8A-4147-A177-3AD203B41FA5}">
                      <a16:colId xmlns:a16="http://schemas.microsoft.com/office/drawing/2014/main" val="20000"/>
                    </a:ext>
                  </a:extLst>
                </a:gridCol>
                <a:gridCol w="543484">
                  <a:extLst>
                    <a:ext uri="{9D8B030D-6E8A-4147-A177-3AD203B41FA5}">
                      <a16:colId xmlns:a16="http://schemas.microsoft.com/office/drawing/2014/main" val="20001"/>
                    </a:ext>
                  </a:extLst>
                </a:gridCol>
                <a:gridCol w="1078727">
                  <a:extLst>
                    <a:ext uri="{9D8B030D-6E8A-4147-A177-3AD203B41FA5}">
                      <a16:colId xmlns:a16="http://schemas.microsoft.com/office/drawing/2014/main" val="20002"/>
                    </a:ext>
                  </a:extLst>
                </a:gridCol>
              </a:tblGrid>
              <a:tr h="391436">
                <a:tc>
                  <a:txBody>
                    <a:bodyPr/>
                    <a:lstStyle/>
                    <a:p>
                      <a:r>
                        <a:rPr lang="en-GB" sz="1200" b="1" dirty="0" smtClean="0"/>
                        <a:t>   Key:</a:t>
                      </a:r>
                      <a:endParaRPr lang="en-GB" sz="1200" b="1"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smtClean="0"/>
                        <a:t>Process waste recovery</a:t>
                      </a:r>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34862">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smtClean="0"/>
                        <a:t>Primary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34862">
                <a:tc>
                  <a:txBody>
                    <a:bodyPr/>
                    <a:lstStyle/>
                    <a:p>
                      <a:endParaRPr lang="en-GB" sz="120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t>Recovery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cxnSp>
        <p:nvCxnSpPr>
          <p:cNvPr id="180" name="Elbow Connector 179"/>
          <p:cNvCxnSpPr/>
          <p:nvPr/>
        </p:nvCxnSpPr>
        <p:spPr bwMode="auto">
          <a:xfrm flipV="1">
            <a:off x="1126141" y="6231602"/>
            <a:ext cx="343369" cy="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5" name="Elbow Connector 184"/>
          <p:cNvCxnSpPr>
            <a:stCxn id="50" idx="2"/>
            <a:endCxn id="188" idx="0"/>
          </p:cNvCxnSpPr>
          <p:nvPr/>
        </p:nvCxnSpPr>
        <p:spPr bwMode="auto">
          <a:xfrm rot="16200000" flipH="1">
            <a:off x="1925236" y="2719659"/>
            <a:ext cx="871604" cy="67025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8" name="TextBox 187"/>
          <p:cNvSpPr txBox="1"/>
          <p:nvPr/>
        </p:nvSpPr>
        <p:spPr>
          <a:xfrm>
            <a:off x="2059068" y="3490590"/>
            <a:ext cx="1274198" cy="259045"/>
          </a:xfrm>
          <a:prstGeom prst="rect">
            <a:avLst/>
          </a:prstGeom>
          <a:noFill/>
          <a:ln w="12700">
            <a:solidFill>
              <a:schemeClr val="accent5"/>
            </a:solidFill>
          </a:ln>
        </p:spPr>
        <p:txBody>
          <a:bodyPr wrap="square" rtlCol="0">
            <a:spAutoFit/>
          </a:bodyPr>
          <a:lstStyle/>
          <a:p>
            <a:pPr algn="ctr">
              <a:lnSpc>
                <a:spcPts val="1300"/>
              </a:lnSpc>
            </a:pPr>
            <a:r>
              <a:rPr lang="en-GB" sz="1200" i="1" dirty="0" smtClean="0"/>
              <a:t>By-products</a:t>
            </a:r>
            <a:endParaRPr lang="en-GB" sz="1200" i="1" dirty="0"/>
          </a:p>
        </p:txBody>
      </p:sp>
      <p:cxnSp>
        <p:nvCxnSpPr>
          <p:cNvPr id="192" name="Elbow Connector 191"/>
          <p:cNvCxnSpPr>
            <a:stCxn id="19" idx="2"/>
            <a:endCxn id="188" idx="0"/>
          </p:cNvCxnSpPr>
          <p:nvPr/>
        </p:nvCxnSpPr>
        <p:spPr bwMode="auto">
          <a:xfrm rot="5400000">
            <a:off x="2577349" y="2737803"/>
            <a:ext cx="871605" cy="63396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9" name="Elbow Connector 198"/>
          <p:cNvCxnSpPr>
            <a:stCxn id="188" idx="1"/>
            <a:endCxn id="137" idx="1"/>
          </p:cNvCxnSpPr>
          <p:nvPr/>
        </p:nvCxnSpPr>
        <p:spPr bwMode="auto">
          <a:xfrm rot="10800000" flipV="1">
            <a:off x="806810" y="3620113"/>
            <a:ext cx="1252258" cy="470710"/>
          </a:xfrm>
          <a:prstGeom prst="bentConnector3">
            <a:avLst>
              <a:gd name="adj1" fmla="val 118255"/>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2" name="Elbow Connector 201"/>
          <p:cNvCxnSpPr>
            <a:stCxn id="188" idx="1"/>
            <a:endCxn id="139" idx="1"/>
          </p:cNvCxnSpPr>
          <p:nvPr/>
        </p:nvCxnSpPr>
        <p:spPr bwMode="auto">
          <a:xfrm rot="10800000" flipV="1">
            <a:off x="806810" y="3620112"/>
            <a:ext cx="1252258" cy="1161257"/>
          </a:xfrm>
          <a:prstGeom prst="bentConnector3">
            <a:avLst>
              <a:gd name="adj1" fmla="val 118255"/>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0" name="Elbow Connector 209"/>
          <p:cNvCxnSpPr>
            <a:stCxn id="188" idx="2"/>
            <a:endCxn id="138" idx="0"/>
          </p:cNvCxnSpPr>
          <p:nvPr/>
        </p:nvCxnSpPr>
        <p:spPr bwMode="auto">
          <a:xfrm rot="5400000">
            <a:off x="2132977" y="3642567"/>
            <a:ext cx="456123" cy="67025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3" name="Elbow Connector 212"/>
          <p:cNvCxnSpPr>
            <a:stCxn id="188" idx="2"/>
            <a:endCxn id="130" idx="0"/>
          </p:cNvCxnSpPr>
          <p:nvPr/>
        </p:nvCxnSpPr>
        <p:spPr bwMode="auto">
          <a:xfrm rot="16200000" flipH="1">
            <a:off x="2787757" y="3658045"/>
            <a:ext cx="454922" cy="638102"/>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2" name="TextBox 231"/>
          <p:cNvSpPr txBox="1"/>
          <p:nvPr/>
        </p:nvSpPr>
        <p:spPr>
          <a:xfrm>
            <a:off x="176457" y="3455510"/>
            <a:ext cx="385298" cy="1910576"/>
          </a:xfrm>
          <a:prstGeom prst="rect">
            <a:avLst/>
          </a:prstGeom>
          <a:noFill/>
        </p:spPr>
        <p:txBody>
          <a:bodyPr vert="wordArtVert" wrap="square" rtlCol="0">
            <a:spAutoFit/>
          </a:bodyPr>
          <a:lstStyle/>
          <a:p>
            <a:r>
              <a:rPr lang="en-GB" sz="1200" dirty="0" smtClean="0"/>
              <a:t>OPEN LOOP</a:t>
            </a:r>
            <a:endParaRPr lang="en-GB" sz="1200" dirty="0"/>
          </a:p>
        </p:txBody>
      </p:sp>
      <p:cxnSp>
        <p:nvCxnSpPr>
          <p:cNvPr id="149" name="Elbow Connector 148"/>
          <p:cNvCxnSpPr>
            <a:stCxn id="127" idx="2"/>
            <a:endCxn id="129" idx="2"/>
          </p:cNvCxnSpPr>
          <p:nvPr/>
        </p:nvCxnSpPr>
        <p:spPr bwMode="auto">
          <a:xfrm rot="5400000">
            <a:off x="5454094" y="3864149"/>
            <a:ext cx="1699" cy="1407199"/>
          </a:xfrm>
          <a:prstGeom prst="bentConnector3">
            <a:avLst>
              <a:gd name="adj1" fmla="val 39696057"/>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3" name="TextBox 152"/>
          <p:cNvSpPr txBox="1"/>
          <p:nvPr/>
        </p:nvSpPr>
        <p:spPr>
          <a:xfrm>
            <a:off x="4764200" y="4809970"/>
            <a:ext cx="1363703" cy="425758"/>
          </a:xfrm>
          <a:prstGeom prst="rect">
            <a:avLst/>
          </a:prstGeom>
          <a:noFill/>
        </p:spPr>
        <p:txBody>
          <a:bodyPr wrap="square" rtlCol="0">
            <a:spAutoFit/>
          </a:bodyPr>
          <a:lstStyle/>
          <a:p>
            <a:pPr>
              <a:lnSpc>
                <a:spcPts val="1300"/>
              </a:lnSpc>
            </a:pPr>
            <a:r>
              <a:rPr lang="en-GB" sz="1200" dirty="0" smtClean="0"/>
              <a:t>Repair &amp; refurbish</a:t>
            </a:r>
            <a:endParaRPr lang="en-GB" sz="1200" dirty="0"/>
          </a:p>
        </p:txBody>
      </p:sp>
      <p:cxnSp>
        <p:nvCxnSpPr>
          <p:cNvPr id="92" name="Straight Arrow Connector 91"/>
          <p:cNvCxnSpPr>
            <a:stCxn id="75" idx="2"/>
            <a:endCxn id="164" idx="0"/>
          </p:cNvCxnSpPr>
          <p:nvPr/>
        </p:nvCxnSpPr>
        <p:spPr>
          <a:xfrm>
            <a:off x="7455945" y="2747173"/>
            <a:ext cx="3415" cy="1329397"/>
          </a:xfrm>
          <a:prstGeom prst="straightConnector1">
            <a:avLst/>
          </a:prstGeom>
          <a:ln w="28575">
            <a:solidFill>
              <a:schemeClr val="accent3"/>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94" name="Curved Connector 93"/>
          <p:cNvCxnSpPr>
            <a:stCxn id="75" idx="3"/>
          </p:cNvCxnSpPr>
          <p:nvPr/>
        </p:nvCxnSpPr>
        <p:spPr>
          <a:xfrm>
            <a:off x="7605963" y="2404587"/>
            <a:ext cx="577270" cy="677826"/>
          </a:xfrm>
          <a:prstGeom prst="curvedConnector2">
            <a:avLst/>
          </a:prstGeom>
          <a:ln w="28575">
            <a:solidFill>
              <a:schemeClr val="accent3"/>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215" name="TextBox 214"/>
          <p:cNvSpPr txBox="1"/>
          <p:nvPr/>
        </p:nvSpPr>
        <p:spPr>
          <a:xfrm>
            <a:off x="6161542" y="3611033"/>
            <a:ext cx="609118" cy="259045"/>
          </a:xfrm>
          <a:prstGeom prst="rect">
            <a:avLst/>
          </a:prstGeom>
          <a:noFill/>
        </p:spPr>
        <p:txBody>
          <a:bodyPr vert="horz" wrap="square" rtlCol="0">
            <a:spAutoFit/>
          </a:bodyPr>
          <a:lstStyle/>
          <a:p>
            <a:pPr>
              <a:lnSpc>
                <a:spcPts val="1300"/>
              </a:lnSpc>
            </a:pPr>
            <a:r>
              <a:rPr lang="en-GB" sz="1200" dirty="0" smtClean="0"/>
              <a:t>Resell</a:t>
            </a:r>
            <a:endParaRPr lang="en-GB" sz="1200" dirty="0"/>
          </a:p>
        </p:txBody>
      </p:sp>
      <p:graphicFrame>
        <p:nvGraphicFramePr>
          <p:cNvPr id="189" name="Table 188"/>
          <p:cNvGraphicFramePr>
            <a:graphicFrameLocks noGrp="1"/>
          </p:cNvGraphicFramePr>
          <p:nvPr>
            <p:extLst/>
          </p:nvPr>
        </p:nvGraphicFramePr>
        <p:xfrm>
          <a:off x="2872887" y="5475445"/>
          <a:ext cx="2897647" cy="885986"/>
        </p:xfrm>
        <a:graphic>
          <a:graphicData uri="http://schemas.openxmlformats.org/drawingml/2006/table">
            <a:tbl>
              <a:tblPr>
                <a:tableStyleId>{2D5ABB26-0587-4C30-8999-92F81FD0307C}</a:tableStyleId>
              </a:tblPr>
              <a:tblGrid>
                <a:gridCol w="832338">
                  <a:extLst>
                    <a:ext uri="{9D8B030D-6E8A-4147-A177-3AD203B41FA5}">
                      <a16:colId xmlns:a16="http://schemas.microsoft.com/office/drawing/2014/main" val="20000"/>
                    </a:ext>
                  </a:extLst>
                </a:gridCol>
                <a:gridCol w="2065309">
                  <a:extLst>
                    <a:ext uri="{9D8B030D-6E8A-4147-A177-3AD203B41FA5}">
                      <a16:colId xmlns:a16="http://schemas.microsoft.com/office/drawing/2014/main" val="20001"/>
                    </a:ext>
                  </a:extLst>
                </a:gridCol>
              </a:tblGrid>
              <a:tr h="273625">
                <a:tc>
                  <a:txBody>
                    <a:bodyPr/>
                    <a:lstStyle/>
                    <a:p>
                      <a:r>
                        <a:rPr lang="en-GB" sz="1200" dirty="0" smtClean="0">
                          <a:solidFill>
                            <a:schemeClr val="accent5"/>
                          </a:solidFill>
                        </a:rPr>
                        <a:t>Closed loop</a:t>
                      </a:r>
                      <a:endParaRPr lang="en-GB" sz="1200" dirty="0">
                        <a:solidFill>
                          <a:schemeClr val="accent5"/>
                        </a:solidFill>
                      </a:endParaRP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solidFill>
                            <a:schemeClr val="accent5"/>
                          </a:solidFill>
                        </a:rPr>
                        <a:t>= in-company</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37346">
                <a:tc>
                  <a:txBody>
                    <a:bodyPr/>
                    <a:lstStyle/>
                    <a:p>
                      <a:r>
                        <a:rPr lang="en-GB" sz="1200" dirty="0" smtClean="0"/>
                        <a:t>Open loop </a:t>
                      </a:r>
                      <a:endParaRPr lang="en-GB" sz="1200" dirty="0"/>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t>= other company/same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3625">
                <a:tc>
                  <a:txBody>
                    <a:bodyPr/>
                    <a:lstStyle/>
                    <a:p>
                      <a:pPr algn="ctr"/>
                      <a:r>
                        <a:rPr lang="en-GB" sz="1200" i="1" dirty="0" smtClean="0"/>
                        <a:t>or</a:t>
                      </a:r>
                      <a:endParaRPr lang="en-GB" sz="1200" i="1" dirty="0"/>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t>= other company/other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
        <p:nvSpPr>
          <p:cNvPr id="190" name="Rectangle 189"/>
          <p:cNvSpPr/>
          <p:nvPr/>
        </p:nvSpPr>
        <p:spPr>
          <a:xfrm>
            <a:off x="617427" y="5404793"/>
            <a:ext cx="5153107" cy="101065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6" name="Rectangle 255"/>
          <p:cNvSpPr/>
          <p:nvPr/>
        </p:nvSpPr>
        <p:spPr>
          <a:xfrm>
            <a:off x="2751999" y="5400066"/>
            <a:ext cx="3014489" cy="101065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6823032" y="2660999"/>
            <a:ext cx="1271101" cy="264752"/>
          </a:xfrm>
          <a:prstGeom prst="rect">
            <a:avLst/>
          </a:prstGeom>
          <a:noFill/>
        </p:spPr>
        <p:txBody>
          <a:bodyPr wrap="square" rtlCol="0">
            <a:spAutoFit/>
          </a:bodyPr>
          <a:lstStyle/>
          <a:p>
            <a:pPr algn="ctr">
              <a:lnSpc>
                <a:spcPts val="1300"/>
              </a:lnSpc>
            </a:pPr>
            <a:r>
              <a:rPr lang="en-GB" sz="1200" i="1" dirty="0" smtClean="0"/>
              <a:t>Use</a:t>
            </a:r>
            <a:endParaRPr lang="en-GB" sz="1200" i="1" dirty="0"/>
          </a:p>
        </p:txBody>
      </p:sp>
      <p:cxnSp>
        <p:nvCxnSpPr>
          <p:cNvPr id="269" name="Elbow Connector 268"/>
          <p:cNvCxnSpPr>
            <a:stCxn id="127" idx="3"/>
            <a:endCxn id="164" idx="1"/>
          </p:cNvCxnSpPr>
          <p:nvPr/>
        </p:nvCxnSpPr>
        <p:spPr bwMode="auto">
          <a:xfrm>
            <a:off x="6476238" y="4423564"/>
            <a:ext cx="829688" cy="339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9" name="Elbow Connector 278"/>
          <p:cNvCxnSpPr>
            <a:stCxn id="9" idx="2"/>
            <a:endCxn id="129" idx="0"/>
          </p:cNvCxnSpPr>
          <p:nvPr/>
        </p:nvCxnSpPr>
        <p:spPr bwMode="auto">
          <a:xfrm rot="5400000">
            <a:off x="4587972" y="2708964"/>
            <a:ext cx="1732938" cy="1406196"/>
          </a:xfrm>
          <a:prstGeom prst="bentConnector3">
            <a:avLst>
              <a:gd name="adj1" fmla="val 36934"/>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5" name="Elbow Connector 284"/>
          <p:cNvCxnSpPr>
            <a:stCxn id="188" idx="2"/>
            <a:endCxn id="129" idx="0"/>
          </p:cNvCxnSpPr>
          <p:nvPr/>
        </p:nvCxnSpPr>
        <p:spPr bwMode="auto">
          <a:xfrm rot="16200000" flipH="1">
            <a:off x="3459307" y="2986495"/>
            <a:ext cx="528896" cy="2055176"/>
          </a:xfrm>
          <a:prstGeom prst="bentConnector3">
            <a:avLst>
              <a:gd name="adj1" fmla="val 43414"/>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8" name="Straight Arrow Connector 287"/>
          <p:cNvCxnSpPr>
            <a:stCxn id="18" idx="2"/>
            <a:endCxn id="129" idx="0"/>
          </p:cNvCxnSpPr>
          <p:nvPr/>
        </p:nvCxnSpPr>
        <p:spPr>
          <a:xfrm>
            <a:off x="4751343" y="2547292"/>
            <a:ext cx="0" cy="1731239"/>
          </a:xfrm>
          <a:prstGeom prst="straightConnector1">
            <a:avLst/>
          </a:prstGeom>
          <a:ln w="28575">
            <a:solidFill>
              <a:schemeClr val="accent3"/>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4072109" y="2624903"/>
            <a:ext cx="1363703" cy="259045"/>
          </a:xfrm>
          <a:prstGeom prst="rect">
            <a:avLst/>
          </a:prstGeom>
          <a:noFill/>
        </p:spPr>
        <p:txBody>
          <a:bodyPr wrap="square" rtlCol="0">
            <a:spAutoFit/>
          </a:bodyPr>
          <a:lstStyle/>
          <a:p>
            <a:pPr algn="ctr">
              <a:lnSpc>
                <a:spcPts val="1300"/>
              </a:lnSpc>
            </a:pPr>
            <a:r>
              <a:rPr lang="en-GB" sz="1200" i="1" dirty="0" smtClean="0"/>
              <a:t>Store</a:t>
            </a:r>
            <a:endParaRPr lang="en-GB" sz="1200" i="1" dirty="0"/>
          </a:p>
        </p:txBody>
      </p:sp>
      <p:sp>
        <p:nvSpPr>
          <p:cNvPr id="26" name="TextBox 25"/>
          <p:cNvSpPr txBox="1"/>
          <p:nvPr/>
        </p:nvSpPr>
        <p:spPr>
          <a:xfrm>
            <a:off x="5665431" y="2624903"/>
            <a:ext cx="959497" cy="259045"/>
          </a:xfrm>
          <a:prstGeom prst="rect">
            <a:avLst/>
          </a:prstGeom>
          <a:noFill/>
        </p:spPr>
        <p:txBody>
          <a:bodyPr wrap="square" rtlCol="0">
            <a:spAutoFit/>
          </a:bodyPr>
          <a:lstStyle/>
          <a:p>
            <a:pPr algn="ctr">
              <a:lnSpc>
                <a:spcPts val="1300"/>
              </a:lnSpc>
            </a:pPr>
            <a:r>
              <a:rPr lang="en-GB" sz="1200" i="1" dirty="0" smtClean="0"/>
              <a:t>Sell</a:t>
            </a:r>
            <a:endParaRPr lang="en-GB" sz="1200" i="1" dirty="0"/>
          </a:p>
        </p:txBody>
      </p:sp>
      <p:sp>
        <p:nvSpPr>
          <p:cNvPr id="278" name="TextBox 277"/>
          <p:cNvSpPr txBox="1"/>
          <p:nvPr/>
        </p:nvSpPr>
        <p:spPr>
          <a:xfrm>
            <a:off x="6684770" y="3137344"/>
            <a:ext cx="764747" cy="425758"/>
          </a:xfrm>
          <a:prstGeom prst="rect">
            <a:avLst/>
          </a:prstGeom>
          <a:noFill/>
        </p:spPr>
        <p:txBody>
          <a:bodyPr vert="horz" wrap="square" rtlCol="0">
            <a:spAutoFit/>
          </a:bodyPr>
          <a:lstStyle/>
          <a:p>
            <a:pPr algn="r">
              <a:lnSpc>
                <a:spcPts val="1300"/>
              </a:lnSpc>
            </a:pPr>
            <a:r>
              <a:rPr lang="en-GB" sz="1200" dirty="0" smtClean="0"/>
              <a:t>Share </a:t>
            </a:r>
          </a:p>
          <a:p>
            <a:pPr algn="r">
              <a:lnSpc>
                <a:spcPts val="1300"/>
              </a:lnSpc>
            </a:pPr>
            <a:r>
              <a:rPr lang="en-GB" sz="1200" dirty="0" smtClean="0"/>
              <a:t>&amp; resell</a:t>
            </a:r>
            <a:endParaRPr lang="en-GB" sz="1200" dirty="0"/>
          </a:p>
        </p:txBody>
      </p:sp>
      <p:sp>
        <p:nvSpPr>
          <p:cNvPr id="292" name="TextBox 291"/>
          <p:cNvSpPr txBox="1"/>
          <p:nvPr/>
        </p:nvSpPr>
        <p:spPr>
          <a:xfrm>
            <a:off x="4753737" y="3190569"/>
            <a:ext cx="609118" cy="259045"/>
          </a:xfrm>
          <a:prstGeom prst="rect">
            <a:avLst/>
          </a:prstGeom>
          <a:noFill/>
        </p:spPr>
        <p:txBody>
          <a:bodyPr vert="horz" wrap="square" rtlCol="0">
            <a:spAutoFit/>
          </a:bodyPr>
          <a:lstStyle/>
          <a:p>
            <a:pPr>
              <a:lnSpc>
                <a:spcPts val="1300"/>
              </a:lnSpc>
            </a:pPr>
            <a:r>
              <a:rPr lang="en-GB" sz="1200" dirty="0" smtClean="0"/>
              <a:t>Resell</a:t>
            </a:r>
            <a:endParaRPr lang="en-GB" sz="1200" dirty="0"/>
          </a:p>
        </p:txBody>
      </p:sp>
      <p:pic>
        <p:nvPicPr>
          <p:cNvPr id="97" name="Picture 25" descr="DHLicon_Store_01"/>
          <p:cNvPicPr>
            <a:picLocks noChangeAspect="1" noChangeArrowheads="1"/>
          </p:cNvPicPr>
          <p:nvPr/>
        </p:nvPicPr>
        <p:blipFill>
          <a:blip r:embed="rId8">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2257225"/>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 name="TextBox 98"/>
          <p:cNvSpPr txBox="1"/>
          <p:nvPr/>
        </p:nvSpPr>
        <p:spPr>
          <a:xfrm>
            <a:off x="2063272" y="3494280"/>
            <a:ext cx="1274198" cy="259045"/>
          </a:xfrm>
          <a:prstGeom prst="rect">
            <a:avLst/>
          </a:prstGeom>
          <a:solidFill>
            <a:schemeClr val="accent4">
              <a:lumMod val="60000"/>
              <a:lumOff val="40000"/>
            </a:schemeClr>
          </a:solidFill>
          <a:ln w="12700">
            <a:solidFill>
              <a:schemeClr val="accent3"/>
            </a:solidFill>
          </a:ln>
        </p:spPr>
        <p:txBody>
          <a:bodyPr wrap="square" rtlCol="0">
            <a:spAutoFit/>
          </a:bodyPr>
          <a:lstStyle/>
          <a:p>
            <a:pPr algn="ctr">
              <a:lnSpc>
                <a:spcPts val="1300"/>
              </a:lnSpc>
            </a:pPr>
            <a:r>
              <a:rPr lang="en-GB" sz="1200" i="1" dirty="0" smtClean="0"/>
              <a:t>By-products</a:t>
            </a:r>
            <a:endParaRPr lang="en-GB" sz="1200" i="1" dirty="0"/>
          </a:p>
        </p:txBody>
      </p:sp>
      <p:sp>
        <p:nvSpPr>
          <p:cNvPr id="91" name="TextBox 90"/>
          <p:cNvSpPr txBox="1"/>
          <p:nvPr/>
        </p:nvSpPr>
        <p:spPr>
          <a:xfrm>
            <a:off x="5949687" y="6135278"/>
            <a:ext cx="2411173" cy="307777"/>
          </a:xfrm>
          <a:prstGeom prst="rect">
            <a:avLst/>
          </a:prstGeom>
          <a:noFill/>
        </p:spPr>
        <p:txBody>
          <a:bodyPr wrap="none" rtlCol="0">
            <a:spAutoFit/>
          </a:bodyPr>
          <a:lstStyle/>
          <a:p>
            <a:r>
              <a:rPr lang="en-GB" i="1" dirty="0" smtClean="0">
                <a:sym typeface="Symbol" panose="05050102010706020507" pitchFamily="18" charset="2"/>
              </a:rPr>
              <a:t> </a:t>
            </a:r>
            <a:r>
              <a:rPr lang="en-GB" i="1" dirty="0" smtClean="0"/>
              <a:t>Catherine Weetman 2015</a:t>
            </a:r>
            <a:endParaRPr lang="en-GB" i="1" dirty="0"/>
          </a:p>
        </p:txBody>
      </p:sp>
      <p:grpSp>
        <p:nvGrpSpPr>
          <p:cNvPr id="93" name="Group 92"/>
          <p:cNvGrpSpPr/>
          <p:nvPr/>
        </p:nvGrpSpPr>
        <p:grpSpPr>
          <a:xfrm>
            <a:off x="7609731" y="3028093"/>
            <a:ext cx="1092472" cy="1010243"/>
            <a:chOff x="7609731" y="3028093"/>
            <a:chExt cx="1092472" cy="1010243"/>
          </a:xfrm>
        </p:grpSpPr>
        <p:sp>
          <p:nvSpPr>
            <p:cNvPr id="95" name="Circular Arrow 94"/>
            <p:cNvSpPr/>
            <p:nvPr/>
          </p:nvSpPr>
          <p:spPr>
            <a:xfrm rot="21060000" flipV="1">
              <a:off x="7609731" y="3028093"/>
              <a:ext cx="1092472" cy="1010243"/>
            </a:xfrm>
            <a:prstGeom prst="circularArrow">
              <a:avLst>
                <a:gd name="adj1" fmla="val 17777"/>
                <a:gd name="adj2" fmla="val 1142319"/>
                <a:gd name="adj3" fmla="val 20367394"/>
                <a:gd name="adj4" fmla="val 356244"/>
                <a:gd name="adj5" fmla="val 12500"/>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100" name="Group 99"/>
            <p:cNvGrpSpPr/>
            <p:nvPr/>
          </p:nvGrpSpPr>
          <p:grpSpPr>
            <a:xfrm>
              <a:off x="7903133" y="3249577"/>
              <a:ext cx="531852" cy="568861"/>
              <a:chOff x="7756723" y="5664304"/>
              <a:chExt cx="1064960" cy="1139066"/>
            </a:xfrm>
          </p:grpSpPr>
          <p:pic>
            <p:nvPicPr>
              <p:cNvPr id="103"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756723" y="5736576"/>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81818" y="5999641"/>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317585" y="6118197"/>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1"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176724" y="5664304"/>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521646" y="5864214"/>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1" name="Rectangle 100"/>
            <p:cNvSpPr/>
            <p:nvPr/>
          </p:nvSpPr>
          <p:spPr>
            <a:xfrm>
              <a:off x="7713634" y="3137787"/>
              <a:ext cx="877901" cy="777702"/>
            </a:xfrm>
            <a:prstGeom prst="rect">
              <a:avLst/>
            </a:prstGeom>
            <a:noFill/>
          </p:spPr>
          <p:txBody>
            <a:bodyPr wrap="none" lIns="91440" tIns="45720" rIns="91440" bIns="45720">
              <a:prstTxWarp prst="textArchDown">
                <a:avLst/>
              </a:prstTxWarp>
              <a:spAutoFit/>
            </a:bodyPr>
            <a:lstStyle/>
            <a:p>
              <a:pPr algn="ctr"/>
              <a:r>
                <a:rPr lang="en-GB" sz="1600" b="0" cap="none" spc="0" dirty="0" smtClean="0">
                  <a:ln w="0"/>
                  <a:solidFill>
                    <a:schemeClr val="bg2">
                      <a:lumMod val="50000"/>
                    </a:schemeClr>
                  </a:solidFill>
                  <a:effectLst>
                    <a:outerShdw blurRad="38100" dist="19050" dir="2700000" algn="tl" rotWithShape="0">
                      <a:schemeClr val="dk1">
                        <a:alpha val="40000"/>
                      </a:schemeClr>
                    </a:outerShdw>
                  </a:effectLst>
                </a:rPr>
                <a:t>Sharing platform</a:t>
              </a:r>
              <a:endParaRPr lang="en-GB" sz="1600" b="0" cap="none" spc="0" dirty="0">
                <a:ln w="0"/>
                <a:solidFill>
                  <a:schemeClr val="bg2">
                    <a:lumMod val="50000"/>
                  </a:schemeClr>
                </a:solidFill>
                <a:effectLst>
                  <a:outerShdw blurRad="38100" dist="19050" dir="2700000" algn="tl" rotWithShape="0">
                    <a:schemeClr val="dk1">
                      <a:alpha val="40000"/>
                    </a:schemeClr>
                  </a:outerShdw>
                </a:effectLst>
              </a:endParaRPr>
            </a:p>
          </p:txBody>
        </p:sp>
        <p:sp>
          <p:nvSpPr>
            <p:cNvPr id="102" name="Rectangle 101"/>
            <p:cNvSpPr/>
            <p:nvPr/>
          </p:nvSpPr>
          <p:spPr>
            <a:xfrm>
              <a:off x="8114713" y="3873761"/>
              <a:ext cx="45719" cy="1033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113" name="Curved Connector 112"/>
          <p:cNvCxnSpPr>
            <a:stCxn id="164" idx="3"/>
            <a:endCxn id="102" idx="2"/>
          </p:cNvCxnSpPr>
          <p:nvPr/>
        </p:nvCxnSpPr>
        <p:spPr>
          <a:xfrm flipV="1">
            <a:off x="7612793" y="3977085"/>
            <a:ext cx="524780" cy="449871"/>
          </a:xfrm>
          <a:prstGeom prst="curvedConnector2">
            <a:avLst/>
          </a:prstGeom>
          <a:ln w="28575">
            <a:solidFill>
              <a:schemeClr val="accent3"/>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65779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 grpId="0" animBg="1"/>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Figure 9.6:  </a:t>
            </a:r>
            <a:r>
              <a:rPr lang="en-GB" sz="2800" b="1" dirty="0" smtClean="0"/>
              <a:t>Circular economy framework: </a:t>
            </a:r>
            <a:r>
              <a:rPr lang="en-GB" sz="2800" b="1" dirty="0" err="1" smtClean="0"/>
              <a:t>Rype</a:t>
            </a:r>
            <a:r>
              <a:rPr lang="en-GB" sz="2800" b="1" dirty="0" smtClean="0"/>
              <a:t> Office</a:t>
            </a:r>
            <a:endParaRPr lang="en-GB" sz="2800" b="1" dirty="0"/>
          </a:p>
        </p:txBody>
      </p:sp>
      <p:graphicFrame>
        <p:nvGraphicFramePr>
          <p:cNvPr id="4" name="Table 3"/>
          <p:cNvGraphicFramePr>
            <a:graphicFrameLocks noGrp="1"/>
          </p:cNvGraphicFramePr>
          <p:nvPr>
            <p:extLst>
              <p:ext uri="{D42A27DB-BD31-4B8C-83A1-F6EECF244321}">
                <p14:modId xmlns:p14="http://schemas.microsoft.com/office/powerpoint/2010/main" val="1736959165"/>
              </p:ext>
            </p:extLst>
          </p:nvPr>
        </p:nvGraphicFramePr>
        <p:xfrm>
          <a:off x="723333" y="1329934"/>
          <a:ext cx="7814169" cy="4408170"/>
        </p:xfrm>
        <a:graphic>
          <a:graphicData uri="http://schemas.openxmlformats.org/drawingml/2006/table">
            <a:tbl>
              <a:tblPr/>
              <a:tblGrid>
                <a:gridCol w="1076892">
                  <a:extLst>
                    <a:ext uri="{9D8B030D-6E8A-4147-A177-3AD203B41FA5}">
                      <a16:colId xmlns:a16="http://schemas.microsoft.com/office/drawing/2014/main" val="20000"/>
                    </a:ext>
                  </a:extLst>
                </a:gridCol>
                <a:gridCol w="944394">
                  <a:extLst>
                    <a:ext uri="{9D8B030D-6E8A-4147-A177-3AD203B41FA5}">
                      <a16:colId xmlns:a16="http://schemas.microsoft.com/office/drawing/2014/main" val="20001"/>
                    </a:ext>
                  </a:extLst>
                </a:gridCol>
                <a:gridCol w="827554">
                  <a:extLst>
                    <a:ext uri="{9D8B030D-6E8A-4147-A177-3AD203B41FA5}">
                      <a16:colId xmlns:a16="http://schemas.microsoft.com/office/drawing/2014/main" val="20002"/>
                    </a:ext>
                  </a:extLst>
                </a:gridCol>
                <a:gridCol w="836240">
                  <a:extLst>
                    <a:ext uri="{9D8B030D-6E8A-4147-A177-3AD203B41FA5}">
                      <a16:colId xmlns:a16="http://schemas.microsoft.com/office/drawing/2014/main" val="20003"/>
                    </a:ext>
                  </a:extLst>
                </a:gridCol>
                <a:gridCol w="957264">
                  <a:extLst>
                    <a:ext uri="{9D8B030D-6E8A-4147-A177-3AD203B41FA5}">
                      <a16:colId xmlns:a16="http://schemas.microsoft.com/office/drawing/2014/main" val="20004"/>
                    </a:ext>
                  </a:extLst>
                </a:gridCol>
                <a:gridCol w="871538">
                  <a:extLst>
                    <a:ext uri="{9D8B030D-6E8A-4147-A177-3AD203B41FA5}">
                      <a16:colId xmlns:a16="http://schemas.microsoft.com/office/drawing/2014/main" val="20005"/>
                    </a:ext>
                  </a:extLst>
                </a:gridCol>
                <a:gridCol w="885826">
                  <a:extLst>
                    <a:ext uri="{9D8B030D-6E8A-4147-A177-3AD203B41FA5}">
                      <a16:colId xmlns:a16="http://schemas.microsoft.com/office/drawing/2014/main" val="20006"/>
                    </a:ext>
                  </a:extLst>
                </a:gridCol>
                <a:gridCol w="700088">
                  <a:extLst>
                    <a:ext uri="{9D8B030D-6E8A-4147-A177-3AD203B41FA5}">
                      <a16:colId xmlns:a16="http://schemas.microsoft.com/office/drawing/2014/main" val="20007"/>
                    </a:ext>
                  </a:extLst>
                </a:gridCol>
                <a:gridCol w="714373">
                  <a:extLst>
                    <a:ext uri="{9D8B030D-6E8A-4147-A177-3AD203B41FA5}">
                      <a16:colId xmlns:a16="http://schemas.microsoft.com/office/drawing/2014/main" val="20008"/>
                    </a:ext>
                  </a:extLst>
                </a:gridCol>
              </a:tblGrid>
              <a:tr h="400050">
                <a:tc>
                  <a:txBody>
                    <a:bodyPr/>
                    <a:lstStyle/>
                    <a:p>
                      <a:pPr algn="l" fontAlgn="ctr"/>
                      <a:r>
                        <a:rPr lang="en-GB" sz="1400" b="1" i="0" u="none" strike="noStrike" dirty="0" err="1" smtClean="0">
                          <a:solidFill>
                            <a:srgbClr val="000000"/>
                          </a:solidFill>
                          <a:effectLst/>
                          <a:latin typeface="Calibri" panose="020F0502020204030204" pitchFamily="34" charset="0"/>
                        </a:rPr>
                        <a:t>Rype</a:t>
                      </a:r>
                      <a:r>
                        <a:rPr lang="en-GB" sz="1400" b="1" i="0" u="none" strike="noStrike" dirty="0" smtClean="0">
                          <a:solidFill>
                            <a:srgbClr val="000000"/>
                          </a:solidFill>
                          <a:effectLst/>
                          <a:latin typeface="Calibri" panose="020F0502020204030204" pitchFamily="34" charset="0"/>
                        </a:rPr>
                        <a:t> Office</a:t>
                      </a:r>
                      <a:endParaRPr lang="en-GB" sz="1400" b="1" i="0"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a:r>
                        <a:rPr lang="en-GB" sz="1400" i="1" dirty="0" smtClean="0"/>
                        <a:t>Sector</a:t>
                      </a:r>
                      <a:r>
                        <a:rPr lang="en-GB" sz="1400" dirty="0" smtClean="0"/>
                        <a:t>: Office</a:t>
                      </a:r>
                      <a:r>
                        <a:rPr lang="en-GB" sz="1400" baseline="0" dirty="0" smtClean="0"/>
                        <a:t> Furniture</a:t>
                      </a:r>
                      <a:endParaRPr lang="en-GB" sz="1400" dirty="0"/>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GB" sz="1400" b="0" i="1" u="none" strike="noStrike" dirty="0" smtClean="0">
                          <a:solidFill>
                            <a:srgbClr val="000000"/>
                          </a:solidFill>
                          <a:effectLst/>
                          <a:latin typeface="Calibri" panose="020F0502020204030204" pitchFamily="34" charset="0"/>
                        </a:rPr>
                        <a:t>Channel</a:t>
                      </a:r>
                      <a:r>
                        <a:rPr lang="en-GB" sz="1400" b="0" i="0" u="none" strike="noStrike" dirty="0" smtClean="0">
                          <a:solidFill>
                            <a:srgbClr val="000000"/>
                          </a:solidFill>
                          <a:effectLst/>
                          <a:latin typeface="Calibri" panose="020F0502020204030204" pitchFamily="34" charset="0"/>
                        </a:rPr>
                        <a:t>:</a:t>
                      </a:r>
                      <a:r>
                        <a:rPr lang="en-GB" sz="1400" b="0" i="0" u="none" strike="noStrike" baseline="0" dirty="0" smtClean="0">
                          <a:solidFill>
                            <a:srgbClr val="000000"/>
                          </a:solidFill>
                          <a:effectLst/>
                          <a:latin typeface="Calibri" panose="020F0502020204030204" pitchFamily="34" charset="0"/>
                        </a:rPr>
                        <a:t>  B2B</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GB" sz="1400" b="0" i="1" u="none" strike="noStrike" dirty="0" smtClean="0">
                          <a:solidFill>
                            <a:srgbClr val="000000"/>
                          </a:solidFill>
                          <a:effectLst/>
                          <a:latin typeface="Calibri" panose="020F0502020204030204" pitchFamily="34" charset="0"/>
                        </a:rPr>
                        <a:t>Geography</a:t>
                      </a:r>
                      <a:r>
                        <a:rPr lang="en-GB" sz="1400" b="0" i="0" u="none" strike="noStrike" dirty="0" smtClean="0">
                          <a:solidFill>
                            <a:srgbClr val="000000"/>
                          </a:solidFill>
                          <a:effectLst/>
                          <a:latin typeface="Calibri" panose="020F0502020204030204" pitchFamily="34" charset="0"/>
                        </a:rPr>
                        <a:t>:</a:t>
                      </a:r>
                      <a:r>
                        <a:rPr lang="en-GB" sz="1400" b="0" i="0" u="none" strike="noStrike" baseline="0" dirty="0" smtClean="0">
                          <a:solidFill>
                            <a:srgbClr val="000000"/>
                          </a:solidFill>
                          <a:effectLst/>
                          <a:latin typeface="Calibri" panose="020F0502020204030204" pitchFamily="34" charset="0"/>
                        </a:rPr>
                        <a:t> UK, based London</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400" b="0" i="1" u="none" strike="noStrike" dirty="0" smtClean="0">
                          <a:solidFill>
                            <a:srgbClr val="000000"/>
                          </a:solidFill>
                          <a:effectLst/>
                          <a:latin typeface="Calibri" panose="020F0502020204030204" pitchFamily="34" charset="0"/>
                        </a:rPr>
                        <a:t>Open/Closed loop</a:t>
                      </a:r>
                      <a:r>
                        <a:rPr lang="en-GB" sz="1400" b="0" i="0" u="none" strike="noStrike" dirty="0" smtClean="0">
                          <a:solidFill>
                            <a:srgbClr val="000000"/>
                          </a:solidFill>
                          <a:effectLst/>
                          <a:latin typeface="Calibri" panose="020F0502020204030204" pitchFamily="34" charset="0"/>
                        </a:rPr>
                        <a:t>:</a:t>
                      </a:r>
                      <a:r>
                        <a:rPr lang="en-GB" sz="1400" b="0" i="0" u="none" strike="noStrike" baseline="0" dirty="0" smtClean="0">
                          <a:solidFill>
                            <a:srgbClr val="000000"/>
                          </a:solidFill>
                          <a:effectLst/>
                          <a:latin typeface="Calibri" panose="020F0502020204030204" pitchFamily="34" charset="0"/>
                        </a:rPr>
                        <a:t> </a:t>
                      </a:r>
                      <a:r>
                        <a:rPr lang="en-GB" sz="1400" b="0" i="0" u="none" strike="noStrike" dirty="0" smtClean="0">
                          <a:solidFill>
                            <a:srgbClr val="000000"/>
                          </a:solidFill>
                          <a:effectLst/>
                          <a:latin typeface="Calibri" panose="020F0502020204030204" pitchFamily="34" charset="0"/>
                        </a:rPr>
                        <a:t>Open loop, same Sector</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144203">
                <a:tc gridSpan="9">
                  <a:txBody>
                    <a:bodyPr/>
                    <a:lstStyle/>
                    <a:p>
                      <a:pPr algn="l" fontAlgn="ctr"/>
                      <a:endParaRPr lang="en-GB" sz="1400" b="0" i="1" u="none" strike="noStrike" dirty="0">
                        <a:solidFill>
                          <a:srgbClr val="000000"/>
                        </a:solidFill>
                        <a:effectLst/>
                        <a:latin typeface="Calibri" panose="020F0502020204030204" pitchFamily="34" charset="0"/>
                      </a:endParaRPr>
                    </a:p>
                  </a:txBody>
                  <a:tcPr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tc hMerge="1">
                  <a:txBody>
                    <a:bodyPr/>
                    <a:lstStyle/>
                    <a:p>
                      <a:endParaRPr lang="en-GB"/>
                    </a:p>
                  </a:txBody>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tc hMerge="1">
                  <a:txBody>
                    <a:bodyPr/>
                    <a:lstStyle/>
                    <a:p>
                      <a:endParaRPr lang="en-GB"/>
                    </a:p>
                  </a:txBody>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tc hMerge="1">
                  <a:txBody>
                    <a:bodyPr/>
                    <a:lstStyle/>
                    <a:p>
                      <a:endParaRPr lang="en-GB"/>
                    </a:p>
                  </a:txBody>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0001"/>
                  </a:ext>
                </a:extLst>
              </a:tr>
              <a:tr h="400050">
                <a:tc>
                  <a:txBody>
                    <a:bodyPr/>
                    <a:lstStyle/>
                    <a:p>
                      <a:pPr algn="l" fontAlgn="ctr"/>
                      <a:r>
                        <a:rPr lang="en-GB" sz="1400" b="0" i="1" u="none" strike="noStrike" dirty="0">
                          <a:solidFill>
                            <a:srgbClr val="000000"/>
                          </a:solidFill>
                          <a:effectLst/>
                          <a:latin typeface="Calibri" panose="020F0502020204030204" pitchFamily="34" charset="0"/>
                        </a:rPr>
                        <a:t>Business </a:t>
                      </a:r>
                      <a:r>
                        <a:rPr lang="en-GB" sz="1400" b="0" i="1" u="none" strike="noStrike" dirty="0" smtClean="0">
                          <a:solidFill>
                            <a:srgbClr val="000000"/>
                          </a:solidFill>
                          <a:effectLst/>
                          <a:latin typeface="Calibri" panose="020F0502020204030204" pitchFamily="34" charset="0"/>
                        </a:rPr>
                        <a:t>model:</a:t>
                      </a:r>
                      <a:endParaRPr lang="en-GB" sz="1400" b="0" i="1"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a:r>
                        <a:rPr lang="en-GB" sz="1400" dirty="0" smtClean="0"/>
                        <a:t>Ownership</a:t>
                      </a:r>
                      <a:endParaRPr lang="en-GB" sz="1400" dirty="0"/>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Sharing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Exchange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smtClean="0">
                          <a:solidFill>
                            <a:srgbClr val="000000"/>
                          </a:solidFill>
                          <a:effectLst/>
                          <a:latin typeface="Calibri" panose="020F0502020204030204" pitchFamily="34" charset="0"/>
                        </a:rPr>
                        <a:t>Rent/ lease</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Service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Recover</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400" b="0" i="0" u="none" strike="noStrike" dirty="0">
                          <a:solidFill>
                            <a:srgbClr val="000000"/>
                          </a:solidFill>
                          <a:effectLst/>
                          <a:latin typeface="Calibri" panose="020F0502020204030204" pitchFamily="34" charset="0"/>
                        </a:rPr>
                        <a:t>Recycle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smtClean="0">
                          <a:solidFill>
                            <a:srgbClr val="000000"/>
                          </a:solidFill>
                          <a:effectLst/>
                          <a:latin typeface="Calibri" panose="020F0502020204030204" pitchFamily="34" charset="0"/>
                        </a:rPr>
                        <a:t>Resell</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10002"/>
                  </a:ext>
                </a:extLst>
              </a:tr>
              <a:tr h="400050">
                <a:tc>
                  <a:txBody>
                    <a:bodyPr/>
                    <a:lstStyle/>
                    <a:p>
                      <a:pPr algn="l" fontAlgn="ctr"/>
                      <a:r>
                        <a:rPr lang="en-GB" sz="1400" b="0" i="1" u="none" strike="noStrike" dirty="0">
                          <a:solidFill>
                            <a:srgbClr val="000000"/>
                          </a:solidFill>
                          <a:effectLst/>
                          <a:latin typeface="Calibri" panose="020F0502020204030204" pitchFamily="34" charset="0"/>
                        </a:rPr>
                        <a:t>Circular </a:t>
                      </a:r>
                      <a:r>
                        <a:rPr lang="en-GB" sz="1400" b="0" i="1" u="none" strike="noStrike" dirty="0" smtClean="0">
                          <a:solidFill>
                            <a:srgbClr val="000000"/>
                          </a:solidFill>
                          <a:effectLst/>
                          <a:latin typeface="Calibri" panose="020F0502020204030204" pitchFamily="34" charset="0"/>
                        </a:rPr>
                        <a:t>inputs:</a:t>
                      </a:r>
                      <a:endParaRPr lang="en-GB" sz="1400" b="0" i="1"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Recycled</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Recovered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400" b="0" i="0" u="none" strike="noStrike" dirty="0">
                          <a:solidFill>
                            <a:srgbClr val="000000"/>
                          </a:solidFill>
                          <a:effectLst/>
                          <a:latin typeface="Calibri" panose="020F0502020204030204" pitchFamily="34" charset="0"/>
                        </a:rPr>
                        <a:t>Renewable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Safe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Secure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00050">
                <a:tc>
                  <a:txBody>
                    <a:bodyPr/>
                    <a:lstStyle/>
                    <a:p>
                      <a:pPr algn="l" fontAlgn="ctr"/>
                      <a:r>
                        <a:rPr lang="en-GB" sz="1400" b="0" i="1" u="none" strike="noStrike" dirty="0">
                          <a:solidFill>
                            <a:srgbClr val="000000"/>
                          </a:solidFill>
                          <a:effectLst/>
                          <a:latin typeface="Calibri" panose="020F0502020204030204" pitchFamily="34" charset="0"/>
                        </a:rPr>
                        <a:t>Product </a:t>
                      </a:r>
                      <a:r>
                        <a:rPr lang="en-GB" sz="1400" b="0" i="1" u="none" strike="noStrike" dirty="0" smtClean="0">
                          <a:solidFill>
                            <a:srgbClr val="000000"/>
                          </a:solidFill>
                          <a:effectLst/>
                          <a:latin typeface="Calibri" panose="020F0502020204030204" pitchFamily="34" charset="0"/>
                        </a:rPr>
                        <a:t>design:</a:t>
                      </a:r>
                      <a:endParaRPr lang="en-GB" sz="1400" b="0" i="1"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Use less</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Use it more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Use it again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00050">
                <a:tc>
                  <a:txBody>
                    <a:bodyPr/>
                    <a:lstStyle/>
                    <a:p>
                      <a:pPr algn="l" fontAlgn="ctr"/>
                      <a:r>
                        <a:rPr lang="en-GB" sz="1400" b="0" i="1" u="none" strike="noStrike" dirty="0">
                          <a:solidFill>
                            <a:srgbClr val="000000"/>
                          </a:solidFill>
                          <a:effectLst/>
                          <a:latin typeface="Calibri" panose="020F0502020204030204" pitchFamily="34" charset="0"/>
                        </a:rPr>
                        <a:t>Process </a:t>
                      </a:r>
                      <a:r>
                        <a:rPr lang="en-GB" sz="1400" b="0" i="1" u="none" strike="noStrike" dirty="0" smtClean="0">
                          <a:solidFill>
                            <a:srgbClr val="000000"/>
                          </a:solidFill>
                          <a:effectLst/>
                          <a:latin typeface="Calibri" panose="020F0502020204030204" pitchFamily="34" charset="0"/>
                        </a:rPr>
                        <a:t>design:</a:t>
                      </a:r>
                      <a:endParaRPr lang="en-GB" sz="1400" b="0" i="1"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Use less</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Waste= food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smtClean="0">
                          <a:solidFill>
                            <a:srgbClr val="000000"/>
                          </a:solidFill>
                          <a:effectLst/>
                          <a:latin typeface="Calibri" panose="020F0502020204030204" pitchFamily="34" charset="0"/>
                        </a:rPr>
                        <a:t>Renew-</a:t>
                      </a:r>
                      <a:r>
                        <a:rPr lang="en-GB" sz="1400" b="0" i="0" u="none" strike="noStrike" dirty="0" err="1" smtClean="0">
                          <a:solidFill>
                            <a:srgbClr val="000000"/>
                          </a:solidFill>
                          <a:effectLst/>
                          <a:latin typeface="Calibri" panose="020F0502020204030204" pitchFamily="34" charset="0"/>
                        </a:rPr>
                        <a:t>ables</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400050">
                <a:tc>
                  <a:txBody>
                    <a:bodyPr/>
                    <a:lstStyle/>
                    <a:p>
                      <a:pPr algn="l" fontAlgn="ctr"/>
                      <a:r>
                        <a:rPr lang="en-GB" sz="1400" b="0" i="1" u="none" strike="noStrike" dirty="0">
                          <a:solidFill>
                            <a:srgbClr val="000000"/>
                          </a:solidFill>
                          <a:effectLst/>
                          <a:latin typeface="Calibri" panose="020F0502020204030204" pitchFamily="34" charset="0"/>
                        </a:rPr>
                        <a:t>Circular </a:t>
                      </a:r>
                      <a:r>
                        <a:rPr lang="en-GB" sz="1400" b="0" i="1" u="none" strike="noStrike" dirty="0" smtClean="0">
                          <a:solidFill>
                            <a:srgbClr val="000000"/>
                          </a:solidFill>
                          <a:effectLst/>
                          <a:latin typeface="Calibri" panose="020F0502020204030204" pitchFamily="34" charset="0"/>
                        </a:rPr>
                        <a:t>flows:</a:t>
                      </a:r>
                      <a:endParaRPr lang="en-GB" sz="1400" b="0" i="1"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Reuse</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Maintain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Refurbish</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400" b="0" i="0" u="none" strike="noStrike" dirty="0" err="1">
                          <a:solidFill>
                            <a:srgbClr val="000000"/>
                          </a:solidFill>
                          <a:effectLst/>
                          <a:latin typeface="Calibri" panose="020F0502020204030204" pitchFamily="34" charset="0"/>
                        </a:rPr>
                        <a:t>Remanu</a:t>
                      </a:r>
                      <a:r>
                        <a:rPr lang="en-GB" sz="1400" b="0" i="0" u="none" strike="noStrike" dirty="0">
                          <a:solidFill>
                            <a:srgbClr val="000000"/>
                          </a:solidFill>
                          <a:effectLst/>
                          <a:latin typeface="Calibri" panose="020F0502020204030204" pitchFamily="34" charset="0"/>
                        </a:rPr>
                        <a:t>-facture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400" b="0" i="0" u="none" strike="noStrike">
                          <a:solidFill>
                            <a:srgbClr val="000000"/>
                          </a:solidFill>
                          <a:effectLst/>
                          <a:latin typeface="Calibri" panose="020F0502020204030204" pitchFamily="34" charset="0"/>
                        </a:rPr>
                        <a:t>Recycle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400050">
                <a:tc>
                  <a:txBody>
                    <a:bodyPr/>
                    <a:lstStyle/>
                    <a:p>
                      <a:pPr algn="l" fontAlgn="ctr"/>
                      <a:r>
                        <a:rPr lang="en-GB" sz="1400" b="0" i="1" u="none" strike="noStrike" dirty="0" smtClean="0">
                          <a:solidFill>
                            <a:srgbClr val="000000"/>
                          </a:solidFill>
                          <a:effectLst/>
                          <a:latin typeface="Calibri" panose="020F0502020204030204" pitchFamily="34" charset="0"/>
                        </a:rPr>
                        <a:t>Enablers:</a:t>
                      </a:r>
                      <a:endParaRPr lang="en-GB" sz="1400" b="0" i="1"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Biomimicry</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Green chemistry</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Systems thinking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400" b="0" i="0" u="none" strike="noStrike" dirty="0">
                          <a:solidFill>
                            <a:srgbClr val="000000"/>
                          </a:solidFill>
                          <a:effectLst/>
                          <a:latin typeface="Calibri" panose="020F0502020204030204" pitchFamily="34" charset="0"/>
                        </a:rPr>
                        <a:t>3DP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smtClean="0">
                          <a:solidFill>
                            <a:srgbClr val="000000"/>
                          </a:solidFill>
                          <a:effectLst/>
                          <a:latin typeface="Calibri" panose="020F0502020204030204" pitchFamily="34" charset="0"/>
                        </a:rPr>
                        <a:t>Asset tracking</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Internet of things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smtClean="0">
                          <a:solidFill>
                            <a:srgbClr val="000000"/>
                          </a:solidFill>
                          <a:effectLst/>
                          <a:latin typeface="Calibri" panose="020F0502020204030204" pitchFamily="34" charset="0"/>
                        </a:rPr>
                        <a:t>Platform &amp; apps</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a:r>
                        <a:rPr lang="en-GB" sz="1400" dirty="0" smtClean="0"/>
                        <a:t>Bio-tech</a:t>
                      </a:r>
                      <a:endParaRPr lang="en-GB" sz="1400" dirty="0"/>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400050">
                <a:tc>
                  <a:txBody>
                    <a:bodyPr/>
                    <a:lstStyle/>
                    <a:p>
                      <a:pPr algn="l" fontAlgn="ctr"/>
                      <a:r>
                        <a:rPr lang="en-GB" sz="1400" b="0" i="1" u="none" strike="noStrike" dirty="0" smtClean="0">
                          <a:solidFill>
                            <a:srgbClr val="000000"/>
                          </a:solidFill>
                          <a:effectLst/>
                          <a:latin typeface="Calibri" panose="020F0502020204030204" pitchFamily="34" charset="0"/>
                        </a:rPr>
                        <a:t>Accelerators:</a:t>
                      </a:r>
                      <a:endParaRPr lang="en-GB" sz="1400" b="0" i="1"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err="1">
                          <a:solidFill>
                            <a:srgbClr val="000000"/>
                          </a:solidFill>
                          <a:effectLst/>
                          <a:latin typeface="Calibri" panose="020F0502020204030204" pitchFamily="34" charset="0"/>
                        </a:rPr>
                        <a:t>Collabor-ation</a:t>
                      </a:r>
                      <a:endParaRPr lang="en-GB" sz="1400" b="0" i="0" u="none" strike="noStrike" dirty="0">
                        <a:solidFill>
                          <a:srgbClr val="000000"/>
                        </a:solidFill>
                        <a:effectLst/>
                        <a:latin typeface="Calibri" panose="020F0502020204030204" pitchFamily="34" charset="0"/>
                      </a:endParaRP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ctr" defTabSz="685800" rtl="0" eaLnBrk="1" fontAlgn="ctr"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smtClean="0">
                          <a:ln>
                            <a:noFill/>
                          </a:ln>
                          <a:solidFill>
                            <a:prstClr val="black"/>
                          </a:solidFill>
                          <a:effectLst/>
                          <a:uLnTx/>
                          <a:uFillTx/>
                          <a:latin typeface="+mn-lt"/>
                          <a:ea typeface="+mn-ea"/>
                          <a:cs typeface="+mn-cs"/>
                        </a:rPr>
                        <a:t>Open sourcing</a:t>
                      </a:r>
                      <a:r>
                        <a:rPr kumimoji="0" lang="en-GB" sz="1400" b="0" i="0" u="none" strike="noStrike" kern="1200" cap="none" spc="0" normalizeH="0" baseline="0" noProof="0" dirty="0" smtClean="0">
                          <a:ln>
                            <a:noFill/>
                          </a:ln>
                          <a:solidFill>
                            <a:srgbClr val="000000"/>
                          </a:solidFill>
                          <a:effectLst/>
                          <a:uLnTx/>
                          <a:uFillTx/>
                          <a:latin typeface="Calibri" panose="020F0502020204030204" pitchFamily="34" charset="0"/>
                          <a:ea typeface="+mn-ea"/>
                          <a:cs typeface="+mn-cs"/>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err="1" smtClean="0">
                          <a:solidFill>
                            <a:srgbClr val="000000"/>
                          </a:solidFill>
                          <a:effectLst/>
                          <a:latin typeface="Calibri" panose="020F0502020204030204" pitchFamily="34" charset="0"/>
                        </a:rPr>
                        <a:t>Certific-ation</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Product stewardship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r>
                        <a:rPr lang="en-GB" sz="1400" b="0" i="0" u="none" strike="noStrike" dirty="0" smtClean="0">
                          <a:solidFill>
                            <a:srgbClr val="000000"/>
                          </a:solidFill>
                          <a:effectLst/>
                          <a:latin typeface="Calibri" panose="020F0502020204030204" pitchFamily="34" charset="0"/>
                        </a:rPr>
                        <a:t>Life cycle assessment</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r>
                        <a:rPr lang="en-GB" sz="1400" b="0" i="0" u="none" strike="noStrike" dirty="0" smtClean="0">
                          <a:solidFill>
                            <a:srgbClr val="000000"/>
                          </a:solidFill>
                          <a:effectLst/>
                          <a:latin typeface="Calibri" panose="020F0502020204030204" pitchFamily="34" charset="0"/>
                        </a:rPr>
                        <a:t>Taxes/ incentives</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endParaRPr lang="en-GB"/>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49875901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Figure 9.7:  </a:t>
            </a:r>
            <a:r>
              <a:rPr lang="en-GB" sz="2800" b="1" dirty="0" smtClean="0"/>
              <a:t>Sustainable office furniture comparisons</a:t>
            </a:r>
            <a:endParaRPr lang="en-GB" sz="2800" b="1" dirty="0"/>
          </a:p>
        </p:txBody>
      </p:sp>
      <p:sp>
        <p:nvSpPr>
          <p:cNvPr id="6" name="Rectangle 5"/>
          <p:cNvSpPr/>
          <p:nvPr/>
        </p:nvSpPr>
        <p:spPr>
          <a:xfrm>
            <a:off x="628650" y="3278186"/>
            <a:ext cx="7839635" cy="3108543"/>
          </a:xfrm>
          <a:prstGeom prst="rect">
            <a:avLst/>
          </a:prstGeom>
        </p:spPr>
        <p:txBody>
          <a:bodyPr wrap="square">
            <a:spAutoFit/>
          </a:bodyPr>
          <a:lstStyle/>
          <a:p>
            <a:r>
              <a:rPr lang="en-GB" dirty="0"/>
              <a:t>After </a:t>
            </a:r>
            <a:r>
              <a:rPr lang="en-GB" dirty="0" err="1"/>
              <a:t>Rype</a:t>
            </a:r>
            <a:r>
              <a:rPr lang="en-GB" dirty="0"/>
              <a:t> Office team (2015), </a:t>
            </a:r>
            <a:r>
              <a:rPr lang="en-GB" i="1" dirty="0"/>
              <a:t>What is most sustainable office furniture? </a:t>
            </a:r>
            <a:r>
              <a:rPr lang="en-GB" dirty="0">
                <a:hlinkClick r:id="rId3"/>
              </a:rPr>
              <a:t>http://www.rypeoffice.com/what-is-the-most-sustainable-office-furniture</a:t>
            </a:r>
            <a:r>
              <a:rPr lang="en-GB" dirty="0" smtClean="0">
                <a:hlinkClick r:id="rId3"/>
              </a:rPr>
              <a:t>/</a:t>
            </a:r>
            <a:r>
              <a:rPr lang="en-GB" dirty="0" smtClean="0"/>
              <a:t>  </a:t>
            </a:r>
            <a:endParaRPr lang="en-GB" dirty="0"/>
          </a:p>
          <a:p>
            <a:endParaRPr lang="en-GB" dirty="0" smtClean="0"/>
          </a:p>
          <a:p>
            <a:r>
              <a:rPr lang="en-GB" dirty="0" smtClean="0"/>
              <a:t>[</a:t>
            </a:r>
            <a:r>
              <a:rPr lang="en-GB" dirty="0"/>
              <a:t>1] Cost compared to purchase of new items</a:t>
            </a:r>
          </a:p>
          <a:p>
            <a:r>
              <a:rPr lang="en-GB" dirty="0"/>
              <a:t>[2] quality assurance, warranty, product durability</a:t>
            </a:r>
          </a:p>
          <a:p>
            <a:r>
              <a:rPr lang="en-GB" dirty="0"/>
              <a:t>[3] difficulty and time for purchaser to fulfil the project</a:t>
            </a:r>
          </a:p>
          <a:p>
            <a:r>
              <a:rPr lang="en-GB" dirty="0"/>
              <a:t>[4] use of virgin materials, energy and water footprint etc</a:t>
            </a:r>
          </a:p>
          <a:p>
            <a:endParaRPr lang="en-GB" dirty="0"/>
          </a:p>
          <a:p>
            <a:r>
              <a:rPr lang="en-GB" b="1" dirty="0"/>
              <a:t>Recycled</a:t>
            </a:r>
            <a:r>
              <a:rPr lang="en-GB" dirty="0"/>
              <a:t>  is furniture made from components reclaimed from used furniture, then separated, shredded, melted down, remade into parts and then assembled into furniture</a:t>
            </a:r>
          </a:p>
          <a:p>
            <a:r>
              <a:rPr lang="en-GB" b="1" dirty="0"/>
              <a:t>Reused</a:t>
            </a:r>
            <a:r>
              <a:rPr lang="en-GB" dirty="0"/>
              <a:t> is second hand or used furniture, with no upgrading or refurbishment</a:t>
            </a:r>
          </a:p>
          <a:p>
            <a:r>
              <a:rPr lang="en-GB" b="1" dirty="0"/>
              <a:t>Refreshed</a:t>
            </a:r>
            <a:r>
              <a:rPr lang="en-GB" dirty="0"/>
              <a:t> includes a 'facelift' eg reupholstering to replace fabric</a:t>
            </a:r>
          </a:p>
          <a:p>
            <a:r>
              <a:rPr lang="en-GB" b="1" dirty="0"/>
              <a:t>Remade</a:t>
            </a:r>
            <a:r>
              <a:rPr lang="en-GB" dirty="0"/>
              <a:t> </a:t>
            </a:r>
            <a:r>
              <a:rPr lang="en-GB" dirty="0" smtClean="0"/>
              <a:t>(remanufactured), </a:t>
            </a:r>
            <a:r>
              <a:rPr lang="en-GB" dirty="0"/>
              <a:t>replacing 'soft' parts such as </a:t>
            </a:r>
            <a:r>
              <a:rPr lang="en-GB" dirty="0" smtClean="0"/>
              <a:t>fabric </a:t>
            </a:r>
            <a:r>
              <a:rPr lang="en-GB" dirty="0"/>
              <a:t>and reusing appropriate long life components</a:t>
            </a:r>
          </a:p>
        </p:txBody>
      </p:sp>
      <p:graphicFrame>
        <p:nvGraphicFramePr>
          <p:cNvPr id="8" name="Object 7"/>
          <p:cNvGraphicFramePr>
            <a:graphicFrameLocks noChangeAspect="1"/>
          </p:cNvGraphicFramePr>
          <p:nvPr>
            <p:extLst>
              <p:ext uri="{D42A27DB-BD31-4B8C-83A1-F6EECF244321}">
                <p14:modId xmlns:p14="http://schemas.microsoft.com/office/powerpoint/2010/main" val="3132388061"/>
              </p:ext>
            </p:extLst>
          </p:nvPr>
        </p:nvGraphicFramePr>
        <p:xfrm>
          <a:off x="676275" y="1246188"/>
          <a:ext cx="7140575" cy="1720850"/>
        </p:xfrm>
        <a:graphic>
          <a:graphicData uri="http://schemas.openxmlformats.org/presentationml/2006/ole">
            <mc:AlternateContent xmlns:mc="http://schemas.openxmlformats.org/markup-compatibility/2006">
              <mc:Choice xmlns:v="urn:schemas-microsoft-com:vml" Requires="v">
                <p:oleObj spid="_x0000_s23617" name="Worksheet" r:id="rId4" imgW="4781463" imgH="1152616" progId="Excel.Sheet.12">
                  <p:embed/>
                </p:oleObj>
              </mc:Choice>
              <mc:Fallback>
                <p:oleObj name="Worksheet" r:id="rId4" imgW="4781463" imgH="1152616" progId="Excel.Sheet.12">
                  <p:embed/>
                  <p:pic>
                    <p:nvPicPr>
                      <p:cNvPr id="0" name=""/>
                      <p:cNvPicPr/>
                      <p:nvPr/>
                    </p:nvPicPr>
                    <p:blipFill>
                      <a:blip r:embed="rId5"/>
                      <a:stretch>
                        <a:fillRect/>
                      </a:stretch>
                    </p:blipFill>
                    <p:spPr>
                      <a:xfrm>
                        <a:off x="676275" y="1246188"/>
                        <a:ext cx="7140575" cy="1720850"/>
                      </a:xfrm>
                      <a:prstGeom prst="rect">
                        <a:avLst/>
                      </a:prstGeom>
                    </p:spPr>
                  </p:pic>
                </p:oleObj>
              </mc:Fallback>
            </mc:AlternateContent>
          </a:graphicData>
        </a:graphic>
      </p:graphicFrame>
    </p:spTree>
    <p:extLst>
      <p:ext uri="{BB962C8B-B14F-4D97-AF65-F5344CB8AC3E}">
        <p14:creationId xmlns:p14="http://schemas.microsoft.com/office/powerpoint/2010/main" val="169396974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a:t>
            </a:r>
            <a:r>
              <a:rPr lang="en-GB" dirty="0" smtClean="0"/>
              <a:t>9.8:  </a:t>
            </a:r>
            <a:r>
              <a:rPr lang="en-GB" b="1" dirty="0" err="1" smtClean="0"/>
              <a:t>Rype</a:t>
            </a:r>
            <a:r>
              <a:rPr lang="en-GB" b="1" dirty="0" smtClean="0"/>
              <a:t> Office supply chain</a:t>
            </a:r>
            <a:endParaRPr lang="en-GB" b="1" dirty="0"/>
          </a:p>
        </p:txBody>
      </p:sp>
      <p:cxnSp>
        <p:nvCxnSpPr>
          <p:cNvPr id="5" name="Elbow Connector 4"/>
          <p:cNvCxnSpPr>
            <a:stCxn id="34" idx="3"/>
            <a:endCxn id="50" idx="1"/>
          </p:cNvCxnSpPr>
          <p:nvPr/>
        </p:nvCxnSpPr>
        <p:spPr bwMode="auto">
          <a:xfrm>
            <a:off x="1118868" y="2183816"/>
            <a:ext cx="398615"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 name="Elbow Connector 5"/>
          <p:cNvCxnSpPr>
            <a:stCxn id="55" idx="3"/>
            <a:endCxn id="50" idx="1"/>
          </p:cNvCxnSpPr>
          <p:nvPr/>
        </p:nvCxnSpPr>
        <p:spPr bwMode="auto">
          <a:xfrm flipV="1">
            <a:off x="1122877" y="2516018"/>
            <a:ext cx="39460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Elbow Connector 10"/>
          <p:cNvCxnSpPr>
            <a:stCxn id="18" idx="3"/>
            <a:endCxn id="44" idx="1"/>
          </p:cNvCxnSpPr>
          <p:nvPr/>
        </p:nvCxnSpPr>
        <p:spPr bwMode="auto">
          <a:xfrm flipV="1">
            <a:off x="4876474" y="2512633"/>
            <a:ext cx="1849058" cy="3925"/>
          </a:xfrm>
          <a:prstGeom prst="straightConnector1">
            <a:avLst/>
          </a:prstGeom>
          <a:solidFill>
            <a:schemeClr val="folHlink"/>
          </a:solidFill>
          <a:ln w="28575" cap="flat" cmpd="sng" algn="ctr">
            <a:solidFill>
              <a:schemeClr val="bg1">
                <a:lumMod val="8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8" name="Picture 25" descr="DHLicon_Store_01"/>
          <p:cNvPicPr>
            <a:picLocks noChangeAspect="1" noChangeArrowheads="1"/>
          </p:cNvPicPr>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118211" y="2371524"/>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0" descr="DHLicon_Factory"/>
          <p:cNvPicPr>
            <a:picLocks noChangeAspect="1" noChangeArrowheads="1"/>
          </p:cNvPicPr>
          <p:nvPr>
            <p:custDataLst>
              <p:tags r:id="rId1"/>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6719" y="2298750"/>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2" name="Elbow Connector 21"/>
          <p:cNvCxnSpPr>
            <a:stCxn id="50" idx="3"/>
            <a:endCxn id="19" idx="1"/>
          </p:cNvCxnSpPr>
          <p:nvPr/>
        </p:nvCxnSpPr>
        <p:spPr bwMode="auto">
          <a:xfrm flipV="1">
            <a:off x="2056314" y="2516017"/>
            <a:ext cx="750405" cy="1"/>
          </a:xfrm>
          <a:prstGeom prst="bentConnector3">
            <a:avLst>
              <a:gd name="adj1" fmla="val 50000"/>
            </a:avLst>
          </a:prstGeom>
          <a:solidFill>
            <a:schemeClr val="folHlink"/>
          </a:solidFill>
          <a:ln w="28575" cap="flat" cmpd="sng" algn="ctr">
            <a:solidFill>
              <a:schemeClr val="bg1">
                <a:lumMod val="8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Elbow Connector 22"/>
          <p:cNvCxnSpPr>
            <a:stCxn id="19" idx="3"/>
            <a:endCxn id="18" idx="1"/>
          </p:cNvCxnSpPr>
          <p:nvPr/>
        </p:nvCxnSpPr>
        <p:spPr bwMode="auto">
          <a:xfrm>
            <a:off x="3345550" y="2516017"/>
            <a:ext cx="772661" cy="541"/>
          </a:xfrm>
          <a:prstGeom prst="bentConnector3">
            <a:avLst>
              <a:gd name="adj1" fmla="val 50000"/>
            </a:avLst>
          </a:prstGeom>
          <a:solidFill>
            <a:schemeClr val="folHlink"/>
          </a:solidFill>
          <a:ln w="28575" cap="flat" cmpd="sng" algn="ctr">
            <a:solidFill>
              <a:schemeClr val="bg1">
                <a:lumMod val="8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TextBox 26"/>
          <p:cNvSpPr txBox="1"/>
          <p:nvPr/>
        </p:nvSpPr>
        <p:spPr>
          <a:xfrm>
            <a:off x="1092958" y="2778768"/>
            <a:ext cx="1363703" cy="259045"/>
          </a:xfrm>
          <a:prstGeom prst="rect">
            <a:avLst/>
          </a:prstGeom>
          <a:noFill/>
        </p:spPr>
        <p:txBody>
          <a:bodyPr wrap="square" rtlCol="0">
            <a:spAutoFit/>
          </a:bodyPr>
          <a:lstStyle/>
          <a:p>
            <a:pPr algn="ctr">
              <a:lnSpc>
                <a:spcPts val="1300"/>
              </a:lnSpc>
            </a:pPr>
            <a:r>
              <a:rPr lang="en-GB" sz="1200" i="1" dirty="0" smtClean="0"/>
              <a:t>Make parts</a:t>
            </a:r>
            <a:endParaRPr lang="en-GB" sz="1200" i="1" dirty="0"/>
          </a:p>
        </p:txBody>
      </p:sp>
      <p:sp>
        <p:nvSpPr>
          <p:cNvPr id="28" name="TextBox 27"/>
          <p:cNvSpPr txBox="1"/>
          <p:nvPr/>
        </p:nvSpPr>
        <p:spPr>
          <a:xfrm>
            <a:off x="2469471" y="2778768"/>
            <a:ext cx="1363703" cy="259045"/>
          </a:xfrm>
          <a:prstGeom prst="rect">
            <a:avLst/>
          </a:prstGeom>
          <a:noFill/>
        </p:spPr>
        <p:txBody>
          <a:bodyPr wrap="square" rtlCol="0">
            <a:spAutoFit/>
          </a:bodyPr>
          <a:lstStyle/>
          <a:p>
            <a:pPr algn="ctr">
              <a:lnSpc>
                <a:spcPts val="1300"/>
              </a:lnSpc>
            </a:pPr>
            <a:r>
              <a:rPr lang="en-GB" sz="1200" i="1" dirty="0" smtClean="0"/>
              <a:t>Make product</a:t>
            </a:r>
          </a:p>
        </p:txBody>
      </p:sp>
      <p:pic>
        <p:nvPicPr>
          <p:cNvPr id="34" name="Picture 36"/>
          <p:cNvPicPr>
            <a:picLocks noChangeAspect="1"/>
          </p:cNvPicPr>
          <p:nvPr/>
        </p:nvPicPr>
        <p:blipFill>
          <a:blip r:embed="rId9"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52810" y="1934949"/>
            <a:ext cx="566058"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30" descr="DHLicon_Factory"/>
          <p:cNvPicPr>
            <a:picLocks noChangeAspect="1" noChangeArrowheads="1"/>
          </p:cNvPicPr>
          <p:nvPr>
            <p:custDataLst>
              <p:tags r:id="rId2"/>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517483" y="2298751"/>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1"/>
          <p:cNvPicPr>
            <a:picLocks noChangeAspect="1"/>
          </p:cNvPicPr>
          <p:nvPr/>
        </p:nvPicPr>
        <p:blipFill rotWithShape="1">
          <a:blip r:embed="rId10" cstate="print">
            <a:duotone>
              <a:schemeClr val="accent1">
                <a:shade val="45000"/>
                <a:satMod val="135000"/>
              </a:schemeClr>
              <a:prstClr val="white"/>
            </a:duotone>
            <a:extLst>
              <a:ext uri="{28A0092B-C50C-407E-A947-70E740481C1C}">
                <a14:useLocalDpi xmlns:a14="http://schemas.microsoft.com/office/drawing/2010/main" val="0"/>
              </a:ext>
            </a:extLst>
          </a:blip>
          <a:srcRect l="9321" t="14607" r="8391" b="16489"/>
          <a:stretch/>
        </p:blipFill>
        <p:spPr bwMode="auto">
          <a:xfrm>
            <a:off x="556820" y="2637504"/>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 name="Circular Arrow 73"/>
          <p:cNvSpPr/>
          <p:nvPr/>
        </p:nvSpPr>
        <p:spPr bwMode="auto">
          <a:xfrm rot="16910541" flipH="1">
            <a:off x="1208413" y="5530566"/>
            <a:ext cx="333547" cy="324064"/>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cxnSp>
        <p:nvCxnSpPr>
          <p:cNvPr id="175" name="Elbow Connector 174"/>
          <p:cNvCxnSpPr/>
          <p:nvPr/>
        </p:nvCxnSpPr>
        <p:spPr bwMode="auto">
          <a:xfrm flipV="1">
            <a:off x="1212594" y="6014886"/>
            <a:ext cx="343369"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aphicFrame>
        <p:nvGraphicFramePr>
          <p:cNvPr id="178" name="Table 177"/>
          <p:cNvGraphicFramePr>
            <a:graphicFrameLocks noGrp="1"/>
          </p:cNvGraphicFramePr>
          <p:nvPr>
            <p:extLst/>
          </p:nvPr>
        </p:nvGraphicFramePr>
        <p:xfrm>
          <a:off x="692677" y="5508921"/>
          <a:ext cx="2034804" cy="1030158"/>
        </p:xfrm>
        <a:graphic>
          <a:graphicData uri="http://schemas.openxmlformats.org/drawingml/2006/table">
            <a:tbl>
              <a:tblPr>
                <a:tableStyleId>{5C22544A-7EE6-4342-B048-85BDC9FD1C3A}</a:tableStyleId>
              </a:tblPr>
              <a:tblGrid>
                <a:gridCol w="412593">
                  <a:extLst>
                    <a:ext uri="{9D8B030D-6E8A-4147-A177-3AD203B41FA5}">
                      <a16:colId xmlns:a16="http://schemas.microsoft.com/office/drawing/2014/main" val="20000"/>
                    </a:ext>
                  </a:extLst>
                </a:gridCol>
                <a:gridCol w="543484">
                  <a:extLst>
                    <a:ext uri="{9D8B030D-6E8A-4147-A177-3AD203B41FA5}">
                      <a16:colId xmlns:a16="http://schemas.microsoft.com/office/drawing/2014/main" val="20001"/>
                    </a:ext>
                  </a:extLst>
                </a:gridCol>
                <a:gridCol w="1078727">
                  <a:extLst>
                    <a:ext uri="{9D8B030D-6E8A-4147-A177-3AD203B41FA5}">
                      <a16:colId xmlns:a16="http://schemas.microsoft.com/office/drawing/2014/main" val="20002"/>
                    </a:ext>
                  </a:extLst>
                </a:gridCol>
              </a:tblGrid>
              <a:tr h="391436">
                <a:tc>
                  <a:txBody>
                    <a:bodyPr/>
                    <a:lstStyle/>
                    <a:p>
                      <a:r>
                        <a:rPr lang="en-GB" sz="1200" b="1" dirty="0" smtClean="0"/>
                        <a:t>   Key:</a:t>
                      </a:r>
                      <a:endParaRPr lang="en-GB" sz="1200" b="1"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spcAft>
                          <a:spcPts val="300"/>
                        </a:spcAft>
                      </a:pPr>
                      <a:r>
                        <a:rPr lang="en-GB" sz="1200" dirty="0" smtClean="0"/>
                        <a:t>Process waste recovery</a:t>
                      </a:r>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34862">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spcAft>
                          <a:spcPts val="300"/>
                        </a:spcAft>
                      </a:pPr>
                      <a:r>
                        <a:rPr lang="en-GB" sz="1200" dirty="0" smtClean="0"/>
                        <a:t>Primary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34862">
                <a:tc>
                  <a:txBody>
                    <a:bodyPr/>
                    <a:lstStyle/>
                    <a:p>
                      <a:endParaRPr lang="en-GB" sz="120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685800" rtl="0" eaLnBrk="1" fontAlgn="auto" latinLnBrk="0" hangingPunct="1">
                        <a:lnSpc>
                          <a:spcPct val="100000"/>
                        </a:lnSpc>
                        <a:spcBef>
                          <a:spcPts val="0"/>
                        </a:spcBef>
                        <a:spcAft>
                          <a:spcPts val="300"/>
                        </a:spcAft>
                        <a:buClrTx/>
                        <a:buSzTx/>
                        <a:buFontTx/>
                        <a:buNone/>
                        <a:tabLst/>
                        <a:defRPr/>
                      </a:pPr>
                      <a:r>
                        <a:rPr lang="en-GB" sz="1200" dirty="0" smtClean="0"/>
                        <a:t>Recovery flow</a:t>
                      </a:r>
                    </a:p>
                    <a:p>
                      <a:pPr marL="0" marR="0" indent="0" algn="l" defTabSz="685800" rtl="0" eaLnBrk="1" fontAlgn="auto" latinLnBrk="0" hangingPunct="1">
                        <a:lnSpc>
                          <a:spcPct val="100000"/>
                        </a:lnSpc>
                        <a:spcBef>
                          <a:spcPts val="0"/>
                        </a:spcBef>
                        <a:spcAft>
                          <a:spcPts val="300"/>
                        </a:spcAft>
                        <a:buClrTx/>
                        <a:buSzTx/>
                        <a:buFontTx/>
                        <a:buNone/>
                        <a:tabLst/>
                        <a:defRPr/>
                      </a:pPr>
                      <a:r>
                        <a:rPr lang="en-GB" sz="1200" dirty="0" smtClean="0"/>
                        <a:t>Information</a:t>
                      </a:r>
                      <a:r>
                        <a:rPr lang="en-GB" sz="1200" baseline="0" dirty="0" smtClean="0"/>
                        <a:t> flow</a:t>
                      </a:r>
                      <a:endParaRPr lang="en-GB" sz="1200" dirty="0" smtClean="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cxnSp>
        <p:nvCxnSpPr>
          <p:cNvPr id="180" name="Elbow Connector 179"/>
          <p:cNvCxnSpPr/>
          <p:nvPr/>
        </p:nvCxnSpPr>
        <p:spPr bwMode="auto">
          <a:xfrm flipV="1">
            <a:off x="1208568" y="6227446"/>
            <a:ext cx="343369" cy="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90" name="Rectangle 189"/>
          <p:cNvSpPr/>
          <p:nvPr/>
        </p:nvSpPr>
        <p:spPr>
          <a:xfrm>
            <a:off x="714143" y="5460797"/>
            <a:ext cx="2271945" cy="107828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6461851" y="2936433"/>
            <a:ext cx="1271101" cy="264752"/>
          </a:xfrm>
          <a:prstGeom prst="rect">
            <a:avLst/>
          </a:prstGeom>
          <a:noFill/>
        </p:spPr>
        <p:txBody>
          <a:bodyPr wrap="square" rtlCol="0">
            <a:spAutoFit/>
          </a:bodyPr>
          <a:lstStyle/>
          <a:p>
            <a:pPr algn="ctr">
              <a:lnSpc>
                <a:spcPts val="1300"/>
              </a:lnSpc>
            </a:pPr>
            <a:r>
              <a:rPr lang="en-GB" sz="1200" i="1" dirty="0" smtClean="0"/>
              <a:t>Use</a:t>
            </a:r>
            <a:endParaRPr lang="en-GB" sz="1200" i="1" dirty="0"/>
          </a:p>
        </p:txBody>
      </p:sp>
      <p:sp>
        <p:nvSpPr>
          <p:cNvPr id="29" name="TextBox 28"/>
          <p:cNvSpPr txBox="1"/>
          <p:nvPr/>
        </p:nvSpPr>
        <p:spPr>
          <a:xfrm>
            <a:off x="3818109" y="2778768"/>
            <a:ext cx="1363703" cy="259045"/>
          </a:xfrm>
          <a:prstGeom prst="rect">
            <a:avLst/>
          </a:prstGeom>
          <a:noFill/>
        </p:spPr>
        <p:txBody>
          <a:bodyPr wrap="square" rtlCol="0">
            <a:spAutoFit/>
          </a:bodyPr>
          <a:lstStyle/>
          <a:p>
            <a:pPr algn="ctr">
              <a:lnSpc>
                <a:spcPts val="1300"/>
              </a:lnSpc>
            </a:pPr>
            <a:r>
              <a:rPr lang="en-GB" sz="1200" i="1" dirty="0" smtClean="0"/>
              <a:t>Store</a:t>
            </a:r>
            <a:endParaRPr lang="en-GB" sz="1200" i="1" dirty="0"/>
          </a:p>
        </p:txBody>
      </p:sp>
      <p:sp>
        <p:nvSpPr>
          <p:cNvPr id="26" name="TextBox 25"/>
          <p:cNvSpPr txBox="1"/>
          <p:nvPr/>
        </p:nvSpPr>
        <p:spPr>
          <a:xfrm>
            <a:off x="5432377" y="2913755"/>
            <a:ext cx="959497" cy="259045"/>
          </a:xfrm>
          <a:prstGeom prst="rect">
            <a:avLst/>
          </a:prstGeom>
          <a:noFill/>
        </p:spPr>
        <p:txBody>
          <a:bodyPr wrap="square" rtlCol="0">
            <a:spAutoFit/>
          </a:bodyPr>
          <a:lstStyle/>
          <a:p>
            <a:pPr algn="ctr">
              <a:lnSpc>
                <a:spcPts val="1300"/>
              </a:lnSpc>
            </a:pPr>
            <a:r>
              <a:rPr lang="en-GB" sz="1200" i="1" dirty="0" smtClean="0"/>
              <a:t>Sell</a:t>
            </a:r>
            <a:endParaRPr lang="en-GB" sz="1200" i="1" dirty="0"/>
          </a:p>
        </p:txBody>
      </p:sp>
      <p:pic>
        <p:nvPicPr>
          <p:cNvPr id="90" name="Picture 103" descr="DHLicon_Trashbin"/>
          <p:cNvPicPr>
            <a:picLocks noChangeAspect="1" noChangeArrowheads="1"/>
          </p:cNvPicPr>
          <p:nvPr/>
        </p:nvPicPr>
        <p:blipFill>
          <a:blip r:embed="rId11"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47844" y="2250131"/>
            <a:ext cx="393700" cy="528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 name="TextBox 32"/>
          <p:cNvSpPr txBox="1"/>
          <p:nvPr/>
        </p:nvSpPr>
        <p:spPr>
          <a:xfrm>
            <a:off x="736734" y="1648956"/>
            <a:ext cx="1363703" cy="259045"/>
          </a:xfrm>
          <a:prstGeom prst="rect">
            <a:avLst/>
          </a:prstGeom>
          <a:noFill/>
        </p:spPr>
        <p:txBody>
          <a:bodyPr wrap="square" rtlCol="0">
            <a:spAutoFit/>
          </a:bodyPr>
          <a:lstStyle/>
          <a:p>
            <a:pPr algn="ctr">
              <a:lnSpc>
                <a:spcPts val="1300"/>
              </a:lnSpc>
            </a:pPr>
            <a:r>
              <a:rPr lang="en-GB" sz="1200" dirty="0" smtClean="0"/>
              <a:t>Suppliers</a:t>
            </a:r>
            <a:endParaRPr lang="en-GB" sz="1200" dirty="0"/>
          </a:p>
        </p:txBody>
      </p:sp>
      <p:sp>
        <p:nvSpPr>
          <p:cNvPr id="35" name="TextBox 34"/>
          <p:cNvSpPr txBox="1"/>
          <p:nvPr/>
        </p:nvSpPr>
        <p:spPr>
          <a:xfrm>
            <a:off x="2404931" y="1661168"/>
            <a:ext cx="1363703" cy="259045"/>
          </a:xfrm>
          <a:prstGeom prst="rect">
            <a:avLst/>
          </a:prstGeom>
          <a:noFill/>
        </p:spPr>
        <p:txBody>
          <a:bodyPr wrap="square" rtlCol="0">
            <a:spAutoFit/>
          </a:bodyPr>
          <a:lstStyle/>
          <a:p>
            <a:pPr algn="ctr">
              <a:lnSpc>
                <a:spcPts val="1300"/>
              </a:lnSpc>
            </a:pPr>
            <a:r>
              <a:rPr lang="en-GB" sz="1200" dirty="0" smtClean="0"/>
              <a:t>Manufacturer</a:t>
            </a:r>
          </a:p>
        </p:txBody>
      </p:sp>
      <p:sp>
        <p:nvSpPr>
          <p:cNvPr id="39" name="TextBox 38"/>
          <p:cNvSpPr txBox="1"/>
          <p:nvPr/>
        </p:nvSpPr>
        <p:spPr>
          <a:xfrm>
            <a:off x="3843509" y="1661168"/>
            <a:ext cx="1363703" cy="259045"/>
          </a:xfrm>
          <a:prstGeom prst="rect">
            <a:avLst/>
          </a:prstGeom>
          <a:noFill/>
        </p:spPr>
        <p:txBody>
          <a:bodyPr wrap="square" rtlCol="0">
            <a:spAutoFit/>
          </a:bodyPr>
          <a:lstStyle/>
          <a:p>
            <a:pPr algn="ctr">
              <a:lnSpc>
                <a:spcPts val="1300"/>
              </a:lnSpc>
            </a:pPr>
            <a:r>
              <a:rPr lang="en-GB" sz="1200" dirty="0" smtClean="0"/>
              <a:t>Distributor</a:t>
            </a:r>
            <a:endParaRPr lang="en-GB" sz="1200" dirty="0"/>
          </a:p>
        </p:txBody>
      </p:sp>
      <p:sp>
        <p:nvSpPr>
          <p:cNvPr id="41" name="TextBox 40"/>
          <p:cNvSpPr txBox="1"/>
          <p:nvPr/>
        </p:nvSpPr>
        <p:spPr>
          <a:xfrm>
            <a:off x="7716622" y="1881435"/>
            <a:ext cx="913844" cy="259045"/>
          </a:xfrm>
          <a:prstGeom prst="rect">
            <a:avLst/>
          </a:prstGeom>
          <a:noFill/>
        </p:spPr>
        <p:txBody>
          <a:bodyPr vert="horz" wrap="square" rtlCol="0">
            <a:spAutoFit/>
          </a:bodyPr>
          <a:lstStyle/>
          <a:p>
            <a:pPr algn="ctr">
              <a:lnSpc>
                <a:spcPts val="1300"/>
              </a:lnSpc>
            </a:pPr>
            <a:r>
              <a:rPr lang="en-GB" sz="1200" dirty="0" smtClean="0"/>
              <a:t>End of life</a:t>
            </a:r>
            <a:endParaRPr lang="en-GB" sz="1200" dirty="0"/>
          </a:p>
        </p:txBody>
      </p:sp>
      <p:pic>
        <p:nvPicPr>
          <p:cNvPr id="44" name="Picture 118" descr="DHLicon_People"/>
          <p:cNvPicPr>
            <a:picLocks noChangeAspect="1" noChangeArrowheads="1"/>
          </p:cNvPicPr>
          <p:nvPr/>
        </p:nvPicPr>
        <p:blipFill>
          <a:blip r:embed="rId12">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725532" y="2093519"/>
            <a:ext cx="742950" cy="838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8" name="Curved Connector 93"/>
          <p:cNvCxnSpPr>
            <a:stCxn id="90" idx="1"/>
            <a:endCxn id="44" idx="3"/>
          </p:cNvCxnSpPr>
          <p:nvPr/>
        </p:nvCxnSpPr>
        <p:spPr>
          <a:xfrm flipH="1" flipV="1">
            <a:off x="7468482" y="2512633"/>
            <a:ext cx="479362" cy="1817"/>
          </a:xfrm>
          <a:prstGeom prst="straightConnector1">
            <a:avLst/>
          </a:prstGeom>
          <a:ln w="28575">
            <a:solidFill>
              <a:schemeClr val="accent3"/>
            </a:solidFill>
            <a:prstDash val="dash"/>
            <a:headEnd type="triangle"/>
            <a:tailEnd type="none"/>
          </a:ln>
        </p:spPr>
        <p:style>
          <a:lnRef idx="1">
            <a:schemeClr val="accent1"/>
          </a:lnRef>
          <a:fillRef idx="0">
            <a:schemeClr val="accent1"/>
          </a:fillRef>
          <a:effectRef idx="0">
            <a:schemeClr val="accent1"/>
          </a:effectRef>
          <a:fontRef idx="minor">
            <a:schemeClr val="tx1"/>
          </a:fontRef>
        </p:style>
      </p:cxnSp>
      <p:cxnSp>
        <p:nvCxnSpPr>
          <p:cNvPr id="83" name="Elbow Connector 82"/>
          <p:cNvCxnSpPr/>
          <p:nvPr/>
        </p:nvCxnSpPr>
        <p:spPr bwMode="auto">
          <a:xfrm flipV="1">
            <a:off x="1201295" y="6437326"/>
            <a:ext cx="343369" cy="1"/>
          </a:xfrm>
          <a:prstGeom prst="bentConnector3">
            <a:avLst>
              <a:gd name="adj1" fmla="val 50000"/>
            </a:avLst>
          </a:prstGeom>
          <a:solidFill>
            <a:schemeClr val="folHlink"/>
          </a:solidFill>
          <a:ln w="28575" cap="flat" cmpd="sng" algn="ctr">
            <a:solidFill>
              <a:schemeClr val="bg1">
                <a:lumMod val="65000"/>
              </a:schemeClr>
            </a:solidFill>
            <a:prstDash val="sysDot"/>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5" name="TextBox 44"/>
          <p:cNvSpPr txBox="1"/>
          <p:nvPr/>
        </p:nvSpPr>
        <p:spPr>
          <a:xfrm>
            <a:off x="168438" y="1071244"/>
            <a:ext cx="385298" cy="2392257"/>
          </a:xfrm>
          <a:prstGeom prst="rect">
            <a:avLst/>
          </a:prstGeom>
          <a:noFill/>
        </p:spPr>
        <p:txBody>
          <a:bodyPr vert="wordArtVert" wrap="square" rtlCol="0">
            <a:spAutoFit/>
          </a:bodyPr>
          <a:lstStyle/>
          <a:p>
            <a:r>
              <a:rPr lang="en-GB" sz="1200" dirty="0" smtClean="0"/>
              <a:t>CLOSED LOOP</a:t>
            </a:r>
            <a:endParaRPr lang="en-GB" sz="1200" dirty="0"/>
          </a:p>
        </p:txBody>
      </p:sp>
      <p:sp>
        <p:nvSpPr>
          <p:cNvPr id="46" name="TextBox 45"/>
          <p:cNvSpPr txBox="1"/>
          <p:nvPr/>
        </p:nvSpPr>
        <p:spPr>
          <a:xfrm>
            <a:off x="176457" y="3569809"/>
            <a:ext cx="385298" cy="1910576"/>
          </a:xfrm>
          <a:prstGeom prst="rect">
            <a:avLst/>
          </a:prstGeom>
          <a:noFill/>
        </p:spPr>
        <p:txBody>
          <a:bodyPr vert="wordArtVert" wrap="square" rtlCol="0">
            <a:spAutoFit/>
          </a:bodyPr>
          <a:lstStyle/>
          <a:p>
            <a:r>
              <a:rPr lang="en-GB" sz="1200" dirty="0" smtClean="0"/>
              <a:t>OPEN LOOP</a:t>
            </a:r>
            <a:endParaRPr lang="en-GB" sz="1200" dirty="0"/>
          </a:p>
        </p:txBody>
      </p:sp>
      <p:graphicFrame>
        <p:nvGraphicFramePr>
          <p:cNvPr id="47" name="Table 46"/>
          <p:cNvGraphicFramePr>
            <a:graphicFrameLocks noGrp="1"/>
          </p:cNvGraphicFramePr>
          <p:nvPr>
            <p:extLst/>
          </p:nvPr>
        </p:nvGraphicFramePr>
        <p:xfrm>
          <a:off x="3090791" y="5603002"/>
          <a:ext cx="2897647" cy="840513"/>
        </p:xfrm>
        <a:graphic>
          <a:graphicData uri="http://schemas.openxmlformats.org/drawingml/2006/table">
            <a:tbl>
              <a:tblPr>
                <a:tableStyleId>{2D5ABB26-0587-4C30-8999-92F81FD0307C}</a:tableStyleId>
              </a:tblPr>
              <a:tblGrid>
                <a:gridCol w="832338">
                  <a:extLst>
                    <a:ext uri="{9D8B030D-6E8A-4147-A177-3AD203B41FA5}">
                      <a16:colId xmlns:a16="http://schemas.microsoft.com/office/drawing/2014/main" val="20000"/>
                    </a:ext>
                  </a:extLst>
                </a:gridCol>
                <a:gridCol w="2065309">
                  <a:extLst>
                    <a:ext uri="{9D8B030D-6E8A-4147-A177-3AD203B41FA5}">
                      <a16:colId xmlns:a16="http://schemas.microsoft.com/office/drawing/2014/main" val="20001"/>
                    </a:ext>
                  </a:extLst>
                </a:gridCol>
              </a:tblGrid>
              <a:tr h="237343">
                <a:tc>
                  <a:txBody>
                    <a:bodyPr/>
                    <a:lstStyle/>
                    <a:p>
                      <a:r>
                        <a:rPr lang="en-GB" sz="1200" dirty="0" smtClean="0">
                          <a:solidFill>
                            <a:schemeClr val="accent5"/>
                          </a:solidFill>
                        </a:rPr>
                        <a:t>Closed loop</a:t>
                      </a:r>
                      <a:endParaRPr lang="en-GB" sz="1200" dirty="0">
                        <a:solidFill>
                          <a:schemeClr val="accent5"/>
                        </a:solidFill>
                      </a:endParaRP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solidFill>
                            <a:schemeClr val="accent5"/>
                          </a:solidFill>
                        </a:rPr>
                        <a:t>= in-company</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91873">
                <a:tc>
                  <a:txBody>
                    <a:bodyPr/>
                    <a:lstStyle/>
                    <a:p>
                      <a:r>
                        <a:rPr lang="en-GB" sz="1200" dirty="0" smtClean="0"/>
                        <a:t>Open loop </a:t>
                      </a:r>
                      <a:endParaRPr lang="en-GB" sz="1200" dirty="0"/>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t>= other company/same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37343">
                <a:tc>
                  <a:txBody>
                    <a:bodyPr/>
                    <a:lstStyle/>
                    <a:p>
                      <a:pPr algn="ctr"/>
                      <a:r>
                        <a:rPr lang="en-GB" sz="1200" i="1" dirty="0" smtClean="0"/>
                        <a:t>or</a:t>
                      </a:r>
                      <a:endParaRPr lang="en-GB" sz="1200" i="1" dirty="0"/>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t>= other company/other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
        <p:nvSpPr>
          <p:cNvPr id="48" name="Rectangle 47"/>
          <p:cNvSpPr/>
          <p:nvPr/>
        </p:nvSpPr>
        <p:spPr>
          <a:xfrm>
            <a:off x="2982436" y="5460797"/>
            <a:ext cx="3006002" cy="107828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9" name="Elbow Connector 48"/>
          <p:cNvCxnSpPr>
            <a:stCxn id="60" idx="3"/>
            <a:endCxn id="61" idx="1"/>
          </p:cNvCxnSpPr>
          <p:nvPr/>
        </p:nvCxnSpPr>
        <p:spPr bwMode="auto">
          <a:xfrm>
            <a:off x="1121954" y="4205122"/>
            <a:ext cx="380539"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1" name="Elbow Connector 50"/>
          <p:cNvCxnSpPr>
            <a:stCxn id="62" idx="3"/>
            <a:endCxn id="61" idx="1"/>
          </p:cNvCxnSpPr>
          <p:nvPr/>
        </p:nvCxnSpPr>
        <p:spPr bwMode="auto">
          <a:xfrm flipV="1">
            <a:off x="1118867" y="4537324"/>
            <a:ext cx="38362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2" name="Elbow Connector 51"/>
          <p:cNvCxnSpPr>
            <a:stCxn id="54" idx="3"/>
            <a:endCxn id="44" idx="2"/>
          </p:cNvCxnSpPr>
          <p:nvPr/>
        </p:nvCxnSpPr>
        <p:spPr bwMode="auto">
          <a:xfrm flipV="1">
            <a:off x="4876474" y="2931746"/>
            <a:ext cx="2220533" cy="1606118"/>
          </a:xfrm>
          <a:prstGeom prst="bentConnector2">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54" name="Picture 25" descr="DHLicon_Store_01"/>
          <p:cNvPicPr>
            <a:picLocks noChangeAspect="1" noChangeArrowheads="1"/>
          </p:cNvPicPr>
          <p:nvPr/>
        </p:nvPicPr>
        <p:blipFill>
          <a:blip r:embed="rId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118211" y="4392830"/>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 name="Picture 30" descr="DHLicon_Factory"/>
          <p:cNvPicPr>
            <a:picLocks noChangeAspect="1" noChangeArrowheads="1"/>
          </p:cNvPicPr>
          <p:nvPr>
            <p:custDataLst>
              <p:tags r:id="rId3"/>
            </p:custDataLst>
          </p:nvPr>
        </p:nvPicPr>
        <p:blipFill>
          <a:blip r:embed="rId8">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8786" y="4318856"/>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7" name="Elbow Connector 56"/>
          <p:cNvCxnSpPr>
            <a:stCxn id="61" idx="3"/>
            <a:endCxn id="56" idx="1"/>
          </p:cNvCxnSpPr>
          <p:nvPr/>
        </p:nvCxnSpPr>
        <p:spPr bwMode="auto">
          <a:xfrm flipV="1">
            <a:off x="2041324" y="4536123"/>
            <a:ext cx="767462" cy="120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9" name="Elbow Connector 58"/>
          <p:cNvCxnSpPr>
            <a:stCxn id="56" idx="3"/>
            <a:endCxn id="54" idx="1"/>
          </p:cNvCxnSpPr>
          <p:nvPr/>
        </p:nvCxnSpPr>
        <p:spPr bwMode="auto">
          <a:xfrm>
            <a:off x="3347617" y="4536123"/>
            <a:ext cx="770594" cy="17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60" name="Picture 36"/>
          <p:cNvPicPr>
            <a:picLocks noChangeAspect="1"/>
          </p:cNvPicPr>
          <p:nvPr/>
        </p:nvPicPr>
        <p:blipFill>
          <a:blip r:embed="rId9"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52810" y="3956255"/>
            <a:ext cx="569144"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 name="Picture 30" descr="DHLicon_Factory"/>
          <p:cNvPicPr>
            <a:picLocks noChangeAspect="1" noChangeArrowheads="1"/>
          </p:cNvPicPr>
          <p:nvPr>
            <p:custDataLst>
              <p:tags r:id="rId4"/>
            </p:custDataLst>
          </p:nvPr>
        </p:nvPicPr>
        <p:blipFill>
          <a:blip r:embed="rId8">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502493" y="4320057"/>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 name="Picture 1"/>
          <p:cNvPicPr>
            <a:picLocks noChangeAspect="1"/>
          </p:cNvPicPr>
          <p:nvPr/>
        </p:nvPicPr>
        <p:blipFill rotWithShape="1">
          <a:blip r:embed="rId13" cstate="print">
            <a:duotone>
              <a:schemeClr val="accent3">
                <a:shade val="45000"/>
                <a:satMod val="135000"/>
              </a:schemeClr>
              <a:prstClr val="white"/>
            </a:duotone>
            <a:extLst>
              <a:ext uri="{BEBA8EAE-BF5A-486C-A8C5-ECC9F3942E4B}">
                <a14:imgProps xmlns:a14="http://schemas.microsoft.com/office/drawing/2010/main">
                  <a14:imgLayer r:embed="rId14">
                    <a14:imgEffect>
                      <a14:colorTemperature colorTemp="5000"/>
                    </a14:imgEffect>
                    <a14:imgEffect>
                      <a14:saturation sat="60000"/>
                    </a14:imgEffect>
                  </a14:imgLayer>
                </a14:imgProps>
              </a:ext>
              <a:ext uri="{28A0092B-C50C-407E-A947-70E740481C1C}">
                <a14:useLocalDpi xmlns:a14="http://schemas.microsoft.com/office/drawing/2010/main" val="0"/>
              </a:ext>
            </a:extLst>
          </a:blip>
          <a:srcRect l="9321" t="14607" r="8391" b="16489"/>
          <a:stretch/>
        </p:blipFill>
        <p:spPr bwMode="auto">
          <a:xfrm>
            <a:off x="552810" y="4658810"/>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3" name="Elbow Connector 62"/>
          <p:cNvCxnSpPr>
            <a:stCxn id="50" idx="2"/>
            <a:endCxn id="56" idx="0"/>
          </p:cNvCxnSpPr>
          <p:nvPr/>
        </p:nvCxnSpPr>
        <p:spPr bwMode="auto">
          <a:xfrm rot="16200000" flipH="1">
            <a:off x="1639765" y="2880418"/>
            <a:ext cx="1585571" cy="1291303"/>
          </a:xfrm>
          <a:prstGeom prst="bentConnector3">
            <a:avLst>
              <a:gd name="adj1" fmla="val 51891"/>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4" name="TextBox 63"/>
          <p:cNvSpPr txBox="1"/>
          <p:nvPr/>
        </p:nvSpPr>
        <p:spPr>
          <a:xfrm>
            <a:off x="1552976" y="3874022"/>
            <a:ext cx="1603381" cy="259045"/>
          </a:xfrm>
          <a:prstGeom prst="rect">
            <a:avLst/>
          </a:prstGeom>
          <a:noFill/>
        </p:spPr>
        <p:txBody>
          <a:bodyPr wrap="square" rtlCol="0">
            <a:spAutoFit/>
          </a:bodyPr>
          <a:lstStyle/>
          <a:p>
            <a:pPr algn="ctr">
              <a:lnSpc>
                <a:spcPts val="1300"/>
              </a:lnSpc>
            </a:pPr>
            <a:r>
              <a:rPr lang="en-GB" sz="1200" i="1" dirty="0" smtClean="0"/>
              <a:t>OEM parts</a:t>
            </a:r>
          </a:p>
        </p:txBody>
      </p:sp>
      <p:cxnSp>
        <p:nvCxnSpPr>
          <p:cNvPr id="65" name="Elbow Connector 64"/>
          <p:cNvCxnSpPr>
            <a:stCxn id="18" idx="2"/>
            <a:endCxn id="54" idx="0"/>
          </p:cNvCxnSpPr>
          <p:nvPr/>
        </p:nvCxnSpPr>
        <p:spPr bwMode="auto">
          <a:xfrm>
            <a:off x="4497343" y="2661591"/>
            <a:ext cx="0" cy="1731239"/>
          </a:xfrm>
          <a:prstGeom prst="straightConnector1">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6" name="TextBox 65"/>
          <p:cNvSpPr txBox="1"/>
          <p:nvPr/>
        </p:nvSpPr>
        <p:spPr>
          <a:xfrm>
            <a:off x="3818109" y="4759689"/>
            <a:ext cx="1363703" cy="425758"/>
          </a:xfrm>
          <a:prstGeom prst="rect">
            <a:avLst/>
          </a:prstGeom>
          <a:noFill/>
        </p:spPr>
        <p:txBody>
          <a:bodyPr wrap="square" rtlCol="0">
            <a:spAutoFit/>
          </a:bodyPr>
          <a:lstStyle/>
          <a:p>
            <a:pPr algn="ctr">
              <a:lnSpc>
                <a:spcPts val="1300"/>
              </a:lnSpc>
            </a:pPr>
            <a:r>
              <a:rPr lang="en-GB" sz="1200" i="1" dirty="0" smtClean="0"/>
              <a:t>Planning &amp; Logistics</a:t>
            </a:r>
            <a:endParaRPr lang="en-GB" sz="1200" i="1" dirty="0"/>
          </a:p>
        </p:txBody>
      </p:sp>
      <p:sp>
        <p:nvSpPr>
          <p:cNvPr id="68" name="TextBox 67"/>
          <p:cNvSpPr txBox="1"/>
          <p:nvPr/>
        </p:nvSpPr>
        <p:spPr>
          <a:xfrm>
            <a:off x="2379530" y="4772987"/>
            <a:ext cx="1363703" cy="259045"/>
          </a:xfrm>
          <a:prstGeom prst="rect">
            <a:avLst/>
          </a:prstGeom>
          <a:noFill/>
        </p:spPr>
        <p:txBody>
          <a:bodyPr wrap="square" rtlCol="0">
            <a:spAutoFit/>
          </a:bodyPr>
          <a:lstStyle/>
          <a:p>
            <a:pPr algn="ctr">
              <a:lnSpc>
                <a:spcPts val="1300"/>
              </a:lnSpc>
            </a:pPr>
            <a:r>
              <a:rPr lang="en-GB" sz="1200" i="1" dirty="0" smtClean="0"/>
              <a:t>Remanufacturing</a:t>
            </a:r>
            <a:endParaRPr lang="en-GB" sz="1200" i="1" dirty="0"/>
          </a:p>
        </p:txBody>
      </p:sp>
      <p:sp>
        <p:nvSpPr>
          <p:cNvPr id="69" name="TextBox 68"/>
          <p:cNvSpPr txBox="1"/>
          <p:nvPr/>
        </p:nvSpPr>
        <p:spPr>
          <a:xfrm>
            <a:off x="1099576" y="4735919"/>
            <a:ext cx="1363703" cy="592470"/>
          </a:xfrm>
          <a:prstGeom prst="rect">
            <a:avLst/>
          </a:prstGeom>
          <a:noFill/>
        </p:spPr>
        <p:txBody>
          <a:bodyPr wrap="square" rtlCol="0">
            <a:spAutoFit/>
          </a:bodyPr>
          <a:lstStyle/>
          <a:p>
            <a:pPr algn="ctr">
              <a:lnSpc>
                <a:spcPts val="1300"/>
              </a:lnSpc>
            </a:pPr>
            <a:r>
              <a:rPr lang="en-GB" sz="1200" i="1" dirty="0" smtClean="0"/>
              <a:t>Bespoke/ standard </a:t>
            </a:r>
          </a:p>
          <a:p>
            <a:pPr algn="ctr">
              <a:lnSpc>
                <a:spcPts val="1300"/>
              </a:lnSpc>
            </a:pPr>
            <a:r>
              <a:rPr lang="en-GB" sz="1200" i="1" dirty="0" smtClean="0"/>
              <a:t>parts</a:t>
            </a:r>
            <a:endParaRPr lang="en-GB" sz="1200" i="1" dirty="0"/>
          </a:p>
        </p:txBody>
      </p:sp>
      <p:pic>
        <p:nvPicPr>
          <p:cNvPr id="70" name="Picture 2" descr="Very Basic Design Icon | iOS 7 Iconset | Icons8"/>
          <p:cNvPicPr>
            <a:picLocks noChangeAspect="1" noChangeArrowheads="1"/>
          </p:cNvPicPr>
          <p:nvPr/>
        </p:nvPicPr>
        <p:blipFill>
          <a:blip r:embed="rId15"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112920" y="3491623"/>
            <a:ext cx="542947" cy="542947"/>
          </a:xfrm>
          <a:prstGeom prst="rect">
            <a:avLst/>
          </a:prstGeom>
          <a:noFill/>
          <a:extLst>
            <a:ext uri="{909E8E84-426E-40DD-AFC4-6F175D3DCCD1}">
              <a14:hiddenFill xmlns:a14="http://schemas.microsoft.com/office/drawing/2010/main">
                <a:solidFill>
                  <a:srgbClr val="FFFFFF"/>
                </a:solidFill>
              </a14:hiddenFill>
            </a:ext>
          </a:extLst>
        </p:spPr>
      </p:pic>
      <p:sp>
        <p:nvSpPr>
          <p:cNvPr id="71" name="TextBox 70"/>
          <p:cNvSpPr txBox="1"/>
          <p:nvPr/>
        </p:nvSpPr>
        <p:spPr>
          <a:xfrm>
            <a:off x="4648478" y="4033440"/>
            <a:ext cx="1363703" cy="425758"/>
          </a:xfrm>
          <a:prstGeom prst="rect">
            <a:avLst/>
          </a:prstGeom>
          <a:noFill/>
        </p:spPr>
        <p:txBody>
          <a:bodyPr wrap="square" rtlCol="0">
            <a:spAutoFit/>
          </a:bodyPr>
          <a:lstStyle/>
          <a:p>
            <a:pPr algn="ctr">
              <a:lnSpc>
                <a:spcPts val="1300"/>
              </a:lnSpc>
            </a:pPr>
            <a:r>
              <a:rPr lang="en-GB" sz="1200" dirty="0" err="1" smtClean="0"/>
              <a:t>Rype</a:t>
            </a:r>
            <a:r>
              <a:rPr lang="en-GB" sz="1200" dirty="0" smtClean="0"/>
              <a:t> Office designers</a:t>
            </a:r>
            <a:endParaRPr lang="en-GB" sz="1200" dirty="0"/>
          </a:p>
        </p:txBody>
      </p:sp>
      <p:sp>
        <p:nvSpPr>
          <p:cNvPr id="84" name="TextBox 83"/>
          <p:cNvSpPr txBox="1"/>
          <p:nvPr/>
        </p:nvSpPr>
        <p:spPr>
          <a:xfrm>
            <a:off x="2883948" y="3179233"/>
            <a:ext cx="1603381" cy="425758"/>
          </a:xfrm>
          <a:prstGeom prst="rect">
            <a:avLst/>
          </a:prstGeom>
          <a:noFill/>
        </p:spPr>
        <p:txBody>
          <a:bodyPr wrap="square" rtlCol="0">
            <a:spAutoFit/>
          </a:bodyPr>
          <a:lstStyle/>
          <a:p>
            <a:pPr algn="ctr">
              <a:lnSpc>
                <a:spcPts val="1300"/>
              </a:lnSpc>
            </a:pPr>
            <a:r>
              <a:rPr lang="en-GB" sz="1200" i="1" dirty="0" smtClean="0"/>
              <a:t>New pieces if required</a:t>
            </a:r>
          </a:p>
        </p:txBody>
      </p:sp>
      <p:cxnSp>
        <p:nvCxnSpPr>
          <p:cNvPr id="85" name="Curved Connector 93"/>
          <p:cNvCxnSpPr>
            <a:stCxn id="56" idx="2"/>
            <a:endCxn id="90" idx="2"/>
          </p:cNvCxnSpPr>
          <p:nvPr/>
        </p:nvCxnSpPr>
        <p:spPr>
          <a:xfrm rot="5400000" flipH="1" flipV="1">
            <a:off x="4624137" y="1232833"/>
            <a:ext cx="1974622" cy="5066492"/>
          </a:xfrm>
          <a:prstGeom prst="bentConnector3">
            <a:avLst>
              <a:gd name="adj1" fmla="val -21111"/>
            </a:avLst>
          </a:prstGeom>
          <a:ln w="28575">
            <a:solidFill>
              <a:schemeClr val="accent3"/>
            </a:solidFill>
            <a:prstDash val="dash"/>
            <a:headEnd type="triangle"/>
            <a:tailEnd type="none"/>
          </a:ln>
        </p:spPr>
        <p:style>
          <a:lnRef idx="1">
            <a:schemeClr val="accent1"/>
          </a:lnRef>
          <a:fillRef idx="0">
            <a:schemeClr val="accent1"/>
          </a:fillRef>
          <a:effectRef idx="0">
            <a:schemeClr val="accent1"/>
          </a:effectRef>
          <a:fontRef idx="minor">
            <a:schemeClr val="tx1"/>
          </a:fontRef>
        </p:style>
      </p:cxnSp>
      <p:cxnSp>
        <p:nvCxnSpPr>
          <p:cNvPr id="91" name="Elbow Connector 90"/>
          <p:cNvCxnSpPr>
            <a:stCxn id="54" idx="0"/>
            <a:endCxn id="70" idx="1"/>
          </p:cNvCxnSpPr>
          <p:nvPr/>
        </p:nvCxnSpPr>
        <p:spPr bwMode="auto">
          <a:xfrm rot="5400000" flipH="1" flipV="1">
            <a:off x="4490265" y="3770176"/>
            <a:ext cx="629733" cy="615577"/>
          </a:xfrm>
          <a:prstGeom prst="bentConnector2">
            <a:avLst/>
          </a:prstGeom>
          <a:solidFill>
            <a:schemeClr val="folHlink"/>
          </a:solidFill>
          <a:ln w="28575" cap="flat" cmpd="sng" algn="ctr">
            <a:solidFill>
              <a:schemeClr val="bg1">
                <a:lumMod val="65000"/>
              </a:schemeClr>
            </a:solidFill>
            <a:prstDash val="sysDot"/>
            <a:round/>
            <a:headEnd type="triangl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5" name="Picture 125" descr="DHLicon_Human"/>
          <p:cNvPicPr>
            <a:picLocks noChangeAspect="1" noChangeArrowheads="1"/>
          </p:cNvPicPr>
          <p:nvPr/>
        </p:nvPicPr>
        <p:blipFill>
          <a:blip r:embed="rId16" cstate="print">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438988" y="3422456"/>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6" name="Curved Connector 93"/>
          <p:cNvCxnSpPr>
            <a:stCxn id="44" idx="1"/>
            <a:endCxn id="95" idx="0"/>
          </p:cNvCxnSpPr>
          <p:nvPr/>
        </p:nvCxnSpPr>
        <p:spPr>
          <a:xfrm rot="10800000" flipV="1">
            <a:off x="6589008" y="2512632"/>
            <a:ext cx="136525" cy="909823"/>
          </a:xfrm>
          <a:prstGeom prst="bentConnector2">
            <a:avLst/>
          </a:prstGeom>
          <a:ln w="28575">
            <a:solidFill>
              <a:schemeClr val="accent3"/>
            </a:solidFill>
            <a:prstDash val="sysDot"/>
            <a:headEnd type="triangle"/>
            <a:tailEnd type="triangle"/>
          </a:ln>
        </p:spPr>
        <p:style>
          <a:lnRef idx="1">
            <a:schemeClr val="accent1"/>
          </a:lnRef>
          <a:fillRef idx="0">
            <a:schemeClr val="accent1"/>
          </a:fillRef>
          <a:effectRef idx="0">
            <a:schemeClr val="accent1"/>
          </a:effectRef>
          <a:fontRef idx="minor">
            <a:schemeClr val="tx1"/>
          </a:fontRef>
        </p:style>
      </p:cxnSp>
      <p:sp>
        <p:nvSpPr>
          <p:cNvPr id="97" name="TextBox 96"/>
          <p:cNvSpPr txBox="1"/>
          <p:nvPr/>
        </p:nvSpPr>
        <p:spPr>
          <a:xfrm>
            <a:off x="5937521" y="4069538"/>
            <a:ext cx="1271101" cy="264752"/>
          </a:xfrm>
          <a:prstGeom prst="rect">
            <a:avLst/>
          </a:prstGeom>
          <a:noFill/>
        </p:spPr>
        <p:txBody>
          <a:bodyPr wrap="square" rtlCol="0">
            <a:spAutoFit/>
          </a:bodyPr>
          <a:lstStyle/>
          <a:p>
            <a:pPr algn="ctr">
              <a:lnSpc>
                <a:spcPts val="1300"/>
              </a:lnSpc>
            </a:pPr>
            <a:r>
              <a:rPr lang="en-GB" sz="1200" dirty="0" smtClean="0"/>
              <a:t>Buyer</a:t>
            </a:r>
            <a:endParaRPr lang="en-GB" sz="1200" dirty="0"/>
          </a:p>
        </p:txBody>
      </p:sp>
      <p:sp>
        <p:nvSpPr>
          <p:cNvPr id="108" name="TextBox 107"/>
          <p:cNvSpPr txBox="1"/>
          <p:nvPr/>
        </p:nvSpPr>
        <p:spPr>
          <a:xfrm>
            <a:off x="7763699" y="2761047"/>
            <a:ext cx="764747" cy="425758"/>
          </a:xfrm>
          <a:prstGeom prst="rect">
            <a:avLst/>
          </a:prstGeom>
          <a:noFill/>
        </p:spPr>
        <p:txBody>
          <a:bodyPr vert="horz" wrap="square" rtlCol="0">
            <a:spAutoFit/>
          </a:bodyPr>
          <a:lstStyle/>
          <a:p>
            <a:pPr algn="ctr">
              <a:lnSpc>
                <a:spcPts val="1300"/>
              </a:lnSpc>
            </a:pPr>
            <a:r>
              <a:rPr lang="en-GB" sz="1200" i="1" dirty="0" smtClean="0"/>
              <a:t>Re-use collector</a:t>
            </a:r>
            <a:endParaRPr lang="en-GB" sz="1200" i="1" dirty="0"/>
          </a:p>
        </p:txBody>
      </p:sp>
      <p:cxnSp>
        <p:nvCxnSpPr>
          <p:cNvPr id="111" name="Curved Connector 93"/>
          <p:cNvCxnSpPr>
            <a:stCxn id="70" idx="3"/>
            <a:endCxn id="95" idx="1"/>
          </p:cNvCxnSpPr>
          <p:nvPr/>
        </p:nvCxnSpPr>
        <p:spPr>
          <a:xfrm>
            <a:off x="5655867" y="3763097"/>
            <a:ext cx="783121" cy="1946"/>
          </a:xfrm>
          <a:prstGeom prst="straightConnector1">
            <a:avLst/>
          </a:prstGeom>
          <a:ln w="28575">
            <a:solidFill>
              <a:schemeClr val="accent3"/>
            </a:solidFill>
            <a:prstDash val="sysDot"/>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23" name="Elbow Connector 122"/>
          <p:cNvCxnSpPr>
            <a:stCxn id="19" idx="2"/>
            <a:endCxn id="54" idx="0"/>
          </p:cNvCxnSpPr>
          <p:nvPr/>
        </p:nvCxnSpPr>
        <p:spPr bwMode="auto">
          <a:xfrm rot="16200000" flipH="1">
            <a:off x="2956966" y="2852453"/>
            <a:ext cx="1659546" cy="1421208"/>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7" name="TextBox 66"/>
          <p:cNvSpPr txBox="1"/>
          <p:nvPr/>
        </p:nvSpPr>
        <p:spPr>
          <a:xfrm>
            <a:off x="6322925" y="6136340"/>
            <a:ext cx="2411173" cy="307777"/>
          </a:xfrm>
          <a:prstGeom prst="rect">
            <a:avLst/>
          </a:prstGeom>
          <a:noFill/>
        </p:spPr>
        <p:txBody>
          <a:bodyPr wrap="none" rtlCol="0">
            <a:spAutoFit/>
          </a:bodyPr>
          <a:lstStyle/>
          <a:p>
            <a:r>
              <a:rPr lang="en-GB" i="1" dirty="0" smtClean="0">
                <a:sym typeface="Symbol" panose="05050102010706020507" pitchFamily="18" charset="2"/>
              </a:rPr>
              <a:t> </a:t>
            </a:r>
            <a:r>
              <a:rPr lang="en-GB" i="1" dirty="0" smtClean="0"/>
              <a:t>Catherine Weetman 2015</a:t>
            </a:r>
            <a:endParaRPr lang="en-GB" i="1" dirty="0"/>
          </a:p>
        </p:txBody>
      </p:sp>
    </p:spTree>
    <p:extLst>
      <p:ext uri="{BB962C8B-B14F-4D97-AF65-F5344CB8AC3E}">
        <p14:creationId xmlns:p14="http://schemas.microsoft.com/office/powerpoint/2010/main" val="1899655241"/>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9 key points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We have scanned a tiny sub-set of industrial manufacturing circular developments, outlining the vast potential for companies to transform their supply- and value-chains.  </a:t>
            </a:r>
            <a:endParaRPr lang="en-GB" dirty="0" smtClean="0"/>
          </a:p>
          <a:p>
            <a:pPr marL="0" indent="0">
              <a:buNone/>
            </a:pPr>
            <a:r>
              <a:rPr lang="en-GB" dirty="0" smtClean="0"/>
              <a:t>Whereas </a:t>
            </a:r>
            <a:r>
              <a:rPr lang="en-GB" dirty="0"/>
              <a:t>consumers are beginning to prefer access to ownership, for businesses the procurement and performance benefits are clearer.  </a:t>
            </a:r>
            <a:endParaRPr lang="en-GB" dirty="0" smtClean="0"/>
          </a:p>
          <a:p>
            <a:r>
              <a:rPr lang="en-GB" dirty="0" smtClean="0"/>
              <a:t>For </a:t>
            </a:r>
            <a:r>
              <a:rPr lang="en-GB" dirty="0"/>
              <a:t>producers, there are additional benefits from closer customer relationships and better understanding of product performance, plus the opportunity to develop service and maintenance capabilities (and revenue), and we explore this further in Part 3.  There are some challenges, such as financing the switch from sales-based cash flow to contracts, with potential risk around customer insolvency etc.</a:t>
            </a:r>
          </a:p>
          <a:p>
            <a:r>
              <a:rPr lang="en-GB" dirty="0"/>
              <a:t>The recovery flows, potential for high quality recycling, remanufacture and maintenance services poses supply chain challenges too, not least providing effective, efficient and secure reverse supply chains. </a:t>
            </a:r>
            <a:endParaRPr lang="en-GB" dirty="0" smtClean="0"/>
          </a:p>
          <a:p>
            <a:pPr marL="0" indent="0">
              <a:buNone/>
            </a:pPr>
            <a:r>
              <a:rPr lang="en-GB" i="1" dirty="0"/>
              <a:t>‘insanity has been defined as doing the same thing over and over and expecting a different outcome.  Negligence is described as doing the same thing over and over even though you know it is stupid, dangerous and wrong.  Now that we know, its’ time for a change.  Negligence starts tomorrow.’</a:t>
            </a:r>
          </a:p>
          <a:p>
            <a:pPr marL="0" indent="0">
              <a:buNone/>
            </a:pPr>
            <a:r>
              <a:rPr lang="en-GB" sz="1500" dirty="0" err="1"/>
              <a:t>Braungart</a:t>
            </a:r>
            <a:r>
              <a:rPr lang="en-GB" sz="1500" dirty="0"/>
              <a:t>, M and McDonough, W (2009) Cradle to Cradle: remaking the way we make things, </a:t>
            </a:r>
            <a:r>
              <a:rPr lang="en-GB" sz="1500" i="1" dirty="0"/>
              <a:t>Vintage Books</a:t>
            </a:r>
            <a:r>
              <a:rPr lang="en-GB" sz="1500" dirty="0"/>
              <a:t>, UK, </a:t>
            </a:r>
            <a:r>
              <a:rPr lang="en-GB" sz="1500" dirty="0" smtClean="0"/>
              <a:t>p117</a:t>
            </a:r>
            <a:endParaRPr lang="en-GB" sz="1500" dirty="0"/>
          </a:p>
        </p:txBody>
      </p:sp>
    </p:spTree>
    <p:extLst>
      <p:ext uri="{BB962C8B-B14F-4D97-AF65-F5344CB8AC3E}">
        <p14:creationId xmlns:p14="http://schemas.microsoft.com/office/powerpoint/2010/main" val="288983837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9 resources</a:t>
            </a:r>
            <a:endParaRPr lang="en-GB" dirty="0"/>
          </a:p>
        </p:txBody>
      </p:sp>
      <p:sp>
        <p:nvSpPr>
          <p:cNvPr id="3" name="Content Placeholder 2"/>
          <p:cNvSpPr>
            <a:spLocks noGrp="1"/>
          </p:cNvSpPr>
          <p:nvPr>
            <p:ph idx="1"/>
          </p:nvPr>
        </p:nvSpPr>
        <p:spPr/>
        <p:txBody>
          <a:bodyPr/>
          <a:lstStyle/>
          <a:p>
            <a:pPr lvl="0"/>
            <a:r>
              <a:rPr lang="en-GB" dirty="0"/>
              <a:t>BIS Defra (2012) Resource Security Action Plan: Making the most of valuable materials </a:t>
            </a:r>
            <a:r>
              <a:rPr lang="en-GB" u="sng" dirty="0">
                <a:hlinkClick r:id="rId2"/>
              </a:rPr>
              <a:t>www.gov.uk/government/uploads/system/uploads/attachment_data/file/69511/pb13719-resource-security-action-plan.pdf</a:t>
            </a:r>
            <a:r>
              <a:rPr lang="en-GB" dirty="0"/>
              <a:t>   </a:t>
            </a:r>
          </a:p>
          <a:p>
            <a:pPr lvl="0"/>
            <a:r>
              <a:rPr lang="en-GB" dirty="0" err="1"/>
              <a:t>Lavery</a:t>
            </a:r>
            <a:r>
              <a:rPr lang="en-GB" dirty="0"/>
              <a:t> G, Pennell N, Brown S, Evans S (2013) The Next Manufacturing Revolution: non-labour resource productivity and its potential for remanufacturing, (</a:t>
            </a:r>
            <a:r>
              <a:rPr lang="en-GB" i="1" dirty="0"/>
              <a:t>online</a:t>
            </a:r>
            <a:r>
              <a:rPr lang="en-GB" dirty="0"/>
              <a:t>) </a:t>
            </a:r>
            <a:r>
              <a:rPr lang="en-GB" u="sng" dirty="0">
                <a:hlinkClick r:id="rId3"/>
              </a:rPr>
              <a:t>www.nextmanufacturingrevolution.org/</a:t>
            </a:r>
            <a:endParaRPr lang="en-GB" dirty="0"/>
          </a:p>
          <a:p>
            <a:pPr lvl="0"/>
            <a:r>
              <a:rPr lang="en-GB" dirty="0"/>
              <a:t>Institute for Manufacturing, University of Cambridge </a:t>
            </a:r>
            <a:r>
              <a:rPr lang="en-GB" u="sng" dirty="0">
                <a:hlinkClick r:id="rId4"/>
              </a:rPr>
              <a:t>http://www.ifm.eng.cam.ac.uk/</a:t>
            </a:r>
            <a:r>
              <a:rPr lang="en-GB" dirty="0"/>
              <a:t> </a:t>
            </a:r>
          </a:p>
          <a:p>
            <a:pPr lvl="0"/>
            <a:r>
              <a:rPr lang="en-GB" dirty="0" err="1"/>
              <a:t>Braungart</a:t>
            </a:r>
            <a:r>
              <a:rPr lang="en-GB" dirty="0"/>
              <a:t>, M and McDonough, W (2009) Cradle to Cradle: remaking the way we make things, </a:t>
            </a:r>
            <a:r>
              <a:rPr lang="en-GB" i="1" dirty="0"/>
              <a:t>Vintage Books</a:t>
            </a:r>
            <a:r>
              <a:rPr lang="en-GB" dirty="0"/>
              <a:t>, UK</a:t>
            </a:r>
          </a:p>
          <a:p>
            <a:r>
              <a:rPr lang="en-GB" dirty="0"/>
              <a:t>Hawken, P, </a:t>
            </a:r>
            <a:r>
              <a:rPr lang="en-GB" dirty="0" err="1"/>
              <a:t>Lovins</a:t>
            </a:r>
            <a:r>
              <a:rPr lang="en-GB" dirty="0"/>
              <a:t> AB, </a:t>
            </a:r>
            <a:r>
              <a:rPr lang="en-GB" dirty="0" err="1"/>
              <a:t>Lovins</a:t>
            </a:r>
            <a:r>
              <a:rPr lang="en-GB" dirty="0"/>
              <a:t> LH, Natural Capitalism: the next industrial revolution, revised edition published by </a:t>
            </a:r>
            <a:r>
              <a:rPr lang="en-GB" dirty="0" err="1"/>
              <a:t>Earthscan</a:t>
            </a:r>
            <a:r>
              <a:rPr lang="en-GB" dirty="0"/>
              <a:t>, 2010</a:t>
            </a:r>
          </a:p>
        </p:txBody>
      </p:sp>
    </p:spTree>
    <p:extLst>
      <p:ext uri="{BB962C8B-B14F-4D97-AF65-F5344CB8AC3E}">
        <p14:creationId xmlns:p14="http://schemas.microsoft.com/office/powerpoint/2010/main" val="3588284152"/>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lstStyle/>
          <a:p>
            <a:r>
              <a:rPr lang="en-GB" dirty="0" smtClean="0"/>
              <a:t>Chapter 10 overview</a:t>
            </a:r>
            <a:endParaRPr lang="en-GB" dirty="0"/>
          </a:p>
        </p:txBody>
      </p:sp>
      <p:sp>
        <p:nvSpPr>
          <p:cNvPr id="3" name="Content Placeholder 2"/>
          <p:cNvSpPr>
            <a:spLocks noGrp="1"/>
          </p:cNvSpPr>
          <p:nvPr>
            <p:ph idx="1"/>
          </p:nvPr>
        </p:nvSpPr>
        <p:spPr>
          <a:xfrm>
            <a:off x="628650" y="1066453"/>
            <a:ext cx="7886700" cy="4666215"/>
          </a:xfrm>
        </p:spPr>
        <p:txBody>
          <a:bodyPr>
            <a:normAutofit fontScale="77500" lnSpcReduction="20000"/>
          </a:bodyPr>
          <a:lstStyle/>
          <a:p>
            <a:pPr marL="0" indent="0">
              <a:buNone/>
            </a:pPr>
            <a:r>
              <a:rPr lang="en-GB" dirty="0"/>
              <a:t>This chapter focusses on supply chain strategy, supply-chain network design and planning.  We look at how our ‘traditional’ supply chains will evolve to support the transition to circular approaches:  for products, services, processes or entire business models.  We start with a quick reminder of the global </a:t>
            </a:r>
            <a:r>
              <a:rPr lang="en-GB" b="1" dirty="0"/>
              <a:t>drivers and megatrends</a:t>
            </a:r>
            <a:r>
              <a:rPr lang="en-GB" dirty="0"/>
              <a:t> affecting supply chain strategy and network design.  Next, we look at </a:t>
            </a:r>
            <a:r>
              <a:rPr lang="en-GB" b="1" dirty="0"/>
              <a:t>features of traditional supply chains</a:t>
            </a:r>
            <a:r>
              <a:rPr lang="en-GB" dirty="0"/>
              <a:t>, highlighting those likely to be transformed in </a:t>
            </a:r>
            <a:r>
              <a:rPr lang="en-GB" b="1" dirty="0"/>
              <a:t>circular models</a:t>
            </a:r>
            <a:r>
              <a:rPr lang="en-GB" dirty="0"/>
              <a:t>.  Then, we examine supply chains for the circular economy, asking:</a:t>
            </a:r>
          </a:p>
          <a:p>
            <a:pPr lvl="0"/>
            <a:r>
              <a:rPr lang="en-GB" dirty="0"/>
              <a:t>How supply chain </a:t>
            </a:r>
            <a:r>
              <a:rPr lang="en-GB" b="1" dirty="0"/>
              <a:t>strategies</a:t>
            </a:r>
            <a:r>
              <a:rPr lang="en-GB" dirty="0"/>
              <a:t> will evolve, with expanded </a:t>
            </a:r>
            <a:r>
              <a:rPr lang="en-GB" b="1" dirty="0"/>
              <a:t>scope</a:t>
            </a:r>
            <a:r>
              <a:rPr lang="en-GB" dirty="0"/>
              <a:t> and a more </a:t>
            </a:r>
            <a:r>
              <a:rPr lang="en-GB" b="1" dirty="0"/>
              <a:t>complex</a:t>
            </a:r>
            <a:r>
              <a:rPr lang="en-GB" dirty="0"/>
              <a:t> range of choices and trade-offs, and aiming for resilience and agility.</a:t>
            </a:r>
          </a:p>
          <a:p>
            <a:pPr lvl="0"/>
            <a:r>
              <a:rPr lang="en-GB" dirty="0"/>
              <a:t>What kind of </a:t>
            </a:r>
            <a:r>
              <a:rPr lang="en-GB" b="1" dirty="0"/>
              <a:t>network designs</a:t>
            </a:r>
            <a:r>
              <a:rPr lang="en-GB" dirty="0"/>
              <a:t> will best support circular models, with </a:t>
            </a:r>
            <a:r>
              <a:rPr lang="en-GB" b="1" dirty="0"/>
              <a:t>distributed manufacturing</a:t>
            </a:r>
            <a:r>
              <a:rPr lang="en-GB" dirty="0"/>
              <a:t> and locally recovered materials?  What are the key </a:t>
            </a:r>
            <a:r>
              <a:rPr lang="en-GB" b="1" dirty="0"/>
              <a:t>principles</a:t>
            </a:r>
            <a:r>
              <a:rPr lang="en-GB" dirty="0"/>
              <a:t> for these sustainable models? </a:t>
            </a:r>
          </a:p>
          <a:p>
            <a:pPr lvl="0"/>
            <a:r>
              <a:rPr lang="en-GB" dirty="0"/>
              <a:t>Switching from ownership to </a:t>
            </a:r>
            <a:r>
              <a:rPr lang="en-GB" b="1" dirty="0"/>
              <a:t>access</a:t>
            </a:r>
            <a:r>
              <a:rPr lang="en-GB" dirty="0"/>
              <a:t> models, and delivering </a:t>
            </a:r>
            <a:r>
              <a:rPr lang="en-GB" b="1" dirty="0"/>
              <a:t>performance</a:t>
            </a:r>
            <a:r>
              <a:rPr lang="en-GB" dirty="0"/>
              <a:t> instead of products, will create radically different flows of materials and components and feature new partnerships and support systems.  How do we design supply chains to support these new flows of materials and value? </a:t>
            </a:r>
            <a:r>
              <a:rPr lang="en-GB" b="1" dirty="0"/>
              <a:t> </a:t>
            </a:r>
            <a:r>
              <a:rPr lang="en-GB" dirty="0"/>
              <a:t>Which </a:t>
            </a:r>
            <a:r>
              <a:rPr lang="en-GB" b="1" dirty="0"/>
              <a:t>enabling technologies</a:t>
            </a:r>
            <a:r>
              <a:rPr lang="en-GB" dirty="0"/>
              <a:t> will change inbound flows, manufacture and repair, and provide rich sources of information?</a:t>
            </a:r>
          </a:p>
          <a:p>
            <a:pPr lvl="0"/>
            <a:r>
              <a:rPr lang="en-GB" dirty="0"/>
              <a:t>How can the </a:t>
            </a:r>
            <a:r>
              <a:rPr lang="en-GB" b="1" dirty="0"/>
              <a:t>supply chain</a:t>
            </a:r>
            <a:r>
              <a:rPr lang="en-GB" dirty="0"/>
              <a:t> can develop its own </a:t>
            </a:r>
            <a:r>
              <a:rPr lang="en-GB" b="1" dirty="0"/>
              <a:t>circular initiatives</a:t>
            </a:r>
            <a:r>
              <a:rPr lang="en-GB" dirty="0"/>
              <a:t>, particularly for packaging, consumables and ‘assets’ including warehouses and vehicles?</a:t>
            </a:r>
          </a:p>
          <a:p>
            <a:pPr lvl="0"/>
            <a:r>
              <a:rPr lang="en-GB" dirty="0"/>
              <a:t>How will we define and measure </a:t>
            </a:r>
            <a:r>
              <a:rPr lang="en-GB" b="1" dirty="0"/>
              <a:t>criteria</a:t>
            </a:r>
            <a:r>
              <a:rPr lang="en-GB" dirty="0"/>
              <a:t> for supply chain </a:t>
            </a:r>
            <a:r>
              <a:rPr lang="en-GB" b="1" dirty="0"/>
              <a:t>success</a:t>
            </a:r>
            <a:r>
              <a:rPr lang="en-GB" dirty="0"/>
              <a:t>?</a:t>
            </a:r>
          </a:p>
          <a:p>
            <a:pPr lvl="0"/>
            <a:r>
              <a:rPr lang="en-GB" dirty="0"/>
              <a:t>What kind of changes will we need to incorporate in </a:t>
            </a:r>
            <a:r>
              <a:rPr lang="en-GB" b="1" dirty="0"/>
              <a:t>planning</a:t>
            </a:r>
            <a:r>
              <a:rPr lang="en-GB" dirty="0"/>
              <a:t> supply chain activities?  How does </a:t>
            </a:r>
            <a:r>
              <a:rPr lang="en-GB" b="1" dirty="0"/>
              <a:t>product lifecycle management</a:t>
            </a:r>
            <a:r>
              <a:rPr lang="en-GB" dirty="0"/>
              <a:t> support circular approaches?</a:t>
            </a:r>
          </a:p>
          <a:p>
            <a:endParaRPr lang="en-GB" dirty="0"/>
          </a:p>
        </p:txBody>
      </p:sp>
      <p:grpSp>
        <p:nvGrpSpPr>
          <p:cNvPr id="4" name="Group 3"/>
          <p:cNvGrpSpPr/>
          <p:nvPr/>
        </p:nvGrpSpPr>
        <p:grpSpPr>
          <a:xfrm>
            <a:off x="272870" y="5693028"/>
            <a:ext cx="8324667" cy="1044000"/>
            <a:chOff x="272870" y="3735888"/>
            <a:chExt cx="8324667" cy="1044000"/>
          </a:xfrm>
        </p:grpSpPr>
        <p:sp>
          <p:nvSpPr>
            <p:cNvPr id="5" name="Flowchart: Process 4"/>
            <p:cNvSpPr/>
            <p:nvPr/>
          </p:nvSpPr>
          <p:spPr>
            <a:xfrm>
              <a:off x="2535597" y="3735888"/>
              <a:ext cx="1224000" cy="1044000"/>
            </a:xfrm>
            <a:prstGeom prst="flowChartProcess">
              <a:avLst/>
            </a:prstGeom>
            <a:solidFill>
              <a:schemeClr val="bg1">
                <a:lumMod val="95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Supply Chains for a CE</a:t>
              </a:r>
            </a:p>
            <a:p>
              <a:pPr algn="ctr"/>
              <a:r>
                <a:rPr lang="en-GB" b="1" dirty="0" smtClean="0"/>
                <a:t>Plan &amp; strategy</a:t>
              </a:r>
              <a:endParaRPr lang="en-GB" b="1" dirty="0"/>
            </a:p>
          </p:txBody>
        </p:sp>
        <p:sp>
          <p:nvSpPr>
            <p:cNvPr id="6" name="Flowchart: Process 5"/>
            <p:cNvSpPr/>
            <p:nvPr/>
          </p:nvSpPr>
          <p:spPr>
            <a:xfrm>
              <a:off x="4163290"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S-C </a:t>
              </a:r>
              <a:r>
                <a:rPr lang="en-GB" b="1" dirty="0" smtClean="0"/>
                <a:t>upstream:</a:t>
              </a:r>
              <a:r>
                <a:rPr lang="en-GB" dirty="0"/>
                <a:t> </a:t>
              </a:r>
              <a:r>
                <a:rPr lang="en-GB" dirty="0" smtClean="0"/>
                <a:t>sourcing &amp; procurement</a:t>
              </a:r>
              <a:endParaRPr lang="en-GB" dirty="0"/>
            </a:p>
          </p:txBody>
        </p:sp>
        <p:sp>
          <p:nvSpPr>
            <p:cNvPr id="7" name="TextBox 6"/>
            <p:cNvSpPr txBox="1"/>
            <p:nvPr/>
          </p:nvSpPr>
          <p:spPr>
            <a:xfrm>
              <a:off x="775454" y="3903945"/>
              <a:ext cx="1649497" cy="707886"/>
            </a:xfrm>
            <a:prstGeom prst="rect">
              <a:avLst/>
            </a:prstGeom>
            <a:noFill/>
          </p:spPr>
          <p:txBody>
            <a:bodyPr wrap="square" rtlCol="0">
              <a:spAutoFit/>
            </a:bodyPr>
            <a:lstStyle/>
            <a:p>
              <a:r>
                <a:rPr lang="en-GB" sz="1400" b="1" dirty="0" smtClean="0">
                  <a:latin typeface="+mn-lt"/>
                </a:rPr>
                <a:t>What does it mean for supply chains?</a:t>
              </a:r>
            </a:p>
            <a:p>
              <a:r>
                <a:rPr lang="en-GB" sz="1200" dirty="0" smtClean="0">
                  <a:latin typeface="+mn-lt"/>
                </a:rPr>
                <a:t>Chapters 10-13</a:t>
              </a:r>
              <a:endParaRPr lang="en-GB" sz="1200" dirty="0">
                <a:latin typeface="+mn-lt"/>
              </a:endParaRPr>
            </a:p>
          </p:txBody>
        </p:sp>
        <p:sp>
          <p:nvSpPr>
            <p:cNvPr id="8" name="Flowchart: Process 7"/>
            <p:cNvSpPr/>
            <p:nvPr/>
          </p:nvSpPr>
          <p:spPr>
            <a:xfrm>
              <a:off x="5768414"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S-C </a:t>
              </a:r>
              <a:r>
                <a:rPr lang="en-GB" b="1" dirty="0" smtClean="0"/>
                <a:t>Midstream: </a:t>
              </a:r>
              <a:r>
                <a:rPr lang="en-GB" dirty="0" smtClean="0"/>
                <a:t> manufactur</a:t>
              </a:r>
              <a:r>
                <a:rPr lang="en-GB" dirty="0"/>
                <a:t>e</a:t>
              </a:r>
              <a:r>
                <a:rPr lang="en-GB" dirty="0" smtClean="0"/>
                <a:t> process</a:t>
              </a:r>
              <a:endParaRPr lang="en-GB" dirty="0"/>
            </a:p>
          </p:txBody>
        </p:sp>
        <p:sp>
          <p:nvSpPr>
            <p:cNvPr id="9" name="Flowchart: Process 8"/>
            <p:cNvSpPr/>
            <p:nvPr/>
          </p:nvSpPr>
          <p:spPr>
            <a:xfrm>
              <a:off x="7373537"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S-C </a:t>
              </a:r>
              <a:r>
                <a:rPr lang="en-GB" b="1" dirty="0" smtClean="0"/>
                <a:t>Downstream</a:t>
              </a:r>
              <a:r>
                <a:rPr lang="en-GB" dirty="0" smtClean="0"/>
                <a:t>: distribution &amp; reverse logistics</a:t>
              </a:r>
              <a:endParaRPr lang="en-GB" dirty="0"/>
            </a:p>
          </p:txBody>
        </p:sp>
        <p:cxnSp>
          <p:nvCxnSpPr>
            <p:cNvPr id="10" name="Straight Arrow Connector 9"/>
            <p:cNvCxnSpPr>
              <a:stCxn id="5" idx="3"/>
              <a:endCxn id="6" idx="1"/>
            </p:cNvCxnSpPr>
            <p:nvPr/>
          </p:nvCxnSpPr>
          <p:spPr>
            <a:xfrm>
              <a:off x="3759597" y="4257888"/>
              <a:ext cx="40369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8" idx="3"/>
              <a:endCxn id="9" idx="1"/>
            </p:cNvCxnSpPr>
            <p:nvPr/>
          </p:nvCxnSpPr>
          <p:spPr>
            <a:xfrm>
              <a:off x="6992414" y="4257888"/>
              <a:ext cx="38112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6" idx="3"/>
              <a:endCxn id="8" idx="1"/>
            </p:cNvCxnSpPr>
            <p:nvPr/>
          </p:nvCxnSpPr>
          <p:spPr>
            <a:xfrm>
              <a:off x="5387290" y="4257888"/>
              <a:ext cx="3811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Oval 12"/>
            <p:cNvSpPr/>
            <p:nvPr/>
          </p:nvSpPr>
          <p:spPr>
            <a:xfrm>
              <a:off x="272870" y="4044416"/>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3</a:t>
              </a:r>
            </a:p>
          </p:txBody>
        </p:sp>
      </p:grpSp>
    </p:spTree>
    <p:extLst>
      <p:ext uri="{BB962C8B-B14F-4D97-AF65-F5344CB8AC3E}">
        <p14:creationId xmlns:p14="http://schemas.microsoft.com/office/powerpoint/2010/main" val="380210759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74786" name="Object 2" hidden="1"/>
          <p:cNvGraphicFramePr>
            <a:graphicFrameLocks noChangeAspect="1"/>
          </p:cNvGraphicFramePr>
          <p:nvPr>
            <p:custDataLst>
              <p:tags r:id="rId2"/>
            </p:custDataLst>
            <p:extLst/>
          </p:nvPr>
        </p:nvGraphicFramePr>
        <p:xfrm>
          <a:off x="1588" y="1588"/>
          <a:ext cx="1587" cy="1587"/>
        </p:xfrm>
        <a:graphic>
          <a:graphicData uri="http://schemas.openxmlformats.org/presentationml/2006/ole">
            <mc:AlternateContent xmlns:mc="http://schemas.openxmlformats.org/markup-compatibility/2006">
              <mc:Choice xmlns:v="urn:schemas-microsoft-com:vml" Requires="v">
                <p:oleObj spid="_x0000_s17772" name="think-cell Slide" r:id="rId6" imgW="360" imgH="360" progId="TCLayout.ActiveDocument.1">
                  <p:embed/>
                </p:oleObj>
              </mc:Choice>
              <mc:Fallback>
                <p:oleObj name="think-cell Slide" r:id="rId6" imgW="360" imgH="360" progId="TCLayout.ActiveDocument.1">
                  <p:embed/>
                  <p:pic>
                    <p:nvPicPr>
                      <p:cNvPr id="0" nam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88" y="1588"/>
                        <a:ext cx="1587" cy="1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p:txBody>
          <a:bodyPr>
            <a:normAutofit/>
          </a:bodyPr>
          <a:lstStyle/>
          <a:p>
            <a:r>
              <a:rPr lang="en-GB" dirty="0" smtClean="0"/>
              <a:t>Figure 10.1:  </a:t>
            </a:r>
            <a:r>
              <a:rPr lang="en-GB" b="1" dirty="0" smtClean="0"/>
              <a:t>Supply chain network design</a:t>
            </a:r>
            <a:endParaRPr lang="en-GB" b="1" dirty="0"/>
          </a:p>
        </p:txBody>
      </p:sp>
      <p:grpSp>
        <p:nvGrpSpPr>
          <p:cNvPr id="374818" name="Group 34"/>
          <p:cNvGrpSpPr>
            <a:grpSpLocks/>
          </p:cNvGrpSpPr>
          <p:nvPr/>
        </p:nvGrpSpPr>
        <p:grpSpPr bwMode="auto">
          <a:xfrm>
            <a:off x="377825" y="1569728"/>
            <a:ext cx="1839913" cy="3954466"/>
            <a:chOff x="238" y="1174"/>
            <a:chExt cx="1159" cy="2491"/>
          </a:xfrm>
        </p:grpSpPr>
        <p:sp>
          <p:nvSpPr>
            <p:cNvPr id="374819" name="Freeform 138"/>
            <p:cNvSpPr>
              <a:spLocks noEditPoints="1"/>
            </p:cNvSpPr>
            <p:nvPr>
              <p:custDataLst>
                <p:tags r:id="rId4"/>
              </p:custDataLst>
            </p:nvPr>
          </p:nvSpPr>
          <p:spPr bwMode="auto">
            <a:xfrm rot="5400000">
              <a:off x="616" y="1047"/>
              <a:ext cx="404" cy="657"/>
            </a:xfrm>
            <a:custGeom>
              <a:avLst/>
              <a:gdLst>
                <a:gd name="T0" fmla="*/ 2147483647 w 726"/>
                <a:gd name="T1" fmla="*/ 2147483647 h 1184"/>
                <a:gd name="T2" fmla="*/ 2147483647 w 726"/>
                <a:gd name="T3" fmla="*/ 2147483647 h 1184"/>
                <a:gd name="T4" fmla="*/ 2147483647 w 726"/>
                <a:gd name="T5" fmla="*/ 2147483647 h 1184"/>
                <a:gd name="T6" fmla="*/ 2147483647 w 726"/>
                <a:gd name="T7" fmla="*/ 2147483647 h 1184"/>
                <a:gd name="T8" fmla="*/ 2147483647 w 726"/>
                <a:gd name="T9" fmla="*/ 2147483647 h 1184"/>
                <a:gd name="T10" fmla="*/ 2147483647 w 726"/>
                <a:gd name="T11" fmla="*/ 2147483647 h 1184"/>
                <a:gd name="T12" fmla="*/ 2147483647 w 726"/>
                <a:gd name="T13" fmla="*/ 2147483647 h 1184"/>
                <a:gd name="T14" fmla="*/ 2147483647 w 726"/>
                <a:gd name="T15" fmla="*/ 2147483647 h 1184"/>
                <a:gd name="T16" fmla="*/ 2147483647 w 726"/>
                <a:gd name="T17" fmla="*/ 2147483647 h 1184"/>
                <a:gd name="T18" fmla="*/ 2147483647 w 726"/>
                <a:gd name="T19" fmla="*/ 2147483647 h 1184"/>
                <a:gd name="T20" fmla="*/ 2147483647 w 726"/>
                <a:gd name="T21" fmla="*/ 2147483647 h 1184"/>
                <a:gd name="T22" fmla="*/ 2147483647 w 726"/>
                <a:gd name="T23" fmla="*/ 2147483647 h 1184"/>
                <a:gd name="T24" fmla="*/ 2147483647 w 726"/>
                <a:gd name="T25" fmla="*/ 2147483647 h 1184"/>
                <a:gd name="T26" fmla="*/ 2147483647 w 726"/>
                <a:gd name="T27" fmla="*/ 2147483647 h 1184"/>
                <a:gd name="T28" fmla="*/ 2147483647 w 726"/>
                <a:gd name="T29" fmla="*/ 2147483647 h 1184"/>
                <a:gd name="T30" fmla="*/ 2147483647 w 726"/>
                <a:gd name="T31" fmla="*/ 2147483647 h 1184"/>
                <a:gd name="T32" fmla="*/ 2147483647 w 726"/>
                <a:gd name="T33" fmla="*/ 2147483647 h 1184"/>
                <a:gd name="T34" fmla="*/ 2147483647 w 726"/>
                <a:gd name="T35" fmla="*/ 2147483647 h 1184"/>
                <a:gd name="T36" fmla="*/ 2147483647 w 726"/>
                <a:gd name="T37" fmla="*/ 2147483647 h 1184"/>
                <a:gd name="T38" fmla="*/ 2147483647 w 726"/>
                <a:gd name="T39" fmla="*/ 2147483647 h 1184"/>
                <a:gd name="T40" fmla="*/ 2147483647 w 726"/>
                <a:gd name="T41" fmla="*/ 2147483647 h 1184"/>
                <a:gd name="T42" fmla="*/ 2147483647 w 726"/>
                <a:gd name="T43" fmla="*/ 2147483647 h 1184"/>
                <a:gd name="T44" fmla="*/ 2147483647 w 726"/>
                <a:gd name="T45" fmla="*/ 2147483647 h 1184"/>
                <a:gd name="T46" fmla="*/ 2147483647 w 726"/>
                <a:gd name="T47" fmla="*/ 2147483647 h 1184"/>
                <a:gd name="T48" fmla="*/ 2147483647 w 726"/>
                <a:gd name="T49" fmla="*/ 2147483647 h 1184"/>
                <a:gd name="T50" fmla="*/ 2147483647 w 726"/>
                <a:gd name="T51" fmla="*/ 2147483647 h 1184"/>
                <a:gd name="T52" fmla="*/ 2147483647 w 726"/>
                <a:gd name="T53" fmla="*/ 2147483647 h 1184"/>
                <a:gd name="T54" fmla="*/ 2147483647 w 726"/>
                <a:gd name="T55" fmla="*/ 2147483647 h 1184"/>
                <a:gd name="T56" fmla="*/ 2147483647 w 726"/>
                <a:gd name="T57" fmla="*/ 2147483647 h 1184"/>
                <a:gd name="T58" fmla="*/ 2147483647 w 726"/>
                <a:gd name="T59" fmla="*/ 2147483647 h 1184"/>
                <a:gd name="T60" fmla="*/ 2147483647 w 726"/>
                <a:gd name="T61" fmla="*/ 2147483647 h 1184"/>
                <a:gd name="T62" fmla="*/ 2147483647 w 726"/>
                <a:gd name="T63" fmla="*/ 2147483647 h 1184"/>
                <a:gd name="T64" fmla="*/ 2147483647 w 726"/>
                <a:gd name="T65" fmla="*/ 2147483647 h 1184"/>
                <a:gd name="T66" fmla="*/ 2147483647 w 726"/>
                <a:gd name="T67" fmla="*/ 2147483647 h 1184"/>
                <a:gd name="T68" fmla="*/ 2147483647 w 726"/>
                <a:gd name="T69" fmla="*/ 2147483647 h 1184"/>
                <a:gd name="T70" fmla="*/ 2147483647 w 726"/>
                <a:gd name="T71" fmla="*/ 2147483647 h 1184"/>
                <a:gd name="T72" fmla="*/ 2147483647 w 726"/>
                <a:gd name="T73" fmla="*/ 2147483647 h 1184"/>
                <a:gd name="T74" fmla="*/ 2147483647 w 726"/>
                <a:gd name="T75" fmla="*/ 2147483647 h 1184"/>
                <a:gd name="T76" fmla="*/ 2147483647 w 726"/>
                <a:gd name="T77" fmla="*/ 2147483647 h 1184"/>
                <a:gd name="T78" fmla="*/ 2147483647 w 726"/>
                <a:gd name="T79" fmla="*/ 2147483647 h 1184"/>
                <a:gd name="T80" fmla="*/ 2147483647 w 726"/>
                <a:gd name="T81" fmla="*/ 2147483647 h 1184"/>
                <a:gd name="T82" fmla="*/ 2147483647 w 726"/>
                <a:gd name="T83" fmla="*/ 2147483647 h 1184"/>
                <a:gd name="T84" fmla="*/ 2147483647 w 726"/>
                <a:gd name="T85" fmla="*/ 2147483647 h 1184"/>
                <a:gd name="T86" fmla="*/ 2147483647 w 726"/>
                <a:gd name="T87" fmla="*/ 2147483647 h 1184"/>
                <a:gd name="T88" fmla="*/ 2147483647 w 726"/>
                <a:gd name="T89" fmla="*/ 2147483647 h 1184"/>
                <a:gd name="T90" fmla="*/ 2147483647 w 726"/>
                <a:gd name="T91" fmla="*/ 2147483647 h 1184"/>
                <a:gd name="T92" fmla="*/ 2147483647 w 726"/>
                <a:gd name="T93" fmla="*/ 2147483647 h 1184"/>
                <a:gd name="T94" fmla="*/ 2147483647 w 726"/>
                <a:gd name="T95" fmla="*/ 2147483647 h 1184"/>
                <a:gd name="T96" fmla="*/ 2147483647 w 726"/>
                <a:gd name="T97" fmla="*/ 2147483647 h 1184"/>
                <a:gd name="T98" fmla="*/ 2147483647 w 726"/>
                <a:gd name="T99" fmla="*/ 2147483647 h 1184"/>
                <a:gd name="T100" fmla="*/ 2147483647 w 726"/>
                <a:gd name="T101" fmla="*/ 2147483647 h 1184"/>
                <a:gd name="T102" fmla="*/ 2147483647 w 726"/>
                <a:gd name="T103" fmla="*/ 2147483647 h 1184"/>
                <a:gd name="T104" fmla="*/ 2147483647 w 726"/>
                <a:gd name="T105" fmla="*/ 2147483647 h 1184"/>
                <a:gd name="T106" fmla="*/ 2147483647 w 726"/>
                <a:gd name="T107" fmla="*/ 2147483647 h 1184"/>
                <a:gd name="T108" fmla="*/ 2147483647 w 726"/>
                <a:gd name="T109" fmla="*/ 2147483647 h 1184"/>
                <a:gd name="T110" fmla="*/ 2147483647 w 726"/>
                <a:gd name="T111" fmla="*/ 2147483647 h 1184"/>
                <a:gd name="T112" fmla="*/ 2147483647 w 726"/>
                <a:gd name="T113" fmla="*/ 2147483647 h 1184"/>
                <a:gd name="T114" fmla="*/ 2147483647 w 726"/>
                <a:gd name="T115" fmla="*/ 2147483647 h 1184"/>
                <a:gd name="T116" fmla="*/ 2147483647 w 726"/>
                <a:gd name="T117" fmla="*/ 2147483647 h 1184"/>
                <a:gd name="T118" fmla="*/ 2147483647 w 726"/>
                <a:gd name="T119" fmla="*/ 0 h 1184"/>
                <a:gd name="T120" fmla="*/ 2147483647 w 726"/>
                <a:gd name="T121" fmla="*/ 2147483647 h 1184"/>
                <a:gd name="T122" fmla="*/ 2147483647 w 726"/>
                <a:gd name="T123" fmla="*/ 2147483647 h 118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726"/>
                <a:gd name="T187" fmla="*/ 0 h 1184"/>
                <a:gd name="T188" fmla="*/ 726 w 726"/>
                <a:gd name="T189" fmla="*/ 1184 h 118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726" h="1184">
                  <a:moveTo>
                    <a:pt x="403" y="556"/>
                  </a:moveTo>
                  <a:cubicBezTo>
                    <a:pt x="361" y="530"/>
                    <a:pt x="307" y="544"/>
                    <a:pt x="282" y="585"/>
                  </a:cubicBezTo>
                  <a:cubicBezTo>
                    <a:pt x="256" y="627"/>
                    <a:pt x="269" y="680"/>
                    <a:pt x="311" y="706"/>
                  </a:cubicBezTo>
                  <a:cubicBezTo>
                    <a:pt x="352" y="731"/>
                    <a:pt x="405" y="718"/>
                    <a:pt x="430" y="676"/>
                  </a:cubicBezTo>
                  <a:cubicBezTo>
                    <a:pt x="456" y="635"/>
                    <a:pt x="444" y="581"/>
                    <a:pt x="403" y="556"/>
                  </a:cubicBezTo>
                  <a:close/>
                  <a:moveTo>
                    <a:pt x="62" y="568"/>
                  </a:moveTo>
                  <a:cubicBezTo>
                    <a:pt x="66" y="569"/>
                    <a:pt x="85" y="544"/>
                    <a:pt x="106" y="516"/>
                  </a:cubicBezTo>
                  <a:cubicBezTo>
                    <a:pt x="254" y="598"/>
                    <a:pt x="254" y="598"/>
                    <a:pt x="254" y="598"/>
                  </a:cubicBezTo>
                  <a:cubicBezTo>
                    <a:pt x="256" y="589"/>
                    <a:pt x="260" y="582"/>
                    <a:pt x="265" y="575"/>
                  </a:cubicBezTo>
                  <a:cubicBezTo>
                    <a:pt x="267" y="571"/>
                    <a:pt x="270" y="567"/>
                    <a:pt x="273" y="562"/>
                  </a:cubicBezTo>
                  <a:cubicBezTo>
                    <a:pt x="205" y="525"/>
                    <a:pt x="160" y="500"/>
                    <a:pt x="129" y="483"/>
                  </a:cubicBezTo>
                  <a:cubicBezTo>
                    <a:pt x="146" y="459"/>
                    <a:pt x="159" y="438"/>
                    <a:pt x="158" y="436"/>
                  </a:cubicBezTo>
                  <a:cubicBezTo>
                    <a:pt x="156" y="431"/>
                    <a:pt x="49" y="448"/>
                    <a:pt x="45" y="454"/>
                  </a:cubicBezTo>
                  <a:cubicBezTo>
                    <a:pt x="40" y="460"/>
                    <a:pt x="55" y="566"/>
                    <a:pt x="62" y="568"/>
                  </a:cubicBezTo>
                  <a:close/>
                  <a:moveTo>
                    <a:pt x="274" y="700"/>
                  </a:moveTo>
                  <a:cubicBezTo>
                    <a:pt x="265" y="689"/>
                    <a:pt x="259" y="677"/>
                    <a:pt x="254" y="665"/>
                  </a:cubicBezTo>
                  <a:cubicBezTo>
                    <a:pt x="165" y="714"/>
                    <a:pt x="108" y="745"/>
                    <a:pt x="73" y="765"/>
                  </a:cubicBezTo>
                  <a:cubicBezTo>
                    <a:pt x="60" y="736"/>
                    <a:pt x="49" y="713"/>
                    <a:pt x="46" y="713"/>
                  </a:cubicBezTo>
                  <a:cubicBezTo>
                    <a:pt x="40" y="712"/>
                    <a:pt x="0" y="813"/>
                    <a:pt x="3" y="819"/>
                  </a:cubicBezTo>
                  <a:cubicBezTo>
                    <a:pt x="6" y="826"/>
                    <a:pt x="104" y="868"/>
                    <a:pt x="109" y="863"/>
                  </a:cubicBezTo>
                  <a:cubicBezTo>
                    <a:pt x="112" y="860"/>
                    <a:pt x="101" y="833"/>
                    <a:pt x="88" y="802"/>
                  </a:cubicBezTo>
                  <a:lnTo>
                    <a:pt x="274" y="700"/>
                  </a:lnTo>
                  <a:close/>
                  <a:moveTo>
                    <a:pt x="314" y="1100"/>
                  </a:moveTo>
                  <a:cubicBezTo>
                    <a:pt x="364" y="738"/>
                    <a:pt x="364" y="738"/>
                    <a:pt x="364" y="738"/>
                  </a:cubicBezTo>
                  <a:cubicBezTo>
                    <a:pt x="351" y="740"/>
                    <a:pt x="337" y="737"/>
                    <a:pt x="324" y="733"/>
                  </a:cubicBezTo>
                  <a:cubicBezTo>
                    <a:pt x="296" y="933"/>
                    <a:pt x="281" y="1040"/>
                    <a:pt x="274" y="1096"/>
                  </a:cubicBezTo>
                  <a:cubicBezTo>
                    <a:pt x="239" y="1094"/>
                    <a:pt x="209" y="1093"/>
                    <a:pt x="207" y="1095"/>
                  </a:cubicBezTo>
                  <a:cubicBezTo>
                    <a:pt x="204" y="1100"/>
                    <a:pt x="275" y="1182"/>
                    <a:pt x="282" y="1183"/>
                  </a:cubicBezTo>
                  <a:cubicBezTo>
                    <a:pt x="289" y="1184"/>
                    <a:pt x="372" y="1116"/>
                    <a:pt x="370" y="1109"/>
                  </a:cubicBezTo>
                  <a:cubicBezTo>
                    <a:pt x="369" y="1106"/>
                    <a:pt x="344" y="1102"/>
                    <a:pt x="314" y="1100"/>
                  </a:cubicBezTo>
                  <a:close/>
                  <a:moveTo>
                    <a:pt x="719" y="943"/>
                  </a:moveTo>
                  <a:cubicBezTo>
                    <a:pt x="717" y="942"/>
                    <a:pt x="698" y="958"/>
                    <a:pt x="675" y="978"/>
                  </a:cubicBezTo>
                  <a:cubicBezTo>
                    <a:pt x="441" y="699"/>
                    <a:pt x="441" y="699"/>
                    <a:pt x="441" y="699"/>
                  </a:cubicBezTo>
                  <a:cubicBezTo>
                    <a:pt x="433" y="710"/>
                    <a:pt x="422" y="718"/>
                    <a:pt x="410" y="725"/>
                  </a:cubicBezTo>
                  <a:cubicBezTo>
                    <a:pt x="540" y="880"/>
                    <a:pt x="609" y="963"/>
                    <a:pt x="646" y="1006"/>
                  </a:cubicBezTo>
                  <a:cubicBezTo>
                    <a:pt x="621" y="1030"/>
                    <a:pt x="600" y="1052"/>
                    <a:pt x="600" y="1055"/>
                  </a:cubicBezTo>
                  <a:cubicBezTo>
                    <a:pt x="601" y="1060"/>
                    <a:pt x="710" y="1063"/>
                    <a:pt x="715" y="1058"/>
                  </a:cubicBezTo>
                  <a:cubicBezTo>
                    <a:pt x="721" y="1054"/>
                    <a:pt x="726" y="946"/>
                    <a:pt x="719" y="943"/>
                  </a:cubicBezTo>
                  <a:close/>
                  <a:moveTo>
                    <a:pt x="583" y="633"/>
                  </a:moveTo>
                  <a:cubicBezTo>
                    <a:pt x="464" y="622"/>
                    <a:pt x="464" y="622"/>
                    <a:pt x="464" y="622"/>
                  </a:cubicBezTo>
                  <a:cubicBezTo>
                    <a:pt x="466" y="635"/>
                    <a:pt x="464" y="648"/>
                    <a:pt x="459" y="661"/>
                  </a:cubicBezTo>
                  <a:cubicBezTo>
                    <a:pt x="514" y="666"/>
                    <a:pt x="552" y="670"/>
                    <a:pt x="580" y="672"/>
                  </a:cubicBezTo>
                  <a:cubicBezTo>
                    <a:pt x="577" y="706"/>
                    <a:pt x="576" y="735"/>
                    <a:pt x="578" y="737"/>
                  </a:cubicBezTo>
                  <a:cubicBezTo>
                    <a:pt x="583" y="740"/>
                    <a:pt x="666" y="670"/>
                    <a:pt x="666" y="663"/>
                  </a:cubicBezTo>
                  <a:cubicBezTo>
                    <a:pt x="667" y="655"/>
                    <a:pt x="600" y="572"/>
                    <a:pt x="592" y="575"/>
                  </a:cubicBezTo>
                  <a:cubicBezTo>
                    <a:pt x="590" y="575"/>
                    <a:pt x="586" y="602"/>
                    <a:pt x="583" y="633"/>
                  </a:cubicBezTo>
                  <a:close/>
                  <a:moveTo>
                    <a:pt x="419" y="542"/>
                  </a:moveTo>
                  <a:cubicBezTo>
                    <a:pt x="430" y="550"/>
                    <a:pt x="439" y="560"/>
                    <a:pt x="447" y="570"/>
                  </a:cubicBezTo>
                  <a:cubicBezTo>
                    <a:pt x="542" y="474"/>
                    <a:pt x="542" y="474"/>
                    <a:pt x="542" y="474"/>
                  </a:cubicBezTo>
                  <a:cubicBezTo>
                    <a:pt x="564" y="496"/>
                    <a:pt x="582" y="515"/>
                    <a:pt x="585" y="514"/>
                  </a:cubicBezTo>
                  <a:cubicBezTo>
                    <a:pt x="590" y="513"/>
                    <a:pt x="596" y="405"/>
                    <a:pt x="591" y="399"/>
                  </a:cubicBezTo>
                  <a:cubicBezTo>
                    <a:pt x="586" y="394"/>
                    <a:pt x="479" y="386"/>
                    <a:pt x="476" y="393"/>
                  </a:cubicBezTo>
                  <a:cubicBezTo>
                    <a:pt x="475" y="396"/>
                    <a:pt x="493" y="419"/>
                    <a:pt x="516" y="444"/>
                  </a:cubicBezTo>
                  <a:cubicBezTo>
                    <a:pt x="419" y="542"/>
                    <a:pt x="419" y="542"/>
                    <a:pt x="419" y="542"/>
                  </a:cubicBezTo>
                  <a:close/>
                  <a:moveTo>
                    <a:pt x="336" y="86"/>
                  </a:moveTo>
                  <a:cubicBezTo>
                    <a:pt x="339" y="524"/>
                    <a:pt x="339" y="524"/>
                    <a:pt x="339" y="524"/>
                  </a:cubicBezTo>
                  <a:cubicBezTo>
                    <a:pt x="352" y="522"/>
                    <a:pt x="364" y="522"/>
                    <a:pt x="378" y="524"/>
                  </a:cubicBezTo>
                  <a:cubicBezTo>
                    <a:pt x="377" y="276"/>
                    <a:pt x="377" y="150"/>
                    <a:pt x="376" y="86"/>
                  </a:cubicBezTo>
                  <a:cubicBezTo>
                    <a:pt x="409" y="85"/>
                    <a:pt x="436" y="84"/>
                    <a:pt x="438" y="82"/>
                  </a:cubicBezTo>
                  <a:cubicBezTo>
                    <a:pt x="441" y="77"/>
                    <a:pt x="364" y="0"/>
                    <a:pt x="357" y="0"/>
                  </a:cubicBezTo>
                  <a:cubicBezTo>
                    <a:pt x="350" y="0"/>
                    <a:pt x="272" y="74"/>
                    <a:pt x="275" y="81"/>
                  </a:cubicBezTo>
                  <a:cubicBezTo>
                    <a:pt x="276" y="84"/>
                    <a:pt x="304" y="86"/>
                    <a:pt x="336" y="86"/>
                  </a:cubicBezTo>
                  <a:close/>
                </a:path>
              </a:pathLst>
            </a:custGeom>
            <a:solidFill>
              <a:schemeClr val="accent5"/>
            </a:solidFill>
            <a:ln>
              <a:noFill/>
            </a:ln>
            <a:extLst>
              <a:ext uri="{91240B29-F687-4F45-9708-019B960494DF}">
                <a14:hiddenLine xmlns:a14="http://schemas.microsoft.com/office/drawing/2010/main" w="9525">
                  <a:solidFill>
                    <a:srgbClr val="000000"/>
                  </a:solidFill>
                  <a:miter lim="800000"/>
                  <a:headEnd/>
                  <a:tailEnd/>
                </a14:hiddenLine>
              </a:ext>
            </a:extLst>
          </p:spPr>
          <p:txBody>
            <a:bodyPr rot="10800000" vert="eaVert"/>
            <a:lstStyle/>
            <a:p>
              <a:pPr eaLnBrk="1" hangingPunct="1">
                <a:lnSpc>
                  <a:spcPct val="110000"/>
                </a:lnSpc>
                <a:buClr>
                  <a:srgbClr val="008000"/>
                </a:buClr>
                <a:buSzPct val="120000"/>
              </a:pPr>
              <a:endParaRPr lang="en-GB" sz="800" smtClean="0">
                <a:solidFill>
                  <a:srgbClr val="000000"/>
                </a:solidFill>
                <a:latin typeface="+mn-lt"/>
                <a:cs typeface="Arial" pitchFamily="34" charset="0"/>
              </a:endParaRPr>
            </a:p>
          </p:txBody>
        </p:sp>
        <p:sp>
          <p:nvSpPr>
            <p:cNvPr id="9" name="TextBox 8"/>
            <p:cNvSpPr txBox="1"/>
            <p:nvPr/>
          </p:nvSpPr>
          <p:spPr>
            <a:xfrm>
              <a:off x="238" y="1694"/>
              <a:ext cx="1159" cy="1971"/>
            </a:xfrm>
            <a:prstGeom prst="rect">
              <a:avLst/>
            </a:prstGeom>
            <a:noFill/>
          </p:spPr>
          <p:txBody>
            <a:bodyPr>
              <a:spAutoFit/>
            </a:bodyPr>
            <a:lstStyle>
              <a:lvl1pPr marL="185738" indent="-185738">
                <a:defRPr sz="800">
                  <a:solidFill>
                    <a:schemeClr val="tx1"/>
                  </a:solidFill>
                  <a:latin typeface="Arial" pitchFamily="34" charset="0"/>
                  <a:cs typeface="Arial" pitchFamily="34" charset="0"/>
                </a:defRPr>
              </a:lvl1pPr>
              <a:lvl2pPr marL="742950" indent="-285750">
                <a:defRPr sz="800">
                  <a:solidFill>
                    <a:schemeClr val="tx1"/>
                  </a:solidFill>
                  <a:latin typeface="Arial" pitchFamily="34" charset="0"/>
                  <a:cs typeface="Arial" pitchFamily="34" charset="0"/>
                </a:defRPr>
              </a:lvl2pPr>
              <a:lvl3pPr marL="1143000" indent="-228600">
                <a:defRPr sz="800">
                  <a:solidFill>
                    <a:schemeClr val="tx1"/>
                  </a:solidFill>
                  <a:latin typeface="Arial" pitchFamily="34" charset="0"/>
                  <a:cs typeface="Arial" pitchFamily="34" charset="0"/>
                </a:defRPr>
              </a:lvl3pPr>
              <a:lvl4pPr marL="1600200" indent="-228600">
                <a:defRPr sz="800">
                  <a:solidFill>
                    <a:schemeClr val="tx1"/>
                  </a:solidFill>
                  <a:latin typeface="Arial" pitchFamily="34" charset="0"/>
                  <a:cs typeface="Arial" pitchFamily="34" charset="0"/>
                </a:defRPr>
              </a:lvl4pPr>
              <a:lvl5pPr marL="2057400" indent="-228600">
                <a:defRPr sz="800">
                  <a:solidFill>
                    <a:schemeClr val="tx1"/>
                  </a:solidFill>
                  <a:latin typeface="Arial" pitchFamily="34" charset="0"/>
                  <a:cs typeface="Arial" pitchFamily="34" charset="0"/>
                </a:defRPr>
              </a:lvl5pPr>
              <a:lvl6pPr marL="2514600" indent="-228600" fontAlgn="base">
                <a:spcBef>
                  <a:spcPct val="0"/>
                </a:spcBef>
                <a:spcAft>
                  <a:spcPct val="0"/>
                </a:spcAft>
                <a:defRPr sz="800">
                  <a:solidFill>
                    <a:schemeClr val="tx1"/>
                  </a:solidFill>
                  <a:latin typeface="Arial" pitchFamily="34" charset="0"/>
                  <a:cs typeface="Arial" pitchFamily="34" charset="0"/>
                </a:defRPr>
              </a:lvl6pPr>
              <a:lvl7pPr marL="2971800" indent="-228600" fontAlgn="base">
                <a:spcBef>
                  <a:spcPct val="0"/>
                </a:spcBef>
                <a:spcAft>
                  <a:spcPct val="0"/>
                </a:spcAft>
                <a:defRPr sz="800">
                  <a:solidFill>
                    <a:schemeClr val="tx1"/>
                  </a:solidFill>
                  <a:latin typeface="Arial" pitchFamily="34" charset="0"/>
                  <a:cs typeface="Arial" pitchFamily="34" charset="0"/>
                </a:defRPr>
              </a:lvl7pPr>
              <a:lvl8pPr marL="3429000" indent="-228600" fontAlgn="base">
                <a:spcBef>
                  <a:spcPct val="0"/>
                </a:spcBef>
                <a:spcAft>
                  <a:spcPct val="0"/>
                </a:spcAft>
                <a:defRPr sz="800">
                  <a:solidFill>
                    <a:schemeClr val="tx1"/>
                  </a:solidFill>
                  <a:latin typeface="Arial" pitchFamily="34" charset="0"/>
                  <a:cs typeface="Arial" pitchFamily="34" charset="0"/>
                </a:defRPr>
              </a:lvl8pPr>
              <a:lvl9pPr marL="3886200" indent="-228600" fontAlgn="base">
                <a:spcBef>
                  <a:spcPct val="0"/>
                </a:spcBef>
                <a:spcAft>
                  <a:spcPct val="0"/>
                </a:spcAft>
                <a:defRPr sz="800">
                  <a:solidFill>
                    <a:schemeClr val="tx1"/>
                  </a:solidFill>
                  <a:latin typeface="Arial" pitchFamily="34" charset="0"/>
                  <a:cs typeface="Arial" pitchFamily="34" charset="0"/>
                </a:defRPr>
              </a:lvl9pPr>
            </a:lstStyle>
            <a:p>
              <a:pPr marL="0" indent="0" algn="ctr" eaLnBrk="1" hangingPunct="1">
                <a:lnSpc>
                  <a:spcPct val="110000"/>
                </a:lnSpc>
                <a:spcAft>
                  <a:spcPts val="300"/>
                </a:spcAft>
                <a:buClr>
                  <a:srgbClr val="008000"/>
                </a:buClr>
                <a:buSzPct val="120000"/>
              </a:pPr>
              <a:r>
                <a:rPr lang="en-GB" sz="1400" b="1" dirty="0" smtClean="0">
                  <a:solidFill>
                    <a:srgbClr val="000000"/>
                  </a:solidFill>
                  <a:latin typeface="+mn-lt"/>
                </a:rPr>
                <a:t>Centralised network</a:t>
              </a:r>
              <a:r>
                <a:rPr lang="en-GB" sz="1400" dirty="0" smtClean="0">
                  <a:solidFill>
                    <a:srgbClr val="000000"/>
                  </a:solidFill>
                  <a:latin typeface="+mn-lt"/>
                </a:rPr>
                <a:t> </a:t>
              </a:r>
            </a:p>
            <a:p>
              <a:pPr marL="174625" indent="-174625" eaLnBrk="1" hangingPunct="1">
                <a:lnSpc>
                  <a:spcPct val="110000"/>
                </a:lnSpc>
                <a:spcAft>
                  <a:spcPts val="300"/>
                </a:spcAft>
                <a:buSzPct val="120000"/>
                <a:buFont typeface="Arial" panose="020B0604020202020204" pitchFamily="34" charset="0"/>
                <a:buChar char="•"/>
              </a:pPr>
              <a:r>
                <a:rPr lang="en-GB" sz="1400" dirty="0" smtClean="0">
                  <a:solidFill>
                    <a:srgbClr val="000000"/>
                  </a:solidFill>
                  <a:latin typeface="+mn-lt"/>
                </a:rPr>
                <a:t>Low operating &amp; asset costs</a:t>
              </a:r>
            </a:p>
            <a:p>
              <a:pPr marL="174625" indent="-174625" eaLnBrk="1" hangingPunct="1">
                <a:lnSpc>
                  <a:spcPct val="110000"/>
                </a:lnSpc>
                <a:spcAft>
                  <a:spcPts val="300"/>
                </a:spcAft>
                <a:buSzPct val="120000"/>
                <a:buFont typeface="Arial" panose="020B0604020202020204" pitchFamily="34" charset="0"/>
                <a:buChar char="•"/>
              </a:pPr>
              <a:r>
                <a:rPr lang="en-GB" sz="1400" dirty="0" smtClean="0">
                  <a:solidFill>
                    <a:srgbClr val="000000"/>
                  </a:solidFill>
                  <a:latin typeface="+mn-lt"/>
                </a:rPr>
                <a:t>Make to stock</a:t>
              </a:r>
            </a:p>
            <a:p>
              <a:pPr marL="174625" indent="-174625" eaLnBrk="1" hangingPunct="1">
                <a:lnSpc>
                  <a:spcPct val="110000"/>
                </a:lnSpc>
                <a:spcAft>
                  <a:spcPts val="300"/>
                </a:spcAft>
                <a:buSzPct val="120000"/>
                <a:buFont typeface="Arial" panose="020B0604020202020204" pitchFamily="34" charset="0"/>
                <a:buChar char="•"/>
              </a:pPr>
              <a:r>
                <a:rPr lang="en-GB" sz="1400" dirty="0" smtClean="0">
                  <a:solidFill>
                    <a:srgbClr val="000000"/>
                  </a:solidFill>
                  <a:latin typeface="+mn-lt"/>
                </a:rPr>
                <a:t>Long lead times &amp; higher inventories, more obsolescence</a:t>
              </a:r>
            </a:p>
            <a:p>
              <a:pPr marL="174625" indent="-174625" eaLnBrk="1" hangingPunct="1">
                <a:lnSpc>
                  <a:spcPct val="110000"/>
                </a:lnSpc>
                <a:spcAft>
                  <a:spcPts val="300"/>
                </a:spcAft>
                <a:buSzPct val="120000"/>
                <a:buFont typeface="Arial" panose="020B0604020202020204" pitchFamily="34" charset="0"/>
                <a:buChar char="•"/>
              </a:pPr>
              <a:r>
                <a:rPr lang="en-GB" sz="1400" dirty="0" smtClean="0">
                  <a:solidFill>
                    <a:srgbClr val="000000"/>
                  </a:solidFill>
                  <a:latin typeface="+mn-lt"/>
                </a:rPr>
                <a:t>Postponement and kitting to customise for local market</a:t>
              </a:r>
            </a:p>
            <a:p>
              <a:pPr marL="174625" indent="-174625" eaLnBrk="1" hangingPunct="1">
                <a:lnSpc>
                  <a:spcPct val="110000"/>
                </a:lnSpc>
                <a:spcAft>
                  <a:spcPts val="300"/>
                </a:spcAft>
                <a:buSzPct val="120000"/>
                <a:buFont typeface="Arial" panose="020B0604020202020204" pitchFamily="34" charset="0"/>
                <a:buChar char="•"/>
              </a:pPr>
              <a:r>
                <a:rPr lang="en-GB" sz="1400" dirty="0">
                  <a:solidFill>
                    <a:srgbClr val="000000"/>
                  </a:solidFill>
                  <a:latin typeface="+mn-lt"/>
                </a:rPr>
                <a:t>Transport efficiency – larger, fewer </a:t>
              </a:r>
              <a:r>
                <a:rPr lang="en-GB" sz="1400" dirty="0" smtClean="0">
                  <a:solidFill>
                    <a:srgbClr val="000000"/>
                  </a:solidFill>
                  <a:latin typeface="+mn-lt"/>
                </a:rPr>
                <a:t>loads</a:t>
              </a:r>
              <a:endParaRPr lang="en-GB" sz="1400" dirty="0">
                <a:solidFill>
                  <a:srgbClr val="000000"/>
                </a:solidFill>
                <a:latin typeface="+mn-lt"/>
              </a:endParaRPr>
            </a:p>
          </p:txBody>
        </p:sp>
      </p:grpSp>
      <p:grpSp>
        <p:nvGrpSpPr>
          <p:cNvPr id="374821" name="Group 37"/>
          <p:cNvGrpSpPr>
            <a:grpSpLocks/>
          </p:cNvGrpSpPr>
          <p:nvPr/>
        </p:nvGrpSpPr>
        <p:grpSpPr bwMode="auto">
          <a:xfrm>
            <a:off x="6904037" y="1446633"/>
            <a:ext cx="1944127" cy="4075114"/>
            <a:chOff x="4349" y="1205"/>
            <a:chExt cx="1159" cy="2567"/>
          </a:xfrm>
        </p:grpSpPr>
        <p:pic>
          <p:nvPicPr>
            <p:cNvPr id="374822" name="Picture 124" descr="DHLicon_Network"/>
            <p:cNvPicPr>
              <a:picLocks noChangeAspect="1" noChangeArrowheads="1"/>
            </p:cNvPicPr>
            <p:nvPr>
              <p:custDataLst>
                <p:tags r:id="rId3"/>
              </p:custDataLst>
            </p:nvPr>
          </p:nvPicPr>
          <p:blipFill>
            <a:blip r:embed="rId8" cstate="screen">
              <a:duotone>
                <a:schemeClr val="accent5">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4646" y="1205"/>
              <a:ext cx="564"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4349" y="1801"/>
              <a:ext cx="1159" cy="1971"/>
            </a:xfrm>
            <a:prstGeom prst="rect">
              <a:avLst/>
            </a:prstGeom>
            <a:noFill/>
          </p:spPr>
          <p:txBody>
            <a:bodyPr>
              <a:spAutoFit/>
            </a:bodyPr>
            <a:lstStyle>
              <a:lvl1pPr marL="185738" indent="-185738">
                <a:defRPr sz="800">
                  <a:solidFill>
                    <a:schemeClr val="tx1"/>
                  </a:solidFill>
                  <a:latin typeface="Arial" pitchFamily="34" charset="0"/>
                  <a:cs typeface="Arial" pitchFamily="34" charset="0"/>
                </a:defRPr>
              </a:lvl1pPr>
              <a:lvl2pPr marL="742950" indent="-285750">
                <a:defRPr sz="800">
                  <a:solidFill>
                    <a:schemeClr val="tx1"/>
                  </a:solidFill>
                  <a:latin typeface="Arial" pitchFamily="34" charset="0"/>
                  <a:cs typeface="Arial" pitchFamily="34" charset="0"/>
                </a:defRPr>
              </a:lvl2pPr>
              <a:lvl3pPr marL="1143000" indent="-228600">
                <a:defRPr sz="800">
                  <a:solidFill>
                    <a:schemeClr val="tx1"/>
                  </a:solidFill>
                  <a:latin typeface="Arial" pitchFamily="34" charset="0"/>
                  <a:cs typeface="Arial" pitchFamily="34" charset="0"/>
                </a:defRPr>
              </a:lvl3pPr>
              <a:lvl4pPr marL="1600200" indent="-228600">
                <a:defRPr sz="800">
                  <a:solidFill>
                    <a:schemeClr val="tx1"/>
                  </a:solidFill>
                  <a:latin typeface="Arial" pitchFamily="34" charset="0"/>
                  <a:cs typeface="Arial" pitchFamily="34" charset="0"/>
                </a:defRPr>
              </a:lvl4pPr>
              <a:lvl5pPr marL="2057400" indent="-228600">
                <a:defRPr sz="800">
                  <a:solidFill>
                    <a:schemeClr val="tx1"/>
                  </a:solidFill>
                  <a:latin typeface="Arial" pitchFamily="34" charset="0"/>
                  <a:cs typeface="Arial" pitchFamily="34" charset="0"/>
                </a:defRPr>
              </a:lvl5pPr>
              <a:lvl6pPr marL="2514600" indent="-228600" fontAlgn="base">
                <a:spcBef>
                  <a:spcPct val="0"/>
                </a:spcBef>
                <a:spcAft>
                  <a:spcPct val="0"/>
                </a:spcAft>
                <a:defRPr sz="800">
                  <a:solidFill>
                    <a:schemeClr val="tx1"/>
                  </a:solidFill>
                  <a:latin typeface="Arial" pitchFamily="34" charset="0"/>
                  <a:cs typeface="Arial" pitchFamily="34" charset="0"/>
                </a:defRPr>
              </a:lvl6pPr>
              <a:lvl7pPr marL="2971800" indent="-228600" fontAlgn="base">
                <a:spcBef>
                  <a:spcPct val="0"/>
                </a:spcBef>
                <a:spcAft>
                  <a:spcPct val="0"/>
                </a:spcAft>
                <a:defRPr sz="800">
                  <a:solidFill>
                    <a:schemeClr val="tx1"/>
                  </a:solidFill>
                  <a:latin typeface="Arial" pitchFamily="34" charset="0"/>
                  <a:cs typeface="Arial" pitchFamily="34" charset="0"/>
                </a:defRPr>
              </a:lvl7pPr>
              <a:lvl8pPr marL="3429000" indent="-228600" fontAlgn="base">
                <a:spcBef>
                  <a:spcPct val="0"/>
                </a:spcBef>
                <a:spcAft>
                  <a:spcPct val="0"/>
                </a:spcAft>
                <a:defRPr sz="800">
                  <a:solidFill>
                    <a:schemeClr val="tx1"/>
                  </a:solidFill>
                  <a:latin typeface="Arial" pitchFamily="34" charset="0"/>
                  <a:cs typeface="Arial" pitchFamily="34" charset="0"/>
                </a:defRPr>
              </a:lvl8pPr>
              <a:lvl9pPr marL="3886200" indent="-228600" fontAlgn="base">
                <a:spcBef>
                  <a:spcPct val="0"/>
                </a:spcBef>
                <a:spcAft>
                  <a:spcPct val="0"/>
                </a:spcAft>
                <a:defRPr sz="800">
                  <a:solidFill>
                    <a:schemeClr val="tx1"/>
                  </a:solidFill>
                  <a:latin typeface="Arial" pitchFamily="34" charset="0"/>
                  <a:cs typeface="Arial" pitchFamily="34" charset="0"/>
                </a:defRPr>
              </a:lvl9pPr>
            </a:lstStyle>
            <a:p>
              <a:pPr marL="0" indent="0" algn="ctr" eaLnBrk="1" hangingPunct="1">
                <a:lnSpc>
                  <a:spcPct val="110000"/>
                </a:lnSpc>
                <a:spcAft>
                  <a:spcPts val="300"/>
                </a:spcAft>
                <a:buClr>
                  <a:srgbClr val="008000"/>
                </a:buClr>
                <a:buSzPct val="120000"/>
              </a:pPr>
              <a:r>
                <a:rPr lang="en-GB" sz="1400" b="1" dirty="0" smtClean="0">
                  <a:solidFill>
                    <a:srgbClr val="000000"/>
                  </a:solidFill>
                  <a:latin typeface="+mn-lt"/>
                </a:rPr>
                <a:t>Distributed network</a:t>
              </a:r>
              <a:r>
                <a:rPr lang="en-GB" sz="1400" dirty="0" smtClean="0">
                  <a:solidFill>
                    <a:srgbClr val="000000"/>
                  </a:solidFill>
                  <a:latin typeface="+mn-lt"/>
                </a:rPr>
                <a:t> </a:t>
              </a:r>
            </a:p>
            <a:p>
              <a:pPr marL="174625" indent="-174625" eaLnBrk="1" hangingPunct="1">
                <a:lnSpc>
                  <a:spcPct val="110000"/>
                </a:lnSpc>
                <a:spcAft>
                  <a:spcPts val="300"/>
                </a:spcAft>
                <a:buSzPct val="120000"/>
                <a:buFont typeface="Arial" panose="020B0604020202020204" pitchFamily="34" charset="0"/>
                <a:buChar char="•"/>
              </a:pPr>
              <a:r>
                <a:rPr lang="en-GB" sz="1400" dirty="0" smtClean="0">
                  <a:solidFill>
                    <a:srgbClr val="000000"/>
                  </a:solidFill>
                  <a:latin typeface="+mn-lt"/>
                </a:rPr>
                <a:t>Agile, resilient, responsive</a:t>
              </a:r>
            </a:p>
            <a:p>
              <a:pPr marL="174625" indent="-174625" eaLnBrk="1" hangingPunct="1">
                <a:lnSpc>
                  <a:spcPct val="110000"/>
                </a:lnSpc>
                <a:spcAft>
                  <a:spcPts val="300"/>
                </a:spcAft>
                <a:buSzPct val="120000"/>
                <a:buFont typeface="Arial" panose="020B0604020202020204" pitchFamily="34" charset="0"/>
                <a:buChar char="•"/>
              </a:pPr>
              <a:r>
                <a:rPr lang="en-GB" sz="1400" dirty="0" smtClean="0">
                  <a:solidFill>
                    <a:srgbClr val="000000"/>
                  </a:solidFill>
                  <a:latin typeface="+mn-lt"/>
                </a:rPr>
                <a:t>Make on demand</a:t>
              </a:r>
            </a:p>
            <a:p>
              <a:pPr marL="174625" indent="-174625" eaLnBrk="1" hangingPunct="1">
                <a:lnSpc>
                  <a:spcPct val="110000"/>
                </a:lnSpc>
                <a:spcAft>
                  <a:spcPts val="300"/>
                </a:spcAft>
                <a:buSzPct val="120000"/>
                <a:buFont typeface="Arial" panose="020B0604020202020204" pitchFamily="34" charset="0"/>
                <a:buChar char="•"/>
              </a:pPr>
              <a:r>
                <a:rPr lang="en-GB" sz="1400" dirty="0" smtClean="0">
                  <a:solidFill>
                    <a:srgbClr val="000000"/>
                  </a:solidFill>
                  <a:latin typeface="+mn-lt"/>
                </a:rPr>
                <a:t>Choice of materials and sources</a:t>
              </a:r>
            </a:p>
            <a:p>
              <a:pPr marL="174625" indent="-174625" eaLnBrk="1" hangingPunct="1">
                <a:lnSpc>
                  <a:spcPct val="110000"/>
                </a:lnSpc>
                <a:spcAft>
                  <a:spcPts val="300"/>
                </a:spcAft>
                <a:buSzPct val="120000"/>
                <a:buFont typeface="Arial" panose="020B0604020202020204" pitchFamily="34" charset="0"/>
                <a:buChar char="•"/>
              </a:pPr>
              <a:r>
                <a:rPr lang="en-GB" sz="1400" dirty="0" smtClean="0">
                  <a:solidFill>
                    <a:srgbClr val="000000"/>
                  </a:solidFill>
                  <a:latin typeface="+mn-lt"/>
                </a:rPr>
                <a:t>Multiple stock locations to reduce risk from regional issues</a:t>
              </a:r>
            </a:p>
            <a:p>
              <a:pPr marL="174625" indent="-174625" eaLnBrk="1" hangingPunct="1">
                <a:lnSpc>
                  <a:spcPct val="110000"/>
                </a:lnSpc>
                <a:spcAft>
                  <a:spcPts val="300"/>
                </a:spcAft>
                <a:buSzPct val="120000"/>
                <a:buFont typeface="Arial" panose="020B0604020202020204" pitchFamily="34" charset="0"/>
                <a:buChar char="•"/>
              </a:pPr>
              <a:r>
                <a:rPr lang="en-GB" sz="1400" dirty="0" smtClean="0">
                  <a:solidFill>
                    <a:srgbClr val="000000"/>
                  </a:solidFill>
                  <a:latin typeface="+mn-lt"/>
                </a:rPr>
                <a:t>Transport mode to match urgency</a:t>
              </a:r>
            </a:p>
          </p:txBody>
        </p:sp>
      </p:grpSp>
      <p:graphicFrame>
        <p:nvGraphicFramePr>
          <p:cNvPr id="5" name="Object 4"/>
          <p:cNvGraphicFramePr>
            <a:graphicFrameLocks noChangeAspect="1"/>
          </p:cNvGraphicFramePr>
          <p:nvPr>
            <p:extLst>
              <p:ext uri="{D42A27DB-BD31-4B8C-83A1-F6EECF244321}">
                <p14:modId xmlns:p14="http://schemas.microsoft.com/office/powerpoint/2010/main" val="1690507430"/>
              </p:ext>
            </p:extLst>
          </p:nvPr>
        </p:nvGraphicFramePr>
        <p:xfrm>
          <a:off x="2329656" y="2090738"/>
          <a:ext cx="4484687" cy="3323828"/>
        </p:xfrm>
        <a:graphic>
          <a:graphicData uri="http://schemas.openxmlformats.org/presentationml/2006/ole">
            <mc:AlternateContent xmlns:mc="http://schemas.openxmlformats.org/markup-compatibility/2006">
              <mc:Choice xmlns:v="urn:schemas-microsoft-com:vml" Requires="v">
                <p:oleObj spid="_x0000_s17773" name="Worksheet" r:id="rId9" imgW="4305287" imgH="3190885" progId="Excel.Sheet.12">
                  <p:embed/>
                </p:oleObj>
              </mc:Choice>
              <mc:Fallback>
                <p:oleObj name="Worksheet" r:id="rId9" imgW="4305287" imgH="3190885" progId="Excel.Sheet.12">
                  <p:embed/>
                  <p:pic>
                    <p:nvPicPr>
                      <p:cNvPr id="0" name=""/>
                      <p:cNvPicPr/>
                      <p:nvPr/>
                    </p:nvPicPr>
                    <p:blipFill>
                      <a:blip r:embed="rId10"/>
                      <a:stretch>
                        <a:fillRect/>
                      </a:stretch>
                    </p:blipFill>
                    <p:spPr>
                      <a:xfrm>
                        <a:off x="2329656" y="2090738"/>
                        <a:ext cx="4484687" cy="3323828"/>
                      </a:xfrm>
                      <a:prstGeom prst="rect">
                        <a:avLst/>
                      </a:prstGeom>
                    </p:spPr>
                  </p:pic>
                </p:oleObj>
              </mc:Fallback>
            </mc:AlternateContent>
          </a:graphicData>
        </a:graphic>
      </p:graphicFrame>
      <p:sp>
        <p:nvSpPr>
          <p:cNvPr id="8" name="6-Point Star 7"/>
          <p:cNvSpPr/>
          <p:nvPr/>
        </p:nvSpPr>
        <p:spPr>
          <a:xfrm>
            <a:off x="2947937" y="3971854"/>
            <a:ext cx="196529" cy="221388"/>
          </a:xfrm>
          <a:prstGeom prst="star6">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6-Point Star 15"/>
          <p:cNvSpPr/>
          <p:nvPr/>
        </p:nvSpPr>
        <p:spPr>
          <a:xfrm>
            <a:off x="5975088" y="3971854"/>
            <a:ext cx="196529" cy="221388"/>
          </a:xfrm>
          <a:prstGeom prst="star6">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6-Point Star 16"/>
          <p:cNvSpPr/>
          <p:nvPr/>
        </p:nvSpPr>
        <p:spPr>
          <a:xfrm>
            <a:off x="2947937" y="3671036"/>
            <a:ext cx="196529" cy="221388"/>
          </a:xfrm>
          <a:prstGeom prst="star6">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6-Point Star 17"/>
          <p:cNvSpPr/>
          <p:nvPr/>
        </p:nvSpPr>
        <p:spPr>
          <a:xfrm>
            <a:off x="2947937" y="2438577"/>
            <a:ext cx="196529" cy="221388"/>
          </a:xfrm>
          <a:prstGeom prst="star6">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6-Point Star 19"/>
          <p:cNvSpPr/>
          <p:nvPr/>
        </p:nvSpPr>
        <p:spPr>
          <a:xfrm>
            <a:off x="5975088" y="3053366"/>
            <a:ext cx="196529" cy="221388"/>
          </a:xfrm>
          <a:prstGeom prst="star6">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6-Point Star 20"/>
          <p:cNvSpPr/>
          <p:nvPr/>
        </p:nvSpPr>
        <p:spPr>
          <a:xfrm>
            <a:off x="5975088" y="3650705"/>
            <a:ext cx="196529" cy="221388"/>
          </a:xfrm>
          <a:prstGeom prst="star6">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6-Point Star 21"/>
          <p:cNvSpPr/>
          <p:nvPr/>
        </p:nvSpPr>
        <p:spPr>
          <a:xfrm>
            <a:off x="5975088" y="3354779"/>
            <a:ext cx="196529" cy="221388"/>
          </a:xfrm>
          <a:prstGeom prst="star6">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6-Point Star 22"/>
          <p:cNvSpPr/>
          <p:nvPr/>
        </p:nvSpPr>
        <p:spPr>
          <a:xfrm>
            <a:off x="5975088" y="2461358"/>
            <a:ext cx="196529" cy="221388"/>
          </a:xfrm>
          <a:prstGeom prst="star6">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6-Point Star 23"/>
          <p:cNvSpPr/>
          <p:nvPr/>
        </p:nvSpPr>
        <p:spPr>
          <a:xfrm>
            <a:off x="2947937" y="3094522"/>
            <a:ext cx="196529" cy="221388"/>
          </a:xfrm>
          <a:prstGeom prst="star6">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6-Point Star 24"/>
          <p:cNvSpPr/>
          <p:nvPr/>
        </p:nvSpPr>
        <p:spPr>
          <a:xfrm>
            <a:off x="2947937" y="2777882"/>
            <a:ext cx="196529" cy="221388"/>
          </a:xfrm>
          <a:prstGeom prst="star6">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6-Point Star 25"/>
          <p:cNvSpPr/>
          <p:nvPr/>
        </p:nvSpPr>
        <p:spPr>
          <a:xfrm>
            <a:off x="2947937" y="3392488"/>
            <a:ext cx="196529" cy="221388"/>
          </a:xfrm>
          <a:prstGeom prst="star6">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 name="Group 3"/>
          <p:cNvGrpSpPr/>
          <p:nvPr/>
        </p:nvGrpSpPr>
        <p:grpSpPr>
          <a:xfrm>
            <a:off x="2307432" y="5454628"/>
            <a:ext cx="2946640" cy="276999"/>
            <a:chOff x="777081" y="5936105"/>
            <a:chExt cx="2946640" cy="276999"/>
          </a:xfrm>
        </p:grpSpPr>
        <p:sp>
          <p:nvSpPr>
            <p:cNvPr id="3" name="TextBox 2"/>
            <p:cNvSpPr txBox="1"/>
            <p:nvPr/>
          </p:nvSpPr>
          <p:spPr>
            <a:xfrm>
              <a:off x="777081" y="5936105"/>
              <a:ext cx="2946640" cy="276999"/>
            </a:xfrm>
            <a:prstGeom prst="rect">
              <a:avLst/>
            </a:prstGeom>
            <a:noFill/>
          </p:spPr>
          <p:txBody>
            <a:bodyPr wrap="none" rtlCol="0">
              <a:spAutoFit/>
            </a:bodyPr>
            <a:lstStyle/>
            <a:p>
              <a:r>
                <a:rPr lang="en-GB" sz="1200" b="1" dirty="0" smtClean="0"/>
                <a:t>Key</a:t>
              </a:r>
              <a:r>
                <a:rPr lang="en-GB" sz="1200" dirty="0" smtClean="0"/>
                <a:t>:   	high need	       low need</a:t>
              </a:r>
              <a:endParaRPr lang="en-GB" sz="1200" dirty="0"/>
            </a:p>
          </p:txBody>
        </p:sp>
        <p:sp>
          <p:nvSpPr>
            <p:cNvPr id="27" name="6-Point Star 26"/>
            <p:cNvSpPr/>
            <p:nvPr/>
          </p:nvSpPr>
          <p:spPr>
            <a:xfrm>
              <a:off x="1477663" y="5979299"/>
              <a:ext cx="196529" cy="221388"/>
            </a:xfrm>
            <a:prstGeom prst="star6">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28" name="6-Point Star 27"/>
            <p:cNvSpPr/>
            <p:nvPr/>
          </p:nvSpPr>
          <p:spPr>
            <a:xfrm>
              <a:off x="2641217" y="5979299"/>
              <a:ext cx="196529" cy="221388"/>
            </a:xfrm>
            <a:prstGeom prst="star6">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grpSp>
    </p:spTree>
    <p:extLst>
      <p:ext uri="{BB962C8B-B14F-4D97-AF65-F5344CB8AC3E}">
        <p14:creationId xmlns:p14="http://schemas.microsoft.com/office/powerpoint/2010/main" val="4051884574"/>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p:cNvSpPr/>
          <p:nvPr/>
        </p:nvSpPr>
        <p:spPr>
          <a:xfrm>
            <a:off x="4264023" y="2873857"/>
            <a:ext cx="1373747" cy="1125649"/>
          </a:xfrm>
          <a:prstGeom prst="rect">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Bent Arrow 61"/>
          <p:cNvSpPr/>
          <p:nvPr/>
        </p:nvSpPr>
        <p:spPr>
          <a:xfrm rot="5400000">
            <a:off x="7068501" y="3866184"/>
            <a:ext cx="1072980" cy="382465"/>
          </a:xfrm>
          <a:prstGeom prst="bentArrow">
            <a:avLst>
              <a:gd name="adj1" fmla="val 32032"/>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4" name="Bent Arrow 63"/>
          <p:cNvSpPr/>
          <p:nvPr/>
        </p:nvSpPr>
        <p:spPr>
          <a:xfrm rot="5400000">
            <a:off x="7318426" y="3459378"/>
            <a:ext cx="1021079" cy="830417"/>
          </a:xfrm>
          <a:prstGeom prst="bentArrow">
            <a:avLst>
              <a:gd name="adj1" fmla="val 18643"/>
              <a:gd name="adj2" fmla="val 16277"/>
              <a:gd name="adj3" fmla="val 25000"/>
              <a:gd name="adj4" fmla="val 875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5" name="Bent Arrow 64"/>
          <p:cNvSpPr/>
          <p:nvPr/>
        </p:nvSpPr>
        <p:spPr>
          <a:xfrm rot="16200000" flipV="1">
            <a:off x="7202985" y="2482017"/>
            <a:ext cx="1076355" cy="676037"/>
          </a:xfrm>
          <a:prstGeom prst="bentArrow">
            <a:avLst>
              <a:gd name="adj1" fmla="val 26482"/>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8" name="Picture 25" descr="DHLicon_Store_01"/>
          <p:cNvPicPr>
            <a:picLocks noChangeAspect="1" noChangeArrowheads="1"/>
          </p:cNvPicPr>
          <p:nvPr/>
        </p:nvPicPr>
        <p:blipFill>
          <a:blip r:embed="rId6">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771504" y="3283366"/>
            <a:ext cx="687884" cy="263144"/>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 name="Picture 36"/>
          <p:cNvPicPr>
            <a:picLocks noChangeAspect="1"/>
          </p:cNvPicPr>
          <p:nvPr/>
        </p:nvPicPr>
        <p:blipFill>
          <a:blip r:embed="rId7"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030487" y="2640918"/>
            <a:ext cx="566058"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30" descr="DHLicon_Factory"/>
          <p:cNvPicPr>
            <a:picLocks noChangeAspect="1" noChangeArrowheads="1"/>
          </p:cNvPicPr>
          <p:nvPr>
            <p:custDataLst>
              <p:tags r:id="rId1"/>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4594806" y="3172011"/>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1"/>
          <p:cNvPicPr>
            <a:picLocks noChangeAspect="1"/>
          </p:cNvPicPr>
          <p:nvPr/>
        </p:nvPicPr>
        <p:blipFill rotWithShape="1">
          <a:blip r:embed="rId9" cstate="print">
            <a:duotone>
              <a:schemeClr val="accent1">
                <a:shade val="45000"/>
                <a:satMod val="135000"/>
              </a:schemeClr>
              <a:prstClr val="white"/>
            </a:duotone>
            <a:extLst>
              <a:ext uri="{28A0092B-C50C-407E-A947-70E740481C1C}">
                <a14:useLocalDpi xmlns:a14="http://schemas.microsoft.com/office/drawing/2010/main" val="0"/>
              </a:ext>
            </a:extLst>
          </a:blip>
          <a:srcRect l="9321" t="14607" r="8391" b="16489"/>
          <a:stretch/>
        </p:blipFill>
        <p:spPr bwMode="auto">
          <a:xfrm>
            <a:off x="2034497" y="3652754"/>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6" name="Picture 114" descr="DHLicon_Pickup"/>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flipH="1">
            <a:off x="6886761" y="3152884"/>
            <a:ext cx="437135" cy="5265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7" name="Rectangle 146"/>
          <p:cNvSpPr/>
          <p:nvPr/>
        </p:nvSpPr>
        <p:spPr>
          <a:xfrm>
            <a:off x="2956511" y="2570659"/>
            <a:ext cx="1308246" cy="1712728"/>
          </a:xfrm>
          <a:prstGeom prst="rect">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4" name="Rectangle 233"/>
          <p:cNvSpPr/>
          <p:nvPr/>
        </p:nvSpPr>
        <p:spPr>
          <a:xfrm>
            <a:off x="1767532" y="2160980"/>
            <a:ext cx="1190459" cy="2542390"/>
          </a:xfrm>
          <a:prstGeom prst="rect">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2" name="Picture 46" descr="http://ts1.mm.bing.net/th?id=I.4736426214556436&amp;pid=1.9"/>
          <p:cNvPicPr>
            <a:picLocks noChangeAspect="1" noChangeArrowheads="1"/>
          </p:cNvPicPr>
          <p:nvPr/>
        </p:nvPicPr>
        <p:blipFill>
          <a:blip r:embed="rId11">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4942576" y="5060374"/>
            <a:ext cx="492717" cy="390545"/>
          </a:xfrm>
          <a:prstGeom prst="rect">
            <a:avLst/>
          </a:prstGeom>
          <a:solidFill>
            <a:schemeClr val="accent2">
              <a:lumMod val="60000"/>
              <a:lumOff val="40000"/>
            </a:schemeClr>
          </a:solidFill>
          <a:ln>
            <a:noFill/>
          </a:ln>
          <a:extLst/>
        </p:spPr>
      </p:pic>
      <p:pic>
        <p:nvPicPr>
          <p:cNvPr id="123" name="Picture 46" descr="http://ts1.mm.bing.net/th?id=I.4736426214556436&amp;pid=1.9"/>
          <p:cNvPicPr>
            <a:picLocks noChangeAspect="1" noChangeArrowheads="1"/>
          </p:cNvPicPr>
          <p:nvPr/>
        </p:nvPicPr>
        <p:blipFill>
          <a:blip r:embed="rId11">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6303808" y="4714144"/>
            <a:ext cx="523187" cy="390545"/>
          </a:xfrm>
          <a:prstGeom prst="rect">
            <a:avLst/>
          </a:prstGeom>
          <a:solidFill>
            <a:schemeClr val="accent2">
              <a:lumMod val="60000"/>
              <a:lumOff val="40000"/>
            </a:schemeClr>
          </a:solidFill>
          <a:ln>
            <a:noFill/>
          </a:ln>
          <a:extLst/>
        </p:spPr>
      </p:pic>
      <p:pic>
        <p:nvPicPr>
          <p:cNvPr id="133" name="Picture 46" descr="http://ts1.mm.bing.net/th?id=I.4736426214556436&amp;pid=1.9"/>
          <p:cNvPicPr>
            <a:picLocks noChangeAspect="1" noChangeArrowheads="1"/>
          </p:cNvPicPr>
          <p:nvPr/>
        </p:nvPicPr>
        <p:blipFill>
          <a:blip r:embed="rId11">
            <a:duotone>
              <a:schemeClr val="accent2">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3647026" y="5341198"/>
            <a:ext cx="488506" cy="390545"/>
          </a:xfrm>
          <a:prstGeom prst="rect">
            <a:avLst/>
          </a:prstGeom>
          <a:solidFill>
            <a:schemeClr val="accent2">
              <a:lumMod val="60000"/>
              <a:lumOff val="40000"/>
            </a:schemeClr>
          </a:solidFill>
          <a:ln>
            <a:noFill/>
          </a:ln>
          <a:extLst/>
        </p:spPr>
      </p:pic>
      <p:sp>
        <p:nvSpPr>
          <p:cNvPr id="231" name="Bent Arrow 230"/>
          <p:cNvSpPr/>
          <p:nvPr/>
        </p:nvSpPr>
        <p:spPr>
          <a:xfrm rot="5400000">
            <a:off x="5426085" y="4023985"/>
            <a:ext cx="1072980" cy="649566"/>
          </a:xfrm>
          <a:prstGeom prst="bentArrow">
            <a:avLst>
              <a:gd name="adj1" fmla="val 25000"/>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6" name="Pentagon 225"/>
          <p:cNvSpPr/>
          <p:nvPr/>
        </p:nvSpPr>
        <p:spPr>
          <a:xfrm>
            <a:off x="5631415" y="3161007"/>
            <a:ext cx="1920997" cy="542336"/>
          </a:xfrm>
          <a:prstGeom prst="homePlate">
            <a:avLst/>
          </a:prstGeom>
          <a:solidFill>
            <a:schemeClr val="bg1">
              <a:lumMod val="50000"/>
              <a:alpha val="40000"/>
            </a:schemeClr>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21074" y="365127"/>
            <a:ext cx="7886700" cy="880578"/>
          </a:xfrm>
        </p:spPr>
        <p:txBody>
          <a:bodyPr anchor="t">
            <a:normAutofit fontScale="90000"/>
          </a:bodyPr>
          <a:lstStyle/>
          <a:p>
            <a:r>
              <a:rPr lang="en-GB" dirty="0" smtClean="0"/>
              <a:t>Figure 10.2:  </a:t>
            </a:r>
            <a:r>
              <a:rPr lang="en-GB" b="1" dirty="0" smtClean="0"/>
              <a:t>Industrial processes – take, make, dispose</a:t>
            </a:r>
            <a:endParaRPr lang="en-GB" b="1" dirty="0"/>
          </a:p>
        </p:txBody>
      </p:sp>
      <p:sp>
        <p:nvSpPr>
          <p:cNvPr id="27" name="TextBox 26"/>
          <p:cNvSpPr txBox="1"/>
          <p:nvPr/>
        </p:nvSpPr>
        <p:spPr>
          <a:xfrm>
            <a:off x="3520298" y="3225554"/>
            <a:ext cx="1363703" cy="425758"/>
          </a:xfrm>
          <a:prstGeom prst="rect">
            <a:avLst/>
          </a:prstGeom>
          <a:noFill/>
        </p:spPr>
        <p:txBody>
          <a:bodyPr wrap="square" rtlCol="0">
            <a:spAutoFit/>
          </a:bodyPr>
          <a:lstStyle/>
          <a:p>
            <a:pPr algn="ctr">
              <a:lnSpc>
                <a:spcPts val="1300"/>
              </a:lnSpc>
            </a:pPr>
            <a:r>
              <a:rPr lang="en-GB" sz="1200" i="1" dirty="0" smtClean="0"/>
              <a:t>MAKE PRODUCT</a:t>
            </a:r>
            <a:endParaRPr lang="en-GB" sz="1200" i="1" dirty="0"/>
          </a:p>
        </p:txBody>
      </p:sp>
      <p:graphicFrame>
        <p:nvGraphicFramePr>
          <p:cNvPr id="178" name="Table 177"/>
          <p:cNvGraphicFramePr>
            <a:graphicFrameLocks noGrp="1"/>
          </p:cNvGraphicFramePr>
          <p:nvPr>
            <p:extLst/>
          </p:nvPr>
        </p:nvGraphicFramePr>
        <p:xfrm>
          <a:off x="6585711" y="5340576"/>
          <a:ext cx="2420535" cy="1227558"/>
        </p:xfrm>
        <a:graphic>
          <a:graphicData uri="http://schemas.openxmlformats.org/drawingml/2006/table">
            <a:tbl>
              <a:tblPr>
                <a:tableStyleId>{5C22544A-7EE6-4342-B048-85BDC9FD1C3A}</a:tableStyleId>
              </a:tblPr>
              <a:tblGrid>
                <a:gridCol w="688274">
                  <a:extLst>
                    <a:ext uri="{9D8B030D-6E8A-4147-A177-3AD203B41FA5}">
                      <a16:colId xmlns:a16="http://schemas.microsoft.com/office/drawing/2014/main" val="20000"/>
                    </a:ext>
                  </a:extLst>
                </a:gridCol>
                <a:gridCol w="1732261">
                  <a:extLst>
                    <a:ext uri="{9D8B030D-6E8A-4147-A177-3AD203B41FA5}">
                      <a16:colId xmlns:a16="http://schemas.microsoft.com/office/drawing/2014/main" val="20001"/>
                    </a:ext>
                  </a:extLst>
                </a:gridCol>
              </a:tblGrid>
              <a:tr h="253400">
                <a:tc>
                  <a:txBody>
                    <a:bodyPr/>
                    <a:lstStyle/>
                    <a:p>
                      <a:r>
                        <a:rPr lang="en-GB" sz="1200" b="1" dirty="0" smtClean="0"/>
                        <a:t>    KEY</a:t>
                      </a:r>
                      <a:endParaRPr lang="en-GB" sz="1200" b="1"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40830">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err="1" smtClean="0"/>
                        <a:t>GHG</a:t>
                      </a:r>
                      <a:r>
                        <a:rPr lang="en-GB" sz="1200" dirty="0" smtClean="0"/>
                        <a:t> &amp; emissions</a:t>
                      </a:r>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16664">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smtClean="0"/>
                        <a:t>Sewage</a:t>
                      </a:r>
                      <a:r>
                        <a:rPr lang="en-GB" sz="1200" baseline="0" dirty="0" smtClean="0"/>
                        <a:t>, effluent, run-off</a:t>
                      </a:r>
                      <a:endParaRPr lang="en-GB" sz="1200" dirty="0" smtClean="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316664">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t>Landfill</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
        <p:nvSpPr>
          <p:cNvPr id="190" name="Rectangle 189"/>
          <p:cNvSpPr/>
          <p:nvPr/>
        </p:nvSpPr>
        <p:spPr>
          <a:xfrm>
            <a:off x="6585711" y="5333349"/>
            <a:ext cx="2295861" cy="1250345"/>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6337502" y="3279342"/>
            <a:ext cx="608656" cy="259045"/>
          </a:xfrm>
          <a:prstGeom prst="rect">
            <a:avLst/>
          </a:prstGeom>
          <a:noFill/>
        </p:spPr>
        <p:txBody>
          <a:bodyPr wrap="square" rtlCol="0">
            <a:spAutoFit/>
          </a:bodyPr>
          <a:lstStyle/>
          <a:p>
            <a:pPr algn="ctr">
              <a:lnSpc>
                <a:spcPts val="1300"/>
              </a:lnSpc>
            </a:pPr>
            <a:r>
              <a:rPr lang="en-GB" sz="1200" i="1" dirty="0" smtClean="0"/>
              <a:t>USE</a:t>
            </a:r>
            <a:endParaRPr lang="en-GB" sz="1200" i="1" dirty="0"/>
          </a:p>
        </p:txBody>
      </p:sp>
      <p:sp>
        <p:nvSpPr>
          <p:cNvPr id="29" name="TextBox 28"/>
          <p:cNvSpPr txBox="1"/>
          <p:nvPr/>
        </p:nvSpPr>
        <p:spPr>
          <a:xfrm>
            <a:off x="5107403" y="3190965"/>
            <a:ext cx="655299" cy="425758"/>
          </a:xfrm>
          <a:prstGeom prst="rect">
            <a:avLst/>
          </a:prstGeom>
          <a:noFill/>
        </p:spPr>
        <p:txBody>
          <a:bodyPr wrap="square" lIns="36000" rIns="36000" rtlCol="0">
            <a:spAutoFit/>
          </a:bodyPr>
          <a:lstStyle/>
          <a:p>
            <a:pPr algn="ctr">
              <a:lnSpc>
                <a:spcPts val="1300"/>
              </a:lnSpc>
            </a:pPr>
            <a:r>
              <a:rPr lang="en-GB" sz="1200" i="1" dirty="0" smtClean="0"/>
              <a:t>STORE &amp; SELL</a:t>
            </a:r>
            <a:endParaRPr lang="en-GB" sz="1200" i="1" dirty="0"/>
          </a:p>
        </p:txBody>
      </p:sp>
      <p:pic>
        <p:nvPicPr>
          <p:cNvPr id="90"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247816" y="5766986"/>
            <a:ext cx="436940" cy="586870"/>
          </a:xfrm>
          <a:prstGeom prst="rect">
            <a:avLst/>
          </a:prstGeom>
          <a:noFill/>
          <a:ln>
            <a:noFill/>
          </a:ln>
        </p:spPr>
      </p:pic>
      <p:pic>
        <p:nvPicPr>
          <p:cNvPr id="95"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526065" y="5221746"/>
            <a:ext cx="436940" cy="586870"/>
          </a:xfrm>
          <a:prstGeom prst="rect">
            <a:avLst/>
          </a:prstGeom>
          <a:noFill/>
          <a:ln>
            <a:noFill/>
          </a:ln>
        </p:spPr>
      </p:pic>
      <p:pic>
        <p:nvPicPr>
          <p:cNvPr id="98"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76318" y="4922802"/>
            <a:ext cx="436940" cy="586870"/>
          </a:xfrm>
          <a:prstGeom prst="rect">
            <a:avLst/>
          </a:prstGeom>
          <a:noFill/>
          <a:ln>
            <a:noFill/>
          </a:ln>
        </p:spPr>
      </p:pic>
      <p:sp>
        <p:nvSpPr>
          <p:cNvPr id="102" name="Cloud 101"/>
          <p:cNvSpPr/>
          <p:nvPr/>
        </p:nvSpPr>
        <p:spPr>
          <a:xfrm rot="21317504" flipV="1">
            <a:off x="3881030" y="1126591"/>
            <a:ext cx="696090" cy="356244"/>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03" name="Cloud 102"/>
          <p:cNvSpPr/>
          <p:nvPr/>
        </p:nvSpPr>
        <p:spPr>
          <a:xfrm>
            <a:off x="5330290" y="1517999"/>
            <a:ext cx="601615" cy="323597"/>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04" name="Cloud 103"/>
          <p:cNvSpPr/>
          <p:nvPr/>
        </p:nvSpPr>
        <p:spPr>
          <a:xfrm>
            <a:off x="3293495" y="1290793"/>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05" name="Cloud 104"/>
          <p:cNvSpPr/>
          <p:nvPr/>
        </p:nvSpPr>
        <p:spPr>
          <a:xfrm>
            <a:off x="7176276" y="2070705"/>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11" name="Cloud 110"/>
          <p:cNvSpPr/>
          <p:nvPr/>
        </p:nvSpPr>
        <p:spPr>
          <a:xfrm>
            <a:off x="4744535" y="1424146"/>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12" name="Cloud 111"/>
          <p:cNvSpPr/>
          <p:nvPr/>
        </p:nvSpPr>
        <p:spPr>
          <a:xfrm>
            <a:off x="6063924" y="1757174"/>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18" name="Cloud 117"/>
          <p:cNvSpPr/>
          <p:nvPr/>
        </p:nvSpPr>
        <p:spPr>
          <a:xfrm>
            <a:off x="6698949" y="5561091"/>
            <a:ext cx="474961" cy="258823"/>
          </a:xfrm>
          <a:prstGeom prst="cloud">
            <a:avLst/>
          </a:prstGeom>
          <a:solidFill>
            <a:schemeClr val="accent4">
              <a:lumMod val="60000"/>
              <a:lumOff val="4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pic>
        <p:nvPicPr>
          <p:cNvPr id="119"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825010" y="6188857"/>
            <a:ext cx="266707" cy="358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0" name="Picture 46" descr="http://ts1.mm.bing.net/th?id=I.4736426214556436&amp;pid=1.9"/>
          <p:cNvPicPr>
            <a:picLocks noChangeAspect="1" noChangeArrowheads="1"/>
          </p:cNvPicPr>
          <p:nvPr/>
        </p:nvPicPr>
        <p:blipFill>
          <a:blip r:embed="rId11">
            <a:duotone>
              <a:schemeClr val="accent2">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6738835" y="5855899"/>
            <a:ext cx="421628" cy="323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5" name="Bent Arrow 134"/>
          <p:cNvSpPr/>
          <p:nvPr/>
        </p:nvSpPr>
        <p:spPr>
          <a:xfrm rot="5400000">
            <a:off x="4055812" y="4338178"/>
            <a:ext cx="1072979" cy="649566"/>
          </a:xfrm>
          <a:prstGeom prst="bentArrow">
            <a:avLst>
              <a:gd name="adj1" fmla="val 25000"/>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41" name="Picture 140"/>
          <p:cNvPicPr>
            <a:picLocks noChangeAspect="1"/>
          </p:cNvPicPr>
          <p:nvPr/>
        </p:nvPicPr>
        <p:blipFill>
          <a:blip r:embed="rId13" cstate="print">
            <a:clrChange>
              <a:clrFrom>
                <a:srgbClr val="FFFFFF"/>
              </a:clrFrom>
              <a:clrTo>
                <a:srgbClr val="FFFFFF">
                  <a:alpha val="0"/>
                </a:srgbClr>
              </a:clrTo>
            </a:clrChange>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547931" y="3201105"/>
            <a:ext cx="605074" cy="605074"/>
          </a:xfrm>
          <a:prstGeom prst="rect">
            <a:avLst/>
          </a:prstGeom>
        </p:spPr>
      </p:pic>
      <p:pic>
        <p:nvPicPr>
          <p:cNvPr id="142" name="Picture 1"/>
          <p:cNvPicPr>
            <a:picLocks noChangeAspect="1"/>
          </p:cNvPicPr>
          <p:nvPr/>
        </p:nvPicPr>
        <p:blipFill>
          <a:blip r:embed="rId14"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99070" y="1762326"/>
            <a:ext cx="502796" cy="5027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5" name="Picture 2"/>
          <p:cNvPicPr>
            <a:picLocks noChangeAspect="1"/>
          </p:cNvPicPr>
          <p:nvPr/>
        </p:nvPicPr>
        <p:blipFill>
          <a:blip r:embed="rId15">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40794" y="4305779"/>
            <a:ext cx="646243" cy="64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6" name="Picture 104" descr="DHLicon_Schutthaufen"/>
          <p:cNvPicPr>
            <a:picLocks noChangeAspect="1" noChangeArrowheads="1"/>
          </p:cNvPicPr>
          <p:nvPr/>
        </p:nvPicPr>
        <p:blipFill>
          <a:blip r:embed="rId16"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52051" y="2757493"/>
            <a:ext cx="677516" cy="451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0" name="Picture 2" descr="oil_barrel.jpeg"/>
          <p:cNvPicPr>
            <a:picLocks noChangeAspect="1" noChangeArrowheads="1"/>
          </p:cNvPicPr>
          <p:nvPr/>
        </p:nvPicPr>
        <p:blipFill rotWithShape="1">
          <a:blip r:embed="rId17" cstate="print">
            <a:extLst>
              <a:ext uri="{28A0092B-C50C-407E-A947-70E740481C1C}">
                <a14:useLocalDpi xmlns:a14="http://schemas.microsoft.com/office/drawing/2010/main" val="0"/>
              </a:ext>
            </a:extLst>
          </a:blip>
          <a:srcRect l="15390" t="4638" r="12197" b="9579"/>
          <a:stretch/>
        </p:blipFill>
        <p:spPr bwMode="auto">
          <a:xfrm>
            <a:off x="642986" y="3788975"/>
            <a:ext cx="414965" cy="48096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crop icon"/>
          <p:cNvPicPr>
            <a:picLocks noChangeAspect="1" noChangeArrowheads="1"/>
          </p:cNvPicPr>
          <p:nvPr/>
        </p:nvPicPr>
        <p:blipFill>
          <a:blip r:embed="rId18"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0884" y="2259645"/>
            <a:ext cx="539168" cy="549698"/>
          </a:xfrm>
          <a:prstGeom prst="rect">
            <a:avLst/>
          </a:prstGeom>
          <a:noFill/>
          <a:extLst>
            <a:ext uri="{909E8E84-426E-40DD-AFC4-6F175D3DCCD1}">
              <a14:hiddenFill xmlns:a14="http://schemas.microsoft.com/office/drawing/2010/main">
                <a:solidFill>
                  <a:srgbClr val="FFFFFF"/>
                </a:solidFill>
              </a14:hiddenFill>
            </a:ext>
          </a:extLst>
        </p:spPr>
      </p:pic>
      <p:sp>
        <p:nvSpPr>
          <p:cNvPr id="46" name="Bent Arrow 45"/>
          <p:cNvSpPr/>
          <p:nvPr/>
        </p:nvSpPr>
        <p:spPr>
          <a:xfrm rot="5400000">
            <a:off x="2982836" y="4255491"/>
            <a:ext cx="1076355" cy="1132152"/>
          </a:xfrm>
          <a:prstGeom prst="bentArrow">
            <a:avLst>
              <a:gd name="adj1" fmla="val 20396"/>
              <a:gd name="adj2" fmla="val 18753"/>
              <a:gd name="adj3" fmla="val 25000"/>
              <a:gd name="adj4" fmla="val 875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7" name="Bent Arrow 46"/>
          <p:cNvSpPr/>
          <p:nvPr/>
        </p:nvSpPr>
        <p:spPr>
          <a:xfrm rot="5400000">
            <a:off x="2682677" y="4750900"/>
            <a:ext cx="1245588" cy="701443"/>
          </a:xfrm>
          <a:prstGeom prst="bentArrow">
            <a:avLst>
              <a:gd name="adj1" fmla="val 33281"/>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8" name="Bent Arrow 47"/>
          <p:cNvSpPr/>
          <p:nvPr/>
        </p:nvSpPr>
        <p:spPr>
          <a:xfrm rot="16200000" flipV="1">
            <a:off x="4291922" y="1772842"/>
            <a:ext cx="1076355" cy="1132152"/>
          </a:xfrm>
          <a:prstGeom prst="bentArrow">
            <a:avLst>
              <a:gd name="adj1" fmla="val 27891"/>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9" name="Picture 30" descr="DHLicon_Factory"/>
          <p:cNvPicPr>
            <a:picLocks noChangeAspect="1" noChangeArrowheads="1"/>
          </p:cNvPicPr>
          <p:nvPr>
            <p:custDataLst>
              <p:tags r:id="rId2"/>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268083" y="3498114"/>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30" descr="DHLicon_Factory"/>
          <p:cNvPicPr>
            <a:picLocks noChangeAspect="1" noChangeArrowheads="1"/>
          </p:cNvPicPr>
          <p:nvPr>
            <p:custDataLst>
              <p:tags r:id="rId3"/>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273304" y="2762745"/>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 name="Bent Arrow 51"/>
          <p:cNvSpPr/>
          <p:nvPr/>
        </p:nvSpPr>
        <p:spPr>
          <a:xfrm rot="5400000">
            <a:off x="5673530" y="3646314"/>
            <a:ext cx="1021079" cy="1093034"/>
          </a:xfrm>
          <a:prstGeom prst="bentArrow">
            <a:avLst>
              <a:gd name="adj1" fmla="val 13785"/>
              <a:gd name="adj2" fmla="val 16277"/>
              <a:gd name="adj3" fmla="val 25000"/>
              <a:gd name="adj4" fmla="val 875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3" name="Bent Arrow 52"/>
          <p:cNvSpPr/>
          <p:nvPr/>
        </p:nvSpPr>
        <p:spPr>
          <a:xfrm rot="5400000">
            <a:off x="4270999" y="3989537"/>
            <a:ext cx="1079137" cy="1093034"/>
          </a:xfrm>
          <a:prstGeom prst="bentArrow">
            <a:avLst>
              <a:gd name="adj1" fmla="val 13785"/>
              <a:gd name="adj2" fmla="val 15654"/>
              <a:gd name="adj3" fmla="val 25000"/>
              <a:gd name="adj4" fmla="val 68769"/>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4" name="TextBox 53"/>
          <p:cNvSpPr txBox="1"/>
          <p:nvPr/>
        </p:nvSpPr>
        <p:spPr>
          <a:xfrm>
            <a:off x="2125661" y="3228131"/>
            <a:ext cx="1363703" cy="425758"/>
          </a:xfrm>
          <a:prstGeom prst="rect">
            <a:avLst/>
          </a:prstGeom>
          <a:noFill/>
        </p:spPr>
        <p:txBody>
          <a:bodyPr wrap="square" rtlCol="0">
            <a:spAutoFit/>
          </a:bodyPr>
          <a:lstStyle/>
          <a:p>
            <a:pPr algn="ctr">
              <a:lnSpc>
                <a:spcPts val="1300"/>
              </a:lnSpc>
            </a:pPr>
            <a:r>
              <a:rPr lang="en-GB" sz="1200" i="1" dirty="0" smtClean="0"/>
              <a:t>TAKE MATERIALS</a:t>
            </a:r>
            <a:endParaRPr lang="en-GB" sz="1200" i="1" dirty="0"/>
          </a:p>
        </p:txBody>
      </p:sp>
      <p:sp>
        <p:nvSpPr>
          <p:cNvPr id="56" name="Chevron 55"/>
          <p:cNvSpPr/>
          <p:nvPr/>
        </p:nvSpPr>
        <p:spPr>
          <a:xfrm>
            <a:off x="1219869" y="1969640"/>
            <a:ext cx="486420" cy="671277"/>
          </a:xfrm>
          <a:prstGeom prst="chevron">
            <a:avLst/>
          </a:prstGeom>
          <a:solidFill>
            <a:schemeClr val="accent2"/>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57" name="Chevron 56"/>
          <p:cNvSpPr/>
          <p:nvPr/>
        </p:nvSpPr>
        <p:spPr>
          <a:xfrm>
            <a:off x="1229215" y="2809343"/>
            <a:ext cx="450100" cy="1317127"/>
          </a:xfrm>
          <a:prstGeom prst="chevron">
            <a:avLst>
              <a:gd name="adj" fmla="val 45854"/>
            </a:avLst>
          </a:prstGeom>
          <a:solidFill>
            <a:schemeClr val="bg1">
              <a:lumMod val="50000"/>
            </a:schemeClr>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58" name="Chevron 57"/>
          <p:cNvSpPr/>
          <p:nvPr/>
        </p:nvSpPr>
        <p:spPr>
          <a:xfrm>
            <a:off x="1229215" y="4267712"/>
            <a:ext cx="486420" cy="542336"/>
          </a:xfrm>
          <a:prstGeom prst="chevron">
            <a:avLst/>
          </a:prstGeom>
          <a:solidFill>
            <a:schemeClr val="bg1">
              <a:lumMod val="75000"/>
            </a:schemeClr>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59" name="Bent Arrow 58"/>
          <p:cNvSpPr/>
          <p:nvPr/>
        </p:nvSpPr>
        <p:spPr>
          <a:xfrm rot="16200000" flipV="1">
            <a:off x="2966746" y="1467007"/>
            <a:ext cx="1076355" cy="1132152"/>
          </a:xfrm>
          <a:prstGeom prst="bentArrow">
            <a:avLst>
              <a:gd name="adj1" fmla="val 36637"/>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0" name="Bent Arrow 59"/>
          <p:cNvSpPr/>
          <p:nvPr/>
        </p:nvSpPr>
        <p:spPr>
          <a:xfrm rot="16200000" flipV="1">
            <a:off x="5659417" y="2073460"/>
            <a:ext cx="1076355" cy="1132152"/>
          </a:xfrm>
          <a:prstGeom prst="bentArrow">
            <a:avLst>
              <a:gd name="adj1" fmla="val 27891"/>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61" name="Picture 46" descr="http://ts1.mm.bing.net/th?id=I.4736426214556436&amp;pid=1.9"/>
          <p:cNvPicPr>
            <a:picLocks noChangeAspect="1" noChangeArrowheads="1"/>
          </p:cNvPicPr>
          <p:nvPr/>
        </p:nvPicPr>
        <p:blipFill>
          <a:blip r:embed="rId11">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7841249" y="4395899"/>
            <a:ext cx="523187" cy="390545"/>
          </a:xfrm>
          <a:prstGeom prst="rect">
            <a:avLst/>
          </a:prstGeom>
          <a:solidFill>
            <a:schemeClr val="accent2">
              <a:lumMod val="60000"/>
              <a:lumOff val="40000"/>
            </a:schemeClr>
          </a:solidFill>
          <a:ln>
            <a:noFill/>
          </a:ln>
          <a:extLst/>
        </p:spPr>
      </p:pic>
      <p:pic>
        <p:nvPicPr>
          <p:cNvPr id="63"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413759" y="4604557"/>
            <a:ext cx="436940" cy="586870"/>
          </a:xfrm>
          <a:prstGeom prst="rect">
            <a:avLst/>
          </a:prstGeom>
          <a:noFill/>
          <a:ln>
            <a:noFill/>
          </a:ln>
        </p:spPr>
      </p:pic>
      <p:sp>
        <p:nvSpPr>
          <p:cNvPr id="66" name="Cloud 65"/>
          <p:cNvSpPr/>
          <p:nvPr/>
        </p:nvSpPr>
        <p:spPr>
          <a:xfrm>
            <a:off x="7659073" y="1900628"/>
            <a:ext cx="601615" cy="323597"/>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67" name="Cloud 66"/>
          <p:cNvSpPr/>
          <p:nvPr/>
        </p:nvSpPr>
        <p:spPr>
          <a:xfrm>
            <a:off x="6436460" y="1430419"/>
            <a:ext cx="601615" cy="323597"/>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68" name="TextBox 67"/>
          <p:cNvSpPr txBox="1"/>
          <p:nvPr/>
        </p:nvSpPr>
        <p:spPr>
          <a:xfrm>
            <a:off x="422202" y="4966221"/>
            <a:ext cx="3110938" cy="1077218"/>
          </a:xfrm>
          <a:prstGeom prst="rect">
            <a:avLst/>
          </a:prstGeom>
          <a:noFill/>
        </p:spPr>
        <p:txBody>
          <a:bodyPr wrap="square" rtlCol="0">
            <a:spAutoFit/>
          </a:bodyPr>
          <a:lstStyle/>
          <a:p>
            <a:r>
              <a:rPr lang="en-GB" sz="1600" b="1" dirty="0" smtClean="0">
                <a:solidFill>
                  <a:schemeClr val="bg1">
                    <a:lumMod val="50000"/>
                  </a:schemeClr>
                </a:solidFill>
                <a:latin typeface="Calibri" panose="020F0502020204030204"/>
              </a:rPr>
              <a:t>TECHNICAL AND BIOLOGICAL MATERIALS MIXED UP</a:t>
            </a:r>
          </a:p>
          <a:p>
            <a:endParaRPr lang="en-GB" sz="1600" b="1" dirty="0" smtClean="0">
              <a:solidFill>
                <a:schemeClr val="bg1">
                  <a:lumMod val="50000"/>
                </a:schemeClr>
              </a:solidFill>
              <a:latin typeface="Calibri" panose="020F0502020204030204"/>
            </a:endParaRPr>
          </a:p>
          <a:p>
            <a:r>
              <a:rPr lang="en-GB" sz="1600" b="1" dirty="0" smtClean="0">
                <a:solidFill>
                  <a:schemeClr val="bg1">
                    <a:lumMod val="50000"/>
                  </a:schemeClr>
                </a:solidFill>
                <a:latin typeface="Calibri" panose="020F0502020204030204"/>
              </a:rPr>
              <a:t>ENERGY FROM FINITE SOURCES</a:t>
            </a:r>
            <a:endParaRPr lang="en-GB" sz="1600" b="1" dirty="0">
              <a:solidFill>
                <a:schemeClr val="bg1">
                  <a:lumMod val="50000"/>
                </a:schemeClr>
              </a:solidFill>
              <a:latin typeface="Calibri" panose="020F0502020204030204"/>
            </a:endParaRPr>
          </a:p>
        </p:txBody>
      </p:sp>
      <p:sp>
        <p:nvSpPr>
          <p:cNvPr id="69" name="TextBox 68"/>
          <p:cNvSpPr txBox="1"/>
          <p:nvPr/>
        </p:nvSpPr>
        <p:spPr>
          <a:xfrm>
            <a:off x="385537" y="6261562"/>
            <a:ext cx="2411173" cy="307777"/>
          </a:xfrm>
          <a:prstGeom prst="rect">
            <a:avLst/>
          </a:prstGeom>
          <a:noFill/>
        </p:spPr>
        <p:txBody>
          <a:bodyPr wrap="none" rtlCol="0">
            <a:spAutoFit/>
          </a:bodyPr>
          <a:lstStyle/>
          <a:p>
            <a:r>
              <a:rPr lang="en-GB" i="1" dirty="0" smtClean="0">
                <a:sym typeface="Symbol" panose="05050102010706020507" pitchFamily="18" charset="2"/>
              </a:rPr>
              <a:t> </a:t>
            </a:r>
            <a:r>
              <a:rPr lang="en-GB" i="1" dirty="0" smtClean="0"/>
              <a:t>Catherine Weetman 2015</a:t>
            </a:r>
            <a:endParaRPr lang="en-GB" i="1" dirty="0"/>
          </a:p>
        </p:txBody>
      </p:sp>
    </p:spTree>
    <p:extLst>
      <p:ext uri="{BB962C8B-B14F-4D97-AF65-F5344CB8AC3E}">
        <p14:creationId xmlns:p14="http://schemas.microsoft.com/office/powerpoint/2010/main" val="2301014221"/>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470869"/>
          </a:xfrm>
        </p:spPr>
        <p:txBody>
          <a:bodyPr anchor="t">
            <a:normAutofit/>
          </a:bodyPr>
          <a:lstStyle/>
          <a:p>
            <a:r>
              <a:rPr lang="en-GB" sz="2000" dirty="0" smtClean="0"/>
              <a:t>Figure 10.3:  </a:t>
            </a:r>
            <a:r>
              <a:rPr lang="en-GB" sz="2000" b="1" dirty="0" smtClean="0"/>
              <a:t>Supply chains for a circular economy</a:t>
            </a:r>
            <a:endParaRPr lang="en-GB" sz="2000" b="1" dirty="0"/>
          </a:p>
        </p:txBody>
      </p:sp>
      <p:cxnSp>
        <p:nvCxnSpPr>
          <p:cNvPr id="5" name="Elbow Connector 4"/>
          <p:cNvCxnSpPr>
            <a:stCxn id="34" idx="3"/>
            <a:endCxn id="50" idx="1"/>
          </p:cNvCxnSpPr>
          <p:nvPr/>
        </p:nvCxnSpPr>
        <p:spPr bwMode="auto">
          <a:xfrm>
            <a:off x="1372868" y="2069517"/>
            <a:ext cx="383625"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 name="Elbow Connector 5"/>
          <p:cNvCxnSpPr>
            <a:stCxn id="55" idx="3"/>
            <a:endCxn id="50" idx="1"/>
          </p:cNvCxnSpPr>
          <p:nvPr/>
        </p:nvCxnSpPr>
        <p:spPr bwMode="auto">
          <a:xfrm flipV="1">
            <a:off x="1376877" y="2401719"/>
            <a:ext cx="37961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 name="Picture 23" descr="DHLicon_Store_03"/>
          <p:cNvPicPr>
            <a:picLocks noChangeAspect="1" noChangeArrowheads="1"/>
          </p:cNvPicPr>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39842" y="2258923"/>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Elbow Connector 10"/>
          <p:cNvCxnSpPr>
            <a:stCxn id="18" idx="3"/>
            <a:endCxn id="9" idx="1"/>
          </p:cNvCxnSpPr>
          <p:nvPr/>
        </p:nvCxnSpPr>
        <p:spPr bwMode="auto">
          <a:xfrm flipV="1">
            <a:off x="5130474" y="2402258"/>
            <a:ext cx="709368"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8" name="Picture 25" descr="DHLicon_Store_01"/>
          <p:cNvPicPr>
            <a:picLocks noChangeAspect="1" noChangeArrowheads="1"/>
          </p:cNvPicPr>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2257225"/>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0" descr="DHLicon_Factory"/>
          <p:cNvPicPr>
            <a:picLocks noChangeAspect="1" noChangeArrowheads="1"/>
          </p:cNvPicPr>
          <p:nvPr>
            <p:custDataLst>
              <p:tags r:id="rId1"/>
            </p:custDataLst>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060719" y="2184451"/>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2" name="Elbow Connector 21"/>
          <p:cNvCxnSpPr>
            <a:stCxn id="50" idx="3"/>
            <a:endCxn id="19" idx="1"/>
          </p:cNvCxnSpPr>
          <p:nvPr/>
        </p:nvCxnSpPr>
        <p:spPr bwMode="auto">
          <a:xfrm flipV="1">
            <a:off x="2295324" y="2401718"/>
            <a:ext cx="765395"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Elbow Connector 22"/>
          <p:cNvCxnSpPr>
            <a:stCxn id="19" idx="3"/>
            <a:endCxn id="18" idx="1"/>
          </p:cNvCxnSpPr>
          <p:nvPr/>
        </p:nvCxnSpPr>
        <p:spPr bwMode="auto">
          <a:xfrm>
            <a:off x="3599550" y="2401718"/>
            <a:ext cx="772661" cy="5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TextBox 26"/>
          <p:cNvSpPr txBox="1"/>
          <p:nvPr/>
        </p:nvSpPr>
        <p:spPr>
          <a:xfrm>
            <a:off x="1329540" y="2624903"/>
            <a:ext cx="1363703" cy="259045"/>
          </a:xfrm>
          <a:prstGeom prst="rect">
            <a:avLst/>
          </a:prstGeom>
          <a:noFill/>
        </p:spPr>
        <p:txBody>
          <a:bodyPr wrap="square" rtlCol="0">
            <a:spAutoFit/>
          </a:bodyPr>
          <a:lstStyle/>
          <a:p>
            <a:pPr algn="ctr">
              <a:lnSpc>
                <a:spcPts val="1300"/>
              </a:lnSpc>
            </a:pPr>
            <a:r>
              <a:rPr lang="en-GB" sz="1200" i="1" dirty="0" smtClean="0"/>
              <a:t>Make parts</a:t>
            </a:r>
            <a:endParaRPr lang="en-GB" sz="1200" i="1" dirty="0"/>
          </a:p>
        </p:txBody>
      </p:sp>
      <p:sp>
        <p:nvSpPr>
          <p:cNvPr id="28" name="TextBox 27"/>
          <p:cNvSpPr txBox="1"/>
          <p:nvPr/>
        </p:nvSpPr>
        <p:spPr>
          <a:xfrm>
            <a:off x="2729329" y="2624903"/>
            <a:ext cx="1363703" cy="259045"/>
          </a:xfrm>
          <a:prstGeom prst="rect">
            <a:avLst/>
          </a:prstGeom>
          <a:noFill/>
        </p:spPr>
        <p:txBody>
          <a:bodyPr wrap="square" rtlCol="0">
            <a:spAutoFit/>
          </a:bodyPr>
          <a:lstStyle/>
          <a:p>
            <a:pPr algn="ctr">
              <a:lnSpc>
                <a:spcPts val="1300"/>
              </a:lnSpc>
            </a:pPr>
            <a:r>
              <a:rPr lang="en-GB" sz="1200" i="1" dirty="0" smtClean="0"/>
              <a:t>Make product</a:t>
            </a:r>
          </a:p>
        </p:txBody>
      </p:sp>
      <p:pic>
        <p:nvPicPr>
          <p:cNvPr id="34" name="Picture 36"/>
          <p:cNvPicPr>
            <a:picLocks noChangeAspect="1"/>
          </p:cNvPicPr>
          <p:nvPr/>
        </p:nvPicPr>
        <p:blipFill>
          <a:blip r:embed="rId10"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6810" y="1820650"/>
            <a:ext cx="566058"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6" name="Elbow Connector 35"/>
          <p:cNvCxnSpPr>
            <a:stCxn id="9" idx="3"/>
            <a:endCxn id="75" idx="1"/>
          </p:cNvCxnSpPr>
          <p:nvPr/>
        </p:nvCxnSpPr>
        <p:spPr bwMode="auto">
          <a:xfrm>
            <a:off x="6475235" y="2402258"/>
            <a:ext cx="830691" cy="2329"/>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50" name="Picture 30" descr="DHLicon_Factory"/>
          <p:cNvPicPr>
            <a:picLocks noChangeAspect="1" noChangeArrowheads="1"/>
          </p:cNvPicPr>
          <p:nvPr>
            <p:custDataLst>
              <p:tags r:id="rId2"/>
            </p:custDataLst>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756493" y="2184452"/>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1"/>
          <p:cNvPicPr>
            <a:picLocks noChangeAspect="1"/>
          </p:cNvPicPr>
          <p:nvPr/>
        </p:nvPicPr>
        <p:blipFill rotWithShape="1">
          <a:blip r:embed="rId11" cstate="print">
            <a:duotone>
              <a:schemeClr val="accent1">
                <a:shade val="45000"/>
                <a:satMod val="135000"/>
              </a:schemeClr>
              <a:prstClr val="white"/>
            </a:duotone>
            <a:extLst>
              <a:ext uri="{28A0092B-C50C-407E-A947-70E740481C1C}">
                <a14:useLocalDpi xmlns:a14="http://schemas.microsoft.com/office/drawing/2010/main" val="0"/>
              </a:ext>
            </a:extLst>
          </a:blip>
          <a:srcRect l="9321" t="14607" r="8391" b="16489"/>
          <a:stretch/>
        </p:blipFill>
        <p:spPr bwMode="auto">
          <a:xfrm>
            <a:off x="810820" y="2523205"/>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 name="Circular Arrow 67"/>
          <p:cNvSpPr/>
          <p:nvPr/>
        </p:nvSpPr>
        <p:spPr bwMode="auto">
          <a:xfrm rot="16910541" flipH="1">
            <a:off x="1629898" y="1920652"/>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69" name="Circular Arrow 68"/>
          <p:cNvSpPr/>
          <p:nvPr/>
        </p:nvSpPr>
        <p:spPr bwMode="auto">
          <a:xfrm rot="16910541" flipH="1">
            <a:off x="2889092" y="1924314"/>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0" name="Circular Arrow 69"/>
          <p:cNvSpPr/>
          <p:nvPr/>
        </p:nvSpPr>
        <p:spPr bwMode="auto">
          <a:xfrm rot="16910541" flipH="1">
            <a:off x="649092" y="1618850"/>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1" name="Circular Arrow 70"/>
          <p:cNvSpPr/>
          <p:nvPr/>
        </p:nvSpPr>
        <p:spPr bwMode="auto">
          <a:xfrm rot="16910541" flipH="1">
            <a:off x="649092" y="2319285"/>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4" name="Circular Arrow 73"/>
          <p:cNvSpPr/>
          <p:nvPr/>
        </p:nvSpPr>
        <p:spPr bwMode="auto">
          <a:xfrm rot="16910541" flipH="1">
            <a:off x="1125986" y="5534722"/>
            <a:ext cx="333547" cy="324064"/>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pic>
        <p:nvPicPr>
          <p:cNvPr id="75" name="Picture 125" descr="DHLicon_Human"/>
          <p:cNvPicPr>
            <a:picLocks noChangeAspect="1" noChangeArrowheads="1"/>
          </p:cNvPicPr>
          <p:nvPr/>
        </p:nvPicPr>
        <p:blipFill>
          <a:blip r:embed="rId12"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305926" y="2062000"/>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6" name="Elbow Connector 75"/>
          <p:cNvCxnSpPr>
            <a:stCxn id="75" idx="0"/>
            <a:endCxn id="34" idx="0"/>
          </p:cNvCxnSpPr>
          <p:nvPr/>
        </p:nvCxnSpPr>
        <p:spPr bwMode="auto">
          <a:xfrm rot="16200000" flipV="1">
            <a:off x="4152217" y="-1241728"/>
            <a:ext cx="241350" cy="6366106"/>
          </a:xfrm>
          <a:prstGeom prst="bentConnector3">
            <a:avLst>
              <a:gd name="adj1" fmla="val 41967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0" name="Elbow Connector 79"/>
          <p:cNvCxnSpPr>
            <a:stCxn id="75" idx="0"/>
            <a:endCxn id="50" idx="0"/>
          </p:cNvCxnSpPr>
          <p:nvPr/>
        </p:nvCxnSpPr>
        <p:spPr bwMode="auto">
          <a:xfrm rot="16200000" flipH="1" flipV="1">
            <a:off x="4679701" y="-591792"/>
            <a:ext cx="122452" cy="5430036"/>
          </a:xfrm>
          <a:prstGeom prst="bentConnector3">
            <a:avLst>
              <a:gd name="adj1" fmla="val -825346"/>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4" name="Elbow Connector 83"/>
          <p:cNvCxnSpPr>
            <a:stCxn id="75" idx="0"/>
            <a:endCxn id="19" idx="0"/>
          </p:cNvCxnSpPr>
          <p:nvPr/>
        </p:nvCxnSpPr>
        <p:spPr bwMode="auto">
          <a:xfrm rot="16200000" flipH="1" flipV="1">
            <a:off x="5331814" y="60320"/>
            <a:ext cx="122451" cy="4125810"/>
          </a:xfrm>
          <a:prstGeom prst="bentConnector3">
            <a:avLst>
              <a:gd name="adj1" fmla="val -824536"/>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8" name="Elbow Connector 87"/>
          <p:cNvCxnSpPr>
            <a:stCxn id="75" idx="0"/>
            <a:endCxn id="18" idx="0"/>
          </p:cNvCxnSpPr>
          <p:nvPr/>
        </p:nvCxnSpPr>
        <p:spPr bwMode="auto">
          <a:xfrm rot="16200000" flipH="1" flipV="1">
            <a:off x="6006031" y="807311"/>
            <a:ext cx="195225" cy="2704602"/>
          </a:xfrm>
          <a:prstGeom prst="bentConnector3">
            <a:avLst>
              <a:gd name="adj1" fmla="val -517173"/>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6" name="Elbow Connector 95"/>
          <p:cNvCxnSpPr>
            <a:stCxn id="75" idx="0"/>
            <a:endCxn id="9" idx="0"/>
          </p:cNvCxnSpPr>
          <p:nvPr/>
        </p:nvCxnSpPr>
        <p:spPr bwMode="auto">
          <a:xfrm rot="16200000" flipH="1" flipV="1">
            <a:off x="6708280" y="1511258"/>
            <a:ext cx="196923" cy="1298406"/>
          </a:xfrm>
          <a:prstGeom prst="bentConnector3">
            <a:avLst>
              <a:gd name="adj1" fmla="val -513223"/>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6" name="TextBox 105"/>
          <p:cNvSpPr txBox="1"/>
          <p:nvPr/>
        </p:nvSpPr>
        <p:spPr>
          <a:xfrm>
            <a:off x="2016772" y="1040818"/>
            <a:ext cx="1363703" cy="259045"/>
          </a:xfrm>
          <a:prstGeom prst="rect">
            <a:avLst/>
          </a:prstGeom>
          <a:noFill/>
        </p:spPr>
        <p:txBody>
          <a:bodyPr wrap="square" rtlCol="0">
            <a:spAutoFit/>
          </a:bodyPr>
          <a:lstStyle/>
          <a:p>
            <a:pPr>
              <a:lnSpc>
                <a:spcPts val="1300"/>
              </a:lnSpc>
            </a:pPr>
            <a:r>
              <a:rPr lang="en-GB" sz="1200" dirty="0" smtClean="0"/>
              <a:t>Reuse parts</a:t>
            </a:r>
            <a:endParaRPr lang="en-GB" sz="1200" dirty="0"/>
          </a:p>
        </p:txBody>
      </p:sp>
      <p:sp>
        <p:nvSpPr>
          <p:cNvPr id="107" name="TextBox 106"/>
          <p:cNvSpPr txBox="1"/>
          <p:nvPr/>
        </p:nvSpPr>
        <p:spPr>
          <a:xfrm>
            <a:off x="1118086" y="1040818"/>
            <a:ext cx="887393" cy="592470"/>
          </a:xfrm>
          <a:prstGeom prst="rect">
            <a:avLst/>
          </a:prstGeom>
          <a:noFill/>
        </p:spPr>
        <p:txBody>
          <a:bodyPr wrap="square" rtlCol="0">
            <a:spAutoFit/>
          </a:bodyPr>
          <a:lstStyle/>
          <a:p>
            <a:pPr>
              <a:lnSpc>
                <a:spcPts val="1300"/>
              </a:lnSpc>
            </a:pPr>
            <a:r>
              <a:rPr lang="en-GB" sz="1200" dirty="0" smtClean="0"/>
              <a:t>Recycle &amp; reuse materials</a:t>
            </a:r>
            <a:endParaRPr lang="en-GB" sz="1200" dirty="0"/>
          </a:p>
        </p:txBody>
      </p:sp>
      <p:sp>
        <p:nvSpPr>
          <p:cNvPr id="108" name="TextBox 107"/>
          <p:cNvSpPr txBox="1"/>
          <p:nvPr/>
        </p:nvSpPr>
        <p:spPr>
          <a:xfrm>
            <a:off x="3339452" y="1040818"/>
            <a:ext cx="1363703" cy="259045"/>
          </a:xfrm>
          <a:prstGeom prst="rect">
            <a:avLst/>
          </a:prstGeom>
          <a:noFill/>
        </p:spPr>
        <p:txBody>
          <a:bodyPr wrap="square" rtlCol="0">
            <a:spAutoFit/>
          </a:bodyPr>
          <a:lstStyle/>
          <a:p>
            <a:pPr>
              <a:lnSpc>
                <a:spcPts val="1300"/>
              </a:lnSpc>
            </a:pPr>
            <a:r>
              <a:rPr lang="en-GB" sz="1200" dirty="0" smtClean="0"/>
              <a:t>Remanufacture</a:t>
            </a:r>
            <a:endParaRPr lang="en-GB" sz="1200" dirty="0"/>
          </a:p>
        </p:txBody>
      </p:sp>
      <p:sp>
        <p:nvSpPr>
          <p:cNvPr id="109" name="TextBox 108"/>
          <p:cNvSpPr txBox="1"/>
          <p:nvPr/>
        </p:nvSpPr>
        <p:spPr>
          <a:xfrm>
            <a:off x="4757485" y="1040818"/>
            <a:ext cx="1363703" cy="425758"/>
          </a:xfrm>
          <a:prstGeom prst="rect">
            <a:avLst/>
          </a:prstGeom>
          <a:noFill/>
        </p:spPr>
        <p:txBody>
          <a:bodyPr wrap="square" rtlCol="0">
            <a:spAutoFit/>
          </a:bodyPr>
          <a:lstStyle/>
          <a:p>
            <a:pPr>
              <a:lnSpc>
                <a:spcPts val="1300"/>
              </a:lnSpc>
            </a:pPr>
            <a:r>
              <a:rPr lang="en-GB" sz="1200" dirty="0" smtClean="0"/>
              <a:t>Repair &amp; refurbish</a:t>
            </a:r>
            <a:endParaRPr lang="en-GB" sz="1200" dirty="0"/>
          </a:p>
        </p:txBody>
      </p:sp>
      <p:sp>
        <p:nvSpPr>
          <p:cNvPr id="110" name="TextBox 109"/>
          <p:cNvSpPr txBox="1"/>
          <p:nvPr/>
        </p:nvSpPr>
        <p:spPr>
          <a:xfrm>
            <a:off x="6164001" y="1040818"/>
            <a:ext cx="982740" cy="592470"/>
          </a:xfrm>
          <a:prstGeom prst="rect">
            <a:avLst/>
          </a:prstGeom>
          <a:noFill/>
        </p:spPr>
        <p:txBody>
          <a:bodyPr wrap="square" rtlCol="0">
            <a:spAutoFit/>
          </a:bodyPr>
          <a:lstStyle/>
          <a:p>
            <a:pPr>
              <a:lnSpc>
                <a:spcPts val="1300"/>
              </a:lnSpc>
            </a:pPr>
            <a:r>
              <a:rPr lang="en-GB" sz="1200" dirty="0" smtClean="0"/>
              <a:t>Resell/</a:t>
            </a:r>
          </a:p>
          <a:p>
            <a:pPr>
              <a:lnSpc>
                <a:spcPts val="1300"/>
              </a:lnSpc>
            </a:pPr>
            <a:r>
              <a:rPr lang="en-GB" sz="1200" dirty="0" smtClean="0"/>
              <a:t>repair &amp; maintain</a:t>
            </a:r>
            <a:endParaRPr lang="en-GB" sz="1200" dirty="0"/>
          </a:p>
        </p:txBody>
      </p:sp>
      <p:sp>
        <p:nvSpPr>
          <p:cNvPr id="124" name="TextBox 123"/>
          <p:cNvSpPr txBox="1"/>
          <p:nvPr/>
        </p:nvSpPr>
        <p:spPr>
          <a:xfrm>
            <a:off x="168438" y="956945"/>
            <a:ext cx="385298" cy="2392257"/>
          </a:xfrm>
          <a:prstGeom prst="rect">
            <a:avLst/>
          </a:prstGeom>
          <a:noFill/>
        </p:spPr>
        <p:txBody>
          <a:bodyPr vert="wordArtVert" wrap="square" rtlCol="0">
            <a:spAutoFit/>
          </a:bodyPr>
          <a:lstStyle/>
          <a:p>
            <a:r>
              <a:rPr lang="en-GB" sz="1200" dirty="0" smtClean="0">
                <a:solidFill>
                  <a:schemeClr val="accent5"/>
                </a:solidFill>
              </a:rPr>
              <a:t>CLOSED LOOP</a:t>
            </a:r>
            <a:endParaRPr lang="en-GB" sz="1200" dirty="0">
              <a:solidFill>
                <a:schemeClr val="accent5"/>
              </a:solidFill>
            </a:endParaRPr>
          </a:p>
        </p:txBody>
      </p:sp>
      <p:cxnSp>
        <p:nvCxnSpPr>
          <p:cNvPr id="125" name="Elbow Connector 124"/>
          <p:cNvCxnSpPr>
            <a:stCxn id="137" idx="3"/>
            <a:endCxn id="138" idx="1"/>
          </p:cNvCxnSpPr>
          <p:nvPr/>
        </p:nvCxnSpPr>
        <p:spPr bwMode="auto">
          <a:xfrm>
            <a:off x="1375954" y="4090823"/>
            <a:ext cx="380539"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6" name="Elbow Connector 125"/>
          <p:cNvCxnSpPr>
            <a:stCxn id="139" idx="3"/>
            <a:endCxn id="138" idx="1"/>
          </p:cNvCxnSpPr>
          <p:nvPr/>
        </p:nvCxnSpPr>
        <p:spPr bwMode="auto">
          <a:xfrm flipV="1">
            <a:off x="1372867" y="4423025"/>
            <a:ext cx="38362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7" name="Picture 23" descr="DHLicon_Store_03"/>
          <p:cNvPicPr>
            <a:picLocks noChangeAspect="1" noChangeArrowheads="1"/>
          </p:cNvPicPr>
          <p:nvPr/>
        </p:nvPicPr>
        <p:blipFill>
          <a:blip r:embed="rId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40845" y="4280229"/>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28" name="Elbow Connector 127"/>
          <p:cNvCxnSpPr>
            <a:stCxn id="129" idx="3"/>
            <a:endCxn id="127" idx="1"/>
          </p:cNvCxnSpPr>
          <p:nvPr/>
        </p:nvCxnSpPr>
        <p:spPr bwMode="auto">
          <a:xfrm flipV="1">
            <a:off x="5130474" y="4423564"/>
            <a:ext cx="710371"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9" name="Picture 25" descr="DHLicon_Store_01"/>
          <p:cNvPicPr>
            <a:picLocks noChangeAspect="1" noChangeArrowheads="1"/>
          </p:cNvPicPr>
          <p:nvPr/>
        </p:nvPicPr>
        <p:blipFill>
          <a:blip r:embed="rId8">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4278531"/>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0" name="Picture 30" descr="DHLicon_Factory"/>
          <p:cNvPicPr>
            <a:picLocks noChangeAspect="1" noChangeArrowheads="1"/>
          </p:cNvPicPr>
          <p:nvPr>
            <p:custDataLst>
              <p:tags r:id="rId3"/>
            </p:custDataLst>
          </p:nvPr>
        </p:nvPicPr>
        <p:blipFill>
          <a:blip r:embed="rId9">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064853" y="4204557"/>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1" name="Elbow Connector 130"/>
          <p:cNvCxnSpPr>
            <a:stCxn id="138" idx="3"/>
            <a:endCxn id="130" idx="1"/>
          </p:cNvCxnSpPr>
          <p:nvPr/>
        </p:nvCxnSpPr>
        <p:spPr bwMode="auto">
          <a:xfrm flipV="1">
            <a:off x="2295324" y="4421824"/>
            <a:ext cx="769529" cy="120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2" name="Elbow Connector 131"/>
          <p:cNvCxnSpPr>
            <a:stCxn id="130" idx="3"/>
            <a:endCxn id="129" idx="1"/>
          </p:cNvCxnSpPr>
          <p:nvPr/>
        </p:nvCxnSpPr>
        <p:spPr bwMode="auto">
          <a:xfrm>
            <a:off x="3603684" y="4421824"/>
            <a:ext cx="768527" cy="17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7" name="Picture 36"/>
          <p:cNvPicPr>
            <a:picLocks noChangeAspect="1"/>
          </p:cNvPicPr>
          <p:nvPr/>
        </p:nvPicPr>
        <p:blipFill>
          <a:blip r:embed="rId10"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6810" y="3841956"/>
            <a:ext cx="569144"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8" name="Picture 30" descr="DHLicon_Factory"/>
          <p:cNvPicPr>
            <a:picLocks noChangeAspect="1" noChangeArrowheads="1"/>
          </p:cNvPicPr>
          <p:nvPr>
            <p:custDataLst>
              <p:tags r:id="rId4"/>
            </p:custDataLst>
          </p:nvPr>
        </p:nvPicPr>
        <p:blipFill>
          <a:blip r:embed="rId9">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756493" y="4205758"/>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9" name="Picture 1"/>
          <p:cNvPicPr>
            <a:picLocks noChangeAspect="1"/>
          </p:cNvPicPr>
          <p:nvPr/>
        </p:nvPicPr>
        <p:blipFill rotWithShape="1">
          <a:blip r:embed="rId13" cstate="print">
            <a:duotone>
              <a:schemeClr val="accent3">
                <a:shade val="45000"/>
                <a:satMod val="135000"/>
              </a:schemeClr>
              <a:prstClr val="white"/>
            </a:duotone>
            <a:extLst>
              <a:ext uri="{BEBA8EAE-BF5A-486C-A8C5-ECC9F3942E4B}">
                <a14:imgProps xmlns:a14="http://schemas.microsoft.com/office/drawing/2010/main">
                  <a14:imgLayer r:embed="rId14">
                    <a14:imgEffect>
                      <a14:colorTemperature colorTemp="5000"/>
                    </a14:imgEffect>
                    <a14:imgEffect>
                      <a14:saturation sat="60000"/>
                    </a14:imgEffect>
                  </a14:imgLayer>
                </a14:imgProps>
              </a:ext>
              <a:ext uri="{28A0092B-C50C-407E-A947-70E740481C1C}">
                <a14:useLocalDpi xmlns:a14="http://schemas.microsoft.com/office/drawing/2010/main" val="0"/>
              </a:ext>
            </a:extLst>
          </a:blip>
          <a:srcRect l="9321" t="14607" r="8391" b="16489"/>
          <a:stretch/>
        </p:blipFill>
        <p:spPr bwMode="auto">
          <a:xfrm>
            <a:off x="806810" y="4544511"/>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43" name="Elbow Connector 142"/>
          <p:cNvCxnSpPr>
            <a:stCxn id="127" idx="2"/>
            <a:endCxn id="138" idx="2"/>
          </p:cNvCxnSpPr>
          <p:nvPr/>
        </p:nvCxnSpPr>
        <p:spPr bwMode="auto">
          <a:xfrm rot="5400000">
            <a:off x="4055530" y="2537279"/>
            <a:ext cx="73393" cy="4132633"/>
          </a:xfrm>
          <a:prstGeom prst="bentConnector3">
            <a:avLst>
              <a:gd name="adj1" fmla="val 913552"/>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1" name="TextBox 150"/>
          <p:cNvSpPr txBox="1"/>
          <p:nvPr/>
        </p:nvSpPr>
        <p:spPr>
          <a:xfrm>
            <a:off x="2029083" y="4819531"/>
            <a:ext cx="1541457" cy="425758"/>
          </a:xfrm>
          <a:prstGeom prst="rect">
            <a:avLst/>
          </a:prstGeom>
          <a:noFill/>
        </p:spPr>
        <p:txBody>
          <a:bodyPr wrap="square" rtlCol="0">
            <a:spAutoFit/>
          </a:bodyPr>
          <a:lstStyle/>
          <a:p>
            <a:pPr>
              <a:lnSpc>
                <a:spcPts val="1300"/>
              </a:lnSpc>
            </a:pPr>
            <a:r>
              <a:rPr lang="en-GB" sz="1200" dirty="0" smtClean="0"/>
              <a:t>Reuse parts/ materials</a:t>
            </a:r>
          </a:p>
        </p:txBody>
      </p:sp>
      <p:cxnSp>
        <p:nvCxnSpPr>
          <p:cNvPr id="152" name="Elbow Connector 151"/>
          <p:cNvCxnSpPr>
            <a:stCxn id="127" idx="2"/>
            <a:endCxn id="130" idx="2"/>
          </p:cNvCxnSpPr>
          <p:nvPr/>
        </p:nvCxnSpPr>
        <p:spPr bwMode="auto">
          <a:xfrm rot="5400000">
            <a:off x="4710310" y="3190859"/>
            <a:ext cx="72192" cy="2824273"/>
          </a:xfrm>
          <a:prstGeom prst="bentConnector3">
            <a:avLst>
              <a:gd name="adj1" fmla="val 927087"/>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7" name="TextBox 156"/>
          <p:cNvSpPr txBox="1"/>
          <p:nvPr/>
        </p:nvSpPr>
        <p:spPr>
          <a:xfrm>
            <a:off x="3323773" y="4819531"/>
            <a:ext cx="1363703" cy="425758"/>
          </a:xfrm>
          <a:prstGeom prst="rect">
            <a:avLst/>
          </a:prstGeom>
          <a:noFill/>
        </p:spPr>
        <p:txBody>
          <a:bodyPr wrap="square" rtlCol="0">
            <a:spAutoFit/>
          </a:bodyPr>
          <a:lstStyle/>
          <a:p>
            <a:pPr>
              <a:lnSpc>
                <a:spcPts val="1300"/>
              </a:lnSpc>
            </a:pPr>
            <a:r>
              <a:rPr lang="en-GB" sz="1200" dirty="0" smtClean="0"/>
              <a:t>Remanufacture/ Upcycle</a:t>
            </a:r>
            <a:endParaRPr lang="en-GB" sz="1200" dirty="0"/>
          </a:p>
        </p:txBody>
      </p:sp>
      <p:cxnSp>
        <p:nvCxnSpPr>
          <p:cNvPr id="158" name="Elbow Connector 157"/>
          <p:cNvCxnSpPr>
            <a:stCxn id="37" idx="2"/>
            <a:endCxn id="127" idx="0"/>
          </p:cNvCxnSpPr>
          <p:nvPr/>
        </p:nvCxnSpPr>
        <p:spPr bwMode="auto">
          <a:xfrm rot="5400000">
            <a:off x="6131324" y="2952970"/>
            <a:ext cx="1354478" cy="130004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64"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305926" y="4076570"/>
            <a:ext cx="306867" cy="700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75" name="Elbow Connector 174"/>
          <p:cNvCxnSpPr/>
          <p:nvPr/>
        </p:nvCxnSpPr>
        <p:spPr bwMode="auto">
          <a:xfrm flipV="1">
            <a:off x="1130167" y="6019042"/>
            <a:ext cx="343369"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aphicFrame>
        <p:nvGraphicFramePr>
          <p:cNvPr id="178" name="Table 177"/>
          <p:cNvGraphicFramePr>
            <a:graphicFrameLocks noGrp="1"/>
          </p:cNvGraphicFramePr>
          <p:nvPr>
            <p:extLst/>
          </p:nvPr>
        </p:nvGraphicFramePr>
        <p:xfrm>
          <a:off x="610250" y="5525109"/>
          <a:ext cx="2034804" cy="861160"/>
        </p:xfrm>
        <a:graphic>
          <a:graphicData uri="http://schemas.openxmlformats.org/drawingml/2006/table">
            <a:tbl>
              <a:tblPr>
                <a:tableStyleId>{5C22544A-7EE6-4342-B048-85BDC9FD1C3A}</a:tableStyleId>
              </a:tblPr>
              <a:tblGrid>
                <a:gridCol w="412593">
                  <a:extLst>
                    <a:ext uri="{9D8B030D-6E8A-4147-A177-3AD203B41FA5}">
                      <a16:colId xmlns:a16="http://schemas.microsoft.com/office/drawing/2014/main" val="20000"/>
                    </a:ext>
                  </a:extLst>
                </a:gridCol>
                <a:gridCol w="543484">
                  <a:extLst>
                    <a:ext uri="{9D8B030D-6E8A-4147-A177-3AD203B41FA5}">
                      <a16:colId xmlns:a16="http://schemas.microsoft.com/office/drawing/2014/main" val="20001"/>
                    </a:ext>
                  </a:extLst>
                </a:gridCol>
                <a:gridCol w="1078727">
                  <a:extLst>
                    <a:ext uri="{9D8B030D-6E8A-4147-A177-3AD203B41FA5}">
                      <a16:colId xmlns:a16="http://schemas.microsoft.com/office/drawing/2014/main" val="20002"/>
                    </a:ext>
                  </a:extLst>
                </a:gridCol>
              </a:tblGrid>
              <a:tr h="391436">
                <a:tc>
                  <a:txBody>
                    <a:bodyPr/>
                    <a:lstStyle/>
                    <a:p>
                      <a:r>
                        <a:rPr lang="en-GB" sz="1200" b="1" dirty="0" smtClean="0"/>
                        <a:t>   Key:</a:t>
                      </a:r>
                      <a:endParaRPr lang="en-GB" sz="1200" b="1"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smtClean="0"/>
                        <a:t>Process waste recovery</a:t>
                      </a:r>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34862">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smtClean="0"/>
                        <a:t>Primary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34862">
                <a:tc>
                  <a:txBody>
                    <a:bodyPr/>
                    <a:lstStyle/>
                    <a:p>
                      <a:endParaRPr lang="en-GB" sz="120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t>Recovery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cxnSp>
        <p:nvCxnSpPr>
          <p:cNvPr id="180" name="Elbow Connector 179"/>
          <p:cNvCxnSpPr/>
          <p:nvPr/>
        </p:nvCxnSpPr>
        <p:spPr bwMode="auto">
          <a:xfrm flipV="1">
            <a:off x="1126141" y="6231602"/>
            <a:ext cx="343369" cy="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5" name="Elbow Connector 184"/>
          <p:cNvCxnSpPr>
            <a:stCxn id="50" idx="2"/>
            <a:endCxn id="188" idx="0"/>
          </p:cNvCxnSpPr>
          <p:nvPr/>
        </p:nvCxnSpPr>
        <p:spPr bwMode="auto">
          <a:xfrm rot="16200000" flipH="1">
            <a:off x="1925236" y="2719659"/>
            <a:ext cx="871604" cy="67025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8" name="TextBox 187"/>
          <p:cNvSpPr txBox="1"/>
          <p:nvPr/>
        </p:nvSpPr>
        <p:spPr>
          <a:xfrm>
            <a:off x="2059068" y="3490590"/>
            <a:ext cx="1274198" cy="259045"/>
          </a:xfrm>
          <a:prstGeom prst="rect">
            <a:avLst/>
          </a:prstGeom>
          <a:noFill/>
          <a:ln w="12700">
            <a:solidFill>
              <a:schemeClr val="accent5"/>
            </a:solidFill>
          </a:ln>
        </p:spPr>
        <p:txBody>
          <a:bodyPr wrap="square" rtlCol="0">
            <a:spAutoFit/>
          </a:bodyPr>
          <a:lstStyle/>
          <a:p>
            <a:pPr algn="ctr">
              <a:lnSpc>
                <a:spcPts val="1300"/>
              </a:lnSpc>
            </a:pPr>
            <a:r>
              <a:rPr lang="en-GB" sz="1200" i="1" dirty="0" smtClean="0"/>
              <a:t>By-products</a:t>
            </a:r>
            <a:endParaRPr lang="en-GB" sz="1200" i="1" dirty="0"/>
          </a:p>
        </p:txBody>
      </p:sp>
      <p:cxnSp>
        <p:nvCxnSpPr>
          <p:cNvPr id="192" name="Elbow Connector 191"/>
          <p:cNvCxnSpPr>
            <a:stCxn id="19" idx="2"/>
            <a:endCxn id="188" idx="0"/>
          </p:cNvCxnSpPr>
          <p:nvPr/>
        </p:nvCxnSpPr>
        <p:spPr bwMode="auto">
          <a:xfrm rot="5400000">
            <a:off x="2577349" y="2737803"/>
            <a:ext cx="871605" cy="63396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9" name="Elbow Connector 198"/>
          <p:cNvCxnSpPr>
            <a:stCxn id="188" idx="1"/>
            <a:endCxn id="137" idx="1"/>
          </p:cNvCxnSpPr>
          <p:nvPr/>
        </p:nvCxnSpPr>
        <p:spPr bwMode="auto">
          <a:xfrm rot="10800000" flipV="1">
            <a:off x="806810" y="3620113"/>
            <a:ext cx="1252258" cy="470710"/>
          </a:xfrm>
          <a:prstGeom prst="bentConnector3">
            <a:avLst>
              <a:gd name="adj1" fmla="val 118255"/>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2" name="Elbow Connector 201"/>
          <p:cNvCxnSpPr>
            <a:stCxn id="188" idx="1"/>
            <a:endCxn id="139" idx="1"/>
          </p:cNvCxnSpPr>
          <p:nvPr/>
        </p:nvCxnSpPr>
        <p:spPr bwMode="auto">
          <a:xfrm rot="10800000" flipV="1">
            <a:off x="806810" y="3620112"/>
            <a:ext cx="1252258" cy="1161257"/>
          </a:xfrm>
          <a:prstGeom prst="bentConnector3">
            <a:avLst>
              <a:gd name="adj1" fmla="val 118255"/>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0" name="Elbow Connector 209"/>
          <p:cNvCxnSpPr>
            <a:stCxn id="188" idx="2"/>
            <a:endCxn id="138" idx="0"/>
          </p:cNvCxnSpPr>
          <p:nvPr/>
        </p:nvCxnSpPr>
        <p:spPr bwMode="auto">
          <a:xfrm rot="5400000">
            <a:off x="2132977" y="3642567"/>
            <a:ext cx="456123" cy="67025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3" name="Elbow Connector 212"/>
          <p:cNvCxnSpPr>
            <a:stCxn id="188" idx="2"/>
            <a:endCxn id="130" idx="0"/>
          </p:cNvCxnSpPr>
          <p:nvPr/>
        </p:nvCxnSpPr>
        <p:spPr bwMode="auto">
          <a:xfrm rot="16200000" flipH="1">
            <a:off x="2787757" y="3658045"/>
            <a:ext cx="454922" cy="638102"/>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2" name="TextBox 231"/>
          <p:cNvSpPr txBox="1"/>
          <p:nvPr/>
        </p:nvSpPr>
        <p:spPr>
          <a:xfrm>
            <a:off x="176457" y="3455510"/>
            <a:ext cx="385298" cy="1910576"/>
          </a:xfrm>
          <a:prstGeom prst="rect">
            <a:avLst/>
          </a:prstGeom>
          <a:noFill/>
        </p:spPr>
        <p:txBody>
          <a:bodyPr vert="wordArtVert" wrap="square" rtlCol="0">
            <a:spAutoFit/>
          </a:bodyPr>
          <a:lstStyle/>
          <a:p>
            <a:r>
              <a:rPr lang="en-GB" sz="1200" dirty="0" smtClean="0"/>
              <a:t>OPEN LOOP</a:t>
            </a:r>
            <a:endParaRPr lang="en-GB" sz="1200" dirty="0"/>
          </a:p>
        </p:txBody>
      </p:sp>
      <p:cxnSp>
        <p:nvCxnSpPr>
          <p:cNvPr id="149" name="Elbow Connector 148"/>
          <p:cNvCxnSpPr>
            <a:stCxn id="127" idx="2"/>
            <a:endCxn id="129" idx="2"/>
          </p:cNvCxnSpPr>
          <p:nvPr/>
        </p:nvCxnSpPr>
        <p:spPr bwMode="auto">
          <a:xfrm rot="5400000">
            <a:off x="5454094" y="3864149"/>
            <a:ext cx="1699" cy="1407199"/>
          </a:xfrm>
          <a:prstGeom prst="bentConnector3">
            <a:avLst>
              <a:gd name="adj1" fmla="val 39696057"/>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3" name="TextBox 152"/>
          <p:cNvSpPr txBox="1"/>
          <p:nvPr/>
        </p:nvSpPr>
        <p:spPr>
          <a:xfrm>
            <a:off x="4764200" y="4809970"/>
            <a:ext cx="1363703" cy="425758"/>
          </a:xfrm>
          <a:prstGeom prst="rect">
            <a:avLst/>
          </a:prstGeom>
          <a:noFill/>
        </p:spPr>
        <p:txBody>
          <a:bodyPr wrap="square" rtlCol="0">
            <a:spAutoFit/>
          </a:bodyPr>
          <a:lstStyle/>
          <a:p>
            <a:pPr>
              <a:lnSpc>
                <a:spcPts val="1300"/>
              </a:lnSpc>
            </a:pPr>
            <a:r>
              <a:rPr lang="en-GB" sz="1200" dirty="0" smtClean="0"/>
              <a:t>Repair &amp; refurbish</a:t>
            </a:r>
            <a:endParaRPr lang="en-GB" sz="1200" dirty="0"/>
          </a:p>
        </p:txBody>
      </p:sp>
      <p:cxnSp>
        <p:nvCxnSpPr>
          <p:cNvPr id="92" name="Straight Arrow Connector 91"/>
          <p:cNvCxnSpPr>
            <a:stCxn id="75" idx="2"/>
            <a:endCxn id="164" idx="0"/>
          </p:cNvCxnSpPr>
          <p:nvPr/>
        </p:nvCxnSpPr>
        <p:spPr>
          <a:xfrm>
            <a:off x="7455945" y="2747173"/>
            <a:ext cx="3415" cy="1329397"/>
          </a:xfrm>
          <a:prstGeom prst="straightConnector1">
            <a:avLst/>
          </a:prstGeom>
          <a:ln w="28575">
            <a:solidFill>
              <a:schemeClr val="accent3"/>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94" name="Curved Connector 93"/>
          <p:cNvCxnSpPr>
            <a:stCxn id="75" idx="3"/>
          </p:cNvCxnSpPr>
          <p:nvPr/>
        </p:nvCxnSpPr>
        <p:spPr>
          <a:xfrm>
            <a:off x="7605963" y="2404587"/>
            <a:ext cx="577270" cy="662076"/>
          </a:xfrm>
          <a:prstGeom prst="curvedConnector2">
            <a:avLst/>
          </a:prstGeom>
          <a:ln w="28575">
            <a:solidFill>
              <a:schemeClr val="accent3"/>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2" name="Curved Connector 171"/>
          <p:cNvCxnSpPr>
            <a:stCxn id="164" idx="3"/>
            <a:endCxn id="8" idx="2"/>
          </p:cNvCxnSpPr>
          <p:nvPr/>
        </p:nvCxnSpPr>
        <p:spPr>
          <a:xfrm flipV="1">
            <a:off x="7612793" y="3977085"/>
            <a:ext cx="524780" cy="449871"/>
          </a:xfrm>
          <a:prstGeom prst="curvedConnector2">
            <a:avLst/>
          </a:prstGeom>
          <a:ln w="28575">
            <a:solidFill>
              <a:schemeClr val="accent3"/>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215" name="TextBox 214"/>
          <p:cNvSpPr txBox="1"/>
          <p:nvPr/>
        </p:nvSpPr>
        <p:spPr>
          <a:xfrm>
            <a:off x="6161542" y="3611033"/>
            <a:ext cx="609118" cy="259045"/>
          </a:xfrm>
          <a:prstGeom prst="rect">
            <a:avLst/>
          </a:prstGeom>
          <a:noFill/>
        </p:spPr>
        <p:txBody>
          <a:bodyPr vert="horz" wrap="square" rtlCol="0">
            <a:spAutoFit/>
          </a:bodyPr>
          <a:lstStyle/>
          <a:p>
            <a:pPr>
              <a:lnSpc>
                <a:spcPts val="1300"/>
              </a:lnSpc>
            </a:pPr>
            <a:r>
              <a:rPr lang="en-GB" sz="1200" dirty="0" smtClean="0"/>
              <a:t>Resell</a:t>
            </a:r>
            <a:endParaRPr lang="en-GB" sz="1200" dirty="0"/>
          </a:p>
        </p:txBody>
      </p:sp>
      <p:graphicFrame>
        <p:nvGraphicFramePr>
          <p:cNvPr id="189" name="Table 188"/>
          <p:cNvGraphicFramePr>
            <a:graphicFrameLocks noGrp="1"/>
          </p:cNvGraphicFramePr>
          <p:nvPr>
            <p:extLst/>
          </p:nvPr>
        </p:nvGraphicFramePr>
        <p:xfrm>
          <a:off x="2872887" y="5475445"/>
          <a:ext cx="2897647" cy="885986"/>
        </p:xfrm>
        <a:graphic>
          <a:graphicData uri="http://schemas.openxmlformats.org/drawingml/2006/table">
            <a:tbl>
              <a:tblPr>
                <a:tableStyleId>{2D5ABB26-0587-4C30-8999-92F81FD0307C}</a:tableStyleId>
              </a:tblPr>
              <a:tblGrid>
                <a:gridCol w="832338">
                  <a:extLst>
                    <a:ext uri="{9D8B030D-6E8A-4147-A177-3AD203B41FA5}">
                      <a16:colId xmlns:a16="http://schemas.microsoft.com/office/drawing/2014/main" val="20000"/>
                    </a:ext>
                  </a:extLst>
                </a:gridCol>
                <a:gridCol w="2065309">
                  <a:extLst>
                    <a:ext uri="{9D8B030D-6E8A-4147-A177-3AD203B41FA5}">
                      <a16:colId xmlns:a16="http://schemas.microsoft.com/office/drawing/2014/main" val="20001"/>
                    </a:ext>
                  </a:extLst>
                </a:gridCol>
              </a:tblGrid>
              <a:tr h="273625">
                <a:tc>
                  <a:txBody>
                    <a:bodyPr/>
                    <a:lstStyle/>
                    <a:p>
                      <a:r>
                        <a:rPr lang="en-GB" sz="1200" dirty="0" smtClean="0">
                          <a:solidFill>
                            <a:schemeClr val="accent5"/>
                          </a:solidFill>
                        </a:rPr>
                        <a:t>Closed loop</a:t>
                      </a:r>
                      <a:endParaRPr lang="en-GB" sz="1200" dirty="0">
                        <a:solidFill>
                          <a:schemeClr val="accent5"/>
                        </a:solidFill>
                      </a:endParaRP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solidFill>
                            <a:schemeClr val="accent5"/>
                          </a:solidFill>
                        </a:rPr>
                        <a:t>= in-company</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37346">
                <a:tc>
                  <a:txBody>
                    <a:bodyPr/>
                    <a:lstStyle/>
                    <a:p>
                      <a:r>
                        <a:rPr lang="en-GB" sz="1200" dirty="0" smtClean="0"/>
                        <a:t>Open loop </a:t>
                      </a:r>
                      <a:endParaRPr lang="en-GB" sz="1200" dirty="0"/>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t>= other company/same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3625">
                <a:tc>
                  <a:txBody>
                    <a:bodyPr/>
                    <a:lstStyle/>
                    <a:p>
                      <a:pPr algn="ctr"/>
                      <a:r>
                        <a:rPr lang="en-GB" sz="1200" i="1" dirty="0" smtClean="0"/>
                        <a:t>or</a:t>
                      </a:r>
                      <a:endParaRPr lang="en-GB" sz="1200" i="1" dirty="0"/>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t>= other company/other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
        <p:nvSpPr>
          <p:cNvPr id="190" name="Rectangle 189"/>
          <p:cNvSpPr/>
          <p:nvPr/>
        </p:nvSpPr>
        <p:spPr>
          <a:xfrm>
            <a:off x="617427" y="5404793"/>
            <a:ext cx="5153107" cy="101065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6" name="Rectangle 255"/>
          <p:cNvSpPr/>
          <p:nvPr/>
        </p:nvSpPr>
        <p:spPr>
          <a:xfrm>
            <a:off x="2751999" y="5414354"/>
            <a:ext cx="3014489" cy="101065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6823032" y="2660999"/>
            <a:ext cx="1271101" cy="264752"/>
          </a:xfrm>
          <a:prstGeom prst="rect">
            <a:avLst/>
          </a:prstGeom>
          <a:noFill/>
        </p:spPr>
        <p:txBody>
          <a:bodyPr wrap="square" rtlCol="0">
            <a:spAutoFit/>
          </a:bodyPr>
          <a:lstStyle/>
          <a:p>
            <a:pPr algn="ctr">
              <a:lnSpc>
                <a:spcPts val="1300"/>
              </a:lnSpc>
            </a:pPr>
            <a:r>
              <a:rPr lang="en-GB" sz="1200" i="1" dirty="0" smtClean="0"/>
              <a:t>Use</a:t>
            </a:r>
            <a:endParaRPr lang="en-GB" sz="1200" i="1" dirty="0"/>
          </a:p>
        </p:txBody>
      </p:sp>
      <p:cxnSp>
        <p:nvCxnSpPr>
          <p:cNvPr id="269" name="Elbow Connector 268"/>
          <p:cNvCxnSpPr>
            <a:stCxn id="127" idx="3"/>
            <a:endCxn id="164" idx="1"/>
          </p:cNvCxnSpPr>
          <p:nvPr/>
        </p:nvCxnSpPr>
        <p:spPr bwMode="auto">
          <a:xfrm>
            <a:off x="6476238" y="4423564"/>
            <a:ext cx="829688" cy="339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9" name="Elbow Connector 278"/>
          <p:cNvCxnSpPr>
            <a:stCxn id="9" idx="2"/>
            <a:endCxn id="129" idx="0"/>
          </p:cNvCxnSpPr>
          <p:nvPr/>
        </p:nvCxnSpPr>
        <p:spPr bwMode="auto">
          <a:xfrm rot="5400000">
            <a:off x="4587972" y="2708964"/>
            <a:ext cx="1732938" cy="1406196"/>
          </a:xfrm>
          <a:prstGeom prst="bentConnector3">
            <a:avLst>
              <a:gd name="adj1" fmla="val 36934"/>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5" name="Elbow Connector 284"/>
          <p:cNvCxnSpPr>
            <a:stCxn id="188" idx="2"/>
            <a:endCxn id="129" idx="0"/>
          </p:cNvCxnSpPr>
          <p:nvPr/>
        </p:nvCxnSpPr>
        <p:spPr bwMode="auto">
          <a:xfrm rot="16200000" flipH="1">
            <a:off x="3459307" y="2986495"/>
            <a:ext cx="528896" cy="2055176"/>
          </a:xfrm>
          <a:prstGeom prst="bentConnector3">
            <a:avLst>
              <a:gd name="adj1" fmla="val 43414"/>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8" name="Straight Arrow Connector 287"/>
          <p:cNvCxnSpPr>
            <a:stCxn id="18" idx="2"/>
            <a:endCxn id="129" idx="0"/>
          </p:cNvCxnSpPr>
          <p:nvPr/>
        </p:nvCxnSpPr>
        <p:spPr>
          <a:xfrm>
            <a:off x="4751343" y="2547292"/>
            <a:ext cx="0" cy="1731239"/>
          </a:xfrm>
          <a:prstGeom prst="straightConnector1">
            <a:avLst/>
          </a:prstGeom>
          <a:ln w="28575">
            <a:solidFill>
              <a:schemeClr val="accent3"/>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4072109" y="2624903"/>
            <a:ext cx="1363703" cy="259045"/>
          </a:xfrm>
          <a:prstGeom prst="rect">
            <a:avLst/>
          </a:prstGeom>
          <a:noFill/>
        </p:spPr>
        <p:txBody>
          <a:bodyPr wrap="square" rtlCol="0">
            <a:spAutoFit/>
          </a:bodyPr>
          <a:lstStyle/>
          <a:p>
            <a:pPr algn="ctr">
              <a:lnSpc>
                <a:spcPts val="1300"/>
              </a:lnSpc>
            </a:pPr>
            <a:r>
              <a:rPr lang="en-GB" sz="1200" i="1" dirty="0" smtClean="0"/>
              <a:t>Store</a:t>
            </a:r>
            <a:endParaRPr lang="en-GB" sz="1200" i="1" dirty="0"/>
          </a:p>
        </p:txBody>
      </p:sp>
      <p:sp>
        <p:nvSpPr>
          <p:cNvPr id="26" name="TextBox 25"/>
          <p:cNvSpPr txBox="1"/>
          <p:nvPr/>
        </p:nvSpPr>
        <p:spPr>
          <a:xfrm>
            <a:off x="5665431" y="2624903"/>
            <a:ext cx="959497" cy="259045"/>
          </a:xfrm>
          <a:prstGeom prst="rect">
            <a:avLst/>
          </a:prstGeom>
          <a:noFill/>
        </p:spPr>
        <p:txBody>
          <a:bodyPr wrap="square" rtlCol="0">
            <a:spAutoFit/>
          </a:bodyPr>
          <a:lstStyle/>
          <a:p>
            <a:pPr algn="ctr">
              <a:lnSpc>
                <a:spcPts val="1300"/>
              </a:lnSpc>
            </a:pPr>
            <a:r>
              <a:rPr lang="en-GB" sz="1200" i="1" dirty="0" smtClean="0"/>
              <a:t>Sell</a:t>
            </a:r>
            <a:endParaRPr lang="en-GB" sz="1200" i="1" dirty="0"/>
          </a:p>
        </p:txBody>
      </p:sp>
      <p:sp>
        <p:nvSpPr>
          <p:cNvPr id="278" name="TextBox 277"/>
          <p:cNvSpPr txBox="1"/>
          <p:nvPr/>
        </p:nvSpPr>
        <p:spPr>
          <a:xfrm>
            <a:off x="6684770" y="3137344"/>
            <a:ext cx="764747" cy="425758"/>
          </a:xfrm>
          <a:prstGeom prst="rect">
            <a:avLst/>
          </a:prstGeom>
          <a:noFill/>
        </p:spPr>
        <p:txBody>
          <a:bodyPr vert="horz" wrap="square" rtlCol="0">
            <a:spAutoFit/>
          </a:bodyPr>
          <a:lstStyle/>
          <a:p>
            <a:pPr algn="r">
              <a:lnSpc>
                <a:spcPts val="1300"/>
              </a:lnSpc>
            </a:pPr>
            <a:r>
              <a:rPr lang="en-GB" sz="1200" dirty="0" smtClean="0"/>
              <a:t>Share </a:t>
            </a:r>
          </a:p>
          <a:p>
            <a:pPr algn="r">
              <a:lnSpc>
                <a:spcPts val="1300"/>
              </a:lnSpc>
            </a:pPr>
            <a:r>
              <a:rPr lang="en-GB" sz="1200" dirty="0" smtClean="0"/>
              <a:t>&amp; resell</a:t>
            </a:r>
            <a:endParaRPr lang="en-GB" sz="1200" dirty="0"/>
          </a:p>
        </p:txBody>
      </p:sp>
      <p:sp>
        <p:nvSpPr>
          <p:cNvPr id="292" name="TextBox 291"/>
          <p:cNvSpPr txBox="1"/>
          <p:nvPr/>
        </p:nvSpPr>
        <p:spPr>
          <a:xfrm>
            <a:off x="4753737" y="3190569"/>
            <a:ext cx="609118" cy="259045"/>
          </a:xfrm>
          <a:prstGeom prst="rect">
            <a:avLst/>
          </a:prstGeom>
          <a:noFill/>
        </p:spPr>
        <p:txBody>
          <a:bodyPr vert="horz" wrap="square" rtlCol="0">
            <a:spAutoFit/>
          </a:bodyPr>
          <a:lstStyle/>
          <a:p>
            <a:pPr>
              <a:lnSpc>
                <a:spcPts val="1300"/>
              </a:lnSpc>
            </a:pPr>
            <a:r>
              <a:rPr lang="en-GB" sz="1200" dirty="0" smtClean="0"/>
              <a:t>Resell</a:t>
            </a:r>
            <a:endParaRPr lang="en-GB" sz="1200" dirty="0"/>
          </a:p>
        </p:txBody>
      </p:sp>
      <p:pic>
        <p:nvPicPr>
          <p:cNvPr id="97" name="Picture 25" descr="DHLicon_Store_01"/>
          <p:cNvPicPr>
            <a:picLocks noChangeAspect="1" noChangeArrowheads="1"/>
          </p:cNvPicPr>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2257225"/>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 name="TextBox 98"/>
          <p:cNvSpPr txBox="1"/>
          <p:nvPr/>
        </p:nvSpPr>
        <p:spPr>
          <a:xfrm>
            <a:off x="2063272" y="3494280"/>
            <a:ext cx="1274198" cy="259045"/>
          </a:xfrm>
          <a:prstGeom prst="rect">
            <a:avLst/>
          </a:prstGeom>
          <a:solidFill>
            <a:schemeClr val="accent4">
              <a:lumMod val="60000"/>
              <a:lumOff val="40000"/>
            </a:schemeClr>
          </a:solidFill>
          <a:ln w="12700">
            <a:solidFill>
              <a:schemeClr val="accent3"/>
            </a:solidFill>
          </a:ln>
        </p:spPr>
        <p:txBody>
          <a:bodyPr wrap="square" rtlCol="0">
            <a:spAutoFit/>
          </a:bodyPr>
          <a:lstStyle/>
          <a:p>
            <a:pPr algn="ctr">
              <a:lnSpc>
                <a:spcPts val="1300"/>
              </a:lnSpc>
            </a:pPr>
            <a:r>
              <a:rPr lang="en-GB" sz="1200" i="1" dirty="0" smtClean="0"/>
              <a:t>By-products</a:t>
            </a:r>
            <a:endParaRPr lang="en-GB" sz="1200" i="1" dirty="0"/>
          </a:p>
        </p:txBody>
      </p:sp>
      <p:sp>
        <p:nvSpPr>
          <p:cNvPr id="91" name="TextBox 90"/>
          <p:cNvSpPr txBox="1"/>
          <p:nvPr/>
        </p:nvSpPr>
        <p:spPr>
          <a:xfrm>
            <a:off x="5997685" y="6109355"/>
            <a:ext cx="2411173" cy="307777"/>
          </a:xfrm>
          <a:prstGeom prst="rect">
            <a:avLst/>
          </a:prstGeom>
          <a:noFill/>
        </p:spPr>
        <p:txBody>
          <a:bodyPr wrap="none" rtlCol="0">
            <a:spAutoFit/>
          </a:bodyPr>
          <a:lstStyle/>
          <a:p>
            <a:r>
              <a:rPr lang="en-GB" i="1" dirty="0" smtClean="0">
                <a:sym typeface="Symbol" panose="05050102010706020507" pitchFamily="18" charset="2"/>
              </a:rPr>
              <a:t> </a:t>
            </a:r>
            <a:r>
              <a:rPr lang="en-GB" i="1" dirty="0" smtClean="0"/>
              <a:t>Catherine Weetman 2015</a:t>
            </a:r>
            <a:endParaRPr lang="en-GB" i="1" dirty="0"/>
          </a:p>
        </p:txBody>
      </p:sp>
      <p:grpSp>
        <p:nvGrpSpPr>
          <p:cNvPr id="12" name="Group 11"/>
          <p:cNvGrpSpPr/>
          <p:nvPr/>
        </p:nvGrpSpPr>
        <p:grpSpPr>
          <a:xfrm>
            <a:off x="7609731" y="3028093"/>
            <a:ext cx="1092472" cy="1010243"/>
            <a:chOff x="7609731" y="3028093"/>
            <a:chExt cx="1092472" cy="1010243"/>
          </a:xfrm>
        </p:grpSpPr>
        <p:sp>
          <p:nvSpPr>
            <p:cNvPr id="98" name="Circular Arrow 97"/>
            <p:cNvSpPr/>
            <p:nvPr/>
          </p:nvSpPr>
          <p:spPr>
            <a:xfrm rot="21060000" flipV="1">
              <a:off x="7609731" y="3028093"/>
              <a:ext cx="1092472" cy="1010243"/>
            </a:xfrm>
            <a:prstGeom prst="circularArrow">
              <a:avLst>
                <a:gd name="adj1" fmla="val 17777"/>
                <a:gd name="adj2" fmla="val 1142319"/>
                <a:gd name="adj3" fmla="val 20367394"/>
                <a:gd name="adj4" fmla="val 356244"/>
                <a:gd name="adj5" fmla="val 12500"/>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15" name="Group 14"/>
            <p:cNvGrpSpPr/>
            <p:nvPr/>
          </p:nvGrpSpPr>
          <p:grpSpPr>
            <a:xfrm>
              <a:off x="7903133" y="3249577"/>
              <a:ext cx="531852" cy="568861"/>
              <a:chOff x="7756723" y="5664304"/>
              <a:chExt cx="1064960" cy="1139066"/>
            </a:xfrm>
          </p:grpSpPr>
          <p:pic>
            <p:nvPicPr>
              <p:cNvPr id="77"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756723" y="5736576"/>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81818" y="5999641"/>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317585" y="6118197"/>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176724" y="5664304"/>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521646" y="5864214"/>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1" name="Rectangle 20"/>
            <p:cNvSpPr/>
            <p:nvPr/>
          </p:nvSpPr>
          <p:spPr>
            <a:xfrm>
              <a:off x="7713634" y="3137787"/>
              <a:ext cx="877901" cy="777702"/>
            </a:xfrm>
            <a:prstGeom prst="rect">
              <a:avLst/>
            </a:prstGeom>
            <a:noFill/>
          </p:spPr>
          <p:txBody>
            <a:bodyPr wrap="none" lIns="91440" tIns="45720" rIns="91440" bIns="45720">
              <a:prstTxWarp prst="textArchDown">
                <a:avLst/>
              </a:prstTxWarp>
              <a:spAutoFit/>
            </a:bodyPr>
            <a:lstStyle/>
            <a:p>
              <a:pPr algn="ctr"/>
              <a:r>
                <a:rPr lang="en-GB" sz="1600" b="0" cap="none" spc="0" dirty="0" smtClean="0">
                  <a:ln w="0"/>
                  <a:solidFill>
                    <a:schemeClr val="bg2">
                      <a:lumMod val="50000"/>
                    </a:schemeClr>
                  </a:solidFill>
                  <a:effectLst>
                    <a:outerShdw blurRad="38100" dist="19050" dir="2700000" algn="tl" rotWithShape="0">
                      <a:schemeClr val="dk1">
                        <a:alpha val="40000"/>
                      </a:schemeClr>
                    </a:outerShdw>
                  </a:effectLst>
                </a:rPr>
                <a:t>Sharing platform</a:t>
              </a:r>
              <a:endParaRPr lang="en-GB" sz="1600" b="0" cap="none" spc="0" dirty="0">
                <a:ln w="0"/>
                <a:solidFill>
                  <a:schemeClr val="bg2">
                    <a:lumMod val="50000"/>
                  </a:schemeClr>
                </a:solidFill>
                <a:effectLst>
                  <a:outerShdw blurRad="38100" dist="19050" dir="2700000" algn="tl" rotWithShape="0">
                    <a:schemeClr val="dk1">
                      <a:alpha val="40000"/>
                    </a:schemeClr>
                  </a:outerShdw>
                </a:effectLst>
              </a:endParaRPr>
            </a:p>
          </p:txBody>
        </p:sp>
        <p:sp>
          <p:nvSpPr>
            <p:cNvPr id="8" name="Rectangle 7"/>
            <p:cNvSpPr/>
            <p:nvPr/>
          </p:nvSpPr>
          <p:spPr>
            <a:xfrm>
              <a:off x="8114713" y="3873761"/>
              <a:ext cx="45719" cy="1033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42712970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 grpId="0" animBg="1"/>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BEBA8EAE-BF5A-486C-A8C5-ECC9F3942E4B}">
                <a14:imgProps xmlns:a14="http://schemas.microsoft.com/office/drawing/2010/main">
                  <a14:imgLayer r:embed="rId3">
                    <a14:imgEffect>
                      <a14:saturation sat="66000"/>
                    </a14:imgEffect>
                  </a14:imgLayer>
                </a14:imgProps>
              </a:ext>
            </a:extLst>
          </a:blip>
          <a:srcRect l="28086" t="26596" r="25746" b="39799"/>
          <a:stretch/>
        </p:blipFill>
        <p:spPr>
          <a:xfrm>
            <a:off x="6427235" y="1677054"/>
            <a:ext cx="1826341" cy="1296113"/>
          </a:xfrm>
          <a:prstGeom prst="rect">
            <a:avLst/>
          </a:prstGeom>
        </p:spPr>
      </p:pic>
      <p:sp>
        <p:nvSpPr>
          <p:cNvPr id="176132" name="Rectangle 214"/>
          <p:cNvSpPr>
            <a:spLocks noGrp="1" noChangeArrowheads="1"/>
          </p:cNvSpPr>
          <p:nvPr>
            <p:ph type="title"/>
          </p:nvPr>
        </p:nvSpPr>
        <p:spPr/>
        <p:txBody>
          <a:bodyPr>
            <a:normAutofit fontScale="90000"/>
          </a:bodyPr>
          <a:lstStyle/>
          <a:p>
            <a:pPr eaLnBrk="1" hangingPunct="1"/>
            <a:r>
              <a:rPr lang="en-GB" dirty="0" smtClean="0"/>
              <a:t>Figure 10.4:  </a:t>
            </a:r>
            <a:r>
              <a:rPr lang="en-GB" b="1" dirty="0" smtClean="0"/>
              <a:t>‘8S’ principles for </a:t>
            </a:r>
            <a:r>
              <a:rPr lang="en-GB" b="1" dirty="0"/>
              <a:t>s</a:t>
            </a:r>
            <a:r>
              <a:rPr lang="en-GB" b="1" dirty="0" smtClean="0"/>
              <a:t>upply chains</a:t>
            </a:r>
            <a:endParaRPr lang="en-US" b="1" dirty="0" smtClean="0"/>
          </a:p>
        </p:txBody>
      </p:sp>
      <p:sp>
        <p:nvSpPr>
          <p:cNvPr id="12" name="AutoShape 10"/>
          <p:cNvSpPr>
            <a:spLocks noChangeArrowheads="1"/>
          </p:cNvSpPr>
          <p:nvPr/>
        </p:nvSpPr>
        <p:spPr bwMode="auto">
          <a:xfrm>
            <a:off x="511108" y="950259"/>
            <a:ext cx="8077361" cy="685800"/>
          </a:xfrm>
          <a:prstGeom prst="homePlate">
            <a:avLst>
              <a:gd name="adj" fmla="val 55544"/>
            </a:avLst>
          </a:prstGeom>
          <a:solidFill>
            <a:schemeClr val="accent3">
              <a:lumMod val="75000"/>
            </a:schemeClr>
          </a:solidFill>
          <a:ln>
            <a:noFill/>
          </a:ln>
          <a:effectLst/>
          <a:extLst/>
        </p:spPr>
        <p:txBody>
          <a:bodyPr wrap="none" anchor="ctr"/>
          <a:lstStyle/>
          <a:p>
            <a:endParaRPr lang="en-US">
              <a:solidFill>
                <a:prstClr val="black"/>
              </a:solidFill>
              <a:latin typeface="Arial" pitchFamily="34" charset="0"/>
              <a:cs typeface="Arial" pitchFamily="34" charset="0"/>
            </a:endParaRPr>
          </a:p>
        </p:txBody>
      </p:sp>
      <p:graphicFrame>
        <p:nvGraphicFramePr>
          <p:cNvPr id="13" name="Group 11"/>
          <p:cNvGraphicFramePr>
            <a:graphicFrameLocks noGrp="1"/>
          </p:cNvGraphicFramePr>
          <p:nvPr>
            <p:extLst>
              <p:ext uri="{D42A27DB-BD31-4B8C-83A1-F6EECF244321}">
                <p14:modId xmlns:p14="http://schemas.microsoft.com/office/powerpoint/2010/main" val="759106497"/>
              </p:ext>
            </p:extLst>
          </p:nvPr>
        </p:nvGraphicFramePr>
        <p:xfrm>
          <a:off x="596122" y="999378"/>
          <a:ext cx="7672387" cy="579438"/>
        </p:xfrm>
        <a:graphic>
          <a:graphicData uri="http://schemas.openxmlformats.org/drawingml/2006/table">
            <a:tbl>
              <a:tblPr/>
              <a:tblGrid>
                <a:gridCol w="1027112">
                  <a:extLst>
                    <a:ext uri="{9D8B030D-6E8A-4147-A177-3AD203B41FA5}">
                      <a16:colId xmlns:a16="http://schemas.microsoft.com/office/drawing/2014/main" val="20000"/>
                    </a:ext>
                  </a:extLst>
                </a:gridCol>
                <a:gridCol w="1068388">
                  <a:extLst>
                    <a:ext uri="{9D8B030D-6E8A-4147-A177-3AD203B41FA5}">
                      <a16:colId xmlns:a16="http://schemas.microsoft.com/office/drawing/2014/main" val="20001"/>
                    </a:ext>
                  </a:extLst>
                </a:gridCol>
                <a:gridCol w="1123950">
                  <a:extLst>
                    <a:ext uri="{9D8B030D-6E8A-4147-A177-3AD203B41FA5}">
                      <a16:colId xmlns:a16="http://schemas.microsoft.com/office/drawing/2014/main" val="20002"/>
                    </a:ext>
                  </a:extLst>
                </a:gridCol>
                <a:gridCol w="1068387">
                  <a:extLst>
                    <a:ext uri="{9D8B030D-6E8A-4147-A177-3AD203B41FA5}">
                      <a16:colId xmlns:a16="http://schemas.microsoft.com/office/drawing/2014/main" val="20003"/>
                    </a:ext>
                  </a:extLst>
                </a:gridCol>
                <a:gridCol w="1247775">
                  <a:extLst>
                    <a:ext uri="{9D8B030D-6E8A-4147-A177-3AD203B41FA5}">
                      <a16:colId xmlns:a16="http://schemas.microsoft.com/office/drawing/2014/main" val="20004"/>
                    </a:ext>
                  </a:extLst>
                </a:gridCol>
                <a:gridCol w="1068388">
                  <a:extLst>
                    <a:ext uri="{9D8B030D-6E8A-4147-A177-3AD203B41FA5}">
                      <a16:colId xmlns:a16="http://schemas.microsoft.com/office/drawing/2014/main" val="20005"/>
                    </a:ext>
                  </a:extLst>
                </a:gridCol>
                <a:gridCol w="1068387">
                  <a:extLst>
                    <a:ext uri="{9D8B030D-6E8A-4147-A177-3AD203B41FA5}">
                      <a16:colId xmlns:a16="http://schemas.microsoft.com/office/drawing/2014/main" val="20006"/>
                    </a:ext>
                  </a:extLst>
                </a:gridCol>
              </a:tblGrid>
              <a:tr h="579438">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Design</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cap="flat">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smtClean="0">
                          <a:ln>
                            <a:noFill/>
                          </a:ln>
                          <a:solidFill>
                            <a:srgbClr val="FFFFFF"/>
                          </a:solidFill>
                          <a:effectLst/>
                          <a:latin typeface="Arial" pitchFamily="34" charset="0"/>
                        </a:rPr>
                        <a:t>BoM</a:t>
                      </a:r>
                      <a:endParaRPr kumimoji="0" lang="en-GB" sz="2800" b="0" i="0" u="none" strike="noStrike" cap="none" normalizeH="0" baseline="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smtClean="0">
                          <a:ln>
                            <a:noFill/>
                          </a:ln>
                          <a:solidFill>
                            <a:srgbClr val="FFFFFF"/>
                          </a:solidFill>
                          <a:effectLst/>
                          <a:latin typeface="Arial" pitchFamily="34" charset="0"/>
                        </a:rPr>
                        <a:t>Source</a:t>
                      </a:r>
                      <a:endParaRPr kumimoji="0" lang="en-GB" sz="2800" b="0" i="0" u="none" strike="noStrike" cap="none" normalizeH="0" baseline="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Make</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Deliver</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Use</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Return</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
        <p:nvSpPr>
          <p:cNvPr id="14" name="AutoShape 35"/>
          <p:cNvSpPr>
            <a:spLocks noChangeArrowheads="1"/>
          </p:cNvSpPr>
          <p:nvPr/>
        </p:nvSpPr>
        <p:spPr bwMode="auto">
          <a:xfrm>
            <a:off x="584294" y="1021603"/>
            <a:ext cx="7615953" cy="536575"/>
          </a:xfrm>
          <a:prstGeom prst="roundRect">
            <a:avLst>
              <a:gd name="adj" fmla="val 16667"/>
            </a:avLst>
          </a:prstGeom>
          <a:noFill/>
          <a:ln w="28575" algn="ctr">
            <a:solidFill>
              <a:srgbClr val="FFFFFF"/>
            </a:solidFill>
            <a:prstDash val="sysDot"/>
            <a:round/>
            <a:headEnd/>
            <a:tailEnd/>
          </a:ln>
          <a:effectLst/>
          <a:extLst>
            <a:ext uri="{909E8E84-426E-40DD-AFC4-6F175D3DCCD1}">
              <a14:hiddenFill xmlns:a14="http://schemas.microsoft.com/office/drawing/2010/main">
                <a:solidFill>
                  <a:schemeClr val="folHlink"/>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solidFill>
                <a:prstClr val="black"/>
              </a:solidFill>
              <a:latin typeface="Arial" pitchFamily="34" charset="0"/>
              <a:cs typeface="Arial" pitchFamily="34" charset="0"/>
            </a:endParaRPr>
          </a:p>
        </p:txBody>
      </p:sp>
      <p:sp>
        <p:nvSpPr>
          <p:cNvPr id="8" name="Chevron 7"/>
          <p:cNvSpPr/>
          <p:nvPr/>
        </p:nvSpPr>
        <p:spPr>
          <a:xfrm>
            <a:off x="559595" y="5869095"/>
            <a:ext cx="3371038" cy="624052"/>
          </a:xfrm>
          <a:prstGeom prst="chevron">
            <a:avLst/>
          </a:prstGeom>
          <a:solidFill>
            <a:schemeClr val="accent1"/>
          </a:solidFill>
        </p:spPr>
        <p:style>
          <a:lnRef idx="2">
            <a:schemeClr val="lt1">
              <a:hueOff val="0"/>
              <a:satOff val="0"/>
              <a:lumOff val="0"/>
              <a:alphaOff val="0"/>
            </a:schemeClr>
          </a:lnRef>
          <a:fillRef idx="1">
            <a:schemeClr val="accent3">
              <a:shade val="50000"/>
              <a:hueOff val="0"/>
              <a:satOff val="0"/>
              <a:lumOff val="0"/>
              <a:alphaOff val="0"/>
            </a:schemeClr>
          </a:fillRef>
          <a:effectRef idx="0">
            <a:schemeClr val="accent3">
              <a:shade val="50000"/>
              <a:hueOff val="0"/>
              <a:satOff val="0"/>
              <a:lumOff val="0"/>
              <a:alphaOff val="0"/>
            </a:schemeClr>
          </a:effectRef>
          <a:fontRef idx="minor">
            <a:schemeClr val="lt1"/>
          </a:fontRef>
        </p:style>
        <p:txBody>
          <a:bodyPr spcFirstLastPara="0" vert="horz" wrap="square" lIns="360000" tIns="21336" rIns="360000" bIns="21336" numCol="1" spcCol="1270" anchor="ctr" anchorCtr="0">
            <a:noAutofit/>
          </a:bodyPr>
          <a:lstStyle/>
          <a:p>
            <a:pPr lvl="0" algn="ctr" defTabSz="711200">
              <a:lnSpc>
                <a:spcPct val="90000"/>
              </a:lnSpc>
              <a:spcBef>
                <a:spcPct val="0"/>
              </a:spcBef>
              <a:spcAft>
                <a:spcPct val="35000"/>
              </a:spcAft>
            </a:pPr>
            <a:r>
              <a:rPr lang="en-GB" sz="1600" b="1" i="1" kern="1200" dirty="0" smtClean="0">
                <a:solidFill>
                  <a:schemeClr val="bg1"/>
                </a:solidFill>
              </a:rPr>
              <a:t>Upstream</a:t>
            </a:r>
            <a:endParaRPr lang="en-GB" sz="1600" b="1" i="1" kern="1200" dirty="0">
              <a:solidFill>
                <a:schemeClr val="bg1"/>
              </a:solidFill>
            </a:endParaRPr>
          </a:p>
        </p:txBody>
      </p:sp>
      <p:sp>
        <p:nvSpPr>
          <p:cNvPr id="9" name="Chevron 8"/>
          <p:cNvSpPr/>
          <p:nvPr/>
        </p:nvSpPr>
        <p:spPr>
          <a:xfrm>
            <a:off x="3724834" y="5869096"/>
            <a:ext cx="2088870" cy="624051"/>
          </a:xfrm>
          <a:prstGeom prst="chevron">
            <a:avLst/>
          </a:prstGeom>
          <a:solidFill>
            <a:schemeClr val="accent2"/>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180000" tIns="21336" rIns="180000" bIns="21336" numCol="1" spcCol="1270" anchor="ctr" anchorCtr="0">
            <a:noAutofit/>
          </a:bodyPr>
          <a:lstStyle/>
          <a:p>
            <a:pPr lvl="0" algn="ctr" defTabSz="711200">
              <a:lnSpc>
                <a:spcPct val="90000"/>
              </a:lnSpc>
              <a:spcBef>
                <a:spcPct val="0"/>
              </a:spcBef>
              <a:spcAft>
                <a:spcPct val="35000"/>
              </a:spcAft>
            </a:pPr>
            <a:r>
              <a:rPr lang="en-GB" sz="1600" i="1" kern="1200" dirty="0" smtClean="0"/>
              <a:t>Midstream</a:t>
            </a:r>
          </a:p>
        </p:txBody>
      </p:sp>
      <p:sp>
        <p:nvSpPr>
          <p:cNvPr id="10" name="Chevron 9"/>
          <p:cNvSpPr/>
          <p:nvPr/>
        </p:nvSpPr>
        <p:spPr>
          <a:xfrm>
            <a:off x="5618524" y="5869096"/>
            <a:ext cx="2927671" cy="624051"/>
          </a:xfrm>
          <a:prstGeom prst="chevron">
            <a:avLst/>
          </a:prstGeom>
          <a:solidFill>
            <a:schemeClr val="accent2">
              <a:lumMod val="60000"/>
              <a:lumOff val="40000"/>
            </a:schemeClr>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495974" tIns="21336" rIns="495974" bIns="21336" numCol="1" spcCol="1270" anchor="ctr" anchorCtr="0">
            <a:noAutofit/>
          </a:bodyPr>
          <a:lstStyle/>
          <a:p>
            <a:pPr lvl="0" algn="ctr" defTabSz="711200">
              <a:lnSpc>
                <a:spcPct val="90000"/>
              </a:lnSpc>
              <a:spcBef>
                <a:spcPct val="0"/>
              </a:spcBef>
              <a:spcAft>
                <a:spcPct val="35000"/>
              </a:spcAft>
            </a:pPr>
            <a:r>
              <a:rPr lang="en-GB" sz="1600" i="1" kern="1200" dirty="0" smtClean="0"/>
              <a:t>Downstream</a:t>
            </a:r>
          </a:p>
        </p:txBody>
      </p:sp>
      <p:graphicFrame>
        <p:nvGraphicFramePr>
          <p:cNvPr id="16" name="Group 302"/>
          <p:cNvGraphicFramePr>
            <a:graphicFrameLocks/>
          </p:cNvGraphicFramePr>
          <p:nvPr>
            <p:extLst>
              <p:ext uri="{D42A27DB-BD31-4B8C-83A1-F6EECF244321}">
                <p14:modId xmlns:p14="http://schemas.microsoft.com/office/powerpoint/2010/main" val="1674766536"/>
              </p:ext>
            </p:extLst>
          </p:nvPr>
        </p:nvGraphicFramePr>
        <p:xfrm>
          <a:off x="503236" y="743068"/>
          <a:ext cx="7736691" cy="4967883"/>
        </p:xfrm>
        <a:graphic>
          <a:graphicData uri="http://schemas.openxmlformats.org/drawingml/2006/table">
            <a:tbl>
              <a:tblPr/>
              <a:tblGrid>
                <a:gridCol w="1035721">
                  <a:extLst>
                    <a:ext uri="{9D8B030D-6E8A-4147-A177-3AD203B41FA5}">
                      <a16:colId xmlns:a16="http://schemas.microsoft.com/office/drawing/2014/main" val="20000"/>
                    </a:ext>
                  </a:extLst>
                </a:gridCol>
                <a:gridCol w="867316">
                  <a:extLst>
                    <a:ext uri="{9D8B030D-6E8A-4147-A177-3AD203B41FA5}">
                      <a16:colId xmlns:a16="http://schemas.microsoft.com/office/drawing/2014/main" val="20001"/>
                    </a:ext>
                  </a:extLst>
                </a:gridCol>
                <a:gridCol w="210026">
                  <a:extLst>
                    <a:ext uri="{9D8B030D-6E8A-4147-A177-3AD203B41FA5}">
                      <a16:colId xmlns:a16="http://schemas.microsoft.com/office/drawing/2014/main" val="20002"/>
                    </a:ext>
                  </a:extLst>
                </a:gridCol>
                <a:gridCol w="1133370">
                  <a:extLst>
                    <a:ext uri="{9D8B030D-6E8A-4147-A177-3AD203B41FA5}">
                      <a16:colId xmlns:a16="http://schemas.microsoft.com/office/drawing/2014/main" val="20003"/>
                    </a:ext>
                  </a:extLst>
                </a:gridCol>
                <a:gridCol w="1077342">
                  <a:extLst>
                    <a:ext uri="{9D8B030D-6E8A-4147-A177-3AD203B41FA5}">
                      <a16:colId xmlns:a16="http://schemas.microsoft.com/office/drawing/2014/main" val="20004"/>
                    </a:ext>
                  </a:extLst>
                </a:gridCol>
                <a:gridCol w="1258233">
                  <a:extLst>
                    <a:ext uri="{9D8B030D-6E8A-4147-A177-3AD203B41FA5}">
                      <a16:colId xmlns:a16="http://schemas.microsoft.com/office/drawing/2014/main" val="20005"/>
                    </a:ext>
                  </a:extLst>
                </a:gridCol>
                <a:gridCol w="1077341">
                  <a:extLst>
                    <a:ext uri="{9D8B030D-6E8A-4147-A177-3AD203B41FA5}">
                      <a16:colId xmlns:a16="http://schemas.microsoft.com/office/drawing/2014/main" val="20006"/>
                    </a:ext>
                  </a:extLst>
                </a:gridCol>
                <a:gridCol w="1077342">
                  <a:extLst>
                    <a:ext uri="{9D8B030D-6E8A-4147-A177-3AD203B41FA5}">
                      <a16:colId xmlns:a16="http://schemas.microsoft.com/office/drawing/2014/main" val="20007"/>
                    </a:ext>
                  </a:extLst>
                </a:gridCol>
              </a:tblGrid>
              <a:tr h="715501">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cap="flat">
                      <a:noFill/>
                    </a:lnL>
                    <a:lnR>
                      <a:noFill/>
                    </a:lnR>
                    <a:lnT cap="flat">
                      <a:noFill/>
                    </a:lnT>
                    <a:lnB>
                      <a:noFill/>
                    </a:lnB>
                    <a:lnTlToBr>
                      <a:noFill/>
                    </a:lnTlToBr>
                    <a:lnBlToTr>
                      <a:noFill/>
                    </a:lnBlToTr>
                    <a:noFill/>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hMerge="1">
                  <a:txBody>
                    <a:bodyPr/>
                    <a:lstStyle/>
                    <a:p>
                      <a:endParaRPr lang="en-GB"/>
                    </a:p>
                  </a:txBody>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236826">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6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Simplicity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Standardisation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a:noFill/>
                    </a:lnB>
                    <a:lnTlToBr>
                      <a:noFill/>
                    </a:lnTlToBr>
                    <a:lnBlToTr>
                      <a:noFill/>
                    </a:lnBlToTr>
                    <a:noFill/>
                  </a:tcPr>
                </a:tc>
                <a:tc hMerge="1">
                  <a:txBody>
                    <a:bodyPr/>
                    <a:lstStyle/>
                    <a:p>
                      <a:endParaRPr lang="en-GB"/>
                    </a:p>
                  </a:txBody>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Security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2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endParaRPr lang="en-GB" dirty="0"/>
                    </a:p>
                  </a:txBody>
                  <a:tcPr marL="90000" marR="90000" marT="35991" marB="35991" anchor="ctr" anchorCtr="1" horzOverflow="overflow">
                    <a:lnL w="12700" cmpd="sng">
                      <a:noFill/>
                      <a:prstDash val="solid"/>
                    </a:lnL>
                    <a:lnR w="12700" cap="flat" cmpd="sng" algn="ctr">
                      <a:noFill/>
                      <a:prstDash val="solid"/>
                      <a:round/>
                      <a:headEnd type="none" w="med" len="med"/>
                      <a:tailEnd type="none" w="med" len="med"/>
                    </a:lnR>
                    <a:lnT w="12700" cmpd="sng">
                      <a:noFill/>
                      <a:prstDash val="solid"/>
                    </a:lnT>
                    <a:lnB w="12700" cmpd="sng">
                      <a:noFill/>
                      <a:prstDash val="solid"/>
                    </a:lnB>
                    <a:lnTlToBr w="12700" cmpd="sng">
                      <a:noFill/>
                      <a:prstDash val="solid"/>
                    </a:lnTlToBr>
                    <a:lnBlToTr w="12700" cmpd="sng">
                      <a:noFill/>
                      <a:prstDash val="solid"/>
                    </a:lnBlToTr>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Scale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and</a:t>
                      </a:r>
                      <a:r>
                        <a:rPr kumimoji="0" lang="en-GB" sz="1800" b="1" i="0" u="none" strike="noStrike" cap="none" normalizeH="0" baseline="0" dirty="0" smtClean="0">
                          <a:ln>
                            <a:noFill/>
                          </a:ln>
                          <a:solidFill>
                            <a:schemeClr val="tx1"/>
                          </a:solidFill>
                          <a:effectLst/>
                          <a:latin typeface="Comic Sans MS" pitchFamily="66" charset="0"/>
                          <a:cs typeface="Arial" pitchFamily="34" charset="0"/>
                        </a:rPr>
                        <a:t> spread</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a:t>
                      </a:r>
                      <a:r>
                        <a:rPr kumimoji="0" lang="en-GB" sz="1800" b="1" i="0" u="none" strike="noStrike" cap="none" normalizeH="0" baseline="0" dirty="0" smtClean="0">
                          <a:ln>
                            <a:noFill/>
                          </a:ln>
                          <a:solidFill>
                            <a:schemeClr val="tx1"/>
                          </a:solidFill>
                          <a:effectLst/>
                          <a:latin typeface="Comic Sans MS" pitchFamily="66" charset="0"/>
                          <a:cs typeface="Arial" pitchFamily="34" charset="0"/>
                        </a:rPr>
                        <a:t>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infrastructure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Sharing</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 - symbiosis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 information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endParaRPr lang="en-GB"/>
                    </a:p>
                  </a:txBody>
                  <a:tcPr marL="90000" marR="90000" marT="35991" marB="35991" anchor="ctr" anchorCtr="1" horzOverflow="overflow">
                    <a:lnL>
                      <a:noFill/>
                    </a:lnL>
                    <a:lnR>
                      <a:noFill/>
                    </a:lnR>
                    <a:lnT w="12700" cap="flat" cmpd="sng" algn="ctr">
                      <a:no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gridSpan="4">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Service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Stewardship</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0" i="0" u="none" strike="noStrike" cap="none" normalizeH="0" baseline="0" dirty="0" smtClean="0">
                          <a:ln>
                            <a:noFill/>
                          </a:ln>
                          <a:solidFill>
                            <a:schemeClr val="tx1"/>
                          </a:solidFill>
                          <a:effectLst/>
                          <a:latin typeface="Comic Sans MS" pitchFamily="66" charset="0"/>
                          <a:cs typeface="Arial" pitchFamily="34" charset="0"/>
                        </a:rPr>
                        <a:t>Value </a:t>
                      </a:r>
                      <a:r>
                        <a:rPr kumimoji="0" lang="en-GB" sz="1800" b="1" i="0" u="none" strike="noStrike" cap="none" normalizeH="0" baseline="0" dirty="0" smtClean="0">
                          <a:ln>
                            <a:noFill/>
                          </a:ln>
                          <a:solidFill>
                            <a:schemeClr val="tx1"/>
                          </a:solidFill>
                          <a:effectLst/>
                          <a:latin typeface="Comic Sans MS" pitchFamily="66" charset="0"/>
                          <a:cs typeface="Arial" pitchFamily="34" charset="0"/>
                        </a:rPr>
                        <a:t>streams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bl>
          </a:graphicData>
        </a:graphic>
      </p:graphicFrame>
      <p:sp>
        <p:nvSpPr>
          <p:cNvPr id="15" name="TextBox 14"/>
          <p:cNvSpPr txBox="1"/>
          <p:nvPr/>
        </p:nvSpPr>
        <p:spPr>
          <a:xfrm>
            <a:off x="494721" y="6479929"/>
            <a:ext cx="2094291" cy="276999"/>
          </a:xfrm>
          <a:prstGeom prst="rect">
            <a:avLst/>
          </a:prstGeom>
          <a:noFill/>
        </p:spPr>
        <p:txBody>
          <a:bodyPr wrap="none" rtlCol="0">
            <a:spAutoFit/>
          </a:bodyPr>
          <a:lstStyle/>
          <a:p>
            <a:r>
              <a:rPr lang="en-GB" sz="1200" i="1" dirty="0" smtClean="0">
                <a:sym typeface="Symbol" panose="05050102010706020507" pitchFamily="18" charset="2"/>
              </a:rPr>
              <a:t> </a:t>
            </a:r>
            <a:r>
              <a:rPr lang="en-GB" sz="1200" i="1" dirty="0" smtClean="0"/>
              <a:t>Catherine Weetman 2015</a:t>
            </a:r>
            <a:endParaRPr lang="en-GB" sz="1200" i="1" dirty="0"/>
          </a:p>
        </p:txBody>
      </p:sp>
    </p:spTree>
    <p:extLst>
      <p:ext uri="{BB962C8B-B14F-4D97-AF65-F5344CB8AC3E}">
        <p14:creationId xmlns:p14="http://schemas.microsoft.com/office/powerpoint/2010/main" val="4191921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3" name="Title 1"/>
          <p:cNvSpPr>
            <a:spLocks noGrp="1"/>
          </p:cNvSpPr>
          <p:nvPr>
            <p:ph type="title"/>
          </p:nvPr>
        </p:nvSpPr>
        <p:spPr/>
        <p:txBody>
          <a:bodyPr anchor="t">
            <a:normAutofit/>
          </a:bodyPr>
          <a:lstStyle/>
          <a:p>
            <a:r>
              <a:rPr lang="en-GB" altLang="en-US" sz="2800" dirty="0" smtClean="0"/>
              <a:t>Figure </a:t>
            </a:r>
            <a:r>
              <a:rPr lang="en-GB" altLang="en-US" dirty="0" smtClean="0"/>
              <a:t>10.5</a:t>
            </a:r>
            <a:r>
              <a:rPr lang="en-GB" altLang="en-US" sz="2800" dirty="0" smtClean="0"/>
              <a:t>:  </a:t>
            </a:r>
            <a:r>
              <a:rPr lang="en-GB" altLang="en-US" sz="2800" b="1" dirty="0" smtClean="0"/>
              <a:t>Nutrient flows – recycled or renewable </a:t>
            </a:r>
          </a:p>
        </p:txBody>
      </p:sp>
      <p:pic>
        <p:nvPicPr>
          <p:cNvPr id="16" name="Picture 23" descr="DHLicon_Store_03"/>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270093" y="3233576"/>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2" name="Elbow Connector 61"/>
          <p:cNvCxnSpPr>
            <a:stCxn id="63" idx="3"/>
            <a:endCxn id="16" idx="1"/>
          </p:cNvCxnSpPr>
          <p:nvPr/>
        </p:nvCxnSpPr>
        <p:spPr bwMode="auto">
          <a:xfrm flipV="1">
            <a:off x="5731331" y="3376911"/>
            <a:ext cx="538762"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63" name="Picture 25" descr="DHLicon_Store_01"/>
          <p:cNvPicPr>
            <a:picLocks noChangeAspect="1" noChangeArrowheads="1"/>
          </p:cNvPicPr>
          <p:nvPr/>
        </p:nvPicPr>
        <p:blipFill>
          <a:blip r:embed="rId11">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973068" y="3231878"/>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7" name="Picture 30" descr="DHLicon_Factory"/>
          <p:cNvPicPr>
            <a:picLocks noChangeAspect="1" noChangeArrowheads="1"/>
          </p:cNvPicPr>
          <p:nvPr>
            <p:custDataLst>
              <p:tags r:id="rId1"/>
            </p:custDataLst>
          </p:nvPr>
        </p:nvPicPr>
        <p:blipFill>
          <a:blip r:embed="rId1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894617" y="3085712"/>
            <a:ext cx="538831" cy="582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1" name="Elbow Connector 90"/>
          <p:cNvCxnSpPr>
            <a:stCxn id="77" idx="3"/>
            <a:endCxn id="63" idx="1"/>
          </p:cNvCxnSpPr>
          <p:nvPr/>
        </p:nvCxnSpPr>
        <p:spPr bwMode="auto">
          <a:xfrm>
            <a:off x="4433448" y="3376911"/>
            <a:ext cx="539620"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6" name="TextBox 105"/>
          <p:cNvSpPr txBox="1"/>
          <p:nvPr/>
        </p:nvSpPr>
        <p:spPr>
          <a:xfrm>
            <a:off x="6322506" y="2803112"/>
            <a:ext cx="507906" cy="264752"/>
          </a:xfrm>
          <a:prstGeom prst="rect">
            <a:avLst/>
          </a:prstGeom>
          <a:noFill/>
        </p:spPr>
        <p:txBody>
          <a:bodyPr wrap="square" rtlCol="0">
            <a:spAutoFit/>
          </a:bodyPr>
          <a:lstStyle/>
          <a:p>
            <a:pPr algn="ctr">
              <a:lnSpc>
                <a:spcPts val="1300"/>
              </a:lnSpc>
            </a:pPr>
            <a:r>
              <a:rPr lang="en-GB" dirty="0" smtClean="0">
                <a:solidFill>
                  <a:prstClr val="black"/>
                </a:solidFill>
                <a:latin typeface="+mn-lt"/>
              </a:rPr>
              <a:t>Sell</a:t>
            </a:r>
            <a:endParaRPr lang="en-GB" dirty="0">
              <a:solidFill>
                <a:prstClr val="black"/>
              </a:solidFill>
              <a:latin typeface="+mn-lt"/>
            </a:endParaRPr>
          </a:p>
        </p:txBody>
      </p:sp>
      <p:sp>
        <p:nvSpPr>
          <p:cNvPr id="108" name="TextBox 107"/>
          <p:cNvSpPr txBox="1"/>
          <p:nvPr/>
        </p:nvSpPr>
        <p:spPr>
          <a:xfrm>
            <a:off x="3388052" y="2803112"/>
            <a:ext cx="1554130" cy="264752"/>
          </a:xfrm>
          <a:prstGeom prst="rect">
            <a:avLst/>
          </a:prstGeom>
          <a:noFill/>
        </p:spPr>
        <p:txBody>
          <a:bodyPr wrap="square" rtlCol="0">
            <a:spAutoFit/>
          </a:bodyPr>
          <a:lstStyle/>
          <a:p>
            <a:pPr algn="ctr">
              <a:lnSpc>
                <a:spcPts val="1300"/>
              </a:lnSpc>
            </a:pPr>
            <a:r>
              <a:rPr lang="en-GB" dirty="0" smtClean="0">
                <a:solidFill>
                  <a:prstClr val="black"/>
                </a:solidFill>
                <a:latin typeface="+mn-lt"/>
              </a:rPr>
              <a:t>Manufacture</a:t>
            </a:r>
            <a:endParaRPr lang="en-GB" dirty="0">
              <a:solidFill>
                <a:prstClr val="black"/>
              </a:solidFill>
              <a:latin typeface="+mn-lt"/>
            </a:endParaRPr>
          </a:p>
        </p:txBody>
      </p:sp>
      <p:sp>
        <p:nvSpPr>
          <p:cNvPr id="109" name="TextBox 108"/>
          <p:cNvSpPr txBox="1"/>
          <p:nvPr/>
        </p:nvSpPr>
        <p:spPr>
          <a:xfrm>
            <a:off x="4650490" y="2803112"/>
            <a:ext cx="1363703" cy="425758"/>
          </a:xfrm>
          <a:prstGeom prst="rect">
            <a:avLst/>
          </a:prstGeom>
          <a:noFill/>
        </p:spPr>
        <p:txBody>
          <a:bodyPr wrap="square" rtlCol="0">
            <a:spAutoFit/>
          </a:bodyPr>
          <a:lstStyle/>
          <a:p>
            <a:pPr algn="ctr">
              <a:lnSpc>
                <a:spcPts val="1300"/>
              </a:lnSpc>
            </a:pPr>
            <a:r>
              <a:rPr lang="en-GB" dirty="0" smtClean="0">
                <a:solidFill>
                  <a:prstClr val="black"/>
                </a:solidFill>
                <a:latin typeface="+mn-lt"/>
              </a:rPr>
              <a:t>Outbound logistics</a:t>
            </a:r>
            <a:endParaRPr lang="en-GB" dirty="0">
              <a:solidFill>
                <a:prstClr val="black"/>
              </a:solidFill>
              <a:latin typeface="+mn-lt"/>
            </a:endParaRPr>
          </a:p>
        </p:txBody>
      </p:sp>
      <p:cxnSp>
        <p:nvCxnSpPr>
          <p:cNvPr id="57" name="Elbow Connector 56"/>
          <p:cNvCxnSpPr>
            <a:stCxn id="16" idx="3"/>
          </p:cNvCxnSpPr>
          <p:nvPr/>
        </p:nvCxnSpPr>
        <p:spPr bwMode="auto">
          <a:xfrm flipV="1">
            <a:off x="6905486" y="3373982"/>
            <a:ext cx="615403" cy="2929"/>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 name="TextBox 3"/>
          <p:cNvSpPr txBox="1"/>
          <p:nvPr/>
        </p:nvSpPr>
        <p:spPr>
          <a:xfrm>
            <a:off x="214883" y="6500049"/>
            <a:ext cx="2243306" cy="307777"/>
          </a:xfrm>
          <a:prstGeom prst="rect">
            <a:avLst/>
          </a:prstGeom>
          <a:noFill/>
        </p:spPr>
        <p:txBody>
          <a:bodyPr wrap="none" rtlCol="0">
            <a:spAutoFit/>
          </a:bodyPr>
          <a:lstStyle/>
          <a:p>
            <a:r>
              <a:rPr lang="en-GB" dirty="0" smtClean="0">
                <a:solidFill>
                  <a:prstClr val="black"/>
                </a:solidFill>
                <a:latin typeface="+mn-lt"/>
                <a:sym typeface="Symbol" panose="05050102010706020507" pitchFamily="18" charset="2"/>
              </a:rPr>
              <a:t> Catherine Weetman 2016</a:t>
            </a:r>
            <a:endParaRPr lang="en-GB" dirty="0">
              <a:solidFill>
                <a:prstClr val="black"/>
              </a:solidFill>
              <a:latin typeface="+mn-lt"/>
            </a:endParaRPr>
          </a:p>
        </p:txBody>
      </p:sp>
      <p:pic>
        <p:nvPicPr>
          <p:cNvPr id="61" name="Picture 125" descr="DHLicon_Human"/>
          <p:cNvPicPr>
            <a:picLocks noChangeAspect="1" noChangeArrowheads="1"/>
          </p:cNvPicPr>
          <p:nvPr/>
        </p:nvPicPr>
        <p:blipFill>
          <a:blip r:embed="rId1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602905" y="3031395"/>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 name="Picture 36"/>
          <p:cNvPicPr>
            <a:picLocks noChangeAspect="1"/>
          </p:cNvPicPr>
          <p:nvPr/>
        </p:nvPicPr>
        <p:blipFill>
          <a:blip r:embed="rId14"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053538" y="2387266"/>
            <a:ext cx="465319" cy="46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4" name="Picture 1"/>
          <p:cNvPicPr>
            <a:picLocks noChangeAspect="1"/>
          </p:cNvPicPr>
          <p:nvPr/>
        </p:nvPicPr>
        <p:blipFill>
          <a:blip r:embed="rId15" cstate="print">
            <a:duotone>
              <a:schemeClr val="bg2">
                <a:shade val="45000"/>
                <a:satMod val="135000"/>
              </a:schemeClr>
              <a:prstClr val="white"/>
            </a:duotone>
            <a:extLst>
              <a:ext uri="{28A0092B-C50C-407E-A947-70E740481C1C}">
                <a14:useLocalDpi xmlns:a14="http://schemas.microsoft.com/office/drawing/2010/main" val="0"/>
              </a:ext>
            </a:extLst>
          </a:blip>
          <a:srcRect t="14607" b="16489"/>
          <a:stretch>
            <a:fillRect/>
          </a:stretch>
        </p:blipFill>
        <p:spPr bwMode="auto">
          <a:xfrm>
            <a:off x="983910" y="3413999"/>
            <a:ext cx="604573" cy="416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 name="Picture 26" descr="DHLicon_PortCrane"/>
          <p:cNvPicPr>
            <a:picLocks noChangeAspect="1" noChangeArrowheads="1"/>
          </p:cNvPicPr>
          <p:nvPr/>
        </p:nvPicPr>
        <p:blipFill>
          <a:blip r:embed="rId16"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68857" y="3899999"/>
            <a:ext cx="558413" cy="50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7" name="Picture 96"/>
          <p:cNvPicPr>
            <a:picLocks noChangeAspect="1"/>
          </p:cNvPicPr>
          <p:nvPr/>
        </p:nvPicPr>
        <p:blipFill>
          <a:blip r:embed="rId17"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108515" y="2922252"/>
            <a:ext cx="381272" cy="381272"/>
          </a:xfrm>
          <a:prstGeom prst="rect">
            <a:avLst/>
          </a:prstGeom>
        </p:spPr>
      </p:pic>
      <p:sp>
        <p:nvSpPr>
          <p:cNvPr id="98" name="TextBox 97"/>
          <p:cNvSpPr txBox="1"/>
          <p:nvPr/>
        </p:nvSpPr>
        <p:spPr>
          <a:xfrm>
            <a:off x="757709" y="1998849"/>
            <a:ext cx="1086343" cy="431465"/>
          </a:xfrm>
          <a:prstGeom prst="rect">
            <a:avLst/>
          </a:prstGeom>
          <a:noFill/>
        </p:spPr>
        <p:txBody>
          <a:bodyPr wrap="square" rtlCol="0">
            <a:spAutoFit/>
          </a:bodyPr>
          <a:lstStyle/>
          <a:p>
            <a:pPr algn="ctr">
              <a:lnSpc>
                <a:spcPts val="1300"/>
              </a:lnSpc>
            </a:pPr>
            <a:r>
              <a:rPr lang="en-GB" dirty="0" smtClean="0">
                <a:latin typeface="+mn-lt"/>
              </a:rPr>
              <a:t>Farm/</a:t>
            </a:r>
          </a:p>
          <a:p>
            <a:pPr algn="ctr">
              <a:lnSpc>
                <a:spcPts val="1300"/>
              </a:lnSpc>
            </a:pPr>
            <a:r>
              <a:rPr lang="en-GB" dirty="0" smtClean="0">
                <a:latin typeface="+mn-lt"/>
              </a:rPr>
              <a:t>extract</a:t>
            </a:r>
            <a:endParaRPr lang="en-GB" dirty="0">
              <a:latin typeface="+mn-lt"/>
            </a:endParaRPr>
          </a:p>
        </p:txBody>
      </p:sp>
      <p:pic>
        <p:nvPicPr>
          <p:cNvPr id="99" name="Picture 30" descr="DHLicon_Factory"/>
          <p:cNvPicPr>
            <a:picLocks noChangeAspect="1" noChangeArrowheads="1"/>
          </p:cNvPicPr>
          <p:nvPr>
            <p:custDataLst>
              <p:tags r:id="rId2"/>
            </p:custDataLst>
          </p:nvPr>
        </p:nvPicPr>
        <p:blipFill>
          <a:blip r:embed="rId1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269676" y="2418715"/>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0" name="Picture 30" descr="DHLicon_Factory"/>
          <p:cNvPicPr>
            <a:picLocks noChangeAspect="1" noChangeArrowheads="1"/>
          </p:cNvPicPr>
          <p:nvPr>
            <p:custDataLst>
              <p:tags r:id="rId3"/>
            </p:custDataLst>
          </p:nvPr>
        </p:nvPicPr>
        <p:blipFill>
          <a:blip r:embed="rId1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269676" y="2954463"/>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30" descr="DHLicon_Factory"/>
          <p:cNvPicPr>
            <a:picLocks noChangeAspect="1" noChangeArrowheads="1"/>
          </p:cNvPicPr>
          <p:nvPr>
            <p:custDataLst>
              <p:tags r:id="rId4"/>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269676" y="3490211"/>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 name="Chevron 101"/>
          <p:cNvSpPr/>
          <p:nvPr/>
        </p:nvSpPr>
        <p:spPr>
          <a:xfrm>
            <a:off x="1833569" y="3120124"/>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03" name="Picture 30" descr="DHLicon_Factory"/>
          <p:cNvPicPr>
            <a:picLocks noChangeAspect="1" noChangeArrowheads="1"/>
          </p:cNvPicPr>
          <p:nvPr>
            <p:custDataLst>
              <p:tags r:id="rId5"/>
            </p:custDataLst>
          </p:nvPr>
        </p:nvPicPr>
        <p:blipFill>
          <a:blip r:embed="rId1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269676" y="4025958"/>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5" name="TextBox 104"/>
          <p:cNvSpPr txBox="1"/>
          <p:nvPr/>
        </p:nvSpPr>
        <p:spPr>
          <a:xfrm>
            <a:off x="1693560" y="2107559"/>
            <a:ext cx="1554130" cy="264752"/>
          </a:xfrm>
          <a:prstGeom prst="rect">
            <a:avLst/>
          </a:prstGeom>
          <a:noFill/>
        </p:spPr>
        <p:txBody>
          <a:bodyPr wrap="square" rtlCol="0">
            <a:spAutoFit/>
          </a:bodyPr>
          <a:lstStyle/>
          <a:p>
            <a:pPr algn="ctr">
              <a:lnSpc>
                <a:spcPts val="1300"/>
              </a:lnSpc>
            </a:pPr>
            <a:r>
              <a:rPr lang="en-GB" dirty="0" smtClean="0">
                <a:solidFill>
                  <a:prstClr val="black"/>
                </a:solidFill>
                <a:latin typeface="+mn-lt"/>
              </a:rPr>
              <a:t>Make materials</a:t>
            </a:r>
            <a:endParaRPr lang="en-GB" dirty="0">
              <a:solidFill>
                <a:prstClr val="black"/>
              </a:solidFill>
              <a:latin typeface="+mn-lt"/>
            </a:endParaRPr>
          </a:p>
        </p:txBody>
      </p:sp>
      <p:pic>
        <p:nvPicPr>
          <p:cNvPr id="51" name="Picture 30" descr="DHLicon_Factory"/>
          <p:cNvPicPr>
            <a:picLocks noChangeAspect="1" noChangeArrowheads="1"/>
          </p:cNvPicPr>
          <p:nvPr>
            <p:custDataLst>
              <p:tags r:id="rId6"/>
            </p:custDataLst>
          </p:nvPr>
        </p:nvPicPr>
        <p:blipFill>
          <a:blip r:embed="rId1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82540" y="2722672"/>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 name="Picture 30" descr="DHLicon_Factory"/>
          <p:cNvPicPr>
            <a:picLocks noChangeAspect="1" noChangeArrowheads="1"/>
          </p:cNvPicPr>
          <p:nvPr>
            <p:custDataLst>
              <p:tags r:id="rId7"/>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78150" y="3267131"/>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 name="Chevron 52"/>
          <p:cNvSpPr/>
          <p:nvPr/>
        </p:nvSpPr>
        <p:spPr>
          <a:xfrm>
            <a:off x="3503787" y="3070069"/>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3" name="Curved Connector 2"/>
          <p:cNvCxnSpPr>
            <a:stCxn id="61" idx="3"/>
            <a:endCxn id="103" idx="1"/>
          </p:cNvCxnSpPr>
          <p:nvPr/>
        </p:nvCxnSpPr>
        <p:spPr>
          <a:xfrm flipH="1">
            <a:off x="2269676" y="3373982"/>
            <a:ext cx="5633266" cy="846075"/>
          </a:xfrm>
          <a:prstGeom prst="curvedConnector5">
            <a:avLst>
              <a:gd name="adj1" fmla="val -6206"/>
              <a:gd name="adj2" fmla="val 259033"/>
              <a:gd name="adj3" fmla="val 112890"/>
            </a:avLst>
          </a:prstGeom>
          <a:ln w="889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grpSp>
        <p:nvGrpSpPr>
          <p:cNvPr id="13" name="Group 12"/>
          <p:cNvGrpSpPr/>
          <p:nvPr/>
        </p:nvGrpSpPr>
        <p:grpSpPr>
          <a:xfrm>
            <a:off x="2797308" y="1794713"/>
            <a:ext cx="1554130" cy="864264"/>
            <a:chOff x="4034929" y="2091248"/>
            <a:chExt cx="1554130" cy="864264"/>
          </a:xfrm>
        </p:grpSpPr>
        <p:cxnSp>
          <p:nvCxnSpPr>
            <p:cNvPr id="124" name="Straight Arrow Connector 123"/>
            <p:cNvCxnSpPr/>
            <p:nvPr/>
          </p:nvCxnSpPr>
          <p:spPr>
            <a:xfrm rot="10800000" flipV="1">
              <a:off x="4317517" y="2091248"/>
              <a:ext cx="974538" cy="864264"/>
            </a:xfrm>
            <a:prstGeom prst="straightConnector1">
              <a:avLst/>
            </a:prstGeom>
            <a:ln w="88900">
              <a:tailEnd type="triangle"/>
            </a:ln>
          </p:spPr>
          <p:style>
            <a:lnRef idx="1">
              <a:schemeClr val="accent1"/>
            </a:lnRef>
            <a:fillRef idx="0">
              <a:schemeClr val="accent1"/>
            </a:fillRef>
            <a:effectRef idx="0">
              <a:schemeClr val="accent1"/>
            </a:effectRef>
            <a:fontRef idx="minor">
              <a:schemeClr val="tx1"/>
            </a:fontRef>
          </p:style>
        </p:cxnSp>
        <p:sp>
          <p:nvSpPr>
            <p:cNvPr id="125" name="TextBox 124"/>
            <p:cNvSpPr txBox="1"/>
            <p:nvPr/>
          </p:nvSpPr>
          <p:spPr>
            <a:xfrm rot="19100109">
              <a:off x="4034929" y="2219201"/>
              <a:ext cx="1554130" cy="264752"/>
            </a:xfrm>
            <a:prstGeom prst="rect">
              <a:avLst/>
            </a:prstGeom>
            <a:noFill/>
          </p:spPr>
          <p:txBody>
            <a:bodyPr wrap="square" rtlCol="0">
              <a:spAutoFit/>
            </a:bodyPr>
            <a:lstStyle/>
            <a:p>
              <a:pPr algn="ctr">
                <a:lnSpc>
                  <a:spcPts val="1300"/>
                </a:lnSpc>
              </a:pPr>
              <a:r>
                <a:rPr lang="en-GB" dirty="0" smtClean="0">
                  <a:solidFill>
                    <a:prstClr val="black"/>
                  </a:solidFill>
                  <a:latin typeface="+mn-lt"/>
                </a:rPr>
                <a:t>By-products</a:t>
              </a:r>
              <a:endParaRPr lang="en-GB" dirty="0">
                <a:solidFill>
                  <a:prstClr val="black"/>
                </a:solidFill>
                <a:latin typeface="+mn-lt"/>
              </a:endParaRPr>
            </a:p>
          </p:txBody>
        </p:sp>
      </p:grpSp>
      <p:grpSp>
        <p:nvGrpSpPr>
          <p:cNvPr id="20" name="Group 19"/>
          <p:cNvGrpSpPr/>
          <p:nvPr/>
        </p:nvGrpSpPr>
        <p:grpSpPr>
          <a:xfrm>
            <a:off x="4163246" y="3416097"/>
            <a:ext cx="864264" cy="1554130"/>
            <a:chOff x="4217890" y="3526895"/>
            <a:chExt cx="864264" cy="1554130"/>
          </a:xfrm>
        </p:grpSpPr>
        <p:cxnSp>
          <p:nvCxnSpPr>
            <p:cNvPr id="126" name="Straight Arrow Connector 125"/>
            <p:cNvCxnSpPr/>
            <p:nvPr/>
          </p:nvCxnSpPr>
          <p:spPr>
            <a:xfrm rot="5400000" flipV="1">
              <a:off x="4162753" y="3891464"/>
              <a:ext cx="974538" cy="864264"/>
            </a:xfrm>
            <a:prstGeom prst="straightConnector1">
              <a:avLst/>
            </a:prstGeom>
            <a:ln w="889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sp>
          <p:nvSpPr>
            <p:cNvPr id="127" name="TextBox 126"/>
            <p:cNvSpPr txBox="1"/>
            <p:nvPr/>
          </p:nvSpPr>
          <p:spPr>
            <a:xfrm rot="2900109">
              <a:off x="3666950" y="4171584"/>
              <a:ext cx="1554130" cy="264752"/>
            </a:xfrm>
            <a:prstGeom prst="rect">
              <a:avLst/>
            </a:prstGeom>
            <a:noFill/>
          </p:spPr>
          <p:txBody>
            <a:bodyPr wrap="square" rtlCol="0">
              <a:spAutoFit/>
            </a:bodyPr>
            <a:lstStyle/>
            <a:p>
              <a:pPr algn="ctr">
                <a:lnSpc>
                  <a:spcPts val="1300"/>
                </a:lnSpc>
              </a:pPr>
              <a:r>
                <a:rPr lang="en-GB" dirty="0" smtClean="0">
                  <a:solidFill>
                    <a:prstClr val="black"/>
                  </a:solidFill>
                  <a:latin typeface="+mn-lt"/>
                </a:rPr>
                <a:t>Process waste</a:t>
              </a:r>
              <a:endParaRPr lang="en-GB" dirty="0">
                <a:solidFill>
                  <a:prstClr val="black"/>
                </a:solidFill>
                <a:latin typeface="+mn-lt"/>
              </a:endParaRPr>
            </a:p>
          </p:txBody>
        </p:sp>
      </p:grpSp>
      <p:grpSp>
        <p:nvGrpSpPr>
          <p:cNvPr id="130" name="Group 129"/>
          <p:cNvGrpSpPr/>
          <p:nvPr/>
        </p:nvGrpSpPr>
        <p:grpSpPr>
          <a:xfrm>
            <a:off x="6640843" y="3337375"/>
            <a:ext cx="907660" cy="1554130"/>
            <a:chOff x="4174494" y="3580684"/>
            <a:chExt cx="907660" cy="1554130"/>
          </a:xfrm>
        </p:grpSpPr>
        <p:cxnSp>
          <p:nvCxnSpPr>
            <p:cNvPr id="131" name="Straight Arrow Connector 130"/>
            <p:cNvCxnSpPr/>
            <p:nvPr/>
          </p:nvCxnSpPr>
          <p:spPr>
            <a:xfrm rot="5400000" flipV="1">
              <a:off x="4162753" y="3891464"/>
              <a:ext cx="974538" cy="864264"/>
            </a:xfrm>
            <a:prstGeom prst="straightConnector1">
              <a:avLst/>
            </a:prstGeom>
            <a:ln w="889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sp>
          <p:nvSpPr>
            <p:cNvPr id="132" name="TextBox 131"/>
            <p:cNvSpPr txBox="1"/>
            <p:nvPr/>
          </p:nvSpPr>
          <p:spPr>
            <a:xfrm rot="2900109">
              <a:off x="3613162" y="4142016"/>
              <a:ext cx="1554130" cy="431465"/>
            </a:xfrm>
            <a:prstGeom prst="rect">
              <a:avLst/>
            </a:prstGeom>
            <a:noFill/>
          </p:spPr>
          <p:txBody>
            <a:bodyPr wrap="square" rtlCol="0">
              <a:spAutoFit/>
            </a:bodyPr>
            <a:lstStyle/>
            <a:p>
              <a:pPr algn="ctr">
                <a:lnSpc>
                  <a:spcPts val="1300"/>
                </a:lnSpc>
              </a:pPr>
              <a:r>
                <a:rPr lang="en-GB" dirty="0" smtClean="0">
                  <a:solidFill>
                    <a:prstClr val="black"/>
                  </a:solidFill>
                  <a:latin typeface="+mn-lt"/>
                </a:rPr>
                <a:t>Damages </a:t>
              </a:r>
            </a:p>
            <a:p>
              <a:pPr algn="ctr">
                <a:lnSpc>
                  <a:spcPts val="1300"/>
                </a:lnSpc>
              </a:pPr>
              <a:r>
                <a:rPr lang="en-GB" dirty="0" smtClean="0">
                  <a:solidFill>
                    <a:prstClr val="black"/>
                  </a:solidFill>
                  <a:latin typeface="+mn-lt"/>
                </a:rPr>
                <a:t>&amp; returns</a:t>
              </a:r>
              <a:endParaRPr lang="en-GB" dirty="0">
                <a:solidFill>
                  <a:prstClr val="black"/>
                </a:solidFill>
                <a:latin typeface="+mn-lt"/>
              </a:endParaRPr>
            </a:p>
          </p:txBody>
        </p:sp>
      </p:grpSp>
      <p:grpSp>
        <p:nvGrpSpPr>
          <p:cNvPr id="133" name="Group 132"/>
          <p:cNvGrpSpPr/>
          <p:nvPr/>
        </p:nvGrpSpPr>
        <p:grpSpPr>
          <a:xfrm>
            <a:off x="5392428" y="3353151"/>
            <a:ext cx="864264" cy="1554130"/>
            <a:chOff x="4217890" y="3553789"/>
            <a:chExt cx="864264" cy="1554130"/>
          </a:xfrm>
        </p:grpSpPr>
        <p:cxnSp>
          <p:nvCxnSpPr>
            <p:cNvPr id="134" name="Straight Arrow Connector 133"/>
            <p:cNvCxnSpPr/>
            <p:nvPr/>
          </p:nvCxnSpPr>
          <p:spPr>
            <a:xfrm rot="5400000" flipV="1">
              <a:off x="4162753" y="3891464"/>
              <a:ext cx="974538" cy="864264"/>
            </a:xfrm>
            <a:prstGeom prst="straightConnector1">
              <a:avLst/>
            </a:prstGeom>
            <a:ln w="889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sp>
          <p:nvSpPr>
            <p:cNvPr id="135" name="TextBox 134"/>
            <p:cNvSpPr txBox="1"/>
            <p:nvPr/>
          </p:nvSpPr>
          <p:spPr>
            <a:xfrm rot="2900109">
              <a:off x="3693844" y="4198478"/>
              <a:ext cx="1554130" cy="264752"/>
            </a:xfrm>
            <a:prstGeom prst="rect">
              <a:avLst/>
            </a:prstGeom>
            <a:noFill/>
          </p:spPr>
          <p:txBody>
            <a:bodyPr wrap="square" rtlCol="0">
              <a:spAutoFit/>
            </a:bodyPr>
            <a:lstStyle/>
            <a:p>
              <a:pPr algn="ctr">
                <a:lnSpc>
                  <a:spcPts val="1300"/>
                </a:lnSpc>
              </a:pPr>
              <a:r>
                <a:rPr lang="en-GB" dirty="0" smtClean="0">
                  <a:solidFill>
                    <a:prstClr val="black"/>
                  </a:solidFill>
                  <a:latin typeface="+mn-lt"/>
                </a:rPr>
                <a:t>Overstocks</a:t>
              </a:r>
              <a:endParaRPr lang="en-GB" dirty="0">
                <a:solidFill>
                  <a:prstClr val="black"/>
                </a:solidFill>
                <a:latin typeface="+mn-lt"/>
              </a:endParaRPr>
            </a:p>
          </p:txBody>
        </p:sp>
      </p:grpSp>
      <p:sp>
        <p:nvSpPr>
          <p:cNvPr id="136" name="TextBox 135"/>
          <p:cNvSpPr txBox="1"/>
          <p:nvPr/>
        </p:nvSpPr>
        <p:spPr>
          <a:xfrm>
            <a:off x="7483431" y="2807595"/>
            <a:ext cx="507906" cy="264752"/>
          </a:xfrm>
          <a:prstGeom prst="rect">
            <a:avLst/>
          </a:prstGeom>
          <a:noFill/>
        </p:spPr>
        <p:txBody>
          <a:bodyPr wrap="square" rtlCol="0">
            <a:spAutoFit/>
          </a:bodyPr>
          <a:lstStyle/>
          <a:p>
            <a:pPr algn="ctr">
              <a:lnSpc>
                <a:spcPts val="1300"/>
              </a:lnSpc>
            </a:pPr>
            <a:r>
              <a:rPr lang="en-GB" dirty="0" smtClean="0">
                <a:solidFill>
                  <a:prstClr val="black"/>
                </a:solidFill>
                <a:latin typeface="+mn-lt"/>
              </a:rPr>
              <a:t>Use</a:t>
            </a:r>
            <a:endParaRPr lang="en-GB" dirty="0">
              <a:solidFill>
                <a:prstClr val="black"/>
              </a:solidFill>
              <a:latin typeface="+mn-lt"/>
            </a:endParaRPr>
          </a:p>
        </p:txBody>
      </p:sp>
      <p:sp>
        <p:nvSpPr>
          <p:cNvPr id="137" name="TextBox 136"/>
          <p:cNvSpPr txBox="1"/>
          <p:nvPr/>
        </p:nvSpPr>
        <p:spPr>
          <a:xfrm>
            <a:off x="8053232" y="3121927"/>
            <a:ext cx="547129" cy="592470"/>
          </a:xfrm>
          <a:prstGeom prst="rect">
            <a:avLst/>
          </a:prstGeom>
          <a:noFill/>
        </p:spPr>
        <p:txBody>
          <a:bodyPr wrap="square" rtlCol="0">
            <a:spAutoFit/>
          </a:bodyPr>
          <a:lstStyle/>
          <a:p>
            <a:pPr algn="ctr">
              <a:lnSpc>
                <a:spcPts val="1300"/>
              </a:lnSpc>
            </a:pPr>
            <a:r>
              <a:rPr lang="en-GB" dirty="0" smtClean="0">
                <a:solidFill>
                  <a:prstClr val="black"/>
                </a:solidFill>
                <a:latin typeface="+mn-lt"/>
              </a:rPr>
              <a:t>End-of-Use</a:t>
            </a:r>
            <a:endParaRPr lang="en-GB" dirty="0">
              <a:solidFill>
                <a:prstClr val="black"/>
              </a:solidFill>
              <a:latin typeface="+mn-lt"/>
            </a:endParaRPr>
          </a:p>
        </p:txBody>
      </p:sp>
      <p:sp>
        <p:nvSpPr>
          <p:cNvPr id="138" name="TextBox 137"/>
          <p:cNvSpPr txBox="1"/>
          <p:nvPr/>
        </p:nvSpPr>
        <p:spPr>
          <a:xfrm>
            <a:off x="4015329" y="5288963"/>
            <a:ext cx="1554130" cy="264752"/>
          </a:xfrm>
          <a:prstGeom prst="rect">
            <a:avLst/>
          </a:prstGeom>
          <a:noFill/>
        </p:spPr>
        <p:txBody>
          <a:bodyPr wrap="square" rtlCol="0">
            <a:spAutoFit/>
          </a:bodyPr>
          <a:lstStyle/>
          <a:p>
            <a:pPr algn="ctr">
              <a:lnSpc>
                <a:spcPts val="1300"/>
              </a:lnSpc>
            </a:pPr>
            <a:r>
              <a:rPr lang="en-GB" dirty="0" smtClean="0">
                <a:solidFill>
                  <a:prstClr val="black"/>
                </a:solidFill>
                <a:latin typeface="+mn-lt"/>
              </a:rPr>
              <a:t>Recycle</a:t>
            </a:r>
            <a:endParaRPr lang="en-GB" dirty="0">
              <a:solidFill>
                <a:prstClr val="black"/>
              </a:solidFill>
              <a:latin typeface="+mn-lt"/>
            </a:endParaRPr>
          </a:p>
        </p:txBody>
      </p:sp>
      <p:cxnSp>
        <p:nvCxnSpPr>
          <p:cNvPr id="139" name="Curved Connector 138"/>
          <p:cNvCxnSpPr>
            <a:stCxn id="61" idx="3"/>
            <a:endCxn id="109" idx="0"/>
          </p:cNvCxnSpPr>
          <p:nvPr/>
        </p:nvCxnSpPr>
        <p:spPr>
          <a:xfrm flipH="1" flipV="1">
            <a:off x="5332342" y="2803112"/>
            <a:ext cx="2570600" cy="570870"/>
          </a:xfrm>
          <a:prstGeom prst="curvedConnector4">
            <a:avLst>
              <a:gd name="adj1" fmla="val -10462"/>
              <a:gd name="adj2" fmla="val 267243"/>
            </a:avLst>
          </a:prstGeom>
          <a:ln w="889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grpSp>
        <p:nvGrpSpPr>
          <p:cNvPr id="144" name="Group 143"/>
          <p:cNvGrpSpPr/>
          <p:nvPr/>
        </p:nvGrpSpPr>
        <p:grpSpPr>
          <a:xfrm rot="16200000">
            <a:off x="3994739" y="1578254"/>
            <a:ext cx="864264" cy="1554130"/>
            <a:chOff x="4217890" y="3365297"/>
            <a:chExt cx="864264" cy="1554130"/>
          </a:xfrm>
        </p:grpSpPr>
        <p:cxnSp>
          <p:nvCxnSpPr>
            <p:cNvPr id="145" name="Straight Arrow Connector 144"/>
            <p:cNvCxnSpPr/>
            <p:nvPr/>
          </p:nvCxnSpPr>
          <p:spPr>
            <a:xfrm rot="5400000" flipV="1">
              <a:off x="4162753" y="3891464"/>
              <a:ext cx="974538" cy="864264"/>
            </a:xfrm>
            <a:prstGeom prst="straightConnector1">
              <a:avLst/>
            </a:prstGeom>
            <a:ln w="88900">
              <a:tailEnd type="triangle"/>
            </a:ln>
          </p:spPr>
          <p:style>
            <a:lnRef idx="1">
              <a:schemeClr val="accent1"/>
            </a:lnRef>
            <a:fillRef idx="0">
              <a:schemeClr val="accent1"/>
            </a:fillRef>
            <a:effectRef idx="0">
              <a:schemeClr val="accent1"/>
            </a:effectRef>
            <a:fontRef idx="minor">
              <a:schemeClr val="tx1"/>
            </a:fontRef>
          </p:style>
        </p:cxnSp>
        <p:sp>
          <p:nvSpPr>
            <p:cNvPr id="146" name="TextBox 145"/>
            <p:cNvSpPr txBox="1"/>
            <p:nvPr/>
          </p:nvSpPr>
          <p:spPr>
            <a:xfrm rot="2900109">
              <a:off x="3871257" y="4009986"/>
              <a:ext cx="1554130" cy="264752"/>
            </a:xfrm>
            <a:prstGeom prst="rect">
              <a:avLst/>
            </a:prstGeom>
            <a:noFill/>
          </p:spPr>
          <p:txBody>
            <a:bodyPr wrap="square" rtlCol="0">
              <a:spAutoFit/>
            </a:bodyPr>
            <a:lstStyle/>
            <a:p>
              <a:pPr algn="ctr">
                <a:lnSpc>
                  <a:spcPts val="1300"/>
                </a:lnSpc>
              </a:pPr>
              <a:r>
                <a:rPr lang="en-GB" dirty="0" smtClean="0">
                  <a:solidFill>
                    <a:prstClr val="black"/>
                  </a:solidFill>
                  <a:latin typeface="+mn-lt"/>
                </a:rPr>
                <a:t>By-products</a:t>
              </a:r>
              <a:endParaRPr lang="en-GB" dirty="0">
                <a:solidFill>
                  <a:prstClr val="black"/>
                </a:solidFill>
                <a:latin typeface="+mn-lt"/>
              </a:endParaRPr>
            </a:p>
          </p:txBody>
        </p:sp>
      </p:grpSp>
      <p:sp>
        <p:nvSpPr>
          <p:cNvPr id="147" name="TextBox 146"/>
          <p:cNvSpPr txBox="1"/>
          <p:nvPr/>
        </p:nvSpPr>
        <p:spPr>
          <a:xfrm>
            <a:off x="5980478" y="1935682"/>
            <a:ext cx="1554130" cy="598177"/>
          </a:xfrm>
          <a:prstGeom prst="rect">
            <a:avLst/>
          </a:prstGeom>
          <a:noFill/>
        </p:spPr>
        <p:txBody>
          <a:bodyPr wrap="square" rtlCol="0">
            <a:spAutoFit/>
          </a:bodyPr>
          <a:lstStyle/>
          <a:p>
            <a:pPr algn="ctr">
              <a:lnSpc>
                <a:spcPts val="1300"/>
              </a:lnSpc>
            </a:pPr>
            <a:r>
              <a:rPr lang="en-GB" dirty="0" smtClean="0">
                <a:solidFill>
                  <a:prstClr val="black"/>
                </a:solidFill>
                <a:latin typeface="+mn-lt"/>
              </a:rPr>
              <a:t>Resell, repair, </a:t>
            </a:r>
          </a:p>
          <a:p>
            <a:pPr algn="ctr">
              <a:lnSpc>
                <a:spcPts val="1300"/>
              </a:lnSpc>
            </a:pPr>
            <a:r>
              <a:rPr lang="en-GB" dirty="0" smtClean="0">
                <a:solidFill>
                  <a:prstClr val="black"/>
                </a:solidFill>
                <a:latin typeface="+mn-lt"/>
              </a:rPr>
              <a:t>refurbish,</a:t>
            </a:r>
          </a:p>
          <a:p>
            <a:pPr algn="ctr">
              <a:lnSpc>
                <a:spcPts val="1300"/>
              </a:lnSpc>
            </a:pPr>
            <a:r>
              <a:rPr lang="en-GB" dirty="0" smtClean="0">
                <a:solidFill>
                  <a:prstClr val="black"/>
                </a:solidFill>
                <a:latin typeface="+mn-lt"/>
              </a:rPr>
              <a:t>remanufacture</a:t>
            </a:r>
            <a:endParaRPr lang="en-GB" dirty="0">
              <a:solidFill>
                <a:prstClr val="black"/>
              </a:solidFill>
              <a:latin typeface="+mn-lt"/>
            </a:endParaRPr>
          </a:p>
        </p:txBody>
      </p:sp>
    </p:spTree>
    <p:extLst>
      <p:ext uri="{BB962C8B-B14F-4D97-AF65-F5344CB8AC3E}">
        <p14:creationId xmlns:p14="http://schemas.microsoft.com/office/powerpoint/2010/main" val="32440271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10.6:  </a:t>
            </a:r>
            <a:r>
              <a:rPr lang="en-GB" b="1" dirty="0" smtClean="0"/>
              <a:t>ERP II modules</a:t>
            </a:r>
            <a:endParaRPr lang="en-GB" b="1" dirty="0"/>
          </a:p>
        </p:txBody>
      </p:sp>
      <p:sp>
        <p:nvSpPr>
          <p:cNvPr id="3" name="Rectangle 2"/>
          <p:cNvSpPr/>
          <p:nvPr/>
        </p:nvSpPr>
        <p:spPr>
          <a:xfrm>
            <a:off x="628650" y="6254355"/>
            <a:ext cx="7627844" cy="276999"/>
          </a:xfrm>
          <a:prstGeom prst="rect">
            <a:avLst/>
          </a:prstGeom>
        </p:spPr>
        <p:txBody>
          <a:bodyPr wrap="square">
            <a:spAutoFit/>
          </a:bodyPr>
          <a:lstStyle/>
          <a:p>
            <a:r>
              <a:rPr lang="en-GB" sz="1200" dirty="0"/>
              <a:t>By </a:t>
            </a:r>
            <a:r>
              <a:rPr lang="en-GB" sz="1200" dirty="0" err="1"/>
              <a:t>Shing</a:t>
            </a:r>
            <a:r>
              <a:rPr lang="en-GB" sz="1200" dirty="0"/>
              <a:t> </a:t>
            </a:r>
            <a:r>
              <a:rPr lang="en-GB" sz="1200" dirty="0" err="1"/>
              <a:t>Hin</a:t>
            </a:r>
            <a:r>
              <a:rPr lang="en-GB" sz="1200" dirty="0"/>
              <a:t> Yeung - Own work, CC BY-SA 3.0, https://commons.wikimedia.org/w/index.php?curid=27867977</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8650" y="1109135"/>
            <a:ext cx="6723906" cy="5072349"/>
          </a:xfrm>
          <a:prstGeom prst="rect">
            <a:avLst/>
          </a:prstGeom>
        </p:spPr>
      </p:pic>
    </p:spTree>
    <p:extLst>
      <p:ext uri="{BB962C8B-B14F-4D97-AF65-F5344CB8AC3E}">
        <p14:creationId xmlns:p14="http://schemas.microsoft.com/office/powerpoint/2010/main" val="311582563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365127"/>
            <a:ext cx="8215099" cy="617512"/>
          </a:xfrm>
        </p:spPr>
        <p:txBody>
          <a:bodyPr>
            <a:noAutofit/>
          </a:bodyPr>
          <a:lstStyle/>
          <a:p>
            <a:r>
              <a:rPr lang="en-GB" sz="2800" dirty="0" smtClean="0"/>
              <a:t>Figure 10.7:  </a:t>
            </a:r>
            <a:r>
              <a:rPr lang="en-GB" sz="2800" b="1" dirty="0" smtClean="0"/>
              <a:t>PLM supporting and driving the value chain</a:t>
            </a:r>
            <a:endParaRPr lang="en-GB" sz="2800" b="1" dirty="0"/>
          </a:p>
        </p:txBody>
      </p:sp>
      <p:graphicFrame>
        <p:nvGraphicFramePr>
          <p:cNvPr id="5" name="Content Placeholder 4"/>
          <p:cNvGraphicFramePr>
            <a:graphicFrameLocks noGrp="1"/>
          </p:cNvGraphicFramePr>
          <p:nvPr>
            <p:ph idx="1"/>
            <p:extLst/>
          </p:nvPr>
        </p:nvGraphicFramePr>
        <p:xfrm>
          <a:off x="272955" y="1103662"/>
          <a:ext cx="8570794" cy="5194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3"/>
          <p:cNvGraphicFramePr>
            <a:graphicFrameLocks/>
          </p:cNvGraphicFramePr>
          <p:nvPr>
            <p:extLst/>
          </p:nvPr>
        </p:nvGraphicFramePr>
        <p:xfrm>
          <a:off x="2682212" y="2110859"/>
          <a:ext cx="3752280" cy="317993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58588640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3" name="Title 1"/>
          <p:cNvSpPr>
            <a:spLocks noGrp="1"/>
          </p:cNvSpPr>
          <p:nvPr>
            <p:ph type="title"/>
          </p:nvPr>
        </p:nvSpPr>
        <p:spPr>
          <a:xfrm>
            <a:off x="628650" y="365127"/>
            <a:ext cx="7886700" cy="727546"/>
          </a:xfrm>
        </p:spPr>
        <p:txBody>
          <a:bodyPr>
            <a:normAutofit/>
          </a:bodyPr>
          <a:lstStyle/>
          <a:p>
            <a:r>
              <a:rPr lang="en-GB" altLang="en-US" sz="2800" dirty="0" smtClean="0"/>
              <a:t>Figure </a:t>
            </a:r>
            <a:r>
              <a:rPr lang="en-GB" altLang="en-US" dirty="0" smtClean="0"/>
              <a:t>10.8</a:t>
            </a:r>
            <a:r>
              <a:rPr lang="en-GB" altLang="en-US" sz="2800" dirty="0" smtClean="0"/>
              <a:t>:  </a:t>
            </a:r>
            <a:r>
              <a:rPr lang="en-GB" altLang="en-US" sz="2800" b="1" dirty="0" smtClean="0"/>
              <a:t>Information and data flow</a:t>
            </a:r>
            <a:endParaRPr lang="en-GB" altLang="en-US" sz="2800" dirty="0" smtClean="0"/>
          </a:p>
        </p:txBody>
      </p:sp>
      <p:graphicFrame>
        <p:nvGraphicFramePr>
          <p:cNvPr id="4" name="Diagram 3"/>
          <p:cNvGraphicFramePr/>
          <p:nvPr>
            <p:extLst>
              <p:ext uri="{D42A27DB-BD31-4B8C-83A1-F6EECF244321}">
                <p14:modId xmlns:p14="http://schemas.microsoft.com/office/powerpoint/2010/main" val="1303275436"/>
              </p:ext>
            </p:extLst>
          </p:nvPr>
        </p:nvGraphicFramePr>
        <p:xfrm>
          <a:off x="1236568" y="1065256"/>
          <a:ext cx="7552589" cy="15461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Table 6"/>
          <p:cNvGraphicFramePr>
            <a:graphicFrameLocks noGrp="1"/>
          </p:cNvGraphicFramePr>
          <p:nvPr>
            <p:extLst>
              <p:ext uri="{D42A27DB-BD31-4B8C-83A1-F6EECF244321}">
                <p14:modId xmlns:p14="http://schemas.microsoft.com/office/powerpoint/2010/main" val="680941883"/>
              </p:ext>
            </p:extLst>
          </p:nvPr>
        </p:nvGraphicFramePr>
        <p:xfrm>
          <a:off x="350022" y="2383963"/>
          <a:ext cx="8439135" cy="3474720"/>
        </p:xfrm>
        <a:graphic>
          <a:graphicData uri="http://schemas.openxmlformats.org/drawingml/2006/table">
            <a:tbl>
              <a:tblPr bandRow="1">
                <a:tableStyleId>{5C22544A-7EE6-4342-B048-85BDC9FD1C3A}</a:tableStyleId>
              </a:tblPr>
              <a:tblGrid>
                <a:gridCol w="807775">
                  <a:extLst>
                    <a:ext uri="{9D8B030D-6E8A-4147-A177-3AD203B41FA5}">
                      <a16:colId xmlns:a16="http://schemas.microsoft.com/office/drawing/2014/main" val="20000"/>
                    </a:ext>
                  </a:extLst>
                </a:gridCol>
                <a:gridCol w="1644667">
                  <a:extLst>
                    <a:ext uri="{9D8B030D-6E8A-4147-A177-3AD203B41FA5}">
                      <a16:colId xmlns:a16="http://schemas.microsoft.com/office/drawing/2014/main" val="20001"/>
                    </a:ext>
                  </a:extLst>
                </a:gridCol>
                <a:gridCol w="1387399">
                  <a:extLst>
                    <a:ext uri="{9D8B030D-6E8A-4147-A177-3AD203B41FA5}">
                      <a16:colId xmlns:a16="http://schemas.microsoft.com/office/drawing/2014/main" val="20002"/>
                    </a:ext>
                  </a:extLst>
                </a:gridCol>
                <a:gridCol w="1473958">
                  <a:extLst>
                    <a:ext uri="{9D8B030D-6E8A-4147-A177-3AD203B41FA5}">
                      <a16:colId xmlns:a16="http://schemas.microsoft.com/office/drawing/2014/main" val="20003"/>
                    </a:ext>
                  </a:extLst>
                </a:gridCol>
                <a:gridCol w="1692323">
                  <a:extLst>
                    <a:ext uri="{9D8B030D-6E8A-4147-A177-3AD203B41FA5}">
                      <a16:colId xmlns:a16="http://schemas.microsoft.com/office/drawing/2014/main" val="20004"/>
                    </a:ext>
                  </a:extLst>
                </a:gridCol>
                <a:gridCol w="1433013">
                  <a:extLst>
                    <a:ext uri="{9D8B030D-6E8A-4147-A177-3AD203B41FA5}">
                      <a16:colId xmlns:a16="http://schemas.microsoft.com/office/drawing/2014/main" val="20005"/>
                    </a:ext>
                  </a:extLst>
                </a:gridCol>
              </a:tblGrid>
              <a:tr h="1089540">
                <a:tc>
                  <a:txBody>
                    <a:bodyPr/>
                    <a:lstStyle/>
                    <a:p>
                      <a:r>
                        <a:rPr lang="en-GB" sz="1400" b="1" dirty="0" smtClean="0"/>
                        <a:t>Product </a:t>
                      </a:r>
                      <a:endParaRPr lang="en-GB" sz="1400" b="1" dirty="0"/>
                    </a:p>
                  </a:txBody>
                  <a:tcPr anchor="ct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400" dirty="0" smtClean="0"/>
                        <a:t>Material library,</a:t>
                      </a:r>
                      <a:r>
                        <a:rPr lang="en-GB" sz="1400" baseline="0" dirty="0" smtClean="0"/>
                        <a:t> </a:t>
                      </a:r>
                      <a:r>
                        <a:rPr lang="en-GB" sz="1400" dirty="0" smtClean="0"/>
                        <a:t>CAD, parts lists, technical &amp; performance spec’s, trend analysis, </a:t>
                      </a:r>
                    </a:p>
                    <a:p>
                      <a:r>
                        <a:rPr lang="en-GB" sz="1400" dirty="0" smtClean="0"/>
                        <a:t>substitutions</a:t>
                      </a:r>
                      <a:endParaRPr lang="en-GB" sz="1400" dirty="0"/>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400" dirty="0" smtClean="0"/>
                        <a:t>Materials:</a:t>
                      </a:r>
                      <a:r>
                        <a:rPr lang="en-GB" sz="1400" baseline="0" dirty="0" smtClean="0"/>
                        <a:t> define, cost, elements, origin, footprint, certificates</a:t>
                      </a:r>
                      <a:endParaRPr lang="en-GB" sz="1400" dirty="0" smtClean="0"/>
                    </a:p>
                  </a:txBody>
                  <a:tcPr/>
                </a:tc>
                <a:tc>
                  <a:txBody>
                    <a:bodyPr/>
                    <a:lstStyle/>
                    <a:p>
                      <a:r>
                        <a:rPr lang="en-GB" sz="1400" dirty="0" smtClean="0"/>
                        <a:t>Time (cost), construction</a:t>
                      </a:r>
                      <a:r>
                        <a:rPr lang="en-GB" sz="1400" baseline="0" dirty="0" smtClean="0"/>
                        <a:t> specification, quality standards</a:t>
                      </a:r>
                      <a:endParaRPr lang="en-GB" sz="1400" dirty="0"/>
                    </a:p>
                  </a:txBody>
                  <a:tcPr/>
                </a:tc>
                <a:tc>
                  <a:txBody>
                    <a:bodyPr/>
                    <a:lstStyle/>
                    <a:p>
                      <a:r>
                        <a:rPr lang="en-GB" sz="1400" dirty="0" smtClean="0"/>
                        <a:t>Parts lists</a:t>
                      </a:r>
                      <a:r>
                        <a:rPr lang="en-GB" sz="1400" baseline="0" dirty="0" smtClean="0"/>
                        <a:t>, substitutes, technical specifications</a:t>
                      </a:r>
                      <a:endParaRPr lang="en-GB" sz="1400" dirty="0"/>
                    </a:p>
                  </a:txBody>
                  <a:tcPr/>
                </a:tc>
                <a:tc>
                  <a:txBody>
                    <a:bodyPr/>
                    <a:lstStyle/>
                    <a:p>
                      <a:r>
                        <a:rPr lang="en-GB" sz="1400" dirty="0" smtClean="0"/>
                        <a:t>Product,</a:t>
                      </a:r>
                      <a:r>
                        <a:rPr lang="en-GB" sz="1400" baseline="0" dirty="0" smtClean="0"/>
                        <a:t> part &amp; material durability feedback</a:t>
                      </a:r>
                      <a:endParaRPr lang="en-GB" sz="1400" dirty="0"/>
                    </a:p>
                  </a:txBody>
                  <a:tcPr/>
                </a:tc>
                <a:extLst>
                  <a:ext uri="{0D108BD9-81ED-4DB2-BD59-A6C34878D82A}">
                    <a16:rowId xmlns:a16="http://schemas.microsoft.com/office/drawing/2014/main" val="10000"/>
                  </a:ext>
                </a:extLst>
              </a:tr>
              <a:tr h="983388">
                <a:tc>
                  <a:txBody>
                    <a:bodyPr/>
                    <a:lstStyle/>
                    <a:p>
                      <a:r>
                        <a:rPr lang="en-GB" sz="1400" b="1" dirty="0" smtClean="0"/>
                        <a:t>Process</a:t>
                      </a:r>
                      <a:endParaRPr lang="en-GB" sz="1400" b="1" dirty="0"/>
                    </a:p>
                  </a:txBody>
                  <a:tcPr anchor="ctr"/>
                </a:tc>
                <a:tc>
                  <a:txBody>
                    <a:bodyPr/>
                    <a:lstStyle/>
                    <a:p>
                      <a:r>
                        <a:rPr lang="en-GB" sz="1400" dirty="0" smtClean="0"/>
                        <a:t>Plan, concept definition &amp; development, prototyping</a:t>
                      </a:r>
                      <a:r>
                        <a:rPr lang="en-GB" sz="1400" baseline="0" dirty="0" smtClean="0"/>
                        <a:t> and material test results</a:t>
                      </a:r>
                      <a:endParaRPr lang="en-GB" sz="1400" dirty="0"/>
                    </a:p>
                  </a:txBody>
                  <a:tcPr/>
                </a:tc>
                <a:tc>
                  <a:txBody>
                    <a:bodyPr/>
                    <a:lstStyle/>
                    <a:p>
                      <a:r>
                        <a:rPr lang="en-GB" sz="1400" dirty="0" smtClean="0"/>
                        <a:t>Compliance</a:t>
                      </a:r>
                      <a:r>
                        <a:rPr lang="en-GB" sz="1400" baseline="0" dirty="0" smtClean="0"/>
                        <a:t> &amp; CSR audits, contract terms, supplier evaluation, </a:t>
                      </a:r>
                      <a:endParaRPr lang="en-GB" sz="1400" dirty="0">
                        <a:solidFill>
                          <a:srgbClr val="FF0000"/>
                        </a:solidFill>
                      </a:endParaRPr>
                    </a:p>
                  </a:txBody>
                  <a:tcPr/>
                </a:tc>
                <a:tc>
                  <a:txBody>
                    <a:bodyPr/>
                    <a:lstStyle/>
                    <a:p>
                      <a:r>
                        <a:rPr lang="en-GB" sz="1400" dirty="0" smtClean="0"/>
                        <a:t>Set-up/ clean-down, safety</a:t>
                      </a:r>
                      <a:r>
                        <a:rPr lang="en-GB" sz="1400" baseline="0" dirty="0" smtClean="0"/>
                        <a:t> &amp; quality results, compliance to legislation</a:t>
                      </a:r>
                      <a:endParaRPr lang="en-GB" sz="1400" dirty="0"/>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400" baseline="0" dirty="0" smtClean="0"/>
                        <a:t>End-of-use guidelines; s</a:t>
                      </a:r>
                      <a:r>
                        <a:rPr lang="en-GB" sz="1400" dirty="0" smtClean="0"/>
                        <a:t>ales</a:t>
                      </a:r>
                      <a:r>
                        <a:rPr lang="en-GB" sz="1400" baseline="0" dirty="0" smtClean="0"/>
                        <a:t> &amp; seasonality patterns, purchase order management</a:t>
                      </a:r>
                      <a:endParaRPr lang="en-GB" sz="1400" dirty="0" smtClean="0"/>
                    </a:p>
                  </a:txBody>
                  <a:tcPr/>
                </a:tc>
                <a:tc>
                  <a:txBody>
                    <a:bodyPr/>
                    <a:lstStyle/>
                    <a:p>
                      <a:r>
                        <a:rPr lang="en-GB" sz="1400" dirty="0" smtClean="0"/>
                        <a:t>In-use test results</a:t>
                      </a:r>
                      <a:endParaRPr lang="en-GB" sz="1400" dirty="0"/>
                    </a:p>
                  </a:txBody>
                  <a:tcPr/>
                </a:tc>
                <a:extLst>
                  <a:ext uri="{0D108BD9-81ED-4DB2-BD59-A6C34878D82A}">
                    <a16:rowId xmlns:a16="http://schemas.microsoft.com/office/drawing/2014/main" val="10001"/>
                  </a:ext>
                </a:extLst>
              </a:tr>
              <a:tr h="914400">
                <a:tc>
                  <a:txBody>
                    <a:bodyPr/>
                    <a:lstStyle/>
                    <a:p>
                      <a:r>
                        <a:rPr lang="en-GB" sz="1400" b="1" dirty="0" smtClean="0"/>
                        <a:t>People</a:t>
                      </a:r>
                      <a:endParaRPr lang="en-GB" sz="1400" b="1" dirty="0"/>
                    </a:p>
                  </a:txBody>
                  <a:tcPr anchor="ctr"/>
                </a:tc>
                <a:tc>
                  <a:txBody>
                    <a:bodyPr/>
                    <a:lstStyle/>
                    <a:p>
                      <a:r>
                        <a:rPr lang="en-GB" sz="1400" dirty="0" smtClean="0"/>
                        <a:t>Designers,</a:t>
                      </a:r>
                      <a:r>
                        <a:rPr lang="en-GB" sz="1400" baseline="0" dirty="0" smtClean="0"/>
                        <a:t> engineers, suppliers, service inputs</a:t>
                      </a:r>
                      <a:endParaRPr lang="en-GB" sz="1400" dirty="0"/>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400" dirty="0" smtClean="0"/>
                        <a:t>Suppliers: standards,</a:t>
                      </a:r>
                      <a:r>
                        <a:rPr lang="en-GB" sz="1400" baseline="0" dirty="0" smtClean="0"/>
                        <a:t> audit results, quotations</a:t>
                      </a:r>
                      <a:endParaRPr lang="en-GB" sz="1400" dirty="0" smtClean="0"/>
                    </a:p>
                  </a:txBody>
                  <a:tcPr/>
                </a:tc>
                <a:tc>
                  <a:txBody>
                    <a:bodyPr/>
                    <a:lstStyle/>
                    <a:p>
                      <a:r>
                        <a:rPr lang="en-GB" sz="1400" dirty="0" smtClean="0"/>
                        <a:t>Outsource</a:t>
                      </a:r>
                      <a:r>
                        <a:rPr lang="en-GB" sz="1400" baseline="0" dirty="0" smtClean="0"/>
                        <a:t> partner standards &amp; audits</a:t>
                      </a:r>
                      <a:endParaRPr lang="en-GB" sz="1400" dirty="0"/>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400" baseline="0" dirty="0" smtClean="0"/>
                        <a:t>Sales and logistics feedback eg packaging, installation</a:t>
                      </a:r>
                      <a:endParaRPr lang="en-GB" sz="1400" dirty="0"/>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400" dirty="0" smtClean="0"/>
                        <a:t>Service technician</a:t>
                      </a:r>
                      <a:r>
                        <a:rPr lang="en-GB" sz="1400" baseline="0" dirty="0" smtClean="0"/>
                        <a:t> &amp; user feedback</a:t>
                      </a:r>
                      <a:endParaRPr lang="en-GB" sz="1400" dirty="0" smtClean="0"/>
                    </a:p>
                    <a:p>
                      <a:endParaRPr lang="en-GB" sz="1400"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6753041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3" name="Title 1"/>
          <p:cNvSpPr>
            <a:spLocks noGrp="1"/>
          </p:cNvSpPr>
          <p:nvPr>
            <p:ph type="title"/>
          </p:nvPr>
        </p:nvSpPr>
        <p:spPr>
          <a:xfrm>
            <a:off x="628650" y="365127"/>
            <a:ext cx="7886700" cy="727546"/>
          </a:xfrm>
        </p:spPr>
        <p:txBody>
          <a:bodyPr>
            <a:normAutofit/>
          </a:bodyPr>
          <a:lstStyle/>
          <a:p>
            <a:r>
              <a:rPr lang="en-GB" altLang="en-US" sz="2800" dirty="0" smtClean="0"/>
              <a:t>Figure </a:t>
            </a:r>
            <a:r>
              <a:rPr lang="en-GB" altLang="en-US" dirty="0" smtClean="0"/>
              <a:t>10.9</a:t>
            </a:r>
            <a:r>
              <a:rPr lang="en-GB" altLang="en-US" sz="2800" dirty="0" smtClean="0"/>
              <a:t>:  </a:t>
            </a:r>
            <a:r>
              <a:rPr lang="en-GB" altLang="en-US" sz="2800" b="1" dirty="0" smtClean="0"/>
              <a:t>Closing the </a:t>
            </a:r>
            <a:r>
              <a:rPr lang="en-GB" altLang="en-US" sz="2800" dirty="0" smtClean="0"/>
              <a:t>i</a:t>
            </a:r>
            <a:r>
              <a:rPr lang="en-GB" altLang="en-US" sz="2800" b="1" dirty="0" smtClean="0"/>
              <a:t>nformation loop</a:t>
            </a:r>
            <a:endParaRPr lang="en-GB" altLang="en-US" sz="2800" dirty="0" smtClean="0">
              <a:solidFill>
                <a:srgbClr val="FF0000"/>
              </a:solidFill>
            </a:endParaRPr>
          </a:p>
        </p:txBody>
      </p:sp>
      <p:graphicFrame>
        <p:nvGraphicFramePr>
          <p:cNvPr id="4" name="Diagram 3"/>
          <p:cNvGraphicFramePr/>
          <p:nvPr>
            <p:extLst>
              <p:ext uri="{D42A27DB-BD31-4B8C-83A1-F6EECF244321}">
                <p14:modId xmlns:p14="http://schemas.microsoft.com/office/powerpoint/2010/main" val="528186361"/>
              </p:ext>
            </p:extLst>
          </p:nvPr>
        </p:nvGraphicFramePr>
        <p:xfrm>
          <a:off x="729211" y="3432768"/>
          <a:ext cx="7552589" cy="15461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0" name="Group 49"/>
          <p:cNvGrpSpPr/>
          <p:nvPr/>
        </p:nvGrpSpPr>
        <p:grpSpPr>
          <a:xfrm>
            <a:off x="805142" y="2212395"/>
            <a:ext cx="7533715" cy="1239471"/>
            <a:chOff x="569650" y="2269396"/>
            <a:chExt cx="8029823" cy="1269876"/>
          </a:xfrm>
        </p:grpSpPr>
        <p:pic>
          <p:nvPicPr>
            <p:cNvPr id="52" name="Picture 23" descr="DHLicon_Store_03"/>
            <p:cNvPicPr>
              <a:picLocks noChangeAspect="1" noChangeArrowheads="1"/>
            </p:cNvPicPr>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584736" y="2693610"/>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4" name="Elbow Connector 53"/>
            <p:cNvCxnSpPr>
              <a:stCxn id="61" idx="3"/>
              <a:endCxn id="52" idx="1"/>
            </p:cNvCxnSpPr>
            <p:nvPr/>
          </p:nvCxnSpPr>
          <p:spPr bwMode="auto">
            <a:xfrm>
              <a:off x="5842778" y="2836945"/>
              <a:ext cx="741959" cy="0"/>
            </a:xfrm>
            <a:prstGeom prst="straightConnector1">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6" name="Freeform 5"/>
            <p:cNvSpPr>
              <a:spLocks noEditPoints="1"/>
            </p:cNvSpPr>
            <p:nvPr/>
          </p:nvSpPr>
          <p:spPr bwMode="auto">
            <a:xfrm>
              <a:off x="1311608" y="2420461"/>
              <a:ext cx="564619" cy="165631"/>
            </a:xfrm>
            <a:custGeom>
              <a:avLst/>
              <a:gdLst>
                <a:gd name="T0" fmla="*/ 59 w 234"/>
                <a:gd name="T1" fmla="*/ 31 h 65"/>
                <a:gd name="T2" fmla="*/ 26 w 234"/>
                <a:gd name="T3" fmla="*/ 35 h 65"/>
                <a:gd name="T4" fmla="*/ 38 w 234"/>
                <a:gd name="T5" fmla="*/ 46 h 65"/>
                <a:gd name="T6" fmla="*/ 109 w 234"/>
                <a:gd name="T7" fmla="*/ 65 h 65"/>
                <a:gd name="T8" fmla="*/ 114 w 234"/>
                <a:gd name="T9" fmla="*/ 56 h 65"/>
                <a:gd name="T10" fmla="*/ 128 w 234"/>
                <a:gd name="T11" fmla="*/ 63 h 65"/>
                <a:gd name="T12" fmla="*/ 194 w 234"/>
                <a:gd name="T13" fmla="*/ 52 h 65"/>
                <a:gd name="T14" fmla="*/ 197 w 234"/>
                <a:gd name="T15" fmla="*/ 64 h 65"/>
                <a:gd name="T16" fmla="*/ 198 w 234"/>
                <a:gd name="T17" fmla="*/ 55 h 65"/>
                <a:gd name="T18" fmla="*/ 84 w 234"/>
                <a:gd name="T19" fmla="*/ 40 h 65"/>
                <a:gd name="T20" fmla="*/ 84 w 234"/>
                <a:gd name="T21" fmla="*/ 38 h 65"/>
                <a:gd name="T22" fmla="*/ 86 w 234"/>
                <a:gd name="T23" fmla="*/ 38 h 65"/>
                <a:gd name="T24" fmla="*/ 91 w 234"/>
                <a:gd name="T25" fmla="*/ 39 h 65"/>
                <a:gd name="T26" fmla="*/ 91 w 234"/>
                <a:gd name="T27" fmla="*/ 38 h 65"/>
                <a:gd name="T28" fmla="*/ 93 w 234"/>
                <a:gd name="T29" fmla="*/ 38 h 65"/>
                <a:gd name="T30" fmla="*/ 98 w 234"/>
                <a:gd name="T31" fmla="*/ 39 h 65"/>
                <a:gd name="T32" fmla="*/ 98 w 234"/>
                <a:gd name="T33" fmla="*/ 37 h 65"/>
                <a:gd name="T34" fmla="*/ 100 w 234"/>
                <a:gd name="T35" fmla="*/ 37 h 65"/>
                <a:gd name="T36" fmla="*/ 104 w 234"/>
                <a:gd name="T37" fmla="*/ 39 h 65"/>
                <a:gd name="T38" fmla="*/ 105 w 234"/>
                <a:gd name="T39" fmla="*/ 37 h 65"/>
                <a:gd name="T40" fmla="*/ 107 w 234"/>
                <a:gd name="T41" fmla="*/ 37 h 65"/>
                <a:gd name="T42" fmla="*/ 114 w 234"/>
                <a:gd name="T43" fmla="*/ 36 h 65"/>
                <a:gd name="T44" fmla="*/ 114 w 234"/>
                <a:gd name="T45" fmla="*/ 38 h 65"/>
                <a:gd name="T46" fmla="*/ 112 w 234"/>
                <a:gd name="T47" fmla="*/ 38 h 65"/>
                <a:gd name="T48" fmla="*/ 118 w 234"/>
                <a:gd name="T49" fmla="*/ 38 h 65"/>
                <a:gd name="T50" fmla="*/ 119 w 234"/>
                <a:gd name="T51" fmla="*/ 36 h 65"/>
                <a:gd name="T52" fmla="*/ 121 w 234"/>
                <a:gd name="T53" fmla="*/ 36 h 65"/>
                <a:gd name="T54" fmla="*/ 125 w 234"/>
                <a:gd name="T55" fmla="*/ 36 h 65"/>
                <a:gd name="T56" fmla="*/ 124 w 234"/>
                <a:gd name="T57" fmla="*/ 37 h 65"/>
                <a:gd name="T58" fmla="*/ 138 w 234"/>
                <a:gd name="T59" fmla="*/ 35 h 65"/>
                <a:gd name="T60" fmla="*/ 142 w 234"/>
                <a:gd name="T61" fmla="*/ 37 h 65"/>
                <a:gd name="T62" fmla="*/ 143 w 234"/>
                <a:gd name="T63" fmla="*/ 35 h 65"/>
                <a:gd name="T64" fmla="*/ 145 w 234"/>
                <a:gd name="T65" fmla="*/ 35 h 65"/>
                <a:gd name="T66" fmla="*/ 149 w 234"/>
                <a:gd name="T67" fmla="*/ 36 h 65"/>
                <a:gd name="T68" fmla="*/ 150 w 234"/>
                <a:gd name="T69" fmla="*/ 35 h 65"/>
                <a:gd name="T70" fmla="*/ 152 w 234"/>
                <a:gd name="T71" fmla="*/ 35 h 65"/>
                <a:gd name="T72" fmla="*/ 156 w 234"/>
                <a:gd name="T73" fmla="*/ 36 h 65"/>
                <a:gd name="T74" fmla="*/ 157 w 234"/>
                <a:gd name="T75" fmla="*/ 34 h 65"/>
                <a:gd name="T76" fmla="*/ 159 w 234"/>
                <a:gd name="T77" fmla="*/ 34 h 65"/>
                <a:gd name="T78" fmla="*/ 163 w 234"/>
                <a:gd name="T79" fmla="*/ 36 h 65"/>
                <a:gd name="T80" fmla="*/ 164 w 234"/>
                <a:gd name="T81" fmla="*/ 34 h 65"/>
                <a:gd name="T82" fmla="*/ 165 w 234"/>
                <a:gd name="T83" fmla="*/ 34 h 65"/>
                <a:gd name="T84" fmla="*/ 170 w 234"/>
                <a:gd name="T85" fmla="*/ 35 h 65"/>
                <a:gd name="T86" fmla="*/ 171 w 234"/>
                <a:gd name="T87" fmla="*/ 34 h 65"/>
                <a:gd name="T88" fmla="*/ 172 w 234"/>
                <a:gd name="T89" fmla="*/ 34 h 65"/>
                <a:gd name="T90" fmla="*/ 177 w 234"/>
                <a:gd name="T91" fmla="*/ 35 h 65"/>
                <a:gd name="T92" fmla="*/ 178 w 234"/>
                <a:gd name="T93" fmla="*/ 33 h 65"/>
                <a:gd name="T94" fmla="*/ 179 w 234"/>
                <a:gd name="T95" fmla="*/ 33 h 65"/>
                <a:gd name="T96" fmla="*/ 184 w 234"/>
                <a:gd name="T97" fmla="*/ 35 h 65"/>
                <a:gd name="T98" fmla="*/ 185 w 234"/>
                <a:gd name="T99" fmla="*/ 33 h 65"/>
                <a:gd name="T100" fmla="*/ 186 w 234"/>
                <a:gd name="T101" fmla="*/ 33 h 65"/>
                <a:gd name="T102" fmla="*/ 209 w 234"/>
                <a:gd name="T103" fmla="*/ 34 h 65"/>
                <a:gd name="T104" fmla="*/ 209 w 234"/>
                <a:gd name="T105" fmla="*/ 34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34" h="65">
                  <a:moveTo>
                    <a:pt x="222" y="33"/>
                  </a:moveTo>
                  <a:cubicBezTo>
                    <a:pt x="219" y="33"/>
                    <a:pt x="219" y="33"/>
                    <a:pt x="219" y="33"/>
                  </a:cubicBezTo>
                  <a:cubicBezTo>
                    <a:pt x="217" y="31"/>
                    <a:pt x="217" y="31"/>
                    <a:pt x="217" y="31"/>
                  </a:cubicBezTo>
                  <a:cubicBezTo>
                    <a:pt x="218" y="31"/>
                    <a:pt x="218" y="31"/>
                    <a:pt x="218" y="31"/>
                  </a:cubicBezTo>
                  <a:cubicBezTo>
                    <a:pt x="214" y="28"/>
                    <a:pt x="206" y="25"/>
                    <a:pt x="196" y="25"/>
                  </a:cubicBezTo>
                  <a:cubicBezTo>
                    <a:pt x="180" y="25"/>
                    <a:pt x="59" y="31"/>
                    <a:pt x="59" y="31"/>
                  </a:cubicBezTo>
                  <a:cubicBezTo>
                    <a:pt x="52" y="28"/>
                    <a:pt x="52" y="28"/>
                    <a:pt x="52" y="28"/>
                  </a:cubicBezTo>
                  <a:cubicBezTo>
                    <a:pt x="52" y="28"/>
                    <a:pt x="35" y="6"/>
                    <a:pt x="33" y="4"/>
                  </a:cubicBezTo>
                  <a:cubicBezTo>
                    <a:pt x="32" y="2"/>
                    <a:pt x="31" y="0"/>
                    <a:pt x="29" y="1"/>
                  </a:cubicBezTo>
                  <a:cubicBezTo>
                    <a:pt x="26" y="1"/>
                    <a:pt x="22" y="2"/>
                    <a:pt x="22" y="2"/>
                  </a:cubicBezTo>
                  <a:cubicBezTo>
                    <a:pt x="29" y="35"/>
                    <a:pt x="29" y="35"/>
                    <a:pt x="29" y="35"/>
                  </a:cubicBezTo>
                  <a:cubicBezTo>
                    <a:pt x="29" y="35"/>
                    <a:pt x="29" y="35"/>
                    <a:pt x="26" y="35"/>
                  </a:cubicBezTo>
                  <a:cubicBezTo>
                    <a:pt x="23" y="35"/>
                    <a:pt x="21" y="37"/>
                    <a:pt x="21" y="37"/>
                  </a:cubicBezTo>
                  <a:cubicBezTo>
                    <a:pt x="21" y="37"/>
                    <a:pt x="16" y="35"/>
                    <a:pt x="8" y="35"/>
                  </a:cubicBezTo>
                  <a:cubicBezTo>
                    <a:pt x="0" y="35"/>
                    <a:pt x="1" y="36"/>
                    <a:pt x="1" y="36"/>
                  </a:cubicBezTo>
                  <a:cubicBezTo>
                    <a:pt x="20" y="39"/>
                    <a:pt x="20" y="39"/>
                    <a:pt x="20" y="39"/>
                  </a:cubicBezTo>
                  <a:cubicBezTo>
                    <a:pt x="20" y="41"/>
                    <a:pt x="20" y="41"/>
                    <a:pt x="20" y="41"/>
                  </a:cubicBezTo>
                  <a:cubicBezTo>
                    <a:pt x="20" y="41"/>
                    <a:pt x="22" y="42"/>
                    <a:pt x="38" y="46"/>
                  </a:cubicBezTo>
                  <a:cubicBezTo>
                    <a:pt x="54" y="50"/>
                    <a:pt x="78" y="54"/>
                    <a:pt x="83" y="54"/>
                  </a:cubicBezTo>
                  <a:cubicBezTo>
                    <a:pt x="87" y="54"/>
                    <a:pt x="102" y="54"/>
                    <a:pt x="110" y="54"/>
                  </a:cubicBezTo>
                  <a:cubicBezTo>
                    <a:pt x="110" y="58"/>
                    <a:pt x="110" y="58"/>
                    <a:pt x="110" y="58"/>
                  </a:cubicBezTo>
                  <a:cubicBezTo>
                    <a:pt x="109" y="58"/>
                    <a:pt x="109" y="58"/>
                    <a:pt x="109" y="58"/>
                  </a:cubicBezTo>
                  <a:cubicBezTo>
                    <a:pt x="107" y="58"/>
                    <a:pt x="105" y="59"/>
                    <a:pt x="105" y="61"/>
                  </a:cubicBezTo>
                  <a:cubicBezTo>
                    <a:pt x="105" y="63"/>
                    <a:pt x="107" y="65"/>
                    <a:pt x="109" y="65"/>
                  </a:cubicBezTo>
                  <a:cubicBezTo>
                    <a:pt x="112" y="65"/>
                    <a:pt x="112" y="65"/>
                    <a:pt x="112" y="65"/>
                  </a:cubicBezTo>
                  <a:cubicBezTo>
                    <a:pt x="114" y="65"/>
                    <a:pt x="115" y="63"/>
                    <a:pt x="115" y="61"/>
                  </a:cubicBezTo>
                  <a:cubicBezTo>
                    <a:pt x="115" y="59"/>
                    <a:pt x="114" y="58"/>
                    <a:pt x="112" y="58"/>
                  </a:cubicBezTo>
                  <a:cubicBezTo>
                    <a:pt x="112" y="57"/>
                    <a:pt x="112" y="57"/>
                    <a:pt x="112" y="57"/>
                  </a:cubicBezTo>
                  <a:cubicBezTo>
                    <a:pt x="113" y="56"/>
                    <a:pt x="113" y="56"/>
                    <a:pt x="113" y="56"/>
                  </a:cubicBezTo>
                  <a:cubicBezTo>
                    <a:pt x="114" y="56"/>
                    <a:pt x="114" y="56"/>
                    <a:pt x="114" y="56"/>
                  </a:cubicBezTo>
                  <a:cubicBezTo>
                    <a:pt x="114" y="56"/>
                    <a:pt x="114" y="56"/>
                    <a:pt x="114" y="56"/>
                  </a:cubicBezTo>
                  <a:cubicBezTo>
                    <a:pt x="114" y="56"/>
                    <a:pt x="123" y="57"/>
                    <a:pt x="123" y="58"/>
                  </a:cubicBezTo>
                  <a:cubicBezTo>
                    <a:pt x="123" y="58"/>
                    <a:pt x="123" y="58"/>
                    <a:pt x="123" y="58"/>
                  </a:cubicBezTo>
                  <a:cubicBezTo>
                    <a:pt x="123" y="59"/>
                    <a:pt x="123" y="59"/>
                    <a:pt x="123" y="60"/>
                  </a:cubicBezTo>
                  <a:cubicBezTo>
                    <a:pt x="123" y="62"/>
                    <a:pt x="124" y="63"/>
                    <a:pt x="125" y="63"/>
                  </a:cubicBezTo>
                  <a:cubicBezTo>
                    <a:pt x="128" y="63"/>
                    <a:pt x="128" y="63"/>
                    <a:pt x="128" y="63"/>
                  </a:cubicBezTo>
                  <a:cubicBezTo>
                    <a:pt x="129" y="63"/>
                    <a:pt x="130" y="62"/>
                    <a:pt x="130" y="61"/>
                  </a:cubicBezTo>
                  <a:cubicBezTo>
                    <a:pt x="135" y="62"/>
                    <a:pt x="144" y="62"/>
                    <a:pt x="145" y="62"/>
                  </a:cubicBezTo>
                  <a:cubicBezTo>
                    <a:pt x="147" y="61"/>
                    <a:pt x="148" y="58"/>
                    <a:pt x="148" y="58"/>
                  </a:cubicBezTo>
                  <a:cubicBezTo>
                    <a:pt x="148" y="58"/>
                    <a:pt x="162" y="60"/>
                    <a:pt x="165" y="59"/>
                  </a:cubicBezTo>
                  <a:cubicBezTo>
                    <a:pt x="167" y="57"/>
                    <a:pt x="166" y="53"/>
                    <a:pt x="166" y="53"/>
                  </a:cubicBezTo>
                  <a:cubicBezTo>
                    <a:pt x="166" y="53"/>
                    <a:pt x="180" y="52"/>
                    <a:pt x="194" y="52"/>
                  </a:cubicBezTo>
                  <a:cubicBezTo>
                    <a:pt x="194" y="55"/>
                    <a:pt x="194" y="55"/>
                    <a:pt x="194" y="55"/>
                  </a:cubicBezTo>
                  <a:cubicBezTo>
                    <a:pt x="195" y="55"/>
                    <a:pt x="195" y="55"/>
                    <a:pt x="195" y="55"/>
                  </a:cubicBezTo>
                  <a:cubicBezTo>
                    <a:pt x="195" y="59"/>
                    <a:pt x="195" y="59"/>
                    <a:pt x="195" y="59"/>
                  </a:cubicBezTo>
                  <a:cubicBezTo>
                    <a:pt x="195" y="59"/>
                    <a:pt x="195" y="59"/>
                    <a:pt x="195" y="59"/>
                  </a:cubicBezTo>
                  <a:cubicBezTo>
                    <a:pt x="195" y="59"/>
                    <a:pt x="194" y="60"/>
                    <a:pt x="194" y="61"/>
                  </a:cubicBezTo>
                  <a:cubicBezTo>
                    <a:pt x="194" y="63"/>
                    <a:pt x="195" y="64"/>
                    <a:pt x="197" y="64"/>
                  </a:cubicBezTo>
                  <a:cubicBezTo>
                    <a:pt x="197" y="64"/>
                    <a:pt x="197" y="64"/>
                    <a:pt x="197" y="64"/>
                  </a:cubicBezTo>
                  <a:cubicBezTo>
                    <a:pt x="197" y="64"/>
                    <a:pt x="198" y="64"/>
                    <a:pt x="198" y="64"/>
                  </a:cubicBezTo>
                  <a:cubicBezTo>
                    <a:pt x="199" y="64"/>
                    <a:pt x="200" y="63"/>
                    <a:pt x="200" y="61"/>
                  </a:cubicBezTo>
                  <a:cubicBezTo>
                    <a:pt x="200" y="60"/>
                    <a:pt x="199" y="59"/>
                    <a:pt x="198" y="59"/>
                  </a:cubicBezTo>
                  <a:cubicBezTo>
                    <a:pt x="198" y="59"/>
                    <a:pt x="198" y="59"/>
                    <a:pt x="198" y="59"/>
                  </a:cubicBezTo>
                  <a:cubicBezTo>
                    <a:pt x="198" y="55"/>
                    <a:pt x="198" y="55"/>
                    <a:pt x="198" y="55"/>
                  </a:cubicBezTo>
                  <a:cubicBezTo>
                    <a:pt x="200" y="52"/>
                    <a:pt x="200" y="52"/>
                    <a:pt x="200" y="52"/>
                  </a:cubicBezTo>
                  <a:cubicBezTo>
                    <a:pt x="200" y="51"/>
                    <a:pt x="200" y="51"/>
                    <a:pt x="200" y="51"/>
                  </a:cubicBezTo>
                  <a:cubicBezTo>
                    <a:pt x="206" y="51"/>
                    <a:pt x="212" y="51"/>
                    <a:pt x="214" y="51"/>
                  </a:cubicBezTo>
                  <a:cubicBezTo>
                    <a:pt x="222" y="50"/>
                    <a:pt x="234" y="46"/>
                    <a:pt x="234" y="42"/>
                  </a:cubicBezTo>
                  <a:cubicBezTo>
                    <a:pt x="234" y="38"/>
                    <a:pt x="224" y="34"/>
                    <a:pt x="222" y="33"/>
                  </a:cubicBezTo>
                  <a:close/>
                  <a:moveTo>
                    <a:pt x="84" y="40"/>
                  </a:moveTo>
                  <a:cubicBezTo>
                    <a:pt x="83" y="40"/>
                    <a:pt x="83" y="40"/>
                    <a:pt x="83" y="40"/>
                  </a:cubicBezTo>
                  <a:cubicBezTo>
                    <a:pt x="83" y="40"/>
                    <a:pt x="83" y="39"/>
                    <a:pt x="83" y="39"/>
                  </a:cubicBezTo>
                  <a:cubicBezTo>
                    <a:pt x="83" y="38"/>
                    <a:pt x="83" y="38"/>
                    <a:pt x="83" y="38"/>
                  </a:cubicBezTo>
                  <a:cubicBezTo>
                    <a:pt x="83" y="38"/>
                    <a:pt x="83" y="38"/>
                    <a:pt x="83" y="38"/>
                  </a:cubicBezTo>
                  <a:cubicBezTo>
                    <a:pt x="84" y="38"/>
                    <a:pt x="84" y="38"/>
                    <a:pt x="84" y="38"/>
                  </a:cubicBezTo>
                  <a:cubicBezTo>
                    <a:pt x="84" y="38"/>
                    <a:pt x="84" y="38"/>
                    <a:pt x="84" y="38"/>
                  </a:cubicBezTo>
                  <a:cubicBezTo>
                    <a:pt x="84" y="39"/>
                    <a:pt x="84" y="39"/>
                    <a:pt x="84" y="39"/>
                  </a:cubicBezTo>
                  <a:cubicBezTo>
                    <a:pt x="84" y="39"/>
                    <a:pt x="84" y="40"/>
                    <a:pt x="84" y="40"/>
                  </a:cubicBezTo>
                  <a:close/>
                  <a:moveTo>
                    <a:pt x="87" y="39"/>
                  </a:moveTo>
                  <a:cubicBezTo>
                    <a:pt x="87" y="40"/>
                    <a:pt x="87" y="40"/>
                    <a:pt x="87" y="40"/>
                  </a:cubicBezTo>
                  <a:cubicBezTo>
                    <a:pt x="86" y="40"/>
                    <a:pt x="86" y="39"/>
                    <a:pt x="86" y="39"/>
                  </a:cubicBezTo>
                  <a:cubicBezTo>
                    <a:pt x="86" y="38"/>
                    <a:pt x="86" y="38"/>
                    <a:pt x="86" y="38"/>
                  </a:cubicBezTo>
                  <a:cubicBezTo>
                    <a:pt x="86" y="38"/>
                    <a:pt x="86" y="37"/>
                    <a:pt x="87" y="37"/>
                  </a:cubicBezTo>
                  <a:cubicBezTo>
                    <a:pt x="87" y="37"/>
                    <a:pt x="87" y="37"/>
                    <a:pt x="87" y="37"/>
                  </a:cubicBezTo>
                  <a:cubicBezTo>
                    <a:pt x="87" y="37"/>
                    <a:pt x="88" y="38"/>
                    <a:pt x="88" y="38"/>
                  </a:cubicBezTo>
                  <a:cubicBezTo>
                    <a:pt x="88" y="39"/>
                    <a:pt x="88" y="39"/>
                    <a:pt x="88" y="39"/>
                  </a:cubicBezTo>
                  <a:cubicBezTo>
                    <a:pt x="88" y="39"/>
                    <a:pt x="88" y="39"/>
                    <a:pt x="87" y="39"/>
                  </a:cubicBezTo>
                  <a:close/>
                  <a:moveTo>
                    <a:pt x="91" y="39"/>
                  </a:moveTo>
                  <a:cubicBezTo>
                    <a:pt x="90" y="39"/>
                    <a:pt x="90" y="39"/>
                    <a:pt x="90" y="39"/>
                  </a:cubicBezTo>
                  <a:cubicBezTo>
                    <a:pt x="90" y="39"/>
                    <a:pt x="90" y="39"/>
                    <a:pt x="90" y="39"/>
                  </a:cubicBezTo>
                  <a:cubicBezTo>
                    <a:pt x="89" y="38"/>
                    <a:pt x="89" y="38"/>
                    <a:pt x="89" y="38"/>
                  </a:cubicBezTo>
                  <a:cubicBezTo>
                    <a:pt x="89" y="38"/>
                    <a:pt x="90" y="37"/>
                    <a:pt x="90" y="37"/>
                  </a:cubicBezTo>
                  <a:cubicBezTo>
                    <a:pt x="91" y="37"/>
                    <a:pt x="91" y="37"/>
                    <a:pt x="91" y="37"/>
                  </a:cubicBezTo>
                  <a:cubicBezTo>
                    <a:pt x="91" y="37"/>
                    <a:pt x="91" y="37"/>
                    <a:pt x="91" y="38"/>
                  </a:cubicBezTo>
                  <a:cubicBezTo>
                    <a:pt x="91" y="39"/>
                    <a:pt x="91" y="39"/>
                    <a:pt x="91" y="39"/>
                  </a:cubicBezTo>
                  <a:cubicBezTo>
                    <a:pt x="91" y="39"/>
                    <a:pt x="91" y="39"/>
                    <a:pt x="91" y="39"/>
                  </a:cubicBezTo>
                  <a:close/>
                  <a:moveTo>
                    <a:pt x="94" y="39"/>
                  </a:moveTo>
                  <a:cubicBezTo>
                    <a:pt x="94" y="39"/>
                    <a:pt x="94" y="39"/>
                    <a:pt x="94" y="39"/>
                  </a:cubicBezTo>
                  <a:cubicBezTo>
                    <a:pt x="93" y="39"/>
                    <a:pt x="93" y="39"/>
                    <a:pt x="93" y="39"/>
                  </a:cubicBezTo>
                  <a:cubicBezTo>
                    <a:pt x="93" y="38"/>
                    <a:pt x="93" y="38"/>
                    <a:pt x="93" y="38"/>
                  </a:cubicBezTo>
                  <a:cubicBezTo>
                    <a:pt x="93" y="37"/>
                    <a:pt x="93" y="37"/>
                    <a:pt x="94" y="37"/>
                  </a:cubicBezTo>
                  <a:cubicBezTo>
                    <a:pt x="94" y="37"/>
                    <a:pt x="94" y="37"/>
                    <a:pt x="94" y="37"/>
                  </a:cubicBezTo>
                  <a:cubicBezTo>
                    <a:pt x="94" y="37"/>
                    <a:pt x="95" y="37"/>
                    <a:pt x="95" y="38"/>
                  </a:cubicBezTo>
                  <a:cubicBezTo>
                    <a:pt x="95" y="38"/>
                    <a:pt x="95" y="38"/>
                    <a:pt x="95" y="38"/>
                  </a:cubicBezTo>
                  <a:cubicBezTo>
                    <a:pt x="95" y="39"/>
                    <a:pt x="94" y="39"/>
                    <a:pt x="94" y="39"/>
                  </a:cubicBezTo>
                  <a:close/>
                  <a:moveTo>
                    <a:pt x="98" y="39"/>
                  </a:moveTo>
                  <a:cubicBezTo>
                    <a:pt x="97" y="39"/>
                    <a:pt x="97" y="39"/>
                    <a:pt x="97" y="39"/>
                  </a:cubicBezTo>
                  <a:cubicBezTo>
                    <a:pt x="97" y="39"/>
                    <a:pt x="96" y="39"/>
                    <a:pt x="96" y="38"/>
                  </a:cubicBezTo>
                  <a:cubicBezTo>
                    <a:pt x="96" y="38"/>
                    <a:pt x="96" y="38"/>
                    <a:pt x="96" y="38"/>
                  </a:cubicBezTo>
                  <a:cubicBezTo>
                    <a:pt x="96" y="37"/>
                    <a:pt x="97" y="37"/>
                    <a:pt x="97" y="37"/>
                  </a:cubicBezTo>
                  <a:cubicBezTo>
                    <a:pt x="97" y="37"/>
                    <a:pt x="97" y="37"/>
                    <a:pt x="97" y="37"/>
                  </a:cubicBezTo>
                  <a:cubicBezTo>
                    <a:pt x="98" y="37"/>
                    <a:pt x="98" y="37"/>
                    <a:pt x="98" y="37"/>
                  </a:cubicBezTo>
                  <a:cubicBezTo>
                    <a:pt x="98" y="38"/>
                    <a:pt x="98" y="38"/>
                    <a:pt x="98" y="38"/>
                  </a:cubicBezTo>
                  <a:cubicBezTo>
                    <a:pt x="98" y="39"/>
                    <a:pt x="98" y="39"/>
                    <a:pt x="98" y="39"/>
                  </a:cubicBezTo>
                  <a:close/>
                  <a:moveTo>
                    <a:pt x="101" y="39"/>
                  </a:moveTo>
                  <a:cubicBezTo>
                    <a:pt x="101" y="39"/>
                    <a:pt x="101" y="39"/>
                    <a:pt x="101" y="39"/>
                  </a:cubicBezTo>
                  <a:cubicBezTo>
                    <a:pt x="100" y="39"/>
                    <a:pt x="100" y="39"/>
                    <a:pt x="100" y="38"/>
                  </a:cubicBezTo>
                  <a:cubicBezTo>
                    <a:pt x="100" y="37"/>
                    <a:pt x="100" y="37"/>
                    <a:pt x="100" y="37"/>
                  </a:cubicBezTo>
                  <a:cubicBezTo>
                    <a:pt x="100" y="37"/>
                    <a:pt x="100" y="37"/>
                    <a:pt x="100" y="37"/>
                  </a:cubicBezTo>
                  <a:cubicBezTo>
                    <a:pt x="101" y="37"/>
                    <a:pt x="101" y="37"/>
                    <a:pt x="101" y="37"/>
                  </a:cubicBezTo>
                  <a:cubicBezTo>
                    <a:pt x="101" y="37"/>
                    <a:pt x="102" y="37"/>
                    <a:pt x="102" y="37"/>
                  </a:cubicBezTo>
                  <a:cubicBezTo>
                    <a:pt x="102" y="38"/>
                    <a:pt x="102" y="38"/>
                    <a:pt x="102" y="38"/>
                  </a:cubicBezTo>
                  <a:cubicBezTo>
                    <a:pt x="102" y="39"/>
                    <a:pt x="101" y="39"/>
                    <a:pt x="101" y="39"/>
                  </a:cubicBezTo>
                  <a:close/>
                  <a:moveTo>
                    <a:pt x="104" y="39"/>
                  </a:moveTo>
                  <a:cubicBezTo>
                    <a:pt x="104" y="39"/>
                    <a:pt x="104" y="39"/>
                    <a:pt x="104" y="39"/>
                  </a:cubicBezTo>
                  <a:cubicBezTo>
                    <a:pt x="104" y="39"/>
                    <a:pt x="103" y="38"/>
                    <a:pt x="103" y="38"/>
                  </a:cubicBezTo>
                  <a:cubicBezTo>
                    <a:pt x="103" y="37"/>
                    <a:pt x="103" y="37"/>
                    <a:pt x="103" y="37"/>
                  </a:cubicBezTo>
                  <a:cubicBezTo>
                    <a:pt x="103" y="37"/>
                    <a:pt x="104" y="37"/>
                    <a:pt x="104" y="37"/>
                  </a:cubicBezTo>
                  <a:cubicBezTo>
                    <a:pt x="104" y="37"/>
                    <a:pt x="104" y="37"/>
                    <a:pt x="104" y="37"/>
                  </a:cubicBezTo>
                  <a:cubicBezTo>
                    <a:pt x="105" y="37"/>
                    <a:pt x="105" y="37"/>
                    <a:pt x="105" y="37"/>
                  </a:cubicBezTo>
                  <a:cubicBezTo>
                    <a:pt x="105" y="38"/>
                    <a:pt x="105" y="38"/>
                    <a:pt x="105" y="38"/>
                  </a:cubicBezTo>
                  <a:cubicBezTo>
                    <a:pt x="105" y="38"/>
                    <a:pt x="105" y="39"/>
                    <a:pt x="104" y="39"/>
                  </a:cubicBezTo>
                  <a:close/>
                  <a:moveTo>
                    <a:pt x="108" y="38"/>
                  </a:moveTo>
                  <a:cubicBezTo>
                    <a:pt x="107" y="39"/>
                    <a:pt x="107" y="39"/>
                    <a:pt x="107" y="39"/>
                  </a:cubicBezTo>
                  <a:cubicBezTo>
                    <a:pt x="107" y="39"/>
                    <a:pt x="107" y="38"/>
                    <a:pt x="107" y="38"/>
                  </a:cubicBezTo>
                  <a:cubicBezTo>
                    <a:pt x="107" y="37"/>
                    <a:pt x="107" y="37"/>
                    <a:pt x="107" y="37"/>
                  </a:cubicBezTo>
                  <a:cubicBezTo>
                    <a:pt x="107" y="37"/>
                    <a:pt x="107" y="36"/>
                    <a:pt x="107" y="36"/>
                  </a:cubicBezTo>
                  <a:cubicBezTo>
                    <a:pt x="108" y="36"/>
                    <a:pt x="108" y="36"/>
                    <a:pt x="108" y="36"/>
                  </a:cubicBezTo>
                  <a:cubicBezTo>
                    <a:pt x="108" y="36"/>
                    <a:pt x="109" y="37"/>
                    <a:pt x="109" y="37"/>
                  </a:cubicBezTo>
                  <a:cubicBezTo>
                    <a:pt x="109" y="38"/>
                    <a:pt x="109" y="38"/>
                    <a:pt x="109" y="38"/>
                  </a:cubicBezTo>
                  <a:cubicBezTo>
                    <a:pt x="109" y="38"/>
                    <a:pt x="108" y="38"/>
                    <a:pt x="108" y="38"/>
                  </a:cubicBezTo>
                  <a:close/>
                  <a:moveTo>
                    <a:pt x="114" y="36"/>
                  </a:moveTo>
                  <a:cubicBezTo>
                    <a:pt x="115" y="36"/>
                    <a:pt x="115" y="36"/>
                    <a:pt x="115" y="36"/>
                  </a:cubicBezTo>
                  <a:cubicBezTo>
                    <a:pt x="115" y="36"/>
                    <a:pt x="115" y="36"/>
                    <a:pt x="115" y="37"/>
                  </a:cubicBezTo>
                  <a:cubicBezTo>
                    <a:pt x="115" y="37"/>
                    <a:pt x="115" y="37"/>
                    <a:pt x="115" y="37"/>
                  </a:cubicBezTo>
                  <a:cubicBezTo>
                    <a:pt x="115" y="38"/>
                    <a:pt x="115" y="38"/>
                    <a:pt x="115" y="38"/>
                  </a:cubicBezTo>
                  <a:cubicBezTo>
                    <a:pt x="114" y="38"/>
                    <a:pt x="114" y="38"/>
                    <a:pt x="114" y="38"/>
                  </a:cubicBezTo>
                  <a:cubicBezTo>
                    <a:pt x="114" y="38"/>
                    <a:pt x="114" y="38"/>
                    <a:pt x="114" y="38"/>
                  </a:cubicBezTo>
                  <a:cubicBezTo>
                    <a:pt x="114" y="37"/>
                    <a:pt x="114" y="37"/>
                    <a:pt x="114" y="37"/>
                  </a:cubicBezTo>
                  <a:cubicBezTo>
                    <a:pt x="114" y="36"/>
                    <a:pt x="114" y="36"/>
                    <a:pt x="114" y="36"/>
                  </a:cubicBezTo>
                  <a:close/>
                  <a:moveTo>
                    <a:pt x="111" y="36"/>
                  </a:moveTo>
                  <a:cubicBezTo>
                    <a:pt x="111" y="36"/>
                    <a:pt x="111" y="36"/>
                    <a:pt x="111" y="36"/>
                  </a:cubicBezTo>
                  <a:cubicBezTo>
                    <a:pt x="112" y="36"/>
                    <a:pt x="112" y="36"/>
                    <a:pt x="112" y="37"/>
                  </a:cubicBezTo>
                  <a:cubicBezTo>
                    <a:pt x="112" y="38"/>
                    <a:pt x="112" y="38"/>
                    <a:pt x="112" y="38"/>
                  </a:cubicBezTo>
                  <a:cubicBezTo>
                    <a:pt x="112" y="38"/>
                    <a:pt x="112" y="38"/>
                    <a:pt x="111" y="38"/>
                  </a:cubicBezTo>
                  <a:cubicBezTo>
                    <a:pt x="111" y="38"/>
                    <a:pt x="111" y="38"/>
                    <a:pt x="111" y="38"/>
                  </a:cubicBezTo>
                  <a:cubicBezTo>
                    <a:pt x="111" y="38"/>
                    <a:pt x="110" y="38"/>
                    <a:pt x="110" y="38"/>
                  </a:cubicBezTo>
                  <a:cubicBezTo>
                    <a:pt x="110" y="37"/>
                    <a:pt x="110" y="37"/>
                    <a:pt x="110" y="37"/>
                  </a:cubicBezTo>
                  <a:cubicBezTo>
                    <a:pt x="110" y="37"/>
                    <a:pt x="110" y="36"/>
                    <a:pt x="111" y="36"/>
                  </a:cubicBezTo>
                  <a:close/>
                  <a:moveTo>
                    <a:pt x="118" y="38"/>
                  </a:moveTo>
                  <a:cubicBezTo>
                    <a:pt x="118" y="38"/>
                    <a:pt x="118" y="38"/>
                    <a:pt x="118" y="38"/>
                  </a:cubicBezTo>
                  <a:cubicBezTo>
                    <a:pt x="118" y="38"/>
                    <a:pt x="117" y="38"/>
                    <a:pt x="117" y="37"/>
                  </a:cubicBezTo>
                  <a:cubicBezTo>
                    <a:pt x="117" y="37"/>
                    <a:pt x="117" y="37"/>
                    <a:pt x="117" y="37"/>
                  </a:cubicBezTo>
                  <a:cubicBezTo>
                    <a:pt x="117" y="36"/>
                    <a:pt x="117" y="36"/>
                    <a:pt x="118" y="36"/>
                  </a:cubicBezTo>
                  <a:cubicBezTo>
                    <a:pt x="118" y="36"/>
                    <a:pt x="118" y="36"/>
                    <a:pt x="118" y="36"/>
                  </a:cubicBezTo>
                  <a:cubicBezTo>
                    <a:pt x="119" y="36"/>
                    <a:pt x="119" y="36"/>
                    <a:pt x="119" y="36"/>
                  </a:cubicBezTo>
                  <a:cubicBezTo>
                    <a:pt x="119" y="37"/>
                    <a:pt x="119" y="37"/>
                    <a:pt x="119" y="37"/>
                  </a:cubicBezTo>
                  <a:cubicBezTo>
                    <a:pt x="119" y="38"/>
                    <a:pt x="119" y="38"/>
                    <a:pt x="118" y="38"/>
                  </a:cubicBezTo>
                  <a:close/>
                  <a:moveTo>
                    <a:pt x="122" y="38"/>
                  </a:moveTo>
                  <a:cubicBezTo>
                    <a:pt x="121" y="38"/>
                    <a:pt x="121" y="38"/>
                    <a:pt x="121" y="38"/>
                  </a:cubicBezTo>
                  <a:cubicBezTo>
                    <a:pt x="121" y="38"/>
                    <a:pt x="121" y="38"/>
                    <a:pt x="121" y="37"/>
                  </a:cubicBezTo>
                  <a:cubicBezTo>
                    <a:pt x="121" y="36"/>
                    <a:pt x="121" y="36"/>
                    <a:pt x="121" y="36"/>
                  </a:cubicBezTo>
                  <a:cubicBezTo>
                    <a:pt x="121" y="36"/>
                    <a:pt x="121" y="36"/>
                    <a:pt x="121" y="36"/>
                  </a:cubicBezTo>
                  <a:cubicBezTo>
                    <a:pt x="122" y="36"/>
                    <a:pt x="122" y="36"/>
                    <a:pt x="122" y="36"/>
                  </a:cubicBezTo>
                  <a:cubicBezTo>
                    <a:pt x="122" y="36"/>
                    <a:pt x="122" y="36"/>
                    <a:pt x="122" y="36"/>
                  </a:cubicBezTo>
                  <a:cubicBezTo>
                    <a:pt x="122" y="37"/>
                    <a:pt x="122" y="37"/>
                    <a:pt x="122" y="37"/>
                  </a:cubicBezTo>
                  <a:cubicBezTo>
                    <a:pt x="122" y="38"/>
                    <a:pt x="122" y="38"/>
                    <a:pt x="122" y="38"/>
                  </a:cubicBezTo>
                  <a:close/>
                  <a:moveTo>
                    <a:pt x="125" y="36"/>
                  </a:moveTo>
                  <a:cubicBezTo>
                    <a:pt x="125" y="36"/>
                    <a:pt x="125" y="36"/>
                    <a:pt x="125" y="36"/>
                  </a:cubicBezTo>
                  <a:cubicBezTo>
                    <a:pt x="126" y="36"/>
                    <a:pt x="126" y="36"/>
                    <a:pt x="126" y="36"/>
                  </a:cubicBezTo>
                  <a:cubicBezTo>
                    <a:pt x="126" y="37"/>
                    <a:pt x="126" y="37"/>
                    <a:pt x="126" y="37"/>
                  </a:cubicBezTo>
                  <a:cubicBezTo>
                    <a:pt x="126" y="37"/>
                    <a:pt x="126" y="38"/>
                    <a:pt x="125" y="38"/>
                  </a:cubicBezTo>
                  <a:cubicBezTo>
                    <a:pt x="125" y="38"/>
                    <a:pt x="125" y="38"/>
                    <a:pt x="125" y="38"/>
                  </a:cubicBezTo>
                  <a:cubicBezTo>
                    <a:pt x="124" y="38"/>
                    <a:pt x="124" y="37"/>
                    <a:pt x="124" y="37"/>
                  </a:cubicBezTo>
                  <a:cubicBezTo>
                    <a:pt x="124" y="36"/>
                    <a:pt x="124" y="36"/>
                    <a:pt x="124" y="36"/>
                  </a:cubicBezTo>
                  <a:cubicBezTo>
                    <a:pt x="124" y="36"/>
                    <a:pt x="124" y="36"/>
                    <a:pt x="125" y="36"/>
                  </a:cubicBezTo>
                  <a:close/>
                  <a:moveTo>
                    <a:pt x="139" y="37"/>
                  </a:moveTo>
                  <a:cubicBezTo>
                    <a:pt x="139" y="37"/>
                    <a:pt x="139" y="37"/>
                    <a:pt x="139" y="37"/>
                  </a:cubicBezTo>
                  <a:cubicBezTo>
                    <a:pt x="138" y="37"/>
                    <a:pt x="138" y="36"/>
                    <a:pt x="138" y="36"/>
                  </a:cubicBezTo>
                  <a:cubicBezTo>
                    <a:pt x="138" y="35"/>
                    <a:pt x="138" y="35"/>
                    <a:pt x="138" y="35"/>
                  </a:cubicBezTo>
                  <a:cubicBezTo>
                    <a:pt x="138" y="35"/>
                    <a:pt x="138" y="35"/>
                    <a:pt x="138" y="35"/>
                  </a:cubicBezTo>
                  <a:cubicBezTo>
                    <a:pt x="139" y="35"/>
                    <a:pt x="139" y="35"/>
                    <a:pt x="139" y="35"/>
                  </a:cubicBezTo>
                  <a:cubicBezTo>
                    <a:pt x="139" y="35"/>
                    <a:pt x="140" y="35"/>
                    <a:pt x="140" y="35"/>
                  </a:cubicBezTo>
                  <a:cubicBezTo>
                    <a:pt x="140" y="36"/>
                    <a:pt x="140" y="36"/>
                    <a:pt x="140" y="36"/>
                  </a:cubicBezTo>
                  <a:cubicBezTo>
                    <a:pt x="140" y="36"/>
                    <a:pt x="139" y="37"/>
                    <a:pt x="139" y="37"/>
                  </a:cubicBezTo>
                  <a:close/>
                  <a:moveTo>
                    <a:pt x="142" y="37"/>
                  </a:moveTo>
                  <a:cubicBezTo>
                    <a:pt x="142" y="37"/>
                    <a:pt x="142" y="37"/>
                    <a:pt x="142" y="37"/>
                  </a:cubicBezTo>
                  <a:cubicBezTo>
                    <a:pt x="142" y="37"/>
                    <a:pt x="141" y="36"/>
                    <a:pt x="141" y="36"/>
                  </a:cubicBezTo>
                  <a:cubicBezTo>
                    <a:pt x="141" y="35"/>
                    <a:pt x="141" y="35"/>
                    <a:pt x="141" y="35"/>
                  </a:cubicBezTo>
                  <a:cubicBezTo>
                    <a:pt x="141" y="35"/>
                    <a:pt x="142" y="35"/>
                    <a:pt x="142" y="34"/>
                  </a:cubicBezTo>
                  <a:cubicBezTo>
                    <a:pt x="142" y="34"/>
                    <a:pt x="142" y="34"/>
                    <a:pt x="142" y="34"/>
                  </a:cubicBezTo>
                  <a:cubicBezTo>
                    <a:pt x="143" y="34"/>
                    <a:pt x="143" y="35"/>
                    <a:pt x="143" y="35"/>
                  </a:cubicBezTo>
                  <a:cubicBezTo>
                    <a:pt x="143" y="36"/>
                    <a:pt x="143" y="36"/>
                    <a:pt x="143" y="36"/>
                  </a:cubicBezTo>
                  <a:cubicBezTo>
                    <a:pt x="143" y="36"/>
                    <a:pt x="143" y="37"/>
                    <a:pt x="142" y="37"/>
                  </a:cubicBezTo>
                  <a:close/>
                  <a:moveTo>
                    <a:pt x="146" y="36"/>
                  </a:moveTo>
                  <a:cubicBezTo>
                    <a:pt x="145" y="36"/>
                    <a:pt x="145" y="36"/>
                    <a:pt x="145" y="36"/>
                  </a:cubicBezTo>
                  <a:cubicBezTo>
                    <a:pt x="145" y="36"/>
                    <a:pt x="145" y="36"/>
                    <a:pt x="145" y="36"/>
                  </a:cubicBezTo>
                  <a:cubicBezTo>
                    <a:pt x="145" y="35"/>
                    <a:pt x="145" y="35"/>
                    <a:pt x="145" y="35"/>
                  </a:cubicBezTo>
                  <a:cubicBezTo>
                    <a:pt x="145" y="35"/>
                    <a:pt x="145" y="34"/>
                    <a:pt x="145" y="34"/>
                  </a:cubicBezTo>
                  <a:cubicBezTo>
                    <a:pt x="146" y="34"/>
                    <a:pt x="146" y="34"/>
                    <a:pt x="146" y="34"/>
                  </a:cubicBezTo>
                  <a:cubicBezTo>
                    <a:pt x="146" y="34"/>
                    <a:pt x="146" y="35"/>
                    <a:pt x="146" y="35"/>
                  </a:cubicBezTo>
                  <a:cubicBezTo>
                    <a:pt x="146" y="36"/>
                    <a:pt x="146" y="36"/>
                    <a:pt x="146" y="36"/>
                  </a:cubicBezTo>
                  <a:cubicBezTo>
                    <a:pt x="147" y="36"/>
                    <a:pt x="146" y="36"/>
                    <a:pt x="146" y="36"/>
                  </a:cubicBezTo>
                  <a:close/>
                  <a:moveTo>
                    <a:pt x="149" y="36"/>
                  </a:moveTo>
                  <a:cubicBezTo>
                    <a:pt x="149" y="36"/>
                    <a:pt x="149" y="36"/>
                    <a:pt x="149" y="36"/>
                  </a:cubicBezTo>
                  <a:cubicBezTo>
                    <a:pt x="149" y="36"/>
                    <a:pt x="148" y="36"/>
                    <a:pt x="148" y="36"/>
                  </a:cubicBezTo>
                  <a:cubicBezTo>
                    <a:pt x="148" y="35"/>
                    <a:pt x="148" y="35"/>
                    <a:pt x="148" y="35"/>
                  </a:cubicBezTo>
                  <a:cubicBezTo>
                    <a:pt x="148" y="34"/>
                    <a:pt x="148" y="34"/>
                    <a:pt x="149" y="34"/>
                  </a:cubicBezTo>
                  <a:cubicBezTo>
                    <a:pt x="149" y="34"/>
                    <a:pt x="149" y="34"/>
                    <a:pt x="149" y="34"/>
                  </a:cubicBezTo>
                  <a:cubicBezTo>
                    <a:pt x="150" y="34"/>
                    <a:pt x="150" y="34"/>
                    <a:pt x="150" y="35"/>
                  </a:cubicBezTo>
                  <a:cubicBezTo>
                    <a:pt x="150" y="36"/>
                    <a:pt x="150" y="36"/>
                    <a:pt x="150" y="36"/>
                  </a:cubicBezTo>
                  <a:cubicBezTo>
                    <a:pt x="150" y="36"/>
                    <a:pt x="150" y="36"/>
                    <a:pt x="149" y="36"/>
                  </a:cubicBezTo>
                  <a:close/>
                  <a:moveTo>
                    <a:pt x="153" y="36"/>
                  </a:moveTo>
                  <a:cubicBezTo>
                    <a:pt x="152" y="36"/>
                    <a:pt x="152" y="36"/>
                    <a:pt x="152" y="36"/>
                  </a:cubicBezTo>
                  <a:cubicBezTo>
                    <a:pt x="152" y="36"/>
                    <a:pt x="152" y="36"/>
                    <a:pt x="152" y="35"/>
                  </a:cubicBezTo>
                  <a:cubicBezTo>
                    <a:pt x="152" y="35"/>
                    <a:pt x="152" y="35"/>
                    <a:pt x="152" y="35"/>
                  </a:cubicBezTo>
                  <a:cubicBezTo>
                    <a:pt x="152" y="34"/>
                    <a:pt x="152" y="34"/>
                    <a:pt x="152" y="34"/>
                  </a:cubicBezTo>
                  <a:cubicBezTo>
                    <a:pt x="153" y="34"/>
                    <a:pt x="153" y="34"/>
                    <a:pt x="153" y="34"/>
                  </a:cubicBezTo>
                  <a:cubicBezTo>
                    <a:pt x="153" y="34"/>
                    <a:pt x="153" y="34"/>
                    <a:pt x="153" y="35"/>
                  </a:cubicBezTo>
                  <a:cubicBezTo>
                    <a:pt x="153" y="35"/>
                    <a:pt x="153" y="35"/>
                    <a:pt x="153" y="35"/>
                  </a:cubicBezTo>
                  <a:cubicBezTo>
                    <a:pt x="153" y="36"/>
                    <a:pt x="153" y="36"/>
                    <a:pt x="153" y="36"/>
                  </a:cubicBezTo>
                  <a:close/>
                  <a:moveTo>
                    <a:pt x="156" y="36"/>
                  </a:moveTo>
                  <a:cubicBezTo>
                    <a:pt x="156" y="36"/>
                    <a:pt x="156" y="36"/>
                    <a:pt x="156" y="36"/>
                  </a:cubicBezTo>
                  <a:cubicBezTo>
                    <a:pt x="155" y="36"/>
                    <a:pt x="155" y="36"/>
                    <a:pt x="155" y="35"/>
                  </a:cubicBezTo>
                  <a:cubicBezTo>
                    <a:pt x="155" y="34"/>
                    <a:pt x="155" y="34"/>
                    <a:pt x="155" y="34"/>
                  </a:cubicBezTo>
                  <a:cubicBezTo>
                    <a:pt x="155" y="34"/>
                    <a:pt x="155" y="34"/>
                    <a:pt x="156" y="34"/>
                  </a:cubicBezTo>
                  <a:cubicBezTo>
                    <a:pt x="156" y="34"/>
                    <a:pt x="156" y="34"/>
                    <a:pt x="156" y="34"/>
                  </a:cubicBezTo>
                  <a:cubicBezTo>
                    <a:pt x="157" y="34"/>
                    <a:pt x="157" y="34"/>
                    <a:pt x="157" y="34"/>
                  </a:cubicBezTo>
                  <a:cubicBezTo>
                    <a:pt x="157" y="35"/>
                    <a:pt x="157" y="35"/>
                    <a:pt x="157" y="35"/>
                  </a:cubicBezTo>
                  <a:cubicBezTo>
                    <a:pt x="157" y="36"/>
                    <a:pt x="157" y="36"/>
                    <a:pt x="156" y="36"/>
                  </a:cubicBezTo>
                  <a:close/>
                  <a:moveTo>
                    <a:pt x="160" y="36"/>
                  </a:moveTo>
                  <a:cubicBezTo>
                    <a:pt x="159" y="36"/>
                    <a:pt x="159" y="36"/>
                    <a:pt x="159" y="36"/>
                  </a:cubicBezTo>
                  <a:cubicBezTo>
                    <a:pt x="159" y="36"/>
                    <a:pt x="159" y="35"/>
                    <a:pt x="159" y="35"/>
                  </a:cubicBezTo>
                  <a:cubicBezTo>
                    <a:pt x="159" y="34"/>
                    <a:pt x="159" y="34"/>
                    <a:pt x="159" y="34"/>
                  </a:cubicBezTo>
                  <a:cubicBezTo>
                    <a:pt x="159" y="34"/>
                    <a:pt x="159" y="34"/>
                    <a:pt x="159" y="34"/>
                  </a:cubicBezTo>
                  <a:cubicBezTo>
                    <a:pt x="160" y="34"/>
                    <a:pt x="160" y="34"/>
                    <a:pt x="160" y="34"/>
                  </a:cubicBezTo>
                  <a:cubicBezTo>
                    <a:pt x="160" y="34"/>
                    <a:pt x="160" y="34"/>
                    <a:pt x="160" y="34"/>
                  </a:cubicBezTo>
                  <a:cubicBezTo>
                    <a:pt x="160" y="35"/>
                    <a:pt x="160" y="35"/>
                    <a:pt x="160" y="35"/>
                  </a:cubicBezTo>
                  <a:cubicBezTo>
                    <a:pt x="160" y="35"/>
                    <a:pt x="160" y="36"/>
                    <a:pt x="160" y="36"/>
                  </a:cubicBezTo>
                  <a:close/>
                  <a:moveTo>
                    <a:pt x="163" y="36"/>
                  </a:moveTo>
                  <a:cubicBezTo>
                    <a:pt x="163" y="36"/>
                    <a:pt x="163" y="36"/>
                    <a:pt x="163" y="36"/>
                  </a:cubicBezTo>
                  <a:cubicBezTo>
                    <a:pt x="162" y="36"/>
                    <a:pt x="162" y="35"/>
                    <a:pt x="162" y="35"/>
                  </a:cubicBezTo>
                  <a:cubicBezTo>
                    <a:pt x="162" y="34"/>
                    <a:pt x="162" y="34"/>
                    <a:pt x="162" y="34"/>
                  </a:cubicBezTo>
                  <a:cubicBezTo>
                    <a:pt x="162" y="34"/>
                    <a:pt x="162" y="34"/>
                    <a:pt x="163" y="33"/>
                  </a:cubicBezTo>
                  <a:cubicBezTo>
                    <a:pt x="163" y="33"/>
                    <a:pt x="163" y="33"/>
                    <a:pt x="163" y="33"/>
                  </a:cubicBezTo>
                  <a:cubicBezTo>
                    <a:pt x="163" y="33"/>
                    <a:pt x="164" y="34"/>
                    <a:pt x="164" y="34"/>
                  </a:cubicBezTo>
                  <a:cubicBezTo>
                    <a:pt x="164" y="35"/>
                    <a:pt x="164" y="35"/>
                    <a:pt x="164" y="35"/>
                  </a:cubicBezTo>
                  <a:cubicBezTo>
                    <a:pt x="164" y="35"/>
                    <a:pt x="164" y="36"/>
                    <a:pt x="163" y="36"/>
                  </a:cubicBezTo>
                  <a:close/>
                  <a:moveTo>
                    <a:pt x="167" y="35"/>
                  </a:moveTo>
                  <a:cubicBezTo>
                    <a:pt x="166" y="35"/>
                    <a:pt x="166" y="35"/>
                    <a:pt x="166" y="35"/>
                  </a:cubicBezTo>
                  <a:cubicBezTo>
                    <a:pt x="166" y="35"/>
                    <a:pt x="166" y="35"/>
                    <a:pt x="166" y="35"/>
                  </a:cubicBezTo>
                  <a:cubicBezTo>
                    <a:pt x="165" y="34"/>
                    <a:pt x="165" y="34"/>
                    <a:pt x="165" y="34"/>
                  </a:cubicBezTo>
                  <a:cubicBezTo>
                    <a:pt x="165" y="34"/>
                    <a:pt x="166" y="33"/>
                    <a:pt x="166" y="33"/>
                  </a:cubicBezTo>
                  <a:cubicBezTo>
                    <a:pt x="167" y="33"/>
                    <a:pt x="167" y="33"/>
                    <a:pt x="167" y="33"/>
                  </a:cubicBezTo>
                  <a:cubicBezTo>
                    <a:pt x="167" y="33"/>
                    <a:pt x="167" y="34"/>
                    <a:pt x="167" y="34"/>
                  </a:cubicBezTo>
                  <a:cubicBezTo>
                    <a:pt x="167" y="35"/>
                    <a:pt x="167" y="35"/>
                    <a:pt x="167" y="35"/>
                  </a:cubicBezTo>
                  <a:cubicBezTo>
                    <a:pt x="167" y="35"/>
                    <a:pt x="167" y="35"/>
                    <a:pt x="167" y="35"/>
                  </a:cubicBezTo>
                  <a:close/>
                  <a:moveTo>
                    <a:pt x="170" y="35"/>
                  </a:moveTo>
                  <a:cubicBezTo>
                    <a:pt x="170" y="35"/>
                    <a:pt x="170" y="35"/>
                    <a:pt x="170" y="35"/>
                  </a:cubicBezTo>
                  <a:cubicBezTo>
                    <a:pt x="169" y="35"/>
                    <a:pt x="169" y="35"/>
                    <a:pt x="169" y="35"/>
                  </a:cubicBezTo>
                  <a:cubicBezTo>
                    <a:pt x="169" y="34"/>
                    <a:pt x="169" y="34"/>
                    <a:pt x="169" y="34"/>
                  </a:cubicBezTo>
                  <a:cubicBezTo>
                    <a:pt x="169" y="33"/>
                    <a:pt x="169" y="33"/>
                    <a:pt x="170" y="33"/>
                  </a:cubicBezTo>
                  <a:cubicBezTo>
                    <a:pt x="170" y="33"/>
                    <a:pt x="170" y="33"/>
                    <a:pt x="170" y="33"/>
                  </a:cubicBezTo>
                  <a:cubicBezTo>
                    <a:pt x="170" y="33"/>
                    <a:pt x="171" y="33"/>
                    <a:pt x="171" y="34"/>
                  </a:cubicBezTo>
                  <a:cubicBezTo>
                    <a:pt x="171" y="35"/>
                    <a:pt x="171" y="35"/>
                    <a:pt x="171" y="35"/>
                  </a:cubicBezTo>
                  <a:cubicBezTo>
                    <a:pt x="171" y="35"/>
                    <a:pt x="170" y="35"/>
                    <a:pt x="170" y="35"/>
                  </a:cubicBezTo>
                  <a:close/>
                  <a:moveTo>
                    <a:pt x="174" y="35"/>
                  </a:moveTo>
                  <a:cubicBezTo>
                    <a:pt x="173" y="35"/>
                    <a:pt x="173" y="35"/>
                    <a:pt x="173" y="35"/>
                  </a:cubicBezTo>
                  <a:cubicBezTo>
                    <a:pt x="173" y="35"/>
                    <a:pt x="172" y="35"/>
                    <a:pt x="172" y="34"/>
                  </a:cubicBezTo>
                  <a:cubicBezTo>
                    <a:pt x="172" y="34"/>
                    <a:pt x="172" y="34"/>
                    <a:pt x="172" y="34"/>
                  </a:cubicBezTo>
                  <a:cubicBezTo>
                    <a:pt x="172" y="33"/>
                    <a:pt x="173" y="33"/>
                    <a:pt x="173" y="33"/>
                  </a:cubicBezTo>
                  <a:cubicBezTo>
                    <a:pt x="173" y="33"/>
                    <a:pt x="173" y="33"/>
                    <a:pt x="173" y="33"/>
                  </a:cubicBezTo>
                  <a:cubicBezTo>
                    <a:pt x="174" y="33"/>
                    <a:pt x="174" y="33"/>
                    <a:pt x="174" y="34"/>
                  </a:cubicBezTo>
                  <a:cubicBezTo>
                    <a:pt x="174" y="34"/>
                    <a:pt x="174" y="34"/>
                    <a:pt x="174" y="34"/>
                  </a:cubicBezTo>
                  <a:cubicBezTo>
                    <a:pt x="174" y="35"/>
                    <a:pt x="174" y="35"/>
                    <a:pt x="174" y="35"/>
                  </a:cubicBezTo>
                  <a:close/>
                  <a:moveTo>
                    <a:pt x="177" y="35"/>
                  </a:moveTo>
                  <a:cubicBezTo>
                    <a:pt x="177" y="35"/>
                    <a:pt x="177" y="35"/>
                    <a:pt x="177" y="35"/>
                  </a:cubicBezTo>
                  <a:cubicBezTo>
                    <a:pt x="176" y="35"/>
                    <a:pt x="176" y="35"/>
                    <a:pt x="176" y="34"/>
                  </a:cubicBezTo>
                  <a:cubicBezTo>
                    <a:pt x="176" y="33"/>
                    <a:pt x="176" y="33"/>
                    <a:pt x="176" y="33"/>
                  </a:cubicBezTo>
                  <a:cubicBezTo>
                    <a:pt x="176" y="33"/>
                    <a:pt x="176" y="33"/>
                    <a:pt x="176" y="33"/>
                  </a:cubicBezTo>
                  <a:cubicBezTo>
                    <a:pt x="177" y="33"/>
                    <a:pt x="177" y="33"/>
                    <a:pt x="177" y="33"/>
                  </a:cubicBezTo>
                  <a:cubicBezTo>
                    <a:pt x="177" y="33"/>
                    <a:pt x="178" y="33"/>
                    <a:pt x="178" y="33"/>
                  </a:cubicBezTo>
                  <a:cubicBezTo>
                    <a:pt x="178" y="34"/>
                    <a:pt x="178" y="34"/>
                    <a:pt x="178" y="34"/>
                  </a:cubicBezTo>
                  <a:cubicBezTo>
                    <a:pt x="178" y="35"/>
                    <a:pt x="177" y="35"/>
                    <a:pt x="177" y="35"/>
                  </a:cubicBezTo>
                  <a:close/>
                  <a:moveTo>
                    <a:pt x="180" y="35"/>
                  </a:moveTo>
                  <a:cubicBezTo>
                    <a:pt x="180" y="35"/>
                    <a:pt x="180" y="35"/>
                    <a:pt x="180" y="35"/>
                  </a:cubicBezTo>
                  <a:cubicBezTo>
                    <a:pt x="180" y="35"/>
                    <a:pt x="179" y="34"/>
                    <a:pt x="179" y="34"/>
                  </a:cubicBezTo>
                  <a:cubicBezTo>
                    <a:pt x="179" y="33"/>
                    <a:pt x="179" y="33"/>
                    <a:pt x="179" y="33"/>
                  </a:cubicBezTo>
                  <a:cubicBezTo>
                    <a:pt x="179" y="33"/>
                    <a:pt x="180" y="33"/>
                    <a:pt x="180" y="33"/>
                  </a:cubicBezTo>
                  <a:cubicBezTo>
                    <a:pt x="180" y="33"/>
                    <a:pt x="180" y="33"/>
                    <a:pt x="180" y="33"/>
                  </a:cubicBezTo>
                  <a:cubicBezTo>
                    <a:pt x="181" y="33"/>
                    <a:pt x="181" y="33"/>
                    <a:pt x="181" y="33"/>
                  </a:cubicBezTo>
                  <a:cubicBezTo>
                    <a:pt x="181" y="34"/>
                    <a:pt x="181" y="34"/>
                    <a:pt x="181" y="34"/>
                  </a:cubicBezTo>
                  <a:cubicBezTo>
                    <a:pt x="181" y="34"/>
                    <a:pt x="181" y="35"/>
                    <a:pt x="180" y="35"/>
                  </a:cubicBezTo>
                  <a:close/>
                  <a:moveTo>
                    <a:pt x="184" y="35"/>
                  </a:moveTo>
                  <a:cubicBezTo>
                    <a:pt x="183" y="35"/>
                    <a:pt x="183" y="35"/>
                    <a:pt x="183" y="35"/>
                  </a:cubicBezTo>
                  <a:cubicBezTo>
                    <a:pt x="183" y="35"/>
                    <a:pt x="183" y="34"/>
                    <a:pt x="183" y="34"/>
                  </a:cubicBezTo>
                  <a:cubicBezTo>
                    <a:pt x="183" y="33"/>
                    <a:pt x="183" y="33"/>
                    <a:pt x="183" y="33"/>
                  </a:cubicBezTo>
                  <a:cubicBezTo>
                    <a:pt x="183" y="33"/>
                    <a:pt x="183" y="32"/>
                    <a:pt x="183" y="32"/>
                  </a:cubicBezTo>
                  <a:cubicBezTo>
                    <a:pt x="184" y="32"/>
                    <a:pt x="184" y="32"/>
                    <a:pt x="184" y="32"/>
                  </a:cubicBezTo>
                  <a:cubicBezTo>
                    <a:pt x="184" y="32"/>
                    <a:pt x="184" y="33"/>
                    <a:pt x="185" y="33"/>
                  </a:cubicBezTo>
                  <a:cubicBezTo>
                    <a:pt x="185" y="34"/>
                    <a:pt x="185" y="34"/>
                    <a:pt x="185" y="34"/>
                  </a:cubicBezTo>
                  <a:cubicBezTo>
                    <a:pt x="185" y="34"/>
                    <a:pt x="184" y="35"/>
                    <a:pt x="184" y="35"/>
                  </a:cubicBezTo>
                  <a:close/>
                  <a:moveTo>
                    <a:pt x="187" y="34"/>
                  </a:moveTo>
                  <a:cubicBezTo>
                    <a:pt x="187" y="34"/>
                    <a:pt x="187" y="34"/>
                    <a:pt x="187" y="34"/>
                  </a:cubicBezTo>
                  <a:cubicBezTo>
                    <a:pt x="187" y="34"/>
                    <a:pt x="186" y="34"/>
                    <a:pt x="186" y="34"/>
                  </a:cubicBezTo>
                  <a:cubicBezTo>
                    <a:pt x="186" y="33"/>
                    <a:pt x="186" y="33"/>
                    <a:pt x="186" y="33"/>
                  </a:cubicBezTo>
                  <a:cubicBezTo>
                    <a:pt x="186" y="33"/>
                    <a:pt x="186" y="32"/>
                    <a:pt x="187" y="32"/>
                  </a:cubicBezTo>
                  <a:cubicBezTo>
                    <a:pt x="187" y="32"/>
                    <a:pt x="187" y="32"/>
                    <a:pt x="187" y="32"/>
                  </a:cubicBezTo>
                  <a:cubicBezTo>
                    <a:pt x="188" y="32"/>
                    <a:pt x="188" y="33"/>
                    <a:pt x="188" y="33"/>
                  </a:cubicBezTo>
                  <a:cubicBezTo>
                    <a:pt x="188" y="34"/>
                    <a:pt x="188" y="34"/>
                    <a:pt x="188" y="34"/>
                  </a:cubicBezTo>
                  <a:cubicBezTo>
                    <a:pt x="188" y="34"/>
                    <a:pt x="188" y="34"/>
                    <a:pt x="187" y="34"/>
                  </a:cubicBezTo>
                  <a:close/>
                  <a:moveTo>
                    <a:pt x="209" y="34"/>
                  </a:moveTo>
                  <a:cubicBezTo>
                    <a:pt x="209" y="34"/>
                    <a:pt x="209" y="34"/>
                    <a:pt x="209" y="33"/>
                  </a:cubicBezTo>
                  <a:cubicBezTo>
                    <a:pt x="209" y="33"/>
                    <a:pt x="209" y="32"/>
                    <a:pt x="209" y="32"/>
                  </a:cubicBezTo>
                  <a:cubicBezTo>
                    <a:pt x="209" y="31"/>
                    <a:pt x="209" y="31"/>
                    <a:pt x="210" y="31"/>
                  </a:cubicBezTo>
                  <a:cubicBezTo>
                    <a:pt x="211" y="31"/>
                    <a:pt x="212" y="31"/>
                    <a:pt x="212" y="31"/>
                  </a:cubicBezTo>
                  <a:cubicBezTo>
                    <a:pt x="212" y="34"/>
                    <a:pt x="212" y="34"/>
                    <a:pt x="212" y="34"/>
                  </a:cubicBezTo>
                  <a:cubicBezTo>
                    <a:pt x="212" y="34"/>
                    <a:pt x="210" y="34"/>
                    <a:pt x="209" y="34"/>
                  </a:cubicBezTo>
                  <a:close/>
                  <a:moveTo>
                    <a:pt x="213" y="34"/>
                  </a:moveTo>
                  <a:cubicBezTo>
                    <a:pt x="213" y="31"/>
                    <a:pt x="213" y="31"/>
                    <a:pt x="213" y="31"/>
                  </a:cubicBezTo>
                  <a:cubicBezTo>
                    <a:pt x="216" y="31"/>
                    <a:pt x="216" y="31"/>
                    <a:pt x="216" y="31"/>
                  </a:cubicBezTo>
                  <a:cubicBezTo>
                    <a:pt x="218" y="33"/>
                    <a:pt x="218" y="33"/>
                    <a:pt x="218" y="33"/>
                  </a:cubicBezTo>
                  <a:lnTo>
                    <a:pt x="213" y="34"/>
                  </a:lnTo>
                  <a:close/>
                </a:path>
              </a:pathLst>
            </a:custGeom>
            <a:solidFill>
              <a:schemeClr val="bg1">
                <a:lumMod val="75000"/>
              </a:schemeClr>
            </a:solidFill>
            <a:ln>
              <a:noFill/>
            </a:ln>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grpSp>
          <p:nvGrpSpPr>
            <p:cNvPr id="59" name="Group 58"/>
            <p:cNvGrpSpPr/>
            <p:nvPr/>
          </p:nvGrpSpPr>
          <p:grpSpPr>
            <a:xfrm>
              <a:off x="1399956" y="2928450"/>
              <a:ext cx="453303" cy="142063"/>
              <a:chOff x="2181225" y="4764088"/>
              <a:chExt cx="520701" cy="209550"/>
            </a:xfrm>
            <a:solidFill>
              <a:schemeClr val="bg1">
                <a:lumMod val="75000"/>
              </a:schemeClr>
            </a:solidFill>
          </p:grpSpPr>
          <p:sp>
            <p:nvSpPr>
              <p:cNvPr id="88" name="Oval 6"/>
              <p:cNvSpPr>
                <a:spLocks noChangeArrowheads="1"/>
              </p:cNvSpPr>
              <p:nvPr/>
            </p:nvSpPr>
            <p:spPr bwMode="auto">
              <a:xfrm>
                <a:off x="2312988" y="4921250"/>
                <a:ext cx="33338"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89" name="Oval 7"/>
              <p:cNvSpPr>
                <a:spLocks noChangeArrowheads="1"/>
              </p:cNvSpPr>
              <p:nvPr/>
            </p:nvSpPr>
            <p:spPr bwMode="auto">
              <a:xfrm>
                <a:off x="2619375" y="4921250"/>
                <a:ext cx="34925"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90" name="Oval 8"/>
              <p:cNvSpPr>
                <a:spLocks noChangeArrowheads="1"/>
              </p:cNvSpPr>
              <p:nvPr/>
            </p:nvSpPr>
            <p:spPr bwMode="auto">
              <a:xfrm>
                <a:off x="2506663" y="4921250"/>
                <a:ext cx="30163"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92" name="Oval 9"/>
              <p:cNvSpPr>
                <a:spLocks noChangeArrowheads="1"/>
              </p:cNvSpPr>
              <p:nvPr/>
            </p:nvSpPr>
            <p:spPr bwMode="auto">
              <a:xfrm>
                <a:off x="2225675" y="4921250"/>
                <a:ext cx="30163"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93" name="Freeform 10"/>
              <p:cNvSpPr>
                <a:spLocks noEditPoints="1"/>
              </p:cNvSpPr>
              <p:nvPr/>
            </p:nvSpPr>
            <p:spPr bwMode="auto">
              <a:xfrm>
                <a:off x="2203450"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4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5" y="20"/>
                      <a:pt x="20" y="16"/>
                      <a:pt x="20" y="10"/>
                    </a:cubicBezTo>
                    <a:cubicBezTo>
                      <a:pt x="20" y="5"/>
                      <a:pt x="15" y="0"/>
                      <a:pt x="10" y="0"/>
                    </a:cubicBezTo>
                    <a:close/>
                    <a:moveTo>
                      <a:pt x="10" y="15"/>
                    </a:moveTo>
                    <a:cubicBezTo>
                      <a:pt x="8" y="15"/>
                      <a:pt x="6" y="13"/>
                      <a:pt x="6" y="10"/>
                    </a:cubicBezTo>
                    <a:cubicBezTo>
                      <a:pt x="6" y="8"/>
                      <a:pt x="8" y="6"/>
                      <a:pt x="10" y="6"/>
                    </a:cubicBezTo>
                    <a:cubicBezTo>
                      <a:pt x="12" y="6"/>
                      <a:pt x="14" y="8"/>
                      <a:pt x="14" y="10"/>
                    </a:cubicBezTo>
                    <a:cubicBezTo>
                      <a:pt x="14" y="13"/>
                      <a:pt x="12"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94" name="Freeform 11"/>
              <p:cNvSpPr>
                <a:spLocks noEditPoints="1"/>
              </p:cNvSpPr>
              <p:nvPr/>
            </p:nvSpPr>
            <p:spPr bwMode="auto">
              <a:xfrm>
                <a:off x="2484438"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4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5" y="20"/>
                      <a:pt x="20" y="16"/>
                      <a:pt x="20" y="10"/>
                    </a:cubicBezTo>
                    <a:cubicBezTo>
                      <a:pt x="20" y="5"/>
                      <a:pt x="15" y="0"/>
                      <a:pt x="10" y="0"/>
                    </a:cubicBezTo>
                    <a:close/>
                    <a:moveTo>
                      <a:pt x="10" y="15"/>
                    </a:moveTo>
                    <a:cubicBezTo>
                      <a:pt x="8" y="15"/>
                      <a:pt x="6" y="13"/>
                      <a:pt x="6" y="10"/>
                    </a:cubicBezTo>
                    <a:cubicBezTo>
                      <a:pt x="6" y="8"/>
                      <a:pt x="8" y="6"/>
                      <a:pt x="10" y="6"/>
                    </a:cubicBezTo>
                    <a:cubicBezTo>
                      <a:pt x="12" y="6"/>
                      <a:pt x="14" y="8"/>
                      <a:pt x="14" y="10"/>
                    </a:cubicBezTo>
                    <a:cubicBezTo>
                      <a:pt x="14" y="13"/>
                      <a:pt x="12"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95" name="Freeform 12"/>
              <p:cNvSpPr>
                <a:spLocks/>
              </p:cNvSpPr>
              <p:nvPr/>
            </p:nvSpPr>
            <p:spPr bwMode="auto">
              <a:xfrm>
                <a:off x="2181225" y="4764088"/>
                <a:ext cx="396875" cy="173038"/>
              </a:xfrm>
              <a:custGeom>
                <a:avLst/>
                <a:gdLst>
                  <a:gd name="T0" fmla="*/ 106 w 106"/>
                  <a:gd name="T1" fmla="*/ 37 h 46"/>
                  <a:gd name="T2" fmla="*/ 106 w 106"/>
                  <a:gd name="T3" fmla="*/ 1 h 46"/>
                  <a:gd name="T4" fmla="*/ 104 w 106"/>
                  <a:gd name="T5" fmla="*/ 0 h 46"/>
                  <a:gd name="T6" fmla="*/ 2 w 106"/>
                  <a:gd name="T7" fmla="*/ 0 h 46"/>
                  <a:gd name="T8" fmla="*/ 0 w 106"/>
                  <a:gd name="T9" fmla="*/ 1 h 46"/>
                  <a:gd name="T10" fmla="*/ 0 w 106"/>
                  <a:gd name="T11" fmla="*/ 45 h 46"/>
                  <a:gd name="T12" fmla="*/ 2 w 106"/>
                  <a:gd name="T13" fmla="*/ 46 h 46"/>
                  <a:gd name="T14" fmla="*/ 4 w 106"/>
                  <a:gd name="T15" fmla="*/ 46 h 46"/>
                  <a:gd name="T16" fmla="*/ 16 w 106"/>
                  <a:gd name="T17" fmla="*/ 34 h 46"/>
                  <a:gd name="T18" fmla="*/ 28 w 106"/>
                  <a:gd name="T19" fmla="*/ 43 h 46"/>
                  <a:gd name="T20" fmla="*/ 39 w 106"/>
                  <a:gd name="T21" fmla="*/ 34 h 46"/>
                  <a:gd name="T22" fmla="*/ 51 w 106"/>
                  <a:gd name="T23" fmla="*/ 46 h 46"/>
                  <a:gd name="T24" fmla="*/ 79 w 106"/>
                  <a:gd name="T25" fmla="*/ 46 h 46"/>
                  <a:gd name="T26" fmla="*/ 91 w 106"/>
                  <a:gd name="T27" fmla="*/ 34 h 46"/>
                  <a:gd name="T28" fmla="*/ 103 w 106"/>
                  <a:gd name="T29" fmla="*/ 46 h 46"/>
                  <a:gd name="T30" fmla="*/ 104 w 106"/>
                  <a:gd name="T31" fmla="*/ 46 h 46"/>
                  <a:gd name="T32" fmla="*/ 106 w 106"/>
                  <a:gd name="T33" fmla="*/ 45 h 46"/>
                  <a:gd name="T34" fmla="*/ 106 w 106"/>
                  <a:gd name="T35" fmla="*/ 39 h 46"/>
                  <a:gd name="T36" fmla="*/ 106 w 106"/>
                  <a:gd name="T37" fmla="*/ 38 h 46"/>
                  <a:gd name="T38" fmla="*/ 106 w 106"/>
                  <a:gd name="T39" fmla="*/ 3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6" h="46">
                    <a:moveTo>
                      <a:pt x="106" y="37"/>
                    </a:moveTo>
                    <a:cubicBezTo>
                      <a:pt x="106" y="1"/>
                      <a:pt x="106" y="1"/>
                      <a:pt x="106" y="1"/>
                    </a:cubicBezTo>
                    <a:cubicBezTo>
                      <a:pt x="106" y="0"/>
                      <a:pt x="105" y="0"/>
                      <a:pt x="104" y="0"/>
                    </a:cubicBezTo>
                    <a:cubicBezTo>
                      <a:pt x="2" y="0"/>
                      <a:pt x="2" y="0"/>
                      <a:pt x="2" y="0"/>
                    </a:cubicBezTo>
                    <a:cubicBezTo>
                      <a:pt x="1" y="0"/>
                      <a:pt x="0" y="0"/>
                      <a:pt x="0" y="1"/>
                    </a:cubicBezTo>
                    <a:cubicBezTo>
                      <a:pt x="0" y="45"/>
                      <a:pt x="0" y="45"/>
                      <a:pt x="0" y="45"/>
                    </a:cubicBezTo>
                    <a:cubicBezTo>
                      <a:pt x="0" y="46"/>
                      <a:pt x="1" y="46"/>
                      <a:pt x="2" y="46"/>
                    </a:cubicBezTo>
                    <a:cubicBezTo>
                      <a:pt x="4" y="46"/>
                      <a:pt x="4" y="46"/>
                      <a:pt x="4" y="46"/>
                    </a:cubicBezTo>
                    <a:cubicBezTo>
                      <a:pt x="4" y="39"/>
                      <a:pt x="9" y="34"/>
                      <a:pt x="16" y="34"/>
                    </a:cubicBezTo>
                    <a:cubicBezTo>
                      <a:pt x="22" y="34"/>
                      <a:pt x="26" y="38"/>
                      <a:pt x="28" y="43"/>
                    </a:cubicBezTo>
                    <a:cubicBezTo>
                      <a:pt x="29" y="38"/>
                      <a:pt x="34" y="34"/>
                      <a:pt x="39" y="34"/>
                    </a:cubicBezTo>
                    <a:cubicBezTo>
                      <a:pt x="46" y="34"/>
                      <a:pt x="51" y="39"/>
                      <a:pt x="51" y="46"/>
                    </a:cubicBezTo>
                    <a:cubicBezTo>
                      <a:pt x="79" y="46"/>
                      <a:pt x="79" y="46"/>
                      <a:pt x="79" y="46"/>
                    </a:cubicBezTo>
                    <a:cubicBezTo>
                      <a:pt x="79" y="39"/>
                      <a:pt x="84" y="34"/>
                      <a:pt x="91" y="34"/>
                    </a:cubicBezTo>
                    <a:cubicBezTo>
                      <a:pt x="98" y="34"/>
                      <a:pt x="103" y="39"/>
                      <a:pt x="103" y="46"/>
                    </a:cubicBezTo>
                    <a:cubicBezTo>
                      <a:pt x="104" y="46"/>
                      <a:pt x="104" y="46"/>
                      <a:pt x="104" y="46"/>
                    </a:cubicBezTo>
                    <a:cubicBezTo>
                      <a:pt x="105" y="46"/>
                      <a:pt x="106" y="46"/>
                      <a:pt x="106" y="45"/>
                    </a:cubicBezTo>
                    <a:cubicBezTo>
                      <a:pt x="106" y="39"/>
                      <a:pt x="106" y="39"/>
                      <a:pt x="106" y="39"/>
                    </a:cubicBezTo>
                    <a:cubicBezTo>
                      <a:pt x="106" y="38"/>
                      <a:pt x="106" y="38"/>
                      <a:pt x="106" y="38"/>
                    </a:cubicBezTo>
                    <a:cubicBezTo>
                      <a:pt x="106" y="38"/>
                      <a:pt x="106" y="37"/>
                      <a:pt x="106" y="3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97" name="Freeform 13"/>
              <p:cNvSpPr>
                <a:spLocks noEditPoints="1"/>
              </p:cNvSpPr>
              <p:nvPr/>
            </p:nvSpPr>
            <p:spPr bwMode="auto">
              <a:xfrm>
                <a:off x="2289175" y="4899025"/>
                <a:ext cx="76200"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5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6" y="20"/>
                      <a:pt x="20" y="16"/>
                      <a:pt x="20" y="10"/>
                    </a:cubicBezTo>
                    <a:cubicBezTo>
                      <a:pt x="20" y="5"/>
                      <a:pt x="16" y="0"/>
                      <a:pt x="10" y="0"/>
                    </a:cubicBezTo>
                    <a:close/>
                    <a:moveTo>
                      <a:pt x="10" y="15"/>
                    </a:moveTo>
                    <a:cubicBezTo>
                      <a:pt x="8" y="15"/>
                      <a:pt x="6" y="13"/>
                      <a:pt x="6" y="10"/>
                    </a:cubicBezTo>
                    <a:cubicBezTo>
                      <a:pt x="6" y="8"/>
                      <a:pt x="8" y="6"/>
                      <a:pt x="10" y="6"/>
                    </a:cubicBezTo>
                    <a:cubicBezTo>
                      <a:pt x="13" y="6"/>
                      <a:pt x="15" y="8"/>
                      <a:pt x="15" y="10"/>
                    </a:cubicBezTo>
                    <a:cubicBezTo>
                      <a:pt x="15" y="13"/>
                      <a:pt x="13"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99" name="Freeform 14"/>
              <p:cNvSpPr>
                <a:spLocks/>
              </p:cNvSpPr>
              <p:nvPr/>
            </p:nvSpPr>
            <p:spPr bwMode="auto">
              <a:xfrm>
                <a:off x="2624138" y="4810125"/>
                <a:ext cx="47625" cy="44450"/>
              </a:xfrm>
              <a:custGeom>
                <a:avLst/>
                <a:gdLst>
                  <a:gd name="T0" fmla="*/ 0 w 30"/>
                  <a:gd name="T1" fmla="*/ 0 h 28"/>
                  <a:gd name="T2" fmla="*/ 0 w 30"/>
                  <a:gd name="T3" fmla="*/ 28 h 28"/>
                  <a:gd name="T4" fmla="*/ 30 w 30"/>
                  <a:gd name="T5" fmla="*/ 28 h 28"/>
                  <a:gd name="T6" fmla="*/ 23 w 30"/>
                  <a:gd name="T7" fmla="*/ 0 h 28"/>
                  <a:gd name="T8" fmla="*/ 0 w 30"/>
                  <a:gd name="T9" fmla="*/ 0 h 28"/>
                </a:gdLst>
                <a:ahLst/>
                <a:cxnLst>
                  <a:cxn ang="0">
                    <a:pos x="T0" y="T1"/>
                  </a:cxn>
                  <a:cxn ang="0">
                    <a:pos x="T2" y="T3"/>
                  </a:cxn>
                  <a:cxn ang="0">
                    <a:pos x="T4" y="T5"/>
                  </a:cxn>
                  <a:cxn ang="0">
                    <a:pos x="T6" y="T7"/>
                  </a:cxn>
                  <a:cxn ang="0">
                    <a:pos x="T8" y="T9"/>
                  </a:cxn>
                </a:cxnLst>
                <a:rect l="0" t="0" r="r" b="b"/>
                <a:pathLst>
                  <a:path w="30" h="28">
                    <a:moveTo>
                      <a:pt x="0" y="0"/>
                    </a:moveTo>
                    <a:lnTo>
                      <a:pt x="0" y="28"/>
                    </a:lnTo>
                    <a:lnTo>
                      <a:pt x="30" y="28"/>
                    </a:lnTo>
                    <a:lnTo>
                      <a:pt x="23"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100" name="Freeform 15"/>
              <p:cNvSpPr>
                <a:spLocks noEditPoints="1"/>
              </p:cNvSpPr>
              <p:nvPr/>
            </p:nvSpPr>
            <p:spPr bwMode="auto">
              <a:xfrm>
                <a:off x="2589213" y="4794250"/>
                <a:ext cx="112713" cy="142875"/>
              </a:xfrm>
              <a:custGeom>
                <a:avLst/>
                <a:gdLst>
                  <a:gd name="T0" fmla="*/ 29 w 30"/>
                  <a:gd name="T1" fmla="*/ 20 h 38"/>
                  <a:gd name="T2" fmla="*/ 27 w 30"/>
                  <a:gd name="T3" fmla="*/ 19 h 38"/>
                  <a:gd name="T4" fmla="*/ 23 w 30"/>
                  <a:gd name="T5" fmla="*/ 1 h 38"/>
                  <a:gd name="T6" fmla="*/ 21 w 30"/>
                  <a:gd name="T7" fmla="*/ 0 h 38"/>
                  <a:gd name="T8" fmla="*/ 2 w 30"/>
                  <a:gd name="T9" fmla="*/ 0 h 38"/>
                  <a:gd name="T10" fmla="*/ 0 w 30"/>
                  <a:gd name="T11" fmla="*/ 1 h 38"/>
                  <a:gd name="T12" fmla="*/ 0 w 30"/>
                  <a:gd name="T13" fmla="*/ 29 h 38"/>
                  <a:gd name="T14" fmla="*/ 0 w 30"/>
                  <a:gd name="T15" fmla="*/ 29 h 38"/>
                  <a:gd name="T16" fmla="*/ 0 w 30"/>
                  <a:gd name="T17" fmla="*/ 37 h 38"/>
                  <a:gd name="T18" fmla="*/ 12 w 30"/>
                  <a:gd name="T19" fmla="*/ 26 h 38"/>
                  <a:gd name="T20" fmla="*/ 24 w 30"/>
                  <a:gd name="T21" fmla="*/ 38 h 38"/>
                  <a:gd name="T22" fmla="*/ 27 w 30"/>
                  <a:gd name="T23" fmla="*/ 38 h 38"/>
                  <a:gd name="T24" fmla="*/ 30 w 30"/>
                  <a:gd name="T25" fmla="*/ 21 h 38"/>
                  <a:gd name="T26" fmla="*/ 29 w 30"/>
                  <a:gd name="T27" fmla="*/ 20 h 38"/>
                  <a:gd name="T28" fmla="*/ 22 w 30"/>
                  <a:gd name="T29" fmla="*/ 16 h 38"/>
                  <a:gd name="T30" fmla="*/ 9 w 30"/>
                  <a:gd name="T31" fmla="*/ 16 h 38"/>
                  <a:gd name="T32" fmla="*/ 9 w 30"/>
                  <a:gd name="T33" fmla="*/ 4 h 38"/>
                  <a:gd name="T34" fmla="*/ 19 w 30"/>
                  <a:gd name="T35" fmla="*/ 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0" h="38">
                    <a:moveTo>
                      <a:pt x="29" y="20"/>
                    </a:moveTo>
                    <a:cubicBezTo>
                      <a:pt x="27" y="19"/>
                      <a:pt x="27" y="19"/>
                      <a:pt x="27" y="19"/>
                    </a:cubicBezTo>
                    <a:cubicBezTo>
                      <a:pt x="27" y="19"/>
                      <a:pt x="24" y="3"/>
                      <a:pt x="23" y="1"/>
                    </a:cubicBezTo>
                    <a:cubicBezTo>
                      <a:pt x="23" y="0"/>
                      <a:pt x="21" y="0"/>
                      <a:pt x="21" y="0"/>
                    </a:cubicBezTo>
                    <a:cubicBezTo>
                      <a:pt x="2" y="0"/>
                      <a:pt x="2" y="0"/>
                      <a:pt x="2" y="0"/>
                    </a:cubicBezTo>
                    <a:cubicBezTo>
                      <a:pt x="2" y="0"/>
                      <a:pt x="0" y="0"/>
                      <a:pt x="0" y="1"/>
                    </a:cubicBezTo>
                    <a:cubicBezTo>
                      <a:pt x="0" y="29"/>
                      <a:pt x="0" y="29"/>
                      <a:pt x="0" y="29"/>
                    </a:cubicBezTo>
                    <a:cubicBezTo>
                      <a:pt x="0" y="29"/>
                      <a:pt x="0" y="29"/>
                      <a:pt x="0" y="29"/>
                    </a:cubicBezTo>
                    <a:cubicBezTo>
                      <a:pt x="0" y="37"/>
                      <a:pt x="0" y="37"/>
                      <a:pt x="0" y="37"/>
                    </a:cubicBezTo>
                    <a:cubicBezTo>
                      <a:pt x="1" y="31"/>
                      <a:pt x="6" y="26"/>
                      <a:pt x="12" y="26"/>
                    </a:cubicBezTo>
                    <a:cubicBezTo>
                      <a:pt x="19" y="26"/>
                      <a:pt x="24" y="31"/>
                      <a:pt x="24" y="38"/>
                    </a:cubicBezTo>
                    <a:cubicBezTo>
                      <a:pt x="27" y="38"/>
                      <a:pt x="27" y="38"/>
                      <a:pt x="27" y="38"/>
                    </a:cubicBezTo>
                    <a:cubicBezTo>
                      <a:pt x="27" y="38"/>
                      <a:pt x="30" y="23"/>
                      <a:pt x="30" y="21"/>
                    </a:cubicBezTo>
                    <a:cubicBezTo>
                      <a:pt x="30" y="20"/>
                      <a:pt x="29" y="20"/>
                      <a:pt x="29" y="20"/>
                    </a:cubicBezTo>
                    <a:close/>
                    <a:moveTo>
                      <a:pt x="22" y="16"/>
                    </a:moveTo>
                    <a:cubicBezTo>
                      <a:pt x="9" y="16"/>
                      <a:pt x="9" y="16"/>
                      <a:pt x="9" y="16"/>
                    </a:cubicBezTo>
                    <a:cubicBezTo>
                      <a:pt x="9" y="4"/>
                      <a:pt x="9" y="4"/>
                      <a:pt x="9" y="4"/>
                    </a:cubicBezTo>
                    <a:cubicBezTo>
                      <a:pt x="19" y="4"/>
                      <a:pt x="19" y="4"/>
                      <a:pt x="19" y="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101" name="Freeform 16"/>
              <p:cNvSpPr>
                <a:spLocks noEditPoints="1"/>
              </p:cNvSpPr>
              <p:nvPr/>
            </p:nvSpPr>
            <p:spPr bwMode="auto">
              <a:xfrm>
                <a:off x="2597150"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5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6" y="20"/>
                      <a:pt x="20" y="16"/>
                      <a:pt x="20" y="10"/>
                    </a:cubicBezTo>
                    <a:cubicBezTo>
                      <a:pt x="20" y="5"/>
                      <a:pt x="16" y="0"/>
                      <a:pt x="10" y="0"/>
                    </a:cubicBezTo>
                    <a:close/>
                    <a:moveTo>
                      <a:pt x="10" y="15"/>
                    </a:moveTo>
                    <a:cubicBezTo>
                      <a:pt x="8" y="15"/>
                      <a:pt x="6" y="13"/>
                      <a:pt x="6" y="10"/>
                    </a:cubicBezTo>
                    <a:cubicBezTo>
                      <a:pt x="6" y="8"/>
                      <a:pt x="8" y="6"/>
                      <a:pt x="10" y="6"/>
                    </a:cubicBezTo>
                    <a:cubicBezTo>
                      <a:pt x="13" y="6"/>
                      <a:pt x="15" y="8"/>
                      <a:pt x="15" y="10"/>
                    </a:cubicBezTo>
                    <a:cubicBezTo>
                      <a:pt x="15" y="13"/>
                      <a:pt x="13"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grpSp>
        <p:sp>
          <p:nvSpPr>
            <p:cNvPr id="60" name="Freeform 17"/>
            <p:cNvSpPr>
              <a:spLocks/>
            </p:cNvSpPr>
            <p:nvPr/>
          </p:nvSpPr>
          <p:spPr bwMode="auto">
            <a:xfrm>
              <a:off x="1371381" y="2614294"/>
              <a:ext cx="503055" cy="159283"/>
            </a:xfrm>
            <a:custGeom>
              <a:avLst/>
              <a:gdLst>
                <a:gd name="T0" fmla="*/ 333 w 364"/>
                <a:gd name="T1" fmla="*/ 94 h 148"/>
                <a:gd name="T2" fmla="*/ 333 w 364"/>
                <a:gd name="T3" fmla="*/ 73 h 148"/>
                <a:gd name="T4" fmla="*/ 296 w 364"/>
                <a:gd name="T5" fmla="*/ 73 h 148"/>
                <a:gd name="T6" fmla="*/ 296 w 364"/>
                <a:gd name="T7" fmla="*/ 94 h 148"/>
                <a:gd name="T8" fmla="*/ 284 w 364"/>
                <a:gd name="T9" fmla="*/ 94 h 148"/>
                <a:gd name="T10" fmla="*/ 284 w 364"/>
                <a:gd name="T11" fmla="*/ 73 h 148"/>
                <a:gd name="T12" fmla="*/ 246 w 364"/>
                <a:gd name="T13" fmla="*/ 73 h 148"/>
                <a:gd name="T14" fmla="*/ 246 w 364"/>
                <a:gd name="T15" fmla="*/ 94 h 148"/>
                <a:gd name="T16" fmla="*/ 232 w 364"/>
                <a:gd name="T17" fmla="*/ 94 h 148"/>
                <a:gd name="T18" fmla="*/ 232 w 364"/>
                <a:gd name="T19" fmla="*/ 73 h 148"/>
                <a:gd name="T20" fmla="*/ 194 w 364"/>
                <a:gd name="T21" fmla="*/ 73 h 148"/>
                <a:gd name="T22" fmla="*/ 194 w 364"/>
                <a:gd name="T23" fmla="*/ 94 h 148"/>
                <a:gd name="T24" fmla="*/ 182 w 364"/>
                <a:gd name="T25" fmla="*/ 94 h 148"/>
                <a:gd name="T26" fmla="*/ 182 w 364"/>
                <a:gd name="T27" fmla="*/ 73 h 148"/>
                <a:gd name="T28" fmla="*/ 144 w 364"/>
                <a:gd name="T29" fmla="*/ 73 h 148"/>
                <a:gd name="T30" fmla="*/ 144 w 364"/>
                <a:gd name="T31" fmla="*/ 94 h 148"/>
                <a:gd name="T32" fmla="*/ 126 w 364"/>
                <a:gd name="T33" fmla="*/ 94 h 148"/>
                <a:gd name="T34" fmla="*/ 126 w 364"/>
                <a:gd name="T35" fmla="*/ 37 h 148"/>
                <a:gd name="T36" fmla="*/ 90 w 364"/>
                <a:gd name="T37" fmla="*/ 37 h 148"/>
                <a:gd name="T38" fmla="*/ 90 w 364"/>
                <a:gd name="T39" fmla="*/ 0 h 148"/>
                <a:gd name="T40" fmla="*/ 71 w 364"/>
                <a:gd name="T41" fmla="*/ 0 h 148"/>
                <a:gd name="T42" fmla="*/ 71 w 364"/>
                <a:gd name="T43" fmla="*/ 37 h 148"/>
                <a:gd name="T44" fmla="*/ 36 w 364"/>
                <a:gd name="T45" fmla="*/ 37 h 148"/>
                <a:gd name="T46" fmla="*/ 36 w 364"/>
                <a:gd name="T47" fmla="*/ 94 h 148"/>
                <a:gd name="T48" fmla="*/ 0 w 364"/>
                <a:gd name="T49" fmla="*/ 94 h 148"/>
                <a:gd name="T50" fmla="*/ 17 w 364"/>
                <a:gd name="T51" fmla="*/ 148 h 148"/>
                <a:gd name="T52" fmla="*/ 329 w 364"/>
                <a:gd name="T53" fmla="*/ 148 h 148"/>
                <a:gd name="T54" fmla="*/ 364 w 364"/>
                <a:gd name="T55" fmla="*/ 94 h 148"/>
                <a:gd name="T56" fmla="*/ 333 w 364"/>
                <a:gd name="T57" fmla="*/ 94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4" h="148">
                  <a:moveTo>
                    <a:pt x="333" y="94"/>
                  </a:moveTo>
                  <a:lnTo>
                    <a:pt x="333" y="73"/>
                  </a:lnTo>
                  <a:lnTo>
                    <a:pt x="296" y="73"/>
                  </a:lnTo>
                  <a:lnTo>
                    <a:pt x="296" y="94"/>
                  </a:lnTo>
                  <a:lnTo>
                    <a:pt x="284" y="94"/>
                  </a:lnTo>
                  <a:lnTo>
                    <a:pt x="284" y="73"/>
                  </a:lnTo>
                  <a:lnTo>
                    <a:pt x="246" y="73"/>
                  </a:lnTo>
                  <a:lnTo>
                    <a:pt x="246" y="94"/>
                  </a:lnTo>
                  <a:lnTo>
                    <a:pt x="232" y="94"/>
                  </a:lnTo>
                  <a:lnTo>
                    <a:pt x="232" y="73"/>
                  </a:lnTo>
                  <a:lnTo>
                    <a:pt x="194" y="73"/>
                  </a:lnTo>
                  <a:lnTo>
                    <a:pt x="194" y="94"/>
                  </a:lnTo>
                  <a:lnTo>
                    <a:pt x="182" y="94"/>
                  </a:lnTo>
                  <a:lnTo>
                    <a:pt x="182" y="73"/>
                  </a:lnTo>
                  <a:lnTo>
                    <a:pt x="144" y="73"/>
                  </a:lnTo>
                  <a:lnTo>
                    <a:pt x="144" y="94"/>
                  </a:lnTo>
                  <a:lnTo>
                    <a:pt x="126" y="94"/>
                  </a:lnTo>
                  <a:lnTo>
                    <a:pt x="126" y="37"/>
                  </a:lnTo>
                  <a:lnTo>
                    <a:pt x="90" y="37"/>
                  </a:lnTo>
                  <a:lnTo>
                    <a:pt x="90" y="0"/>
                  </a:lnTo>
                  <a:lnTo>
                    <a:pt x="71" y="0"/>
                  </a:lnTo>
                  <a:lnTo>
                    <a:pt x="71" y="37"/>
                  </a:lnTo>
                  <a:lnTo>
                    <a:pt x="36" y="37"/>
                  </a:lnTo>
                  <a:lnTo>
                    <a:pt x="36" y="94"/>
                  </a:lnTo>
                  <a:lnTo>
                    <a:pt x="0" y="94"/>
                  </a:lnTo>
                  <a:lnTo>
                    <a:pt x="17" y="148"/>
                  </a:lnTo>
                  <a:lnTo>
                    <a:pt x="329" y="148"/>
                  </a:lnTo>
                  <a:lnTo>
                    <a:pt x="364" y="94"/>
                  </a:lnTo>
                  <a:lnTo>
                    <a:pt x="333" y="94"/>
                  </a:lnTo>
                  <a:close/>
                </a:path>
              </a:pathLst>
            </a:custGeom>
            <a:solidFill>
              <a:schemeClr val="bg1">
                <a:lumMod val="75000"/>
              </a:schemeClr>
            </a:solidFill>
            <a:ln>
              <a:noFill/>
            </a:ln>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pic>
          <p:nvPicPr>
            <p:cNvPr id="61" name="Picture 25" descr="DHLicon_Store_01"/>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084515" y="2691911"/>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 name="Picture 30" descr="DHLicon_Factory"/>
            <p:cNvPicPr>
              <a:picLocks noChangeAspect="1" noChangeArrowheads="1"/>
            </p:cNvPicPr>
            <p:nvPr>
              <p:custDataLst>
                <p:tags r:id="rId1"/>
              </p:custDataLst>
            </p:nvPr>
          </p:nvPicPr>
          <p:blipFill>
            <a:blip r:embed="rId11">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734731" y="2545747"/>
              <a:ext cx="538831" cy="582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 name="Picture 25" descr="DHLicon_Store_01"/>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186361" y="2691911"/>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8" name="Elbow Connector 67"/>
            <p:cNvCxnSpPr>
              <a:stCxn id="67" idx="3"/>
              <a:endCxn id="66" idx="1"/>
            </p:cNvCxnSpPr>
            <p:nvPr/>
          </p:nvCxnSpPr>
          <p:spPr bwMode="auto">
            <a:xfrm>
              <a:off x="2944623" y="2836945"/>
              <a:ext cx="790107"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9" name="Elbow Connector 68"/>
            <p:cNvCxnSpPr>
              <a:stCxn id="66" idx="3"/>
              <a:endCxn id="61" idx="1"/>
            </p:cNvCxnSpPr>
            <p:nvPr/>
          </p:nvCxnSpPr>
          <p:spPr bwMode="auto">
            <a:xfrm flipV="1">
              <a:off x="4273561" y="2836945"/>
              <a:ext cx="810953"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70" name="Picture 69" descr="DHLicon_Lorry_right"/>
            <p:cNvPicPr>
              <a:picLocks noChangeAspect="1" noChangeArrowheads="1"/>
            </p:cNvPicPr>
            <p:nvPr/>
          </p:nvPicPr>
          <p:blipFill>
            <a:blip r:embed="rId12"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513689" y="2908392"/>
              <a:ext cx="420864" cy="173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 name="Picture 70" descr="DHLicon_Lorry_right"/>
            <p:cNvPicPr>
              <a:picLocks noChangeAspect="1" noChangeArrowheads="1"/>
            </p:cNvPicPr>
            <p:nvPr/>
          </p:nvPicPr>
          <p:blipFill>
            <a:blip r:embed="rId12"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138341" y="2908392"/>
              <a:ext cx="420864" cy="173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 name="TextBox 71"/>
            <p:cNvSpPr txBox="1"/>
            <p:nvPr/>
          </p:nvSpPr>
          <p:spPr>
            <a:xfrm>
              <a:off x="6260632" y="2340769"/>
              <a:ext cx="1271101" cy="259045"/>
            </a:xfrm>
            <a:prstGeom prst="rect">
              <a:avLst/>
            </a:prstGeom>
            <a:noFill/>
          </p:spPr>
          <p:txBody>
            <a:bodyPr wrap="square" rtlCol="0">
              <a:spAutoFit/>
            </a:bodyPr>
            <a:lstStyle/>
            <a:p>
              <a:pPr algn="ctr" eaLnBrk="0" fontAlgn="base" hangingPunct="0">
                <a:lnSpc>
                  <a:spcPts val="1300"/>
                </a:lnSpc>
                <a:spcBef>
                  <a:spcPct val="0"/>
                </a:spcBef>
                <a:spcAft>
                  <a:spcPct val="0"/>
                </a:spcAft>
              </a:pPr>
              <a:r>
                <a:rPr lang="en-GB" sz="1200" dirty="0">
                  <a:solidFill>
                    <a:prstClr val="black"/>
                  </a:solidFill>
                  <a:latin typeface="Arial" charset="0"/>
                  <a:cs typeface="Arial" charset="0"/>
                </a:rPr>
                <a:t>Retailer</a:t>
              </a:r>
            </a:p>
          </p:txBody>
        </p:sp>
        <p:sp>
          <p:nvSpPr>
            <p:cNvPr id="73" name="TextBox 72"/>
            <p:cNvSpPr txBox="1"/>
            <p:nvPr/>
          </p:nvSpPr>
          <p:spPr>
            <a:xfrm>
              <a:off x="1876359" y="2269396"/>
              <a:ext cx="1363703" cy="438197"/>
            </a:xfrm>
            <a:prstGeom prst="rect">
              <a:avLst/>
            </a:prstGeom>
            <a:noFill/>
          </p:spPr>
          <p:txBody>
            <a:bodyPr wrap="square" rtlCol="0">
              <a:spAutoFit/>
            </a:bodyPr>
            <a:lstStyle/>
            <a:p>
              <a:pPr algn="ctr" eaLnBrk="0" fontAlgn="base" hangingPunct="0">
                <a:lnSpc>
                  <a:spcPts val="1300"/>
                </a:lnSpc>
                <a:spcBef>
                  <a:spcPct val="0"/>
                </a:spcBef>
                <a:spcAft>
                  <a:spcPct val="0"/>
                </a:spcAft>
              </a:pPr>
              <a:r>
                <a:rPr lang="en-GB" sz="1200" dirty="0">
                  <a:solidFill>
                    <a:prstClr val="black"/>
                  </a:solidFill>
                  <a:latin typeface="Arial" charset="0"/>
                  <a:cs typeface="Arial" charset="0"/>
                </a:rPr>
                <a:t>Raw materials DC</a:t>
              </a:r>
            </a:p>
          </p:txBody>
        </p:sp>
        <p:sp>
          <p:nvSpPr>
            <p:cNvPr id="74" name="TextBox 73"/>
            <p:cNvSpPr txBox="1"/>
            <p:nvPr/>
          </p:nvSpPr>
          <p:spPr>
            <a:xfrm>
              <a:off x="3399561" y="2278197"/>
              <a:ext cx="1363703" cy="264752"/>
            </a:xfrm>
            <a:prstGeom prst="rect">
              <a:avLst/>
            </a:prstGeom>
            <a:noFill/>
          </p:spPr>
          <p:txBody>
            <a:bodyPr wrap="square" rtlCol="0">
              <a:spAutoFit/>
            </a:bodyPr>
            <a:lstStyle/>
            <a:p>
              <a:pPr algn="ctr" eaLnBrk="0" fontAlgn="base" hangingPunct="0">
                <a:lnSpc>
                  <a:spcPts val="1300"/>
                </a:lnSpc>
                <a:spcBef>
                  <a:spcPct val="0"/>
                </a:spcBef>
                <a:spcAft>
                  <a:spcPct val="0"/>
                </a:spcAft>
              </a:pPr>
              <a:r>
                <a:rPr lang="en-GB" sz="1200" dirty="0">
                  <a:solidFill>
                    <a:prstClr val="black"/>
                  </a:solidFill>
                  <a:latin typeface="Arial" charset="0"/>
                  <a:cs typeface="Arial" charset="0"/>
                </a:rPr>
                <a:t>Production</a:t>
              </a:r>
            </a:p>
          </p:txBody>
        </p:sp>
        <p:sp>
          <p:nvSpPr>
            <p:cNvPr id="75" name="TextBox 74"/>
            <p:cNvSpPr txBox="1"/>
            <p:nvPr/>
          </p:nvSpPr>
          <p:spPr>
            <a:xfrm>
              <a:off x="4761937" y="2299831"/>
              <a:ext cx="1363703" cy="438197"/>
            </a:xfrm>
            <a:prstGeom prst="rect">
              <a:avLst/>
            </a:prstGeom>
            <a:noFill/>
          </p:spPr>
          <p:txBody>
            <a:bodyPr wrap="square" rtlCol="0">
              <a:spAutoFit/>
            </a:bodyPr>
            <a:lstStyle/>
            <a:p>
              <a:pPr algn="ctr" eaLnBrk="0" fontAlgn="base" hangingPunct="0">
                <a:lnSpc>
                  <a:spcPts val="1300"/>
                </a:lnSpc>
                <a:spcBef>
                  <a:spcPct val="0"/>
                </a:spcBef>
                <a:spcAft>
                  <a:spcPct val="0"/>
                </a:spcAft>
              </a:pPr>
              <a:r>
                <a:rPr lang="en-GB" sz="1200" dirty="0">
                  <a:solidFill>
                    <a:prstClr val="black"/>
                  </a:solidFill>
                  <a:latin typeface="Arial" charset="0"/>
                  <a:cs typeface="Arial" charset="0"/>
                </a:rPr>
                <a:t>Finished Goods </a:t>
              </a:r>
              <a:r>
                <a:rPr lang="en-GB" sz="1200" dirty="0" err="1">
                  <a:solidFill>
                    <a:prstClr val="black"/>
                  </a:solidFill>
                  <a:latin typeface="Arial" charset="0"/>
                  <a:cs typeface="Arial" charset="0"/>
                </a:rPr>
                <a:t>DCs</a:t>
              </a:r>
              <a:endParaRPr lang="en-GB" sz="1200" dirty="0">
                <a:solidFill>
                  <a:prstClr val="black"/>
                </a:solidFill>
                <a:latin typeface="Arial" charset="0"/>
                <a:cs typeface="Arial" charset="0"/>
              </a:endParaRPr>
            </a:p>
          </p:txBody>
        </p:sp>
        <p:pic>
          <p:nvPicPr>
            <p:cNvPr id="76" name="Picture 75" descr="DHLicon_Lorry_right"/>
            <p:cNvPicPr>
              <a:picLocks noChangeAspect="1" noChangeArrowheads="1"/>
            </p:cNvPicPr>
            <p:nvPr/>
          </p:nvPicPr>
          <p:blipFill>
            <a:blip r:embed="rId12"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996647" y="2908392"/>
              <a:ext cx="420864" cy="173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9" name="Elbow Connector 78"/>
            <p:cNvCxnSpPr>
              <a:stCxn id="52" idx="3"/>
            </p:cNvCxnSpPr>
            <p:nvPr/>
          </p:nvCxnSpPr>
          <p:spPr bwMode="auto">
            <a:xfrm flipH="1">
              <a:off x="6479453" y="2836945"/>
              <a:ext cx="740675" cy="534938"/>
            </a:xfrm>
            <a:prstGeom prst="bentConnector3">
              <a:avLst>
                <a:gd name="adj1" fmla="val -32896"/>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0" name="Circular Arrow 79"/>
            <p:cNvSpPr/>
            <p:nvPr/>
          </p:nvSpPr>
          <p:spPr bwMode="auto">
            <a:xfrm>
              <a:off x="6081358" y="3152494"/>
              <a:ext cx="398096" cy="386778"/>
            </a:xfrm>
            <a:prstGeom prst="circularArrow">
              <a:avLst>
                <a:gd name="adj1" fmla="val 15924"/>
                <a:gd name="adj2" fmla="val 1142319"/>
                <a:gd name="adj3" fmla="val 20337502"/>
                <a:gd name="adj4" fmla="val 1136999"/>
                <a:gd name="adj5" fmla="val 16940"/>
              </a:avLst>
            </a:prstGeom>
            <a:solidFill>
              <a:schemeClr val="accent1"/>
            </a:solidFill>
            <a:ln w="9525" cap="flat" cmpd="sng" algn="ctr">
              <a:no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defTabSz="995363" eaLnBrk="0" fontAlgn="base" hangingPunct="0">
                <a:spcBef>
                  <a:spcPct val="0"/>
                </a:spcBef>
                <a:spcAft>
                  <a:spcPct val="0"/>
                </a:spcAft>
              </a:pPr>
              <a:endParaRPr lang="en-GB" sz="1200" b="1">
                <a:ln w="22225">
                  <a:solidFill>
                    <a:srgbClr val="B2B2B2"/>
                  </a:solidFill>
                  <a:prstDash val="solid"/>
                </a:ln>
                <a:solidFill>
                  <a:srgbClr val="B2B2B2">
                    <a:lumMod val="40000"/>
                    <a:lumOff val="60000"/>
                  </a:srgbClr>
                </a:solidFill>
                <a:latin typeface="Arial" pitchFamily="34" charset="0"/>
                <a:cs typeface="Arial" pitchFamily="34" charset="0"/>
              </a:endParaRPr>
            </a:p>
          </p:txBody>
        </p:sp>
        <p:sp>
          <p:nvSpPr>
            <p:cNvPr id="81" name="TextBox 80"/>
            <p:cNvSpPr txBox="1"/>
            <p:nvPr/>
          </p:nvSpPr>
          <p:spPr>
            <a:xfrm>
              <a:off x="6403838" y="3094122"/>
              <a:ext cx="1017625" cy="265400"/>
            </a:xfrm>
            <a:prstGeom prst="rect">
              <a:avLst/>
            </a:prstGeom>
            <a:noFill/>
          </p:spPr>
          <p:txBody>
            <a:bodyPr wrap="square" rtlCol="0">
              <a:spAutoFit/>
            </a:bodyPr>
            <a:lstStyle/>
            <a:p>
              <a:pPr algn="ctr" eaLnBrk="0" fontAlgn="base" hangingPunct="0">
                <a:lnSpc>
                  <a:spcPts val="1300"/>
                </a:lnSpc>
                <a:spcBef>
                  <a:spcPct val="0"/>
                </a:spcBef>
                <a:spcAft>
                  <a:spcPct val="0"/>
                </a:spcAft>
              </a:pPr>
              <a:r>
                <a:rPr lang="en-GB" sz="1200" dirty="0">
                  <a:solidFill>
                    <a:prstClr val="black"/>
                  </a:solidFill>
                  <a:latin typeface="Arial" charset="0"/>
                  <a:cs typeface="Arial" charset="0"/>
                </a:rPr>
                <a:t>Returns</a:t>
              </a:r>
            </a:p>
          </p:txBody>
        </p:sp>
        <p:pic>
          <p:nvPicPr>
            <p:cNvPr id="82" name="Picture 36"/>
            <p:cNvPicPr>
              <a:picLocks noChangeAspect="1"/>
            </p:cNvPicPr>
            <p:nvPr/>
          </p:nvPicPr>
          <p:blipFill>
            <a:blip r:embed="rId1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69650" y="2573554"/>
              <a:ext cx="526783" cy="52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3" name="Picture 23" descr="DHLicon_House"/>
            <p:cNvPicPr>
              <a:picLocks noChangeAspect="1" noChangeArrowheads="1"/>
            </p:cNvPicPr>
            <p:nvPr/>
          </p:nvPicPr>
          <p:blipFill>
            <a:blip r:embed="rId14">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675112" y="2602464"/>
              <a:ext cx="604715" cy="46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4" name="Elbow Connector 83"/>
            <p:cNvCxnSpPr>
              <a:stCxn id="52" idx="3"/>
              <a:endCxn id="83" idx="1"/>
            </p:cNvCxnSpPr>
            <p:nvPr/>
          </p:nvCxnSpPr>
          <p:spPr bwMode="auto">
            <a:xfrm>
              <a:off x="7220129" y="2836945"/>
              <a:ext cx="454983" cy="0"/>
            </a:xfrm>
            <a:prstGeom prst="straightConnector1">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6" name="TextBox 85"/>
            <p:cNvSpPr txBox="1"/>
            <p:nvPr/>
          </p:nvSpPr>
          <p:spPr>
            <a:xfrm>
              <a:off x="7328372" y="2348319"/>
              <a:ext cx="1271101" cy="264752"/>
            </a:xfrm>
            <a:prstGeom prst="rect">
              <a:avLst/>
            </a:prstGeom>
            <a:noFill/>
          </p:spPr>
          <p:txBody>
            <a:bodyPr wrap="square" rtlCol="0">
              <a:spAutoFit/>
            </a:bodyPr>
            <a:lstStyle/>
            <a:p>
              <a:pPr algn="ctr" eaLnBrk="0" fontAlgn="base" hangingPunct="0">
                <a:lnSpc>
                  <a:spcPts val="1300"/>
                </a:lnSpc>
                <a:spcBef>
                  <a:spcPct val="0"/>
                </a:spcBef>
                <a:spcAft>
                  <a:spcPct val="0"/>
                </a:spcAft>
              </a:pPr>
              <a:r>
                <a:rPr lang="en-GB" sz="1200" dirty="0">
                  <a:solidFill>
                    <a:prstClr val="black"/>
                  </a:solidFill>
                  <a:latin typeface="Arial" charset="0"/>
                  <a:cs typeface="Arial" charset="0"/>
                </a:rPr>
                <a:t>Consumer</a:t>
              </a:r>
            </a:p>
          </p:txBody>
        </p:sp>
        <p:cxnSp>
          <p:nvCxnSpPr>
            <p:cNvPr id="87" name="Elbow Connector 86"/>
            <p:cNvCxnSpPr>
              <a:stCxn id="82" idx="3"/>
              <a:endCxn id="67" idx="1"/>
            </p:cNvCxnSpPr>
            <p:nvPr/>
          </p:nvCxnSpPr>
          <p:spPr bwMode="auto">
            <a:xfrm>
              <a:off x="1096433" y="2836945"/>
              <a:ext cx="1089927" cy="0"/>
            </a:xfrm>
            <a:prstGeom prst="straightConnector1">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cxnSp>
        <p:nvCxnSpPr>
          <p:cNvPr id="42" name="Elbow Connector 41"/>
          <p:cNvCxnSpPr>
            <a:stCxn id="86" idx="0"/>
            <a:endCxn id="63" idx="6"/>
          </p:cNvCxnSpPr>
          <p:nvPr/>
        </p:nvCxnSpPr>
        <p:spPr bwMode="auto">
          <a:xfrm rot="16200000" flipV="1">
            <a:off x="7001106" y="1547960"/>
            <a:ext cx="535754" cy="947181"/>
          </a:xfrm>
          <a:prstGeom prst="bentConnector2">
            <a:avLst/>
          </a:prstGeom>
          <a:solidFill>
            <a:schemeClr val="folHlink"/>
          </a:solidFill>
          <a:ln w="28575" cap="flat" cmpd="sng" algn="ctr">
            <a:solidFill>
              <a:schemeClr val="bg1">
                <a:lumMod val="65000"/>
              </a:schemeClr>
            </a:solidFill>
            <a:prstDash val="sysDot"/>
            <a:round/>
            <a:headEnd type="none" w="med" len="med"/>
            <a:tailEnd type="non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7" name="Elbow Connector 46"/>
          <p:cNvCxnSpPr>
            <a:endCxn id="73" idx="0"/>
          </p:cNvCxnSpPr>
          <p:nvPr/>
        </p:nvCxnSpPr>
        <p:spPr bwMode="auto">
          <a:xfrm rot="10800000" flipV="1">
            <a:off x="2670844" y="1753673"/>
            <a:ext cx="1371749" cy="458721"/>
          </a:xfrm>
          <a:prstGeom prst="bentConnector2">
            <a:avLst/>
          </a:prstGeom>
          <a:solidFill>
            <a:schemeClr val="folHlink"/>
          </a:solidFill>
          <a:ln w="28575" cap="flat" cmpd="sng" algn="ctr">
            <a:solidFill>
              <a:schemeClr val="bg1">
                <a:lumMod val="65000"/>
              </a:schemeClr>
            </a:solidFill>
            <a:prstDash val="sysDot"/>
            <a:round/>
            <a:headEnd type="none" w="med" len="med"/>
            <a:tailEnd type="non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1" name="Elbow Connector 50"/>
          <p:cNvCxnSpPr>
            <a:stCxn id="72" idx="0"/>
            <a:endCxn id="62" idx="6"/>
          </p:cNvCxnSpPr>
          <p:nvPr/>
        </p:nvCxnSpPr>
        <p:spPr bwMode="auto">
          <a:xfrm rot="16200000" flipV="1">
            <a:off x="5822574" y="1363832"/>
            <a:ext cx="528385" cy="1308070"/>
          </a:xfrm>
          <a:prstGeom prst="bentConnector2">
            <a:avLst/>
          </a:prstGeom>
          <a:solidFill>
            <a:schemeClr val="folHlink"/>
          </a:solidFill>
          <a:ln w="28575" cap="flat" cmpd="sng" algn="ctr">
            <a:solidFill>
              <a:schemeClr val="bg1">
                <a:lumMod val="65000"/>
              </a:schemeClr>
            </a:solidFill>
            <a:prstDash val="sysDot"/>
            <a:round/>
            <a:headEnd type="none" w="med" len="med"/>
            <a:tailEnd type="non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Oval 17"/>
          <p:cNvSpPr/>
          <p:nvPr/>
        </p:nvSpPr>
        <p:spPr>
          <a:xfrm>
            <a:off x="2623083" y="1699083"/>
            <a:ext cx="109182" cy="109182"/>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Oval 61"/>
          <p:cNvSpPr/>
          <p:nvPr/>
        </p:nvSpPr>
        <p:spPr>
          <a:xfrm>
            <a:off x="5323549" y="1699083"/>
            <a:ext cx="109182" cy="109182"/>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v</a:t>
            </a:r>
            <a:endParaRPr lang="en-GB" dirty="0"/>
          </a:p>
        </p:txBody>
      </p:sp>
      <p:sp>
        <p:nvSpPr>
          <p:cNvPr id="63" name="Oval 62"/>
          <p:cNvSpPr/>
          <p:nvPr/>
        </p:nvSpPr>
        <p:spPr>
          <a:xfrm>
            <a:off x="6686210" y="1699083"/>
            <a:ext cx="109182" cy="109182"/>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8" name="Elbow Connector 77"/>
          <p:cNvCxnSpPr>
            <a:stCxn id="75" idx="0"/>
            <a:endCxn id="74" idx="0"/>
          </p:cNvCxnSpPr>
          <p:nvPr/>
        </p:nvCxnSpPr>
        <p:spPr bwMode="auto">
          <a:xfrm rot="16200000" flipV="1">
            <a:off x="4728481" y="1592441"/>
            <a:ext cx="21116" cy="1278204"/>
          </a:xfrm>
          <a:prstGeom prst="bentConnector3">
            <a:avLst>
              <a:gd name="adj1" fmla="val 2340713"/>
            </a:avLst>
          </a:prstGeom>
          <a:solidFill>
            <a:schemeClr val="folHlink"/>
          </a:solidFill>
          <a:ln w="28575" cap="flat" cmpd="sng" algn="ctr">
            <a:solidFill>
              <a:schemeClr val="bg1">
                <a:lumMod val="65000"/>
              </a:schemeClr>
            </a:solidFill>
            <a:prstDash val="sysDot"/>
            <a:round/>
            <a:headEnd type="none" w="med" len="med"/>
            <a:tailEnd type="non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5" name="Elbow Connector 84"/>
          <p:cNvCxnSpPr>
            <a:stCxn id="82" idx="0"/>
            <a:endCxn id="18" idx="2"/>
          </p:cNvCxnSpPr>
          <p:nvPr/>
        </p:nvCxnSpPr>
        <p:spPr bwMode="auto">
          <a:xfrm rot="5400000" flipH="1" flipV="1">
            <a:off x="1459874" y="1346061"/>
            <a:ext cx="755596" cy="1570822"/>
          </a:xfrm>
          <a:prstGeom prst="bentConnector2">
            <a:avLst/>
          </a:prstGeom>
          <a:solidFill>
            <a:schemeClr val="folHlink"/>
          </a:solidFill>
          <a:ln w="28575" cap="flat" cmpd="sng" algn="ctr">
            <a:solidFill>
              <a:schemeClr val="bg1">
                <a:lumMod val="65000"/>
              </a:schemeClr>
            </a:solidFill>
            <a:prstDash val="sysDot"/>
            <a:round/>
            <a:headEnd type="none" w="med" len="med"/>
            <a:tailEnd type="non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6" name="TextBox 35"/>
          <p:cNvSpPr txBox="1"/>
          <p:nvPr/>
        </p:nvSpPr>
        <p:spPr>
          <a:xfrm>
            <a:off x="3846784" y="1421732"/>
            <a:ext cx="1853392" cy="338554"/>
          </a:xfrm>
          <a:prstGeom prst="rect">
            <a:avLst/>
          </a:prstGeom>
          <a:noFill/>
        </p:spPr>
        <p:txBody>
          <a:bodyPr wrap="none" rtlCol="0">
            <a:spAutoFit/>
          </a:bodyPr>
          <a:lstStyle/>
          <a:p>
            <a:r>
              <a:rPr lang="en-GB" sz="1600" i="1" dirty="0" smtClean="0"/>
              <a:t>&lt;&lt; information &gt;&gt; </a:t>
            </a:r>
            <a:endParaRPr lang="en-GB" sz="1600" i="1" dirty="0"/>
          </a:p>
        </p:txBody>
      </p:sp>
      <p:sp>
        <p:nvSpPr>
          <p:cNvPr id="53" name="TextBox 52"/>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23674709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10 key points</a:t>
            </a:r>
            <a:endParaRPr lang="en-GB" dirty="0"/>
          </a:p>
        </p:txBody>
      </p:sp>
      <p:sp>
        <p:nvSpPr>
          <p:cNvPr id="3" name="Content Placeholder 2"/>
          <p:cNvSpPr>
            <a:spLocks noGrp="1"/>
          </p:cNvSpPr>
          <p:nvPr>
            <p:ph idx="1"/>
          </p:nvPr>
        </p:nvSpPr>
        <p:spPr>
          <a:xfrm>
            <a:off x="628650" y="1258957"/>
            <a:ext cx="7886700" cy="5073603"/>
          </a:xfrm>
        </p:spPr>
        <p:txBody>
          <a:bodyPr>
            <a:noAutofit/>
          </a:bodyPr>
          <a:lstStyle/>
          <a:p>
            <a:pPr marL="0" indent="0">
              <a:buNone/>
            </a:pPr>
            <a:r>
              <a:rPr lang="en-GB" sz="1500" dirty="0" smtClean="0"/>
              <a:t>Circular </a:t>
            </a:r>
            <a:r>
              <a:rPr lang="en-GB" sz="1500" dirty="0"/>
              <a:t>approaches mean re-thinking and redesigning complex systems, with collaboration and knowledge sharing amongst ALL the stakeholders.  The scope and scale of supply chains will change profoundly, with increased engagement both upstream and downstream (perhaps using PLM to share feedback and designs).</a:t>
            </a:r>
          </a:p>
          <a:p>
            <a:pPr marL="0" indent="0">
              <a:buNone/>
            </a:pPr>
            <a:r>
              <a:rPr lang="en-GB" sz="1500" dirty="0"/>
              <a:t>Markets for more durable products and 'product as a service' offers mean different designs and sustainable materials: purer, non-toxic, renewable, recycled and recyclable.  </a:t>
            </a:r>
            <a:endParaRPr lang="en-GB" sz="1500" dirty="0" smtClean="0"/>
          </a:p>
          <a:p>
            <a:r>
              <a:rPr lang="en-GB" sz="1500" dirty="0" smtClean="0"/>
              <a:t>Each </a:t>
            </a:r>
            <a:r>
              <a:rPr lang="en-GB" sz="1500" dirty="0"/>
              <a:t>input will need a traceable 'backstory':  origin and purity of ingredients; quality and consistency; supplier ethics.  </a:t>
            </a:r>
            <a:endParaRPr lang="en-GB" sz="1500" dirty="0" smtClean="0"/>
          </a:p>
          <a:p>
            <a:r>
              <a:rPr lang="en-GB" sz="1500" dirty="0" smtClean="0"/>
              <a:t>Effective</a:t>
            </a:r>
            <a:r>
              <a:rPr lang="en-GB" sz="1500" dirty="0"/>
              <a:t>, efficient, agile and resilient supply chains will create a foundation for circular strategies, with re-design of products, safe and secure material sources, sharing and collaboration.  </a:t>
            </a:r>
            <a:endParaRPr lang="en-GB" sz="1500" dirty="0" smtClean="0"/>
          </a:p>
          <a:p>
            <a:r>
              <a:rPr lang="en-GB" sz="1500" dirty="0" smtClean="0"/>
              <a:t>Rethinking </a:t>
            </a:r>
            <a:r>
              <a:rPr lang="en-GB" sz="1500" dirty="0"/>
              <a:t>commercial approaches, including service or performance models, may require new supply chains for maintenance or recovery; flows of new and evolving by-products and symbiotic flows may involve different logistics challenges; and recovery of products and resources adds complexity to reverse supply chains.</a:t>
            </a:r>
          </a:p>
          <a:p>
            <a:pPr marL="0" indent="0">
              <a:buNone/>
            </a:pPr>
            <a:r>
              <a:rPr lang="en-GB" sz="1500" dirty="0"/>
              <a:t>There are circular opportunities inside the supply chain, even if the business has not yet embraced the </a:t>
            </a:r>
            <a:r>
              <a:rPr lang="en-GB" sz="1500" dirty="0" smtClean="0"/>
              <a:t>concept:  procuring </a:t>
            </a:r>
            <a:r>
              <a:rPr lang="en-GB" sz="1500" dirty="0"/>
              <a:t>assets and consumables as a service, shared infrastructure and equipment, or finding ways to create value from waste.</a:t>
            </a:r>
          </a:p>
          <a:p>
            <a:pPr marL="0" indent="0">
              <a:buNone/>
            </a:pPr>
            <a:r>
              <a:rPr lang="en-GB" sz="1500" dirty="0"/>
              <a:t>Measuring success will focus on Return on Resources Employed (</a:t>
            </a:r>
            <a:r>
              <a:rPr lang="en-GB" sz="1500" dirty="0" err="1"/>
              <a:t>RORE</a:t>
            </a:r>
            <a:r>
              <a:rPr lang="en-GB" sz="1500" dirty="0"/>
              <a:t>).  How can you use the supply chain to create new value?  Where might value be lost or destroyed, for the company, suppliers, customers, employees, local communities and other living systems?  How can you keep raising the bar higher, to move from ‘less bad’ to ‘more good’, recovering and regenerating resources and revitalizing living systems</a:t>
            </a:r>
            <a:r>
              <a:rPr lang="en-GB" sz="1500" dirty="0" smtClean="0"/>
              <a:t>?</a:t>
            </a:r>
            <a:endParaRPr lang="en-GB" sz="1500" dirty="0"/>
          </a:p>
        </p:txBody>
      </p:sp>
    </p:spTree>
    <p:extLst>
      <p:ext uri="{BB962C8B-B14F-4D97-AF65-F5344CB8AC3E}">
        <p14:creationId xmlns:p14="http://schemas.microsoft.com/office/powerpoint/2010/main" val="1546606330"/>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10 resources</a:t>
            </a:r>
            <a:endParaRPr lang="en-GB" dirty="0"/>
          </a:p>
        </p:txBody>
      </p:sp>
      <p:sp>
        <p:nvSpPr>
          <p:cNvPr id="3" name="Content Placeholder 2"/>
          <p:cNvSpPr>
            <a:spLocks noGrp="1"/>
          </p:cNvSpPr>
          <p:nvPr>
            <p:ph idx="1"/>
          </p:nvPr>
        </p:nvSpPr>
        <p:spPr/>
        <p:txBody>
          <a:bodyPr/>
          <a:lstStyle/>
          <a:p>
            <a:pPr lvl="0"/>
            <a:r>
              <a:rPr lang="en-GB" dirty="0"/>
              <a:t>Future-Fit Business Benchmark </a:t>
            </a:r>
            <a:r>
              <a:rPr lang="en-GB" u="sng" dirty="0">
                <a:hlinkClick r:id="rId2"/>
              </a:rPr>
              <a:t>http://futurefitbusiness.org</a:t>
            </a:r>
            <a:r>
              <a:rPr lang="en-GB" dirty="0"/>
              <a:t> </a:t>
            </a:r>
          </a:p>
          <a:p>
            <a:pPr lvl="0"/>
            <a:r>
              <a:rPr lang="en-GB" dirty="0" err="1"/>
              <a:t>WBCSD</a:t>
            </a:r>
            <a:r>
              <a:rPr lang="en-GB" dirty="0"/>
              <a:t>, </a:t>
            </a:r>
            <a:r>
              <a:rPr lang="en-GB" dirty="0" err="1"/>
              <a:t>ERM</a:t>
            </a:r>
            <a:r>
              <a:rPr lang="en-GB" dirty="0"/>
              <a:t> (2015) Building resilience in global supply chains </a:t>
            </a:r>
            <a:r>
              <a:rPr lang="en-GB" u="sng" dirty="0">
                <a:hlinkClick r:id="rId3"/>
              </a:rPr>
              <a:t>wbcsdpublications.org/project/building-resilience-in-global-supply-chains/</a:t>
            </a:r>
            <a:r>
              <a:rPr lang="en-GB" dirty="0"/>
              <a:t> [accessed 8 April 2016]</a:t>
            </a:r>
          </a:p>
          <a:p>
            <a:pPr marL="0" indent="0">
              <a:buNone/>
            </a:pPr>
            <a:endParaRPr lang="en-GB" dirty="0"/>
          </a:p>
        </p:txBody>
      </p:sp>
    </p:spTree>
    <p:extLst>
      <p:ext uri="{BB962C8B-B14F-4D97-AF65-F5344CB8AC3E}">
        <p14:creationId xmlns:p14="http://schemas.microsoft.com/office/powerpoint/2010/main" val="1266100675"/>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11 overview</a:t>
            </a:r>
            <a:endParaRPr lang="en-GB" dirty="0"/>
          </a:p>
        </p:txBody>
      </p:sp>
      <p:sp>
        <p:nvSpPr>
          <p:cNvPr id="3" name="Content Placeholder 2"/>
          <p:cNvSpPr>
            <a:spLocks noGrp="1"/>
          </p:cNvSpPr>
          <p:nvPr>
            <p:ph idx="1"/>
          </p:nvPr>
        </p:nvSpPr>
        <p:spPr>
          <a:xfrm>
            <a:off x="628650" y="1141782"/>
            <a:ext cx="7886700" cy="4666215"/>
          </a:xfrm>
        </p:spPr>
        <p:txBody>
          <a:bodyPr>
            <a:normAutofit lnSpcReduction="10000"/>
          </a:bodyPr>
          <a:lstStyle/>
          <a:p>
            <a:pPr marL="0" indent="0">
              <a:buNone/>
            </a:pPr>
            <a:r>
              <a:rPr lang="en-GB" dirty="0"/>
              <a:t>I</a:t>
            </a:r>
            <a:r>
              <a:rPr lang="en-GB" dirty="0" smtClean="0"/>
              <a:t>n </a:t>
            </a:r>
            <a:r>
              <a:rPr lang="en-GB" dirty="0"/>
              <a:t>this chapter, we move onto the upstream part of the supply chain, reviewing sourcing, procurement, and managing the upstream tiers of suppliers:</a:t>
            </a:r>
          </a:p>
          <a:p>
            <a:pPr lvl="0"/>
            <a:r>
              <a:rPr lang="en-GB" dirty="0"/>
              <a:t>‘</a:t>
            </a:r>
            <a:r>
              <a:rPr lang="en-GB" b="1" dirty="0"/>
              <a:t>Traditional’ supply chains:  </a:t>
            </a:r>
            <a:r>
              <a:rPr lang="en-GB" dirty="0"/>
              <a:t>often long-distance, extended networks with several ‘tiers’ of (numerous) suppliers and subcontractors.  We explore the evolving role of professional procurement teams and some of the challenges facing them.  </a:t>
            </a:r>
          </a:p>
          <a:p>
            <a:pPr lvl="0"/>
            <a:r>
              <a:rPr lang="en-GB" b="1" dirty="0"/>
              <a:t>Global trends</a:t>
            </a:r>
            <a:r>
              <a:rPr lang="en-GB" dirty="0"/>
              <a:t> affecting the upstream supply chain: risk management, collaboration and sustainability; together with increasing flows of information and complexity of decision-making.  </a:t>
            </a:r>
          </a:p>
          <a:p>
            <a:pPr lvl="0"/>
            <a:r>
              <a:rPr lang="en-GB" dirty="0"/>
              <a:t>We then examine </a:t>
            </a:r>
            <a:r>
              <a:rPr lang="en-GB" b="1" dirty="0"/>
              <a:t>upstream supply chains for the</a:t>
            </a:r>
            <a:r>
              <a:rPr lang="en-GB" dirty="0"/>
              <a:t> </a:t>
            </a:r>
            <a:r>
              <a:rPr lang="en-GB" b="1" dirty="0"/>
              <a:t>circular economy</a:t>
            </a:r>
            <a:r>
              <a:rPr lang="en-GB" dirty="0"/>
              <a:t>: expanding scope and complexity; sourcing circular inputs, transparency and life cycle assessments; and other technology enablers; </a:t>
            </a:r>
          </a:p>
          <a:p>
            <a:pPr lvl="0"/>
            <a:r>
              <a:rPr lang="en-GB" dirty="0"/>
              <a:t>Finally, we explore </a:t>
            </a:r>
            <a:r>
              <a:rPr lang="en-GB" b="1" dirty="0"/>
              <a:t>value opportunities</a:t>
            </a:r>
            <a:r>
              <a:rPr lang="en-GB" dirty="0"/>
              <a:t>: creating new value and setting criteria for success.</a:t>
            </a:r>
          </a:p>
          <a:p>
            <a:endParaRPr lang="en-GB" dirty="0"/>
          </a:p>
        </p:txBody>
      </p:sp>
      <p:grpSp>
        <p:nvGrpSpPr>
          <p:cNvPr id="4" name="Group 3"/>
          <p:cNvGrpSpPr/>
          <p:nvPr/>
        </p:nvGrpSpPr>
        <p:grpSpPr>
          <a:xfrm>
            <a:off x="272870" y="5676982"/>
            <a:ext cx="8324667" cy="1044000"/>
            <a:chOff x="272870" y="3735888"/>
            <a:chExt cx="8324667" cy="1044000"/>
          </a:xfrm>
        </p:grpSpPr>
        <p:sp>
          <p:nvSpPr>
            <p:cNvPr id="5" name="Flowchart: Process 4"/>
            <p:cNvSpPr/>
            <p:nvPr/>
          </p:nvSpPr>
          <p:spPr>
            <a:xfrm>
              <a:off x="2535597" y="3735888"/>
              <a:ext cx="1224000" cy="1044000"/>
            </a:xfrm>
            <a:prstGeom prst="flowChartProcess">
              <a:avLst/>
            </a:prstGeom>
            <a:solidFill>
              <a:schemeClr val="bg1">
                <a:lumMod val="95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Supply Chains for a CE</a:t>
              </a:r>
            </a:p>
            <a:p>
              <a:pPr algn="ctr"/>
              <a:r>
                <a:rPr lang="en-GB" b="1" dirty="0" smtClean="0"/>
                <a:t>Plan &amp; strategy</a:t>
              </a:r>
              <a:endParaRPr lang="en-GB" b="1" dirty="0"/>
            </a:p>
          </p:txBody>
        </p:sp>
        <p:sp>
          <p:nvSpPr>
            <p:cNvPr id="6" name="Flowchart: Process 5"/>
            <p:cNvSpPr/>
            <p:nvPr/>
          </p:nvSpPr>
          <p:spPr>
            <a:xfrm>
              <a:off x="4163290"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S-C </a:t>
              </a:r>
              <a:r>
                <a:rPr lang="en-GB" b="1" dirty="0" smtClean="0"/>
                <a:t>upstream:</a:t>
              </a:r>
              <a:r>
                <a:rPr lang="en-GB" dirty="0"/>
                <a:t> </a:t>
              </a:r>
              <a:r>
                <a:rPr lang="en-GB" dirty="0" smtClean="0"/>
                <a:t>sourcing &amp; procurement</a:t>
              </a:r>
              <a:endParaRPr lang="en-GB" dirty="0"/>
            </a:p>
          </p:txBody>
        </p:sp>
        <p:sp>
          <p:nvSpPr>
            <p:cNvPr id="7" name="TextBox 6"/>
            <p:cNvSpPr txBox="1"/>
            <p:nvPr/>
          </p:nvSpPr>
          <p:spPr>
            <a:xfrm>
              <a:off x="775454" y="3903945"/>
              <a:ext cx="1649497" cy="707886"/>
            </a:xfrm>
            <a:prstGeom prst="rect">
              <a:avLst/>
            </a:prstGeom>
            <a:noFill/>
          </p:spPr>
          <p:txBody>
            <a:bodyPr wrap="square" rtlCol="0">
              <a:spAutoFit/>
            </a:bodyPr>
            <a:lstStyle/>
            <a:p>
              <a:r>
                <a:rPr lang="en-GB" sz="1400" b="1" dirty="0" smtClean="0">
                  <a:latin typeface="+mn-lt"/>
                </a:rPr>
                <a:t>What does it mean for supply chains?</a:t>
              </a:r>
            </a:p>
            <a:p>
              <a:r>
                <a:rPr lang="en-GB" sz="1200" dirty="0" smtClean="0">
                  <a:latin typeface="+mn-lt"/>
                </a:rPr>
                <a:t>Chapters 10-13</a:t>
              </a:r>
              <a:endParaRPr lang="en-GB" sz="1200" dirty="0">
                <a:latin typeface="+mn-lt"/>
              </a:endParaRPr>
            </a:p>
          </p:txBody>
        </p:sp>
        <p:sp>
          <p:nvSpPr>
            <p:cNvPr id="8" name="Flowchart: Process 7"/>
            <p:cNvSpPr/>
            <p:nvPr/>
          </p:nvSpPr>
          <p:spPr>
            <a:xfrm>
              <a:off x="5768414"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S-C </a:t>
              </a:r>
              <a:r>
                <a:rPr lang="en-GB" b="1" dirty="0" smtClean="0"/>
                <a:t>Midstream: </a:t>
              </a:r>
              <a:r>
                <a:rPr lang="en-GB" dirty="0" smtClean="0"/>
                <a:t> manufactur</a:t>
              </a:r>
              <a:r>
                <a:rPr lang="en-GB" dirty="0"/>
                <a:t>e</a:t>
              </a:r>
              <a:r>
                <a:rPr lang="en-GB" dirty="0" smtClean="0"/>
                <a:t> process</a:t>
              </a:r>
              <a:endParaRPr lang="en-GB" dirty="0"/>
            </a:p>
          </p:txBody>
        </p:sp>
        <p:sp>
          <p:nvSpPr>
            <p:cNvPr id="9" name="Flowchart: Process 8"/>
            <p:cNvSpPr/>
            <p:nvPr/>
          </p:nvSpPr>
          <p:spPr>
            <a:xfrm>
              <a:off x="7373537"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S-C </a:t>
              </a:r>
              <a:r>
                <a:rPr lang="en-GB" b="1" dirty="0" smtClean="0"/>
                <a:t>Downstream</a:t>
              </a:r>
              <a:r>
                <a:rPr lang="en-GB" dirty="0" smtClean="0"/>
                <a:t>: distribution &amp; reverse logistics</a:t>
              </a:r>
              <a:endParaRPr lang="en-GB" dirty="0"/>
            </a:p>
          </p:txBody>
        </p:sp>
        <p:cxnSp>
          <p:nvCxnSpPr>
            <p:cNvPr id="10" name="Straight Arrow Connector 9"/>
            <p:cNvCxnSpPr>
              <a:stCxn id="5" idx="3"/>
              <a:endCxn id="6" idx="1"/>
            </p:cNvCxnSpPr>
            <p:nvPr/>
          </p:nvCxnSpPr>
          <p:spPr>
            <a:xfrm>
              <a:off x="3759597" y="4257888"/>
              <a:ext cx="40369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8" idx="3"/>
              <a:endCxn id="9" idx="1"/>
            </p:cNvCxnSpPr>
            <p:nvPr/>
          </p:nvCxnSpPr>
          <p:spPr>
            <a:xfrm>
              <a:off x="6992414" y="4257888"/>
              <a:ext cx="38112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6" idx="3"/>
              <a:endCxn id="8" idx="1"/>
            </p:cNvCxnSpPr>
            <p:nvPr/>
          </p:nvCxnSpPr>
          <p:spPr>
            <a:xfrm>
              <a:off x="5387290" y="4257888"/>
              <a:ext cx="3811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Oval 12"/>
            <p:cNvSpPr/>
            <p:nvPr/>
          </p:nvSpPr>
          <p:spPr>
            <a:xfrm>
              <a:off x="272870" y="4044416"/>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3</a:t>
              </a:r>
            </a:p>
          </p:txBody>
        </p:sp>
      </p:grpSp>
    </p:spTree>
    <p:extLst>
      <p:ext uri="{BB962C8B-B14F-4D97-AF65-F5344CB8AC3E}">
        <p14:creationId xmlns:p14="http://schemas.microsoft.com/office/powerpoint/2010/main" val="2385441203"/>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8" name="Elbow Connector 47"/>
          <p:cNvCxnSpPr>
            <a:stCxn id="3" idx="3"/>
            <a:endCxn id="133" idx="1"/>
          </p:cNvCxnSpPr>
          <p:nvPr/>
        </p:nvCxnSpPr>
        <p:spPr bwMode="auto">
          <a:xfrm>
            <a:off x="5381885" y="2723395"/>
            <a:ext cx="315250" cy="3134"/>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3" name="Picture 30" descr="DHLicon_Factory"/>
          <p:cNvPicPr>
            <a:picLocks noChangeAspect="1" noChangeArrowheads="1"/>
          </p:cNvPicPr>
          <p:nvPr>
            <p:custDataLst>
              <p:tags r:id="rId1"/>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4759273" y="2422701"/>
            <a:ext cx="622612" cy="60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30" descr="DHLicon_Factory"/>
          <p:cNvPicPr>
            <a:picLocks noChangeAspect="1" noChangeArrowheads="1"/>
          </p:cNvPicPr>
          <p:nvPr>
            <p:custDataLst>
              <p:tags r:id="rId2"/>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665829" y="1996479"/>
            <a:ext cx="518251" cy="500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 name="Picture 30" descr="DHLicon_Factory"/>
          <p:cNvPicPr>
            <a:picLocks noChangeAspect="1" noChangeArrowheads="1"/>
          </p:cNvPicPr>
          <p:nvPr>
            <p:custDataLst>
              <p:tags r:id="rId3"/>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665829" y="2945468"/>
            <a:ext cx="522090" cy="504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 name="Picture 30" descr="DHLicon_Factory"/>
          <p:cNvPicPr>
            <a:picLocks noChangeAspect="1" noChangeArrowheads="1"/>
          </p:cNvPicPr>
          <p:nvPr>
            <p:custDataLst>
              <p:tags r:id="rId4"/>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1755917"/>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 name="Picture 30" descr="DHLicon_Factory"/>
          <p:cNvPicPr>
            <a:picLocks noChangeAspect="1" noChangeArrowheads="1"/>
          </p:cNvPicPr>
          <p:nvPr>
            <p:custDataLst>
              <p:tags r:id="rId5"/>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2291665"/>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2" name="Elbow Connector 11"/>
          <p:cNvCxnSpPr>
            <a:stCxn id="55" idx="3"/>
            <a:endCxn id="3" idx="1"/>
          </p:cNvCxnSpPr>
          <p:nvPr/>
        </p:nvCxnSpPr>
        <p:spPr>
          <a:xfrm>
            <a:off x="4184080" y="2246771"/>
            <a:ext cx="575193" cy="476624"/>
          </a:xfrm>
          <a:prstGeom prst="bentConnector3">
            <a:avLst>
              <a:gd name="adj1" fmla="val 50000"/>
            </a:avLst>
          </a:prstGeom>
          <a:ln w="28575">
            <a:solidFill>
              <a:schemeClr val="bg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74" name="Elbow Connector 73"/>
          <p:cNvCxnSpPr>
            <a:stCxn id="57" idx="3"/>
            <a:endCxn id="3" idx="1"/>
          </p:cNvCxnSpPr>
          <p:nvPr/>
        </p:nvCxnSpPr>
        <p:spPr>
          <a:xfrm flipV="1">
            <a:off x="4187919" y="2723395"/>
            <a:ext cx="571354" cy="474219"/>
          </a:xfrm>
          <a:prstGeom prst="bentConnector3">
            <a:avLst>
              <a:gd name="adj1" fmla="val 50000"/>
            </a:avLst>
          </a:prstGeom>
          <a:ln w="28575">
            <a:solidFill>
              <a:schemeClr val="bg2">
                <a:lumMod val="75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93" name="Picture 30" descr="DHLicon_Factory"/>
          <p:cNvPicPr>
            <a:picLocks noChangeAspect="1" noChangeArrowheads="1"/>
          </p:cNvPicPr>
          <p:nvPr>
            <p:custDataLst>
              <p:tags r:id="rId6"/>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980033" y="2337327"/>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4" name="Picture 30" descr="DHLicon_Factory"/>
          <p:cNvPicPr>
            <a:picLocks noChangeAspect="1" noChangeArrowheads="1"/>
          </p:cNvPicPr>
          <p:nvPr>
            <p:custDataLst>
              <p:tags r:id="rId7"/>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991883" y="2798095"/>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 name="Picture 30" descr="DHLicon_Factory"/>
          <p:cNvPicPr>
            <a:picLocks noChangeAspect="1" noChangeArrowheads="1"/>
          </p:cNvPicPr>
          <p:nvPr>
            <p:custDataLst>
              <p:tags r:id="rId8"/>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2827413"/>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 name="Chevron 79"/>
          <p:cNvSpPr/>
          <p:nvPr/>
        </p:nvSpPr>
        <p:spPr>
          <a:xfrm>
            <a:off x="3360122" y="2422701"/>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6" name="Picture 36"/>
          <p:cNvPicPr>
            <a:picLocks noChangeAspect="1"/>
          </p:cNvPicPr>
          <p:nvPr/>
        </p:nvPicPr>
        <p:blipFill>
          <a:blip r:embed="rId1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32515" y="1728363"/>
            <a:ext cx="465319" cy="46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 name="Picture 1"/>
          <p:cNvPicPr>
            <a:picLocks noChangeAspect="1"/>
          </p:cNvPicPr>
          <p:nvPr/>
        </p:nvPicPr>
        <p:blipFill>
          <a:blip r:embed="rId14" cstate="print">
            <a:duotone>
              <a:schemeClr val="bg2">
                <a:shade val="45000"/>
                <a:satMod val="135000"/>
              </a:schemeClr>
              <a:prstClr val="white"/>
            </a:duotone>
            <a:extLst>
              <a:ext uri="{28A0092B-C50C-407E-A947-70E740481C1C}">
                <a14:useLocalDpi xmlns:a14="http://schemas.microsoft.com/office/drawing/2010/main" val="0"/>
              </a:ext>
            </a:extLst>
          </a:blip>
          <a:srcRect t="14607" b="16489"/>
          <a:stretch>
            <a:fillRect/>
          </a:stretch>
        </p:blipFill>
        <p:spPr bwMode="auto">
          <a:xfrm>
            <a:off x="862887" y="2871562"/>
            <a:ext cx="604573" cy="416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 name="Picture 26" descr="DHLicon_PortCrane"/>
          <p:cNvPicPr>
            <a:picLocks noChangeAspect="1" noChangeArrowheads="1"/>
          </p:cNvPicPr>
          <p:nvPr/>
        </p:nvPicPr>
        <p:blipFill>
          <a:blip r:embed="rId15"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47834" y="3308331"/>
            <a:ext cx="558413" cy="50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49"/>
          <p:cNvPicPr>
            <a:picLocks noChangeAspect="1"/>
          </p:cNvPicPr>
          <p:nvPr/>
        </p:nvPicPr>
        <p:blipFill rotWithShape="1">
          <a:blip r:embed="rId16">
            <a:duotone>
              <a:schemeClr val="bg2">
                <a:shade val="45000"/>
                <a:satMod val="135000"/>
              </a:schemeClr>
              <a:prstClr val="white"/>
            </a:duotone>
            <a:extLst>
              <a:ext uri="{28A0092B-C50C-407E-A947-70E740481C1C}">
                <a14:useLocalDpi xmlns:a14="http://schemas.microsoft.com/office/drawing/2010/main" val="0"/>
              </a:ext>
            </a:extLst>
          </a:blip>
          <a:srcRect l="34224" t="43748" b="17233"/>
          <a:stretch/>
        </p:blipFill>
        <p:spPr>
          <a:xfrm>
            <a:off x="702394" y="2574434"/>
            <a:ext cx="849294" cy="320761"/>
          </a:xfrm>
          <a:prstGeom prst="rect">
            <a:avLst/>
          </a:prstGeom>
        </p:spPr>
      </p:pic>
      <p:pic>
        <p:nvPicPr>
          <p:cNvPr id="52" name="Picture 51"/>
          <p:cNvPicPr>
            <a:picLocks noChangeAspect="1"/>
          </p:cNvPicPr>
          <p:nvPr/>
        </p:nvPicPr>
        <p:blipFill>
          <a:blip r:embed="rId17"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987492" y="2183428"/>
            <a:ext cx="381272" cy="381272"/>
          </a:xfrm>
          <a:prstGeom prst="rect">
            <a:avLst/>
          </a:prstGeom>
        </p:spPr>
      </p:pic>
      <p:pic>
        <p:nvPicPr>
          <p:cNvPr id="63" name="Picture 125" descr="DHLicon_Human"/>
          <p:cNvPicPr>
            <a:picLocks noChangeAspect="1" noChangeArrowheads="1"/>
          </p:cNvPicPr>
          <p:nvPr/>
        </p:nvPicPr>
        <p:blipFill>
          <a:blip r:embed="rId18"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81329" y="2374878"/>
            <a:ext cx="300037"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 name="Chevron 72"/>
          <p:cNvSpPr/>
          <p:nvPr/>
        </p:nvSpPr>
        <p:spPr>
          <a:xfrm>
            <a:off x="2531629" y="2442101"/>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5" name="Chevron 74"/>
          <p:cNvSpPr/>
          <p:nvPr/>
        </p:nvSpPr>
        <p:spPr>
          <a:xfrm>
            <a:off x="1600599" y="2442101"/>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87" name="Picture 30" descr="DHLicon_Factory"/>
          <p:cNvPicPr>
            <a:picLocks noChangeAspect="1" noChangeArrowheads="1"/>
          </p:cNvPicPr>
          <p:nvPr>
            <p:custDataLst>
              <p:tags r:id="rId9"/>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3363160"/>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1" name="Picture 23" descr="DHLicon_Store_03"/>
          <p:cNvPicPr>
            <a:picLocks noChangeAspect="1" noChangeArrowheads="1"/>
          </p:cNvPicPr>
          <p:nvPr/>
        </p:nvPicPr>
        <p:blipFill>
          <a:blip r:embed="rId1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853365" y="2584892"/>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2" name="Elbow Connector 131"/>
          <p:cNvCxnSpPr>
            <a:stCxn id="133" idx="3"/>
            <a:endCxn id="131" idx="1"/>
          </p:cNvCxnSpPr>
          <p:nvPr/>
        </p:nvCxnSpPr>
        <p:spPr bwMode="auto">
          <a:xfrm>
            <a:off x="6455398" y="2726529"/>
            <a:ext cx="397967" cy="1698"/>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3" name="Picture 25" descr="DHLicon_Store_01"/>
          <p:cNvPicPr>
            <a:picLocks noChangeAspect="1" noChangeArrowheads="1"/>
          </p:cNvPicPr>
          <p:nvPr/>
        </p:nvPicPr>
        <p:blipFill>
          <a:blip r:embed="rId2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697135" y="2581495"/>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5" name="Elbow Connector 134"/>
          <p:cNvCxnSpPr>
            <a:stCxn id="63" idx="2"/>
            <a:endCxn id="70" idx="3"/>
          </p:cNvCxnSpPr>
          <p:nvPr/>
        </p:nvCxnSpPr>
        <p:spPr bwMode="auto">
          <a:xfrm rot="5400000">
            <a:off x="7305260" y="3154820"/>
            <a:ext cx="901181" cy="750996"/>
          </a:xfrm>
          <a:prstGeom prst="bentConnector2">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7" name="TextBox 136"/>
          <p:cNvSpPr txBox="1"/>
          <p:nvPr/>
        </p:nvSpPr>
        <p:spPr>
          <a:xfrm>
            <a:off x="7013246" y="3342487"/>
            <a:ext cx="1363703" cy="259045"/>
          </a:xfrm>
          <a:prstGeom prst="rect">
            <a:avLst/>
          </a:prstGeom>
          <a:noFill/>
        </p:spPr>
        <p:txBody>
          <a:bodyPr wrap="square" rtlCol="0">
            <a:spAutoFit/>
          </a:bodyPr>
          <a:lstStyle/>
          <a:p>
            <a:pPr algn="ctr">
              <a:lnSpc>
                <a:spcPts val="1300"/>
              </a:lnSpc>
            </a:pPr>
            <a:r>
              <a:rPr lang="en-GB" sz="1400" dirty="0" smtClean="0">
                <a:latin typeface="+mn-lt"/>
              </a:rPr>
              <a:t>Returns</a:t>
            </a:r>
            <a:endParaRPr lang="en-GB" sz="1400" dirty="0">
              <a:latin typeface="+mn-lt"/>
            </a:endParaRPr>
          </a:p>
        </p:txBody>
      </p:sp>
      <p:cxnSp>
        <p:nvCxnSpPr>
          <p:cNvPr id="138" name="Elbow Connector 137"/>
          <p:cNvCxnSpPr>
            <a:stCxn id="131" idx="3"/>
            <a:endCxn id="63" idx="1"/>
          </p:cNvCxnSpPr>
          <p:nvPr/>
        </p:nvCxnSpPr>
        <p:spPr bwMode="auto">
          <a:xfrm flipV="1">
            <a:off x="7488758" y="2727303"/>
            <a:ext cx="492571" cy="924"/>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1" name="Title 40"/>
          <p:cNvSpPr>
            <a:spLocks noGrp="1"/>
          </p:cNvSpPr>
          <p:nvPr>
            <p:ph type="title"/>
          </p:nvPr>
        </p:nvSpPr>
        <p:spPr/>
        <p:txBody>
          <a:bodyPr/>
          <a:lstStyle/>
          <a:p>
            <a:r>
              <a:rPr lang="en-GB" dirty="0" smtClean="0"/>
              <a:t>Figure 11.1:  </a:t>
            </a:r>
            <a:r>
              <a:rPr lang="en-GB" b="1" dirty="0" smtClean="0"/>
              <a:t>Fashion supply chain</a:t>
            </a:r>
            <a:endParaRPr lang="en-GB" b="1" dirty="0"/>
          </a:p>
        </p:txBody>
      </p:sp>
      <p:pic>
        <p:nvPicPr>
          <p:cNvPr id="70" name="Picture 103" descr="DHLicon_Trashbin"/>
          <p:cNvPicPr>
            <a:picLocks noChangeAspect="1" noChangeArrowheads="1"/>
          </p:cNvPicPr>
          <p:nvPr/>
        </p:nvPicPr>
        <p:blipFill>
          <a:blip r:embed="rId21"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961770" y="3699802"/>
            <a:ext cx="418582" cy="5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6" name="Elbow Connector 75"/>
          <p:cNvCxnSpPr>
            <a:stCxn id="63" idx="2"/>
            <a:endCxn id="131" idx="2"/>
          </p:cNvCxnSpPr>
          <p:nvPr/>
        </p:nvCxnSpPr>
        <p:spPr bwMode="auto">
          <a:xfrm rot="5400000" flipH="1">
            <a:off x="7547122" y="2495502"/>
            <a:ext cx="208166" cy="960286"/>
          </a:xfrm>
          <a:prstGeom prst="bentConnector3">
            <a:avLst>
              <a:gd name="adj1" fmla="val -109816"/>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7" name="TextBox 76"/>
          <p:cNvSpPr txBox="1"/>
          <p:nvPr/>
        </p:nvSpPr>
        <p:spPr>
          <a:xfrm>
            <a:off x="7138350" y="4040804"/>
            <a:ext cx="1363703" cy="259045"/>
          </a:xfrm>
          <a:prstGeom prst="rect">
            <a:avLst/>
          </a:prstGeom>
          <a:noFill/>
        </p:spPr>
        <p:txBody>
          <a:bodyPr wrap="square" rtlCol="0">
            <a:spAutoFit/>
          </a:bodyPr>
          <a:lstStyle/>
          <a:p>
            <a:pPr algn="ctr">
              <a:lnSpc>
                <a:spcPts val="1300"/>
              </a:lnSpc>
            </a:pPr>
            <a:r>
              <a:rPr lang="en-GB" sz="1400" dirty="0" smtClean="0">
                <a:latin typeface="+mn-lt"/>
              </a:rPr>
              <a:t>End-of-use</a:t>
            </a:r>
            <a:endParaRPr lang="en-GB" sz="1400" dirty="0">
              <a:latin typeface="+mn-lt"/>
            </a:endParaRPr>
          </a:p>
        </p:txBody>
      </p:sp>
      <p:cxnSp>
        <p:nvCxnSpPr>
          <p:cNvPr id="79" name="Elbow Connector 78"/>
          <p:cNvCxnSpPr>
            <a:endCxn id="70" idx="1"/>
          </p:cNvCxnSpPr>
          <p:nvPr/>
        </p:nvCxnSpPr>
        <p:spPr bwMode="auto">
          <a:xfrm rot="5400000">
            <a:off x="6418944" y="3386606"/>
            <a:ext cx="1137129" cy="51476"/>
          </a:xfrm>
          <a:prstGeom prst="bentConnector4">
            <a:avLst>
              <a:gd name="adj1" fmla="val 37640"/>
              <a:gd name="adj2" fmla="val 54409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6" name="TextBox 85"/>
          <p:cNvSpPr txBox="1"/>
          <p:nvPr/>
        </p:nvSpPr>
        <p:spPr>
          <a:xfrm>
            <a:off x="6509652" y="1812575"/>
            <a:ext cx="1271101" cy="425758"/>
          </a:xfrm>
          <a:prstGeom prst="rect">
            <a:avLst/>
          </a:prstGeom>
          <a:noFill/>
        </p:spPr>
        <p:txBody>
          <a:bodyPr wrap="square" rtlCol="0">
            <a:spAutoFit/>
          </a:bodyPr>
          <a:lstStyle/>
          <a:p>
            <a:pPr algn="ctr">
              <a:lnSpc>
                <a:spcPts val="1300"/>
              </a:lnSpc>
            </a:pPr>
            <a:r>
              <a:rPr lang="en-GB" dirty="0" smtClean="0">
                <a:latin typeface="+mn-lt"/>
              </a:rPr>
              <a:t>Retail &amp; wholesale</a:t>
            </a:r>
            <a:endParaRPr lang="en-GB" dirty="0">
              <a:latin typeface="+mn-lt"/>
            </a:endParaRPr>
          </a:p>
        </p:txBody>
      </p:sp>
      <p:sp>
        <p:nvSpPr>
          <p:cNvPr id="90" name="TextBox 89"/>
          <p:cNvSpPr txBox="1"/>
          <p:nvPr/>
        </p:nvSpPr>
        <p:spPr>
          <a:xfrm>
            <a:off x="609792" y="1366840"/>
            <a:ext cx="1086343" cy="425758"/>
          </a:xfrm>
          <a:prstGeom prst="rect">
            <a:avLst/>
          </a:prstGeom>
          <a:noFill/>
        </p:spPr>
        <p:txBody>
          <a:bodyPr wrap="square" rtlCol="0">
            <a:spAutoFit/>
          </a:bodyPr>
          <a:lstStyle/>
          <a:p>
            <a:pPr algn="ctr">
              <a:lnSpc>
                <a:spcPts val="1300"/>
              </a:lnSpc>
            </a:pPr>
            <a:r>
              <a:rPr lang="en-GB" dirty="0" smtClean="0">
                <a:latin typeface="+mn-lt"/>
              </a:rPr>
              <a:t>Raw materials</a:t>
            </a:r>
            <a:endParaRPr lang="en-GB" dirty="0">
              <a:latin typeface="+mn-lt"/>
            </a:endParaRPr>
          </a:p>
        </p:txBody>
      </p:sp>
      <p:sp>
        <p:nvSpPr>
          <p:cNvPr id="92" name="TextBox 91"/>
          <p:cNvSpPr txBox="1"/>
          <p:nvPr/>
        </p:nvSpPr>
        <p:spPr>
          <a:xfrm>
            <a:off x="4354524" y="1891808"/>
            <a:ext cx="1363703" cy="264752"/>
          </a:xfrm>
          <a:prstGeom prst="rect">
            <a:avLst/>
          </a:prstGeom>
          <a:noFill/>
        </p:spPr>
        <p:txBody>
          <a:bodyPr wrap="square" rtlCol="0">
            <a:spAutoFit/>
          </a:bodyPr>
          <a:lstStyle/>
          <a:p>
            <a:pPr algn="ctr">
              <a:lnSpc>
                <a:spcPts val="1300"/>
              </a:lnSpc>
            </a:pPr>
            <a:r>
              <a:rPr lang="en-GB" dirty="0">
                <a:latin typeface="+mn-lt"/>
              </a:rPr>
              <a:t>P</a:t>
            </a:r>
            <a:r>
              <a:rPr lang="en-GB" dirty="0" smtClean="0">
                <a:latin typeface="+mn-lt"/>
              </a:rPr>
              <a:t>roduction</a:t>
            </a:r>
            <a:endParaRPr lang="en-GB" dirty="0">
              <a:latin typeface="+mn-lt"/>
            </a:endParaRPr>
          </a:p>
        </p:txBody>
      </p:sp>
      <p:sp>
        <p:nvSpPr>
          <p:cNvPr id="108" name="TextBox 107"/>
          <p:cNvSpPr txBox="1"/>
          <p:nvPr/>
        </p:nvSpPr>
        <p:spPr>
          <a:xfrm>
            <a:off x="5379450" y="1876749"/>
            <a:ext cx="1363703" cy="259045"/>
          </a:xfrm>
          <a:prstGeom prst="rect">
            <a:avLst/>
          </a:prstGeom>
          <a:noFill/>
        </p:spPr>
        <p:txBody>
          <a:bodyPr wrap="square" rtlCol="0">
            <a:spAutoFit/>
          </a:bodyPr>
          <a:lstStyle/>
          <a:p>
            <a:pPr algn="ctr">
              <a:lnSpc>
                <a:spcPts val="1300"/>
              </a:lnSpc>
            </a:pPr>
            <a:r>
              <a:rPr lang="en-GB" dirty="0" smtClean="0">
                <a:latin typeface="+mn-lt"/>
              </a:rPr>
              <a:t>Logistics</a:t>
            </a:r>
            <a:endParaRPr lang="en-GB" dirty="0">
              <a:latin typeface="+mn-lt"/>
            </a:endParaRPr>
          </a:p>
        </p:txBody>
      </p:sp>
      <p:sp>
        <p:nvSpPr>
          <p:cNvPr id="112" name="TextBox 111"/>
          <p:cNvSpPr txBox="1"/>
          <p:nvPr/>
        </p:nvSpPr>
        <p:spPr>
          <a:xfrm>
            <a:off x="7478500" y="1884293"/>
            <a:ext cx="1271101" cy="264752"/>
          </a:xfrm>
          <a:prstGeom prst="rect">
            <a:avLst/>
          </a:prstGeom>
          <a:noFill/>
        </p:spPr>
        <p:txBody>
          <a:bodyPr wrap="square" rtlCol="0">
            <a:spAutoFit/>
          </a:bodyPr>
          <a:lstStyle/>
          <a:p>
            <a:pPr algn="ctr">
              <a:lnSpc>
                <a:spcPts val="1300"/>
              </a:lnSpc>
            </a:pPr>
            <a:r>
              <a:rPr lang="en-GB" dirty="0" smtClean="0">
                <a:latin typeface="+mn-lt"/>
              </a:rPr>
              <a:t>Consumer</a:t>
            </a:r>
            <a:endParaRPr lang="en-GB" dirty="0">
              <a:latin typeface="+mn-lt"/>
            </a:endParaRPr>
          </a:p>
        </p:txBody>
      </p:sp>
      <p:sp>
        <p:nvSpPr>
          <p:cNvPr id="113" name="TextBox 112"/>
          <p:cNvSpPr txBox="1"/>
          <p:nvPr/>
        </p:nvSpPr>
        <p:spPr>
          <a:xfrm>
            <a:off x="2320680" y="1458526"/>
            <a:ext cx="1363703" cy="259045"/>
          </a:xfrm>
          <a:prstGeom prst="rect">
            <a:avLst/>
          </a:prstGeom>
          <a:noFill/>
        </p:spPr>
        <p:txBody>
          <a:bodyPr wrap="square" rtlCol="0">
            <a:spAutoFit/>
          </a:bodyPr>
          <a:lstStyle/>
          <a:p>
            <a:pPr algn="ctr">
              <a:lnSpc>
                <a:spcPts val="1300"/>
              </a:lnSpc>
            </a:pPr>
            <a:r>
              <a:rPr lang="en-GB" dirty="0" smtClean="0">
                <a:latin typeface="+mn-lt"/>
              </a:rPr>
              <a:t>Supplier tiers</a:t>
            </a:r>
            <a:endParaRPr lang="en-GB" dirty="0">
              <a:latin typeface="+mn-lt"/>
            </a:endParaRPr>
          </a:p>
        </p:txBody>
      </p:sp>
      <p:sp>
        <p:nvSpPr>
          <p:cNvPr id="40" name="TextBox 39"/>
          <p:cNvSpPr txBox="1"/>
          <p:nvPr/>
        </p:nvSpPr>
        <p:spPr>
          <a:xfrm>
            <a:off x="609792" y="3938182"/>
            <a:ext cx="1086343" cy="592470"/>
          </a:xfrm>
          <a:prstGeom prst="rect">
            <a:avLst/>
          </a:prstGeom>
          <a:noFill/>
        </p:spPr>
        <p:txBody>
          <a:bodyPr wrap="square" rtlCol="0">
            <a:spAutoFit/>
          </a:bodyPr>
          <a:lstStyle/>
          <a:p>
            <a:pPr algn="ctr">
              <a:lnSpc>
                <a:spcPts val="1300"/>
              </a:lnSpc>
            </a:pPr>
            <a:r>
              <a:rPr lang="en-GB" dirty="0" smtClean="0">
                <a:latin typeface="+mn-lt"/>
              </a:rPr>
              <a:t>Natural &amp; man-made fibres</a:t>
            </a:r>
            <a:endParaRPr lang="en-GB" dirty="0">
              <a:latin typeface="+mn-lt"/>
            </a:endParaRPr>
          </a:p>
        </p:txBody>
      </p:sp>
      <p:sp>
        <p:nvSpPr>
          <p:cNvPr id="42" name="TextBox 41"/>
          <p:cNvSpPr txBox="1"/>
          <p:nvPr/>
        </p:nvSpPr>
        <p:spPr>
          <a:xfrm>
            <a:off x="1589878" y="3933044"/>
            <a:ext cx="1086343" cy="425758"/>
          </a:xfrm>
          <a:prstGeom prst="rect">
            <a:avLst/>
          </a:prstGeom>
          <a:noFill/>
        </p:spPr>
        <p:txBody>
          <a:bodyPr wrap="square" rtlCol="0">
            <a:spAutoFit/>
          </a:bodyPr>
          <a:lstStyle/>
          <a:p>
            <a:pPr algn="ctr">
              <a:lnSpc>
                <a:spcPts val="1300"/>
              </a:lnSpc>
            </a:pPr>
            <a:r>
              <a:rPr lang="en-GB" dirty="0" smtClean="0">
                <a:latin typeface="+mn-lt"/>
              </a:rPr>
              <a:t>Yarns &amp; threads</a:t>
            </a:r>
            <a:endParaRPr lang="en-GB" dirty="0">
              <a:latin typeface="+mn-lt"/>
            </a:endParaRPr>
          </a:p>
        </p:txBody>
      </p:sp>
      <p:sp>
        <p:nvSpPr>
          <p:cNvPr id="43" name="TextBox 42"/>
          <p:cNvSpPr txBox="1"/>
          <p:nvPr/>
        </p:nvSpPr>
        <p:spPr>
          <a:xfrm>
            <a:off x="2459359" y="3935373"/>
            <a:ext cx="1086343" cy="592470"/>
          </a:xfrm>
          <a:prstGeom prst="rect">
            <a:avLst/>
          </a:prstGeom>
          <a:noFill/>
        </p:spPr>
        <p:txBody>
          <a:bodyPr wrap="square" rtlCol="0">
            <a:spAutoFit/>
          </a:bodyPr>
          <a:lstStyle/>
          <a:p>
            <a:pPr algn="ctr">
              <a:lnSpc>
                <a:spcPts val="1300"/>
              </a:lnSpc>
            </a:pPr>
            <a:r>
              <a:rPr lang="en-GB" dirty="0" smtClean="0">
                <a:latin typeface="+mn-lt"/>
              </a:rPr>
              <a:t>Grey (undyed) fabric</a:t>
            </a:r>
            <a:endParaRPr lang="en-GB" dirty="0">
              <a:latin typeface="+mn-lt"/>
            </a:endParaRPr>
          </a:p>
        </p:txBody>
      </p:sp>
      <p:sp>
        <p:nvSpPr>
          <p:cNvPr id="44" name="TextBox 43"/>
          <p:cNvSpPr txBox="1"/>
          <p:nvPr/>
        </p:nvSpPr>
        <p:spPr>
          <a:xfrm>
            <a:off x="3384853" y="3935373"/>
            <a:ext cx="1086343" cy="592470"/>
          </a:xfrm>
          <a:prstGeom prst="rect">
            <a:avLst/>
          </a:prstGeom>
          <a:noFill/>
        </p:spPr>
        <p:txBody>
          <a:bodyPr wrap="square" rtlCol="0">
            <a:spAutoFit/>
          </a:bodyPr>
          <a:lstStyle/>
          <a:p>
            <a:pPr algn="ctr">
              <a:lnSpc>
                <a:spcPts val="1300"/>
              </a:lnSpc>
            </a:pPr>
            <a:r>
              <a:rPr lang="en-GB" dirty="0" smtClean="0">
                <a:latin typeface="+mn-lt"/>
              </a:rPr>
              <a:t>Finished (dyed) fabric</a:t>
            </a:r>
            <a:endParaRPr lang="en-GB" dirty="0">
              <a:latin typeface="+mn-lt"/>
            </a:endParaRPr>
          </a:p>
        </p:txBody>
      </p:sp>
      <p:sp>
        <p:nvSpPr>
          <p:cNvPr id="45" name="TextBox 44"/>
          <p:cNvSpPr txBox="1"/>
          <p:nvPr/>
        </p:nvSpPr>
        <p:spPr>
          <a:xfrm>
            <a:off x="4493203" y="3935373"/>
            <a:ext cx="1086343" cy="592470"/>
          </a:xfrm>
          <a:prstGeom prst="rect">
            <a:avLst/>
          </a:prstGeom>
          <a:noFill/>
        </p:spPr>
        <p:txBody>
          <a:bodyPr wrap="square" rtlCol="0">
            <a:spAutoFit/>
          </a:bodyPr>
          <a:lstStyle/>
          <a:p>
            <a:pPr algn="ctr">
              <a:lnSpc>
                <a:spcPts val="1300"/>
              </a:lnSpc>
            </a:pPr>
            <a:r>
              <a:rPr lang="en-GB" dirty="0" smtClean="0">
                <a:latin typeface="+mn-lt"/>
              </a:rPr>
              <a:t>Garment (design, cut, sew, finish)</a:t>
            </a:r>
            <a:endParaRPr lang="en-GB" dirty="0">
              <a:latin typeface="+mn-lt"/>
            </a:endParaRPr>
          </a:p>
        </p:txBody>
      </p:sp>
      <p:sp>
        <p:nvSpPr>
          <p:cNvPr id="51" name="TextBox 50"/>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20582057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3"/>
          <p:cNvGraphicFramePr>
            <a:graphicFrameLocks/>
          </p:cNvGraphicFramePr>
          <p:nvPr>
            <p:extLst>
              <p:ext uri="{D42A27DB-BD31-4B8C-83A1-F6EECF244321}">
                <p14:modId xmlns:p14="http://schemas.microsoft.com/office/powerpoint/2010/main" val="100270799"/>
              </p:ext>
            </p:extLst>
          </p:nvPr>
        </p:nvGraphicFramePr>
        <p:xfrm>
          <a:off x="781051" y="187335"/>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xfrm>
            <a:off x="628650" y="365127"/>
            <a:ext cx="7950574" cy="880578"/>
          </a:xfrm>
        </p:spPr>
        <p:txBody>
          <a:bodyPr anchor="t">
            <a:normAutofit/>
          </a:bodyPr>
          <a:lstStyle/>
          <a:p>
            <a:r>
              <a:rPr lang="en-GB" sz="2400" dirty="0"/>
              <a:t>Figure </a:t>
            </a:r>
            <a:r>
              <a:rPr lang="en-GB" sz="2400" dirty="0" smtClean="0"/>
              <a:t>11.2:  </a:t>
            </a:r>
            <a:r>
              <a:rPr lang="en-GB" sz="2400" b="1" dirty="0" smtClean="0"/>
              <a:t>Circular </a:t>
            </a:r>
            <a:r>
              <a:rPr lang="en-GB" sz="2400" b="1" dirty="0"/>
              <a:t>economy </a:t>
            </a:r>
            <a:r>
              <a:rPr lang="en-GB" sz="2400" b="1" dirty="0" smtClean="0"/>
              <a:t>framework, </a:t>
            </a:r>
            <a:r>
              <a:rPr lang="en-GB" sz="2400" b="1" dirty="0"/>
              <a:t>circular inputs</a:t>
            </a:r>
            <a:endParaRPr lang="en-GB" sz="2400" dirty="0"/>
          </a:p>
        </p:txBody>
      </p:sp>
      <p:sp>
        <p:nvSpPr>
          <p:cNvPr id="4" name="TextBox 3"/>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2626919418"/>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BEBA8EAE-BF5A-486C-A8C5-ECC9F3942E4B}">
                <a14:imgProps xmlns:a14="http://schemas.microsoft.com/office/drawing/2010/main">
                  <a14:imgLayer r:embed="rId3">
                    <a14:imgEffect>
                      <a14:saturation sat="66000"/>
                    </a14:imgEffect>
                  </a14:imgLayer>
                </a14:imgProps>
              </a:ext>
            </a:extLst>
          </a:blip>
          <a:srcRect l="28086" t="26596" r="25746" b="39799"/>
          <a:stretch/>
        </p:blipFill>
        <p:spPr>
          <a:xfrm>
            <a:off x="6427235" y="1677054"/>
            <a:ext cx="1826341" cy="1296113"/>
          </a:xfrm>
          <a:prstGeom prst="rect">
            <a:avLst/>
          </a:prstGeom>
        </p:spPr>
      </p:pic>
      <p:sp>
        <p:nvSpPr>
          <p:cNvPr id="176132" name="Rectangle 214"/>
          <p:cNvSpPr>
            <a:spLocks noGrp="1" noChangeArrowheads="1"/>
          </p:cNvSpPr>
          <p:nvPr>
            <p:ph type="title"/>
          </p:nvPr>
        </p:nvSpPr>
        <p:spPr/>
        <p:txBody>
          <a:bodyPr>
            <a:normAutofit fontScale="90000"/>
          </a:bodyPr>
          <a:lstStyle/>
          <a:p>
            <a:pPr eaLnBrk="1" hangingPunct="1"/>
            <a:r>
              <a:rPr lang="en-GB" dirty="0" smtClean="0"/>
              <a:t>Figure 11.3:  </a:t>
            </a:r>
            <a:r>
              <a:rPr lang="en-GB" b="1" dirty="0" smtClean="0"/>
              <a:t>‘8S’ principles for </a:t>
            </a:r>
            <a:r>
              <a:rPr lang="en-GB" b="1" dirty="0"/>
              <a:t>s</a:t>
            </a:r>
            <a:r>
              <a:rPr lang="en-GB" b="1" dirty="0" smtClean="0"/>
              <a:t>upply chains</a:t>
            </a:r>
            <a:endParaRPr lang="en-US" b="1" dirty="0" smtClean="0"/>
          </a:p>
        </p:txBody>
      </p:sp>
      <p:sp>
        <p:nvSpPr>
          <p:cNvPr id="12" name="AutoShape 10"/>
          <p:cNvSpPr>
            <a:spLocks noChangeArrowheads="1"/>
          </p:cNvSpPr>
          <p:nvPr/>
        </p:nvSpPr>
        <p:spPr bwMode="auto">
          <a:xfrm>
            <a:off x="511108" y="950259"/>
            <a:ext cx="8077361" cy="685800"/>
          </a:xfrm>
          <a:prstGeom prst="homePlate">
            <a:avLst>
              <a:gd name="adj" fmla="val 55544"/>
            </a:avLst>
          </a:prstGeom>
          <a:solidFill>
            <a:schemeClr val="accent3">
              <a:lumMod val="75000"/>
            </a:schemeClr>
          </a:solidFill>
          <a:ln>
            <a:noFill/>
          </a:ln>
          <a:effectLst/>
          <a:extLst/>
        </p:spPr>
        <p:txBody>
          <a:bodyPr wrap="none" anchor="ctr"/>
          <a:lstStyle/>
          <a:p>
            <a:endParaRPr lang="en-US">
              <a:solidFill>
                <a:prstClr val="black"/>
              </a:solidFill>
              <a:latin typeface="Arial" pitchFamily="34" charset="0"/>
              <a:cs typeface="Arial" pitchFamily="34" charset="0"/>
            </a:endParaRPr>
          </a:p>
        </p:txBody>
      </p:sp>
      <p:graphicFrame>
        <p:nvGraphicFramePr>
          <p:cNvPr id="13" name="Group 11"/>
          <p:cNvGraphicFramePr>
            <a:graphicFrameLocks noGrp="1"/>
          </p:cNvGraphicFramePr>
          <p:nvPr>
            <p:extLst/>
          </p:nvPr>
        </p:nvGraphicFramePr>
        <p:xfrm>
          <a:off x="596122" y="999378"/>
          <a:ext cx="7672387" cy="579438"/>
        </p:xfrm>
        <a:graphic>
          <a:graphicData uri="http://schemas.openxmlformats.org/drawingml/2006/table">
            <a:tbl>
              <a:tblPr/>
              <a:tblGrid>
                <a:gridCol w="1027112">
                  <a:extLst>
                    <a:ext uri="{9D8B030D-6E8A-4147-A177-3AD203B41FA5}">
                      <a16:colId xmlns:a16="http://schemas.microsoft.com/office/drawing/2014/main" val="20000"/>
                    </a:ext>
                  </a:extLst>
                </a:gridCol>
                <a:gridCol w="1068388">
                  <a:extLst>
                    <a:ext uri="{9D8B030D-6E8A-4147-A177-3AD203B41FA5}">
                      <a16:colId xmlns:a16="http://schemas.microsoft.com/office/drawing/2014/main" val="20001"/>
                    </a:ext>
                  </a:extLst>
                </a:gridCol>
                <a:gridCol w="1123950">
                  <a:extLst>
                    <a:ext uri="{9D8B030D-6E8A-4147-A177-3AD203B41FA5}">
                      <a16:colId xmlns:a16="http://schemas.microsoft.com/office/drawing/2014/main" val="20002"/>
                    </a:ext>
                  </a:extLst>
                </a:gridCol>
                <a:gridCol w="1068387">
                  <a:extLst>
                    <a:ext uri="{9D8B030D-6E8A-4147-A177-3AD203B41FA5}">
                      <a16:colId xmlns:a16="http://schemas.microsoft.com/office/drawing/2014/main" val="20003"/>
                    </a:ext>
                  </a:extLst>
                </a:gridCol>
                <a:gridCol w="1247775">
                  <a:extLst>
                    <a:ext uri="{9D8B030D-6E8A-4147-A177-3AD203B41FA5}">
                      <a16:colId xmlns:a16="http://schemas.microsoft.com/office/drawing/2014/main" val="20004"/>
                    </a:ext>
                  </a:extLst>
                </a:gridCol>
                <a:gridCol w="1068388">
                  <a:extLst>
                    <a:ext uri="{9D8B030D-6E8A-4147-A177-3AD203B41FA5}">
                      <a16:colId xmlns:a16="http://schemas.microsoft.com/office/drawing/2014/main" val="20005"/>
                    </a:ext>
                  </a:extLst>
                </a:gridCol>
                <a:gridCol w="1068387">
                  <a:extLst>
                    <a:ext uri="{9D8B030D-6E8A-4147-A177-3AD203B41FA5}">
                      <a16:colId xmlns:a16="http://schemas.microsoft.com/office/drawing/2014/main" val="20006"/>
                    </a:ext>
                  </a:extLst>
                </a:gridCol>
              </a:tblGrid>
              <a:tr h="579438">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Design</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cap="flat">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smtClean="0">
                          <a:ln>
                            <a:noFill/>
                          </a:ln>
                          <a:solidFill>
                            <a:srgbClr val="FFFFFF"/>
                          </a:solidFill>
                          <a:effectLst/>
                          <a:latin typeface="Arial" pitchFamily="34" charset="0"/>
                        </a:rPr>
                        <a:t>BoM</a:t>
                      </a:r>
                      <a:endParaRPr kumimoji="0" lang="en-GB" sz="2800" b="0" i="0" u="none" strike="noStrike" cap="none" normalizeH="0" baseline="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smtClean="0">
                          <a:ln>
                            <a:noFill/>
                          </a:ln>
                          <a:solidFill>
                            <a:srgbClr val="FFFFFF"/>
                          </a:solidFill>
                          <a:effectLst/>
                          <a:latin typeface="Arial" pitchFamily="34" charset="0"/>
                        </a:rPr>
                        <a:t>Source</a:t>
                      </a:r>
                      <a:endParaRPr kumimoji="0" lang="en-GB" sz="2800" b="0" i="0" u="none" strike="noStrike" cap="none" normalizeH="0" baseline="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Make</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Deliver</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Use</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Return</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
        <p:nvSpPr>
          <p:cNvPr id="14" name="AutoShape 35"/>
          <p:cNvSpPr>
            <a:spLocks noChangeArrowheads="1"/>
          </p:cNvSpPr>
          <p:nvPr/>
        </p:nvSpPr>
        <p:spPr bwMode="auto">
          <a:xfrm>
            <a:off x="584294" y="1021603"/>
            <a:ext cx="7615953" cy="536575"/>
          </a:xfrm>
          <a:prstGeom prst="roundRect">
            <a:avLst>
              <a:gd name="adj" fmla="val 16667"/>
            </a:avLst>
          </a:prstGeom>
          <a:noFill/>
          <a:ln w="28575" algn="ctr">
            <a:solidFill>
              <a:srgbClr val="FFFFFF"/>
            </a:solidFill>
            <a:prstDash val="sysDot"/>
            <a:round/>
            <a:headEnd/>
            <a:tailEnd/>
          </a:ln>
          <a:effectLst/>
          <a:extLst>
            <a:ext uri="{909E8E84-426E-40DD-AFC4-6F175D3DCCD1}">
              <a14:hiddenFill xmlns:a14="http://schemas.microsoft.com/office/drawing/2010/main">
                <a:solidFill>
                  <a:schemeClr val="folHlink"/>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solidFill>
                <a:prstClr val="black"/>
              </a:solidFill>
              <a:latin typeface="Arial" pitchFamily="34" charset="0"/>
              <a:cs typeface="Arial" pitchFamily="34" charset="0"/>
            </a:endParaRPr>
          </a:p>
        </p:txBody>
      </p:sp>
      <p:sp>
        <p:nvSpPr>
          <p:cNvPr id="8" name="Chevron 7"/>
          <p:cNvSpPr/>
          <p:nvPr/>
        </p:nvSpPr>
        <p:spPr>
          <a:xfrm>
            <a:off x="559595" y="5869095"/>
            <a:ext cx="3371038" cy="624052"/>
          </a:xfrm>
          <a:prstGeom prst="chevron">
            <a:avLst/>
          </a:prstGeom>
          <a:solidFill>
            <a:schemeClr val="accent1"/>
          </a:solidFill>
        </p:spPr>
        <p:style>
          <a:lnRef idx="2">
            <a:schemeClr val="lt1">
              <a:hueOff val="0"/>
              <a:satOff val="0"/>
              <a:lumOff val="0"/>
              <a:alphaOff val="0"/>
            </a:schemeClr>
          </a:lnRef>
          <a:fillRef idx="1">
            <a:schemeClr val="accent3">
              <a:shade val="50000"/>
              <a:hueOff val="0"/>
              <a:satOff val="0"/>
              <a:lumOff val="0"/>
              <a:alphaOff val="0"/>
            </a:schemeClr>
          </a:fillRef>
          <a:effectRef idx="0">
            <a:schemeClr val="accent3">
              <a:shade val="50000"/>
              <a:hueOff val="0"/>
              <a:satOff val="0"/>
              <a:lumOff val="0"/>
              <a:alphaOff val="0"/>
            </a:schemeClr>
          </a:effectRef>
          <a:fontRef idx="minor">
            <a:schemeClr val="lt1"/>
          </a:fontRef>
        </p:style>
        <p:txBody>
          <a:bodyPr spcFirstLastPara="0" vert="horz" wrap="square" lIns="360000" tIns="21336" rIns="360000" bIns="21336" numCol="1" spcCol="1270" anchor="ctr" anchorCtr="0">
            <a:noAutofit/>
          </a:bodyPr>
          <a:lstStyle/>
          <a:p>
            <a:pPr lvl="0" algn="ctr" defTabSz="711200">
              <a:lnSpc>
                <a:spcPct val="90000"/>
              </a:lnSpc>
              <a:spcBef>
                <a:spcPct val="0"/>
              </a:spcBef>
              <a:spcAft>
                <a:spcPct val="35000"/>
              </a:spcAft>
            </a:pPr>
            <a:r>
              <a:rPr lang="en-GB" sz="1600" b="1" i="1" kern="1200" dirty="0" smtClean="0">
                <a:solidFill>
                  <a:schemeClr val="bg1"/>
                </a:solidFill>
              </a:rPr>
              <a:t>Upstream</a:t>
            </a:r>
            <a:endParaRPr lang="en-GB" sz="1600" b="1" i="1" kern="1200" dirty="0">
              <a:solidFill>
                <a:schemeClr val="bg1"/>
              </a:solidFill>
            </a:endParaRPr>
          </a:p>
        </p:txBody>
      </p:sp>
      <p:sp>
        <p:nvSpPr>
          <p:cNvPr id="9" name="Chevron 8"/>
          <p:cNvSpPr/>
          <p:nvPr/>
        </p:nvSpPr>
        <p:spPr>
          <a:xfrm>
            <a:off x="3724834" y="5869096"/>
            <a:ext cx="2088870" cy="624051"/>
          </a:xfrm>
          <a:prstGeom prst="chevron">
            <a:avLst/>
          </a:prstGeom>
          <a:solidFill>
            <a:schemeClr val="accent2"/>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180000" tIns="21336" rIns="180000" bIns="21336" numCol="1" spcCol="1270" anchor="ctr" anchorCtr="0">
            <a:noAutofit/>
          </a:bodyPr>
          <a:lstStyle/>
          <a:p>
            <a:pPr lvl="0" algn="ctr" defTabSz="711200">
              <a:lnSpc>
                <a:spcPct val="90000"/>
              </a:lnSpc>
              <a:spcBef>
                <a:spcPct val="0"/>
              </a:spcBef>
              <a:spcAft>
                <a:spcPct val="35000"/>
              </a:spcAft>
            </a:pPr>
            <a:r>
              <a:rPr lang="en-GB" sz="1600" i="1" kern="1200" dirty="0" smtClean="0"/>
              <a:t>Midstream</a:t>
            </a:r>
          </a:p>
        </p:txBody>
      </p:sp>
      <p:sp>
        <p:nvSpPr>
          <p:cNvPr id="10" name="Chevron 9"/>
          <p:cNvSpPr/>
          <p:nvPr/>
        </p:nvSpPr>
        <p:spPr>
          <a:xfrm>
            <a:off x="5618524" y="5869096"/>
            <a:ext cx="2927671" cy="624051"/>
          </a:xfrm>
          <a:prstGeom prst="chevron">
            <a:avLst/>
          </a:prstGeom>
          <a:solidFill>
            <a:schemeClr val="accent2">
              <a:lumMod val="60000"/>
              <a:lumOff val="40000"/>
            </a:schemeClr>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495974" tIns="21336" rIns="495974" bIns="21336" numCol="1" spcCol="1270" anchor="ctr" anchorCtr="0">
            <a:noAutofit/>
          </a:bodyPr>
          <a:lstStyle/>
          <a:p>
            <a:pPr lvl="0" algn="ctr" defTabSz="711200">
              <a:lnSpc>
                <a:spcPct val="90000"/>
              </a:lnSpc>
              <a:spcBef>
                <a:spcPct val="0"/>
              </a:spcBef>
              <a:spcAft>
                <a:spcPct val="35000"/>
              </a:spcAft>
            </a:pPr>
            <a:r>
              <a:rPr lang="en-GB" sz="1600" i="1" kern="1200" dirty="0" smtClean="0"/>
              <a:t>Downstream</a:t>
            </a:r>
          </a:p>
        </p:txBody>
      </p:sp>
      <p:graphicFrame>
        <p:nvGraphicFramePr>
          <p:cNvPr id="16" name="Group 302"/>
          <p:cNvGraphicFramePr>
            <a:graphicFrameLocks/>
          </p:cNvGraphicFramePr>
          <p:nvPr>
            <p:extLst/>
          </p:nvPr>
        </p:nvGraphicFramePr>
        <p:xfrm>
          <a:off x="503236" y="743068"/>
          <a:ext cx="7736691" cy="4967883"/>
        </p:xfrm>
        <a:graphic>
          <a:graphicData uri="http://schemas.openxmlformats.org/drawingml/2006/table">
            <a:tbl>
              <a:tblPr/>
              <a:tblGrid>
                <a:gridCol w="1035721">
                  <a:extLst>
                    <a:ext uri="{9D8B030D-6E8A-4147-A177-3AD203B41FA5}">
                      <a16:colId xmlns:a16="http://schemas.microsoft.com/office/drawing/2014/main" val="20000"/>
                    </a:ext>
                  </a:extLst>
                </a:gridCol>
                <a:gridCol w="867316">
                  <a:extLst>
                    <a:ext uri="{9D8B030D-6E8A-4147-A177-3AD203B41FA5}">
                      <a16:colId xmlns:a16="http://schemas.microsoft.com/office/drawing/2014/main" val="20001"/>
                    </a:ext>
                  </a:extLst>
                </a:gridCol>
                <a:gridCol w="210026">
                  <a:extLst>
                    <a:ext uri="{9D8B030D-6E8A-4147-A177-3AD203B41FA5}">
                      <a16:colId xmlns:a16="http://schemas.microsoft.com/office/drawing/2014/main" val="20002"/>
                    </a:ext>
                  </a:extLst>
                </a:gridCol>
                <a:gridCol w="1133370">
                  <a:extLst>
                    <a:ext uri="{9D8B030D-6E8A-4147-A177-3AD203B41FA5}">
                      <a16:colId xmlns:a16="http://schemas.microsoft.com/office/drawing/2014/main" val="20003"/>
                    </a:ext>
                  </a:extLst>
                </a:gridCol>
                <a:gridCol w="1077342">
                  <a:extLst>
                    <a:ext uri="{9D8B030D-6E8A-4147-A177-3AD203B41FA5}">
                      <a16:colId xmlns:a16="http://schemas.microsoft.com/office/drawing/2014/main" val="20004"/>
                    </a:ext>
                  </a:extLst>
                </a:gridCol>
                <a:gridCol w="1258233">
                  <a:extLst>
                    <a:ext uri="{9D8B030D-6E8A-4147-A177-3AD203B41FA5}">
                      <a16:colId xmlns:a16="http://schemas.microsoft.com/office/drawing/2014/main" val="20005"/>
                    </a:ext>
                  </a:extLst>
                </a:gridCol>
                <a:gridCol w="1077341">
                  <a:extLst>
                    <a:ext uri="{9D8B030D-6E8A-4147-A177-3AD203B41FA5}">
                      <a16:colId xmlns:a16="http://schemas.microsoft.com/office/drawing/2014/main" val="20006"/>
                    </a:ext>
                  </a:extLst>
                </a:gridCol>
                <a:gridCol w="1077342">
                  <a:extLst>
                    <a:ext uri="{9D8B030D-6E8A-4147-A177-3AD203B41FA5}">
                      <a16:colId xmlns:a16="http://schemas.microsoft.com/office/drawing/2014/main" val="20007"/>
                    </a:ext>
                  </a:extLst>
                </a:gridCol>
              </a:tblGrid>
              <a:tr h="715501">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cap="flat">
                      <a:noFill/>
                    </a:lnL>
                    <a:lnR>
                      <a:noFill/>
                    </a:lnR>
                    <a:lnT cap="flat">
                      <a:noFill/>
                    </a:lnT>
                    <a:lnB>
                      <a:noFill/>
                    </a:lnB>
                    <a:lnTlToBr>
                      <a:noFill/>
                    </a:lnTlToBr>
                    <a:lnBlToTr>
                      <a:noFill/>
                    </a:lnBlToTr>
                    <a:noFill/>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hMerge="1">
                  <a:txBody>
                    <a:bodyPr/>
                    <a:lstStyle/>
                    <a:p>
                      <a:endParaRPr lang="en-GB"/>
                    </a:p>
                  </a:txBody>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236826">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6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Simplicity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Standardisation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a:noFill/>
                    </a:lnB>
                    <a:lnTlToBr>
                      <a:noFill/>
                    </a:lnTlToBr>
                    <a:lnBlToTr>
                      <a:noFill/>
                    </a:lnBlToTr>
                    <a:noFill/>
                  </a:tcPr>
                </a:tc>
                <a:tc hMerge="1">
                  <a:txBody>
                    <a:bodyPr/>
                    <a:lstStyle/>
                    <a:p>
                      <a:endParaRPr lang="en-GB"/>
                    </a:p>
                  </a:txBody>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Security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2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endParaRPr lang="en-GB" dirty="0"/>
                    </a:p>
                  </a:txBody>
                  <a:tcPr marL="90000" marR="90000" marT="35991" marB="35991" anchor="ctr" anchorCtr="1" horzOverflow="overflow">
                    <a:lnL w="12700" cmpd="sng">
                      <a:noFill/>
                      <a:prstDash val="solid"/>
                    </a:lnL>
                    <a:lnR w="12700" cap="flat" cmpd="sng" algn="ctr">
                      <a:noFill/>
                      <a:prstDash val="solid"/>
                      <a:round/>
                      <a:headEnd type="none" w="med" len="med"/>
                      <a:tailEnd type="none" w="med" len="med"/>
                    </a:lnR>
                    <a:lnT w="12700" cmpd="sng">
                      <a:noFill/>
                      <a:prstDash val="solid"/>
                    </a:lnT>
                    <a:lnB w="12700" cmpd="sng">
                      <a:noFill/>
                      <a:prstDash val="solid"/>
                    </a:lnB>
                    <a:lnTlToBr w="12700" cmpd="sng">
                      <a:noFill/>
                      <a:prstDash val="solid"/>
                    </a:lnTlToBr>
                    <a:lnBlToTr w="12700" cmpd="sng">
                      <a:noFill/>
                      <a:prstDash val="solid"/>
                    </a:lnBlToTr>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Scale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and</a:t>
                      </a:r>
                      <a:r>
                        <a:rPr kumimoji="0" lang="en-GB" sz="1800" b="1" i="0" u="none" strike="noStrike" cap="none" normalizeH="0" baseline="0" dirty="0" smtClean="0">
                          <a:ln>
                            <a:noFill/>
                          </a:ln>
                          <a:solidFill>
                            <a:schemeClr val="tx1"/>
                          </a:solidFill>
                          <a:effectLst/>
                          <a:latin typeface="Comic Sans MS" pitchFamily="66" charset="0"/>
                          <a:cs typeface="Arial" pitchFamily="34" charset="0"/>
                        </a:rPr>
                        <a:t> spread</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a:t>
                      </a:r>
                      <a:r>
                        <a:rPr kumimoji="0" lang="en-GB" sz="1800" b="1" i="0" u="none" strike="noStrike" cap="none" normalizeH="0" baseline="0" dirty="0" smtClean="0">
                          <a:ln>
                            <a:noFill/>
                          </a:ln>
                          <a:solidFill>
                            <a:schemeClr val="tx1"/>
                          </a:solidFill>
                          <a:effectLst/>
                          <a:latin typeface="Comic Sans MS" pitchFamily="66" charset="0"/>
                          <a:cs typeface="Arial" pitchFamily="34" charset="0"/>
                        </a:rPr>
                        <a:t>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infrastructure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Sharing</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 - symbiosis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 information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endParaRPr lang="en-GB"/>
                    </a:p>
                  </a:txBody>
                  <a:tcPr marL="90000" marR="90000" marT="35991" marB="35991" anchor="ctr" anchorCtr="1" horzOverflow="overflow">
                    <a:lnL>
                      <a:noFill/>
                    </a:lnL>
                    <a:lnR>
                      <a:noFill/>
                    </a:lnR>
                    <a:lnT w="12700" cap="flat" cmpd="sng" algn="ctr">
                      <a:no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gridSpan="4">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Service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Stewardship</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0" i="0" u="none" strike="noStrike" cap="none" normalizeH="0" baseline="0" dirty="0" smtClean="0">
                          <a:ln>
                            <a:noFill/>
                          </a:ln>
                          <a:solidFill>
                            <a:schemeClr val="tx1"/>
                          </a:solidFill>
                          <a:effectLst/>
                          <a:latin typeface="Comic Sans MS" pitchFamily="66" charset="0"/>
                          <a:cs typeface="Arial" pitchFamily="34" charset="0"/>
                        </a:rPr>
                        <a:t>Value </a:t>
                      </a:r>
                      <a:r>
                        <a:rPr kumimoji="0" lang="en-GB" sz="1800" b="1" i="0" u="none" strike="noStrike" cap="none" normalizeH="0" baseline="0" dirty="0" smtClean="0">
                          <a:ln>
                            <a:noFill/>
                          </a:ln>
                          <a:solidFill>
                            <a:schemeClr val="tx1"/>
                          </a:solidFill>
                          <a:effectLst/>
                          <a:latin typeface="Comic Sans MS" pitchFamily="66" charset="0"/>
                          <a:cs typeface="Arial" pitchFamily="34" charset="0"/>
                        </a:rPr>
                        <a:t>streams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bl>
          </a:graphicData>
        </a:graphic>
      </p:graphicFrame>
      <p:sp>
        <p:nvSpPr>
          <p:cNvPr id="15" name="TextBox 14"/>
          <p:cNvSpPr txBox="1"/>
          <p:nvPr/>
        </p:nvSpPr>
        <p:spPr>
          <a:xfrm>
            <a:off x="494721" y="6479929"/>
            <a:ext cx="2094291" cy="276999"/>
          </a:xfrm>
          <a:prstGeom prst="rect">
            <a:avLst/>
          </a:prstGeom>
          <a:noFill/>
        </p:spPr>
        <p:txBody>
          <a:bodyPr wrap="none" rtlCol="0">
            <a:spAutoFit/>
          </a:bodyPr>
          <a:lstStyle/>
          <a:p>
            <a:r>
              <a:rPr lang="en-GB" sz="1200" i="1" dirty="0" smtClean="0">
                <a:sym typeface="Symbol" panose="05050102010706020507" pitchFamily="18" charset="2"/>
              </a:rPr>
              <a:t> </a:t>
            </a:r>
            <a:r>
              <a:rPr lang="en-GB" sz="1200" i="1" dirty="0" smtClean="0"/>
              <a:t>Catherine Weetman 2015</a:t>
            </a:r>
            <a:endParaRPr lang="en-GB" sz="1200" i="1" dirty="0"/>
          </a:p>
        </p:txBody>
      </p:sp>
    </p:spTree>
    <p:extLst>
      <p:ext uri="{BB962C8B-B14F-4D97-AF65-F5344CB8AC3E}">
        <p14:creationId xmlns:p14="http://schemas.microsoft.com/office/powerpoint/2010/main" val="37601785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p:cNvSpPr/>
          <p:nvPr/>
        </p:nvSpPr>
        <p:spPr>
          <a:xfrm>
            <a:off x="4264023" y="2873857"/>
            <a:ext cx="1373747" cy="1125649"/>
          </a:xfrm>
          <a:prstGeom prst="rect">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Bent Arrow 61"/>
          <p:cNvSpPr/>
          <p:nvPr/>
        </p:nvSpPr>
        <p:spPr>
          <a:xfrm rot="5400000">
            <a:off x="7068501" y="3866184"/>
            <a:ext cx="1072980" cy="382465"/>
          </a:xfrm>
          <a:prstGeom prst="bentArrow">
            <a:avLst>
              <a:gd name="adj1" fmla="val 32032"/>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4" name="Bent Arrow 63"/>
          <p:cNvSpPr/>
          <p:nvPr/>
        </p:nvSpPr>
        <p:spPr>
          <a:xfrm rot="5400000">
            <a:off x="7318426" y="3459378"/>
            <a:ext cx="1021079" cy="830417"/>
          </a:xfrm>
          <a:prstGeom prst="bentArrow">
            <a:avLst>
              <a:gd name="adj1" fmla="val 18643"/>
              <a:gd name="adj2" fmla="val 16277"/>
              <a:gd name="adj3" fmla="val 25000"/>
              <a:gd name="adj4" fmla="val 875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5" name="Bent Arrow 64"/>
          <p:cNvSpPr/>
          <p:nvPr/>
        </p:nvSpPr>
        <p:spPr>
          <a:xfrm rot="16200000" flipV="1">
            <a:off x="7202985" y="2482017"/>
            <a:ext cx="1076355" cy="676037"/>
          </a:xfrm>
          <a:prstGeom prst="bentArrow">
            <a:avLst>
              <a:gd name="adj1" fmla="val 26482"/>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8" name="Picture 25" descr="DHLicon_Store_01"/>
          <p:cNvPicPr>
            <a:picLocks noChangeAspect="1" noChangeArrowheads="1"/>
          </p:cNvPicPr>
          <p:nvPr/>
        </p:nvPicPr>
        <p:blipFill>
          <a:blip r:embed="rId6">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771504" y="3283366"/>
            <a:ext cx="687884" cy="263144"/>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 name="Picture 36"/>
          <p:cNvPicPr>
            <a:picLocks noChangeAspect="1"/>
          </p:cNvPicPr>
          <p:nvPr/>
        </p:nvPicPr>
        <p:blipFill>
          <a:blip r:embed="rId7"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030487" y="2640918"/>
            <a:ext cx="566058"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30" descr="DHLicon_Factory"/>
          <p:cNvPicPr>
            <a:picLocks noChangeAspect="1" noChangeArrowheads="1"/>
          </p:cNvPicPr>
          <p:nvPr>
            <p:custDataLst>
              <p:tags r:id="rId1"/>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4649398" y="3172011"/>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1"/>
          <p:cNvPicPr>
            <a:picLocks noChangeAspect="1"/>
          </p:cNvPicPr>
          <p:nvPr/>
        </p:nvPicPr>
        <p:blipFill rotWithShape="1">
          <a:blip r:embed="rId9" cstate="print">
            <a:duotone>
              <a:schemeClr val="accent1">
                <a:shade val="45000"/>
                <a:satMod val="135000"/>
              </a:schemeClr>
              <a:prstClr val="white"/>
            </a:duotone>
            <a:extLst>
              <a:ext uri="{28A0092B-C50C-407E-A947-70E740481C1C}">
                <a14:useLocalDpi xmlns:a14="http://schemas.microsoft.com/office/drawing/2010/main" val="0"/>
              </a:ext>
            </a:extLst>
          </a:blip>
          <a:srcRect l="9321" t="14607" r="8391" b="16489"/>
          <a:stretch/>
        </p:blipFill>
        <p:spPr bwMode="auto">
          <a:xfrm>
            <a:off x="2034497" y="3652754"/>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6" name="Picture 114" descr="DHLicon_Pickup"/>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flipH="1">
            <a:off x="6886761" y="3152884"/>
            <a:ext cx="437135" cy="5265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7" name="Rectangle 146"/>
          <p:cNvSpPr/>
          <p:nvPr/>
        </p:nvSpPr>
        <p:spPr>
          <a:xfrm>
            <a:off x="2956511" y="2570659"/>
            <a:ext cx="1308246" cy="1712728"/>
          </a:xfrm>
          <a:prstGeom prst="rect">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4" name="Rectangle 233"/>
          <p:cNvSpPr/>
          <p:nvPr/>
        </p:nvSpPr>
        <p:spPr>
          <a:xfrm>
            <a:off x="1767532" y="2160980"/>
            <a:ext cx="1190459" cy="2542390"/>
          </a:xfrm>
          <a:prstGeom prst="rect">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2" name="Picture 46" descr="http://ts1.mm.bing.net/th?id=I.4736426214556436&amp;pid=1.9"/>
          <p:cNvPicPr>
            <a:picLocks noChangeAspect="1" noChangeArrowheads="1"/>
          </p:cNvPicPr>
          <p:nvPr/>
        </p:nvPicPr>
        <p:blipFill>
          <a:blip r:embed="rId11">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4942576" y="5060374"/>
            <a:ext cx="492717" cy="390545"/>
          </a:xfrm>
          <a:prstGeom prst="rect">
            <a:avLst/>
          </a:prstGeom>
          <a:solidFill>
            <a:schemeClr val="accent2">
              <a:lumMod val="60000"/>
              <a:lumOff val="40000"/>
            </a:schemeClr>
          </a:solidFill>
          <a:ln>
            <a:noFill/>
          </a:ln>
          <a:extLst/>
        </p:spPr>
      </p:pic>
      <p:pic>
        <p:nvPicPr>
          <p:cNvPr id="123" name="Picture 46" descr="http://ts1.mm.bing.net/th?id=I.4736426214556436&amp;pid=1.9"/>
          <p:cNvPicPr>
            <a:picLocks noChangeAspect="1" noChangeArrowheads="1"/>
          </p:cNvPicPr>
          <p:nvPr/>
        </p:nvPicPr>
        <p:blipFill>
          <a:blip r:embed="rId11">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6303808" y="4714144"/>
            <a:ext cx="523187" cy="390545"/>
          </a:xfrm>
          <a:prstGeom prst="rect">
            <a:avLst/>
          </a:prstGeom>
          <a:solidFill>
            <a:schemeClr val="accent2">
              <a:lumMod val="60000"/>
              <a:lumOff val="40000"/>
            </a:schemeClr>
          </a:solidFill>
          <a:ln>
            <a:noFill/>
          </a:ln>
          <a:extLst/>
        </p:spPr>
      </p:pic>
      <p:pic>
        <p:nvPicPr>
          <p:cNvPr id="133" name="Picture 46" descr="http://ts1.mm.bing.net/th?id=I.4736426214556436&amp;pid=1.9"/>
          <p:cNvPicPr>
            <a:picLocks noChangeAspect="1" noChangeArrowheads="1"/>
          </p:cNvPicPr>
          <p:nvPr/>
        </p:nvPicPr>
        <p:blipFill>
          <a:blip r:embed="rId11">
            <a:duotone>
              <a:schemeClr val="accent2">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3647026" y="5341198"/>
            <a:ext cx="488506" cy="390545"/>
          </a:xfrm>
          <a:prstGeom prst="rect">
            <a:avLst/>
          </a:prstGeom>
          <a:solidFill>
            <a:schemeClr val="accent2">
              <a:lumMod val="60000"/>
              <a:lumOff val="40000"/>
            </a:schemeClr>
          </a:solidFill>
          <a:ln>
            <a:noFill/>
          </a:ln>
          <a:extLst/>
        </p:spPr>
      </p:pic>
      <p:sp>
        <p:nvSpPr>
          <p:cNvPr id="231" name="Bent Arrow 230"/>
          <p:cNvSpPr/>
          <p:nvPr/>
        </p:nvSpPr>
        <p:spPr>
          <a:xfrm rot="5400000">
            <a:off x="5426085" y="4023985"/>
            <a:ext cx="1072980" cy="649566"/>
          </a:xfrm>
          <a:prstGeom prst="bentArrow">
            <a:avLst>
              <a:gd name="adj1" fmla="val 25000"/>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6" name="Pentagon 225"/>
          <p:cNvSpPr/>
          <p:nvPr/>
        </p:nvSpPr>
        <p:spPr>
          <a:xfrm>
            <a:off x="5631415" y="3161007"/>
            <a:ext cx="1920997" cy="542336"/>
          </a:xfrm>
          <a:prstGeom prst="homePlate">
            <a:avLst/>
          </a:prstGeom>
          <a:solidFill>
            <a:schemeClr val="bg1">
              <a:lumMod val="50000"/>
              <a:alpha val="40000"/>
            </a:schemeClr>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21074" y="365127"/>
            <a:ext cx="7886700" cy="880578"/>
          </a:xfrm>
        </p:spPr>
        <p:txBody>
          <a:bodyPr anchor="t">
            <a:normAutofit fontScale="90000"/>
          </a:bodyPr>
          <a:lstStyle/>
          <a:p>
            <a:r>
              <a:rPr lang="en-GB" dirty="0" smtClean="0"/>
              <a:t>Figure 11.4:  </a:t>
            </a:r>
            <a:r>
              <a:rPr lang="en-GB" b="1" dirty="0" smtClean="0"/>
              <a:t>Industrial processes – take, make, dispose</a:t>
            </a:r>
            <a:endParaRPr lang="en-GB" b="1" dirty="0"/>
          </a:p>
        </p:txBody>
      </p:sp>
      <p:sp>
        <p:nvSpPr>
          <p:cNvPr id="27" name="TextBox 26"/>
          <p:cNvSpPr txBox="1"/>
          <p:nvPr/>
        </p:nvSpPr>
        <p:spPr>
          <a:xfrm>
            <a:off x="3520298" y="3225554"/>
            <a:ext cx="1363703" cy="425758"/>
          </a:xfrm>
          <a:prstGeom prst="rect">
            <a:avLst/>
          </a:prstGeom>
          <a:noFill/>
        </p:spPr>
        <p:txBody>
          <a:bodyPr wrap="square" rtlCol="0">
            <a:spAutoFit/>
          </a:bodyPr>
          <a:lstStyle/>
          <a:p>
            <a:pPr algn="ctr">
              <a:lnSpc>
                <a:spcPts val="1300"/>
              </a:lnSpc>
            </a:pPr>
            <a:r>
              <a:rPr lang="en-GB" sz="1200" i="1" dirty="0" smtClean="0"/>
              <a:t>MAKE PRODUCT</a:t>
            </a:r>
            <a:endParaRPr lang="en-GB" sz="1200" i="1" dirty="0"/>
          </a:p>
        </p:txBody>
      </p:sp>
      <p:graphicFrame>
        <p:nvGraphicFramePr>
          <p:cNvPr id="178" name="Table 177"/>
          <p:cNvGraphicFramePr>
            <a:graphicFrameLocks noGrp="1"/>
          </p:cNvGraphicFramePr>
          <p:nvPr>
            <p:extLst>
              <p:ext uri="{D42A27DB-BD31-4B8C-83A1-F6EECF244321}">
                <p14:modId xmlns:p14="http://schemas.microsoft.com/office/powerpoint/2010/main" val="2174511020"/>
              </p:ext>
            </p:extLst>
          </p:nvPr>
        </p:nvGraphicFramePr>
        <p:xfrm>
          <a:off x="6585711" y="5340576"/>
          <a:ext cx="2420535" cy="1227558"/>
        </p:xfrm>
        <a:graphic>
          <a:graphicData uri="http://schemas.openxmlformats.org/drawingml/2006/table">
            <a:tbl>
              <a:tblPr>
                <a:tableStyleId>{5C22544A-7EE6-4342-B048-85BDC9FD1C3A}</a:tableStyleId>
              </a:tblPr>
              <a:tblGrid>
                <a:gridCol w="688274">
                  <a:extLst>
                    <a:ext uri="{9D8B030D-6E8A-4147-A177-3AD203B41FA5}">
                      <a16:colId xmlns:a16="http://schemas.microsoft.com/office/drawing/2014/main" val="20000"/>
                    </a:ext>
                  </a:extLst>
                </a:gridCol>
                <a:gridCol w="1732261">
                  <a:extLst>
                    <a:ext uri="{9D8B030D-6E8A-4147-A177-3AD203B41FA5}">
                      <a16:colId xmlns:a16="http://schemas.microsoft.com/office/drawing/2014/main" val="20001"/>
                    </a:ext>
                  </a:extLst>
                </a:gridCol>
              </a:tblGrid>
              <a:tr h="253400">
                <a:tc>
                  <a:txBody>
                    <a:bodyPr/>
                    <a:lstStyle/>
                    <a:p>
                      <a:r>
                        <a:rPr lang="en-GB" sz="1200" b="1" dirty="0" smtClean="0"/>
                        <a:t>    KEY</a:t>
                      </a:r>
                      <a:endParaRPr lang="en-GB" sz="1200" b="1"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40830">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err="1" smtClean="0"/>
                        <a:t>GHG</a:t>
                      </a:r>
                      <a:r>
                        <a:rPr lang="en-GB" sz="1200" dirty="0" smtClean="0"/>
                        <a:t> &amp; emissions</a:t>
                      </a:r>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16664">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smtClean="0"/>
                        <a:t>Sewage</a:t>
                      </a:r>
                      <a:r>
                        <a:rPr lang="en-GB" sz="1200" baseline="0" dirty="0" smtClean="0"/>
                        <a:t>, effluent, run-off</a:t>
                      </a:r>
                      <a:endParaRPr lang="en-GB" sz="1200" dirty="0" smtClean="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316664">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smtClean="0"/>
                        <a:t>Landfill</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
        <p:nvSpPr>
          <p:cNvPr id="190" name="Rectangle 189"/>
          <p:cNvSpPr/>
          <p:nvPr/>
        </p:nvSpPr>
        <p:spPr>
          <a:xfrm>
            <a:off x="6585711" y="5333349"/>
            <a:ext cx="2295861" cy="1250345"/>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6337502" y="3279342"/>
            <a:ext cx="608656" cy="259045"/>
          </a:xfrm>
          <a:prstGeom prst="rect">
            <a:avLst/>
          </a:prstGeom>
          <a:noFill/>
        </p:spPr>
        <p:txBody>
          <a:bodyPr wrap="square" rtlCol="0">
            <a:spAutoFit/>
          </a:bodyPr>
          <a:lstStyle/>
          <a:p>
            <a:pPr algn="ctr">
              <a:lnSpc>
                <a:spcPts val="1300"/>
              </a:lnSpc>
            </a:pPr>
            <a:r>
              <a:rPr lang="en-GB" sz="1200" i="1" dirty="0" smtClean="0"/>
              <a:t>USE</a:t>
            </a:r>
            <a:endParaRPr lang="en-GB" sz="1200" i="1" dirty="0"/>
          </a:p>
        </p:txBody>
      </p:sp>
      <p:sp>
        <p:nvSpPr>
          <p:cNvPr id="29" name="TextBox 28"/>
          <p:cNvSpPr txBox="1"/>
          <p:nvPr/>
        </p:nvSpPr>
        <p:spPr>
          <a:xfrm>
            <a:off x="5107403" y="3190965"/>
            <a:ext cx="655299" cy="425758"/>
          </a:xfrm>
          <a:prstGeom prst="rect">
            <a:avLst/>
          </a:prstGeom>
          <a:noFill/>
        </p:spPr>
        <p:txBody>
          <a:bodyPr wrap="square" lIns="36000" rIns="36000" rtlCol="0">
            <a:spAutoFit/>
          </a:bodyPr>
          <a:lstStyle/>
          <a:p>
            <a:pPr algn="ctr">
              <a:lnSpc>
                <a:spcPts val="1300"/>
              </a:lnSpc>
            </a:pPr>
            <a:r>
              <a:rPr lang="en-GB" sz="1200" i="1" dirty="0" smtClean="0"/>
              <a:t>STORE &amp; SELL</a:t>
            </a:r>
            <a:endParaRPr lang="en-GB" sz="1200" i="1" dirty="0"/>
          </a:p>
        </p:txBody>
      </p:sp>
      <p:pic>
        <p:nvPicPr>
          <p:cNvPr id="90"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247816" y="5766986"/>
            <a:ext cx="436940" cy="586870"/>
          </a:xfrm>
          <a:prstGeom prst="rect">
            <a:avLst/>
          </a:prstGeom>
          <a:noFill/>
          <a:ln>
            <a:noFill/>
          </a:ln>
        </p:spPr>
      </p:pic>
      <p:pic>
        <p:nvPicPr>
          <p:cNvPr id="95"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526065" y="5221746"/>
            <a:ext cx="436940" cy="586870"/>
          </a:xfrm>
          <a:prstGeom prst="rect">
            <a:avLst/>
          </a:prstGeom>
          <a:noFill/>
          <a:ln>
            <a:noFill/>
          </a:ln>
        </p:spPr>
      </p:pic>
      <p:pic>
        <p:nvPicPr>
          <p:cNvPr id="98"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76318" y="4922802"/>
            <a:ext cx="436940" cy="586870"/>
          </a:xfrm>
          <a:prstGeom prst="rect">
            <a:avLst/>
          </a:prstGeom>
          <a:noFill/>
          <a:ln>
            <a:noFill/>
          </a:ln>
        </p:spPr>
      </p:pic>
      <p:sp>
        <p:nvSpPr>
          <p:cNvPr id="102" name="Cloud 101"/>
          <p:cNvSpPr/>
          <p:nvPr/>
        </p:nvSpPr>
        <p:spPr>
          <a:xfrm rot="21317504" flipV="1">
            <a:off x="3881030" y="1126591"/>
            <a:ext cx="696090" cy="356244"/>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03" name="Cloud 102"/>
          <p:cNvSpPr/>
          <p:nvPr/>
        </p:nvSpPr>
        <p:spPr>
          <a:xfrm>
            <a:off x="5330290" y="1517999"/>
            <a:ext cx="601615" cy="323597"/>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04" name="Cloud 103"/>
          <p:cNvSpPr/>
          <p:nvPr/>
        </p:nvSpPr>
        <p:spPr>
          <a:xfrm>
            <a:off x="3293495" y="1290793"/>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05" name="Cloud 104"/>
          <p:cNvSpPr/>
          <p:nvPr/>
        </p:nvSpPr>
        <p:spPr>
          <a:xfrm>
            <a:off x="7176276" y="2070705"/>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11" name="Cloud 110"/>
          <p:cNvSpPr/>
          <p:nvPr/>
        </p:nvSpPr>
        <p:spPr>
          <a:xfrm>
            <a:off x="4744535" y="1424146"/>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12" name="Cloud 111"/>
          <p:cNvSpPr/>
          <p:nvPr/>
        </p:nvSpPr>
        <p:spPr>
          <a:xfrm>
            <a:off x="6063924" y="1757174"/>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18" name="Cloud 117"/>
          <p:cNvSpPr/>
          <p:nvPr/>
        </p:nvSpPr>
        <p:spPr>
          <a:xfrm>
            <a:off x="6698949" y="5561091"/>
            <a:ext cx="474961" cy="258823"/>
          </a:xfrm>
          <a:prstGeom prst="cloud">
            <a:avLst/>
          </a:prstGeom>
          <a:solidFill>
            <a:schemeClr val="accent4">
              <a:lumMod val="60000"/>
              <a:lumOff val="4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pic>
        <p:nvPicPr>
          <p:cNvPr id="119"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825010" y="6188857"/>
            <a:ext cx="266707" cy="358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0" name="Picture 46" descr="http://ts1.mm.bing.net/th?id=I.4736426214556436&amp;pid=1.9"/>
          <p:cNvPicPr>
            <a:picLocks noChangeAspect="1" noChangeArrowheads="1"/>
          </p:cNvPicPr>
          <p:nvPr/>
        </p:nvPicPr>
        <p:blipFill>
          <a:blip r:embed="rId11">
            <a:duotone>
              <a:schemeClr val="accent2">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6738835" y="5855899"/>
            <a:ext cx="421628" cy="323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5" name="Bent Arrow 134"/>
          <p:cNvSpPr/>
          <p:nvPr/>
        </p:nvSpPr>
        <p:spPr>
          <a:xfrm rot="5400000">
            <a:off x="4055812" y="4338178"/>
            <a:ext cx="1072979" cy="649566"/>
          </a:xfrm>
          <a:prstGeom prst="bentArrow">
            <a:avLst>
              <a:gd name="adj1" fmla="val 25000"/>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41" name="Picture 140"/>
          <p:cNvPicPr>
            <a:picLocks noChangeAspect="1"/>
          </p:cNvPicPr>
          <p:nvPr/>
        </p:nvPicPr>
        <p:blipFill>
          <a:blip r:embed="rId13" cstate="print">
            <a:clrChange>
              <a:clrFrom>
                <a:srgbClr val="FFFFFF"/>
              </a:clrFrom>
              <a:clrTo>
                <a:srgbClr val="FFFFFF">
                  <a:alpha val="0"/>
                </a:srgbClr>
              </a:clrTo>
            </a:clrChange>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547931" y="3201105"/>
            <a:ext cx="605074" cy="605074"/>
          </a:xfrm>
          <a:prstGeom prst="rect">
            <a:avLst/>
          </a:prstGeom>
        </p:spPr>
      </p:pic>
      <p:pic>
        <p:nvPicPr>
          <p:cNvPr id="142" name="Picture 1"/>
          <p:cNvPicPr>
            <a:picLocks noChangeAspect="1"/>
          </p:cNvPicPr>
          <p:nvPr/>
        </p:nvPicPr>
        <p:blipFill>
          <a:blip r:embed="rId14"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99070" y="1762326"/>
            <a:ext cx="502796" cy="5027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5" name="Picture 2"/>
          <p:cNvPicPr>
            <a:picLocks noChangeAspect="1"/>
          </p:cNvPicPr>
          <p:nvPr/>
        </p:nvPicPr>
        <p:blipFill>
          <a:blip r:embed="rId15">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40794" y="4305779"/>
            <a:ext cx="646243" cy="64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6" name="Picture 104" descr="DHLicon_Schutthaufen"/>
          <p:cNvPicPr>
            <a:picLocks noChangeAspect="1" noChangeArrowheads="1"/>
          </p:cNvPicPr>
          <p:nvPr/>
        </p:nvPicPr>
        <p:blipFill>
          <a:blip r:embed="rId16"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52051" y="2757493"/>
            <a:ext cx="677516" cy="451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0" name="Picture 2" descr="oil_barrel.jpeg"/>
          <p:cNvPicPr>
            <a:picLocks noChangeAspect="1" noChangeArrowheads="1"/>
          </p:cNvPicPr>
          <p:nvPr/>
        </p:nvPicPr>
        <p:blipFill rotWithShape="1">
          <a:blip r:embed="rId17" cstate="print">
            <a:extLst>
              <a:ext uri="{28A0092B-C50C-407E-A947-70E740481C1C}">
                <a14:useLocalDpi xmlns:a14="http://schemas.microsoft.com/office/drawing/2010/main" val="0"/>
              </a:ext>
            </a:extLst>
          </a:blip>
          <a:srcRect l="15390" t="4638" r="12197" b="9579"/>
          <a:stretch/>
        </p:blipFill>
        <p:spPr bwMode="auto">
          <a:xfrm>
            <a:off x="642986" y="3788975"/>
            <a:ext cx="414965" cy="48096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crop icon"/>
          <p:cNvPicPr>
            <a:picLocks noChangeAspect="1" noChangeArrowheads="1"/>
          </p:cNvPicPr>
          <p:nvPr/>
        </p:nvPicPr>
        <p:blipFill>
          <a:blip r:embed="rId18"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0884" y="2259645"/>
            <a:ext cx="539168" cy="549698"/>
          </a:xfrm>
          <a:prstGeom prst="rect">
            <a:avLst/>
          </a:prstGeom>
          <a:noFill/>
          <a:extLst>
            <a:ext uri="{909E8E84-426E-40DD-AFC4-6F175D3DCCD1}">
              <a14:hiddenFill xmlns:a14="http://schemas.microsoft.com/office/drawing/2010/main">
                <a:solidFill>
                  <a:srgbClr val="FFFFFF"/>
                </a:solidFill>
              </a14:hiddenFill>
            </a:ext>
          </a:extLst>
        </p:spPr>
      </p:pic>
      <p:sp>
        <p:nvSpPr>
          <p:cNvPr id="46" name="Bent Arrow 45"/>
          <p:cNvSpPr/>
          <p:nvPr/>
        </p:nvSpPr>
        <p:spPr>
          <a:xfrm rot="5400000">
            <a:off x="2982836" y="4255491"/>
            <a:ext cx="1076355" cy="1132152"/>
          </a:xfrm>
          <a:prstGeom prst="bentArrow">
            <a:avLst>
              <a:gd name="adj1" fmla="val 20396"/>
              <a:gd name="adj2" fmla="val 18753"/>
              <a:gd name="adj3" fmla="val 25000"/>
              <a:gd name="adj4" fmla="val 875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7" name="Bent Arrow 46"/>
          <p:cNvSpPr/>
          <p:nvPr/>
        </p:nvSpPr>
        <p:spPr>
          <a:xfrm rot="5400000">
            <a:off x="2682677" y="4750900"/>
            <a:ext cx="1245588" cy="701443"/>
          </a:xfrm>
          <a:prstGeom prst="bentArrow">
            <a:avLst>
              <a:gd name="adj1" fmla="val 33281"/>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8" name="Bent Arrow 47"/>
          <p:cNvSpPr/>
          <p:nvPr/>
        </p:nvSpPr>
        <p:spPr>
          <a:xfrm rot="16200000" flipV="1">
            <a:off x="4291922" y="1772842"/>
            <a:ext cx="1076355" cy="1132152"/>
          </a:xfrm>
          <a:prstGeom prst="bentArrow">
            <a:avLst>
              <a:gd name="adj1" fmla="val 27891"/>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9" name="Picture 30" descr="DHLicon_Factory"/>
          <p:cNvPicPr>
            <a:picLocks noChangeAspect="1" noChangeArrowheads="1"/>
          </p:cNvPicPr>
          <p:nvPr>
            <p:custDataLst>
              <p:tags r:id="rId2"/>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268083" y="3498114"/>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30" descr="DHLicon_Factory"/>
          <p:cNvPicPr>
            <a:picLocks noChangeAspect="1" noChangeArrowheads="1"/>
          </p:cNvPicPr>
          <p:nvPr>
            <p:custDataLst>
              <p:tags r:id="rId3"/>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273304" y="2762745"/>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 name="Bent Arrow 51"/>
          <p:cNvSpPr/>
          <p:nvPr/>
        </p:nvSpPr>
        <p:spPr>
          <a:xfrm rot="5400000">
            <a:off x="5673530" y="3646314"/>
            <a:ext cx="1021079" cy="1093034"/>
          </a:xfrm>
          <a:prstGeom prst="bentArrow">
            <a:avLst>
              <a:gd name="adj1" fmla="val 13785"/>
              <a:gd name="adj2" fmla="val 16277"/>
              <a:gd name="adj3" fmla="val 25000"/>
              <a:gd name="adj4" fmla="val 875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3" name="Bent Arrow 52"/>
          <p:cNvSpPr/>
          <p:nvPr/>
        </p:nvSpPr>
        <p:spPr>
          <a:xfrm rot="5400000">
            <a:off x="4270999" y="3989537"/>
            <a:ext cx="1079137" cy="1093034"/>
          </a:xfrm>
          <a:prstGeom prst="bentArrow">
            <a:avLst>
              <a:gd name="adj1" fmla="val 13785"/>
              <a:gd name="adj2" fmla="val 15654"/>
              <a:gd name="adj3" fmla="val 25000"/>
              <a:gd name="adj4" fmla="val 68769"/>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4" name="TextBox 53"/>
          <p:cNvSpPr txBox="1"/>
          <p:nvPr/>
        </p:nvSpPr>
        <p:spPr>
          <a:xfrm>
            <a:off x="2125661" y="3228131"/>
            <a:ext cx="1363703" cy="425758"/>
          </a:xfrm>
          <a:prstGeom prst="rect">
            <a:avLst/>
          </a:prstGeom>
          <a:noFill/>
        </p:spPr>
        <p:txBody>
          <a:bodyPr wrap="square" rtlCol="0">
            <a:spAutoFit/>
          </a:bodyPr>
          <a:lstStyle/>
          <a:p>
            <a:pPr algn="ctr">
              <a:lnSpc>
                <a:spcPts val="1300"/>
              </a:lnSpc>
            </a:pPr>
            <a:r>
              <a:rPr lang="en-GB" sz="1200" i="1" dirty="0" smtClean="0"/>
              <a:t>TAKE MATERIALS</a:t>
            </a:r>
            <a:endParaRPr lang="en-GB" sz="1200" i="1" dirty="0"/>
          </a:p>
        </p:txBody>
      </p:sp>
      <p:sp>
        <p:nvSpPr>
          <p:cNvPr id="56" name="Chevron 55"/>
          <p:cNvSpPr/>
          <p:nvPr/>
        </p:nvSpPr>
        <p:spPr>
          <a:xfrm>
            <a:off x="1219869" y="1969640"/>
            <a:ext cx="486420" cy="671277"/>
          </a:xfrm>
          <a:prstGeom prst="chevron">
            <a:avLst/>
          </a:prstGeom>
          <a:solidFill>
            <a:schemeClr val="accent2"/>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57" name="Chevron 56"/>
          <p:cNvSpPr/>
          <p:nvPr/>
        </p:nvSpPr>
        <p:spPr>
          <a:xfrm>
            <a:off x="1229215" y="2809343"/>
            <a:ext cx="450100" cy="1317127"/>
          </a:xfrm>
          <a:prstGeom prst="chevron">
            <a:avLst>
              <a:gd name="adj" fmla="val 45854"/>
            </a:avLst>
          </a:prstGeom>
          <a:solidFill>
            <a:schemeClr val="bg1">
              <a:lumMod val="50000"/>
            </a:schemeClr>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58" name="Chevron 57"/>
          <p:cNvSpPr/>
          <p:nvPr/>
        </p:nvSpPr>
        <p:spPr>
          <a:xfrm>
            <a:off x="1229215" y="4267712"/>
            <a:ext cx="486420" cy="542336"/>
          </a:xfrm>
          <a:prstGeom prst="chevron">
            <a:avLst/>
          </a:prstGeom>
          <a:solidFill>
            <a:schemeClr val="bg1">
              <a:lumMod val="75000"/>
            </a:schemeClr>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59" name="Bent Arrow 58"/>
          <p:cNvSpPr/>
          <p:nvPr/>
        </p:nvSpPr>
        <p:spPr>
          <a:xfrm rot="16200000" flipV="1">
            <a:off x="2966746" y="1467007"/>
            <a:ext cx="1076355" cy="1132152"/>
          </a:xfrm>
          <a:prstGeom prst="bentArrow">
            <a:avLst>
              <a:gd name="adj1" fmla="val 36637"/>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0" name="Bent Arrow 59"/>
          <p:cNvSpPr/>
          <p:nvPr/>
        </p:nvSpPr>
        <p:spPr>
          <a:xfrm rot="16200000" flipV="1">
            <a:off x="5659417" y="2073460"/>
            <a:ext cx="1076355" cy="1132152"/>
          </a:xfrm>
          <a:prstGeom prst="bentArrow">
            <a:avLst>
              <a:gd name="adj1" fmla="val 27891"/>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61" name="Picture 46" descr="http://ts1.mm.bing.net/th?id=I.4736426214556436&amp;pid=1.9"/>
          <p:cNvPicPr>
            <a:picLocks noChangeAspect="1" noChangeArrowheads="1"/>
          </p:cNvPicPr>
          <p:nvPr/>
        </p:nvPicPr>
        <p:blipFill>
          <a:blip r:embed="rId11">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7841249" y="4395899"/>
            <a:ext cx="523187" cy="390545"/>
          </a:xfrm>
          <a:prstGeom prst="rect">
            <a:avLst/>
          </a:prstGeom>
          <a:solidFill>
            <a:schemeClr val="accent2">
              <a:lumMod val="60000"/>
              <a:lumOff val="40000"/>
            </a:schemeClr>
          </a:solidFill>
          <a:ln>
            <a:noFill/>
          </a:ln>
          <a:extLst/>
        </p:spPr>
      </p:pic>
      <p:pic>
        <p:nvPicPr>
          <p:cNvPr id="63"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413759" y="4604557"/>
            <a:ext cx="436940" cy="586870"/>
          </a:xfrm>
          <a:prstGeom prst="rect">
            <a:avLst/>
          </a:prstGeom>
          <a:noFill/>
          <a:ln>
            <a:noFill/>
          </a:ln>
        </p:spPr>
      </p:pic>
      <p:sp>
        <p:nvSpPr>
          <p:cNvPr id="66" name="Cloud 65"/>
          <p:cNvSpPr/>
          <p:nvPr/>
        </p:nvSpPr>
        <p:spPr>
          <a:xfrm>
            <a:off x="7659073" y="1900628"/>
            <a:ext cx="601615" cy="323597"/>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67" name="Cloud 66"/>
          <p:cNvSpPr/>
          <p:nvPr/>
        </p:nvSpPr>
        <p:spPr>
          <a:xfrm>
            <a:off x="6436460" y="1430419"/>
            <a:ext cx="601615" cy="323597"/>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68" name="TextBox 67"/>
          <p:cNvSpPr txBox="1"/>
          <p:nvPr/>
        </p:nvSpPr>
        <p:spPr>
          <a:xfrm>
            <a:off x="422202" y="4966221"/>
            <a:ext cx="3110938" cy="1077218"/>
          </a:xfrm>
          <a:prstGeom prst="rect">
            <a:avLst/>
          </a:prstGeom>
          <a:noFill/>
        </p:spPr>
        <p:txBody>
          <a:bodyPr wrap="square" rtlCol="0">
            <a:spAutoFit/>
          </a:bodyPr>
          <a:lstStyle/>
          <a:p>
            <a:r>
              <a:rPr lang="en-GB" sz="1600" b="1" dirty="0" smtClean="0">
                <a:solidFill>
                  <a:schemeClr val="bg1">
                    <a:lumMod val="50000"/>
                  </a:schemeClr>
                </a:solidFill>
                <a:latin typeface="Calibri" panose="020F0502020204030204"/>
              </a:rPr>
              <a:t>TECHNICAL AND BIOLOGICAL MATERIALS MIXED UP</a:t>
            </a:r>
          </a:p>
          <a:p>
            <a:endParaRPr lang="en-GB" sz="1600" b="1" dirty="0" smtClean="0">
              <a:solidFill>
                <a:schemeClr val="bg1">
                  <a:lumMod val="50000"/>
                </a:schemeClr>
              </a:solidFill>
              <a:latin typeface="Calibri" panose="020F0502020204030204"/>
            </a:endParaRPr>
          </a:p>
          <a:p>
            <a:r>
              <a:rPr lang="en-GB" sz="1600" b="1" dirty="0" smtClean="0">
                <a:solidFill>
                  <a:schemeClr val="bg1">
                    <a:lumMod val="50000"/>
                  </a:schemeClr>
                </a:solidFill>
                <a:latin typeface="Calibri" panose="020F0502020204030204"/>
              </a:rPr>
              <a:t>ENERGY FROM FINITE SOURCES</a:t>
            </a:r>
            <a:endParaRPr lang="en-GB" sz="1600" b="1" dirty="0">
              <a:solidFill>
                <a:schemeClr val="bg1">
                  <a:lumMod val="50000"/>
                </a:schemeClr>
              </a:solidFill>
              <a:latin typeface="Calibri" panose="020F0502020204030204"/>
            </a:endParaRPr>
          </a:p>
        </p:txBody>
      </p:sp>
      <p:sp>
        <p:nvSpPr>
          <p:cNvPr id="69" name="TextBox 68"/>
          <p:cNvSpPr txBox="1"/>
          <p:nvPr/>
        </p:nvSpPr>
        <p:spPr>
          <a:xfrm>
            <a:off x="385537" y="6261562"/>
            <a:ext cx="2411173" cy="307777"/>
          </a:xfrm>
          <a:prstGeom prst="rect">
            <a:avLst/>
          </a:prstGeom>
          <a:noFill/>
        </p:spPr>
        <p:txBody>
          <a:bodyPr wrap="none" rtlCol="0">
            <a:spAutoFit/>
          </a:bodyPr>
          <a:lstStyle/>
          <a:p>
            <a:r>
              <a:rPr lang="en-GB" i="1" dirty="0" smtClean="0">
                <a:sym typeface="Symbol" panose="05050102010706020507" pitchFamily="18" charset="2"/>
              </a:rPr>
              <a:t> </a:t>
            </a:r>
            <a:r>
              <a:rPr lang="en-GB" i="1" dirty="0" smtClean="0"/>
              <a:t>Catherine Weetman 2015</a:t>
            </a:r>
            <a:endParaRPr lang="en-GB" i="1" dirty="0"/>
          </a:p>
        </p:txBody>
      </p:sp>
    </p:spTree>
    <p:extLst>
      <p:ext uri="{BB962C8B-B14F-4D97-AF65-F5344CB8AC3E}">
        <p14:creationId xmlns:p14="http://schemas.microsoft.com/office/powerpoint/2010/main" val="3557117548"/>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11.5:  </a:t>
            </a:r>
            <a:r>
              <a:rPr lang="en-GB" b="1" dirty="0" smtClean="0"/>
              <a:t>Life Cycle Assessment overview</a:t>
            </a:r>
            <a:endParaRPr lang="en-GB" b="1" dirty="0"/>
          </a:p>
        </p:txBody>
      </p:sp>
      <p:graphicFrame>
        <p:nvGraphicFramePr>
          <p:cNvPr id="8" name="Diagram 7"/>
          <p:cNvGraphicFramePr/>
          <p:nvPr>
            <p:extLst>
              <p:ext uri="{D42A27DB-BD31-4B8C-83A1-F6EECF244321}">
                <p14:modId xmlns:p14="http://schemas.microsoft.com/office/powerpoint/2010/main" val="3879050004"/>
              </p:ext>
            </p:extLst>
          </p:nvPr>
        </p:nvGraphicFramePr>
        <p:xfrm>
          <a:off x="1134864" y="4536726"/>
          <a:ext cx="7306072" cy="1776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Flowchart: Alternate Process 8"/>
          <p:cNvSpPr/>
          <p:nvPr/>
        </p:nvSpPr>
        <p:spPr>
          <a:xfrm>
            <a:off x="3114905" y="1600200"/>
            <a:ext cx="1460310" cy="545910"/>
          </a:xfrm>
          <a:prstGeom prst="flowChartAlternateProcess">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Goal &amp; Scope definition</a:t>
            </a:r>
            <a:endParaRPr lang="en-GB" dirty="0">
              <a:solidFill>
                <a:schemeClr val="tx1"/>
              </a:solidFill>
            </a:endParaRPr>
          </a:p>
        </p:txBody>
      </p:sp>
      <p:sp>
        <p:nvSpPr>
          <p:cNvPr id="10" name="Flowchart: Alternate Process 9"/>
          <p:cNvSpPr/>
          <p:nvPr/>
        </p:nvSpPr>
        <p:spPr>
          <a:xfrm>
            <a:off x="3114905" y="2524258"/>
            <a:ext cx="1460310" cy="545910"/>
          </a:xfrm>
          <a:prstGeom prst="flowChartAlternateProcess">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Inventory analysis</a:t>
            </a:r>
            <a:endParaRPr lang="en-GB" dirty="0">
              <a:solidFill>
                <a:schemeClr val="tx1"/>
              </a:solidFill>
            </a:endParaRPr>
          </a:p>
        </p:txBody>
      </p:sp>
      <p:sp>
        <p:nvSpPr>
          <p:cNvPr id="11" name="Flowchart: Alternate Process 10"/>
          <p:cNvSpPr/>
          <p:nvPr/>
        </p:nvSpPr>
        <p:spPr>
          <a:xfrm>
            <a:off x="3114905" y="3481150"/>
            <a:ext cx="1460310" cy="545910"/>
          </a:xfrm>
          <a:prstGeom prst="flowChartAlternateProcess">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Impact assessment</a:t>
            </a:r>
            <a:endParaRPr lang="en-GB" dirty="0">
              <a:solidFill>
                <a:schemeClr val="tx1"/>
              </a:solidFill>
            </a:endParaRPr>
          </a:p>
        </p:txBody>
      </p:sp>
      <p:sp>
        <p:nvSpPr>
          <p:cNvPr id="12" name="Flowchart: Alternate Process 11"/>
          <p:cNvSpPr/>
          <p:nvPr/>
        </p:nvSpPr>
        <p:spPr>
          <a:xfrm rot="16200000">
            <a:off x="4505239" y="2091157"/>
            <a:ext cx="2426860" cy="1444946"/>
          </a:xfrm>
          <a:prstGeom prst="flowChartAlternateProcess">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en-GB" dirty="0" smtClean="0">
                <a:solidFill>
                  <a:schemeClr val="tx1"/>
                </a:solidFill>
              </a:rPr>
              <a:t>Interpretation </a:t>
            </a:r>
          </a:p>
          <a:p>
            <a:pPr algn="ctr"/>
            <a:r>
              <a:rPr lang="en-GB" dirty="0" smtClean="0">
                <a:solidFill>
                  <a:schemeClr val="tx1"/>
                </a:solidFill>
              </a:rPr>
              <a:t>&amp; </a:t>
            </a:r>
          </a:p>
          <a:p>
            <a:pPr algn="ctr"/>
            <a:r>
              <a:rPr lang="en-GB" dirty="0" smtClean="0">
                <a:solidFill>
                  <a:schemeClr val="tx1"/>
                </a:solidFill>
              </a:rPr>
              <a:t>Reporting</a:t>
            </a:r>
            <a:endParaRPr lang="en-GB" dirty="0">
              <a:solidFill>
                <a:schemeClr val="tx1"/>
              </a:solidFill>
            </a:endParaRPr>
          </a:p>
        </p:txBody>
      </p:sp>
      <p:cxnSp>
        <p:nvCxnSpPr>
          <p:cNvPr id="14" name="Straight Arrow Connector 13"/>
          <p:cNvCxnSpPr/>
          <p:nvPr/>
        </p:nvCxnSpPr>
        <p:spPr>
          <a:xfrm>
            <a:off x="3537985" y="2146110"/>
            <a:ext cx="0" cy="378148"/>
          </a:xfrm>
          <a:prstGeom prst="straightConnector1">
            <a:avLst/>
          </a:prstGeom>
          <a:ln w="1905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3537985" y="3097464"/>
            <a:ext cx="0" cy="378148"/>
          </a:xfrm>
          <a:prstGeom prst="straightConnector1">
            <a:avLst/>
          </a:prstGeom>
          <a:ln w="1905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4099818" y="3089354"/>
            <a:ext cx="0" cy="378148"/>
          </a:xfrm>
          <a:prstGeom prst="straightConnector1">
            <a:avLst/>
          </a:prstGeom>
          <a:ln w="1905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V="1">
            <a:off x="4099818" y="2146110"/>
            <a:ext cx="0" cy="378148"/>
          </a:xfrm>
          <a:prstGeom prst="straightConnector1">
            <a:avLst/>
          </a:prstGeom>
          <a:ln w="1905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4764289" y="1816849"/>
            <a:ext cx="0" cy="378148"/>
          </a:xfrm>
          <a:prstGeom prst="straightConnector1">
            <a:avLst/>
          </a:prstGeom>
          <a:ln w="158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rot="5400000" flipV="1">
            <a:off x="4764289" y="1604022"/>
            <a:ext cx="0" cy="378148"/>
          </a:xfrm>
          <a:prstGeom prst="straightConnector1">
            <a:avLst/>
          </a:prstGeom>
          <a:ln w="158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rot="5400000">
            <a:off x="4779825" y="2756451"/>
            <a:ext cx="0" cy="378148"/>
          </a:xfrm>
          <a:prstGeom prst="straightConnector1">
            <a:avLst/>
          </a:prstGeom>
          <a:ln w="158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rot="5400000" flipV="1">
            <a:off x="4807121" y="2543624"/>
            <a:ext cx="0" cy="378148"/>
          </a:xfrm>
          <a:prstGeom prst="straightConnector1">
            <a:avLst/>
          </a:prstGeom>
          <a:ln w="158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5400000">
            <a:off x="4764289" y="3676124"/>
            <a:ext cx="0" cy="378148"/>
          </a:xfrm>
          <a:prstGeom prst="straightConnector1">
            <a:avLst/>
          </a:prstGeom>
          <a:ln w="158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rot="5400000" flipV="1">
            <a:off x="4777937" y="3463297"/>
            <a:ext cx="0" cy="378148"/>
          </a:xfrm>
          <a:prstGeom prst="straightConnector1">
            <a:avLst/>
          </a:prstGeom>
          <a:ln w="158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
        <p:nvSpPr>
          <p:cNvPr id="24" name="Rounded Rectangular Callout 23"/>
          <p:cNvSpPr/>
          <p:nvPr/>
        </p:nvSpPr>
        <p:spPr>
          <a:xfrm>
            <a:off x="610743" y="1177347"/>
            <a:ext cx="2182037" cy="968763"/>
          </a:xfrm>
          <a:prstGeom prst="wedgeRoundRectCallout">
            <a:avLst>
              <a:gd name="adj1" fmla="val 64651"/>
              <a:gd name="adj2" fmla="val 2077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Product, materials, supplier(s), manufacture method/location, customer channel</a:t>
            </a:r>
            <a:endParaRPr lang="en-GB" dirty="0">
              <a:solidFill>
                <a:schemeClr val="tx1"/>
              </a:solidFill>
            </a:endParaRPr>
          </a:p>
        </p:txBody>
      </p:sp>
      <p:sp>
        <p:nvSpPr>
          <p:cNvPr id="3" name="Pentagon 2"/>
          <p:cNvSpPr/>
          <p:nvPr/>
        </p:nvSpPr>
        <p:spPr>
          <a:xfrm rot="16200000">
            <a:off x="4405763" y="1032582"/>
            <a:ext cx="764275" cy="7306070"/>
          </a:xfrm>
          <a:prstGeom prst="homePlate">
            <a:avLst>
              <a:gd name="adj" fmla="val 34165"/>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en-GB" dirty="0" smtClean="0">
                <a:solidFill>
                  <a:schemeClr val="tx1"/>
                </a:solidFill>
              </a:rPr>
              <a:t>Outputs: emissions to air and atmosphere, effluents to water and soil</a:t>
            </a:r>
          </a:p>
          <a:p>
            <a:pPr algn="ctr"/>
            <a:r>
              <a:rPr lang="en-GB" dirty="0" smtClean="0">
                <a:solidFill>
                  <a:schemeClr val="tx1"/>
                </a:solidFill>
              </a:rPr>
              <a:t>Impact on biodiversity and living systems, soil degradation, land use change</a:t>
            </a:r>
            <a:endParaRPr lang="en-GB" dirty="0">
              <a:solidFill>
                <a:schemeClr val="tx1"/>
              </a:solidFill>
            </a:endParaRPr>
          </a:p>
        </p:txBody>
      </p:sp>
      <p:sp>
        <p:nvSpPr>
          <p:cNvPr id="25" name="Pentagon 24"/>
          <p:cNvSpPr/>
          <p:nvPr/>
        </p:nvSpPr>
        <p:spPr>
          <a:xfrm rot="16200000">
            <a:off x="4405763" y="2540896"/>
            <a:ext cx="764275" cy="7306070"/>
          </a:xfrm>
          <a:prstGeom prst="homePlate">
            <a:avLst>
              <a:gd name="adj" fmla="val 25368"/>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en-GB" dirty="0" smtClean="0">
                <a:solidFill>
                  <a:schemeClr val="tx1"/>
                </a:solidFill>
              </a:rPr>
              <a:t>Inputs: resources (materials, chemicals, energy and water) for farming and production, </a:t>
            </a:r>
          </a:p>
          <a:p>
            <a:pPr algn="ctr"/>
            <a:r>
              <a:rPr lang="en-GB" dirty="0" smtClean="0">
                <a:solidFill>
                  <a:schemeClr val="tx1"/>
                </a:solidFill>
              </a:rPr>
              <a:t>transport and logistics along the entire supply chain, facilities and inputs for sales, use and disposal.</a:t>
            </a:r>
            <a:endParaRPr lang="en-GB" dirty="0">
              <a:solidFill>
                <a:schemeClr val="tx1"/>
              </a:solidFill>
            </a:endParaRPr>
          </a:p>
        </p:txBody>
      </p:sp>
      <p:sp>
        <p:nvSpPr>
          <p:cNvPr id="26" name="Rounded Rectangular Callout 25"/>
          <p:cNvSpPr/>
          <p:nvPr/>
        </p:nvSpPr>
        <p:spPr>
          <a:xfrm>
            <a:off x="720201" y="2404755"/>
            <a:ext cx="1980915" cy="784916"/>
          </a:xfrm>
          <a:prstGeom prst="wedgeRoundRectCallout">
            <a:avLst>
              <a:gd name="adj1" fmla="val 68288"/>
              <a:gd name="adj2" fmla="val 60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Inputs and outputs at each stage, including transport</a:t>
            </a:r>
            <a:endParaRPr lang="en-GB" dirty="0">
              <a:solidFill>
                <a:schemeClr val="tx1"/>
              </a:solidFill>
            </a:endParaRPr>
          </a:p>
        </p:txBody>
      </p:sp>
      <p:sp>
        <p:nvSpPr>
          <p:cNvPr id="28" name="Rounded Rectangular Callout 27"/>
          <p:cNvSpPr/>
          <p:nvPr/>
        </p:nvSpPr>
        <p:spPr>
          <a:xfrm>
            <a:off x="577046" y="3323358"/>
            <a:ext cx="2116878" cy="784916"/>
          </a:xfrm>
          <a:prstGeom prst="wedgeRoundRectCallout">
            <a:avLst>
              <a:gd name="adj1" fmla="val 68288"/>
              <a:gd name="adj2" fmla="val 60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Effects of inputs and outputs grouped into categories</a:t>
            </a:r>
            <a:endParaRPr lang="en-GB" dirty="0">
              <a:solidFill>
                <a:schemeClr val="tx1"/>
              </a:solidFill>
            </a:endParaRPr>
          </a:p>
        </p:txBody>
      </p:sp>
      <p:sp>
        <p:nvSpPr>
          <p:cNvPr id="29" name="Rounded Rectangular Callout 28"/>
          <p:cNvSpPr/>
          <p:nvPr/>
        </p:nvSpPr>
        <p:spPr>
          <a:xfrm>
            <a:off x="6840913" y="1873154"/>
            <a:ext cx="1674437" cy="1224309"/>
          </a:xfrm>
          <a:prstGeom prst="wedgeRoundRectCallout">
            <a:avLst>
              <a:gd name="adj1" fmla="val -69090"/>
              <a:gd name="adj2" fmla="val 80201"/>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Results reported, evaluate opportunities to reduce impact</a:t>
            </a:r>
            <a:endParaRPr lang="en-GB" dirty="0">
              <a:solidFill>
                <a:schemeClr val="tx1"/>
              </a:solidFill>
            </a:endParaRPr>
          </a:p>
        </p:txBody>
      </p:sp>
      <p:sp>
        <p:nvSpPr>
          <p:cNvPr id="4" name="Oval 3"/>
          <p:cNvSpPr/>
          <p:nvPr/>
        </p:nvSpPr>
        <p:spPr>
          <a:xfrm>
            <a:off x="2954568" y="1492826"/>
            <a:ext cx="320673" cy="320673"/>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a:t>
            </a:r>
          </a:p>
        </p:txBody>
      </p:sp>
      <p:sp>
        <p:nvSpPr>
          <p:cNvPr id="37" name="Oval 36"/>
          <p:cNvSpPr/>
          <p:nvPr/>
        </p:nvSpPr>
        <p:spPr>
          <a:xfrm>
            <a:off x="2957865" y="2397514"/>
            <a:ext cx="320673" cy="320673"/>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2</a:t>
            </a:r>
            <a:endParaRPr lang="en-GB" dirty="0"/>
          </a:p>
        </p:txBody>
      </p:sp>
      <p:sp>
        <p:nvSpPr>
          <p:cNvPr id="38" name="Oval 37"/>
          <p:cNvSpPr/>
          <p:nvPr/>
        </p:nvSpPr>
        <p:spPr>
          <a:xfrm>
            <a:off x="2958085" y="3365177"/>
            <a:ext cx="320673" cy="320673"/>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3</a:t>
            </a:r>
            <a:endParaRPr lang="en-GB" dirty="0"/>
          </a:p>
        </p:txBody>
      </p:sp>
      <p:sp>
        <p:nvSpPr>
          <p:cNvPr id="39" name="Oval 38"/>
          <p:cNvSpPr/>
          <p:nvPr/>
        </p:nvSpPr>
        <p:spPr>
          <a:xfrm>
            <a:off x="4967011" y="1492315"/>
            <a:ext cx="320673" cy="320673"/>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4</a:t>
            </a:r>
            <a:endParaRPr lang="en-GB" dirty="0"/>
          </a:p>
        </p:txBody>
      </p:sp>
    </p:spTree>
    <p:extLst>
      <p:ext uri="{BB962C8B-B14F-4D97-AF65-F5344CB8AC3E}">
        <p14:creationId xmlns:p14="http://schemas.microsoft.com/office/powerpoint/2010/main" val="3990811640"/>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1950" y="365127"/>
            <a:ext cx="8153400" cy="880578"/>
          </a:xfrm>
        </p:spPr>
        <p:txBody>
          <a:bodyPr/>
          <a:lstStyle/>
          <a:p>
            <a:r>
              <a:rPr lang="en-GB" dirty="0" smtClean="0"/>
              <a:t>Figure 11.6:  </a:t>
            </a:r>
            <a:r>
              <a:rPr lang="en-GB" b="1" dirty="0" smtClean="0"/>
              <a:t>Life Cycle Assessment for jeans</a:t>
            </a:r>
            <a:endParaRPr lang="en-GB" b="1" dirty="0"/>
          </a:p>
        </p:txBody>
      </p:sp>
      <p:graphicFrame>
        <p:nvGraphicFramePr>
          <p:cNvPr id="3" name="Object 2"/>
          <p:cNvGraphicFramePr>
            <a:graphicFrameLocks noChangeAspect="1"/>
          </p:cNvGraphicFramePr>
          <p:nvPr>
            <p:extLst>
              <p:ext uri="{D42A27DB-BD31-4B8C-83A1-F6EECF244321}">
                <p14:modId xmlns:p14="http://schemas.microsoft.com/office/powerpoint/2010/main" val="1520999233"/>
              </p:ext>
            </p:extLst>
          </p:nvPr>
        </p:nvGraphicFramePr>
        <p:xfrm>
          <a:off x="361950" y="1396494"/>
          <a:ext cx="8420100" cy="3438525"/>
        </p:xfrm>
        <a:graphic>
          <a:graphicData uri="http://schemas.openxmlformats.org/presentationml/2006/ole">
            <mc:AlternateContent xmlns:mc="http://schemas.openxmlformats.org/markup-compatibility/2006">
              <mc:Choice xmlns:v="urn:schemas-microsoft-com:vml" Requires="v">
                <p:oleObj spid="_x0000_s12511" name="Worksheet" r:id="rId3" imgW="8419996" imgH="3438414" progId="Excel.Sheet.12">
                  <p:embed/>
                </p:oleObj>
              </mc:Choice>
              <mc:Fallback>
                <p:oleObj name="Worksheet" r:id="rId3" imgW="8419996" imgH="3438414" progId="Excel.Sheet.12">
                  <p:embed/>
                  <p:pic>
                    <p:nvPicPr>
                      <p:cNvPr id="0" name=""/>
                      <p:cNvPicPr/>
                      <p:nvPr/>
                    </p:nvPicPr>
                    <p:blipFill>
                      <a:blip r:embed="rId4"/>
                      <a:stretch>
                        <a:fillRect/>
                      </a:stretch>
                    </p:blipFill>
                    <p:spPr>
                      <a:xfrm>
                        <a:off x="361950" y="1396494"/>
                        <a:ext cx="8420100" cy="3438525"/>
                      </a:xfrm>
                      <a:prstGeom prst="rect">
                        <a:avLst/>
                      </a:prstGeom>
                    </p:spPr>
                  </p:pic>
                </p:oleObj>
              </mc:Fallback>
            </mc:AlternateContent>
          </a:graphicData>
        </a:graphic>
      </p:graphicFrame>
    </p:spTree>
    <p:extLst>
      <p:ext uri="{BB962C8B-B14F-4D97-AF65-F5344CB8AC3E}">
        <p14:creationId xmlns:p14="http://schemas.microsoft.com/office/powerpoint/2010/main" val="1199074526"/>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11 key points</a:t>
            </a:r>
            <a:endParaRPr lang="en-GB" dirty="0"/>
          </a:p>
        </p:txBody>
      </p:sp>
      <p:sp>
        <p:nvSpPr>
          <p:cNvPr id="3" name="Content Placeholder 2"/>
          <p:cNvSpPr>
            <a:spLocks noGrp="1"/>
          </p:cNvSpPr>
          <p:nvPr>
            <p:ph idx="1"/>
          </p:nvPr>
        </p:nvSpPr>
        <p:spPr/>
        <p:txBody>
          <a:bodyPr/>
          <a:lstStyle/>
          <a:p>
            <a:pPr marL="0" indent="0">
              <a:buNone/>
            </a:pPr>
            <a:r>
              <a:rPr lang="en-GB" dirty="0"/>
              <a:t>Sourcing and procurement teams can play pivotal roles in the transition to a circular economy, for both </a:t>
            </a:r>
            <a:endParaRPr lang="en-GB" dirty="0" smtClean="0"/>
          </a:p>
          <a:p>
            <a:r>
              <a:rPr lang="en-GB" dirty="0" smtClean="0"/>
              <a:t>the </a:t>
            </a:r>
            <a:r>
              <a:rPr lang="en-GB" dirty="0"/>
              <a:t>product and services provided by the company, and </a:t>
            </a:r>
            <a:endParaRPr lang="en-GB" dirty="0" smtClean="0"/>
          </a:p>
          <a:p>
            <a:r>
              <a:rPr lang="en-GB" dirty="0" smtClean="0"/>
              <a:t>in </a:t>
            </a:r>
            <a:r>
              <a:rPr lang="en-GB" dirty="0"/>
              <a:t>changing the approach to procurement of internal services, facilities and consumables.</a:t>
            </a:r>
          </a:p>
          <a:p>
            <a:endParaRPr lang="en-GB" dirty="0"/>
          </a:p>
        </p:txBody>
      </p:sp>
    </p:spTree>
    <p:extLst>
      <p:ext uri="{BB962C8B-B14F-4D97-AF65-F5344CB8AC3E}">
        <p14:creationId xmlns:p14="http://schemas.microsoft.com/office/powerpoint/2010/main" val="2485674502"/>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11 resources</a:t>
            </a:r>
            <a:endParaRPr lang="en-GB" dirty="0"/>
          </a:p>
        </p:txBody>
      </p:sp>
      <p:sp>
        <p:nvSpPr>
          <p:cNvPr id="3" name="Content Placeholder 2"/>
          <p:cNvSpPr>
            <a:spLocks noGrp="1"/>
          </p:cNvSpPr>
          <p:nvPr>
            <p:ph idx="1"/>
          </p:nvPr>
        </p:nvSpPr>
        <p:spPr/>
        <p:txBody>
          <a:bodyPr/>
          <a:lstStyle/>
          <a:p>
            <a:pPr lvl="0"/>
            <a:r>
              <a:rPr lang="en-GB" dirty="0"/>
              <a:t>Sustainable Procurement Resource Centre (focussed on public procurement) </a:t>
            </a:r>
            <a:r>
              <a:rPr lang="en-GB" u="sng" dirty="0">
                <a:hlinkClick r:id="rId2"/>
              </a:rPr>
              <a:t>www.sustainable-procurement.org/home/</a:t>
            </a:r>
            <a:r>
              <a:rPr lang="en-GB" dirty="0"/>
              <a:t> </a:t>
            </a:r>
            <a:r>
              <a:rPr lang="en-GB" b="1" dirty="0"/>
              <a:t>  </a:t>
            </a:r>
            <a:endParaRPr lang="en-GB" dirty="0"/>
          </a:p>
          <a:p>
            <a:pPr lvl="0"/>
            <a:r>
              <a:rPr lang="en-GB" dirty="0"/>
              <a:t>The Future-Fit Business Benchmark </a:t>
            </a:r>
            <a:r>
              <a:rPr lang="en-GB" u="sng" dirty="0">
                <a:hlinkClick r:id="rId3"/>
              </a:rPr>
              <a:t>futurefitbusiness.org/about/introduction/</a:t>
            </a:r>
            <a:r>
              <a:rPr lang="en-GB" dirty="0"/>
              <a:t> [accessed 8 April 2016]</a:t>
            </a:r>
          </a:p>
          <a:p>
            <a:pPr lvl="0"/>
            <a:r>
              <a:rPr lang="en-GB" dirty="0"/>
              <a:t>United Nations Global Compact (2010), Supply Chain sustainability: a practical guide for continuous improvement </a:t>
            </a:r>
            <a:r>
              <a:rPr lang="en-GB" u="sng" dirty="0">
                <a:hlinkClick r:id="rId4"/>
              </a:rPr>
              <a:t>www.unglobalcompact.org/docs/issues_doc/supply_chain/SupplyChainRep_spread.pdf</a:t>
            </a:r>
            <a:r>
              <a:rPr lang="en-GB" dirty="0"/>
              <a:t> [accessed 1 Jun 2016]</a:t>
            </a:r>
          </a:p>
          <a:p>
            <a:pPr marL="0" indent="0">
              <a:buNone/>
            </a:pPr>
            <a:endParaRPr lang="en-GB" dirty="0"/>
          </a:p>
        </p:txBody>
      </p:sp>
    </p:spTree>
    <p:extLst>
      <p:ext uri="{BB962C8B-B14F-4D97-AF65-F5344CB8AC3E}">
        <p14:creationId xmlns:p14="http://schemas.microsoft.com/office/powerpoint/2010/main" val="409111315"/>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12 overview</a:t>
            </a:r>
            <a:endParaRPr lang="en-GB" dirty="0"/>
          </a:p>
        </p:txBody>
      </p:sp>
      <p:sp>
        <p:nvSpPr>
          <p:cNvPr id="3" name="Content Placeholder 2"/>
          <p:cNvSpPr>
            <a:spLocks noGrp="1"/>
          </p:cNvSpPr>
          <p:nvPr>
            <p:ph idx="1"/>
          </p:nvPr>
        </p:nvSpPr>
        <p:spPr>
          <a:xfrm>
            <a:off x="628650" y="1318244"/>
            <a:ext cx="7886700" cy="4666215"/>
          </a:xfrm>
        </p:spPr>
        <p:txBody>
          <a:bodyPr>
            <a:normAutofit fontScale="92500" lnSpcReduction="20000"/>
          </a:bodyPr>
          <a:lstStyle/>
          <a:p>
            <a:pPr marL="0" indent="0">
              <a:buNone/>
            </a:pPr>
            <a:r>
              <a:rPr lang="en-GB" dirty="0" smtClean="0"/>
              <a:t> </a:t>
            </a:r>
            <a:r>
              <a:rPr lang="en-GB" i="1" dirty="0"/>
              <a:t>‘If repair, remanufacturing and recycling become commonplace, would we still ship our raw materials across great distances to be recycled?’</a:t>
            </a:r>
            <a:r>
              <a:rPr lang="en-GB" dirty="0" smtClean="0"/>
              <a:t> </a:t>
            </a:r>
            <a:r>
              <a:rPr lang="en-GB" sz="1900" dirty="0"/>
              <a:t>Dr Dai Morgan, Institute for Manufacturing, University of Cambridge (2014)</a:t>
            </a:r>
            <a:endParaRPr lang="en-GB" dirty="0"/>
          </a:p>
          <a:p>
            <a:pPr marL="0" indent="0">
              <a:buNone/>
            </a:pPr>
            <a:r>
              <a:rPr lang="en-GB" dirty="0"/>
              <a:t>For the ‘midstream’ of the supply chain, we focus on the final manufacturing and assembly process, consolidating and preparing stock for sale to customers.  We review:  </a:t>
            </a:r>
          </a:p>
          <a:p>
            <a:pPr lvl="0"/>
            <a:r>
              <a:rPr lang="en-GB" dirty="0"/>
              <a:t>issues and trends for </a:t>
            </a:r>
            <a:r>
              <a:rPr lang="en-GB" b="1" dirty="0"/>
              <a:t>traditional supply chains</a:t>
            </a:r>
            <a:r>
              <a:rPr lang="en-GB" dirty="0"/>
              <a:t>;</a:t>
            </a:r>
          </a:p>
          <a:p>
            <a:r>
              <a:rPr lang="en-GB" dirty="0"/>
              <a:t>supply chain ‘</a:t>
            </a:r>
            <a:r>
              <a:rPr lang="en-GB" b="1" dirty="0"/>
              <a:t>midstream’ developments for the circular economy</a:t>
            </a:r>
            <a:r>
              <a:rPr lang="en-GB" dirty="0"/>
              <a:t>:  </a:t>
            </a:r>
            <a:r>
              <a:rPr lang="en-GB" b="1" dirty="0"/>
              <a:t>local versus global</a:t>
            </a:r>
            <a:r>
              <a:rPr lang="en-GB" dirty="0"/>
              <a:t>, including trends towards distributed manufacturing; </a:t>
            </a:r>
            <a:r>
              <a:rPr lang="en-GB" b="1" dirty="0"/>
              <a:t>industrial symbiosis, by-products and co-products</a:t>
            </a:r>
            <a:r>
              <a:rPr lang="en-GB" dirty="0"/>
              <a:t>; and </a:t>
            </a:r>
            <a:r>
              <a:rPr lang="en-GB" b="1" dirty="0"/>
              <a:t>remanufacturing</a:t>
            </a:r>
            <a:r>
              <a:rPr lang="en-GB" dirty="0"/>
              <a:t>;</a:t>
            </a:r>
          </a:p>
          <a:p>
            <a:pPr lvl="0"/>
            <a:r>
              <a:rPr lang="en-GB" b="1" dirty="0"/>
              <a:t>packaging</a:t>
            </a:r>
            <a:r>
              <a:rPr lang="en-GB" dirty="0"/>
              <a:t> for the circular economy;</a:t>
            </a:r>
          </a:p>
          <a:p>
            <a:pPr lvl="0"/>
            <a:r>
              <a:rPr lang="en-GB" b="1" dirty="0"/>
              <a:t>enabling technologies</a:t>
            </a:r>
            <a:r>
              <a:rPr lang="en-GB" dirty="0"/>
              <a:t>: 3DP, big data and communications;</a:t>
            </a:r>
          </a:p>
          <a:p>
            <a:pPr lvl="0"/>
            <a:r>
              <a:rPr lang="en-GB" b="1" dirty="0"/>
              <a:t>relationships</a:t>
            </a:r>
            <a:r>
              <a:rPr lang="en-GB" dirty="0"/>
              <a:t>, partnerships and collaboration;</a:t>
            </a:r>
          </a:p>
          <a:p>
            <a:pPr lvl="0"/>
            <a:r>
              <a:rPr lang="en-GB" dirty="0"/>
              <a:t>new </a:t>
            </a:r>
            <a:r>
              <a:rPr lang="en-GB" b="1" dirty="0"/>
              <a:t>value opportunities</a:t>
            </a:r>
            <a:r>
              <a:rPr lang="en-GB" dirty="0"/>
              <a:t>, and measuring success.</a:t>
            </a:r>
          </a:p>
          <a:p>
            <a:pPr marL="0" indent="0">
              <a:buNone/>
            </a:pPr>
            <a:endParaRPr lang="en-GB" dirty="0" smtClean="0"/>
          </a:p>
          <a:p>
            <a:pPr marL="0" indent="0">
              <a:buNone/>
            </a:pPr>
            <a:r>
              <a:rPr lang="en-GB" sz="1500" dirty="0" smtClean="0"/>
              <a:t>Morgan</a:t>
            </a:r>
            <a:r>
              <a:rPr lang="en-GB" sz="1500" dirty="0"/>
              <a:t>, D (2014) Predicting the unpredictable: the future of manufacturing, </a:t>
            </a:r>
            <a:r>
              <a:rPr lang="en-GB" sz="1500" i="1" dirty="0"/>
              <a:t>Institute for Manufacturing Review</a:t>
            </a:r>
            <a:r>
              <a:rPr lang="en-GB" sz="1500" dirty="0"/>
              <a:t>, Issue 1, published by University of Cambridge </a:t>
            </a:r>
          </a:p>
          <a:p>
            <a:endParaRPr lang="en-GB" dirty="0"/>
          </a:p>
        </p:txBody>
      </p:sp>
      <p:grpSp>
        <p:nvGrpSpPr>
          <p:cNvPr id="4" name="Group 3"/>
          <p:cNvGrpSpPr/>
          <p:nvPr/>
        </p:nvGrpSpPr>
        <p:grpSpPr>
          <a:xfrm>
            <a:off x="272870" y="5676983"/>
            <a:ext cx="8324667" cy="1044000"/>
            <a:chOff x="272870" y="3735888"/>
            <a:chExt cx="8324667" cy="1044000"/>
          </a:xfrm>
        </p:grpSpPr>
        <p:sp>
          <p:nvSpPr>
            <p:cNvPr id="5" name="Flowchart: Process 4"/>
            <p:cNvSpPr/>
            <p:nvPr/>
          </p:nvSpPr>
          <p:spPr>
            <a:xfrm>
              <a:off x="2535597" y="3735888"/>
              <a:ext cx="1224000" cy="1044000"/>
            </a:xfrm>
            <a:prstGeom prst="flowChartProcess">
              <a:avLst/>
            </a:prstGeom>
            <a:solidFill>
              <a:schemeClr val="bg1">
                <a:lumMod val="95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Supply Chains for a CE</a:t>
              </a:r>
            </a:p>
            <a:p>
              <a:pPr algn="ctr"/>
              <a:r>
                <a:rPr lang="en-GB" b="1" dirty="0" smtClean="0"/>
                <a:t>Plan &amp; strategy</a:t>
              </a:r>
              <a:endParaRPr lang="en-GB" b="1" dirty="0"/>
            </a:p>
          </p:txBody>
        </p:sp>
        <p:sp>
          <p:nvSpPr>
            <p:cNvPr id="6" name="Flowchart: Process 5"/>
            <p:cNvSpPr/>
            <p:nvPr/>
          </p:nvSpPr>
          <p:spPr>
            <a:xfrm>
              <a:off x="4163290"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S-C </a:t>
              </a:r>
              <a:r>
                <a:rPr lang="en-GB" b="1" dirty="0" smtClean="0"/>
                <a:t>upstream:</a:t>
              </a:r>
              <a:r>
                <a:rPr lang="en-GB" dirty="0"/>
                <a:t> </a:t>
              </a:r>
              <a:r>
                <a:rPr lang="en-GB" dirty="0" smtClean="0"/>
                <a:t>sourcing &amp; procurement</a:t>
              </a:r>
              <a:endParaRPr lang="en-GB" dirty="0"/>
            </a:p>
          </p:txBody>
        </p:sp>
        <p:sp>
          <p:nvSpPr>
            <p:cNvPr id="7" name="TextBox 6"/>
            <p:cNvSpPr txBox="1"/>
            <p:nvPr/>
          </p:nvSpPr>
          <p:spPr>
            <a:xfrm>
              <a:off x="775454" y="3903945"/>
              <a:ext cx="1649497" cy="707886"/>
            </a:xfrm>
            <a:prstGeom prst="rect">
              <a:avLst/>
            </a:prstGeom>
            <a:noFill/>
          </p:spPr>
          <p:txBody>
            <a:bodyPr wrap="square" rtlCol="0">
              <a:spAutoFit/>
            </a:bodyPr>
            <a:lstStyle/>
            <a:p>
              <a:r>
                <a:rPr lang="en-GB" sz="1400" b="1" dirty="0" smtClean="0">
                  <a:latin typeface="+mn-lt"/>
                </a:rPr>
                <a:t>What does it mean for supply chains?</a:t>
              </a:r>
            </a:p>
            <a:p>
              <a:r>
                <a:rPr lang="en-GB" sz="1200" dirty="0" smtClean="0">
                  <a:latin typeface="+mn-lt"/>
                </a:rPr>
                <a:t>Chapters 10-13</a:t>
              </a:r>
              <a:endParaRPr lang="en-GB" sz="1200" dirty="0">
                <a:latin typeface="+mn-lt"/>
              </a:endParaRPr>
            </a:p>
          </p:txBody>
        </p:sp>
        <p:sp>
          <p:nvSpPr>
            <p:cNvPr id="8" name="Flowchart: Process 7"/>
            <p:cNvSpPr/>
            <p:nvPr/>
          </p:nvSpPr>
          <p:spPr>
            <a:xfrm>
              <a:off x="5768414"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S-C </a:t>
              </a:r>
              <a:r>
                <a:rPr lang="en-GB" b="1" dirty="0" smtClean="0"/>
                <a:t>Midstream: </a:t>
              </a:r>
              <a:r>
                <a:rPr lang="en-GB" dirty="0" smtClean="0"/>
                <a:t> manufactur</a:t>
              </a:r>
              <a:r>
                <a:rPr lang="en-GB" dirty="0"/>
                <a:t>e</a:t>
              </a:r>
              <a:r>
                <a:rPr lang="en-GB" dirty="0" smtClean="0"/>
                <a:t> process</a:t>
              </a:r>
              <a:endParaRPr lang="en-GB" dirty="0"/>
            </a:p>
          </p:txBody>
        </p:sp>
        <p:sp>
          <p:nvSpPr>
            <p:cNvPr id="9" name="Flowchart: Process 8"/>
            <p:cNvSpPr/>
            <p:nvPr/>
          </p:nvSpPr>
          <p:spPr>
            <a:xfrm>
              <a:off x="7373537"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S-C </a:t>
              </a:r>
              <a:r>
                <a:rPr lang="en-GB" b="1" dirty="0" smtClean="0"/>
                <a:t>Downstream</a:t>
              </a:r>
              <a:r>
                <a:rPr lang="en-GB" dirty="0" smtClean="0"/>
                <a:t>: distribution &amp; reverse logistics</a:t>
              </a:r>
              <a:endParaRPr lang="en-GB" dirty="0"/>
            </a:p>
          </p:txBody>
        </p:sp>
        <p:cxnSp>
          <p:nvCxnSpPr>
            <p:cNvPr id="10" name="Straight Arrow Connector 9"/>
            <p:cNvCxnSpPr>
              <a:stCxn id="5" idx="3"/>
              <a:endCxn id="6" idx="1"/>
            </p:cNvCxnSpPr>
            <p:nvPr/>
          </p:nvCxnSpPr>
          <p:spPr>
            <a:xfrm>
              <a:off x="3759597" y="4257888"/>
              <a:ext cx="40369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8" idx="3"/>
              <a:endCxn id="9" idx="1"/>
            </p:cNvCxnSpPr>
            <p:nvPr/>
          </p:nvCxnSpPr>
          <p:spPr>
            <a:xfrm>
              <a:off x="6992414" y="4257888"/>
              <a:ext cx="38112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6" idx="3"/>
              <a:endCxn id="8" idx="1"/>
            </p:cNvCxnSpPr>
            <p:nvPr/>
          </p:nvCxnSpPr>
          <p:spPr>
            <a:xfrm>
              <a:off x="5387290" y="4257888"/>
              <a:ext cx="3811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Oval 12"/>
            <p:cNvSpPr/>
            <p:nvPr/>
          </p:nvSpPr>
          <p:spPr>
            <a:xfrm>
              <a:off x="272870" y="4044416"/>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3</a:t>
              </a:r>
            </a:p>
          </p:txBody>
        </p:sp>
      </p:grpSp>
    </p:spTree>
    <p:extLst>
      <p:ext uri="{BB962C8B-B14F-4D97-AF65-F5344CB8AC3E}">
        <p14:creationId xmlns:p14="http://schemas.microsoft.com/office/powerpoint/2010/main" val="1198806715"/>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Figure 12.1:  </a:t>
            </a:r>
            <a:r>
              <a:rPr lang="en-GB" sz="2800" b="1" dirty="0" smtClean="0"/>
              <a:t>Re-shaping manufacturing supply chains</a:t>
            </a:r>
            <a:endParaRPr lang="en-GB" sz="2800" b="1" dirty="0"/>
          </a:p>
        </p:txBody>
      </p:sp>
      <p:sp>
        <p:nvSpPr>
          <p:cNvPr id="17" name="Pentagon 16"/>
          <p:cNvSpPr/>
          <p:nvPr/>
        </p:nvSpPr>
        <p:spPr>
          <a:xfrm flipH="1">
            <a:off x="753037" y="1927116"/>
            <a:ext cx="3420000" cy="2322155"/>
          </a:xfrm>
          <a:prstGeom prst="homePlate">
            <a:avLst>
              <a:gd name="adj" fmla="val 26837"/>
            </a:avLst>
          </a:prstGeom>
          <a:solidFill>
            <a:schemeClr val="bg2"/>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6">
              <a:shade val="80000"/>
              <a:hueOff val="0"/>
              <a:satOff val="0"/>
              <a:lumOff val="0"/>
              <a:alphaOff val="0"/>
            </a:schemeClr>
          </a:fillRef>
          <a:effectRef idx="1">
            <a:schemeClr val="accent6">
              <a:shade val="80000"/>
              <a:hueOff val="0"/>
              <a:satOff val="0"/>
              <a:lumOff val="0"/>
              <a:alphaOff val="0"/>
            </a:schemeClr>
          </a:effectRef>
          <a:fontRef idx="minor">
            <a:schemeClr val="dk1"/>
          </a:fontRef>
        </p:style>
        <p:txBody>
          <a:bodyPr spcFirstLastPara="0" vert="horz" wrap="square" lIns="360000" tIns="1073790" rIns="135127" bIns="1073793" numCol="1" spcCol="1270" anchor="ctr" anchorCtr="0">
            <a:noAutofit/>
          </a:bodyPr>
          <a:lstStyle/>
          <a:p>
            <a:pPr lvl="0" algn="l" defTabSz="844550">
              <a:lnSpc>
                <a:spcPct val="90000"/>
              </a:lnSpc>
              <a:spcBef>
                <a:spcPct val="0"/>
              </a:spcBef>
              <a:spcAft>
                <a:spcPct val="35000"/>
              </a:spcAft>
            </a:pPr>
            <a:r>
              <a:rPr lang="en-GB" sz="1900" kern="1200" dirty="0" smtClean="0"/>
              <a:t>Complex global networks</a:t>
            </a:r>
            <a:endParaRPr lang="en-GB" sz="1900" kern="1200" dirty="0"/>
          </a:p>
          <a:p>
            <a:pPr marL="114300" lvl="1" indent="-114300" defTabSz="666750">
              <a:lnSpc>
                <a:spcPct val="90000"/>
              </a:lnSpc>
              <a:spcAft>
                <a:spcPct val="15000"/>
              </a:spcAft>
              <a:buFontTx/>
              <a:buChar char="••"/>
            </a:pPr>
            <a:r>
              <a:rPr lang="en-GB" sz="1500" dirty="0" smtClean="0"/>
              <a:t>East-West g</a:t>
            </a:r>
            <a:r>
              <a:rPr lang="en-GB" sz="1500" kern="1200" dirty="0" smtClean="0"/>
              <a:t>eopolitical relations</a:t>
            </a:r>
          </a:p>
          <a:p>
            <a:pPr marL="114300" lvl="1" indent="-114300" defTabSz="666750">
              <a:lnSpc>
                <a:spcPct val="90000"/>
              </a:lnSpc>
              <a:spcAft>
                <a:spcPct val="15000"/>
              </a:spcAft>
              <a:buFontTx/>
              <a:buChar char="••"/>
            </a:pPr>
            <a:r>
              <a:rPr lang="en-GB" sz="1500" kern="1200" dirty="0" smtClean="0"/>
              <a:t>Physical &amp; financial infrastructure</a:t>
            </a:r>
            <a:endParaRPr lang="en-GB" sz="1500" kern="1200" dirty="0"/>
          </a:p>
          <a:p>
            <a:pPr marL="114300" lvl="1" indent="-114300" algn="l" defTabSz="666750">
              <a:lnSpc>
                <a:spcPct val="90000"/>
              </a:lnSpc>
              <a:spcBef>
                <a:spcPct val="0"/>
              </a:spcBef>
              <a:spcAft>
                <a:spcPct val="15000"/>
              </a:spcAft>
              <a:buChar char="••"/>
            </a:pPr>
            <a:r>
              <a:rPr lang="en-GB" sz="1500" kern="1200" dirty="0" smtClean="0"/>
              <a:t>Digital information</a:t>
            </a:r>
            <a:endParaRPr lang="en-GB" sz="1500" kern="1200" dirty="0"/>
          </a:p>
          <a:p>
            <a:pPr marL="114300" lvl="1" indent="-114300" algn="l" defTabSz="666750">
              <a:lnSpc>
                <a:spcPct val="90000"/>
              </a:lnSpc>
              <a:spcBef>
                <a:spcPct val="0"/>
              </a:spcBef>
              <a:spcAft>
                <a:spcPct val="15000"/>
              </a:spcAft>
              <a:buChar char="••"/>
            </a:pPr>
            <a:r>
              <a:rPr lang="en-GB" sz="1500" kern="1200" dirty="0" smtClean="0"/>
              <a:t>Computerized manufacturing</a:t>
            </a:r>
            <a:endParaRPr lang="en-GB" sz="1500" kern="1200" dirty="0"/>
          </a:p>
        </p:txBody>
      </p:sp>
      <p:sp>
        <p:nvSpPr>
          <p:cNvPr id="18" name="Pentagon 17"/>
          <p:cNvSpPr/>
          <p:nvPr/>
        </p:nvSpPr>
        <p:spPr>
          <a:xfrm>
            <a:off x="4599003" y="1927116"/>
            <a:ext cx="3456000" cy="2322155"/>
          </a:xfrm>
          <a:prstGeom prst="homePlate">
            <a:avLst>
              <a:gd name="adj" fmla="val 26258"/>
            </a:avLst>
          </a:prstGeom>
          <a:scene3d>
            <a:camera prst="orthographicFront"/>
            <a:lightRig rig="flat" dir="t"/>
          </a:scene3d>
          <a:sp3d prstMaterial="dkEdge">
            <a:bevelT w="8200" h="38100"/>
          </a:sp3d>
        </p:spPr>
        <p:style>
          <a:lnRef idx="0">
            <a:schemeClr val="lt1">
              <a:hueOff val="0"/>
              <a:satOff val="0"/>
              <a:lumOff val="0"/>
              <a:alphaOff val="0"/>
            </a:schemeClr>
          </a:lnRef>
          <a:fillRef idx="2">
            <a:schemeClr val="accent6">
              <a:shade val="80000"/>
              <a:hueOff val="0"/>
              <a:satOff val="0"/>
              <a:lumOff val="35752"/>
              <a:alphaOff val="0"/>
            </a:schemeClr>
          </a:fillRef>
          <a:effectRef idx="1">
            <a:schemeClr val="accent6">
              <a:shade val="80000"/>
              <a:hueOff val="0"/>
              <a:satOff val="0"/>
              <a:lumOff val="35752"/>
              <a:alphaOff val="0"/>
            </a:schemeClr>
          </a:effectRef>
          <a:fontRef idx="minor">
            <a:schemeClr val="dk1"/>
          </a:fontRef>
        </p:style>
        <p:txBody>
          <a:bodyPr spcFirstLastPara="0" vert="horz" wrap="square" lIns="135129" tIns="1073792" rIns="360000" bIns="1073791" numCol="1" spcCol="1270" anchor="ctr" anchorCtr="0">
            <a:noAutofit/>
          </a:bodyPr>
          <a:lstStyle/>
          <a:p>
            <a:pPr lvl="0" algn="l" defTabSz="844550">
              <a:lnSpc>
                <a:spcPct val="90000"/>
              </a:lnSpc>
              <a:spcBef>
                <a:spcPct val="0"/>
              </a:spcBef>
              <a:spcAft>
                <a:spcPct val="35000"/>
              </a:spcAft>
            </a:pPr>
            <a:r>
              <a:rPr lang="en-GB" sz="1900" kern="1200" dirty="0" smtClean="0"/>
              <a:t>Local supply chains</a:t>
            </a:r>
            <a:endParaRPr lang="en-GB" sz="1900" kern="1200" dirty="0"/>
          </a:p>
          <a:p>
            <a:pPr marL="114300" lvl="1" indent="-114300" algn="l" defTabSz="666750">
              <a:lnSpc>
                <a:spcPct val="90000"/>
              </a:lnSpc>
              <a:spcBef>
                <a:spcPct val="0"/>
              </a:spcBef>
              <a:spcAft>
                <a:spcPct val="15000"/>
              </a:spcAft>
              <a:buChar char="••"/>
            </a:pPr>
            <a:r>
              <a:rPr lang="en-GB" sz="1500" kern="1200" dirty="0" smtClean="0"/>
              <a:t>Currency volatility</a:t>
            </a:r>
            <a:endParaRPr lang="en-GB" sz="1500" kern="1200" dirty="0"/>
          </a:p>
          <a:p>
            <a:pPr marL="114300" lvl="1" indent="-114300" algn="l" defTabSz="666750">
              <a:lnSpc>
                <a:spcPct val="90000"/>
              </a:lnSpc>
              <a:spcBef>
                <a:spcPct val="0"/>
              </a:spcBef>
              <a:spcAft>
                <a:spcPct val="15000"/>
              </a:spcAft>
              <a:buChar char="••"/>
            </a:pPr>
            <a:r>
              <a:rPr lang="en-GB" sz="1500" kern="1200" dirty="0" smtClean="0"/>
              <a:t>Sovereign debt pressures</a:t>
            </a:r>
            <a:endParaRPr lang="en-GB" sz="1500" kern="1200" dirty="0"/>
          </a:p>
          <a:p>
            <a:pPr marL="114300" lvl="1" indent="-114300" algn="l" defTabSz="666750">
              <a:lnSpc>
                <a:spcPct val="90000"/>
              </a:lnSpc>
              <a:spcBef>
                <a:spcPct val="0"/>
              </a:spcBef>
              <a:spcAft>
                <a:spcPct val="15000"/>
              </a:spcAft>
              <a:buChar char="••"/>
            </a:pPr>
            <a:r>
              <a:rPr lang="en-GB" sz="1500" kern="1200" dirty="0" smtClean="0"/>
              <a:t>Protectionist trade policies</a:t>
            </a:r>
          </a:p>
          <a:p>
            <a:pPr marL="114300" lvl="1" indent="-114300" algn="l" defTabSz="666750">
              <a:lnSpc>
                <a:spcPct val="90000"/>
              </a:lnSpc>
              <a:spcBef>
                <a:spcPct val="0"/>
              </a:spcBef>
              <a:spcAft>
                <a:spcPct val="15000"/>
              </a:spcAft>
              <a:buChar char="••"/>
            </a:pPr>
            <a:endParaRPr lang="en-GB" sz="1500" dirty="0"/>
          </a:p>
          <a:p>
            <a:pPr marL="114300" lvl="1" indent="-114300" algn="l" defTabSz="666750">
              <a:lnSpc>
                <a:spcPct val="90000"/>
              </a:lnSpc>
              <a:spcBef>
                <a:spcPct val="0"/>
              </a:spcBef>
              <a:spcAft>
                <a:spcPct val="15000"/>
              </a:spcAft>
              <a:buChar char="••"/>
            </a:pPr>
            <a:endParaRPr lang="en-GB" sz="1500" kern="1200" dirty="0"/>
          </a:p>
        </p:txBody>
      </p:sp>
      <p:sp>
        <p:nvSpPr>
          <p:cNvPr id="5" name="TextBox 4"/>
          <p:cNvSpPr txBox="1"/>
          <p:nvPr/>
        </p:nvSpPr>
        <p:spPr>
          <a:xfrm>
            <a:off x="628650" y="4653683"/>
            <a:ext cx="7886700" cy="276999"/>
          </a:xfrm>
          <a:prstGeom prst="rect">
            <a:avLst/>
          </a:prstGeom>
          <a:noFill/>
        </p:spPr>
        <p:txBody>
          <a:bodyPr wrap="square" rtlCol="0">
            <a:spAutoFit/>
          </a:bodyPr>
          <a:lstStyle/>
          <a:p>
            <a:r>
              <a:rPr lang="en-GB" sz="1200" dirty="0"/>
              <a:t>Source:  World Economic Forum (2012) The </a:t>
            </a:r>
            <a:r>
              <a:rPr lang="en-GB" sz="1200" dirty="0" smtClean="0"/>
              <a:t>future </a:t>
            </a:r>
            <a:r>
              <a:rPr lang="en-GB" sz="1200" dirty="0"/>
              <a:t>of m</a:t>
            </a:r>
            <a:r>
              <a:rPr lang="en-GB" sz="1200" dirty="0" smtClean="0"/>
              <a:t>anufacturing:  opportunities </a:t>
            </a:r>
            <a:r>
              <a:rPr lang="en-GB" sz="1200" dirty="0"/>
              <a:t>to </a:t>
            </a:r>
            <a:r>
              <a:rPr lang="en-GB" sz="1200" dirty="0" smtClean="0"/>
              <a:t>drive economic </a:t>
            </a:r>
            <a:r>
              <a:rPr lang="en-GB" sz="1200" dirty="0"/>
              <a:t>growth</a:t>
            </a:r>
          </a:p>
        </p:txBody>
      </p:sp>
      <p:cxnSp>
        <p:nvCxnSpPr>
          <p:cNvPr id="7" name="Straight Arrow Connector 6"/>
          <p:cNvCxnSpPr>
            <a:stCxn id="10" idx="3"/>
          </p:cNvCxnSpPr>
          <p:nvPr/>
        </p:nvCxnSpPr>
        <p:spPr>
          <a:xfrm>
            <a:off x="4689354" y="1648455"/>
            <a:ext cx="2746871" cy="0"/>
          </a:xfrm>
          <a:prstGeom prst="straightConnector1">
            <a:avLst/>
          </a:prstGeom>
          <a:ln w="19050">
            <a:solidFill>
              <a:schemeClr val="accent5"/>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4087907" y="1479178"/>
            <a:ext cx="601447" cy="338554"/>
          </a:xfrm>
          <a:prstGeom prst="rect">
            <a:avLst/>
          </a:prstGeom>
          <a:noFill/>
        </p:spPr>
        <p:txBody>
          <a:bodyPr wrap="none" rtlCol="0">
            <a:spAutoFit/>
          </a:bodyPr>
          <a:lstStyle/>
          <a:p>
            <a:r>
              <a:rPr lang="en-GB" sz="1600" b="1" dirty="0" smtClean="0">
                <a:latin typeface="+mn-lt"/>
              </a:rPr>
              <a:t>2010</a:t>
            </a:r>
            <a:endParaRPr lang="en-GB" sz="1600" b="1" dirty="0">
              <a:latin typeface="+mn-lt"/>
            </a:endParaRPr>
          </a:p>
        </p:txBody>
      </p:sp>
      <p:cxnSp>
        <p:nvCxnSpPr>
          <p:cNvPr id="13" name="Straight Arrow Connector 12"/>
          <p:cNvCxnSpPr>
            <a:stCxn id="10" idx="1"/>
          </p:cNvCxnSpPr>
          <p:nvPr/>
        </p:nvCxnSpPr>
        <p:spPr>
          <a:xfrm flipH="1">
            <a:off x="1358155" y="1648455"/>
            <a:ext cx="2729752" cy="0"/>
          </a:xfrm>
          <a:prstGeom prst="straightConnector1">
            <a:avLst/>
          </a:prstGeom>
          <a:ln w="19050">
            <a:solidFill>
              <a:schemeClr val="accent5"/>
            </a:solidFill>
            <a:prstDash val="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6455914"/>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BEBA8EAE-BF5A-486C-A8C5-ECC9F3942E4B}">
                <a14:imgProps xmlns:a14="http://schemas.microsoft.com/office/drawing/2010/main">
                  <a14:imgLayer r:embed="rId3">
                    <a14:imgEffect>
                      <a14:saturation sat="66000"/>
                    </a14:imgEffect>
                  </a14:imgLayer>
                </a14:imgProps>
              </a:ext>
            </a:extLst>
          </a:blip>
          <a:srcRect l="28086" t="26596" r="25746" b="39799"/>
          <a:stretch/>
        </p:blipFill>
        <p:spPr>
          <a:xfrm>
            <a:off x="6427235" y="1677054"/>
            <a:ext cx="1826341" cy="1296113"/>
          </a:xfrm>
          <a:prstGeom prst="rect">
            <a:avLst/>
          </a:prstGeom>
        </p:spPr>
      </p:pic>
      <p:sp>
        <p:nvSpPr>
          <p:cNvPr id="176132" name="Rectangle 214"/>
          <p:cNvSpPr>
            <a:spLocks noGrp="1" noChangeArrowheads="1"/>
          </p:cNvSpPr>
          <p:nvPr>
            <p:ph type="title"/>
          </p:nvPr>
        </p:nvSpPr>
        <p:spPr/>
        <p:txBody>
          <a:bodyPr>
            <a:normAutofit fontScale="90000"/>
          </a:bodyPr>
          <a:lstStyle/>
          <a:p>
            <a:pPr eaLnBrk="1" hangingPunct="1"/>
            <a:r>
              <a:rPr lang="en-GB" dirty="0" smtClean="0"/>
              <a:t>Figure 12.2:  </a:t>
            </a:r>
            <a:r>
              <a:rPr lang="en-GB" b="1" dirty="0" smtClean="0"/>
              <a:t>‘8S’ principles for </a:t>
            </a:r>
            <a:r>
              <a:rPr lang="en-GB" b="1" dirty="0"/>
              <a:t>s</a:t>
            </a:r>
            <a:r>
              <a:rPr lang="en-GB" b="1" dirty="0" smtClean="0"/>
              <a:t>upply chains</a:t>
            </a:r>
            <a:endParaRPr lang="en-US" b="1" dirty="0" smtClean="0"/>
          </a:p>
        </p:txBody>
      </p:sp>
      <p:sp>
        <p:nvSpPr>
          <p:cNvPr id="12" name="AutoShape 10"/>
          <p:cNvSpPr>
            <a:spLocks noChangeArrowheads="1"/>
          </p:cNvSpPr>
          <p:nvPr/>
        </p:nvSpPr>
        <p:spPr bwMode="auto">
          <a:xfrm>
            <a:off x="511108" y="950259"/>
            <a:ext cx="8077361" cy="685800"/>
          </a:xfrm>
          <a:prstGeom prst="homePlate">
            <a:avLst>
              <a:gd name="adj" fmla="val 55544"/>
            </a:avLst>
          </a:prstGeom>
          <a:solidFill>
            <a:schemeClr val="accent3">
              <a:lumMod val="75000"/>
            </a:schemeClr>
          </a:solidFill>
          <a:ln>
            <a:noFill/>
          </a:ln>
          <a:effectLst/>
          <a:extLst/>
        </p:spPr>
        <p:txBody>
          <a:bodyPr wrap="none" anchor="ctr"/>
          <a:lstStyle/>
          <a:p>
            <a:endParaRPr lang="en-US">
              <a:solidFill>
                <a:prstClr val="black"/>
              </a:solidFill>
              <a:latin typeface="Arial" pitchFamily="34" charset="0"/>
              <a:cs typeface="Arial" pitchFamily="34" charset="0"/>
            </a:endParaRPr>
          </a:p>
        </p:txBody>
      </p:sp>
      <p:graphicFrame>
        <p:nvGraphicFramePr>
          <p:cNvPr id="13" name="Group 11"/>
          <p:cNvGraphicFramePr>
            <a:graphicFrameLocks noGrp="1"/>
          </p:cNvGraphicFramePr>
          <p:nvPr>
            <p:extLst/>
          </p:nvPr>
        </p:nvGraphicFramePr>
        <p:xfrm>
          <a:off x="596122" y="999378"/>
          <a:ext cx="7672387" cy="579438"/>
        </p:xfrm>
        <a:graphic>
          <a:graphicData uri="http://schemas.openxmlformats.org/drawingml/2006/table">
            <a:tbl>
              <a:tblPr/>
              <a:tblGrid>
                <a:gridCol w="1027112">
                  <a:extLst>
                    <a:ext uri="{9D8B030D-6E8A-4147-A177-3AD203B41FA5}">
                      <a16:colId xmlns:a16="http://schemas.microsoft.com/office/drawing/2014/main" val="20000"/>
                    </a:ext>
                  </a:extLst>
                </a:gridCol>
                <a:gridCol w="1068388">
                  <a:extLst>
                    <a:ext uri="{9D8B030D-6E8A-4147-A177-3AD203B41FA5}">
                      <a16:colId xmlns:a16="http://schemas.microsoft.com/office/drawing/2014/main" val="20001"/>
                    </a:ext>
                  </a:extLst>
                </a:gridCol>
                <a:gridCol w="1123950">
                  <a:extLst>
                    <a:ext uri="{9D8B030D-6E8A-4147-A177-3AD203B41FA5}">
                      <a16:colId xmlns:a16="http://schemas.microsoft.com/office/drawing/2014/main" val="20002"/>
                    </a:ext>
                  </a:extLst>
                </a:gridCol>
                <a:gridCol w="1068387">
                  <a:extLst>
                    <a:ext uri="{9D8B030D-6E8A-4147-A177-3AD203B41FA5}">
                      <a16:colId xmlns:a16="http://schemas.microsoft.com/office/drawing/2014/main" val="20003"/>
                    </a:ext>
                  </a:extLst>
                </a:gridCol>
                <a:gridCol w="1247775">
                  <a:extLst>
                    <a:ext uri="{9D8B030D-6E8A-4147-A177-3AD203B41FA5}">
                      <a16:colId xmlns:a16="http://schemas.microsoft.com/office/drawing/2014/main" val="20004"/>
                    </a:ext>
                  </a:extLst>
                </a:gridCol>
                <a:gridCol w="1068388">
                  <a:extLst>
                    <a:ext uri="{9D8B030D-6E8A-4147-A177-3AD203B41FA5}">
                      <a16:colId xmlns:a16="http://schemas.microsoft.com/office/drawing/2014/main" val="20005"/>
                    </a:ext>
                  </a:extLst>
                </a:gridCol>
                <a:gridCol w="1068387">
                  <a:extLst>
                    <a:ext uri="{9D8B030D-6E8A-4147-A177-3AD203B41FA5}">
                      <a16:colId xmlns:a16="http://schemas.microsoft.com/office/drawing/2014/main" val="20006"/>
                    </a:ext>
                  </a:extLst>
                </a:gridCol>
              </a:tblGrid>
              <a:tr h="579438">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Design</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cap="flat">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smtClean="0">
                          <a:ln>
                            <a:noFill/>
                          </a:ln>
                          <a:solidFill>
                            <a:srgbClr val="FFFFFF"/>
                          </a:solidFill>
                          <a:effectLst/>
                          <a:latin typeface="Arial" pitchFamily="34" charset="0"/>
                        </a:rPr>
                        <a:t>BoM</a:t>
                      </a:r>
                      <a:endParaRPr kumimoji="0" lang="en-GB" sz="2800" b="0" i="0" u="none" strike="noStrike" cap="none" normalizeH="0" baseline="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smtClean="0">
                          <a:ln>
                            <a:noFill/>
                          </a:ln>
                          <a:solidFill>
                            <a:srgbClr val="FFFFFF"/>
                          </a:solidFill>
                          <a:effectLst/>
                          <a:latin typeface="Arial" pitchFamily="34" charset="0"/>
                        </a:rPr>
                        <a:t>Source</a:t>
                      </a:r>
                      <a:endParaRPr kumimoji="0" lang="en-GB" sz="2800" b="0" i="0" u="none" strike="noStrike" cap="none" normalizeH="0" baseline="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Make</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Deliver</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Use</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Return</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
        <p:nvSpPr>
          <p:cNvPr id="14" name="AutoShape 35"/>
          <p:cNvSpPr>
            <a:spLocks noChangeArrowheads="1"/>
          </p:cNvSpPr>
          <p:nvPr/>
        </p:nvSpPr>
        <p:spPr bwMode="auto">
          <a:xfrm>
            <a:off x="584294" y="1021603"/>
            <a:ext cx="7615953" cy="536575"/>
          </a:xfrm>
          <a:prstGeom prst="roundRect">
            <a:avLst>
              <a:gd name="adj" fmla="val 16667"/>
            </a:avLst>
          </a:prstGeom>
          <a:noFill/>
          <a:ln w="28575" algn="ctr">
            <a:solidFill>
              <a:srgbClr val="FFFFFF"/>
            </a:solidFill>
            <a:prstDash val="sysDot"/>
            <a:round/>
            <a:headEnd/>
            <a:tailEnd/>
          </a:ln>
          <a:effectLst/>
          <a:extLst>
            <a:ext uri="{909E8E84-426E-40DD-AFC4-6F175D3DCCD1}">
              <a14:hiddenFill xmlns:a14="http://schemas.microsoft.com/office/drawing/2010/main">
                <a:solidFill>
                  <a:schemeClr val="folHlink"/>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solidFill>
                <a:prstClr val="black"/>
              </a:solidFill>
              <a:latin typeface="Arial" pitchFamily="34" charset="0"/>
              <a:cs typeface="Arial" pitchFamily="34" charset="0"/>
            </a:endParaRPr>
          </a:p>
        </p:txBody>
      </p:sp>
      <p:sp>
        <p:nvSpPr>
          <p:cNvPr id="8" name="Chevron 7"/>
          <p:cNvSpPr/>
          <p:nvPr/>
        </p:nvSpPr>
        <p:spPr>
          <a:xfrm>
            <a:off x="559595" y="5869095"/>
            <a:ext cx="3371038" cy="624052"/>
          </a:xfrm>
          <a:prstGeom prst="chevron">
            <a:avLst/>
          </a:prstGeom>
          <a:solidFill>
            <a:schemeClr val="accent1"/>
          </a:solidFill>
        </p:spPr>
        <p:style>
          <a:lnRef idx="2">
            <a:schemeClr val="lt1">
              <a:hueOff val="0"/>
              <a:satOff val="0"/>
              <a:lumOff val="0"/>
              <a:alphaOff val="0"/>
            </a:schemeClr>
          </a:lnRef>
          <a:fillRef idx="1">
            <a:schemeClr val="accent3">
              <a:shade val="50000"/>
              <a:hueOff val="0"/>
              <a:satOff val="0"/>
              <a:lumOff val="0"/>
              <a:alphaOff val="0"/>
            </a:schemeClr>
          </a:fillRef>
          <a:effectRef idx="0">
            <a:schemeClr val="accent3">
              <a:shade val="50000"/>
              <a:hueOff val="0"/>
              <a:satOff val="0"/>
              <a:lumOff val="0"/>
              <a:alphaOff val="0"/>
            </a:schemeClr>
          </a:effectRef>
          <a:fontRef idx="minor">
            <a:schemeClr val="lt1"/>
          </a:fontRef>
        </p:style>
        <p:txBody>
          <a:bodyPr spcFirstLastPara="0" vert="horz" wrap="square" lIns="360000" tIns="21336" rIns="360000" bIns="21336" numCol="1" spcCol="1270" anchor="ctr" anchorCtr="0">
            <a:noAutofit/>
          </a:bodyPr>
          <a:lstStyle/>
          <a:p>
            <a:pPr lvl="0" algn="ctr" defTabSz="711200">
              <a:lnSpc>
                <a:spcPct val="90000"/>
              </a:lnSpc>
              <a:spcBef>
                <a:spcPct val="0"/>
              </a:spcBef>
              <a:spcAft>
                <a:spcPct val="35000"/>
              </a:spcAft>
            </a:pPr>
            <a:r>
              <a:rPr lang="en-GB" sz="1600" b="1" i="1" kern="1200" dirty="0" smtClean="0">
                <a:solidFill>
                  <a:schemeClr val="bg1"/>
                </a:solidFill>
              </a:rPr>
              <a:t>Upstream</a:t>
            </a:r>
            <a:endParaRPr lang="en-GB" sz="1600" b="1" i="1" kern="1200" dirty="0">
              <a:solidFill>
                <a:schemeClr val="bg1"/>
              </a:solidFill>
            </a:endParaRPr>
          </a:p>
        </p:txBody>
      </p:sp>
      <p:sp>
        <p:nvSpPr>
          <p:cNvPr id="9" name="Chevron 8"/>
          <p:cNvSpPr/>
          <p:nvPr/>
        </p:nvSpPr>
        <p:spPr>
          <a:xfrm>
            <a:off x="3724834" y="5869096"/>
            <a:ext cx="2088870" cy="624051"/>
          </a:xfrm>
          <a:prstGeom prst="chevron">
            <a:avLst/>
          </a:prstGeom>
          <a:solidFill>
            <a:schemeClr val="accent2"/>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180000" tIns="21336" rIns="180000" bIns="21336" numCol="1" spcCol="1270" anchor="ctr" anchorCtr="0">
            <a:noAutofit/>
          </a:bodyPr>
          <a:lstStyle/>
          <a:p>
            <a:pPr lvl="0" algn="ctr" defTabSz="711200">
              <a:lnSpc>
                <a:spcPct val="90000"/>
              </a:lnSpc>
              <a:spcBef>
                <a:spcPct val="0"/>
              </a:spcBef>
              <a:spcAft>
                <a:spcPct val="35000"/>
              </a:spcAft>
            </a:pPr>
            <a:r>
              <a:rPr lang="en-GB" sz="1600" i="1" kern="1200" dirty="0" smtClean="0"/>
              <a:t>Midstream</a:t>
            </a:r>
          </a:p>
        </p:txBody>
      </p:sp>
      <p:sp>
        <p:nvSpPr>
          <p:cNvPr id="10" name="Chevron 9"/>
          <p:cNvSpPr/>
          <p:nvPr/>
        </p:nvSpPr>
        <p:spPr>
          <a:xfrm>
            <a:off x="5618524" y="5869096"/>
            <a:ext cx="2927671" cy="624051"/>
          </a:xfrm>
          <a:prstGeom prst="chevron">
            <a:avLst/>
          </a:prstGeom>
          <a:solidFill>
            <a:schemeClr val="accent2">
              <a:lumMod val="60000"/>
              <a:lumOff val="40000"/>
            </a:schemeClr>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495974" tIns="21336" rIns="495974" bIns="21336" numCol="1" spcCol="1270" anchor="ctr" anchorCtr="0">
            <a:noAutofit/>
          </a:bodyPr>
          <a:lstStyle/>
          <a:p>
            <a:pPr lvl="0" algn="ctr" defTabSz="711200">
              <a:lnSpc>
                <a:spcPct val="90000"/>
              </a:lnSpc>
              <a:spcBef>
                <a:spcPct val="0"/>
              </a:spcBef>
              <a:spcAft>
                <a:spcPct val="35000"/>
              </a:spcAft>
            </a:pPr>
            <a:r>
              <a:rPr lang="en-GB" sz="1600" i="1" kern="1200" dirty="0" smtClean="0"/>
              <a:t>Downstream</a:t>
            </a:r>
          </a:p>
        </p:txBody>
      </p:sp>
      <p:graphicFrame>
        <p:nvGraphicFramePr>
          <p:cNvPr id="16" name="Group 302"/>
          <p:cNvGraphicFramePr>
            <a:graphicFrameLocks/>
          </p:cNvGraphicFramePr>
          <p:nvPr>
            <p:extLst/>
          </p:nvPr>
        </p:nvGraphicFramePr>
        <p:xfrm>
          <a:off x="503236" y="743068"/>
          <a:ext cx="7736691" cy="4967883"/>
        </p:xfrm>
        <a:graphic>
          <a:graphicData uri="http://schemas.openxmlformats.org/drawingml/2006/table">
            <a:tbl>
              <a:tblPr/>
              <a:tblGrid>
                <a:gridCol w="1035721">
                  <a:extLst>
                    <a:ext uri="{9D8B030D-6E8A-4147-A177-3AD203B41FA5}">
                      <a16:colId xmlns:a16="http://schemas.microsoft.com/office/drawing/2014/main" val="20000"/>
                    </a:ext>
                  </a:extLst>
                </a:gridCol>
                <a:gridCol w="867316">
                  <a:extLst>
                    <a:ext uri="{9D8B030D-6E8A-4147-A177-3AD203B41FA5}">
                      <a16:colId xmlns:a16="http://schemas.microsoft.com/office/drawing/2014/main" val="20001"/>
                    </a:ext>
                  </a:extLst>
                </a:gridCol>
                <a:gridCol w="210026">
                  <a:extLst>
                    <a:ext uri="{9D8B030D-6E8A-4147-A177-3AD203B41FA5}">
                      <a16:colId xmlns:a16="http://schemas.microsoft.com/office/drawing/2014/main" val="20002"/>
                    </a:ext>
                  </a:extLst>
                </a:gridCol>
                <a:gridCol w="1133370">
                  <a:extLst>
                    <a:ext uri="{9D8B030D-6E8A-4147-A177-3AD203B41FA5}">
                      <a16:colId xmlns:a16="http://schemas.microsoft.com/office/drawing/2014/main" val="20003"/>
                    </a:ext>
                  </a:extLst>
                </a:gridCol>
                <a:gridCol w="1077342">
                  <a:extLst>
                    <a:ext uri="{9D8B030D-6E8A-4147-A177-3AD203B41FA5}">
                      <a16:colId xmlns:a16="http://schemas.microsoft.com/office/drawing/2014/main" val="20004"/>
                    </a:ext>
                  </a:extLst>
                </a:gridCol>
                <a:gridCol w="1258233">
                  <a:extLst>
                    <a:ext uri="{9D8B030D-6E8A-4147-A177-3AD203B41FA5}">
                      <a16:colId xmlns:a16="http://schemas.microsoft.com/office/drawing/2014/main" val="20005"/>
                    </a:ext>
                  </a:extLst>
                </a:gridCol>
                <a:gridCol w="1077341">
                  <a:extLst>
                    <a:ext uri="{9D8B030D-6E8A-4147-A177-3AD203B41FA5}">
                      <a16:colId xmlns:a16="http://schemas.microsoft.com/office/drawing/2014/main" val="20006"/>
                    </a:ext>
                  </a:extLst>
                </a:gridCol>
                <a:gridCol w="1077342">
                  <a:extLst>
                    <a:ext uri="{9D8B030D-6E8A-4147-A177-3AD203B41FA5}">
                      <a16:colId xmlns:a16="http://schemas.microsoft.com/office/drawing/2014/main" val="20007"/>
                    </a:ext>
                  </a:extLst>
                </a:gridCol>
              </a:tblGrid>
              <a:tr h="715501">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cap="flat">
                      <a:noFill/>
                    </a:lnL>
                    <a:lnR>
                      <a:noFill/>
                    </a:lnR>
                    <a:lnT cap="flat">
                      <a:noFill/>
                    </a:lnT>
                    <a:lnB>
                      <a:noFill/>
                    </a:lnB>
                    <a:lnTlToBr>
                      <a:noFill/>
                    </a:lnTlToBr>
                    <a:lnBlToTr>
                      <a:noFill/>
                    </a:lnBlToTr>
                    <a:noFill/>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hMerge="1">
                  <a:txBody>
                    <a:bodyPr/>
                    <a:lstStyle/>
                    <a:p>
                      <a:endParaRPr lang="en-GB"/>
                    </a:p>
                  </a:txBody>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236826">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6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Simplicity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Standardisation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a:noFill/>
                    </a:lnB>
                    <a:lnTlToBr>
                      <a:noFill/>
                    </a:lnTlToBr>
                    <a:lnBlToTr>
                      <a:noFill/>
                    </a:lnBlToTr>
                    <a:noFill/>
                  </a:tcPr>
                </a:tc>
                <a:tc hMerge="1">
                  <a:txBody>
                    <a:bodyPr/>
                    <a:lstStyle/>
                    <a:p>
                      <a:endParaRPr lang="en-GB"/>
                    </a:p>
                  </a:txBody>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Security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2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endParaRPr lang="en-GB" dirty="0"/>
                    </a:p>
                  </a:txBody>
                  <a:tcPr marL="90000" marR="90000" marT="35991" marB="35991" anchor="ctr" anchorCtr="1" horzOverflow="overflow">
                    <a:lnL w="12700" cmpd="sng">
                      <a:noFill/>
                      <a:prstDash val="solid"/>
                    </a:lnL>
                    <a:lnR w="12700" cap="flat" cmpd="sng" algn="ctr">
                      <a:noFill/>
                      <a:prstDash val="solid"/>
                      <a:round/>
                      <a:headEnd type="none" w="med" len="med"/>
                      <a:tailEnd type="none" w="med" len="med"/>
                    </a:lnR>
                    <a:lnT w="12700" cmpd="sng">
                      <a:noFill/>
                      <a:prstDash val="solid"/>
                    </a:lnT>
                    <a:lnB w="12700" cmpd="sng">
                      <a:noFill/>
                      <a:prstDash val="solid"/>
                    </a:lnB>
                    <a:lnTlToBr w="12700" cmpd="sng">
                      <a:noFill/>
                      <a:prstDash val="solid"/>
                    </a:lnTlToBr>
                    <a:lnBlToTr w="12700" cmpd="sng">
                      <a:noFill/>
                      <a:prstDash val="solid"/>
                    </a:lnBlToTr>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Scale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and</a:t>
                      </a:r>
                      <a:r>
                        <a:rPr kumimoji="0" lang="en-GB" sz="1800" b="1" i="0" u="none" strike="noStrike" cap="none" normalizeH="0" baseline="0" dirty="0" smtClean="0">
                          <a:ln>
                            <a:noFill/>
                          </a:ln>
                          <a:solidFill>
                            <a:schemeClr val="tx1"/>
                          </a:solidFill>
                          <a:effectLst/>
                          <a:latin typeface="Comic Sans MS" pitchFamily="66" charset="0"/>
                          <a:cs typeface="Arial" pitchFamily="34" charset="0"/>
                        </a:rPr>
                        <a:t> spread</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a:t>
                      </a:r>
                      <a:r>
                        <a:rPr kumimoji="0" lang="en-GB" sz="1800" b="1" i="0" u="none" strike="noStrike" cap="none" normalizeH="0" baseline="0" dirty="0" smtClean="0">
                          <a:ln>
                            <a:noFill/>
                          </a:ln>
                          <a:solidFill>
                            <a:schemeClr val="tx1"/>
                          </a:solidFill>
                          <a:effectLst/>
                          <a:latin typeface="Comic Sans MS" pitchFamily="66" charset="0"/>
                          <a:cs typeface="Arial" pitchFamily="34" charset="0"/>
                        </a:rPr>
                        <a:t>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infrastructure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Sharing</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 - symbiosis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 information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endParaRPr lang="en-GB"/>
                    </a:p>
                  </a:txBody>
                  <a:tcPr marL="90000" marR="90000" marT="35991" marB="35991" anchor="ctr" anchorCtr="1" horzOverflow="overflow">
                    <a:lnL>
                      <a:noFill/>
                    </a:lnL>
                    <a:lnR>
                      <a:noFill/>
                    </a:lnR>
                    <a:lnT w="12700" cap="flat" cmpd="sng" algn="ctr">
                      <a:no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gridSpan="4">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Service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Stewardship</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0" i="0" u="none" strike="noStrike" cap="none" normalizeH="0" baseline="0" dirty="0" smtClean="0">
                          <a:ln>
                            <a:noFill/>
                          </a:ln>
                          <a:solidFill>
                            <a:schemeClr val="tx1"/>
                          </a:solidFill>
                          <a:effectLst/>
                          <a:latin typeface="Comic Sans MS" pitchFamily="66" charset="0"/>
                          <a:cs typeface="Arial" pitchFamily="34" charset="0"/>
                        </a:rPr>
                        <a:t>Value </a:t>
                      </a:r>
                      <a:r>
                        <a:rPr kumimoji="0" lang="en-GB" sz="1800" b="1" i="0" u="none" strike="noStrike" cap="none" normalizeH="0" baseline="0" dirty="0" smtClean="0">
                          <a:ln>
                            <a:noFill/>
                          </a:ln>
                          <a:solidFill>
                            <a:schemeClr val="tx1"/>
                          </a:solidFill>
                          <a:effectLst/>
                          <a:latin typeface="Comic Sans MS" pitchFamily="66" charset="0"/>
                          <a:cs typeface="Arial" pitchFamily="34" charset="0"/>
                        </a:rPr>
                        <a:t>streams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bl>
          </a:graphicData>
        </a:graphic>
      </p:graphicFrame>
      <p:sp>
        <p:nvSpPr>
          <p:cNvPr id="15" name="TextBox 14"/>
          <p:cNvSpPr txBox="1"/>
          <p:nvPr/>
        </p:nvSpPr>
        <p:spPr>
          <a:xfrm>
            <a:off x="494721" y="6479929"/>
            <a:ext cx="2094291" cy="276999"/>
          </a:xfrm>
          <a:prstGeom prst="rect">
            <a:avLst/>
          </a:prstGeom>
          <a:noFill/>
        </p:spPr>
        <p:txBody>
          <a:bodyPr wrap="none" rtlCol="0">
            <a:spAutoFit/>
          </a:bodyPr>
          <a:lstStyle/>
          <a:p>
            <a:r>
              <a:rPr lang="en-GB" sz="1200" i="1" dirty="0" smtClean="0">
                <a:sym typeface="Symbol" panose="05050102010706020507" pitchFamily="18" charset="2"/>
              </a:rPr>
              <a:t> </a:t>
            </a:r>
            <a:r>
              <a:rPr lang="en-GB" sz="1200" i="1" dirty="0" smtClean="0"/>
              <a:t>Catherine Weetman 2015</a:t>
            </a:r>
            <a:endParaRPr lang="en-GB" sz="1200" i="1" dirty="0"/>
          </a:p>
        </p:txBody>
      </p:sp>
    </p:spTree>
    <p:extLst>
      <p:ext uri="{BB962C8B-B14F-4D97-AF65-F5344CB8AC3E}">
        <p14:creationId xmlns:p14="http://schemas.microsoft.com/office/powerpoint/2010/main" val="41914592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3"/>
          <p:cNvGraphicFramePr>
            <a:graphicFrameLocks/>
          </p:cNvGraphicFramePr>
          <p:nvPr>
            <p:extLst>
              <p:ext uri="{D42A27DB-BD31-4B8C-83A1-F6EECF244321}">
                <p14:modId xmlns:p14="http://schemas.microsoft.com/office/powerpoint/2010/main" val="3381521381"/>
              </p:ext>
            </p:extLst>
          </p:nvPr>
        </p:nvGraphicFramePr>
        <p:xfrm>
          <a:off x="903543" y="365127"/>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txBox="1">
            <a:spLocks/>
          </p:cNvSpPr>
          <p:nvPr/>
        </p:nvSpPr>
        <p:spPr>
          <a:xfrm>
            <a:off x="534521" y="463563"/>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p:txBody>
          <a:bodyPr>
            <a:normAutofit/>
          </a:bodyPr>
          <a:lstStyle/>
          <a:p>
            <a:r>
              <a:rPr lang="en-GB" sz="2400" dirty="0"/>
              <a:t>Figure </a:t>
            </a:r>
            <a:r>
              <a:rPr lang="en-GB" sz="2400" dirty="0" smtClean="0"/>
              <a:t>12.3:  </a:t>
            </a:r>
            <a:r>
              <a:rPr lang="en-GB" sz="2400" b="1" dirty="0"/>
              <a:t>Circular economy framework – process </a:t>
            </a:r>
            <a:r>
              <a:rPr lang="en-GB" sz="2400" b="1" dirty="0" smtClean="0"/>
              <a:t>design</a:t>
            </a:r>
            <a:endParaRPr lang="en-GB" sz="2400" dirty="0"/>
          </a:p>
        </p:txBody>
      </p:sp>
      <p:sp>
        <p:nvSpPr>
          <p:cNvPr id="5" name="TextBox 4"/>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276126396"/>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9493" y="574775"/>
            <a:ext cx="8723790" cy="5874019"/>
          </a:xfrm>
          <a:prstGeom prst="rect">
            <a:avLst/>
          </a:prstGeom>
        </p:spPr>
      </p:pic>
      <p:sp>
        <p:nvSpPr>
          <p:cNvPr id="2" name="Title 1"/>
          <p:cNvSpPr>
            <a:spLocks noGrp="1"/>
          </p:cNvSpPr>
          <p:nvPr>
            <p:ph type="title"/>
          </p:nvPr>
        </p:nvSpPr>
        <p:spPr/>
        <p:txBody>
          <a:bodyPr>
            <a:normAutofit fontScale="90000"/>
          </a:bodyPr>
          <a:lstStyle/>
          <a:p>
            <a:r>
              <a:rPr lang="en-GB" dirty="0" smtClean="0"/>
              <a:t>Figure 12.4</a:t>
            </a:r>
            <a:r>
              <a:rPr lang="en-GB" b="1" dirty="0" smtClean="0"/>
              <a:t>:  Industrial symbiosis – The Plant</a:t>
            </a:r>
            <a:endParaRPr lang="en-GB" b="1" dirty="0"/>
          </a:p>
        </p:txBody>
      </p:sp>
      <p:sp>
        <p:nvSpPr>
          <p:cNvPr id="4" name="TextBox 3"/>
          <p:cNvSpPr txBox="1"/>
          <p:nvPr/>
        </p:nvSpPr>
        <p:spPr>
          <a:xfrm>
            <a:off x="249643" y="6294905"/>
            <a:ext cx="8917762" cy="307777"/>
          </a:xfrm>
          <a:prstGeom prst="rect">
            <a:avLst/>
          </a:prstGeom>
          <a:noFill/>
        </p:spPr>
        <p:txBody>
          <a:bodyPr wrap="none" rtlCol="0">
            <a:spAutoFit/>
          </a:bodyPr>
          <a:lstStyle/>
          <a:p>
            <a:r>
              <a:rPr lang="en-GB" dirty="0" smtClean="0"/>
              <a:t>Created by </a:t>
            </a:r>
            <a:r>
              <a:rPr lang="en-GB" dirty="0"/>
              <a:t>Matt Bergstrom, Bubbly Dynamics, </a:t>
            </a:r>
            <a:r>
              <a:rPr lang="en-GB" dirty="0" smtClean="0"/>
              <a:t>LLC, reproduced with kind permission of John </a:t>
            </a:r>
            <a:r>
              <a:rPr lang="en-GB" dirty="0" err="1" smtClean="0"/>
              <a:t>Edel</a:t>
            </a:r>
            <a:r>
              <a:rPr lang="en-GB" dirty="0" smtClean="0"/>
              <a:t>, The Plant. </a:t>
            </a:r>
            <a:endParaRPr lang="en-GB" dirty="0"/>
          </a:p>
        </p:txBody>
      </p:sp>
    </p:spTree>
    <p:extLst>
      <p:ext uri="{BB962C8B-B14F-4D97-AF65-F5344CB8AC3E}">
        <p14:creationId xmlns:p14="http://schemas.microsoft.com/office/powerpoint/2010/main" val="2396179040"/>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365127"/>
            <a:ext cx="7886700" cy="737532"/>
          </a:xfrm>
        </p:spPr>
        <p:txBody>
          <a:bodyPr anchor="t"/>
          <a:lstStyle/>
          <a:p>
            <a:r>
              <a:rPr lang="en-GB" dirty="0" smtClean="0"/>
              <a:t>Figure 12.5: </a:t>
            </a:r>
            <a:r>
              <a:rPr lang="en-GB" b="1" dirty="0" smtClean="0"/>
              <a:t>Remanufacturing in Europe</a:t>
            </a:r>
            <a:endParaRPr lang="en-GB" b="1" dirty="0"/>
          </a:p>
        </p:txBody>
      </p:sp>
      <p:graphicFrame>
        <p:nvGraphicFramePr>
          <p:cNvPr id="8" name="Table 7"/>
          <p:cNvGraphicFramePr>
            <a:graphicFrameLocks noGrp="1"/>
          </p:cNvGraphicFramePr>
          <p:nvPr>
            <p:extLst>
              <p:ext uri="{D42A27DB-BD31-4B8C-83A1-F6EECF244321}">
                <p14:modId xmlns:p14="http://schemas.microsoft.com/office/powerpoint/2010/main" val="1765914588"/>
              </p:ext>
            </p:extLst>
          </p:nvPr>
        </p:nvGraphicFramePr>
        <p:xfrm>
          <a:off x="695885" y="1116105"/>
          <a:ext cx="7886700" cy="5425440"/>
        </p:xfrm>
        <a:graphic>
          <a:graphicData uri="http://schemas.openxmlformats.org/drawingml/2006/table">
            <a:tbl>
              <a:tblPr firstRow="1">
                <a:tableStyleId>{72833802-FEF1-4C79-8D5D-14CF1EAF98D9}</a:tableStyleId>
              </a:tblPr>
              <a:tblGrid>
                <a:gridCol w="1649038">
                  <a:extLst>
                    <a:ext uri="{9D8B030D-6E8A-4147-A177-3AD203B41FA5}">
                      <a16:colId xmlns:a16="http://schemas.microsoft.com/office/drawing/2014/main" val="20000"/>
                    </a:ext>
                  </a:extLst>
                </a:gridCol>
                <a:gridCol w="1147156">
                  <a:extLst>
                    <a:ext uri="{9D8B030D-6E8A-4147-A177-3AD203B41FA5}">
                      <a16:colId xmlns:a16="http://schemas.microsoft.com/office/drawing/2014/main" val="20001"/>
                    </a:ext>
                  </a:extLst>
                </a:gridCol>
                <a:gridCol w="1147156">
                  <a:extLst>
                    <a:ext uri="{9D8B030D-6E8A-4147-A177-3AD203B41FA5}">
                      <a16:colId xmlns:a16="http://schemas.microsoft.com/office/drawing/2014/main" val="20002"/>
                    </a:ext>
                  </a:extLst>
                </a:gridCol>
                <a:gridCol w="1196788">
                  <a:extLst>
                    <a:ext uri="{9D8B030D-6E8A-4147-A177-3AD203B41FA5}">
                      <a16:colId xmlns:a16="http://schemas.microsoft.com/office/drawing/2014/main" val="20003"/>
                    </a:ext>
                  </a:extLst>
                </a:gridCol>
                <a:gridCol w="165460">
                  <a:extLst>
                    <a:ext uri="{9D8B030D-6E8A-4147-A177-3AD203B41FA5}">
                      <a16:colId xmlns:a16="http://schemas.microsoft.com/office/drawing/2014/main" val="20004"/>
                    </a:ext>
                  </a:extLst>
                </a:gridCol>
                <a:gridCol w="1147156">
                  <a:extLst>
                    <a:ext uri="{9D8B030D-6E8A-4147-A177-3AD203B41FA5}">
                      <a16:colId xmlns:a16="http://schemas.microsoft.com/office/drawing/2014/main" val="20005"/>
                    </a:ext>
                  </a:extLst>
                </a:gridCol>
                <a:gridCol w="1433946">
                  <a:extLst>
                    <a:ext uri="{9D8B030D-6E8A-4147-A177-3AD203B41FA5}">
                      <a16:colId xmlns:a16="http://schemas.microsoft.com/office/drawing/2014/main" val="20006"/>
                    </a:ext>
                  </a:extLst>
                </a:gridCol>
              </a:tblGrid>
              <a:tr h="524437">
                <a:tc>
                  <a:txBody>
                    <a:bodyPr/>
                    <a:lstStyle/>
                    <a:p>
                      <a:pPr algn="l" fontAlgn="ctr"/>
                      <a:r>
                        <a:rPr lang="en-GB" sz="1600" u="none" strike="noStrike" dirty="0">
                          <a:effectLst/>
                        </a:rPr>
                        <a:t>Sectors</a:t>
                      </a:r>
                      <a:endParaRPr lang="en-GB" sz="1600" b="1" i="0" u="none" strike="noStrike" dirty="0">
                        <a:solidFill>
                          <a:srgbClr val="000000"/>
                        </a:solidFill>
                        <a:effectLst/>
                        <a:latin typeface="Calibri" panose="020F0502020204030204" pitchFamily="34" charset="0"/>
                      </a:endParaRP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600" u="none" strike="noStrike" dirty="0">
                          <a:effectLst/>
                        </a:rPr>
                        <a:t>Turnover (€</a:t>
                      </a:r>
                      <a:r>
                        <a:rPr lang="en-GB" sz="1600" u="none" strike="noStrike" dirty="0" err="1">
                          <a:effectLst/>
                        </a:rPr>
                        <a:t>bn</a:t>
                      </a:r>
                      <a:r>
                        <a:rPr lang="en-GB" sz="1600" u="none" strike="noStrike" dirty="0">
                          <a:effectLst/>
                        </a:rPr>
                        <a:t>)</a:t>
                      </a:r>
                      <a:endParaRPr lang="en-GB" sz="1600" b="1" i="0" u="none" strike="noStrike" dirty="0">
                        <a:solidFill>
                          <a:srgbClr val="000000"/>
                        </a:solidFill>
                        <a:effectLst/>
                        <a:latin typeface="Calibri" panose="020F0502020204030204" pitchFamily="34" charset="0"/>
                      </a:endParaRP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600" u="none" strike="noStrike">
                          <a:effectLst/>
                        </a:rPr>
                        <a:t>Firms</a:t>
                      </a:r>
                      <a:endParaRPr lang="en-GB" sz="1600" b="1" i="0" u="none" strike="noStrike">
                        <a:solidFill>
                          <a:srgbClr val="000000"/>
                        </a:solidFill>
                        <a:effectLst/>
                        <a:latin typeface="Calibri" panose="020F0502020204030204" pitchFamily="34" charset="0"/>
                      </a:endParaRP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600" u="none" strike="noStrike">
                          <a:effectLst/>
                        </a:rPr>
                        <a:t>Employm’t ('000)</a:t>
                      </a:r>
                      <a:endParaRPr lang="en-GB" sz="1600" b="1" i="0" u="none" strike="noStrike">
                        <a:solidFill>
                          <a:srgbClr val="000000"/>
                        </a:solidFill>
                        <a:effectLst/>
                        <a:latin typeface="Calibri" panose="020F0502020204030204" pitchFamily="34" charset="0"/>
                      </a:endParaRP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ctr"/>
                      <a:r>
                        <a:rPr lang="en-GB" sz="1600" u="none" strike="noStrike" dirty="0">
                          <a:effectLst/>
                        </a:rPr>
                        <a:t>Core ('000)</a:t>
                      </a:r>
                      <a:r>
                        <a:rPr lang="en-GB" sz="1600" u="none" strike="noStrike" baseline="30000" dirty="0">
                          <a:effectLst/>
                        </a:rPr>
                        <a:t> [1]</a:t>
                      </a:r>
                      <a:endParaRPr lang="en-GB" sz="1600" b="1" i="0" u="none" strike="noStrike" dirty="0">
                        <a:solidFill>
                          <a:srgbClr val="000000"/>
                        </a:solidFill>
                        <a:effectLst/>
                        <a:latin typeface="Calibri" panose="020F0502020204030204" pitchFamily="34" charset="0"/>
                      </a:endParaRP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ctr"/>
                      <a:endParaRPr lang="en-GB" sz="1600" b="1" i="0" u="none" strike="noStrike">
                        <a:solidFill>
                          <a:srgbClr val="000000"/>
                        </a:solidFill>
                        <a:effectLst/>
                        <a:latin typeface="Calibri" panose="020F0502020204030204" pitchFamily="34" charset="0"/>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600" u="none" strike="noStrike">
                          <a:effectLst/>
                        </a:rPr>
                        <a:t>Intensity</a:t>
                      </a:r>
                      <a:r>
                        <a:rPr lang="en-GB" sz="1600" u="none" strike="noStrike" baseline="30000">
                          <a:effectLst/>
                        </a:rPr>
                        <a:t> [2]</a:t>
                      </a:r>
                      <a:endParaRPr lang="en-GB" sz="1600" b="1" i="0" u="none" strike="noStrike">
                        <a:solidFill>
                          <a:srgbClr val="000000"/>
                        </a:solidFill>
                        <a:effectLst/>
                        <a:latin typeface="Calibri" panose="020F0502020204030204" pitchFamily="34" charset="0"/>
                      </a:endParaRP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76167">
                <a:tc>
                  <a:txBody>
                    <a:bodyPr/>
                    <a:lstStyle/>
                    <a:p>
                      <a:pPr algn="l" fontAlgn="b"/>
                      <a:r>
                        <a:rPr lang="en-GB" sz="1600" u="none" strike="noStrike" dirty="0">
                          <a:effectLst/>
                        </a:rPr>
                        <a:t>Aerospace</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12.4</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1,000</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71</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u="none" strike="noStrike">
                          <a:effectLst/>
                        </a:rPr>
                        <a:t>5,160</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11.5%</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276167">
                <a:tc>
                  <a:txBody>
                    <a:bodyPr/>
                    <a:lstStyle/>
                    <a:p>
                      <a:pPr algn="l" fontAlgn="b"/>
                      <a:r>
                        <a:rPr lang="en-GB" sz="1600" u="none" strike="noStrike" dirty="0">
                          <a:effectLst/>
                        </a:rPr>
                        <a:t>Automotive</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7.4</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2,363</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43</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u="none" strike="noStrike">
                          <a:effectLst/>
                        </a:rPr>
                        <a:t>27,286</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1.1%</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17591">
                <a:tc>
                  <a:txBody>
                    <a:bodyPr/>
                    <a:lstStyle/>
                    <a:p>
                      <a:pPr algn="l" fontAlgn="b"/>
                      <a:r>
                        <a:rPr lang="en-GB" sz="1600" u="none" strike="noStrike">
                          <a:effectLst/>
                        </a:rPr>
                        <a:t>EEE </a:t>
                      </a:r>
                      <a:r>
                        <a:rPr lang="en-GB" sz="1600" u="none" strike="noStrike" baseline="30000">
                          <a:effectLst/>
                        </a:rPr>
                        <a:t>[3]</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3.1</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2,502</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28</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u="none" strike="noStrike">
                          <a:effectLst/>
                        </a:rPr>
                        <a:t>87,925</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1.1%</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17591">
                <a:tc>
                  <a:txBody>
                    <a:bodyPr/>
                    <a:lstStyle/>
                    <a:p>
                      <a:pPr algn="l" fontAlgn="b"/>
                      <a:r>
                        <a:rPr lang="en-GB" sz="1600" u="none" strike="noStrike">
                          <a:effectLst/>
                        </a:rPr>
                        <a:t>HDOR </a:t>
                      </a:r>
                      <a:r>
                        <a:rPr lang="en-GB" sz="1600" u="none" strike="noStrike" baseline="30000">
                          <a:effectLst/>
                        </a:rPr>
                        <a:t>[4]</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4.1</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581</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u="none" strike="noStrike">
                          <a:effectLst/>
                        </a:rPr>
                        <a:t>7,390</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2.9%</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276167">
                <a:tc>
                  <a:txBody>
                    <a:bodyPr/>
                    <a:lstStyle/>
                    <a:p>
                      <a:pPr algn="l" fontAlgn="b"/>
                      <a:r>
                        <a:rPr lang="en-GB" sz="1600" u="none" strike="noStrike">
                          <a:effectLst/>
                        </a:rPr>
                        <a:t>Machinery</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513</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6</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u="none" strike="noStrike">
                          <a:effectLst/>
                        </a:rPr>
                        <a:t>1,010</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0.7%</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276167">
                <a:tc>
                  <a:txBody>
                    <a:bodyPr/>
                    <a:lstStyle/>
                    <a:p>
                      <a:pPr algn="l" fontAlgn="b"/>
                      <a:r>
                        <a:rPr lang="en-GB" sz="1600" u="none" strike="noStrike">
                          <a:effectLst/>
                        </a:rPr>
                        <a:t>Medical</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60</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7</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u="none" strike="noStrike" dirty="0">
                          <a:effectLst/>
                        </a:rPr>
                        <a:t>1,005</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2.8%</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317591">
                <a:tc>
                  <a:txBody>
                    <a:bodyPr/>
                    <a:lstStyle/>
                    <a:p>
                      <a:pPr algn="l" fontAlgn="b"/>
                      <a:r>
                        <a:rPr lang="en-GB" sz="1600" u="none" strike="noStrike">
                          <a:effectLst/>
                        </a:rPr>
                        <a:t>Others </a:t>
                      </a:r>
                      <a:r>
                        <a:rPr lang="en-GB" sz="1600" u="none" strike="noStrike" baseline="30000">
                          <a:effectLst/>
                        </a:rPr>
                        <a:t>[5]</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0.7</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184</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7</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u="none" strike="noStrike" dirty="0">
                          <a:effectLst/>
                        </a:rPr>
                        <a:t>2630</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0.3 - 1.1%</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276167">
                <a:tc>
                  <a:txBody>
                    <a:bodyPr/>
                    <a:lstStyle/>
                    <a:p>
                      <a:pPr algn="l" fontAlgn="b"/>
                      <a:r>
                        <a:rPr lang="en-GB" sz="1600" b="1" u="none" strike="noStrike" dirty="0">
                          <a:effectLst/>
                        </a:rPr>
                        <a:t>Total</a:t>
                      </a:r>
                      <a:endParaRPr lang="en-GB" sz="1600" b="1"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b="1" u="none" strike="noStrike" dirty="0">
                          <a:effectLst/>
                        </a:rPr>
                        <a:t>29.8</a:t>
                      </a:r>
                      <a:endParaRPr lang="en-GB" sz="1600" b="1"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b="1" u="none" strike="noStrike">
                          <a:effectLst/>
                        </a:rPr>
                        <a:t>7,204</a:t>
                      </a:r>
                      <a:endParaRPr lang="en-GB" sz="1600" b="1"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b="1" u="none" strike="noStrike" dirty="0">
                          <a:effectLst/>
                        </a:rPr>
                        <a:t>192</a:t>
                      </a:r>
                      <a:endParaRPr lang="en-GB" sz="1600" b="1"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b="1" u="none" strike="noStrike" dirty="0">
                          <a:effectLst/>
                        </a:rPr>
                        <a:t>132,405</a:t>
                      </a:r>
                      <a:endParaRPr lang="en-GB" sz="1600" b="1"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b="1" u="none" strike="noStrike" dirty="0">
                          <a:effectLst/>
                        </a:rPr>
                        <a:t>1.90%</a:t>
                      </a:r>
                      <a:endParaRPr lang="en-GB" sz="1600" b="1"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276167">
                <a:tc gridSpan="7">
                  <a:txBody>
                    <a:bodyPr/>
                    <a:lstStyle/>
                    <a:p>
                      <a:pPr algn="l" fontAlgn="b"/>
                      <a:r>
                        <a:rPr lang="en-GB" sz="1400" u="none" strike="noStrike" dirty="0">
                          <a:effectLst/>
                        </a:rPr>
                        <a:t>[1] Core: a used part intended to become a remanufactured product</a:t>
                      </a:r>
                      <a:endParaRPr lang="en-GB" sz="1400" b="0" i="0" u="none" strike="noStrike" dirty="0">
                        <a:solidFill>
                          <a:srgbClr val="000000"/>
                        </a:solidFill>
                        <a:effectLst/>
                        <a:latin typeface="Calibri" panose="020F0502020204030204" pitchFamily="34" charset="0"/>
                      </a:endParaRPr>
                    </a:p>
                  </a:txBody>
                  <a:tcPr marL="45720" marR="45720" anchor="b">
                    <a:lnT w="12700" cap="flat" cmpd="sng" algn="ctr">
                      <a:solidFill>
                        <a:schemeClr val="tx1"/>
                      </a:solidFill>
                      <a:prstDash val="solid"/>
                      <a:round/>
                      <a:headEnd type="none" w="med" len="med"/>
                      <a:tailEnd type="none" w="med" len="med"/>
                    </a:lnT>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276167">
                <a:tc gridSpan="7">
                  <a:txBody>
                    <a:bodyPr/>
                    <a:lstStyle/>
                    <a:p>
                      <a:pPr algn="l" fontAlgn="b"/>
                      <a:r>
                        <a:rPr lang="en-GB" sz="1400" u="none" strike="noStrike">
                          <a:effectLst/>
                        </a:rPr>
                        <a:t>[2] Intensity: ratio of remanufacturing to new manufacturing</a:t>
                      </a:r>
                      <a:endParaRPr lang="en-GB" sz="1400" b="0" i="0" u="none" strike="noStrike">
                        <a:solidFill>
                          <a:srgbClr val="000000"/>
                        </a:solidFill>
                        <a:effectLst/>
                        <a:latin typeface="Calibri" panose="020F0502020204030204" pitchFamily="34" charset="0"/>
                      </a:endParaRPr>
                    </a:p>
                  </a:txBody>
                  <a:tcPr marL="45720" marR="4572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276167">
                <a:tc gridSpan="5">
                  <a:txBody>
                    <a:bodyPr/>
                    <a:lstStyle/>
                    <a:p>
                      <a:pPr algn="l" fontAlgn="b"/>
                      <a:r>
                        <a:rPr lang="en-GB" sz="1400" u="none" strike="noStrike">
                          <a:effectLst/>
                        </a:rPr>
                        <a:t>[3] Electronic and electrical equipment</a:t>
                      </a:r>
                      <a:endParaRPr lang="en-GB" sz="1400" b="0" i="0" u="none" strike="noStrike">
                        <a:solidFill>
                          <a:srgbClr val="000000"/>
                        </a:solidFill>
                        <a:effectLst/>
                        <a:latin typeface="Calibri" panose="020F0502020204030204" pitchFamily="34" charset="0"/>
                      </a:endParaRPr>
                    </a:p>
                  </a:txBody>
                  <a:tcPr marL="45720" marR="4572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100" b="0" i="0" u="none" strike="noStrike">
                        <a:solidFill>
                          <a:srgbClr val="000000"/>
                        </a:solidFill>
                        <a:effectLst/>
                        <a:latin typeface="Calibri" panose="020F0502020204030204" pitchFamily="34" charset="0"/>
                      </a:endParaRPr>
                    </a:p>
                  </a:txBody>
                  <a:tcPr marL="45720" marR="4572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5720" marR="45720" anchor="b"/>
                </a:tc>
                <a:extLst>
                  <a:ext uri="{0D108BD9-81ED-4DB2-BD59-A6C34878D82A}">
                    <a16:rowId xmlns:a16="http://schemas.microsoft.com/office/drawing/2014/main" val="10011"/>
                  </a:ext>
                </a:extLst>
              </a:tr>
              <a:tr h="276167">
                <a:tc gridSpan="5">
                  <a:txBody>
                    <a:bodyPr/>
                    <a:lstStyle/>
                    <a:p>
                      <a:pPr algn="l" fontAlgn="b"/>
                      <a:r>
                        <a:rPr lang="en-GB" sz="1400" u="none" strike="noStrike">
                          <a:effectLst/>
                        </a:rPr>
                        <a:t>[4] Heavy duty and off-road equipment</a:t>
                      </a:r>
                      <a:endParaRPr lang="en-GB" sz="1400" b="0" i="0" u="none" strike="noStrike">
                        <a:solidFill>
                          <a:srgbClr val="000000"/>
                        </a:solidFill>
                        <a:effectLst/>
                        <a:latin typeface="Calibri" panose="020F0502020204030204" pitchFamily="34" charset="0"/>
                      </a:endParaRPr>
                    </a:p>
                  </a:txBody>
                  <a:tcPr marL="45720" marR="4572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100" b="0" i="0" u="none" strike="noStrike">
                        <a:solidFill>
                          <a:srgbClr val="000000"/>
                        </a:solidFill>
                        <a:effectLst/>
                        <a:latin typeface="Calibri" panose="020F0502020204030204" pitchFamily="34" charset="0"/>
                      </a:endParaRPr>
                    </a:p>
                  </a:txBody>
                  <a:tcPr marL="45720" marR="4572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5720" marR="45720" anchor="b"/>
                </a:tc>
                <a:extLst>
                  <a:ext uri="{0D108BD9-81ED-4DB2-BD59-A6C34878D82A}">
                    <a16:rowId xmlns:a16="http://schemas.microsoft.com/office/drawing/2014/main" val="10012"/>
                  </a:ext>
                </a:extLst>
              </a:tr>
              <a:tr h="276167">
                <a:tc gridSpan="7">
                  <a:txBody>
                    <a:bodyPr/>
                    <a:lstStyle/>
                    <a:p>
                      <a:pPr algn="l" fontAlgn="b"/>
                      <a:r>
                        <a:rPr lang="en-GB" sz="1400" u="none" strike="noStrike" dirty="0">
                          <a:effectLst/>
                        </a:rPr>
                        <a:t>[5] Includes Furniture, Marine and Rail, each below €1 billion </a:t>
                      </a:r>
                      <a:r>
                        <a:rPr lang="en-GB" sz="1400" u="none" strike="noStrike" dirty="0" smtClean="0">
                          <a:effectLst/>
                        </a:rPr>
                        <a:t>turnover</a:t>
                      </a:r>
                    </a:p>
                    <a:p>
                      <a:pPr algn="l" fontAlgn="b"/>
                      <a:endParaRPr lang="en-GB" sz="1400" b="0" i="0" u="none" strike="noStrike" dirty="0" smtClean="0">
                        <a:solidFill>
                          <a:srgbClr val="000000"/>
                        </a:solidFill>
                        <a:effectLst/>
                        <a:latin typeface="Calibri" panose="020F0502020204030204" pitchFamily="34" charset="0"/>
                      </a:endParaRPr>
                    </a:p>
                    <a:p>
                      <a:pPr algn="l" fontAlgn="b"/>
                      <a:r>
                        <a:rPr lang="en-GB" sz="1400" b="0" i="0" u="none" strike="noStrike" dirty="0" smtClean="0">
                          <a:solidFill>
                            <a:srgbClr val="000000"/>
                          </a:solidFill>
                          <a:effectLst/>
                          <a:latin typeface="Calibri" panose="020F0502020204030204" pitchFamily="34" charset="0"/>
                        </a:rPr>
                        <a:t>Source: ERN (2015), Remanufacturing market study</a:t>
                      </a:r>
                      <a:r>
                        <a:rPr lang="en-GB" sz="1400" b="0" i="0" u="none" strike="noStrike" baseline="0" dirty="0" smtClean="0">
                          <a:solidFill>
                            <a:srgbClr val="000000"/>
                          </a:solidFill>
                          <a:effectLst/>
                          <a:latin typeface="Calibri" panose="020F0502020204030204" pitchFamily="34" charset="0"/>
                        </a:rPr>
                        <a:t> </a:t>
                      </a:r>
                      <a:r>
                        <a:rPr lang="en-GB" sz="1400" b="0" i="0" u="none" strike="noStrike" baseline="0" dirty="0" smtClean="0">
                          <a:solidFill>
                            <a:srgbClr val="000000"/>
                          </a:solidFill>
                          <a:effectLst/>
                          <a:latin typeface="Calibri" panose="020F0502020204030204" pitchFamily="34" charset="0"/>
                          <a:hlinkClick r:id="rId2"/>
                        </a:rPr>
                        <a:t>http://www.remanufacturing.eu/remanufacturing/european-landscape/</a:t>
                      </a:r>
                      <a:r>
                        <a:rPr lang="en-GB" sz="1400" b="0" i="0" u="none" strike="noStrike" baseline="0" dirty="0" smtClean="0">
                          <a:solidFill>
                            <a:srgbClr val="000000"/>
                          </a:solidFill>
                          <a:effectLst/>
                          <a:latin typeface="Calibri" panose="020F0502020204030204" pitchFamily="34" charset="0"/>
                        </a:rPr>
                        <a:t>  </a:t>
                      </a:r>
                      <a:r>
                        <a:rPr lang="en-GB" sz="1350" kern="1200" dirty="0" smtClean="0">
                          <a:solidFill>
                            <a:schemeClr val="tx1"/>
                          </a:solidFill>
                          <a:effectLst/>
                          <a:latin typeface="+mn-lt"/>
                          <a:ea typeface="+mn-ea"/>
                          <a:cs typeface="+mn-cs"/>
                        </a:rPr>
                        <a:t>[accessed 13 Apr. 16]</a:t>
                      </a:r>
                      <a:endParaRPr lang="en-GB" sz="1400" b="0" i="0" u="none" strike="noStrike" dirty="0">
                        <a:solidFill>
                          <a:srgbClr val="000000"/>
                        </a:solidFill>
                        <a:effectLst/>
                        <a:latin typeface="Calibri" panose="020F0502020204030204" pitchFamily="34" charset="0"/>
                      </a:endParaRPr>
                    </a:p>
                  </a:txBody>
                  <a:tcPr marL="45720" marR="4572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3"/>
                  </a:ext>
                </a:extLst>
              </a:tr>
            </a:tbl>
          </a:graphicData>
        </a:graphic>
      </p:graphicFrame>
    </p:spTree>
    <p:extLst>
      <p:ext uri="{BB962C8B-B14F-4D97-AF65-F5344CB8AC3E}">
        <p14:creationId xmlns:p14="http://schemas.microsoft.com/office/powerpoint/2010/main" val="1483843229"/>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12.6: </a:t>
            </a:r>
            <a:r>
              <a:rPr lang="en-GB" b="1" dirty="0" smtClean="0"/>
              <a:t>Packaging – design aims</a:t>
            </a:r>
            <a:endParaRPr lang="en-GB" b="1"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725924178"/>
              </p:ext>
            </p:extLst>
          </p:nvPr>
        </p:nvGraphicFramePr>
        <p:xfrm>
          <a:off x="647025" y="1169890"/>
          <a:ext cx="8133904" cy="5163676"/>
        </p:xfrm>
        <a:graphic>
          <a:graphicData uri="http://schemas.openxmlformats.org/drawingml/2006/table">
            <a:tbl>
              <a:tblPr firstRow="1" firstCol="1" bandRow="1">
                <a:tableStyleId>{21E4AEA4-8DFA-4A89-87EB-49C32662AFE0}</a:tableStyleId>
              </a:tblPr>
              <a:tblGrid>
                <a:gridCol w="799005">
                  <a:extLst>
                    <a:ext uri="{9D8B030D-6E8A-4147-A177-3AD203B41FA5}">
                      <a16:colId xmlns:a16="http://schemas.microsoft.com/office/drawing/2014/main" val="20000"/>
                    </a:ext>
                  </a:extLst>
                </a:gridCol>
                <a:gridCol w="1516990">
                  <a:extLst>
                    <a:ext uri="{9D8B030D-6E8A-4147-A177-3AD203B41FA5}">
                      <a16:colId xmlns:a16="http://schemas.microsoft.com/office/drawing/2014/main" val="20001"/>
                    </a:ext>
                  </a:extLst>
                </a:gridCol>
                <a:gridCol w="5817909">
                  <a:extLst>
                    <a:ext uri="{9D8B030D-6E8A-4147-A177-3AD203B41FA5}">
                      <a16:colId xmlns:a16="http://schemas.microsoft.com/office/drawing/2014/main" val="20002"/>
                    </a:ext>
                  </a:extLst>
                </a:gridCol>
              </a:tblGrid>
              <a:tr h="378708">
                <a:tc>
                  <a:txBody>
                    <a:bodyPr/>
                    <a:lstStyle/>
                    <a:p>
                      <a:pPr marL="101600">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a:lnSpc>
                          <a:spcPct val="107000"/>
                        </a:lnSpc>
                        <a:spcAft>
                          <a:spcPts val="0"/>
                        </a:spcAft>
                      </a:pPr>
                      <a:r>
                        <a:rPr lang="en-GB" sz="1600" dirty="0" smtClean="0">
                          <a:effectLst/>
                          <a:latin typeface="Calibri" panose="020F0502020204030204" pitchFamily="34" charset="0"/>
                          <a:ea typeface="Calibri" panose="020F0502020204030204" pitchFamily="34" charset="0"/>
                          <a:cs typeface="Times New Roman" panose="02020603050405020304" pitchFamily="18" charset="0"/>
                        </a:rPr>
                        <a:t>Theme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r>
                        <a:rPr lang="en-GB" sz="1600" dirty="0" smtClean="0">
                          <a:effectLst/>
                          <a:latin typeface="Calibri" panose="020F0502020204030204" pitchFamily="34" charset="0"/>
                          <a:ea typeface="Calibri" panose="020F0502020204030204" pitchFamily="34" charset="0"/>
                          <a:cs typeface="Times New Roman" panose="02020603050405020304" pitchFamily="18" charset="0"/>
                        </a:rPr>
                        <a:t>Description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0"/>
                  </a:ext>
                </a:extLst>
              </a:tr>
              <a:tr h="411727">
                <a:tc rowSpan="3">
                  <a:txBody>
                    <a:bodyPr/>
                    <a:lstStyle/>
                    <a:p>
                      <a:pPr marL="0" marR="0" indent="0" algn="ctr" defTabSz="6858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600" dirty="0" smtClean="0">
                          <a:solidFill>
                            <a:sysClr val="windowText" lastClr="000000"/>
                          </a:solidFill>
                          <a:effectLst/>
                        </a:rPr>
                        <a:t>Physical protection</a:t>
                      </a:r>
                    </a:p>
                  </a:txBody>
                  <a:tcPr marL="0" marR="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smtClean="0">
                          <a:solidFill>
                            <a:sysClr val="windowText" lastClr="000000"/>
                          </a:solidFill>
                          <a:effectLst/>
                        </a:rPr>
                        <a:t>Storage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lvl="0" indent="0" algn="l">
                        <a:buFont typeface="Arial" panose="020B0604020202020204" pitchFamily="34" charset="0"/>
                        <a:buNone/>
                      </a:pPr>
                      <a:r>
                        <a:rPr lang="en-GB" sz="1400" dirty="0" smtClean="0"/>
                        <a:t>maintain the condition of the contents until ready for use/end of product life </a:t>
                      </a:r>
                    </a:p>
                  </a:txBody>
                  <a:tcPr marL="45720" marR="45720" anchor="ctr"/>
                </a:tc>
                <a:extLst>
                  <a:ext uri="{0D108BD9-81ED-4DB2-BD59-A6C34878D82A}">
                    <a16:rowId xmlns:a16="http://schemas.microsoft.com/office/drawing/2014/main" val="10001"/>
                  </a:ext>
                </a:extLst>
              </a:tr>
              <a:tr h="411727">
                <a:tc vMerge="1">
                  <a:txBody>
                    <a:bodyPr/>
                    <a:lstStyle/>
                    <a:p>
                      <a:endParaRPr lang="en-GB"/>
                    </a:p>
                  </a:txBody>
                  <a:tcPr/>
                </a:tc>
                <a:tc>
                  <a:txBody>
                    <a:bodyPr/>
                    <a:lstStyle/>
                    <a:p>
                      <a:pPr marL="0" indent="0">
                        <a:lnSpc>
                          <a:spcPct val="107000"/>
                        </a:lnSpc>
                        <a:spcAft>
                          <a:spcPts val="0"/>
                        </a:spcAft>
                        <a:buFont typeface="Arial" panose="020B0604020202020204" pitchFamily="34" charset="0"/>
                        <a:buNone/>
                      </a:pPr>
                      <a:r>
                        <a:rPr lang="en-GB" sz="1600" dirty="0" smtClean="0">
                          <a:solidFill>
                            <a:sysClr val="windowText" lastClr="000000"/>
                          </a:solidFill>
                          <a:effectLst/>
                        </a:rPr>
                        <a:t>Distribution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marR="0" lvl="1" indent="0" algn="l" defTabSz="685800" rtl="0" eaLnBrk="1" fontAlgn="auto" latinLnBrk="0" hangingPunct="1">
                        <a:lnSpc>
                          <a:spcPct val="107000"/>
                        </a:lnSpc>
                        <a:spcBef>
                          <a:spcPts val="0"/>
                        </a:spcBef>
                        <a:spcAft>
                          <a:spcPts val="0"/>
                        </a:spcAft>
                        <a:buClrTx/>
                        <a:buSzTx/>
                        <a:buFont typeface="Arial" panose="020B0604020202020204" pitchFamily="34" charset="0"/>
                        <a:buNone/>
                        <a:tabLst/>
                        <a:defRPr/>
                      </a:pPr>
                      <a:r>
                        <a:rPr lang="en-GB" sz="1400" dirty="0" smtClean="0"/>
                        <a:t>protect against potential hazards during transport and handling at each stage</a:t>
                      </a:r>
                    </a:p>
                  </a:txBody>
                  <a:tcPr marL="45720" marR="45720" anchor="ctr"/>
                </a:tc>
                <a:extLst>
                  <a:ext uri="{0D108BD9-81ED-4DB2-BD59-A6C34878D82A}">
                    <a16:rowId xmlns:a16="http://schemas.microsoft.com/office/drawing/2014/main" val="10002"/>
                  </a:ext>
                </a:extLst>
              </a:tr>
              <a:tr h="556903">
                <a:tc vMerge="1">
                  <a:txBody>
                    <a:bodyPr/>
                    <a:lstStyle/>
                    <a:p>
                      <a:endParaRPr lang="en-GB"/>
                    </a:p>
                  </a:txBody>
                  <a:tcPr/>
                </a:tc>
                <a:tc>
                  <a:txBody>
                    <a:bodyPr/>
                    <a:lstStyle/>
                    <a:p>
                      <a:pPr marL="0" indent="0">
                        <a:lnSpc>
                          <a:spcPct val="107000"/>
                        </a:lnSpc>
                        <a:spcAft>
                          <a:spcPts val="0"/>
                        </a:spcAft>
                        <a:buFont typeface="Arial" panose="020B0604020202020204" pitchFamily="34" charset="0"/>
                        <a:buNone/>
                      </a:pPr>
                      <a:r>
                        <a:rPr lang="en-GB" sz="1600" dirty="0" smtClean="0">
                          <a:solidFill>
                            <a:sysClr val="windowText" lastClr="000000"/>
                          </a:solidFill>
                          <a:effectLst/>
                        </a:rPr>
                        <a:t>Safety</a:t>
                      </a:r>
                      <a:r>
                        <a:rPr lang="en-GB" sz="1600" baseline="0" dirty="0" smtClean="0">
                          <a:solidFill>
                            <a:sysClr val="windowText" lastClr="000000"/>
                          </a:solidFill>
                          <a:effectLst/>
                        </a:rPr>
                        <a:t>/s</a:t>
                      </a:r>
                      <a:r>
                        <a:rPr lang="en-GB" sz="1600" dirty="0" smtClean="0">
                          <a:solidFill>
                            <a:sysClr val="windowText" lastClr="000000"/>
                          </a:solidFill>
                          <a:effectLst/>
                        </a:rPr>
                        <a:t>ecurity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lvl="0" indent="0" algn="l">
                        <a:buFont typeface="Arial" panose="020B0604020202020204" pitchFamily="34" charset="0"/>
                        <a:buNone/>
                      </a:pPr>
                      <a:r>
                        <a:rPr lang="en-GB" sz="1400" dirty="0" smtClean="0"/>
                        <a:t>safe to handle, and protect the environment from the product</a:t>
                      </a:r>
                    </a:p>
                    <a:p>
                      <a:pPr marL="0" lvl="0" indent="0" algn="l">
                        <a:buFont typeface="Arial" panose="020B0604020202020204" pitchFamily="34" charset="0"/>
                        <a:buNone/>
                      </a:pPr>
                      <a:r>
                        <a:rPr lang="en-GB" sz="1400" dirty="0" smtClean="0"/>
                        <a:t>deter/prevent tampering, pilferage, counterfeit, unauthorised sales; </a:t>
                      </a:r>
                    </a:p>
                  </a:txBody>
                  <a:tcPr marL="45720" marR="45720" anchor="ctr"/>
                </a:tc>
                <a:extLst>
                  <a:ext uri="{0D108BD9-81ED-4DB2-BD59-A6C34878D82A}">
                    <a16:rowId xmlns:a16="http://schemas.microsoft.com/office/drawing/2014/main" val="10003"/>
                  </a:ext>
                </a:extLst>
              </a:tr>
              <a:tr h="411727">
                <a:tc rowSpan="2">
                  <a:txBody>
                    <a:bodyPr/>
                    <a:lstStyle/>
                    <a:p>
                      <a:pPr marL="0" marR="0" indent="0" algn="ctr" defTabSz="6858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600" dirty="0" smtClean="0">
                          <a:solidFill>
                            <a:sysClr val="windowText" lastClr="000000"/>
                          </a:solidFill>
                          <a:effectLst/>
                        </a:rPr>
                        <a:t>Inform-</a:t>
                      </a:r>
                      <a:r>
                        <a:rPr lang="en-GB" sz="1600" dirty="0" err="1" smtClean="0">
                          <a:solidFill>
                            <a:sysClr val="windowText" lastClr="000000"/>
                          </a:solidFill>
                          <a:effectLst/>
                        </a:rPr>
                        <a:t>ation</a:t>
                      </a:r>
                      <a:endParaRPr lang="en-GB" sz="1600" dirty="0" smtClean="0">
                        <a:solidFill>
                          <a:sysClr val="windowText" lastClr="000000"/>
                        </a:solidFill>
                        <a:effectLst/>
                      </a:endParaRPr>
                    </a:p>
                  </a:txBody>
                  <a:tcPr marL="0" marR="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smtClean="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Product info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lvl="0" indent="0" algn="l">
                        <a:buFont typeface="Arial" panose="020B0604020202020204" pitchFamily="34" charset="0"/>
                        <a:buNone/>
                      </a:pPr>
                      <a:r>
                        <a:rPr lang="en-GB" sz="1400" dirty="0" smtClean="0"/>
                        <a:t>p</a:t>
                      </a:r>
                      <a:r>
                        <a:rPr lang="en-GB" sz="1400" b="0" dirty="0" smtClean="0"/>
                        <a:t>rovide information to those who may handle, store, buy or use the product</a:t>
                      </a:r>
                    </a:p>
                  </a:txBody>
                  <a:tcPr marL="45720" marR="45720" anchor="ctr"/>
                </a:tc>
                <a:extLst>
                  <a:ext uri="{0D108BD9-81ED-4DB2-BD59-A6C34878D82A}">
                    <a16:rowId xmlns:a16="http://schemas.microsoft.com/office/drawing/2014/main" val="10004"/>
                  </a:ext>
                </a:extLst>
              </a:tr>
              <a:tr h="411727">
                <a:tc vMerge="1">
                  <a:txBody>
                    <a:bodyPr/>
                    <a:lstStyle/>
                    <a:p>
                      <a:endParaRPr lang="en-GB"/>
                    </a:p>
                  </a:txBody>
                  <a:tcPr/>
                </a:tc>
                <a:tc>
                  <a:txBody>
                    <a:bodyPr/>
                    <a:lstStyle/>
                    <a:p>
                      <a:pPr marL="0" marR="0" indent="0" algn="l" defTabSz="685800" rtl="0" eaLnBrk="1" fontAlgn="auto" latinLnBrk="0" hangingPunct="1">
                        <a:lnSpc>
                          <a:spcPct val="107000"/>
                        </a:lnSpc>
                        <a:spcBef>
                          <a:spcPts val="0"/>
                        </a:spcBef>
                        <a:spcAft>
                          <a:spcPts val="0"/>
                        </a:spcAft>
                        <a:buClrTx/>
                        <a:buSzTx/>
                        <a:buFont typeface="Arial" panose="020B0604020202020204" pitchFamily="34" charset="0"/>
                        <a:buNone/>
                        <a:tabLst/>
                        <a:defRPr/>
                      </a:pPr>
                      <a:r>
                        <a:rPr lang="en-GB" sz="1600" dirty="0" smtClean="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Track &amp; trace</a:t>
                      </a:r>
                    </a:p>
                  </a:txBody>
                  <a:tcPr marL="45720" marR="45720" anchor="ctr"/>
                </a:tc>
                <a:tc>
                  <a:txBody>
                    <a:bodyPr/>
                    <a:lstStyle/>
                    <a:p>
                      <a:pPr marL="0" lvl="0" indent="0" algn="l">
                        <a:buFont typeface="Arial" panose="020B0604020202020204" pitchFamily="34" charset="0"/>
                        <a:buNone/>
                      </a:pPr>
                      <a:r>
                        <a:rPr lang="en-GB" sz="1400" dirty="0" smtClean="0"/>
                        <a:t>production/packing location, status, serial/batch numbers</a:t>
                      </a:r>
                      <a:endParaRPr lang="en-GB" sz="1400" b="0" dirty="0"/>
                    </a:p>
                  </a:txBody>
                  <a:tcPr marL="45720" marR="45720" anchor="ctr"/>
                </a:tc>
                <a:extLst>
                  <a:ext uri="{0D108BD9-81ED-4DB2-BD59-A6C34878D82A}">
                    <a16:rowId xmlns:a16="http://schemas.microsoft.com/office/drawing/2014/main" val="10005"/>
                  </a:ext>
                </a:extLst>
              </a:tr>
              <a:tr h="588979">
                <a:tc rowSpan="2">
                  <a:txBody>
                    <a:bodyPr/>
                    <a:lstStyle/>
                    <a:p>
                      <a:pPr marL="0" indent="0" algn="ctr">
                        <a:lnSpc>
                          <a:spcPct val="100000"/>
                        </a:lnSpc>
                        <a:spcAft>
                          <a:spcPts val="0"/>
                        </a:spcAft>
                      </a:pPr>
                      <a:r>
                        <a:rPr lang="en-GB" sz="1600" dirty="0" smtClean="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Relevance</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smtClean="0">
                          <a:solidFill>
                            <a:sysClr val="windowText" lastClr="000000"/>
                          </a:solidFill>
                          <a:effectLst/>
                        </a:rPr>
                        <a:t>Ease of use</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marR="0" lvl="1" indent="0" algn="l" defTabSz="685800" rtl="0" eaLnBrk="1" fontAlgn="auto" latinLnBrk="0" hangingPunct="1">
                        <a:lnSpc>
                          <a:spcPct val="107000"/>
                        </a:lnSpc>
                        <a:spcBef>
                          <a:spcPts val="0"/>
                        </a:spcBef>
                        <a:spcAft>
                          <a:spcPts val="0"/>
                        </a:spcAft>
                        <a:buClrTx/>
                        <a:buSzTx/>
                        <a:buFont typeface="Arial" panose="020B0604020202020204" pitchFamily="34" charset="0"/>
                        <a:buNone/>
                        <a:tabLst/>
                        <a:defRPr/>
                      </a:pPr>
                      <a:r>
                        <a:rPr lang="en-GB" sz="1400" dirty="0" smtClean="0"/>
                        <a:t>user-friendly at all stages, eg optimal pack size (primary, secondary, transit), handling and display</a:t>
                      </a:r>
                    </a:p>
                  </a:txBody>
                  <a:tcPr marL="45720" marR="45720" anchor="ctr"/>
                </a:tc>
                <a:extLst>
                  <a:ext uri="{0D108BD9-81ED-4DB2-BD59-A6C34878D82A}">
                    <a16:rowId xmlns:a16="http://schemas.microsoft.com/office/drawing/2014/main" val="10006"/>
                  </a:ext>
                </a:extLst>
              </a:tr>
              <a:tr h="716607">
                <a:tc vMerge="1">
                  <a:txBody>
                    <a:bodyPr/>
                    <a:lstStyle/>
                    <a:p>
                      <a:pPr marL="101600">
                        <a:lnSpc>
                          <a:spcPct val="100000"/>
                        </a:lnSpc>
                        <a:spcAft>
                          <a:spcPts val="0"/>
                        </a:spcAft>
                      </a:pP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tabLst/>
                      </a:pPr>
                      <a:r>
                        <a:rPr lang="en-GB" sz="1600" dirty="0">
                          <a:solidFill>
                            <a:sysClr val="windowText" lastClr="000000"/>
                          </a:solidFill>
                          <a:effectLst/>
                        </a:rPr>
                        <a:t>Aggregation/ portion control</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indent="0" algn="l">
                        <a:lnSpc>
                          <a:spcPct val="107000"/>
                        </a:lnSpc>
                        <a:spcAft>
                          <a:spcPts val="0"/>
                        </a:spcAft>
                        <a:buFont typeface="Arial" panose="020B0604020202020204" pitchFamily="34" charset="0"/>
                        <a:buNone/>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rPr>
                        <a:t>relevant</a:t>
                      </a:r>
                      <a:r>
                        <a:rPr lang="en-GB" sz="1400" baseline="0" dirty="0" smtClean="0">
                          <a:effectLst/>
                          <a:latin typeface="Calibri" panose="020F0502020204030204" pitchFamily="34" charset="0"/>
                          <a:ea typeface="Calibri" panose="020F0502020204030204" pitchFamily="34" charset="0"/>
                          <a:cs typeface="Times New Roman" panose="02020603050405020304" pitchFamily="18" charset="0"/>
                        </a:rPr>
                        <a:t> quantity or portion size;</a:t>
                      </a:r>
                    </a:p>
                    <a:p>
                      <a:pPr marL="0" indent="0" algn="l">
                        <a:lnSpc>
                          <a:spcPct val="107000"/>
                        </a:lnSpc>
                        <a:spcAft>
                          <a:spcPts val="0"/>
                        </a:spcAft>
                        <a:buFont typeface="Arial" panose="020B0604020202020204" pitchFamily="34" charset="0"/>
                        <a:buNone/>
                      </a:pPr>
                      <a:r>
                        <a:rPr lang="en-GB" sz="1400" baseline="0" dirty="0" smtClean="0">
                          <a:effectLst/>
                          <a:latin typeface="Calibri" panose="020F0502020204030204" pitchFamily="34" charset="0"/>
                          <a:ea typeface="Calibri" panose="020F0502020204030204" pitchFamily="34" charset="0"/>
                          <a:cs typeface="Times New Roman" panose="02020603050405020304" pitchFamily="18" charset="0"/>
                        </a:rPr>
                        <a:t>portion control (eg drugs)</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extLst>
                  <a:ext uri="{0D108BD9-81ED-4DB2-BD59-A6C34878D82A}">
                    <a16:rowId xmlns:a16="http://schemas.microsoft.com/office/drawing/2014/main" val="10007"/>
                  </a:ext>
                </a:extLst>
              </a:tr>
              <a:tr h="452117">
                <a:tc>
                  <a:txBody>
                    <a:bodyPr/>
                    <a:lstStyle/>
                    <a:p>
                      <a:pPr marL="0" indent="0" algn="ctr">
                        <a:lnSpc>
                          <a:spcPct val="100000"/>
                        </a:lnSpc>
                        <a:spcAft>
                          <a:spcPts val="0"/>
                        </a:spcAft>
                      </a:pP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accent2">
                        <a:lumMod val="40000"/>
                        <a:lumOff val="60000"/>
                      </a:schemeClr>
                    </a:solidFill>
                  </a:tcPr>
                </a:tc>
                <a:tc>
                  <a:txBody>
                    <a:bodyPr/>
                    <a:lstStyle/>
                    <a:p>
                      <a:r>
                        <a:rPr lang="en-GB" sz="1600" dirty="0" smtClean="0">
                          <a:solidFill>
                            <a:sysClr val="windowText" lastClr="000000"/>
                          </a:solidFill>
                          <a:effectLst/>
                        </a:rPr>
                        <a:t>Marketing</a:t>
                      </a:r>
                      <a:endParaRPr lang="en-GB" sz="1600" dirty="0"/>
                    </a:p>
                  </a:txBody>
                  <a:tcPr marL="45720" marR="45720" anchor="ctr"/>
                </a:tc>
                <a:tc>
                  <a:txBody>
                    <a:bodyPr/>
                    <a:lstStyle/>
                    <a:p>
                      <a:pPr marL="0" marR="0" indent="0" algn="l" defTabSz="685800" rtl="0" eaLnBrk="1" fontAlgn="auto" latinLnBrk="0" hangingPunct="1">
                        <a:lnSpc>
                          <a:spcPct val="107000"/>
                        </a:lnSpc>
                        <a:spcBef>
                          <a:spcPts val="0"/>
                        </a:spcBef>
                        <a:spcAft>
                          <a:spcPts val="0"/>
                        </a:spcAft>
                        <a:buClrTx/>
                        <a:buSzTx/>
                        <a:buFont typeface="Arial" panose="020B0604020202020204" pitchFamily="34" charset="0"/>
                        <a:buNone/>
                        <a:tabLst/>
                        <a:defRPr/>
                      </a:pPr>
                      <a:r>
                        <a:rPr lang="en-GB" sz="1400" b="0" dirty="0" smtClean="0"/>
                        <a:t>support product marketing and establish, maintain or enhance the brand</a:t>
                      </a:r>
                      <a:endParaRPr lang="en-GB" sz="1400" dirty="0" smtClean="0"/>
                    </a:p>
                  </a:txBody>
                  <a:tcPr marL="45720" marR="45720" anchor="ctr"/>
                </a:tc>
                <a:extLst>
                  <a:ext uri="{0D108BD9-81ED-4DB2-BD59-A6C34878D82A}">
                    <a16:rowId xmlns:a16="http://schemas.microsoft.com/office/drawing/2014/main" val="10008"/>
                  </a:ext>
                </a:extLst>
              </a:tr>
              <a:tr h="411727">
                <a:tc>
                  <a:txBody>
                    <a:bodyPr/>
                    <a:lstStyle/>
                    <a:p>
                      <a:pPr marL="0" indent="0" algn="ctr">
                        <a:lnSpc>
                          <a:spcPct val="100000"/>
                        </a:lnSpc>
                        <a:spcAft>
                          <a:spcPts val="0"/>
                        </a:spcAft>
                      </a:pPr>
                      <a:r>
                        <a:rPr lang="en-GB" sz="2000" dirty="0" smtClean="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Economy</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marR="0" indent="0" algn="l" defTabSz="685800" rtl="0" eaLnBrk="1" fontAlgn="auto" latinLnBrk="0" hangingPunct="1">
                        <a:lnSpc>
                          <a:spcPct val="107000"/>
                        </a:lnSpc>
                        <a:spcBef>
                          <a:spcPts val="0"/>
                        </a:spcBef>
                        <a:spcAft>
                          <a:spcPts val="0"/>
                        </a:spcAft>
                        <a:buClrTx/>
                        <a:buSzTx/>
                        <a:buFont typeface="Arial" panose="020B0604020202020204" pitchFamily="34" charset="0"/>
                        <a:buNone/>
                        <a:tabLst/>
                        <a:defRPr/>
                      </a:pPr>
                      <a:r>
                        <a:rPr lang="en-GB" sz="1400" b="0" dirty="0" smtClean="0"/>
                        <a:t>optimise cost of packaging and effectiveness</a:t>
                      </a:r>
                    </a:p>
                  </a:txBody>
                  <a:tcPr marL="45720" marR="45720" anchor="ctr"/>
                </a:tc>
                <a:extLst>
                  <a:ext uri="{0D108BD9-81ED-4DB2-BD59-A6C34878D82A}">
                    <a16:rowId xmlns:a16="http://schemas.microsoft.com/office/drawing/2014/main" val="10009"/>
                  </a:ext>
                </a:extLst>
              </a:tr>
              <a:tr h="411727">
                <a:tc>
                  <a:txBody>
                    <a:bodyPr/>
                    <a:lstStyle/>
                    <a:p>
                      <a:pPr marL="0" indent="0" algn="ctr">
                        <a:lnSpc>
                          <a:spcPct val="100000"/>
                        </a:lnSpc>
                        <a:spcAft>
                          <a:spcPts val="0"/>
                        </a:spcAft>
                      </a:pP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End of life  </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indent="0" algn="l">
                        <a:lnSpc>
                          <a:spcPct val="107000"/>
                        </a:lnSpc>
                        <a:spcAft>
                          <a:spcPts val="0"/>
                        </a:spcAft>
                        <a:buFont typeface="Arial" panose="020B0604020202020204" pitchFamily="34" charset="0"/>
                        <a:buNone/>
                      </a:pPr>
                      <a:r>
                        <a:rPr lang="en-GB" sz="1400" b="0" dirty="0" smtClean="0"/>
                        <a:t>re-usability, recoverable materials, ease of recycling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extLst>
                  <a:ext uri="{0D108BD9-81ED-4DB2-BD59-A6C34878D82A}">
                    <a16:rowId xmlns:a16="http://schemas.microsoft.com/office/drawing/2014/main" val="10010"/>
                  </a:ext>
                </a:extLst>
              </a:tr>
            </a:tbl>
          </a:graphicData>
        </a:graphic>
      </p:graphicFrame>
      <p:sp>
        <p:nvSpPr>
          <p:cNvPr id="11" name="Circular Arrow 10"/>
          <p:cNvSpPr/>
          <p:nvPr/>
        </p:nvSpPr>
        <p:spPr bwMode="auto">
          <a:xfrm rot="10800000">
            <a:off x="871950" y="5963205"/>
            <a:ext cx="351732" cy="343467"/>
          </a:xfrm>
          <a:prstGeom prst="circularArrow">
            <a:avLst>
              <a:gd name="adj1" fmla="val 15924"/>
              <a:gd name="adj2" fmla="val 1142319"/>
              <a:gd name="adj3" fmla="val 20337502"/>
              <a:gd name="adj4" fmla="val 1136999"/>
              <a:gd name="adj5" fmla="val 16940"/>
            </a:avLst>
          </a:prstGeom>
          <a:ln>
            <a:headEnd type="none" w="med" len="med"/>
            <a:tailEnd type="none" w="med" len="med"/>
          </a:ln>
          <a:extLst/>
        </p:spPr>
        <p:style>
          <a:lnRef idx="1">
            <a:schemeClr val="dk1"/>
          </a:lnRef>
          <a:fillRef idx="3">
            <a:schemeClr val="dk1"/>
          </a:fillRef>
          <a:effectRef idx="2">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pic>
        <p:nvPicPr>
          <p:cNvPr id="6" name="Picture 110" descr="DHLicon_Graph"/>
          <p:cNvPicPr>
            <a:picLocks noChangeAspect="1" noChangeArrowheads="1"/>
          </p:cNvPicPr>
          <p:nvPr/>
        </p:nvPicPr>
        <p:blipFill>
          <a:blip r:embed="rId2">
            <a:grayscl/>
            <a:extLst>
              <a:ext uri="{28A0092B-C50C-407E-A947-70E740481C1C}">
                <a14:useLocalDpi xmlns:a14="http://schemas.microsoft.com/office/drawing/2010/main" val="0"/>
              </a:ext>
            </a:extLst>
          </a:blip>
          <a:srcRect/>
          <a:stretch>
            <a:fillRect/>
          </a:stretch>
        </p:blipFill>
        <p:spPr bwMode="auto">
          <a:xfrm>
            <a:off x="885398" y="5125757"/>
            <a:ext cx="351732" cy="309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282646"/>
      </p:ext>
    </p:extLst>
  </p:cSld>
  <p:clrMapOvr>
    <a:masterClrMapping/>
  </p:clrMapOvr>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Figure 12.7:  </a:t>
            </a:r>
            <a:r>
              <a:rPr lang="en-GB" sz="2800" b="1" dirty="0" smtClean="0"/>
              <a:t>Stakeholder perspectives for packaging</a:t>
            </a:r>
            <a:endParaRPr lang="en-GB" sz="2800" b="1"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775448973"/>
              </p:ext>
            </p:extLst>
          </p:nvPr>
        </p:nvGraphicFramePr>
        <p:xfrm>
          <a:off x="552896" y="1183337"/>
          <a:ext cx="8133905" cy="5191831"/>
        </p:xfrm>
        <a:graphic>
          <a:graphicData uri="http://schemas.openxmlformats.org/drawingml/2006/table">
            <a:tbl>
              <a:tblPr firstRow="1" firstCol="1" bandRow="1">
                <a:tableStyleId>{21E4AEA4-8DFA-4A89-87EB-49C32662AFE0}</a:tableStyleId>
              </a:tblPr>
              <a:tblGrid>
                <a:gridCol w="612730">
                  <a:extLst>
                    <a:ext uri="{9D8B030D-6E8A-4147-A177-3AD203B41FA5}">
                      <a16:colId xmlns:a16="http://schemas.microsoft.com/office/drawing/2014/main" val="20000"/>
                    </a:ext>
                  </a:extLst>
                </a:gridCol>
                <a:gridCol w="1551965">
                  <a:extLst>
                    <a:ext uri="{9D8B030D-6E8A-4147-A177-3AD203B41FA5}">
                      <a16:colId xmlns:a16="http://schemas.microsoft.com/office/drawing/2014/main" val="20001"/>
                    </a:ext>
                  </a:extLst>
                </a:gridCol>
                <a:gridCol w="1193842">
                  <a:extLst>
                    <a:ext uri="{9D8B030D-6E8A-4147-A177-3AD203B41FA5}">
                      <a16:colId xmlns:a16="http://schemas.microsoft.com/office/drawing/2014/main" val="20002"/>
                    </a:ext>
                  </a:extLst>
                </a:gridCol>
                <a:gridCol w="1193842">
                  <a:extLst>
                    <a:ext uri="{9D8B030D-6E8A-4147-A177-3AD203B41FA5}">
                      <a16:colId xmlns:a16="http://schemas.microsoft.com/office/drawing/2014/main" val="20003"/>
                    </a:ext>
                  </a:extLst>
                </a:gridCol>
                <a:gridCol w="1193842">
                  <a:extLst>
                    <a:ext uri="{9D8B030D-6E8A-4147-A177-3AD203B41FA5}">
                      <a16:colId xmlns:a16="http://schemas.microsoft.com/office/drawing/2014/main" val="20004"/>
                    </a:ext>
                  </a:extLst>
                </a:gridCol>
                <a:gridCol w="1193842">
                  <a:extLst>
                    <a:ext uri="{9D8B030D-6E8A-4147-A177-3AD203B41FA5}">
                      <a16:colId xmlns:a16="http://schemas.microsoft.com/office/drawing/2014/main" val="20005"/>
                    </a:ext>
                  </a:extLst>
                </a:gridCol>
                <a:gridCol w="1193842">
                  <a:extLst>
                    <a:ext uri="{9D8B030D-6E8A-4147-A177-3AD203B41FA5}">
                      <a16:colId xmlns:a16="http://schemas.microsoft.com/office/drawing/2014/main" val="20006"/>
                    </a:ext>
                  </a:extLst>
                </a:gridCol>
              </a:tblGrid>
              <a:tr h="703991">
                <a:tc>
                  <a:txBody>
                    <a:bodyPr/>
                    <a:lstStyle/>
                    <a:p>
                      <a:pPr marL="101600">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r>
                        <a:rPr lang="en-GB" sz="1600" dirty="0" smtClean="0">
                          <a:effectLst/>
                          <a:latin typeface="Calibri" panose="020F0502020204030204" pitchFamily="34" charset="0"/>
                          <a:ea typeface="Calibri" panose="020F0502020204030204" pitchFamily="34" charset="0"/>
                          <a:cs typeface="Times New Roman" panose="02020603050405020304" pitchFamily="18" charset="0"/>
                        </a:rPr>
                        <a:t>Sales</a:t>
                      </a:r>
                      <a:r>
                        <a:rPr lang="en-GB" sz="1600" baseline="0" dirty="0" smtClean="0">
                          <a:effectLst/>
                          <a:latin typeface="Calibri" panose="020F0502020204030204" pitchFamily="34" charset="0"/>
                          <a:ea typeface="Calibri" panose="020F0502020204030204" pitchFamily="34" charset="0"/>
                          <a:cs typeface="Times New Roman" panose="02020603050405020304" pitchFamily="18" charset="0"/>
                        </a:rPr>
                        <a:t> &amp; Marketing</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r>
                        <a:rPr lang="en-GB" sz="1600" dirty="0" smtClean="0">
                          <a:effectLst/>
                          <a:latin typeface="Calibri" panose="020F0502020204030204" pitchFamily="34" charset="0"/>
                          <a:ea typeface="Calibri" panose="020F0502020204030204" pitchFamily="34" charset="0"/>
                          <a:cs typeface="Times New Roman" panose="02020603050405020304" pitchFamily="18" charset="0"/>
                        </a:rPr>
                        <a:t>Production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r>
                        <a:rPr lang="en-GB" sz="1600" dirty="0" smtClean="0">
                          <a:effectLst/>
                          <a:latin typeface="Calibri" panose="020F0502020204030204" pitchFamily="34" charset="0"/>
                          <a:ea typeface="Calibri" panose="020F0502020204030204" pitchFamily="34" charset="0"/>
                          <a:cs typeface="Times New Roman" panose="02020603050405020304" pitchFamily="18" charset="0"/>
                        </a:rPr>
                        <a:t>Procure-</a:t>
                      </a:r>
                      <a:r>
                        <a:rPr lang="en-GB" sz="1600" dirty="0" err="1" smtClean="0">
                          <a:effectLst/>
                          <a:latin typeface="Calibri" panose="020F0502020204030204" pitchFamily="34" charset="0"/>
                          <a:ea typeface="Calibri" panose="020F0502020204030204" pitchFamily="34" charset="0"/>
                          <a:cs typeface="Times New Roman" panose="02020603050405020304" pitchFamily="18" charset="0"/>
                        </a:rPr>
                        <a:t>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marR="0" indent="0" algn="ctr" defTabSz="685800" rtl="0" eaLnBrk="1" fontAlgn="auto" latinLnBrk="0" hangingPunct="1">
                        <a:lnSpc>
                          <a:spcPct val="107000"/>
                        </a:lnSpc>
                        <a:spcBef>
                          <a:spcPts val="0"/>
                        </a:spcBef>
                        <a:spcAft>
                          <a:spcPts val="0"/>
                        </a:spcAft>
                        <a:buClrTx/>
                        <a:buSzTx/>
                        <a:buFontTx/>
                        <a:buNone/>
                        <a:tabLst/>
                        <a:defRPr/>
                      </a:pPr>
                      <a:r>
                        <a:rPr lang="en-GB" sz="1600" dirty="0" smtClean="0">
                          <a:effectLst/>
                          <a:latin typeface="Calibri" panose="020F0502020204030204" pitchFamily="34" charset="0"/>
                          <a:ea typeface="Calibri" panose="020F0502020204030204" pitchFamily="34" charset="0"/>
                          <a:cs typeface="Times New Roman" panose="02020603050405020304" pitchFamily="18" charset="0"/>
                        </a:rPr>
                        <a:t>CEO/ Owners</a:t>
                      </a:r>
                    </a:p>
                  </a:txBody>
                  <a:tcPr marL="45720" marR="45720"/>
                </a:tc>
                <a:tc>
                  <a:txBody>
                    <a:bodyPr/>
                    <a:lstStyle/>
                    <a:p>
                      <a:pPr marL="0" algn="ctr">
                        <a:lnSpc>
                          <a:spcPct val="107000"/>
                        </a:lnSpc>
                        <a:spcAft>
                          <a:spcPts val="0"/>
                        </a:spcAft>
                      </a:pPr>
                      <a:r>
                        <a:rPr lang="en-GB" sz="1600" dirty="0" smtClean="0">
                          <a:effectLst/>
                          <a:latin typeface="Calibri" panose="020F0502020204030204" pitchFamily="34" charset="0"/>
                          <a:ea typeface="Calibri" panose="020F0502020204030204" pitchFamily="34" charset="0"/>
                          <a:cs typeface="Times New Roman" panose="02020603050405020304" pitchFamily="18" charset="0"/>
                        </a:rPr>
                        <a:t>Logistics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0"/>
                  </a:ext>
                </a:extLst>
              </a:tr>
              <a:tr h="404479">
                <a:tc rowSpan="3">
                  <a:txBody>
                    <a:bodyPr/>
                    <a:lstStyle/>
                    <a:p>
                      <a:pPr marL="0" marR="0" indent="0" algn="ctr" defTabSz="6858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600" dirty="0" smtClean="0">
                          <a:solidFill>
                            <a:sysClr val="windowText" lastClr="000000"/>
                          </a:solidFill>
                          <a:effectLst/>
                        </a:rPr>
                        <a:t>Physical protection</a:t>
                      </a:r>
                    </a:p>
                  </a:txBody>
                  <a:tcPr marL="0" marR="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smtClean="0">
                          <a:solidFill>
                            <a:sysClr val="windowText" lastClr="000000"/>
                          </a:solidFill>
                          <a:effectLst/>
                        </a:rPr>
                        <a:t>Storage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1"/>
                  </a:ext>
                </a:extLst>
              </a:tr>
              <a:tr h="404479">
                <a:tc vMerge="1">
                  <a:txBody>
                    <a:bodyPr/>
                    <a:lstStyle/>
                    <a:p>
                      <a:endParaRPr lang="en-GB"/>
                    </a:p>
                  </a:txBody>
                  <a:tcPr/>
                </a:tc>
                <a:tc>
                  <a:txBody>
                    <a:bodyPr/>
                    <a:lstStyle/>
                    <a:p>
                      <a:pPr marL="0" indent="0">
                        <a:lnSpc>
                          <a:spcPct val="107000"/>
                        </a:lnSpc>
                        <a:spcAft>
                          <a:spcPts val="0"/>
                        </a:spcAft>
                        <a:buFont typeface="Arial" panose="020B0604020202020204" pitchFamily="34" charset="0"/>
                        <a:buNone/>
                      </a:pPr>
                      <a:r>
                        <a:rPr lang="en-GB" sz="1600" dirty="0" smtClean="0">
                          <a:solidFill>
                            <a:sysClr val="windowText" lastClr="000000"/>
                          </a:solidFill>
                          <a:effectLst/>
                        </a:rPr>
                        <a:t>Distribution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2"/>
                  </a:ext>
                </a:extLst>
              </a:tr>
              <a:tr h="404479">
                <a:tc vMerge="1">
                  <a:txBody>
                    <a:bodyPr/>
                    <a:lstStyle/>
                    <a:p>
                      <a:endParaRPr lang="en-GB"/>
                    </a:p>
                  </a:txBody>
                  <a:tcPr/>
                </a:tc>
                <a:tc>
                  <a:txBody>
                    <a:bodyPr/>
                    <a:lstStyle/>
                    <a:p>
                      <a:pPr marL="0" indent="0">
                        <a:lnSpc>
                          <a:spcPct val="107000"/>
                        </a:lnSpc>
                        <a:spcAft>
                          <a:spcPts val="0"/>
                        </a:spcAft>
                        <a:buFont typeface="Arial" panose="020B0604020202020204" pitchFamily="34" charset="0"/>
                        <a:buNone/>
                      </a:pPr>
                      <a:r>
                        <a:rPr lang="en-GB" sz="1600" dirty="0" smtClean="0">
                          <a:solidFill>
                            <a:sysClr val="windowText" lastClr="000000"/>
                          </a:solidFill>
                          <a:effectLst/>
                        </a:rPr>
                        <a:t>Safety</a:t>
                      </a:r>
                      <a:r>
                        <a:rPr lang="en-GB" sz="1600" baseline="0" dirty="0" smtClean="0">
                          <a:solidFill>
                            <a:sysClr val="windowText" lastClr="000000"/>
                          </a:solidFill>
                          <a:effectLst/>
                        </a:rPr>
                        <a:t>/s</a:t>
                      </a:r>
                      <a:r>
                        <a:rPr lang="en-GB" sz="1600" dirty="0" smtClean="0">
                          <a:solidFill>
                            <a:sysClr val="windowText" lastClr="000000"/>
                          </a:solidFill>
                          <a:effectLst/>
                        </a:rPr>
                        <a:t>ecurity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3"/>
                  </a:ext>
                </a:extLst>
              </a:tr>
              <a:tr h="404479">
                <a:tc rowSpan="2">
                  <a:txBody>
                    <a:bodyPr/>
                    <a:lstStyle/>
                    <a:p>
                      <a:pPr marL="0" marR="0" indent="0" algn="ctr" defTabSz="6858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600" dirty="0" smtClean="0">
                          <a:solidFill>
                            <a:sysClr val="windowText" lastClr="000000"/>
                          </a:solidFill>
                          <a:effectLst/>
                        </a:rPr>
                        <a:t>Inform-</a:t>
                      </a:r>
                      <a:r>
                        <a:rPr lang="en-GB" sz="1600" dirty="0" err="1" smtClean="0">
                          <a:solidFill>
                            <a:sysClr val="windowText" lastClr="000000"/>
                          </a:solidFill>
                          <a:effectLst/>
                        </a:rPr>
                        <a:t>ation</a:t>
                      </a:r>
                      <a:endParaRPr lang="en-GB" sz="1600" dirty="0" smtClean="0">
                        <a:solidFill>
                          <a:sysClr val="windowText" lastClr="000000"/>
                        </a:solidFill>
                        <a:effectLst/>
                      </a:endParaRPr>
                    </a:p>
                  </a:txBody>
                  <a:tcPr marL="0" marR="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smtClean="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Product info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4"/>
                  </a:ext>
                </a:extLst>
              </a:tr>
              <a:tr h="404479">
                <a:tc vMerge="1">
                  <a:txBody>
                    <a:bodyPr/>
                    <a:lstStyle/>
                    <a:p>
                      <a:endParaRPr lang="en-GB"/>
                    </a:p>
                  </a:txBody>
                  <a:tcPr/>
                </a:tc>
                <a:tc>
                  <a:txBody>
                    <a:bodyPr/>
                    <a:lstStyle/>
                    <a:p>
                      <a:pPr marL="0" marR="0" indent="0" algn="l" defTabSz="685800" rtl="0" eaLnBrk="1" fontAlgn="auto" latinLnBrk="0" hangingPunct="1">
                        <a:lnSpc>
                          <a:spcPct val="107000"/>
                        </a:lnSpc>
                        <a:spcBef>
                          <a:spcPts val="0"/>
                        </a:spcBef>
                        <a:spcAft>
                          <a:spcPts val="0"/>
                        </a:spcAft>
                        <a:buClrTx/>
                        <a:buSzTx/>
                        <a:buFont typeface="Arial" panose="020B0604020202020204" pitchFamily="34" charset="0"/>
                        <a:buNone/>
                        <a:tabLst/>
                        <a:defRPr/>
                      </a:pPr>
                      <a:r>
                        <a:rPr lang="en-GB" sz="1600" dirty="0" smtClean="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Track &amp; trace</a:t>
                      </a: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5"/>
                  </a:ext>
                </a:extLst>
              </a:tr>
              <a:tr h="508339">
                <a:tc rowSpan="2">
                  <a:txBody>
                    <a:bodyPr/>
                    <a:lstStyle/>
                    <a:p>
                      <a:pPr marL="0" indent="0" algn="ctr">
                        <a:lnSpc>
                          <a:spcPct val="100000"/>
                        </a:lnSpc>
                        <a:spcAft>
                          <a:spcPts val="0"/>
                        </a:spcAft>
                      </a:pPr>
                      <a:r>
                        <a:rPr lang="en-GB" sz="1600" dirty="0" smtClean="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Relevance</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smtClean="0">
                          <a:solidFill>
                            <a:sysClr val="windowText" lastClr="000000"/>
                          </a:solidFill>
                          <a:effectLst/>
                        </a:rPr>
                        <a:t>Ease of use</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6"/>
                  </a:ext>
                </a:extLst>
              </a:tr>
              <a:tr h="703991">
                <a:tc vMerge="1">
                  <a:txBody>
                    <a:bodyPr/>
                    <a:lstStyle/>
                    <a:p>
                      <a:pPr marL="101600">
                        <a:lnSpc>
                          <a:spcPct val="100000"/>
                        </a:lnSpc>
                        <a:spcAft>
                          <a:spcPts val="0"/>
                        </a:spcAft>
                      </a:pP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tabLst/>
                      </a:pPr>
                      <a:r>
                        <a:rPr lang="en-GB" sz="1600" dirty="0">
                          <a:solidFill>
                            <a:sysClr val="windowText" lastClr="000000"/>
                          </a:solidFill>
                          <a:effectLst/>
                        </a:rPr>
                        <a:t>Aggregation/ portion control</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7"/>
                  </a:ext>
                </a:extLst>
              </a:tr>
              <a:tr h="444157">
                <a:tc>
                  <a:txBody>
                    <a:bodyPr/>
                    <a:lstStyle/>
                    <a:p>
                      <a:pPr marL="0" indent="0" algn="ctr">
                        <a:lnSpc>
                          <a:spcPct val="100000"/>
                        </a:lnSpc>
                        <a:spcAft>
                          <a:spcPts val="0"/>
                        </a:spcAft>
                      </a:pP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accent2">
                        <a:lumMod val="40000"/>
                        <a:lumOff val="60000"/>
                      </a:schemeClr>
                    </a:solidFill>
                  </a:tcPr>
                </a:tc>
                <a:tc>
                  <a:txBody>
                    <a:bodyPr/>
                    <a:lstStyle/>
                    <a:p>
                      <a:r>
                        <a:rPr lang="en-GB" sz="1600" dirty="0" smtClean="0">
                          <a:solidFill>
                            <a:sysClr val="windowText" lastClr="000000"/>
                          </a:solidFill>
                          <a:effectLst/>
                        </a:rPr>
                        <a:t>Marketing</a:t>
                      </a:r>
                      <a:endParaRPr lang="en-GB" sz="1600" dirty="0"/>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8"/>
                  </a:ext>
                </a:extLst>
              </a:tr>
              <a:tr h="404479">
                <a:tc>
                  <a:txBody>
                    <a:bodyPr/>
                    <a:lstStyle/>
                    <a:p>
                      <a:pPr marL="0" indent="0" algn="ctr">
                        <a:lnSpc>
                          <a:spcPct val="100000"/>
                        </a:lnSpc>
                        <a:spcAft>
                          <a:spcPts val="0"/>
                        </a:spcAft>
                      </a:pPr>
                      <a:r>
                        <a:rPr lang="en-GB" sz="2000" dirty="0" smtClean="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Economy</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9"/>
                  </a:ext>
                </a:extLst>
              </a:tr>
              <a:tr h="404479">
                <a:tc>
                  <a:txBody>
                    <a:bodyPr/>
                    <a:lstStyle/>
                    <a:p>
                      <a:pPr marL="0" indent="0" algn="ctr">
                        <a:lnSpc>
                          <a:spcPct val="100000"/>
                        </a:lnSpc>
                        <a:spcAft>
                          <a:spcPts val="0"/>
                        </a:spcAft>
                      </a:pP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End of life  </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10"/>
                  </a:ext>
                </a:extLst>
              </a:tr>
            </a:tbl>
          </a:graphicData>
        </a:graphic>
      </p:graphicFrame>
      <p:sp>
        <p:nvSpPr>
          <p:cNvPr id="3" name="Rounded Rectangular Callout 2"/>
          <p:cNvSpPr/>
          <p:nvPr/>
        </p:nvSpPr>
        <p:spPr>
          <a:xfrm>
            <a:off x="2729554" y="4449170"/>
            <a:ext cx="1132764" cy="1255594"/>
          </a:xfrm>
          <a:prstGeom prst="wedgeRoundRectCallout">
            <a:avLst>
              <a:gd name="adj1" fmla="val -63002"/>
              <a:gd name="adj2" fmla="val 5978"/>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b="1" dirty="0" smtClean="0">
                <a:latin typeface="Calibri" panose="020F0502020204030204" pitchFamily="34" charset="0"/>
                <a:ea typeface="Calibri" panose="020F0502020204030204" pitchFamily="34" charset="0"/>
                <a:cs typeface="Times New Roman" panose="02020603050405020304" pitchFamily="18" charset="0"/>
              </a:rPr>
              <a:t>Brand </a:t>
            </a:r>
            <a:r>
              <a:rPr lang="en-GB" b="1" dirty="0">
                <a:latin typeface="Calibri" panose="020F0502020204030204" pitchFamily="34" charset="0"/>
                <a:ea typeface="Calibri" panose="020F0502020204030204" pitchFamily="34" charset="0"/>
                <a:cs typeface="Times New Roman" panose="02020603050405020304" pitchFamily="18" charset="0"/>
              </a:rPr>
              <a:t>appeal, </a:t>
            </a:r>
            <a:r>
              <a:rPr lang="en-GB" b="1" dirty="0" smtClean="0">
                <a:latin typeface="Calibri" panose="020F0502020204030204" pitchFamily="34" charset="0"/>
                <a:ea typeface="Calibri" panose="020F0502020204030204" pitchFamily="34" charset="0"/>
                <a:cs typeface="Times New Roman" panose="02020603050405020304" pitchFamily="18" charset="0"/>
              </a:rPr>
              <a:t>shelf-standout</a:t>
            </a:r>
            <a:endParaRPr lang="en-GB" b="1"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Rounded Rectangular Callout 5"/>
          <p:cNvSpPr/>
          <p:nvPr/>
        </p:nvSpPr>
        <p:spPr>
          <a:xfrm>
            <a:off x="2729554" y="2063086"/>
            <a:ext cx="1132764" cy="1183072"/>
          </a:xfrm>
          <a:prstGeom prst="wedgeRoundRectCallout">
            <a:avLst>
              <a:gd name="adj1" fmla="val -64207"/>
              <a:gd name="adj2" fmla="val -17148"/>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smtClean="0">
                <a:latin typeface="Calibri" panose="020F0502020204030204" pitchFamily="34" charset="0"/>
                <a:ea typeface="Calibri" panose="020F0502020204030204" pitchFamily="34" charset="0"/>
                <a:cs typeface="Times New Roman" panose="02020603050405020304" pitchFamily="18" charset="0"/>
              </a:rPr>
              <a:t>Minimise customer complaints</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
        <p:nvSpPr>
          <p:cNvPr id="7" name="Rounded Rectangular Callout 6"/>
          <p:cNvSpPr/>
          <p:nvPr/>
        </p:nvSpPr>
        <p:spPr>
          <a:xfrm>
            <a:off x="2729554" y="3765973"/>
            <a:ext cx="1132764" cy="548185"/>
          </a:xfrm>
          <a:prstGeom prst="wedgeRoundRectCallout">
            <a:avLst>
              <a:gd name="adj1" fmla="val -56978"/>
              <a:gd name="adj2" fmla="val 79948"/>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smtClean="0">
                <a:latin typeface="Calibri" panose="020F0502020204030204" pitchFamily="34" charset="0"/>
                <a:ea typeface="Calibri" panose="020F0502020204030204" pitchFamily="34" charset="0"/>
                <a:cs typeface="Times New Roman" panose="02020603050405020304" pitchFamily="18" charset="0"/>
              </a:rPr>
              <a:t>Sell more!</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
        <p:nvSpPr>
          <p:cNvPr id="8" name="Rounded Rectangular Callout 7"/>
          <p:cNvSpPr/>
          <p:nvPr/>
        </p:nvSpPr>
        <p:spPr>
          <a:xfrm>
            <a:off x="4005618" y="1969826"/>
            <a:ext cx="1044054" cy="1062251"/>
          </a:xfrm>
          <a:prstGeom prst="wedgeRoundRectCallout">
            <a:avLst>
              <a:gd name="adj1" fmla="val -64207"/>
              <a:gd name="adj2" fmla="val -17148"/>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smtClean="0">
                <a:latin typeface="Calibri" panose="020F0502020204030204" pitchFamily="34" charset="0"/>
                <a:ea typeface="Calibri" panose="020F0502020204030204" pitchFamily="34" charset="0"/>
                <a:cs typeface="Times New Roman" panose="02020603050405020304" pitchFamily="18" charset="0"/>
              </a:rPr>
              <a:t>Simplify packaging process</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
        <p:nvSpPr>
          <p:cNvPr id="9" name="Rounded Rectangular Callout 8"/>
          <p:cNvSpPr/>
          <p:nvPr/>
        </p:nvSpPr>
        <p:spPr>
          <a:xfrm>
            <a:off x="5236227" y="5530262"/>
            <a:ext cx="1044054" cy="844903"/>
          </a:xfrm>
          <a:prstGeom prst="wedgeRoundRectCallout">
            <a:avLst>
              <a:gd name="adj1" fmla="val -65591"/>
              <a:gd name="adj2" fmla="val -41212"/>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smtClean="0">
                <a:latin typeface="Calibri" panose="020F0502020204030204" pitchFamily="34" charset="0"/>
                <a:ea typeface="Calibri" panose="020F0502020204030204" pitchFamily="34" charset="0"/>
                <a:cs typeface="Times New Roman" panose="02020603050405020304" pitchFamily="18" charset="0"/>
              </a:rPr>
              <a:t>Easy to specify &amp; purchase</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0" name="Rounded Rectangular Callout 9"/>
          <p:cNvSpPr/>
          <p:nvPr/>
        </p:nvSpPr>
        <p:spPr>
          <a:xfrm>
            <a:off x="6436626" y="5076967"/>
            <a:ext cx="987602" cy="1062251"/>
          </a:xfrm>
          <a:prstGeom prst="wedgeRoundRectCallout">
            <a:avLst>
              <a:gd name="adj1" fmla="val -64207"/>
              <a:gd name="adj2" fmla="val -13293"/>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smtClean="0">
                <a:latin typeface="Calibri" panose="020F0502020204030204" pitchFamily="34" charset="0"/>
                <a:ea typeface="Calibri" panose="020F0502020204030204" pitchFamily="34" charset="0"/>
                <a:cs typeface="Times New Roman" panose="02020603050405020304" pitchFamily="18" charset="0"/>
              </a:rPr>
              <a:t>Optimise cost vs benefits</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1" name="Circular Arrow 10"/>
          <p:cNvSpPr/>
          <p:nvPr/>
        </p:nvSpPr>
        <p:spPr bwMode="auto">
          <a:xfrm rot="10800000">
            <a:off x="683692" y="5987553"/>
            <a:ext cx="353518" cy="343467"/>
          </a:xfrm>
          <a:prstGeom prst="circularArrow">
            <a:avLst>
              <a:gd name="adj1" fmla="val 15924"/>
              <a:gd name="adj2" fmla="val 1142319"/>
              <a:gd name="adj3" fmla="val 20337502"/>
              <a:gd name="adj4" fmla="val 1136999"/>
              <a:gd name="adj5" fmla="val 16940"/>
            </a:avLst>
          </a:prstGeom>
          <a:ln>
            <a:headEnd type="none" w="med" len="med"/>
            <a:tailEnd type="none" w="med" len="med"/>
          </a:ln>
          <a:extLst/>
        </p:spPr>
        <p:style>
          <a:lnRef idx="1">
            <a:schemeClr val="dk1"/>
          </a:lnRef>
          <a:fillRef idx="3">
            <a:schemeClr val="dk1"/>
          </a:fillRef>
          <a:effectRef idx="2">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smtClean="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12" name="Rounded Rectangular Callout 11"/>
          <p:cNvSpPr/>
          <p:nvPr/>
        </p:nvSpPr>
        <p:spPr>
          <a:xfrm>
            <a:off x="7635926" y="1969825"/>
            <a:ext cx="948356" cy="909853"/>
          </a:xfrm>
          <a:prstGeom prst="wedgeRoundRectCallout">
            <a:avLst>
              <a:gd name="adj1" fmla="val -64207"/>
              <a:gd name="adj2" fmla="val -17148"/>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b="1" dirty="0" smtClean="0">
                <a:latin typeface="Calibri" panose="020F0502020204030204" pitchFamily="34" charset="0"/>
                <a:ea typeface="Calibri" panose="020F0502020204030204" pitchFamily="34" charset="0"/>
                <a:cs typeface="Times New Roman" panose="02020603050405020304" pitchFamily="18" charset="0"/>
              </a:rPr>
              <a:t>Reduce logistics costs!</a:t>
            </a:r>
            <a:endParaRPr lang="en-GB" sz="1600" b="1" dirty="0">
              <a:latin typeface="Calibri" panose="020F0502020204030204" pitchFamily="34" charset="0"/>
              <a:ea typeface="Calibri" panose="020F0502020204030204" pitchFamily="34" charset="0"/>
              <a:cs typeface="Times New Roman" panose="02020603050405020304" pitchFamily="18" charset="0"/>
            </a:endParaRPr>
          </a:p>
        </p:txBody>
      </p:sp>
      <p:sp>
        <p:nvSpPr>
          <p:cNvPr id="13" name="Rounded Rectangular Callout 12"/>
          <p:cNvSpPr/>
          <p:nvPr/>
        </p:nvSpPr>
        <p:spPr>
          <a:xfrm>
            <a:off x="7663063" y="3018428"/>
            <a:ext cx="948356" cy="1062251"/>
          </a:xfrm>
          <a:prstGeom prst="wedgeRoundRectCallout">
            <a:avLst>
              <a:gd name="adj1" fmla="val -64207"/>
              <a:gd name="adj2" fmla="val -17148"/>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smtClean="0">
                <a:latin typeface="Calibri" panose="020F0502020204030204" pitchFamily="34" charset="0"/>
                <a:ea typeface="Calibri" panose="020F0502020204030204" pitchFamily="34" charset="0"/>
                <a:cs typeface="Times New Roman" panose="02020603050405020304" pitchFamily="18" charset="0"/>
              </a:rPr>
              <a:t>Track in transit/ easy recall</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4" name="Rounded Rectangular Callout 13"/>
          <p:cNvSpPr/>
          <p:nvPr/>
        </p:nvSpPr>
        <p:spPr>
          <a:xfrm>
            <a:off x="7690359" y="4219429"/>
            <a:ext cx="948356" cy="1062251"/>
          </a:xfrm>
          <a:prstGeom prst="wedgeRoundRectCallout">
            <a:avLst>
              <a:gd name="adj1" fmla="val -64207"/>
              <a:gd name="adj2" fmla="val -17148"/>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smtClean="0">
                <a:latin typeface="Calibri" panose="020F0502020204030204" pitchFamily="34" charset="0"/>
                <a:ea typeface="Calibri" panose="020F0502020204030204" pitchFamily="34" charset="0"/>
                <a:cs typeface="Times New Roman" panose="02020603050405020304" pitchFamily="18" charset="0"/>
              </a:rPr>
              <a:t>Minimise no. of SKUs</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5" name="12-Point Star 14"/>
          <p:cNvSpPr/>
          <p:nvPr/>
        </p:nvSpPr>
        <p:spPr>
          <a:xfrm>
            <a:off x="5068683" y="2448733"/>
            <a:ext cx="2433919" cy="1430150"/>
          </a:xfrm>
          <a:prstGeom prst="star12">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smtClean="0"/>
              <a:t>&gt;90% of Logistics teams not involved in packaging design</a:t>
            </a:r>
            <a:endParaRPr lang="en-GB" dirty="0"/>
          </a:p>
        </p:txBody>
      </p:sp>
      <p:sp>
        <p:nvSpPr>
          <p:cNvPr id="16" name="Rounded Rectangular Callout 15"/>
          <p:cNvSpPr/>
          <p:nvPr/>
        </p:nvSpPr>
        <p:spPr>
          <a:xfrm>
            <a:off x="5207395" y="4567264"/>
            <a:ext cx="1044054" cy="844903"/>
          </a:xfrm>
          <a:prstGeom prst="wedgeRoundRectCallout">
            <a:avLst>
              <a:gd name="adj1" fmla="val -69455"/>
              <a:gd name="adj2" fmla="val 52690"/>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smtClean="0">
                <a:latin typeface="Calibri" panose="020F0502020204030204" pitchFamily="34" charset="0"/>
                <a:ea typeface="Calibri" panose="020F0502020204030204" pitchFamily="34" charset="0"/>
                <a:cs typeface="Times New Roman" panose="02020603050405020304" pitchFamily="18" charset="0"/>
              </a:rPr>
              <a:t>Material costs are stable</a:t>
            </a:r>
            <a:endParaRPr lang="en-GB" sz="16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17" name="Picture 110" descr="DHLicon_Graph"/>
          <p:cNvPicPr>
            <a:picLocks noChangeAspect="1" noChangeArrowheads="1"/>
          </p:cNvPicPr>
          <p:nvPr/>
        </p:nvPicPr>
        <p:blipFill>
          <a:blip r:embed="rId2">
            <a:grayscl/>
            <a:extLst>
              <a:ext uri="{28A0092B-C50C-407E-A947-70E740481C1C}">
                <a14:useLocalDpi xmlns:a14="http://schemas.microsoft.com/office/drawing/2010/main" val="0"/>
              </a:ext>
            </a:extLst>
          </a:blip>
          <a:srcRect/>
          <a:stretch>
            <a:fillRect/>
          </a:stretch>
        </p:blipFill>
        <p:spPr bwMode="auto">
          <a:xfrm>
            <a:off x="685478" y="5199166"/>
            <a:ext cx="351732" cy="309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1417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exit" presetSubtype="0" fill="hold" grpId="1" nodeType="clickEffect">
                                  <p:stCondLst>
                                    <p:cond delay="0"/>
                                  </p:stCondLst>
                                  <p:childTnLst>
                                    <p:set>
                                      <p:cBhvr>
                                        <p:cTn id="31" dur="1" fill="hold">
                                          <p:stCondLst>
                                            <p:cond delay="0"/>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5" grpId="0" animBg="1"/>
      <p:bldP spid="15" grpId="1" animBg="1"/>
      <p:bldP spid="16" grpId="0" animBg="1"/>
    </p:bld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12 key points</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t>Business, manufacturing and supply chains have changed profoundly over the last few decades.  </a:t>
            </a:r>
            <a:endParaRPr lang="en-GB" dirty="0" smtClean="0"/>
          </a:p>
          <a:p>
            <a:r>
              <a:rPr lang="en-GB" dirty="0" smtClean="0"/>
              <a:t>The </a:t>
            </a:r>
            <a:r>
              <a:rPr lang="en-GB" dirty="0"/>
              <a:t>‘Third Industrial Revolution’, involving digital technologies, continues at pace, with developments in ‘big data’, the Internet of Things’, robotics and 3D printing.  </a:t>
            </a:r>
            <a:endParaRPr lang="en-GB" dirty="0" smtClean="0"/>
          </a:p>
          <a:p>
            <a:r>
              <a:rPr lang="en-GB" dirty="0" smtClean="0"/>
              <a:t>New </a:t>
            </a:r>
            <a:r>
              <a:rPr lang="en-GB" dirty="0"/>
              <a:t>pressures are emerging, with cost volatility and security of supply for key material resources high on boardroom agendas.  </a:t>
            </a:r>
            <a:endParaRPr lang="en-GB" dirty="0" smtClean="0"/>
          </a:p>
          <a:p>
            <a:r>
              <a:rPr lang="en-GB" dirty="0" smtClean="0"/>
              <a:t>A </a:t>
            </a:r>
            <a:r>
              <a:rPr lang="en-GB" dirty="0"/>
              <a:t>new industrial revolution, based on circular models, includes making things to last; to be used more intensively; and to be made again.  This will transform how we think about manufacturing, broadening the scope to include remanufacturing, refurbishing and repair.  Reverse manufacturing, or ‘un-making’ will flourish.  Developing effective, productive ways to disassemble products and components, and recycle materials (maybe at atom level) to provide the next batch of resources.</a:t>
            </a:r>
          </a:p>
          <a:p>
            <a:pPr marL="0" indent="0">
              <a:buNone/>
            </a:pPr>
            <a:r>
              <a:rPr lang="en-GB" dirty="0"/>
              <a:t>The scope and meaning of manufacturing is likely to broaden as companies develop effective ways of extending the useful life of products, including remanufacture, refurbishment or recovery of valuable raw materials for the next batch of products.  Distributed manufacturing and local assembly and repair provide opportunities to improve service and resilience.  All of these need efficient, agile supply chains to flow used materials, components or products into the ‘re-‘ processes, ensuring that transit packaging and handling processes provide effective protection to optimize the value recoverable</a:t>
            </a:r>
            <a:r>
              <a:rPr lang="en-GB" dirty="0" smtClean="0"/>
              <a:t>.</a:t>
            </a:r>
            <a:endParaRPr lang="en-GB" dirty="0"/>
          </a:p>
        </p:txBody>
      </p:sp>
    </p:spTree>
    <p:extLst>
      <p:ext uri="{BB962C8B-B14F-4D97-AF65-F5344CB8AC3E}">
        <p14:creationId xmlns:p14="http://schemas.microsoft.com/office/powerpoint/2010/main" val="1370711193"/>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12 resources</a:t>
            </a:r>
            <a:endParaRPr lang="en-GB" dirty="0"/>
          </a:p>
        </p:txBody>
      </p:sp>
      <p:sp>
        <p:nvSpPr>
          <p:cNvPr id="3" name="Content Placeholder 2"/>
          <p:cNvSpPr>
            <a:spLocks noGrp="1"/>
          </p:cNvSpPr>
          <p:nvPr>
            <p:ph idx="1"/>
          </p:nvPr>
        </p:nvSpPr>
        <p:spPr/>
        <p:txBody>
          <a:bodyPr/>
          <a:lstStyle/>
          <a:p>
            <a:pPr lvl="0"/>
            <a:r>
              <a:rPr lang="en-GB" dirty="0"/>
              <a:t>European Remanufacturing Network, </a:t>
            </a:r>
            <a:r>
              <a:rPr lang="en-GB" dirty="0" err="1"/>
              <a:t>eg</a:t>
            </a:r>
            <a:r>
              <a:rPr lang="en-GB" dirty="0"/>
              <a:t> ERN (2015) Remanufacturing market study </a:t>
            </a:r>
            <a:r>
              <a:rPr lang="en-GB" u="sng" dirty="0">
                <a:hlinkClick r:id="rId2"/>
              </a:rPr>
              <a:t>www.remanufacturing.eu/remanufacturing/european-landscape/</a:t>
            </a:r>
            <a:r>
              <a:rPr lang="en-GB" dirty="0"/>
              <a:t> [accessed 13 Apr. 16]</a:t>
            </a:r>
          </a:p>
          <a:p>
            <a:pPr lvl="0"/>
            <a:r>
              <a:rPr lang="en-GB" dirty="0" err="1"/>
              <a:t>SHAPA</a:t>
            </a:r>
            <a:r>
              <a:rPr lang="en-GB" dirty="0"/>
              <a:t> (Solids Handing and Processing Association) </a:t>
            </a:r>
            <a:r>
              <a:rPr lang="en-GB" u="sng" dirty="0">
                <a:hlinkClick r:id="rId3"/>
              </a:rPr>
              <a:t>http://www.shapa.co.uk/index.php</a:t>
            </a:r>
            <a:r>
              <a:rPr lang="en-GB" dirty="0"/>
              <a:t> </a:t>
            </a:r>
          </a:p>
          <a:p>
            <a:pPr lvl="0"/>
            <a:r>
              <a:rPr lang="en-GB" dirty="0" err="1"/>
              <a:t>Lavery</a:t>
            </a:r>
            <a:r>
              <a:rPr lang="en-GB" dirty="0"/>
              <a:t> G, Pennell N, Brown S, Evans S (2013) The Next Manufacturing Revolution: non-labour resource productivity and its potential for remanufacturing, (</a:t>
            </a:r>
            <a:r>
              <a:rPr lang="en-GB" i="1" dirty="0"/>
              <a:t>online</a:t>
            </a:r>
            <a:r>
              <a:rPr lang="en-GB" dirty="0"/>
              <a:t>) </a:t>
            </a:r>
            <a:r>
              <a:rPr lang="en-GB" u="sng" dirty="0">
                <a:hlinkClick r:id="rId4"/>
              </a:rPr>
              <a:t>www.nextmanufacturingrevolution.org/</a:t>
            </a:r>
            <a:endParaRPr lang="en-GB" dirty="0"/>
          </a:p>
          <a:p>
            <a:r>
              <a:rPr lang="en-GB" dirty="0"/>
              <a:t>Institute for Manufacturing, University of Cambridge </a:t>
            </a:r>
            <a:r>
              <a:rPr lang="en-GB" u="sng" dirty="0">
                <a:hlinkClick r:id="rId5"/>
              </a:rPr>
              <a:t>http://www.ifm.eng.cam.ac.uk/</a:t>
            </a:r>
            <a:endParaRPr lang="en-GB" dirty="0"/>
          </a:p>
        </p:txBody>
      </p:sp>
    </p:spTree>
    <p:extLst>
      <p:ext uri="{BB962C8B-B14F-4D97-AF65-F5344CB8AC3E}">
        <p14:creationId xmlns:p14="http://schemas.microsoft.com/office/powerpoint/2010/main" val="550275576"/>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13 overview</a:t>
            </a:r>
            <a:endParaRPr lang="en-GB" dirty="0"/>
          </a:p>
        </p:txBody>
      </p:sp>
      <p:sp>
        <p:nvSpPr>
          <p:cNvPr id="3" name="Content Placeholder 2"/>
          <p:cNvSpPr>
            <a:spLocks noGrp="1"/>
          </p:cNvSpPr>
          <p:nvPr>
            <p:ph idx="1"/>
          </p:nvPr>
        </p:nvSpPr>
        <p:spPr>
          <a:xfrm>
            <a:off x="628650" y="1189908"/>
            <a:ext cx="7886700" cy="4666215"/>
          </a:xfrm>
        </p:spPr>
        <p:txBody>
          <a:bodyPr>
            <a:normAutofit/>
          </a:bodyPr>
          <a:lstStyle/>
          <a:p>
            <a:pPr marL="0" indent="0">
              <a:buNone/>
            </a:pPr>
            <a:r>
              <a:rPr lang="en-GB" sz="2000" dirty="0"/>
              <a:t>Following manufacture or purchase, we have the ‘downstream’ supply chain, storing and distributing the products.  In the circular economy, we also need to manage their successful return.  This chapter covers:</a:t>
            </a:r>
          </a:p>
          <a:p>
            <a:pPr lvl="0"/>
            <a:r>
              <a:rPr lang="en-GB" sz="2000" b="1" dirty="0"/>
              <a:t>traditional supply chains</a:t>
            </a:r>
            <a:r>
              <a:rPr lang="en-GB" sz="2000" dirty="0"/>
              <a:t>, including issues and pressure for logistics teams;</a:t>
            </a:r>
          </a:p>
          <a:p>
            <a:pPr lvl="0"/>
            <a:r>
              <a:rPr lang="en-GB" sz="2000" dirty="0"/>
              <a:t>emerging </a:t>
            </a:r>
            <a:r>
              <a:rPr lang="en-GB" sz="2000" b="1" dirty="0"/>
              <a:t>trends, complexities and broadening scope</a:t>
            </a:r>
            <a:r>
              <a:rPr lang="en-GB" sz="2000" dirty="0"/>
              <a:t> of downstream supply chains, including re-thinking to support service and performance models;</a:t>
            </a:r>
          </a:p>
          <a:p>
            <a:pPr lvl="0"/>
            <a:r>
              <a:rPr lang="en-GB" sz="2000" dirty="0"/>
              <a:t>a section on </a:t>
            </a:r>
            <a:r>
              <a:rPr lang="en-GB" sz="2000" b="1" dirty="0"/>
              <a:t>reverse logistics and reverse supply chains</a:t>
            </a:r>
            <a:r>
              <a:rPr lang="en-GB" sz="2000" dirty="0"/>
              <a:t>, by Dr Regina Frei;</a:t>
            </a:r>
          </a:p>
          <a:p>
            <a:pPr lvl="0"/>
            <a:r>
              <a:rPr lang="en-GB" sz="2000" dirty="0"/>
              <a:t>changes required for </a:t>
            </a:r>
            <a:r>
              <a:rPr lang="en-GB" sz="2000" b="1" dirty="0"/>
              <a:t>circular economy supply chains</a:t>
            </a:r>
            <a:r>
              <a:rPr lang="en-GB" sz="2000" dirty="0"/>
              <a:t>; circular flows, local assembly shops, successful recovery; enabling technologies; relationships and collaborations; and transit packaging; </a:t>
            </a:r>
          </a:p>
          <a:p>
            <a:pPr lvl="0"/>
            <a:r>
              <a:rPr lang="en-GB" sz="2000" dirty="0"/>
              <a:t>and new </a:t>
            </a:r>
            <a:r>
              <a:rPr lang="en-GB" sz="2000" b="1" dirty="0"/>
              <a:t>value opportunities.</a:t>
            </a:r>
            <a:endParaRPr lang="en-GB" sz="2000" dirty="0"/>
          </a:p>
          <a:p>
            <a:endParaRPr lang="en-GB" sz="2000" dirty="0"/>
          </a:p>
        </p:txBody>
      </p:sp>
      <p:grpSp>
        <p:nvGrpSpPr>
          <p:cNvPr id="4" name="Group 3"/>
          <p:cNvGrpSpPr/>
          <p:nvPr/>
        </p:nvGrpSpPr>
        <p:grpSpPr>
          <a:xfrm>
            <a:off x="272870" y="5676979"/>
            <a:ext cx="8324667" cy="1044000"/>
            <a:chOff x="272870" y="3735888"/>
            <a:chExt cx="8324667" cy="1044000"/>
          </a:xfrm>
        </p:grpSpPr>
        <p:sp>
          <p:nvSpPr>
            <p:cNvPr id="5" name="Flowchart: Process 4"/>
            <p:cNvSpPr/>
            <p:nvPr/>
          </p:nvSpPr>
          <p:spPr>
            <a:xfrm>
              <a:off x="2535597" y="3735888"/>
              <a:ext cx="1224000" cy="1044000"/>
            </a:xfrm>
            <a:prstGeom prst="flowChartProcess">
              <a:avLst/>
            </a:prstGeom>
            <a:solidFill>
              <a:schemeClr val="bg1">
                <a:lumMod val="95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Supply Chains for a CE</a:t>
              </a:r>
            </a:p>
            <a:p>
              <a:pPr algn="ctr"/>
              <a:r>
                <a:rPr lang="en-GB" b="1" dirty="0" smtClean="0"/>
                <a:t>Plan &amp; strategy</a:t>
              </a:r>
              <a:endParaRPr lang="en-GB" b="1" dirty="0"/>
            </a:p>
          </p:txBody>
        </p:sp>
        <p:sp>
          <p:nvSpPr>
            <p:cNvPr id="6" name="Flowchart: Process 5"/>
            <p:cNvSpPr/>
            <p:nvPr/>
          </p:nvSpPr>
          <p:spPr>
            <a:xfrm>
              <a:off x="4163290"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S-C </a:t>
              </a:r>
              <a:r>
                <a:rPr lang="en-GB" b="1" dirty="0" smtClean="0"/>
                <a:t>upstream:</a:t>
              </a:r>
              <a:r>
                <a:rPr lang="en-GB" dirty="0"/>
                <a:t> </a:t>
              </a:r>
              <a:r>
                <a:rPr lang="en-GB" dirty="0" smtClean="0"/>
                <a:t>sourcing &amp; procurement</a:t>
              </a:r>
              <a:endParaRPr lang="en-GB" dirty="0"/>
            </a:p>
          </p:txBody>
        </p:sp>
        <p:sp>
          <p:nvSpPr>
            <p:cNvPr id="7" name="TextBox 6"/>
            <p:cNvSpPr txBox="1"/>
            <p:nvPr/>
          </p:nvSpPr>
          <p:spPr>
            <a:xfrm>
              <a:off x="775454" y="3903945"/>
              <a:ext cx="1649497" cy="707886"/>
            </a:xfrm>
            <a:prstGeom prst="rect">
              <a:avLst/>
            </a:prstGeom>
            <a:noFill/>
          </p:spPr>
          <p:txBody>
            <a:bodyPr wrap="square" rtlCol="0">
              <a:spAutoFit/>
            </a:bodyPr>
            <a:lstStyle/>
            <a:p>
              <a:r>
                <a:rPr lang="en-GB" sz="1400" b="1" dirty="0" smtClean="0">
                  <a:latin typeface="+mn-lt"/>
                </a:rPr>
                <a:t>What does it mean for supply chains?</a:t>
              </a:r>
            </a:p>
            <a:p>
              <a:r>
                <a:rPr lang="en-GB" sz="1200" dirty="0" smtClean="0">
                  <a:latin typeface="+mn-lt"/>
                </a:rPr>
                <a:t>Chapters 10-13</a:t>
              </a:r>
              <a:endParaRPr lang="en-GB" sz="1200" dirty="0">
                <a:latin typeface="+mn-lt"/>
              </a:endParaRPr>
            </a:p>
          </p:txBody>
        </p:sp>
        <p:sp>
          <p:nvSpPr>
            <p:cNvPr id="8" name="Flowchart: Process 7"/>
            <p:cNvSpPr/>
            <p:nvPr/>
          </p:nvSpPr>
          <p:spPr>
            <a:xfrm>
              <a:off x="5768414"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S-C </a:t>
              </a:r>
              <a:r>
                <a:rPr lang="en-GB" b="1" dirty="0" smtClean="0"/>
                <a:t>Midstream: </a:t>
              </a:r>
              <a:r>
                <a:rPr lang="en-GB" dirty="0" smtClean="0"/>
                <a:t> manufactur</a:t>
              </a:r>
              <a:r>
                <a:rPr lang="en-GB" dirty="0"/>
                <a:t>e</a:t>
              </a:r>
              <a:r>
                <a:rPr lang="en-GB" dirty="0" smtClean="0"/>
                <a:t> process</a:t>
              </a:r>
              <a:endParaRPr lang="en-GB" dirty="0"/>
            </a:p>
          </p:txBody>
        </p:sp>
        <p:sp>
          <p:nvSpPr>
            <p:cNvPr id="9" name="Flowchart: Process 8"/>
            <p:cNvSpPr/>
            <p:nvPr/>
          </p:nvSpPr>
          <p:spPr>
            <a:xfrm>
              <a:off x="7373537"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S-C </a:t>
              </a:r>
              <a:r>
                <a:rPr lang="en-GB" b="1" dirty="0" smtClean="0"/>
                <a:t>Downstream</a:t>
              </a:r>
              <a:r>
                <a:rPr lang="en-GB" dirty="0" smtClean="0"/>
                <a:t>: distribution &amp; reverse logistics</a:t>
              </a:r>
              <a:endParaRPr lang="en-GB" dirty="0"/>
            </a:p>
          </p:txBody>
        </p:sp>
        <p:cxnSp>
          <p:nvCxnSpPr>
            <p:cNvPr id="10" name="Straight Arrow Connector 9"/>
            <p:cNvCxnSpPr>
              <a:stCxn id="5" idx="3"/>
              <a:endCxn id="6" idx="1"/>
            </p:cNvCxnSpPr>
            <p:nvPr/>
          </p:nvCxnSpPr>
          <p:spPr>
            <a:xfrm>
              <a:off x="3759597" y="4257888"/>
              <a:ext cx="40369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8" idx="3"/>
              <a:endCxn id="9" idx="1"/>
            </p:cNvCxnSpPr>
            <p:nvPr/>
          </p:nvCxnSpPr>
          <p:spPr>
            <a:xfrm>
              <a:off x="6992414" y="4257888"/>
              <a:ext cx="38112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6" idx="3"/>
              <a:endCxn id="8" idx="1"/>
            </p:cNvCxnSpPr>
            <p:nvPr/>
          </p:nvCxnSpPr>
          <p:spPr>
            <a:xfrm>
              <a:off x="5387290" y="4257888"/>
              <a:ext cx="3811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Oval 12"/>
            <p:cNvSpPr/>
            <p:nvPr/>
          </p:nvSpPr>
          <p:spPr>
            <a:xfrm>
              <a:off x="272870" y="4044416"/>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3</a:t>
              </a:r>
            </a:p>
          </p:txBody>
        </p:sp>
      </p:grpSp>
    </p:spTree>
    <p:extLst>
      <p:ext uri="{BB962C8B-B14F-4D97-AF65-F5344CB8AC3E}">
        <p14:creationId xmlns:p14="http://schemas.microsoft.com/office/powerpoint/2010/main" val="10526676"/>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Rectangle 95"/>
          <p:cNvSpPr/>
          <p:nvPr/>
        </p:nvSpPr>
        <p:spPr>
          <a:xfrm>
            <a:off x="1885572" y="5192076"/>
            <a:ext cx="3148086" cy="735358"/>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US" sz="1292" dirty="0">
                <a:solidFill>
                  <a:schemeClr val="tx1"/>
                </a:solidFill>
                <a:latin typeface="Calibri" pitchFamily="34" charset="0"/>
                <a:cs typeface="Calibri" pitchFamily="34" charset="0"/>
              </a:rPr>
              <a:t>Return to forward supply chain</a:t>
            </a:r>
          </a:p>
        </p:txBody>
      </p:sp>
      <p:sp>
        <p:nvSpPr>
          <p:cNvPr id="13" name="Rectangle 12"/>
          <p:cNvSpPr/>
          <p:nvPr/>
        </p:nvSpPr>
        <p:spPr>
          <a:xfrm>
            <a:off x="1664223" y="1815367"/>
            <a:ext cx="2342313" cy="362145"/>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Original manufacturer</a:t>
            </a:r>
            <a:endParaRPr lang="en-GB" sz="1292" dirty="0">
              <a:solidFill>
                <a:schemeClr val="tx1"/>
              </a:solidFill>
              <a:latin typeface="Calibri" pitchFamily="34" charset="0"/>
              <a:cs typeface="Calibri" pitchFamily="34" charset="0"/>
            </a:endParaRPr>
          </a:p>
        </p:txBody>
      </p:sp>
      <p:sp>
        <p:nvSpPr>
          <p:cNvPr id="14" name="Rectangle 13"/>
          <p:cNvSpPr/>
          <p:nvPr/>
        </p:nvSpPr>
        <p:spPr>
          <a:xfrm>
            <a:off x="5094254" y="1815367"/>
            <a:ext cx="2748562" cy="362145"/>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Independent organization</a:t>
            </a:r>
            <a:endParaRPr lang="en-GB" sz="1292" dirty="0">
              <a:solidFill>
                <a:schemeClr val="tx1"/>
              </a:solidFill>
              <a:latin typeface="Calibri" pitchFamily="34" charset="0"/>
              <a:cs typeface="Calibri" pitchFamily="34" charset="0"/>
            </a:endParaRPr>
          </a:p>
        </p:txBody>
      </p:sp>
      <p:sp>
        <p:nvSpPr>
          <p:cNvPr id="81" name="Rectangle 80"/>
          <p:cNvSpPr/>
          <p:nvPr/>
        </p:nvSpPr>
        <p:spPr>
          <a:xfrm rot="10800000" flipV="1">
            <a:off x="2992320" y="1266112"/>
            <a:ext cx="3094206" cy="420334"/>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Product returned or retrieved</a:t>
            </a:r>
            <a:endParaRPr lang="en-GB" sz="1292" dirty="0">
              <a:solidFill>
                <a:schemeClr val="tx1"/>
              </a:solidFill>
              <a:latin typeface="Calibri" pitchFamily="34" charset="0"/>
              <a:cs typeface="Calibri" pitchFamily="34" charset="0"/>
            </a:endParaRPr>
          </a:p>
        </p:txBody>
      </p:sp>
      <p:sp>
        <p:nvSpPr>
          <p:cNvPr id="86" name="Rectangle 85"/>
          <p:cNvSpPr/>
          <p:nvPr/>
        </p:nvSpPr>
        <p:spPr>
          <a:xfrm>
            <a:off x="2413159" y="2617614"/>
            <a:ext cx="4309322" cy="372717"/>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Inspection / Testing / Disassembly / Sorting</a:t>
            </a:r>
            <a:endParaRPr lang="en-GB" sz="1292" dirty="0">
              <a:solidFill>
                <a:schemeClr val="tx1"/>
              </a:solidFill>
              <a:latin typeface="Calibri" pitchFamily="34" charset="0"/>
              <a:cs typeface="Calibri" pitchFamily="34" charset="0"/>
            </a:endParaRPr>
          </a:p>
        </p:txBody>
      </p:sp>
      <p:sp>
        <p:nvSpPr>
          <p:cNvPr id="88" name="Rectangle 87"/>
          <p:cNvSpPr/>
          <p:nvPr/>
        </p:nvSpPr>
        <p:spPr>
          <a:xfrm>
            <a:off x="1032944" y="3426369"/>
            <a:ext cx="1411767" cy="525609"/>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Cleaning</a:t>
            </a:r>
          </a:p>
          <a:p>
            <a:pPr algn="ctr"/>
            <a:r>
              <a:rPr lang="en-US" sz="1292" dirty="0">
                <a:solidFill>
                  <a:schemeClr val="tx1"/>
                </a:solidFill>
                <a:latin typeface="Calibri" pitchFamily="34" charset="0"/>
                <a:cs typeface="Calibri" pitchFamily="34" charset="0"/>
              </a:rPr>
              <a:t>Refurbishing</a:t>
            </a:r>
            <a:endParaRPr lang="en-GB" sz="1292" dirty="0">
              <a:solidFill>
                <a:schemeClr val="tx1"/>
              </a:solidFill>
              <a:latin typeface="Calibri" pitchFamily="34" charset="0"/>
              <a:cs typeface="Calibri" pitchFamily="34" charset="0"/>
            </a:endParaRPr>
          </a:p>
        </p:txBody>
      </p:sp>
      <p:sp>
        <p:nvSpPr>
          <p:cNvPr id="89" name="Rectangle 88"/>
          <p:cNvSpPr/>
          <p:nvPr/>
        </p:nvSpPr>
        <p:spPr>
          <a:xfrm>
            <a:off x="2601710" y="3426369"/>
            <a:ext cx="1694025" cy="525608"/>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Repair</a:t>
            </a:r>
          </a:p>
          <a:p>
            <a:pPr algn="ctr"/>
            <a:r>
              <a:rPr lang="en-US" sz="1292" dirty="0">
                <a:solidFill>
                  <a:schemeClr val="tx1"/>
                </a:solidFill>
                <a:latin typeface="Calibri" pitchFamily="34" charset="0"/>
                <a:cs typeface="Calibri" pitchFamily="34" charset="0"/>
              </a:rPr>
              <a:t>Remanufacture</a:t>
            </a:r>
            <a:endParaRPr lang="en-GB" sz="1292" dirty="0">
              <a:solidFill>
                <a:schemeClr val="tx1"/>
              </a:solidFill>
              <a:latin typeface="Calibri" pitchFamily="34" charset="0"/>
              <a:cs typeface="Calibri" pitchFamily="34" charset="0"/>
            </a:endParaRPr>
          </a:p>
        </p:txBody>
      </p:sp>
      <p:sp>
        <p:nvSpPr>
          <p:cNvPr id="90" name="Rectangle 89"/>
          <p:cNvSpPr/>
          <p:nvPr/>
        </p:nvSpPr>
        <p:spPr>
          <a:xfrm>
            <a:off x="6086527" y="3429570"/>
            <a:ext cx="934589" cy="525608"/>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Recycle</a:t>
            </a:r>
            <a:endParaRPr lang="en-GB" sz="1292" dirty="0">
              <a:solidFill>
                <a:schemeClr val="tx1"/>
              </a:solidFill>
              <a:latin typeface="Calibri" pitchFamily="34" charset="0"/>
              <a:cs typeface="Calibri" pitchFamily="34" charset="0"/>
            </a:endParaRPr>
          </a:p>
        </p:txBody>
      </p:sp>
      <p:sp>
        <p:nvSpPr>
          <p:cNvPr id="92" name="Rectangle 91"/>
          <p:cNvSpPr/>
          <p:nvPr/>
        </p:nvSpPr>
        <p:spPr>
          <a:xfrm>
            <a:off x="7455622" y="3429016"/>
            <a:ext cx="782693" cy="522961"/>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Scrap</a:t>
            </a:r>
            <a:endParaRPr lang="en-GB" sz="1292" dirty="0">
              <a:solidFill>
                <a:schemeClr val="tx1"/>
              </a:solidFill>
              <a:latin typeface="Calibri" pitchFamily="34" charset="0"/>
              <a:cs typeface="Calibri" pitchFamily="34" charset="0"/>
            </a:endParaRPr>
          </a:p>
        </p:txBody>
      </p:sp>
      <p:sp>
        <p:nvSpPr>
          <p:cNvPr id="93" name="Rectangle 92"/>
          <p:cNvSpPr/>
          <p:nvPr/>
        </p:nvSpPr>
        <p:spPr>
          <a:xfrm>
            <a:off x="2039672" y="5286236"/>
            <a:ext cx="1292283" cy="327665"/>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1</a:t>
            </a:r>
            <a:r>
              <a:rPr lang="en-US" sz="1292" baseline="30000" dirty="0">
                <a:solidFill>
                  <a:schemeClr val="tx1"/>
                </a:solidFill>
                <a:latin typeface="Calibri" pitchFamily="34" charset="0"/>
                <a:cs typeface="Calibri" pitchFamily="34" charset="0"/>
              </a:rPr>
              <a:t>st</a:t>
            </a:r>
            <a:r>
              <a:rPr lang="en-US" sz="1292" dirty="0">
                <a:solidFill>
                  <a:schemeClr val="tx1"/>
                </a:solidFill>
                <a:latin typeface="Calibri" pitchFamily="34" charset="0"/>
                <a:cs typeface="Calibri" pitchFamily="34" charset="0"/>
              </a:rPr>
              <a:t> market</a:t>
            </a:r>
            <a:endParaRPr lang="en-GB" sz="1292" dirty="0">
              <a:solidFill>
                <a:schemeClr val="tx1"/>
              </a:solidFill>
              <a:latin typeface="Calibri" pitchFamily="34" charset="0"/>
              <a:cs typeface="Calibri" pitchFamily="34" charset="0"/>
            </a:endParaRPr>
          </a:p>
        </p:txBody>
      </p:sp>
      <p:sp>
        <p:nvSpPr>
          <p:cNvPr id="94" name="Rectangle 93"/>
          <p:cNvSpPr/>
          <p:nvPr/>
        </p:nvSpPr>
        <p:spPr>
          <a:xfrm>
            <a:off x="3585576" y="5286235"/>
            <a:ext cx="1321950" cy="332758"/>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smtClean="0">
                <a:solidFill>
                  <a:schemeClr val="tx1"/>
                </a:solidFill>
                <a:latin typeface="Calibri" pitchFamily="34" charset="0"/>
                <a:cs typeface="Calibri" pitchFamily="34" charset="0"/>
              </a:rPr>
              <a:t>Resale </a:t>
            </a:r>
            <a:r>
              <a:rPr lang="en-US" sz="1292" dirty="0">
                <a:solidFill>
                  <a:schemeClr val="tx1"/>
                </a:solidFill>
                <a:latin typeface="Calibri" pitchFamily="34" charset="0"/>
                <a:cs typeface="Calibri" pitchFamily="34" charset="0"/>
              </a:rPr>
              <a:t>market</a:t>
            </a:r>
            <a:endParaRPr lang="en-GB" sz="1292" dirty="0">
              <a:solidFill>
                <a:schemeClr val="tx1"/>
              </a:solidFill>
              <a:latin typeface="Calibri" pitchFamily="34" charset="0"/>
              <a:cs typeface="Calibri" pitchFamily="34" charset="0"/>
            </a:endParaRPr>
          </a:p>
        </p:txBody>
      </p:sp>
      <p:sp>
        <p:nvSpPr>
          <p:cNvPr id="95" name="Rectangle 94"/>
          <p:cNvSpPr/>
          <p:nvPr/>
        </p:nvSpPr>
        <p:spPr>
          <a:xfrm>
            <a:off x="6024215" y="4154207"/>
            <a:ext cx="1062484" cy="590089"/>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Raw materials</a:t>
            </a:r>
            <a:endParaRPr lang="en-GB" sz="1292" dirty="0">
              <a:solidFill>
                <a:schemeClr val="tx1"/>
              </a:solidFill>
              <a:latin typeface="Calibri" pitchFamily="34" charset="0"/>
              <a:cs typeface="Calibri" pitchFamily="34" charset="0"/>
            </a:endParaRPr>
          </a:p>
        </p:txBody>
      </p:sp>
      <p:cxnSp>
        <p:nvCxnSpPr>
          <p:cNvPr id="100" name="Shape 99"/>
          <p:cNvCxnSpPr>
            <a:stCxn id="81" idx="2"/>
            <a:endCxn id="14" idx="1"/>
          </p:cNvCxnSpPr>
          <p:nvPr/>
        </p:nvCxnSpPr>
        <p:spPr>
          <a:xfrm rot="16200000" flipH="1">
            <a:off x="4661841" y="1564027"/>
            <a:ext cx="309993" cy="554831"/>
          </a:xfrm>
          <a:prstGeom prst="bentConnector2">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02" name="Shape 101"/>
          <p:cNvCxnSpPr>
            <a:stCxn id="81" idx="2"/>
            <a:endCxn id="13" idx="3"/>
          </p:cNvCxnSpPr>
          <p:nvPr/>
        </p:nvCxnSpPr>
        <p:spPr>
          <a:xfrm rot="5400000">
            <a:off x="4117983" y="1574999"/>
            <a:ext cx="309993" cy="532887"/>
          </a:xfrm>
          <a:prstGeom prst="bentConnector2">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04" name="Straight Arrow Connector 103"/>
          <p:cNvCxnSpPr>
            <a:stCxn id="14" idx="2"/>
            <a:endCxn id="86" idx="0"/>
          </p:cNvCxnSpPr>
          <p:nvPr/>
        </p:nvCxnSpPr>
        <p:spPr>
          <a:xfrm rot="5400000">
            <a:off x="5298128" y="1447205"/>
            <a:ext cx="440102" cy="1900715"/>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06" name="Elbow Connector 105"/>
          <p:cNvCxnSpPr>
            <a:stCxn id="13" idx="2"/>
            <a:endCxn id="86" idx="0"/>
          </p:cNvCxnSpPr>
          <p:nvPr/>
        </p:nvCxnSpPr>
        <p:spPr>
          <a:xfrm rot="16200000" flipH="1">
            <a:off x="3481549" y="1531342"/>
            <a:ext cx="440102" cy="1732441"/>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08" name="Elbow Connector 107"/>
          <p:cNvCxnSpPr>
            <a:stCxn id="86" idx="2"/>
            <a:endCxn id="88" idx="0"/>
          </p:cNvCxnSpPr>
          <p:nvPr/>
        </p:nvCxnSpPr>
        <p:spPr>
          <a:xfrm rot="5400000">
            <a:off x="2935306" y="1793853"/>
            <a:ext cx="436038" cy="2828993"/>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12" name="Elbow Connector 111"/>
          <p:cNvCxnSpPr>
            <a:stCxn id="86" idx="2"/>
            <a:endCxn id="89" idx="0"/>
          </p:cNvCxnSpPr>
          <p:nvPr/>
        </p:nvCxnSpPr>
        <p:spPr>
          <a:xfrm rot="5400000">
            <a:off x="3790252" y="2648801"/>
            <a:ext cx="436038" cy="1119098"/>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15" name="Elbow Connector 114"/>
          <p:cNvCxnSpPr>
            <a:stCxn id="86" idx="2"/>
            <a:endCxn id="90" idx="0"/>
          </p:cNvCxnSpPr>
          <p:nvPr/>
        </p:nvCxnSpPr>
        <p:spPr>
          <a:xfrm rot="16200000" flipH="1">
            <a:off x="5341201" y="2216950"/>
            <a:ext cx="439239" cy="1986001"/>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21" name="Elbow Connector 120"/>
          <p:cNvCxnSpPr>
            <a:stCxn id="86" idx="2"/>
            <a:endCxn id="92" idx="0"/>
          </p:cNvCxnSpPr>
          <p:nvPr/>
        </p:nvCxnSpPr>
        <p:spPr>
          <a:xfrm rot="16200000" flipH="1">
            <a:off x="5988052" y="1570099"/>
            <a:ext cx="438685" cy="3279149"/>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23" name="Elbow Connector 122"/>
          <p:cNvCxnSpPr>
            <a:stCxn id="90" idx="2"/>
            <a:endCxn id="95" idx="0"/>
          </p:cNvCxnSpPr>
          <p:nvPr/>
        </p:nvCxnSpPr>
        <p:spPr>
          <a:xfrm>
            <a:off x="6553821" y="3955178"/>
            <a:ext cx="1636" cy="199028"/>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25" name="Shape 124"/>
          <p:cNvCxnSpPr>
            <a:stCxn id="95" idx="2"/>
            <a:endCxn id="96" idx="3"/>
          </p:cNvCxnSpPr>
          <p:nvPr/>
        </p:nvCxnSpPr>
        <p:spPr>
          <a:xfrm rot="5400000">
            <a:off x="5386828" y="4391125"/>
            <a:ext cx="815460" cy="1521799"/>
          </a:xfrm>
          <a:prstGeom prst="bentConnector2">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29" name="Elbow Connector 128"/>
          <p:cNvCxnSpPr>
            <a:stCxn id="212" idx="2"/>
            <a:endCxn id="94" idx="0"/>
          </p:cNvCxnSpPr>
          <p:nvPr/>
        </p:nvCxnSpPr>
        <p:spPr>
          <a:xfrm rot="16200000" flipH="1">
            <a:off x="3575930" y="4615614"/>
            <a:ext cx="541941" cy="799301"/>
          </a:xfrm>
          <a:prstGeom prst="bentConnector3">
            <a:avLst>
              <a:gd name="adj1" fmla="val 5000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31" name="Elbow Connector 130"/>
          <p:cNvCxnSpPr>
            <a:stCxn id="207" idx="2"/>
            <a:endCxn id="93" idx="0"/>
          </p:cNvCxnSpPr>
          <p:nvPr/>
        </p:nvCxnSpPr>
        <p:spPr>
          <a:xfrm rot="16200000" flipH="1">
            <a:off x="1945450" y="4545871"/>
            <a:ext cx="541941" cy="938788"/>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45" name="Shape 144"/>
          <p:cNvCxnSpPr>
            <a:stCxn id="96" idx="1"/>
            <a:endCxn id="81" idx="3"/>
          </p:cNvCxnSpPr>
          <p:nvPr/>
        </p:nvCxnSpPr>
        <p:spPr>
          <a:xfrm rot="10800000" flipH="1">
            <a:off x="1885571" y="1476279"/>
            <a:ext cx="1106749" cy="4083476"/>
          </a:xfrm>
          <a:prstGeom prst="bentConnector3">
            <a:avLst>
              <a:gd name="adj1" fmla="val -92948"/>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207" name="Rectangle 206"/>
          <p:cNvSpPr/>
          <p:nvPr/>
        </p:nvSpPr>
        <p:spPr>
          <a:xfrm>
            <a:off x="1073935" y="4142661"/>
            <a:ext cx="1346182" cy="601634"/>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i="1" dirty="0">
                <a:solidFill>
                  <a:schemeClr val="tx1"/>
                </a:solidFill>
                <a:latin typeface="Calibri" pitchFamily="34" charset="0"/>
                <a:cs typeface="Calibri" pitchFamily="34" charset="0"/>
              </a:rPr>
              <a:t>Full warranty</a:t>
            </a:r>
          </a:p>
          <a:p>
            <a:pPr algn="ctr"/>
            <a:r>
              <a:rPr lang="en-US" sz="1292" i="1" dirty="0">
                <a:solidFill>
                  <a:schemeClr val="tx1"/>
                </a:solidFill>
                <a:latin typeface="Calibri" pitchFamily="34" charset="0"/>
                <a:cs typeface="Calibri" pitchFamily="34" charset="0"/>
              </a:rPr>
              <a:t>Full price</a:t>
            </a:r>
            <a:endParaRPr lang="en-GB" sz="1292" i="1" dirty="0">
              <a:solidFill>
                <a:schemeClr val="tx1"/>
              </a:solidFill>
              <a:latin typeface="Calibri" pitchFamily="34" charset="0"/>
              <a:cs typeface="Calibri" pitchFamily="34" charset="0"/>
            </a:endParaRPr>
          </a:p>
        </p:txBody>
      </p:sp>
      <p:cxnSp>
        <p:nvCxnSpPr>
          <p:cNvPr id="211" name="Straight Arrow Connector 210"/>
          <p:cNvCxnSpPr>
            <a:stCxn id="88" idx="2"/>
            <a:endCxn id="207" idx="0"/>
          </p:cNvCxnSpPr>
          <p:nvPr/>
        </p:nvCxnSpPr>
        <p:spPr>
          <a:xfrm>
            <a:off x="1738828" y="3951979"/>
            <a:ext cx="8198" cy="190683"/>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212" name="Rectangle 211"/>
          <p:cNvSpPr/>
          <p:nvPr/>
        </p:nvSpPr>
        <p:spPr>
          <a:xfrm>
            <a:off x="2533158" y="4142660"/>
            <a:ext cx="1828184" cy="601634"/>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i="1" dirty="0">
                <a:solidFill>
                  <a:schemeClr val="tx1"/>
                </a:solidFill>
                <a:latin typeface="Calibri" pitchFamily="34" charset="0"/>
                <a:cs typeface="Calibri" pitchFamily="34" charset="0"/>
              </a:rPr>
              <a:t>Reduced warranty</a:t>
            </a:r>
          </a:p>
          <a:p>
            <a:pPr algn="ctr"/>
            <a:r>
              <a:rPr lang="en-US" sz="1292" i="1" dirty="0">
                <a:solidFill>
                  <a:schemeClr val="tx1"/>
                </a:solidFill>
                <a:latin typeface="Calibri" pitchFamily="34" charset="0"/>
                <a:cs typeface="Calibri" pitchFamily="34" charset="0"/>
              </a:rPr>
              <a:t>Reduced price</a:t>
            </a:r>
            <a:endParaRPr lang="en-GB" sz="1292" i="1" dirty="0">
              <a:solidFill>
                <a:schemeClr val="tx1"/>
              </a:solidFill>
              <a:latin typeface="Calibri" pitchFamily="34" charset="0"/>
              <a:cs typeface="Calibri" pitchFamily="34" charset="0"/>
            </a:endParaRPr>
          </a:p>
        </p:txBody>
      </p:sp>
      <p:cxnSp>
        <p:nvCxnSpPr>
          <p:cNvPr id="215" name="Straight Arrow Connector 214"/>
          <p:cNvCxnSpPr>
            <a:stCxn id="89" idx="2"/>
            <a:endCxn id="212" idx="0"/>
          </p:cNvCxnSpPr>
          <p:nvPr/>
        </p:nvCxnSpPr>
        <p:spPr>
          <a:xfrm flipH="1">
            <a:off x="3447251" y="3951976"/>
            <a:ext cx="1472" cy="190684"/>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31" name="Rectangle 30"/>
          <p:cNvSpPr/>
          <p:nvPr/>
        </p:nvSpPr>
        <p:spPr>
          <a:xfrm>
            <a:off x="7205243" y="4162152"/>
            <a:ext cx="1275147" cy="590089"/>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Energy</a:t>
            </a:r>
          </a:p>
          <a:p>
            <a:pPr algn="ctr"/>
            <a:r>
              <a:rPr lang="en-US" sz="1292" dirty="0">
                <a:solidFill>
                  <a:schemeClr val="tx1"/>
                </a:solidFill>
                <a:latin typeface="Calibri" pitchFamily="34" charset="0"/>
                <a:cs typeface="Calibri" pitchFamily="34" charset="0"/>
              </a:rPr>
              <a:t>production</a:t>
            </a:r>
            <a:endParaRPr lang="en-GB" sz="1292" dirty="0">
              <a:solidFill>
                <a:schemeClr val="tx1"/>
              </a:solidFill>
              <a:latin typeface="Calibri" pitchFamily="34" charset="0"/>
              <a:cs typeface="Calibri" pitchFamily="34" charset="0"/>
            </a:endParaRPr>
          </a:p>
        </p:txBody>
      </p:sp>
      <p:cxnSp>
        <p:nvCxnSpPr>
          <p:cNvPr id="32" name="Elbow Connector 122"/>
          <p:cNvCxnSpPr>
            <a:stCxn id="92" idx="2"/>
            <a:endCxn id="31" idx="0"/>
          </p:cNvCxnSpPr>
          <p:nvPr/>
        </p:nvCxnSpPr>
        <p:spPr>
          <a:xfrm flipH="1">
            <a:off x="7842817" y="3951977"/>
            <a:ext cx="4152" cy="210174"/>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2" name="Right Triangle 1"/>
          <p:cNvSpPr/>
          <p:nvPr/>
        </p:nvSpPr>
        <p:spPr>
          <a:xfrm>
            <a:off x="884781" y="5984411"/>
            <a:ext cx="7670805" cy="465412"/>
          </a:xfrm>
          <a:prstGeom prst="rtTriangle">
            <a:avLst/>
          </a:prstGeom>
          <a:solidFill>
            <a:schemeClr val="accent2">
              <a:lumMod val="7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wrap="square" tIns="9969" rtlCol="0" anchor="t" anchorCtr="0"/>
          <a:lstStyle/>
          <a:p>
            <a:endParaRPr lang="en-US" sz="1292" dirty="0"/>
          </a:p>
        </p:txBody>
      </p:sp>
      <p:sp>
        <p:nvSpPr>
          <p:cNvPr id="5" name="TextBox 4"/>
          <p:cNvSpPr txBox="1"/>
          <p:nvPr/>
        </p:nvSpPr>
        <p:spPr>
          <a:xfrm>
            <a:off x="1161684" y="6042151"/>
            <a:ext cx="2255205" cy="291170"/>
          </a:xfrm>
          <a:prstGeom prst="rect">
            <a:avLst/>
          </a:prstGeom>
          <a:noFill/>
        </p:spPr>
        <p:txBody>
          <a:bodyPr wrap="square" rtlCol="0">
            <a:spAutoFit/>
          </a:bodyPr>
          <a:lstStyle/>
          <a:p>
            <a:r>
              <a:rPr lang="en-US" sz="1292" dirty="0"/>
              <a:t>Value recovered</a:t>
            </a:r>
          </a:p>
        </p:txBody>
      </p:sp>
      <p:cxnSp>
        <p:nvCxnSpPr>
          <p:cNvPr id="36" name="Shape 124"/>
          <p:cNvCxnSpPr>
            <a:stCxn id="31" idx="2"/>
            <a:endCxn id="96" idx="3"/>
          </p:cNvCxnSpPr>
          <p:nvPr/>
        </p:nvCxnSpPr>
        <p:spPr>
          <a:xfrm rot="5400000">
            <a:off x="6034481" y="3751419"/>
            <a:ext cx="807514" cy="2809159"/>
          </a:xfrm>
          <a:prstGeom prst="bentConnector2">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37" name="Rectangle 36"/>
          <p:cNvSpPr/>
          <p:nvPr/>
        </p:nvSpPr>
        <p:spPr>
          <a:xfrm>
            <a:off x="4828997" y="3434313"/>
            <a:ext cx="733143" cy="525608"/>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Resell</a:t>
            </a:r>
            <a:endParaRPr lang="en-GB" sz="1292" dirty="0">
              <a:solidFill>
                <a:schemeClr val="tx1"/>
              </a:solidFill>
              <a:latin typeface="Calibri" pitchFamily="34" charset="0"/>
              <a:cs typeface="Calibri" pitchFamily="34" charset="0"/>
            </a:endParaRPr>
          </a:p>
        </p:txBody>
      </p:sp>
      <p:sp>
        <p:nvSpPr>
          <p:cNvPr id="38" name="Rectangle 37"/>
          <p:cNvSpPr/>
          <p:nvPr/>
        </p:nvSpPr>
        <p:spPr>
          <a:xfrm>
            <a:off x="4476478" y="4150606"/>
            <a:ext cx="1434674" cy="601634"/>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i="1" dirty="0">
                <a:solidFill>
                  <a:schemeClr val="tx1"/>
                </a:solidFill>
                <a:latin typeface="Calibri" pitchFamily="34" charset="0"/>
                <a:cs typeface="Calibri" pitchFamily="34" charset="0"/>
              </a:rPr>
              <a:t>No warranty</a:t>
            </a:r>
          </a:p>
          <a:p>
            <a:pPr algn="ctr"/>
            <a:r>
              <a:rPr lang="en-US" sz="1292" i="1" dirty="0">
                <a:solidFill>
                  <a:schemeClr val="tx1"/>
                </a:solidFill>
                <a:latin typeface="Calibri" pitchFamily="34" charset="0"/>
                <a:cs typeface="Calibri" pitchFamily="34" charset="0"/>
              </a:rPr>
              <a:t>Reduced price</a:t>
            </a:r>
            <a:endParaRPr lang="en-GB" sz="1292" i="1" dirty="0">
              <a:solidFill>
                <a:schemeClr val="tx1"/>
              </a:solidFill>
              <a:latin typeface="Calibri" pitchFamily="34" charset="0"/>
              <a:cs typeface="Calibri" pitchFamily="34" charset="0"/>
            </a:endParaRPr>
          </a:p>
        </p:txBody>
      </p:sp>
      <p:cxnSp>
        <p:nvCxnSpPr>
          <p:cNvPr id="39" name="Straight Arrow Connector 38"/>
          <p:cNvCxnSpPr>
            <a:stCxn id="37" idx="2"/>
            <a:endCxn id="38" idx="0"/>
          </p:cNvCxnSpPr>
          <p:nvPr/>
        </p:nvCxnSpPr>
        <p:spPr>
          <a:xfrm flipH="1">
            <a:off x="5193815" y="3959920"/>
            <a:ext cx="1754" cy="190686"/>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47" name="Elbow Connector 46"/>
          <p:cNvCxnSpPr>
            <a:stCxn id="86" idx="2"/>
            <a:endCxn id="37" idx="0"/>
          </p:cNvCxnSpPr>
          <p:nvPr/>
        </p:nvCxnSpPr>
        <p:spPr>
          <a:xfrm rot="16200000" flipH="1">
            <a:off x="4659703" y="2898447"/>
            <a:ext cx="443982" cy="627749"/>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50" name="Elbow Connector 49"/>
          <p:cNvCxnSpPr>
            <a:stCxn id="38" idx="2"/>
            <a:endCxn id="94" idx="0"/>
          </p:cNvCxnSpPr>
          <p:nvPr/>
        </p:nvCxnSpPr>
        <p:spPr>
          <a:xfrm rot="5400000">
            <a:off x="4453187" y="4545606"/>
            <a:ext cx="533995" cy="947264"/>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3" name="Title 2"/>
          <p:cNvSpPr>
            <a:spLocks noGrp="1"/>
          </p:cNvSpPr>
          <p:nvPr>
            <p:ph type="title"/>
          </p:nvPr>
        </p:nvSpPr>
        <p:spPr/>
        <p:txBody>
          <a:bodyPr/>
          <a:lstStyle/>
          <a:p>
            <a:r>
              <a:rPr lang="en-GB" dirty="0" smtClean="0"/>
              <a:t>Figure 13.1:  </a:t>
            </a:r>
            <a:r>
              <a:rPr lang="en-GB" b="1" dirty="0" smtClean="0"/>
              <a:t>Types of Reverse Supply Chain</a:t>
            </a:r>
            <a:endParaRPr lang="en-GB" dirty="0"/>
          </a:p>
        </p:txBody>
      </p:sp>
      <p:sp>
        <p:nvSpPr>
          <p:cNvPr id="4" name="TextBox 3"/>
          <p:cNvSpPr txBox="1"/>
          <p:nvPr/>
        </p:nvSpPr>
        <p:spPr>
          <a:xfrm>
            <a:off x="884781" y="6557958"/>
            <a:ext cx="2015295" cy="307777"/>
          </a:xfrm>
          <a:prstGeom prst="rect">
            <a:avLst/>
          </a:prstGeom>
          <a:noFill/>
        </p:spPr>
        <p:txBody>
          <a:bodyPr wrap="none" rtlCol="0">
            <a:spAutoFit/>
          </a:bodyPr>
          <a:lstStyle/>
          <a:p>
            <a:r>
              <a:rPr lang="en-GB" dirty="0" smtClean="0"/>
              <a:t>Source: Dr Regina Frei</a:t>
            </a:r>
            <a:endParaRPr lang="en-GB" dirty="0"/>
          </a:p>
        </p:txBody>
      </p:sp>
    </p:spTree>
    <p:extLst>
      <p:ext uri="{BB962C8B-B14F-4D97-AF65-F5344CB8AC3E}">
        <p14:creationId xmlns:p14="http://schemas.microsoft.com/office/powerpoint/2010/main" val="2696958829"/>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748616" y="1568977"/>
            <a:ext cx="6213658" cy="2169825"/>
          </a:xfrm>
          <a:prstGeom prst="rect">
            <a:avLst/>
          </a:prstGeom>
          <a:noFill/>
        </p:spPr>
        <p:txBody>
          <a:bodyPr wrap="square" rtlCol="0">
            <a:spAutoFit/>
          </a:bodyPr>
          <a:lstStyle/>
          <a:p>
            <a:pPr marL="158265" indent="-158265">
              <a:lnSpc>
                <a:spcPct val="150000"/>
              </a:lnSpc>
              <a:buFont typeface="Arial"/>
              <a:buChar char="•"/>
            </a:pPr>
            <a:r>
              <a:rPr lang="en-US" sz="1800" dirty="0"/>
              <a:t>Small effort for logistics and transformative process</a:t>
            </a:r>
          </a:p>
          <a:p>
            <a:pPr marL="158265" indent="-158265">
              <a:lnSpc>
                <a:spcPct val="150000"/>
              </a:lnSpc>
              <a:buFont typeface="Arial"/>
              <a:buChar char="•"/>
            </a:pPr>
            <a:r>
              <a:rPr lang="en-US" sz="1800" dirty="0"/>
              <a:t>Good performance of old vs. new product</a:t>
            </a:r>
          </a:p>
          <a:p>
            <a:pPr marL="158265" indent="-158265">
              <a:lnSpc>
                <a:spcPct val="150000"/>
              </a:lnSpc>
              <a:buFont typeface="Arial"/>
              <a:buChar char="•"/>
            </a:pPr>
            <a:r>
              <a:rPr lang="en-US" sz="1800" dirty="0"/>
              <a:t>Big effort for new product manufacture</a:t>
            </a:r>
          </a:p>
          <a:p>
            <a:pPr marL="158265" indent="-158265">
              <a:lnSpc>
                <a:spcPct val="150000"/>
              </a:lnSpc>
              <a:buFont typeface="Arial"/>
              <a:buChar char="•"/>
            </a:pPr>
            <a:r>
              <a:rPr lang="en-US" sz="1800" dirty="0"/>
              <a:t>High value retained</a:t>
            </a:r>
          </a:p>
          <a:p>
            <a:pPr>
              <a:lnSpc>
                <a:spcPct val="150000"/>
              </a:lnSpc>
            </a:pPr>
            <a:endParaRPr lang="en-US" sz="1800" dirty="0"/>
          </a:p>
        </p:txBody>
      </p:sp>
      <p:cxnSp>
        <p:nvCxnSpPr>
          <p:cNvPr id="9" name="Straight Connector 8"/>
          <p:cNvCxnSpPr/>
          <p:nvPr/>
        </p:nvCxnSpPr>
        <p:spPr>
          <a:xfrm flipV="1">
            <a:off x="981545" y="2823185"/>
            <a:ext cx="5435297" cy="1424090"/>
          </a:xfrm>
          <a:prstGeom prst="line">
            <a:avLst/>
          </a:prstGeom>
          <a:ln w="38100" cmpd="sng">
            <a:solidFill>
              <a:srgbClr val="0000FF"/>
            </a:solidFill>
          </a:ln>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1512211" y="4098117"/>
            <a:ext cx="1980751" cy="646331"/>
          </a:xfrm>
          <a:prstGeom prst="rect">
            <a:avLst/>
          </a:prstGeom>
          <a:noFill/>
        </p:spPr>
        <p:txBody>
          <a:bodyPr wrap="square" rtlCol="0">
            <a:spAutoFit/>
          </a:bodyPr>
          <a:lstStyle/>
          <a:p>
            <a:r>
              <a:rPr lang="en-US" sz="1800" dirty="0"/>
              <a:t>Reuse, remanufacture</a:t>
            </a:r>
          </a:p>
        </p:txBody>
      </p:sp>
      <p:sp>
        <p:nvSpPr>
          <p:cNvPr id="12" name="TextBox 11"/>
          <p:cNvSpPr txBox="1"/>
          <p:nvPr/>
        </p:nvSpPr>
        <p:spPr>
          <a:xfrm>
            <a:off x="4271745" y="4211769"/>
            <a:ext cx="1392159" cy="382058"/>
          </a:xfrm>
          <a:prstGeom prst="rect">
            <a:avLst/>
          </a:prstGeom>
          <a:noFill/>
        </p:spPr>
        <p:txBody>
          <a:bodyPr wrap="square" rtlCol="0">
            <a:spAutoFit/>
          </a:bodyPr>
          <a:lstStyle/>
          <a:p>
            <a:r>
              <a:rPr lang="en-US" sz="1800" dirty="0"/>
              <a:t>Recycle</a:t>
            </a:r>
          </a:p>
        </p:txBody>
      </p:sp>
      <p:sp>
        <p:nvSpPr>
          <p:cNvPr id="13" name="Isosceles Triangle 12"/>
          <p:cNvSpPr/>
          <p:nvPr/>
        </p:nvSpPr>
        <p:spPr>
          <a:xfrm>
            <a:off x="3601040" y="3522228"/>
            <a:ext cx="286935" cy="254120"/>
          </a:xfrm>
          <a:prstGeom prst="triangle">
            <a:avLst/>
          </a:prstGeom>
          <a:solidFill>
            <a:srgbClr val="0000CC"/>
          </a:solidFill>
          <a:ln>
            <a:solidFill>
              <a:srgbClr val="0000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215"/>
          </a:p>
        </p:txBody>
      </p:sp>
      <p:sp>
        <p:nvSpPr>
          <p:cNvPr id="2" name="Title 1"/>
          <p:cNvSpPr>
            <a:spLocks noGrp="1"/>
          </p:cNvSpPr>
          <p:nvPr>
            <p:ph type="title"/>
          </p:nvPr>
        </p:nvSpPr>
        <p:spPr/>
        <p:txBody>
          <a:bodyPr/>
          <a:lstStyle/>
          <a:p>
            <a:r>
              <a:rPr lang="en-GB" dirty="0" smtClean="0"/>
              <a:t>Figure 13.2:  </a:t>
            </a:r>
            <a:r>
              <a:rPr lang="en-GB" b="1" dirty="0" smtClean="0"/>
              <a:t>Product </a:t>
            </a:r>
            <a:r>
              <a:rPr lang="en-GB" b="1" dirty="0"/>
              <a:t>destiny factors</a:t>
            </a:r>
            <a:r>
              <a:rPr lang="en-GB" dirty="0" smtClean="0"/>
              <a:t> </a:t>
            </a:r>
            <a:endParaRPr lang="en-GB" dirty="0"/>
          </a:p>
        </p:txBody>
      </p:sp>
      <p:sp>
        <p:nvSpPr>
          <p:cNvPr id="8" name="TextBox 7"/>
          <p:cNvSpPr txBox="1"/>
          <p:nvPr/>
        </p:nvSpPr>
        <p:spPr>
          <a:xfrm>
            <a:off x="748616" y="5675721"/>
            <a:ext cx="2015295" cy="307777"/>
          </a:xfrm>
          <a:prstGeom prst="rect">
            <a:avLst/>
          </a:prstGeom>
          <a:noFill/>
        </p:spPr>
        <p:txBody>
          <a:bodyPr wrap="none" rtlCol="0">
            <a:spAutoFit/>
          </a:bodyPr>
          <a:lstStyle/>
          <a:p>
            <a:r>
              <a:rPr lang="en-GB" dirty="0" smtClean="0"/>
              <a:t>Source: Dr Regina Frei</a:t>
            </a:r>
            <a:endParaRPr lang="en-GB" dirty="0"/>
          </a:p>
        </p:txBody>
      </p:sp>
    </p:spTree>
    <p:extLst>
      <p:ext uri="{BB962C8B-B14F-4D97-AF65-F5344CB8AC3E}">
        <p14:creationId xmlns:p14="http://schemas.microsoft.com/office/powerpoint/2010/main" val="4089540679"/>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Figure 13.3:  </a:t>
            </a:r>
            <a:r>
              <a:rPr lang="en-GB" sz="2800" b="1" dirty="0" smtClean="0"/>
              <a:t>Correlated Reverse Supply Chain aspects</a:t>
            </a:r>
            <a:endParaRPr lang="en-GB" sz="2800" b="1" dirty="0"/>
          </a:p>
        </p:txBody>
      </p:sp>
      <p:grpSp>
        <p:nvGrpSpPr>
          <p:cNvPr id="8" name="Group 7"/>
          <p:cNvGrpSpPr/>
          <p:nvPr/>
        </p:nvGrpSpPr>
        <p:grpSpPr>
          <a:xfrm>
            <a:off x="504966" y="1780932"/>
            <a:ext cx="8010383" cy="1145502"/>
            <a:chOff x="309282" y="1780932"/>
            <a:chExt cx="8206068" cy="1145502"/>
          </a:xfrm>
          <a:solidFill>
            <a:schemeClr val="accent2">
              <a:lumMod val="60000"/>
              <a:lumOff val="40000"/>
            </a:schemeClr>
          </a:solidFill>
        </p:grpSpPr>
        <p:sp>
          <p:nvSpPr>
            <p:cNvPr id="15" name="Isosceles Triangle 14"/>
            <p:cNvSpPr/>
            <p:nvPr/>
          </p:nvSpPr>
          <p:spPr>
            <a:xfrm>
              <a:off x="309282" y="1780933"/>
              <a:ext cx="2565377" cy="1145501"/>
            </a:xfrm>
            <a:prstGeom prst="triangle">
              <a:avLst/>
            </a:prstGeom>
            <a:grpFill/>
            <a:ln w="19050" cmpd="sng">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dirty="0">
                  <a:solidFill>
                    <a:schemeClr val="tx1"/>
                  </a:solidFill>
                </a:rPr>
                <a:t>Energy invested</a:t>
              </a:r>
            </a:p>
          </p:txBody>
        </p:sp>
        <p:sp>
          <p:nvSpPr>
            <p:cNvPr id="16" name="Isosceles Triangle 15"/>
            <p:cNvSpPr/>
            <p:nvPr/>
          </p:nvSpPr>
          <p:spPr>
            <a:xfrm>
              <a:off x="3130780" y="1780933"/>
              <a:ext cx="2577562" cy="1145501"/>
            </a:xfrm>
            <a:prstGeom prst="triangle">
              <a:avLst/>
            </a:prstGeom>
            <a:grpFill/>
            <a:ln w="19050" cmpd="sng">
              <a:solidFill>
                <a:srgbClr val="000000"/>
              </a:solidFill>
            </a:ln>
          </p:spPr>
          <p:style>
            <a:lnRef idx="1">
              <a:schemeClr val="accent1"/>
            </a:lnRef>
            <a:fillRef idx="3">
              <a:schemeClr val="accent1"/>
            </a:fillRef>
            <a:effectRef idx="2">
              <a:schemeClr val="accent1"/>
            </a:effectRef>
            <a:fontRef idx="minor">
              <a:schemeClr val="lt1"/>
            </a:fontRef>
          </p:style>
          <p:txBody>
            <a:bodyPr lIns="0" rIns="0" rtlCol="0" anchor="ctr"/>
            <a:lstStyle/>
            <a:p>
              <a:pPr algn="ctr"/>
              <a:r>
                <a:rPr lang="en-US" sz="1600" dirty="0">
                  <a:solidFill>
                    <a:schemeClr val="tx1"/>
                  </a:solidFill>
                </a:rPr>
                <a:t>Degree of</a:t>
              </a:r>
            </a:p>
            <a:p>
              <a:pPr algn="ctr"/>
              <a:r>
                <a:rPr lang="en-US" sz="1600" dirty="0">
                  <a:solidFill>
                    <a:schemeClr val="tx1"/>
                  </a:solidFill>
                </a:rPr>
                <a:t>transformation</a:t>
              </a:r>
            </a:p>
          </p:txBody>
        </p:sp>
        <p:sp>
          <p:nvSpPr>
            <p:cNvPr id="17" name="Isosceles Triangle 16"/>
            <p:cNvSpPr/>
            <p:nvPr/>
          </p:nvSpPr>
          <p:spPr>
            <a:xfrm>
              <a:off x="5964463" y="1780933"/>
              <a:ext cx="2550887" cy="1145501"/>
            </a:xfrm>
            <a:prstGeom prst="triangle">
              <a:avLst/>
            </a:prstGeom>
            <a:grpFill/>
            <a:ln w="19050" cmpd="sng">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dirty="0">
                  <a:solidFill>
                    <a:schemeClr val="tx1"/>
                  </a:solidFill>
                </a:rPr>
                <a:t>Time </a:t>
              </a:r>
            </a:p>
            <a:p>
              <a:pPr algn="ctr"/>
              <a:r>
                <a:rPr lang="en-US" sz="1600" dirty="0">
                  <a:solidFill>
                    <a:schemeClr val="tx1"/>
                  </a:solidFill>
                </a:rPr>
                <a:t>elapsed</a:t>
              </a:r>
            </a:p>
          </p:txBody>
        </p:sp>
        <p:sp>
          <p:nvSpPr>
            <p:cNvPr id="18" name="Isosceles Triangle 17"/>
            <p:cNvSpPr/>
            <p:nvPr/>
          </p:nvSpPr>
          <p:spPr>
            <a:xfrm rot="10800000">
              <a:off x="4560959" y="1780933"/>
              <a:ext cx="2550887" cy="1145501"/>
            </a:xfrm>
            <a:prstGeom prst="triangle">
              <a:avLst/>
            </a:prstGeom>
            <a:grpFill/>
            <a:ln w="19050" cmpd="sng">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scene3d>
                <a:camera prst="orthographicFront">
                  <a:rot lat="0" lon="0" rev="10800000"/>
                </a:camera>
                <a:lightRig rig="threePt" dir="t"/>
              </a:scene3d>
            </a:bodyPr>
            <a:lstStyle/>
            <a:p>
              <a:pPr algn="ctr"/>
              <a:endParaRPr lang="en-US" sz="1600" dirty="0">
                <a:solidFill>
                  <a:schemeClr val="tx1"/>
                </a:solidFill>
              </a:endParaRPr>
            </a:p>
          </p:txBody>
        </p:sp>
        <p:sp>
          <p:nvSpPr>
            <p:cNvPr id="19" name="Isosceles Triangle 18"/>
            <p:cNvSpPr/>
            <p:nvPr/>
          </p:nvSpPr>
          <p:spPr>
            <a:xfrm rot="10800000">
              <a:off x="1727276" y="1780932"/>
              <a:ext cx="2550887" cy="1145501"/>
            </a:xfrm>
            <a:prstGeom prst="triangle">
              <a:avLst/>
            </a:prstGeom>
            <a:grpFill/>
            <a:ln w="19050" cmpd="sng">
              <a:solidFill>
                <a:srgbClr val="000000"/>
              </a:solidFill>
            </a:ln>
          </p:spPr>
          <p:style>
            <a:lnRef idx="1">
              <a:schemeClr val="accent1"/>
            </a:lnRef>
            <a:fillRef idx="3">
              <a:schemeClr val="accent1"/>
            </a:fillRef>
            <a:effectRef idx="2">
              <a:schemeClr val="accent1"/>
            </a:effectRef>
            <a:fontRef idx="minor">
              <a:schemeClr val="lt1"/>
            </a:fontRef>
          </p:style>
          <p:txBody>
            <a:bodyPr wrap="none" rtlCol="0" anchor="ctr">
              <a:scene3d>
                <a:camera prst="orthographicFront">
                  <a:rot lat="0" lon="0" rev="10800000"/>
                </a:camera>
                <a:lightRig rig="threePt" dir="t"/>
              </a:scene3d>
            </a:bodyPr>
            <a:lstStyle/>
            <a:p>
              <a:pPr algn="ctr"/>
              <a:endParaRPr lang="en-US" sz="1600" dirty="0">
                <a:solidFill>
                  <a:schemeClr val="tx1"/>
                </a:solidFill>
              </a:endParaRPr>
            </a:p>
          </p:txBody>
        </p:sp>
        <p:sp>
          <p:nvSpPr>
            <p:cNvPr id="6" name="Rectangle 5"/>
            <p:cNvSpPr/>
            <p:nvPr/>
          </p:nvSpPr>
          <p:spPr>
            <a:xfrm>
              <a:off x="1906675" y="1830463"/>
              <a:ext cx="2164976" cy="584775"/>
            </a:xfrm>
            <a:prstGeom prst="rect">
              <a:avLst/>
            </a:prstGeom>
            <a:noFill/>
          </p:spPr>
          <p:txBody>
            <a:bodyPr wrap="square">
              <a:spAutoFit/>
            </a:bodyPr>
            <a:lstStyle/>
            <a:p>
              <a:pPr algn="ctr"/>
              <a:r>
                <a:rPr lang="en-US" sz="1600" dirty="0">
                  <a:latin typeface="+mn-lt"/>
                </a:rPr>
                <a:t>OEM </a:t>
              </a:r>
            </a:p>
            <a:p>
              <a:pPr algn="ctr"/>
              <a:r>
                <a:rPr lang="en-US" sz="1600" dirty="0">
                  <a:latin typeface="+mn-lt"/>
                </a:rPr>
                <a:t>involvement</a:t>
              </a:r>
            </a:p>
          </p:txBody>
        </p:sp>
        <p:sp>
          <p:nvSpPr>
            <p:cNvPr id="7" name="Rectangle 6"/>
            <p:cNvSpPr/>
            <p:nvPr/>
          </p:nvSpPr>
          <p:spPr>
            <a:xfrm>
              <a:off x="5141371" y="1938184"/>
              <a:ext cx="1390061" cy="338554"/>
            </a:xfrm>
            <a:prstGeom prst="rect">
              <a:avLst/>
            </a:prstGeom>
            <a:grpFill/>
          </p:spPr>
          <p:txBody>
            <a:bodyPr wrap="none">
              <a:spAutoFit/>
            </a:bodyPr>
            <a:lstStyle/>
            <a:p>
              <a:pPr algn="ctr"/>
              <a:r>
                <a:rPr lang="en-US" sz="1600" dirty="0">
                  <a:latin typeface="+mn-lt"/>
                </a:rPr>
                <a:t>Value retained</a:t>
              </a:r>
            </a:p>
          </p:txBody>
        </p:sp>
      </p:grpSp>
      <p:sp>
        <p:nvSpPr>
          <p:cNvPr id="11" name="TextBox 10"/>
          <p:cNvSpPr txBox="1"/>
          <p:nvPr/>
        </p:nvSpPr>
        <p:spPr>
          <a:xfrm>
            <a:off x="470437" y="3128941"/>
            <a:ext cx="2015295" cy="307777"/>
          </a:xfrm>
          <a:prstGeom prst="rect">
            <a:avLst/>
          </a:prstGeom>
          <a:noFill/>
        </p:spPr>
        <p:txBody>
          <a:bodyPr wrap="none" rtlCol="0">
            <a:spAutoFit/>
          </a:bodyPr>
          <a:lstStyle/>
          <a:p>
            <a:r>
              <a:rPr lang="en-GB" dirty="0" smtClean="0"/>
              <a:t>Source: Dr Regina Frei</a:t>
            </a:r>
            <a:endParaRPr lang="en-GB" dirty="0"/>
          </a:p>
        </p:txBody>
      </p:sp>
    </p:spTree>
    <p:extLst>
      <p:ext uri="{BB962C8B-B14F-4D97-AF65-F5344CB8AC3E}">
        <p14:creationId xmlns:p14="http://schemas.microsoft.com/office/powerpoint/2010/main" val="1633321505"/>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391" y="311339"/>
            <a:ext cx="7886700" cy="880578"/>
          </a:xfrm>
        </p:spPr>
        <p:txBody>
          <a:bodyPr/>
          <a:lstStyle/>
          <a:p>
            <a:r>
              <a:rPr lang="en-GB" dirty="0" smtClean="0"/>
              <a:t>Figure 13.4:  </a:t>
            </a:r>
            <a:r>
              <a:rPr lang="en-GB" b="1" dirty="0" smtClean="0"/>
              <a:t>Designing for value recovery</a:t>
            </a:r>
            <a:endParaRPr lang="en-GB" b="1" dirty="0"/>
          </a:p>
        </p:txBody>
      </p:sp>
      <p:graphicFrame>
        <p:nvGraphicFramePr>
          <p:cNvPr id="3" name="Chart 2"/>
          <p:cNvGraphicFramePr>
            <a:graphicFrameLocks/>
          </p:cNvGraphicFramePr>
          <p:nvPr>
            <p:extLst>
              <p:ext uri="{D42A27DB-BD31-4B8C-83A1-F6EECF244321}">
                <p14:modId xmlns:p14="http://schemas.microsoft.com/office/powerpoint/2010/main" val="3068366688"/>
              </p:ext>
            </p:extLst>
          </p:nvPr>
        </p:nvGraphicFramePr>
        <p:xfrm>
          <a:off x="578970" y="1331259"/>
          <a:ext cx="7557248" cy="4464423"/>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Box 3"/>
          <p:cNvSpPr txBox="1"/>
          <p:nvPr/>
        </p:nvSpPr>
        <p:spPr>
          <a:xfrm>
            <a:off x="6762192" y="3309482"/>
            <a:ext cx="1386726" cy="953236"/>
          </a:xfrm>
          <a:prstGeom prst="rect">
            <a:avLst/>
          </a:prstGeom>
          <a:noFill/>
          <a:ln>
            <a:solidFill>
              <a:schemeClr val="accent1">
                <a:hueOff val="0"/>
                <a:satOff val="0"/>
                <a:lumOff val="0"/>
              </a:schemeClr>
            </a:solidFill>
          </a:ln>
        </p:spPr>
        <p:txBody>
          <a:bodyPr wrap="none" rtlCol="0">
            <a:noAutofit/>
          </a:bodyPr>
          <a:lstStyle/>
          <a:p>
            <a:r>
              <a:rPr lang="en-GB" dirty="0" smtClean="0">
                <a:latin typeface="+mn-lt"/>
              </a:rPr>
              <a:t>Annual revenue:</a:t>
            </a:r>
            <a:endParaRPr lang="en-GB" dirty="0">
              <a:latin typeface="+mn-lt"/>
            </a:endParaRPr>
          </a:p>
        </p:txBody>
      </p:sp>
      <p:sp>
        <p:nvSpPr>
          <p:cNvPr id="5" name="Rectangle 4"/>
          <p:cNvSpPr/>
          <p:nvPr/>
        </p:nvSpPr>
        <p:spPr>
          <a:xfrm>
            <a:off x="561414" y="5988812"/>
            <a:ext cx="8044703" cy="461665"/>
          </a:xfrm>
          <a:prstGeom prst="rect">
            <a:avLst/>
          </a:prstGeom>
        </p:spPr>
        <p:txBody>
          <a:bodyPr wrap="square">
            <a:spAutoFit/>
          </a:bodyPr>
          <a:lstStyle/>
          <a:p>
            <a:r>
              <a:rPr lang="en-GB" sz="1200" dirty="0" smtClean="0">
                <a:latin typeface="Calibri" panose="020F0502020204030204" pitchFamily="34" charset="0"/>
                <a:ea typeface="Calibri" panose="020F0502020204030204" pitchFamily="34" charset="0"/>
                <a:cs typeface="Times New Roman" panose="02020603050405020304" pitchFamily="18" charset="0"/>
              </a:rPr>
              <a:t>Source: UPS </a:t>
            </a:r>
            <a:r>
              <a:rPr lang="en-GB" sz="1200" dirty="0">
                <a:latin typeface="Calibri" panose="020F0502020204030204" pitchFamily="34" charset="0"/>
                <a:ea typeface="Calibri" panose="020F0502020204030204" pitchFamily="34" charset="0"/>
                <a:cs typeface="Times New Roman" panose="02020603050405020304" pitchFamily="18" charset="0"/>
              </a:rPr>
              <a:t>(2016) The growth of the circular economy:  A 2016 UPS/</a:t>
            </a:r>
            <a:r>
              <a:rPr lang="en-GB" sz="1200" dirty="0" err="1">
                <a:latin typeface="Calibri" panose="020F0502020204030204" pitchFamily="34" charset="0"/>
                <a:ea typeface="Calibri" panose="020F0502020204030204" pitchFamily="34" charset="0"/>
                <a:cs typeface="Times New Roman" panose="02020603050405020304" pitchFamily="18" charset="0"/>
              </a:rPr>
              <a:t>GreenBiz</a:t>
            </a:r>
            <a:r>
              <a:rPr lang="en-GB" sz="1200" dirty="0">
                <a:latin typeface="Calibri" panose="020F0502020204030204" pitchFamily="34" charset="0"/>
                <a:ea typeface="Calibri" panose="020F0502020204030204" pitchFamily="34" charset="0"/>
                <a:cs typeface="Times New Roman" panose="02020603050405020304" pitchFamily="18" charset="0"/>
              </a:rPr>
              <a:t> research study, </a:t>
            </a:r>
            <a:r>
              <a:rPr lang="en-GB" sz="1200" u="sng" dirty="0" smtClean="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://sustainability.ups.com/media/UPS_GreenBiz%20Whitepaper.pdf</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200" dirty="0">
                <a:latin typeface="Calibri" panose="020F0502020204030204" pitchFamily="34" charset="0"/>
                <a:ea typeface="Calibri" panose="020F0502020204030204" pitchFamily="34" charset="0"/>
                <a:cs typeface="Times New Roman" panose="02020603050405020304" pitchFamily="18" charset="0"/>
              </a:rPr>
              <a:t>[accessed 14 April 2016] </a:t>
            </a:r>
            <a:endParaRPr lang="en-GB" sz="1200" dirty="0"/>
          </a:p>
        </p:txBody>
      </p:sp>
    </p:spTree>
    <p:extLst>
      <p:ext uri="{BB962C8B-B14F-4D97-AF65-F5344CB8AC3E}">
        <p14:creationId xmlns:p14="http://schemas.microsoft.com/office/powerpoint/2010/main" val="2972666719"/>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13.5:  </a:t>
            </a:r>
            <a:r>
              <a:rPr lang="en-GB" b="1" dirty="0" smtClean="0"/>
              <a:t>Incentives for product return</a:t>
            </a:r>
            <a:endParaRPr lang="en-GB" b="1" dirty="0"/>
          </a:p>
        </p:txBody>
      </p:sp>
      <p:sp>
        <p:nvSpPr>
          <p:cNvPr id="16" name="Freeform 15"/>
          <p:cNvSpPr/>
          <p:nvPr/>
        </p:nvSpPr>
        <p:spPr>
          <a:xfrm>
            <a:off x="5446929" y="2040891"/>
            <a:ext cx="3096568" cy="1575767"/>
          </a:xfrm>
          <a:custGeom>
            <a:avLst/>
            <a:gdLst>
              <a:gd name="connsiteX0" fmla="*/ 235386 w 1412288"/>
              <a:gd name="connsiteY0" fmla="*/ 0 h 3096567"/>
              <a:gd name="connsiteX1" fmla="*/ 1176902 w 1412288"/>
              <a:gd name="connsiteY1" fmla="*/ 0 h 3096567"/>
              <a:gd name="connsiteX2" fmla="*/ 1412288 w 1412288"/>
              <a:gd name="connsiteY2" fmla="*/ 235386 h 3096567"/>
              <a:gd name="connsiteX3" fmla="*/ 1412288 w 1412288"/>
              <a:gd name="connsiteY3" fmla="*/ 3096567 h 3096567"/>
              <a:gd name="connsiteX4" fmla="*/ 1412288 w 1412288"/>
              <a:gd name="connsiteY4" fmla="*/ 3096567 h 3096567"/>
              <a:gd name="connsiteX5" fmla="*/ 0 w 1412288"/>
              <a:gd name="connsiteY5" fmla="*/ 3096567 h 3096567"/>
              <a:gd name="connsiteX6" fmla="*/ 0 w 1412288"/>
              <a:gd name="connsiteY6" fmla="*/ 3096567 h 3096567"/>
              <a:gd name="connsiteX7" fmla="*/ 0 w 1412288"/>
              <a:gd name="connsiteY7" fmla="*/ 235386 h 3096567"/>
              <a:gd name="connsiteX8" fmla="*/ 235386 w 1412288"/>
              <a:gd name="connsiteY8" fmla="*/ 0 h 309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2288" h="3096567">
                <a:moveTo>
                  <a:pt x="1412288" y="516105"/>
                </a:moveTo>
                <a:lnTo>
                  <a:pt x="1412288" y="2580462"/>
                </a:lnTo>
                <a:cubicBezTo>
                  <a:pt x="1412288" y="2865498"/>
                  <a:pt x="1364223" y="3096566"/>
                  <a:pt x="1304933" y="3096566"/>
                </a:cubicBezTo>
                <a:lnTo>
                  <a:pt x="0" y="3096566"/>
                </a:lnTo>
                <a:lnTo>
                  <a:pt x="0" y="3096566"/>
                </a:lnTo>
                <a:lnTo>
                  <a:pt x="0" y="1"/>
                </a:lnTo>
                <a:lnTo>
                  <a:pt x="0" y="1"/>
                </a:lnTo>
                <a:lnTo>
                  <a:pt x="1304933" y="1"/>
                </a:lnTo>
                <a:cubicBezTo>
                  <a:pt x="1364223" y="1"/>
                  <a:pt x="1412288" y="231069"/>
                  <a:pt x="1412288" y="516105"/>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13793" tIns="140942" rIns="79102" bIns="140943" numCol="1" spcCol="1270" anchor="ctr" anchorCtr="0">
            <a:noAutofit/>
          </a:bodyPr>
          <a:lstStyle/>
          <a:p>
            <a:pPr marL="171450" lvl="1" indent="-171450" algn="l" defTabSz="711200">
              <a:lnSpc>
                <a:spcPct val="90000"/>
              </a:lnSpc>
              <a:spcBef>
                <a:spcPct val="0"/>
              </a:spcBef>
              <a:spcAft>
                <a:spcPct val="15000"/>
              </a:spcAft>
              <a:buChar char="••"/>
            </a:pPr>
            <a:r>
              <a:rPr lang="en-GB" sz="1600" b="1" kern="1200" dirty="0" smtClean="0"/>
              <a:t>Producer/distributor collects product </a:t>
            </a:r>
            <a:r>
              <a:rPr lang="en-GB" sz="1600" kern="1200" dirty="0" smtClean="0"/>
              <a:t>59%</a:t>
            </a:r>
            <a:endParaRPr lang="en-GB" sz="1600" kern="1200" dirty="0"/>
          </a:p>
          <a:p>
            <a:pPr marL="171450" lvl="1" indent="-171450" algn="l" defTabSz="711200">
              <a:lnSpc>
                <a:spcPct val="90000"/>
              </a:lnSpc>
              <a:spcBef>
                <a:spcPct val="0"/>
              </a:spcBef>
              <a:spcAft>
                <a:spcPct val="15000"/>
              </a:spcAft>
              <a:buChar char="••"/>
            </a:pPr>
            <a:r>
              <a:rPr lang="en-GB" sz="1600" kern="1200" dirty="0" smtClean="0"/>
              <a:t>Turnkey packaging &amp; collection service 51%</a:t>
            </a:r>
            <a:endParaRPr lang="en-GB" sz="1600" kern="1200" dirty="0"/>
          </a:p>
          <a:p>
            <a:pPr marL="171450" lvl="1" indent="-171450" algn="l" defTabSz="711200">
              <a:lnSpc>
                <a:spcPct val="90000"/>
              </a:lnSpc>
              <a:spcBef>
                <a:spcPct val="0"/>
              </a:spcBef>
              <a:spcAft>
                <a:spcPct val="15000"/>
              </a:spcAft>
              <a:buChar char="••"/>
            </a:pPr>
            <a:r>
              <a:rPr lang="en-GB" sz="1600" kern="1200" dirty="0" smtClean="0"/>
              <a:t>Manufacturer refurbishes &amp; returns product for reuse 48%</a:t>
            </a:r>
            <a:endParaRPr lang="en-GB" sz="1600" kern="1200" dirty="0"/>
          </a:p>
        </p:txBody>
      </p:sp>
      <p:sp>
        <p:nvSpPr>
          <p:cNvPr id="18" name="Freeform 17"/>
          <p:cNvSpPr/>
          <p:nvPr/>
        </p:nvSpPr>
        <p:spPr>
          <a:xfrm>
            <a:off x="5446929" y="3927249"/>
            <a:ext cx="3096568" cy="1575767"/>
          </a:xfrm>
          <a:custGeom>
            <a:avLst/>
            <a:gdLst>
              <a:gd name="connsiteX0" fmla="*/ 235386 w 1412288"/>
              <a:gd name="connsiteY0" fmla="*/ 0 h 3096567"/>
              <a:gd name="connsiteX1" fmla="*/ 1176902 w 1412288"/>
              <a:gd name="connsiteY1" fmla="*/ 0 h 3096567"/>
              <a:gd name="connsiteX2" fmla="*/ 1412288 w 1412288"/>
              <a:gd name="connsiteY2" fmla="*/ 235386 h 3096567"/>
              <a:gd name="connsiteX3" fmla="*/ 1412288 w 1412288"/>
              <a:gd name="connsiteY3" fmla="*/ 3096567 h 3096567"/>
              <a:gd name="connsiteX4" fmla="*/ 1412288 w 1412288"/>
              <a:gd name="connsiteY4" fmla="*/ 3096567 h 3096567"/>
              <a:gd name="connsiteX5" fmla="*/ 0 w 1412288"/>
              <a:gd name="connsiteY5" fmla="*/ 3096567 h 3096567"/>
              <a:gd name="connsiteX6" fmla="*/ 0 w 1412288"/>
              <a:gd name="connsiteY6" fmla="*/ 3096567 h 3096567"/>
              <a:gd name="connsiteX7" fmla="*/ 0 w 1412288"/>
              <a:gd name="connsiteY7" fmla="*/ 235386 h 3096567"/>
              <a:gd name="connsiteX8" fmla="*/ 235386 w 1412288"/>
              <a:gd name="connsiteY8" fmla="*/ 0 h 309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2288" h="3096567">
                <a:moveTo>
                  <a:pt x="1412288" y="516105"/>
                </a:moveTo>
                <a:lnTo>
                  <a:pt x="1412288" y="2580462"/>
                </a:lnTo>
                <a:cubicBezTo>
                  <a:pt x="1412288" y="2865498"/>
                  <a:pt x="1364223" y="3096566"/>
                  <a:pt x="1304933" y="3096566"/>
                </a:cubicBezTo>
                <a:lnTo>
                  <a:pt x="0" y="3096566"/>
                </a:lnTo>
                <a:lnTo>
                  <a:pt x="0" y="3096566"/>
                </a:lnTo>
                <a:lnTo>
                  <a:pt x="0" y="1"/>
                </a:lnTo>
                <a:lnTo>
                  <a:pt x="0" y="1"/>
                </a:lnTo>
                <a:lnTo>
                  <a:pt x="1304933" y="1"/>
                </a:lnTo>
                <a:cubicBezTo>
                  <a:pt x="1364223" y="1"/>
                  <a:pt x="1412288" y="231069"/>
                  <a:pt x="1412288" y="516105"/>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13793" tIns="79102" rIns="79102" bIns="79103" numCol="1" spcCol="1270" anchor="ctr" anchorCtr="0">
            <a:noAutofit/>
          </a:bodyPr>
          <a:lstStyle/>
          <a:p>
            <a:pPr marL="171450" lvl="1" indent="-171450" algn="l" defTabSz="711200">
              <a:lnSpc>
                <a:spcPct val="90000"/>
              </a:lnSpc>
              <a:spcBef>
                <a:spcPct val="0"/>
              </a:spcBef>
              <a:spcAft>
                <a:spcPct val="15000"/>
              </a:spcAft>
              <a:buChar char="••"/>
            </a:pPr>
            <a:r>
              <a:rPr lang="en-GB" sz="1600" kern="1200" dirty="0" smtClean="0"/>
              <a:t>Rebate (cash back) 34%</a:t>
            </a:r>
            <a:endParaRPr lang="en-GB" sz="1600" kern="1200" dirty="0"/>
          </a:p>
          <a:p>
            <a:pPr marL="171450" lvl="1" indent="-171450" algn="l" defTabSz="711200">
              <a:lnSpc>
                <a:spcPct val="90000"/>
              </a:lnSpc>
              <a:spcBef>
                <a:spcPct val="0"/>
              </a:spcBef>
              <a:spcAft>
                <a:spcPct val="15000"/>
              </a:spcAft>
              <a:buChar char="••"/>
            </a:pPr>
            <a:r>
              <a:rPr lang="en-GB" sz="1600" kern="1200" dirty="0" smtClean="0"/>
              <a:t>Discounts against future purchase 38%</a:t>
            </a:r>
            <a:endParaRPr lang="en-GB" sz="1600" kern="1200" dirty="0"/>
          </a:p>
        </p:txBody>
      </p:sp>
      <p:grpSp>
        <p:nvGrpSpPr>
          <p:cNvPr id="8" name="Group 7"/>
          <p:cNvGrpSpPr/>
          <p:nvPr/>
        </p:nvGrpSpPr>
        <p:grpSpPr>
          <a:xfrm flipH="1">
            <a:off x="746072" y="2038446"/>
            <a:ext cx="3096000" cy="1594186"/>
            <a:chOff x="1492155" y="461"/>
            <a:chExt cx="2238232" cy="1428797"/>
          </a:xfrm>
        </p:grpSpPr>
        <p:sp>
          <p:nvSpPr>
            <p:cNvPr id="9" name="Round Same Side Corner Rectangle 8"/>
            <p:cNvSpPr/>
            <p:nvPr/>
          </p:nvSpPr>
          <p:spPr>
            <a:xfrm rot="5400000">
              <a:off x="1896872" y="-404256"/>
              <a:ext cx="1428797" cy="2238232"/>
            </a:xfrm>
            <a:prstGeom prst="round2Same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0" name="Round Same Side Corner Rectangle 4"/>
            <p:cNvSpPr/>
            <p:nvPr/>
          </p:nvSpPr>
          <p:spPr>
            <a:xfrm>
              <a:off x="1492155" y="70209"/>
              <a:ext cx="2168484" cy="128930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smtClean="0"/>
                <a:t>Return product to bricks-and-mortar location 47%</a:t>
              </a:r>
              <a:endParaRPr lang="en-GB" sz="1600" kern="1200" dirty="0"/>
            </a:p>
            <a:p>
              <a:pPr marL="171450" lvl="1" indent="-171450" algn="l" defTabSz="711200">
                <a:lnSpc>
                  <a:spcPct val="90000"/>
                </a:lnSpc>
                <a:spcBef>
                  <a:spcPct val="0"/>
                </a:spcBef>
                <a:spcAft>
                  <a:spcPct val="15000"/>
                </a:spcAft>
                <a:buChar char="••"/>
              </a:pPr>
              <a:r>
                <a:rPr lang="en-GB" sz="1600" kern="1200" dirty="0" smtClean="0"/>
                <a:t>Return using pre-paid shipping service 42%</a:t>
              </a:r>
              <a:endParaRPr lang="en-GB" sz="1600" kern="1200" dirty="0"/>
            </a:p>
          </p:txBody>
        </p:sp>
      </p:grpSp>
      <p:grpSp>
        <p:nvGrpSpPr>
          <p:cNvPr id="11" name="Group 10"/>
          <p:cNvGrpSpPr/>
          <p:nvPr/>
        </p:nvGrpSpPr>
        <p:grpSpPr>
          <a:xfrm flipH="1">
            <a:off x="746072" y="3939533"/>
            <a:ext cx="3096000" cy="1594186"/>
            <a:chOff x="1492155" y="1888663"/>
            <a:chExt cx="2238232" cy="1428797"/>
          </a:xfrm>
        </p:grpSpPr>
        <p:sp>
          <p:nvSpPr>
            <p:cNvPr id="12" name="Round Same Side Corner Rectangle 11"/>
            <p:cNvSpPr/>
            <p:nvPr/>
          </p:nvSpPr>
          <p:spPr>
            <a:xfrm rot="5400000">
              <a:off x="1896872" y="1483946"/>
              <a:ext cx="1428797" cy="2238232"/>
            </a:xfrm>
            <a:prstGeom prst="round2Same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Round Same Side Corner Rectangle 4"/>
            <p:cNvSpPr/>
            <p:nvPr/>
          </p:nvSpPr>
          <p:spPr>
            <a:xfrm>
              <a:off x="1492155" y="1958411"/>
              <a:ext cx="2168484" cy="128930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b="1" kern="1200" dirty="0" smtClean="0"/>
                <a:t>Rebate</a:t>
              </a:r>
              <a:r>
                <a:rPr lang="en-GB" sz="1600" kern="1200" dirty="0" smtClean="0"/>
                <a:t> </a:t>
              </a:r>
              <a:r>
                <a:rPr lang="en-GB" sz="1600" b="1" kern="1200" dirty="0" smtClean="0"/>
                <a:t>(cash back) </a:t>
              </a:r>
              <a:r>
                <a:rPr lang="en-GB" sz="1600" kern="1200" dirty="0" smtClean="0"/>
                <a:t>56%</a:t>
              </a:r>
              <a:endParaRPr lang="en-GB" sz="1600" kern="1200" dirty="0"/>
            </a:p>
            <a:p>
              <a:pPr marL="171450" lvl="1" indent="-171450" algn="l" defTabSz="711200">
                <a:lnSpc>
                  <a:spcPct val="90000"/>
                </a:lnSpc>
                <a:spcBef>
                  <a:spcPct val="0"/>
                </a:spcBef>
                <a:spcAft>
                  <a:spcPct val="15000"/>
                </a:spcAft>
                <a:buChar char="••"/>
              </a:pPr>
              <a:r>
                <a:rPr lang="en-GB" sz="1600" kern="1200" dirty="0" smtClean="0"/>
                <a:t>Discounts against future purchase 40%</a:t>
              </a:r>
              <a:endParaRPr lang="en-GB" sz="1600" kern="1200" dirty="0"/>
            </a:p>
          </p:txBody>
        </p:sp>
      </p:grpSp>
      <p:sp>
        <p:nvSpPr>
          <p:cNvPr id="19" name="Chevron 18"/>
          <p:cNvSpPr/>
          <p:nvPr/>
        </p:nvSpPr>
        <p:spPr>
          <a:xfrm rot="5400000">
            <a:off x="3694562" y="2201019"/>
            <a:ext cx="1873739" cy="1578720"/>
          </a:xfrm>
          <a:prstGeom prst="chevron">
            <a:avLst>
              <a:gd name="adj" fmla="val 18879"/>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1800" dirty="0" smtClean="0">
                <a:solidFill>
                  <a:schemeClr val="bg1"/>
                </a:solidFill>
              </a:rPr>
              <a:t>Convenience</a:t>
            </a:r>
            <a:endParaRPr lang="en-GB" sz="1800" dirty="0">
              <a:solidFill>
                <a:schemeClr val="bg1"/>
              </a:solidFill>
            </a:endParaRPr>
          </a:p>
        </p:txBody>
      </p:sp>
      <p:sp>
        <p:nvSpPr>
          <p:cNvPr id="20" name="Chevron 19"/>
          <p:cNvSpPr/>
          <p:nvPr/>
        </p:nvSpPr>
        <p:spPr>
          <a:xfrm rot="5400000">
            <a:off x="3673753" y="4107852"/>
            <a:ext cx="1915357" cy="1578720"/>
          </a:xfrm>
          <a:prstGeom prst="chevron">
            <a:avLst>
              <a:gd name="adj" fmla="val 20608"/>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1800" dirty="0"/>
              <a:t>Monetary</a:t>
            </a:r>
            <a:endParaRPr lang="en-GB" sz="1800" b="1" dirty="0">
              <a:solidFill>
                <a:schemeClr val="bg1"/>
              </a:solidFill>
            </a:endParaRPr>
          </a:p>
        </p:txBody>
      </p:sp>
      <p:grpSp>
        <p:nvGrpSpPr>
          <p:cNvPr id="22" name="Group 21"/>
          <p:cNvGrpSpPr/>
          <p:nvPr/>
        </p:nvGrpSpPr>
        <p:grpSpPr>
          <a:xfrm flipH="1">
            <a:off x="746071" y="1478782"/>
            <a:ext cx="3096000" cy="406213"/>
            <a:chOff x="1492155" y="461"/>
            <a:chExt cx="2238232" cy="1428797"/>
          </a:xfrm>
          <a:solidFill>
            <a:schemeClr val="accent3">
              <a:lumMod val="20000"/>
              <a:lumOff val="80000"/>
            </a:schemeClr>
          </a:solidFill>
        </p:grpSpPr>
        <p:sp>
          <p:nvSpPr>
            <p:cNvPr id="23" name="Round Same Side Corner Rectangle 22"/>
            <p:cNvSpPr/>
            <p:nvPr/>
          </p:nvSpPr>
          <p:spPr>
            <a:xfrm rot="5400000">
              <a:off x="1896872" y="-404256"/>
              <a:ext cx="1428797" cy="2238232"/>
            </a:xfrm>
            <a:prstGeom prst="round2SameRect">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24" name="Round Same Side Corner Rectangle 4"/>
            <p:cNvSpPr/>
            <p:nvPr/>
          </p:nvSpPr>
          <p:spPr>
            <a:xfrm>
              <a:off x="1492155" y="70209"/>
              <a:ext cx="2168484" cy="1289301"/>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13792" tIns="10160" rIns="10160" bIns="10160" numCol="1" spcCol="1270" anchor="ctr" anchorCtr="0">
              <a:noAutofit/>
            </a:bodyPr>
            <a:lstStyle/>
            <a:p>
              <a:pPr marL="0" lvl="1" algn="l" defTabSz="711200">
                <a:lnSpc>
                  <a:spcPct val="90000"/>
                </a:lnSpc>
                <a:spcBef>
                  <a:spcPct val="0"/>
                </a:spcBef>
                <a:spcAft>
                  <a:spcPct val="15000"/>
                </a:spcAft>
              </a:pPr>
              <a:r>
                <a:rPr lang="en-GB" sz="1600" b="1" kern="1200" dirty="0" smtClean="0"/>
                <a:t>Consumers (B2C)</a:t>
              </a:r>
              <a:endParaRPr lang="en-GB" sz="1600" b="1" kern="1200" dirty="0"/>
            </a:p>
          </p:txBody>
        </p:sp>
      </p:grpSp>
      <p:grpSp>
        <p:nvGrpSpPr>
          <p:cNvPr id="25" name="Group 24"/>
          <p:cNvGrpSpPr/>
          <p:nvPr/>
        </p:nvGrpSpPr>
        <p:grpSpPr>
          <a:xfrm flipH="1">
            <a:off x="5446651" y="1540506"/>
            <a:ext cx="3095995" cy="406213"/>
            <a:chOff x="1492155" y="460"/>
            <a:chExt cx="2238232" cy="1428797"/>
          </a:xfrm>
          <a:solidFill>
            <a:schemeClr val="accent3">
              <a:lumMod val="20000"/>
              <a:lumOff val="80000"/>
            </a:schemeClr>
          </a:solidFill>
        </p:grpSpPr>
        <p:sp>
          <p:nvSpPr>
            <p:cNvPr id="26" name="Round Same Side Corner Rectangle 25"/>
            <p:cNvSpPr/>
            <p:nvPr/>
          </p:nvSpPr>
          <p:spPr>
            <a:xfrm rot="16200000" flipH="1">
              <a:off x="1896872" y="-404257"/>
              <a:ext cx="1428797" cy="2238232"/>
            </a:xfrm>
            <a:prstGeom prst="round2SameRect">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27" name="Round Same Side Corner Rectangle 4"/>
            <p:cNvSpPr/>
            <p:nvPr/>
          </p:nvSpPr>
          <p:spPr>
            <a:xfrm flipH="1">
              <a:off x="1497430" y="116111"/>
              <a:ext cx="2168484" cy="128930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13792" tIns="10160" rIns="10160" bIns="10160" numCol="1" spcCol="1270" anchor="ctr" anchorCtr="0">
              <a:noAutofit/>
            </a:bodyPr>
            <a:lstStyle/>
            <a:p>
              <a:pPr marL="0" lvl="1" algn="l" defTabSz="711200">
                <a:lnSpc>
                  <a:spcPct val="90000"/>
                </a:lnSpc>
                <a:spcBef>
                  <a:spcPct val="0"/>
                </a:spcBef>
                <a:spcAft>
                  <a:spcPct val="15000"/>
                </a:spcAft>
              </a:pPr>
              <a:r>
                <a:rPr lang="en-GB" sz="1600" b="1" kern="1200" dirty="0" smtClean="0"/>
                <a:t>Industrial (B2B)</a:t>
              </a:r>
              <a:endParaRPr lang="en-GB" sz="1600" b="1" kern="1200" dirty="0"/>
            </a:p>
          </p:txBody>
        </p:sp>
      </p:grpSp>
      <p:sp>
        <p:nvSpPr>
          <p:cNvPr id="28" name="TextBox 27"/>
          <p:cNvSpPr txBox="1"/>
          <p:nvPr/>
        </p:nvSpPr>
        <p:spPr>
          <a:xfrm>
            <a:off x="746071" y="5947495"/>
            <a:ext cx="6625981" cy="276999"/>
          </a:xfrm>
          <a:prstGeom prst="rect">
            <a:avLst/>
          </a:prstGeom>
          <a:noFill/>
        </p:spPr>
        <p:txBody>
          <a:bodyPr wrap="none" rtlCol="0">
            <a:spAutoFit/>
          </a:bodyPr>
          <a:lstStyle/>
          <a:p>
            <a:r>
              <a:rPr lang="en-GB" sz="1200" dirty="0" smtClean="0"/>
              <a:t>Source: UPS (2016) The growth of the circular economy: a 2016 UPS/</a:t>
            </a:r>
            <a:r>
              <a:rPr lang="en-GB" sz="1200" dirty="0" err="1" smtClean="0"/>
              <a:t>Greenbiz</a:t>
            </a:r>
            <a:r>
              <a:rPr lang="en-GB" sz="1200" dirty="0" smtClean="0"/>
              <a:t> research study</a:t>
            </a:r>
            <a:endParaRPr lang="en-GB" sz="1200" dirty="0"/>
          </a:p>
        </p:txBody>
      </p:sp>
    </p:spTree>
    <p:extLst>
      <p:ext uri="{BB962C8B-B14F-4D97-AF65-F5344CB8AC3E}">
        <p14:creationId xmlns:p14="http://schemas.microsoft.com/office/powerpoint/2010/main" val="2657447388"/>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BEBA8EAE-BF5A-486C-A8C5-ECC9F3942E4B}">
                <a14:imgProps xmlns:a14="http://schemas.microsoft.com/office/drawing/2010/main">
                  <a14:imgLayer r:embed="rId3">
                    <a14:imgEffect>
                      <a14:saturation sat="66000"/>
                    </a14:imgEffect>
                  </a14:imgLayer>
                </a14:imgProps>
              </a:ext>
            </a:extLst>
          </a:blip>
          <a:srcRect l="28086" t="26596" r="25746" b="39799"/>
          <a:stretch/>
        </p:blipFill>
        <p:spPr>
          <a:xfrm>
            <a:off x="6427235" y="1677054"/>
            <a:ext cx="1826341" cy="1296113"/>
          </a:xfrm>
          <a:prstGeom prst="rect">
            <a:avLst/>
          </a:prstGeom>
        </p:spPr>
      </p:pic>
      <p:sp>
        <p:nvSpPr>
          <p:cNvPr id="176132" name="Rectangle 214"/>
          <p:cNvSpPr>
            <a:spLocks noGrp="1" noChangeArrowheads="1"/>
          </p:cNvSpPr>
          <p:nvPr>
            <p:ph type="title"/>
          </p:nvPr>
        </p:nvSpPr>
        <p:spPr/>
        <p:txBody>
          <a:bodyPr>
            <a:normAutofit fontScale="90000"/>
          </a:bodyPr>
          <a:lstStyle/>
          <a:p>
            <a:pPr eaLnBrk="1" hangingPunct="1"/>
            <a:r>
              <a:rPr lang="en-GB" dirty="0" smtClean="0"/>
              <a:t>Figure 13.6:  </a:t>
            </a:r>
            <a:r>
              <a:rPr lang="en-GB" b="1" dirty="0" smtClean="0"/>
              <a:t>‘8S’ principles for </a:t>
            </a:r>
            <a:r>
              <a:rPr lang="en-GB" b="1" dirty="0"/>
              <a:t>s</a:t>
            </a:r>
            <a:r>
              <a:rPr lang="en-GB" b="1" dirty="0" smtClean="0"/>
              <a:t>upply chains</a:t>
            </a:r>
            <a:endParaRPr lang="en-US" b="1" dirty="0" smtClean="0"/>
          </a:p>
        </p:txBody>
      </p:sp>
      <p:sp>
        <p:nvSpPr>
          <p:cNvPr id="12" name="AutoShape 10"/>
          <p:cNvSpPr>
            <a:spLocks noChangeArrowheads="1"/>
          </p:cNvSpPr>
          <p:nvPr/>
        </p:nvSpPr>
        <p:spPr bwMode="auto">
          <a:xfrm>
            <a:off x="511108" y="950259"/>
            <a:ext cx="8077361" cy="685800"/>
          </a:xfrm>
          <a:prstGeom prst="homePlate">
            <a:avLst>
              <a:gd name="adj" fmla="val 55544"/>
            </a:avLst>
          </a:prstGeom>
          <a:solidFill>
            <a:schemeClr val="accent3">
              <a:lumMod val="75000"/>
            </a:schemeClr>
          </a:solidFill>
          <a:ln>
            <a:noFill/>
          </a:ln>
          <a:effectLst/>
          <a:extLst/>
        </p:spPr>
        <p:txBody>
          <a:bodyPr wrap="none" anchor="ctr"/>
          <a:lstStyle/>
          <a:p>
            <a:endParaRPr lang="en-US">
              <a:solidFill>
                <a:prstClr val="black"/>
              </a:solidFill>
              <a:latin typeface="Arial" pitchFamily="34" charset="0"/>
              <a:cs typeface="Arial" pitchFamily="34" charset="0"/>
            </a:endParaRPr>
          </a:p>
        </p:txBody>
      </p:sp>
      <p:graphicFrame>
        <p:nvGraphicFramePr>
          <p:cNvPr id="13" name="Group 11"/>
          <p:cNvGraphicFramePr>
            <a:graphicFrameLocks noGrp="1"/>
          </p:cNvGraphicFramePr>
          <p:nvPr>
            <p:extLst/>
          </p:nvPr>
        </p:nvGraphicFramePr>
        <p:xfrm>
          <a:off x="596122" y="999378"/>
          <a:ext cx="7672387" cy="579438"/>
        </p:xfrm>
        <a:graphic>
          <a:graphicData uri="http://schemas.openxmlformats.org/drawingml/2006/table">
            <a:tbl>
              <a:tblPr/>
              <a:tblGrid>
                <a:gridCol w="1027112">
                  <a:extLst>
                    <a:ext uri="{9D8B030D-6E8A-4147-A177-3AD203B41FA5}">
                      <a16:colId xmlns:a16="http://schemas.microsoft.com/office/drawing/2014/main" val="20000"/>
                    </a:ext>
                  </a:extLst>
                </a:gridCol>
                <a:gridCol w="1068388">
                  <a:extLst>
                    <a:ext uri="{9D8B030D-6E8A-4147-A177-3AD203B41FA5}">
                      <a16:colId xmlns:a16="http://schemas.microsoft.com/office/drawing/2014/main" val="20001"/>
                    </a:ext>
                  </a:extLst>
                </a:gridCol>
                <a:gridCol w="1123950">
                  <a:extLst>
                    <a:ext uri="{9D8B030D-6E8A-4147-A177-3AD203B41FA5}">
                      <a16:colId xmlns:a16="http://schemas.microsoft.com/office/drawing/2014/main" val="20002"/>
                    </a:ext>
                  </a:extLst>
                </a:gridCol>
                <a:gridCol w="1068387">
                  <a:extLst>
                    <a:ext uri="{9D8B030D-6E8A-4147-A177-3AD203B41FA5}">
                      <a16:colId xmlns:a16="http://schemas.microsoft.com/office/drawing/2014/main" val="20003"/>
                    </a:ext>
                  </a:extLst>
                </a:gridCol>
                <a:gridCol w="1247775">
                  <a:extLst>
                    <a:ext uri="{9D8B030D-6E8A-4147-A177-3AD203B41FA5}">
                      <a16:colId xmlns:a16="http://schemas.microsoft.com/office/drawing/2014/main" val="20004"/>
                    </a:ext>
                  </a:extLst>
                </a:gridCol>
                <a:gridCol w="1068388">
                  <a:extLst>
                    <a:ext uri="{9D8B030D-6E8A-4147-A177-3AD203B41FA5}">
                      <a16:colId xmlns:a16="http://schemas.microsoft.com/office/drawing/2014/main" val="20005"/>
                    </a:ext>
                  </a:extLst>
                </a:gridCol>
                <a:gridCol w="1068387">
                  <a:extLst>
                    <a:ext uri="{9D8B030D-6E8A-4147-A177-3AD203B41FA5}">
                      <a16:colId xmlns:a16="http://schemas.microsoft.com/office/drawing/2014/main" val="20006"/>
                    </a:ext>
                  </a:extLst>
                </a:gridCol>
              </a:tblGrid>
              <a:tr h="579438">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Design</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cap="flat">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smtClean="0">
                          <a:ln>
                            <a:noFill/>
                          </a:ln>
                          <a:solidFill>
                            <a:srgbClr val="FFFFFF"/>
                          </a:solidFill>
                          <a:effectLst/>
                          <a:latin typeface="Arial" pitchFamily="34" charset="0"/>
                        </a:rPr>
                        <a:t>BoM</a:t>
                      </a:r>
                      <a:endParaRPr kumimoji="0" lang="en-GB" sz="2800" b="0" i="0" u="none" strike="noStrike" cap="none" normalizeH="0" baseline="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smtClean="0">
                          <a:ln>
                            <a:noFill/>
                          </a:ln>
                          <a:solidFill>
                            <a:srgbClr val="FFFFFF"/>
                          </a:solidFill>
                          <a:effectLst/>
                          <a:latin typeface="Arial" pitchFamily="34" charset="0"/>
                        </a:rPr>
                        <a:t>Source</a:t>
                      </a:r>
                      <a:endParaRPr kumimoji="0" lang="en-GB" sz="2800" b="0" i="0" u="none" strike="noStrike" cap="none" normalizeH="0" baseline="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Make</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Deliver</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Use</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FFFFFF"/>
                          </a:solidFill>
                          <a:effectLst/>
                          <a:latin typeface="Arial" pitchFamily="34" charset="0"/>
                        </a:rPr>
                        <a:t>Return</a:t>
                      </a:r>
                      <a:endParaRPr kumimoji="0" lang="en-GB" sz="2800" b="0" i="0" u="none" strike="noStrike" cap="none" normalizeH="0" baseline="0" dirty="0" smtClean="0">
                        <a:ln>
                          <a:noFill/>
                        </a:ln>
                        <a:solidFill>
                          <a:srgbClr val="FFFFFF"/>
                        </a:solidFill>
                        <a:effectLst/>
                        <a:latin typeface="Arial" pitchFamily="34" charset="0"/>
                      </a:endParaRPr>
                    </a:p>
                  </a:txBody>
                  <a:tcPr marT="45745" marB="45745" anchor="ctr" horzOverflow="overflow">
                    <a:lnL>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
        <p:nvSpPr>
          <p:cNvPr id="14" name="AutoShape 35"/>
          <p:cNvSpPr>
            <a:spLocks noChangeArrowheads="1"/>
          </p:cNvSpPr>
          <p:nvPr/>
        </p:nvSpPr>
        <p:spPr bwMode="auto">
          <a:xfrm>
            <a:off x="584294" y="1021603"/>
            <a:ext cx="7615953" cy="536575"/>
          </a:xfrm>
          <a:prstGeom prst="roundRect">
            <a:avLst>
              <a:gd name="adj" fmla="val 16667"/>
            </a:avLst>
          </a:prstGeom>
          <a:noFill/>
          <a:ln w="28575" algn="ctr">
            <a:solidFill>
              <a:srgbClr val="FFFFFF"/>
            </a:solidFill>
            <a:prstDash val="sysDot"/>
            <a:round/>
            <a:headEnd/>
            <a:tailEnd/>
          </a:ln>
          <a:effectLst/>
          <a:extLst>
            <a:ext uri="{909E8E84-426E-40DD-AFC4-6F175D3DCCD1}">
              <a14:hiddenFill xmlns:a14="http://schemas.microsoft.com/office/drawing/2010/main">
                <a:solidFill>
                  <a:schemeClr val="folHlink"/>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solidFill>
                <a:prstClr val="black"/>
              </a:solidFill>
              <a:latin typeface="Arial" pitchFamily="34" charset="0"/>
              <a:cs typeface="Arial" pitchFamily="34" charset="0"/>
            </a:endParaRPr>
          </a:p>
        </p:txBody>
      </p:sp>
      <p:sp>
        <p:nvSpPr>
          <p:cNvPr id="8" name="Chevron 7"/>
          <p:cNvSpPr/>
          <p:nvPr/>
        </p:nvSpPr>
        <p:spPr>
          <a:xfrm>
            <a:off x="559595" y="5869095"/>
            <a:ext cx="3371038" cy="624052"/>
          </a:xfrm>
          <a:prstGeom prst="chevron">
            <a:avLst/>
          </a:prstGeom>
          <a:solidFill>
            <a:schemeClr val="accent1"/>
          </a:solidFill>
        </p:spPr>
        <p:style>
          <a:lnRef idx="2">
            <a:schemeClr val="lt1">
              <a:hueOff val="0"/>
              <a:satOff val="0"/>
              <a:lumOff val="0"/>
              <a:alphaOff val="0"/>
            </a:schemeClr>
          </a:lnRef>
          <a:fillRef idx="1">
            <a:schemeClr val="accent3">
              <a:shade val="50000"/>
              <a:hueOff val="0"/>
              <a:satOff val="0"/>
              <a:lumOff val="0"/>
              <a:alphaOff val="0"/>
            </a:schemeClr>
          </a:fillRef>
          <a:effectRef idx="0">
            <a:schemeClr val="accent3">
              <a:shade val="50000"/>
              <a:hueOff val="0"/>
              <a:satOff val="0"/>
              <a:lumOff val="0"/>
              <a:alphaOff val="0"/>
            </a:schemeClr>
          </a:effectRef>
          <a:fontRef idx="minor">
            <a:schemeClr val="lt1"/>
          </a:fontRef>
        </p:style>
        <p:txBody>
          <a:bodyPr spcFirstLastPara="0" vert="horz" wrap="square" lIns="360000" tIns="21336" rIns="360000" bIns="21336" numCol="1" spcCol="1270" anchor="ctr" anchorCtr="0">
            <a:noAutofit/>
          </a:bodyPr>
          <a:lstStyle/>
          <a:p>
            <a:pPr lvl="0" algn="ctr" defTabSz="711200">
              <a:lnSpc>
                <a:spcPct val="90000"/>
              </a:lnSpc>
              <a:spcBef>
                <a:spcPct val="0"/>
              </a:spcBef>
              <a:spcAft>
                <a:spcPct val="35000"/>
              </a:spcAft>
            </a:pPr>
            <a:r>
              <a:rPr lang="en-GB" sz="1600" b="1" i="1" kern="1200" dirty="0" smtClean="0">
                <a:solidFill>
                  <a:schemeClr val="bg1"/>
                </a:solidFill>
              </a:rPr>
              <a:t>Upstream</a:t>
            </a:r>
            <a:endParaRPr lang="en-GB" sz="1600" b="1" i="1" kern="1200" dirty="0">
              <a:solidFill>
                <a:schemeClr val="bg1"/>
              </a:solidFill>
            </a:endParaRPr>
          </a:p>
        </p:txBody>
      </p:sp>
      <p:sp>
        <p:nvSpPr>
          <p:cNvPr id="9" name="Chevron 8"/>
          <p:cNvSpPr/>
          <p:nvPr/>
        </p:nvSpPr>
        <p:spPr>
          <a:xfrm>
            <a:off x="3724834" y="5869096"/>
            <a:ext cx="2088870" cy="624051"/>
          </a:xfrm>
          <a:prstGeom prst="chevron">
            <a:avLst/>
          </a:prstGeom>
          <a:solidFill>
            <a:schemeClr val="accent2"/>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180000" tIns="21336" rIns="180000" bIns="21336" numCol="1" spcCol="1270" anchor="ctr" anchorCtr="0">
            <a:noAutofit/>
          </a:bodyPr>
          <a:lstStyle/>
          <a:p>
            <a:pPr lvl="0" algn="ctr" defTabSz="711200">
              <a:lnSpc>
                <a:spcPct val="90000"/>
              </a:lnSpc>
              <a:spcBef>
                <a:spcPct val="0"/>
              </a:spcBef>
              <a:spcAft>
                <a:spcPct val="35000"/>
              </a:spcAft>
            </a:pPr>
            <a:r>
              <a:rPr lang="en-GB" sz="1600" i="1" kern="1200" dirty="0" smtClean="0"/>
              <a:t>Midstream</a:t>
            </a:r>
          </a:p>
        </p:txBody>
      </p:sp>
      <p:sp>
        <p:nvSpPr>
          <p:cNvPr id="10" name="Chevron 9"/>
          <p:cNvSpPr/>
          <p:nvPr/>
        </p:nvSpPr>
        <p:spPr>
          <a:xfrm>
            <a:off x="5618524" y="5869096"/>
            <a:ext cx="2927671" cy="624051"/>
          </a:xfrm>
          <a:prstGeom prst="chevron">
            <a:avLst/>
          </a:prstGeom>
          <a:solidFill>
            <a:schemeClr val="accent2">
              <a:lumMod val="60000"/>
              <a:lumOff val="40000"/>
            </a:schemeClr>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495974" tIns="21336" rIns="495974" bIns="21336" numCol="1" spcCol="1270" anchor="ctr" anchorCtr="0">
            <a:noAutofit/>
          </a:bodyPr>
          <a:lstStyle/>
          <a:p>
            <a:pPr lvl="0" algn="ctr" defTabSz="711200">
              <a:lnSpc>
                <a:spcPct val="90000"/>
              </a:lnSpc>
              <a:spcBef>
                <a:spcPct val="0"/>
              </a:spcBef>
              <a:spcAft>
                <a:spcPct val="35000"/>
              </a:spcAft>
            </a:pPr>
            <a:r>
              <a:rPr lang="en-GB" sz="1600" i="1" kern="1200" dirty="0" smtClean="0"/>
              <a:t>Downstream</a:t>
            </a:r>
          </a:p>
        </p:txBody>
      </p:sp>
      <p:graphicFrame>
        <p:nvGraphicFramePr>
          <p:cNvPr id="16" name="Group 302"/>
          <p:cNvGraphicFramePr>
            <a:graphicFrameLocks/>
          </p:cNvGraphicFramePr>
          <p:nvPr>
            <p:extLst/>
          </p:nvPr>
        </p:nvGraphicFramePr>
        <p:xfrm>
          <a:off x="503236" y="743068"/>
          <a:ext cx="7736691" cy="4967883"/>
        </p:xfrm>
        <a:graphic>
          <a:graphicData uri="http://schemas.openxmlformats.org/drawingml/2006/table">
            <a:tbl>
              <a:tblPr/>
              <a:tblGrid>
                <a:gridCol w="1035721">
                  <a:extLst>
                    <a:ext uri="{9D8B030D-6E8A-4147-A177-3AD203B41FA5}">
                      <a16:colId xmlns:a16="http://schemas.microsoft.com/office/drawing/2014/main" val="20000"/>
                    </a:ext>
                  </a:extLst>
                </a:gridCol>
                <a:gridCol w="867316">
                  <a:extLst>
                    <a:ext uri="{9D8B030D-6E8A-4147-A177-3AD203B41FA5}">
                      <a16:colId xmlns:a16="http://schemas.microsoft.com/office/drawing/2014/main" val="20001"/>
                    </a:ext>
                  </a:extLst>
                </a:gridCol>
                <a:gridCol w="210026">
                  <a:extLst>
                    <a:ext uri="{9D8B030D-6E8A-4147-A177-3AD203B41FA5}">
                      <a16:colId xmlns:a16="http://schemas.microsoft.com/office/drawing/2014/main" val="20002"/>
                    </a:ext>
                  </a:extLst>
                </a:gridCol>
                <a:gridCol w="1133370">
                  <a:extLst>
                    <a:ext uri="{9D8B030D-6E8A-4147-A177-3AD203B41FA5}">
                      <a16:colId xmlns:a16="http://schemas.microsoft.com/office/drawing/2014/main" val="20003"/>
                    </a:ext>
                  </a:extLst>
                </a:gridCol>
                <a:gridCol w="1077342">
                  <a:extLst>
                    <a:ext uri="{9D8B030D-6E8A-4147-A177-3AD203B41FA5}">
                      <a16:colId xmlns:a16="http://schemas.microsoft.com/office/drawing/2014/main" val="20004"/>
                    </a:ext>
                  </a:extLst>
                </a:gridCol>
                <a:gridCol w="1258233">
                  <a:extLst>
                    <a:ext uri="{9D8B030D-6E8A-4147-A177-3AD203B41FA5}">
                      <a16:colId xmlns:a16="http://schemas.microsoft.com/office/drawing/2014/main" val="20005"/>
                    </a:ext>
                  </a:extLst>
                </a:gridCol>
                <a:gridCol w="1077341">
                  <a:extLst>
                    <a:ext uri="{9D8B030D-6E8A-4147-A177-3AD203B41FA5}">
                      <a16:colId xmlns:a16="http://schemas.microsoft.com/office/drawing/2014/main" val="20006"/>
                    </a:ext>
                  </a:extLst>
                </a:gridCol>
                <a:gridCol w="1077342">
                  <a:extLst>
                    <a:ext uri="{9D8B030D-6E8A-4147-A177-3AD203B41FA5}">
                      <a16:colId xmlns:a16="http://schemas.microsoft.com/office/drawing/2014/main" val="20007"/>
                    </a:ext>
                  </a:extLst>
                </a:gridCol>
              </a:tblGrid>
              <a:tr h="715501">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cap="flat">
                      <a:noFill/>
                    </a:lnL>
                    <a:lnR>
                      <a:noFill/>
                    </a:lnR>
                    <a:lnT cap="flat">
                      <a:noFill/>
                    </a:lnT>
                    <a:lnB>
                      <a:noFill/>
                    </a:lnB>
                    <a:lnTlToBr>
                      <a:noFill/>
                    </a:lnTlToBr>
                    <a:lnBlToTr>
                      <a:noFill/>
                    </a:lnBlToTr>
                    <a:noFill/>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hMerge="1">
                  <a:txBody>
                    <a:bodyPr/>
                    <a:lstStyle/>
                    <a:p>
                      <a:endParaRPr lang="en-GB"/>
                    </a:p>
                  </a:txBody>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smtClean="0">
                        <a:ln>
                          <a:noFill/>
                        </a:ln>
                        <a:solidFill>
                          <a:srgbClr val="FFFFFF"/>
                        </a:solidFill>
                        <a:effectLst/>
                        <a:latin typeface="Arial" pitchFamily="34" charset="0"/>
                        <a:cs typeface="Arial" pitchFamily="34" charset="0"/>
                      </a:endParaRPr>
                    </a:p>
                  </a:txBody>
                  <a:tcPr marT="45708" marB="45708" anchor="b"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236826">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6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smtClean="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smtClean="0">
                        <a:ln>
                          <a:noFill/>
                        </a:ln>
                        <a:solidFill>
                          <a:schemeClr val="tx1"/>
                        </a:solidFill>
                        <a:effectLst/>
                        <a:latin typeface="Arial" pitchFamily="34" charset="0"/>
                        <a:cs typeface="Arial" pitchFamily="34" charset="0"/>
                      </a:endParaRPr>
                    </a:p>
                  </a:txBody>
                  <a:tcPr marT="45708" marB="45708"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Simplicity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Standardisation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a:noFill/>
                    </a:lnB>
                    <a:lnTlToBr>
                      <a:noFill/>
                    </a:lnTlToBr>
                    <a:lnBlToTr>
                      <a:noFill/>
                    </a:lnBlToTr>
                    <a:noFill/>
                  </a:tcPr>
                </a:tc>
                <a:tc hMerge="1">
                  <a:txBody>
                    <a:bodyPr/>
                    <a:lstStyle/>
                    <a:p>
                      <a:endParaRPr lang="en-GB"/>
                    </a:p>
                  </a:txBody>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Security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2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endParaRPr lang="en-GB" dirty="0"/>
                    </a:p>
                  </a:txBody>
                  <a:tcPr marL="90000" marR="90000" marT="35991" marB="35991" anchor="ctr" anchorCtr="1" horzOverflow="overflow">
                    <a:lnL w="12700" cmpd="sng">
                      <a:noFill/>
                      <a:prstDash val="solid"/>
                    </a:lnL>
                    <a:lnR w="12700" cap="flat" cmpd="sng" algn="ctr">
                      <a:noFill/>
                      <a:prstDash val="solid"/>
                      <a:round/>
                      <a:headEnd type="none" w="med" len="med"/>
                      <a:tailEnd type="none" w="med" len="med"/>
                    </a:lnR>
                    <a:lnT w="12700" cmpd="sng">
                      <a:noFill/>
                      <a:prstDash val="solid"/>
                    </a:lnT>
                    <a:lnB w="12700" cmpd="sng">
                      <a:noFill/>
                      <a:prstDash val="solid"/>
                    </a:lnB>
                    <a:lnTlToBr w="12700" cmpd="sng">
                      <a:noFill/>
                      <a:prstDash val="solid"/>
                    </a:lnTlToBr>
                    <a:lnBlToTr w="12700" cmpd="sng">
                      <a:noFill/>
                      <a:prstDash val="solid"/>
                    </a:lnBlToTr>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Scale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and</a:t>
                      </a:r>
                      <a:r>
                        <a:rPr kumimoji="0" lang="en-GB" sz="1800" b="1" i="0" u="none" strike="noStrike" cap="none" normalizeH="0" baseline="0" dirty="0" smtClean="0">
                          <a:ln>
                            <a:noFill/>
                          </a:ln>
                          <a:solidFill>
                            <a:schemeClr val="tx1"/>
                          </a:solidFill>
                          <a:effectLst/>
                          <a:latin typeface="Comic Sans MS" pitchFamily="66" charset="0"/>
                          <a:cs typeface="Arial" pitchFamily="34" charset="0"/>
                        </a:rPr>
                        <a:t> spread</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a:t>
                      </a:r>
                      <a:r>
                        <a:rPr kumimoji="0" lang="en-GB" sz="1800" b="1" i="0" u="none" strike="noStrike" cap="none" normalizeH="0" baseline="0" dirty="0" smtClean="0">
                          <a:ln>
                            <a:noFill/>
                          </a:ln>
                          <a:solidFill>
                            <a:schemeClr val="tx1"/>
                          </a:solidFill>
                          <a:effectLst/>
                          <a:latin typeface="Comic Sans MS" pitchFamily="66" charset="0"/>
                          <a:cs typeface="Arial" pitchFamily="34" charset="0"/>
                        </a:rPr>
                        <a:t>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infrastructure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Sharing</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 - symbiosis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smtClean="0">
                          <a:ln>
                            <a:noFill/>
                          </a:ln>
                          <a:solidFill>
                            <a:schemeClr val="tx1"/>
                          </a:solidFill>
                          <a:effectLst/>
                          <a:latin typeface="Comic Sans MS" pitchFamily="66" charset="0"/>
                          <a:cs typeface="Arial" pitchFamily="34" charset="0"/>
                        </a:rPr>
                        <a:t>- information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endParaRPr lang="en-GB"/>
                    </a:p>
                  </a:txBody>
                  <a:tcPr marL="90000" marR="90000" marT="35991" marB="35991" anchor="ctr" anchorCtr="1" horzOverflow="overflow">
                    <a:lnL>
                      <a:noFill/>
                    </a:lnL>
                    <a:lnR>
                      <a:noFill/>
                    </a:lnR>
                    <a:lnT w="12700" cap="flat" cmpd="sng" algn="ctr">
                      <a:no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gridSpan="4">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Service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smtClean="0">
                          <a:ln>
                            <a:noFill/>
                          </a:ln>
                          <a:solidFill>
                            <a:schemeClr val="tx1"/>
                          </a:solidFill>
                          <a:effectLst/>
                          <a:latin typeface="Comic Sans MS" pitchFamily="66" charset="0"/>
                          <a:cs typeface="Arial" pitchFamily="34" charset="0"/>
                        </a:rPr>
                        <a:t>Stewardship</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smtClean="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0" i="0" u="none" strike="noStrike" cap="none" normalizeH="0" baseline="0" dirty="0" smtClean="0">
                          <a:ln>
                            <a:noFill/>
                          </a:ln>
                          <a:solidFill>
                            <a:schemeClr val="tx1"/>
                          </a:solidFill>
                          <a:effectLst/>
                          <a:latin typeface="Comic Sans MS" pitchFamily="66" charset="0"/>
                          <a:cs typeface="Arial" pitchFamily="34" charset="0"/>
                        </a:rPr>
                        <a:t>Value </a:t>
                      </a:r>
                      <a:r>
                        <a:rPr kumimoji="0" lang="en-GB" sz="1800" b="1" i="0" u="none" strike="noStrike" cap="none" normalizeH="0" baseline="0" dirty="0" smtClean="0">
                          <a:ln>
                            <a:noFill/>
                          </a:ln>
                          <a:solidFill>
                            <a:schemeClr val="tx1"/>
                          </a:solidFill>
                          <a:effectLst/>
                          <a:latin typeface="Comic Sans MS" pitchFamily="66" charset="0"/>
                          <a:cs typeface="Arial" pitchFamily="34" charset="0"/>
                        </a:rPr>
                        <a:t>streams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bl>
          </a:graphicData>
        </a:graphic>
      </p:graphicFrame>
      <p:sp>
        <p:nvSpPr>
          <p:cNvPr id="15" name="TextBox 14"/>
          <p:cNvSpPr txBox="1"/>
          <p:nvPr/>
        </p:nvSpPr>
        <p:spPr>
          <a:xfrm>
            <a:off x="494721" y="6479929"/>
            <a:ext cx="2094291" cy="276999"/>
          </a:xfrm>
          <a:prstGeom prst="rect">
            <a:avLst/>
          </a:prstGeom>
          <a:noFill/>
        </p:spPr>
        <p:txBody>
          <a:bodyPr wrap="none" rtlCol="0">
            <a:spAutoFit/>
          </a:bodyPr>
          <a:lstStyle/>
          <a:p>
            <a:r>
              <a:rPr lang="en-GB" sz="1200" i="1" dirty="0" smtClean="0">
                <a:sym typeface="Symbol" panose="05050102010706020507" pitchFamily="18" charset="2"/>
              </a:rPr>
              <a:t> </a:t>
            </a:r>
            <a:r>
              <a:rPr lang="en-GB" sz="1200" i="1" dirty="0" smtClean="0"/>
              <a:t>Catherine Weetman 2015</a:t>
            </a:r>
            <a:endParaRPr lang="en-GB" sz="1200" i="1" dirty="0"/>
          </a:p>
        </p:txBody>
      </p:sp>
    </p:spTree>
    <p:extLst>
      <p:ext uri="{BB962C8B-B14F-4D97-AF65-F5344CB8AC3E}">
        <p14:creationId xmlns:p14="http://schemas.microsoft.com/office/powerpoint/2010/main" val="30050965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13 key points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In the early part of the 21</a:t>
            </a:r>
            <a:r>
              <a:rPr lang="en-GB" baseline="30000" dirty="0"/>
              <a:t>st</a:t>
            </a:r>
            <a:r>
              <a:rPr lang="en-GB" dirty="0"/>
              <a:t> century, supply chain teams focussed on ‘last-mile’ logistics, aiming to provide efficient, reliable services, with customers choosing from a variety of delivery modes (‘click and collect’, home delivery, delivery to a locker </a:t>
            </a:r>
            <a:r>
              <a:rPr lang="en-GB" dirty="0" err="1"/>
              <a:t>etc</a:t>
            </a:r>
            <a:r>
              <a:rPr lang="en-GB" dirty="0"/>
              <a:t>).  UPS (2016) describes a similar challenge for the circular economy, focusing on ‘first mile’ solutions.  </a:t>
            </a:r>
            <a:endParaRPr lang="en-GB" dirty="0" smtClean="0"/>
          </a:p>
          <a:p>
            <a:r>
              <a:rPr lang="en-GB" dirty="0" smtClean="0"/>
              <a:t>Ascertaining </a:t>
            </a:r>
            <a:r>
              <a:rPr lang="en-GB" dirty="0"/>
              <a:t>the condition and thus ideal destination for returning goods (and potentially deconsolidating returning loads), is essential to avoid unnecessary costs and increased risk of loss or damage.  </a:t>
            </a:r>
            <a:endParaRPr lang="en-GB" dirty="0" smtClean="0"/>
          </a:p>
          <a:p>
            <a:r>
              <a:rPr lang="en-GB" dirty="0" smtClean="0"/>
              <a:t>Finding </a:t>
            </a:r>
            <a:r>
              <a:rPr lang="en-GB" dirty="0"/>
              <a:t>effective transport methods for these returns, which may lack transit packaging and even require disassembly at the user location, will be challenging.  Can you integrate it with outbound distribution, or is it better to find a suitable collection partner?  How can you use technology to monitor location and condition of products in a ‘performance’ model, ensuring maintenance or return at the optimum point?</a:t>
            </a:r>
          </a:p>
          <a:p>
            <a:pPr marL="0" indent="0">
              <a:buNone/>
            </a:pPr>
            <a:r>
              <a:rPr lang="en-GB" dirty="0"/>
              <a:t>How can you embed circular economy approaches into your supply chain?  What services could replace assets or provide consumables?  What collaborative solutions could transform asset utilization, utilize specialist skills or create symbiotic flows?  How can reverse supply chains create new value and become the engine in the circular economy?</a:t>
            </a:r>
          </a:p>
          <a:p>
            <a:pPr marL="0" indent="0">
              <a:buNone/>
            </a:pPr>
            <a:r>
              <a:rPr lang="en-GB" sz="1300" dirty="0"/>
              <a:t>UPS/</a:t>
            </a:r>
            <a:r>
              <a:rPr lang="en-GB" sz="1300" dirty="0" err="1"/>
              <a:t>Greenbiz</a:t>
            </a:r>
            <a:r>
              <a:rPr lang="en-GB" sz="1300" dirty="0"/>
              <a:t> (2016) The growth of the circular economy:  A 2016 UPS/</a:t>
            </a:r>
            <a:r>
              <a:rPr lang="en-GB" sz="1300" dirty="0" err="1"/>
              <a:t>GreenBiz</a:t>
            </a:r>
            <a:r>
              <a:rPr lang="en-GB" sz="1300" dirty="0"/>
              <a:t> research study, March 22 2016 </a:t>
            </a:r>
            <a:r>
              <a:rPr lang="en-GB" sz="1300" u="sng" dirty="0">
                <a:hlinkClick r:id="rId2"/>
              </a:rPr>
              <a:t>sustainability.ups.com/media/UPS_GreenBiz%20Whitepaper.pdf</a:t>
            </a:r>
            <a:r>
              <a:rPr lang="en-GB" sz="1300" u="sng" dirty="0"/>
              <a:t> </a:t>
            </a:r>
            <a:r>
              <a:rPr lang="en-GB" sz="1300" dirty="0"/>
              <a:t>[accessed 14 April 2016</a:t>
            </a:r>
            <a:r>
              <a:rPr lang="en-GB" sz="1300" dirty="0" smtClean="0"/>
              <a:t>]</a:t>
            </a:r>
            <a:endParaRPr lang="en-GB" sz="1300" dirty="0"/>
          </a:p>
        </p:txBody>
      </p:sp>
    </p:spTree>
    <p:extLst>
      <p:ext uri="{BB962C8B-B14F-4D97-AF65-F5344CB8AC3E}">
        <p14:creationId xmlns:p14="http://schemas.microsoft.com/office/powerpoint/2010/main" val="5931397"/>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13 resources</a:t>
            </a:r>
            <a:endParaRPr lang="en-GB" dirty="0"/>
          </a:p>
        </p:txBody>
      </p:sp>
      <p:sp>
        <p:nvSpPr>
          <p:cNvPr id="3" name="Content Placeholder 2"/>
          <p:cNvSpPr>
            <a:spLocks noGrp="1"/>
          </p:cNvSpPr>
          <p:nvPr>
            <p:ph idx="1"/>
          </p:nvPr>
        </p:nvSpPr>
        <p:spPr/>
        <p:txBody>
          <a:bodyPr/>
          <a:lstStyle/>
          <a:p>
            <a:pPr lvl="0"/>
            <a:r>
              <a:rPr lang="en-GB" dirty="0"/>
              <a:t>UPS/</a:t>
            </a:r>
            <a:r>
              <a:rPr lang="en-GB" dirty="0" err="1"/>
              <a:t>Greenbiz</a:t>
            </a:r>
            <a:r>
              <a:rPr lang="en-GB" dirty="0"/>
              <a:t> (2016) The growth of the circular economy:  A 2016 UPS/</a:t>
            </a:r>
            <a:r>
              <a:rPr lang="en-GB" dirty="0" err="1"/>
              <a:t>GreenBiz</a:t>
            </a:r>
            <a:r>
              <a:rPr lang="en-GB" dirty="0"/>
              <a:t> research study, March 22 2016 </a:t>
            </a:r>
            <a:r>
              <a:rPr lang="en-GB" u="sng" dirty="0">
                <a:hlinkClick r:id="rId2"/>
              </a:rPr>
              <a:t>sustainability.ups.com/media/UPS_GreenBiz%20Whitepaper.pdf</a:t>
            </a:r>
            <a:r>
              <a:rPr lang="en-GB" u="sng" dirty="0"/>
              <a:t> </a:t>
            </a:r>
            <a:r>
              <a:rPr lang="en-GB" dirty="0"/>
              <a:t>[accessed 14 April 2016] </a:t>
            </a:r>
          </a:p>
        </p:txBody>
      </p:sp>
    </p:spTree>
    <p:extLst>
      <p:ext uri="{BB962C8B-B14F-4D97-AF65-F5344CB8AC3E}">
        <p14:creationId xmlns:p14="http://schemas.microsoft.com/office/powerpoint/2010/main" val="4052640381"/>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14 overview</a:t>
            </a:r>
            <a:endParaRPr lang="en-GB" dirty="0"/>
          </a:p>
        </p:txBody>
      </p:sp>
      <p:sp>
        <p:nvSpPr>
          <p:cNvPr id="3" name="Content Placeholder 2"/>
          <p:cNvSpPr>
            <a:spLocks noGrp="1"/>
          </p:cNvSpPr>
          <p:nvPr>
            <p:ph idx="1"/>
          </p:nvPr>
        </p:nvSpPr>
        <p:spPr>
          <a:xfrm>
            <a:off x="628650" y="1302202"/>
            <a:ext cx="7886700" cy="4666215"/>
          </a:xfrm>
        </p:spPr>
        <p:txBody>
          <a:bodyPr>
            <a:normAutofit fontScale="92500" lnSpcReduction="10000"/>
          </a:bodyPr>
          <a:lstStyle/>
          <a:p>
            <a:pPr marL="0" indent="0">
              <a:buNone/>
            </a:pPr>
            <a:r>
              <a:rPr lang="en-GB" dirty="0"/>
              <a:t>In this chapter, we explore how to implement the circular economy - whether for an entire business, for a product, or perhaps starting with aspects of product or process design.  We start with a reminder of the major </a:t>
            </a:r>
            <a:r>
              <a:rPr lang="en-GB" b="1" dirty="0"/>
              <a:t>trends</a:t>
            </a:r>
            <a:r>
              <a:rPr lang="en-GB" dirty="0"/>
              <a:t> affecting governments, businesses and citizens, and move on to cover:</a:t>
            </a:r>
          </a:p>
          <a:p>
            <a:pPr lvl="0"/>
            <a:r>
              <a:rPr lang="en-GB" dirty="0"/>
              <a:t>a broader perspective on </a:t>
            </a:r>
            <a:r>
              <a:rPr lang="en-GB" b="1" dirty="0"/>
              <a:t>the business case</a:t>
            </a:r>
            <a:r>
              <a:rPr lang="en-GB" dirty="0"/>
              <a:t> for change;</a:t>
            </a:r>
          </a:p>
          <a:p>
            <a:pPr lvl="0"/>
            <a:r>
              <a:rPr lang="en-GB" b="1" dirty="0"/>
              <a:t>setting strategic direction</a:t>
            </a:r>
            <a:r>
              <a:rPr lang="en-GB" dirty="0"/>
              <a:t>, deciding the scope and scale of ambition, involving a wider group of stakeholders and looking for value opportunities;</a:t>
            </a:r>
          </a:p>
          <a:p>
            <a:pPr lvl="0"/>
            <a:r>
              <a:rPr lang="en-GB" dirty="0"/>
              <a:t>other </a:t>
            </a:r>
            <a:r>
              <a:rPr lang="en-GB" b="1" dirty="0"/>
              <a:t>external factors</a:t>
            </a:r>
            <a:r>
              <a:rPr lang="en-GB" dirty="0"/>
              <a:t> to consider, including stakeholder and competitor pressures</a:t>
            </a:r>
          </a:p>
          <a:p>
            <a:pPr lvl="0"/>
            <a:r>
              <a:rPr lang="en-GB" dirty="0"/>
              <a:t>common </a:t>
            </a:r>
            <a:r>
              <a:rPr lang="en-GB" b="1" dirty="0"/>
              <a:t>barriers</a:t>
            </a:r>
            <a:r>
              <a:rPr lang="en-GB" dirty="0"/>
              <a:t> and how to overcome them;</a:t>
            </a:r>
          </a:p>
          <a:p>
            <a:pPr lvl="0"/>
            <a:r>
              <a:rPr lang="en-GB" b="1" dirty="0"/>
              <a:t>beginning the journey</a:t>
            </a:r>
            <a:r>
              <a:rPr lang="en-GB" dirty="0"/>
              <a:t>:  from ideas to design, through planning, to action;</a:t>
            </a:r>
          </a:p>
          <a:p>
            <a:pPr lvl="0"/>
            <a:r>
              <a:rPr lang="en-GB" dirty="0"/>
              <a:t>the importance of </a:t>
            </a:r>
            <a:r>
              <a:rPr lang="en-GB" b="1" dirty="0"/>
              <a:t>systems thinking</a:t>
            </a:r>
            <a:r>
              <a:rPr lang="en-GB" dirty="0"/>
              <a:t>, including a section by Barry </a:t>
            </a:r>
            <a:r>
              <a:rPr lang="en-GB" dirty="0" err="1"/>
              <a:t>Waddilove</a:t>
            </a:r>
            <a:r>
              <a:rPr lang="en-GB" dirty="0"/>
              <a:t>, introducing his card game for whole systems design;</a:t>
            </a:r>
          </a:p>
          <a:p>
            <a:pPr lvl="0"/>
            <a:r>
              <a:rPr lang="en-GB" b="1" dirty="0"/>
              <a:t>priorities and phased approaches</a:t>
            </a:r>
            <a:r>
              <a:rPr lang="en-GB" dirty="0"/>
              <a:t>;</a:t>
            </a:r>
          </a:p>
          <a:p>
            <a:pPr lvl="0"/>
            <a:r>
              <a:rPr lang="en-GB" b="1" dirty="0"/>
              <a:t>measurement and assessment</a:t>
            </a:r>
            <a:r>
              <a:rPr lang="en-GB" dirty="0"/>
              <a:t> tools, including useful </a:t>
            </a:r>
            <a:r>
              <a:rPr lang="en-GB" dirty="0" smtClean="0"/>
              <a:t>checklists</a:t>
            </a:r>
            <a:r>
              <a:rPr lang="en-GB" dirty="0"/>
              <a:t>.</a:t>
            </a:r>
          </a:p>
          <a:p>
            <a:endParaRPr lang="en-GB" dirty="0"/>
          </a:p>
        </p:txBody>
      </p:sp>
      <p:grpSp>
        <p:nvGrpSpPr>
          <p:cNvPr id="4" name="Group 3"/>
          <p:cNvGrpSpPr/>
          <p:nvPr/>
        </p:nvGrpSpPr>
        <p:grpSpPr>
          <a:xfrm>
            <a:off x="272870" y="5890057"/>
            <a:ext cx="6712020" cy="844868"/>
            <a:chOff x="272870" y="5055870"/>
            <a:chExt cx="6712020" cy="844868"/>
          </a:xfrm>
        </p:grpSpPr>
        <p:sp>
          <p:nvSpPr>
            <p:cNvPr id="5" name="TextBox 4"/>
            <p:cNvSpPr txBox="1"/>
            <p:nvPr/>
          </p:nvSpPr>
          <p:spPr>
            <a:xfrm>
              <a:off x="775454" y="5144762"/>
              <a:ext cx="1842246" cy="677108"/>
            </a:xfrm>
            <a:prstGeom prst="rect">
              <a:avLst/>
            </a:prstGeom>
            <a:noFill/>
          </p:spPr>
          <p:txBody>
            <a:bodyPr wrap="square" rtlCol="0">
              <a:spAutoFit/>
            </a:bodyPr>
            <a:lstStyle/>
            <a:p>
              <a:r>
                <a:rPr lang="en-GB" sz="1400" b="1" dirty="0" smtClean="0">
                  <a:latin typeface="+mn-lt"/>
                </a:rPr>
                <a:t>Implementation</a:t>
              </a:r>
            </a:p>
            <a:p>
              <a:r>
                <a:rPr lang="en-GB" sz="1200" dirty="0" smtClean="0">
                  <a:latin typeface="+mn-lt"/>
                </a:rPr>
                <a:t>Chapter 14, Resources, Glossary</a:t>
              </a:r>
              <a:endParaRPr lang="en-GB" sz="1200" dirty="0">
                <a:latin typeface="+mn-lt"/>
              </a:endParaRPr>
            </a:p>
          </p:txBody>
        </p:sp>
        <p:sp>
          <p:nvSpPr>
            <p:cNvPr id="6" name="Flowchart: Process 5"/>
            <p:cNvSpPr/>
            <p:nvPr/>
          </p:nvSpPr>
          <p:spPr>
            <a:xfrm>
              <a:off x="2535598" y="5056429"/>
              <a:ext cx="2836646" cy="843620"/>
            </a:xfrm>
            <a:prstGeom prst="flowChartProcess">
              <a:avLst/>
            </a:prstGeom>
            <a:solidFill>
              <a:schemeClr val="accent2">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Implementation: making </a:t>
              </a:r>
              <a:r>
                <a:rPr lang="en-GB" b="1" dirty="0" smtClean="0"/>
                <a:t>the business case</a:t>
              </a:r>
              <a:r>
                <a:rPr lang="en-GB" dirty="0" smtClean="0"/>
                <a:t>, </a:t>
              </a:r>
              <a:r>
                <a:rPr lang="en-GB" b="1" dirty="0" smtClean="0"/>
                <a:t>starting the journe</a:t>
              </a:r>
              <a:r>
                <a:rPr lang="en-GB" dirty="0" smtClean="0"/>
                <a:t>y, measuring success</a:t>
              </a:r>
              <a:endParaRPr lang="en-GB" dirty="0"/>
            </a:p>
          </p:txBody>
        </p:sp>
        <p:sp>
          <p:nvSpPr>
            <p:cNvPr id="7" name="Oval 6"/>
            <p:cNvSpPr/>
            <p:nvPr/>
          </p:nvSpPr>
          <p:spPr>
            <a:xfrm>
              <a:off x="272870" y="5282669"/>
              <a:ext cx="426944" cy="388131"/>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smtClean="0"/>
                <a:t>4</a:t>
              </a:r>
            </a:p>
          </p:txBody>
        </p:sp>
        <p:sp>
          <p:nvSpPr>
            <p:cNvPr id="8" name="Flowchart: Process 7"/>
            <p:cNvSpPr/>
            <p:nvPr/>
          </p:nvSpPr>
          <p:spPr>
            <a:xfrm>
              <a:off x="5768413" y="5055870"/>
              <a:ext cx="1216477" cy="844868"/>
            </a:xfrm>
            <a:prstGeom prst="flowChartProcess">
              <a:avLst/>
            </a:prstGeom>
            <a:solidFill>
              <a:schemeClr val="bg1"/>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smtClean="0"/>
                <a:t>Further resources</a:t>
              </a:r>
              <a:endParaRPr lang="en-GB" dirty="0"/>
            </a:p>
          </p:txBody>
        </p:sp>
      </p:grpSp>
    </p:spTree>
    <p:extLst>
      <p:ext uri="{BB962C8B-B14F-4D97-AF65-F5344CB8AC3E}">
        <p14:creationId xmlns:p14="http://schemas.microsoft.com/office/powerpoint/2010/main" val="2812054326"/>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14.1:  </a:t>
            </a:r>
            <a:r>
              <a:rPr lang="en-GB" b="1" dirty="0" smtClean="0"/>
              <a:t>Tipping point</a:t>
            </a:r>
            <a:endParaRPr lang="en-GB" b="1" dirty="0"/>
          </a:p>
        </p:txBody>
      </p:sp>
      <p:graphicFrame>
        <p:nvGraphicFramePr>
          <p:cNvPr id="3" name="Diagram 2"/>
          <p:cNvGraphicFramePr/>
          <p:nvPr>
            <p:extLst>
              <p:ext uri="{D42A27DB-BD31-4B8C-83A1-F6EECF244321}">
                <p14:modId xmlns:p14="http://schemas.microsoft.com/office/powerpoint/2010/main" val="3478953514"/>
              </p:ext>
            </p:extLst>
          </p:nvPr>
        </p:nvGraphicFramePr>
        <p:xfrm>
          <a:off x="1524002" y="1352225"/>
          <a:ext cx="5734050" cy="45751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6500805" y="3130878"/>
            <a:ext cx="1981205" cy="523220"/>
          </a:xfrm>
          <a:prstGeom prst="rect">
            <a:avLst/>
          </a:prstGeom>
          <a:noFill/>
        </p:spPr>
        <p:txBody>
          <a:bodyPr wrap="square" rtlCol="0">
            <a:spAutoFit/>
          </a:bodyPr>
          <a:lstStyle/>
          <a:p>
            <a:r>
              <a:rPr lang="en-GB" i="1" dirty="0" smtClean="0"/>
              <a:t>3 billion new ‘consumers by 2030</a:t>
            </a:r>
            <a:endParaRPr lang="en-GB" i="1" dirty="0"/>
          </a:p>
        </p:txBody>
      </p:sp>
      <p:sp>
        <p:nvSpPr>
          <p:cNvPr id="5" name="TextBox 4"/>
          <p:cNvSpPr txBox="1"/>
          <p:nvPr/>
        </p:nvSpPr>
        <p:spPr>
          <a:xfrm>
            <a:off x="6500805" y="2546521"/>
            <a:ext cx="1714501" cy="523220"/>
          </a:xfrm>
          <a:prstGeom prst="rect">
            <a:avLst/>
          </a:prstGeom>
          <a:noFill/>
        </p:spPr>
        <p:txBody>
          <a:bodyPr wrap="square" rtlCol="0">
            <a:spAutoFit/>
          </a:bodyPr>
          <a:lstStyle/>
          <a:p>
            <a:r>
              <a:rPr lang="en-GB" i="1" dirty="0" smtClean="0"/>
              <a:t>9.7 billion people by 2050</a:t>
            </a:r>
            <a:endParaRPr lang="en-GB" i="1" dirty="0"/>
          </a:p>
        </p:txBody>
      </p:sp>
      <p:sp>
        <p:nvSpPr>
          <p:cNvPr id="6" name="TextBox 5"/>
          <p:cNvSpPr txBox="1"/>
          <p:nvPr/>
        </p:nvSpPr>
        <p:spPr>
          <a:xfrm>
            <a:off x="6500805" y="3759222"/>
            <a:ext cx="2243137" cy="523220"/>
          </a:xfrm>
          <a:prstGeom prst="rect">
            <a:avLst/>
          </a:prstGeom>
          <a:noFill/>
        </p:spPr>
        <p:txBody>
          <a:bodyPr wrap="square" rtlCol="0">
            <a:spAutoFit/>
          </a:bodyPr>
          <a:lstStyle/>
          <a:p>
            <a:r>
              <a:rPr lang="en-GB" i="1" dirty="0" smtClean="0"/>
              <a:t>Rising demand for land, water, energy &amp; materials</a:t>
            </a:r>
            <a:endParaRPr lang="en-GB" i="1" dirty="0"/>
          </a:p>
        </p:txBody>
      </p:sp>
      <p:sp>
        <p:nvSpPr>
          <p:cNvPr id="7" name="TextBox 6"/>
          <p:cNvSpPr txBox="1"/>
          <p:nvPr/>
        </p:nvSpPr>
        <p:spPr>
          <a:xfrm>
            <a:off x="6500805" y="4252611"/>
            <a:ext cx="2243137" cy="738664"/>
          </a:xfrm>
          <a:prstGeom prst="rect">
            <a:avLst/>
          </a:prstGeom>
          <a:noFill/>
        </p:spPr>
        <p:txBody>
          <a:bodyPr wrap="square" rtlCol="0">
            <a:spAutoFit/>
          </a:bodyPr>
          <a:lstStyle/>
          <a:p>
            <a:r>
              <a:rPr lang="en-GB" i="1" dirty="0" smtClean="0"/>
              <a:t>Increasing levels of toxic &amp; harmful waste, loss of key resources</a:t>
            </a:r>
            <a:endParaRPr lang="en-GB" i="1" dirty="0"/>
          </a:p>
        </p:txBody>
      </p:sp>
      <p:sp>
        <p:nvSpPr>
          <p:cNvPr id="8" name="TextBox 7"/>
          <p:cNvSpPr txBox="1"/>
          <p:nvPr/>
        </p:nvSpPr>
        <p:spPr>
          <a:xfrm>
            <a:off x="542922" y="2527228"/>
            <a:ext cx="1781172" cy="523220"/>
          </a:xfrm>
          <a:prstGeom prst="rect">
            <a:avLst/>
          </a:prstGeom>
          <a:noFill/>
        </p:spPr>
        <p:txBody>
          <a:bodyPr wrap="square" rtlCol="0">
            <a:spAutoFit/>
          </a:bodyPr>
          <a:lstStyle/>
          <a:p>
            <a:pPr algn="r"/>
            <a:r>
              <a:rPr lang="en-GB" i="1" dirty="0" smtClean="0"/>
              <a:t>Recovering resources</a:t>
            </a:r>
            <a:endParaRPr lang="en-GB" i="1" dirty="0"/>
          </a:p>
        </p:txBody>
      </p:sp>
      <p:sp>
        <p:nvSpPr>
          <p:cNvPr id="10" name="TextBox 9"/>
          <p:cNvSpPr txBox="1"/>
          <p:nvPr/>
        </p:nvSpPr>
        <p:spPr>
          <a:xfrm>
            <a:off x="157160" y="3764194"/>
            <a:ext cx="2166934" cy="523220"/>
          </a:xfrm>
          <a:prstGeom prst="rect">
            <a:avLst/>
          </a:prstGeom>
          <a:noFill/>
        </p:spPr>
        <p:txBody>
          <a:bodyPr wrap="square" rtlCol="0">
            <a:spAutoFit/>
          </a:bodyPr>
          <a:lstStyle/>
          <a:p>
            <a:pPr algn="r"/>
            <a:r>
              <a:rPr lang="en-GB" i="1" dirty="0" smtClean="0"/>
              <a:t>Asset tracking, digital, big data, 3D printing</a:t>
            </a:r>
            <a:endParaRPr lang="en-GB" i="1" dirty="0"/>
          </a:p>
        </p:txBody>
      </p:sp>
      <p:sp>
        <p:nvSpPr>
          <p:cNvPr id="11" name="TextBox 10"/>
          <p:cNvSpPr txBox="1"/>
          <p:nvPr/>
        </p:nvSpPr>
        <p:spPr>
          <a:xfrm>
            <a:off x="80957" y="4378961"/>
            <a:ext cx="2243137" cy="523220"/>
          </a:xfrm>
          <a:prstGeom prst="rect">
            <a:avLst/>
          </a:prstGeom>
          <a:noFill/>
        </p:spPr>
        <p:txBody>
          <a:bodyPr wrap="square" rtlCol="0">
            <a:spAutoFit/>
          </a:bodyPr>
          <a:lstStyle/>
          <a:p>
            <a:pPr algn="r"/>
            <a:r>
              <a:rPr lang="en-GB" i="1" dirty="0" smtClean="0"/>
              <a:t>Clean fuels, </a:t>
            </a:r>
            <a:r>
              <a:rPr lang="en-GB" i="1" dirty="0"/>
              <a:t>energy storage </a:t>
            </a:r>
            <a:r>
              <a:rPr lang="en-GB" i="1" dirty="0" smtClean="0"/>
              <a:t>micro-grid, </a:t>
            </a:r>
            <a:endParaRPr lang="en-GB" i="1" dirty="0"/>
          </a:p>
        </p:txBody>
      </p:sp>
      <p:sp>
        <p:nvSpPr>
          <p:cNvPr id="12" name="TextBox 11"/>
          <p:cNvSpPr txBox="1"/>
          <p:nvPr/>
        </p:nvSpPr>
        <p:spPr>
          <a:xfrm>
            <a:off x="542922" y="3149199"/>
            <a:ext cx="1781172" cy="523220"/>
          </a:xfrm>
          <a:prstGeom prst="rect">
            <a:avLst/>
          </a:prstGeom>
          <a:noFill/>
        </p:spPr>
        <p:txBody>
          <a:bodyPr wrap="square" rtlCol="0">
            <a:spAutoFit/>
          </a:bodyPr>
          <a:lstStyle/>
          <a:p>
            <a:pPr algn="r"/>
            <a:r>
              <a:rPr lang="en-GB" i="1" dirty="0" smtClean="0"/>
              <a:t>Building stock and reducing flows</a:t>
            </a:r>
            <a:endParaRPr lang="en-GB" i="1" dirty="0"/>
          </a:p>
        </p:txBody>
      </p:sp>
    </p:spTree>
    <p:extLst>
      <p:ext uri="{BB962C8B-B14F-4D97-AF65-F5344CB8AC3E}">
        <p14:creationId xmlns:p14="http://schemas.microsoft.com/office/powerpoint/2010/main" val="41177704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14.2:  </a:t>
            </a:r>
            <a:r>
              <a:rPr lang="en-GB" b="1" dirty="0" smtClean="0"/>
              <a:t>Global risks</a:t>
            </a:r>
            <a:endParaRPr lang="en-GB" b="1" dirty="0"/>
          </a:p>
        </p:txBody>
      </p:sp>
      <p:sp>
        <p:nvSpPr>
          <p:cNvPr id="6" name="TextBox 5"/>
          <p:cNvSpPr txBox="1"/>
          <p:nvPr/>
        </p:nvSpPr>
        <p:spPr>
          <a:xfrm>
            <a:off x="649049" y="6410619"/>
            <a:ext cx="5319085" cy="307777"/>
          </a:xfrm>
          <a:prstGeom prst="rect">
            <a:avLst/>
          </a:prstGeom>
          <a:noFill/>
        </p:spPr>
        <p:txBody>
          <a:bodyPr wrap="none" rtlCol="0">
            <a:spAutoFit/>
          </a:bodyPr>
          <a:lstStyle/>
          <a:p>
            <a:r>
              <a:rPr lang="en-GB" dirty="0" smtClean="0"/>
              <a:t>Adapted from </a:t>
            </a:r>
            <a:r>
              <a:rPr lang="en-GB" i="1" dirty="0"/>
              <a:t>World Economic </a:t>
            </a:r>
            <a:r>
              <a:rPr lang="en-GB" i="1" dirty="0" smtClean="0"/>
              <a:t>Forum</a:t>
            </a:r>
            <a:r>
              <a:rPr lang="en-GB" dirty="0" smtClean="0"/>
              <a:t>, Global </a:t>
            </a:r>
            <a:r>
              <a:rPr lang="en-GB" dirty="0"/>
              <a:t>Risks Report 2015</a:t>
            </a:r>
          </a:p>
        </p:txBody>
      </p:sp>
      <p:grpSp>
        <p:nvGrpSpPr>
          <p:cNvPr id="51" name="Group 50"/>
          <p:cNvGrpSpPr/>
          <p:nvPr/>
        </p:nvGrpSpPr>
        <p:grpSpPr>
          <a:xfrm>
            <a:off x="282423" y="1164148"/>
            <a:ext cx="7399505" cy="5018703"/>
            <a:chOff x="1533713" y="1276442"/>
            <a:chExt cx="7399505" cy="5018703"/>
          </a:xfrm>
        </p:grpSpPr>
        <p:sp>
          <p:nvSpPr>
            <p:cNvPr id="31" name="Oval 30"/>
            <p:cNvSpPr>
              <a:spLocks noChangeAspect="1"/>
            </p:cNvSpPr>
            <p:nvPr/>
          </p:nvSpPr>
          <p:spPr>
            <a:xfrm>
              <a:off x="4044709" y="1276442"/>
              <a:ext cx="2700000" cy="2700000"/>
            </a:xfrm>
            <a:prstGeom prst="ellipse">
              <a:avLst/>
            </a:prstGeom>
          </p:spPr>
          <p:style>
            <a:lnRef idx="2">
              <a:schemeClr val="lt1">
                <a:hueOff val="0"/>
                <a:satOff val="0"/>
                <a:lumOff val="0"/>
                <a:alphaOff val="0"/>
              </a:schemeClr>
            </a:lnRef>
            <a:fillRef idx="1">
              <a:schemeClr val="accent2">
                <a:alpha val="50000"/>
                <a:hueOff val="0"/>
                <a:satOff val="0"/>
                <a:lumOff val="0"/>
                <a:alphaOff val="0"/>
              </a:schemeClr>
            </a:fillRef>
            <a:effectRef idx="0">
              <a:schemeClr val="accent2">
                <a:alpha val="50000"/>
                <a:hueOff val="0"/>
                <a:satOff val="0"/>
                <a:lumOff val="0"/>
                <a:alphaOff val="0"/>
              </a:schemeClr>
            </a:effectRef>
            <a:fontRef idx="minor">
              <a:schemeClr val="tx1"/>
            </a:fontRef>
          </p:style>
        </p:sp>
        <p:sp>
          <p:nvSpPr>
            <p:cNvPr id="32" name="Freeform 31"/>
            <p:cNvSpPr/>
            <p:nvPr/>
          </p:nvSpPr>
          <p:spPr>
            <a:xfrm>
              <a:off x="3931094" y="1384678"/>
              <a:ext cx="2842280" cy="616489"/>
            </a:xfrm>
            <a:custGeom>
              <a:avLst/>
              <a:gdLst>
                <a:gd name="connsiteX0" fmla="*/ 0 w 2842280"/>
                <a:gd name="connsiteY0" fmla="*/ 0 h 1645162"/>
                <a:gd name="connsiteX1" fmla="*/ 2842280 w 2842280"/>
                <a:gd name="connsiteY1" fmla="*/ 0 h 1645162"/>
                <a:gd name="connsiteX2" fmla="*/ 2842280 w 2842280"/>
                <a:gd name="connsiteY2" fmla="*/ 1645162 h 1645162"/>
                <a:gd name="connsiteX3" fmla="*/ 0 w 2842280"/>
                <a:gd name="connsiteY3" fmla="*/ 1645162 h 1645162"/>
                <a:gd name="connsiteX4" fmla="*/ 0 w 2842280"/>
                <a:gd name="connsiteY4" fmla="*/ 0 h 16451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2280" h="1645162">
                  <a:moveTo>
                    <a:pt x="0" y="0"/>
                  </a:moveTo>
                  <a:lnTo>
                    <a:pt x="2842280" y="0"/>
                  </a:lnTo>
                  <a:lnTo>
                    <a:pt x="2842280" y="1645162"/>
                  </a:lnTo>
                  <a:lnTo>
                    <a:pt x="0" y="1645162"/>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smtClean="0"/>
                <a:t>Economic</a:t>
              </a:r>
              <a:endParaRPr lang="en-GB" sz="2400" b="1" kern="1200" dirty="0"/>
            </a:p>
          </p:txBody>
        </p:sp>
        <p:sp>
          <p:nvSpPr>
            <p:cNvPr id="33" name="Oval 32"/>
            <p:cNvSpPr/>
            <p:nvPr/>
          </p:nvSpPr>
          <p:spPr>
            <a:xfrm>
              <a:off x="5153244" y="2418627"/>
              <a:ext cx="2700000" cy="2700000"/>
            </a:xfrm>
            <a:prstGeom prst="ellipse">
              <a:avLst/>
            </a:prstGeom>
          </p:spPr>
          <p:style>
            <a:lnRef idx="2">
              <a:schemeClr val="lt1">
                <a:hueOff val="0"/>
                <a:satOff val="0"/>
                <a:lumOff val="0"/>
                <a:alphaOff val="0"/>
              </a:schemeClr>
            </a:lnRef>
            <a:fillRef idx="1">
              <a:schemeClr val="accent2">
                <a:alpha val="50000"/>
                <a:hueOff val="0"/>
                <a:satOff val="0"/>
                <a:lumOff val="-2745"/>
                <a:alphaOff val="0"/>
              </a:schemeClr>
            </a:fillRef>
            <a:effectRef idx="0">
              <a:schemeClr val="accent2">
                <a:alpha val="50000"/>
                <a:hueOff val="0"/>
                <a:satOff val="0"/>
                <a:lumOff val="-2745"/>
                <a:alphaOff val="0"/>
              </a:schemeClr>
            </a:effectRef>
            <a:fontRef idx="minor">
              <a:schemeClr val="tx1"/>
            </a:fontRef>
          </p:style>
        </p:sp>
        <p:sp>
          <p:nvSpPr>
            <p:cNvPr id="34" name="Freeform 33"/>
            <p:cNvSpPr/>
            <p:nvPr/>
          </p:nvSpPr>
          <p:spPr>
            <a:xfrm>
              <a:off x="1533713" y="3229659"/>
              <a:ext cx="2548251" cy="570505"/>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smtClean="0"/>
                <a:t>Environmental</a:t>
              </a:r>
              <a:endParaRPr lang="en-GB" sz="2400" b="1" kern="1200" dirty="0"/>
            </a:p>
          </p:txBody>
        </p:sp>
        <p:sp>
          <p:nvSpPr>
            <p:cNvPr id="35" name="Oval 34"/>
            <p:cNvSpPr>
              <a:spLocks noChangeAspect="1"/>
            </p:cNvSpPr>
            <p:nvPr/>
          </p:nvSpPr>
          <p:spPr>
            <a:xfrm>
              <a:off x="4701216" y="3595145"/>
              <a:ext cx="2700000" cy="2700000"/>
            </a:xfrm>
            <a:prstGeom prst="ellipse">
              <a:avLst/>
            </a:prstGeom>
          </p:spPr>
          <p:style>
            <a:lnRef idx="2">
              <a:schemeClr val="lt1">
                <a:hueOff val="0"/>
                <a:satOff val="0"/>
                <a:lumOff val="0"/>
                <a:alphaOff val="0"/>
              </a:schemeClr>
            </a:lnRef>
            <a:fillRef idx="1">
              <a:schemeClr val="accent2">
                <a:alpha val="50000"/>
                <a:hueOff val="0"/>
                <a:satOff val="0"/>
                <a:lumOff val="-5490"/>
                <a:alphaOff val="0"/>
              </a:schemeClr>
            </a:fillRef>
            <a:effectRef idx="0">
              <a:schemeClr val="accent2">
                <a:alpha val="50000"/>
                <a:hueOff val="0"/>
                <a:satOff val="0"/>
                <a:lumOff val="-5490"/>
                <a:alphaOff val="0"/>
              </a:schemeClr>
            </a:effectRef>
            <a:fontRef idx="minor">
              <a:schemeClr val="tx1"/>
            </a:fontRef>
          </p:style>
        </p:sp>
        <p:sp>
          <p:nvSpPr>
            <p:cNvPr id="36" name="Freeform 35"/>
            <p:cNvSpPr/>
            <p:nvPr/>
          </p:nvSpPr>
          <p:spPr>
            <a:xfrm>
              <a:off x="5941434" y="5341676"/>
              <a:ext cx="2548251" cy="465431"/>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smtClean="0"/>
                <a:t>Geopolitical</a:t>
              </a:r>
              <a:endParaRPr lang="en-GB" sz="2400" b="1" kern="1200" dirty="0"/>
            </a:p>
          </p:txBody>
        </p:sp>
        <p:sp>
          <p:nvSpPr>
            <p:cNvPr id="37" name="Oval 36"/>
            <p:cNvSpPr>
              <a:spLocks noChangeAspect="1"/>
            </p:cNvSpPr>
            <p:nvPr/>
          </p:nvSpPr>
          <p:spPr>
            <a:xfrm>
              <a:off x="3388202" y="3595145"/>
              <a:ext cx="2700000" cy="2700000"/>
            </a:xfrm>
            <a:prstGeom prst="ellipse">
              <a:avLst/>
            </a:prstGeom>
          </p:spPr>
          <p:style>
            <a:lnRef idx="2">
              <a:schemeClr val="lt1">
                <a:hueOff val="0"/>
                <a:satOff val="0"/>
                <a:lumOff val="0"/>
                <a:alphaOff val="0"/>
              </a:schemeClr>
            </a:lnRef>
            <a:fillRef idx="1">
              <a:schemeClr val="accent2">
                <a:alpha val="50000"/>
                <a:hueOff val="0"/>
                <a:satOff val="0"/>
                <a:lumOff val="-8235"/>
                <a:alphaOff val="0"/>
              </a:schemeClr>
            </a:fillRef>
            <a:effectRef idx="0">
              <a:schemeClr val="accent2">
                <a:alpha val="50000"/>
                <a:hueOff val="0"/>
                <a:satOff val="0"/>
                <a:lumOff val="-8235"/>
                <a:alphaOff val="0"/>
              </a:schemeClr>
            </a:effectRef>
            <a:fontRef idx="minor">
              <a:schemeClr val="tx1"/>
            </a:fontRef>
          </p:style>
        </p:sp>
        <p:sp>
          <p:nvSpPr>
            <p:cNvPr id="38" name="Freeform 37"/>
            <p:cNvSpPr/>
            <p:nvPr/>
          </p:nvSpPr>
          <p:spPr>
            <a:xfrm>
              <a:off x="6384967" y="3223936"/>
              <a:ext cx="2548251" cy="534968"/>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smtClean="0"/>
                <a:t>Societal</a:t>
              </a:r>
              <a:endParaRPr lang="en-GB" sz="2400" b="1" kern="1200" dirty="0"/>
            </a:p>
          </p:txBody>
        </p:sp>
        <p:sp>
          <p:nvSpPr>
            <p:cNvPr id="39" name="Oval 38"/>
            <p:cNvSpPr>
              <a:spLocks noChangeAspect="1"/>
            </p:cNvSpPr>
            <p:nvPr/>
          </p:nvSpPr>
          <p:spPr>
            <a:xfrm>
              <a:off x="2807839" y="2418627"/>
              <a:ext cx="2700000" cy="2700000"/>
            </a:xfrm>
            <a:prstGeom prst="ellipse">
              <a:avLst/>
            </a:prstGeom>
          </p:spPr>
          <p:style>
            <a:lnRef idx="2">
              <a:schemeClr val="lt1">
                <a:hueOff val="0"/>
                <a:satOff val="0"/>
                <a:lumOff val="0"/>
                <a:alphaOff val="0"/>
              </a:schemeClr>
            </a:lnRef>
            <a:fillRef idx="1">
              <a:schemeClr val="accent2">
                <a:alpha val="50000"/>
                <a:hueOff val="0"/>
                <a:satOff val="0"/>
                <a:lumOff val="-10980"/>
                <a:alphaOff val="0"/>
              </a:schemeClr>
            </a:fillRef>
            <a:effectRef idx="0">
              <a:schemeClr val="accent2">
                <a:alpha val="50000"/>
                <a:hueOff val="0"/>
                <a:satOff val="0"/>
                <a:lumOff val="-10980"/>
                <a:alphaOff val="0"/>
              </a:schemeClr>
            </a:effectRef>
            <a:fontRef idx="minor">
              <a:schemeClr val="tx1"/>
            </a:fontRef>
          </p:style>
        </p:sp>
        <p:sp>
          <p:nvSpPr>
            <p:cNvPr id="40" name="Freeform 39"/>
            <p:cNvSpPr/>
            <p:nvPr/>
          </p:nvSpPr>
          <p:spPr>
            <a:xfrm>
              <a:off x="2108287" y="5320752"/>
              <a:ext cx="2548251" cy="507279"/>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smtClean="0"/>
                <a:t>Technological</a:t>
              </a:r>
              <a:endParaRPr lang="en-GB" sz="2400" b="1" kern="1200" dirty="0"/>
            </a:p>
          </p:txBody>
        </p:sp>
        <p:sp>
          <p:nvSpPr>
            <p:cNvPr id="41" name="TextBox 40"/>
            <p:cNvSpPr txBox="1"/>
            <p:nvPr/>
          </p:nvSpPr>
          <p:spPr>
            <a:xfrm>
              <a:off x="5932724" y="3984849"/>
              <a:ext cx="1673856" cy="307777"/>
            </a:xfrm>
            <a:prstGeom prst="rect">
              <a:avLst/>
            </a:prstGeom>
            <a:noFill/>
          </p:spPr>
          <p:txBody>
            <a:bodyPr wrap="none" rtlCol="0">
              <a:spAutoFit/>
            </a:bodyPr>
            <a:lstStyle/>
            <a:p>
              <a:r>
                <a:rPr lang="en-GB" b="1" i="1" dirty="0" smtClean="0"/>
                <a:t>Interstate conflict</a:t>
              </a:r>
              <a:endParaRPr lang="en-GB" b="1" i="1" dirty="0"/>
            </a:p>
          </p:txBody>
        </p:sp>
        <p:sp>
          <p:nvSpPr>
            <p:cNvPr id="42" name="TextBox 41"/>
            <p:cNvSpPr txBox="1"/>
            <p:nvPr/>
          </p:nvSpPr>
          <p:spPr>
            <a:xfrm>
              <a:off x="3936535" y="2685040"/>
              <a:ext cx="2114681" cy="307777"/>
            </a:xfrm>
            <a:prstGeom prst="rect">
              <a:avLst/>
            </a:prstGeom>
            <a:noFill/>
          </p:spPr>
          <p:txBody>
            <a:bodyPr wrap="none" rtlCol="0">
              <a:spAutoFit/>
            </a:bodyPr>
            <a:lstStyle/>
            <a:p>
              <a:r>
                <a:rPr lang="en-GB" dirty="0" smtClean="0"/>
                <a:t>Extreme weather events</a:t>
              </a:r>
              <a:endParaRPr lang="en-GB" dirty="0"/>
            </a:p>
          </p:txBody>
        </p:sp>
        <p:sp>
          <p:nvSpPr>
            <p:cNvPr id="43" name="TextBox 42"/>
            <p:cNvSpPr txBox="1"/>
            <p:nvPr/>
          </p:nvSpPr>
          <p:spPr>
            <a:xfrm>
              <a:off x="5990391" y="4234850"/>
              <a:ext cx="2590774" cy="307777"/>
            </a:xfrm>
            <a:prstGeom prst="rect">
              <a:avLst/>
            </a:prstGeom>
            <a:noFill/>
          </p:spPr>
          <p:txBody>
            <a:bodyPr wrap="none" rtlCol="0">
              <a:spAutoFit/>
            </a:bodyPr>
            <a:lstStyle/>
            <a:p>
              <a:r>
                <a:rPr lang="en-GB" dirty="0" smtClean="0"/>
                <a:t>Failure of national governance</a:t>
              </a:r>
              <a:endParaRPr lang="en-GB" dirty="0"/>
            </a:p>
          </p:txBody>
        </p:sp>
        <p:sp>
          <p:nvSpPr>
            <p:cNvPr id="44" name="TextBox 43"/>
            <p:cNvSpPr txBox="1"/>
            <p:nvPr/>
          </p:nvSpPr>
          <p:spPr>
            <a:xfrm>
              <a:off x="6124015" y="4526938"/>
              <a:ext cx="1976823" cy="307777"/>
            </a:xfrm>
            <a:prstGeom prst="rect">
              <a:avLst/>
            </a:prstGeom>
            <a:noFill/>
          </p:spPr>
          <p:txBody>
            <a:bodyPr wrap="none" rtlCol="0">
              <a:spAutoFit/>
            </a:bodyPr>
            <a:lstStyle/>
            <a:p>
              <a:r>
                <a:rPr lang="en-GB" dirty="0" smtClean="0"/>
                <a:t>State collapse or crisis</a:t>
              </a:r>
              <a:endParaRPr lang="en-GB" dirty="0"/>
            </a:p>
          </p:txBody>
        </p:sp>
        <p:sp>
          <p:nvSpPr>
            <p:cNvPr id="45" name="TextBox 44"/>
            <p:cNvSpPr txBox="1"/>
            <p:nvPr/>
          </p:nvSpPr>
          <p:spPr>
            <a:xfrm>
              <a:off x="6185507" y="2986483"/>
              <a:ext cx="2363147" cy="307777"/>
            </a:xfrm>
            <a:prstGeom prst="rect">
              <a:avLst/>
            </a:prstGeom>
            <a:noFill/>
          </p:spPr>
          <p:txBody>
            <a:bodyPr wrap="none" rtlCol="0">
              <a:spAutoFit/>
            </a:bodyPr>
            <a:lstStyle/>
            <a:p>
              <a:r>
                <a:rPr lang="en-GB" b="1" i="1" dirty="0" smtClean="0"/>
                <a:t>Un- or under employment</a:t>
              </a:r>
              <a:endParaRPr lang="en-GB" b="1" i="1" dirty="0"/>
            </a:p>
          </p:txBody>
        </p:sp>
        <p:sp>
          <p:nvSpPr>
            <p:cNvPr id="46" name="TextBox 45"/>
            <p:cNvSpPr txBox="1"/>
            <p:nvPr/>
          </p:nvSpPr>
          <p:spPr>
            <a:xfrm>
              <a:off x="4453622" y="2986378"/>
              <a:ext cx="1835759" cy="307777"/>
            </a:xfrm>
            <a:prstGeom prst="rect">
              <a:avLst/>
            </a:prstGeom>
            <a:noFill/>
          </p:spPr>
          <p:txBody>
            <a:bodyPr wrap="none" rtlCol="0">
              <a:spAutoFit/>
            </a:bodyPr>
            <a:lstStyle/>
            <a:p>
              <a:r>
                <a:rPr lang="en-GB" dirty="0" smtClean="0"/>
                <a:t>Natural catastrophes</a:t>
              </a:r>
              <a:endParaRPr lang="en-GB" dirty="0"/>
            </a:p>
          </p:txBody>
        </p:sp>
        <p:sp>
          <p:nvSpPr>
            <p:cNvPr id="47" name="TextBox 46"/>
            <p:cNvSpPr txBox="1"/>
            <p:nvPr/>
          </p:nvSpPr>
          <p:spPr>
            <a:xfrm>
              <a:off x="3864685" y="3605053"/>
              <a:ext cx="3283271" cy="307777"/>
            </a:xfrm>
            <a:prstGeom prst="rect">
              <a:avLst/>
            </a:prstGeom>
            <a:noFill/>
          </p:spPr>
          <p:txBody>
            <a:bodyPr wrap="none" rtlCol="0">
              <a:spAutoFit/>
            </a:bodyPr>
            <a:lstStyle/>
            <a:p>
              <a:r>
                <a:rPr lang="en-GB" b="1" i="1" dirty="0" smtClean="0"/>
                <a:t>Failure of climate change adaptation</a:t>
              </a:r>
              <a:endParaRPr lang="en-GB" b="1" i="1" dirty="0"/>
            </a:p>
          </p:txBody>
        </p:sp>
        <p:sp>
          <p:nvSpPr>
            <p:cNvPr id="48" name="TextBox 47"/>
            <p:cNvSpPr txBox="1"/>
            <p:nvPr/>
          </p:nvSpPr>
          <p:spPr>
            <a:xfrm>
              <a:off x="3843897" y="5733186"/>
              <a:ext cx="1625766" cy="307777"/>
            </a:xfrm>
            <a:prstGeom prst="rect">
              <a:avLst/>
            </a:prstGeom>
            <a:noFill/>
          </p:spPr>
          <p:txBody>
            <a:bodyPr wrap="none" rtlCol="0">
              <a:spAutoFit/>
            </a:bodyPr>
            <a:lstStyle/>
            <a:p>
              <a:r>
                <a:rPr lang="en-GB" dirty="0" smtClean="0"/>
                <a:t>Data fraud or theft</a:t>
              </a:r>
              <a:endParaRPr lang="en-GB" dirty="0"/>
            </a:p>
          </p:txBody>
        </p:sp>
        <p:sp>
          <p:nvSpPr>
            <p:cNvPr id="49" name="TextBox 48"/>
            <p:cNvSpPr txBox="1"/>
            <p:nvPr/>
          </p:nvSpPr>
          <p:spPr>
            <a:xfrm>
              <a:off x="4431906" y="5434688"/>
              <a:ext cx="1279517" cy="307777"/>
            </a:xfrm>
            <a:prstGeom prst="rect">
              <a:avLst/>
            </a:prstGeom>
            <a:noFill/>
          </p:spPr>
          <p:txBody>
            <a:bodyPr wrap="none" rtlCol="0">
              <a:spAutoFit/>
            </a:bodyPr>
            <a:lstStyle/>
            <a:p>
              <a:r>
                <a:rPr lang="en-GB" dirty="0" smtClean="0"/>
                <a:t>Cyber attacks</a:t>
              </a:r>
              <a:endParaRPr lang="en-GB" dirty="0"/>
            </a:p>
          </p:txBody>
        </p:sp>
        <p:sp>
          <p:nvSpPr>
            <p:cNvPr id="50" name="TextBox 49"/>
            <p:cNvSpPr txBox="1"/>
            <p:nvPr/>
          </p:nvSpPr>
          <p:spPr>
            <a:xfrm>
              <a:off x="4785832" y="3324405"/>
              <a:ext cx="1247393" cy="307777"/>
            </a:xfrm>
            <a:prstGeom prst="rect">
              <a:avLst/>
            </a:prstGeom>
            <a:noFill/>
          </p:spPr>
          <p:txBody>
            <a:bodyPr wrap="none" rtlCol="0">
              <a:spAutoFit/>
            </a:bodyPr>
            <a:lstStyle/>
            <a:p>
              <a:r>
                <a:rPr lang="en-GB" b="1" i="1" dirty="0" smtClean="0"/>
                <a:t>Water crises</a:t>
              </a:r>
              <a:endParaRPr lang="en-GB" b="1" i="1" dirty="0"/>
            </a:p>
          </p:txBody>
        </p:sp>
      </p:grpSp>
      <p:sp>
        <p:nvSpPr>
          <p:cNvPr id="52" name="TextBox 51"/>
          <p:cNvSpPr txBox="1"/>
          <p:nvPr/>
        </p:nvSpPr>
        <p:spPr>
          <a:xfrm>
            <a:off x="5463662" y="913286"/>
            <a:ext cx="3220241" cy="954107"/>
          </a:xfrm>
          <a:prstGeom prst="rect">
            <a:avLst/>
          </a:prstGeom>
          <a:noFill/>
          <a:ln>
            <a:solidFill>
              <a:schemeClr val="accent1"/>
            </a:solidFill>
          </a:ln>
        </p:spPr>
        <p:txBody>
          <a:bodyPr wrap="none" rtlCol="0">
            <a:spAutoFit/>
          </a:bodyPr>
          <a:lstStyle/>
          <a:p>
            <a:r>
              <a:rPr lang="en-GB" u="sng" dirty="0" smtClean="0"/>
              <a:t>KEY</a:t>
            </a:r>
          </a:p>
          <a:p>
            <a:r>
              <a:rPr lang="en-GB" i="1" dirty="0" smtClean="0"/>
              <a:t>Top 10 in terms of Likelihood</a:t>
            </a:r>
          </a:p>
          <a:p>
            <a:r>
              <a:rPr lang="en-GB" dirty="0" smtClean="0"/>
              <a:t>Top 10 in terms of Impact</a:t>
            </a:r>
          </a:p>
          <a:p>
            <a:r>
              <a:rPr lang="en-GB" b="1" i="1" dirty="0" smtClean="0"/>
              <a:t>Top 10 for both Impact &amp; Likelihood</a:t>
            </a:r>
          </a:p>
        </p:txBody>
      </p:sp>
      <p:sp>
        <p:nvSpPr>
          <p:cNvPr id="53" name="Rectangle 52"/>
          <p:cNvSpPr/>
          <p:nvPr/>
        </p:nvSpPr>
        <p:spPr>
          <a:xfrm>
            <a:off x="5871812" y="3612200"/>
            <a:ext cx="2523448" cy="307777"/>
          </a:xfrm>
          <a:prstGeom prst="rect">
            <a:avLst/>
          </a:prstGeom>
        </p:spPr>
        <p:txBody>
          <a:bodyPr wrap="none">
            <a:spAutoFit/>
          </a:bodyPr>
          <a:lstStyle/>
          <a:p>
            <a:r>
              <a:rPr lang="en-GB" dirty="0" smtClean="0"/>
              <a:t>Spread of infectious diseases</a:t>
            </a:r>
            <a:endParaRPr lang="en-GB" dirty="0"/>
          </a:p>
        </p:txBody>
      </p:sp>
      <p:sp>
        <p:nvSpPr>
          <p:cNvPr id="54" name="Rectangle 53"/>
          <p:cNvSpPr/>
          <p:nvPr/>
        </p:nvSpPr>
        <p:spPr>
          <a:xfrm>
            <a:off x="1657455" y="4936909"/>
            <a:ext cx="3685624" cy="307777"/>
          </a:xfrm>
          <a:prstGeom prst="rect">
            <a:avLst/>
          </a:prstGeom>
        </p:spPr>
        <p:txBody>
          <a:bodyPr wrap="none">
            <a:spAutoFit/>
          </a:bodyPr>
          <a:lstStyle/>
          <a:p>
            <a:r>
              <a:rPr lang="en-GB" dirty="0" smtClean="0"/>
              <a:t>Critical information infrastructure breakdown</a:t>
            </a:r>
            <a:endParaRPr lang="en-GB" dirty="0"/>
          </a:p>
        </p:txBody>
      </p:sp>
      <p:sp>
        <p:nvSpPr>
          <p:cNvPr id="55" name="Rectangle 54"/>
          <p:cNvSpPr/>
          <p:nvPr/>
        </p:nvSpPr>
        <p:spPr>
          <a:xfrm>
            <a:off x="4964551" y="2615792"/>
            <a:ext cx="1170513" cy="307777"/>
          </a:xfrm>
          <a:prstGeom prst="rect">
            <a:avLst/>
          </a:prstGeom>
        </p:spPr>
        <p:txBody>
          <a:bodyPr wrap="none">
            <a:spAutoFit/>
          </a:bodyPr>
          <a:lstStyle/>
          <a:p>
            <a:r>
              <a:rPr lang="en-GB" dirty="0" smtClean="0"/>
              <a:t>Fiscal crises</a:t>
            </a:r>
            <a:endParaRPr lang="en-GB" dirty="0"/>
          </a:p>
        </p:txBody>
      </p:sp>
      <p:sp>
        <p:nvSpPr>
          <p:cNvPr id="56" name="Rectangle 55"/>
          <p:cNvSpPr/>
          <p:nvPr/>
        </p:nvSpPr>
        <p:spPr>
          <a:xfrm>
            <a:off x="1145380" y="2271756"/>
            <a:ext cx="3252814" cy="307777"/>
          </a:xfrm>
          <a:prstGeom prst="rect">
            <a:avLst/>
          </a:prstGeom>
        </p:spPr>
        <p:txBody>
          <a:bodyPr wrap="none">
            <a:spAutoFit/>
          </a:bodyPr>
          <a:lstStyle/>
          <a:p>
            <a:r>
              <a:rPr lang="en-GB" dirty="0" smtClean="0"/>
              <a:t>Biodiversity loss &amp; ecosystem collapse</a:t>
            </a:r>
            <a:endParaRPr lang="en-GB" dirty="0"/>
          </a:p>
        </p:txBody>
      </p:sp>
      <p:sp>
        <p:nvSpPr>
          <p:cNvPr id="57" name="Rectangle 56"/>
          <p:cNvSpPr/>
          <p:nvPr/>
        </p:nvSpPr>
        <p:spPr>
          <a:xfrm>
            <a:off x="4398194" y="2311819"/>
            <a:ext cx="1707519" cy="307777"/>
          </a:xfrm>
          <a:prstGeom prst="rect">
            <a:avLst/>
          </a:prstGeom>
        </p:spPr>
        <p:txBody>
          <a:bodyPr wrap="none">
            <a:spAutoFit/>
          </a:bodyPr>
          <a:lstStyle/>
          <a:p>
            <a:r>
              <a:rPr lang="en-GB" dirty="0" smtClean="0"/>
              <a:t>Energy price shock</a:t>
            </a:r>
            <a:endParaRPr lang="en-GB" dirty="0"/>
          </a:p>
        </p:txBody>
      </p:sp>
      <p:sp>
        <p:nvSpPr>
          <p:cNvPr id="58" name="Rectangle 57"/>
          <p:cNvSpPr/>
          <p:nvPr/>
        </p:nvSpPr>
        <p:spPr>
          <a:xfrm>
            <a:off x="5106234" y="4695292"/>
            <a:ext cx="2539413" cy="307777"/>
          </a:xfrm>
          <a:prstGeom prst="rect">
            <a:avLst/>
          </a:prstGeom>
        </p:spPr>
        <p:txBody>
          <a:bodyPr wrap="none">
            <a:spAutoFit/>
          </a:bodyPr>
          <a:lstStyle/>
          <a:p>
            <a:r>
              <a:rPr lang="en-GB" dirty="0" smtClean="0"/>
              <a:t>Weapons of mass destruction</a:t>
            </a:r>
            <a:endParaRPr lang="en-GB" dirty="0"/>
          </a:p>
        </p:txBody>
      </p:sp>
    </p:spTree>
    <p:extLst>
      <p:ext uri="{BB962C8B-B14F-4D97-AF65-F5344CB8AC3E}">
        <p14:creationId xmlns:p14="http://schemas.microsoft.com/office/powerpoint/2010/main" val="472693129"/>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2222494" y="1827209"/>
            <a:ext cx="3556010" cy="355601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solidFill>
                  <a:schemeClr val="tx1"/>
                </a:solidFill>
              </a:rPr>
              <a:t>Value</a:t>
            </a:r>
            <a:endParaRPr lang="en-GB" sz="2800" b="1" dirty="0">
              <a:solidFill>
                <a:schemeClr val="tx1"/>
              </a:solidFill>
            </a:endParaRPr>
          </a:p>
        </p:txBody>
      </p:sp>
      <p:sp>
        <p:nvSpPr>
          <p:cNvPr id="2" name="Title 1"/>
          <p:cNvSpPr>
            <a:spLocks noGrp="1"/>
          </p:cNvSpPr>
          <p:nvPr>
            <p:ph type="title"/>
          </p:nvPr>
        </p:nvSpPr>
        <p:spPr/>
        <p:txBody>
          <a:bodyPr/>
          <a:lstStyle/>
          <a:p>
            <a:r>
              <a:rPr lang="en-GB" dirty="0" smtClean="0"/>
              <a:t>Figure 14.3:  </a:t>
            </a:r>
            <a:r>
              <a:rPr lang="en-GB" b="1" dirty="0" smtClean="0"/>
              <a:t>Thinking about value</a:t>
            </a:r>
            <a:endParaRPr lang="en-GB" b="1" dirty="0"/>
          </a:p>
        </p:txBody>
      </p:sp>
      <p:graphicFrame>
        <p:nvGraphicFramePr>
          <p:cNvPr id="3" name="Diagram 2"/>
          <p:cNvGraphicFramePr/>
          <p:nvPr>
            <p:extLst>
              <p:ext uri="{D42A27DB-BD31-4B8C-83A1-F6EECF244321}">
                <p14:modId xmlns:p14="http://schemas.microsoft.com/office/powerpoint/2010/main" val="1677152424"/>
              </p:ext>
            </p:extLst>
          </p:nvPr>
        </p:nvGraphicFramePr>
        <p:xfrm>
          <a:off x="657224" y="1443039"/>
          <a:ext cx="6686551" cy="4324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471487" y="5884863"/>
            <a:ext cx="7856190" cy="461665"/>
          </a:xfrm>
          <a:prstGeom prst="rect">
            <a:avLst/>
          </a:prstGeom>
          <a:noFill/>
        </p:spPr>
        <p:txBody>
          <a:bodyPr wrap="none" rtlCol="0">
            <a:spAutoFit/>
          </a:bodyPr>
          <a:lstStyle/>
          <a:p>
            <a:r>
              <a:rPr lang="en-GB" sz="1200" dirty="0" smtClean="0"/>
              <a:t>Source: Vladimirova, D (2015) The Cambridge Value Mapping Tool, Institute for Manufacturing Review, Issue 5, </a:t>
            </a:r>
          </a:p>
          <a:p>
            <a:r>
              <a:rPr lang="en-GB" sz="1200" dirty="0">
                <a:hlinkClick r:id="rId7"/>
              </a:rPr>
              <a:t>http://www.ifm.eng.cam.ac.uk/news/the-cambridge-value-mapping-tool/#.</a:t>
            </a:r>
            <a:r>
              <a:rPr lang="en-GB" sz="1200" dirty="0" smtClean="0">
                <a:hlinkClick r:id="rId7"/>
              </a:rPr>
              <a:t>V0LOA-SK2kV</a:t>
            </a:r>
            <a:r>
              <a:rPr lang="en-GB" sz="1200" dirty="0" smtClean="0"/>
              <a:t> [accessed 23 May 2016]</a:t>
            </a:r>
            <a:endParaRPr lang="en-GB" sz="1200" dirty="0"/>
          </a:p>
        </p:txBody>
      </p:sp>
    </p:spTree>
    <p:extLst>
      <p:ext uri="{BB962C8B-B14F-4D97-AF65-F5344CB8AC3E}">
        <p14:creationId xmlns:p14="http://schemas.microsoft.com/office/powerpoint/2010/main" val="3767577578"/>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Figure 14.4:  </a:t>
            </a:r>
            <a:r>
              <a:rPr lang="en-GB" sz="2800" b="1" dirty="0" smtClean="0"/>
              <a:t>Value uncaptured – foodservice examples</a:t>
            </a:r>
            <a:endParaRPr lang="en-GB" sz="2800" b="1" dirty="0"/>
          </a:p>
        </p:txBody>
      </p:sp>
      <p:sp>
        <p:nvSpPr>
          <p:cNvPr id="5" name="TextBox 4"/>
          <p:cNvSpPr txBox="1"/>
          <p:nvPr/>
        </p:nvSpPr>
        <p:spPr>
          <a:xfrm>
            <a:off x="471487" y="6370649"/>
            <a:ext cx="7856190" cy="461665"/>
          </a:xfrm>
          <a:prstGeom prst="rect">
            <a:avLst/>
          </a:prstGeom>
          <a:noFill/>
        </p:spPr>
        <p:txBody>
          <a:bodyPr wrap="none" rtlCol="0">
            <a:spAutoFit/>
          </a:bodyPr>
          <a:lstStyle/>
          <a:p>
            <a:r>
              <a:rPr lang="en-GB" sz="1200" dirty="0" smtClean="0"/>
              <a:t>After: Vladimirova, D (2015) The Cambridge Value Mapping Tool, Institute for Manufacturing Review, Issue 5, </a:t>
            </a:r>
          </a:p>
          <a:p>
            <a:r>
              <a:rPr lang="en-GB" sz="1200" dirty="0">
                <a:hlinkClick r:id="rId3"/>
              </a:rPr>
              <a:t>http://www.ifm.eng.cam.ac.uk/news/the-cambridge-value-mapping-tool/#.</a:t>
            </a:r>
            <a:r>
              <a:rPr lang="en-GB" sz="1200" dirty="0" smtClean="0">
                <a:hlinkClick r:id="rId3"/>
              </a:rPr>
              <a:t>V0LOA-SK2kV</a:t>
            </a:r>
            <a:r>
              <a:rPr lang="en-GB" sz="1200" dirty="0" smtClean="0"/>
              <a:t> [accessed 23 May 2016]</a:t>
            </a:r>
            <a:endParaRPr lang="en-GB" sz="1200" dirty="0"/>
          </a:p>
        </p:txBody>
      </p:sp>
      <p:graphicFrame>
        <p:nvGraphicFramePr>
          <p:cNvPr id="4" name="Object 3"/>
          <p:cNvGraphicFramePr>
            <a:graphicFrameLocks noChangeAspect="1"/>
          </p:cNvGraphicFramePr>
          <p:nvPr>
            <p:extLst>
              <p:ext uri="{D42A27DB-BD31-4B8C-83A1-F6EECF244321}">
                <p14:modId xmlns:p14="http://schemas.microsoft.com/office/powerpoint/2010/main" val="998384880"/>
              </p:ext>
            </p:extLst>
          </p:nvPr>
        </p:nvGraphicFramePr>
        <p:xfrm>
          <a:off x="764500" y="1123408"/>
          <a:ext cx="7036416" cy="4992579"/>
        </p:xfrm>
        <a:graphic>
          <a:graphicData uri="http://schemas.openxmlformats.org/presentationml/2006/ole">
            <mc:AlternateContent xmlns:mc="http://schemas.openxmlformats.org/markup-compatibility/2006">
              <mc:Choice xmlns:v="urn:schemas-microsoft-com:vml" Requires="v">
                <p:oleObj spid="_x0000_s20576" name="Worksheet" r:id="rId4" imgW="9410679" imgH="6677077" progId="Excel.Sheet.12">
                  <p:embed/>
                </p:oleObj>
              </mc:Choice>
              <mc:Fallback>
                <p:oleObj name="Worksheet" r:id="rId4" imgW="9410679" imgH="6677077" progId="Excel.Sheet.12">
                  <p:embed/>
                  <p:pic>
                    <p:nvPicPr>
                      <p:cNvPr id="0" name=""/>
                      <p:cNvPicPr/>
                      <p:nvPr/>
                    </p:nvPicPr>
                    <p:blipFill>
                      <a:blip r:embed="rId5"/>
                      <a:stretch>
                        <a:fillRect/>
                      </a:stretch>
                    </p:blipFill>
                    <p:spPr>
                      <a:xfrm>
                        <a:off x="764500" y="1123408"/>
                        <a:ext cx="7036416" cy="4992579"/>
                      </a:xfrm>
                      <a:prstGeom prst="rect">
                        <a:avLst/>
                      </a:prstGeom>
                    </p:spPr>
                  </p:pic>
                </p:oleObj>
              </mc:Fallback>
            </mc:AlternateContent>
          </a:graphicData>
        </a:graphic>
      </p:graphicFrame>
    </p:spTree>
    <p:extLst>
      <p:ext uri="{BB962C8B-B14F-4D97-AF65-F5344CB8AC3E}">
        <p14:creationId xmlns:p14="http://schemas.microsoft.com/office/powerpoint/2010/main" val="1759494167"/>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Figure 14.5:  </a:t>
            </a:r>
            <a:r>
              <a:rPr lang="en-GB" b="1" dirty="0" smtClean="0"/>
              <a:t>Strategic Process</a:t>
            </a:r>
            <a:endParaRPr lang="en-GB" dirty="0"/>
          </a:p>
        </p:txBody>
      </p:sp>
      <p:grpSp>
        <p:nvGrpSpPr>
          <p:cNvPr id="9" name="Group 8"/>
          <p:cNvGrpSpPr/>
          <p:nvPr/>
        </p:nvGrpSpPr>
        <p:grpSpPr>
          <a:xfrm>
            <a:off x="730015" y="1750572"/>
            <a:ext cx="7638537" cy="2892866"/>
            <a:chOff x="730015" y="1750572"/>
            <a:chExt cx="7781461" cy="3167100"/>
          </a:xfrm>
        </p:grpSpPr>
        <p:sp>
          <p:nvSpPr>
            <p:cNvPr id="10" name="Freeform 9"/>
            <p:cNvSpPr/>
            <p:nvPr/>
          </p:nvSpPr>
          <p:spPr>
            <a:xfrm>
              <a:off x="730015" y="1750572"/>
              <a:ext cx="1761471" cy="734399"/>
            </a:xfrm>
            <a:custGeom>
              <a:avLst/>
              <a:gdLst>
                <a:gd name="connsiteX0" fmla="*/ 0 w 1761471"/>
                <a:gd name="connsiteY0" fmla="*/ 73440 h 734399"/>
                <a:gd name="connsiteX1" fmla="*/ 73440 w 1761471"/>
                <a:gd name="connsiteY1" fmla="*/ 0 h 734399"/>
                <a:gd name="connsiteX2" fmla="*/ 1688031 w 1761471"/>
                <a:gd name="connsiteY2" fmla="*/ 0 h 734399"/>
                <a:gd name="connsiteX3" fmla="*/ 1761471 w 1761471"/>
                <a:gd name="connsiteY3" fmla="*/ 73440 h 734399"/>
                <a:gd name="connsiteX4" fmla="*/ 1761471 w 1761471"/>
                <a:gd name="connsiteY4" fmla="*/ 660959 h 734399"/>
                <a:gd name="connsiteX5" fmla="*/ 1688031 w 1761471"/>
                <a:gd name="connsiteY5" fmla="*/ 734399 h 734399"/>
                <a:gd name="connsiteX6" fmla="*/ 73440 w 1761471"/>
                <a:gd name="connsiteY6" fmla="*/ 734399 h 734399"/>
                <a:gd name="connsiteX7" fmla="*/ 0 w 1761471"/>
                <a:gd name="connsiteY7" fmla="*/ 660959 h 734399"/>
                <a:gd name="connsiteX8" fmla="*/ 0 w 1761471"/>
                <a:gd name="connsiteY8" fmla="*/ 73440 h 734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1471" h="734399">
                  <a:moveTo>
                    <a:pt x="0" y="73440"/>
                  </a:moveTo>
                  <a:cubicBezTo>
                    <a:pt x="0" y="32880"/>
                    <a:pt x="32880" y="0"/>
                    <a:pt x="73440" y="0"/>
                  </a:cubicBezTo>
                  <a:lnTo>
                    <a:pt x="1688031" y="0"/>
                  </a:lnTo>
                  <a:cubicBezTo>
                    <a:pt x="1728591" y="0"/>
                    <a:pt x="1761471" y="32880"/>
                    <a:pt x="1761471" y="73440"/>
                  </a:cubicBezTo>
                  <a:lnTo>
                    <a:pt x="1761471" y="660959"/>
                  </a:lnTo>
                  <a:cubicBezTo>
                    <a:pt x="1761471" y="701519"/>
                    <a:pt x="1728591" y="734399"/>
                    <a:pt x="1688031" y="734399"/>
                  </a:cubicBezTo>
                  <a:lnTo>
                    <a:pt x="73440" y="734399"/>
                  </a:lnTo>
                  <a:cubicBezTo>
                    <a:pt x="32880" y="734399"/>
                    <a:pt x="0" y="701519"/>
                    <a:pt x="0" y="660959"/>
                  </a:cubicBezTo>
                  <a:lnTo>
                    <a:pt x="0" y="73440"/>
                  </a:lnTo>
                  <a:close/>
                </a:path>
              </a:pathLst>
            </a:custGeom>
            <a:solidFill>
              <a:schemeClr val="accent3">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0904" tIns="120904" rIns="120904" bIns="309569" numCol="1" spcCol="1270" anchor="t" anchorCtr="0">
              <a:noAutofit/>
            </a:bodyPr>
            <a:lstStyle/>
            <a:p>
              <a:pPr lvl="0" algn="l" defTabSz="755650">
                <a:lnSpc>
                  <a:spcPct val="90000"/>
                </a:lnSpc>
                <a:spcBef>
                  <a:spcPct val="0"/>
                </a:spcBef>
                <a:spcAft>
                  <a:spcPct val="35000"/>
                </a:spcAft>
              </a:pPr>
              <a:r>
                <a:rPr lang="en-GB" sz="1700" b="1" kern="1200" dirty="0" smtClean="0"/>
                <a:t>Define</a:t>
              </a:r>
              <a:endParaRPr lang="en-GB" sz="1700" b="1" kern="1200" dirty="0"/>
            </a:p>
          </p:txBody>
        </p:sp>
        <p:sp>
          <p:nvSpPr>
            <p:cNvPr id="11" name="Freeform 10"/>
            <p:cNvSpPr/>
            <p:nvPr/>
          </p:nvSpPr>
          <p:spPr>
            <a:xfrm>
              <a:off x="730016" y="2240172"/>
              <a:ext cx="2122254" cy="2677500"/>
            </a:xfrm>
            <a:custGeom>
              <a:avLst/>
              <a:gdLst>
                <a:gd name="connsiteX0" fmla="*/ 0 w 1761471"/>
                <a:gd name="connsiteY0" fmla="*/ 176147 h 2677500"/>
                <a:gd name="connsiteX1" fmla="*/ 176147 w 1761471"/>
                <a:gd name="connsiteY1" fmla="*/ 0 h 2677500"/>
                <a:gd name="connsiteX2" fmla="*/ 1585324 w 1761471"/>
                <a:gd name="connsiteY2" fmla="*/ 0 h 2677500"/>
                <a:gd name="connsiteX3" fmla="*/ 1761471 w 1761471"/>
                <a:gd name="connsiteY3" fmla="*/ 176147 h 2677500"/>
                <a:gd name="connsiteX4" fmla="*/ 1761471 w 1761471"/>
                <a:gd name="connsiteY4" fmla="*/ 2501353 h 2677500"/>
                <a:gd name="connsiteX5" fmla="*/ 1585324 w 1761471"/>
                <a:gd name="connsiteY5" fmla="*/ 2677500 h 2677500"/>
                <a:gd name="connsiteX6" fmla="*/ 176147 w 1761471"/>
                <a:gd name="connsiteY6" fmla="*/ 2677500 h 2677500"/>
                <a:gd name="connsiteX7" fmla="*/ 0 w 1761471"/>
                <a:gd name="connsiteY7" fmla="*/ 2501353 h 2677500"/>
                <a:gd name="connsiteX8" fmla="*/ 0 w 1761471"/>
                <a:gd name="connsiteY8" fmla="*/ 176147 h 267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1471" h="2677500">
                  <a:moveTo>
                    <a:pt x="0" y="176147"/>
                  </a:moveTo>
                  <a:cubicBezTo>
                    <a:pt x="0" y="78864"/>
                    <a:pt x="78864" y="0"/>
                    <a:pt x="176147" y="0"/>
                  </a:cubicBezTo>
                  <a:lnTo>
                    <a:pt x="1585324" y="0"/>
                  </a:lnTo>
                  <a:cubicBezTo>
                    <a:pt x="1682607" y="0"/>
                    <a:pt x="1761471" y="78864"/>
                    <a:pt x="1761471" y="176147"/>
                  </a:cubicBezTo>
                  <a:lnTo>
                    <a:pt x="1761471" y="2501353"/>
                  </a:lnTo>
                  <a:cubicBezTo>
                    <a:pt x="1761471" y="2598636"/>
                    <a:pt x="1682607" y="2677500"/>
                    <a:pt x="1585324" y="2677500"/>
                  </a:cubicBezTo>
                  <a:lnTo>
                    <a:pt x="176147" y="2677500"/>
                  </a:lnTo>
                  <a:cubicBezTo>
                    <a:pt x="78864" y="2677500"/>
                    <a:pt x="0" y="2598636"/>
                    <a:pt x="0" y="2501353"/>
                  </a:cubicBezTo>
                  <a:lnTo>
                    <a:pt x="0" y="176147"/>
                  </a:lnTo>
                  <a:close/>
                </a:path>
              </a:pathLst>
            </a:custGeom>
            <a:solidFill>
              <a:schemeClr val="bg1"/>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72496" tIns="172496" rIns="172496" bIns="172496" numCol="1" spcCol="1270" anchor="t" anchorCtr="0">
              <a:noAutofit/>
            </a:bodyPr>
            <a:lstStyle/>
            <a:p>
              <a:pPr marL="363538" lvl="1" indent="-363538" algn="l" defTabSz="755650">
                <a:lnSpc>
                  <a:spcPct val="90000"/>
                </a:lnSpc>
                <a:spcBef>
                  <a:spcPct val="0"/>
                </a:spcBef>
                <a:spcAft>
                  <a:spcPct val="15000"/>
                </a:spcAft>
                <a:buFont typeface="+mj-lt"/>
                <a:buAutoNum type="arabicParenR"/>
              </a:pPr>
              <a:r>
                <a:rPr lang="en-GB" sz="1700" kern="1200" dirty="0" smtClean="0"/>
                <a:t>Aims &amp; purpose</a:t>
              </a:r>
              <a:endParaRPr lang="en-GB" sz="1700" kern="1200" dirty="0"/>
            </a:p>
            <a:p>
              <a:pPr marL="363538" lvl="1" indent="-363538" algn="l" defTabSz="755650">
                <a:lnSpc>
                  <a:spcPct val="90000"/>
                </a:lnSpc>
                <a:spcBef>
                  <a:spcPct val="0"/>
                </a:spcBef>
                <a:spcAft>
                  <a:spcPct val="15000"/>
                </a:spcAft>
                <a:buFont typeface="+mj-lt"/>
                <a:buAutoNum type="arabicParenR"/>
              </a:pPr>
              <a:r>
                <a:rPr lang="en-GB" sz="1700" kern="1200" dirty="0" smtClean="0"/>
                <a:t>Scope and boundaries</a:t>
              </a:r>
            </a:p>
            <a:p>
              <a:pPr marL="363538" lvl="1" indent="-363538" algn="l" defTabSz="755650">
                <a:lnSpc>
                  <a:spcPct val="90000"/>
                </a:lnSpc>
                <a:spcBef>
                  <a:spcPct val="0"/>
                </a:spcBef>
                <a:spcAft>
                  <a:spcPct val="15000"/>
                </a:spcAft>
                <a:buFont typeface="+mj-lt"/>
                <a:buAutoNum type="arabicParenR"/>
              </a:pPr>
              <a:r>
                <a:rPr lang="en-GB" sz="1700" kern="1200" dirty="0" smtClean="0"/>
                <a:t>Resources &amp; information</a:t>
              </a:r>
            </a:p>
            <a:p>
              <a:pPr marL="363538" lvl="1" indent="-363538" algn="l" defTabSz="755650">
                <a:lnSpc>
                  <a:spcPct val="90000"/>
                </a:lnSpc>
                <a:spcBef>
                  <a:spcPct val="0"/>
                </a:spcBef>
                <a:spcAft>
                  <a:spcPct val="15000"/>
                </a:spcAft>
                <a:buFont typeface="+mj-lt"/>
                <a:buAutoNum type="arabicParenR"/>
              </a:pPr>
              <a:r>
                <a:rPr lang="en-GB" sz="1700" dirty="0" smtClean="0"/>
                <a:t>Ideas</a:t>
              </a:r>
              <a:endParaRPr lang="en-GB" sz="1700" kern="1200" dirty="0" smtClean="0"/>
            </a:p>
          </p:txBody>
        </p:sp>
        <p:sp>
          <p:nvSpPr>
            <p:cNvPr id="12" name="Freeform 11"/>
            <p:cNvSpPr/>
            <p:nvPr/>
          </p:nvSpPr>
          <p:spPr>
            <a:xfrm>
              <a:off x="2758519" y="1776094"/>
              <a:ext cx="566109" cy="438555"/>
            </a:xfrm>
            <a:custGeom>
              <a:avLst/>
              <a:gdLst>
                <a:gd name="connsiteX0" fmla="*/ 0 w 566109"/>
                <a:gd name="connsiteY0" fmla="*/ 87711 h 438555"/>
                <a:gd name="connsiteX1" fmla="*/ 346832 w 566109"/>
                <a:gd name="connsiteY1" fmla="*/ 87711 h 438555"/>
                <a:gd name="connsiteX2" fmla="*/ 346832 w 566109"/>
                <a:gd name="connsiteY2" fmla="*/ 0 h 438555"/>
                <a:gd name="connsiteX3" fmla="*/ 566109 w 566109"/>
                <a:gd name="connsiteY3" fmla="*/ 219278 h 438555"/>
                <a:gd name="connsiteX4" fmla="*/ 346832 w 566109"/>
                <a:gd name="connsiteY4" fmla="*/ 438555 h 438555"/>
                <a:gd name="connsiteX5" fmla="*/ 346832 w 566109"/>
                <a:gd name="connsiteY5" fmla="*/ 350844 h 438555"/>
                <a:gd name="connsiteX6" fmla="*/ 0 w 566109"/>
                <a:gd name="connsiteY6" fmla="*/ 350844 h 438555"/>
                <a:gd name="connsiteX7" fmla="*/ 0 w 566109"/>
                <a:gd name="connsiteY7" fmla="*/ 87711 h 438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6109" h="438555">
                  <a:moveTo>
                    <a:pt x="0" y="87711"/>
                  </a:moveTo>
                  <a:lnTo>
                    <a:pt x="346832" y="87711"/>
                  </a:lnTo>
                  <a:lnTo>
                    <a:pt x="346832" y="0"/>
                  </a:lnTo>
                  <a:lnTo>
                    <a:pt x="566109" y="219278"/>
                  </a:lnTo>
                  <a:lnTo>
                    <a:pt x="346832" y="438555"/>
                  </a:lnTo>
                  <a:lnTo>
                    <a:pt x="346832" y="350844"/>
                  </a:lnTo>
                  <a:lnTo>
                    <a:pt x="0" y="350844"/>
                  </a:lnTo>
                  <a:lnTo>
                    <a:pt x="0" y="87711"/>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87711" rIns="131566" bIns="87711" numCol="1" spcCol="1270" anchor="ctr" anchorCtr="0">
              <a:noAutofit/>
            </a:bodyPr>
            <a:lstStyle/>
            <a:p>
              <a:pPr lvl="0" algn="ctr" defTabSz="622300">
                <a:lnSpc>
                  <a:spcPct val="90000"/>
                </a:lnSpc>
                <a:spcBef>
                  <a:spcPct val="0"/>
                </a:spcBef>
                <a:spcAft>
                  <a:spcPct val="35000"/>
                </a:spcAft>
              </a:pPr>
              <a:endParaRPr lang="en-GB" sz="1400" kern="1200"/>
            </a:p>
          </p:txBody>
        </p:sp>
        <p:sp>
          <p:nvSpPr>
            <p:cNvPr id="13" name="Freeform 12"/>
            <p:cNvSpPr/>
            <p:nvPr/>
          </p:nvSpPr>
          <p:spPr>
            <a:xfrm>
              <a:off x="3559617" y="1750572"/>
              <a:ext cx="1761471" cy="734399"/>
            </a:xfrm>
            <a:custGeom>
              <a:avLst/>
              <a:gdLst>
                <a:gd name="connsiteX0" fmla="*/ 0 w 1761471"/>
                <a:gd name="connsiteY0" fmla="*/ 73440 h 734399"/>
                <a:gd name="connsiteX1" fmla="*/ 73440 w 1761471"/>
                <a:gd name="connsiteY1" fmla="*/ 0 h 734399"/>
                <a:gd name="connsiteX2" fmla="*/ 1688031 w 1761471"/>
                <a:gd name="connsiteY2" fmla="*/ 0 h 734399"/>
                <a:gd name="connsiteX3" fmla="*/ 1761471 w 1761471"/>
                <a:gd name="connsiteY3" fmla="*/ 73440 h 734399"/>
                <a:gd name="connsiteX4" fmla="*/ 1761471 w 1761471"/>
                <a:gd name="connsiteY4" fmla="*/ 660959 h 734399"/>
                <a:gd name="connsiteX5" fmla="*/ 1688031 w 1761471"/>
                <a:gd name="connsiteY5" fmla="*/ 734399 h 734399"/>
                <a:gd name="connsiteX6" fmla="*/ 73440 w 1761471"/>
                <a:gd name="connsiteY6" fmla="*/ 734399 h 734399"/>
                <a:gd name="connsiteX7" fmla="*/ 0 w 1761471"/>
                <a:gd name="connsiteY7" fmla="*/ 660959 h 734399"/>
                <a:gd name="connsiteX8" fmla="*/ 0 w 1761471"/>
                <a:gd name="connsiteY8" fmla="*/ 73440 h 734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1471" h="734399">
                  <a:moveTo>
                    <a:pt x="0" y="73440"/>
                  </a:moveTo>
                  <a:cubicBezTo>
                    <a:pt x="0" y="32880"/>
                    <a:pt x="32880" y="0"/>
                    <a:pt x="73440" y="0"/>
                  </a:cubicBezTo>
                  <a:lnTo>
                    <a:pt x="1688031" y="0"/>
                  </a:lnTo>
                  <a:cubicBezTo>
                    <a:pt x="1728591" y="0"/>
                    <a:pt x="1761471" y="32880"/>
                    <a:pt x="1761471" y="73440"/>
                  </a:cubicBezTo>
                  <a:lnTo>
                    <a:pt x="1761471" y="660959"/>
                  </a:lnTo>
                  <a:cubicBezTo>
                    <a:pt x="1761471" y="701519"/>
                    <a:pt x="1728591" y="734399"/>
                    <a:pt x="1688031" y="734399"/>
                  </a:cubicBezTo>
                  <a:lnTo>
                    <a:pt x="73440" y="734399"/>
                  </a:lnTo>
                  <a:cubicBezTo>
                    <a:pt x="32880" y="734399"/>
                    <a:pt x="0" y="701519"/>
                    <a:pt x="0" y="660959"/>
                  </a:cubicBezTo>
                  <a:lnTo>
                    <a:pt x="0" y="73440"/>
                  </a:lnTo>
                  <a:close/>
                </a:path>
              </a:pathLst>
            </a:custGeom>
            <a:solidFill>
              <a:schemeClr val="accent3">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0904" tIns="120904" rIns="120904" bIns="309569" numCol="1" spcCol="1270" anchor="t" anchorCtr="0">
              <a:noAutofit/>
            </a:bodyPr>
            <a:lstStyle/>
            <a:p>
              <a:pPr lvl="0" algn="l" defTabSz="755650">
                <a:lnSpc>
                  <a:spcPct val="90000"/>
                </a:lnSpc>
                <a:spcBef>
                  <a:spcPct val="0"/>
                </a:spcBef>
                <a:spcAft>
                  <a:spcPct val="35000"/>
                </a:spcAft>
              </a:pPr>
              <a:r>
                <a:rPr lang="en-GB" sz="1700" b="1" kern="1200" dirty="0" smtClean="0"/>
                <a:t>Plan</a:t>
              </a:r>
              <a:endParaRPr lang="en-GB" sz="1700" b="1" kern="1200" dirty="0"/>
            </a:p>
          </p:txBody>
        </p:sp>
        <p:sp>
          <p:nvSpPr>
            <p:cNvPr id="14" name="Freeform 13"/>
            <p:cNvSpPr/>
            <p:nvPr/>
          </p:nvSpPr>
          <p:spPr>
            <a:xfrm>
              <a:off x="3559617" y="2240172"/>
              <a:ext cx="2122255" cy="2677500"/>
            </a:xfrm>
            <a:custGeom>
              <a:avLst/>
              <a:gdLst>
                <a:gd name="connsiteX0" fmla="*/ 0 w 1761471"/>
                <a:gd name="connsiteY0" fmla="*/ 176147 h 2677500"/>
                <a:gd name="connsiteX1" fmla="*/ 176147 w 1761471"/>
                <a:gd name="connsiteY1" fmla="*/ 0 h 2677500"/>
                <a:gd name="connsiteX2" fmla="*/ 1585324 w 1761471"/>
                <a:gd name="connsiteY2" fmla="*/ 0 h 2677500"/>
                <a:gd name="connsiteX3" fmla="*/ 1761471 w 1761471"/>
                <a:gd name="connsiteY3" fmla="*/ 176147 h 2677500"/>
                <a:gd name="connsiteX4" fmla="*/ 1761471 w 1761471"/>
                <a:gd name="connsiteY4" fmla="*/ 2501353 h 2677500"/>
                <a:gd name="connsiteX5" fmla="*/ 1585324 w 1761471"/>
                <a:gd name="connsiteY5" fmla="*/ 2677500 h 2677500"/>
                <a:gd name="connsiteX6" fmla="*/ 176147 w 1761471"/>
                <a:gd name="connsiteY6" fmla="*/ 2677500 h 2677500"/>
                <a:gd name="connsiteX7" fmla="*/ 0 w 1761471"/>
                <a:gd name="connsiteY7" fmla="*/ 2501353 h 2677500"/>
                <a:gd name="connsiteX8" fmla="*/ 0 w 1761471"/>
                <a:gd name="connsiteY8" fmla="*/ 176147 h 267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1471" h="2677500">
                  <a:moveTo>
                    <a:pt x="0" y="176147"/>
                  </a:moveTo>
                  <a:cubicBezTo>
                    <a:pt x="0" y="78864"/>
                    <a:pt x="78864" y="0"/>
                    <a:pt x="176147" y="0"/>
                  </a:cubicBezTo>
                  <a:lnTo>
                    <a:pt x="1585324" y="0"/>
                  </a:lnTo>
                  <a:cubicBezTo>
                    <a:pt x="1682607" y="0"/>
                    <a:pt x="1761471" y="78864"/>
                    <a:pt x="1761471" y="176147"/>
                  </a:cubicBezTo>
                  <a:lnTo>
                    <a:pt x="1761471" y="2501353"/>
                  </a:lnTo>
                  <a:cubicBezTo>
                    <a:pt x="1761471" y="2598636"/>
                    <a:pt x="1682607" y="2677500"/>
                    <a:pt x="1585324" y="2677500"/>
                  </a:cubicBezTo>
                  <a:lnTo>
                    <a:pt x="176147" y="2677500"/>
                  </a:lnTo>
                  <a:cubicBezTo>
                    <a:pt x="78864" y="2677500"/>
                    <a:pt x="0" y="2598636"/>
                    <a:pt x="0" y="2501353"/>
                  </a:cubicBezTo>
                  <a:lnTo>
                    <a:pt x="0" y="176147"/>
                  </a:lnTo>
                  <a:close/>
                </a:path>
              </a:pathLst>
            </a:custGeom>
            <a:solidFill>
              <a:schemeClr val="bg1"/>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72496" tIns="172496" rIns="172496" bIns="172496" numCol="1" spcCol="1270" anchor="t" anchorCtr="0">
              <a:noAutofit/>
            </a:bodyPr>
            <a:lstStyle/>
            <a:p>
              <a:pPr marL="342900" lvl="1" indent="-342900" algn="l" defTabSz="755650">
                <a:lnSpc>
                  <a:spcPct val="90000"/>
                </a:lnSpc>
                <a:spcBef>
                  <a:spcPct val="0"/>
                </a:spcBef>
                <a:spcAft>
                  <a:spcPct val="15000"/>
                </a:spcAft>
                <a:buFont typeface="+mj-lt"/>
                <a:buAutoNum type="arabicParenR" startAt="8"/>
              </a:pPr>
              <a:r>
                <a:rPr lang="en-GB" sz="1700" kern="1200" dirty="0" smtClean="0"/>
                <a:t>Project plan</a:t>
              </a:r>
              <a:endParaRPr lang="en-GB" sz="1700" kern="1200" dirty="0"/>
            </a:p>
            <a:p>
              <a:pPr marL="342900" lvl="1" indent="-342900" algn="l" defTabSz="755650">
                <a:lnSpc>
                  <a:spcPct val="90000"/>
                </a:lnSpc>
                <a:spcBef>
                  <a:spcPct val="0"/>
                </a:spcBef>
                <a:spcAft>
                  <a:spcPct val="15000"/>
                </a:spcAft>
                <a:buFont typeface="+mj-lt"/>
                <a:buAutoNum type="arabicParenR" startAt="8"/>
              </a:pPr>
              <a:r>
                <a:rPr lang="en-GB" sz="1700" kern="1200" dirty="0" smtClean="0"/>
                <a:t>Risks, mitigations &amp; contingencies</a:t>
              </a:r>
              <a:endParaRPr lang="en-GB" sz="1700" kern="1200" dirty="0"/>
            </a:p>
            <a:p>
              <a:pPr marL="342900" lvl="1" indent="-342900" algn="l" defTabSz="755650">
                <a:lnSpc>
                  <a:spcPct val="90000"/>
                </a:lnSpc>
                <a:spcBef>
                  <a:spcPct val="0"/>
                </a:spcBef>
                <a:spcAft>
                  <a:spcPct val="15000"/>
                </a:spcAft>
                <a:buFont typeface="+mj-lt"/>
                <a:buAutoNum type="arabicParenR" startAt="8"/>
              </a:pPr>
              <a:r>
                <a:rPr lang="en-GB" sz="1700" kern="1200" dirty="0" smtClean="0"/>
                <a:t>Design, structure, resources</a:t>
              </a:r>
              <a:endParaRPr lang="en-GB" sz="1700" kern="1200" dirty="0"/>
            </a:p>
          </p:txBody>
        </p:sp>
        <p:sp>
          <p:nvSpPr>
            <p:cNvPr id="15" name="Freeform 14"/>
            <p:cNvSpPr/>
            <p:nvPr/>
          </p:nvSpPr>
          <p:spPr>
            <a:xfrm>
              <a:off x="5588122" y="1776094"/>
              <a:ext cx="566109" cy="438555"/>
            </a:xfrm>
            <a:custGeom>
              <a:avLst/>
              <a:gdLst>
                <a:gd name="connsiteX0" fmla="*/ 0 w 566109"/>
                <a:gd name="connsiteY0" fmla="*/ 87711 h 438555"/>
                <a:gd name="connsiteX1" fmla="*/ 346832 w 566109"/>
                <a:gd name="connsiteY1" fmla="*/ 87711 h 438555"/>
                <a:gd name="connsiteX2" fmla="*/ 346832 w 566109"/>
                <a:gd name="connsiteY2" fmla="*/ 0 h 438555"/>
                <a:gd name="connsiteX3" fmla="*/ 566109 w 566109"/>
                <a:gd name="connsiteY3" fmla="*/ 219278 h 438555"/>
                <a:gd name="connsiteX4" fmla="*/ 346832 w 566109"/>
                <a:gd name="connsiteY4" fmla="*/ 438555 h 438555"/>
                <a:gd name="connsiteX5" fmla="*/ 346832 w 566109"/>
                <a:gd name="connsiteY5" fmla="*/ 350844 h 438555"/>
                <a:gd name="connsiteX6" fmla="*/ 0 w 566109"/>
                <a:gd name="connsiteY6" fmla="*/ 350844 h 438555"/>
                <a:gd name="connsiteX7" fmla="*/ 0 w 566109"/>
                <a:gd name="connsiteY7" fmla="*/ 87711 h 438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6109" h="438555">
                  <a:moveTo>
                    <a:pt x="0" y="87711"/>
                  </a:moveTo>
                  <a:lnTo>
                    <a:pt x="346832" y="87711"/>
                  </a:lnTo>
                  <a:lnTo>
                    <a:pt x="346832" y="0"/>
                  </a:lnTo>
                  <a:lnTo>
                    <a:pt x="566109" y="219278"/>
                  </a:lnTo>
                  <a:lnTo>
                    <a:pt x="346832" y="438555"/>
                  </a:lnTo>
                  <a:lnTo>
                    <a:pt x="346832" y="350844"/>
                  </a:lnTo>
                  <a:lnTo>
                    <a:pt x="0" y="350844"/>
                  </a:lnTo>
                  <a:lnTo>
                    <a:pt x="0" y="87711"/>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87711" rIns="131566" bIns="87711" numCol="1" spcCol="1270" anchor="ctr" anchorCtr="0">
              <a:noAutofit/>
            </a:bodyPr>
            <a:lstStyle/>
            <a:p>
              <a:pPr lvl="0" algn="ctr" defTabSz="622300">
                <a:lnSpc>
                  <a:spcPct val="90000"/>
                </a:lnSpc>
                <a:spcBef>
                  <a:spcPct val="0"/>
                </a:spcBef>
                <a:spcAft>
                  <a:spcPct val="35000"/>
                </a:spcAft>
              </a:pPr>
              <a:endParaRPr lang="en-GB" sz="1400" kern="1200"/>
            </a:p>
          </p:txBody>
        </p:sp>
        <p:sp>
          <p:nvSpPr>
            <p:cNvPr id="16" name="Freeform 15"/>
            <p:cNvSpPr/>
            <p:nvPr/>
          </p:nvSpPr>
          <p:spPr>
            <a:xfrm>
              <a:off x="6389220" y="1750572"/>
              <a:ext cx="1761471" cy="734399"/>
            </a:xfrm>
            <a:custGeom>
              <a:avLst/>
              <a:gdLst>
                <a:gd name="connsiteX0" fmla="*/ 0 w 1761471"/>
                <a:gd name="connsiteY0" fmla="*/ 73440 h 734399"/>
                <a:gd name="connsiteX1" fmla="*/ 73440 w 1761471"/>
                <a:gd name="connsiteY1" fmla="*/ 0 h 734399"/>
                <a:gd name="connsiteX2" fmla="*/ 1688031 w 1761471"/>
                <a:gd name="connsiteY2" fmla="*/ 0 h 734399"/>
                <a:gd name="connsiteX3" fmla="*/ 1761471 w 1761471"/>
                <a:gd name="connsiteY3" fmla="*/ 73440 h 734399"/>
                <a:gd name="connsiteX4" fmla="*/ 1761471 w 1761471"/>
                <a:gd name="connsiteY4" fmla="*/ 660959 h 734399"/>
                <a:gd name="connsiteX5" fmla="*/ 1688031 w 1761471"/>
                <a:gd name="connsiteY5" fmla="*/ 734399 h 734399"/>
                <a:gd name="connsiteX6" fmla="*/ 73440 w 1761471"/>
                <a:gd name="connsiteY6" fmla="*/ 734399 h 734399"/>
                <a:gd name="connsiteX7" fmla="*/ 0 w 1761471"/>
                <a:gd name="connsiteY7" fmla="*/ 660959 h 734399"/>
                <a:gd name="connsiteX8" fmla="*/ 0 w 1761471"/>
                <a:gd name="connsiteY8" fmla="*/ 73440 h 734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1471" h="734399">
                  <a:moveTo>
                    <a:pt x="0" y="73440"/>
                  </a:moveTo>
                  <a:cubicBezTo>
                    <a:pt x="0" y="32880"/>
                    <a:pt x="32880" y="0"/>
                    <a:pt x="73440" y="0"/>
                  </a:cubicBezTo>
                  <a:lnTo>
                    <a:pt x="1688031" y="0"/>
                  </a:lnTo>
                  <a:cubicBezTo>
                    <a:pt x="1728591" y="0"/>
                    <a:pt x="1761471" y="32880"/>
                    <a:pt x="1761471" y="73440"/>
                  </a:cubicBezTo>
                  <a:lnTo>
                    <a:pt x="1761471" y="660959"/>
                  </a:lnTo>
                  <a:cubicBezTo>
                    <a:pt x="1761471" y="701519"/>
                    <a:pt x="1728591" y="734399"/>
                    <a:pt x="1688031" y="734399"/>
                  </a:cubicBezTo>
                  <a:lnTo>
                    <a:pt x="73440" y="734399"/>
                  </a:lnTo>
                  <a:cubicBezTo>
                    <a:pt x="32880" y="734399"/>
                    <a:pt x="0" y="701519"/>
                    <a:pt x="0" y="660959"/>
                  </a:cubicBezTo>
                  <a:lnTo>
                    <a:pt x="0" y="73440"/>
                  </a:lnTo>
                  <a:close/>
                </a:path>
              </a:pathLst>
            </a:custGeom>
            <a:solidFill>
              <a:schemeClr val="accent3">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0904" tIns="120904" rIns="120904" bIns="309569" numCol="1" spcCol="1270" anchor="t" anchorCtr="0">
              <a:noAutofit/>
            </a:bodyPr>
            <a:lstStyle/>
            <a:p>
              <a:pPr lvl="0" algn="l" defTabSz="755650">
                <a:lnSpc>
                  <a:spcPct val="90000"/>
                </a:lnSpc>
                <a:spcBef>
                  <a:spcPct val="0"/>
                </a:spcBef>
                <a:spcAft>
                  <a:spcPct val="35000"/>
                </a:spcAft>
              </a:pPr>
              <a:r>
                <a:rPr lang="en-GB" sz="1700" b="1" kern="1200" dirty="0" smtClean="0"/>
                <a:t>Do</a:t>
              </a:r>
              <a:endParaRPr lang="en-GB" sz="1700" b="1" kern="1200" dirty="0"/>
            </a:p>
          </p:txBody>
        </p:sp>
        <p:sp>
          <p:nvSpPr>
            <p:cNvPr id="17" name="Freeform 16"/>
            <p:cNvSpPr/>
            <p:nvPr/>
          </p:nvSpPr>
          <p:spPr>
            <a:xfrm>
              <a:off x="6389220" y="2240172"/>
              <a:ext cx="2122256" cy="2677500"/>
            </a:xfrm>
            <a:custGeom>
              <a:avLst/>
              <a:gdLst>
                <a:gd name="connsiteX0" fmla="*/ 0 w 1761471"/>
                <a:gd name="connsiteY0" fmla="*/ 176147 h 2677500"/>
                <a:gd name="connsiteX1" fmla="*/ 176147 w 1761471"/>
                <a:gd name="connsiteY1" fmla="*/ 0 h 2677500"/>
                <a:gd name="connsiteX2" fmla="*/ 1585324 w 1761471"/>
                <a:gd name="connsiteY2" fmla="*/ 0 h 2677500"/>
                <a:gd name="connsiteX3" fmla="*/ 1761471 w 1761471"/>
                <a:gd name="connsiteY3" fmla="*/ 176147 h 2677500"/>
                <a:gd name="connsiteX4" fmla="*/ 1761471 w 1761471"/>
                <a:gd name="connsiteY4" fmla="*/ 2501353 h 2677500"/>
                <a:gd name="connsiteX5" fmla="*/ 1585324 w 1761471"/>
                <a:gd name="connsiteY5" fmla="*/ 2677500 h 2677500"/>
                <a:gd name="connsiteX6" fmla="*/ 176147 w 1761471"/>
                <a:gd name="connsiteY6" fmla="*/ 2677500 h 2677500"/>
                <a:gd name="connsiteX7" fmla="*/ 0 w 1761471"/>
                <a:gd name="connsiteY7" fmla="*/ 2501353 h 2677500"/>
                <a:gd name="connsiteX8" fmla="*/ 0 w 1761471"/>
                <a:gd name="connsiteY8" fmla="*/ 176147 h 267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1471" h="2677500">
                  <a:moveTo>
                    <a:pt x="0" y="176147"/>
                  </a:moveTo>
                  <a:cubicBezTo>
                    <a:pt x="0" y="78864"/>
                    <a:pt x="78864" y="0"/>
                    <a:pt x="176147" y="0"/>
                  </a:cubicBezTo>
                  <a:lnTo>
                    <a:pt x="1585324" y="0"/>
                  </a:lnTo>
                  <a:cubicBezTo>
                    <a:pt x="1682607" y="0"/>
                    <a:pt x="1761471" y="78864"/>
                    <a:pt x="1761471" y="176147"/>
                  </a:cubicBezTo>
                  <a:lnTo>
                    <a:pt x="1761471" y="2501353"/>
                  </a:lnTo>
                  <a:cubicBezTo>
                    <a:pt x="1761471" y="2598636"/>
                    <a:pt x="1682607" y="2677500"/>
                    <a:pt x="1585324" y="2677500"/>
                  </a:cubicBezTo>
                  <a:lnTo>
                    <a:pt x="176147" y="2677500"/>
                  </a:lnTo>
                  <a:cubicBezTo>
                    <a:pt x="78864" y="2677500"/>
                    <a:pt x="0" y="2598636"/>
                    <a:pt x="0" y="2501353"/>
                  </a:cubicBezTo>
                  <a:lnTo>
                    <a:pt x="0" y="176147"/>
                  </a:lnTo>
                  <a:close/>
                </a:path>
              </a:pathLst>
            </a:custGeom>
            <a:solidFill>
              <a:schemeClr val="bg1"/>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72496" tIns="172496" rIns="172496" bIns="172496" numCol="1" spcCol="1270" anchor="t" anchorCtr="0">
              <a:noAutofit/>
            </a:bodyPr>
            <a:lstStyle/>
            <a:p>
              <a:pPr marL="171450" lvl="1" indent="0" algn="l" defTabSz="755650">
                <a:lnSpc>
                  <a:spcPct val="90000"/>
                </a:lnSpc>
                <a:spcBef>
                  <a:spcPct val="0"/>
                </a:spcBef>
                <a:spcAft>
                  <a:spcPct val="15000"/>
                </a:spcAft>
                <a:buChar char="••"/>
              </a:pPr>
              <a:endParaRPr lang="en-GB" sz="1700" kern="1200" dirty="0"/>
            </a:p>
            <a:p>
              <a:pPr marL="712788" lvl="1" indent="-349250" algn="l" defTabSz="755650">
                <a:lnSpc>
                  <a:spcPct val="90000"/>
                </a:lnSpc>
                <a:spcBef>
                  <a:spcPct val="0"/>
                </a:spcBef>
                <a:spcAft>
                  <a:spcPct val="15000"/>
                </a:spcAft>
                <a:buFont typeface="+mj-lt"/>
                <a:buAutoNum type="arabicParenR" startAt="12"/>
              </a:pPr>
              <a:r>
                <a:rPr lang="en-GB" sz="1700" kern="1200" dirty="0" smtClean="0"/>
                <a:t>Implement</a:t>
              </a:r>
            </a:p>
            <a:p>
              <a:pPr marL="712788" lvl="1" indent="-349250" algn="l" defTabSz="755650">
                <a:lnSpc>
                  <a:spcPct val="90000"/>
                </a:lnSpc>
                <a:spcBef>
                  <a:spcPct val="0"/>
                </a:spcBef>
                <a:spcAft>
                  <a:spcPct val="15000"/>
                </a:spcAft>
                <a:buFont typeface="+mj-lt"/>
                <a:buAutoNum type="arabicParenR" startAt="12"/>
              </a:pPr>
              <a:endParaRPr lang="en-GB" sz="1700" dirty="0" smtClean="0"/>
            </a:p>
            <a:p>
              <a:pPr marL="712788" lvl="1" indent="-349250" algn="l" defTabSz="755650">
                <a:lnSpc>
                  <a:spcPct val="90000"/>
                </a:lnSpc>
                <a:spcBef>
                  <a:spcPct val="0"/>
                </a:spcBef>
                <a:spcAft>
                  <a:spcPct val="15000"/>
                </a:spcAft>
                <a:buFont typeface="+mj-lt"/>
                <a:buAutoNum type="arabicParenR" startAt="12"/>
              </a:pPr>
              <a:r>
                <a:rPr lang="en-GB" sz="1700" dirty="0" smtClean="0"/>
                <a:t>Evaluate</a:t>
              </a:r>
            </a:p>
            <a:p>
              <a:pPr marL="712788" lvl="1" indent="-349250" algn="l" defTabSz="755650">
                <a:lnSpc>
                  <a:spcPct val="90000"/>
                </a:lnSpc>
                <a:spcBef>
                  <a:spcPct val="0"/>
                </a:spcBef>
                <a:spcAft>
                  <a:spcPct val="15000"/>
                </a:spcAft>
                <a:buFont typeface="+mj-lt"/>
                <a:buAutoNum type="arabicParenR" startAt="12"/>
              </a:pPr>
              <a:endParaRPr lang="en-GB" sz="1700" kern="1200" dirty="0" smtClean="0"/>
            </a:p>
            <a:p>
              <a:pPr marL="712788" lvl="1" indent="-349250" algn="l" defTabSz="755650">
                <a:lnSpc>
                  <a:spcPct val="90000"/>
                </a:lnSpc>
                <a:spcBef>
                  <a:spcPct val="0"/>
                </a:spcBef>
                <a:spcAft>
                  <a:spcPct val="15000"/>
                </a:spcAft>
                <a:buFont typeface="+mj-lt"/>
                <a:buAutoNum type="arabicParenR" startAt="12"/>
              </a:pPr>
              <a:r>
                <a:rPr lang="en-GB" sz="1700" kern="1200" dirty="0" smtClean="0"/>
                <a:t>Tweak and improve</a:t>
              </a:r>
            </a:p>
          </p:txBody>
        </p:sp>
      </p:grpSp>
      <p:sp>
        <p:nvSpPr>
          <p:cNvPr id="5" name="Curved Right Arrow 4"/>
          <p:cNvSpPr/>
          <p:nvPr/>
        </p:nvSpPr>
        <p:spPr>
          <a:xfrm flipV="1">
            <a:off x="6383989" y="3267637"/>
            <a:ext cx="359263" cy="59167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Curved Right Arrow 5"/>
          <p:cNvSpPr/>
          <p:nvPr/>
        </p:nvSpPr>
        <p:spPr>
          <a:xfrm flipV="1">
            <a:off x="6383989" y="2689413"/>
            <a:ext cx="359263" cy="540393"/>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Curved Right Arrow 7"/>
          <p:cNvSpPr/>
          <p:nvPr/>
        </p:nvSpPr>
        <p:spPr>
          <a:xfrm flipH="1">
            <a:off x="8194590" y="3330390"/>
            <a:ext cx="388520" cy="59167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Curved Right Arrow 6"/>
          <p:cNvSpPr/>
          <p:nvPr/>
        </p:nvSpPr>
        <p:spPr>
          <a:xfrm flipH="1">
            <a:off x="8194590" y="2711825"/>
            <a:ext cx="388520" cy="59167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Left Arrow 23"/>
          <p:cNvSpPr/>
          <p:nvPr/>
        </p:nvSpPr>
        <p:spPr>
          <a:xfrm>
            <a:off x="2133951" y="4265810"/>
            <a:ext cx="389965" cy="259296"/>
          </a:xfrm>
          <a:prstGeom prst="leftArrow">
            <a:avLst/>
          </a:prstGeom>
          <a:ln w="412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Left Arrow 24"/>
          <p:cNvSpPr/>
          <p:nvPr/>
        </p:nvSpPr>
        <p:spPr>
          <a:xfrm flipH="1">
            <a:off x="5969205" y="3335926"/>
            <a:ext cx="389965" cy="226423"/>
          </a:xfrm>
          <a:prstGeom prst="leftArrow">
            <a:avLst/>
          </a:prstGeom>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Left Arrow 25"/>
          <p:cNvSpPr/>
          <p:nvPr/>
        </p:nvSpPr>
        <p:spPr>
          <a:xfrm flipH="1">
            <a:off x="3211694" y="2546903"/>
            <a:ext cx="389965" cy="303690"/>
          </a:xfrm>
          <a:prstGeom prst="leftArrow">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Elbow Connector 28"/>
          <p:cNvCxnSpPr>
            <a:stCxn id="25" idx="3"/>
            <a:endCxn id="24" idx="3"/>
          </p:cNvCxnSpPr>
          <p:nvPr/>
        </p:nvCxnSpPr>
        <p:spPr>
          <a:xfrm rot="10800000" flipV="1">
            <a:off x="2523917" y="3449138"/>
            <a:ext cx="3445289" cy="946320"/>
          </a:xfrm>
          <a:prstGeom prst="bentConnector3">
            <a:avLst>
              <a:gd name="adj1" fmla="val 50000"/>
            </a:avLst>
          </a:prstGeom>
          <a:ln w="174625"/>
        </p:spPr>
        <p:style>
          <a:lnRef idx="1">
            <a:schemeClr val="accent1"/>
          </a:lnRef>
          <a:fillRef idx="0">
            <a:schemeClr val="accent1"/>
          </a:fillRef>
          <a:effectRef idx="0">
            <a:schemeClr val="accent1"/>
          </a:effectRef>
          <a:fontRef idx="minor">
            <a:schemeClr val="tx1"/>
          </a:fontRef>
        </p:style>
      </p:cxnSp>
      <p:cxnSp>
        <p:nvCxnSpPr>
          <p:cNvPr id="33" name="Elbow Connector 32"/>
          <p:cNvCxnSpPr>
            <a:stCxn id="26" idx="3"/>
            <a:endCxn id="24" idx="3"/>
          </p:cNvCxnSpPr>
          <p:nvPr/>
        </p:nvCxnSpPr>
        <p:spPr>
          <a:xfrm rot="10800000" flipV="1">
            <a:off x="2523916" y="2698748"/>
            <a:ext cx="687778" cy="1696710"/>
          </a:xfrm>
          <a:prstGeom prst="bentConnector3">
            <a:avLst>
              <a:gd name="adj1" fmla="val 50000"/>
            </a:avLst>
          </a:prstGeom>
          <a:ln w="165100"/>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2854308" y="2562593"/>
            <a:ext cx="729687" cy="288000"/>
          </a:xfrm>
          <a:prstGeom prst="rect">
            <a:avLst/>
          </a:prstGeom>
          <a:noFill/>
        </p:spPr>
        <p:txBody>
          <a:bodyPr wrap="none" rtlCol="0">
            <a:spAutoFit/>
          </a:bodyPr>
          <a:lstStyle/>
          <a:p>
            <a:r>
              <a:rPr lang="en-GB" sz="1200" dirty="0" smtClean="0"/>
              <a:t>Review!</a:t>
            </a:r>
            <a:endParaRPr lang="en-GB" sz="1200" dirty="0"/>
          </a:p>
        </p:txBody>
      </p:sp>
      <p:sp>
        <p:nvSpPr>
          <p:cNvPr id="38" name="TextBox 37"/>
          <p:cNvSpPr txBox="1"/>
          <p:nvPr/>
        </p:nvSpPr>
        <p:spPr>
          <a:xfrm>
            <a:off x="5563857" y="3310637"/>
            <a:ext cx="729687" cy="276999"/>
          </a:xfrm>
          <a:prstGeom prst="rect">
            <a:avLst/>
          </a:prstGeom>
          <a:noFill/>
        </p:spPr>
        <p:txBody>
          <a:bodyPr wrap="none" rtlCol="0">
            <a:spAutoFit/>
          </a:bodyPr>
          <a:lstStyle/>
          <a:p>
            <a:r>
              <a:rPr lang="en-GB" sz="1200" dirty="0" smtClean="0"/>
              <a:t>Review!</a:t>
            </a:r>
            <a:endParaRPr lang="en-GB" sz="1200" dirty="0"/>
          </a:p>
        </p:txBody>
      </p:sp>
      <p:sp>
        <p:nvSpPr>
          <p:cNvPr id="32" name="TextBox 31"/>
          <p:cNvSpPr txBox="1"/>
          <p:nvPr/>
        </p:nvSpPr>
        <p:spPr>
          <a:xfrm>
            <a:off x="2228289" y="4249793"/>
            <a:ext cx="720000" cy="252000"/>
          </a:xfrm>
          <a:prstGeom prst="rect">
            <a:avLst/>
          </a:prstGeom>
          <a:noFill/>
        </p:spPr>
        <p:txBody>
          <a:bodyPr wrap="none" rtlCol="0">
            <a:spAutoFit/>
          </a:bodyPr>
          <a:lstStyle/>
          <a:p>
            <a:r>
              <a:rPr lang="en-GB" sz="1200" dirty="0" smtClean="0"/>
              <a:t>Review!</a:t>
            </a:r>
            <a:endParaRPr lang="en-GB" sz="1200" dirty="0"/>
          </a:p>
        </p:txBody>
      </p:sp>
    </p:spTree>
    <p:extLst>
      <p:ext uri="{BB962C8B-B14F-4D97-AF65-F5344CB8AC3E}">
        <p14:creationId xmlns:p14="http://schemas.microsoft.com/office/powerpoint/2010/main" val="505535180"/>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0" name="Title 1"/>
          <p:cNvSpPr>
            <a:spLocks noGrp="1"/>
          </p:cNvSpPr>
          <p:nvPr>
            <p:ph type="title"/>
          </p:nvPr>
        </p:nvSpPr>
        <p:spPr/>
        <p:txBody>
          <a:bodyPr anchor="t">
            <a:normAutofit/>
          </a:bodyPr>
          <a:lstStyle/>
          <a:p>
            <a:r>
              <a:rPr lang="en-GB" sz="3200" dirty="0">
                <a:solidFill>
                  <a:prstClr val="black"/>
                </a:solidFill>
              </a:rPr>
              <a:t>Figure </a:t>
            </a:r>
            <a:r>
              <a:rPr lang="en-GB" sz="3200" dirty="0" smtClean="0">
                <a:solidFill>
                  <a:prstClr val="black"/>
                </a:solidFill>
              </a:rPr>
              <a:t>14.6:  </a:t>
            </a:r>
            <a:r>
              <a:rPr lang="en-GB" sz="3200" b="1" dirty="0">
                <a:solidFill>
                  <a:prstClr val="black"/>
                </a:solidFill>
              </a:rPr>
              <a:t>Circular economy framework</a:t>
            </a:r>
            <a:endParaRPr lang="en-GB" sz="2400" dirty="0"/>
          </a:p>
        </p:txBody>
      </p:sp>
      <p:graphicFrame>
        <p:nvGraphicFramePr>
          <p:cNvPr id="4" name="Content Placeholder 3"/>
          <p:cNvGraphicFramePr>
            <a:graphicFrameLocks noGrp="1"/>
          </p:cNvGraphicFramePr>
          <p:nvPr>
            <p:ph idx="1"/>
            <p:extLst/>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white"/>
                </a:solidFill>
              </a:rPr>
              <a:t>Enablers &amp; </a:t>
            </a:r>
            <a:r>
              <a:rPr lang="en-GB" sz="2000" b="1" i="1" dirty="0" smtClean="0">
                <a:solidFill>
                  <a:prstClr val="white"/>
                </a:solidFill>
              </a:rPr>
              <a:t>accelerators</a:t>
            </a:r>
            <a:endParaRPr lang="en-GB" sz="2000" b="1" i="1" dirty="0">
              <a:solidFill>
                <a:prstClr val="white"/>
              </a:solidFill>
            </a:endParaRP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smtClean="0">
                <a:solidFill>
                  <a:prstClr val="white"/>
                </a:solidFill>
              </a:rPr>
              <a:t>BUSINESS MODELS</a:t>
            </a:r>
          </a:p>
          <a:p>
            <a:pPr algn="ctr"/>
            <a:r>
              <a:rPr lang="en-GB" sz="1600" b="1" dirty="0" smtClean="0">
                <a:solidFill>
                  <a:prstClr val="white"/>
                </a:solidFill>
              </a:rPr>
              <a:t>&amp; RELATIONSHIPS</a:t>
            </a:r>
            <a:endParaRPr lang="en-GB" sz="1600" b="1" dirty="0">
              <a:solidFill>
                <a:prstClr val="white"/>
              </a:solidFill>
            </a:endParaRP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hueOff val="0"/>
                    <a:satOff val="0"/>
                    <a:lumOff val="0"/>
                    <a:alphaOff val="0"/>
                  </a:prstClr>
                </a:solidFill>
              </a:rPr>
              <a:t>Contracts &amp; services</a:t>
            </a:r>
            <a:endParaRPr lang="en-GB" sz="1700" dirty="0">
              <a:solidFill>
                <a:prstClr val="black">
                  <a:hueOff val="0"/>
                  <a:satOff val="0"/>
                  <a:lumOff val="0"/>
                  <a:alphaOff val="0"/>
                </a:prstClr>
              </a:solidFill>
            </a:endParaRP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Biomimicry</a:t>
              </a:r>
              <a:endParaRPr lang="en-GB" sz="1700" dirty="0">
                <a:solidFill>
                  <a:prstClr val="black"/>
                </a:solidFill>
              </a:endParaRPr>
            </a:p>
            <a:p>
              <a:pPr marL="171450" lvl="1" indent="-171450" defTabSz="844550">
                <a:lnSpc>
                  <a:spcPct val="90000"/>
                </a:lnSpc>
                <a:spcAft>
                  <a:spcPct val="15000"/>
                </a:spcAft>
                <a:buFontTx/>
                <a:buChar char="••"/>
              </a:pPr>
              <a:r>
                <a:rPr lang="en-GB" sz="1700" dirty="0" smtClean="0">
                  <a:solidFill>
                    <a:prstClr val="black"/>
                  </a:solidFill>
                </a:rPr>
                <a:t>Green chemistry</a:t>
              </a:r>
            </a:p>
            <a:p>
              <a:pPr marL="171450" lvl="1" indent="-171450" defTabSz="844550">
                <a:lnSpc>
                  <a:spcPct val="90000"/>
                </a:lnSpc>
                <a:spcAft>
                  <a:spcPct val="15000"/>
                </a:spcAft>
                <a:buFontTx/>
                <a:buChar char="••"/>
              </a:pPr>
              <a:r>
                <a:rPr lang="en-GB" sz="1700" dirty="0" smtClean="0">
                  <a:solidFill>
                    <a:prstClr val="black"/>
                  </a:solidFill>
                </a:rPr>
                <a:t>Systems thinking</a:t>
              </a:r>
              <a:endParaRPr lang="en-GB" sz="1700" dirty="0">
                <a:solidFill>
                  <a:prstClr val="black"/>
                </a:solidFill>
              </a:endParaRP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Technology &amp; digital</a:t>
            </a:r>
            <a:endParaRPr lang="en-GB" sz="1700" dirty="0">
              <a:solidFill>
                <a:prstClr val="black"/>
              </a:solidFill>
            </a:endParaRP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solidFill>
              </a:rPr>
              <a:t>Product stewardship</a:t>
            </a:r>
          </a:p>
          <a:p>
            <a:pPr marL="171450" lvl="1" indent="-171450" defTabSz="844550">
              <a:lnSpc>
                <a:spcPct val="90000"/>
              </a:lnSpc>
              <a:spcAft>
                <a:spcPct val="15000"/>
              </a:spcAft>
              <a:buFontTx/>
              <a:buChar char="••"/>
            </a:pPr>
            <a:r>
              <a:rPr lang="en-GB" sz="1700" dirty="0" smtClean="0">
                <a:solidFill>
                  <a:prstClr val="black"/>
                </a:solidFill>
              </a:rPr>
              <a:t>Collaboration</a:t>
            </a:r>
          </a:p>
          <a:p>
            <a:pPr marL="171450" lvl="1" indent="-171450" defTabSz="844550">
              <a:lnSpc>
                <a:spcPct val="90000"/>
              </a:lnSpc>
              <a:spcAft>
                <a:spcPct val="15000"/>
              </a:spcAft>
              <a:buFontTx/>
              <a:buChar char="••"/>
            </a:pPr>
            <a:r>
              <a:rPr lang="en-GB" sz="1700" dirty="0" smtClean="0">
                <a:solidFill>
                  <a:prstClr val="black"/>
                </a:solidFill>
              </a:rPr>
              <a:t>Certification</a:t>
            </a:r>
            <a:endParaRPr lang="en-GB" sz="1700" dirty="0">
              <a:solidFill>
                <a:prstClr val="black"/>
              </a:solidFill>
            </a:endParaRP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smtClean="0">
                <a:solidFill>
                  <a:prstClr val="black">
                    <a:hueOff val="0"/>
                    <a:satOff val="0"/>
                    <a:lumOff val="0"/>
                    <a:alphaOff val="0"/>
                  </a:prstClr>
                </a:solidFill>
              </a:rPr>
              <a:t>Recover,  recycle, reuse</a:t>
            </a:r>
            <a:endParaRPr lang="en-GB" sz="1700" dirty="0">
              <a:solidFill>
                <a:prstClr val="black">
                  <a:hueOff val="0"/>
                  <a:satOff val="0"/>
                  <a:lumOff val="0"/>
                  <a:alphaOff val="0"/>
                </a:prstClr>
              </a:solidFill>
            </a:endParaRP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smtClean="0">
                <a:solidFill>
                  <a:prstClr val="black">
                    <a:hueOff val="0"/>
                    <a:satOff val="0"/>
                    <a:lumOff val="0"/>
                    <a:alphaOff val="0"/>
                  </a:prstClr>
                </a:solidFill>
              </a:rPr>
              <a:t>Sharing &amp; exchange</a:t>
            </a:r>
            <a:endParaRPr lang="en-GB" sz="1700" dirty="0">
              <a:solidFill>
                <a:prstClr val="black">
                  <a:hueOff val="0"/>
                  <a:satOff val="0"/>
                  <a:lumOff val="0"/>
                  <a:alphaOff val="0"/>
                </a:prstClr>
              </a:solidFill>
            </a:endParaRP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smtClean="0">
                <a:solidFill>
                  <a:prstClr val="black"/>
                </a:solidFill>
                <a:sym typeface="Symbol" panose="05050102010706020507" pitchFamily="18" charset="2"/>
              </a:rPr>
              <a:t> </a:t>
            </a:r>
            <a:r>
              <a:rPr lang="en-GB" sz="1200" i="1" dirty="0" smtClean="0">
                <a:solidFill>
                  <a:prstClr val="black"/>
                </a:solidFill>
              </a:rPr>
              <a:t>Catherine Weetman 2016</a:t>
            </a:r>
            <a:endParaRPr lang="en-GB" sz="1200" i="1" dirty="0">
              <a:solidFill>
                <a:prstClr val="black"/>
              </a:solidFill>
            </a:endParaRPr>
          </a:p>
        </p:txBody>
      </p:sp>
    </p:spTree>
    <p:extLst>
      <p:ext uri="{BB962C8B-B14F-4D97-AF65-F5344CB8AC3E}">
        <p14:creationId xmlns:p14="http://schemas.microsoft.com/office/powerpoint/2010/main" val="5299738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ard Diagram 01.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4353" y="761325"/>
            <a:ext cx="7517732" cy="6096675"/>
          </a:xfrm>
          <a:prstGeom prst="rect">
            <a:avLst/>
          </a:prstGeom>
        </p:spPr>
      </p:pic>
      <p:sp>
        <p:nvSpPr>
          <p:cNvPr id="2" name="Title 1"/>
          <p:cNvSpPr>
            <a:spLocks noGrp="1"/>
          </p:cNvSpPr>
          <p:nvPr>
            <p:ph type="title"/>
          </p:nvPr>
        </p:nvSpPr>
        <p:spPr/>
        <p:txBody>
          <a:bodyPr anchor="t"/>
          <a:lstStyle/>
          <a:p>
            <a:r>
              <a:rPr lang="en-GB" dirty="0" smtClean="0"/>
              <a:t>Figure 14.7:  </a:t>
            </a:r>
            <a:r>
              <a:rPr lang="en-GB" b="1" dirty="0" smtClean="0"/>
              <a:t>Card designs</a:t>
            </a:r>
            <a:endParaRPr lang="en-GB" b="1" dirty="0"/>
          </a:p>
        </p:txBody>
      </p:sp>
    </p:spTree>
    <p:extLst>
      <p:ext uri="{BB962C8B-B14F-4D97-AF65-F5344CB8AC3E}">
        <p14:creationId xmlns:p14="http://schemas.microsoft.com/office/powerpoint/2010/main" val="1113352715"/>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2800" dirty="0" smtClean="0"/>
              <a:t>Figure 14.8:  </a:t>
            </a:r>
            <a:r>
              <a:rPr lang="en-GB" sz="2800" b="1" dirty="0" smtClean="0"/>
              <a:t>Introduction </a:t>
            </a:r>
            <a:r>
              <a:rPr lang="en-GB" sz="2800" b="1" dirty="0"/>
              <a:t>to the theme for the game</a:t>
            </a:r>
            <a:r>
              <a:rPr lang="en-GB" sz="2800" b="1" dirty="0" smtClean="0"/>
              <a:t> </a:t>
            </a:r>
            <a:endParaRPr lang="en-GB" sz="2800" b="1" dirty="0"/>
          </a:p>
        </p:txBody>
      </p:sp>
      <p:pic>
        <p:nvPicPr>
          <p:cNvPr id="5" name="Picture 4" descr="Sustainaible PSS Visual Model2.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6462" y="886992"/>
            <a:ext cx="9144000" cy="5909388"/>
          </a:xfrm>
          <a:prstGeom prst="rect">
            <a:avLst/>
          </a:prstGeom>
        </p:spPr>
      </p:pic>
    </p:spTree>
    <p:extLst>
      <p:ext uri="{BB962C8B-B14F-4D97-AF65-F5344CB8AC3E}">
        <p14:creationId xmlns:p14="http://schemas.microsoft.com/office/powerpoint/2010/main" val="1310363708"/>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lstStyle/>
          <a:p>
            <a:r>
              <a:rPr lang="en-GB" dirty="0" smtClean="0"/>
              <a:t>Figure 14.9:  </a:t>
            </a:r>
            <a:r>
              <a:rPr lang="en-GB" b="1" dirty="0" smtClean="0"/>
              <a:t>Game instructions</a:t>
            </a:r>
            <a:endParaRPr lang="en-GB" dirty="0"/>
          </a:p>
        </p:txBody>
      </p:sp>
      <p:pic>
        <p:nvPicPr>
          <p:cNvPr id="5" name="Picture 4"/>
          <p:cNvPicPr>
            <a:picLocks noChangeAspect="1"/>
          </p:cNvPicPr>
          <p:nvPr/>
        </p:nvPicPr>
        <p:blipFill>
          <a:blip r:embed="rId2"/>
          <a:stretch>
            <a:fillRect/>
          </a:stretch>
        </p:blipFill>
        <p:spPr>
          <a:xfrm>
            <a:off x="605785" y="1047202"/>
            <a:ext cx="8291205" cy="5449850"/>
          </a:xfrm>
          <a:prstGeom prst="rect">
            <a:avLst/>
          </a:prstGeom>
        </p:spPr>
      </p:pic>
    </p:spTree>
    <p:extLst>
      <p:ext uri="{BB962C8B-B14F-4D97-AF65-F5344CB8AC3E}">
        <p14:creationId xmlns:p14="http://schemas.microsoft.com/office/powerpoint/2010/main" val="1170769546"/>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365126"/>
            <a:ext cx="7886700" cy="818215"/>
          </a:xfrm>
        </p:spPr>
        <p:txBody>
          <a:bodyPr>
            <a:normAutofit fontScale="90000"/>
          </a:bodyPr>
          <a:lstStyle/>
          <a:p>
            <a:r>
              <a:rPr lang="en-GB" sz="2800" dirty="0" smtClean="0"/>
              <a:t>Figure </a:t>
            </a:r>
            <a:r>
              <a:rPr lang="en-GB" dirty="0" smtClean="0"/>
              <a:t>14.10</a:t>
            </a:r>
            <a:r>
              <a:rPr lang="en-GB" sz="2800" dirty="0" smtClean="0"/>
              <a:t>:  </a:t>
            </a:r>
            <a:r>
              <a:rPr lang="en-GB" sz="2800" b="1" dirty="0" smtClean="0"/>
              <a:t>Whole System Design game - key criteria</a:t>
            </a:r>
            <a:endParaRPr lang="en-GB" sz="2800" b="1" dirty="0"/>
          </a:p>
        </p:txBody>
      </p:sp>
      <p:graphicFrame>
        <p:nvGraphicFramePr>
          <p:cNvPr id="5" name="Diagram 4"/>
          <p:cNvGraphicFramePr/>
          <p:nvPr>
            <p:extLst>
              <p:ext uri="{D42A27DB-BD31-4B8C-83A1-F6EECF244321}">
                <p14:modId xmlns:p14="http://schemas.microsoft.com/office/powerpoint/2010/main" val="281990963"/>
              </p:ext>
            </p:extLst>
          </p:nvPr>
        </p:nvGraphicFramePr>
        <p:xfrm>
          <a:off x="407893" y="1302871"/>
          <a:ext cx="6096000" cy="48558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ounded Rectangular Callout 5"/>
          <p:cNvSpPr/>
          <p:nvPr/>
        </p:nvSpPr>
        <p:spPr>
          <a:xfrm>
            <a:off x="6400800" y="1317811"/>
            <a:ext cx="2312894" cy="753785"/>
          </a:xfrm>
          <a:prstGeom prst="wedgeRoundRectCallout">
            <a:avLst>
              <a:gd name="adj1" fmla="val -63993"/>
              <a:gd name="adj2" fmla="val -15388"/>
              <a:gd name="adj3" fmla="val 16667"/>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tx1"/>
                </a:solidFill>
              </a:rPr>
              <a:t>‘it opened my mind to considering parts of the process that I hadn’t previously identified as opportunities’</a:t>
            </a:r>
            <a:endParaRPr lang="en-GB" sz="1200" dirty="0">
              <a:solidFill>
                <a:schemeClr val="tx1"/>
              </a:solidFill>
            </a:endParaRPr>
          </a:p>
        </p:txBody>
      </p:sp>
      <p:sp>
        <p:nvSpPr>
          <p:cNvPr id="7" name="Rounded Rectangular Callout 6"/>
          <p:cNvSpPr/>
          <p:nvPr/>
        </p:nvSpPr>
        <p:spPr>
          <a:xfrm>
            <a:off x="6503893" y="2172199"/>
            <a:ext cx="1913966" cy="587188"/>
          </a:xfrm>
          <a:prstGeom prst="wedgeRoundRectCallout">
            <a:avLst>
              <a:gd name="adj1" fmla="val -77124"/>
              <a:gd name="adj2" fmla="val 17045"/>
              <a:gd name="adj3" fmla="val 16667"/>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tx1"/>
                </a:solidFill>
              </a:rPr>
              <a:t>‘it’s accessible by people at all levels of the organization’</a:t>
            </a:r>
            <a:endParaRPr lang="en-GB" sz="1200" dirty="0">
              <a:solidFill>
                <a:schemeClr val="tx1"/>
              </a:solidFill>
            </a:endParaRPr>
          </a:p>
        </p:txBody>
      </p:sp>
      <p:sp>
        <p:nvSpPr>
          <p:cNvPr id="8" name="Rounded Rectangular Callout 7"/>
          <p:cNvSpPr/>
          <p:nvPr/>
        </p:nvSpPr>
        <p:spPr>
          <a:xfrm>
            <a:off x="6629400" y="2859990"/>
            <a:ext cx="2111188" cy="656666"/>
          </a:xfrm>
          <a:prstGeom prst="wedgeRoundRectCallout">
            <a:avLst>
              <a:gd name="adj1" fmla="val -77761"/>
              <a:gd name="adj2" fmla="val 43666"/>
              <a:gd name="adj3" fmla="val 16667"/>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tx1"/>
                </a:solidFill>
              </a:rPr>
              <a:t>‘with a tool like this we could talk executives through the reasoning for our initiatives’</a:t>
            </a:r>
            <a:endParaRPr lang="en-GB" sz="1200" dirty="0">
              <a:solidFill>
                <a:schemeClr val="tx1"/>
              </a:solidFill>
            </a:endParaRPr>
          </a:p>
        </p:txBody>
      </p:sp>
      <p:sp>
        <p:nvSpPr>
          <p:cNvPr id="9" name="Rounded Rectangular Callout 8"/>
          <p:cNvSpPr/>
          <p:nvPr/>
        </p:nvSpPr>
        <p:spPr>
          <a:xfrm>
            <a:off x="6076949" y="3617259"/>
            <a:ext cx="2438401" cy="664134"/>
          </a:xfrm>
          <a:prstGeom prst="wedgeRoundRectCallout">
            <a:avLst>
              <a:gd name="adj1" fmla="val -61682"/>
              <a:gd name="adj2" fmla="val -39628"/>
              <a:gd name="adj3" fmla="val 16667"/>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tx1"/>
                </a:solidFill>
              </a:rPr>
              <a:t>‘Helps us to understand each other’s processes and stop thinking in linear ways’</a:t>
            </a:r>
            <a:endParaRPr lang="en-GB" sz="1200" dirty="0">
              <a:solidFill>
                <a:schemeClr val="tx1"/>
              </a:solidFill>
            </a:endParaRPr>
          </a:p>
        </p:txBody>
      </p:sp>
      <p:sp>
        <p:nvSpPr>
          <p:cNvPr id="10" name="Rounded Rectangular Callout 9"/>
          <p:cNvSpPr/>
          <p:nvPr/>
        </p:nvSpPr>
        <p:spPr>
          <a:xfrm>
            <a:off x="6627157" y="4381996"/>
            <a:ext cx="2111188" cy="237559"/>
          </a:xfrm>
          <a:prstGeom prst="wedgeRoundRectCallout">
            <a:avLst>
              <a:gd name="adj1" fmla="val -77124"/>
              <a:gd name="adj2" fmla="val 17045"/>
              <a:gd name="adj3" fmla="val 16667"/>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tx1"/>
                </a:solidFill>
              </a:rPr>
              <a:t>‘It works well for service’</a:t>
            </a:r>
            <a:endParaRPr lang="en-GB" sz="1200" dirty="0">
              <a:solidFill>
                <a:schemeClr val="tx1"/>
              </a:solidFill>
            </a:endParaRPr>
          </a:p>
        </p:txBody>
      </p:sp>
      <p:sp>
        <p:nvSpPr>
          <p:cNvPr id="11" name="Rounded Rectangular Callout 10"/>
          <p:cNvSpPr/>
          <p:nvPr/>
        </p:nvSpPr>
        <p:spPr>
          <a:xfrm>
            <a:off x="5943600" y="4720158"/>
            <a:ext cx="2877669" cy="722426"/>
          </a:xfrm>
          <a:prstGeom prst="wedgeRoundRectCallout">
            <a:avLst>
              <a:gd name="adj1" fmla="val -59409"/>
              <a:gd name="adj2" fmla="val -37231"/>
              <a:gd name="adj3" fmla="val 16667"/>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tx1"/>
                </a:solidFill>
              </a:rPr>
              <a:t>‘If you’ve got a product that has significant enduring value you can keep going at the right side of the system map’</a:t>
            </a:r>
            <a:endParaRPr lang="en-GB" sz="1200" dirty="0">
              <a:solidFill>
                <a:schemeClr val="tx1"/>
              </a:solidFill>
            </a:endParaRPr>
          </a:p>
        </p:txBody>
      </p:sp>
      <p:sp>
        <p:nvSpPr>
          <p:cNvPr id="12" name="Rounded Rectangular Callout 11"/>
          <p:cNvSpPr/>
          <p:nvPr/>
        </p:nvSpPr>
        <p:spPr>
          <a:xfrm>
            <a:off x="6078071" y="5543189"/>
            <a:ext cx="2635623" cy="788882"/>
          </a:xfrm>
          <a:prstGeom prst="wedgeRoundRectCallout">
            <a:avLst>
              <a:gd name="adj1" fmla="val -63676"/>
              <a:gd name="adj2" fmla="val 1299"/>
              <a:gd name="adj3" fmla="val 16667"/>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solidFill>
                  <a:schemeClr val="tx1"/>
                </a:solidFill>
              </a:rPr>
              <a:t>‘What’s good is it’s not theoretical.  It’s where we are now and what practical steps can be taken toward the goal of a circular economy’</a:t>
            </a:r>
            <a:endParaRPr lang="en-GB" sz="1200" dirty="0">
              <a:solidFill>
                <a:schemeClr val="tx1"/>
              </a:solidFill>
            </a:endParaRPr>
          </a:p>
        </p:txBody>
      </p:sp>
      <p:sp>
        <p:nvSpPr>
          <p:cNvPr id="2" name="TextBox 1"/>
          <p:cNvSpPr txBox="1"/>
          <p:nvPr/>
        </p:nvSpPr>
        <p:spPr>
          <a:xfrm>
            <a:off x="657222" y="6376059"/>
            <a:ext cx="2159309" cy="307777"/>
          </a:xfrm>
          <a:prstGeom prst="rect">
            <a:avLst/>
          </a:prstGeom>
          <a:noFill/>
        </p:spPr>
        <p:txBody>
          <a:bodyPr wrap="none" rtlCol="0">
            <a:spAutoFit/>
          </a:bodyPr>
          <a:lstStyle/>
          <a:p>
            <a:r>
              <a:rPr lang="en-GB" dirty="0" smtClean="0"/>
              <a:t>Source: Barry Waddilove</a:t>
            </a:r>
            <a:endParaRPr lang="en-GB" dirty="0"/>
          </a:p>
        </p:txBody>
      </p:sp>
    </p:spTree>
    <p:extLst>
      <p:ext uri="{BB962C8B-B14F-4D97-AF65-F5344CB8AC3E}">
        <p14:creationId xmlns:p14="http://schemas.microsoft.com/office/powerpoint/2010/main" val="1521194744"/>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Figure 14.11:  </a:t>
            </a:r>
            <a:r>
              <a:rPr lang="en-GB" sz="2000" b="1" dirty="0" smtClean="0"/>
              <a:t>Three phases in the shift to sustainable manufacturing </a:t>
            </a:r>
            <a:endParaRPr lang="en-GB" sz="2000" b="1" dirty="0"/>
          </a:p>
        </p:txBody>
      </p:sp>
      <p:graphicFrame>
        <p:nvGraphicFramePr>
          <p:cNvPr id="4" name="Diagram 3"/>
          <p:cNvGraphicFramePr/>
          <p:nvPr>
            <p:extLst>
              <p:ext uri="{D42A27DB-BD31-4B8C-83A1-F6EECF244321}">
                <p14:modId xmlns:p14="http://schemas.microsoft.com/office/powerpoint/2010/main" val="1287934069"/>
              </p:ext>
            </p:extLst>
          </p:nvPr>
        </p:nvGraphicFramePr>
        <p:xfrm>
          <a:off x="628650" y="1397000"/>
          <a:ext cx="8143875" cy="4646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628650" y="6194908"/>
            <a:ext cx="7886700" cy="523220"/>
          </a:xfrm>
          <a:prstGeom prst="rect">
            <a:avLst/>
          </a:prstGeom>
        </p:spPr>
        <p:txBody>
          <a:bodyPr wrap="square">
            <a:spAutoFit/>
          </a:bodyPr>
          <a:lstStyle/>
          <a:p>
            <a:r>
              <a:rPr lang="en-GB" dirty="0" smtClean="0">
                <a:latin typeface="Calibri" panose="020F0502020204030204" pitchFamily="34" charset="0"/>
                <a:ea typeface="Calibri" panose="020F0502020204030204" pitchFamily="34" charset="0"/>
                <a:cs typeface="Times New Roman" panose="02020603050405020304" pitchFamily="18" charset="0"/>
              </a:rPr>
              <a:t>Source: Foresight </a:t>
            </a:r>
            <a:r>
              <a:rPr lang="en-GB" dirty="0">
                <a:latin typeface="Calibri" panose="020F0502020204030204" pitchFamily="34" charset="0"/>
                <a:ea typeface="Calibri" panose="020F0502020204030204" pitchFamily="34" charset="0"/>
                <a:cs typeface="Times New Roman" panose="02020603050405020304" pitchFamily="18" charset="0"/>
              </a:rPr>
              <a:t>(2013) The Future of Manufacturing: A new era of opportunity and challenge for the UK, </a:t>
            </a:r>
            <a:endParaRPr lang="en-GB" dirty="0" smtClean="0">
              <a:latin typeface="Calibri" panose="020F0502020204030204" pitchFamily="34" charset="0"/>
              <a:ea typeface="Calibri" panose="020F0502020204030204" pitchFamily="34" charset="0"/>
              <a:cs typeface="Times New Roman" panose="02020603050405020304" pitchFamily="18" charset="0"/>
            </a:endParaRPr>
          </a:p>
          <a:p>
            <a:r>
              <a:rPr lang="en-GB" smtClean="0">
                <a:latin typeface="Calibri" panose="020F0502020204030204" pitchFamily="34" charset="0"/>
                <a:ea typeface="Calibri" panose="020F0502020204030204" pitchFamily="34" charset="0"/>
                <a:cs typeface="Times New Roman" panose="02020603050405020304" pitchFamily="18" charset="0"/>
              </a:rPr>
              <a:t>Summary report</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i="1" dirty="0">
                <a:latin typeface="Calibri" panose="020F0502020204030204" pitchFamily="34" charset="0"/>
                <a:ea typeface="Calibri" panose="020F0502020204030204" pitchFamily="34" charset="0"/>
                <a:cs typeface="Times New Roman" panose="02020603050405020304" pitchFamily="18" charset="0"/>
              </a:rPr>
              <a:t>The Government Office for Science</a:t>
            </a:r>
            <a:r>
              <a:rPr lang="en-GB" dirty="0">
                <a:latin typeface="Calibri" panose="020F0502020204030204" pitchFamily="34" charset="0"/>
                <a:ea typeface="Calibri" panose="020F0502020204030204" pitchFamily="34" charset="0"/>
                <a:cs typeface="Times New Roman" panose="02020603050405020304" pitchFamily="18" charset="0"/>
              </a:rPr>
              <a:t>, London, p26</a:t>
            </a:r>
            <a:endParaRPr lang="en-GB" dirty="0"/>
          </a:p>
        </p:txBody>
      </p:sp>
    </p:spTree>
    <p:extLst>
      <p:ext uri="{BB962C8B-B14F-4D97-AF65-F5344CB8AC3E}">
        <p14:creationId xmlns:p14="http://schemas.microsoft.com/office/powerpoint/2010/main" val="2411139371"/>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2400" dirty="0"/>
              <a:t>Figure </a:t>
            </a:r>
            <a:r>
              <a:rPr lang="en-GB" sz="2400" dirty="0" smtClean="0"/>
              <a:t>14.12:  </a:t>
            </a:r>
            <a:r>
              <a:rPr lang="en-GB" sz="2400" b="1" dirty="0"/>
              <a:t>Natural Step scorecard – fashion example</a:t>
            </a:r>
            <a:endParaRPr lang="en-GB" sz="2400" dirty="0"/>
          </a:p>
        </p:txBody>
      </p:sp>
      <p:sp>
        <p:nvSpPr>
          <p:cNvPr id="9" name="Rectangle 8"/>
          <p:cNvSpPr/>
          <p:nvPr/>
        </p:nvSpPr>
        <p:spPr>
          <a:xfrm>
            <a:off x="762000" y="6248623"/>
            <a:ext cx="7620000" cy="523220"/>
          </a:xfrm>
          <a:prstGeom prst="rect">
            <a:avLst/>
          </a:prstGeom>
        </p:spPr>
        <p:txBody>
          <a:bodyPr wrap="square">
            <a:spAutoFit/>
          </a:bodyPr>
          <a:lstStyle/>
          <a:p>
            <a:r>
              <a:rPr lang="en-GB" i="1" dirty="0">
                <a:solidFill>
                  <a:srgbClr val="000000"/>
                </a:solidFill>
                <a:latin typeface="Calibri" panose="020F0502020204030204" pitchFamily="34" charset="0"/>
              </a:rPr>
              <a:t>Adapted from Streamlined Life Cycle Assessment (based on Natural Step System Conditions), Sustainable Wealth Creation, 2007</a:t>
            </a:r>
            <a:r>
              <a:rPr lang="en-GB" dirty="0"/>
              <a:t> </a:t>
            </a:r>
            <a:r>
              <a:rPr lang="en-GB" i="1" dirty="0" smtClean="0">
                <a:solidFill>
                  <a:srgbClr val="000000"/>
                </a:solidFill>
                <a:latin typeface="Calibri" panose="020F0502020204030204" pitchFamily="34" charset="0"/>
              </a:rPr>
              <a:t>with kind permission of Forum </a:t>
            </a:r>
            <a:r>
              <a:rPr lang="en-GB" i="1" dirty="0">
                <a:solidFill>
                  <a:srgbClr val="000000"/>
                </a:solidFill>
                <a:latin typeface="Calibri" panose="020F0502020204030204" pitchFamily="34" charset="0"/>
              </a:rPr>
              <a:t>for the </a:t>
            </a:r>
            <a:r>
              <a:rPr lang="en-GB" i="1" dirty="0" smtClean="0">
                <a:solidFill>
                  <a:srgbClr val="000000"/>
                </a:solidFill>
                <a:latin typeface="Calibri" panose="020F0502020204030204" pitchFamily="34" charset="0"/>
              </a:rPr>
              <a:t>Future</a:t>
            </a:r>
            <a:endParaRPr lang="en-GB" dirty="0"/>
          </a:p>
        </p:txBody>
      </p:sp>
      <p:graphicFrame>
        <p:nvGraphicFramePr>
          <p:cNvPr id="5" name="Object 4"/>
          <p:cNvGraphicFramePr>
            <a:graphicFrameLocks noChangeAspect="1"/>
          </p:cNvGraphicFramePr>
          <p:nvPr>
            <p:extLst>
              <p:ext uri="{D42A27DB-BD31-4B8C-83A1-F6EECF244321}">
                <p14:modId xmlns:p14="http://schemas.microsoft.com/office/powerpoint/2010/main" val="1140723848"/>
              </p:ext>
            </p:extLst>
          </p:nvPr>
        </p:nvGraphicFramePr>
        <p:xfrm>
          <a:off x="628650" y="1201738"/>
          <a:ext cx="7753350" cy="4981575"/>
        </p:xfrm>
        <a:graphic>
          <a:graphicData uri="http://schemas.openxmlformats.org/presentationml/2006/ole">
            <mc:AlternateContent xmlns:mc="http://schemas.openxmlformats.org/markup-compatibility/2006">
              <mc:Choice xmlns:v="urn:schemas-microsoft-com:vml" Requires="v">
                <p:oleObj spid="_x0000_s18599" name="Worksheet" r:id="rId3" imgW="7619891" imgH="5562521" progId="Excel.Sheet.12">
                  <p:embed/>
                </p:oleObj>
              </mc:Choice>
              <mc:Fallback>
                <p:oleObj name="Worksheet" r:id="rId3" imgW="7619891" imgH="5562521" progId="Excel.Sheet.12">
                  <p:embed/>
                  <p:pic>
                    <p:nvPicPr>
                      <p:cNvPr id="0" name=""/>
                      <p:cNvPicPr/>
                      <p:nvPr/>
                    </p:nvPicPr>
                    <p:blipFill>
                      <a:blip r:embed="rId4"/>
                      <a:stretch>
                        <a:fillRect/>
                      </a:stretch>
                    </p:blipFill>
                    <p:spPr>
                      <a:xfrm>
                        <a:off x="628650" y="1201738"/>
                        <a:ext cx="7753350" cy="4981575"/>
                      </a:xfrm>
                      <a:prstGeom prst="rect">
                        <a:avLst/>
                      </a:prstGeom>
                    </p:spPr>
                  </p:pic>
                </p:oleObj>
              </mc:Fallback>
            </mc:AlternateContent>
          </a:graphicData>
        </a:graphic>
      </p:graphicFrame>
    </p:spTree>
    <p:extLst>
      <p:ext uri="{BB962C8B-B14F-4D97-AF65-F5344CB8AC3E}">
        <p14:creationId xmlns:p14="http://schemas.microsoft.com/office/powerpoint/2010/main" val="3286731806"/>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14 key points</a:t>
            </a:r>
            <a:endParaRPr lang="en-GB" dirty="0"/>
          </a:p>
        </p:txBody>
      </p:sp>
      <p:sp>
        <p:nvSpPr>
          <p:cNvPr id="3" name="Content Placeholder 2"/>
          <p:cNvSpPr>
            <a:spLocks noGrp="1"/>
          </p:cNvSpPr>
          <p:nvPr>
            <p:ph idx="1"/>
          </p:nvPr>
        </p:nvSpPr>
        <p:spPr>
          <a:xfrm>
            <a:off x="628650" y="1258958"/>
            <a:ext cx="7886700" cy="4918006"/>
          </a:xfrm>
        </p:spPr>
        <p:txBody>
          <a:bodyPr>
            <a:normAutofit fontScale="85000" lnSpcReduction="20000"/>
          </a:bodyPr>
          <a:lstStyle/>
          <a:p>
            <a:pPr marL="0" indent="0">
              <a:buNone/>
            </a:pPr>
            <a:r>
              <a:rPr lang="en-GB" dirty="0"/>
              <a:t>We have reviewed the critical trends and drivers, creating a landscape of opportunity for companies beginning the transition to a circular, sustainable approach.  </a:t>
            </a:r>
            <a:endParaRPr lang="en-GB" dirty="0" smtClean="0"/>
          </a:p>
          <a:p>
            <a:r>
              <a:rPr lang="en-GB" dirty="0" smtClean="0"/>
              <a:t>We </a:t>
            </a:r>
            <a:r>
              <a:rPr lang="en-GB" dirty="0"/>
              <a:t>note the value of taking a broad perspective, involving a wider range of stakeholders to maximise the enthusiasm, ideas and momentum.  This broad perspective is fundamental in the business context too, using a ‘whole system design’ approach to assess the potential impact of external forces, consequences of change, the effects of changes in external systems and so on.  </a:t>
            </a:r>
            <a:endParaRPr lang="en-GB" dirty="0" smtClean="0"/>
          </a:p>
          <a:p>
            <a:r>
              <a:rPr lang="en-GB" dirty="0" smtClean="0"/>
              <a:t>We </a:t>
            </a:r>
            <a:r>
              <a:rPr lang="en-GB" dirty="0"/>
              <a:t>can see that the journey is likely to be a ‘long and winding road’ - the important thing is to begin, then build experience and momentum, and look for disruptive opportunities.  Beginning with lower-risk and lower-capital initiatives, such as resource-efficiency and waste-reduction, can build a ‘circular investment fund’ for more adventurous, longer-term projects whilst highlighting the benefits to the ‘unconvinced’.</a:t>
            </a:r>
          </a:p>
          <a:p>
            <a:pPr marL="0" indent="0">
              <a:buNone/>
            </a:pPr>
            <a:r>
              <a:rPr lang="en-GB" dirty="0"/>
              <a:t>It might be interesting to approach the exercise as if you were a potential competitor – if you were starting from scratch, what would you design?  </a:t>
            </a:r>
            <a:endParaRPr lang="en-GB" dirty="0" smtClean="0"/>
          </a:p>
          <a:p>
            <a:r>
              <a:rPr lang="en-GB" dirty="0" smtClean="0"/>
              <a:t>How </a:t>
            </a:r>
            <a:r>
              <a:rPr lang="en-GB" dirty="0"/>
              <a:t>would you meet the needs of the market whilst future proofing your supplies, and avoiding externalities (which might be penalised by future legislation)?  </a:t>
            </a:r>
            <a:endParaRPr lang="en-GB" dirty="0" smtClean="0"/>
          </a:p>
          <a:p>
            <a:r>
              <a:rPr lang="en-GB" dirty="0" smtClean="0"/>
              <a:t>How </a:t>
            </a:r>
            <a:r>
              <a:rPr lang="en-GB" dirty="0"/>
              <a:t>would you regenerate living systems to ensure they continue to provide those services we depend on – pure air, clean water, healthy soils, pollination, waste to food or energy, and more?</a:t>
            </a:r>
          </a:p>
          <a:p>
            <a:pPr marL="0" indent="0">
              <a:buNone/>
            </a:pPr>
            <a:endParaRPr lang="en-GB" dirty="0"/>
          </a:p>
        </p:txBody>
      </p:sp>
    </p:spTree>
    <p:extLst>
      <p:ext uri="{BB962C8B-B14F-4D97-AF65-F5344CB8AC3E}">
        <p14:creationId xmlns:p14="http://schemas.microsoft.com/office/powerpoint/2010/main" val="1731877270"/>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Chapter 14 resources</a:t>
            </a:r>
            <a:endParaRPr lang="en-GB" dirty="0"/>
          </a:p>
        </p:txBody>
      </p:sp>
      <p:sp>
        <p:nvSpPr>
          <p:cNvPr id="3" name="Content Placeholder 2"/>
          <p:cNvSpPr>
            <a:spLocks noGrp="1"/>
          </p:cNvSpPr>
          <p:nvPr>
            <p:ph idx="1"/>
          </p:nvPr>
        </p:nvSpPr>
        <p:spPr/>
        <p:txBody>
          <a:bodyPr/>
          <a:lstStyle/>
          <a:p>
            <a:pPr lvl="0"/>
            <a:r>
              <a:rPr lang="en-GB" dirty="0" err="1"/>
              <a:t>Braungart</a:t>
            </a:r>
            <a:r>
              <a:rPr lang="en-GB" dirty="0"/>
              <a:t>, M, McDonough, W (2008) Cradle to cradle: remaking the way we make things, Vintage Books, UK</a:t>
            </a:r>
          </a:p>
          <a:p>
            <a:pPr lvl="0"/>
            <a:r>
              <a:rPr lang="en-GB" dirty="0"/>
              <a:t>Ellen MacArthur Foundation </a:t>
            </a:r>
            <a:r>
              <a:rPr lang="en-GB" u="sng" dirty="0">
                <a:hlinkClick r:id="rId2"/>
              </a:rPr>
              <a:t>www.ellenmacarthurfoundation.org/</a:t>
            </a:r>
            <a:r>
              <a:rPr lang="en-GB" dirty="0"/>
              <a:t> </a:t>
            </a:r>
          </a:p>
          <a:p>
            <a:pPr lvl="0"/>
            <a:r>
              <a:rPr lang="en-GB" dirty="0" err="1"/>
              <a:t>Lovins</a:t>
            </a:r>
            <a:r>
              <a:rPr lang="en-GB" dirty="0"/>
              <a:t>, AB </a:t>
            </a:r>
            <a:r>
              <a:rPr lang="en-GB" i="1" dirty="0"/>
              <a:t>et al</a:t>
            </a:r>
            <a:r>
              <a:rPr lang="en-GB" dirty="0"/>
              <a:t> (2013) A new dynamic: effective business in a circular economy, </a:t>
            </a:r>
            <a:r>
              <a:rPr lang="en-GB" i="1" dirty="0"/>
              <a:t>Ellen MacArthur Foundation Publishing</a:t>
            </a:r>
            <a:r>
              <a:rPr lang="en-GB" dirty="0"/>
              <a:t>, 2013</a:t>
            </a:r>
          </a:p>
          <a:p>
            <a:pPr lvl="0"/>
            <a:r>
              <a:rPr lang="en-GB" dirty="0"/>
              <a:t>Meadows, DH (2008) Thinking in Systems: a primer, edited by Diana Wright, Sustainability Institute, Chelsea Green Publishing, USA.</a:t>
            </a:r>
          </a:p>
          <a:p>
            <a:pPr lvl="0"/>
            <a:r>
              <a:rPr lang="en-GB" dirty="0"/>
              <a:t>Permaculture Association UK </a:t>
            </a:r>
            <a:r>
              <a:rPr lang="en-GB" u="sng" dirty="0">
                <a:hlinkClick r:id="rId3"/>
              </a:rPr>
              <a:t>https://www.permaculture.org.uk/</a:t>
            </a:r>
            <a:r>
              <a:rPr lang="en-GB" dirty="0"/>
              <a:t> [accessed 3 Jun 2016</a:t>
            </a:r>
            <a:r>
              <a:rPr lang="en-GB" dirty="0" smtClean="0"/>
              <a:t>]</a:t>
            </a:r>
            <a:endParaRPr lang="en-GB" dirty="0"/>
          </a:p>
        </p:txBody>
      </p:sp>
    </p:spTree>
    <p:extLst>
      <p:ext uri="{BB962C8B-B14F-4D97-AF65-F5344CB8AC3E}">
        <p14:creationId xmlns:p14="http://schemas.microsoft.com/office/powerpoint/2010/main" val="258925385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FONT" val="FooterRigh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DatePH"/>
  <p:tag name="SHAPECLASSPROTECTIONTYPE" val="0"/>
</p:tagLst>
</file>

<file path=ppt/tags/tag2.xml><?xml version="1.0" encoding="utf-8"?>
<p:tagLst xmlns:a="http://schemas.openxmlformats.org/drawingml/2006/main" xmlns:r="http://schemas.openxmlformats.org/officeDocument/2006/relationships" xmlns:p="http://schemas.openxmlformats.org/presentationml/2006/main">
  <p:tag name="FONT" val="FooterLef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FooterPH"/>
  <p:tag name="SHAPECLASSPROTECTIONTYPE" val="0"/>
</p:tagLst>
</file>

<file path=ppt/tags/tag3.xml><?xml version="1.0" encoding="utf-8"?>
<p:tagLst xmlns:a="http://schemas.openxmlformats.org/drawingml/2006/main" xmlns:r="http://schemas.openxmlformats.org/officeDocument/2006/relationships" xmlns:p="http://schemas.openxmlformats.org/presentationml/2006/main">
  <p:tag name="FONT" val="FooterRigh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DatePH"/>
  <p:tag name="SHAPECLASSPROTECTIONTYPE" val="0"/>
</p:tagLst>
</file>

<file path=ppt/tags/tag4.xml><?xml version="1.0" encoding="utf-8"?>
<p:tagLst xmlns:a="http://schemas.openxmlformats.org/drawingml/2006/main" xmlns:r="http://schemas.openxmlformats.org/officeDocument/2006/relationships" xmlns:p="http://schemas.openxmlformats.org/presentationml/2006/main">
  <p:tag name="FONT" val="FooterLef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FooterPH"/>
  <p:tag name="SHAPECLASSPROTECTIONTYPE" val="0"/>
</p:tagLst>
</file>

<file path=ppt/tags/tag5.xml><?xml version="1.0" encoding="utf-8"?>
<p:tagLst xmlns:a="http://schemas.openxmlformats.org/drawingml/2006/main" xmlns:r="http://schemas.openxmlformats.org/officeDocument/2006/relationships" xmlns:p="http://schemas.openxmlformats.org/presentationml/2006/main">
  <p:tag name="FONT" val="FooterRigh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DatePH"/>
  <p:tag name="SHAPECLASSPROTECTIONTYPE" val="0"/>
</p:tagLst>
</file>

<file path=ppt/tags/tag6.xml><?xml version="1.0" encoding="utf-8"?>
<p:tagLst xmlns:a="http://schemas.openxmlformats.org/drawingml/2006/main" xmlns:r="http://schemas.openxmlformats.org/officeDocument/2006/relationships" xmlns:p="http://schemas.openxmlformats.org/presentationml/2006/main">
  <p:tag name="FONT" val="FooterLef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FooterPH"/>
  <p:tag name="SHAPECLASSPROTECTIONTYPE" val="0"/>
</p:tagLst>
</file>

<file path=ppt/tags/tag7.xml><?xml version="1.0" encoding="utf-8"?>
<p:tagLst xmlns:a="http://schemas.openxmlformats.org/drawingml/2006/main" xmlns:r="http://schemas.openxmlformats.org/officeDocument/2006/relationships" xmlns:p="http://schemas.openxmlformats.org/presentationml/2006/main">
  <p:tag name="FONT" val="FooterRigh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DatePH"/>
  <p:tag name="SHAPECLASSPROTECTIONTYPE" val="0"/>
</p:tagLst>
</file>

<file path=ppt/tags/tag8.xml><?xml version="1.0" encoding="utf-8"?>
<p:tagLst xmlns:a="http://schemas.openxmlformats.org/drawingml/2006/main" xmlns:r="http://schemas.openxmlformats.org/officeDocument/2006/relationships" xmlns:p="http://schemas.openxmlformats.org/presentationml/2006/main">
  <p:tag name="FONT" val="FooterLef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FooterPH"/>
  <p:tag name="SHAPECLASSPROTECTIONTYPE" val="0"/>
</p:tagLst>
</file>

<file path=ppt/tags/tag9.xml><?xml version="1.0" encoding="utf-8"?>
<p:tagLst xmlns:a="http://schemas.openxmlformats.org/drawingml/2006/main" xmlns:r="http://schemas.openxmlformats.org/officeDocument/2006/relationships" xmlns:p="http://schemas.openxmlformats.org/presentationml/2006/main">
  <p:tag name="FONT" val="FooterRigh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DatePH"/>
  <p:tag name="SHAPECLASSPROTECTIONTYPE" val="0"/>
</p:tagLst>
</file>

<file path=ppt/tags/tag10.xml><?xml version="1.0" encoding="utf-8"?>
<p:tagLst xmlns:a="http://schemas.openxmlformats.org/drawingml/2006/main" xmlns:r="http://schemas.openxmlformats.org/officeDocument/2006/relationships" xmlns:p="http://schemas.openxmlformats.org/presentationml/2006/main">
  <p:tag name="FONT" val="FooterLef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FooterPH"/>
  <p:tag name="SHAPECLASSPROTECTIONTYPE" val="0"/>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0.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1.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2.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3.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4.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5.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6.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7.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8.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9.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0.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1.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2.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3.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4.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5.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6.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7.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8.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9.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6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1.xml><?xml version="1.0" encoding="utf-8"?>
<p:tagLst xmlns:a="http://schemas.openxmlformats.org/drawingml/2006/main" xmlns:r="http://schemas.openxmlformats.org/officeDocument/2006/relationships" xmlns:p="http://schemas.openxmlformats.org/presentationml/2006/main">
  <p:tag name="THINKCELLSHAPEDONOTDELETE" val="purxLqNO3fEyrTiPEPBsxNw"/>
</p:tagLst>
</file>

<file path=ppt/tags/tag62.xml><?xml version="1.0" encoding="utf-8"?>
<p:tagLst xmlns:a="http://schemas.openxmlformats.org/drawingml/2006/main" xmlns:r="http://schemas.openxmlformats.org/officeDocument/2006/relationships" xmlns:p="http://schemas.openxmlformats.org/presentationml/2006/main">
  <p:tag name="THINKCELLSHAPEDONOTDELETE" val="pKD1cmmUBsUyxEXB6pjsWqQ"/>
</p:tagLst>
</file>

<file path=ppt/tags/tag63.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64.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65.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66.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67.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68.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69.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0.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1.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2.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3.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4.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5.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6.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7.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8.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9.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0.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1.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2.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3.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4.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5.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6.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7.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8.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9.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think template" id="{353B72B2-9D0B-49FD-894F-1E811F93052B}" vid="{15985F17-A1CD-45B6-9236-B07D73A2E382}"/>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think template" id="{353B72B2-9D0B-49FD-894F-1E811F93052B}" vid="{15985F17-A1CD-45B6-9236-B07D73A2E382}"/>
    </a:ext>
  </a:extLst>
</a:theme>
</file>

<file path=ppt/theme/theme4.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141902</TotalTime>
  <Words>16459</Words>
  <Application>Microsoft Office PowerPoint</Application>
  <PresentationFormat>On-screen Show (4:3)</PresentationFormat>
  <Paragraphs>2722</Paragraphs>
  <Slides>161</Slides>
  <Notes>33</Notes>
  <HiddenSlides>0</HiddenSlides>
  <MMClips>0</MMClips>
  <ScaleCrop>false</ScaleCrop>
  <HeadingPairs>
    <vt:vector size="8" baseType="variant">
      <vt:variant>
        <vt:lpstr>Fonts Used</vt:lpstr>
      </vt:variant>
      <vt:variant>
        <vt:i4>9</vt:i4>
      </vt:variant>
      <vt:variant>
        <vt:lpstr>Theme</vt:lpstr>
      </vt:variant>
      <vt:variant>
        <vt:i4>4</vt:i4>
      </vt:variant>
      <vt:variant>
        <vt:lpstr>Embedded OLE Servers</vt:lpstr>
      </vt:variant>
      <vt:variant>
        <vt:i4>2</vt:i4>
      </vt:variant>
      <vt:variant>
        <vt:lpstr>Slide Titles</vt:lpstr>
      </vt:variant>
      <vt:variant>
        <vt:i4>161</vt:i4>
      </vt:variant>
    </vt:vector>
  </HeadingPairs>
  <TitlesOfParts>
    <vt:vector size="176" baseType="lpstr">
      <vt:lpstr>Antipasto</vt:lpstr>
      <vt:lpstr>Arial</vt:lpstr>
      <vt:lpstr>Calibri</vt:lpstr>
      <vt:lpstr>Calibri Light</vt:lpstr>
      <vt:lpstr>Comic Sans MS</vt:lpstr>
      <vt:lpstr>Symbol</vt:lpstr>
      <vt:lpstr>Tahoma</vt:lpstr>
      <vt:lpstr>Times New Roman</vt:lpstr>
      <vt:lpstr>Wingdings</vt:lpstr>
      <vt:lpstr>Office Theme</vt:lpstr>
      <vt:lpstr>1_Office Theme</vt:lpstr>
      <vt:lpstr>2_Office Theme</vt:lpstr>
      <vt:lpstr>Kogan Page</vt:lpstr>
      <vt:lpstr>Worksheet</vt:lpstr>
      <vt:lpstr>think-cell Slide</vt:lpstr>
      <vt:lpstr> A Circular Economy Handbook for Business and Supply Chains: Repair, Remake, Redesign, Rethink</vt:lpstr>
      <vt:lpstr>Figure 0.1:  3 billion new consumers by 2030</vt:lpstr>
      <vt:lpstr>Figure 0.2:  Buzzwords for a new industrial revolution</vt:lpstr>
      <vt:lpstr>Figure 0.3:  Structure of the book</vt:lpstr>
      <vt:lpstr>Chapter 1 overview</vt:lpstr>
      <vt:lpstr>Figure 1.1:  The Great Acceleration</vt:lpstr>
      <vt:lpstr>Figure 1.2:  Tipping point</vt:lpstr>
      <vt:lpstr>Figure 1.3:  Evolution of the circular economy</vt:lpstr>
      <vt:lpstr>Table 1.1:  Circular economy approaches - comparisons</vt:lpstr>
      <vt:lpstr>Figure 1.4:  Circular economy framework</vt:lpstr>
      <vt:lpstr>Figure 1.5:  The Perfect Product</vt:lpstr>
      <vt:lpstr>Chapter 1 – key points</vt:lpstr>
      <vt:lpstr>Chapter resources</vt:lpstr>
      <vt:lpstr>Chapter 2 overview</vt:lpstr>
      <vt:lpstr>Figure 2.1:  Circular economy framework outline</vt:lpstr>
      <vt:lpstr>Figure 2.2:  Ellen MacArthur Foundation ‘butterfly diagram’</vt:lpstr>
      <vt:lpstr>Figure 2.3:  The ‘rectangle of recovery’</vt:lpstr>
      <vt:lpstr>Figure 2.4:  Circular economy framework – product design</vt:lpstr>
      <vt:lpstr>Figure 2.5:  Circular economy framework – circular inputs</vt:lpstr>
      <vt:lpstr>Figure 2.6:  Circular economy framework – process design</vt:lpstr>
      <vt:lpstr>Figure 2.7:  Circular economy framework – circular flows</vt:lpstr>
      <vt:lpstr>Chapter 2 key points</vt:lpstr>
      <vt:lpstr>Chapter 2 resources</vt:lpstr>
      <vt:lpstr>Chapter 3 overview</vt:lpstr>
      <vt:lpstr>Figure 3.1:  Circular economy framework outline</vt:lpstr>
      <vt:lpstr>Figure 3.2:  Global risks</vt:lpstr>
      <vt:lpstr>Figure 3.3:  Circular economy framework: business models and relationships</vt:lpstr>
      <vt:lpstr>Chapter 3 key points</vt:lpstr>
      <vt:lpstr>Chapter 3 resources</vt:lpstr>
      <vt:lpstr>Chapter 4 overview</vt:lpstr>
      <vt:lpstr>Figure 4.1:  Circular economy framework: enablers and accelerators</vt:lpstr>
      <vt:lpstr>Figure 4.3:  Circular economy framework – 3DP connections</vt:lpstr>
      <vt:lpstr>Figure 4.2:  Nine principles of biomimicry</vt:lpstr>
      <vt:lpstr>Chapter 4 key points</vt:lpstr>
      <vt:lpstr>Chapter 4 resources</vt:lpstr>
      <vt:lpstr>Chapter 5 overview</vt:lpstr>
      <vt:lpstr>Figure 5.1:  World trade growth</vt:lpstr>
      <vt:lpstr>Figure 5.2:  A growing population</vt:lpstr>
      <vt:lpstr>3 billion new consumers enter the market</vt:lpstr>
      <vt:lpstr>Figure 5.3:  The Great Acceleration</vt:lpstr>
      <vt:lpstr>Figure 5.4:  Supply-chain impacts</vt:lpstr>
      <vt:lpstr>Figure 5.5:  Natural Step system conditions - scorecard</vt:lpstr>
      <vt:lpstr>Chapter 6 key points</vt:lpstr>
      <vt:lpstr>Chapter resources</vt:lpstr>
      <vt:lpstr>Chapter 6 overview</vt:lpstr>
      <vt:lpstr>Figure 6.1:  Agriculture’s environmental footprint 2010</vt:lpstr>
      <vt:lpstr>Table 6.1:  Natural Step system conditions - food supply chain issues</vt:lpstr>
      <vt:lpstr>Figure 6.2:  Food system GHG emissions</vt:lpstr>
      <vt:lpstr>Figure 6.3:  Global water use</vt:lpstr>
      <vt:lpstr>Figure 6.4:  Food water footprints</vt:lpstr>
      <vt:lpstr>Figure 6.5:  UK Food-print</vt:lpstr>
      <vt:lpstr>Figure 6.6:  World consumption of meat &amp; dairy</vt:lpstr>
      <vt:lpstr>Figure 6.7:  Global exports of crops and livestock</vt:lpstr>
      <vt:lpstr>Figure 6.8:  Global food wastage by region</vt:lpstr>
      <vt:lpstr>Figure 6.9:  Supply-chain impacts</vt:lpstr>
      <vt:lpstr>Figure 6.10:  Food - conflicting issues</vt:lpstr>
      <vt:lpstr>Figure 6.11:  Circular economy framework</vt:lpstr>
      <vt:lpstr>Figure 6.12:  Circular economy framework - Greencup</vt:lpstr>
      <vt:lpstr>Figure 6.13:  Circular economy supply chain for coffee</vt:lpstr>
      <vt:lpstr>Chapter 6 key points</vt:lpstr>
      <vt:lpstr>Chapter 6 resources</vt:lpstr>
      <vt:lpstr>Chapter 7 overview</vt:lpstr>
      <vt:lpstr>Figure 7.1:  Textile fibre production by type of fibre</vt:lpstr>
      <vt:lpstr>Figure 7.2:  Fashion supply chain</vt:lpstr>
      <vt:lpstr>Figure 7.3:  Example lifecycle GHG emissions for jeans</vt:lpstr>
      <vt:lpstr>Table 7.1:  Water footprint vs water scarcity</vt:lpstr>
      <vt:lpstr>Figure 7.4:  The shrinking Aral Sea</vt:lpstr>
      <vt:lpstr>Figure 7.5:  Footprint analysis for jeans</vt:lpstr>
      <vt:lpstr>Figure 7.6:  Sector issues - Fashion</vt:lpstr>
      <vt:lpstr>Figure 7.7:  Circular economy framework – circular inputs</vt:lpstr>
      <vt:lpstr>Figure 7.8:  Bio-material priorities</vt:lpstr>
      <vt:lpstr>Figure 7.9:  Piñatex™ intended Life Cycle</vt:lpstr>
      <vt:lpstr>Figure 7.10:  Circular economy framework – product design</vt:lpstr>
      <vt:lpstr>Figure 7.11:  Circular economy framework – process design</vt:lpstr>
      <vt:lpstr>Figure 7.12:  Circular economy framework – circular flows</vt:lpstr>
      <vt:lpstr>Figure 7.13:  Embodied energy in textile fibres</vt:lpstr>
      <vt:lpstr>Figure 7.14:  Circular economy framework: enablers and accelerators</vt:lpstr>
      <vt:lpstr>Chapter 7 key points</vt:lpstr>
      <vt:lpstr>Chapter 7 - Fashion: resources</vt:lpstr>
      <vt:lpstr>Chapter 8 overview</vt:lpstr>
      <vt:lpstr>Figure 8.1:  Supply chain map for electronics</vt:lpstr>
      <vt:lpstr>Table 8.1:  Plastics in WEEE</vt:lpstr>
      <vt:lpstr>Figure 8.2:  Global recycling rates</vt:lpstr>
      <vt:lpstr>Figure 8.3:  Global e-waste quantities</vt:lpstr>
      <vt:lpstr>Figure 8.4:  E-waste by region</vt:lpstr>
      <vt:lpstr>Figure 8.5:  Circular economy value opportunities</vt:lpstr>
      <vt:lpstr>Figure 8.6:  Circular economy framework</vt:lpstr>
      <vt:lpstr>Figure 8.7:  Circular economy framework: Environcom</vt:lpstr>
      <vt:lpstr>Table 8.2:  Environcom product streams</vt:lpstr>
      <vt:lpstr>Figure 8.8:  Environcom – outline process</vt:lpstr>
      <vt:lpstr>Chapter 8 key points (a)</vt:lpstr>
      <vt:lpstr>Chapter 8 key points (b)</vt:lpstr>
      <vt:lpstr>Chapter 8 resources</vt:lpstr>
      <vt:lpstr>Chapter 9 overview</vt:lpstr>
      <vt:lpstr>Figure 9.1:  Global risks</vt:lpstr>
      <vt:lpstr>Table 9.1:  Examples of sector-specific key resources</vt:lpstr>
      <vt:lpstr>Figure 9.2:  Circular economy framework</vt:lpstr>
      <vt:lpstr>Figure 9.3:  Steel by-products</vt:lpstr>
      <vt:lpstr>Table 9.2:  Materials content of office furniture</vt:lpstr>
      <vt:lpstr>Figure 9.4: Office Furniture – typical supply chain</vt:lpstr>
      <vt:lpstr>Figure 9.5:  Office Furniture - circular economy supply chain</vt:lpstr>
      <vt:lpstr>Figure 9.6:  Circular economy framework: Rype Office</vt:lpstr>
      <vt:lpstr>Figure 9.7:  Sustainable office furniture comparisons</vt:lpstr>
      <vt:lpstr>Figure 9.8:  Rype Office supply chain</vt:lpstr>
      <vt:lpstr>Chapter 9 key points</vt:lpstr>
      <vt:lpstr>Chapter 9 resources</vt:lpstr>
      <vt:lpstr>Chapter 10 overview</vt:lpstr>
      <vt:lpstr>Figure 10.1:  Supply chain network design</vt:lpstr>
      <vt:lpstr>Figure 10.2:  Industrial processes – take, make, dispose</vt:lpstr>
      <vt:lpstr>Figure 10.3:  Supply chains for a circular economy</vt:lpstr>
      <vt:lpstr>Figure 10.4:  ‘8S’ principles for supply chains</vt:lpstr>
      <vt:lpstr>Figure 10.5:  Nutrient flows – recycled or renewable </vt:lpstr>
      <vt:lpstr>Figure 10.6:  ERP II modules</vt:lpstr>
      <vt:lpstr>Figure 10.7:  PLM supporting and driving the value chain</vt:lpstr>
      <vt:lpstr>Figure 10.8:  Information and data flow</vt:lpstr>
      <vt:lpstr>Figure 10.9:  Closing the information loop</vt:lpstr>
      <vt:lpstr>Chapter 10 key points</vt:lpstr>
      <vt:lpstr>Chapter 10 resources</vt:lpstr>
      <vt:lpstr>Chapter 11 overview</vt:lpstr>
      <vt:lpstr>Figure 11.1:  Fashion supply chain</vt:lpstr>
      <vt:lpstr>Figure 11.2:  Circular economy framework, circular inputs</vt:lpstr>
      <vt:lpstr>Figure 11.3:  ‘8S’ principles for supply chains</vt:lpstr>
      <vt:lpstr>Figure 11.4:  Industrial processes – take, make, dispose</vt:lpstr>
      <vt:lpstr>Figure 11.5:  Life Cycle Assessment overview</vt:lpstr>
      <vt:lpstr>Figure 11.6:  Life Cycle Assessment for jeans</vt:lpstr>
      <vt:lpstr>Chapter 11 key points</vt:lpstr>
      <vt:lpstr>Chapter 11 resources</vt:lpstr>
      <vt:lpstr>Chapter 12 overview</vt:lpstr>
      <vt:lpstr>Figure 12.1:  Re-shaping manufacturing supply chains</vt:lpstr>
      <vt:lpstr>Figure 12.2:  ‘8S’ principles for supply chains</vt:lpstr>
      <vt:lpstr>Figure 12.3:  Circular economy framework – process design</vt:lpstr>
      <vt:lpstr>Figure 12.4:  Industrial symbiosis – The Plant</vt:lpstr>
      <vt:lpstr>Figure 12.5: Remanufacturing in Europe</vt:lpstr>
      <vt:lpstr>Figure 12.6: Packaging – design aims</vt:lpstr>
      <vt:lpstr>Figure 12.7:  Stakeholder perspectives for packaging</vt:lpstr>
      <vt:lpstr>Chapter 12 key points</vt:lpstr>
      <vt:lpstr>Chapter 12 resources</vt:lpstr>
      <vt:lpstr>Chapter 13 overview</vt:lpstr>
      <vt:lpstr>Figure 13.1:  Types of Reverse Supply Chain</vt:lpstr>
      <vt:lpstr>Figure 13.2:  Product destiny factors </vt:lpstr>
      <vt:lpstr>Figure 13.3:  Correlated Reverse Supply Chain aspects</vt:lpstr>
      <vt:lpstr>Figure 13.4:  Designing for value recovery</vt:lpstr>
      <vt:lpstr>Figure 13.5:  Incentives for product return</vt:lpstr>
      <vt:lpstr>Figure 13.6:  ‘8S’ principles for supply chains</vt:lpstr>
      <vt:lpstr>Chapter 13 key points</vt:lpstr>
      <vt:lpstr>Chapter 13 resources</vt:lpstr>
      <vt:lpstr>Chapter 14 overview</vt:lpstr>
      <vt:lpstr>Figure 14.1:  Tipping point</vt:lpstr>
      <vt:lpstr>Figure 14.2:  Global risks</vt:lpstr>
      <vt:lpstr>Figure 14.3:  Thinking about value</vt:lpstr>
      <vt:lpstr>Figure 14.4:  Value uncaptured – foodservice examples</vt:lpstr>
      <vt:lpstr>Figure 14.5:  Strategic Process</vt:lpstr>
      <vt:lpstr>Figure 14.6:  Circular economy framework</vt:lpstr>
      <vt:lpstr>Figure 14.7:  Card designs</vt:lpstr>
      <vt:lpstr>Figure 14.8:  Introduction to the theme for the game </vt:lpstr>
      <vt:lpstr>Figure 14.9:  Game instructions</vt:lpstr>
      <vt:lpstr>Figure 14.10:  Whole System Design game - key criteria</vt:lpstr>
      <vt:lpstr>Figure 14.11:  Three phases in the shift to sustainable manufacturing </vt:lpstr>
      <vt:lpstr>Figure 14.12:  Natural Step scorecard – fashion example</vt:lpstr>
      <vt:lpstr>Chapter 14 key points</vt:lpstr>
      <vt:lpstr>Chapter 14 resources</vt:lpstr>
    </vt:vector>
  </TitlesOfParts>
  <Company>Exel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Weetman</dc:creator>
  <cp:lastModifiedBy>Irina Neaga</cp:lastModifiedBy>
  <cp:revision>729</cp:revision>
  <cp:lastPrinted>2017-02-08T16:55:21Z</cp:lastPrinted>
  <dcterms:created xsi:type="dcterms:W3CDTF">2015-08-05T09:56:50Z</dcterms:created>
  <dcterms:modified xsi:type="dcterms:W3CDTF">2020-10-25T21:09:35Z</dcterms:modified>
</cp:coreProperties>
</file>