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5.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29.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30.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31.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32.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33.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autoCompressPictures="0">
  <p:sldMasterIdLst>
    <p:sldMasterId id="2147483669" r:id="rId4"/>
    <p:sldMasterId id="2147483648" r:id="rId5"/>
  </p:sldMasterIdLst>
  <p:notesMasterIdLst>
    <p:notesMasterId r:id="rId56"/>
  </p:notesMasterIdLst>
  <p:sldIdLst>
    <p:sldId id="297" r:id="rId6"/>
    <p:sldId id="471" r:id="rId7"/>
    <p:sldId id="472" r:id="rId8"/>
    <p:sldId id="473" r:id="rId9"/>
    <p:sldId id="382" r:id="rId10"/>
    <p:sldId id="299" r:id="rId11"/>
    <p:sldId id="385" r:id="rId12"/>
    <p:sldId id="373" r:id="rId13"/>
    <p:sldId id="280" r:id="rId14"/>
    <p:sldId id="372" r:id="rId15"/>
    <p:sldId id="281" r:id="rId16"/>
    <p:sldId id="371" r:id="rId17"/>
    <p:sldId id="282" r:id="rId18"/>
    <p:sldId id="370" r:id="rId19"/>
    <p:sldId id="283" r:id="rId20"/>
    <p:sldId id="376" r:id="rId21"/>
    <p:sldId id="477" r:id="rId22"/>
    <p:sldId id="357" r:id="rId23"/>
    <p:sldId id="356" r:id="rId24"/>
    <p:sldId id="364" r:id="rId25"/>
    <p:sldId id="377" r:id="rId26"/>
    <p:sldId id="369" r:id="rId27"/>
    <p:sldId id="476" r:id="rId28"/>
    <p:sldId id="475" r:id="rId29"/>
    <p:sldId id="478" r:id="rId30"/>
    <p:sldId id="479" r:id="rId31"/>
    <p:sldId id="480" r:id="rId32"/>
    <p:sldId id="481" r:id="rId33"/>
    <p:sldId id="349" r:id="rId34"/>
    <p:sldId id="348" r:id="rId35"/>
    <p:sldId id="347" r:id="rId36"/>
    <p:sldId id="346" r:id="rId37"/>
    <p:sldId id="341" r:id="rId38"/>
    <p:sldId id="340" r:id="rId39"/>
    <p:sldId id="339" r:id="rId40"/>
    <p:sldId id="338" r:id="rId41"/>
    <p:sldId id="337" r:id="rId42"/>
    <p:sldId id="336" r:id="rId43"/>
    <p:sldId id="335" r:id="rId44"/>
    <p:sldId id="334" r:id="rId45"/>
    <p:sldId id="470" r:id="rId46"/>
    <p:sldId id="333" r:id="rId47"/>
    <p:sldId id="332" r:id="rId48"/>
    <p:sldId id="484" r:id="rId49"/>
    <p:sldId id="482" r:id="rId50"/>
    <p:sldId id="483" r:id="rId51"/>
    <p:sldId id="485" r:id="rId52"/>
    <p:sldId id="487" r:id="rId53"/>
    <p:sldId id="488" r:id="rId54"/>
    <p:sldId id="486" r:id="rId5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985" autoAdjust="0"/>
    <p:restoredTop sz="76895" autoAdjust="0"/>
  </p:normalViewPr>
  <p:slideViewPr>
    <p:cSldViewPr snapToGrid="0">
      <p:cViewPr varScale="1">
        <p:scale>
          <a:sx n="77" d="100"/>
          <a:sy n="77" d="100"/>
        </p:scale>
        <p:origin x="369" y="5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viewProps" Target="viewProps.xml"/><Relationship Id="rId5" Type="http://schemas.openxmlformats.org/officeDocument/2006/relationships/slideMaster" Target="slideMasters/slideMaster2.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notesMaster" Target="notesMasters/notesMaster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theme" Target="theme/theme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presProps" Target="presProps.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1BA6BBA-68CD-47ED-BB6D-564D46F0CA2F}"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FAC08160-F531-462A-8625-66D8E67D9C78}">
      <dgm:prSet/>
      <dgm:spPr/>
      <dgm:t>
        <a:bodyPr/>
        <a:lstStyle/>
        <a:p>
          <a:r>
            <a:rPr lang="en-GB" b="1" i="1"/>
            <a:t>Cwricwlwm yr ysgol yw popeth mae dysgwyr yn ei brofi ar drywydd y pedwar diben. Mae’n fwy na’r hyn rydyn ni’n ei addysgu yn unig. Mae hefyd yn ymwneud â sut rydyn ni’n ei addysgu ac, yn allweddol, pam ydyn ni’n ei addysgu’</a:t>
          </a:r>
          <a:endParaRPr lang="en-US"/>
        </a:p>
      </dgm:t>
    </dgm:pt>
    <dgm:pt modelId="{F33B5EC1-1A29-4C95-A68D-12B6D8139CC3}" type="parTrans" cxnId="{955487EC-57F8-4865-95E7-D45C5620D4D3}">
      <dgm:prSet/>
      <dgm:spPr/>
      <dgm:t>
        <a:bodyPr/>
        <a:lstStyle/>
        <a:p>
          <a:endParaRPr lang="en-US"/>
        </a:p>
      </dgm:t>
    </dgm:pt>
    <dgm:pt modelId="{14A2F8D1-4DD2-4F4B-AF6E-7957AEA30C2E}" type="sibTrans" cxnId="{955487EC-57F8-4865-95E7-D45C5620D4D3}">
      <dgm:prSet/>
      <dgm:spPr/>
      <dgm:t>
        <a:bodyPr/>
        <a:lstStyle/>
        <a:p>
          <a:endParaRPr lang="en-US"/>
        </a:p>
      </dgm:t>
    </dgm:pt>
    <dgm:pt modelId="{2FD59E82-17DE-48E2-BCF2-32CF96D9323E}">
      <dgm:prSet/>
      <dgm:spPr/>
      <dgm:t>
        <a:bodyPr/>
        <a:lstStyle/>
        <a:p>
          <a:r>
            <a:rPr lang="en-GB" b="1" i="1" dirty="0"/>
            <a:t>A school’s curriculum is everything a learner experiences in pursuit of the four purposes. It is not simply what we teach, but how we teach and crucially, why we teach it’</a:t>
          </a:r>
          <a:endParaRPr lang="en-US" dirty="0"/>
        </a:p>
      </dgm:t>
    </dgm:pt>
    <dgm:pt modelId="{027FE62F-246B-4719-81DD-76E47F480386}" type="parTrans" cxnId="{361F9CA9-CB32-47B6-B752-FE98666760C3}">
      <dgm:prSet/>
      <dgm:spPr/>
      <dgm:t>
        <a:bodyPr/>
        <a:lstStyle/>
        <a:p>
          <a:endParaRPr lang="en-US"/>
        </a:p>
      </dgm:t>
    </dgm:pt>
    <dgm:pt modelId="{E858FA5B-91F7-48AA-9294-A821CC0149DB}" type="sibTrans" cxnId="{361F9CA9-CB32-47B6-B752-FE98666760C3}">
      <dgm:prSet/>
      <dgm:spPr/>
      <dgm:t>
        <a:bodyPr/>
        <a:lstStyle/>
        <a:p>
          <a:endParaRPr lang="en-US"/>
        </a:p>
      </dgm:t>
    </dgm:pt>
    <dgm:pt modelId="{ADF45A9D-853F-47D4-9181-6AE21B1850BC}">
      <dgm:prSet/>
      <dgm:spPr/>
      <dgm:t>
        <a:bodyPr/>
        <a:lstStyle/>
        <a:p>
          <a:r>
            <a:rPr lang="en-GB" i="1"/>
            <a:t>Welsh Government (2020) Curriculum for Wales </a:t>
          </a:r>
          <a:endParaRPr lang="en-US"/>
        </a:p>
      </dgm:t>
    </dgm:pt>
    <dgm:pt modelId="{BCF807BB-1E1D-4103-8341-F0FD6AA515B3}" type="parTrans" cxnId="{B6E875E3-67E0-424D-AEE6-D424A45576C9}">
      <dgm:prSet/>
      <dgm:spPr/>
      <dgm:t>
        <a:bodyPr/>
        <a:lstStyle/>
        <a:p>
          <a:endParaRPr lang="en-US"/>
        </a:p>
      </dgm:t>
    </dgm:pt>
    <dgm:pt modelId="{69E2FC1D-22AA-4803-A739-68787DC5B008}" type="sibTrans" cxnId="{B6E875E3-67E0-424D-AEE6-D424A45576C9}">
      <dgm:prSet/>
      <dgm:spPr/>
      <dgm:t>
        <a:bodyPr/>
        <a:lstStyle/>
        <a:p>
          <a:endParaRPr lang="en-US"/>
        </a:p>
      </dgm:t>
    </dgm:pt>
    <dgm:pt modelId="{769016F8-DFFE-451C-8A5B-83BBDE32B7BF}" type="pres">
      <dgm:prSet presAssocID="{01BA6BBA-68CD-47ED-BB6D-564D46F0CA2F}" presName="hierChild1" presStyleCnt="0">
        <dgm:presLayoutVars>
          <dgm:chPref val="1"/>
          <dgm:dir/>
          <dgm:animOne val="branch"/>
          <dgm:animLvl val="lvl"/>
          <dgm:resizeHandles/>
        </dgm:presLayoutVars>
      </dgm:prSet>
      <dgm:spPr/>
    </dgm:pt>
    <dgm:pt modelId="{181606B7-6D74-4CB4-8081-CE29104EE38A}" type="pres">
      <dgm:prSet presAssocID="{FAC08160-F531-462A-8625-66D8E67D9C78}" presName="hierRoot1" presStyleCnt="0"/>
      <dgm:spPr/>
    </dgm:pt>
    <dgm:pt modelId="{1C4A9625-C093-452B-9159-142D67138F8F}" type="pres">
      <dgm:prSet presAssocID="{FAC08160-F531-462A-8625-66D8E67D9C78}" presName="composite" presStyleCnt="0"/>
      <dgm:spPr/>
    </dgm:pt>
    <dgm:pt modelId="{8EBA4C2E-93E0-474C-A630-7FE9D018F3EE}" type="pres">
      <dgm:prSet presAssocID="{FAC08160-F531-462A-8625-66D8E67D9C78}" presName="background" presStyleLbl="node0" presStyleIdx="0" presStyleCnt="3"/>
      <dgm:spPr/>
    </dgm:pt>
    <dgm:pt modelId="{A241EF44-92B0-482A-A8E9-CBB7A238F211}" type="pres">
      <dgm:prSet presAssocID="{FAC08160-F531-462A-8625-66D8E67D9C78}" presName="text" presStyleLbl="fgAcc0" presStyleIdx="0" presStyleCnt="3" custScaleX="141314" custScaleY="159536">
        <dgm:presLayoutVars>
          <dgm:chPref val="3"/>
        </dgm:presLayoutVars>
      </dgm:prSet>
      <dgm:spPr/>
    </dgm:pt>
    <dgm:pt modelId="{7DAD790E-8131-498F-97FE-33C4B590DDE5}" type="pres">
      <dgm:prSet presAssocID="{FAC08160-F531-462A-8625-66D8E67D9C78}" presName="hierChild2" presStyleCnt="0"/>
      <dgm:spPr/>
    </dgm:pt>
    <dgm:pt modelId="{2E97B9E8-770E-44BB-B830-DA9E4F9C47D0}" type="pres">
      <dgm:prSet presAssocID="{2FD59E82-17DE-48E2-BCF2-32CF96D9323E}" presName="hierRoot1" presStyleCnt="0"/>
      <dgm:spPr/>
    </dgm:pt>
    <dgm:pt modelId="{F83532CD-2473-4765-8958-9B98EBB3B633}" type="pres">
      <dgm:prSet presAssocID="{2FD59E82-17DE-48E2-BCF2-32CF96D9323E}" presName="composite" presStyleCnt="0"/>
      <dgm:spPr/>
    </dgm:pt>
    <dgm:pt modelId="{00FB2173-C436-4F44-896E-BA562AA20D91}" type="pres">
      <dgm:prSet presAssocID="{2FD59E82-17DE-48E2-BCF2-32CF96D9323E}" presName="background" presStyleLbl="node0" presStyleIdx="1" presStyleCnt="3"/>
      <dgm:spPr/>
    </dgm:pt>
    <dgm:pt modelId="{3D4D862E-F6A4-40DB-B785-3423316B9BAA}" type="pres">
      <dgm:prSet presAssocID="{2FD59E82-17DE-48E2-BCF2-32CF96D9323E}" presName="text" presStyleLbl="fgAcc0" presStyleIdx="1" presStyleCnt="3" custScaleX="150168" custScaleY="167760">
        <dgm:presLayoutVars>
          <dgm:chPref val="3"/>
        </dgm:presLayoutVars>
      </dgm:prSet>
      <dgm:spPr/>
    </dgm:pt>
    <dgm:pt modelId="{F56C1BEF-8607-4BC5-8483-6213546C4688}" type="pres">
      <dgm:prSet presAssocID="{2FD59E82-17DE-48E2-BCF2-32CF96D9323E}" presName="hierChild2" presStyleCnt="0"/>
      <dgm:spPr/>
    </dgm:pt>
    <dgm:pt modelId="{5E280EA6-503D-4CD1-B7AA-1240046DF89D}" type="pres">
      <dgm:prSet presAssocID="{ADF45A9D-853F-47D4-9181-6AE21B1850BC}" presName="hierRoot1" presStyleCnt="0"/>
      <dgm:spPr/>
    </dgm:pt>
    <dgm:pt modelId="{F4EB6AFB-8D7E-4C81-9ED2-A7D85D467A76}" type="pres">
      <dgm:prSet presAssocID="{ADF45A9D-853F-47D4-9181-6AE21B1850BC}" presName="composite" presStyleCnt="0"/>
      <dgm:spPr/>
    </dgm:pt>
    <dgm:pt modelId="{FA8AC7E7-B9E3-4C8B-8FB8-4D244A1511FC}" type="pres">
      <dgm:prSet presAssocID="{ADF45A9D-853F-47D4-9181-6AE21B1850BC}" presName="background" presStyleLbl="node0" presStyleIdx="2" presStyleCnt="3"/>
      <dgm:spPr/>
    </dgm:pt>
    <dgm:pt modelId="{801ADC66-6077-4274-8C0E-DE6999CDD509}" type="pres">
      <dgm:prSet presAssocID="{ADF45A9D-853F-47D4-9181-6AE21B1850BC}" presName="text" presStyleLbl="fgAcc0" presStyleIdx="2" presStyleCnt="3">
        <dgm:presLayoutVars>
          <dgm:chPref val="3"/>
        </dgm:presLayoutVars>
      </dgm:prSet>
      <dgm:spPr/>
    </dgm:pt>
    <dgm:pt modelId="{4C7E9738-E925-4808-8E50-8C11D2718F9D}" type="pres">
      <dgm:prSet presAssocID="{ADF45A9D-853F-47D4-9181-6AE21B1850BC}" presName="hierChild2" presStyleCnt="0"/>
      <dgm:spPr/>
    </dgm:pt>
  </dgm:ptLst>
  <dgm:cxnLst>
    <dgm:cxn modelId="{3C4B0700-926D-4F5F-B6A8-209DD1717D56}" type="presOf" srcId="{01BA6BBA-68CD-47ED-BB6D-564D46F0CA2F}" destId="{769016F8-DFFE-451C-8A5B-83BBDE32B7BF}" srcOrd="0" destOrd="0" presId="urn:microsoft.com/office/officeart/2005/8/layout/hierarchy1"/>
    <dgm:cxn modelId="{3237B80E-4B7C-4C7A-8FD5-30DE973159DC}" type="presOf" srcId="{ADF45A9D-853F-47D4-9181-6AE21B1850BC}" destId="{801ADC66-6077-4274-8C0E-DE6999CDD509}" srcOrd="0" destOrd="0" presId="urn:microsoft.com/office/officeart/2005/8/layout/hierarchy1"/>
    <dgm:cxn modelId="{EB53022E-0112-4156-863E-82E56221368B}" type="presOf" srcId="{2FD59E82-17DE-48E2-BCF2-32CF96D9323E}" destId="{3D4D862E-F6A4-40DB-B785-3423316B9BAA}" srcOrd="0" destOrd="0" presId="urn:microsoft.com/office/officeart/2005/8/layout/hierarchy1"/>
    <dgm:cxn modelId="{14519BA4-E394-4083-ACE6-B378E7479E42}" type="presOf" srcId="{FAC08160-F531-462A-8625-66D8E67D9C78}" destId="{A241EF44-92B0-482A-A8E9-CBB7A238F211}" srcOrd="0" destOrd="0" presId="urn:microsoft.com/office/officeart/2005/8/layout/hierarchy1"/>
    <dgm:cxn modelId="{361F9CA9-CB32-47B6-B752-FE98666760C3}" srcId="{01BA6BBA-68CD-47ED-BB6D-564D46F0CA2F}" destId="{2FD59E82-17DE-48E2-BCF2-32CF96D9323E}" srcOrd="1" destOrd="0" parTransId="{027FE62F-246B-4719-81DD-76E47F480386}" sibTransId="{E858FA5B-91F7-48AA-9294-A821CC0149DB}"/>
    <dgm:cxn modelId="{B6E875E3-67E0-424D-AEE6-D424A45576C9}" srcId="{01BA6BBA-68CD-47ED-BB6D-564D46F0CA2F}" destId="{ADF45A9D-853F-47D4-9181-6AE21B1850BC}" srcOrd="2" destOrd="0" parTransId="{BCF807BB-1E1D-4103-8341-F0FD6AA515B3}" sibTransId="{69E2FC1D-22AA-4803-A739-68787DC5B008}"/>
    <dgm:cxn modelId="{955487EC-57F8-4865-95E7-D45C5620D4D3}" srcId="{01BA6BBA-68CD-47ED-BB6D-564D46F0CA2F}" destId="{FAC08160-F531-462A-8625-66D8E67D9C78}" srcOrd="0" destOrd="0" parTransId="{F33B5EC1-1A29-4C95-A68D-12B6D8139CC3}" sibTransId="{14A2F8D1-4DD2-4F4B-AF6E-7957AEA30C2E}"/>
    <dgm:cxn modelId="{7811A1F8-2AA7-44C1-9328-4091F943AE1C}" type="presParOf" srcId="{769016F8-DFFE-451C-8A5B-83BBDE32B7BF}" destId="{181606B7-6D74-4CB4-8081-CE29104EE38A}" srcOrd="0" destOrd="0" presId="urn:microsoft.com/office/officeart/2005/8/layout/hierarchy1"/>
    <dgm:cxn modelId="{B270DE56-0119-4867-A90D-BA29D0513DA8}" type="presParOf" srcId="{181606B7-6D74-4CB4-8081-CE29104EE38A}" destId="{1C4A9625-C093-452B-9159-142D67138F8F}" srcOrd="0" destOrd="0" presId="urn:microsoft.com/office/officeart/2005/8/layout/hierarchy1"/>
    <dgm:cxn modelId="{C12DC0F6-E193-47F1-AA84-598D6874C0D3}" type="presParOf" srcId="{1C4A9625-C093-452B-9159-142D67138F8F}" destId="{8EBA4C2E-93E0-474C-A630-7FE9D018F3EE}" srcOrd="0" destOrd="0" presId="urn:microsoft.com/office/officeart/2005/8/layout/hierarchy1"/>
    <dgm:cxn modelId="{BD5ED3FE-22EA-4434-BD32-6DFF294BF0CA}" type="presParOf" srcId="{1C4A9625-C093-452B-9159-142D67138F8F}" destId="{A241EF44-92B0-482A-A8E9-CBB7A238F211}" srcOrd="1" destOrd="0" presId="urn:microsoft.com/office/officeart/2005/8/layout/hierarchy1"/>
    <dgm:cxn modelId="{829CF6C8-E271-4275-9050-BB6CA50D3AB8}" type="presParOf" srcId="{181606B7-6D74-4CB4-8081-CE29104EE38A}" destId="{7DAD790E-8131-498F-97FE-33C4B590DDE5}" srcOrd="1" destOrd="0" presId="urn:microsoft.com/office/officeart/2005/8/layout/hierarchy1"/>
    <dgm:cxn modelId="{E8E503BF-E572-446D-B1B4-AB966D6636E4}" type="presParOf" srcId="{769016F8-DFFE-451C-8A5B-83BBDE32B7BF}" destId="{2E97B9E8-770E-44BB-B830-DA9E4F9C47D0}" srcOrd="1" destOrd="0" presId="urn:microsoft.com/office/officeart/2005/8/layout/hierarchy1"/>
    <dgm:cxn modelId="{2477DD3E-364F-4A0A-838C-1265245017E4}" type="presParOf" srcId="{2E97B9E8-770E-44BB-B830-DA9E4F9C47D0}" destId="{F83532CD-2473-4765-8958-9B98EBB3B633}" srcOrd="0" destOrd="0" presId="urn:microsoft.com/office/officeart/2005/8/layout/hierarchy1"/>
    <dgm:cxn modelId="{404A80D9-D315-4A44-A1E7-98F92220B56F}" type="presParOf" srcId="{F83532CD-2473-4765-8958-9B98EBB3B633}" destId="{00FB2173-C436-4F44-896E-BA562AA20D91}" srcOrd="0" destOrd="0" presId="urn:microsoft.com/office/officeart/2005/8/layout/hierarchy1"/>
    <dgm:cxn modelId="{97DE5A62-C499-4A85-BF7C-BE05060160B5}" type="presParOf" srcId="{F83532CD-2473-4765-8958-9B98EBB3B633}" destId="{3D4D862E-F6A4-40DB-B785-3423316B9BAA}" srcOrd="1" destOrd="0" presId="urn:microsoft.com/office/officeart/2005/8/layout/hierarchy1"/>
    <dgm:cxn modelId="{CE1C06CB-A084-412E-B503-C2435DADAD43}" type="presParOf" srcId="{2E97B9E8-770E-44BB-B830-DA9E4F9C47D0}" destId="{F56C1BEF-8607-4BC5-8483-6213546C4688}" srcOrd="1" destOrd="0" presId="urn:microsoft.com/office/officeart/2005/8/layout/hierarchy1"/>
    <dgm:cxn modelId="{D2D48E1E-81F8-4477-B476-79103C3DBC87}" type="presParOf" srcId="{769016F8-DFFE-451C-8A5B-83BBDE32B7BF}" destId="{5E280EA6-503D-4CD1-B7AA-1240046DF89D}" srcOrd="2" destOrd="0" presId="urn:microsoft.com/office/officeart/2005/8/layout/hierarchy1"/>
    <dgm:cxn modelId="{917B72A4-16C0-4AB1-855D-44091C8413FB}" type="presParOf" srcId="{5E280EA6-503D-4CD1-B7AA-1240046DF89D}" destId="{F4EB6AFB-8D7E-4C81-9ED2-A7D85D467A76}" srcOrd="0" destOrd="0" presId="urn:microsoft.com/office/officeart/2005/8/layout/hierarchy1"/>
    <dgm:cxn modelId="{8DC7ECD1-855C-4A8C-9F4C-0208A52E5CF3}" type="presParOf" srcId="{F4EB6AFB-8D7E-4C81-9ED2-A7D85D467A76}" destId="{FA8AC7E7-B9E3-4C8B-8FB8-4D244A1511FC}" srcOrd="0" destOrd="0" presId="urn:microsoft.com/office/officeart/2005/8/layout/hierarchy1"/>
    <dgm:cxn modelId="{D6BE31B0-3A1A-4677-BB81-70C93808B865}" type="presParOf" srcId="{F4EB6AFB-8D7E-4C81-9ED2-A7D85D467A76}" destId="{801ADC66-6077-4274-8C0E-DE6999CDD509}" srcOrd="1" destOrd="0" presId="urn:microsoft.com/office/officeart/2005/8/layout/hierarchy1"/>
    <dgm:cxn modelId="{6B2CF5E8-01CF-4FAA-8A78-127EFB9ED25D}" type="presParOf" srcId="{5E280EA6-503D-4CD1-B7AA-1240046DF89D}" destId="{4C7E9738-E925-4808-8E50-8C11D2718F9D}" srcOrd="1" destOrd="0" presId="urn:microsoft.com/office/officeart/2005/8/layout/hierarchy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EEC7A92-5B04-409F-8793-1A8CABA35103}" type="doc">
      <dgm:prSet loTypeId="urn:microsoft.com/office/officeart/2005/8/layout/cycle6" loCatId="cycle" qsTypeId="urn:microsoft.com/office/officeart/2005/8/quickstyle/simple1" qsCatId="simple" csTypeId="urn:microsoft.com/office/officeart/2005/8/colors/accent1_2" csCatId="accent1" phldr="1"/>
      <dgm:spPr/>
      <dgm:t>
        <a:bodyPr/>
        <a:lstStyle/>
        <a:p>
          <a:endParaRPr lang="en-GB"/>
        </a:p>
      </dgm:t>
    </dgm:pt>
    <dgm:pt modelId="{33846771-7F6A-4E83-B361-5FFC6615BE83}">
      <dgm:prSet phldrT="[Text]" custT="1"/>
      <dgm:spPr>
        <a:solidFill>
          <a:srgbClr val="0070C0"/>
        </a:solidFill>
      </dgm:spPr>
      <dgm:t>
        <a:bodyPr/>
        <a:lstStyle/>
        <a:p>
          <a:r>
            <a:rPr lang="en-GB" sz="1800" noProof="0" dirty="0">
              <a:latin typeface="Arial" panose="020B0604020202020204" pitchFamily="34" charset="0"/>
              <a:cs typeface="Arial" panose="020B0604020202020204" pitchFamily="34" charset="0"/>
            </a:rPr>
            <a:t>Conceptual understanding</a:t>
          </a:r>
        </a:p>
      </dgm:t>
    </dgm:pt>
    <dgm:pt modelId="{FA8313DB-1B24-44B5-BB08-B25B1BFE4801}" type="parTrans" cxnId="{80528E2D-F0BF-4CC7-923A-CC1D6C9B1BE8}">
      <dgm:prSet/>
      <dgm:spPr/>
      <dgm:t>
        <a:bodyPr/>
        <a:lstStyle/>
        <a:p>
          <a:endParaRPr lang="en-GB" sz="2400"/>
        </a:p>
      </dgm:t>
    </dgm:pt>
    <dgm:pt modelId="{63FD9463-8820-4850-AE50-83586BDB6A54}" type="sibTrans" cxnId="{80528E2D-F0BF-4CC7-923A-CC1D6C9B1BE8}">
      <dgm:prSet>
        <dgm:style>
          <a:lnRef idx="3">
            <a:schemeClr val="accent1"/>
          </a:lnRef>
          <a:fillRef idx="0">
            <a:schemeClr val="accent1"/>
          </a:fillRef>
          <a:effectRef idx="2">
            <a:schemeClr val="accent1"/>
          </a:effectRef>
          <a:fontRef idx="minor">
            <a:schemeClr val="tx1"/>
          </a:fontRef>
        </dgm:style>
      </dgm:prSet>
      <dgm:spPr/>
      <dgm:t>
        <a:bodyPr/>
        <a:lstStyle/>
        <a:p>
          <a:endParaRPr lang="en-GB" sz="2400"/>
        </a:p>
      </dgm:t>
    </dgm:pt>
    <dgm:pt modelId="{7B3727B8-BA18-40E7-898A-FE3708FDD2CA}">
      <dgm:prSet phldrT="[Text]" custT="1"/>
      <dgm:spPr>
        <a:solidFill>
          <a:srgbClr val="0070C0"/>
        </a:solidFill>
      </dgm:spPr>
      <dgm:t>
        <a:bodyPr/>
        <a:lstStyle/>
        <a:p>
          <a:pPr rtl="0"/>
          <a:r>
            <a:rPr lang="en-GB" sz="1800" noProof="0" dirty="0">
              <a:latin typeface="Arial"/>
              <a:cs typeface="Arial"/>
            </a:rPr>
            <a:t>Communicating using symbols</a:t>
          </a:r>
        </a:p>
      </dgm:t>
    </dgm:pt>
    <dgm:pt modelId="{82B1274C-4CB8-4415-9441-9798BF41BE6D}" type="parTrans" cxnId="{05FB0A95-AC11-4868-B3D6-C5557BC0C6E3}">
      <dgm:prSet/>
      <dgm:spPr/>
      <dgm:t>
        <a:bodyPr/>
        <a:lstStyle/>
        <a:p>
          <a:endParaRPr lang="en-GB" sz="2400"/>
        </a:p>
      </dgm:t>
    </dgm:pt>
    <dgm:pt modelId="{A2669184-7780-4729-992A-1A85C11CD8CE}" type="sibTrans" cxnId="{05FB0A95-AC11-4868-B3D6-C5557BC0C6E3}">
      <dgm:prSet>
        <dgm:style>
          <a:lnRef idx="3">
            <a:schemeClr val="accent1"/>
          </a:lnRef>
          <a:fillRef idx="0">
            <a:schemeClr val="accent1"/>
          </a:fillRef>
          <a:effectRef idx="2">
            <a:schemeClr val="accent1"/>
          </a:effectRef>
          <a:fontRef idx="minor">
            <a:schemeClr val="tx1"/>
          </a:fontRef>
        </dgm:style>
      </dgm:prSet>
      <dgm:spPr/>
      <dgm:t>
        <a:bodyPr/>
        <a:lstStyle/>
        <a:p>
          <a:endParaRPr lang="en-GB" sz="2400"/>
        </a:p>
      </dgm:t>
    </dgm:pt>
    <dgm:pt modelId="{98453F29-E846-4FD7-8E6B-90910EB393D6}">
      <dgm:prSet phldrT="[Text]" custT="1"/>
      <dgm:spPr>
        <a:solidFill>
          <a:srgbClr val="0070C0"/>
        </a:solidFill>
      </dgm:spPr>
      <dgm:t>
        <a:bodyPr/>
        <a:lstStyle/>
        <a:p>
          <a:r>
            <a:rPr lang="en-GB" sz="1800" noProof="0" dirty="0">
              <a:latin typeface="Arial" panose="020B0604020202020204" pitchFamily="34" charset="0"/>
              <a:cs typeface="Arial" panose="020B0604020202020204" pitchFamily="34" charset="0"/>
            </a:rPr>
            <a:t>Strategic competence</a:t>
          </a:r>
        </a:p>
      </dgm:t>
    </dgm:pt>
    <dgm:pt modelId="{3C7A2AC7-C548-48E7-A9F6-F04DEA98BC8A}" type="parTrans" cxnId="{5968BFAB-CAD8-4847-ADAA-772965705403}">
      <dgm:prSet/>
      <dgm:spPr/>
      <dgm:t>
        <a:bodyPr/>
        <a:lstStyle/>
        <a:p>
          <a:endParaRPr lang="en-GB" sz="2400"/>
        </a:p>
      </dgm:t>
    </dgm:pt>
    <dgm:pt modelId="{A60EFA97-F1BF-4CB5-94B5-A1E9B64B06A0}" type="sibTrans" cxnId="{5968BFAB-CAD8-4847-ADAA-772965705403}">
      <dgm:prSet>
        <dgm:style>
          <a:lnRef idx="3">
            <a:schemeClr val="accent1"/>
          </a:lnRef>
          <a:fillRef idx="0">
            <a:schemeClr val="accent1"/>
          </a:fillRef>
          <a:effectRef idx="2">
            <a:schemeClr val="accent1"/>
          </a:effectRef>
          <a:fontRef idx="minor">
            <a:schemeClr val="tx1"/>
          </a:fontRef>
        </dgm:style>
      </dgm:prSet>
      <dgm:spPr/>
      <dgm:t>
        <a:bodyPr/>
        <a:lstStyle/>
        <a:p>
          <a:endParaRPr lang="en-GB" sz="2400"/>
        </a:p>
      </dgm:t>
    </dgm:pt>
    <dgm:pt modelId="{9BD2528F-C66D-43CB-B6EE-FCABD59C0006}">
      <dgm:prSet phldrT="[Text]" custT="1"/>
      <dgm:spPr>
        <a:solidFill>
          <a:srgbClr val="0070C0"/>
        </a:solidFill>
      </dgm:spPr>
      <dgm:t>
        <a:bodyPr/>
        <a:lstStyle/>
        <a:p>
          <a:r>
            <a:rPr lang="en-GB" sz="1800" noProof="0" dirty="0">
              <a:latin typeface="Arial" panose="020B0604020202020204" pitchFamily="34" charset="0"/>
              <a:cs typeface="Arial" panose="020B0604020202020204" pitchFamily="34" charset="0"/>
            </a:rPr>
            <a:t>Fluency</a:t>
          </a:r>
        </a:p>
      </dgm:t>
    </dgm:pt>
    <dgm:pt modelId="{87CB4BAF-0747-4369-836F-1E744C440686}" type="parTrans" cxnId="{A5F1FCBA-DC85-43C6-9A8C-2EE90394D47D}">
      <dgm:prSet/>
      <dgm:spPr/>
      <dgm:t>
        <a:bodyPr/>
        <a:lstStyle/>
        <a:p>
          <a:endParaRPr lang="en-GB" sz="2400"/>
        </a:p>
      </dgm:t>
    </dgm:pt>
    <dgm:pt modelId="{77010B88-BE37-420F-931B-B57D23E20DBB}" type="sibTrans" cxnId="{A5F1FCBA-DC85-43C6-9A8C-2EE90394D47D}">
      <dgm:prSet>
        <dgm:style>
          <a:lnRef idx="3">
            <a:schemeClr val="accent1"/>
          </a:lnRef>
          <a:fillRef idx="0">
            <a:schemeClr val="accent1"/>
          </a:fillRef>
          <a:effectRef idx="2">
            <a:schemeClr val="accent1"/>
          </a:effectRef>
          <a:fontRef idx="minor">
            <a:schemeClr val="tx1"/>
          </a:fontRef>
        </dgm:style>
      </dgm:prSet>
      <dgm:spPr/>
      <dgm:t>
        <a:bodyPr/>
        <a:lstStyle/>
        <a:p>
          <a:endParaRPr lang="en-GB" sz="2400"/>
        </a:p>
      </dgm:t>
    </dgm:pt>
    <dgm:pt modelId="{45C33BA4-76CA-4D6D-9DA0-F799F56363DA}">
      <dgm:prSet phldrT="[Text]" custT="1"/>
      <dgm:spPr>
        <a:solidFill>
          <a:srgbClr val="0070C0"/>
        </a:solidFill>
      </dgm:spPr>
      <dgm:t>
        <a:bodyPr/>
        <a:lstStyle/>
        <a:p>
          <a:r>
            <a:rPr lang="en-GB" sz="1800" noProof="0" dirty="0">
              <a:latin typeface="Arial" panose="020B0604020202020204" pitchFamily="34" charset="0"/>
              <a:cs typeface="Arial" panose="020B0604020202020204" pitchFamily="34" charset="0"/>
            </a:rPr>
            <a:t>Logical reasoning</a:t>
          </a:r>
        </a:p>
      </dgm:t>
    </dgm:pt>
    <dgm:pt modelId="{23E5C65A-8924-4DFB-8456-5235E6562055}" type="parTrans" cxnId="{45F14B2F-71F6-4369-9958-9CFCAFA0805F}">
      <dgm:prSet/>
      <dgm:spPr/>
      <dgm:t>
        <a:bodyPr/>
        <a:lstStyle/>
        <a:p>
          <a:endParaRPr lang="en-GB" sz="2400"/>
        </a:p>
      </dgm:t>
    </dgm:pt>
    <dgm:pt modelId="{9133F020-E1FF-4C21-A1C6-3B6A8B150CC9}" type="sibTrans" cxnId="{45F14B2F-71F6-4369-9958-9CFCAFA0805F}">
      <dgm:prSet>
        <dgm:style>
          <a:lnRef idx="3">
            <a:schemeClr val="accent1"/>
          </a:lnRef>
          <a:fillRef idx="0">
            <a:schemeClr val="accent1"/>
          </a:fillRef>
          <a:effectRef idx="2">
            <a:schemeClr val="accent1"/>
          </a:effectRef>
          <a:fontRef idx="minor">
            <a:schemeClr val="tx1"/>
          </a:fontRef>
        </dgm:style>
      </dgm:prSet>
      <dgm:spPr/>
      <dgm:t>
        <a:bodyPr/>
        <a:lstStyle/>
        <a:p>
          <a:endParaRPr lang="en-GB" sz="2400"/>
        </a:p>
      </dgm:t>
    </dgm:pt>
    <dgm:pt modelId="{AD4553C0-0FE6-4464-9F62-D03A73937A38}" type="pres">
      <dgm:prSet presAssocID="{FEEC7A92-5B04-409F-8793-1A8CABA35103}" presName="cycle" presStyleCnt="0">
        <dgm:presLayoutVars>
          <dgm:dir/>
          <dgm:resizeHandles val="exact"/>
        </dgm:presLayoutVars>
      </dgm:prSet>
      <dgm:spPr/>
    </dgm:pt>
    <dgm:pt modelId="{A6CA8216-F9BE-4B80-A258-9E004B1DB580}" type="pres">
      <dgm:prSet presAssocID="{33846771-7F6A-4E83-B361-5FFC6615BE83}" presName="node" presStyleLbl="node1" presStyleIdx="0" presStyleCnt="5" custScaleX="133100" custScaleY="77385" custRadScaleRad="85076">
        <dgm:presLayoutVars>
          <dgm:bulletEnabled val="1"/>
        </dgm:presLayoutVars>
      </dgm:prSet>
      <dgm:spPr/>
    </dgm:pt>
    <dgm:pt modelId="{9345DA02-BB90-4C7D-891C-52E9A95D9665}" type="pres">
      <dgm:prSet presAssocID="{33846771-7F6A-4E83-B361-5FFC6615BE83}" presName="spNode" presStyleCnt="0"/>
      <dgm:spPr/>
    </dgm:pt>
    <dgm:pt modelId="{5BBD79D9-7258-4E6B-B563-D9BB78C1C1CE}" type="pres">
      <dgm:prSet presAssocID="{63FD9463-8820-4850-AE50-83586BDB6A54}" presName="sibTrans" presStyleLbl="sibTrans1D1" presStyleIdx="0" presStyleCnt="5"/>
      <dgm:spPr/>
    </dgm:pt>
    <dgm:pt modelId="{7C73C4C4-D67E-4E93-977A-CB644DAE8612}" type="pres">
      <dgm:prSet presAssocID="{7B3727B8-BA18-40E7-898A-FE3708FDD2CA}" presName="node" presStyleLbl="node1" presStyleIdx="1" presStyleCnt="5" custScaleX="151201" custScaleY="77948" custRadScaleRad="98817" custRadScaleInc="60222">
        <dgm:presLayoutVars>
          <dgm:bulletEnabled val="1"/>
        </dgm:presLayoutVars>
      </dgm:prSet>
      <dgm:spPr/>
    </dgm:pt>
    <dgm:pt modelId="{D26F8E08-D137-4DE2-A3C8-EBED2FA568A8}" type="pres">
      <dgm:prSet presAssocID="{7B3727B8-BA18-40E7-898A-FE3708FDD2CA}" presName="spNode" presStyleCnt="0"/>
      <dgm:spPr/>
    </dgm:pt>
    <dgm:pt modelId="{9134C1D7-8A97-4A58-9387-B7E73CD0F522}" type="pres">
      <dgm:prSet presAssocID="{A2669184-7780-4729-992A-1A85C11CD8CE}" presName="sibTrans" presStyleLbl="sibTrans1D1" presStyleIdx="1" presStyleCnt="5"/>
      <dgm:spPr/>
    </dgm:pt>
    <dgm:pt modelId="{D29DF543-05FD-4F04-9DE4-97A18088DCC8}" type="pres">
      <dgm:prSet presAssocID="{98453F29-E846-4FD7-8E6B-90910EB393D6}" presName="node" presStyleLbl="node1" presStyleIdx="2" presStyleCnt="5" custScaleX="133100" custScaleY="79384" custRadScaleRad="110666" custRadScaleInc="-27415">
        <dgm:presLayoutVars>
          <dgm:bulletEnabled val="1"/>
        </dgm:presLayoutVars>
      </dgm:prSet>
      <dgm:spPr/>
    </dgm:pt>
    <dgm:pt modelId="{C5CD0D83-3F67-4B88-B744-0B14A201CA26}" type="pres">
      <dgm:prSet presAssocID="{98453F29-E846-4FD7-8E6B-90910EB393D6}" presName="spNode" presStyleCnt="0"/>
      <dgm:spPr/>
    </dgm:pt>
    <dgm:pt modelId="{7FB4609E-DC55-4AFA-AACC-C5766F042F4A}" type="pres">
      <dgm:prSet presAssocID="{A60EFA97-F1BF-4CB5-94B5-A1E9B64B06A0}" presName="sibTrans" presStyleLbl="sibTrans1D1" presStyleIdx="2" presStyleCnt="5"/>
      <dgm:spPr/>
    </dgm:pt>
    <dgm:pt modelId="{0F4ABDF7-7123-49E7-8BD7-148EBB95C4BD}" type="pres">
      <dgm:prSet presAssocID="{45C33BA4-76CA-4D6D-9DA0-F799F56363DA}" presName="node" presStyleLbl="node1" presStyleIdx="3" presStyleCnt="5" custScaleX="133100" custScaleY="81724" custRadScaleRad="108646" custRadScaleInc="18595">
        <dgm:presLayoutVars>
          <dgm:bulletEnabled val="1"/>
        </dgm:presLayoutVars>
      </dgm:prSet>
      <dgm:spPr/>
    </dgm:pt>
    <dgm:pt modelId="{F7D7AECC-166B-4E5A-A4A8-367992A74ED0}" type="pres">
      <dgm:prSet presAssocID="{45C33BA4-76CA-4D6D-9DA0-F799F56363DA}" presName="spNode" presStyleCnt="0"/>
      <dgm:spPr/>
    </dgm:pt>
    <dgm:pt modelId="{5A16D349-78E8-48BD-9D23-7C3DF98CEBAA}" type="pres">
      <dgm:prSet presAssocID="{9133F020-E1FF-4C21-A1C6-3B6A8B150CC9}" presName="sibTrans" presStyleLbl="sibTrans1D1" presStyleIdx="3" presStyleCnt="5"/>
      <dgm:spPr/>
    </dgm:pt>
    <dgm:pt modelId="{951352FD-D208-4A2B-AABB-90A73E151BBC}" type="pres">
      <dgm:prSet presAssocID="{9BD2528F-C66D-43CB-B6EE-FCABD59C0006}" presName="node" presStyleLbl="node1" presStyleIdx="4" presStyleCnt="5" custScaleX="133100" custScaleY="79537" custRadScaleRad="94756" custRadScaleInc="-58107">
        <dgm:presLayoutVars>
          <dgm:bulletEnabled val="1"/>
        </dgm:presLayoutVars>
      </dgm:prSet>
      <dgm:spPr/>
    </dgm:pt>
    <dgm:pt modelId="{9B9215D3-C021-49E2-8C34-77331AC1D016}" type="pres">
      <dgm:prSet presAssocID="{9BD2528F-C66D-43CB-B6EE-FCABD59C0006}" presName="spNode" presStyleCnt="0"/>
      <dgm:spPr/>
    </dgm:pt>
    <dgm:pt modelId="{D2F6B432-B11E-4A49-ADDE-B323A55AC6C6}" type="pres">
      <dgm:prSet presAssocID="{77010B88-BE37-420F-931B-B57D23E20DBB}" presName="sibTrans" presStyleLbl="sibTrans1D1" presStyleIdx="4" presStyleCnt="5"/>
      <dgm:spPr/>
    </dgm:pt>
  </dgm:ptLst>
  <dgm:cxnLst>
    <dgm:cxn modelId="{2846D804-17AE-4C99-B065-CC3E37D8E4C7}" type="presOf" srcId="{A60EFA97-F1BF-4CB5-94B5-A1E9B64B06A0}" destId="{7FB4609E-DC55-4AFA-AACC-C5766F042F4A}" srcOrd="0" destOrd="0" presId="urn:microsoft.com/office/officeart/2005/8/layout/cycle6"/>
    <dgm:cxn modelId="{3A203D08-6A22-4270-817C-5685F1C41F16}" type="presOf" srcId="{33846771-7F6A-4E83-B361-5FFC6615BE83}" destId="{A6CA8216-F9BE-4B80-A258-9E004B1DB580}" srcOrd="0" destOrd="0" presId="urn:microsoft.com/office/officeart/2005/8/layout/cycle6"/>
    <dgm:cxn modelId="{177DB516-9597-4A60-B29A-FB26ADE126E7}" type="presOf" srcId="{63FD9463-8820-4850-AE50-83586BDB6A54}" destId="{5BBD79D9-7258-4E6B-B563-D9BB78C1C1CE}" srcOrd="0" destOrd="0" presId="urn:microsoft.com/office/officeart/2005/8/layout/cycle6"/>
    <dgm:cxn modelId="{D0878224-9DF0-4144-A43E-7848D178399F}" type="presOf" srcId="{7B3727B8-BA18-40E7-898A-FE3708FDD2CA}" destId="{7C73C4C4-D67E-4E93-977A-CB644DAE8612}" srcOrd="0" destOrd="0" presId="urn:microsoft.com/office/officeart/2005/8/layout/cycle6"/>
    <dgm:cxn modelId="{80528E2D-F0BF-4CC7-923A-CC1D6C9B1BE8}" srcId="{FEEC7A92-5B04-409F-8793-1A8CABA35103}" destId="{33846771-7F6A-4E83-B361-5FFC6615BE83}" srcOrd="0" destOrd="0" parTransId="{FA8313DB-1B24-44B5-BB08-B25B1BFE4801}" sibTransId="{63FD9463-8820-4850-AE50-83586BDB6A54}"/>
    <dgm:cxn modelId="{45F14B2F-71F6-4369-9958-9CFCAFA0805F}" srcId="{FEEC7A92-5B04-409F-8793-1A8CABA35103}" destId="{45C33BA4-76CA-4D6D-9DA0-F799F56363DA}" srcOrd="3" destOrd="0" parTransId="{23E5C65A-8924-4DFB-8456-5235E6562055}" sibTransId="{9133F020-E1FF-4C21-A1C6-3B6A8B150CC9}"/>
    <dgm:cxn modelId="{9FEB023C-0868-4D9A-99BD-88C35E669E3E}" type="presOf" srcId="{FEEC7A92-5B04-409F-8793-1A8CABA35103}" destId="{AD4553C0-0FE6-4464-9F62-D03A73937A38}" srcOrd="0" destOrd="0" presId="urn:microsoft.com/office/officeart/2005/8/layout/cycle6"/>
    <dgm:cxn modelId="{E3F0615F-B53D-461F-8D3E-58B7F3CF9A47}" type="presOf" srcId="{45C33BA4-76CA-4D6D-9DA0-F799F56363DA}" destId="{0F4ABDF7-7123-49E7-8BD7-148EBB95C4BD}" srcOrd="0" destOrd="0" presId="urn:microsoft.com/office/officeart/2005/8/layout/cycle6"/>
    <dgm:cxn modelId="{4BD75382-F8A5-492A-8910-2E7E7A61EB81}" type="presOf" srcId="{77010B88-BE37-420F-931B-B57D23E20DBB}" destId="{D2F6B432-B11E-4A49-ADDE-B323A55AC6C6}" srcOrd="0" destOrd="0" presId="urn:microsoft.com/office/officeart/2005/8/layout/cycle6"/>
    <dgm:cxn modelId="{5891C98B-1718-4E35-8DF3-C3822999F718}" type="presOf" srcId="{9133F020-E1FF-4C21-A1C6-3B6A8B150CC9}" destId="{5A16D349-78E8-48BD-9D23-7C3DF98CEBAA}" srcOrd="0" destOrd="0" presId="urn:microsoft.com/office/officeart/2005/8/layout/cycle6"/>
    <dgm:cxn modelId="{FC30DE8E-2A5C-4D97-B941-24705789082E}" type="presOf" srcId="{9BD2528F-C66D-43CB-B6EE-FCABD59C0006}" destId="{951352FD-D208-4A2B-AABB-90A73E151BBC}" srcOrd="0" destOrd="0" presId="urn:microsoft.com/office/officeart/2005/8/layout/cycle6"/>
    <dgm:cxn modelId="{05FB0A95-AC11-4868-B3D6-C5557BC0C6E3}" srcId="{FEEC7A92-5B04-409F-8793-1A8CABA35103}" destId="{7B3727B8-BA18-40E7-898A-FE3708FDD2CA}" srcOrd="1" destOrd="0" parTransId="{82B1274C-4CB8-4415-9441-9798BF41BE6D}" sibTransId="{A2669184-7780-4729-992A-1A85C11CD8CE}"/>
    <dgm:cxn modelId="{977913A0-9FA3-4BBE-AFBE-195BD25C16B4}" type="presOf" srcId="{98453F29-E846-4FD7-8E6B-90910EB393D6}" destId="{D29DF543-05FD-4F04-9DE4-97A18088DCC8}" srcOrd="0" destOrd="0" presId="urn:microsoft.com/office/officeart/2005/8/layout/cycle6"/>
    <dgm:cxn modelId="{5968BFAB-CAD8-4847-ADAA-772965705403}" srcId="{FEEC7A92-5B04-409F-8793-1A8CABA35103}" destId="{98453F29-E846-4FD7-8E6B-90910EB393D6}" srcOrd="2" destOrd="0" parTransId="{3C7A2AC7-C548-48E7-A9F6-F04DEA98BC8A}" sibTransId="{A60EFA97-F1BF-4CB5-94B5-A1E9B64B06A0}"/>
    <dgm:cxn modelId="{5DEDB4B0-63DB-48F4-8F02-DED7915E5B04}" type="presOf" srcId="{A2669184-7780-4729-992A-1A85C11CD8CE}" destId="{9134C1D7-8A97-4A58-9387-B7E73CD0F522}" srcOrd="0" destOrd="0" presId="urn:microsoft.com/office/officeart/2005/8/layout/cycle6"/>
    <dgm:cxn modelId="{A5F1FCBA-DC85-43C6-9A8C-2EE90394D47D}" srcId="{FEEC7A92-5B04-409F-8793-1A8CABA35103}" destId="{9BD2528F-C66D-43CB-B6EE-FCABD59C0006}" srcOrd="4" destOrd="0" parTransId="{87CB4BAF-0747-4369-836F-1E744C440686}" sibTransId="{77010B88-BE37-420F-931B-B57D23E20DBB}"/>
    <dgm:cxn modelId="{80CFBB0A-BAB9-4635-874B-FAAFE88AAE36}" type="presParOf" srcId="{AD4553C0-0FE6-4464-9F62-D03A73937A38}" destId="{A6CA8216-F9BE-4B80-A258-9E004B1DB580}" srcOrd="0" destOrd="0" presId="urn:microsoft.com/office/officeart/2005/8/layout/cycle6"/>
    <dgm:cxn modelId="{3470A2DA-5560-4BD7-9524-38AAF47B85AA}" type="presParOf" srcId="{AD4553C0-0FE6-4464-9F62-D03A73937A38}" destId="{9345DA02-BB90-4C7D-891C-52E9A95D9665}" srcOrd="1" destOrd="0" presId="urn:microsoft.com/office/officeart/2005/8/layout/cycle6"/>
    <dgm:cxn modelId="{99CF1ED8-A1FF-44FE-A2D5-39A7D9D45FEF}" type="presParOf" srcId="{AD4553C0-0FE6-4464-9F62-D03A73937A38}" destId="{5BBD79D9-7258-4E6B-B563-D9BB78C1C1CE}" srcOrd="2" destOrd="0" presId="urn:microsoft.com/office/officeart/2005/8/layout/cycle6"/>
    <dgm:cxn modelId="{C09137A3-0052-4AFF-88DB-F575020AE017}" type="presParOf" srcId="{AD4553C0-0FE6-4464-9F62-D03A73937A38}" destId="{7C73C4C4-D67E-4E93-977A-CB644DAE8612}" srcOrd="3" destOrd="0" presId="urn:microsoft.com/office/officeart/2005/8/layout/cycle6"/>
    <dgm:cxn modelId="{53856499-C903-4E0F-A20F-13CB0DDA1C51}" type="presParOf" srcId="{AD4553C0-0FE6-4464-9F62-D03A73937A38}" destId="{D26F8E08-D137-4DE2-A3C8-EBED2FA568A8}" srcOrd="4" destOrd="0" presId="urn:microsoft.com/office/officeart/2005/8/layout/cycle6"/>
    <dgm:cxn modelId="{119F8ACD-6586-4394-97A4-C157DD6D5ACE}" type="presParOf" srcId="{AD4553C0-0FE6-4464-9F62-D03A73937A38}" destId="{9134C1D7-8A97-4A58-9387-B7E73CD0F522}" srcOrd="5" destOrd="0" presId="urn:microsoft.com/office/officeart/2005/8/layout/cycle6"/>
    <dgm:cxn modelId="{894305B6-0016-4E18-8864-3FF57EE05F3B}" type="presParOf" srcId="{AD4553C0-0FE6-4464-9F62-D03A73937A38}" destId="{D29DF543-05FD-4F04-9DE4-97A18088DCC8}" srcOrd="6" destOrd="0" presId="urn:microsoft.com/office/officeart/2005/8/layout/cycle6"/>
    <dgm:cxn modelId="{9D76AB68-FEE6-4C38-8806-5C78DB7906CE}" type="presParOf" srcId="{AD4553C0-0FE6-4464-9F62-D03A73937A38}" destId="{C5CD0D83-3F67-4B88-B744-0B14A201CA26}" srcOrd="7" destOrd="0" presId="urn:microsoft.com/office/officeart/2005/8/layout/cycle6"/>
    <dgm:cxn modelId="{234E0EF7-240B-449B-8FFB-4403EE5D6A11}" type="presParOf" srcId="{AD4553C0-0FE6-4464-9F62-D03A73937A38}" destId="{7FB4609E-DC55-4AFA-AACC-C5766F042F4A}" srcOrd="8" destOrd="0" presId="urn:microsoft.com/office/officeart/2005/8/layout/cycle6"/>
    <dgm:cxn modelId="{FAB19342-DDA0-416E-8AF4-94C6D49448EC}" type="presParOf" srcId="{AD4553C0-0FE6-4464-9F62-D03A73937A38}" destId="{0F4ABDF7-7123-49E7-8BD7-148EBB95C4BD}" srcOrd="9" destOrd="0" presId="urn:microsoft.com/office/officeart/2005/8/layout/cycle6"/>
    <dgm:cxn modelId="{0479C072-6791-41A2-B5A8-3288BA6FD304}" type="presParOf" srcId="{AD4553C0-0FE6-4464-9F62-D03A73937A38}" destId="{F7D7AECC-166B-4E5A-A4A8-367992A74ED0}" srcOrd="10" destOrd="0" presId="urn:microsoft.com/office/officeart/2005/8/layout/cycle6"/>
    <dgm:cxn modelId="{898B05BD-8798-4A01-87DB-10146235E314}" type="presParOf" srcId="{AD4553C0-0FE6-4464-9F62-D03A73937A38}" destId="{5A16D349-78E8-48BD-9D23-7C3DF98CEBAA}" srcOrd="11" destOrd="0" presId="urn:microsoft.com/office/officeart/2005/8/layout/cycle6"/>
    <dgm:cxn modelId="{E0D4AC42-E61D-426F-B05F-EFD5BAA8E4F2}" type="presParOf" srcId="{AD4553C0-0FE6-4464-9F62-D03A73937A38}" destId="{951352FD-D208-4A2B-AABB-90A73E151BBC}" srcOrd="12" destOrd="0" presId="urn:microsoft.com/office/officeart/2005/8/layout/cycle6"/>
    <dgm:cxn modelId="{BC2FA56C-1684-4F72-ABF0-48DB6C3F1B76}" type="presParOf" srcId="{AD4553C0-0FE6-4464-9F62-D03A73937A38}" destId="{9B9215D3-C021-49E2-8C34-77331AC1D016}" srcOrd="13" destOrd="0" presId="urn:microsoft.com/office/officeart/2005/8/layout/cycle6"/>
    <dgm:cxn modelId="{D6CC5FA9-7409-4B15-A162-BB960A9063E1}" type="presParOf" srcId="{AD4553C0-0FE6-4464-9F62-D03A73937A38}" destId="{D2F6B432-B11E-4A49-ADDE-B323A55AC6C6}" srcOrd="14" destOrd="0" presId="urn:microsoft.com/office/officeart/2005/8/layout/cycle6"/>
  </dgm:cxnLst>
  <dgm:bg/>
  <dgm:whole>
    <a:ln w="76200"/>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EEC7A92-5B04-409F-8793-1A8CABA35103}" type="doc">
      <dgm:prSet loTypeId="urn:microsoft.com/office/officeart/2005/8/layout/cycle6" loCatId="cycle" qsTypeId="urn:microsoft.com/office/officeart/2005/8/quickstyle/simple1" qsCatId="simple" csTypeId="urn:microsoft.com/office/officeart/2005/8/colors/accent1_2" csCatId="accent1" phldr="1"/>
      <dgm:spPr/>
      <dgm:t>
        <a:bodyPr/>
        <a:lstStyle/>
        <a:p>
          <a:endParaRPr lang="en-GB"/>
        </a:p>
      </dgm:t>
    </dgm:pt>
    <dgm:pt modelId="{33846771-7F6A-4E83-B361-5FFC6615BE83}">
      <dgm:prSet phldrT="[Text]" custT="1"/>
      <dgm:spPr>
        <a:solidFill>
          <a:srgbClr val="0070C0"/>
        </a:solidFill>
      </dgm:spPr>
      <dgm:t>
        <a:bodyPr/>
        <a:lstStyle/>
        <a:p>
          <a:r>
            <a:rPr lang="cy-GB" sz="1800" noProof="0" dirty="0">
              <a:latin typeface="Arial" panose="020B0604020202020204" pitchFamily="34" charset="0"/>
              <a:cs typeface="Arial" panose="020B0604020202020204" pitchFamily="34" charset="0"/>
            </a:rPr>
            <a:t>Dealltwriaeth gysyniadol</a:t>
          </a:r>
        </a:p>
      </dgm:t>
    </dgm:pt>
    <dgm:pt modelId="{FA8313DB-1B24-44B5-BB08-B25B1BFE4801}" type="parTrans" cxnId="{80528E2D-F0BF-4CC7-923A-CC1D6C9B1BE8}">
      <dgm:prSet/>
      <dgm:spPr/>
      <dgm:t>
        <a:bodyPr/>
        <a:lstStyle/>
        <a:p>
          <a:endParaRPr lang="en-GB" sz="2400"/>
        </a:p>
      </dgm:t>
    </dgm:pt>
    <dgm:pt modelId="{63FD9463-8820-4850-AE50-83586BDB6A54}" type="sibTrans" cxnId="{80528E2D-F0BF-4CC7-923A-CC1D6C9B1BE8}">
      <dgm:prSet>
        <dgm:style>
          <a:lnRef idx="3">
            <a:schemeClr val="accent1"/>
          </a:lnRef>
          <a:fillRef idx="0">
            <a:schemeClr val="accent1"/>
          </a:fillRef>
          <a:effectRef idx="2">
            <a:schemeClr val="accent1"/>
          </a:effectRef>
          <a:fontRef idx="minor">
            <a:schemeClr val="tx1"/>
          </a:fontRef>
        </dgm:style>
      </dgm:prSet>
      <dgm:spPr/>
      <dgm:t>
        <a:bodyPr/>
        <a:lstStyle/>
        <a:p>
          <a:endParaRPr lang="en-GB" sz="2400"/>
        </a:p>
      </dgm:t>
    </dgm:pt>
    <dgm:pt modelId="{7B3727B8-BA18-40E7-898A-FE3708FDD2CA}">
      <dgm:prSet phldrT="[Text]" custT="1"/>
      <dgm:spPr>
        <a:solidFill>
          <a:srgbClr val="0070C0"/>
        </a:solidFill>
      </dgm:spPr>
      <dgm:t>
        <a:bodyPr/>
        <a:lstStyle/>
        <a:p>
          <a:r>
            <a:rPr lang="cy-GB" sz="1800" noProof="0" dirty="0">
              <a:latin typeface="Arial" panose="020B0604020202020204" pitchFamily="34" charset="0"/>
              <a:cs typeface="Arial" panose="020B0604020202020204" pitchFamily="34" charset="0"/>
            </a:rPr>
            <a:t>Cyfathrebu â symbolau</a:t>
          </a:r>
        </a:p>
      </dgm:t>
    </dgm:pt>
    <dgm:pt modelId="{82B1274C-4CB8-4415-9441-9798BF41BE6D}" type="parTrans" cxnId="{05FB0A95-AC11-4868-B3D6-C5557BC0C6E3}">
      <dgm:prSet/>
      <dgm:spPr/>
      <dgm:t>
        <a:bodyPr/>
        <a:lstStyle/>
        <a:p>
          <a:endParaRPr lang="en-GB" sz="2400"/>
        </a:p>
      </dgm:t>
    </dgm:pt>
    <dgm:pt modelId="{A2669184-7780-4729-992A-1A85C11CD8CE}" type="sibTrans" cxnId="{05FB0A95-AC11-4868-B3D6-C5557BC0C6E3}">
      <dgm:prSet>
        <dgm:style>
          <a:lnRef idx="3">
            <a:schemeClr val="accent1"/>
          </a:lnRef>
          <a:fillRef idx="0">
            <a:schemeClr val="accent1"/>
          </a:fillRef>
          <a:effectRef idx="2">
            <a:schemeClr val="accent1"/>
          </a:effectRef>
          <a:fontRef idx="minor">
            <a:schemeClr val="tx1"/>
          </a:fontRef>
        </dgm:style>
      </dgm:prSet>
      <dgm:spPr/>
      <dgm:t>
        <a:bodyPr/>
        <a:lstStyle/>
        <a:p>
          <a:endParaRPr lang="en-GB" sz="2400"/>
        </a:p>
      </dgm:t>
    </dgm:pt>
    <dgm:pt modelId="{98453F29-E846-4FD7-8E6B-90910EB393D6}">
      <dgm:prSet phldrT="[Text]" custT="1"/>
      <dgm:spPr>
        <a:solidFill>
          <a:srgbClr val="0070C0"/>
        </a:solidFill>
      </dgm:spPr>
      <dgm:t>
        <a:bodyPr/>
        <a:lstStyle/>
        <a:p>
          <a:r>
            <a:rPr lang="cy-GB" sz="1800" noProof="0" dirty="0">
              <a:latin typeface="Arial" panose="020B0604020202020204" pitchFamily="34" charset="0"/>
              <a:cs typeface="Arial" panose="020B0604020202020204" pitchFamily="34" charset="0"/>
            </a:rPr>
            <a:t>Cymhwysedd strategol</a:t>
          </a:r>
        </a:p>
      </dgm:t>
    </dgm:pt>
    <dgm:pt modelId="{3C7A2AC7-C548-48E7-A9F6-F04DEA98BC8A}" type="parTrans" cxnId="{5968BFAB-CAD8-4847-ADAA-772965705403}">
      <dgm:prSet/>
      <dgm:spPr/>
      <dgm:t>
        <a:bodyPr/>
        <a:lstStyle/>
        <a:p>
          <a:endParaRPr lang="en-GB" sz="2400"/>
        </a:p>
      </dgm:t>
    </dgm:pt>
    <dgm:pt modelId="{A60EFA97-F1BF-4CB5-94B5-A1E9B64B06A0}" type="sibTrans" cxnId="{5968BFAB-CAD8-4847-ADAA-772965705403}">
      <dgm:prSet>
        <dgm:style>
          <a:lnRef idx="3">
            <a:schemeClr val="accent1"/>
          </a:lnRef>
          <a:fillRef idx="0">
            <a:schemeClr val="accent1"/>
          </a:fillRef>
          <a:effectRef idx="2">
            <a:schemeClr val="accent1"/>
          </a:effectRef>
          <a:fontRef idx="minor">
            <a:schemeClr val="tx1"/>
          </a:fontRef>
        </dgm:style>
      </dgm:prSet>
      <dgm:spPr/>
      <dgm:t>
        <a:bodyPr/>
        <a:lstStyle/>
        <a:p>
          <a:endParaRPr lang="en-GB" sz="2400"/>
        </a:p>
      </dgm:t>
    </dgm:pt>
    <dgm:pt modelId="{9BD2528F-C66D-43CB-B6EE-FCABD59C0006}">
      <dgm:prSet phldrT="[Text]" custT="1"/>
      <dgm:spPr>
        <a:solidFill>
          <a:srgbClr val="0070C0"/>
        </a:solidFill>
      </dgm:spPr>
      <dgm:t>
        <a:bodyPr/>
        <a:lstStyle/>
        <a:p>
          <a:r>
            <a:rPr lang="cy-GB" sz="1800" noProof="0" dirty="0">
              <a:latin typeface="Arial" panose="020B0604020202020204" pitchFamily="34" charset="0"/>
              <a:cs typeface="Arial" panose="020B0604020202020204" pitchFamily="34" charset="0"/>
            </a:rPr>
            <a:t>Rhuglder</a:t>
          </a:r>
        </a:p>
      </dgm:t>
    </dgm:pt>
    <dgm:pt modelId="{87CB4BAF-0747-4369-836F-1E744C440686}" type="parTrans" cxnId="{A5F1FCBA-DC85-43C6-9A8C-2EE90394D47D}">
      <dgm:prSet/>
      <dgm:spPr/>
      <dgm:t>
        <a:bodyPr/>
        <a:lstStyle/>
        <a:p>
          <a:endParaRPr lang="en-GB" sz="2400"/>
        </a:p>
      </dgm:t>
    </dgm:pt>
    <dgm:pt modelId="{77010B88-BE37-420F-931B-B57D23E20DBB}" type="sibTrans" cxnId="{A5F1FCBA-DC85-43C6-9A8C-2EE90394D47D}">
      <dgm:prSet>
        <dgm:style>
          <a:lnRef idx="3">
            <a:schemeClr val="accent1"/>
          </a:lnRef>
          <a:fillRef idx="0">
            <a:schemeClr val="accent1"/>
          </a:fillRef>
          <a:effectRef idx="2">
            <a:schemeClr val="accent1"/>
          </a:effectRef>
          <a:fontRef idx="minor">
            <a:schemeClr val="tx1"/>
          </a:fontRef>
        </dgm:style>
      </dgm:prSet>
      <dgm:spPr/>
      <dgm:t>
        <a:bodyPr/>
        <a:lstStyle/>
        <a:p>
          <a:endParaRPr lang="en-GB" sz="2400"/>
        </a:p>
      </dgm:t>
    </dgm:pt>
    <dgm:pt modelId="{45C33BA4-76CA-4D6D-9DA0-F799F56363DA}">
      <dgm:prSet phldrT="[Text]" custT="1"/>
      <dgm:spPr>
        <a:solidFill>
          <a:srgbClr val="0070C0"/>
        </a:solidFill>
      </dgm:spPr>
      <dgm:t>
        <a:bodyPr/>
        <a:lstStyle/>
        <a:p>
          <a:r>
            <a:rPr lang="cy-GB" sz="1800" noProof="0" dirty="0">
              <a:latin typeface="Arial" panose="020B0604020202020204" pitchFamily="34" charset="0"/>
              <a:cs typeface="Arial" panose="020B0604020202020204" pitchFamily="34" charset="0"/>
            </a:rPr>
            <a:t>Rhesymu rhesymegol</a:t>
          </a:r>
        </a:p>
      </dgm:t>
    </dgm:pt>
    <dgm:pt modelId="{23E5C65A-8924-4DFB-8456-5235E6562055}" type="parTrans" cxnId="{45F14B2F-71F6-4369-9958-9CFCAFA0805F}">
      <dgm:prSet/>
      <dgm:spPr/>
      <dgm:t>
        <a:bodyPr/>
        <a:lstStyle/>
        <a:p>
          <a:endParaRPr lang="en-GB" sz="2400"/>
        </a:p>
      </dgm:t>
    </dgm:pt>
    <dgm:pt modelId="{9133F020-E1FF-4C21-A1C6-3B6A8B150CC9}" type="sibTrans" cxnId="{45F14B2F-71F6-4369-9958-9CFCAFA0805F}">
      <dgm:prSet>
        <dgm:style>
          <a:lnRef idx="3">
            <a:schemeClr val="accent1"/>
          </a:lnRef>
          <a:fillRef idx="0">
            <a:schemeClr val="accent1"/>
          </a:fillRef>
          <a:effectRef idx="2">
            <a:schemeClr val="accent1"/>
          </a:effectRef>
          <a:fontRef idx="minor">
            <a:schemeClr val="tx1"/>
          </a:fontRef>
        </dgm:style>
      </dgm:prSet>
      <dgm:spPr/>
      <dgm:t>
        <a:bodyPr/>
        <a:lstStyle/>
        <a:p>
          <a:endParaRPr lang="en-GB" sz="2400"/>
        </a:p>
      </dgm:t>
    </dgm:pt>
    <dgm:pt modelId="{AD4553C0-0FE6-4464-9F62-D03A73937A38}" type="pres">
      <dgm:prSet presAssocID="{FEEC7A92-5B04-409F-8793-1A8CABA35103}" presName="cycle" presStyleCnt="0">
        <dgm:presLayoutVars>
          <dgm:dir/>
          <dgm:resizeHandles val="exact"/>
        </dgm:presLayoutVars>
      </dgm:prSet>
      <dgm:spPr/>
    </dgm:pt>
    <dgm:pt modelId="{A6CA8216-F9BE-4B80-A258-9E004B1DB580}" type="pres">
      <dgm:prSet presAssocID="{33846771-7F6A-4E83-B361-5FFC6615BE83}" presName="node" presStyleLbl="node1" presStyleIdx="0" presStyleCnt="5" custScaleX="133100" custScaleY="77385" custRadScaleRad="85076">
        <dgm:presLayoutVars>
          <dgm:bulletEnabled val="1"/>
        </dgm:presLayoutVars>
      </dgm:prSet>
      <dgm:spPr/>
    </dgm:pt>
    <dgm:pt modelId="{9345DA02-BB90-4C7D-891C-52E9A95D9665}" type="pres">
      <dgm:prSet presAssocID="{33846771-7F6A-4E83-B361-5FFC6615BE83}" presName="spNode" presStyleCnt="0"/>
      <dgm:spPr/>
    </dgm:pt>
    <dgm:pt modelId="{5BBD79D9-7258-4E6B-B563-D9BB78C1C1CE}" type="pres">
      <dgm:prSet presAssocID="{63FD9463-8820-4850-AE50-83586BDB6A54}" presName="sibTrans" presStyleLbl="sibTrans1D1" presStyleIdx="0" presStyleCnt="5"/>
      <dgm:spPr/>
    </dgm:pt>
    <dgm:pt modelId="{7C73C4C4-D67E-4E93-977A-CB644DAE8612}" type="pres">
      <dgm:prSet presAssocID="{7B3727B8-BA18-40E7-898A-FE3708FDD2CA}" presName="node" presStyleLbl="node1" presStyleIdx="1" presStyleCnt="5" custScaleX="151201" custScaleY="77948" custRadScaleRad="98817" custRadScaleInc="60222">
        <dgm:presLayoutVars>
          <dgm:bulletEnabled val="1"/>
        </dgm:presLayoutVars>
      </dgm:prSet>
      <dgm:spPr/>
    </dgm:pt>
    <dgm:pt modelId="{D26F8E08-D137-4DE2-A3C8-EBED2FA568A8}" type="pres">
      <dgm:prSet presAssocID="{7B3727B8-BA18-40E7-898A-FE3708FDD2CA}" presName="spNode" presStyleCnt="0"/>
      <dgm:spPr/>
    </dgm:pt>
    <dgm:pt modelId="{9134C1D7-8A97-4A58-9387-B7E73CD0F522}" type="pres">
      <dgm:prSet presAssocID="{A2669184-7780-4729-992A-1A85C11CD8CE}" presName="sibTrans" presStyleLbl="sibTrans1D1" presStyleIdx="1" presStyleCnt="5"/>
      <dgm:spPr/>
    </dgm:pt>
    <dgm:pt modelId="{D29DF543-05FD-4F04-9DE4-97A18088DCC8}" type="pres">
      <dgm:prSet presAssocID="{98453F29-E846-4FD7-8E6B-90910EB393D6}" presName="node" presStyleLbl="node1" presStyleIdx="2" presStyleCnt="5" custScaleX="133100" custScaleY="79384" custRadScaleRad="110666" custRadScaleInc="-27415">
        <dgm:presLayoutVars>
          <dgm:bulletEnabled val="1"/>
        </dgm:presLayoutVars>
      </dgm:prSet>
      <dgm:spPr/>
    </dgm:pt>
    <dgm:pt modelId="{C5CD0D83-3F67-4B88-B744-0B14A201CA26}" type="pres">
      <dgm:prSet presAssocID="{98453F29-E846-4FD7-8E6B-90910EB393D6}" presName="spNode" presStyleCnt="0"/>
      <dgm:spPr/>
    </dgm:pt>
    <dgm:pt modelId="{7FB4609E-DC55-4AFA-AACC-C5766F042F4A}" type="pres">
      <dgm:prSet presAssocID="{A60EFA97-F1BF-4CB5-94B5-A1E9B64B06A0}" presName="sibTrans" presStyleLbl="sibTrans1D1" presStyleIdx="2" presStyleCnt="5"/>
      <dgm:spPr/>
    </dgm:pt>
    <dgm:pt modelId="{0F4ABDF7-7123-49E7-8BD7-148EBB95C4BD}" type="pres">
      <dgm:prSet presAssocID="{45C33BA4-76CA-4D6D-9DA0-F799F56363DA}" presName="node" presStyleLbl="node1" presStyleIdx="3" presStyleCnt="5" custScaleX="133100" custScaleY="81724" custRadScaleRad="108646" custRadScaleInc="18595">
        <dgm:presLayoutVars>
          <dgm:bulletEnabled val="1"/>
        </dgm:presLayoutVars>
      </dgm:prSet>
      <dgm:spPr/>
    </dgm:pt>
    <dgm:pt modelId="{F7D7AECC-166B-4E5A-A4A8-367992A74ED0}" type="pres">
      <dgm:prSet presAssocID="{45C33BA4-76CA-4D6D-9DA0-F799F56363DA}" presName="spNode" presStyleCnt="0"/>
      <dgm:spPr/>
    </dgm:pt>
    <dgm:pt modelId="{5A16D349-78E8-48BD-9D23-7C3DF98CEBAA}" type="pres">
      <dgm:prSet presAssocID="{9133F020-E1FF-4C21-A1C6-3B6A8B150CC9}" presName="sibTrans" presStyleLbl="sibTrans1D1" presStyleIdx="3" presStyleCnt="5"/>
      <dgm:spPr/>
    </dgm:pt>
    <dgm:pt modelId="{951352FD-D208-4A2B-AABB-90A73E151BBC}" type="pres">
      <dgm:prSet presAssocID="{9BD2528F-C66D-43CB-B6EE-FCABD59C0006}" presName="node" presStyleLbl="node1" presStyleIdx="4" presStyleCnt="5" custScaleX="133100" custScaleY="79537" custRadScaleRad="94756" custRadScaleInc="-58107">
        <dgm:presLayoutVars>
          <dgm:bulletEnabled val="1"/>
        </dgm:presLayoutVars>
      </dgm:prSet>
      <dgm:spPr/>
    </dgm:pt>
    <dgm:pt modelId="{9B9215D3-C021-49E2-8C34-77331AC1D016}" type="pres">
      <dgm:prSet presAssocID="{9BD2528F-C66D-43CB-B6EE-FCABD59C0006}" presName="spNode" presStyleCnt="0"/>
      <dgm:spPr/>
    </dgm:pt>
    <dgm:pt modelId="{D2F6B432-B11E-4A49-ADDE-B323A55AC6C6}" type="pres">
      <dgm:prSet presAssocID="{77010B88-BE37-420F-931B-B57D23E20DBB}" presName="sibTrans" presStyleLbl="sibTrans1D1" presStyleIdx="4" presStyleCnt="5"/>
      <dgm:spPr/>
    </dgm:pt>
  </dgm:ptLst>
  <dgm:cxnLst>
    <dgm:cxn modelId="{2846D804-17AE-4C99-B065-CC3E37D8E4C7}" type="presOf" srcId="{A60EFA97-F1BF-4CB5-94B5-A1E9B64B06A0}" destId="{7FB4609E-DC55-4AFA-AACC-C5766F042F4A}" srcOrd="0" destOrd="0" presId="urn:microsoft.com/office/officeart/2005/8/layout/cycle6"/>
    <dgm:cxn modelId="{3A203D08-6A22-4270-817C-5685F1C41F16}" type="presOf" srcId="{33846771-7F6A-4E83-B361-5FFC6615BE83}" destId="{A6CA8216-F9BE-4B80-A258-9E004B1DB580}" srcOrd="0" destOrd="0" presId="urn:microsoft.com/office/officeart/2005/8/layout/cycle6"/>
    <dgm:cxn modelId="{177DB516-9597-4A60-B29A-FB26ADE126E7}" type="presOf" srcId="{63FD9463-8820-4850-AE50-83586BDB6A54}" destId="{5BBD79D9-7258-4E6B-B563-D9BB78C1C1CE}" srcOrd="0" destOrd="0" presId="urn:microsoft.com/office/officeart/2005/8/layout/cycle6"/>
    <dgm:cxn modelId="{D0878224-9DF0-4144-A43E-7848D178399F}" type="presOf" srcId="{7B3727B8-BA18-40E7-898A-FE3708FDD2CA}" destId="{7C73C4C4-D67E-4E93-977A-CB644DAE8612}" srcOrd="0" destOrd="0" presId="urn:microsoft.com/office/officeart/2005/8/layout/cycle6"/>
    <dgm:cxn modelId="{80528E2D-F0BF-4CC7-923A-CC1D6C9B1BE8}" srcId="{FEEC7A92-5B04-409F-8793-1A8CABA35103}" destId="{33846771-7F6A-4E83-B361-5FFC6615BE83}" srcOrd="0" destOrd="0" parTransId="{FA8313DB-1B24-44B5-BB08-B25B1BFE4801}" sibTransId="{63FD9463-8820-4850-AE50-83586BDB6A54}"/>
    <dgm:cxn modelId="{45F14B2F-71F6-4369-9958-9CFCAFA0805F}" srcId="{FEEC7A92-5B04-409F-8793-1A8CABA35103}" destId="{45C33BA4-76CA-4D6D-9DA0-F799F56363DA}" srcOrd="3" destOrd="0" parTransId="{23E5C65A-8924-4DFB-8456-5235E6562055}" sibTransId="{9133F020-E1FF-4C21-A1C6-3B6A8B150CC9}"/>
    <dgm:cxn modelId="{9FEB023C-0868-4D9A-99BD-88C35E669E3E}" type="presOf" srcId="{FEEC7A92-5B04-409F-8793-1A8CABA35103}" destId="{AD4553C0-0FE6-4464-9F62-D03A73937A38}" srcOrd="0" destOrd="0" presId="urn:microsoft.com/office/officeart/2005/8/layout/cycle6"/>
    <dgm:cxn modelId="{E3F0615F-B53D-461F-8D3E-58B7F3CF9A47}" type="presOf" srcId="{45C33BA4-76CA-4D6D-9DA0-F799F56363DA}" destId="{0F4ABDF7-7123-49E7-8BD7-148EBB95C4BD}" srcOrd="0" destOrd="0" presId="urn:microsoft.com/office/officeart/2005/8/layout/cycle6"/>
    <dgm:cxn modelId="{4BD75382-F8A5-492A-8910-2E7E7A61EB81}" type="presOf" srcId="{77010B88-BE37-420F-931B-B57D23E20DBB}" destId="{D2F6B432-B11E-4A49-ADDE-B323A55AC6C6}" srcOrd="0" destOrd="0" presId="urn:microsoft.com/office/officeart/2005/8/layout/cycle6"/>
    <dgm:cxn modelId="{5891C98B-1718-4E35-8DF3-C3822999F718}" type="presOf" srcId="{9133F020-E1FF-4C21-A1C6-3B6A8B150CC9}" destId="{5A16D349-78E8-48BD-9D23-7C3DF98CEBAA}" srcOrd="0" destOrd="0" presId="urn:microsoft.com/office/officeart/2005/8/layout/cycle6"/>
    <dgm:cxn modelId="{FC30DE8E-2A5C-4D97-B941-24705789082E}" type="presOf" srcId="{9BD2528F-C66D-43CB-B6EE-FCABD59C0006}" destId="{951352FD-D208-4A2B-AABB-90A73E151BBC}" srcOrd="0" destOrd="0" presId="urn:microsoft.com/office/officeart/2005/8/layout/cycle6"/>
    <dgm:cxn modelId="{05FB0A95-AC11-4868-B3D6-C5557BC0C6E3}" srcId="{FEEC7A92-5B04-409F-8793-1A8CABA35103}" destId="{7B3727B8-BA18-40E7-898A-FE3708FDD2CA}" srcOrd="1" destOrd="0" parTransId="{82B1274C-4CB8-4415-9441-9798BF41BE6D}" sibTransId="{A2669184-7780-4729-992A-1A85C11CD8CE}"/>
    <dgm:cxn modelId="{977913A0-9FA3-4BBE-AFBE-195BD25C16B4}" type="presOf" srcId="{98453F29-E846-4FD7-8E6B-90910EB393D6}" destId="{D29DF543-05FD-4F04-9DE4-97A18088DCC8}" srcOrd="0" destOrd="0" presId="urn:microsoft.com/office/officeart/2005/8/layout/cycle6"/>
    <dgm:cxn modelId="{5968BFAB-CAD8-4847-ADAA-772965705403}" srcId="{FEEC7A92-5B04-409F-8793-1A8CABA35103}" destId="{98453F29-E846-4FD7-8E6B-90910EB393D6}" srcOrd="2" destOrd="0" parTransId="{3C7A2AC7-C548-48E7-A9F6-F04DEA98BC8A}" sibTransId="{A60EFA97-F1BF-4CB5-94B5-A1E9B64B06A0}"/>
    <dgm:cxn modelId="{5DEDB4B0-63DB-48F4-8F02-DED7915E5B04}" type="presOf" srcId="{A2669184-7780-4729-992A-1A85C11CD8CE}" destId="{9134C1D7-8A97-4A58-9387-B7E73CD0F522}" srcOrd="0" destOrd="0" presId="urn:microsoft.com/office/officeart/2005/8/layout/cycle6"/>
    <dgm:cxn modelId="{A5F1FCBA-DC85-43C6-9A8C-2EE90394D47D}" srcId="{FEEC7A92-5B04-409F-8793-1A8CABA35103}" destId="{9BD2528F-C66D-43CB-B6EE-FCABD59C0006}" srcOrd="4" destOrd="0" parTransId="{87CB4BAF-0747-4369-836F-1E744C440686}" sibTransId="{77010B88-BE37-420F-931B-B57D23E20DBB}"/>
    <dgm:cxn modelId="{80CFBB0A-BAB9-4635-874B-FAAFE88AAE36}" type="presParOf" srcId="{AD4553C0-0FE6-4464-9F62-D03A73937A38}" destId="{A6CA8216-F9BE-4B80-A258-9E004B1DB580}" srcOrd="0" destOrd="0" presId="urn:microsoft.com/office/officeart/2005/8/layout/cycle6"/>
    <dgm:cxn modelId="{3470A2DA-5560-4BD7-9524-38AAF47B85AA}" type="presParOf" srcId="{AD4553C0-0FE6-4464-9F62-D03A73937A38}" destId="{9345DA02-BB90-4C7D-891C-52E9A95D9665}" srcOrd="1" destOrd="0" presId="urn:microsoft.com/office/officeart/2005/8/layout/cycle6"/>
    <dgm:cxn modelId="{99CF1ED8-A1FF-44FE-A2D5-39A7D9D45FEF}" type="presParOf" srcId="{AD4553C0-0FE6-4464-9F62-D03A73937A38}" destId="{5BBD79D9-7258-4E6B-B563-D9BB78C1C1CE}" srcOrd="2" destOrd="0" presId="urn:microsoft.com/office/officeart/2005/8/layout/cycle6"/>
    <dgm:cxn modelId="{C09137A3-0052-4AFF-88DB-F575020AE017}" type="presParOf" srcId="{AD4553C0-0FE6-4464-9F62-D03A73937A38}" destId="{7C73C4C4-D67E-4E93-977A-CB644DAE8612}" srcOrd="3" destOrd="0" presId="urn:microsoft.com/office/officeart/2005/8/layout/cycle6"/>
    <dgm:cxn modelId="{53856499-C903-4E0F-A20F-13CB0DDA1C51}" type="presParOf" srcId="{AD4553C0-0FE6-4464-9F62-D03A73937A38}" destId="{D26F8E08-D137-4DE2-A3C8-EBED2FA568A8}" srcOrd="4" destOrd="0" presId="urn:microsoft.com/office/officeart/2005/8/layout/cycle6"/>
    <dgm:cxn modelId="{119F8ACD-6586-4394-97A4-C157DD6D5ACE}" type="presParOf" srcId="{AD4553C0-0FE6-4464-9F62-D03A73937A38}" destId="{9134C1D7-8A97-4A58-9387-B7E73CD0F522}" srcOrd="5" destOrd="0" presId="urn:microsoft.com/office/officeart/2005/8/layout/cycle6"/>
    <dgm:cxn modelId="{894305B6-0016-4E18-8864-3FF57EE05F3B}" type="presParOf" srcId="{AD4553C0-0FE6-4464-9F62-D03A73937A38}" destId="{D29DF543-05FD-4F04-9DE4-97A18088DCC8}" srcOrd="6" destOrd="0" presId="urn:microsoft.com/office/officeart/2005/8/layout/cycle6"/>
    <dgm:cxn modelId="{9D76AB68-FEE6-4C38-8806-5C78DB7906CE}" type="presParOf" srcId="{AD4553C0-0FE6-4464-9F62-D03A73937A38}" destId="{C5CD0D83-3F67-4B88-B744-0B14A201CA26}" srcOrd="7" destOrd="0" presId="urn:microsoft.com/office/officeart/2005/8/layout/cycle6"/>
    <dgm:cxn modelId="{234E0EF7-240B-449B-8FFB-4403EE5D6A11}" type="presParOf" srcId="{AD4553C0-0FE6-4464-9F62-D03A73937A38}" destId="{7FB4609E-DC55-4AFA-AACC-C5766F042F4A}" srcOrd="8" destOrd="0" presId="urn:microsoft.com/office/officeart/2005/8/layout/cycle6"/>
    <dgm:cxn modelId="{FAB19342-DDA0-416E-8AF4-94C6D49448EC}" type="presParOf" srcId="{AD4553C0-0FE6-4464-9F62-D03A73937A38}" destId="{0F4ABDF7-7123-49E7-8BD7-148EBB95C4BD}" srcOrd="9" destOrd="0" presId="urn:microsoft.com/office/officeart/2005/8/layout/cycle6"/>
    <dgm:cxn modelId="{0479C072-6791-41A2-B5A8-3288BA6FD304}" type="presParOf" srcId="{AD4553C0-0FE6-4464-9F62-D03A73937A38}" destId="{F7D7AECC-166B-4E5A-A4A8-367992A74ED0}" srcOrd="10" destOrd="0" presId="urn:microsoft.com/office/officeart/2005/8/layout/cycle6"/>
    <dgm:cxn modelId="{898B05BD-8798-4A01-87DB-10146235E314}" type="presParOf" srcId="{AD4553C0-0FE6-4464-9F62-D03A73937A38}" destId="{5A16D349-78E8-48BD-9D23-7C3DF98CEBAA}" srcOrd="11" destOrd="0" presId="urn:microsoft.com/office/officeart/2005/8/layout/cycle6"/>
    <dgm:cxn modelId="{E0D4AC42-E61D-426F-B05F-EFD5BAA8E4F2}" type="presParOf" srcId="{AD4553C0-0FE6-4464-9F62-D03A73937A38}" destId="{951352FD-D208-4A2B-AABB-90A73E151BBC}" srcOrd="12" destOrd="0" presId="urn:microsoft.com/office/officeart/2005/8/layout/cycle6"/>
    <dgm:cxn modelId="{BC2FA56C-1684-4F72-ABF0-48DB6C3F1B76}" type="presParOf" srcId="{AD4553C0-0FE6-4464-9F62-D03A73937A38}" destId="{9B9215D3-C021-49E2-8C34-77331AC1D016}" srcOrd="13" destOrd="0" presId="urn:microsoft.com/office/officeart/2005/8/layout/cycle6"/>
    <dgm:cxn modelId="{D6CC5FA9-7409-4B15-A162-BB960A9063E1}" type="presParOf" srcId="{AD4553C0-0FE6-4464-9F62-D03A73937A38}" destId="{D2F6B432-B11E-4A49-ADDE-B323A55AC6C6}" srcOrd="14" destOrd="0" presId="urn:microsoft.com/office/officeart/2005/8/layout/cycle6"/>
  </dgm:cxnLst>
  <dgm:bg/>
  <dgm:whole>
    <a:ln w="76200"/>
  </dgm:whole>
  <dgm:extLst>
    <a:ext uri="http://schemas.microsoft.com/office/drawing/2008/diagram">
      <dsp:dataModelExt xmlns:dsp="http://schemas.microsoft.com/office/drawing/2008/diagram" relId="rId13"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EEC7A92-5B04-409F-8793-1A8CABA35103}" type="doc">
      <dgm:prSet loTypeId="urn:microsoft.com/office/officeart/2005/8/layout/cycle6" loCatId="cycle" qsTypeId="urn:microsoft.com/office/officeart/2005/8/quickstyle/simple1" qsCatId="simple" csTypeId="urn:microsoft.com/office/officeart/2005/8/colors/accent1_2" csCatId="accent1" phldr="1"/>
      <dgm:spPr/>
      <dgm:t>
        <a:bodyPr/>
        <a:lstStyle/>
        <a:p>
          <a:endParaRPr lang="en-GB"/>
        </a:p>
      </dgm:t>
    </dgm:pt>
    <dgm:pt modelId="{33846771-7F6A-4E83-B361-5FFC6615BE83}">
      <dgm:prSet phldrT="[Text]" custT="1"/>
      <dgm:spPr>
        <a:solidFill>
          <a:schemeClr val="accent1"/>
        </a:solidFill>
      </dgm:spPr>
      <dgm:t>
        <a:bodyPr/>
        <a:lstStyle/>
        <a:p>
          <a:r>
            <a:rPr lang="en-GB" sz="1800" noProof="0" dirty="0">
              <a:latin typeface="Arial" panose="020B0604020202020204" pitchFamily="34" charset="0"/>
              <a:cs typeface="Arial" panose="020B0604020202020204" pitchFamily="34" charset="0"/>
            </a:rPr>
            <a:t>Conceptual understanding</a:t>
          </a:r>
        </a:p>
      </dgm:t>
    </dgm:pt>
    <dgm:pt modelId="{FA8313DB-1B24-44B5-BB08-B25B1BFE4801}" type="parTrans" cxnId="{80528E2D-F0BF-4CC7-923A-CC1D6C9B1BE8}">
      <dgm:prSet/>
      <dgm:spPr/>
      <dgm:t>
        <a:bodyPr/>
        <a:lstStyle/>
        <a:p>
          <a:endParaRPr lang="en-GB" sz="2400"/>
        </a:p>
      </dgm:t>
    </dgm:pt>
    <dgm:pt modelId="{63FD9463-8820-4850-AE50-83586BDB6A54}" type="sibTrans" cxnId="{80528E2D-F0BF-4CC7-923A-CC1D6C9B1BE8}">
      <dgm:prSet>
        <dgm:style>
          <a:lnRef idx="3">
            <a:schemeClr val="accent1"/>
          </a:lnRef>
          <a:fillRef idx="0">
            <a:schemeClr val="accent1"/>
          </a:fillRef>
          <a:effectRef idx="2">
            <a:schemeClr val="accent1"/>
          </a:effectRef>
          <a:fontRef idx="minor">
            <a:schemeClr val="tx1"/>
          </a:fontRef>
        </dgm:style>
      </dgm:prSet>
      <dgm:spPr/>
      <dgm:t>
        <a:bodyPr/>
        <a:lstStyle/>
        <a:p>
          <a:endParaRPr lang="en-GB" sz="2400"/>
        </a:p>
      </dgm:t>
    </dgm:pt>
    <dgm:pt modelId="{7B3727B8-BA18-40E7-898A-FE3708FDD2CA}">
      <dgm:prSet phldrT="[Text]" custT="1"/>
      <dgm:spPr>
        <a:solidFill>
          <a:schemeClr val="accent1"/>
        </a:solidFill>
      </dgm:spPr>
      <dgm:t>
        <a:bodyPr/>
        <a:lstStyle/>
        <a:p>
          <a:r>
            <a:rPr lang="en-GB" sz="1800" noProof="0" dirty="0">
              <a:latin typeface="Arial" panose="020B0604020202020204" pitchFamily="34" charset="0"/>
              <a:cs typeface="Arial" panose="020B0604020202020204" pitchFamily="34" charset="0"/>
            </a:rPr>
            <a:t>Communicating using symbols</a:t>
          </a:r>
        </a:p>
      </dgm:t>
    </dgm:pt>
    <dgm:pt modelId="{82B1274C-4CB8-4415-9441-9798BF41BE6D}" type="parTrans" cxnId="{05FB0A95-AC11-4868-B3D6-C5557BC0C6E3}">
      <dgm:prSet/>
      <dgm:spPr/>
      <dgm:t>
        <a:bodyPr/>
        <a:lstStyle/>
        <a:p>
          <a:endParaRPr lang="en-GB" sz="2400"/>
        </a:p>
      </dgm:t>
    </dgm:pt>
    <dgm:pt modelId="{A2669184-7780-4729-992A-1A85C11CD8CE}" type="sibTrans" cxnId="{05FB0A95-AC11-4868-B3D6-C5557BC0C6E3}">
      <dgm:prSet>
        <dgm:style>
          <a:lnRef idx="3">
            <a:schemeClr val="accent1"/>
          </a:lnRef>
          <a:fillRef idx="0">
            <a:schemeClr val="accent1"/>
          </a:fillRef>
          <a:effectRef idx="2">
            <a:schemeClr val="accent1"/>
          </a:effectRef>
          <a:fontRef idx="minor">
            <a:schemeClr val="tx1"/>
          </a:fontRef>
        </dgm:style>
      </dgm:prSet>
      <dgm:spPr/>
      <dgm:t>
        <a:bodyPr/>
        <a:lstStyle/>
        <a:p>
          <a:endParaRPr lang="en-GB" sz="2400"/>
        </a:p>
      </dgm:t>
    </dgm:pt>
    <dgm:pt modelId="{98453F29-E846-4FD7-8E6B-90910EB393D6}">
      <dgm:prSet phldrT="[Text]" custT="1"/>
      <dgm:spPr>
        <a:solidFill>
          <a:schemeClr val="accent1"/>
        </a:solidFill>
      </dgm:spPr>
      <dgm:t>
        <a:bodyPr/>
        <a:lstStyle/>
        <a:p>
          <a:r>
            <a:rPr lang="en-GB" sz="1800" noProof="0" dirty="0">
              <a:latin typeface="Arial" panose="020B0604020202020204" pitchFamily="34" charset="0"/>
              <a:cs typeface="Arial" panose="020B0604020202020204" pitchFamily="34" charset="0"/>
            </a:rPr>
            <a:t>Strategic competence</a:t>
          </a:r>
        </a:p>
      </dgm:t>
    </dgm:pt>
    <dgm:pt modelId="{3C7A2AC7-C548-48E7-A9F6-F04DEA98BC8A}" type="parTrans" cxnId="{5968BFAB-CAD8-4847-ADAA-772965705403}">
      <dgm:prSet/>
      <dgm:spPr/>
      <dgm:t>
        <a:bodyPr/>
        <a:lstStyle/>
        <a:p>
          <a:endParaRPr lang="en-GB" sz="2400"/>
        </a:p>
      </dgm:t>
    </dgm:pt>
    <dgm:pt modelId="{A60EFA97-F1BF-4CB5-94B5-A1E9B64B06A0}" type="sibTrans" cxnId="{5968BFAB-CAD8-4847-ADAA-772965705403}">
      <dgm:prSet>
        <dgm:style>
          <a:lnRef idx="3">
            <a:schemeClr val="accent1"/>
          </a:lnRef>
          <a:fillRef idx="0">
            <a:schemeClr val="accent1"/>
          </a:fillRef>
          <a:effectRef idx="2">
            <a:schemeClr val="accent1"/>
          </a:effectRef>
          <a:fontRef idx="minor">
            <a:schemeClr val="tx1"/>
          </a:fontRef>
        </dgm:style>
      </dgm:prSet>
      <dgm:spPr/>
      <dgm:t>
        <a:bodyPr/>
        <a:lstStyle/>
        <a:p>
          <a:endParaRPr lang="en-GB" sz="2400"/>
        </a:p>
      </dgm:t>
    </dgm:pt>
    <dgm:pt modelId="{9BD2528F-C66D-43CB-B6EE-FCABD59C0006}">
      <dgm:prSet phldrT="[Text]" custT="1"/>
      <dgm:spPr>
        <a:solidFill>
          <a:schemeClr val="accent1"/>
        </a:solidFill>
      </dgm:spPr>
      <dgm:t>
        <a:bodyPr/>
        <a:lstStyle/>
        <a:p>
          <a:r>
            <a:rPr lang="en-GB" sz="1800" noProof="0" dirty="0">
              <a:latin typeface="Arial" panose="020B0604020202020204" pitchFamily="34" charset="0"/>
              <a:cs typeface="Arial" panose="020B0604020202020204" pitchFamily="34" charset="0"/>
            </a:rPr>
            <a:t>Fluency</a:t>
          </a:r>
        </a:p>
      </dgm:t>
    </dgm:pt>
    <dgm:pt modelId="{87CB4BAF-0747-4369-836F-1E744C440686}" type="parTrans" cxnId="{A5F1FCBA-DC85-43C6-9A8C-2EE90394D47D}">
      <dgm:prSet/>
      <dgm:spPr/>
      <dgm:t>
        <a:bodyPr/>
        <a:lstStyle/>
        <a:p>
          <a:endParaRPr lang="en-GB" sz="2400"/>
        </a:p>
      </dgm:t>
    </dgm:pt>
    <dgm:pt modelId="{77010B88-BE37-420F-931B-B57D23E20DBB}" type="sibTrans" cxnId="{A5F1FCBA-DC85-43C6-9A8C-2EE90394D47D}">
      <dgm:prSet>
        <dgm:style>
          <a:lnRef idx="3">
            <a:schemeClr val="accent1"/>
          </a:lnRef>
          <a:fillRef idx="0">
            <a:schemeClr val="accent1"/>
          </a:fillRef>
          <a:effectRef idx="2">
            <a:schemeClr val="accent1"/>
          </a:effectRef>
          <a:fontRef idx="minor">
            <a:schemeClr val="tx1"/>
          </a:fontRef>
        </dgm:style>
      </dgm:prSet>
      <dgm:spPr/>
      <dgm:t>
        <a:bodyPr/>
        <a:lstStyle/>
        <a:p>
          <a:endParaRPr lang="en-GB" sz="2400"/>
        </a:p>
      </dgm:t>
    </dgm:pt>
    <dgm:pt modelId="{45C33BA4-76CA-4D6D-9DA0-F799F56363DA}">
      <dgm:prSet phldrT="[Text]" custT="1"/>
      <dgm:spPr>
        <a:solidFill>
          <a:schemeClr val="accent1"/>
        </a:solidFill>
      </dgm:spPr>
      <dgm:t>
        <a:bodyPr/>
        <a:lstStyle/>
        <a:p>
          <a:r>
            <a:rPr lang="en-GB" sz="1800" noProof="0" dirty="0">
              <a:latin typeface="Arial" panose="020B0604020202020204" pitchFamily="34" charset="0"/>
              <a:cs typeface="Arial" panose="020B0604020202020204" pitchFamily="34" charset="0"/>
            </a:rPr>
            <a:t>Logical reasoning</a:t>
          </a:r>
        </a:p>
      </dgm:t>
    </dgm:pt>
    <dgm:pt modelId="{23E5C65A-8924-4DFB-8456-5235E6562055}" type="parTrans" cxnId="{45F14B2F-71F6-4369-9958-9CFCAFA0805F}">
      <dgm:prSet/>
      <dgm:spPr/>
      <dgm:t>
        <a:bodyPr/>
        <a:lstStyle/>
        <a:p>
          <a:endParaRPr lang="en-GB" sz="2400"/>
        </a:p>
      </dgm:t>
    </dgm:pt>
    <dgm:pt modelId="{9133F020-E1FF-4C21-A1C6-3B6A8B150CC9}" type="sibTrans" cxnId="{45F14B2F-71F6-4369-9958-9CFCAFA0805F}">
      <dgm:prSet>
        <dgm:style>
          <a:lnRef idx="3">
            <a:schemeClr val="accent1"/>
          </a:lnRef>
          <a:fillRef idx="0">
            <a:schemeClr val="accent1"/>
          </a:fillRef>
          <a:effectRef idx="2">
            <a:schemeClr val="accent1"/>
          </a:effectRef>
          <a:fontRef idx="minor">
            <a:schemeClr val="tx1"/>
          </a:fontRef>
        </dgm:style>
      </dgm:prSet>
      <dgm:spPr/>
      <dgm:t>
        <a:bodyPr/>
        <a:lstStyle/>
        <a:p>
          <a:endParaRPr lang="en-GB" sz="2400"/>
        </a:p>
      </dgm:t>
    </dgm:pt>
    <dgm:pt modelId="{AD4553C0-0FE6-4464-9F62-D03A73937A38}" type="pres">
      <dgm:prSet presAssocID="{FEEC7A92-5B04-409F-8793-1A8CABA35103}" presName="cycle" presStyleCnt="0">
        <dgm:presLayoutVars>
          <dgm:dir/>
          <dgm:resizeHandles val="exact"/>
        </dgm:presLayoutVars>
      </dgm:prSet>
      <dgm:spPr/>
    </dgm:pt>
    <dgm:pt modelId="{A6CA8216-F9BE-4B80-A258-9E004B1DB580}" type="pres">
      <dgm:prSet presAssocID="{33846771-7F6A-4E83-B361-5FFC6615BE83}" presName="node" presStyleLbl="node1" presStyleIdx="0" presStyleCnt="5" custScaleX="133100" custScaleY="75435">
        <dgm:presLayoutVars>
          <dgm:bulletEnabled val="1"/>
        </dgm:presLayoutVars>
      </dgm:prSet>
      <dgm:spPr/>
    </dgm:pt>
    <dgm:pt modelId="{9345DA02-BB90-4C7D-891C-52E9A95D9665}" type="pres">
      <dgm:prSet presAssocID="{33846771-7F6A-4E83-B361-5FFC6615BE83}" presName="spNode" presStyleCnt="0"/>
      <dgm:spPr/>
    </dgm:pt>
    <dgm:pt modelId="{5BBD79D9-7258-4E6B-B563-D9BB78C1C1CE}" type="pres">
      <dgm:prSet presAssocID="{63FD9463-8820-4850-AE50-83586BDB6A54}" presName="sibTrans" presStyleLbl="sibTrans1D1" presStyleIdx="0" presStyleCnt="5"/>
      <dgm:spPr/>
    </dgm:pt>
    <dgm:pt modelId="{7C73C4C4-D67E-4E93-977A-CB644DAE8612}" type="pres">
      <dgm:prSet presAssocID="{7B3727B8-BA18-40E7-898A-FE3708FDD2CA}" presName="node" presStyleLbl="node1" presStyleIdx="1" presStyleCnt="5" custScaleX="149300" custScaleY="84629" custRadScaleRad="94852" custRadScaleInc="41796">
        <dgm:presLayoutVars>
          <dgm:bulletEnabled val="1"/>
        </dgm:presLayoutVars>
      </dgm:prSet>
      <dgm:spPr/>
    </dgm:pt>
    <dgm:pt modelId="{D26F8E08-D137-4DE2-A3C8-EBED2FA568A8}" type="pres">
      <dgm:prSet presAssocID="{7B3727B8-BA18-40E7-898A-FE3708FDD2CA}" presName="spNode" presStyleCnt="0"/>
      <dgm:spPr/>
    </dgm:pt>
    <dgm:pt modelId="{9134C1D7-8A97-4A58-9387-B7E73CD0F522}" type="pres">
      <dgm:prSet presAssocID="{A2669184-7780-4729-992A-1A85C11CD8CE}" presName="sibTrans" presStyleLbl="sibTrans1D1" presStyleIdx="1" presStyleCnt="5"/>
      <dgm:spPr/>
    </dgm:pt>
    <dgm:pt modelId="{D29DF543-05FD-4F04-9DE4-97A18088DCC8}" type="pres">
      <dgm:prSet presAssocID="{98453F29-E846-4FD7-8E6B-90910EB393D6}" presName="node" presStyleLbl="node1" presStyleIdx="2" presStyleCnt="5" custScaleX="133100" custScaleY="100785" custRadScaleRad="101913" custRadScaleInc="-6064">
        <dgm:presLayoutVars>
          <dgm:bulletEnabled val="1"/>
        </dgm:presLayoutVars>
      </dgm:prSet>
      <dgm:spPr/>
    </dgm:pt>
    <dgm:pt modelId="{C5CD0D83-3F67-4B88-B744-0B14A201CA26}" type="pres">
      <dgm:prSet presAssocID="{98453F29-E846-4FD7-8E6B-90910EB393D6}" presName="spNode" presStyleCnt="0"/>
      <dgm:spPr/>
    </dgm:pt>
    <dgm:pt modelId="{7FB4609E-DC55-4AFA-AACC-C5766F042F4A}" type="pres">
      <dgm:prSet presAssocID="{A60EFA97-F1BF-4CB5-94B5-A1E9B64B06A0}" presName="sibTrans" presStyleLbl="sibTrans1D1" presStyleIdx="2" presStyleCnt="5"/>
      <dgm:spPr/>
    </dgm:pt>
    <dgm:pt modelId="{0F4ABDF7-7123-49E7-8BD7-148EBB95C4BD}" type="pres">
      <dgm:prSet presAssocID="{45C33BA4-76CA-4D6D-9DA0-F799F56363DA}" presName="node" presStyleLbl="node1" presStyleIdx="3" presStyleCnt="5" custScaleX="133100" custScaleY="100786">
        <dgm:presLayoutVars>
          <dgm:bulletEnabled val="1"/>
        </dgm:presLayoutVars>
      </dgm:prSet>
      <dgm:spPr/>
    </dgm:pt>
    <dgm:pt modelId="{F7D7AECC-166B-4E5A-A4A8-367992A74ED0}" type="pres">
      <dgm:prSet presAssocID="{45C33BA4-76CA-4D6D-9DA0-F799F56363DA}" presName="spNode" presStyleCnt="0"/>
      <dgm:spPr/>
    </dgm:pt>
    <dgm:pt modelId="{5A16D349-78E8-48BD-9D23-7C3DF98CEBAA}" type="pres">
      <dgm:prSet presAssocID="{9133F020-E1FF-4C21-A1C6-3B6A8B150CC9}" presName="sibTrans" presStyleLbl="sibTrans1D1" presStyleIdx="3" presStyleCnt="5"/>
      <dgm:spPr/>
    </dgm:pt>
    <dgm:pt modelId="{951352FD-D208-4A2B-AABB-90A73E151BBC}" type="pres">
      <dgm:prSet presAssocID="{9BD2528F-C66D-43CB-B6EE-FCABD59C0006}" presName="node" presStyleLbl="node1" presStyleIdx="4" presStyleCnt="5" custScaleX="92172" custScaleY="87555" custRadScaleRad="95785" custRadScaleInc="-46544">
        <dgm:presLayoutVars>
          <dgm:bulletEnabled val="1"/>
        </dgm:presLayoutVars>
      </dgm:prSet>
      <dgm:spPr/>
    </dgm:pt>
    <dgm:pt modelId="{9B9215D3-C021-49E2-8C34-77331AC1D016}" type="pres">
      <dgm:prSet presAssocID="{9BD2528F-C66D-43CB-B6EE-FCABD59C0006}" presName="spNode" presStyleCnt="0"/>
      <dgm:spPr/>
    </dgm:pt>
    <dgm:pt modelId="{D2F6B432-B11E-4A49-ADDE-B323A55AC6C6}" type="pres">
      <dgm:prSet presAssocID="{77010B88-BE37-420F-931B-B57D23E20DBB}" presName="sibTrans" presStyleLbl="sibTrans1D1" presStyleIdx="4" presStyleCnt="5"/>
      <dgm:spPr/>
    </dgm:pt>
  </dgm:ptLst>
  <dgm:cxnLst>
    <dgm:cxn modelId="{2846D804-17AE-4C99-B065-CC3E37D8E4C7}" type="presOf" srcId="{A60EFA97-F1BF-4CB5-94B5-A1E9B64B06A0}" destId="{7FB4609E-DC55-4AFA-AACC-C5766F042F4A}" srcOrd="0" destOrd="0" presId="urn:microsoft.com/office/officeart/2005/8/layout/cycle6"/>
    <dgm:cxn modelId="{3A203D08-6A22-4270-817C-5685F1C41F16}" type="presOf" srcId="{33846771-7F6A-4E83-B361-5FFC6615BE83}" destId="{A6CA8216-F9BE-4B80-A258-9E004B1DB580}" srcOrd="0" destOrd="0" presId="urn:microsoft.com/office/officeart/2005/8/layout/cycle6"/>
    <dgm:cxn modelId="{177DB516-9597-4A60-B29A-FB26ADE126E7}" type="presOf" srcId="{63FD9463-8820-4850-AE50-83586BDB6A54}" destId="{5BBD79D9-7258-4E6B-B563-D9BB78C1C1CE}" srcOrd="0" destOrd="0" presId="urn:microsoft.com/office/officeart/2005/8/layout/cycle6"/>
    <dgm:cxn modelId="{D0878224-9DF0-4144-A43E-7848D178399F}" type="presOf" srcId="{7B3727B8-BA18-40E7-898A-FE3708FDD2CA}" destId="{7C73C4C4-D67E-4E93-977A-CB644DAE8612}" srcOrd="0" destOrd="0" presId="urn:microsoft.com/office/officeart/2005/8/layout/cycle6"/>
    <dgm:cxn modelId="{80528E2D-F0BF-4CC7-923A-CC1D6C9B1BE8}" srcId="{FEEC7A92-5B04-409F-8793-1A8CABA35103}" destId="{33846771-7F6A-4E83-B361-5FFC6615BE83}" srcOrd="0" destOrd="0" parTransId="{FA8313DB-1B24-44B5-BB08-B25B1BFE4801}" sibTransId="{63FD9463-8820-4850-AE50-83586BDB6A54}"/>
    <dgm:cxn modelId="{45F14B2F-71F6-4369-9958-9CFCAFA0805F}" srcId="{FEEC7A92-5B04-409F-8793-1A8CABA35103}" destId="{45C33BA4-76CA-4D6D-9DA0-F799F56363DA}" srcOrd="3" destOrd="0" parTransId="{23E5C65A-8924-4DFB-8456-5235E6562055}" sibTransId="{9133F020-E1FF-4C21-A1C6-3B6A8B150CC9}"/>
    <dgm:cxn modelId="{9FEB023C-0868-4D9A-99BD-88C35E669E3E}" type="presOf" srcId="{FEEC7A92-5B04-409F-8793-1A8CABA35103}" destId="{AD4553C0-0FE6-4464-9F62-D03A73937A38}" srcOrd="0" destOrd="0" presId="urn:microsoft.com/office/officeart/2005/8/layout/cycle6"/>
    <dgm:cxn modelId="{E3F0615F-B53D-461F-8D3E-58B7F3CF9A47}" type="presOf" srcId="{45C33BA4-76CA-4D6D-9DA0-F799F56363DA}" destId="{0F4ABDF7-7123-49E7-8BD7-148EBB95C4BD}" srcOrd="0" destOrd="0" presId="urn:microsoft.com/office/officeart/2005/8/layout/cycle6"/>
    <dgm:cxn modelId="{4BD75382-F8A5-492A-8910-2E7E7A61EB81}" type="presOf" srcId="{77010B88-BE37-420F-931B-B57D23E20DBB}" destId="{D2F6B432-B11E-4A49-ADDE-B323A55AC6C6}" srcOrd="0" destOrd="0" presId="urn:microsoft.com/office/officeart/2005/8/layout/cycle6"/>
    <dgm:cxn modelId="{5891C98B-1718-4E35-8DF3-C3822999F718}" type="presOf" srcId="{9133F020-E1FF-4C21-A1C6-3B6A8B150CC9}" destId="{5A16D349-78E8-48BD-9D23-7C3DF98CEBAA}" srcOrd="0" destOrd="0" presId="urn:microsoft.com/office/officeart/2005/8/layout/cycle6"/>
    <dgm:cxn modelId="{FC30DE8E-2A5C-4D97-B941-24705789082E}" type="presOf" srcId="{9BD2528F-C66D-43CB-B6EE-FCABD59C0006}" destId="{951352FD-D208-4A2B-AABB-90A73E151BBC}" srcOrd="0" destOrd="0" presId="urn:microsoft.com/office/officeart/2005/8/layout/cycle6"/>
    <dgm:cxn modelId="{05FB0A95-AC11-4868-B3D6-C5557BC0C6E3}" srcId="{FEEC7A92-5B04-409F-8793-1A8CABA35103}" destId="{7B3727B8-BA18-40E7-898A-FE3708FDD2CA}" srcOrd="1" destOrd="0" parTransId="{82B1274C-4CB8-4415-9441-9798BF41BE6D}" sibTransId="{A2669184-7780-4729-992A-1A85C11CD8CE}"/>
    <dgm:cxn modelId="{977913A0-9FA3-4BBE-AFBE-195BD25C16B4}" type="presOf" srcId="{98453F29-E846-4FD7-8E6B-90910EB393D6}" destId="{D29DF543-05FD-4F04-9DE4-97A18088DCC8}" srcOrd="0" destOrd="0" presId="urn:microsoft.com/office/officeart/2005/8/layout/cycle6"/>
    <dgm:cxn modelId="{5968BFAB-CAD8-4847-ADAA-772965705403}" srcId="{FEEC7A92-5B04-409F-8793-1A8CABA35103}" destId="{98453F29-E846-4FD7-8E6B-90910EB393D6}" srcOrd="2" destOrd="0" parTransId="{3C7A2AC7-C548-48E7-A9F6-F04DEA98BC8A}" sibTransId="{A60EFA97-F1BF-4CB5-94B5-A1E9B64B06A0}"/>
    <dgm:cxn modelId="{5DEDB4B0-63DB-48F4-8F02-DED7915E5B04}" type="presOf" srcId="{A2669184-7780-4729-992A-1A85C11CD8CE}" destId="{9134C1D7-8A97-4A58-9387-B7E73CD0F522}" srcOrd="0" destOrd="0" presId="urn:microsoft.com/office/officeart/2005/8/layout/cycle6"/>
    <dgm:cxn modelId="{A5F1FCBA-DC85-43C6-9A8C-2EE90394D47D}" srcId="{FEEC7A92-5B04-409F-8793-1A8CABA35103}" destId="{9BD2528F-C66D-43CB-B6EE-FCABD59C0006}" srcOrd="4" destOrd="0" parTransId="{87CB4BAF-0747-4369-836F-1E744C440686}" sibTransId="{77010B88-BE37-420F-931B-B57D23E20DBB}"/>
    <dgm:cxn modelId="{80CFBB0A-BAB9-4635-874B-FAAFE88AAE36}" type="presParOf" srcId="{AD4553C0-0FE6-4464-9F62-D03A73937A38}" destId="{A6CA8216-F9BE-4B80-A258-9E004B1DB580}" srcOrd="0" destOrd="0" presId="urn:microsoft.com/office/officeart/2005/8/layout/cycle6"/>
    <dgm:cxn modelId="{3470A2DA-5560-4BD7-9524-38AAF47B85AA}" type="presParOf" srcId="{AD4553C0-0FE6-4464-9F62-D03A73937A38}" destId="{9345DA02-BB90-4C7D-891C-52E9A95D9665}" srcOrd="1" destOrd="0" presId="urn:microsoft.com/office/officeart/2005/8/layout/cycle6"/>
    <dgm:cxn modelId="{99CF1ED8-A1FF-44FE-A2D5-39A7D9D45FEF}" type="presParOf" srcId="{AD4553C0-0FE6-4464-9F62-D03A73937A38}" destId="{5BBD79D9-7258-4E6B-B563-D9BB78C1C1CE}" srcOrd="2" destOrd="0" presId="urn:microsoft.com/office/officeart/2005/8/layout/cycle6"/>
    <dgm:cxn modelId="{C09137A3-0052-4AFF-88DB-F575020AE017}" type="presParOf" srcId="{AD4553C0-0FE6-4464-9F62-D03A73937A38}" destId="{7C73C4C4-D67E-4E93-977A-CB644DAE8612}" srcOrd="3" destOrd="0" presId="urn:microsoft.com/office/officeart/2005/8/layout/cycle6"/>
    <dgm:cxn modelId="{53856499-C903-4E0F-A20F-13CB0DDA1C51}" type="presParOf" srcId="{AD4553C0-0FE6-4464-9F62-D03A73937A38}" destId="{D26F8E08-D137-4DE2-A3C8-EBED2FA568A8}" srcOrd="4" destOrd="0" presId="urn:microsoft.com/office/officeart/2005/8/layout/cycle6"/>
    <dgm:cxn modelId="{119F8ACD-6586-4394-97A4-C157DD6D5ACE}" type="presParOf" srcId="{AD4553C0-0FE6-4464-9F62-D03A73937A38}" destId="{9134C1D7-8A97-4A58-9387-B7E73CD0F522}" srcOrd="5" destOrd="0" presId="urn:microsoft.com/office/officeart/2005/8/layout/cycle6"/>
    <dgm:cxn modelId="{894305B6-0016-4E18-8864-3FF57EE05F3B}" type="presParOf" srcId="{AD4553C0-0FE6-4464-9F62-D03A73937A38}" destId="{D29DF543-05FD-4F04-9DE4-97A18088DCC8}" srcOrd="6" destOrd="0" presId="urn:microsoft.com/office/officeart/2005/8/layout/cycle6"/>
    <dgm:cxn modelId="{9D76AB68-FEE6-4C38-8806-5C78DB7906CE}" type="presParOf" srcId="{AD4553C0-0FE6-4464-9F62-D03A73937A38}" destId="{C5CD0D83-3F67-4B88-B744-0B14A201CA26}" srcOrd="7" destOrd="0" presId="urn:microsoft.com/office/officeart/2005/8/layout/cycle6"/>
    <dgm:cxn modelId="{234E0EF7-240B-449B-8FFB-4403EE5D6A11}" type="presParOf" srcId="{AD4553C0-0FE6-4464-9F62-D03A73937A38}" destId="{7FB4609E-DC55-4AFA-AACC-C5766F042F4A}" srcOrd="8" destOrd="0" presId="urn:microsoft.com/office/officeart/2005/8/layout/cycle6"/>
    <dgm:cxn modelId="{FAB19342-DDA0-416E-8AF4-94C6D49448EC}" type="presParOf" srcId="{AD4553C0-0FE6-4464-9F62-D03A73937A38}" destId="{0F4ABDF7-7123-49E7-8BD7-148EBB95C4BD}" srcOrd="9" destOrd="0" presId="urn:microsoft.com/office/officeart/2005/8/layout/cycle6"/>
    <dgm:cxn modelId="{0479C072-6791-41A2-B5A8-3288BA6FD304}" type="presParOf" srcId="{AD4553C0-0FE6-4464-9F62-D03A73937A38}" destId="{F7D7AECC-166B-4E5A-A4A8-367992A74ED0}" srcOrd="10" destOrd="0" presId="urn:microsoft.com/office/officeart/2005/8/layout/cycle6"/>
    <dgm:cxn modelId="{898B05BD-8798-4A01-87DB-10146235E314}" type="presParOf" srcId="{AD4553C0-0FE6-4464-9F62-D03A73937A38}" destId="{5A16D349-78E8-48BD-9D23-7C3DF98CEBAA}" srcOrd="11" destOrd="0" presId="urn:microsoft.com/office/officeart/2005/8/layout/cycle6"/>
    <dgm:cxn modelId="{E0D4AC42-E61D-426F-B05F-EFD5BAA8E4F2}" type="presParOf" srcId="{AD4553C0-0FE6-4464-9F62-D03A73937A38}" destId="{951352FD-D208-4A2B-AABB-90A73E151BBC}" srcOrd="12" destOrd="0" presId="urn:microsoft.com/office/officeart/2005/8/layout/cycle6"/>
    <dgm:cxn modelId="{BC2FA56C-1684-4F72-ABF0-48DB6C3F1B76}" type="presParOf" srcId="{AD4553C0-0FE6-4464-9F62-D03A73937A38}" destId="{9B9215D3-C021-49E2-8C34-77331AC1D016}" srcOrd="13" destOrd="0" presId="urn:microsoft.com/office/officeart/2005/8/layout/cycle6"/>
    <dgm:cxn modelId="{D6CC5FA9-7409-4B15-A162-BB960A9063E1}" type="presParOf" srcId="{AD4553C0-0FE6-4464-9F62-D03A73937A38}" destId="{D2F6B432-B11E-4A49-ADDE-B323A55AC6C6}" srcOrd="14" destOrd="0" presId="urn:microsoft.com/office/officeart/2005/8/layout/cycle6"/>
  </dgm:cxnLst>
  <dgm:bg/>
  <dgm:whole>
    <a:ln w="76200"/>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EEC7A92-5B04-409F-8793-1A8CABA35103}" type="doc">
      <dgm:prSet loTypeId="urn:microsoft.com/office/officeart/2005/8/layout/cycle6" loCatId="cycle" qsTypeId="urn:microsoft.com/office/officeart/2005/8/quickstyle/simple1" qsCatId="simple" csTypeId="urn:microsoft.com/office/officeart/2005/8/colors/accent1_2" csCatId="accent1" phldr="1"/>
      <dgm:spPr/>
      <dgm:t>
        <a:bodyPr/>
        <a:lstStyle/>
        <a:p>
          <a:endParaRPr lang="en-GB"/>
        </a:p>
      </dgm:t>
    </dgm:pt>
    <dgm:pt modelId="{33846771-7F6A-4E83-B361-5FFC6615BE83}">
      <dgm:prSet phldrT="[Text]" custT="1"/>
      <dgm:spPr>
        <a:solidFill>
          <a:schemeClr val="accent1"/>
        </a:solidFill>
      </dgm:spPr>
      <dgm:t>
        <a:bodyPr/>
        <a:lstStyle/>
        <a:p>
          <a:r>
            <a:rPr lang="cy-GB" sz="1800" noProof="0" dirty="0">
              <a:latin typeface="Arial" panose="020B0604020202020204" pitchFamily="34" charset="0"/>
              <a:cs typeface="Arial" panose="020B0604020202020204" pitchFamily="34" charset="0"/>
            </a:rPr>
            <a:t>Dealltwriaeth gysyniadol</a:t>
          </a:r>
        </a:p>
      </dgm:t>
    </dgm:pt>
    <dgm:pt modelId="{FA8313DB-1B24-44B5-BB08-B25B1BFE4801}" type="parTrans" cxnId="{80528E2D-F0BF-4CC7-923A-CC1D6C9B1BE8}">
      <dgm:prSet/>
      <dgm:spPr/>
      <dgm:t>
        <a:bodyPr/>
        <a:lstStyle/>
        <a:p>
          <a:endParaRPr lang="en-GB" sz="2400"/>
        </a:p>
      </dgm:t>
    </dgm:pt>
    <dgm:pt modelId="{63FD9463-8820-4850-AE50-83586BDB6A54}" type="sibTrans" cxnId="{80528E2D-F0BF-4CC7-923A-CC1D6C9B1BE8}">
      <dgm:prSet>
        <dgm:style>
          <a:lnRef idx="3">
            <a:schemeClr val="accent1"/>
          </a:lnRef>
          <a:fillRef idx="0">
            <a:schemeClr val="accent1"/>
          </a:fillRef>
          <a:effectRef idx="2">
            <a:schemeClr val="accent1"/>
          </a:effectRef>
          <a:fontRef idx="minor">
            <a:schemeClr val="tx1"/>
          </a:fontRef>
        </dgm:style>
      </dgm:prSet>
      <dgm:spPr/>
      <dgm:t>
        <a:bodyPr/>
        <a:lstStyle/>
        <a:p>
          <a:endParaRPr lang="en-GB" sz="2400"/>
        </a:p>
      </dgm:t>
    </dgm:pt>
    <dgm:pt modelId="{7B3727B8-BA18-40E7-898A-FE3708FDD2CA}">
      <dgm:prSet phldrT="[Text]" custT="1"/>
      <dgm:spPr>
        <a:solidFill>
          <a:schemeClr val="accent1"/>
        </a:solidFill>
      </dgm:spPr>
      <dgm:t>
        <a:bodyPr/>
        <a:lstStyle/>
        <a:p>
          <a:r>
            <a:rPr lang="cy-GB" sz="1800" noProof="0" dirty="0">
              <a:latin typeface="Arial" panose="020B0604020202020204" pitchFamily="34" charset="0"/>
              <a:cs typeface="Arial" panose="020B0604020202020204" pitchFamily="34" charset="0"/>
            </a:rPr>
            <a:t>Cyfathrebu â symbolau</a:t>
          </a:r>
        </a:p>
      </dgm:t>
    </dgm:pt>
    <dgm:pt modelId="{82B1274C-4CB8-4415-9441-9798BF41BE6D}" type="parTrans" cxnId="{05FB0A95-AC11-4868-B3D6-C5557BC0C6E3}">
      <dgm:prSet/>
      <dgm:spPr/>
      <dgm:t>
        <a:bodyPr/>
        <a:lstStyle/>
        <a:p>
          <a:endParaRPr lang="en-GB" sz="2400"/>
        </a:p>
      </dgm:t>
    </dgm:pt>
    <dgm:pt modelId="{A2669184-7780-4729-992A-1A85C11CD8CE}" type="sibTrans" cxnId="{05FB0A95-AC11-4868-B3D6-C5557BC0C6E3}">
      <dgm:prSet>
        <dgm:style>
          <a:lnRef idx="3">
            <a:schemeClr val="accent1"/>
          </a:lnRef>
          <a:fillRef idx="0">
            <a:schemeClr val="accent1"/>
          </a:fillRef>
          <a:effectRef idx="2">
            <a:schemeClr val="accent1"/>
          </a:effectRef>
          <a:fontRef idx="minor">
            <a:schemeClr val="tx1"/>
          </a:fontRef>
        </dgm:style>
      </dgm:prSet>
      <dgm:spPr/>
      <dgm:t>
        <a:bodyPr/>
        <a:lstStyle/>
        <a:p>
          <a:endParaRPr lang="en-GB" sz="2400"/>
        </a:p>
      </dgm:t>
    </dgm:pt>
    <dgm:pt modelId="{98453F29-E846-4FD7-8E6B-90910EB393D6}">
      <dgm:prSet phldrT="[Text]" custT="1"/>
      <dgm:spPr>
        <a:solidFill>
          <a:schemeClr val="accent1"/>
        </a:solidFill>
      </dgm:spPr>
      <dgm:t>
        <a:bodyPr/>
        <a:lstStyle/>
        <a:p>
          <a:r>
            <a:rPr lang="cy-GB" sz="1800" noProof="0" dirty="0">
              <a:latin typeface="Arial" panose="020B0604020202020204" pitchFamily="34" charset="0"/>
              <a:cs typeface="Arial" panose="020B0604020202020204" pitchFamily="34" charset="0"/>
            </a:rPr>
            <a:t>Cymhwysedd strategol</a:t>
          </a:r>
        </a:p>
      </dgm:t>
    </dgm:pt>
    <dgm:pt modelId="{3C7A2AC7-C548-48E7-A9F6-F04DEA98BC8A}" type="parTrans" cxnId="{5968BFAB-CAD8-4847-ADAA-772965705403}">
      <dgm:prSet/>
      <dgm:spPr/>
      <dgm:t>
        <a:bodyPr/>
        <a:lstStyle/>
        <a:p>
          <a:endParaRPr lang="en-GB" sz="2400"/>
        </a:p>
      </dgm:t>
    </dgm:pt>
    <dgm:pt modelId="{A60EFA97-F1BF-4CB5-94B5-A1E9B64B06A0}" type="sibTrans" cxnId="{5968BFAB-CAD8-4847-ADAA-772965705403}">
      <dgm:prSet>
        <dgm:style>
          <a:lnRef idx="3">
            <a:schemeClr val="accent1"/>
          </a:lnRef>
          <a:fillRef idx="0">
            <a:schemeClr val="accent1"/>
          </a:fillRef>
          <a:effectRef idx="2">
            <a:schemeClr val="accent1"/>
          </a:effectRef>
          <a:fontRef idx="minor">
            <a:schemeClr val="tx1"/>
          </a:fontRef>
        </dgm:style>
      </dgm:prSet>
      <dgm:spPr/>
      <dgm:t>
        <a:bodyPr/>
        <a:lstStyle/>
        <a:p>
          <a:endParaRPr lang="en-GB" sz="2400"/>
        </a:p>
      </dgm:t>
    </dgm:pt>
    <dgm:pt modelId="{9BD2528F-C66D-43CB-B6EE-FCABD59C0006}">
      <dgm:prSet phldrT="[Text]" custT="1"/>
      <dgm:spPr>
        <a:solidFill>
          <a:schemeClr val="accent1"/>
        </a:solidFill>
      </dgm:spPr>
      <dgm:t>
        <a:bodyPr/>
        <a:lstStyle/>
        <a:p>
          <a:r>
            <a:rPr lang="cy-GB" sz="1800" noProof="0" dirty="0">
              <a:latin typeface="Arial" panose="020B0604020202020204" pitchFamily="34" charset="0"/>
              <a:cs typeface="Arial" panose="020B0604020202020204" pitchFamily="34" charset="0"/>
            </a:rPr>
            <a:t>Rhuglder</a:t>
          </a:r>
        </a:p>
      </dgm:t>
    </dgm:pt>
    <dgm:pt modelId="{87CB4BAF-0747-4369-836F-1E744C440686}" type="parTrans" cxnId="{A5F1FCBA-DC85-43C6-9A8C-2EE90394D47D}">
      <dgm:prSet/>
      <dgm:spPr/>
      <dgm:t>
        <a:bodyPr/>
        <a:lstStyle/>
        <a:p>
          <a:endParaRPr lang="en-GB" sz="2400"/>
        </a:p>
      </dgm:t>
    </dgm:pt>
    <dgm:pt modelId="{77010B88-BE37-420F-931B-B57D23E20DBB}" type="sibTrans" cxnId="{A5F1FCBA-DC85-43C6-9A8C-2EE90394D47D}">
      <dgm:prSet>
        <dgm:style>
          <a:lnRef idx="3">
            <a:schemeClr val="accent1"/>
          </a:lnRef>
          <a:fillRef idx="0">
            <a:schemeClr val="accent1"/>
          </a:fillRef>
          <a:effectRef idx="2">
            <a:schemeClr val="accent1"/>
          </a:effectRef>
          <a:fontRef idx="minor">
            <a:schemeClr val="tx1"/>
          </a:fontRef>
        </dgm:style>
      </dgm:prSet>
      <dgm:spPr/>
      <dgm:t>
        <a:bodyPr/>
        <a:lstStyle/>
        <a:p>
          <a:endParaRPr lang="en-GB" sz="2400"/>
        </a:p>
      </dgm:t>
    </dgm:pt>
    <dgm:pt modelId="{45C33BA4-76CA-4D6D-9DA0-F799F56363DA}">
      <dgm:prSet phldrT="[Text]" custT="1"/>
      <dgm:spPr>
        <a:solidFill>
          <a:schemeClr val="accent1"/>
        </a:solidFill>
      </dgm:spPr>
      <dgm:t>
        <a:bodyPr/>
        <a:lstStyle/>
        <a:p>
          <a:r>
            <a:rPr lang="cy-GB" sz="1800" noProof="0" dirty="0">
              <a:latin typeface="Arial" panose="020B0604020202020204" pitchFamily="34" charset="0"/>
              <a:cs typeface="Arial" panose="020B0604020202020204" pitchFamily="34" charset="0"/>
            </a:rPr>
            <a:t>Rhesymeg rhesymol</a:t>
          </a:r>
        </a:p>
      </dgm:t>
    </dgm:pt>
    <dgm:pt modelId="{23E5C65A-8924-4DFB-8456-5235E6562055}" type="parTrans" cxnId="{45F14B2F-71F6-4369-9958-9CFCAFA0805F}">
      <dgm:prSet/>
      <dgm:spPr/>
      <dgm:t>
        <a:bodyPr/>
        <a:lstStyle/>
        <a:p>
          <a:endParaRPr lang="en-GB" sz="2400"/>
        </a:p>
      </dgm:t>
    </dgm:pt>
    <dgm:pt modelId="{9133F020-E1FF-4C21-A1C6-3B6A8B150CC9}" type="sibTrans" cxnId="{45F14B2F-71F6-4369-9958-9CFCAFA0805F}">
      <dgm:prSet>
        <dgm:style>
          <a:lnRef idx="3">
            <a:schemeClr val="accent1"/>
          </a:lnRef>
          <a:fillRef idx="0">
            <a:schemeClr val="accent1"/>
          </a:fillRef>
          <a:effectRef idx="2">
            <a:schemeClr val="accent1"/>
          </a:effectRef>
          <a:fontRef idx="minor">
            <a:schemeClr val="tx1"/>
          </a:fontRef>
        </dgm:style>
      </dgm:prSet>
      <dgm:spPr/>
      <dgm:t>
        <a:bodyPr/>
        <a:lstStyle/>
        <a:p>
          <a:endParaRPr lang="en-GB" sz="2400"/>
        </a:p>
      </dgm:t>
    </dgm:pt>
    <dgm:pt modelId="{AD4553C0-0FE6-4464-9F62-D03A73937A38}" type="pres">
      <dgm:prSet presAssocID="{FEEC7A92-5B04-409F-8793-1A8CABA35103}" presName="cycle" presStyleCnt="0">
        <dgm:presLayoutVars>
          <dgm:dir/>
          <dgm:resizeHandles val="exact"/>
        </dgm:presLayoutVars>
      </dgm:prSet>
      <dgm:spPr/>
    </dgm:pt>
    <dgm:pt modelId="{A6CA8216-F9BE-4B80-A258-9E004B1DB580}" type="pres">
      <dgm:prSet presAssocID="{33846771-7F6A-4E83-B361-5FFC6615BE83}" presName="node" presStyleLbl="node1" presStyleIdx="0" presStyleCnt="5" custScaleX="133100" custScaleY="75435">
        <dgm:presLayoutVars>
          <dgm:bulletEnabled val="1"/>
        </dgm:presLayoutVars>
      </dgm:prSet>
      <dgm:spPr/>
    </dgm:pt>
    <dgm:pt modelId="{9345DA02-BB90-4C7D-891C-52E9A95D9665}" type="pres">
      <dgm:prSet presAssocID="{33846771-7F6A-4E83-B361-5FFC6615BE83}" presName="spNode" presStyleCnt="0"/>
      <dgm:spPr/>
    </dgm:pt>
    <dgm:pt modelId="{5BBD79D9-7258-4E6B-B563-D9BB78C1C1CE}" type="pres">
      <dgm:prSet presAssocID="{63FD9463-8820-4850-AE50-83586BDB6A54}" presName="sibTrans" presStyleLbl="sibTrans1D1" presStyleIdx="0" presStyleCnt="5"/>
      <dgm:spPr/>
    </dgm:pt>
    <dgm:pt modelId="{7C73C4C4-D67E-4E93-977A-CB644DAE8612}" type="pres">
      <dgm:prSet presAssocID="{7B3727B8-BA18-40E7-898A-FE3708FDD2CA}" presName="node" presStyleLbl="node1" presStyleIdx="1" presStyleCnt="5" custScaleX="149300" custScaleY="84629" custRadScaleRad="94852" custRadScaleInc="41796">
        <dgm:presLayoutVars>
          <dgm:bulletEnabled val="1"/>
        </dgm:presLayoutVars>
      </dgm:prSet>
      <dgm:spPr/>
    </dgm:pt>
    <dgm:pt modelId="{D26F8E08-D137-4DE2-A3C8-EBED2FA568A8}" type="pres">
      <dgm:prSet presAssocID="{7B3727B8-BA18-40E7-898A-FE3708FDD2CA}" presName="spNode" presStyleCnt="0"/>
      <dgm:spPr/>
    </dgm:pt>
    <dgm:pt modelId="{9134C1D7-8A97-4A58-9387-B7E73CD0F522}" type="pres">
      <dgm:prSet presAssocID="{A2669184-7780-4729-992A-1A85C11CD8CE}" presName="sibTrans" presStyleLbl="sibTrans1D1" presStyleIdx="1" presStyleCnt="5"/>
      <dgm:spPr/>
    </dgm:pt>
    <dgm:pt modelId="{D29DF543-05FD-4F04-9DE4-97A18088DCC8}" type="pres">
      <dgm:prSet presAssocID="{98453F29-E846-4FD7-8E6B-90910EB393D6}" presName="node" presStyleLbl="node1" presStyleIdx="2" presStyleCnt="5" custScaleX="133100" custScaleY="100785" custRadScaleRad="101913" custRadScaleInc="-6064">
        <dgm:presLayoutVars>
          <dgm:bulletEnabled val="1"/>
        </dgm:presLayoutVars>
      </dgm:prSet>
      <dgm:spPr/>
    </dgm:pt>
    <dgm:pt modelId="{C5CD0D83-3F67-4B88-B744-0B14A201CA26}" type="pres">
      <dgm:prSet presAssocID="{98453F29-E846-4FD7-8E6B-90910EB393D6}" presName="spNode" presStyleCnt="0"/>
      <dgm:spPr/>
    </dgm:pt>
    <dgm:pt modelId="{7FB4609E-DC55-4AFA-AACC-C5766F042F4A}" type="pres">
      <dgm:prSet presAssocID="{A60EFA97-F1BF-4CB5-94B5-A1E9B64B06A0}" presName="sibTrans" presStyleLbl="sibTrans1D1" presStyleIdx="2" presStyleCnt="5"/>
      <dgm:spPr/>
    </dgm:pt>
    <dgm:pt modelId="{0F4ABDF7-7123-49E7-8BD7-148EBB95C4BD}" type="pres">
      <dgm:prSet presAssocID="{45C33BA4-76CA-4D6D-9DA0-F799F56363DA}" presName="node" presStyleLbl="node1" presStyleIdx="3" presStyleCnt="5" custScaleX="133100" custScaleY="100786">
        <dgm:presLayoutVars>
          <dgm:bulletEnabled val="1"/>
        </dgm:presLayoutVars>
      </dgm:prSet>
      <dgm:spPr/>
    </dgm:pt>
    <dgm:pt modelId="{F7D7AECC-166B-4E5A-A4A8-367992A74ED0}" type="pres">
      <dgm:prSet presAssocID="{45C33BA4-76CA-4D6D-9DA0-F799F56363DA}" presName="spNode" presStyleCnt="0"/>
      <dgm:spPr/>
    </dgm:pt>
    <dgm:pt modelId="{5A16D349-78E8-48BD-9D23-7C3DF98CEBAA}" type="pres">
      <dgm:prSet presAssocID="{9133F020-E1FF-4C21-A1C6-3B6A8B150CC9}" presName="sibTrans" presStyleLbl="sibTrans1D1" presStyleIdx="3" presStyleCnt="5"/>
      <dgm:spPr/>
    </dgm:pt>
    <dgm:pt modelId="{951352FD-D208-4A2B-AABB-90A73E151BBC}" type="pres">
      <dgm:prSet presAssocID="{9BD2528F-C66D-43CB-B6EE-FCABD59C0006}" presName="node" presStyleLbl="node1" presStyleIdx="4" presStyleCnt="5" custScaleX="92172" custScaleY="87555" custRadScaleRad="95785" custRadScaleInc="-46544">
        <dgm:presLayoutVars>
          <dgm:bulletEnabled val="1"/>
        </dgm:presLayoutVars>
      </dgm:prSet>
      <dgm:spPr/>
    </dgm:pt>
    <dgm:pt modelId="{9B9215D3-C021-49E2-8C34-77331AC1D016}" type="pres">
      <dgm:prSet presAssocID="{9BD2528F-C66D-43CB-B6EE-FCABD59C0006}" presName="spNode" presStyleCnt="0"/>
      <dgm:spPr/>
    </dgm:pt>
    <dgm:pt modelId="{D2F6B432-B11E-4A49-ADDE-B323A55AC6C6}" type="pres">
      <dgm:prSet presAssocID="{77010B88-BE37-420F-931B-B57D23E20DBB}" presName="sibTrans" presStyleLbl="sibTrans1D1" presStyleIdx="4" presStyleCnt="5"/>
      <dgm:spPr/>
    </dgm:pt>
  </dgm:ptLst>
  <dgm:cxnLst>
    <dgm:cxn modelId="{2846D804-17AE-4C99-B065-CC3E37D8E4C7}" type="presOf" srcId="{A60EFA97-F1BF-4CB5-94B5-A1E9B64B06A0}" destId="{7FB4609E-DC55-4AFA-AACC-C5766F042F4A}" srcOrd="0" destOrd="0" presId="urn:microsoft.com/office/officeart/2005/8/layout/cycle6"/>
    <dgm:cxn modelId="{3A203D08-6A22-4270-817C-5685F1C41F16}" type="presOf" srcId="{33846771-7F6A-4E83-B361-5FFC6615BE83}" destId="{A6CA8216-F9BE-4B80-A258-9E004B1DB580}" srcOrd="0" destOrd="0" presId="urn:microsoft.com/office/officeart/2005/8/layout/cycle6"/>
    <dgm:cxn modelId="{177DB516-9597-4A60-B29A-FB26ADE126E7}" type="presOf" srcId="{63FD9463-8820-4850-AE50-83586BDB6A54}" destId="{5BBD79D9-7258-4E6B-B563-D9BB78C1C1CE}" srcOrd="0" destOrd="0" presId="urn:microsoft.com/office/officeart/2005/8/layout/cycle6"/>
    <dgm:cxn modelId="{D0878224-9DF0-4144-A43E-7848D178399F}" type="presOf" srcId="{7B3727B8-BA18-40E7-898A-FE3708FDD2CA}" destId="{7C73C4C4-D67E-4E93-977A-CB644DAE8612}" srcOrd="0" destOrd="0" presId="urn:microsoft.com/office/officeart/2005/8/layout/cycle6"/>
    <dgm:cxn modelId="{80528E2D-F0BF-4CC7-923A-CC1D6C9B1BE8}" srcId="{FEEC7A92-5B04-409F-8793-1A8CABA35103}" destId="{33846771-7F6A-4E83-B361-5FFC6615BE83}" srcOrd="0" destOrd="0" parTransId="{FA8313DB-1B24-44B5-BB08-B25B1BFE4801}" sibTransId="{63FD9463-8820-4850-AE50-83586BDB6A54}"/>
    <dgm:cxn modelId="{45F14B2F-71F6-4369-9958-9CFCAFA0805F}" srcId="{FEEC7A92-5B04-409F-8793-1A8CABA35103}" destId="{45C33BA4-76CA-4D6D-9DA0-F799F56363DA}" srcOrd="3" destOrd="0" parTransId="{23E5C65A-8924-4DFB-8456-5235E6562055}" sibTransId="{9133F020-E1FF-4C21-A1C6-3B6A8B150CC9}"/>
    <dgm:cxn modelId="{9FEB023C-0868-4D9A-99BD-88C35E669E3E}" type="presOf" srcId="{FEEC7A92-5B04-409F-8793-1A8CABA35103}" destId="{AD4553C0-0FE6-4464-9F62-D03A73937A38}" srcOrd="0" destOrd="0" presId="urn:microsoft.com/office/officeart/2005/8/layout/cycle6"/>
    <dgm:cxn modelId="{E3F0615F-B53D-461F-8D3E-58B7F3CF9A47}" type="presOf" srcId="{45C33BA4-76CA-4D6D-9DA0-F799F56363DA}" destId="{0F4ABDF7-7123-49E7-8BD7-148EBB95C4BD}" srcOrd="0" destOrd="0" presId="urn:microsoft.com/office/officeart/2005/8/layout/cycle6"/>
    <dgm:cxn modelId="{4BD75382-F8A5-492A-8910-2E7E7A61EB81}" type="presOf" srcId="{77010B88-BE37-420F-931B-B57D23E20DBB}" destId="{D2F6B432-B11E-4A49-ADDE-B323A55AC6C6}" srcOrd="0" destOrd="0" presId="urn:microsoft.com/office/officeart/2005/8/layout/cycle6"/>
    <dgm:cxn modelId="{5891C98B-1718-4E35-8DF3-C3822999F718}" type="presOf" srcId="{9133F020-E1FF-4C21-A1C6-3B6A8B150CC9}" destId="{5A16D349-78E8-48BD-9D23-7C3DF98CEBAA}" srcOrd="0" destOrd="0" presId="urn:microsoft.com/office/officeart/2005/8/layout/cycle6"/>
    <dgm:cxn modelId="{FC30DE8E-2A5C-4D97-B941-24705789082E}" type="presOf" srcId="{9BD2528F-C66D-43CB-B6EE-FCABD59C0006}" destId="{951352FD-D208-4A2B-AABB-90A73E151BBC}" srcOrd="0" destOrd="0" presId="urn:microsoft.com/office/officeart/2005/8/layout/cycle6"/>
    <dgm:cxn modelId="{05FB0A95-AC11-4868-B3D6-C5557BC0C6E3}" srcId="{FEEC7A92-5B04-409F-8793-1A8CABA35103}" destId="{7B3727B8-BA18-40E7-898A-FE3708FDD2CA}" srcOrd="1" destOrd="0" parTransId="{82B1274C-4CB8-4415-9441-9798BF41BE6D}" sibTransId="{A2669184-7780-4729-992A-1A85C11CD8CE}"/>
    <dgm:cxn modelId="{977913A0-9FA3-4BBE-AFBE-195BD25C16B4}" type="presOf" srcId="{98453F29-E846-4FD7-8E6B-90910EB393D6}" destId="{D29DF543-05FD-4F04-9DE4-97A18088DCC8}" srcOrd="0" destOrd="0" presId="urn:microsoft.com/office/officeart/2005/8/layout/cycle6"/>
    <dgm:cxn modelId="{5968BFAB-CAD8-4847-ADAA-772965705403}" srcId="{FEEC7A92-5B04-409F-8793-1A8CABA35103}" destId="{98453F29-E846-4FD7-8E6B-90910EB393D6}" srcOrd="2" destOrd="0" parTransId="{3C7A2AC7-C548-48E7-A9F6-F04DEA98BC8A}" sibTransId="{A60EFA97-F1BF-4CB5-94B5-A1E9B64B06A0}"/>
    <dgm:cxn modelId="{5DEDB4B0-63DB-48F4-8F02-DED7915E5B04}" type="presOf" srcId="{A2669184-7780-4729-992A-1A85C11CD8CE}" destId="{9134C1D7-8A97-4A58-9387-B7E73CD0F522}" srcOrd="0" destOrd="0" presId="urn:microsoft.com/office/officeart/2005/8/layout/cycle6"/>
    <dgm:cxn modelId="{A5F1FCBA-DC85-43C6-9A8C-2EE90394D47D}" srcId="{FEEC7A92-5B04-409F-8793-1A8CABA35103}" destId="{9BD2528F-C66D-43CB-B6EE-FCABD59C0006}" srcOrd="4" destOrd="0" parTransId="{87CB4BAF-0747-4369-836F-1E744C440686}" sibTransId="{77010B88-BE37-420F-931B-B57D23E20DBB}"/>
    <dgm:cxn modelId="{80CFBB0A-BAB9-4635-874B-FAAFE88AAE36}" type="presParOf" srcId="{AD4553C0-0FE6-4464-9F62-D03A73937A38}" destId="{A6CA8216-F9BE-4B80-A258-9E004B1DB580}" srcOrd="0" destOrd="0" presId="urn:microsoft.com/office/officeart/2005/8/layout/cycle6"/>
    <dgm:cxn modelId="{3470A2DA-5560-4BD7-9524-38AAF47B85AA}" type="presParOf" srcId="{AD4553C0-0FE6-4464-9F62-D03A73937A38}" destId="{9345DA02-BB90-4C7D-891C-52E9A95D9665}" srcOrd="1" destOrd="0" presId="urn:microsoft.com/office/officeart/2005/8/layout/cycle6"/>
    <dgm:cxn modelId="{99CF1ED8-A1FF-44FE-A2D5-39A7D9D45FEF}" type="presParOf" srcId="{AD4553C0-0FE6-4464-9F62-D03A73937A38}" destId="{5BBD79D9-7258-4E6B-B563-D9BB78C1C1CE}" srcOrd="2" destOrd="0" presId="urn:microsoft.com/office/officeart/2005/8/layout/cycle6"/>
    <dgm:cxn modelId="{C09137A3-0052-4AFF-88DB-F575020AE017}" type="presParOf" srcId="{AD4553C0-0FE6-4464-9F62-D03A73937A38}" destId="{7C73C4C4-D67E-4E93-977A-CB644DAE8612}" srcOrd="3" destOrd="0" presId="urn:microsoft.com/office/officeart/2005/8/layout/cycle6"/>
    <dgm:cxn modelId="{53856499-C903-4E0F-A20F-13CB0DDA1C51}" type="presParOf" srcId="{AD4553C0-0FE6-4464-9F62-D03A73937A38}" destId="{D26F8E08-D137-4DE2-A3C8-EBED2FA568A8}" srcOrd="4" destOrd="0" presId="urn:microsoft.com/office/officeart/2005/8/layout/cycle6"/>
    <dgm:cxn modelId="{119F8ACD-6586-4394-97A4-C157DD6D5ACE}" type="presParOf" srcId="{AD4553C0-0FE6-4464-9F62-D03A73937A38}" destId="{9134C1D7-8A97-4A58-9387-B7E73CD0F522}" srcOrd="5" destOrd="0" presId="urn:microsoft.com/office/officeart/2005/8/layout/cycle6"/>
    <dgm:cxn modelId="{894305B6-0016-4E18-8864-3FF57EE05F3B}" type="presParOf" srcId="{AD4553C0-0FE6-4464-9F62-D03A73937A38}" destId="{D29DF543-05FD-4F04-9DE4-97A18088DCC8}" srcOrd="6" destOrd="0" presId="urn:microsoft.com/office/officeart/2005/8/layout/cycle6"/>
    <dgm:cxn modelId="{9D76AB68-FEE6-4C38-8806-5C78DB7906CE}" type="presParOf" srcId="{AD4553C0-0FE6-4464-9F62-D03A73937A38}" destId="{C5CD0D83-3F67-4B88-B744-0B14A201CA26}" srcOrd="7" destOrd="0" presId="urn:microsoft.com/office/officeart/2005/8/layout/cycle6"/>
    <dgm:cxn modelId="{234E0EF7-240B-449B-8FFB-4403EE5D6A11}" type="presParOf" srcId="{AD4553C0-0FE6-4464-9F62-D03A73937A38}" destId="{7FB4609E-DC55-4AFA-AACC-C5766F042F4A}" srcOrd="8" destOrd="0" presId="urn:microsoft.com/office/officeart/2005/8/layout/cycle6"/>
    <dgm:cxn modelId="{FAB19342-DDA0-416E-8AF4-94C6D49448EC}" type="presParOf" srcId="{AD4553C0-0FE6-4464-9F62-D03A73937A38}" destId="{0F4ABDF7-7123-49E7-8BD7-148EBB95C4BD}" srcOrd="9" destOrd="0" presId="urn:microsoft.com/office/officeart/2005/8/layout/cycle6"/>
    <dgm:cxn modelId="{0479C072-6791-41A2-B5A8-3288BA6FD304}" type="presParOf" srcId="{AD4553C0-0FE6-4464-9F62-D03A73937A38}" destId="{F7D7AECC-166B-4E5A-A4A8-367992A74ED0}" srcOrd="10" destOrd="0" presId="urn:microsoft.com/office/officeart/2005/8/layout/cycle6"/>
    <dgm:cxn modelId="{898B05BD-8798-4A01-87DB-10146235E314}" type="presParOf" srcId="{AD4553C0-0FE6-4464-9F62-D03A73937A38}" destId="{5A16D349-78E8-48BD-9D23-7C3DF98CEBAA}" srcOrd="11" destOrd="0" presId="urn:microsoft.com/office/officeart/2005/8/layout/cycle6"/>
    <dgm:cxn modelId="{E0D4AC42-E61D-426F-B05F-EFD5BAA8E4F2}" type="presParOf" srcId="{AD4553C0-0FE6-4464-9F62-D03A73937A38}" destId="{951352FD-D208-4A2B-AABB-90A73E151BBC}" srcOrd="12" destOrd="0" presId="urn:microsoft.com/office/officeart/2005/8/layout/cycle6"/>
    <dgm:cxn modelId="{BC2FA56C-1684-4F72-ABF0-48DB6C3F1B76}" type="presParOf" srcId="{AD4553C0-0FE6-4464-9F62-D03A73937A38}" destId="{9B9215D3-C021-49E2-8C34-77331AC1D016}" srcOrd="13" destOrd="0" presId="urn:microsoft.com/office/officeart/2005/8/layout/cycle6"/>
    <dgm:cxn modelId="{D6CC5FA9-7409-4B15-A162-BB960A9063E1}" type="presParOf" srcId="{AD4553C0-0FE6-4464-9F62-D03A73937A38}" destId="{D2F6B432-B11E-4A49-ADDE-B323A55AC6C6}" srcOrd="14" destOrd="0" presId="urn:microsoft.com/office/officeart/2005/8/layout/cycle6"/>
  </dgm:cxnLst>
  <dgm:bg/>
  <dgm:whole>
    <a:ln w="76200"/>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EEC7A92-5B04-409F-8793-1A8CABA35103}" type="doc">
      <dgm:prSet loTypeId="urn:microsoft.com/office/officeart/2005/8/layout/cycle6" loCatId="cycle" qsTypeId="urn:microsoft.com/office/officeart/2005/8/quickstyle/simple1" qsCatId="simple" csTypeId="urn:microsoft.com/office/officeart/2005/8/colors/accent1_2" csCatId="accent1" phldr="1"/>
      <dgm:spPr/>
      <dgm:t>
        <a:bodyPr/>
        <a:lstStyle/>
        <a:p>
          <a:endParaRPr lang="en-GB"/>
        </a:p>
      </dgm:t>
    </dgm:pt>
    <dgm:pt modelId="{33846771-7F6A-4E83-B361-5FFC6615BE83}">
      <dgm:prSet phldrT="[Text]" custT="1"/>
      <dgm:spPr/>
      <dgm:t>
        <a:bodyPr/>
        <a:lstStyle/>
        <a:p>
          <a:r>
            <a:rPr lang="cy-GB" sz="1800" dirty="0"/>
            <a:t>Conceptual understanding</a:t>
          </a:r>
          <a:endParaRPr lang="en-GB" sz="1800" dirty="0"/>
        </a:p>
      </dgm:t>
    </dgm:pt>
    <dgm:pt modelId="{FA8313DB-1B24-44B5-BB08-B25B1BFE4801}" type="parTrans" cxnId="{80528E2D-F0BF-4CC7-923A-CC1D6C9B1BE8}">
      <dgm:prSet/>
      <dgm:spPr/>
      <dgm:t>
        <a:bodyPr/>
        <a:lstStyle/>
        <a:p>
          <a:endParaRPr lang="en-GB" sz="2400"/>
        </a:p>
      </dgm:t>
    </dgm:pt>
    <dgm:pt modelId="{63FD9463-8820-4850-AE50-83586BDB6A54}" type="sibTrans" cxnId="{80528E2D-F0BF-4CC7-923A-CC1D6C9B1BE8}">
      <dgm:prSet>
        <dgm:style>
          <a:lnRef idx="3">
            <a:schemeClr val="accent1"/>
          </a:lnRef>
          <a:fillRef idx="0">
            <a:schemeClr val="accent1"/>
          </a:fillRef>
          <a:effectRef idx="2">
            <a:schemeClr val="accent1"/>
          </a:effectRef>
          <a:fontRef idx="minor">
            <a:schemeClr val="tx1"/>
          </a:fontRef>
        </dgm:style>
      </dgm:prSet>
      <dgm:spPr/>
      <dgm:t>
        <a:bodyPr/>
        <a:lstStyle/>
        <a:p>
          <a:endParaRPr lang="en-GB" sz="2400"/>
        </a:p>
      </dgm:t>
    </dgm:pt>
    <dgm:pt modelId="{7B3727B8-BA18-40E7-898A-FE3708FDD2CA}">
      <dgm:prSet phldrT="[Text]" custT="1"/>
      <dgm:spPr/>
      <dgm:t>
        <a:bodyPr/>
        <a:lstStyle/>
        <a:p>
          <a:pPr rtl="0"/>
          <a:r>
            <a:rPr lang="cy-GB" sz="1800" dirty="0" err="1"/>
            <a:t>Communicating</a:t>
          </a:r>
          <a:r>
            <a:rPr lang="cy-GB" sz="1800" dirty="0">
              <a:latin typeface="Century Gothic" panose="020B0502020202020204"/>
            </a:rPr>
            <a:t> </a:t>
          </a:r>
        </a:p>
        <a:p>
          <a:pPr rtl="0"/>
          <a:r>
            <a:rPr lang="cy-GB" sz="1800" dirty="0" err="1">
              <a:latin typeface="Century Gothic" panose="020B0502020202020204"/>
            </a:rPr>
            <a:t>using</a:t>
          </a:r>
          <a:r>
            <a:rPr lang="cy-GB" sz="1800" dirty="0">
              <a:latin typeface="Century Gothic" panose="020B0502020202020204"/>
            </a:rPr>
            <a:t> symbols</a:t>
          </a:r>
          <a:endParaRPr lang="en-GB" sz="1800" dirty="0"/>
        </a:p>
      </dgm:t>
    </dgm:pt>
    <dgm:pt modelId="{82B1274C-4CB8-4415-9441-9798BF41BE6D}" type="parTrans" cxnId="{05FB0A95-AC11-4868-B3D6-C5557BC0C6E3}">
      <dgm:prSet/>
      <dgm:spPr/>
      <dgm:t>
        <a:bodyPr/>
        <a:lstStyle/>
        <a:p>
          <a:endParaRPr lang="en-GB" sz="2400"/>
        </a:p>
      </dgm:t>
    </dgm:pt>
    <dgm:pt modelId="{A2669184-7780-4729-992A-1A85C11CD8CE}" type="sibTrans" cxnId="{05FB0A95-AC11-4868-B3D6-C5557BC0C6E3}">
      <dgm:prSet>
        <dgm:style>
          <a:lnRef idx="3">
            <a:schemeClr val="accent1"/>
          </a:lnRef>
          <a:fillRef idx="0">
            <a:schemeClr val="accent1"/>
          </a:fillRef>
          <a:effectRef idx="2">
            <a:schemeClr val="accent1"/>
          </a:effectRef>
          <a:fontRef idx="minor">
            <a:schemeClr val="tx1"/>
          </a:fontRef>
        </dgm:style>
      </dgm:prSet>
      <dgm:spPr/>
      <dgm:t>
        <a:bodyPr/>
        <a:lstStyle/>
        <a:p>
          <a:endParaRPr lang="en-GB" sz="2400"/>
        </a:p>
      </dgm:t>
    </dgm:pt>
    <dgm:pt modelId="{98453F29-E846-4FD7-8E6B-90910EB393D6}">
      <dgm:prSet phldrT="[Text]" custT="1"/>
      <dgm:spPr/>
      <dgm:t>
        <a:bodyPr/>
        <a:lstStyle/>
        <a:p>
          <a:r>
            <a:rPr lang="cy-GB" sz="1800" dirty="0" err="1"/>
            <a:t>Strategic</a:t>
          </a:r>
          <a:r>
            <a:rPr lang="cy-GB" sz="1800" dirty="0"/>
            <a:t> </a:t>
          </a:r>
          <a:r>
            <a:rPr lang="cy-GB" sz="1800" dirty="0" err="1"/>
            <a:t>competence</a:t>
          </a:r>
          <a:endParaRPr lang="en-GB" sz="1800" dirty="0" err="1"/>
        </a:p>
      </dgm:t>
    </dgm:pt>
    <dgm:pt modelId="{3C7A2AC7-C548-48E7-A9F6-F04DEA98BC8A}" type="parTrans" cxnId="{5968BFAB-CAD8-4847-ADAA-772965705403}">
      <dgm:prSet/>
      <dgm:spPr/>
      <dgm:t>
        <a:bodyPr/>
        <a:lstStyle/>
        <a:p>
          <a:endParaRPr lang="en-GB" sz="2400"/>
        </a:p>
      </dgm:t>
    </dgm:pt>
    <dgm:pt modelId="{A60EFA97-F1BF-4CB5-94B5-A1E9B64B06A0}" type="sibTrans" cxnId="{5968BFAB-CAD8-4847-ADAA-772965705403}">
      <dgm:prSet>
        <dgm:style>
          <a:lnRef idx="3">
            <a:schemeClr val="accent1"/>
          </a:lnRef>
          <a:fillRef idx="0">
            <a:schemeClr val="accent1"/>
          </a:fillRef>
          <a:effectRef idx="2">
            <a:schemeClr val="accent1"/>
          </a:effectRef>
          <a:fontRef idx="minor">
            <a:schemeClr val="tx1"/>
          </a:fontRef>
        </dgm:style>
      </dgm:prSet>
      <dgm:spPr/>
      <dgm:t>
        <a:bodyPr/>
        <a:lstStyle/>
        <a:p>
          <a:endParaRPr lang="en-GB" sz="2400"/>
        </a:p>
      </dgm:t>
    </dgm:pt>
    <dgm:pt modelId="{9BD2528F-C66D-43CB-B6EE-FCABD59C0006}">
      <dgm:prSet phldrT="[Text]" custT="1"/>
      <dgm:spPr/>
      <dgm:t>
        <a:bodyPr/>
        <a:lstStyle/>
        <a:p>
          <a:r>
            <a:rPr lang="cy-GB" sz="1800" dirty="0" err="1"/>
            <a:t>Fluency</a:t>
          </a:r>
          <a:endParaRPr lang="en-GB" sz="1800" dirty="0" err="1"/>
        </a:p>
      </dgm:t>
    </dgm:pt>
    <dgm:pt modelId="{87CB4BAF-0747-4369-836F-1E744C440686}" type="parTrans" cxnId="{A5F1FCBA-DC85-43C6-9A8C-2EE90394D47D}">
      <dgm:prSet/>
      <dgm:spPr/>
      <dgm:t>
        <a:bodyPr/>
        <a:lstStyle/>
        <a:p>
          <a:endParaRPr lang="en-GB" sz="2400"/>
        </a:p>
      </dgm:t>
    </dgm:pt>
    <dgm:pt modelId="{77010B88-BE37-420F-931B-B57D23E20DBB}" type="sibTrans" cxnId="{A5F1FCBA-DC85-43C6-9A8C-2EE90394D47D}">
      <dgm:prSet>
        <dgm:style>
          <a:lnRef idx="3">
            <a:schemeClr val="accent1"/>
          </a:lnRef>
          <a:fillRef idx="0">
            <a:schemeClr val="accent1"/>
          </a:fillRef>
          <a:effectRef idx="2">
            <a:schemeClr val="accent1"/>
          </a:effectRef>
          <a:fontRef idx="minor">
            <a:schemeClr val="tx1"/>
          </a:fontRef>
        </dgm:style>
      </dgm:prSet>
      <dgm:spPr/>
      <dgm:t>
        <a:bodyPr/>
        <a:lstStyle/>
        <a:p>
          <a:endParaRPr lang="en-GB" sz="2400"/>
        </a:p>
      </dgm:t>
    </dgm:pt>
    <dgm:pt modelId="{45C33BA4-76CA-4D6D-9DA0-F799F56363DA}">
      <dgm:prSet phldrT="[Text]" custT="1"/>
      <dgm:spPr/>
      <dgm:t>
        <a:bodyPr/>
        <a:lstStyle/>
        <a:p>
          <a:r>
            <a:rPr lang="cy-GB" sz="1800" dirty="0" err="1"/>
            <a:t>Logical</a:t>
          </a:r>
          <a:r>
            <a:rPr lang="cy-GB" sz="1800" dirty="0"/>
            <a:t> </a:t>
          </a:r>
          <a:r>
            <a:rPr lang="cy-GB" sz="1800" dirty="0" err="1"/>
            <a:t>reasoning</a:t>
          </a:r>
          <a:endParaRPr lang="en-GB" sz="1800" dirty="0" err="1"/>
        </a:p>
      </dgm:t>
    </dgm:pt>
    <dgm:pt modelId="{23E5C65A-8924-4DFB-8456-5235E6562055}" type="parTrans" cxnId="{45F14B2F-71F6-4369-9958-9CFCAFA0805F}">
      <dgm:prSet/>
      <dgm:spPr/>
      <dgm:t>
        <a:bodyPr/>
        <a:lstStyle/>
        <a:p>
          <a:endParaRPr lang="en-GB" sz="2400"/>
        </a:p>
      </dgm:t>
    </dgm:pt>
    <dgm:pt modelId="{9133F020-E1FF-4C21-A1C6-3B6A8B150CC9}" type="sibTrans" cxnId="{45F14B2F-71F6-4369-9958-9CFCAFA0805F}">
      <dgm:prSet>
        <dgm:style>
          <a:lnRef idx="3">
            <a:schemeClr val="accent1"/>
          </a:lnRef>
          <a:fillRef idx="0">
            <a:schemeClr val="accent1"/>
          </a:fillRef>
          <a:effectRef idx="2">
            <a:schemeClr val="accent1"/>
          </a:effectRef>
          <a:fontRef idx="minor">
            <a:schemeClr val="tx1"/>
          </a:fontRef>
        </dgm:style>
      </dgm:prSet>
      <dgm:spPr/>
      <dgm:t>
        <a:bodyPr/>
        <a:lstStyle/>
        <a:p>
          <a:endParaRPr lang="en-GB" sz="2400"/>
        </a:p>
      </dgm:t>
    </dgm:pt>
    <dgm:pt modelId="{AD4553C0-0FE6-4464-9F62-D03A73937A38}" type="pres">
      <dgm:prSet presAssocID="{FEEC7A92-5B04-409F-8793-1A8CABA35103}" presName="cycle" presStyleCnt="0">
        <dgm:presLayoutVars>
          <dgm:dir/>
          <dgm:resizeHandles val="exact"/>
        </dgm:presLayoutVars>
      </dgm:prSet>
      <dgm:spPr/>
    </dgm:pt>
    <dgm:pt modelId="{A6CA8216-F9BE-4B80-A258-9E004B1DB580}" type="pres">
      <dgm:prSet presAssocID="{33846771-7F6A-4E83-B361-5FFC6615BE83}" presName="node" presStyleLbl="node1" presStyleIdx="0" presStyleCnt="5" custScaleX="150611" custScaleY="92432">
        <dgm:presLayoutVars>
          <dgm:bulletEnabled val="1"/>
        </dgm:presLayoutVars>
      </dgm:prSet>
      <dgm:spPr/>
    </dgm:pt>
    <dgm:pt modelId="{9345DA02-BB90-4C7D-891C-52E9A95D9665}" type="pres">
      <dgm:prSet presAssocID="{33846771-7F6A-4E83-B361-5FFC6615BE83}" presName="spNode" presStyleCnt="0"/>
      <dgm:spPr/>
    </dgm:pt>
    <dgm:pt modelId="{5BBD79D9-7258-4E6B-B563-D9BB78C1C1CE}" type="pres">
      <dgm:prSet presAssocID="{63FD9463-8820-4850-AE50-83586BDB6A54}" presName="sibTrans" presStyleLbl="sibTrans1D1" presStyleIdx="0" presStyleCnt="5"/>
      <dgm:spPr/>
    </dgm:pt>
    <dgm:pt modelId="{7C73C4C4-D67E-4E93-977A-CB644DAE8612}" type="pres">
      <dgm:prSet presAssocID="{7B3727B8-BA18-40E7-898A-FE3708FDD2CA}" presName="node" presStyleLbl="node1" presStyleIdx="1" presStyleCnt="5" custScaleX="172737" custScaleY="101579" custRadScaleRad="99020" custRadScaleInc="7681">
        <dgm:presLayoutVars>
          <dgm:bulletEnabled val="1"/>
        </dgm:presLayoutVars>
      </dgm:prSet>
      <dgm:spPr/>
    </dgm:pt>
    <dgm:pt modelId="{D26F8E08-D137-4DE2-A3C8-EBED2FA568A8}" type="pres">
      <dgm:prSet presAssocID="{7B3727B8-BA18-40E7-898A-FE3708FDD2CA}" presName="spNode" presStyleCnt="0"/>
      <dgm:spPr/>
    </dgm:pt>
    <dgm:pt modelId="{9134C1D7-8A97-4A58-9387-B7E73CD0F522}" type="pres">
      <dgm:prSet presAssocID="{A2669184-7780-4729-992A-1A85C11CD8CE}" presName="sibTrans" presStyleLbl="sibTrans1D1" presStyleIdx="1" presStyleCnt="5"/>
      <dgm:spPr/>
    </dgm:pt>
    <dgm:pt modelId="{D29DF543-05FD-4F04-9DE4-97A18088DCC8}" type="pres">
      <dgm:prSet presAssocID="{98453F29-E846-4FD7-8E6B-90910EB393D6}" presName="node" presStyleLbl="node1" presStyleIdx="2" presStyleCnt="5" custScaleX="133100" custScaleY="99084" custRadScaleRad="101913" custRadScaleInc="-6064">
        <dgm:presLayoutVars>
          <dgm:bulletEnabled val="1"/>
        </dgm:presLayoutVars>
      </dgm:prSet>
      <dgm:spPr/>
    </dgm:pt>
    <dgm:pt modelId="{C5CD0D83-3F67-4B88-B744-0B14A201CA26}" type="pres">
      <dgm:prSet presAssocID="{98453F29-E846-4FD7-8E6B-90910EB393D6}" presName="spNode" presStyleCnt="0"/>
      <dgm:spPr/>
    </dgm:pt>
    <dgm:pt modelId="{7FB4609E-DC55-4AFA-AACC-C5766F042F4A}" type="pres">
      <dgm:prSet presAssocID="{A60EFA97-F1BF-4CB5-94B5-A1E9B64B06A0}" presName="sibTrans" presStyleLbl="sibTrans1D1" presStyleIdx="2" presStyleCnt="5"/>
      <dgm:spPr/>
    </dgm:pt>
    <dgm:pt modelId="{0F4ABDF7-7123-49E7-8BD7-148EBB95C4BD}" type="pres">
      <dgm:prSet presAssocID="{45C33BA4-76CA-4D6D-9DA0-F799F56363DA}" presName="node" presStyleLbl="node1" presStyleIdx="3" presStyleCnt="5" custScaleX="133100" custScaleY="92548">
        <dgm:presLayoutVars>
          <dgm:bulletEnabled val="1"/>
        </dgm:presLayoutVars>
      </dgm:prSet>
      <dgm:spPr/>
    </dgm:pt>
    <dgm:pt modelId="{F7D7AECC-166B-4E5A-A4A8-367992A74ED0}" type="pres">
      <dgm:prSet presAssocID="{45C33BA4-76CA-4D6D-9DA0-F799F56363DA}" presName="spNode" presStyleCnt="0"/>
      <dgm:spPr/>
    </dgm:pt>
    <dgm:pt modelId="{5A16D349-78E8-48BD-9D23-7C3DF98CEBAA}" type="pres">
      <dgm:prSet presAssocID="{9133F020-E1FF-4C21-A1C6-3B6A8B150CC9}" presName="sibTrans" presStyleLbl="sibTrans1D1" presStyleIdx="3" presStyleCnt="5"/>
      <dgm:spPr/>
    </dgm:pt>
    <dgm:pt modelId="{951352FD-D208-4A2B-AABB-90A73E151BBC}" type="pres">
      <dgm:prSet presAssocID="{9BD2528F-C66D-43CB-B6EE-FCABD59C0006}" presName="node" presStyleLbl="node1" presStyleIdx="4" presStyleCnt="5" custScaleX="133100" custScaleY="90574" custRadScaleRad="95785" custRadScaleInc="-46544">
        <dgm:presLayoutVars>
          <dgm:bulletEnabled val="1"/>
        </dgm:presLayoutVars>
      </dgm:prSet>
      <dgm:spPr/>
    </dgm:pt>
    <dgm:pt modelId="{9B9215D3-C021-49E2-8C34-77331AC1D016}" type="pres">
      <dgm:prSet presAssocID="{9BD2528F-C66D-43CB-B6EE-FCABD59C0006}" presName="spNode" presStyleCnt="0"/>
      <dgm:spPr/>
    </dgm:pt>
    <dgm:pt modelId="{D2F6B432-B11E-4A49-ADDE-B323A55AC6C6}" type="pres">
      <dgm:prSet presAssocID="{77010B88-BE37-420F-931B-B57D23E20DBB}" presName="sibTrans" presStyleLbl="sibTrans1D1" presStyleIdx="4" presStyleCnt="5"/>
      <dgm:spPr/>
    </dgm:pt>
  </dgm:ptLst>
  <dgm:cxnLst>
    <dgm:cxn modelId="{2846D804-17AE-4C99-B065-CC3E37D8E4C7}" type="presOf" srcId="{A60EFA97-F1BF-4CB5-94B5-A1E9B64B06A0}" destId="{7FB4609E-DC55-4AFA-AACC-C5766F042F4A}" srcOrd="0" destOrd="0" presId="urn:microsoft.com/office/officeart/2005/8/layout/cycle6"/>
    <dgm:cxn modelId="{3A203D08-6A22-4270-817C-5685F1C41F16}" type="presOf" srcId="{33846771-7F6A-4E83-B361-5FFC6615BE83}" destId="{A6CA8216-F9BE-4B80-A258-9E004B1DB580}" srcOrd="0" destOrd="0" presId="urn:microsoft.com/office/officeart/2005/8/layout/cycle6"/>
    <dgm:cxn modelId="{177DB516-9597-4A60-B29A-FB26ADE126E7}" type="presOf" srcId="{63FD9463-8820-4850-AE50-83586BDB6A54}" destId="{5BBD79D9-7258-4E6B-B563-D9BB78C1C1CE}" srcOrd="0" destOrd="0" presId="urn:microsoft.com/office/officeart/2005/8/layout/cycle6"/>
    <dgm:cxn modelId="{D0878224-9DF0-4144-A43E-7848D178399F}" type="presOf" srcId="{7B3727B8-BA18-40E7-898A-FE3708FDD2CA}" destId="{7C73C4C4-D67E-4E93-977A-CB644DAE8612}" srcOrd="0" destOrd="0" presId="urn:microsoft.com/office/officeart/2005/8/layout/cycle6"/>
    <dgm:cxn modelId="{80528E2D-F0BF-4CC7-923A-CC1D6C9B1BE8}" srcId="{FEEC7A92-5B04-409F-8793-1A8CABA35103}" destId="{33846771-7F6A-4E83-B361-5FFC6615BE83}" srcOrd="0" destOrd="0" parTransId="{FA8313DB-1B24-44B5-BB08-B25B1BFE4801}" sibTransId="{63FD9463-8820-4850-AE50-83586BDB6A54}"/>
    <dgm:cxn modelId="{45F14B2F-71F6-4369-9958-9CFCAFA0805F}" srcId="{FEEC7A92-5B04-409F-8793-1A8CABA35103}" destId="{45C33BA4-76CA-4D6D-9DA0-F799F56363DA}" srcOrd="3" destOrd="0" parTransId="{23E5C65A-8924-4DFB-8456-5235E6562055}" sibTransId="{9133F020-E1FF-4C21-A1C6-3B6A8B150CC9}"/>
    <dgm:cxn modelId="{9FEB023C-0868-4D9A-99BD-88C35E669E3E}" type="presOf" srcId="{FEEC7A92-5B04-409F-8793-1A8CABA35103}" destId="{AD4553C0-0FE6-4464-9F62-D03A73937A38}" srcOrd="0" destOrd="0" presId="urn:microsoft.com/office/officeart/2005/8/layout/cycle6"/>
    <dgm:cxn modelId="{E3F0615F-B53D-461F-8D3E-58B7F3CF9A47}" type="presOf" srcId="{45C33BA4-76CA-4D6D-9DA0-F799F56363DA}" destId="{0F4ABDF7-7123-49E7-8BD7-148EBB95C4BD}" srcOrd="0" destOrd="0" presId="urn:microsoft.com/office/officeart/2005/8/layout/cycle6"/>
    <dgm:cxn modelId="{4BD75382-F8A5-492A-8910-2E7E7A61EB81}" type="presOf" srcId="{77010B88-BE37-420F-931B-B57D23E20DBB}" destId="{D2F6B432-B11E-4A49-ADDE-B323A55AC6C6}" srcOrd="0" destOrd="0" presId="urn:microsoft.com/office/officeart/2005/8/layout/cycle6"/>
    <dgm:cxn modelId="{5891C98B-1718-4E35-8DF3-C3822999F718}" type="presOf" srcId="{9133F020-E1FF-4C21-A1C6-3B6A8B150CC9}" destId="{5A16D349-78E8-48BD-9D23-7C3DF98CEBAA}" srcOrd="0" destOrd="0" presId="urn:microsoft.com/office/officeart/2005/8/layout/cycle6"/>
    <dgm:cxn modelId="{FC30DE8E-2A5C-4D97-B941-24705789082E}" type="presOf" srcId="{9BD2528F-C66D-43CB-B6EE-FCABD59C0006}" destId="{951352FD-D208-4A2B-AABB-90A73E151BBC}" srcOrd="0" destOrd="0" presId="urn:microsoft.com/office/officeart/2005/8/layout/cycle6"/>
    <dgm:cxn modelId="{05FB0A95-AC11-4868-B3D6-C5557BC0C6E3}" srcId="{FEEC7A92-5B04-409F-8793-1A8CABA35103}" destId="{7B3727B8-BA18-40E7-898A-FE3708FDD2CA}" srcOrd="1" destOrd="0" parTransId="{82B1274C-4CB8-4415-9441-9798BF41BE6D}" sibTransId="{A2669184-7780-4729-992A-1A85C11CD8CE}"/>
    <dgm:cxn modelId="{977913A0-9FA3-4BBE-AFBE-195BD25C16B4}" type="presOf" srcId="{98453F29-E846-4FD7-8E6B-90910EB393D6}" destId="{D29DF543-05FD-4F04-9DE4-97A18088DCC8}" srcOrd="0" destOrd="0" presId="urn:microsoft.com/office/officeart/2005/8/layout/cycle6"/>
    <dgm:cxn modelId="{5968BFAB-CAD8-4847-ADAA-772965705403}" srcId="{FEEC7A92-5B04-409F-8793-1A8CABA35103}" destId="{98453F29-E846-4FD7-8E6B-90910EB393D6}" srcOrd="2" destOrd="0" parTransId="{3C7A2AC7-C548-48E7-A9F6-F04DEA98BC8A}" sibTransId="{A60EFA97-F1BF-4CB5-94B5-A1E9B64B06A0}"/>
    <dgm:cxn modelId="{5DEDB4B0-63DB-48F4-8F02-DED7915E5B04}" type="presOf" srcId="{A2669184-7780-4729-992A-1A85C11CD8CE}" destId="{9134C1D7-8A97-4A58-9387-B7E73CD0F522}" srcOrd="0" destOrd="0" presId="urn:microsoft.com/office/officeart/2005/8/layout/cycle6"/>
    <dgm:cxn modelId="{A5F1FCBA-DC85-43C6-9A8C-2EE90394D47D}" srcId="{FEEC7A92-5B04-409F-8793-1A8CABA35103}" destId="{9BD2528F-C66D-43CB-B6EE-FCABD59C0006}" srcOrd="4" destOrd="0" parTransId="{87CB4BAF-0747-4369-836F-1E744C440686}" sibTransId="{77010B88-BE37-420F-931B-B57D23E20DBB}"/>
    <dgm:cxn modelId="{80CFBB0A-BAB9-4635-874B-FAAFE88AAE36}" type="presParOf" srcId="{AD4553C0-0FE6-4464-9F62-D03A73937A38}" destId="{A6CA8216-F9BE-4B80-A258-9E004B1DB580}" srcOrd="0" destOrd="0" presId="urn:microsoft.com/office/officeart/2005/8/layout/cycle6"/>
    <dgm:cxn modelId="{3470A2DA-5560-4BD7-9524-38AAF47B85AA}" type="presParOf" srcId="{AD4553C0-0FE6-4464-9F62-D03A73937A38}" destId="{9345DA02-BB90-4C7D-891C-52E9A95D9665}" srcOrd="1" destOrd="0" presId="urn:microsoft.com/office/officeart/2005/8/layout/cycle6"/>
    <dgm:cxn modelId="{99CF1ED8-A1FF-44FE-A2D5-39A7D9D45FEF}" type="presParOf" srcId="{AD4553C0-0FE6-4464-9F62-D03A73937A38}" destId="{5BBD79D9-7258-4E6B-B563-D9BB78C1C1CE}" srcOrd="2" destOrd="0" presId="urn:microsoft.com/office/officeart/2005/8/layout/cycle6"/>
    <dgm:cxn modelId="{C09137A3-0052-4AFF-88DB-F575020AE017}" type="presParOf" srcId="{AD4553C0-0FE6-4464-9F62-D03A73937A38}" destId="{7C73C4C4-D67E-4E93-977A-CB644DAE8612}" srcOrd="3" destOrd="0" presId="urn:microsoft.com/office/officeart/2005/8/layout/cycle6"/>
    <dgm:cxn modelId="{53856499-C903-4E0F-A20F-13CB0DDA1C51}" type="presParOf" srcId="{AD4553C0-0FE6-4464-9F62-D03A73937A38}" destId="{D26F8E08-D137-4DE2-A3C8-EBED2FA568A8}" srcOrd="4" destOrd="0" presId="urn:microsoft.com/office/officeart/2005/8/layout/cycle6"/>
    <dgm:cxn modelId="{119F8ACD-6586-4394-97A4-C157DD6D5ACE}" type="presParOf" srcId="{AD4553C0-0FE6-4464-9F62-D03A73937A38}" destId="{9134C1D7-8A97-4A58-9387-B7E73CD0F522}" srcOrd="5" destOrd="0" presId="urn:microsoft.com/office/officeart/2005/8/layout/cycle6"/>
    <dgm:cxn modelId="{894305B6-0016-4E18-8864-3FF57EE05F3B}" type="presParOf" srcId="{AD4553C0-0FE6-4464-9F62-D03A73937A38}" destId="{D29DF543-05FD-4F04-9DE4-97A18088DCC8}" srcOrd="6" destOrd="0" presId="urn:microsoft.com/office/officeart/2005/8/layout/cycle6"/>
    <dgm:cxn modelId="{9D76AB68-FEE6-4C38-8806-5C78DB7906CE}" type="presParOf" srcId="{AD4553C0-0FE6-4464-9F62-D03A73937A38}" destId="{C5CD0D83-3F67-4B88-B744-0B14A201CA26}" srcOrd="7" destOrd="0" presId="urn:microsoft.com/office/officeart/2005/8/layout/cycle6"/>
    <dgm:cxn modelId="{234E0EF7-240B-449B-8FFB-4403EE5D6A11}" type="presParOf" srcId="{AD4553C0-0FE6-4464-9F62-D03A73937A38}" destId="{7FB4609E-DC55-4AFA-AACC-C5766F042F4A}" srcOrd="8" destOrd="0" presId="urn:microsoft.com/office/officeart/2005/8/layout/cycle6"/>
    <dgm:cxn modelId="{FAB19342-DDA0-416E-8AF4-94C6D49448EC}" type="presParOf" srcId="{AD4553C0-0FE6-4464-9F62-D03A73937A38}" destId="{0F4ABDF7-7123-49E7-8BD7-148EBB95C4BD}" srcOrd="9" destOrd="0" presId="urn:microsoft.com/office/officeart/2005/8/layout/cycle6"/>
    <dgm:cxn modelId="{0479C072-6791-41A2-B5A8-3288BA6FD304}" type="presParOf" srcId="{AD4553C0-0FE6-4464-9F62-D03A73937A38}" destId="{F7D7AECC-166B-4E5A-A4A8-367992A74ED0}" srcOrd="10" destOrd="0" presId="urn:microsoft.com/office/officeart/2005/8/layout/cycle6"/>
    <dgm:cxn modelId="{898B05BD-8798-4A01-87DB-10146235E314}" type="presParOf" srcId="{AD4553C0-0FE6-4464-9F62-D03A73937A38}" destId="{5A16D349-78E8-48BD-9D23-7C3DF98CEBAA}" srcOrd="11" destOrd="0" presId="urn:microsoft.com/office/officeart/2005/8/layout/cycle6"/>
    <dgm:cxn modelId="{E0D4AC42-E61D-426F-B05F-EFD5BAA8E4F2}" type="presParOf" srcId="{AD4553C0-0FE6-4464-9F62-D03A73937A38}" destId="{951352FD-D208-4A2B-AABB-90A73E151BBC}" srcOrd="12" destOrd="0" presId="urn:microsoft.com/office/officeart/2005/8/layout/cycle6"/>
    <dgm:cxn modelId="{BC2FA56C-1684-4F72-ABF0-48DB6C3F1B76}" type="presParOf" srcId="{AD4553C0-0FE6-4464-9F62-D03A73937A38}" destId="{9B9215D3-C021-49E2-8C34-77331AC1D016}" srcOrd="13" destOrd="0" presId="urn:microsoft.com/office/officeart/2005/8/layout/cycle6"/>
    <dgm:cxn modelId="{D6CC5FA9-7409-4B15-A162-BB960A9063E1}" type="presParOf" srcId="{AD4553C0-0FE6-4464-9F62-D03A73937A38}" destId="{D2F6B432-B11E-4A49-ADDE-B323A55AC6C6}" srcOrd="14" destOrd="0" presId="urn:microsoft.com/office/officeart/2005/8/layout/cycle6"/>
  </dgm:cxnLst>
  <dgm:bg/>
  <dgm:whole>
    <a:ln w="76200"/>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FEEC7A92-5B04-409F-8793-1A8CABA35103}" type="doc">
      <dgm:prSet loTypeId="urn:microsoft.com/office/officeart/2005/8/layout/cycle6" loCatId="cycle" qsTypeId="urn:microsoft.com/office/officeart/2005/8/quickstyle/simple1" qsCatId="simple" csTypeId="urn:microsoft.com/office/officeart/2005/8/colors/accent1_2" csCatId="accent1" phldr="1"/>
      <dgm:spPr/>
      <dgm:t>
        <a:bodyPr/>
        <a:lstStyle/>
        <a:p>
          <a:endParaRPr lang="en-GB"/>
        </a:p>
      </dgm:t>
    </dgm:pt>
    <dgm:pt modelId="{33846771-7F6A-4E83-B361-5FFC6615BE83}">
      <dgm:prSet phldrT="[Text]" custT="1"/>
      <dgm:spPr/>
      <dgm:t>
        <a:bodyPr/>
        <a:lstStyle/>
        <a:p>
          <a:r>
            <a:rPr lang="cy-GB" sz="1800" dirty="0">
              <a:latin typeface="Arial" panose="020B0604020202020204" pitchFamily="34" charset="0"/>
              <a:cs typeface="Arial" panose="020B0604020202020204" pitchFamily="34" charset="0"/>
            </a:rPr>
            <a:t>Dealltwriaeth gysyniadol</a:t>
          </a:r>
          <a:endParaRPr lang="en-GB" sz="1800" dirty="0">
            <a:latin typeface="Arial" panose="020B0604020202020204" pitchFamily="34" charset="0"/>
            <a:cs typeface="Arial" panose="020B0604020202020204" pitchFamily="34" charset="0"/>
          </a:endParaRPr>
        </a:p>
      </dgm:t>
    </dgm:pt>
    <dgm:pt modelId="{FA8313DB-1B24-44B5-BB08-B25B1BFE4801}" type="parTrans" cxnId="{80528E2D-F0BF-4CC7-923A-CC1D6C9B1BE8}">
      <dgm:prSet/>
      <dgm:spPr/>
      <dgm:t>
        <a:bodyPr/>
        <a:lstStyle/>
        <a:p>
          <a:endParaRPr lang="en-GB" sz="2400"/>
        </a:p>
      </dgm:t>
    </dgm:pt>
    <dgm:pt modelId="{63FD9463-8820-4850-AE50-83586BDB6A54}" type="sibTrans" cxnId="{80528E2D-F0BF-4CC7-923A-CC1D6C9B1BE8}">
      <dgm:prSet>
        <dgm:style>
          <a:lnRef idx="3">
            <a:schemeClr val="accent1"/>
          </a:lnRef>
          <a:fillRef idx="0">
            <a:schemeClr val="accent1"/>
          </a:fillRef>
          <a:effectRef idx="2">
            <a:schemeClr val="accent1"/>
          </a:effectRef>
          <a:fontRef idx="minor">
            <a:schemeClr val="tx1"/>
          </a:fontRef>
        </dgm:style>
      </dgm:prSet>
      <dgm:spPr/>
      <dgm:t>
        <a:bodyPr/>
        <a:lstStyle/>
        <a:p>
          <a:endParaRPr lang="en-GB" sz="2400"/>
        </a:p>
      </dgm:t>
    </dgm:pt>
    <dgm:pt modelId="{7B3727B8-BA18-40E7-898A-FE3708FDD2CA}">
      <dgm:prSet phldrT="[Text]" custT="1"/>
      <dgm:spPr/>
      <dgm:t>
        <a:bodyPr/>
        <a:lstStyle/>
        <a:p>
          <a:r>
            <a:rPr lang="cy-GB" sz="1800" dirty="0">
              <a:latin typeface="Arial" panose="020B0604020202020204" pitchFamily="34" charset="0"/>
              <a:cs typeface="Arial" panose="020B0604020202020204" pitchFamily="34" charset="0"/>
            </a:rPr>
            <a:t>Cyfathrebu â symbolau</a:t>
          </a:r>
          <a:endParaRPr lang="en-GB" sz="1800" dirty="0">
            <a:latin typeface="Arial" panose="020B0604020202020204" pitchFamily="34" charset="0"/>
            <a:cs typeface="Arial" panose="020B0604020202020204" pitchFamily="34" charset="0"/>
          </a:endParaRPr>
        </a:p>
      </dgm:t>
    </dgm:pt>
    <dgm:pt modelId="{82B1274C-4CB8-4415-9441-9798BF41BE6D}" type="parTrans" cxnId="{05FB0A95-AC11-4868-B3D6-C5557BC0C6E3}">
      <dgm:prSet/>
      <dgm:spPr/>
      <dgm:t>
        <a:bodyPr/>
        <a:lstStyle/>
        <a:p>
          <a:endParaRPr lang="en-GB" sz="2400"/>
        </a:p>
      </dgm:t>
    </dgm:pt>
    <dgm:pt modelId="{A2669184-7780-4729-992A-1A85C11CD8CE}" type="sibTrans" cxnId="{05FB0A95-AC11-4868-B3D6-C5557BC0C6E3}">
      <dgm:prSet>
        <dgm:style>
          <a:lnRef idx="3">
            <a:schemeClr val="accent1"/>
          </a:lnRef>
          <a:fillRef idx="0">
            <a:schemeClr val="accent1"/>
          </a:fillRef>
          <a:effectRef idx="2">
            <a:schemeClr val="accent1"/>
          </a:effectRef>
          <a:fontRef idx="minor">
            <a:schemeClr val="tx1"/>
          </a:fontRef>
        </dgm:style>
      </dgm:prSet>
      <dgm:spPr/>
      <dgm:t>
        <a:bodyPr/>
        <a:lstStyle/>
        <a:p>
          <a:endParaRPr lang="en-GB" sz="2400"/>
        </a:p>
      </dgm:t>
    </dgm:pt>
    <dgm:pt modelId="{98453F29-E846-4FD7-8E6B-90910EB393D6}">
      <dgm:prSet phldrT="[Text]" custT="1"/>
      <dgm:spPr/>
      <dgm:t>
        <a:bodyPr/>
        <a:lstStyle/>
        <a:p>
          <a:r>
            <a:rPr lang="cy-GB" sz="1800" dirty="0">
              <a:latin typeface="Arial" panose="020B0604020202020204" pitchFamily="34" charset="0"/>
              <a:cs typeface="Arial" panose="020B0604020202020204" pitchFamily="34" charset="0"/>
            </a:rPr>
            <a:t>Cymhwysedd strategol</a:t>
          </a:r>
          <a:endParaRPr lang="en-GB" sz="1800" dirty="0">
            <a:latin typeface="Arial" panose="020B0604020202020204" pitchFamily="34" charset="0"/>
            <a:cs typeface="Arial" panose="020B0604020202020204" pitchFamily="34" charset="0"/>
          </a:endParaRPr>
        </a:p>
      </dgm:t>
    </dgm:pt>
    <dgm:pt modelId="{3C7A2AC7-C548-48E7-A9F6-F04DEA98BC8A}" type="parTrans" cxnId="{5968BFAB-CAD8-4847-ADAA-772965705403}">
      <dgm:prSet/>
      <dgm:spPr/>
      <dgm:t>
        <a:bodyPr/>
        <a:lstStyle/>
        <a:p>
          <a:endParaRPr lang="en-GB" sz="2400"/>
        </a:p>
      </dgm:t>
    </dgm:pt>
    <dgm:pt modelId="{A60EFA97-F1BF-4CB5-94B5-A1E9B64B06A0}" type="sibTrans" cxnId="{5968BFAB-CAD8-4847-ADAA-772965705403}">
      <dgm:prSet>
        <dgm:style>
          <a:lnRef idx="3">
            <a:schemeClr val="accent1"/>
          </a:lnRef>
          <a:fillRef idx="0">
            <a:schemeClr val="accent1"/>
          </a:fillRef>
          <a:effectRef idx="2">
            <a:schemeClr val="accent1"/>
          </a:effectRef>
          <a:fontRef idx="minor">
            <a:schemeClr val="tx1"/>
          </a:fontRef>
        </dgm:style>
      </dgm:prSet>
      <dgm:spPr/>
      <dgm:t>
        <a:bodyPr/>
        <a:lstStyle/>
        <a:p>
          <a:endParaRPr lang="en-GB" sz="2400"/>
        </a:p>
      </dgm:t>
    </dgm:pt>
    <dgm:pt modelId="{9BD2528F-C66D-43CB-B6EE-FCABD59C0006}">
      <dgm:prSet phldrT="[Text]" custT="1"/>
      <dgm:spPr/>
      <dgm:t>
        <a:bodyPr/>
        <a:lstStyle/>
        <a:p>
          <a:r>
            <a:rPr lang="cy-GB" sz="1800" dirty="0">
              <a:latin typeface="Arial" panose="020B0604020202020204" pitchFamily="34" charset="0"/>
              <a:cs typeface="Arial" panose="020B0604020202020204" pitchFamily="34" charset="0"/>
            </a:rPr>
            <a:t>Rhuglder</a:t>
          </a:r>
          <a:endParaRPr lang="en-GB" sz="1800" dirty="0">
            <a:latin typeface="Arial" panose="020B0604020202020204" pitchFamily="34" charset="0"/>
            <a:cs typeface="Arial" panose="020B0604020202020204" pitchFamily="34" charset="0"/>
          </a:endParaRPr>
        </a:p>
      </dgm:t>
    </dgm:pt>
    <dgm:pt modelId="{87CB4BAF-0747-4369-836F-1E744C440686}" type="parTrans" cxnId="{A5F1FCBA-DC85-43C6-9A8C-2EE90394D47D}">
      <dgm:prSet/>
      <dgm:spPr/>
      <dgm:t>
        <a:bodyPr/>
        <a:lstStyle/>
        <a:p>
          <a:endParaRPr lang="en-GB" sz="2400"/>
        </a:p>
      </dgm:t>
    </dgm:pt>
    <dgm:pt modelId="{77010B88-BE37-420F-931B-B57D23E20DBB}" type="sibTrans" cxnId="{A5F1FCBA-DC85-43C6-9A8C-2EE90394D47D}">
      <dgm:prSet>
        <dgm:style>
          <a:lnRef idx="3">
            <a:schemeClr val="accent1"/>
          </a:lnRef>
          <a:fillRef idx="0">
            <a:schemeClr val="accent1"/>
          </a:fillRef>
          <a:effectRef idx="2">
            <a:schemeClr val="accent1"/>
          </a:effectRef>
          <a:fontRef idx="minor">
            <a:schemeClr val="tx1"/>
          </a:fontRef>
        </dgm:style>
      </dgm:prSet>
      <dgm:spPr/>
      <dgm:t>
        <a:bodyPr/>
        <a:lstStyle/>
        <a:p>
          <a:endParaRPr lang="en-GB" sz="2400"/>
        </a:p>
      </dgm:t>
    </dgm:pt>
    <dgm:pt modelId="{45C33BA4-76CA-4D6D-9DA0-F799F56363DA}">
      <dgm:prSet phldrT="[Text]" custT="1"/>
      <dgm:spPr/>
      <dgm:t>
        <a:bodyPr/>
        <a:lstStyle/>
        <a:p>
          <a:r>
            <a:rPr lang="cy-GB" sz="1800" dirty="0">
              <a:latin typeface="Arial" panose="020B0604020202020204" pitchFamily="34" charset="0"/>
              <a:cs typeface="Arial" panose="020B0604020202020204" pitchFamily="34" charset="0"/>
            </a:rPr>
            <a:t>Rhesymu rhesymegol</a:t>
          </a:r>
          <a:endParaRPr lang="en-GB" sz="1800" dirty="0">
            <a:latin typeface="Arial" panose="020B0604020202020204" pitchFamily="34" charset="0"/>
            <a:cs typeface="Arial" panose="020B0604020202020204" pitchFamily="34" charset="0"/>
          </a:endParaRPr>
        </a:p>
      </dgm:t>
    </dgm:pt>
    <dgm:pt modelId="{23E5C65A-8924-4DFB-8456-5235E6562055}" type="parTrans" cxnId="{45F14B2F-71F6-4369-9958-9CFCAFA0805F}">
      <dgm:prSet/>
      <dgm:spPr/>
      <dgm:t>
        <a:bodyPr/>
        <a:lstStyle/>
        <a:p>
          <a:endParaRPr lang="en-GB" sz="2400"/>
        </a:p>
      </dgm:t>
    </dgm:pt>
    <dgm:pt modelId="{9133F020-E1FF-4C21-A1C6-3B6A8B150CC9}" type="sibTrans" cxnId="{45F14B2F-71F6-4369-9958-9CFCAFA0805F}">
      <dgm:prSet>
        <dgm:style>
          <a:lnRef idx="3">
            <a:schemeClr val="accent1"/>
          </a:lnRef>
          <a:fillRef idx="0">
            <a:schemeClr val="accent1"/>
          </a:fillRef>
          <a:effectRef idx="2">
            <a:schemeClr val="accent1"/>
          </a:effectRef>
          <a:fontRef idx="minor">
            <a:schemeClr val="tx1"/>
          </a:fontRef>
        </dgm:style>
      </dgm:prSet>
      <dgm:spPr/>
      <dgm:t>
        <a:bodyPr/>
        <a:lstStyle/>
        <a:p>
          <a:endParaRPr lang="en-GB" sz="2400"/>
        </a:p>
      </dgm:t>
    </dgm:pt>
    <dgm:pt modelId="{AD4553C0-0FE6-4464-9F62-D03A73937A38}" type="pres">
      <dgm:prSet presAssocID="{FEEC7A92-5B04-409F-8793-1A8CABA35103}" presName="cycle" presStyleCnt="0">
        <dgm:presLayoutVars>
          <dgm:dir/>
          <dgm:resizeHandles val="exact"/>
        </dgm:presLayoutVars>
      </dgm:prSet>
      <dgm:spPr/>
    </dgm:pt>
    <dgm:pt modelId="{A6CA8216-F9BE-4B80-A258-9E004B1DB580}" type="pres">
      <dgm:prSet presAssocID="{33846771-7F6A-4E83-B361-5FFC6615BE83}" presName="node" presStyleLbl="node1" presStyleIdx="0" presStyleCnt="5" custScaleX="133100" custScaleY="92432">
        <dgm:presLayoutVars>
          <dgm:bulletEnabled val="1"/>
        </dgm:presLayoutVars>
      </dgm:prSet>
      <dgm:spPr/>
    </dgm:pt>
    <dgm:pt modelId="{9345DA02-BB90-4C7D-891C-52E9A95D9665}" type="pres">
      <dgm:prSet presAssocID="{33846771-7F6A-4E83-B361-5FFC6615BE83}" presName="spNode" presStyleCnt="0"/>
      <dgm:spPr/>
    </dgm:pt>
    <dgm:pt modelId="{5BBD79D9-7258-4E6B-B563-D9BB78C1C1CE}" type="pres">
      <dgm:prSet presAssocID="{63FD9463-8820-4850-AE50-83586BDB6A54}" presName="sibTrans" presStyleLbl="sibTrans1D1" presStyleIdx="0" presStyleCnt="5"/>
      <dgm:spPr/>
    </dgm:pt>
    <dgm:pt modelId="{7C73C4C4-D67E-4E93-977A-CB644DAE8612}" type="pres">
      <dgm:prSet presAssocID="{7B3727B8-BA18-40E7-898A-FE3708FDD2CA}" presName="node" presStyleLbl="node1" presStyleIdx="1" presStyleCnt="5" custScaleX="133100" custScaleY="101579" custRadScaleRad="99020" custRadScaleInc="7681">
        <dgm:presLayoutVars>
          <dgm:bulletEnabled val="1"/>
        </dgm:presLayoutVars>
      </dgm:prSet>
      <dgm:spPr/>
    </dgm:pt>
    <dgm:pt modelId="{D26F8E08-D137-4DE2-A3C8-EBED2FA568A8}" type="pres">
      <dgm:prSet presAssocID="{7B3727B8-BA18-40E7-898A-FE3708FDD2CA}" presName="spNode" presStyleCnt="0"/>
      <dgm:spPr/>
    </dgm:pt>
    <dgm:pt modelId="{9134C1D7-8A97-4A58-9387-B7E73CD0F522}" type="pres">
      <dgm:prSet presAssocID="{A2669184-7780-4729-992A-1A85C11CD8CE}" presName="sibTrans" presStyleLbl="sibTrans1D1" presStyleIdx="1" presStyleCnt="5"/>
      <dgm:spPr/>
    </dgm:pt>
    <dgm:pt modelId="{D29DF543-05FD-4F04-9DE4-97A18088DCC8}" type="pres">
      <dgm:prSet presAssocID="{98453F29-E846-4FD7-8E6B-90910EB393D6}" presName="node" presStyleLbl="node1" presStyleIdx="2" presStyleCnt="5" custScaleX="133100" custScaleY="99084" custRadScaleRad="101913" custRadScaleInc="-6064">
        <dgm:presLayoutVars>
          <dgm:bulletEnabled val="1"/>
        </dgm:presLayoutVars>
      </dgm:prSet>
      <dgm:spPr/>
    </dgm:pt>
    <dgm:pt modelId="{C5CD0D83-3F67-4B88-B744-0B14A201CA26}" type="pres">
      <dgm:prSet presAssocID="{98453F29-E846-4FD7-8E6B-90910EB393D6}" presName="spNode" presStyleCnt="0"/>
      <dgm:spPr/>
    </dgm:pt>
    <dgm:pt modelId="{7FB4609E-DC55-4AFA-AACC-C5766F042F4A}" type="pres">
      <dgm:prSet presAssocID="{A60EFA97-F1BF-4CB5-94B5-A1E9B64B06A0}" presName="sibTrans" presStyleLbl="sibTrans1D1" presStyleIdx="2" presStyleCnt="5"/>
      <dgm:spPr/>
    </dgm:pt>
    <dgm:pt modelId="{0F4ABDF7-7123-49E7-8BD7-148EBB95C4BD}" type="pres">
      <dgm:prSet presAssocID="{45C33BA4-76CA-4D6D-9DA0-F799F56363DA}" presName="node" presStyleLbl="node1" presStyleIdx="3" presStyleCnt="5" custScaleX="133100" custScaleY="92548">
        <dgm:presLayoutVars>
          <dgm:bulletEnabled val="1"/>
        </dgm:presLayoutVars>
      </dgm:prSet>
      <dgm:spPr/>
    </dgm:pt>
    <dgm:pt modelId="{F7D7AECC-166B-4E5A-A4A8-367992A74ED0}" type="pres">
      <dgm:prSet presAssocID="{45C33BA4-76CA-4D6D-9DA0-F799F56363DA}" presName="spNode" presStyleCnt="0"/>
      <dgm:spPr/>
    </dgm:pt>
    <dgm:pt modelId="{5A16D349-78E8-48BD-9D23-7C3DF98CEBAA}" type="pres">
      <dgm:prSet presAssocID="{9133F020-E1FF-4C21-A1C6-3B6A8B150CC9}" presName="sibTrans" presStyleLbl="sibTrans1D1" presStyleIdx="3" presStyleCnt="5"/>
      <dgm:spPr/>
    </dgm:pt>
    <dgm:pt modelId="{951352FD-D208-4A2B-AABB-90A73E151BBC}" type="pres">
      <dgm:prSet presAssocID="{9BD2528F-C66D-43CB-B6EE-FCABD59C0006}" presName="node" presStyleLbl="node1" presStyleIdx="4" presStyleCnt="5" custScaleX="133100" custScaleY="90574" custRadScaleRad="95785" custRadScaleInc="-46544">
        <dgm:presLayoutVars>
          <dgm:bulletEnabled val="1"/>
        </dgm:presLayoutVars>
      </dgm:prSet>
      <dgm:spPr/>
    </dgm:pt>
    <dgm:pt modelId="{9B9215D3-C021-49E2-8C34-77331AC1D016}" type="pres">
      <dgm:prSet presAssocID="{9BD2528F-C66D-43CB-B6EE-FCABD59C0006}" presName="spNode" presStyleCnt="0"/>
      <dgm:spPr/>
    </dgm:pt>
    <dgm:pt modelId="{D2F6B432-B11E-4A49-ADDE-B323A55AC6C6}" type="pres">
      <dgm:prSet presAssocID="{77010B88-BE37-420F-931B-B57D23E20DBB}" presName="sibTrans" presStyleLbl="sibTrans1D1" presStyleIdx="4" presStyleCnt="5"/>
      <dgm:spPr/>
    </dgm:pt>
  </dgm:ptLst>
  <dgm:cxnLst>
    <dgm:cxn modelId="{2846D804-17AE-4C99-B065-CC3E37D8E4C7}" type="presOf" srcId="{A60EFA97-F1BF-4CB5-94B5-A1E9B64B06A0}" destId="{7FB4609E-DC55-4AFA-AACC-C5766F042F4A}" srcOrd="0" destOrd="0" presId="urn:microsoft.com/office/officeart/2005/8/layout/cycle6"/>
    <dgm:cxn modelId="{3A203D08-6A22-4270-817C-5685F1C41F16}" type="presOf" srcId="{33846771-7F6A-4E83-B361-5FFC6615BE83}" destId="{A6CA8216-F9BE-4B80-A258-9E004B1DB580}" srcOrd="0" destOrd="0" presId="urn:microsoft.com/office/officeart/2005/8/layout/cycle6"/>
    <dgm:cxn modelId="{177DB516-9597-4A60-B29A-FB26ADE126E7}" type="presOf" srcId="{63FD9463-8820-4850-AE50-83586BDB6A54}" destId="{5BBD79D9-7258-4E6B-B563-D9BB78C1C1CE}" srcOrd="0" destOrd="0" presId="urn:microsoft.com/office/officeart/2005/8/layout/cycle6"/>
    <dgm:cxn modelId="{D0878224-9DF0-4144-A43E-7848D178399F}" type="presOf" srcId="{7B3727B8-BA18-40E7-898A-FE3708FDD2CA}" destId="{7C73C4C4-D67E-4E93-977A-CB644DAE8612}" srcOrd="0" destOrd="0" presId="urn:microsoft.com/office/officeart/2005/8/layout/cycle6"/>
    <dgm:cxn modelId="{80528E2D-F0BF-4CC7-923A-CC1D6C9B1BE8}" srcId="{FEEC7A92-5B04-409F-8793-1A8CABA35103}" destId="{33846771-7F6A-4E83-B361-5FFC6615BE83}" srcOrd="0" destOrd="0" parTransId="{FA8313DB-1B24-44B5-BB08-B25B1BFE4801}" sibTransId="{63FD9463-8820-4850-AE50-83586BDB6A54}"/>
    <dgm:cxn modelId="{45F14B2F-71F6-4369-9958-9CFCAFA0805F}" srcId="{FEEC7A92-5B04-409F-8793-1A8CABA35103}" destId="{45C33BA4-76CA-4D6D-9DA0-F799F56363DA}" srcOrd="3" destOrd="0" parTransId="{23E5C65A-8924-4DFB-8456-5235E6562055}" sibTransId="{9133F020-E1FF-4C21-A1C6-3B6A8B150CC9}"/>
    <dgm:cxn modelId="{9FEB023C-0868-4D9A-99BD-88C35E669E3E}" type="presOf" srcId="{FEEC7A92-5B04-409F-8793-1A8CABA35103}" destId="{AD4553C0-0FE6-4464-9F62-D03A73937A38}" srcOrd="0" destOrd="0" presId="urn:microsoft.com/office/officeart/2005/8/layout/cycle6"/>
    <dgm:cxn modelId="{E3F0615F-B53D-461F-8D3E-58B7F3CF9A47}" type="presOf" srcId="{45C33BA4-76CA-4D6D-9DA0-F799F56363DA}" destId="{0F4ABDF7-7123-49E7-8BD7-148EBB95C4BD}" srcOrd="0" destOrd="0" presId="urn:microsoft.com/office/officeart/2005/8/layout/cycle6"/>
    <dgm:cxn modelId="{4BD75382-F8A5-492A-8910-2E7E7A61EB81}" type="presOf" srcId="{77010B88-BE37-420F-931B-B57D23E20DBB}" destId="{D2F6B432-B11E-4A49-ADDE-B323A55AC6C6}" srcOrd="0" destOrd="0" presId="urn:microsoft.com/office/officeart/2005/8/layout/cycle6"/>
    <dgm:cxn modelId="{5891C98B-1718-4E35-8DF3-C3822999F718}" type="presOf" srcId="{9133F020-E1FF-4C21-A1C6-3B6A8B150CC9}" destId="{5A16D349-78E8-48BD-9D23-7C3DF98CEBAA}" srcOrd="0" destOrd="0" presId="urn:microsoft.com/office/officeart/2005/8/layout/cycle6"/>
    <dgm:cxn modelId="{FC30DE8E-2A5C-4D97-B941-24705789082E}" type="presOf" srcId="{9BD2528F-C66D-43CB-B6EE-FCABD59C0006}" destId="{951352FD-D208-4A2B-AABB-90A73E151BBC}" srcOrd="0" destOrd="0" presId="urn:microsoft.com/office/officeart/2005/8/layout/cycle6"/>
    <dgm:cxn modelId="{05FB0A95-AC11-4868-B3D6-C5557BC0C6E3}" srcId="{FEEC7A92-5B04-409F-8793-1A8CABA35103}" destId="{7B3727B8-BA18-40E7-898A-FE3708FDD2CA}" srcOrd="1" destOrd="0" parTransId="{82B1274C-4CB8-4415-9441-9798BF41BE6D}" sibTransId="{A2669184-7780-4729-992A-1A85C11CD8CE}"/>
    <dgm:cxn modelId="{977913A0-9FA3-4BBE-AFBE-195BD25C16B4}" type="presOf" srcId="{98453F29-E846-4FD7-8E6B-90910EB393D6}" destId="{D29DF543-05FD-4F04-9DE4-97A18088DCC8}" srcOrd="0" destOrd="0" presId="urn:microsoft.com/office/officeart/2005/8/layout/cycle6"/>
    <dgm:cxn modelId="{5968BFAB-CAD8-4847-ADAA-772965705403}" srcId="{FEEC7A92-5B04-409F-8793-1A8CABA35103}" destId="{98453F29-E846-4FD7-8E6B-90910EB393D6}" srcOrd="2" destOrd="0" parTransId="{3C7A2AC7-C548-48E7-A9F6-F04DEA98BC8A}" sibTransId="{A60EFA97-F1BF-4CB5-94B5-A1E9B64B06A0}"/>
    <dgm:cxn modelId="{5DEDB4B0-63DB-48F4-8F02-DED7915E5B04}" type="presOf" srcId="{A2669184-7780-4729-992A-1A85C11CD8CE}" destId="{9134C1D7-8A97-4A58-9387-B7E73CD0F522}" srcOrd="0" destOrd="0" presId="urn:microsoft.com/office/officeart/2005/8/layout/cycle6"/>
    <dgm:cxn modelId="{A5F1FCBA-DC85-43C6-9A8C-2EE90394D47D}" srcId="{FEEC7A92-5B04-409F-8793-1A8CABA35103}" destId="{9BD2528F-C66D-43CB-B6EE-FCABD59C0006}" srcOrd="4" destOrd="0" parTransId="{87CB4BAF-0747-4369-836F-1E744C440686}" sibTransId="{77010B88-BE37-420F-931B-B57D23E20DBB}"/>
    <dgm:cxn modelId="{80CFBB0A-BAB9-4635-874B-FAAFE88AAE36}" type="presParOf" srcId="{AD4553C0-0FE6-4464-9F62-D03A73937A38}" destId="{A6CA8216-F9BE-4B80-A258-9E004B1DB580}" srcOrd="0" destOrd="0" presId="urn:microsoft.com/office/officeart/2005/8/layout/cycle6"/>
    <dgm:cxn modelId="{3470A2DA-5560-4BD7-9524-38AAF47B85AA}" type="presParOf" srcId="{AD4553C0-0FE6-4464-9F62-D03A73937A38}" destId="{9345DA02-BB90-4C7D-891C-52E9A95D9665}" srcOrd="1" destOrd="0" presId="urn:microsoft.com/office/officeart/2005/8/layout/cycle6"/>
    <dgm:cxn modelId="{99CF1ED8-A1FF-44FE-A2D5-39A7D9D45FEF}" type="presParOf" srcId="{AD4553C0-0FE6-4464-9F62-D03A73937A38}" destId="{5BBD79D9-7258-4E6B-B563-D9BB78C1C1CE}" srcOrd="2" destOrd="0" presId="urn:microsoft.com/office/officeart/2005/8/layout/cycle6"/>
    <dgm:cxn modelId="{C09137A3-0052-4AFF-88DB-F575020AE017}" type="presParOf" srcId="{AD4553C0-0FE6-4464-9F62-D03A73937A38}" destId="{7C73C4C4-D67E-4E93-977A-CB644DAE8612}" srcOrd="3" destOrd="0" presId="urn:microsoft.com/office/officeart/2005/8/layout/cycle6"/>
    <dgm:cxn modelId="{53856499-C903-4E0F-A20F-13CB0DDA1C51}" type="presParOf" srcId="{AD4553C0-0FE6-4464-9F62-D03A73937A38}" destId="{D26F8E08-D137-4DE2-A3C8-EBED2FA568A8}" srcOrd="4" destOrd="0" presId="urn:microsoft.com/office/officeart/2005/8/layout/cycle6"/>
    <dgm:cxn modelId="{119F8ACD-6586-4394-97A4-C157DD6D5ACE}" type="presParOf" srcId="{AD4553C0-0FE6-4464-9F62-D03A73937A38}" destId="{9134C1D7-8A97-4A58-9387-B7E73CD0F522}" srcOrd="5" destOrd="0" presId="urn:microsoft.com/office/officeart/2005/8/layout/cycle6"/>
    <dgm:cxn modelId="{894305B6-0016-4E18-8864-3FF57EE05F3B}" type="presParOf" srcId="{AD4553C0-0FE6-4464-9F62-D03A73937A38}" destId="{D29DF543-05FD-4F04-9DE4-97A18088DCC8}" srcOrd="6" destOrd="0" presId="urn:microsoft.com/office/officeart/2005/8/layout/cycle6"/>
    <dgm:cxn modelId="{9D76AB68-FEE6-4C38-8806-5C78DB7906CE}" type="presParOf" srcId="{AD4553C0-0FE6-4464-9F62-D03A73937A38}" destId="{C5CD0D83-3F67-4B88-B744-0B14A201CA26}" srcOrd="7" destOrd="0" presId="urn:microsoft.com/office/officeart/2005/8/layout/cycle6"/>
    <dgm:cxn modelId="{234E0EF7-240B-449B-8FFB-4403EE5D6A11}" type="presParOf" srcId="{AD4553C0-0FE6-4464-9F62-D03A73937A38}" destId="{7FB4609E-DC55-4AFA-AACC-C5766F042F4A}" srcOrd="8" destOrd="0" presId="urn:microsoft.com/office/officeart/2005/8/layout/cycle6"/>
    <dgm:cxn modelId="{FAB19342-DDA0-416E-8AF4-94C6D49448EC}" type="presParOf" srcId="{AD4553C0-0FE6-4464-9F62-D03A73937A38}" destId="{0F4ABDF7-7123-49E7-8BD7-148EBB95C4BD}" srcOrd="9" destOrd="0" presId="urn:microsoft.com/office/officeart/2005/8/layout/cycle6"/>
    <dgm:cxn modelId="{0479C072-6791-41A2-B5A8-3288BA6FD304}" type="presParOf" srcId="{AD4553C0-0FE6-4464-9F62-D03A73937A38}" destId="{F7D7AECC-166B-4E5A-A4A8-367992A74ED0}" srcOrd="10" destOrd="0" presId="urn:microsoft.com/office/officeart/2005/8/layout/cycle6"/>
    <dgm:cxn modelId="{898B05BD-8798-4A01-87DB-10146235E314}" type="presParOf" srcId="{AD4553C0-0FE6-4464-9F62-D03A73937A38}" destId="{5A16D349-78E8-48BD-9D23-7C3DF98CEBAA}" srcOrd="11" destOrd="0" presId="urn:microsoft.com/office/officeart/2005/8/layout/cycle6"/>
    <dgm:cxn modelId="{E0D4AC42-E61D-426F-B05F-EFD5BAA8E4F2}" type="presParOf" srcId="{AD4553C0-0FE6-4464-9F62-D03A73937A38}" destId="{951352FD-D208-4A2B-AABB-90A73E151BBC}" srcOrd="12" destOrd="0" presId="urn:microsoft.com/office/officeart/2005/8/layout/cycle6"/>
    <dgm:cxn modelId="{BC2FA56C-1684-4F72-ABF0-48DB6C3F1B76}" type="presParOf" srcId="{AD4553C0-0FE6-4464-9F62-D03A73937A38}" destId="{9B9215D3-C021-49E2-8C34-77331AC1D016}" srcOrd="13" destOrd="0" presId="urn:microsoft.com/office/officeart/2005/8/layout/cycle6"/>
    <dgm:cxn modelId="{D6CC5FA9-7409-4B15-A162-BB960A9063E1}" type="presParOf" srcId="{AD4553C0-0FE6-4464-9F62-D03A73937A38}" destId="{D2F6B432-B11E-4A49-ADDE-B323A55AC6C6}" srcOrd="14" destOrd="0" presId="urn:microsoft.com/office/officeart/2005/8/layout/cycle6"/>
  </dgm:cxnLst>
  <dgm:bg/>
  <dgm:whole>
    <a:ln w="76200"/>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FEEC7A92-5B04-409F-8793-1A8CABA35103}" type="doc">
      <dgm:prSet loTypeId="urn:microsoft.com/office/officeart/2005/8/layout/cycle6" loCatId="cycle" qsTypeId="urn:microsoft.com/office/officeart/2005/8/quickstyle/simple1" qsCatId="simple" csTypeId="urn:microsoft.com/office/officeart/2005/8/colors/accent1_2" csCatId="accent1" phldr="1"/>
      <dgm:spPr/>
      <dgm:t>
        <a:bodyPr/>
        <a:lstStyle/>
        <a:p>
          <a:endParaRPr lang="en-GB"/>
        </a:p>
      </dgm:t>
    </dgm:pt>
    <dgm:pt modelId="{33846771-7F6A-4E83-B361-5FFC6615BE83}">
      <dgm:prSet phldrT="[Text]" custT="1"/>
      <dgm:spPr/>
      <dgm:t>
        <a:bodyPr/>
        <a:lstStyle/>
        <a:p>
          <a:r>
            <a:rPr lang="cy-GB" sz="1800" dirty="0"/>
            <a:t>Conceptual understanding</a:t>
          </a:r>
          <a:endParaRPr lang="en-GB" sz="1800" dirty="0"/>
        </a:p>
      </dgm:t>
    </dgm:pt>
    <dgm:pt modelId="{FA8313DB-1B24-44B5-BB08-B25B1BFE4801}" type="parTrans" cxnId="{80528E2D-F0BF-4CC7-923A-CC1D6C9B1BE8}">
      <dgm:prSet/>
      <dgm:spPr/>
      <dgm:t>
        <a:bodyPr/>
        <a:lstStyle/>
        <a:p>
          <a:endParaRPr lang="en-GB" sz="2400"/>
        </a:p>
      </dgm:t>
    </dgm:pt>
    <dgm:pt modelId="{63FD9463-8820-4850-AE50-83586BDB6A54}" type="sibTrans" cxnId="{80528E2D-F0BF-4CC7-923A-CC1D6C9B1BE8}">
      <dgm:prSet>
        <dgm:style>
          <a:lnRef idx="3">
            <a:schemeClr val="accent1"/>
          </a:lnRef>
          <a:fillRef idx="0">
            <a:schemeClr val="accent1"/>
          </a:fillRef>
          <a:effectRef idx="2">
            <a:schemeClr val="accent1"/>
          </a:effectRef>
          <a:fontRef idx="minor">
            <a:schemeClr val="tx1"/>
          </a:fontRef>
        </dgm:style>
      </dgm:prSet>
      <dgm:spPr/>
      <dgm:t>
        <a:bodyPr/>
        <a:lstStyle/>
        <a:p>
          <a:endParaRPr lang="en-GB" sz="2400"/>
        </a:p>
      </dgm:t>
    </dgm:pt>
    <dgm:pt modelId="{7B3727B8-BA18-40E7-898A-FE3708FDD2CA}">
      <dgm:prSet phldrT="[Text]" custT="1"/>
      <dgm:spPr/>
      <dgm:t>
        <a:bodyPr/>
        <a:lstStyle/>
        <a:p>
          <a:pPr rtl="0"/>
          <a:r>
            <a:rPr lang="cy-GB" sz="1800" dirty="0" err="1"/>
            <a:t>Communicating</a:t>
          </a:r>
          <a:r>
            <a:rPr lang="cy-GB" sz="1800" dirty="0">
              <a:latin typeface="Century Gothic" panose="020B0502020202020204"/>
            </a:rPr>
            <a:t> </a:t>
          </a:r>
        </a:p>
        <a:p>
          <a:pPr rtl="0"/>
          <a:r>
            <a:rPr lang="cy-GB" sz="1800" dirty="0" err="1">
              <a:latin typeface="Century Gothic" panose="020B0502020202020204"/>
            </a:rPr>
            <a:t>using</a:t>
          </a:r>
          <a:r>
            <a:rPr lang="cy-GB" sz="1800" dirty="0">
              <a:latin typeface="Century Gothic" panose="020B0502020202020204"/>
            </a:rPr>
            <a:t> </a:t>
          </a:r>
          <a:r>
            <a:rPr lang="cy-GB" sz="1800" dirty="0" err="1"/>
            <a:t>symbols</a:t>
          </a:r>
          <a:endParaRPr lang="en-GB" sz="1800" dirty="0" err="1"/>
        </a:p>
      </dgm:t>
    </dgm:pt>
    <dgm:pt modelId="{82B1274C-4CB8-4415-9441-9798BF41BE6D}" type="parTrans" cxnId="{05FB0A95-AC11-4868-B3D6-C5557BC0C6E3}">
      <dgm:prSet/>
      <dgm:spPr/>
      <dgm:t>
        <a:bodyPr/>
        <a:lstStyle/>
        <a:p>
          <a:endParaRPr lang="en-GB" sz="2400"/>
        </a:p>
      </dgm:t>
    </dgm:pt>
    <dgm:pt modelId="{A2669184-7780-4729-992A-1A85C11CD8CE}" type="sibTrans" cxnId="{05FB0A95-AC11-4868-B3D6-C5557BC0C6E3}">
      <dgm:prSet>
        <dgm:style>
          <a:lnRef idx="3">
            <a:schemeClr val="accent1"/>
          </a:lnRef>
          <a:fillRef idx="0">
            <a:schemeClr val="accent1"/>
          </a:fillRef>
          <a:effectRef idx="2">
            <a:schemeClr val="accent1"/>
          </a:effectRef>
          <a:fontRef idx="minor">
            <a:schemeClr val="tx1"/>
          </a:fontRef>
        </dgm:style>
      </dgm:prSet>
      <dgm:spPr/>
      <dgm:t>
        <a:bodyPr/>
        <a:lstStyle/>
        <a:p>
          <a:endParaRPr lang="en-GB" sz="2400"/>
        </a:p>
      </dgm:t>
    </dgm:pt>
    <dgm:pt modelId="{98453F29-E846-4FD7-8E6B-90910EB393D6}">
      <dgm:prSet phldrT="[Text]" custT="1"/>
      <dgm:spPr/>
      <dgm:t>
        <a:bodyPr/>
        <a:lstStyle/>
        <a:p>
          <a:r>
            <a:rPr lang="cy-GB" sz="1800" dirty="0" err="1"/>
            <a:t>Strategic</a:t>
          </a:r>
          <a:r>
            <a:rPr lang="cy-GB" sz="1800" dirty="0"/>
            <a:t> </a:t>
          </a:r>
          <a:r>
            <a:rPr lang="cy-GB" sz="1800" dirty="0" err="1"/>
            <a:t>competence</a:t>
          </a:r>
          <a:endParaRPr lang="en-GB" sz="1800" dirty="0" err="1"/>
        </a:p>
      </dgm:t>
    </dgm:pt>
    <dgm:pt modelId="{3C7A2AC7-C548-48E7-A9F6-F04DEA98BC8A}" type="parTrans" cxnId="{5968BFAB-CAD8-4847-ADAA-772965705403}">
      <dgm:prSet/>
      <dgm:spPr/>
      <dgm:t>
        <a:bodyPr/>
        <a:lstStyle/>
        <a:p>
          <a:endParaRPr lang="en-GB" sz="2400"/>
        </a:p>
      </dgm:t>
    </dgm:pt>
    <dgm:pt modelId="{A60EFA97-F1BF-4CB5-94B5-A1E9B64B06A0}" type="sibTrans" cxnId="{5968BFAB-CAD8-4847-ADAA-772965705403}">
      <dgm:prSet>
        <dgm:style>
          <a:lnRef idx="3">
            <a:schemeClr val="accent1"/>
          </a:lnRef>
          <a:fillRef idx="0">
            <a:schemeClr val="accent1"/>
          </a:fillRef>
          <a:effectRef idx="2">
            <a:schemeClr val="accent1"/>
          </a:effectRef>
          <a:fontRef idx="minor">
            <a:schemeClr val="tx1"/>
          </a:fontRef>
        </dgm:style>
      </dgm:prSet>
      <dgm:spPr/>
      <dgm:t>
        <a:bodyPr/>
        <a:lstStyle/>
        <a:p>
          <a:endParaRPr lang="en-GB" sz="2400"/>
        </a:p>
      </dgm:t>
    </dgm:pt>
    <dgm:pt modelId="{9BD2528F-C66D-43CB-B6EE-FCABD59C0006}">
      <dgm:prSet phldrT="[Text]" custT="1"/>
      <dgm:spPr/>
      <dgm:t>
        <a:bodyPr/>
        <a:lstStyle/>
        <a:p>
          <a:r>
            <a:rPr lang="cy-GB" sz="1800" dirty="0" err="1"/>
            <a:t>Fluency</a:t>
          </a:r>
          <a:endParaRPr lang="en-GB" sz="1800" dirty="0" err="1"/>
        </a:p>
      </dgm:t>
    </dgm:pt>
    <dgm:pt modelId="{87CB4BAF-0747-4369-836F-1E744C440686}" type="parTrans" cxnId="{A5F1FCBA-DC85-43C6-9A8C-2EE90394D47D}">
      <dgm:prSet/>
      <dgm:spPr/>
      <dgm:t>
        <a:bodyPr/>
        <a:lstStyle/>
        <a:p>
          <a:endParaRPr lang="en-GB" sz="2400"/>
        </a:p>
      </dgm:t>
    </dgm:pt>
    <dgm:pt modelId="{77010B88-BE37-420F-931B-B57D23E20DBB}" type="sibTrans" cxnId="{A5F1FCBA-DC85-43C6-9A8C-2EE90394D47D}">
      <dgm:prSet>
        <dgm:style>
          <a:lnRef idx="3">
            <a:schemeClr val="accent1"/>
          </a:lnRef>
          <a:fillRef idx="0">
            <a:schemeClr val="accent1"/>
          </a:fillRef>
          <a:effectRef idx="2">
            <a:schemeClr val="accent1"/>
          </a:effectRef>
          <a:fontRef idx="minor">
            <a:schemeClr val="tx1"/>
          </a:fontRef>
        </dgm:style>
      </dgm:prSet>
      <dgm:spPr/>
      <dgm:t>
        <a:bodyPr/>
        <a:lstStyle/>
        <a:p>
          <a:endParaRPr lang="en-GB" sz="2400"/>
        </a:p>
      </dgm:t>
    </dgm:pt>
    <dgm:pt modelId="{45C33BA4-76CA-4D6D-9DA0-F799F56363DA}">
      <dgm:prSet phldrT="[Text]" custT="1"/>
      <dgm:spPr/>
      <dgm:t>
        <a:bodyPr/>
        <a:lstStyle/>
        <a:p>
          <a:r>
            <a:rPr lang="cy-GB" sz="1800" dirty="0"/>
            <a:t>Logical reasoning</a:t>
          </a:r>
          <a:endParaRPr lang="en-GB" sz="1800" dirty="0"/>
        </a:p>
      </dgm:t>
    </dgm:pt>
    <dgm:pt modelId="{23E5C65A-8924-4DFB-8456-5235E6562055}" type="parTrans" cxnId="{45F14B2F-71F6-4369-9958-9CFCAFA0805F}">
      <dgm:prSet/>
      <dgm:spPr/>
      <dgm:t>
        <a:bodyPr/>
        <a:lstStyle/>
        <a:p>
          <a:endParaRPr lang="en-GB" sz="2400"/>
        </a:p>
      </dgm:t>
    </dgm:pt>
    <dgm:pt modelId="{9133F020-E1FF-4C21-A1C6-3B6A8B150CC9}" type="sibTrans" cxnId="{45F14B2F-71F6-4369-9958-9CFCAFA0805F}">
      <dgm:prSet>
        <dgm:style>
          <a:lnRef idx="3">
            <a:schemeClr val="accent1"/>
          </a:lnRef>
          <a:fillRef idx="0">
            <a:schemeClr val="accent1"/>
          </a:fillRef>
          <a:effectRef idx="2">
            <a:schemeClr val="accent1"/>
          </a:effectRef>
          <a:fontRef idx="minor">
            <a:schemeClr val="tx1"/>
          </a:fontRef>
        </dgm:style>
      </dgm:prSet>
      <dgm:spPr/>
      <dgm:t>
        <a:bodyPr/>
        <a:lstStyle/>
        <a:p>
          <a:endParaRPr lang="en-GB" sz="2400"/>
        </a:p>
      </dgm:t>
    </dgm:pt>
    <dgm:pt modelId="{AD4553C0-0FE6-4464-9F62-D03A73937A38}" type="pres">
      <dgm:prSet presAssocID="{FEEC7A92-5B04-409F-8793-1A8CABA35103}" presName="cycle" presStyleCnt="0">
        <dgm:presLayoutVars>
          <dgm:dir/>
          <dgm:resizeHandles val="exact"/>
        </dgm:presLayoutVars>
      </dgm:prSet>
      <dgm:spPr/>
    </dgm:pt>
    <dgm:pt modelId="{A6CA8216-F9BE-4B80-A258-9E004B1DB580}" type="pres">
      <dgm:prSet presAssocID="{33846771-7F6A-4E83-B361-5FFC6615BE83}" presName="node" presStyleLbl="node1" presStyleIdx="0" presStyleCnt="5" custScaleX="180387" custScaleY="85953">
        <dgm:presLayoutVars>
          <dgm:bulletEnabled val="1"/>
        </dgm:presLayoutVars>
      </dgm:prSet>
      <dgm:spPr/>
    </dgm:pt>
    <dgm:pt modelId="{9345DA02-BB90-4C7D-891C-52E9A95D9665}" type="pres">
      <dgm:prSet presAssocID="{33846771-7F6A-4E83-B361-5FFC6615BE83}" presName="spNode" presStyleCnt="0"/>
      <dgm:spPr/>
    </dgm:pt>
    <dgm:pt modelId="{5BBD79D9-7258-4E6B-B563-D9BB78C1C1CE}" type="pres">
      <dgm:prSet presAssocID="{63FD9463-8820-4850-AE50-83586BDB6A54}" presName="sibTrans" presStyleLbl="sibTrans1D1" presStyleIdx="0" presStyleCnt="5"/>
      <dgm:spPr/>
    </dgm:pt>
    <dgm:pt modelId="{7C73C4C4-D67E-4E93-977A-CB644DAE8612}" type="pres">
      <dgm:prSet presAssocID="{7B3727B8-BA18-40E7-898A-FE3708FDD2CA}" presName="node" presStyleLbl="node1" presStyleIdx="1" presStyleCnt="5" custScaleX="180097" custScaleY="85704" custRadScaleRad="97608" custRadScaleInc="20861">
        <dgm:presLayoutVars>
          <dgm:bulletEnabled val="1"/>
        </dgm:presLayoutVars>
      </dgm:prSet>
      <dgm:spPr/>
    </dgm:pt>
    <dgm:pt modelId="{D26F8E08-D137-4DE2-A3C8-EBED2FA568A8}" type="pres">
      <dgm:prSet presAssocID="{7B3727B8-BA18-40E7-898A-FE3708FDD2CA}" presName="spNode" presStyleCnt="0"/>
      <dgm:spPr/>
    </dgm:pt>
    <dgm:pt modelId="{9134C1D7-8A97-4A58-9387-B7E73CD0F522}" type="pres">
      <dgm:prSet presAssocID="{A2669184-7780-4729-992A-1A85C11CD8CE}" presName="sibTrans" presStyleLbl="sibTrans1D1" presStyleIdx="1" presStyleCnt="5"/>
      <dgm:spPr/>
    </dgm:pt>
    <dgm:pt modelId="{D29DF543-05FD-4F04-9DE4-97A18088DCC8}" type="pres">
      <dgm:prSet presAssocID="{98453F29-E846-4FD7-8E6B-90910EB393D6}" presName="node" presStyleLbl="node1" presStyleIdx="2" presStyleCnt="5" custScaleX="133100" custScaleY="90985" custRadScaleRad="101913" custRadScaleInc="-6064">
        <dgm:presLayoutVars>
          <dgm:bulletEnabled val="1"/>
        </dgm:presLayoutVars>
      </dgm:prSet>
      <dgm:spPr/>
    </dgm:pt>
    <dgm:pt modelId="{C5CD0D83-3F67-4B88-B744-0B14A201CA26}" type="pres">
      <dgm:prSet presAssocID="{98453F29-E846-4FD7-8E6B-90910EB393D6}" presName="spNode" presStyleCnt="0"/>
      <dgm:spPr/>
    </dgm:pt>
    <dgm:pt modelId="{7FB4609E-DC55-4AFA-AACC-C5766F042F4A}" type="pres">
      <dgm:prSet presAssocID="{A60EFA97-F1BF-4CB5-94B5-A1E9B64B06A0}" presName="sibTrans" presStyleLbl="sibTrans1D1" presStyleIdx="2" presStyleCnt="5"/>
      <dgm:spPr/>
    </dgm:pt>
    <dgm:pt modelId="{0F4ABDF7-7123-49E7-8BD7-148EBB95C4BD}" type="pres">
      <dgm:prSet presAssocID="{45C33BA4-76CA-4D6D-9DA0-F799F56363DA}" presName="node" presStyleLbl="node1" presStyleIdx="3" presStyleCnt="5" custScaleX="133100" custScaleY="90983">
        <dgm:presLayoutVars>
          <dgm:bulletEnabled val="1"/>
        </dgm:presLayoutVars>
      </dgm:prSet>
      <dgm:spPr/>
    </dgm:pt>
    <dgm:pt modelId="{F7D7AECC-166B-4E5A-A4A8-367992A74ED0}" type="pres">
      <dgm:prSet presAssocID="{45C33BA4-76CA-4D6D-9DA0-F799F56363DA}" presName="spNode" presStyleCnt="0"/>
      <dgm:spPr/>
    </dgm:pt>
    <dgm:pt modelId="{5A16D349-78E8-48BD-9D23-7C3DF98CEBAA}" type="pres">
      <dgm:prSet presAssocID="{9133F020-E1FF-4C21-A1C6-3B6A8B150CC9}" presName="sibTrans" presStyleLbl="sibTrans1D1" presStyleIdx="3" presStyleCnt="5"/>
      <dgm:spPr/>
    </dgm:pt>
    <dgm:pt modelId="{951352FD-D208-4A2B-AABB-90A73E151BBC}" type="pres">
      <dgm:prSet presAssocID="{9BD2528F-C66D-43CB-B6EE-FCABD59C0006}" presName="node" presStyleLbl="node1" presStyleIdx="4" presStyleCnt="5" custScaleX="133100" custScaleY="60532" custRadScaleRad="95785" custRadScaleInc="-46544">
        <dgm:presLayoutVars>
          <dgm:bulletEnabled val="1"/>
        </dgm:presLayoutVars>
      </dgm:prSet>
      <dgm:spPr/>
    </dgm:pt>
    <dgm:pt modelId="{9B9215D3-C021-49E2-8C34-77331AC1D016}" type="pres">
      <dgm:prSet presAssocID="{9BD2528F-C66D-43CB-B6EE-FCABD59C0006}" presName="spNode" presStyleCnt="0"/>
      <dgm:spPr/>
    </dgm:pt>
    <dgm:pt modelId="{D2F6B432-B11E-4A49-ADDE-B323A55AC6C6}" type="pres">
      <dgm:prSet presAssocID="{77010B88-BE37-420F-931B-B57D23E20DBB}" presName="sibTrans" presStyleLbl="sibTrans1D1" presStyleIdx="4" presStyleCnt="5"/>
      <dgm:spPr/>
    </dgm:pt>
  </dgm:ptLst>
  <dgm:cxnLst>
    <dgm:cxn modelId="{2846D804-17AE-4C99-B065-CC3E37D8E4C7}" type="presOf" srcId="{A60EFA97-F1BF-4CB5-94B5-A1E9B64B06A0}" destId="{7FB4609E-DC55-4AFA-AACC-C5766F042F4A}" srcOrd="0" destOrd="0" presId="urn:microsoft.com/office/officeart/2005/8/layout/cycle6"/>
    <dgm:cxn modelId="{3A203D08-6A22-4270-817C-5685F1C41F16}" type="presOf" srcId="{33846771-7F6A-4E83-B361-5FFC6615BE83}" destId="{A6CA8216-F9BE-4B80-A258-9E004B1DB580}" srcOrd="0" destOrd="0" presId="urn:microsoft.com/office/officeart/2005/8/layout/cycle6"/>
    <dgm:cxn modelId="{177DB516-9597-4A60-B29A-FB26ADE126E7}" type="presOf" srcId="{63FD9463-8820-4850-AE50-83586BDB6A54}" destId="{5BBD79D9-7258-4E6B-B563-D9BB78C1C1CE}" srcOrd="0" destOrd="0" presId="urn:microsoft.com/office/officeart/2005/8/layout/cycle6"/>
    <dgm:cxn modelId="{D0878224-9DF0-4144-A43E-7848D178399F}" type="presOf" srcId="{7B3727B8-BA18-40E7-898A-FE3708FDD2CA}" destId="{7C73C4C4-D67E-4E93-977A-CB644DAE8612}" srcOrd="0" destOrd="0" presId="urn:microsoft.com/office/officeart/2005/8/layout/cycle6"/>
    <dgm:cxn modelId="{80528E2D-F0BF-4CC7-923A-CC1D6C9B1BE8}" srcId="{FEEC7A92-5B04-409F-8793-1A8CABA35103}" destId="{33846771-7F6A-4E83-B361-5FFC6615BE83}" srcOrd="0" destOrd="0" parTransId="{FA8313DB-1B24-44B5-BB08-B25B1BFE4801}" sibTransId="{63FD9463-8820-4850-AE50-83586BDB6A54}"/>
    <dgm:cxn modelId="{45F14B2F-71F6-4369-9958-9CFCAFA0805F}" srcId="{FEEC7A92-5B04-409F-8793-1A8CABA35103}" destId="{45C33BA4-76CA-4D6D-9DA0-F799F56363DA}" srcOrd="3" destOrd="0" parTransId="{23E5C65A-8924-4DFB-8456-5235E6562055}" sibTransId="{9133F020-E1FF-4C21-A1C6-3B6A8B150CC9}"/>
    <dgm:cxn modelId="{9FEB023C-0868-4D9A-99BD-88C35E669E3E}" type="presOf" srcId="{FEEC7A92-5B04-409F-8793-1A8CABA35103}" destId="{AD4553C0-0FE6-4464-9F62-D03A73937A38}" srcOrd="0" destOrd="0" presId="urn:microsoft.com/office/officeart/2005/8/layout/cycle6"/>
    <dgm:cxn modelId="{E3F0615F-B53D-461F-8D3E-58B7F3CF9A47}" type="presOf" srcId="{45C33BA4-76CA-4D6D-9DA0-F799F56363DA}" destId="{0F4ABDF7-7123-49E7-8BD7-148EBB95C4BD}" srcOrd="0" destOrd="0" presId="urn:microsoft.com/office/officeart/2005/8/layout/cycle6"/>
    <dgm:cxn modelId="{4BD75382-F8A5-492A-8910-2E7E7A61EB81}" type="presOf" srcId="{77010B88-BE37-420F-931B-B57D23E20DBB}" destId="{D2F6B432-B11E-4A49-ADDE-B323A55AC6C6}" srcOrd="0" destOrd="0" presId="urn:microsoft.com/office/officeart/2005/8/layout/cycle6"/>
    <dgm:cxn modelId="{5891C98B-1718-4E35-8DF3-C3822999F718}" type="presOf" srcId="{9133F020-E1FF-4C21-A1C6-3B6A8B150CC9}" destId="{5A16D349-78E8-48BD-9D23-7C3DF98CEBAA}" srcOrd="0" destOrd="0" presId="urn:microsoft.com/office/officeart/2005/8/layout/cycle6"/>
    <dgm:cxn modelId="{FC30DE8E-2A5C-4D97-B941-24705789082E}" type="presOf" srcId="{9BD2528F-C66D-43CB-B6EE-FCABD59C0006}" destId="{951352FD-D208-4A2B-AABB-90A73E151BBC}" srcOrd="0" destOrd="0" presId="urn:microsoft.com/office/officeart/2005/8/layout/cycle6"/>
    <dgm:cxn modelId="{05FB0A95-AC11-4868-B3D6-C5557BC0C6E3}" srcId="{FEEC7A92-5B04-409F-8793-1A8CABA35103}" destId="{7B3727B8-BA18-40E7-898A-FE3708FDD2CA}" srcOrd="1" destOrd="0" parTransId="{82B1274C-4CB8-4415-9441-9798BF41BE6D}" sibTransId="{A2669184-7780-4729-992A-1A85C11CD8CE}"/>
    <dgm:cxn modelId="{977913A0-9FA3-4BBE-AFBE-195BD25C16B4}" type="presOf" srcId="{98453F29-E846-4FD7-8E6B-90910EB393D6}" destId="{D29DF543-05FD-4F04-9DE4-97A18088DCC8}" srcOrd="0" destOrd="0" presId="urn:microsoft.com/office/officeart/2005/8/layout/cycle6"/>
    <dgm:cxn modelId="{5968BFAB-CAD8-4847-ADAA-772965705403}" srcId="{FEEC7A92-5B04-409F-8793-1A8CABA35103}" destId="{98453F29-E846-4FD7-8E6B-90910EB393D6}" srcOrd="2" destOrd="0" parTransId="{3C7A2AC7-C548-48E7-A9F6-F04DEA98BC8A}" sibTransId="{A60EFA97-F1BF-4CB5-94B5-A1E9B64B06A0}"/>
    <dgm:cxn modelId="{5DEDB4B0-63DB-48F4-8F02-DED7915E5B04}" type="presOf" srcId="{A2669184-7780-4729-992A-1A85C11CD8CE}" destId="{9134C1D7-8A97-4A58-9387-B7E73CD0F522}" srcOrd="0" destOrd="0" presId="urn:microsoft.com/office/officeart/2005/8/layout/cycle6"/>
    <dgm:cxn modelId="{A5F1FCBA-DC85-43C6-9A8C-2EE90394D47D}" srcId="{FEEC7A92-5B04-409F-8793-1A8CABA35103}" destId="{9BD2528F-C66D-43CB-B6EE-FCABD59C0006}" srcOrd="4" destOrd="0" parTransId="{87CB4BAF-0747-4369-836F-1E744C440686}" sibTransId="{77010B88-BE37-420F-931B-B57D23E20DBB}"/>
    <dgm:cxn modelId="{80CFBB0A-BAB9-4635-874B-FAAFE88AAE36}" type="presParOf" srcId="{AD4553C0-0FE6-4464-9F62-D03A73937A38}" destId="{A6CA8216-F9BE-4B80-A258-9E004B1DB580}" srcOrd="0" destOrd="0" presId="urn:microsoft.com/office/officeart/2005/8/layout/cycle6"/>
    <dgm:cxn modelId="{3470A2DA-5560-4BD7-9524-38AAF47B85AA}" type="presParOf" srcId="{AD4553C0-0FE6-4464-9F62-D03A73937A38}" destId="{9345DA02-BB90-4C7D-891C-52E9A95D9665}" srcOrd="1" destOrd="0" presId="urn:microsoft.com/office/officeart/2005/8/layout/cycle6"/>
    <dgm:cxn modelId="{99CF1ED8-A1FF-44FE-A2D5-39A7D9D45FEF}" type="presParOf" srcId="{AD4553C0-0FE6-4464-9F62-D03A73937A38}" destId="{5BBD79D9-7258-4E6B-B563-D9BB78C1C1CE}" srcOrd="2" destOrd="0" presId="urn:microsoft.com/office/officeart/2005/8/layout/cycle6"/>
    <dgm:cxn modelId="{C09137A3-0052-4AFF-88DB-F575020AE017}" type="presParOf" srcId="{AD4553C0-0FE6-4464-9F62-D03A73937A38}" destId="{7C73C4C4-D67E-4E93-977A-CB644DAE8612}" srcOrd="3" destOrd="0" presId="urn:microsoft.com/office/officeart/2005/8/layout/cycle6"/>
    <dgm:cxn modelId="{53856499-C903-4E0F-A20F-13CB0DDA1C51}" type="presParOf" srcId="{AD4553C0-0FE6-4464-9F62-D03A73937A38}" destId="{D26F8E08-D137-4DE2-A3C8-EBED2FA568A8}" srcOrd="4" destOrd="0" presId="urn:microsoft.com/office/officeart/2005/8/layout/cycle6"/>
    <dgm:cxn modelId="{119F8ACD-6586-4394-97A4-C157DD6D5ACE}" type="presParOf" srcId="{AD4553C0-0FE6-4464-9F62-D03A73937A38}" destId="{9134C1D7-8A97-4A58-9387-B7E73CD0F522}" srcOrd="5" destOrd="0" presId="urn:microsoft.com/office/officeart/2005/8/layout/cycle6"/>
    <dgm:cxn modelId="{894305B6-0016-4E18-8864-3FF57EE05F3B}" type="presParOf" srcId="{AD4553C0-0FE6-4464-9F62-D03A73937A38}" destId="{D29DF543-05FD-4F04-9DE4-97A18088DCC8}" srcOrd="6" destOrd="0" presId="urn:microsoft.com/office/officeart/2005/8/layout/cycle6"/>
    <dgm:cxn modelId="{9D76AB68-FEE6-4C38-8806-5C78DB7906CE}" type="presParOf" srcId="{AD4553C0-0FE6-4464-9F62-D03A73937A38}" destId="{C5CD0D83-3F67-4B88-B744-0B14A201CA26}" srcOrd="7" destOrd="0" presId="urn:microsoft.com/office/officeart/2005/8/layout/cycle6"/>
    <dgm:cxn modelId="{234E0EF7-240B-449B-8FFB-4403EE5D6A11}" type="presParOf" srcId="{AD4553C0-0FE6-4464-9F62-D03A73937A38}" destId="{7FB4609E-DC55-4AFA-AACC-C5766F042F4A}" srcOrd="8" destOrd="0" presId="urn:microsoft.com/office/officeart/2005/8/layout/cycle6"/>
    <dgm:cxn modelId="{FAB19342-DDA0-416E-8AF4-94C6D49448EC}" type="presParOf" srcId="{AD4553C0-0FE6-4464-9F62-D03A73937A38}" destId="{0F4ABDF7-7123-49E7-8BD7-148EBB95C4BD}" srcOrd="9" destOrd="0" presId="urn:microsoft.com/office/officeart/2005/8/layout/cycle6"/>
    <dgm:cxn modelId="{0479C072-6791-41A2-B5A8-3288BA6FD304}" type="presParOf" srcId="{AD4553C0-0FE6-4464-9F62-D03A73937A38}" destId="{F7D7AECC-166B-4E5A-A4A8-367992A74ED0}" srcOrd="10" destOrd="0" presId="urn:microsoft.com/office/officeart/2005/8/layout/cycle6"/>
    <dgm:cxn modelId="{898B05BD-8798-4A01-87DB-10146235E314}" type="presParOf" srcId="{AD4553C0-0FE6-4464-9F62-D03A73937A38}" destId="{5A16D349-78E8-48BD-9D23-7C3DF98CEBAA}" srcOrd="11" destOrd="0" presId="urn:microsoft.com/office/officeart/2005/8/layout/cycle6"/>
    <dgm:cxn modelId="{E0D4AC42-E61D-426F-B05F-EFD5BAA8E4F2}" type="presParOf" srcId="{AD4553C0-0FE6-4464-9F62-D03A73937A38}" destId="{951352FD-D208-4A2B-AABB-90A73E151BBC}" srcOrd="12" destOrd="0" presId="urn:microsoft.com/office/officeart/2005/8/layout/cycle6"/>
    <dgm:cxn modelId="{BC2FA56C-1684-4F72-ABF0-48DB6C3F1B76}" type="presParOf" srcId="{AD4553C0-0FE6-4464-9F62-D03A73937A38}" destId="{9B9215D3-C021-49E2-8C34-77331AC1D016}" srcOrd="13" destOrd="0" presId="urn:microsoft.com/office/officeart/2005/8/layout/cycle6"/>
    <dgm:cxn modelId="{D6CC5FA9-7409-4B15-A162-BB960A9063E1}" type="presParOf" srcId="{AD4553C0-0FE6-4464-9F62-D03A73937A38}" destId="{D2F6B432-B11E-4A49-ADDE-B323A55AC6C6}" srcOrd="14" destOrd="0" presId="urn:microsoft.com/office/officeart/2005/8/layout/cycle6"/>
  </dgm:cxnLst>
  <dgm:bg/>
  <dgm:whole>
    <a:ln w="76200"/>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FEEC7A92-5B04-409F-8793-1A8CABA35103}" type="doc">
      <dgm:prSet loTypeId="urn:microsoft.com/office/officeart/2005/8/layout/cycle6" loCatId="cycle" qsTypeId="urn:microsoft.com/office/officeart/2005/8/quickstyle/simple1" qsCatId="simple" csTypeId="urn:microsoft.com/office/officeart/2005/8/colors/accent1_2" csCatId="accent1" phldr="1"/>
      <dgm:spPr/>
      <dgm:t>
        <a:bodyPr/>
        <a:lstStyle/>
        <a:p>
          <a:endParaRPr lang="en-GB"/>
        </a:p>
      </dgm:t>
    </dgm:pt>
    <dgm:pt modelId="{33846771-7F6A-4E83-B361-5FFC6615BE83}">
      <dgm:prSet phldrT="[Text]" custT="1"/>
      <dgm:spPr/>
      <dgm:t>
        <a:bodyPr/>
        <a:lstStyle/>
        <a:p>
          <a:r>
            <a:rPr lang="cy-GB" sz="1800" dirty="0">
              <a:latin typeface="Arial" panose="020B0604020202020204" pitchFamily="34" charset="0"/>
              <a:cs typeface="Arial" panose="020B0604020202020204" pitchFamily="34" charset="0"/>
            </a:rPr>
            <a:t>Dealltwriaeth gysyniadol</a:t>
          </a:r>
          <a:endParaRPr lang="en-GB" sz="1800" dirty="0">
            <a:latin typeface="Arial" panose="020B0604020202020204" pitchFamily="34" charset="0"/>
            <a:cs typeface="Arial" panose="020B0604020202020204" pitchFamily="34" charset="0"/>
          </a:endParaRPr>
        </a:p>
      </dgm:t>
    </dgm:pt>
    <dgm:pt modelId="{FA8313DB-1B24-44B5-BB08-B25B1BFE4801}" type="parTrans" cxnId="{80528E2D-F0BF-4CC7-923A-CC1D6C9B1BE8}">
      <dgm:prSet/>
      <dgm:spPr/>
      <dgm:t>
        <a:bodyPr/>
        <a:lstStyle/>
        <a:p>
          <a:endParaRPr lang="en-GB" sz="2400"/>
        </a:p>
      </dgm:t>
    </dgm:pt>
    <dgm:pt modelId="{63FD9463-8820-4850-AE50-83586BDB6A54}" type="sibTrans" cxnId="{80528E2D-F0BF-4CC7-923A-CC1D6C9B1BE8}">
      <dgm:prSet>
        <dgm:style>
          <a:lnRef idx="3">
            <a:schemeClr val="accent1"/>
          </a:lnRef>
          <a:fillRef idx="0">
            <a:schemeClr val="accent1"/>
          </a:fillRef>
          <a:effectRef idx="2">
            <a:schemeClr val="accent1"/>
          </a:effectRef>
          <a:fontRef idx="minor">
            <a:schemeClr val="tx1"/>
          </a:fontRef>
        </dgm:style>
      </dgm:prSet>
      <dgm:spPr/>
      <dgm:t>
        <a:bodyPr/>
        <a:lstStyle/>
        <a:p>
          <a:endParaRPr lang="en-GB" sz="2400"/>
        </a:p>
      </dgm:t>
    </dgm:pt>
    <dgm:pt modelId="{7B3727B8-BA18-40E7-898A-FE3708FDD2CA}">
      <dgm:prSet phldrT="[Text]" custT="1"/>
      <dgm:spPr/>
      <dgm:t>
        <a:bodyPr/>
        <a:lstStyle/>
        <a:p>
          <a:r>
            <a:rPr lang="cy-GB" sz="1800" dirty="0">
              <a:latin typeface="Arial" panose="020B0604020202020204" pitchFamily="34" charset="0"/>
              <a:cs typeface="Arial" panose="020B0604020202020204" pitchFamily="34" charset="0"/>
            </a:rPr>
            <a:t>Cyfathrebu â symbolau</a:t>
          </a:r>
          <a:endParaRPr lang="en-GB" sz="1800" dirty="0">
            <a:latin typeface="Arial" panose="020B0604020202020204" pitchFamily="34" charset="0"/>
            <a:cs typeface="Arial" panose="020B0604020202020204" pitchFamily="34" charset="0"/>
          </a:endParaRPr>
        </a:p>
      </dgm:t>
    </dgm:pt>
    <dgm:pt modelId="{82B1274C-4CB8-4415-9441-9798BF41BE6D}" type="parTrans" cxnId="{05FB0A95-AC11-4868-B3D6-C5557BC0C6E3}">
      <dgm:prSet/>
      <dgm:spPr/>
      <dgm:t>
        <a:bodyPr/>
        <a:lstStyle/>
        <a:p>
          <a:endParaRPr lang="en-GB" sz="2400"/>
        </a:p>
      </dgm:t>
    </dgm:pt>
    <dgm:pt modelId="{A2669184-7780-4729-992A-1A85C11CD8CE}" type="sibTrans" cxnId="{05FB0A95-AC11-4868-B3D6-C5557BC0C6E3}">
      <dgm:prSet>
        <dgm:style>
          <a:lnRef idx="3">
            <a:schemeClr val="accent1"/>
          </a:lnRef>
          <a:fillRef idx="0">
            <a:schemeClr val="accent1"/>
          </a:fillRef>
          <a:effectRef idx="2">
            <a:schemeClr val="accent1"/>
          </a:effectRef>
          <a:fontRef idx="minor">
            <a:schemeClr val="tx1"/>
          </a:fontRef>
        </dgm:style>
      </dgm:prSet>
      <dgm:spPr/>
      <dgm:t>
        <a:bodyPr/>
        <a:lstStyle/>
        <a:p>
          <a:endParaRPr lang="en-GB" sz="2400"/>
        </a:p>
      </dgm:t>
    </dgm:pt>
    <dgm:pt modelId="{98453F29-E846-4FD7-8E6B-90910EB393D6}">
      <dgm:prSet phldrT="[Text]" custT="1"/>
      <dgm:spPr/>
      <dgm:t>
        <a:bodyPr/>
        <a:lstStyle/>
        <a:p>
          <a:r>
            <a:rPr lang="cy-GB" sz="1800" dirty="0">
              <a:latin typeface="Arial" panose="020B0604020202020204" pitchFamily="34" charset="0"/>
              <a:cs typeface="Arial" panose="020B0604020202020204" pitchFamily="34" charset="0"/>
            </a:rPr>
            <a:t>Cymhwysedd strategol</a:t>
          </a:r>
          <a:endParaRPr lang="en-GB" sz="1800" dirty="0">
            <a:latin typeface="Arial" panose="020B0604020202020204" pitchFamily="34" charset="0"/>
            <a:cs typeface="Arial" panose="020B0604020202020204" pitchFamily="34" charset="0"/>
          </a:endParaRPr>
        </a:p>
      </dgm:t>
    </dgm:pt>
    <dgm:pt modelId="{3C7A2AC7-C548-48E7-A9F6-F04DEA98BC8A}" type="parTrans" cxnId="{5968BFAB-CAD8-4847-ADAA-772965705403}">
      <dgm:prSet/>
      <dgm:spPr/>
      <dgm:t>
        <a:bodyPr/>
        <a:lstStyle/>
        <a:p>
          <a:endParaRPr lang="en-GB" sz="2400"/>
        </a:p>
      </dgm:t>
    </dgm:pt>
    <dgm:pt modelId="{A60EFA97-F1BF-4CB5-94B5-A1E9B64B06A0}" type="sibTrans" cxnId="{5968BFAB-CAD8-4847-ADAA-772965705403}">
      <dgm:prSet>
        <dgm:style>
          <a:lnRef idx="3">
            <a:schemeClr val="accent1"/>
          </a:lnRef>
          <a:fillRef idx="0">
            <a:schemeClr val="accent1"/>
          </a:fillRef>
          <a:effectRef idx="2">
            <a:schemeClr val="accent1"/>
          </a:effectRef>
          <a:fontRef idx="minor">
            <a:schemeClr val="tx1"/>
          </a:fontRef>
        </dgm:style>
      </dgm:prSet>
      <dgm:spPr/>
      <dgm:t>
        <a:bodyPr/>
        <a:lstStyle/>
        <a:p>
          <a:endParaRPr lang="en-GB" sz="2400"/>
        </a:p>
      </dgm:t>
    </dgm:pt>
    <dgm:pt modelId="{9BD2528F-C66D-43CB-B6EE-FCABD59C0006}">
      <dgm:prSet phldrT="[Text]" custT="1"/>
      <dgm:spPr/>
      <dgm:t>
        <a:bodyPr/>
        <a:lstStyle/>
        <a:p>
          <a:r>
            <a:rPr lang="cy-GB" sz="1800" noProof="0" dirty="0">
              <a:latin typeface="Arial" panose="020B0604020202020204" pitchFamily="34" charset="0"/>
              <a:cs typeface="Arial" panose="020B0604020202020204" pitchFamily="34" charset="0"/>
            </a:rPr>
            <a:t>Rhuglder</a:t>
          </a:r>
        </a:p>
      </dgm:t>
    </dgm:pt>
    <dgm:pt modelId="{87CB4BAF-0747-4369-836F-1E744C440686}" type="parTrans" cxnId="{A5F1FCBA-DC85-43C6-9A8C-2EE90394D47D}">
      <dgm:prSet/>
      <dgm:spPr/>
      <dgm:t>
        <a:bodyPr/>
        <a:lstStyle/>
        <a:p>
          <a:endParaRPr lang="en-GB" sz="2400"/>
        </a:p>
      </dgm:t>
    </dgm:pt>
    <dgm:pt modelId="{77010B88-BE37-420F-931B-B57D23E20DBB}" type="sibTrans" cxnId="{A5F1FCBA-DC85-43C6-9A8C-2EE90394D47D}">
      <dgm:prSet>
        <dgm:style>
          <a:lnRef idx="3">
            <a:schemeClr val="accent1"/>
          </a:lnRef>
          <a:fillRef idx="0">
            <a:schemeClr val="accent1"/>
          </a:fillRef>
          <a:effectRef idx="2">
            <a:schemeClr val="accent1"/>
          </a:effectRef>
          <a:fontRef idx="minor">
            <a:schemeClr val="tx1"/>
          </a:fontRef>
        </dgm:style>
      </dgm:prSet>
      <dgm:spPr/>
      <dgm:t>
        <a:bodyPr/>
        <a:lstStyle/>
        <a:p>
          <a:endParaRPr lang="en-GB" sz="2400"/>
        </a:p>
      </dgm:t>
    </dgm:pt>
    <dgm:pt modelId="{45C33BA4-76CA-4D6D-9DA0-F799F56363DA}">
      <dgm:prSet phldrT="[Text]" custT="1"/>
      <dgm:spPr/>
      <dgm:t>
        <a:bodyPr/>
        <a:lstStyle/>
        <a:p>
          <a:r>
            <a:rPr lang="cy-GB" sz="1800" dirty="0">
              <a:latin typeface="Arial" panose="020B0604020202020204" pitchFamily="34" charset="0"/>
              <a:cs typeface="Arial" panose="020B0604020202020204" pitchFamily="34" charset="0"/>
            </a:rPr>
            <a:t>Rhesymu rhesymegol</a:t>
          </a:r>
          <a:endParaRPr lang="en-GB" sz="1800" dirty="0">
            <a:latin typeface="Arial" panose="020B0604020202020204" pitchFamily="34" charset="0"/>
            <a:cs typeface="Arial" panose="020B0604020202020204" pitchFamily="34" charset="0"/>
          </a:endParaRPr>
        </a:p>
      </dgm:t>
    </dgm:pt>
    <dgm:pt modelId="{23E5C65A-8924-4DFB-8456-5235E6562055}" type="parTrans" cxnId="{45F14B2F-71F6-4369-9958-9CFCAFA0805F}">
      <dgm:prSet/>
      <dgm:spPr/>
      <dgm:t>
        <a:bodyPr/>
        <a:lstStyle/>
        <a:p>
          <a:endParaRPr lang="en-GB" sz="2400"/>
        </a:p>
      </dgm:t>
    </dgm:pt>
    <dgm:pt modelId="{9133F020-E1FF-4C21-A1C6-3B6A8B150CC9}" type="sibTrans" cxnId="{45F14B2F-71F6-4369-9958-9CFCAFA0805F}">
      <dgm:prSet>
        <dgm:style>
          <a:lnRef idx="3">
            <a:schemeClr val="accent1"/>
          </a:lnRef>
          <a:fillRef idx="0">
            <a:schemeClr val="accent1"/>
          </a:fillRef>
          <a:effectRef idx="2">
            <a:schemeClr val="accent1"/>
          </a:effectRef>
          <a:fontRef idx="minor">
            <a:schemeClr val="tx1"/>
          </a:fontRef>
        </dgm:style>
      </dgm:prSet>
      <dgm:spPr/>
      <dgm:t>
        <a:bodyPr/>
        <a:lstStyle/>
        <a:p>
          <a:endParaRPr lang="en-GB" sz="2400"/>
        </a:p>
      </dgm:t>
    </dgm:pt>
    <dgm:pt modelId="{AD4553C0-0FE6-4464-9F62-D03A73937A38}" type="pres">
      <dgm:prSet presAssocID="{FEEC7A92-5B04-409F-8793-1A8CABA35103}" presName="cycle" presStyleCnt="0">
        <dgm:presLayoutVars>
          <dgm:dir/>
          <dgm:resizeHandles val="exact"/>
        </dgm:presLayoutVars>
      </dgm:prSet>
      <dgm:spPr/>
    </dgm:pt>
    <dgm:pt modelId="{A6CA8216-F9BE-4B80-A258-9E004B1DB580}" type="pres">
      <dgm:prSet presAssocID="{33846771-7F6A-4E83-B361-5FFC6615BE83}" presName="node" presStyleLbl="node1" presStyleIdx="0" presStyleCnt="5" custScaleX="133100" custScaleY="85953">
        <dgm:presLayoutVars>
          <dgm:bulletEnabled val="1"/>
        </dgm:presLayoutVars>
      </dgm:prSet>
      <dgm:spPr/>
    </dgm:pt>
    <dgm:pt modelId="{9345DA02-BB90-4C7D-891C-52E9A95D9665}" type="pres">
      <dgm:prSet presAssocID="{33846771-7F6A-4E83-B361-5FFC6615BE83}" presName="spNode" presStyleCnt="0"/>
      <dgm:spPr/>
    </dgm:pt>
    <dgm:pt modelId="{5BBD79D9-7258-4E6B-B563-D9BB78C1C1CE}" type="pres">
      <dgm:prSet presAssocID="{63FD9463-8820-4850-AE50-83586BDB6A54}" presName="sibTrans" presStyleLbl="sibTrans1D1" presStyleIdx="0" presStyleCnt="5"/>
      <dgm:spPr/>
    </dgm:pt>
    <dgm:pt modelId="{7C73C4C4-D67E-4E93-977A-CB644DAE8612}" type="pres">
      <dgm:prSet presAssocID="{7B3727B8-BA18-40E7-898A-FE3708FDD2CA}" presName="node" presStyleLbl="node1" presStyleIdx="1" presStyleCnt="5" custScaleX="133100" custScaleY="85704" custRadScaleRad="97608" custRadScaleInc="20861">
        <dgm:presLayoutVars>
          <dgm:bulletEnabled val="1"/>
        </dgm:presLayoutVars>
      </dgm:prSet>
      <dgm:spPr/>
    </dgm:pt>
    <dgm:pt modelId="{D26F8E08-D137-4DE2-A3C8-EBED2FA568A8}" type="pres">
      <dgm:prSet presAssocID="{7B3727B8-BA18-40E7-898A-FE3708FDD2CA}" presName="spNode" presStyleCnt="0"/>
      <dgm:spPr/>
    </dgm:pt>
    <dgm:pt modelId="{9134C1D7-8A97-4A58-9387-B7E73CD0F522}" type="pres">
      <dgm:prSet presAssocID="{A2669184-7780-4729-992A-1A85C11CD8CE}" presName="sibTrans" presStyleLbl="sibTrans1D1" presStyleIdx="1" presStyleCnt="5"/>
      <dgm:spPr/>
    </dgm:pt>
    <dgm:pt modelId="{D29DF543-05FD-4F04-9DE4-97A18088DCC8}" type="pres">
      <dgm:prSet presAssocID="{98453F29-E846-4FD7-8E6B-90910EB393D6}" presName="node" presStyleLbl="node1" presStyleIdx="2" presStyleCnt="5" custScaleX="133100" custScaleY="90985" custRadScaleRad="101913" custRadScaleInc="-6064">
        <dgm:presLayoutVars>
          <dgm:bulletEnabled val="1"/>
        </dgm:presLayoutVars>
      </dgm:prSet>
      <dgm:spPr/>
    </dgm:pt>
    <dgm:pt modelId="{C5CD0D83-3F67-4B88-B744-0B14A201CA26}" type="pres">
      <dgm:prSet presAssocID="{98453F29-E846-4FD7-8E6B-90910EB393D6}" presName="spNode" presStyleCnt="0"/>
      <dgm:spPr/>
    </dgm:pt>
    <dgm:pt modelId="{7FB4609E-DC55-4AFA-AACC-C5766F042F4A}" type="pres">
      <dgm:prSet presAssocID="{A60EFA97-F1BF-4CB5-94B5-A1E9B64B06A0}" presName="sibTrans" presStyleLbl="sibTrans1D1" presStyleIdx="2" presStyleCnt="5"/>
      <dgm:spPr/>
    </dgm:pt>
    <dgm:pt modelId="{0F4ABDF7-7123-49E7-8BD7-148EBB95C4BD}" type="pres">
      <dgm:prSet presAssocID="{45C33BA4-76CA-4D6D-9DA0-F799F56363DA}" presName="node" presStyleLbl="node1" presStyleIdx="3" presStyleCnt="5" custScaleX="133100" custScaleY="90983">
        <dgm:presLayoutVars>
          <dgm:bulletEnabled val="1"/>
        </dgm:presLayoutVars>
      </dgm:prSet>
      <dgm:spPr/>
    </dgm:pt>
    <dgm:pt modelId="{F7D7AECC-166B-4E5A-A4A8-367992A74ED0}" type="pres">
      <dgm:prSet presAssocID="{45C33BA4-76CA-4D6D-9DA0-F799F56363DA}" presName="spNode" presStyleCnt="0"/>
      <dgm:spPr/>
    </dgm:pt>
    <dgm:pt modelId="{5A16D349-78E8-48BD-9D23-7C3DF98CEBAA}" type="pres">
      <dgm:prSet presAssocID="{9133F020-E1FF-4C21-A1C6-3B6A8B150CC9}" presName="sibTrans" presStyleLbl="sibTrans1D1" presStyleIdx="3" presStyleCnt="5"/>
      <dgm:spPr/>
    </dgm:pt>
    <dgm:pt modelId="{951352FD-D208-4A2B-AABB-90A73E151BBC}" type="pres">
      <dgm:prSet presAssocID="{9BD2528F-C66D-43CB-B6EE-FCABD59C0006}" presName="node" presStyleLbl="node1" presStyleIdx="4" presStyleCnt="5" custScaleX="133100" custScaleY="60532" custRadScaleRad="95785" custRadScaleInc="-46544">
        <dgm:presLayoutVars>
          <dgm:bulletEnabled val="1"/>
        </dgm:presLayoutVars>
      </dgm:prSet>
      <dgm:spPr/>
    </dgm:pt>
    <dgm:pt modelId="{9B9215D3-C021-49E2-8C34-77331AC1D016}" type="pres">
      <dgm:prSet presAssocID="{9BD2528F-C66D-43CB-B6EE-FCABD59C0006}" presName="spNode" presStyleCnt="0"/>
      <dgm:spPr/>
    </dgm:pt>
    <dgm:pt modelId="{D2F6B432-B11E-4A49-ADDE-B323A55AC6C6}" type="pres">
      <dgm:prSet presAssocID="{77010B88-BE37-420F-931B-B57D23E20DBB}" presName="sibTrans" presStyleLbl="sibTrans1D1" presStyleIdx="4" presStyleCnt="5"/>
      <dgm:spPr/>
    </dgm:pt>
  </dgm:ptLst>
  <dgm:cxnLst>
    <dgm:cxn modelId="{2846D804-17AE-4C99-B065-CC3E37D8E4C7}" type="presOf" srcId="{A60EFA97-F1BF-4CB5-94B5-A1E9B64B06A0}" destId="{7FB4609E-DC55-4AFA-AACC-C5766F042F4A}" srcOrd="0" destOrd="0" presId="urn:microsoft.com/office/officeart/2005/8/layout/cycle6"/>
    <dgm:cxn modelId="{3A203D08-6A22-4270-817C-5685F1C41F16}" type="presOf" srcId="{33846771-7F6A-4E83-B361-5FFC6615BE83}" destId="{A6CA8216-F9BE-4B80-A258-9E004B1DB580}" srcOrd="0" destOrd="0" presId="urn:microsoft.com/office/officeart/2005/8/layout/cycle6"/>
    <dgm:cxn modelId="{177DB516-9597-4A60-B29A-FB26ADE126E7}" type="presOf" srcId="{63FD9463-8820-4850-AE50-83586BDB6A54}" destId="{5BBD79D9-7258-4E6B-B563-D9BB78C1C1CE}" srcOrd="0" destOrd="0" presId="urn:microsoft.com/office/officeart/2005/8/layout/cycle6"/>
    <dgm:cxn modelId="{D0878224-9DF0-4144-A43E-7848D178399F}" type="presOf" srcId="{7B3727B8-BA18-40E7-898A-FE3708FDD2CA}" destId="{7C73C4C4-D67E-4E93-977A-CB644DAE8612}" srcOrd="0" destOrd="0" presId="urn:microsoft.com/office/officeart/2005/8/layout/cycle6"/>
    <dgm:cxn modelId="{80528E2D-F0BF-4CC7-923A-CC1D6C9B1BE8}" srcId="{FEEC7A92-5B04-409F-8793-1A8CABA35103}" destId="{33846771-7F6A-4E83-B361-5FFC6615BE83}" srcOrd="0" destOrd="0" parTransId="{FA8313DB-1B24-44B5-BB08-B25B1BFE4801}" sibTransId="{63FD9463-8820-4850-AE50-83586BDB6A54}"/>
    <dgm:cxn modelId="{45F14B2F-71F6-4369-9958-9CFCAFA0805F}" srcId="{FEEC7A92-5B04-409F-8793-1A8CABA35103}" destId="{45C33BA4-76CA-4D6D-9DA0-F799F56363DA}" srcOrd="3" destOrd="0" parTransId="{23E5C65A-8924-4DFB-8456-5235E6562055}" sibTransId="{9133F020-E1FF-4C21-A1C6-3B6A8B150CC9}"/>
    <dgm:cxn modelId="{9FEB023C-0868-4D9A-99BD-88C35E669E3E}" type="presOf" srcId="{FEEC7A92-5B04-409F-8793-1A8CABA35103}" destId="{AD4553C0-0FE6-4464-9F62-D03A73937A38}" srcOrd="0" destOrd="0" presId="urn:microsoft.com/office/officeart/2005/8/layout/cycle6"/>
    <dgm:cxn modelId="{E3F0615F-B53D-461F-8D3E-58B7F3CF9A47}" type="presOf" srcId="{45C33BA4-76CA-4D6D-9DA0-F799F56363DA}" destId="{0F4ABDF7-7123-49E7-8BD7-148EBB95C4BD}" srcOrd="0" destOrd="0" presId="urn:microsoft.com/office/officeart/2005/8/layout/cycle6"/>
    <dgm:cxn modelId="{4BD75382-F8A5-492A-8910-2E7E7A61EB81}" type="presOf" srcId="{77010B88-BE37-420F-931B-B57D23E20DBB}" destId="{D2F6B432-B11E-4A49-ADDE-B323A55AC6C6}" srcOrd="0" destOrd="0" presId="urn:microsoft.com/office/officeart/2005/8/layout/cycle6"/>
    <dgm:cxn modelId="{5891C98B-1718-4E35-8DF3-C3822999F718}" type="presOf" srcId="{9133F020-E1FF-4C21-A1C6-3B6A8B150CC9}" destId="{5A16D349-78E8-48BD-9D23-7C3DF98CEBAA}" srcOrd="0" destOrd="0" presId="urn:microsoft.com/office/officeart/2005/8/layout/cycle6"/>
    <dgm:cxn modelId="{FC30DE8E-2A5C-4D97-B941-24705789082E}" type="presOf" srcId="{9BD2528F-C66D-43CB-B6EE-FCABD59C0006}" destId="{951352FD-D208-4A2B-AABB-90A73E151BBC}" srcOrd="0" destOrd="0" presId="urn:microsoft.com/office/officeart/2005/8/layout/cycle6"/>
    <dgm:cxn modelId="{05FB0A95-AC11-4868-B3D6-C5557BC0C6E3}" srcId="{FEEC7A92-5B04-409F-8793-1A8CABA35103}" destId="{7B3727B8-BA18-40E7-898A-FE3708FDD2CA}" srcOrd="1" destOrd="0" parTransId="{82B1274C-4CB8-4415-9441-9798BF41BE6D}" sibTransId="{A2669184-7780-4729-992A-1A85C11CD8CE}"/>
    <dgm:cxn modelId="{977913A0-9FA3-4BBE-AFBE-195BD25C16B4}" type="presOf" srcId="{98453F29-E846-4FD7-8E6B-90910EB393D6}" destId="{D29DF543-05FD-4F04-9DE4-97A18088DCC8}" srcOrd="0" destOrd="0" presId="urn:microsoft.com/office/officeart/2005/8/layout/cycle6"/>
    <dgm:cxn modelId="{5968BFAB-CAD8-4847-ADAA-772965705403}" srcId="{FEEC7A92-5B04-409F-8793-1A8CABA35103}" destId="{98453F29-E846-4FD7-8E6B-90910EB393D6}" srcOrd="2" destOrd="0" parTransId="{3C7A2AC7-C548-48E7-A9F6-F04DEA98BC8A}" sibTransId="{A60EFA97-F1BF-4CB5-94B5-A1E9B64B06A0}"/>
    <dgm:cxn modelId="{5DEDB4B0-63DB-48F4-8F02-DED7915E5B04}" type="presOf" srcId="{A2669184-7780-4729-992A-1A85C11CD8CE}" destId="{9134C1D7-8A97-4A58-9387-B7E73CD0F522}" srcOrd="0" destOrd="0" presId="urn:microsoft.com/office/officeart/2005/8/layout/cycle6"/>
    <dgm:cxn modelId="{A5F1FCBA-DC85-43C6-9A8C-2EE90394D47D}" srcId="{FEEC7A92-5B04-409F-8793-1A8CABA35103}" destId="{9BD2528F-C66D-43CB-B6EE-FCABD59C0006}" srcOrd="4" destOrd="0" parTransId="{87CB4BAF-0747-4369-836F-1E744C440686}" sibTransId="{77010B88-BE37-420F-931B-B57D23E20DBB}"/>
    <dgm:cxn modelId="{80CFBB0A-BAB9-4635-874B-FAAFE88AAE36}" type="presParOf" srcId="{AD4553C0-0FE6-4464-9F62-D03A73937A38}" destId="{A6CA8216-F9BE-4B80-A258-9E004B1DB580}" srcOrd="0" destOrd="0" presId="urn:microsoft.com/office/officeart/2005/8/layout/cycle6"/>
    <dgm:cxn modelId="{3470A2DA-5560-4BD7-9524-38AAF47B85AA}" type="presParOf" srcId="{AD4553C0-0FE6-4464-9F62-D03A73937A38}" destId="{9345DA02-BB90-4C7D-891C-52E9A95D9665}" srcOrd="1" destOrd="0" presId="urn:microsoft.com/office/officeart/2005/8/layout/cycle6"/>
    <dgm:cxn modelId="{99CF1ED8-A1FF-44FE-A2D5-39A7D9D45FEF}" type="presParOf" srcId="{AD4553C0-0FE6-4464-9F62-D03A73937A38}" destId="{5BBD79D9-7258-4E6B-B563-D9BB78C1C1CE}" srcOrd="2" destOrd="0" presId="urn:microsoft.com/office/officeart/2005/8/layout/cycle6"/>
    <dgm:cxn modelId="{C09137A3-0052-4AFF-88DB-F575020AE017}" type="presParOf" srcId="{AD4553C0-0FE6-4464-9F62-D03A73937A38}" destId="{7C73C4C4-D67E-4E93-977A-CB644DAE8612}" srcOrd="3" destOrd="0" presId="urn:microsoft.com/office/officeart/2005/8/layout/cycle6"/>
    <dgm:cxn modelId="{53856499-C903-4E0F-A20F-13CB0DDA1C51}" type="presParOf" srcId="{AD4553C0-0FE6-4464-9F62-D03A73937A38}" destId="{D26F8E08-D137-4DE2-A3C8-EBED2FA568A8}" srcOrd="4" destOrd="0" presId="urn:microsoft.com/office/officeart/2005/8/layout/cycle6"/>
    <dgm:cxn modelId="{119F8ACD-6586-4394-97A4-C157DD6D5ACE}" type="presParOf" srcId="{AD4553C0-0FE6-4464-9F62-D03A73937A38}" destId="{9134C1D7-8A97-4A58-9387-B7E73CD0F522}" srcOrd="5" destOrd="0" presId="urn:microsoft.com/office/officeart/2005/8/layout/cycle6"/>
    <dgm:cxn modelId="{894305B6-0016-4E18-8864-3FF57EE05F3B}" type="presParOf" srcId="{AD4553C0-0FE6-4464-9F62-D03A73937A38}" destId="{D29DF543-05FD-4F04-9DE4-97A18088DCC8}" srcOrd="6" destOrd="0" presId="urn:microsoft.com/office/officeart/2005/8/layout/cycle6"/>
    <dgm:cxn modelId="{9D76AB68-FEE6-4C38-8806-5C78DB7906CE}" type="presParOf" srcId="{AD4553C0-0FE6-4464-9F62-D03A73937A38}" destId="{C5CD0D83-3F67-4B88-B744-0B14A201CA26}" srcOrd="7" destOrd="0" presId="urn:microsoft.com/office/officeart/2005/8/layout/cycle6"/>
    <dgm:cxn modelId="{234E0EF7-240B-449B-8FFB-4403EE5D6A11}" type="presParOf" srcId="{AD4553C0-0FE6-4464-9F62-D03A73937A38}" destId="{7FB4609E-DC55-4AFA-AACC-C5766F042F4A}" srcOrd="8" destOrd="0" presId="urn:microsoft.com/office/officeart/2005/8/layout/cycle6"/>
    <dgm:cxn modelId="{FAB19342-DDA0-416E-8AF4-94C6D49448EC}" type="presParOf" srcId="{AD4553C0-0FE6-4464-9F62-D03A73937A38}" destId="{0F4ABDF7-7123-49E7-8BD7-148EBB95C4BD}" srcOrd="9" destOrd="0" presId="urn:microsoft.com/office/officeart/2005/8/layout/cycle6"/>
    <dgm:cxn modelId="{0479C072-6791-41A2-B5A8-3288BA6FD304}" type="presParOf" srcId="{AD4553C0-0FE6-4464-9F62-D03A73937A38}" destId="{F7D7AECC-166B-4E5A-A4A8-367992A74ED0}" srcOrd="10" destOrd="0" presId="urn:microsoft.com/office/officeart/2005/8/layout/cycle6"/>
    <dgm:cxn modelId="{898B05BD-8798-4A01-87DB-10146235E314}" type="presParOf" srcId="{AD4553C0-0FE6-4464-9F62-D03A73937A38}" destId="{5A16D349-78E8-48BD-9D23-7C3DF98CEBAA}" srcOrd="11" destOrd="0" presId="urn:microsoft.com/office/officeart/2005/8/layout/cycle6"/>
    <dgm:cxn modelId="{E0D4AC42-E61D-426F-B05F-EFD5BAA8E4F2}" type="presParOf" srcId="{AD4553C0-0FE6-4464-9F62-D03A73937A38}" destId="{951352FD-D208-4A2B-AABB-90A73E151BBC}" srcOrd="12" destOrd="0" presId="urn:microsoft.com/office/officeart/2005/8/layout/cycle6"/>
    <dgm:cxn modelId="{BC2FA56C-1684-4F72-ABF0-48DB6C3F1B76}" type="presParOf" srcId="{AD4553C0-0FE6-4464-9F62-D03A73937A38}" destId="{9B9215D3-C021-49E2-8C34-77331AC1D016}" srcOrd="13" destOrd="0" presId="urn:microsoft.com/office/officeart/2005/8/layout/cycle6"/>
    <dgm:cxn modelId="{D6CC5FA9-7409-4B15-A162-BB960A9063E1}" type="presParOf" srcId="{AD4553C0-0FE6-4464-9F62-D03A73937A38}" destId="{D2F6B432-B11E-4A49-ADDE-B323A55AC6C6}" srcOrd="14" destOrd="0" presId="urn:microsoft.com/office/officeart/2005/8/layout/cycle6"/>
  </dgm:cxnLst>
  <dgm:bg/>
  <dgm:whole>
    <a:ln w="76200"/>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FEEC7A92-5B04-409F-8793-1A8CABA35103}" type="doc">
      <dgm:prSet loTypeId="urn:microsoft.com/office/officeart/2005/8/layout/cycle6" loCatId="cycle" qsTypeId="urn:microsoft.com/office/officeart/2005/8/quickstyle/simple1" qsCatId="simple" csTypeId="urn:microsoft.com/office/officeart/2005/8/colors/accent1_2" csCatId="accent1" phldr="1"/>
      <dgm:spPr/>
      <dgm:t>
        <a:bodyPr/>
        <a:lstStyle/>
        <a:p>
          <a:endParaRPr lang="en-GB"/>
        </a:p>
      </dgm:t>
    </dgm:pt>
    <dgm:pt modelId="{33846771-7F6A-4E83-B361-5FFC6615BE83}">
      <dgm:prSet phldrT="[Text]" custT="1"/>
      <dgm:spPr/>
      <dgm:t>
        <a:bodyPr/>
        <a:lstStyle/>
        <a:p>
          <a:r>
            <a:rPr lang="en-GB" sz="1800" noProof="0" dirty="0">
              <a:latin typeface="Arial" panose="020B0604020202020204" pitchFamily="34" charset="0"/>
              <a:cs typeface="Arial" panose="020B0604020202020204" pitchFamily="34" charset="0"/>
            </a:rPr>
            <a:t>Conceptual understanding</a:t>
          </a:r>
        </a:p>
      </dgm:t>
    </dgm:pt>
    <dgm:pt modelId="{FA8313DB-1B24-44B5-BB08-B25B1BFE4801}" type="parTrans" cxnId="{80528E2D-F0BF-4CC7-923A-CC1D6C9B1BE8}">
      <dgm:prSet/>
      <dgm:spPr/>
      <dgm:t>
        <a:bodyPr/>
        <a:lstStyle/>
        <a:p>
          <a:endParaRPr lang="en-GB" sz="2400"/>
        </a:p>
      </dgm:t>
    </dgm:pt>
    <dgm:pt modelId="{63FD9463-8820-4850-AE50-83586BDB6A54}" type="sibTrans" cxnId="{80528E2D-F0BF-4CC7-923A-CC1D6C9B1BE8}">
      <dgm:prSet>
        <dgm:style>
          <a:lnRef idx="3">
            <a:schemeClr val="accent1"/>
          </a:lnRef>
          <a:fillRef idx="0">
            <a:schemeClr val="accent1"/>
          </a:fillRef>
          <a:effectRef idx="2">
            <a:schemeClr val="accent1"/>
          </a:effectRef>
          <a:fontRef idx="minor">
            <a:schemeClr val="tx1"/>
          </a:fontRef>
        </dgm:style>
      </dgm:prSet>
      <dgm:spPr/>
      <dgm:t>
        <a:bodyPr/>
        <a:lstStyle/>
        <a:p>
          <a:endParaRPr lang="en-GB" sz="2400"/>
        </a:p>
      </dgm:t>
    </dgm:pt>
    <dgm:pt modelId="{7B3727B8-BA18-40E7-898A-FE3708FDD2CA}">
      <dgm:prSet phldrT="[Text]" custT="1"/>
      <dgm:spPr/>
      <dgm:t>
        <a:bodyPr/>
        <a:lstStyle/>
        <a:p>
          <a:r>
            <a:rPr lang="en-GB" sz="1800" noProof="0" dirty="0">
              <a:latin typeface="Arial"/>
              <a:cs typeface="Arial"/>
            </a:rPr>
            <a:t>Communicating using symbols</a:t>
          </a:r>
        </a:p>
      </dgm:t>
    </dgm:pt>
    <dgm:pt modelId="{82B1274C-4CB8-4415-9441-9798BF41BE6D}" type="parTrans" cxnId="{05FB0A95-AC11-4868-B3D6-C5557BC0C6E3}">
      <dgm:prSet/>
      <dgm:spPr/>
      <dgm:t>
        <a:bodyPr/>
        <a:lstStyle/>
        <a:p>
          <a:endParaRPr lang="en-GB" sz="2400"/>
        </a:p>
      </dgm:t>
    </dgm:pt>
    <dgm:pt modelId="{A2669184-7780-4729-992A-1A85C11CD8CE}" type="sibTrans" cxnId="{05FB0A95-AC11-4868-B3D6-C5557BC0C6E3}">
      <dgm:prSet>
        <dgm:style>
          <a:lnRef idx="3">
            <a:schemeClr val="accent1"/>
          </a:lnRef>
          <a:fillRef idx="0">
            <a:schemeClr val="accent1"/>
          </a:fillRef>
          <a:effectRef idx="2">
            <a:schemeClr val="accent1"/>
          </a:effectRef>
          <a:fontRef idx="minor">
            <a:schemeClr val="tx1"/>
          </a:fontRef>
        </dgm:style>
      </dgm:prSet>
      <dgm:spPr/>
      <dgm:t>
        <a:bodyPr/>
        <a:lstStyle/>
        <a:p>
          <a:endParaRPr lang="en-GB" sz="2400"/>
        </a:p>
      </dgm:t>
    </dgm:pt>
    <dgm:pt modelId="{98453F29-E846-4FD7-8E6B-90910EB393D6}">
      <dgm:prSet phldrT="[Text]" custT="1"/>
      <dgm:spPr/>
      <dgm:t>
        <a:bodyPr/>
        <a:lstStyle/>
        <a:p>
          <a:r>
            <a:rPr lang="en-GB" sz="1800" noProof="0" dirty="0">
              <a:latin typeface="Arial" panose="020B0604020202020204" pitchFamily="34" charset="0"/>
              <a:cs typeface="Arial" panose="020B0604020202020204" pitchFamily="34" charset="0"/>
            </a:rPr>
            <a:t>Strategic competence</a:t>
          </a:r>
        </a:p>
      </dgm:t>
    </dgm:pt>
    <dgm:pt modelId="{3C7A2AC7-C548-48E7-A9F6-F04DEA98BC8A}" type="parTrans" cxnId="{5968BFAB-CAD8-4847-ADAA-772965705403}">
      <dgm:prSet/>
      <dgm:spPr/>
      <dgm:t>
        <a:bodyPr/>
        <a:lstStyle/>
        <a:p>
          <a:endParaRPr lang="en-GB" sz="2400"/>
        </a:p>
      </dgm:t>
    </dgm:pt>
    <dgm:pt modelId="{A60EFA97-F1BF-4CB5-94B5-A1E9B64B06A0}" type="sibTrans" cxnId="{5968BFAB-CAD8-4847-ADAA-772965705403}">
      <dgm:prSet>
        <dgm:style>
          <a:lnRef idx="3">
            <a:schemeClr val="accent1"/>
          </a:lnRef>
          <a:fillRef idx="0">
            <a:schemeClr val="accent1"/>
          </a:fillRef>
          <a:effectRef idx="2">
            <a:schemeClr val="accent1"/>
          </a:effectRef>
          <a:fontRef idx="minor">
            <a:schemeClr val="tx1"/>
          </a:fontRef>
        </dgm:style>
      </dgm:prSet>
      <dgm:spPr/>
      <dgm:t>
        <a:bodyPr/>
        <a:lstStyle/>
        <a:p>
          <a:endParaRPr lang="en-GB" sz="2400"/>
        </a:p>
      </dgm:t>
    </dgm:pt>
    <dgm:pt modelId="{9BD2528F-C66D-43CB-B6EE-FCABD59C0006}">
      <dgm:prSet phldrT="[Text]" custT="1"/>
      <dgm:spPr/>
      <dgm:t>
        <a:bodyPr/>
        <a:lstStyle/>
        <a:p>
          <a:r>
            <a:rPr lang="en-GB" sz="1800" noProof="0" dirty="0">
              <a:latin typeface="Arial" panose="020B0604020202020204" pitchFamily="34" charset="0"/>
              <a:cs typeface="Arial" panose="020B0604020202020204" pitchFamily="34" charset="0"/>
            </a:rPr>
            <a:t>Fluency</a:t>
          </a:r>
        </a:p>
      </dgm:t>
    </dgm:pt>
    <dgm:pt modelId="{87CB4BAF-0747-4369-836F-1E744C440686}" type="parTrans" cxnId="{A5F1FCBA-DC85-43C6-9A8C-2EE90394D47D}">
      <dgm:prSet/>
      <dgm:spPr/>
      <dgm:t>
        <a:bodyPr/>
        <a:lstStyle/>
        <a:p>
          <a:endParaRPr lang="en-GB" sz="2400"/>
        </a:p>
      </dgm:t>
    </dgm:pt>
    <dgm:pt modelId="{77010B88-BE37-420F-931B-B57D23E20DBB}" type="sibTrans" cxnId="{A5F1FCBA-DC85-43C6-9A8C-2EE90394D47D}">
      <dgm:prSet>
        <dgm:style>
          <a:lnRef idx="3">
            <a:schemeClr val="accent1"/>
          </a:lnRef>
          <a:fillRef idx="0">
            <a:schemeClr val="accent1"/>
          </a:fillRef>
          <a:effectRef idx="2">
            <a:schemeClr val="accent1"/>
          </a:effectRef>
          <a:fontRef idx="minor">
            <a:schemeClr val="tx1"/>
          </a:fontRef>
        </dgm:style>
      </dgm:prSet>
      <dgm:spPr/>
      <dgm:t>
        <a:bodyPr/>
        <a:lstStyle/>
        <a:p>
          <a:endParaRPr lang="en-GB" sz="2400"/>
        </a:p>
      </dgm:t>
    </dgm:pt>
    <dgm:pt modelId="{45C33BA4-76CA-4D6D-9DA0-F799F56363DA}">
      <dgm:prSet phldrT="[Text]" custT="1"/>
      <dgm:spPr/>
      <dgm:t>
        <a:bodyPr/>
        <a:lstStyle/>
        <a:p>
          <a:r>
            <a:rPr lang="en-GB" sz="1800" noProof="0" dirty="0">
              <a:latin typeface="Arial" panose="020B0604020202020204" pitchFamily="34" charset="0"/>
              <a:cs typeface="Arial" panose="020B0604020202020204" pitchFamily="34" charset="0"/>
            </a:rPr>
            <a:t>Logical reasoning</a:t>
          </a:r>
        </a:p>
      </dgm:t>
    </dgm:pt>
    <dgm:pt modelId="{23E5C65A-8924-4DFB-8456-5235E6562055}" type="parTrans" cxnId="{45F14B2F-71F6-4369-9958-9CFCAFA0805F}">
      <dgm:prSet/>
      <dgm:spPr/>
      <dgm:t>
        <a:bodyPr/>
        <a:lstStyle/>
        <a:p>
          <a:endParaRPr lang="en-GB" sz="2400"/>
        </a:p>
      </dgm:t>
    </dgm:pt>
    <dgm:pt modelId="{9133F020-E1FF-4C21-A1C6-3B6A8B150CC9}" type="sibTrans" cxnId="{45F14B2F-71F6-4369-9958-9CFCAFA0805F}">
      <dgm:prSet>
        <dgm:style>
          <a:lnRef idx="3">
            <a:schemeClr val="accent1"/>
          </a:lnRef>
          <a:fillRef idx="0">
            <a:schemeClr val="accent1"/>
          </a:fillRef>
          <a:effectRef idx="2">
            <a:schemeClr val="accent1"/>
          </a:effectRef>
          <a:fontRef idx="minor">
            <a:schemeClr val="tx1"/>
          </a:fontRef>
        </dgm:style>
      </dgm:prSet>
      <dgm:spPr/>
      <dgm:t>
        <a:bodyPr/>
        <a:lstStyle/>
        <a:p>
          <a:endParaRPr lang="en-GB" sz="2400"/>
        </a:p>
      </dgm:t>
    </dgm:pt>
    <dgm:pt modelId="{AD4553C0-0FE6-4464-9F62-D03A73937A38}" type="pres">
      <dgm:prSet presAssocID="{FEEC7A92-5B04-409F-8793-1A8CABA35103}" presName="cycle" presStyleCnt="0">
        <dgm:presLayoutVars>
          <dgm:dir/>
          <dgm:resizeHandles val="exact"/>
        </dgm:presLayoutVars>
      </dgm:prSet>
      <dgm:spPr/>
    </dgm:pt>
    <dgm:pt modelId="{A6CA8216-F9BE-4B80-A258-9E004B1DB580}" type="pres">
      <dgm:prSet presAssocID="{33846771-7F6A-4E83-B361-5FFC6615BE83}" presName="node" presStyleLbl="node1" presStyleIdx="0" presStyleCnt="5" custScaleX="133100" custScaleY="133100">
        <dgm:presLayoutVars>
          <dgm:bulletEnabled val="1"/>
        </dgm:presLayoutVars>
      </dgm:prSet>
      <dgm:spPr/>
    </dgm:pt>
    <dgm:pt modelId="{9345DA02-BB90-4C7D-891C-52E9A95D9665}" type="pres">
      <dgm:prSet presAssocID="{33846771-7F6A-4E83-B361-5FFC6615BE83}" presName="spNode" presStyleCnt="0"/>
      <dgm:spPr/>
    </dgm:pt>
    <dgm:pt modelId="{5BBD79D9-7258-4E6B-B563-D9BB78C1C1CE}" type="pres">
      <dgm:prSet presAssocID="{63FD9463-8820-4850-AE50-83586BDB6A54}" presName="sibTrans" presStyleLbl="sibTrans1D1" presStyleIdx="0" presStyleCnt="5"/>
      <dgm:spPr/>
    </dgm:pt>
    <dgm:pt modelId="{7C73C4C4-D67E-4E93-977A-CB644DAE8612}" type="pres">
      <dgm:prSet presAssocID="{7B3727B8-BA18-40E7-898A-FE3708FDD2CA}" presName="node" presStyleLbl="node1" presStyleIdx="1" presStyleCnt="5" custScaleX="145474" custScaleY="95311" custRadScaleRad="97608" custRadScaleInc="20861">
        <dgm:presLayoutVars>
          <dgm:bulletEnabled val="1"/>
        </dgm:presLayoutVars>
      </dgm:prSet>
      <dgm:spPr/>
    </dgm:pt>
    <dgm:pt modelId="{D26F8E08-D137-4DE2-A3C8-EBED2FA568A8}" type="pres">
      <dgm:prSet presAssocID="{7B3727B8-BA18-40E7-898A-FE3708FDD2CA}" presName="spNode" presStyleCnt="0"/>
      <dgm:spPr/>
    </dgm:pt>
    <dgm:pt modelId="{9134C1D7-8A97-4A58-9387-B7E73CD0F522}" type="pres">
      <dgm:prSet presAssocID="{A2669184-7780-4729-992A-1A85C11CD8CE}" presName="sibTrans" presStyleLbl="sibTrans1D1" presStyleIdx="1" presStyleCnt="5"/>
      <dgm:spPr/>
    </dgm:pt>
    <dgm:pt modelId="{D29DF543-05FD-4F04-9DE4-97A18088DCC8}" type="pres">
      <dgm:prSet presAssocID="{98453F29-E846-4FD7-8E6B-90910EB393D6}" presName="node" presStyleLbl="node1" presStyleIdx="2" presStyleCnt="5" custScaleX="133100" custScaleY="102798" custRadScaleRad="101913" custRadScaleInc="-6064">
        <dgm:presLayoutVars>
          <dgm:bulletEnabled val="1"/>
        </dgm:presLayoutVars>
      </dgm:prSet>
      <dgm:spPr/>
    </dgm:pt>
    <dgm:pt modelId="{C5CD0D83-3F67-4B88-B744-0B14A201CA26}" type="pres">
      <dgm:prSet presAssocID="{98453F29-E846-4FD7-8E6B-90910EB393D6}" presName="spNode" presStyleCnt="0"/>
      <dgm:spPr/>
    </dgm:pt>
    <dgm:pt modelId="{7FB4609E-DC55-4AFA-AACC-C5766F042F4A}" type="pres">
      <dgm:prSet presAssocID="{A60EFA97-F1BF-4CB5-94B5-A1E9B64B06A0}" presName="sibTrans" presStyleLbl="sibTrans1D1" presStyleIdx="2" presStyleCnt="5"/>
      <dgm:spPr/>
    </dgm:pt>
    <dgm:pt modelId="{0F4ABDF7-7123-49E7-8BD7-148EBB95C4BD}" type="pres">
      <dgm:prSet presAssocID="{45C33BA4-76CA-4D6D-9DA0-F799F56363DA}" presName="node" presStyleLbl="node1" presStyleIdx="3" presStyleCnt="5" custScaleX="133100" custScaleY="102799">
        <dgm:presLayoutVars>
          <dgm:bulletEnabled val="1"/>
        </dgm:presLayoutVars>
      </dgm:prSet>
      <dgm:spPr/>
    </dgm:pt>
    <dgm:pt modelId="{F7D7AECC-166B-4E5A-A4A8-367992A74ED0}" type="pres">
      <dgm:prSet presAssocID="{45C33BA4-76CA-4D6D-9DA0-F799F56363DA}" presName="spNode" presStyleCnt="0"/>
      <dgm:spPr/>
    </dgm:pt>
    <dgm:pt modelId="{5A16D349-78E8-48BD-9D23-7C3DF98CEBAA}" type="pres">
      <dgm:prSet presAssocID="{9133F020-E1FF-4C21-A1C6-3B6A8B150CC9}" presName="sibTrans" presStyleLbl="sibTrans1D1" presStyleIdx="3" presStyleCnt="5"/>
      <dgm:spPr/>
    </dgm:pt>
    <dgm:pt modelId="{951352FD-D208-4A2B-AABB-90A73E151BBC}" type="pres">
      <dgm:prSet presAssocID="{9BD2528F-C66D-43CB-B6EE-FCABD59C0006}" presName="node" presStyleLbl="node1" presStyleIdx="4" presStyleCnt="5" custScaleX="108600" custScaleY="90775" custRadScaleRad="95785" custRadScaleInc="-46544">
        <dgm:presLayoutVars>
          <dgm:bulletEnabled val="1"/>
        </dgm:presLayoutVars>
      </dgm:prSet>
      <dgm:spPr/>
    </dgm:pt>
    <dgm:pt modelId="{9B9215D3-C021-49E2-8C34-77331AC1D016}" type="pres">
      <dgm:prSet presAssocID="{9BD2528F-C66D-43CB-B6EE-FCABD59C0006}" presName="spNode" presStyleCnt="0"/>
      <dgm:spPr/>
    </dgm:pt>
    <dgm:pt modelId="{D2F6B432-B11E-4A49-ADDE-B323A55AC6C6}" type="pres">
      <dgm:prSet presAssocID="{77010B88-BE37-420F-931B-B57D23E20DBB}" presName="sibTrans" presStyleLbl="sibTrans1D1" presStyleIdx="4" presStyleCnt="5"/>
      <dgm:spPr/>
    </dgm:pt>
  </dgm:ptLst>
  <dgm:cxnLst>
    <dgm:cxn modelId="{2846D804-17AE-4C99-B065-CC3E37D8E4C7}" type="presOf" srcId="{A60EFA97-F1BF-4CB5-94B5-A1E9B64B06A0}" destId="{7FB4609E-DC55-4AFA-AACC-C5766F042F4A}" srcOrd="0" destOrd="0" presId="urn:microsoft.com/office/officeart/2005/8/layout/cycle6"/>
    <dgm:cxn modelId="{3A203D08-6A22-4270-817C-5685F1C41F16}" type="presOf" srcId="{33846771-7F6A-4E83-B361-5FFC6615BE83}" destId="{A6CA8216-F9BE-4B80-A258-9E004B1DB580}" srcOrd="0" destOrd="0" presId="urn:microsoft.com/office/officeart/2005/8/layout/cycle6"/>
    <dgm:cxn modelId="{177DB516-9597-4A60-B29A-FB26ADE126E7}" type="presOf" srcId="{63FD9463-8820-4850-AE50-83586BDB6A54}" destId="{5BBD79D9-7258-4E6B-B563-D9BB78C1C1CE}" srcOrd="0" destOrd="0" presId="urn:microsoft.com/office/officeart/2005/8/layout/cycle6"/>
    <dgm:cxn modelId="{D0878224-9DF0-4144-A43E-7848D178399F}" type="presOf" srcId="{7B3727B8-BA18-40E7-898A-FE3708FDD2CA}" destId="{7C73C4C4-D67E-4E93-977A-CB644DAE8612}" srcOrd="0" destOrd="0" presId="urn:microsoft.com/office/officeart/2005/8/layout/cycle6"/>
    <dgm:cxn modelId="{80528E2D-F0BF-4CC7-923A-CC1D6C9B1BE8}" srcId="{FEEC7A92-5B04-409F-8793-1A8CABA35103}" destId="{33846771-7F6A-4E83-B361-5FFC6615BE83}" srcOrd="0" destOrd="0" parTransId="{FA8313DB-1B24-44B5-BB08-B25B1BFE4801}" sibTransId="{63FD9463-8820-4850-AE50-83586BDB6A54}"/>
    <dgm:cxn modelId="{45F14B2F-71F6-4369-9958-9CFCAFA0805F}" srcId="{FEEC7A92-5B04-409F-8793-1A8CABA35103}" destId="{45C33BA4-76CA-4D6D-9DA0-F799F56363DA}" srcOrd="3" destOrd="0" parTransId="{23E5C65A-8924-4DFB-8456-5235E6562055}" sibTransId="{9133F020-E1FF-4C21-A1C6-3B6A8B150CC9}"/>
    <dgm:cxn modelId="{9FEB023C-0868-4D9A-99BD-88C35E669E3E}" type="presOf" srcId="{FEEC7A92-5B04-409F-8793-1A8CABA35103}" destId="{AD4553C0-0FE6-4464-9F62-D03A73937A38}" srcOrd="0" destOrd="0" presId="urn:microsoft.com/office/officeart/2005/8/layout/cycle6"/>
    <dgm:cxn modelId="{E3F0615F-B53D-461F-8D3E-58B7F3CF9A47}" type="presOf" srcId="{45C33BA4-76CA-4D6D-9DA0-F799F56363DA}" destId="{0F4ABDF7-7123-49E7-8BD7-148EBB95C4BD}" srcOrd="0" destOrd="0" presId="urn:microsoft.com/office/officeart/2005/8/layout/cycle6"/>
    <dgm:cxn modelId="{4BD75382-F8A5-492A-8910-2E7E7A61EB81}" type="presOf" srcId="{77010B88-BE37-420F-931B-B57D23E20DBB}" destId="{D2F6B432-B11E-4A49-ADDE-B323A55AC6C6}" srcOrd="0" destOrd="0" presId="urn:microsoft.com/office/officeart/2005/8/layout/cycle6"/>
    <dgm:cxn modelId="{5891C98B-1718-4E35-8DF3-C3822999F718}" type="presOf" srcId="{9133F020-E1FF-4C21-A1C6-3B6A8B150CC9}" destId="{5A16D349-78E8-48BD-9D23-7C3DF98CEBAA}" srcOrd="0" destOrd="0" presId="urn:microsoft.com/office/officeart/2005/8/layout/cycle6"/>
    <dgm:cxn modelId="{FC30DE8E-2A5C-4D97-B941-24705789082E}" type="presOf" srcId="{9BD2528F-C66D-43CB-B6EE-FCABD59C0006}" destId="{951352FD-D208-4A2B-AABB-90A73E151BBC}" srcOrd="0" destOrd="0" presId="urn:microsoft.com/office/officeart/2005/8/layout/cycle6"/>
    <dgm:cxn modelId="{05FB0A95-AC11-4868-B3D6-C5557BC0C6E3}" srcId="{FEEC7A92-5B04-409F-8793-1A8CABA35103}" destId="{7B3727B8-BA18-40E7-898A-FE3708FDD2CA}" srcOrd="1" destOrd="0" parTransId="{82B1274C-4CB8-4415-9441-9798BF41BE6D}" sibTransId="{A2669184-7780-4729-992A-1A85C11CD8CE}"/>
    <dgm:cxn modelId="{977913A0-9FA3-4BBE-AFBE-195BD25C16B4}" type="presOf" srcId="{98453F29-E846-4FD7-8E6B-90910EB393D6}" destId="{D29DF543-05FD-4F04-9DE4-97A18088DCC8}" srcOrd="0" destOrd="0" presId="urn:microsoft.com/office/officeart/2005/8/layout/cycle6"/>
    <dgm:cxn modelId="{5968BFAB-CAD8-4847-ADAA-772965705403}" srcId="{FEEC7A92-5B04-409F-8793-1A8CABA35103}" destId="{98453F29-E846-4FD7-8E6B-90910EB393D6}" srcOrd="2" destOrd="0" parTransId="{3C7A2AC7-C548-48E7-A9F6-F04DEA98BC8A}" sibTransId="{A60EFA97-F1BF-4CB5-94B5-A1E9B64B06A0}"/>
    <dgm:cxn modelId="{5DEDB4B0-63DB-48F4-8F02-DED7915E5B04}" type="presOf" srcId="{A2669184-7780-4729-992A-1A85C11CD8CE}" destId="{9134C1D7-8A97-4A58-9387-B7E73CD0F522}" srcOrd="0" destOrd="0" presId="urn:microsoft.com/office/officeart/2005/8/layout/cycle6"/>
    <dgm:cxn modelId="{A5F1FCBA-DC85-43C6-9A8C-2EE90394D47D}" srcId="{FEEC7A92-5B04-409F-8793-1A8CABA35103}" destId="{9BD2528F-C66D-43CB-B6EE-FCABD59C0006}" srcOrd="4" destOrd="0" parTransId="{87CB4BAF-0747-4369-836F-1E744C440686}" sibTransId="{77010B88-BE37-420F-931B-B57D23E20DBB}"/>
    <dgm:cxn modelId="{80CFBB0A-BAB9-4635-874B-FAAFE88AAE36}" type="presParOf" srcId="{AD4553C0-0FE6-4464-9F62-D03A73937A38}" destId="{A6CA8216-F9BE-4B80-A258-9E004B1DB580}" srcOrd="0" destOrd="0" presId="urn:microsoft.com/office/officeart/2005/8/layout/cycle6"/>
    <dgm:cxn modelId="{3470A2DA-5560-4BD7-9524-38AAF47B85AA}" type="presParOf" srcId="{AD4553C0-0FE6-4464-9F62-D03A73937A38}" destId="{9345DA02-BB90-4C7D-891C-52E9A95D9665}" srcOrd="1" destOrd="0" presId="urn:microsoft.com/office/officeart/2005/8/layout/cycle6"/>
    <dgm:cxn modelId="{99CF1ED8-A1FF-44FE-A2D5-39A7D9D45FEF}" type="presParOf" srcId="{AD4553C0-0FE6-4464-9F62-D03A73937A38}" destId="{5BBD79D9-7258-4E6B-B563-D9BB78C1C1CE}" srcOrd="2" destOrd="0" presId="urn:microsoft.com/office/officeart/2005/8/layout/cycle6"/>
    <dgm:cxn modelId="{C09137A3-0052-4AFF-88DB-F575020AE017}" type="presParOf" srcId="{AD4553C0-0FE6-4464-9F62-D03A73937A38}" destId="{7C73C4C4-D67E-4E93-977A-CB644DAE8612}" srcOrd="3" destOrd="0" presId="urn:microsoft.com/office/officeart/2005/8/layout/cycle6"/>
    <dgm:cxn modelId="{53856499-C903-4E0F-A20F-13CB0DDA1C51}" type="presParOf" srcId="{AD4553C0-0FE6-4464-9F62-D03A73937A38}" destId="{D26F8E08-D137-4DE2-A3C8-EBED2FA568A8}" srcOrd="4" destOrd="0" presId="urn:microsoft.com/office/officeart/2005/8/layout/cycle6"/>
    <dgm:cxn modelId="{119F8ACD-6586-4394-97A4-C157DD6D5ACE}" type="presParOf" srcId="{AD4553C0-0FE6-4464-9F62-D03A73937A38}" destId="{9134C1D7-8A97-4A58-9387-B7E73CD0F522}" srcOrd="5" destOrd="0" presId="urn:microsoft.com/office/officeart/2005/8/layout/cycle6"/>
    <dgm:cxn modelId="{894305B6-0016-4E18-8864-3FF57EE05F3B}" type="presParOf" srcId="{AD4553C0-0FE6-4464-9F62-D03A73937A38}" destId="{D29DF543-05FD-4F04-9DE4-97A18088DCC8}" srcOrd="6" destOrd="0" presId="urn:microsoft.com/office/officeart/2005/8/layout/cycle6"/>
    <dgm:cxn modelId="{9D76AB68-FEE6-4C38-8806-5C78DB7906CE}" type="presParOf" srcId="{AD4553C0-0FE6-4464-9F62-D03A73937A38}" destId="{C5CD0D83-3F67-4B88-B744-0B14A201CA26}" srcOrd="7" destOrd="0" presId="urn:microsoft.com/office/officeart/2005/8/layout/cycle6"/>
    <dgm:cxn modelId="{234E0EF7-240B-449B-8FFB-4403EE5D6A11}" type="presParOf" srcId="{AD4553C0-0FE6-4464-9F62-D03A73937A38}" destId="{7FB4609E-DC55-4AFA-AACC-C5766F042F4A}" srcOrd="8" destOrd="0" presId="urn:microsoft.com/office/officeart/2005/8/layout/cycle6"/>
    <dgm:cxn modelId="{FAB19342-DDA0-416E-8AF4-94C6D49448EC}" type="presParOf" srcId="{AD4553C0-0FE6-4464-9F62-D03A73937A38}" destId="{0F4ABDF7-7123-49E7-8BD7-148EBB95C4BD}" srcOrd="9" destOrd="0" presId="urn:microsoft.com/office/officeart/2005/8/layout/cycle6"/>
    <dgm:cxn modelId="{0479C072-6791-41A2-B5A8-3288BA6FD304}" type="presParOf" srcId="{AD4553C0-0FE6-4464-9F62-D03A73937A38}" destId="{F7D7AECC-166B-4E5A-A4A8-367992A74ED0}" srcOrd="10" destOrd="0" presId="urn:microsoft.com/office/officeart/2005/8/layout/cycle6"/>
    <dgm:cxn modelId="{898B05BD-8798-4A01-87DB-10146235E314}" type="presParOf" srcId="{AD4553C0-0FE6-4464-9F62-D03A73937A38}" destId="{5A16D349-78E8-48BD-9D23-7C3DF98CEBAA}" srcOrd="11" destOrd="0" presId="urn:microsoft.com/office/officeart/2005/8/layout/cycle6"/>
    <dgm:cxn modelId="{E0D4AC42-E61D-426F-B05F-EFD5BAA8E4F2}" type="presParOf" srcId="{AD4553C0-0FE6-4464-9F62-D03A73937A38}" destId="{951352FD-D208-4A2B-AABB-90A73E151BBC}" srcOrd="12" destOrd="0" presId="urn:microsoft.com/office/officeart/2005/8/layout/cycle6"/>
    <dgm:cxn modelId="{BC2FA56C-1684-4F72-ABF0-48DB6C3F1B76}" type="presParOf" srcId="{AD4553C0-0FE6-4464-9F62-D03A73937A38}" destId="{9B9215D3-C021-49E2-8C34-77331AC1D016}" srcOrd="13" destOrd="0" presId="urn:microsoft.com/office/officeart/2005/8/layout/cycle6"/>
    <dgm:cxn modelId="{D6CC5FA9-7409-4B15-A162-BB960A9063E1}" type="presParOf" srcId="{AD4553C0-0FE6-4464-9F62-D03A73937A38}" destId="{D2F6B432-B11E-4A49-ADDE-B323A55AC6C6}" srcOrd="14" destOrd="0" presId="urn:microsoft.com/office/officeart/2005/8/layout/cycle6"/>
  </dgm:cxnLst>
  <dgm:bg/>
  <dgm:whole>
    <a:ln w="76200"/>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FEEC7A92-5B04-409F-8793-1A8CABA35103}" type="doc">
      <dgm:prSet loTypeId="urn:microsoft.com/office/officeart/2005/8/layout/cycle6" loCatId="cycle" qsTypeId="urn:microsoft.com/office/officeart/2005/8/quickstyle/simple1" qsCatId="simple" csTypeId="urn:microsoft.com/office/officeart/2005/8/colors/accent1_2" csCatId="accent1" phldr="1"/>
      <dgm:spPr/>
      <dgm:t>
        <a:bodyPr/>
        <a:lstStyle/>
        <a:p>
          <a:endParaRPr lang="en-GB"/>
        </a:p>
      </dgm:t>
    </dgm:pt>
    <dgm:pt modelId="{33846771-7F6A-4E83-B361-5FFC6615BE83}">
      <dgm:prSet phldrT="[Text]" custT="1"/>
      <dgm:spPr/>
      <dgm:t>
        <a:bodyPr/>
        <a:lstStyle/>
        <a:p>
          <a:r>
            <a:rPr lang="cy-GB" sz="1800" noProof="0" dirty="0">
              <a:latin typeface="Arial" panose="020B0604020202020204" pitchFamily="34" charset="0"/>
              <a:cs typeface="Arial" panose="020B0604020202020204" pitchFamily="34" charset="0"/>
            </a:rPr>
            <a:t>Dealltwriaeth gysyniadol</a:t>
          </a:r>
        </a:p>
      </dgm:t>
    </dgm:pt>
    <dgm:pt modelId="{FA8313DB-1B24-44B5-BB08-B25B1BFE4801}" type="parTrans" cxnId="{80528E2D-F0BF-4CC7-923A-CC1D6C9B1BE8}">
      <dgm:prSet/>
      <dgm:spPr/>
      <dgm:t>
        <a:bodyPr/>
        <a:lstStyle/>
        <a:p>
          <a:endParaRPr lang="en-GB" sz="2400"/>
        </a:p>
      </dgm:t>
    </dgm:pt>
    <dgm:pt modelId="{63FD9463-8820-4850-AE50-83586BDB6A54}" type="sibTrans" cxnId="{80528E2D-F0BF-4CC7-923A-CC1D6C9B1BE8}">
      <dgm:prSet>
        <dgm:style>
          <a:lnRef idx="3">
            <a:schemeClr val="accent1"/>
          </a:lnRef>
          <a:fillRef idx="0">
            <a:schemeClr val="accent1"/>
          </a:fillRef>
          <a:effectRef idx="2">
            <a:schemeClr val="accent1"/>
          </a:effectRef>
          <a:fontRef idx="minor">
            <a:schemeClr val="tx1"/>
          </a:fontRef>
        </dgm:style>
      </dgm:prSet>
      <dgm:spPr/>
      <dgm:t>
        <a:bodyPr/>
        <a:lstStyle/>
        <a:p>
          <a:endParaRPr lang="en-GB" sz="2400"/>
        </a:p>
      </dgm:t>
    </dgm:pt>
    <dgm:pt modelId="{7B3727B8-BA18-40E7-898A-FE3708FDD2CA}">
      <dgm:prSet phldrT="[Text]" custT="1"/>
      <dgm:spPr/>
      <dgm:t>
        <a:bodyPr/>
        <a:lstStyle/>
        <a:p>
          <a:r>
            <a:rPr lang="cy-GB" sz="1800" noProof="0" dirty="0">
              <a:latin typeface="Arial" panose="020B0604020202020204" pitchFamily="34" charset="0"/>
              <a:cs typeface="Arial" panose="020B0604020202020204" pitchFamily="34" charset="0"/>
            </a:rPr>
            <a:t>Cyfathrebu â symbolau</a:t>
          </a:r>
        </a:p>
      </dgm:t>
    </dgm:pt>
    <dgm:pt modelId="{82B1274C-4CB8-4415-9441-9798BF41BE6D}" type="parTrans" cxnId="{05FB0A95-AC11-4868-B3D6-C5557BC0C6E3}">
      <dgm:prSet/>
      <dgm:spPr/>
      <dgm:t>
        <a:bodyPr/>
        <a:lstStyle/>
        <a:p>
          <a:endParaRPr lang="en-GB" sz="2400"/>
        </a:p>
      </dgm:t>
    </dgm:pt>
    <dgm:pt modelId="{A2669184-7780-4729-992A-1A85C11CD8CE}" type="sibTrans" cxnId="{05FB0A95-AC11-4868-B3D6-C5557BC0C6E3}">
      <dgm:prSet>
        <dgm:style>
          <a:lnRef idx="3">
            <a:schemeClr val="accent1"/>
          </a:lnRef>
          <a:fillRef idx="0">
            <a:schemeClr val="accent1"/>
          </a:fillRef>
          <a:effectRef idx="2">
            <a:schemeClr val="accent1"/>
          </a:effectRef>
          <a:fontRef idx="minor">
            <a:schemeClr val="tx1"/>
          </a:fontRef>
        </dgm:style>
      </dgm:prSet>
      <dgm:spPr/>
      <dgm:t>
        <a:bodyPr/>
        <a:lstStyle/>
        <a:p>
          <a:endParaRPr lang="en-GB" sz="2400"/>
        </a:p>
      </dgm:t>
    </dgm:pt>
    <dgm:pt modelId="{98453F29-E846-4FD7-8E6B-90910EB393D6}">
      <dgm:prSet phldrT="[Text]" custT="1"/>
      <dgm:spPr/>
      <dgm:t>
        <a:bodyPr/>
        <a:lstStyle/>
        <a:p>
          <a:r>
            <a:rPr lang="cy-GB" sz="1800" noProof="0" dirty="0">
              <a:latin typeface="Arial" panose="020B0604020202020204" pitchFamily="34" charset="0"/>
              <a:cs typeface="Arial" panose="020B0604020202020204" pitchFamily="34" charset="0"/>
            </a:rPr>
            <a:t>Cymhwysedd strategol</a:t>
          </a:r>
        </a:p>
      </dgm:t>
    </dgm:pt>
    <dgm:pt modelId="{3C7A2AC7-C548-48E7-A9F6-F04DEA98BC8A}" type="parTrans" cxnId="{5968BFAB-CAD8-4847-ADAA-772965705403}">
      <dgm:prSet/>
      <dgm:spPr/>
      <dgm:t>
        <a:bodyPr/>
        <a:lstStyle/>
        <a:p>
          <a:endParaRPr lang="en-GB" sz="2400"/>
        </a:p>
      </dgm:t>
    </dgm:pt>
    <dgm:pt modelId="{A60EFA97-F1BF-4CB5-94B5-A1E9B64B06A0}" type="sibTrans" cxnId="{5968BFAB-CAD8-4847-ADAA-772965705403}">
      <dgm:prSet>
        <dgm:style>
          <a:lnRef idx="3">
            <a:schemeClr val="accent1"/>
          </a:lnRef>
          <a:fillRef idx="0">
            <a:schemeClr val="accent1"/>
          </a:fillRef>
          <a:effectRef idx="2">
            <a:schemeClr val="accent1"/>
          </a:effectRef>
          <a:fontRef idx="minor">
            <a:schemeClr val="tx1"/>
          </a:fontRef>
        </dgm:style>
      </dgm:prSet>
      <dgm:spPr/>
      <dgm:t>
        <a:bodyPr/>
        <a:lstStyle/>
        <a:p>
          <a:endParaRPr lang="en-GB" sz="2400"/>
        </a:p>
      </dgm:t>
    </dgm:pt>
    <dgm:pt modelId="{9BD2528F-C66D-43CB-B6EE-FCABD59C0006}">
      <dgm:prSet phldrT="[Text]" custT="1"/>
      <dgm:spPr/>
      <dgm:t>
        <a:bodyPr/>
        <a:lstStyle/>
        <a:p>
          <a:r>
            <a:rPr lang="cy-GB" sz="1800" noProof="0" dirty="0">
              <a:latin typeface="Arial" panose="020B0604020202020204" pitchFamily="34" charset="0"/>
              <a:cs typeface="Arial" panose="020B0604020202020204" pitchFamily="34" charset="0"/>
            </a:rPr>
            <a:t>Rhuglder</a:t>
          </a:r>
        </a:p>
      </dgm:t>
    </dgm:pt>
    <dgm:pt modelId="{87CB4BAF-0747-4369-836F-1E744C440686}" type="parTrans" cxnId="{A5F1FCBA-DC85-43C6-9A8C-2EE90394D47D}">
      <dgm:prSet/>
      <dgm:spPr/>
      <dgm:t>
        <a:bodyPr/>
        <a:lstStyle/>
        <a:p>
          <a:endParaRPr lang="en-GB" sz="2400"/>
        </a:p>
      </dgm:t>
    </dgm:pt>
    <dgm:pt modelId="{77010B88-BE37-420F-931B-B57D23E20DBB}" type="sibTrans" cxnId="{A5F1FCBA-DC85-43C6-9A8C-2EE90394D47D}">
      <dgm:prSet>
        <dgm:style>
          <a:lnRef idx="3">
            <a:schemeClr val="accent1"/>
          </a:lnRef>
          <a:fillRef idx="0">
            <a:schemeClr val="accent1"/>
          </a:fillRef>
          <a:effectRef idx="2">
            <a:schemeClr val="accent1"/>
          </a:effectRef>
          <a:fontRef idx="minor">
            <a:schemeClr val="tx1"/>
          </a:fontRef>
        </dgm:style>
      </dgm:prSet>
      <dgm:spPr/>
      <dgm:t>
        <a:bodyPr/>
        <a:lstStyle/>
        <a:p>
          <a:endParaRPr lang="en-GB" sz="2400"/>
        </a:p>
      </dgm:t>
    </dgm:pt>
    <dgm:pt modelId="{45C33BA4-76CA-4D6D-9DA0-F799F56363DA}">
      <dgm:prSet phldrT="[Text]" custT="1"/>
      <dgm:spPr/>
      <dgm:t>
        <a:bodyPr/>
        <a:lstStyle/>
        <a:p>
          <a:r>
            <a:rPr lang="cy-GB" sz="1800" noProof="0" dirty="0">
              <a:latin typeface="Arial" panose="020B0604020202020204" pitchFamily="34" charset="0"/>
              <a:cs typeface="Arial" panose="020B0604020202020204" pitchFamily="34" charset="0"/>
            </a:rPr>
            <a:t>Rhesymu rhesymegol</a:t>
          </a:r>
        </a:p>
      </dgm:t>
    </dgm:pt>
    <dgm:pt modelId="{23E5C65A-8924-4DFB-8456-5235E6562055}" type="parTrans" cxnId="{45F14B2F-71F6-4369-9958-9CFCAFA0805F}">
      <dgm:prSet/>
      <dgm:spPr/>
      <dgm:t>
        <a:bodyPr/>
        <a:lstStyle/>
        <a:p>
          <a:endParaRPr lang="en-GB" sz="2400"/>
        </a:p>
      </dgm:t>
    </dgm:pt>
    <dgm:pt modelId="{9133F020-E1FF-4C21-A1C6-3B6A8B150CC9}" type="sibTrans" cxnId="{45F14B2F-71F6-4369-9958-9CFCAFA0805F}">
      <dgm:prSet>
        <dgm:style>
          <a:lnRef idx="3">
            <a:schemeClr val="accent1"/>
          </a:lnRef>
          <a:fillRef idx="0">
            <a:schemeClr val="accent1"/>
          </a:fillRef>
          <a:effectRef idx="2">
            <a:schemeClr val="accent1"/>
          </a:effectRef>
          <a:fontRef idx="minor">
            <a:schemeClr val="tx1"/>
          </a:fontRef>
        </dgm:style>
      </dgm:prSet>
      <dgm:spPr/>
      <dgm:t>
        <a:bodyPr/>
        <a:lstStyle/>
        <a:p>
          <a:endParaRPr lang="en-GB" sz="2400"/>
        </a:p>
      </dgm:t>
    </dgm:pt>
    <dgm:pt modelId="{AD4553C0-0FE6-4464-9F62-D03A73937A38}" type="pres">
      <dgm:prSet presAssocID="{FEEC7A92-5B04-409F-8793-1A8CABA35103}" presName="cycle" presStyleCnt="0">
        <dgm:presLayoutVars>
          <dgm:dir/>
          <dgm:resizeHandles val="exact"/>
        </dgm:presLayoutVars>
      </dgm:prSet>
      <dgm:spPr/>
    </dgm:pt>
    <dgm:pt modelId="{A6CA8216-F9BE-4B80-A258-9E004B1DB580}" type="pres">
      <dgm:prSet presAssocID="{33846771-7F6A-4E83-B361-5FFC6615BE83}" presName="node" presStyleLbl="node1" presStyleIdx="0" presStyleCnt="5" custScaleX="133100" custScaleY="133100">
        <dgm:presLayoutVars>
          <dgm:bulletEnabled val="1"/>
        </dgm:presLayoutVars>
      </dgm:prSet>
      <dgm:spPr/>
    </dgm:pt>
    <dgm:pt modelId="{9345DA02-BB90-4C7D-891C-52E9A95D9665}" type="pres">
      <dgm:prSet presAssocID="{33846771-7F6A-4E83-B361-5FFC6615BE83}" presName="spNode" presStyleCnt="0"/>
      <dgm:spPr/>
    </dgm:pt>
    <dgm:pt modelId="{5BBD79D9-7258-4E6B-B563-D9BB78C1C1CE}" type="pres">
      <dgm:prSet presAssocID="{63FD9463-8820-4850-AE50-83586BDB6A54}" presName="sibTrans" presStyleLbl="sibTrans1D1" presStyleIdx="0" presStyleCnt="5"/>
      <dgm:spPr/>
    </dgm:pt>
    <dgm:pt modelId="{7C73C4C4-D67E-4E93-977A-CB644DAE8612}" type="pres">
      <dgm:prSet presAssocID="{7B3727B8-BA18-40E7-898A-FE3708FDD2CA}" presName="node" presStyleLbl="node1" presStyleIdx="1" presStyleCnt="5" custScaleX="145474" custScaleY="95311" custRadScaleRad="97608" custRadScaleInc="20861">
        <dgm:presLayoutVars>
          <dgm:bulletEnabled val="1"/>
        </dgm:presLayoutVars>
      </dgm:prSet>
      <dgm:spPr/>
    </dgm:pt>
    <dgm:pt modelId="{D26F8E08-D137-4DE2-A3C8-EBED2FA568A8}" type="pres">
      <dgm:prSet presAssocID="{7B3727B8-BA18-40E7-898A-FE3708FDD2CA}" presName="spNode" presStyleCnt="0"/>
      <dgm:spPr/>
    </dgm:pt>
    <dgm:pt modelId="{9134C1D7-8A97-4A58-9387-B7E73CD0F522}" type="pres">
      <dgm:prSet presAssocID="{A2669184-7780-4729-992A-1A85C11CD8CE}" presName="sibTrans" presStyleLbl="sibTrans1D1" presStyleIdx="1" presStyleCnt="5"/>
      <dgm:spPr/>
    </dgm:pt>
    <dgm:pt modelId="{D29DF543-05FD-4F04-9DE4-97A18088DCC8}" type="pres">
      <dgm:prSet presAssocID="{98453F29-E846-4FD7-8E6B-90910EB393D6}" presName="node" presStyleLbl="node1" presStyleIdx="2" presStyleCnt="5" custScaleX="133100" custScaleY="102798" custRadScaleRad="101913" custRadScaleInc="-6064">
        <dgm:presLayoutVars>
          <dgm:bulletEnabled val="1"/>
        </dgm:presLayoutVars>
      </dgm:prSet>
      <dgm:spPr/>
    </dgm:pt>
    <dgm:pt modelId="{C5CD0D83-3F67-4B88-B744-0B14A201CA26}" type="pres">
      <dgm:prSet presAssocID="{98453F29-E846-4FD7-8E6B-90910EB393D6}" presName="spNode" presStyleCnt="0"/>
      <dgm:spPr/>
    </dgm:pt>
    <dgm:pt modelId="{7FB4609E-DC55-4AFA-AACC-C5766F042F4A}" type="pres">
      <dgm:prSet presAssocID="{A60EFA97-F1BF-4CB5-94B5-A1E9B64B06A0}" presName="sibTrans" presStyleLbl="sibTrans1D1" presStyleIdx="2" presStyleCnt="5"/>
      <dgm:spPr/>
    </dgm:pt>
    <dgm:pt modelId="{0F4ABDF7-7123-49E7-8BD7-148EBB95C4BD}" type="pres">
      <dgm:prSet presAssocID="{45C33BA4-76CA-4D6D-9DA0-F799F56363DA}" presName="node" presStyleLbl="node1" presStyleIdx="3" presStyleCnt="5" custScaleX="133100" custScaleY="102799">
        <dgm:presLayoutVars>
          <dgm:bulletEnabled val="1"/>
        </dgm:presLayoutVars>
      </dgm:prSet>
      <dgm:spPr/>
    </dgm:pt>
    <dgm:pt modelId="{F7D7AECC-166B-4E5A-A4A8-367992A74ED0}" type="pres">
      <dgm:prSet presAssocID="{45C33BA4-76CA-4D6D-9DA0-F799F56363DA}" presName="spNode" presStyleCnt="0"/>
      <dgm:spPr/>
    </dgm:pt>
    <dgm:pt modelId="{5A16D349-78E8-48BD-9D23-7C3DF98CEBAA}" type="pres">
      <dgm:prSet presAssocID="{9133F020-E1FF-4C21-A1C6-3B6A8B150CC9}" presName="sibTrans" presStyleLbl="sibTrans1D1" presStyleIdx="3" presStyleCnt="5"/>
      <dgm:spPr/>
    </dgm:pt>
    <dgm:pt modelId="{951352FD-D208-4A2B-AABB-90A73E151BBC}" type="pres">
      <dgm:prSet presAssocID="{9BD2528F-C66D-43CB-B6EE-FCABD59C0006}" presName="node" presStyleLbl="node1" presStyleIdx="4" presStyleCnt="5" custScaleX="108600" custScaleY="90775" custRadScaleRad="95785" custRadScaleInc="-46544">
        <dgm:presLayoutVars>
          <dgm:bulletEnabled val="1"/>
        </dgm:presLayoutVars>
      </dgm:prSet>
      <dgm:spPr/>
    </dgm:pt>
    <dgm:pt modelId="{9B9215D3-C021-49E2-8C34-77331AC1D016}" type="pres">
      <dgm:prSet presAssocID="{9BD2528F-C66D-43CB-B6EE-FCABD59C0006}" presName="spNode" presStyleCnt="0"/>
      <dgm:spPr/>
    </dgm:pt>
    <dgm:pt modelId="{D2F6B432-B11E-4A49-ADDE-B323A55AC6C6}" type="pres">
      <dgm:prSet presAssocID="{77010B88-BE37-420F-931B-B57D23E20DBB}" presName="sibTrans" presStyleLbl="sibTrans1D1" presStyleIdx="4" presStyleCnt="5"/>
      <dgm:spPr/>
    </dgm:pt>
  </dgm:ptLst>
  <dgm:cxnLst>
    <dgm:cxn modelId="{2846D804-17AE-4C99-B065-CC3E37D8E4C7}" type="presOf" srcId="{A60EFA97-F1BF-4CB5-94B5-A1E9B64B06A0}" destId="{7FB4609E-DC55-4AFA-AACC-C5766F042F4A}" srcOrd="0" destOrd="0" presId="urn:microsoft.com/office/officeart/2005/8/layout/cycle6"/>
    <dgm:cxn modelId="{3A203D08-6A22-4270-817C-5685F1C41F16}" type="presOf" srcId="{33846771-7F6A-4E83-B361-5FFC6615BE83}" destId="{A6CA8216-F9BE-4B80-A258-9E004B1DB580}" srcOrd="0" destOrd="0" presId="urn:microsoft.com/office/officeart/2005/8/layout/cycle6"/>
    <dgm:cxn modelId="{177DB516-9597-4A60-B29A-FB26ADE126E7}" type="presOf" srcId="{63FD9463-8820-4850-AE50-83586BDB6A54}" destId="{5BBD79D9-7258-4E6B-B563-D9BB78C1C1CE}" srcOrd="0" destOrd="0" presId="urn:microsoft.com/office/officeart/2005/8/layout/cycle6"/>
    <dgm:cxn modelId="{D0878224-9DF0-4144-A43E-7848D178399F}" type="presOf" srcId="{7B3727B8-BA18-40E7-898A-FE3708FDD2CA}" destId="{7C73C4C4-D67E-4E93-977A-CB644DAE8612}" srcOrd="0" destOrd="0" presId="urn:microsoft.com/office/officeart/2005/8/layout/cycle6"/>
    <dgm:cxn modelId="{80528E2D-F0BF-4CC7-923A-CC1D6C9B1BE8}" srcId="{FEEC7A92-5B04-409F-8793-1A8CABA35103}" destId="{33846771-7F6A-4E83-B361-5FFC6615BE83}" srcOrd="0" destOrd="0" parTransId="{FA8313DB-1B24-44B5-BB08-B25B1BFE4801}" sibTransId="{63FD9463-8820-4850-AE50-83586BDB6A54}"/>
    <dgm:cxn modelId="{45F14B2F-71F6-4369-9958-9CFCAFA0805F}" srcId="{FEEC7A92-5B04-409F-8793-1A8CABA35103}" destId="{45C33BA4-76CA-4D6D-9DA0-F799F56363DA}" srcOrd="3" destOrd="0" parTransId="{23E5C65A-8924-4DFB-8456-5235E6562055}" sibTransId="{9133F020-E1FF-4C21-A1C6-3B6A8B150CC9}"/>
    <dgm:cxn modelId="{9FEB023C-0868-4D9A-99BD-88C35E669E3E}" type="presOf" srcId="{FEEC7A92-5B04-409F-8793-1A8CABA35103}" destId="{AD4553C0-0FE6-4464-9F62-D03A73937A38}" srcOrd="0" destOrd="0" presId="urn:microsoft.com/office/officeart/2005/8/layout/cycle6"/>
    <dgm:cxn modelId="{E3F0615F-B53D-461F-8D3E-58B7F3CF9A47}" type="presOf" srcId="{45C33BA4-76CA-4D6D-9DA0-F799F56363DA}" destId="{0F4ABDF7-7123-49E7-8BD7-148EBB95C4BD}" srcOrd="0" destOrd="0" presId="urn:microsoft.com/office/officeart/2005/8/layout/cycle6"/>
    <dgm:cxn modelId="{4BD75382-F8A5-492A-8910-2E7E7A61EB81}" type="presOf" srcId="{77010B88-BE37-420F-931B-B57D23E20DBB}" destId="{D2F6B432-B11E-4A49-ADDE-B323A55AC6C6}" srcOrd="0" destOrd="0" presId="urn:microsoft.com/office/officeart/2005/8/layout/cycle6"/>
    <dgm:cxn modelId="{5891C98B-1718-4E35-8DF3-C3822999F718}" type="presOf" srcId="{9133F020-E1FF-4C21-A1C6-3B6A8B150CC9}" destId="{5A16D349-78E8-48BD-9D23-7C3DF98CEBAA}" srcOrd="0" destOrd="0" presId="urn:microsoft.com/office/officeart/2005/8/layout/cycle6"/>
    <dgm:cxn modelId="{FC30DE8E-2A5C-4D97-B941-24705789082E}" type="presOf" srcId="{9BD2528F-C66D-43CB-B6EE-FCABD59C0006}" destId="{951352FD-D208-4A2B-AABB-90A73E151BBC}" srcOrd="0" destOrd="0" presId="urn:microsoft.com/office/officeart/2005/8/layout/cycle6"/>
    <dgm:cxn modelId="{05FB0A95-AC11-4868-B3D6-C5557BC0C6E3}" srcId="{FEEC7A92-5B04-409F-8793-1A8CABA35103}" destId="{7B3727B8-BA18-40E7-898A-FE3708FDD2CA}" srcOrd="1" destOrd="0" parTransId="{82B1274C-4CB8-4415-9441-9798BF41BE6D}" sibTransId="{A2669184-7780-4729-992A-1A85C11CD8CE}"/>
    <dgm:cxn modelId="{977913A0-9FA3-4BBE-AFBE-195BD25C16B4}" type="presOf" srcId="{98453F29-E846-4FD7-8E6B-90910EB393D6}" destId="{D29DF543-05FD-4F04-9DE4-97A18088DCC8}" srcOrd="0" destOrd="0" presId="urn:microsoft.com/office/officeart/2005/8/layout/cycle6"/>
    <dgm:cxn modelId="{5968BFAB-CAD8-4847-ADAA-772965705403}" srcId="{FEEC7A92-5B04-409F-8793-1A8CABA35103}" destId="{98453F29-E846-4FD7-8E6B-90910EB393D6}" srcOrd="2" destOrd="0" parTransId="{3C7A2AC7-C548-48E7-A9F6-F04DEA98BC8A}" sibTransId="{A60EFA97-F1BF-4CB5-94B5-A1E9B64B06A0}"/>
    <dgm:cxn modelId="{5DEDB4B0-63DB-48F4-8F02-DED7915E5B04}" type="presOf" srcId="{A2669184-7780-4729-992A-1A85C11CD8CE}" destId="{9134C1D7-8A97-4A58-9387-B7E73CD0F522}" srcOrd="0" destOrd="0" presId="urn:microsoft.com/office/officeart/2005/8/layout/cycle6"/>
    <dgm:cxn modelId="{A5F1FCBA-DC85-43C6-9A8C-2EE90394D47D}" srcId="{FEEC7A92-5B04-409F-8793-1A8CABA35103}" destId="{9BD2528F-C66D-43CB-B6EE-FCABD59C0006}" srcOrd="4" destOrd="0" parTransId="{87CB4BAF-0747-4369-836F-1E744C440686}" sibTransId="{77010B88-BE37-420F-931B-B57D23E20DBB}"/>
    <dgm:cxn modelId="{80CFBB0A-BAB9-4635-874B-FAAFE88AAE36}" type="presParOf" srcId="{AD4553C0-0FE6-4464-9F62-D03A73937A38}" destId="{A6CA8216-F9BE-4B80-A258-9E004B1DB580}" srcOrd="0" destOrd="0" presId="urn:microsoft.com/office/officeart/2005/8/layout/cycle6"/>
    <dgm:cxn modelId="{3470A2DA-5560-4BD7-9524-38AAF47B85AA}" type="presParOf" srcId="{AD4553C0-0FE6-4464-9F62-D03A73937A38}" destId="{9345DA02-BB90-4C7D-891C-52E9A95D9665}" srcOrd="1" destOrd="0" presId="urn:microsoft.com/office/officeart/2005/8/layout/cycle6"/>
    <dgm:cxn modelId="{99CF1ED8-A1FF-44FE-A2D5-39A7D9D45FEF}" type="presParOf" srcId="{AD4553C0-0FE6-4464-9F62-D03A73937A38}" destId="{5BBD79D9-7258-4E6B-B563-D9BB78C1C1CE}" srcOrd="2" destOrd="0" presId="urn:microsoft.com/office/officeart/2005/8/layout/cycle6"/>
    <dgm:cxn modelId="{C09137A3-0052-4AFF-88DB-F575020AE017}" type="presParOf" srcId="{AD4553C0-0FE6-4464-9F62-D03A73937A38}" destId="{7C73C4C4-D67E-4E93-977A-CB644DAE8612}" srcOrd="3" destOrd="0" presId="urn:microsoft.com/office/officeart/2005/8/layout/cycle6"/>
    <dgm:cxn modelId="{53856499-C903-4E0F-A20F-13CB0DDA1C51}" type="presParOf" srcId="{AD4553C0-0FE6-4464-9F62-D03A73937A38}" destId="{D26F8E08-D137-4DE2-A3C8-EBED2FA568A8}" srcOrd="4" destOrd="0" presId="urn:microsoft.com/office/officeart/2005/8/layout/cycle6"/>
    <dgm:cxn modelId="{119F8ACD-6586-4394-97A4-C157DD6D5ACE}" type="presParOf" srcId="{AD4553C0-0FE6-4464-9F62-D03A73937A38}" destId="{9134C1D7-8A97-4A58-9387-B7E73CD0F522}" srcOrd="5" destOrd="0" presId="urn:microsoft.com/office/officeart/2005/8/layout/cycle6"/>
    <dgm:cxn modelId="{894305B6-0016-4E18-8864-3FF57EE05F3B}" type="presParOf" srcId="{AD4553C0-0FE6-4464-9F62-D03A73937A38}" destId="{D29DF543-05FD-4F04-9DE4-97A18088DCC8}" srcOrd="6" destOrd="0" presId="urn:microsoft.com/office/officeart/2005/8/layout/cycle6"/>
    <dgm:cxn modelId="{9D76AB68-FEE6-4C38-8806-5C78DB7906CE}" type="presParOf" srcId="{AD4553C0-0FE6-4464-9F62-D03A73937A38}" destId="{C5CD0D83-3F67-4B88-B744-0B14A201CA26}" srcOrd="7" destOrd="0" presId="urn:microsoft.com/office/officeart/2005/8/layout/cycle6"/>
    <dgm:cxn modelId="{234E0EF7-240B-449B-8FFB-4403EE5D6A11}" type="presParOf" srcId="{AD4553C0-0FE6-4464-9F62-D03A73937A38}" destId="{7FB4609E-DC55-4AFA-AACC-C5766F042F4A}" srcOrd="8" destOrd="0" presId="urn:microsoft.com/office/officeart/2005/8/layout/cycle6"/>
    <dgm:cxn modelId="{FAB19342-DDA0-416E-8AF4-94C6D49448EC}" type="presParOf" srcId="{AD4553C0-0FE6-4464-9F62-D03A73937A38}" destId="{0F4ABDF7-7123-49E7-8BD7-148EBB95C4BD}" srcOrd="9" destOrd="0" presId="urn:microsoft.com/office/officeart/2005/8/layout/cycle6"/>
    <dgm:cxn modelId="{0479C072-6791-41A2-B5A8-3288BA6FD304}" type="presParOf" srcId="{AD4553C0-0FE6-4464-9F62-D03A73937A38}" destId="{F7D7AECC-166B-4E5A-A4A8-367992A74ED0}" srcOrd="10" destOrd="0" presId="urn:microsoft.com/office/officeart/2005/8/layout/cycle6"/>
    <dgm:cxn modelId="{898B05BD-8798-4A01-87DB-10146235E314}" type="presParOf" srcId="{AD4553C0-0FE6-4464-9F62-D03A73937A38}" destId="{5A16D349-78E8-48BD-9D23-7C3DF98CEBAA}" srcOrd="11" destOrd="0" presId="urn:microsoft.com/office/officeart/2005/8/layout/cycle6"/>
    <dgm:cxn modelId="{E0D4AC42-E61D-426F-B05F-EFD5BAA8E4F2}" type="presParOf" srcId="{AD4553C0-0FE6-4464-9F62-D03A73937A38}" destId="{951352FD-D208-4A2B-AABB-90A73E151BBC}" srcOrd="12" destOrd="0" presId="urn:microsoft.com/office/officeart/2005/8/layout/cycle6"/>
    <dgm:cxn modelId="{BC2FA56C-1684-4F72-ABF0-48DB6C3F1B76}" type="presParOf" srcId="{AD4553C0-0FE6-4464-9F62-D03A73937A38}" destId="{9B9215D3-C021-49E2-8C34-77331AC1D016}" srcOrd="13" destOrd="0" presId="urn:microsoft.com/office/officeart/2005/8/layout/cycle6"/>
    <dgm:cxn modelId="{D6CC5FA9-7409-4B15-A162-BB960A9063E1}" type="presParOf" srcId="{AD4553C0-0FE6-4464-9F62-D03A73937A38}" destId="{D2F6B432-B11E-4A49-ADDE-B323A55AC6C6}" srcOrd="14" destOrd="0" presId="urn:microsoft.com/office/officeart/2005/8/layout/cycle6"/>
  </dgm:cxnLst>
  <dgm:bg/>
  <dgm:whole>
    <a:ln w="76200"/>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FEEC7A92-5B04-409F-8793-1A8CABA35103}" type="doc">
      <dgm:prSet loTypeId="urn:microsoft.com/office/officeart/2005/8/layout/cycle6" loCatId="cycle" qsTypeId="urn:microsoft.com/office/officeart/2005/8/quickstyle/simple1" qsCatId="simple" csTypeId="urn:microsoft.com/office/officeart/2005/8/colors/accent1_2" csCatId="accent1" phldr="1"/>
      <dgm:spPr/>
      <dgm:t>
        <a:bodyPr/>
        <a:lstStyle/>
        <a:p>
          <a:endParaRPr lang="en-GB"/>
        </a:p>
      </dgm:t>
    </dgm:pt>
    <dgm:pt modelId="{33846771-7F6A-4E83-B361-5FFC6615BE83}">
      <dgm:prSet phldrT="[Text]" custT="1"/>
      <dgm:spPr>
        <a:solidFill>
          <a:schemeClr val="accent3"/>
        </a:solidFill>
      </dgm:spPr>
      <dgm:t>
        <a:bodyPr/>
        <a:lstStyle/>
        <a:p>
          <a:r>
            <a:rPr lang="cy-GB" sz="1800" dirty="0">
              <a:solidFill>
                <a:schemeClr val="tx1"/>
              </a:solidFill>
            </a:rPr>
            <a:t>Conceptual understanding</a:t>
          </a:r>
          <a:endParaRPr lang="en-GB" sz="1800" dirty="0">
            <a:solidFill>
              <a:schemeClr val="tx1"/>
            </a:solidFill>
          </a:endParaRPr>
        </a:p>
      </dgm:t>
    </dgm:pt>
    <dgm:pt modelId="{FA8313DB-1B24-44B5-BB08-B25B1BFE4801}" type="parTrans" cxnId="{80528E2D-F0BF-4CC7-923A-CC1D6C9B1BE8}">
      <dgm:prSet/>
      <dgm:spPr/>
      <dgm:t>
        <a:bodyPr/>
        <a:lstStyle/>
        <a:p>
          <a:endParaRPr lang="en-GB" sz="2400"/>
        </a:p>
      </dgm:t>
    </dgm:pt>
    <dgm:pt modelId="{63FD9463-8820-4850-AE50-83586BDB6A54}" type="sibTrans" cxnId="{80528E2D-F0BF-4CC7-923A-CC1D6C9B1BE8}">
      <dgm:prSet>
        <dgm:style>
          <a:lnRef idx="3">
            <a:schemeClr val="accent1"/>
          </a:lnRef>
          <a:fillRef idx="0">
            <a:schemeClr val="accent1"/>
          </a:fillRef>
          <a:effectRef idx="2">
            <a:schemeClr val="accent1"/>
          </a:effectRef>
          <a:fontRef idx="minor">
            <a:schemeClr val="tx1"/>
          </a:fontRef>
        </dgm:style>
      </dgm:prSet>
      <dgm:spPr/>
      <dgm:t>
        <a:bodyPr/>
        <a:lstStyle/>
        <a:p>
          <a:endParaRPr lang="en-GB" sz="2400"/>
        </a:p>
      </dgm:t>
    </dgm:pt>
    <dgm:pt modelId="{7B3727B8-BA18-40E7-898A-FE3708FDD2CA}">
      <dgm:prSet phldrT="[Text]" custT="1"/>
      <dgm:spPr>
        <a:solidFill>
          <a:schemeClr val="accent3"/>
        </a:solidFill>
      </dgm:spPr>
      <dgm:t>
        <a:bodyPr/>
        <a:lstStyle/>
        <a:p>
          <a:pPr rtl="0"/>
          <a:r>
            <a:rPr lang="cy-GB" sz="1800" dirty="0" err="1">
              <a:solidFill>
                <a:schemeClr val="tx1"/>
              </a:solidFill>
            </a:rPr>
            <a:t>Communicating</a:t>
          </a:r>
          <a:r>
            <a:rPr lang="cy-GB" sz="1800" dirty="0">
              <a:solidFill>
                <a:schemeClr val="tx1"/>
              </a:solidFill>
              <a:latin typeface="Century Gothic" panose="020B0502020202020204"/>
            </a:rPr>
            <a:t> </a:t>
          </a:r>
        </a:p>
        <a:p>
          <a:pPr rtl="0"/>
          <a:r>
            <a:rPr lang="cy-GB" sz="1800" dirty="0" err="1">
              <a:solidFill>
                <a:schemeClr val="tx1"/>
              </a:solidFill>
              <a:latin typeface="Century Gothic" panose="020B0502020202020204"/>
            </a:rPr>
            <a:t>using</a:t>
          </a:r>
          <a:r>
            <a:rPr lang="cy-GB" sz="1800" dirty="0">
              <a:solidFill>
                <a:schemeClr val="tx1"/>
              </a:solidFill>
              <a:latin typeface="Century Gothic" panose="020B0502020202020204"/>
            </a:rPr>
            <a:t> </a:t>
          </a:r>
          <a:r>
            <a:rPr lang="cy-GB" sz="1800" dirty="0" err="1">
              <a:solidFill>
                <a:schemeClr val="tx1"/>
              </a:solidFill>
            </a:rPr>
            <a:t>symbols</a:t>
          </a:r>
          <a:endParaRPr lang="en-GB" sz="1800" dirty="0" err="1">
            <a:solidFill>
              <a:schemeClr val="tx1"/>
            </a:solidFill>
          </a:endParaRPr>
        </a:p>
      </dgm:t>
    </dgm:pt>
    <dgm:pt modelId="{82B1274C-4CB8-4415-9441-9798BF41BE6D}" type="parTrans" cxnId="{05FB0A95-AC11-4868-B3D6-C5557BC0C6E3}">
      <dgm:prSet/>
      <dgm:spPr/>
      <dgm:t>
        <a:bodyPr/>
        <a:lstStyle/>
        <a:p>
          <a:endParaRPr lang="en-GB" sz="2400"/>
        </a:p>
      </dgm:t>
    </dgm:pt>
    <dgm:pt modelId="{A2669184-7780-4729-992A-1A85C11CD8CE}" type="sibTrans" cxnId="{05FB0A95-AC11-4868-B3D6-C5557BC0C6E3}">
      <dgm:prSet>
        <dgm:style>
          <a:lnRef idx="3">
            <a:schemeClr val="accent1"/>
          </a:lnRef>
          <a:fillRef idx="0">
            <a:schemeClr val="accent1"/>
          </a:fillRef>
          <a:effectRef idx="2">
            <a:schemeClr val="accent1"/>
          </a:effectRef>
          <a:fontRef idx="minor">
            <a:schemeClr val="tx1"/>
          </a:fontRef>
        </dgm:style>
      </dgm:prSet>
      <dgm:spPr/>
      <dgm:t>
        <a:bodyPr/>
        <a:lstStyle/>
        <a:p>
          <a:endParaRPr lang="en-GB" sz="2400"/>
        </a:p>
      </dgm:t>
    </dgm:pt>
    <dgm:pt modelId="{98453F29-E846-4FD7-8E6B-90910EB393D6}">
      <dgm:prSet phldrT="[Text]" custT="1"/>
      <dgm:spPr>
        <a:solidFill>
          <a:schemeClr val="accent3"/>
        </a:solidFill>
      </dgm:spPr>
      <dgm:t>
        <a:bodyPr/>
        <a:lstStyle/>
        <a:p>
          <a:r>
            <a:rPr lang="cy-GB" sz="1800" dirty="0" err="1">
              <a:solidFill>
                <a:schemeClr val="tx1"/>
              </a:solidFill>
            </a:rPr>
            <a:t>Strategic</a:t>
          </a:r>
          <a:r>
            <a:rPr lang="cy-GB" sz="1800" dirty="0">
              <a:solidFill>
                <a:schemeClr val="tx1"/>
              </a:solidFill>
            </a:rPr>
            <a:t> </a:t>
          </a:r>
          <a:r>
            <a:rPr lang="cy-GB" sz="1800" dirty="0" err="1">
              <a:solidFill>
                <a:schemeClr val="tx1"/>
              </a:solidFill>
            </a:rPr>
            <a:t>competence</a:t>
          </a:r>
          <a:endParaRPr lang="en-GB" sz="1800" dirty="0" err="1">
            <a:solidFill>
              <a:schemeClr val="tx1"/>
            </a:solidFill>
          </a:endParaRPr>
        </a:p>
      </dgm:t>
    </dgm:pt>
    <dgm:pt modelId="{3C7A2AC7-C548-48E7-A9F6-F04DEA98BC8A}" type="parTrans" cxnId="{5968BFAB-CAD8-4847-ADAA-772965705403}">
      <dgm:prSet/>
      <dgm:spPr/>
      <dgm:t>
        <a:bodyPr/>
        <a:lstStyle/>
        <a:p>
          <a:endParaRPr lang="en-GB" sz="2400"/>
        </a:p>
      </dgm:t>
    </dgm:pt>
    <dgm:pt modelId="{A60EFA97-F1BF-4CB5-94B5-A1E9B64B06A0}" type="sibTrans" cxnId="{5968BFAB-CAD8-4847-ADAA-772965705403}">
      <dgm:prSet>
        <dgm:style>
          <a:lnRef idx="3">
            <a:schemeClr val="accent1"/>
          </a:lnRef>
          <a:fillRef idx="0">
            <a:schemeClr val="accent1"/>
          </a:fillRef>
          <a:effectRef idx="2">
            <a:schemeClr val="accent1"/>
          </a:effectRef>
          <a:fontRef idx="minor">
            <a:schemeClr val="tx1"/>
          </a:fontRef>
        </dgm:style>
      </dgm:prSet>
      <dgm:spPr/>
      <dgm:t>
        <a:bodyPr/>
        <a:lstStyle/>
        <a:p>
          <a:endParaRPr lang="en-GB" sz="2400"/>
        </a:p>
      </dgm:t>
    </dgm:pt>
    <dgm:pt modelId="{9BD2528F-C66D-43CB-B6EE-FCABD59C0006}">
      <dgm:prSet phldrT="[Text]" custT="1"/>
      <dgm:spPr>
        <a:solidFill>
          <a:schemeClr val="accent3"/>
        </a:solidFill>
      </dgm:spPr>
      <dgm:t>
        <a:bodyPr/>
        <a:lstStyle/>
        <a:p>
          <a:r>
            <a:rPr lang="cy-GB" sz="1800" dirty="0" err="1">
              <a:solidFill>
                <a:schemeClr val="tx1"/>
              </a:solidFill>
            </a:rPr>
            <a:t>Fluency</a:t>
          </a:r>
          <a:endParaRPr lang="en-GB" sz="1800" dirty="0" err="1">
            <a:solidFill>
              <a:schemeClr val="tx1"/>
            </a:solidFill>
          </a:endParaRPr>
        </a:p>
      </dgm:t>
    </dgm:pt>
    <dgm:pt modelId="{87CB4BAF-0747-4369-836F-1E744C440686}" type="parTrans" cxnId="{A5F1FCBA-DC85-43C6-9A8C-2EE90394D47D}">
      <dgm:prSet/>
      <dgm:spPr/>
      <dgm:t>
        <a:bodyPr/>
        <a:lstStyle/>
        <a:p>
          <a:endParaRPr lang="en-GB" sz="2400"/>
        </a:p>
      </dgm:t>
    </dgm:pt>
    <dgm:pt modelId="{77010B88-BE37-420F-931B-B57D23E20DBB}" type="sibTrans" cxnId="{A5F1FCBA-DC85-43C6-9A8C-2EE90394D47D}">
      <dgm:prSet>
        <dgm:style>
          <a:lnRef idx="3">
            <a:schemeClr val="accent1"/>
          </a:lnRef>
          <a:fillRef idx="0">
            <a:schemeClr val="accent1"/>
          </a:fillRef>
          <a:effectRef idx="2">
            <a:schemeClr val="accent1"/>
          </a:effectRef>
          <a:fontRef idx="minor">
            <a:schemeClr val="tx1"/>
          </a:fontRef>
        </dgm:style>
      </dgm:prSet>
      <dgm:spPr/>
      <dgm:t>
        <a:bodyPr/>
        <a:lstStyle/>
        <a:p>
          <a:endParaRPr lang="en-GB" sz="2400"/>
        </a:p>
      </dgm:t>
    </dgm:pt>
    <dgm:pt modelId="{45C33BA4-76CA-4D6D-9DA0-F799F56363DA}">
      <dgm:prSet phldrT="[Text]" custT="1"/>
      <dgm:spPr>
        <a:solidFill>
          <a:schemeClr val="accent3"/>
        </a:solidFill>
      </dgm:spPr>
      <dgm:t>
        <a:bodyPr/>
        <a:lstStyle/>
        <a:p>
          <a:r>
            <a:rPr lang="cy-GB" sz="1800" dirty="0">
              <a:solidFill>
                <a:schemeClr val="tx1"/>
              </a:solidFill>
            </a:rPr>
            <a:t>Logical reasoning</a:t>
          </a:r>
          <a:endParaRPr lang="en-GB" sz="1800" dirty="0">
            <a:solidFill>
              <a:schemeClr val="tx1"/>
            </a:solidFill>
          </a:endParaRPr>
        </a:p>
      </dgm:t>
    </dgm:pt>
    <dgm:pt modelId="{23E5C65A-8924-4DFB-8456-5235E6562055}" type="parTrans" cxnId="{45F14B2F-71F6-4369-9958-9CFCAFA0805F}">
      <dgm:prSet/>
      <dgm:spPr/>
      <dgm:t>
        <a:bodyPr/>
        <a:lstStyle/>
        <a:p>
          <a:endParaRPr lang="en-GB" sz="2400"/>
        </a:p>
      </dgm:t>
    </dgm:pt>
    <dgm:pt modelId="{9133F020-E1FF-4C21-A1C6-3B6A8B150CC9}" type="sibTrans" cxnId="{45F14B2F-71F6-4369-9958-9CFCAFA0805F}">
      <dgm:prSet>
        <dgm:style>
          <a:lnRef idx="3">
            <a:schemeClr val="accent1"/>
          </a:lnRef>
          <a:fillRef idx="0">
            <a:schemeClr val="accent1"/>
          </a:fillRef>
          <a:effectRef idx="2">
            <a:schemeClr val="accent1"/>
          </a:effectRef>
          <a:fontRef idx="minor">
            <a:schemeClr val="tx1"/>
          </a:fontRef>
        </dgm:style>
      </dgm:prSet>
      <dgm:spPr/>
      <dgm:t>
        <a:bodyPr/>
        <a:lstStyle/>
        <a:p>
          <a:endParaRPr lang="en-GB" sz="2400"/>
        </a:p>
      </dgm:t>
    </dgm:pt>
    <dgm:pt modelId="{AD4553C0-0FE6-4464-9F62-D03A73937A38}" type="pres">
      <dgm:prSet presAssocID="{FEEC7A92-5B04-409F-8793-1A8CABA35103}" presName="cycle" presStyleCnt="0">
        <dgm:presLayoutVars>
          <dgm:dir/>
          <dgm:resizeHandles val="exact"/>
        </dgm:presLayoutVars>
      </dgm:prSet>
      <dgm:spPr/>
    </dgm:pt>
    <dgm:pt modelId="{A6CA8216-F9BE-4B80-A258-9E004B1DB580}" type="pres">
      <dgm:prSet presAssocID="{33846771-7F6A-4E83-B361-5FFC6615BE83}" presName="node" presStyleLbl="node1" presStyleIdx="0" presStyleCnt="5" custScaleX="180387" custScaleY="85953">
        <dgm:presLayoutVars>
          <dgm:bulletEnabled val="1"/>
        </dgm:presLayoutVars>
      </dgm:prSet>
      <dgm:spPr/>
    </dgm:pt>
    <dgm:pt modelId="{9345DA02-BB90-4C7D-891C-52E9A95D9665}" type="pres">
      <dgm:prSet presAssocID="{33846771-7F6A-4E83-B361-5FFC6615BE83}" presName="spNode" presStyleCnt="0"/>
      <dgm:spPr/>
    </dgm:pt>
    <dgm:pt modelId="{5BBD79D9-7258-4E6B-B563-D9BB78C1C1CE}" type="pres">
      <dgm:prSet presAssocID="{63FD9463-8820-4850-AE50-83586BDB6A54}" presName="sibTrans" presStyleLbl="sibTrans1D1" presStyleIdx="0" presStyleCnt="5"/>
      <dgm:spPr/>
    </dgm:pt>
    <dgm:pt modelId="{7C73C4C4-D67E-4E93-977A-CB644DAE8612}" type="pres">
      <dgm:prSet presAssocID="{7B3727B8-BA18-40E7-898A-FE3708FDD2CA}" presName="node" presStyleLbl="node1" presStyleIdx="1" presStyleCnt="5" custScaleX="180097" custScaleY="85704" custRadScaleRad="97608" custRadScaleInc="20861">
        <dgm:presLayoutVars>
          <dgm:bulletEnabled val="1"/>
        </dgm:presLayoutVars>
      </dgm:prSet>
      <dgm:spPr/>
    </dgm:pt>
    <dgm:pt modelId="{D26F8E08-D137-4DE2-A3C8-EBED2FA568A8}" type="pres">
      <dgm:prSet presAssocID="{7B3727B8-BA18-40E7-898A-FE3708FDD2CA}" presName="spNode" presStyleCnt="0"/>
      <dgm:spPr/>
    </dgm:pt>
    <dgm:pt modelId="{9134C1D7-8A97-4A58-9387-B7E73CD0F522}" type="pres">
      <dgm:prSet presAssocID="{A2669184-7780-4729-992A-1A85C11CD8CE}" presName="sibTrans" presStyleLbl="sibTrans1D1" presStyleIdx="1" presStyleCnt="5"/>
      <dgm:spPr/>
    </dgm:pt>
    <dgm:pt modelId="{D29DF543-05FD-4F04-9DE4-97A18088DCC8}" type="pres">
      <dgm:prSet presAssocID="{98453F29-E846-4FD7-8E6B-90910EB393D6}" presName="node" presStyleLbl="node1" presStyleIdx="2" presStyleCnt="5" custScaleX="133100" custScaleY="90985" custRadScaleRad="101913" custRadScaleInc="-6064">
        <dgm:presLayoutVars>
          <dgm:bulletEnabled val="1"/>
        </dgm:presLayoutVars>
      </dgm:prSet>
      <dgm:spPr/>
    </dgm:pt>
    <dgm:pt modelId="{C5CD0D83-3F67-4B88-B744-0B14A201CA26}" type="pres">
      <dgm:prSet presAssocID="{98453F29-E846-4FD7-8E6B-90910EB393D6}" presName="spNode" presStyleCnt="0"/>
      <dgm:spPr/>
    </dgm:pt>
    <dgm:pt modelId="{7FB4609E-DC55-4AFA-AACC-C5766F042F4A}" type="pres">
      <dgm:prSet presAssocID="{A60EFA97-F1BF-4CB5-94B5-A1E9B64B06A0}" presName="sibTrans" presStyleLbl="sibTrans1D1" presStyleIdx="2" presStyleCnt="5"/>
      <dgm:spPr/>
    </dgm:pt>
    <dgm:pt modelId="{0F4ABDF7-7123-49E7-8BD7-148EBB95C4BD}" type="pres">
      <dgm:prSet presAssocID="{45C33BA4-76CA-4D6D-9DA0-F799F56363DA}" presName="node" presStyleLbl="node1" presStyleIdx="3" presStyleCnt="5" custScaleX="133100" custScaleY="90983">
        <dgm:presLayoutVars>
          <dgm:bulletEnabled val="1"/>
        </dgm:presLayoutVars>
      </dgm:prSet>
      <dgm:spPr/>
    </dgm:pt>
    <dgm:pt modelId="{F7D7AECC-166B-4E5A-A4A8-367992A74ED0}" type="pres">
      <dgm:prSet presAssocID="{45C33BA4-76CA-4D6D-9DA0-F799F56363DA}" presName="spNode" presStyleCnt="0"/>
      <dgm:spPr/>
    </dgm:pt>
    <dgm:pt modelId="{5A16D349-78E8-48BD-9D23-7C3DF98CEBAA}" type="pres">
      <dgm:prSet presAssocID="{9133F020-E1FF-4C21-A1C6-3B6A8B150CC9}" presName="sibTrans" presStyleLbl="sibTrans1D1" presStyleIdx="3" presStyleCnt="5"/>
      <dgm:spPr/>
    </dgm:pt>
    <dgm:pt modelId="{951352FD-D208-4A2B-AABB-90A73E151BBC}" type="pres">
      <dgm:prSet presAssocID="{9BD2528F-C66D-43CB-B6EE-FCABD59C0006}" presName="node" presStyleLbl="node1" presStyleIdx="4" presStyleCnt="5" custScaleX="133100" custScaleY="60532" custRadScaleRad="95785" custRadScaleInc="-46544">
        <dgm:presLayoutVars>
          <dgm:bulletEnabled val="1"/>
        </dgm:presLayoutVars>
      </dgm:prSet>
      <dgm:spPr/>
    </dgm:pt>
    <dgm:pt modelId="{9B9215D3-C021-49E2-8C34-77331AC1D016}" type="pres">
      <dgm:prSet presAssocID="{9BD2528F-C66D-43CB-B6EE-FCABD59C0006}" presName="spNode" presStyleCnt="0"/>
      <dgm:spPr/>
    </dgm:pt>
    <dgm:pt modelId="{D2F6B432-B11E-4A49-ADDE-B323A55AC6C6}" type="pres">
      <dgm:prSet presAssocID="{77010B88-BE37-420F-931B-B57D23E20DBB}" presName="sibTrans" presStyleLbl="sibTrans1D1" presStyleIdx="4" presStyleCnt="5"/>
      <dgm:spPr/>
    </dgm:pt>
  </dgm:ptLst>
  <dgm:cxnLst>
    <dgm:cxn modelId="{2846D804-17AE-4C99-B065-CC3E37D8E4C7}" type="presOf" srcId="{A60EFA97-F1BF-4CB5-94B5-A1E9B64B06A0}" destId="{7FB4609E-DC55-4AFA-AACC-C5766F042F4A}" srcOrd="0" destOrd="0" presId="urn:microsoft.com/office/officeart/2005/8/layout/cycle6"/>
    <dgm:cxn modelId="{3A203D08-6A22-4270-817C-5685F1C41F16}" type="presOf" srcId="{33846771-7F6A-4E83-B361-5FFC6615BE83}" destId="{A6CA8216-F9BE-4B80-A258-9E004B1DB580}" srcOrd="0" destOrd="0" presId="urn:microsoft.com/office/officeart/2005/8/layout/cycle6"/>
    <dgm:cxn modelId="{177DB516-9597-4A60-B29A-FB26ADE126E7}" type="presOf" srcId="{63FD9463-8820-4850-AE50-83586BDB6A54}" destId="{5BBD79D9-7258-4E6B-B563-D9BB78C1C1CE}" srcOrd="0" destOrd="0" presId="urn:microsoft.com/office/officeart/2005/8/layout/cycle6"/>
    <dgm:cxn modelId="{D0878224-9DF0-4144-A43E-7848D178399F}" type="presOf" srcId="{7B3727B8-BA18-40E7-898A-FE3708FDD2CA}" destId="{7C73C4C4-D67E-4E93-977A-CB644DAE8612}" srcOrd="0" destOrd="0" presId="urn:microsoft.com/office/officeart/2005/8/layout/cycle6"/>
    <dgm:cxn modelId="{80528E2D-F0BF-4CC7-923A-CC1D6C9B1BE8}" srcId="{FEEC7A92-5B04-409F-8793-1A8CABA35103}" destId="{33846771-7F6A-4E83-B361-5FFC6615BE83}" srcOrd="0" destOrd="0" parTransId="{FA8313DB-1B24-44B5-BB08-B25B1BFE4801}" sibTransId="{63FD9463-8820-4850-AE50-83586BDB6A54}"/>
    <dgm:cxn modelId="{45F14B2F-71F6-4369-9958-9CFCAFA0805F}" srcId="{FEEC7A92-5B04-409F-8793-1A8CABA35103}" destId="{45C33BA4-76CA-4D6D-9DA0-F799F56363DA}" srcOrd="3" destOrd="0" parTransId="{23E5C65A-8924-4DFB-8456-5235E6562055}" sibTransId="{9133F020-E1FF-4C21-A1C6-3B6A8B150CC9}"/>
    <dgm:cxn modelId="{9FEB023C-0868-4D9A-99BD-88C35E669E3E}" type="presOf" srcId="{FEEC7A92-5B04-409F-8793-1A8CABA35103}" destId="{AD4553C0-0FE6-4464-9F62-D03A73937A38}" srcOrd="0" destOrd="0" presId="urn:microsoft.com/office/officeart/2005/8/layout/cycle6"/>
    <dgm:cxn modelId="{E3F0615F-B53D-461F-8D3E-58B7F3CF9A47}" type="presOf" srcId="{45C33BA4-76CA-4D6D-9DA0-F799F56363DA}" destId="{0F4ABDF7-7123-49E7-8BD7-148EBB95C4BD}" srcOrd="0" destOrd="0" presId="urn:microsoft.com/office/officeart/2005/8/layout/cycle6"/>
    <dgm:cxn modelId="{4BD75382-F8A5-492A-8910-2E7E7A61EB81}" type="presOf" srcId="{77010B88-BE37-420F-931B-B57D23E20DBB}" destId="{D2F6B432-B11E-4A49-ADDE-B323A55AC6C6}" srcOrd="0" destOrd="0" presId="urn:microsoft.com/office/officeart/2005/8/layout/cycle6"/>
    <dgm:cxn modelId="{5891C98B-1718-4E35-8DF3-C3822999F718}" type="presOf" srcId="{9133F020-E1FF-4C21-A1C6-3B6A8B150CC9}" destId="{5A16D349-78E8-48BD-9D23-7C3DF98CEBAA}" srcOrd="0" destOrd="0" presId="urn:microsoft.com/office/officeart/2005/8/layout/cycle6"/>
    <dgm:cxn modelId="{FC30DE8E-2A5C-4D97-B941-24705789082E}" type="presOf" srcId="{9BD2528F-C66D-43CB-B6EE-FCABD59C0006}" destId="{951352FD-D208-4A2B-AABB-90A73E151BBC}" srcOrd="0" destOrd="0" presId="urn:microsoft.com/office/officeart/2005/8/layout/cycle6"/>
    <dgm:cxn modelId="{05FB0A95-AC11-4868-B3D6-C5557BC0C6E3}" srcId="{FEEC7A92-5B04-409F-8793-1A8CABA35103}" destId="{7B3727B8-BA18-40E7-898A-FE3708FDD2CA}" srcOrd="1" destOrd="0" parTransId="{82B1274C-4CB8-4415-9441-9798BF41BE6D}" sibTransId="{A2669184-7780-4729-992A-1A85C11CD8CE}"/>
    <dgm:cxn modelId="{977913A0-9FA3-4BBE-AFBE-195BD25C16B4}" type="presOf" srcId="{98453F29-E846-4FD7-8E6B-90910EB393D6}" destId="{D29DF543-05FD-4F04-9DE4-97A18088DCC8}" srcOrd="0" destOrd="0" presId="urn:microsoft.com/office/officeart/2005/8/layout/cycle6"/>
    <dgm:cxn modelId="{5968BFAB-CAD8-4847-ADAA-772965705403}" srcId="{FEEC7A92-5B04-409F-8793-1A8CABA35103}" destId="{98453F29-E846-4FD7-8E6B-90910EB393D6}" srcOrd="2" destOrd="0" parTransId="{3C7A2AC7-C548-48E7-A9F6-F04DEA98BC8A}" sibTransId="{A60EFA97-F1BF-4CB5-94B5-A1E9B64B06A0}"/>
    <dgm:cxn modelId="{5DEDB4B0-63DB-48F4-8F02-DED7915E5B04}" type="presOf" srcId="{A2669184-7780-4729-992A-1A85C11CD8CE}" destId="{9134C1D7-8A97-4A58-9387-B7E73CD0F522}" srcOrd="0" destOrd="0" presId="urn:microsoft.com/office/officeart/2005/8/layout/cycle6"/>
    <dgm:cxn modelId="{A5F1FCBA-DC85-43C6-9A8C-2EE90394D47D}" srcId="{FEEC7A92-5B04-409F-8793-1A8CABA35103}" destId="{9BD2528F-C66D-43CB-B6EE-FCABD59C0006}" srcOrd="4" destOrd="0" parTransId="{87CB4BAF-0747-4369-836F-1E744C440686}" sibTransId="{77010B88-BE37-420F-931B-B57D23E20DBB}"/>
    <dgm:cxn modelId="{80CFBB0A-BAB9-4635-874B-FAAFE88AAE36}" type="presParOf" srcId="{AD4553C0-0FE6-4464-9F62-D03A73937A38}" destId="{A6CA8216-F9BE-4B80-A258-9E004B1DB580}" srcOrd="0" destOrd="0" presId="urn:microsoft.com/office/officeart/2005/8/layout/cycle6"/>
    <dgm:cxn modelId="{3470A2DA-5560-4BD7-9524-38AAF47B85AA}" type="presParOf" srcId="{AD4553C0-0FE6-4464-9F62-D03A73937A38}" destId="{9345DA02-BB90-4C7D-891C-52E9A95D9665}" srcOrd="1" destOrd="0" presId="urn:microsoft.com/office/officeart/2005/8/layout/cycle6"/>
    <dgm:cxn modelId="{99CF1ED8-A1FF-44FE-A2D5-39A7D9D45FEF}" type="presParOf" srcId="{AD4553C0-0FE6-4464-9F62-D03A73937A38}" destId="{5BBD79D9-7258-4E6B-B563-D9BB78C1C1CE}" srcOrd="2" destOrd="0" presId="urn:microsoft.com/office/officeart/2005/8/layout/cycle6"/>
    <dgm:cxn modelId="{C09137A3-0052-4AFF-88DB-F575020AE017}" type="presParOf" srcId="{AD4553C0-0FE6-4464-9F62-D03A73937A38}" destId="{7C73C4C4-D67E-4E93-977A-CB644DAE8612}" srcOrd="3" destOrd="0" presId="urn:microsoft.com/office/officeart/2005/8/layout/cycle6"/>
    <dgm:cxn modelId="{53856499-C903-4E0F-A20F-13CB0DDA1C51}" type="presParOf" srcId="{AD4553C0-0FE6-4464-9F62-D03A73937A38}" destId="{D26F8E08-D137-4DE2-A3C8-EBED2FA568A8}" srcOrd="4" destOrd="0" presId="urn:microsoft.com/office/officeart/2005/8/layout/cycle6"/>
    <dgm:cxn modelId="{119F8ACD-6586-4394-97A4-C157DD6D5ACE}" type="presParOf" srcId="{AD4553C0-0FE6-4464-9F62-D03A73937A38}" destId="{9134C1D7-8A97-4A58-9387-B7E73CD0F522}" srcOrd="5" destOrd="0" presId="urn:microsoft.com/office/officeart/2005/8/layout/cycle6"/>
    <dgm:cxn modelId="{894305B6-0016-4E18-8864-3FF57EE05F3B}" type="presParOf" srcId="{AD4553C0-0FE6-4464-9F62-D03A73937A38}" destId="{D29DF543-05FD-4F04-9DE4-97A18088DCC8}" srcOrd="6" destOrd="0" presId="urn:microsoft.com/office/officeart/2005/8/layout/cycle6"/>
    <dgm:cxn modelId="{9D76AB68-FEE6-4C38-8806-5C78DB7906CE}" type="presParOf" srcId="{AD4553C0-0FE6-4464-9F62-D03A73937A38}" destId="{C5CD0D83-3F67-4B88-B744-0B14A201CA26}" srcOrd="7" destOrd="0" presId="urn:microsoft.com/office/officeart/2005/8/layout/cycle6"/>
    <dgm:cxn modelId="{234E0EF7-240B-449B-8FFB-4403EE5D6A11}" type="presParOf" srcId="{AD4553C0-0FE6-4464-9F62-D03A73937A38}" destId="{7FB4609E-DC55-4AFA-AACC-C5766F042F4A}" srcOrd="8" destOrd="0" presId="urn:microsoft.com/office/officeart/2005/8/layout/cycle6"/>
    <dgm:cxn modelId="{FAB19342-DDA0-416E-8AF4-94C6D49448EC}" type="presParOf" srcId="{AD4553C0-0FE6-4464-9F62-D03A73937A38}" destId="{0F4ABDF7-7123-49E7-8BD7-148EBB95C4BD}" srcOrd="9" destOrd="0" presId="urn:microsoft.com/office/officeart/2005/8/layout/cycle6"/>
    <dgm:cxn modelId="{0479C072-6791-41A2-B5A8-3288BA6FD304}" type="presParOf" srcId="{AD4553C0-0FE6-4464-9F62-D03A73937A38}" destId="{F7D7AECC-166B-4E5A-A4A8-367992A74ED0}" srcOrd="10" destOrd="0" presId="urn:microsoft.com/office/officeart/2005/8/layout/cycle6"/>
    <dgm:cxn modelId="{898B05BD-8798-4A01-87DB-10146235E314}" type="presParOf" srcId="{AD4553C0-0FE6-4464-9F62-D03A73937A38}" destId="{5A16D349-78E8-48BD-9D23-7C3DF98CEBAA}" srcOrd="11" destOrd="0" presId="urn:microsoft.com/office/officeart/2005/8/layout/cycle6"/>
    <dgm:cxn modelId="{E0D4AC42-E61D-426F-B05F-EFD5BAA8E4F2}" type="presParOf" srcId="{AD4553C0-0FE6-4464-9F62-D03A73937A38}" destId="{951352FD-D208-4A2B-AABB-90A73E151BBC}" srcOrd="12" destOrd="0" presId="urn:microsoft.com/office/officeart/2005/8/layout/cycle6"/>
    <dgm:cxn modelId="{BC2FA56C-1684-4F72-ABF0-48DB6C3F1B76}" type="presParOf" srcId="{AD4553C0-0FE6-4464-9F62-D03A73937A38}" destId="{9B9215D3-C021-49E2-8C34-77331AC1D016}" srcOrd="13" destOrd="0" presId="urn:microsoft.com/office/officeart/2005/8/layout/cycle6"/>
    <dgm:cxn modelId="{D6CC5FA9-7409-4B15-A162-BB960A9063E1}" type="presParOf" srcId="{AD4553C0-0FE6-4464-9F62-D03A73937A38}" destId="{D2F6B432-B11E-4A49-ADDE-B323A55AC6C6}" srcOrd="14" destOrd="0" presId="urn:microsoft.com/office/officeart/2005/8/layout/cycle6"/>
  </dgm:cxnLst>
  <dgm:bg/>
  <dgm:whole>
    <a:ln w="76200"/>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FEEC7A92-5B04-409F-8793-1A8CABA35103}" type="doc">
      <dgm:prSet loTypeId="urn:microsoft.com/office/officeart/2005/8/layout/cycle6" loCatId="cycle" qsTypeId="urn:microsoft.com/office/officeart/2005/8/quickstyle/simple1" qsCatId="simple" csTypeId="urn:microsoft.com/office/officeart/2005/8/colors/accent1_2" csCatId="accent1" phldr="1"/>
      <dgm:spPr/>
      <dgm:t>
        <a:bodyPr/>
        <a:lstStyle/>
        <a:p>
          <a:endParaRPr lang="en-GB"/>
        </a:p>
      </dgm:t>
    </dgm:pt>
    <dgm:pt modelId="{33846771-7F6A-4E83-B361-5FFC6615BE83}">
      <dgm:prSet phldrT="[Text]" custT="1"/>
      <dgm:spPr>
        <a:solidFill>
          <a:schemeClr val="accent3"/>
        </a:solidFill>
      </dgm:spPr>
      <dgm:t>
        <a:bodyPr/>
        <a:lstStyle/>
        <a:p>
          <a:r>
            <a:rPr lang="cy-GB" sz="1800" dirty="0">
              <a:solidFill>
                <a:schemeClr val="tx1"/>
              </a:solidFill>
              <a:latin typeface="Arial" panose="020B0604020202020204" pitchFamily="34" charset="0"/>
              <a:cs typeface="Arial" panose="020B0604020202020204" pitchFamily="34" charset="0"/>
            </a:rPr>
            <a:t>Dealltwriaeth gysyniadol</a:t>
          </a:r>
          <a:endParaRPr lang="en-GB" sz="1800" dirty="0">
            <a:solidFill>
              <a:schemeClr val="tx1"/>
            </a:solidFill>
            <a:latin typeface="Arial" panose="020B0604020202020204" pitchFamily="34" charset="0"/>
            <a:cs typeface="Arial" panose="020B0604020202020204" pitchFamily="34" charset="0"/>
          </a:endParaRPr>
        </a:p>
      </dgm:t>
    </dgm:pt>
    <dgm:pt modelId="{FA8313DB-1B24-44B5-BB08-B25B1BFE4801}" type="parTrans" cxnId="{80528E2D-F0BF-4CC7-923A-CC1D6C9B1BE8}">
      <dgm:prSet/>
      <dgm:spPr/>
      <dgm:t>
        <a:bodyPr/>
        <a:lstStyle/>
        <a:p>
          <a:endParaRPr lang="en-GB" sz="2400"/>
        </a:p>
      </dgm:t>
    </dgm:pt>
    <dgm:pt modelId="{63FD9463-8820-4850-AE50-83586BDB6A54}" type="sibTrans" cxnId="{80528E2D-F0BF-4CC7-923A-CC1D6C9B1BE8}">
      <dgm:prSet>
        <dgm:style>
          <a:lnRef idx="3">
            <a:schemeClr val="accent1"/>
          </a:lnRef>
          <a:fillRef idx="0">
            <a:schemeClr val="accent1"/>
          </a:fillRef>
          <a:effectRef idx="2">
            <a:schemeClr val="accent1"/>
          </a:effectRef>
          <a:fontRef idx="minor">
            <a:schemeClr val="tx1"/>
          </a:fontRef>
        </dgm:style>
      </dgm:prSet>
      <dgm:spPr/>
      <dgm:t>
        <a:bodyPr/>
        <a:lstStyle/>
        <a:p>
          <a:endParaRPr lang="en-GB" sz="2400"/>
        </a:p>
      </dgm:t>
    </dgm:pt>
    <dgm:pt modelId="{7B3727B8-BA18-40E7-898A-FE3708FDD2CA}">
      <dgm:prSet phldrT="[Text]" custT="1"/>
      <dgm:spPr>
        <a:solidFill>
          <a:schemeClr val="accent3"/>
        </a:solidFill>
      </dgm:spPr>
      <dgm:t>
        <a:bodyPr/>
        <a:lstStyle/>
        <a:p>
          <a:r>
            <a:rPr lang="cy-GB" sz="1800" dirty="0">
              <a:solidFill>
                <a:schemeClr val="tx1"/>
              </a:solidFill>
              <a:latin typeface="Arial" panose="020B0604020202020204" pitchFamily="34" charset="0"/>
              <a:cs typeface="Arial" panose="020B0604020202020204" pitchFamily="34" charset="0"/>
            </a:rPr>
            <a:t>Cyfathrebu â symbolau</a:t>
          </a:r>
          <a:endParaRPr lang="en-GB" sz="1800" dirty="0">
            <a:solidFill>
              <a:schemeClr val="tx1"/>
            </a:solidFill>
            <a:latin typeface="Arial" panose="020B0604020202020204" pitchFamily="34" charset="0"/>
            <a:cs typeface="Arial" panose="020B0604020202020204" pitchFamily="34" charset="0"/>
          </a:endParaRPr>
        </a:p>
      </dgm:t>
    </dgm:pt>
    <dgm:pt modelId="{82B1274C-4CB8-4415-9441-9798BF41BE6D}" type="parTrans" cxnId="{05FB0A95-AC11-4868-B3D6-C5557BC0C6E3}">
      <dgm:prSet/>
      <dgm:spPr/>
      <dgm:t>
        <a:bodyPr/>
        <a:lstStyle/>
        <a:p>
          <a:endParaRPr lang="en-GB" sz="2400"/>
        </a:p>
      </dgm:t>
    </dgm:pt>
    <dgm:pt modelId="{A2669184-7780-4729-992A-1A85C11CD8CE}" type="sibTrans" cxnId="{05FB0A95-AC11-4868-B3D6-C5557BC0C6E3}">
      <dgm:prSet>
        <dgm:style>
          <a:lnRef idx="3">
            <a:schemeClr val="accent1"/>
          </a:lnRef>
          <a:fillRef idx="0">
            <a:schemeClr val="accent1"/>
          </a:fillRef>
          <a:effectRef idx="2">
            <a:schemeClr val="accent1"/>
          </a:effectRef>
          <a:fontRef idx="minor">
            <a:schemeClr val="tx1"/>
          </a:fontRef>
        </dgm:style>
      </dgm:prSet>
      <dgm:spPr/>
      <dgm:t>
        <a:bodyPr/>
        <a:lstStyle/>
        <a:p>
          <a:endParaRPr lang="en-GB" sz="2400"/>
        </a:p>
      </dgm:t>
    </dgm:pt>
    <dgm:pt modelId="{98453F29-E846-4FD7-8E6B-90910EB393D6}">
      <dgm:prSet phldrT="[Text]" custT="1"/>
      <dgm:spPr>
        <a:solidFill>
          <a:schemeClr val="accent3"/>
        </a:solidFill>
      </dgm:spPr>
      <dgm:t>
        <a:bodyPr/>
        <a:lstStyle/>
        <a:p>
          <a:r>
            <a:rPr lang="cy-GB" sz="1800" dirty="0">
              <a:solidFill>
                <a:schemeClr val="tx1"/>
              </a:solidFill>
              <a:latin typeface="Arial" panose="020B0604020202020204" pitchFamily="34" charset="0"/>
              <a:cs typeface="Arial" panose="020B0604020202020204" pitchFamily="34" charset="0"/>
            </a:rPr>
            <a:t>Cymhwysedd strategol</a:t>
          </a:r>
          <a:endParaRPr lang="en-GB" sz="1800" dirty="0">
            <a:solidFill>
              <a:schemeClr val="tx1"/>
            </a:solidFill>
            <a:latin typeface="Arial" panose="020B0604020202020204" pitchFamily="34" charset="0"/>
            <a:cs typeface="Arial" panose="020B0604020202020204" pitchFamily="34" charset="0"/>
          </a:endParaRPr>
        </a:p>
      </dgm:t>
    </dgm:pt>
    <dgm:pt modelId="{3C7A2AC7-C548-48E7-A9F6-F04DEA98BC8A}" type="parTrans" cxnId="{5968BFAB-CAD8-4847-ADAA-772965705403}">
      <dgm:prSet/>
      <dgm:spPr/>
      <dgm:t>
        <a:bodyPr/>
        <a:lstStyle/>
        <a:p>
          <a:endParaRPr lang="en-GB" sz="2400"/>
        </a:p>
      </dgm:t>
    </dgm:pt>
    <dgm:pt modelId="{A60EFA97-F1BF-4CB5-94B5-A1E9B64B06A0}" type="sibTrans" cxnId="{5968BFAB-CAD8-4847-ADAA-772965705403}">
      <dgm:prSet>
        <dgm:style>
          <a:lnRef idx="3">
            <a:schemeClr val="accent1"/>
          </a:lnRef>
          <a:fillRef idx="0">
            <a:schemeClr val="accent1"/>
          </a:fillRef>
          <a:effectRef idx="2">
            <a:schemeClr val="accent1"/>
          </a:effectRef>
          <a:fontRef idx="minor">
            <a:schemeClr val="tx1"/>
          </a:fontRef>
        </dgm:style>
      </dgm:prSet>
      <dgm:spPr/>
      <dgm:t>
        <a:bodyPr/>
        <a:lstStyle/>
        <a:p>
          <a:endParaRPr lang="en-GB" sz="2400"/>
        </a:p>
      </dgm:t>
    </dgm:pt>
    <dgm:pt modelId="{9BD2528F-C66D-43CB-B6EE-FCABD59C0006}">
      <dgm:prSet phldrT="[Text]" custT="1"/>
      <dgm:spPr>
        <a:solidFill>
          <a:schemeClr val="accent3"/>
        </a:solidFill>
      </dgm:spPr>
      <dgm:t>
        <a:bodyPr/>
        <a:lstStyle/>
        <a:p>
          <a:r>
            <a:rPr lang="cy-GB" sz="1800" noProof="0" dirty="0">
              <a:solidFill>
                <a:schemeClr val="tx1"/>
              </a:solidFill>
              <a:latin typeface="Arial" panose="020B0604020202020204" pitchFamily="34" charset="0"/>
              <a:cs typeface="Arial" panose="020B0604020202020204" pitchFamily="34" charset="0"/>
            </a:rPr>
            <a:t>Rhuglder</a:t>
          </a:r>
        </a:p>
      </dgm:t>
    </dgm:pt>
    <dgm:pt modelId="{87CB4BAF-0747-4369-836F-1E744C440686}" type="parTrans" cxnId="{A5F1FCBA-DC85-43C6-9A8C-2EE90394D47D}">
      <dgm:prSet/>
      <dgm:spPr/>
      <dgm:t>
        <a:bodyPr/>
        <a:lstStyle/>
        <a:p>
          <a:endParaRPr lang="en-GB" sz="2400"/>
        </a:p>
      </dgm:t>
    </dgm:pt>
    <dgm:pt modelId="{77010B88-BE37-420F-931B-B57D23E20DBB}" type="sibTrans" cxnId="{A5F1FCBA-DC85-43C6-9A8C-2EE90394D47D}">
      <dgm:prSet>
        <dgm:style>
          <a:lnRef idx="3">
            <a:schemeClr val="accent1"/>
          </a:lnRef>
          <a:fillRef idx="0">
            <a:schemeClr val="accent1"/>
          </a:fillRef>
          <a:effectRef idx="2">
            <a:schemeClr val="accent1"/>
          </a:effectRef>
          <a:fontRef idx="minor">
            <a:schemeClr val="tx1"/>
          </a:fontRef>
        </dgm:style>
      </dgm:prSet>
      <dgm:spPr/>
      <dgm:t>
        <a:bodyPr/>
        <a:lstStyle/>
        <a:p>
          <a:endParaRPr lang="en-GB" sz="2400"/>
        </a:p>
      </dgm:t>
    </dgm:pt>
    <dgm:pt modelId="{45C33BA4-76CA-4D6D-9DA0-F799F56363DA}">
      <dgm:prSet phldrT="[Text]" custT="1"/>
      <dgm:spPr>
        <a:solidFill>
          <a:schemeClr val="accent3"/>
        </a:solidFill>
      </dgm:spPr>
      <dgm:t>
        <a:bodyPr/>
        <a:lstStyle/>
        <a:p>
          <a:r>
            <a:rPr lang="cy-GB" sz="1800" dirty="0">
              <a:solidFill>
                <a:schemeClr val="tx1"/>
              </a:solidFill>
              <a:latin typeface="Arial" panose="020B0604020202020204" pitchFamily="34" charset="0"/>
              <a:cs typeface="Arial" panose="020B0604020202020204" pitchFamily="34" charset="0"/>
            </a:rPr>
            <a:t>Rhesymu rhesymegol</a:t>
          </a:r>
          <a:endParaRPr lang="en-GB" sz="1800" dirty="0">
            <a:solidFill>
              <a:schemeClr val="tx1"/>
            </a:solidFill>
            <a:latin typeface="Arial" panose="020B0604020202020204" pitchFamily="34" charset="0"/>
            <a:cs typeface="Arial" panose="020B0604020202020204" pitchFamily="34" charset="0"/>
          </a:endParaRPr>
        </a:p>
      </dgm:t>
    </dgm:pt>
    <dgm:pt modelId="{23E5C65A-8924-4DFB-8456-5235E6562055}" type="parTrans" cxnId="{45F14B2F-71F6-4369-9958-9CFCAFA0805F}">
      <dgm:prSet/>
      <dgm:spPr/>
      <dgm:t>
        <a:bodyPr/>
        <a:lstStyle/>
        <a:p>
          <a:endParaRPr lang="en-GB" sz="2400"/>
        </a:p>
      </dgm:t>
    </dgm:pt>
    <dgm:pt modelId="{9133F020-E1FF-4C21-A1C6-3B6A8B150CC9}" type="sibTrans" cxnId="{45F14B2F-71F6-4369-9958-9CFCAFA0805F}">
      <dgm:prSet>
        <dgm:style>
          <a:lnRef idx="3">
            <a:schemeClr val="accent1"/>
          </a:lnRef>
          <a:fillRef idx="0">
            <a:schemeClr val="accent1"/>
          </a:fillRef>
          <a:effectRef idx="2">
            <a:schemeClr val="accent1"/>
          </a:effectRef>
          <a:fontRef idx="minor">
            <a:schemeClr val="tx1"/>
          </a:fontRef>
        </dgm:style>
      </dgm:prSet>
      <dgm:spPr/>
      <dgm:t>
        <a:bodyPr/>
        <a:lstStyle/>
        <a:p>
          <a:endParaRPr lang="en-GB" sz="2400"/>
        </a:p>
      </dgm:t>
    </dgm:pt>
    <dgm:pt modelId="{AD4553C0-0FE6-4464-9F62-D03A73937A38}" type="pres">
      <dgm:prSet presAssocID="{FEEC7A92-5B04-409F-8793-1A8CABA35103}" presName="cycle" presStyleCnt="0">
        <dgm:presLayoutVars>
          <dgm:dir/>
          <dgm:resizeHandles val="exact"/>
        </dgm:presLayoutVars>
      </dgm:prSet>
      <dgm:spPr/>
    </dgm:pt>
    <dgm:pt modelId="{A6CA8216-F9BE-4B80-A258-9E004B1DB580}" type="pres">
      <dgm:prSet presAssocID="{33846771-7F6A-4E83-B361-5FFC6615BE83}" presName="node" presStyleLbl="node1" presStyleIdx="0" presStyleCnt="5" custScaleX="133100" custScaleY="85953">
        <dgm:presLayoutVars>
          <dgm:bulletEnabled val="1"/>
        </dgm:presLayoutVars>
      </dgm:prSet>
      <dgm:spPr/>
    </dgm:pt>
    <dgm:pt modelId="{9345DA02-BB90-4C7D-891C-52E9A95D9665}" type="pres">
      <dgm:prSet presAssocID="{33846771-7F6A-4E83-B361-5FFC6615BE83}" presName="spNode" presStyleCnt="0"/>
      <dgm:spPr/>
    </dgm:pt>
    <dgm:pt modelId="{5BBD79D9-7258-4E6B-B563-D9BB78C1C1CE}" type="pres">
      <dgm:prSet presAssocID="{63FD9463-8820-4850-AE50-83586BDB6A54}" presName="sibTrans" presStyleLbl="sibTrans1D1" presStyleIdx="0" presStyleCnt="5"/>
      <dgm:spPr/>
    </dgm:pt>
    <dgm:pt modelId="{7C73C4C4-D67E-4E93-977A-CB644DAE8612}" type="pres">
      <dgm:prSet presAssocID="{7B3727B8-BA18-40E7-898A-FE3708FDD2CA}" presName="node" presStyleLbl="node1" presStyleIdx="1" presStyleCnt="5" custScaleX="133100" custScaleY="85704" custRadScaleRad="97608" custRadScaleInc="20861">
        <dgm:presLayoutVars>
          <dgm:bulletEnabled val="1"/>
        </dgm:presLayoutVars>
      </dgm:prSet>
      <dgm:spPr/>
    </dgm:pt>
    <dgm:pt modelId="{D26F8E08-D137-4DE2-A3C8-EBED2FA568A8}" type="pres">
      <dgm:prSet presAssocID="{7B3727B8-BA18-40E7-898A-FE3708FDD2CA}" presName="spNode" presStyleCnt="0"/>
      <dgm:spPr/>
    </dgm:pt>
    <dgm:pt modelId="{9134C1D7-8A97-4A58-9387-B7E73CD0F522}" type="pres">
      <dgm:prSet presAssocID="{A2669184-7780-4729-992A-1A85C11CD8CE}" presName="sibTrans" presStyleLbl="sibTrans1D1" presStyleIdx="1" presStyleCnt="5"/>
      <dgm:spPr/>
    </dgm:pt>
    <dgm:pt modelId="{D29DF543-05FD-4F04-9DE4-97A18088DCC8}" type="pres">
      <dgm:prSet presAssocID="{98453F29-E846-4FD7-8E6B-90910EB393D6}" presName="node" presStyleLbl="node1" presStyleIdx="2" presStyleCnt="5" custScaleX="133100" custScaleY="90985" custRadScaleRad="101913" custRadScaleInc="-6064">
        <dgm:presLayoutVars>
          <dgm:bulletEnabled val="1"/>
        </dgm:presLayoutVars>
      </dgm:prSet>
      <dgm:spPr/>
    </dgm:pt>
    <dgm:pt modelId="{C5CD0D83-3F67-4B88-B744-0B14A201CA26}" type="pres">
      <dgm:prSet presAssocID="{98453F29-E846-4FD7-8E6B-90910EB393D6}" presName="spNode" presStyleCnt="0"/>
      <dgm:spPr/>
    </dgm:pt>
    <dgm:pt modelId="{7FB4609E-DC55-4AFA-AACC-C5766F042F4A}" type="pres">
      <dgm:prSet presAssocID="{A60EFA97-F1BF-4CB5-94B5-A1E9B64B06A0}" presName="sibTrans" presStyleLbl="sibTrans1D1" presStyleIdx="2" presStyleCnt="5"/>
      <dgm:spPr/>
    </dgm:pt>
    <dgm:pt modelId="{0F4ABDF7-7123-49E7-8BD7-148EBB95C4BD}" type="pres">
      <dgm:prSet presAssocID="{45C33BA4-76CA-4D6D-9DA0-F799F56363DA}" presName="node" presStyleLbl="node1" presStyleIdx="3" presStyleCnt="5" custScaleX="133100" custScaleY="90983">
        <dgm:presLayoutVars>
          <dgm:bulletEnabled val="1"/>
        </dgm:presLayoutVars>
      </dgm:prSet>
      <dgm:spPr/>
    </dgm:pt>
    <dgm:pt modelId="{F7D7AECC-166B-4E5A-A4A8-367992A74ED0}" type="pres">
      <dgm:prSet presAssocID="{45C33BA4-76CA-4D6D-9DA0-F799F56363DA}" presName="spNode" presStyleCnt="0"/>
      <dgm:spPr/>
    </dgm:pt>
    <dgm:pt modelId="{5A16D349-78E8-48BD-9D23-7C3DF98CEBAA}" type="pres">
      <dgm:prSet presAssocID="{9133F020-E1FF-4C21-A1C6-3B6A8B150CC9}" presName="sibTrans" presStyleLbl="sibTrans1D1" presStyleIdx="3" presStyleCnt="5"/>
      <dgm:spPr/>
    </dgm:pt>
    <dgm:pt modelId="{951352FD-D208-4A2B-AABB-90A73E151BBC}" type="pres">
      <dgm:prSet presAssocID="{9BD2528F-C66D-43CB-B6EE-FCABD59C0006}" presName="node" presStyleLbl="node1" presStyleIdx="4" presStyleCnt="5" custScaleX="133100" custScaleY="60532" custRadScaleRad="95785" custRadScaleInc="-46544">
        <dgm:presLayoutVars>
          <dgm:bulletEnabled val="1"/>
        </dgm:presLayoutVars>
      </dgm:prSet>
      <dgm:spPr/>
    </dgm:pt>
    <dgm:pt modelId="{9B9215D3-C021-49E2-8C34-77331AC1D016}" type="pres">
      <dgm:prSet presAssocID="{9BD2528F-C66D-43CB-B6EE-FCABD59C0006}" presName="spNode" presStyleCnt="0"/>
      <dgm:spPr/>
    </dgm:pt>
    <dgm:pt modelId="{D2F6B432-B11E-4A49-ADDE-B323A55AC6C6}" type="pres">
      <dgm:prSet presAssocID="{77010B88-BE37-420F-931B-B57D23E20DBB}" presName="sibTrans" presStyleLbl="sibTrans1D1" presStyleIdx="4" presStyleCnt="5"/>
      <dgm:spPr/>
    </dgm:pt>
  </dgm:ptLst>
  <dgm:cxnLst>
    <dgm:cxn modelId="{2846D804-17AE-4C99-B065-CC3E37D8E4C7}" type="presOf" srcId="{A60EFA97-F1BF-4CB5-94B5-A1E9B64B06A0}" destId="{7FB4609E-DC55-4AFA-AACC-C5766F042F4A}" srcOrd="0" destOrd="0" presId="urn:microsoft.com/office/officeart/2005/8/layout/cycle6"/>
    <dgm:cxn modelId="{3A203D08-6A22-4270-817C-5685F1C41F16}" type="presOf" srcId="{33846771-7F6A-4E83-B361-5FFC6615BE83}" destId="{A6CA8216-F9BE-4B80-A258-9E004B1DB580}" srcOrd="0" destOrd="0" presId="urn:microsoft.com/office/officeart/2005/8/layout/cycle6"/>
    <dgm:cxn modelId="{177DB516-9597-4A60-B29A-FB26ADE126E7}" type="presOf" srcId="{63FD9463-8820-4850-AE50-83586BDB6A54}" destId="{5BBD79D9-7258-4E6B-B563-D9BB78C1C1CE}" srcOrd="0" destOrd="0" presId="urn:microsoft.com/office/officeart/2005/8/layout/cycle6"/>
    <dgm:cxn modelId="{D0878224-9DF0-4144-A43E-7848D178399F}" type="presOf" srcId="{7B3727B8-BA18-40E7-898A-FE3708FDD2CA}" destId="{7C73C4C4-D67E-4E93-977A-CB644DAE8612}" srcOrd="0" destOrd="0" presId="urn:microsoft.com/office/officeart/2005/8/layout/cycle6"/>
    <dgm:cxn modelId="{80528E2D-F0BF-4CC7-923A-CC1D6C9B1BE8}" srcId="{FEEC7A92-5B04-409F-8793-1A8CABA35103}" destId="{33846771-7F6A-4E83-B361-5FFC6615BE83}" srcOrd="0" destOrd="0" parTransId="{FA8313DB-1B24-44B5-BB08-B25B1BFE4801}" sibTransId="{63FD9463-8820-4850-AE50-83586BDB6A54}"/>
    <dgm:cxn modelId="{45F14B2F-71F6-4369-9958-9CFCAFA0805F}" srcId="{FEEC7A92-5B04-409F-8793-1A8CABA35103}" destId="{45C33BA4-76CA-4D6D-9DA0-F799F56363DA}" srcOrd="3" destOrd="0" parTransId="{23E5C65A-8924-4DFB-8456-5235E6562055}" sibTransId="{9133F020-E1FF-4C21-A1C6-3B6A8B150CC9}"/>
    <dgm:cxn modelId="{9FEB023C-0868-4D9A-99BD-88C35E669E3E}" type="presOf" srcId="{FEEC7A92-5B04-409F-8793-1A8CABA35103}" destId="{AD4553C0-0FE6-4464-9F62-D03A73937A38}" srcOrd="0" destOrd="0" presId="urn:microsoft.com/office/officeart/2005/8/layout/cycle6"/>
    <dgm:cxn modelId="{E3F0615F-B53D-461F-8D3E-58B7F3CF9A47}" type="presOf" srcId="{45C33BA4-76CA-4D6D-9DA0-F799F56363DA}" destId="{0F4ABDF7-7123-49E7-8BD7-148EBB95C4BD}" srcOrd="0" destOrd="0" presId="urn:microsoft.com/office/officeart/2005/8/layout/cycle6"/>
    <dgm:cxn modelId="{4BD75382-F8A5-492A-8910-2E7E7A61EB81}" type="presOf" srcId="{77010B88-BE37-420F-931B-B57D23E20DBB}" destId="{D2F6B432-B11E-4A49-ADDE-B323A55AC6C6}" srcOrd="0" destOrd="0" presId="urn:microsoft.com/office/officeart/2005/8/layout/cycle6"/>
    <dgm:cxn modelId="{5891C98B-1718-4E35-8DF3-C3822999F718}" type="presOf" srcId="{9133F020-E1FF-4C21-A1C6-3B6A8B150CC9}" destId="{5A16D349-78E8-48BD-9D23-7C3DF98CEBAA}" srcOrd="0" destOrd="0" presId="urn:microsoft.com/office/officeart/2005/8/layout/cycle6"/>
    <dgm:cxn modelId="{FC30DE8E-2A5C-4D97-B941-24705789082E}" type="presOf" srcId="{9BD2528F-C66D-43CB-B6EE-FCABD59C0006}" destId="{951352FD-D208-4A2B-AABB-90A73E151BBC}" srcOrd="0" destOrd="0" presId="urn:microsoft.com/office/officeart/2005/8/layout/cycle6"/>
    <dgm:cxn modelId="{05FB0A95-AC11-4868-B3D6-C5557BC0C6E3}" srcId="{FEEC7A92-5B04-409F-8793-1A8CABA35103}" destId="{7B3727B8-BA18-40E7-898A-FE3708FDD2CA}" srcOrd="1" destOrd="0" parTransId="{82B1274C-4CB8-4415-9441-9798BF41BE6D}" sibTransId="{A2669184-7780-4729-992A-1A85C11CD8CE}"/>
    <dgm:cxn modelId="{977913A0-9FA3-4BBE-AFBE-195BD25C16B4}" type="presOf" srcId="{98453F29-E846-4FD7-8E6B-90910EB393D6}" destId="{D29DF543-05FD-4F04-9DE4-97A18088DCC8}" srcOrd="0" destOrd="0" presId="urn:microsoft.com/office/officeart/2005/8/layout/cycle6"/>
    <dgm:cxn modelId="{5968BFAB-CAD8-4847-ADAA-772965705403}" srcId="{FEEC7A92-5B04-409F-8793-1A8CABA35103}" destId="{98453F29-E846-4FD7-8E6B-90910EB393D6}" srcOrd="2" destOrd="0" parTransId="{3C7A2AC7-C548-48E7-A9F6-F04DEA98BC8A}" sibTransId="{A60EFA97-F1BF-4CB5-94B5-A1E9B64B06A0}"/>
    <dgm:cxn modelId="{5DEDB4B0-63DB-48F4-8F02-DED7915E5B04}" type="presOf" srcId="{A2669184-7780-4729-992A-1A85C11CD8CE}" destId="{9134C1D7-8A97-4A58-9387-B7E73CD0F522}" srcOrd="0" destOrd="0" presId="urn:microsoft.com/office/officeart/2005/8/layout/cycle6"/>
    <dgm:cxn modelId="{A5F1FCBA-DC85-43C6-9A8C-2EE90394D47D}" srcId="{FEEC7A92-5B04-409F-8793-1A8CABA35103}" destId="{9BD2528F-C66D-43CB-B6EE-FCABD59C0006}" srcOrd="4" destOrd="0" parTransId="{87CB4BAF-0747-4369-836F-1E744C440686}" sibTransId="{77010B88-BE37-420F-931B-B57D23E20DBB}"/>
    <dgm:cxn modelId="{80CFBB0A-BAB9-4635-874B-FAAFE88AAE36}" type="presParOf" srcId="{AD4553C0-0FE6-4464-9F62-D03A73937A38}" destId="{A6CA8216-F9BE-4B80-A258-9E004B1DB580}" srcOrd="0" destOrd="0" presId="urn:microsoft.com/office/officeart/2005/8/layout/cycle6"/>
    <dgm:cxn modelId="{3470A2DA-5560-4BD7-9524-38AAF47B85AA}" type="presParOf" srcId="{AD4553C0-0FE6-4464-9F62-D03A73937A38}" destId="{9345DA02-BB90-4C7D-891C-52E9A95D9665}" srcOrd="1" destOrd="0" presId="urn:microsoft.com/office/officeart/2005/8/layout/cycle6"/>
    <dgm:cxn modelId="{99CF1ED8-A1FF-44FE-A2D5-39A7D9D45FEF}" type="presParOf" srcId="{AD4553C0-0FE6-4464-9F62-D03A73937A38}" destId="{5BBD79D9-7258-4E6B-B563-D9BB78C1C1CE}" srcOrd="2" destOrd="0" presId="urn:microsoft.com/office/officeart/2005/8/layout/cycle6"/>
    <dgm:cxn modelId="{C09137A3-0052-4AFF-88DB-F575020AE017}" type="presParOf" srcId="{AD4553C0-0FE6-4464-9F62-D03A73937A38}" destId="{7C73C4C4-D67E-4E93-977A-CB644DAE8612}" srcOrd="3" destOrd="0" presId="urn:microsoft.com/office/officeart/2005/8/layout/cycle6"/>
    <dgm:cxn modelId="{53856499-C903-4E0F-A20F-13CB0DDA1C51}" type="presParOf" srcId="{AD4553C0-0FE6-4464-9F62-D03A73937A38}" destId="{D26F8E08-D137-4DE2-A3C8-EBED2FA568A8}" srcOrd="4" destOrd="0" presId="urn:microsoft.com/office/officeart/2005/8/layout/cycle6"/>
    <dgm:cxn modelId="{119F8ACD-6586-4394-97A4-C157DD6D5ACE}" type="presParOf" srcId="{AD4553C0-0FE6-4464-9F62-D03A73937A38}" destId="{9134C1D7-8A97-4A58-9387-B7E73CD0F522}" srcOrd="5" destOrd="0" presId="urn:microsoft.com/office/officeart/2005/8/layout/cycle6"/>
    <dgm:cxn modelId="{894305B6-0016-4E18-8864-3FF57EE05F3B}" type="presParOf" srcId="{AD4553C0-0FE6-4464-9F62-D03A73937A38}" destId="{D29DF543-05FD-4F04-9DE4-97A18088DCC8}" srcOrd="6" destOrd="0" presId="urn:microsoft.com/office/officeart/2005/8/layout/cycle6"/>
    <dgm:cxn modelId="{9D76AB68-FEE6-4C38-8806-5C78DB7906CE}" type="presParOf" srcId="{AD4553C0-0FE6-4464-9F62-D03A73937A38}" destId="{C5CD0D83-3F67-4B88-B744-0B14A201CA26}" srcOrd="7" destOrd="0" presId="urn:microsoft.com/office/officeart/2005/8/layout/cycle6"/>
    <dgm:cxn modelId="{234E0EF7-240B-449B-8FFB-4403EE5D6A11}" type="presParOf" srcId="{AD4553C0-0FE6-4464-9F62-D03A73937A38}" destId="{7FB4609E-DC55-4AFA-AACC-C5766F042F4A}" srcOrd="8" destOrd="0" presId="urn:microsoft.com/office/officeart/2005/8/layout/cycle6"/>
    <dgm:cxn modelId="{FAB19342-DDA0-416E-8AF4-94C6D49448EC}" type="presParOf" srcId="{AD4553C0-0FE6-4464-9F62-D03A73937A38}" destId="{0F4ABDF7-7123-49E7-8BD7-148EBB95C4BD}" srcOrd="9" destOrd="0" presId="urn:microsoft.com/office/officeart/2005/8/layout/cycle6"/>
    <dgm:cxn modelId="{0479C072-6791-41A2-B5A8-3288BA6FD304}" type="presParOf" srcId="{AD4553C0-0FE6-4464-9F62-D03A73937A38}" destId="{F7D7AECC-166B-4E5A-A4A8-367992A74ED0}" srcOrd="10" destOrd="0" presId="urn:microsoft.com/office/officeart/2005/8/layout/cycle6"/>
    <dgm:cxn modelId="{898B05BD-8798-4A01-87DB-10146235E314}" type="presParOf" srcId="{AD4553C0-0FE6-4464-9F62-D03A73937A38}" destId="{5A16D349-78E8-48BD-9D23-7C3DF98CEBAA}" srcOrd="11" destOrd="0" presId="urn:microsoft.com/office/officeart/2005/8/layout/cycle6"/>
    <dgm:cxn modelId="{E0D4AC42-E61D-426F-B05F-EFD5BAA8E4F2}" type="presParOf" srcId="{AD4553C0-0FE6-4464-9F62-D03A73937A38}" destId="{951352FD-D208-4A2B-AABB-90A73E151BBC}" srcOrd="12" destOrd="0" presId="urn:microsoft.com/office/officeart/2005/8/layout/cycle6"/>
    <dgm:cxn modelId="{BC2FA56C-1684-4F72-ABF0-48DB6C3F1B76}" type="presParOf" srcId="{AD4553C0-0FE6-4464-9F62-D03A73937A38}" destId="{9B9215D3-C021-49E2-8C34-77331AC1D016}" srcOrd="13" destOrd="0" presId="urn:microsoft.com/office/officeart/2005/8/layout/cycle6"/>
    <dgm:cxn modelId="{D6CC5FA9-7409-4B15-A162-BB960A9063E1}" type="presParOf" srcId="{AD4553C0-0FE6-4464-9F62-D03A73937A38}" destId="{D2F6B432-B11E-4A49-ADDE-B323A55AC6C6}" srcOrd="14" destOrd="0" presId="urn:microsoft.com/office/officeart/2005/8/layout/cycle6"/>
  </dgm:cxnLst>
  <dgm:bg/>
  <dgm:whole>
    <a:ln w="76200"/>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BA4C2E-93E0-474C-A630-7FE9D018F3EE}">
      <dsp:nvSpPr>
        <dsp:cNvPr id="0" name=""/>
        <dsp:cNvSpPr/>
      </dsp:nvSpPr>
      <dsp:spPr>
        <a:xfrm>
          <a:off x="251" y="678338"/>
          <a:ext cx="2695259" cy="193218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241EF44-92B0-482A-A8E9-CBB7A238F211}">
      <dsp:nvSpPr>
        <dsp:cNvPr id="0" name=""/>
        <dsp:cNvSpPr/>
      </dsp:nvSpPr>
      <dsp:spPr>
        <a:xfrm>
          <a:off x="212172" y="879662"/>
          <a:ext cx="2695259" cy="193218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b="1" i="1" kern="1200"/>
            <a:t>Cwricwlwm yr ysgol yw popeth mae dysgwyr yn ei brofi ar drywydd y pedwar diben. Mae’n fwy na’r hyn rydyn ni’n ei addysgu yn unig. Mae hefyd yn ymwneud â sut rydyn ni’n ei addysgu ac, yn allweddol, pam ydyn ni’n ei addysgu’</a:t>
          </a:r>
          <a:endParaRPr lang="en-US" sz="1300" kern="1200"/>
        </a:p>
      </dsp:txBody>
      <dsp:txXfrm>
        <a:off x="268764" y="936254"/>
        <a:ext cx="2582075" cy="1818996"/>
      </dsp:txXfrm>
    </dsp:sp>
    <dsp:sp modelId="{00FB2173-C436-4F44-896E-BA562AA20D91}">
      <dsp:nvSpPr>
        <dsp:cNvPr id="0" name=""/>
        <dsp:cNvSpPr/>
      </dsp:nvSpPr>
      <dsp:spPr>
        <a:xfrm>
          <a:off x="3119351" y="678338"/>
          <a:ext cx="2864130" cy="203178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D4D862E-F6A4-40DB-B785-3423316B9BAA}">
      <dsp:nvSpPr>
        <dsp:cNvPr id="0" name=""/>
        <dsp:cNvSpPr/>
      </dsp:nvSpPr>
      <dsp:spPr>
        <a:xfrm>
          <a:off x="3331272" y="879662"/>
          <a:ext cx="2864130" cy="203178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b="1" i="1" kern="1200" dirty="0"/>
            <a:t>A school’s curriculum is everything a learner experiences in pursuit of the four purposes. It is not simply what we teach, but how we teach and crucially, why we teach it’</a:t>
          </a:r>
          <a:endParaRPr lang="en-US" sz="1300" kern="1200" dirty="0"/>
        </a:p>
      </dsp:txBody>
      <dsp:txXfrm>
        <a:off x="3390781" y="939171"/>
        <a:ext cx="2745112" cy="1912765"/>
      </dsp:txXfrm>
    </dsp:sp>
    <dsp:sp modelId="{FA8AC7E7-B9E3-4C8B-8FB8-4D244A1511FC}">
      <dsp:nvSpPr>
        <dsp:cNvPr id="0" name=""/>
        <dsp:cNvSpPr/>
      </dsp:nvSpPr>
      <dsp:spPr>
        <a:xfrm>
          <a:off x="6407322" y="678338"/>
          <a:ext cx="1907283" cy="121112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01ADC66-6077-4274-8C0E-DE6999CDD509}">
      <dsp:nvSpPr>
        <dsp:cNvPr id="0" name=""/>
        <dsp:cNvSpPr/>
      </dsp:nvSpPr>
      <dsp:spPr>
        <a:xfrm>
          <a:off x="6619243" y="879662"/>
          <a:ext cx="1907283" cy="121112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i="1" kern="1200"/>
            <a:t>Welsh Government (2020) Curriculum for Wales </a:t>
          </a:r>
          <a:endParaRPr lang="en-US" sz="1300" kern="1200"/>
        </a:p>
      </dsp:txBody>
      <dsp:txXfrm>
        <a:off x="6654716" y="915135"/>
        <a:ext cx="1836337" cy="114017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CA8216-F9BE-4B80-A258-9E004B1DB580}">
      <dsp:nvSpPr>
        <dsp:cNvPr id="0" name=""/>
        <dsp:cNvSpPr/>
      </dsp:nvSpPr>
      <dsp:spPr>
        <a:xfrm>
          <a:off x="2099153" y="310003"/>
          <a:ext cx="1776869" cy="671502"/>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noProof="0" dirty="0">
              <a:latin typeface="Arial" panose="020B0604020202020204" pitchFamily="34" charset="0"/>
              <a:cs typeface="Arial" panose="020B0604020202020204" pitchFamily="34" charset="0"/>
            </a:rPr>
            <a:t>Conceptual understanding</a:t>
          </a:r>
        </a:p>
      </dsp:txBody>
      <dsp:txXfrm>
        <a:off x="2131933" y="342783"/>
        <a:ext cx="1711309" cy="605942"/>
      </dsp:txXfrm>
    </dsp:sp>
    <dsp:sp modelId="{5BBD79D9-7258-4E6B-B563-D9BB78C1C1CE}">
      <dsp:nvSpPr>
        <dsp:cNvPr id="0" name=""/>
        <dsp:cNvSpPr/>
      </dsp:nvSpPr>
      <dsp:spPr>
        <a:xfrm>
          <a:off x="1385404" y="768965"/>
          <a:ext cx="3465188" cy="3465188"/>
        </a:xfrm>
        <a:custGeom>
          <a:avLst/>
          <a:gdLst/>
          <a:ahLst/>
          <a:cxnLst/>
          <a:rect l="0" t="0" r="0" b="0"/>
          <a:pathLst>
            <a:path>
              <a:moveTo>
                <a:pt x="2500125" y="179282"/>
              </a:moveTo>
              <a:arcTo wR="1732594" hR="1732594" stAng="17777709" swAng="2093156"/>
            </a:path>
          </a:pathLst>
        </a:custGeom>
        <a:noFill/>
        <a:ln w="19050" cap="flat" cmpd="sng" algn="ctr">
          <a:solidFill>
            <a:schemeClr val="accent1"/>
          </a:solidFill>
          <a:prstDash val="solid"/>
          <a:miter lim="800000"/>
        </a:ln>
        <a:effectLst/>
      </dsp:spPr>
      <dsp:style>
        <a:lnRef idx="3">
          <a:schemeClr val="accent1"/>
        </a:lnRef>
        <a:fillRef idx="0">
          <a:schemeClr val="accent1"/>
        </a:fillRef>
        <a:effectRef idx="2">
          <a:schemeClr val="accent1"/>
        </a:effectRef>
        <a:fontRef idx="minor">
          <a:schemeClr val="tx1"/>
        </a:fontRef>
      </dsp:style>
    </dsp:sp>
    <dsp:sp modelId="{7C73C4C4-D67E-4E93-977A-CB644DAE8612}">
      <dsp:nvSpPr>
        <dsp:cNvPr id="0" name=""/>
        <dsp:cNvSpPr/>
      </dsp:nvSpPr>
      <dsp:spPr>
        <a:xfrm>
          <a:off x="3687149" y="1675667"/>
          <a:ext cx="2018515" cy="676387"/>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GB" sz="1800" kern="1200" noProof="0" dirty="0">
              <a:latin typeface="Arial"/>
              <a:cs typeface="Arial"/>
            </a:rPr>
            <a:t>Communicating using symbols</a:t>
          </a:r>
        </a:p>
      </dsp:txBody>
      <dsp:txXfrm>
        <a:off x="3720167" y="1708685"/>
        <a:ext cx="1952479" cy="610351"/>
      </dsp:txXfrm>
    </dsp:sp>
    <dsp:sp modelId="{9134C1D7-8A97-4A58-9387-B7E73CD0F522}">
      <dsp:nvSpPr>
        <dsp:cNvPr id="0" name=""/>
        <dsp:cNvSpPr/>
      </dsp:nvSpPr>
      <dsp:spPr>
        <a:xfrm>
          <a:off x="1231553" y="830377"/>
          <a:ext cx="3465188" cy="3465188"/>
        </a:xfrm>
        <a:custGeom>
          <a:avLst/>
          <a:gdLst/>
          <a:ahLst/>
          <a:cxnLst/>
          <a:rect l="0" t="0" r="0" b="0"/>
          <a:pathLst>
            <a:path>
              <a:moveTo>
                <a:pt x="3453307" y="1530033"/>
              </a:moveTo>
              <a:arcTo wR="1732594" hR="1732594" stAng="21197165" swAng="1653203"/>
            </a:path>
          </a:pathLst>
        </a:custGeom>
        <a:noFill/>
        <a:ln w="19050" cap="flat" cmpd="sng" algn="ctr">
          <a:solidFill>
            <a:schemeClr val="accent1"/>
          </a:solidFill>
          <a:prstDash val="solid"/>
          <a:miter lim="800000"/>
        </a:ln>
        <a:effectLst/>
      </dsp:spPr>
      <dsp:style>
        <a:lnRef idx="3">
          <a:schemeClr val="accent1"/>
        </a:lnRef>
        <a:fillRef idx="0">
          <a:schemeClr val="accent1"/>
        </a:fillRef>
        <a:effectRef idx="2">
          <a:schemeClr val="accent1"/>
        </a:effectRef>
        <a:fontRef idx="minor">
          <a:schemeClr val="tx1"/>
        </a:fontRef>
      </dsp:style>
    </dsp:sp>
    <dsp:sp modelId="{D29DF543-05FD-4F04-9DE4-97A18088DCC8}">
      <dsp:nvSpPr>
        <dsp:cNvPr id="0" name=""/>
        <dsp:cNvSpPr/>
      </dsp:nvSpPr>
      <dsp:spPr>
        <a:xfrm>
          <a:off x="3396488" y="3187201"/>
          <a:ext cx="1776869" cy="688848"/>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noProof="0" dirty="0">
              <a:latin typeface="Arial" panose="020B0604020202020204" pitchFamily="34" charset="0"/>
              <a:cs typeface="Arial" panose="020B0604020202020204" pitchFamily="34" charset="0"/>
            </a:rPr>
            <a:t>Strategic competence</a:t>
          </a:r>
        </a:p>
      </dsp:txBody>
      <dsp:txXfrm>
        <a:off x="3430115" y="3220828"/>
        <a:ext cx="1709615" cy="621594"/>
      </dsp:txXfrm>
    </dsp:sp>
    <dsp:sp modelId="{7FB4609E-DC55-4AFA-AACC-C5766F042F4A}">
      <dsp:nvSpPr>
        <dsp:cNvPr id="0" name=""/>
        <dsp:cNvSpPr/>
      </dsp:nvSpPr>
      <dsp:spPr>
        <a:xfrm>
          <a:off x="1307825" y="565962"/>
          <a:ext cx="3465188" cy="3465188"/>
        </a:xfrm>
        <a:custGeom>
          <a:avLst/>
          <a:gdLst/>
          <a:ahLst/>
          <a:cxnLst/>
          <a:rect l="0" t="0" r="0" b="0"/>
          <a:pathLst>
            <a:path>
              <a:moveTo>
                <a:pt x="2436688" y="3315672"/>
              </a:moveTo>
              <a:arcTo wR="1732594" hR="1732594" stAng="3961336" swAng="2723454"/>
            </a:path>
          </a:pathLst>
        </a:custGeom>
        <a:noFill/>
        <a:ln w="19050" cap="flat" cmpd="sng" algn="ctr">
          <a:solidFill>
            <a:schemeClr val="accent1"/>
          </a:solidFill>
          <a:prstDash val="solid"/>
          <a:miter lim="800000"/>
        </a:ln>
        <a:effectLst/>
      </dsp:spPr>
      <dsp:style>
        <a:lnRef idx="3">
          <a:schemeClr val="accent1"/>
        </a:lnRef>
        <a:fillRef idx="0">
          <a:schemeClr val="accent1"/>
        </a:fillRef>
        <a:effectRef idx="2">
          <a:schemeClr val="accent1"/>
        </a:effectRef>
        <a:fontRef idx="minor">
          <a:schemeClr val="tx1"/>
        </a:fontRef>
      </dsp:style>
    </dsp:sp>
    <dsp:sp modelId="{0F4ABDF7-7123-49E7-8BD7-148EBB95C4BD}">
      <dsp:nvSpPr>
        <dsp:cNvPr id="0" name=""/>
        <dsp:cNvSpPr/>
      </dsp:nvSpPr>
      <dsp:spPr>
        <a:xfrm>
          <a:off x="877565" y="3197376"/>
          <a:ext cx="1776869" cy="709153"/>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noProof="0" dirty="0">
              <a:latin typeface="Arial" panose="020B0604020202020204" pitchFamily="34" charset="0"/>
              <a:cs typeface="Arial" panose="020B0604020202020204" pitchFamily="34" charset="0"/>
            </a:rPr>
            <a:t>Logical reasoning</a:t>
          </a:r>
        </a:p>
      </dsp:txBody>
      <dsp:txXfrm>
        <a:off x="912183" y="3231994"/>
        <a:ext cx="1707633" cy="639917"/>
      </dsp:txXfrm>
    </dsp:sp>
    <dsp:sp modelId="{5A16D349-78E8-48BD-9D23-7C3DF98CEBAA}">
      <dsp:nvSpPr>
        <dsp:cNvPr id="0" name=""/>
        <dsp:cNvSpPr/>
      </dsp:nvSpPr>
      <dsp:spPr>
        <a:xfrm>
          <a:off x="1341936" y="878472"/>
          <a:ext cx="3465188" cy="3465188"/>
        </a:xfrm>
        <a:custGeom>
          <a:avLst/>
          <a:gdLst/>
          <a:ahLst/>
          <a:cxnLst/>
          <a:rect l="0" t="0" r="0" b="0"/>
          <a:pathLst>
            <a:path>
              <a:moveTo>
                <a:pt x="99353" y="2310874"/>
              </a:moveTo>
              <a:arcTo wR="1732594" hR="1732594" stAng="9630151" swAng="1675341"/>
            </a:path>
          </a:pathLst>
        </a:custGeom>
        <a:noFill/>
        <a:ln w="19050" cap="flat" cmpd="sng" algn="ctr">
          <a:solidFill>
            <a:schemeClr val="accent1"/>
          </a:solidFill>
          <a:prstDash val="solid"/>
          <a:miter lim="800000"/>
        </a:ln>
        <a:effectLst/>
      </dsp:spPr>
      <dsp:style>
        <a:lnRef idx="3">
          <a:schemeClr val="accent1"/>
        </a:lnRef>
        <a:fillRef idx="0">
          <a:schemeClr val="accent1"/>
        </a:fillRef>
        <a:effectRef idx="2">
          <a:schemeClr val="accent1"/>
        </a:effectRef>
        <a:fontRef idx="minor">
          <a:schemeClr val="tx1"/>
        </a:fontRef>
      </dsp:style>
    </dsp:sp>
    <dsp:sp modelId="{951352FD-D208-4A2B-AABB-90A73E151BBC}">
      <dsp:nvSpPr>
        <dsp:cNvPr id="0" name=""/>
        <dsp:cNvSpPr/>
      </dsp:nvSpPr>
      <dsp:spPr>
        <a:xfrm>
          <a:off x="461525" y="1658613"/>
          <a:ext cx="1776869" cy="690176"/>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noProof="0" dirty="0">
              <a:latin typeface="Arial" panose="020B0604020202020204" pitchFamily="34" charset="0"/>
              <a:cs typeface="Arial" panose="020B0604020202020204" pitchFamily="34" charset="0"/>
            </a:rPr>
            <a:t>Fluency</a:t>
          </a:r>
        </a:p>
      </dsp:txBody>
      <dsp:txXfrm>
        <a:off x="495217" y="1692305"/>
        <a:ext cx="1709485" cy="622792"/>
      </dsp:txXfrm>
    </dsp:sp>
    <dsp:sp modelId="{D2F6B432-B11E-4A49-ADDE-B323A55AC6C6}">
      <dsp:nvSpPr>
        <dsp:cNvPr id="0" name=""/>
        <dsp:cNvSpPr/>
      </dsp:nvSpPr>
      <dsp:spPr>
        <a:xfrm>
          <a:off x="1219901" y="718867"/>
          <a:ext cx="3465188" cy="3465188"/>
        </a:xfrm>
        <a:custGeom>
          <a:avLst/>
          <a:gdLst/>
          <a:ahLst/>
          <a:cxnLst/>
          <a:rect l="0" t="0" r="0" b="0"/>
          <a:pathLst>
            <a:path>
              <a:moveTo>
                <a:pt x="196613" y="930941"/>
              </a:moveTo>
              <a:arcTo wR="1732594" hR="1732594" stAng="12453647" swAng="1956284"/>
            </a:path>
          </a:pathLst>
        </a:custGeom>
        <a:noFill/>
        <a:ln w="19050" cap="flat" cmpd="sng" algn="ctr">
          <a:solidFill>
            <a:schemeClr val="accent1"/>
          </a:solidFill>
          <a:prstDash val="solid"/>
          <a:miter lim="800000"/>
        </a:ln>
        <a:effectLst/>
      </dsp:spPr>
      <dsp:style>
        <a:lnRef idx="3">
          <a:schemeClr val="accent1"/>
        </a:lnRef>
        <a:fillRef idx="0">
          <a:schemeClr val="accent1"/>
        </a:fillRef>
        <a:effectRef idx="2">
          <a:schemeClr val="accent1"/>
        </a:effectRef>
        <a:fontRef idx="minor">
          <a:schemeClr val="tx1"/>
        </a:fontRef>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CA8216-F9BE-4B80-A258-9E004B1DB580}">
      <dsp:nvSpPr>
        <dsp:cNvPr id="0" name=""/>
        <dsp:cNvSpPr/>
      </dsp:nvSpPr>
      <dsp:spPr>
        <a:xfrm>
          <a:off x="2099153" y="310003"/>
          <a:ext cx="1776869" cy="671502"/>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cy-GB" sz="1800" kern="1200" noProof="0" dirty="0">
              <a:latin typeface="Arial" panose="020B0604020202020204" pitchFamily="34" charset="0"/>
              <a:cs typeface="Arial" panose="020B0604020202020204" pitchFamily="34" charset="0"/>
            </a:rPr>
            <a:t>Dealltwriaeth gysyniadol</a:t>
          </a:r>
        </a:p>
      </dsp:txBody>
      <dsp:txXfrm>
        <a:off x="2131933" y="342783"/>
        <a:ext cx="1711309" cy="605942"/>
      </dsp:txXfrm>
    </dsp:sp>
    <dsp:sp modelId="{5BBD79D9-7258-4E6B-B563-D9BB78C1C1CE}">
      <dsp:nvSpPr>
        <dsp:cNvPr id="0" name=""/>
        <dsp:cNvSpPr/>
      </dsp:nvSpPr>
      <dsp:spPr>
        <a:xfrm>
          <a:off x="1385404" y="768965"/>
          <a:ext cx="3465188" cy="3465188"/>
        </a:xfrm>
        <a:custGeom>
          <a:avLst/>
          <a:gdLst/>
          <a:ahLst/>
          <a:cxnLst/>
          <a:rect l="0" t="0" r="0" b="0"/>
          <a:pathLst>
            <a:path>
              <a:moveTo>
                <a:pt x="2500125" y="179282"/>
              </a:moveTo>
              <a:arcTo wR="1732594" hR="1732594" stAng="17777709" swAng="2093156"/>
            </a:path>
          </a:pathLst>
        </a:custGeom>
        <a:noFill/>
        <a:ln w="19050" cap="flat" cmpd="sng" algn="ctr">
          <a:solidFill>
            <a:schemeClr val="accent1"/>
          </a:solidFill>
          <a:prstDash val="solid"/>
          <a:miter lim="800000"/>
        </a:ln>
        <a:effectLst/>
      </dsp:spPr>
      <dsp:style>
        <a:lnRef idx="3">
          <a:schemeClr val="accent1"/>
        </a:lnRef>
        <a:fillRef idx="0">
          <a:schemeClr val="accent1"/>
        </a:fillRef>
        <a:effectRef idx="2">
          <a:schemeClr val="accent1"/>
        </a:effectRef>
        <a:fontRef idx="minor">
          <a:schemeClr val="tx1"/>
        </a:fontRef>
      </dsp:style>
    </dsp:sp>
    <dsp:sp modelId="{7C73C4C4-D67E-4E93-977A-CB644DAE8612}">
      <dsp:nvSpPr>
        <dsp:cNvPr id="0" name=""/>
        <dsp:cNvSpPr/>
      </dsp:nvSpPr>
      <dsp:spPr>
        <a:xfrm>
          <a:off x="3687149" y="1675667"/>
          <a:ext cx="2018515" cy="676387"/>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cy-GB" sz="1800" kern="1200" noProof="0" dirty="0">
              <a:latin typeface="Arial" panose="020B0604020202020204" pitchFamily="34" charset="0"/>
              <a:cs typeface="Arial" panose="020B0604020202020204" pitchFamily="34" charset="0"/>
            </a:rPr>
            <a:t>Cyfathrebu â symbolau</a:t>
          </a:r>
        </a:p>
      </dsp:txBody>
      <dsp:txXfrm>
        <a:off x="3720167" y="1708685"/>
        <a:ext cx="1952479" cy="610351"/>
      </dsp:txXfrm>
    </dsp:sp>
    <dsp:sp modelId="{9134C1D7-8A97-4A58-9387-B7E73CD0F522}">
      <dsp:nvSpPr>
        <dsp:cNvPr id="0" name=""/>
        <dsp:cNvSpPr/>
      </dsp:nvSpPr>
      <dsp:spPr>
        <a:xfrm>
          <a:off x="1231553" y="830377"/>
          <a:ext cx="3465188" cy="3465188"/>
        </a:xfrm>
        <a:custGeom>
          <a:avLst/>
          <a:gdLst/>
          <a:ahLst/>
          <a:cxnLst/>
          <a:rect l="0" t="0" r="0" b="0"/>
          <a:pathLst>
            <a:path>
              <a:moveTo>
                <a:pt x="3453307" y="1530033"/>
              </a:moveTo>
              <a:arcTo wR="1732594" hR="1732594" stAng="21197165" swAng="1653203"/>
            </a:path>
          </a:pathLst>
        </a:custGeom>
        <a:noFill/>
        <a:ln w="19050" cap="flat" cmpd="sng" algn="ctr">
          <a:solidFill>
            <a:schemeClr val="accent1"/>
          </a:solidFill>
          <a:prstDash val="solid"/>
          <a:miter lim="800000"/>
        </a:ln>
        <a:effectLst/>
      </dsp:spPr>
      <dsp:style>
        <a:lnRef idx="3">
          <a:schemeClr val="accent1"/>
        </a:lnRef>
        <a:fillRef idx="0">
          <a:schemeClr val="accent1"/>
        </a:fillRef>
        <a:effectRef idx="2">
          <a:schemeClr val="accent1"/>
        </a:effectRef>
        <a:fontRef idx="minor">
          <a:schemeClr val="tx1"/>
        </a:fontRef>
      </dsp:style>
    </dsp:sp>
    <dsp:sp modelId="{D29DF543-05FD-4F04-9DE4-97A18088DCC8}">
      <dsp:nvSpPr>
        <dsp:cNvPr id="0" name=""/>
        <dsp:cNvSpPr/>
      </dsp:nvSpPr>
      <dsp:spPr>
        <a:xfrm>
          <a:off x="3396488" y="3187201"/>
          <a:ext cx="1776869" cy="688848"/>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cy-GB" sz="1800" kern="1200" noProof="0" dirty="0">
              <a:latin typeface="Arial" panose="020B0604020202020204" pitchFamily="34" charset="0"/>
              <a:cs typeface="Arial" panose="020B0604020202020204" pitchFamily="34" charset="0"/>
            </a:rPr>
            <a:t>Cymhwysedd strategol</a:t>
          </a:r>
        </a:p>
      </dsp:txBody>
      <dsp:txXfrm>
        <a:off x="3430115" y="3220828"/>
        <a:ext cx="1709615" cy="621594"/>
      </dsp:txXfrm>
    </dsp:sp>
    <dsp:sp modelId="{7FB4609E-DC55-4AFA-AACC-C5766F042F4A}">
      <dsp:nvSpPr>
        <dsp:cNvPr id="0" name=""/>
        <dsp:cNvSpPr/>
      </dsp:nvSpPr>
      <dsp:spPr>
        <a:xfrm>
          <a:off x="1307825" y="565962"/>
          <a:ext cx="3465188" cy="3465188"/>
        </a:xfrm>
        <a:custGeom>
          <a:avLst/>
          <a:gdLst/>
          <a:ahLst/>
          <a:cxnLst/>
          <a:rect l="0" t="0" r="0" b="0"/>
          <a:pathLst>
            <a:path>
              <a:moveTo>
                <a:pt x="2436688" y="3315672"/>
              </a:moveTo>
              <a:arcTo wR="1732594" hR="1732594" stAng="3961336" swAng="2723454"/>
            </a:path>
          </a:pathLst>
        </a:custGeom>
        <a:noFill/>
        <a:ln w="19050" cap="flat" cmpd="sng" algn="ctr">
          <a:solidFill>
            <a:schemeClr val="accent1"/>
          </a:solidFill>
          <a:prstDash val="solid"/>
          <a:miter lim="800000"/>
        </a:ln>
        <a:effectLst/>
      </dsp:spPr>
      <dsp:style>
        <a:lnRef idx="3">
          <a:schemeClr val="accent1"/>
        </a:lnRef>
        <a:fillRef idx="0">
          <a:schemeClr val="accent1"/>
        </a:fillRef>
        <a:effectRef idx="2">
          <a:schemeClr val="accent1"/>
        </a:effectRef>
        <a:fontRef idx="minor">
          <a:schemeClr val="tx1"/>
        </a:fontRef>
      </dsp:style>
    </dsp:sp>
    <dsp:sp modelId="{0F4ABDF7-7123-49E7-8BD7-148EBB95C4BD}">
      <dsp:nvSpPr>
        <dsp:cNvPr id="0" name=""/>
        <dsp:cNvSpPr/>
      </dsp:nvSpPr>
      <dsp:spPr>
        <a:xfrm>
          <a:off x="877565" y="3197376"/>
          <a:ext cx="1776869" cy="709153"/>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cy-GB" sz="1800" kern="1200" noProof="0" dirty="0">
              <a:latin typeface="Arial" panose="020B0604020202020204" pitchFamily="34" charset="0"/>
              <a:cs typeface="Arial" panose="020B0604020202020204" pitchFamily="34" charset="0"/>
            </a:rPr>
            <a:t>Rhesymu rhesymegol</a:t>
          </a:r>
        </a:p>
      </dsp:txBody>
      <dsp:txXfrm>
        <a:off x="912183" y="3231994"/>
        <a:ext cx="1707633" cy="639917"/>
      </dsp:txXfrm>
    </dsp:sp>
    <dsp:sp modelId="{5A16D349-78E8-48BD-9D23-7C3DF98CEBAA}">
      <dsp:nvSpPr>
        <dsp:cNvPr id="0" name=""/>
        <dsp:cNvSpPr/>
      </dsp:nvSpPr>
      <dsp:spPr>
        <a:xfrm>
          <a:off x="1341936" y="878472"/>
          <a:ext cx="3465188" cy="3465188"/>
        </a:xfrm>
        <a:custGeom>
          <a:avLst/>
          <a:gdLst/>
          <a:ahLst/>
          <a:cxnLst/>
          <a:rect l="0" t="0" r="0" b="0"/>
          <a:pathLst>
            <a:path>
              <a:moveTo>
                <a:pt x="99353" y="2310874"/>
              </a:moveTo>
              <a:arcTo wR="1732594" hR="1732594" stAng="9630151" swAng="1675341"/>
            </a:path>
          </a:pathLst>
        </a:custGeom>
        <a:noFill/>
        <a:ln w="19050" cap="flat" cmpd="sng" algn="ctr">
          <a:solidFill>
            <a:schemeClr val="accent1"/>
          </a:solidFill>
          <a:prstDash val="solid"/>
          <a:miter lim="800000"/>
        </a:ln>
        <a:effectLst/>
      </dsp:spPr>
      <dsp:style>
        <a:lnRef idx="3">
          <a:schemeClr val="accent1"/>
        </a:lnRef>
        <a:fillRef idx="0">
          <a:schemeClr val="accent1"/>
        </a:fillRef>
        <a:effectRef idx="2">
          <a:schemeClr val="accent1"/>
        </a:effectRef>
        <a:fontRef idx="minor">
          <a:schemeClr val="tx1"/>
        </a:fontRef>
      </dsp:style>
    </dsp:sp>
    <dsp:sp modelId="{951352FD-D208-4A2B-AABB-90A73E151BBC}">
      <dsp:nvSpPr>
        <dsp:cNvPr id="0" name=""/>
        <dsp:cNvSpPr/>
      </dsp:nvSpPr>
      <dsp:spPr>
        <a:xfrm>
          <a:off x="461525" y="1658613"/>
          <a:ext cx="1776869" cy="690176"/>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cy-GB" sz="1800" kern="1200" noProof="0" dirty="0">
              <a:latin typeface="Arial" panose="020B0604020202020204" pitchFamily="34" charset="0"/>
              <a:cs typeface="Arial" panose="020B0604020202020204" pitchFamily="34" charset="0"/>
            </a:rPr>
            <a:t>Rhuglder</a:t>
          </a:r>
        </a:p>
      </dsp:txBody>
      <dsp:txXfrm>
        <a:off x="495217" y="1692305"/>
        <a:ext cx="1709485" cy="622792"/>
      </dsp:txXfrm>
    </dsp:sp>
    <dsp:sp modelId="{D2F6B432-B11E-4A49-ADDE-B323A55AC6C6}">
      <dsp:nvSpPr>
        <dsp:cNvPr id="0" name=""/>
        <dsp:cNvSpPr/>
      </dsp:nvSpPr>
      <dsp:spPr>
        <a:xfrm>
          <a:off x="1219901" y="718867"/>
          <a:ext cx="3465188" cy="3465188"/>
        </a:xfrm>
        <a:custGeom>
          <a:avLst/>
          <a:gdLst/>
          <a:ahLst/>
          <a:cxnLst/>
          <a:rect l="0" t="0" r="0" b="0"/>
          <a:pathLst>
            <a:path>
              <a:moveTo>
                <a:pt x="196613" y="930941"/>
              </a:moveTo>
              <a:arcTo wR="1732594" hR="1732594" stAng="12453647" swAng="1956284"/>
            </a:path>
          </a:pathLst>
        </a:custGeom>
        <a:noFill/>
        <a:ln w="19050" cap="flat" cmpd="sng" algn="ctr">
          <a:solidFill>
            <a:schemeClr val="accent1"/>
          </a:solidFill>
          <a:prstDash val="solid"/>
          <a:miter lim="800000"/>
        </a:ln>
        <a:effectLst/>
      </dsp:spPr>
      <dsp:style>
        <a:lnRef idx="3">
          <a:schemeClr val="accent1"/>
        </a:lnRef>
        <a:fillRef idx="0">
          <a:schemeClr val="accent1"/>
        </a:fillRef>
        <a:effectRef idx="2">
          <a:schemeClr val="accent1"/>
        </a:effectRef>
        <a:fontRef idx="minor">
          <a:schemeClr val="tx1"/>
        </a:fontRef>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CA8216-F9BE-4B80-A258-9E004B1DB580}">
      <dsp:nvSpPr>
        <dsp:cNvPr id="0" name=""/>
        <dsp:cNvSpPr/>
      </dsp:nvSpPr>
      <dsp:spPr>
        <a:xfrm>
          <a:off x="1968902" y="55660"/>
          <a:ext cx="1776869" cy="654581"/>
        </a:xfrm>
        <a:prstGeom prst="roundRect">
          <a:avLst/>
        </a:prstGeom>
        <a:solidFill>
          <a:schemeClr val="accent1"/>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noProof="0" dirty="0">
              <a:latin typeface="Arial" panose="020B0604020202020204" pitchFamily="34" charset="0"/>
              <a:cs typeface="Arial" panose="020B0604020202020204" pitchFamily="34" charset="0"/>
            </a:rPr>
            <a:t>Conceptual understanding</a:t>
          </a:r>
        </a:p>
      </dsp:txBody>
      <dsp:txXfrm>
        <a:off x="2000856" y="87614"/>
        <a:ext cx="1712961" cy="590673"/>
      </dsp:txXfrm>
    </dsp:sp>
    <dsp:sp modelId="{5BBD79D9-7258-4E6B-B563-D9BB78C1C1CE}">
      <dsp:nvSpPr>
        <dsp:cNvPr id="0" name=""/>
        <dsp:cNvSpPr/>
      </dsp:nvSpPr>
      <dsp:spPr>
        <a:xfrm>
          <a:off x="1002245" y="302570"/>
          <a:ext cx="3465188" cy="3465188"/>
        </a:xfrm>
        <a:custGeom>
          <a:avLst/>
          <a:gdLst/>
          <a:ahLst/>
          <a:cxnLst/>
          <a:rect l="0" t="0" r="0" b="0"/>
          <a:pathLst>
            <a:path>
              <a:moveTo>
                <a:pt x="2752441" y="331953"/>
              </a:moveTo>
              <a:arcTo wR="1732594" hR="1732594" stAng="18363566" swAng="2177839"/>
            </a:path>
          </a:pathLst>
        </a:custGeom>
        <a:noFill/>
        <a:ln w="19050" cap="flat" cmpd="sng" algn="ctr">
          <a:solidFill>
            <a:schemeClr val="accent1"/>
          </a:solidFill>
          <a:prstDash val="solid"/>
        </a:ln>
        <a:effectLst/>
        <a:scene3d>
          <a:camera prst="orthographicFront">
            <a:rot lat="0" lon="0" rev="0"/>
          </a:camera>
          <a:lightRig rig="threePt" dir="t"/>
        </a:scene3d>
        <a:sp3d>
          <a:bevelT w="25400" h="12700"/>
        </a:sp3d>
      </dsp:spPr>
      <dsp:style>
        <a:lnRef idx="3">
          <a:schemeClr val="accent1"/>
        </a:lnRef>
        <a:fillRef idx="0">
          <a:schemeClr val="accent1"/>
        </a:fillRef>
        <a:effectRef idx="2">
          <a:schemeClr val="accent1"/>
        </a:effectRef>
        <a:fontRef idx="minor">
          <a:schemeClr val="tx1"/>
        </a:fontRef>
      </dsp:style>
    </dsp:sp>
    <dsp:sp modelId="{7C73C4C4-D67E-4E93-977A-CB644DAE8612}">
      <dsp:nvSpPr>
        <dsp:cNvPr id="0" name=""/>
        <dsp:cNvSpPr/>
      </dsp:nvSpPr>
      <dsp:spPr>
        <a:xfrm>
          <a:off x="3488298" y="1520529"/>
          <a:ext cx="1993137" cy="734361"/>
        </a:xfrm>
        <a:prstGeom prst="roundRect">
          <a:avLst/>
        </a:prstGeom>
        <a:solidFill>
          <a:schemeClr val="accent1"/>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noProof="0" dirty="0">
              <a:latin typeface="Arial" panose="020B0604020202020204" pitchFamily="34" charset="0"/>
              <a:cs typeface="Arial" panose="020B0604020202020204" pitchFamily="34" charset="0"/>
            </a:rPr>
            <a:t>Communicating using symbols</a:t>
          </a:r>
        </a:p>
      </dsp:txBody>
      <dsp:txXfrm>
        <a:off x="3524147" y="1556378"/>
        <a:ext cx="1921439" cy="662663"/>
      </dsp:txXfrm>
    </dsp:sp>
    <dsp:sp modelId="{9134C1D7-8A97-4A58-9387-B7E73CD0F522}">
      <dsp:nvSpPr>
        <dsp:cNvPr id="0" name=""/>
        <dsp:cNvSpPr/>
      </dsp:nvSpPr>
      <dsp:spPr>
        <a:xfrm>
          <a:off x="1032272" y="617948"/>
          <a:ext cx="3465188" cy="3465188"/>
        </a:xfrm>
        <a:custGeom>
          <a:avLst/>
          <a:gdLst/>
          <a:ahLst/>
          <a:cxnLst/>
          <a:rect l="0" t="0" r="0" b="0"/>
          <a:pathLst>
            <a:path>
              <a:moveTo>
                <a:pt x="3462989" y="1645332"/>
              </a:moveTo>
              <a:arcTo wR="1732594" hR="1732594" stAng="21426785" swAng="1650400"/>
            </a:path>
          </a:pathLst>
        </a:custGeom>
        <a:noFill/>
        <a:ln w="19050" cap="flat" cmpd="sng" algn="ctr">
          <a:solidFill>
            <a:schemeClr val="accent1"/>
          </a:solidFill>
          <a:prstDash val="solid"/>
        </a:ln>
        <a:effectLst/>
        <a:scene3d>
          <a:camera prst="orthographicFront">
            <a:rot lat="0" lon="0" rev="0"/>
          </a:camera>
          <a:lightRig rig="threePt" dir="t"/>
        </a:scene3d>
        <a:sp3d>
          <a:bevelT w="25400" h="12700"/>
        </a:sp3d>
      </dsp:spPr>
      <dsp:style>
        <a:lnRef idx="3">
          <a:schemeClr val="accent1"/>
        </a:lnRef>
        <a:fillRef idx="0">
          <a:schemeClr val="accent1"/>
        </a:fillRef>
        <a:effectRef idx="2">
          <a:schemeClr val="accent1"/>
        </a:effectRef>
        <a:fontRef idx="minor">
          <a:schemeClr val="tx1"/>
        </a:fontRef>
      </dsp:style>
    </dsp:sp>
    <dsp:sp modelId="{D29DF543-05FD-4F04-9DE4-97A18088DCC8}">
      <dsp:nvSpPr>
        <dsp:cNvPr id="0" name=""/>
        <dsp:cNvSpPr/>
      </dsp:nvSpPr>
      <dsp:spPr>
        <a:xfrm>
          <a:off x="3042724" y="3079960"/>
          <a:ext cx="1776869" cy="874554"/>
        </a:xfrm>
        <a:prstGeom prst="roundRect">
          <a:avLst/>
        </a:prstGeom>
        <a:solidFill>
          <a:schemeClr val="accent1"/>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noProof="0" dirty="0">
              <a:latin typeface="Arial" panose="020B0604020202020204" pitchFamily="34" charset="0"/>
              <a:cs typeface="Arial" panose="020B0604020202020204" pitchFamily="34" charset="0"/>
            </a:rPr>
            <a:t>Strategic competence</a:t>
          </a:r>
        </a:p>
      </dsp:txBody>
      <dsp:txXfrm>
        <a:off x="3085416" y="3122652"/>
        <a:ext cx="1691485" cy="789170"/>
      </dsp:txXfrm>
    </dsp:sp>
    <dsp:sp modelId="{7FB4609E-DC55-4AFA-AACC-C5766F042F4A}">
      <dsp:nvSpPr>
        <dsp:cNvPr id="0" name=""/>
        <dsp:cNvSpPr/>
      </dsp:nvSpPr>
      <dsp:spPr>
        <a:xfrm>
          <a:off x="1306492" y="406340"/>
          <a:ext cx="3465188" cy="3465188"/>
        </a:xfrm>
        <a:custGeom>
          <a:avLst/>
          <a:gdLst/>
          <a:ahLst/>
          <a:cxnLst/>
          <a:rect l="0" t="0" r="0" b="0"/>
          <a:pathLst>
            <a:path>
              <a:moveTo>
                <a:pt x="1733065" y="3465188"/>
              </a:moveTo>
              <a:arcTo wR="1732594" hR="1732594" stAng="5399065" swAng="616519"/>
            </a:path>
          </a:pathLst>
        </a:custGeom>
        <a:noFill/>
        <a:ln w="19050" cap="flat" cmpd="sng" algn="ctr">
          <a:solidFill>
            <a:schemeClr val="accent1"/>
          </a:solidFill>
          <a:prstDash val="solid"/>
        </a:ln>
        <a:effectLst/>
        <a:scene3d>
          <a:camera prst="orthographicFront">
            <a:rot lat="0" lon="0" rev="0"/>
          </a:camera>
          <a:lightRig rig="threePt" dir="t"/>
        </a:scene3d>
        <a:sp3d>
          <a:bevelT w="25400" h="12700"/>
        </a:sp3d>
      </dsp:spPr>
      <dsp:style>
        <a:lnRef idx="3">
          <a:schemeClr val="accent1"/>
        </a:lnRef>
        <a:fillRef idx="0">
          <a:schemeClr val="accent1"/>
        </a:fillRef>
        <a:effectRef idx="2">
          <a:schemeClr val="accent1"/>
        </a:effectRef>
        <a:fontRef idx="minor">
          <a:schemeClr val="tx1"/>
        </a:fontRef>
      </dsp:style>
    </dsp:sp>
    <dsp:sp modelId="{0F4ABDF7-7123-49E7-8BD7-148EBB95C4BD}">
      <dsp:nvSpPr>
        <dsp:cNvPr id="0" name=""/>
        <dsp:cNvSpPr/>
      </dsp:nvSpPr>
      <dsp:spPr>
        <a:xfrm>
          <a:off x="950508" y="3079962"/>
          <a:ext cx="1776869" cy="874562"/>
        </a:xfrm>
        <a:prstGeom prst="roundRect">
          <a:avLst/>
        </a:prstGeom>
        <a:solidFill>
          <a:schemeClr val="accent1"/>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noProof="0" dirty="0">
              <a:latin typeface="Arial" panose="020B0604020202020204" pitchFamily="34" charset="0"/>
              <a:cs typeface="Arial" panose="020B0604020202020204" pitchFamily="34" charset="0"/>
            </a:rPr>
            <a:t>Logical reasoning</a:t>
          </a:r>
        </a:p>
      </dsp:txBody>
      <dsp:txXfrm>
        <a:off x="993201" y="3122655"/>
        <a:ext cx="1691483" cy="789176"/>
      </dsp:txXfrm>
    </dsp:sp>
    <dsp:sp modelId="{5A16D349-78E8-48BD-9D23-7C3DF98CEBAA}">
      <dsp:nvSpPr>
        <dsp:cNvPr id="0" name=""/>
        <dsp:cNvSpPr/>
      </dsp:nvSpPr>
      <dsp:spPr>
        <a:xfrm>
          <a:off x="1207221" y="519201"/>
          <a:ext cx="3465188" cy="3465188"/>
        </a:xfrm>
        <a:custGeom>
          <a:avLst/>
          <a:gdLst/>
          <a:ahLst/>
          <a:cxnLst/>
          <a:rect l="0" t="0" r="0" b="0"/>
          <a:pathLst>
            <a:path>
              <a:moveTo>
                <a:pt x="206892" y="2553641"/>
              </a:moveTo>
              <a:arcTo wR="1732594" hR="1732594" stAng="9102801" swAng="1589295"/>
            </a:path>
          </a:pathLst>
        </a:custGeom>
        <a:noFill/>
        <a:ln w="19050" cap="flat" cmpd="sng" algn="ctr">
          <a:solidFill>
            <a:schemeClr val="accent1"/>
          </a:solidFill>
          <a:prstDash val="solid"/>
        </a:ln>
        <a:effectLst/>
        <a:scene3d>
          <a:camera prst="orthographicFront">
            <a:rot lat="0" lon="0" rev="0"/>
          </a:camera>
          <a:lightRig rig="threePt" dir="t"/>
        </a:scene3d>
        <a:sp3d>
          <a:bevelT w="25400" h="12700"/>
        </a:sp3d>
      </dsp:spPr>
      <dsp:style>
        <a:lnRef idx="3">
          <a:schemeClr val="accent1"/>
        </a:lnRef>
        <a:fillRef idx="0">
          <a:schemeClr val="accent1"/>
        </a:fillRef>
        <a:effectRef idx="2">
          <a:schemeClr val="accent1"/>
        </a:effectRef>
        <a:fontRef idx="minor">
          <a:schemeClr val="tx1"/>
        </a:fontRef>
      </dsp:style>
    </dsp:sp>
    <dsp:sp modelId="{951352FD-D208-4A2B-AABB-90A73E151BBC}">
      <dsp:nvSpPr>
        <dsp:cNvPr id="0" name=""/>
        <dsp:cNvSpPr/>
      </dsp:nvSpPr>
      <dsp:spPr>
        <a:xfrm>
          <a:off x="594304" y="1538324"/>
          <a:ext cx="1230485" cy="759751"/>
        </a:xfrm>
        <a:prstGeom prst="roundRect">
          <a:avLst/>
        </a:prstGeom>
        <a:solidFill>
          <a:schemeClr val="accent1"/>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noProof="0" dirty="0">
              <a:latin typeface="Arial" panose="020B0604020202020204" pitchFamily="34" charset="0"/>
              <a:cs typeface="Arial" panose="020B0604020202020204" pitchFamily="34" charset="0"/>
            </a:rPr>
            <a:t>Fluency</a:t>
          </a:r>
        </a:p>
      </dsp:txBody>
      <dsp:txXfrm>
        <a:off x="631392" y="1575412"/>
        <a:ext cx="1156309" cy="685575"/>
      </dsp:txXfrm>
    </dsp:sp>
    <dsp:sp modelId="{D2F6B432-B11E-4A49-ADDE-B323A55AC6C6}">
      <dsp:nvSpPr>
        <dsp:cNvPr id="0" name=""/>
        <dsp:cNvSpPr/>
      </dsp:nvSpPr>
      <dsp:spPr>
        <a:xfrm>
          <a:off x="1223520" y="319312"/>
          <a:ext cx="3465188" cy="3465188"/>
        </a:xfrm>
        <a:custGeom>
          <a:avLst/>
          <a:gdLst/>
          <a:ahLst/>
          <a:cxnLst/>
          <a:rect l="0" t="0" r="0" b="0"/>
          <a:pathLst>
            <a:path>
              <a:moveTo>
                <a:pt x="81250" y="1208242"/>
              </a:moveTo>
              <a:arcTo wR="1732594" hR="1732594" stAng="11856974" swAng="2236500"/>
            </a:path>
          </a:pathLst>
        </a:custGeom>
        <a:noFill/>
        <a:ln w="19050" cap="flat" cmpd="sng" algn="ctr">
          <a:solidFill>
            <a:schemeClr val="accent1"/>
          </a:solidFill>
          <a:prstDash val="solid"/>
        </a:ln>
        <a:effectLst/>
        <a:scene3d>
          <a:camera prst="orthographicFront">
            <a:rot lat="0" lon="0" rev="0"/>
          </a:camera>
          <a:lightRig rig="threePt" dir="t"/>
        </a:scene3d>
        <a:sp3d>
          <a:bevelT w="25400" h="12700"/>
        </a:sp3d>
      </dsp:spPr>
      <dsp:style>
        <a:lnRef idx="3">
          <a:schemeClr val="accent1"/>
        </a:lnRef>
        <a:fillRef idx="0">
          <a:schemeClr val="accent1"/>
        </a:fillRef>
        <a:effectRef idx="2">
          <a:schemeClr val="accent1"/>
        </a:effectRef>
        <a:fontRef idx="minor">
          <a:schemeClr val="tx1"/>
        </a:fontRef>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CA8216-F9BE-4B80-A258-9E004B1DB580}">
      <dsp:nvSpPr>
        <dsp:cNvPr id="0" name=""/>
        <dsp:cNvSpPr/>
      </dsp:nvSpPr>
      <dsp:spPr>
        <a:xfrm>
          <a:off x="1968902" y="55660"/>
          <a:ext cx="1776869" cy="654581"/>
        </a:xfrm>
        <a:prstGeom prst="roundRect">
          <a:avLst/>
        </a:prstGeom>
        <a:solidFill>
          <a:schemeClr val="accent1"/>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cy-GB" sz="1800" kern="1200" noProof="0" dirty="0">
              <a:latin typeface="Arial" panose="020B0604020202020204" pitchFamily="34" charset="0"/>
              <a:cs typeface="Arial" panose="020B0604020202020204" pitchFamily="34" charset="0"/>
            </a:rPr>
            <a:t>Dealltwriaeth gysyniadol</a:t>
          </a:r>
        </a:p>
      </dsp:txBody>
      <dsp:txXfrm>
        <a:off x="2000856" y="87614"/>
        <a:ext cx="1712961" cy="590673"/>
      </dsp:txXfrm>
    </dsp:sp>
    <dsp:sp modelId="{5BBD79D9-7258-4E6B-B563-D9BB78C1C1CE}">
      <dsp:nvSpPr>
        <dsp:cNvPr id="0" name=""/>
        <dsp:cNvSpPr/>
      </dsp:nvSpPr>
      <dsp:spPr>
        <a:xfrm>
          <a:off x="1002245" y="302570"/>
          <a:ext cx="3465188" cy="3465188"/>
        </a:xfrm>
        <a:custGeom>
          <a:avLst/>
          <a:gdLst/>
          <a:ahLst/>
          <a:cxnLst/>
          <a:rect l="0" t="0" r="0" b="0"/>
          <a:pathLst>
            <a:path>
              <a:moveTo>
                <a:pt x="2752441" y="331953"/>
              </a:moveTo>
              <a:arcTo wR="1732594" hR="1732594" stAng="18363566" swAng="2177839"/>
            </a:path>
          </a:pathLst>
        </a:custGeom>
        <a:noFill/>
        <a:ln w="19050" cap="flat" cmpd="sng" algn="ctr">
          <a:solidFill>
            <a:schemeClr val="accent1"/>
          </a:solidFill>
          <a:prstDash val="solid"/>
        </a:ln>
        <a:effectLst/>
        <a:scene3d>
          <a:camera prst="orthographicFront">
            <a:rot lat="0" lon="0" rev="0"/>
          </a:camera>
          <a:lightRig rig="threePt" dir="t"/>
        </a:scene3d>
        <a:sp3d>
          <a:bevelT w="25400" h="12700"/>
        </a:sp3d>
      </dsp:spPr>
      <dsp:style>
        <a:lnRef idx="3">
          <a:schemeClr val="accent1"/>
        </a:lnRef>
        <a:fillRef idx="0">
          <a:schemeClr val="accent1"/>
        </a:fillRef>
        <a:effectRef idx="2">
          <a:schemeClr val="accent1"/>
        </a:effectRef>
        <a:fontRef idx="minor">
          <a:schemeClr val="tx1"/>
        </a:fontRef>
      </dsp:style>
    </dsp:sp>
    <dsp:sp modelId="{7C73C4C4-D67E-4E93-977A-CB644DAE8612}">
      <dsp:nvSpPr>
        <dsp:cNvPr id="0" name=""/>
        <dsp:cNvSpPr/>
      </dsp:nvSpPr>
      <dsp:spPr>
        <a:xfrm>
          <a:off x="3488298" y="1520529"/>
          <a:ext cx="1993137" cy="734361"/>
        </a:xfrm>
        <a:prstGeom prst="roundRect">
          <a:avLst/>
        </a:prstGeom>
        <a:solidFill>
          <a:schemeClr val="accent1"/>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cy-GB" sz="1800" kern="1200" noProof="0" dirty="0">
              <a:latin typeface="Arial" panose="020B0604020202020204" pitchFamily="34" charset="0"/>
              <a:cs typeface="Arial" panose="020B0604020202020204" pitchFamily="34" charset="0"/>
            </a:rPr>
            <a:t>Cyfathrebu â symbolau</a:t>
          </a:r>
        </a:p>
      </dsp:txBody>
      <dsp:txXfrm>
        <a:off x="3524147" y="1556378"/>
        <a:ext cx="1921439" cy="662663"/>
      </dsp:txXfrm>
    </dsp:sp>
    <dsp:sp modelId="{9134C1D7-8A97-4A58-9387-B7E73CD0F522}">
      <dsp:nvSpPr>
        <dsp:cNvPr id="0" name=""/>
        <dsp:cNvSpPr/>
      </dsp:nvSpPr>
      <dsp:spPr>
        <a:xfrm>
          <a:off x="1032272" y="617948"/>
          <a:ext cx="3465188" cy="3465188"/>
        </a:xfrm>
        <a:custGeom>
          <a:avLst/>
          <a:gdLst/>
          <a:ahLst/>
          <a:cxnLst/>
          <a:rect l="0" t="0" r="0" b="0"/>
          <a:pathLst>
            <a:path>
              <a:moveTo>
                <a:pt x="3462989" y="1645332"/>
              </a:moveTo>
              <a:arcTo wR="1732594" hR="1732594" stAng="21426785" swAng="1650400"/>
            </a:path>
          </a:pathLst>
        </a:custGeom>
        <a:noFill/>
        <a:ln w="19050" cap="flat" cmpd="sng" algn="ctr">
          <a:solidFill>
            <a:schemeClr val="accent1"/>
          </a:solidFill>
          <a:prstDash val="solid"/>
        </a:ln>
        <a:effectLst/>
        <a:scene3d>
          <a:camera prst="orthographicFront">
            <a:rot lat="0" lon="0" rev="0"/>
          </a:camera>
          <a:lightRig rig="threePt" dir="t"/>
        </a:scene3d>
        <a:sp3d>
          <a:bevelT w="25400" h="12700"/>
        </a:sp3d>
      </dsp:spPr>
      <dsp:style>
        <a:lnRef idx="3">
          <a:schemeClr val="accent1"/>
        </a:lnRef>
        <a:fillRef idx="0">
          <a:schemeClr val="accent1"/>
        </a:fillRef>
        <a:effectRef idx="2">
          <a:schemeClr val="accent1"/>
        </a:effectRef>
        <a:fontRef idx="minor">
          <a:schemeClr val="tx1"/>
        </a:fontRef>
      </dsp:style>
    </dsp:sp>
    <dsp:sp modelId="{D29DF543-05FD-4F04-9DE4-97A18088DCC8}">
      <dsp:nvSpPr>
        <dsp:cNvPr id="0" name=""/>
        <dsp:cNvSpPr/>
      </dsp:nvSpPr>
      <dsp:spPr>
        <a:xfrm>
          <a:off x="3042724" y="3079960"/>
          <a:ext cx="1776869" cy="874554"/>
        </a:xfrm>
        <a:prstGeom prst="roundRect">
          <a:avLst/>
        </a:prstGeom>
        <a:solidFill>
          <a:schemeClr val="accent1"/>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cy-GB" sz="1800" kern="1200" noProof="0" dirty="0">
              <a:latin typeface="Arial" panose="020B0604020202020204" pitchFamily="34" charset="0"/>
              <a:cs typeface="Arial" panose="020B0604020202020204" pitchFamily="34" charset="0"/>
            </a:rPr>
            <a:t>Cymhwysedd strategol</a:t>
          </a:r>
        </a:p>
      </dsp:txBody>
      <dsp:txXfrm>
        <a:off x="3085416" y="3122652"/>
        <a:ext cx="1691485" cy="789170"/>
      </dsp:txXfrm>
    </dsp:sp>
    <dsp:sp modelId="{7FB4609E-DC55-4AFA-AACC-C5766F042F4A}">
      <dsp:nvSpPr>
        <dsp:cNvPr id="0" name=""/>
        <dsp:cNvSpPr/>
      </dsp:nvSpPr>
      <dsp:spPr>
        <a:xfrm>
          <a:off x="1306492" y="406340"/>
          <a:ext cx="3465188" cy="3465188"/>
        </a:xfrm>
        <a:custGeom>
          <a:avLst/>
          <a:gdLst/>
          <a:ahLst/>
          <a:cxnLst/>
          <a:rect l="0" t="0" r="0" b="0"/>
          <a:pathLst>
            <a:path>
              <a:moveTo>
                <a:pt x="1733065" y="3465188"/>
              </a:moveTo>
              <a:arcTo wR="1732594" hR="1732594" stAng="5399065" swAng="616519"/>
            </a:path>
          </a:pathLst>
        </a:custGeom>
        <a:noFill/>
        <a:ln w="19050" cap="flat" cmpd="sng" algn="ctr">
          <a:solidFill>
            <a:schemeClr val="accent1"/>
          </a:solidFill>
          <a:prstDash val="solid"/>
        </a:ln>
        <a:effectLst/>
        <a:scene3d>
          <a:camera prst="orthographicFront">
            <a:rot lat="0" lon="0" rev="0"/>
          </a:camera>
          <a:lightRig rig="threePt" dir="t"/>
        </a:scene3d>
        <a:sp3d>
          <a:bevelT w="25400" h="12700"/>
        </a:sp3d>
      </dsp:spPr>
      <dsp:style>
        <a:lnRef idx="3">
          <a:schemeClr val="accent1"/>
        </a:lnRef>
        <a:fillRef idx="0">
          <a:schemeClr val="accent1"/>
        </a:fillRef>
        <a:effectRef idx="2">
          <a:schemeClr val="accent1"/>
        </a:effectRef>
        <a:fontRef idx="minor">
          <a:schemeClr val="tx1"/>
        </a:fontRef>
      </dsp:style>
    </dsp:sp>
    <dsp:sp modelId="{0F4ABDF7-7123-49E7-8BD7-148EBB95C4BD}">
      <dsp:nvSpPr>
        <dsp:cNvPr id="0" name=""/>
        <dsp:cNvSpPr/>
      </dsp:nvSpPr>
      <dsp:spPr>
        <a:xfrm>
          <a:off x="950508" y="3079962"/>
          <a:ext cx="1776869" cy="874562"/>
        </a:xfrm>
        <a:prstGeom prst="roundRect">
          <a:avLst/>
        </a:prstGeom>
        <a:solidFill>
          <a:schemeClr val="accent1"/>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cy-GB" sz="1800" kern="1200" noProof="0" dirty="0">
              <a:latin typeface="Arial" panose="020B0604020202020204" pitchFamily="34" charset="0"/>
              <a:cs typeface="Arial" panose="020B0604020202020204" pitchFamily="34" charset="0"/>
            </a:rPr>
            <a:t>Rhesymeg rhesymol</a:t>
          </a:r>
        </a:p>
      </dsp:txBody>
      <dsp:txXfrm>
        <a:off x="993201" y="3122655"/>
        <a:ext cx="1691483" cy="789176"/>
      </dsp:txXfrm>
    </dsp:sp>
    <dsp:sp modelId="{5A16D349-78E8-48BD-9D23-7C3DF98CEBAA}">
      <dsp:nvSpPr>
        <dsp:cNvPr id="0" name=""/>
        <dsp:cNvSpPr/>
      </dsp:nvSpPr>
      <dsp:spPr>
        <a:xfrm>
          <a:off x="1207221" y="519201"/>
          <a:ext cx="3465188" cy="3465188"/>
        </a:xfrm>
        <a:custGeom>
          <a:avLst/>
          <a:gdLst/>
          <a:ahLst/>
          <a:cxnLst/>
          <a:rect l="0" t="0" r="0" b="0"/>
          <a:pathLst>
            <a:path>
              <a:moveTo>
                <a:pt x="206892" y="2553641"/>
              </a:moveTo>
              <a:arcTo wR="1732594" hR="1732594" stAng="9102801" swAng="1589295"/>
            </a:path>
          </a:pathLst>
        </a:custGeom>
        <a:noFill/>
        <a:ln w="19050" cap="flat" cmpd="sng" algn="ctr">
          <a:solidFill>
            <a:schemeClr val="accent1"/>
          </a:solidFill>
          <a:prstDash val="solid"/>
        </a:ln>
        <a:effectLst/>
        <a:scene3d>
          <a:camera prst="orthographicFront">
            <a:rot lat="0" lon="0" rev="0"/>
          </a:camera>
          <a:lightRig rig="threePt" dir="t"/>
        </a:scene3d>
        <a:sp3d>
          <a:bevelT w="25400" h="12700"/>
        </a:sp3d>
      </dsp:spPr>
      <dsp:style>
        <a:lnRef idx="3">
          <a:schemeClr val="accent1"/>
        </a:lnRef>
        <a:fillRef idx="0">
          <a:schemeClr val="accent1"/>
        </a:fillRef>
        <a:effectRef idx="2">
          <a:schemeClr val="accent1"/>
        </a:effectRef>
        <a:fontRef idx="minor">
          <a:schemeClr val="tx1"/>
        </a:fontRef>
      </dsp:style>
    </dsp:sp>
    <dsp:sp modelId="{951352FD-D208-4A2B-AABB-90A73E151BBC}">
      <dsp:nvSpPr>
        <dsp:cNvPr id="0" name=""/>
        <dsp:cNvSpPr/>
      </dsp:nvSpPr>
      <dsp:spPr>
        <a:xfrm>
          <a:off x="594304" y="1538324"/>
          <a:ext cx="1230485" cy="759751"/>
        </a:xfrm>
        <a:prstGeom prst="roundRect">
          <a:avLst/>
        </a:prstGeom>
        <a:solidFill>
          <a:schemeClr val="accent1"/>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cy-GB" sz="1800" kern="1200" noProof="0" dirty="0">
              <a:latin typeface="Arial" panose="020B0604020202020204" pitchFamily="34" charset="0"/>
              <a:cs typeface="Arial" panose="020B0604020202020204" pitchFamily="34" charset="0"/>
            </a:rPr>
            <a:t>Rhuglder</a:t>
          </a:r>
        </a:p>
      </dsp:txBody>
      <dsp:txXfrm>
        <a:off x="631392" y="1575412"/>
        <a:ext cx="1156309" cy="685575"/>
      </dsp:txXfrm>
    </dsp:sp>
    <dsp:sp modelId="{D2F6B432-B11E-4A49-ADDE-B323A55AC6C6}">
      <dsp:nvSpPr>
        <dsp:cNvPr id="0" name=""/>
        <dsp:cNvSpPr/>
      </dsp:nvSpPr>
      <dsp:spPr>
        <a:xfrm>
          <a:off x="1223520" y="319312"/>
          <a:ext cx="3465188" cy="3465188"/>
        </a:xfrm>
        <a:custGeom>
          <a:avLst/>
          <a:gdLst/>
          <a:ahLst/>
          <a:cxnLst/>
          <a:rect l="0" t="0" r="0" b="0"/>
          <a:pathLst>
            <a:path>
              <a:moveTo>
                <a:pt x="81250" y="1208242"/>
              </a:moveTo>
              <a:arcTo wR="1732594" hR="1732594" stAng="11856974" swAng="2236500"/>
            </a:path>
          </a:pathLst>
        </a:custGeom>
        <a:noFill/>
        <a:ln w="19050" cap="flat" cmpd="sng" algn="ctr">
          <a:solidFill>
            <a:schemeClr val="accent1"/>
          </a:solidFill>
          <a:prstDash val="solid"/>
        </a:ln>
        <a:effectLst/>
        <a:scene3d>
          <a:camera prst="orthographicFront">
            <a:rot lat="0" lon="0" rev="0"/>
          </a:camera>
          <a:lightRig rig="threePt" dir="t"/>
        </a:scene3d>
        <a:sp3d>
          <a:bevelT w="25400" h="12700"/>
        </a:sp3d>
      </dsp:spPr>
      <dsp:style>
        <a:lnRef idx="3">
          <a:schemeClr val="accent1"/>
        </a:lnRef>
        <a:fillRef idx="0">
          <a:schemeClr val="accent1"/>
        </a:fillRef>
        <a:effectRef idx="2">
          <a:schemeClr val="accent1"/>
        </a:effectRef>
        <a:fontRef idx="minor">
          <a:schemeClr val="tx1"/>
        </a:fontRef>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CA8216-F9BE-4B80-A258-9E004B1DB580}">
      <dsp:nvSpPr>
        <dsp:cNvPr id="0" name=""/>
        <dsp:cNvSpPr/>
      </dsp:nvSpPr>
      <dsp:spPr>
        <a:xfrm>
          <a:off x="1910393" y="18788"/>
          <a:ext cx="2010639" cy="80207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cy-GB" sz="1800" kern="1200" dirty="0"/>
            <a:t>Conceptual understanding</a:t>
          </a:r>
          <a:endParaRPr lang="en-GB" sz="1800" kern="1200" dirty="0"/>
        </a:p>
      </dsp:txBody>
      <dsp:txXfrm>
        <a:off x="1949547" y="57942"/>
        <a:ext cx="1932331" cy="723763"/>
      </dsp:txXfrm>
    </dsp:sp>
    <dsp:sp modelId="{5BBD79D9-7258-4E6B-B563-D9BB78C1C1CE}">
      <dsp:nvSpPr>
        <dsp:cNvPr id="0" name=""/>
        <dsp:cNvSpPr/>
      </dsp:nvSpPr>
      <dsp:spPr>
        <a:xfrm>
          <a:off x="1146749" y="393194"/>
          <a:ext cx="3465188" cy="3465188"/>
        </a:xfrm>
        <a:custGeom>
          <a:avLst/>
          <a:gdLst/>
          <a:ahLst/>
          <a:cxnLst/>
          <a:rect l="0" t="0" r="0" b="0"/>
          <a:pathLst>
            <a:path>
              <a:moveTo>
                <a:pt x="2779576" y="352118"/>
              </a:moveTo>
              <a:arcTo wR="1732594" hR="1732594" stAng="18430646" swAng="1298199"/>
            </a:path>
          </a:pathLst>
        </a:custGeom>
        <a:noFill/>
        <a:ln w="19050" cap="flat" cmpd="sng" algn="ctr">
          <a:solidFill>
            <a:schemeClr val="accent1"/>
          </a:solidFill>
          <a:prstDash val="solid"/>
        </a:ln>
        <a:effectLst/>
        <a:scene3d>
          <a:camera prst="orthographicFront">
            <a:rot lat="0" lon="0" rev="0"/>
          </a:camera>
          <a:lightRig rig="threePt" dir="t"/>
        </a:scene3d>
        <a:sp3d>
          <a:bevelT w="25400" h="12700"/>
        </a:sp3d>
      </dsp:spPr>
      <dsp:style>
        <a:lnRef idx="3">
          <a:schemeClr val="accent1"/>
        </a:lnRef>
        <a:fillRef idx="0">
          <a:schemeClr val="accent1"/>
        </a:fillRef>
        <a:effectRef idx="2">
          <a:schemeClr val="accent1"/>
        </a:effectRef>
        <a:fontRef idx="minor">
          <a:schemeClr val="tx1"/>
        </a:fontRef>
      </dsp:style>
    </dsp:sp>
    <dsp:sp modelId="{7C73C4C4-D67E-4E93-977A-CB644DAE8612}">
      <dsp:nvSpPr>
        <dsp:cNvPr id="0" name=""/>
        <dsp:cNvSpPr/>
      </dsp:nvSpPr>
      <dsp:spPr>
        <a:xfrm>
          <a:off x="3410559" y="1234304"/>
          <a:ext cx="2306018" cy="88144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cy-GB" sz="1800" kern="1200" dirty="0" err="1"/>
            <a:t>Communicating</a:t>
          </a:r>
          <a:r>
            <a:rPr lang="cy-GB" sz="1800" kern="1200" dirty="0">
              <a:latin typeface="Century Gothic" panose="020B0502020202020204"/>
            </a:rPr>
            <a:t> </a:t>
          </a:r>
        </a:p>
        <a:p>
          <a:pPr marL="0" lvl="0" indent="0" algn="ctr" defTabSz="800100" rtl="0">
            <a:lnSpc>
              <a:spcPct val="90000"/>
            </a:lnSpc>
            <a:spcBef>
              <a:spcPct val="0"/>
            </a:spcBef>
            <a:spcAft>
              <a:spcPct val="35000"/>
            </a:spcAft>
            <a:buNone/>
          </a:pPr>
          <a:r>
            <a:rPr lang="cy-GB" sz="1800" kern="1200" dirty="0" err="1">
              <a:latin typeface="Century Gothic" panose="020B0502020202020204"/>
            </a:rPr>
            <a:t>using</a:t>
          </a:r>
          <a:r>
            <a:rPr lang="cy-GB" sz="1800" kern="1200" dirty="0">
              <a:latin typeface="Century Gothic" panose="020B0502020202020204"/>
            </a:rPr>
            <a:t> symbols</a:t>
          </a:r>
          <a:endParaRPr lang="en-GB" sz="1800" kern="1200" dirty="0"/>
        </a:p>
      </dsp:txBody>
      <dsp:txXfrm>
        <a:off x="3453588" y="1277333"/>
        <a:ext cx="2219960" cy="795386"/>
      </dsp:txXfrm>
    </dsp:sp>
    <dsp:sp modelId="{9134C1D7-8A97-4A58-9387-B7E73CD0F522}">
      <dsp:nvSpPr>
        <dsp:cNvPr id="0" name=""/>
        <dsp:cNvSpPr/>
      </dsp:nvSpPr>
      <dsp:spPr>
        <a:xfrm>
          <a:off x="1169909" y="503185"/>
          <a:ext cx="3465188" cy="3465188"/>
        </a:xfrm>
        <a:custGeom>
          <a:avLst/>
          <a:gdLst/>
          <a:ahLst/>
          <a:cxnLst/>
          <a:rect l="0" t="0" r="0" b="0"/>
          <a:pathLst>
            <a:path>
              <a:moveTo>
                <a:pt x="3461713" y="1622908"/>
              </a:moveTo>
              <a:arcTo wR="1732594" hR="1732594" stAng="21382220" swAng="2048144"/>
            </a:path>
          </a:pathLst>
        </a:custGeom>
        <a:noFill/>
        <a:ln w="19050" cap="flat" cmpd="sng" algn="ctr">
          <a:solidFill>
            <a:schemeClr val="accent1"/>
          </a:solidFill>
          <a:prstDash val="solid"/>
        </a:ln>
        <a:effectLst/>
        <a:scene3d>
          <a:camera prst="orthographicFront">
            <a:rot lat="0" lon="0" rev="0"/>
          </a:camera>
          <a:lightRig rig="threePt" dir="t"/>
        </a:scene3d>
        <a:sp3d>
          <a:bevelT w="25400" h="12700"/>
        </a:sp3d>
      </dsp:spPr>
      <dsp:style>
        <a:lnRef idx="3">
          <a:schemeClr val="accent1"/>
        </a:lnRef>
        <a:fillRef idx="0">
          <a:schemeClr val="accent1"/>
        </a:fillRef>
        <a:effectRef idx="2">
          <a:schemeClr val="accent1"/>
        </a:effectRef>
        <a:fontRef idx="minor">
          <a:schemeClr val="tx1"/>
        </a:fontRef>
      </dsp:style>
    </dsp:sp>
    <dsp:sp modelId="{D29DF543-05FD-4F04-9DE4-97A18088DCC8}">
      <dsp:nvSpPr>
        <dsp:cNvPr id="0" name=""/>
        <dsp:cNvSpPr/>
      </dsp:nvSpPr>
      <dsp:spPr>
        <a:xfrm>
          <a:off x="3101099" y="3124213"/>
          <a:ext cx="1776869" cy="85979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cy-GB" sz="1800" kern="1200" dirty="0" err="1"/>
            <a:t>Strategic</a:t>
          </a:r>
          <a:r>
            <a:rPr lang="cy-GB" sz="1800" kern="1200" dirty="0"/>
            <a:t> </a:t>
          </a:r>
          <a:r>
            <a:rPr lang="cy-GB" sz="1800" kern="1200" dirty="0" err="1"/>
            <a:t>competence</a:t>
          </a:r>
          <a:endParaRPr lang="en-GB" sz="1800" kern="1200" dirty="0" err="1"/>
        </a:p>
      </dsp:txBody>
      <dsp:txXfrm>
        <a:off x="3143071" y="3166185"/>
        <a:ext cx="1692925" cy="775849"/>
      </dsp:txXfrm>
    </dsp:sp>
    <dsp:sp modelId="{7FB4609E-DC55-4AFA-AACC-C5766F042F4A}">
      <dsp:nvSpPr>
        <dsp:cNvPr id="0" name=""/>
        <dsp:cNvSpPr/>
      </dsp:nvSpPr>
      <dsp:spPr>
        <a:xfrm>
          <a:off x="1364868" y="443213"/>
          <a:ext cx="3465188" cy="3465188"/>
        </a:xfrm>
        <a:custGeom>
          <a:avLst/>
          <a:gdLst/>
          <a:ahLst/>
          <a:cxnLst/>
          <a:rect l="0" t="0" r="0" b="0"/>
          <a:pathLst>
            <a:path>
              <a:moveTo>
                <a:pt x="1733065" y="3465188"/>
              </a:moveTo>
              <a:arcTo wR="1732594" hR="1732594" stAng="5399065" swAng="616519"/>
            </a:path>
          </a:pathLst>
        </a:custGeom>
        <a:noFill/>
        <a:ln w="19050" cap="flat" cmpd="sng" algn="ctr">
          <a:solidFill>
            <a:schemeClr val="accent1"/>
          </a:solidFill>
          <a:prstDash val="solid"/>
        </a:ln>
        <a:effectLst/>
        <a:scene3d>
          <a:camera prst="orthographicFront">
            <a:rot lat="0" lon="0" rev="0"/>
          </a:camera>
          <a:lightRig rig="threePt" dir="t"/>
        </a:scene3d>
        <a:sp3d>
          <a:bevelT w="25400" h="12700"/>
        </a:sp3d>
      </dsp:spPr>
      <dsp:style>
        <a:lnRef idx="3">
          <a:schemeClr val="accent1"/>
        </a:lnRef>
        <a:fillRef idx="0">
          <a:schemeClr val="accent1"/>
        </a:fillRef>
        <a:effectRef idx="2">
          <a:schemeClr val="accent1"/>
        </a:effectRef>
        <a:fontRef idx="minor">
          <a:schemeClr val="tx1"/>
        </a:fontRef>
      </dsp:style>
    </dsp:sp>
    <dsp:sp modelId="{0F4ABDF7-7123-49E7-8BD7-148EBB95C4BD}">
      <dsp:nvSpPr>
        <dsp:cNvPr id="0" name=""/>
        <dsp:cNvSpPr/>
      </dsp:nvSpPr>
      <dsp:spPr>
        <a:xfrm>
          <a:off x="1008884" y="3152577"/>
          <a:ext cx="1776869" cy="80307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cy-GB" sz="1800" kern="1200" dirty="0" err="1"/>
            <a:t>Logical</a:t>
          </a:r>
          <a:r>
            <a:rPr lang="cy-GB" sz="1800" kern="1200" dirty="0"/>
            <a:t> </a:t>
          </a:r>
          <a:r>
            <a:rPr lang="cy-GB" sz="1800" kern="1200" dirty="0" err="1"/>
            <a:t>reasoning</a:t>
          </a:r>
          <a:endParaRPr lang="en-GB" sz="1800" kern="1200" dirty="0" err="1"/>
        </a:p>
      </dsp:txBody>
      <dsp:txXfrm>
        <a:off x="1048087" y="3191780"/>
        <a:ext cx="1698463" cy="724672"/>
      </dsp:txXfrm>
    </dsp:sp>
    <dsp:sp modelId="{5A16D349-78E8-48BD-9D23-7C3DF98CEBAA}">
      <dsp:nvSpPr>
        <dsp:cNvPr id="0" name=""/>
        <dsp:cNvSpPr/>
      </dsp:nvSpPr>
      <dsp:spPr>
        <a:xfrm>
          <a:off x="1266466" y="549618"/>
          <a:ext cx="3465188" cy="3465188"/>
        </a:xfrm>
        <a:custGeom>
          <a:avLst/>
          <a:gdLst/>
          <a:ahLst/>
          <a:cxnLst/>
          <a:rect l="0" t="0" r="0" b="0"/>
          <a:pathLst>
            <a:path>
              <a:moveTo>
                <a:pt x="230288" y="2595706"/>
              </a:moveTo>
              <a:arcTo wR="1732594" hR="1732594" stAng="9007294" swAng="1645429"/>
            </a:path>
          </a:pathLst>
        </a:custGeom>
        <a:noFill/>
        <a:ln w="19050" cap="flat" cmpd="sng" algn="ctr">
          <a:solidFill>
            <a:schemeClr val="accent1"/>
          </a:solidFill>
          <a:prstDash val="solid"/>
        </a:ln>
        <a:effectLst/>
        <a:scene3d>
          <a:camera prst="orthographicFront">
            <a:rot lat="0" lon="0" rev="0"/>
          </a:camera>
          <a:lightRig rig="threePt" dir="t"/>
        </a:scene3d>
        <a:sp3d>
          <a:bevelT w="25400" h="12700"/>
        </a:sp3d>
      </dsp:spPr>
      <dsp:style>
        <a:lnRef idx="3">
          <a:schemeClr val="accent1"/>
        </a:lnRef>
        <a:fillRef idx="0">
          <a:schemeClr val="accent1"/>
        </a:fillRef>
        <a:effectRef idx="2">
          <a:schemeClr val="accent1"/>
        </a:effectRef>
        <a:fontRef idx="minor">
          <a:schemeClr val="tx1"/>
        </a:fontRef>
      </dsp:style>
    </dsp:sp>
    <dsp:sp modelId="{951352FD-D208-4A2B-AABB-90A73E151BBC}">
      <dsp:nvSpPr>
        <dsp:cNvPr id="0" name=""/>
        <dsp:cNvSpPr/>
      </dsp:nvSpPr>
      <dsp:spPr>
        <a:xfrm>
          <a:off x="379487" y="1562098"/>
          <a:ext cx="1776869" cy="78594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cy-GB" sz="1800" kern="1200" dirty="0" err="1"/>
            <a:t>Fluency</a:t>
          </a:r>
          <a:endParaRPr lang="en-GB" sz="1800" kern="1200" dirty="0" err="1"/>
        </a:p>
      </dsp:txBody>
      <dsp:txXfrm>
        <a:off x="417854" y="1600465"/>
        <a:ext cx="1700135" cy="709214"/>
      </dsp:txXfrm>
    </dsp:sp>
    <dsp:sp modelId="{D2F6B432-B11E-4A49-ADDE-B323A55AC6C6}">
      <dsp:nvSpPr>
        <dsp:cNvPr id="0" name=""/>
        <dsp:cNvSpPr/>
      </dsp:nvSpPr>
      <dsp:spPr>
        <a:xfrm>
          <a:off x="1288157" y="338752"/>
          <a:ext cx="3465188" cy="3465188"/>
        </a:xfrm>
        <a:custGeom>
          <a:avLst/>
          <a:gdLst/>
          <a:ahLst/>
          <a:cxnLst/>
          <a:rect l="0" t="0" r="0" b="0"/>
          <a:pathLst>
            <a:path>
              <a:moveTo>
                <a:pt x="79453" y="1213933"/>
              </a:moveTo>
              <a:arcTo wR="1732594" hR="1732594" stAng="11845133" swAng="1943931"/>
            </a:path>
          </a:pathLst>
        </a:custGeom>
        <a:noFill/>
        <a:ln w="19050" cap="flat" cmpd="sng" algn="ctr">
          <a:solidFill>
            <a:schemeClr val="accent1"/>
          </a:solidFill>
          <a:prstDash val="solid"/>
        </a:ln>
        <a:effectLst/>
        <a:scene3d>
          <a:camera prst="orthographicFront">
            <a:rot lat="0" lon="0" rev="0"/>
          </a:camera>
          <a:lightRig rig="threePt" dir="t"/>
        </a:scene3d>
        <a:sp3d>
          <a:bevelT w="25400" h="12700"/>
        </a:sp3d>
      </dsp:spPr>
      <dsp:style>
        <a:lnRef idx="3">
          <a:schemeClr val="accent1"/>
        </a:lnRef>
        <a:fillRef idx="0">
          <a:schemeClr val="accent1"/>
        </a:fillRef>
        <a:effectRef idx="2">
          <a:schemeClr val="accent1"/>
        </a:effectRef>
        <a:fontRef idx="minor">
          <a:schemeClr val="tx1"/>
        </a:fontRef>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CA8216-F9BE-4B80-A258-9E004B1DB580}">
      <dsp:nvSpPr>
        <dsp:cNvPr id="0" name=""/>
        <dsp:cNvSpPr/>
      </dsp:nvSpPr>
      <dsp:spPr>
        <a:xfrm>
          <a:off x="2159565" y="18788"/>
          <a:ext cx="1776869" cy="80207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cy-GB" sz="1800" kern="1200" dirty="0">
              <a:latin typeface="Arial" panose="020B0604020202020204" pitchFamily="34" charset="0"/>
              <a:cs typeface="Arial" panose="020B0604020202020204" pitchFamily="34" charset="0"/>
            </a:rPr>
            <a:t>Dealltwriaeth gysyniadol</a:t>
          </a:r>
          <a:endParaRPr lang="en-GB" sz="1800" kern="1200" dirty="0">
            <a:latin typeface="Arial" panose="020B0604020202020204" pitchFamily="34" charset="0"/>
            <a:cs typeface="Arial" panose="020B0604020202020204" pitchFamily="34" charset="0"/>
          </a:endParaRPr>
        </a:p>
      </dsp:txBody>
      <dsp:txXfrm>
        <a:off x="2198719" y="57942"/>
        <a:ext cx="1698561" cy="723763"/>
      </dsp:txXfrm>
    </dsp:sp>
    <dsp:sp modelId="{5BBD79D9-7258-4E6B-B563-D9BB78C1C1CE}">
      <dsp:nvSpPr>
        <dsp:cNvPr id="0" name=""/>
        <dsp:cNvSpPr/>
      </dsp:nvSpPr>
      <dsp:spPr>
        <a:xfrm>
          <a:off x="1283213" y="400117"/>
          <a:ext cx="3465188" cy="3465188"/>
        </a:xfrm>
        <a:custGeom>
          <a:avLst/>
          <a:gdLst/>
          <a:ahLst/>
          <a:cxnLst/>
          <a:rect l="0" t="0" r="0" b="0"/>
          <a:pathLst>
            <a:path>
              <a:moveTo>
                <a:pt x="2659981" y="269092"/>
              </a:moveTo>
              <a:arcTo wR="1732594" hR="1732594" stAng="18141689" swAng="1568419"/>
            </a:path>
          </a:pathLst>
        </a:custGeom>
        <a:noFill/>
        <a:ln w="19050" cap="flat" cmpd="sng" algn="ctr">
          <a:solidFill>
            <a:schemeClr val="accent1"/>
          </a:solidFill>
          <a:prstDash val="solid"/>
        </a:ln>
        <a:effectLst/>
        <a:scene3d>
          <a:camera prst="orthographicFront">
            <a:rot lat="0" lon="0" rev="0"/>
          </a:camera>
          <a:lightRig rig="threePt" dir="t"/>
        </a:scene3d>
        <a:sp3d>
          <a:bevelT w="25400" h="12700"/>
        </a:sp3d>
      </dsp:spPr>
      <dsp:style>
        <a:lnRef idx="3">
          <a:schemeClr val="accent1"/>
        </a:lnRef>
        <a:fillRef idx="0">
          <a:schemeClr val="accent1"/>
        </a:fillRef>
        <a:effectRef idx="2">
          <a:schemeClr val="accent1"/>
        </a:effectRef>
        <a:fontRef idx="minor">
          <a:schemeClr val="tx1"/>
        </a:fontRef>
      </dsp:style>
    </dsp:sp>
    <dsp:sp modelId="{7C73C4C4-D67E-4E93-977A-CB644DAE8612}">
      <dsp:nvSpPr>
        <dsp:cNvPr id="0" name=""/>
        <dsp:cNvSpPr/>
      </dsp:nvSpPr>
      <dsp:spPr>
        <a:xfrm>
          <a:off x="3807421" y="1234304"/>
          <a:ext cx="1776869" cy="88144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cy-GB" sz="1800" kern="1200" dirty="0">
              <a:latin typeface="Arial" panose="020B0604020202020204" pitchFamily="34" charset="0"/>
              <a:cs typeface="Arial" panose="020B0604020202020204" pitchFamily="34" charset="0"/>
            </a:rPr>
            <a:t>Cyfathrebu â symbolau</a:t>
          </a:r>
          <a:endParaRPr lang="en-GB" sz="1800" kern="1200" dirty="0">
            <a:latin typeface="Arial" panose="020B0604020202020204" pitchFamily="34" charset="0"/>
            <a:cs typeface="Arial" panose="020B0604020202020204" pitchFamily="34" charset="0"/>
          </a:endParaRPr>
        </a:p>
      </dsp:txBody>
      <dsp:txXfrm>
        <a:off x="3850450" y="1277333"/>
        <a:ext cx="1690811" cy="795386"/>
      </dsp:txXfrm>
    </dsp:sp>
    <dsp:sp modelId="{9134C1D7-8A97-4A58-9387-B7E73CD0F522}">
      <dsp:nvSpPr>
        <dsp:cNvPr id="0" name=""/>
        <dsp:cNvSpPr/>
      </dsp:nvSpPr>
      <dsp:spPr>
        <a:xfrm>
          <a:off x="1302196" y="503185"/>
          <a:ext cx="3465188" cy="3465188"/>
        </a:xfrm>
        <a:custGeom>
          <a:avLst/>
          <a:gdLst/>
          <a:ahLst/>
          <a:cxnLst/>
          <a:rect l="0" t="0" r="0" b="0"/>
          <a:pathLst>
            <a:path>
              <a:moveTo>
                <a:pt x="3461713" y="1622908"/>
              </a:moveTo>
              <a:arcTo wR="1732594" hR="1732594" stAng="21382220" swAng="2048144"/>
            </a:path>
          </a:pathLst>
        </a:custGeom>
        <a:noFill/>
        <a:ln w="19050" cap="flat" cmpd="sng" algn="ctr">
          <a:solidFill>
            <a:schemeClr val="accent1"/>
          </a:solidFill>
          <a:prstDash val="solid"/>
        </a:ln>
        <a:effectLst/>
        <a:scene3d>
          <a:camera prst="orthographicFront">
            <a:rot lat="0" lon="0" rev="0"/>
          </a:camera>
          <a:lightRig rig="threePt" dir="t"/>
        </a:scene3d>
        <a:sp3d>
          <a:bevelT w="25400" h="12700"/>
        </a:sp3d>
      </dsp:spPr>
      <dsp:style>
        <a:lnRef idx="3">
          <a:schemeClr val="accent1"/>
        </a:lnRef>
        <a:fillRef idx="0">
          <a:schemeClr val="accent1"/>
        </a:fillRef>
        <a:effectRef idx="2">
          <a:schemeClr val="accent1"/>
        </a:effectRef>
        <a:fontRef idx="minor">
          <a:schemeClr val="tx1"/>
        </a:fontRef>
      </dsp:style>
    </dsp:sp>
    <dsp:sp modelId="{D29DF543-05FD-4F04-9DE4-97A18088DCC8}">
      <dsp:nvSpPr>
        <dsp:cNvPr id="0" name=""/>
        <dsp:cNvSpPr/>
      </dsp:nvSpPr>
      <dsp:spPr>
        <a:xfrm>
          <a:off x="3233387" y="3124213"/>
          <a:ext cx="1776869" cy="85979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cy-GB" sz="1800" kern="1200" dirty="0">
              <a:latin typeface="Arial" panose="020B0604020202020204" pitchFamily="34" charset="0"/>
              <a:cs typeface="Arial" panose="020B0604020202020204" pitchFamily="34" charset="0"/>
            </a:rPr>
            <a:t>Cymhwysedd strategol</a:t>
          </a:r>
          <a:endParaRPr lang="en-GB" sz="1800" kern="1200" dirty="0">
            <a:latin typeface="Arial" panose="020B0604020202020204" pitchFamily="34" charset="0"/>
            <a:cs typeface="Arial" panose="020B0604020202020204" pitchFamily="34" charset="0"/>
          </a:endParaRPr>
        </a:p>
      </dsp:txBody>
      <dsp:txXfrm>
        <a:off x="3275359" y="3166185"/>
        <a:ext cx="1692925" cy="775849"/>
      </dsp:txXfrm>
    </dsp:sp>
    <dsp:sp modelId="{7FB4609E-DC55-4AFA-AACC-C5766F042F4A}">
      <dsp:nvSpPr>
        <dsp:cNvPr id="0" name=""/>
        <dsp:cNvSpPr/>
      </dsp:nvSpPr>
      <dsp:spPr>
        <a:xfrm>
          <a:off x="1497155" y="443213"/>
          <a:ext cx="3465188" cy="3465188"/>
        </a:xfrm>
        <a:custGeom>
          <a:avLst/>
          <a:gdLst/>
          <a:ahLst/>
          <a:cxnLst/>
          <a:rect l="0" t="0" r="0" b="0"/>
          <a:pathLst>
            <a:path>
              <a:moveTo>
                <a:pt x="1733065" y="3465188"/>
              </a:moveTo>
              <a:arcTo wR="1732594" hR="1732594" stAng="5399065" swAng="616519"/>
            </a:path>
          </a:pathLst>
        </a:custGeom>
        <a:noFill/>
        <a:ln w="19050" cap="flat" cmpd="sng" algn="ctr">
          <a:solidFill>
            <a:schemeClr val="accent1"/>
          </a:solidFill>
          <a:prstDash val="solid"/>
        </a:ln>
        <a:effectLst/>
        <a:scene3d>
          <a:camera prst="orthographicFront">
            <a:rot lat="0" lon="0" rev="0"/>
          </a:camera>
          <a:lightRig rig="threePt" dir="t"/>
        </a:scene3d>
        <a:sp3d>
          <a:bevelT w="25400" h="12700"/>
        </a:sp3d>
      </dsp:spPr>
      <dsp:style>
        <a:lnRef idx="3">
          <a:schemeClr val="accent1"/>
        </a:lnRef>
        <a:fillRef idx="0">
          <a:schemeClr val="accent1"/>
        </a:fillRef>
        <a:effectRef idx="2">
          <a:schemeClr val="accent1"/>
        </a:effectRef>
        <a:fontRef idx="minor">
          <a:schemeClr val="tx1"/>
        </a:fontRef>
      </dsp:style>
    </dsp:sp>
    <dsp:sp modelId="{0F4ABDF7-7123-49E7-8BD7-148EBB95C4BD}">
      <dsp:nvSpPr>
        <dsp:cNvPr id="0" name=""/>
        <dsp:cNvSpPr/>
      </dsp:nvSpPr>
      <dsp:spPr>
        <a:xfrm>
          <a:off x="1141171" y="3152577"/>
          <a:ext cx="1776869" cy="80307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cy-GB" sz="1800" kern="1200" dirty="0">
              <a:latin typeface="Arial" panose="020B0604020202020204" pitchFamily="34" charset="0"/>
              <a:cs typeface="Arial" panose="020B0604020202020204" pitchFamily="34" charset="0"/>
            </a:rPr>
            <a:t>Rhesymu rhesymegol</a:t>
          </a:r>
          <a:endParaRPr lang="en-GB" sz="1800" kern="1200" dirty="0">
            <a:latin typeface="Arial" panose="020B0604020202020204" pitchFamily="34" charset="0"/>
            <a:cs typeface="Arial" panose="020B0604020202020204" pitchFamily="34" charset="0"/>
          </a:endParaRPr>
        </a:p>
      </dsp:txBody>
      <dsp:txXfrm>
        <a:off x="1180374" y="3191780"/>
        <a:ext cx="1698463" cy="724672"/>
      </dsp:txXfrm>
    </dsp:sp>
    <dsp:sp modelId="{5A16D349-78E8-48BD-9D23-7C3DF98CEBAA}">
      <dsp:nvSpPr>
        <dsp:cNvPr id="0" name=""/>
        <dsp:cNvSpPr/>
      </dsp:nvSpPr>
      <dsp:spPr>
        <a:xfrm>
          <a:off x="1398753" y="549618"/>
          <a:ext cx="3465188" cy="3465188"/>
        </a:xfrm>
        <a:custGeom>
          <a:avLst/>
          <a:gdLst/>
          <a:ahLst/>
          <a:cxnLst/>
          <a:rect l="0" t="0" r="0" b="0"/>
          <a:pathLst>
            <a:path>
              <a:moveTo>
                <a:pt x="230288" y="2595706"/>
              </a:moveTo>
              <a:arcTo wR="1732594" hR="1732594" stAng="9007294" swAng="1645429"/>
            </a:path>
          </a:pathLst>
        </a:custGeom>
        <a:noFill/>
        <a:ln w="19050" cap="flat" cmpd="sng" algn="ctr">
          <a:solidFill>
            <a:schemeClr val="accent1"/>
          </a:solidFill>
          <a:prstDash val="solid"/>
        </a:ln>
        <a:effectLst/>
        <a:scene3d>
          <a:camera prst="orthographicFront">
            <a:rot lat="0" lon="0" rev="0"/>
          </a:camera>
          <a:lightRig rig="threePt" dir="t"/>
        </a:scene3d>
        <a:sp3d>
          <a:bevelT w="25400" h="12700"/>
        </a:sp3d>
      </dsp:spPr>
      <dsp:style>
        <a:lnRef idx="3">
          <a:schemeClr val="accent1"/>
        </a:lnRef>
        <a:fillRef idx="0">
          <a:schemeClr val="accent1"/>
        </a:fillRef>
        <a:effectRef idx="2">
          <a:schemeClr val="accent1"/>
        </a:effectRef>
        <a:fontRef idx="minor">
          <a:schemeClr val="tx1"/>
        </a:fontRef>
      </dsp:style>
    </dsp:sp>
    <dsp:sp modelId="{951352FD-D208-4A2B-AABB-90A73E151BBC}">
      <dsp:nvSpPr>
        <dsp:cNvPr id="0" name=""/>
        <dsp:cNvSpPr/>
      </dsp:nvSpPr>
      <dsp:spPr>
        <a:xfrm>
          <a:off x="511775" y="1562098"/>
          <a:ext cx="1776869" cy="78594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cy-GB" sz="1800" kern="1200" dirty="0">
              <a:latin typeface="Arial" panose="020B0604020202020204" pitchFamily="34" charset="0"/>
              <a:cs typeface="Arial" panose="020B0604020202020204" pitchFamily="34" charset="0"/>
            </a:rPr>
            <a:t>Rhuglder</a:t>
          </a:r>
          <a:endParaRPr lang="en-GB" sz="1800" kern="1200" dirty="0">
            <a:latin typeface="Arial" panose="020B0604020202020204" pitchFamily="34" charset="0"/>
            <a:cs typeface="Arial" panose="020B0604020202020204" pitchFamily="34" charset="0"/>
          </a:endParaRPr>
        </a:p>
      </dsp:txBody>
      <dsp:txXfrm>
        <a:off x="550142" y="1600465"/>
        <a:ext cx="1700135" cy="709214"/>
      </dsp:txXfrm>
    </dsp:sp>
    <dsp:sp modelId="{D2F6B432-B11E-4A49-ADDE-B323A55AC6C6}">
      <dsp:nvSpPr>
        <dsp:cNvPr id="0" name=""/>
        <dsp:cNvSpPr/>
      </dsp:nvSpPr>
      <dsp:spPr>
        <a:xfrm>
          <a:off x="1415210" y="355472"/>
          <a:ext cx="3465188" cy="3465188"/>
        </a:xfrm>
        <a:custGeom>
          <a:avLst/>
          <a:gdLst/>
          <a:ahLst/>
          <a:cxnLst/>
          <a:rect l="0" t="0" r="0" b="0"/>
          <a:pathLst>
            <a:path>
              <a:moveTo>
                <a:pt x="85184" y="1196009"/>
              </a:moveTo>
              <a:arcTo wR="1732594" hR="1732594" stAng="11882469" swAng="2208792"/>
            </a:path>
          </a:pathLst>
        </a:custGeom>
        <a:noFill/>
        <a:ln w="19050" cap="flat" cmpd="sng" algn="ctr">
          <a:solidFill>
            <a:schemeClr val="accent1"/>
          </a:solidFill>
          <a:prstDash val="solid"/>
        </a:ln>
        <a:effectLst/>
        <a:scene3d>
          <a:camera prst="orthographicFront">
            <a:rot lat="0" lon="0" rev="0"/>
          </a:camera>
          <a:lightRig rig="threePt" dir="t"/>
        </a:scene3d>
        <a:sp3d>
          <a:bevelT w="25400" h="12700"/>
        </a:sp3d>
      </dsp:spPr>
      <dsp:style>
        <a:lnRef idx="3">
          <a:schemeClr val="accent1"/>
        </a:lnRef>
        <a:fillRef idx="0">
          <a:schemeClr val="accent1"/>
        </a:fillRef>
        <a:effectRef idx="2">
          <a:schemeClr val="accent1"/>
        </a:effectRef>
        <a:fontRef idx="minor">
          <a:schemeClr val="tx1"/>
        </a:fontRef>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CA8216-F9BE-4B80-A258-9E004B1DB580}">
      <dsp:nvSpPr>
        <dsp:cNvPr id="0" name=""/>
        <dsp:cNvSpPr/>
      </dsp:nvSpPr>
      <dsp:spPr>
        <a:xfrm>
          <a:off x="1687076" y="32843"/>
          <a:ext cx="2408145" cy="74585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cy-GB" sz="1800" kern="1200" dirty="0"/>
            <a:t>Conceptual understanding</a:t>
          </a:r>
          <a:endParaRPr lang="en-GB" sz="1800" kern="1200" dirty="0"/>
        </a:p>
      </dsp:txBody>
      <dsp:txXfrm>
        <a:off x="1723485" y="69252"/>
        <a:ext cx="2335327" cy="673032"/>
      </dsp:txXfrm>
    </dsp:sp>
    <dsp:sp modelId="{5BBD79D9-7258-4E6B-B563-D9BB78C1C1CE}">
      <dsp:nvSpPr>
        <dsp:cNvPr id="0" name=""/>
        <dsp:cNvSpPr/>
      </dsp:nvSpPr>
      <dsp:spPr>
        <a:xfrm>
          <a:off x="926807" y="637034"/>
          <a:ext cx="3465188" cy="3465188"/>
        </a:xfrm>
        <a:custGeom>
          <a:avLst/>
          <a:gdLst/>
          <a:ahLst/>
          <a:cxnLst/>
          <a:rect l="0" t="0" r="0" b="0"/>
          <a:pathLst>
            <a:path>
              <a:moveTo>
                <a:pt x="2427535" y="145477"/>
              </a:moveTo>
              <a:arcTo wR="1732594" hR="1732594" stAng="17618812" swAng="1887384"/>
            </a:path>
          </a:pathLst>
        </a:custGeom>
        <a:noFill/>
        <a:ln w="19050" cap="flat" cmpd="sng" algn="ctr">
          <a:solidFill>
            <a:schemeClr val="accent1"/>
          </a:solidFill>
          <a:prstDash val="solid"/>
        </a:ln>
        <a:effectLst/>
        <a:scene3d>
          <a:camera prst="orthographicFront">
            <a:rot lat="0" lon="0" rev="0"/>
          </a:camera>
          <a:lightRig rig="threePt" dir="t"/>
        </a:scene3d>
        <a:sp3d>
          <a:bevelT w="25400" h="12700"/>
        </a:sp3d>
      </dsp:spPr>
      <dsp:style>
        <a:lnRef idx="3">
          <a:schemeClr val="accent1"/>
        </a:lnRef>
        <a:fillRef idx="0">
          <a:schemeClr val="accent1"/>
        </a:fillRef>
        <a:effectRef idx="2">
          <a:schemeClr val="accent1"/>
        </a:effectRef>
        <a:fontRef idx="minor">
          <a:schemeClr val="tx1"/>
        </a:fontRef>
      </dsp:style>
    </dsp:sp>
    <dsp:sp modelId="{7C73C4C4-D67E-4E93-977A-CB644DAE8612}">
      <dsp:nvSpPr>
        <dsp:cNvPr id="0" name=""/>
        <dsp:cNvSpPr/>
      </dsp:nvSpPr>
      <dsp:spPr>
        <a:xfrm>
          <a:off x="3336862" y="1386283"/>
          <a:ext cx="2404273" cy="74368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cy-GB" sz="1800" kern="1200" dirty="0" err="1"/>
            <a:t>Communicating</a:t>
          </a:r>
          <a:r>
            <a:rPr lang="cy-GB" sz="1800" kern="1200" dirty="0">
              <a:latin typeface="Century Gothic" panose="020B0502020202020204"/>
            </a:rPr>
            <a:t> </a:t>
          </a:r>
        </a:p>
        <a:p>
          <a:pPr marL="0" lvl="0" indent="0" algn="ctr" defTabSz="800100" rtl="0">
            <a:lnSpc>
              <a:spcPct val="90000"/>
            </a:lnSpc>
            <a:spcBef>
              <a:spcPct val="0"/>
            </a:spcBef>
            <a:spcAft>
              <a:spcPct val="35000"/>
            </a:spcAft>
            <a:buNone/>
          </a:pPr>
          <a:r>
            <a:rPr lang="cy-GB" sz="1800" kern="1200" dirty="0" err="1">
              <a:latin typeface="Century Gothic" panose="020B0502020202020204"/>
            </a:rPr>
            <a:t>using</a:t>
          </a:r>
          <a:r>
            <a:rPr lang="cy-GB" sz="1800" kern="1200" dirty="0">
              <a:latin typeface="Century Gothic" panose="020B0502020202020204"/>
            </a:rPr>
            <a:t> </a:t>
          </a:r>
          <a:r>
            <a:rPr lang="cy-GB" sz="1800" kern="1200" dirty="0" err="1"/>
            <a:t>symbols</a:t>
          </a:r>
          <a:endParaRPr lang="en-GB" sz="1800" kern="1200" dirty="0" err="1"/>
        </a:p>
      </dsp:txBody>
      <dsp:txXfrm>
        <a:off x="3373166" y="1422587"/>
        <a:ext cx="2331665" cy="671081"/>
      </dsp:txXfrm>
    </dsp:sp>
    <dsp:sp modelId="{9134C1D7-8A97-4A58-9387-B7E73CD0F522}">
      <dsp:nvSpPr>
        <dsp:cNvPr id="0" name=""/>
        <dsp:cNvSpPr/>
      </dsp:nvSpPr>
      <dsp:spPr>
        <a:xfrm>
          <a:off x="1121724" y="524015"/>
          <a:ext cx="3465188" cy="3465188"/>
        </a:xfrm>
        <a:custGeom>
          <a:avLst/>
          <a:gdLst/>
          <a:ahLst/>
          <a:cxnLst/>
          <a:rect l="0" t="0" r="0" b="0"/>
          <a:pathLst>
            <a:path>
              <a:moveTo>
                <a:pt x="3461285" y="1616366"/>
              </a:moveTo>
              <a:arcTo wR="1732594" hR="1732594" stAng="21369212" swAng="2061608"/>
            </a:path>
          </a:pathLst>
        </a:custGeom>
        <a:noFill/>
        <a:ln w="19050" cap="flat" cmpd="sng" algn="ctr">
          <a:solidFill>
            <a:schemeClr val="accent1"/>
          </a:solidFill>
          <a:prstDash val="solid"/>
        </a:ln>
        <a:effectLst/>
        <a:scene3d>
          <a:camera prst="orthographicFront">
            <a:rot lat="0" lon="0" rev="0"/>
          </a:camera>
          <a:lightRig rig="threePt" dir="t"/>
        </a:scene3d>
        <a:sp3d>
          <a:bevelT w="25400" h="12700"/>
        </a:sp3d>
      </dsp:spPr>
      <dsp:style>
        <a:lnRef idx="3">
          <a:schemeClr val="accent1"/>
        </a:lnRef>
        <a:fillRef idx="0">
          <a:schemeClr val="accent1"/>
        </a:fillRef>
        <a:effectRef idx="2">
          <a:schemeClr val="accent1"/>
        </a:effectRef>
        <a:fontRef idx="minor">
          <a:schemeClr val="tx1"/>
        </a:fontRef>
      </dsp:style>
    </dsp:sp>
    <dsp:sp modelId="{D29DF543-05FD-4F04-9DE4-97A18088DCC8}">
      <dsp:nvSpPr>
        <dsp:cNvPr id="0" name=""/>
        <dsp:cNvSpPr/>
      </dsp:nvSpPr>
      <dsp:spPr>
        <a:xfrm>
          <a:off x="3076536" y="3145297"/>
          <a:ext cx="1776869" cy="78951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cy-GB" sz="1800" kern="1200" dirty="0" err="1"/>
            <a:t>Strategic</a:t>
          </a:r>
          <a:r>
            <a:rPr lang="cy-GB" sz="1800" kern="1200" dirty="0"/>
            <a:t> </a:t>
          </a:r>
          <a:r>
            <a:rPr lang="cy-GB" sz="1800" kern="1200" dirty="0" err="1"/>
            <a:t>competence</a:t>
          </a:r>
          <a:endParaRPr lang="en-GB" sz="1800" kern="1200" dirty="0" err="1"/>
        </a:p>
      </dsp:txBody>
      <dsp:txXfrm>
        <a:off x="3115077" y="3183838"/>
        <a:ext cx="1699787" cy="712433"/>
      </dsp:txXfrm>
    </dsp:sp>
    <dsp:sp modelId="{7FB4609E-DC55-4AFA-AACC-C5766F042F4A}">
      <dsp:nvSpPr>
        <dsp:cNvPr id="0" name=""/>
        <dsp:cNvSpPr/>
      </dsp:nvSpPr>
      <dsp:spPr>
        <a:xfrm>
          <a:off x="1340304" y="429158"/>
          <a:ext cx="3465188" cy="3465188"/>
        </a:xfrm>
        <a:custGeom>
          <a:avLst/>
          <a:gdLst/>
          <a:ahLst/>
          <a:cxnLst/>
          <a:rect l="0" t="0" r="0" b="0"/>
          <a:pathLst>
            <a:path>
              <a:moveTo>
                <a:pt x="1733065" y="3465188"/>
              </a:moveTo>
              <a:arcTo wR="1732594" hR="1732594" stAng="5399065" swAng="616519"/>
            </a:path>
          </a:pathLst>
        </a:custGeom>
        <a:noFill/>
        <a:ln w="19050" cap="flat" cmpd="sng" algn="ctr">
          <a:solidFill>
            <a:schemeClr val="accent1"/>
          </a:solidFill>
          <a:prstDash val="solid"/>
        </a:ln>
        <a:effectLst/>
        <a:scene3d>
          <a:camera prst="orthographicFront">
            <a:rot lat="0" lon="0" rev="0"/>
          </a:camera>
          <a:lightRig rig="threePt" dir="t"/>
        </a:scene3d>
        <a:sp3d>
          <a:bevelT w="25400" h="12700"/>
        </a:sp3d>
      </dsp:spPr>
      <dsp:style>
        <a:lnRef idx="3">
          <a:schemeClr val="accent1"/>
        </a:lnRef>
        <a:fillRef idx="0">
          <a:schemeClr val="accent1"/>
        </a:fillRef>
        <a:effectRef idx="2">
          <a:schemeClr val="accent1"/>
        </a:effectRef>
        <a:fontRef idx="minor">
          <a:schemeClr val="tx1"/>
        </a:fontRef>
      </dsp:style>
    </dsp:sp>
    <dsp:sp modelId="{0F4ABDF7-7123-49E7-8BD7-148EBB95C4BD}">
      <dsp:nvSpPr>
        <dsp:cNvPr id="0" name=""/>
        <dsp:cNvSpPr/>
      </dsp:nvSpPr>
      <dsp:spPr>
        <a:xfrm>
          <a:off x="984320" y="3145312"/>
          <a:ext cx="1776869" cy="78949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cy-GB" sz="1800" kern="1200" dirty="0"/>
            <a:t>Logical reasoning</a:t>
          </a:r>
          <a:endParaRPr lang="en-GB" sz="1800" kern="1200" dirty="0"/>
        </a:p>
      </dsp:txBody>
      <dsp:txXfrm>
        <a:off x="1022860" y="3183852"/>
        <a:ext cx="1699789" cy="712418"/>
      </dsp:txXfrm>
    </dsp:sp>
    <dsp:sp modelId="{5A16D349-78E8-48BD-9D23-7C3DF98CEBAA}">
      <dsp:nvSpPr>
        <dsp:cNvPr id="0" name=""/>
        <dsp:cNvSpPr/>
      </dsp:nvSpPr>
      <dsp:spPr>
        <a:xfrm>
          <a:off x="1232235" y="517873"/>
          <a:ext cx="3465188" cy="3465188"/>
        </a:xfrm>
        <a:custGeom>
          <a:avLst/>
          <a:gdLst/>
          <a:ahLst/>
          <a:cxnLst/>
          <a:rect l="0" t="0" r="0" b="0"/>
          <a:pathLst>
            <a:path>
              <a:moveTo>
                <a:pt x="243965" y="2619085"/>
              </a:moveTo>
              <a:arcTo wR="1732594" hR="1732594" stAng="8953550" swAng="1920036"/>
            </a:path>
          </a:pathLst>
        </a:custGeom>
        <a:noFill/>
        <a:ln w="19050" cap="flat" cmpd="sng" algn="ctr">
          <a:solidFill>
            <a:schemeClr val="accent1"/>
          </a:solidFill>
          <a:prstDash val="solid"/>
        </a:ln>
        <a:effectLst/>
        <a:scene3d>
          <a:camera prst="orthographicFront">
            <a:rot lat="0" lon="0" rev="0"/>
          </a:camera>
          <a:lightRig rig="threePt" dir="t"/>
        </a:scene3d>
        <a:sp3d>
          <a:bevelT w="25400" h="12700"/>
        </a:sp3d>
      </dsp:spPr>
      <dsp:style>
        <a:lnRef idx="3">
          <a:schemeClr val="accent1"/>
        </a:lnRef>
        <a:fillRef idx="0">
          <a:schemeClr val="accent1"/>
        </a:fillRef>
        <a:effectRef idx="2">
          <a:schemeClr val="accent1"/>
        </a:effectRef>
        <a:fontRef idx="minor">
          <a:schemeClr val="tx1"/>
        </a:fontRef>
      </dsp:style>
    </dsp:sp>
    <dsp:sp modelId="{951352FD-D208-4A2B-AABB-90A73E151BBC}">
      <dsp:nvSpPr>
        <dsp:cNvPr id="0" name=""/>
        <dsp:cNvSpPr/>
      </dsp:nvSpPr>
      <dsp:spPr>
        <a:xfrm>
          <a:off x="354924" y="1678386"/>
          <a:ext cx="1776869" cy="52526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cy-GB" sz="1800" kern="1200" dirty="0" err="1"/>
            <a:t>Fluency</a:t>
          </a:r>
          <a:endParaRPr lang="en-GB" sz="1800" kern="1200" dirty="0" err="1"/>
        </a:p>
      </dsp:txBody>
      <dsp:txXfrm>
        <a:off x="380565" y="1704027"/>
        <a:ext cx="1725587" cy="473979"/>
      </dsp:txXfrm>
    </dsp:sp>
    <dsp:sp modelId="{D2F6B432-B11E-4A49-ADDE-B323A55AC6C6}">
      <dsp:nvSpPr>
        <dsp:cNvPr id="0" name=""/>
        <dsp:cNvSpPr/>
      </dsp:nvSpPr>
      <dsp:spPr>
        <a:xfrm>
          <a:off x="1367520" y="668050"/>
          <a:ext cx="3465188" cy="3465188"/>
        </a:xfrm>
        <a:custGeom>
          <a:avLst/>
          <a:gdLst/>
          <a:ahLst/>
          <a:cxnLst/>
          <a:rect l="0" t="0" r="0" b="0"/>
          <a:pathLst>
            <a:path>
              <a:moveTo>
                <a:pt x="163268" y="998360"/>
              </a:moveTo>
              <a:arcTo wR="1732594" hR="1732594" stAng="12304397" swAng="2634200"/>
            </a:path>
          </a:pathLst>
        </a:custGeom>
        <a:noFill/>
        <a:ln w="19050" cap="flat" cmpd="sng" algn="ctr">
          <a:solidFill>
            <a:schemeClr val="accent1"/>
          </a:solidFill>
          <a:prstDash val="solid"/>
        </a:ln>
        <a:effectLst/>
        <a:scene3d>
          <a:camera prst="orthographicFront">
            <a:rot lat="0" lon="0" rev="0"/>
          </a:camera>
          <a:lightRig rig="threePt" dir="t"/>
        </a:scene3d>
        <a:sp3d>
          <a:bevelT w="25400" h="12700"/>
        </a:sp3d>
      </dsp:spPr>
      <dsp:style>
        <a:lnRef idx="3">
          <a:schemeClr val="accent1"/>
        </a:lnRef>
        <a:fillRef idx="0">
          <a:schemeClr val="accent1"/>
        </a:fillRef>
        <a:effectRef idx="2">
          <a:schemeClr val="accent1"/>
        </a:effectRef>
        <a:fontRef idx="minor">
          <a:schemeClr val="tx1"/>
        </a:fontRef>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CA8216-F9BE-4B80-A258-9E004B1DB580}">
      <dsp:nvSpPr>
        <dsp:cNvPr id="0" name=""/>
        <dsp:cNvSpPr/>
      </dsp:nvSpPr>
      <dsp:spPr>
        <a:xfrm>
          <a:off x="2159565" y="32843"/>
          <a:ext cx="1776869" cy="74585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cy-GB" sz="1800" kern="1200" dirty="0">
              <a:latin typeface="Arial" panose="020B0604020202020204" pitchFamily="34" charset="0"/>
              <a:cs typeface="Arial" panose="020B0604020202020204" pitchFamily="34" charset="0"/>
            </a:rPr>
            <a:t>Dealltwriaeth gysyniadol</a:t>
          </a:r>
          <a:endParaRPr lang="en-GB" sz="1800" kern="1200" dirty="0">
            <a:latin typeface="Arial" panose="020B0604020202020204" pitchFamily="34" charset="0"/>
            <a:cs typeface="Arial" panose="020B0604020202020204" pitchFamily="34" charset="0"/>
          </a:endParaRPr>
        </a:p>
      </dsp:txBody>
      <dsp:txXfrm>
        <a:off x="2195974" y="69252"/>
        <a:ext cx="1704051" cy="673032"/>
      </dsp:txXfrm>
    </dsp:sp>
    <dsp:sp modelId="{5BBD79D9-7258-4E6B-B563-D9BB78C1C1CE}">
      <dsp:nvSpPr>
        <dsp:cNvPr id="0" name=""/>
        <dsp:cNvSpPr/>
      </dsp:nvSpPr>
      <dsp:spPr>
        <a:xfrm>
          <a:off x="1250196" y="364828"/>
          <a:ext cx="3465188" cy="3465188"/>
        </a:xfrm>
        <a:custGeom>
          <a:avLst/>
          <a:gdLst/>
          <a:ahLst/>
          <a:cxnLst/>
          <a:rect l="0" t="0" r="0" b="0"/>
          <a:pathLst>
            <a:path>
              <a:moveTo>
                <a:pt x="2694287" y="291403"/>
              </a:moveTo>
              <a:arcTo wR="1732594" hR="1732594" stAng="18222889" swAng="1903967"/>
            </a:path>
          </a:pathLst>
        </a:custGeom>
        <a:noFill/>
        <a:ln w="19050" cap="flat" cmpd="sng" algn="ctr">
          <a:solidFill>
            <a:schemeClr val="accent1"/>
          </a:solidFill>
          <a:prstDash val="solid"/>
        </a:ln>
        <a:effectLst/>
        <a:scene3d>
          <a:camera prst="orthographicFront">
            <a:rot lat="0" lon="0" rev="0"/>
          </a:camera>
          <a:lightRig rig="threePt" dir="t"/>
        </a:scene3d>
        <a:sp3d>
          <a:bevelT w="25400" h="12700"/>
        </a:sp3d>
      </dsp:spPr>
      <dsp:style>
        <a:lnRef idx="3">
          <a:schemeClr val="accent1"/>
        </a:lnRef>
        <a:fillRef idx="0">
          <a:schemeClr val="accent1"/>
        </a:fillRef>
        <a:effectRef idx="2">
          <a:schemeClr val="accent1"/>
        </a:effectRef>
        <a:fontRef idx="minor">
          <a:schemeClr val="tx1"/>
        </a:fontRef>
      </dsp:style>
    </dsp:sp>
    <dsp:sp modelId="{7C73C4C4-D67E-4E93-977A-CB644DAE8612}">
      <dsp:nvSpPr>
        <dsp:cNvPr id="0" name=""/>
        <dsp:cNvSpPr/>
      </dsp:nvSpPr>
      <dsp:spPr>
        <a:xfrm>
          <a:off x="3807416" y="1386283"/>
          <a:ext cx="1776869" cy="74368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cy-GB" sz="1800" kern="1200" dirty="0">
              <a:latin typeface="Arial" panose="020B0604020202020204" pitchFamily="34" charset="0"/>
              <a:cs typeface="Arial" panose="020B0604020202020204" pitchFamily="34" charset="0"/>
            </a:rPr>
            <a:t>Cyfathrebu â symbolau</a:t>
          </a:r>
          <a:endParaRPr lang="en-GB" sz="1800" kern="1200" dirty="0">
            <a:latin typeface="Arial" panose="020B0604020202020204" pitchFamily="34" charset="0"/>
            <a:cs typeface="Arial" panose="020B0604020202020204" pitchFamily="34" charset="0"/>
          </a:endParaRPr>
        </a:p>
      </dsp:txBody>
      <dsp:txXfrm>
        <a:off x="3843720" y="1422587"/>
        <a:ext cx="1704261" cy="671081"/>
      </dsp:txXfrm>
    </dsp:sp>
    <dsp:sp modelId="{9134C1D7-8A97-4A58-9387-B7E73CD0F522}">
      <dsp:nvSpPr>
        <dsp:cNvPr id="0" name=""/>
        <dsp:cNvSpPr/>
      </dsp:nvSpPr>
      <dsp:spPr>
        <a:xfrm>
          <a:off x="1278575" y="524015"/>
          <a:ext cx="3465188" cy="3465188"/>
        </a:xfrm>
        <a:custGeom>
          <a:avLst/>
          <a:gdLst/>
          <a:ahLst/>
          <a:cxnLst/>
          <a:rect l="0" t="0" r="0" b="0"/>
          <a:pathLst>
            <a:path>
              <a:moveTo>
                <a:pt x="3461285" y="1616366"/>
              </a:moveTo>
              <a:arcTo wR="1732594" hR="1732594" stAng="21369212" swAng="2061608"/>
            </a:path>
          </a:pathLst>
        </a:custGeom>
        <a:noFill/>
        <a:ln w="19050" cap="flat" cmpd="sng" algn="ctr">
          <a:solidFill>
            <a:schemeClr val="accent1"/>
          </a:solidFill>
          <a:prstDash val="solid"/>
        </a:ln>
        <a:effectLst/>
        <a:scene3d>
          <a:camera prst="orthographicFront">
            <a:rot lat="0" lon="0" rev="0"/>
          </a:camera>
          <a:lightRig rig="threePt" dir="t"/>
        </a:scene3d>
        <a:sp3d>
          <a:bevelT w="25400" h="12700"/>
        </a:sp3d>
      </dsp:spPr>
      <dsp:style>
        <a:lnRef idx="3">
          <a:schemeClr val="accent1"/>
        </a:lnRef>
        <a:fillRef idx="0">
          <a:schemeClr val="accent1"/>
        </a:fillRef>
        <a:effectRef idx="2">
          <a:schemeClr val="accent1"/>
        </a:effectRef>
        <a:fontRef idx="minor">
          <a:schemeClr val="tx1"/>
        </a:fontRef>
      </dsp:style>
    </dsp:sp>
    <dsp:sp modelId="{D29DF543-05FD-4F04-9DE4-97A18088DCC8}">
      <dsp:nvSpPr>
        <dsp:cNvPr id="0" name=""/>
        <dsp:cNvSpPr/>
      </dsp:nvSpPr>
      <dsp:spPr>
        <a:xfrm>
          <a:off x="3233387" y="3145297"/>
          <a:ext cx="1776869" cy="78951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cy-GB" sz="1800" kern="1200" dirty="0">
              <a:latin typeface="Arial" panose="020B0604020202020204" pitchFamily="34" charset="0"/>
              <a:cs typeface="Arial" panose="020B0604020202020204" pitchFamily="34" charset="0"/>
            </a:rPr>
            <a:t>Cymhwysedd strategol</a:t>
          </a:r>
          <a:endParaRPr lang="en-GB" sz="1800" kern="1200" dirty="0">
            <a:latin typeface="Arial" panose="020B0604020202020204" pitchFamily="34" charset="0"/>
            <a:cs typeface="Arial" panose="020B0604020202020204" pitchFamily="34" charset="0"/>
          </a:endParaRPr>
        </a:p>
      </dsp:txBody>
      <dsp:txXfrm>
        <a:off x="3271928" y="3183838"/>
        <a:ext cx="1699787" cy="712433"/>
      </dsp:txXfrm>
    </dsp:sp>
    <dsp:sp modelId="{7FB4609E-DC55-4AFA-AACC-C5766F042F4A}">
      <dsp:nvSpPr>
        <dsp:cNvPr id="0" name=""/>
        <dsp:cNvSpPr/>
      </dsp:nvSpPr>
      <dsp:spPr>
        <a:xfrm>
          <a:off x="1497155" y="429158"/>
          <a:ext cx="3465188" cy="3465188"/>
        </a:xfrm>
        <a:custGeom>
          <a:avLst/>
          <a:gdLst/>
          <a:ahLst/>
          <a:cxnLst/>
          <a:rect l="0" t="0" r="0" b="0"/>
          <a:pathLst>
            <a:path>
              <a:moveTo>
                <a:pt x="1733065" y="3465188"/>
              </a:moveTo>
              <a:arcTo wR="1732594" hR="1732594" stAng="5399065" swAng="616519"/>
            </a:path>
          </a:pathLst>
        </a:custGeom>
        <a:noFill/>
        <a:ln w="19050" cap="flat" cmpd="sng" algn="ctr">
          <a:solidFill>
            <a:schemeClr val="accent1"/>
          </a:solidFill>
          <a:prstDash val="solid"/>
        </a:ln>
        <a:effectLst/>
        <a:scene3d>
          <a:camera prst="orthographicFront">
            <a:rot lat="0" lon="0" rev="0"/>
          </a:camera>
          <a:lightRig rig="threePt" dir="t"/>
        </a:scene3d>
        <a:sp3d>
          <a:bevelT w="25400" h="12700"/>
        </a:sp3d>
      </dsp:spPr>
      <dsp:style>
        <a:lnRef idx="3">
          <a:schemeClr val="accent1"/>
        </a:lnRef>
        <a:fillRef idx="0">
          <a:schemeClr val="accent1"/>
        </a:fillRef>
        <a:effectRef idx="2">
          <a:schemeClr val="accent1"/>
        </a:effectRef>
        <a:fontRef idx="minor">
          <a:schemeClr val="tx1"/>
        </a:fontRef>
      </dsp:style>
    </dsp:sp>
    <dsp:sp modelId="{0F4ABDF7-7123-49E7-8BD7-148EBB95C4BD}">
      <dsp:nvSpPr>
        <dsp:cNvPr id="0" name=""/>
        <dsp:cNvSpPr/>
      </dsp:nvSpPr>
      <dsp:spPr>
        <a:xfrm>
          <a:off x="1141171" y="3145312"/>
          <a:ext cx="1776869" cy="78949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cy-GB" sz="1800" kern="1200" dirty="0">
              <a:latin typeface="Arial" panose="020B0604020202020204" pitchFamily="34" charset="0"/>
              <a:cs typeface="Arial" panose="020B0604020202020204" pitchFamily="34" charset="0"/>
            </a:rPr>
            <a:t>Rhesymu rhesymegol</a:t>
          </a:r>
          <a:endParaRPr lang="en-GB" sz="1800" kern="1200" dirty="0">
            <a:latin typeface="Arial" panose="020B0604020202020204" pitchFamily="34" charset="0"/>
            <a:cs typeface="Arial" panose="020B0604020202020204" pitchFamily="34" charset="0"/>
          </a:endParaRPr>
        </a:p>
      </dsp:txBody>
      <dsp:txXfrm>
        <a:off x="1179711" y="3183852"/>
        <a:ext cx="1699789" cy="712418"/>
      </dsp:txXfrm>
    </dsp:sp>
    <dsp:sp modelId="{5A16D349-78E8-48BD-9D23-7C3DF98CEBAA}">
      <dsp:nvSpPr>
        <dsp:cNvPr id="0" name=""/>
        <dsp:cNvSpPr/>
      </dsp:nvSpPr>
      <dsp:spPr>
        <a:xfrm>
          <a:off x="1389086" y="517873"/>
          <a:ext cx="3465188" cy="3465188"/>
        </a:xfrm>
        <a:custGeom>
          <a:avLst/>
          <a:gdLst/>
          <a:ahLst/>
          <a:cxnLst/>
          <a:rect l="0" t="0" r="0" b="0"/>
          <a:pathLst>
            <a:path>
              <a:moveTo>
                <a:pt x="243965" y="2619085"/>
              </a:moveTo>
              <a:arcTo wR="1732594" hR="1732594" stAng="8953550" swAng="1920036"/>
            </a:path>
          </a:pathLst>
        </a:custGeom>
        <a:noFill/>
        <a:ln w="19050" cap="flat" cmpd="sng" algn="ctr">
          <a:solidFill>
            <a:schemeClr val="accent1"/>
          </a:solidFill>
          <a:prstDash val="solid"/>
        </a:ln>
        <a:effectLst/>
        <a:scene3d>
          <a:camera prst="orthographicFront">
            <a:rot lat="0" lon="0" rev="0"/>
          </a:camera>
          <a:lightRig rig="threePt" dir="t"/>
        </a:scene3d>
        <a:sp3d>
          <a:bevelT w="25400" h="12700"/>
        </a:sp3d>
      </dsp:spPr>
      <dsp:style>
        <a:lnRef idx="3">
          <a:schemeClr val="accent1"/>
        </a:lnRef>
        <a:fillRef idx="0">
          <a:schemeClr val="accent1"/>
        </a:fillRef>
        <a:effectRef idx="2">
          <a:schemeClr val="accent1"/>
        </a:effectRef>
        <a:fontRef idx="minor">
          <a:schemeClr val="tx1"/>
        </a:fontRef>
      </dsp:style>
    </dsp:sp>
    <dsp:sp modelId="{951352FD-D208-4A2B-AABB-90A73E151BBC}">
      <dsp:nvSpPr>
        <dsp:cNvPr id="0" name=""/>
        <dsp:cNvSpPr/>
      </dsp:nvSpPr>
      <dsp:spPr>
        <a:xfrm>
          <a:off x="511775" y="1678386"/>
          <a:ext cx="1776869" cy="52526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cy-GB" sz="1800" kern="1200" noProof="0" dirty="0">
              <a:latin typeface="Arial" panose="020B0604020202020204" pitchFamily="34" charset="0"/>
              <a:cs typeface="Arial" panose="020B0604020202020204" pitchFamily="34" charset="0"/>
            </a:rPr>
            <a:t>Rhuglder</a:t>
          </a:r>
        </a:p>
      </dsp:txBody>
      <dsp:txXfrm>
        <a:off x="537416" y="1704027"/>
        <a:ext cx="1725587" cy="473979"/>
      </dsp:txXfrm>
    </dsp:sp>
    <dsp:sp modelId="{D2F6B432-B11E-4A49-ADDE-B323A55AC6C6}">
      <dsp:nvSpPr>
        <dsp:cNvPr id="0" name=""/>
        <dsp:cNvSpPr/>
      </dsp:nvSpPr>
      <dsp:spPr>
        <a:xfrm>
          <a:off x="1406211" y="347624"/>
          <a:ext cx="3465188" cy="3465188"/>
        </a:xfrm>
        <a:custGeom>
          <a:avLst/>
          <a:gdLst/>
          <a:ahLst/>
          <a:cxnLst/>
          <a:rect l="0" t="0" r="0" b="0"/>
          <a:pathLst>
            <a:path>
              <a:moveTo>
                <a:pt x="50176" y="1318645"/>
              </a:moveTo>
              <a:arcTo wR="1732594" hR="1732594" stAng="11629363" swAng="2480981"/>
            </a:path>
          </a:pathLst>
        </a:custGeom>
        <a:noFill/>
        <a:ln w="19050" cap="flat" cmpd="sng" algn="ctr">
          <a:solidFill>
            <a:schemeClr val="accent1"/>
          </a:solidFill>
          <a:prstDash val="solid"/>
        </a:ln>
        <a:effectLst/>
        <a:scene3d>
          <a:camera prst="orthographicFront">
            <a:rot lat="0" lon="0" rev="0"/>
          </a:camera>
          <a:lightRig rig="threePt" dir="t"/>
        </a:scene3d>
        <a:sp3d>
          <a:bevelT w="25400" h="12700"/>
        </a:sp3d>
      </dsp:spPr>
      <dsp:style>
        <a:lnRef idx="3">
          <a:schemeClr val="accent1"/>
        </a:lnRef>
        <a:fillRef idx="0">
          <a:schemeClr val="accent1"/>
        </a:fillRef>
        <a:effectRef idx="2">
          <a:schemeClr val="accent1"/>
        </a:effectRef>
        <a:fontRef idx="minor">
          <a:schemeClr val="tx1"/>
        </a:fontRef>
      </dsp:style>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CA8216-F9BE-4B80-A258-9E004B1DB580}">
      <dsp:nvSpPr>
        <dsp:cNvPr id="0" name=""/>
        <dsp:cNvSpPr/>
      </dsp:nvSpPr>
      <dsp:spPr>
        <a:xfrm>
          <a:off x="2036499" y="-69435"/>
          <a:ext cx="1776869" cy="115496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noProof="0" dirty="0">
              <a:latin typeface="Arial" panose="020B0604020202020204" pitchFamily="34" charset="0"/>
              <a:cs typeface="Arial" panose="020B0604020202020204" pitchFamily="34" charset="0"/>
            </a:rPr>
            <a:t>Conceptual understanding</a:t>
          </a:r>
        </a:p>
      </dsp:txBody>
      <dsp:txXfrm>
        <a:off x="2092880" y="-13054"/>
        <a:ext cx="1664107" cy="1042203"/>
      </dsp:txXfrm>
    </dsp:sp>
    <dsp:sp modelId="{5BBD79D9-7258-4E6B-B563-D9BB78C1C1CE}">
      <dsp:nvSpPr>
        <dsp:cNvPr id="0" name=""/>
        <dsp:cNvSpPr/>
      </dsp:nvSpPr>
      <dsp:spPr>
        <a:xfrm>
          <a:off x="1124212" y="465178"/>
          <a:ext cx="3465188" cy="3465188"/>
        </a:xfrm>
        <a:custGeom>
          <a:avLst/>
          <a:gdLst/>
          <a:ahLst/>
          <a:cxnLst/>
          <a:rect l="0" t="0" r="0" b="0"/>
          <a:pathLst>
            <a:path>
              <a:moveTo>
                <a:pt x="2696816" y="293095"/>
              </a:moveTo>
              <a:arcTo wR="1732594" hR="1732594" stAng="18228926" swAng="1811830"/>
            </a:path>
          </a:pathLst>
        </a:custGeom>
        <a:noFill/>
        <a:ln w="19050" cap="flat" cmpd="sng" algn="ctr">
          <a:solidFill>
            <a:schemeClr val="accent1"/>
          </a:solidFill>
          <a:prstDash val="solid"/>
        </a:ln>
        <a:effectLst/>
        <a:scene3d>
          <a:camera prst="orthographicFront">
            <a:rot lat="0" lon="0" rev="0"/>
          </a:camera>
          <a:lightRig rig="threePt" dir="t"/>
        </a:scene3d>
        <a:sp3d>
          <a:bevelT w="25400" h="12700"/>
        </a:sp3d>
      </dsp:spPr>
      <dsp:style>
        <a:lnRef idx="3">
          <a:schemeClr val="accent1"/>
        </a:lnRef>
        <a:fillRef idx="0">
          <a:schemeClr val="accent1"/>
        </a:fillRef>
        <a:effectRef idx="2">
          <a:schemeClr val="accent1"/>
        </a:effectRef>
        <a:fontRef idx="minor">
          <a:schemeClr val="tx1"/>
        </a:fontRef>
      </dsp:style>
    </dsp:sp>
    <dsp:sp modelId="{7C73C4C4-D67E-4E93-977A-CB644DAE8612}">
      <dsp:nvSpPr>
        <dsp:cNvPr id="0" name=""/>
        <dsp:cNvSpPr/>
      </dsp:nvSpPr>
      <dsp:spPr>
        <a:xfrm>
          <a:off x="3601754" y="1446879"/>
          <a:ext cx="1942060" cy="82705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noProof="0" dirty="0">
              <a:latin typeface="Arial"/>
              <a:cs typeface="Arial"/>
            </a:rPr>
            <a:t>Communicating using symbols</a:t>
          </a:r>
        </a:p>
      </dsp:txBody>
      <dsp:txXfrm>
        <a:off x="3642127" y="1487252"/>
        <a:ext cx="1861314" cy="746307"/>
      </dsp:txXfrm>
    </dsp:sp>
    <dsp:sp modelId="{9134C1D7-8A97-4A58-9387-B7E73CD0F522}">
      <dsp:nvSpPr>
        <dsp:cNvPr id="0" name=""/>
        <dsp:cNvSpPr/>
      </dsp:nvSpPr>
      <dsp:spPr>
        <a:xfrm>
          <a:off x="1153328" y="639101"/>
          <a:ext cx="3465188" cy="3465188"/>
        </a:xfrm>
        <a:custGeom>
          <a:avLst/>
          <a:gdLst/>
          <a:ahLst/>
          <a:cxnLst/>
          <a:rect l="0" t="0" r="0" b="0"/>
          <a:pathLst>
            <a:path>
              <a:moveTo>
                <a:pt x="3462936" y="1644269"/>
              </a:moveTo>
              <a:arcTo wR="1732594" hR="1732594" stAng="21424674" swAng="1861844"/>
            </a:path>
          </a:pathLst>
        </a:custGeom>
        <a:noFill/>
        <a:ln w="19050" cap="flat" cmpd="sng" algn="ctr">
          <a:solidFill>
            <a:schemeClr val="accent1"/>
          </a:solidFill>
          <a:prstDash val="solid"/>
        </a:ln>
        <a:effectLst/>
        <a:scene3d>
          <a:camera prst="orthographicFront">
            <a:rot lat="0" lon="0" rev="0"/>
          </a:camera>
          <a:lightRig rig="threePt" dir="t"/>
        </a:scene3d>
        <a:sp3d>
          <a:bevelT w="25400" h="12700"/>
        </a:sp3d>
      </dsp:spPr>
      <dsp:style>
        <a:lnRef idx="3">
          <a:schemeClr val="accent1"/>
        </a:lnRef>
        <a:fillRef idx="0">
          <a:schemeClr val="accent1"/>
        </a:fillRef>
        <a:effectRef idx="2">
          <a:schemeClr val="accent1"/>
        </a:effectRef>
        <a:fontRef idx="minor">
          <a:schemeClr val="tx1"/>
        </a:fontRef>
      </dsp:style>
    </dsp:sp>
    <dsp:sp modelId="{D29DF543-05FD-4F04-9DE4-97A18088DCC8}">
      <dsp:nvSpPr>
        <dsp:cNvPr id="0" name=""/>
        <dsp:cNvSpPr/>
      </dsp:nvSpPr>
      <dsp:spPr>
        <a:xfrm>
          <a:off x="3110321" y="3196323"/>
          <a:ext cx="1776869" cy="89202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noProof="0" dirty="0">
              <a:latin typeface="Arial" panose="020B0604020202020204" pitchFamily="34" charset="0"/>
              <a:cs typeface="Arial" panose="020B0604020202020204" pitchFamily="34" charset="0"/>
            </a:rPr>
            <a:t>Strategic competence</a:t>
          </a:r>
        </a:p>
      </dsp:txBody>
      <dsp:txXfrm>
        <a:off x="3153866" y="3239868"/>
        <a:ext cx="1689779" cy="804931"/>
      </dsp:txXfrm>
    </dsp:sp>
    <dsp:sp modelId="{7FB4609E-DC55-4AFA-AACC-C5766F042F4A}">
      <dsp:nvSpPr>
        <dsp:cNvPr id="0" name=""/>
        <dsp:cNvSpPr/>
      </dsp:nvSpPr>
      <dsp:spPr>
        <a:xfrm>
          <a:off x="1374089" y="531436"/>
          <a:ext cx="3465188" cy="3465188"/>
        </a:xfrm>
        <a:custGeom>
          <a:avLst/>
          <a:gdLst/>
          <a:ahLst/>
          <a:cxnLst/>
          <a:rect l="0" t="0" r="0" b="0"/>
          <a:pathLst>
            <a:path>
              <a:moveTo>
                <a:pt x="1733065" y="3465188"/>
              </a:moveTo>
              <a:arcTo wR="1732594" hR="1732594" stAng="5399065" swAng="616519"/>
            </a:path>
          </a:pathLst>
        </a:custGeom>
        <a:noFill/>
        <a:ln w="19050" cap="flat" cmpd="sng" algn="ctr">
          <a:solidFill>
            <a:schemeClr val="accent1"/>
          </a:solidFill>
          <a:prstDash val="solid"/>
        </a:ln>
        <a:effectLst/>
        <a:scene3d>
          <a:camera prst="orthographicFront">
            <a:rot lat="0" lon="0" rev="0"/>
          </a:camera>
          <a:lightRig rig="threePt" dir="t"/>
        </a:scene3d>
        <a:sp3d>
          <a:bevelT w="25400" h="12700"/>
        </a:sp3d>
      </dsp:spPr>
      <dsp:style>
        <a:lnRef idx="3">
          <a:schemeClr val="accent1"/>
        </a:lnRef>
        <a:fillRef idx="0">
          <a:schemeClr val="accent1"/>
        </a:fillRef>
        <a:effectRef idx="2">
          <a:schemeClr val="accent1"/>
        </a:effectRef>
        <a:fontRef idx="minor">
          <a:schemeClr val="tx1"/>
        </a:fontRef>
      </dsp:style>
    </dsp:sp>
    <dsp:sp modelId="{0F4ABDF7-7123-49E7-8BD7-148EBB95C4BD}">
      <dsp:nvSpPr>
        <dsp:cNvPr id="0" name=""/>
        <dsp:cNvSpPr/>
      </dsp:nvSpPr>
      <dsp:spPr>
        <a:xfrm>
          <a:off x="1018105" y="3196325"/>
          <a:ext cx="1776869" cy="89203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noProof="0" dirty="0">
              <a:latin typeface="Arial" panose="020B0604020202020204" pitchFamily="34" charset="0"/>
              <a:cs typeface="Arial" panose="020B0604020202020204" pitchFamily="34" charset="0"/>
            </a:rPr>
            <a:t>Logical reasoning</a:t>
          </a:r>
        </a:p>
      </dsp:txBody>
      <dsp:txXfrm>
        <a:off x="1061650" y="3239870"/>
        <a:ext cx="1689779" cy="804940"/>
      </dsp:txXfrm>
    </dsp:sp>
    <dsp:sp modelId="{5A16D349-78E8-48BD-9D23-7C3DF98CEBAA}">
      <dsp:nvSpPr>
        <dsp:cNvPr id="0" name=""/>
        <dsp:cNvSpPr/>
      </dsp:nvSpPr>
      <dsp:spPr>
        <a:xfrm>
          <a:off x="1276146" y="648823"/>
          <a:ext cx="3465188" cy="3465188"/>
        </a:xfrm>
        <a:custGeom>
          <a:avLst/>
          <a:gdLst/>
          <a:ahLst/>
          <a:cxnLst/>
          <a:rect l="0" t="0" r="0" b="0"/>
          <a:pathLst>
            <a:path>
              <a:moveTo>
                <a:pt x="199924" y="2540559"/>
              </a:moveTo>
              <a:arcTo wR="1732594" hR="1732594" stAng="9132211" swAng="1541611"/>
            </a:path>
          </a:pathLst>
        </a:custGeom>
        <a:noFill/>
        <a:ln w="19050" cap="flat" cmpd="sng" algn="ctr">
          <a:solidFill>
            <a:schemeClr val="accent1"/>
          </a:solidFill>
          <a:prstDash val="solid"/>
        </a:ln>
        <a:effectLst/>
        <a:scene3d>
          <a:camera prst="orthographicFront">
            <a:rot lat="0" lon="0" rev="0"/>
          </a:camera>
          <a:lightRig rig="threePt" dir="t"/>
        </a:scene3d>
        <a:sp3d>
          <a:bevelT w="25400" h="12700"/>
        </a:sp3d>
      </dsp:spPr>
      <dsp:style>
        <a:lnRef idx="3">
          <a:schemeClr val="accent1"/>
        </a:lnRef>
        <a:fillRef idx="0">
          <a:schemeClr val="accent1"/>
        </a:fillRef>
        <a:effectRef idx="2">
          <a:schemeClr val="accent1"/>
        </a:effectRef>
        <a:fontRef idx="minor">
          <a:schemeClr val="tx1"/>
        </a:fontRef>
      </dsp:style>
    </dsp:sp>
    <dsp:sp modelId="{951352FD-D208-4A2B-AABB-90A73E151BBC}">
      <dsp:nvSpPr>
        <dsp:cNvPr id="0" name=""/>
        <dsp:cNvSpPr/>
      </dsp:nvSpPr>
      <dsp:spPr>
        <a:xfrm>
          <a:off x="552245" y="1649449"/>
          <a:ext cx="1449797" cy="78769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noProof="0" dirty="0">
              <a:latin typeface="Arial" panose="020B0604020202020204" pitchFamily="34" charset="0"/>
              <a:cs typeface="Arial" panose="020B0604020202020204" pitchFamily="34" charset="0"/>
            </a:rPr>
            <a:t>Fluency</a:t>
          </a:r>
        </a:p>
      </dsp:txBody>
      <dsp:txXfrm>
        <a:off x="590697" y="1687901"/>
        <a:ext cx="1372893" cy="710789"/>
      </dsp:txXfrm>
    </dsp:sp>
    <dsp:sp modelId="{D2F6B432-B11E-4A49-ADDE-B323A55AC6C6}">
      <dsp:nvSpPr>
        <dsp:cNvPr id="0" name=""/>
        <dsp:cNvSpPr/>
      </dsp:nvSpPr>
      <dsp:spPr>
        <a:xfrm>
          <a:off x="1292213" y="443647"/>
          <a:ext cx="3465188" cy="3465188"/>
        </a:xfrm>
        <a:custGeom>
          <a:avLst/>
          <a:gdLst/>
          <a:ahLst/>
          <a:cxnLst/>
          <a:rect l="0" t="0" r="0" b="0"/>
          <a:pathLst>
            <a:path>
              <a:moveTo>
                <a:pt x="85449" y="1195196"/>
              </a:moveTo>
              <a:arcTo wR="1732594" hR="1732594" stAng="11884167" swAng="2206944"/>
            </a:path>
          </a:pathLst>
        </a:custGeom>
        <a:noFill/>
        <a:ln w="19050" cap="flat" cmpd="sng" algn="ctr">
          <a:solidFill>
            <a:schemeClr val="accent1"/>
          </a:solidFill>
          <a:prstDash val="solid"/>
        </a:ln>
        <a:effectLst/>
        <a:scene3d>
          <a:camera prst="orthographicFront">
            <a:rot lat="0" lon="0" rev="0"/>
          </a:camera>
          <a:lightRig rig="threePt" dir="t"/>
        </a:scene3d>
        <a:sp3d>
          <a:bevelT w="25400" h="12700"/>
        </a:sp3d>
      </dsp:spPr>
      <dsp:style>
        <a:lnRef idx="3">
          <a:schemeClr val="accent1"/>
        </a:lnRef>
        <a:fillRef idx="0">
          <a:schemeClr val="accent1"/>
        </a:fillRef>
        <a:effectRef idx="2">
          <a:schemeClr val="accent1"/>
        </a:effectRef>
        <a:fontRef idx="minor">
          <a:schemeClr val="tx1"/>
        </a:fontRef>
      </dsp:style>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CA8216-F9BE-4B80-A258-9E004B1DB580}">
      <dsp:nvSpPr>
        <dsp:cNvPr id="0" name=""/>
        <dsp:cNvSpPr/>
      </dsp:nvSpPr>
      <dsp:spPr>
        <a:xfrm>
          <a:off x="2036499" y="-69435"/>
          <a:ext cx="1776869" cy="115496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cy-GB" sz="1800" kern="1200" noProof="0" dirty="0">
              <a:latin typeface="Arial" panose="020B0604020202020204" pitchFamily="34" charset="0"/>
              <a:cs typeface="Arial" panose="020B0604020202020204" pitchFamily="34" charset="0"/>
            </a:rPr>
            <a:t>Dealltwriaeth gysyniadol</a:t>
          </a:r>
        </a:p>
      </dsp:txBody>
      <dsp:txXfrm>
        <a:off x="2092880" y="-13054"/>
        <a:ext cx="1664107" cy="1042203"/>
      </dsp:txXfrm>
    </dsp:sp>
    <dsp:sp modelId="{5BBD79D9-7258-4E6B-B563-D9BB78C1C1CE}">
      <dsp:nvSpPr>
        <dsp:cNvPr id="0" name=""/>
        <dsp:cNvSpPr/>
      </dsp:nvSpPr>
      <dsp:spPr>
        <a:xfrm>
          <a:off x="1124212" y="465178"/>
          <a:ext cx="3465188" cy="3465188"/>
        </a:xfrm>
        <a:custGeom>
          <a:avLst/>
          <a:gdLst/>
          <a:ahLst/>
          <a:cxnLst/>
          <a:rect l="0" t="0" r="0" b="0"/>
          <a:pathLst>
            <a:path>
              <a:moveTo>
                <a:pt x="2696816" y="293095"/>
              </a:moveTo>
              <a:arcTo wR="1732594" hR="1732594" stAng="18228926" swAng="1811830"/>
            </a:path>
          </a:pathLst>
        </a:custGeom>
        <a:noFill/>
        <a:ln w="19050" cap="flat" cmpd="sng" algn="ctr">
          <a:solidFill>
            <a:schemeClr val="accent1"/>
          </a:solidFill>
          <a:prstDash val="solid"/>
        </a:ln>
        <a:effectLst/>
        <a:scene3d>
          <a:camera prst="orthographicFront">
            <a:rot lat="0" lon="0" rev="0"/>
          </a:camera>
          <a:lightRig rig="threePt" dir="t"/>
        </a:scene3d>
        <a:sp3d>
          <a:bevelT w="25400" h="12700"/>
        </a:sp3d>
      </dsp:spPr>
      <dsp:style>
        <a:lnRef idx="3">
          <a:schemeClr val="accent1"/>
        </a:lnRef>
        <a:fillRef idx="0">
          <a:schemeClr val="accent1"/>
        </a:fillRef>
        <a:effectRef idx="2">
          <a:schemeClr val="accent1"/>
        </a:effectRef>
        <a:fontRef idx="minor">
          <a:schemeClr val="tx1"/>
        </a:fontRef>
      </dsp:style>
    </dsp:sp>
    <dsp:sp modelId="{7C73C4C4-D67E-4E93-977A-CB644DAE8612}">
      <dsp:nvSpPr>
        <dsp:cNvPr id="0" name=""/>
        <dsp:cNvSpPr/>
      </dsp:nvSpPr>
      <dsp:spPr>
        <a:xfrm>
          <a:off x="3601754" y="1446879"/>
          <a:ext cx="1942060" cy="82705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cy-GB" sz="1800" kern="1200" noProof="0" dirty="0">
              <a:latin typeface="Arial" panose="020B0604020202020204" pitchFamily="34" charset="0"/>
              <a:cs typeface="Arial" panose="020B0604020202020204" pitchFamily="34" charset="0"/>
            </a:rPr>
            <a:t>Cyfathrebu â symbolau</a:t>
          </a:r>
        </a:p>
      </dsp:txBody>
      <dsp:txXfrm>
        <a:off x="3642127" y="1487252"/>
        <a:ext cx="1861314" cy="746307"/>
      </dsp:txXfrm>
    </dsp:sp>
    <dsp:sp modelId="{9134C1D7-8A97-4A58-9387-B7E73CD0F522}">
      <dsp:nvSpPr>
        <dsp:cNvPr id="0" name=""/>
        <dsp:cNvSpPr/>
      </dsp:nvSpPr>
      <dsp:spPr>
        <a:xfrm>
          <a:off x="1153328" y="639101"/>
          <a:ext cx="3465188" cy="3465188"/>
        </a:xfrm>
        <a:custGeom>
          <a:avLst/>
          <a:gdLst/>
          <a:ahLst/>
          <a:cxnLst/>
          <a:rect l="0" t="0" r="0" b="0"/>
          <a:pathLst>
            <a:path>
              <a:moveTo>
                <a:pt x="3462936" y="1644269"/>
              </a:moveTo>
              <a:arcTo wR="1732594" hR="1732594" stAng="21424674" swAng="1861844"/>
            </a:path>
          </a:pathLst>
        </a:custGeom>
        <a:noFill/>
        <a:ln w="19050" cap="flat" cmpd="sng" algn="ctr">
          <a:solidFill>
            <a:schemeClr val="accent1"/>
          </a:solidFill>
          <a:prstDash val="solid"/>
        </a:ln>
        <a:effectLst/>
        <a:scene3d>
          <a:camera prst="orthographicFront">
            <a:rot lat="0" lon="0" rev="0"/>
          </a:camera>
          <a:lightRig rig="threePt" dir="t"/>
        </a:scene3d>
        <a:sp3d>
          <a:bevelT w="25400" h="12700"/>
        </a:sp3d>
      </dsp:spPr>
      <dsp:style>
        <a:lnRef idx="3">
          <a:schemeClr val="accent1"/>
        </a:lnRef>
        <a:fillRef idx="0">
          <a:schemeClr val="accent1"/>
        </a:fillRef>
        <a:effectRef idx="2">
          <a:schemeClr val="accent1"/>
        </a:effectRef>
        <a:fontRef idx="minor">
          <a:schemeClr val="tx1"/>
        </a:fontRef>
      </dsp:style>
    </dsp:sp>
    <dsp:sp modelId="{D29DF543-05FD-4F04-9DE4-97A18088DCC8}">
      <dsp:nvSpPr>
        <dsp:cNvPr id="0" name=""/>
        <dsp:cNvSpPr/>
      </dsp:nvSpPr>
      <dsp:spPr>
        <a:xfrm>
          <a:off x="3110321" y="3196323"/>
          <a:ext cx="1776869" cy="89202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cy-GB" sz="1800" kern="1200" noProof="0" dirty="0">
              <a:latin typeface="Arial" panose="020B0604020202020204" pitchFamily="34" charset="0"/>
              <a:cs typeface="Arial" panose="020B0604020202020204" pitchFamily="34" charset="0"/>
            </a:rPr>
            <a:t>Cymhwysedd strategol</a:t>
          </a:r>
        </a:p>
      </dsp:txBody>
      <dsp:txXfrm>
        <a:off x="3153866" y="3239868"/>
        <a:ext cx="1689779" cy="804931"/>
      </dsp:txXfrm>
    </dsp:sp>
    <dsp:sp modelId="{7FB4609E-DC55-4AFA-AACC-C5766F042F4A}">
      <dsp:nvSpPr>
        <dsp:cNvPr id="0" name=""/>
        <dsp:cNvSpPr/>
      </dsp:nvSpPr>
      <dsp:spPr>
        <a:xfrm>
          <a:off x="1374089" y="531436"/>
          <a:ext cx="3465188" cy="3465188"/>
        </a:xfrm>
        <a:custGeom>
          <a:avLst/>
          <a:gdLst/>
          <a:ahLst/>
          <a:cxnLst/>
          <a:rect l="0" t="0" r="0" b="0"/>
          <a:pathLst>
            <a:path>
              <a:moveTo>
                <a:pt x="1733065" y="3465188"/>
              </a:moveTo>
              <a:arcTo wR="1732594" hR="1732594" stAng="5399065" swAng="616519"/>
            </a:path>
          </a:pathLst>
        </a:custGeom>
        <a:noFill/>
        <a:ln w="19050" cap="flat" cmpd="sng" algn="ctr">
          <a:solidFill>
            <a:schemeClr val="accent1"/>
          </a:solidFill>
          <a:prstDash val="solid"/>
        </a:ln>
        <a:effectLst/>
        <a:scene3d>
          <a:camera prst="orthographicFront">
            <a:rot lat="0" lon="0" rev="0"/>
          </a:camera>
          <a:lightRig rig="threePt" dir="t"/>
        </a:scene3d>
        <a:sp3d>
          <a:bevelT w="25400" h="12700"/>
        </a:sp3d>
      </dsp:spPr>
      <dsp:style>
        <a:lnRef idx="3">
          <a:schemeClr val="accent1"/>
        </a:lnRef>
        <a:fillRef idx="0">
          <a:schemeClr val="accent1"/>
        </a:fillRef>
        <a:effectRef idx="2">
          <a:schemeClr val="accent1"/>
        </a:effectRef>
        <a:fontRef idx="minor">
          <a:schemeClr val="tx1"/>
        </a:fontRef>
      </dsp:style>
    </dsp:sp>
    <dsp:sp modelId="{0F4ABDF7-7123-49E7-8BD7-148EBB95C4BD}">
      <dsp:nvSpPr>
        <dsp:cNvPr id="0" name=""/>
        <dsp:cNvSpPr/>
      </dsp:nvSpPr>
      <dsp:spPr>
        <a:xfrm>
          <a:off x="1018105" y="3196325"/>
          <a:ext cx="1776869" cy="89203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cy-GB" sz="1800" kern="1200" noProof="0" dirty="0">
              <a:latin typeface="Arial" panose="020B0604020202020204" pitchFamily="34" charset="0"/>
              <a:cs typeface="Arial" panose="020B0604020202020204" pitchFamily="34" charset="0"/>
            </a:rPr>
            <a:t>Rhesymu rhesymegol</a:t>
          </a:r>
        </a:p>
      </dsp:txBody>
      <dsp:txXfrm>
        <a:off x="1061650" y="3239870"/>
        <a:ext cx="1689779" cy="804940"/>
      </dsp:txXfrm>
    </dsp:sp>
    <dsp:sp modelId="{5A16D349-78E8-48BD-9D23-7C3DF98CEBAA}">
      <dsp:nvSpPr>
        <dsp:cNvPr id="0" name=""/>
        <dsp:cNvSpPr/>
      </dsp:nvSpPr>
      <dsp:spPr>
        <a:xfrm>
          <a:off x="1276146" y="648823"/>
          <a:ext cx="3465188" cy="3465188"/>
        </a:xfrm>
        <a:custGeom>
          <a:avLst/>
          <a:gdLst/>
          <a:ahLst/>
          <a:cxnLst/>
          <a:rect l="0" t="0" r="0" b="0"/>
          <a:pathLst>
            <a:path>
              <a:moveTo>
                <a:pt x="199924" y="2540559"/>
              </a:moveTo>
              <a:arcTo wR="1732594" hR="1732594" stAng="9132211" swAng="1541611"/>
            </a:path>
          </a:pathLst>
        </a:custGeom>
        <a:noFill/>
        <a:ln w="19050" cap="flat" cmpd="sng" algn="ctr">
          <a:solidFill>
            <a:schemeClr val="accent1"/>
          </a:solidFill>
          <a:prstDash val="solid"/>
        </a:ln>
        <a:effectLst/>
        <a:scene3d>
          <a:camera prst="orthographicFront">
            <a:rot lat="0" lon="0" rev="0"/>
          </a:camera>
          <a:lightRig rig="threePt" dir="t"/>
        </a:scene3d>
        <a:sp3d>
          <a:bevelT w="25400" h="12700"/>
        </a:sp3d>
      </dsp:spPr>
      <dsp:style>
        <a:lnRef idx="3">
          <a:schemeClr val="accent1"/>
        </a:lnRef>
        <a:fillRef idx="0">
          <a:schemeClr val="accent1"/>
        </a:fillRef>
        <a:effectRef idx="2">
          <a:schemeClr val="accent1"/>
        </a:effectRef>
        <a:fontRef idx="minor">
          <a:schemeClr val="tx1"/>
        </a:fontRef>
      </dsp:style>
    </dsp:sp>
    <dsp:sp modelId="{951352FD-D208-4A2B-AABB-90A73E151BBC}">
      <dsp:nvSpPr>
        <dsp:cNvPr id="0" name=""/>
        <dsp:cNvSpPr/>
      </dsp:nvSpPr>
      <dsp:spPr>
        <a:xfrm>
          <a:off x="552245" y="1649449"/>
          <a:ext cx="1449797" cy="78769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cy-GB" sz="1800" kern="1200" noProof="0" dirty="0">
              <a:latin typeface="Arial" panose="020B0604020202020204" pitchFamily="34" charset="0"/>
              <a:cs typeface="Arial" panose="020B0604020202020204" pitchFamily="34" charset="0"/>
            </a:rPr>
            <a:t>Rhuglder</a:t>
          </a:r>
        </a:p>
      </dsp:txBody>
      <dsp:txXfrm>
        <a:off x="590697" y="1687901"/>
        <a:ext cx="1372893" cy="710789"/>
      </dsp:txXfrm>
    </dsp:sp>
    <dsp:sp modelId="{D2F6B432-B11E-4A49-ADDE-B323A55AC6C6}">
      <dsp:nvSpPr>
        <dsp:cNvPr id="0" name=""/>
        <dsp:cNvSpPr/>
      </dsp:nvSpPr>
      <dsp:spPr>
        <a:xfrm>
          <a:off x="1292213" y="443647"/>
          <a:ext cx="3465188" cy="3465188"/>
        </a:xfrm>
        <a:custGeom>
          <a:avLst/>
          <a:gdLst/>
          <a:ahLst/>
          <a:cxnLst/>
          <a:rect l="0" t="0" r="0" b="0"/>
          <a:pathLst>
            <a:path>
              <a:moveTo>
                <a:pt x="85449" y="1195196"/>
              </a:moveTo>
              <a:arcTo wR="1732594" hR="1732594" stAng="11884167" swAng="2206944"/>
            </a:path>
          </a:pathLst>
        </a:custGeom>
        <a:noFill/>
        <a:ln w="19050" cap="flat" cmpd="sng" algn="ctr">
          <a:solidFill>
            <a:schemeClr val="accent1"/>
          </a:solidFill>
          <a:prstDash val="solid"/>
        </a:ln>
        <a:effectLst/>
        <a:scene3d>
          <a:camera prst="orthographicFront">
            <a:rot lat="0" lon="0" rev="0"/>
          </a:camera>
          <a:lightRig rig="threePt" dir="t"/>
        </a:scene3d>
        <a:sp3d>
          <a:bevelT w="25400" h="12700"/>
        </a:sp3d>
      </dsp:spPr>
      <dsp:style>
        <a:lnRef idx="3">
          <a:schemeClr val="accent1"/>
        </a:lnRef>
        <a:fillRef idx="0">
          <a:schemeClr val="accent1"/>
        </a:fillRef>
        <a:effectRef idx="2">
          <a:schemeClr val="accent1"/>
        </a:effectRef>
        <a:fontRef idx="minor">
          <a:schemeClr val="tx1"/>
        </a:fontRef>
      </dsp:style>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CA8216-F9BE-4B80-A258-9E004B1DB580}">
      <dsp:nvSpPr>
        <dsp:cNvPr id="0" name=""/>
        <dsp:cNvSpPr/>
      </dsp:nvSpPr>
      <dsp:spPr>
        <a:xfrm>
          <a:off x="1687076" y="32843"/>
          <a:ext cx="2408145" cy="745850"/>
        </a:xfrm>
        <a:prstGeom prst="roundRect">
          <a:avLst/>
        </a:prstGeom>
        <a:solidFill>
          <a:schemeClr val="accent3"/>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cy-GB" sz="1800" kern="1200" dirty="0">
              <a:solidFill>
                <a:schemeClr val="tx1"/>
              </a:solidFill>
            </a:rPr>
            <a:t>Conceptual understanding</a:t>
          </a:r>
          <a:endParaRPr lang="en-GB" sz="1800" kern="1200" dirty="0">
            <a:solidFill>
              <a:schemeClr val="tx1"/>
            </a:solidFill>
          </a:endParaRPr>
        </a:p>
      </dsp:txBody>
      <dsp:txXfrm>
        <a:off x="1723485" y="69252"/>
        <a:ext cx="2335327" cy="673032"/>
      </dsp:txXfrm>
    </dsp:sp>
    <dsp:sp modelId="{5BBD79D9-7258-4E6B-B563-D9BB78C1C1CE}">
      <dsp:nvSpPr>
        <dsp:cNvPr id="0" name=""/>
        <dsp:cNvSpPr/>
      </dsp:nvSpPr>
      <dsp:spPr>
        <a:xfrm>
          <a:off x="926807" y="637034"/>
          <a:ext cx="3465188" cy="3465188"/>
        </a:xfrm>
        <a:custGeom>
          <a:avLst/>
          <a:gdLst/>
          <a:ahLst/>
          <a:cxnLst/>
          <a:rect l="0" t="0" r="0" b="0"/>
          <a:pathLst>
            <a:path>
              <a:moveTo>
                <a:pt x="2427535" y="145477"/>
              </a:moveTo>
              <a:arcTo wR="1732594" hR="1732594" stAng="17618812" swAng="1887384"/>
            </a:path>
          </a:pathLst>
        </a:custGeom>
        <a:noFill/>
        <a:ln w="19050" cap="flat" cmpd="sng" algn="ctr">
          <a:solidFill>
            <a:schemeClr val="accent1"/>
          </a:solidFill>
          <a:prstDash val="solid"/>
        </a:ln>
        <a:effectLst/>
        <a:scene3d>
          <a:camera prst="orthographicFront">
            <a:rot lat="0" lon="0" rev="0"/>
          </a:camera>
          <a:lightRig rig="threePt" dir="t"/>
        </a:scene3d>
        <a:sp3d>
          <a:bevelT w="25400" h="12700"/>
        </a:sp3d>
      </dsp:spPr>
      <dsp:style>
        <a:lnRef idx="3">
          <a:schemeClr val="accent1"/>
        </a:lnRef>
        <a:fillRef idx="0">
          <a:schemeClr val="accent1"/>
        </a:fillRef>
        <a:effectRef idx="2">
          <a:schemeClr val="accent1"/>
        </a:effectRef>
        <a:fontRef idx="minor">
          <a:schemeClr val="tx1"/>
        </a:fontRef>
      </dsp:style>
    </dsp:sp>
    <dsp:sp modelId="{7C73C4C4-D67E-4E93-977A-CB644DAE8612}">
      <dsp:nvSpPr>
        <dsp:cNvPr id="0" name=""/>
        <dsp:cNvSpPr/>
      </dsp:nvSpPr>
      <dsp:spPr>
        <a:xfrm>
          <a:off x="3336862" y="1386283"/>
          <a:ext cx="2404273" cy="743689"/>
        </a:xfrm>
        <a:prstGeom prst="roundRect">
          <a:avLst/>
        </a:prstGeom>
        <a:solidFill>
          <a:schemeClr val="accent3"/>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cy-GB" sz="1800" kern="1200" dirty="0" err="1">
              <a:solidFill>
                <a:schemeClr val="tx1"/>
              </a:solidFill>
            </a:rPr>
            <a:t>Communicating</a:t>
          </a:r>
          <a:r>
            <a:rPr lang="cy-GB" sz="1800" kern="1200" dirty="0">
              <a:solidFill>
                <a:schemeClr val="tx1"/>
              </a:solidFill>
              <a:latin typeface="Century Gothic" panose="020B0502020202020204"/>
            </a:rPr>
            <a:t> </a:t>
          </a:r>
        </a:p>
        <a:p>
          <a:pPr marL="0" lvl="0" indent="0" algn="ctr" defTabSz="800100" rtl="0">
            <a:lnSpc>
              <a:spcPct val="90000"/>
            </a:lnSpc>
            <a:spcBef>
              <a:spcPct val="0"/>
            </a:spcBef>
            <a:spcAft>
              <a:spcPct val="35000"/>
            </a:spcAft>
            <a:buNone/>
          </a:pPr>
          <a:r>
            <a:rPr lang="cy-GB" sz="1800" kern="1200" dirty="0" err="1">
              <a:solidFill>
                <a:schemeClr val="tx1"/>
              </a:solidFill>
              <a:latin typeface="Century Gothic" panose="020B0502020202020204"/>
            </a:rPr>
            <a:t>using</a:t>
          </a:r>
          <a:r>
            <a:rPr lang="cy-GB" sz="1800" kern="1200" dirty="0">
              <a:solidFill>
                <a:schemeClr val="tx1"/>
              </a:solidFill>
              <a:latin typeface="Century Gothic" panose="020B0502020202020204"/>
            </a:rPr>
            <a:t> </a:t>
          </a:r>
          <a:r>
            <a:rPr lang="cy-GB" sz="1800" kern="1200" dirty="0" err="1">
              <a:solidFill>
                <a:schemeClr val="tx1"/>
              </a:solidFill>
            </a:rPr>
            <a:t>symbols</a:t>
          </a:r>
          <a:endParaRPr lang="en-GB" sz="1800" kern="1200" dirty="0" err="1">
            <a:solidFill>
              <a:schemeClr val="tx1"/>
            </a:solidFill>
          </a:endParaRPr>
        </a:p>
      </dsp:txBody>
      <dsp:txXfrm>
        <a:off x="3373166" y="1422587"/>
        <a:ext cx="2331665" cy="671081"/>
      </dsp:txXfrm>
    </dsp:sp>
    <dsp:sp modelId="{9134C1D7-8A97-4A58-9387-B7E73CD0F522}">
      <dsp:nvSpPr>
        <dsp:cNvPr id="0" name=""/>
        <dsp:cNvSpPr/>
      </dsp:nvSpPr>
      <dsp:spPr>
        <a:xfrm>
          <a:off x="1121724" y="524015"/>
          <a:ext cx="3465188" cy="3465188"/>
        </a:xfrm>
        <a:custGeom>
          <a:avLst/>
          <a:gdLst/>
          <a:ahLst/>
          <a:cxnLst/>
          <a:rect l="0" t="0" r="0" b="0"/>
          <a:pathLst>
            <a:path>
              <a:moveTo>
                <a:pt x="3461285" y="1616366"/>
              </a:moveTo>
              <a:arcTo wR="1732594" hR="1732594" stAng="21369212" swAng="2061608"/>
            </a:path>
          </a:pathLst>
        </a:custGeom>
        <a:noFill/>
        <a:ln w="19050" cap="flat" cmpd="sng" algn="ctr">
          <a:solidFill>
            <a:schemeClr val="accent1"/>
          </a:solidFill>
          <a:prstDash val="solid"/>
        </a:ln>
        <a:effectLst/>
        <a:scene3d>
          <a:camera prst="orthographicFront">
            <a:rot lat="0" lon="0" rev="0"/>
          </a:camera>
          <a:lightRig rig="threePt" dir="t"/>
        </a:scene3d>
        <a:sp3d>
          <a:bevelT w="25400" h="12700"/>
        </a:sp3d>
      </dsp:spPr>
      <dsp:style>
        <a:lnRef idx="3">
          <a:schemeClr val="accent1"/>
        </a:lnRef>
        <a:fillRef idx="0">
          <a:schemeClr val="accent1"/>
        </a:fillRef>
        <a:effectRef idx="2">
          <a:schemeClr val="accent1"/>
        </a:effectRef>
        <a:fontRef idx="minor">
          <a:schemeClr val="tx1"/>
        </a:fontRef>
      </dsp:style>
    </dsp:sp>
    <dsp:sp modelId="{D29DF543-05FD-4F04-9DE4-97A18088DCC8}">
      <dsp:nvSpPr>
        <dsp:cNvPr id="0" name=""/>
        <dsp:cNvSpPr/>
      </dsp:nvSpPr>
      <dsp:spPr>
        <a:xfrm>
          <a:off x="3076536" y="3145297"/>
          <a:ext cx="1776869" cy="789515"/>
        </a:xfrm>
        <a:prstGeom prst="roundRect">
          <a:avLst/>
        </a:prstGeom>
        <a:solidFill>
          <a:schemeClr val="accent3"/>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cy-GB" sz="1800" kern="1200" dirty="0" err="1">
              <a:solidFill>
                <a:schemeClr val="tx1"/>
              </a:solidFill>
            </a:rPr>
            <a:t>Strategic</a:t>
          </a:r>
          <a:r>
            <a:rPr lang="cy-GB" sz="1800" kern="1200" dirty="0">
              <a:solidFill>
                <a:schemeClr val="tx1"/>
              </a:solidFill>
            </a:rPr>
            <a:t> </a:t>
          </a:r>
          <a:r>
            <a:rPr lang="cy-GB" sz="1800" kern="1200" dirty="0" err="1">
              <a:solidFill>
                <a:schemeClr val="tx1"/>
              </a:solidFill>
            </a:rPr>
            <a:t>competence</a:t>
          </a:r>
          <a:endParaRPr lang="en-GB" sz="1800" kern="1200" dirty="0" err="1">
            <a:solidFill>
              <a:schemeClr val="tx1"/>
            </a:solidFill>
          </a:endParaRPr>
        </a:p>
      </dsp:txBody>
      <dsp:txXfrm>
        <a:off x="3115077" y="3183838"/>
        <a:ext cx="1699787" cy="712433"/>
      </dsp:txXfrm>
    </dsp:sp>
    <dsp:sp modelId="{7FB4609E-DC55-4AFA-AACC-C5766F042F4A}">
      <dsp:nvSpPr>
        <dsp:cNvPr id="0" name=""/>
        <dsp:cNvSpPr/>
      </dsp:nvSpPr>
      <dsp:spPr>
        <a:xfrm>
          <a:off x="1340304" y="429158"/>
          <a:ext cx="3465188" cy="3465188"/>
        </a:xfrm>
        <a:custGeom>
          <a:avLst/>
          <a:gdLst/>
          <a:ahLst/>
          <a:cxnLst/>
          <a:rect l="0" t="0" r="0" b="0"/>
          <a:pathLst>
            <a:path>
              <a:moveTo>
                <a:pt x="1733065" y="3465188"/>
              </a:moveTo>
              <a:arcTo wR="1732594" hR="1732594" stAng="5399065" swAng="616519"/>
            </a:path>
          </a:pathLst>
        </a:custGeom>
        <a:noFill/>
        <a:ln w="19050" cap="flat" cmpd="sng" algn="ctr">
          <a:solidFill>
            <a:schemeClr val="accent1"/>
          </a:solidFill>
          <a:prstDash val="solid"/>
        </a:ln>
        <a:effectLst/>
        <a:scene3d>
          <a:camera prst="orthographicFront">
            <a:rot lat="0" lon="0" rev="0"/>
          </a:camera>
          <a:lightRig rig="threePt" dir="t"/>
        </a:scene3d>
        <a:sp3d>
          <a:bevelT w="25400" h="12700"/>
        </a:sp3d>
      </dsp:spPr>
      <dsp:style>
        <a:lnRef idx="3">
          <a:schemeClr val="accent1"/>
        </a:lnRef>
        <a:fillRef idx="0">
          <a:schemeClr val="accent1"/>
        </a:fillRef>
        <a:effectRef idx="2">
          <a:schemeClr val="accent1"/>
        </a:effectRef>
        <a:fontRef idx="minor">
          <a:schemeClr val="tx1"/>
        </a:fontRef>
      </dsp:style>
    </dsp:sp>
    <dsp:sp modelId="{0F4ABDF7-7123-49E7-8BD7-148EBB95C4BD}">
      <dsp:nvSpPr>
        <dsp:cNvPr id="0" name=""/>
        <dsp:cNvSpPr/>
      </dsp:nvSpPr>
      <dsp:spPr>
        <a:xfrm>
          <a:off x="984320" y="3145312"/>
          <a:ext cx="1776869" cy="789498"/>
        </a:xfrm>
        <a:prstGeom prst="roundRect">
          <a:avLst/>
        </a:prstGeom>
        <a:solidFill>
          <a:schemeClr val="accent3"/>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cy-GB" sz="1800" kern="1200" dirty="0">
              <a:solidFill>
                <a:schemeClr val="tx1"/>
              </a:solidFill>
            </a:rPr>
            <a:t>Logical reasoning</a:t>
          </a:r>
          <a:endParaRPr lang="en-GB" sz="1800" kern="1200" dirty="0">
            <a:solidFill>
              <a:schemeClr val="tx1"/>
            </a:solidFill>
          </a:endParaRPr>
        </a:p>
      </dsp:txBody>
      <dsp:txXfrm>
        <a:off x="1022860" y="3183852"/>
        <a:ext cx="1699789" cy="712418"/>
      </dsp:txXfrm>
    </dsp:sp>
    <dsp:sp modelId="{5A16D349-78E8-48BD-9D23-7C3DF98CEBAA}">
      <dsp:nvSpPr>
        <dsp:cNvPr id="0" name=""/>
        <dsp:cNvSpPr/>
      </dsp:nvSpPr>
      <dsp:spPr>
        <a:xfrm>
          <a:off x="1232235" y="517873"/>
          <a:ext cx="3465188" cy="3465188"/>
        </a:xfrm>
        <a:custGeom>
          <a:avLst/>
          <a:gdLst/>
          <a:ahLst/>
          <a:cxnLst/>
          <a:rect l="0" t="0" r="0" b="0"/>
          <a:pathLst>
            <a:path>
              <a:moveTo>
                <a:pt x="243965" y="2619085"/>
              </a:moveTo>
              <a:arcTo wR="1732594" hR="1732594" stAng="8953550" swAng="1920036"/>
            </a:path>
          </a:pathLst>
        </a:custGeom>
        <a:noFill/>
        <a:ln w="19050" cap="flat" cmpd="sng" algn="ctr">
          <a:solidFill>
            <a:schemeClr val="accent1"/>
          </a:solidFill>
          <a:prstDash val="solid"/>
        </a:ln>
        <a:effectLst/>
        <a:scene3d>
          <a:camera prst="orthographicFront">
            <a:rot lat="0" lon="0" rev="0"/>
          </a:camera>
          <a:lightRig rig="threePt" dir="t"/>
        </a:scene3d>
        <a:sp3d>
          <a:bevelT w="25400" h="12700"/>
        </a:sp3d>
      </dsp:spPr>
      <dsp:style>
        <a:lnRef idx="3">
          <a:schemeClr val="accent1"/>
        </a:lnRef>
        <a:fillRef idx="0">
          <a:schemeClr val="accent1"/>
        </a:fillRef>
        <a:effectRef idx="2">
          <a:schemeClr val="accent1"/>
        </a:effectRef>
        <a:fontRef idx="minor">
          <a:schemeClr val="tx1"/>
        </a:fontRef>
      </dsp:style>
    </dsp:sp>
    <dsp:sp modelId="{951352FD-D208-4A2B-AABB-90A73E151BBC}">
      <dsp:nvSpPr>
        <dsp:cNvPr id="0" name=""/>
        <dsp:cNvSpPr/>
      </dsp:nvSpPr>
      <dsp:spPr>
        <a:xfrm>
          <a:off x="354924" y="1678386"/>
          <a:ext cx="1776869" cy="525261"/>
        </a:xfrm>
        <a:prstGeom prst="roundRect">
          <a:avLst/>
        </a:prstGeom>
        <a:solidFill>
          <a:schemeClr val="accent3"/>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cy-GB" sz="1800" kern="1200" dirty="0" err="1">
              <a:solidFill>
                <a:schemeClr val="tx1"/>
              </a:solidFill>
            </a:rPr>
            <a:t>Fluency</a:t>
          </a:r>
          <a:endParaRPr lang="en-GB" sz="1800" kern="1200" dirty="0" err="1">
            <a:solidFill>
              <a:schemeClr val="tx1"/>
            </a:solidFill>
          </a:endParaRPr>
        </a:p>
      </dsp:txBody>
      <dsp:txXfrm>
        <a:off x="380565" y="1704027"/>
        <a:ext cx="1725587" cy="473979"/>
      </dsp:txXfrm>
    </dsp:sp>
    <dsp:sp modelId="{D2F6B432-B11E-4A49-ADDE-B323A55AC6C6}">
      <dsp:nvSpPr>
        <dsp:cNvPr id="0" name=""/>
        <dsp:cNvSpPr/>
      </dsp:nvSpPr>
      <dsp:spPr>
        <a:xfrm>
          <a:off x="1367520" y="668050"/>
          <a:ext cx="3465188" cy="3465188"/>
        </a:xfrm>
        <a:custGeom>
          <a:avLst/>
          <a:gdLst/>
          <a:ahLst/>
          <a:cxnLst/>
          <a:rect l="0" t="0" r="0" b="0"/>
          <a:pathLst>
            <a:path>
              <a:moveTo>
                <a:pt x="163268" y="998360"/>
              </a:moveTo>
              <a:arcTo wR="1732594" hR="1732594" stAng="12304397" swAng="2634200"/>
            </a:path>
          </a:pathLst>
        </a:custGeom>
        <a:noFill/>
        <a:ln w="19050" cap="flat" cmpd="sng" algn="ctr">
          <a:solidFill>
            <a:schemeClr val="accent1"/>
          </a:solidFill>
          <a:prstDash val="solid"/>
        </a:ln>
        <a:effectLst/>
        <a:scene3d>
          <a:camera prst="orthographicFront">
            <a:rot lat="0" lon="0" rev="0"/>
          </a:camera>
          <a:lightRig rig="threePt" dir="t"/>
        </a:scene3d>
        <a:sp3d>
          <a:bevelT w="25400" h="12700"/>
        </a:sp3d>
      </dsp:spPr>
      <dsp:style>
        <a:lnRef idx="3">
          <a:schemeClr val="accent1"/>
        </a:lnRef>
        <a:fillRef idx="0">
          <a:schemeClr val="accent1"/>
        </a:fillRef>
        <a:effectRef idx="2">
          <a:schemeClr val="accent1"/>
        </a:effectRef>
        <a:fontRef idx="minor">
          <a:schemeClr val="tx1"/>
        </a:fontRef>
      </dsp:style>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CA8216-F9BE-4B80-A258-9E004B1DB580}">
      <dsp:nvSpPr>
        <dsp:cNvPr id="0" name=""/>
        <dsp:cNvSpPr/>
      </dsp:nvSpPr>
      <dsp:spPr>
        <a:xfrm>
          <a:off x="2159565" y="32843"/>
          <a:ext cx="1776869" cy="745850"/>
        </a:xfrm>
        <a:prstGeom prst="roundRect">
          <a:avLst/>
        </a:prstGeom>
        <a:solidFill>
          <a:schemeClr val="accent3"/>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cy-GB" sz="1800" kern="1200" dirty="0">
              <a:solidFill>
                <a:schemeClr val="tx1"/>
              </a:solidFill>
              <a:latin typeface="Arial" panose="020B0604020202020204" pitchFamily="34" charset="0"/>
              <a:cs typeface="Arial" panose="020B0604020202020204" pitchFamily="34" charset="0"/>
            </a:rPr>
            <a:t>Dealltwriaeth gysyniadol</a:t>
          </a:r>
          <a:endParaRPr lang="en-GB" sz="1800" kern="1200" dirty="0">
            <a:solidFill>
              <a:schemeClr val="tx1"/>
            </a:solidFill>
            <a:latin typeface="Arial" panose="020B0604020202020204" pitchFamily="34" charset="0"/>
            <a:cs typeface="Arial" panose="020B0604020202020204" pitchFamily="34" charset="0"/>
          </a:endParaRPr>
        </a:p>
      </dsp:txBody>
      <dsp:txXfrm>
        <a:off x="2195974" y="69252"/>
        <a:ext cx="1704051" cy="673032"/>
      </dsp:txXfrm>
    </dsp:sp>
    <dsp:sp modelId="{5BBD79D9-7258-4E6B-B563-D9BB78C1C1CE}">
      <dsp:nvSpPr>
        <dsp:cNvPr id="0" name=""/>
        <dsp:cNvSpPr/>
      </dsp:nvSpPr>
      <dsp:spPr>
        <a:xfrm>
          <a:off x="1250196" y="364828"/>
          <a:ext cx="3465188" cy="3465188"/>
        </a:xfrm>
        <a:custGeom>
          <a:avLst/>
          <a:gdLst/>
          <a:ahLst/>
          <a:cxnLst/>
          <a:rect l="0" t="0" r="0" b="0"/>
          <a:pathLst>
            <a:path>
              <a:moveTo>
                <a:pt x="2694287" y="291403"/>
              </a:moveTo>
              <a:arcTo wR="1732594" hR="1732594" stAng="18222889" swAng="1903967"/>
            </a:path>
          </a:pathLst>
        </a:custGeom>
        <a:noFill/>
        <a:ln w="19050" cap="flat" cmpd="sng" algn="ctr">
          <a:solidFill>
            <a:schemeClr val="accent1"/>
          </a:solidFill>
          <a:prstDash val="solid"/>
        </a:ln>
        <a:effectLst/>
        <a:scene3d>
          <a:camera prst="orthographicFront">
            <a:rot lat="0" lon="0" rev="0"/>
          </a:camera>
          <a:lightRig rig="threePt" dir="t"/>
        </a:scene3d>
        <a:sp3d>
          <a:bevelT w="25400" h="12700"/>
        </a:sp3d>
      </dsp:spPr>
      <dsp:style>
        <a:lnRef idx="3">
          <a:schemeClr val="accent1"/>
        </a:lnRef>
        <a:fillRef idx="0">
          <a:schemeClr val="accent1"/>
        </a:fillRef>
        <a:effectRef idx="2">
          <a:schemeClr val="accent1"/>
        </a:effectRef>
        <a:fontRef idx="minor">
          <a:schemeClr val="tx1"/>
        </a:fontRef>
      </dsp:style>
    </dsp:sp>
    <dsp:sp modelId="{7C73C4C4-D67E-4E93-977A-CB644DAE8612}">
      <dsp:nvSpPr>
        <dsp:cNvPr id="0" name=""/>
        <dsp:cNvSpPr/>
      </dsp:nvSpPr>
      <dsp:spPr>
        <a:xfrm>
          <a:off x="3807416" y="1386283"/>
          <a:ext cx="1776869" cy="743689"/>
        </a:xfrm>
        <a:prstGeom prst="roundRect">
          <a:avLst/>
        </a:prstGeom>
        <a:solidFill>
          <a:schemeClr val="accent3"/>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cy-GB" sz="1800" kern="1200" dirty="0">
              <a:solidFill>
                <a:schemeClr val="tx1"/>
              </a:solidFill>
              <a:latin typeface="Arial" panose="020B0604020202020204" pitchFamily="34" charset="0"/>
              <a:cs typeface="Arial" panose="020B0604020202020204" pitchFamily="34" charset="0"/>
            </a:rPr>
            <a:t>Cyfathrebu â symbolau</a:t>
          </a:r>
          <a:endParaRPr lang="en-GB" sz="1800" kern="1200" dirty="0">
            <a:solidFill>
              <a:schemeClr val="tx1"/>
            </a:solidFill>
            <a:latin typeface="Arial" panose="020B0604020202020204" pitchFamily="34" charset="0"/>
            <a:cs typeface="Arial" panose="020B0604020202020204" pitchFamily="34" charset="0"/>
          </a:endParaRPr>
        </a:p>
      </dsp:txBody>
      <dsp:txXfrm>
        <a:off x="3843720" y="1422587"/>
        <a:ext cx="1704261" cy="671081"/>
      </dsp:txXfrm>
    </dsp:sp>
    <dsp:sp modelId="{9134C1D7-8A97-4A58-9387-B7E73CD0F522}">
      <dsp:nvSpPr>
        <dsp:cNvPr id="0" name=""/>
        <dsp:cNvSpPr/>
      </dsp:nvSpPr>
      <dsp:spPr>
        <a:xfrm>
          <a:off x="1278575" y="524015"/>
          <a:ext cx="3465188" cy="3465188"/>
        </a:xfrm>
        <a:custGeom>
          <a:avLst/>
          <a:gdLst/>
          <a:ahLst/>
          <a:cxnLst/>
          <a:rect l="0" t="0" r="0" b="0"/>
          <a:pathLst>
            <a:path>
              <a:moveTo>
                <a:pt x="3461285" y="1616366"/>
              </a:moveTo>
              <a:arcTo wR="1732594" hR="1732594" stAng="21369212" swAng="2061608"/>
            </a:path>
          </a:pathLst>
        </a:custGeom>
        <a:noFill/>
        <a:ln w="19050" cap="flat" cmpd="sng" algn="ctr">
          <a:solidFill>
            <a:schemeClr val="accent1"/>
          </a:solidFill>
          <a:prstDash val="solid"/>
        </a:ln>
        <a:effectLst/>
        <a:scene3d>
          <a:camera prst="orthographicFront">
            <a:rot lat="0" lon="0" rev="0"/>
          </a:camera>
          <a:lightRig rig="threePt" dir="t"/>
        </a:scene3d>
        <a:sp3d>
          <a:bevelT w="25400" h="12700"/>
        </a:sp3d>
      </dsp:spPr>
      <dsp:style>
        <a:lnRef idx="3">
          <a:schemeClr val="accent1"/>
        </a:lnRef>
        <a:fillRef idx="0">
          <a:schemeClr val="accent1"/>
        </a:fillRef>
        <a:effectRef idx="2">
          <a:schemeClr val="accent1"/>
        </a:effectRef>
        <a:fontRef idx="minor">
          <a:schemeClr val="tx1"/>
        </a:fontRef>
      </dsp:style>
    </dsp:sp>
    <dsp:sp modelId="{D29DF543-05FD-4F04-9DE4-97A18088DCC8}">
      <dsp:nvSpPr>
        <dsp:cNvPr id="0" name=""/>
        <dsp:cNvSpPr/>
      </dsp:nvSpPr>
      <dsp:spPr>
        <a:xfrm>
          <a:off x="3233387" y="3145297"/>
          <a:ext cx="1776869" cy="789515"/>
        </a:xfrm>
        <a:prstGeom prst="roundRect">
          <a:avLst/>
        </a:prstGeom>
        <a:solidFill>
          <a:schemeClr val="accent3"/>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cy-GB" sz="1800" kern="1200" dirty="0">
              <a:solidFill>
                <a:schemeClr val="tx1"/>
              </a:solidFill>
              <a:latin typeface="Arial" panose="020B0604020202020204" pitchFamily="34" charset="0"/>
              <a:cs typeface="Arial" panose="020B0604020202020204" pitchFamily="34" charset="0"/>
            </a:rPr>
            <a:t>Cymhwysedd strategol</a:t>
          </a:r>
          <a:endParaRPr lang="en-GB" sz="1800" kern="1200" dirty="0">
            <a:solidFill>
              <a:schemeClr val="tx1"/>
            </a:solidFill>
            <a:latin typeface="Arial" panose="020B0604020202020204" pitchFamily="34" charset="0"/>
            <a:cs typeface="Arial" panose="020B0604020202020204" pitchFamily="34" charset="0"/>
          </a:endParaRPr>
        </a:p>
      </dsp:txBody>
      <dsp:txXfrm>
        <a:off x="3271928" y="3183838"/>
        <a:ext cx="1699787" cy="712433"/>
      </dsp:txXfrm>
    </dsp:sp>
    <dsp:sp modelId="{7FB4609E-DC55-4AFA-AACC-C5766F042F4A}">
      <dsp:nvSpPr>
        <dsp:cNvPr id="0" name=""/>
        <dsp:cNvSpPr/>
      </dsp:nvSpPr>
      <dsp:spPr>
        <a:xfrm>
          <a:off x="1497155" y="429158"/>
          <a:ext cx="3465188" cy="3465188"/>
        </a:xfrm>
        <a:custGeom>
          <a:avLst/>
          <a:gdLst/>
          <a:ahLst/>
          <a:cxnLst/>
          <a:rect l="0" t="0" r="0" b="0"/>
          <a:pathLst>
            <a:path>
              <a:moveTo>
                <a:pt x="1733065" y="3465188"/>
              </a:moveTo>
              <a:arcTo wR="1732594" hR="1732594" stAng="5399065" swAng="616519"/>
            </a:path>
          </a:pathLst>
        </a:custGeom>
        <a:noFill/>
        <a:ln w="19050" cap="flat" cmpd="sng" algn="ctr">
          <a:solidFill>
            <a:schemeClr val="accent1"/>
          </a:solidFill>
          <a:prstDash val="solid"/>
        </a:ln>
        <a:effectLst/>
        <a:scene3d>
          <a:camera prst="orthographicFront">
            <a:rot lat="0" lon="0" rev="0"/>
          </a:camera>
          <a:lightRig rig="threePt" dir="t"/>
        </a:scene3d>
        <a:sp3d>
          <a:bevelT w="25400" h="12700"/>
        </a:sp3d>
      </dsp:spPr>
      <dsp:style>
        <a:lnRef idx="3">
          <a:schemeClr val="accent1"/>
        </a:lnRef>
        <a:fillRef idx="0">
          <a:schemeClr val="accent1"/>
        </a:fillRef>
        <a:effectRef idx="2">
          <a:schemeClr val="accent1"/>
        </a:effectRef>
        <a:fontRef idx="minor">
          <a:schemeClr val="tx1"/>
        </a:fontRef>
      </dsp:style>
    </dsp:sp>
    <dsp:sp modelId="{0F4ABDF7-7123-49E7-8BD7-148EBB95C4BD}">
      <dsp:nvSpPr>
        <dsp:cNvPr id="0" name=""/>
        <dsp:cNvSpPr/>
      </dsp:nvSpPr>
      <dsp:spPr>
        <a:xfrm>
          <a:off x="1141171" y="3145312"/>
          <a:ext cx="1776869" cy="789498"/>
        </a:xfrm>
        <a:prstGeom prst="roundRect">
          <a:avLst/>
        </a:prstGeom>
        <a:solidFill>
          <a:schemeClr val="accent3"/>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cy-GB" sz="1800" kern="1200" dirty="0">
              <a:solidFill>
                <a:schemeClr val="tx1"/>
              </a:solidFill>
              <a:latin typeface="Arial" panose="020B0604020202020204" pitchFamily="34" charset="0"/>
              <a:cs typeface="Arial" panose="020B0604020202020204" pitchFamily="34" charset="0"/>
            </a:rPr>
            <a:t>Rhesymu rhesymegol</a:t>
          </a:r>
          <a:endParaRPr lang="en-GB" sz="1800" kern="1200" dirty="0">
            <a:solidFill>
              <a:schemeClr val="tx1"/>
            </a:solidFill>
            <a:latin typeface="Arial" panose="020B0604020202020204" pitchFamily="34" charset="0"/>
            <a:cs typeface="Arial" panose="020B0604020202020204" pitchFamily="34" charset="0"/>
          </a:endParaRPr>
        </a:p>
      </dsp:txBody>
      <dsp:txXfrm>
        <a:off x="1179711" y="3183852"/>
        <a:ext cx="1699789" cy="712418"/>
      </dsp:txXfrm>
    </dsp:sp>
    <dsp:sp modelId="{5A16D349-78E8-48BD-9D23-7C3DF98CEBAA}">
      <dsp:nvSpPr>
        <dsp:cNvPr id="0" name=""/>
        <dsp:cNvSpPr/>
      </dsp:nvSpPr>
      <dsp:spPr>
        <a:xfrm>
          <a:off x="1389086" y="517873"/>
          <a:ext cx="3465188" cy="3465188"/>
        </a:xfrm>
        <a:custGeom>
          <a:avLst/>
          <a:gdLst/>
          <a:ahLst/>
          <a:cxnLst/>
          <a:rect l="0" t="0" r="0" b="0"/>
          <a:pathLst>
            <a:path>
              <a:moveTo>
                <a:pt x="243965" y="2619085"/>
              </a:moveTo>
              <a:arcTo wR="1732594" hR="1732594" stAng="8953550" swAng="1920036"/>
            </a:path>
          </a:pathLst>
        </a:custGeom>
        <a:noFill/>
        <a:ln w="19050" cap="flat" cmpd="sng" algn="ctr">
          <a:solidFill>
            <a:schemeClr val="accent1"/>
          </a:solidFill>
          <a:prstDash val="solid"/>
        </a:ln>
        <a:effectLst/>
        <a:scene3d>
          <a:camera prst="orthographicFront">
            <a:rot lat="0" lon="0" rev="0"/>
          </a:camera>
          <a:lightRig rig="threePt" dir="t"/>
        </a:scene3d>
        <a:sp3d>
          <a:bevelT w="25400" h="12700"/>
        </a:sp3d>
      </dsp:spPr>
      <dsp:style>
        <a:lnRef idx="3">
          <a:schemeClr val="accent1"/>
        </a:lnRef>
        <a:fillRef idx="0">
          <a:schemeClr val="accent1"/>
        </a:fillRef>
        <a:effectRef idx="2">
          <a:schemeClr val="accent1"/>
        </a:effectRef>
        <a:fontRef idx="minor">
          <a:schemeClr val="tx1"/>
        </a:fontRef>
      </dsp:style>
    </dsp:sp>
    <dsp:sp modelId="{951352FD-D208-4A2B-AABB-90A73E151BBC}">
      <dsp:nvSpPr>
        <dsp:cNvPr id="0" name=""/>
        <dsp:cNvSpPr/>
      </dsp:nvSpPr>
      <dsp:spPr>
        <a:xfrm>
          <a:off x="511775" y="1678386"/>
          <a:ext cx="1776869" cy="525261"/>
        </a:xfrm>
        <a:prstGeom prst="roundRect">
          <a:avLst/>
        </a:prstGeom>
        <a:solidFill>
          <a:schemeClr val="accent3"/>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cy-GB" sz="1800" kern="1200" noProof="0" dirty="0">
              <a:solidFill>
                <a:schemeClr val="tx1"/>
              </a:solidFill>
              <a:latin typeface="Arial" panose="020B0604020202020204" pitchFamily="34" charset="0"/>
              <a:cs typeface="Arial" panose="020B0604020202020204" pitchFamily="34" charset="0"/>
            </a:rPr>
            <a:t>Rhuglder</a:t>
          </a:r>
        </a:p>
      </dsp:txBody>
      <dsp:txXfrm>
        <a:off x="537416" y="1704027"/>
        <a:ext cx="1725587" cy="473979"/>
      </dsp:txXfrm>
    </dsp:sp>
    <dsp:sp modelId="{D2F6B432-B11E-4A49-ADDE-B323A55AC6C6}">
      <dsp:nvSpPr>
        <dsp:cNvPr id="0" name=""/>
        <dsp:cNvSpPr/>
      </dsp:nvSpPr>
      <dsp:spPr>
        <a:xfrm>
          <a:off x="1406211" y="347624"/>
          <a:ext cx="3465188" cy="3465188"/>
        </a:xfrm>
        <a:custGeom>
          <a:avLst/>
          <a:gdLst/>
          <a:ahLst/>
          <a:cxnLst/>
          <a:rect l="0" t="0" r="0" b="0"/>
          <a:pathLst>
            <a:path>
              <a:moveTo>
                <a:pt x="50176" y="1318645"/>
              </a:moveTo>
              <a:arcTo wR="1732594" hR="1732594" stAng="11629363" swAng="2480981"/>
            </a:path>
          </a:pathLst>
        </a:custGeom>
        <a:noFill/>
        <a:ln w="19050" cap="flat" cmpd="sng" algn="ctr">
          <a:solidFill>
            <a:schemeClr val="accent1"/>
          </a:solidFill>
          <a:prstDash val="solid"/>
        </a:ln>
        <a:effectLst/>
        <a:scene3d>
          <a:camera prst="orthographicFront">
            <a:rot lat="0" lon="0" rev="0"/>
          </a:camera>
          <a:lightRig rig="threePt" dir="t"/>
        </a:scene3d>
        <a:sp3d>
          <a:bevelT w="25400" h="12700"/>
        </a:sp3d>
      </dsp:spPr>
      <dsp:style>
        <a:lnRef idx="3">
          <a:schemeClr val="accent1"/>
        </a:lnRef>
        <a:fillRef idx="0">
          <a:schemeClr val="accent1"/>
        </a:fillRef>
        <a:effectRef idx="2">
          <a:schemeClr val="accent1"/>
        </a:effectRef>
        <a:fontRef idx="minor">
          <a:schemeClr val="tx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DE0A0D5-8F98-4CC1-A28E-021F0B6B475C}" type="datetimeFigureOut">
              <a:rPr lang="en-US" smtClean="0"/>
              <a:t>9/8/2025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03C52C-5E29-41AF-BAA3-8217E886DA08}" type="slidenum">
              <a:rPr lang="en-US" smtClean="0"/>
              <a:t>‹#›</a:t>
            </a:fld>
            <a:endParaRPr lang="en-US" dirty="0"/>
          </a:p>
        </p:txBody>
      </p:sp>
    </p:spTree>
    <p:extLst>
      <p:ext uri="{BB962C8B-B14F-4D97-AF65-F5344CB8AC3E}">
        <p14:creationId xmlns:p14="http://schemas.microsoft.com/office/powerpoint/2010/main" val="19619617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cscjes.org.uk/api/storage/2aad303e-9238-4f0c-9cd3-ff9af59e1f7d/C4W%20Poster%20Pack%20(en).pdf#:~:text=%E2%80%9CA%20school%E2%80%99s%20curriculum%20is%20everything%20a%20learner%20experiences,teach%20and%20crucially%2C%20why%20we%20teach%20it.%E2%80%9D%20https%3A%2F%2Fhwb.gov.wales%2Fcurriculum-for-wales%2Fintroduction%2F%23a-vision-for-every-school%E2%80%99s-curriculum"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hwb.gov.wales/curriculum-for-wales/mathematics-and-numeracy/" TargetMode="External"/><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hwb.gov.wales/cwricwlwm-i-gymru/mathemateg-a-rhifedd/" TargetMode="External"/><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hwb.gov.wales/curriculum-for-wales/mathematics-and-numeracy/principles-of-progression/" TargetMode="External"/><Relationship Id="rId2" Type="http://schemas.openxmlformats.org/officeDocument/2006/relationships/slide" Target="../slides/slide20.xml"/><Relationship Id="rId1" Type="http://schemas.openxmlformats.org/officeDocument/2006/relationships/notesMaster" Target="../notesMasters/notesMaster1.xml"/><Relationship Id="rId4" Type="http://schemas.openxmlformats.org/officeDocument/2006/relationships/hyperlink" Target="https://hwb.gov.wales/cwricwlwm-i-gymru/mathemateg-a-rhifedd/egwyddorion-cynnydd/" TargetMode="Externa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hwb.gov.wales/curriculum-for-wales/mathematics-and-numeracy/principles-of-progression/" TargetMode="External"/><Relationship Id="rId2" Type="http://schemas.openxmlformats.org/officeDocument/2006/relationships/slide" Target="../slides/slide21.xml"/><Relationship Id="rId1" Type="http://schemas.openxmlformats.org/officeDocument/2006/relationships/notesMaster" Target="../notesMasters/notesMaster1.xml"/><Relationship Id="rId4" Type="http://schemas.openxmlformats.org/officeDocument/2006/relationships/hyperlink" Target="https://hwb.gov.wales/cwricwlwm-i-gymru/mathemateg-a-rhifedd/egwyddorion-cynnydd/" TargetMode="Externa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hwb.gov.wales/curriculum-for-wales/mathematics-and-numeracy/principles-of-progression/" TargetMode="External"/><Relationship Id="rId2" Type="http://schemas.openxmlformats.org/officeDocument/2006/relationships/slide" Target="../slides/slide22.xml"/><Relationship Id="rId1" Type="http://schemas.openxmlformats.org/officeDocument/2006/relationships/notesMaster" Target="../notesMasters/notesMaster1.xml"/><Relationship Id="rId4" Type="http://schemas.openxmlformats.org/officeDocument/2006/relationships/hyperlink" Target="https://hwb.gov.wales/cwricwlwm-i-gymru/mathemateg-a-rhifedd/egwyddorion-cynnydd/" TargetMode="Externa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s://hwb.gov.wales/curriculum-for-wales-2008/key-stages-2-to-4/mathematics-programme-of-study-key-stages-2-to-4/" TargetMode="External"/><Relationship Id="rId2" Type="http://schemas.openxmlformats.org/officeDocument/2006/relationships/slide" Target="../slides/slide23.xml"/><Relationship Id="rId1" Type="http://schemas.openxmlformats.org/officeDocument/2006/relationships/notesMaster" Target="../notesMasters/notesMaster1.xml"/><Relationship Id="rId4" Type="http://schemas.openxmlformats.org/officeDocument/2006/relationships/hyperlink" Target="http://Lhttps:/hwb.gov.wales/storage/e2aad4fc-faae-4054-a382-242d08ee2021/programme-of-study-for-mathematics.pdf" TargetMode="Externa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3" Type="http://schemas.openxmlformats.org/officeDocument/2006/relationships/hyperlink" Target="https://hwb.gov.wales/curriculum-for-wales/mathematics-and-numeracy/principles-of-progression/" TargetMode="External"/><Relationship Id="rId2" Type="http://schemas.openxmlformats.org/officeDocument/2006/relationships/slide" Target="../slides/slide27.xml"/><Relationship Id="rId1" Type="http://schemas.openxmlformats.org/officeDocument/2006/relationships/notesMaster" Target="../notesMasters/notesMaster1.xml"/><Relationship Id="rId4" Type="http://schemas.openxmlformats.org/officeDocument/2006/relationships/hyperlink" Target="https://hwb.gov.wales/cwricwlwm-i-gymru/mathemateg-a-rhifedd/egwyddorion-cynnydd/" TargetMode="Externa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1E980CD-8002-477D-90BF-A1ADCDAA909C}" type="slidenum">
              <a:rPr lang="en-GB" smtClean="0"/>
              <a:t>1</a:t>
            </a:fld>
            <a:endParaRPr lang="en-GB"/>
          </a:p>
        </p:txBody>
      </p:sp>
    </p:spTree>
    <p:extLst>
      <p:ext uri="{BB962C8B-B14F-4D97-AF65-F5344CB8AC3E}">
        <p14:creationId xmlns:p14="http://schemas.microsoft.com/office/powerpoint/2010/main" val="11076694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dirty="0"/>
              <a:t>In no more than 5 words, describe your </a:t>
            </a:r>
            <a:r>
              <a:rPr lang="en-GB" dirty="0">
                <a:latin typeface="Century Gothic" panose="020B0502020202020204"/>
              </a:rPr>
              <a:t>(maths) </a:t>
            </a:r>
            <a:r>
              <a:rPr lang="en-GB" b="1" dirty="0">
                <a:latin typeface="Century Gothic" panose="020B0502020202020204"/>
              </a:rPr>
              <a:t>learning</a:t>
            </a:r>
            <a:r>
              <a:rPr lang="en-GB" dirty="0"/>
              <a:t> experience in </a:t>
            </a:r>
            <a:r>
              <a:rPr lang="en-GB" dirty="0">
                <a:latin typeface="Century Gothic" panose="020B0502020202020204"/>
              </a:rPr>
              <a:t>school.</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dirty="0">
                <a:latin typeface="Century Gothic" panose="020B0502020202020204"/>
              </a:rPr>
              <a:t>What</a:t>
            </a:r>
            <a:r>
              <a:rPr lang="en-GB" dirty="0"/>
              <a:t> would you change about your school </a:t>
            </a:r>
            <a:r>
              <a:rPr lang="en-GB" dirty="0">
                <a:latin typeface="Century Gothic" panose="020B0502020202020204"/>
              </a:rPr>
              <a:t>(maths) experience</a:t>
            </a:r>
            <a:r>
              <a:rPr lang="en-GB" dirty="0"/>
              <a:t>?</a:t>
            </a:r>
            <a:r>
              <a:rPr lang="en-GB" dirty="0">
                <a:latin typeface="Century Gothic" panose="020B0502020202020204"/>
              </a:rPr>
              <a:t> </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dirty="0"/>
              <a:t>What were the highlights of your school </a:t>
            </a:r>
            <a:r>
              <a:rPr lang="en-GB" dirty="0">
                <a:latin typeface="Century Gothic" panose="020B0502020202020204"/>
              </a:rPr>
              <a:t>(maths) experiences</a:t>
            </a:r>
            <a:r>
              <a:rPr lang="en-GB" dirty="0"/>
              <a:t>?</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latin typeface="Century Gothic" panose="020B0502020202020204"/>
            </a:endParaRP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latin typeface="Century Gothic" panose="020B0502020202020204"/>
            </a:endParaRPr>
          </a:p>
          <a:p>
            <a:r>
              <a:rPr lang="en-GB" dirty="0"/>
              <a:t>Collect verbal feedback if they want, no pressure here since some may have had adverse experiences.</a:t>
            </a:r>
          </a:p>
          <a:p>
            <a:endParaRPr lang="en-GB" dirty="0"/>
          </a:p>
        </p:txBody>
      </p:sp>
      <p:sp>
        <p:nvSpPr>
          <p:cNvPr id="4" name="Slide Number Placeholder 3"/>
          <p:cNvSpPr>
            <a:spLocks noGrp="1"/>
          </p:cNvSpPr>
          <p:nvPr>
            <p:ph type="sldNum" sz="quarter" idx="5"/>
          </p:nvPr>
        </p:nvSpPr>
        <p:spPr/>
        <p:txBody>
          <a:bodyPr/>
          <a:lstStyle/>
          <a:p>
            <a:fld id="{5603C52C-5E29-41AF-BAA3-8217E886DA08}" type="slidenum">
              <a:rPr lang="en-US" smtClean="0"/>
              <a:t>2</a:t>
            </a:fld>
            <a:endParaRPr lang="en-US" dirty="0"/>
          </a:p>
        </p:txBody>
      </p:sp>
    </p:spTree>
    <p:extLst>
      <p:ext uri="{BB962C8B-B14F-4D97-AF65-F5344CB8AC3E}">
        <p14:creationId xmlns:p14="http://schemas.microsoft.com/office/powerpoint/2010/main" val="39455184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Diamond 9 TASK 1: Prioritise qualities for a successful young person</a:t>
            </a:r>
          </a:p>
          <a:p>
            <a:r>
              <a:rPr lang="en-GB" dirty="0"/>
              <a:t>Diamond 9 task 2: Prioritise aspects for your subject area</a:t>
            </a:r>
          </a:p>
          <a:p>
            <a:endParaRPr lang="en-GB" dirty="0"/>
          </a:p>
        </p:txBody>
      </p:sp>
      <p:sp>
        <p:nvSpPr>
          <p:cNvPr id="4" name="Slide Number Placeholder 3"/>
          <p:cNvSpPr>
            <a:spLocks noGrp="1"/>
          </p:cNvSpPr>
          <p:nvPr>
            <p:ph type="sldNum" sz="quarter" idx="5"/>
          </p:nvPr>
        </p:nvSpPr>
        <p:spPr/>
        <p:txBody>
          <a:bodyPr/>
          <a:lstStyle/>
          <a:p>
            <a:fld id="{5603C52C-5E29-41AF-BAA3-8217E886DA08}" type="slidenum">
              <a:rPr lang="en-US" smtClean="0"/>
              <a:t>3</a:t>
            </a:fld>
            <a:endParaRPr lang="en-US" dirty="0"/>
          </a:p>
        </p:txBody>
      </p:sp>
    </p:spTree>
    <p:extLst>
      <p:ext uri="{BB962C8B-B14F-4D97-AF65-F5344CB8AC3E}">
        <p14:creationId xmlns:p14="http://schemas.microsoft.com/office/powerpoint/2010/main" val="10645235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54AEBD-1F18-78AA-9925-14B68810A7E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07CB271-8F93-ACC9-C9E9-DCADCAA7F21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CB4DD49-B0B7-9F5E-34D1-97CB19083D85}"/>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84F43D31-41AC-456A-9C91-3F6BE58A8556}"/>
              </a:ext>
            </a:extLst>
          </p:cNvPr>
          <p:cNvSpPr>
            <a:spLocks noGrp="1"/>
          </p:cNvSpPr>
          <p:nvPr>
            <p:ph type="sldNum" sz="quarter" idx="5"/>
          </p:nvPr>
        </p:nvSpPr>
        <p:spPr/>
        <p:txBody>
          <a:bodyPr/>
          <a:lstStyle/>
          <a:p>
            <a:fld id="{5603C52C-5E29-41AF-BAA3-8217E886DA08}" type="slidenum">
              <a:rPr lang="en-US" smtClean="0"/>
              <a:t>4</a:t>
            </a:fld>
            <a:endParaRPr lang="en-US" dirty="0"/>
          </a:p>
        </p:txBody>
      </p:sp>
    </p:spTree>
    <p:extLst>
      <p:ext uri="{BB962C8B-B14F-4D97-AF65-F5344CB8AC3E}">
        <p14:creationId xmlns:p14="http://schemas.microsoft.com/office/powerpoint/2010/main" val="14512320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hlinkClick r:id="rId3"/>
              </a:rPr>
              <a:t>CfW</a:t>
            </a:r>
            <a:r>
              <a:rPr lang="en-GB" dirty="0">
                <a:hlinkClick r:id="rId3"/>
              </a:rPr>
              <a:t> Poster Pack (en).pdf (cscjes.org.uk)</a:t>
            </a:r>
            <a:endParaRPr lang="en-GB" dirty="0"/>
          </a:p>
        </p:txBody>
      </p:sp>
      <p:sp>
        <p:nvSpPr>
          <p:cNvPr id="4" name="Slide Number Placeholder 3"/>
          <p:cNvSpPr>
            <a:spLocks noGrp="1"/>
          </p:cNvSpPr>
          <p:nvPr>
            <p:ph type="sldNum" sz="quarter" idx="5"/>
          </p:nvPr>
        </p:nvSpPr>
        <p:spPr/>
        <p:txBody>
          <a:bodyPr/>
          <a:lstStyle/>
          <a:p>
            <a:fld id="{5603C52C-5E29-41AF-BAA3-8217E886DA08}" type="slidenum">
              <a:rPr lang="en-US" smtClean="0"/>
              <a:t>5</a:t>
            </a:fld>
            <a:endParaRPr lang="en-US" dirty="0"/>
          </a:p>
        </p:txBody>
      </p:sp>
    </p:spTree>
    <p:extLst>
      <p:ext uri="{BB962C8B-B14F-4D97-AF65-F5344CB8AC3E}">
        <p14:creationId xmlns:p14="http://schemas.microsoft.com/office/powerpoint/2010/main" val="32231365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603C52C-5E29-41AF-BAA3-8217E886DA08}" type="slidenum">
              <a:rPr lang="en-US" smtClean="0"/>
              <a:t>6</a:t>
            </a:fld>
            <a:endParaRPr lang="en-US" dirty="0"/>
          </a:p>
        </p:txBody>
      </p:sp>
    </p:spTree>
    <p:extLst>
      <p:ext uri="{BB962C8B-B14F-4D97-AF65-F5344CB8AC3E}">
        <p14:creationId xmlns:p14="http://schemas.microsoft.com/office/powerpoint/2010/main" val="14891818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603C52C-5E29-41AF-BAA3-8217E886DA08}" type="slidenum">
              <a:rPr lang="en-US" smtClean="0"/>
              <a:t>16</a:t>
            </a:fld>
            <a:endParaRPr lang="en-US" dirty="0"/>
          </a:p>
        </p:txBody>
      </p:sp>
    </p:spTree>
    <p:extLst>
      <p:ext uri="{BB962C8B-B14F-4D97-AF65-F5344CB8AC3E}">
        <p14:creationId xmlns:p14="http://schemas.microsoft.com/office/powerpoint/2010/main" val="27529447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883B1D-DC06-BC89-E692-A2AB302FBB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F372A8-E857-E6C6-BFE9-78C36807B1C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982713-EE14-C9E9-EB82-7DF9565008A2}"/>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EEDBF0DF-B995-268D-CE2F-8D7DCCAA40D1}"/>
              </a:ext>
            </a:extLst>
          </p:cNvPr>
          <p:cNvSpPr>
            <a:spLocks noGrp="1"/>
          </p:cNvSpPr>
          <p:nvPr>
            <p:ph type="sldNum" sz="quarter" idx="5"/>
          </p:nvPr>
        </p:nvSpPr>
        <p:spPr/>
        <p:txBody>
          <a:bodyPr/>
          <a:lstStyle/>
          <a:p>
            <a:fld id="{5603C52C-5E29-41AF-BAA3-8217E886DA08}" type="slidenum">
              <a:rPr lang="en-US" smtClean="0"/>
              <a:t>17</a:t>
            </a:fld>
            <a:endParaRPr lang="en-US" dirty="0"/>
          </a:p>
        </p:txBody>
      </p:sp>
    </p:spTree>
    <p:extLst>
      <p:ext uri="{BB962C8B-B14F-4D97-AF65-F5344CB8AC3E}">
        <p14:creationId xmlns:p14="http://schemas.microsoft.com/office/powerpoint/2010/main" val="7559038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https://hwb.gov.wales/curriculum-for-wales/mathematics-and-numeracy/</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1F4E3B16-F2AC-4323-8003-260BD5B436E0}" type="slidenum">
              <a:rPr kumimoji="0" lang="en-GB" altLang="en-US"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18</a:t>
            </a:fld>
            <a:endParaRPr kumimoji="0" lang="en-GB"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786199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https://hwb.gov.wales/cwricwlwm-i-gymru/mathemateg-a-rhifedd/</a:t>
            </a:r>
            <a:endParaRPr lang="en-GB" dirty="0"/>
          </a:p>
        </p:txBody>
      </p:sp>
      <p:sp>
        <p:nvSpPr>
          <p:cNvPr id="4" name="Slide Number Placeholder 3"/>
          <p:cNvSpPr>
            <a:spLocks noGrp="1"/>
          </p:cNvSpPr>
          <p:nvPr>
            <p:ph type="sldNum" sz="quarter" idx="10"/>
          </p:nvPr>
        </p:nvSpPr>
        <p:spPr/>
        <p:txBody>
          <a:bodyPr/>
          <a:lstStyle/>
          <a:p>
            <a:fld id="{5603C52C-5E29-41AF-BAA3-8217E886DA08}" type="slidenum">
              <a:rPr lang="en-US" smtClean="0"/>
              <a:t>19</a:t>
            </a:fld>
            <a:endParaRPr lang="en-US" dirty="0"/>
          </a:p>
        </p:txBody>
      </p:sp>
    </p:spTree>
    <p:extLst>
      <p:ext uri="{BB962C8B-B14F-4D97-AF65-F5344CB8AC3E}">
        <p14:creationId xmlns:p14="http://schemas.microsoft.com/office/powerpoint/2010/main" val="12700936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hlinkClick r:id="rId3"/>
              </a:rPr>
              <a:t>Mathematics and Numeracy: Principles of progression - Hwb (gov.wales)</a:t>
            </a:r>
          </a:p>
          <a:p>
            <a:r>
              <a:rPr lang="en-US" dirty="0">
                <a:hlinkClick r:id="rId4"/>
              </a:rPr>
              <a:t>Mathemateg a Rhifedd: Egwyddorion cynnydd - Hwb (gov.wales)</a:t>
            </a:r>
            <a:endParaRPr lang="en-US"/>
          </a:p>
        </p:txBody>
      </p:sp>
      <p:sp>
        <p:nvSpPr>
          <p:cNvPr id="4" name="Slide Number Placeholder 3"/>
          <p:cNvSpPr>
            <a:spLocks noGrp="1"/>
          </p:cNvSpPr>
          <p:nvPr>
            <p:ph type="sldNum" sz="quarter" idx="5"/>
          </p:nvPr>
        </p:nvSpPr>
        <p:spPr/>
        <p:txBody>
          <a:bodyPr/>
          <a:lstStyle/>
          <a:p>
            <a:fld id="{5603C52C-5E29-41AF-BAA3-8217E886DA08}" type="slidenum">
              <a:rPr lang="en-US" smtClean="0"/>
              <a:t>20</a:t>
            </a:fld>
            <a:endParaRPr lang="en-US" dirty="0"/>
          </a:p>
        </p:txBody>
      </p:sp>
    </p:spTree>
    <p:extLst>
      <p:ext uri="{BB962C8B-B14F-4D97-AF65-F5344CB8AC3E}">
        <p14:creationId xmlns:p14="http://schemas.microsoft.com/office/powerpoint/2010/main" val="30113225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hlinkClick r:id="rId3"/>
              </a:rPr>
              <a:t>Mathematics and Numeracy: Principles of progression - Hwb (gov.wales)</a:t>
            </a:r>
          </a:p>
          <a:p>
            <a:r>
              <a:rPr lang="en-US" dirty="0" err="1">
                <a:hlinkClick r:id="rId4"/>
              </a:rPr>
              <a:t>Mathemateg</a:t>
            </a:r>
            <a:r>
              <a:rPr lang="en-US" dirty="0">
                <a:hlinkClick r:id="rId4"/>
              </a:rPr>
              <a:t> a Rhifedd: Egwyddorion cynnydd - Hwb (</a:t>
            </a:r>
            <a:r>
              <a:rPr lang="en-US" dirty="0" err="1">
                <a:hlinkClick r:id="rId4"/>
              </a:rPr>
              <a:t>gov.wales</a:t>
            </a:r>
            <a:r>
              <a:rPr lang="en-US" dirty="0">
                <a:hlinkClick r:id="rId4"/>
              </a:rPr>
              <a:t>)</a:t>
            </a:r>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solidFill>
                  <a:srgbClr val="FF0000"/>
                </a:solidFill>
                <a:ea typeface="+mn-lt"/>
                <a:cs typeface="+mn-lt"/>
              </a:rPr>
              <a:t>Progression</a:t>
            </a:r>
            <a:r>
              <a:rPr lang="en-GB" dirty="0">
                <a:solidFill>
                  <a:srgbClr val="FF0000"/>
                </a:solidFill>
                <a:ea typeface="+mn-lt"/>
                <a:cs typeface="+mn-lt"/>
              </a:rPr>
              <a:t> in the Mathematics and Numeracy </a:t>
            </a:r>
            <a:r>
              <a:rPr lang="en-GB" dirty="0" err="1">
                <a:solidFill>
                  <a:srgbClr val="FF0000"/>
                </a:solidFill>
                <a:ea typeface="+mn-lt"/>
                <a:cs typeface="+mn-lt"/>
              </a:rPr>
              <a:t>AoLE</a:t>
            </a:r>
            <a:r>
              <a:rPr lang="en-GB" dirty="0">
                <a:solidFill>
                  <a:srgbClr val="FF0000"/>
                </a:solidFill>
                <a:ea typeface="+mn-lt"/>
                <a:cs typeface="+mn-lt"/>
              </a:rPr>
              <a:t> involves the development of </a:t>
            </a:r>
            <a:r>
              <a:rPr lang="en-GB" b="1" dirty="0">
                <a:solidFill>
                  <a:srgbClr val="FF0000"/>
                </a:solidFill>
                <a:ea typeface="+mn-lt"/>
                <a:cs typeface="+mn-lt"/>
              </a:rPr>
              <a:t>five connected and interdependent proficiencies which have no hierarchy</a:t>
            </a:r>
            <a:r>
              <a:rPr lang="en-GB" dirty="0">
                <a:solidFill>
                  <a:srgbClr val="FF0000"/>
                </a:solidFill>
                <a:ea typeface="+mn-lt"/>
                <a:cs typeface="+mn-lt"/>
              </a:rPr>
              <a:t>. These are crucial considerations for schools when designing their curriculum to ensure the progression of learners.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solidFill>
                <a:srgbClr val="FF0000"/>
              </a:solidFill>
              <a:ea typeface="+mn-lt"/>
              <a:cs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solidFill>
                  <a:srgbClr val="1F1F1F"/>
                </a:solidFill>
                <a:cs typeface="Arial"/>
              </a:rPr>
              <a:t>Mae </a:t>
            </a:r>
            <a:r>
              <a:rPr lang="en-US" b="1" dirty="0" err="1">
                <a:solidFill>
                  <a:srgbClr val="1F1F1F"/>
                </a:solidFill>
                <a:cs typeface="Arial"/>
              </a:rPr>
              <a:t>cynnydd</a:t>
            </a:r>
            <a:r>
              <a:rPr lang="en-US" dirty="0">
                <a:solidFill>
                  <a:srgbClr val="1F1F1F"/>
                </a:solidFill>
                <a:cs typeface="Arial"/>
              </a:rPr>
              <a:t> </a:t>
            </a:r>
            <a:r>
              <a:rPr lang="en-US" dirty="0" err="1">
                <a:solidFill>
                  <a:srgbClr val="1F1F1F"/>
                </a:solidFill>
                <a:cs typeface="Arial"/>
              </a:rPr>
              <a:t>ym</a:t>
            </a:r>
            <a:r>
              <a:rPr lang="en-US" dirty="0">
                <a:solidFill>
                  <a:srgbClr val="1F1F1F"/>
                </a:solidFill>
                <a:cs typeface="Arial"/>
              </a:rPr>
              <a:t> Maes </a:t>
            </a:r>
            <a:r>
              <a:rPr lang="en-US" dirty="0" err="1">
                <a:solidFill>
                  <a:srgbClr val="1F1F1F"/>
                </a:solidFill>
                <a:cs typeface="Arial"/>
              </a:rPr>
              <a:t>Dysgu</a:t>
            </a:r>
            <a:r>
              <a:rPr lang="en-US" dirty="0">
                <a:solidFill>
                  <a:srgbClr val="1F1F1F"/>
                </a:solidFill>
                <a:cs typeface="Arial"/>
              </a:rPr>
              <a:t> a </a:t>
            </a:r>
            <a:r>
              <a:rPr lang="en-US" dirty="0" err="1">
                <a:solidFill>
                  <a:srgbClr val="1F1F1F"/>
                </a:solidFill>
                <a:cs typeface="Arial"/>
              </a:rPr>
              <a:t>Phrofiad</a:t>
            </a:r>
            <a:r>
              <a:rPr lang="en-US" dirty="0">
                <a:solidFill>
                  <a:srgbClr val="1F1F1F"/>
                </a:solidFill>
                <a:cs typeface="Arial"/>
              </a:rPr>
              <a:t> </a:t>
            </a:r>
            <a:r>
              <a:rPr lang="en-US" dirty="0" err="1">
                <a:solidFill>
                  <a:srgbClr val="1F1F1F"/>
                </a:solidFill>
                <a:cs typeface="Arial"/>
              </a:rPr>
              <a:t>Mathemateg</a:t>
            </a:r>
            <a:r>
              <a:rPr lang="en-US" dirty="0">
                <a:solidFill>
                  <a:srgbClr val="1F1F1F"/>
                </a:solidFill>
                <a:cs typeface="Arial"/>
              </a:rPr>
              <a:t> a </a:t>
            </a:r>
            <a:r>
              <a:rPr lang="en-US" dirty="0" err="1">
                <a:solidFill>
                  <a:srgbClr val="1F1F1F"/>
                </a:solidFill>
                <a:cs typeface="Arial"/>
              </a:rPr>
              <a:t>Rhifedd</a:t>
            </a:r>
            <a:r>
              <a:rPr lang="en-US" dirty="0">
                <a:solidFill>
                  <a:srgbClr val="1F1F1F"/>
                </a:solidFill>
                <a:cs typeface="Arial"/>
              </a:rPr>
              <a:t> </a:t>
            </a:r>
            <a:r>
              <a:rPr lang="en-US" b="1" dirty="0" err="1">
                <a:solidFill>
                  <a:srgbClr val="1F1F1F"/>
                </a:solidFill>
                <a:cs typeface="Arial"/>
              </a:rPr>
              <a:t>yn</a:t>
            </a:r>
            <a:r>
              <a:rPr lang="en-US" b="1" dirty="0">
                <a:solidFill>
                  <a:srgbClr val="1F1F1F"/>
                </a:solidFill>
                <a:cs typeface="Arial"/>
              </a:rPr>
              <a:t> </a:t>
            </a:r>
            <a:r>
              <a:rPr lang="en-US" dirty="0" err="1">
                <a:solidFill>
                  <a:srgbClr val="1F1F1F"/>
                </a:solidFill>
                <a:cs typeface="Arial"/>
              </a:rPr>
              <a:t>cynnwys</a:t>
            </a:r>
            <a:r>
              <a:rPr lang="en-US" dirty="0">
                <a:solidFill>
                  <a:srgbClr val="1F1F1F"/>
                </a:solidFill>
                <a:cs typeface="Arial"/>
              </a:rPr>
              <a:t> </a:t>
            </a:r>
            <a:r>
              <a:rPr lang="en-US" dirty="0" err="1">
                <a:solidFill>
                  <a:srgbClr val="1F1F1F"/>
                </a:solidFill>
                <a:cs typeface="Arial"/>
              </a:rPr>
              <a:t>datblygu</a:t>
            </a:r>
            <a:r>
              <a:rPr lang="en-US" b="1" dirty="0">
                <a:solidFill>
                  <a:srgbClr val="1F1F1F"/>
                </a:solidFill>
                <a:cs typeface="Arial"/>
              </a:rPr>
              <a:t> </a:t>
            </a:r>
            <a:r>
              <a:rPr lang="en-US" b="1" dirty="0" err="1">
                <a:solidFill>
                  <a:srgbClr val="1F1F1F"/>
                </a:solidFill>
                <a:cs typeface="Arial"/>
              </a:rPr>
              <a:t>pum</a:t>
            </a:r>
            <a:r>
              <a:rPr lang="en-US" b="1" dirty="0">
                <a:solidFill>
                  <a:srgbClr val="1F1F1F"/>
                </a:solidFill>
                <a:cs typeface="Arial"/>
              </a:rPr>
              <a:t> </a:t>
            </a:r>
            <a:r>
              <a:rPr lang="en-US" b="1" dirty="0" err="1">
                <a:solidFill>
                  <a:srgbClr val="1F1F1F"/>
                </a:solidFill>
                <a:cs typeface="Arial"/>
              </a:rPr>
              <a:t>hyfedredd</a:t>
            </a:r>
            <a:r>
              <a:rPr lang="en-US" b="1" dirty="0">
                <a:solidFill>
                  <a:srgbClr val="1F1F1F"/>
                </a:solidFill>
                <a:cs typeface="Arial"/>
              </a:rPr>
              <a:t>  </a:t>
            </a:r>
            <a:r>
              <a:rPr lang="en-US" b="1" dirty="0" err="1">
                <a:solidFill>
                  <a:srgbClr val="1F1F1F"/>
                </a:solidFill>
                <a:cs typeface="Arial"/>
              </a:rPr>
              <a:t>cysylltiedig</a:t>
            </a:r>
            <a:r>
              <a:rPr lang="en-US" b="1" dirty="0">
                <a:solidFill>
                  <a:srgbClr val="1F1F1F"/>
                </a:solidFill>
                <a:cs typeface="Arial"/>
              </a:rPr>
              <a:t> a </a:t>
            </a:r>
            <a:r>
              <a:rPr lang="en-US" b="1" dirty="0" err="1">
                <a:solidFill>
                  <a:srgbClr val="1F1F1F"/>
                </a:solidFill>
                <a:cs typeface="Arial"/>
              </a:rPr>
              <a:t>rhyngddibynnol</a:t>
            </a:r>
            <a:r>
              <a:rPr lang="en-US" b="1" dirty="0">
                <a:solidFill>
                  <a:srgbClr val="1F1F1F"/>
                </a:solidFill>
                <a:cs typeface="Arial"/>
              </a:rPr>
              <a:t>.</a:t>
            </a:r>
            <a:r>
              <a:rPr lang="en-US" dirty="0">
                <a:solidFill>
                  <a:srgbClr val="1F1F1F"/>
                </a:solidFill>
                <a:cs typeface="Arial"/>
              </a:rPr>
              <a:t> </a:t>
            </a:r>
            <a:r>
              <a:rPr lang="en-US" b="1" dirty="0" err="1">
                <a:solidFill>
                  <a:srgbClr val="1F1F1F"/>
                </a:solidFill>
                <a:cs typeface="Arial"/>
              </a:rPr>
              <a:t>Dydyn</a:t>
            </a:r>
            <a:r>
              <a:rPr lang="en-US" b="1" dirty="0">
                <a:solidFill>
                  <a:srgbClr val="1F1F1F"/>
                </a:solidFill>
                <a:cs typeface="Arial"/>
              </a:rPr>
              <a:t> </a:t>
            </a:r>
            <a:r>
              <a:rPr lang="en-US" b="1" dirty="0" err="1">
                <a:solidFill>
                  <a:srgbClr val="1F1F1F"/>
                </a:solidFill>
                <a:cs typeface="Arial"/>
              </a:rPr>
              <a:t>nhw</a:t>
            </a:r>
            <a:r>
              <a:rPr lang="en-US" b="1" dirty="0">
                <a:solidFill>
                  <a:srgbClr val="1F1F1F"/>
                </a:solidFill>
                <a:cs typeface="Arial"/>
              </a:rPr>
              <a:t> </a:t>
            </a:r>
            <a:r>
              <a:rPr lang="en-US" b="1" dirty="0" err="1">
                <a:solidFill>
                  <a:srgbClr val="1F1F1F"/>
                </a:solidFill>
                <a:cs typeface="Arial"/>
              </a:rPr>
              <a:t>ddim</a:t>
            </a:r>
            <a:r>
              <a:rPr lang="en-US" b="1" dirty="0">
                <a:solidFill>
                  <a:srgbClr val="1F1F1F"/>
                </a:solidFill>
                <a:cs typeface="Arial"/>
              </a:rPr>
              <a:t> </a:t>
            </a:r>
            <a:r>
              <a:rPr lang="en-US" b="1" dirty="0" err="1">
                <a:solidFill>
                  <a:srgbClr val="1F1F1F"/>
                </a:solidFill>
                <a:cs typeface="Arial"/>
              </a:rPr>
              <a:t>yn</a:t>
            </a:r>
            <a:r>
              <a:rPr lang="en-US" b="1" dirty="0">
                <a:solidFill>
                  <a:srgbClr val="1F1F1F"/>
                </a:solidFill>
                <a:cs typeface="Arial"/>
              </a:rPr>
              <a:t> </a:t>
            </a:r>
            <a:r>
              <a:rPr lang="en-US" b="1" dirty="0" err="1">
                <a:solidFill>
                  <a:srgbClr val="1F1F1F"/>
                </a:solidFill>
                <a:cs typeface="Arial"/>
              </a:rPr>
              <a:t>nhrefn</a:t>
            </a:r>
            <a:r>
              <a:rPr lang="en-US" b="1" dirty="0">
                <a:solidFill>
                  <a:srgbClr val="1F1F1F"/>
                </a:solidFill>
                <a:cs typeface="Arial"/>
              </a:rPr>
              <a:t> </a:t>
            </a:r>
            <a:r>
              <a:rPr lang="en-US" b="1" dirty="0" err="1">
                <a:solidFill>
                  <a:srgbClr val="1F1F1F"/>
                </a:solidFill>
                <a:cs typeface="Arial"/>
              </a:rPr>
              <a:t>pwysigrwydd</a:t>
            </a:r>
            <a:r>
              <a:rPr lang="en-US" dirty="0">
                <a:solidFill>
                  <a:srgbClr val="1F1F1F"/>
                </a:solidFill>
                <a:cs typeface="Arial"/>
              </a:rPr>
              <a:t>, ac </a:t>
            </a:r>
            <a:r>
              <a:rPr lang="en-US" dirty="0" err="1">
                <a:solidFill>
                  <a:srgbClr val="1F1F1F"/>
                </a:solidFill>
                <a:cs typeface="Arial"/>
              </a:rPr>
              <a:t>mae</a:t>
            </a:r>
            <a:r>
              <a:rPr lang="en-US" dirty="0">
                <a:solidFill>
                  <a:srgbClr val="1F1F1F"/>
                </a:solidFill>
                <a:cs typeface="Arial"/>
              </a:rPr>
              <a:t> </a:t>
            </a:r>
            <a:r>
              <a:rPr lang="en-US" dirty="0" err="1">
                <a:solidFill>
                  <a:srgbClr val="1F1F1F"/>
                </a:solidFill>
                <a:cs typeface="Arial"/>
              </a:rPr>
              <a:t>ystyried</a:t>
            </a:r>
            <a:r>
              <a:rPr lang="en-US" dirty="0">
                <a:solidFill>
                  <a:srgbClr val="1F1F1F"/>
                </a:solidFill>
                <a:cs typeface="Arial"/>
              </a:rPr>
              <a:t> yr </a:t>
            </a:r>
            <a:r>
              <a:rPr lang="en-US" dirty="0" err="1">
                <a:solidFill>
                  <a:srgbClr val="1F1F1F"/>
                </a:solidFill>
                <a:cs typeface="Arial"/>
              </a:rPr>
              <a:t>hyfedreddau</a:t>
            </a:r>
            <a:r>
              <a:rPr lang="en-US" dirty="0">
                <a:solidFill>
                  <a:srgbClr val="1F1F1F"/>
                </a:solidFill>
                <a:cs typeface="Arial"/>
              </a:rPr>
              <a:t> </a:t>
            </a:r>
            <a:r>
              <a:rPr lang="en-US" dirty="0" err="1">
                <a:solidFill>
                  <a:srgbClr val="1F1F1F"/>
                </a:solidFill>
                <a:cs typeface="Arial"/>
              </a:rPr>
              <a:t>hyn</a:t>
            </a:r>
            <a:r>
              <a:rPr lang="en-US" dirty="0">
                <a:solidFill>
                  <a:srgbClr val="1F1F1F"/>
                </a:solidFill>
                <a:cs typeface="Arial"/>
              </a:rPr>
              <a:t> </a:t>
            </a:r>
            <a:r>
              <a:rPr lang="en-US" dirty="0" err="1">
                <a:solidFill>
                  <a:srgbClr val="1F1F1F"/>
                </a:solidFill>
                <a:cs typeface="Arial"/>
              </a:rPr>
              <a:t>yn</a:t>
            </a:r>
            <a:r>
              <a:rPr lang="en-US" dirty="0">
                <a:solidFill>
                  <a:srgbClr val="1F1F1F"/>
                </a:solidFill>
                <a:cs typeface="Arial"/>
              </a:rPr>
              <a:t> </a:t>
            </a:r>
            <a:r>
              <a:rPr lang="en-US" dirty="0" err="1">
                <a:solidFill>
                  <a:srgbClr val="1F1F1F"/>
                </a:solidFill>
                <a:cs typeface="Arial"/>
              </a:rPr>
              <a:t>hollbwysig</a:t>
            </a:r>
            <a:r>
              <a:rPr lang="en-US" dirty="0">
                <a:solidFill>
                  <a:srgbClr val="1F1F1F"/>
                </a:solidFill>
                <a:cs typeface="Arial"/>
              </a:rPr>
              <a:t> </a:t>
            </a:r>
            <a:r>
              <a:rPr lang="en-US" dirty="0" err="1">
                <a:solidFill>
                  <a:srgbClr val="1F1F1F"/>
                </a:solidFill>
                <a:cs typeface="Arial"/>
              </a:rPr>
              <a:t>wrth</a:t>
            </a:r>
            <a:r>
              <a:rPr lang="en-US" dirty="0">
                <a:solidFill>
                  <a:srgbClr val="1F1F1F"/>
                </a:solidFill>
                <a:cs typeface="Arial"/>
              </a:rPr>
              <a:t> </a:t>
            </a:r>
            <a:r>
              <a:rPr lang="en-US" dirty="0" err="1">
                <a:solidFill>
                  <a:srgbClr val="1F1F1F"/>
                </a:solidFill>
                <a:cs typeface="Arial"/>
              </a:rPr>
              <a:t>i</a:t>
            </a:r>
            <a:r>
              <a:rPr lang="en-US" dirty="0">
                <a:solidFill>
                  <a:srgbClr val="1F1F1F"/>
                </a:solidFill>
                <a:cs typeface="Arial"/>
              </a:rPr>
              <a:t> </a:t>
            </a:r>
            <a:r>
              <a:rPr lang="en-US" dirty="0" err="1">
                <a:solidFill>
                  <a:srgbClr val="1F1F1F"/>
                </a:solidFill>
                <a:cs typeface="Arial"/>
              </a:rPr>
              <a:t>ysgolion</a:t>
            </a:r>
            <a:r>
              <a:rPr lang="en-US" dirty="0">
                <a:solidFill>
                  <a:srgbClr val="1F1F1F"/>
                </a:solidFill>
                <a:cs typeface="Arial"/>
              </a:rPr>
              <a:t> </a:t>
            </a:r>
            <a:r>
              <a:rPr lang="en-US" dirty="0" err="1">
                <a:solidFill>
                  <a:srgbClr val="1F1F1F"/>
                </a:solidFill>
                <a:cs typeface="Arial"/>
              </a:rPr>
              <a:t>gynllunio</a:t>
            </a:r>
            <a:r>
              <a:rPr lang="en-US" dirty="0">
                <a:solidFill>
                  <a:srgbClr val="1F1F1F"/>
                </a:solidFill>
                <a:cs typeface="Arial"/>
              </a:rPr>
              <a:t> </a:t>
            </a:r>
            <a:r>
              <a:rPr lang="en-US" dirty="0" err="1">
                <a:solidFill>
                  <a:srgbClr val="1F1F1F"/>
                </a:solidFill>
                <a:cs typeface="Arial"/>
              </a:rPr>
              <a:t>eu</a:t>
            </a:r>
            <a:r>
              <a:rPr lang="en-US" dirty="0">
                <a:solidFill>
                  <a:srgbClr val="1F1F1F"/>
                </a:solidFill>
                <a:cs typeface="Arial"/>
              </a:rPr>
              <a:t> </a:t>
            </a:r>
            <a:r>
              <a:rPr lang="en-US" dirty="0" err="1">
                <a:solidFill>
                  <a:srgbClr val="1F1F1F"/>
                </a:solidFill>
                <a:cs typeface="Arial"/>
              </a:rPr>
              <a:t>cwricwlwm</a:t>
            </a:r>
            <a:r>
              <a:rPr lang="en-US" dirty="0">
                <a:solidFill>
                  <a:srgbClr val="1F1F1F"/>
                </a:solidFill>
                <a:cs typeface="Arial"/>
              </a:rPr>
              <a:t> er </a:t>
            </a:r>
            <a:r>
              <a:rPr lang="en-US" dirty="0" err="1">
                <a:solidFill>
                  <a:srgbClr val="1F1F1F"/>
                </a:solidFill>
                <a:cs typeface="Arial"/>
              </a:rPr>
              <a:t>mwyn</a:t>
            </a:r>
            <a:r>
              <a:rPr lang="en-US" dirty="0">
                <a:solidFill>
                  <a:srgbClr val="1F1F1F"/>
                </a:solidFill>
                <a:cs typeface="Arial"/>
              </a:rPr>
              <a:t> </a:t>
            </a:r>
            <a:r>
              <a:rPr lang="en-US" dirty="0" err="1">
                <a:solidFill>
                  <a:srgbClr val="1F1F1F"/>
                </a:solidFill>
                <a:cs typeface="Arial"/>
              </a:rPr>
              <a:t>sicrhau</a:t>
            </a:r>
            <a:r>
              <a:rPr lang="en-US" dirty="0">
                <a:solidFill>
                  <a:srgbClr val="1F1F1F"/>
                </a:solidFill>
                <a:cs typeface="Arial"/>
              </a:rPr>
              <a:t> </a:t>
            </a:r>
            <a:r>
              <a:rPr lang="en-US" dirty="0" err="1">
                <a:solidFill>
                  <a:srgbClr val="1F1F1F"/>
                </a:solidFill>
                <a:cs typeface="Arial"/>
              </a:rPr>
              <a:t>cynnydd</a:t>
            </a:r>
            <a:r>
              <a:rPr lang="en-US" dirty="0">
                <a:solidFill>
                  <a:srgbClr val="1F1F1F"/>
                </a:solidFill>
                <a:cs typeface="Arial"/>
              </a:rPr>
              <a:t> </a:t>
            </a:r>
            <a:r>
              <a:rPr lang="en-US" dirty="0" err="1">
                <a:solidFill>
                  <a:srgbClr val="1F1F1F"/>
                </a:solidFill>
                <a:cs typeface="Arial"/>
              </a:rPr>
              <a:t>dysgwyr</a:t>
            </a:r>
            <a:r>
              <a:rPr lang="en-US" dirty="0">
                <a:solidFill>
                  <a:srgbClr val="1F1F1F"/>
                </a:solidFill>
                <a:cs typeface="Arial"/>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solidFill>
                <a:srgbClr val="FF0000"/>
              </a:solidFill>
            </a:endParaRPr>
          </a:p>
          <a:p>
            <a:endParaRPr lang="en-US" dirty="0"/>
          </a:p>
        </p:txBody>
      </p:sp>
      <p:sp>
        <p:nvSpPr>
          <p:cNvPr id="4" name="Slide Number Placeholder 3"/>
          <p:cNvSpPr>
            <a:spLocks noGrp="1"/>
          </p:cNvSpPr>
          <p:nvPr>
            <p:ph type="sldNum" sz="quarter" idx="5"/>
          </p:nvPr>
        </p:nvSpPr>
        <p:spPr/>
        <p:txBody>
          <a:bodyPr/>
          <a:lstStyle/>
          <a:p>
            <a:fld id="{5603C52C-5E29-41AF-BAA3-8217E886DA08}" type="slidenum">
              <a:rPr lang="en-US" smtClean="0"/>
              <a:t>21</a:t>
            </a:fld>
            <a:endParaRPr lang="en-US" dirty="0"/>
          </a:p>
        </p:txBody>
      </p:sp>
    </p:spTree>
    <p:extLst>
      <p:ext uri="{BB962C8B-B14F-4D97-AF65-F5344CB8AC3E}">
        <p14:creationId xmlns:p14="http://schemas.microsoft.com/office/powerpoint/2010/main" val="18442267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hlinkClick r:id="rId3"/>
              </a:rPr>
              <a:t>Mathematics and Numeracy: Principles of progression - Hwb (gov.wales)</a:t>
            </a:r>
          </a:p>
          <a:p>
            <a:r>
              <a:rPr lang="en-US" dirty="0">
                <a:hlinkClick r:id="rId4"/>
              </a:rPr>
              <a:t>Mathemateg a Rhifedd: Egwyddorion cynnydd - Hwb (gov.wales)</a:t>
            </a:r>
            <a:endParaRPr lang="en-US" dirty="0"/>
          </a:p>
        </p:txBody>
      </p:sp>
      <p:sp>
        <p:nvSpPr>
          <p:cNvPr id="4" name="Slide Number Placeholder 3"/>
          <p:cNvSpPr>
            <a:spLocks noGrp="1"/>
          </p:cNvSpPr>
          <p:nvPr>
            <p:ph type="sldNum" sz="quarter" idx="5"/>
          </p:nvPr>
        </p:nvSpPr>
        <p:spPr/>
        <p:txBody>
          <a:bodyPr/>
          <a:lstStyle/>
          <a:p>
            <a:fld id="{5603C52C-5E29-41AF-BAA3-8217E886DA08}" type="slidenum">
              <a:rPr lang="en-US" smtClean="0"/>
              <a:t>22</a:t>
            </a:fld>
            <a:endParaRPr lang="en-US" dirty="0"/>
          </a:p>
        </p:txBody>
      </p:sp>
    </p:spTree>
    <p:extLst>
      <p:ext uri="{BB962C8B-B14F-4D97-AF65-F5344CB8AC3E}">
        <p14:creationId xmlns:p14="http://schemas.microsoft.com/office/powerpoint/2010/main" val="26893580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59218D-7D9C-8A94-6BDD-C0EC952177F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02BD32-375E-5A88-1E06-29CDCB6635C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B82BDE8-5E3E-31B0-CBCF-FACEFBCB2145}"/>
              </a:ext>
            </a:extLst>
          </p:cNvPr>
          <p:cNvSpPr>
            <a:spLocks noGrp="1"/>
          </p:cNvSpPr>
          <p:nvPr>
            <p:ph type="body" idx="1"/>
          </p:nvPr>
        </p:nvSpPr>
        <p:spPr/>
        <p:txBody>
          <a:bodyPr/>
          <a:lstStyle/>
          <a:p>
            <a:r>
              <a:rPr lang="en-GB" dirty="0">
                <a:cs typeface="Calibri"/>
              </a:rPr>
              <a:t>Link: </a:t>
            </a:r>
            <a:r>
              <a:rPr lang="en-GB" dirty="0">
                <a:hlinkClick r:id="rId3"/>
              </a:rPr>
              <a:t>Mathematics Programme of Study: Key Stages 2 to 4 - Hwb (</a:t>
            </a:r>
            <a:r>
              <a:rPr lang="en-GB" dirty="0" err="1">
                <a:hlinkClick r:id="rId3"/>
              </a:rPr>
              <a:t>gov.wales</a:t>
            </a:r>
            <a:r>
              <a:rPr lang="en-GB" dirty="0">
                <a:hlinkClick r:id="rId3"/>
              </a:rPr>
              <a:t>)</a:t>
            </a:r>
            <a:endParaRPr lang="en-GB" dirty="0"/>
          </a:p>
          <a:p>
            <a:r>
              <a:rPr lang="en-GB" dirty="0">
                <a:cs typeface="Calibri"/>
              </a:rPr>
              <a:t>Link </a:t>
            </a:r>
            <a:r>
              <a:rPr lang="en-GB" dirty="0">
                <a:cs typeface="Calibri"/>
                <a:hlinkClick r:id="rId4"/>
              </a:rPr>
              <a:t>https</a:t>
            </a:r>
            <a:r>
              <a:rPr lang="en-GB" dirty="0">
                <a:hlinkClick r:id="rId4"/>
              </a:rPr>
              <a:t>://hwb.gov.wales/storage/e2aad4fc-faae-4054-a382-242d08ee2021/programme-of-study-for-mathematics.pdf</a:t>
            </a:r>
            <a:endParaRPr lang="en-GB" dirty="0">
              <a:cs typeface="Calibri"/>
            </a:endParaRPr>
          </a:p>
          <a:p>
            <a:pPr>
              <a:defRPr/>
            </a:pPr>
            <a:endParaRPr lang="en-GB" i="0" dirty="0">
              <a:latin typeface="Arial" panose="020B0604020202020204" pitchFamily="34" charset="0"/>
              <a:cs typeface="Arial" panose="020B0604020202020204" pitchFamily="34" charset="0"/>
            </a:endParaRPr>
          </a:p>
          <a:p>
            <a:pPr>
              <a:defRPr/>
            </a:pPr>
            <a:endParaRPr lang="en-GB" i="0" dirty="0">
              <a:latin typeface="Arial" panose="020B0604020202020204" pitchFamily="34" charset="0"/>
              <a:cs typeface="Arial" panose="020B0604020202020204" pitchFamily="34" charset="0"/>
            </a:endParaRPr>
          </a:p>
          <a:p>
            <a:pPr>
              <a:defRPr/>
            </a:pPr>
            <a:r>
              <a:rPr lang="en-GB" i="0" dirty="0">
                <a:latin typeface="Arial" panose="020B0604020202020204" pitchFamily="34" charset="0"/>
                <a:cs typeface="Arial" panose="020B0604020202020204" pitchFamily="34" charset="0"/>
              </a:rPr>
              <a:t>A frequently asked question is, ‘How is it different to the existing curriculum?’ which is a fair point given that much of the content in mathematics cannot be changed.</a:t>
            </a:r>
          </a:p>
          <a:p>
            <a:pPr>
              <a:defRPr/>
            </a:pPr>
            <a:endParaRPr lang="en-US" i="0" dirty="0">
              <a:latin typeface="Arial" panose="020B0604020202020204" pitchFamily="34" charset="0"/>
              <a:cs typeface="Arial" panose="020B0604020202020204" pitchFamily="34" charset="0"/>
            </a:endParaRPr>
          </a:p>
          <a:p>
            <a:pPr>
              <a:defRPr/>
            </a:pPr>
            <a:r>
              <a:rPr lang="en-GB" i="0" dirty="0">
                <a:latin typeface="Arial" panose="020B0604020202020204" pitchFamily="34" charset="0"/>
                <a:cs typeface="Arial" panose="020B0604020202020204" pitchFamily="34" charset="0"/>
              </a:rPr>
              <a:t>The emphasis is on the pedagogy – this will be key to making it different.  </a:t>
            </a:r>
            <a:endParaRPr lang="en-US" i="0" dirty="0">
              <a:latin typeface="Arial" panose="020B0604020202020204" pitchFamily="34" charset="0"/>
              <a:cs typeface="Arial" panose="020B0604020202020204" pitchFamily="34" charset="0"/>
            </a:endParaRPr>
          </a:p>
          <a:p>
            <a:pPr>
              <a:defRPr/>
            </a:pPr>
            <a:endParaRPr lang="en-GB" i="0" dirty="0">
              <a:latin typeface="Arial" panose="020B0604020202020204" pitchFamily="34" charset="0"/>
              <a:cs typeface="Arial" panose="020B0604020202020204" pitchFamily="34" charset="0"/>
            </a:endParaRPr>
          </a:p>
          <a:p>
            <a:pPr>
              <a:defRPr/>
            </a:pPr>
            <a:r>
              <a:rPr lang="en-GB" i="0" dirty="0">
                <a:latin typeface="Arial" panose="020B0604020202020204" pitchFamily="34" charset="0"/>
                <a:cs typeface="Arial" panose="020B0604020202020204" pitchFamily="34" charset="0"/>
              </a:rPr>
              <a:t>This is an example from the current</a:t>
            </a:r>
            <a:r>
              <a:rPr lang="en-GB" i="0" baseline="0" dirty="0">
                <a:latin typeface="Arial" panose="020B0604020202020204" pitchFamily="34" charset="0"/>
                <a:cs typeface="Arial" panose="020B0604020202020204" pitchFamily="34" charset="0"/>
              </a:rPr>
              <a:t> </a:t>
            </a:r>
            <a:r>
              <a:rPr lang="en-GB" i="0" dirty="0">
                <a:latin typeface="Arial" panose="020B0604020202020204" pitchFamily="34" charset="0"/>
                <a:cs typeface="Arial" panose="020B0604020202020204" pitchFamily="34" charset="0"/>
              </a:rPr>
              <a:t>and new curriculum for the purposes of illustration. On the left is a statement from the 2008, concept-based curriculum, which is a product curriculum. Notice that it states what the learners should do. On the right, is a statement from the new curriculum which is aligns with a process curriculum. Notice that it emphasises understanding, and while it is almost certainly true that, in developing this understanding, learners will perform the sorts of calculations specified in the 2008 curriculum, the new curriculum demands more.</a:t>
            </a:r>
          </a:p>
          <a:p>
            <a:endParaRPr lang="en-GB" dirty="0"/>
          </a:p>
        </p:txBody>
      </p:sp>
      <p:sp>
        <p:nvSpPr>
          <p:cNvPr id="4" name="Slide Number Placeholder 3">
            <a:extLst>
              <a:ext uri="{FF2B5EF4-FFF2-40B4-BE49-F238E27FC236}">
                <a16:creationId xmlns:a16="http://schemas.microsoft.com/office/drawing/2014/main" id="{35F66116-59CB-586C-DC2F-3ED4D43C97F9}"/>
              </a:ext>
            </a:extLst>
          </p:cNvPr>
          <p:cNvSpPr>
            <a:spLocks noGrp="1"/>
          </p:cNvSpPr>
          <p:nvPr>
            <p:ph type="sldNum" sz="quarter" idx="5"/>
          </p:nvPr>
        </p:nvSpPr>
        <p:spPr/>
        <p:txBody>
          <a:bodyPr/>
          <a:lstStyle/>
          <a:p>
            <a:fld id="{5603C52C-5E29-41AF-BAA3-8217E886DA08}" type="slidenum">
              <a:rPr lang="en-US" smtClean="0"/>
              <a:t>23</a:t>
            </a:fld>
            <a:endParaRPr lang="en-US" dirty="0"/>
          </a:p>
        </p:txBody>
      </p:sp>
    </p:spTree>
    <p:extLst>
      <p:ext uri="{BB962C8B-B14F-4D97-AF65-F5344CB8AC3E}">
        <p14:creationId xmlns:p14="http://schemas.microsoft.com/office/powerpoint/2010/main" val="39783867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946C89-5B19-E277-B70F-094F9331AA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092E91B-4A49-1695-E1B2-0BBFE878802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D4B2458-77A1-62F7-1DD6-69B26552DA41}"/>
              </a:ext>
            </a:extLst>
          </p:cNvPr>
          <p:cNvSpPr>
            <a:spLocks noGrp="1"/>
          </p:cNvSpPr>
          <p:nvPr>
            <p:ph type="body" idx="1"/>
          </p:nvPr>
        </p:nvSpPr>
        <p:spPr/>
        <p:txBody>
          <a:bodyPr/>
          <a:lstStyle/>
          <a:p>
            <a:endParaRPr lang="cy-GB" sz="1200" kern="1200" dirty="0">
              <a:solidFill>
                <a:schemeClr val="tx1"/>
              </a:solidFill>
              <a:effectLst/>
              <a:latin typeface="+mn-lt"/>
              <a:ea typeface="+mn-ea"/>
              <a:cs typeface="+mn-cs"/>
            </a:endParaRPr>
          </a:p>
          <a:p>
            <a:r>
              <a:rPr lang="cy-GB" sz="1200" i="0" kern="1200" dirty="0">
                <a:solidFill>
                  <a:schemeClr val="tx1"/>
                </a:solidFill>
                <a:effectLst/>
                <a:latin typeface="+mn-lt"/>
                <a:ea typeface="+mn-ea"/>
                <a:cs typeface="+mn-cs"/>
              </a:rPr>
              <a:t>Un o'r cwestiynau cyffredin yw 'Sut mae'n wahanol i'r cwricwlwm sydd eisoes yn bodoli?' sy'n ddigon teg o ystyried na ellir newid cryn dipyn o'r cynnwys mewn mathemateg. </a:t>
            </a:r>
            <a:endParaRPr lang="en-GB" sz="1200" i="0" kern="1200" dirty="0">
              <a:solidFill>
                <a:schemeClr val="tx1"/>
              </a:solidFill>
              <a:effectLst/>
              <a:latin typeface="+mn-lt"/>
              <a:ea typeface="+mn-ea"/>
              <a:cs typeface="+mn-cs"/>
            </a:endParaRPr>
          </a:p>
          <a:p>
            <a:r>
              <a:rPr lang="en-GB" sz="1200" i="0" kern="1200" dirty="0">
                <a:solidFill>
                  <a:schemeClr val="tx1"/>
                </a:solidFill>
                <a:effectLst/>
                <a:latin typeface="+mn-lt"/>
                <a:ea typeface="+mn-ea"/>
                <a:cs typeface="+mn-cs"/>
              </a:rPr>
              <a:t> </a:t>
            </a:r>
          </a:p>
          <a:p>
            <a:r>
              <a:rPr lang="cy-GB" sz="1200" i="0" kern="1200" dirty="0">
                <a:solidFill>
                  <a:schemeClr val="tx1"/>
                </a:solidFill>
                <a:effectLst/>
                <a:latin typeface="+mn-lt"/>
                <a:ea typeface="+mn-ea"/>
                <a:cs typeface="+mn-cs"/>
              </a:rPr>
              <a:t>Mae'r pwyslais ar addysgeg – bydd hyn yn allweddol i'w wneud yn wahanol. </a:t>
            </a:r>
            <a:endParaRPr lang="en-GB" sz="1200" i="0" kern="1200" dirty="0">
              <a:solidFill>
                <a:schemeClr val="tx1"/>
              </a:solidFill>
              <a:effectLst/>
              <a:latin typeface="+mn-lt"/>
              <a:ea typeface="+mn-ea"/>
              <a:cs typeface="+mn-cs"/>
            </a:endParaRPr>
          </a:p>
          <a:p>
            <a:r>
              <a:rPr lang="en-GB" sz="1200" i="0" kern="1200" dirty="0">
                <a:solidFill>
                  <a:schemeClr val="tx1"/>
                </a:solidFill>
                <a:effectLst/>
                <a:latin typeface="+mn-lt"/>
                <a:ea typeface="+mn-ea"/>
                <a:cs typeface="+mn-cs"/>
              </a:rPr>
              <a:t> </a:t>
            </a:r>
          </a:p>
          <a:p>
            <a:r>
              <a:rPr lang="cy-GB" sz="1200" i="0" kern="1200" dirty="0">
                <a:solidFill>
                  <a:schemeClr val="tx1"/>
                </a:solidFill>
                <a:effectLst/>
                <a:latin typeface="+mn-lt"/>
                <a:ea typeface="+mn-ea"/>
                <a:cs typeface="+mn-cs"/>
              </a:rPr>
              <a:t>Dyma enghraifft o'r cwricwlwm blaenorol a'r cwricwlwm newydd er mwyn dangos hyn. Mae'r enghraifft ar y chwith yn ddatganiad o'r cwricwlwm blaenorol, a oedd yn seiliedig ar gysyniadau, sef cwricwlwm cynnyrch. Sylwch ei fod yn nodi'r hyn y dylai dysgwyr ei wneud. Mae'r enghraifft ar y dde yn ddatganiad o'r cwricwlwm newydd, sef cwricwlwm proses. Sylwch ei fod yn rhoi pwyslais ar ddealltwriaeth, ac er ei fod bron yn bendant yn wir y bydd dysgwyr, drwy feithrin y fath ddealltwriaeth, yn cyflawni'r mathau o gyfrifiadau a nodir yn y cwricwlwm blaenorol, mae'r cwricwlwm newydd yn gofyn am fwy. </a:t>
            </a:r>
            <a:endParaRPr lang="en-GB" sz="1200" i="0" kern="1200" dirty="0">
              <a:solidFill>
                <a:schemeClr val="tx1"/>
              </a:solidFill>
              <a:effectLst/>
              <a:latin typeface="+mn-lt"/>
              <a:ea typeface="+mn-ea"/>
              <a:cs typeface="+mn-cs"/>
            </a:endParaRPr>
          </a:p>
          <a:p>
            <a:endParaRPr lang="en-GB" dirty="0"/>
          </a:p>
        </p:txBody>
      </p:sp>
      <p:sp>
        <p:nvSpPr>
          <p:cNvPr id="4" name="Slide Number Placeholder 3">
            <a:extLst>
              <a:ext uri="{FF2B5EF4-FFF2-40B4-BE49-F238E27FC236}">
                <a16:creationId xmlns:a16="http://schemas.microsoft.com/office/drawing/2014/main" id="{1D56B3B8-7259-F5CB-112E-880A7BB516C7}"/>
              </a:ext>
            </a:extLst>
          </p:cNvPr>
          <p:cNvSpPr>
            <a:spLocks noGrp="1"/>
          </p:cNvSpPr>
          <p:nvPr>
            <p:ph type="sldNum" sz="quarter" idx="5"/>
          </p:nvPr>
        </p:nvSpPr>
        <p:spPr/>
        <p:txBody>
          <a:bodyPr/>
          <a:lstStyle/>
          <a:p>
            <a:fld id="{5603C52C-5E29-41AF-BAA3-8217E886DA08}" type="slidenum">
              <a:rPr lang="en-US" smtClean="0"/>
              <a:t>24</a:t>
            </a:fld>
            <a:endParaRPr lang="en-US" dirty="0"/>
          </a:p>
        </p:txBody>
      </p:sp>
    </p:spTree>
    <p:extLst>
      <p:ext uri="{BB962C8B-B14F-4D97-AF65-F5344CB8AC3E}">
        <p14:creationId xmlns:p14="http://schemas.microsoft.com/office/powerpoint/2010/main" val="28425814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300D73-6C0F-C244-28D8-169F488933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555E18-8028-3C58-1AA6-29CC55773E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0D8C21F-20C0-760B-2BFF-F02D3B0C1B8A}"/>
              </a:ext>
            </a:extLst>
          </p:cNvPr>
          <p:cNvSpPr>
            <a:spLocks noGrp="1"/>
          </p:cNvSpPr>
          <p:nvPr>
            <p:ph type="body" idx="1"/>
          </p:nvPr>
        </p:nvSpPr>
        <p:spPr/>
        <p:txBody>
          <a:bodyPr/>
          <a:lstStyle/>
          <a:p>
            <a:endParaRPr lang="cy-GB" sz="1200" kern="1200" dirty="0">
              <a:solidFill>
                <a:schemeClr val="tx1"/>
              </a:solidFill>
              <a:effectLst/>
              <a:latin typeface="+mn-lt"/>
              <a:ea typeface="+mn-ea"/>
              <a:cs typeface="+mn-cs"/>
            </a:endParaRPr>
          </a:p>
          <a:p>
            <a:r>
              <a:rPr lang="cy-GB" sz="1200" i="0" kern="1200" dirty="0">
                <a:solidFill>
                  <a:schemeClr val="tx1"/>
                </a:solidFill>
                <a:effectLst/>
                <a:latin typeface="+mn-lt"/>
                <a:ea typeface="+mn-ea"/>
                <a:cs typeface="+mn-cs"/>
              </a:rPr>
              <a:t>Un o'r cwestiynau cyffredin yw 'Sut mae'n wahanol i'r cwricwlwm sydd eisoes yn bodoli?' sy'n ddigon teg o ystyried na ellir newid cryn dipyn o'r cynnwys mewn mathemateg. </a:t>
            </a:r>
            <a:endParaRPr lang="en-GB" sz="1200" i="0" kern="1200" dirty="0">
              <a:solidFill>
                <a:schemeClr val="tx1"/>
              </a:solidFill>
              <a:effectLst/>
              <a:latin typeface="+mn-lt"/>
              <a:ea typeface="+mn-ea"/>
              <a:cs typeface="+mn-cs"/>
            </a:endParaRPr>
          </a:p>
          <a:p>
            <a:r>
              <a:rPr lang="en-GB" sz="1200" i="0" kern="1200" dirty="0">
                <a:solidFill>
                  <a:schemeClr val="tx1"/>
                </a:solidFill>
                <a:effectLst/>
                <a:latin typeface="+mn-lt"/>
                <a:ea typeface="+mn-ea"/>
                <a:cs typeface="+mn-cs"/>
              </a:rPr>
              <a:t> </a:t>
            </a:r>
          </a:p>
          <a:p>
            <a:r>
              <a:rPr lang="cy-GB" sz="1200" i="0" kern="1200" dirty="0">
                <a:solidFill>
                  <a:schemeClr val="tx1"/>
                </a:solidFill>
                <a:effectLst/>
                <a:latin typeface="+mn-lt"/>
                <a:ea typeface="+mn-ea"/>
                <a:cs typeface="+mn-cs"/>
              </a:rPr>
              <a:t>Mae'r pwyslais ar addysgeg – bydd hyn yn allweddol i'w wneud yn wahanol. </a:t>
            </a:r>
            <a:endParaRPr lang="en-GB" sz="1200" i="0" kern="1200" dirty="0">
              <a:solidFill>
                <a:schemeClr val="tx1"/>
              </a:solidFill>
              <a:effectLst/>
              <a:latin typeface="+mn-lt"/>
              <a:ea typeface="+mn-ea"/>
              <a:cs typeface="+mn-cs"/>
            </a:endParaRPr>
          </a:p>
          <a:p>
            <a:r>
              <a:rPr lang="en-GB" sz="1200" i="0" kern="1200" dirty="0">
                <a:solidFill>
                  <a:schemeClr val="tx1"/>
                </a:solidFill>
                <a:effectLst/>
                <a:latin typeface="+mn-lt"/>
                <a:ea typeface="+mn-ea"/>
                <a:cs typeface="+mn-cs"/>
              </a:rPr>
              <a:t> </a:t>
            </a:r>
          </a:p>
          <a:p>
            <a:r>
              <a:rPr lang="cy-GB" sz="1200" i="0" kern="1200" dirty="0">
                <a:solidFill>
                  <a:schemeClr val="tx1"/>
                </a:solidFill>
                <a:effectLst/>
                <a:latin typeface="+mn-lt"/>
                <a:ea typeface="+mn-ea"/>
                <a:cs typeface="+mn-cs"/>
              </a:rPr>
              <a:t>Dyma enghraifft o'r cwricwlwm blaenorol a'r cwricwlwm newydd er mwyn dangos hyn. Mae'r enghraifft ar y chwith yn ddatganiad o'r cwricwlwm blaenorol, a oedd yn seiliedig ar gysyniadau, sef cwricwlwm cynnyrch. Sylwch ei fod yn nodi'r hyn y dylai dysgwyr ei wneud. Mae'r enghraifft ar y dde yn ddatganiad o'r cwricwlwm newydd, sef cwricwlwm proses. Sylwch ei fod yn rhoi pwyslais ar ddealltwriaeth, ac er ei fod bron yn bendant yn wir y bydd dysgwyr, drwy feithrin y fath ddealltwriaeth, yn cyflawni'r mathau o gyfrifiadau a nodir yn y cwricwlwm blaenorol, mae'r cwricwlwm newydd yn gofyn am fwy. </a:t>
            </a:r>
            <a:endParaRPr lang="en-GB" sz="1200" i="0" kern="1200" dirty="0">
              <a:solidFill>
                <a:schemeClr val="tx1"/>
              </a:solidFill>
              <a:effectLst/>
              <a:latin typeface="+mn-lt"/>
              <a:ea typeface="+mn-ea"/>
              <a:cs typeface="+mn-cs"/>
            </a:endParaRPr>
          </a:p>
          <a:p>
            <a:endParaRPr lang="en-GB" dirty="0"/>
          </a:p>
        </p:txBody>
      </p:sp>
      <p:sp>
        <p:nvSpPr>
          <p:cNvPr id="4" name="Slide Number Placeholder 3">
            <a:extLst>
              <a:ext uri="{FF2B5EF4-FFF2-40B4-BE49-F238E27FC236}">
                <a16:creationId xmlns:a16="http://schemas.microsoft.com/office/drawing/2014/main" id="{660B03EA-C269-6023-B59F-765FFA2F9833}"/>
              </a:ext>
            </a:extLst>
          </p:cNvPr>
          <p:cNvSpPr>
            <a:spLocks noGrp="1"/>
          </p:cNvSpPr>
          <p:nvPr>
            <p:ph type="sldNum" sz="quarter" idx="5"/>
          </p:nvPr>
        </p:nvSpPr>
        <p:spPr/>
        <p:txBody>
          <a:bodyPr/>
          <a:lstStyle/>
          <a:p>
            <a:fld id="{5603C52C-5E29-41AF-BAA3-8217E886DA08}" type="slidenum">
              <a:rPr lang="en-US" smtClean="0"/>
              <a:t>25</a:t>
            </a:fld>
            <a:endParaRPr lang="en-US" dirty="0"/>
          </a:p>
        </p:txBody>
      </p:sp>
    </p:spTree>
    <p:extLst>
      <p:ext uri="{BB962C8B-B14F-4D97-AF65-F5344CB8AC3E}">
        <p14:creationId xmlns:p14="http://schemas.microsoft.com/office/powerpoint/2010/main" val="42153200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2004AD-FA57-2802-19A0-4837C9E410E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597B707-542F-F7EC-08CC-FCDE03AB977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8B54E1A-DB9C-2813-9474-AFC6C92D8C17}"/>
              </a:ext>
            </a:extLst>
          </p:cNvPr>
          <p:cNvSpPr>
            <a:spLocks noGrp="1"/>
          </p:cNvSpPr>
          <p:nvPr>
            <p:ph type="body" idx="1"/>
          </p:nvPr>
        </p:nvSpPr>
        <p:spPr/>
        <p:txBody>
          <a:bodyPr/>
          <a:lstStyle/>
          <a:p>
            <a:endParaRPr lang="cy-GB" sz="1200" kern="1200" dirty="0">
              <a:solidFill>
                <a:schemeClr val="tx1"/>
              </a:solidFill>
              <a:effectLst/>
              <a:latin typeface="+mn-lt"/>
              <a:ea typeface="+mn-ea"/>
              <a:cs typeface="+mn-cs"/>
            </a:endParaRPr>
          </a:p>
          <a:p>
            <a:r>
              <a:rPr lang="cy-GB" sz="1200" i="0" kern="1200" dirty="0">
                <a:solidFill>
                  <a:schemeClr val="tx1"/>
                </a:solidFill>
                <a:effectLst/>
                <a:latin typeface="+mn-lt"/>
                <a:ea typeface="+mn-ea"/>
                <a:cs typeface="+mn-cs"/>
              </a:rPr>
              <a:t>Un o'r cwestiynau cyffredin yw 'Sut mae'n wahanol i'r cwricwlwm sydd eisoes yn bodoli?' sy'n ddigon teg o ystyried na ellir newid cryn dipyn o'r cynnwys mewn mathemateg. </a:t>
            </a:r>
            <a:endParaRPr lang="en-GB" sz="1200" i="0" kern="1200" dirty="0">
              <a:solidFill>
                <a:schemeClr val="tx1"/>
              </a:solidFill>
              <a:effectLst/>
              <a:latin typeface="+mn-lt"/>
              <a:ea typeface="+mn-ea"/>
              <a:cs typeface="+mn-cs"/>
            </a:endParaRPr>
          </a:p>
          <a:p>
            <a:r>
              <a:rPr lang="en-GB" sz="1200" i="0" kern="1200" dirty="0">
                <a:solidFill>
                  <a:schemeClr val="tx1"/>
                </a:solidFill>
                <a:effectLst/>
                <a:latin typeface="+mn-lt"/>
                <a:ea typeface="+mn-ea"/>
                <a:cs typeface="+mn-cs"/>
              </a:rPr>
              <a:t> </a:t>
            </a:r>
          </a:p>
          <a:p>
            <a:r>
              <a:rPr lang="cy-GB" sz="1200" i="0" kern="1200" dirty="0">
                <a:solidFill>
                  <a:schemeClr val="tx1"/>
                </a:solidFill>
                <a:effectLst/>
                <a:latin typeface="+mn-lt"/>
                <a:ea typeface="+mn-ea"/>
                <a:cs typeface="+mn-cs"/>
              </a:rPr>
              <a:t>Mae'r pwyslais ar addysgeg – bydd hyn yn allweddol i'w wneud yn wahanol. </a:t>
            </a:r>
            <a:endParaRPr lang="en-GB" sz="1200" i="0" kern="1200" dirty="0">
              <a:solidFill>
                <a:schemeClr val="tx1"/>
              </a:solidFill>
              <a:effectLst/>
              <a:latin typeface="+mn-lt"/>
              <a:ea typeface="+mn-ea"/>
              <a:cs typeface="+mn-cs"/>
            </a:endParaRPr>
          </a:p>
          <a:p>
            <a:r>
              <a:rPr lang="en-GB" sz="1200" i="0" kern="1200" dirty="0">
                <a:solidFill>
                  <a:schemeClr val="tx1"/>
                </a:solidFill>
                <a:effectLst/>
                <a:latin typeface="+mn-lt"/>
                <a:ea typeface="+mn-ea"/>
                <a:cs typeface="+mn-cs"/>
              </a:rPr>
              <a:t> </a:t>
            </a:r>
          </a:p>
          <a:p>
            <a:r>
              <a:rPr lang="cy-GB" sz="1200" i="0" kern="1200" dirty="0">
                <a:solidFill>
                  <a:schemeClr val="tx1"/>
                </a:solidFill>
                <a:effectLst/>
                <a:latin typeface="+mn-lt"/>
                <a:ea typeface="+mn-ea"/>
                <a:cs typeface="+mn-cs"/>
              </a:rPr>
              <a:t>Dyma enghraifft o'r cwricwlwm blaenorol a'r cwricwlwm newydd er mwyn dangos hyn. Mae'r enghraifft ar y chwith yn ddatganiad o'r cwricwlwm blaenorol, a oedd yn seiliedig ar gysyniadau, sef cwricwlwm cynnyrch. Sylwch ei fod yn nodi'r hyn y dylai dysgwyr ei wneud. Mae'r enghraifft ar y dde yn ddatganiad o'r cwricwlwm newydd, sef cwricwlwm proses. Sylwch ei fod yn rhoi pwyslais ar ddealltwriaeth, ac er ei fod bron yn bendant yn wir y bydd dysgwyr, drwy feithrin y fath ddealltwriaeth, yn cyflawni'r mathau o gyfrifiadau a nodir yn y cwricwlwm blaenorol, mae'r cwricwlwm newydd yn gofyn am fwy. </a:t>
            </a:r>
            <a:endParaRPr lang="en-GB" sz="1200" i="0" kern="1200" dirty="0">
              <a:solidFill>
                <a:schemeClr val="tx1"/>
              </a:solidFill>
              <a:effectLst/>
              <a:latin typeface="+mn-lt"/>
              <a:ea typeface="+mn-ea"/>
              <a:cs typeface="+mn-cs"/>
            </a:endParaRPr>
          </a:p>
          <a:p>
            <a:endParaRPr lang="en-GB" dirty="0"/>
          </a:p>
        </p:txBody>
      </p:sp>
      <p:sp>
        <p:nvSpPr>
          <p:cNvPr id="4" name="Slide Number Placeholder 3">
            <a:extLst>
              <a:ext uri="{FF2B5EF4-FFF2-40B4-BE49-F238E27FC236}">
                <a16:creationId xmlns:a16="http://schemas.microsoft.com/office/drawing/2014/main" id="{D37F4F62-A80D-2E4E-776D-47823F177217}"/>
              </a:ext>
            </a:extLst>
          </p:cNvPr>
          <p:cNvSpPr>
            <a:spLocks noGrp="1"/>
          </p:cNvSpPr>
          <p:nvPr>
            <p:ph type="sldNum" sz="quarter" idx="5"/>
          </p:nvPr>
        </p:nvSpPr>
        <p:spPr/>
        <p:txBody>
          <a:bodyPr/>
          <a:lstStyle/>
          <a:p>
            <a:fld id="{5603C52C-5E29-41AF-BAA3-8217E886DA08}" type="slidenum">
              <a:rPr lang="en-US" smtClean="0"/>
              <a:t>26</a:t>
            </a:fld>
            <a:endParaRPr lang="en-US" dirty="0"/>
          </a:p>
        </p:txBody>
      </p:sp>
    </p:spTree>
    <p:extLst>
      <p:ext uri="{BB962C8B-B14F-4D97-AF65-F5344CB8AC3E}">
        <p14:creationId xmlns:p14="http://schemas.microsoft.com/office/powerpoint/2010/main" val="22317933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59D1FE-40D6-B004-B81F-C570EEA3D45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E7FAF7-B979-DF56-48E3-D5C5D3598B8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03D55D7-46E7-BF52-E47F-D4D4F52A3009}"/>
              </a:ext>
            </a:extLst>
          </p:cNvPr>
          <p:cNvSpPr>
            <a:spLocks noGrp="1"/>
          </p:cNvSpPr>
          <p:nvPr>
            <p:ph type="body" idx="1"/>
          </p:nvPr>
        </p:nvSpPr>
        <p:spPr/>
        <p:txBody>
          <a:bodyPr/>
          <a:lstStyle/>
          <a:p>
            <a:r>
              <a:rPr lang="en-US" dirty="0">
                <a:hlinkClick r:id="rId3"/>
              </a:rPr>
              <a:t>Mathematics and Numeracy: Principles of progression - Hwb (gov.wales)</a:t>
            </a:r>
          </a:p>
          <a:p>
            <a:r>
              <a:rPr lang="en-US" dirty="0" err="1">
                <a:hlinkClick r:id="rId4"/>
              </a:rPr>
              <a:t>Mathemateg</a:t>
            </a:r>
            <a:r>
              <a:rPr lang="en-US" dirty="0">
                <a:hlinkClick r:id="rId4"/>
              </a:rPr>
              <a:t> a Rhifedd: Egwyddorion cynnydd - Hwb (</a:t>
            </a:r>
            <a:r>
              <a:rPr lang="en-US" dirty="0" err="1">
                <a:hlinkClick r:id="rId4"/>
              </a:rPr>
              <a:t>gov.wales</a:t>
            </a:r>
            <a:r>
              <a:rPr lang="en-US" dirty="0">
                <a:hlinkClick r:id="rId4"/>
              </a:rPr>
              <a:t>)</a:t>
            </a:r>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solidFill>
                  <a:srgbClr val="FF0000"/>
                </a:solidFill>
                <a:ea typeface="+mn-lt"/>
                <a:cs typeface="+mn-lt"/>
              </a:rPr>
              <a:t>Progression</a:t>
            </a:r>
            <a:r>
              <a:rPr lang="en-GB" dirty="0">
                <a:solidFill>
                  <a:srgbClr val="FF0000"/>
                </a:solidFill>
                <a:ea typeface="+mn-lt"/>
                <a:cs typeface="+mn-lt"/>
              </a:rPr>
              <a:t> in the Mathematics and Numeracy </a:t>
            </a:r>
            <a:r>
              <a:rPr lang="en-GB" dirty="0" err="1">
                <a:solidFill>
                  <a:srgbClr val="FF0000"/>
                </a:solidFill>
                <a:ea typeface="+mn-lt"/>
                <a:cs typeface="+mn-lt"/>
              </a:rPr>
              <a:t>AoLE</a:t>
            </a:r>
            <a:r>
              <a:rPr lang="en-GB" dirty="0">
                <a:solidFill>
                  <a:srgbClr val="FF0000"/>
                </a:solidFill>
                <a:ea typeface="+mn-lt"/>
                <a:cs typeface="+mn-lt"/>
              </a:rPr>
              <a:t> involves the development of </a:t>
            </a:r>
            <a:r>
              <a:rPr lang="en-GB" b="1" dirty="0">
                <a:solidFill>
                  <a:srgbClr val="FF0000"/>
                </a:solidFill>
                <a:ea typeface="+mn-lt"/>
                <a:cs typeface="+mn-lt"/>
              </a:rPr>
              <a:t>five connected and interdependent proficiencies which have no hierarchy</a:t>
            </a:r>
            <a:r>
              <a:rPr lang="en-GB" dirty="0">
                <a:solidFill>
                  <a:srgbClr val="FF0000"/>
                </a:solidFill>
                <a:ea typeface="+mn-lt"/>
                <a:cs typeface="+mn-lt"/>
              </a:rPr>
              <a:t>. These are crucial considerations for schools when designing their curriculum to ensure the progression of learners.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solidFill>
                <a:srgbClr val="FF0000"/>
              </a:solidFill>
              <a:ea typeface="+mn-lt"/>
              <a:cs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solidFill>
                  <a:srgbClr val="1F1F1F"/>
                </a:solidFill>
                <a:cs typeface="Arial"/>
              </a:rPr>
              <a:t>Mae </a:t>
            </a:r>
            <a:r>
              <a:rPr lang="en-US" b="1" dirty="0" err="1">
                <a:solidFill>
                  <a:srgbClr val="1F1F1F"/>
                </a:solidFill>
                <a:cs typeface="Arial"/>
              </a:rPr>
              <a:t>cynnydd</a:t>
            </a:r>
            <a:r>
              <a:rPr lang="en-US" dirty="0">
                <a:solidFill>
                  <a:srgbClr val="1F1F1F"/>
                </a:solidFill>
                <a:cs typeface="Arial"/>
              </a:rPr>
              <a:t> </a:t>
            </a:r>
            <a:r>
              <a:rPr lang="en-US" dirty="0" err="1">
                <a:solidFill>
                  <a:srgbClr val="1F1F1F"/>
                </a:solidFill>
                <a:cs typeface="Arial"/>
              </a:rPr>
              <a:t>ym</a:t>
            </a:r>
            <a:r>
              <a:rPr lang="en-US" dirty="0">
                <a:solidFill>
                  <a:srgbClr val="1F1F1F"/>
                </a:solidFill>
                <a:cs typeface="Arial"/>
              </a:rPr>
              <a:t> Maes </a:t>
            </a:r>
            <a:r>
              <a:rPr lang="en-US" dirty="0" err="1">
                <a:solidFill>
                  <a:srgbClr val="1F1F1F"/>
                </a:solidFill>
                <a:cs typeface="Arial"/>
              </a:rPr>
              <a:t>Dysgu</a:t>
            </a:r>
            <a:r>
              <a:rPr lang="en-US" dirty="0">
                <a:solidFill>
                  <a:srgbClr val="1F1F1F"/>
                </a:solidFill>
                <a:cs typeface="Arial"/>
              </a:rPr>
              <a:t> a </a:t>
            </a:r>
            <a:r>
              <a:rPr lang="en-US" dirty="0" err="1">
                <a:solidFill>
                  <a:srgbClr val="1F1F1F"/>
                </a:solidFill>
                <a:cs typeface="Arial"/>
              </a:rPr>
              <a:t>Phrofiad</a:t>
            </a:r>
            <a:r>
              <a:rPr lang="en-US" dirty="0">
                <a:solidFill>
                  <a:srgbClr val="1F1F1F"/>
                </a:solidFill>
                <a:cs typeface="Arial"/>
              </a:rPr>
              <a:t> </a:t>
            </a:r>
            <a:r>
              <a:rPr lang="en-US" dirty="0" err="1">
                <a:solidFill>
                  <a:srgbClr val="1F1F1F"/>
                </a:solidFill>
                <a:cs typeface="Arial"/>
              </a:rPr>
              <a:t>Mathemateg</a:t>
            </a:r>
            <a:r>
              <a:rPr lang="en-US" dirty="0">
                <a:solidFill>
                  <a:srgbClr val="1F1F1F"/>
                </a:solidFill>
                <a:cs typeface="Arial"/>
              </a:rPr>
              <a:t> a </a:t>
            </a:r>
            <a:r>
              <a:rPr lang="en-US" dirty="0" err="1">
                <a:solidFill>
                  <a:srgbClr val="1F1F1F"/>
                </a:solidFill>
                <a:cs typeface="Arial"/>
              </a:rPr>
              <a:t>Rhifedd</a:t>
            </a:r>
            <a:r>
              <a:rPr lang="en-US" dirty="0">
                <a:solidFill>
                  <a:srgbClr val="1F1F1F"/>
                </a:solidFill>
                <a:cs typeface="Arial"/>
              </a:rPr>
              <a:t> </a:t>
            </a:r>
            <a:r>
              <a:rPr lang="en-US" b="1" dirty="0" err="1">
                <a:solidFill>
                  <a:srgbClr val="1F1F1F"/>
                </a:solidFill>
                <a:cs typeface="Arial"/>
              </a:rPr>
              <a:t>yn</a:t>
            </a:r>
            <a:r>
              <a:rPr lang="en-US" b="1" dirty="0">
                <a:solidFill>
                  <a:srgbClr val="1F1F1F"/>
                </a:solidFill>
                <a:cs typeface="Arial"/>
              </a:rPr>
              <a:t> </a:t>
            </a:r>
            <a:r>
              <a:rPr lang="en-US" dirty="0" err="1">
                <a:solidFill>
                  <a:srgbClr val="1F1F1F"/>
                </a:solidFill>
                <a:cs typeface="Arial"/>
              </a:rPr>
              <a:t>cynnwys</a:t>
            </a:r>
            <a:r>
              <a:rPr lang="en-US" dirty="0">
                <a:solidFill>
                  <a:srgbClr val="1F1F1F"/>
                </a:solidFill>
                <a:cs typeface="Arial"/>
              </a:rPr>
              <a:t> </a:t>
            </a:r>
            <a:r>
              <a:rPr lang="en-US" dirty="0" err="1">
                <a:solidFill>
                  <a:srgbClr val="1F1F1F"/>
                </a:solidFill>
                <a:cs typeface="Arial"/>
              </a:rPr>
              <a:t>datblygu</a:t>
            </a:r>
            <a:r>
              <a:rPr lang="en-US" b="1" dirty="0">
                <a:solidFill>
                  <a:srgbClr val="1F1F1F"/>
                </a:solidFill>
                <a:cs typeface="Arial"/>
              </a:rPr>
              <a:t> </a:t>
            </a:r>
            <a:r>
              <a:rPr lang="en-US" b="1" dirty="0" err="1">
                <a:solidFill>
                  <a:srgbClr val="1F1F1F"/>
                </a:solidFill>
                <a:cs typeface="Arial"/>
              </a:rPr>
              <a:t>pum</a:t>
            </a:r>
            <a:r>
              <a:rPr lang="en-US" b="1" dirty="0">
                <a:solidFill>
                  <a:srgbClr val="1F1F1F"/>
                </a:solidFill>
                <a:cs typeface="Arial"/>
              </a:rPr>
              <a:t> </a:t>
            </a:r>
            <a:r>
              <a:rPr lang="en-US" b="1" dirty="0" err="1">
                <a:solidFill>
                  <a:srgbClr val="1F1F1F"/>
                </a:solidFill>
                <a:cs typeface="Arial"/>
              </a:rPr>
              <a:t>hyfedredd</a:t>
            </a:r>
            <a:r>
              <a:rPr lang="en-US" b="1" dirty="0">
                <a:solidFill>
                  <a:srgbClr val="1F1F1F"/>
                </a:solidFill>
                <a:cs typeface="Arial"/>
              </a:rPr>
              <a:t>  </a:t>
            </a:r>
            <a:r>
              <a:rPr lang="en-US" b="1" dirty="0" err="1">
                <a:solidFill>
                  <a:srgbClr val="1F1F1F"/>
                </a:solidFill>
                <a:cs typeface="Arial"/>
              </a:rPr>
              <a:t>cysylltiedig</a:t>
            </a:r>
            <a:r>
              <a:rPr lang="en-US" b="1" dirty="0">
                <a:solidFill>
                  <a:srgbClr val="1F1F1F"/>
                </a:solidFill>
                <a:cs typeface="Arial"/>
              </a:rPr>
              <a:t> a </a:t>
            </a:r>
            <a:r>
              <a:rPr lang="en-US" b="1" dirty="0" err="1">
                <a:solidFill>
                  <a:srgbClr val="1F1F1F"/>
                </a:solidFill>
                <a:cs typeface="Arial"/>
              </a:rPr>
              <a:t>rhyngddibynnol</a:t>
            </a:r>
            <a:r>
              <a:rPr lang="en-US" b="1" dirty="0">
                <a:solidFill>
                  <a:srgbClr val="1F1F1F"/>
                </a:solidFill>
                <a:cs typeface="Arial"/>
              </a:rPr>
              <a:t>.</a:t>
            </a:r>
            <a:r>
              <a:rPr lang="en-US" dirty="0">
                <a:solidFill>
                  <a:srgbClr val="1F1F1F"/>
                </a:solidFill>
                <a:cs typeface="Arial"/>
              </a:rPr>
              <a:t> </a:t>
            </a:r>
            <a:r>
              <a:rPr lang="en-US" b="1" dirty="0" err="1">
                <a:solidFill>
                  <a:srgbClr val="1F1F1F"/>
                </a:solidFill>
                <a:cs typeface="Arial"/>
              </a:rPr>
              <a:t>Dydyn</a:t>
            </a:r>
            <a:r>
              <a:rPr lang="en-US" b="1" dirty="0">
                <a:solidFill>
                  <a:srgbClr val="1F1F1F"/>
                </a:solidFill>
                <a:cs typeface="Arial"/>
              </a:rPr>
              <a:t> </a:t>
            </a:r>
            <a:r>
              <a:rPr lang="en-US" b="1" dirty="0" err="1">
                <a:solidFill>
                  <a:srgbClr val="1F1F1F"/>
                </a:solidFill>
                <a:cs typeface="Arial"/>
              </a:rPr>
              <a:t>nhw</a:t>
            </a:r>
            <a:r>
              <a:rPr lang="en-US" b="1" dirty="0">
                <a:solidFill>
                  <a:srgbClr val="1F1F1F"/>
                </a:solidFill>
                <a:cs typeface="Arial"/>
              </a:rPr>
              <a:t> </a:t>
            </a:r>
            <a:r>
              <a:rPr lang="en-US" b="1" dirty="0" err="1">
                <a:solidFill>
                  <a:srgbClr val="1F1F1F"/>
                </a:solidFill>
                <a:cs typeface="Arial"/>
              </a:rPr>
              <a:t>ddim</a:t>
            </a:r>
            <a:r>
              <a:rPr lang="en-US" b="1" dirty="0">
                <a:solidFill>
                  <a:srgbClr val="1F1F1F"/>
                </a:solidFill>
                <a:cs typeface="Arial"/>
              </a:rPr>
              <a:t> </a:t>
            </a:r>
            <a:r>
              <a:rPr lang="en-US" b="1" dirty="0" err="1">
                <a:solidFill>
                  <a:srgbClr val="1F1F1F"/>
                </a:solidFill>
                <a:cs typeface="Arial"/>
              </a:rPr>
              <a:t>yn</a:t>
            </a:r>
            <a:r>
              <a:rPr lang="en-US" b="1" dirty="0">
                <a:solidFill>
                  <a:srgbClr val="1F1F1F"/>
                </a:solidFill>
                <a:cs typeface="Arial"/>
              </a:rPr>
              <a:t> </a:t>
            </a:r>
            <a:r>
              <a:rPr lang="en-US" b="1" dirty="0" err="1">
                <a:solidFill>
                  <a:srgbClr val="1F1F1F"/>
                </a:solidFill>
                <a:cs typeface="Arial"/>
              </a:rPr>
              <a:t>nhrefn</a:t>
            </a:r>
            <a:r>
              <a:rPr lang="en-US" b="1" dirty="0">
                <a:solidFill>
                  <a:srgbClr val="1F1F1F"/>
                </a:solidFill>
                <a:cs typeface="Arial"/>
              </a:rPr>
              <a:t> </a:t>
            </a:r>
            <a:r>
              <a:rPr lang="en-US" b="1" dirty="0" err="1">
                <a:solidFill>
                  <a:srgbClr val="1F1F1F"/>
                </a:solidFill>
                <a:cs typeface="Arial"/>
              </a:rPr>
              <a:t>pwysigrwydd</a:t>
            </a:r>
            <a:r>
              <a:rPr lang="en-US" dirty="0">
                <a:solidFill>
                  <a:srgbClr val="1F1F1F"/>
                </a:solidFill>
                <a:cs typeface="Arial"/>
              </a:rPr>
              <a:t>, ac </a:t>
            </a:r>
            <a:r>
              <a:rPr lang="en-US" dirty="0" err="1">
                <a:solidFill>
                  <a:srgbClr val="1F1F1F"/>
                </a:solidFill>
                <a:cs typeface="Arial"/>
              </a:rPr>
              <a:t>mae</a:t>
            </a:r>
            <a:r>
              <a:rPr lang="en-US" dirty="0">
                <a:solidFill>
                  <a:srgbClr val="1F1F1F"/>
                </a:solidFill>
                <a:cs typeface="Arial"/>
              </a:rPr>
              <a:t> </a:t>
            </a:r>
            <a:r>
              <a:rPr lang="en-US" dirty="0" err="1">
                <a:solidFill>
                  <a:srgbClr val="1F1F1F"/>
                </a:solidFill>
                <a:cs typeface="Arial"/>
              </a:rPr>
              <a:t>ystyried</a:t>
            </a:r>
            <a:r>
              <a:rPr lang="en-US" dirty="0">
                <a:solidFill>
                  <a:srgbClr val="1F1F1F"/>
                </a:solidFill>
                <a:cs typeface="Arial"/>
              </a:rPr>
              <a:t> yr </a:t>
            </a:r>
            <a:r>
              <a:rPr lang="en-US" dirty="0" err="1">
                <a:solidFill>
                  <a:srgbClr val="1F1F1F"/>
                </a:solidFill>
                <a:cs typeface="Arial"/>
              </a:rPr>
              <a:t>hyfedreddau</a:t>
            </a:r>
            <a:r>
              <a:rPr lang="en-US" dirty="0">
                <a:solidFill>
                  <a:srgbClr val="1F1F1F"/>
                </a:solidFill>
                <a:cs typeface="Arial"/>
              </a:rPr>
              <a:t> </a:t>
            </a:r>
            <a:r>
              <a:rPr lang="en-US" dirty="0" err="1">
                <a:solidFill>
                  <a:srgbClr val="1F1F1F"/>
                </a:solidFill>
                <a:cs typeface="Arial"/>
              </a:rPr>
              <a:t>hyn</a:t>
            </a:r>
            <a:r>
              <a:rPr lang="en-US" dirty="0">
                <a:solidFill>
                  <a:srgbClr val="1F1F1F"/>
                </a:solidFill>
                <a:cs typeface="Arial"/>
              </a:rPr>
              <a:t> </a:t>
            </a:r>
            <a:r>
              <a:rPr lang="en-US" dirty="0" err="1">
                <a:solidFill>
                  <a:srgbClr val="1F1F1F"/>
                </a:solidFill>
                <a:cs typeface="Arial"/>
              </a:rPr>
              <a:t>yn</a:t>
            </a:r>
            <a:r>
              <a:rPr lang="en-US" dirty="0">
                <a:solidFill>
                  <a:srgbClr val="1F1F1F"/>
                </a:solidFill>
                <a:cs typeface="Arial"/>
              </a:rPr>
              <a:t> </a:t>
            </a:r>
            <a:r>
              <a:rPr lang="en-US" dirty="0" err="1">
                <a:solidFill>
                  <a:srgbClr val="1F1F1F"/>
                </a:solidFill>
                <a:cs typeface="Arial"/>
              </a:rPr>
              <a:t>hollbwysig</a:t>
            </a:r>
            <a:r>
              <a:rPr lang="en-US" dirty="0">
                <a:solidFill>
                  <a:srgbClr val="1F1F1F"/>
                </a:solidFill>
                <a:cs typeface="Arial"/>
              </a:rPr>
              <a:t> </a:t>
            </a:r>
            <a:r>
              <a:rPr lang="en-US" dirty="0" err="1">
                <a:solidFill>
                  <a:srgbClr val="1F1F1F"/>
                </a:solidFill>
                <a:cs typeface="Arial"/>
              </a:rPr>
              <a:t>wrth</a:t>
            </a:r>
            <a:r>
              <a:rPr lang="en-US" dirty="0">
                <a:solidFill>
                  <a:srgbClr val="1F1F1F"/>
                </a:solidFill>
                <a:cs typeface="Arial"/>
              </a:rPr>
              <a:t> </a:t>
            </a:r>
            <a:r>
              <a:rPr lang="en-US" dirty="0" err="1">
                <a:solidFill>
                  <a:srgbClr val="1F1F1F"/>
                </a:solidFill>
                <a:cs typeface="Arial"/>
              </a:rPr>
              <a:t>i</a:t>
            </a:r>
            <a:r>
              <a:rPr lang="en-US" dirty="0">
                <a:solidFill>
                  <a:srgbClr val="1F1F1F"/>
                </a:solidFill>
                <a:cs typeface="Arial"/>
              </a:rPr>
              <a:t> </a:t>
            </a:r>
            <a:r>
              <a:rPr lang="en-US" dirty="0" err="1">
                <a:solidFill>
                  <a:srgbClr val="1F1F1F"/>
                </a:solidFill>
                <a:cs typeface="Arial"/>
              </a:rPr>
              <a:t>ysgolion</a:t>
            </a:r>
            <a:r>
              <a:rPr lang="en-US" dirty="0">
                <a:solidFill>
                  <a:srgbClr val="1F1F1F"/>
                </a:solidFill>
                <a:cs typeface="Arial"/>
              </a:rPr>
              <a:t> </a:t>
            </a:r>
            <a:r>
              <a:rPr lang="en-US" dirty="0" err="1">
                <a:solidFill>
                  <a:srgbClr val="1F1F1F"/>
                </a:solidFill>
                <a:cs typeface="Arial"/>
              </a:rPr>
              <a:t>gynllunio</a:t>
            </a:r>
            <a:r>
              <a:rPr lang="en-US" dirty="0">
                <a:solidFill>
                  <a:srgbClr val="1F1F1F"/>
                </a:solidFill>
                <a:cs typeface="Arial"/>
              </a:rPr>
              <a:t> </a:t>
            </a:r>
            <a:r>
              <a:rPr lang="en-US" dirty="0" err="1">
                <a:solidFill>
                  <a:srgbClr val="1F1F1F"/>
                </a:solidFill>
                <a:cs typeface="Arial"/>
              </a:rPr>
              <a:t>eu</a:t>
            </a:r>
            <a:r>
              <a:rPr lang="en-US" dirty="0">
                <a:solidFill>
                  <a:srgbClr val="1F1F1F"/>
                </a:solidFill>
                <a:cs typeface="Arial"/>
              </a:rPr>
              <a:t> </a:t>
            </a:r>
            <a:r>
              <a:rPr lang="en-US" dirty="0" err="1">
                <a:solidFill>
                  <a:srgbClr val="1F1F1F"/>
                </a:solidFill>
                <a:cs typeface="Arial"/>
              </a:rPr>
              <a:t>cwricwlwm</a:t>
            </a:r>
            <a:r>
              <a:rPr lang="en-US" dirty="0">
                <a:solidFill>
                  <a:srgbClr val="1F1F1F"/>
                </a:solidFill>
                <a:cs typeface="Arial"/>
              </a:rPr>
              <a:t> er </a:t>
            </a:r>
            <a:r>
              <a:rPr lang="en-US" dirty="0" err="1">
                <a:solidFill>
                  <a:srgbClr val="1F1F1F"/>
                </a:solidFill>
                <a:cs typeface="Arial"/>
              </a:rPr>
              <a:t>mwyn</a:t>
            </a:r>
            <a:r>
              <a:rPr lang="en-US" dirty="0">
                <a:solidFill>
                  <a:srgbClr val="1F1F1F"/>
                </a:solidFill>
                <a:cs typeface="Arial"/>
              </a:rPr>
              <a:t> </a:t>
            </a:r>
            <a:r>
              <a:rPr lang="en-US" dirty="0" err="1">
                <a:solidFill>
                  <a:srgbClr val="1F1F1F"/>
                </a:solidFill>
                <a:cs typeface="Arial"/>
              </a:rPr>
              <a:t>sicrhau</a:t>
            </a:r>
            <a:r>
              <a:rPr lang="en-US" dirty="0">
                <a:solidFill>
                  <a:srgbClr val="1F1F1F"/>
                </a:solidFill>
                <a:cs typeface="Arial"/>
              </a:rPr>
              <a:t> </a:t>
            </a:r>
            <a:r>
              <a:rPr lang="en-US" dirty="0" err="1">
                <a:solidFill>
                  <a:srgbClr val="1F1F1F"/>
                </a:solidFill>
                <a:cs typeface="Arial"/>
              </a:rPr>
              <a:t>cynnydd</a:t>
            </a:r>
            <a:r>
              <a:rPr lang="en-US" dirty="0">
                <a:solidFill>
                  <a:srgbClr val="1F1F1F"/>
                </a:solidFill>
                <a:cs typeface="Arial"/>
              </a:rPr>
              <a:t> </a:t>
            </a:r>
            <a:r>
              <a:rPr lang="en-US" dirty="0" err="1">
                <a:solidFill>
                  <a:srgbClr val="1F1F1F"/>
                </a:solidFill>
                <a:cs typeface="Arial"/>
              </a:rPr>
              <a:t>dysgwyr</a:t>
            </a:r>
            <a:r>
              <a:rPr lang="en-US" dirty="0">
                <a:solidFill>
                  <a:srgbClr val="1F1F1F"/>
                </a:solidFill>
                <a:cs typeface="Arial"/>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solidFill>
                <a:srgbClr val="FF0000"/>
              </a:solidFill>
            </a:endParaRPr>
          </a:p>
          <a:p>
            <a:endParaRPr lang="en-US" dirty="0"/>
          </a:p>
        </p:txBody>
      </p:sp>
      <p:sp>
        <p:nvSpPr>
          <p:cNvPr id="4" name="Slide Number Placeholder 3">
            <a:extLst>
              <a:ext uri="{FF2B5EF4-FFF2-40B4-BE49-F238E27FC236}">
                <a16:creationId xmlns:a16="http://schemas.microsoft.com/office/drawing/2014/main" id="{FD0A24A7-B3C5-7148-235F-C19BF0D3762D}"/>
              </a:ext>
            </a:extLst>
          </p:cNvPr>
          <p:cNvSpPr>
            <a:spLocks noGrp="1"/>
          </p:cNvSpPr>
          <p:nvPr>
            <p:ph type="sldNum" sz="quarter" idx="5"/>
          </p:nvPr>
        </p:nvSpPr>
        <p:spPr/>
        <p:txBody>
          <a:bodyPr/>
          <a:lstStyle/>
          <a:p>
            <a:fld id="{5603C52C-5E29-41AF-BAA3-8217E886DA08}" type="slidenum">
              <a:rPr lang="en-US" smtClean="0"/>
              <a:t>27</a:t>
            </a:fld>
            <a:endParaRPr lang="en-US" dirty="0"/>
          </a:p>
        </p:txBody>
      </p:sp>
    </p:spTree>
    <p:extLst>
      <p:ext uri="{BB962C8B-B14F-4D97-AF65-F5344CB8AC3E}">
        <p14:creationId xmlns:p14="http://schemas.microsoft.com/office/powerpoint/2010/main" val="21575623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9AB399-063B-7097-095F-AC4F942CB04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C2B5D03-C9A9-BE58-7080-EE2F2E6202B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FB2D1A2-698E-1693-2AD2-82D00DC10C94}"/>
              </a:ext>
            </a:extLst>
          </p:cNvPr>
          <p:cNvSpPr>
            <a:spLocks noGrp="1"/>
          </p:cNvSpPr>
          <p:nvPr>
            <p:ph type="body" idx="1"/>
          </p:nvPr>
        </p:nvSpPr>
        <p:spPr/>
        <p:txBody>
          <a:bodyPr/>
          <a:lstStyle/>
          <a:p>
            <a:pPr>
              <a:defRPr/>
            </a:pPr>
            <a:r>
              <a:rPr lang="en-GB" i="0" dirty="0">
                <a:latin typeface="Arial" panose="020B0604020202020204" pitchFamily="34" charset="0"/>
                <a:cs typeface="Arial" panose="020B0604020202020204" pitchFamily="34" charset="0"/>
              </a:rPr>
              <a:t>The high performing countries of the world place great emphasis on conceptual understanding so the area of learning</a:t>
            </a:r>
            <a:r>
              <a:rPr lang="en-GB" i="0" baseline="0" dirty="0">
                <a:latin typeface="Arial" panose="020B0604020202020204" pitchFamily="34" charset="0"/>
                <a:cs typeface="Arial" panose="020B0604020202020204" pitchFamily="34" charset="0"/>
              </a:rPr>
              <a:t> and experience</a:t>
            </a:r>
            <a:r>
              <a:rPr lang="en-GB" i="0" dirty="0">
                <a:latin typeface="Arial" panose="020B0604020202020204" pitchFamily="34" charset="0"/>
                <a:cs typeface="Arial" panose="020B0604020202020204" pitchFamily="34" charset="0"/>
              </a:rPr>
              <a:t> looked again at international curricula, but this time how they draw on the idea of different proficiencies, along with the theoretical work of Jeremy Kilpatrick. Following this, the Mathematics</a:t>
            </a:r>
            <a:r>
              <a:rPr lang="en-GB" i="0" baseline="0" dirty="0">
                <a:latin typeface="Arial" panose="020B0604020202020204" pitchFamily="34" charset="0"/>
                <a:cs typeface="Arial" panose="020B0604020202020204" pitchFamily="34" charset="0"/>
              </a:rPr>
              <a:t> and </a:t>
            </a:r>
            <a:r>
              <a:rPr lang="en-GB" i="0" dirty="0">
                <a:latin typeface="Arial" panose="020B0604020202020204" pitchFamily="34" charset="0"/>
                <a:cs typeface="Arial" panose="020B0604020202020204" pitchFamily="34" charset="0"/>
              </a:rPr>
              <a:t>Numeracy Area</a:t>
            </a:r>
            <a:r>
              <a:rPr lang="en-GB" i="0" baseline="0" dirty="0">
                <a:latin typeface="Arial" panose="020B0604020202020204" pitchFamily="34" charset="0"/>
                <a:cs typeface="Arial" panose="020B0604020202020204" pitchFamily="34" charset="0"/>
              </a:rPr>
              <a:t> of </a:t>
            </a:r>
            <a:r>
              <a:rPr lang="en-GB" i="0" dirty="0">
                <a:latin typeface="Arial" panose="020B0604020202020204" pitchFamily="34" charset="0"/>
                <a:cs typeface="Arial" panose="020B0604020202020204" pitchFamily="34" charset="0"/>
              </a:rPr>
              <a:t>Learning and Experience, supported by academic expert, Anne Watson, developed five inter-related proficiencies for the Welsh context. </a:t>
            </a:r>
          </a:p>
          <a:p>
            <a:pPr>
              <a:defRPr/>
            </a:pPr>
            <a:endParaRPr lang="en-GB" i="0" dirty="0">
              <a:latin typeface="Arial" panose="020B0604020202020204" pitchFamily="34" charset="0"/>
              <a:cs typeface="Arial" panose="020B0604020202020204" pitchFamily="34" charset="0"/>
            </a:endParaRPr>
          </a:p>
          <a:p>
            <a:pPr>
              <a:defRPr/>
            </a:pPr>
            <a:r>
              <a:rPr lang="en-GB" i="0" dirty="0">
                <a:latin typeface="Arial" panose="020B0604020202020204" pitchFamily="34" charset="0"/>
                <a:cs typeface="Arial" panose="020B0604020202020204" pitchFamily="34" charset="0"/>
              </a:rPr>
              <a:t>The five proficiencies were used to organise the progression steps, working with CAMAU to consider what progression looks like in particular mathematical areas. This use of the proficiencies to help the understanding of progression is something new.</a:t>
            </a:r>
          </a:p>
          <a:p>
            <a:pPr>
              <a:defRPr/>
            </a:pPr>
            <a:endParaRPr lang="en-GB" i="0" dirty="0">
              <a:latin typeface="Arial" panose="020B0604020202020204" pitchFamily="34" charset="0"/>
              <a:cs typeface="Arial" panose="020B0604020202020204" pitchFamily="34" charset="0"/>
            </a:endParaRPr>
          </a:p>
          <a:p>
            <a:pPr>
              <a:defRPr/>
            </a:pPr>
            <a:r>
              <a:rPr lang="en-GB" i="0" dirty="0">
                <a:latin typeface="Arial" panose="020B0604020202020204" pitchFamily="34" charset="0"/>
                <a:cs typeface="Arial" panose="020B0604020202020204" pitchFamily="34" charset="0"/>
              </a:rPr>
              <a:t>Here are the five proficiencies that were developed for the Welsh context. They are highly interconnected and interdependent. We do not see any one proficiency as more important or less important than any other, which is why they are being presented in this way. Children will develop their mathematical proficiencies at different times and may be developing several at the same time. For example, as a child becomes more fluent in adding two-digit numbers, they will be developing their conceptual understanding of place value.</a:t>
            </a:r>
          </a:p>
          <a:p>
            <a:pPr>
              <a:defRPr/>
            </a:pPr>
            <a:endParaRPr lang="en-GB" i="1" dirty="0">
              <a:cs typeface="Calibri"/>
            </a:endParaRPr>
          </a:p>
          <a:p>
            <a:r>
              <a:rPr lang="cy-GB" sz="1200" i="0" kern="1200" dirty="0">
                <a:solidFill>
                  <a:schemeClr val="tx1"/>
                </a:solidFill>
                <a:effectLst/>
                <a:latin typeface="+mn-lt"/>
                <a:ea typeface="+mn-ea"/>
                <a:cs typeface="+mn-cs"/>
              </a:rPr>
              <a:t>Mae'r gwledydd sy'n perfformio orau yn y byd yn rhoi cryn bwyslais ar ddealltwriaeth gysyniadol felly edrychodd y grŵp maes dysgu a phrofiad ar gwricwla rhyngwladol unwaith eto, ond ar y ffordd maent yn defnyddio'r syniad o </a:t>
            </a:r>
            <a:r>
              <a:rPr lang="en-GB" sz="1200" i="0" kern="1200" dirty="0" err="1">
                <a:solidFill>
                  <a:schemeClr val="tx1"/>
                </a:solidFill>
                <a:effectLst/>
                <a:latin typeface="+mn-lt"/>
                <a:ea typeface="+mn-ea"/>
                <a:cs typeface="+mn-cs"/>
              </a:rPr>
              <a:t>hyfedredd</a:t>
            </a:r>
            <a:r>
              <a:rPr lang="en-GB" sz="1200" i="0" kern="1200" dirty="0">
                <a:solidFill>
                  <a:schemeClr val="tx1"/>
                </a:solidFill>
                <a:effectLst/>
                <a:latin typeface="+mn-lt"/>
                <a:ea typeface="+mn-ea"/>
                <a:cs typeface="+mn-cs"/>
              </a:rPr>
              <a:t> </a:t>
            </a:r>
            <a:r>
              <a:rPr lang="cy-GB" sz="1200" i="0" kern="1200" dirty="0">
                <a:solidFill>
                  <a:schemeClr val="tx1"/>
                </a:solidFill>
                <a:effectLst/>
                <a:latin typeface="+mn-lt"/>
                <a:ea typeface="+mn-ea"/>
                <a:cs typeface="+mn-cs"/>
              </a:rPr>
              <a:t>gwahanol y tro hwn, yn ogystal â gwaith damcaniaethol </a:t>
            </a:r>
            <a:r>
              <a:rPr lang="cy-GB" sz="1200" i="0" kern="1200" dirty="0" err="1">
                <a:solidFill>
                  <a:schemeClr val="tx1"/>
                </a:solidFill>
                <a:effectLst/>
                <a:latin typeface="+mn-lt"/>
                <a:ea typeface="+mn-ea"/>
                <a:cs typeface="+mn-cs"/>
              </a:rPr>
              <a:t>Jeremy</a:t>
            </a:r>
            <a:r>
              <a:rPr lang="cy-GB" sz="1200" i="0" kern="1200" dirty="0">
                <a:solidFill>
                  <a:schemeClr val="tx1"/>
                </a:solidFill>
                <a:effectLst/>
                <a:latin typeface="+mn-lt"/>
                <a:ea typeface="+mn-ea"/>
                <a:cs typeface="+mn-cs"/>
              </a:rPr>
              <a:t> </a:t>
            </a:r>
            <a:r>
              <a:rPr lang="cy-GB" sz="1200" i="0" kern="1200" dirty="0" err="1">
                <a:solidFill>
                  <a:schemeClr val="tx1"/>
                </a:solidFill>
                <a:effectLst/>
                <a:latin typeface="+mn-lt"/>
                <a:ea typeface="+mn-ea"/>
                <a:cs typeface="+mn-cs"/>
              </a:rPr>
              <a:t>Kilpatrick</a:t>
            </a:r>
            <a:r>
              <a:rPr lang="cy-GB" sz="1200" i="0" kern="1200" dirty="0">
                <a:solidFill>
                  <a:schemeClr val="tx1"/>
                </a:solidFill>
                <a:effectLst/>
                <a:latin typeface="+mn-lt"/>
                <a:ea typeface="+mn-ea"/>
                <a:cs typeface="+mn-cs"/>
              </a:rPr>
              <a:t>. Yn dilyn hyn, gwnaeth y Maes Dysgu a Phrofiad Mathemateg a Rhifedd, gyda chymorth gan yr arbenigwr academaidd, yr Athro Anne Watson (Prifysgol Rhydychen), ddatblygu pum medrusrwydd </a:t>
            </a:r>
            <a:r>
              <a:rPr lang="cy-GB" sz="1200" i="0" kern="1200" dirty="0" err="1">
                <a:solidFill>
                  <a:schemeClr val="tx1"/>
                </a:solidFill>
                <a:effectLst/>
                <a:latin typeface="+mn-lt"/>
                <a:ea typeface="+mn-ea"/>
                <a:cs typeface="+mn-cs"/>
              </a:rPr>
              <a:t>rhyng</a:t>
            </a:r>
            <a:r>
              <a:rPr lang="cy-GB" sz="1200" i="0" kern="1200" dirty="0">
                <a:solidFill>
                  <a:schemeClr val="tx1"/>
                </a:solidFill>
                <a:effectLst/>
                <a:latin typeface="+mn-lt"/>
                <a:ea typeface="+mn-ea"/>
                <a:cs typeface="+mn-cs"/>
              </a:rPr>
              <a:t>-gysylltiedig ar gyfer y cyd-destun Cymreig.  </a:t>
            </a:r>
            <a:endParaRPr lang="en-GB" sz="1200" i="0" kern="1200" dirty="0">
              <a:solidFill>
                <a:schemeClr val="tx1"/>
              </a:solidFill>
              <a:effectLst/>
              <a:latin typeface="+mn-lt"/>
              <a:ea typeface="+mn-ea"/>
              <a:cs typeface="+mn-cs"/>
            </a:endParaRPr>
          </a:p>
          <a:p>
            <a:r>
              <a:rPr lang="cy-GB" sz="1200" i="0" kern="1200" dirty="0">
                <a:solidFill>
                  <a:schemeClr val="tx1"/>
                </a:solidFill>
                <a:effectLst/>
                <a:latin typeface="+mn-lt"/>
                <a:ea typeface="+mn-ea"/>
                <a:cs typeface="+mn-cs"/>
              </a:rPr>
              <a:t> </a:t>
            </a:r>
            <a:endParaRPr lang="en-GB" sz="1200" i="0" kern="1200" dirty="0">
              <a:solidFill>
                <a:schemeClr val="tx1"/>
              </a:solidFill>
              <a:effectLst/>
              <a:latin typeface="+mn-lt"/>
              <a:ea typeface="+mn-ea"/>
              <a:cs typeface="+mn-cs"/>
            </a:endParaRPr>
          </a:p>
          <a:p>
            <a:r>
              <a:rPr lang="cy-GB" sz="1200" i="0" kern="1200" dirty="0">
                <a:solidFill>
                  <a:schemeClr val="tx1"/>
                </a:solidFill>
                <a:effectLst/>
                <a:latin typeface="+mn-lt"/>
                <a:ea typeface="+mn-ea"/>
                <a:cs typeface="+mn-cs"/>
              </a:rPr>
              <a:t>Defnyddiwyd y pum hyfedredd i drefnu'r camau cynnydd, gan gydweithio gyda CAMAU i ystyried sut beth yw cynnydd mewn meysydd mathemategol arbennig. Mae'r defnydd hwn o hyfedredd i helpu i ddeall cynnydd yn rhywbeth newydd yn y cwricwlwm Cymreig. </a:t>
            </a:r>
            <a:endParaRPr lang="en-GB" sz="1200" i="0" kern="1200" dirty="0">
              <a:solidFill>
                <a:schemeClr val="tx1"/>
              </a:solidFill>
              <a:effectLst/>
              <a:latin typeface="+mn-lt"/>
              <a:ea typeface="+mn-ea"/>
              <a:cs typeface="+mn-cs"/>
            </a:endParaRPr>
          </a:p>
          <a:p>
            <a:r>
              <a:rPr lang="cy-GB" sz="1200" b="1" i="0" kern="1200" dirty="0">
                <a:solidFill>
                  <a:schemeClr val="tx1"/>
                </a:solidFill>
                <a:effectLst/>
                <a:latin typeface="+mn-lt"/>
                <a:ea typeface="+mn-ea"/>
                <a:cs typeface="+mn-cs"/>
              </a:rPr>
              <a:t> </a:t>
            </a:r>
            <a:endParaRPr lang="en-GB" sz="1200" i="0" kern="1200" dirty="0">
              <a:solidFill>
                <a:schemeClr val="tx1"/>
              </a:solidFill>
              <a:effectLst/>
              <a:latin typeface="+mn-lt"/>
              <a:ea typeface="+mn-ea"/>
              <a:cs typeface="+mn-cs"/>
            </a:endParaRPr>
          </a:p>
          <a:p>
            <a:r>
              <a:rPr lang="cy-GB" sz="1200" i="0" kern="1200" dirty="0">
                <a:solidFill>
                  <a:schemeClr val="tx1"/>
                </a:solidFill>
                <a:effectLst/>
                <a:latin typeface="+mn-lt"/>
                <a:ea typeface="+mn-ea"/>
                <a:cs typeface="+mn-cs"/>
              </a:rPr>
              <a:t>Dyma'r pum hyfedredd rydym wedi'u datblygu ar gyfer y cyd-destun Cymreig. Mae cysylltiadau agos iawn rhyngddynt ac maent yn </a:t>
            </a:r>
            <a:r>
              <a:rPr lang="cy-GB" sz="1200" i="0" kern="1200" dirty="0" err="1">
                <a:solidFill>
                  <a:schemeClr val="tx1"/>
                </a:solidFill>
                <a:effectLst/>
                <a:latin typeface="+mn-lt"/>
                <a:ea typeface="+mn-ea"/>
                <a:cs typeface="+mn-cs"/>
              </a:rPr>
              <a:t>rhyngddibynnol</a:t>
            </a:r>
            <a:r>
              <a:rPr lang="cy-GB" sz="1200" i="0" kern="1200" dirty="0">
                <a:solidFill>
                  <a:schemeClr val="tx1"/>
                </a:solidFill>
                <a:effectLst/>
                <a:latin typeface="+mn-lt"/>
                <a:ea typeface="+mn-ea"/>
                <a:cs typeface="+mn-cs"/>
              </a:rPr>
              <a:t> ac maent wedi'u cynnwys yn ein holl ddatganiadau o’r hyn sy'n bwysig. Caiff pob hyfedredd ei gyflwyno yn gylchol, gan nad ydym yn ystyried bod unrhyw hyfedredd yn bwysicach neu'n llai pwysig na'r llall.  Bydd y dysgwyr yn datblygu eu </a:t>
            </a:r>
            <a:r>
              <a:rPr lang="cy-GB" sz="1200" i="0" kern="1200" dirty="0" err="1">
                <a:solidFill>
                  <a:schemeClr val="tx1"/>
                </a:solidFill>
                <a:effectLst/>
                <a:latin typeface="+mn-lt"/>
                <a:ea typeface="+mn-ea"/>
                <a:cs typeface="+mn-cs"/>
              </a:rPr>
              <a:t>hyfedreddau</a:t>
            </a:r>
            <a:r>
              <a:rPr lang="cy-GB" sz="1200" i="0" kern="1200" dirty="0">
                <a:solidFill>
                  <a:schemeClr val="tx1"/>
                </a:solidFill>
                <a:effectLst/>
                <a:latin typeface="+mn-lt"/>
                <a:ea typeface="+mn-ea"/>
                <a:cs typeface="+mn-cs"/>
              </a:rPr>
              <a:t> mathemategol ar wahanol amseroedd, ac mae'n bosibl y byddant yn datblygu sawl un ar yr un pryd. Er enghraifft, pan fydd plentyn yn ei chael hi'n haws ychwanegu rhifau dau ddigid, byddant yn meithrin eu dealltwriaeth gysyniadol o werth lle. </a:t>
            </a:r>
            <a:endParaRPr lang="en-GB" sz="1200" i="0" kern="1200" dirty="0">
              <a:solidFill>
                <a:schemeClr val="tx1"/>
              </a:solidFill>
              <a:effectLst/>
              <a:latin typeface="+mn-lt"/>
              <a:ea typeface="+mn-ea"/>
              <a:cs typeface="+mn-cs"/>
            </a:endParaRPr>
          </a:p>
          <a:p>
            <a:pPr>
              <a:defRPr/>
            </a:pPr>
            <a:endParaRPr lang="en-GB" i="1" dirty="0">
              <a:cs typeface="Calibri"/>
            </a:endParaRPr>
          </a:p>
          <a:p>
            <a:pPr>
              <a:defRPr/>
            </a:pPr>
            <a:endParaRPr lang="en-GB" i="1" dirty="0">
              <a:cs typeface="Calibri"/>
            </a:endParaRPr>
          </a:p>
          <a:p>
            <a:endParaRPr lang="en-GB" dirty="0"/>
          </a:p>
        </p:txBody>
      </p:sp>
      <p:sp>
        <p:nvSpPr>
          <p:cNvPr id="4" name="Slide Number Placeholder 3">
            <a:extLst>
              <a:ext uri="{FF2B5EF4-FFF2-40B4-BE49-F238E27FC236}">
                <a16:creationId xmlns:a16="http://schemas.microsoft.com/office/drawing/2014/main" id="{65A9849C-AED5-280A-B204-C1F73EB12787}"/>
              </a:ext>
            </a:extLst>
          </p:cNvPr>
          <p:cNvSpPr>
            <a:spLocks noGrp="1"/>
          </p:cNvSpPr>
          <p:nvPr>
            <p:ph type="sldNum" sz="quarter" idx="5"/>
          </p:nvPr>
        </p:nvSpPr>
        <p:spPr/>
        <p:txBody>
          <a:bodyPr/>
          <a:lstStyle/>
          <a:p>
            <a:fld id="{5603C52C-5E29-41AF-BAA3-8217E886DA08}" type="slidenum">
              <a:rPr lang="en-US" smtClean="0"/>
              <a:t>28</a:t>
            </a:fld>
            <a:endParaRPr lang="en-US" dirty="0"/>
          </a:p>
        </p:txBody>
      </p:sp>
    </p:spTree>
    <p:extLst>
      <p:ext uri="{BB962C8B-B14F-4D97-AF65-F5344CB8AC3E}">
        <p14:creationId xmlns:p14="http://schemas.microsoft.com/office/powerpoint/2010/main" val="391462685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a:extLst>
              <a:ext uri="{FF2B5EF4-FFF2-40B4-BE49-F238E27FC236}">
                <a16:creationId xmlns:a16="http://schemas.microsoft.com/office/drawing/2014/main" id="{97A51F93-C0A6-47A4-975B-1D54589808B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Notes Placeholder 2">
            <a:extLst>
              <a:ext uri="{FF2B5EF4-FFF2-40B4-BE49-F238E27FC236}">
                <a16:creationId xmlns:a16="http://schemas.microsoft.com/office/drawing/2014/main" id="{8C50EAC7-E969-42AD-8F9B-F0E87FB47B1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i="1" dirty="0">
              <a:latin typeface="Calibri"/>
              <a:cs typeface="Calibri"/>
            </a:endParaRPr>
          </a:p>
          <a:p>
            <a:endParaRPr lang="en-GB" i="1" dirty="0">
              <a:latin typeface="Calibri"/>
              <a:cs typeface="Calibri"/>
            </a:endParaRPr>
          </a:p>
          <a:p>
            <a:pPr eaLnBrk="1" hangingPunct="1">
              <a:spcBef>
                <a:spcPct val="0"/>
              </a:spcBef>
            </a:pPr>
            <a:endParaRPr lang="en-US" altLang="en-US" dirty="0">
              <a:latin typeface="Calibri"/>
              <a:cs typeface="Calibri" panose="020F0502020204030204" pitchFamily="34" charset="0"/>
            </a:endParaRPr>
          </a:p>
          <a:p>
            <a:pPr eaLnBrk="1" hangingPunct="1">
              <a:spcBef>
                <a:spcPct val="0"/>
              </a:spcBef>
            </a:pPr>
            <a:endParaRPr lang="en-GB" altLang="en-US" dirty="0">
              <a:latin typeface="Calibri"/>
              <a:cs typeface="Calibri" panose="020F0502020204030204" pitchFamily="34" charset="0"/>
            </a:endParaRPr>
          </a:p>
        </p:txBody>
      </p:sp>
      <p:sp>
        <p:nvSpPr>
          <p:cNvPr id="12292" name="Slide Number Placeholder 3">
            <a:extLst>
              <a:ext uri="{FF2B5EF4-FFF2-40B4-BE49-F238E27FC236}">
                <a16:creationId xmlns:a16="http://schemas.microsoft.com/office/drawing/2014/main" id="{3C7B8EDB-8649-40B6-9A1B-37139BBB244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8426623C-A53A-4EB2-A44C-AEB5B5F919AA}" type="slidenum">
              <a:rPr kumimoji="0" lang="en-GB"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29</a:t>
            </a:fld>
            <a:endParaRPr kumimoji="0" lang="en-GB"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394325875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a:extLst>
              <a:ext uri="{FF2B5EF4-FFF2-40B4-BE49-F238E27FC236}">
                <a16:creationId xmlns:a16="http://schemas.microsoft.com/office/drawing/2014/main" id="{97A51F93-C0A6-47A4-975B-1D54589808B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Notes Placeholder 2">
            <a:extLst>
              <a:ext uri="{FF2B5EF4-FFF2-40B4-BE49-F238E27FC236}">
                <a16:creationId xmlns:a16="http://schemas.microsoft.com/office/drawing/2014/main" id="{8C50EAC7-E969-42AD-8F9B-F0E87FB47B1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a:latin typeface="Calibri"/>
              <a:cs typeface="Calibri" panose="020F0502020204030204" pitchFamily="34" charset="0"/>
            </a:endParaRPr>
          </a:p>
          <a:p>
            <a:pPr eaLnBrk="1" hangingPunct="1">
              <a:spcBef>
                <a:spcPct val="0"/>
              </a:spcBef>
            </a:pPr>
            <a:endParaRPr lang="en-GB" altLang="en-US" dirty="0">
              <a:latin typeface="Calibri"/>
              <a:cs typeface="Calibri" panose="020F0502020204030204" pitchFamily="34" charset="0"/>
            </a:endParaRPr>
          </a:p>
        </p:txBody>
      </p:sp>
      <p:sp>
        <p:nvSpPr>
          <p:cNvPr id="12292" name="Slide Number Placeholder 3">
            <a:extLst>
              <a:ext uri="{FF2B5EF4-FFF2-40B4-BE49-F238E27FC236}">
                <a16:creationId xmlns:a16="http://schemas.microsoft.com/office/drawing/2014/main" id="{3C7B8EDB-8649-40B6-9A1B-37139BBB244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8426623C-A53A-4EB2-A44C-AEB5B5F919AA}" type="slidenum">
              <a:rPr kumimoji="0" lang="en-GB"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30</a:t>
            </a:fld>
            <a:endParaRPr kumimoji="0" lang="en-GB"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31122465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a:extLst>
              <a:ext uri="{FF2B5EF4-FFF2-40B4-BE49-F238E27FC236}">
                <a16:creationId xmlns:a16="http://schemas.microsoft.com/office/drawing/2014/main" id="{97A51F93-C0A6-47A4-975B-1D54589808B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Notes Placeholder 2">
            <a:extLst>
              <a:ext uri="{FF2B5EF4-FFF2-40B4-BE49-F238E27FC236}">
                <a16:creationId xmlns:a16="http://schemas.microsoft.com/office/drawing/2014/main" id="{8C50EAC7-E969-42AD-8F9B-F0E87FB47B1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i="0" dirty="0">
                <a:latin typeface="Arial" panose="020B0604020202020204" pitchFamily="34" charset="0"/>
                <a:cs typeface="Arial" panose="020B0604020202020204" pitchFamily="34" charset="0"/>
              </a:rPr>
              <a:t>The five proficiencies should be reflected in every mathematical concept taught, but not necessarily in every lesson.</a:t>
            </a:r>
          </a:p>
          <a:p>
            <a:pPr eaLnBrk="1" hangingPunct="1">
              <a:spcBef>
                <a:spcPct val="0"/>
              </a:spcBef>
            </a:pPr>
            <a:endParaRPr lang="en-GB" altLang="en-US" dirty="0">
              <a:cs typeface="Calibri"/>
            </a:endParaRPr>
          </a:p>
        </p:txBody>
      </p:sp>
      <p:sp>
        <p:nvSpPr>
          <p:cNvPr id="12292" name="Slide Number Placeholder 3">
            <a:extLst>
              <a:ext uri="{FF2B5EF4-FFF2-40B4-BE49-F238E27FC236}">
                <a16:creationId xmlns:a16="http://schemas.microsoft.com/office/drawing/2014/main" id="{3C7B8EDB-8649-40B6-9A1B-37139BBB244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8426623C-A53A-4EB2-A44C-AEB5B5F919AA}" type="slidenum">
              <a:rPr kumimoji="0" lang="en-GB"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31</a:t>
            </a:fld>
            <a:endParaRPr kumimoji="0" lang="en-GB"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26709461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a:extLst>
              <a:ext uri="{FF2B5EF4-FFF2-40B4-BE49-F238E27FC236}">
                <a16:creationId xmlns:a16="http://schemas.microsoft.com/office/drawing/2014/main" id="{97A51F93-C0A6-47A4-975B-1D54589808B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Notes Placeholder 2">
            <a:extLst>
              <a:ext uri="{FF2B5EF4-FFF2-40B4-BE49-F238E27FC236}">
                <a16:creationId xmlns:a16="http://schemas.microsoft.com/office/drawing/2014/main" id="{8C50EAC7-E969-42AD-8F9B-F0E87FB47B1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i="0" dirty="0">
                <a:latin typeface="Arial" panose="020B0604020202020204" pitchFamily="34" charset="0"/>
                <a:cs typeface="Arial" panose="020B0604020202020204" pitchFamily="34" charset="0"/>
              </a:rPr>
              <a:t>The five proficiencies should be reflected in every mathematical concept taught, but not necessarily in every lesson.</a:t>
            </a:r>
          </a:p>
          <a:p>
            <a:pPr eaLnBrk="1" hangingPunct="1">
              <a:spcBef>
                <a:spcPct val="0"/>
              </a:spcBef>
            </a:pPr>
            <a:endParaRPr lang="en-GB" altLang="en-US" dirty="0">
              <a:cs typeface="Calibri"/>
            </a:endParaRPr>
          </a:p>
        </p:txBody>
      </p:sp>
      <p:sp>
        <p:nvSpPr>
          <p:cNvPr id="12292" name="Slide Number Placeholder 3">
            <a:extLst>
              <a:ext uri="{FF2B5EF4-FFF2-40B4-BE49-F238E27FC236}">
                <a16:creationId xmlns:a16="http://schemas.microsoft.com/office/drawing/2014/main" id="{3C7B8EDB-8649-40B6-9A1B-37139BBB244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8426623C-A53A-4EB2-A44C-AEB5B5F919AA}" type="slidenum">
              <a:rPr kumimoji="0" lang="en-GB"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32</a:t>
            </a:fld>
            <a:endParaRPr kumimoji="0" lang="en-GB"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365076307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a:extLst>
              <a:ext uri="{FF2B5EF4-FFF2-40B4-BE49-F238E27FC236}">
                <a16:creationId xmlns:a16="http://schemas.microsoft.com/office/drawing/2014/main" id="{995F40E5-09A6-4D07-A88C-302D515D179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CE9BFF73-5DA1-4559-9FCA-BDD2663649D9}"/>
              </a:ext>
            </a:extLst>
          </p:cNvPr>
          <p:cNvSpPr>
            <a:spLocks noGrp="1"/>
          </p:cNvSpPr>
          <p:nvPr>
            <p:ph type="body" idx="1"/>
          </p:nvPr>
        </p:nvSpPr>
        <p:spPr/>
        <p:txBody>
          <a:bodyPr/>
          <a:lstStyle/>
          <a:p>
            <a:pPr marL="171450" indent="-171450">
              <a:buFont typeface="Arial"/>
              <a:buChar char="•"/>
              <a:defRPr/>
            </a:pPr>
            <a:endParaRPr lang="en-US" dirty="0"/>
          </a:p>
        </p:txBody>
      </p:sp>
      <p:sp>
        <p:nvSpPr>
          <p:cNvPr id="36868" name="Slide Number Placeholder 3">
            <a:extLst>
              <a:ext uri="{FF2B5EF4-FFF2-40B4-BE49-F238E27FC236}">
                <a16:creationId xmlns:a16="http://schemas.microsoft.com/office/drawing/2014/main" id="{487AF184-F7A3-4C81-8C6F-353D405D192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B1C54198-6F4B-4344-B189-CE6944048288}" type="slidenum">
              <a:rPr kumimoji="0" lang="en-GB" altLang="en-US"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33</a:t>
            </a:fld>
            <a:endParaRPr kumimoji="0" lang="en-GB"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302754367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a:extLst>
              <a:ext uri="{FF2B5EF4-FFF2-40B4-BE49-F238E27FC236}">
                <a16:creationId xmlns:a16="http://schemas.microsoft.com/office/drawing/2014/main" id="{995F40E5-09A6-4D07-A88C-302D515D179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CE9BFF73-5DA1-4559-9FCA-BDD2663649D9}"/>
              </a:ext>
            </a:extLst>
          </p:cNvPr>
          <p:cNvSpPr>
            <a:spLocks noGrp="1"/>
          </p:cNvSpPr>
          <p:nvPr>
            <p:ph type="body" idx="1"/>
          </p:nvPr>
        </p:nvSpPr>
        <p:spPr/>
        <p:txBody>
          <a:bodyPr/>
          <a:lstStyle/>
          <a:p>
            <a:pPr marL="171450" indent="-171450">
              <a:buFont typeface="Arial"/>
              <a:buChar char="•"/>
              <a:defRPr/>
            </a:pPr>
            <a:endParaRPr lang="en-US" dirty="0"/>
          </a:p>
        </p:txBody>
      </p:sp>
      <p:sp>
        <p:nvSpPr>
          <p:cNvPr id="36868" name="Slide Number Placeholder 3">
            <a:extLst>
              <a:ext uri="{FF2B5EF4-FFF2-40B4-BE49-F238E27FC236}">
                <a16:creationId xmlns:a16="http://schemas.microsoft.com/office/drawing/2014/main" id="{487AF184-F7A3-4C81-8C6F-353D405D192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B1C54198-6F4B-4344-B189-CE6944048288}" type="slidenum">
              <a:rPr kumimoji="0" lang="en-GB" altLang="en-US"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34</a:t>
            </a:fld>
            <a:endParaRPr kumimoji="0" lang="en-GB"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97317580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Discussion activity</a:t>
            </a:r>
          </a:p>
        </p:txBody>
      </p:sp>
      <p:sp>
        <p:nvSpPr>
          <p:cNvPr id="4" name="Slide Number Placeholder 3"/>
          <p:cNvSpPr>
            <a:spLocks noGrp="1"/>
          </p:cNvSpPr>
          <p:nvPr>
            <p:ph type="sldNum" sz="quarter" idx="5"/>
          </p:nvPr>
        </p:nvSpPr>
        <p:spPr/>
        <p:txBody>
          <a:bodyPr/>
          <a:lstStyle/>
          <a:p>
            <a:fld id="{B68C8073-CAD2-48BF-B8DB-FCAF7D6ED014}" type="slidenum">
              <a:rPr lang="en-US" smtClean="0"/>
              <a:t>35</a:t>
            </a:fld>
            <a:endParaRPr lang="en-US"/>
          </a:p>
        </p:txBody>
      </p:sp>
    </p:spTree>
    <p:extLst>
      <p:ext uri="{BB962C8B-B14F-4D97-AF65-F5344CB8AC3E}">
        <p14:creationId xmlns:p14="http://schemas.microsoft.com/office/powerpoint/2010/main" val="65899092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i="0"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1F4E3B16-F2AC-4323-8003-260BD5B436E0}" type="slidenum">
              <a:rPr kumimoji="0" lang="en-GB" altLang="en-US"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36</a:t>
            </a:fld>
            <a:endParaRPr kumimoji="0" lang="en-GB"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306071916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a:extLst>
              <a:ext uri="{FF2B5EF4-FFF2-40B4-BE49-F238E27FC236}">
                <a16:creationId xmlns:a16="http://schemas.microsoft.com/office/drawing/2014/main" id="{995F40E5-09A6-4D07-A88C-302D515D179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CE9BFF73-5DA1-4559-9FCA-BDD2663649D9}"/>
              </a:ext>
            </a:extLst>
          </p:cNvPr>
          <p:cNvSpPr>
            <a:spLocks noGrp="1"/>
          </p:cNvSpPr>
          <p:nvPr>
            <p:ph type="body" idx="1"/>
          </p:nvPr>
        </p:nvSpPr>
        <p:spPr/>
        <p:txBody>
          <a:bodyPr/>
          <a:lstStyle/>
          <a:p>
            <a:pPr marL="171450" indent="-171450">
              <a:buFont typeface="Arial"/>
              <a:buChar char="•"/>
              <a:defRPr/>
            </a:pPr>
            <a:endParaRPr lang="en-US" dirty="0"/>
          </a:p>
        </p:txBody>
      </p:sp>
      <p:sp>
        <p:nvSpPr>
          <p:cNvPr id="36868" name="Slide Number Placeholder 3">
            <a:extLst>
              <a:ext uri="{FF2B5EF4-FFF2-40B4-BE49-F238E27FC236}">
                <a16:creationId xmlns:a16="http://schemas.microsoft.com/office/drawing/2014/main" id="{487AF184-F7A3-4C81-8C6F-353D405D192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B1C54198-6F4B-4344-B189-CE6944048288}" type="slidenum">
              <a:rPr kumimoji="0" lang="en-GB" altLang="en-US"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37</a:t>
            </a:fld>
            <a:endParaRPr kumimoji="0" lang="en-GB"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22395057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a:extLst>
              <a:ext uri="{FF2B5EF4-FFF2-40B4-BE49-F238E27FC236}">
                <a16:creationId xmlns:a16="http://schemas.microsoft.com/office/drawing/2014/main" id="{995F40E5-09A6-4D07-A88C-302D515D179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CE9BFF73-5DA1-4559-9FCA-BDD2663649D9}"/>
              </a:ext>
            </a:extLst>
          </p:cNvPr>
          <p:cNvSpPr>
            <a:spLocks noGrp="1"/>
          </p:cNvSpPr>
          <p:nvPr>
            <p:ph type="body" idx="1"/>
          </p:nvPr>
        </p:nvSpPr>
        <p:spPr/>
        <p:txBody>
          <a:bodyPr/>
          <a:lstStyle/>
          <a:p>
            <a:pPr>
              <a:defRPr/>
            </a:pPr>
            <a:endParaRPr lang="en-GB" i="1" dirty="0">
              <a:cs typeface="Calibri"/>
            </a:endParaRPr>
          </a:p>
          <a:p>
            <a:pPr marL="171450" indent="-171450">
              <a:buFont typeface="Arial"/>
              <a:buChar char="•"/>
              <a:defRPr/>
            </a:pPr>
            <a:endParaRPr lang="en-US" dirty="0"/>
          </a:p>
        </p:txBody>
      </p:sp>
      <p:sp>
        <p:nvSpPr>
          <p:cNvPr id="36868" name="Slide Number Placeholder 3">
            <a:extLst>
              <a:ext uri="{FF2B5EF4-FFF2-40B4-BE49-F238E27FC236}">
                <a16:creationId xmlns:a16="http://schemas.microsoft.com/office/drawing/2014/main" id="{487AF184-F7A3-4C81-8C6F-353D405D192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B1C54198-6F4B-4344-B189-CE6944048288}" type="slidenum">
              <a:rPr kumimoji="0" lang="en-GB" altLang="en-US"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38</a:t>
            </a:fld>
            <a:endParaRPr kumimoji="0" lang="en-GB"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85741504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1F4E3B16-F2AC-4323-8003-260BD5B436E0}" type="slidenum">
              <a:rPr kumimoji="0" lang="en-GB" altLang="en-US"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40</a:t>
            </a:fld>
            <a:endParaRPr kumimoji="0" lang="en-GB"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241625409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a:extLst>
              <a:ext uri="{FF2B5EF4-FFF2-40B4-BE49-F238E27FC236}">
                <a16:creationId xmlns:a16="http://schemas.microsoft.com/office/drawing/2014/main" id="{995F40E5-09A6-4D07-A88C-302D515D179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CE9BFF73-5DA1-4559-9FCA-BDD2663649D9}"/>
              </a:ext>
            </a:extLst>
          </p:cNvPr>
          <p:cNvSpPr>
            <a:spLocks noGrp="1"/>
          </p:cNvSpPr>
          <p:nvPr>
            <p:ph type="body" idx="1"/>
          </p:nvPr>
        </p:nvSpPr>
        <p:spPr/>
        <p:txBody>
          <a:bodyPr/>
          <a:lstStyle/>
          <a:p>
            <a:pPr marL="171450" indent="-171450">
              <a:buFont typeface="Arial"/>
              <a:buChar char="•"/>
              <a:defRPr/>
            </a:pPr>
            <a:endParaRPr lang="en-US" dirty="0"/>
          </a:p>
        </p:txBody>
      </p:sp>
      <p:sp>
        <p:nvSpPr>
          <p:cNvPr id="36868" name="Slide Number Placeholder 3">
            <a:extLst>
              <a:ext uri="{FF2B5EF4-FFF2-40B4-BE49-F238E27FC236}">
                <a16:creationId xmlns:a16="http://schemas.microsoft.com/office/drawing/2014/main" id="{487AF184-F7A3-4C81-8C6F-353D405D192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B1C54198-6F4B-4344-B189-CE6944048288}" type="slidenum">
              <a:rPr kumimoji="0" lang="en-GB" altLang="en-US"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42</a:t>
            </a:fld>
            <a:endParaRPr kumimoji="0" lang="en-GB"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424408788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a:extLst>
              <a:ext uri="{FF2B5EF4-FFF2-40B4-BE49-F238E27FC236}">
                <a16:creationId xmlns:a16="http://schemas.microsoft.com/office/drawing/2014/main" id="{995F40E5-09A6-4D07-A88C-302D515D179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CE9BFF73-5DA1-4559-9FCA-BDD2663649D9}"/>
              </a:ext>
            </a:extLst>
          </p:cNvPr>
          <p:cNvSpPr>
            <a:spLocks noGrp="1"/>
          </p:cNvSpPr>
          <p:nvPr>
            <p:ph type="body" idx="1"/>
          </p:nvPr>
        </p:nvSpPr>
        <p:spPr/>
        <p:txBody>
          <a:bodyPr/>
          <a:lstStyle/>
          <a:p>
            <a:pPr>
              <a:defRPr/>
            </a:pPr>
            <a:endParaRPr lang="en-GB" sz="1200" kern="1200" dirty="0">
              <a:solidFill>
                <a:schemeClr val="tx1"/>
              </a:solidFill>
              <a:effectLst/>
              <a:latin typeface="+mn-lt"/>
              <a:ea typeface="+mn-ea"/>
              <a:cs typeface="+mn-cs"/>
            </a:endParaRPr>
          </a:p>
          <a:p>
            <a:pPr marL="171450" indent="-171450">
              <a:buFont typeface="Arial"/>
              <a:buChar char="•"/>
              <a:defRPr/>
            </a:pPr>
            <a:endParaRPr lang="en-US" dirty="0"/>
          </a:p>
        </p:txBody>
      </p:sp>
      <p:sp>
        <p:nvSpPr>
          <p:cNvPr id="36868" name="Slide Number Placeholder 3">
            <a:extLst>
              <a:ext uri="{FF2B5EF4-FFF2-40B4-BE49-F238E27FC236}">
                <a16:creationId xmlns:a16="http://schemas.microsoft.com/office/drawing/2014/main" id="{487AF184-F7A3-4C81-8C6F-353D405D192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B1C54198-6F4B-4344-B189-CE6944048288}" type="slidenum">
              <a:rPr kumimoji="0" lang="en-GB" altLang="en-US"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43</a:t>
            </a:fld>
            <a:endParaRPr kumimoji="0" lang="en-GB"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67054007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1CD2F1-96A7-3A1B-7815-A6509F0915F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6916803-8E51-D143-BE4D-D7B0D7399BD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851C4F5-65A9-D4D6-D53C-073B5605E5E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CA43BFA8-ED62-C4E4-BE6D-C7C1A3469B5E}"/>
              </a:ext>
            </a:extLst>
          </p:cNvPr>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1F4E3B16-F2AC-4323-8003-260BD5B436E0}" type="slidenum">
              <a:rPr kumimoji="0" lang="en-GB" altLang="en-US"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46</a:t>
            </a:fld>
            <a:endParaRPr kumimoji="0" lang="en-GB"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282893525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2EC685-FB83-9BF0-0C32-7D2A9503506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6C25D2-91F2-AA6D-9901-AAF52388ED8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21400C-BF38-C07D-6018-E515BDFE2526}"/>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FF53AAD2-CAAC-BDC1-B1E9-5FED8DB6BA10}"/>
              </a:ext>
            </a:extLst>
          </p:cNvPr>
          <p:cNvSpPr>
            <a:spLocks noGrp="1"/>
          </p:cNvSpPr>
          <p:nvPr>
            <p:ph type="sldNum" sz="quarter" idx="5"/>
          </p:nvPr>
        </p:nvSpPr>
        <p:spPr/>
        <p:txBody>
          <a:bodyPr/>
          <a:lstStyle/>
          <a:p>
            <a:fld id="{5603C52C-5E29-41AF-BAA3-8217E886DA08}" type="slidenum">
              <a:rPr lang="en-US" smtClean="0"/>
              <a:t>47</a:t>
            </a:fld>
            <a:endParaRPr lang="en-US" dirty="0"/>
          </a:p>
        </p:txBody>
      </p:sp>
    </p:spTree>
    <p:extLst>
      <p:ext uri="{BB962C8B-B14F-4D97-AF65-F5344CB8AC3E}">
        <p14:creationId xmlns:p14="http://schemas.microsoft.com/office/powerpoint/2010/main" val="5356434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3A750590-9F9A-443B-9295-A3931D8194B1}" type="datetime1">
              <a:rPr lang="en-US" smtClean="0"/>
              <a:t>9/8/2025</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0401455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B75B4BE-627A-4EC1-99E1-6F1AA97AB802}" type="datetime1">
              <a:rPr lang="en-US" smtClean="0"/>
              <a:t>9/8/2025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263422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8" name="Picture 7"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78BFACF8-E63D-4673-A128-83547867BB7A}" type="datetime1">
              <a:rPr lang="en-US" smtClean="0"/>
              <a:t>9/8/2025</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896216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5BED6AC-4FBA-40BD-BE75-20DB64DA4BAD}" type="datetime1">
              <a:rPr lang="en-US" smtClean="0"/>
              <a:t>9/8/2025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964390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F933C87-D201-458A-93C0-8EDD9AC92D93}" type="datetime1">
              <a:rPr lang="en-US" smtClean="0"/>
              <a:t>9/8/2025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8510689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6CE6829-5A25-485A-91B1-5D6D58BB9F23}" type="datetime1">
              <a:rPr lang="en-US" smtClean="0"/>
              <a:t>9/8/2025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552577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912F5CD-23D0-4DD1-85B1-71F1825FB3EC}" type="datetime1">
              <a:rPr lang="en-US" smtClean="0"/>
              <a:t>9/8/2025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1524779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8BA5035-C284-496A-B076-BA73A8FA5D8B}" type="datetime1">
              <a:rPr lang="en-US" smtClean="0"/>
              <a:t>9/8/2025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142312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40EB420-1875-490A-8C4B-7AAB939FBE08}" type="datetime1">
              <a:rPr lang="en-US" smtClean="0"/>
              <a:t>9/8/2025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2973074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F35805F-452B-497C-9BD6-2CDB6902F369}" type="datetime1">
              <a:rPr lang="en-US" smtClean="0"/>
              <a:t>9/8/2025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2788979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9" name="Picture 8"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FD3F7C6B-C82D-4D42-9929-D6E7E11D9A64}" type="datetime1">
              <a:rPr lang="en-US" smtClean="0"/>
              <a:t>9/8/2025</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5067889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1" name="Picture 10"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10CF4779-62E8-4B21-A5D7-0AFB9DBD4358}" type="datetime1">
              <a:rPr lang="en-US" smtClean="0"/>
              <a:t>9/8/2025</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smtClean="0"/>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34510506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8" name="Picture 7"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5F9D3375-5CD0-4576-BF96-ADFF24726FF8}" type="datetime1">
              <a:rPr lang="en-US" smtClean="0"/>
              <a:t>9/8/2025</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8508056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6FACD1F8-971E-4F8C-8737-750C12E93E08}" type="datetime1">
              <a:rPr lang="en-US" smtClean="0"/>
              <a:t>9/8/2025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0835997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2C7D1621-FA30-4D98-85E5-1409E6BEECDC}" type="datetime1">
              <a:rPr lang="en-US" smtClean="0"/>
              <a:t>9/8/2025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3582142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F96F347-1B2F-4097-AEB5-4A26FB45D67A}" type="datetime1">
              <a:rPr lang="en-US" smtClean="0"/>
              <a:t>9/8/2025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7256753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 name="Picture 8"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8CC1DEE0-34E5-4E0F-BEC1-4B8835F82CD1}" type="datetime1">
              <a:rPr lang="en-US" smtClean="0"/>
              <a:t>9/8/2025</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4046131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3421479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68718699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E7BE36-D1A6-4F1B-AEFD-6FEB636A80A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4A6A065-2266-4E47-BBBA-80F712F671D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A8CA134-BCB7-4A02-A082-089D6D7B01BE}"/>
              </a:ext>
            </a:extLst>
          </p:cNvPr>
          <p:cNvSpPr>
            <a:spLocks noGrp="1"/>
          </p:cNvSpPr>
          <p:nvPr>
            <p:ph type="dt" sz="half" idx="10"/>
          </p:nvPr>
        </p:nvSpPr>
        <p:spPr/>
        <p:txBody>
          <a:bodyPr/>
          <a:lstStyle/>
          <a:p>
            <a:fld id="{5B09236F-209F-49BA-A263-5A444940819B}" type="datetimeFigureOut">
              <a:rPr lang="en-GB" smtClean="0"/>
              <a:t>08/09/2025</a:t>
            </a:fld>
            <a:endParaRPr lang="en-GB"/>
          </a:p>
        </p:txBody>
      </p:sp>
      <p:sp>
        <p:nvSpPr>
          <p:cNvPr id="5" name="Footer Placeholder 4">
            <a:extLst>
              <a:ext uri="{FF2B5EF4-FFF2-40B4-BE49-F238E27FC236}">
                <a16:creationId xmlns:a16="http://schemas.microsoft.com/office/drawing/2014/main" id="{BF11145C-A81F-4F27-801A-4741918ABD7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125AE1D-9B1E-4333-9087-84B5D71BAF5B}"/>
              </a:ext>
            </a:extLst>
          </p:cNvPr>
          <p:cNvSpPr>
            <a:spLocks noGrp="1"/>
          </p:cNvSpPr>
          <p:nvPr>
            <p:ph type="sldNum" sz="quarter" idx="12"/>
          </p:nvPr>
        </p:nvSpPr>
        <p:spPr/>
        <p:txBody>
          <a:bodyPr/>
          <a:lstStyle/>
          <a:p>
            <a:fld id="{375F53FD-5AD4-4558-B260-3BFD9B4BFE1C}" type="slidenum">
              <a:rPr lang="en-GB" smtClean="0"/>
              <a:t>‹#›</a:t>
            </a:fld>
            <a:endParaRPr lang="en-GB"/>
          </a:p>
        </p:txBody>
      </p:sp>
    </p:spTree>
    <p:extLst>
      <p:ext uri="{BB962C8B-B14F-4D97-AF65-F5344CB8AC3E}">
        <p14:creationId xmlns:p14="http://schemas.microsoft.com/office/powerpoint/2010/main" val="29393639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600380-0899-4A36-8EE7-1016732E807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041BCB5-DC47-4F15-8D51-D9ECFAF3429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D2E1D5C-0602-4AF7-8842-0FCDECF15B5A}"/>
              </a:ext>
            </a:extLst>
          </p:cNvPr>
          <p:cNvSpPr>
            <a:spLocks noGrp="1"/>
          </p:cNvSpPr>
          <p:nvPr>
            <p:ph type="dt" sz="half" idx="10"/>
          </p:nvPr>
        </p:nvSpPr>
        <p:spPr/>
        <p:txBody>
          <a:bodyPr/>
          <a:lstStyle/>
          <a:p>
            <a:fld id="{5B09236F-209F-49BA-A263-5A444940819B}" type="datetimeFigureOut">
              <a:rPr lang="en-GB" smtClean="0"/>
              <a:t>08/09/2025</a:t>
            </a:fld>
            <a:endParaRPr lang="en-GB"/>
          </a:p>
        </p:txBody>
      </p:sp>
      <p:sp>
        <p:nvSpPr>
          <p:cNvPr id="5" name="Footer Placeholder 4">
            <a:extLst>
              <a:ext uri="{FF2B5EF4-FFF2-40B4-BE49-F238E27FC236}">
                <a16:creationId xmlns:a16="http://schemas.microsoft.com/office/drawing/2014/main" id="{1421A784-8673-412C-9C8D-69EFE682D3B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BF3A906-C716-4322-BACC-7DF9B35A8FC5}"/>
              </a:ext>
            </a:extLst>
          </p:cNvPr>
          <p:cNvSpPr>
            <a:spLocks noGrp="1"/>
          </p:cNvSpPr>
          <p:nvPr>
            <p:ph type="sldNum" sz="quarter" idx="12"/>
          </p:nvPr>
        </p:nvSpPr>
        <p:spPr/>
        <p:txBody>
          <a:bodyPr/>
          <a:lstStyle/>
          <a:p>
            <a:fld id="{375F53FD-5AD4-4558-B260-3BFD9B4BFE1C}" type="slidenum">
              <a:rPr lang="en-GB" smtClean="0"/>
              <a:t>‹#›</a:t>
            </a:fld>
            <a:endParaRPr lang="en-GB"/>
          </a:p>
        </p:txBody>
      </p:sp>
    </p:spTree>
    <p:extLst>
      <p:ext uri="{BB962C8B-B14F-4D97-AF65-F5344CB8AC3E}">
        <p14:creationId xmlns:p14="http://schemas.microsoft.com/office/powerpoint/2010/main" val="183254279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877C34-06FC-468B-B711-FDA639A2A64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3B1860C-5B23-436F-BA0A-E082B679EED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5F1D617-9248-4271-A3BA-43F8CEA43A64}"/>
              </a:ext>
            </a:extLst>
          </p:cNvPr>
          <p:cNvSpPr>
            <a:spLocks noGrp="1"/>
          </p:cNvSpPr>
          <p:nvPr>
            <p:ph type="dt" sz="half" idx="10"/>
          </p:nvPr>
        </p:nvSpPr>
        <p:spPr/>
        <p:txBody>
          <a:bodyPr/>
          <a:lstStyle/>
          <a:p>
            <a:fld id="{5B09236F-209F-49BA-A263-5A444940819B}" type="datetimeFigureOut">
              <a:rPr lang="en-GB" smtClean="0"/>
              <a:t>08/09/2025</a:t>
            </a:fld>
            <a:endParaRPr lang="en-GB"/>
          </a:p>
        </p:txBody>
      </p:sp>
      <p:sp>
        <p:nvSpPr>
          <p:cNvPr id="5" name="Footer Placeholder 4">
            <a:extLst>
              <a:ext uri="{FF2B5EF4-FFF2-40B4-BE49-F238E27FC236}">
                <a16:creationId xmlns:a16="http://schemas.microsoft.com/office/drawing/2014/main" id="{9000482E-4551-43B7-B900-D4AC98F4841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794F479-3B8C-40A1-AB71-F4EE8C22C4CE}"/>
              </a:ext>
            </a:extLst>
          </p:cNvPr>
          <p:cNvSpPr>
            <a:spLocks noGrp="1"/>
          </p:cNvSpPr>
          <p:nvPr>
            <p:ph type="sldNum" sz="quarter" idx="12"/>
          </p:nvPr>
        </p:nvSpPr>
        <p:spPr/>
        <p:txBody>
          <a:bodyPr/>
          <a:lstStyle/>
          <a:p>
            <a:fld id="{375F53FD-5AD4-4558-B260-3BFD9B4BFE1C}" type="slidenum">
              <a:rPr lang="en-GB" smtClean="0"/>
              <a:t>‹#›</a:t>
            </a:fld>
            <a:endParaRPr lang="en-GB"/>
          </a:p>
        </p:txBody>
      </p:sp>
    </p:spTree>
    <p:extLst>
      <p:ext uri="{BB962C8B-B14F-4D97-AF65-F5344CB8AC3E}">
        <p14:creationId xmlns:p14="http://schemas.microsoft.com/office/powerpoint/2010/main" val="64868384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2CF5B3-43CE-451D-B768-1810805141C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ADD1B24-DFF5-426D-968E-495782DC65E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3AF839A-EB8C-43DA-ADEC-B6F4AD08C99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83DFF4D-181A-490B-BAF6-02A96059BA2B}"/>
              </a:ext>
            </a:extLst>
          </p:cNvPr>
          <p:cNvSpPr>
            <a:spLocks noGrp="1"/>
          </p:cNvSpPr>
          <p:nvPr>
            <p:ph type="dt" sz="half" idx="10"/>
          </p:nvPr>
        </p:nvSpPr>
        <p:spPr/>
        <p:txBody>
          <a:bodyPr/>
          <a:lstStyle/>
          <a:p>
            <a:fld id="{5B09236F-209F-49BA-A263-5A444940819B}" type="datetimeFigureOut">
              <a:rPr lang="en-GB" smtClean="0"/>
              <a:t>08/09/2025</a:t>
            </a:fld>
            <a:endParaRPr lang="en-GB"/>
          </a:p>
        </p:txBody>
      </p:sp>
      <p:sp>
        <p:nvSpPr>
          <p:cNvPr id="6" name="Footer Placeholder 5">
            <a:extLst>
              <a:ext uri="{FF2B5EF4-FFF2-40B4-BE49-F238E27FC236}">
                <a16:creationId xmlns:a16="http://schemas.microsoft.com/office/drawing/2014/main" id="{F24848CB-85F4-4673-BC21-B214D56DCFE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275E068-86D2-4837-83C8-5602372CF65B}"/>
              </a:ext>
            </a:extLst>
          </p:cNvPr>
          <p:cNvSpPr>
            <a:spLocks noGrp="1"/>
          </p:cNvSpPr>
          <p:nvPr>
            <p:ph type="sldNum" sz="quarter" idx="12"/>
          </p:nvPr>
        </p:nvSpPr>
        <p:spPr/>
        <p:txBody>
          <a:bodyPr/>
          <a:lstStyle/>
          <a:p>
            <a:fld id="{375F53FD-5AD4-4558-B260-3BFD9B4BFE1C}" type="slidenum">
              <a:rPr lang="en-GB" smtClean="0"/>
              <a:t>‹#›</a:t>
            </a:fld>
            <a:endParaRPr lang="en-GB"/>
          </a:p>
        </p:txBody>
      </p:sp>
    </p:spTree>
    <p:extLst>
      <p:ext uri="{BB962C8B-B14F-4D97-AF65-F5344CB8AC3E}">
        <p14:creationId xmlns:p14="http://schemas.microsoft.com/office/powerpoint/2010/main" val="57229400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453411-88FA-4554-B6AB-DC4ECABAB36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B35974F-D9E2-46CC-B64A-39F1C059903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E98B807-E198-4E28-9E11-6613C43CF31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4DB07A3-282E-4E11-A390-424C858BDF1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8403263-7CC1-4907-AD1E-44478C2F3FE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540AC36-AF34-42FB-8249-7524B0108B47}"/>
              </a:ext>
            </a:extLst>
          </p:cNvPr>
          <p:cNvSpPr>
            <a:spLocks noGrp="1"/>
          </p:cNvSpPr>
          <p:nvPr>
            <p:ph type="dt" sz="half" idx="10"/>
          </p:nvPr>
        </p:nvSpPr>
        <p:spPr/>
        <p:txBody>
          <a:bodyPr/>
          <a:lstStyle/>
          <a:p>
            <a:fld id="{5B09236F-209F-49BA-A263-5A444940819B}" type="datetimeFigureOut">
              <a:rPr lang="en-GB" smtClean="0"/>
              <a:t>08/09/2025</a:t>
            </a:fld>
            <a:endParaRPr lang="en-GB"/>
          </a:p>
        </p:txBody>
      </p:sp>
      <p:sp>
        <p:nvSpPr>
          <p:cNvPr id="8" name="Footer Placeholder 7">
            <a:extLst>
              <a:ext uri="{FF2B5EF4-FFF2-40B4-BE49-F238E27FC236}">
                <a16:creationId xmlns:a16="http://schemas.microsoft.com/office/drawing/2014/main" id="{46653F27-233A-4B87-9AF7-0838C24ECF4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536E4E3-C208-42EB-89FE-C015BE483E32}"/>
              </a:ext>
            </a:extLst>
          </p:cNvPr>
          <p:cNvSpPr>
            <a:spLocks noGrp="1"/>
          </p:cNvSpPr>
          <p:nvPr>
            <p:ph type="sldNum" sz="quarter" idx="12"/>
          </p:nvPr>
        </p:nvSpPr>
        <p:spPr/>
        <p:txBody>
          <a:bodyPr/>
          <a:lstStyle/>
          <a:p>
            <a:fld id="{375F53FD-5AD4-4558-B260-3BFD9B4BFE1C}" type="slidenum">
              <a:rPr lang="en-GB" smtClean="0"/>
              <a:t>‹#›</a:t>
            </a:fld>
            <a:endParaRPr lang="en-GB"/>
          </a:p>
        </p:txBody>
      </p:sp>
    </p:spTree>
    <p:extLst>
      <p:ext uri="{BB962C8B-B14F-4D97-AF65-F5344CB8AC3E}">
        <p14:creationId xmlns:p14="http://schemas.microsoft.com/office/powerpoint/2010/main" val="166739772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B0C6A-70A3-4C4F-9F0C-F31BCFDCE02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11BDFEB-A0E0-4CF2-B983-667FEC3F5CAC}"/>
              </a:ext>
            </a:extLst>
          </p:cNvPr>
          <p:cNvSpPr>
            <a:spLocks noGrp="1"/>
          </p:cNvSpPr>
          <p:nvPr>
            <p:ph type="dt" sz="half" idx="10"/>
          </p:nvPr>
        </p:nvSpPr>
        <p:spPr/>
        <p:txBody>
          <a:bodyPr/>
          <a:lstStyle/>
          <a:p>
            <a:fld id="{5B09236F-209F-49BA-A263-5A444940819B}" type="datetimeFigureOut">
              <a:rPr lang="en-GB" smtClean="0"/>
              <a:t>08/09/2025</a:t>
            </a:fld>
            <a:endParaRPr lang="en-GB"/>
          </a:p>
        </p:txBody>
      </p:sp>
      <p:sp>
        <p:nvSpPr>
          <p:cNvPr id="4" name="Footer Placeholder 3">
            <a:extLst>
              <a:ext uri="{FF2B5EF4-FFF2-40B4-BE49-F238E27FC236}">
                <a16:creationId xmlns:a16="http://schemas.microsoft.com/office/drawing/2014/main" id="{A5F4EAFA-B1BA-49B8-A071-1015BCCCD5C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8FAC433-CF12-4ADF-A239-4F2D4E81F879}"/>
              </a:ext>
            </a:extLst>
          </p:cNvPr>
          <p:cNvSpPr>
            <a:spLocks noGrp="1"/>
          </p:cNvSpPr>
          <p:nvPr>
            <p:ph type="sldNum" sz="quarter" idx="12"/>
          </p:nvPr>
        </p:nvSpPr>
        <p:spPr/>
        <p:txBody>
          <a:bodyPr/>
          <a:lstStyle/>
          <a:p>
            <a:fld id="{375F53FD-5AD4-4558-B260-3BFD9B4BFE1C}" type="slidenum">
              <a:rPr lang="en-GB" smtClean="0"/>
              <a:t>‹#›</a:t>
            </a:fld>
            <a:endParaRPr lang="en-GB"/>
          </a:p>
        </p:txBody>
      </p:sp>
    </p:spTree>
    <p:extLst>
      <p:ext uri="{BB962C8B-B14F-4D97-AF65-F5344CB8AC3E}">
        <p14:creationId xmlns:p14="http://schemas.microsoft.com/office/powerpoint/2010/main" val="194932256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CF524A0-9C28-4A49-8D7A-64976118779A}"/>
              </a:ext>
            </a:extLst>
          </p:cNvPr>
          <p:cNvSpPr>
            <a:spLocks noGrp="1"/>
          </p:cNvSpPr>
          <p:nvPr>
            <p:ph type="dt" sz="half" idx="10"/>
          </p:nvPr>
        </p:nvSpPr>
        <p:spPr/>
        <p:txBody>
          <a:bodyPr/>
          <a:lstStyle/>
          <a:p>
            <a:fld id="{5B09236F-209F-49BA-A263-5A444940819B}" type="datetimeFigureOut">
              <a:rPr lang="en-GB" smtClean="0"/>
              <a:t>08/09/2025</a:t>
            </a:fld>
            <a:endParaRPr lang="en-GB"/>
          </a:p>
        </p:txBody>
      </p:sp>
      <p:sp>
        <p:nvSpPr>
          <p:cNvPr id="3" name="Footer Placeholder 2">
            <a:extLst>
              <a:ext uri="{FF2B5EF4-FFF2-40B4-BE49-F238E27FC236}">
                <a16:creationId xmlns:a16="http://schemas.microsoft.com/office/drawing/2014/main" id="{FC38A32B-1B76-48EA-B7E0-9EC5A664540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79B3E18-D677-4000-9151-1E438C644517}"/>
              </a:ext>
            </a:extLst>
          </p:cNvPr>
          <p:cNvSpPr>
            <a:spLocks noGrp="1"/>
          </p:cNvSpPr>
          <p:nvPr>
            <p:ph type="sldNum" sz="quarter" idx="12"/>
          </p:nvPr>
        </p:nvSpPr>
        <p:spPr/>
        <p:txBody>
          <a:bodyPr/>
          <a:lstStyle/>
          <a:p>
            <a:fld id="{375F53FD-5AD4-4558-B260-3BFD9B4BFE1C}" type="slidenum">
              <a:rPr lang="en-GB" smtClean="0"/>
              <a:t>‹#›</a:t>
            </a:fld>
            <a:endParaRPr lang="en-GB"/>
          </a:p>
        </p:txBody>
      </p:sp>
    </p:spTree>
    <p:extLst>
      <p:ext uri="{BB962C8B-B14F-4D97-AF65-F5344CB8AC3E}">
        <p14:creationId xmlns:p14="http://schemas.microsoft.com/office/powerpoint/2010/main" val="18030006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03B7EB-7C22-492D-AE43-D7BDA60926A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36D29D7-3182-4EED-B8FD-463AAE3EA90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A408B90-6ED4-4657-AC5B-1D9CD0F7A0D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A2F20B-0197-4773-8E71-848360FAB69A}"/>
              </a:ext>
            </a:extLst>
          </p:cNvPr>
          <p:cNvSpPr>
            <a:spLocks noGrp="1"/>
          </p:cNvSpPr>
          <p:nvPr>
            <p:ph type="dt" sz="half" idx="10"/>
          </p:nvPr>
        </p:nvSpPr>
        <p:spPr/>
        <p:txBody>
          <a:bodyPr/>
          <a:lstStyle/>
          <a:p>
            <a:fld id="{5B09236F-209F-49BA-A263-5A444940819B}" type="datetimeFigureOut">
              <a:rPr lang="en-GB" smtClean="0"/>
              <a:t>08/09/2025</a:t>
            </a:fld>
            <a:endParaRPr lang="en-GB"/>
          </a:p>
        </p:txBody>
      </p:sp>
      <p:sp>
        <p:nvSpPr>
          <p:cNvPr id="6" name="Footer Placeholder 5">
            <a:extLst>
              <a:ext uri="{FF2B5EF4-FFF2-40B4-BE49-F238E27FC236}">
                <a16:creationId xmlns:a16="http://schemas.microsoft.com/office/drawing/2014/main" id="{D5C56862-0494-4D03-A1AF-A32D767EC39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8385DD2-66D3-4F95-BDD6-D19615E437B8}"/>
              </a:ext>
            </a:extLst>
          </p:cNvPr>
          <p:cNvSpPr>
            <a:spLocks noGrp="1"/>
          </p:cNvSpPr>
          <p:nvPr>
            <p:ph type="sldNum" sz="quarter" idx="12"/>
          </p:nvPr>
        </p:nvSpPr>
        <p:spPr/>
        <p:txBody>
          <a:bodyPr/>
          <a:lstStyle/>
          <a:p>
            <a:fld id="{375F53FD-5AD4-4558-B260-3BFD9B4BFE1C}" type="slidenum">
              <a:rPr lang="en-GB" smtClean="0"/>
              <a:t>‹#›</a:t>
            </a:fld>
            <a:endParaRPr lang="en-GB"/>
          </a:p>
        </p:txBody>
      </p:sp>
    </p:spTree>
    <p:extLst>
      <p:ext uri="{BB962C8B-B14F-4D97-AF65-F5344CB8AC3E}">
        <p14:creationId xmlns:p14="http://schemas.microsoft.com/office/powerpoint/2010/main" val="56245963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B94686-7368-4E9D-AFB0-BB13F4F0F83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AB7B76C-DB97-4CCD-8B02-F2E587C9160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4D6A323-21C4-40FC-A979-EBB19004B7B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90AFBE6-7DDA-4B2B-92FD-B10555C0CFF4}"/>
              </a:ext>
            </a:extLst>
          </p:cNvPr>
          <p:cNvSpPr>
            <a:spLocks noGrp="1"/>
          </p:cNvSpPr>
          <p:nvPr>
            <p:ph type="dt" sz="half" idx="10"/>
          </p:nvPr>
        </p:nvSpPr>
        <p:spPr/>
        <p:txBody>
          <a:bodyPr/>
          <a:lstStyle/>
          <a:p>
            <a:fld id="{5B09236F-209F-49BA-A263-5A444940819B}" type="datetimeFigureOut">
              <a:rPr lang="en-GB" smtClean="0"/>
              <a:t>08/09/2025</a:t>
            </a:fld>
            <a:endParaRPr lang="en-GB"/>
          </a:p>
        </p:txBody>
      </p:sp>
      <p:sp>
        <p:nvSpPr>
          <p:cNvPr id="6" name="Footer Placeholder 5">
            <a:extLst>
              <a:ext uri="{FF2B5EF4-FFF2-40B4-BE49-F238E27FC236}">
                <a16:creationId xmlns:a16="http://schemas.microsoft.com/office/drawing/2014/main" id="{B385A5BE-1834-440D-9267-170F8C99C8D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3138C05-CC55-4F1C-AD8B-C7E2F5986290}"/>
              </a:ext>
            </a:extLst>
          </p:cNvPr>
          <p:cNvSpPr>
            <a:spLocks noGrp="1"/>
          </p:cNvSpPr>
          <p:nvPr>
            <p:ph type="sldNum" sz="quarter" idx="12"/>
          </p:nvPr>
        </p:nvSpPr>
        <p:spPr/>
        <p:txBody>
          <a:bodyPr/>
          <a:lstStyle/>
          <a:p>
            <a:fld id="{375F53FD-5AD4-4558-B260-3BFD9B4BFE1C}" type="slidenum">
              <a:rPr lang="en-GB" smtClean="0"/>
              <a:t>‹#›</a:t>
            </a:fld>
            <a:endParaRPr lang="en-GB"/>
          </a:p>
        </p:txBody>
      </p:sp>
    </p:spTree>
    <p:extLst>
      <p:ext uri="{BB962C8B-B14F-4D97-AF65-F5344CB8AC3E}">
        <p14:creationId xmlns:p14="http://schemas.microsoft.com/office/powerpoint/2010/main" val="411434034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A87D7E-71CA-48E3-BE88-111F7AF60D5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B5CEF64-4F35-4E5D-858F-E691EF15117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6929E1E-404B-4875-9092-DEBF674F3762}"/>
              </a:ext>
            </a:extLst>
          </p:cNvPr>
          <p:cNvSpPr>
            <a:spLocks noGrp="1"/>
          </p:cNvSpPr>
          <p:nvPr>
            <p:ph type="dt" sz="half" idx="10"/>
          </p:nvPr>
        </p:nvSpPr>
        <p:spPr/>
        <p:txBody>
          <a:bodyPr/>
          <a:lstStyle/>
          <a:p>
            <a:fld id="{5B09236F-209F-49BA-A263-5A444940819B}" type="datetimeFigureOut">
              <a:rPr lang="en-GB" smtClean="0"/>
              <a:t>08/09/2025</a:t>
            </a:fld>
            <a:endParaRPr lang="en-GB"/>
          </a:p>
        </p:txBody>
      </p:sp>
      <p:sp>
        <p:nvSpPr>
          <p:cNvPr id="5" name="Footer Placeholder 4">
            <a:extLst>
              <a:ext uri="{FF2B5EF4-FFF2-40B4-BE49-F238E27FC236}">
                <a16:creationId xmlns:a16="http://schemas.microsoft.com/office/drawing/2014/main" id="{C4C365A9-54E4-4C41-803F-F4047E02972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0DE3B27-6DD1-40CB-9131-1F36C7CEBEC1}"/>
              </a:ext>
            </a:extLst>
          </p:cNvPr>
          <p:cNvSpPr>
            <a:spLocks noGrp="1"/>
          </p:cNvSpPr>
          <p:nvPr>
            <p:ph type="sldNum" sz="quarter" idx="12"/>
          </p:nvPr>
        </p:nvSpPr>
        <p:spPr/>
        <p:txBody>
          <a:bodyPr/>
          <a:lstStyle/>
          <a:p>
            <a:fld id="{375F53FD-5AD4-4558-B260-3BFD9B4BFE1C}" type="slidenum">
              <a:rPr lang="en-GB" smtClean="0"/>
              <a:t>‹#›</a:t>
            </a:fld>
            <a:endParaRPr lang="en-GB"/>
          </a:p>
        </p:txBody>
      </p:sp>
    </p:spTree>
    <p:extLst>
      <p:ext uri="{BB962C8B-B14F-4D97-AF65-F5344CB8AC3E}">
        <p14:creationId xmlns:p14="http://schemas.microsoft.com/office/powerpoint/2010/main" val="188857506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07975B0-47C9-4A05-968E-C9159F8DA6D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49D6D93-7EA6-4321-A2F1-06A34769421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96A9C8E-A51C-4197-86B0-13F5EAFF9CDA}"/>
              </a:ext>
            </a:extLst>
          </p:cNvPr>
          <p:cNvSpPr>
            <a:spLocks noGrp="1"/>
          </p:cNvSpPr>
          <p:nvPr>
            <p:ph type="dt" sz="half" idx="10"/>
          </p:nvPr>
        </p:nvSpPr>
        <p:spPr/>
        <p:txBody>
          <a:bodyPr/>
          <a:lstStyle/>
          <a:p>
            <a:fld id="{5B09236F-209F-49BA-A263-5A444940819B}" type="datetimeFigureOut">
              <a:rPr lang="en-GB" smtClean="0"/>
              <a:t>08/09/2025</a:t>
            </a:fld>
            <a:endParaRPr lang="en-GB"/>
          </a:p>
        </p:txBody>
      </p:sp>
      <p:sp>
        <p:nvSpPr>
          <p:cNvPr id="5" name="Footer Placeholder 4">
            <a:extLst>
              <a:ext uri="{FF2B5EF4-FFF2-40B4-BE49-F238E27FC236}">
                <a16:creationId xmlns:a16="http://schemas.microsoft.com/office/drawing/2014/main" id="{FCC82893-1D2F-470A-82DD-D2D02A54230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6866CA3-1BEC-4B4C-AC7C-4B37CECA5DDE}"/>
              </a:ext>
            </a:extLst>
          </p:cNvPr>
          <p:cNvSpPr>
            <a:spLocks noGrp="1"/>
          </p:cNvSpPr>
          <p:nvPr>
            <p:ph type="sldNum" sz="quarter" idx="12"/>
          </p:nvPr>
        </p:nvSpPr>
        <p:spPr/>
        <p:txBody>
          <a:bodyPr/>
          <a:lstStyle/>
          <a:p>
            <a:fld id="{375F53FD-5AD4-4558-B260-3BFD9B4BFE1C}" type="slidenum">
              <a:rPr lang="en-GB" smtClean="0"/>
              <a:t>‹#›</a:t>
            </a:fld>
            <a:endParaRPr lang="en-GB"/>
          </a:p>
        </p:txBody>
      </p:sp>
    </p:spTree>
    <p:extLst>
      <p:ext uri="{BB962C8B-B14F-4D97-AF65-F5344CB8AC3E}">
        <p14:creationId xmlns:p14="http://schemas.microsoft.com/office/powerpoint/2010/main" val="27232172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7.xml"/><Relationship Id="rId3" Type="http://schemas.openxmlformats.org/officeDocument/2006/relationships/slideLayout" Target="../slideLayouts/slideLayout22.xml"/><Relationship Id="rId7" Type="http://schemas.openxmlformats.org/officeDocument/2006/relationships/slideLayout" Target="../slideLayouts/slideLayout26.xml"/><Relationship Id="rId12" Type="http://schemas.openxmlformats.org/officeDocument/2006/relationships/theme" Target="../theme/theme2.xml"/><Relationship Id="rId2" Type="http://schemas.openxmlformats.org/officeDocument/2006/relationships/slideLayout" Target="../slideLayouts/slideLayout21.xml"/><Relationship Id="rId1" Type="http://schemas.openxmlformats.org/officeDocument/2006/relationships/slideLayout" Target="../slideLayouts/slideLayout20.xml"/><Relationship Id="rId6" Type="http://schemas.openxmlformats.org/officeDocument/2006/relationships/slideLayout" Target="../slideLayouts/slideLayout25.xml"/><Relationship Id="rId11" Type="http://schemas.openxmlformats.org/officeDocument/2006/relationships/slideLayout" Target="../slideLayouts/slideLayout30.xml"/><Relationship Id="rId5" Type="http://schemas.openxmlformats.org/officeDocument/2006/relationships/slideLayout" Target="../slideLayouts/slideLayout24.xml"/><Relationship Id="rId10" Type="http://schemas.openxmlformats.org/officeDocument/2006/relationships/slideLayout" Target="../slideLayouts/slideLayout29.xml"/><Relationship Id="rId4" Type="http://schemas.openxmlformats.org/officeDocument/2006/relationships/slideLayout" Target="../slideLayouts/slideLayout23.xml"/><Relationship Id="rId9"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3-HD-TOP.png"/>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D9359126-4846-4E88-BDD9-5585CC877E47}" type="datetime1">
              <a:rPr lang="en-US" smtClean="0"/>
              <a:t>9/8/2025</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574298202"/>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 id="2147483687" r:id="rId18"/>
    <p:sldLayoutId id="2147483688" r:id="rId19"/>
  </p:sldLayoutIdLst>
  <p:hf sldNum="0" hdr="0" ftr="0" dt="0"/>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4EE7DBA-491A-4CFD-ADC2-1D750DC5B42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9904391-236A-43BF-936A-6E1134128AF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DACA73C-EC36-495D-B441-71EF69D6197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09236F-209F-49BA-A263-5A444940819B}" type="datetimeFigureOut">
              <a:rPr lang="en-GB" smtClean="0"/>
              <a:t>08/09/2025</a:t>
            </a:fld>
            <a:endParaRPr lang="en-GB"/>
          </a:p>
        </p:txBody>
      </p:sp>
      <p:sp>
        <p:nvSpPr>
          <p:cNvPr id="5" name="Footer Placeholder 4">
            <a:extLst>
              <a:ext uri="{FF2B5EF4-FFF2-40B4-BE49-F238E27FC236}">
                <a16:creationId xmlns:a16="http://schemas.microsoft.com/office/drawing/2014/main" id="{C0109052-E811-40A7-9A2C-EFCC7C1245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0DAA98D-68AF-4089-AC7A-E2FB009EC59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5F53FD-5AD4-4558-B260-3BFD9B4BFE1C}" type="slidenum">
              <a:rPr lang="en-GB" smtClean="0"/>
              <a:t>‹#›</a:t>
            </a:fld>
            <a:endParaRPr lang="en-GB"/>
          </a:p>
        </p:txBody>
      </p:sp>
    </p:spTree>
    <p:extLst>
      <p:ext uri="{BB962C8B-B14F-4D97-AF65-F5344CB8AC3E}">
        <p14:creationId xmlns:p14="http://schemas.microsoft.com/office/powerpoint/2010/main" val="26665350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6.xml"/><Relationship Id="rId5" Type="http://schemas.openxmlformats.org/officeDocument/2006/relationships/hyperlink" Target="https://uowtsd.sharepoint.com/teams/SecondaryMathematicsPlanning" TargetMode="External"/><Relationship Id="rId4" Type="http://schemas.openxmlformats.org/officeDocument/2006/relationships/hyperlink" Target="mailto:jessica.roberts@uwtsd.ac.uk"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6.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26.xml"/><Relationship Id="rId5" Type="http://schemas.openxmlformats.org/officeDocument/2006/relationships/image" Target="../media/image11.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6.xml"/><Relationship Id="rId4" Type="http://schemas.openxmlformats.org/officeDocument/2006/relationships/image" Target="../media/image12.jpeg"/></Relationships>
</file>

<file path=ppt/slides/_rels/slide5.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2.png"/><Relationship Id="rId7" Type="http://schemas.openxmlformats.org/officeDocument/2006/relationships/diagramQuickStyle" Target="../diagrams/quickStyle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Layout" Target="../diagrams/layout1.xml"/><Relationship Id="rId5" Type="http://schemas.openxmlformats.org/officeDocument/2006/relationships/diagramData" Target="../diagrams/data1.xml"/><Relationship Id="rId10" Type="http://schemas.openxmlformats.org/officeDocument/2006/relationships/hyperlink" Target="https://youtu.be/SCMLnc8lMxE" TargetMode="External"/><Relationship Id="rId4" Type="http://schemas.openxmlformats.org/officeDocument/2006/relationships/image" Target="../media/image13.jpeg"/><Relationship Id="rId9" Type="http://schemas.microsoft.com/office/2007/relationships/diagramDrawing" Target="../diagrams/drawing1.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6.xml"/><Relationship Id="rId6" Type="http://schemas.openxmlformats.org/officeDocument/2006/relationships/image" Target="../media/image15.jpeg"/><Relationship Id="rId5" Type="http://schemas.openxmlformats.org/officeDocument/2006/relationships/image" Target="../media/image14.png"/><Relationship Id="rId4" Type="http://schemas.openxmlformats.org/officeDocument/2006/relationships/hyperlink" Target="https://youtu.be/SZ3bVjsbAkY"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6.xml"/><Relationship Id="rId5" Type="http://schemas.openxmlformats.org/officeDocument/2006/relationships/image" Target="../media/image18.png"/><Relationship Id="rId4" Type="http://schemas.openxmlformats.org/officeDocument/2006/relationships/hyperlink" Target="https://uowtsd.sharepoint.com/teams/SecondaryMathematicsPlanning"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s://hwb.gov.wales/curriculum-for-wales/mathematics-and-numeracy/" TargetMode="External"/><Relationship Id="rId2" Type="http://schemas.openxmlformats.org/officeDocument/2006/relationships/notesSlide" Target="../notesSlides/notesSlide9.xml"/><Relationship Id="rId1" Type="http://schemas.openxmlformats.org/officeDocument/2006/relationships/slideLayout" Target="../slideLayouts/slideLayout19.xml"/><Relationship Id="rId4" Type="http://schemas.openxmlformats.org/officeDocument/2006/relationships/image" Target="../media/image19.png"/></Relationships>
</file>

<file path=ppt/slides/_rels/slide19.xml.rels><?xml version="1.0" encoding="UTF-8" standalone="yes"?>
<Relationships xmlns="http://schemas.openxmlformats.org/package/2006/relationships"><Relationship Id="rId3" Type="http://schemas.openxmlformats.org/officeDocument/2006/relationships/hyperlink" Target="https://hwb.gov.wales/cwricwlwm-i-gymru/mathemateg-a-rhifedd/" TargetMode="External"/><Relationship Id="rId2" Type="http://schemas.openxmlformats.org/officeDocument/2006/relationships/notesSlide" Target="../notesSlides/notesSlide10.xml"/><Relationship Id="rId1" Type="http://schemas.openxmlformats.org/officeDocument/2006/relationships/slideLayout" Target="../slideLayouts/slideLayout19.xml"/><Relationship Id="rId4" Type="http://schemas.openxmlformats.org/officeDocument/2006/relationships/image" Target="../media/image20.png"/></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1.xml"/><Relationship Id="rId1" Type="http://schemas.openxmlformats.org/officeDocument/2006/relationships/slideLayout" Target="../slideLayouts/slideLayout26.xml"/><Relationship Id="rId4" Type="http://schemas.openxmlformats.org/officeDocument/2006/relationships/image" Target="../media/image22.png"/></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2.xml"/><Relationship Id="rId1" Type="http://schemas.openxmlformats.org/officeDocument/2006/relationships/slideLayout" Target="../slideLayouts/slideLayout26.xml"/><Relationship Id="rId4" Type="http://schemas.openxmlformats.org/officeDocument/2006/relationships/image" Target="../media/image21.png"/></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3.xml"/><Relationship Id="rId1" Type="http://schemas.openxmlformats.org/officeDocument/2006/relationships/slideLayout" Target="../slideLayouts/slideLayout26.xml"/><Relationship Id="rId4" Type="http://schemas.openxmlformats.org/officeDocument/2006/relationships/image" Target="../media/image21.png"/></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26.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26.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26.xml"/><Relationship Id="rId4" Type="http://schemas.openxmlformats.org/officeDocument/2006/relationships/image" Target="../media/image23.jpeg"/></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26.xml"/><Relationship Id="rId4" Type="http://schemas.openxmlformats.org/officeDocument/2006/relationships/image" Target="../media/image23.jpeg"/></Relationships>
</file>

<file path=ppt/slides/_rels/slide2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8.xml"/><Relationship Id="rId1" Type="http://schemas.openxmlformats.org/officeDocument/2006/relationships/slideLayout" Target="../slideLayouts/slideLayout26.xml"/><Relationship Id="rId4" Type="http://schemas.openxmlformats.org/officeDocument/2006/relationships/image" Target="../media/image21.png"/></Relationships>
</file>

<file path=ppt/slides/_rels/slide28.xml.rels><?xml version="1.0" encoding="UTF-8" standalone="yes"?>
<Relationships xmlns="http://schemas.openxmlformats.org/package/2006/relationships"><Relationship Id="rId8" Type="http://schemas.microsoft.com/office/2007/relationships/diagramDrawing" Target="../diagrams/drawing2.xml"/><Relationship Id="rId13" Type="http://schemas.microsoft.com/office/2007/relationships/diagramDrawing" Target="../diagrams/drawing3.xml"/><Relationship Id="rId3" Type="http://schemas.openxmlformats.org/officeDocument/2006/relationships/image" Target="../media/image9.png"/><Relationship Id="rId7" Type="http://schemas.openxmlformats.org/officeDocument/2006/relationships/diagramColors" Target="../diagrams/colors2.xml"/><Relationship Id="rId12" Type="http://schemas.openxmlformats.org/officeDocument/2006/relationships/diagramColors" Target="../diagrams/colors3.xml"/><Relationship Id="rId2" Type="http://schemas.openxmlformats.org/officeDocument/2006/relationships/notesSlide" Target="../notesSlides/notesSlide19.xml"/><Relationship Id="rId1" Type="http://schemas.openxmlformats.org/officeDocument/2006/relationships/slideLayout" Target="../slideLayouts/slideLayout26.xml"/><Relationship Id="rId6" Type="http://schemas.openxmlformats.org/officeDocument/2006/relationships/diagramQuickStyle" Target="../diagrams/quickStyle2.xml"/><Relationship Id="rId11" Type="http://schemas.openxmlformats.org/officeDocument/2006/relationships/diagramQuickStyle" Target="../diagrams/quickStyle3.xml"/><Relationship Id="rId5" Type="http://schemas.openxmlformats.org/officeDocument/2006/relationships/diagramLayout" Target="../diagrams/layout2.xml"/><Relationship Id="rId10" Type="http://schemas.openxmlformats.org/officeDocument/2006/relationships/diagramLayout" Target="../diagrams/layout3.xml"/><Relationship Id="rId4" Type="http://schemas.openxmlformats.org/officeDocument/2006/relationships/diagramData" Target="../diagrams/data2.xml"/><Relationship Id="rId9" Type="http://schemas.openxmlformats.org/officeDocument/2006/relationships/diagramData" Target="../diagrams/data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9.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9.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24.xml"/><Relationship Id="rId1" Type="http://schemas.openxmlformats.org/officeDocument/2006/relationships/slideLayout" Target="../slideLayouts/slideLayout19.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25.xml"/><Relationship Id="rId1" Type="http://schemas.openxmlformats.org/officeDocument/2006/relationships/slideLayout" Target="../slideLayouts/slideLayout19.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28.xml"/><Relationship Id="rId1" Type="http://schemas.openxmlformats.org/officeDocument/2006/relationships/slideLayout" Target="../slideLayouts/slideLayout19.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38.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29.xml"/><Relationship Id="rId1" Type="http://schemas.openxmlformats.org/officeDocument/2006/relationships/slideLayout" Target="../slideLayouts/slideLayout19.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8.xml"/><Relationship Id="rId7" Type="http://schemas.openxmlformats.org/officeDocument/2006/relationships/hyperlink" Target="https://www.youtube.com/watch?v=1ceyCsBdZqk" TargetMode="External"/><Relationship Id="rId2" Type="http://schemas.openxmlformats.org/officeDocument/2006/relationships/diagramData" Target="../diagrams/data8.xml"/><Relationship Id="rId1" Type="http://schemas.openxmlformats.org/officeDocument/2006/relationships/slideLayout" Target="../slideLayouts/slideLayout6.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40.xml.rels><?xml version="1.0" encoding="UTF-8" standalone="yes"?>
<Relationships xmlns="http://schemas.openxmlformats.org/package/2006/relationships"><Relationship Id="rId8" Type="http://schemas.openxmlformats.org/officeDocument/2006/relationships/hyperlink" Target="https://www.youtube.com/watch?v=1ceyCsBdZqk" TargetMode="External"/><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30.xml"/><Relationship Id="rId1" Type="http://schemas.openxmlformats.org/officeDocument/2006/relationships/slideLayout" Target="../slideLayouts/slideLayout6.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31.xml"/><Relationship Id="rId1" Type="http://schemas.openxmlformats.org/officeDocument/2006/relationships/slideLayout" Target="../slideLayouts/slideLayout19.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43.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32.xml"/><Relationship Id="rId1" Type="http://schemas.openxmlformats.org/officeDocument/2006/relationships/slideLayout" Target="../slideLayouts/slideLayout19.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6.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46.xml.rels><?xml version="1.0" encoding="UTF-8" standalone="yes"?>
<Relationships xmlns="http://schemas.openxmlformats.org/package/2006/relationships"><Relationship Id="rId8" Type="http://schemas.openxmlformats.org/officeDocument/2006/relationships/hyperlink" Target="https://www.youtube.com/watch?v=1ceyCsBdZqk" TargetMode="External"/><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notesSlide" Target="../notesSlides/notesSlide33.xml"/><Relationship Id="rId1" Type="http://schemas.openxmlformats.org/officeDocument/2006/relationships/slideLayout" Target="../slideLayouts/slideLayout6.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4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4.xml"/><Relationship Id="rId1" Type="http://schemas.openxmlformats.org/officeDocument/2006/relationships/slideLayout" Target="../slideLayouts/slideLayout26.xml"/></Relationships>
</file>

<file path=ppt/slides/_rels/slide4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6.xml"/></Relationships>
</file>

<file path=ppt/slides/_rels/slide4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6.xml"/></Relationships>
</file>

<file path=ppt/slides/_rels/slide5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FA69AAE0-49D5-4C8B-8BA2-55898C00E0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62059B7A-EAF1-4976-BDED-641F150BFB13}"/>
              </a:ext>
            </a:extLst>
          </p:cNvPr>
          <p:cNvPicPr>
            <a:picLocks noChangeAspect="1"/>
          </p:cNvPicPr>
          <p:nvPr/>
        </p:nvPicPr>
        <p:blipFill rotWithShape="1">
          <a:blip r:embed="rId3"/>
          <a:srcRect l="13332" r="13331" b="-1"/>
          <a:stretch/>
        </p:blipFill>
        <p:spPr>
          <a:xfrm>
            <a:off x="157819" y="226886"/>
            <a:ext cx="6982120" cy="6355084"/>
          </a:xfrm>
          <a:custGeom>
            <a:avLst/>
            <a:gdLst/>
            <a:ahLst/>
            <a:cxnLst/>
            <a:rect l="l" t="t" r="r" b="b"/>
            <a:pathLst>
              <a:path w="7534640" h="6857984">
                <a:moveTo>
                  <a:pt x="0" y="0"/>
                </a:moveTo>
                <a:lnTo>
                  <a:pt x="7534640" y="0"/>
                </a:lnTo>
                <a:lnTo>
                  <a:pt x="7534640" y="3832811"/>
                </a:lnTo>
                <a:lnTo>
                  <a:pt x="7344853" y="3826712"/>
                </a:lnTo>
                <a:cubicBezTo>
                  <a:pt x="7344853" y="3826712"/>
                  <a:pt x="7341511" y="3826712"/>
                  <a:pt x="7341511" y="3826712"/>
                </a:cubicBezTo>
                <a:cubicBezTo>
                  <a:pt x="7274667" y="3823370"/>
                  <a:pt x="7211169" y="3823370"/>
                  <a:pt x="7144324" y="3820027"/>
                </a:cubicBezTo>
                <a:cubicBezTo>
                  <a:pt x="6913719" y="3820027"/>
                  <a:pt x="6683113" y="3820027"/>
                  <a:pt x="6455848" y="3820027"/>
                </a:cubicBezTo>
                <a:cubicBezTo>
                  <a:pt x="6231926" y="3910265"/>
                  <a:pt x="5987951" y="3833396"/>
                  <a:pt x="5767372" y="3903581"/>
                </a:cubicBezTo>
                <a:cubicBezTo>
                  <a:pt x="5533423" y="3900239"/>
                  <a:pt x="5312845" y="3970423"/>
                  <a:pt x="5082238" y="4000503"/>
                </a:cubicBezTo>
                <a:cubicBezTo>
                  <a:pt x="4908446" y="4013871"/>
                  <a:pt x="4731314" y="3997160"/>
                  <a:pt x="4570892" y="4067345"/>
                </a:cubicBezTo>
                <a:cubicBezTo>
                  <a:pt x="4447233" y="4124161"/>
                  <a:pt x="4350312" y="4197688"/>
                  <a:pt x="4483996" y="4348083"/>
                </a:cubicBezTo>
                <a:cubicBezTo>
                  <a:pt x="4644419" y="4344742"/>
                  <a:pt x="4627708" y="4598742"/>
                  <a:pt x="4788129" y="4561979"/>
                </a:cubicBezTo>
                <a:cubicBezTo>
                  <a:pt x="4754709" y="4678954"/>
                  <a:pt x="4641076" y="4618795"/>
                  <a:pt x="4600971" y="4705690"/>
                </a:cubicBezTo>
                <a:cubicBezTo>
                  <a:pt x="4684524" y="4779217"/>
                  <a:pt x="4844945" y="4725744"/>
                  <a:pt x="4871683" y="4879480"/>
                </a:cubicBezTo>
                <a:cubicBezTo>
                  <a:pt x="4838262" y="5039902"/>
                  <a:pt x="4945210" y="5019849"/>
                  <a:pt x="5032105" y="5029876"/>
                </a:cubicBezTo>
                <a:cubicBezTo>
                  <a:pt x="5239317" y="5049930"/>
                  <a:pt x="5439843" y="5063297"/>
                  <a:pt x="5643713" y="5096719"/>
                </a:cubicBezTo>
                <a:cubicBezTo>
                  <a:pt x="5693844" y="5106745"/>
                  <a:pt x="5810819" y="5083350"/>
                  <a:pt x="5800794" y="5186956"/>
                </a:cubicBezTo>
                <a:cubicBezTo>
                  <a:pt x="5790767" y="5270508"/>
                  <a:pt x="5700529" y="5240431"/>
                  <a:pt x="5643713" y="5243772"/>
                </a:cubicBezTo>
                <a:cubicBezTo>
                  <a:pt x="5329553" y="5283879"/>
                  <a:pt x="5012052" y="5220378"/>
                  <a:pt x="4701235" y="5223719"/>
                </a:cubicBezTo>
                <a:cubicBezTo>
                  <a:pt x="4664472" y="5223719"/>
                  <a:pt x="4657787" y="5334009"/>
                  <a:pt x="4577576" y="5297246"/>
                </a:cubicBezTo>
                <a:cubicBezTo>
                  <a:pt x="4788129" y="5397510"/>
                  <a:pt x="5767372" y="5424248"/>
                  <a:pt x="6094900" y="5477721"/>
                </a:cubicBezTo>
                <a:cubicBezTo>
                  <a:pt x="5754004" y="5858724"/>
                  <a:pt x="5429817" y="5628117"/>
                  <a:pt x="5159105" y="5842012"/>
                </a:cubicBezTo>
                <a:cubicBezTo>
                  <a:pt x="5159105" y="5842012"/>
                  <a:pt x="5212580" y="5842012"/>
                  <a:pt x="5443187" y="5912197"/>
                </a:cubicBezTo>
                <a:cubicBezTo>
                  <a:pt x="5627002" y="5969012"/>
                  <a:pt x="5536765" y="6049223"/>
                  <a:pt x="6001321" y="6202962"/>
                </a:cubicBezTo>
                <a:cubicBezTo>
                  <a:pt x="5824188" y="6253093"/>
                  <a:pt x="5593581" y="6156172"/>
                  <a:pt x="5506685" y="6416857"/>
                </a:cubicBezTo>
                <a:cubicBezTo>
                  <a:pt x="5643713" y="6463648"/>
                  <a:pt x="5807477" y="6420200"/>
                  <a:pt x="5904398" y="6543858"/>
                </a:cubicBezTo>
                <a:cubicBezTo>
                  <a:pt x="5934478" y="6580622"/>
                  <a:pt x="5964557" y="6604017"/>
                  <a:pt x="6001321" y="6624068"/>
                </a:cubicBezTo>
                <a:cubicBezTo>
                  <a:pt x="5984612" y="6630754"/>
                  <a:pt x="5964557" y="6637437"/>
                  <a:pt x="5951188" y="6644121"/>
                </a:cubicBezTo>
                <a:cubicBezTo>
                  <a:pt x="5977925" y="6667518"/>
                  <a:pt x="6663060" y="6794517"/>
                  <a:pt x="6836850" y="6797860"/>
                </a:cubicBezTo>
                <a:cubicBezTo>
                  <a:pt x="6761652" y="6822926"/>
                  <a:pt x="6636845" y="6844075"/>
                  <a:pt x="6553814" y="6856412"/>
                </a:cubicBezTo>
                <a:lnTo>
                  <a:pt x="6542822" y="6857984"/>
                </a:lnTo>
                <a:lnTo>
                  <a:pt x="0" y="6857984"/>
                </a:lnTo>
                <a:close/>
              </a:path>
            </a:pathLst>
          </a:custGeom>
        </p:spPr>
      </p:pic>
      <p:sp>
        <p:nvSpPr>
          <p:cNvPr id="4" name="TextBox 3">
            <a:extLst>
              <a:ext uri="{FF2B5EF4-FFF2-40B4-BE49-F238E27FC236}">
                <a16:creationId xmlns:a16="http://schemas.microsoft.com/office/drawing/2014/main" id="{24F1AA30-1231-462E-8952-70C1117D905E}"/>
              </a:ext>
            </a:extLst>
          </p:cNvPr>
          <p:cNvSpPr txBox="1"/>
          <p:nvPr/>
        </p:nvSpPr>
        <p:spPr>
          <a:xfrm>
            <a:off x="7139940" y="472750"/>
            <a:ext cx="4827712" cy="3177087"/>
          </a:xfrm>
          <a:prstGeom prst="rect">
            <a:avLst/>
          </a:prstGeom>
        </p:spPr>
        <p:txBody>
          <a:bodyPr vert="horz" lIns="91440" tIns="45720" rIns="91440" bIns="45720" rtlCol="0" anchor="b">
            <a:normAutofit/>
          </a:bodyPr>
          <a:lstStyle/>
          <a:p>
            <a:pPr defTabSz="914400">
              <a:lnSpc>
                <a:spcPct val="90000"/>
              </a:lnSpc>
              <a:spcBef>
                <a:spcPct val="0"/>
              </a:spcBef>
              <a:spcAft>
                <a:spcPts val="600"/>
              </a:spcAft>
            </a:pPr>
            <a:r>
              <a:rPr lang="en-US" sz="3700" b="1" kern="1200" dirty="0">
                <a:solidFill>
                  <a:schemeClr val="tx1"/>
                </a:solidFill>
                <a:latin typeface="+mj-lt"/>
                <a:ea typeface="+mj-ea"/>
                <a:cs typeface="+mj-cs"/>
              </a:rPr>
              <a:t>Welcome to Secondary Mathematics PGCE! </a:t>
            </a:r>
          </a:p>
          <a:p>
            <a:pPr defTabSz="914400">
              <a:lnSpc>
                <a:spcPct val="90000"/>
              </a:lnSpc>
              <a:spcBef>
                <a:spcPct val="0"/>
              </a:spcBef>
              <a:spcAft>
                <a:spcPts val="600"/>
              </a:spcAft>
            </a:pPr>
            <a:endParaRPr lang="en-US" sz="3700" b="1" kern="1200" dirty="0">
              <a:solidFill>
                <a:schemeClr val="tx1"/>
              </a:solidFill>
              <a:latin typeface="+mj-lt"/>
              <a:ea typeface="+mj-ea"/>
              <a:cs typeface="+mj-cs"/>
            </a:endParaRPr>
          </a:p>
          <a:p>
            <a:pPr defTabSz="914400">
              <a:lnSpc>
                <a:spcPct val="90000"/>
              </a:lnSpc>
              <a:spcBef>
                <a:spcPct val="0"/>
              </a:spcBef>
              <a:spcAft>
                <a:spcPts val="600"/>
              </a:spcAft>
            </a:pPr>
            <a:r>
              <a:rPr lang="en-US" sz="3700" b="1" kern="1200" dirty="0" err="1">
                <a:solidFill>
                  <a:schemeClr val="tx1"/>
                </a:solidFill>
                <a:latin typeface="+mj-lt"/>
                <a:ea typeface="+mj-ea"/>
                <a:cs typeface="+mj-cs"/>
              </a:rPr>
              <a:t>Croeso</a:t>
            </a:r>
            <a:r>
              <a:rPr lang="en-US" sz="3700" b="1" kern="1200" dirty="0">
                <a:solidFill>
                  <a:schemeClr val="tx1"/>
                </a:solidFill>
                <a:latin typeface="+mj-lt"/>
                <a:ea typeface="+mj-ea"/>
                <a:cs typeface="+mj-cs"/>
              </a:rPr>
              <a:t> </a:t>
            </a:r>
            <a:r>
              <a:rPr lang="en-US" sz="3700" b="1" kern="1200" dirty="0" err="1">
                <a:solidFill>
                  <a:schemeClr val="tx1"/>
                </a:solidFill>
                <a:latin typeface="+mj-lt"/>
                <a:ea typeface="+mj-ea"/>
                <a:cs typeface="+mj-cs"/>
              </a:rPr>
              <a:t>i</a:t>
            </a:r>
            <a:r>
              <a:rPr lang="en-US" sz="3700" b="1" kern="1200" dirty="0">
                <a:solidFill>
                  <a:schemeClr val="tx1"/>
                </a:solidFill>
                <a:latin typeface="+mj-lt"/>
                <a:ea typeface="+mj-ea"/>
                <a:cs typeface="+mj-cs"/>
              </a:rPr>
              <a:t> </a:t>
            </a:r>
            <a:r>
              <a:rPr lang="en-US" sz="3700" b="1" kern="1200" dirty="0" err="1">
                <a:solidFill>
                  <a:schemeClr val="tx1"/>
                </a:solidFill>
                <a:latin typeface="+mj-lt"/>
                <a:ea typeface="+mj-ea"/>
                <a:cs typeface="+mj-cs"/>
              </a:rPr>
              <a:t>Mathemateg</a:t>
            </a:r>
            <a:r>
              <a:rPr lang="en-US" sz="3700" b="1" kern="1200" dirty="0">
                <a:solidFill>
                  <a:schemeClr val="tx1"/>
                </a:solidFill>
                <a:latin typeface="+mj-lt"/>
                <a:ea typeface="+mj-ea"/>
                <a:cs typeface="+mj-cs"/>
              </a:rPr>
              <a:t> TAR </a:t>
            </a:r>
            <a:r>
              <a:rPr lang="en-US" sz="3700" b="1" kern="1200" dirty="0" err="1">
                <a:solidFill>
                  <a:schemeClr val="tx1"/>
                </a:solidFill>
                <a:latin typeface="+mj-lt"/>
                <a:ea typeface="+mj-ea"/>
                <a:cs typeface="+mj-cs"/>
              </a:rPr>
              <a:t>Uwchradd</a:t>
            </a:r>
            <a:r>
              <a:rPr lang="en-US" sz="3700" kern="1200" dirty="0">
                <a:solidFill>
                  <a:schemeClr val="tx1"/>
                </a:solidFill>
                <a:latin typeface="+mj-lt"/>
                <a:ea typeface="+mj-ea"/>
                <a:cs typeface="+mj-cs"/>
              </a:rPr>
              <a:t>!</a:t>
            </a:r>
          </a:p>
        </p:txBody>
      </p:sp>
      <p:sp>
        <p:nvSpPr>
          <p:cNvPr id="3" name="TextBox 2">
            <a:extLst>
              <a:ext uri="{FF2B5EF4-FFF2-40B4-BE49-F238E27FC236}">
                <a16:creationId xmlns:a16="http://schemas.microsoft.com/office/drawing/2014/main" id="{271A8712-D224-9392-0471-12634FD03CA5}"/>
              </a:ext>
            </a:extLst>
          </p:cNvPr>
          <p:cNvSpPr txBox="1"/>
          <p:nvPr/>
        </p:nvSpPr>
        <p:spPr>
          <a:xfrm>
            <a:off x="5896850" y="4793130"/>
            <a:ext cx="6307042" cy="1200329"/>
          </a:xfrm>
          <a:prstGeom prst="rect">
            <a:avLst/>
          </a:prstGeom>
          <a:noFill/>
        </p:spPr>
        <p:txBody>
          <a:bodyPr wrap="square" rtlCol="0">
            <a:spAutoFit/>
          </a:bodyPr>
          <a:lstStyle/>
          <a:p>
            <a:r>
              <a:rPr lang="en-US" b="1" dirty="0">
                <a:hlinkClick r:id="rId4"/>
              </a:rPr>
              <a:t>jessica.roberts@uwtsd.ac.uk</a:t>
            </a:r>
            <a:endParaRPr lang="en-US" b="1" dirty="0"/>
          </a:p>
          <a:p>
            <a:endParaRPr lang="en-US" b="1" dirty="0"/>
          </a:p>
          <a:p>
            <a:r>
              <a:rPr lang="en-GB" dirty="0">
                <a:hlinkClick r:id="rId5"/>
              </a:rPr>
              <a:t>Secondary Mathematics: Planning - Home</a:t>
            </a:r>
            <a:endParaRPr lang="en-US" b="1" dirty="0"/>
          </a:p>
          <a:p>
            <a:endParaRPr lang="en-GB" b="1" dirty="0"/>
          </a:p>
        </p:txBody>
      </p:sp>
      <p:sp>
        <p:nvSpPr>
          <p:cNvPr id="8" name="Rectangle 7">
            <a:extLst>
              <a:ext uri="{FF2B5EF4-FFF2-40B4-BE49-F238E27FC236}">
                <a16:creationId xmlns:a16="http://schemas.microsoft.com/office/drawing/2014/main" id="{7C6CA01D-D36C-8DA4-FBC7-30AE739556DF}"/>
              </a:ext>
            </a:extLst>
          </p:cNvPr>
          <p:cNvSpPr/>
          <p:nvPr/>
        </p:nvSpPr>
        <p:spPr>
          <a:xfrm>
            <a:off x="4358640" y="6336108"/>
            <a:ext cx="7705419" cy="491725"/>
          </a:xfrm>
          <a:prstGeom prst="rect">
            <a:avLst/>
          </a:prstGeom>
          <a:solidFill>
            <a:srgbClr val="7030A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TextBox 8">
            <a:extLst>
              <a:ext uri="{FF2B5EF4-FFF2-40B4-BE49-F238E27FC236}">
                <a16:creationId xmlns:a16="http://schemas.microsoft.com/office/drawing/2014/main" id="{3D6AFC43-43A1-DAEC-116A-CAEE5B619684}"/>
              </a:ext>
            </a:extLst>
          </p:cNvPr>
          <p:cNvSpPr txBox="1"/>
          <p:nvPr/>
        </p:nvSpPr>
        <p:spPr>
          <a:xfrm>
            <a:off x="4421087" y="6351198"/>
            <a:ext cx="7830311" cy="461665"/>
          </a:xfrm>
          <a:prstGeom prst="rect">
            <a:avLst/>
          </a:prstGeom>
          <a:noFill/>
        </p:spPr>
        <p:txBody>
          <a:bodyPr wrap="square" rtlCol="0">
            <a:spAutoFit/>
          </a:bodyPr>
          <a:lstStyle/>
          <a:p>
            <a:r>
              <a:rPr lang="en-GB" sz="2400" b="1" dirty="0" err="1">
                <a:solidFill>
                  <a:schemeClr val="bg1"/>
                </a:solidFill>
              </a:rPr>
              <a:t>Arwain</a:t>
            </a:r>
            <a:r>
              <a:rPr lang="en-GB" sz="2400" b="1" dirty="0">
                <a:solidFill>
                  <a:schemeClr val="bg1"/>
                </a:solidFill>
              </a:rPr>
              <a:t> y </a:t>
            </a:r>
            <a:r>
              <a:rPr lang="en-GB" sz="2400" b="1" dirty="0" err="1">
                <a:solidFill>
                  <a:schemeClr val="bg1"/>
                </a:solidFill>
              </a:rPr>
              <a:t>Dysgu</a:t>
            </a:r>
            <a:r>
              <a:rPr lang="en-GB" sz="2400" b="1" dirty="0">
                <a:solidFill>
                  <a:schemeClr val="bg1"/>
                </a:solidFill>
              </a:rPr>
              <a:t> – U/ Leading the Learning – S (ECAD6051/C)</a:t>
            </a:r>
          </a:p>
        </p:txBody>
      </p:sp>
    </p:spTree>
    <p:extLst>
      <p:ext uri="{BB962C8B-B14F-4D97-AF65-F5344CB8AC3E}">
        <p14:creationId xmlns:p14="http://schemas.microsoft.com/office/powerpoint/2010/main" val="11227637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3" name="Rectangle 1032">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cxnSp>
        <p:nvCxnSpPr>
          <p:cNvPr id="1035" name="Straight Connector 1034">
            <a:extLst>
              <a:ext uri="{FF2B5EF4-FFF2-40B4-BE49-F238E27FC236}">
                <a16:creationId xmlns:a16="http://schemas.microsoft.com/office/drawing/2014/main" id="{EE504C98-6397-41C1-A8D8-2D9C4ED307E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 y="2026340"/>
            <a:ext cx="6095999"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2BC5E488-9D8F-BC1A-FBB6-5CF47335DFAB}"/>
              </a:ext>
            </a:extLst>
          </p:cNvPr>
          <p:cNvSpPr/>
          <p:nvPr/>
        </p:nvSpPr>
        <p:spPr>
          <a:xfrm>
            <a:off x="1295400" y="2288833"/>
            <a:ext cx="4800600" cy="3711571"/>
          </a:xfrm>
          <a:prstGeom prst="rect">
            <a:avLst/>
          </a:prstGeom>
        </p:spPr>
        <p:txBody>
          <a:bodyPr vert="horz" lIns="91440" tIns="45720" rIns="91440" bIns="45720" rtlCol="0">
            <a:normAutofit/>
          </a:bodyPr>
          <a:lstStyle/>
          <a:p>
            <a:pPr indent="-228600" defTabSz="914400">
              <a:lnSpc>
                <a:spcPct val="90000"/>
              </a:lnSpc>
              <a:spcAft>
                <a:spcPts val="600"/>
              </a:spcAft>
              <a:buFont typeface="Arial" panose="020B0604020202020204" pitchFamily="34" charset="0"/>
              <a:buChar char="•"/>
            </a:pPr>
            <a:r>
              <a:rPr lang="en-US" sz="2000" b="1" cap="none" spc="0">
                <a:ln w="13462">
                  <a:solidFill>
                    <a:schemeClr val="bg1"/>
                  </a:solidFill>
                  <a:prstDash val="solid"/>
                </a:ln>
                <a:solidFill>
                  <a:schemeClr val="bg1"/>
                </a:solidFill>
                <a:effectLst>
                  <a:outerShdw dist="38100" dir="2700000" algn="bl" rotWithShape="0">
                    <a:schemeClr val="accent5"/>
                  </a:outerShdw>
                </a:effectLst>
              </a:rPr>
              <a:t>5</a:t>
            </a:r>
          </a:p>
        </p:txBody>
      </p:sp>
      <p:pic>
        <p:nvPicPr>
          <p:cNvPr id="1026" name="Picture 2" descr="Highlight stamp — Stock Vector © roxanabalint #35029331">
            <a:extLst>
              <a:ext uri="{FF2B5EF4-FFF2-40B4-BE49-F238E27FC236}">
                <a16:creationId xmlns:a16="http://schemas.microsoft.com/office/drawing/2014/main" id="{73742751-F222-E76E-2BA2-20005E34CEAE}"/>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rot="21600000">
            <a:off x="8028881" y="3826593"/>
            <a:ext cx="3588640" cy="2610735"/>
          </a:xfrm>
          <a:prstGeom prst="rect">
            <a:avLst/>
          </a:prstGeom>
          <a:noFill/>
          <a:extLst>
            <a:ext uri="{909E8E84-426E-40DD-AFC4-6F175D3DCCD1}">
              <a14:hiddenFill xmlns:a14="http://schemas.microsoft.com/office/drawing/2010/main">
                <a:solidFill>
                  <a:srgbClr val="FFFFFF"/>
                </a:solidFill>
              </a14:hiddenFill>
            </a:ext>
          </a:extLst>
        </p:spPr>
      </p:pic>
      <p:sp>
        <p:nvSpPr>
          <p:cNvPr id="1037" name="Rectangle 1036">
            <a:extLst>
              <a:ext uri="{FF2B5EF4-FFF2-40B4-BE49-F238E27FC236}">
                <a16:creationId xmlns:a16="http://schemas.microsoft.com/office/drawing/2014/main" id="{C87417AF-190E-4D6E-AFA6-7D3E84B0B4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1603" y="182859"/>
            <a:ext cx="3996261" cy="3177496"/>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8" name="Picture 4" descr="Whose Experience and Expertise Do You Trust and When? - Create an ...">
            <a:extLst>
              <a:ext uri="{FF2B5EF4-FFF2-40B4-BE49-F238E27FC236}">
                <a16:creationId xmlns:a16="http://schemas.microsoft.com/office/drawing/2014/main" id="{85CBCCFB-A254-2E66-9DE1-FA64C7D65F82}"/>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220744" y="2288833"/>
            <a:ext cx="5990114" cy="3983425"/>
          </a:xfrm>
          <a:prstGeom prst="rect">
            <a:avLst/>
          </a:prstGeom>
          <a:noFill/>
          <a:extLst>
            <a:ext uri="{909E8E84-426E-40DD-AFC4-6F175D3DCCD1}">
              <a14:hiddenFill xmlns:a14="http://schemas.microsoft.com/office/drawing/2010/main">
                <a:solidFill>
                  <a:srgbClr val="FFFFFF"/>
                </a:solidFill>
              </a14:hiddenFill>
            </a:ext>
          </a:extLst>
        </p:spPr>
      </p:pic>
      <p:sp>
        <p:nvSpPr>
          <p:cNvPr id="1039" name="Rectangle 1038">
            <a:extLst>
              <a:ext uri="{FF2B5EF4-FFF2-40B4-BE49-F238E27FC236}">
                <a16:creationId xmlns:a16="http://schemas.microsoft.com/office/drawing/2014/main" id="{80B30ED8-273E-4C07-8568-2FE5CC5C48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25071" y="3543213"/>
            <a:ext cx="3996261" cy="3177496"/>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30" name="Picture 6" descr="Big Blog: July 2016">
            <a:extLst>
              <a:ext uri="{FF2B5EF4-FFF2-40B4-BE49-F238E27FC236}">
                <a16:creationId xmlns:a16="http://schemas.microsoft.com/office/drawing/2014/main" id="{71D02F58-339A-B850-E198-8288509DEB0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17039" y="521910"/>
            <a:ext cx="3690557" cy="2456024"/>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 School Photo (36812026) - Fanpop">
            <a:extLst>
              <a:ext uri="{FF2B5EF4-FFF2-40B4-BE49-F238E27FC236}">
                <a16:creationId xmlns:a16="http://schemas.microsoft.com/office/drawing/2014/main" id="{43415E90-2A70-B3DD-1CC9-DDD9719DACE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131248"/>
            <a:ext cx="2657610" cy="17638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13413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Logo">
            <a:extLst>
              <a:ext uri="{FF2B5EF4-FFF2-40B4-BE49-F238E27FC236}">
                <a16:creationId xmlns:a16="http://schemas.microsoft.com/office/drawing/2014/main" id="{3012A218-C2E1-C3CF-5BA2-008A30D161BB}"/>
              </a:ext>
            </a:extLst>
          </p:cNvPr>
          <p:cNvPicPr>
            <a:picLocks noChangeAspect="1"/>
          </p:cNvPicPr>
          <p:nvPr/>
        </p:nvPicPr>
        <p:blipFill>
          <a:blip r:embed="rId3"/>
          <a:stretch>
            <a:fillRect/>
          </a:stretch>
        </p:blipFill>
        <p:spPr>
          <a:xfrm>
            <a:off x="-6348" y="5584777"/>
            <a:ext cx="12196757" cy="1276445"/>
          </a:xfrm>
          <a:prstGeom prst="rect">
            <a:avLst/>
          </a:prstGeom>
        </p:spPr>
      </p:pic>
      <p:pic>
        <p:nvPicPr>
          <p:cNvPr id="4" name="Picture 4" descr="A picture containing stationary, businesscard, envelope&#10;&#10;Description automatically generated">
            <a:extLst>
              <a:ext uri="{FF2B5EF4-FFF2-40B4-BE49-F238E27FC236}">
                <a16:creationId xmlns:a16="http://schemas.microsoft.com/office/drawing/2014/main" id="{27ED699D-FEBD-B958-A3EE-C8AC75A1C14F}"/>
              </a:ext>
            </a:extLst>
          </p:cNvPr>
          <p:cNvPicPr>
            <a:picLocks noChangeAspect="1"/>
          </p:cNvPicPr>
          <p:nvPr/>
        </p:nvPicPr>
        <p:blipFill>
          <a:blip r:embed="rId4"/>
          <a:stretch>
            <a:fillRect/>
          </a:stretch>
        </p:blipFill>
        <p:spPr>
          <a:xfrm>
            <a:off x="6454140" y="899187"/>
            <a:ext cx="5326380" cy="4071117"/>
          </a:xfrm>
          <a:prstGeom prst="rect">
            <a:avLst/>
          </a:prstGeom>
        </p:spPr>
      </p:pic>
      <p:pic>
        <p:nvPicPr>
          <p:cNvPr id="2050" name="Picture 2" descr="pdf, 56.25 KB">
            <a:extLst>
              <a:ext uri="{FF2B5EF4-FFF2-40B4-BE49-F238E27FC236}">
                <a16:creationId xmlns:a16="http://schemas.microsoft.com/office/drawing/2014/main" id="{B90C0676-4905-2783-F93F-F297FFE197C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71152" y="102425"/>
            <a:ext cx="3694073" cy="53382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92620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F006A39-AA0F-EB1C-C792-234DCC21E53B}"/>
            </a:ext>
          </a:extLst>
        </p:cNvPr>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AAAE94E3-A7DB-4868-B1E3-E49703488B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1">
            <a:extLst>
              <a:ext uri="{FF2B5EF4-FFF2-40B4-BE49-F238E27FC236}">
                <a16:creationId xmlns:a16="http://schemas.microsoft.com/office/drawing/2014/main" id="{C5B6521C-AB5A-293D-3A86-7F73B1A64E96}"/>
              </a:ext>
            </a:extLst>
          </p:cNvPr>
          <p:cNvSpPr txBox="1">
            <a:spLocks/>
          </p:cNvSpPr>
          <p:nvPr/>
        </p:nvSpPr>
        <p:spPr>
          <a:xfrm>
            <a:off x="589560" y="856180"/>
            <a:ext cx="5279408" cy="112806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r>
              <a:rPr lang="en-US" sz="4000" dirty="0"/>
              <a:t>Curriculum </a:t>
            </a:r>
          </a:p>
        </p:txBody>
      </p:sp>
      <p:grpSp>
        <p:nvGrpSpPr>
          <p:cNvPr id="13" name="Group 12">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4" name="Rectangle 13">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Rectangle 16">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123821"/>
            <a:ext cx="4975066"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2">
            <a:extLst>
              <a:ext uri="{FF2B5EF4-FFF2-40B4-BE49-F238E27FC236}">
                <a16:creationId xmlns:a16="http://schemas.microsoft.com/office/drawing/2014/main" id="{4132D856-C535-8DA5-E762-440CEABCDA43}"/>
              </a:ext>
            </a:extLst>
          </p:cNvPr>
          <p:cNvSpPr txBox="1">
            <a:spLocks/>
          </p:cNvSpPr>
          <p:nvPr/>
        </p:nvSpPr>
        <p:spPr>
          <a:xfrm>
            <a:off x="513585" y="1690196"/>
            <a:ext cx="5278066" cy="3979585"/>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a:r>
              <a:rPr lang="en-US" dirty="0"/>
              <a:t>What does the term 'curriculum' mean to you?</a:t>
            </a:r>
          </a:p>
          <a:p>
            <a:pPr marL="0"/>
            <a:endParaRPr lang="en-US" dirty="0"/>
          </a:p>
        </p:txBody>
      </p:sp>
      <p:sp>
        <p:nvSpPr>
          <p:cNvPr id="19" name="Rectangle 18">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49687" y="357447"/>
            <a:ext cx="4845488" cy="292358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descr="Logo">
            <a:extLst>
              <a:ext uri="{FF2B5EF4-FFF2-40B4-BE49-F238E27FC236}">
                <a16:creationId xmlns:a16="http://schemas.microsoft.com/office/drawing/2014/main" id="{6F166F0C-219A-5EB3-ADBA-78DAA937FEB4}"/>
              </a:ext>
            </a:extLst>
          </p:cNvPr>
          <p:cNvPicPr>
            <a:picLocks noChangeAspect="1"/>
          </p:cNvPicPr>
          <p:nvPr/>
        </p:nvPicPr>
        <p:blipFill>
          <a:blip r:embed="rId3"/>
          <a:stretch>
            <a:fillRect/>
          </a:stretch>
        </p:blipFill>
        <p:spPr>
          <a:xfrm>
            <a:off x="87363" y="5442477"/>
            <a:ext cx="11936997" cy="1283227"/>
          </a:xfrm>
          <a:prstGeom prst="rect">
            <a:avLst/>
          </a:prstGeom>
        </p:spPr>
      </p:pic>
      <p:sp>
        <p:nvSpPr>
          <p:cNvPr id="23" name="Rectangle 22">
            <a:extLst>
              <a:ext uri="{FF2B5EF4-FFF2-40B4-BE49-F238E27FC236}">
                <a16:creationId xmlns:a16="http://schemas.microsoft.com/office/drawing/2014/main" id="{8CB5D2D7-DF65-4E86-BFBA-FFB9B5ACEB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49687" y="3505479"/>
            <a:ext cx="4845488" cy="292358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2" descr="See the source image">
            <a:extLst>
              <a:ext uri="{FF2B5EF4-FFF2-40B4-BE49-F238E27FC236}">
                <a16:creationId xmlns:a16="http://schemas.microsoft.com/office/drawing/2014/main" id="{E6A15E01-09E7-5C63-CC22-7245B10BC30A}"/>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7430883" y="559862"/>
            <a:ext cx="4013952" cy="251875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01AEAA4E-8F66-DE8E-CFC6-AC0CFF3A1636}"/>
              </a:ext>
            </a:extLst>
          </p:cNvPr>
          <p:cNvSpPr txBox="1"/>
          <p:nvPr/>
        </p:nvSpPr>
        <p:spPr>
          <a:xfrm>
            <a:off x="6889599" y="3784510"/>
            <a:ext cx="4555236" cy="1231106"/>
          </a:xfrm>
          <a:prstGeom prst="rect">
            <a:avLst/>
          </a:prstGeom>
          <a:noFill/>
        </p:spPr>
        <p:txBody>
          <a:bodyPr wrap="square" rtlCol="0">
            <a:spAutoFit/>
          </a:bodyPr>
          <a:lstStyle/>
          <a:p>
            <a:r>
              <a:rPr lang="en-US" sz="2800" dirty="0"/>
              <a:t>What would you want to see detailed in a curriculum?</a:t>
            </a:r>
          </a:p>
          <a:p>
            <a:endParaRPr lang="en-GB" dirty="0"/>
          </a:p>
        </p:txBody>
      </p:sp>
    </p:spTree>
    <p:extLst>
      <p:ext uri="{BB962C8B-B14F-4D97-AF65-F5344CB8AC3E}">
        <p14:creationId xmlns:p14="http://schemas.microsoft.com/office/powerpoint/2010/main" val="42902925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38A195E-584A-485A-BECD-66468900B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A0B7A6A-4E34-46D9-AAE6-E4205E2FB6A2}"/>
              </a:ext>
            </a:extLst>
          </p:cNvPr>
          <p:cNvSpPr>
            <a:spLocks noGrp="1"/>
          </p:cNvSpPr>
          <p:nvPr>
            <p:ph type="title"/>
          </p:nvPr>
        </p:nvSpPr>
        <p:spPr>
          <a:xfrm>
            <a:off x="4090507" y="764373"/>
            <a:ext cx="7434070" cy="1474330"/>
          </a:xfrm>
        </p:spPr>
        <p:txBody>
          <a:bodyPr>
            <a:normAutofit/>
          </a:bodyPr>
          <a:lstStyle/>
          <a:p>
            <a:r>
              <a:rPr lang="en-US" sz="4000" dirty="0"/>
              <a:t>Cwricwlwm I </a:t>
            </a:r>
            <a:r>
              <a:rPr lang="en-US" sz="4000" dirty="0" err="1"/>
              <a:t>gymru</a:t>
            </a:r>
            <a:br>
              <a:rPr lang="en-US" sz="4000" dirty="0"/>
            </a:br>
            <a:r>
              <a:rPr lang="en-US" sz="4000" dirty="0"/>
              <a:t>Curriculum for </a:t>
            </a:r>
            <a:r>
              <a:rPr lang="en-US" sz="4000" dirty="0" err="1"/>
              <a:t>wales</a:t>
            </a:r>
            <a:r>
              <a:rPr lang="en-US" sz="4000" dirty="0"/>
              <a:t> </a:t>
            </a:r>
            <a:endParaRPr lang="en-GB" dirty="0"/>
          </a:p>
        </p:txBody>
      </p:sp>
      <p:sp>
        <p:nvSpPr>
          <p:cNvPr id="10" name="Rectangle 9">
            <a:extLst>
              <a:ext uri="{FF2B5EF4-FFF2-40B4-BE49-F238E27FC236}">
                <a16:creationId xmlns:a16="http://schemas.microsoft.com/office/drawing/2014/main" id="{840177A7-740C-43C7-8F2D-BD7067F12C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406393" cy="6858000"/>
          </a:xfrm>
          <a:prstGeom prst="rect">
            <a:avLst/>
          </a:prstGeom>
          <a:solidFill>
            <a:schemeClr val="bg1">
              <a:lumMod val="95000"/>
              <a:lumOff val="5000"/>
            </a:schemeClr>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pic>
        <p:nvPicPr>
          <p:cNvPr id="12" name="Picture 11">
            <a:extLst>
              <a:ext uri="{FF2B5EF4-FFF2-40B4-BE49-F238E27FC236}">
                <a16:creationId xmlns:a16="http://schemas.microsoft.com/office/drawing/2014/main" id="{6832AB96-8B16-492E-9F0F-12367FB2932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43750"/>
          <a:stretch/>
        </p:blipFill>
        <p:spPr>
          <a:xfrm rot="16200000">
            <a:off x="-1264032" y="2187574"/>
            <a:ext cx="6857999" cy="2482850"/>
          </a:xfrm>
          <a:prstGeom prst="rect">
            <a:avLst/>
          </a:prstGeom>
        </p:spPr>
      </p:pic>
      <p:pic>
        <p:nvPicPr>
          <p:cNvPr id="4" name="Picture 6" descr="Map">
            <a:extLst>
              <a:ext uri="{FF2B5EF4-FFF2-40B4-BE49-F238E27FC236}">
                <a16:creationId xmlns:a16="http://schemas.microsoft.com/office/drawing/2014/main" id="{ACD85129-F544-098E-9E4F-D9B655443B10}"/>
              </a:ext>
            </a:extLst>
          </p:cNvPr>
          <p:cNvPicPr>
            <a:picLocks noChangeAspect="1"/>
          </p:cNvPicPr>
          <p:nvPr/>
        </p:nvPicPr>
        <p:blipFill rotWithShape="1">
          <a:blip r:embed="rId4"/>
          <a:srcRect l="15802" r="6636"/>
          <a:stretch/>
        </p:blipFill>
        <p:spPr>
          <a:xfrm>
            <a:off x="-66880" y="-169798"/>
            <a:ext cx="4919506" cy="7248778"/>
          </a:xfrm>
          <a:prstGeom prst="rect">
            <a:avLst/>
          </a:prstGeom>
        </p:spPr>
      </p:pic>
      <p:graphicFrame>
        <p:nvGraphicFramePr>
          <p:cNvPr id="15" name="Content Placeholder 2">
            <a:extLst>
              <a:ext uri="{FF2B5EF4-FFF2-40B4-BE49-F238E27FC236}">
                <a16:creationId xmlns:a16="http://schemas.microsoft.com/office/drawing/2014/main" id="{43DA1C26-3942-C3B5-9BDA-4E056A059430}"/>
              </a:ext>
            </a:extLst>
          </p:cNvPr>
          <p:cNvGraphicFramePr>
            <a:graphicFrameLocks noGrp="1"/>
          </p:cNvGraphicFramePr>
          <p:nvPr>
            <p:ph idx="1"/>
            <p:extLst>
              <p:ext uri="{D42A27DB-BD31-4B8C-83A1-F6EECF244321}">
                <p14:modId xmlns:p14="http://schemas.microsoft.com/office/powerpoint/2010/main" val="3390512640"/>
              </p:ext>
            </p:extLst>
          </p:nvPr>
        </p:nvGraphicFramePr>
        <p:xfrm>
          <a:off x="3627973" y="2275256"/>
          <a:ext cx="8526779" cy="358978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3" name="TextBox 12">
            <a:extLst>
              <a:ext uri="{FF2B5EF4-FFF2-40B4-BE49-F238E27FC236}">
                <a16:creationId xmlns:a16="http://schemas.microsoft.com/office/drawing/2014/main" id="{E50D4480-B37C-EE86-17A4-CE567D27666B}"/>
              </a:ext>
            </a:extLst>
          </p:cNvPr>
          <p:cNvSpPr txBox="1"/>
          <p:nvPr/>
        </p:nvSpPr>
        <p:spPr>
          <a:xfrm>
            <a:off x="8267699" y="5581264"/>
            <a:ext cx="5050357" cy="646331"/>
          </a:xfrm>
          <a:prstGeom prst="rect">
            <a:avLst/>
          </a:prstGeom>
          <a:noFill/>
        </p:spPr>
        <p:txBody>
          <a:bodyPr wrap="square">
            <a:spAutoFit/>
          </a:bodyPr>
          <a:lstStyle/>
          <a:p>
            <a:r>
              <a:rPr lang="en-GB" dirty="0">
                <a:hlinkClick r:id="rId10"/>
              </a:rPr>
              <a:t>https://youtu.be/SCMLnc8lMxE</a:t>
            </a:r>
            <a:endParaRPr lang="en-GB" dirty="0"/>
          </a:p>
          <a:p>
            <a:endParaRPr lang="en-GB" dirty="0"/>
          </a:p>
        </p:txBody>
      </p:sp>
    </p:spTree>
    <p:extLst>
      <p:ext uri="{BB962C8B-B14F-4D97-AF65-F5344CB8AC3E}">
        <p14:creationId xmlns:p14="http://schemas.microsoft.com/office/powerpoint/2010/main" val="4168750144"/>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Logo&#10;&#10;Description automatically generated">
            <a:extLst>
              <a:ext uri="{FF2B5EF4-FFF2-40B4-BE49-F238E27FC236}">
                <a16:creationId xmlns:a16="http://schemas.microsoft.com/office/drawing/2014/main" id="{9716A648-A425-4841-AFF2-965208027CB4}"/>
              </a:ext>
            </a:extLst>
          </p:cNvPr>
          <p:cNvPicPr>
            <a:picLocks noChangeAspect="1"/>
          </p:cNvPicPr>
          <p:nvPr/>
        </p:nvPicPr>
        <p:blipFill>
          <a:blip r:embed="rId3"/>
          <a:stretch>
            <a:fillRect/>
          </a:stretch>
        </p:blipFill>
        <p:spPr>
          <a:xfrm>
            <a:off x="-53973" y="5576840"/>
            <a:ext cx="12244382" cy="1284382"/>
          </a:xfrm>
          <a:prstGeom prst="rect">
            <a:avLst/>
          </a:prstGeom>
        </p:spPr>
      </p:pic>
      <p:sp>
        <p:nvSpPr>
          <p:cNvPr id="4" name="TextBox 3">
            <a:extLst>
              <a:ext uri="{FF2B5EF4-FFF2-40B4-BE49-F238E27FC236}">
                <a16:creationId xmlns:a16="http://schemas.microsoft.com/office/drawing/2014/main" id="{692D3DF2-4126-4F73-A0C7-D4A56565F31B}"/>
              </a:ext>
            </a:extLst>
          </p:cNvPr>
          <p:cNvSpPr txBox="1"/>
          <p:nvPr/>
        </p:nvSpPr>
        <p:spPr>
          <a:xfrm>
            <a:off x="9135303" y="5116375"/>
            <a:ext cx="3124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hlinkClick r:id="rId4"/>
              </a:rPr>
              <a:t>https://youtu.be/SZ3bVjsbAkY</a:t>
            </a:r>
            <a:endParaRPr lang="en-US"/>
          </a:p>
          <a:p>
            <a:endParaRPr lang="en-US" dirty="0">
              <a:cs typeface="Calibri"/>
            </a:endParaRPr>
          </a:p>
        </p:txBody>
      </p:sp>
      <p:pic>
        <p:nvPicPr>
          <p:cNvPr id="5" name="Picture 5" descr="Graphical user interface, website&#10;&#10;Description automatically generated">
            <a:extLst>
              <a:ext uri="{FF2B5EF4-FFF2-40B4-BE49-F238E27FC236}">
                <a16:creationId xmlns:a16="http://schemas.microsoft.com/office/drawing/2014/main" id="{181BFE6E-DC50-499B-8FE7-A405667310F0}"/>
              </a:ext>
            </a:extLst>
          </p:cNvPr>
          <p:cNvPicPr>
            <a:picLocks noChangeAspect="1"/>
          </p:cNvPicPr>
          <p:nvPr/>
        </p:nvPicPr>
        <p:blipFill rotWithShape="1">
          <a:blip r:embed="rId5"/>
          <a:srcRect l="278" t="18286" r="33264" b="19645"/>
          <a:stretch/>
        </p:blipFill>
        <p:spPr>
          <a:xfrm>
            <a:off x="-57218" y="-139424"/>
            <a:ext cx="9214135" cy="5721081"/>
          </a:xfrm>
          <a:prstGeom prst="rect">
            <a:avLst/>
          </a:prstGeom>
        </p:spPr>
      </p:pic>
      <p:pic>
        <p:nvPicPr>
          <p:cNvPr id="3074" name="Picture 2" descr="See the source image">
            <a:extLst>
              <a:ext uri="{FF2B5EF4-FFF2-40B4-BE49-F238E27FC236}">
                <a16:creationId xmlns:a16="http://schemas.microsoft.com/office/drawing/2014/main" id="{926D516B-AFFD-0F3D-3E2E-F8B346B70C5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227291" y="807145"/>
            <a:ext cx="2892743" cy="33626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19911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51C98D8-4ABD-4594-81F8-8368DBE558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84D90489-9140-47CC-BF00-7F10F14A2B8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1">
            <a:extLst>
              <a:ext uri="{FF2B5EF4-FFF2-40B4-BE49-F238E27FC236}">
                <a16:creationId xmlns:a16="http://schemas.microsoft.com/office/drawing/2014/main" id="{BD4519D1-C1F2-D0A5-EA70-9B043B586571}"/>
              </a:ext>
            </a:extLst>
          </p:cNvPr>
          <p:cNvSpPr>
            <a:spLocks noGrp="1"/>
          </p:cNvSpPr>
          <p:nvPr>
            <p:ph type="title"/>
          </p:nvPr>
        </p:nvSpPr>
        <p:spPr>
          <a:xfrm>
            <a:off x="852487" y="975055"/>
            <a:ext cx="3140057" cy="1293028"/>
          </a:xfrm>
        </p:spPr>
        <p:txBody>
          <a:bodyPr>
            <a:normAutofit fontScale="90000"/>
          </a:bodyPr>
          <a:lstStyle/>
          <a:p>
            <a:r>
              <a:rPr lang="en-GB" sz="3200" err="1"/>
              <a:t>Pedwar</a:t>
            </a:r>
            <a:r>
              <a:rPr lang="en-GB" sz="3200"/>
              <a:t> DIBEN/</a:t>
            </a:r>
            <a:r>
              <a:rPr lang="en-GB" sz="3200" dirty="0"/>
              <a:t>Four </a:t>
            </a:r>
            <a:r>
              <a:rPr lang="en-GB" sz="3200"/>
              <a:t>Purposes</a:t>
            </a:r>
          </a:p>
        </p:txBody>
      </p:sp>
      <p:sp>
        <p:nvSpPr>
          <p:cNvPr id="8" name="Content Placeholder 7">
            <a:extLst>
              <a:ext uri="{FF2B5EF4-FFF2-40B4-BE49-F238E27FC236}">
                <a16:creationId xmlns:a16="http://schemas.microsoft.com/office/drawing/2014/main" id="{E8AAAE01-70E2-FFD1-93DF-A89A0DF5A037}"/>
              </a:ext>
            </a:extLst>
          </p:cNvPr>
          <p:cNvSpPr>
            <a:spLocks noGrp="1"/>
          </p:cNvSpPr>
          <p:nvPr>
            <p:ph idx="1"/>
          </p:nvPr>
        </p:nvSpPr>
        <p:spPr>
          <a:xfrm>
            <a:off x="100854" y="2249990"/>
            <a:ext cx="4375490" cy="3799470"/>
          </a:xfrm>
        </p:spPr>
        <p:txBody>
          <a:bodyPr vert="horz" lIns="91440" tIns="45720" rIns="91440" bIns="45720" rtlCol="0" anchor="t">
            <a:normAutofit/>
          </a:bodyPr>
          <a:lstStyle/>
          <a:p>
            <a:r>
              <a:rPr lang="en-GB" sz="1600" dirty="0">
                <a:ea typeface="+mj-lt"/>
                <a:cs typeface="+mj-lt"/>
              </a:rPr>
              <a:t>Ddysgwyr </a:t>
            </a:r>
            <a:r>
              <a:rPr lang="en-GB" sz="1600" dirty="0" err="1">
                <a:ea typeface="+mj-lt"/>
                <a:cs typeface="+mj-lt"/>
              </a:rPr>
              <a:t>uchelgeisiol</a:t>
            </a:r>
            <a:r>
              <a:rPr lang="en-GB" sz="1600" dirty="0">
                <a:ea typeface="+mj-lt"/>
                <a:cs typeface="+mj-lt"/>
              </a:rPr>
              <a:t>, galluog</a:t>
            </a:r>
          </a:p>
          <a:p>
            <a:r>
              <a:rPr lang="en-GB" sz="1600" dirty="0">
                <a:ea typeface="+mj-lt"/>
                <a:cs typeface="+mj-lt"/>
              </a:rPr>
              <a:t>Gyfranwyr </a:t>
            </a:r>
            <a:r>
              <a:rPr lang="en-GB" sz="1600" dirty="0" err="1">
                <a:ea typeface="+mj-lt"/>
                <a:cs typeface="+mj-lt"/>
              </a:rPr>
              <a:t>mentrus</a:t>
            </a:r>
            <a:r>
              <a:rPr lang="en-GB" sz="1600" dirty="0">
                <a:ea typeface="+mj-lt"/>
                <a:cs typeface="+mj-lt"/>
              </a:rPr>
              <a:t>, creadigol</a:t>
            </a:r>
          </a:p>
          <a:p>
            <a:r>
              <a:rPr lang="en-GB" sz="1600" dirty="0">
                <a:ea typeface="+mj-lt"/>
                <a:cs typeface="+mj-lt"/>
              </a:rPr>
              <a:t>Ddinasyddion </a:t>
            </a:r>
            <a:r>
              <a:rPr lang="en-GB" sz="1600" dirty="0" err="1">
                <a:ea typeface="+mj-lt"/>
                <a:cs typeface="+mj-lt"/>
              </a:rPr>
              <a:t>egwyddorol</a:t>
            </a:r>
            <a:r>
              <a:rPr lang="en-GB" sz="1600" dirty="0">
                <a:ea typeface="+mj-lt"/>
                <a:cs typeface="+mj-lt"/>
              </a:rPr>
              <a:t>, gwybodus</a:t>
            </a:r>
          </a:p>
          <a:p>
            <a:r>
              <a:rPr lang="en-GB" sz="1600" dirty="0">
                <a:ea typeface="+mj-lt"/>
                <a:cs typeface="+mj-lt"/>
              </a:rPr>
              <a:t>Unigolion </a:t>
            </a:r>
            <a:r>
              <a:rPr lang="en-GB" sz="1600" dirty="0" err="1">
                <a:ea typeface="+mj-lt"/>
                <a:cs typeface="+mj-lt"/>
              </a:rPr>
              <a:t>iach</a:t>
            </a:r>
            <a:r>
              <a:rPr lang="en-GB" sz="1600" dirty="0">
                <a:ea typeface="+mj-lt"/>
                <a:cs typeface="+mj-lt"/>
              </a:rPr>
              <a:t>, </a:t>
            </a:r>
            <a:r>
              <a:rPr lang="en-GB" sz="1600" dirty="0" err="1">
                <a:ea typeface="+mj-lt"/>
                <a:cs typeface="+mj-lt"/>
              </a:rPr>
              <a:t>hyderus</a:t>
            </a:r>
            <a:endParaRPr lang="en-US" sz="1600" dirty="0"/>
          </a:p>
          <a:p>
            <a:endParaRPr lang="en-US" sz="1600" dirty="0"/>
          </a:p>
          <a:p>
            <a:r>
              <a:rPr lang="en-US" sz="1600" dirty="0"/>
              <a:t>Ambitious, capable learners</a:t>
            </a:r>
          </a:p>
          <a:p>
            <a:r>
              <a:rPr lang="en-US" sz="1600" dirty="0"/>
              <a:t>Ethical informed citizens</a:t>
            </a:r>
          </a:p>
          <a:p>
            <a:r>
              <a:rPr lang="en-US" sz="1600" dirty="0"/>
              <a:t>Enterprising creative contributors</a:t>
            </a:r>
          </a:p>
          <a:p>
            <a:r>
              <a:rPr lang="en-US" sz="1600" dirty="0"/>
              <a:t>Healthy confident individuals</a:t>
            </a:r>
          </a:p>
          <a:p>
            <a:pPr marL="0" indent="0">
              <a:buNone/>
            </a:pPr>
            <a:endParaRPr lang="en-US" sz="1600" dirty="0"/>
          </a:p>
          <a:p>
            <a:pPr marL="0" indent="0">
              <a:buNone/>
            </a:pPr>
            <a:endParaRPr lang="en-US" sz="1600" dirty="0"/>
          </a:p>
          <a:p>
            <a:pPr marL="0" indent="0">
              <a:buNone/>
            </a:pPr>
            <a:endParaRPr lang="en-US" sz="1600" dirty="0"/>
          </a:p>
          <a:p>
            <a:pPr marL="0" indent="0">
              <a:buNone/>
            </a:pPr>
            <a:endParaRPr lang="en-US" sz="1600" dirty="0"/>
          </a:p>
        </p:txBody>
      </p:sp>
      <p:sp>
        <p:nvSpPr>
          <p:cNvPr id="15" name="Rounded Rectangle 14">
            <a:extLst>
              <a:ext uri="{FF2B5EF4-FFF2-40B4-BE49-F238E27FC236}">
                <a16:creationId xmlns:a16="http://schemas.microsoft.com/office/drawing/2014/main" id="{AFA412E3-3421-4E3C-A0AE-FC682B1EA5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1066164"/>
            <a:ext cx="6765949" cy="5148371"/>
          </a:xfrm>
          <a:prstGeom prst="roundRect">
            <a:avLst>
              <a:gd name="adj" fmla="val 2403"/>
            </a:avLst>
          </a:prstGeom>
          <a:solidFill>
            <a:srgbClr val="FFFFFF"/>
          </a:solidFill>
          <a:ln>
            <a:noFill/>
          </a:ln>
          <a:effectLst>
            <a:innerShdw blurRad="114300">
              <a:srgbClr val="404040"/>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Diagram, timeline&#10;&#10;Description automatically generated">
            <a:extLst>
              <a:ext uri="{FF2B5EF4-FFF2-40B4-BE49-F238E27FC236}">
                <a16:creationId xmlns:a16="http://schemas.microsoft.com/office/drawing/2014/main" id="{609E8774-1B3D-A9C5-2498-5DC364995120}"/>
              </a:ext>
            </a:extLst>
          </p:cNvPr>
          <p:cNvPicPr>
            <a:picLocks noChangeAspect="1"/>
          </p:cNvPicPr>
          <p:nvPr/>
        </p:nvPicPr>
        <p:blipFill>
          <a:blip r:embed="rId3"/>
          <a:stretch>
            <a:fillRect/>
          </a:stretch>
        </p:blipFill>
        <p:spPr>
          <a:xfrm>
            <a:off x="4955339" y="1495799"/>
            <a:ext cx="6127287" cy="4289100"/>
          </a:xfrm>
          <a:prstGeom prst="rect">
            <a:avLst/>
          </a:prstGeom>
        </p:spPr>
      </p:pic>
      <p:pic>
        <p:nvPicPr>
          <p:cNvPr id="3" name="Picture 4" descr="Graphical user interface, text, application, chat or text message, website&#10;&#10;Description automatically generated">
            <a:extLst>
              <a:ext uri="{FF2B5EF4-FFF2-40B4-BE49-F238E27FC236}">
                <a16:creationId xmlns:a16="http://schemas.microsoft.com/office/drawing/2014/main" id="{39527C71-4418-6238-314F-2DB3B1B55CA8}"/>
              </a:ext>
            </a:extLst>
          </p:cNvPr>
          <p:cNvPicPr>
            <a:picLocks noChangeAspect="1"/>
          </p:cNvPicPr>
          <p:nvPr/>
        </p:nvPicPr>
        <p:blipFill>
          <a:blip r:embed="rId4"/>
          <a:stretch>
            <a:fillRect/>
          </a:stretch>
        </p:blipFill>
        <p:spPr>
          <a:xfrm>
            <a:off x="8482445" y="217967"/>
            <a:ext cx="2743200" cy="637794"/>
          </a:xfrm>
          <a:prstGeom prst="rect">
            <a:avLst/>
          </a:prstGeom>
        </p:spPr>
      </p:pic>
    </p:spTree>
    <p:extLst>
      <p:ext uri="{BB962C8B-B14F-4D97-AF65-F5344CB8AC3E}">
        <p14:creationId xmlns:p14="http://schemas.microsoft.com/office/powerpoint/2010/main" val="11131816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3ACE55-7C2B-4B23-809B-42D2F78EF122}"/>
              </a:ext>
            </a:extLst>
          </p:cNvPr>
          <p:cNvSpPr>
            <a:spLocks noGrp="1"/>
          </p:cNvSpPr>
          <p:nvPr>
            <p:ph type="title"/>
          </p:nvPr>
        </p:nvSpPr>
        <p:spPr/>
        <p:txBody>
          <a:bodyPr>
            <a:normAutofit/>
          </a:bodyPr>
          <a:lstStyle/>
          <a:p>
            <a:r>
              <a:rPr lang="en-GB" b="1" dirty="0">
                <a:solidFill>
                  <a:srgbClr val="1F1F1F"/>
                </a:solidFill>
                <a:latin typeface="inherit"/>
              </a:rPr>
              <a:t>ambitious, capable learners who:</a:t>
            </a:r>
            <a:br>
              <a:rPr lang="en-GB" dirty="0">
                <a:solidFill>
                  <a:srgbClr val="1F1F1F"/>
                </a:solidFill>
                <a:latin typeface="Arial" panose="020B0604020202020204" pitchFamily="34" charset="0"/>
              </a:rPr>
            </a:br>
            <a:endParaRPr lang="en-GB" dirty="0"/>
          </a:p>
        </p:txBody>
      </p:sp>
      <p:sp>
        <p:nvSpPr>
          <p:cNvPr id="6" name="Content Placeholder 5">
            <a:extLst>
              <a:ext uri="{FF2B5EF4-FFF2-40B4-BE49-F238E27FC236}">
                <a16:creationId xmlns:a16="http://schemas.microsoft.com/office/drawing/2014/main" id="{BD9348F4-FB06-4082-99ED-68292F875AC3}"/>
              </a:ext>
            </a:extLst>
          </p:cNvPr>
          <p:cNvSpPr>
            <a:spLocks noGrp="1"/>
          </p:cNvSpPr>
          <p:nvPr>
            <p:ph idx="1"/>
          </p:nvPr>
        </p:nvSpPr>
        <p:spPr/>
        <p:txBody>
          <a:bodyPr>
            <a:normAutofit fontScale="92500" lnSpcReduction="10000"/>
          </a:bodyPr>
          <a:lstStyle/>
          <a:p>
            <a:pPr algn="l" fontAlgn="base">
              <a:buFont typeface="Arial" panose="020B0604020202020204" pitchFamily="34" charset="0"/>
              <a:buChar char="•"/>
            </a:pPr>
            <a:r>
              <a:rPr lang="en-GB" b="0" i="0" dirty="0">
                <a:solidFill>
                  <a:srgbClr val="1F1F1F"/>
                </a:solidFill>
                <a:effectLst/>
                <a:latin typeface="Arial" panose="020B0604020202020204" pitchFamily="34" charset="0"/>
              </a:rPr>
              <a:t>set themselves high standards and seek and enjoy challenge</a:t>
            </a:r>
          </a:p>
          <a:p>
            <a:pPr algn="l" fontAlgn="base">
              <a:buFont typeface="Arial" panose="020B0604020202020204" pitchFamily="34" charset="0"/>
              <a:buChar char="•"/>
            </a:pPr>
            <a:r>
              <a:rPr lang="en-GB" b="0" i="0" dirty="0">
                <a:solidFill>
                  <a:srgbClr val="1F1F1F"/>
                </a:solidFill>
                <a:effectLst/>
                <a:latin typeface="Arial" panose="020B0604020202020204" pitchFamily="34" charset="0"/>
              </a:rPr>
              <a:t>are building up a body of knowledge and have the skills to connect and apply that knowledge in different contexts</a:t>
            </a:r>
          </a:p>
          <a:p>
            <a:pPr algn="l" fontAlgn="base">
              <a:buFont typeface="Arial" panose="020B0604020202020204" pitchFamily="34" charset="0"/>
              <a:buChar char="•"/>
            </a:pPr>
            <a:r>
              <a:rPr lang="en-GB" b="0" i="0" dirty="0">
                <a:solidFill>
                  <a:srgbClr val="1F1F1F"/>
                </a:solidFill>
                <a:effectLst/>
                <a:latin typeface="Arial" panose="020B0604020202020204" pitchFamily="34" charset="0"/>
              </a:rPr>
              <a:t>are questioning and enjoy solving problems</a:t>
            </a:r>
          </a:p>
          <a:p>
            <a:pPr algn="l" fontAlgn="base">
              <a:buFont typeface="Arial" panose="020B0604020202020204" pitchFamily="34" charset="0"/>
              <a:buChar char="•"/>
            </a:pPr>
            <a:r>
              <a:rPr lang="en-GB" b="0" i="0" dirty="0">
                <a:solidFill>
                  <a:srgbClr val="1F1F1F"/>
                </a:solidFill>
                <a:effectLst/>
                <a:latin typeface="Arial" panose="020B0604020202020204" pitchFamily="34" charset="0"/>
              </a:rPr>
              <a:t>can communicate effectively in different forms and settings, using both Welsh and English</a:t>
            </a:r>
          </a:p>
          <a:p>
            <a:pPr algn="l" fontAlgn="base">
              <a:buFont typeface="Arial" panose="020B0604020202020204" pitchFamily="34" charset="0"/>
              <a:buChar char="•"/>
            </a:pPr>
            <a:r>
              <a:rPr lang="en-GB" b="0" i="0" dirty="0">
                <a:solidFill>
                  <a:srgbClr val="1F1F1F"/>
                </a:solidFill>
                <a:effectLst/>
                <a:latin typeface="Arial" panose="020B0604020202020204" pitchFamily="34" charset="0"/>
              </a:rPr>
              <a:t>can explain the ideas and concepts they are learning about</a:t>
            </a:r>
          </a:p>
          <a:p>
            <a:pPr algn="l" fontAlgn="base">
              <a:buFont typeface="Arial" panose="020B0604020202020204" pitchFamily="34" charset="0"/>
              <a:buChar char="•"/>
            </a:pPr>
            <a:r>
              <a:rPr lang="en-GB" b="0" i="0" dirty="0">
                <a:solidFill>
                  <a:srgbClr val="1F1F1F"/>
                </a:solidFill>
                <a:effectLst/>
                <a:latin typeface="Arial" panose="020B0604020202020204" pitchFamily="34" charset="0"/>
              </a:rPr>
              <a:t>can use number effectively in different contexts</a:t>
            </a:r>
          </a:p>
          <a:p>
            <a:pPr algn="l" fontAlgn="base">
              <a:buFont typeface="Arial" panose="020B0604020202020204" pitchFamily="34" charset="0"/>
              <a:buChar char="•"/>
            </a:pPr>
            <a:r>
              <a:rPr lang="en-GB" b="0" i="0" dirty="0">
                <a:solidFill>
                  <a:srgbClr val="1F1F1F"/>
                </a:solidFill>
                <a:effectLst/>
                <a:latin typeface="Arial" panose="020B0604020202020204" pitchFamily="34" charset="0"/>
              </a:rPr>
              <a:t>understand how to interpret data and apply mathematical concepts</a:t>
            </a:r>
          </a:p>
          <a:p>
            <a:pPr algn="l" fontAlgn="base">
              <a:buFont typeface="Arial" panose="020B0604020202020204" pitchFamily="34" charset="0"/>
              <a:buChar char="•"/>
            </a:pPr>
            <a:r>
              <a:rPr lang="en-GB" b="0" i="0" dirty="0">
                <a:solidFill>
                  <a:srgbClr val="1F1F1F"/>
                </a:solidFill>
                <a:effectLst/>
                <a:latin typeface="Arial" panose="020B0604020202020204" pitchFamily="34" charset="0"/>
              </a:rPr>
              <a:t>use digital technologies creatively to communicate, find and analyse information</a:t>
            </a:r>
          </a:p>
          <a:p>
            <a:pPr algn="l" fontAlgn="base">
              <a:buFont typeface="Arial" panose="020B0604020202020204" pitchFamily="34" charset="0"/>
              <a:buChar char="•"/>
            </a:pPr>
            <a:r>
              <a:rPr lang="en-GB" b="0" i="0" dirty="0">
                <a:solidFill>
                  <a:srgbClr val="1F1F1F"/>
                </a:solidFill>
                <a:effectLst/>
                <a:latin typeface="Arial" panose="020B0604020202020204" pitchFamily="34" charset="0"/>
              </a:rPr>
              <a:t>undertake research and evaluate critically what they find</a:t>
            </a:r>
          </a:p>
          <a:p>
            <a:pPr algn="l" fontAlgn="base"/>
            <a:r>
              <a:rPr lang="en-GB" b="0" i="0" dirty="0">
                <a:solidFill>
                  <a:srgbClr val="1F1F1F"/>
                </a:solidFill>
                <a:effectLst/>
                <a:latin typeface="Arial" panose="020B0604020202020204" pitchFamily="34" charset="0"/>
              </a:rPr>
              <a:t>and </a:t>
            </a:r>
            <a:r>
              <a:rPr lang="en-GB" b="1" i="0" dirty="0">
                <a:solidFill>
                  <a:srgbClr val="1F1F1F"/>
                </a:solidFill>
                <a:effectLst/>
                <a:latin typeface="inherit"/>
              </a:rPr>
              <a:t>are ready to learn throughout their lives</a:t>
            </a:r>
            <a:endParaRPr lang="en-GB" b="0" i="0" dirty="0">
              <a:solidFill>
                <a:srgbClr val="1F1F1F"/>
              </a:solidFill>
              <a:effectLst/>
              <a:latin typeface="Arial" panose="020B0604020202020204" pitchFamily="34" charset="0"/>
            </a:endParaRPr>
          </a:p>
          <a:p>
            <a:endParaRPr lang="en-GB" dirty="0"/>
          </a:p>
        </p:txBody>
      </p:sp>
      <p:pic>
        <p:nvPicPr>
          <p:cNvPr id="3" name="Picture 4" descr="A picture containing stationary, businesscard, envelope&#10;&#10;Description automatically generated">
            <a:extLst>
              <a:ext uri="{FF2B5EF4-FFF2-40B4-BE49-F238E27FC236}">
                <a16:creationId xmlns:a16="http://schemas.microsoft.com/office/drawing/2014/main" id="{AD2994E5-2F67-C682-E5B3-63B74D22A7A0}"/>
              </a:ext>
            </a:extLst>
          </p:cNvPr>
          <p:cNvPicPr>
            <a:picLocks noChangeAspect="1"/>
          </p:cNvPicPr>
          <p:nvPr/>
        </p:nvPicPr>
        <p:blipFill>
          <a:blip r:embed="rId2"/>
          <a:stretch>
            <a:fillRect/>
          </a:stretch>
        </p:blipFill>
        <p:spPr>
          <a:xfrm>
            <a:off x="10645011" y="5656997"/>
            <a:ext cx="1315474" cy="1005458"/>
          </a:xfrm>
          <a:prstGeom prst="rect">
            <a:avLst/>
          </a:prstGeom>
        </p:spPr>
      </p:pic>
    </p:spTree>
    <p:extLst>
      <p:ext uri="{BB962C8B-B14F-4D97-AF65-F5344CB8AC3E}">
        <p14:creationId xmlns:p14="http://schemas.microsoft.com/office/powerpoint/2010/main" val="36533282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3ACE55-7C2B-4B23-809B-42D2F78EF122}"/>
              </a:ext>
            </a:extLst>
          </p:cNvPr>
          <p:cNvSpPr>
            <a:spLocks noGrp="1"/>
          </p:cNvSpPr>
          <p:nvPr>
            <p:ph type="title"/>
          </p:nvPr>
        </p:nvSpPr>
        <p:spPr/>
        <p:txBody>
          <a:bodyPr>
            <a:normAutofit fontScale="90000"/>
          </a:bodyPr>
          <a:lstStyle/>
          <a:p>
            <a:r>
              <a:rPr lang="en-GB" b="1" dirty="0">
                <a:ea typeface="+mj-lt"/>
                <a:cs typeface="+mj-lt"/>
              </a:rPr>
              <a:t>ddysgwyr </a:t>
            </a:r>
            <a:r>
              <a:rPr lang="en-GB" b="1" dirty="0" err="1">
                <a:ea typeface="+mj-lt"/>
                <a:cs typeface="+mj-lt"/>
              </a:rPr>
              <a:t>uchelgeisiol</a:t>
            </a:r>
            <a:r>
              <a:rPr lang="en-GB" b="1" dirty="0">
                <a:ea typeface="+mj-lt"/>
                <a:cs typeface="+mj-lt"/>
              </a:rPr>
              <a:t>, galluog </a:t>
            </a:r>
            <a:r>
              <a:rPr lang="en-GB" b="1" dirty="0" err="1">
                <a:ea typeface="+mj-lt"/>
                <a:cs typeface="+mj-lt"/>
              </a:rPr>
              <a:t>sy’n</a:t>
            </a:r>
            <a:r>
              <a:rPr lang="en-GB" b="1" dirty="0">
                <a:solidFill>
                  <a:srgbClr val="1F1F1F"/>
                </a:solidFill>
                <a:latin typeface="inherit"/>
              </a:rPr>
              <a:t>:</a:t>
            </a:r>
            <a:br>
              <a:rPr lang="en-GB" dirty="0">
                <a:latin typeface="Arial" panose="020B0604020202020204" pitchFamily="34" charset="0"/>
              </a:rPr>
            </a:br>
            <a:endParaRPr lang="en-GB" dirty="0"/>
          </a:p>
        </p:txBody>
      </p:sp>
      <p:sp>
        <p:nvSpPr>
          <p:cNvPr id="6" name="Content Placeholder 5">
            <a:extLst>
              <a:ext uri="{FF2B5EF4-FFF2-40B4-BE49-F238E27FC236}">
                <a16:creationId xmlns:a16="http://schemas.microsoft.com/office/drawing/2014/main" id="{BD9348F4-FB06-4082-99ED-68292F875AC3}"/>
              </a:ext>
            </a:extLst>
          </p:cNvPr>
          <p:cNvSpPr>
            <a:spLocks noGrp="1"/>
          </p:cNvSpPr>
          <p:nvPr>
            <p:ph idx="1"/>
          </p:nvPr>
        </p:nvSpPr>
        <p:spPr/>
        <p:txBody>
          <a:bodyPr vert="horz" lIns="91440" tIns="45720" rIns="91440" bIns="45720" rtlCol="0" anchor="t">
            <a:normAutofit fontScale="85000" lnSpcReduction="20000"/>
          </a:bodyPr>
          <a:lstStyle/>
          <a:p>
            <a:pPr fontAlgn="base"/>
            <a:r>
              <a:rPr lang="en-GB" dirty="0" err="1">
                <a:solidFill>
                  <a:srgbClr val="000000"/>
                </a:solidFill>
                <a:latin typeface="Century Gothic"/>
                <a:cs typeface="Arial"/>
              </a:rPr>
              <a:t>gosod</a:t>
            </a:r>
            <a:r>
              <a:rPr lang="en-GB" dirty="0">
                <a:ea typeface="+mn-lt"/>
                <a:cs typeface="+mn-lt"/>
              </a:rPr>
              <a:t> </a:t>
            </a:r>
            <a:r>
              <a:rPr lang="en-GB" dirty="0" err="1">
                <a:ea typeface="+mn-lt"/>
                <a:cs typeface="+mn-lt"/>
              </a:rPr>
              <a:t>safonau</a:t>
            </a:r>
            <a:r>
              <a:rPr lang="en-GB" dirty="0">
                <a:ea typeface="+mn-lt"/>
                <a:cs typeface="+mn-lt"/>
              </a:rPr>
              <a:t> </a:t>
            </a:r>
            <a:r>
              <a:rPr lang="en-GB" dirty="0" err="1">
                <a:ea typeface="+mn-lt"/>
                <a:cs typeface="+mn-lt"/>
              </a:rPr>
              <a:t>uchel</a:t>
            </a:r>
            <a:r>
              <a:rPr lang="en-GB" dirty="0">
                <a:ea typeface="+mn-lt"/>
                <a:cs typeface="+mn-lt"/>
              </a:rPr>
              <a:t> </a:t>
            </a:r>
            <a:r>
              <a:rPr lang="en-GB" dirty="0" err="1">
                <a:ea typeface="+mn-lt"/>
                <a:cs typeface="+mn-lt"/>
              </a:rPr>
              <a:t>iddyn</a:t>
            </a:r>
            <a:r>
              <a:rPr lang="en-GB" dirty="0">
                <a:ea typeface="+mn-lt"/>
                <a:cs typeface="+mn-lt"/>
              </a:rPr>
              <a:t> </a:t>
            </a:r>
            <a:r>
              <a:rPr lang="en-GB" dirty="0" err="1">
                <a:ea typeface="+mn-lt"/>
                <a:cs typeface="+mn-lt"/>
              </a:rPr>
              <a:t>nhw</a:t>
            </a:r>
            <a:r>
              <a:rPr lang="en-GB" dirty="0">
                <a:ea typeface="+mn-lt"/>
                <a:cs typeface="+mn-lt"/>
              </a:rPr>
              <a:t> </a:t>
            </a:r>
            <a:r>
              <a:rPr lang="en-GB" dirty="0" err="1">
                <a:ea typeface="+mn-lt"/>
                <a:cs typeface="+mn-lt"/>
              </a:rPr>
              <a:t>eu</a:t>
            </a:r>
            <a:r>
              <a:rPr lang="en-GB" dirty="0">
                <a:ea typeface="+mn-lt"/>
                <a:cs typeface="+mn-lt"/>
              </a:rPr>
              <a:t> </a:t>
            </a:r>
            <a:r>
              <a:rPr lang="en-GB" dirty="0" err="1">
                <a:ea typeface="+mn-lt"/>
                <a:cs typeface="+mn-lt"/>
              </a:rPr>
              <a:t>hunain</a:t>
            </a:r>
            <a:r>
              <a:rPr lang="en-GB" dirty="0">
                <a:ea typeface="+mn-lt"/>
                <a:cs typeface="+mn-lt"/>
              </a:rPr>
              <a:t> ac </a:t>
            </a:r>
            <a:r>
              <a:rPr lang="en-GB" dirty="0" err="1">
                <a:ea typeface="+mn-lt"/>
                <a:cs typeface="+mn-lt"/>
              </a:rPr>
              <a:t>yn</a:t>
            </a:r>
            <a:r>
              <a:rPr lang="en-GB" dirty="0">
                <a:ea typeface="+mn-lt"/>
                <a:cs typeface="+mn-lt"/>
              </a:rPr>
              <a:t> </a:t>
            </a:r>
            <a:r>
              <a:rPr lang="en-GB" dirty="0" err="1">
                <a:ea typeface="+mn-lt"/>
                <a:cs typeface="+mn-lt"/>
              </a:rPr>
              <a:t>chwilio</a:t>
            </a:r>
            <a:r>
              <a:rPr lang="en-GB" dirty="0">
                <a:ea typeface="+mn-lt"/>
                <a:cs typeface="+mn-lt"/>
              </a:rPr>
              <a:t> am </a:t>
            </a:r>
            <a:r>
              <a:rPr lang="en-GB" dirty="0" err="1">
                <a:ea typeface="+mn-lt"/>
                <a:cs typeface="+mn-lt"/>
              </a:rPr>
              <a:t>heriau</a:t>
            </a:r>
            <a:r>
              <a:rPr lang="en-GB" dirty="0">
                <a:ea typeface="+mn-lt"/>
                <a:cs typeface="+mn-lt"/>
              </a:rPr>
              <a:t> ac </a:t>
            </a:r>
            <a:r>
              <a:rPr lang="en-GB" dirty="0" err="1">
                <a:ea typeface="+mn-lt"/>
                <a:cs typeface="+mn-lt"/>
              </a:rPr>
              <a:t>yn</a:t>
            </a:r>
            <a:r>
              <a:rPr lang="en-GB" dirty="0">
                <a:ea typeface="+mn-lt"/>
                <a:cs typeface="+mn-lt"/>
              </a:rPr>
              <a:t> </a:t>
            </a:r>
            <a:r>
              <a:rPr lang="en-GB" dirty="0" err="1">
                <a:ea typeface="+mn-lt"/>
                <a:cs typeface="+mn-lt"/>
              </a:rPr>
              <a:t>eu</a:t>
            </a:r>
            <a:r>
              <a:rPr lang="en-GB" dirty="0">
                <a:ea typeface="+mn-lt"/>
                <a:cs typeface="+mn-lt"/>
              </a:rPr>
              <a:t> </a:t>
            </a:r>
            <a:r>
              <a:rPr lang="en-GB" dirty="0" err="1">
                <a:ea typeface="+mn-lt"/>
                <a:cs typeface="+mn-lt"/>
              </a:rPr>
              <a:t>mwynhau</a:t>
            </a:r>
            <a:endParaRPr lang="en-US" dirty="0">
              <a:solidFill>
                <a:srgbClr val="000000"/>
              </a:solidFill>
              <a:latin typeface="Century Gothic" panose="020B0502020202020204"/>
              <a:cs typeface="Arial"/>
            </a:endParaRPr>
          </a:p>
          <a:p>
            <a:r>
              <a:rPr lang="en-GB" dirty="0" err="1">
                <a:ea typeface="+mn-lt"/>
                <a:cs typeface="+mn-lt"/>
              </a:rPr>
              <a:t>datblygu</a:t>
            </a:r>
            <a:r>
              <a:rPr lang="en-GB" dirty="0">
                <a:ea typeface="+mn-lt"/>
                <a:cs typeface="+mn-lt"/>
              </a:rPr>
              <a:t> </a:t>
            </a:r>
            <a:r>
              <a:rPr lang="en-GB" dirty="0" err="1">
                <a:ea typeface="+mn-lt"/>
                <a:cs typeface="+mn-lt"/>
              </a:rPr>
              <a:t>corff</a:t>
            </a:r>
            <a:r>
              <a:rPr lang="en-GB" dirty="0">
                <a:ea typeface="+mn-lt"/>
                <a:cs typeface="+mn-lt"/>
              </a:rPr>
              <a:t> o </a:t>
            </a:r>
            <a:r>
              <a:rPr lang="en-GB" dirty="0" err="1">
                <a:ea typeface="+mn-lt"/>
                <a:cs typeface="+mn-lt"/>
              </a:rPr>
              <a:t>wybodaeth</a:t>
            </a:r>
            <a:r>
              <a:rPr lang="en-GB" dirty="0">
                <a:ea typeface="+mn-lt"/>
                <a:cs typeface="+mn-lt"/>
              </a:rPr>
              <a:t> ac </a:t>
            </a:r>
            <a:r>
              <a:rPr lang="en-GB" dirty="0" err="1">
                <a:ea typeface="+mn-lt"/>
                <a:cs typeface="+mn-lt"/>
              </a:rPr>
              <a:t>sydd</a:t>
            </a:r>
            <a:r>
              <a:rPr lang="en-GB" dirty="0">
                <a:ea typeface="+mn-lt"/>
                <a:cs typeface="+mn-lt"/>
              </a:rPr>
              <a:t> </a:t>
            </a:r>
            <a:r>
              <a:rPr lang="en-GB" dirty="0" err="1">
                <a:ea typeface="+mn-lt"/>
                <a:cs typeface="+mn-lt"/>
              </a:rPr>
              <a:t>â’r</a:t>
            </a:r>
            <a:r>
              <a:rPr lang="en-GB" dirty="0">
                <a:ea typeface="+mn-lt"/>
                <a:cs typeface="+mn-lt"/>
              </a:rPr>
              <a:t> </a:t>
            </a:r>
            <a:r>
              <a:rPr lang="en-GB" dirty="0" err="1">
                <a:ea typeface="+mn-lt"/>
                <a:cs typeface="+mn-lt"/>
              </a:rPr>
              <a:t>sgiliau</a:t>
            </a:r>
            <a:r>
              <a:rPr lang="en-GB" dirty="0">
                <a:ea typeface="+mn-lt"/>
                <a:cs typeface="+mn-lt"/>
              </a:rPr>
              <a:t> </a:t>
            </a:r>
            <a:r>
              <a:rPr lang="en-GB" dirty="0" err="1">
                <a:ea typeface="+mn-lt"/>
                <a:cs typeface="+mn-lt"/>
              </a:rPr>
              <a:t>sydd</a:t>
            </a:r>
            <a:r>
              <a:rPr lang="en-GB" dirty="0">
                <a:ea typeface="+mn-lt"/>
                <a:cs typeface="+mn-lt"/>
              </a:rPr>
              <a:t> </a:t>
            </a:r>
            <a:r>
              <a:rPr lang="en-GB" dirty="0" err="1">
                <a:ea typeface="+mn-lt"/>
                <a:cs typeface="+mn-lt"/>
              </a:rPr>
              <a:t>eu</a:t>
            </a:r>
            <a:r>
              <a:rPr lang="en-GB" dirty="0">
                <a:ea typeface="+mn-lt"/>
                <a:cs typeface="+mn-lt"/>
              </a:rPr>
              <a:t> </a:t>
            </a:r>
            <a:r>
              <a:rPr lang="en-GB" dirty="0" err="1">
                <a:ea typeface="+mn-lt"/>
                <a:cs typeface="+mn-lt"/>
              </a:rPr>
              <a:t>hangen</a:t>
            </a:r>
            <a:r>
              <a:rPr lang="en-GB" dirty="0">
                <a:ea typeface="+mn-lt"/>
                <a:cs typeface="+mn-lt"/>
              </a:rPr>
              <a:t> </a:t>
            </a:r>
            <a:r>
              <a:rPr lang="en-GB" dirty="0" err="1">
                <a:ea typeface="+mn-lt"/>
                <a:cs typeface="+mn-lt"/>
              </a:rPr>
              <a:t>i</a:t>
            </a:r>
            <a:r>
              <a:rPr lang="en-GB" dirty="0">
                <a:ea typeface="+mn-lt"/>
                <a:cs typeface="+mn-lt"/>
              </a:rPr>
              <a:t> </a:t>
            </a:r>
            <a:r>
              <a:rPr lang="en-GB" dirty="0" err="1">
                <a:ea typeface="+mn-lt"/>
                <a:cs typeface="+mn-lt"/>
              </a:rPr>
              <a:t>gysylltu’r</a:t>
            </a:r>
            <a:r>
              <a:rPr lang="en-GB" dirty="0">
                <a:ea typeface="+mn-lt"/>
                <a:cs typeface="+mn-lt"/>
              </a:rPr>
              <a:t> </a:t>
            </a:r>
            <a:r>
              <a:rPr lang="en-GB" dirty="0" err="1">
                <a:ea typeface="+mn-lt"/>
                <a:cs typeface="+mn-lt"/>
              </a:rPr>
              <a:t>wybodaeth</a:t>
            </a:r>
            <a:r>
              <a:rPr lang="en-GB" dirty="0">
                <a:ea typeface="+mn-lt"/>
                <a:cs typeface="+mn-lt"/>
              </a:rPr>
              <a:t> </a:t>
            </a:r>
            <a:r>
              <a:rPr lang="en-GB" dirty="0" err="1">
                <a:ea typeface="+mn-lt"/>
                <a:cs typeface="+mn-lt"/>
              </a:rPr>
              <a:t>honno</a:t>
            </a:r>
            <a:r>
              <a:rPr lang="en-GB" dirty="0">
                <a:ea typeface="+mn-lt"/>
                <a:cs typeface="+mn-lt"/>
              </a:rPr>
              <a:t> </a:t>
            </a:r>
            <a:r>
              <a:rPr lang="en-GB" dirty="0" err="1">
                <a:ea typeface="+mn-lt"/>
                <a:cs typeface="+mn-lt"/>
              </a:rPr>
              <a:t>a’i</a:t>
            </a:r>
            <a:r>
              <a:rPr lang="en-GB" dirty="0">
                <a:ea typeface="+mn-lt"/>
                <a:cs typeface="+mn-lt"/>
              </a:rPr>
              <a:t> </a:t>
            </a:r>
            <a:r>
              <a:rPr lang="en-GB" dirty="0" err="1">
                <a:ea typeface="+mn-lt"/>
                <a:cs typeface="+mn-lt"/>
              </a:rPr>
              <a:t>chymhwyso</a:t>
            </a:r>
            <a:r>
              <a:rPr lang="en-GB" dirty="0">
                <a:ea typeface="+mn-lt"/>
                <a:cs typeface="+mn-lt"/>
              </a:rPr>
              <a:t> </a:t>
            </a:r>
            <a:r>
              <a:rPr lang="en-GB" dirty="0" err="1">
                <a:ea typeface="+mn-lt"/>
                <a:cs typeface="+mn-lt"/>
              </a:rPr>
              <a:t>mewn</a:t>
            </a:r>
            <a:r>
              <a:rPr lang="en-GB" dirty="0">
                <a:ea typeface="+mn-lt"/>
                <a:cs typeface="+mn-lt"/>
              </a:rPr>
              <a:t> </a:t>
            </a:r>
            <a:r>
              <a:rPr lang="en-GB" dirty="0" err="1">
                <a:ea typeface="+mn-lt"/>
                <a:cs typeface="+mn-lt"/>
              </a:rPr>
              <a:t>gwahanol</a:t>
            </a:r>
            <a:r>
              <a:rPr lang="en-GB" dirty="0">
                <a:ea typeface="+mn-lt"/>
                <a:cs typeface="+mn-lt"/>
              </a:rPr>
              <a:t> </a:t>
            </a:r>
            <a:r>
              <a:rPr lang="en-GB" dirty="0" err="1">
                <a:ea typeface="+mn-lt"/>
                <a:cs typeface="+mn-lt"/>
              </a:rPr>
              <a:t>gyd-destunau</a:t>
            </a:r>
            <a:endParaRPr lang="en-GB" dirty="0"/>
          </a:p>
          <a:p>
            <a:r>
              <a:rPr lang="en-GB" dirty="0" err="1">
                <a:ea typeface="+mn-lt"/>
                <a:cs typeface="+mn-lt"/>
              </a:rPr>
              <a:t>ymholgar</a:t>
            </a:r>
            <a:r>
              <a:rPr lang="en-GB" dirty="0">
                <a:ea typeface="+mn-lt"/>
                <a:cs typeface="+mn-lt"/>
              </a:rPr>
              <a:t> ac </a:t>
            </a:r>
            <a:r>
              <a:rPr lang="en-GB" dirty="0" err="1">
                <a:ea typeface="+mn-lt"/>
                <a:cs typeface="+mn-lt"/>
              </a:rPr>
              <a:t>yn</a:t>
            </a:r>
            <a:r>
              <a:rPr lang="en-GB" dirty="0">
                <a:ea typeface="+mn-lt"/>
                <a:cs typeface="+mn-lt"/>
              </a:rPr>
              <a:t> </a:t>
            </a:r>
            <a:r>
              <a:rPr lang="en-GB" dirty="0" err="1">
                <a:ea typeface="+mn-lt"/>
                <a:cs typeface="+mn-lt"/>
              </a:rPr>
              <a:t>mwynhau</a:t>
            </a:r>
            <a:r>
              <a:rPr lang="en-GB" dirty="0">
                <a:ea typeface="+mn-lt"/>
                <a:cs typeface="+mn-lt"/>
              </a:rPr>
              <a:t> </a:t>
            </a:r>
            <a:r>
              <a:rPr lang="en-GB" dirty="0" err="1">
                <a:ea typeface="+mn-lt"/>
                <a:cs typeface="+mn-lt"/>
              </a:rPr>
              <a:t>datrys</a:t>
            </a:r>
            <a:r>
              <a:rPr lang="en-GB" dirty="0">
                <a:ea typeface="+mn-lt"/>
                <a:cs typeface="+mn-lt"/>
              </a:rPr>
              <a:t> </a:t>
            </a:r>
            <a:r>
              <a:rPr lang="en-GB" dirty="0" err="1">
                <a:ea typeface="+mn-lt"/>
                <a:cs typeface="+mn-lt"/>
              </a:rPr>
              <a:t>problemau</a:t>
            </a:r>
            <a:endParaRPr lang="en-GB" dirty="0"/>
          </a:p>
          <a:p>
            <a:r>
              <a:rPr lang="en-GB" dirty="0" err="1">
                <a:ea typeface="+mn-lt"/>
                <a:cs typeface="+mn-lt"/>
              </a:rPr>
              <a:t>gallu</a:t>
            </a:r>
            <a:r>
              <a:rPr lang="en-GB" dirty="0">
                <a:ea typeface="+mn-lt"/>
                <a:cs typeface="+mn-lt"/>
              </a:rPr>
              <a:t> </a:t>
            </a:r>
            <a:r>
              <a:rPr lang="en-GB" dirty="0" err="1">
                <a:ea typeface="+mn-lt"/>
                <a:cs typeface="+mn-lt"/>
              </a:rPr>
              <a:t>cyfathrebu’n</a:t>
            </a:r>
            <a:r>
              <a:rPr lang="en-GB" dirty="0">
                <a:ea typeface="+mn-lt"/>
                <a:cs typeface="+mn-lt"/>
              </a:rPr>
              <a:t> </a:t>
            </a:r>
            <a:r>
              <a:rPr lang="en-GB" dirty="0" err="1">
                <a:ea typeface="+mn-lt"/>
                <a:cs typeface="+mn-lt"/>
              </a:rPr>
              <a:t>effeithiol</a:t>
            </a:r>
            <a:r>
              <a:rPr lang="en-GB" dirty="0">
                <a:ea typeface="+mn-lt"/>
                <a:cs typeface="+mn-lt"/>
              </a:rPr>
              <a:t> </a:t>
            </a:r>
            <a:r>
              <a:rPr lang="en-GB" dirty="0" err="1">
                <a:ea typeface="+mn-lt"/>
                <a:cs typeface="+mn-lt"/>
              </a:rPr>
              <a:t>mewn</a:t>
            </a:r>
            <a:r>
              <a:rPr lang="en-GB" dirty="0">
                <a:ea typeface="+mn-lt"/>
                <a:cs typeface="+mn-lt"/>
              </a:rPr>
              <a:t> </a:t>
            </a:r>
            <a:r>
              <a:rPr lang="en-GB" dirty="0" err="1">
                <a:ea typeface="+mn-lt"/>
                <a:cs typeface="+mn-lt"/>
              </a:rPr>
              <a:t>gwahanol</a:t>
            </a:r>
            <a:r>
              <a:rPr lang="en-GB" dirty="0">
                <a:ea typeface="+mn-lt"/>
                <a:cs typeface="+mn-lt"/>
              </a:rPr>
              <a:t> </a:t>
            </a:r>
            <a:r>
              <a:rPr lang="en-GB" dirty="0" err="1">
                <a:ea typeface="+mn-lt"/>
                <a:cs typeface="+mn-lt"/>
              </a:rPr>
              <a:t>ffurfiau</a:t>
            </a:r>
            <a:r>
              <a:rPr lang="en-GB" dirty="0">
                <a:ea typeface="+mn-lt"/>
                <a:cs typeface="+mn-lt"/>
              </a:rPr>
              <a:t> a </a:t>
            </a:r>
            <a:r>
              <a:rPr lang="en-GB" dirty="0" err="1">
                <a:ea typeface="+mn-lt"/>
                <a:cs typeface="+mn-lt"/>
              </a:rPr>
              <a:t>lleoliadau</a:t>
            </a:r>
            <a:r>
              <a:rPr lang="en-GB" dirty="0">
                <a:ea typeface="+mn-lt"/>
                <a:cs typeface="+mn-lt"/>
              </a:rPr>
              <a:t>, </a:t>
            </a:r>
            <a:r>
              <a:rPr lang="en-GB" dirty="0" err="1">
                <a:ea typeface="+mn-lt"/>
                <a:cs typeface="+mn-lt"/>
              </a:rPr>
              <a:t>drwy’r</a:t>
            </a:r>
            <a:r>
              <a:rPr lang="en-GB" dirty="0">
                <a:ea typeface="+mn-lt"/>
                <a:cs typeface="+mn-lt"/>
              </a:rPr>
              <a:t> </a:t>
            </a:r>
            <a:r>
              <a:rPr lang="en-GB" dirty="0" err="1">
                <a:ea typeface="+mn-lt"/>
                <a:cs typeface="+mn-lt"/>
              </a:rPr>
              <a:t>Gymraeg</a:t>
            </a:r>
            <a:r>
              <a:rPr lang="en-GB" dirty="0">
                <a:ea typeface="+mn-lt"/>
                <a:cs typeface="+mn-lt"/>
              </a:rPr>
              <a:t> </a:t>
            </a:r>
            <a:r>
              <a:rPr lang="en-GB" dirty="0" err="1">
                <a:ea typeface="+mn-lt"/>
                <a:cs typeface="+mn-lt"/>
              </a:rPr>
              <a:t>a’r</a:t>
            </a:r>
            <a:r>
              <a:rPr lang="en-GB" dirty="0">
                <a:ea typeface="+mn-lt"/>
                <a:cs typeface="+mn-lt"/>
              </a:rPr>
              <a:t> </a:t>
            </a:r>
            <a:r>
              <a:rPr lang="en-GB" dirty="0" err="1">
                <a:ea typeface="+mn-lt"/>
                <a:cs typeface="+mn-lt"/>
              </a:rPr>
              <a:t>Saesneg</a:t>
            </a:r>
            <a:endParaRPr lang="en-GB" dirty="0"/>
          </a:p>
          <a:p>
            <a:r>
              <a:rPr lang="en-GB" dirty="0" err="1">
                <a:ea typeface="+mn-lt"/>
                <a:cs typeface="+mn-lt"/>
              </a:rPr>
              <a:t>gallu</a:t>
            </a:r>
            <a:r>
              <a:rPr lang="en-GB" dirty="0">
                <a:ea typeface="+mn-lt"/>
                <a:cs typeface="+mn-lt"/>
              </a:rPr>
              <a:t> </a:t>
            </a:r>
            <a:r>
              <a:rPr lang="en-GB" dirty="0" err="1">
                <a:ea typeface="+mn-lt"/>
                <a:cs typeface="+mn-lt"/>
              </a:rPr>
              <a:t>egluro’r</a:t>
            </a:r>
            <a:r>
              <a:rPr lang="en-GB" dirty="0">
                <a:ea typeface="+mn-lt"/>
                <a:cs typeface="+mn-lt"/>
              </a:rPr>
              <a:t> </a:t>
            </a:r>
            <a:r>
              <a:rPr lang="en-GB" dirty="0" err="1">
                <a:ea typeface="+mn-lt"/>
                <a:cs typeface="+mn-lt"/>
              </a:rPr>
              <a:t>syniadau</a:t>
            </a:r>
            <a:r>
              <a:rPr lang="en-GB" dirty="0">
                <a:ea typeface="+mn-lt"/>
                <a:cs typeface="+mn-lt"/>
              </a:rPr>
              <a:t> a </a:t>
            </a:r>
            <a:r>
              <a:rPr lang="en-GB" dirty="0" err="1">
                <a:ea typeface="+mn-lt"/>
                <a:cs typeface="+mn-lt"/>
              </a:rPr>
              <a:t>chysyniadau</a:t>
            </a:r>
            <a:r>
              <a:rPr lang="en-GB" dirty="0">
                <a:ea typeface="+mn-lt"/>
                <a:cs typeface="+mn-lt"/>
              </a:rPr>
              <a:t> y </a:t>
            </a:r>
            <a:r>
              <a:rPr lang="en-GB" dirty="0" err="1">
                <a:ea typeface="+mn-lt"/>
                <a:cs typeface="+mn-lt"/>
              </a:rPr>
              <a:t>maen</a:t>
            </a:r>
            <a:r>
              <a:rPr lang="en-GB" dirty="0">
                <a:ea typeface="+mn-lt"/>
                <a:cs typeface="+mn-lt"/>
              </a:rPr>
              <a:t> </a:t>
            </a:r>
            <a:r>
              <a:rPr lang="en-GB" dirty="0" err="1">
                <a:ea typeface="+mn-lt"/>
                <a:cs typeface="+mn-lt"/>
              </a:rPr>
              <a:t>nhw’n</a:t>
            </a:r>
            <a:r>
              <a:rPr lang="en-GB" dirty="0">
                <a:ea typeface="+mn-lt"/>
                <a:cs typeface="+mn-lt"/>
              </a:rPr>
              <a:t> </a:t>
            </a:r>
            <a:r>
              <a:rPr lang="en-GB" dirty="0" err="1">
                <a:ea typeface="+mn-lt"/>
                <a:cs typeface="+mn-lt"/>
              </a:rPr>
              <a:t>dysgu</a:t>
            </a:r>
            <a:r>
              <a:rPr lang="en-GB" dirty="0">
                <a:ea typeface="+mn-lt"/>
                <a:cs typeface="+mn-lt"/>
              </a:rPr>
              <a:t> </a:t>
            </a:r>
            <a:r>
              <a:rPr lang="en-GB" dirty="0" err="1">
                <a:ea typeface="+mn-lt"/>
                <a:cs typeface="+mn-lt"/>
              </a:rPr>
              <a:t>amdanyn</a:t>
            </a:r>
            <a:r>
              <a:rPr lang="en-GB" dirty="0">
                <a:ea typeface="+mn-lt"/>
                <a:cs typeface="+mn-lt"/>
              </a:rPr>
              <a:t> </a:t>
            </a:r>
            <a:r>
              <a:rPr lang="en-GB" dirty="0" err="1">
                <a:ea typeface="+mn-lt"/>
                <a:cs typeface="+mn-lt"/>
              </a:rPr>
              <a:t>nhw</a:t>
            </a:r>
            <a:endParaRPr lang="en-GB" dirty="0"/>
          </a:p>
          <a:p>
            <a:r>
              <a:rPr lang="en-GB" dirty="0" err="1">
                <a:ea typeface="+mn-lt"/>
                <a:cs typeface="+mn-lt"/>
              </a:rPr>
              <a:t>gallu</a:t>
            </a:r>
            <a:r>
              <a:rPr lang="en-GB" dirty="0">
                <a:ea typeface="+mn-lt"/>
                <a:cs typeface="+mn-lt"/>
              </a:rPr>
              <a:t> </a:t>
            </a:r>
            <a:r>
              <a:rPr lang="en-GB" dirty="0" err="1">
                <a:ea typeface="+mn-lt"/>
                <a:cs typeface="+mn-lt"/>
              </a:rPr>
              <a:t>defnyddio</a:t>
            </a:r>
            <a:r>
              <a:rPr lang="en-GB" dirty="0">
                <a:ea typeface="+mn-lt"/>
                <a:cs typeface="+mn-lt"/>
              </a:rPr>
              <a:t> </a:t>
            </a:r>
            <a:r>
              <a:rPr lang="en-GB" dirty="0" err="1">
                <a:ea typeface="+mn-lt"/>
                <a:cs typeface="+mn-lt"/>
              </a:rPr>
              <a:t>rhif</a:t>
            </a:r>
            <a:r>
              <a:rPr lang="en-GB" dirty="0">
                <a:ea typeface="+mn-lt"/>
                <a:cs typeface="+mn-lt"/>
              </a:rPr>
              <a:t> </a:t>
            </a:r>
            <a:r>
              <a:rPr lang="en-GB" dirty="0" err="1">
                <a:ea typeface="+mn-lt"/>
                <a:cs typeface="+mn-lt"/>
              </a:rPr>
              <a:t>yn</a:t>
            </a:r>
            <a:r>
              <a:rPr lang="en-GB" dirty="0">
                <a:ea typeface="+mn-lt"/>
                <a:cs typeface="+mn-lt"/>
              </a:rPr>
              <a:t> </a:t>
            </a:r>
            <a:r>
              <a:rPr lang="en-GB" dirty="0" err="1">
                <a:ea typeface="+mn-lt"/>
                <a:cs typeface="+mn-lt"/>
              </a:rPr>
              <a:t>effeithiol</a:t>
            </a:r>
            <a:r>
              <a:rPr lang="en-GB" dirty="0">
                <a:ea typeface="+mn-lt"/>
                <a:cs typeface="+mn-lt"/>
              </a:rPr>
              <a:t> </a:t>
            </a:r>
            <a:r>
              <a:rPr lang="en-GB" dirty="0" err="1">
                <a:ea typeface="+mn-lt"/>
                <a:cs typeface="+mn-lt"/>
              </a:rPr>
              <a:t>mewn</a:t>
            </a:r>
            <a:r>
              <a:rPr lang="en-GB" dirty="0">
                <a:ea typeface="+mn-lt"/>
                <a:cs typeface="+mn-lt"/>
              </a:rPr>
              <a:t> </a:t>
            </a:r>
            <a:r>
              <a:rPr lang="en-GB" dirty="0" err="1">
                <a:ea typeface="+mn-lt"/>
                <a:cs typeface="+mn-lt"/>
              </a:rPr>
              <a:t>gwahanol</a:t>
            </a:r>
            <a:r>
              <a:rPr lang="en-GB" dirty="0">
                <a:ea typeface="+mn-lt"/>
                <a:cs typeface="+mn-lt"/>
              </a:rPr>
              <a:t> </a:t>
            </a:r>
            <a:r>
              <a:rPr lang="en-GB" dirty="0" err="1">
                <a:ea typeface="+mn-lt"/>
                <a:cs typeface="+mn-lt"/>
              </a:rPr>
              <a:t>gyd-destunau</a:t>
            </a:r>
            <a:endParaRPr lang="en-GB" dirty="0"/>
          </a:p>
          <a:p>
            <a:r>
              <a:rPr lang="en-GB" dirty="0" err="1">
                <a:ea typeface="+mn-lt"/>
                <a:cs typeface="+mn-lt"/>
              </a:rPr>
              <a:t>deall</a:t>
            </a:r>
            <a:r>
              <a:rPr lang="en-GB" dirty="0">
                <a:ea typeface="+mn-lt"/>
                <a:cs typeface="+mn-lt"/>
              </a:rPr>
              <a:t> </a:t>
            </a:r>
            <a:r>
              <a:rPr lang="en-GB" dirty="0" err="1">
                <a:ea typeface="+mn-lt"/>
                <a:cs typeface="+mn-lt"/>
              </a:rPr>
              <a:t>sut</a:t>
            </a:r>
            <a:r>
              <a:rPr lang="en-GB" dirty="0">
                <a:ea typeface="+mn-lt"/>
                <a:cs typeface="+mn-lt"/>
              </a:rPr>
              <a:t> </a:t>
            </a:r>
            <a:r>
              <a:rPr lang="en-GB" dirty="0" err="1">
                <a:ea typeface="+mn-lt"/>
                <a:cs typeface="+mn-lt"/>
              </a:rPr>
              <a:t>i</a:t>
            </a:r>
            <a:r>
              <a:rPr lang="en-GB" dirty="0">
                <a:ea typeface="+mn-lt"/>
                <a:cs typeface="+mn-lt"/>
              </a:rPr>
              <a:t> </a:t>
            </a:r>
            <a:r>
              <a:rPr lang="en-GB" dirty="0" err="1">
                <a:ea typeface="+mn-lt"/>
                <a:cs typeface="+mn-lt"/>
              </a:rPr>
              <a:t>ddehongli</a:t>
            </a:r>
            <a:r>
              <a:rPr lang="en-GB" dirty="0">
                <a:ea typeface="+mn-lt"/>
                <a:cs typeface="+mn-lt"/>
              </a:rPr>
              <a:t> data a </a:t>
            </a:r>
            <a:r>
              <a:rPr lang="en-GB" dirty="0" err="1">
                <a:ea typeface="+mn-lt"/>
                <a:cs typeface="+mn-lt"/>
              </a:rPr>
              <a:t>chymhwyso</a:t>
            </a:r>
            <a:r>
              <a:rPr lang="en-GB" dirty="0">
                <a:ea typeface="+mn-lt"/>
                <a:cs typeface="+mn-lt"/>
              </a:rPr>
              <a:t> </a:t>
            </a:r>
            <a:r>
              <a:rPr lang="en-GB" dirty="0" err="1">
                <a:ea typeface="+mn-lt"/>
                <a:cs typeface="+mn-lt"/>
              </a:rPr>
              <a:t>cysyniadau</a:t>
            </a:r>
            <a:r>
              <a:rPr lang="en-GB" dirty="0">
                <a:ea typeface="+mn-lt"/>
                <a:cs typeface="+mn-lt"/>
              </a:rPr>
              <a:t> </a:t>
            </a:r>
            <a:r>
              <a:rPr lang="en-GB" dirty="0" err="1">
                <a:ea typeface="+mn-lt"/>
                <a:cs typeface="+mn-lt"/>
              </a:rPr>
              <a:t>mathemategol</a:t>
            </a:r>
            <a:endParaRPr lang="en-GB" dirty="0"/>
          </a:p>
          <a:p>
            <a:r>
              <a:rPr lang="en-GB" dirty="0" err="1">
                <a:ea typeface="+mn-lt"/>
                <a:cs typeface="+mn-lt"/>
              </a:rPr>
              <a:t>defnyddio</a:t>
            </a:r>
            <a:r>
              <a:rPr lang="en-GB" dirty="0">
                <a:ea typeface="+mn-lt"/>
                <a:cs typeface="+mn-lt"/>
              </a:rPr>
              <a:t> </a:t>
            </a:r>
            <a:r>
              <a:rPr lang="en-GB" dirty="0" err="1">
                <a:ea typeface="+mn-lt"/>
                <a:cs typeface="+mn-lt"/>
              </a:rPr>
              <a:t>technolegau</a:t>
            </a:r>
            <a:r>
              <a:rPr lang="en-GB" dirty="0">
                <a:ea typeface="+mn-lt"/>
                <a:cs typeface="+mn-lt"/>
              </a:rPr>
              <a:t> </a:t>
            </a:r>
            <a:r>
              <a:rPr lang="en-GB" dirty="0" err="1">
                <a:ea typeface="+mn-lt"/>
                <a:cs typeface="+mn-lt"/>
              </a:rPr>
              <a:t>digidol</a:t>
            </a:r>
            <a:r>
              <a:rPr lang="en-GB" dirty="0">
                <a:ea typeface="+mn-lt"/>
                <a:cs typeface="+mn-lt"/>
              </a:rPr>
              <a:t> </a:t>
            </a:r>
            <a:r>
              <a:rPr lang="en-GB" dirty="0" err="1">
                <a:ea typeface="+mn-lt"/>
                <a:cs typeface="+mn-lt"/>
              </a:rPr>
              <a:t>yn</a:t>
            </a:r>
            <a:r>
              <a:rPr lang="en-GB" dirty="0">
                <a:ea typeface="+mn-lt"/>
                <a:cs typeface="+mn-lt"/>
              </a:rPr>
              <a:t> </a:t>
            </a:r>
            <a:r>
              <a:rPr lang="en-GB" dirty="0" err="1">
                <a:ea typeface="+mn-lt"/>
                <a:cs typeface="+mn-lt"/>
              </a:rPr>
              <a:t>greadigol</a:t>
            </a:r>
            <a:r>
              <a:rPr lang="en-GB" dirty="0">
                <a:ea typeface="+mn-lt"/>
                <a:cs typeface="+mn-lt"/>
              </a:rPr>
              <a:t> </a:t>
            </a:r>
            <a:r>
              <a:rPr lang="en-GB" dirty="0" err="1">
                <a:ea typeface="+mn-lt"/>
                <a:cs typeface="+mn-lt"/>
              </a:rPr>
              <a:t>i</a:t>
            </a:r>
            <a:r>
              <a:rPr lang="en-GB" dirty="0">
                <a:ea typeface="+mn-lt"/>
                <a:cs typeface="+mn-lt"/>
              </a:rPr>
              <a:t> </a:t>
            </a:r>
            <a:r>
              <a:rPr lang="en-GB" dirty="0" err="1">
                <a:ea typeface="+mn-lt"/>
                <a:cs typeface="+mn-lt"/>
              </a:rPr>
              <a:t>rhannu</a:t>
            </a:r>
            <a:r>
              <a:rPr lang="en-GB" dirty="0">
                <a:ea typeface="+mn-lt"/>
                <a:cs typeface="+mn-lt"/>
              </a:rPr>
              <a:t> </a:t>
            </a:r>
            <a:r>
              <a:rPr lang="en-GB" dirty="0" err="1">
                <a:ea typeface="+mn-lt"/>
                <a:cs typeface="+mn-lt"/>
              </a:rPr>
              <a:t>gwybodaeth</a:t>
            </a:r>
            <a:r>
              <a:rPr lang="en-GB" dirty="0">
                <a:ea typeface="+mn-lt"/>
                <a:cs typeface="+mn-lt"/>
              </a:rPr>
              <a:t>, </a:t>
            </a:r>
            <a:r>
              <a:rPr lang="en-GB" dirty="0" err="1">
                <a:ea typeface="+mn-lt"/>
                <a:cs typeface="+mn-lt"/>
              </a:rPr>
              <a:t>dod</a:t>
            </a:r>
            <a:r>
              <a:rPr lang="en-GB" dirty="0">
                <a:ea typeface="+mn-lt"/>
                <a:cs typeface="+mn-lt"/>
              </a:rPr>
              <a:t> o </a:t>
            </a:r>
            <a:r>
              <a:rPr lang="en-GB" dirty="0" err="1">
                <a:ea typeface="+mn-lt"/>
                <a:cs typeface="+mn-lt"/>
              </a:rPr>
              <a:t>hyd</a:t>
            </a:r>
            <a:r>
              <a:rPr lang="en-GB" dirty="0">
                <a:ea typeface="+mn-lt"/>
                <a:cs typeface="+mn-lt"/>
              </a:rPr>
              <a:t> </a:t>
            </a:r>
            <a:r>
              <a:rPr lang="en-GB" dirty="0" err="1">
                <a:ea typeface="+mn-lt"/>
                <a:cs typeface="+mn-lt"/>
              </a:rPr>
              <a:t>iddi</a:t>
            </a:r>
            <a:r>
              <a:rPr lang="en-GB" dirty="0">
                <a:ea typeface="+mn-lt"/>
                <a:cs typeface="+mn-lt"/>
              </a:rPr>
              <a:t> </a:t>
            </a:r>
            <a:r>
              <a:rPr lang="en-GB" dirty="0" err="1">
                <a:ea typeface="+mn-lt"/>
                <a:cs typeface="+mn-lt"/>
              </a:rPr>
              <a:t>a’i</a:t>
            </a:r>
            <a:r>
              <a:rPr lang="en-GB" dirty="0">
                <a:ea typeface="+mn-lt"/>
                <a:cs typeface="+mn-lt"/>
              </a:rPr>
              <a:t> </a:t>
            </a:r>
            <a:r>
              <a:rPr lang="en-GB" dirty="0" err="1">
                <a:ea typeface="+mn-lt"/>
                <a:cs typeface="+mn-lt"/>
              </a:rPr>
              <a:t>dadansoddi</a:t>
            </a:r>
            <a:endParaRPr lang="en-GB" dirty="0"/>
          </a:p>
          <a:p>
            <a:r>
              <a:rPr lang="en-GB" dirty="0" err="1">
                <a:ea typeface="+mn-lt"/>
                <a:cs typeface="+mn-lt"/>
              </a:rPr>
              <a:t>ymchwilio</a:t>
            </a:r>
            <a:r>
              <a:rPr lang="en-GB" dirty="0">
                <a:ea typeface="+mn-lt"/>
                <a:cs typeface="+mn-lt"/>
              </a:rPr>
              <a:t> ac </a:t>
            </a:r>
            <a:r>
              <a:rPr lang="en-GB" dirty="0" err="1">
                <a:ea typeface="+mn-lt"/>
                <a:cs typeface="+mn-lt"/>
              </a:rPr>
              <a:t>yn</a:t>
            </a:r>
            <a:r>
              <a:rPr lang="en-GB" dirty="0">
                <a:ea typeface="+mn-lt"/>
                <a:cs typeface="+mn-lt"/>
              </a:rPr>
              <a:t> </a:t>
            </a:r>
            <a:r>
              <a:rPr lang="en-GB" dirty="0" err="1">
                <a:ea typeface="+mn-lt"/>
                <a:cs typeface="+mn-lt"/>
              </a:rPr>
              <a:t>gwerthuso</a:t>
            </a:r>
            <a:r>
              <a:rPr lang="en-GB" dirty="0">
                <a:ea typeface="+mn-lt"/>
                <a:cs typeface="+mn-lt"/>
              </a:rPr>
              <a:t> </a:t>
            </a:r>
            <a:r>
              <a:rPr lang="en-GB" dirty="0" err="1">
                <a:ea typeface="+mn-lt"/>
                <a:cs typeface="+mn-lt"/>
              </a:rPr>
              <a:t>eu</a:t>
            </a:r>
            <a:r>
              <a:rPr lang="en-GB" dirty="0">
                <a:ea typeface="+mn-lt"/>
                <a:cs typeface="+mn-lt"/>
              </a:rPr>
              <a:t> </a:t>
            </a:r>
            <a:r>
              <a:rPr lang="en-GB" dirty="0" err="1">
                <a:ea typeface="+mn-lt"/>
                <a:cs typeface="+mn-lt"/>
              </a:rPr>
              <a:t>canfyddiadau’n</a:t>
            </a:r>
            <a:r>
              <a:rPr lang="en-GB" dirty="0">
                <a:ea typeface="+mn-lt"/>
                <a:cs typeface="+mn-lt"/>
              </a:rPr>
              <a:t> </a:t>
            </a:r>
            <a:r>
              <a:rPr lang="en-GB" dirty="0" err="1">
                <a:ea typeface="+mn-lt"/>
                <a:cs typeface="+mn-lt"/>
              </a:rPr>
              <a:t>feirniadol</a:t>
            </a:r>
            <a:endParaRPr lang="en-GB" dirty="0"/>
          </a:p>
          <a:p>
            <a:r>
              <a:rPr lang="en-GB" dirty="0">
                <a:ea typeface="+mn-lt"/>
                <a:cs typeface="+mn-lt"/>
              </a:rPr>
              <a:t>ac</a:t>
            </a:r>
            <a:r>
              <a:rPr lang="en-GB" b="1" dirty="0">
                <a:ea typeface="+mn-lt"/>
                <a:cs typeface="+mn-lt"/>
              </a:rPr>
              <a:t> </a:t>
            </a:r>
            <a:r>
              <a:rPr lang="en-GB" b="1" dirty="0" err="1">
                <a:ea typeface="+mn-lt"/>
                <a:cs typeface="+mn-lt"/>
              </a:rPr>
              <a:t>sy’n</a:t>
            </a:r>
            <a:r>
              <a:rPr lang="en-GB" b="1" dirty="0">
                <a:ea typeface="+mn-lt"/>
                <a:cs typeface="+mn-lt"/>
              </a:rPr>
              <a:t> </a:t>
            </a:r>
            <a:r>
              <a:rPr lang="en-GB" b="1" dirty="0" err="1">
                <a:ea typeface="+mn-lt"/>
                <a:cs typeface="+mn-lt"/>
              </a:rPr>
              <a:t>barod</a:t>
            </a:r>
            <a:r>
              <a:rPr lang="en-GB" b="1" dirty="0">
                <a:ea typeface="+mn-lt"/>
                <a:cs typeface="+mn-lt"/>
              </a:rPr>
              <a:t> </a:t>
            </a:r>
            <a:r>
              <a:rPr lang="en-GB" b="1" dirty="0" err="1">
                <a:ea typeface="+mn-lt"/>
                <a:cs typeface="+mn-lt"/>
              </a:rPr>
              <a:t>i</a:t>
            </a:r>
            <a:r>
              <a:rPr lang="en-GB" b="1" dirty="0">
                <a:ea typeface="+mn-lt"/>
                <a:cs typeface="+mn-lt"/>
              </a:rPr>
              <a:t> </a:t>
            </a:r>
            <a:r>
              <a:rPr lang="en-GB" b="1" dirty="0" err="1">
                <a:ea typeface="+mn-lt"/>
                <a:cs typeface="+mn-lt"/>
              </a:rPr>
              <a:t>ddysgu</a:t>
            </a:r>
            <a:r>
              <a:rPr lang="en-GB" b="1" dirty="0">
                <a:ea typeface="+mn-lt"/>
                <a:cs typeface="+mn-lt"/>
              </a:rPr>
              <a:t> </a:t>
            </a:r>
            <a:r>
              <a:rPr lang="en-GB" b="1" dirty="0" err="1">
                <a:ea typeface="+mn-lt"/>
                <a:cs typeface="+mn-lt"/>
              </a:rPr>
              <a:t>gydol</a:t>
            </a:r>
            <a:r>
              <a:rPr lang="en-GB" b="1" dirty="0">
                <a:ea typeface="+mn-lt"/>
                <a:cs typeface="+mn-lt"/>
              </a:rPr>
              <a:t> </a:t>
            </a:r>
            <a:r>
              <a:rPr lang="en-GB" b="1" dirty="0" err="1">
                <a:ea typeface="+mn-lt"/>
                <a:cs typeface="+mn-lt"/>
              </a:rPr>
              <a:t>eu</a:t>
            </a:r>
            <a:r>
              <a:rPr lang="en-GB" b="1" dirty="0">
                <a:ea typeface="+mn-lt"/>
                <a:cs typeface="+mn-lt"/>
              </a:rPr>
              <a:t> </a:t>
            </a:r>
            <a:r>
              <a:rPr lang="en-GB" b="1" dirty="0" err="1">
                <a:ea typeface="+mn-lt"/>
                <a:cs typeface="+mn-lt"/>
              </a:rPr>
              <a:t>bywydau</a:t>
            </a:r>
            <a:endParaRPr lang="en-GB" dirty="0"/>
          </a:p>
          <a:p>
            <a:pPr algn="l">
              <a:buFont typeface="Arial" panose="020B0604020202020204" pitchFamily="34" charset="0"/>
              <a:buChar char="•"/>
            </a:pPr>
            <a:endParaRPr lang="en-GB" dirty="0">
              <a:solidFill>
                <a:srgbClr val="1F1F1F"/>
              </a:solidFill>
              <a:latin typeface="Arial"/>
              <a:cs typeface="Arial"/>
            </a:endParaRPr>
          </a:p>
          <a:p>
            <a:endParaRPr lang="en-GB" dirty="0"/>
          </a:p>
        </p:txBody>
      </p:sp>
      <p:pic>
        <p:nvPicPr>
          <p:cNvPr id="3" name="Picture 4" descr="A picture containing stationary, businesscard, envelope&#10;&#10;Description automatically generated">
            <a:extLst>
              <a:ext uri="{FF2B5EF4-FFF2-40B4-BE49-F238E27FC236}">
                <a16:creationId xmlns:a16="http://schemas.microsoft.com/office/drawing/2014/main" id="{2DD76559-48DD-FC28-3897-EC64CEC7E122}"/>
              </a:ext>
            </a:extLst>
          </p:cNvPr>
          <p:cNvPicPr>
            <a:picLocks noChangeAspect="1"/>
          </p:cNvPicPr>
          <p:nvPr/>
        </p:nvPicPr>
        <p:blipFill>
          <a:blip r:embed="rId2"/>
          <a:stretch>
            <a:fillRect/>
          </a:stretch>
        </p:blipFill>
        <p:spPr>
          <a:xfrm>
            <a:off x="10645011" y="5656997"/>
            <a:ext cx="1315474" cy="1005458"/>
          </a:xfrm>
          <a:prstGeom prst="rect">
            <a:avLst/>
          </a:prstGeom>
        </p:spPr>
      </p:pic>
    </p:spTree>
    <p:extLst>
      <p:ext uri="{BB962C8B-B14F-4D97-AF65-F5344CB8AC3E}">
        <p14:creationId xmlns:p14="http://schemas.microsoft.com/office/powerpoint/2010/main" val="22984034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EA5A74-D8B2-4593-BDBC-3732174B877D}"/>
              </a:ext>
            </a:extLst>
          </p:cNvPr>
          <p:cNvSpPr>
            <a:spLocks noGrp="1"/>
          </p:cNvSpPr>
          <p:nvPr>
            <p:ph type="title"/>
          </p:nvPr>
        </p:nvSpPr>
        <p:spPr/>
        <p:txBody>
          <a:bodyPr>
            <a:normAutofit fontScale="90000"/>
          </a:bodyPr>
          <a:lstStyle/>
          <a:p>
            <a:r>
              <a:rPr lang="en-GB" b="1" dirty="0">
                <a:solidFill>
                  <a:srgbClr val="1F1F1F"/>
                </a:solidFill>
                <a:latin typeface="inherit"/>
              </a:rPr>
              <a:t>enterprising, creative contributors who:</a:t>
            </a:r>
            <a:br>
              <a:rPr lang="en-GB" dirty="0">
                <a:solidFill>
                  <a:srgbClr val="1F1F1F"/>
                </a:solidFill>
                <a:latin typeface="Arial" panose="020B0604020202020204" pitchFamily="34" charset="0"/>
              </a:rPr>
            </a:br>
            <a:endParaRPr lang="en-GB" dirty="0"/>
          </a:p>
        </p:txBody>
      </p:sp>
      <p:sp>
        <p:nvSpPr>
          <p:cNvPr id="3" name="Content Placeholder 2">
            <a:extLst>
              <a:ext uri="{FF2B5EF4-FFF2-40B4-BE49-F238E27FC236}">
                <a16:creationId xmlns:a16="http://schemas.microsoft.com/office/drawing/2014/main" id="{15D562EC-070A-48D8-BD13-B966006E88F0}"/>
              </a:ext>
            </a:extLst>
          </p:cNvPr>
          <p:cNvSpPr>
            <a:spLocks noGrp="1"/>
          </p:cNvSpPr>
          <p:nvPr>
            <p:ph idx="1"/>
          </p:nvPr>
        </p:nvSpPr>
        <p:spPr/>
        <p:txBody>
          <a:bodyPr/>
          <a:lstStyle/>
          <a:p>
            <a:pPr algn="l" fontAlgn="base">
              <a:buFont typeface="Arial" panose="020B0604020202020204" pitchFamily="34" charset="0"/>
              <a:buChar char="•"/>
            </a:pPr>
            <a:r>
              <a:rPr lang="en-GB" b="0" i="0" dirty="0">
                <a:solidFill>
                  <a:srgbClr val="1F1F1F"/>
                </a:solidFill>
                <a:effectLst/>
                <a:latin typeface="Arial" panose="020B0604020202020204" pitchFamily="34" charset="0"/>
              </a:rPr>
              <a:t>connect and apply their knowledge and skills to create ideas and products</a:t>
            </a:r>
          </a:p>
          <a:p>
            <a:pPr algn="l" fontAlgn="base">
              <a:buFont typeface="Arial" panose="020B0604020202020204" pitchFamily="34" charset="0"/>
              <a:buChar char="•"/>
            </a:pPr>
            <a:r>
              <a:rPr lang="en-GB" b="0" i="0" dirty="0">
                <a:solidFill>
                  <a:srgbClr val="1F1F1F"/>
                </a:solidFill>
                <a:effectLst/>
                <a:latin typeface="Arial" panose="020B0604020202020204" pitchFamily="34" charset="0"/>
              </a:rPr>
              <a:t>think creatively to reframe and solve problems</a:t>
            </a:r>
          </a:p>
          <a:p>
            <a:pPr algn="l" fontAlgn="base">
              <a:buFont typeface="Arial" panose="020B0604020202020204" pitchFamily="34" charset="0"/>
              <a:buChar char="•"/>
            </a:pPr>
            <a:r>
              <a:rPr lang="en-GB" b="0" i="0" dirty="0">
                <a:solidFill>
                  <a:srgbClr val="1F1F1F"/>
                </a:solidFill>
                <a:effectLst/>
                <a:latin typeface="Arial" panose="020B0604020202020204" pitchFamily="34" charset="0"/>
              </a:rPr>
              <a:t>identify and grasp opportunities</a:t>
            </a:r>
          </a:p>
          <a:p>
            <a:pPr algn="l" fontAlgn="base">
              <a:buFont typeface="Arial" panose="020B0604020202020204" pitchFamily="34" charset="0"/>
              <a:buChar char="•"/>
            </a:pPr>
            <a:r>
              <a:rPr lang="en-GB" b="0" i="0" dirty="0">
                <a:solidFill>
                  <a:srgbClr val="1F1F1F"/>
                </a:solidFill>
                <a:effectLst/>
                <a:latin typeface="Arial" panose="020B0604020202020204" pitchFamily="34" charset="0"/>
              </a:rPr>
              <a:t>take measured risks</a:t>
            </a:r>
          </a:p>
          <a:p>
            <a:pPr algn="l" fontAlgn="base">
              <a:buFont typeface="Arial" panose="020B0604020202020204" pitchFamily="34" charset="0"/>
              <a:buChar char="•"/>
            </a:pPr>
            <a:r>
              <a:rPr lang="en-GB" b="0" i="0" dirty="0">
                <a:solidFill>
                  <a:srgbClr val="1F1F1F"/>
                </a:solidFill>
                <a:effectLst/>
                <a:latin typeface="Arial" panose="020B0604020202020204" pitchFamily="34" charset="0"/>
              </a:rPr>
              <a:t>lead and play different roles in teams effectively and responsibly</a:t>
            </a:r>
          </a:p>
          <a:p>
            <a:pPr algn="l" fontAlgn="base">
              <a:buFont typeface="Arial" panose="020B0604020202020204" pitchFamily="34" charset="0"/>
              <a:buChar char="•"/>
            </a:pPr>
            <a:r>
              <a:rPr lang="en-GB" b="0" i="0" dirty="0">
                <a:solidFill>
                  <a:srgbClr val="1F1F1F"/>
                </a:solidFill>
                <a:effectLst/>
                <a:latin typeface="Arial" panose="020B0604020202020204" pitchFamily="34" charset="0"/>
              </a:rPr>
              <a:t>express ideas and emotions through different media</a:t>
            </a:r>
          </a:p>
          <a:p>
            <a:pPr algn="l" fontAlgn="base">
              <a:buFont typeface="Arial" panose="020B0604020202020204" pitchFamily="34" charset="0"/>
              <a:buChar char="•"/>
            </a:pPr>
            <a:r>
              <a:rPr lang="en-GB" b="0" i="0" dirty="0">
                <a:solidFill>
                  <a:srgbClr val="1F1F1F"/>
                </a:solidFill>
                <a:effectLst/>
                <a:latin typeface="Arial" panose="020B0604020202020204" pitchFamily="34" charset="0"/>
              </a:rPr>
              <a:t>give of their energy and skills so that other people will benefit</a:t>
            </a:r>
          </a:p>
          <a:p>
            <a:pPr algn="l" fontAlgn="base"/>
            <a:r>
              <a:rPr lang="en-GB" b="0" i="0" dirty="0">
                <a:solidFill>
                  <a:srgbClr val="1F1F1F"/>
                </a:solidFill>
                <a:effectLst/>
                <a:latin typeface="Arial" panose="020B0604020202020204" pitchFamily="34" charset="0"/>
              </a:rPr>
              <a:t>and </a:t>
            </a:r>
            <a:r>
              <a:rPr lang="en-GB" b="1" i="0" dirty="0">
                <a:solidFill>
                  <a:srgbClr val="1F1F1F"/>
                </a:solidFill>
                <a:effectLst/>
                <a:latin typeface="inherit"/>
              </a:rPr>
              <a:t>are ready to play a full part in life and work</a:t>
            </a:r>
            <a:endParaRPr lang="en-GB" b="0" i="0" dirty="0">
              <a:solidFill>
                <a:srgbClr val="1F1F1F"/>
              </a:solidFill>
              <a:effectLst/>
              <a:latin typeface="Arial" panose="020B0604020202020204" pitchFamily="34" charset="0"/>
            </a:endParaRPr>
          </a:p>
          <a:p>
            <a:endParaRPr lang="en-GB" dirty="0"/>
          </a:p>
        </p:txBody>
      </p:sp>
      <p:pic>
        <p:nvPicPr>
          <p:cNvPr id="4" name="Picture 4" descr="A picture containing stationary, businesscard, envelope&#10;&#10;Description automatically generated">
            <a:extLst>
              <a:ext uri="{FF2B5EF4-FFF2-40B4-BE49-F238E27FC236}">
                <a16:creationId xmlns:a16="http://schemas.microsoft.com/office/drawing/2014/main" id="{DB622F66-9366-D47B-02AC-1EEAE3528E1F}"/>
              </a:ext>
            </a:extLst>
          </p:cNvPr>
          <p:cNvPicPr>
            <a:picLocks noChangeAspect="1"/>
          </p:cNvPicPr>
          <p:nvPr/>
        </p:nvPicPr>
        <p:blipFill>
          <a:blip r:embed="rId2"/>
          <a:stretch>
            <a:fillRect/>
          </a:stretch>
        </p:blipFill>
        <p:spPr>
          <a:xfrm>
            <a:off x="10645011" y="5656997"/>
            <a:ext cx="1315474" cy="1005458"/>
          </a:xfrm>
          <a:prstGeom prst="rect">
            <a:avLst/>
          </a:prstGeom>
        </p:spPr>
      </p:pic>
    </p:spTree>
    <p:extLst>
      <p:ext uri="{BB962C8B-B14F-4D97-AF65-F5344CB8AC3E}">
        <p14:creationId xmlns:p14="http://schemas.microsoft.com/office/powerpoint/2010/main" val="35046198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EA5A74-D8B2-4593-BDBC-3732174B877D}"/>
              </a:ext>
            </a:extLst>
          </p:cNvPr>
          <p:cNvSpPr>
            <a:spLocks noGrp="1"/>
          </p:cNvSpPr>
          <p:nvPr>
            <p:ph type="title"/>
          </p:nvPr>
        </p:nvSpPr>
        <p:spPr/>
        <p:txBody>
          <a:bodyPr>
            <a:normAutofit fontScale="90000"/>
          </a:bodyPr>
          <a:lstStyle/>
          <a:p>
            <a:r>
              <a:rPr lang="en-GB" b="1" dirty="0">
                <a:ea typeface="+mj-lt"/>
                <a:cs typeface="+mj-lt"/>
              </a:rPr>
              <a:t>gyfranwyr </a:t>
            </a:r>
            <a:r>
              <a:rPr lang="en-GB" b="1" dirty="0" err="1">
                <a:ea typeface="+mj-lt"/>
                <a:cs typeface="+mj-lt"/>
              </a:rPr>
              <a:t>mentrus</a:t>
            </a:r>
            <a:r>
              <a:rPr lang="en-GB" b="1" dirty="0">
                <a:ea typeface="+mj-lt"/>
                <a:cs typeface="+mj-lt"/>
              </a:rPr>
              <a:t>, creadigol </a:t>
            </a:r>
            <a:r>
              <a:rPr lang="en-GB" b="1" dirty="0" err="1">
                <a:ea typeface="+mj-lt"/>
                <a:cs typeface="+mj-lt"/>
              </a:rPr>
              <a:t>sy’n</a:t>
            </a:r>
            <a:r>
              <a:rPr lang="en-GB" b="1" dirty="0">
                <a:solidFill>
                  <a:srgbClr val="1F1F1F"/>
                </a:solidFill>
                <a:latin typeface="inherit"/>
              </a:rPr>
              <a:t>:</a:t>
            </a:r>
            <a:br>
              <a:rPr lang="en-GB" dirty="0">
                <a:latin typeface="Arial" panose="020B0604020202020204" pitchFamily="34" charset="0"/>
              </a:rPr>
            </a:br>
            <a:endParaRPr lang="en-GB" dirty="0"/>
          </a:p>
        </p:txBody>
      </p:sp>
      <p:sp>
        <p:nvSpPr>
          <p:cNvPr id="3" name="Content Placeholder 2">
            <a:extLst>
              <a:ext uri="{FF2B5EF4-FFF2-40B4-BE49-F238E27FC236}">
                <a16:creationId xmlns:a16="http://schemas.microsoft.com/office/drawing/2014/main" id="{15D562EC-070A-48D8-BD13-B966006E88F0}"/>
              </a:ext>
            </a:extLst>
          </p:cNvPr>
          <p:cNvSpPr>
            <a:spLocks noGrp="1"/>
          </p:cNvSpPr>
          <p:nvPr>
            <p:ph idx="1"/>
          </p:nvPr>
        </p:nvSpPr>
        <p:spPr/>
        <p:txBody>
          <a:bodyPr vert="horz" lIns="91440" tIns="45720" rIns="91440" bIns="45720" rtlCol="0" anchor="t">
            <a:normAutofit/>
          </a:bodyPr>
          <a:lstStyle/>
          <a:p>
            <a:pPr fontAlgn="base"/>
            <a:r>
              <a:rPr lang="en-GB" dirty="0" err="1">
                <a:solidFill>
                  <a:srgbClr val="000000"/>
                </a:solidFill>
                <a:latin typeface="Century Gothic"/>
                <a:cs typeface="Arial"/>
              </a:rPr>
              <a:t>cysylltu</a:t>
            </a:r>
            <a:r>
              <a:rPr lang="en-GB" dirty="0">
                <a:ea typeface="+mn-lt"/>
                <a:cs typeface="+mn-lt"/>
              </a:rPr>
              <a:t> ac </a:t>
            </a:r>
            <a:r>
              <a:rPr lang="en-GB" dirty="0" err="1">
                <a:ea typeface="+mn-lt"/>
                <a:cs typeface="+mn-lt"/>
              </a:rPr>
              <a:t>yn</a:t>
            </a:r>
            <a:r>
              <a:rPr lang="en-GB" dirty="0">
                <a:ea typeface="+mn-lt"/>
                <a:cs typeface="+mn-lt"/>
              </a:rPr>
              <a:t> </a:t>
            </a:r>
            <a:r>
              <a:rPr lang="en-GB" dirty="0" err="1">
                <a:ea typeface="+mn-lt"/>
                <a:cs typeface="+mn-lt"/>
              </a:rPr>
              <a:t>cymhwyso</a:t>
            </a:r>
            <a:r>
              <a:rPr lang="en-GB" dirty="0">
                <a:ea typeface="+mn-lt"/>
                <a:cs typeface="+mn-lt"/>
              </a:rPr>
              <a:t> </a:t>
            </a:r>
            <a:r>
              <a:rPr lang="en-GB" dirty="0" err="1">
                <a:ea typeface="+mn-lt"/>
                <a:cs typeface="+mn-lt"/>
              </a:rPr>
              <a:t>eu</a:t>
            </a:r>
            <a:r>
              <a:rPr lang="en-GB" dirty="0">
                <a:ea typeface="+mn-lt"/>
                <a:cs typeface="+mn-lt"/>
              </a:rPr>
              <a:t> </a:t>
            </a:r>
            <a:r>
              <a:rPr lang="en-GB" dirty="0" err="1">
                <a:ea typeface="+mn-lt"/>
                <a:cs typeface="+mn-lt"/>
              </a:rPr>
              <a:t>gwybodaeth</a:t>
            </a:r>
            <a:r>
              <a:rPr lang="en-GB" dirty="0">
                <a:ea typeface="+mn-lt"/>
                <a:cs typeface="+mn-lt"/>
              </a:rPr>
              <a:t> </a:t>
            </a:r>
            <a:r>
              <a:rPr lang="en-GB" dirty="0" err="1">
                <a:ea typeface="+mn-lt"/>
                <a:cs typeface="+mn-lt"/>
              </a:rPr>
              <a:t>a’u</a:t>
            </a:r>
            <a:r>
              <a:rPr lang="en-GB" dirty="0">
                <a:ea typeface="+mn-lt"/>
                <a:cs typeface="+mn-lt"/>
              </a:rPr>
              <a:t> </a:t>
            </a:r>
            <a:r>
              <a:rPr lang="en-GB" dirty="0" err="1">
                <a:ea typeface="+mn-lt"/>
                <a:cs typeface="+mn-lt"/>
              </a:rPr>
              <a:t>sgiliau</a:t>
            </a:r>
            <a:r>
              <a:rPr lang="en-GB" dirty="0">
                <a:ea typeface="+mn-lt"/>
                <a:cs typeface="+mn-lt"/>
              </a:rPr>
              <a:t> </a:t>
            </a:r>
            <a:r>
              <a:rPr lang="en-GB" dirty="0" err="1">
                <a:ea typeface="+mn-lt"/>
                <a:cs typeface="+mn-lt"/>
              </a:rPr>
              <a:t>i</a:t>
            </a:r>
            <a:r>
              <a:rPr lang="en-GB" dirty="0">
                <a:ea typeface="+mn-lt"/>
                <a:cs typeface="+mn-lt"/>
              </a:rPr>
              <a:t> </a:t>
            </a:r>
            <a:r>
              <a:rPr lang="en-GB" dirty="0" err="1">
                <a:ea typeface="+mn-lt"/>
                <a:cs typeface="+mn-lt"/>
              </a:rPr>
              <a:t>greu</a:t>
            </a:r>
            <a:r>
              <a:rPr lang="en-GB" dirty="0">
                <a:ea typeface="+mn-lt"/>
                <a:cs typeface="+mn-lt"/>
              </a:rPr>
              <a:t> </a:t>
            </a:r>
            <a:r>
              <a:rPr lang="en-GB" dirty="0" err="1">
                <a:ea typeface="+mn-lt"/>
                <a:cs typeface="+mn-lt"/>
              </a:rPr>
              <a:t>syniadau</a:t>
            </a:r>
            <a:r>
              <a:rPr lang="en-GB" dirty="0">
                <a:ea typeface="+mn-lt"/>
                <a:cs typeface="+mn-lt"/>
              </a:rPr>
              <a:t> a </a:t>
            </a:r>
            <a:r>
              <a:rPr lang="en-GB" dirty="0" err="1">
                <a:ea typeface="+mn-lt"/>
                <a:cs typeface="+mn-lt"/>
              </a:rPr>
              <a:t>chynnyrch</a:t>
            </a:r>
            <a:endParaRPr lang="en-US" dirty="0">
              <a:solidFill>
                <a:srgbClr val="000000"/>
              </a:solidFill>
              <a:latin typeface="Century Gothic" panose="020B0502020202020204"/>
              <a:cs typeface="Arial"/>
            </a:endParaRPr>
          </a:p>
          <a:p>
            <a:r>
              <a:rPr lang="en-GB" dirty="0" err="1">
                <a:ea typeface="+mn-lt"/>
                <a:cs typeface="+mn-lt"/>
              </a:rPr>
              <a:t>meddwl</a:t>
            </a:r>
            <a:r>
              <a:rPr lang="en-GB" dirty="0">
                <a:ea typeface="+mn-lt"/>
                <a:cs typeface="+mn-lt"/>
              </a:rPr>
              <a:t> </a:t>
            </a:r>
            <a:r>
              <a:rPr lang="en-GB" dirty="0" err="1">
                <a:ea typeface="+mn-lt"/>
                <a:cs typeface="+mn-lt"/>
              </a:rPr>
              <a:t>yn</a:t>
            </a:r>
            <a:r>
              <a:rPr lang="en-GB" dirty="0">
                <a:ea typeface="+mn-lt"/>
                <a:cs typeface="+mn-lt"/>
              </a:rPr>
              <a:t> </a:t>
            </a:r>
            <a:r>
              <a:rPr lang="en-GB" dirty="0" err="1">
                <a:ea typeface="+mn-lt"/>
                <a:cs typeface="+mn-lt"/>
              </a:rPr>
              <a:t>greadigol</a:t>
            </a:r>
            <a:r>
              <a:rPr lang="en-GB" dirty="0">
                <a:ea typeface="+mn-lt"/>
                <a:cs typeface="+mn-lt"/>
              </a:rPr>
              <a:t> er </a:t>
            </a:r>
            <a:r>
              <a:rPr lang="en-GB" dirty="0" err="1">
                <a:ea typeface="+mn-lt"/>
                <a:cs typeface="+mn-lt"/>
              </a:rPr>
              <a:t>mwyn</a:t>
            </a:r>
            <a:r>
              <a:rPr lang="en-GB" dirty="0">
                <a:ea typeface="+mn-lt"/>
                <a:cs typeface="+mn-lt"/>
              </a:rPr>
              <a:t> ail-</a:t>
            </a:r>
            <a:r>
              <a:rPr lang="en-GB" dirty="0" err="1">
                <a:ea typeface="+mn-lt"/>
                <a:cs typeface="+mn-lt"/>
              </a:rPr>
              <a:t>lunio</a:t>
            </a:r>
            <a:r>
              <a:rPr lang="en-GB" dirty="0">
                <a:ea typeface="+mn-lt"/>
                <a:cs typeface="+mn-lt"/>
              </a:rPr>
              <a:t> a </a:t>
            </a:r>
            <a:r>
              <a:rPr lang="en-GB" dirty="0" err="1">
                <a:ea typeface="+mn-lt"/>
                <a:cs typeface="+mn-lt"/>
              </a:rPr>
              <a:t>datrys</a:t>
            </a:r>
            <a:r>
              <a:rPr lang="en-GB" dirty="0">
                <a:ea typeface="+mn-lt"/>
                <a:cs typeface="+mn-lt"/>
              </a:rPr>
              <a:t> </a:t>
            </a:r>
            <a:r>
              <a:rPr lang="en-GB" dirty="0" err="1">
                <a:ea typeface="+mn-lt"/>
                <a:cs typeface="+mn-lt"/>
              </a:rPr>
              <a:t>problemau</a:t>
            </a:r>
            <a:endParaRPr lang="en-GB" dirty="0"/>
          </a:p>
          <a:p>
            <a:r>
              <a:rPr lang="en-GB" dirty="0" err="1">
                <a:ea typeface="+mn-lt"/>
                <a:cs typeface="+mn-lt"/>
              </a:rPr>
              <a:t>adnabod</a:t>
            </a:r>
            <a:r>
              <a:rPr lang="en-GB" dirty="0">
                <a:ea typeface="+mn-lt"/>
                <a:cs typeface="+mn-lt"/>
              </a:rPr>
              <a:t> </a:t>
            </a:r>
            <a:r>
              <a:rPr lang="en-GB" dirty="0" err="1">
                <a:ea typeface="+mn-lt"/>
                <a:cs typeface="+mn-lt"/>
              </a:rPr>
              <a:t>cyfleoedd</a:t>
            </a:r>
            <a:r>
              <a:rPr lang="en-GB" dirty="0">
                <a:ea typeface="+mn-lt"/>
                <a:cs typeface="+mn-lt"/>
              </a:rPr>
              <a:t> ac </a:t>
            </a:r>
            <a:r>
              <a:rPr lang="en-GB" dirty="0" err="1">
                <a:ea typeface="+mn-lt"/>
                <a:cs typeface="+mn-lt"/>
              </a:rPr>
              <a:t>yn</a:t>
            </a:r>
            <a:r>
              <a:rPr lang="en-GB" dirty="0">
                <a:ea typeface="+mn-lt"/>
                <a:cs typeface="+mn-lt"/>
              </a:rPr>
              <a:t> </a:t>
            </a:r>
            <a:r>
              <a:rPr lang="en-GB" dirty="0" err="1">
                <a:ea typeface="+mn-lt"/>
                <a:cs typeface="+mn-lt"/>
              </a:rPr>
              <a:t>manteisio</a:t>
            </a:r>
            <a:r>
              <a:rPr lang="en-GB" dirty="0">
                <a:ea typeface="+mn-lt"/>
                <a:cs typeface="+mn-lt"/>
              </a:rPr>
              <a:t> </a:t>
            </a:r>
            <a:r>
              <a:rPr lang="en-GB" dirty="0" err="1">
                <a:ea typeface="+mn-lt"/>
                <a:cs typeface="+mn-lt"/>
              </a:rPr>
              <a:t>arnyn</a:t>
            </a:r>
            <a:r>
              <a:rPr lang="en-GB" dirty="0">
                <a:ea typeface="+mn-lt"/>
                <a:cs typeface="+mn-lt"/>
              </a:rPr>
              <a:t> </a:t>
            </a:r>
            <a:r>
              <a:rPr lang="en-GB" dirty="0" err="1">
                <a:ea typeface="+mn-lt"/>
                <a:cs typeface="+mn-lt"/>
              </a:rPr>
              <a:t>nhw</a:t>
            </a:r>
            <a:endParaRPr lang="en-GB" dirty="0"/>
          </a:p>
          <a:p>
            <a:r>
              <a:rPr lang="en-GB" dirty="0" err="1">
                <a:ea typeface="+mn-lt"/>
                <a:cs typeface="+mn-lt"/>
              </a:rPr>
              <a:t>mentro’n</a:t>
            </a:r>
            <a:r>
              <a:rPr lang="en-GB" dirty="0">
                <a:ea typeface="+mn-lt"/>
                <a:cs typeface="+mn-lt"/>
              </a:rPr>
              <a:t> </a:t>
            </a:r>
            <a:r>
              <a:rPr lang="en-GB" dirty="0" err="1">
                <a:ea typeface="+mn-lt"/>
                <a:cs typeface="+mn-lt"/>
              </a:rPr>
              <a:t>bwyllog</a:t>
            </a:r>
            <a:endParaRPr lang="en-GB" dirty="0"/>
          </a:p>
          <a:p>
            <a:r>
              <a:rPr lang="en-GB" dirty="0" err="1">
                <a:ea typeface="+mn-lt"/>
                <a:cs typeface="+mn-lt"/>
              </a:rPr>
              <a:t>arwain</a:t>
            </a:r>
            <a:r>
              <a:rPr lang="en-GB" dirty="0">
                <a:ea typeface="+mn-lt"/>
                <a:cs typeface="+mn-lt"/>
              </a:rPr>
              <a:t> ac </a:t>
            </a:r>
            <a:r>
              <a:rPr lang="en-GB" dirty="0" err="1">
                <a:ea typeface="+mn-lt"/>
                <a:cs typeface="+mn-lt"/>
              </a:rPr>
              <a:t>yn</a:t>
            </a:r>
            <a:r>
              <a:rPr lang="en-GB" dirty="0">
                <a:ea typeface="+mn-lt"/>
                <a:cs typeface="+mn-lt"/>
              </a:rPr>
              <a:t> </a:t>
            </a:r>
            <a:r>
              <a:rPr lang="en-GB" dirty="0" err="1">
                <a:ea typeface="+mn-lt"/>
                <a:cs typeface="+mn-lt"/>
              </a:rPr>
              <a:t>chwarae</a:t>
            </a:r>
            <a:r>
              <a:rPr lang="en-GB" dirty="0">
                <a:ea typeface="+mn-lt"/>
                <a:cs typeface="+mn-lt"/>
              </a:rPr>
              <a:t> </a:t>
            </a:r>
            <a:r>
              <a:rPr lang="en-GB" dirty="0" err="1">
                <a:ea typeface="+mn-lt"/>
                <a:cs typeface="+mn-lt"/>
              </a:rPr>
              <a:t>rolau</a:t>
            </a:r>
            <a:r>
              <a:rPr lang="en-GB" dirty="0">
                <a:ea typeface="+mn-lt"/>
                <a:cs typeface="+mn-lt"/>
              </a:rPr>
              <a:t> </a:t>
            </a:r>
            <a:r>
              <a:rPr lang="en-GB" dirty="0" err="1">
                <a:ea typeface="+mn-lt"/>
                <a:cs typeface="+mn-lt"/>
              </a:rPr>
              <a:t>gwahanol</a:t>
            </a:r>
            <a:r>
              <a:rPr lang="en-GB" dirty="0">
                <a:ea typeface="+mn-lt"/>
                <a:cs typeface="+mn-lt"/>
              </a:rPr>
              <a:t> </a:t>
            </a:r>
            <a:r>
              <a:rPr lang="en-GB" dirty="0" err="1">
                <a:ea typeface="+mn-lt"/>
                <a:cs typeface="+mn-lt"/>
              </a:rPr>
              <a:t>mewn</a:t>
            </a:r>
            <a:r>
              <a:rPr lang="en-GB" dirty="0">
                <a:ea typeface="+mn-lt"/>
                <a:cs typeface="+mn-lt"/>
              </a:rPr>
              <a:t> </a:t>
            </a:r>
            <a:r>
              <a:rPr lang="en-GB" dirty="0" err="1">
                <a:ea typeface="+mn-lt"/>
                <a:cs typeface="+mn-lt"/>
              </a:rPr>
              <a:t>timau’n</a:t>
            </a:r>
            <a:r>
              <a:rPr lang="en-GB" dirty="0">
                <a:ea typeface="+mn-lt"/>
                <a:cs typeface="+mn-lt"/>
              </a:rPr>
              <a:t> </a:t>
            </a:r>
            <a:r>
              <a:rPr lang="en-GB" dirty="0" err="1">
                <a:ea typeface="+mn-lt"/>
                <a:cs typeface="+mn-lt"/>
              </a:rPr>
              <a:t>effeithiol</a:t>
            </a:r>
            <a:r>
              <a:rPr lang="en-GB" dirty="0">
                <a:ea typeface="+mn-lt"/>
                <a:cs typeface="+mn-lt"/>
              </a:rPr>
              <a:t> ac </a:t>
            </a:r>
            <a:r>
              <a:rPr lang="en-GB" dirty="0" err="1">
                <a:ea typeface="+mn-lt"/>
                <a:cs typeface="+mn-lt"/>
              </a:rPr>
              <a:t>yn</a:t>
            </a:r>
            <a:r>
              <a:rPr lang="en-GB" dirty="0">
                <a:ea typeface="+mn-lt"/>
                <a:cs typeface="+mn-lt"/>
              </a:rPr>
              <a:t> </a:t>
            </a:r>
            <a:r>
              <a:rPr lang="en-GB" dirty="0" err="1">
                <a:ea typeface="+mn-lt"/>
                <a:cs typeface="+mn-lt"/>
              </a:rPr>
              <a:t>gyfrifol</a:t>
            </a:r>
            <a:endParaRPr lang="en-GB" dirty="0"/>
          </a:p>
          <a:p>
            <a:r>
              <a:rPr lang="en-GB" dirty="0" err="1">
                <a:ea typeface="+mn-lt"/>
                <a:cs typeface="+mn-lt"/>
              </a:rPr>
              <a:t>mynegi</a:t>
            </a:r>
            <a:r>
              <a:rPr lang="en-GB" dirty="0">
                <a:ea typeface="+mn-lt"/>
                <a:cs typeface="+mn-lt"/>
              </a:rPr>
              <a:t> </a:t>
            </a:r>
            <a:r>
              <a:rPr lang="en-GB" dirty="0" err="1">
                <a:ea typeface="+mn-lt"/>
                <a:cs typeface="+mn-lt"/>
              </a:rPr>
              <a:t>syniadau</a:t>
            </a:r>
            <a:r>
              <a:rPr lang="en-GB" dirty="0">
                <a:ea typeface="+mn-lt"/>
                <a:cs typeface="+mn-lt"/>
              </a:rPr>
              <a:t> ac </a:t>
            </a:r>
            <a:r>
              <a:rPr lang="en-GB" dirty="0" err="1">
                <a:ea typeface="+mn-lt"/>
                <a:cs typeface="+mn-lt"/>
              </a:rPr>
              <a:t>emosiynau</a:t>
            </a:r>
            <a:r>
              <a:rPr lang="en-GB" dirty="0">
                <a:ea typeface="+mn-lt"/>
                <a:cs typeface="+mn-lt"/>
              </a:rPr>
              <a:t> </a:t>
            </a:r>
            <a:r>
              <a:rPr lang="en-GB" dirty="0" err="1">
                <a:ea typeface="+mn-lt"/>
                <a:cs typeface="+mn-lt"/>
              </a:rPr>
              <a:t>drwy</a:t>
            </a:r>
            <a:r>
              <a:rPr lang="en-GB" dirty="0">
                <a:ea typeface="+mn-lt"/>
                <a:cs typeface="+mn-lt"/>
              </a:rPr>
              <a:t> </a:t>
            </a:r>
            <a:r>
              <a:rPr lang="en-GB" dirty="0" err="1">
                <a:ea typeface="+mn-lt"/>
                <a:cs typeface="+mn-lt"/>
              </a:rPr>
              <a:t>wahanol</a:t>
            </a:r>
            <a:r>
              <a:rPr lang="en-GB" dirty="0">
                <a:ea typeface="+mn-lt"/>
                <a:cs typeface="+mn-lt"/>
              </a:rPr>
              <a:t> </a:t>
            </a:r>
            <a:r>
              <a:rPr lang="en-GB" dirty="0" err="1">
                <a:ea typeface="+mn-lt"/>
                <a:cs typeface="+mn-lt"/>
              </a:rPr>
              <a:t>gyfryngau</a:t>
            </a:r>
            <a:endParaRPr lang="en-GB" dirty="0"/>
          </a:p>
          <a:p>
            <a:r>
              <a:rPr lang="en-GB" dirty="0" err="1">
                <a:ea typeface="+mn-lt"/>
                <a:cs typeface="+mn-lt"/>
              </a:rPr>
              <a:t>rhoi</a:t>
            </a:r>
            <a:r>
              <a:rPr lang="en-GB" dirty="0">
                <a:ea typeface="+mn-lt"/>
                <a:cs typeface="+mn-lt"/>
              </a:rPr>
              <a:t> </a:t>
            </a:r>
            <a:r>
              <a:rPr lang="en-GB" dirty="0" err="1">
                <a:ea typeface="+mn-lt"/>
                <a:cs typeface="+mn-lt"/>
              </a:rPr>
              <a:t>o’u</a:t>
            </a:r>
            <a:r>
              <a:rPr lang="en-GB" dirty="0">
                <a:ea typeface="+mn-lt"/>
                <a:cs typeface="+mn-lt"/>
              </a:rPr>
              <a:t> </a:t>
            </a:r>
            <a:r>
              <a:rPr lang="en-GB" dirty="0" err="1">
                <a:ea typeface="+mn-lt"/>
                <a:cs typeface="+mn-lt"/>
              </a:rPr>
              <a:t>hegni</a:t>
            </a:r>
            <a:r>
              <a:rPr lang="en-GB" dirty="0">
                <a:ea typeface="+mn-lt"/>
                <a:cs typeface="+mn-lt"/>
              </a:rPr>
              <a:t> </a:t>
            </a:r>
            <a:r>
              <a:rPr lang="en-GB" dirty="0" err="1">
                <a:ea typeface="+mn-lt"/>
                <a:cs typeface="+mn-lt"/>
              </a:rPr>
              <a:t>a’u</a:t>
            </a:r>
            <a:r>
              <a:rPr lang="en-GB" dirty="0">
                <a:ea typeface="+mn-lt"/>
                <a:cs typeface="+mn-lt"/>
              </a:rPr>
              <a:t> </a:t>
            </a:r>
            <a:r>
              <a:rPr lang="en-GB" dirty="0" err="1">
                <a:ea typeface="+mn-lt"/>
                <a:cs typeface="+mn-lt"/>
              </a:rPr>
              <a:t>sgiliau</a:t>
            </a:r>
            <a:r>
              <a:rPr lang="en-GB" dirty="0">
                <a:ea typeface="+mn-lt"/>
                <a:cs typeface="+mn-lt"/>
              </a:rPr>
              <a:t> </a:t>
            </a:r>
            <a:r>
              <a:rPr lang="en-GB" dirty="0" err="1">
                <a:ea typeface="+mn-lt"/>
                <a:cs typeface="+mn-lt"/>
              </a:rPr>
              <a:t>fel</a:t>
            </a:r>
            <a:r>
              <a:rPr lang="en-GB" dirty="0">
                <a:ea typeface="+mn-lt"/>
                <a:cs typeface="+mn-lt"/>
              </a:rPr>
              <a:t> y </a:t>
            </a:r>
            <a:r>
              <a:rPr lang="en-GB" dirty="0" err="1">
                <a:ea typeface="+mn-lt"/>
                <a:cs typeface="+mn-lt"/>
              </a:rPr>
              <a:t>bydd</a:t>
            </a:r>
            <a:r>
              <a:rPr lang="en-GB" dirty="0">
                <a:ea typeface="+mn-lt"/>
                <a:cs typeface="+mn-lt"/>
              </a:rPr>
              <a:t> </a:t>
            </a:r>
            <a:r>
              <a:rPr lang="en-GB" dirty="0" err="1">
                <a:ea typeface="+mn-lt"/>
                <a:cs typeface="+mn-lt"/>
              </a:rPr>
              <a:t>pobl</a:t>
            </a:r>
            <a:r>
              <a:rPr lang="en-GB" dirty="0">
                <a:ea typeface="+mn-lt"/>
                <a:cs typeface="+mn-lt"/>
              </a:rPr>
              <a:t> </a:t>
            </a:r>
            <a:r>
              <a:rPr lang="en-GB" dirty="0" err="1">
                <a:ea typeface="+mn-lt"/>
                <a:cs typeface="+mn-lt"/>
              </a:rPr>
              <a:t>eraill</a:t>
            </a:r>
            <a:r>
              <a:rPr lang="en-GB" dirty="0">
                <a:ea typeface="+mn-lt"/>
                <a:cs typeface="+mn-lt"/>
              </a:rPr>
              <a:t> </a:t>
            </a:r>
            <a:r>
              <a:rPr lang="en-GB" dirty="0" err="1">
                <a:ea typeface="+mn-lt"/>
                <a:cs typeface="+mn-lt"/>
              </a:rPr>
              <a:t>yn</a:t>
            </a:r>
            <a:r>
              <a:rPr lang="en-GB" dirty="0">
                <a:ea typeface="+mn-lt"/>
                <a:cs typeface="+mn-lt"/>
              </a:rPr>
              <a:t> </a:t>
            </a:r>
            <a:r>
              <a:rPr lang="en-GB" dirty="0" err="1">
                <a:ea typeface="+mn-lt"/>
                <a:cs typeface="+mn-lt"/>
              </a:rPr>
              <a:t>elwa</a:t>
            </a:r>
            <a:endParaRPr lang="en-GB" dirty="0"/>
          </a:p>
          <a:p>
            <a:r>
              <a:rPr lang="en-GB" dirty="0">
                <a:ea typeface="+mn-lt"/>
                <a:cs typeface="+mn-lt"/>
              </a:rPr>
              <a:t>ac </a:t>
            </a:r>
            <a:r>
              <a:rPr lang="en-GB" dirty="0" err="1">
                <a:ea typeface="+mn-lt"/>
                <a:cs typeface="+mn-lt"/>
              </a:rPr>
              <a:t>sy’n</a:t>
            </a:r>
            <a:r>
              <a:rPr lang="en-GB" dirty="0">
                <a:ea typeface="+mn-lt"/>
                <a:cs typeface="+mn-lt"/>
              </a:rPr>
              <a:t> </a:t>
            </a:r>
            <a:r>
              <a:rPr lang="en-GB" b="1" dirty="0" err="1">
                <a:ea typeface="+mn-lt"/>
                <a:cs typeface="+mn-lt"/>
              </a:rPr>
              <a:t>barod</a:t>
            </a:r>
            <a:r>
              <a:rPr lang="en-GB" b="1" dirty="0">
                <a:ea typeface="+mn-lt"/>
                <a:cs typeface="+mn-lt"/>
              </a:rPr>
              <a:t> </a:t>
            </a:r>
            <a:r>
              <a:rPr lang="en-GB" b="1" dirty="0" err="1">
                <a:ea typeface="+mn-lt"/>
                <a:cs typeface="+mn-lt"/>
              </a:rPr>
              <a:t>i</a:t>
            </a:r>
            <a:r>
              <a:rPr lang="en-GB" b="1" dirty="0">
                <a:ea typeface="+mn-lt"/>
                <a:cs typeface="+mn-lt"/>
              </a:rPr>
              <a:t> </a:t>
            </a:r>
            <a:r>
              <a:rPr lang="en-GB" b="1" dirty="0" err="1">
                <a:ea typeface="+mn-lt"/>
                <a:cs typeface="+mn-lt"/>
              </a:rPr>
              <a:t>chwarae</a:t>
            </a:r>
            <a:r>
              <a:rPr lang="en-GB" b="1" dirty="0">
                <a:ea typeface="+mn-lt"/>
                <a:cs typeface="+mn-lt"/>
              </a:rPr>
              <a:t> </a:t>
            </a:r>
            <a:r>
              <a:rPr lang="en-GB" b="1" dirty="0" err="1">
                <a:ea typeface="+mn-lt"/>
                <a:cs typeface="+mn-lt"/>
              </a:rPr>
              <a:t>rhan</a:t>
            </a:r>
            <a:r>
              <a:rPr lang="en-GB" b="1" dirty="0">
                <a:ea typeface="+mn-lt"/>
                <a:cs typeface="+mn-lt"/>
              </a:rPr>
              <a:t> lawn </a:t>
            </a:r>
            <a:r>
              <a:rPr lang="en-GB" b="1" dirty="0" err="1">
                <a:ea typeface="+mn-lt"/>
                <a:cs typeface="+mn-lt"/>
              </a:rPr>
              <a:t>mewn</a:t>
            </a:r>
            <a:r>
              <a:rPr lang="en-GB" b="1" dirty="0">
                <a:ea typeface="+mn-lt"/>
                <a:cs typeface="+mn-lt"/>
              </a:rPr>
              <a:t> </a:t>
            </a:r>
            <a:r>
              <a:rPr lang="en-GB" b="1" dirty="0" err="1">
                <a:ea typeface="+mn-lt"/>
                <a:cs typeface="+mn-lt"/>
              </a:rPr>
              <a:t>bywyd</a:t>
            </a:r>
            <a:r>
              <a:rPr lang="en-GB" b="1" dirty="0">
                <a:ea typeface="+mn-lt"/>
                <a:cs typeface="+mn-lt"/>
              </a:rPr>
              <a:t> a </a:t>
            </a:r>
            <a:r>
              <a:rPr lang="en-GB" b="1" dirty="0" err="1">
                <a:ea typeface="+mn-lt"/>
                <a:cs typeface="+mn-lt"/>
              </a:rPr>
              <a:t>gwaith</a:t>
            </a:r>
            <a:endParaRPr lang="en-GB" dirty="0"/>
          </a:p>
          <a:p>
            <a:pPr algn="l">
              <a:buFont typeface="Arial" panose="020B0604020202020204" pitchFamily="34" charset="0"/>
              <a:buChar char="•"/>
            </a:pPr>
            <a:endParaRPr lang="en-GB" dirty="0">
              <a:solidFill>
                <a:srgbClr val="1F1F1F"/>
              </a:solidFill>
              <a:latin typeface="Arial"/>
              <a:cs typeface="Arial"/>
            </a:endParaRPr>
          </a:p>
          <a:p>
            <a:endParaRPr lang="en-GB" dirty="0"/>
          </a:p>
        </p:txBody>
      </p:sp>
      <p:sp>
        <p:nvSpPr>
          <p:cNvPr id="4" name="TextBox 3">
            <a:extLst>
              <a:ext uri="{FF2B5EF4-FFF2-40B4-BE49-F238E27FC236}">
                <a16:creationId xmlns:a16="http://schemas.microsoft.com/office/drawing/2014/main" id="{5C7E70B0-3B45-4742-B325-F2C4839F3EF5}"/>
              </a:ext>
            </a:extLst>
          </p:cNvPr>
          <p:cNvSpPr txBox="1"/>
          <p:nvPr/>
        </p:nvSpPr>
        <p:spPr>
          <a:xfrm>
            <a:off x="4724400" y="3200399"/>
            <a:ext cx="27431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t>Click to add text</a:t>
            </a:r>
          </a:p>
        </p:txBody>
      </p:sp>
      <p:pic>
        <p:nvPicPr>
          <p:cNvPr id="5" name="Picture 4" descr="A picture containing stationary, businesscard, envelope&#10;&#10;Description automatically generated">
            <a:extLst>
              <a:ext uri="{FF2B5EF4-FFF2-40B4-BE49-F238E27FC236}">
                <a16:creationId xmlns:a16="http://schemas.microsoft.com/office/drawing/2014/main" id="{3FB1A2C2-8722-381C-2B5C-E0CE37FF2FC6}"/>
              </a:ext>
            </a:extLst>
          </p:cNvPr>
          <p:cNvPicPr>
            <a:picLocks noChangeAspect="1"/>
          </p:cNvPicPr>
          <p:nvPr/>
        </p:nvPicPr>
        <p:blipFill>
          <a:blip r:embed="rId2"/>
          <a:stretch>
            <a:fillRect/>
          </a:stretch>
        </p:blipFill>
        <p:spPr>
          <a:xfrm>
            <a:off x="10645011" y="5656997"/>
            <a:ext cx="1315474" cy="1005458"/>
          </a:xfrm>
          <a:prstGeom prst="rect">
            <a:avLst/>
          </a:prstGeom>
        </p:spPr>
      </p:pic>
    </p:spTree>
    <p:extLst>
      <p:ext uri="{BB962C8B-B14F-4D97-AF65-F5344CB8AC3E}">
        <p14:creationId xmlns:p14="http://schemas.microsoft.com/office/powerpoint/2010/main" val="37877861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07F2A6-C33B-4CE7-B5C7-B83F7DADD3EE}"/>
              </a:ext>
            </a:extLst>
          </p:cNvPr>
          <p:cNvSpPr>
            <a:spLocks noGrp="1"/>
          </p:cNvSpPr>
          <p:nvPr>
            <p:ph type="title"/>
          </p:nvPr>
        </p:nvSpPr>
        <p:spPr/>
        <p:txBody>
          <a:bodyPr>
            <a:normAutofit/>
          </a:bodyPr>
          <a:lstStyle/>
          <a:p>
            <a:r>
              <a:rPr lang="en-GB" b="1" dirty="0">
                <a:solidFill>
                  <a:srgbClr val="1F1F1F"/>
                </a:solidFill>
                <a:latin typeface="inherit"/>
              </a:rPr>
              <a:t>ethical, informed citizens who:</a:t>
            </a:r>
            <a:br>
              <a:rPr lang="en-GB" dirty="0">
                <a:solidFill>
                  <a:srgbClr val="1F1F1F"/>
                </a:solidFill>
                <a:latin typeface="Arial" panose="020B0604020202020204" pitchFamily="34" charset="0"/>
              </a:rPr>
            </a:br>
            <a:endParaRPr lang="en-GB" dirty="0"/>
          </a:p>
        </p:txBody>
      </p:sp>
      <p:sp>
        <p:nvSpPr>
          <p:cNvPr id="3" name="Content Placeholder 2">
            <a:extLst>
              <a:ext uri="{FF2B5EF4-FFF2-40B4-BE49-F238E27FC236}">
                <a16:creationId xmlns:a16="http://schemas.microsoft.com/office/drawing/2014/main" id="{84A87701-1132-4EF3-A74A-FBE6BE1F2839}"/>
              </a:ext>
            </a:extLst>
          </p:cNvPr>
          <p:cNvSpPr>
            <a:spLocks noGrp="1"/>
          </p:cNvSpPr>
          <p:nvPr>
            <p:ph idx="1"/>
          </p:nvPr>
        </p:nvSpPr>
        <p:spPr/>
        <p:txBody>
          <a:bodyPr>
            <a:normAutofit/>
          </a:bodyPr>
          <a:lstStyle/>
          <a:p>
            <a:pPr algn="l" fontAlgn="base">
              <a:buFont typeface="Arial" panose="020B0604020202020204" pitchFamily="34" charset="0"/>
              <a:buChar char="•"/>
            </a:pPr>
            <a:r>
              <a:rPr lang="en-GB" b="0" i="0" dirty="0">
                <a:solidFill>
                  <a:srgbClr val="1F1F1F"/>
                </a:solidFill>
                <a:effectLst/>
                <a:latin typeface="Arial" panose="020B0604020202020204" pitchFamily="34" charset="0"/>
              </a:rPr>
              <a:t>find, evaluate and use evidence in forming views</a:t>
            </a:r>
          </a:p>
          <a:p>
            <a:pPr algn="l" fontAlgn="base">
              <a:buFont typeface="Arial" panose="020B0604020202020204" pitchFamily="34" charset="0"/>
              <a:buChar char="•"/>
            </a:pPr>
            <a:r>
              <a:rPr lang="en-GB" b="0" i="0" dirty="0">
                <a:solidFill>
                  <a:srgbClr val="1F1F1F"/>
                </a:solidFill>
                <a:effectLst/>
                <a:latin typeface="Arial" panose="020B0604020202020204" pitchFamily="34" charset="0"/>
              </a:rPr>
              <a:t>engage with contemporary issues based upon their knowledge and values</a:t>
            </a:r>
          </a:p>
          <a:p>
            <a:pPr algn="l" fontAlgn="base">
              <a:buFont typeface="Arial" panose="020B0604020202020204" pitchFamily="34" charset="0"/>
              <a:buChar char="•"/>
            </a:pPr>
            <a:r>
              <a:rPr lang="en-GB" b="0" i="0" dirty="0">
                <a:solidFill>
                  <a:srgbClr val="1F1F1F"/>
                </a:solidFill>
                <a:effectLst/>
                <a:latin typeface="Arial" panose="020B0604020202020204" pitchFamily="34" charset="0"/>
              </a:rPr>
              <a:t>understand and exercise their human and democratic responsibilities and rights</a:t>
            </a:r>
          </a:p>
          <a:p>
            <a:pPr algn="l" fontAlgn="base">
              <a:buFont typeface="Arial" panose="020B0604020202020204" pitchFamily="34" charset="0"/>
              <a:buChar char="•"/>
            </a:pPr>
            <a:r>
              <a:rPr lang="en-GB" b="0" i="0" dirty="0">
                <a:solidFill>
                  <a:srgbClr val="1F1F1F"/>
                </a:solidFill>
                <a:effectLst/>
                <a:latin typeface="Arial" panose="020B0604020202020204" pitchFamily="34" charset="0"/>
              </a:rPr>
              <a:t>understand and consider the impact of their actions when making choices and acting</a:t>
            </a:r>
          </a:p>
          <a:p>
            <a:pPr algn="l" fontAlgn="base">
              <a:buFont typeface="Arial" panose="020B0604020202020204" pitchFamily="34" charset="0"/>
              <a:buChar char="•"/>
            </a:pPr>
            <a:r>
              <a:rPr lang="en-GB" b="0" i="0" dirty="0">
                <a:solidFill>
                  <a:srgbClr val="1F1F1F"/>
                </a:solidFill>
                <a:effectLst/>
                <a:latin typeface="Arial" panose="020B0604020202020204" pitchFamily="34" charset="0"/>
              </a:rPr>
              <a:t>are knowledgeable about their culture, community, society and the world, now and in the past</a:t>
            </a:r>
          </a:p>
          <a:p>
            <a:pPr algn="l" fontAlgn="base">
              <a:buFont typeface="Arial" panose="020B0604020202020204" pitchFamily="34" charset="0"/>
              <a:buChar char="•"/>
            </a:pPr>
            <a:r>
              <a:rPr lang="en-GB" b="0" i="0" dirty="0">
                <a:solidFill>
                  <a:srgbClr val="1F1F1F"/>
                </a:solidFill>
                <a:effectLst/>
                <a:latin typeface="Arial" panose="020B0604020202020204" pitchFamily="34" charset="0"/>
              </a:rPr>
              <a:t>respect the needs and rights of others, as a member of a diverse society</a:t>
            </a:r>
          </a:p>
          <a:p>
            <a:pPr algn="l" fontAlgn="base">
              <a:buFont typeface="Arial" panose="020B0604020202020204" pitchFamily="34" charset="0"/>
              <a:buChar char="•"/>
            </a:pPr>
            <a:r>
              <a:rPr lang="en-GB" b="0" i="0" dirty="0">
                <a:solidFill>
                  <a:srgbClr val="1F1F1F"/>
                </a:solidFill>
                <a:effectLst/>
                <a:latin typeface="Arial" panose="020B0604020202020204" pitchFamily="34" charset="0"/>
              </a:rPr>
              <a:t>show their commitment to the sustainability of the planet</a:t>
            </a:r>
          </a:p>
          <a:p>
            <a:pPr algn="l" fontAlgn="base"/>
            <a:r>
              <a:rPr lang="en-GB" b="0" i="0" dirty="0">
                <a:solidFill>
                  <a:srgbClr val="1F1F1F"/>
                </a:solidFill>
                <a:effectLst/>
                <a:latin typeface="Arial" panose="020B0604020202020204" pitchFamily="34" charset="0"/>
              </a:rPr>
              <a:t>and </a:t>
            </a:r>
            <a:r>
              <a:rPr lang="en-GB" b="1" i="0" dirty="0">
                <a:solidFill>
                  <a:srgbClr val="1F1F1F"/>
                </a:solidFill>
                <a:effectLst/>
                <a:latin typeface="inherit"/>
              </a:rPr>
              <a:t>are ready to be citizens of Wales and the world</a:t>
            </a:r>
            <a:endParaRPr lang="en-GB" b="0" i="0" dirty="0">
              <a:solidFill>
                <a:srgbClr val="1F1F1F"/>
              </a:solidFill>
              <a:effectLst/>
              <a:latin typeface="Arial" panose="020B0604020202020204" pitchFamily="34" charset="0"/>
            </a:endParaRPr>
          </a:p>
          <a:p>
            <a:endParaRPr lang="en-GB" dirty="0"/>
          </a:p>
        </p:txBody>
      </p:sp>
      <p:pic>
        <p:nvPicPr>
          <p:cNvPr id="4" name="Picture 4" descr="A picture containing stationary, businesscard, envelope&#10;&#10;Description automatically generated">
            <a:extLst>
              <a:ext uri="{FF2B5EF4-FFF2-40B4-BE49-F238E27FC236}">
                <a16:creationId xmlns:a16="http://schemas.microsoft.com/office/drawing/2014/main" id="{DF6D2072-8247-0E05-7BB7-01519BEC4F6D}"/>
              </a:ext>
            </a:extLst>
          </p:cNvPr>
          <p:cNvPicPr>
            <a:picLocks noChangeAspect="1"/>
          </p:cNvPicPr>
          <p:nvPr/>
        </p:nvPicPr>
        <p:blipFill>
          <a:blip r:embed="rId2"/>
          <a:stretch>
            <a:fillRect/>
          </a:stretch>
        </p:blipFill>
        <p:spPr>
          <a:xfrm>
            <a:off x="10645011" y="5656997"/>
            <a:ext cx="1315474" cy="1005458"/>
          </a:xfrm>
          <a:prstGeom prst="rect">
            <a:avLst/>
          </a:prstGeom>
        </p:spPr>
      </p:pic>
    </p:spTree>
    <p:extLst>
      <p:ext uri="{BB962C8B-B14F-4D97-AF65-F5344CB8AC3E}">
        <p14:creationId xmlns:p14="http://schemas.microsoft.com/office/powerpoint/2010/main" val="19054054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07F2A6-C33B-4CE7-B5C7-B83F7DADD3EE}"/>
              </a:ext>
            </a:extLst>
          </p:cNvPr>
          <p:cNvSpPr>
            <a:spLocks noGrp="1"/>
          </p:cNvSpPr>
          <p:nvPr>
            <p:ph type="title"/>
          </p:nvPr>
        </p:nvSpPr>
        <p:spPr/>
        <p:txBody>
          <a:bodyPr>
            <a:normAutofit fontScale="90000"/>
          </a:bodyPr>
          <a:lstStyle/>
          <a:p>
            <a:r>
              <a:rPr lang="en-GB" b="1" dirty="0">
                <a:ea typeface="+mj-lt"/>
                <a:cs typeface="+mj-lt"/>
              </a:rPr>
              <a:t>ddinasyddion </a:t>
            </a:r>
            <a:r>
              <a:rPr lang="en-GB" b="1" dirty="0" err="1">
                <a:ea typeface="+mj-lt"/>
                <a:cs typeface="+mj-lt"/>
              </a:rPr>
              <a:t>egwyddorol</a:t>
            </a:r>
            <a:r>
              <a:rPr lang="en-GB" b="1" dirty="0">
                <a:ea typeface="+mj-lt"/>
                <a:cs typeface="+mj-lt"/>
              </a:rPr>
              <a:t>, gwybodus </a:t>
            </a:r>
            <a:r>
              <a:rPr lang="en-GB" b="1" dirty="0" err="1">
                <a:ea typeface="+mj-lt"/>
                <a:cs typeface="+mj-lt"/>
              </a:rPr>
              <a:t>sy’n</a:t>
            </a:r>
            <a:r>
              <a:rPr lang="en-GB" b="1" dirty="0">
                <a:solidFill>
                  <a:srgbClr val="1F1F1F"/>
                </a:solidFill>
                <a:latin typeface="inherit"/>
              </a:rPr>
              <a:t>:</a:t>
            </a:r>
            <a:br>
              <a:rPr lang="en-GB" dirty="0">
                <a:latin typeface="Arial" panose="020B0604020202020204" pitchFamily="34" charset="0"/>
              </a:rPr>
            </a:br>
            <a:endParaRPr lang="en-GB" dirty="0"/>
          </a:p>
        </p:txBody>
      </p:sp>
      <p:sp>
        <p:nvSpPr>
          <p:cNvPr id="3" name="Content Placeholder 2">
            <a:extLst>
              <a:ext uri="{FF2B5EF4-FFF2-40B4-BE49-F238E27FC236}">
                <a16:creationId xmlns:a16="http://schemas.microsoft.com/office/drawing/2014/main" id="{84A87701-1132-4EF3-A74A-FBE6BE1F2839}"/>
              </a:ext>
            </a:extLst>
          </p:cNvPr>
          <p:cNvSpPr>
            <a:spLocks noGrp="1"/>
          </p:cNvSpPr>
          <p:nvPr>
            <p:ph idx="1"/>
          </p:nvPr>
        </p:nvSpPr>
        <p:spPr/>
        <p:txBody>
          <a:bodyPr vert="horz" lIns="91440" tIns="45720" rIns="91440" bIns="45720" rtlCol="0" anchor="t">
            <a:normAutofit/>
          </a:bodyPr>
          <a:lstStyle/>
          <a:p>
            <a:pPr fontAlgn="base"/>
            <a:r>
              <a:rPr lang="en-GB" dirty="0" err="1">
                <a:ea typeface="+mn-lt"/>
                <a:cs typeface="+mn-lt"/>
              </a:rPr>
              <a:t>canfod</a:t>
            </a:r>
            <a:r>
              <a:rPr lang="en-GB" dirty="0">
                <a:ea typeface="+mn-lt"/>
                <a:cs typeface="+mn-lt"/>
              </a:rPr>
              <a:t>, </a:t>
            </a:r>
            <a:r>
              <a:rPr lang="en-GB" dirty="0" err="1">
                <a:ea typeface="+mn-lt"/>
                <a:cs typeface="+mn-lt"/>
              </a:rPr>
              <a:t>yn</a:t>
            </a:r>
            <a:r>
              <a:rPr lang="en-GB" dirty="0">
                <a:ea typeface="+mn-lt"/>
                <a:cs typeface="+mn-lt"/>
              </a:rPr>
              <a:t> </a:t>
            </a:r>
            <a:r>
              <a:rPr lang="en-GB" dirty="0" err="1">
                <a:ea typeface="+mn-lt"/>
                <a:cs typeface="+mn-lt"/>
              </a:rPr>
              <a:t>gwerthuso</a:t>
            </a:r>
            <a:r>
              <a:rPr lang="en-GB" dirty="0">
                <a:ea typeface="+mn-lt"/>
                <a:cs typeface="+mn-lt"/>
              </a:rPr>
              <a:t> ac </a:t>
            </a:r>
            <a:r>
              <a:rPr lang="en-GB" dirty="0" err="1">
                <a:ea typeface="+mn-lt"/>
                <a:cs typeface="+mn-lt"/>
              </a:rPr>
              <a:t>yn</a:t>
            </a:r>
            <a:r>
              <a:rPr lang="en-GB" dirty="0">
                <a:ea typeface="+mn-lt"/>
                <a:cs typeface="+mn-lt"/>
              </a:rPr>
              <a:t> </a:t>
            </a:r>
            <a:r>
              <a:rPr lang="en-GB" dirty="0" err="1">
                <a:ea typeface="+mn-lt"/>
                <a:cs typeface="+mn-lt"/>
              </a:rPr>
              <a:t>defnyddio</a:t>
            </a:r>
            <a:r>
              <a:rPr lang="en-GB" dirty="0">
                <a:ea typeface="+mn-lt"/>
                <a:cs typeface="+mn-lt"/>
              </a:rPr>
              <a:t> </a:t>
            </a:r>
            <a:r>
              <a:rPr lang="en-GB" dirty="0" err="1">
                <a:ea typeface="+mn-lt"/>
                <a:cs typeface="+mn-lt"/>
              </a:rPr>
              <a:t>tystiolaeth</a:t>
            </a:r>
            <a:r>
              <a:rPr lang="en-GB" dirty="0">
                <a:ea typeface="+mn-lt"/>
                <a:cs typeface="+mn-lt"/>
              </a:rPr>
              <a:t> </a:t>
            </a:r>
            <a:r>
              <a:rPr lang="en-GB" dirty="0" err="1">
                <a:ea typeface="+mn-lt"/>
                <a:cs typeface="+mn-lt"/>
              </a:rPr>
              <a:t>wrth</a:t>
            </a:r>
            <a:r>
              <a:rPr lang="en-GB" dirty="0">
                <a:ea typeface="+mn-lt"/>
                <a:cs typeface="+mn-lt"/>
              </a:rPr>
              <a:t> </a:t>
            </a:r>
            <a:r>
              <a:rPr lang="en-GB" dirty="0" err="1">
                <a:ea typeface="+mn-lt"/>
                <a:cs typeface="+mn-lt"/>
              </a:rPr>
              <a:t>ffurfio</a:t>
            </a:r>
            <a:r>
              <a:rPr lang="en-GB" dirty="0">
                <a:ea typeface="+mn-lt"/>
                <a:cs typeface="+mn-lt"/>
              </a:rPr>
              <a:t> barn</a:t>
            </a:r>
            <a:endParaRPr lang="en-GB" dirty="0">
              <a:solidFill>
                <a:srgbClr val="1F1F1F"/>
              </a:solidFill>
              <a:latin typeface="Arial"/>
              <a:cs typeface="Arial"/>
            </a:endParaRPr>
          </a:p>
          <a:p>
            <a:r>
              <a:rPr lang="en-GB" dirty="0" err="1">
                <a:ea typeface="+mn-lt"/>
                <a:cs typeface="+mn-lt"/>
              </a:rPr>
              <a:t>trafod</a:t>
            </a:r>
            <a:r>
              <a:rPr lang="en-GB" dirty="0">
                <a:ea typeface="+mn-lt"/>
                <a:cs typeface="+mn-lt"/>
              </a:rPr>
              <a:t> </a:t>
            </a:r>
            <a:r>
              <a:rPr lang="en-GB" dirty="0" err="1">
                <a:ea typeface="+mn-lt"/>
                <a:cs typeface="+mn-lt"/>
              </a:rPr>
              <a:t>materion</a:t>
            </a:r>
            <a:r>
              <a:rPr lang="en-GB" dirty="0">
                <a:ea typeface="+mn-lt"/>
                <a:cs typeface="+mn-lt"/>
              </a:rPr>
              <a:t> </a:t>
            </a:r>
            <a:r>
              <a:rPr lang="en-GB" dirty="0" err="1">
                <a:ea typeface="+mn-lt"/>
                <a:cs typeface="+mn-lt"/>
              </a:rPr>
              <a:t>cyfoes</a:t>
            </a:r>
            <a:r>
              <a:rPr lang="en-GB" dirty="0">
                <a:ea typeface="+mn-lt"/>
                <a:cs typeface="+mn-lt"/>
              </a:rPr>
              <a:t> </a:t>
            </a:r>
            <a:r>
              <a:rPr lang="en-GB" dirty="0" err="1">
                <a:ea typeface="+mn-lt"/>
                <a:cs typeface="+mn-lt"/>
              </a:rPr>
              <a:t>ar</a:t>
            </a:r>
            <a:r>
              <a:rPr lang="en-GB" dirty="0">
                <a:ea typeface="+mn-lt"/>
                <a:cs typeface="+mn-lt"/>
              </a:rPr>
              <a:t> sail </a:t>
            </a:r>
            <a:r>
              <a:rPr lang="en-GB" dirty="0" err="1">
                <a:ea typeface="+mn-lt"/>
                <a:cs typeface="+mn-lt"/>
              </a:rPr>
              <a:t>eu</a:t>
            </a:r>
            <a:r>
              <a:rPr lang="en-GB" dirty="0">
                <a:ea typeface="+mn-lt"/>
                <a:cs typeface="+mn-lt"/>
              </a:rPr>
              <a:t> </a:t>
            </a:r>
            <a:r>
              <a:rPr lang="en-GB" dirty="0" err="1">
                <a:ea typeface="+mn-lt"/>
                <a:cs typeface="+mn-lt"/>
              </a:rPr>
              <a:t>gwybodaeth</a:t>
            </a:r>
            <a:r>
              <a:rPr lang="en-GB" dirty="0">
                <a:ea typeface="+mn-lt"/>
                <a:cs typeface="+mn-lt"/>
              </a:rPr>
              <a:t> </a:t>
            </a:r>
            <a:r>
              <a:rPr lang="en-GB" dirty="0" err="1">
                <a:ea typeface="+mn-lt"/>
                <a:cs typeface="+mn-lt"/>
              </a:rPr>
              <a:t>a'u</a:t>
            </a:r>
            <a:r>
              <a:rPr lang="en-GB" dirty="0">
                <a:ea typeface="+mn-lt"/>
                <a:cs typeface="+mn-lt"/>
              </a:rPr>
              <a:t> </a:t>
            </a:r>
            <a:r>
              <a:rPr lang="en-GB" dirty="0" err="1">
                <a:ea typeface="+mn-lt"/>
                <a:cs typeface="+mn-lt"/>
              </a:rPr>
              <a:t>gwerthoedd</a:t>
            </a:r>
            <a:endParaRPr lang="en-GB" dirty="0"/>
          </a:p>
          <a:p>
            <a:r>
              <a:rPr lang="en-GB" dirty="0" err="1">
                <a:ea typeface="+mn-lt"/>
                <a:cs typeface="+mn-lt"/>
              </a:rPr>
              <a:t>deall</a:t>
            </a:r>
            <a:r>
              <a:rPr lang="en-GB" dirty="0">
                <a:ea typeface="+mn-lt"/>
                <a:cs typeface="+mn-lt"/>
              </a:rPr>
              <a:t> ac </a:t>
            </a:r>
            <a:r>
              <a:rPr lang="en-GB" dirty="0" err="1">
                <a:ea typeface="+mn-lt"/>
                <a:cs typeface="+mn-lt"/>
              </a:rPr>
              <a:t>yn</a:t>
            </a:r>
            <a:r>
              <a:rPr lang="en-GB" dirty="0">
                <a:ea typeface="+mn-lt"/>
                <a:cs typeface="+mn-lt"/>
              </a:rPr>
              <a:t> </a:t>
            </a:r>
            <a:r>
              <a:rPr lang="en-GB" dirty="0" err="1">
                <a:ea typeface="+mn-lt"/>
                <a:cs typeface="+mn-lt"/>
              </a:rPr>
              <a:t>arfer</a:t>
            </a:r>
            <a:r>
              <a:rPr lang="en-GB" dirty="0">
                <a:ea typeface="+mn-lt"/>
                <a:cs typeface="+mn-lt"/>
              </a:rPr>
              <a:t> </a:t>
            </a:r>
            <a:r>
              <a:rPr lang="en-GB" dirty="0" err="1">
                <a:ea typeface="+mn-lt"/>
                <a:cs typeface="+mn-lt"/>
              </a:rPr>
              <a:t>eu</a:t>
            </a:r>
            <a:r>
              <a:rPr lang="en-GB" dirty="0">
                <a:ea typeface="+mn-lt"/>
                <a:cs typeface="+mn-lt"/>
              </a:rPr>
              <a:t> </a:t>
            </a:r>
            <a:r>
              <a:rPr lang="en-GB" dirty="0" err="1">
                <a:ea typeface="+mn-lt"/>
                <a:cs typeface="+mn-lt"/>
              </a:rPr>
              <a:t>cyfrifoldebau</a:t>
            </a:r>
            <a:r>
              <a:rPr lang="en-GB" dirty="0">
                <a:ea typeface="+mn-lt"/>
                <a:cs typeface="+mn-lt"/>
              </a:rPr>
              <a:t> </a:t>
            </a:r>
            <a:r>
              <a:rPr lang="en-GB" dirty="0" err="1">
                <a:ea typeface="+mn-lt"/>
                <a:cs typeface="+mn-lt"/>
              </a:rPr>
              <a:t>a'u</a:t>
            </a:r>
            <a:r>
              <a:rPr lang="en-GB" dirty="0">
                <a:ea typeface="+mn-lt"/>
                <a:cs typeface="+mn-lt"/>
              </a:rPr>
              <a:t> </a:t>
            </a:r>
            <a:r>
              <a:rPr lang="en-GB" dirty="0" err="1">
                <a:ea typeface="+mn-lt"/>
                <a:cs typeface="+mn-lt"/>
              </a:rPr>
              <a:t>hawliau</a:t>
            </a:r>
            <a:r>
              <a:rPr lang="en-GB" dirty="0">
                <a:ea typeface="+mn-lt"/>
                <a:cs typeface="+mn-lt"/>
              </a:rPr>
              <a:t> </a:t>
            </a:r>
            <a:r>
              <a:rPr lang="en-GB" dirty="0" err="1">
                <a:ea typeface="+mn-lt"/>
                <a:cs typeface="+mn-lt"/>
              </a:rPr>
              <a:t>dynol</a:t>
            </a:r>
            <a:r>
              <a:rPr lang="en-GB" dirty="0">
                <a:ea typeface="+mn-lt"/>
                <a:cs typeface="+mn-lt"/>
              </a:rPr>
              <a:t> a </a:t>
            </a:r>
            <a:r>
              <a:rPr lang="en-GB" dirty="0" err="1">
                <a:ea typeface="+mn-lt"/>
                <a:cs typeface="+mn-lt"/>
              </a:rPr>
              <a:t>democrataidd</a:t>
            </a:r>
            <a:endParaRPr lang="en-GB" dirty="0"/>
          </a:p>
          <a:p>
            <a:r>
              <a:rPr lang="en-GB" dirty="0" err="1">
                <a:ea typeface="+mn-lt"/>
                <a:cs typeface="+mn-lt"/>
              </a:rPr>
              <a:t>deall</a:t>
            </a:r>
            <a:r>
              <a:rPr lang="en-GB" dirty="0">
                <a:ea typeface="+mn-lt"/>
                <a:cs typeface="+mn-lt"/>
              </a:rPr>
              <a:t> ac </a:t>
            </a:r>
            <a:r>
              <a:rPr lang="en-GB" dirty="0" err="1">
                <a:ea typeface="+mn-lt"/>
                <a:cs typeface="+mn-lt"/>
              </a:rPr>
              <a:t>yn</a:t>
            </a:r>
            <a:r>
              <a:rPr lang="en-GB" dirty="0">
                <a:ea typeface="+mn-lt"/>
                <a:cs typeface="+mn-lt"/>
              </a:rPr>
              <a:t> </a:t>
            </a:r>
            <a:r>
              <a:rPr lang="en-GB" dirty="0" err="1">
                <a:ea typeface="+mn-lt"/>
                <a:cs typeface="+mn-lt"/>
              </a:rPr>
              <a:t>ystyried</a:t>
            </a:r>
            <a:r>
              <a:rPr lang="en-GB" dirty="0">
                <a:ea typeface="+mn-lt"/>
                <a:cs typeface="+mn-lt"/>
              </a:rPr>
              <a:t> </a:t>
            </a:r>
            <a:r>
              <a:rPr lang="en-GB" dirty="0" err="1">
                <a:ea typeface="+mn-lt"/>
                <a:cs typeface="+mn-lt"/>
              </a:rPr>
              <a:t>effaith</a:t>
            </a:r>
            <a:r>
              <a:rPr lang="en-GB" dirty="0">
                <a:ea typeface="+mn-lt"/>
                <a:cs typeface="+mn-lt"/>
              </a:rPr>
              <a:t> </a:t>
            </a:r>
            <a:r>
              <a:rPr lang="en-GB" dirty="0" err="1">
                <a:ea typeface="+mn-lt"/>
                <a:cs typeface="+mn-lt"/>
              </a:rPr>
              <a:t>eu</a:t>
            </a:r>
            <a:r>
              <a:rPr lang="en-GB" dirty="0">
                <a:ea typeface="+mn-lt"/>
                <a:cs typeface="+mn-lt"/>
              </a:rPr>
              <a:t> </a:t>
            </a:r>
            <a:r>
              <a:rPr lang="en-GB" dirty="0" err="1">
                <a:ea typeface="+mn-lt"/>
                <a:cs typeface="+mn-lt"/>
              </a:rPr>
              <a:t>gweithredoedd</a:t>
            </a:r>
            <a:r>
              <a:rPr lang="en-GB" dirty="0">
                <a:ea typeface="+mn-lt"/>
                <a:cs typeface="+mn-lt"/>
              </a:rPr>
              <a:t> </a:t>
            </a:r>
            <a:r>
              <a:rPr lang="en-GB" dirty="0" err="1">
                <a:ea typeface="+mn-lt"/>
                <a:cs typeface="+mn-lt"/>
              </a:rPr>
              <a:t>wrth</a:t>
            </a:r>
            <a:r>
              <a:rPr lang="en-GB" dirty="0">
                <a:ea typeface="+mn-lt"/>
                <a:cs typeface="+mn-lt"/>
              </a:rPr>
              <a:t> </a:t>
            </a:r>
            <a:r>
              <a:rPr lang="en-GB" dirty="0" err="1">
                <a:ea typeface="+mn-lt"/>
                <a:cs typeface="+mn-lt"/>
              </a:rPr>
              <a:t>ddewis</a:t>
            </a:r>
            <a:r>
              <a:rPr lang="en-GB" dirty="0">
                <a:ea typeface="+mn-lt"/>
                <a:cs typeface="+mn-lt"/>
              </a:rPr>
              <a:t> a </a:t>
            </a:r>
            <a:r>
              <a:rPr lang="en-GB" dirty="0" err="1">
                <a:ea typeface="+mn-lt"/>
                <a:cs typeface="+mn-lt"/>
              </a:rPr>
              <a:t>gweithredu</a:t>
            </a:r>
            <a:endParaRPr lang="en-GB" dirty="0"/>
          </a:p>
          <a:p>
            <a:r>
              <a:rPr lang="en-GB" dirty="0" err="1">
                <a:ea typeface="+mn-lt"/>
                <a:cs typeface="+mn-lt"/>
              </a:rPr>
              <a:t>wybodus</a:t>
            </a:r>
            <a:r>
              <a:rPr lang="en-GB" dirty="0">
                <a:ea typeface="+mn-lt"/>
                <a:cs typeface="+mn-lt"/>
              </a:rPr>
              <a:t> am </a:t>
            </a:r>
            <a:r>
              <a:rPr lang="en-GB" dirty="0" err="1">
                <a:ea typeface="+mn-lt"/>
                <a:cs typeface="+mn-lt"/>
              </a:rPr>
              <a:t>eu</a:t>
            </a:r>
            <a:r>
              <a:rPr lang="en-GB" dirty="0">
                <a:ea typeface="+mn-lt"/>
                <a:cs typeface="+mn-lt"/>
              </a:rPr>
              <a:t> </a:t>
            </a:r>
            <a:r>
              <a:rPr lang="en-GB" dirty="0" err="1">
                <a:ea typeface="+mn-lt"/>
                <a:cs typeface="+mn-lt"/>
              </a:rPr>
              <a:t>diwylliant</a:t>
            </a:r>
            <a:r>
              <a:rPr lang="en-GB" dirty="0">
                <a:ea typeface="+mn-lt"/>
                <a:cs typeface="+mn-lt"/>
              </a:rPr>
              <a:t>, </a:t>
            </a:r>
            <a:r>
              <a:rPr lang="en-GB" dirty="0" err="1">
                <a:ea typeface="+mn-lt"/>
                <a:cs typeface="+mn-lt"/>
              </a:rPr>
              <a:t>eu</a:t>
            </a:r>
            <a:r>
              <a:rPr lang="en-GB" dirty="0">
                <a:ea typeface="+mn-lt"/>
                <a:cs typeface="+mn-lt"/>
              </a:rPr>
              <a:t> </a:t>
            </a:r>
            <a:r>
              <a:rPr lang="en-GB" dirty="0" err="1">
                <a:ea typeface="+mn-lt"/>
                <a:cs typeface="+mn-lt"/>
              </a:rPr>
              <a:t>cymuned</a:t>
            </a:r>
            <a:r>
              <a:rPr lang="en-GB" dirty="0">
                <a:ea typeface="+mn-lt"/>
                <a:cs typeface="+mn-lt"/>
              </a:rPr>
              <a:t>, </a:t>
            </a:r>
            <a:r>
              <a:rPr lang="en-GB" dirty="0" err="1">
                <a:ea typeface="+mn-lt"/>
                <a:cs typeface="+mn-lt"/>
              </a:rPr>
              <a:t>eu</a:t>
            </a:r>
            <a:r>
              <a:rPr lang="en-GB" dirty="0">
                <a:ea typeface="+mn-lt"/>
                <a:cs typeface="+mn-lt"/>
              </a:rPr>
              <a:t> </a:t>
            </a:r>
            <a:r>
              <a:rPr lang="en-GB" dirty="0" err="1">
                <a:ea typeface="+mn-lt"/>
                <a:cs typeface="+mn-lt"/>
              </a:rPr>
              <a:t>cymdeithas</a:t>
            </a:r>
            <a:r>
              <a:rPr lang="en-GB" dirty="0">
                <a:ea typeface="+mn-lt"/>
                <a:cs typeface="+mn-lt"/>
              </a:rPr>
              <a:t> </a:t>
            </a:r>
            <a:r>
              <a:rPr lang="en-GB" dirty="0" err="1">
                <a:ea typeface="+mn-lt"/>
                <a:cs typeface="+mn-lt"/>
              </a:rPr>
              <a:t>a’r</a:t>
            </a:r>
            <a:r>
              <a:rPr lang="en-GB" dirty="0">
                <a:ea typeface="+mn-lt"/>
                <a:cs typeface="+mn-lt"/>
              </a:rPr>
              <a:t> </a:t>
            </a:r>
            <a:r>
              <a:rPr lang="en-GB" dirty="0" err="1">
                <a:ea typeface="+mn-lt"/>
                <a:cs typeface="+mn-lt"/>
              </a:rPr>
              <a:t>byd</a:t>
            </a:r>
            <a:r>
              <a:rPr lang="en-GB" dirty="0">
                <a:ea typeface="+mn-lt"/>
                <a:cs typeface="+mn-lt"/>
              </a:rPr>
              <a:t> </a:t>
            </a:r>
            <a:r>
              <a:rPr lang="en-GB" dirty="0" err="1">
                <a:ea typeface="+mn-lt"/>
                <a:cs typeface="+mn-lt"/>
              </a:rPr>
              <a:t>yn</a:t>
            </a:r>
            <a:r>
              <a:rPr lang="en-GB" dirty="0">
                <a:ea typeface="+mn-lt"/>
                <a:cs typeface="+mn-lt"/>
              </a:rPr>
              <a:t> </a:t>
            </a:r>
            <a:r>
              <a:rPr lang="en-GB" dirty="0" err="1">
                <a:ea typeface="+mn-lt"/>
                <a:cs typeface="+mn-lt"/>
              </a:rPr>
              <a:t>awr</a:t>
            </a:r>
            <a:r>
              <a:rPr lang="en-GB" dirty="0">
                <a:ea typeface="+mn-lt"/>
                <a:cs typeface="+mn-lt"/>
              </a:rPr>
              <a:t> ac </a:t>
            </a:r>
            <a:r>
              <a:rPr lang="en-GB" dirty="0" err="1">
                <a:ea typeface="+mn-lt"/>
                <a:cs typeface="+mn-lt"/>
              </a:rPr>
              <a:t>yn</a:t>
            </a:r>
            <a:r>
              <a:rPr lang="en-GB" dirty="0">
                <a:ea typeface="+mn-lt"/>
                <a:cs typeface="+mn-lt"/>
              </a:rPr>
              <a:t> y </a:t>
            </a:r>
            <a:r>
              <a:rPr lang="en-GB" dirty="0" err="1">
                <a:ea typeface="+mn-lt"/>
                <a:cs typeface="+mn-lt"/>
              </a:rPr>
              <a:t>gorffennol</a:t>
            </a:r>
            <a:endParaRPr lang="en-GB" dirty="0"/>
          </a:p>
          <a:p>
            <a:r>
              <a:rPr lang="en-GB" dirty="0" err="1">
                <a:ea typeface="+mn-lt"/>
                <a:cs typeface="+mn-lt"/>
              </a:rPr>
              <a:t>parchu</a:t>
            </a:r>
            <a:r>
              <a:rPr lang="en-GB" dirty="0">
                <a:ea typeface="+mn-lt"/>
                <a:cs typeface="+mn-lt"/>
              </a:rPr>
              <a:t> </a:t>
            </a:r>
            <a:r>
              <a:rPr lang="en-GB" dirty="0" err="1">
                <a:ea typeface="+mn-lt"/>
                <a:cs typeface="+mn-lt"/>
              </a:rPr>
              <a:t>anghenion</a:t>
            </a:r>
            <a:r>
              <a:rPr lang="en-GB" dirty="0">
                <a:ea typeface="+mn-lt"/>
                <a:cs typeface="+mn-lt"/>
              </a:rPr>
              <a:t> a </a:t>
            </a:r>
            <a:r>
              <a:rPr lang="en-GB" dirty="0" err="1">
                <a:ea typeface="+mn-lt"/>
                <a:cs typeface="+mn-lt"/>
              </a:rPr>
              <a:t>hawliau</a:t>
            </a:r>
            <a:r>
              <a:rPr lang="en-GB" dirty="0">
                <a:ea typeface="+mn-lt"/>
                <a:cs typeface="+mn-lt"/>
              </a:rPr>
              <a:t> </a:t>
            </a:r>
            <a:r>
              <a:rPr lang="en-GB" dirty="0" err="1">
                <a:ea typeface="+mn-lt"/>
                <a:cs typeface="+mn-lt"/>
              </a:rPr>
              <a:t>pobl</a:t>
            </a:r>
            <a:r>
              <a:rPr lang="en-GB" dirty="0">
                <a:ea typeface="+mn-lt"/>
                <a:cs typeface="+mn-lt"/>
              </a:rPr>
              <a:t> </a:t>
            </a:r>
            <a:r>
              <a:rPr lang="en-GB" dirty="0" err="1">
                <a:ea typeface="+mn-lt"/>
                <a:cs typeface="+mn-lt"/>
              </a:rPr>
              <a:t>eraill</a:t>
            </a:r>
            <a:r>
              <a:rPr lang="en-GB" dirty="0">
                <a:ea typeface="+mn-lt"/>
                <a:cs typeface="+mn-lt"/>
              </a:rPr>
              <a:t>, </a:t>
            </a:r>
            <a:r>
              <a:rPr lang="en-GB" dirty="0" err="1">
                <a:ea typeface="+mn-lt"/>
                <a:cs typeface="+mn-lt"/>
              </a:rPr>
              <a:t>fel</a:t>
            </a:r>
            <a:r>
              <a:rPr lang="en-GB" dirty="0">
                <a:ea typeface="+mn-lt"/>
                <a:cs typeface="+mn-lt"/>
              </a:rPr>
              <a:t> </a:t>
            </a:r>
            <a:r>
              <a:rPr lang="en-GB" dirty="0" err="1">
                <a:ea typeface="+mn-lt"/>
                <a:cs typeface="+mn-lt"/>
              </a:rPr>
              <a:t>aelod</a:t>
            </a:r>
            <a:r>
              <a:rPr lang="en-GB" dirty="0">
                <a:ea typeface="+mn-lt"/>
                <a:cs typeface="+mn-lt"/>
              </a:rPr>
              <a:t> o </a:t>
            </a:r>
            <a:r>
              <a:rPr lang="en-GB" dirty="0" err="1">
                <a:ea typeface="+mn-lt"/>
                <a:cs typeface="+mn-lt"/>
              </a:rPr>
              <a:t>gymdeithas</a:t>
            </a:r>
            <a:r>
              <a:rPr lang="en-GB" dirty="0">
                <a:ea typeface="+mn-lt"/>
                <a:cs typeface="+mn-lt"/>
              </a:rPr>
              <a:t> </a:t>
            </a:r>
            <a:r>
              <a:rPr lang="en-GB" dirty="0" err="1">
                <a:ea typeface="+mn-lt"/>
                <a:cs typeface="+mn-lt"/>
              </a:rPr>
              <a:t>amrywiol</a:t>
            </a:r>
            <a:endParaRPr lang="en-GB" dirty="0"/>
          </a:p>
          <a:p>
            <a:r>
              <a:rPr lang="en-GB" dirty="0" err="1">
                <a:ea typeface="+mn-lt"/>
                <a:cs typeface="+mn-lt"/>
              </a:rPr>
              <a:t>dangos</a:t>
            </a:r>
            <a:r>
              <a:rPr lang="en-GB" dirty="0">
                <a:ea typeface="+mn-lt"/>
                <a:cs typeface="+mn-lt"/>
              </a:rPr>
              <a:t> </a:t>
            </a:r>
            <a:r>
              <a:rPr lang="en-GB" dirty="0" err="1">
                <a:ea typeface="+mn-lt"/>
                <a:cs typeface="+mn-lt"/>
              </a:rPr>
              <a:t>eu</a:t>
            </a:r>
            <a:r>
              <a:rPr lang="en-GB" dirty="0">
                <a:ea typeface="+mn-lt"/>
                <a:cs typeface="+mn-lt"/>
              </a:rPr>
              <a:t> </a:t>
            </a:r>
            <a:r>
              <a:rPr lang="en-GB" dirty="0" err="1">
                <a:ea typeface="+mn-lt"/>
                <a:cs typeface="+mn-lt"/>
              </a:rPr>
              <a:t>hymrwymiad</a:t>
            </a:r>
            <a:r>
              <a:rPr lang="en-GB" dirty="0">
                <a:ea typeface="+mn-lt"/>
                <a:cs typeface="+mn-lt"/>
              </a:rPr>
              <a:t> </a:t>
            </a:r>
            <a:r>
              <a:rPr lang="en-GB" dirty="0" err="1">
                <a:ea typeface="+mn-lt"/>
                <a:cs typeface="+mn-lt"/>
              </a:rPr>
              <a:t>i</a:t>
            </a:r>
            <a:r>
              <a:rPr lang="en-GB" dirty="0">
                <a:ea typeface="+mn-lt"/>
                <a:cs typeface="+mn-lt"/>
              </a:rPr>
              <a:t> </a:t>
            </a:r>
            <a:r>
              <a:rPr lang="en-GB" dirty="0" err="1">
                <a:ea typeface="+mn-lt"/>
                <a:cs typeface="+mn-lt"/>
              </a:rPr>
              <a:t>sicrhau</a:t>
            </a:r>
            <a:r>
              <a:rPr lang="en-GB" dirty="0">
                <a:ea typeface="+mn-lt"/>
                <a:cs typeface="+mn-lt"/>
              </a:rPr>
              <a:t> </a:t>
            </a:r>
            <a:r>
              <a:rPr lang="en-GB" dirty="0" err="1">
                <a:ea typeface="+mn-lt"/>
                <a:cs typeface="+mn-lt"/>
              </a:rPr>
              <a:t>cynaladwyedd</a:t>
            </a:r>
            <a:r>
              <a:rPr lang="en-GB" dirty="0">
                <a:ea typeface="+mn-lt"/>
                <a:cs typeface="+mn-lt"/>
              </a:rPr>
              <a:t> y </a:t>
            </a:r>
            <a:r>
              <a:rPr lang="en-GB" dirty="0" err="1">
                <a:ea typeface="+mn-lt"/>
                <a:cs typeface="+mn-lt"/>
              </a:rPr>
              <a:t>blaned</a:t>
            </a:r>
            <a:endParaRPr lang="en-GB" dirty="0"/>
          </a:p>
          <a:p>
            <a:r>
              <a:rPr lang="en-GB" dirty="0">
                <a:ea typeface="+mn-lt"/>
                <a:cs typeface="+mn-lt"/>
              </a:rPr>
              <a:t>ac </a:t>
            </a:r>
            <a:r>
              <a:rPr lang="en-GB" dirty="0" err="1">
                <a:ea typeface="+mn-lt"/>
                <a:cs typeface="+mn-lt"/>
              </a:rPr>
              <a:t>sy’n</a:t>
            </a:r>
            <a:r>
              <a:rPr lang="en-GB" b="1" dirty="0">
                <a:ea typeface="+mn-lt"/>
                <a:cs typeface="+mn-lt"/>
              </a:rPr>
              <a:t> </a:t>
            </a:r>
            <a:r>
              <a:rPr lang="en-GB" b="1" dirty="0" err="1">
                <a:ea typeface="+mn-lt"/>
                <a:cs typeface="+mn-lt"/>
              </a:rPr>
              <a:t>barod</a:t>
            </a:r>
            <a:r>
              <a:rPr lang="en-GB" b="1" dirty="0">
                <a:ea typeface="+mn-lt"/>
                <a:cs typeface="+mn-lt"/>
              </a:rPr>
              <a:t> </a:t>
            </a:r>
            <a:r>
              <a:rPr lang="en-GB" b="1" dirty="0" err="1">
                <a:ea typeface="+mn-lt"/>
                <a:cs typeface="+mn-lt"/>
              </a:rPr>
              <a:t>i</a:t>
            </a:r>
            <a:r>
              <a:rPr lang="en-GB" b="1" dirty="0">
                <a:ea typeface="+mn-lt"/>
                <a:cs typeface="+mn-lt"/>
              </a:rPr>
              <a:t> </a:t>
            </a:r>
            <a:r>
              <a:rPr lang="en-GB" b="1" dirty="0" err="1">
                <a:ea typeface="+mn-lt"/>
                <a:cs typeface="+mn-lt"/>
              </a:rPr>
              <a:t>fod</a:t>
            </a:r>
            <a:r>
              <a:rPr lang="en-GB" b="1" dirty="0">
                <a:ea typeface="+mn-lt"/>
                <a:cs typeface="+mn-lt"/>
              </a:rPr>
              <a:t> </a:t>
            </a:r>
            <a:r>
              <a:rPr lang="en-GB" b="1" dirty="0" err="1">
                <a:ea typeface="+mn-lt"/>
                <a:cs typeface="+mn-lt"/>
              </a:rPr>
              <a:t>yn</a:t>
            </a:r>
            <a:r>
              <a:rPr lang="en-GB" b="1" dirty="0">
                <a:ea typeface="+mn-lt"/>
                <a:cs typeface="+mn-lt"/>
              </a:rPr>
              <a:t> ddinasyddion </a:t>
            </a:r>
            <a:r>
              <a:rPr lang="en-GB" b="1" dirty="0" err="1">
                <a:ea typeface="+mn-lt"/>
                <a:cs typeface="+mn-lt"/>
              </a:rPr>
              <a:t>yng</a:t>
            </a:r>
            <a:r>
              <a:rPr lang="en-GB" b="1" dirty="0">
                <a:ea typeface="+mn-lt"/>
                <a:cs typeface="+mn-lt"/>
              </a:rPr>
              <a:t> </a:t>
            </a:r>
            <a:r>
              <a:rPr lang="en-GB" b="1" dirty="0" err="1">
                <a:ea typeface="+mn-lt"/>
                <a:cs typeface="+mn-lt"/>
              </a:rPr>
              <a:t>Nghymru</a:t>
            </a:r>
            <a:r>
              <a:rPr lang="en-GB" b="1" dirty="0">
                <a:ea typeface="+mn-lt"/>
                <a:cs typeface="+mn-lt"/>
              </a:rPr>
              <a:t> </a:t>
            </a:r>
            <a:r>
              <a:rPr lang="en-GB" b="1" dirty="0" err="1">
                <a:ea typeface="+mn-lt"/>
                <a:cs typeface="+mn-lt"/>
              </a:rPr>
              <a:t>a’r</a:t>
            </a:r>
            <a:r>
              <a:rPr lang="en-GB" b="1" dirty="0">
                <a:ea typeface="+mn-lt"/>
                <a:cs typeface="+mn-lt"/>
              </a:rPr>
              <a:t> </a:t>
            </a:r>
            <a:r>
              <a:rPr lang="en-GB" b="1" dirty="0" err="1">
                <a:ea typeface="+mn-lt"/>
                <a:cs typeface="+mn-lt"/>
              </a:rPr>
              <a:t>byd</a:t>
            </a:r>
            <a:endParaRPr lang="en-GB" dirty="0"/>
          </a:p>
          <a:p>
            <a:pPr algn="l">
              <a:buFont typeface="Arial" panose="020B0604020202020204" pitchFamily="34" charset="0"/>
              <a:buChar char="•"/>
            </a:pPr>
            <a:endParaRPr lang="en-GB" dirty="0">
              <a:solidFill>
                <a:srgbClr val="1F1F1F"/>
              </a:solidFill>
              <a:latin typeface="Arial"/>
              <a:cs typeface="Arial"/>
            </a:endParaRPr>
          </a:p>
          <a:p>
            <a:endParaRPr lang="en-GB" dirty="0"/>
          </a:p>
        </p:txBody>
      </p:sp>
      <p:pic>
        <p:nvPicPr>
          <p:cNvPr id="4" name="Picture 4" descr="A picture containing stationary, businesscard, envelope&#10;&#10;Description automatically generated">
            <a:extLst>
              <a:ext uri="{FF2B5EF4-FFF2-40B4-BE49-F238E27FC236}">
                <a16:creationId xmlns:a16="http://schemas.microsoft.com/office/drawing/2014/main" id="{3746FC7F-DC01-D778-C14A-06B57C2A7231}"/>
              </a:ext>
            </a:extLst>
          </p:cNvPr>
          <p:cNvPicPr>
            <a:picLocks noChangeAspect="1"/>
          </p:cNvPicPr>
          <p:nvPr/>
        </p:nvPicPr>
        <p:blipFill>
          <a:blip r:embed="rId2"/>
          <a:stretch>
            <a:fillRect/>
          </a:stretch>
        </p:blipFill>
        <p:spPr>
          <a:xfrm>
            <a:off x="10645011" y="5656997"/>
            <a:ext cx="1315474" cy="1005458"/>
          </a:xfrm>
          <a:prstGeom prst="rect">
            <a:avLst/>
          </a:prstGeom>
        </p:spPr>
      </p:pic>
    </p:spTree>
    <p:extLst>
      <p:ext uri="{BB962C8B-B14F-4D97-AF65-F5344CB8AC3E}">
        <p14:creationId xmlns:p14="http://schemas.microsoft.com/office/powerpoint/2010/main" val="5739792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820FFD-8114-409A-B929-1ED1154EBA44}"/>
              </a:ext>
            </a:extLst>
          </p:cNvPr>
          <p:cNvSpPr>
            <a:spLocks noGrp="1"/>
          </p:cNvSpPr>
          <p:nvPr>
            <p:ph type="title"/>
          </p:nvPr>
        </p:nvSpPr>
        <p:spPr/>
        <p:txBody>
          <a:bodyPr>
            <a:normAutofit fontScale="90000"/>
          </a:bodyPr>
          <a:lstStyle/>
          <a:p>
            <a:r>
              <a:rPr lang="en-GB" b="1" dirty="0">
                <a:solidFill>
                  <a:srgbClr val="1F1F1F"/>
                </a:solidFill>
                <a:latin typeface="inherit"/>
              </a:rPr>
              <a:t> healthy, confident individuals who:</a:t>
            </a:r>
            <a:br>
              <a:rPr lang="en-GB" dirty="0">
                <a:solidFill>
                  <a:srgbClr val="1F1F1F"/>
                </a:solidFill>
                <a:latin typeface="Arial" panose="020B0604020202020204" pitchFamily="34" charset="0"/>
              </a:rPr>
            </a:br>
            <a:endParaRPr lang="en-GB" dirty="0"/>
          </a:p>
        </p:txBody>
      </p:sp>
      <p:sp>
        <p:nvSpPr>
          <p:cNvPr id="3" name="Content Placeholder 2">
            <a:extLst>
              <a:ext uri="{FF2B5EF4-FFF2-40B4-BE49-F238E27FC236}">
                <a16:creationId xmlns:a16="http://schemas.microsoft.com/office/drawing/2014/main" id="{EF0538F3-ACA6-4335-892F-51302513658B}"/>
              </a:ext>
            </a:extLst>
          </p:cNvPr>
          <p:cNvSpPr>
            <a:spLocks noGrp="1"/>
          </p:cNvSpPr>
          <p:nvPr>
            <p:ph idx="1"/>
          </p:nvPr>
        </p:nvSpPr>
        <p:spPr/>
        <p:txBody>
          <a:bodyPr>
            <a:normAutofit fontScale="85000" lnSpcReduction="20000"/>
          </a:bodyPr>
          <a:lstStyle/>
          <a:p>
            <a:pPr algn="l" fontAlgn="base">
              <a:buFont typeface="Arial" panose="020B0604020202020204" pitchFamily="34" charset="0"/>
              <a:buChar char="•"/>
            </a:pPr>
            <a:r>
              <a:rPr lang="en-GB" b="0" i="0" dirty="0">
                <a:solidFill>
                  <a:srgbClr val="1F1F1F"/>
                </a:solidFill>
                <a:effectLst/>
                <a:latin typeface="Arial" panose="020B0604020202020204" pitchFamily="34" charset="0"/>
              </a:rPr>
              <a:t>have secure values and are establishing their spiritual and ethical beliefs</a:t>
            </a:r>
          </a:p>
          <a:p>
            <a:pPr algn="l" fontAlgn="base">
              <a:buFont typeface="Arial" panose="020B0604020202020204" pitchFamily="34" charset="0"/>
              <a:buChar char="•"/>
            </a:pPr>
            <a:r>
              <a:rPr lang="en-GB" b="0" i="0" dirty="0">
                <a:solidFill>
                  <a:srgbClr val="1F1F1F"/>
                </a:solidFill>
                <a:effectLst/>
                <a:latin typeface="Arial" panose="020B0604020202020204" pitchFamily="34" charset="0"/>
              </a:rPr>
              <a:t>are building their mental and emotional well-being by developing confidence, resilience and empathy</a:t>
            </a:r>
          </a:p>
          <a:p>
            <a:pPr algn="l" fontAlgn="base">
              <a:buFont typeface="Arial" panose="020B0604020202020204" pitchFamily="34" charset="0"/>
              <a:buChar char="•"/>
            </a:pPr>
            <a:r>
              <a:rPr lang="en-GB" b="0" i="0" dirty="0">
                <a:solidFill>
                  <a:srgbClr val="1F1F1F"/>
                </a:solidFill>
                <a:effectLst/>
                <a:latin typeface="Arial" panose="020B0604020202020204" pitchFamily="34" charset="0"/>
              </a:rPr>
              <a:t>apply knowledge about the impact of diet and exercise on physical and mental health in their daily lives</a:t>
            </a:r>
          </a:p>
          <a:p>
            <a:pPr algn="l" fontAlgn="base">
              <a:buFont typeface="Arial" panose="020B0604020202020204" pitchFamily="34" charset="0"/>
              <a:buChar char="•"/>
            </a:pPr>
            <a:r>
              <a:rPr lang="en-GB" b="0" i="0" dirty="0">
                <a:solidFill>
                  <a:srgbClr val="1F1F1F"/>
                </a:solidFill>
                <a:effectLst/>
                <a:latin typeface="Arial" panose="020B0604020202020204" pitchFamily="34" charset="0"/>
              </a:rPr>
              <a:t>know how to find the information and support to keep safe and well</a:t>
            </a:r>
          </a:p>
          <a:p>
            <a:pPr algn="l" fontAlgn="base">
              <a:buFont typeface="Arial" panose="020B0604020202020204" pitchFamily="34" charset="0"/>
              <a:buChar char="•"/>
            </a:pPr>
            <a:r>
              <a:rPr lang="en-GB" b="0" i="0" dirty="0">
                <a:solidFill>
                  <a:srgbClr val="1F1F1F"/>
                </a:solidFill>
                <a:effectLst/>
                <a:latin typeface="Arial" panose="020B0604020202020204" pitchFamily="34" charset="0"/>
              </a:rPr>
              <a:t>take part in physical activity</a:t>
            </a:r>
          </a:p>
          <a:p>
            <a:pPr algn="l" fontAlgn="base">
              <a:buFont typeface="Arial" panose="020B0604020202020204" pitchFamily="34" charset="0"/>
              <a:buChar char="•"/>
            </a:pPr>
            <a:r>
              <a:rPr lang="en-GB" b="0" i="0" dirty="0">
                <a:solidFill>
                  <a:srgbClr val="1F1F1F"/>
                </a:solidFill>
                <a:effectLst/>
                <a:latin typeface="Arial" panose="020B0604020202020204" pitchFamily="34" charset="0"/>
              </a:rPr>
              <a:t>take measured decisions about lifestyle and manage risk</a:t>
            </a:r>
          </a:p>
          <a:p>
            <a:pPr algn="l" fontAlgn="base">
              <a:buFont typeface="Arial" panose="020B0604020202020204" pitchFamily="34" charset="0"/>
              <a:buChar char="•"/>
            </a:pPr>
            <a:r>
              <a:rPr lang="en-GB" b="0" i="0" dirty="0">
                <a:solidFill>
                  <a:srgbClr val="1F1F1F"/>
                </a:solidFill>
                <a:effectLst/>
                <a:latin typeface="Arial" panose="020B0604020202020204" pitchFamily="34" charset="0"/>
              </a:rPr>
              <a:t>have the confidence to participate in performance</a:t>
            </a:r>
          </a:p>
          <a:p>
            <a:pPr algn="l" fontAlgn="base">
              <a:buFont typeface="Arial" panose="020B0604020202020204" pitchFamily="34" charset="0"/>
              <a:buChar char="•"/>
            </a:pPr>
            <a:r>
              <a:rPr lang="en-GB" b="0" i="0" dirty="0">
                <a:solidFill>
                  <a:srgbClr val="1F1F1F"/>
                </a:solidFill>
                <a:effectLst/>
                <a:latin typeface="Arial" panose="020B0604020202020204" pitchFamily="34" charset="0"/>
              </a:rPr>
              <a:t>form positive relationships based upon trust and mutual respect</a:t>
            </a:r>
          </a:p>
          <a:p>
            <a:pPr algn="l" fontAlgn="base">
              <a:buFont typeface="Arial" panose="020B0604020202020204" pitchFamily="34" charset="0"/>
              <a:buChar char="•"/>
            </a:pPr>
            <a:r>
              <a:rPr lang="en-GB" b="0" i="0" dirty="0">
                <a:solidFill>
                  <a:srgbClr val="1F1F1F"/>
                </a:solidFill>
                <a:effectLst/>
                <a:latin typeface="Arial" panose="020B0604020202020204" pitchFamily="34" charset="0"/>
              </a:rPr>
              <a:t>face and overcome challenge</a:t>
            </a:r>
          </a:p>
          <a:p>
            <a:pPr algn="l" fontAlgn="base">
              <a:buFont typeface="Arial" panose="020B0604020202020204" pitchFamily="34" charset="0"/>
              <a:buChar char="•"/>
            </a:pPr>
            <a:r>
              <a:rPr lang="en-GB" b="0" i="0" dirty="0">
                <a:solidFill>
                  <a:srgbClr val="1F1F1F"/>
                </a:solidFill>
                <a:effectLst/>
                <a:latin typeface="Arial" panose="020B0604020202020204" pitchFamily="34" charset="0"/>
              </a:rPr>
              <a:t>have the skills and knowledge to manage everyday life as independently as they can</a:t>
            </a:r>
          </a:p>
          <a:p>
            <a:pPr algn="l" fontAlgn="base"/>
            <a:r>
              <a:rPr lang="en-GB" b="0" i="0" dirty="0">
                <a:solidFill>
                  <a:srgbClr val="1F1F1F"/>
                </a:solidFill>
                <a:effectLst/>
                <a:latin typeface="Arial" panose="020B0604020202020204" pitchFamily="34" charset="0"/>
              </a:rPr>
              <a:t>and </a:t>
            </a:r>
            <a:r>
              <a:rPr lang="en-GB" b="1" i="0" dirty="0">
                <a:solidFill>
                  <a:srgbClr val="1F1F1F"/>
                </a:solidFill>
                <a:effectLst/>
                <a:latin typeface="inherit"/>
              </a:rPr>
              <a:t>are ready to lead fulfilling lives as valued members of society</a:t>
            </a:r>
            <a:r>
              <a:rPr lang="en-GB" b="0" i="0" dirty="0">
                <a:solidFill>
                  <a:srgbClr val="1F1F1F"/>
                </a:solidFill>
                <a:effectLst/>
                <a:latin typeface="Arial" panose="020B0604020202020204" pitchFamily="34" charset="0"/>
              </a:rPr>
              <a:t>.</a:t>
            </a:r>
          </a:p>
          <a:p>
            <a:endParaRPr lang="en-GB" dirty="0"/>
          </a:p>
        </p:txBody>
      </p:sp>
      <p:pic>
        <p:nvPicPr>
          <p:cNvPr id="4" name="Picture 4" descr="A picture containing stationary, businesscard, envelope&#10;&#10;Description automatically generated">
            <a:extLst>
              <a:ext uri="{FF2B5EF4-FFF2-40B4-BE49-F238E27FC236}">
                <a16:creationId xmlns:a16="http://schemas.microsoft.com/office/drawing/2014/main" id="{204DF3CF-2FE1-F218-D0E6-6A6BDB4590E4}"/>
              </a:ext>
            </a:extLst>
          </p:cNvPr>
          <p:cNvPicPr>
            <a:picLocks noChangeAspect="1"/>
          </p:cNvPicPr>
          <p:nvPr/>
        </p:nvPicPr>
        <p:blipFill>
          <a:blip r:embed="rId2"/>
          <a:stretch>
            <a:fillRect/>
          </a:stretch>
        </p:blipFill>
        <p:spPr>
          <a:xfrm>
            <a:off x="10645011" y="5656997"/>
            <a:ext cx="1315474" cy="1005458"/>
          </a:xfrm>
          <a:prstGeom prst="rect">
            <a:avLst/>
          </a:prstGeom>
        </p:spPr>
      </p:pic>
    </p:spTree>
    <p:extLst>
      <p:ext uri="{BB962C8B-B14F-4D97-AF65-F5344CB8AC3E}">
        <p14:creationId xmlns:p14="http://schemas.microsoft.com/office/powerpoint/2010/main" val="34084528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820FFD-8114-409A-B929-1ED1154EBA44}"/>
              </a:ext>
            </a:extLst>
          </p:cNvPr>
          <p:cNvSpPr>
            <a:spLocks noGrp="1"/>
          </p:cNvSpPr>
          <p:nvPr>
            <p:ph type="title"/>
          </p:nvPr>
        </p:nvSpPr>
        <p:spPr/>
        <p:txBody>
          <a:bodyPr>
            <a:normAutofit fontScale="90000"/>
          </a:bodyPr>
          <a:lstStyle/>
          <a:p>
            <a:r>
              <a:rPr lang="en-GB" b="1" dirty="0">
                <a:solidFill>
                  <a:srgbClr val="1F1F1F"/>
                </a:solidFill>
                <a:latin typeface="inherit"/>
              </a:rPr>
              <a:t> </a:t>
            </a:r>
            <a:r>
              <a:rPr lang="en-GB" b="1" dirty="0" err="1">
                <a:ea typeface="+mj-lt"/>
                <a:cs typeface="+mj-lt"/>
              </a:rPr>
              <a:t>yn</a:t>
            </a:r>
            <a:r>
              <a:rPr lang="en-GB" b="1" dirty="0">
                <a:ea typeface="+mj-lt"/>
                <a:cs typeface="+mj-lt"/>
              </a:rPr>
              <a:t> unigolion </a:t>
            </a:r>
            <a:r>
              <a:rPr lang="en-GB" b="1" dirty="0" err="1">
                <a:ea typeface="+mj-lt"/>
                <a:cs typeface="+mj-lt"/>
              </a:rPr>
              <a:t>iach</a:t>
            </a:r>
            <a:r>
              <a:rPr lang="en-GB" b="1" dirty="0">
                <a:ea typeface="+mj-lt"/>
                <a:cs typeface="+mj-lt"/>
              </a:rPr>
              <a:t>, </a:t>
            </a:r>
            <a:r>
              <a:rPr lang="en-GB" b="1" dirty="0" err="1">
                <a:ea typeface="+mj-lt"/>
                <a:cs typeface="+mj-lt"/>
              </a:rPr>
              <a:t>hyderus</a:t>
            </a:r>
            <a:r>
              <a:rPr lang="en-GB" b="1" dirty="0">
                <a:ea typeface="+mj-lt"/>
                <a:cs typeface="+mj-lt"/>
              </a:rPr>
              <a:t> </a:t>
            </a:r>
            <a:r>
              <a:rPr lang="en-GB" b="1" dirty="0" err="1">
                <a:ea typeface="+mj-lt"/>
                <a:cs typeface="+mj-lt"/>
              </a:rPr>
              <a:t>sydd</a:t>
            </a:r>
            <a:r>
              <a:rPr lang="en-GB" b="1" dirty="0">
                <a:solidFill>
                  <a:srgbClr val="1F1F1F"/>
                </a:solidFill>
                <a:latin typeface="inherit"/>
              </a:rPr>
              <a:t>:</a:t>
            </a:r>
            <a:br>
              <a:rPr lang="en-GB" dirty="0">
                <a:latin typeface="Arial" panose="020B0604020202020204" pitchFamily="34" charset="0"/>
              </a:rPr>
            </a:br>
            <a:endParaRPr lang="en-GB" dirty="0"/>
          </a:p>
        </p:txBody>
      </p:sp>
      <p:sp>
        <p:nvSpPr>
          <p:cNvPr id="3" name="Content Placeholder 2">
            <a:extLst>
              <a:ext uri="{FF2B5EF4-FFF2-40B4-BE49-F238E27FC236}">
                <a16:creationId xmlns:a16="http://schemas.microsoft.com/office/drawing/2014/main" id="{EF0538F3-ACA6-4335-892F-51302513658B}"/>
              </a:ext>
            </a:extLst>
          </p:cNvPr>
          <p:cNvSpPr>
            <a:spLocks noGrp="1"/>
          </p:cNvSpPr>
          <p:nvPr>
            <p:ph idx="1"/>
          </p:nvPr>
        </p:nvSpPr>
        <p:spPr/>
        <p:txBody>
          <a:bodyPr vert="horz" lIns="91440" tIns="45720" rIns="91440" bIns="45720" rtlCol="0" anchor="t">
            <a:normAutofit fontScale="77500" lnSpcReduction="20000"/>
          </a:bodyPr>
          <a:lstStyle/>
          <a:p>
            <a:pPr fontAlgn="base"/>
            <a:r>
              <a:rPr lang="en-GB" dirty="0">
                <a:ea typeface="+mn-lt"/>
                <a:cs typeface="+mn-lt"/>
              </a:rPr>
              <a:t>â </a:t>
            </a:r>
            <a:r>
              <a:rPr lang="en-GB" dirty="0" err="1">
                <a:ea typeface="+mn-lt"/>
                <a:cs typeface="+mn-lt"/>
              </a:rPr>
              <a:t>gwerthoedd</a:t>
            </a:r>
            <a:r>
              <a:rPr lang="en-GB" dirty="0">
                <a:ea typeface="+mn-lt"/>
                <a:cs typeface="+mn-lt"/>
              </a:rPr>
              <a:t> </a:t>
            </a:r>
            <a:r>
              <a:rPr lang="en-GB" dirty="0" err="1">
                <a:ea typeface="+mn-lt"/>
                <a:cs typeface="+mn-lt"/>
              </a:rPr>
              <a:t>sicr</a:t>
            </a:r>
            <a:r>
              <a:rPr lang="en-GB" dirty="0">
                <a:ea typeface="+mn-lt"/>
                <a:cs typeface="+mn-lt"/>
              </a:rPr>
              <a:t> ac </a:t>
            </a:r>
            <a:r>
              <a:rPr lang="en-GB" dirty="0" err="1">
                <a:ea typeface="+mn-lt"/>
                <a:cs typeface="+mn-lt"/>
              </a:rPr>
              <a:t>sy’n</a:t>
            </a:r>
            <a:r>
              <a:rPr lang="en-GB" dirty="0">
                <a:ea typeface="+mn-lt"/>
                <a:cs typeface="+mn-lt"/>
              </a:rPr>
              <a:t> </a:t>
            </a:r>
            <a:r>
              <a:rPr lang="en-GB" dirty="0" err="1">
                <a:ea typeface="+mn-lt"/>
                <a:cs typeface="+mn-lt"/>
              </a:rPr>
              <a:t>sefydlu</a:t>
            </a:r>
            <a:r>
              <a:rPr lang="en-GB" dirty="0">
                <a:ea typeface="+mn-lt"/>
                <a:cs typeface="+mn-lt"/>
              </a:rPr>
              <a:t> </a:t>
            </a:r>
            <a:r>
              <a:rPr lang="en-GB" dirty="0" err="1">
                <a:ea typeface="+mn-lt"/>
                <a:cs typeface="+mn-lt"/>
              </a:rPr>
              <a:t>eu</a:t>
            </a:r>
            <a:r>
              <a:rPr lang="en-GB" dirty="0">
                <a:ea typeface="+mn-lt"/>
                <a:cs typeface="+mn-lt"/>
              </a:rPr>
              <a:t> </a:t>
            </a:r>
            <a:r>
              <a:rPr lang="en-GB" dirty="0" err="1">
                <a:ea typeface="+mn-lt"/>
                <a:cs typeface="+mn-lt"/>
              </a:rPr>
              <a:t>credoau</a:t>
            </a:r>
            <a:r>
              <a:rPr lang="en-GB" dirty="0">
                <a:ea typeface="+mn-lt"/>
                <a:cs typeface="+mn-lt"/>
              </a:rPr>
              <a:t> </a:t>
            </a:r>
            <a:r>
              <a:rPr lang="en-GB" dirty="0" err="1">
                <a:ea typeface="+mn-lt"/>
                <a:cs typeface="+mn-lt"/>
              </a:rPr>
              <a:t>ysbrydol</a:t>
            </a:r>
            <a:r>
              <a:rPr lang="en-GB" dirty="0">
                <a:ea typeface="+mn-lt"/>
                <a:cs typeface="+mn-lt"/>
              </a:rPr>
              <a:t> ac </a:t>
            </a:r>
            <a:r>
              <a:rPr lang="en-GB" dirty="0" err="1">
                <a:ea typeface="+mn-lt"/>
                <a:cs typeface="+mn-lt"/>
              </a:rPr>
              <a:t>egwyddorol</a:t>
            </a:r>
            <a:endParaRPr lang="en-GB" dirty="0">
              <a:solidFill>
                <a:srgbClr val="1F1F1F"/>
              </a:solidFill>
              <a:latin typeface="Arial"/>
              <a:cs typeface="Arial"/>
            </a:endParaRPr>
          </a:p>
          <a:p>
            <a:r>
              <a:rPr lang="en-GB" dirty="0" err="1">
                <a:ea typeface="+mn-lt"/>
                <a:cs typeface="+mn-lt"/>
              </a:rPr>
              <a:t>yn</a:t>
            </a:r>
            <a:r>
              <a:rPr lang="en-GB" dirty="0">
                <a:ea typeface="+mn-lt"/>
                <a:cs typeface="+mn-lt"/>
              </a:rPr>
              <a:t> </a:t>
            </a:r>
            <a:r>
              <a:rPr lang="en-GB" dirty="0" err="1">
                <a:ea typeface="+mn-lt"/>
                <a:cs typeface="+mn-lt"/>
              </a:rPr>
              <a:t>meithrin</a:t>
            </a:r>
            <a:r>
              <a:rPr lang="en-GB" dirty="0">
                <a:ea typeface="+mn-lt"/>
                <a:cs typeface="+mn-lt"/>
              </a:rPr>
              <a:t> </a:t>
            </a:r>
            <a:r>
              <a:rPr lang="en-GB" dirty="0" err="1">
                <a:ea typeface="+mn-lt"/>
                <a:cs typeface="+mn-lt"/>
              </a:rPr>
              <a:t>eu</a:t>
            </a:r>
            <a:r>
              <a:rPr lang="en-GB" dirty="0">
                <a:ea typeface="+mn-lt"/>
                <a:cs typeface="+mn-lt"/>
              </a:rPr>
              <a:t> </a:t>
            </a:r>
            <a:r>
              <a:rPr lang="en-GB" dirty="0" err="1">
                <a:ea typeface="+mn-lt"/>
                <a:cs typeface="+mn-lt"/>
              </a:rPr>
              <a:t>lles</a:t>
            </a:r>
            <a:r>
              <a:rPr lang="en-GB" dirty="0">
                <a:ea typeface="+mn-lt"/>
                <a:cs typeface="+mn-lt"/>
              </a:rPr>
              <a:t> </a:t>
            </a:r>
            <a:r>
              <a:rPr lang="en-GB" dirty="0" err="1">
                <a:ea typeface="+mn-lt"/>
                <a:cs typeface="+mn-lt"/>
              </a:rPr>
              <a:t>meddyliol</a:t>
            </a:r>
            <a:r>
              <a:rPr lang="en-GB" dirty="0">
                <a:ea typeface="+mn-lt"/>
                <a:cs typeface="+mn-lt"/>
              </a:rPr>
              <a:t> ac </a:t>
            </a:r>
            <a:r>
              <a:rPr lang="en-GB" dirty="0" err="1">
                <a:ea typeface="+mn-lt"/>
                <a:cs typeface="+mn-lt"/>
              </a:rPr>
              <a:t>emosiynol</a:t>
            </a:r>
            <a:r>
              <a:rPr lang="en-GB" dirty="0">
                <a:ea typeface="+mn-lt"/>
                <a:cs typeface="+mn-lt"/>
              </a:rPr>
              <a:t> </a:t>
            </a:r>
            <a:r>
              <a:rPr lang="en-GB" dirty="0" err="1">
                <a:ea typeface="+mn-lt"/>
                <a:cs typeface="+mn-lt"/>
              </a:rPr>
              <a:t>drwy</a:t>
            </a:r>
            <a:r>
              <a:rPr lang="en-GB" dirty="0">
                <a:ea typeface="+mn-lt"/>
                <a:cs typeface="+mn-lt"/>
              </a:rPr>
              <a:t> </a:t>
            </a:r>
            <a:r>
              <a:rPr lang="en-GB" dirty="0" err="1">
                <a:ea typeface="+mn-lt"/>
                <a:cs typeface="+mn-lt"/>
              </a:rPr>
              <a:t>ddatblygu</a:t>
            </a:r>
            <a:r>
              <a:rPr lang="en-GB" dirty="0">
                <a:ea typeface="+mn-lt"/>
                <a:cs typeface="+mn-lt"/>
              </a:rPr>
              <a:t> </a:t>
            </a:r>
            <a:r>
              <a:rPr lang="en-GB" dirty="0" err="1">
                <a:ea typeface="+mn-lt"/>
                <a:cs typeface="+mn-lt"/>
              </a:rPr>
              <a:t>hyder</a:t>
            </a:r>
            <a:r>
              <a:rPr lang="en-GB" dirty="0">
                <a:ea typeface="+mn-lt"/>
                <a:cs typeface="+mn-lt"/>
              </a:rPr>
              <a:t>, </a:t>
            </a:r>
            <a:r>
              <a:rPr lang="en-GB" dirty="0" err="1">
                <a:ea typeface="+mn-lt"/>
                <a:cs typeface="+mn-lt"/>
              </a:rPr>
              <a:t>cadernid</a:t>
            </a:r>
            <a:r>
              <a:rPr lang="en-GB" dirty="0">
                <a:ea typeface="+mn-lt"/>
                <a:cs typeface="+mn-lt"/>
              </a:rPr>
              <a:t> ac </a:t>
            </a:r>
            <a:r>
              <a:rPr lang="en-GB" dirty="0" err="1">
                <a:ea typeface="+mn-lt"/>
                <a:cs typeface="+mn-lt"/>
              </a:rPr>
              <a:t>empathi</a:t>
            </a:r>
            <a:endParaRPr lang="en-GB" dirty="0"/>
          </a:p>
          <a:p>
            <a:r>
              <a:rPr lang="en-GB" dirty="0" err="1">
                <a:ea typeface="+mn-lt"/>
                <a:cs typeface="+mn-lt"/>
              </a:rPr>
              <a:t>yn</a:t>
            </a:r>
            <a:r>
              <a:rPr lang="en-GB" dirty="0">
                <a:ea typeface="+mn-lt"/>
                <a:cs typeface="+mn-lt"/>
              </a:rPr>
              <a:t> </a:t>
            </a:r>
            <a:r>
              <a:rPr lang="en-GB" dirty="0" err="1">
                <a:ea typeface="+mn-lt"/>
                <a:cs typeface="+mn-lt"/>
              </a:rPr>
              <a:t>cymhwyso</a:t>
            </a:r>
            <a:r>
              <a:rPr lang="en-GB" dirty="0">
                <a:ea typeface="+mn-lt"/>
                <a:cs typeface="+mn-lt"/>
              </a:rPr>
              <a:t> </a:t>
            </a:r>
            <a:r>
              <a:rPr lang="en-GB" dirty="0" err="1">
                <a:ea typeface="+mn-lt"/>
                <a:cs typeface="+mn-lt"/>
              </a:rPr>
              <a:t>gwybodaeth</a:t>
            </a:r>
            <a:r>
              <a:rPr lang="en-GB" dirty="0">
                <a:ea typeface="+mn-lt"/>
                <a:cs typeface="+mn-lt"/>
              </a:rPr>
              <a:t> am </a:t>
            </a:r>
            <a:r>
              <a:rPr lang="en-GB" dirty="0" err="1">
                <a:ea typeface="+mn-lt"/>
                <a:cs typeface="+mn-lt"/>
              </a:rPr>
              <a:t>effaith</a:t>
            </a:r>
            <a:r>
              <a:rPr lang="en-GB" dirty="0">
                <a:ea typeface="+mn-lt"/>
                <a:cs typeface="+mn-lt"/>
              </a:rPr>
              <a:t> </a:t>
            </a:r>
            <a:r>
              <a:rPr lang="en-GB" dirty="0" err="1">
                <a:ea typeface="+mn-lt"/>
                <a:cs typeface="+mn-lt"/>
              </a:rPr>
              <a:t>deiet</a:t>
            </a:r>
            <a:r>
              <a:rPr lang="en-GB" dirty="0">
                <a:ea typeface="+mn-lt"/>
                <a:cs typeface="+mn-lt"/>
              </a:rPr>
              <a:t> ac </a:t>
            </a:r>
            <a:r>
              <a:rPr lang="en-GB" dirty="0" err="1">
                <a:ea typeface="+mn-lt"/>
                <a:cs typeface="+mn-lt"/>
              </a:rPr>
              <a:t>ymarfer</a:t>
            </a:r>
            <a:r>
              <a:rPr lang="en-GB" dirty="0">
                <a:ea typeface="+mn-lt"/>
                <a:cs typeface="+mn-lt"/>
              </a:rPr>
              <a:t> </a:t>
            </a:r>
            <a:r>
              <a:rPr lang="en-GB" dirty="0" err="1">
                <a:ea typeface="+mn-lt"/>
                <a:cs typeface="+mn-lt"/>
              </a:rPr>
              <a:t>corff</a:t>
            </a:r>
            <a:r>
              <a:rPr lang="en-GB" dirty="0">
                <a:ea typeface="+mn-lt"/>
                <a:cs typeface="+mn-lt"/>
              </a:rPr>
              <a:t> </a:t>
            </a:r>
            <a:r>
              <a:rPr lang="en-GB" dirty="0" err="1">
                <a:ea typeface="+mn-lt"/>
                <a:cs typeface="+mn-lt"/>
              </a:rPr>
              <a:t>ar</a:t>
            </a:r>
            <a:r>
              <a:rPr lang="en-GB" dirty="0">
                <a:ea typeface="+mn-lt"/>
                <a:cs typeface="+mn-lt"/>
              </a:rPr>
              <a:t> iechyd </a:t>
            </a:r>
            <a:r>
              <a:rPr lang="en-GB" dirty="0" err="1">
                <a:ea typeface="+mn-lt"/>
                <a:cs typeface="+mn-lt"/>
              </a:rPr>
              <a:t>corfforol</a:t>
            </a:r>
            <a:r>
              <a:rPr lang="en-GB" dirty="0">
                <a:ea typeface="+mn-lt"/>
                <a:cs typeface="+mn-lt"/>
              </a:rPr>
              <a:t> a </a:t>
            </a:r>
            <a:r>
              <a:rPr lang="en-GB" dirty="0" err="1">
                <a:ea typeface="+mn-lt"/>
                <a:cs typeface="+mn-lt"/>
              </a:rPr>
              <a:t>meddyliol</a:t>
            </a:r>
            <a:r>
              <a:rPr lang="en-GB" dirty="0">
                <a:ea typeface="+mn-lt"/>
                <a:cs typeface="+mn-lt"/>
              </a:rPr>
              <a:t> </a:t>
            </a:r>
            <a:r>
              <a:rPr lang="en-GB" dirty="0" err="1">
                <a:ea typeface="+mn-lt"/>
                <a:cs typeface="+mn-lt"/>
              </a:rPr>
              <a:t>yn</a:t>
            </a:r>
            <a:r>
              <a:rPr lang="en-GB" dirty="0">
                <a:ea typeface="+mn-lt"/>
                <a:cs typeface="+mn-lt"/>
              </a:rPr>
              <a:t> </a:t>
            </a:r>
            <a:r>
              <a:rPr lang="en-GB" dirty="0" err="1">
                <a:ea typeface="+mn-lt"/>
                <a:cs typeface="+mn-lt"/>
              </a:rPr>
              <a:t>eu</a:t>
            </a:r>
            <a:r>
              <a:rPr lang="en-GB" dirty="0">
                <a:ea typeface="+mn-lt"/>
                <a:cs typeface="+mn-lt"/>
              </a:rPr>
              <a:t> </a:t>
            </a:r>
            <a:r>
              <a:rPr lang="en-GB" dirty="0" err="1">
                <a:ea typeface="+mn-lt"/>
                <a:cs typeface="+mn-lt"/>
              </a:rPr>
              <a:t>bywyd</a:t>
            </a:r>
            <a:r>
              <a:rPr lang="en-GB" dirty="0">
                <a:ea typeface="+mn-lt"/>
                <a:cs typeface="+mn-lt"/>
              </a:rPr>
              <a:t> </a:t>
            </a:r>
            <a:r>
              <a:rPr lang="en-GB" dirty="0" err="1">
                <a:ea typeface="+mn-lt"/>
                <a:cs typeface="+mn-lt"/>
              </a:rPr>
              <a:t>pob</a:t>
            </a:r>
            <a:r>
              <a:rPr lang="en-GB" dirty="0">
                <a:ea typeface="+mn-lt"/>
                <a:cs typeface="+mn-lt"/>
              </a:rPr>
              <a:t> </a:t>
            </a:r>
            <a:r>
              <a:rPr lang="en-GB" dirty="0" err="1">
                <a:ea typeface="+mn-lt"/>
                <a:cs typeface="+mn-lt"/>
              </a:rPr>
              <a:t>dydd</a:t>
            </a:r>
            <a:endParaRPr lang="en-GB" dirty="0"/>
          </a:p>
          <a:p>
            <a:r>
              <a:rPr lang="en-GB" dirty="0" err="1">
                <a:ea typeface="+mn-lt"/>
                <a:cs typeface="+mn-lt"/>
              </a:rPr>
              <a:t>yn</a:t>
            </a:r>
            <a:r>
              <a:rPr lang="en-GB" dirty="0">
                <a:ea typeface="+mn-lt"/>
                <a:cs typeface="+mn-lt"/>
              </a:rPr>
              <a:t> </a:t>
            </a:r>
            <a:r>
              <a:rPr lang="en-GB" dirty="0" err="1">
                <a:ea typeface="+mn-lt"/>
                <a:cs typeface="+mn-lt"/>
              </a:rPr>
              <a:t>gwybod</a:t>
            </a:r>
            <a:r>
              <a:rPr lang="en-GB" dirty="0">
                <a:ea typeface="+mn-lt"/>
                <a:cs typeface="+mn-lt"/>
              </a:rPr>
              <a:t> </a:t>
            </a:r>
            <a:r>
              <a:rPr lang="en-GB" dirty="0" err="1">
                <a:ea typeface="+mn-lt"/>
                <a:cs typeface="+mn-lt"/>
              </a:rPr>
              <a:t>sut</a:t>
            </a:r>
            <a:r>
              <a:rPr lang="en-GB" dirty="0">
                <a:ea typeface="+mn-lt"/>
                <a:cs typeface="+mn-lt"/>
              </a:rPr>
              <a:t> </a:t>
            </a:r>
            <a:r>
              <a:rPr lang="en-GB" dirty="0" err="1">
                <a:ea typeface="+mn-lt"/>
                <a:cs typeface="+mn-lt"/>
              </a:rPr>
              <a:t>i</a:t>
            </a:r>
            <a:r>
              <a:rPr lang="en-GB" dirty="0">
                <a:ea typeface="+mn-lt"/>
                <a:cs typeface="+mn-lt"/>
              </a:rPr>
              <a:t> </a:t>
            </a:r>
            <a:r>
              <a:rPr lang="en-GB" dirty="0" err="1">
                <a:ea typeface="+mn-lt"/>
                <a:cs typeface="+mn-lt"/>
              </a:rPr>
              <a:t>ddod</a:t>
            </a:r>
            <a:r>
              <a:rPr lang="en-GB" dirty="0">
                <a:ea typeface="+mn-lt"/>
                <a:cs typeface="+mn-lt"/>
              </a:rPr>
              <a:t> o </a:t>
            </a:r>
            <a:r>
              <a:rPr lang="en-GB" dirty="0" err="1">
                <a:ea typeface="+mn-lt"/>
                <a:cs typeface="+mn-lt"/>
              </a:rPr>
              <a:t>hyd</a:t>
            </a:r>
            <a:r>
              <a:rPr lang="en-GB" dirty="0">
                <a:ea typeface="+mn-lt"/>
                <a:cs typeface="+mn-lt"/>
              </a:rPr>
              <a:t> </a:t>
            </a:r>
            <a:r>
              <a:rPr lang="en-GB" dirty="0" err="1">
                <a:ea typeface="+mn-lt"/>
                <a:cs typeface="+mn-lt"/>
              </a:rPr>
              <a:t>i’r</a:t>
            </a:r>
            <a:r>
              <a:rPr lang="en-GB" dirty="0">
                <a:ea typeface="+mn-lt"/>
                <a:cs typeface="+mn-lt"/>
              </a:rPr>
              <a:t> </a:t>
            </a:r>
            <a:r>
              <a:rPr lang="en-GB" dirty="0" err="1">
                <a:ea typeface="+mn-lt"/>
                <a:cs typeface="+mn-lt"/>
              </a:rPr>
              <a:t>wybodaeth</a:t>
            </a:r>
            <a:r>
              <a:rPr lang="en-GB" dirty="0">
                <a:ea typeface="+mn-lt"/>
                <a:cs typeface="+mn-lt"/>
              </a:rPr>
              <a:t> </a:t>
            </a:r>
            <a:r>
              <a:rPr lang="en-GB" dirty="0" err="1">
                <a:ea typeface="+mn-lt"/>
                <a:cs typeface="+mn-lt"/>
              </a:rPr>
              <a:t>a’r</a:t>
            </a:r>
            <a:r>
              <a:rPr lang="en-GB" dirty="0">
                <a:ea typeface="+mn-lt"/>
                <a:cs typeface="+mn-lt"/>
              </a:rPr>
              <a:t> </a:t>
            </a:r>
            <a:r>
              <a:rPr lang="en-GB" dirty="0" err="1">
                <a:ea typeface="+mn-lt"/>
                <a:cs typeface="+mn-lt"/>
              </a:rPr>
              <a:t>cymorth</a:t>
            </a:r>
            <a:r>
              <a:rPr lang="en-GB" dirty="0">
                <a:ea typeface="+mn-lt"/>
                <a:cs typeface="+mn-lt"/>
              </a:rPr>
              <a:t> </a:t>
            </a:r>
            <a:r>
              <a:rPr lang="en-GB" dirty="0" err="1">
                <a:ea typeface="+mn-lt"/>
                <a:cs typeface="+mn-lt"/>
              </a:rPr>
              <a:t>sydd</a:t>
            </a:r>
            <a:r>
              <a:rPr lang="en-GB" dirty="0">
                <a:ea typeface="+mn-lt"/>
                <a:cs typeface="+mn-lt"/>
              </a:rPr>
              <a:t> </a:t>
            </a:r>
            <a:r>
              <a:rPr lang="en-GB" dirty="0" err="1">
                <a:ea typeface="+mn-lt"/>
                <a:cs typeface="+mn-lt"/>
              </a:rPr>
              <a:t>eu</a:t>
            </a:r>
            <a:r>
              <a:rPr lang="en-GB" dirty="0">
                <a:ea typeface="+mn-lt"/>
                <a:cs typeface="+mn-lt"/>
              </a:rPr>
              <a:t> </a:t>
            </a:r>
            <a:r>
              <a:rPr lang="en-GB" dirty="0" err="1">
                <a:ea typeface="+mn-lt"/>
                <a:cs typeface="+mn-lt"/>
              </a:rPr>
              <a:t>hangen</a:t>
            </a:r>
            <a:r>
              <a:rPr lang="en-GB" dirty="0">
                <a:ea typeface="+mn-lt"/>
                <a:cs typeface="+mn-lt"/>
              </a:rPr>
              <a:t> </a:t>
            </a:r>
            <a:r>
              <a:rPr lang="en-GB" dirty="0" err="1">
                <a:ea typeface="+mn-lt"/>
                <a:cs typeface="+mn-lt"/>
              </a:rPr>
              <a:t>i</a:t>
            </a:r>
            <a:r>
              <a:rPr lang="en-GB" dirty="0">
                <a:ea typeface="+mn-lt"/>
                <a:cs typeface="+mn-lt"/>
              </a:rPr>
              <a:t> </a:t>
            </a:r>
            <a:r>
              <a:rPr lang="en-GB" dirty="0" err="1">
                <a:ea typeface="+mn-lt"/>
                <a:cs typeface="+mn-lt"/>
              </a:rPr>
              <a:t>gadw’n</a:t>
            </a:r>
            <a:r>
              <a:rPr lang="en-GB" dirty="0">
                <a:ea typeface="+mn-lt"/>
                <a:cs typeface="+mn-lt"/>
              </a:rPr>
              <a:t> </a:t>
            </a:r>
            <a:r>
              <a:rPr lang="en-GB" dirty="0" err="1">
                <a:ea typeface="+mn-lt"/>
                <a:cs typeface="+mn-lt"/>
              </a:rPr>
              <a:t>ddiogel</a:t>
            </a:r>
            <a:r>
              <a:rPr lang="en-GB" dirty="0">
                <a:ea typeface="+mn-lt"/>
                <a:cs typeface="+mn-lt"/>
              </a:rPr>
              <a:t> ac </a:t>
            </a:r>
            <a:r>
              <a:rPr lang="en-GB" dirty="0" err="1">
                <a:ea typeface="+mn-lt"/>
                <a:cs typeface="+mn-lt"/>
              </a:rPr>
              <a:t>iach</a:t>
            </a:r>
            <a:endParaRPr lang="en-GB" dirty="0"/>
          </a:p>
          <a:p>
            <a:r>
              <a:rPr lang="en-GB" dirty="0" err="1">
                <a:ea typeface="+mn-lt"/>
                <a:cs typeface="+mn-lt"/>
              </a:rPr>
              <a:t>yn</a:t>
            </a:r>
            <a:r>
              <a:rPr lang="en-GB" dirty="0">
                <a:ea typeface="+mn-lt"/>
                <a:cs typeface="+mn-lt"/>
              </a:rPr>
              <a:t> </a:t>
            </a:r>
            <a:r>
              <a:rPr lang="en-GB" dirty="0" err="1">
                <a:ea typeface="+mn-lt"/>
                <a:cs typeface="+mn-lt"/>
              </a:rPr>
              <a:t>cymryd</a:t>
            </a:r>
            <a:r>
              <a:rPr lang="en-GB" dirty="0">
                <a:ea typeface="+mn-lt"/>
                <a:cs typeface="+mn-lt"/>
              </a:rPr>
              <a:t> </a:t>
            </a:r>
            <a:r>
              <a:rPr lang="en-GB" dirty="0" err="1">
                <a:ea typeface="+mn-lt"/>
                <a:cs typeface="+mn-lt"/>
              </a:rPr>
              <a:t>rhan</a:t>
            </a:r>
            <a:r>
              <a:rPr lang="en-GB" dirty="0">
                <a:ea typeface="+mn-lt"/>
                <a:cs typeface="+mn-lt"/>
              </a:rPr>
              <a:t> </a:t>
            </a:r>
            <a:r>
              <a:rPr lang="en-GB" dirty="0" err="1">
                <a:ea typeface="+mn-lt"/>
                <a:cs typeface="+mn-lt"/>
              </a:rPr>
              <a:t>mewn</a:t>
            </a:r>
            <a:r>
              <a:rPr lang="en-GB" dirty="0">
                <a:ea typeface="+mn-lt"/>
                <a:cs typeface="+mn-lt"/>
              </a:rPr>
              <a:t> </a:t>
            </a:r>
            <a:r>
              <a:rPr lang="en-GB" dirty="0" err="1">
                <a:ea typeface="+mn-lt"/>
                <a:cs typeface="+mn-lt"/>
              </a:rPr>
              <a:t>gweithgarwch</a:t>
            </a:r>
            <a:r>
              <a:rPr lang="en-GB" dirty="0">
                <a:ea typeface="+mn-lt"/>
                <a:cs typeface="+mn-lt"/>
              </a:rPr>
              <a:t> </a:t>
            </a:r>
            <a:r>
              <a:rPr lang="en-GB" dirty="0" err="1">
                <a:ea typeface="+mn-lt"/>
                <a:cs typeface="+mn-lt"/>
              </a:rPr>
              <a:t>corfforol</a:t>
            </a:r>
            <a:endParaRPr lang="en-GB" dirty="0"/>
          </a:p>
          <a:p>
            <a:r>
              <a:rPr lang="en-GB" dirty="0" err="1">
                <a:ea typeface="+mn-lt"/>
                <a:cs typeface="+mn-lt"/>
              </a:rPr>
              <a:t>yn</a:t>
            </a:r>
            <a:r>
              <a:rPr lang="en-GB" dirty="0">
                <a:ea typeface="+mn-lt"/>
                <a:cs typeface="+mn-lt"/>
              </a:rPr>
              <a:t> </a:t>
            </a:r>
            <a:r>
              <a:rPr lang="en-GB" dirty="0" err="1">
                <a:ea typeface="+mn-lt"/>
                <a:cs typeface="+mn-lt"/>
              </a:rPr>
              <a:t>gwneud</a:t>
            </a:r>
            <a:r>
              <a:rPr lang="en-GB" dirty="0">
                <a:ea typeface="+mn-lt"/>
                <a:cs typeface="+mn-lt"/>
              </a:rPr>
              <a:t> </a:t>
            </a:r>
            <a:r>
              <a:rPr lang="en-GB" dirty="0" err="1">
                <a:ea typeface="+mn-lt"/>
                <a:cs typeface="+mn-lt"/>
              </a:rPr>
              <a:t>penderfyniadau</a:t>
            </a:r>
            <a:r>
              <a:rPr lang="en-GB" dirty="0">
                <a:ea typeface="+mn-lt"/>
                <a:cs typeface="+mn-lt"/>
              </a:rPr>
              <a:t> </a:t>
            </a:r>
            <a:r>
              <a:rPr lang="en-GB" dirty="0" err="1">
                <a:ea typeface="+mn-lt"/>
                <a:cs typeface="+mn-lt"/>
              </a:rPr>
              <a:t>pwyllog</a:t>
            </a:r>
            <a:r>
              <a:rPr lang="en-GB" dirty="0">
                <a:ea typeface="+mn-lt"/>
                <a:cs typeface="+mn-lt"/>
              </a:rPr>
              <a:t> </a:t>
            </a:r>
            <a:r>
              <a:rPr lang="en-GB" dirty="0" err="1">
                <a:ea typeface="+mn-lt"/>
                <a:cs typeface="+mn-lt"/>
              </a:rPr>
              <a:t>ynghylch</a:t>
            </a:r>
            <a:r>
              <a:rPr lang="en-GB" dirty="0">
                <a:ea typeface="+mn-lt"/>
                <a:cs typeface="+mn-lt"/>
              </a:rPr>
              <a:t> </a:t>
            </a:r>
            <a:r>
              <a:rPr lang="en-GB" dirty="0" err="1">
                <a:ea typeface="+mn-lt"/>
                <a:cs typeface="+mn-lt"/>
              </a:rPr>
              <a:t>eu</a:t>
            </a:r>
            <a:r>
              <a:rPr lang="en-GB" dirty="0">
                <a:ea typeface="+mn-lt"/>
                <a:cs typeface="+mn-lt"/>
              </a:rPr>
              <a:t> </a:t>
            </a:r>
            <a:r>
              <a:rPr lang="en-GB" dirty="0" err="1">
                <a:ea typeface="+mn-lt"/>
                <a:cs typeface="+mn-lt"/>
              </a:rPr>
              <a:t>ffordd</a:t>
            </a:r>
            <a:r>
              <a:rPr lang="en-GB" dirty="0">
                <a:ea typeface="+mn-lt"/>
                <a:cs typeface="+mn-lt"/>
              </a:rPr>
              <a:t> o </a:t>
            </a:r>
            <a:r>
              <a:rPr lang="en-GB" dirty="0" err="1">
                <a:ea typeface="+mn-lt"/>
                <a:cs typeface="+mn-lt"/>
              </a:rPr>
              <a:t>fyw</a:t>
            </a:r>
            <a:r>
              <a:rPr lang="en-GB" dirty="0">
                <a:ea typeface="+mn-lt"/>
                <a:cs typeface="+mn-lt"/>
              </a:rPr>
              <a:t> ac </a:t>
            </a:r>
            <a:r>
              <a:rPr lang="en-GB" dirty="0" err="1">
                <a:ea typeface="+mn-lt"/>
                <a:cs typeface="+mn-lt"/>
              </a:rPr>
              <a:t>yn</a:t>
            </a:r>
            <a:r>
              <a:rPr lang="en-GB" dirty="0">
                <a:ea typeface="+mn-lt"/>
                <a:cs typeface="+mn-lt"/>
              </a:rPr>
              <a:t> </a:t>
            </a:r>
            <a:r>
              <a:rPr lang="en-GB" dirty="0" err="1">
                <a:ea typeface="+mn-lt"/>
                <a:cs typeface="+mn-lt"/>
              </a:rPr>
              <a:t>rheoli</a:t>
            </a:r>
            <a:r>
              <a:rPr lang="en-GB" dirty="0">
                <a:ea typeface="+mn-lt"/>
                <a:cs typeface="+mn-lt"/>
              </a:rPr>
              <a:t> </a:t>
            </a:r>
            <a:r>
              <a:rPr lang="en-GB" dirty="0" err="1">
                <a:ea typeface="+mn-lt"/>
                <a:cs typeface="+mn-lt"/>
              </a:rPr>
              <a:t>risg</a:t>
            </a:r>
            <a:endParaRPr lang="en-GB" dirty="0"/>
          </a:p>
          <a:p>
            <a:r>
              <a:rPr lang="en-GB" dirty="0" err="1">
                <a:ea typeface="+mn-lt"/>
                <a:cs typeface="+mn-lt"/>
              </a:rPr>
              <a:t>â’r</a:t>
            </a:r>
            <a:r>
              <a:rPr lang="en-GB" dirty="0">
                <a:ea typeface="+mn-lt"/>
                <a:cs typeface="+mn-lt"/>
              </a:rPr>
              <a:t> </a:t>
            </a:r>
            <a:r>
              <a:rPr lang="en-GB" dirty="0" err="1">
                <a:ea typeface="+mn-lt"/>
                <a:cs typeface="+mn-lt"/>
              </a:rPr>
              <a:t>hyder</a:t>
            </a:r>
            <a:r>
              <a:rPr lang="en-GB" dirty="0">
                <a:ea typeface="+mn-lt"/>
                <a:cs typeface="+mn-lt"/>
              </a:rPr>
              <a:t> </a:t>
            </a:r>
            <a:r>
              <a:rPr lang="en-GB" dirty="0" err="1">
                <a:ea typeface="+mn-lt"/>
                <a:cs typeface="+mn-lt"/>
              </a:rPr>
              <a:t>sydd</a:t>
            </a:r>
            <a:r>
              <a:rPr lang="en-GB" dirty="0">
                <a:ea typeface="+mn-lt"/>
                <a:cs typeface="+mn-lt"/>
              </a:rPr>
              <a:t> </a:t>
            </a:r>
            <a:r>
              <a:rPr lang="en-GB" dirty="0" err="1">
                <a:ea typeface="+mn-lt"/>
                <a:cs typeface="+mn-lt"/>
              </a:rPr>
              <a:t>ei</a:t>
            </a:r>
            <a:r>
              <a:rPr lang="en-GB" dirty="0">
                <a:ea typeface="+mn-lt"/>
                <a:cs typeface="+mn-lt"/>
              </a:rPr>
              <a:t> </a:t>
            </a:r>
            <a:r>
              <a:rPr lang="en-GB" dirty="0" err="1">
                <a:ea typeface="+mn-lt"/>
                <a:cs typeface="+mn-lt"/>
              </a:rPr>
              <a:t>angen</a:t>
            </a:r>
            <a:r>
              <a:rPr lang="en-GB" dirty="0">
                <a:ea typeface="+mn-lt"/>
                <a:cs typeface="+mn-lt"/>
              </a:rPr>
              <a:t> </a:t>
            </a:r>
            <a:r>
              <a:rPr lang="en-GB" dirty="0" err="1">
                <a:ea typeface="+mn-lt"/>
                <a:cs typeface="+mn-lt"/>
              </a:rPr>
              <a:t>i</a:t>
            </a:r>
            <a:r>
              <a:rPr lang="en-GB" dirty="0">
                <a:ea typeface="+mn-lt"/>
                <a:cs typeface="+mn-lt"/>
              </a:rPr>
              <a:t> </a:t>
            </a:r>
            <a:r>
              <a:rPr lang="en-GB" dirty="0" err="1">
                <a:ea typeface="+mn-lt"/>
                <a:cs typeface="+mn-lt"/>
              </a:rPr>
              <a:t>gymryd</a:t>
            </a:r>
            <a:r>
              <a:rPr lang="en-GB" dirty="0">
                <a:ea typeface="+mn-lt"/>
                <a:cs typeface="+mn-lt"/>
              </a:rPr>
              <a:t> </a:t>
            </a:r>
            <a:r>
              <a:rPr lang="en-GB" dirty="0" err="1">
                <a:ea typeface="+mn-lt"/>
                <a:cs typeface="+mn-lt"/>
              </a:rPr>
              <a:t>rhan</a:t>
            </a:r>
            <a:r>
              <a:rPr lang="en-GB" dirty="0">
                <a:ea typeface="+mn-lt"/>
                <a:cs typeface="+mn-lt"/>
              </a:rPr>
              <a:t> </a:t>
            </a:r>
            <a:r>
              <a:rPr lang="en-GB" dirty="0" err="1">
                <a:ea typeface="+mn-lt"/>
                <a:cs typeface="+mn-lt"/>
              </a:rPr>
              <a:t>mewn</a:t>
            </a:r>
            <a:r>
              <a:rPr lang="en-GB" dirty="0">
                <a:ea typeface="+mn-lt"/>
                <a:cs typeface="+mn-lt"/>
              </a:rPr>
              <a:t> </a:t>
            </a:r>
            <a:r>
              <a:rPr lang="en-GB" dirty="0" err="1">
                <a:ea typeface="+mn-lt"/>
                <a:cs typeface="+mn-lt"/>
              </a:rPr>
              <a:t>perfformiadau</a:t>
            </a:r>
            <a:endParaRPr lang="en-GB" dirty="0"/>
          </a:p>
          <a:p>
            <a:r>
              <a:rPr lang="en-GB" dirty="0" err="1">
                <a:ea typeface="+mn-lt"/>
                <a:cs typeface="+mn-lt"/>
              </a:rPr>
              <a:t>yn</a:t>
            </a:r>
            <a:r>
              <a:rPr lang="en-GB" dirty="0">
                <a:ea typeface="+mn-lt"/>
                <a:cs typeface="+mn-lt"/>
              </a:rPr>
              <a:t> </a:t>
            </a:r>
            <a:r>
              <a:rPr lang="en-GB" dirty="0" err="1">
                <a:ea typeface="+mn-lt"/>
                <a:cs typeface="+mn-lt"/>
              </a:rPr>
              <a:t>ffurfio</a:t>
            </a:r>
            <a:r>
              <a:rPr lang="en-GB" dirty="0">
                <a:ea typeface="+mn-lt"/>
                <a:cs typeface="+mn-lt"/>
              </a:rPr>
              <a:t> </a:t>
            </a:r>
            <a:r>
              <a:rPr lang="en-GB" dirty="0" err="1">
                <a:ea typeface="+mn-lt"/>
                <a:cs typeface="+mn-lt"/>
              </a:rPr>
              <a:t>cydberthnasau</a:t>
            </a:r>
            <a:r>
              <a:rPr lang="en-GB" dirty="0">
                <a:ea typeface="+mn-lt"/>
                <a:cs typeface="+mn-lt"/>
              </a:rPr>
              <a:t> </a:t>
            </a:r>
            <a:r>
              <a:rPr lang="en-GB" dirty="0" err="1">
                <a:ea typeface="+mn-lt"/>
                <a:cs typeface="+mn-lt"/>
              </a:rPr>
              <a:t>cadarnhaol</a:t>
            </a:r>
            <a:r>
              <a:rPr lang="en-GB" dirty="0">
                <a:ea typeface="+mn-lt"/>
                <a:cs typeface="+mn-lt"/>
              </a:rPr>
              <a:t> </a:t>
            </a:r>
            <a:r>
              <a:rPr lang="en-GB" dirty="0" err="1">
                <a:ea typeface="+mn-lt"/>
                <a:cs typeface="+mn-lt"/>
              </a:rPr>
              <a:t>wedi’u</a:t>
            </a:r>
            <a:r>
              <a:rPr lang="en-GB" dirty="0">
                <a:ea typeface="+mn-lt"/>
                <a:cs typeface="+mn-lt"/>
              </a:rPr>
              <a:t> </a:t>
            </a:r>
            <a:r>
              <a:rPr lang="en-GB" dirty="0" err="1">
                <a:ea typeface="+mn-lt"/>
                <a:cs typeface="+mn-lt"/>
              </a:rPr>
              <a:t>seilio</a:t>
            </a:r>
            <a:r>
              <a:rPr lang="en-GB" dirty="0">
                <a:ea typeface="+mn-lt"/>
                <a:cs typeface="+mn-lt"/>
              </a:rPr>
              <a:t> </a:t>
            </a:r>
            <a:r>
              <a:rPr lang="en-GB" dirty="0" err="1">
                <a:ea typeface="+mn-lt"/>
                <a:cs typeface="+mn-lt"/>
              </a:rPr>
              <a:t>ar</a:t>
            </a:r>
            <a:r>
              <a:rPr lang="en-GB" dirty="0">
                <a:ea typeface="+mn-lt"/>
                <a:cs typeface="+mn-lt"/>
              </a:rPr>
              <a:t> </a:t>
            </a:r>
            <a:r>
              <a:rPr lang="en-GB" dirty="0" err="1">
                <a:ea typeface="+mn-lt"/>
                <a:cs typeface="+mn-lt"/>
              </a:rPr>
              <a:t>ymddiriedaeth</a:t>
            </a:r>
            <a:r>
              <a:rPr lang="en-GB" dirty="0">
                <a:ea typeface="+mn-lt"/>
                <a:cs typeface="+mn-lt"/>
              </a:rPr>
              <a:t> a </a:t>
            </a:r>
            <a:r>
              <a:rPr lang="en-GB" dirty="0" err="1">
                <a:ea typeface="+mn-lt"/>
                <a:cs typeface="+mn-lt"/>
              </a:rPr>
              <a:t>pharch</a:t>
            </a:r>
            <a:r>
              <a:rPr lang="en-GB" dirty="0">
                <a:ea typeface="+mn-lt"/>
                <a:cs typeface="+mn-lt"/>
              </a:rPr>
              <a:t> at </a:t>
            </a:r>
            <a:r>
              <a:rPr lang="en-GB" dirty="0" err="1">
                <a:ea typeface="+mn-lt"/>
                <a:cs typeface="+mn-lt"/>
              </a:rPr>
              <a:t>ei</a:t>
            </a:r>
            <a:r>
              <a:rPr lang="en-GB" dirty="0">
                <a:ea typeface="+mn-lt"/>
                <a:cs typeface="+mn-lt"/>
              </a:rPr>
              <a:t> </a:t>
            </a:r>
            <a:r>
              <a:rPr lang="en-GB" dirty="0" err="1">
                <a:ea typeface="+mn-lt"/>
                <a:cs typeface="+mn-lt"/>
              </a:rPr>
              <a:t>gilydd</a:t>
            </a:r>
            <a:endParaRPr lang="en-GB" dirty="0"/>
          </a:p>
          <a:p>
            <a:r>
              <a:rPr lang="en-GB" dirty="0" err="1">
                <a:ea typeface="+mn-lt"/>
                <a:cs typeface="+mn-lt"/>
              </a:rPr>
              <a:t>yn</a:t>
            </a:r>
            <a:r>
              <a:rPr lang="en-GB" dirty="0">
                <a:ea typeface="+mn-lt"/>
                <a:cs typeface="+mn-lt"/>
              </a:rPr>
              <a:t> </a:t>
            </a:r>
            <a:r>
              <a:rPr lang="en-GB" dirty="0" err="1">
                <a:ea typeface="+mn-lt"/>
                <a:cs typeface="+mn-lt"/>
              </a:rPr>
              <a:t>wynebu</a:t>
            </a:r>
            <a:r>
              <a:rPr lang="en-GB" dirty="0">
                <a:ea typeface="+mn-lt"/>
                <a:cs typeface="+mn-lt"/>
              </a:rPr>
              <a:t> </a:t>
            </a:r>
            <a:r>
              <a:rPr lang="en-GB" dirty="0" err="1">
                <a:ea typeface="+mn-lt"/>
                <a:cs typeface="+mn-lt"/>
              </a:rPr>
              <a:t>heriau</a:t>
            </a:r>
            <a:r>
              <a:rPr lang="en-GB" dirty="0">
                <a:ea typeface="+mn-lt"/>
                <a:cs typeface="+mn-lt"/>
              </a:rPr>
              <a:t> ac </a:t>
            </a:r>
            <a:r>
              <a:rPr lang="en-GB" dirty="0" err="1">
                <a:ea typeface="+mn-lt"/>
                <a:cs typeface="+mn-lt"/>
              </a:rPr>
              <a:t>yn</a:t>
            </a:r>
            <a:r>
              <a:rPr lang="en-GB" dirty="0">
                <a:ea typeface="+mn-lt"/>
                <a:cs typeface="+mn-lt"/>
              </a:rPr>
              <a:t> </a:t>
            </a:r>
            <a:r>
              <a:rPr lang="en-GB" dirty="0" err="1">
                <a:ea typeface="+mn-lt"/>
                <a:cs typeface="+mn-lt"/>
              </a:rPr>
              <a:t>eu</a:t>
            </a:r>
            <a:r>
              <a:rPr lang="en-GB" dirty="0">
                <a:ea typeface="+mn-lt"/>
                <a:cs typeface="+mn-lt"/>
              </a:rPr>
              <a:t> </a:t>
            </a:r>
            <a:r>
              <a:rPr lang="en-GB" dirty="0" err="1">
                <a:ea typeface="+mn-lt"/>
                <a:cs typeface="+mn-lt"/>
              </a:rPr>
              <a:t>goresgyn</a:t>
            </a:r>
            <a:endParaRPr lang="en-GB" dirty="0"/>
          </a:p>
          <a:p>
            <a:r>
              <a:rPr lang="en-GB" dirty="0" err="1">
                <a:ea typeface="+mn-lt"/>
                <a:cs typeface="+mn-lt"/>
              </a:rPr>
              <a:t>â’r</a:t>
            </a:r>
            <a:r>
              <a:rPr lang="en-GB" dirty="0">
                <a:ea typeface="+mn-lt"/>
                <a:cs typeface="+mn-lt"/>
              </a:rPr>
              <a:t> </a:t>
            </a:r>
            <a:r>
              <a:rPr lang="en-GB" dirty="0" err="1">
                <a:ea typeface="+mn-lt"/>
                <a:cs typeface="+mn-lt"/>
              </a:rPr>
              <a:t>sgiliau</a:t>
            </a:r>
            <a:r>
              <a:rPr lang="en-GB" dirty="0">
                <a:ea typeface="+mn-lt"/>
                <a:cs typeface="+mn-lt"/>
              </a:rPr>
              <a:t> </a:t>
            </a:r>
            <a:r>
              <a:rPr lang="en-GB" dirty="0" err="1">
                <a:ea typeface="+mn-lt"/>
                <a:cs typeface="+mn-lt"/>
              </a:rPr>
              <a:t>a’r</a:t>
            </a:r>
            <a:r>
              <a:rPr lang="en-GB" dirty="0">
                <a:ea typeface="+mn-lt"/>
                <a:cs typeface="+mn-lt"/>
              </a:rPr>
              <a:t> </a:t>
            </a:r>
            <a:r>
              <a:rPr lang="en-GB" dirty="0" err="1">
                <a:ea typeface="+mn-lt"/>
                <a:cs typeface="+mn-lt"/>
              </a:rPr>
              <a:t>wybodaeth</a:t>
            </a:r>
            <a:r>
              <a:rPr lang="en-GB" dirty="0">
                <a:ea typeface="+mn-lt"/>
                <a:cs typeface="+mn-lt"/>
              </a:rPr>
              <a:t> </a:t>
            </a:r>
            <a:r>
              <a:rPr lang="en-GB" dirty="0" err="1">
                <a:ea typeface="+mn-lt"/>
                <a:cs typeface="+mn-lt"/>
              </a:rPr>
              <a:t>sydd</a:t>
            </a:r>
            <a:r>
              <a:rPr lang="en-GB" dirty="0">
                <a:ea typeface="+mn-lt"/>
                <a:cs typeface="+mn-lt"/>
              </a:rPr>
              <a:t> </a:t>
            </a:r>
            <a:r>
              <a:rPr lang="en-GB" dirty="0" err="1">
                <a:ea typeface="+mn-lt"/>
                <a:cs typeface="+mn-lt"/>
              </a:rPr>
              <a:t>eu</a:t>
            </a:r>
            <a:r>
              <a:rPr lang="en-GB" dirty="0">
                <a:ea typeface="+mn-lt"/>
                <a:cs typeface="+mn-lt"/>
              </a:rPr>
              <a:t> </a:t>
            </a:r>
            <a:r>
              <a:rPr lang="en-GB" dirty="0" err="1">
                <a:ea typeface="+mn-lt"/>
                <a:cs typeface="+mn-lt"/>
              </a:rPr>
              <a:t>hangen</a:t>
            </a:r>
            <a:r>
              <a:rPr lang="en-GB" dirty="0">
                <a:ea typeface="+mn-lt"/>
                <a:cs typeface="+mn-lt"/>
              </a:rPr>
              <a:t> </a:t>
            </a:r>
            <a:r>
              <a:rPr lang="en-GB" dirty="0" err="1">
                <a:ea typeface="+mn-lt"/>
                <a:cs typeface="+mn-lt"/>
              </a:rPr>
              <a:t>i</a:t>
            </a:r>
            <a:r>
              <a:rPr lang="en-GB" dirty="0">
                <a:ea typeface="+mn-lt"/>
                <a:cs typeface="+mn-lt"/>
              </a:rPr>
              <a:t> </a:t>
            </a:r>
            <a:r>
              <a:rPr lang="en-GB" dirty="0" err="1">
                <a:ea typeface="+mn-lt"/>
                <a:cs typeface="+mn-lt"/>
              </a:rPr>
              <a:t>ddelio</a:t>
            </a:r>
            <a:r>
              <a:rPr lang="en-GB" dirty="0">
                <a:ea typeface="+mn-lt"/>
                <a:cs typeface="+mn-lt"/>
              </a:rPr>
              <a:t> </a:t>
            </a:r>
            <a:r>
              <a:rPr lang="en-GB" dirty="0" err="1">
                <a:ea typeface="+mn-lt"/>
                <a:cs typeface="+mn-lt"/>
              </a:rPr>
              <a:t>â’u</a:t>
            </a:r>
            <a:r>
              <a:rPr lang="en-GB" dirty="0">
                <a:ea typeface="+mn-lt"/>
                <a:cs typeface="+mn-lt"/>
              </a:rPr>
              <a:t> </a:t>
            </a:r>
            <a:r>
              <a:rPr lang="en-GB" dirty="0" err="1">
                <a:ea typeface="+mn-lt"/>
                <a:cs typeface="+mn-lt"/>
              </a:rPr>
              <a:t>bywyd</a:t>
            </a:r>
            <a:r>
              <a:rPr lang="en-GB" dirty="0">
                <a:ea typeface="+mn-lt"/>
                <a:cs typeface="+mn-lt"/>
              </a:rPr>
              <a:t> </a:t>
            </a:r>
            <a:r>
              <a:rPr lang="en-GB" dirty="0" err="1">
                <a:ea typeface="+mn-lt"/>
                <a:cs typeface="+mn-lt"/>
              </a:rPr>
              <a:t>pob</a:t>
            </a:r>
            <a:r>
              <a:rPr lang="en-GB" dirty="0">
                <a:ea typeface="+mn-lt"/>
                <a:cs typeface="+mn-lt"/>
              </a:rPr>
              <a:t> </a:t>
            </a:r>
            <a:r>
              <a:rPr lang="en-GB" dirty="0" err="1">
                <a:ea typeface="+mn-lt"/>
                <a:cs typeface="+mn-lt"/>
              </a:rPr>
              <a:t>dydd</a:t>
            </a:r>
            <a:r>
              <a:rPr lang="en-GB" dirty="0">
                <a:ea typeface="+mn-lt"/>
                <a:cs typeface="+mn-lt"/>
              </a:rPr>
              <a:t> mor </a:t>
            </a:r>
            <a:r>
              <a:rPr lang="en-GB" dirty="0" err="1">
                <a:ea typeface="+mn-lt"/>
                <a:cs typeface="+mn-lt"/>
              </a:rPr>
              <a:t>annibynnol</a:t>
            </a:r>
            <a:r>
              <a:rPr lang="en-GB" dirty="0">
                <a:ea typeface="+mn-lt"/>
                <a:cs typeface="+mn-lt"/>
              </a:rPr>
              <a:t> ag y </a:t>
            </a:r>
            <a:r>
              <a:rPr lang="en-GB" dirty="0" err="1">
                <a:ea typeface="+mn-lt"/>
                <a:cs typeface="+mn-lt"/>
              </a:rPr>
              <a:t>gallan</a:t>
            </a:r>
            <a:r>
              <a:rPr lang="en-GB" dirty="0">
                <a:ea typeface="+mn-lt"/>
                <a:cs typeface="+mn-lt"/>
              </a:rPr>
              <a:t> </a:t>
            </a:r>
            <a:r>
              <a:rPr lang="en-GB" dirty="0" err="1">
                <a:ea typeface="+mn-lt"/>
                <a:cs typeface="+mn-lt"/>
              </a:rPr>
              <a:t>nhw</a:t>
            </a:r>
            <a:endParaRPr lang="en-GB" dirty="0"/>
          </a:p>
          <a:p>
            <a:r>
              <a:rPr lang="en-GB" dirty="0">
                <a:ea typeface="+mn-lt"/>
                <a:cs typeface="+mn-lt"/>
              </a:rPr>
              <a:t>ac </a:t>
            </a:r>
            <a:r>
              <a:rPr lang="en-GB" dirty="0" err="1">
                <a:ea typeface="+mn-lt"/>
                <a:cs typeface="+mn-lt"/>
              </a:rPr>
              <a:t>s</a:t>
            </a:r>
            <a:r>
              <a:rPr lang="en-GB" b="1" dirty="0" err="1">
                <a:ea typeface="+mn-lt"/>
                <a:cs typeface="+mn-lt"/>
              </a:rPr>
              <a:t>y’n</a:t>
            </a:r>
            <a:r>
              <a:rPr lang="en-GB" b="1" dirty="0">
                <a:ea typeface="+mn-lt"/>
                <a:cs typeface="+mn-lt"/>
              </a:rPr>
              <a:t> </a:t>
            </a:r>
            <a:r>
              <a:rPr lang="en-GB" b="1" dirty="0" err="1">
                <a:ea typeface="+mn-lt"/>
                <a:cs typeface="+mn-lt"/>
              </a:rPr>
              <a:t>barod</a:t>
            </a:r>
            <a:r>
              <a:rPr lang="en-GB" b="1" dirty="0">
                <a:ea typeface="+mn-lt"/>
                <a:cs typeface="+mn-lt"/>
              </a:rPr>
              <a:t> </a:t>
            </a:r>
            <a:r>
              <a:rPr lang="en-GB" b="1" dirty="0" err="1">
                <a:ea typeface="+mn-lt"/>
                <a:cs typeface="+mn-lt"/>
              </a:rPr>
              <a:t>i</a:t>
            </a:r>
            <a:r>
              <a:rPr lang="en-GB" b="1" dirty="0">
                <a:ea typeface="+mn-lt"/>
                <a:cs typeface="+mn-lt"/>
              </a:rPr>
              <a:t> </a:t>
            </a:r>
            <a:r>
              <a:rPr lang="en-GB" b="1" dirty="0" err="1">
                <a:ea typeface="+mn-lt"/>
                <a:cs typeface="+mn-lt"/>
              </a:rPr>
              <a:t>fyw</a:t>
            </a:r>
            <a:r>
              <a:rPr lang="en-GB" b="1" dirty="0">
                <a:ea typeface="+mn-lt"/>
                <a:cs typeface="+mn-lt"/>
              </a:rPr>
              <a:t> </a:t>
            </a:r>
            <a:r>
              <a:rPr lang="en-GB" b="1" dirty="0" err="1">
                <a:ea typeface="+mn-lt"/>
                <a:cs typeface="+mn-lt"/>
              </a:rPr>
              <a:t>bywyd</a:t>
            </a:r>
            <a:r>
              <a:rPr lang="en-GB" b="1" dirty="0">
                <a:ea typeface="+mn-lt"/>
                <a:cs typeface="+mn-lt"/>
              </a:rPr>
              <a:t> </a:t>
            </a:r>
            <a:r>
              <a:rPr lang="en-GB" b="1" dirty="0" err="1">
                <a:ea typeface="+mn-lt"/>
                <a:cs typeface="+mn-lt"/>
              </a:rPr>
              <a:t>cyflawn</a:t>
            </a:r>
            <a:r>
              <a:rPr lang="en-GB" b="1" dirty="0">
                <a:ea typeface="+mn-lt"/>
                <a:cs typeface="+mn-lt"/>
              </a:rPr>
              <a:t> </a:t>
            </a:r>
            <a:r>
              <a:rPr lang="en-GB" b="1" dirty="0" err="1">
                <a:ea typeface="+mn-lt"/>
                <a:cs typeface="+mn-lt"/>
              </a:rPr>
              <a:t>fel</a:t>
            </a:r>
            <a:r>
              <a:rPr lang="en-GB" b="1" dirty="0">
                <a:ea typeface="+mn-lt"/>
                <a:cs typeface="+mn-lt"/>
              </a:rPr>
              <a:t> </a:t>
            </a:r>
            <a:r>
              <a:rPr lang="en-GB" b="1" dirty="0" err="1">
                <a:ea typeface="+mn-lt"/>
                <a:cs typeface="+mn-lt"/>
              </a:rPr>
              <a:t>aelodau</a:t>
            </a:r>
            <a:r>
              <a:rPr lang="en-GB" b="1" dirty="0">
                <a:ea typeface="+mn-lt"/>
                <a:cs typeface="+mn-lt"/>
              </a:rPr>
              <a:t> </a:t>
            </a:r>
            <a:r>
              <a:rPr lang="en-GB" b="1" dirty="0" err="1">
                <a:ea typeface="+mn-lt"/>
                <a:cs typeface="+mn-lt"/>
              </a:rPr>
              <a:t>gwerthfawr</a:t>
            </a:r>
            <a:r>
              <a:rPr lang="en-GB" b="1" dirty="0">
                <a:ea typeface="+mn-lt"/>
                <a:cs typeface="+mn-lt"/>
              </a:rPr>
              <a:t> o </a:t>
            </a:r>
            <a:r>
              <a:rPr lang="en-GB" b="1" dirty="0" err="1">
                <a:ea typeface="+mn-lt"/>
                <a:cs typeface="+mn-lt"/>
              </a:rPr>
              <a:t>gymdeithas</a:t>
            </a:r>
            <a:endParaRPr lang="en-GB" dirty="0"/>
          </a:p>
          <a:p>
            <a:pPr algn="l">
              <a:buFont typeface="Arial" panose="020B0604020202020204" pitchFamily="34" charset="0"/>
              <a:buChar char="•"/>
            </a:pPr>
            <a:endParaRPr lang="en-GB" dirty="0">
              <a:solidFill>
                <a:srgbClr val="1F1F1F"/>
              </a:solidFill>
              <a:latin typeface="Arial"/>
              <a:cs typeface="Arial"/>
            </a:endParaRPr>
          </a:p>
          <a:p>
            <a:endParaRPr lang="en-GB" dirty="0"/>
          </a:p>
        </p:txBody>
      </p:sp>
      <p:pic>
        <p:nvPicPr>
          <p:cNvPr id="4" name="Picture 4" descr="A picture containing stationary, businesscard, envelope&#10;&#10;Description automatically generated">
            <a:extLst>
              <a:ext uri="{FF2B5EF4-FFF2-40B4-BE49-F238E27FC236}">
                <a16:creationId xmlns:a16="http://schemas.microsoft.com/office/drawing/2014/main" id="{412BF0C0-BD0F-E7AB-2D70-0E1C906DB90B}"/>
              </a:ext>
            </a:extLst>
          </p:cNvPr>
          <p:cNvPicPr>
            <a:picLocks noChangeAspect="1"/>
          </p:cNvPicPr>
          <p:nvPr/>
        </p:nvPicPr>
        <p:blipFill>
          <a:blip r:embed="rId2"/>
          <a:stretch>
            <a:fillRect/>
          </a:stretch>
        </p:blipFill>
        <p:spPr>
          <a:xfrm>
            <a:off x="10645011" y="5656997"/>
            <a:ext cx="1315474" cy="1005458"/>
          </a:xfrm>
          <a:prstGeom prst="rect">
            <a:avLst/>
          </a:prstGeom>
        </p:spPr>
      </p:pic>
    </p:spTree>
    <p:extLst>
      <p:ext uri="{BB962C8B-B14F-4D97-AF65-F5344CB8AC3E}">
        <p14:creationId xmlns:p14="http://schemas.microsoft.com/office/powerpoint/2010/main" val="22208242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42FAC2-D96D-490F-ADB9-E39F335950C9}"/>
              </a:ext>
            </a:extLst>
          </p:cNvPr>
          <p:cNvSpPr>
            <a:spLocks noGrp="1"/>
          </p:cNvSpPr>
          <p:nvPr>
            <p:ph type="title"/>
          </p:nvPr>
        </p:nvSpPr>
        <p:spPr/>
        <p:txBody>
          <a:bodyPr/>
          <a:lstStyle/>
          <a:p>
            <a:r>
              <a:rPr lang="en-GB" dirty="0"/>
              <a:t>curriculum </a:t>
            </a:r>
          </a:p>
        </p:txBody>
      </p:sp>
      <p:sp>
        <p:nvSpPr>
          <p:cNvPr id="3" name="Content Placeholder 2">
            <a:extLst>
              <a:ext uri="{FF2B5EF4-FFF2-40B4-BE49-F238E27FC236}">
                <a16:creationId xmlns:a16="http://schemas.microsoft.com/office/drawing/2014/main" id="{E3BA63A6-7202-4BC9-B057-55FF0ADFBFF5}"/>
              </a:ext>
            </a:extLst>
          </p:cNvPr>
          <p:cNvSpPr>
            <a:spLocks noGrp="1"/>
          </p:cNvSpPr>
          <p:nvPr>
            <p:ph idx="1"/>
          </p:nvPr>
        </p:nvSpPr>
        <p:spPr>
          <a:xfrm>
            <a:off x="443461" y="2238671"/>
            <a:ext cx="5352032" cy="2198500"/>
          </a:xfrm>
        </p:spPr>
        <p:txBody>
          <a:bodyPr vert="horz" lIns="91440" tIns="45720" rIns="91440" bIns="45720" rtlCol="0" anchor="t">
            <a:normAutofit/>
          </a:bodyPr>
          <a:lstStyle/>
          <a:p>
            <a:pPr marL="0" indent="0">
              <a:buNone/>
            </a:pPr>
            <a:r>
              <a:rPr lang="en-GB" sz="3600" dirty="0">
                <a:solidFill>
                  <a:srgbClr val="2C2E35"/>
                </a:solidFill>
                <a:latin typeface="Arial" panose="020B0604020202020204" pitchFamily="34" charset="0"/>
                <a:cs typeface="Arial" panose="020B0604020202020204" pitchFamily="34" charset="0"/>
              </a:rPr>
              <a:t>What do you want to see</a:t>
            </a:r>
          </a:p>
          <a:p>
            <a:pPr marL="0" indent="0">
              <a:buNone/>
            </a:pPr>
            <a:r>
              <a:rPr lang="en-GB" sz="3600" dirty="0">
                <a:solidFill>
                  <a:srgbClr val="2C2E35"/>
                </a:solidFill>
                <a:latin typeface="Arial" panose="020B0604020202020204" pitchFamily="34" charset="0"/>
                <a:cs typeface="Arial" panose="020B0604020202020204" pitchFamily="34" charset="0"/>
              </a:rPr>
              <a:t> in a </a:t>
            </a:r>
            <a:r>
              <a:rPr lang="en-GB" sz="3600" dirty="0">
                <a:solidFill>
                  <a:schemeClr val="accent1"/>
                </a:solidFill>
                <a:latin typeface="Arial" panose="020B0604020202020204" pitchFamily="34" charset="0"/>
                <a:cs typeface="Arial" panose="020B0604020202020204" pitchFamily="34" charset="0"/>
              </a:rPr>
              <a:t>maths</a:t>
            </a:r>
            <a:r>
              <a:rPr lang="en-GB" sz="3600" dirty="0">
                <a:solidFill>
                  <a:srgbClr val="2C2E35"/>
                </a:solidFill>
                <a:latin typeface="Arial" panose="020B0604020202020204" pitchFamily="34" charset="0"/>
                <a:cs typeface="Arial" panose="020B0604020202020204" pitchFamily="34" charset="0"/>
              </a:rPr>
              <a:t> curriculum? </a:t>
            </a:r>
            <a:endParaRPr lang="en-US" sz="3600" dirty="0">
              <a:latin typeface="Arial" panose="020B0604020202020204" pitchFamily="34" charset="0"/>
              <a:cs typeface="Arial" panose="020B0604020202020204" pitchFamily="34" charset="0"/>
            </a:endParaRPr>
          </a:p>
          <a:p>
            <a:pPr marL="0" indent="0">
              <a:buNone/>
            </a:pPr>
            <a:endParaRPr lang="en-GB" sz="2800" dirty="0">
              <a:solidFill>
                <a:srgbClr val="2C2E35"/>
              </a:solidFill>
              <a:latin typeface="arial"/>
              <a:cs typeface="arial"/>
            </a:endParaRPr>
          </a:p>
        </p:txBody>
      </p:sp>
      <p:pic>
        <p:nvPicPr>
          <p:cNvPr id="5" name="Picture 2" descr="Logo&#10;&#10;Description automatically generated">
            <a:extLst>
              <a:ext uri="{FF2B5EF4-FFF2-40B4-BE49-F238E27FC236}">
                <a16:creationId xmlns:a16="http://schemas.microsoft.com/office/drawing/2014/main" id="{66932886-C7EE-4C58-BEED-B4378587B06F}"/>
              </a:ext>
            </a:extLst>
          </p:cNvPr>
          <p:cNvPicPr>
            <a:picLocks noChangeAspect="1"/>
          </p:cNvPicPr>
          <p:nvPr/>
        </p:nvPicPr>
        <p:blipFill>
          <a:blip r:embed="rId3"/>
          <a:stretch>
            <a:fillRect/>
          </a:stretch>
        </p:blipFill>
        <p:spPr>
          <a:xfrm>
            <a:off x="-53973" y="5576840"/>
            <a:ext cx="12244382" cy="1284382"/>
          </a:xfrm>
          <a:prstGeom prst="rect">
            <a:avLst/>
          </a:prstGeom>
        </p:spPr>
      </p:pic>
      <p:pic>
        <p:nvPicPr>
          <p:cNvPr id="1026" name="Picture 2" descr="See the source image">
            <a:extLst>
              <a:ext uri="{FF2B5EF4-FFF2-40B4-BE49-F238E27FC236}">
                <a16:creationId xmlns:a16="http://schemas.microsoft.com/office/drawing/2014/main" id="{EA7B6919-DF52-A0E4-C52C-E3B9495CC00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88378" y="2238671"/>
            <a:ext cx="5172075" cy="3248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0757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AC8D53-2284-68F7-6F75-EAE66A6EE644}"/>
            </a:ext>
          </a:extLst>
        </p:cNvPr>
        <p:cNvGrpSpPr/>
        <p:nvPr/>
      </p:nvGrpSpPr>
      <p:grpSpPr>
        <a:xfrm>
          <a:off x="0" y="0"/>
          <a:ext cx="0" cy="0"/>
          <a:chOff x="0" y="0"/>
          <a:chExt cx="0" cy="0"/>
        </a:xfrm>
      </p:grpSpPr>
      <p:pic>
        <p:nvPicPr>
          <p:cNvPr id="2" name="Picture 2" descr="Logo">
            <a:extLst>
              <a:ext uri="{FF2B5EF4-FFF2-40B4-BE49-F238E27FC236}">
                <a16:creationId xmlns:a16="http://schemas.microsoft.com/office/drawing/2014/main" id="{33AA6DC5-F328-DE7D-7D66-8710F98DA312}"/>
              </a:ext>
            </a:extLst>
          </p:cNvPr>
          <p:cNvPicPr>
            <a:picLocks noChangeAspect="1"/>
          </p:cNvPicPr>
          <p:nvPr/>
        </p:nvPicPr>
        <p:blipFill>
          <a:blip r:embed="rId3"/>
          <a:stretch>
            <a:fillRect/>
          </a:stretch>
        </p:blipFill>
        <p:spPr>
          <a:xfrm>
            <a:off x="-6348" y="5584777"/>
            <a:ext cx="12196757" cy="1276445"/>
          </a:xfrm>
          <a:prstGeom prst="rect">
            <a:avLst/>
          </a:prstGeom>
        </p:spPr>
      </p:pic>
      <p:sp>
        <p:nvSpPr>
          <p:cNvPr id="3" name="TextBox 2">
            <a:extLst>
              <a:ext uri="{FF2B5EF4-FFF2-40B4-BE49-F238E27FC236}">
                <a16:creationId xmlns:a16="http://schemas.microsoft.com/office/drawing/2014/main" id="{4A42BA07-27E4-CD7F-3AD4-174CA2D5E01C}"/>
              </a:ext>
            </a:extLst>
          </p:cNvPr>
          <p:cNvSpPr txBox="1"/>
          <p:nvPr/>
        </p:nvSpPr>
        <p:spPr>
          <a:xfrm>
            <a:off x="780014" y="4992261"/>
            <a:ext cx="7910581" cy="369332"/>
          </a:xfrm>
          <a:prstGeom prst="rect">
            <a:avLst/>
          </a:prstGeom>
          <a:noFill/>
        </p:spPr>
        <p:txBody>
          <a:bodyPr wrap="square" lIns="91440" tIns="45720" rIns="91440" bIns="45720" anchor="t">
            <a:spAutoFit/>
          </a:bodyPr>
          <a:lstStyle/>
          <a:p>
            <a:r>
              <a:rPr lang="en-GB" dirty="0">
                <a:ea typeface="+mn-lt"/>
                <a:cs typeface="+mn-lt"/>
                <a:hlinkClick r:id="rId4"/>
              </a:rPr>
              <a:t>Secondary Mathematics: Planning - Home (sharepoint.com)</a:t>
            </a:r>
            <a:endParaRPr lang="en-US" dirty="0"/>
          </a:p>
        </p:txBody>
      </p:sp>
      <p:pic>
        <p:nvPicPr>
          <p:cNvPr id="4" name="Picture 3">
            <a:extLst>
              <a:ext uri="{FF2B5EF4-FFF2-40B4-BE49-F238E27FC236}">
                <a16:creationId xmlns:a16="http://schemas.microsoft.com/office/drawing/2014/main" id="{6A3892FC-9DA9-AB5B-3816-481242E9915D}"/>
              </a:ext>
            </a:extLst>
          </p:cNvPr>
          <p:cNvPicPr>
            <a:picLocks noChangeAspect="1"/>
          </p:cNvPicPr>
          <p:nvPr/>
        </p:nvPicPr>
        <p:blipFill rotWithShape="1">
          <a:blip r:embed="rId5"/>
          <a:srcRect l="404" t="12186" r="-1245" b="19185"/>
          <a:stretch/>
        </p:blipFill>
        <p:spPr>
          <a:xfrm>
            <a:off x="1481743" y="354690"/>
            <a:ext cx="9954491" cy="4516451"/>
          </a:xfrm>
          <a:prstGeom prst="rect">
            <a:avLst/>
          </a:prstGeom>
        </p:spPr>
      </p:pic>
    </p:spTree>
    <p:extLst>
      <p:ext uri="{BB962C8B-B14F-4D97-AF65-F5344CB8AC3E}">
        <p14:creationId xmlns:p14="http://schemas.microsoft.com/office/powerpoint/2010/main" val="22566399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hlinkClick r:id="rId3"/>
          </p:cNvPr>
          <p:cNvPicPr>
            <a:picLocks noChangeAspect="1"/>
          </p:cNvPicPr>
          <p:nvPr/>
        </p:nvPicPr>
        <p:blipFill rotWithShape="1">
          <a:blip r:embed="rId4"/>
          <a:srcRect l="13243" t="12670" r="11752" b="12329"/>
          <a:stretch/>
        </p:blipFill>
        <p:spPr>
          <a:xfrm>
            <a:off x="1364927" y="1371599"/>
            <a:ext cx="9759142" cy="5486401"/>
          </a:xfrm>
          <a:prstGeom prst="rect">
            <a:avLst/>
          </a:prstGeom>
        </p:spPr>
      </p:pic>
      <p:sp>
        <p:nvSpPr>
          <p:cNvPr id="2" name="Title 1">
            <a:extLst>
              <a:ext uri="{FF2B5EF4-FFF2-40B4-BE49-F238E27FC236}">
                <a16:creationId xmlns:a16="http://schemas.microsoft.com/office/drawing/2014/main" id="{0A532CA7-83C5-4268-8D8A-ADB5BA6B60C0}"/>
              </a:ext>
            </a:extLst>
          </p:cNvPr>
          <p:cNvSpPr txBox="1">
            <a:spLocks/>
          </p:cNvSpPr>
          <p:nvPr/>
        </p:nvSpPr>
        <p:spPr>
          <a:xfrm>
            <a:off x="2895600" y="764373"/>
            <a:ext cx="8610600" cy="1293028"/>
          </a:xfrm>
          <a:prstGeom prst="rect">
            <a:avLst/>
          </a:prstGeom>
        </p:spPr>
        <p:txBody>
          <a:bodyPr lIns="91440" tIns="45720" rIns="91440" bIns="45720" anchor="t"/>
          <a:lst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a:lstStyle>
          <a:p>
            <a:r>
              <a:rPr lang="en-GB" dirty="0" err="1"/>
              <a:t>CfW</a:t>
            </a:r>
            <a:endParaRPr lang="en-GB" dirty="0"/>
          </a:p>
        </p:txBody>
      </p:sp>
      <p:sp>
        <p:nvSpPr>
          <p:cNvPr id="5" name="TextBox 4">
            <a:extLst>
              <a:ext uri="{FF2B5EF4-FFF2-40B4-BE49-F238E27FC236}">
                <a16:creationId xmlns:a16="http://schemas.microsoft.com/office/drawing/2014/main" id="{2031A28D-5EF0-4436-B298-8C5CE3FCBF7B}"/>
              </a:ext>
            </a:extLst>
          </p:cNvPr>
          <p:cNvSpPr txBox="1"/>
          <p:nvPr/>
        </p:nvSpPr>
        <p:spPr>
          <a:xfrm>
            <a:off x="2022520" y="3745467"/>
            <a:ext cx="9483680" cy="369332"/>
          </a:xfrm>
          <a:prstGeom prst="rect">
            <a:avLst/>
          </a:prstGeom>
          <a:noFill/>
        </p:spPr>
        <p:txBody>
          <a:bodyPr wrap="square">
            <a:spAutoFit/>
          </a:bodyPr>
          <a:lstStyle/>
          <a:p>
            <a:r>
              <a:rPr lang="en-GB" dirty="0">
                <a:hlinkClick r:id="rId3"/>
              </a:rPr>
              <a:t>https://hwb.gov.wales/curriculum-for-wales/mathematics-and-numeracy/</a:t>
            </a:r>
            <a:endParaRPr lang="en-GB" dirty="0"/>
          </a:p>
        </p:txBody>
      </p:sp>
    </p:spTree>
    <p:extLst>
      <p:ext uri="{BB962C8B-B14F-4D97-AF65-F5344CB8AC3E}">
        <p14:creationId xmlns:p14="http://schemas.microsoft.com/office/powerpoint/2010/main" val="3823802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hlinkClick r:id="rId3"/>
          </p:cNvPr>
          <p:cNvPicPr>
            <a:picLocks noChangeAspect="1"/>
          </p:cNvPicPr>
          <p:nvPr/>
        </p:nvPicPr>
        <p:blipFill rotWithShape="1">
          <a:blip r:embed="rId4"/>
          <a:srcRect l="12731" t="9489" r="13668" b="14148"/>
          <a:stretch/>
        </p:blipFill>
        <p:spPr>
          <a:xfrm>
            <a:off x="1929938" y="1271848"/>
            <a:ext cx="9576262" cy="5586152"/>
          </a:xfrm>
          <a:prstGeom prst="rect">
            <a:avLst/>
          </a:prstGeom>
        </p:spPr>
      </p:pic>
      <p:sp>
        <p:nvSpPr>
          <p:cNvPr id="3" name="Title 1">
            <a:extLst>
              <a:ext uri="{FF2B5EF4-FFF2-40B4-BE49-F238E27FC236}">
                <a16:creationId xmlns:a16="http://schemas.microsoft.com/office/drawing/2014/main" id="{455AEC67-7562-CACB-0697-8E511A786E25}"/>
              </a:ext>
            </a:extLst>
          </p:cNvPr>
          <p:cNvSpPr txBox="1">
            <a:spLocks/>
          </p:cNvSpPr>
          <p:nvPr/>
        </p:nvSpPr>
        <p:spPr>
          <a:xfrm>
            <a:off x="2895600" y="764373"/>
            <a:ext cx="8610600" cy="1293028"/>
          </a:xfrm>
          <a:prstGeom prst="rect">
            <a:avLst/>
          </a:prstGeom>
        </p:spPr>
        <p:txBody>
          <a:bodyPr lIns="91440" tIns="45720" rIns="91440" bIns="45720" anchor="t"/>
          <a:lst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a:lstStyle>
          <a:p>
            <a:r>
              <a:rPr lang="en-GB" dirty="0"/>
              <a:t>CIG</a:t>
            </a:r>
          </a:p>
        </p:txBody>
      </p:sp>
      <p:sp>
        <p:nvSpPr>
          <p:cNvPr id="5" name="TextBox 4">
            <a:extLst>
              <a:ext uri="{FF2B5EF4-FFF2-40B4-BE49-F238E27FC236}">
                <a16:creationId xmlns:a16="http://schemas.microsoft.com/office/drawing/2014/main" id="{38BAC219-0FE0-02AD-41E0-D26B3E2FC24F}"/>
              </a:ext>
            </a:extLst>
          </p:cNvPr>
          <p:cNvSpPr txBox="1"/>
          <p:nvPr/>
        </p:nvSpPr>
        <p:spPr>
          <a:xfrm>
            <a:off x="2712612" y="3710110"/>
            <a:ext cx="9148829" cy="369332"/>
          </a:xfrm>
          <a:prstGeom prst="rect">
            <a:avLst/>
          </a:prstGeom>
          <a:noFill/>
        </p:spPr>
        <p:txBody>
          <a:bodyPr wrap="square">
            <a:spAutoFit/>
          </a:bodyPr>
          <a:lstStyle/>
          <a:p>
            <a:r>
              <a:rPr lang="en-GB" dirty="0">
                <a:hlinkClick r:id="rId3"/>
              </a:rPr>
              <a:t>https://hwb.gov.wales/cwricwlwm-i-gymru/mathemateg-a-rhifedd/</a:t>
            </a:r>
            <a:endParaRPr lang="en-GB" dirty="0"/>
          </a:p>
        </p:txBody>
      </p:sp>
    </p:spTree>
    <p:extLst>
      <p:ext uri="{BB962C8B-B14F-4D97-AF65-F5344CB8AC3E}">
        <p14:creationId xmlns:p14="http://schemas.microsoft.com/office/powerpoint/2010/main" val="37690222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Graphical user interface, text, website&#10;&#10;Description automatically generated">
            <a:extLst>
              <a:ext uri="{FF2B5EF4-FFF2-40B4-BE49-F238E27FC236}">
                <a16:creationId xmlns:a16="http://schemas.microsoft.com/office/drawing/2014/main" id="{0B370FA0-F9E4-45D0-B8F2-526E1D867E7E}"/>
              </a:ext>
            </a:extLst>
          </p:cNvPr>
          <p:cNvPicPr>
            <a:picLocks noChangeAspect="1"/>
          </p:cNvPicPr>
          <p:nvPr/>
        </p:nvPicPr>
        <p:blipFill rotWithShape="1">
          <a:blip r:embed="rId3"/>
          <a:srcRect l="13352" t="37508" r="31323" b="11688"/>
          <a:stretch>
            <a:fillRect/>
          </a:stretch>
        </p:blipFill>
        <p:spPr>
          <a:xfrm>
            <a:off x="5933" y="1043940"/>
            <a:ext cx="5761660" cy="3540474"/>
          </a:xfrm>
          <a:prstGeom prst="rect">
            <a:avLst/>
          </a:prstGeom>
        </p:spPr>
      </p:pic>
      <p:sp>
        <p:nvSpPr>
          <p:cNvPr id="5" name="Arrow: Left 4">
            <a:extLst>
              <a:ext uri="{FF2B5EF4-FFF2-40B4-BE49-F238E27FC236}">
                <a16:creationId xmlns:a16="http://schemas.microsoft.com/office/drawing/2014/main" id="{6723547C-A826-44A7-B777-983C20F71732}"/>
              </a:ext>
            </a:extLst>
          </p:cNvPr>
          <p:cNvSpPr/>
          <p:nvPr/>
        </p:nvSpPr>
        <p:spPr>
          <a:xfrm>
            <a:off x="2561893" y="3642360"/>
            <a:ext cx="707087" cy="28194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2" descr="Graphical user interface, text, website&#10;&#10;Description automatically generated">
            <a:extLst>
              <a:ext uri="{FF2B5EF4-FFF2-40B4-BE49-F238E27FC236}">
                <a16:creationId xmlns:a16="http://schemas.microsoft.com/office/drawing/2014/main" id="{FF2DE5E4-1D1C-D983-2155-73C2FC2C3271}"/>
              </a:ext>
            </a:extLst>
          </p:cNvPr>
          <p:cNvPicPr>
            <a:picLocks noChangeAspect="1"/>
          </p:cNvPicPr>
          <p:nvPr/>
        </p:nvPicPr>
        <p:blipFill rotWithShape="1">
          <a:blip r:embed="rId4"/>
          <a:srcRect l="13511" t="37807" r="30923" b="16912"/>
          <a:stretch>
            <a:fillRect/>
          </a:stretch>
        </p:blipFill>
        <p:spPr>
          <a:xfrm>
            <a:off x="6015191" y="1043941"/>
            <a:ext cx="5925350" cy="3238500"/>
          </a:xfrm>
          <a:prstGeom prst="rect">
            <a:avLst/>
          </a:prstGeom>
        </p:spPr>
      </p:pic>
      <p:sp>
        <p:nvSpPr>
          <p:cNvPr id="4" name="Arrow: Left 3">
            <a:extLst>
              <a:ext uri="{FF2B5EF4-FFF2-40B4-BE49-F238E27FC236}">
                <a16:creationId xmlns:a16="http://schemas.microsoft.com/office/drawing/2014/main" id="{224E3AFB-2E50-7F16-A8DB-A22DD1AEDD9B}"/>
              </a:ext>
            </a:extLst>
          </p:cNvPr>
          <p:cNvSpPr/>
          <p:nvPr/>
        </p:nvSpPr>
        <p:spPr>
          <a:xfrm>
            <a:off x="8270779" y="3695700"/>
            <a:ext cx="707087" cy="28194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209416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Graphical user interface, text, website&#10;&#10;Description automatically generated">
            <a:extLst>
              <a:ext uri="{FF2B5EF4-FFF2-40B4-BE49-F238E27FC236}">
                <a16:creationId xmlns:a16="http://schemas.microsoft.com/office/drawing/2014/main" id="{84CBFC90-A25D-415E-A2B1-79CC2505622C}"/>
              </a:ext>
            </a:extLst>
          </p:cNvPr>
          <p:cNvPicPr>
            <a:picLocks noChangeAspect="1"/>
          </p:cNvPicPr>
          <p:nvPr/>
        </p:nvPicPr>
        <p:blipFill rotWithShape="1">
          <a:blip r:embed="rId3"/>
          <a:srcRect l="13230" t="37222" r="30865" b="9467"/>
          <a:stretch>
            <a:fillRect/>
          </a:stretch>
        </p:blipFill>
        <p:spPr>
          <a:xfrm>
            <a:off x="6252511" y="213360"/>
            <a:ext cx="5671034" cy="3627120"/>
          </a:xfrm>
          <a:prstGeom prst="rect">
            <a:avLst/>
          </a:prstGeom>
        </p:spPr>
      </p:pic>
      <p:sp>
        <p:nvSpPr>
          <p:cNvPr id="5" name="Arrow: Left 4">
            <a:extLst>
              <a:ext uri="{FF2B5EF4-FFF2-40B4-BE49-F238E27FC236}">
                <a16:creationId xmlns:a16="http://schemas.microsoft.com/office/drawing/2014/main" id="{0C2E387A-BCF4-4AB1-A69F-2BE84AFEE665}"/>
              </a:ext>
            </a:extLst>
          </p:cNvPr>
          <p:cNvSpPr/>
          <p:nvPr/>
        </p:nvSpPr>
        <p:spPr>
          <a:xfrm>
            <a:off x="8275320" y="3017520"/>
            <a:ext cx="617892" cy="294172"/>
          </a:xfrm>
          <a:prstGeom prst="leftArrow">
            <a:avLst/>
          </a:prstGeom>
          <a:solidFill>
            <a:srgbClr val="ED7D3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3" descr="Graphical user interface, text, website&#10;&#10;Description automatically generated">
            <a:extLst>
              <a:ext uri="{FF2B5EF4-FFF2-40B4-BE49-F238E27FC236}">
                <a16:creationId xmlns:a16="http://schemas.microsoft.com/office/drawing/2014/main" id="{B76B8BEB-C118-FEB0-1B20-E460E225AEFA}"/>
              </a:ext>
            </a:extLst>
          </p:cNvPr>
          <p:cNvPicPr>
            <a:picLocks noChangeAspect="1"/>
          </p:cNvPicPr>
          <p:nvPr/>
        </p:nvPicPr>
        <p:blipFill rotWithShape="1">
          <a:blip r:embed="rId4"/>
          <a:srcRect l="13194" t="32996" r="30864" b="16979"/>
          <a:stretch>
            <a:fillRect/>
          </a:stretch>
        </p:blipFill>
        <p:spPr>
          <a:xfrm>
            <a:off x="268455" y="97328"/>
            <a:ext cx="5791199" cy="3465390"/>
          </a:xfrm>
          <a:prstGeom prst="rect">
            <a:avLst/>
          </a:prstGeom>
        </p:spPr>
      </p:pic>
      <p:sp>
        <p:nvSpPr>
          <p:cNvPr id="4" name="Arrow: Left 3">
            <a:extLst>
              <a:ext uri="{FF2B5EF4-FFF2-40B4-BE49-F238E27FC236}">
                <a16:creationId xmlns:a16="http://schemas.microsoft.com/office/drawing/2014/main" id="{84658F05-E9FA-5BBD-D768-E8F498D81815}"/>
              </a:ext>
            </a:extLst>
          </p:cNvPr>
          <p:cNvSpPr/>
          <p:nvPr/>
        </p:nvSpPr>
        <p:spPr>
          <a:xfrm>
            <a:off x="2209800" y="3268546"/>
            <a:ext cx="617892" cy="294172"/>
          </a:xfrm>
          <a:prstGeom prst="leftArrow">
            <a:avLst/>
          </a:prstGeom>
          <a:solidFill>
            <a:srgbClr val="ED7D3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0026BC24-132F-F698-C06C-413001BC6D03}"/>
              </a:ext>
            </a:extLst>
          </p:cNvPr>
          <p:cNvSpPr txBox="1"/>
          <p:nvPr/>
        </p:nvSpPr>
        <p:spPr>
          <a:xfrm>
            <a:off x="1036320" y="5610766"/>
            <a:ext cx="3962400" cy="923330"/>
          </a:xfrm>
          <a:prstGeom prst="rect">
            <a:avLst/>
          </a:prstGeom>
          <a:noFill/>
        </p:spPr>
        <p:txBody>
          <a:bodyPr wrap="square" rtlCol="0">
            <a:spAutoFit/>
          </a:bodyPr>
          <a:lstStyle/>
          <a:p>
            <a:endParaRPr lang="en-US" dirty="0">
              <a:solidFill>
                <a:srgbClr val="1F1F1F"/>
              </a:solidFill>
              <a:cs typeface="Arial"/>
            </a:endParaRPr>
          </a:p>
          <a:p>
            <a:pPr>
              <a:buChar char="•"/>
            </a:pPr>
            <a:endParaRPr lang="en-US" dirty="0">
              <a:solidFill>
                <a:srgbClr val="1F1F1F"/>
              </a:solidFill>
              <a:latin typeface="+mj-lt"/>
              <a:cs typeface="Arial"/>
            </a:endParaRPr>
          </a:p>
          <a:p>
            <a:endParaRPr lang="en-GB" dirty="0"/>
          </a:p>
        </p:txBody>
      </p:sp>
      <p:sp>
        <p:nvSpPr>
          <p:cNvPr id="7" name="TextBox 6">
            <a:extLst>
              <a:ext uri="{FF2B5EF4-FFF2-40B4-BE49-F238E27FC236}">
                <a16:creationId xmlns:a16="http://schemas.microsoft.com/office/drawing/2014/main" id="{A81864A6-D31D-757B-4F37-ACA22F582E52}"/>
              </a:ext>
            </a:extLst>
          </p:cNvPr>
          <p:cNvSpPr txBox="1"/>
          <p:nvPr/>
        </p:nvSpPr>
        <p:spPr>
          <a:xfrm>
            <a:off x="1371600" y="3938624"/>
            <a:ext cx="10264139" cy="25442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nSpc>
                <a:spcPct val="90000"/>
              </a:lnSpc>
              <a:spcBef>
                <a:spcPts val="1000"/>
              </a:spcBef>
              <a:buFont typeface="Arial"/>
              <a:buChar char="•"/>
            </a:pPr>
            <a:r>
              <a:rPr lang="en-US" sz="2800" dirty="0">
                <a:solidFill>
                  <a:srgbClr val="1F1F1F"/>
                </a:solidFill>
                <a:cs typeface="Arial"/>
              </a:rPr>
              <a:t>Dealltwriaeth </a:t>
            </a:r>
            <a:r>
              <a:rPr lang="en-US" sz="2800" dirty="0" err="1">
                <a:solidFill>
                  <a:srgbClr val="1F1F1F"/>
                </a:solidFill>
                <a:cs typeface="Arial"/>
              </a:rPr>
              <a:t>gysyniadol</a:t>
            </a:r>
            <a:r>
              <a:rPr lang="en-US" sz="2800" dirty="0">
                <a:solidFill>
                  <a:srgbClr val="1F1F1F"/>
                </a:solidFill>
                <a:cs typeface="Arial"/>
              </a:rPr>
              <a:t>/ </a:t>
            </a:r>
            <a:r>
              <a:rPr lang="en-GB" sz="2800" b="1" dirty="0">
                <a:solidFill>
                  <a:srgbClr val="FF0000"/>
                </a:solidFill>
                <a:latin typeface="+mj-lt"/>
              </a:rPr>
              <a:t>Conceptual understanding</a:t>
            </a:r>
            <a:endParaRPr lang="en-GB" sz="2800" b="1" dirty="0">
              <a:solidFill>
                <a:srgbClr val="FF0000"/>
              </a:solidFill>
              <a:latin typeface="+mj-lt"/>
              <a:ea typeface="+mn-lt"/>
              <a:cs typeface="+mn-lt"/>
            </a:endParaRPr>
          </a:p>
          <a:p>
            <a:pPr marL="285750" indent="-285750">
              <a:lnSpc>
                <a:spcPct val="90000"/>
              </a:lnSpc>
              <a:spcBef>
                <a:spcPts val="1000"/>
              </a:spcBef>
              <a:buFont typeface="Arial,Sans-Serif"/>
              <a:buChar char="•"/>
            </a:pPr>
            <a:r>
              <a:rPr lang="en-US" sz="2800" dirty="0">
                <a:solidFill>
                  <a:srgbClr val="1F1F1F"/>
                </a:solidFill>
                <a:cs typeface="Arial"/>
              </a:rPr>
              <a:t>Cyfathrebu </a:t>
            </a:r>
            <a:r>
              <a:rPr lang="en-US" sz="2800" dirty="0" err="1">
                <a:solidFill>
                  <a:srgbClr val="1F1F1F"/>
                </a:solidFill>
                <a:cs typeface="Arial"/>
              </a:rPr>
              <a:t>gan</a:t>
            </a:r>
            <a:r>
              <a:rPr lang="en-US" sz="2800" dirty="0">
                <a:solidFill>
                  <a:srgbClr val="1F1F1F"/>
                </a:solidFill>
                <a:cs typeface="Arial"/>
              </a:rPr>
              <a:t> </a:t>
            </a:r>
            <a:r>
              <a:rPr lang="en-US" sz="2800" dirty="0" err="1">
                <a:solidFill>
                  <a:srgbClr val="1F1F1F"/>
                </a:solidFill>
                <a:cs typeface="Arial"/>
              </a:rPr>
              <a:t>ddefnyddio</a:t>
            </a:r>
            <a:r>
              <a:rPr lang="en-US" sz="2800" dirty="0">
                <a:solidFill>
                  <a:srgbClr val="1F1F1F"/>
                </a:solidFill>
                <a:cs typeface="Arial"/>
              </a:rPr>
              <a:t> </a:t>
            </a:r>
            <a:r>
              <a:rPr lang="en-US" sz="2800" dirty="0" err="1">
                <a:solidFill>
                  <a:srgbClr val="1F1F1F"/>
                </a:solidFill>
                <a:cs typeface="Arial"/>
              </a:rPr>
              <a:t>symbolau</a:t>
            </a:r>
            <a:r>
              <a:rPr lang="en-US" sz="2800" dirty="0">
                <a:solidFill>
                  <a:srgbClr val="1F1F1F"/>
                </a:solidFill>
                <a:cs typeface="Arial"/>
              </a:rPr>
              <a:t>/</a:t>
            </a:r>
            <a:r>
              <a:rPr lang="en-GB" sz="2800" b="1" dirty="0">
                <a:solidFill>
                  <a:srgbClr val="FF0000"/>
                </a:solidFill>
                <a:latin typeface="+mj-lt"/>
              </a:rPr>
              <a:t>Communication using symbols</a:t>
            </a:r>
            <a:endParaRPr lang="en-GB" sz="2800" b="1" dirty="0">
              <a:solidFill>
                <a:srgbClr val="FF0000"/>
              </a:solidFill>
              <a:latin typeface="+mj-lt"/>
              <a:ea typeface="+mn-lt"/>
              <a:cs typeface="+mn-lt"/>
            </a:endParaRPr>
          </a:p>
          <a:p>
            <a:pPr marL="285750" indent="-285750">
              <a:lnSpc>
                <a:spcPct val="90000"/>
              </a:lnSpc>
              <a:spcBef>
                <a:spcPts val="1000"/>
              </a:spcBef>
              <a:buFont typeface="Arial,Sans-Serif"/>
              <a:buChar char="•"/>
            </a:pPr>
            <a:r>
              <a:rPr lang="en-US" sz="2800" dirty="0">
                <a:solidFill>
                  <a:srgbClr val="1F1F1F"/>
                </a:solidFill>
                <a:cs typeface="Arial"/>
              </a:rPr>
              <a:t>Cymhwysedd </a:t>
            </a:r>
            <a:r>
              <a:rPr lang="en-US" sz="2800" dirty="0" err="1">
                <a:solidFill>
                  <a:srgbClr val="1F1F1F"/>
                </a:solidFill>
                <a:cs typeface="Arial"/>
              </a:rPr>
              <a:t>strategol</a:t>
            </a:r>
            <a:r>
              <a:rPr lang="en-US" sz="2800" dirty="0">
                <a:solidFill>
                  <a:srgbClr val="1F1F1F"/>
                </a:solidFill>
                <a:cs typeface="Arial"/>
              </a:rPr>
              <a:t> /</a:t>
            </a:r>
            <a:r>
              <a:rPr lang="en-GB" sz="2800" b="1" dirty="0">
                <a:solidFill>
                  <a:srgbClr val="FF0000"/>
                </a:solidFill>
                <a:latin typeface="+mj-lt"/>
              </a:rPr>
              <a:t>Fluency</a:t>
            </a:r>
            <a:endParaRPr lang="en-GB" sz="2800" b="1" dirty="0">
              <a:solidFill>
                <a:srgbClr val="FF0000"/>
              </a:solidFill>
              <a:latin typeface="+mj-lt"/>
              <a:ea typeface="+mn-lt"/>
              <a:cs typeface="+mn-lt"/>
            </a:endParaRPr>
          </a:p>
          <a:p>
            <a:pPr marL="285750" indent="-285750">
              <a:lnSpc>
                <a:spcPct val="90000"/>
              </a:lnSpc>
              <a:spcBef>
                <a:spcPts val="1000"/>
              </a:spcBef>
              <a:buFont typeface="Arial,Sans-Serif"/>
              <a:buChar char="•"/>
            </a:pPr>
            <a:r>
              <a:rPr lang="en-US" sz="2800" dirty="0">
                <a:solidFill>
                  <a:srgbClr val="1F1F1F"/>
                </a:solidFill>
                <a:cs typeface="Arial"/>
              </a:rPr>
              <a:t>Rhesymu </a:t>
            </a:r>
            <a:r>
              <a:rPr lang="en-US" sz="2800" dirty="0" err="1">
                <a:solidFill>
                  <a:srgbClr val="1F1F1F"/>
                </a:solidFill>
                <a:cs typeface="Arial"/>
              </a:rPr>
              <a:t>rhesymegol</a:t>
            </a:r>
            <a:r>
              <a:rPr lang="en-US" sz="2800" dirty="0">
                <a:solidFill>
                  <a:srgbClr val="1F1F1F"/>
                </a:solidFill>
                <a:cs typeface="Arial"/>
              </a:rPr>
              <a:t>/</a:t>
            </a:r>
            <a:r>
              <a:rPr lang="en-GB" sz="2800" b="1" dirty="0">
                <a:solidFill>
                  <a:srgbClr val="FF0000"/>
                </a:solidFill>
                <a:latin typeface="+mj-lt"/>
              </a:rPr>
              <a:t>Logical reasoning</a:t>
            </a:r>
            <a:endParaRPr lang="en-GB" sz="2800" b="1" dirty="0">
              <a:solidFill>
                <a:srgbClr val="FF0000"/>
              </a:solidFill>
              <a:latin typeface="+mj-lt"/>
              <a:ea typeface="+mn-lt"/>
              <a:cs typeface="+mn-lt"/>
            </a:endParaRPr>
          </a:p>
          <a:p>
            <a:pPr marL="285750" indent="-285750">
              <a:lnSpc>
                <a:spcPct val="90000"/>
              </a:lnSpc>
              <a:spcBef>
                <a:spcPts val="1000"/>
              </a:spcBef>
              <a:buFont typeface="Arial,Sans-Serif"/>
              <a:buChar char="•"/>
            </a:pPr>
            <a:r>
              <a:rPr lang="en-US" sz="2800" dirty="0">
                <a:solidFill>
                  <a:srgbClr val="1F1F1F"/>
                </a:solidFill>
                <a:cs typeface="Arial"/>
              </a:rPr>
              <a:t>Rhuglder/ </a:t>
            </a:r>
            <a:r>
              <a:rPr lang="en-GB" sz="2800" b="1" dirty="0">
                <a:solidFill>
                  <a:srgbClr val="FF0000"/>
                </a:solidFill>
                <a:latin typeface="+mj-lt"/>
              </a:rPr>
              <a:t>Strategic competence</a:t>
            </a:r>
          </a:p>
        </p:txBody>
      </p:sp>
    </p:spTree>
    <p:extLst>
      <p:ext uri="{BB962C8B-B14F-4D97-AF65-F5344CB8AC3E}">
        <p14:creationId xmlns:p14="http://schemas.microsoft.com/office/powerpoint/2010/main" val="3825130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Graphical user interface, text, website&#10;&#10;Description automatically generated">
            <a:extLst>
              <a:ext uri="{FF2B5EF4-FFF2-40B4-BE49-F238E27FC236}">
                <a16:creationId xmlns:a16="http://schemas.microsoft.com/office/drawing/2014/main" id="{84CBFC90-A25D-415E-A2B1-79CC2505622C}"/>
              </a:ext>
            </a:extLst>
          </p:cNvPr>
          <p:cNvPicPr>
            <a:picLocks noChangeAspect="1"/>
          </p:cNvPicPr>
          <p:nvPr/>
        </p:nvPicPr>
        <p:blipFill rotWithShape="1">
          <a:blip r:embed="rId3"/>
          <a:srcRect l="13602" t="36875" r="30832" b="16287"/>
          <a:stretch>
            <a:fillRect/>
          </a:stretch>
        </p:blipFill>
        <p:spPr>
          <a:xfrm>
            <a:off x="6047147" y="2781300"/>
            <a:ext cx="6038173" cy="3413760"/>
          </a:xfrm>
          <a:prstGeom prst="rect">
            <a:avLst/>
          </a:prstGeom>
        </p:spPr>
      </p:pic>
      <p:sp>
        <p:nvSpPr>
          <p:cNvPr id="5" name="Arrow: Left 4">
            <a:extLst>
              <a:ext uri="{FF2B5EF4-FFF2-40B4-BE49-F238E27FC236}">
                <a16:creationId xmlns:a16="http://schemas.microsoft.com/office/drawing/2014/main" id="{0C2E387A-BCF4-4AB1-A69F-2BE84AFEE665}"/>
              </a:ext>
            </a:extLst>
          </p:cNvPr>
          <p:cNvSpPr/>
          <p:nvPr/>
        </p:nvSpPr>
        <p:spPr>
          <a:xfrm rot="10800000">
            <a:off x="9121140" y="5253537"/>
            <a:ext cx="852172" cy="286203"/>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3" descr="Graphical user interface, text, website&#10;&#10;Description automatically generated">
            <a:extLst>
              <a:ext uri="{FF2B5EF4-FFF2-40B4-BE49-F238E27FC236}">
                <a16:creationId xmlns:a16="http://schemas.microsoft.com/office/drawing/2014/main" id="{5416BF0C-B53A-32AE-49EB-BA93D5652AD3}"/>
              </a:ext>
            </a:extLst>
          </p:cNvPr>
          <p:cNvPicPr>
            <a:picLocks noChangeAspect="1"/>
          </p:cNvPicPr>
          <p:nvPr/>
        </p:nvPicPr>
        <p:blipFill rotWithShape="1">
          <a:blip r:embed="rId4"/>
          <a:srcRect l="13667" t="35604" r="31189" b="17038"/>
          <a:stretch>
            <a:fillRect/>
          </a:stretch>
        </p:blipFill>
        <p:spPr>
          <a:xfrm>
            <a:off x="0" y="433721"/>
            <a:ext cx="5940213" cy="3413760"/>
          </a:xfrm>
          <a:prstGeom prst="rect">
            <a:avLst/>
          </a:prstGeom>
        </p:spPr>
      </p:pic>
      <p:sp>
        <p:nvSpPr>
          <p:cNvPr id="4" name="Arrow: Left 3">
            <a:extLst>
              <a:ext uri="{FF2B5EF4-FFF2-40B4-BE49-F238E27FC236}">
                <a16:creationId xmlns:a16="http://schemas.microsoft.com/office/drawing/2014/main" id="{0EA31091-B43B-BB2B-3FE9-EAEE30C1B09F}"/>
              </a:ext>
            </a:extLst>
          </p:cNvPr>
          <p:cNvSpPr/>
          <p:nvPr/>
        </p:nvSpPr>
        <p:spPr>
          <a:xfrm rot="10800000">
            <a:off x="2970106" y="2937057"/>
            <a:ext cx="852172" cy="286203"/>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919851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7A9CDC-7EF3-F8E4-647F-33F0F235CAD0}"/>
            </a:ext>
          </a:extLst>
        </p:cNvPr>
        <p:cNvGrpSpPr/>
        <p:nvPr/>
      </p:nvGrpSpPr>
      <p:grpSpPr>
        <a:xfrm>
          <a:off x="0" y="0"/>
          <a:ext cx="0" cy="0"/>
          <a:chOff x="0" y="0"/>
          <a:chExt cx="0" cy="0"/>
        </a:xfrm>
      </p:grpSpPr>
      <p:pic>
        <p:nvPicPr>
          <p:cNvPr id="2" name="Picture 2" descr="Logo">
            <a:extLst>
              <a:ext uri="{FF2B5EF4-FFF2-40B4-BE49-F238E27FC236}">
                <a16:creationId xmlns:a16="http://schemas.microsoft.com/office/drawing/2014/main" id="{60A73D9F-3F9A-B420-5AA9-BCEB52D6E657}"/>
              </a:ext>
            </a:extLst>
          </p:cNvPr>
          <p:cNvPicPr>
            <a:picLocks noChangeAspect="1"/>
          </p:cNvPicPr>
          <p:nvPr/>
        </p:nvPicPr>
        <p:blipFill>
          <a:blip r:embed="rId3"/>
          <a:stretch>
            <a:fillRect/>
          </a:stretch>
        </p:blipFill>
        <p:spPr>
          <a:xfrm>
            <a:off x="-6348" y="5584777"/>
            <a:ext cx="12196757" cy="1276445"/>
          </a:xfrm>
          <a:prstGeom prst="rect">
            <a:avLst/>
          </a:prstGeom>
        </p:spPr>
      </p:pic>
      <p:graphicFrame>
        <p:nvGraphicFramePr>
          <p:cNvPr id="3" name="Table 2">
            <a:extLst>
              <a:ext uri="{FF2B5EF4-FFF2-40B4-BE49-F238E27FC236}">
                <a16:creationId xmlns:a16="http://schemas.microsoft.com/office/drawing/2014/main" id="{18B97D75-BCFF-28E2-F22D-81FFE5698433}"/>
              </a:ext>
            </a:extLst>
          </p:cNvPr>
          <p:cNvGraphicFramePr>
            <a:graphicFrameLocks noGrp="1"/>
          </p:cNvGraphicFramePr>
          <p:nvPr>
            <p:extLst>
              <p:ext uri="{D42A27DB-BD31-4B8C-83A1-F6EECF244321}">
                <p14:modId xmlns:p14="http://schemas.microsoft.com/office/powerpoint/2010/main" val="1569108398"/>
              </p:ext>
            </p:extLst>
          </p:nvPr>
        </p:nvGraphicFramePr>
        <p:xfrm>
          <a:off x="335280" y="1503016"/>
          <a:ext cx="11049000" cy="3707353"/>
        </p:xfrm>
        <a:graphic>
          <a:graphicData uri="http://schemas.openxmlformats.org/drawingml/2006/table">
            <a:tbl>
              <a:tblPr firstRow="1" bandRow="1">
                <a:tableStyleId>{5C22544A-7EE6-4342-B048-85BDC9FD1C3A}</a:tableStyleId>
              </a:tblPr>
              <a:tblGrid>
                <a:gridCol w="5524500">
                  <a:extLst>
                    <a:ext uri="{9D8B030D-6E8A-4147-A177-3AD203B41FA5}">
                      <a16:colId xmlns:a16="http://schemas.microsoft.com/office/drawing/2014/main" val="20000"/>
                    </a:ext>
                  </a:extLst>
                </a:gridCol>
                <a:gridCol w="5524500">
                  <a:extLst>
                    <a:ext uri="{9D8B030D-6E8A-4147-A177-3AD203B41FA5}">
                      <a16:colId xmlns:a16="http://schemas.microsoft.com/office/drawing/2014/main" val="20001"/>
                    </a:ext>
                  </a:extLst>
                </a:gridCol>
              </a:tblGrid>
              <a:tr h="517355">
                <a:tc>
                  <a:txBody>
                    <a:bodyPr/>
                    <a:lstStyle/>
                    <a:p>
                      <a:r>
                        <a:rPr lang="en-GB" sz="2800" b="1" dirty="0">
                          <a:latin typeface="Arial" panose="020B0604020202020204" pitchFamily="34" charset="0"/>
                          <a:cs typeface="Arial" panose="020B0604020202020204" pitchFamily="34" charset="0"/>
                        </a:rPr>
                        <a:t>Curriculum</a:t>
                      </a:r>
                      <a:r>
                        <a:rPr lang="en-GB" sz="2800" b="1" baseline="0" dirty="0">
                          <a:latin typeface="Arial" panose="020B0604020202020204" pitchFamily="34" charset="0"/>
                          <a:cs typeface="Arial" panose="020B0604020202020204" pitchFamily="34" charset="0"/>
                        </a:rPr>
                        <a:t> 2008 (Product)</a:t>
                      </a:r>
                      <a:endParaRPr lang="en-GB" sz="2800" b="1" dirty="0">
                        <a:latin typeface="Arial" panose="020B0604020202020204" pitchFamily="34" charset="0"/>
                        <a:cs typeface="Arial" panose="020B0604020202020204" pitchFamily="34" charset="0"/>
                      </a:endParaRPr>
                    </a:p>
                  </a:txBody>
                  <a:tcPr marL="91451" marR="91451" marT="45731" marB="45731">
                    <a:solidFill>
                      <a:srgbClr val="0070C0"/>
                    </a:solidFill>
                  </a:tcPr>
                </a:tc>
                <a:tc>
                  <a:txBody>
                    <a:bodyPr/>
                    <a:lstStyle/>
                    <a:p>
                      <a:r>
                        <a:rPr lang="en-GB" sz="2800" dirty="0">
                          <a:latin typeface="Arial" panose="020B0604020202020204" pitchFamily="34" charset="0"/>
                          <a:cs typeface="Arial" panose="020B0604020202020204" pitchFamily="34" charset="0"/>
                        </a:rPr>
                        <a:t>Curriculum for Wales (Process)</a:t>
                      </a:r>
                    </a:p>
                  </a:txBody>
                  <a:tcPr marL="91451" marR="91451" marT="45731" marB="45731">
                    <a:solidFill>
                      <a:srgbClr val="0070C0"/>
                    </a:solidFill>
                  </a:tcPr>
                </a:tc>
                <a:extLst>
                  <a:ext uri="{0D108BD9-81ED-4DB2-BD59-A6C34878D82A}">
                    <a16:rowId xmlns:a16="http://schemas.microsoft.com/office/drawing/2014/main" val="10000"/>
                  </a:ext>
                </a:extLst>
              </a:tr>
              <a:tr h="3189171">
                <a:tc>
                  <a:txBody>
                    <a:bodyPr/>
                    <a:lstStyle/>
                    <a:p>
                      <a:pPr>
                        <a:buClr>
                          <a:srgbClr val="0070C0"/>
                        </a:buClr>
                      </a:pPr>
                      <a:r>
                        <a:rPr lang="en-GB" sz="2400" b="1" dirty="0">
                          <a:latin typeface="Arial" panose="020B0604020202020204" pitchFamily="34" charset="0"/>
                        </a:rPr>
                        <a:t>Year 5</a:t>
                      </a:r>
                    </a:p>
                    <a:p>
                      <a:pPr marL="285750" indent="-285750">
                        <a:buClr>
                          <a:srgbClr val="0070C0"/>
                        </a:buClr>
                        <a:buFont typeface="Arial" panose="020B0604020202020204" pitchFamily="34" charset="0"/>
                        <a:buChar char="•"/>
                      </a:pPr>
                      <a:r>
                        <a:rPr lang="en-GB" sz="2400" dirty="0">
                          <a:latin typeface="Arial" panose="020B0604020202020204" pitchFamily="34" charset="0"/>
                        </a:rPr>
                        <a:t>Calculate fractional quantities,</a:t>
                      </a:r>
                      <a:br>
                        <a:rPr lang="en-GB" sz="2400" dirty="0">
                          <a:latin typeface="Arial" panose="020B0604020202020204" pitchFamily="34" charset="0"/>
                        </a:rPr>
                      </a:br>
                      <a:r>
                        <a:rPr lang="en-GB" sz="2400" dirty="0">
                          <a:latin typeface="Arial" panose="020B0604020202020204" pitchFamily="34" charset="0"/>
                        </a:rPr>
                        <a:t>e.g. </a:t>
                      </a:r>
                      <a:r>
                        <a:rPr lang="en-GB" sz="2400" dirty="0">
                          <a:latin typeface="Arial" panose="020B0604020202020204" pitchFamily="34" charset="0"/>
                          <a:cs typeface="Arial" panose="020B0604020202020204" pitchFamily="34" charset="0"/>
                        </a:rPr>
                        <a:t>⅛</a:t>
                      </a:r>
                      <a:r>
                        <a:rPr lang="en-GB" sz="2400" dirty="0">
                          <a:latin typeface="Arial" panose="020B0604020202020204" pitchFamily="34" charset="0"/>
                        </a:rPr>
                        <a:t> of 24 = 3,</a:t>
                      </a:r>
                    </a:p>
                    <a:p>
                      <a:pPr>
                        <a:buClr>
                          <a:srgbClr val="0070C0"/>
                        </a:buClr>
                      </a:pPr>
                      <a:r>
                        <a:rPr lang="en-GB" sz="2400" dirty="0">
                          <a:latin typeface="Arial" panose="020B0604020202020204" pitchFamily="34" charset="0"/>
                        </a:rPr>
                        <a:t>            so </a:t>
                      </a:r>
                      <a:r>
                        <a:rPr lang="en-GB" sz="2400" dirty="0">
                          <a:latin typeface="Arial" panose="020B0604020202020204" pitchFamily="34" charset="0"/>
                          <a:cs typeface="Arial" panose="020B0604020202020204" pitchFamily="34" charset="0"/>
                        </a:rPr>
                        <a:t>⅝</a:t>
                      </a:r>
                      <a:r>
                        <a:rPr lang="en-GB" sz="2400" dirty="0">
                          <a:latin typeface="Arial" panose="020B0604020202020204" pitchFamily="34" charset="0"/>
                        </a:rPr>
                        <a:t> of 24 = 15.</a:t>
                      </a:r>
                      <a:endParaRPr lang="en-GB" sz="2400" b="1" dirty="0">
                        <a:latin typeface="Arial" panose="020B0604020202020204" pitchFamily="34" charset="0"/>
                        <a:cs typeface="Arial" panose="020B0604020202020204" pitchFamily="34" charset="0"/>
                      </a:endParaRPr>
                    </a:p>
                  </a:txBody>
                  <a:tcPr marL="91451" marR="91451" marT="45731" marB="45731">
                    <a:solidFill>
                      <a:schemeClr val="accent1">
                        <a:lumMod val="20000"/>
                        <a:lumOff val="80000"/>
                        <a:alpha val="49000"/>
                      </a:schemeClr>
                    </a:solidFill>
                  </a:tcPr>
                </a:tc>
                <a:tc>
                  <a:txBody>
                    <a:bodyPr/>
                    <a:lstStyle/>
                    <a:p>
                      <a:pPr>
                        <a:buClr>
                          <a:srgbClr val="0070C0"/>
                        </a:buClr>
                      </a:pPr>
                      <a:r>
                        <a:rPr lang="en-GB" sz="2400" b="1" dirty="0">
                          <a:solidFill>
                            <a:schemeClr val="tx1"/>
                          </a:solidFill>
                          <a:latin typeface="Arial" panose="020B0604020202020204" pitchFamily="34" charset="0"/>
                          <a:cs typeface="Arial" panose="020B0604020202020204" pitchFamily="34" charset="0"/>
                        </a:rPr>
                        <a:t>Progression step 3</a:t>
                      </a:r>
                    </a:p>
                    <a:p>
                      <a:pPr marL="285750" indent="-285750">
                        <a:buClr>
                          <a:srgbClr val="0070C0"/>
                        </a:buClr>
                        <a:buFont typeface="Arial" panose="020B0604020202020204" pitchFamily="34" charset="0"/>
                        <a:buChar char="•"/>
                      </a:pPr>
                      <a:r>
                        <a:rPr lang="en-GB" sz="2400" dirty="0">
                          <a:solidFill>
                            <a:schemeClr val="tx1"/>
                          </a:solidFill>
                          <a:latin typeface="Arial" panose="020B0604020202020204" pitchFamily="34" charset="0"/>
                          <a:cs typeface="Arial" panose="020B0604020202020204" pitchFamily="34" charset="0"/>
                        </a:rPr>
                        <a:t>I have demonstrated my understanding that a fraction </a:t>
                      </a:r>
                      <a:br>
                        <a:rPr lang="en-GB" sz="2400" dirty="0">
                          <a:solidFill>
                            <a:schemeClr val="tx1"/>
                          </a:solidFill>
                          <a:latin typeface="Arial" panose="020B0604020202020204" pitchFamily="34" charset="0"/>
                          <a:cs typeface="Arial" panose="020B0604020202020204" pitchFamily="34" charset="0"/>
                        </a:rPr>
                      </a:br>
                      <a:r>
                        <a:rPr lang="en-GB" sz="2400" dirty="0">
                          <a:solidFill>
                            <a:schemeClr val="tx1"/>
                          </a:solidFill>
                          <a:latin typeface="Arial" panose="020B0604020202020204" pitchFamily="34" charset="0"/>
                          <a:cs typeface="Arial" panose="020B0604020202020204" pitchFamily="34" charset="0"/>
                        </a:rPr>
                        <a:t>can be used as an operator, </a:t>
                      </a:r>
                      <a:br>
                        <a:rPr lang="en-GB" sz="2400" dirty="0">
                          <a:solidFill>
                            <a:schemeClr val="tx1"/>
                          </a:solidFill>
                          <a:latin typeface="Arial" panose="020B0604020202020204" pitchFamily="34" charset="0"/>
                          <a:cs typeface="Arial" panose="020B0604020202020204" pitchFamily="34" charset="0"/>
                        </a:rPr>
                      </a:br>
                      <a:r>
                        <a:rPr lang="en-GB" sz="2400" dirty="0">
                          <a:solidFill>
                            <a:schemeClr val="tx1"/>
                          </a:solidFill>
                          <a:latin typeface="Arial" panose="020B0604020202020204" pitchFamily="34" charset="0"/>
                          <a:cs typeface="Arial" panose="020B0604020202020204" pitchFamily="34" charset="0"/>
                        </a:rPr>
                        <a:t>or to represent division. </a:t>
                      </a:r>
                    </a:p>
                    <a:p>
                      <a:pPr marL="285750" indent="-285750">
                        <a:buClr>
                          <a:srgbClr val="0070C0"/>
                        </a:buClr>
                        <a:buFont typeface="Arial" panose="020B0604020202020204" pitchFamily="34" charset="0"/>
                        <a:buChar char="•"/>
                      </a:pPr>
                      <a:r>
                        <a:rPr lang="en-GB" sz="2400" dirty="0">
                          <a:solidFill>
                            <a:schemeClr val="tx1"/>
                          </a:solidFill>
                          <a:latin typeface="Arial" panose="020B0604020202020204" pitchFamily="34" charset="0"/>
                          <a:cs typeface="Arial" panose="020B0604020202020204" pitchFamily="34" charset="0"/>
                        </a:rPr>
                        <a:t>I can understand the inverse relation between the denominator </a:t>
                      </a:r>
                      <a:br>
                        <a:rPr lang="en-GB" sz="2400" dirty="0">
                          <a:solidFill>
                            <a:schemeClr val="tx1"/>
                          </a:solidFill>
                          <a:latin typeface="Arial" panose="020B0604020202020204" pitchFamily="34" charset="0"/>
                          <a:cs typeface="Arial" panose="020B0604020202020204" pitchFamily="34" charset="0"/>
                        </a:rPr>
                      </a:br>
                      <a:r>
                        <a:rPr lang="en-GB" sz="2400" dirty="0">
                          <a:solidFill>
                            <a:schemeClr val="tx1"/>
                          </a:solidFill>
                          <a:latin typeface="Arial" panose="020B0604020202020204" pitchFamily="34" charset="0"/>
                          <a:cs typeface="Arial" panose="020B0604020202020204" pitchFamily="34" charset="0"/>
                        </a:rPr>
                        <a:t>of a fraction and its value.</a:t>
                      </a:r>
                      <a:endParaRPr lang="en-GB" sz="2400" dirty="0">
                        <a:latin typeface="Arial" panose="020B0604020202020204" pitchFamily="34" charset="0"/>
                        <a:cs typeface="Arial" panose="020B0604020202020204" pitchFamily="34" charset="0"/>
                      </a:endParaRPr>
                    </a:p>
                  </a:txBody>
                  <a:tcPr marL="91451" marR="91451" marT="45731" marB="45731">
                    <a:solidFill>
                      <a:schemeClr val="accent1">
                        <a:lumMod val="20000"/>
                        <a:lumOff val="80000"/>
                        <a:alpha val="49000"/>
                      </a:schemeClr>
                    </a:solidFill>
                  </a:tcPr>
                </a:tc>
                <a:extLst>
                  <a:ext uri="{0D108BD9-81ED-4DB2-BD59-A6C34878D82A}">
                    <a16:rowId xmlns:a16="http://schemas.microsoft.com/office/drawing/2014/main" val="10001"/>
                  </a:ext>
                </a:extLst>
              </a:tr>
            </a:tbl>
          </a:graphicData>
        </a:graphic>
      </p:graphicFrame>
      <p:sp>
        <p:nvSpPr>
          <p:cNvPr id="4" name="TextBox 3">
            <a:extLst>
              <a:ext uri="{FF2B5EF4-FFF2-40B4-BE49-F238E27FC236}">
                <a16:creationId xmlns:a16="http://schemas.microsoft.com/office/drawing/2014/main" id="{5B1838DB-317E-B690-DE07-A3BECF5886B6}"/>
              </a:ext>
            </a:extLst>
          </p:cNvPr>
          <p:cNvSpPr txBox="1"/>
          <p:nvPr/>
        </p:nvSpPr>
        <p:spPr>
          <a:xfrm>
            <a:off x="571500" y="249475"/>
            <a:ext cx="10668000" cy="109824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defTabSz="914400" fontAlgn="base">
              <a:lnSpc>
                <a:spcPct val="90000"/>
              </a:lnSpc>
              <a:spcBef>
                <a:spcPct val="0"/>
              </a:spcBef>
              <a:spcAft>
                <a:spcPct val="0"/>
              </a:spcAft>
              <a:defRPr/>
            </a:pPr>
            <a:r>
              <a:rPr lang="en-US" altLang="en-US" sz="4800" dirty="0">
                <a:solidFill>
                  <a:srgbClr val="0070C0"/>
                </a:solidFill>
                <a:latin typeface="Arial" panose="020B0604020202020204" pitchFamily="34" charset="0"/>
                <a:cs typeface="Arial" panose="020B0604020202020204" pitchFamily="34" charset="0"/>
              </a:rPr>
              <a:t>How is it different?</a:t>
            </a:r>
          </a:p>
          <a:p>
            <a:pPr marL="0" lvl="1" algn="ctr" defTabSz="914400" fontAlgn="base">
              <a:lnSpc>
                <a:spcPct val="90000"/>
              </a:lnSpc>
              <a:spcBef>
                <a:spcPts val="500"/>
              </a:spcBef>
              <a:spcAft>
                <a:spcPct val="0"/>
              </a:spcAft>
              <a:defRPr/>
            </a:pPr>
            <a:r>
              <a:rPr lang="en-US" altLang="en-US" sz="2000" dirty="0">
                <a:solidFill>
                  <a:prstClr val="black"/>
                </a:solidFill>
                <a:latin typeface="Arial" panose="020B0604020202020204" pitchFamily="34" charset="0"/>
                <a:cs typeface="Arial" panose="020B0604020202020204" pitchFamily="34" charset="0"/>
              </a:rPr>
              <a:t>A change in emphasis from </a:t>
            </a:r>
            <a:r>
              <a:rPr lang="en-US" altLang="en-US" sz="2000" b="1" dirty="0">
                <a:solidFill>
                  <a:prstClr val="black"/>
                </a:solidFill>
                <a:latin typeface="Arial" panose="020B0604020202020204" pitchFamily="34" charset="0"/>
                <a:cs typeface="Arial" panose="020B0604020202020204" pitchFamily="34" charset="0"/>
              </a:rPr>
              <a:t>‘What’ </a:t>
            </a:r>
            <a:r>
              <a:rPr lang="en-US" altLang="en-US" sz="2000" dirty="0">
                <a:solidFill>
                  <a:prstClr val="black"/>
                </a:solidFill>
                <a:latin typeface="Arial" panose="020B0604020202020204" pitchFamily="34" charset="0"/>
                <a:cs typeface="Arial" panose="020B0604020202020204" pitchFamily="34" charset="0"/>
              </a:rPr>
              <a:t>to </a:t>
            </a:r>
            <a:r>
              <a:rPr lang="en-US" altLang="en-US" sz="2000" b="1" dirty="0">
                <a:solidFill>
                  <a:prstClr val="black"/>
                </a:solidFill>
                <a:latin typeface="Arial" panose="020B0604020202020204" pitchFamily="34" charset="0"/>
                <a:cs typeface="Arial" panose="020B0604020202020204" pitchFamily="34" charset="0"/>
              </a:rPr>
              <a:t>‘What and how’ </a:t>
            </a:r>
            <a:r>
              <a:rPr lang="en-US" altLang="en-US" sz="2000" dirty="0">
                <a:solidFill>
                  <a:prstClr val="black"/>
                </a:solidFill>
                <a:latin typeface="Arial" panose="020B0604020202020204" pitchFamily="34" charset="0"/>
                <a:cs typeface="Arial" panose="020B0604020202020204" pitchFamily="34" charset="0"/>
              </a:rPr>
              <a:t>will influence pedagogy.</a:t>
            </a:r>
            <a:endParaRPr lang="en-US" altLang="en-US" sz="1700" dirty="0">
              <a:solidFill>
                <a:prstClr val="black"/>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979177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E01EA2-E2FC-DA5F-756A-FCFDD5E4077F}"/>
            </a:ext>
          </a:extLst>
        </p:cNvPr>
        <p:cNvGrpSpPr/>
        <p:nvPr/>
      </p:nvGrpSpPr>
      <p:grpSpPr>
        <a:xfrm>
          <a:off x="0" y="0"/>
          <a:ext cx="0" cy="0"/>
          <a:chOff x="0" y="0"/>
          <a:chExt cx="0" cy="0"/>
        </a:xfrm>
      </p:grpSpPr>
      <p:pic>
        <p:nvPicPr>
          <p:cNvPr id="2" name="Picture 2" descr="Logo">
            <a:extLst>
              <a:ext uri="{FF2B5EF4-FFF2-40B4-BE49-F238E27FC236}">
                <a16:creationId xmlns:a16="http://schemas.microsoft.com/office/drawing/2014/main" id="{B748A626-91F4-1678-9EB0-BF309C8317B7}"/>
              </a:ext>
            </a:extLst>
          </p:cNvPr>
          <p:cNvPicPr>
            <a:picLocks noChangeAspect="1"/>
          </p:cNvPicPr>
          <p:nvPr/>
        </p:nvPicPr>
        <p:blipFill>
          <a:blip r:embed="rId3"/>
          <a:stretch>
            <a:fillRect/>
          </a:stretch>
        </p:blipFill>
        <p:spPr>
          <a:xfrm>
            <a:off x="-6348" y="5584777"/>
            <a:ext cx="12196757" cy="1276445"/>
          </a:xfrm>
          <a:prstGeom prst="rect">
            <a:avLst/>
          </a:prstGeom>
        </p:spPr>
      </p:pic>
      <p:graphicFrame>
        <p:nvGraphicFramePr>
          <p:cNvPr id="3" name="Table 2">
            <a:extLst>
              <a:ext uri="{FF2B5EF4-FFF2-40B4-BE49-F238E27FC236}">
                <a16:creationId xmlns:a16="http://schemas.microsoft.com/office/drawing/2014/main" id="{F0075DBA-7421-E061-F11C-E99E0747B324}"/>
              </a:ext>
            </a:extLst>
          </p:cNvPr>
          <p:cNvGraphicFramePr>
            <a:graphicFrameLocks noGrp="1"/>
          </p:cNvGraphicFramePr>
          <p:nvPr>
            <p:extLst>
              <p:ext uri="{D42A27DB-BD31-4B8C-83A1-F6EECF244321}">
                <p14:modId xmlns:p14="http://schemas.microsoft.com/office/powerpoint/2010/main" val="2592398500"/>
              </p:ext>
            </p:extLst>
          </p:nvPr>
        </p:nvGraphicFramePr>
        <p:xfrm>
          <a:off x="586740" y="1348741"/>
          <a:ext cx="10622280" cy="3878580"/>
        </p:xfrm>
        <a:graphic>
          <a:graphicData uri="http://schemas.openxmlformats.org/drawingml/2006/table">
            <a:tbl>
              <a:tblPr firstRow="1" bandRow="1">
                <a:tableStyleId>{5C22544A-7EE6-4342-B048-85BDC9FD1C3A}</a:tableStyleId>
              </a:tblPr>
              <a:tblGrid>
                <a:gridCol w="5311140">
                  <a:extLst>
                    <a:ext uri="{9D8B030D-6E8A-4147-A177-3AD203B41FA5}">
                      <a16:colId xmlns:a16="http://schemas.microsoft.com/office/drawing/2014/main" val="20000"/>
                    </a:ext>
                  </a:extLst>
                </a:gridCol>
                <a:gridCol w="5311140">
                  <a:extLst>
                    <a:ext uri="{9D8B030D-6E8A-4147-A177-3AD203B41FA5}">
                      <a16:colId xmlns:a16="http://schemas.microsoft.com/office/drawing/2014/main" val="20001"/>
                    </a:ext>
                  </a:extLst>
                </a:gridCol>
              </a:tblGrid>
              <a:tr h="541371">
                <a:tc>
                  <a:txBody>
                    <a:bodyPr/>
                    <a:lstStyle/>
                    <a:p>
                      <a:r>
                        <a:rPr lang="en-GB" sz="2400" b="1" dirty="0">
                          <a:latin typeface="Arial" panose="020B0604020202020204" pitchFamily="34" charset="0"/>
                          <a:cs typeface="Arial" panose="020B0604020202020204" pitchFamily="34" charset="0"/>
                        </a:rPr>
                        <a:t>Curriculum</a:t>
                      </a:r>
                      <a:r>
                        <a:rPr lang="en-GB" sz="2400" b="1" baseline="0" dirty="0">
                          <a:latin typeface="Arial" panose="020B0604020202020204" pitchFamily="34" charset="0"/>
                          <a:cs typeface="Arial" panose="020B0604020202020204" pitchFamily="34" charset="0"/>
                        </a:rPr>
                        <a:t> 2008 (Product)</a:t>
                      </a:r>
                      <a:endParaRPr lang="en-GB" sz="2400" b="1" dirty="0">
                        <a:latin typeface="Arial" panose="020B0604020202020204" pitchFamily="34" charset="0"/>
                        <a:cs typeface="Arial" panose="020B0604020202020204" pitchFamily="34" charset="0"/>
                      </a:endParaRPr>
                    </a:p>
                  </a:txBody>
                  <a:tcPr marL="91451" marR="91451" marT="45731" marB="45731">
                    <a:solidFill>
                      <a:srgbClr val="0070C0"/>
                    </a:solidFill>
                  </a:tcPr>
                </a:tc>
                <a:tc>
                  <a:txBody>
                    <a:bodyPr/>
                    <a:lstStyle/>
                    <a:p>
                      <a:r>
                        <a:rPr lang="en-GB" sz="2400" dirty="0">
                          <a:latin typeface="Arial" panose="020B0604020202020204" pitchFamily="34" charset="0"/>
                          <a:cs typeface="Arial" panose="020B0604020202020204" pitchFamily="34" charset="0"/>
                        </a:rPr>
                        <a:t>Curriculum for Wales (Process)</a:t>
                      </a:r>
                    </a:p>
                  </a:txBody>
                  <a:tcPr marL="91451" marR="91451" marT="45731" marB="45731">
                    <a:solidFill>
                      <a:srgbClr val="0070C0"/>
                    </a:solidFill>
                  </a:tcPr>
                </a:tc>
                <a:extLst>
                  <a:ext uri="{0D108BD9-81ED-4DB2-BD59-A6C34878D82A}">
                    <a16:rowId xmlns:a16="http://schemas.microsoft.com/office/drawing/2014/main" val="10000"/>
                  </a:ext>
                </a:extLst>
              </a:tr>
              <a:tr h="3337209">
                <a:tc>
                  <a:txBody>
                    <a:bodyPr/>
                    <a:lstStyle/>
                    <a:p>
                      <a:pPr>
                        <a:buClr>
                          <a:srgbClr val="0070C0"/>
                        </a:buClr>
                      </a:pPr>
                      <a:r>
                        <a:rPr lang="en-GB" sz="2400" b="1" dirty="0">
                          <a:latin typeface="Arial" panose="020B0604020202020204" pitchFamily="34" charset="0"/>
                        </a:rPr>
                        <a:t>Year 5</a:t>
                      </a:r>
                    </a:p>
                    <a:p>
                      <a:pPr marL="285750" indent="-285750">
                        <a:buClr>
                          <a:srgbClr val="0070C0"/>
                        </a:buClr>
                        <a:buFont typeface="Arial" panose="020B0604020202020204" pitchFamily="34" charset="0"/>
                        <a:buChar char="•"/>
                      </a:pPr>
                      <a:r>
                        <a:rPr lang="en-GB" sz="2400" dirty="0">
                          <a:latin typeface="Arial" panose="020B0604020202020204" pitchFamily="34" charset="0"/>
                        </a:rPr>
                        <a:t>Calculate fractional quantities,</a:t>
                      </a:r>
                      <a:br>
                        <a:rPr lang="en-GB" sz="2400" dirty="0">
                          <a:latin typeface="Arial" panose="020B0604020202020204" pitchFamily="34" charset="0"/>
                        </a:rPr>
                      </a:br>
                      <a:r>
                        <a:rPr lang="en-GB" sz="2400" dirty="0">
                          <a:latin typeface="Arial" panose="020B0604020202020204" pitchFamily="34" charset="0"/>
                        </a:rPr>
                        <a:t>e.g. </a:t>
                      </a:r>
                      <a:r>
                        <a:rPr lang="en-GB" sz="2400" dirty="0">
                          <a:latin typeface="Arial" panose="020B0604020202020204" pitchFamily="34" charset="0"/>
                          <a:cs typeface="Arial" panose="020B0604020202020204" pitchFamily="34" charset="0"/>
                        </a:rPr>
                        <a:t>⅛</a:t>
                      </a:r>
                      <a:r>
                        <a:rPr lang="en-GB" sz="2400" dirty="0">
                          <a:latin typeface="Arial" panose="020B0604020202020204" pitchFamily="34" charset="0"/>
                        </a:rPr>
                        <a:t> of 24 = 3,</a:t>
                      </a:r>
                    </a:p>
                    <a:p>
                      <a:pPr>
                        <a:buClr>
                          <a:srgbClr val="0070C0"/>
                        </a:buClr>
                      </a:pPr>
                      <a:r>
                        <a:rPr lang="en-GB" sz="2400" dirty="0">
                          <a:latin typeface="Arial" panose="020B0604020202020204" pitchFamily="34" charset="0"/>
                        </a:rPr>
                        <a:t>            so </a:t>
                      </a:r>
                      <a:r>
                        <a:rPr lang="en-GB" sz="2400" dirty="0">
                          <a:latin typeface="Arial" panose="020B0604020202020204" pitchFamily="34" charset="0"/>
                          <a:cs typeface="Arial" panose="020B0604020202020204" pitchFamily="34" charset="0"/>
                        </a:rPr>
                        <a:t>⅝</a:t>
                      </a:r>
                      <a:r>
                        <a:rPr lang="en-GB" sz="2400" dirty="0">
                          <a:latin typeface="Arial" panose="020B0604020202020204" pitchFamily="34" charset="0"/>
                        </a:rPr>
                        <a:t> of 24 = 15.</a:t>
                      </a:r>
                      <a:endParaRPr lang="en-GB" sz="2400" b="1" dirty="0">
                        <a:latin typeface="Arial" panose="020B0604020202020204" pitchFamily="34" charset="0"/>
                        <a:cs typeface="Arial" panose="020B0604020202020204" pitchFamily="34" charset="0"/>
                      </a:endParaRPr>
                    </a:p>
                  </a:txBody>
                  <a:tcPr marL="91451" marR="91451" marT="45731" marB="45731">
                    <a:solidFill>
                      <a:schemeClr val="accent1">
                        <a:lumMod val="20000"/>
                        <a:lumOff val="80000"/>
                        <a:alpha val="49000"/>
                      </a:schemeClr>
                    </a:solidFill>
                  </a:tcPr>
                </a:tc>
                <a:tc>
                  <a:txBody>
                    <a:bodyPr/>
                    <a:lstStyle/>
                    <a:p>
                      <a:pPr>
                        <a:buClr>
                          <a:srgbClr val="0070C0"/>
                        </a:buClr>
                      </a:pPr>
                      <a:r>
                        <a:rPr lang="en-GB" sz="2400" b="1" dirty="0">
                          <a:solidFill>
                            <a:schemeClr val="tx1"/>
                          </a:solidFill>
                          <a:latin typeface="Arial" panose="020B0604020202020204" pitchFamily="34" charset="0"/>
                          <a:cs typeface="Arial" panose="020B0604020202020204" pitchFamily="34" charset="0"/>
                        </a:rPr>
                        <a:t>Progression step 3</a:t>
                      </a:r>
                    </a:p>
                    <a:p>
                      <a:pPr marL="285750" indent="-285750">
                        <a:buClr>
                          <a:srgbClr val="0070C0"/>
                        </a:buClr>
                        <a:buFont typeface="Arial" panose="020B0604020202020204" pitchFamily="34" charset="0"/>
                        <a:buChar char="•"/>
                      </a:pPr>
                      <a:r>
                        <a:rPr lang="en-GB" sz="2400" dirty="0">
                          <a:solidFill>
                            <a:schemeClr val="tx1"/>
                          </a:solidFill>
                          <a:latin typeface="Arial" panose="020B0604020202020204" pitchFamily="34" charset="0"/>
                          <a:cs typeface="Arial" panose="020B0604020202020204" pitchFamily="34" charset="0"/>
                        </a:rPr>
                        <a:t>I have demonstrated my understanding that a fraction </a:t>
                      </a:r>
                      <a:br>
                        <a:rPr lang="en-GB" sz="2400" dirty="0">
                          <a:solidFill>
                            <a:schemeClr val="tx1"/>
                          </a:solidFill>
                          <a:latin typeface="Arial" panose="020B0604020202020204" pitchFamily="34" charset="0"/>
                          <a:cs typeface="Arial" panose="020B0604020202020204" pitchFamily="34" charset="0"/>
                        </a:rPr>
                      </a:br>
                      <a:r>
                        <a:rPr lang="en-GB" sz="2400" dirty="0">
                          <a:solidFill>
                            <a:schemeClr val="tx1"/>
                          </a:solidFill>
                          <a:latin typeface="Arial" panose="020B0604020202020204" pitchFamily="34" charset="0"/>
                          <a:cs typeface="Arial" panose="020B0604020202020204" pitchFamily="34" charset="0"/>
                        </a:rPr>
                        <a:t>can be used as an operator, </a:t>
                      </a:r>
                      <a:br>
                        <a:rPr lang="en-GB" sz="2400" dirty="0">
                          <a:solidFill>
                            <a:schemeClr val="tx1"/>
                          </a:solidFill>
                          <a:latin typeface="Arial" panose="020B0604020202020204" pitchFamily="34" charset="0"/>
                          <a:cs typeface="Arial" panose="020B0604020202020204" pitchFamily="34" charset="0"/>
                        </a:rPr>
                      </a:br>
                      <a:r>
                        <a:rPr lang="en-GB" sz="2400" dirty="0">
                          <a:solidFill>
                            <a:schemeClr val="tx1"/>
                          </a:solidFill>
                          <a:latin typeface="Arial" panose="020B0604020202020204" pitchFamily="34" charset="0"/>
                          <a:cs typeface="Arial" panose="020B0604020202020204" pitchFamily="34" charset="0"/>
                        </a:rPr>
                        <a:t>or to represent division. </a:t>
                      </a:r>
                    </a:p>
                    <a:p>
                      <a:pPr marL="285750" indent="-285750">
                        <a:buClr>
                          <a:srgbClr val="0070C0"/>
                        </a:buClr>
                        <a:buFont typeface="Arial" panose="020B0604020202020204" pitchFamily="34" charset="0"/>
                        <a:buChar char="•"/>
                      </a:pPr>
                      <a:r>
                        <a:rPr lang="en-GB" sz="2400" dirty="0">
                          <a:solidFill>
                            <a:schemeClr val="tx1"/>
                          </a:solidFill>
                          <a:latin typeface="Arial" panose="020B0604020202020204" pitchFamily="34" charset="0"/>
                          <a:cs typeface="Arial" panose="020B0604020202020204" pitchFamily="34" charset="0"/>
                        </a:rPr>
                        <a:t>I can understand the inverse relation between the denominator </a:t>
                      </a:r>
                      <a:br>
                        <a:rPr lang="en-GB" sz="2400" dirty="0">
                          <a:solidFill>
                            <a:schemeClr val="tx1"/>
                          </a:solidFill>
                          <a:latin typeface="Arial" panose="020B0604020202020204" pitchFamily="34" charset="0"/>
                          <a:cs typeface="Arial" panose="020B0604020202020204" pitchFamily="34" charset="0"/>
                        </a:rPr>
                      </a:br>
                      <a:r>
                        <a:rPr lang="en-GB" sz="2400" dirty="0">
                          <a:solidFill>
                            <a:schemeClr val="tx1"/>
                          </a:solidFill>
                          <a:latin typeface="Arial" panose="020B0604020202020204" pitchFamily="34" charset="0"/>
                          <a:cs typeface="Arial" panose="020B0604020202020204" pitchFamily="34" charset="0"/>
                        </a:rPr>
                        <a:t>of a fraction and its value.</a:t>
                      </a:r>
                      <a:endParaRPr lang="en-GB" sz="2400" dirty="0">
                        <a:latin typeface="Arial" panose="020B0604020202020204" pitchFamily="34" charset="0"/>
                        <a:cs typeface="Arial" panose="020B0604020202020204" pitchFamily="34" charset="0"/>
                      </a:endParaRPr>
                    </a:p>
                  </a:txBody>
                  <a:tcPr marL="91451" marR="91451" marT="45731" marB="45731">
                    <a:solidFill>
                      <a:schemeClr val="accent1">
                        <a:lumMod val="20000"/>
                        <a:lumOff val="80000"/>
                        <a:alpha val="49000"/>
                      </a:schemeClr>
                    </a:solidFill>
                  </a:tcPr>
                </a:tc>
                <a:extLst>
                  <a:ext uri="{0D108BD9-81ED-4DB2-BD59-A6C34878D82A}">
                    <a16:rowId xmlns:a16="http://schemas.microsoft.com/office/drawing/2014/main" val="10001"/>
                  </a:ext>
                </a:extLst>
              </a:tr>
            </a:tbl>
          </a:graphicData>
        </a:graphic>
      </p:graphicFrame>
      <p:sp>
        <p:nvSpPr>
          <p:cNvPr id="5" name="TextBox 4">
            <a:extLst>
              <a:ext uri="{FF2B5EF4-FFF2-40B4-BE49-F238E27FC236}">
                <a16:creationId xmlns:a16="http://schemas.microsoft.com/office/drawing/2014/main" id="{764BFF95-CA4A-C2DA-46B1-80471E1EC719}"/>
              </a:ext>
            </a:extLst>
          </p:cNvPr>
          <p:cNvSpPr txBox="1"/>
          <p:nvPr/>
        </p:nvSpPr>
        <p:spPr>
          <a:xfrm>
            <a:off x="1348740" y="214260"/>
            <a:ext cx="9471660" cy="101515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defTabSz="914400" fontAlgn="base">
              <a:lnSpc>
                <a:spcPct val="90000"/>
              </a:lnSpc>
              <a:spcBef>
                <a:spcPct val="0"/>
              </a:spcBef>
              <a:spcAft>
                <a:spcPct val="0"/>
              </a:spcAft>
              <a:defRPr/>
            </a:pPr>
            <a:r>
              <a:rPr lang="en-US" altLang="en-US" sz="4400" dirty="0">
                <a:solidFill>
                  <a:srgbClr val="0070C0"/>
                </a:solidFill>
                <a:latin typeface="Arial" panose="020B0604020202020204" pitchFamily="34" charset="0"/>
                <a:cs typeface="Arial" panose="020B0604020202020204" pitchFamily="34" charset="0"/>
              </a:rPr>
              <a:t>How is it different?</a:t>
            </a:r>
          </a:p>
          <a:p>
            <a:pPr marL="0" lvl="1" algn="ctr" defTabSz="914400" fontAlgn="base">
              <a:lnSpc>
                <a:spcPct val="90000"/>
              </a:lnSpc>
              <a:spcBef>
                <a:spcPts val="500"/>
              </a:spcBef>
              <a:spcAft>
                <a:spcPct val="0"/>
              </a:spcAft>
              <a:defRPr/>
            </a:pPr>
            <a:r>
              <a:rPr lang="en-US" altLang="en-US" dirty="0">
                <a:solidFill>
                  <a:prstClr val="black"/>
                </a:solidFill>
                <a:latin typeface="Arial" panose="020B0604020202020204" pitchFamily="34" charset="0"/>
                <a:cs typeface="Arial" panose="020B0604020202020204" pitchFamily="34" charset="0"/>
              </a:rPr>
              <a:t>A change in emphasis from </a:t>
            </a:r>
            <a:r>
              <a:rPr lang="en-US" altLang="en-US" b="1" dirty="0">
                <a:solidFill>
                  <a:prstClr val="black"/>
                </a:solidFill>
                <a:latin typeface="Arial" panose="020B0604020202020204" pitchFamily="34" charset="0"/>
                <a:cs typeface="Arial" panose="020B0604020202020204" pitchFamily="34" charset="0"/>
              </a:rPr>
              <a:t>‘What’ </a:t>
            </a:r>
            <a:r>
              <a:rPr lang="en-US" altLang="en-US" dirty="0">
                <a:solidFill>
                  <a:prstClr val="black"/>
                </a:solidFill>
                <a:latin typeface="Arial" panose="020B0604020202020204" pitchFamily="34" charset="0"/>
                <a:cs typeface="Arial" panose="020B0604020202020204" pitchFamily="34" charset="0"/>
              </a:rPr>
              <a:t>to </a:t>
            </a:r>
            <a:r>
              <a:rPr lang="en-US" altLang="en-US" b="1" dirty="0">
                <a:solidFill>
                  <a:prstClr val="black"/>
                </a:solidFill>
                <a:latin typeface="Arial" panose="020B0604020202020204" pitchFamily="34" charset="0"/>
                <a:cs typeface="Arial" panose="020B0604020202020204" pitchFamily="34" charset="0"/>
              </a:rPr>
              <a:t>‘What and how’ </a:t>
            </a:r>
            <a:r>
              <a:rPr lang="en-US" altLang="en-US" dirty="0">
                <a:solidFill>
                  <a:prstClr val="black"/>
                </a:solidFill>
                <a:latin typeface="Arial" panose="020B0604020202020204" pitchFamily="34" charset="0"/>
                <a:cs typeface="Arial" panose="020B0604020202020204" pitchFamily="34" charset="0"/>
              </a:rPr>
              <a:t>will influence pedagogy.</a:t>
            </a:r>
          </a:p>
        </p:txBody>
      </p:sp>
    </p:spTree>
    <p:extLst>
      <p:ext uri="{BB962C8B-B14F-4D97-AF65-F5344CB8AC3E}">
        <p14:creationId xmlns:p14="http://schemas.microsoft.com/office/powerpoint/2010/main" val="7361566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646F7-1538-14BE-EF72-90949905DD51}"/>
            </a:ext>
          </a:extLst>
        </p:cNvPr>
        <p:cNvGrpSpPr/>
        <p:nvPr/>
      </p:nvGrpSpPr>
      <p:grpSpPr>
        <a:xfrm>
          <a:off x="0" y="0"/>
          <a:ext cx="0" cy="0"/>
          <a:chOff x="0" y="0"/>
          <a:chExt cx="0" cy="0"/>
        </a:xfrm>
      </p:grpSpPr>
      <p:pic>
        <p:nvPicPr>
          <p:cNvPr id="2" name="Picture 2" descr="Logo">
            <a:extLst>
              <a:ext uri="{FF2B5EF4-FFF2-40B4-BE49-F238E27FC236}">
                <a16:creationId xmlns:a16="http://schemas.microsoft.com/office/drawing/2014/main" id="{AFB80E0A-3AFA-113D-A520-95537140EA4F}"/>
              </a:ext>
            </a:extLst>
          </p:cNvPr>
          <p:cNvPicPr>
            <a:picLocks noChangeAspect="1"/>
          </p:cNvPicPr>
          <p:nvPr/>
        </p:nvPicPr>
        <p:blipFill>
          <a:blip r:embed="rId3"/>
          <a:stretch>
            <a:fillRect/>
          </a:stretch>
        </p:blipFill>
        <p:spPr>
          <a:xfrm>
            <a:off x="-6348" y="5584777"/>
            <a:ext cx="12196757" cy="1276445"/>
          </a:xfrm>
          <a:prstGeom prst="rect">
            <a:avLst/>
          </a:prstGeom>
        </p:spPr>
      </p:pic>
      <p:graphicFrame>
        <p:nvGraphicFramePr>
          <p:cNvPr id="3" name="Table 2">
            <a:extLst>
              <a:ext uri="{FF2B5EF4-FFF2-40B4-BE49-F238E27FC236}">
                <a16:creationId xmlns:a16="http://schemas.microsoft.com/office/drawing/2014/main" id="{107E707B-6E4A-2215-1627-D51ABC083AB8}"/>
              </a:ext>
            </a:extLst>
          </p:cNvPr>
          <p:cNvGraphicFramePr>
            <a:graphicFrameLocks noGrp="1"/>
          </p:cNvGraphicFramePr>
          <p:nvPr>
            <p:extLst>
              <p:ext uri="{D42A27DB-BD31-4B8C-83A1-F6EECF244321}">
                <p14:modId xmlns:p14="http://schemas.microsoft.com/office/powerpoint/2010/main" val="18377141"/>
              </p:ext>
            </p:extLst>
          </p:nvPr>
        </p:nvGraphicFramePr>
        <p:xfrm>
          <a:off x="106680" y="1348741"/>
          <a:ext cx="11833860" cy="4206284"/>
        </p:xfrm>
        <a:graphic>
          <a:graphicData uri="http://schemas.openxmlformats.org/drawingml/2006/table">
            <a:tbl>
              <a:tblPr firstRow="1" bandRow="1">
                <a:tableStyleId>{5C22544A-7EE6-4342-B048-85BDC9FD1C3A}</a:tableStyleId>
              </a:tblPr>
              <a:tblGrid>
                <a:gridCol w="5916930">
                  <a:extLst>
                    <a:ext uri="{9D8B030D-6E8A-4147-A177-3AD203B41FA5}">
                      <a16:colId xmlns:a16="http://schemas.microsoft.com/office/drawing/2014/main" val="20000"/>
                    </a:ext>
                  </a:extLst>
                </a:gridCol>
                <a:gridCol w="5916930">
                  <a:extLst>
                    <a:ext uri="{9D8B030D-6E8A-4147-A177-3AD203B41FA5}">
                      <a16:colId xmlns:a16="http://schemas.microsoft.com/office/drawing/2014/main" val="20001"/>
                    </a:ext>
                  </a:extLst>
                </a:gridCol>
              </a:tblGrid>
              <a:tr h="449888">
                <a:tc>
                  <a:txBody>
                    <a:bodyPr/>
                    <a:lstStyle/>
                    <a:p>
                      <a:r>
                        <a:rPr lang="en-GB" sz="2400" b="1" dirty="0">
                          <a:latin typeface="Arial" panose="020B0604020202020204" pitchFamily="34" charset="0"/>
                          <a:cs typeface="Arial" panose="020B0604020202020204" pitchFamily="34" charset="0"/>
                        </a:rPr>
                        <a:t>Curriculum</a:t>
                      </a:r>
                      <a:r>
                        <a:rPr lang="en-GB" sz="2400" b="1" baseline="0" dirty="0">
                          <a:latin typeface="Arial" panose="020B0604020202020204" pitchFamily="34" charset="0"/>
                          <a:cs typeface="Arial" panose="020B0604020202020204" pitchFamily="34" charset="0"/>
                        </a:rPr>
                        <a:t> 2008 (Product)</a:t>
                      </a:r>
                      <a:endParaRPr lang="en-GB" sz="2400" b="1" dirty="0">
                        <a:latin typeface="Arial" panose="020B0604020202020204" pitchFamily="34" charset="0"/>
                        <a:cs typeface="Arial" panose="020B0604020202020204" pitchFamily="34" charset="0"/>
                      </a:endParaRPr>
                    </a:p>
                  </a:txBody>
                  <a:tcPr marL="91451" marR="91451" marT="45731" marB="45731">
                    <a:solidFill>
                      <a:srgbClr val="0070C0"/>
                    </a:solidFill>
                  </a:tcPr>
                </a:tc>
                <a:tc>
                  <a:txBody>
                    <a:bodyPr/>
                    <a:lstStyle/>
                    <a:p>
                      <a:r>
                        <a:rPr lang="en-GB" sz="2400" dirty="0">
                          <a:latin typeface="Arial" panose="020B0604020202020204" pitchFamily="34" charset="0"/>
                          <a:cs typeface="Arial" panose="020B0604020202020204" pitchFamily="34" charset="0"/>
                        </a:rPr>
                        <a:t>Curriculum for Wales (Process)</a:t>
                      </a:r>
                    </a:p>
                  </a:txBody>
                  <a:tcPr marL="91451" marR="91451" marT="45731" marB="45731">
                    <a:solidFill>
                      <a:srgbClr val="0070C0"/>
                    </a:solidFill>
                  </a:tcPr>
                </a:tc>
                <a:extLst>
                  <a:ext uri="{0D108BD9-81ED-4DB2-BD59-A6C34878D82A}">
                    <a16:rowId xmlns:a16="http://schemas.microsoft.com/office/drawing/2014/main" val="10000"/>
                  </a:ext>
                </a:extLst>
              </a:tr>
              <a:tr h="3466791">
                <a:tc>
                  <a:txBody>
                    <a:bodyPr/>
                    <a:lstStyle/>
                    <a:p>
                      <a:pPr>
                        <a:buClr>
                          <a:srgbClr val="0070C0"/>
                        </a:buClr>
                      </a:pPr>
                      <a:r>
                        <a:rPr lang="en-GB" sz="2400" b="1" dirty="0">
                          <a:latin typeface="Arial" panose="020B0604020202020204" pitchFamily="34" charset="0"/>
                        </a:rPr>
                        <a:t>Year 7</a:t>
                      </a:r>
                    </a:p>
                    <a:p>
                      <a:pPr>
                        <a:buClr>
                          <a:srgbClr val="0070C0"/>
                        </a:buClr>
                      </a:pPr>
                      <a:r>
                        <a:rPr lang="en-GB" sz="2400" dirty="0"/>
                        <a:t>• identify and use the lowest common multiple of two or more numbers • identify and use the highest common factor of two or more numbers • justify whether a number is a prime number or not</a:t>
                      </a:r>
                    </a:p>
                    <a:p>
                      <a:pPr>
                        <a:buClr>
                          <a:srgbClr val="0070C0"/>
                        </a:buClr>
                      </a:pPr>
                      <a:r>
                        <a:rPr lang="en-GB" sz="2400" dirty="0"/>
                        <a:t>• use the terms square and square root</a:t>
                      </a:r>
                    </a:p>
                    <a:p>
                      <a:pPr>
                        <a:buClr>
                          <a:srgbClr val="0070C0"/>
                        </a:buClr>
                      </a:pPr>
                      <a:r>
                        <a:rPr lang="en-GB" sz="2400" dirty="0"/>
                        <a:t>• express square numbers using powers </a:t>
                      </a:r>
                    </a:p>
                    <a:p>
                      <a:pPr>
                        <a:buClr>
                          <a:srgbClr val="0070C0"/>
                        </a:buClr>
                      </a:pPr>
                      <a:r>
                        <a:rPr lang="en-GB" sz="2400" dirty="0"/>
                        <a:t>• identify triangular numbers</a:t>
                      </a:r>
                    </a:p>
                    <a:p>
                      <a:pPr>
                        <a:buClr>
                          <a:srgbClr val="0070C0"/>
                        </a:buClr>
                      </a:pPr>
                      <a:endParaRPr lang="en-GB" sz="2400" b="1" dirty="0">
                        <a:latin typeface="Arial" panose="020B0604020202020204" pitchFamily="34" charset="0"/>
                        <a:cs typeface="Arial" panose="020B0604020202020204" pitchFamily="34" charset="0"/>
                      </a:endParaRPr>
                    </a:p>
                  </a:txBody>
                  <a:tcPr marL="91451" marR="91451" marT="45731" marB="45731">
                    <a:solidFill>
                      <a:schemeClr val="accent1">
                        <a:lumMod val="20000"/>
                        <a:lumOff val="80000"/>
                        <a:alpha val="49000"/>
                      </a:schemeClr>
                    </a:solidFill>
                  </a:tcPr>
                </a:tc>
                <a:tc>
                  <a:txBody>
                    <a:bodyPr/>
                    <a:lstStyle/>
                    <a:p>
                      <a:pPr>
                        <a:buClr>
                          <a:srgbClr val="0070C0"/>
                        </a:buClr>
                      </a:pPr>
                      <a:r>
                        <a:rPr lang="en-GB" sz="2000" b="1" dirty="0">
                          <a:solidFill>
                            <a:schemeClr val="tx1"/>
                          </a:solidFill>
                          <a:latin typeface="Arial" panose="020B0604020202020204" pitchFamily="34" charset="0"/>
                          <a:cs typeface="Arial" panose="020B0604020202020204" pitchFamily="34" charset="0"/>
                        </a:rPr>
                        <a:t>Progression step 3</a:t>
                      </a:r>
                    </a:p>
                    <a:p>
                      <a:pPr>
                        <a:buClr>
                          <a:srgbClr val="0070C0"/>
                        </a:buClr>
                      </a:pPr>
                      <a:r>
                        <a:rPr lang="en-GB" sz="2400" b="0" i="0" kern="1200" dirty="0">
                          <a:solidFill>
                            <a:schemeClr val="dk1"/>
                          </a:solidFill>
                          <a:effectLst/>
                          <a:latin typeface="+mn-lt"/>
                          <a:ea typeface="+mn-ea"/>
                          <a:cs typeface="+mn-cs"/>
                        </a:rPr>
                        <a:t>I have experienced and explored simple multiplicative relationships that allow me to discuss the properties of number, including factors, multiples, prime and square numbers.</a:t>
                      </a:r>
                      <a:endParaRPr lang="en-GB" sz="2000" b="1" dirty="0">
                        <a:solidFill>
                          <a:schemeClr val="tx1"/>
                        </a:solidFill>
                        <a:latin typeface="Arial" panose="020B0604020202020204" pitchFamily="34" charset="0"/>
                        <a:cs typeface="Arial" panose="020B0604020202020204" pitchFamily="34" charset="0"/>
                      </a:endParaRPr>
                    </a:p>
                    <a:p>
                      <a:pPr>
                        <a:buClr>
                          <a:srgbClr val="0070C0"/>
                        </a:buClr>
                      </a:pPr>
                      <a:endParaRPr lang="en-GB" sz="2400" dirty="0">
                        <a:latin typeface="Arial" panose="020B0604020202020204" pitchFamily="34" charset="0"/>
                        <a:cs typeface="Arial" panose="020B0604020202020204" pitchFamily="34" charset="0"/>
                      </a:endParaRPr>
                    </a:p>
                  </a:txBody>
                  <a:tcPr marL="91451" marR="91451" marT="45731" marB="45731">
                    <a:solidFill>
                      <a:schemeClr val="accent1">
                        <a:lumMod val="20000"/>
                        <a:lumOff val="80000"/>
                        <a:alpha val="49000"/>
                      </a:schemeClr>
                    </a:solidFill>
                  </a:tcPr>
                </a:tc>
                <a:extLst>
                  <a:ext uri="{0D108BD9-81ED-4DB2-BD59-A6C34878D82A}">
                    <a16:rowId xmlns:a16="http://schemas.microsoft.com/office/drawing/2014/main" val="10001"/>
                  </a:ext>
                </a:extLst>
              </a:tr>
            </a:tbl>
          </a:graphicData>
        </a:graphic>
      </p:graphicFrame>
      <p:sp>
        <p:nvSpPr>
          <p:cNvPr id="5" name="TextBox 4">
            <a:extLst>
              <a:ext uri="{FF2B5EF4-FFF2-40B4-BE49-F238E27FC236}">
                <a16:creationId xmlns:a16="http://schemas.microsoft.com/office/drawing/2014/main" id="{37BF80D0-C7DA-FFB8-5BF7-9DEB1D164F65}"/>
              </a:ext>
            </a:extLst>
          </p:cNvPr>
          <p:cNvSpPr txBox="1"/>
          <p:nvPr/>
        </p:nvSpPr>
        <p:spPr>
          <a:xfrm>
            <a:off x="1348740" y="214260"/>
            <a:ext cx="9471660" cy="101515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defTabSz="914400" fontAlgn="base">
              <a:lnSpc>
                <a:spcPct val="90000"/>
              </a:lnSpc>
              <a:spcBef>
                <a:spcPct val="0"/>
              </a:spcBef>
              <a:spcAft>
                <a:spcPct val="0"/>
              </a:spcAft>
              <a:defRPr/>
            </a:pPr>
            <a:r>
              <a:rPr lang="en-US" altLang="en-US" sz="4400" dirty="0">
                <a:solidFill>
                  <a:srgbClr val="0070C0"/>
                </a:solidFill>
                <a:latin typeface="Arial" panose="020B0604020202020204" pitchFamily="34" charset="0"/>
                <a:cs typeface="Arial" panose="020B0604020202020204" pitchFamily="34" charset="0"/>
              </a:rPr>
              <a:t>How is it different?</a:t>
            </a:r>
          </a:p>
          <a:p>
            <a:pPr marL="0" lvl="1" algn="ctr" defTabSz="914400" fontAlgn="base">
              <a:lnSpc>
                <a:spcPct val="90000"/>
              </a:lnSpc>
              <a:spcBef>
                <a:spcPts val="500"/>
              </a:spcBef>
              <a:spcAft>
                <a:spcPct val="0"/>
              </a:spcAft>
              <a:defRPr/>
            </a:pPr>
            <a:r>
              <a:rPr lang="en-US" altLang="en-US" dirty="0">
                <a:solidFill>
                  <a:prstClr val="black"/>
                </a:solidFill>
                <a:latin typeface="Arial" panose="020B0604020202020204" pitchFamily="34" charset="0"/>
                <a:cs typeface="Arial" panose="020B0604020202020204" pitchFamily="34" charset="0"/>
              </a:rPr>
              <a:t>A change in emphasis from </a:t>
            </a:r>
            <a:r>
              <a:rPr lang="en-US" altLang="en-US" b="1" dirty="0">
                <a:solidFill>
                  <a:prstClr val="black"/>
                </a:solidFill>
                <a:latin typeface="Arial" panose="020B0604020202020204" pitchFamily="34" charset="0"/>
                <a:cs typeface="Arial" panose="020B0604020202020204" pitchFamily="34" charset="0"/>
              </a:rPr>
              <a:t>‘What’ </a:t>
            </a:r>
            <a:r>
              <a:rPr lang="en-US" altLang="en-US" dirty="0">
                <a:solidFill>
                  <a:prstClr val="black"/>
                </a:solidFill>
                <a:latin typeface="Arial" panose="020B0604020202020204" pitchFamily="34" charset="0"/>
                <a:cs typeface="Arial" panose="020B0604020202020204" pitchFamily="34" charset="0"/>
              </a:rPr>
              <a:t>to </a:t>
            </a:r>
            <a:r>
              <a:rPr lang="en-US" altLang="en-US" b="1" dirty="0">
                <a:solidFill>
                  <a:prstClr val="black"/>
                </a:solidFill>
                <a:latin typeface="Arial" panose="020B0604020202020204" pitchFamily="34" charset="0"/>
                <a:cs typeface="Arial" panose="020B0604020202020204" pitchFamily="34" charset="0"/>
              </a:rPr>
              <a:t>‘What and how’ </a:t>
            </a:r>
            <a:r>
              <a:rPr lang="en-US" altLang="en-US" dirty="0">
                <a:solidFill>
                  <a:prstClr val="black"/>
                </a:solidFill>
                <a:latin typeface="Arial" panose="020B0604020202020204" pitchFamily="34" charset="0"/>
                <a:cs typeface="Arial" panose="020B0604020202020204" pitchFamily="34" charset="0"/>
              </a:rPr>
              <a:t>will influence pedagogy.</a:t>
            </a:r>
          </a:p>
        </p:txBody>
      </p:sp>
      <p:sp>
        <p:nvSpPr>
          <p:cNvPr id="4" name="TextBox 3">
            <a:extLst>
              <a:ext uri="{FF2B5EF4-FFF2-40B4-BE49-F238E27FC236}">
                <a16:creationId xmlns:a16="http://schemas.microsoft.com/office/drawing/2014/main" id="{0515ACCF-80EE-AB6B-0473-2A222A2F2A71}"/>
              </a:ext>
            </a:extLst>
          </p:cNvPr>
          <p:cNvSpPr txBox="1"/>
          <p:nvPr/>
        </p:nvSpPr>
        <p:spPr>
          <a:xfrm>
            <a:off x="8666649" y="4938446"/>
            <a:ext cx="5660264" cy="646331"/>
          </a:xfrm>
          <a:prstGeom prst="rect">
            <a:avLst/>
          </a:prstGeom>
          <a:noFill/>
        </p:spPr>
        <p:txBody>
          <a:bodyPr wrap="square" rtlCol="0">
            <a:spAutoFit/>
          </a:bodyPr>
          <a:lstStyle/>
          <a:p>
            <a:r>
              <a:rPr lang="en-GB" dirty="0"/>
              <a:t>What might the challenges be?</a:t>
            </a:r>
          </a:p>
          <a:p>
            <a:r>
              <a:rPr lang="en-GB" dirty="0"/>
              <a:t>What questions do you have?</a:t>
            </a:r>
          </a:p>
        </p:txBody>
      </p:sp>
      <p:pic>
        <p:nvPicPr>
          <p:cNvPr id="6" name="Picture 2" descr="Image result for Thinking Person Clip Art">
            <a:extLst>
              <a:ext uri="{FF2B5EF4-FFF2-40B4-BE49-F238E27FC236}">
                <a16:creationId xmlns:a16="http://schemas.microsoft.com/office/drawing/2014/main" id="{9B335403-62ED-D1CC-556E-52845EEFB77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12063" y="3985409"/>
            <a:ext cx="1754586" cy="22692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1471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21F060-4473-E0C3-00A3-983F22BAE07E}"/>
            </a:ext>
          </a:extLst>
        </p:cNvPr>
        <p:cNvGrpSpPr/>
        <p:nvPr/>
      </p:nvGrpSpPr>
      <p:grpSpPr>
        <a:xfrm>
          <a:off x="0" y="0"/>
          <a:ext cx="0" cy="0"/>
          <a:chOff x="0" y="0"/>
          <a:chExt cx="0" cy="0"/>
        </a:xfrm>
      </p:grpSpPr>
      <p:pic>
        <p:nvPicPr>
          <p:cNvPr id="2" name="Picture 2" descr="Logo">
            <a:extLst>
              <a:ext uri="{FF2B5EF4-FFF2-40B4-BE49-F238E27FC236}">
                <a16:creationId xmlns:a16="http://schemas.microsoft.com/office/drawing/2014/main" id="{D1C45138-F483-2479-CEA1-B0F3F84AFC9C}"/>
              </a:ext>
            </a:extLst>
          </p:cNvPr>
          <p:cNvPicPr>
            <a:picLocks noChangeAspect="1"/>
          </p:cNvPicPr>
          <p:nvPr/>
        </p:nvPicPr>
        <p:blipFill>
          <a:blip r:embed="rId3"/>
          <a:stretch>
            <a:fillRect/>
          </a:stretch>
        </p:blipFill>
        <p:spPr>
          <a:xfrm>
            <a:off x="-6348" y="5584777"/>
            <a:ext cx="12196757" cy="1276445"/>
          </a:xfrm>
          <a:prstGeom prst="rect">
            <a:avLst/>
          </a:prstGeom>
        </p:spPr>
      </p:pic>
      <p:graphicFrame>
        <p:nvGraphicFramePr>
          <p:cNvPr id="3" name="Table 2">
            <a:extLst>
              <a:ext uri="{FF2B5EF4-FFF2-40B4-BE49-F238E27FC236}">
                <a16:creationId xmlns:a16="http://schemas.microsoft.com/office/drawing/2014/main" id="{383712D4-8702-BF22-8043-ED3565968190}"/>
              </a:ext>
            </a:extLst>
          </p:cNvPr>
          <p:cNvGraphicFramePr>
            <a:graphicFrameLocks noGrp="1"/>
          </p:cNvGraphicFramePr>
          <p:nvPr>
            <p:extLst>
              <p:ext uri="{D42A27DB-BD31-4B8C-83A1-F6EECF244321}">
                <p14:modId xmlns:p14="http://schemas.microsoft.com/office/powerpoint/2010/main" val="3518964891"/>
              </p:ext>
            </p:extLst>
          </p:nvPr>
        </p:nvGraphicFramePr>
        <p:xfrm>
          <a:off x="586740" y="1348741"/>
          <a:ext cx="10622280" cy="3878580"/>
        </p:xfrm>
        <a:graphic>
          <a:graphicData uri="http://schemas.openxmlformats.org/drawingml/2006/table">
            <a:tbl>
              <a:tblPr firstRow="1" bandRow="1">
                <a:tableStyleId>{5C22544A-7EE6-4342-B048-85BDC9FD1C3A}</a:tableStyleId>
              </a:tblPr>
              <a:tblGrid>
                <a:gridCol w="5311140">
                  <a:extLst>
                    <a:ext uri="{9D8B030D-6E8A-4147-A177-3AD203B41FA5}">
                      <a16:colId xmlns:a16="http://schemas.microsoft.com/office/drawing/2014/main" val="20000"/>
                    </a:ext>
                  </a:extLst>
                </a:gridCol>
                <a:gridCol w="5311140">
                  <a:extLst>
                    <a:ext uri="{9D8B030D-6E8A-4147-A177-3AD203B41FA5}">
                      <a16:colId xmlns:a16="http://schemas.microsoft.com/office/drawing/2014/main" val="20001"/>
                    </a:ext>
                  </a:extLst>
                </a:gridCol>
              </a:tblGrid>
              <a:tr h="541371">
                <a:tc>
                  <a:txBody>
                    <a:bodyPr/>
                    <a:lstStyle/>
                    <a:p>
                      <a:r>
                        <a:rPr lang="en-GB" sz="2400" b="1" dirty="0">
                          <a:latin typeface="Arial" panose="020B0604020202020204" pitchFamily="34" charset="0"/>
                          <a:cs typeface="Arial" panose="020B0604020202020204" pitchFamily="34" charset="0"/>
                        </a:rPr>
                        <a:t>Curriculum</a:t>
                      </a:r>
                      <a:r>
                        <a:rPr lang="en-GB" sz="2400" b="1" baseline="0" dirty="0">
                          <a:latin typeface="Arial" panose="020B0604020202020204" pitchFamily="34" charset="0"/>
                          <a:cs typeface="Arial" panose="020B0604020202020204" pitchFamily="34" charset="0"/>
                        </a:rPr>
                        <a:t> 2008 (Product)</a:t>
                      </a:r>
                      <a:endParaRPr lang="en-GB" sz="2400" b="1" dirty="0">
                        <a:latin typeface="Arial" panose="020B0604020202020204" pitchFamily="34" charset="0"/>
                        <a:cs typeface="Arial" panose="020B0604020202020204" pitchFamily="34" charset="0"/>
                      </a:endParaRPr>
                    </a:p>
                  </a:txBody>
                  <a:tcPr marL="91451" marR="91451" marT="45731" marB="45731">
                    <a:solidFill>
                      <a:srgbClr val="0070C0"/>
                    </a:solidFill>
                  </a:tcPr>
                </a:tc>
                <a:tc>
                  <a:txBody>
                    <a:bodyPr/>
                    <a:lstStyle/>
                    <a:p>
                      <a:r>
                        <a:rPr lang="en-GB" sz="2400" dirty="0">
                          <a:latin typeface="Arial" panose="020B0604020202020204" pitchFamily="34" charset="0"/>
                          <a:cs typeface="Arial" panose="020B0604020202020204" pitchFamily="34" charset="0"/>
                        </a:rPr>
                        <a:t>Curriculum for Wales (Process)</a:t>
                      </a:r>
                    </a:p>
                  </a:txBody>
                  <a:tcPr marL="91451" marR="91451" marT="45731" marB="45731">
                    <a:solidFill>
                      <a:srgbClr val="0070C0"/>
                    </a:solidFill>
                  </a:tcPr>
                </a:tc>
                <a:extLst>
                  <a:ext uri="{0D108BD9-81ED-4DB2-BD59-A6C34878D82A}">
                    <a16:rowId xmlns:a16="http://schemas.microsoft.com/office/drawing/2014/main" val="10000"/>
                  </a:ext>
                </a:extLst>
              </a:tr>
              <a:tr h="3337209">
                <a:tc>
                  <a:txBody>
                    <a:bodyPr/>
                    <a:lstStyle/>
                    <a:p>
                      <a:pPr>
                        <a:buClr>
                          <a:srgbClr val="0070C0"/>
                        </a:buClr>
                      </a:pPr>
                      <a:r>
                        <a:rPr lang="en-GB" sz="2400" b="1" dirty="0">
                          <a:latin typeface="Arial" panose="020B0604020202020204" pitchFamily="34" charset="0"/>
                        </a:rPr>
                        <a:t>Year 11:</a:t>
                      </a:r>
                    </a:p>
                    <a:p>
                      <a:pPr>
                        <a:buClr>
                          <a:srgbClr val="0070C0"/>
                        </a:buClr>
                      </a:pPr>
                      <a:r>
                        <a:rPr lang="en-GB" sz="2400" dirty="0"/>
                        <a:t>use trigonometry to find the length of a side in a right angled triangle, e.g. finding the height of an isosceles triangle </a:t>
                      </a:r>
                    </a:p>
                    <a:p>
                      <a:pPr>
                        <a:buClr>
                          <a:srgbClr val="0070C0"/>
                        </a:buClr>
                      </a:pPr>
                      <a:endParaRPr lang="en-GB" sz="2400" b="1" dirty="0">
                        <a:latin typeface="Arial" panose="020B0604020202020204" pitchFamily="34" charset="0"/>
                        <a:cs typeface="Arial" panose="020B0604020202020204" pitchFamily="34" charset="0"/>
                      </a:endParaRPr>
                    </a:p>
                  </a:txBody>
                  <a:tcPr marL="91451" marR="91451" marT="45731" marB="45731">
                    <a:solidFill>
                      <a:schemeClr val="accent1">
                        <a:lumMod val="20000"/>
                        <a:lumOff val="80000"/>
                        <a:alpha val="49000"/>
                      </a:schemeClr>
                    </a:solidFill>
                  </a:tcPr>
                </a:tc>
                <a:tc>
                  <a:txBody>
                    <a:bodyPr/>
                    <a:lstStyle/>
                    <a:p>
                      <a:pPr>
                        <a:buClr>
                          <a:srgbClr val="0070C0"/>
                        </a:buClr>
                      </a:pPr>
                      <a:r>
                        <a:rPr lang="en-GB" sz="2000" b="1" dirty="0">
                          <a:solidFill>
                            <a:schemeClr val="tx1"/>
                          </a:solidFill>
                          <a:latin typeface="Arial" panose="020B0604020202020204" pitchFamily="34" charset="0"/>
                          <a:cs typeface="Arial" panose="020B0604020202020204" pitchFamily="34" charset="0"/>
                        </a:rPr>
                        <a:t>Progression step 5:</a:t>
                      </a:r>
                    </a:p>
                    <a:p>
                      <a:pPr>
                        <a:buClr>
                          <a:srgbClr val="0070C0"/>
                        </a:buClr>
                      </a:pPr>
                      <a:r>
                        <a:rPr lang="en-GB" sz="2400" b="0" i="0" kern="1200" dirty="0">
                          <a:solidFill>
                            <a:schemeClr val="dk1"/>
                          </a:solidFill>
                          <a:effectLst/>
                          <a:latin typeface="+mn-lt"/>
                          <a:ea typeface="+mn-ea"/>
                          <a:cs typeface="+mn-cs"/>
                        </a:rPr>
                        <a:t>I can explore trigonometric ratios in right-angled triangles and I can use my knowledge of them to solve problems involving lengths, angles and area of any triangle.</a:t>
                      </a:r>
                      <a:endParaRPr lang="en-GB" sz="2000" b="1" dirty="0">
                        <a:solidFill>
                          <a:schemeClr val="tx1"/>
                        </a:solidFill>
                        <a:latin typeface="Arial" panose="020B0604020202020204" pitchFamily="34" charset="0"/>
                        <a:cs typeface="Arial" panose="020B0604020202020204" pitchFamily="34" charset="0"/>
                      </a:endParaRPr>
                    </a:p>
                    <a:p>
                      <a:pPr>
                        <a:buClr>
                          <a:srgbClr val="0070C0"/>
                        </a:buClr>
                      </a:pPr>
                      <a:endParaRPr lang="en-GB" sz="2400" dirty="0">
                        <a:latin typeface="Arial" panose="020B0604020202020204" pitchFamily="34" charset="0"/>
                        <a:cs typeface="Arial" panose="020B0604020202020204" pitchFamily="34" charset="0"/>
                      </a:endParaRPr>
                    </a:p>
                  </a:txBody>
                  <a:tcPr marL="91451" marR="91451" marT="45731" marB="45731">
                    <a:solidFill>
                      <a:schemeClr val="accent1">
                        <a:lumMod val="20000"/>
                        <a:lumOff val="80000"/>
                        <a:alpha val="49000"/>
                      </a:schemeClr>
                    </a:solidFill>
                  </a:tcPr>
                </a:tc>
                <a:extLst>
                  <a:ext uri="{0D108BD9-81ED-4DB2-BD59-A6C34878D82A}">
                    <a16:rowId xmlns:a16="http://schemas.microsoft.com/office/drawing/2014/main" val="10001"/>
                  </a:ext>
                </a:extLst>
              </a:tr>
            </a:tbl>
          </a:graphicData>
        </a:graphic>
      </p:graphicFrame>
      <p:sp>
        <p:nvSpPr>
          <p:cNvPr id="5" name="TextBox 4">
            <a:extLst>
              <a:ext uri="{FF2B5EF4-FFF2-40B4-BE49-F238E27FC236}">
                <a16:creationId xmlns:a16="http://schemas.microsoft.com/office/drawing/2014/main" id="{93798CFA-AE22-3092-93B6-E1D9F0DEA47C}"/>
              </a:ext>
            </a:extLst>
          </p:cNvPr>
          <p:cNvSpPr txBox="1"/>
          <p:nvPr/>
        </p:nvSpPr>
        <p:spPr>
          <a:xfrm>
            <a:off x="1348740" y="214260"/>
            <a:ext cx="9471660" cy="101515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defTabSz="914400" fontAlgn="base">
              <a:lnSpc>
                <a:spcPct val="90000"/>
              </a:lnSpc>
              <a:spcBef>
                <a:spcPct val="0"/>
              </a:spcBef>
              <a:spcAft>
                <a:spcPct val="0"/>
              </a:spcAft>
              <a:defRPr/>
            </a:pPr>
            <a:r>
              <a:rPr lang="en-US" altLang="en-US" sz="4400" dirty="0">
                <a:solidFill>
                  <a:srgbClr val="0070C0"/>
                </a:solidFill>
                <a:latin typeface="Arial" panose="020B0604020202020204" pitchFamily="34" charset="0"/>
                <a:cs typeface="Arial" panose="020B0604020202020204" pitchFamily="34" charset="0"/>
              </a:rPr>
              <a:t>How is it different?</a:t>
            </a:r>
          </a:p>
          <a:p>
            <a:pPr marL="0" lvl="1" algn="ctr" defTabSz="914400" fontAlgn="base">
              <a:lnSpc>
                <a:spcPct val="90000"/>
              </a:lnSpc>
              <a:spcBef>
                <a:spcPts val="500"/>
              </a:spcBef>
              <a:spcAft>
                <a:spcPct val="0"/>
              </a:spcAft>
              <a:defRPr/>
            </a:pPr>
            <a:r>
              <a:rPr lang="en-US" altLang="en-US" dirty="0">
                <a:solidFill>
                  <a:prstClr val="black"/>
                </a:solidFill>
                <a:latin typeface="Arial" panose="020B0604020202020204" pitchFamily="34" charset="0"/>
                <a:cs typeface="Arial" panose="020B0604020202020204" pitchFamily="34" charset="0"/>
              </a:rPr>
              <a:t>A change in emphasis from </a:t>
            </a:r>
            <a:r>
              <a:rPr lang="en-US" altLang="en-US" b="1" dirty="0">
                <a:solidFill>
                  <a:prstClr val="black"/>
                </a:solidFill>
                <a:latin typeface="Arial" panose="020B0604020202020204" pitchFamily="34" charset="0"/>
                <a:cs typeface="Arial" panose="020B0604020202020204" pitchFamily="34" charset="0"/>
              </a:rPr>
              <a:t>‘What’ </a:t>
            </a:r>
            <a:r>
              <a:rPr lang="en-US" altLang="en-US" dirty="0">
                <a:solidFill>
                  <a:prstClr val="black"/>
                </a:solidFill>
                <a:latin typeface="Arial" panose="020B0604020202020204" pitchFamily="34" charset="0"/>
                <a:cs typeface="Arial" panose="020B0604020202020204" pitchFamily="34" charset="0"/>
              </a:rPr>
              <a:t>to </a:t>
            </a:r>
            <a:r>
              <a:rPr lang="en-US" altLang="en-US" b="1" dirty="0">
                <a:solidFill>
                  <a:prstClr val="black"/>
                </a:solidFill>
                <a:latin typeface="Arial" panose="020B0604020202020204" pitchFamily="34" charset="0"/>
                <a:cs typeface="Arial" panose="020B0604020202020204" pitchFamily="34" charset="0"/>
              </a:rPr>
              <a:t>‘What and how’ </a:t>
            </a:r>
            <a:r>
              <a:rPr lang="en-US" altLang="en-US" dirty="0">
                <a:solidFill>
                  <a:prstClr val="black"/>
                </a:solidFill>
                <a:latin typeface="Arial" panose="020B0604020202020204" pitchFamily="34" charset="0"/>
                <a:cs typeface="Arial" panose="020B0604020202020204" pitchFamily="34" charset="0"/>
              </a:rPr>
              <a:t>will influence pedagogy.</a:t>
            </a:r>
          </a:p>
        </p:txBody>
      </p:sp>
      <p:sp>
        <p:nvSpPr>
          <p:cNvPr id="4" name="TextBox 3">
            <a:extLst>
              <a:ext uri="{FF2B5EF4-FFF2-40B4-BE49-F238E27FC236}">
                <a16:creationId xmlns:a16="http://schemas.microsoft.com/office/drawing/2014/main" id="{5115AFF8-C764-E6AB-F175-EFE791D4727B}"/>
              </a:ext>
            </a:extLst>
          </p:cNvPr>
          <p:cNvSpPr txBox="1"/>
          <p:nvPr/>
        </p:nvSpPr>
        <p:spPr>
          <a:xfrm>
            <a:off x="6670209" y="4862928"/>
            <a:ext cx="5660264" cy="646331"/>
          </a:xfrm>
          <a:prstGeom prst="rect">
            <a:avLst/>
          </a:prstGeom>
          <a:noFill/>
        </p:spPr>
        <p:txBody>
          <a:bodyPr wrap="square" rtlCol="0">
            <a:spAutoFit/>
          </a:bodyPr>
          <a:lstStyle/>
          <a:p>
            <a:r>
              <a:rPr lang="en-GB" dirty="0"/>
              <a:t>What might the challenges be?</a:t>
            </a:r>
          </a:p>
          <a:p>
            <a:r>
              <a:rPr lang="en-GB" dirty="0"/>
              <a:t>What questions do you have?</a:t>
            </a:r>
          </a:p>
        </p:txBody>
      </p:sp>
      <p:pic>
        <p:nvPicPr>
          <p:cNvPr id="6" name="Picture 2" descr="Image result for Thinking Person Clip Art">
            <a:extLst>
              <a:ext uri="{FF2B5EF4-FFF2-40B4-BE49-F238E27FC236}">
                <a16:creationId xmlns:a16="http://schemas.microsoft.com/office/drawing/2014/main" id="{30BA02F9-080A-FCFF-D73E-A3D364A863F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75559" y="4374627"/>
            <a:ext cx="1754586" cy="22692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0465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9B4ED8-9BE2-1953-67AF-F90F5E3607C1}"/>
            </a:ext>
          </a:extLst>
        </p:cNvPr>
        <p:cNvGrpSpPr/>
        <p:nvPr/>
      </p:nvGrpSpPr>
      <p:grpSpPr>
        <a:xfrm>
          <a:off x="0" y="0"/>
          <a:ext cx="0" cy="0"/>
          <a:chOff x="0" y="0"/>
          <a:chExt cx="0" cy="0"/>
        </a:xfrm>
      </p:grpSpPr>
      <p:pic>
        <p:nvPicPr>
          <p:cNvPr id="2" name="Picture 2" descr="Graphical user interface, text, website&#10;&#10;Description automatically generated">
            <a:extLst>
              <a:ext uri="{FF2B5EF4-FFF2-40B4-BE49-F238E27FC236}">
                <a16:creationId xmlns:a16="http://schemas.microsoft.com/office/drawing/2014/main" id="{943DDE26-9EB7-1020-D32C-A7CE79DDC64B}"/>
              </a:ext>
            </a:extLst>
          </p:cNvPr>
          <p:cNvPicPr>
            <a:picLocks noChangeAspect="1"/>
          </p:cNvPicPr>
          <p:nvPr/>
        </p:nvPicPr>
        <p:blipFill rotWithShape="1">
          <a:blip r:embed="rId3"/>
          <a:srcRect l="13230" t="37222" r="30865" b="9467"/>
          <a:stretch>
            <a:fillRect/>
          </a:stretch>
        </p:blipFill>
        <p:spPr>
          <a:xfrm>
            <a:off x="6252511" y="213360"/>
            <a:ext cx="5671034" cy="3627120"/>
          </a:xfrm>
          <a:prstGeom prst="rect">
            <a:avLst/>
          </a:prstGeom>
        </p:spPr>
      </p:pic>
      <p:sp>
        <p:nvSpPr>
          <p:cNvPr id="5" name="Arrow: Left 4">
            <a:extLst>
              <a:ext uri="{FF2B5EF4-FFF2-40B4-BE49-F238E27FC236}">
                <a16:creationId xmlns:a16="http://schemas.microsoft.com/office/drawing/2014/main" id="{C865EEB6-BCF2-3673-B8E7-CC3104923C6D}"/>
              </a:ext>
            </a:extLst>
          </p:cNvPr>
          <p:cNvSpPr/>
          <p:nvPr/>
        </p:nvSpPr>
        <p:spPr>
          <a:xfrm>
            <a:off x="8275320" y="3017520"/>
            <a:ext cx="617892" cy="294172"/>
          </a:xfrm>
          <a:prstGeom prst="leftArrow">
            <a:avLst/>
          </a:prstGeom>
          <a:solidFill>
            <a:srgbClr val="ED7D3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3" descr="Graphical user interface, text, website&#10;&#10;Description automatically generated">
            <a:extLst>
              <a:ext uri="{FF2B5EF4-FFF2-40B4-BE49-F238E27FC236}">
                <a16:creationId xmlns:a16="http://schemas.microsoft.com/office/drawing/2014/main" id="{7639C38E-7545-A157-6C2C-FE19E3FFCCE6}"/>
              </a:ext>
            </a:extLst>
          </p:cNvPr>
          <p:cNvPicPr>
            <a:picLocks noChangeAspect="1"/>
          </p:cNvPicPr>
          <p:nvPr/>
        </p:nvPicPr>
        <p:blipFill rotWithShape="1">
          <a:blip r:embed="rId4"/>
          <a:srcRect l="13194" t="32996" r="30864" b="16979"/>
          <a:stretch>
            <a:fillRect/>
          </a:stretch>
        </p:blipFill>
        <p:spPr>
          <a:xfrm>
            <a:off x="268455" y="97328"/>
            <a:ext cx="5791199" cy="3465390"/>
          </a:xfrm>
          <a:prstGeom prst="rect">
            <a:avLst/>
          </a:prstGeom>
        </p:spPr>
      </p:pic>
      <p:sp>
        <p:nvSpPr>
          <p:cNvPr id="4" name="Arrow: Left 3">
            <a:extLst>
              <a:ext uri="{FF2B5EF4-FFF2-40B4-BE49-F238E27FC236}">
                <a16:creationId xmlns:a16="http://schemas.microsoft.com/office/drawing/2014/main" id="{BAE08BE6-2866-A4A2-FC19-149A13FD518A}"/>
              </a:ext>
            </a:extLst>
          </p:cNvPr>
          <p:cNvSpPr/>
          <p:nvPr/>
        </p:nvSpPr>
        <p:spPr>
          <a:xfrm>
            <a:off x="2209800" y="3268546"/>
            <a:ext cx="617892" cy="294172"/>
          </a:xfrm>
          <a:prstGeom prst="leftArrow">
            <a:avLst/>
          </a:prstGeom>
          <a:solidFill>
            <a:srgbClr val="ED7D3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8F9B7753-EB0D-B365-1439-D9667360CF5A}"/>
              </a:ext>
            </a:extLst>
          </p:cNvPr>
          <p:cNvSpPr txBox="1"/>
          <p:nvPr/>
        </p:nvSpPr>
        <p:spPr>
          <a:xfrm>
            <a:off x="1036320" y="5610766"/>
            <a:ext cx="3962400" cy="923330"/>
          </a:xfrm>
          <a:prstGeom prst="rect">
            <a:avLst/>
          </a:prstGeom>
          <a:noFill/>
        </p:spPr>
        <p:txBody>
          <a:bodyPr wrap="square" rtlCol="0">
            <a:spAutoFit/>
          </a:bodyPr>
          <a:lstStyle/>
          <a:p>
            <a:endParaRPr lang="en-US" dirty="0">
              <a:solidFill>
                <a:srgbClr val="1F1F1F"/>
              </a:solidFill>
              <a:cs typeface="Arial"/>
            </a:endParaRPr>
          </a:p>
          <a:p>
            <a:pPr>
              <a:buChar char="•"/>
            </a:pPr>
            <a:endParaRPr lang="en-US" dirty="0">
              <a:solidFill>
                <a:srgbClr val="1F1F1F"/>
              </a:solidFill>
              <a:latin typeface="+mj-lt"/>
              <a:cs typeface="Arial"/>
            </a:endParaRPr>
          </a:p>
          <a:p>
            <a:endParaRPr lang="en-GB" dirty="0"/>
          </a:p>
        </p:txBody>
      </p:sp>
      <p:sp>
        <p:nvSpPr>
          <p:cNvPr id="7" name="TextBox 6">
            <a:extLst>
              <a:ext uri="{FF2B5EF4-FFF2-40B4-BE49-F238E27FC236}">
                <a16:creationId xmlns:a16="http://schemas.microsoft.com/office/drawing/2014/main" id="{148E99D6-D35C-68F6-037F-FC7C8CEE3368}"/>
              </a:ext>
            </a:extLst>
          </p:cNvPr>
          <p:cNvSpPr txBox="1"/>
          <p:nvPr/>
        </p:nvSpPr>
        <p:spPr>
          <a:xfrm>
            <a:off x="1371600" y="3938624"/>
            <a:ext cx="10264139" cy="25442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nSpc>
                <a:spcPct val="90000"/>
              </a:lnSpc>
              <a:spcBef>
                <a:spcPts val="1000"/>
              </a:spcBef>
              <a:buFont typeface="Arial"/>
              <a:buChar char="•"/>
            </a:pPr>
            <a:r>
              <a:rPr lang="en-US" sz="2800" dirty="0">
                <a:solidFill>
                  <a:srgbClr val="1F1F1F"/>
                </a:solidFill>
                <a:cs typeface="Arial"/>
              </a:rPr>
              <a:t>Dealltwriaeth </a:t>
            </a:r>
            <a:r>
              <a:rPr lang="en-US" sz="2800" dirty="0" err="1">
                <a:solidFill>
                  <a:srgbClr val="1F1F1F"/>
                </a:solidFill>
                <a:cs typeface="Arial"/>
              </a:rPr>
              <a:t>gysyniadol</a:t>
            </a:r>
            <a:r>
              <a:rPr lang="en-US" sz="2800" dirty="0">
                <a:solidFill>
                  <a:srgbClr val="1F1F1F"/>
                </a:solidFill>
                <a:cs typeface="Arial"/>
              </a:rPr>
              <a:t>/ </a:t>
            </a:r>
            <a:r>
              <a:rPr lang="en-GB" sz="2800" b="1" dirty="0">
                <a:solidFill>
                  <a:srgbClr val="FF0000"/>
                </a:solidFill>
                <a:latin typeface="+mj-lt"/>
              </a:rPr>
              <a:t>Conceptual understanding</a:t>
            </a:r>
            <a:endParaRPr lang="en-GB" sz="2800" b="1" dirty="0">
              <a:solidFill>
                <a:srgbClr val="FF0000"/>
              </a:solidFill>
              <a:latin typeface="+mj-lt"/>
              <a:ea typeface="+mn-lt"/>
              <a:cs typeface="+mn-lt"/>
            </a:endParaRPr>
          </a:p>
          <a:p>
            <a:pPr marL="285750" indent="-285750">
              <a:lnSpc>
                <a:spcPct val="90000"/>
              </a:lnSpc>
              <a:spcBef>
                <a:spcPts val="1000"/>
              </a:spcBef>
              <a:buFont typeface="Arial,Sans-Serif"/>
              <a:buChar char="•"/>
            </a:pPr>
            <a:r>
              <a:rPr lang="en-US" sz="2800" dirty="0">
                <a:solidFill>
                  <a:srgbClr val="1F1F1F"/>
                </a:solidFill>
                <a:cs typeface="Arial"/>
              </a:rPr>
              <a:t>Cyfathrebu </a:t>
            </a:r>
            <a:r>
              <a:rPr lang="en-US" sz="2800" dirty="0" err="1">
                <a:solidFill>
                  <a:srgbClr val="1F1F1F"/>
                </a:solidFill>
                <a:cs typeface="Arial"/>
              </a:rPr>
              <a:t>gan</a:t>
            </a:r>
            <a:r>
              <a:rPr lang="en-US" sz="2800" dirty="0">
                <a:solidFill>
                  <a:srgbClr val="1F1F1F"/>
                </a:solidFill>
                <a:cs typeface="Arial"/>
              </a:rPr>
              <a:t> </a:t>
            </a:r>
            <a:r>
              <a:rPr lang="en-US" sz="2800" dirty="0" err="1">
                <a:solidFill>
                  <a:srgbClr val="1F1F1F"/>
                </a:solidFill>
                <a:cs typeface="Arial"/>
              </a:rPr>
              <a:t>ddefnyddio</a:t>
            </a:r>
            <a:r>
              <a:rPr lang="en-US" sz="2800" dirty="0">
                <a:solidFill>
                  <a:srgbClr val="1F1F1F"/>
                </a:solidFill>
                <a:cs typeface="Arial"/>
              </a:rPr>
              <a:t> </a:t>
            </a:r>
            <a:r>
              <a:rPr lang="en-US" sz="2800" dirty="0" err="1">
                <a:solidFill>
                  <a:srgbClr val="1F1F1F"/>
                </a:solidFill>
                <a:cs typeface="Arial"/>
              </a:rPr>
              <a:t>symbolau</a:t>
            </a:r>
            <a:r>
              <a:rPr lang="en-US" sz="2800" dirty="0">
                <a:solidFill>
                  <a:srgbClr val="1F1F1F"/>
                </a:solidFill>
                <a:cs typeface="Arial"/>
              </a:rPr>
              <a:t>/</a:t>
            </a:r>
            <a:r>
              <a:rPr lang="en-GB" sz="2800" b="1" dirty="0">
                <a:solidFill>
                  <a:srgbClr val="FF0000"/>
                </a:solidFill>
                <a:latin typeface="+mj-lt"/>
              </a:rPr>
              <a:t>Communication using symbols</a:t>
            </a:r>
            <a:endParaRPr lang="en-GB" sz="2800" b="1" dirty="0">
              <a:solidFill>
                <a:srgbClr val="FF0000"/>
              </a:solidFill>
              <a:latin typeface="+mj-lt"/>
              <a:ea typeface="+mn-lt"/>
              <a:cs typeface="+mn-lt"/>
            </a:endParaRPr>
          </a:p>
          <a:p>
            <a:pPr marL="285750" indent="-285750">
              <a:lnSpc>
                <a:spcPct val="90000"/>
              </a:lnSpc>
              <a:spcBef>
                <a:spcPts val="1000"/>
              </a:spcBef>
              <a:buFont typeface="Arial,Sans-Serif"/>
              <a:buChar char="•"/>
            </a:pPr>
            <a:r>
              <a:rPr lang="en-US" sz="2800" dirty="0">
                <a:solidFill>
                  <a:srgbClr val="1F1F1F"/>
                </a:solidFill>
                <a:cs typeface="Arial"/>
              </a:rPr>
              <a:t>Cymhwysedd </a:t>
            </a:r>
            <a:r>
              <a:rPr lang="en-US" sz="2800" dirty="0" err="1">
                <a:solidFill>
                  <a:srgbClr val="1F1F1F"/>
                </a:solidFill>
                <a:cs typeface="Arial"/>
              </a:rPr>
              <a:t>strategol</a:t>
            </a:r>
            <a:r>
              <a:rPr lang="en-US" sz="2800" dirty="0">
                <a:solidFill>
                  <a:srgbClr val="1F1F1F"/>
                </a:solidFill>
                <a:cs typeface="Arial"/>
              </a:rPr>
              <a:t> /</a:t>
            </a:r>
            <a:r>
              <a:rPr lang="en-GB" sz="2800" b="1" dirty="0">
                <a:solidFill>
                  <a:srgbClr val="FF0000"/>
                </a:solidFill>
                <a:latin typeface="+mj-lt"/>
              </a:rPr>
              <a:t>Fluency</a:t>
            </a:r>
            <a:endParaRPr lang="en-GB" sz="2800" b="1" dirty="0">
              <a:solidFill>
                <a:srgbClr val="FF0000"/>
              </a:solidFill>
              <a:latin typeface="+mj-lt"/>
              <a:ea typeface="+mn-lt"/>
              <a:cs typeface="+mn-lt"/>
            </a:endParaRPr>
          </a:p>
          <a:p>
            <a:pPr marL="285750" indent="-285750">
              <a:lnSpc>
                <a:spcPct val="90000"/>
              </a:lnSpc>
              <a:spcBef>
                <a:spcPts val="1000"/>
              </a:spcBef>
              <a:buFont typeface="Arial,Sans-Serif"/>
              <a:buChar char="•"/>
            </a:pPr>
            <a:r>
              <a:rPr lang="en-US" sz="2800" dirty="0">
                <a:solidFill>
                  <a:srgbClr val="1F1F1F"/>
                </a:solidFill>
                <a:cs typeface="Arial"/>
              </a:rPr>
              <a:t>Rhesymu </a:t>
            </a:r>
            <a:r>
              <a:rPr lang="en-US" sz="2800" dirty="0" err="1">
                <a:solidFill>
                  <a:srgbClr val="1F1F1F"/>
                </a:solidFill>
                <a:cs typeface="Arial"/>
              </a:rPr>
              <a:t>rhesymegol</a:t>
            </a:r>
            <a:r>
              <a:rPr lang="en-US" sz="2800" dirty="0">
                <a:solidFill>
                  <a:srgbClr val="1F1F1F"/>
                </a:solidFill>
                <a:cs typeface="Arial"/>
              </a:rPr>
              <a:t>/</a:t>
            </a:r>
            <a:r>
              <a:rPr lang="en-GB" sz="2800" b="1" dirty="0">
                <a:solidFill>
                  <a:srgbClr val="FF0000"/>
                </a:solidFill>
                <a:latin typeface="+mj-lt"/>
              </a:rPr>
              <a:t>Logical reasoning</a:t>
            </a:r>
            <a:endParaRPr lang="en-GB" sz="2800" b="1" dirty="0">
              <a:solidFill>
                <a:srgbClr val="FF0000"/>
              </a:solidFill>
              <a:latin typeface="+mj-lt"/>
              <a:ea typeface="+mn-lt"/>
              <a:cs typeface="+mn-lt"/>
            </a:endParaRPr>
          </a:p>
          <a:p>
            <a:pPr marL="285750" indent="-285750">
              <a:lnSpc>
                <a:spcPct val="90000"/>
              </a:lnSpc>
              <a:spcBef>
                <a:spcPts val="1000"/>
              </a:spcBef>
              <a:buFont typeface="Arial,Sans-Serif"/>
              <a:buChar char="•"/>
            </a:pPr>
            <a:r>
              <a:rPr lang="en-US" sz="2800" dirty="0">
                <a:solidFill>
                  <a:srgbClr val="1F1F1F"/>
                </a:solidFill>
                <a:cs typeface="Arial"/>
              </a:rPr>
              <a:t>Rhuglder/ </a:t>
            </a:r>
            <a:r>
              <a:rPr lang="en-GB" sz="2800" b="1" dirty="0">
                <a:solidFill>
                  <a:srgbClr val="FF0000"/>
                </a:solidFill>
                <a:latin typeface="+mj-lt"/>
              </a:rPr>
              <a:t>Strategic competence</a:t>
            </a:r>
          </a:p>
        </p:txBody>
      </p:sp>
    </p:spTree>
    <p:extLst>
      <p:ext uri="{BB962C8B-B14F-4D97-AF65-F5344CB8AC3E}">
        <p14:creationId xmlns:p14="http://schemas.microsoft.com/office/powerpoint/2010/main" val="3860041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E98FE1-0D92-FC83-148E-A5C55ECD32C9}"/>
            </a:ext>
          </a:extLst>
        </p:cNvPr>
        <p:cNvGrpSpPr/>
        <p:nvPr/>
      </p:nvGrpSpPr>
      <p:grpSpPr>
        <a:xfrm>
          <a:off x="0" y="0"/>
          <a:ext cx="0" cy="0"/>
          <a:chOff x="0" y="0"/>
          <a:chExt cx="0" cy="0"/>
        </a:xfrm>
      </p:grpSpPr>
      <p:pic>
        <p:nvPicPr>
          <p:cNvPr id="2" name="Picture 2" descr="Logo">
            <a:extLst>
              <a:ext uri="{FF2B5EF4-FFF2-40B4-BE49-F238E27FC236}">
                <a16:creationId xmlns:a16="http://schemas.microsoft.com/office/drawing/2014/main" id="{D6CD1FD3-F5B0-524E-7669-80BE4F182A8D}"/>
              </a:ext>
            </a:extLst>
          </p:cNvPr>
          <p:cNvPicPr>
            <a:picLocks noChangeAspect="1"/>
          </p:cNvPicPr>
          <p:nvPr/>
        </p:nvPicPr>
        <p:blipFill>
          <a:blip r:embed="rId3"/>
          <a:stretch>
            <a:fillRect/>
          </a:stretch>
        </p:blipFill>
        <p:spPr>
          <a:xfrm>
            <a:off x="-6348" y="5584777"/>
            <a:ext cx="12196757" cy="1276445"/>
          </a:xfrm>
          <a:prstGeom prst="rect">
            <a:avLst/>
          </a:prstGeom>
        </p:spPr>
      </p:pic>
      <p:graphicFrame>
        <p:nvGraphicFramePr>
          <p:cNvPr id="3" name="Diagram 2">
            <a:extLst>
              <a:ext uri="{FF2B5EF4-FFF2-40B4-BE49-F238E27FC236}">
                <a16:creationId xmlns:a16="http://schemas.microsoft.com/office/drawing/2014/main" id="{BE4D1B1D-8C87-B9F9-64B4-088639E36B28}"/>
              </a:ext>
            </a:extLst>
          </p:cNvPr>
          <p:cNvGraphicFramePr/>
          <p:nvPr>
            <p:extLst>
              <p:ext uri="{D42A27DB-BD31-4B8C-83A1-F6EECF244321}">
                <p14:modId xmlns:p14="http://schemas.microsoft.com/office/powerpoint/2010/main" val="211485017"/>
              </p:ext>
            </p:extLst>
          </p:nvPr>
        </p:nvGraphicFramePr>
        <p:xfrm>
          <a:off x="6338165" y="1252222"/>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aphicFrame>
        <p:nvGraphicFramePr>
          <p:cNvPr id="4" name="Diagram 3">
            <a:extLst>
              <a:ext uri="{FF2B5EF4-FFF2-40B4-BE49-F238E27FC236}">
                <a16:creationId xmlns:a16="http://schemas.microsoft.com/office/drawing/2014/main" id="{59F7C8AF-0761-BD6A-2479-BC6EACB58569}"/>
              </a:ext>
            </a:extLst>
          </p:cNvPr>
          <p:cNvGraphicFramePr/>
          <p:nvPr>
            <p:extLst>
              <p:ext uri="{D42A27DB-BD31-4B8C-83A1-F6EECF244321}">
                <p14:modId xmlns:p14="http://schemas.microsoft.com/office/powerpoint/2010/main" val="3288891394"/>
              </p:ext>
            </p:extLst>
          </p:nvPr>
        </p:nvGraphicFramePr>
        <p:xfrm>
          <a:off x="-242163" y="1397000"/>
          <a:ext cx="6096000" cy="4064000"/>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
        <p:nvSpPr>
          <p:cNvPr id="5" name="TextBox 4">
            <a:extLst>
              <a:ext uri="{FF2B5EF4-FFF2-40B4-BE49-F238E27FC236}">
                <a16:creationId xmlns:a16="http://schemas.microsoft.com/office/drawing/2014/main" id="{1D425216-6B68-009A-4B86-B2768D957109}"/>
              </a:ext>
            </a:extLst>
          </p:cNvPr>
          <p:cNvSpPr txBox="1"/>
          <p:nvPr/>
        </p:nvSpPr>
        <p:spPr>
          <a:xfrm>
            <a:off x="99060" y="341449"/>
            <a:ext cx="12778740" cy="5355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defTabSz="914400" fontAlgn="base">
              <a:lnSpc>
                <a:spcPct val="90000"/>
              </a:lnSpc>
              <a:spcBef>
                <a:spcPct val="0"/>
              </a:spcBef>
              <a:spcAft>
                <a:spcPct val="0"/>
              </a:spcAft>
              <a:defRPr/>
            </a:pPr>
            <a:r>
              <a:rPr lang="cy-GB" altLang="en-US" sz="3200" dirty="0">
                <a:solidFill>
                  <a:srgbClr val="0070C0"/>
                </a:solidFill>
                <a:latin typeface="Arial" panose="020B0604020202020204" pitchFamily="34" charset="0"/>
                <a:cs typeface="Arial" panose="020B0604020202020204" pitchFamily="34" charset="0"/>
              </a:rPr>
              <a:t>Hyfedreddau mathemategol</a:t>
            </a:r>
            <a:r>
              <a:rPr lang="en-US" altLang="en-US" sz="3200" dirty="0">
                <a:solidFill>
                  <a:srgbClr val="0070C0"/>
                </a:solidFill>
                <a:latin typeface="Arial" panose="020B0604020202020204" pitchFamily="34" charset="0"/>
                <a:cs typeface="Arial" panose="020B0604020202020204" pitchFamily="34" charset="0"/>
              </a:rPr>
              <a:t>               Mathematical proficiencies</a:t>
            </a:r>
          </a:p>
        </p:txBody>
      </p:sp>
    </p:spTree>
    <p:extLst>
      <p:ext uri="{BB962C8B-B14F-4D97-AF65-F5344CB8AC3E}">
        <p14:creationId xmlns:p14="http://schemas.microsoft.com/office/powerpoint/2010/main" val="1108861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Graphic spid="4" grpId="0">
        <p:bldAsOne/>
      </p:bldGraphic>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8EF528F-FBD8-41A8-957B-A659B3673314}"/>
              </a:ext>
            </a:extLst>
          </p:cNvPr>
          <p:cNvSpPr/>
          <p:nvPr/>
        </p:nvSpPr>
        <p:spPr>
          <a:xfrm>
            <a:off x="5150544" y="4253636"/>
            <a:ext cx="2499937" cy="2075947"/>
          </a:xfrm>
          <a:prstGeom prst="rect">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defTabSz="914400" eaLnBrk="0" fontAlgn="base" hangingPunct="0">
              <a:spcBef>
                <a:spcPct val="0"/>
              </a:spcBef>
              <a:spcAft>
                <a:spcPct val="0"/>
              </a:spcAft>
              <a:defRPr/>
            </a:pPr>
            <a:endParaRPr lang="en-GB" dirty="0">
              <a:solidFill>
                <a:prstClr val="white"/>
              </a:solidFill>
              <a:latin typeface="Century Gothic"/>
              <a:cs typeface="Calibri"/>
            </a:endParaRPr>
          </a:p>
        </p:txBody>
      </p:sp>
      <p:sp>
        <p:nvSpPr>
          <p:cNvPr id="2" name="Rounded Rectangle 1">
            <a:extLst>
              <a:ext uri="{FF2B5EF4-FFF2-40B4-BE49-F238E27FC236}">
                <a16:creationId xmlns:a16="http://schemas.microsoft.com/office/drawing/2014/main" id="{97D4EC19-20A5-5A48-929A-E73084A1C826}"/>
              </a:ext>
            </a:extLst>
          </p:cNvPr>
          <p:cNvSpPr/>
          <p:nvPr/>
        </p:nvSpPr>
        <p:spPr>
          <a:xfrm>
            <a:off x="556037" y="152530"/>
            <a:ext cx="4980722" cy="2852881"/>
          </a:xfrm>
          <a:prstGeom prst="roundRect">
            <a:avLst/>
          </a:prstGeom>
          <a:noFill/>
          <a:ln w="190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eaLnBrk="0" fontAlgn="base" hangingPunct="0">
              <a:spcBef>
                <a:spcPct val="0"/>
              </a:spcBef>
              <a:spcAft>
                <a:spcPct val="0"/>
              </a:spcAft>
              <a:defRPr/>
            </a:pPr>
            <a:endParaRPr lang="en-US">
              <a:solidFill>
                <a:prstClr val="white"/>
              </a:solidFill>
              <a:latin typeface="Calibri" panose="020F0502020204030204"/>
            </a:endParaRPr>
          </a:p>
        </p:txBody>
      </p:sp>
      <p:sp>
        <p:nvSpPr>
          <p:cNvPr id="14" name="Rounded Rectangle 13">
            <a:extLst>
              <a:ext uri="{FF2B5EF4-FFF2-40B4-BE49-F238E27FC236}">
                <a16:creationId xmlns:a16="http://schemas.microsoft.com/office/drawing/2014/main" id="{73242BDE-51D7-7D49-8B34-D869A65576CE}"/>
              </a:ext>
            </a:extLst>
          </p:cNvPr>
          <p:cNvSpPr/>
          <p:nvPr/>
        </p:nvSpPr>
        <p:spPr>
          <a:xfrm>
            <a:off x="8551550" y="3250886"/>
            <a:ext cx="3640450" cy="3488985"/>
          </a:xfrm>
          <a:prstGeom prst="roundRect">
            <a:avLst/>
          </a:prstGeom>
          <a:noFill/>
          <a:ln w="190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eaLnBrk="0" fontAlgn="base" hangingPunct="0">
              <a:spcBef>
                <a:spcPct val="0"/>
              </a:spcBef>
              <a:spcAft>
                <a:spcPct val="0"/>
              </a:spcAft>
              <a:defRPr/>
            </a:pPr>
            <a:endParaRPr lang="en-US">
              <a:solidFill>
                <a:prstClr val="white"/>
              </a:solidFill>
              <a:latin typeface="Calibri" panose="020F0502020204030204"/>
            </a:endParaRPr>
          </a:p>
        </p:txBody>
      </p:sp>
      <p:sp>
        <p:nvSpPr>
          <p:cNvPr id="15" name="Rounded Rectangle 14">
            <a:extLst>
              <a:ext uri="{FF2B5EF4-FFF2-40B4-BE49-F238E27FC236}">
                <a16:creationId xmlns:a16="http://schemas.microsoft.com/office/drawing/2014/main" id="{5B6C6041-78FE-A046-97FA-ADF5EC467E62}"/>
              </a:ext>
            </a:extLst>
          </p:cNvPr>
          <p:cNvSpPr/>
          <p:nvPr/>
        </p:nvSpPr>
        <p:spPr>
          <a:xfrm>
            <a:off x="556037" y="3250886"/>
            <a:ext cx="3466440" cy="3423868"/>
          </a:xfrm>
          <a:prstGeom prst="roundRect">
            <a:avLst/>
          </a:prstGeom>
          <a:noFill/>
          <a:ln w="190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eaLnBrk="0" fontAlgn="base" hangingPunct="0">
              <a:spcBef>
                <a:spcPct val="0"/>
              </a:spcBef>
              <a:spcAft>
                <a:spcPct val="0"/>
              </a:spcAft>
              <a:defRPr/>
            </a:pPr>
            <a:endParaRPr lang="en-US">
              <a:solidFill>
                <a:prstClr val="white"/>
              </a:solidFill>
              <a:latin typeface="Calibri" panose="020F0502020204030204"/>
            </a:endParaRPr>
          </a:p>
        </p:txBody>
      </p:sp>
      <p:sp>
        <p:nvSpPr>
          <p:cNvPr id="16" name="Rounded Rectangle 15">
            <a:extLst>
              <a:ext uri="{FF2B5EF4-FFF2-40B4-BE49-F238E27FC236}">
                <a16:creationId xmlns:a16="http://schemas.microsoft.com/office/drawing/2014/main" id="{4F608214-68A0-0C47-8F08-4373D4458C86}"/>
              </a:ext>
            </a:extLst>
          </p:cNvPr>
          <p:cNvSpPr/>
          <p:nvPr/>
        </p:nvSpPr>
        <p:spPr>
          <a:xfrm>
            <a:off x="5714645" y="554070"/>
            <a:ext cx="6260903" cy="2330563"/>
          </a:xfrm>
          <a:prstGeom prst="roundRect">
            <a:avLst/>
          </a:prstGeom>
          <a:noFill/>
          <a:ln w="190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eaLnBrk="0" fontAlgn="base" hangingPunct="0">
              <a:spcBef>
                <a:spcPct val="0"/>
              </a:spcBef>
              <a:spcAft>
                <a:spcPct val="0"/>
              </a:spcAft>
              <a:defRPr/>
            </a:pPr>
            <a:endParaRPr lang="en-US">
              <a:solidFill>
                <a:prstClr val="white"/>
              </a:solidFill>
              <a:latin typeface="Calibri" panose="020F0502020204030204"/>
            </a:endParaRPr>
          </a:p>
        </p:txBody>
      </p:sp>
      <p:sp>
        <p:nvSpPr>
          <p:cNvPr id="17" name="Rounded Rectangle 16">
            <a:extLst>
              <a:ext uri="{FF2B5EF4-FFF2-40B4-BE49-F238E27FC236}">
                <a16:creationId xmlns:a16="http://schemas.microsoft.com/office/drawing/2014/main" id="{72602EC7-0F59-3A46-AE1F-17DE2612DD58}"/>
              </a:ext>
            </a:extLst>
          </p:cNvPr>
          <p:cNvSpPr/>
          <p:nvPr/>
        </p:nvSpPr>
        <p:spPr>
          <a:xfrm>
            <a:off x="4608225" y="3778558"/>
            <a:ext cx="3042256" cy="2926912"/>
          </a:xfrm>
          <a:prstGeom prst="roundRect">
            <a:avLst/>
          </a:prstGeom>
          <a:noFill/>
          <a:ln w="190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eaLnBrk="0" fontAlgn="base" hangingPunct="0">
              <a:spcBef>
                <a:spcPct val="0"/>
              </a:spcBef>
              <a:spcAft>
                <a:spcPct val="0"/>
              </a:spcAft>
              <a:defRPr/>
            </a:pPr>
            <a:endParaRPr lang="en-US">
              <a:solidFill>
                <a:prstClr val="white"/>
              </a:solidFill>
              <a:latin typeface="Calibri" panose="020F0502020204030204"/>
            </a:endParaRPr>
          </a:p>
        </p:txBody>
      </p:sp>
      <p:sp>
        <p:nvSpPr>
          <p:cNvPr id="3" name="TextBox 2">
            <a:extLst>
              <a:ext uri="{FF2B5EF4-FFF2-40B4-BE49-F238E27FC236}">
                <a16:creationId xmlns:a16="http://schemas.microsoft.com/office/drawing/2014/main" id="{8DCA43AE-1C14-4848-BCCC-D1B0DB275E7C}"/>
              </a:ext>
            </a:extLst>
          </p:cNvPr>
          <p:cNvSpPr txBox="1"/>
          <p:nvPr/>
        </p:nvSpPr>
        <p:spPr>
          <a:xfrm>
            <a:off x="728869" y="245165"/>
            <a:ext cx="4638260" cy="280076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latin typeface="Century Gothic"/>
              </a:rPr>
              <a:t>Mathematical concepts and ideas should be built on, deepened and connected as learners experience increasingly complex mathematical ideas. Learners demonstrate conceptual understanding through being able to explain and express concepts, find examples (or </a:t>
            </a:r>
            <a:r>
              <a:rPr lang="en-GB" sz="1600" i="1">
                <a:latin typeface="Century Gothic"/>
              </a:rPr>
              <a:t>non-examples</a:t>
            </a:r>
            <a:r>
              <a:rPr lang="en-GB" sz="1600">
                <a:latin typeface="Century Gothic"/>
              </a:rPr>
              <a:t>) and by being able to represent a concept in different ways, flowing between different representations including verbal, </a:t>
            </a:r>
            <a:r>
              <a:rPr lang="en-GB" sz="1600" i="1">
                <a:latin typeface="Century Gothic"/>
              </a:rPr>
              <a:t>concrete</a:t>
            </a:r>
            <a:r>
              <a:rPr lang="en-GB" sz="1600">
                <a:latin typeface="Century Gothic"/>
              </a:rPr>
              <a:t>, visual, digital and </a:t>
            </a:r>
            <a:r>
              <a:rPr lang="en-GB" sz="1600" i="1">
                <a:latin typeface="Century Gothic"/>
              </a:rPr>
              <a:t>abstract</a:t>
            </a:r>
            <a:endParaRPr lang="en-US" sz="1600">
              <a:latin typeface="Century Gothic"/>
            </a:endParaRPr>
          </a:p>
        </p:txBody>
      </p:sp>
      <p:sp>
        <p:nvSpPr>
          <p:cNvPr id="4" name="TextBox 3">
            <a:extLst>
              <a:ext uri="{FF2B5EF4-FFF2-40B4-BE49-F238E27FC236}">
                <a16:creationId xmlns:a16="http://schemas.microsoft.com/office/drawing/2014/main" id="{6323CE48-5CE7-4CEF-A44F-12B174E9BF25}"/>
              </a:ext>
            </a:extLst>
          </p:cNvPr>
          <p:cNvSpPr txBox="1"/>
          <p:nvPr/>
        </p:nvSpPr>
        <p:spPr>
          <a:xfrm>
            <a:off x="8825949" y="3230570"/>
            <a:ext cx="3366051" cy="329320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latin typeface="Century Gothic"/>
              </a:rPr>
              <a:t>As learners experience, understand and effectively apply increasingly complex concepts and relationships, fluency in remembering facts, relationships and techniques should grow, meaning that facts, relationships and techniques learned previously should become firmly established, memorable and usable.</a:t>
            </a:r>
            <a:endParaRPr lang="en-US" sz="1600">
              <a:latin typeface="Century Gothic"/>
              <a:cs typeface="Calibri"/>
            </a:endParaRPr>
          </a:p>
        </p:txBody>
      </p:sp>
      <p:sp>
        <p:nvSpPr>
          <p:cNvPr id="5" name="TextBox 4">
            <a:extLst>
              <a:ext uri="{FF2B5EF4-FFF2-40B4-BE49-F238E27FC236}">
                <a16:creationId xmlns:a16="http://schemas.microsoft.com/office/drawing/2014/main" id="{ADFCAFDE-4674-4FD9-B344-3B7F831FB0B9}"/>
              </a:ext>
            </a:extLst>
          </p:cNvPr>
          <p:cNvSpPr txBox="1"/>
          <p:nvPr/>
        </p:nvSpPr>
        <p:spPr>
          <a:xfrm>
            <a:off x="768627" y="3538330"/>
            <a:ext cx="3140765" cy="307776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latin typeface="Century Gothic"/>
                <a:cs typeface="Calibri"/>
              </a:rPr>
              <a:t>Learners should understand that the symbols they are using are abstract representations and should develop greater flexibility with the application and manipulation of an increasing range of symbols, understanding the conventions of the symbols they are using</a:t>
            </a:r>
            <a:r>
              <a:rPr lang="en-GB" sz="1600">
                <a:latin typeface="Arial"/>
                <a:cs typeface="Arial"/>
              </a:rPr>
              <a:t>. </a:t>
            </a:r>
            <a:endParaRPr lang="en-GB" sz="1600">
              <a:ea typeface="+mn-lt"/>
              <a:cs typeface="+mn-lt"/>
            </a:endParaRPr>
          </a:p>
          <a:p>
            <a:pPr algn="l"/>
            <a:endParaRPr lang="en-GB" dirty="0">
              <a:cs typeface="Calibri"/>
            </a:endParaRPr>
          </a:p>
        </p:txBody>
      </p:sp>
      <p:sp>
        <p:nvSpPr>
          <p:cNvPr id="6" name="TextBox 5">
            <a:extLst>
              <a:ext uri="{FF2B5EF4-FFF2-40B4-BE49-F238E27FC236}">
                <a16:creationId xmlns:a16="http://schemas.microsoft.com/office/drawing/2014/main" id="{9F8778F3-754B-45C1-B8AA-6728BEE9E63A}"/>
              </a:ext>
            </a:extLst>
          </p:cNvPr>
          <p:cNvSpPr txBox="1"/>
          <p:nvPr/>
        </p:nvSpPr>
        <p:spPr>
          <a:xfrm>
            <a:off x="5956853" y="563217"/>
            <a:ext cx="5777946"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latin typeface="Century Gothic"/>
                <a:cs typeface="Calibri"/>
              </a:rPr>
              <a:t>As learners experience increasingly complex concepts, they should also develop an understanding of the relationships between and within these concepts. They should apply logical reasoning about these relationships and be able to justify and prove them. Justifications and </a:t>
            </a:r>
            <a:r>
              <a:rPr lang="en-GB" sz="1600" i="1">
                <a:latin typeface="Century Gothic"/>
                <a:cs typeface="Calibri"/>
              </a:rPr>
              <a:t>proof</a:t>
            </a:r>
            <a:r>
              <a:rPr lang="en-GB" sz="1600">
                <a:latin typeface="Century Gothic"/>
                <a:cs typeface="Calibri"/>
              </a:rPr>
              <a:t> should become increasingly abstract, moving from verbal explanations, visual or concrete representations to abstract representations involving symbols and conventions</a:t>
            </a:r>
            <a:endParaRPr lang="en-US" sz="1600">
              <a:cs typeface="Calibri"/>
            </a:endParaRPr>
          </a:p>
        </p:txBody>
      </p:sp>
      <p:sp>
        <p:nvSpPr>
          <p:cNvPr id="7" name="TextBox 6">
            <a:extLst>
              <a:ext uri="{FF2B5EF4-FFF2-40B4-BE49-F238E27FC236}">
                <a16:creationId xmlns:a16="http://schemas.microsoft.com/office/drawing/2014/main" id="{7178134F-7038-4621-834C-0259CFFB03CF}"/>
              </a:ext>
            </a:extLst>
          </p:cNvPr>
          <p:cNvSpPr txBox="1"/>
          <p:nvPr/>
        </p:nvSpPr>
        <p:spPr>
          <a:xfrm>
            <a:off x="4806123" y="4039497"/>
            <a:ext cx="2743200" cy="25853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dirty="0">
                <a:latin typeface="Century Gothic"/>
                <a:cs typeface="Calibri"/>
              </a:rPr>
              <a:t>Learners should become increasingly independent in recognising and applying the underlying mathematical structures and ideas within a problem, in order to develop strategies to be able to solve them</a:t>
            </a:r>
            <a:r>
              <a:rPr lang="en-GB" sz="1600" dirty="0">
                <a:latin typeface="Arial"/>
                <a:cs typeface="Arial"/>
              </a:rPr>
              <a:t>. </a:t>
            </a:r>
            <a:endParaRPr lang="en-GB" sz="1600" dirty="0">
              <a:ea typeface="+mn-lt"/>
              <a:cs typeface="+mn-lt"/>
            </a:endParaRPr>
          </a:p>
          <a:p>
            <a:pPr algn="l"/>
            <a:endParaRPr lang="en-GB" dirty="0">
              <a:cs typeface="Calibri"/>
            </a:endParaRPr>
          </a:p>
        </p:txBody>
      </p:sp>
      <p:sp>
        <p:nvSpPr>
          <p:cNvPr id="9" name="TextBox 8">
            <a:extLst>
              <a:ext uri="{FF2B5EF4-FFF2-40B4-BE49-F238E27FC236}">
                <a16:creationId xmlns:a16="http://schemas.microsoft.com/office/drawing/2014/main" id="{D2235E76-536E-D9EC-E3E7-F40D8155BD5F}"/>
              </a:ext>
            </a:extLst>
          </p:cNvPr>
          <p:cNvSpPr txBox="1"/>
          <p:nvPr/>
        </p:nvSpPr>
        <p:spPr>
          <a:xfrm>
            <a:off x="3048000" y="2922656"/>
            <a:ext cx="6096000" cy="830997"/>
          </a:xfrm>
          <a:prstGeom prst="rect">
            <a:avLst/>
          </a:prstGeom>
          <a:noFill/>
        </p:spPr>
        <p:txBody>
          <a:bodyPr wrap="square">
            <a:spAutoFit/>
          </a:bodyPr>
          <a:lstStyle/>
          <a:p>
            <a:pPr algn="ctr" defTabSz="914400">
              <a:spcAft>
                <a:spcPts val="600"/>
              </a:spcAft>
              <a:defRPr/>
            </a:pPr>
            <a:r>
              <a:rPr lang="en-GB" sz="2400" b="1" dirty="0">
                <a:solidFill>
                  <a:prstClr val="black"/>
                </a:solidFill>
                <a:latin typeface="Arial"/>
                <a:cs typeface="Arial"/>
              </a:rPr>
              <a:t>Can you match the proficiency with its definition?</a:t>
            </a:r>
            <a:endParaRPr lang="en-GB" sz="2400" b="1" dirty="0">
              <a:solidFill>
                <a:prstClr val="black"/>
              </a:solidFill>
              <a:latin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6518720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BD6E393-814B-4CE4-ABCF-C3ED8506080E}"/>
              </a:ext>
            </a:extLst>
          </p:cNvPr>
          <p:cNvSpPr/>
          <p:nvPr/>
        </p:nvSpPr>
        <p:spPr>
          <a:xfrm>
            <a:off x="752612" y="170428"/>
            <a:ext cx="5815828" cy="2835779"/>
          </a:xfrm>
          <a:prstGeom prst="rect">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r>
              <a:rPr lang="cy-GB" sz="1600" dirty="0">
                <a:solidFill>
                  <a:prstClr val="black"/>
                </a:solidFill>
                <a:latin typeface="Arial" panose="020B0604020202020204" pitchFamily="34" charset="0"/>
                <a:cs typeface="Arial" panose="020B0604020202020204" pitchFamily="34" charset="0"/>
              </a:rPr>
              <a:t>Dylid myfyrio ar syniadau a chysyniadau mathemategol, ynghyd â’u datblygu a’u cysylltu </a:t>
            </a:r>
            <a:r>
              <a:rPr lang="cy-GB" sz="1600" dirty="0" err="1">
                <a:solidFill>
                  <a:prstClr val="black"/>
                </a:solidFill>
                <a:latin typeface="Arial" panose="020B0604020202020204" pitchFamily="34" charset="0"/>
                <a:cs typeface="Arial" panose="020B0604020202020204" pitchFamily="34" charset="0"/>
              </a:rPr>
              <a:t>â’i</a:t>
            </a:r>
            <a:r>
              <a:rPr lang="cy-GB" sz="1600" dirty="0">
                <a:solidFill>
                  <a:prstClr val="black"/>
                </a:solidFill>
                <a:latin typeface="Arial" panose="020B0604020202020204" pitchFamily="34" charset="0"/>
                <a:cs typeface="Arial" panose="020B0604020202020204" pitchFamily="34" charset="0"/>
              </a:rPr>
              <a:t> gilydd, wrth i ddysgwyr gael profiad o syniadau mathemategol cynyddol gymhleth. Mae dysgwyr yn dangos dealltwriaeth gysyniadol drwy egluro a mynegi cysyniadau, dod o hyd i enghreifftiau (neu anenghreifftiau) a thrwy gynrychioli cysyniad mewn gwahanol ffyrdd, gan gynnwys cynrychioliadau llafar, diriaethol, gweledol, digidol a haniaethol</a:t>
            </a:r>
            <a:r>
              <a:rPr lang="cy-GB" sz="1200" dirty="0">
                <a:solidFill>
                  <a:prstClr val="black"/>
                </a:solidFill>
                <a:latin typeface="Arial" panose="020B0604020202020204" pitchFamily="34" charset="0"/>
                <a:cs typeface="Arial" panose="020B0604020202020204" pitchFamily="34" charset="0"/>
              </a:rPr>
              <a:t>.</a:t>
            </a:r>
          </a:p>
        </p:txBody>
      </p:sp>
      <p:sp>
        <p:nvSpPr>
          <p:cNvPr id="10" name="Rectangle 9">
            <a:extLst>
              <a:ext uri="{FF2B5EF4-FFF2-40B4-BE49-F238E27FC236}">
                <a16:creationId xmlns:a16="http://schemas.microsoft.com/office/drawing/2014/main" id="{FEA204B3-DF45-4190-8907-553ABED48A80}"/>
              </a:ext>
            </a:extLst>
          </p:cNvPr>
          <p:cNvSpPr/>
          <p:nvPr/>
        </p:nvSpPr>
        <p:spPr>
          <a:xfrm>
            <a:off x="613706" y="3650330"/>
            <a:ext cx="3302081" cy="2605430"/>
          </a:xfrm>
          <a:prstGeom prst="rect">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r>
              <a:rPr lang="cy-GB" sz="1600" dirty="0">
                <a:solidFill>
                  <a:prstClr val="black"/>
                </a:solidFill>
                <a:latin typeface="Arial" panose="020B0604020202020204" pitchFamily="34" charset="0"/>
                <a:cs typeface="Arial" panose="020B0604020202020204" pitchFamily="34" charset="0"/>
              </a:rPr>
              <a:t>Dylai dysgwyr ddeall bod y symbolau y maent yn eu </a:t>
            </a:r>
            <a:br>
              <a:rPr lang="cy-GB" sz="1600" dirty="0">
                <a:solidFill>
                  <a:prstClr val="black"/>
                </a:solidFill>
                <a:latin typeface="Arial" panose="020B0604020202020204" pitchFamily="34" charset="0"/>
                <a:cs typeface="Arial" panose="020B0604020202020204" pitchFamily="34" charset="0"/>
              </a:rPr>
            </a:br>
            <a:r>
              <a:rPr lang="cy-GB" sz="1600" dirty="0">
                <a:solidFill>
                  <a:prstClr val="black"/>
                </a:solidFill>
                <a:latin typeface="Arial" panose="020B0604020202020204" pitchFamily="34" charset="0"/>
                <a:cs typeface="Arial" panose="020B0604020202020204" pitchFamily="34" charset="0"/>
              </a:rPr>
              <a:t>defnyddio yn gynrychioliadau </a:t>
            </a:r>
            <a:br>
              <a:rPr lang="cy-GB" sz="1600" dirty="0">
                <a:solidFill>
                  <a:prstClr val="black"/>
                </a:solidFill>
                <a:latin typeface="Arial" panose="020B0604020202020204" pitchFamily="34" charset="0"/>
                <a:cs typeface="Arial" panose="020B0604020202020204" pitchFamily="34" charset="0"/>
              </a:rPr>
            </a:br>
            <a:r>
              <a:rPr lang="cy-GB" sz="1600" dirty="0">
                <a:solidFill>
                  <a:prstClr val="black"/>
                </a:solidFill>
                <a:latin typeface="Arial" panose="020B0604020202020204" pitchFamily="34" charset="0"/>
                <a:cs typeface="Arial" panose="020B0604020202020204" pitchFamily="34" charset="0"/>
              </a:rPr>
              <a:t>haniaethol a dylent ddatblygu mwy o hyblygrwydd wrth iddynt gymhwyso a defnyddio </a:t>
            </a:r>
            <a:br>
              <a:rPr lang="cy-GB" sz="1600" dirty="0">
                <a:solidFill>
                  <a:prstClr val="black"/>
                </a:solidFill>
                <a:latin typeface="Arial" panose="020B0604020202020204" pitchFamily="34" charset="0"/>
                <a:cs typeface="Arial" panose="020B0604020202020204" pitchFamily="34" charset="0"/>
              </a:rPr>
            </a:br>
            <a:r>
              <a:rPr lang="cy-GB" sz="1600" dirty="0">
                <a:solidFill>
                  <a:prstClr val="black"/>
                </a:solidFill>
                <a:latin typeface="Arial" panose="020B0604020202020204" pitchFamily="34" charset="0"/>
                <a:cs typeface="Arial" panose="020B0604020202020204" pitchFamily="34" charset="0"/>
              </a:rPr>
              <a:t>amrywiaeth gynyddol o symbolau, </a:t>
            </a:r>
          </a:p>
          <a:p>
            <a:pPr defTabSz="914400" eaLnBrk="0" fontAlgn="base" hangingPunct="0">
              <a:spcBef>
                <a:spcPct val="0"/>
              </a:spcBef>
              <a:spcAft>
                <a:spcPct val="0"/>
              </a:spcAft>
              <a:defRPr/>
            </a:pPr>
            <a:r>
              <a:rPr lang="cy-GB" sz="1600" dirty="0">
                <a:solidFill>
                  <a:prstClr val="black"/>
                </a:solidFill>
                <a:latin typeface="Arial" panose="020B0604020202020204" pitchFamily="34" charset="0"/>
                <a:cs typeface="Arial" panose="020B0604020202020204" pitchFamily="34" charset="0"/>
              </a:rPr>
              <a:t>gan ddeall confensiynau’r </a:t>
            </a:r>
            <a:br>
              <a:rPr lang="cy-GB" sz="1600" dirty="0">
                <a:solidFill>
                  <a:prstClr val="black"/>
                </a:solidFill>
                <a:latin typeface="Arial" panose="020B0604020202020204" pitchFamily="34" charset="0"/>
                <a:cs typeface="Arial" panose="020B0604020202020204" pitchFamily="34" charset="0"/>
              </a:rPr>
            </a:br>
            <a:r>
              <a:rPr lang="cy-GB" sz="1600" dirty="0">
                <a:solidFill>
                  <a:prstClr val="black"/>
                </a:solidFill>
                <a:latin typeface="Arial" panose="020B0604020202020204" pitchFamily="34" charset="0"/>
                <a:cs typeface="Arial" panose="020B0604020202020204" pitchFamily="34" charset="0"/>
              </a:rPr>
              <a:t>symbolau y maent yn eu defnyddio. </a:t>
            </a:r>
            <a:endParaRPr lang="en-US" sz="1600" dirty="0">
              <a:solidFill>
                <a:prstClr val="black"/>
              </a:solidFill>
              <a:latin typeface="Arial" panose="020B0604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38EF528F-FBD8-41A8-957B-A659B3673314}"/>
              </a:ext>
            </a:extLst>
          </p:cNvPr>
          <p:cNvSpPr/>
          <p:nvPr/>
        </p:nvSpPr>
        <p:spPr>
          <a:xfrm>
            <a:off x="4374578" y="3662038"/>
            <a:ext cx="3908891" cy="2838498"/>
          </a:xfrm>
          <a:prstGeom prst="rect">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r>
              <a:rPr lang="cy-GB" sz="1600" dirty="0">
                <a:solidFill>
                  <a:prstClr val="black"/>
                </a:solidFill>
                <a:latin typeface="Arial" panose="020B0604020202020204" pitchFamily="34" charset="0"/>
                <a:cs typeface="Arial" panose="020B0604020202020204" pitchFamily="34" charset="0"/>
              </a:rPr>
              <a:t>Wrth i ddysgwyr brofi, deall a </a:t>
            </a:r>
            <a:br>
              <a:rPr lang="cy-GB" sz="1600" dirty="0">
                <a:solidFill>
                  <a:prstClr val="black"/>
                </a:solidFill>
                <a:latin typeface="Arial" panose="020B0604020202020204" pitchFamily="34" charset="0"/>
                <a:cs typeface="Arial" panose="020B0604020202020204" pitchFamily="34" charset="0"/>
              </a:rPr>
            </a:br>
            <a:r>
              <a:rPr lang="cy-GB" sz="1600" dirty="0">
                <a:solidFill>
                  <a:prstClr val="black"/>
                </a:solidFill>
                <a:latin typeface="Arial" panose="020B0604020202020204" pitchFamily="34" charset="0"/>
                <a:cs typeface="Arial" panose="020B0604020202020204" pitchFamily="34" charset="0"/>
              </a:rPr>
              <a:t>chymhwyso cysyniadau a </a:t>
            </a:r>
            <a:br>
              <a:rPr lang="cy-GB" sz="1600" dirty="0">
                <a:solidFill>
                  <a:prstClr val="black"/>
                </a:solidFill>
                <a:latin typeface="Arial" panose="020B0604020202020204" pitchFamily="34" charset="0"/>
                <a:cs typeface="Arial" panose="020B0604020202020204" pitchFamily="34" charset="0"/>
              </a:rPr>
            </a:br>
            <a:r>
              <a:rPr lang="cy-GB" sz="1600" dirty="0">
                <a:solidFill>
                  <a:prstClr val="black"/>
                </a:solidFill>
                <a:latin typeface="Arial" panose="020B0604020202020204" pitchFamily="34" charset="0"/>
                <a:cs typeface="Arial" panose="020B0604020202020204" pitchFamily="34" charset="0"/>
              </a:rPr>
              <a:t>pherthnasau sy’n gynyddol fwy  </a:t>
            </a:r>
            <a:br>
              <a:rPr lang="cy-GB" sz="1600" dirty="0">
                <a:solidFill>
                  <a:prstClr val="black"/>
                </a:solidFill>
                <a:latin typeface="Arial" panose="020B0604020202020204" pitchFamily="34" charset="0"/>
                <a:cs typeface="Arial" panose="020B0604020202020204" pitchFamily="34" charset="0"/>
              </a:rPr>
            </a:br>
            <a:r>
              <a:rPr lang="cy-GB" sz="1600" dirty="0">
                <a:solidFill>
                  <a:prstClr val="black"/>
                </a:solidFill>
                <a:latin typeface="Arial" panose="020B0604020202020204" pitchFamily="34" charset="0"/>
                <a:cs typeface="Arial" panose="020B0604020202020204" pitchFamily="34" charset="0"/>
              </a:rPr>
              <a:t>cymhleth, dylai eu rhuglder wrth </a:t>
            </a:r>
          </a:p>
          <a:p>
            <a:pPr defTabSz="914400" eaLnBrk="0" fontAlgn="base" hangingPunct="0">
              <a:spcBef>
                <a:spcPct val="0"/>
              </a:spcBef>
              <a:spcAft>
                <a:spcPct val="0"/>
              </a:spcAft>
              <a:defRPr/>
            </a:pPr>
            <a:r>
              <a:rPr lang="cy-GB" sz="1600" dirty="0" err="1">
                <a:solidFill>
                  <a:prstClr val="black"/>
                </a:solidFill>
                <a:latin typeface="Arial" panose="020B0604020202020204" pitchFamily="34" charset="0"/>
                <a:cs typeface="Arial" panose="020B0604020202020204" pitchFamily="34" charset="0"/>
              </a:rPr>
              <a:t>gofio</a:t>
            </a:r>
            <a:r>
              <a:rPr lang="cy-GB" sz="1600" dirty="0">
                <a:solidFill>
                  <a:prstClr val="black"/>
                </a:solidFill>
                <a:latin typeface="Arial" panose="020B0604020202020204" pitchFamily="34" charset="0"/>
                <a:cs typeface="Arial" panose="020B0604020202020204" pitchFamily="34" charset="0"/>
              </a:rPr>
              <a:t> ffeithiau, perthnasau a </a:t>
            </a:r>
          </a:p>
          <a:p>
            <a:pPr defTabSz="914400" eaLnBrk="0" fontAlgn="base" hangingPunct="0">
              <a:spcBef>
                <a:spcPct val="0"/>
              </a:spcBef>
              <a:spcAft>
                <a:spcPct val="0"/>
              </a:spcAft>
              <a:defRPr/>
            </a:pPr>
            <a:r>
              <a:rPr lang="cy-GB" sz="1600" dirty="0">
                <a:solidFill>
                  <a:prstClr val="black"/>
                </a:solidFill>
                <a:latin typeface="Arial" panose="020B0604020202020204" pitchFamily="34" charset="0"/>
                <a:cs typeface="Arial" panose="020B0604020202020204" pitchFamily="34" charset="0"/>
              </a:rPr>
              <a:t>thechnegau wella. O ganlyniad, </a:t>
            </a:r>
          </a:p>
          <a:p>
            <a:pPr defTabSz="914400" eaLnBrk="0" fontAlgn="base" hangingPunct="0">
              <a:spcBef>
                <a:spcPct val="0"/>
              </a:spcBef>
              <a:spcAft>
                <a:spcPct val="0"/>
              </a:spcAft>
              <a:defRPr/>
            </a:pPr>
            <a:r>
              <a:rPr lang="cy-GB" sz="1600" dirty="0">
                <a:solidFill>
                  <a:prstClr val="black"/>
                </a:solidFill>
                <a:latin typeface="Arial" panose="020B0604020202020204" pitchFamily="34" charset="0"/>
                <a:cs typeface="Arial" panose="020B0604020202020204" pitchFamily="34" charset="0"/>
              </a:rPr>
              <a:t>dylai ffeithiau, perthnasau a </a:t>
            </a:r>
          </a:p>
          <a:p>
            <a:pPr defTabSz="914400" eaLnBrk="0" fontAlgn="base" hangingPunct="0">
              <a:spcBef>
                <a:spcPct val="0"/>
              </a:spcBef>
              <a:spcAft>
                <a:spcPct val="0"/>
              </a:spcAft>
              <a:defRPr/>
            </a:pPr>
            <a:r>
              <a:rPr lang="cy-GB" sz="1600" dirty="0">
                <a:solidFill>
                  <a:prstClr val="black"/>
                </a:solidFill>
                <a:latin typeface="Arial" panose="020B0604020202020204" pitchFamily="34" charset="0"/>
                <a:cs typeface="Arial" panose="020B0604020202020204" pitchFamily="34" charset="0"/>
              </a:rPr>
              <a:t>thechnegau a ddysgwyd ynghynt fod wedi’u hymsefydlu’n </a:t>
            </a:r>
          </a:p>
          <a:p>
            <a:pPr defTabSz="914400" eaLnBrk="0" fontAlgn="base" hangingPunct="0">
              <a:spcBef>
                <a:spcPct val="0"/>
              </a:spcBef>
              <a:spcAft>
                <a:spcPct val="0"/>
              </a:spcAft>
              <a:defRPr/>
            </a:pPr>
            <a:r>
              <a:rPr lang="cy-GB" sz="1600" dirty="0">
                <a:solidFill>
                  <a:prstClr val="black"/>
                </a:solidFill>
                <a:latin typeface="Arial" panose="020B0604020202020204" pitchFamily="34" charset="0"/>
                <a:cs typeface="Arial" panose="020B0604020202020204" pitchFamily="34" charset="0"/>
              </a:rPr>
              <a:t>gadarn, yn gofiadwy ac yn </a:t>
            </a:r>
          </a:p>
          <a:p>
            <a:pPr defTabSz="914400" eaLnBrk="0" fontAlgn="base" hangingPunct="0">
              <a:spcBef>
                <a:spcPct val="0"/>
              </a:spcBef>
              <a:spcAft>
                <a:spcPct val="0"/>
              </a:spcAft>
              <a:defRPr/>
            </a:pPr>
            <a:r>
              <a:rPr lang="cy-GB" sz="1600" dirty="0" err="1">
                <a:solidFill>
                  <a:prstClr val="black"/>
                </a:solidFill>
                <a:latin typeface="Arial" panose="020B0604020202020204" pitchFamily="34" charset="0"/>
                <a:cs typeface="Arial" panose="020B0604020202020204" pitchFamily="34" charset="0"/>
              </a:rPr>
              <a:t>ddefnyddiadwy</a:t>
            </a:r>
            <a:r>
              <a:rPr lang="cy-GB" sz="1600" dirty="0">
                <a:solidFill>
                  <a:prstClr val="black"/>
                </a:solidFill>
                <a:latin typeface="Arial" panose="020B0604020202020204" pitchFamily="34" charset="0"/>
                <a:cs typeface="Arial" panose="020B0604020202020204" pitchFamily="34" charset="0"/>
              </a:rPr>
              <a:t>.</a:t>
            </a:r>
          </a:p>
          <a:p>
            <a:pPr defTabSz="914400" eaLnBrk="0" fontAlgn="base" hangingPunct="0">
              <a:spcBef>
                <a:spcPct val="0"/>
              </a:spcBef>
              <a:spcAft>
                <a:spcPct val="0"/>
              </a:spcAft>
              <a:defRPr/>
            </a:pPr>
            <a:endParaRPr lang="en-GB" sz="1200" dirty="0">
              <a:solidFill>
                <a:prstClr val="white"/>
              </a:solidFill>
              <a:latin typeface="Calibri"/>
              <a:cs typeface="Calibri"/>
            </a:endParaRPr>
          </a:p>
        </p:txBody>
      </p:sp>
      <p:sp>
        <p:nvSpPr>
          <p:cNvPr id="13" name="Rectangle 12">
            <a:extLst>
              <a:ext uri="{FF2B5EF4-FFF2-40B4-BE49-F238E27FC236}">
                <a16:creationId xmlns:a16="http://schemas.microsoft.com/office/drawing/2014/main" id="{1578B6C0-1308-47C6-B37C-80493464CCDF}"/>
              </a:ext>
            </a:extLst>
          </p:cNvPr>
          <p:cNvSpPr/>
          <p:nvPr/>
        </p:nvSpPr>
        <p:spPr>
          <a:xfrm>
            <a:off x="8766956" y="3743540"/>
            <a:ext cx="3099901" cy="2730486"/>
          </a:xfrm>
          <a:prstGeom prst="rect">
            <a:avLst/>
          </a:prstGeom>
          <a:noFill/>
          <a:ln w="19050" cap="rnd">
            <a:no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r>
              <a:rPr lang="cy-GB" sz="1600" dirty="0">
                <a:solidFill>
                  <a:prstClr val="black"/>
                </a:solidFill>
                <a:latin typeface="Arial" panose="020B0604020202020204" pitchFamily="34" charset="0"/>
                <a:cs typeface="Arial" panose="020B0604020202020204" pitchFamily="34" charset="0"/>
              </a:rPr>
              <a:t>Dylai dysgwyr ddod yn gynyddol annibynnol wrth adnabod a chymhwyso’r strwythurau a’r syniadau </a:t>
            </a:r>
            <a:br>
              <a:rPr lang="cy-GB" sz="1600" dirty="0">
                <a:solidFill>
                  <a:prstClr val="black"/>
                </a:solidFill>
                <a:latin typeface="Arial" panose="020B0604020202020204" pitchFamily="34" charset="0"/>
                <a:cs typeface="Arial" panose="020B0604020202020204" pitchFamily="34" charset="0"/>
              </a:rPr>
            </a:br>
            <a:r>
              <a:rPr lang="cy-GB" sz="1600" dirty="0">
                <a:solidFill>
                  <a:prstClr val="black"/>
                </a:solidFill>
                <a:latin typeface="Arial" panose="020B0604020202020204" pitchFamily="34" charset="0"/>
                <a:cs typeface="Arial" panose="020B0604020202020204" pitchFamily="34" charset="0"/>
              </a:rPr>
              <a:t>mathemategol sydd wrth wraidd problem, er mwyn gallu ei datrys.</a:t>
            </a:r>
            <a:endParaRPr lang="en-US" sz="1600" dirty="0">
              <a:solidFill>
                <a:prstClr val="black"/>
              </a:solidFill>
              <a:latin typeface="Arial" panose="020B0604020202020204" pitchFamily="34" charset="0"/>
              <a:cs typeface="Arial" panose="020B0604020202020204" pitchFamily="34" charset="0"/>
            </a:endParaRPr>
          </a:p>
        </p:txBody>
      </p:sp>
      <p:sp>
        <p:nvSpPr>
          <p:cNvPr id="2" name="Rounded Rectangle 1">
            <a:extLst>
              <a:ext uri="{FF2B5EF4-FFF2-40B4-BE49-F238E27FC236}">
                <a16:creationId xmlns:a16="http://schemas.microsoft.com/office/drawing/2014/main" id="{97D4EC19-20A5-5A48-929A-E73084A1C826}"/>
              </a:ext>
            </a:extLst>
          </p:cNvPr>
          <p:cNvSpPr/>
          <p:nvPr/>
        </p:nvSpPr>
        <p:spPr>
          <a:xfrm>
            <a:off x="153366" y="419960"/>
            <a:ext cx="6834174" cy="2336717"/>
          </a:xfrm>
          <a:prstGeom prst="roundRect">
            <a:avLst/>
          </a:prstGeom>
          <a:noFill/>
          <a:ln w="190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eaLnBrk="0" fontAlgn="base" hangingPunct="0">
              <a:spcBef>
                <a:spcPct val="0"/>
              </a:spcBef>
              <a:spcAft>
                <a:spcPct val="0"/>
              </a:spcAft>
              <a:defRPr/>
            </a:pPr>
            <a:endParaRPr lang="en-US">
              <a:solidFill>
                <a:prstClr val="white"/>
              </a:solidFill>
              <a:latin typeface="Calibri" panose="020F0502020204030204"/>
            </a:endParaRPr>
          </a:p>
        </p:txBody>
      </p:sp>
      <p:sp>
        <p:nvSpPr>
          <p:cNvPr id="8" name="Rectangle 7">
            <a:extLst>
              <a:ext uri="{FF2B5EF4-FFF2-40B4-BE49-F238E27FC236}">
                <a16:creationId xmlns:a16="http://schemas.microsoft.com/office/drawing/2014/main" id="{AE95399D-3B93-7D49-AEA1-D05DB43DB248}"/>
              </a:ext>
            </a:extLst>
          </p:cNvPr>
          <p:cNvSpPr/>
          <p:nvPr/>
        </p:nvSpPr>
        <p:spPr>
          <a:xfrm>
            <a:off x="7478427" y="244554"/>
            <a:ext cx="4646759" cy="2789135"/>
          </a:xfrm>
          <a:prstGeom prst="rect">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r>
              <a:rPr lang="cy-GB" sz="1600" dirty="0">
                <a:solidFill>
                  <a:prstClr val="black"/>
                </a:solidFill>
                <a:latin typeface="Arial" panose="020B0604020202020204" pitchFamily="34" charset="0"/>
                <a:cs typeface="Arial" panose="020B0604020202020204" pitchFamily="34" charset="0"/>
              </a:rPr>
              <a:t>Wrth i ddysgwyr brofi cysyniadau cynyddol </a:t>
            </a:r>
            <a:br>
              <a:rPr lang="cy-GB" sz="1600" dirty="0">
                <a:solidFill>
                  <a:prstClr val="black"/>
                </a:solidFill>
                <a:latin typeface="Arial" panose="020B0604020202020204" pitchFamily="34" charset="0"/>
                <a:cs typeface="Arial" panose="020B0604020202020204" pitchFamily="34" charset="0"/>
              </a:rPr>
            </a:br>
            <a:r>
              <a:rPr lang="cy-GB" sz="1600" dirty="0">
                <a:solidFill>
                  <a:prstClr val="black"/>
                </a:solidFill>
                <a:latin typeface="Arial" panose="020B0604020202020204" pitchFamily="34" charset="0"/>
                <a:cs typeface="Arial" panose="020B0604020202020204" pitchFamily="34" charset="0"/>
              </a:rPr>
              <a:t>gymhleth, dylent hefyd feithrin dealltwriaeth o’r </a:t>
            </a:r>
            <a:br>
              <a:rPr lang="cy-GB" sz="1600" dirty="0">
                <a:solidFill>
                  <a:prstClr val="black"/>
                </a:solidFill>
                <a:latin typeface="Arial" panose="020B0604020202020204" pitchFamily="34" charset="0"/>
                <a:cs typeface="Arial" panose="020B0604020202020204" pitchFamily="34" charset="0"/>
              </a:rPr>
            </a:br>
            <a:r>
              <a:rPr lang="cy-GB" sz="1600" dirty="0">
                <a:solidFill>
                  <a:prstClr val="black"/>
                </a:solidFill>
                <a:latin typeface="Arial" panose="020B0604020202020204" pitchFamily="34" charset="0"/>
                <a:cs typeface="Arial" panose="020B0604020202020204" pitchFamily="34" charset="0"/>
              </a:rPr>
              <a:t>berthynas rhwng y cysyniadau hyn ac o </a:t>
            </a:r>
            <a:br>
              <a:rPr lang="cy-GB" sz="1600" dirty="0">
                <a:solidFill>
                  <a:prstClr val="black"/>
                </a:solidFill>
                <a:latin typeface="Arial" panose="020B0604020202020204" pitchFamily="34" charset="0"/>
                <a:cs typeface="Arial" panose="020B0604020202020204" pitchFamily="34" charset="0"/>
              </a:rPr>
            </a:br>
            <a:r>
              <a:rPr lang="cy-GB" sz="1600" dirty="0">
                <a:solidFill>
                  <a:prstClr val="black"/>
                </a:solidFill>
                <a:latin typeface="Arial" panose="020B0604020202020204" pitchFamily="34" charset="0"/>
                <a:cs typeface="Arial" panose="020B0604020202020204" pitchFamily="34" charset="0"/>
              </a:rPr>
              <a:t>fewn y cysyniadau hyn. Dylent gymhwyso </a:t>
            </a:r>
            <a:br>
              <a:rPr lang="cy-GB" sz="1600" dirty="0">
                <a:solidFill>
                  <a:prstClr val="black"/>
                </a:solidFill>
                <a:latin typeface="Arial" panose="020B0604020202020204" pitchFamily="34" charset="0"/>
                <a:cs typeface="Arial" panose="020B0604020202020204" pitchFamily="34" charset="0"/>
              </a:rPr>
            </a:br>
            <a:r>
              <a:rPr lang="cy-GB" sz="1600" dirty="0">
                <a:solidFill>
                  <a:prstClr val="black"/>
                </a:solidFill>
                <a:latin typeface="Arial" panose="020B0604020202020204" pitchFamily="34" charset="0"/>
                <a:cs typeface="Arial" panose="020B0604020202020204" pitchFamily="34" charset="0"/>
              </a:rPr>
              <a:t>dulliau rhesymu rhesymegol wrth ymdrin </a:t>
            </a:r>
            <a:r>
              <a:rPr lang="cy-GB" sz="1600" dirty="0" err="1">
                <a:solidFill>
                  <a:prstClr val="black"/>
                </a:solidFill>
                <a:latin typeface="Arial" panose="020B0604020202020204" pitchFamily="34" charset="0"/>
                <a:cs typeface="Arial" panose="020B0604020202020204" pitchFamily="34" charset="0"/>
              </a:rPr>
              <a:t>â’r</a:t>
            </a:r>
            <a:r>
              <a:rPr lang="cy-GB" sz="1600" dirty="0">
                <a:solidFill>
                  <a:prstClr val="black"/>
                </a:solidFill>
                <a:latin typeface="Arial" panose="020B0604020202020204" pitchFamily="34" charset="0"/>
                <a:cs typeface="Arial" panose="020B0604020202020204" pitchFamily="34" charset="0"/>
              </a:rPr>
              <a:t> perthnasau hyn a gallu eu cyfiawnhau a’u profi. </a:t>
            </a:r>
          </a:p>
          <a:p>
            <a:pPr defTabSz="914400" eaLnBrk="0" fontAlgn="base" hangingPunct="0">
              <a:spcBef>
                <a:spcPct val="0"/>
              </a:spcBef>
              <a:spcAft>
                <a:spcPct val="0"/>
              </a:spcAft>
              <a:defRPr/>
            </a:pPr>
            <a:r>
              <a:rPr lang="cy-GB" sz="1600" dirty="0">
                <a:solidFill>
                  <a:prstClr val="black"/>
                </a:solidFill>
                <a:latin typeface="Arial" panose="020B0604020202020204" pitchFamily="34" charset="0"/>
                <a:cs typeface="Arial" panose="020B0604020202020204" pitchFamily="34" charset="0"/>
              </a:rPr>
              <a:t>Dylai’r cyfiawnhad a’r dystiolaeth ddod yn </a:t>
            </a:r>
            <a:br>
              <a:rPr lang="cy-GB" sz="1600" dirty="0">
                <a:solidFill>
                  <a:prstClr val="black"/>
                </a:solidFill>
                <a:latin typeface="Arial" panose="020B0604020202020204" pitchFamily="34" charset="0"/>
                <a:cs typeface="Arial" panose="020B0604020202020204" pitchFamily="34" charset="0"/>
              </a:rPr>
            </a:br>
            <a:r>
              <a:rPr lang="cy-GB" sz="1600" dirty="0">
                <a:solidFill>
                  <a:prstClr val="black"/>
                </a:solidFill>
                <a:latin typeface="Arial" panose="020B0604020202020204" pitchFamily="34" charset="0"/>
                <a:cs typeface="Arial" panose="020B0604020202020204" pitchFamily="34" charset="0"/>
              </a:rPr>
              <a:t>gynyddol haniaethol, gan symud o esboniadau </a:t>
            </a:r>
          </a:p>
          <a:p>
            <a:pPr defTabSz="914400" eaLnBrk="0" fontAlgn="base" hangingPunct="0">
              <a:spcBef>
                <a:spcPct val="0"/>
              </a:spcBef>
              <a:spcAft>
                <a:spcPct val="0"/>
              </a:spcAft>
              <a:defRPr/>
            </a:pPr>
            <a:r>
              <a:rPr lang="cy-GB" sz="1600" dirty="0">
                <a:solidFill>
                  <a:prstClr val="black"/>
                </a:solidFill>
                <a:latin typeface="Arial" panose="020B0604020202020204" pitchFamily="34" charset="0"/>
                <a:cs typeface="Arial" panose="020B0604020202020204" pitchFamily="34" charset="0"/>
              </a:rPr>
              <a:t>llafar, gweledol neu ddiriaethol i gynrychioliadau </a:t>
            </a:r>
          </a:p>
          <a:p>
            <a:pPr defTabSz="914400" eaLnBrk="0" fontAlgn="base" hangingPunct="0">
              <a:spcBef>
                <a:spcPct val="0"/>
              </a:spcBef>
              <a:spcAft>
                <a:spcPct val="0"/>
              </a:spcAft>
              <a:defRPr/>
            </a:pPr>
            <a:r>
              <a:rPr lang="cy-GB" sz="1600" dirty="0">
                <a:solidFill>
                  <a:prstClr val="black"/>
                </a:solidFill>
                <a:latin typeface="Arial" panose="020B0604020202020204" pitchFamily="34" charset="0"/>
                <a:cs typeface="Arial" panose="020B0604020202020204" pitchFamily="34" charset="0"/>
              </a:rPr>
              <a:t>haniaethol sy’n cynnwys symbolau a </a:t>
            </a:r>
          </a:p>
          <a:p>
            <a:pPr defTabSz="914400" eaLnBrk="0" fontAlgn="base" hangingPunct="0">
              <a:spcBef>
                <a:spcPct val="0"/>
              </a:spcBef>
              <a:spcAft>
                <a:spcPct val="0"/>
              </a:spcAft>
              <a:defRPr/>
            </a:pPr>
            <a:r>
              <a:rPr lang="cy-GB" sz="1600" dirty="0">
                <a:solidFill>
                  <a:prstClr val="black"/>
                </a:solidFill>
                <a:latin typeface="Arial" panose="020B0604020202020204" pitchFamily="34" charset="0"/>
                <a:cs typeface="Arial" panose="020B0604020202020204" pitchFamily="34" charset="0"/>
              </a:rPr>
              <a:t>chonfensiynau.</a:t>
            </a:r>
          </a:p>
        </p:txBody>
      </p:sp>
      <p:sp>
        <p:nvSpPr>
          <p:cNvPr id="14" name="Rounded Rectangle 13">
            <a:extLst>
              <a:ext uri="{FF2B5EF4-FFF2-40B4-BE49-F238E27FC236}">
                <a16:creationId xmlns:a16="http://schemas.microsoft.com/office/drawing/2014/main" id="{73242BDE-51D7-7D49-8B34-D869A65576CE}"/>
              </a:ext>
            </a:extLst>
          </p:cNvPr>
          <p:cNvSpPr/>
          <p:nvPr/>
        </p:nvSpPr>
        <p:spPr>
          <a:xfrm>
            <a:off x="7269296" y="146242"/>
            <a:ext cx="4855890" cy="2899792"/>
          </a:xfrm>
          <a:prstGeom prst="roundRect">
            <a:avLst/>
          </a:prstGeom>
          <a:noFill/>
          <a:ln w="190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eaLnBrk="0" fontAlgn="base" hangingPunct="0">
              <a:spcBef>
                <a:spcPct val="0"/>
              </a:spcBef>
              <a:spcAft>
                <a:spcPct val="0"/>
              </a:spcAft>
              <a:defRPr/>
            </a:pPr>
            <a:endParaRPr lang="en-US">
              <a:solidFill>
                <a:prstClr val="white"/>
              </a:solidFill>
              <a:latin typeface="Calibri" panose="020F0502020204030204"/>
            </a:endParaRPr>
          </a:p>
        </p:txBody>
      </p:sp>
      <p:sp>
        <p:nvSpPr>
          <p:cNvPr id="15" name="Rounded Rectangle 14">
            <a:extLst>
              <a:ext uri="{FF2B5EF4-FFF2-40B4-BE49-F238E27FC236}">
                <a16:creationId xmlns:a16="http://schemas.microsoft.com/office/drawing/2014/main" id="{5B6C6041-78FE-A046-97FA-ADF5EC467E62}"/>
              </a:ext>
            </a:extLst>
          </p:cNvPr>
          <p:cNvSpPr/>
          <p:nvPr/>
        </p:nvSpPr>
        <p:spPr>
          <a:xfrm>
            <a:off x="517858" y="3488198"/>
            <a:ext cx="3352243" cy="2949841"/>
          </a:xfrm>
          <a:prstGeom prst="roundRect">
            <a:avLst/>
          </a:prstGeom>
          <a:noFill/>
          <a:ln w="190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eaLnBrk="0" fontAlgn="base" hangingPunct="0">
              <a:spcBef>
                <a:spcPct val="0"/>
              </a:spcBef>
              <a:spcAft>
                <a:spcPct val="0"/>
              </a:spcAft>
              <a:defRPr/>
            </a:pPr>
            <a:endParaRPr lang="en-US">
              <a:solidFill>
                <a:prstClr val="white"/>
              </a:solidFill>
              <a:latin typeface="Calibri" panose="020F0502020204030204"/>
            </a:endParaRPr>
          </a:p>
        </p:txBody>
      </p:sp>
      <p:sp>
        <p:nvSpPr>
          <p:cNvPr id="16" name="Rounded Rectangle 15">
            <a:extLst>
              <a:ext uri="{FF2B5EF4-FFF2-40B4-BE49-F238E27FC236}">
                <a16:creationId xmlns:a16="http://schemas.microsoft.com/office/drawing/2014/main" id="{4F608214-68A0-0C47-8F08-4373D4458C86}"/>
              </a:ext>
            </a:extLst>
          </p:cNvPr>
          <p:cNvSpPr/>
          <p:nvPr/>
        </p:nvSpPr>
        <p:spPr>
          <a:xfrm>
            <a:off x="4226973" y="3496175"/>
            <a:ext cx="4195810" cy="3213718"/>
          </a:xfrm>
          <a:prstGeom prst="roundRect">
            <a:avLst/>
          </a:prstGeom>
          <a:noFill/>
          <a:ln w="190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eaLnBrk="0" fontAlgn="base" hangingPunct="0">
              <a:spcBef>
                <a:spcPct val="0"/>
              </a:spcBef>
              <a:spcAft>
                <a:spcPct val="0"/>
              </a:spcAft>
              <a:defRPr/>
            </a:pPr>
            <a:endParaRPr lang="en-US">
              <a:solidFill>
                <a:prstClr val="white"/>
              </a:solidFill>
              <a:latin typeface="Calibri" panose="020F0502020204030204"/>
            </a:endParaRPr>
          </a:p>
        </p:txBody>
      </p:sp>
      <p:sp>
        <p:nvSpPr>
          <p:cNvPr id="17" name="Rounded Rectangle 16">
            <a:extLst>
              <a:ext uri="{FF2B5EF4-FFF2-40B4-BE49-F238E27FC236}">
                <a16:creationId xmlns:a16="http://schemas.microsoft.com/office/drawing/2014/main" id="{72602EC7-0F59-3A46-AE1F-17DE2612DD58}"/>
              </a:ext>
            </a:extLst>
          </p:cNvPr>
          <p:cNvSpPr/>
          <p:nvPr/>
        </p:nvSpPr>
        <p:spPr>
          <a:xfrm>
            <a:off x="8570388" y="3561349"/>
            <a:ext cx="3504325" cy="2899792"/>
          </a:xfrm>
          <a:prstGeom prst="roundRect">
            <a:avLst/>
          </a:prstGeom>
          <a:noFill/>
          <a:ln w="190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eaLnBrk="0" fontAlgn="base" hangingPunct="0">
              <a:spcBef>
                <a:spcPct val="0"/>
              </a:spcBef>
              <a:spcAft>
                <a:spcPct val="0"/>
              </a:spcAft>
              <a:defRPr/>
            </a:pPr>
            <a:endParaRPr lang="en-US">
              <a:solidFill>
                <a:prstClr val="white"/>
              </a:solidFill>
              <a:latin typeface="Calibri" panose="020F0502020204030204"/>
            </a:endParaRPr>
          </a:p>
        </p:txBody>
      </p:sp>
      <p:sp>
        <p:nvSpPr>
          <p:cNvPr id="4" name="TextBox 3">
            <a:extLst>
              <a:ext uri="{FF2B5EF4-FFF2-40B4-BE49-F238E27FC236}">
                <a16:creationId xmlns:a16="http://schemas.microsoft.com/office/drawing/2014/main" id="{92F5547B-A344-2BDE-4E4F-47DF0B85076B}"/>
              </a:ext>
            </a:extLst>
          </p:cNvPr>
          <p:cNvSpPr txBox="1"/>
          <p:nvPr/>
        </p:nvSpPr>
        <p:spPr>
          <a:xfrm>
            <a:off x="66814" y="2967335"/>
            <a:ext cx="8059366" cy="461665"/>
          </a:xfrm>
          <a:prstGeom prst="rect">
            <a:avLst/>
          </a:prstGeom>
          <a:noFill/>
        </p:spPr>
        <p:txBody>
          <a:bodyPr wrap="square">
            <a:spAutoFit/>
          </a:bodyPr>
          <a:lstStyle/>
          <a:p>
            <a:pPr defTabSz="914400">
              <a:defRPr/>
            </a:pPr>
            <a:r>
              <a:rPr lang="cy-GB" sz="2400" b="1" dirty="0">
                <a:solidFill>
                  <a:prstClr val="black"/>
                </a:solidFill>
                <a:latin typeface="Arial"/>
                <a:cs typeface="Arial"/>
              </a:rPr>
              <a:t>A allwch chi gydweddu pob hyfedredd â’i ddiffiniad</a:t>
            </a:r>
            <a:r>
              <a:rPr lang="en-GB" sz="2400" b="1" dirty="0">
                <a:solidFill>
                  <a:prstClr val="black"/>
                </a:solidFill>
                <a:latin typeface="Arial"/>
                <a:cs typeface="Arial"/>
              </a:rPr>
              <a:t>?</a:t>
            </a:r>
            <a:endParaRPr lang="en-GB" sz="2400" b="1" dirty="0">
              <a:solidFill>
                <a:prstClr val="black"/>
              </a:solidFill>
              <a:latin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59480567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833EA56-DD26-4F69-B626-CD27B6F2E120}"/>
              </a:ext>
            </a:extLst>
          </p:cNvPr>
          <p:cNvSpPr/>
          <p:nvPr/>
        </p:nvSpPr>
        <p:spPr>
          <a:xfrm>
            <a:off x="1754189" y="2085975"/>
            <a:ext cx="8618537" cy="2154432"/>
          </a:xfrm>
          <a:prstGeom prst="rect">
            <a:avLst/>
          </a:prstGeom>
        </p:spPr>
        <p:txBody>
          <a:bodyPr lIns="91432" tIns="45718" rIns="91432" bIns="45718" anchor="t">
            <a:spAutoFit/>
          </a:bodyPr>
          <a:lstStyle/>
          <a:p>
            <a:pPr defTabSz="914400">
              <a:defRPr/>
            </a:pPr>
            <a:endParaRPr lang="en-GB" sz="2400" b="1">
              <a:solidFill>
                <a:prstClr val="black"/>
              </a:solidFill>
              <a:highlight>
                <a:srgbClr val="FFFF00"/>
              </a:highlight>
              <a:latin typeface="Arial" panose="020B0604020202020204" pitchFamily="34" charset="0"/>
              <a:cs typeface="Arial" panose="020B0604020202020204" pitchFamily="34" charset="0"/>
            </a:endParaRPr>
          </a:p>
          <a:p>
            <a:pPr defTabSz="914400">
              <a:defRPr/>
            </a:pPr>
            <a:endParaRPr lang="en-GB" sz="2200">
              <a:solidFill>
                <a:prstClr val="black"/>
              </a:solidFill>
              <a:latin typeface="Arial"/>
              <a:cs typeface="Arial"/>
            </a:endParaRPr>
          </a:p>
          <a:p>
            <a:pPr defTabSz="914400">
              <a:defRPr/>
            </a:pPr>
            <a:endParaRPr lang="en-GB" sz="2200">
              <a:solidFill>
                <a:prstClr val="black"/>
              </a:solidFill>
              <a:latin typeface="Arial"/>
              <a:cs typeface="Arial"/>
            </a:endParaRPr>
          </a:p>
          <a:p>
            <a:pPr defTabSz="914400">
              <a:defRPr/>
            </a:pPr>
            <a:endParaRPr lang="en-GB" sz="2200">
              <a:solidFill>
                <a:prstClr val="black"/>
              </a:solidFill>
              <a:latin typeface="Arial"/>
              <a:cs typeface="Arial"/>
            </a:endParaRPr>
          </a:p>
          <a:p>
            <a:pPr defTabSz="914400">
              <a:defRPr/>
            </a:pPr>
            <a:endParaRPr lang="en-GB" sz="2200">
              <a:solidFill>
                <a:prstClr val="black"/>
              </a:solidFill>
              <a:latin typeface="Arial"/>
              <a:cs typeface="Arial"/>
            </a:endParaRPr>
          </a:p>
          <a:p>
            <a:pPr defTabSz="914400">
              <a:defRPr/>
            </a:pPr>
            <a:endParaRPr lang="en-GB" sz="2200">
              <a:solidFill>
                <a:prstClr val="black"/>
              </a:solidFill>
              <a:latin typeface="Arial"/>
              <a:cs typeface="Arial"/>
            </a:endParaRPr>
          </a:p>
        </p:txBody>
      </p:sp>
      <p:sp>
        <p:nvSpPr>
          <p:cNvPr id="8" name="Rectangle 7">
            <a:extLst>
              <a:ext uri="{FF2B5EF4-FFF2-40B4-BE49-F238E27FC236}">
                <a16:creationId xmlns:a16="http://schemas.microsoft.com/office/drawing/2014/main" id="{B7F43FC5-83B6-4B1B-BB60-444A8F0D655E}"/>
              </a:ext>
            </a:extLst>
          </p:cNvPr>
          <p:cNvSpPr/>
          <p:nvPr/>
        </p:nvSpPr>
        <p:spPr>
          <a:xfrm>
            <a:off x="2057805" y="1177700"/>
            <a:ext cx="9611617" cy="151386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defTabSz="914400">
              <a:spcBef>
                <a:spcPct val="0"/>
              </a:spcBef>
              <a:spcAft>
                <a:spcPct val="0"/>
              </a:spcAft>
              <a:defRPr/>
            </a:pPr>
            <a:r>
              <a:rPr lang="en-GB" sz="1400" dirty="0">
                <a:solidFill>
                  <a:schemeClr val="tx1"/>
                </a:solidFill>
                <a:latin typeface="Century Gothic"/>
                <a:ea typeface="+mn-lt"/>
                <a:cs typeface="+mn-lt"/>
              </a:rPr>
              <a:t>Mathematical concepts and ideas should be built on, deepened and connected as learners experience increasingly complex mathematical ideas. Learners demonstrate conceptual understanding through being able to explain and express concepts, find examples (or </a:t>
            </a:r>
            <a:r>
              <a:rPr lang="en-GB" sz="1400" i="1" dirty="0">
                <a:solidFill>
                  <a:schemeClr val="tx1"/>
                </a:solidFill>
                <a:latin typeface="Century Gothic"/>
                <a:ea typeface="+mn-lt"/>
                <a:cs typeface="+mn-lt"/>
              </a:rPr>
              <a:t>non-examples</a:t>
            </a:r>
            <a:r>
              <a:rPr lang="en-GB" sz="1400" dirty="0">
                <a:solidFill>
                  <a:schemeClr val="tx1"/>
                </a:solidFill>
                <a:latin typeface="Century Gothic"/>
                <a:ea typeface="+mn-lt"/>
                <a:cs typeface="+mn-lt"/>
              </a:rPr>
              <a:t>) and by being able to represent a concept in different ways, flowing between different representations including verbal, </a:t>
            </a:r>
            <a:r>
              <a:rPr lang="en-GB" sz="1400" i="1" dirty="0">
                <a:solidFill>
                  <a:schemeClr val="tx1"/>
                </a:solidFill>
                <a:latin typeface="Century Gothic"/>
                <a:ea typeface="+mn-lt"/>
                <a:cs typeface="+mn-lt"/>
              </a:rPr>
              <a:t>concrete</a:t>
            </a:r>
            <a:r>
              <a:rPr lang="en-GB" sz="1400">
                <a:solidFill>
                  <a:schemeClr val="tx1"/>
                </a:solidFill>
                <a:latin typeface="Century Gothic"/>
                <a:ea typeface="+mn-lt"/>
                <a:cs typeface="+mn-lt"/>
              </a:rPr>
              <a:t>, visual, digital and </a:t>
            </a:r>
            <a:r>
              <a:rPr lang="en-GB" sz="1400" i="1">
                <a:solidFill>
                  <a:schemeClr val="tx1"/>
                </a:solidFill>
                <a:latin typeface="Century Gothic"/>
                <a:ea typeface="+mn-lt"/>
                <a:cs typeface="+mn-lt"/>
              </a:rPr>
              <a:t>abstract.</a:t>
            </a:r>
            <a:endParaRPr lang="en-GB" sz="1400">
              <a:solidFill>
                <a:schemeClr val="tx1"/>
              </a:solidFill>
              <a:latin typeface="Century Gothic"/>
              <a:ea typeface="BatangChe" panose="02030609000101010101" pitchFamily="49" charset="-127"/>
              <a:cs typeface="Arial" panose="020B0604020202020204" pitchFamily="34" charset="0"/>
            </a:endParaRPr>
          </a:p>
        </p:txBody>
      </p:sp>
      <p:sp>
        <p:nvSpPr>
          <p:cNvPr id="13" name="Rectangle 12">
            <a:extLst>
              <a:ext uri="{FF2B5EF4-FFF2-40B4-BE49-F238E27FC236}">
                <a16:creationId xmlns:a16="http://schemas.microsoft.com/office/drawing/2014/main" id="{76D8FCCE-B425-468E-8E0B-B27C3C0969A5}"/>
              </a:ext>
            </a:extLst>
          </p:cNvPr>
          <p:cNvSpPr/>
          <p:nvPr/>
        </p:nvSpPr>
        <p:spPr>
          <a:xfrm>
            <a:off x="1991544" y="2767986"/>
            <a:ext cx="9621336" cy="87920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defTabSz="914400">
              <a:spcBef>
                <a:spcPct val="0"/>
              </a:spcBef>
              <a:spcAft>
                <a:spcPct val="0"/>
              </a:spcAft>
              <a:defRPr/>
            </a:pPr>
            <a:r>
              <a:rPr lang="en-GB" sz="1400">
                <a:solidFill>
                  <a:schemeClr val="tx1"/>
                </a:solidFill>
                <a:latin typeface="Century Gothic"/>
                <a:ea typeface="+mn-lt"/>
                <a:cs typeface="+mn-lt"/>
              </a:rPr>
              <a:t>Learners should understand that the symbols they are using are abstract representations and should develop greater flexibility with the application and manipulation of an increasing range of symbols, understanding the conventions of the symbols they are using</a:t>
            </a:r>
            <a:r>
              <a:rPr lang="en-GB" sz="1200">
                <a:solidFill>
                  <a:srgbClr val="000000"/>
                </a:solidFill>
                <a:latin typeface="Arial"/>
              </a:rPr>
              <a:t>. </a:t>
            </a:r>
            <a:endParaRPr lang="en-US" sz="1200">
              <a:latin typeface="Arial" panose="020B0604020202020204" pitchFamily="34" charset="0"/>
              <a:cs typeface="Arial" panose="020B0604020202020204" pitchFamily="34" charset="0"/>
            </a:endParaRPr>
          </a:p>
        </p:txBody>
      </p:sp>
      <p:sp>
        <p:nvSpPr>
          <p:cNvPr id="14" name="Rectangle 13">
            <a:extLst>
              <a:ext uri="{FF2B5EF4-FFF2-40B4-BE49-F238E27FC236}">
                <a16:creationId xmlns:a16="http://schemas.microsoft.com/office/drawing/2014/main" id="{2D88EF2B-D50F-455F-B420-E91C57D423FC}"/>
              </a:ext>
            </a:extLst>
          </p:cNvPr>
          <p:cNvSpPr/>
          <p:nvPr/>
        </p:nvSpPr>
        <p:spPr>
          <a:xfrm>
            <a:off x="1998169" y="4447929"/>
            <a:ext cx="9708841" cy="146946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defTabSz="914400">
              <a:spcBef>
                <a:spcPct val="0"/>
              </a:spcBef>
              <a:spcAft>
                <a:spcPct val="0"/>
              </a:spcAft>
              <a:defRPr/>
            </a:pPr>
            <a:r>
              <a:rPr lang="en-GB" sz="1400">
                <a:solidFill>
                  <a:schemeClr val="tx1"/>
                </a:solidFill>
                <a:ea typeface="+mn-lt"/>
                <a:cs typeface="+mn-lt"/>
              </a:rPr>
              <a:t>As learners experience increasingly complex concepts, they should also develop an understanding of the relationships between and within these concepts. They should apply logical reasoning about these relationships and be able to justify and prove them. Justifications and </a:t>
            </a:r>
            <a:r>
              <a:rPr lang="en-GB" sz="1400" i="1">
                <a:solidFill>
                  <a:schemeClr val="tx1"/>
                </a:solidFill>
                <a:ea typeface="+mn-lt"/>
                <a:cs typeface="+mn-lt"/>
              </a:rPr>
              <a:t>proof</a:t>
            </a:r>
            <a:r>
              <a:rPr lang="en-GB" sz="1400">
                <a:solidFill>
                  <a:schemeClr val="tx1"/>
                </a:solidFill>
                <a:ea typeface="+mn-lt"/>
                <a:cs typeface="+mn-lt"/>
              </a:rPr>
              <a:t> should become increasingly abstract, moving from verbal explanations, visual or concrete representations to abstract representations involving symbols and conventions</a:t>
            </a:r>
            <a:r>
              <a:rPr lang="en-GB" sz="1400">
                <a:solidFill>
                  <a:schemeClr val="tx1"/>
                </a:solidFill>
                <a:latin typeface="Arial"/>
              </a:rPr>
              <a:t>. </a:t>
            </a:r>
            <a:endParaRPr lang="en-GB" sz="1400">
              <a:solidFill>
                <a:schemeClr val="tx1"/>
              </a:solidFill>
              <a:latin typeface="Arial" panose="020B0604020202020204" pitchFamily="34" charset="0"/>
              <a:cs typeface="Arial" panose="020B0604020202020204" pitchFamily="34" charset="0"/>
            </a:endParaRPr>
          </a:p>
        </p:txBody>
      </p:sp>
      <p:sp>
        <p:nvSpPr>
          <p:cNvPr id="15" name="Rectangle 14">
            <a:extLst>
              <a:ext uri="{FF2B5EF4-FFF2-40B4-BE49-F238E27FC236}">
                <a16:creationId xmlns:a16="http://schemas.microsoft.com/office/drawing/2014/main" id="{82B2AF32-6E11-424D-9EC6-61AE445621F5}"/>
              </a:ext>
            </a:extLst>
          </p:cNvPr>
          <p:cNvSpPr/>
          <p:nvPr/>
        </p:nvSpPr>
        <p:spPr>
          <a:xfrm>
            <a:off x="2051179" y="5680509"/>
            <a:ext cx="9602822" cy="101229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defTabSz="914400">
              <a:spcBef>
                <a:spcPct val="0"/>
              </a:spcBef>
              <a:spcAft>
                <a:spcPct val="0"/>
              </a:spcAft>
              <a:defRPr/>
            </a:pPr>
            <a:r>
              <a:rPr lang="en-GB" sz="1400">
                <a:solidFill>
                  <a:schemeClr val="tx1"/>
                </a:solidFill>
                <a:ea typeface="+mn-lt"/>
                <a:cs typeface="+mn-lt"/>
              </a:rPr>
              <a:t>As learners experience, understand and effectively apply increasingly complex concepts and relationships, fluency in remembering facts, relationships and techniques should grow, meaning that facts, relationships and techniques learned previously should become firmly established, memorable and usable</a:t>
            </a:r>
            <a:r>
              <a:rPr lang="en-GB" sz="1400">
                <a:solidFill>
                  <a:schemeClr val="tx1"/>
                </a:solidFill>
                <a:latin typeface="Century Gothic"/>
              </a:rPr>
              <a:t>. </a:t>
            </a:r>
            <a:endParaRPr lang="en-GB" sz="1400">
              <a:solidFill>
                <a:schemeClr val="tx1"/>
              </a:solidFill>
              <a:latin typeface="Century Gothic"/>
              <a:ea typeface="BatangChe" panose="02030609000101010101" pitchFamily="49" charset="-127"/>
              <a:cs typeface="Arial" panose="020B0604020202020204" pitchFamily="34" charset="0"/>
            </a:endParaRPr>
          </a:p>
        </p:txBody>
      </p:sp>
      <p:sp>
        <p:nvSpPr>
          <p:cNvPr id="16" name="Rectangle 15">
            <a:extLst>
              <a:ext uri="{FF2B5EF4-FFF2-40B4-BE49-F238E27FC236}">
                <a16:creationId xmlns:a16="http://schemas.microsoft.com/office/drawing/2014/main" id="{F898CDBC-3E2B-4EC7-95F8-955970B26FB4}"/>
              </a:ext>
            </a:extLst>
          </p:cNvPr>
          <p:cNvSpPr/>
          <p:nvPr/>
        </p:nvSpPr>
        <p:spPr>
          <a:xfrm>
            <a:off x="2057804" y="3791377"/>
            <a:ext cx="9547815" cy="66317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defTabSz="914400">
              <a:spcBef>
                <a:spcPct val="0"/>
              </a:spcBef>
              <a:spcAft>
                <a:spcPct val="0"/>
              </a:spcAft>
              <a:defRPr/>
            </a:pPr>
            <a:r>
              <a:rPr lang="en-GB" sz="1400">
                <a:solidFill>
                  <a:schemeClr val="tx1"/>
                </a:solidFill>
                <a:ea typeface="+mn-lt"/>
                <a:cs typeface="+mn-lt"/>
              </a:rPr>
              <a:t>Learners should become increasingly independent in recognising and applying the underlying mathematical structures and ideas within a problem, in order to develop strategies to be able to solve them</a:t>
            </a:r>
            <a:r>
              <a:rPr lang="en-GB" sz="1400">
                <a:solidFill>
                  <a:schemeClr val="tx1"/>
                </a:solidFill>
                <a:latin typeface="Arial"/>
              </a:rPr>
              <a:t>. </a:t>
            </a:r>
            <a:endParaRPr lang="en-US" sz="1200">
              <a:solidFill>
                <a:schemeClr val="tx1"/>
              </a:solidFill>
              <a:latin typeface="Arial" panose="020B0604020202020204" pitchFamily="34" charset="0"/>
              <a:cs typeface="Arial" panose="020B0604020202020204" pitchFamily="34" charset="0"/>
            </a:endParaRPr>
          </a:p>
        </p:txBody>
      </p:sp>
      <p:sp>
        <p:nvSpPr>
          <p:cNvPr id="2" name="Rectangle 1">
            <a:extLst>
              <a:ext uri="{FF2B5EF4-FFF2-40B4-BE49-F238E27FC236}">
                <a16:creationId xmlns:a16="http://schemas.microsoft.com/office/drawing/2014/main" id="{5FEE6063-7FB4-4299-8200-685ABB283038}"/>
              </a:ext>
            </a:extLst>
          </p:cNvPr>
          <p:cNvSpPr/>
          <p:nvPr/>
        </p:nvSpPr>
        <p:spPr>
          <a:xfrm>
            <a:off x="358735" y="1654776"/>
            <a:ext cx="2050210" cy="5647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r>
              <a:rPr lang="en-GB" sz="1600" b="1" dirty="0">
                <a:solidFill>
                  <a:srgbClr val="0070C0"/>
                </a:solidFill>
                <a:latin typeface="Arial" panose="020B0604020202020204" pitchFamily="34" charset="0"/>
                <a:cs typeface="Arial" panose="020B0604020202020204" pitchFamily="34" charset="0"/>
              </a:rPr>
              <a:t>Conceptual understanding</a:t>
            </a:r>
            <a:endParaRPr lang="en-US" sz="1600" dirty="0">
              <a:solidFill>
                <a:srgbClr val="0070C0"/>
              </a:solidFill>
              <a:latin typeface="Arial" panose="020B0604020202020204" pitchFamily="34" charset="0"/>
              <a:cs typeface="Arial" panose="020B0604020202020204" pitchFamily="34" charset="0"/>
            </a:endParaRPr>
          </a:p>
        </p:txBody>
      </p:sp>
      <p:sp>
        <p:nvSpPr>
          <p:cNvPr id="4" name="Rectangle 3">
            <a:extLst>
              <a:ext uri="{FF2B5EF4-FFF2-40B4-BE49-F238E27FC236}">
                <a16:creationId xmlns:a16="http://schemas.microsoft.com/office/drawing/2014/main" id="{36B0287E-1280-4764-A1FC-267A76C4342E}"/>
              </a:ext>
            </a:extLst>
          </p:cNvPr>
          <p:cNvSpPr/>
          <p:nvPr/>
        </p:nvSpPr>
        <p:spPr>
          <a:xfrm>
            <a:off x="303422" y="3777607"/>
            <a:ext cx="1754380" cy="69874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r>
              <a:rPr lang="en-GB" sz="1600" b="1" dirty="0">
                <a:solidFill>
                  <a:srgbClr val="0070C0"/>
                </a:solidFill>
                <a:latin typeface="Arial" panose="020B0604020202020204" pitchFamily="34" charset="0"/>
                <a:cs typeface="Arial" panose="020B0604020202020204" pitchFamily="34" charset="0"/>
              </a:rPr>
              <a:t>Strategic competence</a:t>
            </a:r>
            <a:endParaRPr lang="en-GB" sz="1600" dirty="0">
              <a:solidFill>
                <a:srgbClr val="0070C0"/>
              </a:solidFill>
              <a:latin typeface="Arial" panose="020B060402020202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8EE3318-F713-4047-8B7D-C114970950F1}"/>
              </a:ext>
            </a:extLst>
          </p:cNvPr>
          <p:cNvSpPr/>
          <p:nvPr/>
        </p:nvSpPr>
        <p:spPr>
          <a:xfrm>
            <a:off x="227939" y="2759146"/>
            <a:ext cx="1750351" cy="79938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r>
              <a:rPr lang="en-GB" sz="1600" b="1" dirty="0">
                <a:solidFill>
                  <a:srgbClr val="0070C0"/>
                </a:solidFill>
                <a:latin typeface="Arial" panose="020B0604020202020204" pitchFamily="34" charset="0"/>
                <a:cs typeface="Arial" panose="020B0604020202020204" pitchFamily="34" charset="0"/>
              </a:rPr>
              <a:t>Communication using symbols</a:t>
            </a:r>
            <a:endParaRPr lang="en-US" sz="1600" dirty="0">
              <a:solidFill>
                <a:srgbClr val="0070C0"/>
              </a:solidFill>
              <a:latin typeface="Arial" panose="020B0604020202020204" pitchFamily="34" charset="0"/>
              <a:cs typeface="Arial" panose="020B0604020202020204" pitchFamily="34" charset="0"/>
            </a:endParaRPr>
          </a:p>
        </p:txBody>
      </p:sp>
      <p:sp>
        <p:nvSpPr>
          <p:cNvPr id="6" name="Rectangle 5">
            <a:extLst>
              <a:ext uri="{FF2B5EF4-FFF2-40B4-BE49-F238E27FC236}">
                <a16:creationId xmlns:a16="http://schemas.microsoft.com/office/drawing/2014/main" id="{39DA830B-AE24-4C6B-B57F-F1FF1F199CD1}"/>
              </a:ext>
            </a:extLst>
          </p:cNvPr>
          <p:cNvSpPr/>
          <p:nvPr/>
        </p:nvSpPr>
        <p:spPr>
          <a:xfrm>
            <a:off x="356431" y="5834700"/>
            <a:ext cx="2078966" cy="5594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r>
              <a:rPr lang="en-GB" sz="1600" b="1" dirty="0">
                <a:solidFill>
                  <a:srgbClr val="0070C0"/>
                </a:solidFill>
                <a:latin typeface="Arial" panose="020B0604020202020204" pitchFamily="34" charset="0"/>
                <a:cs typeface="Arial" panose="020B0604020202020204" pitchFamily="34" charset="0"/>
              </a:rPr>
              <a:t>Fluency</a:t>
            </a:r>
            <a:endParaRPr lang="en-US" sz="1600" dirty="0">
              <a:solidFill>
                <a:srgbClr val="0070C0"/>
              </a:solidFill>
              <a:latin typeface="Arial" panose="020B060402020202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E6569C44-DF83-4761-AF1F-05D0D89C55EF}"/>
              </a:ext>
            </a:extLst>
          </p:cNvPr>
          <p:cNvSpPr/>
          <p:nvPr/>
        </p:nvSpPr>
        <p:spPr>
          <a:xfrm>
            <a:off x="304358" y="4800042"/>
            <a:ext cx="1899920" cy="4381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r>
              <a:rPr lang="en-GB" sz="1600" b="1" dirty="0">
                <a:solidFill>
                  <a:srgbClr val="0070C0"/>
                </a:solidFill>
                <a:latin typeface="Arial" panose="020B0604020202020204" pitchFamily="34" charset="0"/>
                <a:cs typeface="Arial" panose="020B0604020202020204" pitchFamily="34" charset="0"/>
              </a:rPr>
              <a:t>Logical reasoning</a:t>
            </a:r>
            <a:endParaRPr lang="en-US" dirty="0">
              <a:solidFill>
                <a:srgbClr val="0070C0"/>
              </a:solidFill>
              <a:latin typeface="Arial" panose="020B0604020202020204" pitchFamily="34" charset="0"/>
              <a:cs typeface="Arial" panose="020B0604020202020204" pitchFamily="34" charset="0"/>
            </a:endParaRPr>
          </a:p>
        </p:txBody>
      </p:sp>
      <p:cxnSp>
        <p:nvCxnSpPr>
          <p:cNvPr id="10" name="Straight Connector 9">
            <a:extLst>
              <a:ext uri="{FF2B5EF4-FFF2-40B4-BE49-F238E27FC236}">
                <a16:creationId xmlns:a16="http://schemas.microsoft.com/office/drawing/2014/main" id="{41AC2DDD-C257-384A-906D-96156B843055}"/>
              </a:ext>
            </a:extLst>
          </p:cNvPr>
          <p:cNvCxnSpPr/>
          <p:nvPr/>
        </p:nvCxnSpPr>
        <p:spPr>
          <a:xfrm>
            <a:off x="297733" y="2676541"/>
            <a:ext cx="11380966" cy="13253"/>
          </a:xfrm>
          <a:prstGeom prst="line">
            <a:avLst/>
          </a:prstGeom>
          <a:ln w="127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DAB087D6-D7D6-F84A-982D-24A88157D457}"/>
              </a:ext>
            </a:extLst>
          </p:cNvPr>
          <p:cNvCxnSpPr/>
          <p:nvPr/>
        </p:nvCxnSpPr>
        <p:spPr>
          <a:xfrm>
            <a:off x="297733" y="3712130"/>
            <a:ext cx="11394218" cy="19879"/>
          </a:xfrm>
          <a:prstGeom prst="line">
            <a:avLst/>
          </a:prstGeom>
          <a:ln w="127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B9CDE400-D8C0-AE4E-8816-DD9BD2D7C14B}"/>
              </a:ext>
            </a:extLst>
          </p:cNvPr>
          <p:cNvCxnSpPr/>
          <p:nvPr/>
        </p:nvCxnSpPr>
        <p:spPr>
          <a:xfrm flipV="1">
            <a:off x="304358" y="4437188"/>
            <a:ext cx="11380966" cy="53008"/>
          </a:xfrm>
          <a:prstGeom prst="line">
            <a:avLst/>
          </a:prstGeom>
          <a:ln w="127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66907DB-5F26-5044-804B-1024576BF298}"/>
              </a:ext>
            </a:extLst>
          </p:cNvPr>
          <p:cNvCxnSpPr/>
          <p:nvPr/>
        </p:nvCxnSpPr>
        <p:spPr>
          <a:xfrm flipV="1">
            <a:off x="297733" y="5740849"/>
            <a:ext cx="11294827" cy="19878"/>
          </a:xfrm>
          <a:prstGeom prst="line">
            <a:avLst/>
          </a:prstGeom>
          <a:ln w="12700">
            <a:solidFill>
              <a:srgbClr val="0070C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7761570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833EA56-DD26-4F69-B626-CD27B6F2E120}"/>
              </a:ext>
            </a:extLst>
          </p:cNvPr>
          <p:cNvSpPr/>
          <p:nvPr/>
        </p:nvSpPr>
        <p:spPr>
          <a:xfrm>
            <a:off x="1786731" y="2077314"/>
            <a:ext cx="8618537" cy="2154432"/>
          </a:xfrm>
          <a:prstGeom prst="rect">
            <a:avLst/>
          </a:prstGeom>
        </p:spPr>
        <p:txBody>
          <a:bodyPr lIns="91432" tIns="45718" rIns="91432" bIns="45718" anchor="t">
            <a:spAutoFit/>
          </a:bodyPr>
          <a:lstStyle/>
          <a:p>
            <a:pPr defTabSz="914400">
              <a:defRPr/>
            </a:pPr>
            <a:endParaRPr lang="en-GB" sz="2400" b="1">
              <a:solidFill>
                <a:prstClr val="black"/>
              </a:solidFill>
              <a:highlight>
                <a:srgbClr val="FFFF00"/>
              </a:highlight>
              <a:latin typeface="Arial" panose="020B0604020202020204" pitchFamily="34" charset="0"/>
              <a:cs typeface="Arial" panose="020B0604020202020204" pitchFamily="34" charset="0"/>
            </a:endParaRPr>
          </a:p>
          <a:p>
            <a:pPr defTabSz="914400">
              <a:defRPr/>
            </a:pPr>
            <a:endParaRPr lang="en-GB" sz="2200">
              <a:solidFill>
                <a:prstClr val="black"/>
              </a:solidFill>
              <a:latin typeface="Arial"/>
              <a:cs typeface="Arial"/>
            </a:endParaRPr>
          </a:p>
          <a:p>
            <a:pPr defTabSz="914400">
              <a:defRPr/>
            </a:pPr>
            <a:endParaRPr lang="en-GB" sz="2200">
              <a:solidFill>
                <a:prstClr val="black"/>
              </a:solidFill>
              <a:latin typeface="Arial"/>
              <a:cs typeface="Arial"/>
            </a:endParaRPr>
          </a:p>
          <a:p>
            <a:pPr defTabSz="914400">
              <a:defRPr/>
            </a:pPr>
            <a:endParaRPr lang="en-GB" sz="2200">
              <a:solidFill>
                <a:prstClr val="black"/>
              </a:solidFill>
              <a:latin typeface="Arial"/>
              <a:cs typeface="Arial"/>
            </a:endParaRPr>
          </a:p>
          <a:p>
            <a:pPr defTabSz="914400">
              <a:defRPr/>
            </a:pPr>
            <a:endParaRPr lang="en-GB" sz="2200">
              <a:solidFill>
                <a:prstClr val="black"/>
              </a:solidFill>
              <a:latin typeface="Arial"/>
              <a:cs typeface="Arial"/>
            </a:endParaRPr>
          </a:p>
          <a:p>
            <a:pPr defTabSz="914400">
              <a:defRPr/>
            </a:pPr>
            <a:endParaRPr lang="en-GB" sz="2200">
              <a:solidFill>
                <a:prstClr val="black"/>
              </a:solidFill>
              <a:latin typeface="Arial"/>
              <a:cs typeface="Arial"/>
            </a:endParaRPr>
          </a:p>
        </p:txBody>
      </p:sp>
      <p:sp>
        <p:nvSpPr>
          <p:cNvPr id="8" name="Rectangle 7">
            <a:extLst>
              <a:ext uri="{FF2B5EF4-FFF2-40B4-BE49-F238E27FC236}">
                <a16:creationId xmlns:a16="http://schemas.microsoft.com/office/drawing/2014/main" id="{B7F43FC5-83B6-4B1B-BB60-444A8F0D655E}"/>
              </a:ext>
            </a:extLst>
          </p:cNvPr>
          <p:cNvSpPr/>
          <p:nvPr/>
        </p:nvSpPr>
        <p:spPr>
          <a:xfrm>
            <a:off x="2376468" y="1588516"/>
            <a:ext cx="9697476" cy="109641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r>
              <a:rPr lang="cy-GB" sz="1400" dirty="0">
                <a:solidFill>
                  <a:prstClr val="black"/>
                </a:solidFill>
                <a:latin typeface="Arial" panose="020B0604020202020204" pitchFamily="34" charset="0"/>
                <a:cs typeface="Arial" panose="020B0604020202020204" pitchFamily="34" charset="0"/>
              </a:rPr>
              <a:t>Dylid myfyrio ar syniadau a chysyniadau mathemategol, ynghyd </a:t>
            </a:r>
            <a:r>
              <a:rPr lang="cy-GB" sz="1400" dirty="0" err="1">
                <a:solidFill>
                  <a:prstClr val="black"/>
                </a:solidFill>
                <a:latin typeface="Arial" panose="020B0604020202020204" pitchFamily="34" charset="0"/>
                <a:cs typeface="Arial" panose="020B0604020202020204" pitchFamily="34" charset="0"/>
              </a:rPr>
              <a:t>â’u</a:t>
            </a:r>
            <a:r>
              <a:rPr lang="cy-GB" sz="1400" dirty="0">
                <a:solidFill>
                  <a:prstClr val="black"/>
                </a:solidFill>
                <a:latin typeface="Arial" panose="020B0604020202020204" pitchFamily="34" charset="0"/>
                <a:cs typeface="Arial" panose="020B0604020202020204" pitchFamily="34" charset="0"/>
              </a:rPr>
              <a:t> datblygu a’u cysylltu </a:t>
            </a:r>
            <a:r>
              <a:rPr lang="cy-GB" sz="1400" dirty="0" err="1">
                <a:solidFill>
                  <a:prstClr val="black"/>
                </a:solidFill>
                <a:latin typeface="Arial" panose="020B0604020202020204" pitchFamily="34" charset="0"/>
                <a:cs typeface="Arial" panose="020B0604020202020204" pitchFamily="34" charset="0"/>
              </a:rPr>
              <a:t>â’i</a:t>
            </a:r>
            <a:r>
              <a:rPr lang="cy-GB" sz="1400" dirty="0">
                <a:solidFill>
                  <a:prstClr val="black"/>
                </a:solidFill>
                <a:latin typeface="Arial" panose="020B0604020202020204" pitchFamily="34" charset="0"/>
                <a:cs typeface="Arial" panose="020B0604020202020204" pitchFamily="34" charset="0"/>
              </a:rPr>
              <a:t> gilydd, wrth i ddysgwyr gael profiad o syniadau mathemategol cynyddol gymhleth. Mae dysgwyr yn dangos dealltwriaeth gysyniadol drwy egluro a mynegi cysyniadau, dod o hyd i enghreifftiau (neu </a:t>
            </a:r>
            <a:r>
              <a:rPr lang="cy-GB" sz="1400" dirty="0" err="1">
                <a:solidFill>
                  <a:prstClr val="black"/>
                </a:solidFill>
                <a:latin typeface="Arial" panose="020B0604020202020204" pitchFamily="34" charset="0"/>
                <a:cs typeface="Arial" panose="020B0604020202020204" pitchFamily="34" charset="0"/>
              </a:rPr>
              <a:t>anenghreifftiau</a:t>
            </a:r>
            <a:r>
              <a:rPr lang="cy-GB" sz="1400" dirty="0">
                <a:solidFill>
                  <a:prstClr val="black"/>
                </a:solidFill>
                <a:latin typeface="Arial" panose="020B0604020202020204" pitchFamily="34" charset="0"/>
                <a:cs typeface="Arial" panose="020B0604020202020204" pitchFamily="34" charset="0"/>
              </a:rPr>
              <a:t>) a thrwy gynrychioli cysyniad mewn gwahanol ffyrdd, gan gynnwys cynrychioliadau llafar, diriaethol, gweledol, digidol a haniaethol.</a:t>
            </a:r>
            <a:endParaRPr lang="en-US" sz="1400" dirty="0">
              <a:solidFill>
                <a:prstClr val="black"/>
              </a:solidFill>
              <a:latin typeface="Arial" panose="020B0604020202020204" pitchFamily="34" charset="0"/>
              <a:ea typeface="BatangChe" panose="02030609000101010101" pitchFamily="49" charset="-127"/>
              <a:cs typeface="Arial" panose="020B0604020202020204" pitchFamily="34" charset="0"/>
            </a:endParaRPr>
          </a:p>
        </p:txBody>
      </p:sp>
      <p:sp>
        <p:nvSpPr>
          <p:cNvPr id="13" name="Rectangle 12">
            <a:extLst>
              <a:ext uri="{FF2B5EF4-FFF2-40B4-BE49-F238E27FC236}">
                <a16:creationId xmlns:a16="http://schemas.microsoft.com/office/drawing/2014/main" id="{76D8FCCE-B425-468E-8E0B-B27C3C0969A5}"/>
              </a:ext>
            </a:extLst>
          </p:cNvPr>
          <p:cNvSpPr/>
          <p:nvPr/>
        </p:nvSpPr>
        <p:spPr>
          <a:xfrm>
            <a:off x="2500822" y="2781238"/>
            <a:ext cx="9482970" cy="83945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r>
              <a:rPr lang="cy-GB" sz="1400" dirty="0">
                <a:solidFill>
                  <a:prstClr val="black"/>
                </a:solidFill>
                <a:latin typeface="Arial" panose="020B0604020202020204" pitchFamily="34" charset="0"/>
                <a:cs typeface="Arial" panose="020B0604020202020204" pitchFamily="34" charset="0"/>
              </a:rPr>
              <a:t>Dylai dysgwyr ddeall bod y symbolau y maent yn eu defnyddio yn gynrychioliadau haniaethol a dylent ddatblygu mwy o hyblygrwydd wrth iddynt gymhwyso a defnyddio amrywiaeth gynyddol o symbolau, gan ddeall confensiynau’r symbolau y maent yn eu defnyddio. </a:t>
            </a:r>
          </a:p>
        </p:txBody>
      </p:sp>
      <p:sp>
        <p:nvSpPr>
          <p:cNvPr id="14" name="Rectangle 13">
            <a:extLst>
              <a:ext uri="{FF2B5EF4-FFF2-40B4-BE49-F238E27FC236}">
                <a16:creationId xmlns:a16="http://schemas.microsoft.com/office/drawing/2014/main" id="{2D88EF2B-D50F-455F-B420-E91C57D423FC}"/>
              </a:ext>
            </a:extLst>
          </p:cNvPr>
          <p:cNvSpPr/>
          <p:nvPr/>
        </p:nvSpPr>
        <p:spPr>
          <a:xfrm>
            <a:off x="2427668" y="4492806"/>
            <a:ext cx="9482971" cy="11911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r>
              <a:rPr lang="cy-GB" sz="1400" dirty="0">
                <a:solidFill>
                  <a:prstClr val="black"/>
                </a:solidFill>
                <a:latin typeface="Arial" panose="020B0604020202020204" pitchFamily="34" charset="0"/>
                <a:cs typeface="Arial" panose="020B0604020202020204" pitchFamily="34" charset="0"/>
              </a:rPr>
              <a:t>Wrth i ddysgwyr brofi cysyniadau cynyddol gymhleth, dylent hefyd feithrin dealltwriaeth o’r berthynas rhwng y cysyniadau hyn ac o fewn y cysyniadau hyn. Dylent gymhwyso dulliau rhesymu rhesymegol wrth ymdrin </a:t>
            </a:r>
            <a:r>
              <a:rPr lang="cy-GB" sz="1400" dirty="0" err="1">
                <a:solidFill>
                  <a:prstClr val="black"/>
                </a:solidFill>
                <a:latin typeface="Arial" panose="020B0604020202020204" pitchFamily="34" charset="0"/>
                <a:cs typeface="Arial" panose="020B0604020202020204" pitchFamily="34" charset="0"/>
              </a:rPr>
              <a:t>â’r</a:t>
            </a:r>
            <a:r>
              <a:rPr lang="cy-GB" sz="1400" dirty="0">
                <a:solidFill>
                  <a:prstClr val="black"/>
                </a:solidFill>
                <a:latin typeface="Arial" panose="020B0604020202020204" pitchFamily="34" charset="0"/>
                <a:cs typeface="Arial" panose="020B0604020202020204" pitchFamily="34" charset="0"/>
              </a:rPr>
              <a:t> perthnasau hyn a gallu eu cyfiawnhau a’u profi. Dylai’r cyfiawnhad a’r dystiolaeth ddod yn gynyddol haniaethol, gan symud o esboniadau llafar, gweledol neu ddiriaethol i gynrychioliadau haniaethol sy’n cynnwys symbolau a chonfensiynau.</a:t>
            </a:r>
            <a:endParaRPr lang="en-GB" sz="1400" dirty="0">
              <a:solidFill>
                <a:prstClr val="black"/>
              </a:solidFill>
              <a:latin typeface="Arial" panose="020B0604020202020204" pitchFamily="34" charset="0"/>
              <a:cs typeface="Arial" panose="020B0604020202020204" pitchFamily="34" charset="0"/>
            </a:endParaRPr>
          </a:p>
        </p:txBody>
      </p:sp>
      <p:sp>
        <p:nvSpPr>
          <p:cNvPr id="15" name="Rectangle 14">
            <a:extLst>
              <a:ext uri="{FF2B5EF4-FFF2-40B4-BE49-F238E27FC236}">
                <a16:creationId xmlns:a16="http://schemas.microsoft.com/office/drawing/2014/main" id="{82B2AF32-6E11-424D-9EC6-61AE445621F5}"/>
              </a:ext>
            </a:extLst>
          </p:cNvPr>
          <p:cNvSpPr/>
          <p:nvPr/>
        </p:nvSpPr>
        <p:spPr>
          <a:xfrm>
            <a:off x="2500821" y="5683979"/>
            <a:ext cx="9409818" cy="99904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r>
              <a:rPr lang="cy-GB" sz="1400" dirty="0">
                <a:solidFill>
                  <a:prstClr val="black"/>
                </a:solidFill>
                <a:latin typeface="Arial" panose="020B0604020202020204" pitchFamily="34" charset="0"/>
                <a:cs typeface="Arial" panose="020B0604020202020204" pitchFamily="34" charset="0"/>
              </a:rPr>
              <a:t>Wrth i ddysgwyr brofi, deall a chymhwyso cysyniadau a pherthnasau sy’n gynyddol fwy cymhleth, dylai eu rhuglder wrth </a:t>
            </a:r>
            <a:r>
              <a:rPr lang="cy-GB" sz="1400" dirty="0" err="1">
                <a:solidFill>
                  <a:prstClr val="black"/>
                </a:solidFill>
                <a:latin typeface="Arial" panose="020B0604020202020204" pitchFamily="34" charset="0"/>
                <a:cs typeface="Arial" panose="020B0604020202020204" pitchFamily="34" charset="0"/>
              </a:rPr>
              <a:t>gofio</a:t>
            </a:r>
            <a:r>
              <a:rPr lang="cy-GB" sz="1400" dirty="0">
                <a:solidFill>
                  <a:prstClr val="black"/>
                </a:solidFill>
                <a:latin typeface="Arial" panose="020B0604020202020204" pitchFamily="34" charset="0"/>
                <a:cs typeface="Arial" panose="020B0604020202020204" pitchFamily="34" charset="0"/>
              </a:rPr>
              <a:t> ffeithiau, perthnasau a thechnegau wella. O ganlyniad, dylai ffeithiau, perthnasau a thechnegau a ddysgwyd ynghynt fod wedi’u hymsefydlu’n gadarn, yn gofiadwy ac yn </a:t>
            </a:r>
            <a:r>
              <a:rPr lang="cy-GB" sz="1400" dirty="0" err="1">
                <a:solidFill>
                  <a:prstClr val="black"/>
                </a:solidFill>
                <a:latin typeface="Arial" panose="020B0604020202020204" pitchFamily="34" charset="0"/>
                <a:cs typeface="Arial" panose="020B0604020202020204" pitchFamily="34" charset="0"/>
              </a:rPr>
              <a:t>ddefnyddiadwy</a:t>
            </a:r>
            <a:r>
              <a:rPr lang="cy-GB" sz="1400" dirty="0">
                <a:solidFill>
                  <a:prstClr val="black"/>
                </a:solidFill>
                <a:latin typeface="Arial" panose="020B0604020202020204" pitchFamily="34" charset="0"/>
                <a:cs typeface="Arial" panose="020B0604020202020204" pitchFamily="34" charset="0"/>
              </a:rPr>
              <a:t>.</a:t>
            </a:r>
          </a:p>
        </p:txBody>
      </p:sp>
      <p:sp>
        <p:nvSpPr>
          <p:cNvPr id="16" name="Rectangle 15">
            <a:extLst>
              <a:ext uri="{FF2B5EF4-FFF2-40B4-BE49-F238E27FC236}">
                <a16:creationId xmlns:a16="http://schemas.microsoft.com/office/drawing/2014/main" id="{F898CDBC-3E2B-4EC7-95F8-955970B26FB4}"/>
              </a:ext>
            </a:extLst>
          </p:cNvPr>
          <p:cNvSpPr/>
          <p:nvPr/>
        </p:nvSpPr>
        <p:spPr>
          <a:xfrm>
            <a:off x="2500821" y="3784751"/>
            <a:ext cx="9482971" cy="66317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r>
              <a:rPr lang="cy-GB" sz="1400" dirty="0">
                <a:solidFill>
                  <a:prstClr val="black"/>
                </a:solidFill>
                <a:latin typeface="Arial" panose="020B0604020202020204" pitchFamily="34" charset="0"/>
                <a:cs typeface="Arial" panose="020B0604020202020204" pitchFamily="34" charset="0"/>
              </a:rPr>
              <a:t>Dylai dysgwyr ddod yn gynyddol annibynnol wrth nodi a chymhwyso’r strwythurau a’r syniadau mathemategol sydd wrth wraidd problem, er mwyn gallu ei datrys.</a:t>
            </a:r>
          </a:p>
        </p:txBody>
      </p:sp>
      <p:sp>
        <p:nvSpPr>
          <p:cNvPr id="2" name="Rectangle 1">
            <a:extLst>
              <a:ext uri="{FF2B5EF4-FFF2-40B4-BE49-F238E27FC236}">
                <a16:creationId xmlns:a16="http://schemas.microsoft.com/office/drawing/2014/main" id="{5FEE6063-7FB4-4299-8200-685ABB283038}"/>
              </a:ext>
            </a:extLst>
          </p:cNvPr>
          <p:cNvSpPr/>
          <p:nvPr/>
        </p:nvSpPr>
        <p:spPr>
          <a:xfrm>
            <a:off x="326258" y="1832478"/>
            <a:ext cx="2050210" cy="5647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r>
              <a:rPr lang="cy-GB" sz="2000" b="1" dirty="0">
                <a:solidFill>
                  <a:srgbClr val="0070C0"/>
                </a:solidFill>
                <a:latin typeface="Arial" panose="020B0604020202020204" pitchFamily="34" charset="0"/>
                <a:cs typeface="Arial" panose="020B0604020202020204" pitchFamily="34" charset="0"/>
              </a:rPr>
              <a:t>Dealltwriaeth gysyniadol</a:t>
            </a:r>
            <a:endParaRPr lang="cy-GB" sz="2000" dirty="0">
              <a:solidFill>
                <a:srgbClr val="0070C0"/>
              </a:solidFill>
              <a:latin typeface="Arial" panose="020B0604020202020204" pitchFamily="34" charset="0"/>
              <a:cs typeface="Arial" panose="020B0604020202020204" pitchFamily="34" charset="0"/>
            </a:endParaRPr>
          </a:p>
        </p:txBody>
      </p:sp>
      <p:sp>
        <p:nvSpPr>
          <p:cNvPr id="4" name="Rectangle 3">
            <a:extLst>
              <a:ext uri="{FF2B5EF4-FFF2-40B4-BE49-F238E27FC236}">
                <a16:creationId xmlns:a16="http://schemas.microsoft.com/office/drawing/2014/main" id="{36B0287E-1280-4764-A1FC-267A76C4342E}"/>
              </a:ext>
            </a:extLst>
          </p:cNvPr>
          <p:cNvSpPr/>
          <p:nvPr/>
        </p:nvSpPr>
        <p:spPr>
          <a:xfrm>
            <a:off x="407667" y="3758182"/>
            <a:ext cx="1891212" cy="69874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r>
              <a:rPr lang="cy-GB" sz="2000" b="1" dirty="0">
                <a:solidFill>
                  <a:srgbClr val="0070C0"/>
                </a:solidFill>
                <a:latin typeface="Arial" panose="020B0604020202020204" pitchFamily="34" charset="0"/>
                <a:cs typeface="Arial" panose="020B0604020202020204" pitchFamily="34" charset="0"/>
              </a:rPr>
              <a:t>Cymhwysedd strategol</a:t>
            </a:r>
            <a:endParaRPr lang="cy-GB" sz="2000" dirty="0">
              <a:solidFill>
                <a:srgbClr val="0070C0"/>
              </a:solidFill>
              <a:latin typeface="Arial" panose="020B060402020202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8EE3318-F713-4047-8B7D-C114970950F1}"/>
              </a:ext>
            </a:extLst>
          </p:cNvPr>
          <p:cNvSpPr/>
          <p:nvPr/>
        </p:nvSpPr>
        <p:spPr>
          <a:xfrm>
            <a:off x="411697" y="2810550"/>
            <a:ext cx="1750351" cy="79938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r>
              <a:rPr lang="cy-GB" sz="2000" b="1" dirty="0">
                <a:solidFill>
                  <a:srgbClr val="0070C0"/>
                </a:solidFill>
                <a:latin typeface="Arial" panose="020B0604020202020204" pitchFamily="34" charset="0"/>
                <a:cs typeface="Arial" panose="020B0604020202020204" pitchFamily="34" charset="0"/>
              </a:rPr>
              <a:t>Cyfathrebu â symbolau</a:t>
            </a:r>
            <a:endParaRPr lang="cy-GB" sz="2000" dirty="0">
              <a:solidFill>
                <a:srgbClr val="0070C0"/>
              </a:solidFill>
              <a:latin typeface="Arial" panose="020B0604020202020204" pitchFamily="34" charset="0"/>
              <a:cs typeface="Arial" panose="020B0604020202020204" pitchFamily="34" charset="0"/>
            </a:endParaRPr>
          </a:p>
        </p:txBody>
      </p:sp>
      <p:sp>
        <p:nvSpPr>
          <p:cNvPr id="6" name="Rectangle 5">
            <a:extLst>
              <a:ext uri="{FF2B5EF4-FFF2-40B4-BE49-F238E27FC236}">
                <a16:creationId xmlns:a16="http://schemas.microsoft.com/office/drawing/2014/main" id="{39DA830B-AE24-4C6B-B57F-F1FF1F199CD1}"/>
              </a:ext>
            </a:extLst>
          </p:cNvPr>
          <p:cNvSpPr/>
          <p:nvPr/>
        </p:nvSpPr>
        <p:spPr>
          <a:xfrm>
            <a:off x="421855" y="4578167"/>
            <a:ext cx="2078966" cy="5594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r>
              <a:rPr lang="cy-GB" sz="2000" b="1" dirty="0">
                <a:solidFill>
                  <a:srgbClr val="0070C0"/>
                </a:solidFill>
                <a:latin typeface="Arial" panose="020B0604020202020204" pitchFamily="34" charset="0"/>
                <a:cs typeface="Arial" panose="020B0604020202020204" pitchFamily="34" charset="0"/>
              </a:rPr>
              <a:t>Rhesymu rhesymegol</a:t>
            </a:r>
            <a:endParaRPr lang="cy-GB" sz="2000" dirty="0">
              <a:solidFill>
                <a:srgbClr val="0070C0"/>
              </a:solidFill>
              <a:latin typeface="Arial" panose="020B060402020202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E6569C44-DF83-4761-AF1F-05D0D89C55EF}"/>
              </a:ext>
            </a:extLst>
          </p:cNvPr>
          <p:cNvSpPr/>
          <p:nvPr/>
        </p:nvSpPr>
        <p:spPr>
          <a:xfrm>
            <a:off x="421855" y="5678503"/>
            <a:ext cx="2078966" cy="4381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r>
              <a:rPr lang="cy-GB" sz="2000" b="1" dirty="0">
                <a:solidFill>
                  <a:srgbClr val="0070C0"/>
                </a:solidFill>
                <a:latin typeface="Arial" panose="020B0604020202020204" pitchFamily="34" charset="0"/>
                <a:cs typeface="Arial" panose="020B0604020202020204" pitchFamily="34" charset="0"/>
              </a:rPr>
              <a:t>Rhuglder</a:t>
            </a:r>
            <a:endParaRPr lang="cy-GB" sz="2400" dirty="0">
              <a:solidFill>
                <a:srgbClr val="0070C0"/>
              </a:solidFill>
              <a:latin typeface="Arial" panose="020B0604020202020204" pitchFamily="34" charset="0"/>
              <a:cs typeface="Arial" panose="020B0604020202020204" pitchFamily="34" charset="0"/>
            </a:endParaRPr>
          </a:p>
        </p:txBody>
      </p:sp>
      <p:cxnSp>
        <p:nvCxnSpPr>
          <p:cNvPr id="10" name="Straight Connector 9">
            <a:extLst>
              <a:ext uri="{FF2B5EF4-FFF2-40B4-BE49-F238E27FC236}">
                <a16:creationId xmlns:a16="http://schemas.microsoft.com/office/drawing/2014/main" id="{41AC2DDD-C257-384A-906D-96156B843055}"/>
              </a:ext>
            </a:extLst>
          </p:cNvPr>
          <p:cNvCxnSpPr>
            <a:cxnSpLocks/>
          </p:cNvCxnSpPr>
          <p:nvPr/>
        </p:nvCxnSpPr>
        <p:spPr>
          <a:xfrm flipV="1">
            <a:off x="115910" y="2697378"/>
            <a:ext cx="11958034" cy="48516"/>
          </a:xfrm>
          <a:prstGeom prst="line">
            <a:avLst/>
          </a:prstGeom>
          <a:ln w="127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DAB087D6-D7D6-F84A-982D-24A88157D457}"/>
              </a:ext>
            </a:extLst>
          </p:cNvPr>
          <p:cNvCxnSpPr>
            <a:cxnSpLocks/>
          </p:cNvCxnSpPr>
          <p:nvPr/>
        </p:nvCxnSpPr>
        <p:spPr>
          <a:xfrm>
            <a:off x="264017" y="3712130"/>
            <a:ext cx="11809927" cy="0"/>
          </a:xfrm>
          <a:prstGeom prst="line">
            <a:avLst/>
          </a:prstGeom>
          <a:ln w="127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B9CDE400-D8C0-AE4E-8816-DD9BD2D7C14B}"/>
              </a:ext>
            </a:extLst>
          </p:cNvPr>
          <p:cNvCxnSpPr>
            <a:cxnSpLocks/>
          </p:cNvCxnSpPr>
          <p:nvPr/>
        </p:nvCxnSpPr>
        <p:spPr>
          <a:xfrm>
            <a:off x="264017" y="4447930"/>
            <a:ext cx="11809927" cy="51794"/>
          </a:xfrm>
          <a:prstGeom prst="line">
            <a:avLst/>
          </a:prstGeom>
          <a:ln w="127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66907DB-5F26-5044-804B-1024576BF298}"/>
              </a:ext>
            </a:extLst>
          </p:cNvPr>
          <p:cNvCxnSpPr>
            <a:cxnSpLocks/>
          </p:cNvCxnSpPr>
          <p:nvPr/>
        </p:nvCxnSpPr>
        <p:spPr>
          <a:xfrm flipV="1">
            <a:off x="199623" y="5602307"/>
            <a:ext cx="11874321" cy="50003"/>
          </a:xfrm>
          <a:prstGeom prst="line">
            <a:avLst/>
          </a:prstGeom>
          <a:ln w="12700">
            <a:solidFill>
              <a:srgbClr val="0070C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836777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TextBox 3">
            <a:extLst>
              <a:ext uri="{FF2B5EF4-FFF2-40B4-BE49-F238E27FC236}">
                <a16:creationId xmlns:a16="http://schemas.microsoft.com/office/drawing/2014/main" id="{A06346B6-65B0-4D03-A039-A573895028C1}"/>
              </a:ext>
            </a:extLst>
          </p:cNvPr>
          <p:cNvSpPr txBox="1">
            <a:spLocks noChangeArrowheads="1"/>
          </p:cNvSpPr>
          <p:nvPr/>
        </p:nvSpPr>
        <p:spPr bwMode="auto">
          <a:xfrm>
            <a:off x="3800575" y="6179465"/>
            <a:ext cx="4712214" cy="400110"/>
          </a:xfrm>
          <a:prstGeom prst="rect">
            <a:avLst/>
          </a:prstGeom>
          <a:noFill/>
          <a:ln w="28575">
            <a:noFill/>
            <a:miter lim="800000"/>
            <a:headEnd/>
            <a:tailEnd/>
          </a:ln>
          <a:extLst>
            <a:ext uri="{909E8E84-426E-40DD-AFC4-6F175D3DCCD1}">
              <a14:hiddenFill xmlns:a14="http://schemas.microsoft.com/office/drawing/2010/main">
                <a:solidFill>
                  <a:srgbClr val="FFFFFF"/>
                </a:solidFill>
              </a14:hiddenFill>
            </a:ext>
          </a:extLst>
        </p:spPr>
        <p:txBody>
          <a:bodyPr wrap="square" anchor="t">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defTabSz="914400" eaLnBrk="0" fontAlgn="base" hangingPunct="0">
              <a:spcBef>
                <a:spcPct val="0"/>
              </a:spcBef>
              <a:spcAft>
                <a:spcPct val="0"/>
              </a:spcAft>
              <a:defRPr/>
            </a:pPr>
            <a:r>
              <a:rPr lang="cy-GB" altLang="en-US" sz="2000" b="1" dirty="0" err="1">
                <a:solidFill>
                  <a:srgbClr val="FF0000"/>
                </a:solidFill>
                <a:latin typeface="Arial" panose="020B0604020202020204" pitchFamily="34" charset="0"/>
              </a:rPr>
              <a:t>Example</a:t>
            </a:r>
            <a:r>
              <a:rPr lang="cy-GB" altLang="en-US" sz="2000" b="1" dirty="0">
                <a:solidFill>
                  <a:srgbClr val="FF0000"/>
                </a:solidFill>
                <a:latin typeface="Arial" panose="020B0604020202020204" pitchFamily="34" charset="0"/>
              </a:rPr>
              <a:t>: </a:t>
            </a:r>
            <a:r>
              <a:rPr lang="cy-GB" altLang="en-US" sz="2000" dirty="0" err="1">
                <a:solidFill>
                  <a:srgbClr val="FF0000"/>
                </a:solidFill>
                <a:latin typeface="Arial" panose="020B0604020202020204" pitchFamily="34" charset="0"/>
              </a:rPr>
              <a:t>Case</a:t>
            </a:r>
            <a:r>
              <a:rPr lang="cy-GB" altLang="en-US" sz="2000" dirty="0">
                <a:solidFill>
                  <a:srgbClr val="FF0000"/>
                </a:solidFill>
                <a:latin typeface="Arial" panose="020B0604020202020204" pitchFamily="34" charset="0"/>
              </a:rPr>
              <a:t> of the </a:t>
            </a:r>
            <a:r>
              <a:rPr lang="cy-GB" altLang="en-US" sz="2000" dirty="0" err="1">
                <a:solidFill>
                  <a:srgbClr val="FF0000"/>
                </a:solidFill>
                <a:latin typeface="Arial" panose="020B0604020202020204" pitchFamily="34" charset="0"/>
              </a:rPr>
              <a:t>half</a:t>
            </a:r>
            <a:endParaRPr lang="cy-GB" altLang="en-US" sz="2000" dirty="0">
              <a:solidFill>
                <a:srgbClr val="FF0000"/>
              </a:solidFill>
              <a:latin typeface="Arial" panose="020B0604020202020204" pitchFamily="34" charset="0"/>
            </a:endParaRPr>
          </a:p>
        </p:txBody>
      </p:sp>
      <p:graphicFrame>
        <p:nvGraphicFramePr>
          <p:cNvPr id="2" name="Diagram 1">
            <a:extLst>
              <a:ext uri="{FF2B5EF4-FFF2-40B4-BE49-F238E27FC236}">
                <a16:creationId xmlns:a16="http://schemas.microsoft.com/office/drawing/2014/main" id="{F4A14622-C9E1-4E2A-9A1E-C917AB42EF35}"/>
              </a:ext>
            </a:extLst>
          </p:cNvPr>
          <p:cNvGraphicFramePr/>
          <p:nvPr>
            <p:extLst>
              <p:ext uri="{D42A27DB-BD31-4B8C-83A1-F6EECF244321}">
                <p14:modId xmlns:p14="http://schemas.microsoft.com/office/powerpoint/2010/main" val="719805193"/>
              </p:ext>
            </p:extLst>
          </p:nvPr>
        </p:nvGraphicFramePr>
        <p:xfrm>
          <a:off x="3062377" y="1988822"/>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5" name="Speech Bubble: Rectangle with Corners Rounded 14">
            <a:extLst>
              <a:ext uri="{FF2B5EF4-FFF2-40B4-BE49-F238E27FC236}">
                <a16:creationId xmlns:a16="http://schemas.microsoft.com/office/drawing/2014/main" id="{4CFAE4C5-9F99-41D3-A031-77A1483DB035}"/>
              </a:ext>
            </a:extLst>
          </p:cNvPr>
          <p:cNvSpPr/>
          <p:nvPr/>
        </p:nvSpPr>
        <p:spPr>
          <a:xfrm>
            <a:off x="1787796" y="3447038"/>
            <a:ext cx="1585325" cy="1660696"/>
          </a:xfrm>
          <a:prstGeom prst="wedgeRoundRectCallout">
            <a:avLst>
              <a:gd name="adj1" fmla="val 66972"/>
              <a:gd name="adj2" fmla="val -26250"/>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r>
              <a:rPr lang="en-GB" sz="1300" i="1" dirty="0">
                <a:solidFill>
                  <a:prstClr val="black"/>
                </a:solidFill>
                <a:latin typeface="Arial" panose="020B0604020202020204" pitchFamily="34" charset="0"/>
                <a:cs typeface="Arial" panose="020B0604020202020204" pitchFamily="34" charset="0"/>
              </a:rPr>
              <a:t>Quickly </a:t>
            </a:r>
            <a:r>
              <a:rPr lang="en-GB" sz="1300" dirty="0">
                <a:solidFill>
                  <a:prstClr val="black"/>
                </a:solidFill>
                <a:latin typeface="Arial" panose="020B0604020202020204" pitchFamily="34" charset="0"/>
                <a:cs typeface="Arial" panose="020B0604020202020204" pitchFamily="34" charset="0"/>
              </a:rPr>
              <a:t>recognising fractions that are equivalent to a half. </a:t>
            </a:r>
            <a:r>
              <a:rPr lang="en-GB" sz="1300" i="1" dirty="0">
                <a:solidFill>
                  <a:prstClr val="black"/>
                </a:solidFill>
                <a:latin typeface="Arial" panose="020B0604020202020204" pitchFamily="34" charset="0"/>
                <a:cs typeface="Arial" panose="020B0604020202020204" pitchFamily="34" charset="0"/>
              </a:rPr>
              <a:t>Quickly</a:t>
            </a:r>
            <a:r>
              <a:rPr lang="en-GB" sz="1300" dirty="0">
                <a:solidFill>
                  <a:prstClr val="black"/>
                </a:solidFill>
                <a:latin typeface="Arial" panose="020B0604020202020204" pitchFamily="34" charset="0"/>
                <a:cs typeface="Arial" panose="020B0604020202020204" pitchFamily="34" charset="0"/>
              </a:rPr>
              <a:t> recalling halves of numbers</a:t>
            </a:r>
          </a:p>
        </p:txBody>
      </p:sp>
      <p:sp>
        <p:nvSpPr>
          <p:cNvPr id="41" name="Speech Bubble: Rectangle with Corners Rounded 40">
            <a:extLst>
              <a:ext uri="{FF2B5EF4-FFF2-40B4-BE49-F238E27FC236}">
                <a16:creationId xmlns:a16="http://schemas.microsoft.com/office/drawing/2014/main" id="{8C7A98EC-315F-45FA-9D1F-043F306FE698}"/>
              </a:ext>
            </a:extLst>
          </p:cNvPr>
          <p:cNvSpPr/>
          <p:nvPr/>
        </p:nvSpPr>
        <p:spPr>
          <a:xfrm>
            <a:off x="1787796" y="1866902"/>
            <a:ext cx="2723245" cy="1443332"/>
          </a:xfrm>
          <a:prstGeom prst="wedgeRoundRectCallout">
            <a:avLst>
              <a:gd name="adj1" fmla="val 64304"/>
              <a:gd name="adj2" fmla="val -10598"/>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r>
              <a:rPr lang="cy-GB" sz="1300" dirty="0">
                <a:solidFill>
                  <a:prstClr val="black"/>
                </a:solidFill>
                <a:latin typeface="Arial" panose="020B0604020202020204" pitchFamily="34" charset="0"/>
                <a:cs typeface="Arial" panose="020B0604020202020204" pitchFamily="34" charset="0"/>
              </a:rPr>
              <a:t>K</a:t>
            </a:r>
            <a:r>
              <a:rPr lang="en-GB" sz="1300" dirty="0" err="1">
                <a:solidFill>
                  <a:prstClr val="black"/>
                </a:solidFill>
                <a:latin typeface="Arial" panose="020B0604020202020204" pitchFamily="34" charset="0"/>
                <a:cs typeface="Arial" panose="020B0604020202020204" pitchFamily="34" charset="0"/>
              </a:rPr>
              <a:t>nowing</a:t>
            </a:r>
            <a:r>
              <a:rPr lang="en-GB" sz="1300" dirty="0">
                <a:solidFill>
                  <a:prstClr val="black"/>
                </a:solidFill>
                <a:latin typeface="Arial" panose="020B0604020202020204" pitchFamily="34" charset="0"/>
                <a:cs typeface="Arial" panose="020B0604020202020204" pitchFamily="34" charset="0"/>
              </a:rPr>
              <a:t> that a half may be represented as part of a whole, part of a set, as a number or to represent division. I can represent a half in different ways e.g. draw, in concrete ways</a:t>
            </a:r>
            <a:endParaRPr lang="cy-GB" sz="1300" dirty="0">
              <a:solidFill>
                <a:prstClr val="black"/>
              </a:solidFill>
              <a:latin typeface="Arial" panose="020B0604020202020204" pitchFamily="34" charset="0"/>
              <a:cs typeface="Arial" panose="020B0604020202020204" pitchFamily="34" charset="0"/>
            </a:endParaRPr>
          </a:p>
        </p:txBody>
      </p:sp>
      <p:sp>
        <p:nvSpPr>
          <p:cNvPr id="106" name="Speech Bubble: Rectangle with Corners Rounded 105">
            <a:extLst>
              <a:ext uri="{FF2B5EF4-FFF2-40B4-BE49-F238E27FC236}">
                <a16:creationId xmlns:a16="http://schemas.microsoft.com/office/drawing/2014/main" id="{47B9BAD7-9EE6-4FE4-8A7D-3EF39BC6DEBC}"/>
              </a:ext>
            </a:extLst>
          </p:cNvPr>
          <p:cNvSpPr/>
          <p:nvPr/>
        </p:nvSpPr>
        <p:spPr>
          <a:xfrm>
            <a:off x="7792721" y="1850256"/>
            <a:ext cx="2640239" cy="1409179"/>
          </a:xfrm>
          <a:prstGeom prst="wedgeRoundRectCallout">
            <a:avLst>
              <a:gd name="adj1" fmla="val -35171"/>
              <a:gd name="adj2" fmla="val 64545"/>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r>
              <a:rPr lang="en-GB" sz="1300" dirty="0">
                <a:solidFill>
                  <a:prstClr val="black"/>
                </a:solidFill>
                <a:latin typeface="Arial" panose="020B0604020202020204" pitchFamily="34" charset="0"/>
                <a:cs typeface="Arial" panose="020B0604020202020204" pitchFamily="34" charset="0"/>
              </a:rPr>
              <a:t>Understanding the convention of writing a fraction using a numerator, vinculum and denominator. This could also involve linking division and fractions (e.g. ½ = 1 ÷ 2).</a:t>
            </a:r>
            <a:endParaRPr lang="en-US" sz="1300" dirty="0">
              <a:solidFill>
                <a:prstClr val="black"/>
              </a:solidFill>
              <a:latin typeface="Arial" panose="020B0604020202020204" pitchFamily="34" charset="0"/>
              <a:cs typeface="Arial" panose="020B0604020202020204" pitchFamily="34" charset="0"/>
            </a:endParaRPr>
          </a:p>
        </p:txBody>
      </p:sp>
      <p:sp>
        <p:nvSpPr>
          <p:cNvPr id="191" name="Speech Bubble: Rectangle with Corners Rounded 190">
            <a:extLst>
              <a:ext uri="{FF2B5EF4-FFF2-40B4-BE49-F238E27FC236}">
                <a16:creationId xmlns:a16="http://schemas.microsoft.com/office/drawing/2014/main" id="{87CBC2B8-90A0-460A-9D07-982E2EB01597}"/>
              </a:ext>
            </a:extLst>
          </p:cNvPr>
          <p:cNvSpPr/>
          <p:nvPr/>
        </p:nvSpPr>
        <p:spPr>
          <a:xfrm>
            <a:off x="8379527" y="4148705"/>
            <a:ext cx="2053433" cy="1991884"/>
          </a:xfrm>
          <a:prstGeom prst="wedgeRoundRectCallout">
            <a:avLst>
              <a:gd name="adj1" fmla="val -70760"/>
              <a:gd name="adj2" fmla="val 8817"/>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r>
              <a:rPr lang="en-GB" sz="1300" dirty="0">
                <a:solidFill>
                  <a:prstClr val="black"/>
                </a:solidFill>
                <a:latin typeface="Arial" panose="020B0604020202020204" pitchFamily="34" charset="0"/>
                <a:cs typeface="Arial" panose="020B0604020202020204" pitchFamily="34" charset="0"/>
              </a:rPr>
              <a:t>Finding one half of 48 by finding one half of 40, one half of 8, and adding the results. </a:t>
            </a:r>
          </a:p>
          <a:p>
            <a:pPr defTabSz="914400" eaLnBrk="0" fontAlgn="base" hangingPunct="0">
              <a:spcBef>
                <a:spcPct val="0"/>
              </a:spcBef>
              <a:spcAft>
                <a:spcPct val="0"/>
              </a:spcAft>
              <a:defRPr/>
            </a:pPr>
            <a:r>
              <a:rPr lang="en-GB" sz="1300" dirty="0">
                <a:solidFill>
                  <a:prstClr val="black"/>
                </a:solidFill>
                <a:latin typeface="Arial" panose="020B0604020202020204" pitchFamily="34" charset="0"/>
                <a:cs typeface="Arial" panose="020B0604020202020204" pitchFamily="34" charset="0"/>
              </a:rPr>
              <a:t>From a real-life example identify the mathematical structure, </a:t>
            </a:r>
            <a:r>
              <a:rPr lang="en-GB" sz="1300" dirty="0" err="1">
                <a:solidFill>
                  <a:prstClr val="black"/>
                </a:solidFill>
                <a:latin typeface="Arial" panose="020B0604020202020204" pitchFamily="34" charset="0"/>
                <a:cs typeface="Arial" panose="020B0604020202020204" pitchFamily="34" charset="0"/>
              </a:rPr>
              <a:t>e.g</a:t>
            </a:r>
            <a:r>
              <a:rPr lang="en-GB" sz="1300" dirty="0">
                <a:solidFill>
                  <a:prstClr val="black"/>
                </a:solidFill>
                <a:latin typeface="Arial" panose="020B0604020202020204" pitchFamily="34" charset="0"/>
                <a:cs typeface="Arial" panose="020B0604020202020204" pitchFamily="34" charset="0"/>
              </a:rPr>
              <a:t> halving quantities in a recipe</a:t>
            </a:r>
            <a:r>
              <a:rPr lang="en-GB" sz="1300" dirty="0">
                <a:solidFill>
                  <a:prstClr val="black"/>
                </a:solidFill>
                <a:latin typeface="Calibri" panose="020F0502020204030204"/>
                <a:cs typeface="Calibri"/>
              </a:rPr>
              <a:t>.</a:t>
            </a:r>
            <a:endParaRPr lang="en-US" sz="1300" dirty="0">
              <a:solidFill>
                <a:prstClr val="black"/>
              </a:solidFill>
              <a:latin typeface="Calibri" panose="020F0502020204030204"/>
              <a:cs typeface="Calibri"/>
            </a:endParaRPr>
          </a:p>
        </p:txBody>
      </p:sp>
      <p:sp>
        <p:nvSpPr>
          <p:cNvPr id="240" name="Speech Bubble: Rectangle with Corners Rounded 239">
            <a:extLst>
              <a:ext uri="{FF2B5EF4-FFF2-40B4-BE49-F238E27FC236}">
                <a16:creationId xmlns:a16="http://schemas.microsoft.com/office/drawing/2014/main" id="{19882CD5-2BE1-452F-AF8C-320CAA679E9E}"/>
              </a:ext>
            </a:extLst>
          </p:cNvPr>
          <p:cNvSpPr/>
          <p:nvPr/>
        </p:nvSpPr>
        <p:spPr>
          <a:xfrm>
            <a:off x="1811707" y="5219495"/>
            <a:ext cx="1839951" cy="829655"/>
          </a:xfrm>
          <a:prstGeom prst="wedgeRoundRectCallout">
            <a:avLst>
              <a:gd name="adj1" fmla="val 64629"/>
              <a:gd name="adj2" fmla="val -15783"/>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r>
              <a:rPr lang="en-GB" sz="1300" dirty="0">
                <a:solidFill>
                  <a:prstClr val="black"/>
                </a:solidFill>
                <a:latin typeface="Arial" panose="020B0604020202020204" pitchFamily="34" charset="0"/>
                <a:cs typeface="Arial" panose="020B0604020202020204" pitchFamily="34" charset="0"/>
              </a:rPr>
              <a:t>Being able to reason that 4/9 is less than a half.</a:t>
            </a:r>
          </a:p>
        </p:txBody>
      </p:sp>
      <p:sp>
        <p:nvSpPr>
          <p:cNvPr id="10" name="TextBox 9">
            <a:extLst>
              <a:ext uri="{FF2B5EF4-FFF2-40B4-BE49-F238E27FC236}">
                <a16:creationId xmlns:a16="http://schemas.microsoft.com/office/drawing/2014/main" id="{6163063D-CB66-C640-951A-0786DF9CA589}"/>
              </a:ext>
            </a:extLst>
          </p:cNvPr>
          <p:cNvSpPr txBox="1"/>
          <p:nvPr/>
        </p:nvSpPr>
        <p:spPr>
          <a:xfrm>
            <a:off x="1524001" y="1253951"/>
            <a:ext cx="9143999" cy="5355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defTabSz="914400" fontAlgn="base">
              <a:lnSpc>
                <a:spcPct val="90000"/>
              </a:lnSpc>
              <a:spcBef>
                <a:spcPct val="0"/>
              </a:spcBef>
              <a:spcAft>
                <a:spcPct val="0"/>
              </a:spcAft>
              <a:defRPr/>
            </a:pPr>
            <a:r>
              <a:rPr lang="en-US" altLang="en-US" sz="3100" dirty="0">
                <a:solidFill>
                  <a:srgbClr val="0070C0"/>
                </a:solidFill>
                <a:latin typeface="Arial" panose="020B0604020202020204" pitchFamily="34" charset="0"/>
                <a:cs typeface="Arial" panose="020B0604020202020204" pitchFamily="34" charset="0"/>
              </a:rPr>
              <a:t>Mathematical proficiencies</a:t>
            </a:r>
          </a:p>
        </p:txBody>
      </p:sp>
    </p:spTree>
    <p:extLst>
      <p:ext uri="{BB962C8B-B14F-4D97-AF65-F5344CB8AC3E}">
        <p14:creationId xmlns:p14="http://schemas.microsoft.com/office/powerpoint/2010/main" val="2800828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9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4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P spid="15" grpId="0" animBg="1"/>
      <p:bldP spid="41" grpId="0" animBg="1"/>
      <p:bldP spid="106" grpId="0" animBg="1"/>
      <p:bldP spid="191" grpId="0" animBg="1"/>
      <p:bldP spid="240"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TextBox 3">
            <a:extLst>
              <a:ext uri="{FF2B5EF4-FFF2-40B4-BE49-F238E27FC236}">
                <a16:creationId xmlns:a16="http://schemas.microsoft.com/office/drawing/2014/main" id="{A06346B6-65B0-4D03-A039-A573895028C1}"/>
              </a:ext>
            </a:extLst>
          </p:cNvPr>
          <p:cNvSpPr txBox="1">
            <a:spLocks noChangeArrowheads="1"/>
          </p:cNvSpPr>
          <p:nvPr/>
        </p:nvSpPr>
        <p:spPr bwMode="auto">
          <a:xfrm>
            <a:off x="3800575" y="6179465"/>
            <a:ext cx="4712214" cy="400110"/>
          </a:xfrm>
          <a:prstGeom prst="rect">
            <a:avLst/>
          </a:prstGeom>
          <a:noFill/>
          <a:ln w="28575">
            <a:noFill/>
            <a:miter lim="800000"/>
            <a:headEnd/>
            <a:tailEnd/>
          </a:ln>
          <a:extLst>
            <a:ext uri="{909E8E84-426E-40DD-AFC4-6F175D3DCCD1}">
              <a14:hiddenFill xmlns:a14="http://schemas.microsoft.com/office/drawing/2010/main">
                <a:solidFill>
                  <a:srgbClr val="FFFFFF"/>
                </a:solidFill>
              </a14:hiddenFill>
            </a:ext>
          </a:extLst>
        </p:spPr>
        <p:txBody>
          <a:bodyPr wrap="square" anchor="t">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defTabSz="914400" eaLnBrk="0" fontAlgn="base" hangingPunct="0">
              <a:spcBef>
                <a:spcPct val="0"/>
              </a:spcBef>
              <a:spcAft>
                <a:spcPct val="0"/>
              </a:spcAft>
              <a:defRPr/>
            </a:pPr>
            <a:r>
              <a:rPr lang="cy-GB" altLang="en-US" sz="2000" b="1" dirty="0">
                <a:solidFill>
                  <a:srgbClr val="FF0000"/>
                </a:solidFill>
                <a:latin typeface="Arial" panose="020B0604020202020204" pitchFamily="34" charset="0"/>
              </a:rPr>
              <a:t>Enghraifft: un hanner</a:t>
            </a:r>
            <a:endParaRPr lang="cy-GB" altLang="en-US" sz="2000" dirty="0">
              <a:solidFill>
                <a:srgbClr val="FF0000"/>
              </a:solidFill>
              <a:latin typeface="Arial" panose="020B0604020202020204" pitchFamily="34" charset="0"/>
            </a:endParaRPr>
          </a:p>
        </p:txBody>
      </p:sp>
      <p:graphicFrame>
        <p:nvGraphicFramePr>
          <p:cNvPr id="2" name="Diagram 1">
            <a:extLst>
              <a:ext uri="{FF2B5EF4-FFF2-40B4-BE49-F238E27FC236}">
                <a16:creationId xmlns:a16="http://schemas.microsoft.com/office/drawing/2014/main" id="{F4A14622-C9E1-4E2A-9A1E-C917AB42EF35}"/>
              </a:ext>
            </a:extLst>
          </p:cNvPr>
          <p:cNvGraphicFramePr/>
          <p:nvPr>
            <p:extLst>
              <p:ext uri="{D42A27DB-BD31-4B8C-83A1-F6EECF244321}">
                <p14:modId xmlns:p14="http://schemas.microsoft.com/office/powerpoint/2010/main" val="1942786501"/>
              </p:ext>
            </p:extLst>
          </p:nvPr>
        </p:nvGraphicFramePr>
        <p:xfrm>
          <a:off x="3062377" y="1988822"/>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5" name="Speech Bubble: Rectangle with Corners Rounded 14">
            <a:extLst>
              <a:ext uri="{FF2B5EF4-FFF2-40B4-BE49-F238E27FC236}">
                <a16:creationId xmlns:a16="http://schemas.microsoft.com/office/drawing/2014/main" id="{4CFAE4C5-9F99-41D3-A031-77A1483DB035}"/>
              </a:ext>
            </a:extLst>
          </p:cNvPr>
          <p:cNvSpPr/>
          <p:nvPr/>
        </p:nvSpPr>
        <p:spPr>
          <a:xfrm>
            <a:off x="1787796" y="3447038"/>
            <a:ext cx="1585325" cy="1660696"/>
          </a:xfrm>
          <a:prstGeom prst="wedgeRoundRectCallout">
            <a:avLst>
              <a:gd name="adj1" fmla="val 66972"/>
              <a:gd name="adj2" fmla="val -26250"/>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r>
              <a:rPr lang="cy-GB" sz="1200" i="1" dirty="0">
                <a:solidFill>
                  <a:prstClr val="black"/>
                </a:solidFill>
                <a:latin typeface="Arial" panose="020B0604020202020204" pitchFamily="34" charset="0"/>
                <a:cs typeface="Arial" panose="020B0604020202020204" pitchFamily="34" charset="0"/>
              </a:rPr>
              <a:t>Gallu </a:t>
            </a:r>
            <a:r>
              <a:rPr lang="cy-GB" sz="1200" dirty="0">
                <a:solidFill>
                  <a:prstClr val="black"/>
                </a:solidFill>
                <a:latin typeface="Arial" panose="020B0604020202020204" pitchFamily="34" charset="0"/>
                <a:cs typeface="Arial" panose="020B0604020202020204" pitchFamily="34" charset="0"/>
              </a:rPr>
              <a:t>adnabod ffracsiynau sy’n cyfateb i hanner. </a:t>
            </a:r>
            <a:br>
              <a:rPr lang="cy-GB" sz="1200" dirty="0">
                <a:solidFill>
                  <a:prstClr val="black"/>
                </a:solidFill>
                <a:latin typeface="Arial" panose="020B0604020202020204" pitchFamily="34" charset="0"/>
                <a:cs typeface="Arial" panose="020B0604020202020204" pitchFamily="34" charset="0"/>
              </a:rPr>
            </a:br>
            <a:r>
              <a:rPr lang="cy-GB" sz="1200" i="1" dirty="0">
                <a:solidFill>
                  <a:prstClr val="black"/>
                </a:solidFill>
                <a:latin typeface="Arial" panose="020B0604020202020204" pitchFamily="34" charset="0"/>
                <a:cs typeface="Arial" panose="020B0604020202020204" pitchFamily="34" charset="0"/>
              </a:rPr>
              <a:t>Gallu</a:t>
            </a:r>
            <a:r>
              <a:rPr lang="cy-GB" sz="1200" dirty="0">
                <a:solidFill>
                  <a:prstClr val="black"/>
                </a:solidFill>
                <a:latin typeface="Arial" panose="020B0604020202020204" pitchFamily="34" charset="0"/>
                <a:cs typeface="Arial" panose="020B0604020202020204" pitchFamily="34" charset="0"/>
              </a:rPr>
              <a:t> galw haneri rhifau i gof yn rhwydd.</a:t>
            </a:r>
          </a:p>
        </p:txBody>
      </p:sp>
      <p:sp>
        <p:nvSpPr>
          <p:cNvPr id="41" name="Speech Bubble: Rectangle with Corners Rounded 40">
            <a:extLst>
              <a:ext uri="{FF2B5EF4-FFF2-40B4-BE49-F238E27FC236}">
                <a16:creationId xmlns:a16="http://schemas.microsoft.com/office/drawing/2014/main" id="{8C7A98EC-315F-45FA-9D1F-043F306FE698}"/>
              </a:ext>
            </a:extLst>
          </p:cNvPr>
          <p:cNvSpPr/>
          <p:nvPr/>
        </p:nvSpPr>
        <p:spPr>
          <a:xfrm>
            <a:off x="1787796" y="1866902"/>
            <a:ext cx="2723245" cy="1443332"/>
          </a:xfrm>
          <a:prstGeom prst="wedgeRoundRectCallout">
            <a:avLst>
              <a:gd name="adj1" fmla="val 64304"/>
              <a:gd name="adj2" fmla="val -10598"/>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r>
              <a:rPr lang="cy-GB" sz="1200" dirty="0">
                <a:solidFill>
                  <a:prstClr val="black"/>
                </a:solidFill>
                <a:latin typeface="Arial" panose="020B0604020202020204" pitchFamily="34" charset="0"/>
                <a:cs typeface="Arial" panose="020B0604020202020204" pitchFamily="34" charset="0"/>
              </a:rPr>
              <a:t>Deall y gellir cynrychioli hanner </a:t>
            </a:r>
            <a:br>
              <a:rPr lang="cy-GB" sz="1200" dirty="0">
                <a:solidFill>
                  <a:prstClr val="black"/>
                </a:solidFill>
                <a:latin typeface="Arial" panose="020B0604020202020204" pitchFamily="34" charset="0"/>
                <a:cs typeface="Arial" panose="020B0604020202020204" pitchFamily="34" charset="0"/>
              </a:rPr>
            </a:br>
            <a:r>
              <a:rPr lang="cy-GB" sz="1200" dirty="0">
                <a:solidFill>
                  <a:prstClr val="black"/>
                </a:solidFill>
                <a:latin typeface="Arial" panose="020B0604020202020204" pitchFamily="34" charset="0"/>
                <a:cs typeface="Arial" panose="020B0604020202020204" pitchFamily="34" charset="0"/>
              </a:rPr>
              <a:t>fel rhan o un cyfan, rhan o set, </a:t>
            </a:r>
            <a:br>
              <a:rPr lang="cy-GB" sz="1200" dirty="0">
                <a:solidFill>
                  <a:prstClr val="black"/>
                </a:solidFill>
                <a:latin typeface="Arial" panose="020B0604020202020204" pitchFamily="34" charset="0"/>
                <a:cs typeface="Arial" panose="020B0604020202020204" pitchFamily="34" charset="0"/>
              </a:rPr>
            </a:br>
            <a:r>
              <a:rPr lang="cy-GB" sz="1200" dirty="0">
                <a:solidFill>
                  <a:prstClr val="black"/>
                </a:solidFill>
                <a:latin typeface="Arial" panose="020B0604020202020204" pitchFamily="34" charset="0"/>
                <a:cs typeface="Arial" panose="020B0604020202020204" pitchFamily="34" charset="0"/>
              </a:rPr>
              <a:t>fel rhif neu i gynrychioli rhannu. Gallaf gynrhychioli hanner mewn ffyrdd gwahanol, e.e tynnu llun, </a:t>
            </a:r>
            <a:br>
              <a:rPr lang="cy-GB" sz="1200" dirty="0">
                <a:solidFill>
                  <a:prstClr val="black"/>
                </a:solidFill>
                <a:latin typeface="Arial" panose="020B0604020202020204" pitchFamily="34" charset="0"/>
                <a:cs typeface="Arial" panose="020B0604020202020204" pitchFamily="34" charset="0"/>
              </a:rPr>
            </a:br>
            <a:r>
              <a:rPr lang="cy-GB" sz="1200" dirty="0">
                <a:solidFill>
                  <a:prstClr val="black"/>
                </a:solidFill>
                <a:latin typeface="Arial" panose="020B0604020202020204" pitchFamily="34" charset="0"/>
                <a:cs typeface="Arial" panose="020B0604020202020204" pitchFamily="34" charset="0"/>
              </a:rPr>
              <a:t>yn ymarferol</a:t>
            </a:r>
            <a:endParaRPr lang="cy-GB" sz="1300" dirty="0">
              <a:solidFill>
                <a:prstClr val="black"/>
              </a:solidFill>
              <a:latin typeface="Arial" panose="020B0604020202020204" pitchFamily="34" charset="0"/>
              <a:cs typeface="Arial" panose="020B0604020202020204" pitchFamily="34" charset="0"/>
            </a:endParaRPr>
          </a:p>
        </p:txBody>
      </p:sp>
      <p:sp>
        <p:nvSpPr>
          <p:cNvPr id="106" name="Speech Bubble: Rectangle with Corners Rounded 105">
            <a:extLst>
              <a:ext uri="{FF2B5EF4-FFF2-40B4-BE49-F238E27FC236}">
                <a16:creationId xmlns:a16="http://schemas.microsoft.com/office/drawing/2014/main" id="{47B9BAD7-9EE6-4FE4-8A7D-3EF39BC6DEBC}"/>
              </a:ext>
            </a:extLst>
          </p:cNvPr>
          <p:cNvSpPr/>
          <p:nvPr/>
        </p:nvSpPr>
        <p:spPr>
          <a:xfrm>
            <a:off x="7792721" y="1850256"/>
            <a:ext cx="2640239" cy="1409179"/>
          </a:xfrm>
          <a:prstGeom prst="wedgeRoundRectCallout">
            <a:avLst>
              <a:gd name="adj1" fmla="val -35171"/>
              <a:gd name="adj2" fmla="val 64545"/>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r>
              <a:rPr lang="cy-GB" sz="1200" dirty="0">
                <a:solidFill>
                  <a:prstClr val="black"/>
                </a:solidFill>
                <a:latin typeface="Arial" panose="020B0604020202020204" pitchFamily="34" charset="0"/>
                <a:cs typeface="Arial" panose="020B0604020202020204" pitchFamily="34" charset="0"/>
              </a:rPr>
              <a:t>Deall sut i ysgrifennu ffracsiwn </a:t>
            </a:r>
          </a:p>
          <a:p>
            <a:pPr defTabSz="914400" eaLnBrk="0" fontAlgn="base" hangingPunct="0">
              <a:spcBef>
                <a:spcPct val="0"/>
              </a:spcBef>
              <a:spcAft>
                <a:spcPct val="0"/>
              </a:spcAft>
              <a:defRPr/>
            </a:pPr>
            <a:r>
              <a:rPr lang="cy-GB" sz="1200" dirty="0">
                <a:solidFill>
                  <a:prstClr val="black"/>
                </a:solidFill>
                <a:latin typeface="Arial" panose="020B0604020202020204" pitchFamily="34" charset="0"/>
                <a:cs typeface="Arial" panose="020B0604020202020204" pitchFamily="34" charset="0"/>
              </a:rPr>
              <a:t>gan ddefnyddio rhifiadur, vinculum ac enwadur. Gallwch gyfuno rhannu a ffracsiynau </a:t>
            </a:r>
            <a:br>
              <a:rPr lang="cy-GB" sz="1200" dirty="0">
                <a:solidFill>
                  <a:prstClr val="black"/>
                </a:solidFill>
                <a:latin typeface="Arial" panose="020B0604020202020204" pitchFamily="34" charset="0"/>
                <a:cs typeface="Arial" panose="020B0604020202020204" pitchFamily="34" charset="0"/>
              </a:rPr>
            </a:br>
            <a:r>
              <a:rPr lang="cy-GB" sz="1200" dirty="0">
                <a:solidFill>
                  <a:prstClr val="black"/>
                </a:solidFill>
                <a:latin typeface="Arial" panose="020B0604020202020204" pitchFamily="34" charset="0"/>
                <a:cs typeface="Arial" panose="020B0604020202020204" pitchFamily="34" charset="0"/>
              </a:rPr>
              <a:t>(e.e. ½ = 1 ÷ 2).</a:t>
            </a:r>
          </a:p>
        </p:txBody>
      </p:sp>
      <p:sp>
        <p:nvSpPr>
          <p:cNvPr id="191" name="Speech Bubble: Rectangle with Corners Rounded 190">
            <a:extLst>
              <a:ext uri="{FF2B5EF4-FFF2-40B4-BE49-F238E27FC236}">
                <a16:creationId xmlns:a16="http://schemas.microsoft.com/office/drawing/2014/main" id="{87CBC2B8-90A0-460A-9D07-982E2EB01597}"/>
              </a:ext>
            </a:extLst>
          </p:cNvPr>
          <p:cNvSpPr/>
          <p:nvPr/>
        </p:nvSpPr>
        <p:spPr>
          <a:xfrm>
            <a:off x="8379527" y="4148705"/>
            <a:ext cx="2053433" cy="1991884"/>
          </a:xfrm>
          <a:prstGeom prst="wedgeRoundRectCallout">
            <a:avLst>
              <a:gd name="adj1" fmla="val -70760"/>
              <a:gd name="adj2" fmla="val 8817"/>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r>
              <a:rPr lang="cy-GB" sz="1200" dirty="0">
                <a:solidFill>
                  <a:prstClr val="black"/>
                </a:solidFill>
                <a:latin typeface="Arial" panose="020B0604020202020204" pitchFamily="34" charset="0"/>
                <a:cs typeface="Arial" panose="020B0604020202020204" pitchFamily="34" charset="0"/>
              </a:rPr>
              <a:t>Darganfod hanner </a:t>
            </a:r>
            <a:br>
              <a:rPr lang="cy-GB" sz="1200" dirty="0">
                <a:solidFill>
                  <a:prstClr val="black"/>
                </a:solidFill>
                <a:latin typeface="Arial" panose="020B0604020202020204" pitchFamily="34" charset="0"/>
                <a:cs typeface="Arial" panose="020B0604020202020204" pitchFamily="34" charset="0"/>
              </a:rPr>
            </a:br>
            <a:r>
              <a:rPr lang="cy-GB" sz="1200" dirty="0">
                <a:solidFill>
                  <a:prstClr val="black"/>
                </a:solidFill>
                <a:latin typeface="Arial" panose="020B0604020202020204" pitchFamily="34" charset="0"/>
                <a:cs typeface="Arial" panose="020B0604020202020204" pitchFamily="34" charset="0"/>
              </a:rPr>
              <a:t>48 trwy ddarganfod </a:t>
            </a:r>
            <a:br>
              <a:rPr lang="cy-GB" sz="1200" dirty="0">
                <a:solidFill>
                  <a:prstClr val="black"/>
                </a:solidFill>
                <a:latin typeface="Arial" panose="020B0604020202020204" pitchFamily="34" charset="0"/>
                <a:cs typeface="Arial" panose="020B0604020202020204" pitchFamily="34" charset="0"/>
              </a:rPr>
            </a:br>
            <a:r>
              <a:rPr lang="cy-GB" sz="1200" dirty="0">
                <a:solidFill>
                  <a:prstClr val="black"/>
                </a:solidFill>
                <a:latin typeface="Arial" panose="020B0604020202020204" pitchFamily="34" charset="0"/>
                <a:cs typeface="Arial" panose="020B0604020202020204" pitchFamily="34" charset="0"/>
              </a:rPr>
              <a:t>hanner 40, hanner 8, ac adio'r canlyniadau.  </a:t>
            </a:r>
            <a:br>
              <a:rPr lang="cy-GB" sz="1200" dirty="0">
                <a:solidFill>
                  <a:prstClr val="black"/>
                </a:solidFill>
                <a:latin typeface="Arial" panose="020B0604020202020204" pitchFamily="34" charset="0"/>
                <a:cs typeface="Arial" panose="020B0604020202020204" pitchFamily="34" charset="0"/>
              </a:rPr>
            </a:br>
            <a:r>
              <a:rPr lang="cy-GB" sz="1200" dirty="0">
                <a:solidFill>
                  <a:prstClr val="black"/>
                </a:solidFill>
                <a:latin typeface="Arial" panose="020B0604020202020204" pitchFamily="34" charset="0"/>
                <a:cs typeface="Arial" panose="020B0604020202020204" pitchFamily="34" charset="0"/>
              </a:rPr>
              <a:t>Gallu adnabod </a:t>
            </a:r>
            <a:br>
              <a:rPr lang="cy-GB" sz="1200" dirty="0">
                <a:solidFill>
                  <a:prstClr val="black"/>
                </a:solidFill>
                <a:latin typeface="Arial" panose="020B0604020202020204" pitchFamily="34" charset="0"/>
                <a:cs typeface="Arial" panose="020B0604020202020204" pitchFamily="34" charset="0"/>
              </a:rPr>
            </a:br>
            <a:r>
              <a:rPr lang="cy-GB" sz="1200" dirty="0">
                <a:solidFill>
                  <a:prstClr val="black"/>
                </a:solidFill>
                <a:latin typeface="Arial" panose="020B0604020202020204" pitchFamily="34" charset="0"/>
                <a:cs typeface="Arial" panose="020B0604020202020204" pitchFamily="34" charset="0"/>
              </a:rPr>
              <a:t>sefyllfaoedd go iawn </a:t>
            </a:r>
            <a:br>
              <a:rPr lang="cy-GB" sz="1200" dirty="0">
                <a:solidFill>
                  <a:prstClr val="black"/>
                </a:solidFill>
                <a:latin typeface="Arial" panose="020B0604020202020204" pitchFamily="34" charset="0"/>
                <a:cs typeface="Arial" panose="020B0604020202020204" pitchFamily="34" charset="0"/>
              </a:rPr>
            </a:br>
            <a:r>
              <a:rPr lang="cy-GB" sz="1200" dirty="0">
                <a:solidFill>
                  <a:prstClr val="black"/>
                </a:solidFill>
                <a:latin typeface="Arial" panose="020B0604020202020204" pitchFamily="34" charset="0"/>
                <a:cs typeface="Arial" panose="020B0604020202020204" pitchFamily="34" charset="0"/>
              </a:rPr>
              <a:t>sy’n ymwneud â hanner,e.e. haneru rysait.</a:t>
            </a:r>
          </a:p>
        </p:txBody>
      </p:sp>
      <p:sp>
        <p:nvSpPr>
          <p:cNvPr id="240" name="Speech Bubble: Rectangle with Corners Rounded 239">
            <a:extLst>
              <a:ext uri="{FF2B5EF4-FFF2-40B4-BE49-F238E27FC236}">
                <a16:creationId xmlns:a16="http://schemas.microsoft.com/office/drawing/2014/main" id="{19882CD5-2BE1-452F-AF8C-320CAA679E9E}"/>
              </a:ext>
            </a:extLst>
          </p:cNvPr>
          <p:cNvSpPr/>
          <p:nvPr/>
        </p:nvSpPr>
        <p:spPr>
          <a:xfrm>
            <a:off x="1811707" y="5219495"/>
            <a:ext cx="1839951" cy="829655"/>
          </a:xfrm>
          <a:prstGeom prst="wedgeRoundRectCallout">
            <a:avLst>
              <a:gd name="adj1" fmla="val 64629"/>
              <a:gd name="adj2" fmla="val -15783"/>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r>
              <a:rPr lang="cy-GB" sz="1200" dirty="0">
                <a:solidFill>
                  <a:prstClr val="black"/>
                </a:solidFill>
                <a:latin typeface="Arial" panose="020B0604020202020204" pitchFamily="34" charset="0"/>
                <a:cs typeface="Arial" panose="020B0604020202020204" pitchFamily="34" charset="0"/>
              </a:rPr>
              <a:t>Gallu rhesymu bod 4/9 yn llai na hanner.</a:t>
            </a:r>
          </a:p>
        </p:txBody>
      </p:sp>
      <p:sp>
        <p:nvSpPr>
          <p:cNvPr id="10" name="TextBox 9">
            <a:extLst>
              <a:ext uri="{FF2B5EF4-FFF2-40B4-BE49-F238E27FC236}">
                <a16:creationId xmlns:a16="http://schemas.microsoft.com/office/drawing/2014/main" id="{6163063D-CB66-C640-951A-0786DF9CA589}"/>
              </a:ext>
            </a:extLst>
          </p:cNvPr>
          <p:cNvSpPr txBox="1"/>
          <p:nvPr/>
        </p:nvSpPr>
        <p:spPr>
          <a:xfrm>
            <a:off x="1524001" y="1253951"/>
            <a:ext cx="9143999" cy="5355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defTabSz="914400" fontAlgn="base">
              <a:lnSpc>
                <a:spcPct val="90000"/>
              </a:lnSpc>
              <a:spcBef>
                <a:spcPct val="0"/>
              </a:spcBef>
              <a:spcAft>
                <a:spcPct val="0"/>
              </a:spcAft>
              <a:defRPr/>
            </a:pPr>
            <a:r>
              <a:rPr lang="cy-GB" altLang="en-US" sz="3100" dirty="0">
                <a:solidFill>
                  <a:srgbClr val="0070C0"/>
                </a:solidFill>
                <a:latin typeface="Arial" panose="020B0604020202020204" pitchFamily="34" charset="0"/>
                <a:cs typeface="Arial" panose="020B0604020202020204" pitchFamily="34" charset="0"/>
              </a:rPr>
              <a:t>Hyfedredd mathemategol</a:t>
            </a:r>
          </a:p>
        </p:txBody>
      </p:sp>
    </p:spTree>
    <p:extLst>
      <p:ext uri="{BB962C8B-B14F-4D97-AF65-F5344CB8AC3E}">
        <p14:creationId xmlns:p14="http://schemas.microsoft.com/office/powerpoint/2010/main" val="924735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1"/>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0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91"/>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4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P spid="15" grpId="0" animBg="1"/>
      <p:bldP spid="41" grpId="0" animBg="1"/>
      <p:bldP spid="106" grpId="0" animBg="1"/>
      <p:bldP spid="191" grpId="0" animBg="1"/>
      <p:bldP spid="240"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1505234-EE56-4921-8F96-E25B5C6F65EA}"/>
              </a:ext>
            </a:extLst>
          </p:cNvPr>
          <p:cNvSpPr txBox="1"/>
          <p:nvPr/>
        </p:nvSpPr>
        <p:spPr>
          <a:xfrm>
            <a:off x="6879662" y="1759335"/>
            <a:ext cx="2743200" cy="1200329"/>
          </a:xfrm>
          <a:prstGeom prst="rect">
            <a:avLst/>
          </a:prstGeom>
          <a:noFill/>
          <a:ln w="28575">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defTabSz="914400" eaLnBrk="0" fontAlgn="base" hangingPunct="0">
              <a:spcBef>
                <a:spcPct val="0"/>
              </a:spcBef>
              <a:spcAft>
                <a:spcPct val="0"/>
              </a:spcAft>
              <a:defRPr/>
            </a:pPr>
            <a:r>
              <a:rPr lang="en-US" dirty="0">
                <a:solidFill>
                  <a:prstClr val="black"/>
                </a:solidFill>
                <a:latin typeface="Arial" panose="020B0604020202020204" pitchFamily="34" charset="0"/>
                <a:cs typeface="Arial" panose="020B0604020202020204" pitchFamily="34" charset="0"/>
              </a:rPr>
              <a:t>Avoiding misuse of the equals sign, e.g. The mean of the ages is 4 + 1 + 10 = 15 ÷ 3 = 5.</a:t>
            </a:r>
          </a:p>
        </p:txBody>
      </p:sp>
      <p:sp>
        <p:nvSpPr>
          <p:cNvPr id="5" name="TextBox 4">
            <a:extLst>
              <a:ext uri="{FF2B5EF4-FFF2-40B4-BE49-F238E27FC236}">
                <a16:creationId xmlns:a16="http://schemas.microsoft.com/office/drawing/2014/main" id="{B1C703DC-3F9D-40D0-BD07-329AC2C79644}"/>
              </a:ext>
            </a:extLst>
          </p:cNvPr>
          <p:cNvSpPr txBox="1"/>
          <p:nvPr/>
        </p:nvSpPr>
        <p:spPr>
          <a:xfrm>
            <a:off x="6879662" y="3222092"/>
            <a:ext cx="2743200" cy="1754326"/>
          </a:xfrm>
          <a:prstGeom prst="rect">
            <a:avLst/>
          </a:prstGeom>
          <a:noFill/>
          <a:ln w="28575">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defTabSz="914400" eaLnBrk="0" fontAlgn="base" hangingPunct="0">
              <a:spcBef>
                <a:spcPct val="0"/>
              </a:spcBef>
              <a:spcAft>
                <a:spcPct val="0"/>
              </a:spcAft>
              <a:defRPr/>
            </a:pPr>
            <a:r>
              <a:rPr lang="en-US" dirty="0">
                <a:solidFill>
                  <a:prstClr val="black"/>
                </a:solidFill>
                <a:latin typeface="Arial" panose="020B0604020202020204" pitchFamily="34" charset="0"/>
                <a:cs typeface="Arial" panose="020B0604020202020204" pitchFamily="34" charset="0"/>
              </a:rPr>
              <a:t>When data contains several repeated items (so that it may be tabulated), using multiplication to find the total of the data items.</a:t>
            </a:r>
          </a:p>
        </p:txBody>
      </p:sp>
      <p:sp>
        <p:nvSpPr>
          <p:cNvPr id="6" name="TextBox 5">
            <a:extLst>
              <a:ext uri="{FF2B5EF4-FFF2-40B4-BE49-F238E27FC236}">
                <a16:creationId xmlns:a16="http://schemas.microsoft.com/office/drawing/2014/main" id="{C77B0553-6DCA-4A0D-AC82-2A19F01B849F}"/>
              </a:ext>
            </a:extLst>
          </p:cNvPr>
          <p:cNvSpPr txBox="1"/>
          <p:nvPr/>
        </p:nvSpPr>
        <p:spPr>
          <a:xfrm>
            <a:off x="6879662" y="5231437"/>
            <a:ext cx="2743200" cy="1200329"/>
          </a:xfrm>
          <a:prstGeom prst="rect">
            <a:avLst/>
          </a:prstGeom>
          <a:noFill/>
          <a:ln w="28575">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defTabSz="914400" eaLnBrk="0" fontAlgn="base" hangingPunct="0">
              <a:spcBef>
                <a:spcPct val="0"/>
              </a:spcBef>
              <a:spcAft>
                <a:spcPct val="0"/>
              </a:spcAft>
              <a:defRPr/>
            </a:pPr>
            <a:r>
              <a:rPr lang="en-US" dirty="0">
                <a:solidFill>
                  <a:prstClr val="black"/>
                </a:solidFill>
                <a:latin typeface="Arial" panose="020B0604020202020204" pitchFamily="34" charset="0"/>
                <a:cs typeface="Arial" panose="020B0604020202020204" pitchFamily="34" charset="0"/>
              </a:rPr>
              <a:t>Being able to find totals accurately and have a variety of methods for division.</a:t>
            </a:r>
          </a:p>
        </p:txBody>
      </p:sp>
      <p:sp>
        <p:nvSpPr>
          <p:cNvPr id="7" name="TextBox 6">
            <a:extLst>
              <a:ext uri="{FF2B5EF4-FFF2-40B4-BE49-F238E27FC236}">
                <a16:creationId xmlns:a16="http://schemas.microsoft.com/office/drawing/2014/main" id="{98AACC1F-C04A-43F3-9223-5F10D7978C6A}"/>
              </a:ext>
            </a:extLst>
          </p:cNvPr>
          <p:cNvSpPr txBox="1"/>
          <p:nvPr/>
        </p:nvSpPr>
        <p:spPr>
          <a:xfrm>
            <a:off x="2554954" y="4954437"/>
            <a:ext cx="3805207" cy="1477328"/>
          </a:xfrm>
          <a:prstGeom prst="rect">
            <a:avLst/>
          </a:prstGeom>
          <a:noFill/>
          <a:ln w="28575">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defTabSz="914400" eaLnBrk="0" fontAlgn="base" hangingPunct="0">
              <a:spcBef>
                <a:spcPct val="0"/>
              </a:spcBef>
              <a:spcAft>
                <a:spcPct val="0"/>
              </a:spcAft>
              <a:defRPr/>
            </a:pPr>
            <a:r>
              <a:rPr lang="en-US" dirty="0">
                <a:solidFill>
                  <a:prstClr val="black"/>
                </a:solidFill>
                <a:latin typeface="Arial" panose="020B0604020202020204" pitchFamily="34" charset="0"/>
                <a:cs typeface="Arial" panose="020B0604020202020204" pitchFamily="34" charset="0"/>
              </a:rPr>
              <a:t>A pop group has four members. The mean of their ages is 20. A new member joins the group and the new mean is 21. How old is the new member of the group?</a:t>
            </a:r>
          </a:p>
        </p:txBody>
      </p:sp>
      <p:sp>
        <p:nvSpPr>
          <p:cNvPr id="8" name="TextBox 7">
            <a:extLst>
              <a:ext uri="{FF2B5EF4-FFF2-40B4-BE49-F238E27FC236}">
                <a16:creationId xmlns:a16="http://schemas.microsoft.com/office/drawing/2014/main" id="{FC106229-146E-2048-A444-39A3E8CE6F6D}"/>
              </a:ext>
            </a:extLst>
          </p:cNvPr>
          <p:cNvSpPr txBox="1"/>
          <p:nvPr/>
        </p:nvSpPr>
        <p:spPr>
          <a:xfrm>
            <a:off x="1096800" y="1531473"/>
            <a:ext cx="5151600" cy="13849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defTabSz="914400" eaLnBrk="0" fontAlgn="base" hangingPunct="0">
              <a:spcBef>
                <a:spcPct val="0"/>
              </a:spcBef>
              <a:spcAft>
                <a:spcPct val="0"/>
              </a:spcAft>
              <a:defRPr/>
            </a:pPr>
            <a:r>
              <a:rPr lang="en-US" sz="2800" b="1" dirty="0">
                <a:solidFill>
                  <a:srgbClr val="0070C0"/>
                </a:solidFill>
                <a:latin typeface="Arial" panose="020B0604020202020204" pitchFamily="34" charset="0"/>
                <a:cs typeface="Arial" panose="020B0604020202020204" pitchFamily="34" charset="0"/>
              </a:rPr>
              <a:t>Activity 1: Finding the mean</a:t>
            </a:r>
          </a:p>
          <a:p>
            <a:pPr defTabSz="914400" eaLnBrk="0" fontAlgn="base" hangingPunct="0">
              <a:spcBef>
                <a:spcPct val="0"/>
              </a:spcBef>
              <a:spcAft>
                <a:spcPct val="0"/>
              </a:spcAft>
              <a:defRPr/>
            </a:pPr>
            <a:r>
              <a:rPr lang="en-US" sz="2800" dirty="0">
                <a:solidFill>
                  <a:srgbClr val="0070C0"/>
                </a:solidFill>
                <a:latin typeface="Arial" panose="020B0604020202020204" pitchFamily="34" charset="0"/>
                <a:cs typeface="Arial" panose="020B0604020202020204" pitchFamily="34" charset="0"/>
              </a:rPr>
              <a:t>Can you match the </a:t>
            </a:r>
            <a:r>
              <a:rPr lang="en-US" sz="2800" b="1" dirty="0">
                <a:solidFill>
                  <a:srgbClr val="0070C0"/>
                </a:solidFill>
                <a:latin typeface="Arial" panose="020B0604020202020204" pitchFamily="34" charset="0"/>
                <a:cs typeface="Arial" panose="020B0604020202020204" pitchFamily="34" charset="0"/>
              </a:rPr>
              <a:t>concepts</a:t>
            </a:r>
            <a:r>
              <a:rPr lang="en-US" sz="2800" dirty="0">
                <a:solidFill>
                  <a:srgbClr val="0070C0"/>
                </a:solidFill>
                <a:latin typeface="Arial" panose="020B0604020202020204" pitchFamily="34" charset="0"/>
                <a:cs typeface="Arial" panose="020B0604020202020204" pitchFamily="34" charset="0"/>
              </a:rPr>
              <a:t> to the </a:t>
            </a:r>
            <a:r>
              <a:rPr lang="en-US" sz="2800" b="1" dirty="0">
                <a:solidFill>
                  <a:srgbClr val="0070C0"/>
                </a:solidFill>
                <a:latin typeface="Arial" panose="020B0604020202020204" pitchFamily="34" charset="0"/>
                <a:cs typeface="Arial" panose="020B0604020202020204" pitchFamily="34" charset="0"/>
              </a:rPr>
              <a:t>proficiencies</a:t>
            </a:r>
            <a:r>
              <a:rPr lang="en-US" sz="2800" dirty="0">
                <a:solidFill>
                  <a:srgbClr val="0070C0"/>
                </a:solidFill>
                <a:latin typeface="Arial" panose="020B0604020202020204" pitchFamily="34" charset="0"/>
                <a:cs typeface="Arial" panose="020B0604020202020204" pitchFamily="34" charset="0"/>
              </a:rPr>
              <a:t>?</a:t>
            </a:r>
            <a:endParaRPr lang="en-US" altLang="en-US" sz="2800" dirty="0">
              <a:solidFill>
                <a:srgbClr val="0070C0"/>
              </a:solidFill>
              <a:latin typeface="Arial" panose="020B0604020202020204" pitchFamily="34" charset="0"/>
              <a:cs typeface="Arial" panose="020B0604020202020204" pitchFamily="34" charset="0"/>
            </a:endParaRPr>
          </a:p>
        </p:txBody>
      </p:sp>
      <p:sp>
        <p:nvSpPr>
          <p:cNvPr id="9" name="Rounded Rectangle 8">
            <a:extLst>
              <a:ext uri="{FF2B5EF4-FFF2-40B4-BE49-F238E27FC236}">
                <a16:creationId xmlns:a16="http://schemas.microsoft.com/office/drawing/2014/main" id="{0D0B0CA3-F40E-3B4E-B237-DBC4E2700EF1}"/>
              </a:ext>
            </a:extLst>
          </p:cNvPr>
          <p:cNvSpPr/>
          <p:nvPr/>
        </p:nvSpPr>
        <p:spPr>
          <a:xfrm>
            <a:off x="2406481" y="3448470"/>
            <a:ext cx="4184100" cy="1295052"/>
          </a:xfrm>
          <a:prstGeom prst="roundRect">
            <a:avLst/>
          </a:prstGeom>
          <a:noFill/>
          <a:ln w="190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eaLnBrk="0" fontAlgn="base" hangingPunct="0">
              <a:spcBef>
                <a:spcPct val="0"/>
              </a:spcBef>
              <a:spcAft>
                <a:spcPct val="0"/>
              </a:spcAft>
              <a:defRPr/>
            </a:pPr>
            <a:endParaRPr lang="en-US">
              <a:solidFill>
                <a:prstClr val="white"/>
              </a:solidFill>
              <a:latin typeface="Calibri" panose="020F0502020204030204"/>
            </a:endParaRPr>
          </a:p>
        </p:txBody>
      </p:sp>
      <p:sp>
        <p:nvSpPr>
          <p:cNvPr id="3" name="TextBox 2">
            <a:extLst>
              <a:ext uri="{FF2B5EF4-FFF2-40B4-BE49-F238E27FC236}">
                <a16:creationId xmlns:a16="http://schemas.microsoft.com/office/drawing/2014/main" id="{E300CF0B-02A7-4F8E-B4DE-547B2172CD7D}"/>
              </a:ext>
            </a:extLst>
          </p:cNvPr>
          <p:cNvSpPr txBox="1"/>
          <p:nvPr/>
        </p:nvSpPr>
        <p:spPr>
          <a:xfrm>
            <a:off x="2525433" y="3482234"/>
            <a:ext cx="4065149" cy="1200329"/>
          </a:xfrm>
          <a:prstGeom prst="rect">
            <a:avLst/>
          </a:prstGeom>
          <a:noFill/>
          <a:ln w="28575">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defTabSz="914400" eaLnBrk="0" fontAlgn="base" hangingPunct="0">
              <a:spcBef>
                <a:spcPct val="0"/>
              </a:spcBef>
              <a:spcAft>
                <a:spcPct val="0"/>
              </a:spcAft>
              <a:defRPr/>
            </a:pPr>
            <a:r>
              <a:rPr lang="en-US" dirty="0">
                <a:solidFill>
                  <a:prstClr val="black"/>
                </a:solidFill>
                <a:latin typeface="Arial" panose="020B0604020202020204" pitchFamily="34" charset="0"/>
                <a:cs typeface="Arial" panose="020B0604020202020204" pitchFamily="34" charset="0"/>
              </a:rPr>
              <a:t>Understanding that the mean is an average for quantitative date which shares all values in a data set equally. Understanding the effect of outliers. </a:t>
            </a:r>
          </a:p>
        </p:txBody>
      </p:sp>
      <p:sp>
        <p:nvSpPr>
          <p:cNvPr id="10" name="Rounded Rectangle 9">
            <a:extLst>
              <a:ext uri="{FF2B5EF4-FFF2-40B4-BE49-F238E27FC236}">
                <a16:creationId xmlns:a16="http://schemas.microsoft.com/office/drawing/2014/main" id="{CD25CB82-F7ED-5A45-A5FD-FE990B08B321}"/>
              </a:ext>
            </a:extLst>
          </p:cNvPr>
          <p:cNvSpPr/>
          <p:nvPr/>
        </p:nvSpPr>
        <p:spPr>
          <a:xfrm>
            <a:off x="2406481" y="4869514"/>
            <a:ext cx="4184100" cy="1663366"/>
          </a:xfrm>
          <a:prstGeom prst="roundRect">
            <a:avLst/>
          </a:prstGeom>
          <a:noFill/>
          <a:ln w="190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eaLnBrk="0" fontAlgn="base" hangingPunct="0">
              <a:spcBef>
                <a:spcPct val="0"/>
              </a:spcBef>
              <a:spcAft>
                <a:spcPct val="0"/>
              </a:spcAft>
              <a:defRPr/>
            </a:pPr>
            <a:endParaRPr lang="en-US">
              <a:solidFill>
                <a:prstClr val="white"/>
              </a:solidFill>
              <a:latin typeface="Calibri" panose="020F0502020204030204"/>
            </a:endParaRPr>
          </a:p>
        </p:txBody>
      </p:sp>
      <p:sp>
        <p:nvSpPr>
          <p:cNvPr id="11" name="Rounded Rectangle 10">
            <a:extLst>
              <a:ext uri="{FF2B5EF4-FFF2-40B4-BE49-F238E27FC236}">
                <a16:creationId xmlns:a16="http://schemas.microsoft.com/office/drawing/2014/main" id="{12D8B4CD-EC01-D044-9072-205C36BB5D03}"/>
              </a:ext>
            </a:extLst>
          </p:cNvPr>
          <p:cNvSpPr/>
          <p:nvPr/>
        </p:nvSpPr>
        <p:spPr>
          <a:xfrm>
            <a:off x="6754484" y="5130800"/>
            <a:ext cx="2958476" cy="1402080"/>
          </a:xfrm>
          <a:prstGeom prst="roundRect">
            <a:avLst/>
          </a:prstGeom>
          <a:noFill/>
          <a:ln w="190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eaLnBrk="0" fontAlgn="base" hangingPunct="0">
              <a:spcBef>
                <a:spcPct val="0"/>
              </a:spcBef>
              <a:spcAft>
                <a:spcPct val="0"/>
              </a:spcAft>
              <a:defRPr/>
            </a:pPr>
            <a:endParaRPr lang="en-US">
              <a:solidFill>
                <a:prstClr val="white"/>
              </a:solidFill>
              <a:latin typeface="Calibri" panose="020F0502020204030204"/>
            </a:endParaRPr>
          </a:p>
        </p:txBody>
      </p:sp>
      <p:sp>
        <p:nvSpPr>
          <p:cNvPr id="12" name="Rounded Rectangle 11">
            <a:extLst>
              <a:ext uri="{FF2B5EF4-FFF2-40B4-BE49-F238E27FC236}">
                <a16:creationId xmlns:a16="http://schemas.microsoft.com/office/drawing/2014/main" id="{0593EECA-8118-0247-AB83-7E1F623DAB53}"/>
              </a:ext>
            </a:extLst>
          </p:cNvPr>
          <p:cNvSpPr/>
          <p:nvPr/>
        </p:nvSpPr>
        <p:spPr>
          <a:xfrm>
            <a:off x="6754484" y="3144330"/>
            <a:ext cx="2958476" cy="1885355"/>
          </a:xfrm>
          <a:prstGeom prst="roundRect">
            <a:avLst/>
          </a:prstGeom>
          <a:noFill/>
          <a:ln w="190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eaLnBrk="0" fontAlgn="base" hangingPunct="0">
              <a:spcBef>
                <a:spcPct val="0"/>
              </a:spcBef>
              <a:spcAft>
                <a:spcPct val="0"/>
              </a:spcAft>
              <a:defRPr/>
            </a:pPr>
            <a:endParaRPr lang="en-US">
              <a:solidFill>
                <a:prstClr val="white"/>
              </a:solidFill>
              <a:latin typeface="Calibri" panose="020F0502020204030204"/>
            </a:endParaRPr>
          </a:p>
        </p:txBody>
      </p:sp>
      <p:sp>
        <p:nvSpPr>
          <p:cNvPr id="13" name="Rounded Rectangle 12">
            <a:extLst>
              <a:ext uri="{FF2B5EF4-FFF2-40B4-BE49-F238E27FC236}">
                <a16:creationId xmlns:a16="http://schemas.microsoft.com/office/drawing/2014/main" id="{E8918E13-3019-604A-BB80-AC8093622DEB}"/>
              </a:ext>
            </a:extLst>
          </p:cNvPr>
          <p:cNvSpPr/>
          <p:nvPr/>
        </p:nvSpPr>
        <p:spPr>
          <a:xfrm>
            <a:off x="6754484" y="1681574"/>
            <a:ext cx="2958476" cy="1343281"/>
          </a:xfrm>
          <a:prstGeom prst="roundRect">
            <a:avLst/>
          </a:prstGeom>
          <a:noFill/>
          <a:ln w="190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eaLnBrk="0" fontAlgn="base" hangingPunct="0">
              <a:spcBef>
                <a:spcPct val="0"/>
              </a:spcBef>
              <a:spcAft>
                <a:spcPct val="0"/>
              </a:spcAft>
              <a:defRPr/>
            </a:pPr>
            <a:endParaRPr lang="en-US">
              <a:solidFill>
                <a:prstClr val="white"/>
              </a:solidFill>
              <a:latin typeface="Calibri" panose="020F0502020204030204"/>
            </a:endParaRPr>
          </a:p>
        </p:txBody>
      </p:sp>
    </p:spTree>
    <p:extLst>
      <p:ext uri="{BB962C8B-B14F-4D97-AF65-F5344CB8AC3E}">
        <p14:creationId xmlns:p14="http://schemas.microsoft.com/office/powerpoint/2010/main" val="141683837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1505234-EE56-4921-8F96-E25B5C6F65EA}"/>
              </a:ext>
            </a:extLst>
          </p:cNvPr>
          <p:cNvSpPr txBox="1"/>
          <p:nvPr/>
        </p:nvSpPr>
        <p:spPr>
          <a:xfrm>
            <a:off x="6879662" y="1759335"/>
            <a:ext cx="2743200" cy="1200329"/>
          </a:xfrm>
          <a:prstGeom prst="rect">
            <a:avLst/>
          </a:prstGeom>
          <a:noFill/>
          <a:ln w="28575">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defTabSz="914400" eaLnBrk="0" fontAlgn="base" hangingPunct="0">
              <a:spcBef>
                <a:spcPct val="0"/>
              </a:spcBef>
              <a:spcAft>
                <a:spcPct val="0"/>
              </a:spcAft>
              <a:defRPr/>
            </a:pPr>
            <a:r>
              <a:rPr lang="cy-GB" dirty="0">
                <a:solidFill>
                  <a:prstClr val="black"/>
                </a:solidFill>
                <a:latin typeface="Arial" panose="020B0604020202020204" pitchFamily="34" charset="0"/>
                <a:cs typeface="Arial" panose="020B0604020202020204" pitchFamily="34" charset="0"/>
              </a:rPr>
              <a:t>Osgoi camddefnyddio’r hafalnod, e.e. cymedr yr oedrannau yw 4 + 1 + 10 = 15 ÷ 3 = 5.</a:t>
            </a:r>
          </a:p>
        </p:txBody>
      </p:sp>
      <p:sp>
        <p:nvSpPr>
          <p:cNvPr id="5" name="TextBox 4">
            <a:extLst>
              <a:ext uri="{FF2B5EF4-FFF2-40B4-BE49-F238E27FC236}">
                <a16:creationId xmlns:a16="http://schemas.microsoft.com/office/drawing/2014/main" id="{B1C703DC-3F9D-40D0-BD07-329AC2C79644}"/>
              </a:ext>
            </a:extLst>
          </p:cNvPr>
          <p:cNvSpPr txBox="1"/>
          <p:nvPr/>
        </p:nvSpPr>
        <p:spPr>
          <a:xfrm>
            <a:off x="6879662" y="3222092"/>
            <a:ext cx="3178738" cy="1754326"/>
          </a:xfrm>
          <a:prstGeom prst="rect">
            <a:avLst/>
          </a:prstGeom>
          <a:noFill/>
          <a:ln w="28575">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defTabSz="914400" eaLnBrk="0" fontAlgn="base" hangingPunct="0">
              <a:defRPr/>
            </a:pPr>
            <a:r>
              <a:rPr lang="cy-GB" dirty="0">
                <a:solidFill>
                  <a:prstClr val="black"/>
                </a:solidFill>
                <a:latin typeface="Arial" panose="020B0604020202020204" pitchFamily="34" charset="0"/>
                <a:cs typeface="Arial" panose="020B0604020202020204" pitchFamily="34" charset="0"/>
              </a:rPr>
              <a:t>Pan fydd data’n cynnwys nifer o eitemau sy’n ailadrodd (er mwyn gallu ei ddangos mewn tabl), defnyddio lluosi </a:t>
            </a:r>
            <a:br>
              <a:rPr lang="cy-GB" dirty="0">
                <a:solidFill>
                  <a:prstClr val="black"/>
                </a:solidFill>
                <a:latin typeface="Arial" panose="020B0604020202020204" pitchFamily="34" charset="0"/>
                <a:cs typeface="Arial" panose="020B0604020202020204" pitchFamily="34" charset="0"/>
              </a:rPr>
            </a:br>
            <a:r>
              <a:rPr lang="cy-GB" dirty="0">
                <a:solidFill>
                  <a:prstClr val="black"/>
                </a:solidFill>
                <a:latin typeface="Arial" panose="020B0604020202020204" pitchFamily="34" charset="0"/>
                <a:cs typeface="Arial" panose="020B0604020202020204" pitchFamily="34" charset="0"/>
              </a:rPr>
              <a:t>i ddarganfod cyfanswm yr eitemau data. </a:t>
            </a:r>
          </a:p>
        </p:txBody>
      </p:sp>
      <p:sp>
        <p:nvSpPr>
          <p:cNvPr id="6" name="TextBox 5">
            <a:extLst>
              <a:ext uri="{FF2B5EF4-FFF2-40B4-BE49-F238E27FC236}">
                <a16:creationId xmlns:a16="http://schemas.microsoft.com/office/drawing/2014/main" id="{C77B0553-6DCA-4A0D-AC82-2A19F01B849F}"/>
              </a:ext>
            </a:extLst>
          </p:cNvPr>
          <p:cNvSpPr txBox="1"/>
          <p:nvPr/>
        </p:nvSpPr>
        <p:spPr>
          <a:xfrm>
            <a:off x="6783706" y="5239533"/>
            <a:ext cx="3274694" cy="1200329"/>
          </a:xfrm>
          <a:prstGeom prst="rect">
            <a:avLst/>
          </a:prstGeom>
          <a:noFill/>
          <a:ln w="28575">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defTabSz="914400" eaLnBrk="0" fontAlgn="base" hangingPunct="0">
              <a:spcBef>
                <a:spcPct val="0"/>
              </a:spcBef>
              <a:spcAft>
                <a:spcPct val="0"/>
              </a:spcAft>
              <a:defRPr/>
            </a:pPr>
            <a:r>
              <a:rPr lang="cy-GB" dirty="0">
                <a:solidFill>
                  <a:prstClr val="black"/>
                </a:solidFill>
                <a:latin typeface="Arial" panose="020B0604020202020204" pitchFamily="34" charset="0"/>
                <a:cs typeface="Arial" panose="020B0604020202020204" pitchFamily="34" charset="0"/>
              </a:rPr>
              <a:t>Gallu darganfod cyfansymiau’n gywir a meddu ar amrywiaeth o strategaethau ar gyfer rhannu</a:t>
            </a:r>
            <a:endParaRPr lang="en-US" dirty="0">
              <a:solidFill>
                <a:prstClr val="black"/>
              </a:solidFill>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98AACC1F-C04A-43F3-9223-5F10D7978C6A}"/>
              </a:ext>
            </a:extLst>
          </p:cNvPr>
          <p:cNvSpPr txBox="1"/>
          <p:nvPr/>
        </p:nvSpPr>
        <p:spPr>
          <a:xfrm>
            <a:off x="2554954" y="4954437"/>
            <a:ext cx="3805207" cy="1477328"/>
          </a:xfrm>
          <a:prstGeom prst="rect">
            <a:avLst/>
          </a:prstGeom>
          <a:noFill/>
          <a:ln w="28575">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defTabSz="914400" eaLnBrk="0" fontAlgn="base" hangingPunct="0">
              <a:spcBef>
                <a:spcPct val="0"/>
              </a:spcBef>
              <a:spcAft>
                <a:spcPct val="0"/>
              </a:spcAft>
              <a:defRPr/>
            </a:pPr>
            <a:r>
              <a:rPr lang="cy-GB" dirty="0">
                <a:solidFill>
                  <a:prstClr val="black"/>
                </a:solidFill>
                <a:latin typeface="Arial" panose="020B0604020202020204" pitchFamily="34" charset="0"/>
                <a:cs typeface="Arial" panose="020B0604020202020204" pitchFamily="34" charset="0"/>
              </a:rPr>
              <a:t>Mae pedwar aelod mewn grŵp pop. Cymedr eu hoedrannau yw 20. Mae aelod newydd yn ymuno â’r grŵp a’r cymedr newydd yw 21. Beth yw oed aelod newydd y grŵp?</a:t>
            </a:r>
          </a:p>
        </p:txBody>
      </p:sp>
      <p:sp>
        <p:nvSpPr>
          <p:cNvPr id="8" name="TextBox 7">
            <a:extLst>
              <a:ext uri="{FF2B5EF4-FFF2-40B4-BE49-F238E27FC236}">
                <a16:creationId xmlns:a16="http://schemas.microsoft.com/office/drawing/2014/main" id="{FC106229-146E-2048-A444-39A3E8CE6F6D}"/>
              </a:ext>
            </a:extLst>
          </p:cNvPr>
          <p:cNvSpPr txBox="1"/>
          <p:nvPr/>
        </p:nvSpPr>
        <p:spPr>
          <a:xfrm>
            <a:off x="762000" y="1555581"/>
            <a:ext cx="5828582" cy="181588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defTabSz="914400" eaLnBrk="0" fontAlgn="base" hangingPunct="0">
              <a:spcBef>
                <a:spcPct val="0"/>
              </a:spcBef>
              <a:spcAft>
                <a:spcPct val="0"/>
              </a:spcAft>
              <a:defRPr/>
            </a:pPr>
            <a:r>
              <a:rPr lang="cy-GB" altLang="en-US" sz="2800" b="1" dirty="0">
                <a:solidFill>
                  <a:srgbClr val="0070C0"/>
                </a:solidFill>
                <a:latin typeface="Arial" panose="020B0604020202020204" pitchFamily="34" charset="0"/>
                <a:cs typeface="Arial" panose="020B0604020202020204" pitchFamily="34" charset="0"/>
              </a:rPr>
              <a:t>Gweithgaredd 1:  </a:t>
            </a:r>
            <a:r>
              <a:rPr lang="cy-GB" sz="2800" b="1" dirty="0">
                <a:solidFill>
                  <a:srgbClr val="0070C0"/>
                </a:solidFill>
                <a:latin typeface="Arial" panose="020B0604020202020204" pitchFamily="34" charset="0"/>
                <a:cs typeface="Arial" panose="020B0604020202020204" pitchFamily="34" charset="0"/>
              </a:rPr>
              <a:t>Darganfod cymedr </a:t>
            </a:r>
          </a:p>
          <a:p>
            <a:pPr defTabSz="914400" eaLnBrk="0" fontAlgn="base" hangingPunct="0">
              <a:spcBef>
                <a:spcPct val="0"/>
              </a:spcBef>
              <a:spcAft>
                <a:spcPct val="0"/>
              </a:spcAft>
              <a:defRPr/>
            </a:pPr>
            <a:r>
              <a:rPr lang="cy-GB" sz="2800" dirty="0">
                <a:solidFill>
                  <a:srgbClr val="0070C0"/>
                </a:solidFill>
                <a:latin typeface="Arial" panose="020B0604020202020204" pitchFamily="34" charset="0"/>
                <a:cs typeface="Arial" panose="020B0604020202020204" pitchFamily="34" charset="0"/>
              </a:rPr>
              <a:t>A fedrwch chi gydweddu’r </a:t>
            </a:r>
            <a:r>
              <a:rPr lang="cy-GB" sz="2800" b="1" dirty="0">
                <a:solidFill>
                  <a:srgbClr val="0070C0"/>
                </a:solidFill>
                <a:latin typeface="Arial" panose="020B0604020202020204" pitchFamily="34" charset="0"/>
                <a:cs typeface="Arial" panose="020B0604020202020204" pitchFamily="34" charset="0"/>
              </a:rPr>
              <a:t>cysyniadau</a:t>
            </a:r>
            <a:r>
              <a:rPr lang="cy-GB" sz="2800" dirty="0">
                <a:solidFill>
                  <a:srgbClr val="0070C0"/>
                </a:solidFill>
                <a:latin typeface="Arial" panose="020B0604020202020204" pitchFamily="34" charset="0"/>
                <a:cs typeface="Arial" panose="020B0604020202020204" pitchFamily="34" charset="0"/>
              </a:rPr>
              <a:t> a’r </a:t>
            </a:r>
            <a:r>
              <a:rPr lang="cy-GB" sz="2800" b="1" dirty="0" err="1">
                <a:solidFill>
                  <a:srgbClr val="0070C0"/>
                </a:solidFill>
                <a:latin typeface="Arial" panose="020B0604020202020204" pitchFamily="34" charset="0"/>
                <a:cs typeface="Arial" panose="020B0604020202020204" pitchFamily="34" charset="0"/>
              </a:rPr>
              <a:t>hyfedreddau</a:t>
            </a:r>
            <a:r>
              <a:rPr lang="cy-GB" sz="2800" dirty="0">
                <a:solidFill>
                  <a:srgbClr val="0070C0"/>
                </a:solidFill>
                <a:latin typeface="Arial" panose="020B0604020202020204" pitchFamily="34" charset="0"/>
                <a:cs typeface="Arial" panose="020B0604020202020204" pitchFamily="34" charset="0"/>
              </a:rPr>
              <a:t>?</a:t>
            </a:r>
            <a:endParaRPr lang="cy-GB" altLang="en-US" sz="2800" dirty="0">
              <a:solidFill>
                <a:srgbClr val="0070C0"/>
              </a:solidFill>
              <a:latin typeface="Arial" panose="020B0604020202020204" pitchFamily="34" charset="0"/>
              <a:cs typeface="Arial" panose="020B0604020202020204" pitchFamily="34" charset="0"/>
            </a:endParaRPr>
          </a:p>
        </p:txBody>
      </p:sp>
      <p:sp>
        <p:nvSpPr>
          <p:cNvPr id="9" name="Rounded Rectangle 8">
            <a:extLst>
              <a:ext uri="{FF2B5EF4-FFF2-40B4-BE49-F238E27FC236}">
                <a16:creationId xmlns:a16="http://schemas.microsoft.com/office/drawing/2014/main" id="{0D0B0CA3-F40E-3B4E-B237-DBC4E2700EF1}"/>
              </a:ext>
            </a:extLst>
          </p:cNvPr>
          <p:cNvSpPr/>
          <p:nvPr/>
        </p:nvSpPr>
        <p:spPr>
          <a:xfrm>
            <a:off x="2406481" y="3448470"/>
            <a:ext cx="4184100" cy="1295052"/>
          </a:xfrm>
          <a:prstGeom prst="roundRect">
            <a:avLst/>
          </a:prstGeom>
          <a:noFill/>
          <a:ln w="190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eaLnBrk="0" fontAlgn="base" hangingPunct="0">
              <a:spcBef>
                <a:spcPct val="0"/>
              </a:spcBef>
              <a:spcAft>
                <a:spcPct val="0"/>
              </a:spcAft>
              <a:defRPr/>
            </a:pPr>
            <a:endParaRPr lang="en-US">
              <a:solidFill>
                <a:prstClr val="white"/>
              </a:solidFill>
              <a:latin typeface="Calibri" panose="020F0502020204030204"/>
            </a:endParaRPr>
          </a:p>
        </p:txBody>
      </p:sp>
      <p:sp>
        <p:nvSpPr>
          <p:cNvPr id="3" name="TextBox 2">
            <a:extLst>
              <a:ext uri="{FF2B5EF4-FFF2-40B4-BE49-F238E27FC236}">
                <a16:creationId xmlns:a16="http://schemas.microsoft.com/office/drawing/2014/main" id="{E300CF0B-02A7-4F8E-B4DE-547B2172CD7D}"/>
              </a:ext>
            </a:extLst>
          </p:cNvPr>
          <p:cNvSpPr txBox="1"/>
          <p:nvPr/>
        </p:nvSpPr>
        <p:spPr>
          <a:xfrm>
            <a:off x="2525433" y="3482233"/>
            <a:ext cx="4065149" cy="1477328"/>
          </a:xfrm>
          <a:prstGeom prst="rect">
            <a:avLst/>
          </a:prstGeom>
          <a:noFill/>
          <a:ln w="28575">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defTabSz="914400" eaLnBrk="0" fontAlgn="base" hangingPunct="0">
              <a:spcBef>
                <a:spcPct val="0"/>
              </a:spcBef>
              <a:spcAft>
                <a:spcPct val="0"/>
              </a:spcAft>
              <a:defRPr/>
            </a:pPr>
            <a:r>
              <a:rPr lang="cy-GB" dirty="0">
                <a:solidFill>
                  <a:prstClr val="black"/>
                </a:solidFill>
                <a:latin typeface="Arial" panose="020B0604020202020204" pitchFamily="34" charset="0"/>
                <a:cs typeface="Arial" panose="020B0604020202020204" pitchFamily="34" charset="0"/>
              </a:rPr>
              <a:t>Deall bod y cymedr yn gyfartaledd ar gyfer data meintiol sy’n rhannu pob     gwerth mewn set data’n gyfartal. Deall effaith allanolion.</a:t>
            </a:r>
          </a:p>
          <a:p>
            <a:pPr defTabSz="914400" eaLnBrk="0" fontAlgn="base" hangingPunct="0">
              <a:spcBef>
                <a:spcPct val="0"/>
              </a:spcBef>
              <a:spcAft>
                <a:spcPct val="0"/>
              </a:spcAft>
              <a:defRPr/>
            </a:pPr>
            <a:r>
              <a:rPr lang="en-US" dirty="0">
                <a:solidFill>
                  <a:prstClr val="black"/>
                </a:solidFill>
                <a:latin typeface="Arial" panose="020B0604020202020204" pitchFamily="34" charset="0"/>
                <a:cs typeface="Arial" panose="020B0604020202020204" pitchFamily="34" charset="0"/>
              </a:rPr>
              <a:t> </a:t>
            </a:r>
          </a:p>
        </p:txBody>
      </p:sp>
      <p:sp>
        <p:nvSpPr>
          <p:cNvPr id="10" name="Rounded Rectangle 9">
            <a:extLst>
              <a:ext uri="{FF2B5EF4-FFF2-40B4-BE49-F238E27FC236}">
                <a16:creationId xmlns:a16="http://schemas.microsoft.com/office/drawing/2014/main" id="{CD25CB82-F7ED-5A45-A5FD-FE990B08B321}"/>
              </a:ext>
            </a:extLst>
          </p:cNvPr>
          <p:cNvSpPr/>
          <p:nvPr/>
        </p:nvSpPr>
        <p:spPr>
          <a:xfrm>
            <a:off x="2406481" y="4869514"/>
            <a:ext cx="4184100" cy="1663366"/>
          </a:xfrm>
          <a:prstGeom prst="roundRect">
            <a:avLst/>
          </a:prstGeom>
          <a:noFill/>
          <a:ln w="190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eaLnBrk="0" fontAlgn="base" hangingPunct="0">
              <a:spcBef>
                <a:spcPct val="0"/>
              </a:spcBef>
              <a:spcAft>
                <a:spcPct val="0"/>
              </a:spcAft>
              <a:defRPr/>
            </a:pPr>
            <a:endParaRPr lang="en-US">
              <a:solidFill>
                <a:prstClr val="white"/>
              </a:solidFill>
              <a:latin typeface="Calibri" panose="020F0502020204030204"/>
            </a:endParaRPr>
          </a:p>
        </p:txBody>
      </p:sp>
      <p:sp>
        <p:nvSpPr>
          <p:cNvPr id="11" name="Rounded Rectangle 10">
            <a:extLst>
              <a:ext uri="{FF2B5EF4-FFF2-40B4-BE49-F238E27FC236}">
                <a16:creationId xmlns:a16="http://schemas.microsoft.com/office/drawing/2014/main" id="{12D8B4CD-EC01-D044-9072-205C36BB5D03}"/>
              </a:ext>
            </a:extLst>
          </p:cNvPr>
          <p:cNvSpPr/>
          <p:nvPr/>
        </p:nvSpPr>
        <p:spPr>
          <a:xfrm>
            <a:off x="6754484" y="5130800"/>
            <a:ext cx="3303916" cy="1402080"/>
          </a:xfrm>
          <a:prstGeom prst="roundRect">
            <a:avLst/>
          </a:prstGeom>
          <a:noFill/>
          <a:ln w="190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eaLnBrk="0" fontAlgn="base" hangingPunct="0">
              <a:spcBef>
                <a:spcPct val="0"/>
              </a:spcBef>
              <a:spcAft>
                <a:spcPct val="0"/>
              </a:spcAft>
              <a:defRPr/>
            </a:pPr>
            <a:endParaRPr lang="en-US">
              <a:solidFill>
                <a:prstClr val="white"/>
              </a:solidFill>
              <a:latin typeface="Calibri" panose="020F0502020204030204"/>
            </a:endParaRPr>
          </a:p>
        </p:txBody>
      </p:sp>
      <p:sp>
        <p:nvSpPr>
          <p:cNvPr id="12" name="Rounded Rectangle 11">
            <a:extLst>
              <a:ext uri="{FF2B5EF4-FFF2-40B4-BE49-F238E27FC236}">
                <a16:creationId xmlns:a16="http://schemas.microsoft.com/office/drawing/2014/main" id="{0593EECA-8118-0247-AB83-7E1F623DAB53}"/>
              </a:ext>
            </a:extLst>
          </p:cNvPr>
          <p:cNvSpPr/>
          <p:nvPr/>
        </p:nvSpPr>
        <p:spPr>
          <a:xfrm>
            <a:off x="6754484" y="3144330"/>
            <a:ext cx="3303916" cy="1885355"/>
          </a:xfrm>
          <a:prstGeom prst="roundRect">
            <a:avLst/>
          </a:prstGeom>
          <a:noFill/>
          <a:ln w="190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eaLnBrk="0" fontAlgn="base" hangingPunct="0">
              <a:spcBef>
                <a:spcPct val="0"/>
              </a:spcBef>
              <a:spcAft>
                <a:spcPct val="0"/>
              </a:spcAft>
              <a:defRPr/>
            </a:pPr>
            <a:endParaRPr lang="en-US">
              <a:solidFill>
                <a:prstClr val="white"/>
              </a:solidFill>
              <a:latin typeface="Calibri" panose="020F0502020204030204"/>
            </a:endParaRPr>
          </a:p>
        </p:txBody>
      </p:sp>
      <p:sp>
        <p:nvSpPr>
          <p:cNvPr id="13" name="Rounded Rectangle 12">
            <a:extLst>
              <a:ext uri="{FF2B5EF4-FFF2-40B4-BE49-F238E27FC236}">
                <a16:creationId xmlns:a16="http://schemas.microsoft.com/office/drawing/2014/main" id="{E8918E13-3019-604A-BB80-AC8093622DEB}"/>
              </a:ext>
            </a:extLst>
          </p:cNvPr>
          <p:cNvSpPr/>
          <p:nvPr/>
        </p:nvSpPr>
        <p:spPr>
          <a:xfrm>
            <a:off x="6754484" y="1681574"/>
            <a:ext cx="2958476" cy="1343281"/>
          </a:xfrm>
          <a:prstGeom prst="roundRect">
            <a:avLst/>
          </a:prstGeom>
          <a:noFill/>
          <a:ln w="190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eaLnBrk="0" fontAlgn="base" hangingPunct="0">
              <a:spcBef>
                <a:spcPct val="0"/>
              </a:spcBef>
              <a:spcAft>
                <a:spcPct val="0"/>
              </a:spcAft>
              <a:defRPr/>
            </a:pPr>
            <a:endParaRPr lang="en-US">
              <a:solidFill>
                <a:prstClr val="white"/>
              </a:solidFill>
              <a:latin typeface="Calibri" panose="020F0502020204030204"/>
            </a:endParaRPr>
          </a:p>
        </p:txBody>
      </p:sp>
    </p:spTree>
    <p:extLst>
      <p:ext uri="{BB962C8B-B14F-4D97-AF65-F5344CB8AC3E}">
        <p14:creationId xmlns:p14="http://schemas.microsoft.com/office/powerpoint/2010/main" val="103937014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F4A14622-C9E1-4E2A-9A1E-C917AB42EF35}"/>
              </a:ext>
            </a:extLst>
          </p:cNvPr>
          <p:cNvGraphicFramePr/>
          <p:nvPr>
            <p:extLst>
              <p:ext uri="{D42A27DB-BD31-4B8C-83A1-F6EECF244321}">
                <p14:modId xmlns:p14="http://schemas.microsoft.com/office/powerpoint/2010/main" val="2649139696"/>
              </p:ext>
            </p:extLst>
          </p:nvPr>
        </p:nvGraphicFramePr>
        <p:xfrm>
          <a:off x="3062377" y="1866902"/>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5" name="Speech Bubble: Rectangle with Corners Rounded 14">
            <a:extLst>
              <a:ext uri="{FF2B5EF4-FFF2-40B4-BE49-F238E27FC236}">
                <a16:creationId xmlns:a16="http://schemas.microsoft.com/office/drawing/2014/main" id="{4CFAE4C5-9F99-41D3-A031-77A1483DB035}"/>
              </a:ext>
            </a:extLst>
          </p:cNvPr>
          <p:cNvSpPr/>
          <p:nvPr/>
        </p:nvSpPr>
        <p:spPr>
          <a:xfrm>
            <a:off x="1804842" y="3101209"/>
            <a:ext cx="1446359" cy="1332410"/>
          </a:xfrm>
          <a:prstGeom prst="wedgeRoundRectCallout">
            <a:avLst>
              <a:gd name="adj1" fmla="val 68716"/>
              <a:gd name="adj2" fmla="val 7768"/>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r>
              <a:rPr lang="cy-GB" sz="1300" dirty="0">
                <a:solidFill>
                  <a:srgbClr val="000000"/>
                </a:solidFill>
                <a:latin typeface="Arial" panose="020B0604020202020204" pitchFamily="34" charset="0"/>
                <a:cs typeface="Arial" panose="020B0604020202020204" pitchFamily="34" charset="0"/>
              </a:rPr>
              <a:t>Being able to find totals accurately and have a variety of methods for division.</a:t>
            </a:r>
            <a:endParaRPr lang="en-GB" sz="1300" dirty="0">
              <a:solidFill>
                <a:prstClr val="black"/>
              </a:solidFill>
              <a:latin typeface="Arial" panose="020B0604020202020204" pitchFamily="34" charset="0"/>
              <a:cs typeface="Arial" panose="020B0604020202020204" pitchFamily="34" charset="0"/>
            </a:endParaRPr>
          </a:p>
        </p:txBody>
      </p:sp>
      <p:sp>
        <p:nvSpPr>
          <p:cNvPr id="41" name="Speech Bubble: Rectangle with Corners Rounded 40">
            <a:extLst>
              <a:ext uri="{FF2B5EF4-FFF2-40B4-BE49-F238E27FC236}">
                <a16:creationId xmlns:a16="http://schemas.microsoft.com/office/drawing/2014/main" id="{8C7A98EC-315F-45FA-9D1F-043F306FE698}"/>
              </a:ext>
            </a:extLst>
          </p:cNvPr>
          <p:cNvSpPr/>
          <p:nvPr/>
        </p:nvSpPr>
        <p:spPr>
          <a:xfrm>
            <a:off x="1804842" y="1866258"/>
            <a:ext cx="2960199" cy="1157531"/>
          </a:xfrm>
          <a:prstGeom prst="wedgeRoundRectCallout">
            <a:avLst>
              <a:gd name="adj1" fmla="val 62990"/>
              <a:gd name="adj2" fmla="val -12122"/>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r>
              <a:rPr lang="en-GB" sz="1300" dirty="0">
                <a:solidFill>
                  <a:srgbClr val="000000"/>
                </a:solidFill>
                <a:latin typeface="Arial" panose="020B0604020202020204" pitchFamily="34" charset="0"/>
                <a:cs typeface="Arial" panose="020B0604020202020204" pitchFamily="34" charset="0"/>
              </a:rPr>
              <a:t>Understanding that the mean is an average for quantitative </a:t>
            </a:r>
            <a:r>
              <a:rPr lang="en-US" sz="1300" dirty="0">
                <a:solidFill>
                  <a:srgbClr val="000000"/>
                </a:solidFill>
                <a:latin typeface="Arial" panose="020B0604020202020204" pitchFamily="34" charset="0"/>
                <a:cs typeface="Arial" panose="020B0604020202020204" pitchFamily="34" charset="0"/>
              </a:rPr>
              <a:t>data </a:t>
            </a:r>
            <a:r>
              <a:rPr lang="en-GB" sz="1300" dirty="0">
                <a:solidFill>
                  <a:srgbClr val="000000"/>
                </a:solidFill>
                <a:latin typeface="Arial" panose="020B0604020202020204" pitchFamily="34" charset="0"/>
                <a:cs typeface="Arial" panose="020B0604020202020204" pitchFamily="34" charset="0"/>
              </a:rPr>
              <a:t>which shares all values in a data set equally. Understanding the effect </a:t>
            </a:r>
            <a:br>
              <a:rPr lang="en-GB" sz="1300" dirty="0">
                <a:solidFill>
                  <a:srgbClr val="000000"/>
                </a:solidFill>
                <a:latin typeface="Arial" panose="020B0604020202020204" pitchFamily="34" charset="0"/>
                <a:cs typeface="Arial" panose="020B0604020202020204" pitchFamily="34" charset="0"/>
              </a:rPr>
            </a:br>
            <a:r>
              <a:rPr lang="en-GB" sz="1300" dirty="0">
                <a:solidFill>
                  <a:srgbClr val="000000"/>
                </a:solidFill>
                <a:latin typeface="Arial" panose="020B0604020202020204" pitchFamily="34" charset="0"/>
                <a:cs typeface="Arial" panose="020B0604020202020204" pitchFamily="34" charset="0"/>
              </a:rPr>
              <a:t>of outliers.</a:t>
            </a:r>
            <a:endParaRPr lang="en-GB" sz="1300" dirty="0">
              <a:solidFill>
                <a:prstClr val="black"/>
              </a:solidFill>
              <a:latin typeface="Arial" panose="020B0604020202020204" pitchFamily="34" charset="0"/>
              <a:cs typeface="Arial" panose="020B0604020202020204" pitchFamily="34" charset="0"/>
            </a:endParaRPr>
          </a:p>
        </p:txBody>
      </p:sp>
      <p:sp>
        <p:nvSpPr>
          <p:cNvPr id="106" name="Speech Bubble: Rectangle with Corners Rounded 105">
            <a:extLst>
              <a:ext uri="{FF2B5EF4-FFF2-40B4-BE49-F238E27FC236}">
                <a16:creationId xmlns:a16="http://schemas.microsoft.com/office/drawing/2014/main" id="{47B9BAD7-9EE6-4FE4-8A7D-3EF39BC6DEBC}"/>
              </a:ext>
            </a:extLst>
          </p:cNvPr>
          <p:cNvSpPr/>
          <p:nvPr/>
        </p:nvSpPr>
        <p:spPr>
          <a:xfrm>
            <a:off x="7757546" y="1866258"/>
            <a:ext cx="2575175" cy="887441"/>
          </a:xfrm>
          <a:prstGeom prst="wedgeRoundRectCallout">
            <a:avLst>
              <a:gd name="adj1" fmla="val -32926"/>
              <a:gd name="adj2" fmla="val 83989"/>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r>
              <a:rPr lang="en-GB" sz="1300" dirty="0">
                <a:solidFill>
                  <a:srgbClr val="000000"/>
                </a:solidFill>
                <a:latin typeface="Arial" panose="020B0604020202020204" pitchFamily="34" charset="0"/>
                <a:cs typeface="Arial" panose="020B0604020202020204" pitchFamily="34" charset="0"/>
              </a:rPr>
              <a:t>Avoiding mis-use of the equals sign, e.g. The mean of the ages is 4 + 1 + 10 = 15 ÷ 3 = 5.</a:t>
            </a:r>
            <a:endParaRPr lang="en-GB" sz="1300" dirty="0">
              <a:solidFill>
                <a:prstClr val="black"/>
              </a:solidFill>
              <a:latin typeface="Arial" panose="020B0604020202020204" pitchFamily="34" charset="0"/>
              <a:cs typeface="Arial" panose="020B0604020202020204" pitchFamily="34" charset="0"/>
            </a:endParaRPr>
          </a:p>
        </p:txBody>
      </p:sp>
      <p:sp>
        <p:nvSpPr>
          <p:cNvPr id="191" name="Speech Bubble: Rectangle with Corners Rounded 190">
            <a:extLst>
              <a:ext uri="{FF2B5EF4-FFF2-40B4-BE49-F238E27FC236}">
                <a16:creationId xmlns:a16="http://schemas.microsoft.com/office/drawing/2014/main" id="{87CBC2B8-90A0-460A-9D07-982E2EB01597}"/>
              </a:ext>
            </a:extLst>
          </p:cNvPr>
          <p:cNvSpPr/>
          <p:nvPr/>
        </p:nvSpPr>
        <p:spPr>
          <a:xfrm>
            <a:off x="8572321" y="4163146"/>
            <a:ext cx="2183072" cy="2208920"/>
          </a:xfrm>
          <a:prstGeom prst="wedgeRoundRectCallout">
            <a:avLst>
              <a:gd name="adj1" fmla="val -70265"/>
              <a:gd name="adj2" fmla="val -2405"/>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r>
              <a:rPr lang="cy-GB" sz="1300" dirty="0">
                <a:solidFill>
                  <a:srgbClr val="000000"/>
                </a:solidFill>
                <a:latin typeface="Arial" panose="020B0604020202020204" pitchFamily="34" charset="0"/>
                <a:cs typeface="Arial" panose="020B0604020202020204" pitchFamily="34" charset="0"/>
              </a:rPr>
              <a:t>When data contains several repeated items (so that it may be tabulated), using multiplication to find the total of the data items.</a:t>
            </a:r>
            <a:r>
              <a:rPr lang="en-US" sz="1300" dirty="0">
                <a:solidFill>
                  <a:prstClr val="white"/>
                </a:solidFill>
                <a:latin typeface="Arial" panose="020B0604020202020204" pitchFamily="34" charset="0"/>
                <a:cs typeface="Arial" panose="020B0604020202020204" pitchFamily="34" charset="0"/>
              </a:rPr>
              <a:t>​ </a:t>
            </a:r>
            <a:r>
              <a:rPr lang="cy-GB" sz="1300" dirty="0">
                <a:solidFill>
                  <a:srgbClr val="000000"/>
                </a:solidFill>
                <a:latin typeface="Arial" panose="020B0604020202020204" pitchFamily="34" charset="0"/>
                <a:cs typeface="Arial" panose="020B0604020202020204" pitchFamily="34" charset="0"/>
              </a:rPr>
              <a:t>Being able to calculate the mean in a range of real-life contexts.</a:t>
            </a:r>
            <a:r>
              <a:rPr lang="en-US" sz="1300" dirty="0">
                <a:solidFill>
                  <a:prstClr val="white"/>
                </a:solidFill>
                <a:latin typeface="Arial" panose="020B0604020202020204" pitchFamily="34" charset="0"/>
                <a:cs typeface="Arial" panose="020B0604020202020204" pitchFamily="34" charset="0"/>
              </a:rPr>
              <a:t>​</a:t>
            </a:r>
            <a:endParaRPr lang="en-GB" sz="1300" dirty="0">
              <a:solidFill>
                <a:prstClr val="black"/>
              </a:solidFill>
              <a:latin typeface="Arial" panose="020B0604020202020204" pitchFamily="34" charset="0"/>
              <a:cs typeface="Arial" panose="020B0604020202020204" pitchFamily="34" charset="0"/>
            </a:endParaRPr>
          </a:p>
        </p:txBody>
      </p:sp>
      <p:sp>
        <p:nvSpPr>
          <p:cNvPr id="240" name="Speech Bubble: Rectangle with Corners Rounded 239">
            <a:extLst>
              <a:ext uri="{FF2B5EF4-FFF2-40B4-BE49-F238E27FC236}">
                <a16:creationId xmlns:a16="http://schemas.microsoft.com/office/drawing/2014/main" id="{19882CD5-2BE1-452F-AF8C-320CAA679E9E}"/>
              </a:ext>
            </a:extLst>
          </p:cNvPr>
          <p:cNvSpPr/>
          <p:nvPr/>
        </p:nvSpPr>
        <p:spPr>
          <a:xfrm>
            <a:off x="1804842" y="4511041"/>
            <a:ext cx="2176539" cy="1595120"/>
          </a:xfrm>
          <a:prstGeom prst="wedgeRoundRectCallout">
            <a:avLst>
              <a:gd name="adj1" fmla="val 58863"/>
              <a:gd name="adj2" fmla="val 4433"/>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r>
              <a:rPr lang="en-GB" sz="1300" dirty="0">
                <a:solidFill>
                  <a:srgbClr val="000000"/>
                </a:solidFill>
                <a:latin typeface="Arial" panose="020B0604020202020204" pitchFamily="34" charset="0"/>
                <a:cs typeface="Arial" panose="020B0604020202020204" pitchFamily="34" charset="0"/>
              </a:rPr>
              <a:t>A pop group has four members. The mean of their ages is 20. A new member joins the group and the new mean is 21. How old is the new member of the group?</a:t>
            </a:r>
            <a:endParaRPr lang="cy-GB" sz="1300" dirty="0">
              <a:solidFill>
                <a:prstClr val="black"/>
              </a:solidFill>
              <a:latin typeface="Arial" panose="020B0604020202020204" pitchFamily="34" charset="0"/>
              <a:cs typeface="Arial" panose="020B0604020202020204" pitchFamily="34" charset="0"/>
            </a:endParaRPr>
          </a:p>
        </p:txBody>
      </p:sp>
      <p:sp>
        <p:nvSpPr>
          <p:cNvPr id="10" name="TextBox 3">
            <a:extLst>
              <a:ext uri="{FF2B5EF4-FFF2-40B4-BE49-F238E27FC236}">
                <a16:creationId xmlns:a16="http://schemas.microsoft.com/office/drawing/2014/main" id="{D5CBA098-2921-E440-9E10-72E87641C499}"/>
              </a:ext>
            </a:extLst>
          </p:cNvPr>
          <p:cNvSpPr txBox="1">
            <a:spLocks noChangeArrowheads="1"/>
          </p:cNvSpPr>
          <p:nvPr/>
        </p:nvSpPr>
        <p:spPr bwMode="auto">
          <a:xfrm>
            <a:off x="3800575" y="6180110"/>
            <a:ext cx="4712214" cy="400110"/>
          </a:xfrm>
          <a:prstGeom prst="rect">
            <a:avLst/>
          </a:prstGeom>
          <a:noFill/>
          <a:ln w="28575">
            <a:noFill/>
            <a:miter lim="800000"/>
            <a:headEnd/>
            <a:tailEnd/>
          </a:ln>
          <a:extLst>
            <a:ext uri="{909E8E84-426E-40DD-AFC4-6F175D3DCCD1}">
              <a14:hiddenFill xmlns:a14="http://schemas.microsoft.com/office/drawing/2010/main">
                <a:solidFill>
                  <a:srgbClr val="FFFFFF"/>
                </a:solidFill>
              </a14:hiddenFill>
            </a:ext>
          </a:extLst>
        </p:spPr>
        <p:txBody>
          <a:bodyPr wrap="square" anchor="t">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defTabSz="914400" eaLnBrk="0" fontAlgn="base" hangingPunct="0">
              <a:spcBef>
                <a:spcPct val="0"/>
              </a:spcBef>
              <a:spcAft>
                <a:spcPct val="0"/>
              </a:spcAft>
              <a:defRPr/>
            </a:pPr>
            <a:r>
              <a:rPr lang="cy-GB" altLang="en-US" sz="2000" b="1" dirty="0" err="1">
                <a:solidFill>
                  <a:srgbClr val="0070C0"/>
                </a:solidFill>
                <a:latin typeface="Arial" panose="020B0604020202020204" pitchFamily="34" charset="0"/>
              </a:rPr>
              <a:t>Activity</a:t>
            </a:r>
            <a:r>
              <a:rPr lang="cy-GB" altLang="en-US" sz="2000" b="1" dirty="0">
                <a:solidFill>
                  <a:srgbClr val="0070C0"/>
                </a:solidFill>
                <a:latin typeface="Arial" panose="020B0604020202020204" pitchFamily="34" charset="0"/>
              </a:rPr>
              <a:t> 1: </a:t>
            </a:r>
            <a:r>
              <a:rPr lang="cy-GB" altLang="en-US" sz="2000" dirty="0">
                <a:solidFill>
                  <a:srgbClr val="0070C0"/>
                </a:solidFill>
                <a:latin typeface="Arial" panose="020B0604020202020204" pitchFamily="34" charset="0"/>
              </a:rPr>
              <a:t>Finding the mean</a:t>
            </a:r>
          </a:p>
        </p:txBody>
      </p:sp>
      <p:sp>
        <p:nvSpPr>
          <p:cNvPr id="14" name="TextBox 13">
            <a:extLst>
              <a:ext uri="{FF2B5EF4-FFF2-40B4-BE49-F238E27FC236}">
                <a16:creationId xmlns:a16="http://schemas.microsoft.com/office/drawing/2014/main" id="{ED28F04A-E271-4E4C-9EC6-B971353F0C35}"/>
              </a:ext>
            </a:extLst>
          </p:cNvPr>
          <p:cNvSpPr txBox="1"/>
          <p:nvPr/>
        </p:nvSpPr>
        <p:spPr>
          <a:xfrm>
            <a:off x="1524001" y="1253951"/>
            <a:ext cx="9143999" cy="5355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defTabSz="914400" fontAlgn="base">
              <a:lnSpc>
                <a:spcPct val="90000"/>
              </a:lnSpc>
              <a:spcBef>
                <a:spcPct val="0"/>
              </a:spcBef>
              <a:spcAft>
                <a:spcPct val="0"/>
              </a:spcAft>
              <a:defRPr/>
            </a:pPr>
            <a:r>
              <a:rPr lang="en-US" altLang="en-US" sz="3200" dirty="0">
                <a:solidFill>
                  <a:srgbClr val="0070C0"/>
                </a:solidFill>
                <a:latin typeface="Arial" panose="020B0604020202020204" pitchFamily="34" charset="0"/>
                <a:cs typeface="Arial" panose="020B0604020202020204" pitchFamily="34" charset="0"/>
              </a:rPr>
              <a:t>Mathematical proficiencies</a:t>
            </a:r>
          </a:p>
        </p:txBody>
      </p:sp>
    </p:spTree>
    <p:extLst>
      <p:ext uri="{BB962C8B-B14F-4D97-AF65-F5344CB8AC3E}">
        <p14:creationId xmlns:p14="http://schemas.microsoft.com/office/powerpoint/2010/main" val="2475564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1"/>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0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91"/>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4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P spid="15" grpId="0" animBg="1"/>
      <p:bldP spid="41" grpId="0" animBg="1"/>
      <p:bldP spid="106" grpId="0" animBg="1"/>
      <p:bldP spid="191" grpId="0" animBg="1"/>
      <p:bldP spid="240"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F4A14622-C9E1-4E2A-9A1E-C917AB42EF35}"/>
              </a:ext>
            </a:extLst>
          </p:cNvPr>
          <p:cNvGraphicFramePr/>
          <p:nvPr/>
        </p:nvGraphicFramePr>
        <p:xfrm>
          <a:off x="3062377" y="1866902"/>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5" name="Speech Bubble: Rectangle with Corners Rounded 14">
            <a:extLst>
              <a:ext uri="{FF2B5EF4-FFF2-40B4-BE49-F238E27FC236}">
                <a16:creationId xmlns:a16="http://schemas.microsoft.com/office/drawing/2014/main" id="{4CFAE4C5-9F99-41D3-A031-77A1483DB035}"/>
              </a:ext>
            </a:extLst>
          </p:cNvPr>
          <p:cNvSpPr/>
          <p:nvPr/>
        </p:nvSpPr>
        <p:spPr>
          <a:xfrm>
            <a:off x="1804842" y="3101209"/>
            <a:ext cx="1446359" cy="1332410"/>
          </a:xfrm>
          <a:prstGeom prst="wedgeRoundRectCallout">
            <a:avLst>
              <a:gd name="adj1" fmla="val 68716"/>
              <a:gd name="adj2" fmla="val 7768"/>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r>
              <a:rPr lang="cy-GB" sz="1200" dirty="0">
                <a:solidFill>
                  <a:prstClr val="black"/>
                </a:solidFill>
                <a:latin typeface="Arial" panose="020B0604020202020204" pitchFamily="34" charset="0"/>
                <a:cs typeface="Arial" panose="020B0604020202020204" pitchFamily="34" charset="0"/>
              </a:rPr>
              <a:t>Gallu darganfod cyfansymiau’n </a:t>
            </a:r>
            <a:br>
              <a:rPr lang="cy-GB" sz="1200" dirty="0">
                <a:solidFill>
                  <a:prstClr val="black"/>
                </a:solidFill>
                <a:latin typeface="Arial" panose="020B0604020202020204" pitchFamily="34" charset="0"/>
                <a:cs typeface="Arial" panose="020B0604020202020204" pitchFamily="34" charset="0"/>
              </a:rPr>
            </a:br>
            <a:r>
              <a:rPr lang="cy-GB" sz="1200" dirty="0">
                <a:solidFill>
                  <a:prstClr val="black"/>
                </a:solidFill>
                <a:latin typeface="Arial" panose="020B0604020202020204" pitchFamily="34" charset="0"/>
                <a:cs typeface="Arial" panose="020B0604020202020204" pitchFamily="34" charset="0"/>
              </a:rPr>
              <a:t>gywir a meddu ar amrywiaeth o strategaethau ar gyfer rhannu</a:t>
            </a:r>
            <a:r>
              <a:rPr lang="cy-GB" sz="1300" dirty="0">
                <a:solidFill>
                  <a:srgbClr val="000000"/>
                </a:solidFill>
                <a:latin typeface="Arial" panose="020B0604020202020204" pitchFamily="34" charset="0"/>
                <a:cs typeface="Arial" panose="020B0604020202020204" pitchFamily="34" charset="0"/>
              </a:rPr>
              <a:t>.</a:t>
            </a:r>
            <a:endParaRPr lang="en-GB" sz="1300" dirty="0">
              <a:solidFill>
                <a:prstClr val="black"/>
              </a:solidFill>
              <a:latin typeface="Arial" panose="020B0604020202020204" pitchFamily="34" charset="0"/>
              <a:cs typeface="Arial" panose="020B0604020202020204" pitchFamily="34" charset="0"/>
            </a:endParaRPr>
          </a:p>
        </p:txBody>
      </p:sp>
      <p:sp>
        <p:nvSpPr>
          <p:cNvPr id="41" name="Speech Bubble: Rectangle with Corners Rounded 40">
            <a:extLst>
              <a:ext uri="{FF2B5EF4-FFF2-40B4-BE49-F238E27FC236}">
                <a16:creationId xmlns:a16="http://schemas.microsoft.com/office/drawing/2014/main" id="{8C7A98EC-315F-45FA-9D1F-043F306FE698}"/>
              </a:ext>
            </a:extLst>
          </p:cNvPr>
          <p:cNvSpPr/>
          <p:nvPr/>
        </p:nvSpPr>
        <p:spPr>
          <a:xfrm>
            <a:off x="1804842" y="1866258"/>
            <a:ext cx="2960199" cy="1157531"/>
          </a:xfrm>
          <a:prstGeom prst="wedgeRoundRectCallout">
            <a:avLst>
              <a:gd name="adj1" fmla="val 62990"/>
              <a:gd name="adj2" fmla="val -12122"/>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r>
              <a:rPr lang="cy-GB" sz="1200" dirty="0">
                <a:solidFill>
                  <a:prstClr val="black"/>
                </a:solidFill>
                <a:latin typeface="Arial" panose="020B0604020202020204" pitchFamily="34" charset="0"/>
                <a:cs typeface="Arial" panose="020B0604020202020204" pitchFamily="34" charset="0"/>
              </a:rPr>
              <a:t>Deall bod y cymedr yn gyfartaledd </a:t>
            </a:r>
            <a:br>
              <a:rPr lang="cy-GB" sz="1200" dirty="0">
                <a:solidFill>
                  <a:prstClr val="black"/>
                </a:solidFill>
                <a:latin typeface="Arial" panose="020B0604020202020204" pitchFamily="34" charset="0"/>
                <a:cs typeface="Arial" panose="020B0604020202020204" pitchFamily="34" charset="0"/>
              </a:rPr>
            </a:br>
            <a:r>
              <a:rPr lang="cy-GB" sz="1200" dirty="0">
                <a:solidFill>
                  <a:prstClr val="black"/>
                </a:solidFill>
                <a:latin typeface="Arial" panose="020B0604020202020204" pitchFamily="34" charset="0"/>
                <a:cs typeface="Arial" panose="020B0604020202020204" pitchFamily="34" charset="0"/>
              </a:rPr>
              <a:t>ar gyfer data meintiol sy’n rhannu pob gwerth mewn set data’n gyfartal. Deall effaith allanolion.</a:t>
            </a:r>
            <a:endParaRPr lang="en-US" sz="1200" dirty="0">
              <a:solidFill>
                <a:prstClr val="black"/>
              </a:solidFill>
              <a:latin typeface="Arial" panose="020B0604020202020204" pitchFamily="34" charset="0"/>
              <a:cs typeface="Arial" panose="020B0604020202020204" pitchFamily="34" charset="0"/>
            </a:endParaRPr>
          </a:p>
        </p:txBody>
      </p:sp>
      <p:sp>
        <p:nvSpPr>
          <p:cNvPr id="106" name="Speech Bubble: Rectangle with Corners Rounded 105">
            <a:extLst>
              <a:ext uri="{FF2B5EF4-FFF2-40B4-BE49-F238E27FC236}">
                <a16:creationId xmlns:a16="http://schemas.microsoft.com/office/drawing/2014/main" id="{47B9BAD7-9EE6-4FE4-8A7D-3EF39BC6DEBC}"/>
              </a:ext>
            </a:extLst>
          </p:cNvPr>
          <p:cNvSpPr/>
          <p:nvPr/>
        </p:nvSpPr>
        <p:spPr>
          <a:xfrm>
            <a:off x="7757546" y="1866258"/>
            <a:ext cx="2575175" cy="887441"/>
          </a:xfrm>
          <a:prstGeom prst="wedgeRoundRectCallout">
            <a:avLst>
              <a:gd name="adj1" fmla="val -32926"/>
              <a:gd name="adj2" fmla="val 83989"/>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r>
              <a:rPr lang="cy-GB" sz="1200" dirty="0">
                <a:solidFill>
                  <a:prstClr val="black"/>
                </a:solidFill>
                <a:latin typeface="Arial" panose="020B0604020202020204" pitchFamily="34" charset="0"/>
                <a:cs typeface="Arial" panose="020B0604020202020204" pitchFamily="34" charset="0"/>
              </a:rPr>
              <a:t>Osgoi camddefnyddio’r hafalnod, e.e. cymedr yr oedrannau yw 4 + 1 + 10 = 15 ÷ 3 = 5</a:t>
            </a:r>
            <a:r>
              <a:rPr lang="en-GB" sz="1300" dirty="0">
                <a:solidFill>
                  <a:srgbClr val="000000"/>
                </a:solidFill>
                <a:latin typeface="Arial" panose="020B0604020202020204" pitchFamily="34" charset="0"/>
                <a:cs typeface="Arial" panose="020B0604020202020204" pitchFamily="34" charset="0"/>
              </a:rPr>
              <a:t>.</a:t>
            </a:r>
            <a:endParaRPr lang="en-GB" sz="1300" dirty="0">
              <a:solidFill>
                <a:prstClr val="black"/>
              </a:solidFill>
              <a:latin typeface="Arial" panose="020B0604020202020204" pitchFamily="34" charset="0"/>
              <a:cs typeface="Arial" panose="020B0604020202020204" pitchFamily="34" charset="0"/>
            </a:endParaRPr>
          </a:p>
        </p:txBody>
      </p:sp>
      <p:sp>
        <p:nvSpPr>
          <p:cNvPr id="191" name="Speech Bubble: Rectangle with Corners Rounded 190">
            <a:extLst>
              <a:ext uri="{FF2B5EF4-FFF2-40B4-BE49-F238E27FC236}">
                <a16:creationId xmlns:a16="http://schemas.microsoft.com/office/drawing/2014/main" id="{87CBC2B8-90A0-460A-9D07-982E2EB01597}"/>
              </a:ext>
            </a:extLst>
          </p:cNvPr>
          <p:cNvSpPr/>
          <p:nvPr/>
        </p:nvSpPr>
        <p:spPr>
          <a:xfrm>
            <a:off x="8387645" y="3907162"/>
            <a:ext cx="1945076" cy="2470778"/>
          </a:xfrm>
          <a:prstGeom prst="wedgeRoundRectCallout">
            <a:avLst>
              <a:gd name="adj1" fmla="val -70265"/>
              <a:gd name="adj2" fmla="val -2405"/>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r>
              <a:rPr lang="cy-GB" sz="1200" dirty="0">
                <a:solidFill>
                  <a:prstClr val="black"/>
                </a:solidFill>
                <a:latin typeface="Arial" panose="020B0604020202020204" pitchFamily="34" charset="0"/>
                <a:cs typeface="Arial" panose="020B0604020202020204" pitchFamily="34" charset="0"/>
              </a:rPr>
              <a:t>Pan fydd data’n cynnwys nifer o eitemau sy’n ailadrodd (er mwyn gallu ei ddangos mewn tabl), defnyddio lluosi i ddarganfod cyfanswm yr eitemau data.</a:t>
            </a:r>
          </a:p>
          <a:p>
            <a:pPr defTabSz="914400" eaLnBrk="0" fontAlgn="base" hangingPunct="0">
              <a:spcBef>
                <a:spcPct val="0"/>
              </a:spcBef>
              <a:spcAft>
                <a:spcPct val="0"/>
              </a:spcAft>
              <a:defRPr/>
            </a:pPr>
            <a:r>
              <a:rPr lang="cy-GB" sz="1200" dirty="0">
                <a:solidFill>
                  <a:prstClr val="black"/>
                </a:solidFill>
                <a:latin typeface="Arial" panose="020B0604020202020204" pitchFamily="34" charset="0"/>
                <a:cs typeface="Arial" panose="020B0604020202020204" pitchFamily="34" charset="0"/>
              </a:rPr>
              <a:t>Gallu cyfrifo’r cymedr mewn amrywiaeth o gyd-destunau go iawn</a:t>
            </a:r>
            <a:endParaRPr lang="en-GB" sz="1300" dirty="0">
              <a:solidFill>
                <a:prstClr val="black"/>
              </a:solidFill>
              <a:latin typeface="Arial" panose="020B0604020202020204" pitchFamily="34" charset="0"/>
              <a:cs typeface="Arial" panose="020B0604020202020204" pitchFamily="34" charset="0"/>
            </a:endParaRPr>
          </a:p>
        </p:txBody>
      </p:sp>
      <p:sp>
        <p:nvSpPr>
          <p:cNvPr id="240" name="Speech Bubble: Rectangle with Corners Rounded 239">
            <a:extLst>
              <a:ext uri="{FF2B5EF4-FFF2-40B4-BE49-F238E27FC236}">
                <a16:creationId xmlns:a16="http://schemas.microsoft.com/office/drawing/2014/main" id="{19882CD5-2BE1-452F-AF8C-320CAA679E9E}"/>
              </a:ext>
            </a:extLst>
          </p:cNvPr>
          <p:cNvSpPr/>
          <p:nvPr/>
        </p:nvSpPr>
        <p:spPr>
          <a:xfrm>
            <a:off x="1804842" y="4511041"/>
            <a:ext cx="2176539" cy="1595120"/>
          </a:xfrm>
          <a:prstGeom prst="wedgeRoundRectCallout">
            <a:avLst>
              <a:gd name="adj1" fmla="val 58863"/>
              <a:gd name="adj2" fmla="val 4433"/>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r>
              <a:rPr lang="cy-GB" sz="1200" dirty="0">
                <a:solidFill>
                  <a:prstClr val="black"/>
                </a:solidFill>
                <a:latin typeface="Arial" panose="020B0604020202020204" pitchFamily="34" charset="0"/>
                <a:cs typeface="Arial" panose="020B0604020202020204" pitchFamily="34" charset="0"/>
              </a:rPr>
              <a:t>Mae pedwar aelod mewn grŵp pop. Cymedr eu hoedrannau yw 20. Mae aelod newydd yn ymuno â’r grŵp a’r cymedr newydd yw 21. Beth yw oed aelod newydd y grŵp?</a:t>
            </a:r>
            <a:endParaRPr lang="en-US" sz="1200" dirty="0">
              <a:solidFill>
                <a:prstClr val="black"/>
              </a:solidFill>
              <a:latin typeface="Arial" panose="020B0604020202020204" pitchFamily="34" charset="0"/>
              <a:cs typeface="Arial" panose="020B0604020202020204" pitchFamily="34" charset="0"/>
            </a:endParaRPr>
          </a:p>
        </p:txBody>
      </p:sp>
      <p:sp>
        <p:nvSpPr>
          <p:cNvPr id="10" name="TextBox 3">
            <a:extLst>
              <a:ext uri="{FF2B5EF4-FFF2-40B4-BE49-F238E27FC236}">
                <a16:creationId xmlns:a16="http://schemas.microsoft.com/office/drawing/2014/main" id="{D5CBA098-2921-E440-9E10-72E87641C499}"/>
              </a:ext>
            </a:extLst>
          </p:cNvPr>
          <p:cNvSpPr txBox="1">
            <a:spLocks noChangeArrowheads="1"/>
          </p:cNvSpPr>
          <p:nvPr/>
        </p:nvSpPr>
        <p:spPr bwMode="auto">
          <a:xfrm>
            <a:off x="3800575" y="6180110"/>
            <a:ext cx="4712214" cy="400110"/>
          </a:xfrm>
          <a:prstGeom prst="rect">
            <a:avLst/>
          </a:prstGeom>
          <a:noFill/>
          <a:ln w="28575">
            <a:noFill/>
            <a:miter lim="800000"/>
            <a:headEnd/>
            <a:tailEnd/>
          </a:ln>
          <a:extLst>
            <a:ext uri="{909E8E84-426E-40DD-AFC4-6F175D3DCCD1}">
              <a14:hiddenFill xmlns:a14="http://schemas.microsoft.com/office/drawing/2010/main">
                <a:solidFill>
                  <a:srgbClr val="FFFFFF"/>
                </a:solidFill>
              </a14:hiddenFill>
            </a:ext>
          </a:extLst>
        </p:spPr>
        <p:txBody>
          <a:bodyPr wrap="square" anchor="t">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defTabSz="914400" eaLnBrk="0" fontAlgn="base" hangingPunct="0">
              <a:spcBef>
                <a:spcPct val="0"/>
              </a:spcBef>
              <a:spcAft>
                <a:spcPct val="0"/>
              </a:spcAft>
              <a:defRPr/>
            </a:pPr>
            <a:r>
              <a:rPr lang="cy-GB" altLang="en-US" sz="2000" b="1" dirty="0">
                <a:solidFill>
                  <a:srgbClr val="0070C0"/>
                </a:solidFill>
                <a:latin typeface="Arial" panose="020B0604020202020204" pitchFamily="34" charset="0"/>
              </a:rPr>
              <a:t>Gweithgaredd 1: Darganfod y cymedr</a:t>
            </a:r>
            <a:endParaRPr lang="cy-GB" altLang="en-US" sz="2000" dirty="0">
              <a:solidFill>
                <a:srgbClr val="0070C0"/>
              </a:solidFill>
              <a:latin typeface="Arial" panose="020B0604020202020204" pitchFamily="34" charset="0"/>
            </a:endParaRPr>
          </a:p>
        </p:txBody>
      </p:sp>
      <p:sp>
        <p:nvSpPr>
          <p:cNvPr id="14" name="TextBox 13">
            <a:extLst>
              <a:ext uri="{FF2B5EF4-FFF2-40B4-BE49-F238E27FC236}">
                <a16:creationId xmlns:a16="http://schemas.microsoft.com/office/drawing/2014/main" id="{ED28F04A-E271-4E4C-9EC6-B971353F0C35}"/>
              </a:ext>
            </a:extLst>
          </p:cNvPr>
          <p:cNvSpPr txBox="1"/>
          <p:nvPr/>
        </p:nvSpPr>
        <p:spPr>
          <a:xfrm>
            <a:off x="1524001" y="1253951"/>
            <a:ext cx="9143999" cy="5355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defTabSz="914400" fontAlgn="base">
              <a:lnSpc>
                <a:spcPct val="90000"/>
              </a:lnSpc>
              <a:spcBef>
                <a:spcPct val="0"/>
              </a:spcBef>
              <a:spcAft>
                <a:spcPct val="0"/>
              </a:spcAft>
              <a:defRPr/>
            </a:pPr>
            <a:r>
              <a:rPr lang="cy-GB" altLang="en-US" sz="3200" dirty="0">
                <a:solidFill>
                  <a:srgbClr val="0070C0"/>
                </a:solidFill>
                <a:latin typeface="Arial" panose="020B0604020202020204" pitchFamily="34" charset="0"/>
                <a:cs typeface="Arial" panose="020B0604020202020204" pitchFamily="34" charset="0"/>
              </a:rPr>
              <a:t>Hyfedreddau mathemategol</a:t>
            </a:r>
          </a:p>
        </p:txBody>
      </p:sp>
    </p:spTree>
    <p:extLst>
      <p:ext uri="{BB962C8B-B14F-4D97-AF65-F5344CB8AC3E}">
        <p14:creationId xmlns:p14="http://schemas.microsoft.com/office/powerpoint/2010/main" val="3932977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1"/>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0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91"/>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4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P spid="15" grpId="0" animBg="1"/>
      <p:bldP spid="41" grpId="0" animBg="1"/>
      <p:bldP spid="106" grpId="0" animBg="1"/>
      <p:bldP spid="191" grpId="0" animBg="1"/>
      <p:bldP spid="240"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E6D9F958-7B63-44F1-B51C-366842F029AA}"/>
              </a:ext>
            </a:extLst>
          </p:cNvPr>
          <p:cNvGraphicFramePr/>
          <p:nvPr>
            <p:extLst>
              <p:ext uri="{D42A27DB-BD31-4B8C-83A1-F6EECF244321}">
                <p14:modId xmlns:p14="http://schemas.microsoft.com/office/powerpoint/2010/main" val="1697111245"/>
              </p:ext>
            </p:extLst>
          </p:nvPr>
        </p:nvGraphicFramePr>
        <p:xfrm>
          <a:off x="3495392" y="2469063"/>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1"/>
          <p:cNvSpPr txBox="1"/>
          <p:nvPr/>
        </p:nvSpPr>
        <p:spPr>
          <a:xfrm>
            <a:off x="2316000" y="6103713"/>
            <a:ext cx="2171699" cy="369332"/>
          </a:xfrm>
          <a:prstGeom prst="rect">
            <a:avLst/>
          </a:prstGeom>
          <a:noFill/>
        </p:spPr>
        <p:txBody>
          <a:bodyPr wrap="square" rtlCol="0">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defTabSz="914400">
              <a:defRPr/>
            </a:pPr>
            <a:r>
              <a:rPr lang="en-GB" dirty="0">
                <a:solidFill>
                  <a:prstClr val="black"/>
                </a:solidFill>
                <a:hlinkClick r:id="rId7"/>
              </a:rPr>
              <a:t>Proficiencies video</a:t>
            </a:r>
            <a:endParaRPr lang="en-GB" dirty="0">
              <a:solidFill>
                <a:prstClr val="black"/>
              </a:solidFill>
            </a:endParaRPr>
          </a:p>
        </p:txBody>
      </p:sp>
      <p:sp>
        <p:nvSpPr>
          <p:cNvPr id="9" name="TextBox 8">
            <a:extLst>
              <a:ext uri="{FF2B5EF4-FFF2-40B4-BE49-F238E27FC236}">
                <a16:creationId xmlns:a16="http://schemas.microsoft.com/office/drawing/2014/main" id="{6F9EDBFF-FB1D-0440-8F9B-336E73DDE6FC}"/>
              </a:ext>
            </a:extLst>
          </p:cNvPr>
          <p:cNvSpPr txBox="1"/>
          <p:nvPr/>
        </p:nvSpPr>
        <p:spPr>
          <a:xfrm>
            <a:off x="5780961" y="642747"/>
            <a:ext cx="7762761" cy="7848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defTabSz="914400" fontAlgn="base">
              <a:lnSpc>
                <a:spcPct val="90000"/>
              </a:lnSpc>
              <a:spcBef>
                <a:spcPct val="0"/>
              </a:spcBef>
              <a:spcAft>
                <a:spcPts val="600"/>
              </a:spcAft>
              <a:defRPr/>
            </a:pPr>
            <a:r>
              <a:rPr lang="en-US" altLang="en-US" sz="3200" dirty="0">
                <a:solidFill>
                  <a:srgbClr val="0070C0"/>
                </a:solidFill>
                <a:latin typeface="Arial" panose="020B0604020202020204" pitchFamily="34" charset="0"/>
                <a:cs typeface="Arial" panose="020B0604020202020204" pitchFamily="34" charset="0"/>
              </a:rPr>
              <a:t>Mathematical proficiencies</a:t>
            </a:r>
            <a:br>
              <a:rPr lang="en-US" altLang="en-US" sz="3200" dirty="0">
                <a:solidFill>
                  <a:srgbClr val="0070C0"/>
                </a:solidFill>
                <a:latin typeface="Arial" panose="020B0604020202020204" pitchFamily="34" charset="0"/>
                <a:cs typeface="Arial" panose="020B0604020202020204" pitchFamily="34" charset="0"/>
              </a:rPr>
            </a:br>
            <a:endParaRPr lang="en-US" dirty="0">
              <a:solidFill>
                <a:prstClr val="black"/>
              </a:solidFill>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A607E0CB-6CF6-70F0-80A7-4504565B391E}"/>
              </a:ext>
            </a:extLst>
          </p:cNvPr>
          <p:cNvSpPr txBox="1"/>
          <p:nvPr/>
        </p:nvSpPr>
        <p:spPr>
          <a:xfrm>
            <a:off x="384313" y="2054087"/>
            <a:ext cx="3207026" cy="2897203"/>
          </a:xfrm>
          <a:prstGeom prst="rect">
            <a:avLst/>
          </a:prstGeom>
          <a:noFill/>
        </p:spPr>
        <p:txBody>
          <a:bodyPr wrap="square" rtlCol="0">
            <a:spAutoFit/>
          </a:bodyPr>
          <a:lstStyle/>
          <a:p>
            <a:pPr defTabSz="914400" fontAlgn="base">
              <a:lnSpc>
                <a:spcPct val="90000"/>
              </a:lnSpc>
              <a:spcBef>
                <a:spcPct val="0"/>
              </a:spcBef>
              <a:spcAft>
                <a:spcPts val="600"/>
              </a:spcAft>
              <a:defRPr/>
            </a:pPr>
            <a:r>
              <a:rPr lang="en-US" altLang="en-US" sz="3200" b="1" dirty="0">
                <a:solidFill>
                  <a:srgbClr val="0070C0"/>
                </a:solidFill>
                <a:latin typeface="Arial" panose="020B0604020202020204" pitchFamily="34" charset="0"/>
                <a:cs typeface="Arial" panose="020B0604020202020204" pitchFamily="34" charset="0"/>
              </a:rPr>
              <a:t>Activity 2</a:t>
            </a:r>
          </a:p>
          <a:p>
            <a:pPr defTabSz="914400" fontAlgn="base">
              <a:lnSpc>
                <a:spcPct val="90000"/>
              </a:lnSpc>
              <a:spcBef>
                <a:spcPct val="0"/>
              </a:spcBef>
              <a:spcAft>
                <a:spcPts val="600"/>
              </a:spcAft>
              <a:defRPr/>
            </a:pPr>
            <a:endParaRPr lang="en-US" altLang="en-US" sz="3200" b="1" dirty="0">
              <a:solidFill>
                <a:srgbClr val="0070C0"/>
              </a:solidFill>
              <a:latin typeface="Arial" panose="020B0604020202020204" pitchFamily="34" charset="0"/>
              <a:cs typeface="Arial" panose="020B0604020202020204" pitchFamily="34" charset="0"/>
            </a:endParaRPr>
          </a:p>
          <a:p>
            <a:pPr defTabSz="914400" eaLnBrk="0" fontAlgn="base" hangingPunct="0">
              <a:spcBef>
                <a:spcPct val="0"/>
              </a:spcBef>
              <a:spcAft>
                <a:spcPts val="400"/>
              </a:spcAft>
              <a:defRPr/>
            </a:pPr>
            <a:r>
              <a:rPr lang="en-US" b="1" dirty="0">
                <a:solidFill>
                  <a:prstClr val="black"/>
                </a:solidFill>
                <a:latin typeface="Arial" panose="020B0604020202020204" pitchFamily="34" charset="0"/>
                <a:cs typeface="Arial" panose="020B0604020202020204" pitchFamily="34" charset="0"/>
              </a:rPr>
              <a:t>The area of 2D shapes</a:t>
            </a:r>
          </a:p>
          <a:p>
            <a:pPr defTabSz="914400" eaLnBrk="0" fontAlgn="base" hangingPunct="0">
              <a:spcBef>
                <a:spcPct val="0"/>
              </a:spcBef>
              <a:spcAft>
                <a:spcPts val="400"/>
              </a:spcAft>
              <a:defRPr/>
            </a:pPr>
            <a:endParaRPr lang="en-US" b="1" dirty="0">
              <a:solidFill>
                <a:prstClr val="black"/>
              </a:solidFill>
              <a:latin typeface="Arial" panose="020B0604020202020204" pitchFamily="34" charset="0"/>
              <a:cs typeface="Arial" panose="020B0604020202020204" pitchFamily="34" charset="0"/>
            </a:endParaRPr>
          </a:p>
          <a:p>
            <a:pPr defTabSz="914400" eaLnBrk="0" fontAlgn="base" hangingPunct="0">
              <a:spcBef>
                <a:spcPct val="0"/>
              </a:spcBef>
              <a:spcAft>
                <a:spcPct val="0"/>
              </a:spcAft>
              <a:defRPr/>
            </a:pPr>
            <a:r>
              <a:rPr lang="en-US" dirty="0">
                <a:solidFill>
                  <a:prstClr val="black"/>
                </a:solidFill>
                <a:latin typeface="Arial" panose="020B0604020202020204" pitchFamily="34" charset="0"/>
                <a:cs typeface="Arial" panose="020B0604020202020204" pitchFamily="34" charset="0"/>
              </a:rPr>
              <a:t>Can you identify what the </a:t>
            </a:r>
            <a:br>
              <a:rPr lang="en-US" dirty="0">
                <a:solidFill>
                  <a:prstClr val="black"/>
                </a:solidFill>
                <a:latin typeface="Arial" panose="020B0604020202020204" pitchFamily="34" charset="0"/>
                <a:cs typeface="Arial" panose="020B0604020202020204" pitchFamily="34" charset="0"/>
              </a:rPr>
            </a:br>
            <a:r>
              <a:rPr lang="en-US" dirty="0">
                <a:solidFill>
                  <a:prstClr val="black"/>
                </a:solidFill>
                <a:latin typeface="Arial" panose="020B0604020202020204" pitchFamily="34" charset="0"/>
                <a:cs typeface="Arial" panose="020B0604020202020204" pitchFamily="34" charset="0"/>
              </a:rPr>
              <a:t>concepts may be for </a:t>
            </a:r>
            <a:br>
              <a:rPr lang="en-US" dirty="0">
                <a:solidFill>
                  <a:prstClr val="black"/>
                </a:solidFill>
                <a:latin typeface="Arial" panose="020B0604020202020204" pitchFamily="34" charset="0"/>
                <a:cs typeface="Arial" panose="020B0604020202020204" pitchFamily="34" charset="0"/>
              </a:rPr>
            </a:br>
            <a:r>
              <a:rPr lang="en-US" dirty="0">
                <a:solidFill>
                  <a:prstClr val="black"/>
                </a:solidFill>
                <a:latin typeface="Arial" panose="020B0604020202020204" pitchFamily="34" charset="0"/>
                <a:cs typeface="Arial" panose="020B0604020202020204" pitchFamily="34" charset="0"/>
              </a:rPr>
              <a:t>these proficiencies? </a:t>
            </a:r>
          </a:p>
          <a:p>
            <a:endParaRPr lang="en-GB" dirty="0"/>
          </a:p>
        </p:txBody>
      </p:sp>
      <p:sp>
        <p:nvSpPr>
          <p:cNvPr id="4" name="Speech Bubble: Rectangle with Corners Rounded 3">
            <a:extLst>
              <a:ext uri="{FF2B5EF4-FFF2-40B4-BE49-F238E27FC236}">
                <a16:creationId xmlns:a16="http://schemas.microsoft.com/office/drawing/2014/main" id="{BEFBD3A9-C5CC-95D7-718D-2C0A7962380B}"/>
              </a:ext>
            </a:extLst>
          </p:cNvPr>
          <p:cNvSpPr/>
          <p:nvPr/>
        </p:nvSpPr>
        <p:spPr>
          <a:xfrm>
            <a:off x="7757546" y="1866258"/>
            <a:ext cx="2575175" cy="887441"/>
          </a:xfrm>
          <a:prstGeom prst="wedgeRoundRectCallout">
            <a:avLst>
              <a:gd name="adj1" fmla="val -51452"/>
              <a:gd name="adj2" fmla="val 87722"/>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endParaRPr lang="en-GB" sz="1300" dirty="0">
              <a:solidFill>
                <a:prstClr val="black"/>
              </a:solidFill>
              <a:latin typeface="Arial" panose="020B0604020202020204" pitchFamily="34" charset="0"/>
              <a:cs typeface="Arial" panose="020B0604020202020204" pitchFamily="34" charset="0"/>
            </a:endParaRPr>
          </a:p>
        </p:txBody>
      </p:sp>
      <p:sp>
        <p:nvSpPr>
          <p:cNvPr id="6" name="Speech Bubble: Rectangle with Corners Rounded 5">
            <a:extLst>
              <a:ext uri="{FF2B5EF4-FFF2-40B4-BE49-F238E27FC236}">
                <a16:creationId xmlns:a16="http://schemas.microsoft.com/office/drawing/2014/main" id="{9D109D54-82B5-B810-E90E-BC386799FC50}"/>
              </a:ext>
            </a:extLst>
          </p:cNvPr>
          <p:cNvSpPr/>
          <p:nvPr/>
        </p:nvSpPr>
        <p:spPr>
          <a:xfrm>
            <a:off x="9182155" y="3058967"/>
            <a:ext cx="2575175" cy="887441"/>
          </a:xfrm>
          <a:prstGeom prst="wedgeRoundRectCallout">
            <a:avLst>
              <a:gd name="adj1" fmla="val -32926"/>
              <a:gd name="adj2" fmla="val 83989"/>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endParaRPr lang="en-GB" sz="1300" dirty="0">
              <a:solidFill>
                <a:prstClr val="black"/>
              </a:solidFill>
              <a:latin typeface="Arial" panose="020B0604020202020204" pitchFamily="34" charset="0"/>
              <a:cs typeface="Arial" panose="020B0604020202020204" pitchFamily="34" charset="0"/>
            </a:endParaRPr>
          </a:p>
        </p:txBody>
      </p:sp>
      <p:sp>
        <p:nvSpPr>
          <p:cNvPr id="7" name="Speech Bubble: Rectangle with Corners Rounded 6">
            <a:extLst>
              <a:ext uri="{FF2B5EF4-FFF2-40B4-BE49-F238E27FC236}">
                <a16:creationId xmlns:a16="http://schemas.microsoft.com/office/drawing/2014/main" id="{89B93242-DE35-97C3-0C9A-CD92B2600103}"/>
              </a:ext>
            </a:extLst>
          </p:cNvPr>
          <p:cNvSpPr/>
          <p:nvPr/>
        </p:nvSpPr>
        <p:spPr>
          <a:xfrm>
            <a:off x="8674469" y="4987894"/>
            <a:ext cx="2575175" cy="887441"/>
          </a:xfrm>
          <a:prstGeom prst="wedgeRoundRectCallout">
            <a:avLst>
              <a:gd name="adj1" fmla="val -53511"/>
              <a:gd name="adj2" fmla="val 105642"/>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endParaRPr lang="en-GB" sz="1300" dirty="0">
              <a:solidFill>
                <a:prstClr val="black"/>
              </a:solidFill>
              <a:latin typeface="Arial" panose="020B0604020202020204" pitchFamily="34" charset="0"/>
              <a:cs typeface="Arial" panose="020B0604020202020204" pitchFamily="34" charset="0"/>
            </a:endParaRPr>
          </a:p>
        </p:txBody>
      </p:sp>
      <p:sp>
        <p:nvSpPr>
          <p:cNvPr id="8" name="Speech Bubble: Rectangle with Corners Rounded 7">
            <a:extLst>
              <a:ext uri="{FF2B5EF4-FFF2-40B4-BE49-F238E27FC236}">
                <a16:creationId xmlns:a16="http://schemas.microsoft.com/office/drawing/2014/main" id="{6C5741AF-9519-DB1B-D2FE-158844F0C5A4}"/>
              </a:ext>
            </a:extLst>
          </p:cNvPr>
          <p:cNvSpPr/>
          <p:nvPr/>
        </p:nvSpPr>
        <p:spPr>
          <a:xfrm>
            <a:off x="3811571" y="1280219"/>
            <a:ext cx="2575175" cy="887441"/>
          </a:xfrm>
          <a:prstGeom prst="wedgeRoundRectCallout">
            <a:avLst>
              <a:gd name="adj1" fmla="val 48383"/>
              <a:gd name="adj2" fmla="val 75029"/>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endParaRPr lang="en-GB" sz="1300" dirty="0">
              <a:solidFill>
                <a:prstClr val="black"/>
              </a:solidFill>
              <a:latin typeface="Arial" panose="020B0604020202020204" pitchFamily="34" charset="0"/>
              <a:cs typeface="Arial" panose="020B0604020202020204" pitchFamily="34" charset="0"/>
            </a:endParaRPr>
          </a:p>
        </p:txBody>
      </p:sp>
      <p:sp>
        <p:nvSpPr>
          <p:cNvPr id="10" name="Speech Bubble: Rectangle with Corners Rounded 9">
            <a:extLst>
              <a:ext uri="{FF2B5EF4-FFF2-40B4-BE49-F238E27FC236}">
                <a16:creationId xmlns:a16="http://schemas.microsoft.com/office/drawing/2014/main" id="{E2A8D9CD-F338-DC67-88A1-F563656013AC}"/>
              </a:ext>
            </a:extLst>
          </p:cNvPr>
          <p:cNvSpPr/>
          <p:nvPr/>
        </p:nvSpPr>
        <p:spPr>
          <a:xfrm>
            <a:off x="3401850" y="2985280"/>
            <a:ext cx="1547838" cy="778338"/>
          </a:xfrm>
          <a:prstGeom prst="wedgeRoundRectCallout">
            <a:avLst>
              <a:gd name="adj1" fmla="val -14946"/>
              <a:gd name="adj2" fmla="val 110380"/>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endParaRPr lang="en-GB" sz="1300" dirty="0">
              <a:solidFill>
                <a:prstClr val="black"/>
              </a:solidFill>
              <a:latin typeface="Arial" panose="020B0604020202020204" pitchFamily="34" charset="0"/>
              <a:cs typeface="Arial" panose="020B0604020202020204" pitchFamily="34" charset="0"/>
            </a:endParaRPr>
          </a:p>
        </p:txBody>
      </p:sp>
      <p:sp>
        <p:nvSpPr>
          <p:cNvPr id="11" name="Speech Bubble: Rectangle with Corners Rounded 10">
            <a:extLst>
              <a:ext uri="{FF2B5EF4-FFF2-40B4-BE49-F238E27FC236}">
                <a16:creationId xmlns:a16="http://schemas.microsoft.com/office/drawing/2014/main" id="{229DEB88-C5FD-2554-C167-6F74E02D3DC2}"/>
              </a:ext>
            </a:extLst>
          </p:cNvPr>
          <p:cNvSpPr/>
          <p:nvPr/>
        </p:nvSpPr>
        <p:spPr>
          <a:xfrm>
            <a:off x="1811680" y="4896046"/>
            <a:ext cx="2575175" cy="887441"/>
          </a:xfrm>
          <a:prstGeom prst="wedgeRoundRectCallout">
            <a:avLst>
              <a:gd name="adj1" fmla="val 48383"/>
              <a:gd name="adj2" fmla="val 75029"/>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endParaRPr lang="en-GB" sz="1300" dirty="0">
              <a:solidFill>
                <a:prstClr val="black"/>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734616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P spid="4" grpId="0" animBg="1"/>
      <p:bldP spid="6" grpId="0" animBg="1"/>
      <p:bldP spid="7" grpId="0" animBg="1"/>
      <p:bldP spid="8" grpId="0" animBg="1"/>
      <p:bldP spid="10" grpId="0" animBg="1"/>
      <p:bldP spid="11"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E6D9F958-7B63-44F1-B51C-366842F029AA}"/>
              </a:ext>
            </a:extLst>
          </p:cNvPr>
          <p:cNvGraphicFramePr/>
          <p:nvPr/>
        </p:nvGraphicFramePr>
        <p:xfrm>
          <a:off x="3495392" y="2469063"/>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1"/>
          <p:cNvSpPr txBox="1"/>
          <p:nvPr/>
        </p:nvSpPr>
        <p:spPr>
          <a:xfrm>
            <a:off x="2316000" y="6103713"/>
            <a:ext cx="2171699" cy="369332"/>
          </a:xfrm>
          <a:prstGeom prst="rect">
            <a:avLst/>
          </a:prstGeom>
          <a:noFill/>
        </p:spPr>
        <p:txBody>
          <a:bodyPr wrap="square" rtlCol="0">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defTabSz="914400">
              <a:defRPr/>
            </a:pPr>
            <a:r>
              <a:rPr lang="cy-GB" dirty="0">
                <a:solidFill>
                  <a:prstClr val="black"/>
                </a:solidFill>
                <a:latin typeface="Arial" panose="020B0604020202020204" pitchFamily="34" charset="0"/>
                <a:hlinkClick r:id="rId8"/>
              </a:rPr>
              <a:t>Fideo </a:t>
            </a:r>
            <a:r>
              <a:rPr lang="cy-GB" dirty="0" err="1">
                <a:solidFill>
                  <a:prstClr val="black"/>
                </a:solidFill>
                <a:latin typeface="Arial" panose="020B0604020202020204" pitchFamily="34" charset="0"/>
                <a:hlinkClick r:id="rId8"/>
              </a:rPr>
              <a:t>hyfedreddau</a:t>
            </a:r>
            <a:endParaRPr lang="cy-GB" dirty="0">
              <a:solidFill>
                <a:prstClr val="black"/>
              </a:solidFill>
              <a:latin typeface="Arial" panose="020B0604020202020204" pitchFamily="34" charset="0"/>
            </a:endParaRPr>
          </a:p>
        </p:txBody>
      </p:sp>
      <p:sp>
        <p:nvSpPr>
          <p:cNvPr id="9" name="TextBox 8">
            <a:extLst>
              <a:ext uri="{FF2B5EF4-FFF2-40B4-BE49-F238E27FC236}">
                <a16:creationId xmlns:a16="http://schemas.microsoft.com/office/drawing/2014/main" id="{6F9EDBFF-FB1D-0440-8F9B-336E73DDE6FC}"/>
              </a:ext>
            </a:extLst>
          </p:cNvPr>
          <p:cNvSpPr txBox="1"/>
          <p:nvPr/>
        </p:nvSpPr>
        <p:spPr>
          <a:xfrm>
            <a:off x="6244086" y="711498"/>
            <a:ext cx="9143999" cy="5355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defTabSz="914400" fontAlgn="base">
              <a:lnSpc>
                <a:spcPct val="90000"/>
              </a:lnSpc>
              <a:spcBef>
                <a:spcPct val="0"/>
              </a:spcBef>
              <a:spcAft>
                <a:spcPts val="600"/>
              </a:spcAft>
              <a:defRPr/>
            </a:pPr>
            <a:r>
              <a:rPr lang="cy-GB" altLang="en-US" sz="3200" dirty="0">
                <a:solidFill>
                  <a:srgbClr val="0070C0"/>
                </a:solidFill>
                <a:latin typeface="Arial" panose="020B0604020202020204" pitchFamily="34" charset="0"/>
                <a:cs typeface="Arial" panose="020B0604020202020204" pitchFamily="34" charset="0"/>
              </a:rPr>
              <a:t>Hyfedreddau mathemategol</a:t>
            </a:r>
          </a:p>
        </p:txBody>
      </p:sp>
      <p:sp>
        <p:nvSpPr>
          <p:cNvPr id="3" name="TextBox 2">
            <a:extLst>
              <a:ext uri="{FF2B5EF4-FFF2-40B4-BE49-F238E27FC236}">
                <a16:creationId xmlns:a16="http://schemas.microsoft.com/office/drawing/2014/main" id="{E543C33D-3755-6C23-4944-4A6293A87DE5}"/>
              </a:ext>
            </a:extLst>
          </p:cNvPr>
          <p:cNvSpPr txBox="1"/>
          <p:nvPr/>
        </p:nvSpPr>
        <p:spPr>
          <a:xfrm>
            <a:off x="556591" y="2339009"/>
            <a:ext cx="3357318" cy="2705356"/>
          </a:xfrm>
          <a:prstGeom prst="rect">
            <a:avLst/>
          </a:prstGeom>
          <a:noFill/>
        </p:spPr>
        <p:txBody>
          <a:bodyPr wrap="square" rtlCol="0">
            <a:spAutoFit/>
          </a:bodyPr>
          <a:lstStyle/>
          <a:p>
            <a:pPr defTabSz="914400" fontAlgn="base">
              <a:lnSpc>
                <a:spcPct val="90000"/>
              </a:lnSpc>
              <a:spcBef>
                <a:spcPct val="0"/>
              </a:spcBef>
              <a:spcAft>
                <a:spcPts val="600"/>
              </a:spcAft>
              <a:defRPr/>
            </a:pPr>
            <a:r>
              <a:rPr lang="cy-GB" altLang="en-US" sz="3200" b="1" dirty="0">
                <a:solidFill>
                  <a:srgbClr val="0070C0"/>
                </a:solidFill>
                <a:latin typeface="Arial" panose="020B0604020202020204" pitchFamily="34" charset="0"/>
                <a:cs typeface="Arial" panose="020B0604020202020204" pitchFamily="34" charset="0"/>
              </a:rPr>
              <a:t>Gweithgaredd 2</a:t>
            </a:r>
          </a:p>
          <a:p>
            <a:pPr defTabSz="914400" eaLnBrk="0" fontAlgn="base" hangingPunct="0">
              <a:spcBef>
                <a:spcPct val="0"/>
              </a:spcBef>
              <a:spcAft>
                <a:spcPts val="400"/>
              </a:spcAft>
              <a:defRPr/>
            </a:pPr>
            <a:endParaRPr lang="cy-GB" b="1" dirty="0">
              <a:solidFill>
                <a:prstClr val="black"/>
              </a:solidFill>
              <a:latin typeface="Arial" panose="020B0604020202020204" pitchFamily="34" charset="0"/>
              <a:cs typeface="Arial" panose="020B0604020202020204" pitchFamily="34" charset="0"/>
            </a:endParaRPr>
          </a:p>
          <a:p>
            <a:pPr defTabSz="914400" eaLnBrk="0" fontAlgn="base" hangingPunct="0">
              <a:spcBef>
                <a:spcPct val="0"/>
              </a:spcBef>
              <a:spcAft>
                <a:spcPts val="400"/>
              </a:spcAft>
              <a:defRPr/>
            </a:pPr>
            <a:r>
              <a:rPr lang="cy-GB" b="1" dirty="0">
                <a:solidFill>
                  <a:prstClr val="black"/>
                </a:solidFill>
                <a:latin typeface="Arial" panose="020B0604020202020204" pitchFamily="34" charset="0"/>
                <a:cs typeface="Arial" panose="020B0604020202020204" pitchFamily="34" charset="0"/>
              </a:rPr>
              <a:t>Arwynebedd siapiau 2D </a:t>
            </a:r>
          </a:p>
          <a:p>
            <a:pPr defTabSz="914400" eaLnBrk="0" fontAlgn="base" hangingPunct="0">
              <a:spcBef>
                <a:spcPct val="0"/>
              </a:spcBef>
              <a:spcAft>
                <a:spcPts val="400"/>
              </a:spcAft>
              <a:defRPr/>
            </a:pPr>
            <a:endParaRPr lang="cy-GB" b="1" dirty="0">
              <a:solidFill>
                <a:prstClr val="black"/>
              </a:solidFill>
              <a:latin typeface="Arial" panose="020B0604020202020204" pitchFamily="34" charset="0"/>
              <a:cs typeface="Arial" panose="020B0604020202020204" pitchFamily="34" charset="0"/>
            </a:endParaRPr>
          </a:p>
          <a:p>
            <a:pPr defTabSz="914400" eaLnBrk="0" fontAlgn="base" hangingPunct="0">
              <a:spcBef>
                <a:spcPct val="0"/>
              </a:spcBef>
              <a:spcAft>
                <a:spcPct val="0"/>
              </a:spcAft>
              <a:defRPr/>
            </a:pPr>
            <a:r>
              <a:rPr lang="cy-GB" dirty="0">
                <a:solidFill>
                  <a:prstClr val="black"/>
                </a:solidFill>
                <a:latin typeface="Arial" panose="020B0604020202020204" pitchFamily="34" charset="0"/>
                <a:cs typeface="Arial" panose="020B0604020202020204" pitchFamily="34" charset="0"/>
              </a:rPr>
              <a:t>Ydych chi’n gallu nodi beth</a:t>
            </a:r>
          </a:p>
          <a:p>
            <a:pPr defTabSz="914400" eaLnBrk="0" fontAlgn="base" hangingPunct="0">
              <a:spcBef>
                <a:spcPct val="0"/>
              </a:spcBef>
              <a:spcAft>
                <a:spcPct val="0"/>
              </a:spcAft>
              <a:defRPr/>
            </a:pPr>
            <a:r>
              <a:rPr lang="cy-GB" dirty="0">
                <a:solidFill>
                  <a:prstClr val="black"/>
                </a:solidFill>
                <a:latin typeface="Arial" panose="020B0604020202020204" pitchFamily="34" charset="0"/>
                <a:cs typeface="Arial" panose="020B0604020202020204" pitchFamily="34" charset="0"/>
              </a:rPr>
              <a:t>fyddai’r cysyniadau ar gyfer</a:t>
            </a:r>
          </a:p>
          <a:p>
            <a:pPr defTabSz="914400" eaLnBrk="0" fontAlgn="base" hangingPunct="0">
              <a:spcBef>
                <a:spcPct val="0"/>
              </a:spcBef>
              <a:spcAft>
                <a:spcPct val="0"/>
              </a:spcAft>
              <a:defRPr/>
            </a:pPr>
            <a:r>
              <a:rPr lang="cy-GB" dirty="0">
                <a:solidFill>
                  <a:prstClr val="black"/>
                </a:solidFill>
                <a:latin typeface="Arial" panose="020B0604020202020204" pitchFamily="34" charset="0"/>
                <a:cs typeface="Arial" panose="020B0604020202020204" pitchFamily="34" charset="0"/>
              </a:rPr>
              <a:t>yr </a:t>
            </a:r>
            <a:r>
              <a:rPr lang="cy-GB" dirty="0" err="1">
                <a:solidFill>
                  <a:prstClr val="black"/>
                </a:solidFill>
                <a:latin typeface="Arial" panose="020B0604020202020204" pitchFamily="34" charset="0"/>
                <a:cs typeface="Arial" panose="020B0604020202020204" pitchFamily="34" charset="0"/>
              </a:rPr>
              <a:t>hyfedreddau</a:t>
            </a:r>
            <a:r>
              <a:rPr lang="cy-GB" dirty="0">
                <a:solidFill>
                  <a:prstClr val="black"/>
                </a:solidFill>
                <a:latin typeface="Arial" panose="020B0604020202020204" pitchFamily="34" charset="0"/>
                <a:cs typeface="Arial" panose="020B0604020202020204" pitchFamily="34" charset="0"/>
              </a:rPr>
              <a:t> isod? </a:t>
            </a:r>
          </a:p>
          <a:p>
            <a:endParaRPr lang="en-GB" dirty="0"/>
          </a:p>
        </p:txBody>
      </p:sp>
      <p:sp>
        <p:nvSpPr>
          <p:cNvPr id="6" name="Speech Bubble: Rectangle with Corners Rounded 5">
            <a:extLst>
              <a:ext uri="{FF2B5EF4-FFF2-40B4-BE49-F238E27FC236}">
                <a16:creationId xmlns:a16="http://schemas.microsoft.com/office/drawing/2014/main" id="{3A8270BF-097A-E3EA-2087-784281F3188C}"/>
              </a:ext>
            </a:extLst>
          </p:cNvPr>
          <p:cNvSpPr/>
          <p:nvPr/>
        </p:nvSpPr>
        <p:spPr>
          <a:xfrm>
            <a:off x="7757546" y="1866258"/>
            <a:ext cx="2575175" cy="887441"/>
          </a:xfrm>
          <a:prstGeom prst="wedgeRoundRectCallout">
            <a:avLst>
              <a:gd name="adj1" fmla="val -51452"/>
              <a:gd name="adj2" fmla="val 87722"/>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endParaRPr lang="en-GB" sz="1300" dirty="0">
              <a:solidFill>
                <a:prstClr val="black"/>
              </a:solidFill>
              <a:latin typeface="Arial" panose="020B0604020202020204" pitchFamily="34" charset="0"/>
              <a:cs typeface="Arial" panose="020B0604020202020204" pitchFamily="34" charset="0"/>
            </a:endParaRPr>
          </a:p>
        </p:txBody>
      </p:sp>
      <p:sp>
        <p:nvSpPr>
          <p:cNvPr id="7" name="Speech Bubble: Rectangle with Corners Rounded 6">
            <a:extLst>
              <a:ext uri="{FF2B5EF4-FFF2-40B4-BE49-F238E27FC236}">
                <a16:creationId xmlns:a16="http://schemas.microsoft.com/office/drawing/2014/main" id="{908F0D3C-760C-3D69-518D-B0581FC3C59A}"/>
              </a:ext>
            </a:extLst>
          </p:cNvPr>
          <p:cNvSpPr/>
          <p:nvPr/>
        </p:nvSpPr>
        <p:spPr>
          <a:xfrm>
            <a:off x="9182155" y="3058967"/>
            <a:ext cx="2575175" cy="887441"/>
          </a:xfrm>
          <a:prstGeom prst="wedgeRoundRectCallout">
            <a:avLst>
              <a:gd name="adj1" fmla="val -32926"/>
              <a:gd name="adj2" fmla="val 83989"/>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endParaRPr lang="en-GB" sz="1300" dirty="0">
              <a:solidFill>
                <a:prstClr val="black"/>
              </a:solidFill>
              <a:latin typeface="Arial" panose="020B0604020202020204" pitchFamily="34" charset="0"/>
              <a:cs typeface="Arial" panose="020B0604020202020204" pitchFamily="34" charset="0"/>
            </a:endParaRPr>
          </a:p>
        </p:txBody>
      </p:sp>
      <p:sp>
        <p:nvSpPr>
          <p:cNvPr id="8" name="Speech Bubble: Rectangle with Corners Rounded 7">
            <a:extLst>
              <a:ext uri="{FF2B5EF4-FFF2-40B4-BE49-F238E27FC236}">
                <a16:creationId xmlns:a16="http://schemas.microsoft.com/office/drawing/2014/main" id="{D3FFB822-B104-8AD0-8C81-9737A56BC5CF}"/>
              </a:ext>
            </a:extLst>
          </p:cNvPr>
          <p:cNvSpPr/>
          <p:nvPr/>
        </p:nvSpPr>
        <p:spPr>
          <a:xfrm>
            <a:off x="8674469" y="4987894"/>
            <a:ext cx="2575175" cy="887441"/>
          </a:xfrm>
          <a:prstGeom prst="wedgeRoundRectCallout">
            <a:avLst>
              <a:gd name="adj1" fmla="val -53511"/>
              <a:gd name="adj2" fmla="val 105642"/>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endParaRPr lang="en-GB" sz="1300" dirty="0">
              <a:solidFill>
                <a:prstClr val="black"/>
              </a:solidFill>
              <a:latin typeface="Arial" panose="020B0604020202020204" pitchFamily="34" charset="0"/>
              <a:cs typeface="Arial" panose="020B0604020202020204" pitchFamily="34" charset="0"/>
            </a:endParaRPr>
          </a:p>
        </p:txBody>
      </p:sp>
      <p:sp>
        <p:nvSpPr>
          <p:cNvPr id="10" name="Speech Bubble: Rectangle with Corners Rounded 9">
            <a:extLst>
              <a:ext uri="{FF2B5EF4-FFF2-40B4-BE49-F238E27FC236}">
                <a16:creationId xmlns:a16="http://schemas.microsoft.com/office/drawing/2014/main" id="{4E1E69B6-AFA5-172C-56B4-D92882FBE937}"/>
              </a:ext>
            </a:extLst>
          </p:cNvPr>
          <p:cNvSpPr/>
          <p:nvPr/>
        </p:nvSpPr>
        <p:spPr>
          <a:xfrm>
            <a:off x="3811571" y="1280219"/>
            <a:ext cx="2575175" cy="887441"/>
          </a:xfrm>
          <a:prstGeom prst="wedgeRoundRectCallout">
            <a:avLst>
              <a:gd name="adj1" fmla="val 48383"/>
              <a:gd name="adj2" fmla="val 75029"/>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endParaRPr lang="en-GB" sz="1300" dirty="0">
              <a:solidFill>
                <a:prstClr val="black"/>
              </a:solidFill>
              <a:latin typeface="Arial" panose="020B0604020202020204" pitchFamily="34" charset="0"/>
              <a:cs typeface="Arial" panose="020B0604020202020204" pitchFamily="34" charset="0"/>
            </a:endParaRPr>
          </a:p>
        </p:txBody>
      </p:sp>
      <p:sp>
        <p:nvSpPr>
          <p:cNvPr id="11" name="Speech Bubble: Rectangle with Corners Rounded 10">
            <a:extLst>
              <a:ext uri="{FF2B5EF4-FFF2-40B4-BE49-F238E27FC236}">
                <a16:creationId xmlns:a16="http://schemas.microsoft.com/office/drawing/2014/main" id="{89782B6E-4E11-0EAE-B1B9-3BAAAD443A8A}"/>
              </a:ext>
            </a:extLst>
          </p:cNvPr>
          <p:cNvSpPr/>
          <p:nvPr/>
        </p:nvSpPr>
        <p:spPr>
          <a:xfrm>
            <a:off x="3401850" y="2985280"/>
            <a:ext cx="1547838" cy="778338"/>
          </a:xfrm>
          <a:prstGeom prst="wedgeRoundRectCallout">
            <a:avLst>
              <a:gd name="adj1" fmla="val -14946"/>
              <a:gd name="adj2" fmla="val 110380"/>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endParaRPr lang="en-GB" sz="1300" dirty="0">
              <a:solidFill>
                <a:prstClr val="black"/>
              </a:solidFill>
              <a:latin typeface="Arial" panose="020B0604020202020204" pitchFamily="34" charset="0"/>
              <a:cs typeface="Arial" panose="020B0604020202020204" pitchFamily="34" charset="0"/>
            </a:endParaRPr>
          </a:p>
        </p:txBody>
      </p:sp>
      <p:sp>
        <p:nvSpPr>
          <p:cNvPr id="12" name="Speech Bubble: Rectangle with Corners Rounded 11">
            <a:extLst>
              <a:ext uri="{FF2B5EF4-FFF2-40B4-BE49-F238E27FC236}">
                <a16:creationId xmlns:a16="http://schemas.microsoft.com/office/drawing/2014/main" id="{C034F24B-CFA2-BAD6-E959-ECCFBA2A38B0}"/>
              </a:ext>
            </a:extLst>
          </p:cNvPr>
          <p:cNvSpPr/>
          <p:nvPr/>
        </p:nvSpPr>
        <p:spPr>
          <a:xfrm>
            <a:off x="1983508" y="4914869"/>
            <a:ext cx="2575175" cy="887441"/>
          </a:xfrm>
          <a:prstGeom prst="wedgeRoundRectCallout">
            <a:avLst>
              <a:gd name="adj1" fmla="val 48383"/>
              <a:gd name="adj2" fmla="val 75029"/>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endParaRPr lang="en-GB" sz="1300" dirty="0">
              <a:solidFill>
                <a:prstClr val="black"/>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4794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P spid="6" grpId="0" animBg="1"/>
      <p:bldP spid="7" grpId="0" animBg="1"/>
      <p:bldP spid="8" grpId="0" animBg="1"/>
      <p:bldP spid="10" grpId="0" animBg="1"/>
      <p:bldP spid="11" grpId="0" animBg="1"/>
      <p:bldP spid="12"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9B9950-5909-F9A6-BF6B-5A17A9D0558C}"/>
              </a:ext>
            </a:extLst>
          </p:cNvPr>
          <p:cNvSpPr>
            <a:spLocks noGrp="1"/>
          </p:cNvSpPr>
          <p:nvPr>
            <p:ph type="title"/>
          </p:nvPr>
        </p:nvSpPr>
        <p:spPr>
          <a:xfrm>
            <a:off x="-342900" y="2189313"/>
            <a:ext cx="8610600" cy="1293028"/>
          </a:xfrm>
        </p:spPr>
        <p:txBody>
          <a:bodyPr/>
          <a:lstStyle/>
          <a:p>
            <a:endParaRPr lang="en-GB" dirty="0"/>
          </a:p>
        </p:txBody>
      </p:sp>
    </p:spTree>
    <p:extLst>
      <p:ext uri="{BB962C8B-B14F-4D97-AF65-F5344CB8AC3E}">
        <p14:creationId xmlns:p14="http://schemas.microsoft.com/office/powerpoint/2010/main" val="250909347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F4A14622-C9E1-4E2A-9A1E-C917AB42EF35}"/>
              </a:ext>
            </a:extLst>
          </p:cNvPr>
          <p:cNvGraphicFramePr/>
          <p:nvPr>
            <p:extLst>
              <p:ext uri="{D42A27DB-BD31-4B8C-83A1-F6EECF244321}">
                <p14:modId xmlns:p14="http://schemas.microsoft.com/office/powerpoint/2010/main" val="3460741605"/>
              </p:ext>
            </p:extLst>
          </p:nvPr>
        </p:nvGraphicFramePr>
        <p:xfrm>
          <a:off x="3140436" y="1855751"/>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Speech Bubble: Rectangle with Corners Rounded 14">
            <a:extLst>
              <a:ext uri="{FF2B5EF4-FFF2-40B4-BE49-F238E27FC236}">
                <a16:creationId xmlns:a16="http://schemas.microsoft.com/office/drawing/2014/main" id="{7C18A882-6562-034E-A26A-2566B9ADDDFC}"/>
              </a:ext>
            </a:extLst>
          </p:cNvPr>
          <p:cNvSpPr/>
          <p:nvPr/>
        </p:nvSpPr>
        <p:spPr>
          <a:xfrm>
            <a:off x="1726836" y="1634914"/>
            <a:ext cx="2794365" cy="1624521"/>
          </a:xfrm>
          <a:prstGeom prst="wedgeRoundRectCallout">
            <a:avLst>
              <a:gd name="adj1" fmla="val 32783"/>
              <a:gd name="adj2" fmla="val 63200"/>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r>
              <a:rPr lang="en-GB" sz="1300" dirty="0">
                <a:solidFill>
                  <a:prstClr val="black"/>
                </a:solidFill>
                <a:latin typeface="Arial" panose="020B0604020202020204" pitchFamily="34" charset="0"/>
                <a:cs typeface="Arial" panose="020B0604020202020204" pitchFamily="34" charset="0"/>
              </a:rPr>
              <a:t>Being able to multiply two </a:t>
            </a:r>
            <a:br>
              <a:rPr lang="en-GB" sz="1300" dirty="0">
                <a:solidFill>
                  <a:prstClr val="black"/>
                </a:solidFill>
                <a:latin typeface="Arial" panose="020B0604020202020204" pitchFamily="34" charset="0"/>
                <a:cs typeface="Arial" panose="020B0604020202020204" pitchFamily="34" charset="0"/>
              </a:rPr>
            </a:br>
            <a:r>
              <a:rPr lang="en-GB" sz="1300" dirty="0">
                <a:solidFill>
                  <a:prstClr val="black"/>
                </a:solidFill>
                <a:latin typeface="Arial" panose="020B0604020202020204" pitchFamily="34" charset="0"/>
                <a:cs typeface="Arial" panose="020B0604020202020204" pitchFamily="34" charset="0"/>
              </a:rPr>
              <a:t>numbers to find the area of a rectangle. Using a scientific </a:t>
            </a:r>
            <a:br>
              <a:rPr lang="en-GB" sz="1300" dirty="0">
                <a:solidFill>
                  <a:prstClr val="black"/>
                </a:solidFill>
                <a:latin typeface="Arial" panose="020B0604020202020204" pitchFamily="34" charset="0"/>
                <a:cs typeface="Arial" panose="020B0604020202020204" pitchFamily="34" charset="0"/>
              </a:rPr>
            </a:br>
            <a:r>
              <a:rPr lang="en-GB" sz="1300" dirty="0">
                <a:solidFill>
                  <a:prstClr val="black"/>
                </a:solidFill>
                <a:latin typeface="Arial" panose="020B0604020202020204" pitchFamily="34" charset="0"/>
                <a:cs typeface="Arial" panose="020B0604020202020204" pitchFamily="34" charset="0"/>
              </a:rPr>
              <a:t>calculator to calculate the area of a circle.</a:t>
            </a:r>
            <a:r>
              <a:rPr lang="en-US" sz="1300" dirty="0">
                <a:solidFill>
                  <a:prstClr val="black"/>
                </a:solidFill>
                <a:latin typeface="Arial" panose="020B0604020202020204" pitchFamily="34" charset="0"/>
                <a:cs typeface="Arial" panose="020B0604020202020204" pitchFamily="34" charset="0"/>
              </a:rPr>
              <a:t> (Fluency does not mean calculating quickly; accuracy should be encouraged.)</a:t>
            </a:r>
          </a:p>
        </p:txBody>
      </p:sp>
      <p:sp>
        <p:nvSpPr>
          <p:cNvPr id="11" name="Speech Bubble: Rectangle with Corners Rounded 105">
            <a:extLst>
              <a:ext uri="{FF2B5EF4-FFF2-40B4-BE49-F238E27FC236}">
                <a16:creationId xmlns:a16="http://schemas.microsoft.com/office/drawing/2014/main" id="{34ECF484-8661-3C4D-8774-C99717673BFE}"/>
              </a:ext>
            </a:extLst>
          </p:cNvPr>
          <p:cNvSpPr/>
          <p:nvPr/>
        </p:nvSpPr>
        <p:spPr>
          <a:xfrm>
            <a:off x="8920480" y="3501412"/>
            <a:ext cx="1512479" cy="851514"/>
          </a:xfrm>
          <a:prstGeom prst="wedgeRoundRectCallout">
            <a:avLst>
              <a:gd name="adj1" fmla="val -62041"/>
              <a:gd name="adj2" fmla="val -18977"/>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r>
              <a:rPr lang="en-GB" sz="1300" dirty="0">
                <a:solidFill>
                  <a:prstClr val="black"/>
                </a:solidFill>
                <a:latin typeface="Arial" panose="020B0604020202020204" pitchFamily="34" charset="0"/>
                <a:cs typeface="Arial" panose="020B0604020202020204" pitchFamily="34" charset="0"/>
              </a:rPr>
              <a:t>Correct use of the equals sign and of units.</a:t>
            </a:r>
            <a:endParaRPr lang="en-US" sz="1300" dirty="0">
              <a:solidFill>
                <a:prstClr val="black"/>
              </a:solidFill>
              <a:latin typeface="Arial" panose="020B0604020202020204" pitchFamily="34" charset="0"/>
              <a:cs typeface="Arial" panose="020B0604020202020204" pitchFamily="34" charset="0"/>
            </a:endParaRPr>
          </a:p>
        </p:txBody>
      </p:sp>
      <p:sp>
        <p:nvSpPr>
          <p:cNvPr id="12" name="Speech Bubble: Rectangle with Corners Rounded 190">
            <a:extLst>
              <a:ext uri="{FF2B5EF4-FFF2-40B4-BE49-F238E27FC236}">
                <a16:creationId xmlns:a16="http://schemas.microsoft.com/office/drawing/2014/main" id="{32229531-C222-5E40-ADE1-510737FDD8D4}"/>
              </a:ext>
            </a:extLst>
          </p:cNvPr>
          <p:cNvSpPr/>
          <p:nvPr/>
        </p:nvSpPr>
        <p:spPr>
          <a:xfrm>
            <a:off x="8379527" y="4612640"/>
            <a:ext cx="2053433" cy="1198880"/>
          </a:xfrm>
          <a:prstGeom prst="wedgeRoundRectCallout">
            <a:avLst>
              <a:gd name="adj1" fmla="val -63833"/>
              <a:gd name="adj2" fmla="val 21696"/>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endParaRPr lang="en-GB" sz="1300" dirty="0">
              <a:solidFill>
                <a:prstClr val="black"/>
              </a:solidFill>
              <a:latin typeface="Calibri" panose="020F0502020204030204"/>
              <a:cs typeface="Calibri"/>
            </a:endParaRPr>
          </a:p>
          <a:p>
            <a:pPr defTabSz="914400" eaLnBrk="0" fontAlgn="base" hangingPunct="0">
              <a:spcBef>
                <a:spcPct val="0"/>
              </a:spcBef>
              <a:spcAft>
                <a:spcPct val="0"/>
              </a:spcAft>
              <a:defRPr/>
            </a:pPr>
            <a:r>
              <a:rPr lang="en-GB" sz="1300" dirty="0">
                <a:solidFill>
                  <a:prstClr val="black"/>
                </a:solidFill>
                <a:latin typeface="Arial" panose="020B0604020202020204" pitchFamily="34" charset="0"/>
                <a:cs typeface="Arial" panose="020B0604020202020204" pitchFamily="34" charset="0"/>
              </a:rPr>
              <a:t>Being able to split a compound shape into smaller pieces whose </a:t>
            </a:r>
            <a:br>
              <a:rPr lang="en-GB" sz="1300" dirty="0">
                <a:solidFill>
                  <a:prstClr val="black"/>
                </a:solidFill>
                <a:latin typeface="Arial" panose="020B0604020202020204" pitchFamily="34" charset="0"/>
                <a:cs typeface="Arial" panose="020B0604020202020204" pitchFamily="34" charset="0"/>
              </a:rPr>
            </a:br>
            <a:r>
              <a:rPr lang="en-GB" sz="1300" dirty="0">
                <a:solidFill>
                  <a:prstClr val="black"/>
                </a:solidFill>
                <a:latin typeface="Arial" panose="020B0604020202020204" pitchFamily="34" charset="0"/>
                <a:cs typeface="Arial" panose="020B0604020202020204" pitchFamily="34" charset="0"/>
              </a:rPr>
              <a:t>area can be found.</a:t>
            </a:r>
            <a:endParaRPr lang="en-US" sz="1300" dirty="0">
              <a:solidFill>
                <a:prstClr val="black"/>
              </a:solidFill>
              <a:latin typeface="Arial" panose="020B0604020202020204" pitchFamily="34" charset="0"/>
              <a:cs typeface="Arial" panose="020B0604020202020204" pitchFamily="34" charset="0"/>
            </a:endParaRPr>
          </a:p>
          <a:p>
            <a:pPr defTabSz="914400" eaLnBrk="0" fontAlgn="base" hangingPunct="0">
              <a:spcBef>
                <a:spcPct val="0"/>
              </a:spcBef>
              <a:spcAft>
                <a:spcPct val="0"/>
              </a:spcAft>
              <a:defRPr/>
            </a:pPr>
            <a:endParaRPr lang="en-US" sz="1300" dirty="0">
              <a:solidFill>
                <a:prstClr val="white"/>
              </a:solidFill>
              <a:latin typeface="Calibri" panose="020F0502020204030204"/>
            </a:endParaRPr>
          </a:p>
        </p:txBody>
      </p:sp>
      <p:sp>
        <p:nvSpPr>
          <p:cNvPr id="13" name="Speech Bubble: Rectangle with Corners Rounded 239">
            <a:extLst>
              <a:ext uri="{FF2B5EF4-FFF2-40B4-BE49-F238E27FC236}">
                <a16:creationId xmlns:a16="http://schemas.microsoft.com/office/drawing/2014/main" id="{5F0060F3-1510-2945-AF89-F99E6B6EEF9A}"/>
              </a:ext>
            </a:extLst>
          </p:cNvPr>
          <p:cNvSpPr/>
          <p:nvPr/>
        </p:nvSpPr>
        <p:spPr>
          <a:xfrm>
            <a:off x="1811707" y="3708401"/>
            <a:ext cx="1652854" cy="2682239"/>
          </a:xfrm>
          <a:prstGeom prst="wedgeRoundRectCallout">
            <a:avLst>
              <a:gd name="adj1" fmla="val 89623"/>
              <a:gd name="adj2" fmla="val 18958"/>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r>
              <a:rPr lang="en-GB" sz="1200" dirty="0">
                <a:solidFill>
                  <a:prstClr val="black"/>
                </a:solidFill>
                <a:latin typeface="Arial" panose="020B0604020202020204" pitchFamily="34" charset="0"/>
                <a:cs typeface="Arial" panose="020B0604020202020204" pitchFamily="34" charset="0"/>
              </a:rPr>
              <a:t>Given a fixed single area made up of 1 cm² squares on a grid, being able to reason and justify that the shape with the largest perimeter will be given by placing the squares in a single row.</a:t>
            </a:r>
            <a:endParaRPr lang="en-US" sz="1400" dirty="0">
              <a:solidFill>
                <a:prstClr val="black"/>
              </a:solidFill>
              <a:latin typeface="Arial" panose="020B0604020202020204" pitchFamily="34" charset="0"/>
              <a:cs typeface="Arial" panose="020B0604020202020204" pitchFamily="34" charset="0"/>
            </a:endParaRPr>
          </a:p>
        </p:txBody>
      </p:sp>
      <p:sp>
        <p:nvSpPr>
          <p:cNvPr id="14" name="Speech Bubble: Rectangle with Corners Rounded 40">
            <a:extLst>
              <a:ext uri="{FF2B5EF4-FFF2-40B4-BE49-F238E27FC236}">
                <a16:creationId xmlns:a16="http://schemas.microsoft.com/office/drawing/2014/main" id="{3CFAA73D-2FCE-AC45-9AA6-6998F8B9454A}"/>
              </a:ext>
            </a:extLst>
          </p:cNvPr>
          <p:cNvSpPr/>
          <p:nvPr/>
        </p:nvSpPr>
        <p:spPr>
          <a:xfrm>
            <a:off x="7709715" y="1384864"/>
            <a:ext cx="2723245" cy="1774897"/>
          </a:xfrm>
          <a:prstGeom prst="wedgeRoundRectCallout">
            <a:avLst>
              <a:gd name="adj1" fmla="val -75229"/>
              <a:gd name="adj2" fmla="val 4007"/>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r>
              <a:rPr lang="en-GB" sz="1300" dirty="0">
                <a:solidFill>
                  <a:prstClr val="black"/>
                </a:solidFill>
                <a:latin typeface="Arial" panose="020B0604020202020204" pitchFamily="34" charset="0"/>
                <a:cs typeface="Arial" panose="020B0604020202020204" pitchFamily="34" charset="0"/>
              </a:rPr>
              <a:t>Understanding that area is the size of the space inside the boundary of a two dimensional shape. Knowing that it can be found (or approximated) by counting squares, or calculated by substitution into an appropriate formula.</a:t>
            </a:r>
          </a:p>
        </p:txBody>
      </p:sp>
      <p:sp>
        <p:nvSpPr>
          <p:cNvPr id="18" name="TextBox 3">
            <a:extLst>
              <a:ext uri="{FF2B5EF4-FFF2-40B4-BE49-F238E27FC236}">
                <a16:creationId xmlns:a16="http://schemas.microsoft.com/office/drawing/2014/main" id="{40638ED6-1B6E-104F-BE69-E1C6852EF47B}"/>
              </a:ext>
            </a:extLst>
          </p:cNvPr>
          <p:cNvSpPr txBox="1">
            <a:spLocks noChangeArrowheads="1"/>
          </p:cNvSpPr>
          <p:nvPr/>
        </p:nvSpPr>
        <p:spPr bwMode="auto">
          <a:xfrm>
            <a:off x="3800575" y="6179465"/>
            <a:ext cx="5038625" cy="400110"/>
          </a:xfrm>
          <a:prstGeom prst="rect">
            <a:avLst/>
          </a:prstGeom>
          <a:noFill/>
          <a:ln w="28575">
            <a:noFill/>
            <a:miter lim="800000"/>
            <a:headEnd/>
            <a:tailEnd/>
          </a:ln>
          <a:extLst>
            <a:ext uri="{909E8E84-426E-40DD-AFC4-6F175D3DCCD1}">
              <a14:hiddenFill xmlns:a14="http://schemas.microsoft.com/office/drawing/2010/main">
                <a:solidFill>
                  <a:srgbClr val="FFFFFF"/>
                </a:solidFill>
              </a14:hiddenFill>
            </a:ext>
          </a:extLst>
        </p:spPr>
        <p:txBody>
          <a:bodyPr wrap="square" anchor="t">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defTabSz="914400" eaLnBrk="0" fontAlgn="base" hangingPunct="0">
              <a:spcBef>
                <a:spcPct val="0"/>
              </a:spcBef>
              <a:spcAft>
                <a:spcPct val="0"/>
              </a:spcAft>
              <a:defRPr/>
            </a:pPr>
            <a:r>
              <a:rPr lang="cy-GB" altLang="en-US" sz="2000" b="1" dirty="0" err="1">
                <a:solidFill>
                  <a:srgbClr val="0070C0"/>
                </a:solidFill>
                <a:latin typeface="Arial" panose="020B0604020202020204" pitchFamily="34" charset="0"/>
              </a:rPr>
              <a:t>Activity</a:t>
            </a:r>
            <a:r>
              <a:rPr lang="cy-GB" altLang="en-US" sz="2000" b="1" dirty="0">
                <a:solidFill>
                  <a:srgbClr val="0070C0"/>
                </a:solidFill>
                <a:latin typeface="Arial" panose="020B0604020202020204" pitchFamily="34" charset="0"/>
              </a:rPr>
              <a:t> 2: </a:t>
            </a:r>
            <a:r>
              <a:rPr lang="cy-GB" altLang="en-US" sz="2000" dirty="0">
                <a:solidFill>
                  <a:srgbClr val="0070C0"/>
                </a:solidFill>
                <a:latin typeface="Arial" panose="020B0604020202020204" pitchFamily="34" charset="0"/>
              </a:rPr>
              <a:t>Area of 2D shapes</a:t>
            </a:r>
          </a:p>
        </p:txBody>
      </p:sp>
    </p:spTree>
    <p:extLst>
      <p:ext uri="{BB962C8B-B14F-4D97-AF65-F5344CB8AC3E}">
        <p14:creationId xmlns:p14="http://schemas.microsoft.com/office/powerpoint/2010/main" val="1503696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P spid="9" grpId="0" animBg="1"/>
      <p:bldP spid="11" grpId="0" animBg="1"/>
      <p:bldP spid="12" grpId="0" animBg="1"/>
      <p:bldP spid="13" grpId="0" animBg="1"/>
      <p:bldP spid="14"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F4A14622-C9E1-4E2A-9A1E-C917AB42EF35}"/>
              </a:ext>
            </a:extLst>
          </p:cNvPr>
          <p:cNvGraphicFramePr/>
          <p:nvPr/>
        </p:nvGraphicFramePr>
        <p:xfrm>
          <a:off x="3140436" y="1855751"/>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Speech Bubble: Rectangle with Corners Rounded 14">
            <a:extLst>
              <a:ext uri="{FF2B5EF4-FFF2-40B4-BE49-F238E27FC236}">
                <a16:creationId xmlns:a16="http://schemas.microsoft.com/office/drawing/2014/main" id="{7C18A882-6562-034E-A26A-2566B9ADDDFC}"/>
              </a:ext>
            </a:extLst>
          </p:cNvPr>
          <p:cNvSpPr/>
          <p:nvPr/>
        </p:nvSpPr>
        <p:spPr>
          <a:xfrm>
            <a:off x="1811706" y="1634914"/>
            <a:ext cx="2709494" cy="1624521"/>
          </a:xfrm>
          <a:prstGeom prst="wedgeRoundRectCallout">
            <a:avLst>
              <a:gd name="adj1" fmla="val 32783"/>
              <a:gd name="adj2" fmla="val 63200"/>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r>
              <a:rPr lang="cy-GB" sz="1300" dirty="0">
                <a:solidFill>
                  <a:prstClr val="black"/>
                </a:solidFill>
                <a:latin typeface="Arial" panose="020B0604020202020204" pitchFamily="34" charset="0"/>
                <a:cs typeface="Arial" panose="020B0604020202020204" pitchFamily="34" charset="0"/>
              </a:rPr>
              <a:t>Gallu lluosi dau rif er mwyn darganfod arwynebedd petryal. Defnyddio cyfrifiannell wyddonol i gyfrifo arwynebedd cylch. (Nid yw rhuglder yn golygu cyfrifo’n gyflym; dylid annog cywirdeb).</a:t>
            </a:r>
            <a:endParaRPr lang="en-US" sz="1300" dirty="0">
              <a:solidFill>
                <a:prstClr val="black"/>
              </a:solidFill>
              <a:latin typeface="Arial" panose="020B0604020202020204" pitchFamily="34" charset="0"/>
              <a:cs typeface="Arial" panose="020B0604020202020204" pitchFamily="34" charset="0"/>
            </a:endParaRPr>
          </a:p>
        </p:txBody>
      </p:sp>
      <p:sp>
        <p:nvSpPr>
          <p:cNvPr id="11" name="Speech Bubble: Rectangle with Corners Rounded 105">
            <a:extLst>
              <a:ext uri="{FF2B5EF4-FFF2-40B4-BE49-F238E27FC236}">
                <a16:creationId xmlns:a16="http://schemas.microsoft.com/office/drawing/2014/main" id="{34ECF484-8661-3C4D-8774-C99717673BFE}"/>
              </a:ext>
            </a:extLst>
          </p:cNvPr>
          <p:cNvSpPr/>
          <p:nvPr/>
        </p:nvSpPr>
        <p:spPr>
          <a:xfrm>
            <a:off x="8920480" y="3501412"/>
            <a:ext cx="1512479" cy="851514"/>
          </a:xfrm>
          <a:prstGeom prst="wedgeRoundRectCallout">
            <a:avLst>
              <a:gd name="adj1" fmla="val -62041"/>
              <a:gd name="adj2" fmla="val -18977"/>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r>
              <a:rPr lang="cy-GB" sz="1300" dirty="0">
                <a:solidFill>
                  <a:prstClr val="black"/>
                </a:solidFill>
                <a:latin typeface="Arial" panose="020B0604020202020204" pitchFamily="34" charset="0"/>
                <a:cs typeface="Arial" panose="020B0604020202020204" pitchFamily="34" charset="0"/>
              </a:rPr>
              <a:t>Defnydd cywir o’r hafalnod ac unedau.</a:t>
            </a:r>
            <a:endParaRPr lang="en-US" sz="1300" dirty="0">
              <a:solidFill>
                <a:prstClr val="black"/>
              </a:solidFill>
              <a:latin typeface="Arial" panose="020B0604020202020204" pitchFamily="34" charset="0"/>
              <a:cs typeface="Arial" panose="020B0604020202020204" pitchFamily="34" charset="0"/>
            </a:endParaRPr>
          </a:p>
        </p:txBody>
      </p:sp>
      <p:sp>
        <p:nvSpPr>
          <p:cNvPr id="12" name="Speech Bubble: Rectangle with Corners Rounded 190">
            <a:extLst>
              <a:ext uri="{FF2B5EF4-FFF2-40B4-BE49-F238E27FC236}">
                <a16:creationId xmlns:a16="http://schemas.microsoft.com/office/drawing/2014/main" id="{32229531-C222-5E40-ADE1-510737FDD8D4}"/>
              </a:ext>
            </a:extLst>
          </p:cNvPr>
          <p:cNvSpPr/>
          <p:nvPr/>
        </p:nvSpPr>
        <p:spPr>
          <a:xfrm>
            <a:off x="8379527" y="4612640"/>
            <a:ext cx="2053433" cy="1198880"/>
          </a:xfrm>
          <a:prstGeom prst="wedgeRoundRectCallout">
            <a:avLst>
              <a:gd name="adj1" fmla="val -63833"/>
              <a:gd name="adj2" fmla="val 21696"/>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r>
              <a:rPr lang="cy-GB" sz="1300" dirty="0">
                <a:solidFill>
                  <a:prstClr val="black"/>
                </a:solidFill>
                <a:latin typeface="Arial" panose="020B0604020202020204" pitchFamily="34" charset="0"/>
                <a:cs typeface="Arial" panose="020B0604020202020204" pitchFamily="34" charset="0"/>
              </a:rPr>
              <a:t>Gallu hollti siâp cyfansawdd yn ddarnau llai lle gellir darganfod eu harwynebeddau.</a:t>
            </a:r>
            <a:endParaRPr lang="en-US" sz="1300" dirty="0">
              <a:solidFill>
                <a:prstClr val="black"/>
              </a:solidFill>
              <a:latin typeface="Arial" panose="020B0604020202020204" pitchFamily="34" charset="0"/>
              <a:cs typeface="Arial" panose="020B0604020202020204" pitchFamily="34" charset="0"/>
            </a:endParaRPr>
          </a:p>
        </p:txBody>
      </p:sp>
      <p:sp>
        <p:nvSpPr>
          <p:cNvPr id="13" name="Speech Bubble: Rectangle with Corners Rounded 239">
            <a:extLst>
              <a:ext uri="{FF2B5EF4-FFF2-40B4-BE49-F238E27FC236}">
                <a16:creationId xmlns:a16="http://schemas.microsoft.com/office/drawing/2014/main" id="{5F0060F3-1510-2945-AF89-F99E6B6EEF9A}"/>
              </a:ext>
            </a:extLst>
          </p:cNvPr>
          <p:cNvSpPr/>
          <p:nvPr/>
        </p:nvSpPr>
        <p:spPr>
          <a:xfrm>
            <a:off x="1811707" y="3708401"/>
            <a:ext cx="1774773" cy="2682239"/>
          </a:xfrm>
          <a:prstGeom prst="wedgeRoundRectCallout">
            <a:avLst>
              <a:gd name="adj1" fmla="val 76456"/>
              <a:gd name="adj2" fmla="val 19337"/>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r>
              <a:rPr lang="cy-GB" sz="1300" dirty="0">
                <a:solidFill>
                  <a:prstClr val="black"/>
                </a:solidFill>
                <a:latin typeface="Arial" panose="020B0604020202020204" pitchFamily="34" charset="0"/>
                <a:cs typeface="Arial" panose="020B0604020202020204" pitchFamily="34" charset="0"/>
              </a:rPr>
              <a:t>O gael arwynebedd sengl sefydlog o sgwariau 1 cm² ar grid, gallu rhesymu a</a:t>
            </a:r>
            <a:br>
              <a:rPr lang="cy-GB" sz="1300" dirty="0">
                <a:solidFill>
                  <a:prstClr val="black"/>
                </a:solidFill>
                <a:latin typeface="Arial" panose="020B0604020202020204" pitchFamily="34" charset="0"/>
                <a:cs typeface="Arial" panose="020B0604020202020204" pitchFamily="34" charset="0"/>
              </a:rPr>
            </a:br>
            <a:r>
              <a:rPr lang="cy-GB" sz="1300" dirty="0">
                <a:solidFill>
                  <a:prstClr val="black"/>
                </a:solidFill>
                <a:latin typeface="Arial" panose="020B0604020202020204" pitchFamily="34" charset="0"/>
                <a:cs typeface="Arial" panose="020B0604020202020204" pitchFamily="34" charset="0"/>
              </a:rPr>
              <a:t>chyfiawnhau mai’r siâp sydd â’r </a:t>
            </a:r>
            <a:br>
              <a:rPr lang="cy-GB" sz="1300" dirty="0">
                <a:solidFill>
                  <a:prstClr val="black"/>
                </a:solidFill>
                <a:latin typeface="Arial" panose="020B0604020202020204" pitchFamily="34" charset="0"/>
                <a:cs typeface="Arial" panose="020B0604020202020204" pitchFamily="34" charset="0"/>
              </a:rPr>
            </a:br>
            <a:r>
              <a:rPr lang="cy-GB" sz="1300" dirty="0">
                <a:solidFill>
                  <a:prstClr val="black"/>
                </a:solidFill>
                <a:latin typeface="Arial" panose="020B0604020202020204" pitchFamily="34" charset="0"/>
                <a:cs typeface="Arial" panose="020B0604020202020204" pitchFamily="34" charset="0"/>
              </a:rPr>
              <a:t>perimedr mwyaf yw’r un lle mae’r sgwariau wedi’u gosod mewn un rhes.</a:t>
            </a:r>
            <a:endParaRPr lang="en-US" sz="1300" dirty="0">
              <a:solidFill>
                <a:prstClr val="black"/>
              </a:solidFill>
              <a:latin typeface="Arial" panose="020B0604020202020204" pitchFamily="34" charset="0"/>
              <a:cs typeface="Arial" panose="020B0604020202020204" pitchFamily="34" charset="0"/>
            </a:endParaRPr>
          </a:p>
        </p:txBody>
      </p:sp>
      <p:sp>
        <p:nvSpPr>
          <p:cNvPr id="14" name="Speech Bubble: Rectangle with Corners Rounded 40">
            <a:extLst>
              <a:ext uri="{FF2B5EF4-FFF2-40B4-BE49-F238E27FC236}">
                <a16:creationId xmlns:a16="http://schemas.microsoft.com/office/drawing/2014/main" id="{3CFAA73D-2FCE-AC45-9AA6-6998F8B9454A}"/>
              </a:ext>
            </a:extLst>
          </p:cNvPr>
          <p:cNvSpPr/>
          <p:nvPr/>
        </p:nvSpPr>
        <p:spPr>
          <a:xfrm>
            <a:off x="7709715" y="1384864"/>
            <a:ext cx="2723245" cy="1774897"/>
          </a:xfrm>
          <a:prstGeom prst="wedgeRoundRectCallout">
            <a:avLst>
              <a:gd name="adj1" fmla="val -75229"/>
              <a:gd name="adj2" fmla="val 4007"/>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r>
              <a:rPr lang="cy-GB" sz="1300" dirty="0">
                <a:solidFill>
                  <a:prstClr val="black"/>
                </a:solidFill>
                <a:latin typeface="Arial" panose="020B0604020202020204" pitchFamily="34" charset="0"/>
                <a:cs typeface="Arial" panose="020B0604020202020204" pitchFamily="34" charset="0"/>
              </a:rPr>
              <a:t>Deall mai arwynebedd yw maint yr arwyneb y tu mewn i ffin siâp dau ddimensiwn. Gwybod y gellir dod o hyd iddo (neu ei amcangyfrif) drwy gyfrif </a:t>
            </a:r>
            <a:br>
              <a:rPr lang="cy-GB" sz="1300" dirty="0">
                <a:solidFill>
                  <a:prstClr val="black"/>
                </a:solidFill>
                <a:latin typeface="Arial" panose="020B0604020202020204" pitchFamily="34" charset="0"/>
                <a:cs typeface="Arial" panose="020B0604020202020204" pitchFamily="34" charset="0"/>
              </a:rPr>
            </a:br>
            <a:r>
              <a:rPr lang="cy-GB" sz="1300" dirty="0">
                <a:solidFill>
                  <a:prstClr val="black"/>
                </a:solidFill>
                <a:latin typeface="Arial" panose="020B0604020202020204" pitchFamily="34" charset="0"/>
                <a:cs typeface="Arial" panose="020B0604020202020204" pitchFamily="34" charset="0"/>
              </a:rPr>
              <a:t>sgwariau, neu ei gyfrifo trwy </a:t>
            </a:r>
            <a:br>
              <a:rPr lang="cy-GB" sz="1300" dirty="0">
                <a:solidFill>
                  <a:prstClr val="black"/>
                </a:solidFill>
                <a:latin typeface="Arial" panose="020B0604020202020204" pitchFamily="34" charset="0"/>
                <a:cs typeface="Arial" panose="020B0604020202020204" pitchFamily="34" charset="0"/>
              </a:rPr>
            </a:br>
            <a:r>
              <a:rPr lang="cy-GB" sz="1300" dirty="0">
                <a:solidFill>
                  <a:prstClr val="black"/>
                </a:solidFill>
                <a:latin typeface="Arial" panose="020B0604020202020204" pitchFamily="34" charset="0"/>
                <a:cs typeface="Arial" panose="020B0604020202020204" pitchFamily="34" charset="0"/>
              </a:rPr>
              <a:t>amnewid i mewn i fformiwla </a:t>
            </a:r>
            <a:br>
              <a:rPr lang="cy-GB" sz="1300" dirty="0">
                <a:solidFill>
                  <a:prstClr val="black"/>
                </a:solidFill>
                <a:latin typeface="Arial" panose="020B0604020202020204" pitchFamily="34" charset="0"/>
                <a:cs typeface="Arial" panose="020B0604020202020204" pitchFamily="34" charset="0"/>
              </a:rPr>
            </a:br>
            <a:r>
              <a:rPr lang="cy-GB" sz="1300" dirty="0">
                <a:solidFill>
                  <a:prstClr val="black"/>
                </a:solidFill>
                <a:latin typeface="Arial" panose="020B0604020202020204" pitchFamily="34" charset="0"/>
                <a:cs typeface="Arial" panose="020B0604020202020204" pitchFamily="34" charset="0"/>
              </a:rPr>
              <a:t>priodol.</a:t>
            </a:r>
            <a:endParaRPr lang="en-US" sz="1300" dirty="0">
              <a:solidFill>
                <a:prstClr val="black"/>
              </a:solidFill>
              <a:latin typeface="Arial" panose="020B0604020202020204" pitchFamily="34" charset="0"/>
              <a:cs typeface="Arial" panose="020B0604020202020204" pitchFamily="34" charset="0"/>
            </a:endParaRPr>
          </a:p>
        </p:txBody>
      </p:sp>
      <p:sp>
        <p:nvSpPr>
          <p:cNvPr id="18" name="TextBox 3">
            <a:extLst>
              <a:ext uri="{FF2B5EF4-FFF2-40B4-BE49-F238E27FC236}">
                <a16:creationId xmlns:a16="http://schemas.microsoft.com/office/drawing/2014/main" id="{40638ED6-1B6E-104F-BE69-E1C6852EF47B}"/>
              </a:ext>
            </a:extLst>
          </p:cNvPr>
          <p:cNvSpPr txBox="1">
            <a:spLocks noChangeArrowheads="1"/>
          </p:cNvSpPr>
          <p:nvPr/>
        </p:nvSpPr>
        <p:spPr bwMode="auto">
          <a:xfrm>
            <a:off x="3800575" y="6179465"/>
            <a:ext cx="5861585" cy="400110"/>
          </a:xfrm>
          <a:prstGeom prst="rect">
            <a:avLst/>
          </a:prstGeom>
          <a:noFill/>
          <a:ln w="28575">
            <a:noFill/>
            <a:miter lim="800000"/>
            <a:headEnd/>
            <a:tailEnd/>
          </a:ln>
          <a:extLst>
            <a:ext uri="{909E8E84-426E-40DD-AFC4-6F175D3DCCD1}">
              <a14:hiddenFill xmlns:a14="http://schemas.microsoft.com/office/drawing/2010/main">
                <a:solidFill>
                  <a:srgbClr val="FFFFFF"/>
                </a:solidFill>
              </a14:hiddenFill>
            </a:ext>
          </a:extLst>
        </p:spPr>
        <p:txBody>
          <a:bodyPr wrap="square" anchor="t">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defTabSz="914400" eaLnBrk="0" fontAlgn="base" hangingPunct="0">
              <a:spcBef>
                <a:spcPct val="0"/>
              </a:spcBef>
              <a:spcAft>
                <a:spcPct val="0"/>
              </a:spcAft>
              <a:defRPr/>
            </a:pPr>
            <a:r>
              <a:rPr lang="cy-GB" altLang="en-US" sz="2000" b="1" dirty="0">
                <a:solidFill>
                  <a:srgbClr val="0070C0"/>
                </a:solidFill>
                <a:latin typeface="Arial" panose="020B0604020202020204" pitchFamily="34" charset="0"/>
              </a:rPr>
              <a:t>Gweithgaredd 2: Arwynebedd siapiau 2D</a:t>
            </a:r>
            <a:endParaRPr lang="cy-GB" altLang="en-US" sz="2000" dirty="0">
              <a:solidFill>
                <a:srgbClr val="0070C0"/>
              </a:solidFill>
              <a:latin typeface="Arial" panose="020B0604020202020204" pitchFamily="34" charset="0"/>
            </a:endParaRPr>
          </a:p>
        </p:txBody>
      </p:sp>
    </p:spTree>
    <p:extLst>
      <p:ext uri="{BB962C8B-B14F-4D97-AF65-F5344CB8AC3E}">
        <p14:creationId xmlns:p14="http://schemas.microsoft.com/office/powerpoint/2010/main" val="2895328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P spid="9" grpId="0" animBg="1"/>
      <p:bldP spid="11" grpId="0" animBg="1"/>
      <p:bldP spid="12" grpId="0" animBg="1"/>
      <p:bldP spid="13" grpId="0" animBg="1"/>
      <p:bldP spid="14"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4BFEE4-A68D-789F-D86C-023D73C4DF1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0500115-53D4-06CB-B5C5-56310CAE571F}"/>
              </a:ext>
            </a:extLst>
          </p:cNvPr>
          <p:cNvSpPr>
            <a:spLocks noGrp="1"/>
          </p:cNvSpPr>
          <p:nvPr>
            <p:ph type="title"/>
          </p:nvPr>
        </p:nvSpPr>
        <p:spPr>
          <a:xfrm>
            <a:off x="4362450" y="223353"/>
            <a:ext cx="3467100" cy="1293028"/>
          </a:xfrm>
        </p:spPr>
        <p:txBody>
          <a:bodyPr/>
          <a:lstStyle/>
          <a:p>
            <a:r>
              <a:rPr lang="en-GB" dirty="0"/>
              <a:t>Activity 3</a:t>
            </a:r>
          </a:p>
        </p:txBody>
      </p:sp>
      <p:sp>
        <p:nvSpPr>
          <p:cNvPr id="4" name="TextBox 3">
            <a:extLst>
              <a:ext uri="{FF2B5EF4-FFF2-40B4-BE49-F238E27FC236}">
                <a16:creationId xmlns:a16="http://schemas.microsoft.com/office/drawing/2014/main" id="{ADDC3EE4-B470-7CDB-D3E7-409321F04DAE}"/>
              </a:ext>
            </a:extLst>
          </p:cNvPr>
          <p:cNvSpPr txBox="1"/>
          <p:nvPr/>
        </p:nvSpPr>
        <p:spPr>
          <a:xfrm>
            <a:off x="6286500" y="1226820"/>
            <a:ext cx="5463540" cy="4832092"/>
          </a:xfrm>
          <a:prstGeom prst="rect">
            <a:avLst/>
          </a:prstGeom>
          <a:noFill/>
        </p:spPr>
        <p:txBody>
          <a:bodyPr wrap="square" rtlCol="0">
            <a:spAutoFit/>
          </a:bodyPr>
          <a:lstStyle/>
          <a:p>
            <a:pPr marL="457200" indent="-457200">
              <a:buAutoNum type="arabicPeriod"/>
            </a:pPr>
            <a:r>
              <a:rPr lang="en-US" b="1" dirty="0"/>
              <a:t>Properties of number - factors, </a:t>
            </a:r>
          </a:p>
          <a:p>
            <a:pPr marL="457200" indent="-457200">
              <a:buAutoNum type="arabicPeriod"/>
            </a:pPr>
            <a:r>
              <a:rPr lang="en-US" b="1" dirty="0"/>
              <a:t>Properties of number - multiples, </a:t>
            </a:r>
          </a:p>
          <a:p>
            <a:pPr marL="457200" indent="-457200">
              <a:buAutoNum type="arabicPeriod"/>
            </a:pPr>
            <a:r>
              <a:rPr lang="en-US" b="1" dirty="0"/>
              <a:t>Properties of number - prime and square numbers</a:t>
            </a:r>
          </a:p>
          <a:p>
            <a:pPr marL="457200" indent="-457200">
              <a:buAutoNum type="arabicPeriod"/>
            </a:pPr>
            <a:r>
              <a:rPr lang="en-US" dirty="0"/>
              <a:t>Apply percentages to solve problems such as percentage increase/decrease</a:t>
            </a:r>
          </a:p>
          <a:p>
            <a:pPr marL="457200" indent="-457200">
              <a:buAutoNum type="arabicPeriod"/>
            </a:pPr>
            <a:r>
              <a:rPr lang="en-GB" b="1" dirty="0"/>
              <a:t>Pythagoras’ theorem.</a:t>
            </a:r>
          </a:p>
          <a:p>
            <a:pPr marL="457200" indent="-457200">
              <a:buAutoNum type="arabicPeriod"/>
            </a:pPr>
            <a:r>
              <a:rPr lang="en-US" sz="2000" dirty="0"/>
              <a:t>Simplifying algebraic expressions</a:t>
            </a:r>
          </a:p>
          <a:p>
            <a:pPr marL="457200" indent="-457200">
              <a:buAutoNum type="arabicPeriod"/>
            </a:pPr>
            <a:r>
              <a:rPr lang="en-GB" dirty="0"/>
              <a:t>Exploring </a:t>
            </a:r>
            <a:r>
              <a:rPr lang="en-GB" i="1" dirty="0"/>
              <a:t>linear</a:t>
            </a:r>
            <a:r>
              <a:rPr lang="en-GB" dirty="0"/>
              <a:t> equations graphically</a:t>
            </a:r>
          </a:p>
          <a:p>
            <a:pPr marL="457200" indent="-457200">
              <a:buAutoNum type="arabicPeriod"/>
            </a:pPr>
            <a:r>
              <a:rPr lang="en-US" dirty="0"/>
              <a:t>Using standard index form to represent large and small numbers</a:t>
            </a:r>
          </a:p>
          <a:p>
            <a:pPr marL="457200" indent="-457200">
              <a:buAutoNum type="arabicPeriod"/>
            </a:pPr>
            <a:r>
              <a:rPr lang="en-US" dirty="0"/>
              <a:t>Using ratios to share a </a:t>
            </a:r>
            <a:r>
              <a:rPr lang="en-US"/>
              <a:t>given quantity</a:t>
            </a:r>
            <a:endParaRPr lang="en-US" dirty="0"/>
          </a:p>
          <a:p>
            <a:pPr marL="457200" indent="-457200">
              <a:buAutoNum type="arabicPeriod"/>
            </a:pPr>
            <a:r>
              <a:rPr lang="en-US" b="1" dirty="0"/>
              <a:t>Represent information by creating a variety of appropriate charts of increasing complexity, including tally charts, frequency tables, bar graphs and line graphs.</a:t>
            </a:r>
          </a:p>
        </p:txBody>
      </p:sp>
    </p:spTree>
    <p:extLst>
      <p:ext uri="{BB962C8B-B14F-4D97-AF65-F5344CB8AC3E}">
        <p14:creationId xmlns:p14="http://schemas.microsoft.com/office/powerpoint/2010/main" val="320526877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2599EE-F3D3-DAB1-A72F-DF4CB3E91694}"/>
            </a:ext>
          </a:extLst>
        </p:cNvPr>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3DF3EBB5-C9EF-5F3E-A09F-07AC2D304187}"/>
              </a:ext>
            </a:extLst>
          </p:cNvPr>
          <p:cNvGraphicFramePr/>
          <p:nvPr>
            <p:extLst>
              <p:ext uri="{D42A27DB-BD31-4B8C-83A1-F6EECF244321}">
                <p14:modId xmlns:p14="http://schemas.microsoft.com/office/powerpoint/2010/main" val="3906155985"/>
              </p:ext>
            </p:extLst>
          </p:nvPr>
        </p:nvGraphicFramePr>
        <p:xfrm>
          <a:off x="3495392" y="2469063"/>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TextBox 8">
            <a:extLst>
              <a:ext uri="{FF2B5EF4-FFF2-40B4-BE49-F238E27FC236}">
                <a16:creationId xmlns:a16="http://schemas.microsoft.com/office/drawing/2014/main" id="{C01ED263-5E33-A239-AFCB-FC72D17AAB02}"/>
              </a:ext>
            </a:extLst>
          </p:cNvPr>
          <p:cNvSpPr txBox="1"/>
          <p:nvPr/>
        </p:nvSpPr>
        <p:spPr>
          <a:xfrm>
            <a:off x="5780961" y="642747"/>
            <a:ext cx="7762761" cy="7848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defTabSz="914400" fontAlgn="base">
              <a:lnSpc>
                <a:spcPct val="90000"/>
              </a:lnSpc>
              <a:spcBef>
                <a:spcPct val="0"/>
              </a:spcBef>
              <a:spcAft>
                <a:spcPts val="600"/>
              </a:spcAft>
              <a:defRPr/>
            </a:pPr>
            <a:r>
              <a:rPr lang="en-US" altLang="en-US" sz="3200" dirty="0">
                <a:solidFill>
                  <a:srgbClr val="0070C0"/>
                </a:solidFill>
                <a:latin typeface="Arial" panose="020B0604020202020204" pitchFamily="34" charset="0"/>
                <a:cs typeface="Arial" panose="020B0604020202020204" pitchFamily="34" charset="0"/>
              </a:rPr>
              <a:t>Mathematical proficiencies</a:t>
            </a:r>
            <a:br>
              <a:rPr lang="en-US" altLang="en-US" sz="3200" dirty="0">
                <a:solidFill>
                  <a:srgbClr val="0070C0"/>
                </a:solidFill>
                <a:latin typeface="Arial" panose="020B0604020202020204" pitchFamily="34" charset="0"/>
                <a:cs typeface="Arial" panose="020B0604020202020204" pitchFamily="34" charset="0"/>
              </a:rPr>
            </a:br>
            <a:endParaRPr lang="en-US" dirty="0">
              <a:solidFill>
                <a:prstClr val="black"/>
              </a:solidFill>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BA63D99A-D12A-5913-94DF-A79FABBFA005}"/>
              </a:ext>
            </a:extLst>
          </p:cNvPr>
          <p:cNvSpPr txBox="1"/>
          <p:nvPr/>
        </p:nvSpPr>
        <p:spPr>
          <a:xfrm>
            <a:off x="384313" y="2054087"/>
            <a:ext cx="3207026" cy="2343206"/>
          </a:xfrm>
          <a:prstGeom prst="rect">
            <a:avLst/>
          </a:prstGeom>
          <a:noFill/>
        </p:spPr>
        <p:txBody>
          <a:bodyPr wrap="square" rtlCol="0">
            <a:spAutoFit/>
          </a:bodyPr>
          <a:lstStyle/>
          <a:p>
            <a:pPr defTabSz="914400" fontAlgn="base">
              <a:lnSpc>
                <a:spcPct val="90000"/>
              </a:lnSpc>
              <a:spcBef>
                <a:spcPct val="0"/>
              </a:spcBef>
              <a:spcAft>
                <a:spcPts val="600"/>
              </a:spcAft>
              <a:defRPr/>
            </a:pPr>
            <a:r>
              <a:rPr lang="en-US" altLang="en-US" sz="3200" b="1" dirty="0">
                <a:solidFill>
                  <a:srgbClr val="0070C0"/>
                </a:solidFill>
                <a:latin typeface="Arial" panose="020B0604020202020204" pitchFamily="34" charset="0"/>
                <a:cs typeface="Arial" panose="020B0604020202020204" pitchFamily="34" charset="0"/>
              </a:rPr>
              <a:t>Activity 3</a:t>
            </a:r>
          </a:p>
          <a:p>
            <a:pPr defTabSz="914400" fontAlgn="base">
              <a:lnSpc>
                <a:spcPct val="90000"/>
              </a:lnSpc>
              <a:spcBef>
                <a:spcPct val="0"/>
              </a:spcBef>
              <a:spcAft>
                <a:spcPts val="600"/>
              </a:spcAft>
              <a:defRPr/>
            </a:pPr>
            <a:endParaRPr lang="en-US" altLang="en-US" sz="3200" b="1" dirty="0">
              <a:solidFill>
                <a:srgbClr val="0070C0"/>
              </a:solidFill>
              <a:latin typeface="Arial" panose="020B0604020202020204" pitchFamily="34" charset="0"/>
              <a:cs typeface="Arial" panose="020B0604020202020204" pitchFamily="34" charset="0"/>
            </a:endParaRPr>
          </a:p>
          <a:p>
            <a:pPr defTabSz="914400" eaLnBrk="0" fontAlgn="base" hangingPunct="0">
              <a:spcBef>
                <a:spcPct val="0"/>
              </a:spcBef>
              <a:spcAft>
                <a:spcPts val="400"/>
              </a:spcAft>
              <a:defRPr/>
            </a:pPr>
            <a:r>
              <a:rPr lang="en-US" b="1" dirty="0">
                <a:solidFill>
                  <a:prstClr val="black"/>
                </a:solidFill>
                <a:latin typeface="Arial" panose="020B0604020202020204" pitchFamily="34" charset="0"/>
                <a:cs typeface="Arial" panose="020B0604020202020204" pitchFamily="34" charset="0"/>
              </a:rPr>
              <a:t>XXXXXXX</a:t>
            </a:r>
          </a:p>
          <a:p>
            <a:pPr defTabSz="914400" eaLnBrk="0" fontAlgn="base" hangingPunct="0">
              <a:spcBef>
                <a:spcPct val="0"/>
              </a:spcBef>
              <a:spcAft>
                <a:spcPts val="400"/>
              </a:spcAft>
              <a:defRPr/>
            </a:pPr>
            <a:endParaRPr lang="en-US" b="1" dirty="0">
              <a:solidFill>
                <a:prstClr val="black"/>
              </a:solidFill>
              <a:latin typeface="Arial" panose="020B0604020202020204" pitchFamily="34" charset="0"/>
              <a:cs typeface="Arial" panose="020B0604020202020204" pitchFamily="34" charset="0"/>
            </a:endParaRPr>
          </a:p>
          <a:p>
            <a:pPr defTabSz="914400" eaLnBrk="0" fontAlgn="base" hangingPunct="0">
              <a:spcBef>
                <a:spcPct val="0"/>
              </a:spcBef>
              <a:spcAft>
                <a:spcPct val="0"/>
              </a:spcAft>
              <a:defRPr/>
            </a:pPr>
            <a:r>
              <a:rPr lang="en-US" dirty="0">
                <a:solidFill>
                  <a:prstClr val="black"/>
                </a:solidFill>
                <a:latin typeface="Arial" panose="020B0604020202020204" pitchFamily="34" charset="0"/>
                <a:cs typeface="Arial" panose="020B0604020202020204" pitchFamily="34" charset="0"/>
              </a:rPr>
              <a:t> </a:t>
            </a:r>
          </a:p>
          <a:p>
            <a:endParaRPr lang="en-GB" dirty="0"/>
          </a:p>
        </p:txBody>
      </p:sp>
      <p:sp>
        <p:nvSpPr>
          <p:cNvPr id="4" name="Speech Bubble: Rectangle with Corners Rounded 3">
            <a:extLst>
              <a:ext uri="{FF2B5EF4-FFF2-40B4-BE49-F238E27FC236}">
                <a16:creationId xmlns:a16="http://schemas.microsoft.com/office/drawing/2014/main" id="{8DF464E2-3F8D-4489-D48B-ADF25CF0BA11}"/>
              </a:ext>
            </a:extLst>
          </p:cNvPr>
          <p:cNvSpPr/>
          <p:nvPr/>
        </p:nvSpPr>
        <p:spPr>
          <a:xfrm>
            <a:off x="7757546" y="1866258"/>
            <a:ext cx="2575175" cy="887441"/>
          </a:xfrm>
          <a:prstGeom prst="wedgeRoundRectCallout">
            <a:avLst>
              <a:gd name="adj1" fmla="val -51452"/>
              <a:gd name="adj2" fmla="val 87722"/>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endParaRPr lang="en-GB" sz="1300" dirty="0">
              <a:solidFill>
                <a:prstClr val="black"/>
              </a:solidFill>
              <a:latin typeface="Arial" panose="020B0604020202020204" pitchFamily="34" charset="0"/>
              <a:cs typeface="Arial" panose="020B0604020202020204" pitchFamily="34" charset="0"/>
            </a:endParaRPr>
          </a:p>
        </p:txBody>
      </p:sp>
      <p:sp>
        <p:nvSpPr>
          <p:cNvPr id="6" name="Speech Bubble: Rectangle with Corners Rounded 5">
            <a:extLst>
              <a:ext uri="{FF2B5EF4-FFF2-40B4-BE49-F238E27FC236}">
                <a16:creationId xmlns:a16="http://schemas.microsoft.com/office/drawing/2014/main" id="{304F6423-AEDA-19EA-9551-0B50350F7F36}"/>
              </a:ext>
            </a:extLst>
          </p:cNvPr>
          <p:cNvSpPr/>
          <p:nvPr/>
        </p:nvSpPr>
        <p:spPr>
          <a:xfrm>
            <a:off x="9182155" y="3058967"/>
            <a:ext cx="2575175" cy="887441"/>
          </a:xfrm>
          <a:prstGeom prst="wedgeRoundRectCallout">
            <a:avLst>
              <a:gd name="adj1" fmla="val -32926"/>
              <a:gd name="adj2" fmla="val 83989"/>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endParaRPr lang="en-GB" sz="1300" dirty="0">
              <a:solidFill>
                <a:prstClr val="black"/>
              </a:solidFill>
              <a:latin typeface="Arial" panose="020B0604020202020204" pitchFamily="34" charset="0"/>
              <a:cs typeface="Arial" panose="020B0604020202020204" pitchFamily="34" charset="0"/>
            </a:endParaRPr>
          </a:p>
        </p:txBody>
      </p:sp>
      <p:sp>
        <p:nvSpPr>
          <p:cNvPr id="7" name="Speech Bubble: Rectangle with Corners Rounded 6">
            <a:extLst>
              <a:ext uri="{FF2B5EF4-FFF2-40B4-BE49-F238E27FC236}">
                <a16:creationId xmlns:a16="http://schemas.microsoft.com/office/drawing/2014/main" id="{0576B586-92F9-72DF-3DD8-15C33FCF2176}"/>
              </a:ext>
            </a:extLst>
          </p:cNvPr>
          <p:cNvSpPr/>
          <p:nvPr/>
        </p:nvSpPr>
        <p:spPr>
          <a:xfrm>
            <a:off x="8674469" y="4987894"/>
            <a:ext cx="2575175" cy="887441"/>
          </a:xfrm>
          <a:prstGeom prst="wedgeRoundRectCallout">
            <a:avLst>
              <a:gd name="adj1" fmla="val -53511"/>
              <a:gd name="adj2" fmla="val 105642"/>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endParaRPr lang="en-GB" sz="1300" dirty="0">
              <a:solidFill>
                <a:prstClr val="black"/>
              </a:solidFill>
              <a:latin typeface="Arial" panose="020B0604020202020204" pitchFamily="34" charset="0"/>
              <a:cs typeface="Arial" panose="020B0604020202020204" pitchFamily="34" charset="0"/>
            </a:endParaRPr>
          </a:p>
        </p:txBody>
      </p:sp>
      <p:sp>
        <p:nvSpPr>
          <p:cNvPr id="8" name="Speech Bubble: Rectangle with Corners Rounded 7">
            <a:extLst>
              <a:ext uri="{FF2B5EF4-FFF2-40B4-BE49-F238E27FC236}">
                <a16:creationId xmlns:a16="http://schemas.microsoft.com/office/drawing/2014/main" id="{703A4E92-9EEA-D399-741D-8BDF01280E1A}"/>
              </a:ext>
            </a:extLst>
          </p:cNvPr>
          <p:cNvSpPr/>
          <p:nvPr/>
        </p:nvSpPr>
        <p:spPr>
          <a:xfrm>
            <a:off x="3811571" y="1280219"/>
            <a:ext cx="2575175" cy="887441"/>
          </a:xfrm>
          <a:prstGeom prst="wedgeRoundRectCallout">
            <a:avLst>
              <a:gd name="adj1" fmla="val 48383"/>
              <a:gd name="adj2" fmla="val 75029"/>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endParaRPr lang="en-GB" sz="1300" dirty="0">
              <a:solidFill>
                <a:prstClr val="black"/>
              </a:solidFill>
              <a:latin typeface="Arial" panose="020B0604020202020204" pitchFamily="34" charset="0"/>
              <a:cs typeface="Arial" panose="020B0604020202020204" pitchFamily="34" charset="0"/>
            </a:endParaRPr>
          </a:p>
        </p:txBody>
      </p:sp>
      <p:sp>
        <p:nvSpPr>
          <p:cNvPr id="10" name="Speech Bubble: Rectangle with Corners Rounded 9">
            <a:extLst>
              <a:ext uri="{FF2B5EF4-FFF2-40B4-BE49-F238E27FC236}">
                <a16:creationId xmlns:a16="http://schemas.microsoft.com/office/drawing/2014/main" id="{4B4374A8-3B20-CE5F-5FC1-85FE0FA76F08}"/>
              </a:ext>
            </a:extLst>
          </p:cNvPr>
          <p:cNvSpPr/>
          <p:nvPr/>
        </p:nvSpPr>
        <p:spPr>
          <a:xfrm>
            <a:off x="3401850" y="2985280"/>
            <a:ext cx="1547838" cy="778338"/>
          </a:xfrm>
          <a:prstGeom prst="wedgeRoundRectCallout">
            <a:avLst>
              <a:gd name="adj1" fmla="val -14946"/>
              <a:gd name="adj2" fmla="val 110380"/>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endParaRPr lang="en-GB" sz="1300" dirty="0">
              <a:solidFill>
                <a:prstClr val="black"/>
              </a:solidFill>
              <a:latin typeface="Arial" panose="020B0604020202020204" pitchFamily="34" charset="0"/>
              <a:cs typeface="Arial" panose="020B0604020202020204" pitchFamily="34" charset="0"/>
            </a:endParaRPr>
          </a:p>
        </p:txBody>
      </p:sp>
      <p:sp>
        <p:nvSpPr>
          <p:cNvPr id="11" name="Speech Bubble: Rectangle with Corners Rounded 10">
            <a:extLst>
              <a:ext uri="{FF2B5EF4-FFF2-40B4-BE49-F238E27FC236}">
                <a16:creationId xmlns:a16="http://schemas.microsoft.com/office/drawing/2014/main" id="{27643B50-3F9B-58F1-64C9-697E1C1AAEEB}"/>
              </a:ext>
            </a:extLst>
          </p:cNvPr>
          <p:cNvSpPr/>
          <p:nvPr/>
        </p:nvSpPr>
        <p:spPr>
          <a:xfrm>
            <a:off x="1811680" y="4896046"/>
            <a:ext cx="2575175" cy="887441"/>
          </a:xfrm>
          <a:prstGeom prst="wedgeRoundRectCallout">
            <a:avLst>
              <a:gd name="adj1" fmla="val 48383"/>
              <a:gd name="adj2" fmla="val 75029"/>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endParaRPr lang="en-GB" sz="1300" dirty="0">
              <a:solidFill>
                <a:prstClr val="black"/>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71209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P spid="4" grpId="0" animBg="1"/>
      <p:bldP spid="6" grpId="0" animBg="1"/>
      <p:bldP spid="7" grpId="0" animBg="1"/>
      <p:bldP spid="8" grpId="0" animBg="1"/>
      <p:bldP spid="10" grpId="0" animBg="1"/>
      <p:bldP spid="11"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4AE1CE-8DEB-AACE-0446-72C189D83D60}"/>
            </a:ext>
          </a:extLst>
        </p:cNvPr>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55D42552-05A7-AAA6-0270-D87A252332F4}"/>
              </a:ext>
            </a:extLst>
          </p:cNvPr>
          <p:cNvGraphicFramePr/>
          <p:nvPr>
            <p:extLst>
              <p:ext uri="{D42A27DB-BD31-4B8C-83A1-F6EECF244321}">
                <p14:modId xmlns:p14="http://schemas.microsoft.com/office/powerpoint/2010/main" val="3707590194"/>
              </p:ext>
            </p:extLst>
          </p:nvPr>
        </p:nvGraphicFramePr>
        <p:xfrm>
          <a:off x="3495392" y="2469063"/>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1">
            <a:extLst>
              <a:ext uri="{FF2B5EF4-FFF2-40B4-BE49-F238E27FC236}">
                <a16:creationId xmlns:a16="http://schemas.microsoft.com/office/drawing/2014/main" id="{6C875E1C-1BEE-03E4-0091-9A6C6FEA2FA5}"/>
              </a:ext>
            </a:extLst>
          </p:cNvPr>
          <p:cNvSpPr txBox="1"/>
          <p:nvPr/>
        </p:nvSpPr>
        <p:spPr>
          <a:xfrm>
            <a:off x="2316000" y="6103713"/>
            <a:ext cx="2171699" cy="369332"/>
          </a:xfrm>
          <a:prstGeom prst="rect">
            <a:avLst/>
          </a:prstGeom>
          <a:noFill/>
        </p:spPr>
        <p:txBody>
          <a:bodyPr wrap="square" rtlCol="0">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defTabSz="914400">
              <a:defRPr/>
            </a:pPr>
            <a:r>
              <a:rPr lang="cy-GB" dirty="0">
                <a:solidFill>
                  <a:prstClr val="black"/>
                </a:solidFill>
                <a:latin typeface="Arial" panose="020B0604020202020204" pitchFamily="34" charset="0"/>
                <a:hlinkClick r:id="rId8"/>
              </a:rPr>
              <a:t>Fideo </a:t>
            </a:r>
            <a:r>
              <a:rPr lang="cy-GB" dirty="0" err="1">
                <a:solidFill>
                  <a:prstClr val="black"/>
                </a:solidFill>
                <a:latin typeface="Arial" panose="020B0604020202020204" pitchFamily="34" charset="0"/>
                <a:hlinkClick r:id="rId8"/>
              </a:rPr>
              <a:t>hyfedreddau</a:t>
            </a:r>
            <a:endParaRPr lang="cy-GB" dirty="0">
              <a:solidFill>
                <a:prstClr val="black"/>
              </a:solidFill>
              <a:latin typeface="Arial" panose="020B0604020202020204" pitchFamily="34" charset="0"/>
            </a:endParaRPr>
          </a:p>
        </p:txBody>
      </p:sp>
      <p:sp>
        <p:nvSpPr>
          <p:cNvPr id="9" name="TextBox 8">
            <a:extLst>
              <a:ext uri="{FF2B5EF4-FFF2-40B4-BE49-F238E27FC236}">
                <a16:creationId xmlns:a16="http://schemas.microsoft.com/office/drawing/2014/main" id="{82E440DF-C800-0B51-60BB-1E713D2459EB}"/>
              </a:ext>
            </a:extLst>
          </p:cNvPr>
          <p:cNvSpPr txBox="1"/>
          <p:nvPr/>
        </p:nvSpPr>
        <p:spPr>
          <a:xfrm>
            <a:off x="6244086" y="711498"/>
            <a:ext cx="9143999" cy="5355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defTabSz="914400" fontAlgn="base">
              <a:lnSpc>
                <a:spcPct val="90000"/>
              </a:lnSpc>
              <a:spcBef>
                <a:spcPct val="0"/>
              </a:spcBef>
              <a:spcAft>
                <a:spcPts val="600"/>
              </a:spcAft>
              <a:defRPr/>
            </a:pPr>
            <a:r>
              <a:rPr lang="cy-GB" altLang="en-US" sz="3200" dirty="0">
                <a:solidFill>
                  <a:srgbClr val="0070C0"/>
                </a:solidFill>
                <a:latin typeface="Arial" panose="020B0604020202020204" pitchFamily="34" charset="0"/>
                <a:cs typeface="Arial" panose="020B0604020202020204" pitchFamily="34" charset="0"/>
              </a:rPr>
              <a:t>Hyfedreddau mathemategol</a:t>
            </a:r>
          </a:p>
        </p:txBody>
      </p:sp>
      <p:sp>
        <p:nvSpPr>
          <p:cNvPr id="3" name="TextBox 2">
            <a:extLst>
              <a:ext uri="{FF2B5EF4-FFF2-40B4-BE49-F238E27FC236}">
                <a16:creationId xmlns:a16="http://schemas.microsoft.com/office/drawing/2014/main" id="{C79BCE8C-3CBB-6EF3-452B-BCB221B736EF}"/>
              </a:ext>
            </a:extLst>
          </p:cNvPr>
          <p:cNvSpPr txBox="1"/>
          <p:nvPr/>
        </p:nvSpPr>
        <p:spPr>
          <a:xfrm>
            <a:off x="556591" y="2339009"/>
            <a:ext cx="3357318" cy="1874359"/>
          </a:xfrm>
          <a:prstGeom prst="rect">
            <a:avLst/>
          </a:prstGeom>
          <a:noFill/>
        </p:spPr>
        <p:txBody>
          <a:bodyPr wrap="square" rtlCol="0">
            <a:spAutoFit/>
          </a:bodyPr>
          <a:lstStyle/>
          <a:p>
            <a:pPr defTabSz="914400" fontAlgn="base">
              <a:lnSpc>
                <a:spcPct val="90000"/>
              </a:lnSpc>
              <a:spcBef>
                <a:spcPct val="0"/>
              </a:spcBef>
              <a:spcAft>
                <a:spcPts val="600"/>
              </a:spcAft>
              <a:defRPr/>
            </a:pPr>
            <a:r>
              <a:rPr lang="cy-GB" altLang="en-US" sz="3200" b="1" dirty="0">
                <a:solidFill>
                  <a:srgbClr val="0070C0"/>
                </a:solidFill>
                <a:latin typeface="Arial" panose="020B0604020202020204" pitchFamily="34" charset="0"/>
                <a:cs typeface="Arial" panose="020B0604020202020204" pitchFamily="34" charset="0"/>
              </a:rPr>
              <a:t>Gweithgaredd 3</a:t>
            </a:r>
          </a:p>
          <a:p>
            <a:pPr defTabSz="914400" eaLnBrk="0" fontAlgn="base" hangingPunct="0">
              <a:spcBef>
                <a:spcPct val="0"/>
              </a:spcBef>
              <a:spcAft>
                <a:spcPts val="400"/>
              </a:spcAft>
              <a:defRPr/>
            </a:pPr>
            <a:endParaRPr lang="cy-GB" b="1" dirty="0">
              <a:solidFill>
                <a:prstClr val="black"/>
              </a:solidFill>
              <a:latin typeface="Arial" panose="020B0604020202020204" pitchFamily="34" charset="0"/>
              <a:cs typeface="Arial" panose="020B0604020202020204" pitchFamily="34" charset="0"/>
            </a:endParaRPr>
          </a:p>
          <a:p>
            <a:pPr defTabSz="914400" eaLnBrk="0" fontAlgn="base" hangingPunct="0">
              <a:spcBef>
                <a:spcPct val="0"/>
              </a:spcBef>
              <a:spcAft>
                <a:spcPts val="400"/>
              </a:spcAft>
              <a:defRPr/>
            </a:pPr>
            <a:r>
              <a:rPr lang="cy-GB" b="1" dirty="0">
                <a:solidFill>
                  <a:prstClr val="black"/>
                </a:solidFill>
                <a:latin typeface="Arial" panose="020B0604020202020204" pitchFamily="34" charset="0"/>
                <a:cs typeface="Arial" panose="020B0604020202020204" pitchFamily="34" charset="0"/>
              </a:rPr>
              <a:t>XXXXXX</a:t>
            </a:r>
          </a:p>
          <a:p>
            <a:pPr defTabSz="914400" eaLnBrk="0" fontAlgn="base" hangingPunct="0">
              <a:spcBef>
                <a:spcPct val="0"/>
              </a:spcBef>
              <a:spcAft>
                <a:spcPts val="400"/>
              </a:spcAft>
              <a:defRPr/>
            </a:pPr>
            <a:endParaRPr lang="cy-GB" b="1" dirty="0">
              <a:solidFill>
                <a:prstClr val="black"/>
              </a:solidFill>
              <a:latin typeface="Arial" panose="020B0604020202020204" pitchFamily="34" charset="0"/>
              <a:cs typeface="Arial" panose="020B0604020202020204" pitchFamily="34" charset="0"/>
            </a:endParaRPr>
          </a:p>
          <a:p>
            <a:endParaRPr lang="en-GB" dirty="0"/>
          </a:p>
        </p:txBody>
      </p:sp>
      <p:sp>
        <p:nvSpPr>
          <p:cNvPr id="6" name="Speech Bubble: Rectangle with Corners Rounded 5">
            <a:extLst>
              <a:ext uri="{FF2B5EF4-FFF2-40B4-BE49-F238E27FC236}">
                <a16:creationId xmlns:a16="http://schemas.microsoft.com/office/drawing/2014/main" id="{EBEE1932-AE37-FA55-BB4D-2158C03AD0A5}"/>
              </a:ext>
            </a:extLst>
          </p:cNvPr>
          <p:cNvSpPr/>
          <p:nvPr/>
        </p:nvSpPr>
        <p:spPr>
          <a:xfrm>
            <a:off x="7757546" y="1866258"/>
            <a:ext cx="2575175" cy="887441"/>
          </a:xfrm>
          <a:prstGeom prst="wedgeRoundRectCallout">
            <a:avLst>
              <a:gd name="adj1" fmla="val -51452"/>
              <a:gd name="adj2" fmla="val 87722"/>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endParaRPr lang="en-GB" sz="1300" dirty="0">
              <a:solidFill>
                <a:prstClr val="black"/>
              </a:solidFill>
              <a:latin typeface="Arial" panose="020B0604020202020204" pitchFamily="34" charset="0"/>
              <a:cs typeface="Arial" panose="020B0604020202020204" pitchFamily="34" charset="0"/>
            </a:endParaRPr>
          </a:p>
        </p:txBody>
      </p:sp>
      <p:sp>
        <p:nvSpPr>
          <p:cNvPr id="7" name="Speech Bubble: Rectangle with Corners Rounded 6">
            <a:extLst>
              <a:ext uri="{FF2B5EF4-FFF2-40B4-BE49-F238E27FC236}">
                <a16:creationId xmlns:a16="http://schemas.microsoft.com/office/drawing/2014/main" id="{8288A573-DA19-8C7D-D704-88121EB9693A}"/>
              </a:ext>
            </a:extLst>
          </p:cNvPr>
          <p:cNvSpPr/>
          <p:nvPr/>
        </p:nvSpPr>
        <p:spPr>
          <a:xfrm>
            <a:off x="9182155" y="3058967"/>
            <a:ext cx="2575175" cy="887441"/>
          </a:xfrm>
          <a:prstGeom prst="wedgeRoundRectCallout">
            <a:avLst>
              <a:gd name="adj1" fmla="val -32926"/>
              <a:gd name="adj2" fmla="val 83989"/>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endParaRPr lang="en-GB" sz="1300" dirty="0">
              <a:solidFill>
                <a:prstClr val="black"/>
              </a:solidFill>
              <a:latin typeface="Arial" panose="020B0604020202020204" pitchFamily="34" charset="0"/>
              <a:cs typeface="Arial" panose="020B0604020202020204" pitchFamily="34" charset="0"/>
            </a:endParaRPr>
          </a:p>
        </p:txBody>
      </p:sp>
      <p:sp>
        <p:nvSpPr>
          <p:cNvPr id="8" name="Speech Bubble: Rectangle with Corners Rounded 7">
            <a:extLst>
              <a:ext uri="{FF2B5EF4-FFF2-40B4-BE49-F238E27FC236}">
                <a16:creationId xmlns:a16="http://schemas.microsoft.com/office/drawing/2014/main" id="{80CDA5A2-3518-DB9E-7728-C5D5B4F5557B}"/>
              </a:ext>
            </a:extLst>
          </p:cNvPr>
          <p:cNvSpPr/>
          <p:nvPr/>
        </p:nvSpPr>
        <p:spPr>
          <a:xfrm>
            <a:off x="8674469" y="4987894"/>
            <a:ext cx="2575175" cy="887441"/>
          </a:xfrm>
          <a:prstGeom prst="wedgeRoundRectCallout">
            <a:avLst>
              <a:gd name="adj1" fmla="val -53511"/>
              <a:gd name="adj2" fmla="val 105642"/>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endParaRPr lang="en-GB" sz="1300" dirty="0">
              <a:solidFill>
                <a:prstClr val="black"/>
              </a:solidFill>
              <a:latin typeface="Arial" panose="020B0604020202020204" pitchFamily="34" charset="0"/>
              <a:cs typeface="Arial" panose="020B0604020202020204" pitchFamily="34" charset="0"/>
            </a:endParaRPr>
          </a:p>
        </p:txBody>
      </p:sp>
      <p:sp>
        <p:nvSpPr>
          <p:cNvPr id="10" name="Speech Bubble: Rectangle with Corners Rounded 9">
            <a:extLst>
              <a:ext uri="{FF2B5EF4-FFF2-40B4-BE49-F238E27FC236}">
                <a16:creationId xmlns:a16="http://schemas.microsoft.com/office/drawing/2014/main" id="{6C56BE2B-FCB4-05EF-44A8-9E5CD5BAF270}"/>
              </a:ext>
            </a:extLst>
          </p:cNvPr>
          <p:cNvSpPr/>
          <p:nvPr/>
        </p:nvSpPr>
        <p:spPr>
          <a:xfrm>
            <a:off x="3811571" y="1280219"/>
            <a:ext cx="2575175" cy="887441"/>
          </a:xfrm>
          <a:prstGeom prst="wedgeRoundRectCallout">
            <a:avLst>
              <a:gd name="adj1" fmla="val 48383"/>
              <a:gd name="adj2" fmla="val 75029"/>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endParaRPr lang="en-GB" sz="1300" dirty="0">
              <a:solidFill>
                <a:prstClr val="black"/>
              </a:solidFill>
              <a:latin typeface="Arial" panose="020B0604020202020204" pitchFamily="34" charset="0"/>
              <a:cs typeface="Arial" panose="020B0604020202020204" pitchFamily="34" charset="0"/>
            </a:endParaRPr>
          </a:p>
        </p:txBody>
      </p:sp>
      <p:sp>
        <p:nvSpPr>
          <p:cNvPr id="11" name="Speech Bubble: Rectangle with Corners Rounded 10">
            <a:extLst>
              <a:ext uri="{FF2B5EF4-FFF2-40B4-BE49-F238E27FC236}">
                <a16:creationId xmlns:a16="http://schemas.microsoft.com/office/drawing/2014/main" id="{AC814D22-04AB-66E0-4BA5-D52785739D47}"/>
              </a:ext>
            </a:extLst>
          </p:cNvPr>
          <p:cNvSpPr/>
          <p:nvPr/>
        </p:nvSpPr>
        <p:spPr>
          <a:xfrm>
            <a:off x="3401850" y="2985280"/>
            <a:ext cx="1547838" cy="778338"/>
          </a:xfrm>
          <a:prstGeom prst="wedgeRoundRectCallout">
            <a:avLst>
              <a:gd name="adj1" fmla="val -14946"/>
              <a:gd name="adj2" fmla="val 110380"/>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endParaRPr lang="en-GB" sz="1300" dirty="0">
              <a:solidFill>
                <a:prstClr val="black"/>
              </a:solidFill>
              <a:latin typeface="Arial" panose="020B0604020202020204" pitchFamily="34" charset="0"/>
              <a:cs typeface="Arial" panose="020B0604020202020204" pitchFamily="34" charset="0"/>
            </a:endParaRPr>
          </a:p>
        </p:txBody>
      </p:sp>
      <p:sp>
        <p:nvSpPr>
          <p:cNvPr id="12" name="Speech Bubble: Rectangle with Corners Rounded 11">
            <a:extLst>
              <a:ext uri="{FF2B5EF4-FFF2-40B4-BE49-F238E27FC236}">
                <a16:creationId xmlns:a16="http://schemas.microsoft.com/office/drawing/2014/main" id="{AF657E70-9E8F-E481-49A5-E407A3A65131}"/>
              </a:ext>
            </a:extLst>
          </p:cNvPr>
          <p:cNvSpPr/>
          <p:nvPr/>
        </p:nvSpPr>
        <p:spPr>
          <a:xfrm>
            <a:off x="1983508" y="4914869"/>
            <a:ext cx="2575175" cy="887441"/>
          </a:xfrm>
          <a:prstGeom prst="wedgeRoundRectCallout">
            <a:avLst>
              <a:gd name="adj1" fmla="val 48383"/>
              <a:gd name="adj2" fmla="val 75029"/>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defRPr/>
            </a:pPr>
            <a:endParaRPr lang="en-GB" sz="1300" dirty="0">
              <a:solidFill>
                <a:prstClr val="black"/>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35772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P spid="6" grpId="0" animBg="1"/>
      <p:bldP spid="7" grpId="0" animBg="1"/>
      <p:bldP spid="8" grpId="0" animBg="1"/>
      <p:bldP spid="10" grpId="0" animBg="1"/>
      <p:bldP spid="11" grpId="0" animBg="1"/>
      <p:bldP spid="12"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397983-E35E-C782-D288-EAE07CCD9116}"/>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6EB8EF85-6432-DC0A-C695-88AD6759C471}"/>
              </a:ext>
            </a:extLst>
          </p:cNvPr>
          <p:cNvPicPr>
            <a:picLocks noChangeAspect="1"/>
          </p:cNvPicPr>
          <p:nvPr/>
        </p:nvPicPr>
        <p:blipFill>
          <a:blip r:embed="rId3"/>
          <a:srcRect l="29333" t="17445" r="30815" b="22666"/>
          <a:stretch>
            <a:fillRect/>
          </a:stretch>
        </p:blipFill>
        <p:spPr>
          <a:xfrm>
            <a:off x="2632710" y="119626"/>
            <a:ext cx="6926580" cy="6939454"/>
          </a:xfrm>
          <a:prstGeom prst="rect">
            <a:avLst/>
          </a:prstGeom>
        </p:spPr>
      </p:pic>
    </p:spTree>
    <p:extLst>
      <p:ext uri="{BB962C8B-B14F-4D97-AF65-F5344CB8AC3E}">
        <p14:creationId xmlns:p14="http://schemas.microsoft.com/office/powerpoint/2010/main" val="358265261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D938434-E461-769D-690D-8198DE731183}"/>
              </a:ext>
            </a:extLst>
          </p:cNvPr>
          <p:cNvPicPr>
            <a:picLocks noChangeAspect="1"/>
          </p:cNvPicPr>
          <p:nvPr/>
        </p:nvPicPr>
        <p:blipFill>
          <a:blip r:embed="rId2"/>
          <a:srcRect l="23407" t="17778" r="23333" b="5111"/>
          <a:stretch>
            <a:fillRect/>
          </a:stretch>
        </p:blipFill>
        <p:spPr>
          <a:xfrm>
            <a:off x="2194560" y="93877"/>
            <a:ext cx="7147560" cy="6899035"/>
          </a:xfrm>
          <a:prstGeom prst="rect">
            <a:avLst/>
          </a:prstGeom>
        </p:spPr>
      </p:pic>
    </p:spTree>
    <p:extLst>
      <p:ext uri="{BB962C8B-B14F-4D97-AF65-F5344CB8AC3E}">
        <p14:creationId xmlns:p14="http://schemas.microsoft.com/office/powerpoint/2010/main" val="271663923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8F6ECAA-CF76-C94B-345D-937FDEAFA217}"/>
              </a:ext>
            </a:extLst>
          </p:cNvPr>
          <p:cNvPicPr>
            <a:picLocks noChangeAspect="1"/>
          </p:cNvPicPr>
          <p:nvPr/>
        </p:nvPicPr>
        <p:blipFill>
          <a:blip r:embed="rId2"/>
          <a:srcRect l="23629" t="57111" r="24148" b="7444"/>
          <a:stretch>
            <a:fillRect/>
          </a:stretch>
        </p:blipFill>
        <p:spPr>
          <a:xfrm>
            <a:off x="201608" y="807720"/>
            <a:ext cx="11990392" cy="5425440"/>
          </a:xfrm>
          <a:prstGeom prst="rect">
            <a:avLst/>
          </a:prstGeom>
        </p:spPr>
      </p:pic>
    </p:spTree>
    <p:extLst>
      <p:ext uri="{BB962C8B-B14F-4D97-AF65-F5344CB8AC3E}">
        <p14:creationId xmlns:p14="http://schemas.microsoft.com/office/powerpoint/2010/main" val="317121685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BBAA68D-D59B-489D-DE6D-69FBA13FC724}"/>
              </a:ext>
            </a:extLst>
          </p:cNvPr>
          <p:cNvPicPr>
            <a:picLocks noChangeAspect="1"/>
          </p:cNvPicPr>
          <p:nvPr/>
        </p:nvPicPr>
        <p:blipFill>
          <a:blip r:embed="rId2"/>
          <a:srcRect l="29704" t="67556" r="31481" b="6888"/>
          <a:stretch>
            <a:fillRect/>
          </a:stretch>
        </p:blipFill>
        <p:spPr>
          <a:xfrm>
            <a:off x="89320" y="594360"/>
            <a:ext cx="12013360" cy="5273040"/>
          </a:xfrm>
          <a:prstGeom prst="rect">
            <a:avLst/>
          </a:prstGeom>
        </p:spPr>
      </p:pic>
    </p:spTree>
    <p:extLst>
      <p:ext uri="{BB962C8B-B14F-4D97-AF65-F5344CB8AC3E}">
        <p14:creationId xmlns:p14="http://schemas.microsoft.com/office/powerpoint/2010/main" val="3943580459"/>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C4220D"/>
      </a:accent1>
      <a:accent2>
        <a:srgbClr val="EB7712"/>
      </a:accent2>
      <a:accent3>
        <a:srgbClr val="ECBD31"/>
      </a:accent3>
      <a:accent4>
        <a:srgbClr val="92CE4A"/>
      </a:accent4>
      <a:accent5>
        <a:srgbClr val="50CFB4"/>
      </a:accent5>
      <a:accent6>
        <a:srgbClr val="0D8EC5"/>
      </a:accent6>
      <a:hlink>
        <a:srgbClr val="EA5A0C"/>
      </a:hlink>
      <a:folHlink>
        <a:srgbClr val="F09D3A"/>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FE1EB5C7-81A8-4CBA-AE6E-B3BF73DC389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95a96852-b131-4598-b7ec-a8e94bbe3ddd">
      <Terms xmlns="http://schemas.microsoft.com/office/infopath/2007/PartnerControls"/>
    </lcf76f155ced4ddcb4097134ff3c332f>
    <TaxCatchAll xmlns="f8d1b9f2-fed3-4e8f-8f36-1fbf8a3a319c"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1D3DB7307EE1944BCC16F12556F44EF" ma:contentTypeVersion="18" ma:contentTypeDescription="Create a new document." ma:contentTypeScope="" ma:versionID="5f0061aa8fc5c276107cf472b1be15ea">
  <xsd:schema xmlns:xsd="http://www.w3.org/2001/XMLSchema" xmlns:xs="http://www.w3.org/2001/XMLSchema" xmlns:p="http://schemas.microsoft.com/office/2006/metadata/properties" xmlns:ns2="95a96852-b131-4598-b7ec-a8e94bbe3ddd" xmlns:ns3="f8d1b9f2-fed3-4e8f-8f36-1fbf8a3a319c" targetNamespace="http://schemas.microsoft.com/office/2006/metadata/properties" ma:root="true" ma:fieldsID="79bb1e35548f9354610d1e94aef88623" ns2:_="" ns3:_="">
    <xsd:import namespace="95a96852-b131-4598-b7ec-a8e94bbe3ddd"/>
    <xsd:import namespace="f8d1b9f2-fed3-4e8f-8f36-1fbf8a3a319c"/>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LengthInSeconds" minOccurs="0"/>
                <xsd:element ref="ns2:MediaServiceOCR" minOccurs="0"/>
                <xsd:element ref="ns2:MediaServiceGenerationTime" minOccurs="0"/>
                <xsd:element ref="ns2:MediaServiceEventHashCode" minOccurs="0"/>
                <xsd:element ref="ns2:MediaServiceLocation" minOccurs="0"/>
                <xsd:element ref="ns2:lcf76f155ced4ddcb4097134ff3c332f" minOccurs="0"/>
                <xsd:element ref="ns3:TaxCatchAll"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5a96852-b131-4598-b7ec-a8e94bbe3dd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8d1b9f2-fed3-4e8f-8f36-1fbf8a3a319c"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3532b16b-532d-47ef-85bd-2bce07a7bb0a}" ma:internalName="TaxCatchAll" ma:showField="CatchAllData" ma:web="f8d1b9f2-fed3-4e8f-8f36-1fbf8a3a319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0BEB954-4024-4CCF-A9D6-4C00FDC028D9}">
  <ds:schemaRefs>
    <ds:schemaRef ds:uri="http://schemas.microsoft.com/sharepoint/v3/contenttype/forms"/>
  </ds:schemaRefs>
</ds:datastoreItem>
</file>

<file path=customXml/itemProps2.xml><?xml version="1.0" encoding="utf-8"?>
<ds:datastoreItem xmlns:ds="http://schemas.openxmlformats.org/officeDocument/2006/customXml" ds:itemID="{4710EE66-8707-456F-8F2E-091D581CB030}">
  <ds:schemaRefs>
    <ds:schemaRef ds:uri="http://schemas.microsoft.com/office/infopath/2007/PartnerControls"/>
    <ds:schemaRef ds:uri="http://www.w3.org/XML/1998/namespace"/>
    <ds:schemaRef ds:uri="http://schemas.microsoft.com/office/2006/metadata/properties"/>
    <ds:schemaRef ds:uri="http://purl.org/dc/elements/1.1/"/>
    <ds:schemaRef ds:uri="http://schemas.microsoft.com/office/2006/documentManagement/types"/>
    <ds:schemaRef ds:uri="http://schemas.openxmlformats.org/package/2006/metadata/core-properties"/>
    <ds:schemaRef ds:uri="http://purl.org/dc/dcmitype/"/>
    <ds:schemaRef ds:uri="f8d1b9f2-fed3-4e8f-8f36-1fbf8a3a319c"/>
    <ds:schemaRef ds:uri="95a96852-b131-4598-b7ec-a8e94bbe3ddd"/>
    <ds:schemaRef ds:uri="http://purl.org/dc/terms/"/>
  </ds:schemaRefs>
</ds:datastoreItem>
</file>

<file path=customXml/itemProps3.xml><?xml version="1.0" encoding="utf-8"?>
<ds:datastoreItem xmlns:ds="http://schemas.openxmlformats.org/officeDocument/2006/customXml" ds:itemID="{9FB0D594-1466-493E-AFB2-9F6EFFD5CDF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5a96852-b131-4598-b7ec-a8e94bbe3ddd"/>
    <ds:schemaRef ds:uri="f8d1b9f2-fed3-4e8f-8f36-1fbf8a3a319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5685</Words>
  <Application>Microsoft Office PowerPoint</Application>
  <PresentationFormat>Widescreen</PresentationFormat>
  <Paragraphs>492</Paragraphs>
  <Slides>50</Slides>
  <Notes>34</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50</vt:i4>
      </vt:variant>
    </vt:vector>
  </HeadingPairs>
  <TitlesOfParts>
    <vt:vector size="59" baseType="lpstr">
      <vt:lpstr>Arial,Sans-Serif</vt:lpstr>
      <vt:lpstr>inherit</vt:lpstr>
      <vt:lpstr>arial</vt:lpstr>
      <vt:lpstr>arial</vt:lpstr>
      <vt:lpstr>Calibri</vt:lpstr>
      <vt:lpstr>Calibri Light</vt:lpstr>
      <vt:lpstr>Century Gothic</vt:lpstr>
      <vt:lpstr>Vapor Trail</vt:lpstr>
      <vt:lpstr>Office Theme</vt:lpstr>
      <vt:lpstr>PowerPoint Presentation</vt:lpstr>
      <vt:lpstr>PowerPoint Presentation</vt:lpstr>
      <vt:lpstr>PowerPoint Presentation</vt:lpstr>
      <vt:lpstr>PowerPoint Presentation</vt:lpstr>
      <vt:lpstr>Cwricwlwm I gymru Curriculum for wales </vt:lpstr>
      <vt:lpstr>PowerPoint Presentation</vt:lpstr>
      <vt:lpstr>Pedwar DIBEN/Four Purposes</vt:lpstr>
      <vt:lpstr>ambitious, capable learners who: </vt:lpstr>
      <vt:lpstr>ddysgwyr uchelgeisiol, galluog sy’n: </vt:lpstr>
      <vt:lpstr>enterprising, creative contributors who: </vt:lpstr>
      <vt:lpstr>gyfranwyr mentrus, creadigol sy’n: </vt:lpstr>
      <vt:lpstr>ethical, informed citizens who: </vt:lpstr>
      <vt:lpstr>ddinasyddion egwyddorol, gwybodus sy’n: </vt:lpstr>
      <vt:lpstr> healthy, confident individuals who: </vt:lpstr>
      <vt:lpstr> yn unigolion iach, hyderus sydd: </vt:lpstr>
      <vt:lpstr>curriculum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Activity 3</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Curriculum 2022</dc:title>
  <dc:creator/>
  <cp:lastModifiedBy/>
  <cp:revision>840</cp:revision>
  <dcterms:created xsi:type="dcterms:W3CDTF">2020-09-01T19:20:12Z</dcterms:created>
  <dcterms:modified xsi:type="dcterms:W3CDTF">2025-09-08T09:11:34Z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0x010100E1D3DB7307EE1944BCC16F12556F44EF</vt:lpwstr>
  </property>
  <property fmtid="{D5CDD505-2E9C-101B-9397-08002B2CF9AE}" pid="3" name="MediaServiceImageTags">
    <vt:lpwstr/>
  </property>
</Properties>
</file>