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4"/>
  </p:notesMasterIdLst>
  <p:sldIdLst>
    <p:sldId id="256" r:id="rId2"/>
    <p:sldId id="336" r:id="rId3"/>
    <p:sldId id="337" r:id="rId4"/>
    <p:sldId id="338" r:id="rId5"/>
    <p:sldId id="339" r:id="rId6"/>
    <p:sldId id="342" r:id="rId7"/>
    <p:sldId id="343" r:id="rId8"/>
    <p:sldId id="344" r:id="rId9"/>
    <p:sldId id="345" r:id="rId10"/>
    <p:sldId id="346" r:id="rId11"/>
    <p:sldId id="347" r:id="rId12"/>
    <p:sldId id="348" r:id="rId13"/>
    <p:sldId id="349" r:id="rId14"/>
    <p:sldId id="351" r:id="rId15"/>
    <p:sldId id="353" r:id="rId16"/>
    <p:sldId id="354" r:id="rId17"/>
    <p:sldId id="355" r:id="rId18"/>
    <p:sldId id="356" r:id="rId19"/>
    <p:sldId id="357" r:id="rId20"/>
    <p:sldId id="358" r:id="rId21"/>
    <p:sldId id="362" r:id="rId22"/>
    <p:sldId id="30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5/9/2026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5400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698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8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7.emf"/><Relationship Id="rId4" Type="http://schemas.openxmlformats.org/officeDocument/2006/relationships/oleObject" Target="../embeddings/oleObject6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9 – Classification Analysis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sz="2800" dirty="0"/>
              <a:t>Process of Classification</a:t>
            </a:r>
            <a:endParaRPr lang="en-GB" sz="2800" dirty="0">
              <a:ea typeface="SimSun" pitchFamily="2" charset="-122"/>
            </a:endParaRPr>
          </a:p>
          <a:p>
            <a:pPr marL="284163" indent="-284163"/>
            <a:r>
              <a:rPr lang="en-GB" sz="2800" dirty="0">
                <a:ea typeface="SimSun" pitchFamily="2" charset="-122"/>
              </a:rPr>
              <a:t>Decision Tree Approach for Classification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ID3 Algorithm 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Evaluating Performance of Decision Trees 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Decision Tree Induction in </a:t>
            </a:r>
            <a:r>
              <a:rPr lang="en-GB" sz="2800" dirty="0" err="1">
                <a:ea typeface="SimSun" pitchFamily="2" charset="-122"/>
              </a:rPr>
              <a:t>Weka</a:t>
            </a:r>
            <a:endParaRPr lang="en-GB" sz="2800" dirty="0">
              <a:ea typeface="SimSun" pitchFamily="2" charset="-122"/>
            </a:endParaRPr>
          </a:p>
        </p:txBody>
      </p:sp>
      <p:sp>
        <p:nvSpPr>
          <p:cNvPr id="13314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857418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600" b="1"/>
              <a:t>Training, Validation and Testing Examples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Process of Classification</a:t>
            </a:r>
          </a:p>
        </p:txBody>
      </p:sp>
      <p:grpSp>
        <p:nvGrpSpPr>
          <p:cNvPr id="2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2658055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/>
              <a:t>Influential Factors for a Good Model</a:t>
            </a:r>
          </a:p>
          <a:p>
            <a:pPr marL="628650" lvl="1" indent="-361950"/>
            <a:r>
              <a:rPr lang="en-GB" altLang="zh-CN" sz="2400" dirty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Ease of interpreting decisions by the classification model</a:t>
            </a:r>
            <a:endParaRPr lang="en-GB" b="1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Process of Classification</a:t>
            </a:r>
          </a:p>
        </p:txBody>
      </p:sp>
    </p:spTree>
    <p:extLst>
      <p:ext uri="{BB962C8B-B14F-4D97-AF65-F5344CB8AC3E}">
        <p14:creationId xmlns:p14="http://schemas.microsoft.com/office/powerpoint/2010/main" val="4162163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aim of classification is to put a new data item into a previously-defined cluster (or category)</a:t>
            </a:r>
          </a:p>
          <a:p>
            <a:r>
              <a:rPr lang="en-GB" dirty="0"/>
              <a:t>There are two main approaches for doing this – decision trees and rule sets</a:t>
            </a:r>
          </a:p>
          <a:p>
            <a:r>
              <a:rPr lang="en-GB" dirty="0"/>
              <a:t>Decision trees divide data at a node in some manner</a:t>
            </a:r>
          </a:p>
          <a:p>
            <a:pPr lvl="1"/>
            <a:r>
              <a:rPr lang="en-GB" dirty="0"/>
              <a:t>Most commonly this is by comparing the value of a specified attribute with a constant (parallel to one axis)</a:t>
            </a:r>
          </a:p>
          <a:p>
            <a:pPr lvl="1"/>
            <a:r>
              <a:rPr lang="en-GB" dirty="0"/>
              <a:t>Less commonly, multiple attributes can be compared with more complex functions (oblique or not parallel to an axis)</a:t>
            </a:r>
          </a:p>
          <a:p>
            <a:pPr lvl="1"/>
            <a:r>
              <a:rPr lang="en-GB" dirty="0"/>
              <a:t>Highly complex decision trees may use parallel splits at some nodes and oblique splits at others</a:t>
            </a:r>
          </a:p>
          <a:p>
            <a:r>
              <a:rPr lang="en-GB" dirty="0"/>
              <a:t>Trees are generally used to predict categories but can be used to predict the mean value for a numerical quantity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Decision Trees</a:t>
            </a:r>
          </a:p>
        </p:txBody>
      </p:sp>
    </p:spTree>
    <p:extLst>
      <p:ext uri="{BB962C8B-B14F-4D97-AF65-F5344CB8AC3E}">
        <p14:creationId xmlns:p14="http://schemas.microsoft.com/office/powerpoint/2010/main" val="4095253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73050" indent="-273050"/>
            <a:r>
              <a:rPr lang="en-GB" sz="2800" b="1" dirty="0"/>
              <a:t>Many algorithms available</a:t>
            </a:r>
          </a:p>
          <a:p>
            <a:pPr marL="622300" lvl="1" indent="-349250"/>
            <a:r>
              <a:rPr lang="en-GB" sz="2400" dirty="0"/>
              <a:t> ID3 (only work for categorical attributes)</a:t>
            </a:r>
          </a:p>
          <a:p>
            <a:pPr marL="622300" lvl="1" indent="-349250"/>
            <a:r>
              <a:rPr lang="en-GB" sz="2400" dirty="0"/>
              <a:t>J48 (Java implementation of C4.5)</a:t>
            </a:r>
          </a:p>
          <a:p>
            <a:pPr marL="622300" lvl="1" indent="-349250"/>
            <a:r>
              <a:rPr lang="en-GB" sz="2400" dirty="0" err="1"/>
              <a:t>RandomTree</a:t>
            </a:r>
            <a:r>
              <a:rPr lang="en-GB" sz="2400" dirty="0"/>
              <a:t> (with K attributes)</a:t>
            </a:r>
          </a:p>
          <a:p>
            <a:pPr marL="622300" lvl="1" indent="-349250"/>
            <a:r>
              <a:rPr lang="en-GB" sz="2400" dirty="0" err="1"/>
              <a:t>RandomForest</a:t>
            </a:r>
            <a:r>
              <a:rPr lang="en-GB" sz="2400" dirty="0"/>
              <a:t> (a forest of random trees)</a:t>
            </a:r>
          </a:p>
          <a:p>
            <a:pPr marL="622300" lvl="1" indent="-349250"/>
            <a:r>
              <a:rPr lang="en-GB" sz="2400" dirty="0" err="1"/>
              <a:t>REPTree</a:t>
            </a:r>
            <a:r>
              <a:rPr lang="en-GB" sz="2400" dirty="0"/>
              <a:t> (regression tree with reduced error pruning)</a:t>
            </a:r>
          </a:p>
          <a:p>
            <a:pPr marL="622300" lvl="1" indent="-349250"/>
            <a:r>
              <a:rPr lang="en-GB" sz="2400" dirty="0" err="1"/>
              <a:t>BFTree</a:t>
            </a:r>
            <a:r>
              <a:rPr lang="en-GB" sz="2400" dirty="0"/>
              <a:t> (best-first tree, using Gain or </a:t>
            </a:r>
            <a:r>
              <a:rPr lang="en-GB" sz="2400" dirty="0" err="1"/>
              <a:t>Gini</a:t>
            </a:r>
            <a:r>
              <a:rPr lang="en-GB" sz="2400" dirty="0"/>
              <a:t>)</a:t>
            </a:r>
          </a:p>
          <a:p>
            <a:pPr marL="622300" lvl="1" indent="-349250"/>
            <a:r>
              <a:rPr lang="en-GB" sz="2400" dirty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/>
              <a:t>SimpleCart</a:t>
            </a:r>
            <a:r>
              <a:rPr lang="en-GB" sz="2400" dirty="0"/>
              <a:t> (CART with cost-complexity pruning)</a:t>
            </a:r>
          </a:p>
          <a:p>
            <a:pPr marL="622300" lvl="1" indent="-349250"/>
            <a:endParaRPr lang="en-GB" sz="2400" dirty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Decision Trees in </a:t>
            </a:r>
            <a:r>
              <a:rPr lang="en-GB" sz="3200" b="1" dirty="0" err="1"/>
              <a:t>Weka</a:t>
            </a:r>
            <a:endParaRPr lang="en-GB" sz="3200" b="1" dirty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50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480587" imgH="2872741" progId="Excel.Sheet.8">
                  <p:embed/>
                </p:oleObj>
              </mc:Choice>
              <mc:Fallback>
                <p:oleObj name="Worksheet" r:id="rId2" imgW="4480587" imgH="2872741" progId="Excel.Sheet.8">
                  <p:embed/>
                  <p:pic>
                    <p:nvPicPr>
                      <p:cNvPr id="1026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2413" y="2195513"/>
                        <a:ext cx="4083050" cy="279241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latin typeface="Helvetica" pitchFamily="34" charset="0"/>
                </a:rPr>
                <a:t>Wind</a:t>
              </a:r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0818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/>
              <a:t>Algorithm Illustration</a:t>
            </a:r>
          </a:p>
          <a:p>
            <a:pPr marL="285750" indent="-285750"/>
            <a:endParaRPr lang="en-GB" dirty="0"/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ID3 Algorithm</a:t>
            </a:r>
            <a:endParaRPr lang="en-GB" sz="320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850900" y="1789113"/>
          <a:ext cx="3792538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2872741" progId="Excel.Sheet.8">
                  <p:embed/>
                </p:oleObj>
              </mc:Choice>
              <mc:Fallback>
                <p:oleObj name="Worksheet" r:id="rId2" imgW="4160545" imgH="2872741" progId="Excel.Sheet.8">
                  <p:embed/>
                  <p:pic>
                    <p:nvPicPr>
                      <p:cNvPr id="205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0900" y="1789113"/>
                        <a:ext cx="3792538" cy="2792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1187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" name="Group 161"/>
          <p:cNvGrpSpPr>
            <a:grpSpLocks/>
          </p:cNvGrpSpPr>
          <p:nvPr/>
        </p:nvGrpSpPr>
        <p:grpSpPr bwMode="auto">
          <a:xfrm>
            <a:off x="5638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2484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593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/>
              <a:t>Algorithm Illustration</a:t>
            </a:r>
          </a:p>
          <a:p>
            <a:pPr marL="285750" indent="-285750"/>
            <a:endParaRPr lang="en-GB" dirty="0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ID3 Algorithm</a:t>
            </a:r>
            <a:endParaRPr lang="en-GB" sz="3200"/>
          </a:p>
        </p:txBody>
      </p:sp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1062038" y="1844675"/>
            <a:ext cx="3581400" cy="1568450"/>
            <a:chOff x="480" y="1164"/>
            <a:chExt cx="2256" cy="852"/>
          </a:xfrm>
        </p:grpSpPr>
        <p:graphicFrame>
          <p:nvGraphicFramePr>
            <p:cNvPr id="3074" name="Object 2"/>
            <p:cNvGraphicFramePr>
              <a:graphicFrameLocks noChangeAspect="1"/>
            </p:cNvGraphicFramePr>
            <p:nvPr/>
          </p:nvGraphicFramePr>
          <p:xfrm>
            <a:off x="540" y="138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Worksheet" r:id="rId2" imgW="3078000" imgH="1029240" progId="Excel.Sheet.8">
                    <p:embed/>
                  </p:oleObj>
                </mc:Choice>
                <mc:Fallback>
                  <p:oleObj name="Worksheet" r:id="rId2" imgW="3078000" imgH="1029240" progId="Excel.Sheet.8">
                    <p:embed/>
                    <p:pic>
                      <p:nvPicPr>
                        <p:cNvPr id="3074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40" y="138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113" name="Text Box 6"/>
            <p:cNvSpPr txBox="1">
              <a:spLocks noChangeArrowheads="1"/>
            </p:cNvSpPr>
            <p:nvPr/>
          </p:nvSpPr>
          <p:spPr bwMode="auto">
            <a:xfrm>
              <a:off x="480" y="116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Set(outlook=sunny)</a:t>
              </a:r>
            </a:p>
          </p:txBody>
        </p:sp>
      </p:grp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116013" y="3933825"/>
            <a:ext cx="2897187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0.571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Gain(Humidity) = 0.971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0.020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Humidity is chosen as the root.</a:t>
            </a:r>
          </a:p>
        </p:txBody>
      </p:sp>
      <p:sp>
        <p:nvSpPr>
          <p:cNvPr id="3079" name="AutoShape 31"/>
          <p:cNvSpPr>
            <a:spLocks noChangeArrowheads="1"/>
          </p:cNvSpPr>
          <p:nvPr/>
        </p:nvSpPr>
        <p:spPr bwMode="auto">
          <a:xfrm>
            <a:off x="2514600" y="3500438"/>
            <a:ext cx="257175" cy="309562"/>
          </a:xfrm>
          <a:prstGeom prst="downArrow">
            <a:avLst>
              <a:gd name="adj1" fmla="val 50000"/>
              <a:gd name="adj2" fmla="val 5844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47"/>
          <p:cNvGrpSpPr>
            <a:grpSpLocks/>
          </p:cNvGrpSpPr>
          <p:nvPr/>
        </p:nvGrpSpPr>
        <p:grpSpPr bwMode="auto">
          <a:xfrm>
            <a:off x="5219700" y="2606675"/>
            <a:ext cx="3276600" cy="1812925"/>
            <a:chOff x="3216" y="1392"/>
            <a:chExt cx="2064" cy="1142"/>
          </a:xfrm>
        </p:grpSpPr>
        <p:sp>
          <p:nvSpPr>
            <p:cNvPr id="3081" name="Line 45"/>
            <p:cNvSpPr>
              <a:spLocks noChangeShapeType="1"/>
            </p:cNvSpPr>
            <p:nvPr/>
          </p:nvSpPr>
          <p:spPr bwMode="auto">
            <a:xfrm>
              <a:off x="3840" y="2112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2" name="Line 43"/>
            <p:cNvSpPr>
              <a:spLocks noChangeShapeType="1"/>
            </p:cNvSpPr>
            <p:nvPr/>
          </p:nvSpPr>
          <p:spPr bwMode="auto">
            <a:xfrm flipH="1">
              <a:off x="3360" y="2112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3" name="Rectangle 10"/>
            <p:cNvSpPr>
              <a:spLocks noChangeArrowheads="1"/>
            </p:cNvSpPr>
            <p:nvPr/>
          </p:nvSpPr>
          <p:spPr bwMode="auto">
            <a:xfrm>
              <a:off x="4176" y="1392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Rectangle 11"/>
            <p:cNvSpPr>
              <a:spLocks noChangeArrowheads="1"/>
            </p:cNvSpPr>
            <p:nvPr/>
          </p:nvSpPr>
          <p:spPr bwMode="auto">
            <a:xfrm>
              <a:off x="4240" y="1488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Rectangle 12"/>
            <p:cNvSpPr>
              <a:spLocks noChangeArrowheads="1"/>
            </p:cNvSpPr>
            <p:nvPr/>
          </p:nvSpPr>
          <p:spPr bwMode="auto">
            <a:xfrm>
              <a:off x="4272" y="1440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86" name="Line 13"/>
            <p:cNvSpPr>
              <a:spLocks noChangeShapeType="1"/>
            </p:cNvSpPr>
            <p:nvPr/>
          </p:nvSpPr>
          <p:spPr bwMode="auto">
            <a:xfrm flipH="1">
              <a:off x="3830" y="1611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4"/>
            <p:cNvSpPr>
              <a:spLocks noChangeShapeType="1"/>
            </p:cNvSpPr>
            <p:nvPr/>
          </p:nvSpPr>
          <p:spPr bwMode="auto">
            <a:xfrm>
              <a:off x="4469" y="1611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5"/>
            <p:cNvSpPr>
              <a:spLocks noChangeShapeType="1"/>
            </p:cNvSpPr>
            <p:nvPr/>
          </p:nvSpPr>
          <p:spPr bwMode="auto">
            <a:xfrm>
              <a:off x="4682" y="1611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Oval 16"/>
            <p:cNvSpPr>
              <a:spLocks noChangeArrowheads="1"/>
            </p:cNvSpPr>
            <p:nvPr/>
          </p:nvSpPr>
          <p:spPr bwMode="auto">
            <a:xfrm>
              <a:off x="4347" y="1884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Rectangle 17"/>
            <p:cNvSpPr>
              <a:spLocks noChangeArrowheads="1"/>
            </p:cNvSpPr>
            <p:nvPr/>
          </p:nvSpPr>
          <p:spPr bwMode="auto">
            <a:xfrm>
              <a:off x="4454" y="1904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Rectangle 18"/>
            <p:cNvSpPr>
              <a:spLocks noChangeArrowheads="1"/>
            </p:cNvSpPr>
            <p:nvPr/>
          </p:nvSpPr>
          <p:spPr bwMode="auto">
            <a:xfrm>
              <a:off x="4454" y="1903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2" name="Rectangle 19"/>
            <p:cNvSpPr>
              <a:spLocks noChangeArrowheads="1"/>
            </p:cNvSpPr>
            <p:nvPr/>
          </p:nvSpPr>
          <p:spPr bwMode="auto">
            <a:xfrm>
              <a:off x="3877" y="1727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Rectangle 20"/>
            <p:cNvSpPr>
              <a:spLocks noChangeArrowheads="1"/>
            </p:cNvSpPr>
            <p:nvPr/>
          </p:nvSpPr>
          <p:spPr bwMode="auto">
            <a:xfrm>
              <a:off x="3877" y="1719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4" name="Rectangle 21"/>
            <p:cNvSpPr>
              <a:spLocks noChangeArrowheads="1"/>
            </p:cNvSpPr>
            <p:nvPr/>
          </p:nvSpPr>
          <p:spPr bwMode="auto">
            <a:xfrm>
              <a:off x="3744" y="1661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5" name="Rectangle 22"/>
            <p:cNvSpPr>
              <a:spLocks noChangeArrowheads="1"/>
            </p:cNvSpPr>
            <p:nvPr/>
          </p:nvSpPr>
          <p:spPr bwMode="auto">
            <a:xfrm>
              <a:off x="4311" y="1727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Rectangle 23"/>
            <p:cNvSpPr>
              <a:spLocks noChangeArrowheads="1"/>
            </p:cNvSpPr>
            <p:nvPr/>
          </p:nvSpPr>
          <p:spPr bwMode="auto">
            <a:xfrm>
              <a:off x="4311" y="1719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Rectangle 24"/>
            <p:cNvSpPr>
              <a:spLocks noChangeArrowheads="1"/>
            </p:cNvSpPr>
            <p:nvPr/>
          </p:nvSpPr>
          <p:spPr bwMode="auto">
            <a:xfrm>
              <a:off x="4312" y="1680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3098" name="Rectangle 25"/>
            <p:cNvSpPr>
              <a:spLocks noChangeArrowheads="1"/>
            </p:cNvSpPr>
            <p:nvPr/>
          </p:nvSpPr>
          <p:spPr bwMode="auto">
            <a:xfrm>
              <a:off x="4841" y="1727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Rectangle 26"/>
            <p:cNvSpPr>
              <a:spLocks noChangeArrowheads="1"/>
            </p:cNvSpPr>
            <p:nvPr/>
          </p:nvSpPr>
          <p:spPr bwMode="auto">
            <a:xfrm>
              <a:off x="4841" y="1719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Rectangle 27"/>
            <p:cNvSpPr>
              <a:spLocks noChangeArrowheads="1"/>
            </p:cNvSpPr>
            <p:nvPr/>
          </p:nvSpPr>
          <p:spPr bwMode="auto">
            <a:xfrm>
              <a:off x="4977" y="1680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1" name="AutoShape 29"/>
            <p:cNvSpPr>
              <a:spLocks noChangeArrowheads="1"/>
            </p:cNvSpPr>
            <p:nvPr/>
          </p:nvSpPr>
          <p:spPr bwMode="auto">
            <a:xfrm>
              <a:off x="4848" y="1872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" name="Group 35"/>
            <p:cNvGrpSpPr>
              <a:grpSpLocks/>
            </p:cNvGrpSpPr>
            <p:nvPr/>
          </p:nvGrpSpPr>
          <p:grpSpPr bwMode="auto">
            <a:xfrm>
              <a:off x="3504" y="1920"/>
              <a:ext cx="577" cy="220"/>
              <a:chOff x="3504" y="2400"/>
              <a:chExt cx="577" cy="220"/>
            </a:xfrm>
          </p:grpSpPr>
          <p:sp>
            <p:nvSpPr>
              <p:cNvPr id="3111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2" name="Rectangle 34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9"/>
            <p:cNvGrpSpPr>
              <a:grpSpLocks/>
            </p:cNvGrpSpPr>
            <p:nvPr/>
          </p:nvGrpSpPr>
          <p:grpSpPr bwMode="auto">
            <a:xfrm>
              <a:off x="3216" y="2400"/>
              <a:ext cx="254" cy="134"/>
              <a:chOff x="3216" y="2448"/>
              <a:chExt cx="254" cy="134"/>
            </a:xfrm>
          </p:grpSpPr>
          <p:sp>
            <p:nvSpPr>
              <p:cNvPr id="3109" name="Oval 36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0" name="Rectangle 38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40"/>
            <p:cNvGrpSpPr>
              <a:grpSpLocks/>
            </p:cNvGrpSpPr>
            <p:nvPr/>
          </p:nvGrpSpPr>
          <p:grpSpPr bwMode="auto">
            <a:xfrm>
              <a:off x="4032" y="2400"/>
              <a:ext cx="240" cy="134"/>
              <a:chOff x="3216" y="2448"/>
              <a:chExt cx="254" cy="134"/>
            </a:xfrm>
          </p:grpSpPr>
          <p:sp>
            <p:nvSpPr>
              <p:cNvPr id="3107" name="Oval 41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08" name="Rectangle 42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3105" name="Rectangle 44"/>
            <p:cNvSpPr>
              <a:spLocks noChangeArrowheads="1"/>
            </p:cNvSpPr>
            <p:nvPr/>
          </p:nvSpPr>
          <p:spPr bwMode="auto">
            <a:xfrm>
              <a:off x="3276" y="2208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6" name="Rectangle 46"/>
            <p:cNvSpPr>
              <a:spLocks noChangeArrowheads="1"/>
            </p:cNvSpPr>
            <p:nvPr/>
          </p:nvSpPr>
          <p:spPr bwMode="auto">
            <a:xfrm>
              <a:off x="4074" y="2208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6873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/>
              <a:t>Algorithm Illustration</a:t>
            </a:r>
          </a:p>
          <a:p>
            <a:pPr marL="285750" indent="-285750"/>
            <a:endParaRPr lang="en-GB" dirty="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ID3 Algorithm</a:t>
            </a:r>
            <a:endParaRPr lang="en-GB" sz="3200"/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971550" y="3863975"/>
            <a:ext cx="2681288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0.020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0.020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Gain(Windy) = 0.971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Windy is chosen as the root.</a:t>
            </a:r>
          </a:p>
        </p:txBody>
      </p:sp>
      <p:sp>
        <p:nvSpPr>
          <p:cNvPr id="4102" name="AutoShape 8"/>
          <p:cNvSpPr>
            <a:spLocks noChangeArrowheads="1"/>
          </p:cNvSpPr>
          <p:nvPr/>
        </p:nvSpPr>
        <p:spPr bwMode="auto">
          <a:xfrm>
            <a:off x="2268538" y="3332163"/>
            <a:ext cx="215900" cy="312737"/>
          </a:xfrm>
          <a:prstGeom prst="downArrow">
            <a:avLst>
              <a:gd name="adj1" fmla="val 50000"/>
              <a:gd name="adj2" fmla="val 5828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45"/>
          <p:cNvGrpSpPr>
            <a:grpSpLocks/>
          </p:cNvGrpSpPr>
          <p:nvPr/>
        </p:nvGrpSpPr>
        <p:grpSpPr bwMode="auto">
          <a:xfrm>
            <a:off x="838200" y="1847850"/>
            <a:ext cx="3581400" cy="1352550"/>
            <a:chOff x="528" y="1104"/>
            <a:chExt cx="2256" cy="852"/>
          </a:xfrm>
        </p:grpSpPr>
        <p:sp>
          <p:nvSpPr>
            <p:cNvPr id="4148" name="Text Box 6"/>
            <p:cNvSpPr txBox="1">
              <a:spLocks noChangeArrowheads="1"/>
            </p:cNvSpPr>
            <p:nvPr/>
          </p:nvSpPr>
          <p:spPr bwMode="auto">
            <a:xfrm>
              <a:off x="528" y="110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Set(outlook=rain)</a:t>
              </a:r>
            </a:p>
          </p:txBody>
        </p:sp>
        <p:graphicFrame>
          <p:nvGraphicFramePr>
            <p:cNvPr id="4098" name="Object 2"/>
            <p:cNvGraphicFramePr>
              <a:graphicFrameLocks noChangeAspect="1"/>
            </p:cNvGraphicFramePr>
            <p:nvPr/>
          </p:nvGraphicFramePr>
          <p:xfrm>
            <a:off x="600" y="132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Worksheet" r:id="rId2" imgW="3078000" imgH="1029240" progId="Excel.Sheet.8">
                    <p:embed/>
                  </p:oleObj>
                </mc:Choice>
                <mc:Fallback>
                  <p:oleObj name="Worksheet" r:id="rId2" imgW="3078000" imgH="1029240" progId="Excel.Sheet.8">
                    <p:embed/>
                    <p:pic>
                      <p:nvPicPr>
                        <p:cNvPr id="4098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00" y="132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" name="Group 59"/>
          <p:cNvGrpSpPr>
            <a:grpSpLocks/>
          </p:cNvGrpSpPr>
          <p:nvPr/>
        </p:nvGrpSpPr>
        <p:grpSpPr bwMode="auto">
          <a:xfrm>
            <a:off x="5021263" y="2835275"/>
            <a:ext cx="3741737" cy="1812925"/>
            <a:chOff x="3120" y="1690"/>
            <a:chExt cx="2357" cy="1142"/>
          </a:xfrm>
        </p:grpSpPr>
        <p:sp>
          <p:nvSpPr>
            <p:cNvPr id="4105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6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0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6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9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4122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4146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7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4144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5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4142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3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28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29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0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1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2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7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4140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8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4138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9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36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7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1379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/>
              <a:t>Random Selection of Attributes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Decision Tree Induction</a:t>
            </a:r>
            <a:endParaRPr lang="en-GB" sz="3200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windy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humidity</a:t>
              </a:r>
              <a:endParaRPr lang="en-GB" sz="1100" dirty="0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0247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marL="505968" indent="-400050">
              <a:lnSpc>
                <a:spcPct val="90000"/>
              </a:lnSpc>
            </a:pPr>
            <a:r>
              <a:rPr lang="en-GB" dirty="0"/>
              <a:t>Any algorithms that build a classification model based on a finite set of training examples tend to have the problem of model </a:t>
            </a:r>
            <a:r>
              <a:rPr lang="en-GB" dirty="0" err="1"/>
              <a:t>overfitting</a:t>
            </a:r>
            <a:r>
              <a:rPr lang="en-GB" dirty="0"/>
              <a:t>: the model induced from the training examples fits the training examples </a:t>
            </a:r>
            <a:r>
              <a:rPr lang="en-GB" i="1" dirty="0"/>
              <a:t>too well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/>
              <a:t>It reflects the specific features of the examples than features of actual data at large 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/>
              <a:t>A fuller tree with more branches towards the leaf nodes may be built in order to classify those few examples;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dirty="0"/>
              <a:t>Using such trees often results in misclassification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/>
              <a:t>Causes of the problem include presence of noise data, lack of representative training examples, etc. 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The Problem of Model Overfitting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196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66700" indent="-266700"/>
            <a:r>
              <a:rPr lang="en-GB" sz="2800" b="1" dirty="0"/>
              <a:t>Approaches to Tackle the Problem</a:t>
            </a:r>
          </a:p>
          <a:p>
            <a:pPr lvl="1" indent="-274638"/>
            <a:r>
              <a:rPr lang="en-GB" sz="2400" dirty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/>
              <a:t>Tree pruning (also known as post-pruning): to “cut back” certain </a:t>
            </a:r>
            <a:r>
              <a:rPr lang="en-GB" sz="2400" dirty="0" err="1"/>
              <a:t>subtrees</a:t>
            </a:r>
            <a:r>
              <a:rPr lang="en-GB" sz="2400" dirty="0"/>
              <a:t> and replace them with leaf nodes, making the tree smaller and more robust</a:t>
            </a:r>
          </a:p>
          <a:p>
            <a:pPr lvl="1" indent="-274638"/>
            <a:r>
              <a:rPr lang="en-GB" sz="2400" dirty="0"/>
              <a:t>Use an independently sampled validation set to assist tree pruning</a:t>
            </a:r>
          </a:p>
          <a:p>
            <a:pPr lvl="1" indent="-274638"/>
            <a:r>
              <a:rPr lang="en-GB" sz="2400" dirty="0"/>
              <a:t>Pruning methods: </a:t>
            </a:r>
          </a:p>
          <a:p>
            <a:pPr lvl="2" indent="-274638"/>
            <a:r>
              <a:rPr lang="en-GB" sz="2000" dirty="0"/>
              <a:t>reduced error pruning</a:t>
            </a:r>
          </a:p>
          <a:p>
            <a:pPr lvl="2" indent="-274638"/>
            <a:r>
              <a:rPr lang="en-GB" sz="2000" dirty="0"/>
              <a:t>cost complexity pruning</a:t>
            </a:r>
          </a:p>
          <a:p>
            <a:pPr lvl="2" indent="-274638"/>
            <a:r>
              <a:rPr lang="en-GB" altLang="zh-CN" sz="2000" dirty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/>
          </a:p>
        </p:txBody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The Problem of Model Overfitting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635521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/>
              <a:t>Details of errors are shown in a confusion matrix.</a:t>
            </a:r>
          </a:p>
        </p:txBody>
      </p:sp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Evaluating Tree Accuracy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762436" imgH="1009552" progId="Excel.Sheet.8">
                  <p:embed/>
                </p:oleObj>
              </mc:Choice>
              <mc:Fallback>
                <p:oleObj name="Worksheet" r:id="rId2" imgW="3762436" imgH="1009552" progId="Excel.Sheet.8">
                  <p:embed/>
                  <p:pic>
                    <p:nvPicPr>
                      <p:cNvPr id="1024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4075" y="3933825"/>
                        <a:ext cx="3851275" cy="1101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4" imgW="4248059" imgH="981209" progId="Excel.Sheet.8">
                  <p:embed/>
                </p:oleObj>
              </mc:Choice>
              <mc:Fallback>
                <p:oleObj name="Worksheet" r:id="rId4" imgW="4248059" imgH="981209" progId="Excel.Sheet.8">
                  <p:embed/>
                  <p:pic>
                    <p:nvPicPr>
                      <p:cNvPr id="10243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613" y="2636838"/>
                        <a:ext cx="4348162" cy="106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2247840" imgH="393480" progId="Equation.3">
                  <p:embed/>
                </p:oleObj>
              </mc:Choice>
              <mc:Fallback>
                <p:oleObj name="Equation" r:id="rId6" imgW="2247840" imgH="393480" progId="Equation.3">
                  <p:embed/>
                  <p:pic>
                    <p:nvPicPr>
                      <p:cNvPr id="1024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4300" y="5300663"/>
                        <a:ext cx="3743325" cy="663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7014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Strengths and Weaknesses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/>
              <a:t>Capability of generating understandable rules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/>
              <a:t>Efficiency in classifying unseen data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/>
              <a:t>Ability to handle categorical and continuous attributes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/>
              <a:t>Ability to indicate the most important attribute for classification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Tx/>
              <a:buNone/>
            </a:pPr>
            <a:endParaRPr lang="en-GB" sz="800" dirty="0">
              <a:solidFill>
                <a:srgbClr val="009900"/>
              </a:solidFill>
            </a:endParaRP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/>
              <a:t>Error rate increases as the training set contains a small</a:t>
            </a:r>
            <a:r>
              <a:rPr lang="en-GB" sz="2400" dirty="0">
                <a:sym typeface="Webdings" pitchFamily="18" charset="2"/>
              </a:rPr>
              <a:t> </a:t>
            </a:r>
            <a:r>
              <a:rPr lang="en-GB" sz="2400" dirty="0"/>
              <a:t>number of instances of a large variety of classes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/>
              <a:t>The computationally expensive to build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/>
              <a:t>Single attribute splitting results in class boxes in rectangular shapes.</a:t>
            </a:r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Related Issues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9527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1" name="Rectangle 1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2800" b="1" dirty="0"/>
              <a:t>Key Stages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Setting solution parameters (minimum number of leaf node examples, pruned or </a:t>
            </a:r>
            <a:r>
              <a:rPr lang="en-GB" sz="2400" dirty="0" err="1"/>
              <a:t>unpruned</a:t>
            </a:r>
            <a:r>
              <a:rPr lang="en-GB" sz="2400" dirty="0"/>
              <a:t>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Evaluating model accuracy (confusion matrix details)</a:t>
            </a: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Decision Tree Induction in Practice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60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It is very easy to turn a decision tree into a set of unambiguous rules</a:t>
            </a:r>
          </a:p>
          <a:p>
            <a:r>
              <a:rPr lang="en-GB" dirty="0"/>
              <a:t>The </a:t>
            </a:r>
            <a:r>
              <a:rPr lang="en-GB" i="1" dirty="0"/>
              <a:t>antecedent</a:t>
            </a:r>
            <a:r>
              <a:rPr lang="en-GB" dirty="0"/>
              <a:t> of a rule is a series of tests similar to the tests at the nodes of a decision tree</a:t>
            </a:r>
          </a:p>
          <a:p>
            <a:r>
              <a:rPr lang="en-GB" dirty="0"/>
              <a:t>The </a:t>
            </a:r>
            <a:r>
              <a:rPr lang="en-GB" i="1" dirty="0"/>
              <a:t>consequent</a:t>
            </a:r>
            <a:r>
              <a:rPr lang="en-GB" dirty="0"/>
              <a:t> of a rule is the class or classes that apply to instances covered by that rule</a:t>
            </a:r>
          </a:p>
          <a:p>
            <a:pPr lvl="1"/>
            <a:r>
              <a:rPr lang="en-GB" dirty="0"/>
              <a:t>This may be a probability function, not just a single class</a:t>
            </a:r>
          </a:p>
          <a:p>
            <a:r>
              <a:rPr lang="en-GB" dirty="0"/>
              <a:t>Generally all antecedents are </a:t>
            </a:r>
            <a:r>
              <a:rPr lang="en-GB" dirty="0" err="1"/>
              <a:t>ANDed</a:t>
            </a:r>
            <a:r>
              <a:rPr lang="en-GB" dirty="0"/>
              <a:t> together so that all tests must succeed if the rule is to fire</a:t>
            </a:r>
          </a:p>
          <a:p>
            <a:r>
              <a:rPr lang="en-GB" dirty="0"/>
              <a:t>Sometimes antecedents can be </a:t>
            </a:r>
            <a:r>
              <a:rPr lang="en-GB" dirty="0" err="1"/>
              <a:t>ORed</a:t>
            </a:r>
            <a:r>
              <a:rPr lang="en-GB" dirty="0"/>
              <a:t> together, although this can cause problems</a:t>
            </a:r>
          </a:p>
          <a:p>
            <a:r>
              <a:rPr lang="en-GB" dirty="0"/>
              <a:t>Rules generated from decision trees can be needlessly complex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3115409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Content Placeholder 60"/>
          <p:cNvSpPr>
            <a:spLocks noGrp="1"/>
          </p:cNvSpPr>
          <p:nvPr>
            <p:ph sz="half" idx="2"/>
          </p:nvPr>
        </p:nvSpPr>
        <p:spPr>
          <a:xfrm>
            <a:off x="4286248" y="1481328"/>
            <a:ext cx="471490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/>
              <a:t>If (Outlook=sunny)</a:t>
            </a:r>
          </a:p>
          <a:p>
            <a:pPr>
              <a:buNone/>
            </a:pPr>
            <a:r>
              <a:rPr lang="en-GB" sz="2000" dirty="0"/>
              <a:t>{ </a:t>
            </a:r>
          </a:p>
          <a:p>
            <a:pPr>
              <a:buNone/>
            </a:pPr>
            <a:r>
              <a:rPr lang="en-GB" sz="2000" dirty="0"/>
              <a:t>	if (Humidity=high) Play=N </a:t>
            </a:r>
          </a:p>
          <a:p>
            <a:pPr>
              <a:buNone/>
            </a:pPr>
            <a:r>
              <a:rPr lang="en-GB" sz="2000" dirty="0"/>
              <a:t>	else Play=P</a:t>
            </a:r>
          </a:p>
          <a:p>
            <a:pPr>
              <a:buNone/>
            </a:pPr>
            <a:r>
              <a:rPr lang="en-GB" sz="2000" dirty="0"/>
              <a:t>}</a:t>
            </a:r>
          </a:p>
          <a:p>
            <a:pPr>
              <a:buNone/>
            </a:pPr>
            <a:r>
              <a:rPr lang="en-GB" sz="2000" dirty="0"/>
              <a:t>Else if (Outlook=rain)</a:t>
            </a:r>
          </a:p>
          <a:p>
            <a:pPr>
              <a:buNone/>
            </a:pPr>
            <a:r>
              <a:rPr lang="en-GB" sz="2000" dirty="0"/>
              <a:t>{ </a:t>
            </a:r>
          </a:p>
          <a:p>
            <a:pPr>
              <a:buNone/>
            </a:pPr>
            <a:r>
              <a:rPr lang="en-GB" sz="2000" dirty="0"/>
              <a:t>	if (Windy=true) play=N </a:t>
            </a:r>
          </a:p>
          <a:p>
            <a:pPr>
              <a:buNone/>
            </a:pPr>
            <a:r>
              <a:rPr lang="en-GB" sz="2000" dirty="0"/>
              <a:t>	else Play=P</a:t>
            </a:r>
          </a:p>
          <a:p>
            <a:pPr>
              <a:buNone/>
            </a:pPr>
            <a:r>
              <a:rPr lang="en-GB" sz="2000" dirty="0"/>
              <a:t>}</a:t>
            </a:r>
          </a:p>
          <a:p>
            <a:pPr>
              <a:buNone/>
            </a:pPr>
            <a:r>
              <a:rPr lang="en-GB" sz="2000" dirty="0"/>
              <a:t>Else Play=P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Decision Tree -&gt; Rules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357158" y="2616207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 dirty="0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solidFill>
                    <a:schemeClr val="bg1"/>
                  </a:solidFill>
                  <a:latin typeface="Helvetica" pitchFamily="34" charset="0"/>
                </a:rPr>
                <a:t>overcast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tx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chemeClr val="bg1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solidFill>
                    <a:schemeClr val="bg1"/>
                  </a:solidFill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chemeClr val="bg1"/>
                  </a:solidFill>
                  <a:latin typeface="Helvetica" pitchFamily="34" charset="0"/>
                </a:rPr>
                <a:t>Windy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 dirty="0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141849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generally more difficult to go from a set of rules to a decision tree</a:t>
            </a:r>
          </a:p>
          <a:p>
            <a:r>
              <a:rPr lang="en-GB" dirty="0"/>
              <a:t>Often a given rule must be applied more than once, particularly when there are rules of the form </a:t>
            </a:r>
          </a:p>
          <a:p>
            <a:pPr lvl="1"/>
            <a:r>
              <a:rPr lang="en-GB" i="1" dirty="0"/>
              <a:t>if A AND B then X</a:t>
            </a:r>
          </a:p>
          <a:p>
            <a:pPr lvl="1"/>
            <a:r>
              <a:rPr lang="en-GB" i="1" dirty="0"/>
              <a:t>if C AND D then X</a:t>
            </a:r>
          </a:p>
          <a:p>
            <a:r>
              <a:rPr lang="en-GB" dirty="0"/>
              <a:t>This leads to repeated sub-trees in the tree because trees have problems dealing with AND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Rules -&gt; Decision Tree</a:t>
            </a:r>
          </a:p>
        </p:txBody>
      </p:sp>
    </p:spTree>
    <p:extLst>
      <p:ext uri="{BB962C8B-B14F-4D97-AF65-F5344CB8AC3E}">
        <p14:creationId xmlns:p14="http://schemas.microsoft.com/office/powerpoint/2010/main" val="1105160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Rules may need to be applied in a specific order</a:t>
            </a:r>
          </a:p>
          <a:p>
            <a:pPr lvl="1"/>
            <a:r>
              <a:rPr lang="en-GB" dirty="0"/>
              <a:t>Rule A then rule B classifies the item as X</a:t>
            </a:r>
          </a:p>
          <a:p>
            <a:pPr lvl="1"/>
            <a:r>
              <a:rPr lang="en-GB" dirty="0"/>
              <a:t>Rule B then rule A classifies the item as Y</a:t>
            </a:r>
          </a:p>
          <a:p>
            <a:r>
              <a:rPr lang="en-GB" dirty="0"/>
              <a:t>If the </a:t>
            </a:r>
            <a:r>
              <a:rPr lang="en-GB" dirty="0" err="1"/>
              <a:t>ruleset</a:t>
            </a:r>
            <a:r>
              <a:rPr lang="en-GB" dirty="0"/>
              <a:t> gives multiple classifications for an item there are two options</a:t>
            </a:r>
          </a:p>
          <a:p>
            <a:pPr lvl="1"/>
            <a:r>
              <a:rPr lang="en-GB" dirty="0"/>
              <a:t>Report it as not classified</a:t>
            </a:r>
          </a:p>
          <a:p>
            <a:pPr lvl="1"/>
            <a:r>
              <a:rPr lang="en-GB" dirty="0"/>
              <a:t>Report it as the most popular classification (the default)</a:t>
            </a:r>
          </a:p>
          <a:p>
            <a:r>
              <a:rPr lang="en-GB" dirty="0"/>
              <a:t>What happens if a </a:t>
            </a:r>
            <a:r>
              <a:rPr lang="en-GB" dirty="0" err="1"/>
              <a:t>ruleset</a:t>
            </a:r>
            <a:r>
              <a:rPr lang="en-GB" dirty="0"/>
              <a:t> fails entirely to classify an item?</a:t>
            </a:r>
          </a:p>
          <a:p>
            <a:r>
              <a:rPr lang="en-GB" dirty="0"/>
              <a:t>Machine-learning algorithms that produce </a:t>
            </a:r>
            <a:r>
              <a:rPr lang="en-GB" dirty="0" err="1"/>
              <a:t>rulesets</a:t>
            </a:r>
            <a:r>
              <a:rPr lang="en-GB" dirty="0"/>
              <a:t> generally produce order-specific </a:t>
            </a:r>
            <a:r>
              <a:rPr lang="en-GB" dirty="0" err="1"/>
              <a:t>rulesets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rules</a:t>
            </a:r>
          </a:p>
        </p:txBody>
      </p:sp>
    </p:spTree>
    <p:extLst>
      <p:ext uri="{BB962C8B-B14F-4D97-AF65-F5344CB8AC3E}">
        <p14:creationId xmlns:p14="http://schemas.microsoft.com/office/powerpoint/2010/main" val="4193083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Content Placeholder 8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marL="284163" indent="-284163">
              <a:spcBef>
                <a:spcPts val="1200"/>
              </a:spcBef>
            </a:pPr>
            <a:r>
              <a:rPr lang="en-GB" sz="2200" dirty="0"/>
              <a:t>Classification can be performed in multiple manners including decision trees and </a:t>
            </a:r>
            <a:r>
              <a:rPr lang="en-GB" sz="2200" dirty="0" err="1"/>
              <a:t>rulesets</a:t>
            </a:r>
            <a:endParaRPr lang="en-GB" sz="2200" dirty="0"/>
          </a:p>
          <a:p>
            <a:pPr marL="284163" indent="-284163"/>
            <a:r>
              <a:rPr lang="en-GB" sz="2200" dirty="0"/>
              <a:t>A decision tree is induced from a set of training examples by using a tree induction algorithm such as ID3 or J48</a:t>
            </a:r>
          </a:p>
          <a:p>
            <a:pPr marL="284163" indent="-284163"/>
            <a:r>
              <a:rPr lang="en-GB" sz="2200" dirty="0"/>
              <a:t>Tree pruning is a way of reducing the effect of model </a:t>
            </a:r>
            <a:r>
              <a:rPr lang="en-GB" sz="2200" dirty="0" err="1"/>
              <a:t>overfitting</a:t>
            </a:r>
            <a:r>
              <a:rPr lang="en-GB" sz="2200" dirty="0"/>
              <a:t>. There exists a number of tree pruning methods</a:t>
            </a:r>
          </a:p>
          <a:p>
            <a:pPr marL="284163" indent="-284163"/>
            <a:r>
              <a:rPr lang="en-GB" sz="2200" dirty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dirty="0" err="1"/>
              <a:t>Rulesets</a:t>
            </a:r>
            <a:r>
              <a:rPr lang="en-GB" sz="2200" dirty="0"/>
              <a:t> can be generated indirectly from decision trees or directly using machine-learning algorithms such as PRISM, </a:t>
            </a:r>
            <a:r>
              <a:rPr lang="en-GB" sz="2200" dirty="0" err="1"/>
              <a:t>OneR</a:t>
            </a:r>
            <a:r>
              <a:rPr lang="en-GB" sz="2200" dirty="0"/>
              <a:t> or </a:t>
            </a:r>
            <a:r>
              <a:rPr lang="en-GB" sz="2200" dirty="0" err="1"/>
              <a:t>JRip</a:t>
            </a:r>
            <a:endParaRPr lang="en-GB" sz="2200" dirty="0"/>
          </a:p>
        </p:txBody>
      </p:sp>
      <p:sp>
        <p:nvSpPr>
          <p:cNvPr id="46082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1202732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032" y="2564904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2074464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1366</Words>
  <Application>Microsoft Office PowerPoint</Application>
  <PresentationFormat>On-screen Show (4:3)</PresentationFormat>
  <Paragraphs>288</Paragraphs>
  <Slides>22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6" baseType="lpstr">
      <vt:lpstr>SimSun</vt:lpstr>
      <vt:lpstr>Arial</vt:lpstr>
      <vt:lpstr>Arial Narrow</vt:lpstr>
      <vt:lpstr>Calibri</vt:lpstr>
      <vt:lpstr>Cambria</vt:lpstr>
      <vt:lpstr>Georgia</vt:lpstr>
      <vt:lpstr>Helvetica</vt:lpstr>
      <vt:lpstr>Times New Roman</vt:lpstr>
      <vt:lpstr>Webdings</vt:lpstr>
      <vt:lpstr>Wingdings</vt:lpstr>
      <vt:lpstr>Wingdings 2</vt:lpstr>
      <vt:lpstr>Nik2013</vt:lpstr>
      <vt:lpstr>Worksheet</vt:lpstr>
      <vt:lpstr>Equation</vt:lpstr>
      <vt:lpstr>Data Warehousing &amp; Data Mining</vt:lpstr>
      <vt:lpstr>Introduction</vt:lpstr>
      <vt:lpstr>Process of Classification</vt:lpstr>
      <vt:lpstr>Process of Classification</vt:lpstr>
      <vt:lpstr>Decision Trees</vt:lpstr>
      <vt:lpstr>Decision Trees in Weka</vt:lpstr>
      <vt:lpstr>Decision Tree Induction</vt:lpstr>
      <vt:lpstr>ID3 Algorithm</vt:lpstr>
      <vt:lpstr>ID3 Algorithm</vt:lpstr>
      <vt:lpstr>ID3 Algorithm</vt:lpstr>
      <vt:lpstr>Decision Tree Induction</vt:lpstr>
      <vt:lpstr>The Problem of Model Overfitting</vt:lpstr>
      <vt:lpstr>The Problem of Model Overfitting</vt:lpstr>
      <vt:lpstr>Evaluating Tree Accuracy</vt:lpstr>
      <vt:lpstr>Related Issues</vt:lpstr>
      <vt:lpstr>Decision Tree Induction in Practice</vt:lpstr>
      <vt:lpstr>Rules</vt:lpstr>
      <vt:lpstr>Decision Tree -&gt; Rules</vt:lpstr>
      <vt:lpstr>Rules -&gt; Decision Tree</vt:lpstr>
      <vt:lpstr>Problems with rules</vt:lpstr>
      <vt:lpstr>Summary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Mobolanle Bello</cp:lastModifiedBy>
  <cp:revision>290</cp:revision>
  <dcterms:created xsi:type="dcterms:W3CDTF">2011-09-13T10:27:46Z</dcterms:created>
  <dcterms:modified xsi:type="dcterms:W3CDTF">2026-05-09T19:19:42Z</dcterms:modified>
</cp:coreProperties>
</file>