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61" r:id="rId5"/>
    <p:sldId id="262" r:id="rId6"/>
    <p:sldId id="263" r:id="rId7"/>
    <p:sldId id="273" r:id="rId8"/>
    <p:sldId id="275" r:id="rId9"/>
    <p:sldId id="256" r:id="rId10"/>
    <p:sldId id="257" r:id="rId11"/>
    <p:sldId id="258" r:id="rId12"/>
    <p:sldId id="260" r:id="rId13"/>
    <p:sldId id="276" r:id="rId14"/>
    <p:sldId id="259" r:id="rId15"/>
    <p:sldId id="277" r:id="rId16"/>
    <p:sldId id="268" r:id="rId17"/>
    <p:sldId id="269" r:id="rId18"/>
    <p:sldId id="270" r:id="rId19"/>
    <p:sldId id="265" r:id="rId20"/>
    <p:sldId id="266" r:id="rId21"/>
    <p:sldId id="26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50" autoAdjust="0"/>
    <p:restoredTop sz="94660"/>
  </p:normalViewPr>
  <p:slideViewPr>
    <p:cSldViewPr snapToGrid="0">
      <p:cViewPr varScale="1">
        <p:scale>
          <a:sx n="72" d="100"/>
          <a:sy n="72"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00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2466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7168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8202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6EF8CE-E228-4207-9A11-87D0BF4BB574}"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D2622-213F-4725-81E4-D20035A4011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5780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6EF8CE-E228-4207-9A11-87D0BF4BB574}"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D2622-213F-4725-81E4-D20035A4011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1680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6EF8CE-E228-4207-9A11-87D0BF4BB574}"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D2622-213F-4725-81E4-D20035A4011D}" type="slidenum">
              <a:rPr lang="en-GB" smtClean="0"/>
              <a:t>‹#›</a:t>
            </a:fld>
            <a:endParaRPr lang="en-GB"/>
          </a:p>
        </p:txBody>
      </p:sp>
    </p:spTree>
    <p:extLst>
      <p:ext uri="{BB962C8B-B14F-4D97-AF65-F5344CB8AC3E}">
        <p14:creationId xmlns:p14="http://schemas.microsoft.com/office/powerpoint/2010/main" val="30644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491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3D2622-213F-4725-81E4-D20035A4011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801093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571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4593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6EF8CE-E228-4207-9A11-87D0BF4BB574}" type="datetimeFigureOut">
              <a:rPr lang="en-GB" smtClean="0"/>
              <a:t>24/03/2020</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3D2622-213F-4725-81E4-D20035A4011D}" type="slidenum">
              <a:rPr lang="en-GB" smtClean="0"/>
              <a:t>‹#›</a:t>
            </a:fld>
            <a:endParaRPr lang="en-GB"/>
          </a:p>
        </p:txBody>
      </p:sp>
    </p:spTree>
    <p:extLst>
      <p:ext uri="{BB962C8B-B14F-4D97-AF65-F5344CB8AC3E}">
        <p14:creationId xmlns:p14="http://schemas.microsoft.com/office/powerpoint/2010/main" val="26039124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social-anxiety/" TargetMode="External"/><Relationship Id="rId2" Type="http://schemas.openxmlformats.org/officeDocument/2006/relationships/hyperlink" Target="https://www.differencebetween.com/difference-between-therapist-and-vs-psychiatr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2836-9052-4FDF-9711-4918B2FC26E9}"/>
              </a:ext>
            </a:extLst>
          </p:cNvPr>
          <p:cNvSpPr>
            <a:spLocks noGrp="1"/>
          </p:cNvSpPr>
          <p:nvPr>
            <p:ph type="title"/>
          </p:nvPr>
        </p:nvSpPr>
        <p:spPr/>
        <p:txBody>
          <a:bodyPr>
            <a:normAutofit/>
          </a:bodyPr>
          <a:lstStyle/>
          <a:p>
            <a:r>
              <a:rPr lang="en-GB" sz="3600" dirty="0"/>
              <a:t>                           Family C</a:t>
            </a:r>
          </a:p>
        </p:txBody>
      </p:sp>
      <p:sp>
        <p:nvSpPr>
          <p:cNvPr id="3" name="Content Placeholder 2">
            <a:extLst>
              <a:ext uri="{FF2B5EF4-FFF2-40B4-BE49-F238E27FC236}">
                <a16:creationId xmlns:a16="http://schemas.microsoft.com/office/drawing/2014/main" id="{FC5B1F39-0A9B-447F-8310-97699A3BF49C}"/>
              </a:ext>
            </a:extLst>
          </p:cNvPr>
          <p:cNvSpPr>
            <a:spLocks noGrp="1"/>
          </p:cNvSpPr>
          <p:nvPr>
            <p:ph idx="1"/>
          </p:nvPr>
        </p:nvSpPr>
        <p:spPr/>
        <p:txBody>
          <a:bodyPr/>
          <a:lstStyle/>
          <a:p>
            <a:pPr marL="0" indent="0">
              <a:buNone/>
            </a:pPr>
            <a:r>
              <a:rPr lang="en-GB" sz="3200" dirty="0"/>
              <a:t>Group members </a:t>
            </a:r>
          </a:p>
          <a:p>
            <a:pPr marL="0" indent="0">
              <a:buNone/>
            </a:pPr>
            <a:r>
              <a:rPr lang="en-GB" dirty="0"/>
              <a:t>Fizza Chohan 1807415</a:t>
            </a:r>
          </a:p>
          <a:p>
            <a:pPr marL="0" indent="0">
              <a:buNone/>
            </a:pPr>
            <a:r>
              <a:rPr lang="en-GB" dirty="0"/>
              <a:t>Rehana Bibi 1713117</a:t>
            </a:r>
          </a:p>
          <a:p>
            <a:pPr marL="0" indent="0">
              <a:buNone/>
            </a:pPr>
            <a:r>
              <a:rPr lang="en-GB" dirty="0"/>
              <a:t>Fulban Bibi 1714121</a:t>
            </a:r>
          </a:p>
          <a:p>
            <a:pPr marL="0" indent="0">
              <a:buNone/>
            </a:pPr>
            <a:r>
              <a:rPr lang="en-GB" dirty="0"/>
              <a:t>Musammat Begum 1714938</a:t>
            </a:r>
          </a:p>
          <a:p>
            <a:pPr marL="0" indent="0">
              <a:buNone/>
            </a:pPr>
            <a:r>
              <a:rPr lang="en-GB" dirty="0"/>
              <a:t>Mohammed Hussain 1809052</a:t>
            </a:r>
          </a:p>
        </p:txBody>
      </p:sp>
    </p:spTree>
    <p:extLst>
      <p:ext uri="{BB962C8B-B14F-4D97-AF65-F5344CB8AC3E}">
        <p14:creationId xmlns:p14="http://schemas.microsoft.com/office/powerpoint/2010/main" val="210591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26-6BD8-461A-BDFD-AF6D8710B9BB}"/>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590CA33D-32DF-4B1D-99B2-9B634CFA8D33}"/>
              </a:ext>
            </a:extLst>
          </p:cNvPr>
          <p:cNvSpPr>
            <a:spLocks noGrp="1"/>
          </p:cNvSpPr>
          <p:nvPr>
            <p:ph idx="1"/>
          </p:nvPr>
        </p:nvSpPr>
        <p:spPr/>
        <p:txBody>
          <a:bodyPr/>
          <a:lstStyle/>
          <a:p>
            <a:pPr marL="0" indent="0">
              <a:buNone/>
            </a:pPr>
            <a:r>
              <a:rPr lang="en-GB" dirty="0"/>
              <a:t>We have been given a case study to research which demonstrates the kinds of vulnerability children, young people and families can face . </a:t>
            </a:r>
          </a:p>
          <a:p>
            <a:pPr marL="0" indent="0">
              <a:buNone/>
            </a:pPr>
            <a:r>
              <a:rPr lang="en-GB" dirty="0"/>
              <a:t> </a:t>
            </a:r>
          </a:p>
          <a:p>
            <a:pPr marL="0" indent="0">
              <a:buNone/>
            </a:pPr>
            <a:r>
              <a:rPr lang="en-GB" dirty="0"/>
              <a:t>Each member of our group will be discussing different factors of the case study and going in to detail about how these factors contribute to the family involved. </a:t>
            </a:r>
          </a:p>
        </p:txBody>
      </p:sp>
    </p:spTree>
    <p:extLst>
      <p:ext uri="{BB962C8B-B14F-4D97-AF65-F5344CB8AC3E}">
        <p14:creationId xmlns:p14="http://schemas.microsoft.com/office/powerpoint/2010/main" val="8115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9646-B3D6-4EAE-98DF-FCA55390B242}"/>
              </a:ext>
            </a:extLst>
          </p:cNvPr>
          <p:cNvSpPr>
            <a:spLocks noGrp="1"/>
          </p:cNvSpPr>
          <p:nvPr>
            <p:ph type="title"/>
          </p:nvPr>
        </p:nvSpPr>
        <p:spPr/>
        <p:txBody>
          <a:bodyPr/>
          <a:lstStyle/>
          <a:p>
            <a:r>
              <a:rPr lang="en-GB" dirty="0"/>
              <a:t>                         Vulnerability </a:t>
            </a:r>
          </a:p>
        </p:txBody>
      </p:sp>
      <p:sp>
        <p:nvSpPr>
          <p:cNvPr id="3" name="Content Placeholder 2">
            <a:extLst>
              <a:ext uri="{FF2B5EF4-FFF2-40B4-BE49-F238E27FC236}">
                <a16:creationId xmlns:a16="http://schemas.microsoft.com/office/drawing/2014/main" id="{BCF596BE-3AC5-4479-B51B-98467E43D1B1}"/>
              </a:ext>
            </a:extLst>
          </p:cNvPr>
          <p:cNvSpPr>
            <a:spLocks noGrp="1"/>
          </p:cNvSpPr>
          <p:nvPr>
            <p:ph idx="1"/>
          </p:nvPr>
        </p:nvSpPr>
        <p:spPr>
          <a:xfrm>
            <a:off x="1130270" y="1560866"/>
            <a:ext cx="9603275" cy="3294576"/>
          </a:xfrm>
        </p:spPr>
        <p:txBody>
          <a:bodyPr>
            <a:normAutofit fontScale="92500" lnSpcReduction="20000"/>
          </a:bodyPr>
          <a:lstStyle/>
          <a:p>
            <a:endParaRPr lang="en-GB" dirty="0"/>
          </a:p>
          <a:p>
            <a:endParaRPr lang="en-GB" dirty="0"/>
          </a:p>
          <a:p>
            <a:r>
              <a:rPr lang="en-GB" dirty="0"/>
              <a:t>Vulnerability is the quality of being easily hurt or attacked. Its is the state of being open to injury, or appearing if your are</a:t>
            </a:r>
          </a:p>
          <a:p>
            <a:r>
              <a:rPr lang="en-GB" dirty="0"/>
              <a:t>There are 4 main types of vulnerability which are Economic, social attitudinal and physical</a:t>
            </a:r>
          </a:p>
          <a:p>
            <a:r>
              <a:rPr lang="en-GB" dirty="0"/>
              <a:t>Children's commissioners report into childhood vulnerability estimates 2.1 million children in the UK are living vulnerable lives due to complex family circumstances .(2018)</a:t>
            </a:r>
          </a:p>
        </p:txBody>
      </p:sp>
    </p:spTree>
    <p:extLst>
      <p:ext uri="{BB962C8B-B14F-4D97-AF65-F5344CB8AC3E}">
        <p14:creationId xmlns:p14="http://schemas.microsoft.com/office/powerpoint/2010/main" val="372833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961" y="1600199"/>
            <a:ext cx="3171432" cy="4297680"/>
          </a:xfrm>
        </p:spPr>
        <p:txBody>
          <a:bodyPr anchor="ctr">
            <a:normAutofit/>
          </a:bodyPr>
          <a:lstStyle/>
          <a:p>
            <a:r>
              <a:rPr lang="en-GB"/>
              <a:t>Risk factors of why the family were in a position of vulnerability </a:t>
            </a:r>
            <a:br>
              <a:rPr lang="en-GB"/>
            </a:br>
            <a:endParaRPr lang="en-GB" dirty="0"/>
          </a:p>
        </p:txBody>
      </p:sp>
      <p:pic>
        <p:nvPicPr>
          <p:cNvPr id="26" name="Picture 20">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27" name="Content Placeholder 2"/>
          <p:cNvSpPr>
            <a:spLocks noGrp="1"/>
          </p:cNvSpPr>
          <p:nvPr>
            <p:ph idx="1"/>
          </p:nvPr>
        </p:nvSpPr>
        <p:spPr>
          <a:xfrm>
            <a:off x="4887200" y="1391478"/>
            <a:ext cx="6167654" cy="4506401"/>
          </a:xfrm>
        </p:spPr>
        <p:txBody>
          <a:bodyPr anchor="ctr">
            <a:normAutofit lnSpcReduction="10000"/>
          </a:bodyPr>
          <a:lstStyle/>
          <a:p>
            <a:pPr>
              <a:lnSpc>
                <a:spcPct val="110000"/>
              </a:lnSpc>
            </a:pPr>
            <a:r>
              <a:rPr lang="en-GB" sz="1600" dirty="0"/>
              <a:t>Mothers psychological health – suffered from anxiety and depression </a:t>
            </a:r>
          </a:p>
          <a:p>
            <a:pPr>
              <a:lnSpc>
                <a:spcPct val="110000"/>
              </a:lnSpc>
            </a:pPr>
            <a:endParaRPr lang="en-GB" sz="1600" dirty="0"/>
          </a:p>
          <a:p>
            <a:pPr>
              <a:lnSpc>
                <a:spcPct val="110000"/>
              </a:lnSpc>
            </a:pPr>
            <a:r>
              <a:rPr lang="en-GB" sz="1600" dirty="0"/>
              <a:t>The family consisted of a mother and her 4 children , this alone puts her in a state of vulnerability as she is a single parent</a:t>
            </a:r>
          </a:p>
          <a:p>
            <a:pPr>
              <a:lnSpc>
                <a:spcPct val="110000"/>
              </a:lnSpc>
            </a:pPr>
            <a:endParaRPr lang="en-GB" sz="1600" dirty="0"/>
          </a:p>
          <a:p>
            <a:pPr>
              <a:lnSpc>
                <a:spcPct val="110000"/>
              </a:lnSpc>
            </a:pPr>
            <a:r>
              <a:rPr lang="en-GB" sz="1600" dirty="0"/>
              <a:t>One child had behaviour issues</a:t>
            </a:r>
          </a:p>
          <a:p>
            <a:pPr marL="0" indent="0">
              <a:lnSpc>
                <a:spcPct val="110000"/>
              </a:lnSpc>
              <a:buNone/>
            </a:pPr>
            <a:endParaRPr lang="en-GB" sz="1600" dirty="0"/>
          </a:p>
          <a:p>
            <a:pPr>
              <a:lnSpc>
                <a:spcPct val="110000"/>
              </a:lnSpc>
            </a:pPr>
            <a:r>
              <a:rPr lang="en-GB" sz="1600" dirty="0"/>
              <a:t>Neglect – due to having other children to look after </a:t>
            </a:r>
          </a:p>
          <a:p>
            <a:pPr marL="0" indent="0">
              <a:lnSpc>
                <a:spcPct val="110000"/>
              </a:lnSpc>
              <a:buNone/>
            </a:pPr>
            <a:endParaRPr lang="en-GB" sz="1600" dirty="0"/>
          </a:p>
          <a:p>
            <a:pPr>
              <a:lnSpc>
                <a:spcPct val="110000"/>
              </a:lnSpc>
            </a:pPr>
            <a:r>
              <a:rPr lang="en-GB" sz="1600" dirty="0"/>
              <a:t>Condition of the home – Living environment -  Repairs that were needed within the house (housing repairs)</a:t>
            </a:r>
          </a:p>
          <a:p>
            <a:pPr>
              <a:lnSpc>
                <a:spcPct val="110000"/>
              </a:lnSpc>
            </a:pPr>
            <a:endParaRPr lang="en-GB" sz="1400" dirty="0"/>
          </a:p>
        </p:txBody>
      </p:sp>
    </p:spTree>
    <p:extLst>
      <p:ext uri="{BB962C8B-B14F-4D97-AF65-F5344CB8AC3E}">
        <p14:creationId xmlns:p14="http://schemas.microsoft.com/office/powerpoint/2010/main" val="130313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4E83-3FD1-4F31-AB59-2008FA3DF28D}"/>
              </a:ext>
            </a:extLst>
          </p:cNvPr>
          <p:cNvSpPr>
            <a:spLocks noGrp="1"/>
          </p:cNvSpPr>
          <p:nvPr>
            <p:ph type="title"/>
          </p:nvPr>
        </p:nvSpPr>
        <p:spPr/>
        <p:txBody>
          <a:bodyPr/>
          <a:lstStyle/>
          <a:p>
            <a:r>
              <a:rPr lang="en-GB" dirty="0"/>
              <a:t>Depression and anxiety </a:t>
            </a:r>
          </a:p>
        </p:txBody>
      </p:sp>
      <p:sp>
        <p:nvSpPr>
          <p:cNvPr id="3" name="Content Placeholder 2">
            <a:extLst>
              <a:ext uri="{FF2B5EF4-FFF2-40B4-BE49-F238E27FC236}">
                <a16:creationId xmlns:a16="http://schemas.microsoft.com/office/drawing/2014/main" id="{5C2732D7-62E4-404E-851E-B72BAAEDFCF9}"/>
              </a:ext>
            </a:extLst>
          </p:cNvPr>
          <p:cNvSpPr>
            <a:spLocks noGrp="1"/>
          </p:cNvSpPr>
          <p:nvPr>
            <p:ph idx="1"/>
          </p:nvPr>
        </p:nvSpPr>
        <p:spPr/>
        <p:txBody>
          <a:bodyPr/>
          <a:lstStyle/>
          <a:p>
            <a:r>
              <a:rPr lang="en-GB" dirty="0"/>
              <a:t>In the case study we have seen a particular issue which was the mental health of the mother. The mother suffering from depression and anxiety.</a:t>
            </a:r>
          </a:p>
          <a:p>
            <a:r>
              <a:rPr lang="en-GB" dirty="0"/>
              <a:t>This can lead to loss of interest in daily activities</a:t>
            </a:r>
          </a:p>
          <a:p>
            <a:r>
              <a:rPr lang="en-GB" dirty="0"/>
              <a:t>Difficulty concentrating</a:t>
            </a:r>
          </a:p>
          <a:p>
            <a:r>
              <a:rPr lang="en-GB" dirty="0"/>
              <a:t> Feelings of worthlessness</a:t>
            </a:r>
          </a:p>
          <a:p>
            <a:r>
              <a:rPr lang="en-GB" dirty="0"/>
              <a:t>Anger agitation and irritability </a:t>
            </a:r>
          </a:p>
          <a:p>
            <a:pPr marL="0" indent="0">
              <a:buNone/>
            </a:pPr>
            <a:r>
              <a:rPr lang="en-GB" dirty="0"/>
              <a:t>                                                                                    ( www.slideshare.net)</a:t>
            </a:r>
          </a:p>
        </p:txBody>
      </p:sp>
    </p:spTree>
    <p:extLst>
      <p:ext uri="{BB962C8B-B14F-4D97-AF65-F5344CB8AC3E}">
        <p14:creationId xmlns:p14="http://schemas.microsoft.com/office/powerpoint/2010/main" val="76071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D9B725-5B7D-42A4-9766-00DA192FB2C2}"/>
              </a:ext>
            </a:extLst>
          </p:cNvPr>
          <p:cNvSpPr>
            <a:spLocks noGrp="1"/>
          </p:cNvSpPr>
          <p:nvPr>
            <p:ph type="subTitle" idx="1"/>
          </p:nvPr>
        </p:nvSpPr>
        <p:spPr>
          <a:xfrm>
            <a:off x="558630" y="1368287"/>
            <a:ext cx="11074740" cy="4121426"/>
          </a:xfrm>
        </p:spPr>
        <p:txBody>
          <a:bodyPr vert="horz" lIns="91440" tIns="45720" rIns="91440" bIns="45720" rtlCol="0" anchor="t">
            <a:normAutofit/>
          </a:bodyPr>
          <a:lstStyle/>
          <a:p>
            <a:r>
              <a:rPr lang="en-GB" b="1" dirty="0"/>
              <a:t>                                                 </a:t>
            </a:r>
            <a:r>
              <a:rPr lang="en-GB" sz="3200" b="1" dirty="0"/>
              <a:t>Psychological health </a:t>
            </a:r>
          </a:p>
          <a:p>
            <a:pPr algn="l"/>
            <a:endParaRPr lang="en-GB" dirty="0"/>
          </a:p>
          <a:p>
            <a:r>
              <a:rPr lang="en-GB" sz="2400" dirty="0"/>
              <a:t>Psychological health or Mental health is a part of physical health. Good mental health means being able to think, feel, react in appropriate way. But when there is a problem in mental heath individual finds it difficult to think or react the way they should.</a:t>
            </a:r>
          </a:p>
          <a:p>
            <a:pPr algn="l"/>
            <a:endParaRPr lang="en-GB" dirty="0"/>
          </a:p>
        </p:txBody>
      </p:sp>
    </p:spTree>
    <p:extLst>
      <p:ext uri="{BB962C8B-B14F-4D97-AF65-F5344CB8AC3E}">
        <p14:creationId xmlns:p14="http://schemas.microsoft.com/office/powerpoint/2010/main" val="135740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2D2F-3A8D-44BE-A140-ECA1A8967DFC}"/>
              </a:ext>
            </a:extLst>
          </p:cNvPr>
          <p:cNvSpPr>
            <a:spLocks noGrp="1"/>
          </p:cNvSpPr>
          <p:nvPr>
            <p:ph type="title"/>
          </p:nvPr>
        </p:nvSpPr>
        <p:spPr>
          <a:xfrm>
            <a:off x="1294362" y="966576"/>
            <a:ext cx="9603275" cy="1049235"/>
          </a:xfrm>
        </p:spPr>
        <p:txBody>
          <a:bodyPr/>
          <a:lstStyle/>
          <a:p>
            <a:r>
              <a:rPr lang="en-GB" b="1" dirty="0"/>
              <a:t>Common factors of mental health problem</a:t>
            </a:r>
          </a:p>
        </p:txBody>
      </p:sp>
      <p:sp>
        <p:nvSpPr>
          <p:cNvPr id="3" name="Content Placeholder 2">
            <a:extLst>
              <a:ext uri="{FF2B5EF4-FFF2-40B4-BE49-F238E27FC236}">
                <a16:creationId xmlns:a16="http://schemas.microsoft.com/office/drawing/2014/main" id="{0A5A40E6-B349-4D7D-A4CB-48B5971A6D2B}"/>
              </a:ext>
            </a:extLst>
          </p:cNvPr>
          <p:cNvSpPr>
            <a:spLocks noGrp="1"/>
          </p:cNvSpPr>
          <p:nvPr>
            <p:ph idx="1"/>
          </p:nvPr>
        </p:nvSpPr>
        <p:spPr/>
        <p:txBody>
          <a:bodyPr>
            <a:noAutofit/>
          </a:bodyPr>
          <a:lstStyle/>
          <a:p>
            <a:r>
              <a:rPr lang="en-GB" sz="1600" dirty="0"/>
              <a:t>Childhood abuse</a:t>
            </a:r>
          </a:p>
          <a:p>
            <a:r>
              <a:rPr lang="en-GB" sz="1600" dirty="0"/>
              <a:t>Loneliness</a:t>
            </a:r>
          </a:p>
          <a:p>
            <a:r>
              <a:rPr lang="en-GB" sz="1600" dirty="0"/>
              <a:t>Discrimination</a:t>
            </a:r>
          </a:p>
          <a:p>
            <a:r>
              <a:rPr lang="en-GB" sz="1600" dirty="0"/>
              <a:t>Poverty</a:t>
            </a:r>
          </a:p>
          <a:p>
            <a:r>
              <a:rPr lang="en-GB" sz="1600" dirty="0"/>
              <a:t>Stress</a:t>
            </a:r>
          </a:p>
          <a:p>
            <a:r>
              <a:rPr lang="en-GB" sz="1600" dirty="0"/>
              <a:t>Long term physical health condition</a:t>
            </a:r>
          </a:p>
          <a:p>
            <a:r>
              <a:rPr lang="en-GB" sz="1600" dirty="0"/>
              <a:t>Poor housing</a:t>
            </a:r>
          </a:p>
          <a:p>
            <a:r>
              <a:rPr lang="en-GB" sz="1600" dirty="0"/>
              <a:t>Physical injuries</a:t>
            </a:r>
          </a:p>
          <a:p>
            <a:r>
              <a:rPr lang="en-GB" sz="1600" dirty="0"/>
              <a:t>Lifestyle (for example, drug, bad diet, lack of sleep etc)</a:t>
            </a:r>
          </a:p>
        </p:txBody>
      </p:sp>
    </p:spTree>
    <p:extLst>
      <p:ext uri="{BB962C8B-B14F-4D97-AF65-F5344CB8AC3E}">
        <p14:creationId xmlns:p14="http://schemas.microsoft.com/office/powerpoint/2010/main" val="134220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651BA-BECF-4798-B941-0E1F8990A025}"/>
              </a:ext>
            </a:extLst>
          </p:cNvPr>
          <p:cNvSpPr>
            <a:spLocks noGrp="1"/>
          </p:cNvSpPr>
          <p:nvPr>
            <p:ph idx="1"/>
          </p:nvPr>
        </p:nvSpPr>
        <p:spPr>
          <a:xfrm>
            <a:off x="838200" y="1030494"/>
            <a:ext cx="10515600" cy="4351338"/>
          </a:xfrm>
        </p:spPr>
        <p:txBody>
          <a:bodyPr>
            <a:normAutofit/>
          </a:bodyPr>
          <a:lstStyle/>
          <a:p>
            <a:pPr marL="0" indent="0">
              <a:buNone/>
            </a:pPr>
            <a:r>
              <a:rPr lang="en-GB" dirty="0"/>
              <a:t>In the case study the reason why the mother had psychological problem was</a:t>
            </a:r>
          </a:p>
          <a:p>
            <a:r>
              <a:rPr lang="en-GB" dirty="0"/>
              <a:t>Bad behaviour of her son</a:t>
            </a:r>
          </a:p>
          <a:p>
            <a:r>
              <a:rPr lang="en-GB" dirty="0"/>
              <a:t>Poor housing</a:t>
            </a:r>
          </a:p>
          <a:p>
            <a:pPr marL="0" indent="0">
              <a:buNone/>
            </a:pPr>
            <a:endParaRPr lang="en-GB" dirty="0"/>
          </a:p>
          <a:p>
            <a:pPr marL="0" indent="0">
              <a:buNone/>
            </a:pPr>
            <a:r>
              <a:rPr lang="en-GB" dirty="0"/>
              <a:t>Also in my opinion she was a lone parent so some other reason can be:</a:t>
            </a:r>
          </a:p>
          <a:p>
            <a:r>
              <a:rPr lang="en-GB" dirty="0"/>
              <a:t>Loneliness</a:t>
            </a:r>
          </a:p>
          <a:p>
            <a:r>
              <a:rPr lang="en-GB" dirty="0"/>
              <a:t>Stress</a:t>
            </a:r>
          </a:p>
          <a:p>
            <a:r>
              <a:rPr lang="en-GB" dirty="0"/>
              <a:t>Lifestyle</a:t>
            </a:r>
          </a:p>
        </p:txBody>
      </p:sp>
    </p:spTree>
    <p:extLst>
      <p:ext uri="{BB962C8B-B14F-4D97-AF65-F5344CB8AC3E}">
        <p14:creationId xmlns:p14="http://schemas.microsoft.com/office/powerpoint/2010/main" val="2098715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716B-C9F5-4AC1-933C-BECABA4ACDD9}"/>
              </a:ext>
            </a:extLst>
          </p:cNvPr>
          <p:cNvSpPr>
            <a:spLocks noGrp="1"/>
          </p:cNvSpPr>
          <p:nvPr>
            <p:ph type="ctrTitle"/>
          </p:nvPr>
        </p:nvSpPr>
        <p:spPr>
          <a:xfrm>
            <a:off x="1417983" y="203791"/>
            <a:ext cx="8347493" cy="1492487"/>
          </a:xfrm>
        </p:spPr>
        <p:txBody>
          <a:bodyPr>
            <a:normAutofit/>
          </a:bodyPr>
          <a:lstStyle/>
          <a:p>
            <a:r>
              <a:rPr lang="en-GB" sz="4000" dirty="0">
                <a:cs typeface="Calibri Light"/>
              </a:rPr>
              <a:t>Policies related to Mental Health</a:t>
            </a:r>
            <a:endParaRPr lang="en-GB" sz="4000" dirty="0"/>
          </a:p>
        </p:txBody>
      </p:sp>
      <p:sp>
        <p:nvSpPr>
          <p:cNvPr id="3" name="Subtitle 2">
            <a:extLst>
              <a:ext uri="{FF2B5EF4-FFF2-40B4-BE49-F238E27FC236}">
                <a16:creationId xmlns:a16="http://schemas.microsoft.com/office/drawing/2014/main" id="{60302D18-C12B-489C-B3DF-7236506387DE}"/>
              </a:ext>
            </a:extLst>
          </p:cNvPr>
          <p:cNvSpPr>
            <a:spLocks noGrp="1"/>
          </p:cNvSpPr>
          <p:nvPr>
            <p:ph type="subTitle" idx="1"/>
          </p:nvPr>
        </p:nvSpPr>
        <p:spPr>
          <a:xfrm>
            <a:off x="1046922" y="2252870"/>
            <a:ext cx="9301650" cy="3074503"/>
          </a:xfrm>
        </p:spPr>
        <p:txBody>
          <a:bodyPr vert="horz" lIns="91440" tIns="45720" rIns="91440" bIns="45720" rtlCol="0" anchor="t">
            <a:noAutofit/>
          </a:bodyPr>
          <a:lstStyle/>
          <a:p>
            <a:r>
              <a:rPr lang="en-GB" sz="1600" dirty="0">
                <a:cs typeface="Calibri"/>
              </a:rPr>
              <a:t>World Health Organisation came up with a policy that says a plan should include the concrete strategies and activities that will be implemented to tackle mental disorders.</a:t>
            </a:r>
          </a:p>
          <a:p>
            <a:endParaRPr lang="en-GB" sz="1600" dirty="0">
              <a:cs typeface="Calibri"/>
            </a:endParaRPr>
          </a:p>
          <a:p>
            <a:r>
              <a:rPr lang="en-GB" b="1" dirty="0">
                <a:cs typeface="Calibri"/>
              </a:rPr>
              <a:t>Some of their policies are</a:t>
            </a:r>
          </a:p>
          <a:p>
            <a:pPr marL="342900" indent="-342900">
              <a:buChar char="•"/>
            </a:pPr>
            <a:r>
              <a:rPr lang="en-GB" sz="1600" dirty="0">
                <a:cs typeface="Calibri"/>
              </a:rPr>
              <a:t>Empower mental health providers</a:t>
            </a:r>
          </a:p>
          <a:p>
            <a:pPr marL="342900" indent="-342900">
              <a:buChar char="•"/>
            </a:pPr>
            <a:r>
              <a:rPr lang="en-GB" sz="1600" dirty="0">
                <a:cs typeface="Calibri"/>
              </a:rPr>
              <a:t>Develop supportive organisation</a:t>
            </a:r>
          </a:p>
          <a:p>
            <a:r>
              <a:rPr lang="en-GB" sz="1600" b="1" dirty="0">
                <a:cs typeface="Calibri"/>
              </a:rPr>
              <a:t>                                                                                                                                         (WHO 2005)</a:t>
            </a:r>
          </a:p>
        </p:txBody>
      </p:sp>
    </p:spTree>
    <p:extLst>
      <p:ext uri="{BB962C8B-B14F-4D97-AF65-F5344CB8AC3E}">
        <p14:creationId xmlns:p14="http://schemas.microsoft.com/office/powerpoint/2010/main" val="132928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                    Behaviour issues </a:t>
            </a:r>
          </a:p>
        </p:txBody>
      </p:sp>
      <p:sp>
        <p:nvSpPr>
          <p:cNvPr id="3" name="Content Placeholder 2"/>
          <p:cNvSpPr>
            <a:spLocks noGrp="1"/>
          </p:cNvSpPr>
          <p:nvPr>
            <p:ph idx="1"/>
          </p:nvPr>
        </p:nvSpPr>
        <p:spPr>
          <a:xfrm>
            <a:off x="1130270" y="2171769"/>
            <a:ext cx="9603275" cy="3367640"/>
          </a:xfrm>
        </p:spPr>
        <p:txBody>
          <a:bodyPr>
            <a:normAutofit fontScale="85000" lnSpcReduction="20000"/>
          </a:bodyPr>
          <a:lstStyle/>
          <a:p>
            <a:r>
              <a:rPr lang="en-GB" dirty="0"/>
              <a:t>All children can display bad behaviour which is absolutely normal, however if this bad behaviour is persistent it can be a cause for concern and it is very important to tackle this issue before it gets worse.</a:t>
            </a:r>
          </a:p>
          <a:p>
            <a:r>
              <a:rPr lang="en-GB" dirty="0"/>
              <a:t>Some children are not the best at expressing their feelings verbally, which results to them acting them out, for example if a child is upset, frustrated and/or angry about something they may find it difficult to talk to someone about it so they tend to display bad behaviour as a channel to express their feelings.</a:t>
            </a:r>
          </a:p>
          <a:p>
            <a:r>
              <a:rPr lang="en-GB" dirty="0"/>
              <a:t>As a parent or guardian it is important to acknowledge that if a child is displaying bad behaviour then there is a high chance that the child is feeling insecure about something.</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282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7009" y="1228794"/>
            <a:ext cx="8461513" cy="759032"/>
          </a:xfrm>
        </p:spPr>
        <p:txBody>
          <a:bodyPr>
            <a:normAutofit/>
          </a:bodyPr>
          <a:lstStyle/>
          <a:p>
            <a:r>
              <a:rPr lang="en-GB" dirty="0"/>
              <a:t>Agencies involved to support the family </a:t>
            </a:r>
          </a:p>
        </p:txBody>
      </p:sp>
      <p:sp>
        <p:nvSpPr>
          <p:cNvPr id="3" name="Content Placeholder 2"/>
          <p:cNvSpPr>
            <a:spLocks noGrp="1"/>
          </p:cNvSpPr>
          <p:nvPr>
            <p:ph idx="1"/>
          </p:nvPr>
        </p:nvSpPr>
        <p:spPr>
          <a:xfrm>
            <a:off x="1603513" y="1987826"/>
            <a:ext cx="8607287" cy="3299791"/>
          </a:xfrm>
        </p:spPr>
        <p:txBody>
          <a:bodyPr>
            <a:normAutofit/>
          </a:bodyPr>
          <a:lstStyle/>
          <a:p>
            <a:pPr marL="0" indent="0">
              <a:buNone/>
            </a:pPr>
            <a:endParaRPr lang="en-GB" dirty="0"/>
          </a:p>
          <a:p>
            <a:r>
              <a:rPr lang="en-GB" dirty="0"/>
              <a:t>CAMHS </a:t>
            </a:r>
          </a:p>
          <a:p>
            <a:r>
              <a:rPr lang="en-GB" dirty="0"/>
              <a:t>School – education services </a:t>
            </a:r>
          </a:p>
          <a:p>
            <a:r>
              <a:rPr lang="en-GB" dirty="0"/>
              <a:t>Youth in need team</a:t>
            </a:r>
          </a:p>
          <a:p>
            <a:r>
              <a:rPr lang="en-GB" dirty="0"/>
              <a:t>Anti social behaviour team</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814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A4D-EE1D-42C7-918C-C0D3C24F6B77}"/>
              </a:ext>
            </a:extLst>
          </p:cNvPr>
          <p:cNvSpPr>
            <a:spLocks noGrp="1"/>
          </p:cNvSpPr>
          <p:nvPr>
            <p:ph type="title"/>
          </p:nvPr>
        </p:nvSpPr>
        <p:spPr/>
        <p:txBody>
          <a:bodyPr/>
          <a:lstStyle/>
          <a:p>
            <a:r>
              <a:rPr lang="en-GB" dirty="0"/>
              <a:t>Policies and Acts that support vulnerable children</a:t>
            </a:r>
          </a:p>
        </p:txBody>
      </p:sp>
      <p:sp>
        <p:nvSpPr>
          <p:cNvPr id="3" name="Content Placeholder 2">
            <a:extLst>
              <a:ext uri="{FF2B5EF4-FFF2-40B4-BE49-F238E27FC236}">
                <a16:creationId xmlns:a16="http://schemas.microsoft.com/office/drawing/2014/main" id="{F8C5DAFD-941F-4D67-90FC-2842D7F16AA5}"/>
              </a:ext>
            </a:extLst>
          </p:cNvPr>
          <p:cNvSpPr>
            <a:spLocks noGrp="1"/>
          </p:cNvSpPr>
          <p:nvPr>
            <p:ph idx="1"/>
          </p:nvPr>
        </p:nvSpPr>
        <p:spPr/>
        <p:txBody>
          <a:bodyPr/>
          <a:lstStyle/>
          <a:p>
            <a:r>
              <a:rPr lang="en-GB" dirty="0"/>
              <a:t>Children Act 1989 – The welfare of the child is paramount</a:t>
            </a:r>
          </a:p>
          <a:p>
            <a:r>
              <a:rPr lang="en-GB" dirty="0"/>
              <a:t>The Children's Act 2004 </a:t>
            </a:r>
          </a:p>
          <a:p>
            <a:r>
              <a:rPr lang="en-GB" dirty="0"/>
              <a:t>Every Child Matter policy – Staying Safe, Being healthy, enjoying and achieving, making a positive contribution, achieving economic wellbeing</a:t>
            </a:r>
          </a:p>
        </p:txBody>
      </p:sp>
    </p:spTree>
    <p:extLst>
      <p:ext uri="{BB962C8B-B14F-4D97-AF65-F5344CB8AC3E}">
        <p14:creationId xmlns:p14="http://schemas.microsoft.com/office/powerpoint/2010/main" val="64916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1" y="3627782"/>
            <a:ext cx="9144000" cy="2387600"/>
          </a:xfrm>
        </p:spPr>
        <p:txBody>
          <a:bodyPr>
            <a:no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family was referred by the youth offending team parenting division and education services.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EC5D-07F1-B045-AE92-EEEF795C73DE}"/>
              </a:ext>
            </a:extLst>
          </p:cNvPr>
          <p:cNvSpPr>
            <a:spLocks noGrp="1"/>
          </p:cNvSpPr>
          <p:nvPr>
            <p:ph type="title"/>
          </p:nvPr>
        </p:nvSpPr>
        <p:spPr>
          <a:xfrm>
            <a:off x="1089992" y="1944583"/>
            <a:ext cx="10515600" cy="1325563"/>
          </a:xfrm>
        </p:spPr>
        <p:txBody>
          <a:bodyPr>
            <a:noAutofit/>
          </a:bodyPr>
          <a:lstStyle/>
          <a:p>
            <a:br>
              <a:rPr lang="en-GB" sz="1800" dirty="0">
                <a:latin typeface="Calibri"/>
                <a:ea typeface="Calibri" panose="020F0502020204030204" pitchFamily="34" charset="0"/>
                <a:cs typeface="Times New Roman"/>
              </a:rPr>
            </a:br>
            <a:r>
              <a:rPr lang="en-GB" sz="2400" dirty="0">
                <a:effectLst/>
                <a:latin typeface="Calibri"/>
                <a:ea typeface="Calibri" panose="020F0502020204030204" pitchFamily="34" charset="0"/>
                <a:cs typeface="Times New Roman"/>
              </a:rPr>
              <a:t>The agencies decided that they would take action to improve the children’s school attendance and behaviour, and also help to join extra-curricular activities.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Work with the Neighbourhood services to carry out house repairs.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Parenting and employment training for the mother.</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Counselling to the adolescent boy for managing his anger problem.</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A specific action for the mother was to take her young daughter to school every day.</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endParaRPr lang="en-US" sz="1800" dirty="0"/>
          </a:p>
        </p:txBody>
      </p:sp>
    </p:spTree>
    <p:extLst>
      <p:ext uri="{BB962C8B-B14F-4D97-AF65-F5344CB8AC3E}">
        <p14:creationId xmlns:p14="http://schemas.microsoft.com/office/powerpoint/2010/main" val="13248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D05A00B-07FD-4163-A4DF-BA7990D67ED8}"/>
              </a:ext>
            </a:extLst>
          </p:cNvPr>
          <p:cNvSpPr>
            <a:spLocks noGrp="1"/>
          </p:cNvSpPr>
          <p:nvPr>
            <p:ph type="body" sz="half" idx="2"/>
          </p:nvPr>
        </p:nvSpPr>
        <p:spPr>
          <a:xfrm>
            <a:off x="940904" y="915679"/>
            <a:ext cx="9216829" cy="5140563"/>
          </a:xfrm>
        </p:spPr>
        <p:txBody>
          <a:bodyPr vert="horz" lIns="91440" tIns="45720" rIns="91440" bIns="45720" rtlCol="0" anchor="t">
            <a:noAutofit/>
          </a:bodyPr>
          <a:lstStyle/>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According to the children and social work act 2017 which relates to working together to safeguard children. ( childrenengland.org.uk)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CAMHS mental health service and support for children and families living in the borough of Greenwich, they give individual support, advice, and consultation for mental health care issues. (healthwatchgreenwich.co.uk) </a:t>
            </a:r>
            <a:endParaRPr lang="en-GB" sz="2000" dirty="0">
              <a:latin typeface="Calibri"/>
              <a:ea typeface="Calibri" panose="020F0502020204030204" pitchFamily="34" charset="0"/>
              <a:cs typeface="Calibri" panose="020F0502020204030204"/>
            </a:endParaRPr>
          </a:p>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They are multidisciplinary teams that consist of a variety of  professionals ranging from psychologists, social workers and nurses.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They also help to build a better relationship with pupils in school and make them feel safer in and around school. Which will lead to higher educational achievements and this will reduce perceptions of bullying.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a:ea typeface="Calibri" panose="020F0502020204030204" pitchFamily="34" charset="0"/>
                <a:cs typeface="Times New Roman"/>
              </a:rPr>
              <a:t>Support with discipline and behaviour will lower levels of crime act in and around school. With the right support at early stage young boys will have a positive attitude towards school.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cs typeface="Calibri"/>
            </a:endParaRPr>
          </a:p>
        </p:txBody>
      </p:sp>
    </p:spTree>
    <p:extLst>
      <p:ext uri="{BB962C8B-B14F-4D97-AF65-F5344CB8AC3E}">
        <p14:creationId xmlns:p14="http://schemas.microsoft.com/office/powerpoint/2010/main" val="377368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6B37-EEA5-4E51-A1EC-C587F8C4EC65}"/>
              </a:ext>
            </a:extLst>
          </p:cNvPr>
          <p:cNvSpPr txBox="1">
            <a:spLocks noGrp="1"/>
          </p:cNvSpPr>
          <p:nvPr>
            <p:ph type="title"/>
          </p:nvPr>
        </p:nvSpPr>
        <p:spPr/>
        <p:txBody>
          <a:bodyPr/>
          <a:lstStyle/>
          <a:p>
            <a:pPr lvl="0"/>
            <a:r>
              <a:rPr lang="en-GB"/>
              <a:t>Actions taken by relevant agencies</a:t>
            </a:r>
          </a:p>
        </p:txBody>
      </p:sp>
      <p:sp>
        <p:nvSpPr>
          <p:cNvPr id="3" name="Content Placeholder 2">
            <a:extLst>
              <a:ext uri="{FF2B5EF4-FFF2-40B4-BE49-F238E27FC236}">
                <a16:creationId xmlns:a16="http://schemas.microsoft.com/office/drawing/2014/main" id="{9780C339-7C02-4626-859E-EEC60D09AF5A}"/>
              </a:ext>
            </a:extLst>
          </p:cNvPr>
          <p:cNvSpPr txBox="1">
            <a:spLocks noGrp="1"/>
          </p:cNvSpPr>
          <p:nvPr>
            <p:ph idx="1"/>
          </p:nvPr>
        </p:nvSpPr>
        <p:spPr>
          <a:xfrm>
            <a:off x="238128" y="2505071"/>
            <a:ext cx="11401425" cy="3629025"/>
          </a:xfrm>
        </p:spPr>
        <p:txBody>
          <a:bodyPr/>
          <a:lstStyle/>
          <a:p>
            <a:pPr lvl="0"/>
            <a:r>
              <a:rPr lang="en-GB" sz="2400"/>
              <a:t> The agencies involved with the family includes:</a:t>
            </a:r>
          </a:p>
          <a:p>
            <a:pPr lvl="0"/>
            <a:r>
              <a:rPr lang="en-GB" sz="2400"/>
              <a:t>The housing offices: carried out repairs in the home</a:t>
            </a:r>
          </a:p>
          <a:p>
            <a:pPr lvl="0"/>
            <a:r>
              <a:rPr lang="en-GB" sz="2400"/>
              <a:t>Children’s services: prioritised children’s education, behaviour and extracurricular activities </a:t>
            </a:r>
          </a:p>
          <a:p>
            <a:pPr lvl="0"/>
            <a:r>
              <a:rPr lang="en-GB" sz="2400"/>
              <a:t>Jobcentre: helped with employment training for the mother </a:t>
            </a:r>
          </a:p>
          <a:p>
            <a:pPr lvl="0"/>
            <a:r>
              <a:rPr lang="en-GB" sz="2400"/>
              <a:t>The family therapist </a:t>
            </a:r>
          </a:p>
          <a:p>
            <a:pPr lvl="0">
              <a:buChar char="-"/>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B57F5-4210-4260-9045-1D95E8E3EE7E}"/>
              </a:ext>
            </a:extLst>
          </p:cNvPr>
          <p:cNvSpPr txBox="1">
            <a:spLocks noGrp="1"/>
          </p:cNvSpPr>
          <p:nvPr>
            <p:ph type="title"/>
          </p:nvPr>
        </p:nvSpPr>
        <p:spPr/>
        <p:txBody>
          <a:bodyPr/>
          <a:lstStyle/>
          <a:p>
            <a:pPr lvl="0"/>
            <a:r>
              <a:rPr lang="en-GB"/>
              <a:t>My recommendations </a:t>
            </a:r>
          </a:p>
        </p:txBody>
      </p:sp>
      <p:sp>
        <p:nvSpPr>
          <p:cNvPr id="3" name="Content Placeholder 2">
            <a:extLst>
              <a:ext uri="{FF2B5EF4-FFF2-40B4-BE49-F238E27FC236}">
                <a16:creationId xmlns:a16="http://schemas.microsoft.com/office/drawing/2014/main" id="{44C8949E-C4B5-4EE6-ABE2-A4EE42072FE1}"/>
              </a:ext>
            </a:extLst>
          </p:cNvPr>
          <p:cNvSpPr txBox="1">
            <a:spLocks noGrp="1"/>
          </p:cNvSpPr>
          <p:nvPr>
            <p:ph idx="1"/>
          </p:nvPr>
        </p:nvSpPr>
        <p:spPr/>
        <p:txBody>
          <a:bodyPr/>
          <a:lstStyle/>
          <a:p>
            <a:pPr lvl="0"/>
            <a:r>
              <a:rPr lang="en-GB" sz="2200"/>
              <a:t>More focus on the mother’s mental health </a:t>
            </a:r>
          </a:p>
          <a:p>
            <a:pPr lvl="0"/>
            <a:r>
              <a:rPr lang="en-GB" sz="2200"/>
              <a:t>Get in touch with a doctor and see if medication is an option</a:t>
            </a:r>
          </a:p>
          <a:p>
            <a:pPr lvl="0"/>
            <a:r>
              <a:rPr lang="en-GB" sz="2200"/>
              <a:t>One to one with psychiatrist or the family therapist to focus on finding cause of anxiety and how to manage better</a:t>
            </a:r>
          </a:p>
          <a:p>
            <a:pPr lvl="0"/>
            <a:r>
              <a:rPr lang="en-GB" sz="2200"/>
              <a:t>If she is not up to going outside, maybe online counselling/sessions, so that it is not missed and is a routine. </a:t>
            </a:r>
          </a:p>
          <a:p>
            <a:pPr lvl="0"/>
            <a:endParaRPr lang="en-GB" sz="1700"/>
          </a:p>
          <a:p>
            <a:pPr marL="0" lvl="0" indent="0">
              <a:buNone/>
            </a:pPr>
            <a:endParaRPr lang="en-GB" sz="1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EF4-283B-4A53-A69F-3E14071836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2ECF166-F92F-49B5-B640-BD87ED1E096D}"/>
              </a:ext>
            </a:extLst>
          </p:cNvPr>
          <p:cNvSpPr txBox="1">
            <a:spLocks noGrp="1"/>
          </p:cNvSpPr>
          <p:nvPr>
            <p:ph idx="1"/>
          </p:nvPr>
        </p:nvSpPr>
        <p:spPr/>
        <p:txBody>
          <a:bodyPr>
            <a:normAutofit fontScale="92500" lnSpcReduction="10000"/>
          </a:bodyPr>
          <a:lstStyle/>
          <a:p>
            <a:pPr lvl="0"/>
            <a:r>
              <a:rPr lang="en-GB" dirty="0"/>
              <a:t>Difference Between (2018) Difference between therapist and psychiatrist. [online] Available at:  </a:t>
            </a:r>
            <a:r>
              <a:rPr lang="en-GB" dirty="0">
                <a:hlinkClick r:id="rId2"/>
              </a:rPr>
              <a:t>https://www.differencebetween.com/difference-between-therapist-and-vs-psychiatrist/</a:t>
            </a:r>
            <a:r>
              <a:rPr lang="en-GB" dirty="0"/>
              <a:t> [Accessed 28 Feb 2020]</a:t>
            </a:r>
          </a:p>
          <a:p>
            <a:pPr lvl="0"/>
            <a:r>
              <a:rPr lang="en-GB" dirty="0">
                <a:hlinkClick r:id="rId3"/>
              </a:rPr>
              <a:t>Social Anxiety (2020) Social Anxiety [online] https://www.nhs.uk/Conditions/social-anxiety/</a:t>
            </a:r>
            <a:r>
              <a:rPr lang="en-GB" dirty="0"/>
              <a:t> [Accessed 1 Mar 2020]</a:t>
            </a:r>
          </a:p>
          <a:p>
            <a:pPr lvl="0"/>
            <a:r>
              <a:rPr lang="en-GB" sz="2400" dirty="0">
                <a:latin typeface="Calibri"/>
                <a:ea typeface="Calibri" panose="020F0502020204030204" pitchFamily="34" charset="0"/>
                <a:cs typeface="Times New Roman"/>
              </a:rPr>
              <a:t>Healthwatchgreenwich.co.uk</a:t>
            </a:r>
          </a:p>
          <a:p>
            <a:pPr lvl="0"/>
            <a:r>
              <a:rPr lang="en-GB" sz="2400" dirty="0">
                <a:latin typeface="Calibri"/>
                <a:ea typeface="Calibri" panose="020F0502020204030204" pitchFamily="34" charset="0"/>
                <a:cs typeface="Times New Roman"/>
              </a:rPr>
              <a:t>childrenengland.org.uk</a:t>
            </a:r>
          </a:p>
          <a:p>
            <a:pPr lvl="0"/>
            <a:r>
              <a:rPr lang="en-GB" sz="2400" dirty="0"/>
              <a:t>www.slideshare.net)</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C5CC1B-1AAB-4A96-BFC9-FFDD2F514D4B}">
  <ds:schemaRefs>
    <ds:schemaRef ds:uri="http://schemas.microsoft.com/sharepoint/v3/contenttype/forms"/>
  </ds:schemaRefs>
</ds:datastoreItem>
</file>

<file path=customXml/itemProps2.xml><?xml version="1.0" encoding="utf-8"?>
<ds:datastoreItem xmlns:ds="http://schemas.openxmlformats.org/officeDocument/2006/customXml" ds:itemID="{4AAE4860-D0FD-4C79-9E73-7797D395F8EB}">
  <ds:schemaRefs>
    <ds:schemaRef ds:uri="http://purl.org/dc/terms/"/>
    <ds:schemaRef ds:uri="http://purl.org/dc/dcmitype/"/>
    <ds:schemaRef ds:uri="http://schemas.microsoft.com/office/2006/documentManagement/types"/>
    <ds:schemaRef ds:uri="http://purl.org/dc/elements/1.1/"/>
    <ds:schemaRef ds:uri="28bc52eb-7ba0-4738-a312-c7a8d9f935af"/>
    <ds:schemaRef ds:uri="http://schemas.microsoft.com/office/infopath/2007/PartnerControls"/>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5356612-AC31-4A6B-8449-8FD8720E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1181</Words>
  <Application>Microsoft Office PowerPoint</Application>
  <PresentationFormat>Widescreen</PresentationFormat>
  <Paragraphs>109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Gallery</vt:lpstr>
      <vt:lpstr>                           Family C</vt:lpstr>
      <vt:lpstr>                         Introduction </vt:lpstr>
      <vt:lpstr>                         Vulnerability </vt:lpstr>
      <vt:lpstr>Risk factors of why the family were in a position of vulnerability  </vt:lpstr>
      <vt:lpstr>Depression and anxiety </vt:lpstr>
      <vt:lpstr>PowerPoint Presentation</vt:lpstr>
      <vt:lpstr>Common factors of mental health problem</vt:lpstr>
      <vt:lpstr>PowerPoint Presentation</vt:lpstr>
      <vt:lpstr>Policies related to Mental Health</vt:lpstr>
      <vt:lpstr>                    Behaviour issues </vt:lpstr>
      <vt:lpstr>Agencies involved to support the family </vt:lpstr>
      <vt:lpstr>Policies and Acts that support vulnerable children</vt:lpstr>
      <vt:lpstr>The family was referred by the youth offending team parenting division and education services.  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vt:lpstr>
      <vt:lpstr> The agencies decided that they would take action to improve the children’s school attendance and behaviour, and also help to join extra-curricular activities. Work with the Neighbourhood services to carry out house repairs. Parenting and employment training for the mother. Counselling to the adolescent boy for managing his anger problem. A specific action for the mother was to take her young daughter to school every day.  </vt:lpstr>
      <vt:lpstr>PowerPoint Presentation</vt:lpstr>
      <vt:lpstr>Actions taken by relevant agencies</vt:lpstr>
      <vt:lpstr>My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C</dc:title>
  <dc:creator>Fizza Chohan (1807415)</dc:creator>
  <cp:lastModifiedBy>Stevie Davidson</cp:lastModifiedBy>
  <cp:revision>1</cp:revision>
  <dcterms:created xsi:type="dcterms:W3CDTF">2020-03-09T09:59:11Z</dcterms:created>
  <dcterms:modified xsi:type="dcterms:W3CDTF">2020-03-24T11:49:58Z</dcterms:modified>
</cp:coreProperties>
</file>