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61" r:id="rId2"/>
    <p:sldId id="262" r:id="rId3"/>
    <p:sldId id="263" r:id="rId4"/>
    <p:sldId id="257" r:id="rId5"/>
    <p:sldId id="258" r:id="rId6"/>
    <p:sldId id="259" r:id="rId7"/>
    <p:sldId id="260"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B97434-D0DC-4FEB-928B-C564B19CC5B6}" type="datetimeFigureOut">
              <a:rPr lang="en-GB" smtClean="0"/>
              <a:t>16/02/2023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D274D3-B897-44B5-87C1-CFFA09D908AA}" type="slidenum">
              <a:rPr lang="en-GB" smtClean="0"/>
              <a:t>‹#›</a:t>
            </a:fld>
            <a:endParaRPr lang="en-GB"/>
          </a:p>
        </p:txBody>
      </p:sp>
    </p:spTree>
    <p:extLst>
      <p:ext uri="{BB962C8B-B14F-4D97-AF65-F5344CB8AC3E}">
        <p14:creationId xmlns:p14="http://schemas.microsoft.com/office/powerpoint/2010/main" val="2772468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D274D3-B897-44B5-87C1-CFFA09D908AA}" type="slidenum">
              <a:rPr lang="en-GB" smtClean="0"/>
              <a:t>8</a:t>
            </a:fld>
            <a:endParaRPr lang="en-GB"/>
          </a:p>
        </p:txBody>
      </p:sp>
    </p:spTree>
    <p:extLst>
      <p:ext uri="{BB962C8B-B14F-4D97-AF65-F5344CB8AC3E}">
        <p14:creationId xmlns:p14="http://schemas.microsoft.com/office/powerpoint/2010/main" val="30926011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9709417-0B4D-4B8D-9A10-93B9F6B8206A}" type="datetimeFigureOut">
              <a:rPr lang="en-GB" smtClean="0"/>
              <a:t>16/02/2023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B288BF3-26F2-4CEF-8BD3-6D34F360692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88BF3-26F2-4CEF-8BD3-6D34F3606921}"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88BF3-26F2-4CEF-8BD3-6D34F3606921}"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B288BF3-26F2-4CEF-8BD3-6D34F3606921}"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B288BF3-26F2-4CEF-8BD3-6D34F360692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B288BF3-26F2-4CEF-8BD3-6D34F3606921}"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B288BF3-26F2-4CEF-8BD3-6D34F360692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9709417-0B4D-4B8D-9A10-93B9F6B8206A}" type="datetimeFigureOut">
              <a:rPr lang="en-GB" smtClean="0"/>
              <a:t>16/02/2023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B288BF3-26F2-4CEF-8BD3-6D34F360692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9709417-0B4D-4B8D-9A10-93B9F6B8206A}" type="datetimeFigureOut">
              <a:rPr lang="en-GB" smtClean="0"/>
              <a:t>16/02/2023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B288BF3-26F2-4CEF-8BD3-6D34F3606921}"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88BF3-26F2-4CEF-8BD3-6D34F360692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9709417-0B4D-4B8D-9A10-93B9F6B8206A}" type="datetimeFigureOut">
              <a:rPr lang="en-GB" smtClean="0"/>
              <a:t>16/02/2023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88BF3-26F2-4CEF-8BD3-6D34F360692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9709417-0B4D-4B8D-9A10-93B9F6B8206A}" type="datetimeFigureOut">
              <a:rPr lang="en-GB" smtClean="0"/>
              <a:t>16/02/2023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B288BF3-26F2-4CEF-8BD3-6D34F360692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thegeniusofplay.org/genius/play-ideas-tips/play-ideas/peek-a-boo.aspx#.Y-_yZHbP3I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hebump.com/a/outdoor-fun-with-baby" TargetMode="External"/><Relationship Id="rId3" Type="http://schemas.openxmlformats.org/officeDocument/2006/relationships/hyperlink" Target="https://thegeniusofplay.org/genius/play-ideas-tips/play-ideas/peek-a-boo.aspx#.Y-_yZHbP3IU" TargetMode="External"/><Relationship Id="rId7" Type="http://schemas.openxmlformats.org/officeDocument/2006/relationships/hyperlink" Target="http://resourcesforearlylearning.org/parents/activity/33/"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open.edu/openlearncreate/" TargetMode="External"/><Relationship Id="rId5" Type="http://schemas.openxmlformats.org/officeDocument/2006/relationships/hyperlink" Target="https://www.verywellmind.com/jean-piaget-quotes-2795116" TargetMode="External"/><Relationship Id="rId4" Type="http://schemas.openxmlformats.org/officeDocument/2006/relationships/hyperlink" Target="https://www.verywellmind.com/piagets-stages-of-cognitive-development-27954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1100" dirty="0" smtClean="0">
                <a:latin typeface="Arial" pitchFamily="34" charset="0"/>
                <a:cs typeface="Arial" pitchFamily="34" charset="0"/>
              </a:rPr>
              <a:t>Title: Working with Children in a Social Care Setting.</a:t>
            </a:r>
          </a:p>
          <a:p>
            <a:r>
              <a:rPr lang="en-GB" sz="1100" dirty="0" smtClean="0">
                <a:latin typeface="Arial" pitchFamily="34" charset="0"/>
                <a:cs typeface="Arial" pitchFamily="34" charset="0"/>
              </a:rPr>
              <a:t>Name: Andrea Nembhard</a:t>
            </a:r>
          </a:p>
          <a:p>
            <a:r>
              <a:rPr lang="en-GB" sz="1100" dirty="0" smtClean="0">
                <a:latin typeface="Arial" pitchFamily="34" charset="0"/>
                <a:cs typeface="Arial" pitchFamily="34" charset="0"/>
              </a:rPr>
              <a:t>Student Number: 2028378</a:t>
            </a:r>
          </a:p>
          <a:p>
            <a:r>
              <a:rPr lang="en-GB" sz="1100" dirty="0" smtClean="0">
                <a:latin typeface="Arial" pitchFamily="34" charset="0"/>
                <a:cs typeface="Arial" pitchFamily="34" charset="0"/>
              </a:rPr>
              <a:t>Module Code: LCHS4006</a:t>
            </a:r>
          </a:p>
          <a:p>
            <a:r>
              <a:rPr lang="en-GB" sz="1100" dirty="0" smtClean="0">
                <a:latin typeface="Arial" pitchFamily="34" charset="0"/>
                <a:cs typeface="Arial" pitchFamily="34" charset="0"/>
              </a:rPr>
              <a:t>Lecturer : Joanne Davis  </a:t>
            </a:r>
            <a:endParaRPr lang="en-GB" sz="11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r>
              <a:rPr lang="en-GB" sz="1100" b="1" dirty="0" smtClean="0">
                <a:solidFill>
                  <a:schemeClr val="bg1">
                    <a:lumMod val="10000"/>
                  </a:schemeClr>
                </a:solidFill>
                <a:latin typeface="Arial" pitchFamily="34" charset="0"/>
                <a:cs typeface="Arial" pitchFamily="34" charset="0"/>
              </a:rPr>
              <a:t>                                                                    Psychology in health and Social Care.</a:t>
            </a:r>
            <a:endParaRPr lang="en-GB" sz="1100" b="1" dirty="0">
              <a:solidFill>
                <a:schemeClr val="bg1">
                  <a:lumMod val="10000"/>
                </a:schemeClr>
              </a:solidFill>
              <a:latin typeface="Arial" pitchFamily="34" charset="0"/>
              <a:cs typeface="Arial" pitchFamily="34" charset="0"/>
            </a:endParaRPr>
          </a:p>
        </p:txBody>
      </p:sp>
    </p:spTree>
    <p:extLst>
      <p:ext uri="{BB962C8B-B14F-4D97-AF65-F5344CB8AC3E}">
        <p14:creationId xmlns:p14="http://schemas.microsoft.com/office/powerpoint/2010/main" val="3407280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1100" dirty="0" smtClean="0">
                <a:latin typeface="Arial" pitchFamily="34" charset="0"/>
                <a:cs typeface="Arial" pitchFamily="34" charset="0"/>
              </a:rPr>
              <a:t>In this presentation I will be presenting two crèche activities </a:t>
            </a:r>
            <a:r>
              <a:rPr lang="en-GB" sz="1100" dirty="0" smtClean="0">
                <a:latin typeface="Arial" pitchFamily="34" charset="0"/>
                <a:cs typeface="Arial" pitchFamily="34" charset="0"/>
              </a:rPr>
              <a:t>relating to </a:t>
            </a:r>
            <a:r>
              <a:rPr lang="en-GB" sz="1100" dirty="0" smtClean="0">
                <a:latin typeface="Arial" pitchFamily="34" charset="0"/>
                <a:cs typeface="Arial" pitchFamily="34" charset="0"/>
              </a:rPr>
              <a:t>children aged 0-2 who live with their mothers in a women’s refuge centre ,which will </a:t>
            </a:r>
            <a:r>
              <a:rPr lang="en-GB" sz="1100" dirty="0" smtClean="0">
                <a:latin typeface="Arial" pitchFamily="34" charset="0"/>
                <a:cs typeface="Arial" pitchFamily="34" charset="0"/>
              </a:rPr>
              <a:t>enable</a:t>
            </a:r>
            <a:r>
              <a:rPr lang="en-GB" sz="1100" dirty="0" smtClean="0">
                <a:latin typeface="Arial" pitchFamily="34" charset="0"/>
                <a:cs typeface="Arial" pitchFamily="34" charset="0"/>
              </a:rPr>
              <a:t> their development and   keep the children occupied while their  mothers attend their weekly support sessions.</a:t>
            </a:r>
          </a:p>
          <a:p>
            <a:pPr algn="just"/>
            <a:r>
              <a:rPr lang="en-GB" sz="1100" dirty="0" smtClean="0">
                <a:latin typeface="Arial" pitchFamily="34" charset="0"/>
                <a:cs typeface="Arial" pitchFamily="34" charset="0"/>
              </a:rPr>
              <a:t>My activities will be base on” Sensory Play” suitable for children 0-2 years old. </a:t>
            </a:r>
            <a:endParaRPr lang="en-GB" sz="1100" dirty="0" smtClean="0">
              <a:latin typeface="Arial" pitchFamily="34" charset="0"/>
              <a:cs typeface="Arial" pitchFamily="34" charset="0"/>
            </a:endParaRPr>
          </a:p>
          <a:p>
            <a:pPr algn="just"/>
            <a:r>
              <a:rPr lang="en-GB" sz="1100" dirty="0" smtClean="0">
                <a:latin typeface="Arial" pitchFamily="34" charset="0"/>
                <a:cs typeface="Arial" pitchFamily="34" charset="0"/>
              </a:rPr>
              <a:t>I will use Piaget’s theory of Cognitive  </a:t>
            </a:r>
            <a:r>
              <a:rPr lang="en-GB" sz="1100" dirty="0">
                <a:latin typeface="Arial" pitchFamily="34" charset="0"/>
                <a:cs typeface="Arial" pitchFamily="34" charset="0"/>
              </a:rPr>
              <a:t>D</a:t>
            </a:r>
            <a:r>
              <a:rPr lang="en-GB" sz="1100" dirty="0" smtClean="0">
                <a:latin typeface="Arial" pitchFamily="34" charset="0"/>
                <a:cs typeface="Arial" pitchFamily="34" charset="0"/>
              </a:rPr>
              <a:t>evelopment to present and explain these </a:t>
            </a:r>
            <a:r>
              <a:rPr lang="en-GB" sz="1100" dirty="0" smtClean="0">
                <a:latin typeface="Arial" pitchFamily="34" charset="0"/>
                <a:cs typeface="Arial" pitchFamily="34" charset="0"/>
              </a:rPr>
              <a:t>activities. This relates </a:t>
            </a:r>
            <a:r>
              <a:rPr lang="en-GB" sz="1100" dirty="0">
                <a:latin typeface="Arial" pitchFamily="34" charset="0"/>
                <a:cs typeface="Arial" pitchFamily="34" charset="0"/>
              </a:rPr>
              <a:t>to the Sensorimotor </a:t>
            </a:r>
            <a:r>
              <a:rPr lang="en-GB" sz="1100" dirty="0" smtClean="0">
                <a:latin typeface="Arial" pitchFamily="34" charset="0"/>
                <a:cs typeface="Arial" pitchFamily="34" charset="0"/>
              </a:rPr>
              <a:t>Stage </a:t>
            </a:r>
            <a:r>
              <a:rPr lang="en-GB" sz="1100" dirty="0">
                <a:latin typeface="Arial" pitchFamily="34" charset="0"/>
                <a:cs typeface="Arial" pitchFamily="34" charset="0"/>
              </a:rPr>
              <a:t>which is </a:t>
            </a:r>
            <a:r>
              <a:rPr lang="en-GB" sz="1100" dirty="0" smtClean="0">
                <a:latin typeface="Arial" pitchFamily="34" charset="0"/>
                <a:cs typeface="Arial" pitchFamily="34" charset="0"/>
              </a:rPr>
              <a:t>the first stage of human intelligence and development.</a:t>
            </a:r>
            <a:endParaRPr lang="en-GB" sz="11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r>
              <a:rPr lang="en-GB" sz="1100" b="1" dirty="0" smtClean="0">
                <a:latin typeface="Arial" pitchFamily="34" charset="0"/>
                <a:cs typeface="Arial" pitchFamily="34" charset="0"/>
              </a:rPr>
              <a:t>                                                                                   INTRODUCTION</a:t>
            </a:r>
            <a:endParaRPr lang="en-GB" sz="1100" b="1" dirty="0">
              <a:latin typeface="Arial" pitchFamily="34" charset="0"/>
              <a:cs typeface="Arial" pitchFamily="34" charset="0"/>
            </a:endParaRPr>
          </a:p>
        </p:txBody>
      </p:sp>
    </p:spTree>
    <p:extLst>
      <p:ext uri="{BB962C8B-B14F-4D97-AF65-F5344CB8AC3E}">
        <p14:creationId xmlns:p14="http://schemas.microsoft.com/office/powerpoint/2010/main" val="634124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7019" y="2564904"/>
            <a:ext cx="7680960" cy="3931920"/>
          </a:xfrm>
        </p:spPr>
        <p:txBody>
          <a:bodyPr>
            <a:normAutofit/>
          </a:bodyPr>
          <a:lstStyle/>
          <a:p>
            <a:r>
              <a:rPr lang="en-GB" sz="1100" dirty="0" smtClean="0">
                <a:latin typeface="Arial" pitchFamily="34" charset="0"/>
                <a:cs typeface="Arial" pitchFamily="34" charset="0"/>
              </a:rPr>
              <a:t>Piaget’s theory suggest that there are 4 stages in children cognitive development and these are the stages:</a:t>
            </a:r>
          </a:p>
          <a:p>
            <a:r>
              <a:rPr lang="en-GB" sz="1100" dirty="0" smtClean="0">
                <a:latin typeface="Arial" pitchFamily="34" charset="0"/>
                <a:cs typeface="Arial" pitchFamily="34" charset="0"/>
              </a:rPr>
              <a:t>Sensorimotor Stage(0-2 years old)- Curious about the world.</a:t>
            </a:r>
          </a:p>
          <a:p>
            <a:r>
              <a:rPr lang="en-GB" sz="1100" dirty="0" smtClean="0">
                <a:latin typeface="Arial" pitchFamily="34" charset="0"/>
                <a:cs typeface="Arial" pitchFamily="34" charset="0"/>
              </a:rPr>
              <a:t>Preoperational Stage (2-7 years old)- Imagination and intuition are strong.</a:t>
            </a:r>
          </a:p>
          <a:p>
            <a:r>
              <a:rPr lang="en-GB" sz="1100" dirty="0" smtClean="0">
                <a:latin typeface="Arial" pitchFamily="34" charset="0"/>
                <a:cs typeface="Arial" pitchFamily="34" charset="0"/>
              </a:rPr>
              <a:t>Concrete Operational Stage (7-11 years old)- Understand time space and quantity.</a:t>
            </a:r>
          </a:p>
          <a:p>
            <a:r>
              <a:rPr lang="en-GB" sz="1100" dirty="0" smtClean="0">
                <a:latin typeface="Arial" pitchFamily="34" charset="0"/>
                <a:cs typeface="Arial" pitchFamily="34" charset="0"/>
              </a:rPr>
              <a:t>Formal Operational Stage (11 years old through adulthood) Thinking and strategic plans becomes possible.</a:t>
            </a:r>
          </a:p>
          <a:p>
            <a:endParaRPr lang="en-GB" dirty="0" smtClean="0"/>
          </a:p>
          <a:p>
            <a:endParaRPr lang="en-GB" dirty="0"/>
          </a:p>
        </p:txBody>
      </p:sp>
      <p:sp>
        <p:nvSpPr>
          <p:cNvPr id="2" name="Title 1"/>
          <p:cNvSpPr>
            <a:spLocks noGrp="1"/>
          </p:cNvSpPr>
          <p:nvPr>
            <p:ph type="title"/>
          </p:nvPr>
        </p:nvSpPr>
        <p:spPr>
          <a:xfrm>
            <a:off x="731520" y="642594"/>
            <a:ext cx="4632568" cy="1371600"/>
          </a:xfrm>
        </p:spPr>
        <p:txBody>
          <a:bodyPr>
            <a:normAutofit/>
          </a:bodyPr>
          <a:lstStyle/>
          <a:p>
            <a:r>
              <a:rPr lang="en-GB" sz="1100" b="1" dirty="0" smtClean="0">
                <a:latin typeface="Arial" pitchFamily="34" charset="0"/>
                <a:cs typeface="Arial" pitchFamily="34" charset="0"/>
              </a:rPr>
              <a:t>Piaget’s Theory of Development</a:t>
            </a:r>
            <a:endParaRPr lang="en-GB" sz="1100" b="1" dirty="0">
              <a:latin typeface="Arial" pitchFamily="34" charset="0"/>
              <a:cs typeface="Arial"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1648" y="404664"/>
            <a:ext cx="3430997" cy="19888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5332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00192" y="1988840"/>
            <a:ext cx="2392660" cy="2982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720996" y="138138"/>
            <a:ext cx="7680960" cy="1371600"/>
          </a:xfrm>
        </p:spPr>
        <p:txBody>
          <a:bodyPr>
            <a:normAutofit/>
          </a:bodyPr>
          <a:lstStyle/>
          <a:p>
            <a:r>
              <a:rPr lang="en-GB" sz="1100" dirty="0" smtClean="0">
                <a:solidFill>
                  <a:srgbClr val="002060"/>
                </a:solidFill>
                <a:latin typeface="Arial" pitchFamily="34" charset="0"/>
                <a:cs typeface="Arial" pitchFamily="34" charset="0"/>
              </a:rPr>
              <a:t>Sensory Play</a:t>
            </a:r>
            <a:endParaRPr lang="en-GB" sz="1100" dirty="0">
              <a:solidFill>
                <a:srgbClr val="002060"/>
              </a:solidFill>
              <a:latin typeface="Arial" pitchFamily="34" charset="0"/>
              <a:cs typeface="Arial" pitchFamily="34" charset="0"/>
            </a:endParaRPr>
          </a:p>
        </p:txBody>
      </p:sp>
      <p:sp>
        <p:nvSpPr>
          <p:cNvPr id="3" name="Rectangle 2"/>
          <p:cNvSpPr/>
          <p:nvPr/>
        </p:nvSpPr>
        <p:spPr>
          <a:xfrm>
            <a:off x="611560" y="1196752"/>
            <a:ext cx="6984776" cy="938719"/>
          </a:xfrm>
          <a:prstGeom prst="rect">
            <a:avLst/>
          </a:prstGeom>
        </p:spPr>
        <p:txBody>
          <a:bodyPr wrap="square">
            <a:spAutoFit/>
          </a:bodyPr>
          <a:lstStyle/>
          <a:p>
            <a:pPr marL="285750" indent="-285750">
              <a:buFont typeface="Arial" pitchFamily="34" charset="0"/>
              <a:buChar char="•"/>
            </a:pPr>
            <a:r>
              <a:rPr lang="en-GB" sz="1100" dirty="0">
                <a:solidFill>
                  <a:srgbClr val="002060"/>
                </a:solidFill>
                <a:latin typeface="Arial" pitchFamily="34" charset="0"/>
                <a:cs typeface="Arial" pitchFamily="34" charset="0"/>
              </a:rPr>
              <a:t>Sensory play is </a:t>
            </a:r>
            <a:r>
              <a:rPr lang="en-GB" sz="1100" dirty="0" smtClean="0">
                <a:solidFill>
                  <a:srgbClr val="002060"/>
                </a:solidFill>
                <a:latin typeface="Arial" pitchFamily="34" charset="0"/>
                <a:cs typeface="Arial" pitchFamily="34" charset="0"/>
              </a:rPr>
              <a:t> when  very young children interact with the world through  touching, tasting, seeing , smelling and hearing. A </a:t>
            </a:r>
            <a:r>
              <a:rPr lang="en-GB" sz="1100" dirty="0">
                <a:solidFill>
                  <a:srgbClr val="002060"/>
                </a:solidFill>
                <a:latin typeface="Arial" pitchFamily="34" charset="0"/>
                <a:cs typeface="Arial" pitchFamily="34" charset="0"/>
              </a:rPr>
              <a:t>type of play that activates and stimulates a child </a:t>
            </a:r>
            <a:r>
              <a:rPr lang="en-GB" sz="1100" dirty="0" smtClean="0">
                <a:solidFill>
                  <a:srgbClr val="002060"/>
                </a:solidFill>
                <a:latin typeface="Arial" pitchFamily="34" charset="0"/>
                <a:cs typeface="Arial" pitchFamily="34" charset="0"/>
              </a:rPr>
              <a:t>senses. According to Piaget infant and toddlers acquired knowledge through sensory experiences, basic reflexes, senses, manipulating objects and motor responses.  </a:t>
            </a:r>
            <a:endParaRPr lang="en-GB" sz="1100" dirty="0">
              <a:solidFill>
                <a:srgbClr val="002060"/>
              </a:solidFill>
              <a:latin typeface="Arial" pitchFamily="34" charset="0"/>
              <a:cs typeface="Arial" pitchFamily="34" charset="0"/>
            </a:endParaRPr>
          </a:p>
          <a:p>
            <a:pPr marL="285750" indent="-285750">
              <a:buFont typeface="Arial" pitchFamily="34" charset="0"/>
              <a:buChar char="•"/>
            </a:pPr>
            <a:r>
              <a:rPr lang="en-GB" sz="1100" dirty="0" smtClean="0">
                <a:solidFill>
                  <a:srgbClr val="002060"/>
                </a:solidFill>
                <a:latin typeface="Arial" pitchFamily="34" charset="0"/>
                <a:cs typeface="Arial" pitchFamily="34" charset="0"/>
              </a:rPr>
              <a:t>https</a:t>
            </a:r>
            <a:r>
              <a:rPr lang="en-GB" sz="1100" dirty="0">
                <a:solidFill>
                  <a:srgbClr val="002060"/>
                </a:solidFill>
                <a:latin typeface="Arial" pitchFamily="34" charset="0"/>
                <a:cs typeface="Arial" pitchFamily="34" charset="0"/>
              </a:rPr>
              <a:t>://www.verywellmind.com/piagets-stages-of-cognitive-development-2795457</a:t>
            </a:r>
            <a:endParaRPr lang="en-GB" sz="1100" dirty="0">
              <a:solidFill>
                <a:srgbClr val="002060"/>
              </a:solidFill>
              <a:latin typeface="Arial" pitchFamily="34" charset="0"/>
              <a:cs typeface="Arial" pitchFamily="34" charset="0"/>
            </a:endParaRPr>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2313" y="2420888"/>
            <a:ext cx="2619375"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descr="Sensory Play Activities for Babies and Toddlers - Benefits of Sensory Pla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074" y="2996952"/>
            <a:ext cx="2260749"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8842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1100" dirty="0" smtClean="0">
                <a:latin typeface="Arial" pitchFamily="34" charset="0"/>
                <a:cs typeface="Arial" pitchFamily="34" charset="0"/>
              </a:rPr>
              <a:t>Position yourself close to the child so that they will see your face clearly.</a:t>
            </a:r>
          </a:p>
          <a:p>
            <a:r>
              <a:rPr lang="en-GB" sz="1100" dirty="0" smtClean="0">
                <a:latin typeface="Arial" pitchFamily="34" charset="0"/>
                <a:cs typeface="Arial" pitchFamily="34" charset="0"/>
              </a:rPr>
              <a:t>Cover your face with a blanket, hand or a stuffed toy.</a:t>
            </a:r>
          </a:p>
          <a:p>
            <a:r>
              <a:rPr lang="en-GB" sz="1100" dirty="0" smtClean="0">
                <a:latin typeface="Arial" pitchFamily="34" charset="0"/>
                <a:cs typeface="Arial" pitchFamily="34" charset="0"/>
              </a:rPr>
              <a:t>Dramatically  open the blanket or stuffed toy from the front of your face, say in a loud happy voice PEEK A BOO!!!!</a:t>
            </a:r>
            <a:r>
              <a:rPr lang="en-GB" sz="1100" u="sng" dirty="0">
                <a:latin typeface="Arial" pitchFamily="34" charset="0"/>
                <a:cs typeface="Arial" pitchFamily="34" charset="0"/>
                <a:hlinkClick r:id="rId2"/>
              </a:rPr>
              <a:t> https://thegeniusofplay.org/genius/play-ideas-tips/play-ideas/peek-a-boo.aspx#.Y-_yZHbP3IU</a:t>
            </a:r>
            <a:endParaRPr lang="en-GB" sz="1100" dirty="0">
              <a:latin typeface="Arial" pitchFamily="34" charset="0"/>
              <a:cs typeface="Arial" pitchFamily="34" charset="0"/>
            </a:endParaRPr>
          </a:p>
          <a:p>
            <a:r>
              <a:rPr lang="en-GB" sz="1100" dirty="0" smtClean="0">
                <a:latin typeface="Arial" pitchFamily="34" charset="0"/>
                <a:cs typeface="Arial" pitchFamily="34" charset="0"/>
              </a:rPr>
              <a:t>This relates to Paige's stages of Cognitive Development during  the sensorimotor stage from birth up to 18 months Object Permanence . Infants have the ability to know that an object exist, even when it is not being seen. </a:t>
            </a:r>
          </a:p>
          <a:p>
            <a:endParaRPr lang="en-GB" dirty="0" smtClean="0"/>
          </a:p>
        </p:txBody>
      </p:sp>
      <p:sp>
        <p:nvSpPr>
          <p:cNvPr id="2" name="Title 1"/>
          <p:cNvSpPr>
            <a:spLocks noGrp="1"/>
          </p:cNvSpPr>
          <p:nvPr>
            <p:ph type="title"/>
          </p:nvPr>
        </p:nvSpPr>
        <p:spPr>
          <a:xfrm>
            <a:off x="731520" y="642594"/>
            <a:ext cx="7656904" cy="1371600"/>
          </a:xfrm>
        </p:spPr>
        <p:txBody>
          <a:bodyPr/>
          <a:lstStyle/>
          <a:p>
            <a:r>
              <a:rPr lang="en-GB" b="1" dirty="0" smtClean="0">
                <a:solidFill>
                  <a:schemeClr val="tx1"/>
                </a:solidFill>
              </a:rPr>
              <a:t> </a:t>
            </a:r>
            <a:r>
              <a:rPr lang="en-GB" sz="1100" b="1" dirty="0" smtClean="0">
                <a:solidFill>
                  <a:schemeClr val="tx1"/>
                </a:solidFill>
                <a:latin typeface="Arial" pitchFamily="34" charset="0"/>
                <a:cs typeface="Arial" pitchFamily="34" charset="0"/>
              </a:rPr>
              <a:t>Activity1: Peek A BOO – 0+</a:t>
            </a:r>
            <a:endParaRPr lang="en-GB" sz="1100" b="1" dirty="0">
              <a:solidFill>
                <a:schemeClr val="tx1"/>
              </a:solidFill>
              <a:latin typeface="Arial" pitchFamily="34" charset="0"/>
              <a:cs typeface="Arial" pitchFamily="34"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3861048"/>
            <a:ext cx="3720131" cy="21097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1471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1100" dirty="0" smtClean="0">
                <a:latin typeface="Arial" pitchFamily="34" charset="0"/>
                <a:cs typeface="Arial" pitchFamily="34" charset="0"/>
              </a:rPr>
              <a:t>DIY  bubbles mixture: Water, Liquid soap and Glycerine .</a:t>
            </a:r>
          </a:p>
          <a:p>
            <a:r>
              <a:rPr lang="en-GB" sz="1100" dirty="0" smtClean="0">
                <a:latin typeface="Arial" pitchFamily="34" charset="0"/>
                <a:cs typeface="Arial" pitchFamily="34" charset="0"/>
              </a:rPr>
              <a:t>Mixed together to make a batch of DIY bubbles mixture.</a:t>
            </a:r>
          </a:p>
          <a:p>
            <a:r>
              <a:rPr lang="en-GB" sz="1100" dirty="0" smtClean="0">
                <a:latin typeface="Arial" pitchFamily="34" charset="0"/>
                <a:cs typeface="Arial" pitchFamily="34" charset="0"/>
              </a:rPr>
              <a:t>Pour the mixture into jars.</a:t>
            </a:r>
          </a:p>
          <a:p>
            <a:r>
              <a:rPr lang="en-GB" sz="1100" dirty="0" smtClean="0">
                <a:latin typeface="Arial" pitchFamily="34" charset="0"/>
                <a:cs typeface="Arial" pitchFamily="34" charset="0"/>
              </a:rPr>
              <a:t>Use pipe cleaner to make wand.</a:t>
            </a:r>
          </a:p>
          <a:p>
            <a:r>
              <a:rPr lang="en-GB" sz="1100" dirty="0" smtClean="0">
                <a:latin typeface="Arial" pitchFamily="34" charset="0"/>
                <a:cs typeface="Arial" pitchFamily="34" charset="0"/>
              </a:rPr>
              <a:t>Dipped wand into the jar with DIY mixture then blow to get bubbles. </a:t>
            </a:r>
            <a:endParaRPr lang="en-GB" sz="1100" dirty="0">
              <a:latin typeface="Arial" pitchFamily="34" charset="0"/>
              <a:cs typeface="Arial" pitchFamily="34" charset="0"/>
            </a:endParaRPr>
          </a:p>
          <a:p>
            <a:r>
              <a:rPr lang="en-GB" sz="1100" dirty="0">
                <a:latin typeface="Arial" pitchFamily="34" charset="0"/>
                <a:cs typeface="Arial" pitchFamily="34" charset="0"/>
              </a:rPr>
              <a:t>G</a:t>
            </a:r>
            <a:r>
              <a:rPr lang="en-GB" sz="1100" dirty="0" smtClean="0">
                <a:latin typeface="Arial" pitchFamily="34" charset="0"/>
                <a:cs typeface="Arial" pitchFamily="34" charset="0"/>
              </a:rPr>
              <a:t>et toddlers -to chase after the bubbles.</a:t>
            </a:r>
          </a:p>
          <a:p>
            <a:r>
              <a:rPr lang="en-GB" sz="1100" dirty="0" smtClean="0">
                <a:latin typeface="Arial" pitchFamily="34" charset="0"/>
                <a:cs typeface="Arial" pitchFamily="34" charset="0"/>
              </a:rPr>
              <a:t>Count bubbles  with toddler from 1-5 then 1-10 after, try to get toddler to count by themselves.</a:t>
            </a:r>
          </a:p>
          <a:p>
            <a:r>
              <a:rPr lang="en-GB" sz="1100" dirty="0" smtClean="0">
                <a:latin typeface="Arial" pitchFamily="34" charset="0"/>
                <a:cs typeface="Arial" pitchFamily="34" charset="0"/>
              </a:rPr>
              <a:t>After Object Permanence ,infants move on to motor skills. Infants goes from crawling to walking, running ,jumping and explore the world more and use their senses more according to Piaget’s  first stage of human intelligence development.</a:t>
            </a:r>
            <a:endParaRPr lang="en-GB" sz="1100" dirty="0">
              <a:latin typeface="Arial" pitchFamily="34" charset="0"/>
              <a:cs typeface="Arial" pitchFamily="34" charset="0"/>
            </a:endParaRPr>
          </a:p>
        </p:txBody>
      </p:sp>
      <p:sp>
        <p:nvSpPr>
          <p:cNvPr id="2" name="Title 1"/>
          <p:cNvSpPr>
            <a:spLocks noGrp="1"/>
          </p:cNvSpPr>
          <p:nvPr>
            <p:ph type="title"/>
          </p:nvPr>
        </p:nvSpPr>
        <p:spPr/>
        <p:txBody>
          <a:bodyPr/>
          <a:lstStyle/>
          <a:p>
            <a:r>
              <a:rPr lang="en-GB" sz="1100" b="1" dirty="0" smtClean="0">
                <a:solidFill>
                  <a:schemeClr val="tx1"/>
                </a:solidFill>
                <a:latin typeface="Arial" pitchFamily="34" charset="0"/>
                <a:cs typeface="Arial" pitchFamily="34" charset="0"/>
              </a:rPr>
              <a:t>Activity 2:  BLOWING BUBBLES Toddlers</a:t>
            </a:r>
            <a:r>
              <a:rPr lang="en-GB" b="1" dirty="0" smtClean="0">
                <a:solidFill>
                  <a:schemeClr val="tx1"/>
                </a:solidFill>
              </a:rPr>
              <a:t>.</a:t>
            </a:r>
            <a:endParaRPr lang="en-GB" b="1" dirty="0">
              <a:solidFill>
                <a:schemeClr val="tx1"/>
              </a:solidFill>
            </a:endParaRPr>
          </a:p>
        </p:txBody>
      </p:sp>
      <p:pic>
        <p:nvPicPr>
          <p:cNvPr id="3074" name="Picture 2" descr="10 Fun Outdoor Activities for Bab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3453" y="1410786"/>
            <a:ext cx="3240996" cy="1802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8067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1520" y="2103120"/>
            <a:ext cx="7680960" cy="893832"/>
          </a:xfrm>
        </p:spPr>
        <p:txBody>
          <a:bodyPr>
            <a:normAutofit/>
          </a:bodyPr>
          <a:lstStyle/>
          <a:p>
            <a:r>
              <a:rPr lang="en-GB" sz="1100" dirty="0" smtClean="0">
                <a:latin typeface="Arial" pitchFamily="34" charset="0"/>
                <a:cs typeface="Arial" pitchFamily="34" charset="0"/>
              </a:rPr>
              <a:t>According to Piaget in order for human to develop  and concurred their brain flow intelligence, they need to go through the four stages  of Cognitive Development and have to achieve something at each stage. This  achievement will able human to understand ourselves and others around us better. </a:t>
            </a:r>
          </a:p>
        </p:txBody>
      </p:sp>
      <p:sp>
        <p:nvSpPr>
          <p:cNvPr id="2" name="Title 1"/>
          <p:cNvSpPr>
            <a:spLocks noGrp="1"/>
          </p:cNvSpPr>
          <p:nvPr>
            <p:ph type="title"/>
          </p:nvPr>
        </p:nvSpPr>
        <p:spPr/>
        <p:txBody>
          <a:bodyPr>
            <a:normAutofit/>
          </a:bodyPr>
          <a:lstStyle/>
          <a:p>
            <a:r>
              <a:rPr lang="en-GB" sz="1100" b="0" dirty="0" smtClean="0">
                <a:solidFill>
                  <a:schemeClr val="tx1"/>
                </a:solidFill>
              </a:rPr>
              <a:t>Conclusion</a:t>
            </a:r>
            <a:endParaRPr lang="en-GB" sz="1100" b="0" dirty="0">
              <a:solidFill>
                <a:schemeClr val="tx1"/>
              </a:solidFill>
            </a:endParaRPr>
          </a:p>
        </p:txBody>
      </p:sp>
    </p:spTree>
    <p:extLst>
      <p:ext uri="{BB962C8B-B14F-4D97-AF65-F5344CB8AC3E}">
        <p14:creationId xmlns:p14="http://schemas.microsoft.com/office/powerpoint/2010/main" val="1797960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2060848"/>
            <a:ext cx="7680960" cy="3931920"/>
          </a:xfrm>
        </p:spPr>
        <p:txBody>
          <a:bodyPr>
            <a:normAutofit fontScale="47500" lnSpcReduction="20000"/>
          </a:bodyPr>
          <a:lstStyle/>
          <a:p>
            <a:r>
              <a:rPr lang="en-GB" dirty="0" smtClean="0"/>
              <a:t>Halpenny,A.M and Petersen. J (2013) Introducing Piaget (Electronic </a:t>
            </a:r>
            <a:r>
              <a:rPr lang="en-GB" dirty="0"/>
              <a:t>Resource). https://web-s-ebscohost-com.ezproxy.uwtsd.ac.uk/ehost/detail/detail?vid=0&amp;sid=250d9a1d-afe0-4656-b891-37e44043db1b%40redis&amp;bdata=JnNpdGU9ZWhvc3QtbGl2ZQ%3d%3d#AN=634701&amp;db=nlebk</a:t>
            </a:r>
            <a:endParaRPr lang="en-GB" dirty="0" smtClean="0"/>
          </a:p>
          <a:p>
            <a:r>
              <a:rPr lang="en-GB" dirty="0" smtClean="0"/>
              <a:t>Boyd, Denise, </a:t>
            </a:r>
            <a:r>
              <a:rPr lang="en-GB" dirty="0" err="1" smtClean="0"/>
              <a:t>Bee,Helen</a:t>
            </a:r>
            <a:r>
              <a:rPr lang="en-GB" dirty="0" smtClean="0"/>
              <a:t> (2019)Lifespan Development, </a:t>
            </a:r>
            <a:r>
              <a:rPr lang="en-GB" dirty="0"/>
              <a:t>Global </a:t>
            </a:r>
            <a:r>
              <a:rPr lang="en-GB" dirty="0" err="1" smtClean="0"/>
              <a:t>Edition.https</a:t>
            </a:r>
            <a:r>
              <a:rPr lang="en-GB" dirty="0"/>
              <a:t>://</a:t>
            </a:r>
            <a:r>
              <a:rPr lang="en-GB" dirty="0" smtClean="0"/>
              <a:t>ebookcentral.proquest.com/lib/trinity/</a:t>
            </a:r>
            <a:r>
              <a:rPr lang="en-GB" dirty="0" err="1" smtClean="0"/>
              <a:t>reader.action?docID</a:t>
            </a:r>
            <a:r>
              <a:rPr lang="en-GB" dirty="0" smtClean="0"/>
              <a:t>=5843856.</a:t>
            </a:r>
          </a:p>
          <a:p>
            <a:r>
              <a:rPr lang="en-GB" dirty="0">
                <a:hlinkClick r:id="rId3"/>
              </a:rPr>
              <a:t>https://thegeniusofplay.org/genius/play-ideas-tips/play-ideas/peek-a-boo.aspx#.Y-_</a:t>
            </a:r>
            <a:r>
              <a:rPr lang="en-GB" dirty="0" smtClean="0">
                <a:hlinkClick r:id="rId3"/>
              </a:rPr>
              <a:t>yZHbP3IU</a:t>
            </a:r>
            <a:endParaRPr lang="en-GB" dirty="0" smtClean="0"/>
          </a:p>
          <a:p>
            <a:r>
              <a:rPr lang="en-GB" dirty="0">
                <a:hlinkClick r:id="rId4"/>
              </a:rPr>
              <a:t>https://</a:t>
            </a:r>
            <a:r>
              <a:rPr lang="en-GB" dirty="0" smtClean="0">
                <a:hlinkClick r:id="rId4"/>
              </a:rPr>
              <a:t>www.verywellmind.com/piagets-stages-of-cognitive-development-2795457</a:t>
            </a:r>
            <a:endParaRPr lang="en-GB" dirty="0" smtClean="0"/>
          </a:p>
          <a:p>
            <a:r>
              <a:rPr lang="en-GB" dirty="0" smtClean="0"/>
              <a:t>canr.msu.edu/news/</a:t>
            </a:r>
            <a:r>
              <a:rPr lang="en-GB" dirty="0" err="1" smtClean="0"/>
              <a:t>cognitive_development_and_sensory_play</a:t>
            </a:r>
            <a:endParaRPr lang="en-GB" dirty="0" smtClean="0"/>
          </a:p>
          <a:p>
            <a:r>
              <a:rPr lang="en-GB" dirty="0">
                <a:hlinkClick r:id="rId5"/>
              </a:rPr>
              <a:t>https://</a:t>
            </a:r>
            <a:r>
              <a:rPr lang="en-GB" dirty="0" smtClean="0">
                <a:hlinkClick r:id="rId5"/>
              </a:rPr>
              <a:t>www.verywellmind.com/jean-piaget-quotes-2795116</a:t>
            </a:r>
            <a:endParaRPr lang="en-GB" dirty="0" smtClean="0"/>
          </a:p>
          <a:p>
            <a:r>
              <a:rPr lang="en-GB" dirty="0">
                <a:hlinkClick r:id="rId6"/>
              </a:rPr>
              <a:t>https://www.open.edu/openlearncreate</a:t>
            </a:r>
            <a:r>
              <a:rPr lang="en-GB" dirty="0" smtClean="0">
                <a:hlinkClick r:id="rId6"/>
              </a:rPr>
              <a:t>/</a:t>
            </a:r>
            <a:r>
              <a:rPr lang="en-GB" dirty="0" smtClean="0"/>
              <a:t> ( Photo Slide </a:t>
            </a:r>
            <a:r>
              <a:rPr lang="en-GB" dirty="0"/>
              <a:t>1). </a:t>
            </a:r>
            <a:r>
              <a:rPr lang="en-GB" dirty="0">
                <a:hlinkClick r:id="rId7"/>
              </a:rPr>
              <a:t>http://resourcesforearlylearning.org/parents/activity/33</a:t>
            </a:r>
            <a:r>
              <a:rPr lang="en-GB" dirty="0" smtClean="0">
                <a:hlinkClick r:id="rId7"/>
              </a:rPr>
              <a:t>/</a:t>
            </a:r>
            <a:r>
              <a:rPr lang="en-GB" dirty="0" smtClean="0"/>
              <a:t> ( Activity1 photo).</a:t>
            </a:r>
          </a:p>
          <a:p>
            <a:r>
              <a:rPr lang="en-GB" dirty="0">
                <a:hlinkClick r:id="rId8"/>
              </a:rPr>
              <a:t>https://</a:t>
            </a:r>
            <a:r>
              <a:rPr lang="en-GB" dirty="0" smtClean="0">
                <a:hlinkClick r:id="rId8"/>
              </a:rPr>
              <a:t>www.thebump.com/a/outdoor-fun-with-baby</a:t>
            </a:r>
            <a:r>
              <a:rPr lang="en-GB" dirty="0" smtClean="0"/>
              <a:t> ( Activity 2 photo).</a:t>
            </a:r>
          </a:p>
          <a:p>
            <a:r>
              <a:rPr lang="en-GB" dirty="0"/>
              <a:t>https://</a:t>
            </a:r>
            <a:r>
              <a:rPr lang="en-GB" dirty="0" smtClean="0"/>
              <a:t>www.google.com/search?q=Sensory+activities+for+infants+0-12+months&amp;rlz=1C1CHBF_en-GBGB909GB909&amp;sxsrf=AJOqlzU5OdBVf5k9TvbrIS3RUv8sSHr4Uw:1676845996408&amp;source=lnms&amp;tbm=isch&amp;sa=X&amp;ved=2ahUKEwiCztWP0qL9AhUih_0HHXuyAGIQ_AUoAnoECAEQBA&amp;biw=1517&amp;bih=694&amp;dpr=0.9#imgrc=8s1KQcyfDEd5VM&amp;imgdii=vf8bfc88VtY-aM (Sensory Play).</a:t>
            </a:r>
            <a:endParaRPr lang="en-GB" dirty="0"/>
          </a:p>
          <a:p>
            <a:endParaRPr lang="en-GB" dirty="0"/>
          </a:p>
        </p:txBody>
      </p:sp>
      <p:sp>
        <p:nvSpPr>
          <p:cNvPr id="2" name="Title 1"/>
          <p:cNvSpPr>
            <a:spLocks noGrp="1"/>
          </p:cNvSpPr>
          <p:nvPr>
            <p:ph type="title"/>
          </p:nvPr>
        </p:nvSpPr>
        <p:spPr/>
        <p:txBody>
          <a:bodyPr>
            <a:normAutofit/>
          </a:bodyPr>
          <a:lstStyle/>
          <a:p>
            <a:r>
              <a:rPr lang="en-GB" sz="1400" b="1" dirty="0" smtClean="0"/>
              <a:t>References</a:t>
            </a:r>
            <a:endParaRPr lang="en-GB" sz="1400" b="1" dirty="0"/>
          </a:p>
        </p:txBody>
      </p:sp>
    </p:spTree>
    <p:extLst>
      <p:ext uri="{BB962C8B-B14F-4D97-AF65-F5344CB8AC3E}">
        <p14:creationId xmlns:p14="http://schemas.microsoft.com/office/powerpoint/2010/main" val="1604546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4503</TotalTime>
  <Words>632</Words>
  <Application>Microsoft Office PowerPoint</Application>
  <PresentationFormat>On-screen Show (4:3)</PresentationFormat>
  <Paragraphs>46</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Concourse</vt:lpstr>
      <vt:lpstr>                                                                    Psychology in health and Social Care.</vt:lpstr>
      <vt:lpstr>                                                                                   INTRODUCTION</vt:lpstr>
      <vt:lpstr>Piaget’s Theory of Development</vt:lpstr>
      <vt:lpstr>Sensory Play</vt:lpstr>
      <vt:lpstr> Activity1: Peek A BOO – 0+</vt:lpstr>
      <vt:lpstr>Activity 2:  BLOWING BUBBLES Toddlers.</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FOR CHILDREN 0-2 YEARS</dc:title>
  <dc:creator>Deniels</dc:creator>
  <cp:lastModifiedBy>Deniels</cp:lastModifiedBy>
  <cp:revision>50</cp:revision>
  <dcterms:created xsi:type="dcterms:W3CDTF">2023-02-14T08:58:47Z</dcterms:created>
  <dcterms:modified xsi:type="dcterms:W3CDTF">2023-02-19T23:15:44Z</dcterms:modified>
</cp:coreProperties>
</file>