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1" r:id="rId1"/>
  </p:sldMasterIdLst>
  <p:notesMasterIdLst>
    <p:notesMasterId r:id="rId13"/>
  </p:notesMasterIdLst>
  <p:sldIdLst>
    <p:sldId id="256" r:id="rId2"/>
    <p:sldId id="266" r:id="rId3"/>
    <p:sldId id="257" r:id="rId4"/>
    <p:sldId id="258" r:id="rId5"/>
    <p:sldId id="259" r:id="rId6"/>
    <p:sldId id="260" r:id="rId7"/>
    <p:sldId id="261" r:id="rId8"/>
    <p:sldId id="262" r:id="rId9"/>
    <p:sldId id="263" r:id="rId10"/>
    <p:sldId id="264" r:id="rId11"/>
    <p:sldId id="265"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45" autoAdjust="0"/>
    <p:restoredTop sz="55901" autoAdjust="0"/>
  </p:normalViewPr>
  <p:slideViewPr>
    <p:cSldViewPr snapToGrid="0">
      <p:cViewPr varScale="1">
        <p:scale>
          <a:sx n="41" d="100"/>
          <a:sy n="41" d="100"/>
        </p:scale>
        <p:origin x="1656"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7201040-876D-4FEB-B995-BA1F002420C0}" type="datetimeFigureOut">
              <a:rPr lang="en-GB" smtClean="0"/>
              <a:t>13/04/2022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40ACF8B-0D35-47E3-9B17-DD9DC3265708}" type="slidenum">
              <a:rPr lang="en-GB" smtClean="0"/>
              <a:t>‹#›</a:t>
            </a:fld>
            <a:endParaRPr lang="en-GB"/>
          </a:p>
        </p:txBody>
      </p:sp>
    </p:spTree>
    <p:extLst>
      <p:ext uri="{BB962C8B-B14F-4D97-AF65-F5344CB8AC3E}">
        <p14:creationId xmlns:p14="http://schemas.microsoft.com/office/powerpoint/2010/main" val="36024205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Research is an essential process that is applied to gather information and knowledge regarding a given phenomenon or a discipline. It is done using either primary or secondary methods. Primary research methods involve interacting with respondents through interviews, surveys and questionnaires. Secondary methods on the other hand involve conducting a research relying on already printed works, literature and findings of already existing work. This presentation aims at highlighting the topic of focus, aims and objectives of the secondary research conducted, the methods used for data collection and analysis, the articles included in the systematic literature review, the key findings and themes of the literature review and the recommendations for health and social care research and practice. </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740ACF8B-0D35-47E3-9B17-DD9DC3265708}" type="slidenum">
              <a:rPr lang="en-GB" smtClean="0"/>
              <a:t>2</a:t>
            </a:fld>
            <a:endParaRPr lang="en-GB"/>
          </a:p>
        </p:txBody>
      </p:sp>
    </p:spTree>
    <p:extLst>
      <p:ext uri="{BB962C8B-B14F-4D97-AF65-F5344CB8AC3E}">
        <p14:creationId xmlns:p14="http://schemas.microsoft.com/office/powerpoint/2010/main" val="24801448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0ACF8B-0D35-47E3-9B17-DD9DC3265708}" type="slidenum">
              <a:rPr lang="en-GB" smtClean="0"/>
              <a:t>3</a:t>
            </a:fld>
            <a:endParaRPr lang="en-GB"/>
          </a:p>
        </p:txBody>
      </p:sp>
    </p:spTree>
    <p:extLst>
      <p:ext uri="{BB962C8B-B14F-4D97-AF65-F5344CB8AC3E}">
        <p14:creationId xmlns:p14="http://schemas.microsoft.com/office/powerpoint/2010/main" val="15026758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0ACF8B-0D35-47E3-9B17-DD9DC3265708}" type="slidenum">
              <a:rPr lang="en-GB" smtClean="0"/>
              <a:t>4</a:t>
            </a:fld>
            <a:endParaRPr lang="en-GB"/>
          </a:p>
        </p:txBody>
      </p:sp>
    </p:spTree>
    <p:extLst>
      <p:ext uri="{BB962C8B-B14F-4D97-AF65-F5344CB8AC3E}">
        <p14:creationId xmlns:p14="http://schemas.microsoft.com/office/powerpoint/2010/main" val="10423554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Reports by the World Health Organisation established that there were no increased risks of covid19 vaccination on pregnant women. In fact, the report established that the vaccine was used to enhance protection of the pregnant mothers and their unborn children. The report further established that pregnant women are  a group of people who are at a high risk of contracting the disease and leading to premature delivery of the unborn babies. </a:t>
            </a:r>
          </a:p>
          <a:p>
            <a:r>
              <a:rPr lang="en-GB" dirty="0"/>
              <a:t>From the reports by the Centre for Disease Control and Prevention, it was established that the vaccine is safe before, during and after pregnancy. The covid19 vaccine does not contain any live virus which are safe and do not cause any threat or harm to the pregnant women or their unborn babies. Moreover, the reports ruled out any possibility of miscarriage associated with the vaccine (CDC.GOV, 2022)</a:t>
            </a:r>
          </a:p>
        </p:txBody>
      </p:sp>
      <p:sp>
        <p:nvSpPr>
          <p:cNvPr id="4" name="Slide Number Placeholder 3"/>
          <p:cNvSpPr>
            <a:spLocks noGrp="1"/>
          </p:cNvSpPr>
          <p:nvPr>
            <p:ph type="sldNum" sz="quarter" idx="5"/>
          </p:nvPr>
        </p:nvSpPr>
        <p:spPr/>
        <p:txBody>
          <a:bodyPr/>
          <a:lstStyle/>
          <a:p>
            <a:fld id="{740ACF8B-0D35-47E3-9B17-DD9DC3265708}" type="slidenum">
              <a:rPr lang="en-GB" smtClean="0"/>
              <a:t>5</a:t>
            </a:fld>
            <a:endParaRPr lang="en-GB"/>
          </a:p>
        </p:txBody>
      </p:sp>
    </p:spTree>
    <p:extLst>
      <p:ext uri="{BB962C8B-B14F-4D97-AF65-F5344CB8AC3E}">
        <p14:creationId xmlns:p14="http://schemas.microsoft.com/office/powerpoint/2010/main" val="25477674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Wingdings" panose="05000000000000000000" pitchFamily="2" charset="2"/>
              <a:buNone/>
            </a:pPr>
            <a:r>
              <a:rPr lang="en-GB" sz="1200" dirty="0"/>
              <a:t>Infections resulting from the covid19 virus is likely to cause complications which are likely to affect the maturity of the baby (Shimabukuro et al, 2021). Therefore, it is important for the mothers to take the vaccine to prevent occurrence of such cases. </a:t>
            </a:r>
          </a:p>
          <a:p>
            <a:pPr marL="0" indent="0">
              <a:buFont typeface="Wingdings" panose="05000000000000000000" pitchFamily="2" charset="2"/>
              <a:buNone/>
            </a:pPr>
            <a:r>
              <a:rPr lang="en-GB" sz="1200" dirty="0"/>
              <a:t>Receiving mRNA covid19 vaccine lowers the risk for infection and severe illness for pregnant women. Covid19 vaccines are safe and effective for pregnant women and unborn babies and they prevent cases of illnesses among the women. </a:t>
            </a:r>
          </a:p>
          <a:p>
            <a:pPr marL="0" indent="0">
              <a:buFont typeface="Wingdings" panose="05000000000000000000" pitchFamily="2" charset="2"/>
              <a:buNone/>
            </a:pPr>
            <a:r>
              <a:rPr lang="en-GB" sz="1200" dirty="0"/>
              <a:t>Covid19 vaccine builds antibodies in women which are responsible for protecting them and the unborn babies against covid19 virus thus boosting their immunity (Male, 2021).  </a:t>
            </a:r>
          </a:p>
          <a:p>
            <a:pPr marL="0" indent="0">
              <a:buFont typeface="Wingdings" panose="05000000000000000000" pitchFamily="2" charset="2"/>
              <a:buNone/>
            </a:pPr>
            <a:r>
              <a:rPr lang="en-GB" sz="1200" dirty="0"/>
              <a:t>The covid19 vaccine does not interfere with fertility in both men and women</a:t>
            </a:r>
          </a:p>
          <a:p>
            <a:endParaRPr lang="en-GB" dirty="0"/>
          </a:p>
        </p:txBody>
      </p:sp>
      <p:sp>
        <p:nvSpPr>
          <p:cNvPr id="4" name="Slide Number Placeholder 3"/>
          <p:cNvSpPr>
            <a:spLocks noGrp="1"/>
          </p:cNvSpPr>
          <p:nvPr>
            <p:ph type="sldNum" sz="quarter" idx="5"/>
          </p:nvPr>
        </p:nvSpPr>
        <p:spPr/>
        <p:txBody>
          <a:bodyPr/>
          <a:lstStyle/>
          <a:p>
            <a:fld id="{740ACF8B-0D35-47E3-9B17-DD9DC3265708}" type="slidenum">
              <a:rPr lang="en-GB" smtClean="0"/>
              <a:t>6</a:t>
            </a:fld>
            <a:endParaRPr lang="en-GB"/>
          </a:p>
        </p:txBody>
      </p:sp>
    </p:spTree>
    <p:extLst>
      <p:ext uri="{BB962C8B-B14F-4D97-AF65-F5344CB8AC3E}">
        <p14:creationId xmlns:p14="http://schemas.microsoft.com/office/powerpoint/2010/main" val="4875930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Using secondary research is less expensive since it requires less resources to obtain the necessary relevant information. This is because data is usually available and already printed. It requires the researcher to simply identify the sources and extract information. Conducting this research required less resources since the journals and reports used were extracted from the organisation websites and journals (</a:t>
            </a:r>
            <a:r>
              <a:rPr lang="en-GB" dirty="0" err="1"/>
              <a:t>Largan</a:t>
            </a:r>
            <a:r>
              <a:rPr lang="en-GB" dirty="0"/>
              <a:t> and Morris, 2019). </a:t>
            </a:r>
          </a:p>
          <a:p>
            <a:r>
              <a:rPr lang="en-GB" dirty="0"/>
              <a:t>Another strength of this research is that it has a wide range of reliable information from the sources. The researcher has an option to choose a variety of sources and evaluate the reliability of the information in these sources hence obtaining a lot of information from different sources. The researcher can make comparison of the information presented by different researchers hence ensuring quality and sufficient information regarding a given topic. </a:t>
            </a:r>
          </a:p>
          <a:p>
            <a:r>
              <a:rPr lang="en-GB" dirty="0"/>
              <a:t>Using secondary sources of information helps in saving time since the reports and the journals needed are readily available. Therefore, analysis of the reports is less hectic compared to the analysis of primary data that obtained. </a:t>
            </a:r>
          </a:p>
        </p:txBody>
      </p:sp>
      <p:sp>
        <p:nvSpPr>
          <p:cNvPr id="4" name="Slide Number Placeholder 3"/>
          <p:cNvSpPr>
            <a:spLocks noGrp="1"/>
          </p:cNvSpPr>
          <p:nvPr>
            <p:ph type="sldNum" sz="quarter" idx="5"/>
          </p:nvPr>
        </p:nvSpPr>
        <p:spPr/>
        <p:txBody>
          <a:bodyPr/>
          <a:lstStyle/>
          <a:p>
            <a:fld id="{740ACF8B-0D35-47E3-9B17-DD9DC3265708}" type="slidenum">
              <a:rPr lang="en-GB" smtClean="0"/>
              <a:t>7</a:t>
            </a:fld>
            <a:endParaRPr lang="en-GB"/>
          </a:p>
        </p:txBody>
      </p:sp>
    </p:spTree>
    <p:extLst>
      <p:ext uri="{BB962C8B-B14F-4D97-AF65-F5344CB8AC3E}">
        <p14:creationId xmlns:p14="http://schemas.microsoft.com/office/powerpoint/2010/main" val="1513840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Secondary research mainly relies on already published literature done by other authors. Some of these authors restrict their information and works from being accessed by everyone and request for subscription to their sites for information accessibility. Therefore, this became a problem during the research since some of the sites could not be accessed and thus unable to obtain the information contained in these works. </a:t>
            </a:r>
          </a:p>
          <a:p>
            <a:r>
              <a:rPr lang="en-GB" dirty="0"/>
              <a:t>The data contained in the secondary sources is used over and over again by different researchers thus lacking originality and uniqueness of the specific information by the researcher. The information provided by the research has been used by different individuals and companies hence a series of repetition of the findings. </a:t>
            </a:r>
          </a:p>
        </p:txBody>
      </p:sp>
      <p:sp>
        <p:nvSpPr>
          <p:cNvPr id="4" name="Slide Number Placeholder 3"/>
          <p:cNvSpPr>
            <a:spLocks noGrp="1"/>
          </p:cNvSpPr>
          <p:nvPr>
            <p:ph type="sldNum" sz="quarter" idx="5"/>
          </p:nvPr>
        </p:nvSpPr>
        <p:spPr/>
        <p:txBody>
          <a:bodyPr/>
          <a:lstStyle/>
          <a:p>
            <a:fld id="{740ACF8B-0D35-47E3-9B17-DD9DC3265708}" type="slidenum">
              <a:rPr lang="en-GB" smtClean="0"/>
              <a:t>8</a:t>
            </a:fld>
            <a:endParaRPr lang="en-GB"/>
          </a:p>
        </p:txBody>
      </p:sp>
    </p:spTree>
    <p:extLst>
      <p:ext uri="{BB962C8B-B14F-4D97-AF65-F5344CB8AC3E}">
        <p14:creationId xmlns:p14="http://schemas.microsoft.com/office/powerpoint/2010/main" val="27858951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Pregnant and breastfeeding women should consider making wise and informed decisions on getting vaccinated against covid19. The vaccine are important for this group as it will help boost their immunity through development of antibodies for both the mother and the baby. </a:t>
            </a:r>
          </a:p>
          <a:p>
            <a:r>
              <a:rPr lang="en-GB" dirty="0"/>
              <a:t>Scientists should follow up on pregnant and breastfeeding women to ensure they  take the vaccines as required during all the trimesters during the pregnancy. </a:t>
            </a:r>
          </a:p>
          <a:p>
            <a:r>
              <a:rPr lang="en-GB" dirty="0"/>
              <a:t>Individuals planning on having children in future should not shy away from getting the covid19 vaccination. </a:t>
            </a:r>
          </a:p>
          <a:p>
            <a:endParaRPr lang="en-GB" dirty="0"/>
          </a:p>
        </p:txBody>
      </p:sp>
      <p:sp>
        <p:nvSpPr>
          <p:cNvPr id="4" name="Slide Number Placeholder 3"/>
          <p:cNvSpPr>
            <a:spLocks noGrp="1"/>
          </p:cNvSpPr>
          <p:nvPr>
            <p:ph type="sldNum" sz="quarter" idx="5"/>
          </p:nvPr>
        </p:nvSpPr>
        <p:spPr/>
        <p:txBody>
          <a:bodyPr/>
          <a:lstStyle/>
          <a:p>
            <a:fld id="{740ACF8B-0D35-47E3-9B17-DD9DC3265708}" type="slidenum">
              <a:rPr lang="en-GB" smtClean="0"/>
              <a:t>9</a:t>
            </a:fld>
            <a:endParaRPr lang="en-GB"/>
          </a:p>
        </p:txBody>
      </p:sp>
    </p:spTree>
    <p:extLst>
      <p:ext uri="{BB962C8B-B14F-4D97-AF65-F5344CB8AC3E}">
        <p14:creationId xmlns:p14="http://schemas.microsoft.com/office/powerpoint/2010/main" val="325983311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B61BEF0D-F0BB-DE4B-95CE-6DB70DBA9567}" type="datetimeFigureOut">
              <a:rPr lang="en-US" smtClean="0"/>
              <a:pPr/>
              <a:t>4/13/2022</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231015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4/13/2022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290563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4/13/2022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8689671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4/13/2022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133780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4/13/2022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992051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4/13/2022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1097593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4/13/2022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819221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4/13/2022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9572264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4/13/2022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346357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4/13/2022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279966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4/13/2022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9672778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4/13/2022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2769175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4/13/2022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84668585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B61BEF0D-F0BB-DE4B-95CE-6DB70DBA9567}" type="datetimeFigureOut">
              <a:rPr lang="en-US" smtClean="0"/>
              <a:pPr/>
              <a:t>4/13/2022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9761212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B61BEF0D-F0BB-DE4B-95CE-6DB70DBA9567}" type="datetimeFigureOut">
              <a:rPr lang="en-US" smtClean="0"/>
              <a:pPr/>
              <a:t>4/13/2022</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106746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B61BEF0D-F0BB-DE4B-95CE-6DB70DBA9567}" type="datetimeFigureOut">
              <a:rPr lang="en-US" smtClean="0"/>
              <a:pPr/>
              <a:t>4/13/2022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27267180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B61BEF0D-F0BB-DE4B-95CE-6DB70DBA9567}" type="datetimeFigureOut">
              <a:rPr lang="en-US" smtClean="0"/>
              <a:pPr/>
              <a:t>4/13/2022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164008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B61BEF0D-F0BB-DE4B-95CE-6DB70DBA9567}" type="datetimeFigureOut">
              <a:rPr lang="en-US" smtClean="0"/>
              <a:pPr/>
              <a:t>4/13/2022</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90879553"/>
      </p:ext>
    </p:extLst>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 id="2147483694" r:id="rId13"/>
    <p:sldLayoutId id="2147483695" r:id="rId14"/>
    <p:sldLayoutId id="2147483696" r:id="rId15"/>
    <p:sldLayoutId id="2147483697" r:id="rId16"/>
    <p:sldLayoutId id="2147483698"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5.jpe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7.jpeg"/></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359CD5-B767-4420-BC01-8147C668C79F}"/>
              </a:ext>
            </a:extLst>
          </p:cNvPr>
          <p:cNvSpPr>
            <a:spLocks noGrp="1"/>
          </p:cNvSpPr>
          <p:nvPr>
            <p:ph type="ctrTitle"/>
          </p:nvPr>
        </p:nvSpPr>
        <p:spPr/>
        <p:txBody>
          <a:bodyPr>
            <a:normAutofit/>
          </a:bodyPr>
          <a:lstStyle/>
          <a:p>
            <a:pPr algn="l"/>
            <a:r>
              <a:rPr lang="en-GB" b="1" dirty="0"/>
              <a:t>BMHP5005:</a:t>
            </a:r>
            <a:br>
              <a:rPr lang="en-GB" dirty="0"/>
            </a:br>
            <a:r>
              <a:rPr lang="en-GB" b="1" dirty="0"/>
              <a:t>Introduction to Research</a:t>
            </a:r>
            <a:br>
              <a:rPr lang="en-GB" dirty="0"/>
            </a:br>
            <a:endParaRPr lang="en-GB" dirty="0"/>
          </a:p>
        </p:txBody>
      </p:sp>
      <p:sp>
        <p:nvSpPr>
          <p:cNvPr id="3" name="Subtitle 2">
            <a:extLst>
              <a:ext uri="{FF2B5EF4-FFF2-40B4-BE49-F238E27FC236}">
                <a16:creationId xmlns:a16="http://schemas.microsoft.com/office/drawing/2014/main" id="{D5C81D38-AD86-4788-A91E-752293EF74C6}"/>
              </a:ext>
            </a:extLst>
          </p:cNvPr>
          <p:cNvSpPr>
            <a:spLocks noGrp="1"/>
          </p:cNvSpPr>
          <p:nvPr>
            <p:ph type="subTitle" idx="1"/>
          </p:nvPr>
        </p:nvSpPr>
        <p:spPr/>
        <p:txBody>
          <a:bodyPr>
            <a:normAutofit fontScale="77500" lnSpcReduction="20000"/>
          </a:bodyPr>
          <a:lstStyle/>
          <a:p>
            <a:pPr algn="l"/>
            <a:r>
              <a:rPr lang="en-GB" dirty="0"/>
              <a:t>Presented by:</a:t>
            </a:r>
          </a:p>
          <a:p>
            <a:pPr algn="l"/>
            <a:r>
              <a:rPr lang="en-GB" dirty="0"/>
              <a:t>			ID</a:t>
            </a:r>
          </a:p>
          <a:p>
            <a:pPr algn="l"/>
            <a:r>
              <a:rPr lang="en-GB" dirty="0"/>
              <a:t>			Name</a:t>
            </a:r>
          </a:p>
        </p:txBody>
      </p:sp>
    </p:spTree>
    <p:extLst>
      <p:ext uri="{BB962C8B-B14F-4D97-AF65-F5344CB8AC3E}">
        <p14:creationId xmlns:p14="http://schemas.microsoft.com/office/powerpoint/2010/main" val="23431084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C9D635F-4734-40B8-BB20-7C8660817D73}"/>
              </a:ext>
            </a:extLst>
          </p:cNvPr>
          <p:cNvSpPr txBox="1"/>
          <p:nvPr/>
        </p:nvSpPr>
        <p:spPr>
          <a:xfrm>
            <a:off x="3323063" y="1048215"/>
            <a:ext cx="2044470" cy="523220"/>
          </a:xfrm>
          <a:prstGeom prst="rect">
            <a:avLst/>
          </a:prstGeom>
          <a:noFill/>
        </p:spPr>
        <p:txBody>
          <a:bodyPr wrap="none" rtlCol="0">
            <a:spAutoFit/>
          </a:bodyPr>
          <a:lstStyle/>
          <a:p>
            <a:r>
              <a:rPr lang="en-GB" sz="2800" b="1" dirty="0"/>
              <a:t>Introduction</a:t>
            </a:r>
          </a:p>
        </p:txBody>
      </p:sp>
      <p:sp>
        <p:nvSpPr>
          <p:cNvPr id="3" name="TextBox 2">
            <a:extLst>
              <a:ext uri="{FF2B5EF4-FFF2-40B4-BE49-F238E27FC236}">
                <a16:creationId xmlns:a16="http://schemas.microsoft.com/office/drawing/2014/main" id="{F824DBA1-F5BD-42EB-A856-1CB36D9E1494}"/>
              </a:ext>
            </a:extLst>
          </p:cNvPr>
          <p:cNvSpPr txBox="1"/>
          <p:nvPr/>
        </p:nvSpPr>
        <p:spPr>
          <a:xfrm flipH="1">
            <a:off x="1322152" y="1940312"/>
            <a:ext cx="6182233" cy="4154984"/>
          </a:xfrm>
          <a:prstGeom prst="rect">
            <a:avLst/>
          </a:prstGeom>
          <a:noFill/>
        </p:spPr>
        <p:txBody>
          <a:bodyPr wrap="square" rtlCol="0">
            <a:spAutoFit/>
          </a:bodyPr>
          <a:lstStyle/>
          <a:p>
            <a:r>
              <a:rPr lang="en-GB" sz="2400" dirty="0"/>
              <a:t>This presentation aims at highlighting:</a:t>
            </a:r>
          </a:p>
          <a:p>
            <a:pPr marL="342900" indent="-342900">
              <a:buFont typeface="Wingdings" panose="05000000000000000000" pitchFamily="2" charset="2"/>
              <a:buChar char="Ø"/>
            </a:pPr>
            <a:r>
              <a:rPr lang="en-GB" sz="2400" dirty="0"/>
              <a:t> The topic of focus, aims and objectives of the secondary research conducted</a:t>
            </a:r>
          </a:p>
          <a:p>
            <a:pPr marL="342900" indent="-342900">
              <a:buFont typeface="Wingdings" panose="05000000000000000000" pitchFamily="2" charset="2"/>
              <a:buChar char="Ø"/>
            </a:pPr>
            <a:r>
              <a:rPr lang="en-GB" sz="2400" dirty="0"/>
              <a:t>The methods used for data collection and analysis</a:t>
            </a:r>
          </a:p>
          <a:p>
            <a:pPr marL="342900" indent="-342900">
              <a:buFont typeface="Wingdings" panose="05000000000000000000" pitchFamily="2" charset="2"/>
              <a:buChar char="Ø"/>
            </a:pPr>
            <a:r>
              <a:rPr lang="en-GB" sz="2400" dirty="0"/>
              <a:t>The articles included in the systematic literature review</a:t>
            </a:r>
          </a:p>
          <a:p>
            <a:pPr marL="342900" indent="-342900">
              <a:buFont typeface="Wingdings" panose="05000000000000000000" pitchFamily="2" charset="2"/>
              <a:buChar char="Ø"/>
            </a:pPr>
            <a:r>
              <a:rPr lang="en-GB" sz="2400" dirty="0"/>
              <a:t>The key findings and themes of the literature review</a:t>
            </a:r>
          </a:p>
          <a:p>
            <a:pPr marL="342900" indent="-342900">
              <a:buFont typeface="Wingdings" panose="05000000000000000000" pitchFamily="2" charset="2"/>
              <a:buChar char="Ø"/>
            </a:pPr>
            <a:r>
              <a:rPr lang="en-GB" sz="2400" dirty="0"/>
              <a:t>The recommendations for health and social care research and practice. </a:t>
            </a:r>
          </a:p>
        </p:txBody>
      </p:sp>
      <p:pic>
        <p:nvPicPr>
          <p:cNvPr id="7170" name="Picture 2" descr="What are Research objectives? Examples of Different Objectives in research  and aims">
            <a:extLst>
              <a:ext uri="{FF2B5EF4-FFF2-40B4-BE49-F238E27FC236}">
                <a16:creationId xmlns:a16="http://schemas.microsoft.com/office/drawing/2014/main" id="{18B2D188-8327-490D-9290-FB24990E257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40870" y="2105568"/>
            <a:ext cx="4451130" cy="41549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139595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0873325-41A5-43B5-B929-CED2AA19A6D7}"/>
              </a:ext>
            </a:extLst>
          </p:cNvPr>
          <p:cNvSpPr txBox="1"/>
          <p:nvPr/>
        </p:nvSpPr>
        <p:spPr>
          <a:xfrm>
            <a:off x="2364059" y="1137424"/>
            <a:ext cx="6431376" cy="523220"/>
          </a:xfrm>
          <a:prstGeom prst="rect">
            <a:avLst/>
          </a:prstGeom>
          <a:noFill/>
        </p:spPr>
        <p:txBody>
          <a:bodyPr wrap="none" rtlCol="0">
            <a:spAutoFit/>
          </a:bodyPr>
          <a:lstStyle/>
          <a:p>
            <a:r>
              <a:rPr lang="en-GB" sz="2800" b="1" dirty="0"/>
              <a:t>Topic, Aims and objectives of the research</a:t>
            </a:r>
          </a:p>
        </p:txBody>
      </p:sp>
      <p:sp>
        <p:nvSpPr>
          <p:cNvPr id="3" name="TextBox 2">
            <a:extLst>
              <a:ext uri="{FF2B5EF4-FFF2-40B4-BE49-F238E27FC236}">
                <a16:creationId xmlns:a16="http://schemas.microsoft.com/office/drawing/2014/main" id="{AAA4A693-3C0B-4B23-AF65-6458EF027663}"/>
              </a:ext>
            </a:extLst>
          </p:cNvPr>
          <p:cNvSpPr txBox="1"/>
          <p:nvPr/>
        </p:nvSpPr>
        <p:spPr>
          <a:xfrm>
            <a:off x="4729654" y="2060123"/>
            <a:ext cx="7177503" cy="4524315"/>
          </a:xfrm>
          <a:prstGeom prst="rect">
            <a:avLst/>
          </a:prstGeom>
          <a:noFill/>
        </p:spPr>
        <p:txBody>
          <a:bodyPr wrap="square" rtlCol="0">
            <a:spAutoFit/>
          </a:bodyPr>
          <a:lstStyle/>
          <a:p>
            <a:pPr marL="285750" indent="-285750">
              <a:buFont typeface="Wingdings" panose="05000000000000000000" pitchFamily="2" charset="2"/>
              <a:buChar char="Ø"/>
            </a:pPr>
            <a:r>
              <a:rPr lang="en-GB" sz="2400" dirty="0"/>
              <a:t>The topic of this research is:</a:t>
            </a:r>
          </a:p>
          <a:p>
            <a:pPr marL="742950" lvl="1" indent="-285750">
              <a:buFont typeface="Wingdings" panose="05000000000000000000" pitchFamily="2" charset="2"/>
              <a:buChar char="Ø"/>
            </a:pPr>
            <a:r>
              <a:rPr lang="en-GB" sz="2400" dirty="0"/>
              <a:t>What are the risks associated with covid19 vaccine on the health of pregnant women </a:t>
            </a:r>
          </a:p>
          <a:p>
            <a:pPr marL="285750" indent="-285750">
              <a:buFont typeface="Wingdings" panose="05000000000000000000" pitchFamily="2" charset="2"/>
              <a:buChar char="Ø"/>
            </a:pPr>
            <a:r>
              <a:rPr lang="en-GB" sz="2400" dirty="0"/>
              <a:t>It aims to:</a:t>
            </a:r>
          </a:p>
          <a:p>
            <a:pPr marL="742950" lvl="1" indent="-285750">
              <a:buFont typeface="Wingdings" panose="05000000000000000000" pitchFamily="2" charset="2"/>
              <a:buChar char="Ø"/>
            </a:pPr>
            <a:r>
              <a:rPr lang="en-GB" sz="2400" dirty="0"/>
              <a:t>To investigate the risks associated with the covid19 on the health of pregnant women.</a:t>
            </a:r>
          </a:p>
          <a:p>
            <a:pPr marL="742950" lvl="1" indent="-285750">
              <a:buFont typeface="Wingdings" panose="05000000000000000000" pitchFamily="2" charset="2"/>
              <a:buChar char="Ø"/>
            </a:pPr>
            <a:r>
              <a:rPr lang="en-GB" sz="2400" dirty="0"/>
              <a:t>To identify any effects of the covid19 vaccine on  breastfeeding babies</a:t>
            </a:r>
          </a:p>
          <a:p>
            <a:pPr marL="742950" lvl="1" indent="-285750">
              <a:buFont typeface="Wingdings" panose="05000000000000000000" pitchFamily="2" charset="2"/>
              <a:buChar char="Ø"/>
            </a:pPr>
            <a:r>
              <a:rPr lang="en-GB" sz="2400" dirty="0"/>
              <a:t>To investigate the effects of covid19 on fertility and infertility</a:t>
            </a:r>
          </a:p>
          <a:p>
            <a:pPr marL="742950" lvl="1" indent="-285750">
              <a:buFont typeface="Wingdings" panose="05000000000000000000" pitchFamily="2" charset="2"/>
              <a:buChar char="Ø"/>
            </a:pPr>
            <a:r>
              <a:rPr lang="en-GB" sz="2400" dirty="0"/>
              <a:t>To find out whether pregnant women or menstruating women need to be vaccinated</a:t>
            </a:r>
          </a:p>
        </p:txBody>
      </p:sp>
      <p:pic>
        <p:nvPicPr>
          <p:cNvPr id="6146" name="Picture 2" descr="Secondary Research Advantages, Limitations, and Sources - Relevant Insights">
            <a:extLst>
              <a:ext uri="{FF2B5EF4-FFF2-40B4-BE49-F238E27FC236}">
                <a16:creationId xmlns:a16="http://schemas.microsoft.com/office/drawing/2014/main" id="{9555D416-B748-4664-A345-3ECA8EA161B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660643"/>
            <a:ext cx="4729655" cy="51973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886347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7C1D2F4-E389-4C21-BE91-31F76A816C99}"/>
              </a:ext>
            </a:extLst>
          </p:cNvPr>
          <p:cNvSpPr txBox="1"/>
          <p:nvPr/>
        </p:nvSpPr>
        <p:spPr>
          <a:xfrm>
            <a:off x="1782121" y="587035"/>
            <a:ext cx="6091219" cy="523220"/>
          </a:xfrm>
          <a:prstGeom prst="rect">
            <a:avLst/>
          </a:prstGeom>
          <a:noFill/>
        </p:spPr>
        <p:txBody>
          <a:bodyPr wrap="none" rtlCol="0">
            <a:spAutoFit/>
          </a:bodyPr>
          <a:lstStyle/>
          <a:p>
            <a:r>
              <a:rPr lang="en-GB" sz="2800" b="1" dirty="0"/>
              <a:t>Methods of data collection and analysis</a:t>
            </a:r>
          </a:p>
        </p:txBody>
      </p:sp>
      <p:sp>
        <p:nvSpPr>
          <p:cNvPr id="3" name="TextBox 2">
            <a:extLst>
              <a:ext uri="{FF2B5EF4-FFF2-40B4-BE49-F238E27FC236}">
                <a16:creationId xmlns:a16="http://schemas.microsoft.com/office/drawing/2014/main" id="{93318051-8E27-4F27-B4A5-47586E6969DA}"/>
              </a:ext>
            </a:extLst>
          </p:cNvPr>
          <p:cNvSpPr txBox="1"/>
          <p:nvPr/>
        </p:nvSpPr>
        <p:spPr>
          <a:xfrm>
            <a:off x="974047" y="1359885"/>
            <a:ext cx="9411630" cy="5262979"/>
          </a:xfrm>
          <a:prstGeom prst="rect">
            <a:avLst/>
          </a:prstGeom>
          <a:noFill/>
        </p:spPr>
        <p:txBody>
          <a:bodyPr wrap="square" rtlCol="0">
            <a:spAutoFit/>
          </a:bodyPr>
          <a:lstStyle/>
          <a:p>
            <a:pPr marL="285750" indent="-285750">
              <a:buFont typeface="Wingdings" panose="05000000000000000000" pitchFamily="2" charset="2"/>
              <a:buChar char="Ø"/>
            </a:pPr>
            <a:r>
              <a:rPr lang="en-GB" sz="2400" dirty="0"/>
              <a:t>The research mainly relied on secondary sources to collect relevant data.</a:t>
            </a:r>
          </a:p>
          <a:p>
            <a:pPr marL="285750" indent="-285750">
              <a:buFont typeface="Wingdings" panose="05000000000000000000" pitchFamily="2" charset="2"/>
              <a:buChar char="Ø"/>
            </a:pPr>
            <a:r>
              <a:rPr lang="en-GB" sz="2400" dirty="0"/>
              <a:t>The sources of information relied on during the research included:</a:t>
            </a:r>
          </a:p>
          <a:p>
            <a:r>
              <a:rPr lang="en-GB" sz="2400" dirty="0"/>
              <a:t>			Published academic reports</a:t>
            </a:r>
          </a:p>
          <a:p>
            <a:r>
              <a:rPr lang="en-GB" sz="2400" dirty="0"/>
              <a:t>			Credible journals</a:t>
            </a:r>
          </a:p>
          <a:p>
            <a:r>
              <a:rPr lang="en-GB" sz="2400" dirty="0"/>
              <a:t>			E-books</a:t>
            </a:r>
          </a:p>
          <a:p>
            <a:r>
              <a:rPr lang="en-GB" sz="2400" dirty="0"/>
              <a:t>			Organisational reports such as Statista, World Health 				              Organisation (WHO) and Statista</a:t>
            </a:r>
          </a:p>
          <a:p>
            <a:pPr marL="342900" indent="-342900">
              <a:buFont typeface="Wingdings" panose="05000000000000000000" pitchFamily="2" charset="2"/>
              <a:buChar char="Ø"/>
            </a:pPr>
            <a:r>
              <a:rPr lang="en-GB" sz="2400" dirty="0"/>
              <a:t>Data analysis applied deductive research approach whereby the existing literature is explored to find relevant aspects related to the topic of discussion.</a:t>
            </a:r>
          </a:p>
          <a:p>
            <a:pPr marL="285750" indent="-285750">
              <a:buFont typeface="Wingdings" panose="05000000000000000000" pitchFamily="2" charset="2"/>
              <a:buChar char="Ø"/>
            </a:pPr>
            <a:r>
              <a:rPr lang="en-GB" sz="2400" dirty="0"/>
              <a:t>The research applied the use o both qualitative and quantitative data whereby both numerical and textual data was collected and analysed to explain the existing phenomenon. </a:t>
            </a:r>
          </a:p>
        </p:txBody>
      </p:sp>
    </p:spTree>
    <p:extLst>
      <p:ext uri="{BB962C8B-B14F-4D97-AF65-F5344CB8AC3E}">
        <p14:creationId xmlns:p14="http://schemas.microsoft.com/office/powerpoint/2010/main" val="39905376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1DA2D38-5B42-4B4B-A690-C00CEA4F57C9}"/>
              </a:ext>
            </a:extLst>
          </p:cNvPr>
          <p:cNvSpPr txBox="1"/>
          <p:nvPr/>
        </p:nvSpPr>
        <p:spPr>
          <a:xfrm>
            <a:off x="777991" y="649632"/>
            <a:ext cx="7265002" cy="523220"/>
          </a:xfrm>
          <a:prstGeom prst="rect">
            <a:avLst/>
          </a:prstGeom>
          <a:noFill/>
        </p:spPr>
        <p:txBody>
          <a:bodyPr wrap="none" rtlCol="0">
            <a:spAutoFit/>
          </a:bodyPr>
          <a:lstStyle/>
          <a:p>
            <a:r>
              <a:rPr lang="en-GB" sz="2800" b="1" dirty="0"/>
              <a:t>Articles used in the systematic literature review</a:t>
            </a:r>
          </a:p>
        </p:txBody>
      </p:sp>
      <p:sp>
        <p:nvSpPr>
          <p:cNvPr id="3" name="TextBox 2">
            <a:extLst>
              <a:ext uri="{FF2B5EF4-FFF2-40B4-BE49-F238E27FC236}">
                <a16:creationId xmlns:a16="http://schemas.microsoft.com/office/drawing/2014/main" id="{B264E6CA-CDA7-44AE-89A7-C30DF5976518}"/>
              </a:ext>
            </a:extLst>
          </p:cNvPr>
          <p:cNvSpPr txBox="1"/>
          <p:nvPr/>
        </p:nvSpPr>
        <p:spPr>
          <a:xfrm>
            <a:off x="415385" y="1419046"/>
            <a:ext cx="8443915" cy="1200329"/>
          </a:xfrm>
          <a:prstGeom prst="rect">
            <a:avLst/>
          </a:prstGeom>
          <a:noFill/>
        </p:spPr>
        <p:txBody>
          <a:bodyPr wrap="none" rtlCol="0">
            <a:spAutoFit/>
          </a:bodyPr>
          <a:lstStyle/>
          <a:p>
            <a:pPr marL="342900" indent="-342900">
              <a:buFont typeface="Wingdings" panose="05000000000000000000" pitchFamily="2" charset="2"/>
              <a:buChar char="Ø"/>
            </a:pPr>
            <a:r>
              <a:rPr lang="en-GB" sz="2400" dirty="0"/>
              <a:t>Published reports by the World Health Organisation (WHO)</a:t>
            </a:r>
          </a:p>
          <a:p>
            <a:pPr marL="342900" indent="-342900">
              <a:buFont typeface="Wingdings" panose="05000000000000000000" pitchFamily="2" charset="2"/>
              <a:buChar char="Ø"/>
            </a:pPr>
            <a:r>
              <a:rPr lang="en-GB" sz="2400" dirty="0"/>
              <a:t>Reports by the Centre for Disease Control and Prevention (CDC)</a:t>
            </a:r>
          </a:p>
          <a:p>
            <a:pPr marL="342900" indent="-342900">
              <a:buFont typeface="Wingdings" panose="05000000000000000000" pitchFamily="2" charset="2"/>
              <a:buChar char="Ø"/>
            </a:pPr>
            <a:endParaRPr lang="en-GB" sz="2400" dirty="0"/>
          </a:p>
        </p:txBody>
      </p:sp>
      <p:pic>
        <p:nvPicPr>
          <p:cNvPr id="5122" name="Picture 2" descr="What is Secondary Research? + [Methods &amp; Examples]">
            <a:extLst>
              <a:ext uri="{FF2B5EF4-FFF2-40B4-BE49-F238E27FC236}">
                <a16:creationId xmlns:a16="http://schemas.microsoft.com/office/drawing/2014/main" id="{FE579357-BAA7-44E0-BD8B-A0CF32BA1E8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2619375"/>
            <a:ext cx="6482092" cy="4238625"/>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World Health Organization | ReliefWeb">
            <a:extLst>
              <a:ext uri="{FF2B5EF4-FFF2-40B4-BE49-F238E27FC236}">
                <a16:creationId xmlns:a16="http://schemas.microsoft.com/office/drawing/2014/main" id="{B943DDD5-0450-4DBE-9E7A-EC463BFC7B2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82092" y="2175640"/>
            <a:ext cx="5709907" cy="46835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736199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C9BE289-62A9-4840-B0EA-ECE12074A059}"/>
              </a:ext>
            </a:extLst>
          </p:cNvPr>
          <p:cNvSpPr txBox="1"/>
          <p:nvPr/>
        </p:nvSpPr>
        <p:spPr>
          <a:xfrm>
            <a:off x="1252654" y="788020"/>
            <a:ext cx="6212085" cy="523220"/>
          </a:xfrm>
          <a:prstGeom prst="rect">
            <a:avLst/>
          </a:prstGeom>
          <a:noFill/>
        </p:spPr>
        <p:txBody>
          <a:bodyPr wrap="none" rtlCol="0">
            <a:spAutoFit/>
          </a:bodyPr>
          <a:lstStyle/>
          <a:p>
            <a:r>
              <a:rPr lang="en-GB" sz="2800" b="1" dirty="0"/>
              <a:t>Findings and themes of literature review</a:t>
            </a:r>
          </a:p>
        </p:txBody>
      </p:sp>
      <p:sp>
        <p:nvSpPr>
          <p:cNvPr id="3" name="TextBox 2">
            <a:extLst>
              <a:ext uri="{FF2B5EF4-FFF2-40B4-BE49-F238E27FC236}">
                <a16:creationId xmlns:a16="http://schemas.microsoft.com/office/drawing/2014/main" id="{7D2780AA-07A2-4A56-B0F7-3ECC280702DD}"/>
              </a:ext>
            </a:extLst>
          </p:cNvPr>
          <p:cNvSpPr txBox="1"/>
          <p:nvPr/>
        </p:nvSpPr>
        <p:spPr>
          <a:xfrm>
            <a:off x="658294" y="1661160"/>
            <a:ext cx="9456234" cy="4893647"/>
          </a:xfrm>
          <a:prstGeom prst="rect">
            <a:avLst/>
          </a:prstGeom>
          <a:noFill/>
        </p:spPr>
        <p:txBody>
          <a:bodyPr wrap="square" rtlCol="0">
            <a:spAutoFit/>
          </a:bodyPr>
          <a:lstStyle/>
          <a:p>
            <a:pPr marL="285750" indent="-285750">
              <a:buFont typeface="Wingdings" panose="05000000000000000000" pitchFamily="2" charset="2"/>
              <a:buChar char="Ø"/>
            </a:pPr>
            <a:r>
              <a:rPr lang="en-GB" sz="2400" dirty="0"/>
              <a:t>Pregnant women are at an increased risk of contracting the virus </a:t>
            </a:r>
          </a:p>
          <a:p>
            <a:pPr marL="285750" indent="-285750">
              <a:buFont typeface="Wingdings" panose="05000000000000000000" pitchFamily="2" charset="2"/>
              <a:buChar char="Ø"/>
            </a:pPr>
            <a:r>
              <a:rPr lang="en-GB" sz="2400" dirty="0"/>
              <a:t>Infections resulting from the covid19 virus is likely to cause complications which are likely to affect the maturity of the baby</a:t>
            </a:r>
          </a:p>
          <a:p>
            <a:pPr marL="285750" indent="-285750">
              <a:buFont typeface="Wingdings" panose="05000000000000000000" pitchFamily="2" charset="2"/>
              <a:buChar char="Ø"/>
            </a:pPr>
            <a:r>
              <a:rPr lang="en-GB" sz="2400" dirty="0"/>
              <a:t>Receiving mRNA covid19 vaccine lowers the risk for infection and severe illness for pregnant women. </a:t>
            </a:r>
          </a:p>
          <a:p>
            <a:pPr marL="285750" indent="-285750">
              <a:buFont typeface="Wingdings" panose="05000000000000000000" pitchFamily="2" charset="2"/>
              <a:buChar char="Ø"/>
            </a:pPr>
            <a:r>
              <a:rPr lang="en-GB" sz="2400" dirty="0"/>
              <a:t>Covid19 vaccines are safe and effective for pregnant women and unborn babies</a:t>
            </a:r>
          </a:p>
          <a:p>
            <a:pPr marL="285750" indent="-285750">
              <a:buFont typeface="Wingdings" panose="05000000000000000000" pitchFamily="2" charset="2"/>
              <a:buChar char="Ø"/>
            </a:pPr>
            <a:r>
              <a:rPr lang="en-GB" sz="2400" dirty="0"/>
              <a:t>Covid19 vaccine builds antibodies in women which are responsible for protecting them and the unborn babies against covid19 virus thus boosting their immunity.  </a:t>
            </a:r>
          </a:p>
          <a:p>
            <a:pPr marL="285750" indent="-285750">
              <a:buFont typeface="Wingdings" panose="05000000000000000000" pitchFamily="2" charset="2"/>
              <a:buChar char="Ø"/>
            </a:pPr>
            <a:r>
              <a:rPr lang="en-GB" sz="2400" dirty="0"/>
              <a:t>The covid19 vaccine does not interfere with fertility in both men and women</a:t>
            </a:r>
          </a:p>
          <a:p>
            <a:pPr marL="285750" indent="-285750">
              <a:buFont typeface="Wingdings" panose="05000000000000000000" pitchFamily="2" charset="2"/>
              <a:buChar char="Ø"/>
            </a:pPr>
            <a:endParaRPr lang="en-GB" sz="2400" dirty="0"/>
          </a:p>
        </p:txBody>
      </p:sp>
    </p:spTree>
    <p:extLst>
      <p:ext uri="{BB962C8B-B14F-4D97-AF65-F5344CB8AC3E}">
        <p14:creationId xmlns:p14="http://schemas.microsoft.com/office/powerpoint/2010/main" val="12138304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16072D7-2A24-4E92-85B0-CACE90DE23BE}"/>
              </a:ext>
            </a:extLst>
          </p:cNvPr>
          <p:cNvSpPr txBox="1"/>
          <p:nvPr/>
        </p:nvSpPr>
        <p:spPr>
          <a:xfrm>
            <a:off x="1784195" y="899358"/>
            <a:ext cx="5537221" cy="523220"/>
          </a:xfrm>
          <a:prstGeom prst="rect">
            <a:avLst/>
          </a:prstGeom>
          <a:noFill/>
        </p:spPr>
        <p:txBody>
          <a:bodyPr wrap="none" rtlCol="0">
            <a:spAutoFit/>
          </a:bodyPr>
          <a:lstStyle/>
          <a:p>
            <a:r>
              <a:rPr lang="en-GB" sz="2800" b="1" dirty="0"/>
              <a:t>Strengths of the secondary research</a:t>
            </a:r>
          </a:p>
        </p:txBody>
      </p:sp>
      <p:sp>
        <p:nvSpPr>
          <p:cNvPr id="3" name="TextBox 2">
            <a:extLst>
              <a:ext uri="{FF2B5EF4-FFF2-40B4-BE49-F238E27FC236}">
                <a16:creationId xmlns:a16="http://schemas.microsoft.com/office/drawing/2014/main" id="{86425C2E-74BE-44F4-8F34-99D5643C5FF5}"/>
              </a:ext>
            </a:extLst>
          </p:cNvPr>
          <p:cNvSpPr txBox="1"/>
          <p:nvPr/>
        </p:nvSpPr>
        <p:spPr>
          <a:xfrm>
            <a:off x="1465218" y="1640007"/>
            <a:ext cx="4836580" cy="1200329"/>
          </a:xfrm>
          <a:prstGeom prst="rect">
            <a:avLst/>
          </a:prstGeom>
          <a:noFill/>
        </p:spPr>
        <p:txBody>
          <a:bodyPr wrap="none" rtlCol="0">
            <a:spAutoFit/>
          </a:bodyPr>
          <a:lstStyle/>
          <a:p>
            <a:pPr marL="342900" indent="-342900">
              <a:buFont typeface="Wingdings" panose="05000000000000000000" pitchFamily="2" charset="2"/>
              <a:buChar char="Ø"/>
            </a:pPr>
            <a:r>
              <a:rPr lang="en-GB" sz="2400" dirty="0"/>
              <a:t>Cost effective</a:t>
            </a:r>
          </a:p>
          <a:p>
            <a:pPr marL="342900" indent="-342900">
              <a:buFont typeface="Wingdings" panose="05000000000000000000" pitchFamily="2" charset="2"/>
              <a:buChar char="Ø"/>
            </a:pPr>
            <a:r>
              <a:rPr lang="en-GB" sz="2400" dirty="0"/>
              <a:t>Wide range of reliable information</a:t>
            </a:r>
          </a:p>
          <a:p>
            <a:pPr marL="342900" indent="-342900">
              <a:buFont typeface="Wingdings" panose="05000000000000000000" pitchFamily="2" charset="2"/>
              <a:buChar char="Ø"/>
            </a:pPr>
            <a:r>
              <a:rPr lang="en-GB" sz="2400" dirty="0"/>
              <a:t>Time effective </a:t>
            </a:r>
          </a:p>
        </p:txBody>
      </p:sp>
      <p:pic>
        <p:nvPicPr>
          <p:cNvPr id="4098" name="Picture 2" descr="Primary Vs. Secondary Research - GeoPoll">
            <a:extLst>
              <a:ext uri="{FF2B5EF4-FFF2-40B4-BE49-F238E27FC236}">
                <a16:creationId xmlns:a16="http://schemas.microsoft.com/office/drawing/2014/main" id="{F43DF4BF-D7C6-4397-833F-932EF4D90DC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840336"/>
            <a:ext cx="5972175" cy="3981450"/>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The Importance of Secondary Research when Launching a Brand">
            <a:extLst>
              <a:ext uri="{FF2B5EF4-FFF2-40B4-BE49-F238E27FC236}">
                <a16:creationId xmlns:a16="http://schemas.microsoft.com/office/drawing/2014/main" id="{1918722D-792C-41D3-B333-8D89CB7610F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972174" y="2840336"/>
            <a:ext cx="6219825" cy="39814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523426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76FEF25-5E8B-429A-9157-9CD69E01F60C}"/>
              </a:ext>
            </a:extLst>
          </p:cNvPr>
          <p:cNvSpPr txBox="1"/>
          <p:nvPr/>
        </p:nvSpPr>
        <p:spPr>
          <a:xfrm>
            <a:off x="1013585" y="617752"/>
            <a:ext cx="5193986" cy="523220"/>
          </a:xfrm>
          <a:prstGeom prst="rect">
            <a:avLst/>
          </a:prstGeom>
          <a:noFill/>
        </p:spPr>
        <p:txBody>
          <a:bodyPr wrap="none" rtlCol="0">
            <a:spAutoFit/>
          </a:bodyPr>
          <a:lstStyle/>
          <a:p>
            <a:r>
              <a:rPr lang="en-GB" sz="2800" b="1" dirty="0"/>
              <a:t>Limitations of secondary research</a:t>
            </a:r>
          </a:p>
        </p:txBody>
      </p:sp>
      <p:sp>
        <p:nvSpPr>
          <p:cNvPr id="3" name="TextBox 2">
            <a:extLst>
              <a:ext uri="{FF2B5EF4-FFF2-40B4-BE49-F238E27FC236}">
                <a16:creationId xmlns:a16="http://schemas.microsoft.com/office/drawing/2014/main" id="{F88640D7-F609-401C-AD2F-9D5E823701A3}"/>
              </a:ext>
            </a:extLst>
          </p:cNvPr>
          <p:cNvSpPr txBox="1"/>
          <p:nvPr/>
        </p:nvSpPr>
        <p:spPr>
          <a:xfrm>
            <a:off x="280159" y="1834533"/>
            <a:ext cx="3125194" cy="1200329"/>
          </a:xfrm>
          <a:prstGeom prst="rect">
            <a:avLst/>
          </a:prstGeom>
          <a:noFill/>
        </p:spPr>
        <p:txBody>
          <a:bodyPr wrap="square" rtlCol="0">
            <a:spAutoFit/>
          </a:bodyPr>
          <a:lstStyle/>
          <a:p>
            <a:pPr marL="285750" indent="-285750">
              <a:buFont typeface="Wingdings" panose="05000000000000000000" pitchFamily="2" charset="2"/>
              <a:buChar char="Ø"/>
            </a:pPr>
            <a:r>
              <a:rPr lang="en-GB" sz="2400" dirty="0"/>
              <a:t>Unavailability of some information</a:t>
            </a:r>
          </a:p>
          <a:p>
            <a:pPr marL="285750" indent="-285750">
              <a:buFont typeface="Wingdings" panose="05000000000000000000" pitchFamily="2" charset="2"/>
              <a:buChar char="Ø"/>
            </a:pPr>
            <a:r>
              <a:rPr lang="en-GB" sz="2400" dirty="0"/>
              <a:t>Lack of originality</a:t>
            </a:r>
          </a:p>
        </p:txBody>
      </p:sp>
      <p:pic>
        <p:nvPicPr>
          <p:cNvPr id="3074" name="Picture 2" descr="The Pros and Cons of Secondary Research">
            <a:extLst>
              <a:ext uri="{FF2B5EF4-FFF2-40B4-BE49-F238E27FC236}">
                <a16:creationId xmlns:a16="http://schemas.microsoft.com/office/drawing/2014/main" id="{336C27C3-F664-4FF2-B2EC-05D7023326D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41834" y="1130162"/>
            <a:ext cx="8550166" cy="57278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58121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AF39EA4-296C-451C-A2DA-8F09481D2AD5}"/>
              </a:ext>
            </a:extLst>
          </p:cNvPr>
          <p:cNvSpPr txBox="1"/>
          <p:nvPr/>
        </p:nvSpPr>
        <p:spPr>
          <a:xfrm>
            <a:off x="3902927" y="1048215"/>
            <a:ext cx="2968377" cy="523220"/>
          </a:xfrm>
          <a:prstGeom prst="rect">
            <a:avLst/>
          </a:prstGeom>
          <a:noFill/>
        </p:spPr>
        <p:txBody>
          <a:bodyPr wrap="none" rtlCol="0">
            <a:spAutoFit/>
          </a:bodyPr>
          <a:lstStyle/>
          <a:p>
            <a:r>
              <a:rPr lang="en-GB" sz="2800" b="1" dirty="0"/>
              <a:t>Recommendations</a:t>
            </a:r>
          </a:p>
        </p:txBody>
      </p:sp>
      <p:sp>
        <p:nvSpPr>
          <p:cNvPr id="4" name="TextBox 3">
            <a:extLst>
              <a:ext uri="{FF2B5EF4-FFF2-40B4-BE49-F238E27FC236}">
                <a16:creationId xmlns:a16="http://schemas.microsoft.com/office/drawing/2014/main" id="{3858D055-FB74-42B0-8790-7F77ECB5DCD6}"/>
              </a:ext>
            </a:extLst>
          </p:cNvPr>
          <p:cNvSpPr txBox="1"/>
          <p:nvPr/>
        </p:nvSpPr>
        <p:spPr>
          <a:xfrm>
            <a:off x="262444" y="2130142"/>
            <a:ext cx="8341112" cy="3046988"/>
          </a:xfrm>
          <a:prstGeom prst="rect">
            <a:avLst/>
          </a:prstGeom>
          <a:noFill/>
        </p:spPr>
        <p:txBody>
          <a:bodyPr wrap="square" rtlCol="0">
            <a:spAutoFit/>
          </a:bodyPr>
          <a:lstStyle/>
          <a:p>
            <a:pPr marL="342900" indent="-342900">
              <a:buFont typeface="Wingdings" panose="05000000000000000000" pitchFamily="2" charset="2"/>
              <a:buChar char="Ø"/>
            </a:pPr>
            <a:r>
              <a:rPr lang="en-GB" sz="2400" dirty="0"/>
              <a:t>Pregnant and breastfeeding women should consider making wise and informed decisions on getting vaccinated against covid19.</a:t>
            </a:r>
          </a:p>
          <a:p>
            <a:pPr marL="342900" indent="-342900">
              <a:buFont typeface="Wingdings" panose="05000000000000000000" pitchFamily="2" charset="2"/>
              <a:buChar char="Ø"/>
            </a:pPr>
            <a:r>
              <a:rPr lang="en-GB" sz="2400" dirty="0"/>
              <a:t>Scientists should follow up on pregnant and breastfeeding women to ensure they  take the vaccines as required during all the trimesters</a:t>
            </a:r>
          </a:p>
          <a:p>
            <a:pPr marL="342900" indent="-342900">
              <a:buFont typeface="Wingdings" panose="05000000000000000000" pitchFamily="2" charset="2"/>
              <a:buChar char="Ø"/>
            </a:pPr>
            <a:r>
              <a:rPr lang="en-GB" sz="2400" dirty="0"/>
              <a:t>Individuals planning on having children in future should not shy away from getting the covid19 vaccination. </a:t>
            </a:r>
          </a:p>
        </p:txBody>
      </p:sp>
      <p:pic>
        <p:nvPicPr>
          <p:cNvPr id="2050" name="Picture 2" descr="Myths and Facts About Covid-19 Vaccines - Catholic Health Services :  Catholic Health Services">
            <a:extLst>
              <a:ext uri="{FF2B5EF4-FFF2-40B4-BE49-F238E27FC236}">
                <a16:creationId xmlns:a16="http://schemas.microsoft.com/office/drawing/2014/main" id="{E081F18D-0BC1-49CB-9F9D-7D7961F9858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09476" y="1906970"/>
            <a:ext cx="6043462" cy="39735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877296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45D7A20-AAC0-4CD7-9456-E4696A498F5F}"/>
              </a:ext>
            </a:extLst>
          </p:cNvPr>
          <p:cNvSpPr txBox="1"/>
          <p:nvPr/>
        </p:nvSpPr>
        <p:spPr>
          <a:xfrm>
            <a:off x="2517463" y="556408"/>
            <a:ext cx="1806905" cy="523220"/>
          </a:xfrm>
          <a:prstGeom prst="rect">
            <a:avLst/>
          </a:prstGeom>
          <a:noFill/>
        </p:spPr>
        <p:txBody>
          <a:bodyPr wrap="none" rtlCol="0">
            <a:spAutoFit/>
          </a:bodyPr>
          <a:lstStyle/>
          <a:p>
            <a:r>
              <a:rPr lang="en-GB" sz="2800" b="1" dirty="0"/>
              <a:t>Conclusion</a:t>
            </a:r>
          </a:p>
        </p:txBody>
      </p:sp>
      <p:sp>
        <p:nvSpPr>
          <p:cNvPr id="3" name="TextBox 2">
            <a:extLst>
              <a:ext uri="{FF2B5EF4-FFF2-40B4-BE49-F238E27FC236}">
                <a16:creationId xmlns:a16="http://schemas.microsoft.com/office/drawing/2014/main" id="{A926ECED-6B31-4083-B029-23D398B953BB}"/>
              </a:ext>
            </a:extLst>
          </p:cNvPr>
          <p:cNvSpPr txBox="1"/>
          <p:nvPr/>
        </p:nvSpPr>
        <p:spPr>
          <a:xfrm>
            <a:off x="270910" y="1489068"/>
            <a:ext cx="6300009" cy="3046988"/>
          </a:xfrm>
          <a:prstGeom prst="rect">
            <a:avLst/>
          </a:prstGeom>
          <a:noFill/>
        </p:spPr>
        <p:txBody>
          <a:bodyPr wrap="square" rtlCol="0">
            <a:spAutoFit/>
          </a:bodyPr>
          <a:lstStyle/>
          <a:p>
            <a:pPr marL="342900" indent="-342900">
              <a:buFont typeface="Wingdings" panose="05000000000000000000" pitchFamily="2" charset="2"/>
              <a:buChar char="Ø"/>
            </a:pPr>
            <a:r>
              <a:rPr lang="en-GB" sz="2400" dirty="0"/>
              <a:t>Covid19 does not contain any live virus</a:t>
            </a:r>
          </a:p>
          <a:p>
            <a:pPr marL="342900" indent="-342900">
              <a:buFont typeface="Wingdings" panose="05000000000000000000" pitchFamily="2" charset="2"/>
              <a:buChar char="Ø"/>
            </a:pPr>
            <a:r>
              <a:rPr lang="en-GB" sz="2400" dirty="0"/>
              <a:t>The vaccine is safe for breastfeeding, pregnant and menstruating women</a:t>
            </a:r>
          </a:p>
          <a:p>
            <a:pPr marL="342900" indent="-342900">
              <a:buFont typeface="Wingdings" panose="05000000000000000000" pitchFamily="2" charset="2"/>
              <a:buChar char="Ø"/>
            </a:pPr>
            <a:r>
              <a:rPr lang="en-GB" sz="2400" dirty="0"/>
              <a:t>It does not interfere with the reproductive organs and the fertility in both men and women. </a:t>
            </a:r>
          </a:p>
          <a:p>
            <a:pPr marL="342900" indent="-342900">
              <a:buFont typeface="Wingdings" panose="05000000000000000000" pitchFamily="2" charset="2"/>
              <a:buChar char="Ø"/>
            </a:pPr>
            <a:r>
              <a:rPr lang="en-GB" sz="2400" dirty="0"/>
              <a:t>Therefore, health workers need to encourage individuals to go for covid19 vaccination. </a:t>
            </a:r>
          </a:p>
        </p:txBody>
      </p:sp>
      <p:pic>
        <p:nvPicPr>
          <p:cNvPr id="1026" name="Picture 2" descr="13,060 Conclusion Photos - Free &amp; Royalty-Free Stock Photos from Dreamstime">
            <a:extLst>
              <a:ext uri="{FF2B5EF4-FFF2-40B4-BE49-F238E27FC236}">
                <a16:creationId xmlns:a16="http://schemas.microsoft.com/office/drawing/2014/main" id="{81539DE2-5807-4FF0-B118-0F4BBC590DD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49912" y="556408"/>
            <a:ext cx="5642088" cy="63015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460682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0A17AE4-6BC0-4553-B780-2E655EB207B4}"/>
              </a:ext>
            </a:extLst>
          </p:cNvPr>
          <p:cNvSpPr txBox="1"/>
          <p:nvPr/>
        </p:nvSpPr>
        <p:spPr>
          <a:xfrm>
            <a:off x="3181988" y="650738"/>
            <a:ext cx="1785425" cy="523220"/>
          </a:xfrm>
          <a:prstGeom prst="rect">
            <a:avLst/>
          </a:prstGeom>
          <a:noFill/>
        </p:spPr>
        <p:txBody>
          <a:bodyPr wrap="none" rtlCol="0">
            <a:spAutoFit/>
          </a:bodyPr>
          <a:lstStyle/>
          <a:p>
            <a:r>
              <a:rPr lang="en-GB" sz="2800" dirty="0"/>
              <a:t>References</a:t>
            </a:r>
          </a:p>
        </p:txBody>
      </p:sp>
      <p:sp>
        <p:nvSpPr>
          <p:cNvPr id="3" name="TextBox 2">
            <a:extLst>
              <a:ext uri="{FF2B5EF4-FFF2-40B4-BE49-F238E27FC236}">
                <a16:creationId xmlns:a16="http://schemas.microsoft.com/office/drawing/2014/main" id="{109D9DED-911E-420C-8CC3-923B7E3A512E}"/>
              </a:ext>
            </a:extLst>
          </p:cNvPr>
          <p:cNvSpPr txBox="1"/>
          <p:nvPr/>
        </p:nvSpPr>
        <p:spPr>
          <a:xfrm>
            <a:off x="801029" y="1682947"/>
            <a:ext cx="9538523" cy="4524315"/>
          </a:xfrm>
          <a:prstGeom prst="rect">
            <a:avLst/>
          </a:prstGeom>
          <a:noFill/>
        </p:spPr>
        <p:txBody>
          <a:bodyPr wrap="square" rtlCol="0">
            <a:spAutoFit/>
          </a:bodyPr>
          <a:lstStyle/>
          <a:p>
            <a:pPr marL="285750" indent="-285750">
              <a:buFont typeface="Wingdings" panose="05000000000000000000" pitchFamily="2" charset="2"/>
              <a:buChar char="Ø"/>
            </a:pPr>
            <a:r>
              <a:rPr lang="en-GB" sz="2400" dirty="0"/>
              <a:t>GOV.UK. (2022). </a:t>
            </a:r>
            <a:r>
              <a:rPr lang="en-GB" sz="2400" i="1" dirty="0"/>
              <a:t>JCVI issues new advice on COVID-19 vaccination for pregnant women</a:t>
            </a:r>
            <a:r>
              <a:rPr lang="en-GB" sz="2400" dirty="0"/>
              <a:t>. [online] Available at: &lt;https://www.gov.uk/government/news/jcvi-issues-new-advice-on-covid-19-vaccination-for-pregnant-women&gt; [Accessed 12 April 2022].</a:t>
            </a:r>
          </a:p>
          <a:p>
            <a:pPr marL="285750" indent="-285750">
              <a:buFont typeface="Wingdings" panose="05000000000000000000" pitchFamily="2" charset="2"/>
              <a:buChar char="Ø"/>
            </a:pPr>
            <a:r>
              <a:rPr lang="en-US" sz="2400" dirty="0"/>
              <a:t>Male, V. (2021). Are COVID-19 vaccines safe in pregnancy?. </a:t>
            </a:r>
            <a:r>
              <a:rPr lang="en-US" sz="2400" i="1" dirty="0"/>
              <a:t>Nature Reviews Immunology</a:t>
            </a:r>
            <a:r>
              <a:rPr lang="en-US" sz="2400" dirty="0"/>
              <a:t>, </a:t>
            </a:r>
            <a:r>
              <a:rPr lang="en-US" sz="2400" i="1" dirty="0"/>
              <a:t>21</a:t>
            </a:r>
            <a:r>
              <a:rPr lang="en-US" sz="2400" dirty="0"/>
              <a:t>(4), 200-201.</a:t>
            </a:r>
          </a:p>
          <a:p>
            <a:pPr marL="285750" indent="-285750">
              <a:buFont typeface="Wingdings" panose="05000000000000000000" pitchFamily="2" charset="2"/>
              <a:buChar char="Ø"/>
            </a:pPr>
            <a:r>
              <a:rPr lang="en-US" sz="2400" dirty="0" err="1"/>
              <a:t>Largan</a:t>
            </a:r>
            <a:r>
              <a:rPr lang="en-US" sz="2400" dirty="0"/>
              <a:t>, C. and Morris, T. (2019). </a:t>
            </a:r>
            <a:r>
              <a:rPr lang="en-US" sz="2400" i="1" dirty="0"/>
              <a:t>Qualitative secondary research: A step-by-step guide</a:t>
            </a:r>
            <a:r>
              <a:rPr lang="en-US" sz="2400" dirty="0"/>
              <a:t>. Oxford: Sage.</a:t>
            </a:r>
            <a:endParaRPr lang="en-GB" sz="2400" dirty="0"/>
          </a:p>
          <a:p>
            <a:pPr marL="285750" indent="-285750">
              <a:buFont typeface="Wingdings" panose="05000000000000000000" pitchFamily="2" charset="2"/>
              <a:buChar char="Ø"/>
            </a:pPr>
            <a:r>
              <a:rPr lang="en-GB" sz="2400" dirty="0"/>
              <a:t>Shimabukuro, T. T., Kim, S. Y., Myers, T. R., Moro, P. L., </a:t>
            </a:r>
            <a:r>
              <a:rPr lang="en-GB" sz="2400" dirty="0" err="1"/>
              <a:t>Oduyebo</a:t>
            </a:r>
            <a:r>
              <a:rPr lang="en-GB" sz="2400" dirty="0"/>
              <a:t>, T., </a:t>
            </a:r>
            <a:r>
              <a:rPr lang="en-GB" sz="2400" dirty="0" err="1"/>
              <a:t>Panagiotakopoulos</a:t>
            </a:r>
            <a:r>
              <a:rPr lang="en-GB" sz="2400" dirty="0"/>
              <a:t>, L., and Meaney-</a:t>
            </a:r>
            <a:r>
              <a:rPr lang="en-GB" sz="2400" dirty="0" err="1"/>
              <a:t>Delman</a:t>
            </a:r>
            <a:r>
              <a:rPr lang="en-GB" sz="2400" dirty="0"/>
              <a:t>, D. M. (2021). Preliminary findings of mRNA Covid-19 vaccine safety in pregnant persons. </a:t>
            </a:r>
            <a:r>
              <a:rPr lang="en-GB" sz="2400" i="1" dirty="0"/>
              <a:t>New England Journal of Medicine</a:t>
            </a:r>
            <a:r>
              <a:rPr lang="en-GB" sz="2400" dirty="0"/>
              <a:t>.</a:t>
            </a:r>
          </a:p>
        </p:txBody>
      </p:sp>
    </p:spTree>
    <p:extLst>
      <p:ext uri="{BB962C8B-B14F-4D97-AF65-F5344CB8AC3E}">
        <p14:creationId xmlns:p14="http://schemas.microsoft.com/office/powerpoint/2010/main" val="108855231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176</TotalTime>
  <Words>1486</Words>
  <Application>Microsoft Office PowerPoint</Application>
  <PresentationFormat>Widescreen</PresentationFormat>
  <Paragraphs>83</Paragraphs>
  <Slides>11</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Century Gothic</vt:lpstr>
      <vt:lpstr>Wingdings</vt:lpstr>
      <vt:lpstr>Wingdings 3</vt:lpstr>
      <vt:lpstr>Ion Boardroom</vt:lpstr>
      <vt:lpstr>BMHP5005: Introduction to Research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user</cp:lastModifiedBy>
  <cp:revision>17</cp:revision>
  <dcterms:created xsi:type="dcterms:W3CDTF">2022-04-13T04:03:55Z</dcterms:created>
  <dcterms:modified xsi:type="dcterms:W3CDTF">2022-04-13T07:51:09Z</dcterms:modified>
</cp:coreProperties>
</file>