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sldIdLst>
    <p:sldId id="261" r:id="rId3"/>
    <p:sldId id="263" r:id="rId4"/>
    <p:sldId id="256"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72"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3328654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1882769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4226551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1191817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3622127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3298275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2540976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1028673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2791428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3755347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1D61ACD-29FF-4E18-8EBB-6BE73F340AE8}" type="datetimeFigureOut">
              <a:rPr lang="en-GB" smtClean="0"/>
              <a:pPr/>
              <a:t>20/05/2025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567B2A-A2F2-45A2-9225-D20067F6B47D}" type="slidenum">
              <a:rPr lang="en-GB" smtClean="0"/>
              <a:pPr/>
              <a:t>‹#›</a:t>
            </a:fld>
            <a:endParaRPr lang="en-GB"/>
          </a:p>
        </p:txBody>
      </p:sp>
    </p:spTree>
    <p:extLst>
      <p:ext uri="{BB962C8B-B14F-4D97-AF65-F5344CB8AC3E}">
        <p14:creationId xmlns:p14="http://schemas.microsoft.com/office/powerpoint/2010/main" val="3769950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9977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D61ACD-29FF-4E18-8EBB-6BE73F340AE8}" type="datetimeFigureOut">
              <a:rPr lang="en-GB" smtClean="0"/>
              <a:pPr/>
              <a:t>20/05/2025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567B2A-A2F2-45A2-9225-D20067F6B47D}" type="slidenum">
              <a:rPr lang="en-GB" smtClean="0"/>
              <a:pPr/>
              <a:t>‹#›</a:t>
            </a:fld>
            <a:endParaRPr lang="en-GB"/>
          </a:p>
        </p:txBody>
      </p:sp>
    </p:spTree>
    <p:extLst>
      <p:ext uri="{BB962C8B-B14F-4D97-AF65-F5344CB8AC3E}">
        <p14:creationId xmlns:p14="http://schemas.microsoft.com/office/powerpoint/2010/main" val="26481715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8E540C29-F910-6D43-9045-53D256484F6D}"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5/20/2025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8FF188F3-1707-3C44-A904-58D86E3FE638}"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1727553"/>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9721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68317"/>
            <a:ext cx="12192000" cy="1673597"/>
          </a:xfrm>
          <a:prstGeom prst="rect">
            <a:avLst/>
          </a:prstGeom>
        </p:spPr>
      </p:pic>
      <p:sp>
        <p:nvSpPr>
          <p:cNvPr id="2" name="Title 1"/>
          <p:cNvSpPr>
            <a:spLocks noGrp="1"/>
          </p:cNvSpPr>
          <p:nvPr>
            <p:ph type="title"/>
          </p:nvPr>
        </p:nvSpPr>
        <p:spPr>
          <a:xfrm>
            <a:off x="0" y="1605280"/>
            <a:ext cx="12192000" cy="5252719"/>
          </a:xfrm>
          <a:solidFill>
            <a:schemeClr val="accent1">
              <a:lumMod val="60000"/>
              <a:lumOff val="40000"/>
            </a:schemeClr>
          </a:solidFill>
        </p:spPr>
        <p:txBody>
          <a:bodyPr>
            <a:normAutofit/>
          </a:bodyPr>
          <a:lstStyle/>
          <a:p>
            <a:pPr algn="ctr"/>
            <a:r>
              <a:rPr lang="en-GB" sz="2800" b="1" dirty="0">
                <a:latin typeface="Arial" panose="020B0604020202020204" pitchFamily="34" charset="0"/>
                <a:cs typeface="Arial" panose="020B0604020202020204" pitchFamily="34" charset="0"/>
              </a:rPr>
              <a:t>Dissertation Poster</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Independent Project </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BMHP6020</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Lecturer </a:t>
            </a:r>
            <a:r>
              <a:rPr lang="en-GB" sz="2800" b="1" dirty="0" err="1">
                <a:latin typeface="Arial" panose="020B0604020202020204" pitchFamily="34" charset="0"/>
                <a:cs typeface="Arial" panose="020B0604020202020204" pitchFamily="34" charset="0"/>
              </a:rPr>
              <a:t>Name:XXXX</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Student Name: XXXX</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Student ID: XXXX</a:t>
            </a:r>
            <a:br>
              <a:rPr lang="en-GB" sz="3200" b="1" dirty="0">
                <a:latin typeface="Times New Roman" panose="02020603050405020304" pitchFamily="18" charset="0"/>
                <a:cs typeface="Times New Roman" panose="02020603050405020304" pitchFamily="18" charset="0"/>
              </a:rPr>
            </a:b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3525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6572" y="129278"/>
            <a:ext cx="11910325" cy="562832"/>
          </a:xfrm>
          <a:solidFill>
            <a:schemeClr val="accent1"/>
          </a:solidFill>
          <a:ln w="38100">
            <a:solidFill>
              <a:schemeClr val="accent4"/>
            </a:solidFill>
          </a:ln>
        </p:spPr>
        <p:txBody>
          <a:bodyPr>
            <a:noAutofit/>
          </a:bodyPr>
          <a:lstStyle/>
          <a:p>
            <a:r>
              <a:rPr lang="en-GB" sz="1600" b="1" u="sng" dirty="0">
                <a:latin typeface="Arial" panose="020B0604020202020204" pitchFamily="34" charset="0"/>
                <a:cs typeface="Arial" panose="020B0604020202020204" pitchFamily="34" charset="0"/>
              </a:rPr>
              <a:t>An Exploration of the Factors Contributing to Mental Health Stigma within the South Asian Community in the UK</a:t>
            </a:r>
          </a:p>
        </p:txBody>
      </p:sp>
      <p:sp>
        <p:nvSpPr>
          <p:cNvPr id="3" name="Subtitle 2"/>
          <p:cNvSpPr>
            <a:spLocks noGrp="1"/>
          </p:cNvSpPr>
          <p:nvPr>
            <p:ph type="subTitle" idx="1"/>
          </p:nvPr>
        </p:nvSpPr>
        <p:spPr>
          <a:xfrm>
            <a:off x="176572" y="809296"/>
            <a:ext cx="5827987" cy="2787343"/>
          </a:xfrm>
          <a:solidFill>
            <a:schemeClr val="bg2"/>
          </a:solidFill>
          <a:ln w="38100">
            <a:solidFill>
              <a:schemeClr val="accent1">
                <a:lumMod val="40000"/>
                <a:lumOff val="60000"/>
              </a:schemeClr>
            </a:solidFill>
          </a:ln>
          <a:effectLst>
            <a:outerShdw blurRad="190500" dist="228600" dir="2700000" algn="ctr">
              <a:srgbClr val="000000">
                <a:alpha val="30000"/>
              </a:srgbClr>
            </a:outerShdw>
          </a:effectLst>
        </p:spPr>
        <p:txBody>
          <a:bodyPr>
            <a:normAutofit fontScale="40000" lnSpcReduction="20000"/>
          </a:bodyPr>
          <a:lstStyle/>
          <a:p>
            <a:endParaRPr lang="en-GB" sz="3800" b="1" dirty="0">
              <a:latin typeface="Arial" panose="020B0604020202020204" pitchFamily="34" charset="0"/>
              <a:cs typeface="Arial" panose="020B0604020202020204" pitchFamily="34" charset="0"/>
            </a:endParaRPr>
          </a:p>
          <a:p>
            <a:r>
              <a:rPr lang="en-GB" sz="3000" b="1" u="sng" dirty="0">
                <a:latin typeface="Arial" panose="020B0604020202020204" pitchFamily="34" charset="0"/>
                <a:cs typeface="Arial" panose="020B0604020202020204" pitchFamily="34" charset="0"/>
              </a:rPr>
              <a:t>Introduction</a:t>
            </a:r>
          </a:p>
          <a:p>
            <a:pPr algn="just"/>
            <a:r>
              <a:rPr lang="en-GB" sz="2900" dirty="0">
                <a:latin typeface="Arial" panose="020B0604020202020204" pitchFamily="34" charset="0"/>
                <a:cs typeface="Arial" panose="020B0604020202020204" pitchFamily="34" charset="0"/>
              </a:rPr>
              <a:t>Mental health stigma remains a significant issue within the South Asian community in the UK, leading to barriers in accessing mental health services. Cultural, religious, and social factors shape these perceptions, reinforcing stigma and discouraging individuals from seeking help (Ahmed et al., 2020).</a:t>
            </a:r>
          </a:p>
          <a:p>
            <a:pPr algn="just"/>
            <a:r>
              <a:rPr lang="en-GB" sz="2900" dirty="0">
                <a:latin typeface="Arial" panose="020B0604020202020204" pitchFamily="34" charset="0"/>
                <a:cs typeface="Arial" panose="020B0604020202020204" pitchFamily="34" charset="0"/>
              </a:rPr>
              <a:t>This poster presents an overview of the research methodology used to explore these factors, shedding light on the key barriers and potential interventions to improve mental health access.</a:t>
            </a:r>
          </a:p>
          <a:p>
            <a:r>
              <a:rPr lang="en-GB" sz="3000" b="1" u="sng" dirty="0">
                <a:latin typeface="Arial" panose="020B0604020202020204" pitchFamily="34" charset="0"/>
                <a:cs typeface="Arial" panose="020B0604020202020204" pitchFamily="34" charset="0"/>
              </a:rPr>
              <a:t>Research Aim</a:t>
            </a:r>
          </a:p>
          <a:p>
            <a:pPr algn="just"/>
            <a:r>
              <a:rPr lang="en-GB" sz="2900" dirty="0">
                <a:latin typeface="Arial" panose="020B0604020202020204" pitchFamily="34" charset="0"/>
                <a:cs typeface="Arial" panose="020B0604020202020204" pitchFamily="34" charset="0"/>
              </a:rPr>
              <a:t>This study aims to investigate and analyse the cultural, religious, and social factors contributing to mental health stigma within the South Asian community in the UK. The research will identify key barriers to mental health service utilisation and propose strategies to reduce stigma and improve mental health outcomes.</a:t>
            </a:r>
          </a:p>
        </p:txBody>
      </p:sp>
      <p:sp>
        <p:nvSpPr>
          <p:cNvPr id="6" name="Subtitle 2"/>
          <p:cNvSpPr txBox="1">
            <a:spLocks/>
          </p:cNvSpPr>
          <p:nvPr/>
        </p:nvSpPr>
        <p:spPr>
          <a:xfrm>
            <a:off x="6187440" y="809296"/>
            <a:ext cx="5899457" cy="2187904"/>
          </a:xfrm>
          <a:prstGeom prst="rect">
            <a:avLst/>
          </a:prstGeom>
          <a:solidFill>
            <a:schemeClr val="accent1">
              <a:lumMod val="60000"/>
              <a:lumOff val="40000"/>
            </a:schemeClr>
          </a:solidFill>
          <a:ln w="38100">
            <a:solidFill>
              <a:schemeClr val="accent3">
                <a:lumMod val="60000"/>
                <a:lumOff val="40000"/>
              </a:schemeClr>
            </a:solidFill>
          </a:ln>
          <a:effectLst>
            <a:outerShdw blurRad="190500" dist="228600" dir="2700000" algn="ctr">
              <a:srgbClr val="000000">
                <a:alpha val="30000"/>
              </a:srgbClr>
            </a:outerShdw>
          </a:effectLst>
        </p:spPr>
        <p:txBody>
          <a:bodyPr vert="horz" lIns="91440" tIns="45720" rIns="91440" bIns="45720" rtlCol="0">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1200" b="1" u="sng" dirty="0">
              <a:latin typeface="Arial" panose="020B0604020202020204" pitchFamily="34" charset="0"/>
              <a:cs typeface="Arial" panose="020B0604020202020204" pitchFamily="34" charset="0"/>
            </a:endParaRPr>
          </a:p>
          <a:p>
            <a:r>
              <a:rPr lang="en-GB" sz="1200" b="1" u="sng" dirty="0">
                <a:latin typeface="Arial" panose="020B0604020202020204" pitchFamily="34" charset="0"/>
                <a:cs typeface="Arial" panose="020B0604020202020204" pitchFamily="34" charset="0"/>
              </a:rPr>
              <a:t>Search Strategy</a:t>
            </a:r>
          </a:p>
          <a:p>
            <a:pPr algn="just"/>
            <a:r>
              <a:rPr lang="en-GB" sz="1200" dirty="0">
                <a:latin typeface="Arial" panose="020B0604020202020204" pitchFamily="34" charset="0"/>
                <a:cs typeface="Arial" panose="020B0604020202020204" pitchFamily="34" charset="0"/>
              </a:rPr>
              <a:t>A search strategy is a systematic approach used to find relevant academic sources in secondary research. It involves selecting keywords, databases, and filters to gather credible information for analysis (MacFarlane et al., 2022).</a:t>
            </a:r>
          </a:p>
          <a:p>
            <a:pPr algn="l"/>
            <a:r>
              <a:rPr lang="en-GB" sz="1200" b="1" dirty="0">
                <a:latin typeface="Arial" panose="020B0604020202020204" pitchFamily="34" charset="0"/>
                <a:cs typeface="Arial" panose="020B0604020202020204" pitchFamily="34" charset="0"/>
              </a:rPr>
              <a:t>How I will use it:</a:t>
            </a:r>
          </a:p>
          <a:p>
            <a:pPr algn="l"/>
            <a:r>
              <a:rPr lang="en-GB" sz="1200" b="1" dirty="0">
                <a:latin typeface="Arial" panose="020B0604020202020204" pitchFamily="34" charset="0"/>
                <a:cs typeface="Arial" panose="020B0604020202020204" pitchFamily="34" charset="0"/>
              </a:rPr>
              <a:t>Keywords</a:t>
            </a:r>
            <a:r>
              <a:rPr lang="en-GB" sz="1200" dirty="0">
                <a:latin typeface="Arial" panose="020B0604020202020204" pitchFamily="34" charset="0"/>
                <a:cs typeface="Arial" panose="020B0604020202020204" pitchFamily="34" charset="0"/>
              </a:rPr>
              <a:t>: "Mental health stigma South Asian UK," "cultural perceptions of mental illness," "barriers to mental health access."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Databases</a:t>
            </a:r>
            <a:r>
              <a:rPr lang="en-GB" sz="1200" dirty="0">
                <a:latin typeface="Arial" panose="020B0604020202020204" pitchFamily="34" charset="0"/>
                <a:cs typeface="Arial" panose="020B0604020202020204" pitchFamily="34" charset="0"/>
              </a:rPr>
              <a:t>: Google Scholar, PubMed, </a:t>
            </a:r>
            <a:r>
              <a:rPr lang="en-GB" sz="1200" dirty="0" err="1">
                <a:latin typeface="Arial" panose="020B0604020202020204" pitchFamily="34" charset="0"/>
                <a:cs typeface="Arial" panose="020B0604020202020204" pitchFamily="34" charset="0"/>
              </a:rPr>
              <a:t>PsycINFO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ResearchGate</a:t>
            </a:r>
            <a:r>
              <a:rPr lang="en-GB" sz="1200" dirty="0">
                <a:latin typeface="Arial" panose="020B0604020202020204" pitchFamily="34" charset="0"/>
                <a:cs typeface="Arial" panose="020B0604020202020204" pitchFamily="34" charset="0"/>
              </a:rPr>
              <a: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Filters</a:t>
            </a:r>
            <a:r>
              <a:rPr lang="en-GB" sz="1200" dirty="0">
                <a:latin typeface="Arial" panose="020B0604020202020204" pitchFamily="34" charset="0"/>
                <a:cs typeface="Arial" panose="020B0604020202020204" pitchFamily="34" charset="0"/>
              </a:rPr>
              <a:t>: Peer-reviewed articles, studies from 2000–present, UK-based research.</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Sources Used</a:t>
            </a:r>
            <a:r>
              <a:rPr lang="en-GB" sz="1200" dirty="0">
                <a:latin typeface="Arial" panose="020B0604020202020204" pitchFamily="34" charset="0"/>
                <a:cs typeface="Arial" panose="020B0604020202020204" pitchFamily="34" charset="0"/>
              </a:rPr>
              <a:t>: Journals, government reports (ONS, NHS), and NGO publications (Mental Health Foundation).</a:t>
            </a:r>
            <a:endParaRPr lang="en-GB" sz="1200" b="1" dirty="0">
              <a:latin typeface="Arial" panose="020B0604020202020204" pitchFamily="34" charset="0"/>
              <a:cs typeface="Arial" panose="020B0604020202020204" pitchFamily="34" charset="0"/>
            </a:endParaRPr>
          </a:p>
        </p:txBody>
      </p:sp>
      <p:sp>
        <p:nvSpPr>
          <p:cNvPr id="7" name="Subtitle 2"/>
          <p:cNvSpPr txBox="1">
            <a:spLocks/>
          </p:cNvSpPr>
          <p:nvPr/>
        </p:nvSpPr>
        <p:spPr>
          <a:xfrm>
            <a:off x="179727" y="3688079"/>
            <a:ext cx="5827986" cy="3040643"/>
          </a:xfrm>
          <a:prstGeom prst="rect">
            <a:avLst/>
          </a:prstGeom>
          <a:solidFill>
            <a:schemeClr val="accent5">
              <a:lumMod val="60000"/>
              <a:lumOff val="40000"/>
            </a:schemeClr>
          </a:solidFill>
          <a:ln w="38100">
            <a:solidFill>
              <a:schemeClr val="accent5"/>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1200" b="1" u="sng" dirty="0">
              <a:latin typeface="Arial" panose="020B0604020202020204" pitchFamily="34" charset="0"/>
              <a:cs typeface="Arial" panose="020B0604020202020204" pitchFamily="34" charset="0"/>
            </a:endParaRPr>
          </a:p>
          <a:p>
            <a:r>
              <a:rPr lang="en-GB" sz="1200" b="1" u="sng" dirty="0">
                <a:latin typeface="Arial" panose="020B0604020202020204" pitchFamily="34" charset="0"/>
                <a:cs typeface="Arial" panose="020B0604020202020204" pitchFamily="34" charset="0"/>
              </a:rPr>
              <a:t>Searching for Information</a:t>
            </a:r>
          </a:p>
          <a:p>
            <a:pPr algn="l"/>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Identified Key Topics</a:t>
            </a:r>
            <a:r>
              <a:rPr lang="en-GB" sz="1200" dirty="0">
                <a:latin typeface="Arial" panose="020B0604020202020204" pitchFamily="34" charset="0"/>
                <a:cs typeface="Arial" panose="020B0604020202020204" pitchFamily="34" charset="0"/>
              </a:rPr>
              <a:t> – Focused on mental health stigma, cultural beliefs, and South Asian communities in the UK.</a:t>
            </a:r>
          </a:p>
          <a:p>
            <a:pPr algn="l"/>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Used Specific Keywords</a:t>
            </a:r>
            <a:r>
              <a:rPr lang="en-GB" sz="1200" dirty="0">
                <a:latin typeface="Arial" panose="020B0604020202020204" pitchFamily="34" charset="0"/>
                <a:cs typeface="Arial" panose="020B0604020202020204" pitchFamily="34" charset="0"/>
              </a:rPr>
              <a:t> – Searched terms like </a:t>
            </a:r>
            <a:r>
              <a:rPr lang="en-GB" sz="1200" i="1" dirty="0">
                <a:latin typeface="Arial" panose="020B0604020202020204" pitchFamily="34" charset="0"/>
                <a:cs typeface="Arial" panose="020B0604020202020204" pitchFamily="34" charset="0"/>
              </a:rPr>
              <a:t>“mental health stigma South Asians UK”</a:t>
            </a:r>
            <a:r>
              <a:rPr lang="en-GB" sz="1200" dirty="0">
                <a:latin typeface="Arial" panose="020B0604020202020204" pitchFamily="34" charset="0"/>
                <a:cs typeface="Arial" panose="020B0604020202020204" pitchFamily="34" charset="0"/>
              </a:rPr>
              <a:t> and </a:t>
            </a:r>
            <a:r>
              <a:rPr lang="en-GB" sz="1200" i="1" dirty="0">
                <a:latin typeface="Arial" panose="020B0604020202020204" pitchFamily="34" charset="0"/>
                <a:cs typeface="Arial" panose="020B0604020202020204" pitchFamily="34" charset="0"/>
              </a:rPr>
              <a:t>“barriers to mental health access.”</a:t>
            </a:r>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Chose Reliable Sources</a:t>
            </a:r>
            <a:r>
              <a:rPr lang="en-GB" sz="1200" dirty="0">
                <a:latin typeface="Arial" panose="020B0604020202020204" pitchFamily="34" charset="0"/>
                <a:cs typeface="Arial" panose="020B0604020202020204" pitchFamily="34" charset="0"/>
              </a:rPr>
              <a:t> – Used Google Scholar, PubMed, </a:t>
            </a:r>
            <a:r>
              <a:rPr lang="en-GB" sz="1200" dirty="0" err="1">
                <a:latin typeface="Arial" panose="020B0604020202020204" pitchFamily="34" charset="0"/>
                <a:cs typeface="Arial" panose="020B0604020202020204" pitchFamily="34" charset="0"/>
              </a:rPr>
              <a:t>PsycINFO</a:t>
            </a:r>
            <a:r>
              <a:rPr lang="en-GB" sz="1200" dirty="0">
                <a:latin typeface="Arial" panose="020B0604020202020204" pitchFamily="34" charset="0"/>
                <a:cs typeface="Arial" panose="020B0604020202020204" pitchFamily="34" charset="0"/>
              </a:rPr>
              <a:t>, ONS, NHS reports, and NGO publications.</a:t>
            </a:r>
          </a:p>
          <a:p>
            <a:pPr algn="l"/>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Applied Filters</a:t>
            </a:r>
            <a:r>
              <a:rPr lang="en-GB" sz="1200" dirty="0">
                <a:latin typeface="Arial" panose="020B0604020202020204" pitchFamily="34" charset="0"/>
                <a:cs typeface="Arial" panose="020B0604020202020204" pitchFamily="34" charset="0"/>
              </a:rPr>
              <a:t> – Selected peer-reviewed studies (2000–present) and UK-based research.</a:t>
            </a:r>
          </a:p>
          <a:p>
            <a:pPr algn="l"/>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Evaluated Sources</a:t>
            </a:r>
            <a:r>
              <a:rPr lang="en-GB" sz="1200" dirty="0">
                <a:latin typeface="Arial" panose="020B0604020202020204" pitchFamily="34" charset="0"/>
                <a:cs typeface="Arial" panose="020B0604020202020204" pitchFamily="34" charset="0"/>
              </a:rPr>
              <a:t> – Picked studies with strong evidence, real-world cases, and reliable data.</a:t>
            </a:r>
          </a:p>
          <a:p>
            <a:pPr algn="l"/>
            <a:endParaRPr lang="en-GB" sz="1400" dirty="0">
              <a:latin typeface="Times New Roman" panose="02020603050405020304" pitchFamily="18" charset="0"/>
              <a:cs typeface="Times New Roman" panose="02020603050405020304" pitchFamily="18" charset="0"/>
            </a:endParaRPr>
          </a:p>
        </p:txBody>
      </p:sp>
      <p:sp>
        <p:nvSpPr>
          <p:cNvPr id="8" name="Subtitle 2"/>
          <p:cNvSpPr txBox="1">
            <a:spLocks/>
          </p:cNvSpPr>
          <p:nvPr/>
        </p:nvSpPr>
        <p:spPr>
          <a:xfrm>
            <a:off x="6187440" y="3114386"/>
            <a:ext cx="5899457" cy="3614336"/>
          </a:xfrm>
          <a:prstGeom prst="rect">
            <a:avLst/>
          </a:prstGeom>
          <a:solidFill>
            <a:schemeClr val="tx2">
              <a:lumMod val="20000"/>
              <a:lumOff val="80000"/>
            </a:schemeClr>
          </a:solidFill>
          <a:ln w="38100">
            <a:solidFill>
              <a:schemeClr val="accent5">
                <a:lumMod val="50000"/>
              </a:schemeClr>
            </a:solidFill>
          </a:ln>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1400" dirty="0">
              <a:latin typeface="Times New Roman" panose="02020603050405020304" pitchFamily="18" charset="0"/>
              <a:cs typeface="Times New Roman" panose="02020603050405020304" pitchFamily="18" charset="0"/>
            </a:endParaRPr>
          </a:p>
          <a:p>
            <a:pPr algn="l"/>
            <a:endParaRPr lang="en-GB" sz="1400" dirty="0">
              <a:latin typeface="Times New Roman" panose="02020603050405020304" pitchFamily="18" charset="0"/>
              <a:cs typeface="Times New Roman" panose="02020603050405020304" pitchFamily="18" charset="0"/>
            </a:endParaRPr>
          </a:p>
          <a:p>
            <a:pPr algn="l"/>
            <a:endParaRPr lang="en-GB" sz="1400" dirty="0">
              <a:latin typeface="Times New Roman" panose="02020603050405020304" pitchFamily="18" charset="0"/>
              <a:cs typeface="Times New Roman" panose="02020603050405020304" pitchFamily="18" charset="0"/>
            </a:endParaRPr>
          </a:p>
          <a:p>
            <a:pPr algn="l"/>
            <a:endParaRPr lang="en-GB" sz="1400" dirty="0">
              <a:latin typeface="Times New Roman" panose="02020603050405020304" pitchFamily="18" charset="0"/>
              <a:cs typeface="Times New Roman" panose="02020603050405020304" pitchFamily="18" charset="0"/>
            </a:endParaRPr>
          </a:p>
          <a:p>
            <a:pPr algn="l"/>
            <a:endParaRPr lang="en-GB" sz="1400" dirty="0">
              <a:latin typeface="Times New Roman" panose="02020603050405020304" pitchFamily="18" charset="0"/>
              <a:cs typeface="Times New Roman" panose="02020603050405020304" pitchFamily="18" charset="0"/>
            </a:endParaRPr>
          </a:p>
          <a:p>
            <a:pPr algn="l"/>
            <a:endParaRPr lang="en-GB" sz="1400" dirty="0">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GB" sz="1200" dirty="0">
                <a:latin typeface="Arial" panose="020B0604020202020204" pitchFamily="34" charset="0"/>
                <a:cs typeface="Arial" panose="020B0604020202020204" pitchFamily="34" charset="0"/>
              </a:rPr>
              <a:t>Mental health stigma within the South Asian community is exacerbated by cultural beliefs that associate emotional distress with weakness or shame, leading to reluctance in seeking help (Awan et al., 2022).</a:t>
            </a:r>
          </a:p>
          <a:p>
            <a:pPr marL="285750" indent="-285750" algn="l">
              <a:buFont typeface="Arial" panose="020B0604020202020204" pitchFamily="34" charset="0"/>
              <a:buChar char="•"/>
            </a:pPr>
            <a:r>
              <a:rPr lang="en-GB" sz="1200" dirty="0">
                <a:latin typeface="Arial" panose="020B0604020202020204" pitchFamily="34" charset="0"/>
                <a:cs typeface="Arial" panose="020B0604020202020204" pitchFamily="34" charset="0"/>
              </a:rPr>
              <a:t>The pressure to conform to traditional roles and expectations, combined with the challenges of navigating new cultural norms in the UK, creates significant emotional strain (Awan et al., 2022).</a:t>
            </a:r>
          </a:p>
          <a:p>
            <a:pPr marL="285750" indent="-285750" algn="l">
              <a:buFont typeface="Arial" panose="020B0604020202020204" pitchFamily="34" charset="0"/>
              <a:buChar char="•"/>
            </a:pPr>
            <a:r>
              <a:rPr lang="en-GB" sz="1200" dirty="0">
                <a:latin typeface="Arial" panose="020B0604020202020204" pitchFamily="34" charset="0"/>
                <a:cs typeface="Arial" panose="020B0604020202020204" pitchFamily="34" charset="0"/>
              </a:rPr>
              <a:t>Experiences of discrimination and social isolation further contribute to mental health vulnerabilities, making it difficult for individuals to openly address their emotional well-being (Awan et al., 2022).</a:t>
            </a:r>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0646" y="3277647"/>
            <a:ext cx="3504499" cy="1486482"/>
          </a:xfrm>
          <a:prstGeom prst="rect">
            <a:avLst/>
          </a:prstGeom>
        </p:spPr>
      </p:pic>
    </p:spTree>
    <p:extLst>
      <p:ext uri="{BB962C8B-B14F-4D97-AF65-F5344CB8AC3E}">
        <p14:creationId xmlns:p14="http://schemas.microsoft.com/office/powerpoint/2010/main" val="3385935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264" y="174320"/>
            <a:ext cx="3354377" cy="6573147"/>
          </a:xfrm>
          <a:solidFill>
            <a:schemeClr val="accent1">
              <a:lumMod val="60000"/>
              <a:lumOff val="40000"/>
            </a:schemeClr>
          </a:solidFill>
          <a:ln w="38100">
            <a:solidFill>
              <a:schemeClr val="accent1">
                <a:lumMod val="75000"/>
              </a:schemeClr>
            </a:solidFill>
          </a:ln>
        </p:spPr>
        <p:txBody>
          <a:bodyPr>
            <a:noAutofit/>
          </a:bodyPr>
          <a:lstStyle/>
          <a:p>
            <a:pPr marL="0" indent="0" algn="ctr">
              <a:buNone/>
            </a:pPr>
            <a:endParaRPr lang="en-GB" sz="1200" b="1" u="sng" dirty="0">
              <a:latin typeface="Arial" panose="020B0604020202020204" pitchFamily="34" charset="0"/>
              <a:cs typeface="Arial" panose="020B0604020202020204" pitchFamily="34" charset="0"/>
            </a:endParaRPr>
          </a:p>
          <a:p>
            <a:pPr marL="0" indent="0" algn="ctr">
              <a:buNone/>
            </a:pPr>
            <a:r>
              <a:rPr lang="en-GB" sz="1200" b="1" u="sng" dirty="0">
                <a:latin typeface="Arial" panose="020B0604020202020204" pitchFamily="34" charset="0"/>
                <a:cs typeface="Arial" panose="020B0604020202020204" pitchFamily="34" charset="0"/>
              </a:rPr>
              <a:t>Research Validation and Analysis</a:t>
            </a:r>
          </a:p>
          <a:p>
            <a:pPr marL="0" indent="0" algn="ctr">
              <a:buNone/>
            </a:pPr>
            <a:r>
              <a:rPr lang="en-GB" sz="1200" dirty="0">
                <a:latin typeface="Arial" panose="020B0604020202020204" pitchFamily="34" charset="0"/>
                <a:cs typeface="Arial" panose="020B0604020202020204" pitchFamily="34" charset="0"/>
              </a:rPr>
              <a:t>Validation in secondary research ensures that the data and sources are credible, reliable, and relevant. This involves assessing the quality of sources, cross-referencing with authoritative literature, and aligning with established theories (</a:t>
            </a:r>
            <a:r>
              <a:rPr lang="en-GB" sz="1200" dirty="0" err="1">
                <a:latin typeface="Arial" panose="020B0604020202020204" pitchFamily="34" charset="0"/>
                <a:cs typeface="Arial" panose="020B0604020202020204" pitchFamily="34" charset="0"/>
              </a:rPr>
              <a:t>Emanuelson</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Egenvall</a:t>
            </a:r>
            <a:r>
              <a:rPr lang="en-GB" sz="1200" dirty="0">
                <a:latin typeface="Arial" panose="020B0604020202020204" pitchFamily="34" charset="0"/>
                <a:cs typeface="Arial" panose="020B0604020202020204" pitchFamily="34" charset="0"/>
              </a:rPr>
              <a:t>, 2014).</a:t>
            </a:r>
          </a:p>
          <a:p>
            <a:pPr marL="0" indent="0" algn="ctr">
              <a:buNone/>
            </a:pPr>
            <a:r>
              <a:rPr lang="en-GB" sz="1200" dirty="0">
                <a:latin typeface="Arial" panose="020B0604020202020204" pitchFamily="34" charset="0"/>
                <a:cs typeface="Arial" panose="020B0604020202020204" pitchFamily="34" charset="0"/>
              </a:rPr>
              <a:t>Credible secondary data is essential for maintaining research integrity. Reliable sources support accurate findings, while unverified data can lead to biased conclusions (</a:t>
            </a:r>
            <a:r>
              <a:rPr lang="en-GB" sz="1200" dirty="0" err="1">
                <a:latin typeface="Arial" panose="020B0604020202020204" pitchFamily="34" charset="0"/>
                <a:cs typeface="Arial" panose="020B0604020202020204" pitchFamily="34" charset="0"/>
              </a:rPr>
              <a:t>Emanuelson</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Egenvall</a:t>
            </a:r>
            <a:r>
              <a:rPr lang="en-GB" sz="1200" dirty="0">
                <a:latin typeface="Arial" panose="020B0604020202020204" pitchFamily="34" charset="0"/>
                <a:cs typeface="Arial" panose="020B0604020202020204" pitchFamily="34" charset="0"/>
              </a:rPr>
              <a:t>, 2014).</a:t>
            </a:r>
          </a:p>
          <a:p>
            <a:pPr marL="0" indent="0" algn="ctr">
              <a:buNone/>
            </a:pPr>
            <a:r>
              <a:rPr lang="en-GB" sz="1200" dirty="0">
                <a:latin typeface="Arial" panose="020B0604020202020204" pitchFamily="34" charset="0"/>
                <a:cs typeface="Arial" panose="020B0604020202020204" pitchFamily="34" charset="0"/>
              </a:rPr>
              <a:t>Secondary research allows efficient data gathering, but challenges include evaluating source quality. Benefits include access to diverse data, while limitations involve outdated information and researcher bias in source selection (</a:t>
            </a:r>
            <a:r>
              <a:rPr lang="en-GB" sz="1200" dirty="0" err="1">
                <a:latin typeface="Arial" panose="020B0604020202020204" pitchFamily="34" charset="0"/>
                <a:cs typeface="Arial" panose="020B0604020202020204" pitchFamily="34" charset="0"/>
              </a:rPr>
              <a:t>Emanuelson</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Egenvall</a:t>
            </a:r>
            <a:r>
              <a:rPr lang="en-GB" sz="1200" dirty="0">
                <a:latin typeface="Arial" panose="020B0604020202020204" pitchFamily="34" charset="0"/>
                <a:cs typeface="Arial" panose="020B0604020202020204" pitchFamily="34" charset="0"/>
              </a:rPr>
              <a:t>, 2014).</a:t>
            </a:r>
          </a:p>
          <a:p>
            <a:pPr marL="0" indent="0" algn="ctr">
              <a:buNone/>
            </a:pPr>
            <a:r>
              <a:rPr lang="en-GB" sz="1200" b="1" dirty="0">
                <a:latin typeface="Arial" panose="020B0604020202020204" pitchFamily="34" charset="0"/>
                <a:cs typeface="Arial" panose="020B0604020202020204" pitchFamily="34" charset="0"/>
              </a:rPr>
              <a:t>Secondary Research Analysis:</a:t>
            </a:r>
            <a:r>
              <a:rPr lang="en-GB" sz="1200" dirty="0">
                <a:latin typeface="Arial" panose="020B0604020202020204" pitchFamily="34" charset="0"/>
                <a:cs typeface="Arial" panose="020B0604020202020204" pitchFamily="34" charset="0"/>
              </a:rPr>
              <a:t> For Chapter 4 - Findings, themes will be drawn from a comprehensive analysis of existing literature. These themes will include cultural, religious, and social influences on mental health stigma, as well as barriers to accessing mental health services in South Asian communities living in the  UK. The literature will be categorised to reveal patterns and insights related to stigma reduction and mental health care access.</a:t>
            </a:r>
          </a:p>
        </p:txBody>
      </p:sp>
      <p:sp>
        <p:nvSpPr>
          <p:cNvPr id="7" name="Content Placeholder 2"/>
          <p:cNvSpPr txBox="1">
            <a:spLocks/>
          </p:cNvSpPr>
          <p:nvPr/>
        </p:nvSpPr>
        <p:spPr>
          <a:xfrm>
            <a:off x="198120" y="3339465"/>
            <a:ext cx="6385560" cy="320357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200" dirty="0">
              <a:latin typeface="Times New Roman" panose="02020603050405020304" pitchFamily="18" charset="0"/>
              <a:cs typeface="Times New Roman" panose="02020603050405020304" pitchFamily="18" charset="0"/>
            </a:endParaRPr>
          </a:p>
        </p:txBody>
      </p:sp>
      <p:sp>
        <p:nvSpPr>
          <p:cNvPr id="11" name="Content Placeholder 2"/>
          <p:cNvSpPr txBox="1">
            <a:spLocks/>
          </p:cNvSpPr>
          <p:nvPr/>
        </p:nvSpPr>
        <p:spPr>
          <a:xfrm>
            <a:off x="3731173" y="177124"/>
            <a:ext cx="5092261" cy="3974462"/>
          </a:xfrm>
          <a:prstGeom prst="rect">
            <a:avLst/>
          </a:prstGeom>
          <a:solidFill>
            <a:schemeClr val="accent3">
              <a:lumMod val="40000"/>
              <a:lumOff val="60000"/>
            </a:schemeClr>
          </a:solidFill>
          <a:ln w="38100">
            <a:solidFill>
              <a:schemeClr val="tx2">
                <a:lumMod val="60000"/>
                <a:lumOff val="40000"/>
              </a:schemeClr>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200" b="1" u="sng" dirty="0">
                <a:latin typeface="Arial" panose="020B0604020202020204" pitchFamily="34" charset="0"/>
                <a:cs typeface="Arial" panose="020B0604020202020204" pitchFamily="34" charset="0"/>
              </a:rPr>
              <a:t>Inclusion Criteria:</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Sources published within the last 10 years.</a:t>
            </a:r>
          </a:p>
          <a:p>
            <a:r>
              <a:rPr lang="en-GB" sz="1200" dirty="0">
                <a:latin typeface="Arial" panose="020B0604020202020204" pitchFamily="34" charset="0"/>
                <a:cs typeface="Arial" panose="020B0604020202020204" pitchFamily="34" charset="0"/>
              </a:rPr>
              <a:t>Articles relevant to the South Asian community in the UK.</a:t>
            </a:r>
          </a:p>
          <a:p>
            <a:r>
              <a:rPr lang="en-GB" sz="1200" dirty="0">
                <a:latin typeface="Arial" panose="020B0604020202020204" pitchFamily="34" charset="0"/>
                <a:cs typeface="Arial" panose="020B0604020202020204" pitchFamily="34" charset="0"/>
              </a:rPr>
              <a:t>Sources fully accessible online for easy reference.</a:t>
            </a:r>
          </a:p>
          <a:p>
            <a:r>
              <a:rPr lang="en-GB" sz="1200" dirty="0">
                <a:latin typeface="Arial" panose="020B0604020202020204" pitchFamily="34" charset="0"/>
                <a:cs typeface="Arial" panose="020B0604020202020204" pitchFamily="34" charset="0"/>
              </a:rPr>
              <a:t>Peer-reviewed journals, academic books, and reputable reports.</a:t>
            </a:r>
          </a:p>
          <a:p>
            <a:r>
              <a:rPr lang="en-GB" sz="1200" dirty="0">
                <a:latin typeface="Arial" panose="020B0604020202020204" pitchFamily="34" charset="0"/>
                <a:cs typeface="Arial" panose="020B0604020202020204" pitchFamily="34" charset="0"/>
              </a:rPr>
              <a:t>Studies focusing on mental health stigma, cultural beliefs, and healthcare access.</a:t>
            </a:r>
          </a:p>
          <a:p>
            <a:pPr marL="0" indent="0" algn="ctr">
              <a:buNone/>
            </a:pPr>
            <a:r>
              <a:rPr lang="en-GB" sz="1200" b="1" u="sng" dirty="0">
                <a:latin typeface="Arial" panose="020B0604020202020204" pitchFamily="34" charset="0"/>
                <a:cs typeface="Arial" panose="020B0604020202020204" pitchFamily="34" charset="0"/>
              </a:rPr>
              <a:t>Exclusion Criteria:</a:t>
            </a:r>
            <a:endParaRPr lang="en-GB" sz="1200" u="sng" dirty="0">
              <a:latin typeface="Arial" panose="020B0604020202020204" pitchFamily="34" charset="0"/>
              <a:cs typeface="Arial" panose="020B0604020202020204" pitchFamily="34" charset="0"/>
            </a:endParaRPr>
          </a:p>
          <a:p>
            <a:pPr>
              <a:lnSpc>
                <a:spcPct val="100000"/>
              </a:lnSpc>
            </a:pPr>
            <a:r>
              <a:rPr lang="en-GB" sz="1200" dirty="0">
                <a:latin typeface="Arial" panose="020B0604020202020204" pitchFamily="34" charset="0"/>
                <a:cs typeface="Arial" panose="020B0604020202020204" pitchFamily="34" charset="0"/>
              </a:rPr>
              <a:t>Sources older than 10 years.</a:t>
            </a:r>
          </a:p>
          <a:p>
            <a:pPr>
              <a:lnSpc>
                <a:spcPct val="100000"/>
              </a:lnSpc>
            </a:pPr>
            <a:r>
              <a:rPr lang="en-GB" sz="1200" dirty="0">
                <a:latin typeface="Arial" panose="020B0604020202020204" pitchFamily="34" charset="0"/>
                <a:cs typeface="Arial" panose="020B0604020202020204" pitchFamily="34" charset="0"/>
              </a:rPr>
              <a:t>Articles not focused on the South Asian community in the UK.</a:t>
            </a:r>
          </a:p>
          <a:p>
            <a:pPr>
              <a:lnSpc>
                <a:spcPct val="100000"/>
              </a:lnSpc>
            </a:pPr>
            <a:r>
              <a:rPr lang="en-GB" sz="1200" dirty="0">
                <a:latin typeface="Arial" panose="020B0604020202020204" pitchFamily="34" charset="0"/>
                <a:cs typeface="Arial" panose="020B0604020202020204" pitchFamily="34" charset="0"/>
              </a:rPr>
              <a:t>Sources not fully accessible online.</a:t>
            </a:r>
          </a:p>
          <a:p>
            <a:pPr>
              <a:lnSpc>
                <a:spcPct val="100000"/>
              </a:lnSpc>
            </a:pPr>
            <a:r>
              <a:rPr lang="en-GB" sz="1200" dirty="0">
                <a:latin typeface="Arial" panose="020B0604020202020204" pitchFamily="34" charset="0"/>
                <a:cs typeface="Arial" panose="020B0604020202020204" pitchFamily="34" charset="0"/>
              </a:rPr>
              <a:t>Non-peer-reviewed articles or those lacking academic rigor.</a:t>
            </a:r>
          </a:p>
          <a:p>
            <a:pPr>
              <a:lnSpc>
                <a:spcPct val="100000"/>
              </a:lnSpc>
            </a:pPr>
            <a:r>
              <a:rPr lang="en-GB" sz="1200" dirty="0">
                <a:latin typeface="Arial" panose="020B0604020202020204" pitchFamily="34" charset="0"/>
                <a:cs typeface="Arial" panose="020B0604020202020204" pitchFamily="34" charset="0"/>
              </a:rPr>
              <a:t>Studies unrelated to mental health stigma or cultural beliefs.</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p:txBody>
      </p:sp>
      <p:sp>
        <p:nvSpPr>
          <p:cNvPr id="14" name="Content Placeholder 2"/>
          <p:cNvSpPr txBox="1">
            <a:spLocks/>
          </p:cNvSpPr>
          <p:nvPr/>
        </p:nvSpPr>
        <p:spPr>
          <a:xfrm>
            <a:off x="3731173" y="4226883"/>
            <a:ext cx="5092261" cy="2520584"/>
          </a:xfrm>
          <a:prstGeom prst="rect">
            <a:avLst/>
          </a:prstGeom>
          <a:solidFill>
            <a:schemeClr val="tx2">
              <a:lumMod val="40000"/>
              <a:lumOff val="60000"/>
            </a:schemeClr>
          </a:solidFill>
          <a:ln w="38100">
            <a:solidFill>
              <a:schemeClr val="accent3">
                <a:lumMod val="60000"/>
                <a:lumOff val="40000"/>
              </a:schemeClr>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100" b="1" u="sng" dirty="0">
                <a:latin typeface="Arial" panose="020B0604020202020204" pitchFamily="34" charset="0"/>
                <a:cs typeface="Arial" panose="020B0604020202020204" pitchFamily="34" charset="0"/>
              </a:rPr>
              <a:t>Ethical Considerations:</a:t>
            </a:r>
          </a:p>
          <a:p>
            <a:pPr marL="0" indent="0">
              <a:buNone/>
            </a:pPr>
            <a:r>
              <a:rPr lang="en-GB" sz="1100" dirty="0">
                <a:latin typeface="Arial" panose="020B0604020202020204" pitchFamily="34" charset="0"/>
                <a:cs typeface="Arial" panose="020B0604020202020204" pitchFamily="34" charset="0"/>
              </a:rPr>
              <a:t>Ethics in secondary research involves ensuring the use of credible, reliable sources while respecting intellectual property and privacy. This includes citing all sources accurately and avoiding plagiarism (Morrow et al., 2014).</a:t>
            </a:r>
          </a:p>
          <a:p>
            <a:pPr marL="0" indent="0">
              <a:buNone/>
            </a:pPr>
            <a:r>
              <a:rPr lang="en-GB" sz="1100" b="1" u="sng" dirty="0">
                <a:latin typeface="Arial" panose="020B0604020202020204" pitchFamily="34" charset="0"/>
                <a:cs typeface="Arial" panose="020B0604020202020204" pitchFamily="34" charset="0"/>
              </a:rPr>
              <a:t>Considerations:</a:t>
            </a:r>
            <a:endParaRPr lang="en-GB" sz="1100" u="sng"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 will ensure all sources are properly cited to respect intellectual property.</a:t>
            </a:r>
          </a:p>
          <a:p>
            <a:r>
              <a:rPr lang="en-GB" sz="1100" dirty="0">
                <a:latin typeface="Arial" panose="020B0604020202020204" pitchFamily="34" charset="0"/>
                <a:cs typeface="Arial" panose="020B0604020202020204" pitchFamily="34" charset="0"/>
              </a:rPr>
              <a:t>I will only use publicly accessible, non-sensitive data.</a:t>
            </a:r>
          </a:p>
          <a:p>
            <a:r>
              <a:rPr lang="en-GB" sz="1100" dirty="0">
                <a:latin typeface="Arial" panose="020B0604020202020204" pitchFamily="34" charset="0"/>
                <a:cs typeface="Arial" panose="020B0604020202020204" pitchFamily="34" charset="0"/>
              </a:rPr>
              <a:t>I will avoid using data that could identify individuals or compromise confidentiality.</a:t>
            </a:r>
          </a:p>
          <a:p>
            <a:r>
              <a:rPr lang="en-GB" sz="1100" dirty="0">
                <a:latin typeface="Arial" panose="020B0604020202020204" pitchFamily="34" charset="0"/>
                <a:cs typeface="Arial" panose="020B0604020202020204" pitchFamily="34" charset="0"/>
              </a:rPr>
              <a:t>I will ensure that the research adheres to ethical guidelines for academic integrity.</a:t>
            </a:r>
          </a:p>
          <a:p>
            <a:pPr marL="0" indent="0">
              <a:buNone/>
            </a:pPr>
            <a:endParaRPr lang="en-GB" sz="1200" dirty="0">
              <a:latin typeface="Times New Roman" panose="02020603050405020304" pitchFamily="18" charset="0"/>
              <a:cs typeface="Times New Roman" panose="02020603050405020304" pitchFamily="18" charset="0"/>
            </a:endParaRPr>
          </a:p>
        </p:txBody>
      </p:sp>
      <p:sp>
        <p:nvSpPr>
          <p:cNvPr id="15" name="Content Placeholder 2"/>
          <p:cNvSpPr txBox="1">
            <a:spLocks/>
          </p:cNvSpPr>
          <p:nvPr/>
        </p:nvSpPr>
        <p:spPr>
          <a:xfrm>
            <a:off x="8956523" y="174320"/>
            <a:ext cx="3037357" cy="6573147"/>
          </a:xfrm>
          <a:prstGeom prst="rect">
            <a:avLst/>
          </a:prstGeom>
          <a:solidFill>
            <a:schemeClr val="accent1">
              <a:lumMod val="20000"/>
              <a:lumOff val="80000"/>
            </a:schemeClr>
          </a:solidFill>
          <a:ln w="38100">
            <a:solidFill>
              <a:schemeClr val="accent5"/>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200" b="1" u="sng" dirty="0">
                <a:latin typeface="Arial" panose="020B0604020202020204" pitchFamily="34" charset="0"/>
                <a:cs typeface="Arial" panose="020B0604020202020204" pitchFamily="34" charset="0"/>
              </a:rPr>
              <a:t>References:</a:t>
            </a:r>
          </a:p>
          <a:p>
            <a:pPr>
              <a:buFont typeface="+mj-lt"/>
              <a:buAutoNum type="arabicPeriod"/>
            </a:pPr>
            <a:r>
              <a:rPr lang="en-GB" sz="1200" dirty="0">
                <a:latin typeface="Arial" panose="020B0604020202020204" pitchFamily="34" charset="0"/>
                <a:cs typeface="Arial" panose="020B0604020202020204" pitchFamily="34" charset="0"/>
              </a:rPr>
              <a:t>Ahmed, S., </a:t>
            </a:r>
            <a:r>
              <a:rPr lang="en-GB" sz="1200" dirty="0" err="1">
                <a:latin typeface="Arial" panose="020B0604020202020204" pitchFamily="34" charset="0"/>
                <a:cs typeface="Arial" panose="020B0604020202020204" pitchFamily="34" charset="0"/>
              </a:rPr>
              <a:t>Birtel</a:t>
            </a:r>
            <a:r>
              <a:rPr lang="en-GB" sz="1200" dirty="0">
                <a:latin typeface="Arial" panose="020B0604020202020204" pitchFamily="34" charset="0"/>
                <a:cs typeface="Arial" panose="020B0604020202020204" pitchFamily="34" charset="0"/>
              </a:rPr>
              <a:t>, M.D., Pyle, M. and Morrison, A.P., 2020. Stigma towards psychosis: Cross‐cultural differences in prejudice, stereotypes, and discrimination in White British and South Asians. Journal of Community &amp; Applied Social Psychology, 30(2), pp.199-213.</a:t>
            </a:r>
          </a:p>
          <a:p>
            <a:pPr>
              <a:buFont typeface="+mj-lt"/>
              <a:buAutoNum type="arabicPeriod"/>
            </a:pPr>
            <a:r>
              <a:rPr lang="en-GB" sz="1200" dirty="0">
                <a:latin typeface="Arial" panose="020B0604020202020204" pitchFamily="34" charset="0"/>
                <a:cs typeface="Arial" panose="020B0604020202020204" pitchFamily="34" charset="0"/>
              </a:rPr>
              <a:t>Awan, H., Mughal, F., Kingstone, T. and Chew-Graham, C.A., 2022. Emotional distress, anxiety, and depression in South Asians with long-term conditions: a qualitative systematic review. British Journal of General Practice, 72(716), pp.e179-e189.</a:t>
            </a:r>
          </a:p>
          <a:p>
            <a:pPr>
              <a:buFont typeface="+mj-lt"/>
              <a:buAutoNum type="arabicPeriod"/>
            </a:pPr>
            <a:r>
              <a:rPr lang="en-GB" sz="1200" dirty="0">
                <a:latin typeface="Arial" panose="020B0604020202020204" pitchFamily="34" charset="0"/>
                <a:cs typeface="Arial" panose="020B0604020202020204" pitchFamily="34" charset="0"/>
              </a:rPr>
              <a:t>Emanuelson, U. and </a:t>
            </a:r>
            <a:r>
              <a:rPr lang="en-GB" sz="1200" dirty="0" err="1">
                <a:latin typeface="Arial" panose="020B0604020202020204" pitchFamily="34" charset="0"/>
                <a:cs typeface="Arial" panose="020B0604020202020204" pitchFamily="34" charset="0"/>
              </a:rPr>
              <a:t>Egenvall</a:t>
            </a:r>
            <a:r>
              <a:rPr lang="en-GB" sz="1200" dirty="0">
                <a:latin typeface="Arial" panose="020B0604020202020204" pitchFamily="34" charset="0"/>
                <a:cs typeface="Arial" panose="020B0604020202020204" pitchFamily="34" charset="0"/>
              </a:rPr>
              <a:t>, A., 2014. The data–Sources and validation. Preventive veterinary medicine, 113(3), pp.298-303.</a:t>
            </a:r>
          </a:p>
          <a:p>
            <a:pPr>
              <a:buFont typeface="+mj-lt"/>
              <a:buAutoNum type="arabicPeriod"/>
            </a:pPr>
            <a:r>
              <a:rPr lang="en-GB" sz="1200" dirty="0">
                <a:latin typeface="Arial" panose="020B0604020202020204" pitchFamily="34" charset="0"/>
                <a:cs typeface="Arial" panose="020B0604020202020204" pitchFamily="34" charset="0"/>
              </a:rPr>
              <a:t>MacFarlane, A., Russell-Rose, T. and </a:t>
            </a:r>
            <a:r>
              <a:rPr lang="en-GB" sz="1200" dirty="0" err="1">
                <a:latin typeface="Arial" panose="020B0604020202020204" pitchFamily="34" charset="0"/>
                <a:cs typeface="Arial" panose="020B0604020202020204" pitchFamily="34" charset="0"/>
              </a:rPr>
              <a:t>Shokraneh</a:t>
            </a:r>
            <a:r>
              <a:rPr lang="en-GB" sz="1200" dirty="0">
                <a:latin typeface="Arial" panose="020B0604020202020204" pitchFamily="34" charset="0"/>
                <a:cs typeface="Arial" panose="020B0604020202020204" pitchFamily="34" charset="0"/>
              </a:rPr>
              <a:t>, F., 2022. Search strategy formulation for systematic reviews: Issues, challenges and opportunities. Intelligent Systems with Applications, 15, p.200091.</a:t>
            </a:r>
          </a:p>
          <a:p>
            <a:pPr>
              <a:buFont typeface="+mj-lt"/>
              <a:buAutoNum type="arabicPeriod"/>
            </a:pPr>
            <a:r>
              <a:rPr lang="en-GB" sz="1200" dirty="0">
                <a:latin typeface="Arial" panose="020B0604020202020204" pitchFamily="34" charset="0"/>
                <a:cs typeface="Arial" panose="020B0604020202020204" pitchFamily="34" charset="0"/>
              </a:rPr>
              <a:t>Morrow, V., Boddy, J. and Lamb, R., 2014. The ethics of secondary data analysis.</a:t>
            </a:r>
          </a:p>
        </p:txBody>
      </p:sp>
    </p:spTree>
    <p:extLst>
      <p:ext uri="{BB962C8B-B14F-4D97-AF65-F5344CB8AC3E}">
        <p14:creationId xmlns:p14="http://schemas.microsoft.com/office/powerpoint/2010/main" val="4552620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1100</Words>
  <Application>Microsoft Office PowerPoint</Application>
  <PresentationFormat>Widescreen</PresentationFormat>
  <Paragraphs>60</Paragraphs>
  <Slides>4</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vt:i4>
      </vt:variant>
    </vt:vector>
  </HeadingPairs>
  <TitlesOfParts>
    <vt:vector size="10" baseType="lpstr">
      <vt:lpstr>Arial</vt:lpstr>
      <vt:lpstr>Calibri</vt:lpstr>
      <vt:lpstr>Calibri Light</vt:lpstr>
      <vt:lpstr>Times New Roman</vt:lpstr>
      <vt:lpstr>Office Theme</vt:lpstr>
      <vt:lpstr>UWTSD 200 Holding Page</vt:lpstr>
      <vt:lpstr>PowerPoint Presentation</vt:lpstr>
      <vt:lpstr>Dissertation Poster Module: Independent Project  Module Code: BMHP6020 Lecturer Name:XXXX    Student Name: XXXX Student ID: XXXX </vt:lpstr>
      <vt:lpstr>An Exploration of the Factors Contributing to Mental Health Stigma within the South Asian Community in the UK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Exploration of the Factors Contributing to Mental Health Stigma within the South Asian Community in the UK</dc:title>
  <dc:creator>point</dc:creator>
  <cp:lastModifiedBy>Chloe Harries</cp:lastModifiedBy>
  <cp:revision>18</cp:revision>
  <dcterms:created xsi:type="dcterms:W3CDTF">2025-03-22T11:31:06Z</dcterms:created>
  <dcterms:modified xsi:type="dcterms:W3CDTF">2025-05-20T15:43:46Z</dcterms:modified>
</cp:coreProperties>
</file>