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4" r:id="rId7"/>
    <p:sldMasterId id="2147483661" r:id="rId8"/>
    <p:sldMasterId id="2147483666" r:id="rId9"/>
  </p:sldMasterIdLst>
  <p:notesMasterIdLst>
    <p:notesMasterId r:id="rId57"/>
  </p:notesMasterIdLst>
  <p:sldIdLst>
    <p:sldId id="719" r:id="rId10"/>
    <p:sldId id="775" r:id="rId11"/>
    <p:sldId id="777" r:id="rId12"/>
    <p:sldId id="778" r:id="rId13"/>
    <p:sldId id="780" r:id="rId14"/>
    <p:sldId id="781" r:id="rId15"/>
    <p:sldId id="782" r:id="rId16"/>
    <p:sldId id="783" r:id="rId17"/>
    <p:sldId id="784" r:id="rId18"/>
    <p:sldId id="790" r:id="rId19"/>
    <p:sldId id="789" r:id="rId20"/>
    <p:sldId id="794" r:id="rId21"/>
    <p:sldId id="791" r:id="rId22"/>
    <p:sldId id="792" r:id="rId23"/>
    <p:sldId id="809" r:id="rId24"/>
    <p:sldId id="795" r:id="rId25"/>
    <p:sldId id="797" r:id="rId26"/>
    <p:sldId id="798" r:id="rId27"/>
    <p:sldId id="768" r:id="rId28"/>
    <p:sldId id="796" r:id="rId29"/>
    <p:sldId id="802" r:id="rId30"/>
    <p:sldId id="803" r:id="rId31"/>
    <p:sldId id="800" r:id="rId32"/>
    <p:sldId id="827" r:id="rId33"/>
    <p:sldId id="804" r:id="rId34"/>
    <p:sldId id="805" r:id="rId35"/>
    <p:sldId id="806" r:id="rId36"/>
    <p:sldId id="807" r:id="rId37"/>
    <p:sldId id="810" r:id="rId38"/>
    <p:sldId id="808" r:id="rId39"/>
    <p:sldId id="812" r:id="rId40"/>
    <p:sldId id="814" r:id="rId41"/>
    <p:sldId id="815" r:id="rId42"/>
    <p:sldId id="816" r:id="rId43"/>
    <p:sldId id="817" r:id="rId44"/>
    <p:sldId id="811" r:id="rId45"/>
    <p:sldId id="813" r:id="rId46"/>
    <p:sldId id="819" r:id="rId47"/>
    <p:sldId id="825" r:id="rId48"/>
    <p:sldId id="820" r:id="rId49"/>
    <p:sldId id="822" r:id="rId50"/>
    <p:sldId id="823" r:id="rId51"/>
    <p:sldId id="824" r:id="rId52"/>
    <p:sldId id="821" r:id="rId53"/>
    <p:sldId id="826" r:id="rId54"/>
    <p:sldId id="774" r:id="rId55"/>
    <p:sldId id="732" r:id="rId56"/>
  </p:sldIdLst>
  <p:sldSz cx="12192000" cy="6858000"/>
  <p:notesSz cx="6858000" cy="9144000"/>
  <p:custDataLst>
    <p:tags r:id="rId5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A59E0-82A4-404C-B85D-F1E1464B4D86}" v="16" dt="2026-03-18T10:29:56.9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81398" autoAdjust="0"/>
  </p:normalViewPr>
  <p:slideViewPr>
    <p:cSldViewPr snapToGrid="0">
      <p:cViewPr varScale="1">
        <p:scale>
          <a:sx n="76" d="100"/>
          <a:sy n="76" d="100"/>
        </p:scale>
        <p:origin x="235" y="41"/>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ags" Target="tags/tag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presProps" Target="presProp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notesMaster" Target="notesMasters/notesMaster1.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9A26AFE-3578-4143-B1B0-81DF391638B0}"/>
    <pc:docChg chg="undo custSel addSld delSld modSld delMainMaster">
      <pc:chgData name="Jenifer Prince Devaraj" userId="c3fb109c-09d1-42a6-93f4-69472d709861" providerId="ADAL" clId="{09A26AFE-3578-4143-B1B0-81DF391638B0}" dt="2026-03-18T10:30:57.533" v="114" actId="113"/>
      <pc:docMkLst>
        <pc:docMk/>
      </pc:docMkLst>
      <pc:sldChg chg="modSp mod modNotesTx">
        <pc:chgData name="Jenifer Prince Devaraj" userId="c3fb109c-09d1-42a6-93f4-69472d709861" providerId="ADAL" clId="{09A26AFE-3578-4143-B1B0-81DF391638B0}" dt="2026-03-18T10:23:27.405" v="77" actId="1076"/>
        <pc:sldMkLst>
          <pc:docMk/>
          <pc:sldMk cId="2008570622" sldId="768"/>
        </pc:sldMkLst>
        <pc:spChg chg="mod">
          <ac:chgData name="Jenifer Prince Devaraj" userId="c3fb109c-09d1-42a6-93f4-69472d709861" providerId="ADAL" clId="{09A26AFE-3578-4143-B1B0-81DF391638B0}" dt="2026-03-18T10:23:27.405" v="77" actId="1076"/>
          <ac:spMkLst>
            <pc:docMk/>
            <pc:sldMk cId="2008570622" sldId="768"/>
            <ac:spMk id="7" creationId="{B247BDBD-0B9F-BE85-20A3-8D20E13BBC12}"/>
          </ac:spMkLst>
        </pc:spChg>
      </pc:sldChg>
      <pc:sldChg chg="modSp del mod">
        <pc:chgData name="Jenifer Prince Devaraj" userId="c3fb109c-09d1-42a6-93f4-69472d709861" providerId="ADAL" clId="{09A26AFE-3578-4143-B1B0-81DF391638B0}" dt="2026-03-18T10:24:22.435" v="78" actId="47"/>
        <pc:sldMkLst>
          <pc:docMk/>
          <pc:sldMk cId="1537888560" sldId="772"/>
        </pc:sldMkLst>
        <pc:spChg chg="mod">
          <ac:chgData name="Jenifer Prince Devaraj" userId="c3fb109c-09d1-42a6-93f4-69472d709861" providerId="ADAL" clId="{09A26AFE-3578-4143-B1B0-81DF391638B0}" dt="2026-03-18T10:22:54.291" v="63" actId="21"/>
          <ac:spMkLst>
            <pc:docMk/>
            <pc:sldMk cId="1537888560" sldId="772"/>
            <ac:spMk id="7" creationId="{B247BDBD-0B9F-BE85-20A3-8D20E13BBC12}"/>
          </ac:spMkLst>
        </pc:spChg>
      </pc:sldChg>
      <pc:sldChg chg="modSp del mod">
        <pc:chgData name="Jenifer Prince Devaraj" userId="c3fb109c-09d1-42a6-93f4-69472d709861" providerId="ADAL" clId="{09A26AFE-3578-4143-B1B0-81DF391638B0}" dt="2026-03-18T10:22:46.006" v="62" actId="47"/>
        <pc:sldMkLst>
          <pc:docMk/>
          <pc:sldMk cId="2130929742" sldId="773"/>
        </pc:sldMkLst>
        <pc:spChg chg="mod">
          <ac:chgData name="Jenifer Prince Devaraj" userId="c3fb109c-09d1-42a6-93f4-69472d709861" providerId="ADAL" clId="{09A26AFE-3578-4143-B1B0-81DF391638B0}" dt="2026-03-18T10:22:38.978" v="59" actId="21"/>
          <ac:spMkLst>
            <pc:docMk/>
            <pc:sldMk cId="2130929742" sldId="773"/>
            <ac:spMk id="7" creationId="{B247BDBD-0B9F-BE85-20A3-8D20E13BBC12}"/>
          </ac:spMkLst>
        </pc:spChg>
      </pc:sldChg>
      <pc:sldChg chg="modNotesTx">
        <pc:chgData name="Jenifer Prince Devaraj" userId="c3fb109c-09d1-42a6-93f4-69472d709861" providerId="ADAL" clId="{09A26AFE-3578-4143-B1B0-81DF391638B0}" dt="2026-03-18T10:03:51.324" v="0" actId="20577"/>
        <pc:sldMkLst>
          <pc:docMk/>
          <pc:sldMk cId="1324296042" sldId="775"/>
        </pc:sldMkLst>
      </pc:sldChg>
      <pc:sldChg chg="modSp mod">
        <pc:chgData name="Jenifer Prince Devaraj" userId="c3fb109c-09d1-42a6-93f4-69472d709861" providerId="ADAL" clId="{09A26AFE-3578-4143-B1B0-81DF391638B0}" dt="2026-03-18T10:05:13.190" v="2" actId="113"/>
        <pc:sldMkLst>
          <pc:docMk/>
          <pc:sldMk cId="4235436" sldId="777"/>
        </pc:sldMkLst>
        <pc:spChg chg="mod">
          <ac:chgData name="Jenifer Prince Devaraj" userId="c3fb109c-09d1-42a6-93f4-69472d709861" providerId="ADAL" clId="{09A26AFE-3578-4143-B1B0-81DF391638B0}" dt="2026-03-18T10:05:13.190" v="2" actId="113"/>
          <ac:spMkLst>
            <pc:docMk/>
            <pc:sldMk cId="4235436" sldId="777"/>
            <ac:spMk id="7" creationId="{B247BDBD-0B9F-BE85-20A3-8D20E13BBC12}"/>
          </ac:spMkLst>
        </pc:spChg>
      </pc:sldChg>
      <pc:sldChg chg="modSp mod">
        <pc:chgData name="Jenifer Prince Devaraj" userId="c3fb109c-09d1-42a6-93f4-69472d709861" providerId="ADAL" clId="{09A26AFE-3578-4143-B1B0-81DF391638B0}" dt="2026-03-18T10:06:27.344" v="4" actId="20577"/>
        <pc:sldMkLst>
          <pc:docMk/>
          <pc:sldMk cId="320033239" sldId="778"/>
        </pc:sldMkLst>
        <pc:spChg chg="mod">
          <ac:chgData name="Jenifer Prince Devaraj" userId="c3fb109c-09d1-42a6-93f4-69472d709861" providerId="ADAL" clId="{09A26AFE-3578-4143-B1B0-81DF391638B0}" dt="2026-03-18T10:06:27.344" v="4" actId="20577"/>
          <ac:spMkLst>
            <pc:docMk/>
            <pc:sldMk cId="320033239" sldId="778"/>
            <ac:spMk id="7" creationId="{B247BDBD-0B9F-BE85-20A3-8D20E13BBC12}"/>
          </ac:spMkLst>
        </pc:spChg>
      </pc:sldChg>
      <pc:sldChg chg="addSp delSp modSp mod">
        <pc:chgData name="Jenifer Prince Devaraj" userId="c3fb109c-09d1-42a6-93f4-69472d709861" providerId="ADAL" clId="{09A26AFE-3578-4143-B1B0-81DF391638B0}" dt="2026-03-18T10:08:36.827" v="31" actId="1076"/>
        <pc:sldMkLst>
          <pc:docMk/>
          <pc:sldMk cId="1815317063" sldId="781"/>
        </pc:sldMkLst>
        <pc:spChg chg="mod">
          <ac:chgData name="Jenifer Prince Devaraj" userId="c3fb109c-09d1-42a6-93f4-69472d709861" providerId="ADAL" clId="{09A26AFE-3578-4143-B1B0-81DF391638B0}" dt="2026-03-18T10:08:28.641" v="28" actId="20577"/>
          <ac:spMkLst>
            <pc:docMk/>
            <pc:sldMk cId="1815317063" sldId="781"/>
            <ac:spMk id="6" creationId="{33DFB2B2-D45A-C762-0FF9-3D3468EB51F2}"/>
          </ac:spMkLst>
        </pc:spChg>
        <pc:spChg chg="del">
          <ac:chgData name="Jenifer Prince Devaraj" userId="c3fb109c-09d1-42a6-93f4-69472d709861" providerId="ADAL" clId="{09A26AFE-3578-4143-B1B0-81DF391638B0}" dt="2026-03-18T10:08:25.507" v="27" actId="478"/>
          <ac:spMkLst>
            <pc:docMk/>
            <pc:sldMk cId="1815317063" sldId="781"/>
            <ac:spMk id="14" creationId="{62147C1C-7E08-7788-1FDC-90F92546338B}"/>
          </ac:spMkLst>
        </pc:spChg>
        <pc:spChg chg="del">
          <ac:chgData name="Jenifer Prince Devaraj" userId="c3fb109c-09d1-42a6-93f4-69472d709861" providerId="ADAL" clId="{09A26AFE-3578-4143-B1B0-81DF391638B0}" dt="2026-03-18T10:08:23.874" v="26" actId="478"/>
          <ac:spMkLst>
            <pc:docMk/>
            <pc:sldMk cId="1815317063" sldId="781"/>
            <ac:spMk id="15" creationId="{C6793FD3-66FF-B633-E650-2EC6340ACBF4}"/>
          </ac:spMkLst>
        </pc:spChg>
        <pc:picChg chg="add mod">
          <ac:chgData name="Jenifer Prince Devaraj" userId="c3fb109c-09d1-42a6-93f4-69472d709861" providerId="ADAL" clId="{09A26AFE-3578-4143-B1B0-81DF391638B0}" dt="2026-03-18T10:08:36.827" v="31" actId="1076"/>
          <ac:picMkLst>
            <pc:docMk/>
            <pc:sldMk cId="1815317063" sldId="781"/>
            <ac:picMk id="8" creationId="{E6022C9C-4169-A400-A1FD-AC6258E7034E}"/>
          </ac:picMkLst>
        </pc:picChg>
        <pc:picChg chg="del">
          <ac:chgData name="Jenifer Prince Devaraj" userId="c3fb109c-09d1-42a6-93f4-69472d709861" providerId="ADAL" clId="{09A26AFE-3578-4143-B1B0-81DF391638B0}" dt="2026-03-18T10:08:22.299" v="25" actId="478"/>
          <ac:picMkLst>
            <pc:docMk/>
            <pc:sldMk cId="1815317063" sldId="781"/>
            <ac:picMk id="13" creationId="{F0B07D81-1258-3C48-E157-7871A5146BE3}"/>
          </ac:picMkLst>
        </pc:picChg>
      </pc:sldChg>
      <pc:sldChg chg="modSp mod">
        <pc:chgData name="Jenifer Prince Devaraj" userId="c3fb109c-09d1-42a6-93f4-69472d709861" providerId="ADAL" clId="{09A26AFE-3578-4143-B1B0-81DF391638B0}" dt="2026-03-18T10:12:02.741" v="44" actId="1076"/>
        <pc:sldMkLst>
          <pc:docMk/>
          <pc:sldMk cId="336487278" sldId="791"/>
        </pc:sldMkLst>
        <pc:picChg chg="mod">
          <ac:chgData name="Jenifer Prince Devaraj" userId="c3fb109c-09d1-42a6-93f4-69472d709861" providerId="ADAL" clId="{09A26AFE-3578-4143-B1B0-81DF391638B0}" dt="2026-03-18T10:12:02.741" v="44" actId="1076"/>
          <ac:picMkLst>
            <pc:docMk/>
            <pc:sldMk cId="336487278" sldId="791"/>
            <ac:picMk id="4" creationId="{CFC40A23-7AE1-E749-D75A-E3F33D16DC5D}"/>
          </ac:picMkLst>
        </pc:picChg>
      </pc:sldChg>
      <pc:sldChg chg="modSp mod">
        <pc:chgData name="Jenifer Prince Devaraj" userId="c3fb109c-09d1-42a6-93f4-69472d709861" providerId="ADAL" clId="{09A26AFE-3578-4143-B1B0-81DF391638B0}" dt="2026-03-18T10:11:41.741" v="42" actId="20577"/>
        <pc:sldMkLst>
          <pc:docMk/>
          <pc:sldMk cId="3290282089" sldId="794"/>
        </pc:sldMkLst>
        <pc:spChg chg="mod">
          <ac:chgData name="Jenifer Prince Devaraj" userId="c3fb109c-09d1-42a6-93f4-69472d709861" providerId="ADAL" clId="{09A26AFE-3578-4143-B1B0-81DF391638B0}" dt="2026-03-18T10:11:41.741" v="42" actId="20577"/>
          <ac:spMkLst>
            <pc:docMk/>
            <pc:sldMk cId="3290282089" sldId="794"/>
            <ac:spMk id="6" creationId="{33DFB2B2-D45A-C762-0FF9-3D3468EB51F2}"/>
          </ac:spMkLst>
        </pc:spChg>
      </pc:sldChg>
      <pc:sldChg chg="addSp delSp modSp del mod modAnim">
        <pc:chgData name="Jenifer Prince Devaraj" userId="c3fb109c-09d1-42a6-93f4-69472d709861" providerId="ADAL" clId="{09A26AFE-3578-4143-B1B0-81DF391638B0}" dt="2026-03-18T10:30:01.280" v="113" actId="47"/>
        <pc:sldMkLst>
          <pc:docMk/>
          <pc:sldMk cId="2435350622" sldId="801"/>
        </pc:sldMkLst>
        <pc:spChg chg="del">
          <ac:chgData name="Jenifer Prince Devaraj" userId="c3fb109c-09d1-42a6-93f4-69472d709861" providerId="ADAL" clId="{09A26AFE-3578-4143-B1B0-81DF391638B0}" dt="2026-03-18T10:27:55.315" v="79" actId="478"/>
          <ac:spMkLst>
            <pc:docMk/>
            <pc:sldMk cId="2435350622" sldId="801"/>
            <ac:spMk id="6" creationId="{077D4128-D16B-C819-6A2F-22816519AF90}"/>
          </ac:spMkLst>
        </pc:spChg>
        <pc:spChg chg="del">
          <ac:chgData name="Jenifer Prince Devaraj" userId="c3fb109c-09d1-42a6-93f4-69472d709861" providerId="ADAL" clId="{09A26AFE-3578-4143-B1B0-81DF391638B0}" dt="2026-03-18T10:28:08.006" v="84" actId="478"/>
          <ac:spMkLst>
            <pc:docMk/>
            <pc:sldMk cId="2435350622" sldId="801"/>
            <ac:spMk id="7" creationId="{DE8A53F2-0363-D0C1-9414-5FEFCD046CAB}"/>
          </ac:spMkLst>
        </pc:spChg>
        <pc:spChg chg="add del mod">
          <ac:chgData name="Jenifer Prince Devaraj" userId="c3fb109c-09d1-42a6-93f4-69472d709861" providerId="ADAL" clId="{09A26AFE-3578-4143-B1B0-81DF391638B0}" dt="2026-03-18T10:29:54.560" v="110" actId="21"/>
          <ac:spMkLst>
            <pc:docMk/>
            <pc:sldMk cId="2435350622" sldId="801"/>
            <ac:spMk id="10" creationId="{1234CDBE-B806-C623-5480-5F14040A2181}"/>
          </ac:spMkLst>
        </pc:spChg>
        <pc:picChg chg="del">
          <ac:chgData name="Jenifer Prince Devaraj" userId="c3fb109c-09d1-42a6-93f4-69472d709861" providerId="ADAL" clId="{09A26AFE-3578-4143-B1B0-81DF391638B0}" dt="2026-03-18T10:27:56.979" v="80" actId="478"/>
          <ac:picMkLst>
            <pc:docMk/>
            <pc:sldMk cId="2435350622" sldId="801"/>
            <ac:picMk id="3" creationId="{12BEC199-04DA-AFE6-4456-8D3ADC28D4C5}"/>
          </ac:picMkLst>
        </pc:picChg>
        <pc:picChg chg="add del mod">
          <ac:chgData name="Jenifer Prince Devaraj" userId="c3fb109c-09d1-42a6-93f4-69472d709861" providerId="ADAL" clId="{09A26AFE-3578-4143-B1B0-81DF391638B0}" dt="2026-03-18T10:29:54.560" v="110" actId="21"/>
          <ac:picMkLst>
            <pc:docMk/>
            <pc:sldMk cId="2435350622" sldId="801"/>
            <ac:picMk id="4" creationId="{B126A89D-291C-E8A4-DF4B-357D317E5FBF}"/>
          </ac:picMkLst>
        </pc:picChg>
        <pc:picChg chg="del mod">
          <ac:chgData name="Jenifer Prince Devaraj" userId="c3fb109c-09d1-42a6-93f4-69472d709861" providerId="ADAL" clId="{09A26AFE-3578-4143-B1B0-81DF391638B0}" dt="2026-03-18T10:28:43.287" v="89" actId="478"/>
          <ac:picMkLst>
            <pc:docMk/>
            <pc:sldMk cId="2435350622" sldId="801"/>
            <ac:picMk id="5" creationId="{BDABE030-E8BB-73D5-A1B1-DA188DA6D670}"/>
          </ac:picMkLst>
        </pc:picChg>
        <pc:picChg chg="add del mod">
          <ac:chgData name="Jenifer Prince Devaraj" userId="c3fb109c-09d1-42a6-93f4-69472d709861" providerId="ADAL" clId="{09A26AFE-3578-4143-B1B0-81DF391638B0}" dt="2026-03-18T10:29:54.560" v="110" actId="21"/>
          <ac:picMkLst>
            <pc:docMk/>
            <pc:sldMk cId="2435350622" sldId="801"/>
            <ac:picMk id="9" creationId="{4500E81D-2B8D-E962-0A88-D9C4552E9655}"/>
          </ac:picMkLst>
        </pc:picChg>
      </pc:sldChg>
      <pc:sldChg chg="modSp mod">
        <pc:chgData name="Jenifer Prince Devaraj" userId="c3fb109c-09d1-42a6-93f4-69472d709861" providerId="ADAL" clId="{09A26AFE-3578-4143-B1B0-81DF391638B0}" dt="2026-03-18T10:30:57.533" v="114" actId="113"/>
        <pc:sldMkLst>
          <pc:docMk/>
          <pc:sldMk cId="1293110562" sldId="807"/>
        </pc:sldMkLst>
        <pc:spChg chg="mod">
          <ac:chgData name="Jenifer Prince Devaraj" userId="c3fb109c-09d1-42a6-93f4-69472d709861" providerId="ADAL" clId="{09A26AFE-3578-4143-B1B0-81DF391638B0}" dt="2026-03-18T10:30:57.533" v="114" actId="113"/>
          <ac:spMkLst>
            <pc:docMk/>
            <pc:sldMk cId="1293110562" sldId="807"/>
            <ac:spMk id="7" creationId="{B247BDBD-0B9F-BE85-20A3-8D20E13BBC12}"/>
          </ac:spMkLst>
        </pc:spChg>
      </pc:sldChg>
      <pc:sldChg chg="addSp delSp modSp add mod">
        <pc:chgData name="Jenifer Prince Devaraj" userId="c3fb109c-09d1-42a6-93f4-69472d709861" providerId="ADAL" clId="{09A26AFE-3578-4143-B1B0-81DF391638B0}" dt="2026-03-18T10:29:59.582" v="112" actId="1076"/>
        <pc:sldMkLst>
          <pc:docMk/>
          <pc:sldMk cId="658263684" sldId="827"/>
        </pc:sldMkLst>
        <pc:spChg chg="del">
          <ac:chgData name="Jenifer Prince Devaraj" userId="c3fb109c-09d1-42a6-93f4-69472d709861" providerId="ADAL" clId="{09A26AFE-3578-4143-B1B0-81DF391638B0}" dt="2026-03-18T10:29:46.456" v="109" actId="478"/>
          <ac:spMkLst>
            <pc:docMk/>
            <pc:sldMk cId="658263684" sldId="827"/>
            <ac:spMk id="7" creationId="{8C75FA66-2230-D917-ECC4-BFB96AD2DB72}"/>
          </ac:spMkLst>
        </pc:spChg>
        <pc:spChg chg="add mod">
          <ac:chgData name="Jenifer Prince Devaraj" userId="c3fb109c-09d1-42a6-93f4-69472d709861" providerId="ADAL" clId="{09A26AFE-3578-4143-B1B0-81DF391638B0}" dt="2026-03-18T10:29:59.582" v="112" actId="1076"/>
          <ac:spMkLst>
            <pc:docMk/>
            <pc:sldMk cId="658263684" sldId="827"/>
            <ac:spMk id="10" creationId="{1234CDBE-B806-C623-5480-5F14040A2181}"/>
          </ac:spMkLst>
        </pc:spChg>
        <pc:picChg chg="add mod">
          <ac:chgData name="Jenifer Prince Devaraj" userId="c3fb109c-09d1-42a6-93f4-69472d709861" providerId="ADAL" clId="{09A26AFE-3578-4143-B1B0-81DF391638B0}" dt="2026-03-18T10:29:59.582" v="112" actId="1076"/>
          <ac:picMkLst>
            <pc:docMk/>
            <pc:sldMk cId="658263684" sldId="827"/>
            <ac:picMk id="4" creationId="{B126A89D-291C-E8A4-DF4B-357D317E5FBF}"/>
          </ac:picMkLst>
        </pc:picChg>
        <pc:picChg chg="add mod">
          <ac:chgData name="Jenifer Prince Devaraj" userId="c3fb109c-09d1-42a6-93f4-69472d709861" providerId="ADAL" clId="{09A26AFE-3578-4143-B1B0-81DF391638B0}" dt="2026-03-18T10:29:59.582" v="112" actId="1076"/>
          <ac:picMkLst>
            <pc:docMk/>
            <pc:sldMk cId="658263684" sldId="827"/>
            <ac:picMk id="9" creationId="{4500E81D-2B8D-E962-0A88-D9C4552E9655}"/>
          </ac:picMkLst>
        </pc:picChg>
      </pc:sldChg>
      <pc:sldMasterChg chg="del delSldLayout">
        <pc:chgData name="Jenifer Prince Devaraj" userId="c3fb109c-09d1-42a6-93f4-69472d709861" providerId="ADAL" clId="{09A26AFE-3578-4143-B1B0-81DF391638B0}" dt="2026-03-18T10:04:00.229" v="1"/>
        <pc:sldMasterMkLst>
          <pc:docMk/>
          <pc:sldMasterMk cId="503966888" sldId="2147483653"/>
        </pc:sldMasterMkLst>
        <pc:sldLayoutChg chg="del">
          <pc:chgData name="Jenifer Prince Devaraj" userId="c3fb109c-09d1-42a6-93f4-69472d709861" providerId="ADAL" clId="{09A26AFE-3578-4143-B1B0-81DF391638B0}" dt="2026-03-18T10:04:00.229" v="1"/>
          <pc:sldLayoutMkLst>
            <pc:docMk/>
            <pc:sldMasterMk cId="503966888" sldId="2147483653"/>
            <pc:sldLayoutMk cId="4216905086" sldId="2147483677"/>
          </pc:sldLayoutMkLst>
        </pc:sldLayoutChg>
        <pc:sldLayoutChg chg="del">
          <pc:chgData name="Jenifer Prince Devaraj" userId="c3fb109c-09d1-42a6-93f4-69472d709861" providerId="ADAL" clId="{09A26AFE-3578-4143-B1B0-81DF391638B0}" dt="2026-03-18T10:04:00.229" v="1"/>
          <pc:sldLayoutMkLst>
            <pc:docMk/>
            <pc:sldMasterMk cId="503966888" sldId="2147483653"/>
            <pc:sldLayoutMk cId="3429399808" sldId="2147483786"/>
          </pc:sldLayoutMkLst>
        </pc:sldLayoutChg>
      </pc:sldMasterChg>
      <pc:sldMasterChg chg="del delSldLayout">
        <pc:chgData name="Jenifer Prince Devaraj" userId="c3fb109c-09d1-42a6-93f4-69472d709861" providerId="ADAL" clId="{09A26AFE-3578-4143-B1B0-81DF391638B0}" dt="2026-03-18T10:04:00.229" v="1"/>
        <pc:sldMasterMkLst>
          <pc:docMk/>
          <pc:sldMasterMk cId="1086982509" sldId="2147483655"/>
        </pc:sldMasterMkLst>
        <pc:sldLayoutChg chg="del">
          <pc:chgData name="Jenifer Prince Devaraj" userId="c3fb109c-09d1-42a6-93f4-69472d709861" providerId="ADAL" clId="{09A26AFE-3578-4143-B1B0-81DF391638B0}" dt="2026-03-18T10:04:00.229" v="1"/>
          <pc:sldLayoutMkLst>
            <pc:docMk/>
            <pc:sldMasterMk cId="1086982509" sldId="2147483655"/>
            <pc:sldLayoutMk cId="408938655" sldId="2147483679"/>
          </pc:sldLayoutMkLst>
        </pc:sldLayoutChg>
        <pc:sldLayoutChg chg="del">
          <pc:chgData name="Jenifer Prince Devaraj" userId="c3fb109c-09d1-42a6-93f4-69472d709861" providerId="ADAL" clId="{09A26AFE-3578-4143-B1B0-81DF391638B0}" dt="2026-03-18T10:04:00.229" v="1"/>
          <pc:sldLayoutMkLst>
            <pc:docMk/>
            <pc:sldMasterMk cId="1086982509" sldId="2147483655"/>
            <pc:sldLayoutMk cId="1520429917" sldId="2147483706"/>
          </pc:sldLayoutMkLst>
        </pc:sldLayoutChg>
        <pc:sldLayoutChg chg="del">
          <pc:chgData name="Jenifer Prince Devaraj" userId="c3fb109c-09d1-42a6-93f4-69472d709861" providerId="ADAL" clId="{09A26AFE-3578-4143-B1B0-81DF391638B0}" dt="2026-03-18T10:04:00.229" v="1"/>
          <pc:sldLayoutMkLst>
            <pc:docMk/>
            <pc:sldMasterMk cId="1086982509" sldId="2147483655"/>
            <pc:sldLayoutMk cId="3604176099" sldId="2147483707"/>
          </pc:sldLayoutMkLst>
        </pc:sldLayoutChg>
        <pc:sldLayoutChg chg="del">
          <pc:chgData name="Jenifer Prince Devaraj" userId="c3fb109c-09d1-42a6-93f4-69472d709861" providerId="ADAL" clId="{09A26AFE-3578-4143-B1B0-81DF391638B0}" dt="2026-03-18T10:04:00.229" v="1"/>
          <pc:sldLayoutMkLst>
            <pc:docMk/>
            <pc:sldMasterMk cId="1086982509" sldId="2147483655"/>
            <pc:sldLayoutMk cId="3372047442" sldId="2147483708"/>
          </pc:sldLayoutMkLst>
        </pc:sldLayoutChg>
        <pc:sldLayoutChg chg="del">
          <pc:chgData name="Jenifer Prince Devaraj" userId="c3fb109c-09d1-42a6-93f4-69472d709861" providerId="ADAL" clId="{09A26AFE-3578-4143-B1B0-81DF391638B0}" dt="2026-03-18T10:04:00.229" v="1"/>
          <pc:sldLayoutMkLst>
            <pc:docMk/>
            <pc:sldMasterMk cId="1086982509" sldId="2147483655"/>
            <pc:sldLayoutMk cId="3732156385" sldId="2147483709"/>
          </pc:sldLayoutMkLst>
        </pc:sldLayoutChg>
        <pc:sldLayoutChg chg="del">
          <pc:chgData name="Jenifer Prince Devaraj" userId="c3fb109c-09d1-42a6-93f4-69472d709861" providerId="ADAL" clId="{09A26AFE-3578-4143-B1B0-81DF391638B0}" dt="2026-03-18T10:04:00.229" v="1"/>
          <pc:sldLayoutMkLst>
            <pc:docMk/>
            <pc:sldMasterMk cId="1086982509" sldId="2147483655"/>
            <pc:sldLayoutMk cId="2955417579" sldId="2147483788"/>
          </pc:sldLayoutMkLst>
        </pc:sldLayoutChg>
      </pc:sldMasterChg>
      <pc:sldMasterChg chg="del delSldLayout">
        <pc:chgData name="Jenifer Prince Devaraj" userId="c3fb109c-09d1-42a6-93f4-69472d709861" providerId="ADAL" clId="{09A26AFE-3578-4143-B1B0-81DF391638B0}" dt="2026-03-18T10:04:00.229" v="1"/>
        <pc:sldMasterMkLst>
          <pc:docMk/>
          <pc:sldMasterMk cId="537362470" sldId="2147483656"/>
        </pc:sldMasterMkLst>
        <pc:sldLayoutChg chg="del">
          <pc:chgData name="Jenifer Prince Devaraj" userId="c3fb109c-09d1-42a6-93f4-69472d709861" providerId="ADAL" clId="{09A26AFE-3578-4143-B1B0-81DF391638B0}" dt="2026-03-18T10:04:00.229" v="1"/>
          <pc:sldLayoutMkLst>
            <pc:docMk/>
            <pc:sldMasterMk cId="537362470" sldId="2147483656"/>
            <pc:sldLayoutMk cId="3130719715" sldId="2147483680"/>
          </pc:sldLayoutMkLst>
        </pc:sldLayoutChg>
        <pc:sldLayoutChg chg="del">
          <pc:chgData name="Jenifer Prince Devaraj" userId="c3fb109c-09d1-42a6-93f4-69472d709861" providerId="ADAL" clId="{09A26AFE-3578-4143-B1B0-81DF391638B0}" dt="2026-03-18T10:04:00.229" v="1"/>
          <pc:sldLayoutMkLst>
            <pc:docMk/>
            <pc:sldMasterMk cId="537362470" sldId="2147483656"/>
            <pc:sldLayoutMk cId="1227884356" sldId="2147483789"/>
          </pc:sldLayoutMkLst>
        </pc:sldLayoutChg>
      </pc:sldMasterChg>
      <pc:sldMasterChg chg="del delSldLayout">
        <pc:chgData name="Jenifer Prince Devaraj" userId="c3fb109c-09d1-42a6-93f4-69472d709861" providerId="ADAL" clId="{09A26AFE-3578-4143-B1B0-81DF391638B0}" dt="2026-03-18T10:04:00.229" v="1"/>
        <pc:sldMasterMkLst>
          <pc:docMk/>
          <pc:sldMasterMk cId="3275634550" sldId="2147483657"/>
        </pc:sldMasterMkLst>
        <pc:sldLayoutChg chg="del">
          <pc:chgData name="Jenifer Prince Devaraj" userId="c3fb109c-09d1-42a6-93f4-69472d709861" providerId="ADAL" clId="{09A26AFE-3578-4143-B1B0-81DF391638B0}" dt="2026-03-18T10:04:00.229" v="1"/>
          <pc:sldLayoutMkLst>
            <pc:docMk/>
            <pc:sldMasterMk cId="3275634550" sldId="2147483657"/>
            <pc:sldLayoutMk cId="2783529864" sldId="2147483681"/>
          </pc:sldLayoutMkLst>
        </pc:sldLayoutChg>
        <pc:sldLayoutChg chg="del">
          <pc:chgData name="Jenifer Prince Devaraj" userId="c3fb109c-09d1-42a6-93f4-69472d709861" providerId="ADAL" clId="{09A26AFE-3578-4143-B1B0-81DF391638B0}" dt="2026-03-18T10:04:00.229" v="1"/>
          <pc:sldLayoutMkLst>
            <pc:docMk/>
            <pc:sldMasterMk cId="3275634550" sldId="2147483657"/>
            <pc:sldLayoutMk cId="2064262031" sldId="2147483790"/>
          </pc:sldLayoutMkLst>
        </pc:sldLayoutChg>
      </pc:sldMasterChg>
      <pc:sldMasterChg chg="del delSldLayout">
        <pc:chgData name="Jenifer Prince Devaraj" userId="c3fb109c-09d1-42a6-93f4-69472d709861" providerId="ADAL" clId="{09A26AFE-3578-4143-B1B0-81DF391638B0}" dt="2026-03-18T10:04:00.229" v="1"/>
        <pc:sldMasterMkLst>
          <pc:docMk/>
          <pc:sldMasterMk cId="1384196811" sldId="2147483658"/>
        </pc:sldMasterMkLst>
        <pc:sldLayoutChg chg="del">
          <pc:chgData name="Jenifer Prince Devaraj" userId="c3fb109c-09d1-42a6-93f4-69472d709861" providerId="ADAL" clId="{09A26AFE-3578-4143-B1B0-81DF391638B0}" dt="2026-03-18T10:04:00.229" v="1"/>
          <pc:sldLayoutMkLst>
            <pc:docMk/>
            <pc:sldMasterMk cId="1384196811" sldId="2147483658"/>
            <pc:sldLayoutMk cId="1556723426" sldId="2147483682"/>
          </pc:sldLayoutMkLst>
        </pc:sldLayoutChg>
        <pc:sldLayoutChg chg="del">
          <pc:chgData name="Jenifer Prince Devaraj" userId="c3fb109c-09d1-42a6-93f4-69472d709861" providerId="ADAL" clId="{09A26AFE-3578-4143-B1B0-81DF391638B0}" dt="2026-03-18T10:04:00.229" v="1"/>
          <pc:sldLayoutMkLst>
            <pc:docMk/>
            <pc:sldMasterMk cId="1384196811" sldId="2147483658"/>
            <pc:sldLayoutMk cId="1714267788" sldId="2147483719"/>
          </pc:sldLayoutMkLst>
        </pc:sldLayoutChg>
        <pc:sldLayoutChg chg="del">
          <pc:chgData name="Jenifer Prince Devaraj" userId="c3fb109c-09d1-42a6-93f4-69472d709861" providerId="ADAL" clId="{09A26AFE-3578-4143-B1B0-81DF391638B0}" dt="2026-03-18T10:04:00.229" v="1"/>
          <pc:sldLayoutMkLst>
            <pc:docMk/>
            <pc:sldMasterMk cId="1384196811" sldId="2147483658"/>
            <pc:sldLayoutMk cId="1640983984" sldId="2147483720"/>
          </pc:sldLayoutMkLst>
        </pc:sldLayoutChg>
        <pc:sldLayoutChg chg="del">
          <pc:chgData name="Jenifer Prince Devaraj" userId="c3fb109c-09d1-42a6-93f4-69472d709861" providerId="ADAL" clId="{09A26AFE-3578-4143-B1B0-81DF391638B0}" dt="2026-03-18T10:04:00.229" v="1"/>
          <pc:sldLayoutMkLst>
            <pc:docMk/>
            <pc:sldMasterMk cId="1384196811" sldId="2147483658"/>
            <pc:sldLayoutMk cId="1240026675" sldId="2147483721"/>
          </pc:sldLayoutMkLst>
        </pc:sldLayoutChg>
        <pc:sldLayoutChg chg="del">
          <pc:chgData name="Jenifer Prince Devaraj" userId="c3fb109c-09d1-42a6-93f4-69472d709861" providerId="ADAL" clId="{09A26AFE-3578-4143-B1B0-81DF391638B0}" dt="2026-03-18T10:04:00.229" v="1"/>
          <pc:sldLayoutMkLst>
            <pc:docMk/>
            <pc:sldMasterMk cId="1384196811" sldId="2147483658"/>
            <pc:sldLayoutMk cId="4068811434" sldId="2147483751"/>
          </pc:sldLayoutMkLst>
        </pc:sldLayoutChg>
        <pc:sldLayoutChg chg="del">
          <pc:chgData name="Jenifer Prince Devaraj" userId="c3fb109c-09d1-42a6-93f4-69472d709861" providerId="ADAL" clId="{09A26AFE-3578-4143-B1B0-81DF391638B0}" dt="2026-03-18T10:04:00.229" v="1"/>
          <pc:sldLayoutMkLst>
            <pc:docMk/>
            <pc:sldMasterMk cId="1384196811" sldId="2147483658"/>
            <pc:sldLayoutMk cId="734961849" sldId="2147483783"/>
          </pc:sldLayoutMkLst>
        </pc:sldLayoutChg>
      </pc:sldMasterChg>
      <pc:sldMasterChg chg="del delSldLayout">
        <pc:chgData name="Jenifer Prince Devaraj" userId="c3fb109c-09d1-42a6-93f4-69472d709861" providerId="ADAL" clId="{09A26AFE-3578-4143-B1B0-81DF391638B0}" dt="2026-03-18T10:04:00.229" v="1"/>
        <pc:sldMasterMkLst>
          <pc:docMk/>
          <pc:sldMasterMk cId="1800093731" sldId="2147483659"/>
        </pc:sldMasterMkLst>
        <pc:sldLayoutChg chg="del">
          <pc:chgData name="Jenifer Prince Devaraj" userId="c3fb109c-09d1-42a6-93f4-69472d709861" providerId="ADAL" clId="{09A26AFE-3578-4143-B1B0-81DF391638B0}" dt="2026-03-18T10:04:00.229" v="1"/>
          <pc:sldLayoutMkLst>
            <pc:docMk/>
            <pc:sldMasterMk cId="1800093731" sldId="2147483659"/>
            <pc:sldLayoutMk cId="1597148504" sldId="2147483684"/>
          </pc:sldLayoutMkLst>
        </pc:sldLayoutChg>
        <pc:sldLayoutChg chg="del">
          <pc:chgData name="Jenifer Prince Devaraj" userId="c3fb109c-09d1-42a6-93f4-69472d709861" providerId="ADAL" clId="{09A26AFE-3578-4143-B1B0-81DF391638B0}" dt="2026-03-18T10:04:00.229" v="1"/>
          <pc:sldLayoutMkLst>
            <pc:docMk/>
            <pc:sldMasterMk cId="1800093731" sldId="2147483659"/>
            <pc:sldLayoutMk cId="3399777694" sldId="2147483752"/>
          </pc:sldLayoutMkLst>
        </pc:sldLayoutChg>
        <pc:sldLayoutChg chg="del">
          <pc:chgData name="Jenifer Prince Devaraj" userId="c3fb109c-09d1-42a6-93f4-69472d709861" providerId="ADAL" clId="{09A26AFE-3578-4143-B1B0-81DF391638B0}" dt="2026-03-18T10:04:00.229" v="1"/>
          <pc:sldLayoutMkLst>
            <pc:docMk/>
            <pc:sldMasterMk cId="1800093731" sldId="2147483659"/>
            <pc:sldLayoutMk cId="3188795946" sldId="2147483753"/>
          </pc:sldLayoutMkLst>
        </pc:sldLayoutChg>
        <pc:sldLayoutChg chg="del">
          <pc:chgData name="Jenifer Prince Devaraj" userId="c3fb109c-09d1-42a6-93f4-69472d709861" providerId="ADAL" clId="{09A26AFE-3578-4143-B1B0-81DF391638B0}" dt="2026-03-18T10:04:00.229" v="1"/>
          <pc:sldLayoutMkLst>
            <pc:docMk/>
            <pc:sldMasterMk cId="1800093731" sldId="2147483659"/>
            <pc:sldLayoutMk cId="3599698923" sldId="2147483754"/>
          </pc:sldLayoutMkLst>
        </pc:sldLayoutChg>
      </pc:sldMasterChg>
      <pc:sldMasterChg chg="del delSldLayout">
        <pc:chgData name="Jenifer Prince Devaraj" userId="c3fb109c-09d1-42a6-93f4-69472d709861" providerId="ADAL" clId="{09A26AFE-3578-4143-B1B0-81DF391638B0}" dt="2026-03-18T10:04:00.229" v="1"/>
        <pc:sldMasterMkLst>
          <pc:docMk/>
          <pc:sldMasterMk cId="2215794927" sldId="2147483660"/>
        </pc:sldMasterMkLst>
        <pc:sldLayoutChg chg="del">
          <pc:chgData name="Jenifer Prince Devaraj" userId="c3fb109c-09d1-42a6-93f4-69472d709861" providerId="ADAL" clId="{09A26AFE-3578-4143-B1B0-81DF391638B0}" dt="2026-03-18T10:04:00.229" v="1"/>
          <pc:sldLayoutMkLst>
            <pc:docMk/>
            <pc:sldMasterMk cId="2215794927" sldId="2147483660"/>
            <pc:sldLayoutMk cId="3475296125" sldId="2147483683"/>
          </pc:sldLayoutMkLst>
        </pc:sldLayoutChg>
        <pc:sldLayoutChg chg="del">
          <pc:chgData name="Jenifer Prince Devaraj" userId="c3fb109c-09d1-42a6-93f4-69472d709861" providerId="ADAL" clId="{09A26AFE-3578-4143-B1B0-81DF391638B0}" dt="2026-03-18T10:04:00.229" v="1"/>
          <pc:sldLayoutMkLst>
            <pc:docMk/>
            <pc:sldMasterMk cId="2215794927" sldId="2147483660"/>
            <pc:sldLayoutMk cId="4081925057" sldId="2147483716"/>
          </pc:sldLayoutMkLst>
        </pc:sldLayoutChg>
        <pc:sldLayoutChg chg="del">
          <pc:chgData name="Jenifer Prince Devaraj" userId="c3fb109c-09d1-42a6-93f4-69472d709861" providerId="ADAL" clId="{09A26AFE-3578-4143-B1B0-81DF391638B0}" dt="2026-03-18T10:04:00.229" v="1"/>
          <pc:sldLayoutMkLst>
            <pc:docMk/>
            <pc:sldMasterMk cId="2215794927" sldId="2147483660"/>
            <pc:sldLayoutMk cId="4127137421" sldId="2147483717"/>
          </pc:sldLayoutMkLst>
        </pc:sldLayoutChg>
        <pc:sldLayoutChg chg="del">
          <pc:chgData name="Jenifer Prince Devaraj" userId="c3fb109c-09d1-42a6-93f4-69472d709861" providerId="ADAL" clId="{09A26AFE-3578-4143-B1B0-81DF391638B0}" dt="2026-03-18T10:04:00.229" v="1"/>
          <pc:sldLayoutMkLst>
            <pc:docMk/>
            <pc:sldMasterMk cId="2215794927" sldId="2147483660"/>
            <pc:sldLayoutMk cId="3245223601" sldId="2147483718"/>
          </pc:sldLayoutMkLst>
        </pc:sldLayoutChg>
        <pc:sldLayoutChg chg="del">
          <pc:chgData name="Jenifer Prince Devaraj" userId="c3fb109c-09d1-42a6-93f4-69472d709861" providerId="ADAL" clId="{09A26AFE-3578-4143-B1B0-81DF391638B0}" dt="2026-03-18T10:04:00.229" v="1"/>
          <pc:sldLayoutMkLst>
            <pc:docMk/>
            <pc:sldMasterMk cId="2215794927" sldId="2147483660"/>
            <pc:sldLayoutMk cId="414174743" sldId="2147483777"/>
          </pc:sldLayoutMkLst>
        </pc:sldLayoutChg>
      </pc:sldMasterChg>
      <pc:sldMasterChg chg="del delSldLayout">
        <pc:chgData name="Jenifer Prince Devaraj" userId="c3fb109c-09d1-42a6-93f4-69472d709861" providerId="ADAL" clId="{09A26AFE-3578-4143-B1B0-81DF391638B0}" dt="2026-03-18T10:04:00.229" v="1"/>
        <pc:sldMasterMkLst>
          <pc:docMk/>
          <pc:sldMasterMk cId="2581267852" sldId="2147483662"/>
        </pc:sldMasterMkLst>
        <pc:sldLayoutChg chg="del">
          <pc:chgData name="Jenifer Prince Devaraj" userId="c3fb109c-09d1-42a6-93f4-69472d709861" providerId="ADAL" clId="{09A26AFE-3578-4143-B1B0-81DF391638B0}" dt="2026-03-18T10:04:00.229" v="1"/>
          <pc:sldLayoutMkLst>
            <pc:docMk/>
            <pc:sldMasterMk cId="2581267852" sldId="2147483662"/>
            <pc:sldLayoutMk cId="196634507" sldId="2147483686"/>
          </pc:sldLayoutMkLst>
        </pc:sldLayoutChg>
      </pc:sldMasterChg>
      <pc:sldMasterChg chg="del delSldLayout">
        <pc:chgData name="Jenifer Prince Devaraj" userId="c3fb109c-09d1-42a6-93f4-69472d709861" providerId="ADAL" clId="{09A26AFE-3578-4143-B1B0-81DF391638B0}" dt="2026-03-18T10:04:00.229" v="1"/>
        <pc:sldMasterMkLst>
          <pc:docMk/>
          <pc:sldMasterMk cId="1372220361" sldId="2147483663"/>
        </pc:sldMasterMkLst>
        <pc:sldLayoutChg chg="del">
          <pc:chgData name="Jenifer Prince Devaraj" userId="c3fb109c-09d1-42a6-93f4-69472d709861" providerId="ADAL" clId="{09A26AFE-3578-4143-B1B0-81DF391638B0}" dt="2026-03-18T10:04:00.229" v="1"/>
          <pc:sldLayoutMkLst>
            <pc:docMk/>
            <pc:sldMasterMk cId="1372220361" sldId="2147483663"/>
            <pc:sldLayoutMk cId="2317885063" sldId="2147483687"/>
          </pc:sldLayoutMkLst>
        </pc:sldLayoutChg>
        <pc:sldLayoutChg chg="del">
          <pc:chgData name="Jenifer Prince Devaraj" userId="c3fb109c-09d1-42a6-93f4-69472d709861" providerId="ADAL" clId="{09A26AFE-3578-4143-B1B0-81DF391638B0}" dt="2026-03-18T10:04:00.229" v="1"/>
          <pc:sldLayoutMkLst>
            <pc:docMk/>
            <pc:sldMasterMk cId="1372220361" sldId="2147483663"/>
            <pc:sldLayoutMk cId="3686166945" sldId="2147483772"/>
          </pc:sldLayoutMkLst>
        </pc:sldLayoutChg>
        <pc:sldLayoutChg chg="del">
          <pc:chgData name="Jenifer Prince Devaraj" userId="c3fb109c-09d1-42a6-93f4-69472d709861" providerId="ADAL" clId="{09A26AFE-3578-4143-B1B0-81DF391638B0}" dt="2026-03-18T10:04:00.229" v="1"/>
          <pc:sldLayoutMkLst>
            <pc:docMk/>
            <pc:sldMasterMk cId="1372220361" sldId="2147483663"/>
            <pc:sldLayoutMk cId="3140485730" sldId="2147483773"/>
          </pc:sldLayoutMkLst>
        </pc:sldLayoutChg>
        <pc:sldLayoutChg chg="del">
          <pc:chgData name="Jenifer Prince Devaraj" userId="c3fb109c-09d1-42a6-93f4-69472d709861" providerId="ADAL" clId="{09A26AFE-3578-4143-B1B0-81DF391638B0}" dt="2026-03-18T10:04:00.229" v="1"/>
          <pc:sldLayoutMkLst>
            <pc:docMk/>
            <pc:sldMasterMk cId="1372220361" sldId="2147483663"/>
            <pc:sldLayoutMk cId="3897876703" sldId="2147483774"/>
          </pc:sldLayoutMkLst>
        </pc:sldLayoutChg>
        <pc:sldLayoutChg chg="del">
          <pc:chgData name="Jenifer Prince Devaraj" userId="c3fb109c-09d1-42a6-93f4-69472d709861" providerId="ADAL" clId="{09A26AFE-3578-4143-B1B0-81DF391638B0}" dt="2026-03-18T10:04:00.229" v="1"/>
          <pc:sldLayoutMkLst>
            <pc:docMk/>
            <pc:sldMasterMk cId="1372220361" sldId="2147483663"/>
            <pc:sldLayoutMk cId="1612919501" sldId="2147483775"/>
          </pc:sldLayoutMkLst>
        </pc:sldLayoutChg>
      </pc:sldMasterChg>
      <pc:sldMasterChg chg="del delSldLayout">
        <pc:chgData name="Jenifer Prince Devaraj" userId="c3fb109c-09d1-42a6-93f4-69472d709861" providerId="ADAL" clId="{09A26AFE-3578-4143-B1B0-81DF391638B0}" dt="2026-03-18T10:04:00.229" v="1"/>
        <pc:sldMasterMkLst>
          <pc:docMk/>
          <pc:sldMasterMk cId="741040061" sldId="2147483664"/>
        </pc:sldMasterMkLst>
        <pc:sldLayoutChg chg="del">
          <pc:chgData name="Jenifer Prince Devaraj" userId="c3fb109c-09d1-42a6-93f4-69472d709861" providerId="ADAL" clId="{09A26AFE-3578-4143-B1B0-81DF391638B0}" dt="2026-03-18T10:04:00.229" v="1"/>
          <pc:sldLayoutMkLst>
            <pc:docMk/>
            <pc:sldMasterMk cId="741040061" sldId="2147483664"/>
            <pc:sldLayoutMk cId="763020717" sldId="2147483688"/>
          </pc:sldLayoutMkLst>
        </pc:sldLayoutChg>
        <pc:sldLayoutChg chg="del">
          <pc:chgData name="Jenifer Prince Devaraj" userId="c3fb109c-09d1-42a6-93f4-69472d709861" providerId="ADAL" clId="{09A26AFE-3578-4143-B1B0-81DF391638B0}" dt="2026-03-18T10:04:00.229" v="1"/>
          <pc:sldLayoutMkLst>
            <pc:docMk/>
            <pc:sldMasterMk cId="741040061" sldId="2147483664"/>
            <pc:sldLayoutMk cId="711080307" sldId="2147483768"/>
          </pc:sldLayoutMkLst>
        </pc:sldLayoutChg>
        <pc:sldLayoutChg chg="del">
          <pc:chgData name="Jenifer Prince Devaraj" userId="c3fb109c-09d1-42a6-93f4-69472d709861" providerId="ADAL" clId="{09A26AFE-3578-4143-B1B0-81DF391638B0}" dt="2026-03-18T10:04:00.229" v="1"/>
          <pc:sldLayoutMkLst>
            <pc:docMk/>
            <pc:sldMasterMk cId="741040061" sldId="2147483664"/>
            <pc:sldLayoutMk cId="550498683" sldId="2147483769"/>
          </pc:sldLayoutMkLst>
        </pc:sldLayoutChg>
        <pc:sldLayoutChg chg="del">
          <pc:chgData name="Jenifer Prince Devaraj" userId="c3fb109c-09d1-42a6-93f4-69472d709861" providerId="ADAL" clId="{09A26AFE-3578-4143-B1B0-81DF391638B0}" dt="2026-03-18T10:04:00.229" v="1"/>
          <pc:sldLayoutMkLst>
            <pc:docMk/>
            <pc:sldMasterMk cId="741040061" sldId="2147483664"/>
            <pc:sldLayoutMk cId="3641454918" sldId="2147483770"/>
          </pc:sldLayoutMkLst>
        </pc:sldLayoutChg>
        <pc:sldLayoutChg chg="del">
          <pc:chgData name="Jenifer Prince Devaraj" userId="c3fb109c-09d1-42a6-93f4-69472d709861" providerId="ADAL" clId="{09A26AFE-3578-4143-B1B0-81DF391638B0}" dt="2026-03-18T10:04:00.229" v="1"/>
          <pc:sldLayoutMkLst>
            <pc:docMk/>
            <pc:sldMasterMk cId="741040061" sldId="2147483664"/>
            <pc:sldLayoutMk cId="3304689771" sldId="2147483771"/>
          </pc:sldLayoutMkLst>
        </pc:sldLayoutChg>
      </pc:sldMasterChg>
      <pc:sldMasterChg chg="del delSldLayout">
        <pc:chgData name="Jenifer Prince Devaraj" userId="c3fb109c-09d1-42a6-93f4-69472d709861" providerId="ADAL" clId="{09A26AFE-3578-4143-B1B0-81DF391638B0}" dt="2026-03-18T10:04:00.229" v="1"/>
        <pc:sldMasterMkLst>
          <pc:docMk/>
          <pc:sldMasterMk cId="58822457" sldId="2147483665"/>
        </pc:sldMasterMkLst>
        <pc:sldLayoutChg chg="del">
          <pc:chgData name="Jenifer Prince Devaraj" userId="c3fb109c-09d1-42a6-93f4-69472d709861" providerId="ADAL" clId="{09A26AFE-3578-4143-B1B0-81DF391638B0}" dt="2026-03-18T10:04:00.229" v="1"/>
          <pc:sldLayoutMkLst>
            <pc:docMk/>
            <pc:sldMasterMk cId="58822457" sldId="2147483665"/>
            <pc:sldLayoutMk cId="2624528723" sldId="2147483689"/>
          </pc:sldLayoutMkLst>
        </pc:sldLayoutChg>
        <pc:sldLayoutChg chg="del">
          <pc:chgData name="Jenifer Prince Devaraj" userId="c3fb109c-09d1-42a6-93f4-69472d709861" providerId="ADAL" clId="{09A26AFE-3578-4143-B1B0-81DF391638B0}" dt="2026-03-18T10:04:00.229" v="1"/>
          <pc:sldLayoutMkLst>
            <pc:docMk/>
            <pc:sldMasterMk cId="58822457" sldId="2147483665"/>
            <pc:sldLayoutMk cId="1989207104" sldId="2147483764"/>
          </pc:sldLayoutMkLst>
        </pc:sldLayoutChg>
        <pc:sldLayoutChg chg="del">
          <pc:chgData name="Jenifer Prince Devaraj" userId="c3fb109c-09d1-42a6-93f4-69472d709861" providerId="ADAL" clId="{09A26AFE-3578-4143-B1B0-81DF391638B0}" dt="2026-03-18T10:04:00.229" v="1"/>
          <pc:sldLayoutMkLst>
            <pc:docMk/>
            <pc:sldMasterMk cId="58822457" sldId="2147483665"/>
            <pc:sldLayoutMk cId="3162675532" sldId="2147483765"/>
          </pc:sldLayoutMkLst>
        </pc:sldLayoutChg>
        <pc:sldLayoutChg chg="del">
          <pc:chgData name="Jenifer Prince Devaraj" userId="c3fb109c-09d1-42a6-93f4-69472d709861" providerId="ADAL" clId="{09A26AFE-3578-4143-B1B0-81DF391638B0}" dt="2026-03-18T10:04:00.229" v="1"/>
          <pc:sldLayoutMkLst>
            <pc:docMk/>
            <pc:sldMasterMk cId="58822457" sldId="2147483665"/>
            <pc:sldLayoutMk cId="671023767" sldId="2147483766"/>
          </pc:sldLayoutMkLst>
        </pc:sldLayoutChg>
        <pc:sldLayoutChg chg="del">
          <pc:chgData name="Jenifer Prince Devaraj" userId="c3fb109c-09d1-42a6-93f4-69472d709861" providerId="ADAL" clId="{09A26AFE-3578-4143-B1B0-81DF391638B0}" dt="2026-03-18T10:04:00.229" v="1"/>
          <pc:sldLayoutMkLst>
            <pc:docMk/>
            <pc:sldMasterMk cId="58822457" sldId="2147483665"/>
            <pc:sldLayoutMk cId="3914582648" sldId="2147483767"/>
          </pc:sldLayoutMkLst>
        </pc:sldLayoutChg>
      </pc:sldMasterChg>
      <pc:sldMasterChg chg="del delSldLayout">
        <pc:chgData name="Jenifer Prince Devaraj" userId="c3fb109c-09d1-42a6-93f4-69472d709861" providerId="ADAL" clId="{09A26AFE-3578-4143-B1B0-81DF391638B0}" dt="2026-03-18T10:04:00.229" v="1"/>
        <pc:sldMasterMkLst>
          <pc:docMk/>
          <pc:sldMasterMk cId="217095490" sldId="2147483670"/>
        </pc:sldMasterMkLst>
        <pc:sldLayoutChg chg="del">
          <pc:chgData name="Jenifer Prince Devaraj" userId="c3fb109c-09d1-42a6-93f4-69472d709861" providerId="ADAL" clId="{09A26AFE-3578-4143-B1B0-81DF391638B0}" dt="2026-03-18T10:04:00.229" v="1"/>
          <pc:sldLayoutMkLst>
            <pc:docMk/>
            <pc:sldMasterMk cId="217095490" sldId="2147483670"/>
            <pc:sldLayoutMk cId="3583415931" sldId="2147483696"/>
          </pc:sldLayoutMkLst>
        </pc:sldLayoutChg>
        <pc:sldLayoutChg chg="del">
          <pc:chgData name="Jenifer Prince Devaraj" userId="c3fb109c-09d1-42a6-93f4-69472d709861" providerId="ADAL" clId="{09A26AFE-3578-4143-B1B0-81DF391638B0}" dt="2026-03-18T10:04:00.229" v="1"/>
          <pc:sldLayoutMkLst>
            <pc:docMk/>
            <pc:sldMasterMk cId="217095490" sldId="2147483670"/>
            <pc:sldLayoutMk cId="1189107345" sldId="2147483722"/>
          </pc:sldLayoutMkLst>
        </pc:sldLayoutChg>
        <pc:sldLayoutChg chg="del">
          <pc:chgData name="Jenifer Prince Devaraj" userId="c3fb109c-09d1-42a6-93f4-69472d709861" providerId="ADAL" clId="{09A26AFE-3578-4143-B1B0-81DF391638B0}" dt="2026-03-18T10:04:00.229" v="1"/>
          <pc:sldLayoutMkLst>
            <pc:docMk/>
            <pc:sldMasterMk cId="217095490" sldId="2147483670"/>
            <pc:sldLayoutMk cId="2437739104" sldId="2147483723"/>
          </pc:sldLayoutMkLst>
        </pc:sldLayoutChg>
        <pc:sldLayoutChg chg="del">
          <pc:chgData name="Jenifer Prince Devaraj" userId="c3fb109c-09d1-42a6-93f4-69472d709861" providerId="ADAL" clId="{09A26AFE-3578-4143-B1B0-81DF391638B0}" dt="2026-03-18T10:04:00.229" v="1"/>
          <pc:sldLayoutMkLst>
            <pc:docMk/>
            <pc:sldMasterMk cId="217095490" sldId="2147483670"/>
            <pc:sldLayoutMk cId="2060480586" sldId="2147483724"/>
          </pc:sldLayoutMkLst>
        </pc:sldLayoutChg>
        <pc:sldLayoutChg chg="del">
          <pc:chgData name="Jenifer Prince Devaraj" userId="c3fb109c-09d1-42a6-93f4-69472d709861" providerId="ADAL" clId="{09A26AFE-3578-4143-B1B0-81DF391638B0}" dt="2026-03-18T10:04:00.229" v="1"/>
          <pc:sldLayoutMkLst>
            <pc:docMk/>
            <pc:sldMasterMk cId="217095490" sldId="2147483670"/>
            <pc:sldLayoutMk cId="490812382" sldId="2147483725"/>
          </pc:sldLayoutMkLst>
        </pc:sldLayoutChg>
      </pc:sldMasterChg>
      <pc:sldMasterChg chg="del delSldLayout">
        <pc:chgData name="Jenifer Prince Devaraj" userId="c3fb109c-09d1-42a6-93f4-69472d709861" providerId="ADAL" clId="{09A26AFE-3578-4143-B1B0-81DF391638B0}" dt="2026-03-18T10:04:00.229" v="1"/>
        <pc:sldMasterMkLst>
          <pc:docMk/>
          <pc:sldMasterMk cId="1743180627" sldId="2147483671"/>
        </pc:sldMasterMkLst>
        <pc:sldLayoutChg chg="del">
          <pc:chgData name="Jenifer Prince Devaraj" userId="c3fb109c-09d1-42a6-93f4-69472d709861" providerId="ADAL" clId="{09A26AFE-3578-4143-B1B0-81DF391638B0}" dt="2026-03-18T10:04:00.229" v="1"/>
          <pc:sldLayoutMkLst>
            <pc:docMk/>
            <pc:sldMasterMk cId="1743180627" sldId="2147483671"/>
            <pc:sldLayoutMk cId="3714548059" sldId="2147483697"/>
          </pc:sldLayoutMkLst>
        </pc:sldLayoutChg>
      </pc:sldMasterChg>
      <pc:sldMasterChg chg="del delSldLayout">
        <pc:chgData name="Jenifer Prince Devaraj" userId="c3fb109c-09d1-42a6-93f4-69472d709861" providerId="ADAL" clId="{09A26AFE-3578-4143-B1B0-81DF391638B0}" dt="2026-03-18T10:04:00.229" v="1"/>
        <pc:sldMasterMkLst>
          <pc:docMk/>
          <pc:sldMasterMk cId="130175223" sldId="2147483673"/>
        </pc:sldMasterMkLst>
        <pc:sldLayoutChg chg="del">
          <pc:chgData name="Jenifer Prince Devaraj" userId="c3fb109c-09d1-42a6-93f4-69472d709861" providerId="ADAL" clId="{09A26AFE-3578-4143-B1B0-81DF391638B0}" dt="2026-03-18T10:04:00.229" v="1"/>
          <pc:sldLayoutMkLst>
            <pc:docMk/>
            <pc:sldMasterMk cId="130175223" sldId="2147483673"/>
            <pc:sldLayoutMk cId="324980695" sldId="2147483693"/>
          </pc:sldLayoutMkLst>
        </pc:sldLayoutChg>
        <pc:sldLayoutChg chg="del">
          <pc:chgData name="Jenifer Prince Devaraj" userId="c3fb109c-09d1-42a6-93f4-69472d709861" providerId="ADAL" clId="{09A26AFE-3578-4143-B1B0-81DF391638B0}" dt="2026-03-18T10:04:00.229" v="1"/>
          <pc:sldLayoutMkLst>
            <pc:docMk/>
            <pc:sldMasterMk cId="130175223" sldId="2147483673"/>
            <pc:sldLayoutMk cId="663674427" sldId="2147483778"/>
          </pc:sldLayoutMkLst>
        </pc:sldLayoutChg>
        <pc:sldLayoutChg chg="del">
          <pc:chgData name="Jenifer Prince Devaraj" userId="c3fb109c-09d1-42a6-93f4-69472d709861" providerId="ADAL" clId="{09A26AFE-3578-4143-B1B0-81DF391638B0}" dt="2026-03-18T10:04:00.229" v="1"/>
          <pc:sldLayoutMkLst>
            <pc:docMk/>
            <pc:sldMasterMk cId="130175223" sldId="2147483673"/>
            <pc:sldLayoutMk cId="2928645816" sldId="2147483779"/>
          </pc:sldLayoutMkLst>
        </pc:sldLayoutChg>
        <pc:sldLayoutChg chg="del">
          <pc:chgData name="Jenifer Prince Devaraj" userId="c3fb109c-09d1-42a6-93f4-69472d709861" providerId="ADAL" clId="{09A26AFE-3578-4143-B1B0-81DF391638B0}" dt="2026-03-18T10:04:00.229" v="1"/>
          <pc:sldLayoutMkLst>
            <pc:docMk/>
            <pc:sldMasterMk cId="130175223" sldId="2147483673"/>
            <pc:sldLayoutMk cId="4277840142" sldId="2147483780"/>
          </pc:sldLayoutMkLst>
        </pc:sldLayoutChg>
        <pc:sldLayoutChg chg="del">
          <pc:chgData name="Jenifer Prince Devaraj" userId="c3fb109c-09d1-42a6-93f4-69472d709861" providerId="ADAL" clId="{09A26AFE-3578-4143-B1B0-81DF391638B0}" dt="2026-03-18T10:04:00.229" v="1"/>
          <pc:sldLayoutMkLst>
            <pc:docMk/>
            <pc:sldMasterMk cId="130175223" sldId="2147483673"/>
            <pc:sldLayoutMk cId="951448030" sldId="2147483781"/>
          </pc:sldLayoutMkLst>
        </pc:sldLayoutChg>
        <pc:sldLayoutChg chg="del">
          <pc:chgData name="Jenifer Prince Devaraj" userId="c3fb109c-09d1-42a6-93f4-69472d709861" providerId="ADAL" clId="{09A26AFE-3578-4143-B1B0-81DF391638B0}" dt="2026-03-18T10:04:00.229" v="1"/>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 tracs its origin to agricultural experiments in the late 19th century, where researchers like Ronald Fisher pioneered the systematic approach to experimental design.</a:t>
            </a:r>
          </a:p>
          <a:p>
            <a:r>
              <a:rPr lang="en-GB" dirty="0"/>
              <a:t>In the early 20th century, Fisher developed foundational statistical methods for DOE. </a:t>
            </a:r>
          </a:p>
          <a:p>
            <a:r>
              <a:rPr lang="en-GB" dirty="0"/>
              <a:t>DOE gained traction as industries sought efficient ways to improve processes and product quality.	 </a:t>
            </a:r>
          </a:p>
        </p:txBody>
      </p:sp>
      <p:sp>
        <p:nvSpPr>
          <p:cNvPr id="4" name="Slide Number Placeholder 3"/>
          <p:cNvSpPr>
            <a:spLocks noGrp="1"/>
          </p:cNvSpPr>
          <p:nvPr>
            <p:ph type="sldNum" sz="quarter" idx="5"/>
          </p:nvPr>
        </p:nvSpPr>
        <p:spPr/>
        <p:txBody>
          <a:bodyPr/>
          <a:lstStyle/>
          <a:p>
            <a:fld id="{8374F67A-0874-45E3-BD6B-71B178B0D08F}" type="slidenum">
              <a:rPr lang="en-GB" smtClean="0"/>
              <a:t>2</a:t>
            </a:fld>
            <a:endParaRPr lang="en-GB"/>
          </a:p>
        </p:txBody>
      </p:sp>
    </p:spTree>
    <p:extLst>
      <p:ext uri="{BB962C8B-B14F-4D97-AF65-F5344CB8AC3E}">
        <p14:creationId xmlns:p14="http://schemas.microsoft.com/office/powerpoint/2010/main" val="1310387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latin typeface="Book Antiqua" panose="02040602050305030304" pitchFamily="18" charset="0"/>
                <a:ea typeface="Cambria" panose="02040503050406030204" pitchFamily="18" charset="0"/>
                <a:cs typeface="Times New Roman" panose="02020603050405020304" pitchFamily="18" charset="0"/>
              </a:rPr>
              <a:t>For example, if testing the effect of temperature on a chemical reaction, the levels of the factor "temperature" could be 25°C, 50°C, and 75°C.</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406127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2143274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819474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1639579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1814245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118167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8617690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3418835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1556306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20618450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32079415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15553358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29252403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3892827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2524649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20509752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Improves process &amp; product design</a:t>
            </a:r>
            <a:r>
              <a:rPr lang="en-GB" dirty="0"/>
              <a:t> by finding optimal conditions and reducing variability.</a:t>
            </a:r>
          </a:p>
          <a:p>
            <a:r>
              <a:rPr lang="en-GB" b="1" dirty="0"/>
              <a:t>Reduces costs</a:t>
            </a:r>
            <a:r>
              <a:rPr lang="en-GB" dirty="0"/>
              <a:t> by minimizing waste, downtime, and production expenses.</a:t>
            </a:r>
          </a:p>
          <a:p>
            <a:r>
              <a:rPr lang="en-GB" b="1" dirty="0"/>
              <a:t>Enhances understanding</a:t>
            </a:r>
            <a:r>
              <a:rPr lang="en-GB" dirty="0"/>
              <a:t> of complex systems and input–output relationships.</a:t>
            </a:r>
          </a:p>
          <a:p>
            <a:r>
              <a:rPr lang="en-GB" b="1" dirty="0"/>
              <a:t>Saves resources</a:t>
            </a:r>
            <a:r>
              <a:rPr lang="en-GB" dirty="0"/>
              <a:t> (time, money, materials) by reducing required trials (e.g., Taguchi Method).</a:t>
            </a:r>
          </a:p>
          <a:p>
            <a:r>
              <a:rPr lang="en-GB" b="1" dirty="0"/>
              <a:t>Improves problem-solving</a:t>
            </a:r>
            <a:r>
              <a:rPr lang="en-GB" dirty="0"/>
              <a:t> through systematic analysis.</a:t>
            </a:r>
          </a:p>
          <a:p>
            <a:r>
              <a:rPr lang="en-GB" b="1" dirty="0"/>
              <a:t>Supports better decisions</a:t>
            </a:r>
            <a:r>
              <a:rPr lang="en-GB" dirty="0"/>
              <a:t> with data-driven insights.</a:t>
            </a:r>
          </a:p>
          <a:p>
            <a:r>
              <a:rPr lang="en-GB" b="1" dirty="0"/>
              <a:t>Encourages innovation</a:t>
            </a:r>
            <a:r>
              <a:rPr lang="en-GB" dirty="0"/>
              <a:t> in products and processes.</a:t>
            </a:r>
          </a:p>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3279840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slideLayout" Target="../slideLayouts/slideLayout23.xml"/><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slideLayout" Target="../slideLayouts/slideLayout22.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microsoft.com/office/2007/relationships/hdphoto" Target="../media/hdphoto2.wdp"/><Relationship Id="rId5" Type="http://schemas.openxmlformats.org/officeDocument/2006/relationships/image" Target="../media/image20.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2.png"/><Relationship Id="rId1" Type="http://schemas.openxmlformats.org/officeDocument/2006/relationships/slideLayout" Target="../slideLayouts/slideLayout8.xml"/><Relationship Id="rId4" Type="http://schemas.microsoft.com/office/2007/relationships/hdphoto" Target="../media/hdphoto4.wdp"/></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31.gif"/><Relationship Id="rId2" Type="http://schemas.openxmlformats.org/officeDocument/2006/relationships/image" Target="../media/image30.png"/><Relationship Id="rId1" Type="http://schemas.openxmlformats.org/officeDocument/2006/relationships/slideLayout" Target="../slideLayouts/slideLayout8.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249754" y="226044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6000" b="1" dirty="0">
                <a:latin typeface="Book Antiqua" panose="02040602050305030304" pitchFamily="18" charset="0"/>
                <a:ea typeface="Cambria" panose="02040503050406030204" pitchFamily="18" charset="0"/>
                <a:cs typeface="Arial"/>
              </a:rPr>
              <a:t>Fundamentals of </a:t>
            </a:r>
          </a:p>
          <a:p>
            <a:pPr algn="ctr"/>
            <a:r>
              <a:rPr lang="en-GB" sz="6000" b="1" dirty="0">
                <a:latin typeface="Book Antiqua" panose="02040602050305030304" pitchFamily="18" charset="0"/>
                <a:ea typeface="Cambria" panose="02040503050406030204" pitchFamily="18" charset="0"/>
                <a:cs typeface="Arial"/>
              </a:rPr>
              <a:t>Design Of Experiments</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8355531" y="50820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i="1" dirty="0">
                <a:latin typeface="Cambria" panose="02040503050406030204" pitchFamily="18" charset="0"/>
                <a:ea typeface="Cambria" panose="02040503050406030204" pitchFamily="18" charset="0"/>
              </a:rPr>
              <a:t>Lecture By,</a:t>
            </a:r>
          </a:p>
          <a:p>
            <a:r>
              <a:rPr lang="en-GB" sz="1000" i="1" dirty="0">
                <a:latin typeface="Cambria" panose="02040503050406030204" pitchFamily="18" charset="0"/>
                <a:ea typeface="Cambria" panose="02040503050406030204" pitchFamily="18" charset="0"/>
              </a:rPr>
              <a:t>                    Mrs. Jenifer Prince Devaraj,</a:t>
            </a:r>
          </a:p>
          <a:p>
            <a:r>
              <a:rPr lang="en-GB" sz="1000" i="1" dirty="0">
                <a:latin typeface="Cambria" panose="02040503050406030204" pitchFamily="18" charset="0"/>
                <a:ea typeface="Cambria" panose="02040503050406030204" pitchFamily="18" charset="0"/>
              </a:rPr>
              <a:t>                    Lecturer - Embedded Electronics,</a:t>
            </a:r>
          </a:p>
          <a:p>
            <a:r>
              <a:rPr lang="en-GB" sz="1000" i="1" dirty="0">
                <a:latin typeface="Cambria" panose="02040503050406030204" pitchFamily="18" charset="0"/>
                <a:ea typeface="Cambria" panose="02040503050406030204" pitchFamily="18" charset="0"/>
              </a:rPr>
              <a:t>                    Faculty of Applied Computing,</a:t>
            </a:r>
          </a:p>
          <a:p>
            <a:r>
              <a:rPr lang="en-GB" sz="1000" i="1" dirty="0">
                <a:latin typeface="Cambria" panose="02040503050406030204" pitchFamily="18" charset="0"/>
                <a:ea typeface="Cambria" panose="02040503050406030204" pitchFamily="18" charset="0"/>
              </a:rPr>
              <a:t>	UWTSD</a:t>
            </a:r>
          </a:p>
          <a:p>
            <a:r>
              <a:rPr lang="en-GB" sz="1000" i="1" dirty="0">
                <a:latin typeface="Cambria" panose="02040503050406030204" pitchFamily="18" charset="0"/>
                <a:ea typeface="Cambria" panose="02040503050406030204" pitchFamily="18" charset="0"/>
              </a:rPr>
              <a:t>	</a:t>
            </a:r>
            <a:r>
              <a:rPr lang="en-GB" sz="1000" i="1" dirty="0" err="1">
                <a:latin typeface="Cambria" panose="02040503050406030204" pitchFamily="18" charset="0"/>
                <a:ea typeface="Cambria" panose="02040503050406030204" pitchFamily="18" charset="0"/>
              </a:rPr>
              <a:t>Email:j.prince-devaraj@uwtsd.ac.uk</a:t>
            </a:r>
            <a:endParaRPr lang="en-GB" sz="1000" i="1" dirty="0">
              <a:latin typeface="Cambria" panose="02040503050406030204" pitchFamily="18" charset="0"/>
              <a:ea typeface="Cambria" panose="02040503050406030204" pitchFamily="18" charset="0"/>
            </a:endParaRPr>
          </a:p>
          <a:p>
            <a:endParaRPr lang="en-GB" sz="1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45201" y="1536130"/>
            <a:ext cx="6956425" cy="4174412"/>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Historical Development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Ronald A. Fisher (1890-1962):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Fisher, a British statistician, is often regarded as the father of modern experimental design. </a:t>
            </a:r>
          </a:p>
          <a:p>
            <a:pPr marL="342900" indent="-342900" algn="just">
              <a:lnSpc>
                <a:spcPct val="150000"/>
              </a:lnSpc>
              <a:spcAft>
                <a:spcPts val="1000"/>
              </a:spcAft>
              <a:buFont typeface="Arial" panose="020B0604020202020204" pitchFamily="34" charset="0"/>
              <a:buChar char="•"/>
            </a:pPr>
            <a:r>
              <a:rPr lang="en-GB" sz="2300" dirty="0">
                <a:effectLst/>
                <a:latin typeface="Book Antiqua" panose="02040602050305030304" pitchFamily="18" charset="0"/>
                <a:ea typeface="Cambria" panose="02040503050406030204" pitchFamily="18" charset="0"/>
                <a:cs typeface="Times New Roman" panose="02020603050405020304" pitchFamily="18" charset="0"/>
              </a:rPr>
              <a:t>His work on statistical methods, including the analysis of variance </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(ANOVA),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revolutionized the field of DOE.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descr="A person wearing glasses and a suit&#10;&#10;Description automatically generated">
            <a:extLst>
              <a:ext uri="{FF2B5EF4-FFF2-40B4-BE49-F238E27FC236}">
                <a16:creationId xmlns:a16="http://schemas.microsoft.com/office/drawing/2014/main" id="{961D778A-631C-16CA-255C-FC20165E582C}"/>
              </a:ext>
            </a:extLst>
          </p:cNvPr>
          <p:cNvPicPr>
            <a:picLocks noChangeAspect="1"/>
          </p:cNvPicPr>
          <p:nvPr/>
        </p:nvPicPr>
        <p:blipFill>
          <a:blip r:embed="rId3"/>
          <a:stretch>
            <a:fillRect/>
          </a:stretch>
        </p:blipFill>
        <p:spPr>
          <a:xfrm>
            <a:off x="8143401" y="1801204"/>
            <a:ext cx="2603046" cy="3644264"/>
          </a:xfrm>
          <a:prstGeom prst="rect">
            <a:avLst/>
          </a:prstGeom>
        </p:spPr>
      </p:pic>
      <p:sp>
        <p:nvSpPr>
          <p:cNvPr id="8" name="TextBox 7">
            <a:extLst>
              <a:ext uri="{FF2B5EF4-FFF2-40B4-BE49-F238E27FC236}">
                <a16:creationId xmlns:a16="http://schemas.microsoft.com/office/drawing/2014/main" id="{01CE423E-58C7-056C-658B-8074EC510AB8}"/>
              </a:ext>
            </a:extLst>
          </p:cNvPr>
          <p:cNvSpPr txBox="1"/>
          <p:nvPr/>
        </p:nvSpPr>
        <p:spPr>
          <a:xfrm>
            <a:off x="8316685" y="5497286"/>
            <a:ext cx="2993572" cy="276999"/>
          </a:xfrm>
          <a:prstGeom prst="rect">
            <a:avLst/>
          </a:prstGeom>
          <a:noFill/>
        </p:spPr>
        <p:txBody>
          <a:bodyPr wrap="square" rtlCol="0">
            <a:spAutoFit/>
          </a:bodyPr>
          <a:lstStyle/>
          <a:p>
            <a:r>
              <a:rPr lang="en-GB" sz="1200" dirty="0"/>
              <a:t>Image source: Wikipedia</a:t>
            </a:r>
          </a:p>
        </p:txBody>
      </p:sp>
    </p:spTree>
    <p:extLst>
      <p:ext uri="{BB962C8B-B14F-4D97-AF65-F5344CB8AC3E}">
        <p14:creationId xmlns:p14="http://schemas.microsoft.com/office/powerpoint/2010/main" val="1324296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614589" y="1350311"/>
            <a:ext cx="10918825" cy="4832776"/>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Components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Factors, Levels and Responses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are the basic components of DOE.</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Factors:</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factors refer to the variables that are deliberately changed or controlled by the experimenter. These are the inputs or </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independent variables</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 that are believed to influence the outcome of the experiment.</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Levels: </a:t>
            </a:r>
            <a:r>
              <a:rPr lang="en-GB" sz="2300" dirty="0">
                <a:latin typeface="Book Antiqua" panose="02040602050305030304" pitchFamily="18" charset="0"/>
                <a:ea typeface="Cambria" panose="02040503050406030204" pitchFamily="18" charset="0"/>
                <a:cs typeface="Times New Roman" panose="02020603050405020304" pitchFamily="18" charset="0"/>
              </a:rPr>
              <a:t>Each factor can have different settings or values known as levels. Levels represent the different conditions or treatments applied to a factor during the experiment. </a:t>
            </a:r>
            <a:endParaRPr lang="en-GB" sz="23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4235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4012" y="1273772"/>
            <a:ext cx="10694101" cy="430265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Components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Factors, Levels and Responses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are the basic Principles of DOE.</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Responses: </a:t>
            </a:r>
            <a:r>
              <a:rPr lang="en-GB" sz="2300" dirty="0">
                <a:latin typeface="Book Antiqua" panose="02040602050305030304" pitchFamily="18" charset="0"/>
                <a:ea typeface="Cambria" panose="02040503050406030204" pitchFamily="18" charset="0"/>
                <a:cs typeface="Times New Roman" panose="02020603050405020304" pitchFamily="18" charset="0"/>
              </a:rPr>
              <a:t>Responses are the outcomes or </a:t>
            </a:r>
            <a:r>
              <a:rPr lang="en-GB" sz="2300" b="1" dirty="0">
                <a:latin typeface="Book Antiqua" panose="02040602050305030304" pitchFamily="18" charset="0"/>
                <a:ea typeface="Cambria" panose="02040503050406030204" pitchFamily="18" charset="0"/>
                <a:cs typeface="Times New Roman" panose="02020603050405020304" pitchFamily="18" charset="0"/>
              </a:rPr>
              <a:t>dependent variables </a:t>
            </a:r>
            <a:r>
              <a:rPr lang="en-GB" sz="2300" dirty="0">
                <a:latin typeface="Book Antiqua" panose="02040602050305030304" pitchFamily="18" charset="0"/>
                <a:ea typeface="Cambria" panose="02040503050406030204" pitchFamily="18" charset="0"/>
                <a:cs typeface="Times New Roman" panose="02020603050405020304" pitchFamily="18" charset="0"/>
              </a:rPr>
              <a:t>that are measured and observed in the experiment. These variables are influenced by changes in the factors and their levels. </a:t>
            </a:r>
          </a:p>
          <a:p>
            <a:pPr marL="800100" lvl="1" indent="-342900" algn="just">
              <a:lnSpc>
                <a:spcPct val="150000"/>
              </a:lnSpc>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Responses can include quantitative measurements (such as temperature, or time) or qualitative assessments (such as customer satisfaction ratings).</a:t>
            </a:r>
            <a:endParaRPr lang="en-GB" sz="23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320033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4013" y="1273772"/>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Consider the table below </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A47ED17C-BC96-C25A-91C2-8D17FDFD2598}"/>
              </a:ext>
            </a:extLst>
          </p:cNvPr>
          <p:cNvPicPr>
            <a:picLocks noChangeAspect="1"/>
          </p:cNvPicPr>
          <p:nvPr/>
        </p:nvPicPr>
        <p:blipFill>
          <a:blip r:embed="rId3">
            <a:duotone>
              <a:prstClr val="black"/>
              <a:srgbClr val="D9C3A5">
                <a:tint val="50000"/>
                <a:satMod val="180000"/>
              </a:srgbClr>
            </a:duotone>
          </a:blip>
          <a:stretch>
            <a:fillRect/>
          </a:stretch>
        </p:blipFill>
        <p:spPr>
          <a:xfrm>
            <a:off x="1143299" y="2206409"/>
            <a:ext cx="9622306" cy="3612005"/>
          </a:xfrm>
          <a:prstGeom prst="rect">
            <a:avLst/>
          </a:prstGeom>
        </p:spPr>
      </p:pic>
    </p:spTree>
    <p:extLst>
      <p:ext uri="{BB962C8B-B14F-4D97-AF65-F5344CB8AC3E}">
        <p14:creationId xmlns:p14="http://schemas.microsoft.com/office/powerpoint/2010/main" val="3179573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81204" y="1618290"/>
            <a:ext cx="11910796" cy="5232266"/>
          </a:xfrm>
          <a:prstGeom prst="rect">
            <a:avLst/>
          </a:prstGeom>
          <a:noFill/>
        </p:spPr>
        <p:txBody>
          <a:bodyPr wrap="square">
            <a:spAutoFit/>
          </a:bodyPr>
          <a:lstStyle/>
          <a:p>
            <a:pPr algn="just">
              <a:lnSpc>
                <a:spcPct val="150000"/>
              </a:lnSpc>
              <a:spcAft>
                <a:spcPts val="1000"/>
              </a:spcAft>
            </a:pPr>
            <a:r>
              <a:rPr lang="en-GB" sz="2600" b="1" dirty="0">
                <a:effectLst/>
                <a:latin typeface="Book Antiqua" panose="02040602050305030304" pitchFamily="18" charset="0"/>
                <a:ea typeface="Cambria" panose="02040503050406030204" pitchFamily="18" charset="0"/>
                <a:cs typeface="Arial" panose="020B0604020202020204" pitchFamily="34" charset="0"/>
              </a:rPr>
              <a:t>Factors and Levels:</a:t>
            </a:r>
          </a:p>
          <a:p>
            <a:pPr algn="just">
              <a:lnSpc>
                <a:spcPct val="150000"/>
              </a:lnSpc>
              <a:spcAft>
                <a:spcPts val="1000"/>
              </a:spcAft>
            </a:pPr>
            <a:endParaRPr lang="en-GB" sz="23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rPr>
              <a:t>Factor 1: (</a:t>
            </a:r>
            <a:r>
              <a:rPr lang="en-GB" b="1" dirty="0">
                <a:solidFill>
                  <a:schemeClr val="accent1"/>
                </a:solidFill>
                <a:latin typeface="Book Antiqua" panose="02040602050305030304" pitchFamily="18" charset="0"/>
                <a:ea typeface="Cambria" panose="02040503050406030204" pitchFamily="18" charset="0"/>
                <a:cs typeface="Arial" panose="020B0604020202020204" pitchFamily="34" charset="0"/>
              </a:rPr>
              <a:t>Material)</a:t>
            </a:r>
            <a:endParaRPr lang="en-GB" b="1" dirty="0">
              <a:solidFill>
                <a:schemeClr val="accent1"/>
              </a:solidFill>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b="1" dirty="0">
                <a:solidFill>
                  <a:schemeClr val="accent6"/>
                </a:solidFill>
                <a:effectLst/>
                <a:latin typeface="Book Antiqua" panose="02040602050305030304" pitchFamily="18" charset="0"/>
                <a:ea typeface="Cambria" panose="02040503050406030204" pitchFamily="18" charset="0"/>
                <a:cs typeface="Arial" panose="020B0604020202020204" pitchFamily="34" charset="0"/>
              </a:rPr>
              <a:t>Material Type Levels: </a:t>
            </a:r>
            <a:r>
              <a:rPr lang="en-GB" dirty="0">
                <a:effectLst/>
                <a:latin typeface="Book Antiqua" panose="02040602050305030304" pitchFamily="18" charset="0"/>
                <a:ea typeface="Cambria" panose="02040503050406030204" pitchFamily="18" charset="0"/>
                <a:cs typeface="Arial" panose="020B0604020202020204" pitchFamily="34" charset="0"/>
              </a:rPr>
              <a:t>There are three types of materials tested (denoted as Type 1, Type 2, and Type 3).</a:t>
            </a:r>
          </a:p>
          <a:p>
            <a:pPr algn="just">
              <a:lnSpc>
                <a:spcPct val="150000"/>
              </a:lnSpc>
              <a:spcAft>
                <a:spcPts val="1000"/>
              </a:spcAft>
            </a:pPr>
            <a:r>
              <a:rPr lang="en-GB"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rPr>
              <a:t>Factor 2: (Temperature)</a:t>
            </a:r>
          </a:p>
          <a:p>
            <a:pPr algn="just">
              <a:lnSpc>
                <a:spcPct val="150000"/>
              </a:lnSpc>
              <a:spcAft>
                <a:spcPts val="1000"/>
              </a:spcAft>
            </a:pPr>
            <a:r>
              <a:rPr lang="en-GB" b="1" dirty="0">
                <a:solidFill>
                  <a:schemeClr val="accent6"/>
                </a:solidFill>
                <a:effectLst/>
                <a:latin typeface="Book Antiqua" panose="02040602050305030304" pitchFamily="18" charset="0"/>
                <a:ea typeface="Cambria" panose="02040503050406030204" pitchFamily="18" charset="0"/>
                <a:cs typeface="Arial" panose="020B0604020202020204" pitchFamily="34" charset="0"/>
              </a:rPr>
              <a:t>Temperature Levels: </a:t>
            </a:r>
            <a:r>
              <a:rPr lang="en-GB" dirty="0">
                <a:effectLst/>
                <a:latin typeface="Book Antiqua" panose="02040602050305030304" pitchFamily="18" charset="0"/>
                <a:ea typeface="Cambria" panose="02040503050406030204" pitchFamily="18" charset="0"/>
                <a:cs typeface="Arial" panose="020B0604020202020204" pitchFamily="34" charset="0"/>
              </a:rPr>
              <a:t>The experiment measures battery life at three different temperatures: 15°F, 70°F, and 125°F.</a:t>
            </a:r>
          </a:p>
          <a:p>
            <a:pPr algn="just">
              <a:lnSpc>
                <a:spcPct val="150000"/>
              </a:lnSpc>
              <a:spcAft>
                <a:spcPts val="1000"/>
              </a:spcAft>
            </a:pPr>
            <a:endParaRPr lang="en-GB"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p:txBody>
      </p:sp>
      <p:pic>
        <p:nvPicPr>
          <p:cNvPr id="8" name="Picture 7">
            <a:extLst>
              <a:ext uri="{FF2B5EF4-FFF2-40B4-BE49-F238E27FC236}">
                <a16:creationId xmlns:a16="http://schemas.microsoft.com/office/drawing/2014/main" id="{E6022C9C-4169-A400-A1FD-AC6258E7034E}"/>
              </a:ext>
            </a:extLst>
          </p:cNvPr>
          <p:cNvPicPr>
            <a:picLocks noChangeAspect="1"/>
          </p:cNvPicPr>
          <p:nvPr/>
        </p:nvPicPr>
        <p:blipFill>
          <a:blip r:embed="rId3"/>
          <a:stretch>
            <a:fillRect/>
          </a:stretch>
        </p:blipFill>
        <p:spPr>
          <a:xfrm>
            <a:off x="3916810" y="1999621"/>
            <a:ext cx="4898557" cy="1891269"/>
          </a:xfrm>
          <a:prstGeom prst="rect">
            <a:avLst/>
          </a:prstGeom>
        </p:spPr>
      </p:pic>
    </p:spTree>
    <p:extLst>
      <p:ext uri="{BB962C8B-B14F-4D97-AF65-F5344CB8AC3E}">
        <p14:creationId xmlns:p14="http://schemas.microsoft.com/office/powerpoint/2010/main" val="1815317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22368" y="1863219"/>
            <a:ext cx="11508025" cy="4307526"/>
          </a:xfrm>
          <a:prstGeom prst="rect">
            <a:avLst/>
          </a:prstGeom>
          <a:noFill/>
        </p:spPr>
        <p:txBody>
          <a:bodyPr wrap="square">
            <a:spAutoFit/>
          </a:bodyPr>
          <a:lstStyle/>
          <a:p>
            <a:pPr algn="just">
              <a:lnSpc>
                <a:spcPct val="150000"/>
              </a:lnSpc>
              <a:spcAft>
                <a:spcPts val="1000"/>
              </a:spcAft>
            </a:pPr>
            <a:r>
              <a:rPr lang="en-GB" sz="2600" b="1" dirty="0">
                <a:solidFill>
                  <a:srgbClr val="FFC000"/>
                </a:solidFill>
                <a:effectLst/>
                <a:latin typeface="Book Antiqua" panose="02040602050305030304" pitchFamily="18" charset="0"/>
                <a:ea typeface="Cambria" panose="02040503050406030204" pitchFamily="18" charset="0"/>
                <a:cs typeface="Arial" panose="020B0604020202020204" pitchFamily="34" charset="0"/>
              </a:rPr>
              <a:t>Responses :</a:t>
            </a:r>
          </a:p>
          <a:p>
            <a:pPr algn="just">
              <a:lnSpc>
                <a:spcPct val="150000"/>
              </a:lnSpc>
              <a:spcAft>
                <a:spcPts val="1000"/>
              </a:spcAft>
            </a:pPr>
            <a:endParaRPr lang="en-GB" sz="23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a:p>
            <a:pPr marL="285750" indent="-28575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The response variable is Battery Life (in hours) under each combination of material type and temperature.</a:t>
            </a:r>
          </a:p>
        </p:txBody>
      </p:sp>
      <p:pic>
        <p:nvPicPr>
          <p:cNvPr id="13" name="Picture 12">
            <a:extLst>
              <a:ext uri="{FF2B5EF4-FFF2-40B4-BE49-F238E27FC236}">
                <a16:creationId xmlns:a16="http://schemas.microsoft.com/office/drawing/2014/main" id="{F0B07D81-1258-3C48-E157-7871A5146BE3}"/>
              </a:ext>
            </a:extLst>
          </p:cNvPr>
          <p:cNvPicPr>
            <a:picLocks noChangeAspect="1"/>
          </p:cNvPicPr>
          <p:nvPr/>
        </p:nvPicPr>
        <p:blipFill>
          <a:blip r:embed="rId3"/>
          <a:stretch>
            <a:fillRect/>
          </a:stretch>
        </p:blipFill>
        <p:spPr>
          <a:xfrm>
            <a:off x="2388506" y="2520170"/>
            <a:ext cx="6447225" cy="2459913"/>
          </a:xfrm>
          <a:prstGeom prst="rect">
            <a:avLst/>
          </a:prstGeom>
        </p:spPr>
      </p:pic>
      <p:sp>
        <p:nvSpPr>
          <p:cNvPr id="4" name="Rectangle: Rounded Corners 3">
            <a:extLst>
              <a:ext uri="{FF2B5EF4-FFF2-40B4-BE49-F238E27FC236}">
                <a16:creationId xmlns:a16="http://schemas.microsoft.com/office/drawing/2014/main" id="{6DF569B5-40F6-CD04-AEBA-CD53969963E5}"/>
              </a:ext>
            </a:extLst>
          </p:cNvPr>
          <p:cNvSpPr/>
          <p:nvPr/>
        </p:nvSpPr>
        <p:spPr>
          <a:xfrm>
            <a:off x="3332763" y="3240429"/>
            <a:ext cx="5526474" cy="1556657"/>
          </a:xfrm>
          <a:prstGeom prst="roundRect">
            <a:avLst/>
          </a:prstGeom>
          <a:solidFill>
            <a:schemeClr val="accent4">
              <a:lumMod val="40000"/>
              <a:lumOff val="60000"/>
              <a:alpha val="30196"/>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2940202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341987" y="1716262"/>
            <a:ext cx="11508025" cy="4801379"/>
          </a:xfrm>
          <a:prstGeom prst="rect">
            <a:avLst/>
          </a:prstGeom>
          <a:noFill/>
        </p:spPr>
        <p:txBody>
          <a:bodyPr wrap="square">
            <a:spAutoFit/>
          </a:bodyPr>
          <a:lstStyle/>
          <a:p>
            <a:pPr algn="just">
              <a:lnSpc>
                <a:spcPct val="150000"/>
              </a:lnSpc>
              <a:spcAft>
                <a:spcPts val="1000"/>
              </a:spcAft>
            </a:pPr>
            <a:r>
              <a:rPr lang="en-GB" sz="2600" b="1" dirty="0">
                <a:latin typeface="Book Antiqua" panose="02040602050305030304" pitchFamily="18" charset="0"/>
                <a:ea typeface="Cambria" panose="02040503050406030204" pitchFamily="18" charset="0"/>
                <a:cs typeface="Arial" panose="020B0604020202020204" pitchFamily="34" charset="0"/>
              </a:rPr>
              <a:t>Data Analysis:</a:t>
            </a:r>
            <a:endParaRPr lang="en-GB" sz="26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Each element in the data matrix represents the battery life (in hours) for a specific material type at a given temperature.</a:t>
            </a:r>
          </a:p>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data provided can be organized in a 3x3 matrix (3 material types × 3 temperatures).</a:t>
            </a: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878764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341988" y="1716262"/>
            <a:ext cx="11478306" cy="2294154"/>
          </a:xfrm>
          <a:prstGeom prst="rect">
            <a:avLst/>
          </a:prstGeom>
          <a:noFill/>
        </p:spPr>
        <p:txBody>
          <a:bodyPr wrap="square">
            <a:spAutoFit/>
          </a:bodyPr>
          <a:lstStyle/>
          <a:p>
            <a:pPr algn="just">
              <a:lnSpc>
                <a:spcPct val="150000"/>
              </a:lnSpc>
              <a:spcAft>
                <a:spcPts val="1000"/>
              </a:spcAft>
            </a:pPr>
            <a:r>
              <a:rPr lang="en-GB" sz="2600" b="1" dirty="0">
                <a:latin typeface="Book Antiqua" panose="02040602050305030304" pitchFamily="18" charset="0"/>
                <a:ea typeface="Cambria" panose="02040503050406030204" pitchFamily="18" charset="0"/>
                <a:cs typeface="Arial" panose="020B0604020202020204" pitchFamily="34" charset="0"/>
              </a:rPr>
              <a:t>Data Analysis:</a:t>
            </a:r>
            <a:endParaRPr lang="en-GB" sz="26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In this example, t</a:t>
            </a:r>
            <a:r>
              <a:rPr lang="en-GB" sz="2200" dirty="0">
                <a:effectLst/>
                <a:latin typeface="Book Antiqua" panose="02040602050305030304" pitchFamily="18" charset="0"/>
                <a:ea typeface="Cambria" panose="02040503050406030204" pitchFamily="18" charset="0"/>
                <a:cs typeface="Arial" panose="020B0604020202020204" pitchFamily="34" charset="0"/>
              </a:rPr>
              <a:t>he data provided is organised in a 3x3 matrix (3 material types × 3 temperatures) which gives 9 combinations and 4 response in each combination provides 36 responses.</a:t>
            </a:r>
          </a:p>
        </p:txBody>
      </p:sp>
      <p:pic>
        <p:nvPicPr>
          <p:cNvPr id="14" name="Picture 13">
            <a:extLst>
              <a:ext uri="{FF2B5EF4-FFF2-40B4-BE49-F238E27FC236}">
                <a16:creationId xmlns:a16="http://schemas.microsoft.com/office/drawing/2014/main" id="{C528C9A4-5048-CA08-2222-1281347EB2CD}"/>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109754" y="3945075"/>
            <a:ext cx="3664986" cy="1793281"/>
          </a:xfrm>
          <a:prstGeom prst="rect">
            <a:avLst/>
          </a:prstGeom>
        </p:spPr>
      </p:pic>
      <p:pic>
        <p:nvPicPr>
          <p:cNvPr id="16" name="Picture 15">
            <a:extLst>
              <a:ext uri="{FF2B5EF4-FFF2-40B4-BE49-F238E27FC236}">
                <a16:creationId xmlns:a16="http://schemas.microsoft.com/office/drawing/2014/main" id="{51DFE0DC-DE4A-ED96-1FA7-60810BDEBC36}"/>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8800"/>
                    </a14:imgEffect>
                  </a14:imgLayer>
                </a14:imgProps>
              </a:ext>
            </a:extLst>
          </a:blip>
          <a:stretch>
            <a:fillRect/>
          </a:stretch>
        </p:blipFill>
        <p:spPr>
          <a:xfrm>
            <a:off x="4069244" y="3972318"/>
            <a:ext cx="3829762" cy="1839151"/>
          </a:xfrm>
          <a:prstGeom prst="rect">
            <a:avLst/>
          </a:prstGeom>
        </p:spPr>
      </p:pic>
      <p:pic>
        <p:nvPicPr>
          <p:cNvPr id="18" name="Picture 17">
            <a:extLst>
              <a:ext uri="{FF2B5EF4-FFF2-40B4-BE49-F238E27FC236}">
                <a16:creationId xmlns:a16="http://schemas.microsoft.com/office/drawing/2014/main" id="{81BAE01F-F0F1-5B12-83DA-7E42676418EE}"/>
              </a:ext>
            </a:extLst>
          </p:cNvPr>
          <p:cNvPicPr>
            <a:picLocks noChangeAspect="1"/>
          </p:cNvPicPr>
          <p:nvPr/>
        </p:nvPicPr>
        <p:blipFill>
          <a:blip r:embed="rId7">
            <a:duotone>
              <a:prstClr val="black"/>
              <a:srgbClr val="D9C3A5">
                <a:tint val="50000"/>
                <a:satMod val="180000"/>
              </a:srgbClr>
            </a:duotone>
          </a:blip>
          <a:stretch>
            <a:fillRect/>
          </a:stretch>
        </p:blipFill>
        <p:spPr>
          <a:xfrm>
            <a:off x="8193510" y="4068599"/>
            <a:ext cx="3829762" cy="1646587"/>
          </a:xfrm>
          <a:prstGeom prst="rect">
            <a:avLst/>
          </a:prstGeom>
        </p:spPr>
      </p:pic>
    </p:spTree>
    <p:extLst>
      <p:ext uri="{BB962C8B-B14F-4D97-AF65-F5344CB8AC3E}">
        <p14:creationId xmlns:p14="http://schemas.microsoft.com/office/powerpoint/2010/main" val="3288676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484571" y="1507638"/>
            <a:ext cx="9583758" cy="563353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Randomisation : </a:t>
            </a:r>
          </a:p>
          <a:p>
            <a:pPr marL="719138" indent="-360363"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Randomization means how the experimental material is allocated to the units and how to repeat the run of the experiment both in a random manner. </a:t>
            </a:r>
          </a:p>
          <a:p>
            <a:pPr marL="719138" indent="-360363"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principle is essential for removing any biasness that may occur while the allocation of the material to the units or from the repetitions of the experiment. As statistical methods require the observations to be independently distributed.</a:t>
            </a: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316949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87480" y="1151039"/>
            <a:ext cx="6676808" cy="4504438"/>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Randomisation</a:t>
            </a:r>
          </a:p>
          <a:p>
            <a:pPr marL="342900" indent="-342900" algn="just">
              <a:lnSpc>
                <a:spcPct val="150000"/>
              </a:lnSpc>
              <a:spcAft>
                <a:spcPts val="1000"/>
              </a:spcAft>
              <a:buFont typeface="Arial" panose="020B0604020202020204" pitchFamily="34" charset="0"/>
              <a:buChar char="•"/>
            </a:pPr>
            <a:r>
              <a:rPr lang="en-GB" sz="2000" dirty="0">
                <a:effectLst/>
                <a:latin typeface="Book Antiqua" panose="02040602050305030304" pitchFamily="18" charset="0"/>
                <a:ea typeface="Cambria" panose="02040503050406030204" pitchFamily="18" charset="0"/>
                <a:cs typeface="Arial" panose="020B0604020202020204" pitchFamily="34" charset="0"/>
              </a:rPr>
              <a:t>In the battery design experiment, randomisation would mean that the order in which the different combinations of plate materials and temperatures are tested is randomly determined. </a:t>
            </a:r>
          </a:p>
          <a:p>
            <a:pPr marL="342900" indent="-342900" algn="just">
              <a:lnSpc>
                <a:spcPct val="150000"/>
              </a:lnSpc>
              <a:spcAft>
                <a:spcPts val="1000"/>
              </a:spcAft>
              <a:buFont typeface="Arial" panose="020B0604020202020204" pitchFamily="34" charset="0"/>
              <a:buChar char="•"/>
            </a:pPr>
            <a:r>
              <a:rPr lang="en-GB" sz="2000" dirty="0">
                <a:effectLst/>
                <a:latin typeface="Book Antiqua" panose="02040602050305030304" pitchFamily="18" charset="0"/>
                <a:ea typeface="Cambria" panose="02040503050406030204" pitchFamily="18" charset="0"/>
                <a:cs typeface="Arial" panose="020B0604020202020204" pitchFamily="34" charset="0"/>
              </a:rPr>
              <a:t>For instance, if there are batteries made of Material 1, Material 2, and Material 3, tested at 15°F, 70°F, and 125°F, the specific sequence in which these combinations are tested should be random.</a:t>
            </a:r>
          </a:p>
        </p:txBody>
      </p:sp>
      <p:pic>
        <p:nvPicPr>
          <p:cNvPr id="4" name="Picture 3">
            <a:extLst>
              <a:ext uri="{FF2B5EF4-FFF2-40B4-BE49-F238E27FC236}">
                <a16:creationId xmlns:a16="http://schemas.microsoft.com/office/drawing/2014/main" id="{938BE5DA-A51F-ADDA-7A83-0795C52404BF}"/>
              </a:ext>
            </a:extLst>
          </p:cNvPr>
          <p:cNvPicPr>
            <a:picLocks noChangeAspect="1"/>
          </p:cNvPicPr>
          <p:nvPr/>
        </p:nvPicPr>
        <p:blipFill>
          <a:blip r:embed="rId3"/>
          <a:stretch>
            <a:fillRect/>
          </a:stretch>
        </p:blipFill>
        <p:spPr>
          <a:xfrm>
            <a:off x="7026690" y="2163505"/>
            <a:ext cx="4765457" cy="2255148"/>
          </a:xfrm>
          <a:prstGeom prst="rect">
            <a:avLst/>
          </a:prstGeom>
        </p:spPr>
      </p:pic>
      <p:sp>
        <p:nvSpPr>
          <p:cNvPr id="8" name="Rectangle: Rounded Corners 7">
            <a:extLst>
              <a:ext uri="{FF2B5EF4-FFF2-40B4-BE49-F238E27FC236}">
                <a16:creationId xmlns:a16="http://schemas.microsoft.com/office/drawing/2014/main" id="{4EE22BE4-6B28-9165-5E1D-00D828E53A3E}"/>
              </a:ext>
            </a:extLst>
          </p:cNvPr>
          <p:cNvSpPr/>
          <p:nvPr/>
        </p:nvSpPr>
        <p:spPr>
          <a:xfrm>
            <a:off x="7735482" y="2998779"/>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771CA4E4-FAF8-164E-68B4-CD773A63B694}"/>
              </a:ext>
            </a:extLst>
          </p:cNvPr>
          <p:cNvSpPr/>
          <p:nvPr/>
        </p:nvSpPr>
        <p:spPr>
          <a:xfrm>
            <a:off x="7735482" y="3429005"/>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4E588393-422E-961D-9DC1-A91D16604187}"/>
              </a:ext>
            </a:extLst>
          </p:cNvPr>
          <p:cNvSpPr/>
          <p:nvPr/>
        </p:nvSpPr>
        <p:spPr>
          <a:xfrm>
            <a:off x="7735482" y="3853493"/>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9EB696B3-0A76-7F4C-9DAB-08050FFDF51E}"/>
              </a:ext>
            </a:extLst>
          </p:cNvPr>
          <p:cNvSpPr/>
          <p:nvPr/>
        </p:nvSpPr>
        <p:spPr>
          <a:xfrm>
            <a:off x="9219983" y="2998832"/>
            <a:ext cx="1192697" cy="369706"/>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D80672B5-5286-2003-30C2-D5AF5AAF8830}"/>
              </a:ext>
            </a:extLst>
          </p:cNvPr>
          <p:cNvSpPr/>
          <p:nvPr/>
        </p:nvSpPr>
        <p:spPr>
          <a:xfrm>
            <a:off x="9226734" y="3429001"/>
            <a:ext cx="1192697" cy="369706"/>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a16="http://schemas.microsoft.com/office/drawing/2014/main" id="{324EE243-FAEF-576D-E555-D3897FD17200}"/>
              </a:ext>
            </a:extLst>
          </p:cNvPr>
          <p:cNvSpPr/>
          <p:nvPr/>
        </p:nvSpPr>
        <p:spPr>
          <a:xfrm>
            <a:off x="9232414" y="3857512"/>
            <a:ext cx="1192697" cy="346353"/>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E34816A5-DC4F-3F1C-4836-5100B56D79D8}"/>
              </a:ext>
            </a:extLst>
          </p:cNvPr>
          <p:cNvSpPr/>
          <p:nvPr/>
        </p:nvSpPr>
        <p:spPr>
          <a:xfrm>
            <a:off x="10674651" y="2964110"/>
            <a:ext cx="1192697" cy="404427"/>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109703C1-84BF-2E6C-8266-8CF3ECC011F0}"/>
              </a:ext>
            </a:extLst>
          </p:cNvPr>
          <p:cNvSpPr/>
          <p:nvPr/>
        </p:nvSpPr>
        <p:spPr>
          <a:xfrm>
            <a:off x="10674650" y="3414618"/>
            <a:ext cx="1192697" cy="360837"/>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C9D3728C-CE19-6192-62DF-717D1BF41B18}"/>
              </a:ext>
            </a:extLst>
          </p:cNvPr>
          <p:cNvSpPr/>
          <p:nvPr/>
        </p:nvSpPr>
        <p:spPr>
          <a:xfrm>
            <a:off x="10685961" y="3858936"/>
            <a:ext cx="1192697" cy="335090"/>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Arrow Connector 17">
            <a:extLst>
              <a:ext uri="{FF2B5EF4-FFF2-40B4-BE49-F238E27FC236}">
                <a16:creationId xmlns:a16="http://schemas.microsoft.com/office/drawing/2014/main" id="{9785961E-5C01-E5D2-E641-C703563874A9}"/>
              </a:ext>
            </a:extLst>
          </p:cNvPr>
          <p:cNvCxnSpPr>
            <a:cxnSpLocks/>
          </p:cNvCxnSpPr>
          <p:nvPr/>
        </p:nvCxnSpPr>
        <p:spPr>
          <a:xfrm>
            <a:off x="8107719" y="3212083"/>
            <a:ext cx="309305" cy="147918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14AFFC2F-7659-902A-38B2-F2A738B77868}"/>
              </a:ext>
            </a:extLst>
          </p:cNvPr>
          <p:cNvSpPr txBox="1"/>
          <p:nvPr/>
        </p:nvSpPr>
        <p:spPr>
          <a:xfrm>
            <a:off x="7603049" y="4888578"/>
            <a:ext cx="2188414" cy="604136"/>
          </a:xfrm>
          <a:prstGeom prst="rect">
            <a:avLst/>
          </a:prstGeom>
          <a:noFill/>
        </p:spPr>
        <p:txBody>
          <a:bodyPr wrap="square" rtlCol="0">
            <a:spAutoFit/>
          </a:bodyPr>
          <a:lstStyle/>
          <a:p>
            <a:r>
              <a:rPr lang="en-GB" sz="1100" b="1" dirty="0"/>
              <a:t>The response implies random assignment, although it is not explicitly shown.</a:t>
            </a:r>
          </a:p>
        </p:txBody>
      </p:sp>
    </p:spTree>
    <p:extLst>
      <p:ext uri="{BB962C8B-B14F-4D97-AF65-F5344CB8AC3E}">
        <p14:creationId xmlns:p14="http://schemas.microsoft.com/office/powerpoint/2010/main" val="740768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611176" y="1583393"/>
            <a:ext cx="9347595" cy="4676088"/>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Replication</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Replication involves </a:t>
            </a:r>
            <a:r>
              <a:rPr lang="en-GB" sz="2200" b="1" dirty="0">
                <a:latin typeface="Book Antiqua" panose="02040602050305030304" pitchFamily="18" charset="0"/>
                <a:ea typeface="Cambria" panose="02040503050406030204" pitchFamily="18" charset="0"/>
                <a:cs typeface="Arial" panose="020B0604020202020204" pitchFamily="34" charset="0"/>
              </a:rPr>
              <a:t>repeating the experimental treatments multiple times</a:t>
            </a:r>
            <a:r>
              <a:rPr lang="en-GB" sz="2200" dirty="0">
                <a:latin typeface="Book Antiqua" panose="02040602050305030304" pitchFamily="18" charset="0"/>
                <a:ea typeface="Cambria" panose="02040503050406030204" pitchFamily="18" charset="0"/>
                <a:cs typeface="Arial" panose="020B0604020202020204" pitchFamily="34" charset="0"/>
              </a:rPr>
              <a:t>. That is, independent repetition of run for each factor combination They are subject to the same sources of variability, independently of each other.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Replication is often found using Mean Squares (MS) in ANOVA</a:t>
            </a:r>
          </a:p>
          <a:p>
            <a:pPr lvl="2"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Example: Total Sum of Squares (SS)</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3290282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22368" y="1238798"/>
            <a:ext cx="11594969" cy="5787418"/>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Replication</a:t>
            </a: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endParaRPr lang="en-GB" sz="2000" dirty="0">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In the battery design experiment, each combination of plate material and temperature is tested multiple times. For example, Material 1 at 15°F might be tested on different batteries, and similarly for other combinations. </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Replication allows for a better estimate of the true effect of the factors on battery life.</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pic>
        <p:nvPicPr>
          <p:cNvPr id="4" name="Picture 3">
            <a:extLst>
              <a:ext uri="{FF2B5EF4-FFF2-40B4-BE49-F238E27FC236}">
                <a16:creationId xmlns:a16="http://schemas.microsoft.com/office/drawing/2014/main" id="{CFC40A23-7AE1-E749-D75A-E3F33D16DC5D}"/>
              </a:ext>
            </a:extLst>
          </p:cNvPr>
          <p:cNvPicPr>
            <a:picLocks noChangeAspect="1"/>
          </p:cNvPicPr>
          <p:nvPr/>
        </p:nvPicPr>
        <p:blipFill>
          <a:blip r:embed="rId3"/>
          <a:stretch>
            <a:fillRect/>
          </a:stretch>
        </p:blipFill>
        <p:spPr>
          <a:xfrm>
            <a:off x="748943" y="1947884"/>
            <a:ext cx="6454945" cy="2638317"/>
          </a:xfrm>
          <a:prstGeom prst="rect">
            <a:avLst/>
          </a:prstGeom>
        </p:spPr>
      </p:pic>
      <p:sp>
        <p:nvSpPr>
          <p:cNvPr id="8" name="Oval 7">
            <a:extLst>
              <a:ext uri="{FF2B5EF4-FFF2-40B4-BE49-F238E27FC236}">
                <a16:creationId xmlns:a16="http://schemas.microsoft.com/office/drawing/2014/main" id="{5CE7B1F6-58A0-36AB-4DA0-3D62BE0F9BB8}"/>
              </a:ext>
            </a:extLst>
          </p:cNvPr>
          <p:cNvSpPr/>
          <p:nvPr/>
        </p:nvSpPr>
        <p:spPr>
          <a:xfrm>
            <a:off x="1827142" y="290089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B1B4498E-FAFE-0AD3-52A8-9EBD89AD2873}"/>
              </a:ext>
            </a:extLst>
          </p:cNvPr>
          <p:cNvSpPr/>
          <p:nvPr/>
        </p:nvSpPr>
        <p:spPr>
          <a:xfrm>
            <a:off x="3780472" y="2900894"/>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850FF2D0-1FCA-53AF-6546-09A131B16378}"/>
              </a:ext>
            </a:extLst>
          </p:cNvPr>
          <p:cNvSpPr/>
          <p:nvPr/>
        </p:nvSpPr>
        <p:spPr>
          <a:xfrm>
            <a:off x="5733802" y="2900893"/>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CA2F8AB7-14BE-FAA4-0B6A-3AC743C6F72F}"/>
              </a:ext>
            </a:extLst>
          </p:cNvPr>
          <p:cNvSpPr/>
          <p:nvPr/>
        </p:nvSpPr>
        <p:spPr>
          <a:xfrm>
            <a:off x="1827142" y="3425892"/>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A212279B-8BF4-9E52-BABF-759C600B4E8E}"/>
              </a:ext>
            </a:extLst>
          </p:cNvPr>
          <p:cNvSpPr/>
          <p:nvPr/>
        </p:nvSpPr>
        <p:spPr>
          <a:xfrm>
            <a:off x="3780472" y="3425891"/>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2C203E20-443E-7302-CA44-CCD661D03246}"/>
              </a:ext>
            </a:extLst>
          </p:cNvPr>
          <p:cNvSpPr/>
          <p:nvPr/>
        </p:nvSpPr>
        <p:spPr>
          <a:xfrm>
            <a:off x="5733802" y="342133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36DF07F3-4982-AF7A-FDD9-1FD314DDBC66}"/>
              </a:ext>
            </a:extLst>
          </p:cNvPr>
          <p:cNvSpPr/>
          <p:nvPr/>
        </p:nvSpPr>
        <p:spPr>
          <a:xfrm>
            <a:off x="1851989" y="387769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BA9BB7A1-DB65-ED86-2A74-CCEFA487AF99}"/>
              </a:ext>
            </a:extLst>
          </p:cNvPr>
          <p:cNvSpPr/>
          <p:nvPr/>
        </p:nvSpPr>
        <p:spPr>
          <a:xfrm>
            <a:off x="3814549" y="3882367"/>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111080B0-D366-C364-770A-09ACFA5A2DAF}"/>
              </a:ext>
            </a:extLst>
          </p:cNvPr>
          <p:cNvSpPr/>
          <p:nvPr/>
        </p:nvSpPr>
        <p:spPr>
          <a:xfrm>
            <a:off x="5733802" y="3899404"/>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BEF6DF6E-0352-D231-5F17-E62A2A857B86}"/>
              </a:ext>
            </a:extLst>
          </p:cNvPr>
          <p:cNvCxnSpPr/>
          <p:nvPr/>
        </p:nvCxnSpPr>
        <p:spPr>
          <a:xfrm flipV="1">
            <a:off x="6204778" y="2278197"/>
            <a:ext cx="2292232" cy="68580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0B71AF4-29D8-F854-9275-230046AAE2AE}"/>
              </a:ext>
            </a:extLst>
          </p:cNvPr>
          <p:cNvCxnSpPr>
            <a:cxnSpLocks/>
          </p:cNvCxnSpPr>
          <p:nvPr/>
        </p:nvCxnSpPr>
        <p:spPr>
          <a:xfrm>
            <a:off x="6957391" y="3549704"/>
            <a:ext cx="1539619" cy="186477"/>
          </a:xfrm>
          <a:prstGeom prst="straightConnector1">
            <a:avLst/>
          </a:prstGeom>
          <a:ln w="28575">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59EE40EB-9DA0-CB49-53BC-5C0B0F963E9E}"/>
              </a:ext>
            </a:extLst>
          </p:cNvPr>
          <p:cNvSpPr txBox="1"/>
          <p:nvPr/>
        </p:nvSpPr>
        <p:spPr>
          <a:xfrm>
            <a:off x="8452323" y="2139697"/>
            <a:ext cx="3029305" cy="276999"/>
          </a:xfrm>
          <a:prstGeom prst="rect">
            <a:avLst/>
          </a:prstGeom>
          <a:noFill/>
        </p:spPr>
        <p:txBody>
          <a:bodyPr wrap="square" rtlCol="0">
            <a:spAutoFit/>
          </a:bodyPr>
          <a:lstStyle/>
          <a:p>
            <a:r>
              <a:rPr lang="en-GB" sz="1200" b="1" dirty="0"/>
              <a:t>Considered as first values</a:t>
            </a:r>
          </a:p>
        </p:txBody>
      </p:sp>
      <p:sp>
        <p:nvSpPr>
          <p:cNvPr id="29" name="TextBox 28">
            <a:extLst>
              <a:ext uri="{FF2B5EF4-FFF2-40B4-BE49-F238E27FC236}">
                <a16:creationId xmlns:a16="http://schemas.microsoft.com/office/drawing/2014/main" id="{7124C9FC-511A-7B44-62E0-622B69720A49}"/>
              </a:ext>
            </a:extLst>
          </p:cNvPr>
          <p:cNvSpPr txBox="1"/>
          <p:nvPr/>
        </p:nvSpPr>
        <p:spPr>
          <a:xfrm>
            <a:off x="8452323" y="3642942"/>
            <a:ext cx="3029305" cy="276999"/>
          </a:xfrm>
          <a:prstGeom prst="rect">
            <a:avLst/>
          </a:prstGeom>
          <a:noFill/>
        </p:spPr>
        <p:txBody>
          <a:bodyPr wrap="square" rtlCol="0">
            <a:spAutoFit/>
          </a:bodyPr>
          <a:lstStyle/>
          <a:p>
            <a:r>
              <a:rPr lang="en-GB" sz="1200" b="1" dirty="0"/>
              <a:t>Considered as replicated values</a:t>
            </a:r>
          </a:p>
        </p:txBody>
      </p:sp>
    </p:spTree>
    <p:extLst>
      <p:ext uri="{BB962C8B-B14F-4D97-AF65-F5344CB8AC3E}">
        <p14:creationId xmlns:p14="http://schemas.microsoft.com/office/powerpoint/2010/main" val="336487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6442" y="1438944"/>
            <a:ext cx="10406744" cy="4166462"/>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Interaction</a:t>
            </a:r>
          </a:p>
          <a:p>
            <a:pPr marL="898525" indent="-360363" algn="just">
              <a:lnSpc>
                <a:spcPct val="150000"/>
              </a:lnSpc>
              <a:spcAft>
                <a:spcPts val="1000"/>
              </a:spcAft>
              <a:buFont typeface="Arial" panose="020B0604020202020204" pitchFamily="34" charset="0"/>
              <a:buChar char="•"/>
            </a:pPr>
            <a:r>
              <a:rPr lang="en-GB" sz="2200" b="1" dirty="0">
                <a:effectLst/>
                <a:latin typeface="Book Antiqua" panose="02040602050305030304" pitchFamily="18" charset="0"/>
                <a:ea typeface="Cambria" panose="02040503050406030204" pitchFamily="18" charset="0"/>
                <a:cs typeface="Arial" panose="020B0604020202020204" pitchFamily="34" charset="0"/>
              </a:rPr>
              <a:t> </a:t>
            </a:r>
            <a:r>
              <a:rPr lang="en-GB" sz="2200" dirty="0">
                <a:effectLst/>
                <a:latin typeface="Book Antiqua" panose="02040602050305030304" pitchFamily="18" charset="0"/>
                <a:ea typeface="Cambria" panose="02040503050406030204" pitchFamily="18" charset="0"/>
                <a:cs typeface="Arial" panose="020B0604020202020204" pitchFamily="34" charset="0"/>
              </a:rPr>
              <a:t>Interaction </a:t>
            </a:r>
            <a:r>
              <a:rPr lang="en-GB" sz="2200" dirty="0">
                <a:latin typeface="Book Antiqua" panose="02040602050305030304" pitchFamily="18" charset="0"/>
                <a:ea typeface="Cambria" panose="02040503050406030204" pitchFamily="18" charset="0"/>
                <a:cs typeface="Arial" panose="020B0604020202020204" pitchFamily="34" charset="0"/>
              </a:rPr>
              <a:t>o</a:t>
            </a:r>
            <a:r>
              <a:rPr lang="en-GB" sz="2200" dirty="0">
                <a:effectLst/>
                <a:latin typeface="Book Antiqua" panose="02040602050305030304" pitchFamily="18" charset="0"/>
                <a:ea typeface="Cambria" panose="02040503050406030204" pitchFamily="18" charset="0"/>
                <a:cs typeface="Arial" panose="020B0604020202020204" pitchFamily="34" charset="0"/>
              </a:rPr>
              <a:t>ccurs when the effect of one factor depends on the level of another factor.</a:t>
            </a:r>
          </a:p>
          <a:p>
            <a:pPr marL="898525" indent="-360363"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Identifying interaction effects is crucial because it helps in understanding the combined influence of multiple factors on the response. </a:t>
            </a:r>
          </a:p>
          <a:p>
            <a:pPr marL="898525" indent="-360363"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Ignoring interactions can lead to incorrect conclusions and suboptimal decisions .</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764407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9871" y="1715943"/>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10" name="TextBox 9">
            <a:extLst>
              <a:ext uri="{FF2B5EF4-FFF2-40B4-BE49-F238E27FC236}">
                <a16:creationId xmlns:a16="http://schemas.microsoft.com/office/drawing/2014/main" id="{2778C8C1-A478-9C8E-F4A7-E841CDF2FAF6}"/>
              </a:ext>
            </a:extLst>
          </p:cNvPr>
          <p:cNvSpPr txBox="1"/>
          <p:nvPr/>
        </p:nvSpPr>
        <p:spPr>
          <a:xfrm>
            <a:off x="130629" y="2834341"/>
            <a:ext cx="4936671" cy="646331"/>
          </a:xfrm>
          <a:prstGeom prst="rect">
            <a:avLst/>
          </a:prstGeom>
          <a:noFill/>
        </p:spPr>
        <p:txBody>
          <a:bodyPr wrap="square" rtlCol="0">
            <a:spAutoFit/>
          </a:bodyPr>
          <a:lstStyle/>
          <a:p>
            <a:r>
              <a:rPr lang="en-GB" dirty="0"/>
              <a:t>Parallel lines indicates Factorial Experiment with no Interaction</a:t>
            </a:r>
          </a:p>
        </p:txBody>
      </p:sp>
      <p:sp>
        <p:nvSpPr>
          <p:cNvPr id="13" name="TextBox 12">
            <a:extLst>
              <a:ext uri="{FF2B5EF4-FFF2-40B4-BE49-F238E27FC236}">
                <a16:creationId xmlns:a16="http://schemas.microsoft.com/office/drawing/2014/main" id="{566CE8D5-6B4B-A928-B0B6-D957C49FA911}"/>
              </a:ext>
            </a:extLst>
          </p:cNvPr>
          <p:cNvSpPr txBox="1"/>
          <p:nvPr/>
        </p:nvSpPr>
        <p:spPr>
          <a:xfrm>
            <a:off x="6838950" y="2782669"/>
            <a:ext cx="4936671" cy="646331"/>
          </a:xfrm>
          <a:prstGeom prst="rect">
            <a:avLst/>
          </a:prstGeom>
          <a:noFill/>
        </p:spPr>
        <p:txBody>
          <a:bodyPr wrap="square" rtlCol="0">
            <a:spAutoFit/>
          </a:bodyPr>
          <a:lstStyle/>
          <a:p>
            <a:r>
              <a:rPr lang="en-GB" dirty="0"/>
              <a:t>Non- Parallel lines indicates Factorial Experiment as significant interaction between Factor A and B</a:t>
            </a:r>
          </a:p>
        </p:txBody>
      </p:sp>
      <p:pic>
        <p:nvPicPr>
          <p:cNvPr id="8" name="Picture 7">
            <a:extLst>
              <a:ext uri="{FF2B5EF4-FFF2-40B4-BE49-F238E27FC236}">
                <a16:creationId xmlns:a16="http://schemas.microsoft.com/office/drawing/2014/main" id="{1718C1AE-74C1-4216-849D-3F4C04783E77}"/>
              </a:ext>
            </a:extLst>
          </p:cNvPr>
          <p:cNvPicPr>
            <a:picLocks noChangeAspect="1"/>
          </p:cNvPicPr>
          <p:nvPr/>
        </p:nvPicPr>
        <p:blipFill>
          <a:blip r:embed="rId3"/>
          <a:stretch>
            <a:fillRect/>
          </a:stretch>
        </p:blipFill>
        <p:spPr>
          <a:xfrm>
            <a:off x="130629" y="3617227"/>
            <a:ext cx="3743847" cy="2838846"/>
          </a:xfrm>
          <a:prstGeom prst="rect">
            <a:avLst/>
          </a:prstGeom>
        </p:spPr>
      </p:pic>
      <p:pic>
        <p:nvPicPr>
          <p:cNvPr id="11" name="Picture 10">
            <a:extLst>
              <a:ext uri="{FF2B5EF4-FFF2-40B4-BE49-F238E27FC236}">
                <a16:creationId xmlns:a16="http://schemas.microsoft.com/office/drawing/2014/main" id="{9612B50A-8AE9-412B-8E7B-88B5AFC7EB3F}"/>
              </a:ext>
            </a:extLst>
          </p:cNvPr>
          <p:cNvPicPr>
            <a:picLocks noChangeAspect="1"/>
          </p:cNvPicPr>
          <p:nvPr/>
        </p:nvPicPr>
        <p:blipFill>
          <a:blip r:embed="rId4"/>
          <a:stretch>
            <a:fillRect/>
          </a:stretch>
        </p:blipFill>
        <p:spPr>
          <a:xfrm>
            <a:off x="7124702" y="3480672"/>
            <a:ext cx="3886742" cy="2562583"/>
          </a:xfrm>
          <a:prstGeom prst="rect">
            <a:avLst/>
          </a:prstGeom>
        </p:spPr>
      </p:pic>
    </p:spTree>
    <p:extLst>
      <p:ext uri="{BB962C8B-B14F-4D97-AF65-F5344CB8AC3E}">
        <p14:creationId xmlns:p14="http://schemas.microsoft.com/office/powerpoint/2010/main" val="41282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9863" y="1019391"/>
            <a:ext cx="5511723" cy="2804229"/>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Example : Interaction</a:t>
            </a:r>
          </a:p>
          <a:p>
            <a:pPr marL="342900" indent="-342900" algn="just">
              <a:lnSpc>
                <a:spcPct val="150000"/>
              </a:lnSpc>
              <a:spcAft>
                <a:spcPts val="1000"/>
              </a:spcAft>
              <a:buFont typeface="Arial" panose="020B0604020202020204" pitchFamily="34" charset="0"/>
              <a:buChar char="•"/>
            </a:pPr>
            <a:r>
              <a:rPr lang="en-GB" sz="2100" dirty="0">
                <a:effectLst/>
                <a:latin typeface="Book Antiqua" panose="02040602050305030304" pitchFamily="18" charset="0"/>
                <a:ea typeface="Cambria" panose="02040503050406030204" pitchFamily="18" charset="0"/>
                <a:cs typeface="Arial" panose="020B0604020202020204" pitchFamily="34" charset="0"/>
              </a:rPr>
              <a:t>For our Simplicity, the first response from the combination of Material and Temperature Factor which is highlighted </a:t>
            </a:r>
            <a:r>
              <a:rPr lang="en-GB" sz="2100" dirty="0">
                <a:latin typeface="Book Antiqua" panose="02040602050305030304" pitchFamily="18" charset="0"/>
                <a:ea typeface="Cambria" panose="02040503050406030204" pitchFamily="18" charset="0"/>
                <a:cs typeface="Arial" panose="020B0604020202020204" pitchFamily="34" charset="0"/>
              </a:rPr>
              <a:t>at </a:t>
            </a:r>
            <a:r>
              <a:rPr lang="en-GB" sz="2100" dirty="0">
                <a:effectLst/>
                <a:latin typeface="Book Antiqua" panose="02040602050305030304" pitchFamily="18" charset="0"/>
                <a:ea typeface="Cambria" panose="02040503050406030204" pitchFamily="18" charset="0"/>
                <a:cs typeface="Arial" panose="020B0604020202020204" pitchFamily="34" charset="0"/>
              </a:rPr>
              <a:t>the below table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2468D29E-B90D-F8F5-9489-1852FB94D6C3}"/>
              </a:ext>
            </a:extLst>
          </p:cNvPr>
          <p:cNvPicPr>
            <a:picLocks noChangeAspect="1"/>
          </p:cNvPicPr>
          <p:nvPr/>
        </p:nvPicPr>
        <p:blipFill>
          <a:blip r:embed="rId3"/>
          <a:stretch>
            <a:fillRect/>
          </a:stretch>
        </p:blipFill>
        <p:spPr>
          <a:xfrm>
            <a:off x="480862" y="3995395"/>
            <a:ext cx="4640867" cy="2483816"/>
          </a:xfrm>
          <a:prstGeom prst="rect">
            <a:avLst/>
          </a:prstGeom>
        </p:spPr>
      </p:pic>
      <p:pic>
        <p:nvPicPr>
          <p:cNvPr id="13" name="Picture 12">
            <a:extLst>
              <a:ext uri="{FF2B5EF4-FFF2-40B4-BE49-F238E27FC236}">
                <a16:creationId xmlns:a16="http://schemas.microsoft.com/office/drawing/2014/main" id="{EFC24BAD-B968-09A9-4FED-A2400BA0803F}"/>
              </a:ext>
            </a:extLst>
          </p:cNvPr>
          <p:cNvPicPr>
            <a:picLocks noChangeAspect="1"/>
          </p:cNvPicPr>
          <p:nvPr/>
        </p:nvPicPr>
        <p:blipFill>
          <a:blip r:embed="rId4"/>
          <a:stretch>
            <a:fillRect/>
          </a:stretch>
        </p:blipFill>
        <p:spPr>
          <a:xfrm>
            <a:off x="5782099" y="1977645"/>
            <a:ext cx="6172306" cy="2902710"/>
          </a:xfrm>
          <a:prstGeom prst="rect">
            <a:avLst/>
          </a:prstGeom>
        </p:spPr>
      </p:pic>
      <p:sp>
        <p:nvSpPr>
          <p:cNvPr id="14" name="Oval 13">
            <a:extLst>
              <a:ext uri="{FF2B5EF4-FFF2-40B4-BE49-F238E27FC236}">
                <a16:creationId xmlns:a16="http://schemas.microsoft.com/office/drawing/2014/main" id="{77CE5A70-6B59-9472-FB15-55020AABA982}"/>
              </a:ext>
            </a:extLst>
          </p:cNvPr>
          <p:cNvSpPr/>
          <p:nvPr/>
        </p:nvSpPr>
        <p:spPr>
          <a:xfrm>
            <a:off x="1235529"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2CA1CEBA-87C5-4AF6-51DA-25A1A226E355}"/>
              </a:ext>
            </a:extLst>
          </p:cNvPr>
          <p:cNvSpPr/>
          <p:nvPr/>
        </p:nvSpPr>
        <p:spPr>
          <a:xfrm>
            <a:off x="2706045"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3727D464-D92B-705E-01DD-39A422E0C920}"/>
              </a:ext>
            </a:extLst>
          </p:cNvPr>
          <p:cNvSpPr/>
          <p:nvPr/>
        </p:nvSpPr>
        <p:spPr>
          <a:xfrm>
            <a:off x="4076701"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67CD9E31-2BAA-3550-C705-A3A7130C16A3}"/>
              </a:ext>
            </a:extLst>
          </p:cNvPr>
          <p:cNvSpPr/>
          <p:nvPr/>
        </p:nvSpPr>
        <p:spPr>
          <a:xfrm>
            <a:off x="1242706" y="5838609"/>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DA1E2B44-7973-DEC0-DE45-DECD55FDA07D}"/>
              </a:ext>
            </a:extLst>
          </p:cNvPr>
          <p:cNvSpPr/>
          <p:nvPr/>
        </p:nvSpPr>
        <p:spPr>
          <a:xfrm>
            <a:off x="2651616" y="5838609"/>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703898EB-6838-0D4A-49E9-EAC8B8AE77A2}"/>
              </a:ext>
            </a:extLst>
          </p:cNvPr>
          <p:cNvSpPr/>
          <p:nvPr/>
        </p:nvSpPr>
        <p:spPr>
          <a:xfrm>
            <a:off x="4094918" y="5806772"/>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0EE63184-36B9-66CB-C52D-B12026D3BC13}"/>
              </a:ext>
            </a:extLst>
          </p:cNvPr>
          <p:cNvSpPr/>
          <p:nvPr/>
        </p:nvSpPr>
        <p:spPr>
          <a:xfrm>
            <a:off x="1242706" y="5363303"/>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F31FC347-1202-0674-7CED-4EE482887636}"/>
              </a:ext>
            </a:extLst>
          </p:cNvPr>
          <p:cNvSpPr/>
          <p:nvPr/>
        </p:nvSpPr>
        <p:spPr>
          <a:xfrm>
            <a:off x="2669679" y="5381474"/>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6B6B85F-0713-FA86-9EDB-B8237A76682F}"/>
              </a:ext>
            </a:extLst>
          </p:cNvPr>
          <p:cNvSpPr/>
          <p:nvPr/>
        </p:nvSpPr>
        <p:spPr>
          <a:xfrm>
            <a:off x="4082144" y="5385365"/>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0943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2529" y="985877"/>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4" name="Rectangle 1">
            <a:extLst>
              <a:ext uri="{FF2B5EF4-FFF2-40B4-BE49-F238E27FC236}">
                <a16:creationId xmlns:a16="http://schemas.microsoft.com/office/drawing/2014/main" id="{C80A7B49-105E-4794-AC00-50936A97A56F}"/>
              </a:ext>
            </a:extLst>
          </p:cNvPr>
          <p:cNvSpPr>
            <a:spLocks noChangeArrowheads="1"/>
          </p:cNvSpPr>
          <p:nvPr/>
        </p:nvSpPr>
        <p:spPr bwMode="auto">
          <a:xfrm>
            <a:off x="438447" y="5068632"/>
            <a:ext cx="9810451" cy="970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Book Antiqua" panose="02040602050305030304" pitchFamily="18" charset="0"/>
              </a:rPr>
              <a:t>The graph shows there is no parallel lines which concludes there is a significant interaction between the temperature and the type of Material used.</a:t>
            </a:r>
          </a:p>
        </p:txBody>
      </p:sp>
      <p:pic>
        <p:nvPicPr>
          <p:cNvPr id="14" name="Picture 13">
            <a:extLst>
              <a:ext uri="{FF2B5EF4-FFF2-40B4-BE49-F238E27FC236}">
                <a16:creationId xmlns:a16="http://schemas.microsoft.com/office/drawing/2014/main" id="{1E025F4A-BA0C-4DDA-DBC8-7037AE156373}"/>
              </a:ext>
            </a:extLst>
          </p:cNvPr>
          <p:cNvPicPr>
            <a:picLocks noChangeAspect="1"/>
          </p:cNvPicPr>
          <p:nvPr/>
        </p:nvPicPr>
        <p:blipFill>
          <a:blip r:embed="rId3"/>
          <a:stretch>
            <a:fillRect/>
          </a:stretch>
        </p:blipFill>
        <p:spPr>
          <a:xfrm>
            <a:off x="872642" y="1912331"/>
            <a:ext cx="6172306" cy="2902710"/>
          </a:xfrm>
          <a:prstGeom prst="rect">
            <a:avLst/>
          </a:prstGeom>
        </p:spPr>
      </p:pic>
    </p:spTree>
    <p:extLst>
      <p:ext uri="{BB962C8B-B14F-4D97-AF65-F5344CB8AC3E}">
        <p14:creationId xmlns:p14="http://schemas.microsoft.com/office/powerpoint/2010/main" val="266143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73147" y="907081"/>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4" name="Rectangle 1">
            <a:extLst>
              <a:ext uri="{FF2B5EF4-FFF2-40B4-BE49-F238E27FC236}">
                <a16:creationId xmlns:a16="http://schemas.microsoft.com/office/drawing/2014/main" id="{C80A7B49-105E-4794-AC00-50936A97A56F}"/>
              </a:ext>
            </a:extLst>
          </p:cNvPr>
          <p:cNvSpPr>
            <a:spLocks noChangeArrowheads="1"/>
          </p:cNvSpPr>
          <p:nvPr/>
        </p:nvSpPr>
        <p:spPr bwMode="auto">
          <a:xfrm>
            <a:off x="5998028" y="1444625"/>
            <a:ext cx="5976258" cy="4663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Changing from low to intermediate temperature, battery life with material type 3 may increase, whereas it decreases for types 1 and 2.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From intermediate to high temperature, battery life decreases for material types 2 and 3 and is essentially unchanged for type 1.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Material type 3 seems to give the best results if we want less loss of effective life as the temperature changes.</a:t>
            </a:r>
            <a:endParaRPr kumimoji="0" lang="en-US" altLang="en-US" sz="2000" b="0" i="0" u="none" strike="noStrike" cap="none" normalizeH="0" baseline="0" dirty="0">
              <a:ln>
                <a:noFill/>
              </a:ln>
              <a:solidFill>
                <a:schemeClr val="tx1"/>
              </a:solidFill>
              <a:effectLst/>
              <a:latin typeface="Book Antiqua" panose="02040602050305030304" pitchFamily="18" charset="0"/>
            </a:endParaRPr>
          </a:p>
        </p:txBody>
      </p:sp>
      <p:pic>
        <p:nvPicPr>
          <p:cNvPr id="9" name="Picture 8">
            <a:extLst>
              <a:ext uri="{FF2B5EF4-FFF2-40B4-BE49-F238E27FC236}">
                <a16:creationId xmlns:a16="http://schemas.microsoft.com/office/drawing/2014/main" id="{19B7875C-0CC2-A4B8-0EF4-B2923872B39C}"/>
              </a:ext>
            </a:extLst>
          </p:cNvPr>
          <p:cNvPicPr>
            <a:picLocks noChangeAspect="1"/>
          </p:cNvPicPr>
          <p:nvPr/>
        </p:nvPicPr>
        <p:blipFill>
          <a:blip r:embed="rId3"/>
          <a:stretch>
            <a:fillRect/>
          </a:stretch>
        </p:blipFill>
        <p:spPr>
          <a:xfrm>
            <a:off x="90138" y="2177793"/>
            <a:ext cx="5843314" cy="2747992"/>
          </a:xfrm>
          <a:prstGeom prst="rect">
            <a:avLst/>
          </a:prstGeom>
        </p:spPr>
      </p:pic>
    </p:spTree>
    <p:extLst>
      <p:ext uri="{BB962C8B-B14F-4D97-AF65-F5344CB8AC3E}">
        <p14:creationId xmlns:p14="http://schemas.microsoft.com/office/powerpoint/2010/main" val="3769896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72415" y="1606323"/>
            <a:ext cx="9674225" cy="416011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Benefits of Design of Experiments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1257300" lvl="2" indent="-342900" algn="just">
              <a:spcAft>
                <a:spcPts val="1000"/>
              </a:spcAft>
              <a:buFont typeface="Arial" panose="020B0604020202020204" pitchFamily="34" charset="0"/>
              <a:buChar char="•"/>
            </a:pPr>
            <a:r>
              <a:rPr lang="en-GB" sz="2300" dirty="0">
                <a:effectLst/>
                <a:latin typeface="Book Antiqua" panose="02040602050305030304" pitchFamily="18" charset="0"/>
                <a:ea typeface="Cambria" panose="02040503050406030204" pitchFamily="18" charset="0"/>
                <a:cs typeface="Times New Roman" panose="02020603050405020304" pitchFamily="18" charset="0"/>
              </a:rPr>
              <a:t>Improved Process and Product Design</a:t>
            </a:r>
          </a:p>
          <a:p>
            <a:pPr marL="1257300" lvl="2" indent="-342900" algn="just">
              <a:spcAft>
                <a:spcPts val="1000"/>
              </a:spcAft>
              <a:buFont typeface="Arial" panose="020B0604020202020204" pitchFamily="34" charset="0"/>
              <a:buChar char="•"/>
            </a:pPr>
            <a:r>
              <a:rPr lang="en-GB" sz="2300" dirty="0">
                <a:effectLst/>
                <a:latin typeface="Book Antiqua" panose="02040602050305030304" pitchFamily="18" charset="0"/>
                <a:ea typeface="Cambria" panose="02040503050406030204" pitchFamily="18" charset="0"/>
                <a:cs typeface="Times New Roman" panose="02020603050405020304" pitchFamily="18" charset="0"/>
              </a:rPr>
              <a:t>Reduced Costs</a:t>
            </a:r>
          </a:p>
          <a:p>
            <a:pPr marL="1257300" lvl="2" indent="-342900" algn="just">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Increased Understanding of Complex Systems</a:t>
            </a:r>
          </a:p>
          <a:p>
            <a:pPr marL="1257300" lvl="2" indent="-342900" algn="just">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Better Use of Resources</a:t>
            </a:r>
          </a:p>
          <a:p>
            <a:pPr marL="1257300" lvl="2" indent="-342900" algn="just">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Improved Problem-Solving</a:t>
            </a:r>
          </a:p>
          <a:p>
            <a:pPr marL="1257300" lvl="2" indent="-342900" algn="just">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Better Decision-Making</a:t>
            </a:r>
          </a:p>
          <a:p>
            <a:pPr marL="1257300" lvl="2" indent="-342900" algn="just">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Increased Innovation</a:t>
            </a:r>
            <a:endParaRPr lang="en-GB" sz="23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666790"/>
            <a:ext cx="11332210" cy="3915111"/>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Design of Experiments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Full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Two Factorial Designs</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Fractional Factorial Designs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Single Factorial Design</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771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262594"/>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Full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t>
                </a:r>
                <a:r>
                  <a:rPr lang="en-GB" sz="2200" dirty="0">
                    <a:effectLst/>
                    <a:latin typeface="Book Antiqua" panose="02040602050305030304" pitchFamily="18" charset="0"/>
                    <a:ea typeface="Cambria" panose="02040503050406030204" pitchFamily="18" charset="0"/>
                    <a:cs typeface="Arial" panose="020B0604020202020204" pitchFamily="34" charset="0"/>
                  </a:rPr>
                  <a:t>very combination of each factor and levels are tested. </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number of runs for a three-factor full factorial design (A, B, and C),  and a 2 level would involve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3</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=8</m:t>
                    </m:r>
                  </m:oMath>
                </a14:m>
                <a:r>
                  <a:rPr lang="en-GB" sz="2400" dirty="0"/>
                  <a:t> </a:t>
                </a:r>
                <a:r>
                  <a:rPr lang="en-GB" sz="2200" dirty="0">
                    <a:effectLst/>
                    <a:latin typeface="Book Antiqua" panose="02040602050305030304" pitchFamily="18" charset="0"/>
                    <a:ea typeface="Cambria" panose="02040503050406030204" pitchFamily="18" charset="0"/>
                    <a:cs typeface="Arial" panose="020B0604020202020204" pitchFamily="34" charset="0"/>
                  </a:rPr>
                  <a:t>combinations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Similarly, a two factor with 3 levels would results in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2200" dirty="0">
                    <a:effectLst/>
                    <a:latin typeface="Book Antiqua" panose="02040602050305030304" pitchFamily="18" charset="0"/>
                    <a:ea typeface="Cambria" panose="02040503050406030204" pitchFamily="18" charset="0"/>
                    <a:cs typeface="Arial" panose="020B0604020202020204" pitchFamily="34" charset="0"/>
                  </a:rPr>
                  <a:t>= 9 combinations which is the example of designing the battery where the factors are Temperature and the Material Type which has the 3 levels (material type1, 2,3) and temperature levels( 15, 70, 125).</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5262594"/>
              </a:xfrm>
              <a:prstGeom prst="rect">
                <a:avLst/>
              </a:prstGeom>
              <a:blipFill>
                <a:blip r:embed="rId2"/>
                <a:stretch>
                  <a:fillRect l="-831" r="-66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4704699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1914563"/>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Full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Example( 2 factors and 3 levels) </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E4D651BC-D520-6E55-19AE-E80AC6FB24EB}"/>
              </a:ext>
            </a:extLst>
          </p:cNvPr>
          <p:cNvPicPr>
            <a:picLocks noChangeAspect="1"/>
          </p:cNvPicPr>
          <p:nvPr/>
        </p:nvPicPr>
        <p:blipFill>
          <a:blip r:embed="rId2">
            <a:duotone>
              <a:prstClr val="black"/>
              <a:srgbClr val="D9C3A5">
                <a:tint val="50000"/>
                <a:satMod val="180000"/>
              </a:srgbClr>
            </a:duotone>
          </a:blip>
          <a:stretch>
            <a:fillRect/>
          </a:stretch>
        </p:blipFill>
        <p:spPr>
          <a:xfrm>
            <a:off x="1927070" y="2538423"/>
            <a:ext cx="9622306" cy="3612005"/>
          </a:xfrm>
          <a:prstGeom prst="rect">
            <a:avLst/>
          </a:prstGeom>
        </p:spPr>
      </p:pic>
    </p:spTree>
    <p:extLst>
      <p:ext uri="{BB962C8B-B14F-4D97-AF65-F5344CB8AC3E}">
        <p14:creationId xmlns:p14="http://schemas.microsoft.com/office/powerpoint/2010/main" val="1419018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3986348"/>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Two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two-factor design examines the effects of two factors and their interaction on the response.</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The two- factor is used when the objective is to study the interaction between two specific factors and their individual effects.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has two factors (A and B) each at two levels. Therefore, </a:t>
                </a:r>
                <a14:m>
                  <m:oMath xmlns:m="http://schemas.openxmlformats.org/officeDocument/2006/math">
                    <m:sSup>
                      <m:sSupPr>
                        <m:ctrlPr>
                          <a:rPr lang="en-GB" sz="20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000" b="0" i="1" kern="100" smtClean="0">
                            <a:effectLst/>
                            <a:latin typeface="Cambria Math" panose="02040503050406030204" pitchFamily="18" charset="0"/>
                            <a:ea typeface="DengXian" panose="02010600030101010101" pitchFamily="2" charset="-122"/>
                            <a:cs typeface="Arial" panose="020B0604020202020204" pitchFamily="34" charset="0"/>
                          </a:rPr>
                          <m:t>2</m:t>
                        </m:r>
                      </m:e>
                      <m:sup>
                        <m:r>
                          <a:rPr lang="en-GB" sz="20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2000" dirty="0">
                    <a:effectLst/>
                    <a:latin typeface="Book Antiqua" panose="02040602050305030304" pitchFamily="18" charset="0"/>
                    <a:ea typeface="Cambria" panose="02040503050406030204" pitchFamily="18" charset="0"/>
                    <a:cs typeface="Arial" panose="020B0604020202020204" pitchFamily="34" charset="0"/>
                  </a:rPr>
                  <a:t>= 4 interactions for any number of factors and any number of levels. </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3986348"/>
              </a:xfrm>
              <a:prstGeom prst="rect">
                <a:avLst/>
              </a:prstGeom>
              <a:blipFill>
                <a:blip r:embed="rId2"/>
                <a:stretch>
                  <a:fillRect l="-831" r="-665" b="-183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344286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F6A13-10F9-861D-EDEC-A5CF8446A7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61BA69-660E-861E-1D06-CE9A78B83A92}"/>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85BBB2FB-EA21-4A40-45C1-BB053754345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3" name="TextBox 2">
            <a:extLst>
              <a:ext uri="{FF2B5EF4-FFF2-40B4-BE49-F238E27FC236}">
                <a16:creationId xmlns:a16="http://schemas.microsoft.com/office/drawing/2014/main" id="{120107C3-E660-3E28-D284-D4052C9C5A4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B126A89D-291C-E8A4-DF4B-357D317E5FBF}"/>
              </a:ext>
            </a:extLst>
          </p:cNvPr>
          <p:cNvPicPr>
            <a:picLocks noChangeAspect="1"/>
          </p:cNvPicPr>
          <p:nvPr/>
        </p:nvPicPr>
        <p:blipFill>
          <a:blip r:embed="rId2"/>
          <a:stretch>
            <a:fillRect/>
          </a:stretch>
        </p:blipFill>
        <p:spPr>
          <a:xfrm>
            <a:off x="8241449" y="2325442"/>
            <a:ext cx="3251633" cy="3195205"/>
          </a:xfrm>
          <a:prstGeom prst="rect">
            <a:avLst/>
          </a:prstGeom>
        </p:spPr>
      </p:pic>
      <p:pic>
        <p:nvPicPr>
          <p:cNvPr id="9" name="Picture 8">
            <a:extLst>
              <a:ext uri="{FF2B5EF4-FFF2-40B4-BE49-F238E27FC236}">
                <a16:creationId xmlns:a16="http://schemas.microsoft.com/office/drawing/2014/main" id="{4500E81D-2B8D-E962-0A88-D9C4552E9655}"/>
              </a:ext>
            </a:extLst>
          </p:cNvPr>
          <p:cNvPicPr>
            <a:picLocks noChangeAspect="1"/>
          </p:cNvPicPr>
          <p:nvPr/>
        </p:nvPicPr>
        <p:blipFill>
          <a:blip r:embed="rId3"/>
          <a:stretch>
            <a:fillRect/>
          </a:stretch>
        </p:blipFill>
        <p:spPr>
          <a:xfrm>
            <a:off x="927891" y="3930580"/>
            <a:ext cx="3915321" cy="819264"/>
          </a:xfrm>
          <a:prstGeom prst="rect">
            <a:avLst/>
          </a:prstGeom>
        </p:spPr>
      </p:pic>
      <p:sp>
        <p:nvSpPr>
          <p:cNvPr id="10" name="TextBox 9">
            <a:extLst>
              <a:ext uri="{FF2B5EF4-FFF2-40B4-BE49-F238E27FC236}">
                <a16:creationId xmlns:a16="http://schemas.microsoft.com/office/drawing/2014/main" id="{1234CDBE-B806-C623-5480-5F14040A2181}"/>
              </a:ext>
            </a:extLst>
          </p:cNvPr>
          <p:cNvSpPr txBox="1"/>
          <p:nvPr/>
        </p:nvSpPr>
        <p:spPr>
          <a:xfrm>
            <a:off x="568290" y="1607736"/>
            <a:ext cx="6827855" cy="861774"/>
          </a:xfrm>
          <a:prstGeom prst="rect">
            <a:avLst/>
          </a:prstGeom>
          <a:noFill/>
        </p:spPr>
        <p:txBody>
          <a:bodyPr wrap="square" rtlCol="0">
            <a:spAutoFit/>
          </a:bodyPr>
          <a:lstStyle/>
          <a:p>
            <a:r>
              <a:rPr lang="en-GB" sz="5000" b="1" dirty="0">
                <a:latin typeface="Bradley Hand ITC" panose="03070402050302030203" pitchFamily="66" charset="0"/>
              </a:rPr>
              <a:t>QUIZ TIME</a:t>
            </a:r>
          </a:p>
        </p:txBody>
      </p:sp>
    </p:spTree>
    <p:extLst>
      <p:ext uri="{BB962C8B-B14F-4D97-AF65-F5344CB8AC3E}">
        <p14:creationId xmlns:p14="http://schemas.microsoft.com/office/powerpoint/2010/main" val="658263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93874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Two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Example( 2 factors and 2 levels)</a:t>
            </a: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The table shows Two factorial Designs ignoring Material Type 3- and 125-degree Farahat.  </a:t>
            </a:r>
            <a:endParaRPr lang="en-GB" sz="21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F47BBD97-FDC7-0C6A-7CE9-8C9ECA0648E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2511198" y="2411184"/>
            <a:ext cx="6837158" cy="3057611"/>
          </a:xfrm>
          <a:prstGeom prst="rect">
            <a:avLst/>
          </a:prstGeom>
        </p:spPr>
      </p:pic>
    </p:spTree>
    <p:extLst>
      <p:ext uri="{BB962C8B-B14F-4D97-AF65-F5344CB8AC3E}">
        <p14:creationId xmlns:p14="http://schemas.microsoft.com/office/powerpoint/2010/main" val="13752472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712224" y="1334776"/>
                <a:ext cx="10097290" cy="5302798"/>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Fractional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fractional design is a design in which experimenters conduct only a selected subset or "fraction" of the runs in the full factorial design.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Fractional factorial designs are a good choice when resources are limited or the number of factors in the design is large because they use fewer runs than the full factorial designs.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number of runs </a:t>
                </a:r>
                <a:r>
                  <a:rPr lang="en-GB" sz="2200" dirty="0">
                    <a:latin typeface="Book Antiqua" panose="02040602050305030304" pitchFamily="18" charset="0"/>
                    <a:ea typeface="Cambria" panose="02040503050406030204" pitchFamily="18" charset="0"/>
                    <a:cs typeface="Arial" panose="020B0604020202020204" pitchFamily="34" charset="0"/>
                  </a:rPr>
                  <a:t>2</a:t>
                </a:r>
                <a:r>
                  <a:rPr lang="en-GB" sz="2200" dirty="0">
                    <a:effectLst/>
                    <a:latin typeface="Book Antiqua" panose="02040602050305030304" pitchFamily="18" charset="0"/>
                    <a:ea typeface="Cambria" panose="02040503050406030204" pitchFamily="18" charset="0"/>
                    <a:cs typeface="Arial" panose="020B0604020202020204" pitchFamily="34" charset="0"/>
                  </a:rPr>
                  <a:t> factors,  and a 3 level would involve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 </m:t>
                    </m:r>
                  </m:oMath>
                </a14:m>
                <a:r>
                  <a:rPr lang="en-GB" sz="2200" dirty="0">
                    <a:effectLst/>
                    <a:latin typeface="Book Antiqua" panose="02040602050305030304" pitchFamily="18" charset="0"/>
                    <a:ea typeface="Cambria" panose="02040503050406030204" pitchFamily="18" charset="0"/>
                    <a:cs typeface="Arial" panose="020B0604020202020204" pitchFamily="34" charset="0"/>
                  </a:rPr>
                  <a:t>combinations </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712224" y="1334776"/>
                <a:ext cx="10097290" cy="5302798"/>
              </a:xfrm>
              <a:prstGeom prst="rect">
                <a:avLst/>
              </a:prstGeom>
              <a:blipFill>
                <a:blip r:embed="rId2"/>
                <a:stretch>
                  <a:fillRect l="-966" r="-78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879837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93874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Fractional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a:t>
                </a:r>
                <a:r>
                  <a:rPr lang="en-GB" sz="2400" kern="100" dirty="0">
                    <a:effectLst/>
                    <a:ea typeface="DengXian" panose="02010600030101010101" pitchFamily="2" charset="-122"/>
                    <a:cs typeface="Arial" panose="020B0604020202020204" pitchFamily="34" charset="0"/>
                  </a:rPr>
                  <a:t>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oMath>
                </a14:m>
                <a:r>
                  <a:rPr lang="en-GB" sz="2400" dirty="0">
                    <a:latin typeface="Book Antiqua" panose="02040602050305030304" pitchFamily="18" charset="0"/>
                    <a:ea typeface="Cambria" panose="02040503050406030204" pitchFamily="18" charset="0"/>
                    <a:cs typeface="Arial" panose="020B0604020202020204" pitchFamily="34" charset="0"/>
                  </a:rPr>
                  <a:t>)</a:t>
                </a: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               The table shows fractional factorial Designs with reduced responses.</a:t>
                </a:r>
                <a:endParaRPr lang="en-GB" sz="21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5938742"/>
              </a:xfrm>
              <a:prstGeom prst="rect">
                <a:avLst/>
              </a:prstGeom>
              <a:blipFill>
                <a:blip r:embed="rId2"/>
                <a:stretch>
                  <a:fillRect l="-831"/>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A40D7653-EBEE-FE91-7CDE-DD742B1C9B0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3105830" y="2377168"/>
            <a:ext cx="4938713" cy="2849790"/>
          </a:xfrm>
          <a:prstGeom prst="rect">
            <a:avLst/>
          </a:prstGeom>
        </p:spPr>
      </p:pic>
    </p:spTree>
    <p:extLst>
      <p:ext uri="{BB962C8B-B14F-4D97-AF65-F5344CB8AC3E}">
        <p14:creationId xmlns:p14="http://schemas.microsoft.com/office/powerpoint/2010/main" val="1942065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351105"/>
            <a:ext cx="10097290" cy="3520131"/>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Single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Single Factor or one factor designs, also called </a:t>
            </a:r>
            <a:r>
              <a:rPr lang="en-GB" sz="2200" b="1" dirty="0">
                <a:latin typeface="Book Antiqua" panose="02040602050305030304" pitchFamily="18" charset="0"/>
                <a:ea typeface="Cambria" panose="02040503050406030204" pitchFamily="18" charset="0"/>
                <a:cs typeface="Arial" panose="020B0604020202020204" pitchFamily="34" charset="0"/>
              </a:rPr>
              <a:t>"one factor at a time" (OFAT) </a:t>
            </a:r>
            <a:r>
              <a:rPr lang="en-GB" sz="2200" dirty="0">
                <a:latin typeface="Book Antiqua" panose="02040602050305030304" pitchFamily="18" charset="0"/>
                <a:ea typeface="Cambria" panose="02040503050406030204" pitchFamily="18" charset="0"/>
                <a:cs typeface="Arial" panose="020B0604020202020204" pitchFamily="34" charset="0"/>
              </a:rPr>
              <a:t>or one-way analysis of variance (ANOVA), are used to determine if a particular factor influences an output or response.</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a:t>
            </a:r>
            <a:r>
              <a:rPr lang="en-GB" sz="2200" dirty="0">
                <a:latin typeface="Book Antiqua" panose="02040602050305030304" pitchFamily="18" charset="0"/>
                <a:ea typeface="Cambria" panose="02040503050406030204" pitchFamily="18" charset="0"/>
                <a:cs typeface="Arial" panose="020B0604020202020204" pitchFamily="34" charset="0"/>
              </a:rPr>
              <a:t>The Material Type Factor alone considers here</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12D7DDE7-877C-D496-0A0C-B42C06CA11D2}"/>
              </a:ext>
            </a:extLst>
          </p:cNvPr>
          <p:cNvPicPr>
            <a:picLocks noChangeAspect="1"/>
          </p:cNvPicPr>
          <p:nvPr/>
        </p:nvPicPr>
        <p:blipFill>
          <a:blip r:embed="rId2">
            <a:duotone>
              <a:schemeClr val="accent6">
                <a:shade val="45000"/>
                <a:satMod val="135000"/>
              </a:schemeClr>
              <a:prstClr val="white"/>
            </a:duotone>
          </a:blip>
          <a:stretch>
            <a:fillRect/>
          </a:stretch>
        </p:blipFill>
        <p:spPr>
          <a:xfrm>
            <a:off x="7951151" y="3506057"/>
            <a:ext cx="2987546" cy="2568430"/>
          </a:xfrm>
          <a:prstGeom prst="rect">
            <a:avLst/>
          </a:prstGeom>
        </p:spPr>
      </p:pic>
    </p:spTree>
    <p:extLst>
      <p:ext uri="{BB962C8B-B14F-4D97-AF65-F5344CB8AC3E}">
        <p14:creationId xmlns:p14="http://schemas.microsoft.com/office/powerpoint/2010/main" val="1293110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014736"/>
            <a:ext cx="11719262" cy="1186159"/>
          </a:xfrm>
          <a:prstGeom prst="rect">
            <a:avLst/>
          </a:prstGeom>
          <a:noFill/>
        </p:spPr>
        <p:txBody>
          <a:bodyPr wrap="square">
            <a:spAutoFit/>
          </a:bodyPr>
          <a:lstStyle/>
          <a:p>
            <a:pPr algn="just">
              <a:lnSpc>
                <a:spcPct val="150000"/>
              </a:lnSpc>
              <a:spcAft>
                <a:spcPts val="1000"/>
              </a:spcAft>
            </a:pPr>
            <a:r>
              <a:rPr lang="en-GB" sz="2200" b="1" dirty="0">
                <a:effectLst/>
                <a:latin typeface="Book Antiqua" panose="02040602050305030304" pitchFamily="18" charset="0"/>
                <a:ea typeface="Cambria" panose="02040503050406030204" pitchFamily="18" charset="0"/>
                <a:cs typeface="Arial" panose="020B0604020202020204" pitchFamily="34" charset="0"/>
              </a:rPr>
              <a:t>Comparison : Full Factorial Vs Two- Factorial Vs Fractional Factorial Vs Single Factorial</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mc:AlternateContent xmlns:mc="http://schemas.openxmlformats.org/markup-compatibility/2006" xmlns:a14="http://schemas.microsoft.com/office/drawing/2010/main">
        <mc:Choice Requires="a14">
          <p:graphicFrame>
            <p:nvGraphicFramePr>
              <p:cNvPr id="8" name="Table 7">
                <a:extLst>
                  <a:ext uri="{FF2B5EF4-FFF2-40B4-BE49-F238E27FC236}">
                    <a16:creationId xmlns:a16="http://schemas.microsoft.com/office/drawing/2014/main" id="{B2ED50D5-1C84-CA12-433A-6A988F2ACCC0}"/>
                  </a:ext>
                </a:extLst>
              </p:cNvPr>
              <p:cNvGraphicFramePr>
                <a:graphicFrameLocks noGrp="1"/>
              </p:cNvGraphicFramePr>
              <p:nvPr>
                <p:extLst>
                  <p:ext uri="{D42A27DB-BD31-4B8C-83A1-F6EECF244321}">
                    <p14:modId xmlns:p14="http://schemas.microsoft.com/office/powerpoint/2010/main" val="3518699148"/>
                  </p:ext>
                </p:extLst>
              </p:nvPr>
            </p:nvGraphicFramePr>
            <p:xfrm>
              <a:off x="944504" y="1607815"/>
              <a:ext cx="9830254" cy="5208176"/>
            </p:xfrm>
            <a:graphic>
              <a:graphicData uri="http://schemas.openxmlformats.org/drawingml/2006/table">
                <a:tbl>
                  <a:tblPr>
                    <a:tableStyleId>{5C22544A-7EE6-4342-B048-85BDC9FD1C3A}</a:tableStyleId>
                  </a:tblPr>
                  <a:tblGrid>
                    <a:gridCol w="1653687">
                      <a:extLst>
                        <a:ext uri="{9D8B030D-6E8A-4147-A177-3AD203B41FA5}">
                          <a16:colId xmlns:a16="http://schemas.microsoft.com/office/drawing/2014/main" val="400974245"/>
                        </a:ext>
                      </a:extLst>
                    </a:gridCol>
                    <a:gridCol w="1800681">
                      <a:extLst>
                        <a:ext uri="{9D8B030D-6E8A-4147-A177-3AD203B41FA5}">
                          <a16:colId xmlns:a16="http://schemas.microsoft.com/office/drawing/2014/main" val="1301602406"/>
                        </a:ext>
                      </a:extLst>
                    </a:gridCol>
                    <a:gridCol w="1855805">
                      <a:extLst>
                        <a:ext uri="{9D8B030D-6E8A-4147-A177-3AD203B41FA5}">
                          <a16:colId xmlns:a16="http://schemas.microsoft.com/office/drawing/2014/main" val="2059647586"/>
                        </a:ext>
                      </a:extLst>
                    </a:gridCol>
                    <a:gridCol w="2407035">
                      <a:extLst>
                        <a:ext uri="{9D8B030D-6E8A-4147-A177-3AD203B41FA5}">
                          <a16:colId xmlns:a16="http://schemas.microsoft.com/office/drawing/2014/main" val="2135872573"/>
                        </a:ext>
                      </a:extLst>
                    </a:gridCol>
                    <a:gridCol w="2113046">
                      <a:extLst>
                        <a:ext uri="{9D8B030D-6E8A-4147-A177-3AD203B41FA5}">
                          <a16:colId xmlns:a16="http://schemas.microsoft.com/office/drawing/2014/main" val="4012409079"/>
                        </a:ext>
                      </a:extLst>
                    </a:gridCol>
                  </a:tblGrid>
                  <a:tr h="944854">
                    <a:tc>
                      <a:txBody>
                        <a:bodyPr/>
                        <a:lstStyle/>
                        <a:p>
                          <a:pPr algn="ctr" fontAlgn="ctr"/>
                          <a:r>
                            <a:rPr lang="en-GB" sz="1500" b="1" u="none" strike="noStrike" dirty="0">
                              <a:effectLst/>
                              <a:latin typeface="Book Antiqua" panose="02040602050305030304" pitchFamily="18" charset="0"/>
                            </a:rPr>
                            <a:t>Aspects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Full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Two-Factorial Design</a:t>
                          </a:r>
                        </a:p>
                        <a:p>
                          <a:pPr algn="ctr" fontAlgn="ctr"/>
                          <a:r>
                            <a:rPr lang="en-GB" sz="1500" b="1" u="none" strike="noStrike" dirty="0">
                              <a:effectLst/>
                              <a:latin typeface="Book Antiqua" panose="02040602050305030304" pitchFamily="18" charset="0"/>
                            </a:rPr>
                            <a:t> (2 Factors, 2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Fractional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Single Factorial Design</a:t>
                          </a:r>
                        </a:p>
                        <a:p>
                          <a:pPr algn="ctr" fontAlgn="ctr"/>
                          <a:r>
                            <a:rPr lang="en-GB" sz="1500" b="1" u="none" strike="noStrike" dirty="0">
                              <a:effectLst/>
                              <a:latin typeface="Book Antiqua" panose="02040602050305030304" pitchFamily="18" charset="0"/>
                            </a:rPr>
                            <a:t> (1 Factor, Multiple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4758863"/>
                      </a:ext>
                    </a:extLst>
                  </a:tr>
                  <a:tr h="474723">
                    <a:tc>
                      <a:txBody>
                        <a:bodyPr/>
                        <a:lstStyle/>
                        <a:p>
                          <a:pPr algn="l" fontAlgn="ctr"/>
                          <a:r>
                            <a:rPr lang="en-GB" sz="1500" b="1" u="none" strike="noStrike" dirty="0">
                              <a:effectLst/>
                              <a:latin typeface="Book Antiqua" panose="02040602050305030304" pitchFamily="18" charset="0"/>
                            </a:rPr>
                            <a:t>Number of Factors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1</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749477197"/>
                      </a:ext>
                    </a:extLst>
                  </a:tr>
                  <a:tr h="474723">
                    <a:tc>
                      <a:txBody>
                        <a:bodyPr/>
                        <a:lstStyle/>
                        <a:p>
                          <a:pPr algn="l" fontAlgn="ctr"/>
                          <a:r>
                            <a:rPr lang="en-GB" sz="1500" b="1" u="none" strike="noStrike" dirty="0">
                              <a:effectLst/>
                              <a:latin typeface="Book Antiqua" panose="02040602050305030304" pitchFamily="18" charset="0"/>
                            </a:rPr>
                            <a:t>Number of Levels per Factor</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fr-FR" sz="1500" u="none" strike="noStrike">
                              <a:effectLst/>
                              <a:latin typeface="Book Antiqua" panose="02040602050305030304" pitchFamily="18" charset="0"/>
                            </a:rPr>
                            <a:t>Multiple (e.g., 3, 4, etc.)</a:t>
                          </a:r>
                          <a:endParaRPr lang="fr-FR"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379010051"/>
                      </a:ext>
                    </a:extLst>
                  </a:tr>
                  <a:tr h="474723">
                    <a:tc>
                      <a:txBody>
                        <a:bodyPr/>
                        <a:lstStyle/>
                        <a:p>
                          <a:pPr algn="l" fontAlgn="ctr"/>
                          <a:r>
                            <a:rPr lang="en-GB" sz="1500" b="1" u="none" strike="noStrike">
                              <a:effectLst/>
                              <a:latin typeface="Book Antiqua" panose="02040602050305030304" pitchFamily="18" charset="0"/>
                            </a:rPr>
                            <a:t>Total Runs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a:effectLst/>
                              <a:latin typeface="Book Antiqua" panose="02040602050305030304" pitchFamily="18" charset="0"/>
                            </a:rPr>
                            <a:t>3 × 3 = 9</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14:m>
                            <m:oMath xmlns:m="http://schemas.openxmlformats.org/officeDocument/2006/math">
                              <m:sSup>
                                <m:sSupPr>
                                  <m:ctrlPr>
                                    <a:rPr lang="en-GB" sz="15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m:t>
                                  </m:r>
                                </m:e>
                                <m:sup>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1500" u="none" strike="noStrike" dirty="0">
                              <a:effectLst/>
                              <a:latin typeface="Book Antiqua" panose="02040602050305030304" pitchFamily="18" charset="0"/>
                            </a:rPr>
                            <a:t> = 4</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14:m>
                            <m:oMath xmlns:m="http://schemas.openxmlformats.org/officeDocument/2006/math">
                              <m:sSup>
                                <m:sSupPr>
                                  <m:ctrlPr>
                                    <a:rPr lang="en-GB" sz="15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oMath>
                          </a14:m>
                          <a:r>
                            <a:rPr lang="en-GB" sz="1500" u="none" strike="noStrike" dirty="0">
                              <a:effectLst/>
                              <a:latin typeface="Book Antiqua" panose="02040602050305030304" pitchFamily="18" charset="0"/>
                            </a:rPr>
                            <a:t>= 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Number of levels (e.g., 3)</a:t>
                          </a:r>
                          <a:endParaRPr lang="en-GB"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033694253"/>
                      </a:ext>
                    </a:extLst>
                  </a:tr>
                  <a:tr h="709788">
                    <a:tc>
                      <a:txBody>
                        <a:bodyPr/>
                        <a:lstStyle/>
                        <a:p>
                          <a:pPr algn="l" fontAlgn="ctr"/>
                          <a:r>
                            <a:rPr lang="en-GB" sz="1500" b="1" u="none" strike="noStrike">
                              <a:effectLst/>
                              <a:latin typeface="Book Antiqua" panose="02040602050305030304" pitchFamily="18" charset="0"/>
                            </a:rPr>
                            <a:t>Usage</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Complete analysis of all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of two specific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Reduced runs to study main effects and some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the effect of a single factor on response</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0077901"/>
                      </a:ext>
                    </a:extLst>
                  </a:tr>
                  <a:tr h="944854">
                    <a:tc>
                      <a:txBody>
                        <a:bodyPr/>
                        <a:lstStyle/>
                        <a:p>
                          <a:pPr algn="l" fontAlgn="ctr"/>
                          <a:r>
                            <a:rPr lang="en-GB" sz="1500" b="1" u="none" strike="noStrike">
                              <a:effectLst/>
                              <a:latin typeface="Book Antiqua" panose="02040602050305030304" pitchFamily="18" charset="0"/>
                            </a:rPr>
                            <a:t>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Detailed information on main effects and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and easy to analyse</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Reduces number of runs, useful for many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design and analysis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649676852"/>
                      </a:ext>
                    </a:extLst>
                  </a:tr>
                  <a:tr h="709788">
                    <a:tc>
                      <a:txBody>
                        <a:bodyPr/>
                        <a:lstStyle/>
                        <a:p>
                          <a:pPr algn="l" fontAlgn="ctr"/>
                          <a:r>
                            <a:rPr lang="en-GB" sz="1500" b="1" u="none" strike="noStrike">
                              <a:effectLst/>
                              <a:latin typeface="Book Antiqua" panose="02040602050305030304" pitchFamily="18" charset="0"/>
                            </a:rPr>
                            <a:t>Disadvantages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Resource-intensive</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Limited scope to two factors</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Higher-order interactions may be confounded</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Does not consider interactions between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829739684"/>
                      </a:ext>
                    </a:extLst>
                  </a:tr>
                  <a:tr h="474723">
                    <a:tc>
                      <a:txBody>
                        <a:bodyPr/>
                        <a:lstStyle/>
                        <a:p>
                          <a:pPr algn="l" fontAlgn="ctr"/>
                          <a:r>
                            <a:rPr lang="en-GB" sz="1500" b="1" u="none" strike="noStrike" dirty="0">
                              <a:effectLst/>
                              <a:latin typeface="Book Antiqua" panose="02040602050305030304" pitchFamily="18" charset="0"/>
                            </a:rPr>
                            <a:t>Design Complexity</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High</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Low</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2809419327"/>
                      </a:ext>
                    </a:extLst>
                  </a:tr>
                </a:tbl>
              </a:graphicData>
            </a:graphic>
          </p:graphicFrame>
        </mc:Choice>
        <mc:Fallback xmlns="">
          <p:graphicFrame>
            <p:nvGraphicFramePr>
              <p:cNvPr id="8" name="Table 7">
                <a:extLst>
                  <a:ext uri="{FF2B5EF4-FFF2-40B4-BE49-F238E27FC236}">
                    <a16:creationId xmlns:a16="http://schemas.microsoft.com/office/drawing/2014/main" id="{B2ED50D5-1C84-CA12-433A-6A988F2ACCC0}"/>
                  </a:ext>
                </a:extLst>
              </p:cNvPr>
              <p:cNvGraphicFramePr>
                <a:graphicFrameLocks noGrp="1"/>
              </p:cNvGraphicFramePr>
              <p:nvPr>
                <p:extLst>
                  <p:ext uri="{D42A27DB-BD31-4B8C-83A1-F6EECF244321}">
                    <p14:modId xmlns:p14="http://schemas.microsoft.com/office/powerpoint/2010/main" val="3518699148"/>
                  </p:ext>
                </p:extLst>
              </p:nvPr>
            </p:nvGraphicFramePr>
            <p:xfrm>
              <a:off x="944504" y="1607815"/>
              <a:ext cx="9830254" cy="5208176"/>
            </p:xfrm>
            <a:graphic>
              <a:graphicData uri="http://schemas.openxmlformats.org/drawingml/2006/table">
                <a:tbl>
                  <a:tblPr>
                    <a:tableStyleId>{5C22544A-7EE6-4342-B048-85BDC9FD1C3A}</a:tableStyleId>
                  </a:tblPr>
                  <a:tblGrid>
                    <a:gridCol w="1653687">
                      <a:extLst>
                        <a:ext uri="{9D8B030D-6E8A-4147-A177-3AD203B41FA5}">
                          <a16:colId xmlns:a16="http://schemas.microsoft.com/office/drawing/2014/main" val="400974245"/>
                        </a:ext>
                      </a:extLst>
                    </a:gridCol>
                    <a:gridCol w="1800681">
                      <a:extLst>
                        <a:ext uri="{9D8B030D-6E8A-4147-A177-3AD203B41FA5}">
                          <a16:colId xmlns:a16="http://schemas.microsoft.com/office/drawing/2014/main" val="1301602406"/>
                        </a:ext>
                      </a:extLst>
                    </a:gridCol>
                    <a:gridCol w="1855805">
                      <a:extLst>
                        <a:ext uri="{9D8B030D-6E8A-4147-A177-3AD203B41FA5}">
                          <a16:colId xmlns:a16="http://schemas.microsoft.com/office/drawing/2014/main" val="2059647586"/>
                        </a:ext>
                      </a:extLst>
                    </a:gridCol>
                    <a:gridCol w="2407035">
                      <a:extLst>
                        <a:ext uri="{9D8B030D-6E8A-4147-A177-3AD203B41FA5}">
                          <a16:colId xmlns:a16="http://schemas.microsoft.com/office/drawing/2014/main" val="2135872573"/>
                        </a:ext>
                      </a:extLst>
                    </a:gridCol>
                    <a:gridCol w="2113046">
                      <a:extLst>
                        <a:ext uri="{9D8B030D-6E8A-4147-A177-3AD203B41FA5}">
                          <a16:colId xmlns:a16="http://schemas.microsoft.com/office/drawing/2014/main" val="4012409079"/>
                        </a:ext>
                      </a:extLst>
                    </a:gridCol>
                  </a:tblGrid>
                  <a:tr h="944854">
                    <a:tc>
                      <a:txBody>
                        <a:bodyPr/>
                        <a:lstStyle/>
                        <a:p>
                          <a:pPr algn="ctr" fontAlgn="ctr"/>
                          <a:r>
                            <a:rPr lang="en-GB" sz="1500" b="1" u="none" strike="noStrike" dirty="0">
                              <a:effectLst/>
                              <a:latin typeface="Book Antiqua" panose="02040602050305030304" pitchFamily="18" charset="0"/>
                            </a:rPr>
                            <a:t>Aspects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Full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Two-Factorial Design</a:t>
                          </a:r>
                        </a:p>
                        <a:p>
                          <a:pPr algn="ctr" fontAlgn="ctr"/>
                          <a:r>
                            <a:rPr lang="en-GB" sz="1500" b="1" u="none" strike="noStrike" dirty="0">
                              <a:effectLst/>
                              <a:latin typeface="Book Antiqua" panose="02040602050305030304" pitchFamily="18" charset="0"/>
                            </a:rPr>
                            <a:t> (2 Factors, 2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Fractional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Single Factorial Design</a:t>
                          </a:r>
                        </a:p>
                        <a:p>
                          <a:pPr algn="ctr" fontAlgn="ctr"/>
                          <a:r>
                            <a:rPr lang="en-GB" sz="1500" b="1" u="none" strike="noStrike" dirty="0">
                              <a:effectLst/>
                              <a:latin typeface="Book Antiqua" panose="02040602050305030304" pitchFamily="18" charset="0"/>
                            </a:rPr>
                            <a:t> (1 Factor, Multiple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4758863"/>
                      </a:ext>
                    </a:extLst>
                  </a:tr>
                  <a:tr h="474723">
                    <a:tc>
                      <a:txBody>
                        <a:bodyPr/>
                        <a:lstStyle/>
                        <a:p>
                          <a:pPr algn="l" fontAlgn="ctr"/>
                          <a:r>
                            <a:rPr lang="en-GB" sz="1500" b="1" u="none" strike="noStrike" dirty="0">
                              <a:effectLst/>
                              <a:latin typeface="Book Antiqua" panose="02040602050305030304" pitchFamily="18" charset="0"/>
                            </a:rPr>
                            <a:t>Number of Factors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1</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749477197"/>
                      </a:ext>
                    </a:extLst>
                  </a:tr>
                  <a:tr h="474723">
                    <a:tc>
                      <a:txBody>
                        <a:bodyPr/>
                        <a:lstStyle/>
                        <a:p>
                          <a:pPr algn="l" fontAlgn="ctr"/>
                          <a:r>
                            <a:rPr lang="en-GB" sz="1500" b="1" u="none" strike="noStrike" dirty="0">
                              <a:effectLst/>
                              <a:latin typeface="Book Antiqua" panose="02040602050305030304" pitchFamily="18" charset="0"/>
                            </a:rPr>
                            <a:t>Number of Levels per Factor</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fr-FR" sz="1500" u="none" strike="noStrike">
                              <a:effectLst/>
                              <a:latin typeface="Book Antiqua" panose="02040602050305030304" pitchFamily="18" charset="0"/>
                            </a:rPr>
                            <a:t>Multiple (e.g., 3, 4, etc.)</a:t>
                          </a:r>
                          <a:endParaRPr lang="fr-FR"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379010051"/>
                      </a:ext>
                    </a:extLst>
                  </a:tr>
                  <a:tr h="474723">
                    <a:tc>
                      <a:txBody>
                        <a:bodyPr/>
                        <a:lstStyle/>
                        <a:p>
                          <a:pPr algn="l" fontAlgn="ctr"/>
                          <a:r>
                            <a:rPr lang="en-GB" sz="1500" b="1" u="none" strike="noStrike">
                              <a:effectLst/>
                              <a:latin typeface="Book Antiqua" panose="02040602050305030304" pitchFamily="18" charset="0"/>
                            </a:rPr>
                            <a:t>Total Runs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a:effectLst/>
                              <a:latin typeface="Book Antiqua" panose="02040602050305030304" pitchFamily="18" charset="0"/>
                            </a:rPr>
                            <a:t>3 × 3 = 9</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endParaRPr lang="en-US"/>
                        </a:p>
                      </a:txBody>
                      <a:tcPr marL="4763" marR="4763" marT="4763" marB="0" anchor="ctr">
                        <a:blipFill>
                          <a:blip r:embed="rId2"/>
                          <a:stretch>
                            <a:fillRect l="-186230" t="-400000" r="-243934" b="-619231"/>
                          </a:stretch>
                        </a:blipFill>
                      </a:tcPr>
                    </a:tc>
                    <a:tc>
                      <a:txBody>
                        <a:bodyPr/>
                        <a:lstStyle/>
                        <a:p>
                          <a:endParaRPr lang="en-US"/>
                        </a:p>
                      </a:txBody>
                      <a:tcPr marL="4763" marR="4763" marT="4763" marB="0" anchor="ctr">
                        <a:blipFill>
                          <a:blip r:embed="rId2"/>
                          <a:stretch>
                            <a:fillRect l="-221013" t="-400000" r="-88354" b="-619231"/>
                          </a:stretch>
                        </a:blipFill>
                      </a:tcPr>
                    </a:tc>
                    <a:tc>
                      <a:txBody>
                        <a:bodyPr/>
                        <a:lstStyle/>
                        <a:p>
                          <a:pPr algn="l" fontAlgn="ctr"/>
                          <a:r>
                            <a:rPr lang="en-GB" sz="1500" u="none" strike="noStrike">
                              <a:effectLst/>
                              <a:latin typeface="Book Antiqua" panose="02040602050305030304" pitchFamily="18" charset="0"/>
                            </a:rPr>
                            <a:t>Number of levels (e.g., 3)</a:t>
                          </a:r>
                          <a:endParaRPr lang="en-GB"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033694253"/>
                      </a:ext>
                    </a:extLst>
                  </a:tr>
                  <a:tr h="709788">
                    <a:tc>
                      <a:txBody>
                        <a:bodyPr/>
                        <a:lstStyle/>
                        <a:p>
                          <a:pPr algn="l" fontAlgn="ctr"/>
                          <a:r>
                            <a:rPr lang="en-GB" sz="1500" b="1" u="none" strike="noStrike">
                              <a:effectLst/>
                              <a:latin typeface="Book Antiqua" panose="02040602050305030304" pitchFamily="18" charset="0"/>
                            </a:rPr>
                            <a:t>Usage</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Complete analysis of all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of two specific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Reduced runs to study main effects and some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the effect of a single factor on response</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0077901"/>
                      </a:ext>
                    </a:extLst>
                  </a:tr>
                  <a:tr h="944854">
                    <a:tc>
                      <a:txBody>
                        <a:bodyPr/>
                        <a:lstStyle/>
                        <a:p>
                          <a:pPr algn="l" fontAlgn="ctr"/>
                          <a:r>
                            <a:rPr lang="en-GB" sz="1500" b="1" u="none" strike="noStrike">
                              <a:effectLst/>
                              <a:latin typeface="Book Antiqua" panose="02040602050305030304" pitchFamily="18" charset="0"/>
                            </a:rPr>
                            <a:t>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Detailed information on main effects and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and easy to analyse</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Reduces number of runs, useful for many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design and analysis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649676852"/>
                      </a:ext>
                    </a:extLst>
                  </a:tr>
                  <a:tr h="709788">
                    <a:tc>
                      <a:txBody>
                        <a:bodyPr/>
                        <a:lstStyle/>
                        <a:p>
                          <a:pPr algn="l" fontAlgn="ctr"/>
                          <a:r>
                            <a:rPr lang="en-GB" sz="1500" b="1" u="none" strike="noStrike">
                              <a:effectLst/>
                              <a:latin typeface="Book Antiqua" panose="02040602050305030304" pitchFamily="18" charset="0"/>
                            </a:rPr>
                            <a:t>Disadvantages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Resource-intensive</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Limited scope to two factors</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Higher-order interactions may be confounded</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Does not consider interactions between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829739684"/>
                      </a:ext>
                    </a:extLst>
                  </a:tr>
                  <a:tr h="474723">
                    <a:tc>
                      <a:txBody>
                        <a:bodyPr/>
                        <a:lstStyle/>
                        <a:p>
                          <a:pPr algn="l" fontAlgn="ctr"/>
                          <a:r>
                            <a:rPr lang="en-GB" sz="1500" b="1" u="none" strike="noStrike" dirty="0">
                              <a:effectLst/>
                              <a:latin typeface="Book Antiqua" panose="02040602050305030304" pitchFamily="18" charset="0"/>
                            </a:rPr>
                            <a:t>Design Complexity</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High</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Low</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2809419327"/>
                      </a:ext>
                    </a:extLst>
                  </a:tr>
                </a:tbl>
              </a:graphicData>
            </a:graphic>
          </p:graphicFrame>
        </mc:Fallback>
      </mc:AlternateContent>
    </p:spTree>
    <p:extLst>
      <p:ext uri="{BB962C8B-B14F-4D97-AF65-F5344CB8AC3E}">
        <p14:creationId xmlns:p14="http://schemas.microsoft.com/office/powerpoint/2010/main" val="1370250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02120" y="1526606"/>
            <a:ext cx="9366253" cy="389972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RSM is useful for the modelling and analysis of problems in which a response of interest is influenced by several variables and the </a:t>
            </a:r>
            <a:r>
              <a:rPr lang="en-GB" sz="2200" b="1" dirty="0">
                <a:latin typeface="Book Antiqua" panose="02040602050305030304" pitchFamily="18" charset="0"/>
                <a:ea typeface="Cambria" panose="02040503050406030204" pitchFamily="18" charset="0"/>
                <a:cs typeface="Arial" panose="020B0604020202020204" pitchFamily="34" charset="0"/>
              </a:rPr>
              <a:t>objective is to optimise this response</a:t>
            </a:r>
            <a:r>
              <a:rPr lang="en-GB" sz="2200" dirty="0">
                <a:latin typeface="Book Antiqua" panose="02040602050305030304" pitchFamily="18" charset="0"/>
                <a:ea typeface="Cambria" panose="02040503050406030204" pitchFamily="18" charset="0"/>
                <a:cs typeface="Arial" panose="020B0604020202020204" pitchFamily="34" charset="0"/>
              </a:rPr>
              <a:t>.</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involves fitting a model to the data and then using that model to explore the </a:t>
            </a:r>
            <a:r>
              <a:rPr lang="en-GB" sz="2200" b="1" dirty="0">
                <a:effectLst/>
                <a:latin typeface="Book Antiqua" panose="02040602050305030304" pitchFamily="18" charset="0"/>
                <a:ea typeface="Cambria" panose="02040503050406030204" pitchFamily="18" charset="0"/>
                <a:cs typeface="Arial" panose="020B0604020202020204" pitchFamily="34" charset="0"/>
              </a:rPr>
              <a:t>relationships between several factors and one or more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434514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70015" y="1653002"/>
            <a:ext cx="11594968" cy="3776611"/>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Fit Test</a:t>
            </a: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To run a fit test, second-order polynomial model is used which includes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linear terms(only the factors) ,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Squared terms which is also referred as quadratic term,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Interaction terms(like interactions on factorial design)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0103870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1321" y="1612362"/>
            <a:ext cx="11594968" cy="1232004"/>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First Order Polynomial </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72949E25-727A-E475-6AC5-D249C3531ED8}"/>
              </a:ext>
            </a:extLst>
          </p:cNvPr>
          <p:cNvPicPr>
            <a:picLocks noChangeAspect="1"/>
          </p:cNvPicPr>
          <p:nvPr/>
        </p:nvPicPr>
        <p:blipFill>
          <a:blip r:embed="rId2"/>
          <a:stretch>
            <a:fillRect/>
          </a:stretch>
        </p:blipFill>
        <p:spPr>
          <a:xfrm>
            <a:off x="1568223" y="2995612"/>
            <a:ext cx="3819525" cy="638175"/>
          </a:xfrm>
          <a:prstGeom prst="rect">
            <a:avLst/>
          </a:prstGeom>
        </p:spPr>
      </p:pic>
      <p:sp>
        <p:nvSpPr>
          <p:cNvPr id="9" name="TextBox 8">
            <a:extLst>
              <a:ext uri="{FF2B5EF4-FFF2-40B4-BE49-F238E27FC236}">
                <a16:creationId xmlns:a16="http://schemas.microsoft.com/office/drawing/2014/main" id="{70A205CC-E82A-42D5-271D-6FEC41464C8A}"/>
              </a:ext>
            </a:extLst>
          </p:cNvPr>
          <p:cNvSpPr txBox="1"/>
          <p:nvPr/>
        </p:nvSpPr>
        <p:spPr>
          <a:xfrm>
            <a:off x="-657224" y="3693546"/>
            <a:ext cx="7688034" cy="2641813"/>
          </a:xfrm>
          <a:prstGeom prst="rect">
            <a:avLst/>
          </a:prstGeom>
          <a:noFill/>
        </p:spPr>
        <p:txBody>
          <a:bodyPr wrap="square">
            <a:spAutoFit/>
          </a:bodyPr>
          <a:lstStyle/>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where 𝑦 is the response variable,</a:t>
            </a:r>
          </a:p>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𝑥1​  and 𝑥2​  are the input variables, </a:t>
            </a:r>
          </a:p>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𝜖 is the error term</a:t>
            </a:r>
            <a:endParaRPr lang="en-GB" dirty="0">
              <a:latin typeface="Book Antiqua" panose="02040602050305030304" pitchFamily="18" charset="0"/>
            </a:endParaRPr>
          </a:p>
          <a:p>
            <a:pPr marL="2601913" indent="-342900" algn="just">
              <a:lnSpc>
                <a:spcPct val="150000"/>
              </a:lnSpc>
              <a:spcAft>
                <a:spcPts val="1000"/>
              </a:spcAft>
              <a:buFont typeface="Arial" panose="020B0604020202020204" pitchFamily="34" charset="0"/>
              <a:buChar char="•"/>
            </a:pPr>
            <a:r>
              <a:rPr lang="en-GB" dirty="0">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I      is the </a:t>
            </a:r>
            <a:r>
              <a:rPr lang="en-GB" sz="1800" dirty="0">
                <a:effectLst/>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intercept, </a:t>
            </a:r>
          </a:p>
          <a:p>
            <a:pPr marL="2601913" indent="-342900" algn="just">
              <a:lnSpc>
                <a:spcPct val="150000"/>
              </a:lnSpc>
              <a:spcAft>
                <a:spcPts val="1000"/>
              </a:spcAft>
              <a:buFont typeface="Arial" panose="020B0604020202020204" pitchFamily="34" charset="0"/>
              <a:buChar char="•"/>
            </a:pPr>
            <a:r>
              <a:rPr lang="en-GB" sz="1800" dirty="0">
                <a:effectLst/>
                <a:latin typeface="Book Antiqua" panose="02040602050305030304" pitchFamily="18" charset="0"/>
                <a:ea typeface="Cambria" panose="02040503050406030204" pitchFamily="18" charset="0"/>
                <a:cs typeface="Arial" panose="020B0604020202020204" pitchFamily="34" charset="0"/>
              </a:rPr>
              <a:t>        is Factor 1,        is Factor 2.</a:t>
            </a:r>
          </a:p>
        </p:txBody>
      </p:sp>
      <p:sp>
        <p:nvSpPr>
          <p:cNvPr id="10" name="TextBox 9">
            <a:extLst>
              <a:ext uri="{FF2B5EF4-FFF2-40B4-BE49-F238E27FC236}">
                <a16:creationId xmlns:a16="http://schemas.microsoft.com/office/drawing/2014/main" id="{43204165-871F-C986-5A5B-0273376BD511}"/>
              </a:ext>
            </a:extLst>
          </p:cNvPr>
          <p:cNvSpPr txBox="1"/>
          <p:nvPr/>
        </p:nvSpPr>
        <p:spPr>
          <a:xfrm rot="21126346">
            <a:off x="6199414" y="2242457"/>
            <a:ext cx="4816929" cy="369332"/>
          </a:xfrm>
          <a:prstGeom prst="rect">
            <a:avLst/>
          </a:prstGeom>
          <a:noFill/>
        </p:spPr>
        <p:txBody>
          <a:bodyPr wrap="square" rtlCol="0">
            <a:spAutoFit/>
          </a:bodyPr>
          <a:lstStyle/>
          <a:p>
            <a:r>
              <a:rPr lang="en-GB" b="1" dirty="0">
                <a:solidFill>
                  <a:srgbClr val="0070C0"/>
                </a:solidFill>
                <a:latin typeface="Comic Sans MS" panose="030F0702030302020204" pitchFamily="66" charset="0"/>
              </a:rPr>
              <a:t>Why are we using this?</a:t>
            </a:r>
          </a:p>
        </p:txBody>
      </p:sp>
      <p:pic>
        <p:nvPicPr>
          <p:cNvPr id="14" name="Picture 13" descr="A yellow face with white gloves&#10;&#10;Description automatically generated">
            <a:extLst>
              <a:ext uri="{FF2B5EF4-FFF2-40B4-BE49-F238E27FC236}">
                <a16:creationId xmlns:a16="http://schemas.microsoft.com/office/drawing/2014/main" id="{BD64E1A7-ABBB-0A70-338E-4E0D09B833A2}"/>
              </a:ext>
            </a:extLst>
          </p:cNvPr>
          <p:cNvPicPr>
            <a:picLocks noChangeAspect="1"/>
          </p:cNvPicPr>
          <p:nvPr/>
        </p:nvPicPr>
        <p:blipFill>
          <a:blip r:embed="rId3"/>
          <a:stretch>
            <a:fillRect/>
          </a:stretch>
        </p:blipFill>
        <p:spPr>
          <a:xfrm>
            <a:off x="9083618" y="1842889"/>
            <a:ext cx="920354" cy="920354"/>
          </a:xfrm>
          <a:prstGeom prst="rect">
            <a:avLst/>
          </a:prstGeom>
        </p:spPr>
      </p:pic>
      <p:sp>
        <p:nvSpPr>
          <p:cNvPr id="15" name="TextBox 14">
            <a:extLst>
              <a:ext uri="{FF2B5EF4-FFF2-40B4-BE49-F238E27FC236}">
                <a16:creationId xmlns:a16="http://schemas.microsoft.com/office/drawing/2014/main" id="{7F85DCEC-57AD-E34B-F0A1-AEA27BCA7AD7}"/>
              </a:ext>
            </a:extLst>
          </p:cNvPr>
          <p:cNvSpPr txBox="1"/>
          <p:nvPr/>
        </p:nvSpPr>
        <p:spPr>
          <a:xfrm rot="20976104">
            <a:off x="6337696" y="3018487"/>
            <a:ext cx="5491843" cy="25393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Comic Sans MS" panose="030F0702030302020204" pitchFamily="66" charset="0"/>
              </a:rPr>
              <a:t>Used in earlier stages of Analysis.</a:t>
            </a:r>
          </a:p>
          <a:p>
            <a:pPr marL="285750" indent="-285750" algn="just">
              <a:lnSpc>
                <a:spcPct val="150000"/>
              </a:lnSpc>
              <a:buFont typeface="Arial" panose="020B0604020202020204" pitchFamily="34" charset="0"/>
              <a:buChar char="•"/>
            </a:pPr>
            <a:r>
              <a:rPr lang="en-GB" dirty="0">
                <a:latin typeface="Comic Sans MS" panose="030F0702030302020204" pitchFamily="66" charset="0"/>
              </a:rPr>
              <a:t>When the relationship between the factors and the response is expected to be approximately linear.</a:t>
            </a:r>
          </a:p>
          <a:p>
            <a:pPr marL="285750" indent="-285750" algn="just">
              <a:lnSpc>
                <a:spcPct val="150000"/>
              </a:lnSpc>
              <a:buFont typeface="Arial" panose="020B0604020202020204" pitchFamily="34" charset="0"/>
              <a:buChar char="•"/>
            </a:pPr>
            <a:r>
              <a:rPr lang="en-GB" dirty="0">
                <a:latin typeface="Comic Sans MS" panose="030F0702030302020204" pitchFamily="66" charset="0"/>
              </a:rPr>
              <a:t>Used in Factorial Types to calculate the regression outputs.</a:t>
            </a:r>
          </a:p>
        </p:txBody>
      </p:sp>
      <p:sp>
        <p:nvSpPr>
          <p:cNvPr id="16" name="Rectangle 15">
            <a:extLst>
              <a:ext uri="{FF2B5EF4-FFF2-40B4-BE49-F238E27FC236}">
                <a16:creationId xmlns:a16="http://schemas.microsoft.com/office/drawing/2014/main" id="{8322EF83-A975-3F24-DF8A-9A355E01053A}"/>
              </a:ext>
            </a:extLst>
          </p:cNvPr>
          <p:cNvSpPr/>
          <p:nvPr/>
        </p:nvSpPr>
        <p:spPr>
          <a:xfrm rot="21010452">
            <a:off x="6231192" y="2961397"/>
            <a:ext cx="5704852" cy="2791190"/>
          </a:xfrm>
          <a:prstGeom prst="rect">
            <a:avLst/>
          </a:prstGeom>
          <a:solidFill>
            <a:srgbClr val="4472C4">
              <a:alpha val="1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68056558-1DE9-46BD-DB3B-0E4D997B2A58}"/>
              </a:ext>
            </a:extLst>
          </p:cNvPr>
          <p:cNvPicPr>
            <a:picLocks noChangeAspect="1"/>
          </p:cNvPicPr>
          <p:nvPr/>
        </p:nvPicPr>
        <p:blipFill>
          <a:blip r:embed="rId4"/>
          <a:stretch>
            <a:fillRect/>
          </a:stretch>
        </p:blipFill>
        <p:spPr>
          <a:xfrm>
            <a:off x="2009148" y="5305169"/>
            <a:ext cx="314325" cy="466725"/>
          </a:xfrm>
          <a:prstGeom prst="rect">
            <a:avLst/>
          </a:prstGeom>
        </p:spPr>
      </p:pic>
      <p:pic>
        <p:nvPicPr>
          <p:cNvPr id="20" name="Picture 19">
            <a:extLst>
              <a:ext uri="{FF2B5EF4-FFF2-40B4-BE49-F238E27FC236}">
                <a16:creationId xmlns:a16="http://schemas.microsoft.com/office/drawing/2014/main" id="{79BC3979-8A1F-C2FE-BBB3-AA64EC97684E}"/>
              </a:ext>
            </a:extLst>
          </p:cNvPr>
          <p:cNvPicPr>
            <a:picLocks noChangeAspect="1"/>
          </p:cNvPicPr>
          <p:nvPr/>
        </p:nvPicPr>
        <p:blipFill>
          <a:blip r:embed="rId5"/>
          <a:stretch>
            <a:fillRect/>
          </a:stretch>
        </p:blipFill>
        <p:spPr>
          <a:xfrm>
            <a:off x="2023378" y="5858364"/>
            <a:ext cx="304800" cy="390525"/>
          </a:xfrm>
          <a:prstGeom prst="rect">
            <a:avLst/>
          </a:prstGeom>
        </p:spPr>
      </p:pic>
      <p:pic>
        <p:nvPicPr>
          <p:cNvPr id="22" name="Picture 21">
            <a:extLst>
              <a:ext uri="{FF2B5EF4-FFF2-40B4-BE49-F238E27FC236}">
                <a16:creationId xmlns:a16="http://schemas.microsoft.com/office/drawing/2014/main" id="{168C6C65-2D79-B5B0-A34D-2F5C4A39BF3B}"/>
              </a:ext>
            </a:extLst>
          </p:cNvPr>
          <p:cNvPicPr>
            <a:picLocks noChangeAspect="1"/>
          </p:cNvPicPr>
          <p:nvPr/>
        </p:nvPicPr>
        <p:blipFill>
          <a:blip r:embed="rId6"/>
          <a:stretch>
            <a:fillRect/>
          </a:stretch>
        </p:blipFill>
        <p:spPr>
          <a:xfrm>
            <a:off x="3658326" y="5929865"/>
            <a:ext cx="314325" cy="361950"/>
          </a:xfrm>
          <a:prstGeom prst="rect">
            <a:avLst/>
          </a:prstGeom>
        </p:spPr>
      </p:pic>
    </p:spTree>
    <p:extLst>
      <p:ext uri="{BB962C8B-B14F-4D97-AF65-F5344CB8AC3E}">
        <p14:creationId xmlns:p14="http://schemas.microsoft.com/office/powerpoint/2010/main" val="38989620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071443"/>
            <a:ext cx="11594968" cy="5315494"/>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 (In Battery Life Example)</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Consider , the regression output is </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intercept (β₀) is approximately 74.66</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Material Type (βₘ) is approximately 67.49</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Temperature (βₜ) is approximately -0.35</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Battery Life=74.66+67.49*Material Type−0.35 *Temperature</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Assume the Factors to be Material Type = 2 and Temperature is 70°F</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Battery Life = 74.66+(67.49 * 2)−(0.35 * 70)=74.66+134.98−24.5 = 185.14 Hours</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DE6A0C08-86DC-4FEA-BE93-D3E40A644D4D}"/>
              </a:ext>
            </a:extLst>
          </p:cNvPr>
          <p:cNvPicPr>
            <a:picLocks noChangeAspect="1"/>
          </p:cNvPicPr>
          <p:nvPr/>
        </p:nvPicPr>
        <p:blipFill>
          <a:blip r:embed="rId2"/>
          <a:stretch>
            <a:fillRect/>
          </a:stretch>
        </p:blipFill>
        <p:spPr>
          <a:xfrm>
            <a:off x="7874196" y="1972839"/>
            <a:ext cx="3819525" cy="638175"/>
          </a:xfrm>
          <a:prstGeom prst="rect">
            <a:avLst/>
          </a:prstGeom>
        </p:spPr>
      </p:pic>
    </p:spTree>
    <p:extLst>
      <p:ext uri="{BB962C8B-B14F-4D97-AF65-F5344CB8AC3E}">
        <p14:creationId xmlns:p14="http://schemas.microsoft.com/office/powerpoint/2010/main" val="2619454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34640" y="1463329"/>
            <a:ext cx="7887489" cy="4681657"/>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 (In Battery Life Example)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Predicted Battery life for the Material Type 2 and the temperature of 70 degree is </a:t>
            </a:r>
            <a:r>
              <a:rPr lang="en-GB" sz="2000" b="1" dirty="0">
                <a:solidFill>
                  <a:srgbClr val="0070C0"/>
                </a:solidFill>
                <a:latin typeface="Book Antiqua" panose="02040602050305030304" pitchFamily="18" charset="0"/>
                <a:ea typeface="Cambria" panose="02040503050406030204" pitchFamily="18" charset="0"/>
                <a:cs typeface="Arial" panose="020B0604020202020204" pitchFamily="34" charset="0"/>
              </a:rPr>
              <a:t>185.14 Hours </a:t>
            </a:r>
            <a:r>
              <a:rPr lang="en-GB" sz="2000" dirty="0">
                <a:latin typeface="Book Antiqua" panose="02040602050305030304" pitchFamily="18" charset="0"/>
                <a:ea typeface="Cambria" panose="02040503050406030204" pitchFamily="18" charset="0"/>
                <a:cs typeface="Arial" panose="020B0604020202020204" pitchFamily="34" charset="0"/>
              </a:rPr>
              <a:t>from the regression model which is compared to the actual battery life.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This predicted battery life from the first order is a different combinations of temperature and material type that was not from the original data where the predicted response could be useful for future optimising and planning experiments. </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1572178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261896"/>
            <a:ext cx="7887489" cy="549766"/>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501D8DE5-74E1-D5C4-B813-EAE7445743E0}"/>
              </a:ext>
            </a:extLst>
          </p:cNvPr>
          <p:cNvSpPr txBox="1"/>
          <p:nvPr/>
        </p:nvSpPr>
        <p:spPr>
          <a:xfrm>
            <a:off x="625929" y="2205485"/>
            <a:ext cx="4816929" cy="369332"/>
          </a:xfrm>
          <a:prstGeom prst="rect">
            <a:avLst/>
          </a:prstGeom>
          <a:noFill/>
        </p:spPr>
        <p:txBody>
          <a:bodyPr wrap="square" rtlCol="0">
            <a:spAutoFit/>
          </a:bodyPr>
          <a:lstStyle/>
          <a:p>
            <a:r>
              <a:rPr lang="en-GB" b="1" dirty="0">
                <a:solidFill>
                  <a:srgbClr val="0070C0"/>
                </a:solidFill>
                <a:latin typeface="Comic Sans MS" panose="030F0702030302020204" pitchFamily="66" charset="0"/>
              </a:rPr>
              <a:t>Why then moving to second order?</a:t>
            </a:r>
          </a:p>
        </p:txBody>
      </p:sp>
      <p:pic>
        <p:nvPicPr>
          <p:cNvPr id="6" name="Picture 5" descr="A yellow face with white gloves&#10;&#10;Description automatically generated">
            <a:extLst>
              <a:ext uri="{FF2B5EF4-FFF2-40B4-BE49-F238E27FC236}">
                <a16:creationId xmlns:a16="http://schemas.microsoft.com/office/drawing/2014/main" id="{AA06B805-DABE-0B6B-1FB3-07A9361C0037}"/>
              </a:ext>
            </a:extLst>
          </p:cNvPr>
          <p:cNvPicPr>
            <a:picLocks noChangeAspect="1"/>
          </p:cNvPicPr>
          <p:nvPr/>
        </p:nvPicPr>
        <p:blipFill>
          <a:blip r:embed="rId2"/>
          <a:stretch>
            <a:fillRect/>
          </a:stretch>
        </p:blipFill>
        <p:spPr>
          <a:xfrm rot="473654">
            <a:off x="4718447" y="1929974"/>
            <a:ext cx="920354" cy="920354"/>
          </a:xfrm>
          <a:prstGeom prst="rect">
            <a:avLst/>
          </a:prstGeom>
        </p:spPr>
      </p:pic>
      <p:sp>
        <p:nvSpPr>
          <p:cNvPr id="9" name="TextBox 8">
            <a:extLst>
              <a:ext uri="{FF2B5EF4-FFF2-40B4-BE49-F238E27FC236}">
                <a16:creationId xmlns:a16="http://schemas.microsoft.com/office/drawing/2014/main" id="{AF0DE991-3BBD-B2B2-5647-D2FC882A9235}"/>
              </a:ext>
            </a:extLst>
          </p:cNvPr>
          <p:cNvSpPr txBox="1"/>
          <p:nvPr/>
        </p:nvSpPr>
        <p:spPr>
          <a:xfrm>
            <a:off x="947057" y="2726833"/>
            <a:ext cx="10107386" cy="374012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For more accurate predictions, in optimisation and control processes, more complex models that include </a:t>
            </a:r>
            <a:r>
              <a:rPr lang="en-GB" sz="2000" b="1" dirty="0">
                <a:latin typeface="Book Antiqua" panose="02040602050305030304" pitchFamily="18" charset="0"/>
              </a:rPr>
              <a:t>quadratic </a:t>
            </a:r>
            <a:r>
              <a:rPr lang="en-GB" sz="2000" dirty="0">
                <a:latin typeface="Book Antiqua" panose="02040602050305030304" pitchFamily="18" charset="0"/>
              </a:rPr>
              <a:t>and </a:t>
            </a:r>
            <a:r>
              <a:rPr lang="en-GB" sz="2000" b="1" dirty="0">
                <a:latin typeface="Book Antiqua" panose="02040602050305030304" pitchFamily="18" charset="0"/>
              </a:rPr>
              <a:t>interaction</a:t>
            </a:r>
            <a:r>
              <a:rPr lang="en-GB" sz="2000" dirty="0">
                <a:latin typeface="Book Antiqua" panose="02040602050305030304" pitchFamily="18" charset="0"/>
              </a:rPr>
              <a:t> terms are often necessary.</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 By not including interaction and higher-order terms, significant effects may be missed.</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Finally, The first order which is used by Factorial designs primarily identify </a:t>
            </a:r>
            <a:r>
              <a:rPr lang="en-GB" sz="2000" b="1" dirty="0">
                <a:latin typeface="Book Antiqua" panose="02040602050305030304" pitchFamily="18" charset="0"/>
              </a:rPr>
              <a:t>linear </a:t>
            </a:r>
            <a:r>
              <a:rPr lang="en-GB" sz="2000" dirty="0">
                <a:latin typeface="Book Antiqua" panose="02040602050305030304" pitchFamily="18" charset="0"/>
              </a:rPr>
              <a:t>relationships and </a:t>
            </a:r>
            <a:r>
              <a:rPr lang="en-GB" sz="2000" b="1" dirty="0">
                <a:latin typeface="Book Antiqua" panose="02040602050305030304" pitchFamily="18" charset="0"/>
              </a:rPr>
              <a:t>interactions</a:t>
            </a:r>
            <a:r>
              <a:rPr lang="en-GB" sz="2000" dirty="0">
                <a:latin typeface="Book Antiqua" panose="02040602050305030304" pitchFamily="18" charset="0"/>
              </a:rPr>
              <a:t> but are not efficient at </a:t>
            </a:r>
            <a:r>
              <a:rPr lang="en-GB" sz="2000" b="1" dirty="0">
                <a:latin typeface="Book Antiqua" panose="02040602050305030304" pitchFamily="18" charset="0"/>
              </a:rPr>
              <a:t>modelling curvature </a:t>
            </a:r>
            <a:r>
              <a:rPr lang="en-GB" sz="2000" dirty="0">
                <a:latin typeface="Book Antiqua" panose="02040602050305030304" pitchFamily="18" charset="0"/>
              </a:rPr>
              <a:t>in the response surface.</a:t>
            </a:r>
          </a:p>
          <a:p>
            <a:pPr marL="342900" indent="-342900" algn="just">
              <a:lnSpc>
                <a:spcPct val="150000"/>
              </a:lnSpc>
              <a:buFont typeface="Arial" panose="020B0604020202020204" pitchFamily="34" charset="0"/>
              <a:buChar char="•"/>
            </a:pPr>
            <a:endParaRPr lang="en-GB" sz="2000" dirty="0">
              <a:latin typeface="Book Antiqua" panose="02040602050305030304" pitchFamily="18" charset="0"/>
            </a:endParaRPr>
          </a:p>
        </p:txBody>
      </p:sp>
    </p:spTree>
    <p:extLst>
      <p:ext uri="{BB962C8B-B14F-4D97-AF65-F5344CB8AC3E}">
        <p14:creationId xmlns:p14="http://schemas.microsoft.com/office/powerpoint/2010/main" val="13039366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2113105"/>
            <a:ext cx="6155540" cy="4050724"/>
          </a:xfrm>
          <a:prstGeom prst="rect">
            <a:avLst/>
          </a:prstGeom>
          <a:noFill/>
        </p:spPr>
        <p:txBody>
          <a:bodyPr wrap="square">
            <a:spAutoFit/>
          </a:bodyPr>
          <a:lstStyle/>
          <a:p>
            <a:pPr algn="just">
              <a:lnSpc>
                <a:spcPct val="150000"/>
              </a:lnSpc>
              <a:spcAft>
                <a:spcPts val="1000"/>
              </a:spcAft>
            </a:pPr>
            <a:r>
              <a:rPr lang="en-GB" sz="2100" b="1" dirty="0">
                <a:latin typeface="Book Antiqua" panose="02040602050305030304" pitchFamily="18" charset="0"/>
                <a:ea typeface="Cambria" panose="02040503050406030204" pitchFamily="18" charset="0"/>
                <a:cs typeface="Arial" panose="020B0604020202020204" pitchFamily="34" charset="0"/>
              </a:rPr>
              <a:t>Linear Regression : </a:t>
            </a:r>
            <a:r>
              <a:rPr lang="en-GB" sz="2100" dirty="0">
                <a:latin typeface="Book Antiqua" panose="02040602050305030304" pitchFamily="18" charset="0"/>
              </a:rPr>
              <a:t>The linear regression model assumes a straight-line relationship between the factors (Temperature and Material Type) and the response (Battery Life).</a:t>
            </a:r>
          </a:p>
          <a:p>
            <a:pPr algn="just">
              <a:lnSpc>
                <a:spcPct val="150000"/>
              </a:lnSpc>
              <a:spcAft>
                <a:spcPts val="1000"/>
              </a:spcAft>
            </a:pPr>
            <a:r>
              <a:rPr lang="en-GB" sz="2100" b="1" dirty="0">
                <a:effectLst/>
                <a:latin typeface="Book Antiqua" panose="02040602050305030304" pitchFamily="18" charset="0"/>
                <a:ea typeface="Cambria" panose="02040503050406030204" pitchFamily="18" charset="0"/>
                <a:cs typeface="Arial" panose="020B0604020202020204" pitchFamily="34" charset="0"/>
              </a:rPr>
              <a:t>Quadratic Regression : </a:t>
            </a:r>
            <a:r>
              <a:rPr lang="en-GB" sz="2100" dirty="0">
                <a:effectLst/>
                <a:latin typeface="Book Antiqua" panose="02040602050305030304" pitchFamily="18" charset="0"/>
                <a:ea typeface="Cambria" panose="02040503050406030204" pitchFamily="18" charset="0"/>
                <a:cs typeface="Arial" panose="020B0604020202020204" pitchFamily="34" charset="0"/>
              </a:rPr>
              <a:t>The quadratic regression model includes squared terms and interaction terms to capture curvature in the relationship between the factors and the response.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4098" name="Picture 2" descr="Why Add &amp; How to Interpret a Quadratic Term in Regression – QUANTIFYING  HEALTH">
            <a:extLst>
              <a:ext uri="{FF2B5EF4-FFF2-40B4-BE49-F238E27FC236}">
                <a16:creationId xmlns:a16="http://schemas.microsoft.com/office/drawing/2014/main" id="{EBB3C0E6-5DC2-6EE8-C324-6F85E67373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699" y="2200876"/>
            <a:ext cx="4904557" cy="33280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B5A168-EA82-A4C3-0987-D8F54C79C595}"/>
              </a:ext>
            </a:extLst>
          </p:cNvPr>
          <p:cNvSpPr txBox="1"/>
          <p:nvPr/>
        </p:nvSpPr>
        <p:spPr>
          <a:xfrm>
            <a:off x="87085" y="1335183"/>
            <a:ext cx="6155540" cy="461665"/>
          </a:xfrm>
          <a:prstGeom prst="rect">
            <a:avLst/>
          </a:prstGeom>
          <a:noFill/>
        </p:spPr>
        <p:txBody>
          <a:bodyPr wrap="square" rtlCol="0">
            <a:spAutoFit/>
          </a:bodyPr>
          <a:lstStyle/>
          <a:p>
            <a:r>
              <a:rPr lang="en-GB" sz="2400" b="1" dirty="0">
                <a:latin typeface="Book Antiqua" panose="02040602050305030304" pitchFamily="18" charset="0"/>
              </a:rPr>
              <a:t>Linear Model Vs Quadratic Model</a:t>
            </a:r>
          </a:p>
        </p:txBody>
      </p:sp>
    </p:spTree>
    <p:extLst>
      <p:ext uri="{BB962C8B-B14F-4D97-AF65-F5344CB8AC3E}">
        <p14:creationId xmlns:p14="http://schemas.microsoft.com/office/powerpoint/2010/main" val="4084563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859183" y="1568731"/>
            <a:ext cx="10260576" cy="4486356"/>
          </a:xfrm>
          <a:prstGeom prst="rect">
            <a:avLst/>
          </a:prstGeom>
          <a:noFill/>
        </p:spPr>
        <p:txBody>
          <a:bodyPr wrap="square">
            <a:spAutoFit/>
          </a:bodyPr>
          <a:lstStyle/>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The second order polynomial can be written as</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marL="1344613" indent="-257175" algn="just">
              <a:lnSpc>
                <a:spcPct val="150000"/>
              </a:lnSpc>
              <a:spcAft>
                <a:spcPts val="1000"/>
              </a:spcAft>
              <a:buFont typeface="Arial" panose="020B0604020202020204" pitchFamily="34" charset="0"/>
              <a:buChar char="•"/>
              <a:tabLst>
                <a:tab pos="719138" algn="l"/>
                <a:tab pos="804863" algn="l"/>
                <a:tab pos="1257300" algn="l"/>
                <a:tab pos="1616075" algn="l"/>
              </a:tabLst>
            </a:pPr>
            <a:r>
              <a:rPr lang="en-GB" sz="1900" dirty="0">
                <a:latin typeface="Book Antiqua" panose="02040602050305030304" pitchFamily="18" charset="0"/>
                <a:ea typeface="Cambria" panose="02040503050406030204" pitchFamily="18" charset="0"/>
                <a:cs typeface="Arial" panose="020B0604020202020204" pitchFamily="34" charset="0"/>
              </a:rPr>
              <a:t>where </a:t>
            </a:r>
            <a:r>
              <a:rPr lang="en-GB" sz="1900" dirty="0">
                <a:latin typeface="Book Antiqua" panose="02040602050305030304" pitchFamily="18" charset="0"/>
              </a:rPr>
              <a:t>y is the response variable.</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𝑥1​  and 𝑥2​  are the input variables.</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𝛽0​  is the intercept, 𝛽1​  and 𝛽2​  are the coefficients for the linear terms.</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𝛽11 and 𝛽22​  are the coefficients for the squared terms, 𝛽12 is the coefficient for the interaction term.</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𝜖 is the error term.</a:t>
            </a:r>
            <a:endParaRPr lang="en-GB" sz="19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953C1F41-47CA-B48B-DCA0-6867388EBCFF}"/>
              </a:ext>
            </a:extLst>
          </p:cNvPr>
          <p:cNvPicPr>
            <a:picLocks noChangeAspect="1"/>
          </p:cNvPicPr>
          <p:nvPr/>
        </p:nvPicPr>
        <p:blipFill>
          <a:blip r:embed="rId2"/>
          <a:stretch>
            <a:fillRect/>
          </a:stretch>
        </p:blipFill>
        <p:spPr>
          <a:xfrm>
            <a:off x="1151842" y="2155427"/>
            <a:ext cx="6905625" cy="657225"/>
          </a:xfrm>
          <a:prstGeom prst="rect">
            <a:avLst/>
          </a:prstGeom>
        </p:spPr>
      </p:pic>
      <p:sp>
        <p:nvSpPr>
          <p:cNvPr id="4" name="TextBox 3">
            <a:extLst>
              <a:ext uri="{FF2B5EF4-FFF2-40B4-BE49-F238E27FC236}">
                <a16:creationId xmlns:a16="http://schemas.microsoft.com/office/drawing/2014/main" id="{74DC7410-065F-2224-CEBB-867E36EEA509}"/>
              </a:ext>
            </a:extLst>
          </p:cNvPr>
          <p:cNvSpPr txBox="1"/>
          <p:nvPr/>
        </p:nvSpPr>
        <p:spPr>
          <a:xfrm>
            <a:off x="76532" y="1149598"/>
            <a:ext cx="6155540" cy="461665"/>
          </a:xfrm>
          <a:prstGeom prst="rect">
            <a:avLst/>
          </a:prstGeom>
          <a:noFill/>
        </p:spPr>
        <p:txBody>
          <a:bodyPr wrap="square" rtlCol="0">
            <a:spAutoFit/>
          </a:bodyPr>
          <a:lstStyle/>
          <a:p>
            <a:r>
              <a:rPr lang="en-GB" sz="2400" b="1" dirty="0">
                <a:latin typeface="Book Antiqua" panose="02040602050305030304" pitchFamily="18" charset="0"/>
              </a:rPr>
              <a:t>Second Order Polynomial</a:t>
            </a:r>
          </a:p>
        </p:txBody>
      </p:sp>
    </p:spTree>
    <p:extLst>
      <p:ext uri="{BB962C8B-B14F-4D97-AF65-F5344CB8AC3E}">
        <p14:creationId xmlns:p14="http://schemas.microsoft.com/office/powerpoint/2010/main" val="9281247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8" y="977544"/>
                <a:ext cx="11594968" cy="5880456"/>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Second Order Polynomial (In Battery Life Example)</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intercept (β₀) is approximately 74.66</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Material Type (βₘ) is approximately 67.49</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Temperature (βₜ) is approximately -0.35</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𝑥</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70 (Temperature),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b="0" i="1" smtClean="0">
                            <a:latin typeface="Cambria Math" panose="02040503050406030204" pitchFamily="18" charset="0"/>
                          </a:rPr>
                          <m:t>2</m:t>
                        </m:r>
                      </m:sub>
                    </m:sSub>
                    <m:r>
                      <a:rPr lang="en-GB" sz="2000" i="1">
                        <a:latin typeface="Cambria Math" panose="02040503050406030204" pitchFamily="18"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2 (Material Type) </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Sup>
                      <m:sSubSupPr>
                        <m:ctrlPr>
                          <a:rPr lang="en-GB" sz="2000" i="1" smtClean="0">
                            <a:effectLst/>
                            <a:latin typeface="Cambria Math" panose="02040503050406030204" pitchFamily="18" charset="0"/>
                          </a:rPr>
                        </m:ctrlPr>
                      </m:sSubSupPr>
                      <m:e>
                        <m:r>
                          <a:rPr lang="en-GB" sz="2000" i="1">
                            <a:effectLst/>
                            <a:latin typeface="Cambria Math" panose="02040503050406030204" pitchFamily="18" charset="0"/>
                            <a:ea typeface="DengXian" panose="02010600030101010101" pitchFamily="2" charset="-122"/>
                            <a:cs typeface="Arial" panose="020B0604020202020204" pitchFamily="34" charset="0"/>
                          </a:rPr>
                          <m:t>𝑥</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up>
                        <m:r>
                          <a:rPr lang="en-GB" sz="2000" i="1">
                            <a:effectLst/>
                            <a:latin typeface="Cambria Math" panose="02040503050406030204" pitchFamily="18" charset="0"/>
                            <a:ea typeface="DengXian" panose="02010600030101010101" pitchFamily="2" charset="-122"/>
                            <a:cs typeface="Arial" panose="020B0604020202020204" pitchFamily="34" charset="0"/>
                          </a:rPr>
                          <m:t>2</m:t>
                        </m:r>
                      </m:sup>
                    </m:sSubSup>
                  </m:oMath>
                </a14:m>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p>
                      <m:sSupPr>
                        <m:ctrlPr>
                          <a:rPr lang="en-GB" sz="2000" i="1">
                            <a:latin typeface="Cambria Math" panose="02040503050406030204" pitchFamily="18" charset="0"/>
                          </a:rPr>
                        </m:ctrlPr>
                      </m:sSupPr>
                      <m:e>
                        <m:r>
                          <a:rPr lang="en-GB" sz="2000" i="1">
                            <a:latin typeface="Cambria Math" panose="02040503050406030204" pitchFamily="18" charset="0"/>
                          </a:rPr>
                          <m:t>70</m:t>
                        </m:r>
                      </m:e>
                      <m:sup>
                        <m:r>
                          <a:rPr lang="en-GB" sz="2000" i="1">
                            <a:latin typeface="Cambria Math" panose="02040503050406030204" pitchFamily="18" charset="0"/>
                          </a:rPr>
                          <m:t>2</m:t>
                        </m:r>
                      </m:sup>
                    </m:sSup>
                  </m:oMath>
                </a14:m>
                <a:r>
                  <a:rPr lang="en-GB" sz="2000" dirty="0">
                    <a:latin typeface="Book Antiqua" panose="02040602050305030304" pitchFamily="18" charset="0"/>
                    <a:ea typeface="Cambria" panose="02040503050406030204" pitchFamily="18" charset="0"/>
                    <a:cs typeface="Arial" panose="020B0604020202020204" pitchFamily="34" charset="0"/>
                  </a:rPr>
                  <a:t>= 4900  </a:t>
                </a:r>
                <a:endParaRPr lang="en-GB" sz="2000" i="1" dirty="0">
                  <a:latin typeface="Cambria Math" panose="02040503050406030204" pitchFamily="18" charset="0"/>
                </a:endParaRPr>
              </a:p>
              <a:p>
                <a:pPr marL="266700" algn="just">
                  <a:lnSpc>
                    <a:spcPct val="150000"/>
                  </a:lnSpc>
                  <a:spcAft>
                    <a:spcPts val="1000"/>
                  </a:spcAft>
                </a:pPr>
                <a:r>
                  <a:rPr lang="en-GB" sz="2000" dirty="0"/>
                  <a:t>	</a:t>
                </a:r>
                <a14:m>
                  <m:oMath xmlns:m="http://schemas.openxmlformats.org/officeDocument/2006/math">
                    <m:sSubSup>
                      <m:sSubSupPr>
                        <m:ctrlPr>
                          <a:rPr lang="en-GB" sz="2000" i="1">
                            <a:latin typeface="Cambria Math" panose="02040503050406030204" pitchFamily="18" charset="0"/>
                          </a:rPr>
                        </m:ctrlPr>
                      </m:sSubSup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b="0" i="1" smtClean="0">
                            <a:latin typeface="Cambria Math" panose="02040503050406030204" pitchFamily="18" charset="0"/>
                            <a:ea typeface="DengXian" panose="02010600030101010101" pitchFamily="2" charset="-122"/>
                            <a:cs typeface="Arial" panose="020B0604020202020204" pitchFamily="34" charset="0"/>
                          </a:rPr>
                          <m:t>2</m:t>
                        </m:r>
                      </m:sub>
                      <m:sup>
                        <m:r>
                          <a:rPr lang="en-GB" sz="2000" i="1">
                            <a:latin typeface="Cambria Math" panose="02040503050406030204" pitchFamily="18" charset="0"/>
                            <a:ea typeface="DengXian" panose="02010600030101010101" pitchFamily="2" charset="-122"/>
                            <a:cs typeface="Arial" panose="020B0604020202020204" pitchFamily="34" charset="0"/>
                          </a:rPr>
                          <m:t>2</m:t>
                        </m:r>
                      </m:sup>
                    </m:sSubSup>
                    <m:r>
                      <a:rPr lang="en-GB" sz="2000" i="1">
                        <a:latin typeface="Cambria Math" panose="02040503050406030204" pitchFamily="18" charset="0"/>
                        <a:ea typeface="DengXian" panose="02010600030101010101" pitchFamily="2" charset="-122"/>
                        <a:cs typeface="Arial" panose="020B0604020202020204" pitchFamily="34" charset="0"/>
                      </a:rPr>
                      <m:t> </m:t>
                    </m:r>
                    <m:r>
                      <a:rPr lang="en-GB" sz="2000" b="0" i="1" smtClean="0">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p>
                      <m:sSupPr>
                        <m:ctrlPr>
                          <a:rPr lang="en-GB" sz="2000" i="1">
                            <a:latin typeface="Cambria Math" panose="02040503050406030204" pitchFamily="18" charset="0"/>
                          </a:rPr>
                        </m:ctrlPr>
                      </m:sSupPr>
                      <m:e>
                        <m:r>
                          <a:rPr lang="en-GB" sz="2000" b="0" i="1" smtClean="0">
                            <a:latin typeface="Cambria Math" panose="02040503050406030204" pitchFamily="18" charset="0"/>
                          </a:rPr>
                          <m:t>2</m:t>
                        </m:r>
                      </m:e>
                      <m:sup>
                        <m:r>
                          <a:rPr lang="en-GB" sz="2000" i="1">
                            <a:latin typeface="Cambria Math" panose="02040503050406030204" pitchFamily="18" charset="0"/>
                          </a:rPr>
                          <m:t>2</m:t>
                        </m:r>
                      </m:sup>
                    </m:sSup>
                    <m:r>
                      <a:rPr lang="en-GB" sz="2000" i="1">
                        <a:latin typeface="Cambria Math" panose="02040503050406030204" pitchFamily="18"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4 	</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i="1">
                            <a:latin typeface="Cambria Math" panose="02040503050406030204" pitchFamily="18" charset="0"/>
                            <a:ea typeface="DengXian" panose="02010600030101010101" pitchFamily="2" charset="-122"/>
                            <a:cs typeface="Arial" panose="020B0604020202020204" pitchFamily="34" charset="0"/>
                          </a:rPr>
                          <m:t>1</m:t>
                        </m:r>
                      </m:sub>
                    </m:sSub>
                    <m:r>
                      <a:rPr lang="en-GB" sz="2000" i="1">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a:t>
                </a:r>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b="0" i="1" smtClean="0">
                            <a:latin typeface="Cambria Math" panose="02040503050406030204" pitchFamily="18" charset="0"/>
                            <a:ea typeface="DengXian" panose="02010600030101010101" pitchFamily="2" charset="-122"/>
                            <a:cs typeface="Arial" panose="020B0604020202020204" pitchFamily="34" charset="0"/>
                          </a:rPr>
                          <m:t>2</m:t>
                        </m:r>
                      </m:sub>
                    </m:sSub>
                    <m:r>
                      <a:rPr lang="en-GB" sz="2000" b="0" i="1" smtClean="0">
                        <a:latin typeface="Cambria Math" panose="02040503050406030204" pitchFamily="18" charset="0"/>
                        <a:ea typeface="DengXian" panose="02010600030101010101" pitchFamily="2" charset="-122"/>
                        <a:cs typeface="Arial" panose="020B0604020202020204" pitchFamily="34" charset="0"/>
                      </a:rPr>
                      <m:t>=  70∗2=140</m:t>
                    </m:r>
                  </m:oMath>
                </a14:m>
                <a:endParaRPr lang="en-GB" sz="2000" dirty="0">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Therefore, </a:t>
                </a:r>
                <a:r>
                  <a:rPr lang="en-GB" sz="2000" dirty="0">
                    <a:latin typeface="Book Antiqua" panose="02040602050305030304" pitchFamily="18" charset="0"/>
                  </a:rPr>
                  <a:t>Battery Life=74.66−24.5+134.98+9.8−40+21 = </a:t>
                </a:r>
                <a:r>
                  <a:rPr lang="en-GB" sz="2000" b="1" dirty="0">
                    <a:solidFill>
                      <a:srgbClr val="4472C4"/>
                    </a:solidFill>
                    <a:latin typeface="Book Antiqua" panose="02040602050305030304" pitchFamily="18" charset="0"/>
                  </a:rPr>
                  <a:t>176.94 Hours</a:t>
                </a:r>
                <a:endParaRPr lang="en-GB" sz="20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endParaRPr lang="en-GB" sz="2000" dirty="0">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8" y="977544"/>
                <a:ext cx="11594968" cy="5880456"/>
              </a:xfrm>
              <a:prstGeom prst="rect">
                <a:avLst/>
              </a:prstGeom>
              <a:blipFill>
                <a:blip r:embed="rId2"/>
                <a:stretch>
                  <a:fillRect l="-683"/>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41797033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67940" y="1198209"/>
            <a:ext cx="11594968" cy="4589077"/>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How to analyse the data in RSM</a:t>
            </a: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The Data could be analysed by using the following</a:t>
            </a:r>
          </a:p>
          <a:p>
            <a:pPr marL="342900" indent="-342900" algn="just">
              <a:lnSpc>
                <a:spcPct val="150000"/>
              </a:lnSpc>
              <a:spcAft>
                <a:spcPts val="1000"/>
              </a:spcAft>
              <a:buFont typeface="Arial" panose="020B0604020202020204" pitchFamily="34" charset="0"/>
              <a:buChar char="•"/>
            </a:pPr>
            <a:r>
              <a:rPr lang="en-GB" sz="2100" b="1" dirty="0">
                <a:latin typeface="Book Antiqua" panose="02040602050305030304" pitchFamily="18" charset="0"/>
                <a:ea typeface="Cambria" panose="02040503050406030204" pitchFamily="18" charset="0"/>
                <a:cs typeface="Arial" panose="020B0604020202020204" pitchFamily="34" charset="0"/>
              </a:rPr>
              <a:t>Regression Statistics: </a:t>
            </a:r>
            <a:r>
              <a:rPr lang="en-GB" sz="2100" dirty="0">
                <a:latin typeface="Book Antiqua" panose="02040602050305030304" pitchFamily="18" charset="0"/>
                <a:ea typeface="Cambria" panose="02040503050406030204" pitchFamily="18" charset="0"/>
                <a:cs typeface="Arial" panose="020B0604020202020204" pitchFamily="34" charset="0"/>
              </a:rPr>
              <a:t>This includes R Square, Adjusted R Square, and Standard Error, which give you an idea of how well your model fits the data.</a:t>
            </a:r>
          </a:p>
          <a:p>
            <a:pPr marL="342900" indent="-342900" algn="just">
              <a:lnSpc>
                <a:spcPct val="150000"/>
              </a:lnSpc>
              <a:spcAft>
                <a:spcPts val="1000"/>
              </a:spcAft>
              <a:buFont typeface="Arial" panose="020B0604020202020204" pitchFamily="34" charset="0"/>
              <a:buChar char="•"/>
            </a:pPr>
            <a:r>
              <a:rPr lang="en-GB" sz="2100" b="1" dirty="0">
                <a:latin typeface="Book Antiqua" panose="02040602050305030304" pitchFamily="18" charset="0"/>
                <a:ea typeface="Cambria" panose="02040503050406030204" pitchFamily="18" charset="0"/>
                <a:cs typeface="Arial" panose="020B0604020202020204" pitchFamily="34" charset="0"/>
              </a:rPr>
              <a:t>Coefficients Table: </a:t>
            </a:r>
            <a:r>
              <a:rPr lang="en-GB" sz="2100" dirty="0">
                <a:latin typeface="Book Antiqua" panose="02040602050305030304" pitchFamily="18" charset="0"/>
                <a:ea typeface="Cambria" panose="02040503050406030204" pitchFamily="18" charset="0"/>
                <a:cs typeface="Arial" panose="020B0604020202020204" pitchFamily="34" charset="0"/>
              </a:rPr>
              <a:t>This includes the coefficients (𝛽0,𝛽1,𝛽2,𝛽12,𝛽11,𝛽), their standard errors, and p-values.</a:t>
            </a:r>
          </a:p>
          <a:p>
            <a:pPr algn="just">
              <a:lnSpc>
                <a:spcPct val="150000"/>
              </a:lnSpc>
              <a:spcAft>
                <a:spcPts val="1000"/>
              </a:spcAft>
            </a:pPr>
            <a:endParaRPr lang="en-GB" sz="20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endParaRPr lang="en-GB" sz="20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158914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382789" cy="4698594"/>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The Regression Statics could be performed using ANOVA Test</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Performing the regression analysis, we can conclude how well the regression model fits the data.</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The Table shown is the regression values for the battery life example.</a:t>
            </a:r>
          </a:p>
          <a:p>
            <a:pPr marL="342900" indent="-342900" algn="just">
              <a:lnSpc>
                <a:spcPct val="150000"/>
              </a:lnSpc>
              <a:spcAft>
                <a:spcPts val="1000"/>
              </a:spcAft>
              <a:buFont typeface="Arial" panose="020B0604020202020204" pitchFamily="34" charset="0"/>
              <a:buChar char="•"/>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3525733413"/>
              </p:ext>
            </p:extLst>
          </p:nvPr>
        </p:nvGraphicFramePr>
        <p:xfrm>
          <a:off x="2830286" y="4349587"/>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a:effectLst/>
                        </a:rPr>
                        <a:t>Multiple R</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a:effectLst/>
                        </a:rPr>
                        <a:t>Adjusted 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a:effectLst/>
                        </a:rPr>
                        <a:t>Observations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37022360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559884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R Square </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Indicates the proportion of the variance in the dependent variable (Battery Life) that is predictable from the independent variables (Temperature and Material Type).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R Square ranges from 0 to 1. If the values of R square is high, it indicates a good fit which explains a large portion of the variance.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In our example the value of R square is 0.623791 which indicates  more of the variance in battery life.</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3029419897"/>
              </p:ext>
            </p:extLst>
          </p:nvPr>
        </p:nvGraphicFramePr>
        <p:xfrm>
          <a:off x="9029700" y="1644487"/>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a:effectLst/>
                        </a:rPr>
                        <a:t>Multiple R</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a:effectLst/>
                        </a:rPr>
                        <a:t>Adjusted 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a:effectLst/>
                        </a:rPr>
                        <a:t>Observations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104440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559884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Adjusted R Square </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Adjusted 𝑅 square  adjusts the 𝑅 square value for the number of factors in the model. It is more appropriate for comparing models with different numbers of factors.</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The high Adjusted R square explains large portion of variance.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Adjusted 𝑅 square =0.5611 is slightly lower than 𝑅 Square , which is expected as it accounts for the number of predictors. It still suggests a moderate fit.</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2503294813"/>
              </p:ext>
            </p:extLst>
          </p:nvPr>
        </p:nvGraphicFramePr>
        <p:xfrm>
          <a:off x="9046028" y="2526230"/>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dirty="0">
                          <a:effectLst/>
                        </a:rPr>
                        <a:t>Multiple 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dirty="0">
                          <a:effectLst/>
                        </a:rPr>
                        <a:t>Adjusted R Square</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dirty="0">
                          <a:effectLst/>
                        </a:rPr>
                        <a:t>Observations</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3148630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3473964"/>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Standard Errors</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This measures the average distance that the observed values fall from the regression line.</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standard error of 32.477 suggests that the model’s factors have an average error of about 32.477 units of battery life.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nvGraphicFramePr>
        <p:xfrm>
          <a:off x="9046028" y="2526230"/>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dirty="0">
                          <a:effectLst/>
                        </a:rPr>
                        <a:t>Multiple 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dirty="0">
                          <a:effectLst/>
                        </a:rPr>
                        <a:t>Adjusted R Square</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dirty="0">
                          <a:effectLst/>
                        </a:rPr>
                        <a:t>Observations</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7067913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392573"/>
            <a:ext cx="5987931" cy="4442170"/>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 efficient Table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Intercept:(p-value = 0.1291) : The intercept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Material Type:(p-value = 0.1660) : Material type is not statistically significant at the 0.05 level. </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Temperature:(p-value = 0.5782): Temperature is not statistically significant at the 0.05 level.</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8" name="Table 7">
            <a:extLst>
              <a:ext uri="{FF2B5EF4-FFF2-40B4-BE49-F238E27FC236}">
                <a16:creationId xmlns:a16="http://schemas.microsoft.com/office/drawing/2014/main" id="{A53A9DE1-4D0A-71DC-375F-0627950D6B68}"/>
              </a:ext>
            </a:extLst>
          </p:cNvPr>
          <p:cNvGraphicFramePr>
            <a:graphicFrameLocks noGrp="1"/>
          </p:cNvGraphicFramePr>
          <p:nvPr>
            <p:extLst>
              <p:ext uri="{D42A27DB-BD31-4B8C-83A1-F6EECF244321}">
                <p14:modId xmlns:p14="http://schemas.microsoft.com/office/powerpoint/2010/main" val="1783621972"/>
              </p:ext>
            </p:extLst>
          </p:nvPr>
        </p:nvGraphicFramePr>
        <p:xfrm>
          <a:off x="6697640" y="1934483"/>
          <a:ext cx="4863194" cy="2806245"/>
        </p:xfrm>
        <a:graphic>
          <a:graphicData uri="http://schemas.openxmlformats.org/drawingml/2006/table">
            <a:tbl>
              <a:tblPr>
                <a:tableStyleId>{5C22544A-7EE6-4342-B048-85BDC9FD1C3A}</a:tableStyleId>
              </a:tblPr>
              <a:tblGrid>
                <a:gridCol w="1621065">
                  <a:extLst>
                    <a:ext uri="{9D8B030D-6E8A-4147-A177-3AD203B41FA5}">
                      <a16:colId xmlns:a16="http://schemas.microsoft.com/office/drawing/2014/main" val="497202533"/>
                    </a:ext>
                  </a:extLst>
                </a:gridCol>
                <a:gridCol w="1859456">
                  <a:extLst>
                    <a:ext uri="{9D8B030D-6E8A-4147-A177-3AD203B41FA5}">
                      <a16:colId xmlns:a16="http://schemas.microsoft.com/office/drawing/2014/main" val="2033692124"/>
                    </a:ext>
                  </a:extLst>
                </a:gridCol>
                <a:gridCol w="1382673">
                  <a:extLst>
                    <a:ext uri="{9D8B030D-6E8A-4147-A177-3AD203B41FA5}">
                      <a16:colId xmlns:a16="http://schemas.microsoft.com/office/drawing/2014/main" val="1308353075"/>
                    </a:ext>
                  </a:extLst>
                </a:gridCol>
              </a:tblGrid>
              <a:tr h="269020">
                <a:tc>
                  <a:txBody>
                    <a:bodyPr/>
                    <a:lstStyle/>
                    <a:p>
                      <a:pPr algn="ctr" fontAlgn="b"/>
                      <a:r>
                        <a:rPr lang="en-GB" sz="1600" u="none" strike="noStrike" dirty="0">
                          <a:effectLst/>
                        </a:rPr>
                        <a:t> </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dirty="0">
                          <a:effectLst/>
                        </a:rPr>
                        <a:t>Coefficients</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a:effectLst/>
                        </a:rPr>
                        <a:t>P-value</a:t>
                      </a:r>
                      <a:endParaRPr lang="en-GB" sz="1600" b="0" i="1"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69566466"/>
                  </a:ext>
                </a:extLst>
              </a:tr>
              <a:tr h="269020">
                <a:tc>
                  <a:txBody>
                    <a:bodyPr/>
                    <a:lstStyle/>
                    <a:p>
                      <a:pPr algn="l" fontAlgn="b"/>
                      <a:r>
                        <a:rPr lang="en-GB" sz="1600" u="none" strike="noStrike" dirty="0">
                          <a:effectLst/>
                        </a:rPr>
                        <a:t>Intercept</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74.66047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0.129057</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574060752"/>
                  </a:ext>
                </a:extLst>
              </a:tr>
              <a:tr h="532887">
                <a:tc>
                  <a:txBody>
                    <a:bodyPr/>
                    <a:lstStyle/>
                    <a:p>
                      <a:pPr algn="l" fontAlgn="b"/>
                      <a:r>
                        <a:rPr lang="en-GB" sz="1600" u="none" strike="noStrike">
                          <a:effectLst/>
                        </a:rPr>
                        <a:t>Material Type</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67.49242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0.166021</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169869356"/>
                  </a:ext>
                </a:extLst>
              </a:tr>
              <a:tr h="532887">
                <a:tc>
                  <a:txBody>
                    <a:bodyPr/>
                    <a:lstStyle/>
                    <a:p>
                      <a:pPr algn="l" fontAlgn="b"/>
                      <a:r>
                        <a:rPr lang="en-GB" sz="1600" u="none" strike="noStrike">
                          <a:effectLst/>
                        </a:rPr>
                        <a:t>Temperature (°F)</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-0.34842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0.578169</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08861827"/>
                  </a:ext>
                </a:extLst>
              </a:tr>
              <a:tr h="269020">
                <a:tc>
                  <a:txBody>
                    <a:bodyPr/>
                    <a:lstStyle/>
                    <a:p>
                      <a:pPr algn="l" fontAlgn="b"/>
                      <a:r>
                        <a:rPr lang="en-GB" sz="1600" u="none" strike="noStrike" dirty="0">
                          <a:effectLst/>
                        </a:rPr>
                        <a:t>(Temp)^2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-0.00397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0.304333</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036628900"/>
                  </a:ext>
                </a:extLst>
              </a:tr>
              <a:tr h="400524">
                <a:tc>
                  <a:txBody>
                    <a:bodyPr/>
                    <a:lstStyle/>
                    <a:p>
                      <a:pPr algn="l" fontAlgn="b"/>
                      <a:r>
                        <a:rPr lang="en-GB" sz="1600" u="none" strike="noStrike">
                          <a:effectLst/>
                        </a:rPr>
                        <a:t>(Material)^2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-13.125</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0.262054</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16016193"/>
                  </a:ext>
                </a:extLst>
              </a:tr>
              <a:tr h="532887">
                <a:tc>
                  <a:txBody>
                    <a:bodyPr/>
                    <a:lstStyle/>
                    <a:p>
                      <a:pPr algn="l" fontAlgn="b"/>
                      <a:r>
                        <a:rPr lang="en-GB" sz="1600" u="none" strike="noStrike">
                          <a:effectLst/>
                        </a:rPr>
                        <a:t>Temp*Material</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0.085227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0.568023</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42603861"/>
                  </a:ext>
                </a:extLst>
              </a:tr>
            </a:tbl>
          </a:graphicData>
        </a:graphic>
      </p:graphicFrame>
    </p:spTree>
    <p:extLst>
      <p:ext uri="{BB962C8B-B14F-4D97-AF65-F5344CB8AC3E}">
        <p14:creationId xmlns:p14="http://schemas.microsoft.com/office/powerpoint/2010/main" val="3376754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6" y="1196630"/>
            <a:ext cx="6733603" cy="6314421"/>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 efficient Table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(Temp)^2: (p-value = 0.3043) : The quadratic term for temperature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(Material)^2: (p-value = 0.2621) :The quadratic term for material type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Temp*Material: (p-value = 0.5680) : The interaction term between temperature and material type is not statistically significant at the 0.05 level.</a:t>
            </a:r>
          </a:p>
          <a:p>
            <a:pPr marL="342900" indent="-342900" algn="just">
              <a:lnSpc>
                <a:spcPct val="150000"/>
              </a:lnSpc>
              <a:spcAft>
                <a:spcPts val="1000"/>
              </a:spcAft>
              <a:buFont typeface="Arial" panose="020B0604020202020204" pitchFamily="34" charset="0"/>
              <a:buChar char="•"/>
            </a:pPr>
            <a:endParaRPr lang="en-GB" sz="20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8" name="Table 7">
            <a:extLst>
              <a:ext uri="{FF2B5EF4-FFF2-40B4-BE49-F238E27FC236}">
                <a16:creationId xmlns:a16="http://schemas.microsoft.com/office/drawing/2014/main" id="{A53A9DE1-4D0A-71DC-375F-0627950D6B68}"/>
              </a:ext>
            </a:extLst>
          </p:cNvPr>
          <p:cNvGraphicFramePr>
            <a:graphicFrameLocks noGrp="1"/>
          </p:cNvGraphicFramePr>
          <p:nvPr>
            <p:extLst>
              <p:ext uri="{D42A27DB-BD31-4B8C-83A1-F6EECF244321}">
                <p14:modId xmlns:p14="http://schemas.microsoft.com/office/powerpoint/2010/main" val="1685645688"/>
              </p:ext>
            </p:extLst>
          </p:nvPr>
        </p:nvGraphicFramePr>
        <p:xfrm>
          <a:off x="7149980" y="2282826"/>
          <a:ext cx="4863194" cy="2806245"/>
        </p:xfrm>
        <a:graphic>
          <a:graphicData uri="http://schemas.openxmlformats.org/drawingml/2006/table">
            <a:tbl>
              <a:tblPr>
                <a:tableStyleId>{5C22544A-7EE6-4342-B048-85BDC9FD1C3A}</a:tableStyleId>
              </a:tblPr>
              <a:tblGrid>
                <a:gridCol w="1621065">
                  <a:extLst>
                    <a:ext uri="{9D8B030D-6E8A-4147-A177-3AD203B41FA5}">
                      <a16:colId xmlns:a16="http://schemas.microsoft.com/office/drawing/2014/main" val="497202533"/>
                    </a:ext>
                  </a:extLst>
                </a:gridCol>
                <a:gridCol w="1859456">
                  <a:extLst>
                    <a:ext uri="{9D8B030D-6E8A-4147-A177-3AD203B41FA5}">
                      <a16:colId xmlns:a16="http://schemas.microsoft.com/office/drawing/2014/main" val="2033692124"/>
                    </a:ext>
                  </a:extLst>
                </a:gridCol>
                <a:gridCol w="1382673">
                  <a:extLst>
                    <a:ext uri="{9D8B030D-6E8A-4147-A177-3AD203B41FA5}">
                      <a16:colId xmlns:a16="http://schemas.microsoft.com/office/drawing/2014/main" val="1308353075"/>
                    </a:ext>
                  </a:extLst>
                </a:gridCol>
              </a:tblGrid>
              <a:tr h="269020">
                <a:tc>
                  <a:txBody>
                    <a:bodyPr/>
                    <a:lstStyle/>
                    <a:p>
                      <a:pPr algn="ctr" fontAlgn="b"/>
                      <a:r>
                        <a:rPr lang="en-GB" sz="1600" u="none" strike="noStrike" dirty="0">
                          <a:effectLst/>
                        </a:rPr>
                        <a:t> </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dirty="0">
                          <a:effectLst/>
                        </a:rPr>
                        <a:t>Coefficients</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a:effectLst/>
                        </a:rPr>
                        <a:t>P-value</a:t>
                      </a:r>
                      <a:endParaRPr lang="en-GB" sz="1600" b="0" i="1"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69566466"/>
                  </a:ext>
                </a:extLst>
              </a:tr>
              <a:tr h="269020">
                <a:tc>
                  <a:txBody>
                    <a:bodyPr/>
                    <a:lstStyle/>
                    <a:p>
                      <a:pPr algn="l" fontAlgn="b"/>
                      <a:r>
                        <a:rPr lang="en-GB" sz="1600" u="none" strike="noStrike" dirty="0">
                          <a:effectLst/>
                        </a:rPr>
                        <a:t>Intercept</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74.66047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0.129057</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574060752"/>
                  </a:ext>
                </a:extLst>
              </a:tr>
              <a:tr h="532887">
                <a:tc>
                  <a:txBody>
                    <a:bodyPr/>
                    <a:lstStyle/>
                    <a:p>
                      <a:pPr algn="l" fontAlgn="b"/>
                      <a:r>
                        <a:rPr lang="en-GB" sz="1600" u="none" strike="noStrike">
                          <a:effectLst/>
                        </a:rPr>
                        <a:t>Material Type</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67.49242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0.166021</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169869356"/>
                  </a:ext>
                </a:extLst>
              </a:tr>
              <a:tr h="532887">
                <a:tc>
                  <a:txBody>
                    <a:bodyPr/>
                    <a:lstStyle/>
                    <a:p>
                      <a:pPr algn="l" fontAlgn="b"/>
                      <a:r>
                        <a:rPr lang="en-GB" sz="1600" u="none" strike="noStrike" dirty="0">
                          <a:effectLst/>
                        </a:rPr>
                        <a:t>Temperature (°F)</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-0.34842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0.578169</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08861827"/>
                  </a:ext>
                </a:extLst>
              </a:tr>
              <a:tr h="269020">
                <a:tc>
                  <a:txBody>
                    <a:bodyPr/>
                    <a:lstStyle/>
                    <a:p>
                      <a:pPr algn="l" fontAlgn="b"/>
                      <a:r>
                        <a:rPr lang="en-GB" sz="1600" u="none" strike="noStrike">
                          <a:effectLst/>
                        </a:rPr>
                        <a:t>(Temp)^2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-0.00397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0.304333</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036628900"/>
                  </a:ext>
                </a:extLst>
              </a:tr>
              <a:tr h="400524">
                <a:tc>
                  <a:txBody>
                    <a:bodyPr/>
                    <a:lstStyle/>
                    <a:p>
                      <a:pPr algn="l" fontAlgn="b"/>
                      <a:r>
                        <a:rPr lang="en-GB" sz="1600" u="none" strike="noStrike">
                          <a:effectLst/>
                        </a:rPr>
                        <a:t>(Material)^2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-13.125</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0.262054</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16016193"/>
                  </a:ext>
                </a:extLst>
              </a:tr>
              <a:tr h="532887">
                <a:tc>
                  <a:txBody>
                    <a:bodyPr/>
                    <a:lstStyle/>
                    <a:p>
                      <a:pPr algn="l" fontAlgn="b"/>
                      <a:r>
                        <a:rPr lang="en-GB" sz="1600" u="none" strike="noStrike">
                          <a:effectLst/>
                        </a:rPr>
                        <a:t>Temp*Material</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0.085227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0.568023</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42603861"/>
                  </a:ext>
                </a:extLst>
              </a:tr>
            </a:tbl>
          </a:graphicData>
        </a:graphic>
      </p:graphicFrame>
    </p:spTree>
    <p:extLst>
      <p:ext uri="{BB962C8B-B14F-4D97-AF65-F5344CB8AC3E}">
        <p14:creationId xmlns:p14="http://schemas.microsoft.com/office/powerpoint/2010/main" val="3655310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72415" y="1273772"/>
            <a:ext cx="11332210" cy="4625818"/>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[1] Study Smarter, "Design of Engineering Experiments," [Online]. Available: https:</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//www.studysmarter.co.uk/explanations/engineering/professional-engineering/design-of-engineering-experiments </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/[Accessed: 24-Jun-2024].</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[2] KCG, "Benefits of Design of Experiments," [Online]. Available: </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https://www.kcg.com.sg/benefits-of-design-of-experiments/</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[Accessed: 26-Jun-2024].</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[3] D. C. Montgomery, Design and Analysis of Experiments, 8th ed. Hoboken, NJ, USA: John Wiley &amp; Sons, Inc., 2012.</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[4] Minitab, "Factorial and Fractional Factorial Designs," [Online]. Available: </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https://support.minitab.com/en-us/minitab/help-and-how-to/statistical-modeling/doe/supporting-topics/factorial-and-screening-designs/factorial-and-fractional-factorial-designs/.</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[Accessed: June 29, 2024].</a:t>
            </a:r>
          </a:p>
          <a:p>
            <a:pPr>
              <a:lnSpc>
                <a:spcPct val="150000"/>
              </a:lnSpc>
              <a:spcAft>
                <a:spcPts val="1000"/>
              </a:spcAft>
            </a:pP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6461581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143</TotalTime>
  <Words>3540</Words>
  <Application>Microsoft Office PowerPoint</Application>
  <PresentationFormat>Widescreen</PresentationFormat>
  <Paragraphs>511</Paragraphs>
  <Slides>47</Slides>
  <Notes>18</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47</vt:i4>
      </vt:variant>
    </vt:vector>
  </HeadingPairs>
  <TitlesOfParts>
    <vt:vector size="63" baseType="lpstr">
      <vt:lpstr>DengXian</vt:lpstr>
      <vt:lpstr>Aptos Narrow</vt:lpstr>
      <vt:lpstr>Arial</vt:lpstr>
      <vt:lpstr>Book Antiqua</vt:lpstr>
      <vt:lpstr>Bradley Hand ITC</vt:lpstr>
      <vt:lpstr>Calibri</vt:lpstr>
      <vt:lpstr>Calibri Light</vt:lpstr>
      <vt:lpstr>Cambria</vt:lpstr>
      <vt:lpstr>Cambria Math</vt:lpstr>
      <vt:lpstr>Comic Sans MS</vt:lpstr>
      <vt:lpstr>UWTSD 200_Title Page</vt:lpstr>
      <vt:lpstr>UWTSD 200_Title Page 1</vt:lpstr>
      <vt:lpstr>UWTSD 200_Title Page 2</vt:lpstr>
      <vt:lpstr>UWTSD 200_Subtitle 1</vt:lpstr>
      <vt:lpstr>UWTSD 200_Text 4</vt:lpstr>
      <vt:lpstr>UWTSD Logo Variations with Image Behind</vt:lpstr>
      <vt:lpstr>PowerPoint Presentation</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4</cp:revision>
  <dcterms:created xsi:type="dcterms:W3CDTF">2021-03-09T15:35:42Z</dcterms:created>
  <dcterms:modified xsi:type="dcterms:W3CDTF">2026-03-18T10:30:58Z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