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6" r:id="rId3"/>
    <p:sldId id="263" r:id="rId4"/>
    <p:sldId id="262" r:id="rId5"/>
    <p:sldId id="268" r:id="rId6"/>
    <p:sldId id="265" r:id="rId7"/>
    <p:sldId id="269" r:id="rId8"/>
    <p:sldId id="270" r:id="rId9"/>
    <p:sldId id="271" r:id="rId10"/>
    <p:sldId id="272" r:id="rId11"/>
    <p:sldId id="273" r:id="rId12"/>
    <p:sldId id="274" r:id="rId13"/>
    <p:sldId id="275" r:id="rId14"/>
    <p:sldId id="264" r:id="rId15"/>
    <p:sldId id="266" r:id="rId16"/>
    <p:sldId id="267" r:id="rId17"/>
    <p:sldId id="25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E3FDE45-AF77-4B5C-9715-49D594BDF05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83" d="100"/>
          <a:sy n="83" d="100"/>
        </p:scale>
        <p:origin x="45" y="52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F69D32-BC8A-4FE1-96D8-AC7CDC0B1B2E}"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2368EEC8-9947-4F16-B43B-E1FDFF9F2B19}">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Being Trustworthy</a:t>
          </a:r>
          <a:endParaRPr lang="en-GB" sz="2000" b="1" dirty="0">
            <a:solidFill>
              <a:schemeClr val="bg2">
                <a:lumMod val="50000"/>
              </a:schemeClr>
            </a:solidFill>
            <a:latin typeface="Californian FB" panose="0207040306080B030204" pitchFamily="18" charset="0"/>
          </a:endParaRPr>
        </a:p>
      </dgm:t>
    </dgm:pt>
    <dgm:pt modelId="{61F4B628-74B4-49CD-B4EF-5155D8587D43}" type="parTrans" cxnId="{E17775C8-5AB4-497B-A859-185311448D32}">
      <dgm:prSet/>
      <dgm:spPr/>
      <dgm:t>
        <a:bodyPr/>
        <a:lstStyle/>
        <a:p>
          <a:endParaRPr lang="en-GB"/>
        </a:p>
      </dgm:t>
    </dgm:pt>
    <dgm:pt modelId="{DCD060B9-6BF6-4287-A79D-42148A0B7AAC}" type="sibTrans" cxnId="{E17775C8-5AB4-497B-A859-185311448D32}">
      <dgm:prSet/>
      <dgm:spPr/>
      <dgm:t>
        <a:bodyPr/>
        <a:lstStyle/>
        <a:p>
          <a:endParaRPr lang="en-GB"/>
        </a:p>
      </dgm:t>
    </dgm:pt>
    <dgm:pt modelId="{512282F9-B6A2-4ACC-9387-90AD254A62DB}">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Autonomy</a:t>
          </a:r>
          <a:endParaRPr lang="en-GB" sz="2000" b="1" dirty="0">
            <a:solidFill>
              <a:schemeClr val="bg2">
                <a:lumMod val="50000"/>
              </a:schemeClr>
            </a:solidFill>
            <a:latin typeface="Californian FB" panose="0207040306080B030204" pitchFamily="18" charset="0"/>
          </a:endParaRPr>
        </a:p>
      </dgm:t>
    </dgm:pt>
    <dgm:pt modelId="{9DE41269-02FC-4B65-B8A4-E21B6482823D}" type="parTrans" cxnId="{94A930A6-35AA-4169-83B0-7C3F5F8ECB50}">
      <dgm:prSet/>
      <dgm:spPr/>
      <dgm:t>
        <a:bodyPr/>
        <a:lstStyle/>
        <a:p>
          <a:endParaRPr lang="en-GB"/>
        </a:p>
      </dgm:t>
    </dgm:pt>
    <dgm:pt modelId="{B4C1A99B-134D-477F-A2C7-1F089D1F695F}" type="sibTrans" cxnId="{94A930A6-35AA-4169-83B0-7C3F5F8ECB50}">
      <dgm:prSet/>
      <dgm:spPr/>
      <dgm:t>
        <a:bodyPr/>
        <a:lstStyle/>
        <a:p>
          <a:endParaRPr lang="en-GB"/>
        </a:p>
      </dgm:t>
    </dgm:pt>
    <dgm:pt modelId="{939EA5CD-9A04-473C-9A49-9C22FE68343E}">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Beneficence</a:t>
          </a:r>
          <a:endParaRPr lang="en-GB" sz="2000" b="1" dirty="0">
            <a:solidFill>
              <a:schemeClr val="bg2">
                <a:lumMod val="50000"/>
              </a:schemeClr>
            </a:solidFill>
            <a:latin typeface="Californian FB" panose="0207040306080B030204" pitchFamily="18" charset="0"/>
          </a:endParaRPr>
        </a:p>
      </dgm:t>
    </dgm:pt>
    <dgm:pt modelId="{456FB7F0-7F74-4BA4-B80B-26C71FF8E845}" type="parTrans" cxnId="{C78429B7-075A-486D-B5BE-BD9B7BFEB309}">
      <dgm:prSet/>
      <dgm:spPr/>
      <dgm:t>
        <a:bodyPr/>
        <a:lstStyle/>
        <a:p>
          <a:endParaRPr lang="en-GB"/>
        </a:p>
      </dgm:t>
    </dgm:pt>
    <dgm:pt modelId="{341F509D-A75E-4177-B143-8EFBE0631F4A}" type="sibTrans" cxnId="{C78429B7-075A-486D-B5BE-BD9B7BFEB309}">
      <dgm:prSet/>
      <dgm:spPr/>
      <dgm:t>
        <a:bodyPr/>
        <a:lstStyle/>
        <a:p>
          <a:endParaRPr lang="en-GB"/>
        </a:p>
      </dgm:t>
    </dgm:pt>
    <dgm:pt modelId="{7F800341-5DEB-4149-BB03-35266EB388F1}">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Non-maleficence</a:t>
          </a:r>
          <a:endParaRPr lang="en-GB" sz="2000" b="1" dirty="0">
            <a:solidFill>
              <a:schemeClr val="bg2">
                <a:lumMod val="50000"/>
              </a:schemeClr>
            </a:solidFill>
            <a:latin typeface="Californian FB" panose="0207040306080B030204" pitchFamily="18" charset="0"/>
          </a:endParaRPr>
        </a:p>
      </dgm:t>
    </dgm:pt>
    <dgm:pt modelId="{8BE3D216-3DBF-4085-9EBD-20291D9BC60F}" type="parTrans" cxnId="{99CE5CE9-2963-4A90-8DEA-A33A690756E0}">
      <dgm:prSet/>
      <dgm:spPr/>
      <dgm:t>
        <a:bodyPr/>
        <a:lstStyle/>
        <a:p>
          <a:endParaRPr lang="en-GB"/>
        </a:p>
      </dgm:t>
    </dgm:pt>
    <dgm:pt modelId="{C2C947AE-C059-45B0-8356-EC2C2558EBD4}" type="sibTrans" cxnId="{99CE5CE9-2963-4A90-8DEA-A33A690756E0}">
      <dgm:prSet/>
      <dgm:spPr/>
      <dgm:t>
        <a:bodyPr/>
        <a:lstStyle/>
        <a:p>
          <a:endParaRPr lang="en-GB"/>
        </a:p>
      </dgm:t>
    </dgm:pt>
    <dgm:pt modelId="{C5781A02-3E50-44DC-BD01-7CC858CCEC21}">
      <dgm:prSet phldrT="[Text]" custT="1"/>
      <dgm:spPr>
        <a:solidFill>
          <a:schemeClr val="bg2">
            <a:lumMod val="90000"/>
          </a:schemeClr>
        </a:solidFill>
      </dgm:spPr>
      <dgm:t>
        <a:bodyPr/>
        <a:lstStyle/>
        <a:p>
          <a:r>
            <a:rPr lang="en-GB" sz="2000" b="1" dirty="0" smtClean="0">
              <a:solidFill>
                <a:schemeClr val="bg2">
                  <a:lumMod val="50000"/>
                </a:schemeClr>
              </a:solidFill>
              <a:latin typeface="Californian FB" panose="0207040306080B030204" pitchFamily="18" charset="0"/>
            </a:rPr>
            <a:t>Justice</a:t>
          </a:r>
          <a:endParaRPr lang="en-GB" sz="2000" b="1" dirty="0">
            <a:solidFill>
              <a:schemeClr val="bg2">
                <a:lumMod val="50000"/>
              </a:schemeClr>
            </a:solidFill>
            <a:latin typeface="Californian FB" panose="0207040306080B030204" pitchFamily="18" charset="0"/>
          </a:endParaRPr>
        </a:p>
      </dgm:t>
    </dgm:pt>
    <dgm:pt modelId="{7CA9C63E-3CEE-4AF1-BF84-ACA453F85C29}" type="parTrans" cxnId="{E010DE9D-013B-40B1-83D0-20C692862D4C}">
      <dgm:prSet/>
      <dgm:spPr/>
      <dgm:t>
        <a:bodyPr/>
        <a:lstStyle/>
        <a:p>
          <a:endParaRPr lang="en-GB"/>
        </a:p>
      </dgm:t>
    </dgm:pt>
    <dgm:pt modelId="{EDC1F7A9-FE8B-4A63-978B-89F66A406C0B}" type="sibTrans" cxnId="{E010DE9D-013B-40B1-83D0-20C692862D4C}">
      <dgm:prSet/>
      <dgm:spPr/>
      <dgm:t>
        <a:bodyPr/>
        <a:lstStyle/>
        <a:p>
          <a:endParaRPr lang="en-GB"/>
        </a:p>
      </dgm:t>
    </dgm:pt>
    <dgm:pt modelId="{BCCD122F-8EDC-47C3-8514-0F48C43CE1D4}" type="pres">
      <dgm:prSet presAssocID="{FDF69D32-BC8A-4FE1-96D8-AC7CDC0B1B2E}" presName="cycle" presStyleCnt="0">
        <dgm:presLayoutVars>
          <dgm:dir/>
          <dgm:resizeHandles val="exact"/>
        </dgm:presLayoutVars>
      </dgm:prSet>
      <dgm:spPr/>
      <dgm:t>
        <a:bodyPr/>
        <a:lstStyle/>
        <a:p>
          <a:endParaRPr lang="en-GB"/>
        </a:p>
      </dgm:t>
    </dgm:pt>
    <dgm:pt modelId="{985EE07C-468B-454A-9182-7B04D5917EF4}" type="pres">
      <dgm:prSet presAssocID="{2368EEC8-9947-4F16-B43B-E1FDFF9F2B19}" presName="node" presStyleLbl="node1" presStyleIdx="0" presStyleCnt="5" custScaleX="117724" custScaleY="111365">
        <dgm:presLayoutVars>
          <dgm:bulletEnabled val="1"/>
        </dgm:presLayoutVars>
      </dgm:prSet>
      <dgm:spPr/>
      <dgm:t>
        <a:bodyPr/>
        <a:lstStyle/>
        <a:p>
          <a:endParaRPr lang="en-GB"/>
        </a:p>
      </dgm:t>
    </dgm:pt>
    <dgm:pt modelId="{D1449A75-255E-495D-8C41-9329D51C0173}" type="pres">
      <dgm:prSet presAssocID="{2368EEC8-9947-4F16-B43B-E1FDFF9F2B19}" presName="spNode" presStyleCnt="0"/>
      <dgm:spPr/>
    </dgm:pt>
    <dgm:pt modelId="{AB9EB398-3626-406E-BCA1-ED6620D41531}" type="pres">
      <dgm:prSet presAssocID="{DCD060B9-6BF6-4287-A79D-42148A0B7AAC}" presName="sibTrans" presStyleLbl="sibTrans1D1" presStyleIdx="0" presStyleCnt="5"/>
      <dgm:spPr/>
      <dgm:t>
        <a:bodyPr/>
        <a:lstStyle/>
        <a:p>
          <a:endParaRPr lang="en-GB"/>
        </a:p>
      </dgm:t>
    </dgm:pt>
    <dgm:pt modelId="{3C270110-396F-40C6-8797-9C1DADB0C99C}" type="pres">
      <dgm:prSet presAssocID="{512282F9-B6A2-4ACC-9387-90AD254A62DB}" presName="node" presStyleLbl="node1" presStyleIdx="1" presStyleCnt="5">
        <dgm:presLayoutVars>
          <dgm:bulletEnabled val="1"/>
        </dgm:presLayoutVars>
      </dgm:prSet>
      <dgm:spPr/>
      <dgm:t>
        <a:bodyPr/>
        <a:lstStyle/>
        <a:p>
          <a:endParaRPr lang="en-GB"/>
        </a:p>
      </dgm:t>
    </dgm:pt>
    <dgm:pt modelId="{484F361A-BC25-4F97-8A7A-03D08EE6FC7F}" type="pres">
      <dgm:prSet presAssocID="{512282F9-B6A2-4ACC-9387-90AD254A62DB}" presName="spNode" presStyleCnt="0"/>
      <dgm:spPr/>
    </dgm:pt>
    <dgm:pt modelId="{3151282C-8234-4311-8598-E60DD6B76333}" type="pres">
      <dgm:prSet presAssocID="{B4C1A99B-134D-477F-A2C7-1F089D1F695F}" presName="sibTrans" presStyleLbl="sibTrans1D1" presStyleIdx="1" presStyleCnt="5"/>
      <dgm:spPr/>
      <dgm:t>
        <a:bodyPr/>
        <a:lstStyle/>
        <a:p>
          <a:endParaRPr lang="en-GB"/>
        </a:p>
      </dgm:t>
    </dgm:pt>
    <dgm:pt modelId="{769461B4-7169-4CB8-A1AE-264CD31E27B1}" type="pres">
      <dgm:prSet presAssocID="{939EA5CD-9A04-473C-9A49-9C22FE68343E}" presName="node" presStyleLbl="node1" presStyleIdx="2" presStyleCnt="5">
        <dgm:presLayoutVars>
          <dgm:bulletEnabled val="1"/>
        </dgm:presLayoutVars>
      </dgm:prSet>
      <dgm:spPr/>
      <dgm:t>
        <a:bodyPr/>
        <a:lstStyle/>
        <a:p>
          <a:endParaRPr lang="en-GB"/>
        </a:p>
      </dgm:t>
    </dgm:pt>
    <dgm:pt modelId="{536ADA02-C85C-45E4-98FD-0E4073391930}" type="pres">
      <dgm:prSet presAssocID="{939EA5CD-9A04-473C-9A49-9C22FE68343E}" presName="spNode" presStyleCnt="0"/>
      <dgm:spPr/>
    </dgm:pt>
    <dgm:pt modelId="{9BFB6791-1C66-4473-8E8E-0AA7917A4199}" type="pres">
      <dgm:prSet presAssocID="{341F509D-A75E-4177-B143-8EFBE0631F4A}" presName="sibTrans" presStyleLbl="sibTrans1D1" presStyleIdx="2" presStyleCnt="5"/>
      <dgm:spPr/>
      <dgm:t>
        <a:bodyPr/>
        <a:lstStyle/>
        <a:p>
          <a:endParaRPr lang="en-GB"/>
        </a:p>
      </dgm:t>
    </dgm:pt>
    <dgm:pt modelId="{FEE44341-5BEF-4577-B7E2-243C1C59BFE2}" type="pres">
      <dgm:prSet presAssocID="{7F800341-5DEB-4149-BB03-35266EB388F1}" presName="node" presStyleLbl="node1" presStyleIdx="3" presStyleCnt="5">
        <dgm:presLayoutVars>
          <dgm:bulletEnabled val="1"/>
        </dgm:presLayoutVars>
      </dgm:prSet>
      <dgm:spPr/>
      <dgm:t>
        <a:bodyPr/>
        <a:lstStyle/>
        <a:p>
          <a:endParaRPr lang="en-GB"/>
        </a:p>
      </dgm:t>
    </dgm:pt>
    <dgm:pt modelId="{2FFD3076-0AA2-484C-B54E-3766425DA083}" type="pres">
      <dgm:prSet presAssocID="{7F800341-5DEB-4149-BB03-35266EB388F1}" presName="spNode" presStyleCnt="0"/>
      <dgm:spPr/>
    </dgm:pt>
    <dgm:pt modelId="{C1264ECD-81A3-4DFE-9BE2-AA46D1B33AFC}" type="pres">
      <dgm:prSet presAssocID="{C2C947AE-C059-45B0-8356-EC2C2558EBD4}" presName="sibTrans" presStyleLbl="sibTrans1D1" presStyleIdx="3" presStyleCnt="5"/>
      <dgm:spPr/>
      <dgm:t>
        <a:bodyPr/>
        <a:lstStyle/>
        <a:p>
          <a:endParaRPr lang="en-GB"/>
        </a:p>
      </dgm:t>
    </dgm:pt>
    <dgm:pt modelId="{F7C2CBF9-342E-40BB-80D4-9E6585368249}" type="pres">
      <dgm:prSet presAssocID="{C5781A02-3E50-44DC-BD01-7CC858CCEC21}" presName="node" presStyleLbl="node1" presStyleIdx="4" presStyleCnt="5">
        <dgm:presLayoutVars>
          <dgm:bulletEnabled val="1"/>
        </dgm:presLayoutVars>
      </dgm:prSet>
      <dgm:spPr/>
      <dgm:t>
        <a:bodyPr/>
        <a:lstStyle/>
        <a:p>
          <a:endParaRPr lang="en-GB"/>
        </a:p>
      </dgm:t>
    </dgm:pt>
    <dgm:pt modelId="{C718B288-3E50-451D-AC55-857D151B4832}" type="pres">
      <dgm:prSet presAssocID="{C5781A02-3E50-44DC-BD01-7CC858CCEC21}" presName="spNode" presStyleCnt="0"/>
      <dgm:spPr/>
    </dgm:pt>
    <dgm:pt modelId="{9346890F-DAAA-4242-BFCC-0B8493301F98}" type="pres">
      <dgm:prSet presAssocID="{EDC1F7A9-FE8B-4A63-978B-89F66A406C0B}" presName="sibTrans" presStyleLbl="sibTrans1D1" presStyleIdx="4" presStyleCnt="5"/>
      <dgm:spPr/>
      <dgm:t>
        <a:bodyPr/>
        <a:lstStyle/>
        <a:p>
          <a:endParaRPr lang="en-GB"/>
        </a:p>
      </dgm:t>
    </dgm:pt>
  </dgm:ptLst>
  <dgm:cxnLst>
    <dgm:cxn modelId="{D74419AA-1ADE-45AA-857C-7D06FEE9CF24}" type="presOf" srcId="{C5781A02-3E50-44DC-BD01-7CC858CCEC21}" destId="{F7C2CBF9-342E-40BB-80D4-9E6585368249}" srcOrd="0" destOrd="0" presId="urn:microsoft.com/office/officeart/2005/8/layout/cycle6"/>
    <dgm:cxn modelId="{E010DE9D-013B-40B1-83D0-20C692862D4C}" srcId="{FDF69D32-BC8A-4FE1-96D8-AC7CDC0B1B2E}" destId="{C5781A02-3E50-44DC-BD01-7CC858CCEC21}" srcOrd="4" destOrd="0" parTransId="{7CA9C63E-3CEE-4AF1-BF84-ACA453F85C29}" sibTransId="{EDC1F7A9-FE8B-4A63-978B-89F66A406C0B}"/>
    <dgm:cxn modelId="{4D0564F3-5F80-4F41-8457-C4347711F310}" type="presOf" srcId="{EDC1F7A9-FE8B-4A63-978B-89F66A406C0B}" destId="{9346890F-DAAA-4242-BFCC-0B8493301F98}" srcOrd="0" destOrd="0" presId="urn:microsoft.com/office/officeart/2005/8/layout/cycle6"/>
    <dgm:cxn modelId="{711F400D-B918-4443-ADC4-D34740FF40CB}" type="presOf" srcId="{341F509D-A75E-4177-B143-8EFBE0631F4A}" destId="{9BFB6791-1C66-4473-8E8E-0AA7917A4199}" srcOrd="0" destOrd="0" presId="urn:microsoft.com/office/officeart/2005/8/layout/cycle6"/>
    <dgm:cxn modelId="{B03A7EE9-534B-4B89-B831-F57BDFA7A301}" type="presOf" srcId="{939EA5CD-9A04-473C-9A49-9C22FE68343E}" destId="{769461B4-7169-4CB8-A1AE-264CD31E27B1}" srcOrd="0" destOrd="0" presId="urn:microsoft.com/office/officeart/2005/8/layout/cycle6"/>
    <dgm:cxn modelId="{DAFA9519-D98A-4F8E-A0E9-52720E3A8FA7}" type="presOf" srcId="{2368EEC8-9947-4F16-B43B-E1FDFF9F2B19}" destId="{985EE07C-468B-454A-9182-7B04D5917EF4}" srcOrd="0" destOrd="0" presId="urn:microsoft.com/office/officeart/2005/8/layout/cycle6"/>
    <dgm:cxn modelId="{E17775C8-5AB4-497B-A859-185311448D32}" srcId="{FDF69D32-BC8A-4FE1-96D8-AC7CDC0B1B2E}" destId="{2368EEC8-9947-4F16-B43B-E1FDFF9F2B19}" srcOrd="0" destOrd="0" parTransId="{61F4B628-74B4-49CD-B4EF-5155D8587D43}" sibTransId="{DCD060B9-6BF6-4287-A79D-42148A0B7AAC}"/>
    <dgm:cxn modelId="{7729D115-77E3-4229-B962-D5E501BF5F5E}" type="presOf" srcId="{C2C947AE-C059-45B0-8356-EC2C2558EBD4}" destId="{C1264ECD-81A3-4DFE-9BE2-AA46D1B33AFC}" srcOrd="0" destOrd="0" presId="urn:microsoft.com/office/officeart/2005/8/layout/cycle6"/>
    <dgm:cxn modelId="{1B20FC8A-5F91-4B3A-A102-6C73DD27F4C9}" type="presOf" srcId="{512282F9-B6A2-4ACC-9387-90AD254A62DB}" destId="{3C270110-396F-40C6-8797-9C1DADB0C99C}" srcOrd="0" destOrd="0" presId="urn:microsoft.com/office/officeart/2005/8/layout/cycle6"/>
    <dgm:cxn modelId="{C78429B7-075A-486D-B5BE-BD9B7BFEB309}" srcId="{FDF69D32-BC8A-4FE1-96D8-AC7CDC0B1B2E}" destId="{939EA5CD-9A04-473C-9A49-9C22FE68343E}" srcOrd="2" destOrd="0" parTransId="{456FB7F0-7F74-4BA4-B80B-26C71FF8E845}" sibTransId="{341F509D-A75E-4177-B143-8EFBE0631F4A}"/>
    <dgm:cxn modelId="{94A930A6-35AA-4169-83B0-7C3F5F8ECB50}" srcId="{FDF69D32-BC8A-4FE1-96D8-AC7CDC0B1B2E}" destId="{512282F9-B6A2-4ACC-9387-90AD254A62DB}" srcOrd="1" destOrd="0" parTransId="{9DE41269-02FC-4B65-B8A4-E21B6482823D}" sibTransId="{B4C1A99B-134D-477F-A2C7-1F089D1F695F}"/>
    <dgm:cxn modelId="{99CE5CE9-2963-4A90-8DEA-A33A690756E0}" srcId="{FDF69D32-BC8A-4FE1-96D8-AC7CDC0B1B2E}" destId="{7F800341-5DEB-4149-BB03-35266EB388F1}" srcOrd="3" destOrd="0" parTransId="{8BE3D216-3DBF-4085-9EBD-20291D9BC60F}" sibTransId="{C2C947AE-C059-45B0-8356-EC2C2558EBD4}"/>
    <dgm:cxn modelId="{3FDB624D-0B3A-4D66-A951-7E41852528D2}" type="presOf" srcId="{B4C1A99B-134D-477F-A2C7-1F089D1F695F}" destId="{3151282C-8234-4311-8598-E60DD6B76333}" srcOrd="0" destOrd="0" presId="urn:microsoft.com/office/officeart/2005/8/layout/cycle6"/>
    <dgm:cxn modelId="{A1BBDEF8-0512-49B9-B18E-D1763DDB5F5A}" type="presOf" srcId="{DCD060B9-6BF6-4287-A79D-42148A0B7AAC}" destId="{AB9EB398-3626-406E-BCA1-ED6620D41531}" srcOrd="0" destOrd="0" presId="urn:microsoft.com/office/officeart/2005/8/layout/cycle6"/>
    <dgm:cxn modelId="{A58972DF-9CC9-46BD-B123-50DC12191D99}" type="presOf" srcId="{FDF69D32-BC8A-4FE1-96D8-AC7CDC0B1B2E}" destId="{BCCD122F-8EDC-47C3-8514-0F48C43CE1D4}" srcOrd="0" destOrd="0" presId="urn:microsoft.com/office/officeart/2005/8/layout/cycle6"/>
    <dgm:cxn modelId="{00B83A17-07F8-4175-9309-788316098A36}" type="presOf" srcId="{7F800341-5DEB-4149-BB03-35266EB388F1}" destId="{FEE44341-5BEF-4577-B7E2-243C1C59BFE2}" srcOrd="0" destOrd="0" presId="urn:microsoft.com/office/officeart/2005/8/layout/cycle6"/>
    <dgm:cxn modelId="{91ED06AF-E7B7-4406-903F-42CB7134D475}" type="presParOf" srcId="{BCCD122F-8EDC-47C3-8514-0F48C43CE1D4}" destId="{985EE07C-468B-454A-9182-7B04D5917EF4}" srcOrd="0" destOrd="0" presId="urn:microsoft.com/office/officeart/2005/8/layout/cycle6"/>
    <dgm:cxn modelId="{E86020CA-32E2-44E2-B2E0-BC898DBF82BF}" type="presParOf" srcId="{BCCD122F-8EDC-47C3-8514-0F48C43CE1D4}" destId="{D1449A75-255E-495D-8C41-9329D51C0173}" srcOrd="1" destOrd="0" presId="urn:microsoft.com/office/officeart/2005/8/layout/cycle6"/>
    <dgm:cxn modelId="{BCDDCA7E-6083-4DA3-8010-C0F092E67C40}" type="presParOf" srcId="{BCCD122F-8EDC-47C3-8514-0F48C43CE1D4}" destId="{AB9EB398-3626-406E-BCA1-ED6620D41531}" srcOrd="2" destOrd="0" presId="urn:microsoft.com/office/officeart/2005/8/layout/cycle6"/>
    <dgm:cxn modelId="{5C018493-1917-4BA7-BF0D-908408EBC3E3}" type="presParOf" srcId="{BCCD122F-8EDC-47C3-8514-0F48C43CE1D4}" destId="{3C270110-396F-40C6-8797-9C1DADB0C99C}" srcOrd="3" destOrd="0" presId="urn:microsoft.com/office/officeart/2005/8/layout/cycle6"/>
    <dgm:cxn modelId="{C31CE36D-779C-493E-9822-C62629B94308}" type="presParOf" srcId="{BCCD122F-8EDC-47C3-8514-0F48C43CE1D4}" destId="{484F361A-BC25-4F97-8A7A-03D08EE6FC7F}" srcOrd="4" destOrd="0" presId="urn:microsoft.com/office/officeart/2005/8/layout/cycle6"/>
    <dgm:cxn modelId="{625D3059-9E04-4B7E-9988-1AF2A6D76FDB}" type="presParOf" srcId="{BCCD122F-8EDC-47C3-8514-0F48C43CE1D4}" destId="{3151282C-8234-4311-8598-E60DD6B76333}" srcOrd="5" destOrd="0" presId="urn:microsoft.com/office/officeart/2005/8/layout/cycle6"/>
    <dgm:cxn modelId="{C2C7A35A-31E2-497C-BE96-09E4F444114E}" type="presParOf" srcId="{BCCD122F-8EDC-47C3-8514-0F48C43CE1D4}" destId="{769461B4-7169-4CB8-A1AE-264CD31E27B1}" srcOrd="6" destOrd="0" presId="urn:microsoft.com/office/officeart/2005/8/layout/cycle6"/>
    <dgm:cxn modelId="{E063DCDF-EB80-4125-866B-EC0D0FBC5D55}" type="presParOf" srcId="{BCCD122F-8EDC-47C3-8514-0F48C43CE1D4}" destId="{536ADA02-C85C-45E4-98FD-0E4073391930}" srcOrd="7" destOrd="0" presId="urn:microsoft.com/office/officeart/2005/8/layout/cycle6"/>
    <dgm:cxn modelId="{6B86EC75-CBE8-4D24-A1DC-F3BBC8EE1549}" type="presParOf" srcId="{BCCD122F-8EDC-47C3-8514-0F48C43CE1D4}" destId="{9BFB6791-1C66-4473-8E8E-0AA7917A4199}" srcOrd="8" destOrd="0" presId="urn:microsoft.com/office/officeart/2005/8/layout/cycle6"/>
    <dgm:cxn modelId="{EE086CA1-A661-4951-890B-41525E0B488F}" type="presParOf" srcId="{BCCD122F-8EDC-47C3-8514-0F48C43CE1D4}" destId="{FEE44341-5BEF-4577-B7E2-243C1C59BFE2}" srcOrd="9" destOrd="0" presId="urn:microsoft.com/office/officeart/2005/8/layout/cycle6"/>
    <dgm:cxn modelId="{33EF2714-B887-43B3-B830-420272F56F18}" type="presParOf" srcId="{BCCD122F-8EDC-47C3-8514-0F48C43CE1D4}" destId="{2FFD3076-0AA2-484C-B54E-3766425DA083}" srcOrd="10" destOrd="0" presId="urn:microsoft.com/office/officeart/2005/8/layout/cycle6"/>
    <dgm:cxn modelId="{6864EDD8-DEC7-4819-9522-DE7CB0632F67}" type="presParOf" srcId="{BCCD122F-8EDC-47C3-8514-0F48C43CE1D4}" destId="{C1264ECD-81A3-4DFE-9BE2-AA46D1B33AFC}" srcOrd="11" destOrd="0" presId="urn:microsoft.com/office/officeart/2005/8/layout/cycle6"/>
    <dgm:cxn modelId="{C3E10620-1E49-454B-9B73-D1339A4BCC1F}" type="presParOf" srcId="{BCCD122F-8EDC-47C3-8514-0F48C43CE1D4}" destId="{F7C2CBF9-342E-40BB-80D4-9E6585368249}" srcOrd="12" destOrd="0" presId="urn:microsoft.com/office/officeart/2005/8/layout/cycle6"/>
    <dgm:cxn modelId="{55F02B02-A94C-4260-8639-F2AEA5C261AD}" type="presParOf" srcId="{BCCD122F-8EDC-47C3-8514-0F48C43CE1D4}" destId="{C718B288-3E50-451D-AC55-857D151B4832}" srcOrd="13" destOrd="0" presId="urn:microsoft.com/office/officeart/2005/8/layout/cycle6"/>
    <dgm:cxn modelId="{A4B1918F-F2E6-4DC9-96D1-82C9857E96F4}" type="presParOf" srcId="{BCCD122F-8EDC-47C3-8514-0F48C43CE1D4}" destId="{9346890F-DAAA-4242-BFCC-0B8493301F98}" srcOrd="14" destOrd="0" presId="urn:microsoft.com/office/officeart/2005/8/layout/cycle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5EE07C-468B-454A-9182-7B04D5917EF4}">
      <dsp:nvSpPr>
        <dsp:cNvPr id="0" name=""/>
        <dsp:cNvSpPr/>
      </dsp:nvSpPr>
      <dsp:spPr>
        <a:xfrm>
          <a:off x="3236270" y="-27511"/>
          <a:ext cx="1948303" cy="1197991"/>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Being Trustworthy</a:t>
          </a:r>
          <a:endParaRPr lang="en-GB" sz="2000" b="1" kern="1200" dirty="0">
            <a:solidFill>
              <a:schemeClr val="bg2">
                <a:lumMod val="50000"/>
              </a:schemeClr>
            </a:solidFill>
            <a:latin typeface="Californian FB" panose="0207040306080B030204" pitchFamily="18" charset="0"/>
          </a:endParaRPr>
        </a:p>
      </dsp:txBody>
      <dsp:txXfrm>
        <a:off x="3294751" y="30970"/>
        <a:ext cx="1831341" cy="1081029"/>
      </dsp:txXfrm>
    </dsp:sp>
    <dsp:sp modelId="{AB9EB398-3626-406E-BCA1-ED6620D41531}">
      <dsp:nvSpPr>
        <dsp:cNvPr id="0" name=""/>
        <dsp:cNvSpPr/>
      </dsp:nvSpPr>
      <dsp:spPr>
        <a:xfrm>
          <a:off x="2061427" y="571483"/>
          <a:ext cx="4297989" cy="4297989"/>
        </a:xfrm>
        <a:custGeom>
          <a:avLst/>
          <a:gdLst/>
          <a:ahLst/>
          <a:cxnLst/>
          <a:rect l="0" t="0" r="0" b="0"/>
          <a:pathLst>
            <a:path>
              <a:moveTo>
                <a:pt x="3132738" y="238385"/>
              </a:moveTo>
              <a:arcTo wR="2148994" hR="2148994" stAng="17834594" swAng="170770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3C270110-396F-40C6-8797-9C1DADB0C99C}">
      <dsp:nvSpPr>
        <dsp:cNvPr id="0" name=""/>
        <dsp:cNvSpPr/>
      </dsp:nvSpPr>
      <dsp:spPr>
        <a:xfrm>
          <a:off x="5426749" y="1518535"/>
          <a:ext cx="1654975" cy="1075734"/>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Autonomy</a:t>
          </a:r>
          <a:endParaRPr lang="en-GB" sz="2000" b="1" kern="1200" dirty="0">
            <a:solidFill>
              <a:schemeClr val="bg2">
                <a:lumMod val="50000"/>
              </a:schemeClr>
            </a:solidFill>
            <a:latin typeface="Californian FB" panose="0207040306080B030204" pitchFamily="18" charset="0"/>
          </a:endParaRPr>
        </a:p>
      </dsp:txBody>
      <dsp:txXfrm>
        <a:off x="5479262" y="1571048"/>
        <a:ext cx="1549949" cy="970708"/>
      </dsp:txXfrm>
    </dsp:sp>
    <dsp:sp modelId="{3151282C-8234-4311-8598-E60DD6B76333}">
      <dsp:nvSpPr>
        <dsp:cNvPr id="0" name=""/>
        <dsp:cNvSpPr/>
      </dsp:nvSpPr>
      <dsp:spPr>
        <a:xfrm>
          <a:off x="2061427" y="571483"/>
          <a:ext cx="4297989" cy="4297989"/>
        </a:xfrm>
        <a:custGeom>
          <a:avLst/>
          <a:gdLst/>
          <a:ahLst/>
          <a:cxnLst/>
          <a:rect l="0" t="0" r="0" b="0"/>
          <a:pathLst>
            <a:path>
              <a:moveTo>
                <a:pt x="4295044" y="2036521"/>
              </a:moveTo>
              <a:arcTo wR="2148994" hR="2148994" stAng="21419994" swAng="21960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769461B4-7169-4CB8-A1AE-264CD31E27B1}">
      <dsp:nvSpPr>
        <dsp:cNvPr id="0" name=""/>
        <dsp:cNvSpPr/>
      </dsp:nvSpPr>
      <dsp:spPr>
        <a:xfrm>
          <a:off x="4646081" y="3921185"/>
          <a:ext cx="1654975" cy="1075734"/>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Beneficence</a:t>
          </a:r>
          <a:endParaRPr lang="en-GB" sz="2000" b="1" kern="1200" dirty="0">
            <a:solidFill>
              <a:schemeClr val="bg2">
                <a:lumMod val="50000"/>
              </a:schemeClr>
            </a:solidFill>
            <a:latin typeface="Californian FB" panose="0207040306080B030204" pitchFamily="18" charset="0"/>
          </a:endParaRPr>
        </a:p>
      </dsp:txBody>
      <dsp:txXfrm>
        <a:off x="4698594" y="3973698"/>
        <a:ext cx="1549949" cy="970708"/>
      </dsp:txXfrm>
    </dsp:sp>
    <dsp:sp modelId="{9BFB6791-1C66-4473-8E8E-0AA7917A4199}">
      <dsp:nvSpPr>
        <dsp:cNvPr id="0" name=""/>
        <dsp:cNvSpPr/>
      </dsp:nvSpPr>
      <dsp:spPr>
        <a:xfrm>
          <a:off x="2061427" y="571483"/>
          <a:ext cx="4297989" cy="4297989"/>
        </a:xfrm>
        <a:custGeom>
          <a:avLst/>
          <a:gdLst/>
          <a:ahLst/>
          <a:cxnLst/>
          <a:rect l="0" t="0" r="0" b="0"/>
          <a:pathLst>
            <a:path>
              <a:moveTo>
                <a:pt x="2576118" y="4255115"/>
              </a:moveTo>
              <a:arcTo wR="2148994" hR="2148994" stAng="4712149" swAng="1375701"/>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EE44341-5BEF-4577-B7E2-243C1C59BFE2}">
      <dsp:nvSpPr>
        <dsp:cNvPr id="0" name=""/>
        <dsp:cNvSpPr/>
      </dsp:nvSpPr>
      <dsp:spPr>
        <a:xfrm>
          <a:off x="2119786" y="3921185"/>
          <a:ext cx="1654975" cy="1075734"/>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Non-maleficence</a:t>
          </a:r>
          <a:endParaRPr lang="en-GB" sz="2000" b="1" kern="1200" dirty="0">
            <a:solidFill>
              <a:schemeClr val="bg2">
                <a:lumMod val="50000"/>
              </a:schemeClr>
            </a:solidFill>
            <a:latin typeface="Californian FB" panose="0207040306080B030204" pitchFamily="18" charset="0"/>
          </a:endParaRPr>
        </a:p>
      </dsp:txBody>
      <dsp:txXfrm>
        <a:off x="2172299" y="3973698"/>
        <a:ext cx="1549949" cy="970708"/>
      </dsp:txXfrm>
    </dsp:sp>
    <dsp:sp modelId="{C1264ECD-81A3-4DFE-9BE2-AA46D1B33AFC}">
      <dsp:nvSpPr>
        <dsp:cNvPr id="0" name=""/>
        <dsp:cNvSpPr/>
      </dsp:nvSpPr>
      <dsp:spPr>
        <a:xfrm>
          <a:off x="2061427" y="571483"/>
          <a:ext cx="4297989" cy="4297989"/>
        </a:xfrm>
        <a:custGeom>
          <a:avLst/>
          <a:gdLst/>
          <a:ahLst/>
          <a:cxnLst/>
          <a:rect l="0" t="0" r="0" b="0"/>
          <a:pathLst>
            <a:path>
              <a:moveTo>
                <a:pt x="359076" y="3338267"/>
              </a:moveTo>
              <a:arcTo wR="2148994" hR="2148994" stAng="8783929" swAng="2196077"/>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 modelId="{F7C2CBF9-342E-40BB-80D4-9E6585368249}">
      <dsp:nvSpPr>
        <dsp:cNvPr id="0" name=""/>
        <dsp:cNvSpPr/>
      </dsp:nvSpPr>
      <dsp:spPr>
        <a:xfrm>
          <a:off x="1339118" y="1518535"/>
          <a:ext cx="1654975" cy="1075734"/>
        </a:xfrm>
        <a:prstGeom prst="roundRect">
          <a:avLst/>
        </a:prstGeom>
        <a:solidFill>
          <a:schemeClr val="bg2">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bg2">
                  <a:lumMod val="50000"/>
                </a:schemeClr>
              </a:solidFill>
              <a:latin typeface="Californian FB" panose="0207040306080B030204" pitchFamily="18" charset="0"/>
            </a:rPr>
            <a:t>Justice</a:t>
          </a:r>
          <a:endParaRPr lang="en-GB" sz="2000" b="1" kern="1200" dirty="0">
            <a:solidFill>
              <a:schemeClr val="bg2">
                <a:lumMod val="50000"/>
              </a:schemeClr>
            </a:solidFill>
            <a:latin typeface="Californian FB" panose="0207040306080B030204" pitchFamily="18" charset="0"/>
          </a:endParaRPr>
        </a:p>
      </dsp:txBody>
      <dsp:txXfrm>
        <a:off x="1391631" y="1571048"/>
        <a:ext cx="1549949" cy="970708"/>
      </dsp:txXfrm>
    </dsp:sp>
    <dsp:sp modelId="{9346890F-DAAA-4242-BFCC-0B8493301F98}">
      <dsp:nvSpPr>
        <dsp:cNvPr id="0" name=""/>
        <dsp:cNvSpPr/>
      </dsp:nvSpPr>
      <dsp:spPr>
        <a:xfrm>
          <a:off x="2061427" y="571483"/>
          <a:ext cx="4297989" cy="4297989"/>
        </a:xfrm>
        <a:custGeom>
          <a:avLst/>
          <a:gdLst/>
          <a:ahLst/>
          <a:cxnLst/>
          <a:rect l="0" t="0" r="0" b="0"/>
          <a:pathLst>
            <a:path>
              <a:moveTo>
                <a:pt x="373608" y="938135"/>
              </a:moveTo>
              <a:arcTo wR="2148994" hR="2148994" stAng="12857700" swAng="1707706"/>
            </a:path>
          </a:pathLst>
        </a:custGeom>
        <a:noFill/>
        <a:ln w="6350" cap="flat" cmpd="sng" algn="ctr">
          <a:solidFill>
            <a:schemeClr val="accent1">
              <a:hueOff val="0"/>
              <a:satOff val="0"/>
              <a:lumOff val="0"/>
              <a:alphaOff val="0"/>
            </a:schemeClr>
          </a:solidFill>
          <a:prstDash val="solid"/>
          <a:miter lim="800000"/>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041400"/>
            <a:ext cx="9144000" cy="2387600"/>
          </a:xfrm>
        </p:spPr>
        <p:txBody>
          <a:bodyPr anchor="b"/>
          <a:lstStyle>
            <a:lvl1pPr algn="l">
              <a:defRPr sz="6000">
                <a:solidFill>
                  <a:schemeClr val="tx2"/>
                </a:solidFill>
              </a:defRPr>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l">
              <a:buNone/>
              <a:defRPr sz="2400">
                <a:solidFill>
                  <a:schemeClr val="accent2">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10/24/2018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83261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10/24/2018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702466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62262"/>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p>
            <a:fld id="{4665E195-C89C-4871-8AE9-903FDB8B6D9D}" type="datetimeFigureOut">
              <a:rPr lang="en-US" smtClean="0"/>
              <a:t>10/24/2018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23361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65E195-C89C-4871-8AE9-903FDB8B6D9D}" type="datetimeFigureOut">
              <a:rPr lang="en-US" smtClean="0"/>
              <a:t>10/24/2018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521872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1850" y="274638"/>
            <a:ext cx="10515600" cy="11430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1850" y="1489075"/>
            <a:ext cx="5156200"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1850" y="2193925"/>
            <a:ext cx="5156200"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89663" y="1489075"/>
            <a:ext cx="5157787" cy="6413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9663" y="2193925"/>
            <a:ext cx="5157787" cy="397827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65E195-C89C-4871-8AE9-903FDB8B6D9D}" type="datetimeFigureOut">
              <a:rPr lang="en-US" smtClean="0"/>
              <a:t>10/24/2018</a:t>
            </a:fld>
            <a:endParaRPr lang="en-US"/>
          </a:p>
        </p:txBody>
      </p:sp>
      <p:sp>
        <p:nvSpPr>
          <p:cNvPr id="8" name="Footer Placeholder 7"/>
          <p:cNvSpPr>
            <a:spLocks noGrp="1"/>
          </p:cNvSpPr>
          <p:nvPr>
            <p:ph type="ftr" sz="quarter" idx="11"/>
          </p:nvPr>
        </p:nvSpPr>
        <p:spPr/>
        <p:txBody>
          <a:bodyPr/>
          <a:lstStyle/>
          <a:p>
            <a:r>
              <a:rPr lang="en-US" dirty="0"/>
              <a:t>Add a footer</a:t>
            </a:r>
          </a:p>
        </p:txBody>
      </p:sp>
      <p:sp>
        <p:nvSpPr>
          <p:cNvPr id="9" name="Slide Number Placeholder 8"/>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1100924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65E195-C89C-4871-8AE9-903FDB8B6D9D}" type="datetimeFigureOut">
              <a:rPr lang="en-US" smtClean="0"/>
              <a:t>10/24/2018</a:t>
            </a:fld>
            <a:endParaRPr lang="en-US"/>
          </a:p>
        </p:txBody>
      </p:sp>
      <p:sp>
        <p:nvSpPr>
          <p:cNvPr id="4" name="Footer Placeholder 3"/>
          <p:cNvSpPr>
            <a:spLocks noGrp="1"/>
          </p:cNvSpPr>
          <p:nvPr>
            <p:ph type="ftr" sz="quarter" idx="11"/>
          </p:nvPr>
        </p:nvSpPr>
        <p:spPr/>
        <p:txBody>
          <a:bodyPr/>
          <a:lstStyle/>
          <a:p>
            <a:r>
              <a:rPr lang="en-US" dirty="0"/>
              <a:t>Add a footer</a:t>
            </a:r>
          </a:p>
        </p:txBody>
      </p:sp>
      <p:sp>
        <p:nvSpPr>
          <p:cNvPr id="5" name="Slide Number Placeholder 4"/>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184068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65E195-C89C-4871-8AE9-903FDB8B6D9D}" type="datetimeFigureOut">
              <a:rPr lang="en-US" smtClean="0"/>
              <a:t>10/24/2018</a:t>
            </a:fld>
            <a:endParaRPr lang="en-US"/>
          </a:p>
        </p:txBody>
      </p:sp>
      <p:sp>
        <p:nvSpPr>
          <p:cNvPr id="3" name="Footer Placeholder 2"/>
          <p:cNvSpPr>
            <a:spLocks noGrp="1"/>
          </p:cNvSpPr>
          <p:nvPr>
            <p:ph type="ftr" sz="quarter" idx="11"/>
          </p:nvPr>
        </p:nvSpPr>
        <p:spPr/>
        <p:txBody>
          <a:bodyPr/>
          <a:lstStyle/>
          <a:p>
            <a:r>
              <a:rPr lang="en-US" dirty="0"/>
              <a:t>Add a footer</a:t>
            </a:r>
          </a:p>
        </p:txBody>
      </p:sp>
      <p:sp>
        <p:nvSpPr>
          <p:cNvPr id="4" name="Slide Number Placeholder 3"/>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97625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10/24/2018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943659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101850"/>
            <a:ext cx="3932237" cy="37592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665E195-C89C-4871-8AE9-903FDB8B6D9D}" type="datetimeFigureOut">
              <a:rPr lang="en-US" smtClean="0"/>
              <a:t>10/24/2018</a:t>
            </a:fld>
            <a:endParaRPr lang="en-US"/>
          </a:p>
        </p:txBody>
      </p:sp>
      <p:sp>
        <p:nvSpPr>
          <p:cNvPr id="6" name="Footer Placeholder 5"/>
          <p:cNvSpPr>
            <a:spLocks noGrp="1"/>
          </p:cNvSpPr>
          <p:nvPr>
            <p:ph type="ftr" sz="quarter" idx="11"/>
          </p:nvPr>
        </p:nvSpPr>
        <p:spPr/>
        <p:txBody>
          <a:bodyPr/>
          <a:lstStyle/>
          <a:p>
            <a:r>
              <a:rPr lang="en-US" dirty="0"/>
              <a:t>Add a footer</a:t>
            </a:r>
          </a:p>
        </p:txBody>
      </p:sp>
      <p:sp>
        <p:nvSpPr>
          <p:cNvPr id="7" name="Slide Number Placeholder 6"/>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5222901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10/24/2018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6317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65E195-C89C-4871-8AE9-903FDB8B6D9D}" type="datetimeFigureOut">
              <a:rPr lang="en-US" smtClean="0"/>
              <a:t>10/24/2018</a:t>
            </a:fld>
            <a:endParaRPr lang="en-US"/>
          </a:p>
        </p:txBody>
      </p:sp>
      <p:sp>
        <p:nvSpPr>
          <p:cNvPr id="5" name="Footer Placeholder 4"/>
          <p:cNvSpPr>
            <a:spLocks noGrp="1"/>
          </p:cNvSpPr>
          <p:nvPr>
            <p:ph type="ftr" sz="quarter" idx="11"/>
          </p:nvPr>
        </p:nvSpPr>
        <p:spPr/>
        <p:txBody>
          <a:bodyPr/>
          <a:lstStyle/>
          <a:p>
            <a:r>
              <a:rPr lang="en-US" dirty="0"/>
              <a:t>Add a footer</a:t>
            </a:r>
          </a:p>
        </p:txBody>
      </p:sp>
      <p:sp>
        <p:nvSpPr>
          <p:cNvPr id="6" name="Slide Number Placeholder 5"/>
          <p:cNvSpPr>
            <a:spLocks noGrp="1"/>
          </p:cNvSpPr>
          <p:nvPr>
            <p:ph type="sldNum" sz="quarter" idx="12"/>
          </p:nvPr>
        </p:nvSpPr>
        <p:spPr/>
        <p:txBody>
          <a:bodyPr/>
          <a:lstStyle/>
          <a:p>
            <a:fld id="{062D6987-FB6D-4DB8-81B8-AD0F35E3BB5F}" type="slidenum">
              <a:rPr lang="en-US" smtClean="0"/>
              <a:t>‹#›</a:t>
            </a:fld>
            <a:endParaRPr lang="en-US"/>
          </a:p>
        </p:txBody>
      </p:sp>
    </p:spTree>
    <p:extLst>
      <p:ext uri="{BB962C8B-B14F-4D97-AF65-F5344CB8AC3E}">
        <p14:creationId xmlns:p14="http://schemas.microsoft.com/office/powerpoint/2010/main" val="2446235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3276600" cy="365125"/>
          </a:xfrm>
          <a:prstGeom prst="rect">
            <a:avLst/>
          </a:prstGeom>
        </p:spPr>
        <p:txBody>
          <a:bodyPr vert="horz" lIns="91440" tIns="45720" rIns="91440" bIns="45720" rtlCol="0" anchor="ctr"/>
          <a:lstStyle>
            <a:lvl1pPr algn="l">
              <a:defRPr sz="1200">
                <a:solidFill>
                  <a:schemeClr val="tx1">
                    <a:lumMod val="75000"/>
                    <a:lumOff val="25000"/>
                  </a:schemeClr>
                </a:solidFill>
              </a:defRPr>
            </a:lvl1pPr>
          </a:lstStyle>
          <a:p>
            <a:fld id="{4665E195-C89C-4871-8AE9-903FDB8B6D9D}" type="datetimeFigureOut">
              <a:rPr lang="en-US" smtClean="0"/>
              <a:pPr/>
              <a:t>10/24/2018</a:t>
            </a:fld>
            <a:endParaRPr lang="en-US"/>
          </a:p>
        </p:txBody>
      </p:sp>
      <p:sp>
        <p:nvSpPr>
          <p:cNvPr id="5" name="Footer Placeholder 4"/>
          <p:cNvSpPr>
            <a:spLocks noGrp="1"/>
          </p:cNvSpPr>
          <p:nvPr>
            <p:ph type="ftr" sz="quarter" idx="3"/>
          </p:nvPr>
        </p:nvSpPr>
        <p:spPr>
          <a:xfrm>
            <a:off x="4648200" y="6356350"/>
            <a:ext cx="2895600" cy="365125"/>
          </a:xfrm>
          <a:prstGeom prst="rect">
            <a:avLst/>
          </a:prstGeom>
        </p:spPr>
        <p:txBody>
          <a:bodyPr vert="horz" lIns="91440" tIns="45720" rIns="91440" bIns="45720" rtlCol="0" anchor="ctr"/>
          <a:lstStyle>
            <a:lvl1pPr algn="ctr">
              <a:defRPr sz="1200">
                <a:solidFill>
                  <a:schemeClr val="tx1">
                    <a:lumMod val="75000"/>
                    <a:lumOff val="25000"/>
                  </a:schemeClr>
                </a:solidFill>
              </a:defRPr>
            </a:lvl1pPr>
          </a:lstStyle>
          <a:p>
            <a:r>
              <a:rPr lang="en-US"/>
              <a:t>Add a footer</a:t>
            </a:r>
            <a:endParaRPr lang="en-US" dirty="0"/>
          </a:p>
        </p:txBody>
      </p:sp>
      <p:sp>
        <p:nvSpPr>
          <p:cNvPr id="6" name="Slide Number Placeholder 5"/>
          <p:cNvSpPr>
            <a:spLocks noGrp="1"/>
          </p:cNvSpPr>
          <p:nvPr>
            <p:ph type="sldNum" sz="quarter" idx="4"/>
          </p:nvPr>
        </p:nvSpPr>
        <p:spPr>
          <a:xfrm>
            <a:off x="8077200" y="6356350"/>
            <a:ext cx="3276600" cy="365125"/>
          </a:xfrm>
          <a:prstGeom prst="rect">
            <a:avLst/>
          </a:prstGeom>
        </p:spPr>
        <p:txBody>
          <a:bodyPr vert="horz" lIns="91440" tIns="45720" rIns="91440" bIns="45720" rtlCol="0" anchor="ctr"/>
          <a:lstStyle>
            <a:lvl1pPr algn="r">
              <a:defRPr sz="1200">
                <a:solidFill>
                  <a:schemeClr val="tx1">
                    <a:lumMod val="75000"/>
                    <a:lumOff val="25000"/>
                  </a:schemeClr>
                </a:solidFill>
              </a:defRPr>
            </a:lvl1pPr>
          </a:lstStyle>
          <a:p>
            <a:fld id="{062D6987-FB6D-4DB8-81B8-AD0F35E3BB5F}" type="slidenum">
              <a:rPr lang="en-US" smtClean="0"/>
              <a:pPr/>
              <a:t>‹#›</a:t>
            </a:fld>
            <a:endParaRPr lang="en-US"/>
          </a:p>
        </p:txBody>
      </p:sp>
    </p:spTree>
    <p:extLst>
      <p:ext uri="{BB962C8B-B14F-4D97-AF65-F5344CB8AC3E}">
        <p14:creationId xmlns:p14="http://schemas.microsoft.com/office/powerpoint/2010/main" val="9815629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ct val="30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ct val="3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ct val="3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ct val="300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bacp.co.uk/events-and-resources/ethics-and-standards/developing-the-new-ethical-framework-2018/"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solidFill>
                  <a:srgbClr val="009999"/>
                </a:solidFill>
              </a:rPr>
              <a:t>Maintaining a Framework for Practice</a:t>
            </a:r>
            <a:br>
              <a:rPr lang="en-US" dirty="0" smtClean="0">
                <a:solidFill>
                  <a:srgbClr val="009999"/>
                </a:solidFill>
              </a:rPr>
            </a:br>
            <a:r>
              <a:rPr lang="en-US" dirty="0" smtClean="0">
                <a:solidFill>
                  <a:srgbClr val="009999"/>
                </a:solidFill>
              </a:rPr>
              <a:t>ECHC4002</a:t>
            </a:r>
            <a:endParaRPr lang="en-US" dirty="0">
              <a:solidFill>
                <a:srgbClr val="009999"/>
              </a:solidFill>
            </a:endParaRPr>
          </a:p>
        </p:txBody>
      </p:sp>
      <p:sp>
        <p:nvSpPr>
          <p:cNvPr id="3" name="Subtitle 2"/>
          <p:cNvSpPr>
            <a:spLocks noGrp="1"/>
          </p:cNvSpPr>
          <p:nvPr>
            <p:ph type="subTitle" idx="1"/>
          </p:nvPr>
        </p:nvSpPr>
        <p:spPr/>
        <p:txBody>
          <a:bodyPr/>
          <a:lstStyle/>
          <a:p>
            <a:r>
              <a:rPr lang="en-US" dirty="0" smtClean="0"/>
              <a:t>Module leader: Andrea Williams</a:t>
            </a:r>
            <a:endParaRPr lang="en-US" dirty="0"/>
          </a:p>
        </p:txBody>
      </p:sp>
    </p:spTree>
    <p:extLst>
      <p:ext uri="{BB962C8B-B14F-4D97-AF65-F5344CB8AC3E}">
        <p14:creationId xmlns:p14="http://schemas.microsoft.com/office/powerpoint/2010/main" val="17561361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941003"/>
          </a:xfrm>
        </p:spPr>
        <p:txBody>
          <a:bodyPr>
            <a:normAutofit fontScale="90000"/>
          </a:bodyPr>
          <a:lstStyle/>
          <a:p>
            <a:r>
              <a:rPr lang="en-GB" sz="3100" b="1" dirty="0" smtClean="0">
                <a:solidFill>
                  <a:srgbClr val="009999"/>
                </a:solidFill>
              </a:rPr>
              <a:t>Values </a:t>
            </a:r>
            <a:r>
              <a:rPr lang="en-GB" sz="3100" b="1" dirty="0">
                <a:solidFill>
                  <a:srgbClr val="009999"/>
                </a:solidFill>
              </a:rPr>
              <a:t>are a useful way of expressing general ethical commitments that underpin the purpose and goals of our </a:t>
            </a:r>
            <a:r>
              <a:rPr lang="en-GB" sz="3100" b="1" dirty="0" smtClean="0">
                <a:solidFill>
                  <a:srgbClr val="009999"/>
                </a:solidFill>
              </a:rPr>
              <a:t>actions</a:t>
            </a:r>
            <a:r>
              <a:rPr lang="en-GB" b="1" dirty="0">
                <a:solidFill>
                  <a:srgbClr val="009999"/>
                </a:solidFill>
              </a:rPr>
              <a:t/>
            </a:r>
            <a:br>
              <a:rPr lang="en-GB" b="1" dirty="0">
                <a:solidFill>
                  <a:srgbClr val="009999"/>
                </a:solidFill>
              </a:rPr>
            </a:br>
            <a:endParaRPr lang="en-GB" b="1" dirty="0">
              <a:solidFill>
                <a:srgbClr val="009999"/>
              </a:solidFill>
            </a:endParaRPr>
          </a:p>
        </p:txBody>
      </p:sp>
      <p:sp>
        <p:nvSpPr>
          <p:cNvPr id="3" name="Content Placeholder 2"/>
          <p:cNvSpPr>
            <a:spLocks noGrp="1"/>
          </p:cNvSpPr>
          <p:nvPr>
            <p:ph idx="1"/>
          </p:nvPr>
        </p:nvSpPr>
        <p:spPr>
          <a:xfrm>
            <a:off x="838200" y="1825624"/>
            <a:ext cx="10962736" cy="4845469"/>
          </a:xfrm>
        </p:spPr>
        <p:txBody>
          <a:bodyPr>
            <a:normAutofit fontScale="85000" lnSpcReduction="20000"/>
          </a:bodyPr>
          <a:lstStyle/>
          <a:p>
            <a:pPr marL="0" indent="0">
              <a:buNone/>
            </a:pPr>
            <a:endParaRPr lang="en-GB" dirty="0"/>
          </a:p>
          <a:p>
            <a:pPr>
              <a:buFont typeface="Wingdings" panose="05000000000000000000" pitchFamily="2" charset="2"/>
              <a:buChar char="Ø"/>
            </a:pPr>
            <a:r>
              <a:rPr lang="en-GB" dirty="0" smtClean="0">
                <a:solidFill>
                  <a:srgbClr val="009999"/>
                </a:solidFill>
              </a:rPr>
              <a:t>respect </a:t>
            </a:r>
            <a:r>
              <a:rPr lang="en-GB" dirty="0">
                <a:solidFill>
                  <a:srgbClr val="009999"/>
                </a:solidFill>
              </a:rPr>
              <a:t>human rights and dignity</a:t>
            </a:r>
          </a:p>
          <a:p>
            <a:pPr>
              <a:buFont typeface="Wingdings" panose="05000000000000000000" pitchFamily="2" charset="2"/>
              <a:buChar char="Ø"/>
            </a:pPr>
            <a:r>
              <a:rPr lang="en-GB" dirty="0" smtClean="0">
                <a:solidFill>
                  <a:srgbClr val="009999"/>
                </a:solidFill>
              </a:rPr>
              <a:t>alleviate </a:t>
            </a:r>
            <a:r>
              <a:rPr lang="en-GB" dirty="0">
                <a:solidFill>
                  <a:srgbClr val="009999"/>
                </a:solidFill>
              </a:rPr>
              <a:t>symptoms of personal distress and suffering</a:t>
            </a:r>
          </a:p>
          <a:p>
            <a:pPr>
              <a:buFont typeface="Wingdings" panose="05000000000000000000" pitchFamily="2" charset="2"/>
              <a:buChar char="Ø"/>
            </a:pPr>
            <a:r>
              <a:rPr lang="en-GB" dirty="0" smtClean="0">
                <a:solidFill>
                  <a:srgbClr val="009999"/>
                </a:solidFill>
              </a:rPr>
              <a:t>enhance </a:t>
            </a:r>
            <a:r>
              <a:rPr lang="en-GB" dirty="0">
                <a:solidFill>
                  <a:srgbClr val="009999"/>
                </a:solidFill>
              </a:rPr>
              <a:t>people’s wellbeing and capabilities</a:t>
            </a:r>
          </a:p>
          <a:p>
            <a:pPr>
              <a:buFont typeface="Wingdings" panose="05000000000000000000" pitchFamily="2" charset="2"/>
              <a:buChar char="Ø"/>
            </a:pPr>
            <a:r>
              <a:rPr lang="en-GB" dirty="0" smtClean="0">
                <a:solidFill>
                  <a:srgbClr val="009999"/>
                </a:solidFill>
              </a:rPr>
              <a:t>improve </a:t>
            </a:r>
            <a:r>
              <a:rPr lang="en-GB" dirty="0">
                <a:solidFill>
                  <a:srgbClr val="009999"/>
                </a:solidFill>
              </a:rPr>
              <a:t>the quality of relationships between people</a:t>
            </a:r>
          </a:p>
          <a:p>
            <a:pPr>
              <a:buFont typeface="Wingdings" panose="05000000000000000000" pitchFamily="2" charset="2"/>
              <a:buChar char="Ø"/>
            </a:pPr>
            <a:r>
              <a:rPr lang="en-GB" dirty="0" smtClean="0">
                <a:solidFill>
                  <a:srgbClr val="009999"/>
                </a:solidFill>
              </a:rPr>
              <a:t>increase </a:t>
            </a:r>
            <a:r>
              <a:rPr lang="en-GB" dirty="0">
                <a:solidFill>
                  <a:srgbClr val="009999"/>
                </a:solidFill>
              </a:rPr>
              <a:t>personal resilience and effectiveness</a:t>
            </a:r>
          </a:p>
          <a:p>
            <a:pPr>
              <a:buFont typeface="Wingdings" panose="05000000000000000000" pitchFamily="2" charset="2"/>
              <a:buChar char="Ø"/>
            </a:pPr>
            <a:r>
              <a:rPr lang="en-GB" dirty="0" smtClean="0">
                <a:solidFill>
                  <a:srgbClr val="009999"/>
                </a:solidFill>
              </a:rPr>
              <a:t>facilitate </a:t>
            </a:r>
            <a:r>
              <a:rPr lang="en-GB" dirty="0">
                <a:solidFill>
                  <a:srgbClr val="009999"/>
                </a:solidFill>
              </a:rPr>
              <a:t>a sense of self that is meaningful to the person(s) concerned within their personal and cultural context</a:t>
            </a:r>
          </a:p>
          <a:p>
            <a:pPr>
              <a:buFont typeface="Wingdings" panose="05000000000000000000" pitchFamily="2" charset="2"/>
              <a:buChar char="Ø"/>
            </a:pPr>
            <a:r>
              <a:rPr lang="en-GB" dirty="0" smtClean="0">
                <a:solidFill>
                  <a:srgbClr val="009999"/>
                </a:solidFill>
              </a:rPr>
              <a:t>appreciate </a:t>
            </a:r>
            <a:r>
              <a:rPr lang="en-GB" dirty="0">
                <a:solidFill>
                  <a:srgbClr val="009999"/>
                </a:solidFill>
              </a:rPr>
              <a:t>the variety of human experience and culture</a:t>
            </a:r>
          </a:p>
          <a:p>
            <a:pPr>
              <a:buFont typeface="Wingdings" panose="05000000000000000000" pitchFamily="2" charset="2"/>
              <a:buChar char="Ø"/>
            </a:pPr>
            <a:r>
              <a:rPr lang="en-GB" dirty="0" smtClean="0">
                <a:solidFill>
                  <a:srgbClr val="009999"/>
                </a:solidFill>
              </a:rPr>
              <a:t>protect </a:t>
            </a:r>
            <a:r>
              <a:rPr lang="en-GB" dirty="0">
                <a:solidFill>
                  <a:srgbClr val="009999"/>
                </a:solidFill>
              </a:rPr>
              <a:t>the safety of clients</a:t>
            </a:r>
          </a:p>
          <a:p>
            <a:pPr>
              <a:buFont typeface="Wingdings" panose="05000000000000000000" pitchFamily="2" charset="2"/>
              <a:buChar char="Ø"/>
            </a:pPr>
            <a:r>
              <a:rPr lang="en-GB" dirty="0" smtClean="0">
                <a:solidFill>
                  <a:srgbClr val="009999"/>
                </a:solidFill>
              </a:rPr>
              <a:t>ensure </a:t>
            </a:r>
            <a:r>
              <a:rPr lang="en-GB" dirty="0">
                <a:solidFill>
                  <a:srgbClr val="009999"/>
                </a:solidFill>
              </a:rPr>
              <a:t>the integrity of practitioner-client relationships</a:t>
            </a:r>
          </a:p>
          <a:p>
            <a:pPr>
              <a:buFont typeface="Wingdings" panose="05000000000000000000" pitchFamily="2" charset="2"/>
              <a:buChar char="Ø"/>
            </a:pPr>
            <a:r>
              <a:rPr lang="en-GB" dirty="0" smtClean="0">
                <a:solidFill>
                  <a:srgbClr val="009999"/>
                </a:solidFill>
              </a:rPr>
              <a:t>enhance </a:t>
            </a:r>
            <a:r>
              <a:rPr lang="en-GB" dirty="0">
                <a:solidFill>
                  <a:srgbClr val="009999"/>
                </a:solidFill>
              </a:rPr>
              <a:t>the quality of professional knowledge and its application</a:t>
            </a:r>
          </a:p>
          <a:p>
            <a:pPr>
              <a:buFont typeface="Wingdings" panose="05000000000000000000" pitchFamily="2" charset="2"/>
              <a:buChar char="Ø"/>
            </a:pPr>
            <a:r>
              <a:rPr lang="en-GB" dirty="0" smtClean="0">
                <a:solidFill>
                  <a:srgbClr val="009999"/>
                </a:solidFill>
              </a:rPr>
              <a:t>strive </a:t>
            </a:r>
            <a:r>
              <a:rPr lang="en-GB" dirty="0">
                <a:solidFill>
                  <a:srgbClr val="009999"/>
                </a:solidFill>
              </a:rPr>
              <a:t>for the fair and adequate provision of services</a:t>
            </a:r>
          </a:p>
        </p:txBody>
      </p:sp>
    </p:spTree>
    <p:extLst>
      <p:ext uri="{BB962C8B-B14F-4D97-AF65-F5344CB8AC3E}">
        <p14:creationId xmlns:p14="http://schemas.microsoft.com/office/powerpoint/2010/main" val="258220811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33443" y="260649"/>
            <a:ext cx="7125113" cy="1080120"/>
          </a:xfrm>
        </p:spPr>
        <p:txBody>
          <a:bodyPr/>
          <a:lstStyle/>
          <a:p>
            <a:pPr algn="ctr"/>
            <a:r>
              <a:rPr lang="en-GB" b="1" dirty="0" smtClean="0">
                <a:solidFill>
                  <a:schemeClr val="accent1">
                    <a:lumMod val="50000"/>
                  </a:schemeClr>
                </a:solidFill>
                <a:latin typeface="Californian FB" panose="0207040306080B030204" pitchFamily="18" charset="0"/>
              </a:rPr>
              <a:t>Ethical Principles</a:t>
            </a:r>
            <a:endParaRPr lang="en-GB" b="1" dirty="0">
              <a:solidFill>
                <a:schemeClr val="accent1">
                  <a:lumMod val="50000"/>
                </a:schemeClr>
              </a:solidFill>
              <a:latin typeface="Californian FB" panose="0207040306080B030204" pitchFamily="18" charset="0"/>
            </a:endParaRP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54626888"/>
              </p:ext>
            </p:extLst>
          </p:nvPr>
        </p:nvGraphicFramePr>
        <p:xfrm>
          <a:off x="1991544" y="1484785"/>
          <a:ext cx="8420844" cy="50405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60504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solidFill>
                  <a:schemeClr val="tx2">
                    <a:lumMod val="75000"/>
                  </a:schemeClr>
                </a:solidFill>
                <a:latin typeface="Californian FB" panose="0207040306080B030204" pitchFamily="18" charset="0"/>
              </a:rPr>
              <a:t/>
            </a:r>
            <a:br>
              <a:rPr lang="en-GB" dirty="0" smtClean="0">
                <a:solidFill>
                  <a:schemeClr val="tx2">
                    <a:lumMod val="75000"/>
                  </a:schemeClr>
                </a:solidFill>
                <a:latin typeface="Californian FB" panose="0207040306080B030204" pitchFamily="18" charset="0"/>
              </a:rPr>
            </a:br>
            <a:r>
              <a:rPr lang="en-GB" dirty="0">
                <a:solidFill>
                  <a:schemeClr val="tx2">
                    <a:lumMod val="75000"/>
                  </a:schemeClr>
                </a:solidFill>
                <a:latin typeface="Californian FB" panose="0207040306080B030204" pitchFamily="18" charset="0"/>
              </a:rPr>
              <a:t/>
            </a:r>
            <a:br>
              <a:rPr lang="en-GB" dirty="0">
                <a:solidFill>
                  <a:schemeClr val="tx2">
                    <a:lumMod val="75000"/>
                  </a:schemeClr>
                </a:solidFill>
                <a:latin typeface="Californian FB" panose="0207040306080B030204" pitchFamily="18" charset="0"/>
              </a:rPr>
            </a:br>
            <a:endParaRPr lang="en-GB" dirty="0">
              <a:solidFill>
                <a:schemeClr val="tx2">
                  <a:lumMod val="75000"/>
                </a:schemeClr>
              </a:solidFill>
              <a:latin typeface="Californian FB" panose="0207040306080B030204" pitchFamily="18" charset="0"/>
            </a:endParaRPr>
          </a:p>
        </p:txBody>
      </p:sp>
      <p:sp>
        <p:nvSpPr>
          <p:cNvPr id="3" name="Content Placeholder 2"/>
          <p:cNvSpPr>
            <a:spLocks noGrp="1"/>
          </p:cNvSpPr>
          <p:nvPr>
            <p:ph idx="1"/>
          </p:nvPr>
        </p:nvSpPr>
        <p:spPr>
          <a:xfrm>
            <a:off x="838200" y="2334883"/>
            <a:ext cx="10515600" cy="3842080"/>
          </a:xfrm>
        </p:spPr>
        <p:txBody>
          <a:bodyPr>
            <a:normAutofit/>
          </a:bodyPr>
          <a:lstStyle/>
          <a:p>
            <a:pPr marL="0" indent="0" algn="ctr">
              <a:buNone/>
            </a:pPr>
            <a:r>
              <a:rPr lang="en-GB" dirty="0">
                <a:solidFill>
                  <a:srgbClr val="009999"/>
                </a:solidFill>
              </a:rPr>
              <a:t>The British Association for Counselling and Psychotherapy is the professional association for members of the counselling professions in the UK.</a:t>
            </a:r>
            <a:endParaRPr lang="en-GB" sz="3200" dirty="0">
              <a:solidFill>
                <a:srgbClr val="009999"/>
              </a:solidFill>
            </a:endParaRPr>
          </a:p>
          <a:p>
            <a:pPr marL="0" indent="0" algn="ctr">
              <a:buNone/>
            </a:pPr>
            <a:r>
              <a:rPr lang="en-GB" sz="3200" dirty="0">
                <a:solidFill>
                  <a:srgbClr val="009999"/>
                </a:solidFill>
              </a:rPr>
              <a:t>Our Vision:</a:t>
            </a:r>
          </a:p>
          <a:p>
            <a:pPr marL="0" indent="0" algn="ctr">
              <a:buNone/>
            </a:pPr>
            <a:r>
              <a:rPr lang="en-GB" sz="3200" dirty="0">
                <a:solidFill>
                  <a:srgbClr val="009999"/>
                </a:solidFill>
              </a:rPr>
              <a:t>‘</a:t>
            </a:r>
            <a:r>
              <a:rPr lang="en-GB" sz="3600" dirty="0">
                <a:solidFill>
                  <a:srgbClr val="009999"/>
                </a:solidFill>
              </a:rPr>
              <a:t>To safeguard the value of human relationships through our Mission of: 'being the leading body and voice for talking therapies'</a:t>
            </a:r>
          </a:p>
          <a:p>
            <a:pPr algn="ctr"/>
            <a:endParaRPr lang="en-GB" sz="3600" dirty="0">
              <a:solidFill>
                <a:srgbClr val="009999"/>
              </a:solidFill>
              <a:latin typeface="Californian FB" panose="0207040306080B030204" pitchFamily="18" charset="0"/>
            </a:endParaRP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63942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49901"/>
            <a:ext cx="10515600" cy="3727061"/>
          </a:xfrm>
        </p:spPr>
        <p:txBody>
          <a:bodyPr/>
          <a:lstStyle/>
          <a:p>
            <a:r>
              <a:rPr lang="en-GB" dirty="0" smtClean="0">
                <a:solidFill>
                  <a:srgbClr val="009999"/>
                </a:solidFill>
              </a:rPr>
              <a:t>The New Ethical Framework came into effect 1</a:t>
            </a:r>
            <a:r>
              <a:rPr lang="en-GB" baseline="30000" dirty="0" smtClean="0">
                <a:solidFill>
                  <a:srgbClr val="009999"/>
                </a:solidFill>
              </a:rPr>
              <a:t>st</a:t>
            </a:r>
            <a:r>
              <a:rPr lang="en-GB" dirty="0" smtClean="0">
                <a:solidFill>
                  <a:srgbClr val="009999"/>
                </a:solidFill>
              </a:rPr>
              <a:t> July 2018</a:t>
            </a:r>
          </a:p>
          <a:p>
            <a:r>
              <a:rPr lang="en-GB" dirty="0" smtClean="0">
                <a:solidFill>
                  <a:srgbClr val="009999"/>
                </a:solidFill>
              </a:rPr>
              <a:t>The </a:t>
            </a:r>
            <a:r>
              <a:rPr lang="en-GB" dirty="0">
                <a:solidFill>
                  <a:srgbClr val="009999"/>
                </a:solidFill>
              </a:rPr>
              <a:t>Ethical Framework is a set of principles and values that provide a solid foundation for safe and ethical practice within the counselling professions.</a:t>
            </a:r>
          </a:p>
          <a:p>
            <a:r>
              <a:rPr lang="en-GB" dirty="0">
                <a:solidFill>
                  <a:srgbClr val="009999"/>
                </a:solidFill>
              </a:rPr>
              <a:t>All BACP members commit to working to the good practice standards set out in the Ethical Framework and it is our main reference when considering professional conduct complaints.</a:t>
            </a: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3005790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9999"/>
                </a:solidFill>
              </a:rPr>
              <a:t>The New Ethical Framework 2018</a:t>
            </a:r>
            <a:endParaRPr lang="en-GB" dirty="0">
              <a:solidFill>
                <a:srgbClr val="009999"/>
              </a:solidFill>
            </a:endParaRPr>
          </a:p>
        </p:txBody>
      </p:sp>
      <p:sp>
        <p:nvSpPr>
          <p:cNvPr id="3" name="Content Placeholder 2"/>
          <p:cNvSpPr>
            <a:spLocks noGrp="1"/>
          </p:cNvSpPr>
          <p:nvPr>
            <p:ph idx="1"/>
          </p:nvPr>
        </p:nvSpPr>
        <p:spPr/>
        <p:txBody>
          <a:bodyPr/>
          <a:lstStyle/>
          <a:p>
            <a:pPr fontAlgn="base">
              <a:buFont typeface="Wingdings" panose="05000000000000000000" pitchFamily="2" charset="2"/>
              <a:buChar char="Ø"/>
            </a:pPr>
            <a:r>
              <a:rPr lang="en-GB" dirty="0" smtClean="0">
                <a:solidFill>
                  <a:srgbClr val="009999"/>
                </a:solidFill>
              </a:rPr>
              <a:t> </a:t>
            </a:r>
            <a:r>
              <a:rPr lang="en-GB" dirty="0">
                <a:solidFill>
                  <a:srgbClr val="009999"/>
                </a:solidFill>
              </a:rPr>
              <a:t>'Our commitment to clients' provides a summary of working to professional standards and building an ethical </a:t>
            </a:r>
            <a:r>
              <a:rPr lang="en-GB" dirty="0" smtClean="0">
                <a:solidFill>
                  <a:srgbClr val="009999"/>
                </a:solidFill>
              </a:rPr>
              <a:t>relationship</a:t>
            </a:r>
          </a:p>
          <a:p>
            <a:pPr fontAlgn="base">
              <a:buFont typeface="Wingdings" panose="05000000000000000000" pitchFamily="2" charset="2"/>
              <a:buChar char="Ø"/>
            </a:pPr>
            <a:r>
              <a:rPr lang="en-GB" dirty="0">
                <a:solidFill>
                  <a:srgbClr val="009999"/>
                </a:solidFill>
              </a:rPr>
              <a:t> 'Ethics' considers the values, principles and personal moral qualities that inform our work and underpin </a:t>
            </a:r>
            <a:r>
              <a:rPr lang="en-GB" dirty="0" smtClean="0">
                <a:solidFill>
                  <a:srgbClr val="009999"/>
                </a:solidFill>
              </a:rPr>
              <a:t>supervision</a:t>
            </a:r>
          </a:p>
          <a:p>
            <a:pPr fontAlgn="base">
              <a:buFont typeface="Wingdings" panose="05000000000000000000" pitchFamily="2" charset="2"/>
              <a:buChar char="Ø"/>
            </a:pPr>
            <a:r>
              <a:rPr lang="en-GB" dirty="0" smtClean="0">
                <a:solidFill>
                  <a:srgbClr val="009999"/>
                </a:solidFill>
              </a:rPr>
              <a:t> </a:t>
            </a:r>
            <a:r>
              <a:rPr lang="en-GB" dirty="0">
                <a:solidFill>
                  <a:srgbClr val="009999"/>
                </a:solidFill>
              </a:rPr>
              <a:t>'Good practice' considers applying our commitment to clients and ethics to our practice</a:t>
            </a:r>
          </a:p>
          <a:p>
            <a:endParaRPr lang="en-GB" dirty="0"/>
          </a:p>
        </p:txBody>
      </p:sp>
    </p:spTree>
    <p:extLst>
      <p:ext uri="{BB962C8B-B14F-4D97-AF65-F5344CB8AC3E}">
        <p14:creationId xmlns:p14="http://schemas.microsoft.com/office/powerpoint/2010/main" val="4274643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9999"/>
                </a:solidFill>
              </a:rPr>
              <a:t>Tim Bond</a:t>
            </a:r>
            <a:endParaRPr lang="en-GB" dirty="0">
              <a:solidFill>
                <a:srgbClr val="009999"/>
              </a:solidFill>
            </a:endParaRPr>
          </a:p>
        </p:txBody>
      </p:sp>
      <p:sp>
        <p:nvSpPr>
          <p:cNvPr id="3" name="Content Placeholder 2"/>
          <p:cNvSpPr>
            <a:spLocks noGrp="1"/>
          </p:cNvSpPr>
          <p:nvPr>
            <p:ph idx="1"/>
          </p:nvPr>
        </p:nvSpPr>
        <p:spPr/>
        <p:txBody>
          <a:bodyPr/>
          <a:lstStyle/>
          <a:p>
            <a:r>
              <a:rPr lang="en-GB" dirty="0">
                <a:hlinkClick r:id="rId2"/>
              </a:rPr>
              <a:t>https://www.bacp.co.uk/events-and-resources/ethics-and-standards/developing-the-new-ethical-framework-2018</a:t>
            </a:r>
            <a:r>
              <a:rPr lang="en-GB" dirty="0" smtClean="0">
                <a:hlinkClick r:id="rId2"/>
              </a:rPr>
              <a:t>/</a:t>
            </a:r>
            <a:endParaRPr lang="en-GB" dirty="0" smtClean="0"/>
          </a:p>
          <a:p>
            <a:pPr marL="0" indent="0">
              <a:buNone/>
            </a:pPr>
            <a:endParaRPr lang="en-GB" dirty="0"/>
          </a:p>
        </p:txBody>
      </p:sp>
    </p:spTree>
    <p:extLst>
      <p:ext uri="{BB962C8B-B14F-4D97-AF65-F5344CB8AC3E}">
        <p14:creationId xmlns:p14="http://schemas.microsoft.com/office/powerpoint/2010/main" val="26520651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4369"/>
            <a:ext cx="10515600" cy="3922593"/>
          </a:xfrm>
        </p:spPr>
        <p:txBody>
          <a:bodyPr>
            <a:normAutofit lnSpcReduction="10000"/>
          </a:bodyPr>
          <a:lstStyle/>
          <a:p>
            <a:pPr marL="0" indent="0">
              <a:buNone/>
            </a:pPr>
            <a:r>
              <a:rPr lang="en-GB" dirty="0">
                <a:solidFill>
                  <a:srgbClr val="009999"/>
                </a:solidFill>
              </a:rPr>
              <a:t>As members or registrants of BACP, we take being trustworthy as a serious ethical commitment. We have agreed that we will:</a:t>
            </a:r>
            <a:br>
              <a:rPr lang="en-GB" dirty="0">
                <a:solidFill>
                  <a:srgbClr val="009999"/>
                </a:solidFill>
              </a:rPr>
            </a:br>
            <a:endParaRPr lang="en-GB" dirty="0" smtClean="0">
              <a:solidFill>
                <a:srgbClr val="009999"/>
              </a:solidFill>
            </a:endParaRPr>
          </a:p>
          <a:p>
            <a:pPr marL="0" indent="0">
              <a:buNone/>
            </a:pPr>
            <a:r>
              <a:rPr lang="en-GB" b="1" dirty="0" smtClean="0">
                <a:solidFill>
                  <a:srgbClr val="009999"/>
                </a:solidFill>
              </a:rPr>
              <a:t>1</a:t>
            </a:r>
            <a:r>
              <a:rPr lang="en-GB" b="1" dirty="0">
                <a:solidFill>
                  <a:srgbClr val="009999"/>
                </a:solidFill>
              </a:rPr>
              <a:t>. </a:t>
            </a:r>
            <a:r>
              <a:rPr lang="en-GB" b="1" dirty="0" smtClean="0">
                <a:solidFill>
                  <a:srgbClr val="009999"/>
                </a:solidFill>
              </a:rPr>
              <a:t>Put </a:t>
            </a:r>
            <a:r>
              <a:rPr lang="en-GB" b="1" dirty="0">
                <a:solidFill>
                  <a:srgbClr val="009999"/>
                </a:solidFill>
              </a:rPr>
              <a:t>clients first by:</a:t>
            </a:r>
          </a:p>
          <a:p>
            <a:r>
              <a:rPr lang="en-GB" dirty="0">
                <a:solidFill>
                  <a:srgbClr val="009999"/>
                </a:solidFill>
              </a:rPr>
              <a:t>a. making clients our primary concern while we are working with them</a:t>
            </a:r>
          </a:p>
          <a:p>
            <a:r>
              <a:rPr lang="en-GB" dirty="0">
                <a:solidFill>
                  <a:srgbClr val="009999"/>
                </a:solidFill>
              </a:rPr>
              <a:t>b. providing an appropriate standard of service to our clients</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337585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4369"/>
            <a:ext cx="10515600" cy="3922593"/>
          </a:xfrm>
        </p:spPr>
        <p:txBody>
          <a:bodyPr>
            <a:normAutofit/>
          </a:bodyPr>
          <a:lstStyle/>
          <a:p>
            <a:pPr marL="0" indent="0">
              <a:buNone/>
            </a:pPr>
            <a:r>
              <a:rPr lang="en-GB" b="1" dirty="0">
                <a:solidFill>
                  <a:srgbClr val="009999"/>
                </a:solidFill>
              </a:rPr>
              <a:t>2</a:t>
            </a:r>
            <a:r>
              <a:rPr lang="en-GB" b="1" dirty="0" smtClean="0">
                <a:solidFill>
                  <a:srgbClr val="009999"/>
                </a:solidFill>
              </a:rPr>
              <a:t>. </a:t>
            </a:r>
            <a:r>
              <a:rPr lang="en-GB" b="1" dirty="0">
                <a:solidFill>
                  <a:srgbClr val="009999"/>
                </a:solidFill>
              </a:rPr>
              <a:t>Work to professional standards by:</a:t>
            </a:r>
          </a:p>
          <a:p>
            <a:pPr marL="0" indent="0">
              <a:buNone/>
            </a:pPr>
            <a:r>
              <a:rPr lang="en-GB" dirty="0">
                <a:solidFill>
                  <a:srgbClr val="009999"/>
                </a:solidFill>
              </a:rPr>
              <a:t>a. working within our competence</a:t>
            </a:r>
          </a:p>
          <a:p>
            <a:pPr marL="0" indent="0">
              <a:buNone/>
            </a:pPr>
            <a:r>
              <a:rPr lang="en-GB" dirty="0">
                <a:solidFill>
                  <a:srgbClr val="009999"/>
                </a:solidFill>
              </a:rPr>
              <a:t>b. keeping our skills and knowledge up to date</a:t>
            </a:r>
          </a:p>
          <a:p>
            <a:pPr marL="0" indent="0">
              <a:buNone/>
            </a:pPr>
            <a:r>
              <a:rPr lang="en-GB" dirty="0">
                <a:solidFill>
                  <a:srgbClr val="009999"/>
                </a:solidFill>
              </a:rPr>
              <a:t>c. collaborating with colleagues to improve the quality of what is being offered to clients</a:t>
            </a:r>
          </a:p>
          <a:p>
            <a:pPr marL="0" indent="0">
              <a:buNone/>
            </a:pPr>
            <a:r>
              <a:rPr lang="en-GB" dirty="0">
                <a:solidFill>
                  <a:srgbClr val="009999"/>
                </a:solidFill>
              </a:rPr>
              <a:t>d. ensuring that our wellbeing is sufficient to sustain the quality of the work</a:t>
            </a:r>
          </a:p>
          <a:p>
            <a:pPr marL="0" indent="0">
              <a:buNone/>
            </a:pPr>
            <a:r>
              <a:rPr lang="en-GB" dirty="0">
                <a:solidFill>
                  <a:srgbClr val="009999"/>
                </a:solidFill>
              </a:rPr>
              <a:t>e. keeping accurate and appropriate records</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6025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731698"/>
            <a:ext cx="10515600" cy="3445264"/>
          </a:xfrm>
        </p:spPr>
        <p:txBody>
          <a:bodyPr>
            <a:normAutofit/>
          </a:bodyPr>
          <a:lstStyle/>
          <a:p>
            <a:pPr marL="0" indent="0">
              <a:buNone/>
            </a:pPr>
            <a:r>
              <a:rPr lang="en-GB" b="1" dirty="0" smtClean="0">
                <a:solidFill>
                  <a:srgbClr val="009999"/>
                </a:solidFill>
              </a:rPr>
              <a:t>3. Show </a:t>
            </a:r>
            <a:r>
              <a:rPr lang="en-GB" b="1" dirty="0">
                <a:solidFill>
                  <a:srgbClr val="009999"/>
                </a:solidFill>
              </a:rPr>
              <a:t>respect by:</a:t>
            </a:r>
          </a:p>
          <a:p>
            <a:pPr marL="0" indent="0">
              <a:buNone/>
            </a:pPr>
            <a:r>
              <a:rPr lang="en-GB" dirty="0">
                <a:solidFill>
                  <a:srgbClr val="009999"/>
                </a:solidFill>
              </a:rPr>
              <a:t>a. valuing each client as a unique person</a:t>
            </a:r>
          </a:p>
          <a:p>
            <a:pPr marL="0" indent="0">
              <a:buNone/>
            </a:pPr>
            <a:r>
              <a:rPr lang="en-GB" dirty="0">
                <a:solidFill>
                  <a:srgbClr val="009999"/>
                </a:solidFill>
              </a:rPr>
              <a:t>b. protecting client confidentiality and privacy</a:t>
            </a:r>
          </a:p>
          <a:p>
            <a:pPr marL="0" indent="0">
              <a:buNone/>
            </a:pPr>
            <a:r>
              <a:rPr lang="en-GB" dirty="0">
                <a:solidFill>
                  <a:srgbClr val="009999"/>
                </a:solidFill>
              </a:rPr>
              <a:t>c. agreeing with clients on how we will work together</a:t>
            </a:r>
          </a:p>
          <a:p>
            <a:pPr marL="0" indent="0">
              <a:buNone/>
            </a:pPr>
            <a:r>
              <a:rPr lang="en-GB" dirty="0">
                <a:solidFill>
                  <a:srgbClr val="009999"/>
                </a:solidFill>
              </a:rPr>
              <a:t>d. working in partnership with clients</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024089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731698"/>
            <a:ext cx="10515600" cy="3445264"/>
          </a:xfrm>
        </p:spPr>
        <p:txBody>
          <a:bodyPr>
            <a:normAutofit fontScale="92500" lnSpcReduction="20000"/>
          </a:bodyPr>
          <a:lstStyle/>
          <a:p>
            <a:pPr marL="0" indent="0">
              <a:buNone/>
            </a:pPr>
            <a:r>
              <a:rPr lang="en-GB" b="1" dirty="0" smtClean="0">
                <a:solidFill>
                  <a:srgbClr val="009999"/>
                </a:solidFill>
              </a:rPr>
              <a:t>4</a:t>
            </a:r>
            <a:r>
              <a:rPr lang="en-GB" b="1" dirty="0">
                <a:solidFill>
                  <a:srgbClr val="009999"/>
                </a:solidFill>
              </a:rPr>
              <a:t>. Build an appropriate relationship with clients by:</a:t>
            </a:r>
          </a:p>
          <a:p>
            <a:pPr marL="0" indent="0">
              <a:buNone/>
            </a:pPr>
            <a:r>
              <a:rPr lang="en-GB" dirty="0">
                <a:solidFill>
                  <a:srgbClr val="009999"/>
                </a:solidFill>
              </a:rPr>
              <a:t>a. communicating clearly what clients have a right to expect from us</a:t>
            </a:r>
          </a:p>
          <a:p>
            <a:pPr marL="0" indent="0">
              <a:buNone/>
            </a:pPr>
            <a:r>
              <a:rPr lang="en-GB" dirty="0">
                <a:solidFill>
                  <a:srgbClr val="009999"/>
                </a:solidFill>
              </a:rPr>
              <a:t>b. communicating any benefits, costs and commitments that clients may reasonably expect</a:t>
            </a:r>
          </a:p>
          <a:p>
            <a:pPr marL="0" indent="0">
              <a:buNone/>
            </a:pPr>
            <a:r>
              <a:rPr lang="en-GB" dirty="0">
                <a:solidFill>
                  <a:srgbClr val="009999"/>
                </a:solidFill>
              </a:rPr>
              <a:t>c. respecting the boundaries between our work with clients and what lies outside that work</a:t>
            </a:r>
          </a:p>
          <a:p>
            <a:pPr marL="0" indent="0">
              <a:buNone/>
            </a:pPr>
            <a:r>
              <a:rPr lang="en-GB" dirty="0">
                <a:solidFill>
                  <a:srgbClr val="009999"/>
                </a:solidFill>
              </a:rPr>
              <a:t>d. not exploiting or abusing clients</a:t>
            </a:r>
          </a:p>
          <a:p>
            <a:pPr marL="0" indent="0">
              <a:buNone/>
            </a:pPr>
            <a:r>
              <a:rPr lang="en-GB" dirty="0">
                <a:solidFill>
                  <a:srgbClr val="009999"/>
                </a:solidFill>
              </a:rPr>
              <a:t>e. listening out for how clients experience our working together</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6020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25615"/>
            <a:ext cx="10515600" cy="3951347"/>
          </a:xfrm>
        </p:spPr>
        <p:txBody>
          <a:bodyPr>
            <a:normAutofit/>
          </a:bodyPr>
          <a:lstStyle/>
          <a:p>
            <a:pPr marL="0" indent="0">
              <a:buNone/>
            </a:pPr>
            <a:r>
              <a:rPr lang="en-GB" b="1" dirty="0" smtClean="0">
                <a:solidFill>
                  <a:srgbClr val="009999"/>
                </a:solidFill>
              </a:rPr>
              <a:t>5</a:t>
            </a:r>
            <a:r>
              <a:rPr lang="en-GB" b="1" dirty="0">
                <a:solidFill>
                  <a:srgbClr val="009999"/>
                </a:solidFill>
              </a:rPr>
              <a:t>. Maintain integrity by:</a:t>
            </a:r>
          </a:p>
          <a:p>
            <a:pPr marL="0" indent="0">
              <a:buNone/>
            </a:pPr>
            <a:r>
              <a:rPr lang="en-GB" dirty="0">
                <a:solidFill>
                  <a:srgbClr val="009999"/>
                </a:solidFill>
              </a:rPr>
              <a:t>a. being honest about the work</a:t>
            </a:r>
          </a:p>
          <a:p>
            <a:pPr marL="0" indent="0">
              <a:buNone/>
            </a:pPr>
            <a:r>
              <a:rPr lang="en-GB" dirty="0">
                <a:solidFill>
                  <a:srgbClr val="009999"/>
                </a:solidFill>
              </a:rPr>
              <a:t>b. communicating our qualifications, experience and working methods accurately</a:t>
            </a:r>
          </a:p>
          <a:p>
            <a:pPr marL="0" indent="0">
              <a:buNone/>
            </a:pPr>
            <a:r>
              <a:rPr lang="en-GB" dirty="0">
                <a:solidFill>
                  <a:srgbClr val="009999"/>
                </a:solidFill>
              </a:rPr>
              <a:t>c. working ethically and with careful consideration of how we fulfil our legal obligations </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14896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29131"/>
            <a:ext cx="10515600" cy="4382219"/>
          </a:xfrm>
        </p:spPr>
        <p:txBody>
          <a:bodyPr>
            <a:normAutofit fontScale="92500" lnSpcReduction="20000"/>
          </a:bodyPr>
          <a:lstStyle/>
          <a:p>
            <a:pPr marL="0" indent="0">
              <a:buNone/>
            </a:pPr>
            <a:r>
              <a:rPr lang="en-GB" b="1" dirty="0" smtClean="0">
                <a:solidFill>
                  <a:srgbClr val="009999"/>
                </a:solidFill>
              </a:rPr>
              <a:t>6</a:t>
            </a:r>
            <a:r>
              <a:rPr lang="en-GB" b="1" dirty="0">
                <a:solidFill>
                  <a:srgbClr val="009999"/>
                </a:solidFill>
              </a:rPr>
              <a:t>. Demonstrate accountability and candour by:</a:t>
            </a:r>
          </a:p>
          <a:p>
            <a:pPr marL="0" indent="0">
              <a:buNone/>
            </a:pPr>
            <a:r>
              <a:rPr lang="en-GB" dirty="0">
                <a:solidFill>
                  <a:srgbClr val="009999"/>
                </a:solidFill>
              </a:rPr>
              <a:t>a. being willing to discuss with clients openly and honestly any known risks involved in the work and how best to work towards our clients’ desired outcomes by communicating any benefits, costs and commitments that clients may reasonably expect</a:t>
            </a:r>
          </a:p>
          <a:p>
            <a:pPr marL="0" indent="0">
              <a:buNone/>
            </a:pPr>
            <a:r>
              <a:rPr lang="en-GB" dirty="0">
                <a:solidFill>
                  <a:srgbClr val="009999"/>
                </a:solidFill>
              </a:rPr>
              <a:t>b. ensuring that clients are promptly informed about anything that has occurred which places the client at risk of harm or causes harm in our work together, whether or not clients are aware of it, and quickly taking action to limit or repair any harm as far as possible</a:t>
            </a:r>
          </a:p>
          <a:p>
            <a:pPr marL="0" indent="0">
              <a:buNone/>
            </a:pPr>
            <a:r>
              <a:rPr lang="en-GB" dirty="0">
                <a:solidFill>
                  <a:srgbClr val="009999"/>
                </a:solidFill>
              </a:rPr>
              <a:t>c. reviewing our work with clients in supervision</a:t>
            </a:r>
          </a:p>
          <a:p>
            <a:pPr marL="0" indent="0">
              <a:buNone/>
            </a:pPr>
            <a:r>
              <a:rPr lang="en-GB" dirty="0">
                <a:solidFill>
                  <a:srgbClr val="009999"/>
                </a:solidFill>
              </a:rPr>
              <a:t>d. monitoring how clients experience our work together and the effects of our work with them.</a:t>
            </a:r>
            <a:endParaRPr lang="en-GB"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83832" y="332657"/>
            <a:ext cx="3429000" cy="1609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57406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2800" b="1" dirty="0">
                <a:solidFill>
                  <a:schemeClr val="accent1">
                    <a:lumMod val="50000"/>
                  </a:schemeClr>
                </a:solidFill>
                <a:latin typeface="Californian FB" panose="0207040306080B030204" pitchFamily="18" charset="0"/>
              </a:rPr>
              <a:t>The British Association for Counselling &amp; Psychotherapy (BACP) is dedicated to:</a:t>
            </a:r>
            <a:br>
              <a:rPr lang="en-GB" sz="2800" b="1" dirty="0">
                <a:solidFill>
                  <a:schemeClr val="accent1">
                    <a:lumMod val="50000"/>
                  </a:schemeClr>
                </a:solidFill>
                <a:latin typeface="Californian FB" panose="0207040306080B030204" pitchFamily="18" charset="0"/>
              </a:rPr>
            </a:br>
            <a:endParaRPr lang="en-GB" sz="2800" b="1" dirty="0">
              <a:solidFill>
                <a:schemeClr val="accent1">
                  <a:lumMod val="50000"/>
                </a:schemeClr>
              </a:solidFill>
              <a:latin typeface="Californian FB" panose="0207040306080B030204" pitchFamily="18" charset="0"/>
            </a:endParaRPr>
          </a:p>
        </p:txBody>
      </p:sp>
      <p:sp>
        <p:nvSpPr>
          <p:cNvPr id="3" name="Content Placeholder 2"/>
          <p:cNvSpPr>
            <a:spLocks noGrp="1"/>
          </p:cNvSpPr>
          <p:nvPr>
            <p:ph idx="1"/>
          </p:nvPr>
        </p:nvSpPr>
        <p:spPr>
          <a:xfrm>
            <a:off x="1847528" y="1484785"/>
            <a:ext cx="8568952" cy="5112567"/>
          </a:xfrm>
        </p:spPr>
        <p:txBody>
          <a:bodyPr>
            <a:normAutofit fontScale="92500" lnSpcReduction="10000"/>
          </a:bodyPr>
          <a:lstStyle/>
          <a:p>
            <a:pPr>
              <a:buFont typeface="Wingdings" panose="05000000000000000000" pitchFamily="2" charset="2"/>
              <a:buChar char="v"/>
            </a:pPr>
            <a:r>
              <a:rPr lang="en-GB" sz="2800" dirty="0">
                <a:solidFill>
                  <a:schemeClr val="accent1">
                    <a:lumMod val="50000"/>
                  </a:schemeClr>
                </a:solidFill>
                <a:latin typeface="Californian FB" panose="0207040306080B030204" pitchFamily="18" charset="0"/>
              </a:rPr>
              <a:t>Social diversity, equality and inclusivity of treatment without discrimination of any kind.</a:t>
            </a:r>
          </a:p>
          <a:p>
            <a:pPr>
              <a:buFont typeface="Wingdings" panose="05000000000000000000" pitchFamily="2" charset="2"/>
              <a:buChar char="v"/>
            </a:pPr>
            <a:r>
              <a:rPr lang="en-GB" sz="2800" dirty="0">
                <a:solidFill>
                  <a:schemeClr val="accent1">
                    <a:lumMod val="50000"/>
                  </a:schemeClr>
                </a:solidFill>
                <a:latin typeface="Californian FB" panose="0207040306080B030204" pitchFamily="18" charset="0"/>
              </a:rPr>
              <a:t>BACP opposes any psychological treatment such as ‘reparative’ or ‘conversion’ therapy which is based upon the assumption that homosexuality is a mental disorder, or based on the premise that the client/patient should change his/her sexuality.</a:t>
            </a:r>
          </a:p>
          <a:p>
            <a:pPr>
              <a:buFont typeface="Wingdings" panose="05000000000000000000" pitchFamily="2" charset="2"/>
              <a:buChar char="v"/>
            </a:pPr>
            <a:r>
              <a:rPr lang="en-GB" sz="2800" dirty="0">
                <a:solidFill>
                  <a:schemeClr val="accent1">
                    <a:lumMod val="50000"/>
                  </a:schemeClr>
                </a:solidFill>
                <a:latin typeface="Californian FB" panose="0207040306080B030204" pitchFamily="18" charset="0"/>
              </a:rPr>
              <a:t>BACP believes that socially inclusive, non-judgemental attitudes to people who identify across the diverse range of human sexualities will have positive consequences for those individuals, as well as for the wider society in which they live. There is no scientific, rational or ethical reason to treat people who identify within a range of human sexualities any differently from those who identify solely as heterosexual</a:t>
            </a:r>
            <a:r>
              <a:rPr lang="en-GB" sz="2800" dirty="0">
                <a:solidFill>
                  <a:schemeClr val="tx2">
                    <a:lumMod val="75000"/>
                  </a:schemeClr>
                </a:solidFill>
                <a:latin typeface="Californian FB" panose="0207040306080B030204" pitchFamily="18" charset="0"/>
              </a:rPr>
              <a:t>.</a:t>
            </a:r>
          </a:p>
        </p:txBody>
      </p:sp>
    </p:spTree>
    <p:extLst>
      <p:ext uri="{BB962C8B-B14F-4D97-AF65-F5344CB8AC3E}">
        <p14:creationId xmlns:p14="http://schemas.microsoft.com/office/powerpoint/2010/main" val="4189965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17335"/>
          </a:xfrm>
        </p:spPr>
        <p:txBody>
          <a:bodyPr/>
          <a:lstStyle/>
          <a:p>
            <a:r>
              <a:rPr lang="en-GB" dirty="0" smtClean="0">
                <a:solidFill>
                  <a:srgbClr val="009999"/>
                </a:solidFill>
              </a:rPr>
              <a:t>So what’s changed since 2016?</a:t>
            </a:r>
            <a:endParaRPr lang="en-GB" dirty="0">
              <a:solidFill>
                <a:srgbClr val="009999"/>
              </a:solidFill>
            </a:endParaRPr>
          </a:p>
        </p:txBody>
      </p:sp>
      <p:sp>
        <p:nvSpPr>
          <p:cNvPr id="3" name="Content Placeholder 2"/>
          <p:cNvSpPr>
            <a:spLocks noGrp="1"/>
          </p:cNvSpPr>
          <p:nvPr>
            <p:ph idx="1"/>
          </p:nvPr>
        </p:nvSpPr>
        <p:spPr>
          <a:xfrm>
            <a:off x="838200" y="1518249"/>
            <a:ext cx="10515600" cy="4658714"/>
          </a:xfrm>
        </p:spPr>
        <p:txBody>
          <a:bodyPr>
            <a:normAutofit lnSpcReduction="10000"/>
          </a:bodyPr>
          <a:lstStyle/>
          <a:p>
            <a:pPr>
              <a:buFont typeface="Wingdings" panose="05000000000000000000" pitchFamily="2" charset="2"/>
              <a:buChar char="Ø"/>
            </a:pPr>
            <a:r>
              <a:rPr lang="en-GB" dirty="0" smtClean="0">
                <a:solidFill>
                  <a:srgbClr val="009999"/>
                </a:solidFill>
              </a:rPr>
              <a:t>'Our </a:t>
            </a:r>
            <a:r>
              <a:rPr lang="en-GB" dirty="0">
                <a:solidFill>
                  <a:srgbClr val="009999"/>
                </a:solidFill>
              </a:rPr>
              <a:t>commitments to </a:t>
            </a:r>
            <a:r>
              <a:rPr lang="en-GB" dirty="0" smtClean="0">
                <a:solidFill>
                  <a:srgbClr val="009999"/>
                </a:solidFill>
              </a:rPr>
              <a:t>clients</a:t>
            </a:r>
            <a:r>
              <a:rPr lang="en-GB" dirty="0">
                <a:solidFill>
                  <a:srgbClr val="009999"/>
                </a:solidFill>
              </a:rPr>
              <a:t>. Appropriate standard of service</a:t>
            </a:r>
            <a:endParaRPr lang="en-GB" dirty="0" smtClean="0">
              <a:solidFill>
                <a:srgbClr val="009999"/>
              </a:solidFill>
            </a:endParaRPr>
          </a:p>
          <a:p>
            <a:pPr>
              <a:buFont typeface="Wingdings" panose="05000000000000000000" pitchFamily="2" charset="2"/>
              <a:buChar char="Ø"/>
            </a:pPr>
            <a:r>
              <a:rPr lang="en-GB" dirty="0" smtClean="0">
                <a:solidFill>
                  <a:srgbClr val="009999"/>
                </a:solidFill>
              </a:rPr>
              <a:t>‘Putting </a:t>
            </a:r>
            <a:r>
              <a:rPr lang="en-GB" dirty="0">
                <a:solidFill>
                  <a:srgbClr val="009999"/>
                </a:solidFill>
              </a:rPr>
              <a:t>clients </a:t>
            </a:r>
            <a:r>
              <a:rPr lang="en-GB" dirty="0" smtClean="0">
                <a:solidFill>
                  <a:srgbClr val="009999"/>
                </a:solidFill>
              </a:rPr>
              <a:t>first‘</a:t>
            </a:r>
          </a:p>
          <a:p>
            <a:pPr>
              <a:buFont typeface="Wingdings" panose="05000000000000000000" pitchFamily="2" charset="2"/>
              <a:buChar char="Ø"/>
            </a:pPr>
            <a:r>
              <a:rPr lang="en-GB" dirty="0" smtClean="0">
                <a:solidFill>
                  <a:srgbClr val="009999"/>
                </a:solidFill>
              </a:rPr>
              <a:t>Candour: </a:t>
            </a:r>
            <a:r>
              <a:rPr lang="en-GB" dirty="0">
                <a:solidFill>
                  <a:srgbClr val="009999"/>
                </a:solidFill>
              </a:rPr>
              <a:t>‘openness with clients about anything that places them at risk of harm or causes actual harm</a:t>
            </a:r>
            <a:r>
              <a:rPr lang="en-GB" dirty="0" smtClean="0">
                <a:solidFill>
                  <a:srgbClr val="009999"/>
                </a:solidFill>
              </a:rPr>
              <a:t>’.</a:t>
            </a:r>
          </a:p>
          <a:p>
            <a:pPr>
              <a:buFont typeface="Wingdings" panose="05000000000000000000" pitchFamily="2" charset="2"/>
              <a:buChar char="Ø"/>
            </a:pPr>
            <a:r>
              <a:rPr lang="en-GB" dirty="0" smtClean="0">
                <a:solidFill>
                  <a:srgbClr val="009999"/>
                </a:solidFill>
              </a:rPr>
              <a:t>Counselling Skills.</a:t>
            </a:r>
          </a:p>
          <a:p>
            <a:pPr>
              <a:buFont typeface="Wingdings" panose="05000000000000000000" pitchFamily="2" charset="2"/>
              <a:buChar char="Ø"/>
            </a:pPr>
            <a:r>
              <a:rPr lang="en-GB" dirty="0" smtClean="0">
                <a:solidFill>
                  <a:srgbClr val="009999"/>
                </a:solidFill>
              </a:rPr>
              <a:t>Record Keeping </a:t>
            </a:r>
            <a:r>
              <a:rPr lang="en-GB" dirty="0">
                <a:solidFill>
                  <a:srgbClr val="009999"/>
                </a:solidFill>
              </a:rPr>
              <a:t>and </a:t>
            </a:r>
            <a:r>
              <a:rPr lang="en-GB" dirty="0" smtClean="0">
                <a:solidFill>
                  <a:srgbClr val="009999"/>
                </a:solidFill>
              </a:rPr>
              <a:t>Confidentiality</a:t>
            </a:r>
          </a:p>
          <a:p>
            <a:pPr>
              <a:buFont typeface="Wingdings" panose="05000000000000000000" pitchFamily="2" charset="2"/>
              <a:buChar char="Ø"/>
            </a:pPr>
            <a:r>
              <a:rPr lang="en-GB" dirty="0" smtClean="0">
                <a:solidFill>
                  <a:srgbClr val="009999"/>
                </a:solidFill>
              </a:rPr>
              <a:t>Gender </a:t>
            </a:r>
            <a:r>
              <a:rPr lang="en-GB" dirty="0">
                <a:solidFill>
                  <a:srgbClr val="009999"/>
                </a:solidFill>
              </a:rPr>
              <a:t>identity and sexual </a:t>
            </a:r>
            <a:r>
              <a:rPr lang="en-GB" dirty="0" smtClean="0">
                <a:solidFill>
                  <a:srgbClr val="009999"/>
                </a:solidFill>
              </a:rPr>
              <a:t>orientation</a:t>
            </a:r>
          </a:p>
          <a:p>
            <a:pPr>
              <a:buFont typeface="Wingdings" panose="05000000000000000000" pitchFamily="2" charset="2"/>
              <a:buChar char="Ø"/>
            </a:pPr>
            <a:r>
              <a:rPr lang="en-GB" dirty="0" smtClean="0">
                <a:solidFill>
                  <a:srgbClr val="009999"/>
                </a:solidFill>
              </a:rPr>
              <a:t>Children and Young People</a:t>
            </a:r>
          </a:p>
          <a:p>
            <a:pPr>
              <a:buFont typeface="Wingdings" panose="05000000000000000000" pitchFamily="2" charset="2"/>
              <a:buChar char="Ø"/>
            </a:pPr>
            <a:r>
              <a:rPr lang="en-GB" dirty="0">
                <a:solidFill>
                  <a:srgbClr val="009999"/>
                </a:solidFill>
              </a:rPr>
              <a:t>Relationships with former clients</a:t>
            </a:r>
          </a:p>
          <a:p>
            <a:pPr>
              <a:buFont typeface="Wingdings" panose="05000000000000000000" pitchFamily="2" charset="2"/>
              <a:buChar char="Ø"/>
            </a:pPr>
            <a:endParaRPr lang="en-GB" dirty="0">
              <a:solidFill>
                <a:srgbClr val="009999"/>
              </a:solidFill>
            </a:endParaRPr>
          </a:p>
        </p:txBody>
      </p:sp>
    </p:spTree>
    <p:extLst>
      <p:ext uri="{BB962C8B-B14F-4D97-AF65-F5344CB8AC3E}">
        <p14:creationId xmlns:p14="http://schemas.microsoft.com/office/powerpoint/2010/main" val="31541552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17335"/>
          </a:xfrm>
        </p:spPr>
        <p:txBody>
          <a:bodyPr/>
          <a:lstStyle/>
          <a:p>
            <a:r>
              <a:rPr lang="en-GB" dirty="0" smtClean="0">
                <a:solidFill>
                  <a:srgbClr val="009999"/>
                </a:solidFill>
              </a:rPr>
              <a:t>So what’s changed since 2016?</a:t>
            </a:r>
            <a:endParaRPr lang="en-GB" dirty="0">
              <a:solidFill>
                <a:srgbClr val="009999"/>
              </a:solidFill>
            </a:endParaRPr>
          </a:p>
        </p:txBody>
      </p:sp>
      <p:sp>
        <p:nvSpPr>
          <p:cNvPr id="3" name="Content Placeholder 2"/>
          <p:cNvSpPr>
            <a:spLocks noGrp="1"/>
          </p:cNvSpPr>
          <p:nvPr>
            <p:ph idx="1"/>
          </p:nvPr>
        </p:nvSpPr>
        <p:spPr>
          <a:xfrm>
            <a:off x="838200" y="1518249"/>
            <a:ext cx="10515600" cy="4658714"/>
          </a:xfrm>
        </p:spPr>
        <p:txBody>
          <a:bodyPr>
            <a:normAutofit fontScale="25000" lnSpcReduction="20000"/>
          </a:bodyPr>
          <a:lstStyle/>
          <a:p>
            <a:pPr>
              <a:lnSpc>
                <a:spcPct val="170000"/>
              </a:lnSpc>
              <a:spcBef>
                <a:spcPts val="0"/>
              </a:spcBef>
              <a:buFont typeface="Wingdings" panose="05000000000000000000" pitchFamily="2" charset="2"/>
              <a:buChar char="Ø"/>
            </a:pPr>
            <a:r>
              <a:rPr lang="en-GB" sz="11200" dirty="0" smtClean="0">
                <a:solidFill>
                  <a:srgbClr val="009999"/>
                </a:solidFill>
              </a:rPr>
              <a:t>Breaks and Endings</a:t>
            </a:r>
          </a:p>
          <a:p>
            <a:pPr>
              <a:lnSpc>
                <a:spcPct val="170000"/>
              </a:lnSpc>
              <a:spcBef>
                <a:spcPts val="0"/>
              </a:spcBef>
              <a:buFont typeface="Wingdings" panose="05000000000000000000" pitchFamily="2" charset="2"/>
              <a:buChar char="Ø"/>
            </a:pPr>
            <a:r>
              <a:rPr lang="en-GB" sz="11200" dirty="0">
                <a:solidFill>
                  <a:srgbClr val="009999"/>
                </a:solidFill>
              </a:rPr>
              <a:t>Working </a:t>
            </a:r>
            <a:r>
              <a:rPr lang="en-GB" sz="11200" dirty="0" smtClean="0">
                <a:solidFill>
                  <a:srgbClr val="009999"/>
                </a:solidFill>
              </a:rPr>
              <a:t>in teams</a:t>
            </a:r>
          </a:p>
          <a:p>
            <a:pPr>
              <a:lnSpc>
                <a:spcPct val="170000"/>
              </a:lnSpc>
              <a:spcBef>
                <a:spcPts val="0"/>
              </a:spcBef>
              <a:buFont typeface="Wingdings" panose="05000000000000000000" pitchFamily="2" charset="2"/>
              <a:buChar char="Ø"/>
            </a:pPr>
            <a:r>
              <a:rPr lang="en-GB" sz="11200" dirty="0" smtClean="0">
                <a:solidFill>
                  <a:srgbClr val="009999"/>
                </a:solidFill>
              </a:rPr>
              <a:t>Supervisors:</a:t>
            </a:r>
          </a:p>
          <a:p>
            <a:pPr>
              <a:lnSpc>
                <a:spcPct val="170000"/>
              </a:lnSpc>
              <a:spcBef>
                <a:spcPts val="0"/>
              </a:spcBef>
              <a:buFont typeface="Wingdings" panose="05000000000000000000" pitchFamily="2" charset="2"/>
              <a:buChar char="Ø"/>
            </a:pPr>
            <a:r>
              <a:rPr lang="en-GB" sz="11200" dirty="0" smtClean="0">
                <a:solidFill>
                  <a:srgbClr val="009999"/>
                </a:solidFill>
              </a:rPr>
              <a:t>Supervisees: now </a:t>
            </a:r>
            <a:r>
              <a:rPr lang="en-GB" sz="11200" dirty="0">
                <a:solidFill>
                  <a:srgbClr val="009999"/>
                </a:solidFill>
              </a:rPr>
              <a:t>have a responsibility for openness and honesty.</a:t>
            </a:r>
          </a:p>
          <a:p>
            <a:pPr>
              <a:lnSpc>
                <a:spcPct val="170000"/>
              </a:lnSpc>
              <a:spcBef>
                <a:spcPts val="0"/>
              </a:spcBef>
              <a:buFont typeface="Wingdings" panose="05000000000000000000" pitchFamily="2" charset="2"/>
              <a:buChar char="Ø"/>
            </a:pPr>
            <a:r>
              <a:rPr lang="en-GB" sz="11200" dirty="0" smtClean="0">
                <a:solidFill>
                  <a:srgbClr val="009999"/>
                </a:solidFill>
              </a:rPr>
              <a:t>Trainees: Informing </a:t>
            </a:r>
            <a:r>
              <a:rPr lang="en-GB" sz="11200" dirty="0">
                <a:solidFill>
                  <a:srgbClr val="009999"/>
                </a:solidFill>
              </a:rPr>
              <a:t>clients of their trainee status and accountability for the work they do.</a:t>
            </a:r>
          </a:p>
          <a:p>
            <a:pPr marL="0" indent="0">
              <a:lnSpc>
                <a:spcPct val="170000"/>
              </a:lnSpc>
              <a:spcBef>
                <a:spcPts val="0"/>
              </a:spcBef>
              <a:buNone/>
            </a:pPr>
            <a:r>
              <a:rPr lang="en-GB" sz="11200" dirty="0" smtClean="0">
                <a:solidFill>
                  <a:srgbClr val="009999"/>
                </a:solidFill>
              </a:rPr>
              <a:t>																							</a:t>
            </a:r>
            <a:r>
              <a:rPr lang="en-GB" dirty="0" smtClean="0">
                <a:solidFill>
                  <a:srgbClr val="009999"/>
                </a:solidFill>
              </a:rPr>
              <a:t>																																																																																																																																																																																																																																																																																																																																																																																																																																																																																																																																																																																																																																																																																																																																																																																																																																																</a:t>
            </a:r>
            <a:endParaRPr lang="en-GB" dirty="0">
              <a:solidFill>
                <a:srgbClr val="009999"/>
              </a:solidFill>
            </a:endParaRPr>
          </a:p>
          <a:p>
            <a:pPr>
              <a:buFont typeface="Wingdings" panose="05000000000000000000" pitchFamily="2" charset="2"/>
              <a:buChar char="Ø"/>
            </a:pPr>
            <a:endParaRPr lang="en-GB" dirty="0">
              <a:solidFill>
                <a:srgbClr val="009999"/>
              </a:solidFill>
            </a:endParaRPr>
          </a:p>
        </p:txBody>
      </p:sp>
    </p:spTree>
    <p:extLst>
      <p:ext uri="{BB962C8B-B14F-4D97-AF65-F5344CB8AC3E}">
        <p14:creationId xmlns:p14="http://schemas.microsoft.com/office/powerpoint/2010/main" val="3623088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7448" y="14813"/>
            <a:ext cx="9601200" cy="1143000"/>
          </a:xfrm>
        </p:spPr>
        <p:txBody>
          <a:bodyPr/>
          <a:lstStyle/>
          <a:p>
            <a:r>
              <a:rPr lang="en-GB" dirty="0" smtClean="0">
                <a:solidFill>
                  <a:schemeClr val="accent1">
                    <a:lumMod val="50000"/>
                  </a:schemeClr>
                </a:solidFill>
              </a:rPr>
              <a:t>Resources</a:t>
            </a:r>
            <a:endParaRPr lang="en-GB" dirty="0">
              <a:solidFill>
                <a:schemeClr val="accent1">
                  <a:lumMod val="50000"/>
                </a:schemeClr>
              </a:solidFill>
            </a:endParaRPr>
          </a:p>
        </p:txBody>
      </p:sp>
      <p:sp>
        <p:nvSpPr>
          <p:cNvPr id="3" name="Content Placeholder 2"/>
          <p:cNvSpPr>
            <a:spLocks noGrp="1"/>
          </p:cNvSpPr>
          <p:nvPr>
            <p:ph idx="1"/>
          </p:nvPr>
        </p:nvSpPr>
        <p:spPr>
          <a:xfrm>
            <a:off x="1103312" y="1157814"/>
            <a:ext cx="8946541" cy="5090586"/>
          </a:xfrm>
        </p:spPr>
        <p:txBody>
          <a:bodyPr>
            <a:normAutofit fontScale="85000" lnSpcReduction="20000"/>
          </a:bodyPr>
          <a:lstStyle/>
          <a:p>
            <a:r>
              <a:rPr lang="en-GB" dirty="0" smtClean="0">
                <a:solidFill>
                  <a:schemeClr val="accent1">
                    <a:lumMod val="50000"/>
                  </a:schemeClr>
                </a:solidFill>
              </a:rPr>
              <a:t>British </a:t>
            </a:r>
            <a:r>
              <a:rPr lang="en-GB" dirty="0">
                <a:solidFill>
                  <a:schemeClr val="accent1">
                    <a:lumMod val="50000"/>
                  </a:schemeClr>
                </a:solidFill>
              </a:rPr>
              <a:t>Association for Counselling and Psychotherapy www.bacp.co.uk</a:t>
            </a:r>
          </a:p>
          <a:p>
            <a:r>
              <a:rPr lang="en-GB" dirty="0">
                <a:solidFill>
                  <a:schemeClr val="accent1">
                    <a:lumMod val="50000"/>
                  </a:schemeClr>
                </a:solidFill>
                <a:cs typeface="Arial" panose="020B0604020202020204" pitchFamily="34" charset="0"/>
              </a:rPr>
              <a:t>Bond, T., 2015. Standards and Ethics for Counselling in Action.  4th ed. London: Sage</a:t>
            </a:r>
            <a:endParaRPr lang="en-GB" dirty="0" smtClean="0">
              <a:solidFill>
                <a:schemeClr val="accent1">
                  <a:lumMod val="50000"/>
                </a:schemeClr>
              </a:solidFill>
            </a:endParaRPr>
          </a:p>
          <a:p>
            <a:r>
              <a:rPr lang="en-GB" dirty="0" err="1" smtClean="0">
                <a:solidFill>
                  <a:schemeClr val="accent1">
                    <a:lumMod val="50000"/>
                  </a:schemeClr>
                </a:solidFill>
              </a:rPr>
              <a:t>Claringbull</a:t>
            </a:r>
            <a:r>
              <a:rPr lang="en-GB" dirty="0">
                <a:solidFill>
                  <a:schemeClr val="accent1">
                    <a:lumMod val="50000"/>
                  </a:schemeClr>
                </a:solidFill>
              </a:rPr>
              <a:t>, N., 2010. ‘What is Counselling and Psychotherapy?’  Exeter: Learning Matters. </a:t>
            </a:r>
            <a:r>
              <a:rPr lang="en-GB" dirty="0" err="1">
                <a:solidFill>
                  <a:schemeClr val="accent1">
                    <a:lumMod val="50000"/>
                  </a:schemeClr>
                </a:solidFill>
              </a:rPr>
              <a:t>Ebook</a:t>
            </a:r>
            <a:r>
              <a:rPr lang="en-GB" dirty="0">
                <a:solidFill>
                  <a:schemeClr val="accent1">
                    <a:lumMod val="50000"/>
                  </a:schemeClr>
                </a:solidFill>
              </a:rPr>
              <a:t> . Chapter 1</a:t>
            </a:r>
          </a:p>
          <a:p>
            <a:r>
              <a:rPr lang="en-GB" dirty="0">
                <a:solidFill>
                  <a:schemeClr val="accent1">
                    <a:lumMod val="50000"/>
                  </a:schemeClr>
                </a:solidFill>
              </a:rPr>
              <a:t>McLeod, J. 2013. An Introduction to Counselling and Psychotherapy.  5th ed. Buckingham: Open University Press.</a:t>
            </a:r>
          </a:p>
          <a:p>
            <a:r>
              <a:rPr lang="en-GB" dirty="0">
                <a:solidFill>
                  <a:schemeClr val="accent1">
                    <a:lumMod val="50000"/>
                  </a:schemeClr>
                </a:solidFill>
              </a:rPr>
              <a:t>Reeves, A.  (2013) An Introduction to Counselling and Psychotherapy.  London: Sage.  Chapter 3</a:t>
            </a:r>
          </a:p>
          <a:p>
            <a:r>
              <a:rPr lang="en-GB" dirty="0" smtClean="0">
                <a:solidFill>
                  <a:schemeClr val="accent1">
                    <a:lumMod val="50000"/>
                  </a:schemeClr>
                </a:solidFill>
              </a:rPr>
              <a:t>McLeod, J &amp; McLeod, J. 2011.Counselling Skills: A Practical Guide for Counsellors and Helping Professionals. Open University Press</a:t>
            </a:r>
          </a:p>
          <a:p>
            <a:r>
              <a:rPr lang="en-GB" dirty="0" smtClean="0">
                <a:solidFill>
                  <a:schemeClr val="accent1">
                    <a:lumMod val="50000"/>
                  </a:schemeClr>
                </a:solidFill>
              </a:rPr>
              <a:t>Therapy Today</a:t>
            </a:r>
          </a:p>
        </p:txBody>
      </p:sp>
    </p:spTree>
    <p:extLst>
      <p:ext uri="{BB962C8B-B14F-4D97-AF65-F5344CB8AC3E}">
        <p14:creationId xmlns:p14="http://schemas.microsoft.com/office/powerpoint/2010/main" val="1057023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Melancholy abstract design templat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elancholy abstract design slides.potx" id="{0C631111-0761-4095-80FF-907E1270642A}" vid="{4C722CC6-EA24-4B9B-A48E-3EC5DC6964FB}"/>
    </a:ext>
  </a:extLst>
</a:theme>
</file>

<file path=docProps/app.xml><?xml version="1.0" encoding="utf-8"?>
<Properties xmlns="http://schemas.openxmlformats.org/officeDocument/2006/extended-properties" xmlns:vt="http://schemas.openxmlformats.org/officeDocument/2006/docPropsVTypes">
  <Template>Melancholy abstract design slides</Template>
  <TotalTime>97</TotalTime>
  <Words>888</Words>
  <Application>Microsoft Office PowerPoint</Application>
  <PresentationFormat>Widescreen</PresentationFormat>
  <Paragraphs>92</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Californian FB</vt:lpstr>
      <vt:lpstr>Century Gothic</vt:lpstr>
      <vt:lpstr>Wingdings</vt:lpstr>
      <vt:lpstr>Melancholy abstract design template</vt:lpstr>
      <vt:lpstr>Maintaining a Framework for Practice ECHC4002</vt:lpstr>
      <vt:lpstr>Values are a useful way of expressing general ethical commitments that underpin the purpose and goals of our actions </vt:lpstr>
      <vt:lpstr>Ethical Principles</vt:lpstr>
      <vt:lpstr>  </vt:lpstr>
      <vt:lpstr>PowerPoint Presentation</vt:lpstr>
      <vt:lpstr>The New Ethical Framework 2018</vt:lpstr>
      <vt:lpstr>Tim Bond</vt:lpstr>
      <vt:lpstr>PowerPoint Presentation</vt:lpstr>
      <vt:lpstr>PowerPoint Presentation</vt:lpstr>
      <vt:lpstr>PowerPoint Presentation</vt:lpstr>
      <vt:lpstr>PowerPoint Presentation</vt:lpstr>
      <vt:lpstr>PowerPoint Presentation</vt:lpstr>
      <vt:lpstr>PowerPoint Presentation</vt:lpstr>
      <vt:lpstr>The British Association for Counselling &amp; Psychotherapy (BACP) is dedicated to: </vt:lpstr>
      <vt:lpstr>So what’s changed since 2016?</vt:lpstr>
      <vt:lpstr>So what’s changed since 2016?</vt:lpstr>
      <vt:lpstr>Resources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Maintaining a Framework for Practice ECHC4002</dc:title>
  <dc:creator>Andrea Williams</dc:creator>
  <cp:lastModifiedBy>Andrea Williams</cp:lastModifiedBy>
  <cp:revision>11</cp:revision>
  <dcterms:created xsi:type="dcterms:W3CDTF">2018-10-17T13:33:13Z</dcterms:created>
  <dcterms:modified xsi:type="dcterms:W3CDTF">2018-10-24T14:23:33Z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y fmtid="{D5CDD505-2E9C-101B-9397-08002B2CF9AE}" pid="3" name="Order">
    <vt:r8>74064600</vt:r8>
  </property>
  <property fmtid="{D5CDD505-2E9C-101B-9397-08002B2CF9AE}" pid="4" name="HiddenCategoryTags">
    <vt:lpwstr/>
  </property>
  <property fmtid="{D5CDD505-2E9C-101B-9397-08002B2CF9AE}" pid="5" name="InternalTags">
    <vt:lpwstr/>
  </property>
  <property fmtid="{D5CDD505-2E9C-101B-9397-08002B2CF9AE}" pid="6" name="FeatureTags">
    <vt:lpwstr/>
  </property>
  <property fmtid="{D5CDD505-2E9C-101B-9397-08002B2CF9AE}" pid="7" name="LocalizationTags">
    <vt:lpwstr/>
  </property>
  <property fmtid="{D5CDD505-2E9C-101B-9397-08002B2CF9AE}" pid="8" name="CategoryTags">
    <vt:lpwstr/>
  </property>
  <property fmtid="{D5CDD505-2E9C-101B-9397-08002B2CF9AE}" pid="9" name="Applications">
    <vt:lpwstr/>
  </property>
  <property fmtid="{D5CDD505-2E9C-101B-9397-08002B2CF9AE}" pid="10" name="CampaignTags">
    <vt:lpwstr/>
  </property>
  <property fmtid="{D5CDD505-2E9C-101B-9397-08002B2CF9AE}" pid="11" name="ScenarioTags">
    <vt:lpwstr/>
  </property>
</Properties>
</file>