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0" r:id="rId4"/>
    <p:sldId id="259" r:id="rId5"/>
    <p:sldId id="265" r:id="rId6"/>
    <p:sldId id="266" r:id="rId7"/>
    <p:sldId id="263" r:id="rId8"/>
    <p:sldId id="267" r:id="rId9"/>
    <p:sldId id="264"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1E0FF"/>
    <a:srgbClr val="D6C1FF"/>
    <a:srgbClr val="F8D4F3"/>
    <a:srgbClr val="C5FFF4"/>
    <a:srgbClr val="BDFFF2"/>
    <a:srgbClr val="C1FFC1"/>
    <a:srgbClr val="FFB7B7"/>
    <a:srgbClr val="E5FFFA"/>
    <a:srgbClr val="FFCD9B"/>
    <a:srgbClr val="FFFF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67CDE-5779-4C03-BEC3-C0E0C4FE8CCE}" v="1388" dt="2018-05-22T22:22:00.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p:normalViewPr>
  <p:slideViewPr>
    <p:cSldViewPr snapToGrid="0">
      <p:cViewPr varScale="1">
        <p:scale>
          <a:sx n="103" d="100"/>
          <a:sy n="103" d="100"/>
        </p:scale>
        <p:origin x="132" y="3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6/11/relationships/changesInfo" Target="changesInfos/changesInfo1.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June Vaughan" userId="843a8471b2c93e3e" providerId="LiveId" clId="{33367CDE-5779-4C03-BEC3-C0E0C4FE8CCE}"/>
    <pc:docChg chg="custSel addSld modSld">
      <pc:chgData name="Emma-June Vaughan" userId="843a8471b2c93e3e" providerId="LiveId" clId="{33367CDE-5779-4C03-BEC3-C0E0C4FE8CCE}" dt="2018-05-22T22:22:00.375" v="1383" actId="1076"/>
      <pc:docMkLst>
        <pc:docMk/>
      </pc:docMkLst>
      <pc:sldChg chg="addSp delSp modSp">
        <pc:chgData name="Emma-June Vaughan" userId="843a8471b2c93e3e" providerId="LiveId" clId="{33367CDE-5779-4C03-BEC3-C0E0C4FE8CCE}" dt="2018-05-22T22:08:09.591" v="1194" actId="20577"/>
        <pc:sldMkLst>
          <pc:docMk/>
          <pc:sldMk cId="112584256" sldId="263"/>
        </pc:sldMkLst>
        <pc:spChg chg="del mod">
          <ac:chgData name="Emma-June Vaughan" userId="843a8471b2c93e3e" providerId="LiveId" clId="{33367CDE-5779-4C03-BEC3-C0E0C4FE8CCE}" dt="2018-05-22T21:54:30.929" v="1008" actId="478"/>
          <ac:spMkLst>
            <pc:docMk/>
            <pc:sldMk cId="112584256" sldId="263"/>
            <ac:spMk id="2" creationId="{E7C80FD2-70D7-4A0B-85A6-A23534252F97}"/>
          </ac:spMkLst>
        </pc:spChg>
        <pc:spChg chg="del mod">
          <ac:chgData name="Emma-June Vaughan" userId="843a8471b2c93e3e" providerId="LiveId" clId="{33367CDE-5779-4C03-BEC3-C0E0C4FE8CCE}" dt="2018-05-22T21:09:42.916" v="999" actId="478"/>
          <ac:spMkLst>
            <pc:docMk/>
            <pc:sldMk cId="112584256" sldId="263"/>
            <ac:spMk id="3" creationId="{7449272D-AF2E-4149-B6B3-B55222095EAD}"/>
          </ac:spMkLst>
        </pc:spChg>
        <pc:spChg chg="mod">
          <ac:chgData name="Emma-June Vaughan" userId="843a8471b2c93e3e" providerId="LiveId" clId="{33367CDE-5779-4C03-BEC3-C0E0C4FE8CCE}" dt="2018-05-22T22:07:27.428" v="1176" actId="1076"/>
          <ac:spMkLst>
            <pc:docMk/>
            <pc:sldMk cId="112584256" sldId="263"/>
            <ac:spMk id="4" creationId="{00000000-0000-0000-0000-000000000000}"/>
          </ac:spMkLst>
        </pc:spChg>
        <pc:spChg chg="del mod">
          <ac:chgData name="Emma-June Vaughan" userId="843a8471b2c93e3e" providerId="LiveId" clId="{33367CDE-5779-4C03-BEC3-C0E0C4FE8CCE}" dt="2018-05-22T20:38:05.340" v="953" actId="478"/>
          <ac:spMkLst>
            <pc:docMk/>
            <pc:sldMk cId="112584256" sldId="263"/>
            <ac:spMk id="5" creationId="{00000000-0000-0000-0000-000000000000}"/>
          </ac:spMkLst>
        </pc:spChg>
        <pc:spChg chg="add del mod">
          <ac:chgData name="Emma-June Vaughan" userId="843a8471b2c93e3e" providerId="LiveId" clId="{33367CDE-5779-4C03-BEC3-C0E0C4FE8CCE}" dt="2018-05-22T22:06:46.565" v="1163" actId="478"/>
          <ac:spMkLst>
            <pc:docMk/>
            <pc:sldMk cId="112584256" sldId="263"/>
            <ac:spMk id="6" creationId="{4F18F206-00DE-458F-8EA4-0FE55DEC8BB4}"/>
          </ac:spMkLst>
        </pc:spChg>
        <pc:spChg chg="add del mod">
          <ac:chgData name="Emma-June Vaughan" userId="843a8471b2c93e3e" providerId="LiveId" clId="{33367CDE-5779-4C03-BEC3-C0E0C4FE8CCE}" dt="2018-05-22T21:09:45.760" v="1000" actId="478"/>
          <ac:spMkLst>
            <pc:docMk/>
            <pc:sldMk cId="112584256" sldId="263"/>
            <ac:spMk id="8" creationId="{5E5F0668-0094-4A27-BE36-92D7FA32AB4E}"/>
          </ac:spMkLst>
        </pc:spChg>
        <pc:spChg chg="add del mod">
          <ac:chgData name="Emma-June Vaughan" userId="843a8471b2c93e3e" providerId="LiveId" clId="{33367CDE-5779-4C03-BEC3-C0E0C4FE8CCE}" dt="2018-05-22T21:54:16.583" v="1005" actId="478"/>
          <ac:spMkLst>
            <pc:docMk/>
            <pc:sldMk cId="112584256" sldId="263"/>
            <ac:spMk id="9" creationId="{20909FD3-8D35-4F45-B49D-849FBB5C3FC8}"/>
          </ac:spMkLst>
        </pc:spChg>
        <pc:spChg chg="add del mod">
          <ac:chgData name="Emma-June Vaughan" userId="843a8471b2c93e3e" providerId="LiveId" clId="{33367CDE-5779-4C03-BEC3-C0E0C4FE8CCE}" dt="2018-05-22T21:55:40.396" v="1021" actId="478"/>
          <ac:spMkLst>
            <pc:docMk/>
            <pc:sldMk cId="112584256" sldId="263"/>
            <ac:spMk id="11" creationId="{2BC359A0-311C-477E-AB8A-E24E55E6C701}"/>
          </ac:spMkLst>
        </pc:spChg>
        <pc:spChg chg="add mod">
          <ac:chgData name="Emma-June Vaughan" userId="843a8471b2c93e3e" providerId="LiveId" clId="{33367CDE-5779-4C03-BEC3-C0E0C4FE8CCE}" dt="2018-05-22T22:08:09.591" v="1194" actId="20577"/>
          <ac:spMkLst>
            <pc:docMk/>
            <pc:sldMk cId="112584256" sldId="263"/>
            <ac:spMk id="12" creationId="{BB1FF2BF-1C33-494E-93ED-043B6FD30C10}"/>
          </ac:spMkLst>
        </pc:spChg>
        <pc:spChg chg="add del mod">
          <ac:chgData name="Emma-June Vaughan" userId="843a8471b2c93e3e" providerId="LiveId" clId="{33367CDE-5779-4C03-BEC3-C0E0C4FE8CCE}" dt="2018-05-22T22:05:59.306" v="1145" actId="478"/>
          <ac:spMkLst>
            <pc:docMk/>
            <pc:sldMk cId="112584256" sldId="263"/>
            <ac:spMk id="13" creationId="{9175DF4D-3AEC-4ABA-BCB1-10E7090AFD05}"/>
          </ac:spMkLst>
        </pc:spChg>
        <pc:spChg chg="add del mod">
          <ac:chgData name="Emma-June Vaughan" userId="843a8471b2c93e3e" providerId="LiveId" clId="{33367CDE-5779-4C03-BEC3-C0E0C4FE8CCE}" dt="2018-05-22T22:06:10.631" v="1150" actId="478"/>
          <ac:spMkLst>
            <pc:docMk/>
            <pc:sldMk cId="112584256" sldId="263"/>
            <ac:spMk id="14" creationId="{71D1599F-FB88-4881-8321-8D9362EDE493}"/>
          </ac:spMkLst>
        </pc:spChg>
        <pc:spChg chg="add del mod">
          <ac:chgData name="Emma-June Vaughan" userId="843a8471b2c93e3e" providerId="LiveId" clId="{33367CDE-5779-4C03-BEC3-C0E0C4FE8CCE}" dt="2018-05-22T22:06:23.542" v="1155" actId="478"/>
          <ac:spMkLst>
            <pc:docMk/>
            <pc:sldMk cId="112584256" sldId="263"/>
            <ac:spMk id="15" creationId="{48C7CB5D-DF32-461D-B8E9-348878AEA3A9}"/>
          </ac:spMkLst>
        </pc:spChg>
        <pc:spChg chg="add del mod">
          <ac:chgData name="Emma-June Vaughan" userId="843a8471b2c93e3e" providerId="LiveId" clId="{33367CDE-5779-4C03-BEC3-C0E0C4FE8CCE}" dt="2018-05-22T22:06:35.131" v="1159" actId="478"/>
          <ac:spMkLst>
            <pc:docMk/>
            <pc:sldMk cId="112584256" sldId="263"/>
            <ac:spMk id="16" creationId="{3579BD8C-E719-4FB9-83B8-B40E14CD5262}"/>
          </ac:spMkLst>
        </pc:spChg>
        <pc:graphicFrameChg chg="add del mod">
          <ac:chgData name="Emma-June Vaughan" userId="843a8471b2c93e3e" providerId="LiveId" clId="{33367CDE-5779-4C03-BEC3-C0E0C4FE8CCE}" dt="2018-05-22T22:02:06.681" v="1091" actId="478"/>
          <ac:graphicFrameMkLst>
            <pc:docMk/>
            <pc:sldMk cId="112584256" sldId="263"/>
            <ac:graphicFrameMk id="17" creationId="{D8404002-371C-474D-A20F-D63AE76DC32B}"/>
          </ac:graphicFrameMkLst>
        </pc:graphicFrameChg>
      </pc:sldChg>
      <pc:sldChg chg="addSp delSp modSp add">
        <pc:chgData name="Emma-June Vaughan" userId="843a8471b2c93e3e" providerId="LiveId" clId="{33367CDE-5779-4C03-BEC3-C0E0C4FE8CCE}" dt="2018-05-22T22:22:00.375" v="1383" actId="1076"/>
        <pc:sldMkLst>
          <pc:docMk/>
          <pc:sldMk cId="1414824877" sldId="267"/>
        </pc:sldMkLst>
        <pc:spChg chg="del">
          <ac:chgData name="Emma-June Vaughan" userId="843a8471b2c93e3e" providerId="LiveId" clId="{33367CDE-5779-4C03-BEC3-C0E0C4FE8CCE}" dt="2018-05-22T21:54:34.218" v="1009" actId="478"/>
          <ac:spMkLst>
            <pc:docMk/>
            <pc:sldMk cId="1414824877" sldId="267"/>
            <ac:spMk id="2" creationId="{F3A06383-7CF9-4842-BF15-AD23A16939A2}"/>
          </ac:spMkLst>
        </pc:spChg>
        <pc:spChg chg="del">
          <ac:chgData name="Emma-June Vaughan" userId="843a8471b2c93e3e" providerId="LiveId" clId="{33367CDE-5779-4C03-BEC3-C0E0C4FE8CCE}" dt="2018-05-22T21:54:21.033" v="1006" actId="478"/>
          <ac:spMkLst>
            <pc:docMk/>
            <pc:sldMk cId="1414824877" sldId="267"/>
            <ac:spMk id="3" creationId="{E671A254-4508-417A-815C-C9C8081C76D4}"/>
          </ac:spMkLst>
        </pc:spChg>
        <pc:spChg chg="add del mod">
          <ac:chgData name="Emma-June Vaughan" userId="843a8471b2c93e3e" providerId="LiveId" clId="{33367CDE-5779-4C03-BEC3-C0E0C4FE8CCE}" dt="2018-05-22T22:10:29.674" v="1214" actId="478"/>
          <ac:spMkLst>
            <pc:docMk/>
            <pc:sldMk cId="1414824877" sldId="267"/>
            <ac:spMk id="4" creationId="{5B0945FF-2DEB-4A00-AD22-31EFD545B348}"/>
          </ac:spMkLst>
        </pc:spChg>
        <pc:spChg chg="add mod">
          <ac:chgData name="Emma-June Vaughan" userId="843a8471b2c93e3e" providerId="LiveId" clId="{33367CDE-5779-4C03-BEC3-C0E0C4FE8CCE}" dt="2018-05-22T22:14:52.439" v="1291" actId="1076"/>
          <ac:spMkLst>
            <pc:docMk/>
            <pc:sldMk cId="1414824877" sldId="267"/>
            <ac:spMk id="5" creationId="{57E7954C-0A59-40F0-A2F0-65A97DFE764A}"/>
          </ac:spMkLst>
        </pc:spChg>
        <pc:spChg chg="add mod">
          <ac:chgData name="Emma-June Vaughan" userId="843a8471b2c93e3e" providerId="LiveId" clId="{33367CDE-5779-4C03-BEC3-C0E0C4FE8CCE}" dt="2018-05-22T22:21:36.284" v="1377" actId="1076"/>
          <ac:spMkLst>
            <pc:docMk/>
            <pc:sldMk cId="1414824877" sldId="267"/>
            <ac:spMk id="6" creationId="{391D0C11-7A4E-4968-9FA1-BD1F66861B60}"/>
          </ac:spMkLst>
        </pc:spChg>
        <pc:spChg chg="add mod">
          <ac:chgData name="Emma-June Vaughan" userId="843a8471b2c93e3e" providerId="LiveId" clId="{33367CDE-5779-4C03-BEC3-C0E0C4FE8CCE}" dt="2018-05-22T22:21:15.742" v="1371" actId="14100"/>
          <ac:spMkLst>
            <pc:docMk/>
            <pc:sldMk cId="1414824877" sldId="267"/>
            <ac:spMk id="7" creationId="{3BDA7B73-6198-4C1C-9252-4C8647866030}"/>
          </ac:spMkLst>
        </pc:spChg>
        <pc:spChg chg="add mod">
          <ac:chgData name="Emma-June Vaughan" userId="843a8471b2c93e3e" providerId="LiveId" clId="{33367CDE-5779-4C03-BEC3-C0E0C4FE8CCE}" dt="2018-05-22T22:21:18.916" v="1372" actId="14100"/>
          <ac:spMkLst>
            <pc:docMk/>
            <pc:sldMk cId="1414824877" sldId="267"/>
            <ac:spMk id="8" creationId="{27CE64DC-D95D-4E7C-8D2C-9F6370246D26}"/>
          </ac:spMkLst>
        </pc:spChg>
        <pc:spChg chg="add mod">
          <ac:chgData name="Emma-June Vaughan" userId="843a8471b2c93e3e" providerId="LiveId" clId="{33367CDE-5779-4C03-BEC3-C0E0C4FE8CCE}" dt="2018-05-22T22:21:24.124" v="1374" actId="1076"/>
          <ac:spMkLst>
            <pc:docMk/>
            <pc:sldMk cId="1414824877" sldId="267"/>
            <ac:spMk id="9" creationId="{28CA9F27-5A72-4A50-B006-0CAFB0E70850}"/>
          </ac:spMkLst>
        </pc:spChg>
        <pc:spChg chg="add mod">
          <ac:chgData name="Emma-June Vaughan" userId="843a8471b2c93e3e" providerId="LiveId" clId="{33367CDE-5779-4C03-BEC3-C0E0C4FE8CCE}" dt="2018-05-22T22:22:00.375" v="1383" actId="1076"/>
          <ac:spMkLst>
            <pc:docMk/>
            <pc:sldMk cId="1414824877" sldId="267"/>
            <ac:spMk id="10" creationId="{D7E367DF-1C23-468F-8A1E-7E4E335A15D5}"/>
          </ac:spMkLst>
        </pc:spChg>
        <pc:spChg chg="add mod">
          <ac:chgData name="Emma-June Vaughan" userId="843a8471b2c93e3e" providerId="LiveId" clId="{33367CDE-5779-4C03-BEC3-C0E0C4FE8CCE}" dt="2018-05-22T22:21:54.905" v="1381" actId="1076"/>
          <ac:spMkLst>
            <pc:docMk/>
            <pc:sldMk cId="1414824877" sldId="267"/>
            <ac:spMk id="11" creationId="{70CD1075-F6DD-4727-AA04-09B959468B5E}"/>
          </ac:spMkLst>
        </pc:spChg>
        <pc:spChg chg="add mod">
          <ac:chgData name="Emma-June Vaughan" userId="843a8471b2c93e3e" providerId="LiveId" clId="{33367CDE-5779-4C03-BEC3-C0E0C4FE8CCE}" dt="2018-05-22T22:21:46.662" v="1379" actId="1076"/>
          <ac:spMkLst>
            <pc:docMk/>
            <pc:sldMk cId="1414824877" sldId="267"/>
            <ac:spMk id="12" creationId="{B11C7140-401D-484F-BC3B-95470A1DDBA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2BC42-07D7-4800-93D4-0A7E262A5F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3D9FF60-13FA-4D95-8435-131124183B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49B5B7-CB44-4220-810B-CA876B8A9820}"/>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5" name="Footer Placeholder 4">
            <a:extLst>
              <a:ext uri="{FF2B5EF4-FFF2-40B4-BE49-F238E27FC236}">
                <a16:creationId xmlns:a16="http://schemas.microsoft.com/office/drawing/2014/main" id="{CD1B6138-C751-44A6-BF90-5928A20C12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83A8B6-EC01-4B70-9749-5FBBBBBDEB08}"/>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4151709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267BD-3265-4472-BC02-E406B6B9CE3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FE0B978-BCBF-4AAE-B93A-D3BE22EF154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1D1DA4-2387-4301-AB95-72F48ECFA4DA}"/>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5" name="Footer Placeholder 4">
            <a:extLst>
              <a:ext uri="{FF2B5EF4-FFF2-40B4-BE49-F238E27FC236}">
                <a16:creationId xmlns:a16="http://schemas.microsoft.com/office/drawing/2014/main" id="{F93CDE3B-0EAF-4316-A1D3-ADD1687EC3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E4C42-69C7-417D-8368-E6242B287141}"/>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1330580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7470F-1007-4793-8328-FFA5ADDA6A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3FE5BB7-2DC7-45FE-853B-6DD15557292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98887AC-9172-4E2F-943A-BD69DE7312B4}"/>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5" name="Footer Placeholder 4">
            <a:extLst>
              <a:ext uri="{FF2B5EF4-FFF2-40B4-BE49-F238E27FC236}">
                <a16:creationId xmlns:a16="http://schemas.microsoft.com/office/drawing/2014/main" id="{6DF2E33F-D0CC-4C43-AC8E-D8A12EAB94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08B1-9C1C-4706-BE67-BBF453B07F04}"/>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362689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56A3F-D249-4498-8D5E-4C8ADB0F51F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CEE176-4786-41BC-ADC8-5070603C02D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2BC3A44-6AB9-4BA3-883C-7496100C5CB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ECA7331-D13B-470C-8FB4-891248A6BD9B}"/>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6" name="Footer Placeholder 5">
            <a:extLst>
              <a:ext uri="{FF2B5EF4-FFF2-40B4-BE49-F238E27FC236}">
                <a16:creationId xmlns:a16="http://schemas.microsoft.com/office/drawing/2014/main" id="{C3AD568F-EA6B-434F-9667-FB973CD712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38178C-4285-4851-BB13-1B1C528EA73C}"/>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3314348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14757-08A7-41C9-A498-CA71A87008F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C367E18-41D2-4800-AD16-6D12B63020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7E4917-A4B5-4278-9DBF-5E50AE5B786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7D75FC-2126-4BE7-90DF-CF893A2205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2AB095E-CA05-463E-B182-6AFE39FB4E2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02406B2-2E17-4778-8CCB-C57B5C4F7B52}"/>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8" name="Footer Placeholder 7">
            <a:extLst>
              <a:ext uri="{FF2B5EF4-FFF2-40B4-BE49-F238E27FC236}">
                <a16:creationId xmlns:a16="http://schemas.microsoft.com/office/drawing/2014/main" id="{A05BB702-2FF4-44A6-9563-5F4D97D894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ED10F2-66DE-41E4-AA4E-1D56CBAAB816}"/>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503560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B6780-681C-4F12-8F6C-57CA357226C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C21F779-0DF8-4E68-88D4-18A871BF21F5}"/>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4" name="Footer Placeholder 3">
            <a:extLst>
              <a:ext uri="{FF2B5EF4-FFF2-40B4-BE49-F238E27FC236}">
                <a16:creationId xmlns:a16="http://schemas.microsoft.com/office/drawing/2014/main" id="{C60A4DC0-9780-4C4C-A5B5-B195AD6E504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72ADD3-32CD-4557-AE68-6BD255467A92}"/>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802867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0F5913-156A-481A-B07F-CE67659FC7C6}"/>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3" name="Footer Placeholder 2">
            <a:extLst>
              <a:ext uri="{FF2B5EF4-FFF2-40B4-BE49-F238E27FC236}">
                <a16:creationId xmlns:a16="http://schemas.microsoft.com/office/drawing/2014/main" id="{77570351-BFF8-42E6-8DEC-21BCEE7B4E5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B146DF-3FC7-434D-AAB3-7A58BE2FFDC0}"/>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2485949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FA9C6-219E-4647-A532-8BA85E3DFC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B5A24D1-9661-4A23-B303-0514E9D0E7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1664835-960A-407A-9783-CEB2D029F4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BB13CB-9FC5-4E35-8255-7B50A2AA4216}"/>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6" name="Footer Placeholder 5">
            <a:extLst>
              <a:ext uri="{FF2B5EF4-FFF2-40B4-BE49-F238E27FC236}">
                <a16:creationId xmlns:a16="http://schemas.microsoft.com/office/drawing/2014/main" id="{997F3471-6998-4772-A53B-175A171A12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546C7E-DDFE-4A6B-9448-A0F8439FA7B5}"/>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1550527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D6613-82EF-4FD9-A604-EF8A6FA9AA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CFAAB41-71E3-4F41-A7AC-C0285C5EA3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CF1A43D-E6E6-41B9-9DED-9AA68E2264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8784927-4AC0-45CE-B93C-80A5F33987F4}"/>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6" name="Footer Placeholder 5">
            <a:extLst>
              <a:ext uri="{FF2B5EF4-FFF2-40B4-BE49-F238E27FC236}">
                <a16:creationId xmlns:a16="http://schemas.microsoft.com/office/drawing/2014/main" id="{CB369FB9-B94F-4497-B5D8-D861DF9188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525015-5C8B-4154-92B8-27CB30E1A716}"/>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3779846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ECAD8-73E5-4CB9-A0B5-9205176F514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607675-670D-43D7-8586-A0EE5DAE786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9F2975-4F9A-4878-A1A0-A2E520775680}"/>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5" name="Footer Placeholder 4">
            <a:extLst>
              <a:ext uri="{FF2B5EF4-FFF2-40B4-BE49-F238E27FC236}">
                <a16:creationId xmlns:a16="http://schemas.microsoft.com/office/drawing/2014/main" id="{9A2E7099-8188-4958-A93D-881682354C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4BDE60-CD57-40A5-A2C4-B98C73AD98AA}"/>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1203232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B13218-4F60-4CF1-AF54-3294017F351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8F47DA7-DE05-4ECA-A27C-FBE162C1B5F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A410F2-601C-421E-B442-BFF632193184}"/>
              </a:ext>
            </a:extLst>
          </p:cNvPr>
          <p:cNvSpPr>
            <a:spLocks noGrp="1"/>
          </p:cNvSpPr>
          <p:nvPr>
            <p:ph type="dt" sz="half" idx="10"/>
          </p:nvPr>
        </p:nvSpPr>
        <p:spPr/>
        <p:txBody>
          <a:bodyPr/>
          <a:lstStyle/>
          <a:p>
            <a:fld id="{045D287D-5702-484B-A9BA-ACD7669EC155}" type="datetimeFigureOut">
              <a:rPr lang="en-US" smtClean="0"/>
              <a:t>5/23/2018</a:t>
            </a:fld>
            <a:endParaRPr lang="en-US"/>
          </a:p>
        </p:txBody>
      </p:sp>
      <p:sp>
        <p:nvSpPr>
          <p:cNvPr id="5" name="Footer Placeholder 4">
            <a:extLst>
              <a:ext uri="{FF2B5EF4-FFF2-40B4-BE49-F238E27FC236}">
                <a16:creationId xmlns:a16="http://schemas.microsoft.com/office/drawing/2014/main" id="{6EB2D916-F071-480E-8E5F-504AEA6FEA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5D4870-D383-415F-8B96-63B989D31CA2}"/>
              </a:ext>
            </a:extLst>
          </p:cNvPr>
          <p:cNvSpPr>
            <a:spLocks noGrp="1"/>
          </p:cNvSpPr>
          <p:nvPr>
            <p:ph type="sldNum" sz="quarter" idx="12"/>
          </p:nvPr>
        </p:nvSpPr>
        <p:spPr/>
        <p:txBody>
          <a:bodyPr/>
          <a:lstStyle/>
          <a:p>
            <a:fld id="{D7A2D169-16B1-4CF8-B01D-2CF59EC60C7F}" type="slidenum">
              <a:rPr lang="en-US" smtClean="0"/>
              <a:t>‹#›</a:t>
            </a:fld>
            <a:endParaRPr lang="en-US"/>
          </a:p>
        </p:txBody>
      </p:sp>
    </p:spTree>
    <p:extLst>
      <p:ext uri="{BB962C8B-B14F-4D97-AF65-F5344CB8AC3E}">
        <p14:creationId xmlns:p14="http://schemas.microsoft.com/office/powerpoint/2010/main" val="747980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0B24CE-C0B0-4DF0-A106-C1F1F08185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9CE65A-854E-4117-8B07-D2074B11E2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7128BE-FD96-4C09-98F0-7E5E72C61F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5D287D-5702-484B-A9BA-ACD7669EC155}" type="datetimeFigureOut">
              <a:rPr lang="en-US" smtClean="0"/>
              <a:t>5/23/2018</a:t>
            </a:fld>
            <a:endParaRPr lang="en-US"/>
          </a:p>
        </p:txBody>
      </p:sp>
      <p:sp>
        <p:nvSpPr>
          <p:cNvPr id="5" name="Footer Placeholder 4">
            <a:extLst>
              <a:ext uri="{FF2B5EF4-FFF2-40B4-BE49-F238E27FC236}">
                <a16:creationId xmlns:a16="http://schemas.microsoft.com/office/drawing/2014/main" id="{834AABEE-EB11-4050-A5CE-9FE3FCE808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3339F8-C751-4079-8E59-80D6BEDEDB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A2D169-16B1-4CF8-B01D-2CF59EC60C7F}" type="slidenum">
              <a:rPr lang="en-US" smtClean="0"/>
              <a:t>‹#›</a:t>
            </a:fld>
            <a:endParaRPr lang="en-US"/>
          </a:p>
        </p:txBody>
      </p:sp>
    </p:spTree>
    <p:extLst>
      <p:ext uri="{BB962C8B-B14F-4D97-AF65-F5344CB8AC3E}">
        <p14:creationId xmlns:p14="http://schemas.microsoft.com/office/powerpoint/2010/main" val="28046035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4.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23.png"/><Relationship Id="rId4" Type="http://schemas.openxmlformats.org/officeDocument/2006/relationships/image" Target="../media/image22.png"/></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32.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microsoft.com/office/2007/relationships/hdphoto" Target="../media/hdphoto2.wdp"/><Relationship Id="rId9" Type="http://schemas.openxmlformats.org/officeDocument/2006/relationships/image" Target="../media/image37.png"/></Relationships>
</file>

<file path=ppt/slides/_rels/slide10.xml.rels><?xml version="1.0" encoding="UTF-8" standalone="yes"?>
<Relationships xmlns="http://schemas.openxmlformats.org/package/2006/relationships"><Relationship Id="rId3" Type="http://schemas.openxmlformats.org/officeDocument/2006/relationships/hyperlink" Target="https://www.telegraph.co.uk/news/health/news/9257191/Sleeping-pill-cost-to-NHS-almost-50m.html" TargetMode="External"/><Relationship Id="rId2" Type="http://schemas.openxmlformats.org/officeDocument/2006/relationships/hyperlink" Target="https://www.statista.com/statistics/590974/distribution-of-youtube-users-in-the-united-kingdom-uk-by-age-group/" TargetMode="External"/><Relationship Id="rId1" Type="http://schemas.openxmlformats.org/officeDocument/2006/relationships/slideLayout" Target="../slideLayouts/slideLayout2.xml"/><Relationship Id="rId4" Type="http://schemas.openxmlformats.org/officeDocument/2006/relationships/hyperlink" Target="https://www.nhs.uk/Livewell/mentalhealth/Pages/Dealingwithlowself-esteem.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alpha val="38000"/>
          </a:srgbClr>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83FA766D-3260-4E0A-9E7F-A2C93DFF193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6518"/>
            <a:ext cx="4100079" cy="6194580"/>
          </a:xfrm>
          <a:custGeom>
            <a:avLst/>
            <a:gdLst>
              <a:gd name="connsiteX0" fmla="*/ 1002789 w 4100079"/>
              <a:gd name="connsiteY0" fmla="*/ 0 h 6194580"/>
              <a:gd name="connsiteX1" fmla="*/ 4100079 w 4100079"/>
              <a:gd name="connsiteY1" fmla="*/ 3097290 h 6194580"/>
              <a:gd name="connsiteX2" fmla="*/ 1002789 w 4100079"/>
              <a:gd name="connsiteY2" fmla="*/ 6194580 h 6194580"/>
              <a:gd name="connsiteX3" fmla="*/ 81750 w 4100079"/>
              <a:gd name="connsiteY3" fmla="*/ 6055332 h 6194580"/>
              <a:gd name="connsiteX4" fmla="*/ 0 w 4100079"/>
              <a:gd name="connsiteY4" fmla="*/ 6025411 h 6194580"/>
              <a:gd name="connsiteX5" fmla="*/ 0 w 4100079"/>
              <a:gd name="connsiteY5" fmla="*/ 169169 h 6194580"/>
              <a:gd name="connsiteX6" fmla="*/ 81750 w 4100079"/>
              <a:gd name="connsiteY6" fmla="*/ 139248 h 6194580"/>
              <a:gd name="connsiteX7" fmla="*/ 1002789 w 4100079"/>
              <a:gd name="connsiteY7" fmla="*/ 0 h 619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0079" h="6194580">
                <a:moveTo>
                  <a:pt x="1002789" y="0"/>
                </a:moveTo>
                <a:cubicBezTo>
                  <a:pt x="2713375" y="0"/>
                  <a:pt x="4100079" y="1386704"/>
                  <a:pt x="4100079" y="3097290"/>
                </a:cubicBezTo>
                <a:cubicBezTo>
                  <a:pt x="4100079" y="4807876"/>
                  <a:pt x="2713375" y="6194580"/>
                  <a:pt x="1002789" y="6194580"/>
                </a:cubicBezTo>
                <a:cubicBezTo>
                  <a:pt x="682054" y="6194580"/>
                  <a:pt x="372706" y="6145829"/>
                  <a:pt x="81750" y="6055332"/>
                </a:cubicBezTo>
                <a:lnTo>
                  <a:pt x="0" y="6025411"/>
                </a:lnTo>
                <a:lnTo>
                  <a:pt x="0" y="169169"/>
                </a:lnTo>
                <a:lnTo>
                  <a:pt x="81750" y="139248"/>
                </a:lnTo>
                <a:cubicBezTo>
                  <a:pt x="372706" y="48751"/>
                  <a:pt x="682054" y="0"/>
                  <a:pt x="100278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5E10DA6E-C3FF-4539-BF84-4775BB7EC4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4396" y="2042"/>
            <a:ext cx="3387604" cy="4183848"/>
          </a:xfrm>
          <a:custGeom>
            <a:avLst/>
            <a:gdLst>
              <a:gd name="connsiteX0" fmla="*/ 420128 w 3387604"/>
              <a:gd name="connsiteY0" fmla="*/ 0 h 4183848"/>
              <a:gd name="connsiteX1" fmla="*/ 3387604 w 3387604"/>
              <a:gd name="connsiteY1" fmla="*/ 0 h 4183848"/>
              <a:gd name="connsiteX2" fmla="*/ 3387604 w 3387604"/>
              <a:gd name="connsiteY2" fmla="*/ 4101530 h 4183848"/>
              <a:gd name="connsiteX3" fmla="*/ 3283372 w 3387604"/>
              <a:gd name="connsiteY3" fmla="*/ 4128330 h 4183848"/>
              <a:gd name="connsiteX4" fmla="*/ 2732648 w 3387604"/>
              <a:gd name="connsiteY4" fmla="*/ 4183848 h 4183848"/>
              <a:gd name="connsiteX5" fmla="*/ 0 w 3387604"/>
              <a:gd name="connsiteY5" fmla="*/ 1451200 h 4183848"/>
              <a:gd name="connsiteX6" fmla="*/ 329816 w 3387604"/>
              <a:gd name="connsiteY6" fmla="*/ 148658 h 418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7604" h="4183848">
                <a:moveTo>
                  <a:pt x="420128" y="0"/>
                </a:moveTo>
                <a:lnTo>
                  <a:pt x="3387604" y="0"/>
                </a:lnTo>
                <a:lnTo>
                  <a:pt x="3387604" y="4101530"/>
                </a:lnTo>
                <a:lnTo>
                  <a:pt x="3283372" y="4128330"/>
                </a:lnTo>
                <a:cubicBezTo>
                  <a:pt x="3105483" y="4164732"/>
                  <a:pt x="2921298" y="4183848"/>
                  <a:pt x="2732648" y="4183848"/>
                </a:cubicBezTo>
                <a:cubicBezTo>
                  <a:pt x="1223448" y="4183848"/>
                  <a:pt x="0" y="2960400"/>
                  <a:pt x="0" y="1451200"/>
                </a:cubicBezTo>
                <a:cubicBezTo>
                  <a:pt x="0" y="979575"/>
                  <a:pt x="119477" y="535856"/>
                  <a:pt x="329816" y="14865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close up of a sign&#10;&#10;Description generated with high confidence">
            <a:extLst>
              <a:ext uri="{FF2B5EF4-FFF2-40B4-BE49-F238E27FC236}">
                <a16:creationId xmlns:a16="http://schemas.microsoft.com/office/drawing/2014/main" id="{92CF12FA-C20C-460E-8CBF-1DC8A180A6F6}"/>
              </a:ext>
            </a:extLst>
          </p:cNvPr>
          <p:cNvPicPr>
            <a:picLocks noChangeAspect="1"/>
          </p:cNvPicPr>
          <p:nvPr/>
        </p:nvPicPr>
        <p:blipFill rotWithShape="1">
          <a:blip r:embed="rId2"/>
          <a:srcRect l="28028" r="30365" b="-1"/>
          <a:stretch/>
        </p:blipFill>
        <p:spPr>
          <a:xfrm>
            <a:off x="20" y="413156"/>
            <a:ext cx="3933420" cy="5861304"/>
          </a:xfrm>
          <a:custGeom>
            <a:avLst/>
            <a:gdLst>
              <a:gd name="connsiteX0" fmla="*/ 1002788 w 3933440"/>
              <a:gd name="connsiteY0" fmla="*/ 0 h 5861304"/>
              <a:gd name="connsiteX1" fmla="*/ 3933440 w 3933440"/>
              <a:gd name="connsiteY1" fmla="*/ 2930652 h 5861304"/>
              <a:gd name="connsiteX2" fmla="*/ 1002788 w 3933440"/>
              <a:gd name="connsiteY2" fmla="*/ 5861304 h 5861304"/>
              <a:gd name="connsiteX3" fmla="*/ 131302 w 3933440"/>
              <a:gd name="connsiteY3" fmla="*/ 5729548 h 5861304"/>
              <a:gd name="connsiteX4" fmla="*/ 0 w 3933440"/>
              <a:gd name="connsiteY4" fmla="*/ 5681491 h 5861304"/>
              <a:gd name="connsiteX5" fmla="*/ 0 w 3933440"/>
              <a:gd name="connsiteY5" fmla="*/ 179814 h 5861304"/>
              <a:gd name="connsiteX6" fmla="*/ 131302 w 3933440"/>
              <a:gd name="connsiteY6" fmla="*/ 131756 h 5861304"/>
              <a:gd name="connsiteX7" fmla="*/ 1002788 w 3933440"/>
              <a:gd name="connsiteY7" fmla="*/ 0 h 586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pic>
        <p:nvPicPr>
          <p:cNvPr id="9" name="Picture 8" descr="A close up of electronics&#10;&#10;Description generated with high confidence">
            <a:extLst>
              <a:ext uri="{FF2B5EF4-FFF2-40B4-BE49-F238E27FC236}">
                <a16:creationId xmlns:a16="http://schemas.microsoft.com/office/drawing/2014/main" id="{8F7ECE8C-D434-4E9C-BD0A-0EB81386F0DA}"/>
              </a:ext>
            </a:extLst>
          </p:cNvPr>
          <p:cNvPicPr>
            <a:picLocks noChangeAspect="1"/>
          </p:cNvPicPr>
          <p:nvPr/>
        </p:nvPicPr>
        <p:blipFill rotWithShape="1">
          <a:blip r:embed="rId3"/>
          <a:srcRect l="20093" r="18760" b="4"/>
          <a:stretch/>
        </p:blipFill>
        <p:spPr>
          <a:xfrm>
            <a:off x="8967592" y="2042"/>
            <a:ext cx="3224421" cy="4020664"/>
          </a:xfrm>
          <a:custGeom>
            <a:avLst/>
            <a:gdLst>
              <a:gd name="connsiteX0" fmla="*/ 449733 w 3224421"/>
              <a:gd name="connsiteY0" fmla="*/ 0 h 4020664"/>
              <a:gd name="connsiteX1" fmla="*/ 3224421 w 3224421"/>
              <a:gd name="connsiteY1" fmla="*/ 0 h 4020664"/>
              <a:gd name="connsiteX2" fmla="*/ 3224421 w 3224421"/>
              <a:gd name="connsiteY2" fmla="*/ 3933205 h 4020664"/>
              <a:gd name="connsiteX3" fmla="*/ 3087301 w 3224421"/>
              <a:gd name="connsiteY3" fmla="*/ 3968462 h 4020664"/>
              <a:gd name="connsiteX4" fmla="*/ 2569464 w 3224421"/>
              <a:gd name="connsiteY4" fmla="*/ 4020664 h 4020664"/>
              <a:gd name="connsiteX5" fmla="*/ 0 w 3224421"/>
              <a:gd name="connsiteY5" fmla="*/ 1451200 h 4020664"/>
              <a:gd name="connsiteX6" fmla="*/ 438824 w 3224421"/>
              <a:gd name="connsiteY6" fmla="*/ 14588 h 4020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
        <p:nvSpPr>
          <p:cNvPr id="19" name="Freeform: Shape 18">
            <a:extLst>
              <a:ext uri="{FF2B5EF4-FFF2-40B4-BE49-F238E27FC236}">
                <a16:creationId xmlns:a16="http://schemas.microsoft.com/office/drawing/2014/main" id="{CB435A06-5FFD-4CF8-BE06-3796EC42003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3543" y="0"/>
            <a:ext cx="3566160" cy="3159748"/>
          </a:xfrm>
          <a:custGeom>
            <a:avLst/>
            <a:gdLst>
              <a:gd name="connsiteX0" fmla="*/ 649888 w 3566160"/>
              <a:gd name="connsiteY0" fmla="*/ 0 h 3159748"/>
              <a:gd name="connsiteX1" fmla="*/ 2916273 w 3566160"/>
              <a:gd name="connsiteY1" fmla="*/ 0 h 3159748"/>
              <a:gd name="connsiteX2" fmla="*/ 2917285 w 3566160"/>
              <a:gd name="connsiteY2" fmla="*/ 757 h 3159748"/>
              <a:gd name="connsiteX3" fmla="*/ 3566160 w 3566160"/>
              <a:gd name="connsiteY3" fmla="*/ 1376668 h 3159748"/>
              <a:gd name="connsiteX4" fmla="*/ 1783080 w 3566160"/>
              <a:gd name="connsiteY4" fmla="*/ 3159748 h 3159748"/>
              <a:gd name="connsiteX5" fmla="*/ 0 w 3566160"/>
              <a:gd name="connsiteY5" fmla="*/ 1376668 h 3159748"/>
              <a:gd name="connsiteX6" fmla="*/ 648876 w 3566160"/>
              <a:gd name="connsiteY6" fmla="*/ 757 h 315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66160" h="3159748">
                <a:moveTo>
                  <a:pt x="649888" y="0"/>
                </a:moveTo>
                <a:lnTo>
                  <a:pt x="2916273" y="0"/>
                </a:lnTo>
                <a:lnTo>
                  <a:pt x="2917285" y="757"/>
                </a:lnTo>
                <a:cubicBezTo>
                  <a:pt x="3313569" y="327800"/>
                  <a:pt x="3566160" y="822736"/>
                  <a:pt x="3566160" y="1376668"/>
                </a:cubicBezTo>
                <a:cubicBezTo>
                  <a:pt x="3566160" y="2361436"/>
                  <a:pt x="2767848" y="3159748"/>
                  <a:pt x="1783080" y="3159748"/>
                </a:cubicBezTo>
                <a:cubicBezTo>
                  <a:pt x="798312" y="3159748"/>
                  <a:pt x="0" y="2361436"/>
                  <a:pt x="0" y="1376668"/>
                </a:cubicBezTo>
                <a:cubicBezTo>
                  <a:pt x="0" y="822736"/>
                  <a:pt x="252591" y="327800"/>
                  <a:pt x="648876" y="7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close up of a logo&#10;&#10;Description generated with very high confidence">
            <a:extLst>
              <a:ext uri="{FF2B5EF4-FFF2-40B4-BE49-F238E27FC236}">
                <a16:creationId xmlns:a16="http://schemas.microsoft.com/office/drawing/2014/main" id="{98FDC086-3455-4DEE-AEE9-CDF3B8375758}"/>
              </a:ext>
            </a:extLst>
          </p:cNvPr>
          <p:cNvPicPr>
            <a:picLocks noChangeAspect="1"/>
          </p:cNvPicPr>
          <p:nvPr/>
        </p:nvPicPr>
        <p:blipFill rotWithShape="1">
          <a:blip r:embed="rId4"/>
          <a:srcRect t="3965" r="-5" b="3501"/>
          <a:stretch/>
        </p:blipFill>
        <p:spPr>
          <a:xfrm>
            <a:off x="4518135" y="10"/>
            <a:ext cx="3236976" cy="2995146"/>
          </a:xfrm>
          <a:custGeom>
            <a:avLst/>
            <a:gdLst>
              <a:gd name="connsiteX0" fmla="*/ 770517 w 3236976"/>
              <a:gd name="connsiteY0" fmla="*/ 0 h 2995156"/>
              <a:gd name="connsiteX1" fmla="*/ 2466460 w 3236976"/>
              <a:gd name="connsiteY1" fmla="*/ 0 h 2995156"/>
              <a:gd name="connsiteX2" fmla="*/ 2523400 w 3236976"/>
              <a:gd name="connsiteY2" fmla="*/ 34592 h 2995156"/>
              <a:gd name="connsiteX3" fmla="*/ 3236976 w 3236976"/>
              <a:gd name="connsiteY3" fmla="*/ 1376668 h 2995156"/>
              <a:gd name="connsiteX4" fmla="*/ 1618488 w 3236976"/>
              <a:gd name="connsiteY4" fmla="*/ 2995156 h 2995156"/>
              <a:gd name="connsiteX5" fmla="*/ 0 w 3236976"/>
              <a:gd name="connsiteY5" fmla="*/ 1376668 h 2995156"/>
              <a:gd name="connsiteX6" fmla="*/ 713576 w 3236976"/>
              <a:gd name="connsiteY6" fmla="*/ 34592 h 2995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sp>
        <p:nvSpPr>
          <p:cNvPr id="2" name="Title 1">
            <a:extLst>
              <a:ext uri="{FF2B5EF4-FFF2-40B4-BE49-F238E27FC236}">
                <a16:creationId xmlns:a16="http://schemas.microsoft.com/office/drawing/2014/main" id="{75076A1F-36D9-4574-8957-A7AF88DBA985}"/>
              </a:ext>
            </a:extLst>
          </p:cNvPr>
          <p:cNvSpPr>
            <a:spLocks noGrp="1"/>
          </p:cNvSpPr>
          <p:nvPr>
            <p:ph type="ctrTitle"/>
          </p:nvPr>
        </p:nvSpPr>
        <p:spPr>
          <a:xfrm>
            <a:off x="4100079" y="4352528"/>
            <a:ext cx="7366207" cy="2088570"/>
          </a:xfrm>
        </p:spPr>
        <p:txBody>
          <a:bodyPr anchor="t">
            <a:normAutofit/>
          </a:bodyPr>
          <a:lstStyle/>
          <a:p>
            <a:r>
              <a:rPr lang="en-US" sz="3600" dirty="0">
                <a:solidFill>
                  <a:srgbClr val="002060"/>
                </a:solidFill>
                <a:latin typeface="Bahnschrift" panose="020B0502040204020203" pitchFamily="34" charset="0"/>
              </a:rPr>
              <a:t>An investigation into the impact of media on sleep quality, diet quality and self-esteem </a:t>
            </a:r>
            <a:r>
              <a:rPr lang="en-US" sz="2800" dirty="0">
                <a:solidFill>
                  <a:srgbClr val="002060"/>
                </a:solidFill>
                <a:latin typeface="Bahnschrift" panose="020B0502040204020203" pitchFamily="34" charset="0"/>
              </a:rPr>
              <a:t/>
            </a:r>
            <a:br>
              <a:rPr lang="en-US" sz="2800" dirty="0">
                <a:solidFill>
                  <a:srgbClr val="002060"/>
                </a:solidFill>
                <a:latin typeface="Bahnschrift" panose="020B0502040204020203" pitchFamily="34" charset="0"/>
              </a:rPr>
            </a:br>
            <a:endParaRPr lang="en-US" sz="2800" dirty="0">
              <a:solidFill>
                <a:srgbClr val="002060"/>
              </a:solidFill>
              <a:latin typeface="Bahnschrift" panose="020B0502040204020203" pitchFamily="34" charset="0"/>
            </a:endParaRPr>
          </a:p>
        </p:txBody>
      </p:sp>
    </p:spTree>
    <p:extLst>
      <p:ext uri="{BB962C8B-B14F-4D97-AF65-F5344CB8AC3E}">
        <p14:creationId xmlns:p14="http://schemas.microsoft.com/office/powerpoint/2010/main" val="39429121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C1E0FF"/>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p:cNvSpPr txBox="1"/>
          <p:nvPr/>
        </p:nvSpPr>
        <p:spPr>
          <a:xfrm>
            <a:off x="668403" y="1292807"/>
            <a:ext cx="2543695" cy="3139321"/>
          </a:xfrm>
          <a:prstGeom prst="rect">
            <a:avLst/>
          </a:prstGeom>
          <a:solidFill>
            <a:srgbClr val="FFB7B7"/>
          </a:solidFill>
          <a:ln w="57150">
            <a:solidFill>
              <a:srgbClr val="D6C1FF"/>
            </a:solidFill>
          </a:ln>
        </p:spPr>
        <p:txBody>
          <a:bodyPr wrap="square" rtlCol="0">
            <a:spAutoFit/>
          </a:bodyPr>
          <a:lstStyle/>
          <a:p>
            <a:pPr algn="ctr"/>
            <a:r>
              <a:rPr lang="en-GB" dirty="0">
                <a:latin typeface="Bahnschrift"/>
              </a:rPr>
              <a:t>The purpose of the research was to determine if certain media such as TV, social media or YouTube and the amount of time spent on them can significantly impact an individual’s sleep, diet, and self-esteem. </a:t>
            </a:r>
          </a:p>
        </p:txBody>
      </p:sp>
      <p:sp>
        <p:nvSpPr>
          <p:cNvPr id="6" name="TextBox 5"/>
          <p:cNvSpPr txBox="1"/>
          <p:nvPr/>
        </p:nvSpPr>
        <p:spPr>
          <a:xfrm>
            <a:off x="4225482" y="1154308"/>
            <a:ext cx="3300152" cy="3416320"/>
          </a:xfrm>
          <a:prstGeom prst="rect">
            <a:avLst/>
          </a:prstGeom>
          <a:solidFill>
            <a:srgbClr val="BDFFF2"/>
          </a:solidFill>
          <a:ln w="38100">
            <a:solidFill>
              <a:srgbClr val="F8D4F3"/>
            </a:solidFill>
          </a:ln>
        </p:spPr>
        <p:txBody>
          <a:bodyPr wrap="square" rtlCol="0">
            <a:spAutoFit/>
          </a:bodyPr>
          <a:lstStyle/>
          <a:p>
            <a:pPr algn="ctr"/>
            <a:r>
              <a:rPr lang="en-GB" dirty="0">
                <a:latin typeface="Bahnschrift"/>
              </a:rPr>
              <a:t>Most research has focused on children and adolescents. However, social media use has risen in adults, especially among young adults who now use it as much as teenagers (Perrin, 2015). Also, older adults spend more hours watching TV than 16-24 year olds, and 25-44 year olds are the heaviest users of YouTube (Statistacom, 2016</a:t>
            </a:r>
            <a:r>
              <a:rPr lang="en-GB" dirty="0" smtClean="0">
                <a:latin typeface="Bahnschrift"/>
              </a:rPr>
              <a:t>).</a:t>
            </a:r>
            <a:endParaRPr lang="en-GB" dirty="0">
              <a:latin typeface="Bahnschrift"/>
            </a:endParaRPr>
          </a:p>
        </p:txBody>
      </p:sp>
      <p:sp>
        <p:nvSpPr>
          <p:cNvPr id="7" name="TextBox 6"/>
          <p:cNvSpPr txBox="1"/>
          <p:nvPr/>
        </p:nvSpPr>
        <p:spPr>
          <a:xfrm>
            <a:off x="8539018" y="1168224"/>
            <a:ext cx="3067396" cy="3139321"/>
          </a:xfrm>
          <a:prstGeom prst="rect">
            <a:avLst/>
          </a:prstGeom>
          <a:solidFill>
            <a:srgbClr val="D6C1FF"/>
          </a:solidFill>
          <a:ln w="38100">
            <a:solidFill>
              <a:srgbClr val="C5FFF4"/>
            </a:solidFill>
          </a:ln>
        </p:spPr>
        <p:txBody>
          <a:bodyPr wrap="square" rtlCol="0">
            <a:spAutoFit/>
          </a:bodyPr>
          <a:lstStyle/>
          <a:p>
            <a:pPr algn="ctr"/>
            <a:r>
              <a:rPr lang="en-US" dirty="0">
                <a:latin typeface="Bahnschrift"/>
              </a:rPr>
              <a:t>In recent years the world in general has experienced an increase in media consumption, which is believed to be due to the progress in technology, such as the development of the smart phone </a:t>
            </a:r>
            <a:r>
              <a:rPr lang="en-GB" dirty="0">
                <a:latin typeface="Bahnschrift"/>
              </a:rPr>
              <a:t>(Zimmerman, 2008; Rideout &amp; Hamel, 2006).</a:t>
            </a:r>
          </a:p>
          <a:p>
            <a:endParaRPr lang="en-GB" dirty="0"/>
          </a:p>
        </p:txBody>
      </p:sp>
      <p:sp>
        <p:nvSpPr>
          <p:cNvPr id="10" name="TextBox 9"/>
          <p:cNvSpPr txBox="1"/>
          <p:nvPr/>
        </p:nvSpPr>
        <p:spPr>
          <a:xfrm>
            <a:off x="3576716" y="221832"/>
            <a:ext cx="4314305" cy="584775"/>
          </a:xfrm>
          <a:prstGeom prst="rect">
            <a:avLst/>
          </a:prstGeom>
          <a:noFill/>
        </p:spPr>
        <p:txBody>
          <a:bodyPr wrap="square" rtlCol="0">
            <a:spAutoFit/>
          </a:bodyPr>
          <a:lstStyle/>
          <a:p>
            <a:pPr algn="ctr"/>
            <a:r>
              <a:rPr lang="en-US" sz="3200" b="1" u="sng" dirty="0">
                <a:solidFill>
                  <a:srgbClr val="7030A0"/>
                </a:solidFill>
                <a:latin typeface="Bradley Hand ITC" panose="03070402050302030203" pitchFamily="66" charset="0"/>
              </a:rPr>
              <a:t>Summary</a:t>
            </a:r>
            <a:endParaRPr lang="en-GB" sz="3200" b="1" u="sng" dirty="0">
              <a:solidFill>
                <a:srgbClr val="7030A0"/>
              </a:solidFill>
              <a:latin typeface="Bradley Hand ITC" panose="03070402050302030203" pitchFamily="66" charset="0"/>
            </a:endParaRPr>
          </a:p>
        </p:txBody>
      </p:sp>
      <p:pic>
        <p:nvPicPr>
          <p:cNvPr id="11" name="Picture 10"/>
          <p:cNvPicPr>
            <a:picLocks noChangeAspect="1"/>
          </p:cNvPicPr>
          <p:nvPr/>
        </p:nvPicPr>
        <p:blipFill>
          <a:blip r:embed="rId2"/>
          <a:stretch>
            <a:fillRect/>
          </a:stretch>
        </p:blipFill>
        <p:spPr>
          <a:xfrm>
            <a:off x="4712205" y="4813252"/>
            <a:ext cx="2043328" cy="13768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p:cNvPicPr>
            <a:picLocks noChangeAspect="1"/>
          </p:cNvPicPr>
          <p:nvPr/>
        </p:nvPicPr>
        <p:blipFill>
          <a:blip r:embed="rId3"/>
          <a:stretch>
            <a:fillRect/>
          </a:stretch>
        </p:blipFill>
        <p:spPr>
          <a:xfrm>
            <a:off x="2217053" y="4629514"/>
            <a:ext cx="1894224" cy="10655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p:cNvPicPr>
            <a:picLocks noChangeAspect="1"/>
          </p:cNvPicPr>
          <p:nvPr/>
        </p:nvPicPr>
        <p:blipFill>
          <a:blip r:embed="rId4"/>
          <a:stretch>
            <a:fillRect/>
          </a:stretch>
        </p:blipFill>
        <p:spPr>
          <a:xfrm>
            <a:off x="7356461" y="5266029"/>
            <a:ext cx="2066175" cy="10330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Picture 15"/>
          <p:cNvPicPr>
            <a:picLocks noChangeAspect="1"/>
          </p:cNvPicPr>
          <p:nvPr/>
        </p:nvPicPr>
        <p:blipFill>
          <a:blip r:embed="rId5"/>
          <a:stretch>
            <a:fillRect/>
          </a:stretch>
        </p:blipFill>
        <p:spPr>
          <a:xfrm>
            <a:off x="174377" y="4802097"/>
            <a:ext cx="1788720" cy="1609848"/>
          </a:xfrm>
          <a:prstGeom prst="rect">
            <a:avLst/>
          </a:prstGeom>
        </p:spPr>
      </p:pic>
      <p:pic>
        <p:nvPicPr>
          <p:cNvPr id="17" name="Picture 16"/>
          <p:cNvPicPr>
            <a:picLocks noChangeAspect="1"/>
          </p:cNvPicPr>
          <p:nvPr/>
        </p:nvPicPr>
        <p:blipFill>
          <a:blip r:embed="rId6"/>
          <a:stretch>
            <a:fillRect/>
          </a:stretch>
        </p:blipFill>
        <p:spPr>
          <a:xfrm>
            <a:off x="9676592" y="4548822"/>
            <a:ext cx="2184232" cy="10581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910921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48000">
              <a:srgbClr val="C1E0FF"/>
            </a:gs>
            <a:gs pos="76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69EA4-554C-43A7-93C5-0862F793AD41}"/>
              </a:ext>
            </a:extLst>
          </p:cNvPr>
          <p:cNvSpPr>
            <a:spLocks noGrp="1"/>
          </p:cNvSpPr>
          <p:nvPr>
            <p:ph type="title"/>
          </p:nvPr>
        </p:nvSpPr>
        <p:spPr>
          <a:xfrm>
            <a:off x="4149015" y="0"/>
            <a:ext cx="3788157" cy="1325563"/>
          </a:xfrm>
        </p:spPr>
        <p:txBody>
          <a:bodyPr>
            <a:normAutofit/>
          </a:bodyPr>
          <a:lstStyle/>
          <a:p>
            <a:r>
              <a:rPr lang="en-US" sz="4000" b="1" dirty="0">
                <a:latin typeface="Bradley Hand ITC" panose="03070402050302030203" pitchFamily="66" charset="0"/>
              </a:rPr>
              <a:t>Literature review</a:t>
            </a:r>
          </a:p>
        </p:txBody>
      </p:sp>
      <p:sp>
        <p:nvSpPr>
          <p:cNvPr id="6" name="TextBox 5"/>
          <p:cNvSpPr txBox="1"/>
          <p:nvPr/>
        </p:nvSpPr>
        <p:spPr>
          <a:xfrm>
            <a:off x="200166" y="2484546"/>
            <a:ext cx="3345586" cy="3785652"/>
          </a:xfrm>
          <a:prstGeom prst="rect">
            <a:avLst/>
          </a:prstGeom>
          <a:noFill/>
        </p:spPr>
        <p:txBody>
          <a:bodyPr wrap="square" rtlCol="0">
            <a:spAutoFit/>
          </a:bodyPr>
          <a:lstStyle/>
          <a:p>
            <a:pPr marL="285750" indent="-285750" algn="ctr">
              <a:buFont typeface="Courier New" panose="02070309020205020404" pitchFamily="49" charset="0"/>
              <a:buChar char="o"/>
            </a:pPr>
            <a:r>
              <a:rPr lang="en-GB" sz="1600" dirty="0">
                <a:latin typeface="Adobe Gothic Std B" panose="020B0800000000000000" pitchFamily="34" charset="-128"/>
                <a:ea typeface="Adobe Gothic Std B" panose="020B0800000000000000" pitchFamily="34" charset="-128"/>
              </a:rPr>
              <a:t>The more time an individual spends watching TV, the more likely they are to have sleep issues (Nyberg &amp; Jakobsson, 2012; Nuutinen et al, 2013).</a:t>
            </a:r>
          </a:p>
          <a:p>
            <a:pPr algn="ctr"/>
            <a:endParaRPr lang="en-GB" sz="1600" dirty="0">
              <a:latin typeface="Adobe Gothic Std B" panose="020B0800000000000000" pitchFamily="34" charset="-128"/>
              <a:ea typeface="Adobe Gothic Std B" panose="020B0800000000000000" pitchFamily="34" charset="-128"/>
            </a:endParaRPr>
          </a:p>
          <a:p>
            <a:pPr marL="285750" indent="-285750" algn="ctr">
              <a:buFont typeface="Courier New" panose="02070309020205020404" pitchFamily="49" charset="0"/>
              <a:buChar char="o"/>
            </a:pPr>
            <a:r>
              <a:rPr lang="en-GB" sz="1600" dirty="0">
                <a:latin typeface="Adobe Gothic Std B" panose="020B0800000000000000" pitchFamily="34" charset="-128"/>
                <a:ea typeface="Adobe Gothic Std B" panose="020B0800000000000000" pitchFamily="34" charset="-128"/>
              </a:rPr>
              <a:t>Electronic media use at night has been linked to sleep issues (Shochat, Flint‐</a:t>
            </a:r>
            <a:r>
              <a:rPr lang="en-GB" sz="1600" dirty="0" err="1">
                <a:latin typeface="Adobe Gothic Std B" panose="020B0800000000000000" pitchFamily="34" charset="-128"/>
                <a:ea typeface="Adobe Gothic Std B" panose="020B0800000000000000" pitchFamily="34" charset="-128"/>
              </a:rPr>
              <a:t>Bretler</a:t>
            </a:r>
            <a:r>
              <a:rPr lang="en-GB" sz="1600" dirty="0">
                <a:latin typeface="Adobe Gothic Std B" panose="020B0800000000000000" pitchFamily="34" charset="-128"/>
                <a:ea typeface="Adobe Gothic Std B" panose="020B0800000000000000" pitchFamily="34" charset="-128"/>
              </a:rPr>
              <a:t> &amp; Tzischinsky, 2010).</a:t>
            </a:r>
          </a:p>
          <a:p>
            <a:pPr marL="285750" indent="-285750" algn="ctr">
              <a:buFont typeface="Courier New" panose="02070309020205020404" pitchFamily="49" charset="0"/>
              <a:buChar char="o"/>
            </a:pPr>
            <a:endParaRPr lang="en-GB" sz="1600" dirty="0">
              <a:latin typeface="Adobe Gothic Std B" panose="020B0800000000000000" pitchFamily="34" charset="-128"/>
              <a:ea typeface="Adobe Gothic Std B" panose="020B0800000000000000" pitchFamily="34" charset="-128"/>
            </a:endParaRPr>
          </a:p>
          <a:p>
            <a:pPr marL="285750" indent="-285750" algn="ctr">
              <a:buFont typeface="Courier New" panose="02070309020205020404" pitchFamily="49" charset="0"/>
              <a:buChar char="o"/>
            </a:pPr>
            <a:r>
              <a:rPr lang="en-GB" sz="1600" dirty="0" err="1" smtClean="0">
                <a:latin typeface="Adobe Gothic Std B" panose="020B0800000000000000" pitchFamily="34" charset="-128"/>
                <a:ea typeface="Adobe Gothic Std B" panose="020B0800000000000000" pitchFamily="34" charset="-128"/>
              </a:rPr>
              <a:t>Aroa</a:t>
            </a:r>
            <a:r>
              <a:rPr lang="en-GB" sz="1600" dirty="0" smtClean="0">
                <a:latin typeface="Adobe Gothic Std B" panose="020B0800000000000000" pitchFamily="34" charset="-128"/>
                <a:ea typeface="Adobe Gothic Std B" panose="020B0800000000000000" pitchFamily="34" charset="-128"/>
              </a:rPr>
              <a:t> </a:t>
            </a:r>
            <a:r>
              <a:rPr lang="en-GB" sz="1600" dirty="0">
                <a:latin typeface="Adobe Gothic Std B" panose="020B0800000000000000" pitchFamily="34" charset="-128"/>
                <a:ea typeface="Adobe Gothic Std B" panose="020B0800000000000000" pitchFamily="34" charset="-128"/>
              </a:rPr>
              <a:t>et al (2014) found that difficulty falling asleep was associated with social media rather than TV</a:t>
            </a:r>
          </a:p>
        </p:txBody>
      </p:sp>
      <p:sp>
        <p:nvSpPr>
          <p:cNvPr id="8" name="TextBox 7"/>
          <p:cNvSpPr txBox="1"/>
          <p:nvPr/>
        </p:nvSpPr>
        <p:spPr>
          <a:xfrm>
            <a:off x="4149015" y="3715652"/>
            <a:ext cx="3314704" cy="2800767"/>
          </a:xfrm>
          <a:prstGeom prst="rect">
            <a:avLst/>
          </a:prstGeom>
          <a:noFill/>
        </p:spPr>
        <p:txBody>
          <a:bodyPr wrap="square" rtlCol="0">
            <a:spAutoFit/>
          </a:bodyPr>
          <a:lstStyle/>
          <a:p>
            <a:pPr marL="285750" indent="-285750" algn="ctr">
              <a:buFont typeface="Courier New" panose="02070309020205020404" pitchFamily="49" charset="0"/>
              <a:buChar char="o"/>
            </a:pPr>
            <a:r>
              <a:rPr lang="en-GB" sz="1600" dirty="0">
                <a:latin typeface="Adobe Gothic Std B" panose="020B0800000000000000" pitchFamily="34" charset="-128"/>
                <a:ea typeface="Adobe Gothic Std B" panose="020B0800000000000000" pitchFamily="34" charset="-128"/>
              </a:rPr>
              <a:t>Kaur et al (</a:t>
            </a:r>
            <a:r>
              <a:rPr lang="en-GB" sz="1600" dirty="0" smtClean="0">
                <a:latin typeface="Adobe Gothic Std B" panose="020B0800000000000000" pitchFamily="34" charset="-128"/>
                <a:ea typeface="Adobe Gothic Std B" panose="020B0800000000000000" pitchFamily="34" charset="-128"/>
              </a:rPr>
              <a:t>2003</a:t>
            </a:r>
            <a:r>
              <a:rPr lang="en-GB" sz="1600" dirty="0">
                <a:latin typeface="Adobe Gothic Std B" panose="020B0800000000000000" pitchFamily="34" charset="-128"/>
                <a:ea typeface="Adobe Gothic Std B" panose="020B0800000000000000" pitchFamily="34" charset="-128"/>
              </a:rPr>
              <a:t>) found that adolescents who watch more than 2 hours of TV daily were twice as likely to be overweight than those who watch less than 2.</a:t>
            </a:r>
          </a:p>
          <a:p>
            <a:pPr marL="285750" indent="-285750" algn="ctr">
              <a:buFont typeface="Courier New" panose="02070309020205020404" pitchFamily="49" charset="0"/>
              <a:buChar char="o"/>
            </a:pPr>
            <a:endParaRPr lang="en-GB" sz="1600" dirty="0">
              <a:latin typeface="Adobe Gothic Std B" panose="020B0800000000000000" pitchFamily="34" charset="-128"/>
              <a:ea typeface="Adobe Gothic Std B" panose="020B0800000000000000" pitchFamily="34" charset="-128"/>
            </a:endParaRPr>
          </a:p>
          <a:p>
            <a:pPr marL="285750" indent="-285750" algn="ctr">
              <a:buFont typeface="Courier New" panose="02070309020205020404" pitchFamily="49" charset="0"/>
              <a:buChar char="o"/>
            </a:pPr>
            <a:r>
              <a:rPr lang="en-GB" sz="1600" dirty="0">
                <a:latin typeface="Adobe Gothic Std B" panose="020B0800000000000000" pitchFamily="34" charset="-128"/>
                <a:ea typeface="Adobe Gothic Std B" panose="020B0800000000000000" pitchFamily="34" charset="-128"/>
              </a:rPr>
              <a:t>Tiggemann &amp; Miller (2010) found that social media is more likely to influence disordered eating than TV.</a:t>
            </a:r>
          </a:p>
        </p:txBody>
      </p:sp>
      <p:sp>
        <p:nvSpPr>
          <p:cNvPr id="11" name="TextBox 10"/>
          <p:cNvSpPr txBox="1"/>
          <p:nvPr/>
        </p:nvSpPr>
        <p:spPr>
          <a:xfrm>
            <a:off x="8271637" y="2484546"/>
            <a:ext cx="3429000" cy="4031873"/>
          </a:xfrm>
          <a:prstGeom prst="rect">
            <a:avLst/>
          </a:prstGeom>
          <a:noFill/>
        </p:spPr>
        <p:txBody>
          <a:bodyPr wrap="square" rtlCol="0">
            <a:spAutoFit/>
          </a:bodyPr>
          <a:lstStyle/>
          <a:p>
            <a:pPr marL="285750" indent="-285750" algn="ctr">
              <a:buFont typeface="Courier New" panose="02070309020205020404" pitchFamily="49" charset="0"/>
              <a:buChar char="o"/>
            </a:pPr>
            <a:r>
              <a:rPr lang="en-GB" sz="1600" dirty="0">
                <a:latin typeface="Adobe Gothic Std B" panose="020B0800000000000000" pitchFamily="34" charset="-128"/>
                <a:ea typeface="Adobe Gothic Std B" panose="020B0800000000000000" pitchFamily="34" charset="-128"/>
              </a:rPr>
              <a:t>Research has found a negative relation between the amount of time spent on Facebook and self-esteem (Kalpidou, Costin &amp; Morris, 2011).</a:t>
            </a:r>
          </a:p>
          <a:p>
            <a:pPr marL="285750" indent="-285750" algn="ctr">
              <a:buFont typeface="Courier New" panose="02070309020205020404" pitchFamily="49" charset="0"/>
              <a:buChar char="o"/>
            </a:pPr>
            <a:endParaRPr lang="en-GB" sz="1600" dirty="0">
              <a:latin typeface="Adobe Gothic Std B" panose="020B0800000000000000" pitchFamily="34" charset="-128"/>
              <a:ea typeface="Adobe Gothic Std B" panose="020B0800000000000000" pitchFamily="34" charset="-128"/>
            </a:endParaRPr>
          </a:p>
          <a:p>
            <a:pPr marL="285750" indent="-285750" algn="ctr">
              <a:buFont typeface="Courier New" panose="02070309020205020404" pitchFamily="49" charset="0"/>
              <a:buChar char="o"/>
            </a:pPr>
            <a:r>
              <a:rPr lang="en-GB" sz="1600" dirty="0">
                <a:latin typeface="Adobe Gothic Std B" panose="020B0800000000000000" pitchFamily="34" charset="-128"/>
                <a:ea typeface="Adobe Gothic Std B" panose="020B0800000000000000" pitchFamily="34" charset="-128"/>
              </a:rPr>
              <a:t>Sheldon (2008) stated that those with low self-esteem spend more time on social media to connect with friends.</a:t>
            </a:r>
          </a:p>
          <a:p>
            <a:pPr marL="285750" indent="-285750" algn="ctr">
              <a:buFont typeface="Courier New" panose="02070309020205020404" pitchFamily="49" charset="0"/>
              <a:buChar char="o"/>
            </a:pPr>
            <a:endParaRPr lang="en-GB" sz="1600" dirty="0">
              <a:latin typeface="Adobe Gothic Std B" panose="020B0800000000000000" pitchFamily="34" charset="-128"/>
              <a:ea typeface="Adobe Gothic Std B" panose="020B0800000000000000" pitchFamily="34" charset="-128"/>
            </a:endParaRPr>
          </a:p>
          <a:p>
            <a:pPr marL="285750" indent="-285750" algn="ctr">
              <a:buFont typeface="Courier New" panose="02070309020205020404" pitchFamily="49" charset="0"/>
              <a:buChar char="o"/>
            </a:pPr>
            <a:r>
              <a:rPr lang="en-GB" sz="1600" dirty="0">
                <a:latin typeface="Adobe Gothic Std B" panose="020B0800000000000000" pitchFamily="34" charset="-128"/>
                <a:ea typeface="Adobe Gothic Std B" panose="020B0800000000000000" pitchFamily="34" charset="-128"/>
              </a:rPr>
              <a:t>Martins &amp; Harrison (2012) found that TV viewing leads to less social interaction &amp; activities that are known to boost self-esteem.</a:t>
            </a:r>
          </a:p>
        </p:txBody>
      </p:sp>
      <p:sp>
        <p:nvSpPr>
          <p:cNvPr id="13" name="Rectangle 12"/>
          <p:cNvSpPr/>
          <p:nvPr/>
        </p:nvSpPr>
        <p:spPr>
          <a:xfrm>
            <a:off x="448596" y="1838215"/>
            <a:ext cx="2989921" cy="646331"/>
          </a:xfrm>
          <a:prstGeom prst="rect">
            <a:avLst/>
          </a:prstGeom>
          <a:noFill/>
        </p:spPr>
        <p:txBody>
          <a:bodyPr wrap="non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rPr>
              <a:t>Media &amp; Sleep</a:t>
            </a:r>
          </a:p>
        </p:txBody>
      </p:sp>
      <p:sp>
        <p:nvSpPr>
          <p:cNvPr id="16" name="Rectangle 15"/>
          <p:cNvSpPr/>
          <p:nvPr/>
        </p:nvSpPr>
        <p:spPr>
          <a:xfrm>
            <a:off x="7989824" y="1838214"/>
            <a:ext cx="4202176" cy="646331"/>
          </a:xfrm>
          <a:prstGeom prst="rect">
            <a:avLst/>
          </a:prstGeom>
        </p:spPr>
        <p:txBody>
          <a:bodyPr wrap="none">
            <a:spAutoFit/>
          </a:bodyPr>
          <a:lstStyle/>
          <a:p>
            <a:pPr lvl="0" algn="ctr"/>
            <a:r>
              <a:rPr lang="en-US" sz="3600" b="1" dirty="0">
                <a:ln w="22225">
                  <a:solidFill>
                    <a:srgbClr val="ED7D31"/>
                  </a:solidFill>
                  <a:prstDash val="solid"/>
                </a:ln>
                <a:solidFill>
                  <a:srgbClr val="ED7D31">
                    <a:lumMod val="40000"/>
                    <a:lumOff val="60000"/>
                  </a:srgbClr>
                </a:solidFill>
              </a:rPr>
              <a:t>Media &amp; Self-esteem</a:t>
            </a:r>
          </a:p>
        </p:txBody>
      </p:sp>
      <p:sp>
        <p:nvSpPr>
          <p:cNvPr id="17" name="Rectangle 16"/>
          <p:cNvSpPr/>
          <p:nvPr/>
        </p:nvSpPr>
        <p:spPr>
          <a:xfrm>
            <a:off x="4621256" y="2939356"/>
            <a:ext cx="2739917" cy="646331"/>
          </a:xfrm>
          <a:prstGeom prst="rect">
            <a:avLst/>
          </a:prstGeom>
        </p:spPr>
        <p:txBody>
          <a:bodyPr wrap="none">
            <a:spAutoFit/>
          </a:bodyPr>
          <a:lstStyle/>
          <a:p>
            <a:pPr lvl="0" algn="ctr"/>
            <a:r>
              <a:rPr lang="en-US" sz="3600" b="1" dirty="0">
                <a:ln w="22225">
                  <a:solidFill>
                    <a:srgbClr val="ED7D31"/>
                  </a:solidFill>
                  <a:prstDash val="solid"/>
                </a:ln>
                <a:solidFill>
                  <a:srgbClr val="ED7D31">
                    <a:lumMod val="40000"/>
                    <a:lumOff val="60000"/>
                  </a:srgbClr>
                </a:solidFill>
              </a:rPr>
              <a:t>Media &amp; Diet</a:t>
            </a:r>
          </a:p>
        </p:txBody>
      </p:sp>
      <p:pic>
        <p:nvPicPr>
          <p:cNvPr id="19" name="Picture 18"/>
          <p:cNvPicPr>
            <a:picLocks noChangeAspect="1"/>
          </p:cNvPicPr>
          <p:nvPr/>
        </p:nvPicPr>
        <p:blipFill>
          <a:blip r:embed="rId2"/>
          <a:stretch>
            <a:fillRect/>
          </a:stretch>
        </p:blipFill>
        <p:spPr>
          <a:xfrm>
            <a:off x="4942889" y="1405939"/>
            <a:ext cx="2125228" cy="14034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 name="Picture 19"/>
          <p:cNvPicPr>
            <a:picLocks noChangeAspect="1"/>
          </p:cNvPicPr>
          <p:nvPr/>
        </p:nvPicPr>
        <p:blipFill>
          <a:blip r:embed="rId3"/>
          <a:stretch>
            <a:fillRect/>
          </a:stretch>
        </p:blipFill>
        <p:spPr>
          <a:xfrm>
            <a:off x="885948" y="394494"/>
            <a:ext cx="2115216" cy="131989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1" name="Picture 20"/>
          <p:cNvPicPr>
            <a:picLocks noChangeAspect="1"/>
          </p:cNvPicPr>
          <p:nvPr/>
        </p:nvPicPr>
        <p:blipFill>
          <a:blip r:embed="rId4"/>
          <a:stretch>
            <a:fillRect/>
          </a:stretch>
        </p:blipFill>
        <p:spPr>
          <a:xfrm>
            <a:off x="8820515" y="578611"/>
            <a:ext cx="2636937" cy="119138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453699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2"/>
          <a:stretch>
            <a:fillRect/>
          </a:stretch>
        </p:blipFill>
        <p:spPr>
          <a:xfrm>
            <a:off x="3959904" y="5394211"/>
            <a:ext cx="1819519" cy="1210808"/>
          </a:xfrm>
          <a:prstGeom prst="rect">
            <a:avLst/>
          </a:prstGeom>
        </p:spPr>
      </p:pic>
      <p:sp>
        <p:nvSpPr>
          <p:cNvPr id="4" name="TextBox 3"/>
          <p:cNvSpPr txBox="1"/>
          <p:nvPr/>
        </p:nvSpPr>
        <p:spPr>
          <a:xfrm>
            <a:off x="249381" y="274320"/>
            <a:ext cx="3973484" cy="6001643"/>
          </a:xfrm>
          <a:prstGeom prst="rect">
            <a:avLst/>
          </a:prstGeom>
          <a:ln w="38100">
            <a:solidFill>
              <a:schemeClr val="accent2">
                <a:lumMod val="75000"/>
              </a:schemeClr>
            </a:solidFill>
          </a:ln>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sz="2400" u="sng" dirty="0"/>
              <a:t>Rationale</a:t>
            </a:r>
          </a:p>
          <a:p>
            <a:pPr algn="ctr"/>
            <a:endParaRPr lang="en-US" u="sng" dirty="0"/>
          </a:p>
          <a:p>
            <a:pPr algn="ctr"/>
            <a:r>
              <a:rPr lang="en-US" dirty="0"/>
              <a:t>With sleep, diet and self-esteem issues on the rise, the purpose of the research was to see if there was an association between them and the media. Research in this area is important:</a:t>
            </a:r>
          </a:p>
          <a:p>
            <a:endParaRPr lang="en-US" dirty="0"/>
          </a:p>
          <a:p>
            <a:pPr marL="285750" indent="-285750">
              <a:buFont typeface="Arial" panose="020B0604020202020204" pitchFamily="34" charset="0"/>
              <a:buChar char="•"/>
            </a:pPr>
            <a:r>
              <a:rPr lang="en-US" dirty="0"/>
              <a:t>NHS England 2010-2011 spent nearly £50 million on sleep medication prescriptions </a:t>
            </a:r>
            <a:r>
              <a:rPr lang="en-GB" dirty="0"/>
              <a:t>(Adams, 2012). </a:t>
            </a:r>
          </a:p>
          <a:p>
            <a:endParaRPr lang="en-GB" dirty="0"/>
          </a:p>
          <a:p>
            <a:pPr marL="285750" indent="-285750">
              <a:buFont typeface="Arial" panose="020B0604020202020204" pitchFamily="34" charset="0"/>
              <a:buChar char="•"/>
            </a:pPr>
            <a:r>
              <a:rPr lang="en-GB" dirty="0"/>
              <a:t>Obesity causes negative health consequences, also costing the NHS and economy (Sainsbury et al, 2018). And lastly, </a:t>
            </a:r>
          </a:p>
          <a:p>
            <a:endParaRPr lang="en-GB" dirty="0"/>
          </a:p>
          <a:p>
            <a:pPr marL="285750" indent="-285750">
              <a:buFont typeface="Arial" panose="020B0604020202020204" pitchFamily="34" charset="0"/>
              <a:buChar char="•"/>
            </a:pPr>
            <a:r>
              <a:rPr lang="en-GB" dirty="0"/>
              <a:t>Those with low self-esteem can benefit from talking therapies, though these cost the NHS around £40 each session (nhs.uk, 2018)</a:t>
            </a:r>
            <a:r>
              <a:rPr lang="en-US" dirty="0"/>
              <a:t>.</a:t>
            </a:r>
            <a:endParaRPr lang="en-GB" dirty="0"/>
          </a:p>
        </p:txBody>
      </p:sp>
      <p:pic>
        <p:nvPicPr>
          <p:cNvPr id="10" name="Picture 9"/>
          <p:cNvPicPr>
            <a:picLocks noChangeAspect="1"/>
          </p:cNvPicPr>
          <p:nvPr/>
        </p:nvPicPr>
        <p:blipFill>
          <a:blip r:embed="rId3"/>
          <a:stretch>
            <a:fillRect/>
          </a:stretch>
        </p:blipFill>
        <p:spPr>
          <a:xfrm>
            <a:off x="4332885" y="3524538"/>
            <a:ext cx="2327728" cy="1853453"/>
          </a:xfrm>
          <a:prstGeom prst="rect">
            <a:avLst/>
          </a:prstGeom>
        </p:spPr>
      </p:pic>
      <p:sp>
        <p:nvSpPr>
          <p:cNvPr id="5" name="TextBox 4"/>
          <p:cNvSpPr txBox="1"/>
          <p:nvPr/>
        </p:nvSpPr>
        <p:spPr>
          <a:xfrm>
            <a:off x="4542905" y="274320"/>
            <a:ext cx="2784764" cy="3323987"/>
          </a:xfrm>
          <a:prstGeom prst="rect">
            <a:avLst/>
          </a:prstGeom>
          <a:ln w="38100">
            <a:solidFill>
              <a:srgbClr val="00B050"/>
            </a:solidFill>
          </a:ln>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US" sz="2400" u="sng" dirty="0"/>
              <a:t>Aim</a:t>
            </a:r>
            <a:endParaRPr lang="en-US" u="sng" dirty="0"/>
          </a:p>
          <a:p>
            <a:pPr algn="ctr"/>
            <a:endParaRPr lang="en-US" sz="1600" u="sng" dirty="0"/>
          </a:p>
          <a:p>
            <a:pPr algn="ctr"/>
            <a:r>
              <a:rPr lang="en-US" dirty="0"/>
              <a:t>To determine if an individual’s sleep quality, diet quality and self-esteem is impacted by the type of media (television, social media and YouTube), and by the amount of time spent engaging in the media.</a:t>
            </a:r>
            <a:endParaRPr lang="en-GB" dirty="0"/>
          </a:p>
        </p:txBody>
      </p:sp>
      <p:pic>
        <p:nvPicPr>
          <p:cNvPr id="8" name="Picture 7"/>
          <p:cNvPicPr>
            <a:picLocks noChangeAspect="1"/>
          </p:cNvPicPr>
          <p:nvPr/>
        </p:nvPicPr>
        <p:blipFill>
          <a:blip r:embed="rId4"/>
          <a:stretch>
            <a:fillRect/>
          </a:stretch>
        </p:blipFill>
        <p:spPr>
          <a:xfrm>
            <a:off x="5935287" y="4756368"/>
            <a:ext cx="1666207" cy="1243247"/>
          </a:xfrm>
          <a:prstGeom prst="rect">
            <a:avLst/>
          </a:prstGeom>
        </p:spPr>
      </p:pic>
      <p:sp>
        <p:nvSpPr>
          <p:cNvPr id="7" name="TextBox 6"/>
          <p:cNvSpPr txBox="1"/>
          <p:nvPr/>
        </p:nvSpPr>
        <p:spPr>
          <a:xfrm>
            <a:off x="7639397" y="274320"/>
            <a:ext cx="4347556" cy="6278642"/>
          </a:xfrm>
          <a:prstGeom prst="rect">
            <a:avLst/>
          </a:prstGeom>
          <a:ln w="38100">
            <a:solidFill>
              <a:srgbClr val="FFC000"/>
            </a:solidFill>
          </a:ln>
        </p:spPr>
        <p:style>
          <a:lnRef idx="1">
            <a:schemeClr val="accent4"/>
          </a:lnRef>
          <a:fillRef idx="2">
            <a:schemeClr val="accent4"/>
          </a:fillRef>
          <a:effectRef idx="1">
            <a:schemeClr val="accent4"/>
          </a:effectRef>
          <a:fontRef idx="minor">
            <a:schemeClr val="dk1"/>
          </a:fontRef>
        </p:style>
        <p:txBody>
          <a:bodyPr wrap="square" rtlCol="0">
            <a:spAutoFit/>
          </a:bodyPr>
          <a:lstStyle/>
          <a:p>
            <a:pPr lvl="0" algn="ctr"/>
            <a:r>
              <a:rPr lang="en-GB" sz="2400" u="sng" dirty="0"/>
              <a:t>Hypotheses</a:t>
            </a:r>
          </a:p>
          <a:p>
            <a:pPr lvl="0" algn="ctr"/>
            <a:endParaRPr lang="en-GB" dirty="0"/>
          </a:p>
          <a:p>
            <a:pPr lvl="0"/>
            <a:r>
              <a:rPr lang="en-GB" dirty="0"/>
              <a:t>H1: High media users will have a significantly lower quality of sleep </a:t>
            </a:r>
          </a:p>
          <a:p>
            <a:pPr lvl="0"/>
            <a:endParaRPr lang="en-GB" dirty="0"/>
          </a:p>
          <a:p>
            <a:pPr lvl="0"/>
            <a:r>
              <a:rPr lang="en-GB" dirty="0"/>
              <a:t>H2: Preferred media choice (television, video sharing or social </a:t>
            </a:r>
          </a:p>
          <a:p>
            <a:pPr lvl="0"/>
            <a:r>
              <a:rPr lang="en-GB" dirty="0"/>
              <a:t>media) will significantly impact sleep score.</a:t>
            </a:r>
          </a:p>
          <a:p>
            <a:pPr lvl="0"/>
            <a:endParaRPr lang="en-GB" dirty="0"/>
          </a:p>
          <a:p>
            <a:pPr lvl="0"/>
            <a:r>
              <a:rPr lang="en-GB" dirty="0"/>
              <a:t>H3: High media users will have a significantly lower diet quality score</a:t>
            </a:r>
          </a:p>
          <a:p>
            <a:pPr lvl="0"/>
            <a:endParaRPr lang="en-GB" dirty="0"/>
          </a:p>
          <a:p>
            <a:pPr lvl="0"/>
            <a:r>
              <a:rPr lang="en-GB" dirty="0"/>
              <a:t>H4: Participants preferred choice of media will significantly impact their diet score. </a:t>
            </a:r>
          </a:p>
          <a:p>
            <a:pPr lvl="0"/>
            <a:endParaRPr lang="en-GB" dirty="0"/>
          </a:p>
          <a:p>
            <a:pPr lvl="0"/>
            <a:r>
              <a:rPr lang="en-GB" dirty="0"/>
              <a:t>H5: High media users will have a significantly different self-esteem score than those categorised as low or average media users.</a:t>
            </a:r>
          </a:p>
          <a:p>
            <a:pPr lvl="0"/>
            <a:endParaRPr lang="en-GB" dirty="0"/>
          </a:p>
          <a:p>
            <a:pPr lvl="0"/>
            <a:r>
              <a:rPr lang="en-GB" dirty="0"/>
              <a:t>H6: Participants who prefer to use social media will have significantly lower self-esteem</a:t>
            </a:r>
          </a:p>
        </p:txBody>
      </p:sp>
    </p:spTree>
    <p:extLst>
      <p:ext uri="{BB962C8B-B14F-4D97-AF65-F5344CB8AC3E}">
        <p14:creationId xmlns:p14="http://schemas.microsoft.com/office/powerpoint/2010/main" val="27580490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a:duotone>
              <a:schemeClr val="accent5">
                <a:shade val="45000"/>
                <a:satMod val="135000"/>
              </a:schemeClr>
              <a:prstClr val="white"/>
            </a:duotone>
            <a:extLst>
              <a:ext uri="{BEBA8EAE-BF5A-486C-A8C5-ECC9F3942E4B}">
                <a14:imgProps xmlns:a14="http://schemas.microsoft.com/office/drawing/2010/main">
                  <a14:imgLayer r:embed="rId3">
                    <a14:imgEffect>
                      <a14:saturation sat="103000"/>
                    </a14:imgEffect>
                  </a14:imgLayer>
                </a14:imgProps>
              </a:ext>
            </a:extLst>
          </a:blip>
          <a:stretch>
            <a:fillRect/>
          </a:stretch>
        </p:blipFill>
        <p:spPr>
          <a:xfrm>
            <a:off x="273290" y="3250037"/>
            <a:ext cx="6746286" cy="3507336"/>
          </a:xfrm>
          <a:prstGeom prst="rect">
            <a:avLst/>
          </a:prstGeom>
        </p:spPr>
      </p:pic>
      <p:pic>
        <p:nvPicPr>
          <p:cNvPr id="18" name="Picture 17"/>
          <p:cNvPicPr>
            <a:picLocks noChangeAspect="1"/>
          </p:cNvPicPr>
          <p:nvPr/>
        </p:nvPicPr>
        <p:blipFill rotWithShape="1">
          <a:blip r:embed="rId4"/>
          <a:srcRect l="9043" t="11129" r="4317" b="18821"/>
          <a:stretch/>
        </p:blipFill>
        <p:spPr>
          <a:xfrm>
            <a:off x="9652390" y="93076"/>
            <a:ext cx="2392817" cy="1709816"/>
          </a:xfrm>
          <a:prstGeom prst="rect">
            <a:avLst/>
          </a:prstGeom>
        </p:spPr>
      </p:pic>
      <p:pic>
        <p:nvPicPr>
          <p:cNvPr id="14" name="Picture 13"/>
          <p:cNvPicPr>
            <a:picLocks noChangeAspect="1"/>
          </p:cNvPicPr>
          <p:nvPr/>
        </p:nvPicPr>
        <p:blipFill rotWithShape="1">
          <a:blip r:embed="rId2">
            <a:duotone>
              <a:schemeClr val="accent4">
                <a:shade val="45000"/>
                <a:satMod val="135000"/>
              </a:schemeClr>
              <a:prstClr val="white"/>
            </a:duotone>
          </a:blip>
          <a:srcRect r="1472" b="1625"/>
          <a:stretch/>
        </p:blipFill>
        <p:spPr>
          <a:xfrm>
            <a:off x="6915150" y="1633004"/>
            <a:ext cx="5258719" cy="3584441"/>
          </a:xfrm>
          <a:prstGeom prst="rect">
            <a:avLst/>
          </a:prstGeom>
        </p:spPr>
      </p:pic>
      <p:pic>
        <p:nvPicPr>
          <p:cNvPr id="12" name="Picture 11"/>
          <p:cNvPicPr>
            <a:picLocks noChangeAspect="1"/>
          </p:cNvPicPr>
          <p:nvPr/>
        </p:nvPicPr>
        <p:blipFill>
          <a:blip r:embed="rId2">
            <a:duotone>
              <a:schemeClr val="accent6">
                <a:shade val="45000"/>
                <a:satMod val="135000"/>
              </a:schemeClr>
              <a:prstClr val="white"/>
            </a:duotone>
          </a:blip>
          <a:stretch>
            <a:fillRect/>
          </a:stretch>
        </p:blipFill>
        <p:spPr>
          <a:xfrm>
            <a:off x="58560" y="202060"/>
            <a:ext cx="5836376" cy="3047977"/>
          </a:xfrm>
          <a:prstGeom prst="rect">
            <a:avLst/>
          </a:prstGeom>
        </p:spPr>
      </p:pic>
      <p:pic>
        <p:nvPicPr>
          <p:cNvPr id="8" name="Picture 7"/>
          <p:cNvPicPr>
            <a:picLocks noChangeAspect="1"/>
          </p:cNvPicPr>
          <p:nvPr/>
        </p:nvPicPr>
        <p:blipFill rotWithShape="1">
          <a:blip r:embed="rId5"/>
          <a:srcRect l="5041" t="14782" r="3785" b="10348"/>
          <a:stretch/>
        </p:blipFill>
        <p:spPr>
          <a:xfrm>
            <a:off x="5971498" y="353733"/>
            <a:ext cx="3309997" cy="1279271"/>
          </a:xfrm>
          <a:prstGeom prst="rect">
            <a:avLst/>
          </a:prstGeom>
        </p:spPr>
      </p:pic>
      <p:sp>
        <p:nvSpPr>
          <p:cNvPr id="4" name="TextBox 3"/>
          <p:cNvSpPr txBox="1"/>
          <p:nvPr/>
        </p:nvSpPr>
        <p:spPr>
          <a:xfrm>
            <a:off x="6016341" y="654854"/>
            <a:ext cx="3341716" cy="646331"/>
          </a:xfrm>
          <a:prstGeom prst="rect">
            <a:avLst/>
          </a:prstGeom>
          <a:noFill/>
        </p:spPr>
        <p:txBody>
          <a:bodyPr wrap="square" rtlCol="0">
            <a:spAutoFit/>
          </a:bodyPr>
          <a:lstStyle/>
          <a:p>
            <a:pPr algn="ctr"/>
            <a:r>
              <a:rPr lang="en-GB" sz="3600" b="1" dirty="0">
                <a:latin typeface="Bradley Hand ITC" panose="03070402050302030203" pitchFamily="66" charset="0"/>
              </a:rPr>
              <a:t>Methodology</a:t>
            </a:r>
            <a:endParaRPr lang="en-GB" sz="3200" b="1" dirty="0">
              <a:latin typeface="Bradley Hand ITC" panose="03070402050302030203" pitchFamily="66" charset="0"/>
            </a:endParaRPr>
          </a:p>
        </p:txBody>
      </p:sp>
      <p:sp>
        <p:nvSpPr>
          <p:cNvPr id="5" name="TextBox 4"/>
          <p:cNvSpPr txBox="1"/>
          <p:nvPr/>
        </p:nvSpPr>
        <p:spPr>
          <a:xfrm>
            <a:off x="340355" y="664714"/>
            <a:ext cx="5272786" cy="2585323"/>
          </a:xfrm>
          <a:prstGeom prst="rect">
            <a:avLst/>
          </a:prstGeom>
          <a:noFill/>
        </p:spPr>
        <p:txBody>
          <a:bodyPr wrap="square" rtlCol="0">
            <a:spAutoFit/>
          </a:bodyPr>
          <a:lstStyle/>
          <a:p>
            <a:pPr lvl="0" algn="ctr"/>
            <a:r>
              <a:rPr lang="en-US" dirty="0">
                <a:latin typeface="Eras Medium ITC" panose="020B0602030504020804" pitchFamily="34" charset="0"/>
              </a:rPr>
              <a:t>A series of between subject’s ANOVA’s were conducted to explore if the amount of time spent engaging in the media and the type of media usage had an impact on sleep, diet &amp; self-esteem.</a:t>
            </a:r>
          </a:p>
          <a:p>
            <a:pPr marL="285750" lvl="0" indent="-285750" algn="ctr">
              <a:buFont typeface="Wingdings" panose="05000000000000000000" pitchFamily="2" charset="2"/>
              <a:buChar char="v"/>
            </a:pPr>
            <a:r>
              <a:rPr lang="en-US" dirty="0">
                <a:latin typeface="Eras Medium ITC" panose="020B0602030504020804" pitchFamily="34" charset="0"/>
              </a:rPr>
              <a:t> </a:t>
            </a:r>
            <a:r>
              <a:rPr lang="en-US" u="sng" dirty="0">
                <a:latin typeface="Eras Medium ITC" panose="020B0602030504020804" pitchFamily="34" charset="0"/>
              </a:rPr>
              <a:t>IV1</a:t>
            </a:r>
            <a:r>
              <a:rPr lang="en-US" dirty="0">
                <a:latin typeface="Eras Medium ITC" panose="020B0602030504020804" pitchFamily="34" charset="0"/>
              </a:rPr>
              <a:t>: amount of time spent engaging in the media.</a:t>
            </a:r>
          </a:p>
          <a:p>
            <a:pPr marL="285750" lvl="0" indent="-285750" algn="ctr">
              <a:buFont typeface="Wingdings" panose="05000000000000000000" pitchFamily="2" charset="2"/>
              <a:buChar char="v"/>
            </a:pPr>
            <a:r>
              <a:rPr lang="en-US" u="sng" dirty="0">
                <a:latin typeface="Eras Medium ITC" panose="020B0602030504020804" pitchFamily="34" charset="0"/>
              </a:rPr>
              <a:t>IV2</a:t>
            </a:r>
            <a:r>
              <a:rPr lang="en-US" dirty="0">
                <a:latin typeface="Eras Medium ITC" panose="020B0602030504020804" pitchFamily="34" charset="0"/>
              </a:rPr>
              <a:t>: type of media that participants engaged with the most. </a:t>
            </a:r>
          </a:p>
          <a:p>
            <a:endParaRPr lang="en-GB" dirty="0"/>
          </a:p>
        </p:txBody>
      </p:sp>
      <p:sp>
        <p:nvSpPr>
          <p:cNvPr id="9" name="TextBox 8"/>
          <p:cNvSpPr txBox="1"/>
          <p:nvPr/>
        </p:nvSpPr>
        <p:spPr>
          <a:xfrm>
            <a:off x="879878" y="3827189"/>
            <a:ext cx="5604173" cy="2831544"/>
          </a:xfrm>
          <a:prstGeom prst="rect">
            <a:avLst/>
          </a:prstGeom>
          <a:noFill/>
        </p:spPr>
        <p:txBody>
          <a:bodyPr wrap="square" rtlCol="0">
            <a:spAutoFit/>
          </a:bodyPr>
          <a:lstStyle/>
          <a:p>
            <a:pPr lvl="0" algn="ctr"/>
            <a:r>
              <a:rPr lang="en-US" sz="1600" dirty="0">
                <a:latin typeface="Eras Medium ITC" panose="020B0602030504020804" pitchFamily="34" charset="0"/>
              </a:rPr>
              <a:t>An online questionnaire covering media type/ usage, diet quality, sleep quality, and self-esteem. The finalized questionnaire was made up of elements from previous questionnaires which were adapted to suit the research. These were:</a:t>
            </a:r>
          </a:p>
          <a:p>
            <a:pPr marL="285750" lvl="0" indent="-285750" algn="ctr">
              <a:buFont typeface="Wingdings" panose="05000000000000000000" pitchFamily="2" charset="2"/>
              <a:buChar char="v"/>
            </a:pPr>
            <a:r>
              <a:rPr lang="en-US" sz="1600" dirty="0">
                <a:latin typeface="Eras Medium ITC" panose="020B0602030504020804" pitchFamily="34" charset="0"/>
              </a:rPr>
              <a:t>The children go online questionnaire (2004)</a:t>
            </a:r>
          </a:p>
          <a:p>
            <a:pPr marL="285750" lvl="0" indent="-285750" algn="ctr">
              <a:buFont typeface="Wingdings" panose="05000000000000000000" pitchFamily="2" charset="2"/>
              <a:buChar char="v"/>
            </a:pPr>
            <a:r>
              <a:rPr lang="en-US" sz="1600" dirty="0">
                <a:latin typeface="Eras Medium ITC" panose="020B0602030504020804" pitchFamily="34" charset="0"/>
              </a:rPr>
              <a:t>The Pittsburgh sleep quality index (1989)</a:t>
            </a:r>
          </a:p>
          <a:p>
            <a:pPr marL="285750" lvl="0" indent="-285750" algn="ctr">
              <a:buFont typeface="Wingdings" panose="05000000000000000000" pitchFamily="2" charset="2"/>
              <a:buChar char="v"/>
            </a:pPr>
            <a:r>
              <a:rPr lang="en-US" sz="1600" dirty="0">
                <a:latin typeface="Eras Medium ITC" panose="020B0602030504020804" pitchFamily="34" charset="0"/>
              </a:rPr>
              <a:t>‘How health is your diet questionnaire’ by the British Heart   Foundation (2012)                         </a:t>
            </a:r>
          </a:p>
          <a:p>
            <a:pPr marL="285750" lvl="0" indent="-285750" algn="ctr">
              <a:buFont typeface="Wingdings" panose="05000000000000000000" pitchFamily="2" charset="2"/>
              <a:buChar char="v"/>
            </a:pPr>
            <a:r>
              <a:rPr lang="en-US" sz="1600" dirty="0">
                <a:latin typeface="Eras Medium ITC" panose="020B0602030504020804" pitchFamily="34" charset="0"/>
              </a:rPr>
              <a:t>The Rosenburg self-esteem scale (1965)</a:t>
            </a:r>
          </a:p>
          <a:p>
            <a:endParaRPr lang="en-GB" dirty="0"/>
          </a:p>
        </p:txBody>
      </p:sp>
      <p:sp>
        <p:nvSpPr>
          <p:cNvPr id="10" name="TextBox 9"/>
          <p:cNvSpPr txBox="1"/>
          <p:nvPr/>
        </p:nvSpPr>
        <p:spPr>
          <a:xfrm>
            <a:off x="7301371" y="2284690"/>
            <a:ext cx="4702039" cy="2862322"/>
          </a:xfrm>
          <a:prstGeom prst="rect">
            <a:avLst/>
          </a:prstGeom>
          <a:noFill/>
        </p:spPr>
        <p:txBody>
          <a:bodyPr wrap="square" rtlCol="0">
            <a:spAutoFit/>
          </a:bodyPr>
          <a:lstStyle/>
          <a:p>
            <a:pPr lvl="0" algn="ctr"/>
            <a:r>
              <a:rPr lang="en-GB" dirty="0">
                <a:latin typeface="Eras Medium ITC" panose="020B0602030504020804" pitchFamily="34" charset="0"/>
              </a:rPr>
              <a:t>The target population were male and females over the age of 18. All participants were living in the UK and of an opportunity sample. 328 participants completed the questionnaire (94 male and 234 female). </a:t>
            </a:r>
          </a:p>
          <a:p>
            <a:pPr lvl="0"/>
            <a:r>
              <a:rPr lang="en-GB" dirty="0">
                <a:latin typeface="Eras Medium ITC" panose="020B0602030504020804" pitchFamily="34" charset="0"/>
              </a:rPr>
              <a:t>     -153 of the participants were in the 18-25       	age category</a:t>
            </a:r>
          </a:p>
          <a:p>
            <a:pPr lvl="0"/>
            <a:r>
              <a:rPr lang="en-GB" dirty="0">
                <a:latin typeface="Eras Medium ITC" panose="020B0602030504020804" pitchFamily="34" charset="0"/>
              </a:rPr>
              <a:t>     -101 in the 26-40</a:t>
            </a:r>
          </a:p>
          <a:p>
            <a:pPr lvl="0"/>
            <a:r>
              <a:rPr lang="en-GB" dirty="0">
                <a:latin typeface="Eras Medium ITC" panose="020B0602030504020804" pitchFamily="34" charset="0"/>
              </a:rPr>
              <a:t>     -74 in the 41 and above. </a:t>
            </a:r>
            <a:endParaRPr lang="en-US" dirty="0">
              <a:latin typeface="Eras Medium ITC" panose="020B0602030504020804" pitchFamily="34" charset="0"/>
            </a:endParaRPr>
          </a:p>
          <a:p>
            <a:endParaRPr lang="en-GB" dirty="0"/>
          </a:p>
        </p:txBody>
      </p:sp>
      <p:pic>
        <p:nvPicPr>
          <p:cNvPr id="19" name="Picture 18"/>
          <p:cNvPicPr>
            <a:picLocks noChangeAspect="1"/>
          </p:cNvPicPr>
          <p:nvPr/>
        </p:nvPicPr>
        <p:blipFill rotWithShape="1">
          <a:blip r:embed="rId6"/>
          <a:srcRect l="6711" t="69150" r="34202"/>
          <a:stretch/>
        </p:blipFill>
        <p:spPr>
          <a:xfrm>
            <a:off x="7755758" y="5669207"/>
            <a:ext cx="2084189" cy="1088166"/>
          </a:xfrm>
          <a:prstGeom prst="rect">
            <a:avLst/>
          </a:prstGeom>
        </p:spPr>
      </p:pic>
      <p:pic>
        <p:nvPicPr>
          <p:cNvPr id="20" name="Picture 19"/>
          <p:cNvPicPr>
            <a:picLocks noChangeAspect="1"/>
          </p:cNvPicPr>
          <p:nvPr/>
        </p:nvPicPr>
        <p:blipFill rotWithShape="1">
          <a:blip r:embed="rId6"/>
          <a:srcRect l="9958" t="35461" r="55602" b="33357"/>
          <a:stretch/>
        </p:blipFill>
        <p:spPr>
          <a:xfrm>
            <a:off x="9848457" y="5638083"/>
            <a:ext cx="1049062" cy="949826"/>
          </a:xfrm>
          <a:prstGeom prst="rect">
            <a:avLst/>
          </a:prstGeom>
        </p:spPr>
      </p:pic>
      <p:pic>
        <p:nvPicPr>
          <p:cNvPr id="21" name="Picture 20"/>
          <p:cNvPicPr>
            <a:picLocks noChangeAspect="1"/>
          </p:cNvPicPr>
          <p:nvPr/>
        </p:nvPicPr>
        <p:blipFill rotWithShape="1">
          <a:blip r:embed="rId6"/>
          <a:srcRect l="3994" t="4561" r="66723" b="67092"/>
          <a:stretch/>
        </p:blipFill>
        <p:spPr>
          <a:xfrm>
            <a:off x="10964587" y="5638083"/>
            <a:ext cx="1008338" cy="976071"/>
          </a:xfrm>
          <a:prstGeom prst="rect">
            <a:avLst/>
          </a:prstGeom>
        </p:spPr>
      </p:pic>
      <p:pic>
        <p:nvPicPr>
          <p:cNvPr id="22" name="Picture 21"/>
          <p:cNvPicPr>
            <a:picLocks noChangeAspect="1"/>
          </p:cNvPicPr>
          <p:nvPr/>
        </p:nvPicPr>
        <p:blipFill rotWithShape="1">
          <a:blip r:embed="rId6"/>
          <a:srcRect l="79760" t="68227" r="6497" b="3288"/>
          <a:stretch/>
        </p:blipFill>
        <p:spPr>
          <a:xfrm>
            <a:off x="7269845" y="5669207"/>
            <a:ext cx="477403" cy="989526"/>
          </a:xfrm>
          <a:prstGeom prst="rect">
            <a:avLst/>
          </a:prstGeom>
        </p:spPr>
      </p:pic>
      <p:pic>
        <p:nvPicPr>
          <p:cNvPr id="25" name="Picture 24"/>
          <p:cNvPicPr>
            <a:picLocks noChangeAspect="1"/>
          </p:cNvPicPr>
          <p:nvPr/>
        </p:nvPicPr>
        <p:blipFill rotWithShape="1">
          <a:blip r:embed="rId7">
            <a:extLst>
              <a:ext uri="{28A0092B-C50C-407E-A947-70E740481C1C}">
                <a14:useLocalDpi xmlns:a14="http://schemas.microsoft.com/office/drawing/2010/main" val="0"/>
              </a:ext>
            </a:extLst>
          </a:blip>
          <a:srcRect l="6026" r="5694"/>
          <a:stretch/>
        </p:blipFill>
        <p:spPr>
          <a:xfrm rot="20493384">
            <a:off x="-55491" y="2977477"/>
            <a:ext cx="939371" cy="1397412"/>
          </a:xfrm>
          <a:prstGeom prst="rect">
            <a:avLst/>
          </a:prstGeom>
        </p:spPr>
      </p:pic>
    </p:spTree>
    <p:extLst>
      <p:ext uri="{BB962C8B-B14F-4D97-AF65-F5344CB8AC3E}">
        <p14:creationId xmlns:p14="http://schemas.microsoft.com/office/powerpoint/2010/main" val="15342454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862" y="232099"/>
            <a:ext cx="1885950" cy="796925"/>
          </a:xfrm>
        </p:spPr>
        <p:txBody>
          <a:bodyPr/>
          <a:lstStyle/>
          <a:p>
            <a:r>
              <a:rPr lang="en-GB" dirty="0">
                <a:solidFill>
                  <a:srgbClr val="FF9966"/>
                </a:solidFill>
              </a:rPr>
              <a:t>Results</a:t>
            </a:r>
          </a:p>
        </p:txBody>
      </p:sp>
      <p:sp>
        <p:nvSpPr>
          <p:cNvPr id="4" name="TextBox 3"/>
          <p:cNvSpPr txBox="1"/>
          <p:nvPr/>
        </p:nvSpPr>
        <p:spPr>
          <a:xfrm>
            <a:off x="148433" y="1120312"/>
            <a:ext cx="2524519" cy="2031325"/>
          </a:xfrm>
          <a:prstGeom prst="rect">
            <a:avLst/>
          </a:prstGeom>
          <a:noFill/>
        </p:spPr>
        <p:txBody>
          <a:bodyPr wrap="square" rtlCol="0">
            <a:spAutoFit/>
          </a:bodyPr>
          <a:lstStyle/>
          <a:p>
            <a:r>
              <a:rPr lang="en-GB" sz="1400" dirty="0"/>
              <a:t>There were no differences between the three types of media on sleep quality, diet quality and self-esteem. </a:t>
            </a:r>
          </a:p>
          <a:p>
            <a:endParaRPr lang="en-GB" sz="1400" dirty="0"/>
          </a:p>
          <a:p>
            <a:r>
              <a:rPr lang="en-GB" sz="1400" dirty="0"/>
              <a:t>… Sleep quality, diet quality and self-esteem is impacted by the amount of time spent engaging in the media.</a:t>
            </a:r>
          </a:p>
        </p:txBody>
      </p:sp>
      <p:sp>
        <p:nvSpPr>
          <p:cNvPr id="5" name="TextBox 4"/>
          <p:cNvSpPr txBox="1"/>
          <p:nvPr/>
        </p:nvSpPr>
        <p:spPr>
          <a:xfrm>
            <a:off x="4371973" y="292716"/>
            <a:ext cx="7605713" cy="1200329"/>
          </a:xfrm>
          <a:prstGeom prst="rect">
            <a:avLst/>
          </a:prstGeom>
          <a:solidFill>
            <a:srgbClr val="F8D4F3"/>
          </a:solidFill>
          <a:ln>
            <a:solidFill>
              <a:schemeClr val="bg1"/>
            </a:solidFill>
          </a:ln>
        </p:spPr>
        <p:txBody>
          <a:bodyPr wrap="square" rtlCol="0">
            <a:spAutoFit/>
          </a:bodyPr>
          <a:lstStyle/>
          <a:p>
            <a:r>
              <a:rPr lang="en-GB" dirty="0"/>
              <a:t>H1-Those in the high media usage groups had lower sleep quality scores therefore supporting previous research such as Garmy et al (2012) &amp; Nuutinen et al (2013) that found an association between high TV viewing time and poor sleep.</a:t>
            </a:r>
            <a:endParaRPr lang="en-US" dirty="0"/>
          </a:p>
        </p:txBody>
      </p:sp>
      <p:sp>
        <p:nvSpPr>
          <p:cNvPr id="7" name="TextBox 6"/>
          <p:cNvSpPr txBox="1"/>
          <p:nvPr/>
        </p:nvSpPr>
        <p:spPr>
          <a:xfrm>
            <a:off x="4371973" y="1735733"/>
            <a:ext cx="7596188" cy="646331"/>
          </a:xfrm>
          <a:prstGeom prst="rect">
            <a:avLst/>
          </a:prstGeom>
          <a:solidFill>
            <a:srgbClr val="D6C1FF"/>
          </a:solidFill>
        </p:spPr>
        <p:txBody>
          <a:bodyPr wrap="square" rtlCol="0">
            <a:spAutoFit/>
          </a:bodyPr>
          <a:lstStyle/>
          <a:p>
            <a:r>
              <a:rPr lang="en-GB" dirty="0"/>
              <a:t>H2-The second hypothesis was not supported as there was no significant differences found between the types of media on sleep quality.</a:t>
            </a:r>
            <a:endParaRPr lang="en-US" dirty="0"/>
          </a:p>
        </p:txBody>
      </p:sp>
      <p:sp>
        <p:nvSpPr>
          <p:cNvPr id="8" name="Rectangle 7"/>
          <p:cNvSpPr/>
          <p:nvPr/>
        </p:nvSpPr>
        <p:spPr>
          <a:xfrm>
            <a:off x="4371973" y="2634644"/>
            <a:ext cx="7596187" cy="923330"/>
          </a:xfrm>
          <a:prstGeom prst="rect">
            <a:avLst/>
          </a:prstGeom>
          <a:solidFill>
            <a:srgbClr val="C1E0FF"/>
          </a:solidFill>
        </p:spPr>
        <p:txBody>
          <a:bodyPr wrap="square">
            <a:spAutoFit/>
          </a:bodyPr>
          <a:lstStyle/>
          <a:p>
            <a:pPr lvl="0"/>
            <a:r>
              <a:rPr lang="en-GB" dirty="0"/>
              <a:t>H3-High media users had significantly lower diet quality therefore supporting previous research such as Kaur et al (2003) &amp; Epstein et al (2008) that the more time watching TV, the higher the calorie intake.</a:t>
            </a:r>
            <a:endParaRPr lang="en-US" dirty="0"/>
          </a:p>
        </p:txBody>
      </p:sp>
      <p:sp>
        <p:nvSpPr>
          <p:cNvPr id="9" name="Rectangle 8"/>
          <p:cNvSpPr/>
          <p:nvPr/>
        </p:nvSpPr>
        <p:spPr>
          <a:xfrm>
            <a:off x="4371973" y="3830251"/>
            <a:ext cx="7596189" cy="646331"/>
          </a:xfrm>
          <a:prstGeom prst="rect">
            <a:avLst/>
          </a:prstGeom>
          <a:solidFill>
            <a:srgbClr val="C1FFC1"/>
          </a:solidFill>
        </p:spPr>
        <p:txBody>
          <a:bodyPr wrap="square">
            <a:spAutoFit/>
          </a:bodyPr>
          <a:lstStyle/>
          <a:p>
            <a:pPr lvl="0"/>
            <a:r>
              <a:rPr lang="en-GB" dirty="0"/>
              <a:t>H4- The fourth hypothesis wasn’t supported as certain media didn’t impact diet quality.</a:t>
            </a:r>
            <a:endParaRPr lang="en-US" dirty="0"/>
          </a:p>
        </p:txBody>
      </p:sp>
      <p:sp>
        <p:nvSpPr>
          <p:cNvPr id="10" name="Rectangle 9"/>
          <p:cNvSpPr/>
          <p:nvPr/>
        </p:nvSpPr>
        <p:spPr>
          <a:xfrm>
            <a:off x="4371971" y="4775864"/>
            <a:ext cx="7605715" cy="923330"/>
          </a:xfrm>
          <a:prstGeom prst="rect">
            <a:avLst/>
          </a:prstGeom>
          <a:solidFill>
            <a:srgbClr val="FFB7B7"/>
          </a:solidFill>
        </p:spPr>
        <p:txBody>
          <a:bodyPr wrap="square">
            <a:spAutoFit/>
          </a:bodyPr>
          <a:lstStyle/>
          <a:p>
            <a:pPr lvl="0"/>
            <a:r>
              <a:rPr lang="en-GB" dirty="0"/>
              <a:t>H5- High media users had significantly different self-esteem scores therefore supporting previous research such as Pettijohn et al (2012) and Kalpidou et al (2011) that excessive amounts of media decreases self-esteem</a:t>
            </a:r>
            <a:r>
              <a:rPr lang="en-GB" sz="1400" dirty="0"/>
              <a:t>.</a:t>
            </a:r>
            <a:endParaRPr lang="en-US" sz="1400" dirty="0"/>
          </a:p>
        </p:txBody>
      </p:sp>
      <p:sp>
        <p:nvSpPr>
          <p:cNvPr id="11" name="Rectangle 10"/>
          <p:cNvSpPr/>
          <p:nvPr/>
        </p:nvSpPr>
        <p:spPr>
          <a:xfrm>
            <a:off x="4371969" y="5951774"/>
            <a:ext cx="7596191" cy="646331"/>
          </a:xfrm>
          <a:prstGeom prst="rect">
            <a:avLst/>
          </a:prstGeom>
          <a:solidFill>
            <a:srgbClr val="FFFFAF"/>
          </a:solidFill>
        </p:spPr>
        <p:txBody>
          <a:bodyPr wrap="square">
            <a:spAutoFit/>
          </a:bodyPr>
          <a:lstStyle/>
          <a:p>
            <a:pPr lvl="0"/>
            <a:r>
              <a:rPr lang="en-GB" dirty="0"/>
              <a:t>H6-The sixth hypothesis wasn’t supported as there was no significant difference found between the types of media on self-esteem.</a:t>
            </a:r>
            <a:endParaRPr lang="en-US" dirty="0"/>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3664" y="430369"/>
            <a:ext cx="1295394" cy="1286758"/>
          </a:xfrm>
          <a:prstGeom prst="rect">
            <a:avLst/>
          </a:prstGeom>
        </p:spPr>
      </p:pic>
      <p:pic>
        <p:nvPicPr>
          <p:cNvPr id="15" name="Picture 14"/>
          <p:cNvPicPr>
            <a:picLocks noChangeAspect="1"/>
          </p:cNvPicPr>
          <p:nvPr/>
        </p:nvPicPr>
        <p:blipFill rotWithShape="1">
          <a:blip r:embed="rId3"/>
          <a:srcRect l="38111" t="7851"/>
          <a:stretch/>
        </p:blipFill>
        <p:spPr>
          <a:xfrm>
            <a:off x="554375" y="3660582"/>
            <a:ext cx="1267571" cy="126870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Picture 15"/>
          <p:cNvPicPr>
            <a:picLocks noChangeAspect="1"/>
          </p:cNvPicPr>
          <p:nvPr/>
        </p:nvPicPr>
        <p:blipFill>
          <a:blip r:embed="rId4"/>
          <a:stretch>
            <a:fillRect/>
          </a:stretch>
        </p:blipFill>
        <p:spPr>
          <a:xfrm>
            <a:off x="261186" y="5438236"/>
            <a:ext cx="1853950" cy="12329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p:cNvPicPr>
            <a:picLocks noChangeAspect="1"/>
          </p:cNvPicPr>
          <p:nvPr/>
        </p:nvPicPr>
        <p:blipFill>
          <a:blip r:embed="rId5"/>
          <a:stretch>
            <a:fillRect/>
          </a:stretch>
        </p:blipFill>
        <p:spPr>
          <a:xfrm>
            <a:off x="2216697" y="3410873"/>
            <a:ext cx="1914273" cy="12765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p:cNvPicPr>
            <a:picLocks noChangeAspect="1"/>
          </p:cNvPicPr>
          <p:nvPr/>
        </p:nvPicPr>
        <p:blipFill>
          <a:blip r:embed="rId6"/>
          <a:stretch>
            <a:fillRect/>
          </a:stretch>
        </p:blipFill>
        <p:spPr>
          <a:xfrm>
            <a:off x="2454576" y="5237529"/>
            <a:ext cx="1643062" cy="10933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9" name="Picture 18"/>
          <p:cNvPicPr>
            <a:picLocks noChangeAspect="1"/>
          </p:cNvPicPr>
          <p:nvPr/>
        </p:nvPicPr>
        <p:blipFill>
          <a:blip r:embed="rId7"/>
          <a:stretch>
            <a:fillRect/>
          </a:stretch>
        </p:blipFill>
        <p:spPr>
          <a:xfrm>
            <a:off x="2786399" y="2094093"/>
            <a:ext cx="1329924" cy="93981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639869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40218" y="400282"/>
            <a:ext cx="2515432" cy="646331"/>
          </a:xfrm>
          <a:prstGeom prst="rect">
            <a:avLst/>
          </a:prstGeom>
        </p:spPr>
        <p:txBody>
          <a:bodyPr wrap="none">
            <a:spAutoFit/>
          </a:bodyPr>
          <a:lstStyle/>
          <a:p>
            <a:r>
              <a:rPr lang="en-US" sz="3600" b="1" u="sng" dirty="0">
                <a:solidFill>
                  <a:prstClr val="black"/>
                </a:solidFill>
                <a:latin typeface="Bradley Hand ITC" panose="03070402050302030203" pitchFamily="66" charset="0"/>
                <a:ea typeface="+mj-ea"/>
                <a:cs typeface="+mj-cs"/>
              </a:rPr>
              <a:t>Limitations</a:t>
            </a:r>
            <a:endParaRPr lang="en-GB" sz="1400" b="1" u="sng" dirty="0">
              <a:latin typeface="Bradley Hand ITC" panose="03070402050302030203" pitchFamily="66" charset="0"/>
            </a:endParaRPr>
          </a:p>
        </p:txBody>
      </p:sp>
      <p:sp>
        <p:nvSpPr>
          <p:cNvPr id="12" name="TextBox 11">
            <a:extLst>
              <a:ext uri="{FF2B5EF4-FFF2-40B4-BE49-F238E27FC236}">
                <a16:creationId xmlns:a16="http://schemas.microsoft.com/office/drawing/2014/main" id="{BB1FF2BF-1C33-494E-93ED-043B6FD30C10}"/>
              </a:ext>
            </a:extLst>
          </p:cNvPr>
          <p:cNvSpPr txBox="1"/>
          <p:nvPr/>
        </p:nvSpPr>
        <p:spPr>
          <a:xfrm>
            <a:off x="259883" y="1279001"/>
            <a:ext cx="11617692" cy="5324535"/>
          </a:xfrm>
          <a:prstGeom prst="rect">
            <a:avLst/>
          </a:prstGeom>
          <a:solidFill>
            <a:srgbClr val="FFB7B7"/>
          </a:solidFill>
        </p:spPr>
        <p:txBody>
          <a:bodyPr wrap="square" rtlCol="0">
            <a:spAutoFit/>
          </a:bodyPr>
          <a:lstStyle/>
          <a:p>
            <a:pPr marL="285750" indent="-285750">
              <a:buFont typeface="Wingdings" panose="05000000000000000000" pitchFamily="2" charset="2"/>
              <a:buChar char="v"/>
            </a:pPr>
            <a:endParaRPr lang="en-US" sz="1700" dirty="0"/>
          </a:p>
          <a:p>
            <a:pPr marL="285750" indent="-285750">
              <a:buFont typeface="Wingdings" panose="05000000000000000000" pitchFamily="2" charset="2"/>
              <a:buChar char="v"/>
            </a:pPr>
            <a:r>
              <a:rPr lang="en-US" sz="1700" dirty="0"/>
              <a:t>There was not much previous research, especially on the impact of YouTube.</a:t>
            </a:r>
          </a:p>
          <a:p>
            <a:endParaRPr lang="en-US" sz="1700" dirty="0"/>
          </a:p>
          <a:p>
            <a:pPr marL="285750" indent="-285750">
              <a:buFont typeface="Wingdings" panose="05000000000000000000" pitchFamily="2" charset="2"/>
              <a:buChar char="v"/>
            </a:pPr>
            <a:r>
              <a:rPr lang="en-US" sz="1700" dirty="0"/>
              <a:t>An online questionnaire was used though there was a chance that participants may not have given honest answers.</a:t>
            </a:r>
          </a:p>
          <a:p>
            <a:pPr marL="285750" indent="-285750">
              <a:buFont typeface="Wingdings" panose="05000000000000000000" pitchFamily="2" charset="2"/>
              <a:buChar char="v"/>
            </a:pPr>
            <a:endParaRPr lang="en-US" sz="1700" dirty="0"/>
          </a:p>
          <a:p>
            <a:pPr marL="285750" indent="-285750">
              <a:buFont typeface="Wingdings" panose="05000000000000000000" pitchFamily="2" charset="2"/>
              <a:buChar char="v"/>
            </a:pPr>
            <a:r>
              <a:rPr lang="en-US" sz="1700" dirty="0"/>
              <a:t>Unequal amount of participants in each sub-group, the majority used social media the most out of the 3. This may be due to the questionnaire only being posted on social media. There's a possibility that Tv &amp; YouTube users may not use social media.</a:t>
            </a:r>
          </a:p>
          <a:p>
            <a:endParaRPr lang="en-US" sz="1700" dirty="0"/>
          </a:p>
          <a:p>
            <a:pPr marL="285750" indent="-285750">
              <a:buFont typeface="Wingdings" panose="05000000000000000000" pitchFamily="2" charset="2"/>
              <a:buChar char="v"/>
            </a:pPr>
            <a:r>
              <a:rPr lang="en-US" sz="1700" dirty="0"/>
              <a:t>The original questionnaire needed adapting. But after the reliability analysis, only one was deemed reliable. This could be the reason why there were some insignificant findings.</a:t>
            </a:r>
          </a:p>
          <a:p>
            <a:endParaRPr lang="en-US" sz="1700" dirty="0"/>
          </a:p>
          <a:p>
            <a:pPr marL="285750" indent="-285750">
              <a:buFont typeface="Wingdings" panose="05000000000000000000" pitchFamily="2" charset="2"/>
              <a:buChar char="v"/>
            </a:pPr>
            <a:r>
              <a:rPr lang="en-US" sz="1700" dirty="0"/>
              <a:t>The research hadn’t considered media multi-tasking, media saturation, or binge watching and how this might have affected the results</a:t>
            </a:r>
            <a:r>
              <a:rPr lang="en-US" sz="1700" dirty="0" smtClean="0"/>
              <a:t>.</a:t>
            </a:r>
          </a:p>
          <a:p>
            <a:endParaRPr lang="en-US" sz="1700" dirty="0" smtClean="0"/>
          </a:p>
          <a:p>
            <a:pPr marL="285750" indent="-285750">
              <a:buFont typeface="Wingdings" panose="05000000000000000000" pitchFamily="2" charset="2"/>
              <a:buChar char="v"/>
            </a:pPr>
            <a:r>
              <a:rPr lang="en-GB" sz="1700" dirty="0"/>
              <a:t>The possible reason for there being no differences between the media types is likely due to ‘media saturation’ and the development of smartphones and tablets which allow us to do more at once than ever before. (Rideout, </a:t>
            </a:r>
            <a:r>
              <a:rPr lang="en-GB" sz="1700" dirty="0" err="1"/>
              <a:t>Foehr</a:t>
            </a:r>
            <a:r>
              <a:rPr lang="en-GB" sz="1700" dirty="0"/>
              <a:t> &amp; Roberts, 2010).</a:t>
            </a:r>
          </a:p>
          <a:p>
            <a:endParaRPr lang="en-US" sz="1700" dirty="0"/>
          </a:p>
          <a:p>
            <a:pPr marL="285750" indent="-285750">
              <a:buFont typeface="Wingdings" panose="05000000000000000000" pitchFamily="2" charset="2"/>
              <a:buChar char="v"/>
            </a:pPr>
            <a:r>
              <a:rPr lang="en-GB" sz="1700" dirty="0"/>
              <a:t>Couldn’t analyse sleep, diet or self-esteem on those in the high usage group for YouTube as there were not enough participants. </a:t>
            </a:r>
            <a:endParaRPr lang="en-US" sz="1700" dirty="0"/>
          </a:p>
        </p:txBody>
      </p:sp>
      <p:pic>
        <p:nvPicPr>
          <p:cNvPr id="2" name="Picture 1"/>
          <p:cNvPicPr>
            <a:picLocks noChangeAspect="1"/>
          </p:cNvPicPr>
          <p:nvPr/>
        </p:nvPicPr>
        <p:blipFill rotWithShape="1">
          <a:blip r:embed="rId2"/>
          <a:srcRect t="54118"/>
          <a:stretch/>
        </p:blipFill>
        <p:spPr>
          <a:xfrm rot="10800000" flipV="1">
            <a:off x="139565" y="221597"/>
            <a:ext cx="2054994" cy="802624"/>
          </a:xfrm>
          <a:prstGeom prst="rect">
            <a:avLst/>
          </a:prstGeom>
        </p:spPr>
      </p:pic>
      <p:pic>
        <p:nvPicPr>
          <p:cNvPr id="3" name="Picture 2"/>
          <p:cNvPicPr>
            <a:picLocks noChangeAspect="1"/>
          </p:cNvPicPr>
          <p:nvPr/>
        </p:nvPicPr>
        <p:blipFill rotWithShape="1">
          <a:blip r:embed="rId2"/>
          <a:srcRect b="50185"/>
          <a:stretch/>
        </p:blipFill>
        <p:spPr>
          <a:xfrm>
            <a:off x="10177841" y="300606"/>
            <a:ext cx="2006867" cy="851005"/>
          </a:xfrm>
          <a:prstGeom prst="rect">
            <a:avLst/>
          </a:prstGeom>
        </p:spPr>
      </p:pic>
      <p:pic>
        <p:nvPicPr>
          <p:cNvPr id="5" name="Picture 4"/>
          <p:cNvPicPr>
            <a:picLocks noChangeAspect="1"/>
          </p:cNvPicPr>
          <p:nvPr/>
        </p:nvPicPr>
        <p:blipFill rotWithShape="1">
          <a:blip r:embed="rId3"/>
          <a:srcRect l="53069" t="55776" r="5163" b="28357"/>
          <a:stretch/>
        </p:blipFill>
        <p:spPr>
          <a:xfrm>
            <a:off x="2194559" y="465017"/>
            <a:ext cx="1505823" cy="461463"/>
          </a:xfrm>
          <a:prstGeom prst="rect">
            <a:avLst/>
          </a:prstGeom>
        </p:spPr>
      </p:pic>
      <p:pic>
        <p:nvPicPr>
          <p:cNvPr id="6" name="Picture 5"/>
          <p:cNvPicPr>
            <a:picLocks noChangeAspect="1"/>
          </p:cNvPicPr>
          <p:nvPr/>
        </p:nvPicPr>
        <p:blipFill>
          <a:blip r:embed="rId4"/>
          <a:stretch>
            <a:fillRect/>
          </a:stretch>
        </p:blipFill>
        <p:spPr>
          <a:xfrm>
            <a:off x="7384355" y="201734"/>
            <a:ext cx="964532" cy="964532"/>
          </a:xfrm>
          <a:prstGeom prst="rect">
            <a:avLst/>
          </a:prstGeom>
        </p:spPr>
      </p:pic>
      <p:pic>
        <p:nvPicPr>
          <p:cNvPr id="7" name="Picture 6"/>
          <p:cNvPicPr>
            <a:picLocks noChangeAspect="1"/>
          </p:cNvPicPr>
          <p:nvPr/>
        </p:nvPicPr>
        <p:blipFill>
          <a:blip r:embed="rId5"/>
          <a:stretch>
            <a:fillRect/>
          </a:stretch>
        </p:blipFill>
        <p:spPr>
          <a:xfrm>
            <a:off x="3870278" y="221597"/>
            <a:ext cx="529871" cy="749127"/>
          </a:xfrm>
          <a:prstGeom prst="rect">
            <a:avLst/>
          </a:prstGeom>
        </p:spPr>
      </p:pic>
      <p:pic>
        <p:nvPicPr>
          <p:cNvPr id="8" name="Picture 7"/>
          <p:cNvPicPr>
            <a:picLocks noChangeAspect="1"/>
          </p:cNvPicPr>
          <p:nvPr/>
        </p:nvPicPr>
        <p:blipFill rotWithShape="1">
          <a:blip r:embed="rId6"/>
          <a:srcRect l="35236" r="35738"/>
          <a:stretch/>
        </p:blipFill>
        <p:spPr>
          <a:xfrm>
            <a:off x="8501673" y="250180"/>
            <a:ext cx="364064" cy="720544"/>
          </a:xfrm>
          <a:prstGeom prst="rect">
            <a:avLst/>
          </a:prstGeom>
        </p:spPr>
      </p:pic>
      <p:pic>
        <p:nvPicPr>
          <p:cNvPr id="9" name="Picture 8"/>
          <p:cNvPicPr>
            <a:picLocks noChangeAspect="1"/>
          </p:cNvPicPr>
          <p:nvPr/>
        </p:nvPicPr>
        <p:blipFill>
          <a:blip r:embed="rId7"/>
          <a:stretch>
            <a:fillRect/>
          </a:stretch>
        </p:blipFill>
        <p:spPr>
          <a:xfrm>
            <a:off x="9137670" y="358607"/>
            <a:ext cx="775947" cy="688006"/>
          </a:xfrm>
          <a:prstGeom prst="rect">
            <a:avLst/>
          </a:prstGeom>
        </p:spPr>
      </p:pic>
    </p:spTree>
    <p:extLst>
      <p:ext uri="{BB962C8B-B14F-4D97-AF65-F5344CB8AC3E}">
        <p14:creationId xmlns:p14="http://schemas.microsoft.com/office/powerpoint/2010/main" val="1125842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7E7954C-0A59-40F0-A2F0-65A97DFE764A}"/>
              </a:ext>
            </a:extLst>
          </p:cNvPr>
          <p:cNvSpPr>
            <a:spLocks noGrp="1"/>
          </p:cNvSpPr>
          <p:nvPr>
            <p:ph type="title"/>
          </p:nvPr>
        </p:nvSpPr>
        <p:spPr>
          <a:xfrm>
            <a:off x="363189" y="252901"/>
            <a:ext cx="4964183" cy="955773"/>
          </a:xfrm>
        </p:spPr>
        <p:txBody>
          <a:bodyPr>
            <a:normAutofit/>
          </a:bodyPr>
          <a:lstStyle/>
          <a:p>
            <a:r>
              <a:rPr lang="en-US" sz="2800" b="1" u="sng" dirty="0">
                <a:latin typeface="Bradley Hand ITC" panose="03070402050302030203" pitchFamily="66" charset="0"/>
              </a:rPr>
              <a:t>Implications &amp; Future research</a:t>
            </a:r>
          </a:p>
        </p:txBody>
      </p:sp>
      <p:sp>
        <p:nvSpPr>
          <p:cNvPr id="6" name="Rectangle 5">
            <a:extLst>
              <a:ext uri="{FF2B5EF4-FFF2-40B4-BE49-F238E27FC236}">
                <a16:creationId xmlns:a16="http://schemas.microsoft.com/office/drawing/2014/main" id="{391D0C11-7A4E-4968-9FA1-BD1F66861B60}"/>
              </a:ext>
            </a:extLst>
          </p:cNvPr>
          <p:cNvSpPr/>
          <p:nvPr/>
        </p:nvSpPr>
        <p:spPr>
          <a:xfrm>
            <a:off x="7149549" y="5353154"/>
            <a:ext cx="4377152" cy="923330"/>
          </a:xfrm>
          <a:prstGeom prst="rect">
            <a:avLst/>
          </a:prstGeom>
          <a:solidFill>
            <a:srgbClr val="C5FFF4"/>
          </a:solidFill>
        </p:spPr>
        <p:txBody>
          <a:bodyPr wrap="square">
            <a:spAutoFit/>
          </a:bodyPr>
          <a:lstStyle/>
          <a:p>
            <a:pPr marR="0" lvl="0">
              <a:spcBef>
                <a:spcPts val="0"/>
              </a:spcBef>
              <a:spcAft>
                <a:spcPts val="0"/>
              </a:spcAft>
            </a:pP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More research is needed on YouTube, especially when its popularity keeps growing</a:t>
            </a:r>
            <a:r>
              <a:rPr lang="en-GB"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a:t>
            </a:r>
            <a:endParaRPr lang="en-US"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3BDA7B73-6198-4C1C-9252-4C8647866030}"/>
              </a:ext>
            </a:extLst>
          </p:cNvPr>
          <p:cNvSpPr txBox="1"/>
          <p:nvPr/>
        </p:nvSpPr>
        <p:spPr>
          <a:xfrm>
            <a:off x="194846" y="1208674"/>
            <a:ext cx="5901153" cy="1477328"/>
          </a:xfrm>
          <a:prstGeom prst="rect">
            <a:avLst/>
          </a:prstGeom>
          <a:solidFill>
            <a:srgbClr val="C1FFC1"/>
          </a:solidFill>
        </p:spPr>
        <p:txBody>
          <a:bodyPr wrap="square" rtlCol="0">
            <a:spAutoFit/>
          </a:bodyPr>
          <a:lstStyle/>
          <a:p>
            <a:r>
              <a:rPr lang="en-US" dirty="0">
                <a:ea typeface="Calibri" panose="020F0502020204030204" pitchFamily="34" charset="0"/>
                <a:cs typeface="Times New Roman" panose="02020603050405020304" pitchFamily="18" charset="0"/>
              </a:rPr>
              <a:t>Previous research has concentrated on children and adolescents even though adults engage with some of the same media and in similar amounts. The findings of this research have highlighted a need for further research seeing as it could potentially impact sleep, diet and self-esteem. </a:t>
            </a:r>
          </a:p>
        </p:txBody>
      </p:sp>
      <p:sp>
        <p:nvSpPr>
          <p:cNvPr id="8" name="TextBox 7">
            <a:extLst>
              <a:ext uri="{FF2B5EF4-FFF2-40B4-BE49-F238E27FC236}">
                <a16:creationId xmlns:a16="http://schemas.microsoft.com/office/drawing/2014/main" id="{27CE64DC-D95D-4E7C-8D2C-9F6370246D26}"/>
              </a:ext>
            </a:extLst>
          </p:cNvPr>
          <p:cNvSpPr txBox="1"/>
          <p:nvPr/>
        </p:nvSpPr>
        <p:spPr>
          <a:xfrm>
            <a:off x="194847" y="3142415"/>
            <a:ext cx="5901152" cy="1754326"/>
          </a:xfrm>
          <a:prstGeom prst="rect">
            <a:avLst/>
          </a:prstGeom>
          <a:solidFill>
            <a:srgbClr val="F8D4F3"/>
          </a:solidFill>
        </p:spPr>
        <p:txBody>
          <a:bodyPr wrap="square" rtlCol="0">
            <a:spAutoFit/>
          </a:bodyPr>
          <a:lstStyle/>
          <a:p>
            <a:r>
              <a:rPr lang="en-GB" dirty="0">
                <a:solidFill>
                  <a:srgbClr val="000000"/>
                </a:solidFill>
                <a:ea typeface="Calibri" panose="020F0502020204030204" pitchFamily="34" charset="0"/>
                <a:cs typeface="Times New Roman" panose="02020603050405020304" pitchFamily="18" charset="0"/>
              </a:rPr>
              <a:t>Some insignificant differences could be due to media multi-tasking where several technologies are used at once. For example, someone could be watching the TV and using their smartphone for social media concurrently. Future research should consider this for a better view on how people engage with the media.</a:t>
            </a:r>
            <a:endParaRPr lang="en-US" dirty="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28CA9F27-5A72-4A50-B006-0CAFB0E70850}"/>
              </a:ext>
            </a:extLst>
          </p:cNvPr>
          <p:cNvSpPr txBox="1"/>
          <p:nvPr/>
        </p:nvSpPr>
        <p:spPr>
          <a:xfrm>
            <a:off x="194847" y="5353154"/>
            <a:ext cx="5901152" cy="1200329"/>
          </a:xfrm>
          <a:prstGeom prst="rect">
            <a:avLst/>
          </a:prstGeom>
          <a:solidFill>
            <a:srgbClr val="FFB7B7"/>
          </a:solidFill>
        </p:spPr>
        <p:txBody>
          <a:bodyPr wrap="square" rtlCol="0">
            <a:spAutoFit/>
          </a:bodyPr>
          <a:lstStyle/>
          <a:p>
            <a:r>
              <a:rPr lang="en-GB" dirty="0">
                <a:solidFill>
                  <a:srgbClr val="000000"/>
                </a:solidFill>
                <a:ea typeface="Calibri" panose="020F0502020204030204" pitchFamily="34" charset="0"/>
                <a:cs typeface="Times New Roman" panose="02020603050405020304" pitchFamily="18" charset="0"/>
              </a:rPr>
              <a:t>Rapid progression in technology changes many aspects of the media and the way people use it, therefore this research has highlighted that previous research findings can be seen as outdate because of the progress.</a:t>
            </a:r>
            <a:endParaRPr lang="en-US" dirty="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D7E367DF-1C23-468F-8A1E-7E4E335A15D5}"/>
              </a:ext>
            </a:extLst>
          </p:cNvPr>
          <p:cNvSpPr txBox="1"/>
          <p:nvPr/>
        </p:nvSpPr>
        <p:spPr>
          <a:xfrm>
            <a:off x="7149549" y="213677"/>
            <a:ext cx="4377152" cy="1477328"/>
          </a:xfrm>
          <a:prstGeom prst="rect">
            <a:avLst/>
          </a:prstGeom>
          <a:solidFill>
            <a:srgbClr val="FFFFC9"/>
          </a:solidFill>
        </p:spPr>
        <p:txBody>
          <a:bodyPr wrap="square" rtlCol="0">
            <a:spAutoFit/>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Future research should consider the growing trend of ‘binge watching’. Example: someone might spend a minimal amount of time watching TV on weekdays but could spend hours ‘binge watching’ during the weekend.</a:t>
            </a:r>
            <a:endParaRPr lang="en-US"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70CD1075-F6DD-4727-AA04-09B959468B5E}"/>
              </a:ext>
            </a:extLst>
          </p:cNvPr>
          <p:cNvSpPr txBox="1"/>
          <p:nvPr/>
        </p:nvSpPr>
        <p:spPr>
          <a:xfrm>
            <a:off x="7149549" y="1947338"/>
            <a:ext cx="4377152" cy="1200329"/>
          </a:xfrm>
          <a:prstGeom prst="rect">
            <a:avLst/>
          </a:prstGeom>
          <a:solidFill>
            <a:srgbClr val="C1E0FF"/>
          </a:solidFill>
        </p:spPr>
        <p:txBody>
          <a:bodyPr wrap="square" rtlCol="0">
            <a:spAutoFit/>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Future research needs to consider creating a more reliable questionnaire that will also allow more depth, perhaps with more than 3 possible answers. </a:t>
            </a:r>
            <a:endParaRPr lang="en-US" dirty="0">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B11C7140-401D-484F-BC3B-95470A1DDBAD}"/>
              </a:ext>
            </a:extLst>
          </p:cNvPr>
          <p:cNvSpPr txBox="1"/>
          <p:nvPr/>
        </p:nvSpPr>
        <p:spPr>
          <a:xfrm>
            <a:off x="7149549" y="3619493"/>
            <a:ext cx="4377152" cy="1477328"/>
          </a:xfrm>
          <a:prstGeom prst="rect">
            <a:avLst/>
          </a:prstGeom>
          <a:solidFill>
            <a:srgbClr val="FFCD9B"/>
          </a:solidFill>
        </p:spPr>
        <p:txBody>
          <a:bodyPr wrap="square" rtlCol="0">
            <a:spAutoFit/>
          </a:bodyPr>
          <a:lstStyle/>
          <a:p>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Participants should also be questioned on when they engage in the media, the devices they use, their job, physical activity and mental health as these could impact the findings. </a:t>
            </a:r>
            <a:endParaRPr lang="en-US"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48248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440792" y="243817"/>
            <a:ext cx="2632071" cy="1017928"/>
          </a:xfrm>
          <a:prstGeom prst="rect">
            <a:avLst/>
          </a:prstGeom>
        </p:spPr>
      </p:pic>
      <p:sp>
        <p:nvSpPr>
          <p:cNvPr id="6" name="TextBox 5"/>
          <p:cNvSpPr txBox="1"/>
          <p:nvPr/>
        </p:nvSpPr>
        <p:spPr>
          <a:xfrm>
            <a:off x="4096469" y="413887"/>
            <a:ext cx="3320716" cy="584775"/>
          </a:xfrm>
          <a:prstGeom prst="rect">
            <a:avLst/>
          </a:prstGeom>
          <a:noFill/>
        </p:spPr>
        <p:txBody>
          <a:bodyPr wrap="square" rtlCol="0">
            <a:spAutoFit/>
          </a:bodyPr>
          <a:lstStyle/>
          <a:p>
            <a:pPr algn="ctr"/>
            <a:r>
              <a:rPr lang="en-US" sz="3200" b="1" dirty="0">
                <a:latin typeface="Bradley Hand ITC" panose="03070402050302030203" pitchFamily="66" charset="0"/>
              </a:rPr>
              <a:t>Conclusion</a:t>
            </a:r>
            <a:endParaRPr lang="en-GB" sz="3200" b="1" dirty="0">
              <a:latin typeface="Bradley Hand ITC" panose="03070402050302030203" pitchFamily="66" charset="0"/>
            </a:endParaRPr>
          </a:p>
        </p:txBody>
      </p:sp>
      <p:pic>
        <p:nvPicPr>
          <p:cNvPr id="7" name="Picture 6"/>
          <p:cNvPicPr>
            <a:picLocks noChangeAspect="1"/>
          </p:cNvPicPr>
          <p:nvPr/>
        </p:nvPicPr>
        <p:blipFill>
          <a:blip r:embed="rId2">
            <a:duotone>
              <a:schemeClr val="accent2">
                <a:shade val="45000"/>
                <a:satMod val="135000"/>
              </a:schemeClr>
              <a:prstClr val="white"/>
            </a:duotone>
          </a:blip>
          <a:stretch>
            <a:fillRect/>
          </a:stretch>
        </p:blipFill>
        <p:spPr>
          <a:xfrm>
            <a:off x="4400837" y="2431713"/>
            <a:ext cx="3918415" cy="2111411"/>
          </a:xfrm>
          <a:prstGeom prst="rect">
            <a:avLst/>
          </a:prstGeom>
        </p:spPr>
      </p:pic>
      <p:pic>
        <p:nvPicPr>
          <p:cNvPr id="8" name="Picture 7"/>
          <p:cNvPicPr>
            <a:picLocks noChangeAspect="1"/>
          </p:cNvPicPr>
          <p:nvPr/>
        </p:nvPicPr>
        <p:blipFill>
          <a:blip r:embed="rId2">
            <a:duotone>
              <a:schemeClr val="accent5">
                <a:shade val="45000"/>
                <a:satMod val="135000"/>
              </a:schemeClr>
              <a:prstClr val="white"/>
            </a:duotone>
          </a:blip>
          <a:stretch>
            <a:fillRect/>
          </a:stretch>
        </p:blipFill>
        <p:spPr>
          <a:xfrm>
            <a:off x="70801" y="3971326"/>
            <a:ext cx="3995684" cy="2506117"/>
          </a:xfrm>
          <a:prstGeom prst="rect">
            <a:avLst/>
          </a:prstGeom>
        </p:spPr>
      </p:pic>
      <p:pic>
        <p:nvPicPr>
          <p:cNvPr id="9" name="Picture 8"/>
          <p:cNvPicPr>
            <a:picLocks noChangeAspect="1"/>
          </p:cNvPicPr>
          <p:nvPr/>
        </p:nvPicPr>
        <p:blipFill>
          <a:blip r:embed="rId2">
            <a:duotone>
              <a:schemeClr val="accent4">
                <a:shade val="45000"/>
                <a:satMod val="135000"/>
              </a:schemeClr>
              <a:prstClr val="white"/>
            </a:duotone>
          </a:blip>
          <a:stretch>
            <a:fillRect/>
          </a:stretch>
        </p:blipFill>
        <p:spPr>
          <a:xfrm>
            <a:off x="245980" y="494416"/>
            <a:ext cx="4066485" cy="2379988"/>
          </a:xfrm>
          <a:prstGeom prst="rect">
            <a:avLst/>
          </a:prstGeom>
        </p:spPr>
      </p:pic>
      <p:sp>
        <p:nvSpPr>
          <p:cNvPr id="10" name="TextBox 9"/>
          <p:cNvSpPr txBox="1"/>
          <p:nvPr/>
        </p:nvSpPr>
        <p:spPr>
          <a:xfrm>
            <a:off x="671955" y="899580"/>
            <a:ext cx="3488222" cy="1569660"/>
          </a:xfrm>
          <a:prstGeom prst="rect">
            <a:avLst/>
          </a:prstGeom>
          <a:noFill/>
        </p:spPr>
        <p:txBody>
          <a:bodyPr wrap="square" rtlCol="0">
            <a:spAutoFit/>
          </a:bodyPr>
          <a:lstStyle/>
          <a:p>
            <a:r>
              <a:rPr lang="en-GB" sz="1600" dirty="0"/>
              <a:t>The overall purpose of this research was to determine if certain media such as TV, social media or YouTube and the amount of time spent on them can significantly impact an individual’s sleep quality, diet quality, and self-esteem.</a:t>
            </a:r>
          </a:p>
        </p:txBody>
      </p:sp>
      <p:sp>
        <p:nvSpPr>
          <p:cNvPr id="11" name="TextBox 10"/>
          <p:cNvSpPr txBox="1"/>
          <p:nvPr/>
        </p:nvSpPr>
        <p:spPr>
          <a:xfrm>
            <a:off x="521140" y="4562664"/>
            <a:ext cx="3560765" cy="1323439"/>
          </a:xfrm>
          <a:prstGeom prst="rect">
            <a:avLst/>
          </a:prstGeom>
          <a:noFill/>
        </p:spPr>
        <p:txBody>
          <a:bodyPr wrap="square" rtlCol="0">
            <a:spAutoFit/>
          </a:bodyPr>
          <a:lstStyle/>
          <a:p>
            <a:r>
              <a:rPr lang="en-GB" sz="1600" dirty="0"/>
              <a:t>There were no differences found between different types of media, yet high media engagement was associated with poorer sleep quality, diet quality and </a:t>
            </a:r>
            <a:r>
              <a:rPr lang="en-GB" sz="1600" dirty="0" smtClean="0"/>
              <a:t>self-esteem.</a:t>
            </a:r>
            <a:endParaRPr lang="en-GB" sz="1600" dirty="0"/>
          </a:p>
        </p:txBody>
      </p:sp>
      <p:sp>
        <p:nvSpPr>
          <p:cNvPr id="12" name="TextBox 11"/>
          <p:cNvSpPr txBox="1"/>
          <p:nvPr/>
        </p:nvSpPr>
        <p:spPr>
          <a:xfrm>
            <a:off x="4873505" y="2755157"/>
            <a:ext cx="3307969" cy="1477328"/>
          </a:xfrm>
          <a:prstGeom prst="rect">
            <a:avLst/>
          </a:prstGeom>
          <a:noFill/>
        </p:spPr>
        <p:txBody>
          <a:bodyPr wrap="square" rtlCol="0">
            <a:spAutoFit/>
          </a:bodyPr>
          <a:lstStyle/>
          <a:p>
            <a:r>
              <a:rPr lang="en-GB" dirty="0"/>
              <a:t>There were no differences between low and average media users, and they did not show to experience significant sleep, diet, or self-esteem issues.</a:t>
            </a:r>
          </a:p>
        </p:txBody>
      </p:sp>
      <p:pic>
        <p:nvPicPr>
          <p:cNvPr id="13" name="Picture 12"/>
          <p:cNvPicPr>
            <a:picLocks noChangeAspect="1"/>
          </p:cNvPicPr>
          <p:nvPr/>
        </p:nvPicPr>
        <p:blipFill>
          <a:blip r:embed="rId3">
            <a:extLst>
              <a:ext uri="{BEBA8EAE-BF5A-486C-A8C5-ECC9F3942E4B}">
                <a14:imgProps xmlns:a14="http://schemas.microsoft.com/office/drawing/2010/main">
                  <a14:imgLayer r:embed="rId4">
                    <a14:imgEffect>
                      <a14:brightnessContrast bright="40000"/>
                    </a14:imgEffect>
                  </a14:imgLayer>
                </a14:imgProps>
              </a:ext>
            </a:extLst>
          </a:blip>
          <a:stretch>
            <a:fillRect/>
          </a:stretch>
        </p:blipFill>
        <p:spPr>
          <a:xfrm>
            <a:off x="7842684" y="4543125"/>
            <a:ext cx="4047310" cy="1930944"/>
          </a:xfrm>
          <a:prstGeom prst="rect">
            <a:avLst/>
          </a:prstGeom>
        </p:spPr>
      </p:pic>
      <p:pic>
        <p:nvPicPr>
          <p:cNvPr id="14" name="Picture 13"/>
          <p:cNvPicPr>
            <a:picLocks noChangeAspect="1"/>
          </p:cNvPicPr>
          <p:nvPr/>
        </p:nvPicPr>
        <p:blipFill>
          <a:blip r:embed="rId2">
            <a:duotone>
              <a:schemeClr val="accent6">
                <a:shade val="45000"/>
                <a:satMod val="135000"/>
              </a:schemeClr>
              <a:prstClr val="white"/>
            </a:duotone>
          </a:blip>
          <a:stretch>
            <a:fillRect/>
          </a:stretch>
        </p:blipFill>
        <p:spPr>
          <a:xfrm>
            <a:off x="8057762" y="613663"/>
            <a:ext cx="3895968" cy="2141494"/>
          </a:xfrm>
          <a:prstGeom prst="rect">
            <a:avLst/>
          </a:prstGeom>
        </p:spPr>
      </p:pic>
      <p:sp>
        <p:nvSpPr>
          <p:cNvPr id="15" name="TextBox 14"/>
          <p:cNvSpPr txBox="1"/>
          <p:nvPr/>
        </p:nvSpPr>
        <p:spPr>
          <a:xfrm>
            <a:off x="8520596" y="937107"/>
            <a:ext cx="3194091" cy="1569660"/>
          </a:xfrm>
          <a:prstGeom prst="rect">
            <a:avLst/>
          </a:prstGeom>
          <a:noFill/>
        </p:spPr>
        <p:txBody>
          <a:bodyPr wrap="square" rtlCol="0">
            <a:spAutoFit/>
          </a:bodyPr>
          <a:lstStyle/>
          <a:p>
            <a:r>
              <a:rPr lang="en-GB" sz="1600" dirty="0"/>
              <a:t>There are a few reasons why there may have been insignificant findings including media saturation because of the development of smartphones and tablets that allow us to do more at once than ever before.</a:t>
            </a:r>
          </a:p>
        </p:txBody>
      </p:sp>
      <p:sp>
        <p:nvSpPr>
          <p:cNvPr id="17" name="TextBox 16"/>
          <p:cNvSpPr txBox="1"/>
          <p:nvPr/>
        </p:nvSpPr>
        <p:spPr>
          <a:xfrm>
            <a:off x="8347694" y="4810532"/>
            <a:ext cx="3539891" cy="1754326"/>
          </a:xfrm>
          <a:prstGeom prst="rect">
            <a:avLst/>
          </a:prstGeom>
          <a:noFill/>
        </p:spPr>
        <p:txBody>
          <a:bodyPr wrap="square" rtlCol="0">
            <a:spAutoFit/>
          </a:bodyPr>
          <a:lstStyle/>
          <a:p>
            <a:r>
              <a:rPr lang="en-GB" dirty="0"/>
              <a:t>The results have shown that excessive amounts of media can have negative effects, so more research is needed to address the issue. </a:t>
            </a:r>
          </a:p>
          <a:p>
            <a:endParaRPr lang="en-GB" dirty="0"/>
          </a:p>
        </p:txBody>
      </p:sp>
      <p:pic>
        <p:nvPicPr>
          <p:cNvPr id="18" name="Picture 17"/>
          <p:cNvPicPr>
            <a:picLocks noChangeAspect="1"/>
          </p:cNvPicPr>
          <p:nvPr/>
        </p:nvPicPr>
        <p:blipFill rotWithShape="1">
          <a:blip r:embed="rId5"/>
          <a:srcRect l="20510" r="17479"/>
          <a:stretch/>
        </p:blipFill>
        <p:spPr>
          <a:xfrm>
            <a:off x="4129203" y="4543124"/>
            <a:ext cx="1790758" cy="11515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9" name="Picture 18"/>
          <p:cNvPicPr>
            <a:picLocks noChangeAspect="1"/>
          </p:cNvPicPr>
          <p:nvPr/>
        </p:nvPicPr>
        <p:blipFill>
          <a:blip r:embed="rId6"/>
          <a:stretch>
            <a:fillRect/>
          </a:stretch>
        </p:blipFill>
        <p:spPr>
          <a:xfrm>
            <a:off x="9638051" y="2989493"/>
            <a:ext cx="2206505" cy="10726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 name="Picture 19"/>
          <p:cNvPicPr>
            <a:picLocks noChangeAspect="1"/>
          </p:cNvPicPr>
          <p:nvPr/>
        </p:nvPicPr>
        <p:blipFill rotWithShape="1">
          <a:blip r:embed="rId7"/>
          <a:srcRect r="52509"/>
          <a:stretch/>
        </p:blipFill>
        <p:spPr>
          <a:xfrm>
            <a:off x="1700977" y="2966522"/>
            <a:ext cx="957436" cy="93481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1" name="Picture 20"/>
          <p:cNvPicPr>
            <a:picLocks noChangeAspect="1"/>
          </p:cNvPicPr>
          <p:nvPr/>
        </p:nvPicPr>
        <p:blipFill>
          <a:blip r:embed="rId8"/>
          <a:stretch>
            <a:fillRect/>
          </a:stretch>
        </p:blipFill>
        <p:spPr>
          <a:xfrm>
            <a:off x="6946411" y="1261745"/>
            <a:ext cx="896273" cy="89627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2" name="Picture 21"/>
          <p:cNvPicPr>
            <a:picLocks noChangeAspect="1"/>
          </p:cNvPicPr>
          <p:nvPr/>
        </p:nvPicPr>
        <p:blipFill>
          <a:blip r:embed="rId9"/>
          <a:stretch>
            <a:fillRect/>
          </a:stretch>
        </p:blipFill>
        <p:spPr>
          <a:xfrm>
            <a:off x="4604108" y="1518852"/>
            <a:ext cx="1329094" cy="74864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3" name="Picture 22"/>
          <p:cNvPicPr>
            <a:picLocks noChangeAspect="1"/>
          </p:cNvPicPr>
          <p:nvPr/>
        </p:nvPicPr>
        <p:blipFill>
          <a:blip r:embed="rId10"/>
          <a:stretch>
            <a:fillRect/>
          </a:stretch>
        </p:blipFill>
        <p:spPr>
          <a:xfrm>
            <a:off x="6136153" y="5189691"/>
            <a:ext cx="1620515" cy="10099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4" name="Picture 23"/>
          <p:cNvPicPr>
            <a:picLocks noChangeAspect="1"/>
          </p:cNvPicPr>
          <p:nvPr/>
        </p:nvPicPr>
        <p:blipFill rotWithShape="1">
          <a:blip r:embed="rId11"/>
          <a:srcRect r="61284"/>
          <a:stretch/>
        </p:blipFill>
        <p:spPr>
          <a:xfrm>
            <a:off x="3181317" y="2896529"/>
            <a:ext cx="783556" cy="11384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5" name="Picture 24"/>
          <p:cNvPicPr>
            <a:picLocks noChangeAspect="1"/>
          </p:cNvPicPr>
          <p:nvPr/>
        </p:nvPicPr>
        <p:blipFill rotWithShape="1">
          <a:blip r:embed="rId12"/>
          <a:srcRect l="54958" t="23040" r="13513"/>
          <a:stretch/>
        </p:blipFill>
        <p:spPr>
          <a:xfrm>
            <a:off x="8489273" y="3299222"/>
            <a:ext cx="681687" cy="11102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821704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276600" cy="1325563"/>
          </a:xfrm>
        </p:spPr>
        <p:txBody>
          <a:bodyPr>
            <a:normAutofit/>
          </a:bodyPr>
          <a:lstStyle/>
          <a:p>
            <a:r>
              <a:rPr lang="en-GB" sz="2000" u="sng" dirty="0" smtClean="0"/>
              <a:t>Reference list</a:t>
            </a:r>
            <a:endParaRPr lang="en-GB" sz="2000" u="sng" dirty="0"/>
          </a:p>
        </p:txBody>
      </p:sp>
      <p:sp>
        <p:nvSpPr>
          <p:cNvPr id="3" name="Content Placeholder 2"/>
          <p:cNvSpPr>
            <a:spLocks noGrp="1"/>
          </p:cNvSpPr>
          <p:nvPr>
            <p:ph idx="1"/>
          </p:nvPr>
        </p:nvSpPr>
        <p:spPr>
          <a:xfrm>
            <a:off x="177282" y="998376"/>
            <a:ext cx="11887200" cy="5673012"/>
          </a:xfrm>
        </p:spPr>
        <p:txBody>
          <a:bodyPr>
            <a:normAutofit fontScale="40000" lnSpcReduction="20000"/>
          </a:bodyPr>
          <a:lstStyle/>
          <a:p>
            <a:pPr marL="0" indent="0">
              <a:buNone/>
            </a:pPr>
            <a:r>
              <a:rPr lang="en-GB" dirty="0"/>
              <a:t>Perrin, A. (2015). Social media usage. </a:t>
            </a:r>
            <a:r>
              <a:rPr lang="en-GB" i="1" dirty="0"/>
              <a:t>Pew research </a:t>
            </a:r>
            <a:r>
              <a:rPr lang="en-GB" i="1" dirty="0" err="1"/>
              <a:t>center</a:t>
            </a:r>
            <a:r>
              <a:rPr lang="en-GB" dirty="0" smtClean="0"/>
              <a:t>.</a:t>
            </a:r>
          </a:p>
          <a:p>
            <a:pPr marL="0" indent="0">
              <a:buNone/>
            </a:pPr>
            <a:r>
              <a:rPr lang="en-GB" dirty="0" err="1"/>
              <a:t>Statistacom</a:t>
            </a:r>
            <a:r>
              <a:rPr lang="en-GB" dirty="0"/>
              <a:t>. (2018). </a:t>
            </a:r>
            <a:r>
              <a:rPr lang="en-GB" b="1" i="1" dirty="0"/>
              <a:t>Distribution of YouTube users in the United Kingdom (UK) in 2015, by age group</a:t>
            </a:r>
            <a:r>
              <a:rPr lang="en-GB" dirty="0"/>
              <a:t>. Retrieved 14 March, 2018, from </a:t>
            </a:r>
            <a:r>
              <a:rPr lang="en-GB" u="sng" dirty="0">
                <a:hlinkClick r:id="rId2"/>
              </a:rPr>
              <a:t>https://www.statista.com/statistics/590974/distribution-of-youtube-users-in-the-united-kingdom-uk-by-age-group</a:t>
            </a:r>
            <a:r>
              <a:rPr lang="en-GB" u="sng" dirty="0" smtClean="0">
                <a:hlinkClick r:id="rId2"/>
              </a:rPr>
              <a:t>/</a:t>
            </a:r>
            <a:endParaRPr lang="en-GB" u="sng" dirty="0" smtClean="0"/>
          </a:p>
          <a:p>
            <a:pPr marL="0" indent="0">
              <a:buNone/>
            </a:pPr>
            <a:r>
              <a:rPr lang="en-GB" dirty="0"/>
              <a:t>Zimmerman, F. J. (2008). Children's Media Use and Sleep Problems: Issues and Unanswered Questions. Research Brief. </a:t>
            </a:r>
            <a:r>
              <a:rPr lang="en-GB" i="1" dirty="0"/>
              <a:t>Henry J. Kaiser Family Foundation</a:t>
            </a:r>
            <a:r>
              <a:rPr lang="en-GB" dirty="0" smtClean="0"/>
              <a:t>.</a:t>
            </a:r>
          </a:p>
          <a:p>
            <a:pPr marL="0" indent="0">
              <a:buNone/>
            </a:pPr>
            <a:r>
              <a:rPr lang="en-GB" dirty="0" err="1"/>
              <a:t>Rideout</a:t>
            </a:r>
            <a:r>
              <a:rPr lang="en-GB" dirty="0"/>
              <a:t>, V., &amp; Hamel, E. (2006). </a:t>
            </a:r>
            <a:r>
              <a:rPr lang="en-GB" i="1" dirty="0"/>
              <a:t>The media family: Electronic media in the lives of infants, toddlers, </a:t>
            </a:r>
            <a:r>
              <a:rPr lang="en-GB" i="1" dirty="0" err="1"/>
              <a:t>preschoolers</a:t>
            </a:r>
            <a:r>
              <a:rPr lang="en-GB" i="1" dirty="0"/>
              <a:t> and their parents</a:t>
            </a:r>
            <a:r>
              <a:rPr lang="en-GB" dirty="0"/>
              <a:t>. Henry J. Kaiser Family Foundation</a:t>
            </a:r>
            <a:r>
              <a:rPr lang="en-GB" dirty="0" smtClean="0"/>
              <a:t>.</a:t>
            </a:r>
          </a:p>
          <a:p>
            <a:pPr marL="0" indent="0">
              <a:buNone/>
            </a:pPr>
            <a:r>
              <a:rPr lang="en-GB" dirty="0" err="1"/>
              <a:t>Garmy</a:t>
            </a:r>
            <a:r>
              <a:rPr lang="en-GB" dirty="0"/>
              <a:t>, P., Nyberg, P., &amp; </a:t>
            </a:r>
            <a:r>
              <a:rPr lang="en-GB" dirty="0" err="1"/>
              <a:t>Jakobsson</a:t>
            </a:r>
            <a:r>
              <a:rPr lang="en-GB" dirty="0"/>
              <a:t>, U. (2012). Sleep and television and computer habits of Swedish school-age children. </a:t>
            </a:r>
            <a:r>
              <a:rPr lang="en-GB" i="1" dirty="0"/>
              <a:t>The Journal of School Nursing</a:t>
            </a:r>
            <a:r>
              <a:rPr lang="en-GB" dirty="0"/>
              <a:t>, </a:t>
            </a:r>
            <a:r>
              <a:rPr lang="en-GB" i="1" dirty="0"/>
              <a:t>28</a:t>
            </a:r>
            <a:r>
              <a:rPr lang="en-GB" dirty="0"/>
              <a:t>(6), 469-476.</a:t>
            </a:r>
          </a:p>
          <a:p>
            <a:pPr marL="0" indent="0">
              <a:buNone/>
            </a:pPr>
            <a:r>
              <a:rPr lang="en-GB" dirty="0" err="1"/>
              <a:t>Nuutinen</a:t>
            </a:r>
            <a:r>
              <a:rPr lang="en-GB" dirty="0"/>
              <a:t>, T., Ray, C., &amp; </a:t>
            </a:r>
            <a:r>
              <a:rPr lang="en-GB" dirty="0" err="1"/>
              <a:t>Roos</a:t>
            </a:r>
            <a:r>
              <a:rPr lang="en-GB" dirty="0"/>
              <a:t>, E. (2013). Do computer use, TV viewing, and the presence of the media in the bedroom predict school-aged children’s sleep habits in a longitudinal study?. </a:t>
            </a:r>
            <a:r>
              <a:rPr lang="en-GB" i="1" dirty="0"/>
              <a:t>BMC public health</a:t>
            </a:r>
            <a:r>
              <a:rPr lang="en-GB" dirty="0"/>
              <a:t>, </a:t>
            </a:r>
            <a:r>
              <a:rPr lang="en-GB" i="1" dirty="0"/>
              <a:t>13</a:t>
            </a:r>
            <a:r>
              <a:rPr lang="en-GB" dirty="0"/>
              <a:t>(1), 684</a:t>
            </a:r>
            <a:r>
              <a:rPr lang="en-GB" dirty="0" smtClean="0"/>
              <a:t>.</a:t>
            </a:r>
          </a:p>
          <a:p>
            <a:pPr marL="0" indent="0">
              <a:buNone/>
            </a:pPr>
            <a:r>
              <a:rPr lang="en-GB" dirty="0" err="1"/>
              <a:t>Shochat</a:t>
            </a:r>
            <a:r>
              <a:rPr lang="en-GB" dirty="0"/>
              <a:t>, T., Flint‐</a:t>
            </a:r>
            <a:r>
              <a:rPr lang="en-GB" dirty="0" err="1"/>
              <a:t>Bretler</a:t>
            </a:r>
            <a:r>
              <a:rPr lang="en-GB" dirty="0"/>
              <a:t>, O., &amp; </a:t>
            </a:r>
            <a:r>
              <a:rPr lang="en-GB" dirty="0" err="1"/>
              <a:t>Tzischinsky</a:t>
            </a:r>
            <a:r>
              <a:rPr lang="en-GB" dirty="0"/>
              <a:t>, O. (2010). Sleep patterns, electronic media exposure and daytime sleep‐related behaviours among Israeli adolescents. </a:t>
            </a:r>
            <a:r>
              <a:rPr lang="en-GB" i="1" dirty="0" err="1"/>
              <a:t>Acta</a:t>
            </a:r>
            <a:r>
              <a:rPr lang="en-GB" i="1" dirty="0"/>
              <a:t> </a:t>
            </a:r>
            <a:r>
              <a:rPr lang="en-GB" i="1" dirty="0" err="1"/>
              <a:t>Paediatrica</a:t>
            </a:r>
            <a:r>
              <a:rPr lang="en-GB" dirty="0"/>
              <a:t>, </a:t>
            </a:r>
            <a:r>
              <a:rPr lang="en-GB" i="1" dirty="0"/>
              <a:t>99</a:t>
            </a:r>
            <a:r>
              <a:rPr lang="en-GB" dirty="0"/>
              <a:t>(9), 1396-1400</a:t>
            </a:r>
            <a:r>
              <a:rPr lang="en-GB" dirty="0" smtClean="0"/>
              <a:t>.</a:t>
            </a:r>
          </a:p>
          <a:p>
            <a:pPr marL="0" indent="0">
              <a:buNone/>
            </a:pPr>
            <a:r>
              <a:rPr lang="en-GB" dirty="0"/>
              <a:t>Arora, T., </a:t>
            </a:r>
            <a:r>
              <a:rPr lang="en-GB" dirty="0" err="1"/>
              <a:t>Broglia</a:t>
            </a:r>
            <a:r>
              <a:rPr lang="en-GB" dirty="0"/>
              <a:t>, E., Thomas, G. N., &amp; Taheri, S. (2014). Associations between specific technologies and adolescent sleep quantity, sleep quality, and parasomnias. </a:t>
            </a:r>
            <a:r>
              <a:rPr lang="en-GB" i="1" dirty="0"/>
              <a:t>Sleep medicine</a:t>
            </a:r>
            <a:r>
              <a:rPr lang="en-GB" dirty="0"/>
              <a:t>, </a:t>
            </a:r>
            <a:r>
              <a:rPr lang="en-GB" i="1" dirty="0"/>
              <a:t>15</a:t>
            </a:r>
            <a:r>
              <a:rPr lang="en-GB" dirty="0"/>
              <a:t>(2), 240-247</a:t>
            </a:r>
            <a:r>
              <a:rPr lang="en-GB" dirty="0" smtClean="0"/>
              <a:t>.</a:t>
            </a:r>
          </a:p>
          <a:p>
            <a:pPr marL="0" indent="0">
              <a:buNone/>
            </a:pPr>
            <a:r>
              <a:rPr lang="en-GB" dirty="0"/>
              <a:t>Kaur, H., Choi, W. S., Mayo, M. S., &amp; Harris, K. J. (2003). Duration of television watching is associated with increased body mass index. </a:t>
            </a:r>
            <a:r>
              <a:rPr lang="en-GB" i="1" dirty="0"/>
              <a:t>The Journal of </a:t>
            </a:r>
            <a:r>
              <a:rPr lang="en-GB" i="1" dirty="0" err="1"/>
              <a:t>pediatrics</a:t>
            </a:r>
            <a:r>
              <a:rPr lang="en-GB" dirty="0"/>
              <a:t>, </a:t>
            </a:r>
            <a:r>
              <a:rPr lang="en-GB" i="1" dirty="0"/>
              <a:t>143</a:t>
            </a:r>
            <a:r>
              <a:rPr lang="en-GB" dirty="0"/>
              <a:t>(4), 506-511</a:t>
            </a:r>
            <a:r>
              <a:rPr lang="en-GB" dirty="0" smtClean="0"/>
              <a:t>.</a:t>
            </a:r>
          </a:p>
          <a:p>
            <a:pPr marL="0" indent="0">
              <a:buNone/>
            </a:pPr>
            <a:r>
              <a:rPr lang="en-GB" dirty="0" err="1"/>
              <a:t>Tiggemann</a:t>
            </a:r>
            <a:r>
              <a:rPr lang="en-GB" dirty="0"/>
              <a:t>, M., &amp; Miller, J. (2010). The Internet and adolescent girls’ weight satisfaction and drive for thinness. </a:t>
            </a:r>
            <a:r>
              <a:rPr lang="en-GB" i="1" dirty="0"/>
              <a:t>Sex roles</a:t>
            </a:r>
            <a:r>
              <a:rPr lang="en-GB" dirty="0"/>
              <a:t>, </a:t>
            </a:r>
            <a:r>
              <a:rPr lang="en-GB" i="1" dirty="0"/>
              <a:t>63</a:t>
            </a:r>
            <a:r>
              <a:rPr lang="en-GB" dirty="0"/>
              <a:t>(1-2), 79-90.</a:t>
            </a:r>
          </a:p>
          <a:p>
            <a:pPr marL="0" indent="0">
              <a:buNone/>
            </a:pPr>
            <a:r>
              <a:rPr lang="en-GB" dirty="0" err="1"/>
              <a:t>Kalpidou</a:t>
            </a:r>
            <a:r>
              <a:rPr lang="en-GB" dirty="0"/>
              <a:t>, M., </a:t>
            </a:r>
            <a:r>
              <a:rPr lang="en-GB" dirty="0" err="1"/>
              <a:t>Costin</a:t>
            </a:r>
            <a:r>
              <a:rPr lang="en-GB" dirty="0"/>
              <a:t>, D., &amp; Morris, J. (2011). The relationship between Facebook and the well-being of undergraduate college students. </a:t>
            </a:r>
            <a:r>
              <a:rPr lang="en-GB" i="1" dirty="0" err="1"/>
              <a:t>CyberPsychology</a:t>
            </a:r>
            <a:r>
              <a:rPr lang="en-GB" i="1" dirty="0"/>
              <a:t>, </a:t>
            </a:r>
            <a:r>
              <a:rPr lang="en-GB" i="1" dirty="0" err="1"/>
              <a:t>behavior</a:t>
            </a:r>
            <a:r>
              <a:rPr lang="en-GB" i="1" dirty="0"/>
              <a:t>, and social networking</a:t>
            </a:r>
            <a:r>
              <a:rPr lang="en-GB" dirty="0"/>
              <a:t>, </a:t>
            </a:r>
            <a:r>
              <a:rPr lang="en-GB" i="1" dirty="0"/>
              <a:t>14</a:t>
            </a:r>
            <a:r>
              <a:rPr lang="en-GB" dirty="0"/>
              <a:t>(4), 183-189</a:t>
            </a:r>
            <a:r>
              <a:rPr lang="en-GB" dirty="0" smtClean="0"/>
              <a:t>.</a:t>
            </a:r>
          </a:p>
          <a:p>
            <a:pPr marL="0" indent="0">
              <a:buNone/>
            </a:pPr>
            <a:r>
              <a:rPr lang="en-GB" dirty="0"/>
              <a:t>Sheldon, P. (2008). The relationship between unwillingness-to-communicate and students’ Facebook use. </a:t>
            </a:r>
            <a:r>
              <a:rPr lang="en-GB" i="1" dirty="0"/>
              <a:t>Journal of Media Psychology</a:t>
            </a:r>
            <a:r>
              <a:rPr lang="en-GB" dirty="0"/>
              <a:t>, </a:t>
            </a:r>
            <a:r>
              <a:rPr lang="en-GB" i="1" dirty="0"/>
              <a:t>20</a:t>
            </a:r>
            <a:r>
              <a:rPr lang="en-GB" dirty="0"/>
              <a:t>(2), 67-75</a:t>
            </a:r>
            <a:r>
              <a:rPr lang="en-GB" dirty="0" smtClean="0"/>
              <a:t>.</a:t>
            </a:r>
          </a:p>
          <a:p>
            <a:pPr marL="0" indent="0">
              <a:buNone/>
            </a:pPr>
            <a:r>
              <a:rPr lang="en-GB" dirty="0"/>
              <a:t>Martins, N., &amp; Harrison, K. (2012). Racial and gender differences in the relationship between children’s television use and self-esteem: A longitudinal panel study. </a:t>
            </a:r>
            <a:r>
              <a:rPr lang="en-GB" i="1" dirty="0"/>
              <a:t>Communication Research</a:t>
            </a:r>
            <a:r>
              <a:rPr lang="en-GB" dirty="0"/>
              <a:t>, </a:t>
            </a:r>
            <a:r>
              <a:rPr lang="en-GB" i="1" dirty="0"/>
              <a:t>39</a:t>
            </a:r>
            <a:r>
              <a:rPr lang="en-GB" dirty="0"/>
              <a:t>(3), 338-357.</a:t>
            </a:r>
          </a:p>
          <a:p>
            <a:pPr marL="0" indent="0">
              <a:buNone/>
            </a:pPr>
            <a:r>
              <a:rPr lang="en-GB" dirty="0"/>
              <a:t>Adams, S.T.E.P.H.E.N. (2012, 11 May). The Telegraph. [Weblog]. Retrieved 16 March 2018, from </a:t>
            </a:r>
            <a:r>
              <a:rPr lang="en-GB" u="sng" dirty="0">
                <a:hlinkClick r:id="rId3"/>
              </a:rPr>
              <a:t>https://www.telegraph.co.uk/news/health/news/9257191/Sleeping-pill-cost-to-NHS-almost-50m.html</a:t>
            </a:r>
            <a:endParaRPr lang="en-GB" dirty="0"/>
          </a:p>
          <a:p>
            <a:pPr marL="0" indent="0">
              <a:buNone/>
            </a:pPr>
            <a:r>
              <a:rPr lang="en-GB" dirty="0"/>
              <a:t>Sainsbury, K., Evans, E. H., Pedersen, S., Marques, M. M., </a:t>
            </a:r>
            <a:r>
              <a:rPr lang="en-GB" dirty="0" err="1"/>
              <a:t>Teixeira</a:t>
            </a:r>
            <a:r>
              <a:rPr lang="en-GB" dirty="0"/>
              <a:t>, P. J., </a:t>
            </a:r>
            <a:r>
              <a:rPr lang="en-GB" dirty="0" err="1"/>
              <a:t>Lähteenmäki</a:t>
            </a:r>
            <a:r>
              <a:rPr lang="en-GB" dirty="0"/>
              <a:t>, L., ... &amp; </a:t>
            </a:r>
            <a:r>
              <a:rPr lang="en-GB" dirty="0" err="1"/>
              <a:t>Sniehotta</a:t>
            </a:r>
            <a:r>
              <a:rPr lang="en-GB" dirty="0"/>
              <a:t>, F. F. (2018). Attribution of weight regain to emotional reasons amongst European adults with overweight and obesity who regained weight following a weight loss attempt. </a:t>
            </a:r>
            <a:r>
              <a:rPr lang="en-GB" i="1" dirty="0"/>
              <a:t>Eating and Weight Disorders-Studies on Anorexia, Bulimia and Obesity</a:t>
            </a:r>
            <a:r>
              <a:rPr lang="en-GB" dirty="0"/>
              <a:t>, 1-11.</a:t>
            </a:r>
          </a:p>
          <a:p>
            <a:pPr marL="0" indent="0">
              <a:buNone/>
            </a:pPr>
            <a:r>
              <a:rPr lang="en-GB" dirty="0"/>
              <a:t>Www.nhs.uk. (2018). </a:t>
            </a:r>
            <a:r>
              <a:rPr lang="en-GB" i="1" dirty="0"/>
              <a:t>Www.nhs.uk</a:t>
            </a:r>
            <a:r>
              <a:rPr lang="en-GB" dirty="0"/>
              <a:t>. Retrieved 16 March, 2018, from </a:t>
            </a:r>
            <a:r>
              <a:rPr lang="en-GB" u="sng" dirty="0">
                <a:hlinkClick r:id="rId4"/>
              </a:rPr>
              <a:t>https://</a:t>
            </a:r>
            <a:r>
              <a:rPr lang="en-GB" u="sng" dirty="0" smtClean="0">
                <a:hlinkClick r:id="rId4"/>
              </a:rPr>
              <a:t>www.nhs.uk/Livewell/mentalhealth/Pages/Dealingwithlowself-esteem.aspx</a:t>
            </a:r>
            <a:endParaRPr lang="en-GB" u="sng" dirty="0" smtClean="0"/>
          </a:p>
          <a:p>
            <a:pPr marL="0" indent="0">
              <a:buNone/>
            </a:pPr>
            <a:r>
              <a:rPr lang="en-GB" dirty="0" err="1"/>
              <a:t>Garmy</a:t>
            </a:r>
            <a:r>
              <a:rPr lang="en-GB" dirty="0"/>
              <a:t>, P., Nyberg, P., &amp; </a:t>
            </a:r>
            <a:r>
              <a:rPr lang="en-GB" dirty="0" err="1"/>
              <a:t>Jakobsson</a:t>
            </a:r>
            <a:r>
              <a:rPr lang="en-GB" dirty="0"/>
              <a:t>, U. (2012). Sleep and television and computer habits of Swedish school-age children. </a:t>
            </a:r>
            <a:r>
              <a:rPr lang="en-GB" i="1" dirty="0"/>
              <a:t>The Journal of School Nursing</a:t>
            </a:r>
            <a:r>
              <a:rPr lang="en-GB" dirty="0"/>
              <a:t>, </a:t>
            </a:r>
            <a:r>
              <a:rPr lang="en-GB" i="1" dirty="0"/>
              <a:t>28</a:t>
            </a:r>
            <a:r>
              <a:rPr lang="en-GB" dirty="0"/>
              <a:t>(6), 469-476</a:t>
            </a:r>
            <a:r>
              <a:rPr lang="en-GB" dirty="0" smtClean="0"/>
              <a:t>.</a:t>
            </a:r>
          </a:p>
          <a:p>
            <a:pPr marL="0" indent="0">
              <a:buNone/>
            </a:pPr>
            <a:r>
              <a:rPr lang="en-GB" dirty="0"/>
              <a:t>Epstein, L. H., </a:t>
            </a:r>
            <a:r>
              <a:rPr lang="en-GB" dirty="0" err="1"/>
              <a:t>Roemmich</a:t>
            </a:r>
            <a:r>
              <a:rPr lang="en-GB" dirty="0"/>
              <a:t>, J. N., Robinson, J. L., </a:t>
            </a:r>
            <a:r>
              <a:rPr lang="en-GB" dirty="0" err="1"/>
              <a:t>Paluch</a:t>
            </a:r>
            <a:r>
              <a:rPr lang="en-GB" dirty="0"/>
              <a:t>, R. A., </a:t>
            </a:r>
            <a:r>
              <a:rPr lang="en-GB" dirty="0" err="1"/>
              <a:t>Winiewicz</a:t>
            </a:r>
            <a:r>
              <a:rPr lang="en-GB" dirty="0"/>
              <a:t>, D. D., </a:t>
            </a:r>
            <a:r>
              <a:rPr lang="en-GB" dirty="0" err="1"/>
              <a:t>Fuerch</a:t>
            </a:r>
            <a:r>
              <a:rPr lang="en-GB" dirty="0"/>
              <a:t>, J. H., &amp; Robinson, T. N. (2008). A randomized trial of the effects of reducing television viewing and computer use on body mass index in young children. </a:t>
            </a:r>
            <a:r>
              <a:rPr lang="en-GB" i="1" dirty="0"/>
              <a:t>Archives of </a:t>
            </a:r>
            <a:r>
              <a:rPr lang="en-GB" i="1" dirty="0" err="1"/>
              <a:t>pediatrics</a:t>
            </a:r>
            <a:r>
              <a:rPr lang="en-GB" i="1" dirty="0"/>
              <a:t> &amp; adolescent medicine</a:t>
            </a:r>
            <a:r>
              <a:rPr lang="en-GB" dirty="0"/>
              <a:t>, </a:t>
            </a:r>
            <a:r>
              <a:rPr lang="en-GB" i="1" dirty="0"/>
              <a:t>162</a:t>
            </a:r>
            <a:r>
              <a:rPr lang="en-GB" dirty="0"/>
              <a:t>(3), 239-245.</a:t>
            </a:r>
          </a:p>
          <a:p>
            <a:pPr marL="0" indent="0">
              <a:buNone/>
            </a:pPr>
            <a:r>
              <a:rPr lang="en-GB" dirty="0" err="1"/>
              <a:t>Pettijohn</a:t>
            </a:r>
            <a:r>
              <a:rPr lang="en-GB" dirty="0"/>
              <a:t> II, T. F., </a:t>
            </a:r>
            <a:r>
              <a:rPr lang="en-GB" dirty="0" err="1"/>
              <a:t>LaPiene</a:t>
            </a:r>
            <a:r>
              <a:rPr lang="en-GB" dirty="0"/>
              <a:t>, K. E., </a:t>
            </a:r>
            <a:r>
              <a:rPr lang="en-GB" dirty="0" err="1"/>
              <a:t>Pettijohn</a:t>
            </a:r>
            <a:r>
              <a:rPr lang="en-GB" dirty="0"/>
              <a:t>, T. F., &amp; </a:t>
            </a:r>
            <a:r>
              <a:rPr lang="en-GB" dirty="0" err="1"/>
              <a:t>Horting</a:t>
            </a:r>
            <a:r>
              <a:rPr lang="en-GB" dirty="0"/>
              <a:t>, A. L. (2012). Relationships between Facebook intensity, friendship contingent self-esteem, and personality in US college students. </a:t>
            </a:r>
            <a:r>
              <a:rPr lang="en-GB" i="1" dirty="0" err="1"/>
              <a:t>Cyberpsychology</a:t>
            </a:r>
            <a:r>
              <a:rPr lang="en-GB" i="1" dirty="0"/>
              <a:t>: Journal of Psychosocial Research on Cyberspace</a:t>
            </a:r>
            <a:r>
              <a:rPr lang="en-GB" dirty="0"/>
              <a:t>, </a:t>
            </a:r>
            <a:r>
              <a:rPr lang="en-GB" i="1" dirty="0"/>
              <a:t>6</a:t>
            </a:r>
            <a:r>
              <a:rPr lang="en-GB" dirty="0"/>
              <a:t>(1).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080093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939</TotalTime>
  <Words>2386</Words>
  <Application>Microsoft Office PowerPoint</Application>
  <PresentationFormat>Widescreen</PresentationFormat>
  <Paragraphs>131</Paragraphs>
  <Slides>10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Adobe Gothic Std B</vt:lpstr>
      <vt:lpstr>Arial</vt:lpstr>
      <vt:lpstr>Bahnschrift</vt:lpstr>
      <vt:lpstr>Bradley Hand ITC</vt:lpstr>
      <vt:lpstr>Calibri</vt:lpstr>
      <vt:lpstr>Calibri Light</vt:lpstr>
      <vt:lpstr>Courier New</vt:lpstr>
      <vt:lpstr>Eras Medium ITC</vt:lpstr>
      <vt:lpstr>Times New Roman</vt:lpstr>
      <vt:lpstr>Wingdings</vt:lpstr>
      <vt:lpstr>Office Theme</vt:lpstr>
      <vt:lpstr>An investigation into the impact of media on sleep quality, diet quality and self-esteem  </vt:lpstr>
      <vt:lpstr>PowerPoint Presentation</vt:lpstr>
      <vt:lpstr>Literature review</vt:lpstr>
      <vt:lpstr>PowerPoint Presentation</vt:lpstr>
      <vt:lpstr>PowerPoint Presentation</vt:lpstr>
      <vt:lpstr>Results</vt:lpstr>
      <vt:lpstr>PowerPoint Presentation</vt:lpstr>
      <vt:lpstr>Implications &amp; Future research</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impact of media on sleep quality, diet quality and self-esteem</dc:title>
  <dc:creator>Emma-June Vaughan</dc:creator>
  <cp:lastModifiedBy>Emma-June Vaughan (1502781)</cp:lastModifiedBy>
  <cp:revision>46</cp:revision>
  <dcterms:created xsi:type="dcterms:W3CDTF">2018-05-21T18:43:15Z</dcterms:created>
  <dcterms:modified xsi:type="dcterms:W3CDTF">2018-05-23T10:55:57Z</dcterms:modified>
</cp:coreProperties>
</file>