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notesSlides/notesSlide1.xml" ContentType="application/vnd.openxmlformats-officedocument.presentationml.notesSl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8"/>
  </p:notesMasterIdLst>
  <p:handoutMasterIdLst>
    <p:handoutMasterId r:id="rId49"/>
  </p:handoutMasterIdLst>
  <p:sldIdLst>
    <p:sldId id="371" r:id="rId2"/>
    <p:sldId id="694" r:id="rId3"/>
    <p:sldId id="695" r:id="rId4"/>
    <p:sldId id="696" r:id="rId5"/>
    <p:sldId id="697" r:id="rId6"/>
    <p:sldId id="698" r:id="rId7"/>
    <p:sldId id="701" r:id="rId8"/>
    <p:sldId id="702" r:id="rId9"/>
    <p:sldId id="703" r:id="rId10"/>
    <p:sldId id="704" r:id="rId11"/>
    <p:sldId id="705" r:id="rId12"/>
    <p:sldId id="706" r:id="rId13"/>
    <p:sldId id="707" r:id="rId14"/>
    <p:sldId id="708" r:id="rId15"/>
    <p:sldId id="709" r:id="rId16"/>
    <p:sldId id="710" r:id="rId17"/>
    <p:sldId id="711" r:id="rId18"/>
    <p:sldId id="712" r:id="rId19"/>
    <p:sldId id="713" r:id="rId20"/>
    <p:sldId id="714" r:id="rId21"/>
    <p:sldId id="715" r:id="rId22"/>
    <p:sldId id="716" r:id="rId23"/>
    <p:sldId id="717" r:id="rId24"/>
    <p:sldId id="718" r:id="rId25"/>
    <p:sldId id="719" r:id="rId26"/>
    <p:sldId id="720" r:id="rId27"/>
    <p:sldId id="721" r:id="rId28"/>
    <p:sldId id="722" r:id="rId29"/>
    <p:sldId id="723" r:id="rId30"/>
    <p:sldId id="724" r:id="rId31"/>
    <p:sldId id="725" r:id="rId32"/>
    <p:sldId id="726" r:id="rId33"/>
    <p:sldId id="727" r:id="rId34"/>
    <p:sldId id="728" r:id="rId35"/>
    <p:sldId id="729" r:id="rId36"/>
    <p:sldId id="730" r:id="rId37"/>
    <p:sldId id="731" r:id="rId38"/>
    <p:sldId id="732" r:id="rId39"/>
    <p:sldId id="733" r:id="rId40"/>
    <p:sldId id="734" r:id="rId41"/>
    <p:sldId id="735" r:id="rId42"/>
    <p:sldId id="736" r:id="rId43"/>
    <p:sldId id="737" r:id="rId44"/>
    <p:sldId id="738" r:id="rId45"/>
    <p:sldId id="739" r:id="rId46"/>
    <p:sldId id="740" r:id="rId47"/>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181" autoAdjust="0"/>
  </p:normalViewPr>
  <p:slideViewPr>
    <p:cSldViewPr>
      <p:cViewPr varScale="1">
        <p:scale>
          <a:sx n="70" d="100"/>
          <a:sy n="70" d="100"/>
        </p:scale>
        <p:origin x="389"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2025/10/7</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44471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2025/10/7</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18214FF-EB1B-94B6-8B2A-D6ED830B899F}"/>
              </a:ext>
            </a:extLst>
          </p:cNvPr>
          <p:cNvSpPr txBox="1"/>
          <p:nvPr/>
        </p:nvSpPr>
        <p:spPr>
          <a:xfrm>
            <a:off x="3684096" y="830777"/>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右章具兩願。從「亦能了知」以上，表第四十「無量色樹願」。「欲見」以下，表第四十一「樹現佛剎願」。</a:t>
            </a:r>
          </a:p>
        </p:txBody>
      </p:sp>
      <p:sp>
        <p:nvSpPr>
          <p:cNvPr id="6" name="匾額 5" descr="佛學概要十四講表 習講">
            <a:extLst>
              <a:ext uri="{FF2B5EF4-FFF2-40B4-BE49-F238E27FC236}">
                <a16:creationId xmlns:a16="http://schemas.microsoft.com/office/drawing/2014/main" id="{CF9CA09B-81DA-0030-8FEE-4640AF23F1E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EF27DDA8-FD60-3C00-812B-05814298C859}"/>
              </a:ext>
            </a:extLst>
          </p:cNvPr>
          <p:cNvSpPr txBox="1"/>
          <p:nvPr/>
        </p:nvSpPr>
        <p:spPr>
          <a:xfrm>
            <a:off x="6095206" y="840734"/>
            <a:ext cx="4826962" cy="5223924"/>
          </a:xfrm>
          <a:prstGeom prst="rect">
            <a:avLst/>
          </a:prstGeom>
          <a:noFill/>
        </p:spPr>
        <p:txBody>
          <a:bodyPr vert="eaVert" wrap="square" rtlCol="0">
            <a:spAutoFit/>
          </a:bodyPr>
          <a:lstStyle/>
          <a:p>
            <a:pPr>
              <a:lnSpc>
                <a:spcPts val="4600"/>
              </a:lnSpc>
              <a:spcBef>
                <a:spcPts val="1800"/>
              </a:spcBef>
            </a:pPr>
            <a:r>
              <a:rPr lang="zh-TW" altLang="en-US" sz="3000" b="1" dirty="0">
                <a:solidFill>
                  <a:schemeClr val="bg1">
                    <a:lumMod val="95000"/>
                  </a:schemeClr>
                </a:solidFill>
              </a:rPr>
              <a:t>我作佛時。國中無量色樹。高或百千由旬。道場樹高。四百萬里。諸菩薩中。雖有善根劣者。亦能了知。欲見諸佛淨國莊嚴。悉於寶樹間見。猶如明鏡。睹其面像。若不爾者。不取正覺。</a:t>
            </a:r>
            <a:r>
              <a:rPr lang="zh-TW" altLang="en-US" dirty="0">
                <a:solidFill>
                  <a:schemeClr val="bg1">
                    <a:lumMod val="95000"/>
                  </a:schemeClr>
                </a:solidFill>
              </a:rPr>
              <a:t>四十、無量色樹願。</a:t>
            </a:r>
            <a:endParaRPr lang="en-US" altLang="zh-TW" dirty="0">
              <a:solidFill>
                <a:schemeClr val="bg1">
                  <a:lumMod val="95000"/>
                </a:schemeClr>
              </a:solidFill>
            </a:endParaRPr>
          </a:p>
          <a:p>
            <a:pPr>
              <a:lnSpc>
                <a:spcPts val="4000"/>
              </a:lnSpc>
            </a:pPr>
            <a:r>
              <a:rPr lang="zh-TW" altLang="en-US" dirty="0">
                <a:solidFill>
                  <a:schemeClr val="bg1">
                    <a:lumMod val="95000"/>
                  </a:schemeClr>
                </a:solidFill>
              </a:rPr>
              <a:t> 四十一、樹現佛剎願。</a:t>
            </a:r>
          </a:p>
        </p:txBody>
      </p:sp>
      <p:sp>
        <p:nvSpPr>
          <p:cNvPr id="8" name="文字方塊 7">
            <a:extLst>
              <a:ext uri="{FF2B5EF4-FFF2-40B4-BE49-F238E27FC236}">
                <a16:creationId xmlns:a16="http://schemas.microsoft.com/office/drawing/2014/main" id="{F1920FDC-F1F7-C306-A2A1-3A0453770DE5}"/>
              </a:ext>
            </a:extLst>
          </p:cNvPr>
          <p:cNvSpPr txBox="1"/>
          <p:nvPr/>
        </p:nvSpPr>
        <p:spPr>
          <a:xfrm>
            <a:off x="658840" y="837506"/>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「無量色樹」，指國中一切寶樹，七寶化成，榮色光耀。行行相值，莖莖相向。是諸寶樹，周遍其國。樹高或百由旬乃至或千由旬。一由旬者，此方四十里至六十里。</a:t>
            </a:r>
          </a:p>
        </p:txBody>
      </p:sp>
    </p:spTree>
    <p:extLst>
      <p:ext uri="{BB962C8B-B14F-4D97-AF65-F5344CB8AC3E}">
        <p14:creationId xmlns:p14="http://schemas.microsoft.com/office/powerpoint/2010/main" val="3213405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0E23B2-2E7B-1D52-938E-B7822FA1681F}"/>
              </a:ext>
            </a:extLst>
          </p:cNvPr>
          <p:cNvSpPr txBox="1"/>
          <p:nvPr/>
        </p:nvSpPr>
        <p:spPr>
          <a:xfrm>
            <a:off x="3886854" y="837506"/>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經成就文中，復云：「復由見彼樹故，獲三種忍。一音響忍。二柔順忍。三者，無生法忍。」彼土菩提寶樹能令見者自然悟道，證入無生法忍。此樹功德真是無上希有，微妙難思。故知此樹實是阿彌陀願王秘密莊嚴心之流現。</a:t>
            </a:r>
          </a:p>
        </p:txBody>
      </p:sp>
      <p:sp>
        <p:nvSpPr>
          <p:cNvPr id="5" name="文字方塊 4">
            <a:extLst>
              <a:ext uri="{FF2B5EF4-FFF2-40B4-BE49-F238E27FC236}">
                <a16:creationId xmlns:a16="http://schemas.microsoft.com/office/drawing/2014/main" id="{FB122A1D-1E22-1AD6-DC48-719779D4895F}"/>
              </a:ext>
            </a:extLst>
          </p:cNvPr>
          <p:cNvSpPr txBox="1"/>
          <p:nvPr/>
        </p:nvSpPr>
        <p:spPr>
          <a:xfrm>
            <a:off x="7841783" y="837506"/>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又道場中，更有樹王，名「道場樹」，即菩提樹。西域前正覺山之西南，行十四五里，有畢鉢羅樹。佛坐其下成正覺。故名菩提樹。</a:t>
            </a:r>
          </a:p>
        </p:txBody>
      </p:sp>
      <p:sp>
        <p:nvSpPr>
          <p:cNvPr id="6" name="匾額 5" descr="佛學概要十四講表 習講">
            <a:extLst>
              <a:ext uri="{FF2B5EF4-FFF2-40B4-BE49-F238E27FC236}">
                <a16:creationId xmlns:a16="http://schemas.microsoft.com/office/drawing/2014/main" id="{91F246CC-4033-FB24-0AF3-3351A445274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C0E9F18D-2186-FC2E-6614-82F294170631}"/>
              </a:ext>
            </a:extLst>
          </p:cNvPr>
          <p:cNvSpPr txBox="1"/>
          <p:nvPr/>
        </p:nvSpPr>
        <p:spPr>
          <a:xfrm>
            <a:off x="1846441" y="837506"/>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樹德高遠，彼國菩薩中，善根劣者，本難知見。是以彌陀垂慈，大願加被，悉令了知。</a:t>
            </a:r>
          </a:p>
        </p:txBody>
      </p:sp>
    </p:spTree>
    <p:extLst>
      <p:ext uri="{BB962C8B-B14F-4D97-AF65-F5344CB8AC3E}">
        <p14:creationId xmlns:p14="http://schemas.microsoft.com/office/powerpoint/2010/main" val="20416608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5BCC113-D0D0-2D30-8B7E-5F0427CF43E9}"/>
              </a:ext>
            </a:extLst>
          </p:cNvPr>
          <p:cNvSpPr txBox="1"/>
          <p:nvPr/>
        </p:nvSpPr>
        <p:spPr>
          <a:xfrm>
            <a:off x="4062893" y="981522"/>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極樂國中，寶樹無量，一一樹光化現寶蓋無量。一一寶蓋，中現十方佛國。明淨清晰，如同明鏡。見他方佛國，明了清澈，如對明鏡，自觀本面。可見極樂國土，含攝一切佛剎。相入相即，不可思議。</a:t>
            </a:r>
          </a:p>
        </p:txBody>
      </p:sp>
      <p:sp>
        <p:nvSpPr>
          <p:cNvPr id="5" name="文字方塊 4">
            <a:extLst>
              <a:ext uri="{FF2B5EF4-FFF2-40B4-BE49-F238E27FC236}">
                <a16:creationId xmlns:a16="http://schemas.microsoft.com/office/drawing/2014/main" id="{34D25081-6D77-95A4-F65F-A78576870A67}"/>
              </a:ext>
            </a:extLst>
          </p:cNvPr>
          <p:cNvSpPr txBox="1"/>
          <p:nvPr/>
        </p:nvSpPr>
        <p:spPr>
          <a:xfrm>
            <a:off x="8406040" y="837506"/>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「欲見諸佛淨國莊嚴。悉於寶樹間見。猶如明鏡。睹其面像。若不爾者。不取正覺。」</a:t>
            </a:r>
            <a:r>
              <a:rPr lang="zh-CN" altLang="en-US" sz="2800" dirty="0">
                <a:solidFill>
                  <a:schemeClr val="bg1">
                    <a:lumMod val="95000"/>
                  </a:schemeClr>
                </a:solidFill>
              </a:rPr>
              <a:t>此</a:t>
            </a:r>
            <a:r>
              <a:rPr lang="zh-TW" altLang="en-US" sz="2800" dirty="0">
                <a:solidFill>
                  <a:schemeClr val="bg1">
                    <a:lumMod val="95000"/>
                  </a:schemeClr>
                </a:solidFill>
              </a:rPr>
              <a:t>第四十一「樹現佛剎願」。</a:t>
            </a:r>
          </a:p>
        </p:txBody>
      </p:sp>
      <p:sp>
        <p:nvSpPr>
          <p:cNvPr id="6" name="匾額 5" descr="佛學概要十四講表 習講">
            <a:extLst>
              <a:ext uri="{FF2B5EF4-FFF2-40B4-BE49-F238E27FC236}">
                <a16:creationId xmlns:a16="http://schemas.microsoft.com/office/drawing/2014/main" id="{BD581E59-A0D7-09B7-E92E-47DF17D60B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32159774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9916F23B-8BC5-3BB7-6034-B91501D5F8F3}"/>
              </a:ext>
            </a:extLst>
          </p:cNvPr>
          <p:cNvSpPr txBox="1"/>
          <p:nvPr/>
        </p:nvSpPr>
        <p:spPr>
          <a:xfrm>
            <a:off x="6578058" y="817832"/>
            <a:ext cx="5493812" cy="522392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我作佛時。所居佛剎。廣博嚴淨。光瑩如鏡。徹照十方無量無數。不可思議諸佛世界。眾生睹者。生希有心。若不爾者。不取正覺。</a:t>
            </a:r>
            <a:r>
              <a:rPr lang="zh-TW" altLang="en-US" dirty="0">
                <a:solidFill>
                  <a:schemeClr val="bg1">
                    <a:lumMod val="95000"/>
                  </a:schemeClr>
                </a:solidFill>
              </a:rPr>
              <a:t>四十二、徹照十方願。</a:t>
            </a:r>
          </a:p>
        </p:txBody>
      </p:sp>
      <p:sp>
        <p:nvSpPr>
          <p:cNvPr id="2" name="文字方塊 1">
            <a:extLst>
              <a:ext uri="{FF2B5EF4-FFF2-40B4-BE49-F238E27FC236}">
                <a16:creationId xmlns:a16="http://schemas.microsoft.com/office/drawing/2014/main" id="{4EF0463C-A8CB-1A04-9C05-C31B82161C52}"/>
              </a:ext>
            </a:extLst>
          </p:cNvPr>
          <p:cNvSpPr txBox="1"/>
          <p:nvPr/>
        </p:nvSpPr>
        <p:spPr>
          <a:xfrm>
            <a:off x="0" y="823562"/>
            <a:ext cx="880241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右第四十二「徹照十方願」。「廣博」者，寬闊無邊。「嚴淨」者，莊嚴清淨。「光瑩」者，光明晶瑩。「徹照」者，無微不顯，無遠不見也。「希有」者，</a:t>
            </a:r>
            <a:r>
              <a:rPr lang="en-US" altLang="zh-TW" sz="2800" dirty="0">
                <a:solidFill>
                  <a:schemeClr val="bg1">
                    <a:lumMod val="95000"/>
                  </a:schemeClr>
                </a:solidFill>
              </a:rPr>
              <a:t>《</a:t>
            </a:r>
            <a:r>
              <a:rPr lang="zh-TW" altLang="en-US" sz="2800" dirty="0">
                <a:solidFill>
                  <a:schemeClr val="bg1">
                    <a:lumMod val="95000"/>
                  </a:schemeClr>
                </a:solidFill>
              </a:rPr>
              <a:t>涅槃經</a:t>
            </a:r>
            <a:r>
              <a:rPr lang="en-US" altLang="zh-TW" sz="2800" dirty="0">
                <a:solidFill>
                  <a:schemeClr val="bg1">
                    <a:lumMod val="95000"/>
                  </a:schemeClr>
                </a:solidFill>
              </a:rPr>
              <a:t>》</a:t>
            </a:r>
            <a:r>
              <a:rPr lang="zh-TW" altLang="en-US" sz="2800" dirty="0">
                <a:solidFill>
                  <a:schemeClr val="bg1">
                    <a:lumMod val="95000"/>
                  </a:schemeClr>
                </a:solidFill>
              </a:rPr>
              <a:t>曰：「譬如水中，生於蓮花，非為希有。火中生者，是乃希有。」極樂國土，莊嚴清淨。光潔如鏡，照見十方。「眾生」指極樂世界與十方一切眾生。若見極樂徹照十方之相，悉皆生起無上殊勝菩提之心。此心希有，如火中蓮。故云「生希有心」。因生此心，故</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續曰：「不久速成阿耨多羅三藐三菩提。」</a:t>
            </a:r>
          </a:p>
        </p:txBody>
      </p:sp>
    </p:spTree>
    <p:extLst>
      <p:ext uri="{BB962C8B-B14F-4D97-AF65-F5344CB8AC3E}">
        <p14:creationId xmlns:p14="http://schemas.microsoft.com/office/powerpoint/2010/main" val="3242906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50809BA-EBBB-888A-E1CF-776CF5EE5511}"/>
              </a:ext>
            </a:extLst>
          </p:cNvPr>
          <p:cNvSpPr txBox="1"/>
          <p:nvPr/>
        </p:nvSpPr>
        <p:spPr>
          <a:xfrm>
            <a:off x="5556304" y="837506"/>
            <a:ext cx="2339102" cy="5367940"/>
          </a:xfrm>
          <a:prstGeom prst="rect">
            <a:avLst/>
          </a:prstGeom>
          <a:noFill/>
        </p:spPr>
        <p:txBody>
          <a:bodyPr vert="eaVert" wrap="square" rtlCol="0">
            <a:spAutoFit/>
          </a:bodyPr>
          <a:lstStyle/>
          <a:p>
            <a:pPr>
              <a:lnSpc>
                <a:spcPts val="4200"/>
              </a:lnSpc>
            </a:pPr>
            <a:r>
              <a:rPr lang="zh-CN" altLang="en-US" sz="2800" dirty="0">
                <a:solidFill>
                  <a:schemeClr val="bg1">
                    <a:lumMod val="95000"/>
                  </a:schemeClr>
                </a:solidFill>
              </a:rPr>
              <a:t>此</a:t>
            </a:r>
            <a:r>
              <a:rPr lang="zh-TW" altLang="en-US" sz="2800" dirty="0">
                <a:solidFill>
                  <a:schemeClr val="bg1">
                    <a:lumMod val="95000"/>
                  </a:schemeClr>
                </a:solidFill>
              </a:rPr>
              <a:t>第四十三「寶香普熏願」。今極樂中，一切萬物，嚴淨光麗。又妙香芬馥，普熏十方，廣作佛事，故稱奇妙。</a:t>
            </a:r>
          </a:p>
        </p:txBody>
      </p:sp>
      <p:sp>
        <p:nvSpPr>
          <p:cNvPr id="7" name="文字方塊 6">
            <a:extLst>
              <a:ext uri="{FF2B5EF4-FFF2-40B4-BE49-F238E27FC236}">
                <a16:creationId xmlns:a16="http://schemas.microsoft.com/office/drawing/2014/main" id="{C003BD74-4849-A39F-D2CF-6D672E78D3D5}"/>
              </a:ext>
            </a:extLst>
          </p:cNvPr>
          <p:cNvSpPr txBox="1"/>
          <p:nvPr/>
        </p:nvSpPr>
        <p:spPr>
          <a:xfrm>
            <a:off x="7906821" y="837506"/>
            <a:ext cx="4237057" cy="5223924"/>
          </a:xfrm>
          <a:prstGeom prst="rect">
            <a:avLst/>
          </a:prstGeom>
          <a:noFill/>
        </p:spPr>
        <p:txBody>
          <a:bodyPr vert="eaVert" wrap="square" rtlCol="0">
            <a:spAutoFit/>
          </a:bodyPr>
          <a:lstStyle/>
          <a:p>
            <a:pPr>
              <a:lnSpc>
                <a:spcPts val="4600"/>
              </a:lnSpc>
              <a:spcBef>
                <a:spcPts val="1800"/>
              </a:spcBef>
            </a:pPr>
            <a:r>
              <a:rPr lang="zh-TW" altLang="en-US" sz="3000" b="1" dirty="0">
                <a:solidFill>
                  <a:schemeClr val="bg1">
                    <a:lumMod val="95000"/>
                  </a:schemeClr>
                </a:solidFill>
              </a:rPr>
              <a:t>我作佛時。下從地際。上至虛空。宮殿樓觀。池流華樹。國土所有一切萬物。皆以無量寶香合成。其香普熏十方世界。眾生聞者。皆修佛行。若不爾者。不取正覺。</a:t>
            </a:r>
            <a:endParaRPr lang="en-US" altLang="zh-TW" sz="3000" b="1" dirty="0">
              <a:solidFill>
                <a:schemeClr val="bg1">
                  <a:lumMod val="95000"/>
                </a:schemeClr>
              </a:solidFill>
            </a:endParaRPr>
          </a:p>
          <a:p>
            <a:pPr>
              <a:lnSpc>
                <a:spcPts val="4000"/>
              </a:lnSpc>
            </a:pPr>
            <a:r>
              <a:rPr lang="zh-TW" altLang="en-US" dirty="0">
                <a:solidFill>
                  <a:schemeClr val="bg1">
                    <a:lumMod val="95000"/>
                  </a:schemeClr>
                </a:solidFill>
              </a:rPr>
              <a:t>四十三、寶香普熏願。</a:t>
            </a:r>
          </a:p>
        </p:txBody>
      </p:sp>
      <p:sp>
        <p:nvSpPr>
          <p:cNvPr id="8" name="文字方塊 7">
            <a:extLst>
              <a:ext uri="{FF2B5EF4-FFF2-40B4-BE49-F238E27FC236}">
                <a16:creationId xmlns:a16="http://schemas.microsoft.com/office/drawing/2014/main" id="{6831C90F-C797-DDEF-655F-26B4071F59CB}"/>
              </a:ext>
            </a:extLst>
          </p:cNvPr>
          <p:cNvSpPr txBox="1"/>
          <p:nvPr/>
        </p:nvSpPr>
        <p:spPr>
          <a:xfrm>
            <a:off x="502737" y="837506"/>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如</a:t>
            </a:r>
            <a:r>
              <a:rPr lang="en-US" altLang="zh-TW" sz="2800" dirty="0">
                <a:solidFill>
                  <a:schemeClr val="bg1">
                    <a:lumMod val="95000"/>
                  </a:schemeClr>
                </a:solidFill>
              </a:rPr>
              <a:t>《</a:t>
            </a:r>
            <a:r>
              <a:rPr lang="zh-TW" altLang="en-US" sz="2800" dirty="0">
                <a:solidFill>
                  <a:schemeClr val="bg1">
                    <a:lumMod val="95000"/>
                  </a:schemeClr>
                </a:solidFill>
              </a:rPr>
              <a:t>維摩經香積佛品</a:t>
            </a:r>
            <a:r>
              <a:rPr lang="en-US" altLang="zh-TW" sz="2800" dirty="0">
                <a:solidFill>
                  <a:schemeClr val="bg1">
                    <a:lumMod val="95000"/>
                  </a:schemeClr>
                </a:solidFill>
              </a:rPr>
              <a:t>》</a:t>
            </a:r>
            <a:r>
              <a:rPr lang="zh-TW" altLang="en-US" sz="2800" dirty="0">
                <a:solidFill>
                  <a:schemeClr val="bg1">
                    <a:lumMod val="95000"/>
                  </a:schemeClr>
                </a:solidFill>
              </a:rPr>
              <a:t>云：「爾時維摩詰問眾香菩薩：香積如來，以何說法？彼菩薩曰：我土如來，無文字說。但以眾香，令諸天人，得入律行。菩薩各各坐香樹下。聞斯妙香，即獲一切德藏三昧。」今極樂妙香，亦復如是，功德無邊。普熏十方，廣作饒益。能令聞香眾生，「皆修佛行」。</a:t>
            </a:r>
          </a:p>
        </p:txBody>
      </p:sp>
    </p:spTree>
    <p:extLst>
      <p:ext uri="{BB962C8B-B14F-4D97-AF65-F5344CB8AC3E}">
        <p14:creationId xmlns:p14="http://schemas.microsoft.com/office/powerpoint/2010/main" val="26279233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44AA760-FF6E-69FA-2BB8-04CED46365F0}"/>
              </a:ext>
            </a:extLst>
          </p:cNvPr>
          <p:cNvSpPr txBox="1"/>
          <p:nvPr/>
        </p:nvSpPr>
        <p:spPr>
          <a:xfrm>
            <a:off x="3327727" y="837506"/>
            <a:ext cx="7520007"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維摩經香積佛品</a:t>
            </a:r>
            <a:r>
              <a:rPr lang="en-US" altLang="zh-TW" sz="2800" dirty="0">
                <a:solidFill>
                  <a:schemeClr val="bg1">
                    <a:lumMod val="95000"/>
                  </a:schemeClr>
                </a:solidFill>
              </a:rPr>
              <a:t>》</a:t>
            </a:r>
            <a:r>
              <a:rPr lang="zh-TW" altLang="en-US" sz="2800" dirty="0">
                <a:solidFill>
                  <a:schemeClr val="bg1">
                    <a:lumMod val="95000"/>
                  </a:schemeClr>
                </a:solidFill>
              </a:rPr>
              <a:t>云：「爾時維摩詰問眾香菩薩：香積如來，以何說法？彼菩薩曰：我土如來，無文字說。但以眾香，令諸天人，得入律行。菩薩各各坐香樹下。聞斯妙香，即獲一切德藏三昧。」今極樂妙香，亦復如是，功德無邊。普熏十方，廣作饒益。能令聞香眾生，「皆修佛行」。「塵勞垢習，自然不起」（見經中第廿品）。極樂萬物皆以無量寶香合成，其香復熏十方世界，皆顯事事無礙法界。</a:t>
            </a:r>
          </a:p>
        </p:txBody>
      </p:sp>
      <p:sp>
        <p:nvSpPr>
          <p:cNvPr id="6" name="匾額 5" descr="佛學概要十四講表 習講">
            <a:extLst>
              <a:ext uri="{FF2B5EF4-FFF2-40B4-BE49-F238E27FC236}">
                <a16:creationId xmlns:a16="http://schemas.microsoft.com/office/drawing/2014/main" id="{23D3582B-DF8B-90DF-A717-DCE1F487F5F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150612964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5E7E83D-3EA5-E983-5D9A-51F78F89123E}"/>
              </a:ext>
            </a:extLst>
          </p:cNvPr>
          <p:cNvSpPr txBox="1"/>
          <p:nvPr/>
        </p:nvSpPr>
        <p:spPr>
          <a:xfrm>
            <a:off x="478582" y="906049"/>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章中，從「至於成佛」以前，表第四十四「普等三昧願」。「定中」以下，表第四十五「定中供佛願」。從第四十四以下諸願，皆為彼國以外，他方菩薩，聞彌陀名，得殊勝法益之願。首第四十四，為聞名得諸三昧，至於成佛之願。「逮」者，及也。</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曰：「所有十方一切佛剎，諸菩薩眾，聞我名號，應時證得寂靜三摩地。」其中「應時證得」，亦即「皆悉逮得」之意。</a:t>
            </a:r>
          </a:p>
        </p:txBody>
      </p:sp>
      <p:sp>
        <p:nvSpPr>
          <p:cNvPr id="7" name="文字方塊 6">
            <a:extLst>
              <a:ext uri="{FF2B5EF4-FFF2-40B4-BE49-F238E27FC236}">
                <a16:creationId xmlns:a16="http://schemas.microsoft.com/office/drawing/2014/main" id="{8E99328F-7366-3614-9306-764BAD264675}"/>
              </a:ext>
            </a:extLst>
          </p:cNvPr>
          <p:cNvSpPr txBox="1"/>
          <p:nvPr/>
        </p:nvSpPr>
        <p:spPr>
          <a:xfrm>
            <a:off x="6434042" y="909514"/>
            <a:ext cx="5493812" cy="5223924"/>
          </a:xfrm>
          <a:prstGeom prst="rect">
            <a:avLst/>
          </a:prstGeom>
          <a:noFill/>
        </p:spPr>
        <p:txBody>
          <a:bodyPr vert="eaVert" wrap="square" rtlCol="0">
            <a:spAutoFit/>
          </a:bodyPr>
          <a:lstStyle/>
          <a:p>
            <a:pPr>
              <a:lnSpc>
                <a:spcPts val="4600"/>
              </a:lnSpc>
              <a:spcBef>
                <a:spcPts val="1800"/>
              </a:spcBef>
            </a:pPr>
            <a:r>
              <a:rPr lang="zh-TW" altLang="en-US" sz="3000" b="1" dirty="0">
                <a:solidFill>
                  <a:schemeClr val="bg1">
                    <a:lumMod val="95000"/>
                  </a:schemeClr>
                </a:solidFill>
              </a:rPr>
              <a:t>我作佛時。十方佛剎諸菩薩眾。聞我名已。皆悉逮得清淨。解脫。普等三昧。諸深總持。住三摩地。至於成佛。定中常供無量無邊一切諸佛。不失定意。若不爾者。不取正覺。</a:t>
            </a:r>
            <a:endParaRPr lang="en-US" altLang="zh-TW" sz="3000" b="1" dirty="0">
              <a:solidFill>
                <a:schemeClr val="bg1">
                  <a:lumMod val="95000"/>
                </a:schemeClr>
              </a:solidFill>
            </a:endParaRPr>
          </a:p>
          <a:p>
            <a:pPr>
              <a:lnSpc>
                <a:spcPts val="3300"/>
              </a:lnSpc>
            </a:pPr>
            <a:r>
              <a:rPr lang="zh-TW" altLang="en-US" dirty="0">
                <a:solidFill>
                  <a:schemeClr val="bg1">
                    <a:lumMod val="95000"/>
                  </a:schemeClr>
                </a:solidFill>
              </a:rPr>
              <a:t>四十四、普等三昧願。</a:t>
            </a:r>
            <a:endParaRPr lang="en-US" altLang="zh-TW" dirty="0">
              <a:solidFill>
                <a:schemeClr val="bg1">
                  <a:lumMod val="95000"/>
                </a:schemeClr>
              </a:solidFill>
            </a:endParaRPr>
          </a:p>
          <a:p>
            <a:pPr>
              <a:lnSpc>
                <a:spcPts val="3300"/>
              </a:lnSpc>
            </a:pPr>
            <a:r>
              <a:rPr lang="zh-TW" altLang="en-US" dirty="0">
                <a:solidFill>
                  <a:schemeClr val="bg1">
                    <a:lumMod val="95000"/>
                  </a:schemeClr>
                </a:solidFill>
              </a:rPr>
              <a:t>四十五、定中供佛願。</a:t>
            </a:r>
          </a:p>
        </p:txBody>
      </p:sp>
    </p:spTree>
    <p:extLst>
      <p:ext uri="{BB962C8B-B14F-4D97-AF65-F5344CB8AC3E}">
        <p14:creationId xmlns:p14="http://schemas.microsoft.com/office/powerpoint/2010/main" val="34900823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44A43F4-B0A2-8BB5-767A-64CFA495BF52}"/>
              </a:ext>
            </a:extLst>
          </p:cNvPr>
          <p:cNvSpPr txBox="1"/>
          <p:nvPr/>
        </p:nvSpPr>
        <p:spPr>
          <a:xfrm>
            <a:off x="78185" y="837506"/>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又「普等」者，普者普遍，等者平等。</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謂之普遍菩薩三摩地。</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謂之平等三摩地門。憬興云：</a:t>
            </a:r>
            <a:r>
              <a:rPr lang="en-US" altLang="zh-TW" sz="2800" dirty="0">
                <a:solidFill>
                  <a:schemeClr val="bg1">
                    <a:lumMod val="95000"/>
                  </a:schemeClr>
                </a:solidFill>
              </a:rPr>
              <a:t>『</a:t>
            </a:r>
            <a:r>
              <a:rPr lang="zh-TW" altLang="en-US" sz="2800" dirty="0">
                <a:solidFill>
                  <a:schemeClr val="bg1">
                    <a:lumMod val="95000"/>
                  </a:schemeClr>
                </a:solidFill>
              </a:rPr>
              <a:t>普者，即普遍義。等者，即齊等義。所見普廣，佛佛皆見，故所住定，名為普等。</a:t>
            </a:r>
            <a:r>
              <a:rPr lang="en-US" altLang="zh-TW" sz="2800" dirty="0">
                <a:solidFill>
                  <a:schemeClr val="bg1">
                    <a:lumMod val="95000"/>
                  </a:schemeClr>
                </a:solidFill>
              </a:rPr>
              <a:t>』</a:t>
            </a:r>
            <a:r>
              <a:rPr lang="zh-TW" altLang="en-US" sz="2800" dirty="0">
                <a:solidFill>
                  <a:schemeClr val="bg1">
                    <a:lumMod val="95000"/>
                  </a:schemeClr>
                </a:solidFill>
              </a:rPr>
              <a:t>玄一云：</a:t>
            </a:r>
            <a:r>
              <a:rPr lang="en-US" altLang="zh-TW" sz="2800" dirty="0">
                <a:solidFill>
                  <a:schemeClr val="bg1">
                    <a:lumMod val="95000"/>
                  </a:schemeClr>
                </a:solidFill>
              </a:rPr>
              <a:t>『</a:t>
            </a:r>
            <a:r>
              <a:rPr lang="zh-TW" altLang="en-US" sz="2800" dirty="0">
                <a:solidFill>
                  <a:schemeClr val="bg1">
                    <a:lumMod val="95000"/>
                  </a:schemeClr>
                </a:solidFill>
              </a:rPr>
              <a:t>由此三昧力，普見諸佛世界，故言為普。平等現見無所不見，故言為等。</a:t>
            </a:r>
            <a:r>
              <a:rPr lang="en-US" altLang="zh-TW" sz="2800" dirty="0">
                <a:solidFill>
                  <a:schemeClr val="bg1">
                    <a:lumMod val="95000"/>
                  </a:schemeClr>
                </a:solidFill>
              </a:rPr>
              <a:t>』</a:t>
            </a:r>
            <a:r>
              <a:rPr lang="zh-TW" altLang="en-US" sz="2800" dirty="0">
                <a:solidFill>
                  <a:schemeClr val="bg1">
                    <a:lumMod val="95000"/>
                  </a:schemeClr>
                </a:solidFill>
              </a:rPr>
              <a:t>若約選擇本願正意，則是念佛三昧德號也。普謂普遍，凡聖通入之義。等謂平等，念一佛功德，等同一切佛之義。</a:t>
            </a:r>
          </a:p>
        </p:txBody>
      </p:sp>
      <p:sp>
        <p:nvSpPr>
          <p:cNvPr id="5" name="文字方塊 4">
            <a:extLst>
              <a:ext uri="{FF2B5EF4-FFF2-40B4-BE49-F238E27FC236}">
                <a16:creationId xmlns:a16="http://schemas.microsoft.com/office/drawing/2014/main" id="{1A6A10B5-654E-BDAC-B83A-6B24609A05B1}"/>
              </a:ext>
            </a:extLst>
          </p:cNvPr>
          <p:cNvSpPr txBox="1"/>
          <p:nvPr/>
        </p:nvSpPr>
        <p:spPr>
          <a:xfrm>
            <a:off x="7373148" y="837506"/>
            <a:ext cx="4698722" cy="5472608"/>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「清淨」者，所住之三昧，無染無著，故曰「清淨三昧」。如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曰：「寂靜三摩地，無縛無著，故名清淨。」又「解脫」者，所住三昧，離一切繫縛而自在，名曰解脫三昧。</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曰「念佛三昧，能除一切煩惱，能解脫生死，故須名清淨解脫三昧。」</a:t>
            </a:r>
          </a:p>
        </p:txBody>
      </p:sp>
    </p:spTree>
    <p:extLst>
      <p:ext uri="{BB962C8B-B14F-4D97-AF65-F5344CB8AC3E}">
        <p14:creationId xmlns:p14="http://schemas.microsoft.com/office/powerpoint/2010/main" val="39038896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0967EE9-05C3-31B9-48DE-74215F425B28}"/>
              </a:ext>
            </a:extLst>
          </p:cNvPr>
          <p:cNvSpPr txBox="1"/>
          <p:nvPr/>
        </p:nvSpPr>
        <p:spPr>
          <a:xfrm>
            <a:off x="2410961" y="745824"/>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「定中常供無量無邊一切諸佛。不失定意。若不爾者。不取正覺。」</a:t>
            </a:r>
            <a:r>
              <a:rPr lang="zh-CN" altLang="en-US" sz="2800" dirty="0">
                <a:solidFill>
                  <a:schemeClr val="bg1">
                    <a:lumMod val="95000"/>
                  </a:schemeClr>
                </a:solidFill>
              </a:rPr>
              <a:t>此</a:t>
            </a:r>
            <a:r>
              <a:rPr lang="zh-TW" altLang="en-US" sz="2800" dirty="0">
                <a:solidFill>
                  <a:schemeClr val="bg1">
                    <a:lumMod val="95000"/>
                  </a:schemeClr>
                </a:solidFill>
              </a:rPr>
              <a:t>第四十五「定中供佛願」。定中供佛，不失定意，同於</a:t>
            </a:r>
            <a:r>
              <a:rPr lang="en-US" altLang="zh-TW" sz="2800" dirty="0">
                <a:solidFill>
                  <a:schemeClr val="bg1">
                    <a:lumMod val="95000"/>
                  </a:schemeClr>
                </a:solidFill>
              </a:rPr>
              <a:t>《</a:t>
            </a:r>
            <a:r>
              <a:rPr lang="zh-TW" altLang="en-US" sz="2800" dirty="0">
                <a:solidFill>
                  <a:schemeClr val="bg1">
                    <a:lumMod val="95000"/>
                  </a:schemeClr>
                </a:solidFill>
              </a:rPr>
              <a:t>德遵普賢品</a:t>
            </a:r>
            <a:r>
              <a:rPr lang="en-US" altLang="zh-TW" sz="2800" dirty="0">
                <a:solidFill>
                  <a:schemeClr val="bg1">
                    <a:lumMod val="95000"/>
                  </a:schemeClr>
                </a:solidFill>
              </a:rPr>
              <a:t>》</a:t>
            </a:r>
            <a:r>
              <a:rPr lang="zh-TW" altLang="en-US" sz="2800" dirty="0">
                <a:solidFill>
                  <a:schemeClr val="bg1">
                    <a:lumMod val="95000"/>
                  </a:schemeClr>
                </a:solidFill>
              </a:rPr>
              <a:t>中「住深禪定，悉睹無量諸佛」。正是普賢大士甚深境界。</a:t>
            </a:r>
          </a:p>
        </p:txBody>
      </p:sp>
      <p:sp>
        <p:nvSpPr>
          <p:cNvPr id="5" name="文字方塊 4">
            <a:extLst>
              <a:ext uri="{FF2B5EF4-FFF2-40B4-BE49-F238E27FC236}">
                <a16:creationId xmlns:a16="http://schemas.microsoft.com/office/drawing/2014/main" id="{A3575A31-B322-0B54-E0AD-A045A7EEE84F}"/>
              </a:ext>
            </a:extLst>
          </p:cNvPr>
          <p:cNvSpPr txBox="1"/>
          <p:nvPr/>
        </p:nvSpPr>
        <p:spPr>
          <a:xfrm>
            <a:off x="6713269" y="837506"/>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「總持」，即陀羅尼，謂持善不失，持惡不生，並能持無盡義。（詳解見第二品。）深妙之總持，故曰深總持。十方菩薩，因聞名故，得諸三昧，與深總持，安住定中，得成正覺，故曰「至於成佛」。</a:t>
            </a:r>
          </a:p>
        </p:txBody>
      </p:sp>
      <p:sp>
        <p:nvSpPr>
          <p:cNvPr id="6" name="匾額 5" descr="佛學概要十四講表 習講">
            <a:extLst>
              <a:ext uri="{FF2B5EF4-FFF2-40B4-BE49-F238E27FC236}">
                <a16:creationId xmlns:a16="http://schemas.microsoft.com/office/drawing/2014/main" id="{316241E5-5C0A-F311-3C4E-2DE8EB787D7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3455806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0D7C67D-4690-8E84-349B-53A56E70EE1C}"/>
              </a:ext>
            </a:extLst>
          </p:cNvPr>
          <p:cNvSpPr txBox="1"/>
          <p:nvPr/>
        </p:nvSpPr>
        <p:spPr>
          <a:xfrm>
            <a:off x="4297615" y="909514"/>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右章具三願。「獲陀羅尼」以上，為第四十六「獲陀羅尼願」。「一二三忍」以上，為第四十七「聞名得忍願」。此下為第四十八「現證不退願」。</a:t>
            </a:r>
          </a:p>
        </p:txBody>
      </p:sp>
      <p:sp>
        <p:nvSpPr>
          <p:cNvPr id="7" name="文字方塊 6">
            <a:extLst>
              <a:ext uri="{FF2B5EF4-FFF2-40B4-BE49-F238E27FC236}">
                <a16:creationId xmlns:a16="http://schemas.microsoft.com/office/drawing/2014/main" id="{3D3EB29B-77E2-33E4-51A3-C9A5FCB26156}"/>
              </a:ext>
            </a:extLst>
          </p:cNvPr>
          <p:cNvSpPr txBox="1"/>
          <p:nvPr/>
        </p:nvSpPr>
        <p:spPr>
          <a:xfrm>
            <a:off x="6506050" y="909514"/>
            <a:ext cx="5493812" cy="522392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我作佛時。他方世界諸菩薩眾。聞我名者。證離生法。獲陀羅尼。清淨歡喜。得平等住。修菩薩行。具足德本。應時不獲一二三忍。於諸佛法。不能現證不退轉者。不取正覺。</a:t>
            </a:r>
            <a:endParaRPr lang="en-US" altLang="zh-TW" sz="3000" b="1" dirty="0">
              <a:solidFill>
                <a:schemeClr val="bg1">
                  <a:lumMod val="95000"/>
                </a:schemeClr>
              </a:solidFill>
            </a:endParaRPr>
          </a:p>
          <a:p>
            <a:pPr>
              <a:lnSpc>
                <a:spcPts val="4000"/>
              </a:lnSpc>
            </a:pPr>
            <a:r>
              <a:rPr lang="zh-TW" altLang="en-US" dirty="0">
                <a:solidFill>
                  <a:schemeClr val="bg1">
                    <a:lumMod val="95000"/>
                  </a:schemeClr>
                </a:solidFill>
              </a:rPr>
              <a:t>四十六、獲陀羅尼願。四十七、聞名得忍願。四十八、現證不退願。</a:t>
            </a:r>
          </a:p>
        </p:txBody>
      </p:sp>
      <p:sp>
        <p:nvSpPr>
          <p:cNvPr id="8" name="文字方塊 7">
            <a:extLst>
              <a:ext uri="{FF2B5EF4-FFF2-40B4-BE49-F238E27FC236}">
                <a16:creationId xmlns:a16="http://schemas.microsoft.com/office/drawing/2014/main" id="{2A53FCC8-22C1-EE21-CF4E-A0022E7011AF}"/>
              </a:ext>
            </a:extLst>
          </p:cNvPr>
          <p:cNvSpPr txBox="1"/>
          <p:nvPr/>
        </p:nvSpPr>
        <p:spPr>
          <a:xfrm>
            <a:off x="355477" y="909514"/>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第四十六願，「離生」者，離生死也。三乘行人，入於見道。因見諦理，斷見思惑，永離三界之生，是云正性離生。十方菩薩，以聞名故，皆證此離生之法。並得「陀羅尼」。陀羅尼，即「總持」，見前釋。</a:t>
            </a:r>
          </a:p>
        </p:txBody>
      </p:sp>
    </p:spTree>
    <p:extLst>
      <p:ext uri="{BB962C8B-B14F-4D97-AF65-F5344CB8AC3E}">
        <p14:creationId xmlns:p14="http://schemas.microsoft.com/office/powerpoint/2010/main" val="19499696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28A1988-CE12-BB94-E06D-E46BBD526B0E}"/>
              </a:ext>
            </a:extLst>
          </p:cNvPr>
          <p:cNvSpPr txBox="1"/>
          <p:nvPr/>
        </p:nvSpPr>
        <p:spPr>
          <a:xfrm>
            <a:off x="89500" y="801383"/>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十方大士，若於阿彌陀如來，睹相、聞名、見光、知意者，皆入如來之室。以聞名故，得畢竟平等之業。與此願之「聞我名者，證離生法，獲陀羅尼，清淨歡喜，得平等住」，全然一味。以聞名故，得住平等法中，即住於諸法實相也。</a:t>
            </a:r>
          </a:p>
        </p:txBody>
      </p:sp>
      <p:sp>
        <p:nvSpPr>
          <p:cNvPr id="5" name="文字方塊 4">
            <a:extLst>
              <a:ext uri="{FF2B5EF4-FFF2-40B4-BE49-F238E27FC236}">
                <a16:creationId xmlns:a16="http://schemas.microsoft.com/office/drawing/2014/main" id="{A6EC15F4-725C-9B7A-5057-19D6F8C5C0B3}"/>
              </a:ext>
            </a:extLst>
          </p:cNvPr>
          <p:cNvSpPr txBox="1"/>
          <p:nvPr/>
        </p:nvSpPr>
        <p:spPr>
          <a:xfrm>
            <a:off x="4583038" y="801383"/>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「清淨歡喜。得平等住。修菩薩行。具足德本。應時不獲一二三忍。」</a:t>
            </a:r>
            <a:r>
              <a:rPr lang="zh-CN" altLang="en-US" sz="2800" dirty="0">
                <a:solidFill>
                  <a:schemeClr val="bg1">
                    <a:lumMod val="95000"/>
                  </a:schemeClr>
                </a:solidFill>
              </a:rPr>
              <a:t>此</a:t>
            </a:r>
            <a:r>
              <a:rPr lang="zh-TW" altLang="en-US" sz="2800" dirty="0">
                <a:solidFill>
                  <a:schemeClr val="bg1">
                    <a:lumMod val="95000"/>
                  </a:schemeClr>
                </a:solidFill>
              </a:rPr>
              <a:t>第四十七「聞名得忍願」。「清淨」者，無染無著之本然。「歡喜」者，適悅在心，寂滅為樂也。「平等」者，淺言之，則為離諸高下、深淺、大小、親疏、智愚、迷悟種種差別，曰平等。進言之，則真如周遍，萬法一如，心、佛、眾生，三無差別。</a:t>
            </a:r>
          </a:p>
        </p:txBody>
      </p:sp>
      <p:sp>
        <p:nvSpPr>
          <p:cNvPr id="6" name="匾額 5" descr="佛學概要十四講表 習講">
            <a:extLst>
              <a:ext uri="{FF2B5EF4-FFF2-40B4-BE49-F238E27FC236}">
                <a16:creationId xmlns:a16="http://schemas.microsoft.com/office/drawing/2014/main" id="{F2700FE6-96F5-A88F-0FA9-9927CAE5E6D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7593370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2CC7D9E-276A-1C93-53E3-6E4D4A2F3636}"/>
              </a:ext>
            </a:extLst>
          </p:cNvPr>
          <p:cNvSpPr txBox="1"/>
          <p:nvPr/>
        </p:nvSpPr>
        <p:spPr>
          <a:xfrm>
            <a:off x="-83265" y="745824"/>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「一二三忍」。忍者，安忍也。</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云：「第一，第二，第三法忍。」「法忍」者，法為所證之理，心安於法為忍。</a:t>
            </a:r>
            <a:r>
              <a:rPr lang="en-US" altLang="zh-TW" sz="2800" dirty="0">
                <a:solidFill>
                  <a:schemeClr val="bg1">
                    <a:lumMod val="95000"/>
                  </a:schemeClr>
                </a:solidFill>
              </a:rPr>
              <a:t>《</a:t>
            </a:r>
            <a:r>
              <a:rPr lang="zh-TW" altLang="en-US" sz="2800" dirty="0">
                <a:solidFill>
                  <a:schemeClr val="bg1">
                    <a:lumMod val="95000"/>
                  </a:schemeClr>
                </a:solidFill>
              </a:rPr>
              <a:t>仁王經</a:t>
            </a:r>
            <a:r>
              <a:rPr lang="en-US" altLang="zh-TW" sz="2800" dirty="0">
                <a:solidFill>
                  <a:schemeClr val="bg1">
                    <a:lumMod val="95000"/>
                  </a:schemeClr>
                </a:solidFill>
              </a:rPr>
              <a:t>》</a:t>
            </a:r>
            <a:r>
              <a:rPr lang="zh-TW" altLang="en-US" sz="2800" dirty="0">
                <a:solidFill>
                  <a:schemeClr val="bg1">
                    <a:lumMod val="95000"/>
                  </a:schemeClr>
                </a:solidFill>
              </a:rPr>
              <a:t>明五忍：㈠伏忍，㈡信忍，㈢順忍，㈣無生法忍，㈤寂滅忍。</a:t>
            </a:r>
            <a:r>
              <a:rPr lang="en-US" altLang="zh-TW" sz="2800" dirty="0">
                <a:solidFill>
                  <a:schemeClr val="bg1">
                    <a:lumMod val="95000"/>
                  </a:schemeClr>
                </a:solidFill>
              </a:rPr>
              <a:t>《</a:t>
            </a:r>
            <a:r>
              <a:rPr lang="zh-TW" altLang="en-US" sz="2800" dirty="0">
                <a:solidFill>
                  <a:schemeClr val="bg1">
                    <a:lumMod val="95000"/>
                  </a:schemeClr>
                </a:solidFill>
              </a:rPr>
              <a:t>仁王經私記</a:t>
            </a:r>
            <a:r>
              <a:rPr lang="en-US" altLang="zh-TW" sz="2800" dirty="0">
                <a:solidFill>
                  <a:schemeClr val="bg1">
                    <a:lumMod val="95000"/>
                  </a:schemeClr>
                </a:solidFill>
              </a:rPr>
              <a:t>》</a:t>
            </a:r>
            <a:r>
              <a:rPr lang="zh-TW" altLang="en-US" sz="2800" dirty="0">
                <a:solidFill>
                  <a:schemeClr val="bg1">
                    <a:lumMod val="95000"/>
                  </a:schemeClr>
                </a:solidFill>
              </a:rPr>
              <a:t>云：「初地、二地、三地得無漏信，名</a:t>
            </a:r>
            <a:r>
              <a:rPr lang="zh-TW" altLang="en-US" sz="2800" u="sng" dirty="0">
                <a:solidFill>
                  <a:schemeClr val="bg1">
                    <a:lumMod val="95000"/>
                  </a:schemeClr>
                </a:solidFill>
              </a:rPr>
              <a:t>信忍</a:t>
            </a:r>
            <a:r>
              <a:rPr lang="zh-TW" altLang="en-US" sz="2800" dirty="0">
                <a:solidFill>
                  <a:schemeClr val="bg1">
                    <a:lumMod val="95000"/>
                  </a:schemeClr>
                </a:solidFill>
              </a:rPr>
              <a:t>。四、五、六地趣向無生，名</a:t>
            </a:r>
            <a:r>
              <a:rPr lang="zh-TW" altLang="en-US" sz="2800" u="sng" dirty="0">
                <a:solidFill>
                  <a:schemeClr val="bg1">
                    <a:lumMod val="95000"/>
                  </a:schemeClr>
                </a:solidFill>
              </a:rPr>
              <a:t>順忍</a:t>
            </a:r>
            <a:r>
              <a:rPr lang="zh-TW" altLang="en-US" sz="2800" dirty="0">
                <a:solidFill>
                  <a:schemeClr val="bg1">
                    <a:lumMod val="95000"/>
                  </a:schemeClr>
                </a:solidFill>
              </a:rPr>
              <a:t>。七、八、九地，諸念不生，名</a:t>
            </a:r>
            <a:r>
              <a:rPr lang="zh-TW" altLang="en-US" sz="2800" u="sng" dirty="0">
                <a:solidFill>
                  <a:schemeClr val="bg1">
                    <a:lumMod val="95000"/>
                  </a:schemeClr>
                </a:solidFill>
              </a:rPr>
              <a:t>無生忍</a:t>
            </a:r>
            <a:r>
              <a:rPr lang="zh-TW" altLang="en-US" sz="2800" dirty="0">
                <a:solidFill>
                  <a:schemeClr val="bg1">
                    <a:lumMod val="95000"/>
                  </a:schemeClr>
                </a:solidFill>
              </a:rPr>
              <a:t>。十地、妙覺，得菩提果，名</a:t>
            </a:r>
            <a:r>
              <a:rPr lang="zh-TW" altLang="en-US" sz="2800" u="sng" dirty="0">
                <a:solidFill>
                  <a:schemeClr val="bg1">
                    <a:lumMod val="95000"/>
                  </a:schemeClr>
                </a:solidFill>
              </a:rPr>
              <a:t>寂滅忍</a:t>
            </a:r>
            <a:r>
              <a:rPr lang="zh-TW" altLang="en-US" sz="2800" dirty="0">
                <a:solidFill>
                  <a:schemeClr val="bg1">
                    <a:lumMod val="95000"/>
                  </a:schemeClr>
                </a:solidFill>
              </a:rPr>
              <a:t>。」古注經家中，有認為伏忍、信忍、順忍，即本經之三忍者</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5" name="文字方塊 4">
            <a:extLst>
              <a:ext uri="{FF2B5EF4-FFF2-40B4-BE49-F238E27FC236}">
                <a16:creationId xmlns:a16="http://schemas.microsoft.com/office/drawing/2014/main" id="{3549610F-C3F6-45EC-3B5A-3C0639F12AE5}"/>
              </a:ext>
            </a:extLst>
          </p:cNvPr>
          <p:cNvSpPr txBox="1"/>
          <p:nvPr/>
        </p:nvSpPr>
        <p:spPr>
          <a:xfrm>
            <a:off x="6880899"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一句佛號即是實相，即是法界全體，即是諸法平等體性。但能念念相繼，念而無念，無念而念，故曰「得平等住」。如是心行，是菩薩行，輾轉教授，同歸極樂。普惠眾生真實之利，故曰「修菩薩行」。如是修行，自然具足一切佛果之功德根本，故云「具足德本」。</a:t>
            </a:r>
          </a:p>
        </p:txBody>
      </p:sp>
    </p:spTree>
    <p:extLst>
      <p:ext uri="{BB962C8B-B14F-4D97-AF65-F5344CB8AC3E}">
        <p14:creationId xmlns:p14="http://schemas.microsoft.com/office/powerpoint/2010/main" val="10706608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B5EB62C-CA44-4347-8B7D-76D211C4CB78}"/>
              </a:ext>
            </a:extLst>
          </p:cNvPr>
          <p:cNvSpPr txBox="1"/>
          <p:nvPr/>
        </p:nvSpPr>
        <p:spPr>
          <a:xfrm>
            <a:off x="859901" y="837506"/>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無生法忍，略云無生忍。真智安住於無生無滅之實相理體而不動，謂之無生法忍。</a:t>
            </a:r>
            <a:r>
              <a:rPr lang="en-US" altLang="zh-TW" sz="2800" dirty="0">
                <a:solidFill>
                  <a:schemeClr val="bg1">
                    <a:lumMod val="95000"/>
                  </a:schemeClr>
                </a:solidFill>
              </a:rPr>
              <a:t>《</a:t>
            </a:r>
            <a:r>
              <a:rPr lang="zh-TW" altLang="en-US" sz="2800" dirty="0">
                <a:solidFill>
                  <a:schemeClr val="bg1">
                    <a:lumMod val="95000"/>
                  </a:schemeClr>
                </a:solidFill>
              </a:rPr>
              <a:t>智度論五十</a:t>
            </a:r>
            <a:r>
              <a:rPr lang="en-US" altLang="zh-TW" sz="2800" dirty="0">
                <a:solidFill>
                  <a:schemeClr val="bg1">
                    <a:lumMod val="95000"/>
                  </a:schemeClr>
                </a:solidFill>
              </a:rPr>
              <a:t>》</a:t>
            </a:r>
            <a:r>
              <a:rPr lang="zh-TW" altLang="en-US" sz="2800" dirty="0">
                <a:solidFill>
                  <a:schemeClr val="bg1">
                    <a:lumMod val="95000"/>
                  </a:schemeClr>
                </a:solidFill>
              </a:rPr>
              <a:t>曰：「無生法忍者，於無生滅諸法實相中，信受通達，無礙不退，是名無生忍。」</a:t>
            </a:r>
          </a:p>
        </p:txBody>
      </p:sp>
      <p:sp>
        <p:nvSpPr>
          <p:cNvPr id="5" name="文字方塊 4">
            <a:extLst>
              <a:ext uri="{FF2B5EF4-FFF2-40B4-BE49-F238E27FC236}">
                <a16:creationId xmlns:a16="http://schemas.microsoft.com/office/drawing/2014/main" id="{97FCCE33-64E2-64CC-5CF4-F270A222A3D0}"/>
              </a:ext>
            </a:extLst>
          </p:cNvPr>
          <p:cNvSpPr txBox="1"/>
          <p:nvPr/>
        </p:nvSpPr>
        <p:spPr>
          <a:xfrm>
            <a:off x="4456241" y="837506"/>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但據經文，此三忍中，包括無生法忍，實無可疑。</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第三十四願曰：「設我得佛，十方無量不可思議諸佛世界眾生之類，聞我名字，不得菩薩無生法忍，諸深總持者，不取正覺。」</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文：「聞我名者，應時即得初忍、二忍，乃至無生法忍。成就阿耨多羅三藐三菩提。」可見願文中之第三法忍，決定是無生法忍也。</a:t>
            </a:r>
          </a:p>
        </p:txBody>
      </p:sp>
      <p:sp>
        <p:nvSpPr>
          <p:cNvPr id="6" name="匾額 5" descr="佛學概要十四講表 習講">
            <a:extLst>
              <a:ext uri="{FF2B5EF4-FFF2-40B4-BE49-F238E27FC236}">
                <a16:creationId xmlns:a16="http://schemas.microsoft.com/office/drawing/2014/main" id="{FC8ECAB6-DB76-AD23-7A77-2CC93928FF1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27350629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5965EDD-1031-19B4-9972-B2D4BBE02EA3}"/>
              </a:ext>
            </a:extLst>
          </p:cNvPr>
          <p:cNvSpPr txBox="1"/>
          <p:nvPr/>
        </p:nvSpPr>
        <p:spPr>
          <a:xfrm>
            <a:off x="4871070" y="83750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今願文之「一二三忍」，實即本經</a:t>
            </a:r>
            <a:r>
              <a:rPr lang="en-US" altLang="zh-TW" sz="2800" dirty="0">
                <a:solidFill>
                  <a:schemeClr val="bg1">
                    <a:lumMod val="95000"/>
                  </a:schemeClr>
                </a:solidFill>
              </a:rPr>
              <a:t>《</a:t>
            </a:r>
            <a:r>
              <a:rPr lang="zh-TW" altLang="en-US" sz="2800" dirty="0">
                <a:solidFill>
                  <a:schemeClr val="bg1">
                    <a:lumMod val="95000"/>
                  </a:schemeClr>
                </a:solidFill>
              </a:rPr>
              <a:t>菩提道場第十五品</a:t>
            </a:r>
            <a:r>
              <a:rPr lang="en-US" altLang="zh-TW" sz="2800" dirty="0">
                <a:solidFill>
                  <a:schemeClr val="bg1">
                    <a:lumMod val="95000"/>
                  </a:schemeClr>
                </a:solidFill>
              </a:rPr>
              <a:t>》</a:t>
            </a:r>
            <a:r>
              <a:rPr lang="zh-TW" altLang="en-US" sz="2800" dirty="0">
                <a:solidFill>
                  <a:schemeClr val="bg1">
                    <a:lumMod val="95000"/>
                  </a:schemeClr>
                </a:solidFill>
              </a:rPr>
              <a:t>中之三種忍。一音響忍。二柔順忍。三者無生法忍。</a:t>
            </a:r>
            <a:r>
              <a:rPr lang="en-US" altLang="zh-TW" sz="2800" dirty="0">
                <a:solidFill>
                  <a:schemeClr val="bg1">
                    <a:lumMod val="95000"/>
                  </a:schemeClr>
                </a:solidFill>
              </a:rPr>
              <a:t>《</a:t>
            </a:r>
            <a:r>
              <a:rPr lang="zh-TW" altLang="en-US" sz="2800" dirty="0">
                <a:solidFill>
                  <a:schemeClr val="bg1">
                    <a:lumMod val="95000"/>
                  </a:schemeClr>
                </a:solidFill>
              </a:rPr>
              <a:t>無量壽經鈔五</a:t>
            </a:r>
            <a:r>
              <a:rPr lang="en-US" altLang="zh-TW" sz="2800" dirty="0">
                <a:solidFill>
                  <a:schemeClr val="bg1">
                    <a:lumMod val="95000"/>
                  </a:schemeClr>
                </a:solidFill>
              </a:rPr>
              <a:t>》</a:t>
            </a:r>
            <a:r>
              <a:rPr lang="zh-TW" altLang="en-US" sz="2800" dirty="0">
                <a:solidFill>
                  <a:schemeClr val="bg1">
                    <a:lumMod val="95000"/>
                  </a:schemeClr>
                </a:solidFill>
              </a:rPr>
              <a:t>曰：「㈠音響忍，由音響而悟解真理者。㈡柔順忍，慧心柔軟，能隨順真理也。㈢無生法忍，證無生之實性，而離諸相者。是悟道之至極也。」此三忍當於第十五品中詳論之。</a:t>
            </a:r>
          </a:p>
        </p:txBody>
      </p:sp>
      <p:sp>
        <p:nvSpPr>
          <p:cNvPr id="6" name="匾額 5" descr="佛學概要十四講表 習講">
            <a:extLst>
              <a:ext uri="{FF2B5EF4-FFF2-40B4-BE49-F238E27FC236}">
                <a16:creationId xmlns:a16="http://schemas.microsoft.com/office/drawing/2014/main" id="{D957E747-5E0F-24E0-82F7-A9449637371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298624162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0125409-AF7B-6593-486B-4C888AFC6A78}"/>
              </a:ext>
            </a:extLst>
          </p:cNvPr>
          <p:cNvSpPr txBox="1"/>
          <p:nvPr/>
        </p:nvSpPr>
        <p:spPr>
          <a:xfrm>
            <a:off x="911197" y="837506"/>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量菩薩，未到不退之位，雖極勇猛，如救頭燃，但以障緣競來，屢屢退轉。遂令學道者如牛毛，得道者如麟角。彌陀因地憫其勤苦，發無上願。以佛威德，令聞名人，即得三忍，證不退轉。原在退位，乘佛願力，唯進不退，疾至菩提，實為大慶。</a:t>
            </a:r>
          </a:p>
        </p:txBody>
      </p:sp>
      <p:sp>
        <p:nvSpPr>
          <p:cNvPr id="5" name="文字方塊 4">
            <a:extLst>
              <a:ext uri="{FF2B5EF4-FFF2-40B4-BE49-F238E27FC236}">
                <a16:creationId xmlns:a16="http://schemas.microsoft.com/office/drawing/2014/main" id="{07847AF9-B8A0-AF04-B6C9-BC70621DA94B}"/>
              </a:ext>
            </a:extLst>
          </p:cNvPr>
          <p:cNvSpPr txBox="1"/>
          <p:nvPr/>
        </p:nvSpPr>
        <p:spPr>
          <a:xfrm>
            <a:off x="5584755" y="83750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「於諸佛法。不能現證不退轉者。不取正覺。」</a:t>
            </a:r>
            <a:r>
              <a:rPr lang="zh-CN" altLang="en-US" sz="2800" dirty="0">
                <a:solidFill>
                  <a:schemeClr val="bg1">
                    <a:lumMod val="95000"/>
                  </a:schemeClr>
                </a:solidFill>
              </a:rPr>
              <a:t>此</a:t>
            </a:r>
            <a:r>
              <a:rPr lang="zh-TW" altLang="en-US" sz="2800" dirty="0">
                <a:solidFill>
                  <a:schemeClr val="bg1">
                    <a:lumMod val="95000"/>
                  </a:schemeClr>
                </a:solidFill>
              </a:rPr>
              <a:t>第四十八「現證不退願」。不退轉者，所修之功德善根，愈增愈進，不更退失，略云不退。即梵語之阿鞞跋致（詳見前註）。蓋以菩薩行願，難發易退。據</a:t>
            </a:r>
            <a:r>
              <a:rPr lang="en-US" altLang="zh-TW" sz="2800" dirty="0">
                <a:solidFill>
                  <a:schemeClr val="bg1">
                    <a:lumMod val="95000"/>
                  </a:schemeClr>
                </a:solidFill>
              </a:rPr>
              <a:t>《</a:t>
            </a:r>
            <a:r>
              <a:rPr lang="zh-TW" altLang="en-US" sz="2800" dirty="0">
                <a:solidFill>
                  <a:schemeClr val="bg1">
                    <a:lumMod val="95000"/>
                  </a:schemeClr>
                </a:solidFill>
              </a:rPr>
              <a:t>仁王經</a:t>
            </a:r>
            <a:r>
              <a:rPr lang="en-US" altLang="zh-TW" sz="2800" dirty="0">
                <a:solidFill>
                  <a:schemeClr val="bg1">
                    <a:lumMod val="95000"/>
                  </a:schemeClr>
                </a:solidFill>
              </a:rPr>
              <a:t>》</a:t>
            </a:r>
            <a:r>
              <a:rPr lang="zh-TW" altLang="en-US" sz="2800" dirty="0">
                <a:solidFill>
                  <a:schemeClr val="bg1">
                    <a:lumMod val="95000"/>
                  </a:schemeClr>
                </a:solidFill>
              </a:rPr>
              <a:t>別教之信位菩薩，名為輕毛菩薩，隨風東西。</a:t>
            </a:r>
          </a:p>
        </p:txBody>
      </p:sp>
      <p:sp>
        <p:nvSpPr>
          <p:cNvPr id="6" name="匾額 5" descr="佛學概要十四講表 習講">
            <a:extLst>
              <a:ext uri="{FF2B5EF4-FFF2-40B4-BE49-F238E27FC236}">
                <a16:creationId xmlns:a16="http://schemas.microsoft.com/office/drawing/2014/main" id="{DC9DC8B5-2B26-DD83-245E-7CCE8293BDC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2642456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1D0076B-1644-2126-DB93-947D1552E232}"/>
              </a:ext>
            </a:extLst>
          </p:cNvPr>
          <p:cNvSpPr txBox="1"/>
          <p:nvPr/>
        </p:nvSpPr>
        <p:spPr>
          <a:xfrm>
            <a:off x="120730" y="0"/>
            <a:ext cx="12064864" cy="2400657"/>
          </a:xfrm>
          <a:prstGeom prst="rect">
            <a:avLst/>
          </a:prstGeom>
          <a:noFill/>
        </p:spPr>
        <p:txBody>
          <a:bodyPr wrap="square" rtlCol="0">
            <a:spAutoFit/>
          </a:bodyPr>
          <a:lstStyle/>
          <a:p>
            <a:pPr>
              <a:lnSpc>
                <a:spcPts val="3000"/>
              </a:lnSpc>
            </a:pPr>
            <a:r>
              <a:rPr lang="zh-TW" altLang="en-US" sz="2800" dirty="0">
                <a:solidFill>
                  <a:schemeClr val="bg1"/>
                </a:solidFill>
              </a:rPr>
              <a:t>發大誓願第六</a:t>
            </a:r>
          </a:p>
          <a:p>
            <a:pPr>
              <a:lnSpc>
                <a:spcPts val="3000"/>
              </a:lnSpc>
            </a:pPr>
            <a:r>
              <a:rPr lang="zh-TW" altLang="en-US" sz="2800" dirty="0">
                <a:solidFill>
                  <a:schemeClr val="bg1"/>
                </a:solidFill>
              </a:rPr>
              <a:t>法藏白言。唯願世尊。大慈聽察。</a:t>
            </a:r>
          </a:p>
          <a:p>
            <a:pPr>
              <a:lnSpc>
                <a:spcPts val="3000"/>
              </a:lnSpc>
            </a:pPr>
            <a:r>
              <a:rPr lang="zh-TW" altLang="en-US" sz="2800" dirty="0">
                <a:solidFill>
                  <a:schemeClr val="bg1"/>
                </a:solidFill>
              </a:rPr>
              <a:t>我若證得無上菩提。成正覺已。所居佛剎。具足無量不可思議。功德莊嚴。無有地獄。餓鬼。禽獸。蜎飛蠕動之類。所有一切眾生。以及焰摩羅界。三惡道中。來生我剎。受我法化。悉成阿耨多羅三藐三菩提。不復更墮惡趣。得是願。乃作佛。不得是願。不取無上正覺。</a:t>
            </a:r>
          </a:p>
        </p:txBody>
      </p:sp>
      <p:sp>
        <p:nvSpPr>
          <p:cNvPr id="8" name="文字方塊 7">
            <a:extLst>
              <a:ext uri="{FF2B5EF4-FFF2-40B4-BE49-F238E27FC236}">
                <a16:creationId xmlns:a16="http://schemas.microsoft.com/office/drawing/2014/main" id="{A4A6D595-7178-917D-814A-D1FCB5CA2125}"/>
              </a:ext>
            </a:extLst>
          </p:cNvPr>
          <p:cNvSpPr txBox="1"/>
          <p:nvPr/>
        </p:nvSpPr>
        <p:spPr>
          <a:xfrm>
            <a:off x="4819" y="2345893"/>
            <a:ext cx="12247457" cy="4324261"/>
          </a:xfrm>
          <a:prstGeom prst="rect">
            <a:avLst/>
          </a:prstGeom>
          <a:noFill/>
        </p:spPr>
        <p:txBody>
          <a:bodyPr wrap="square" rtlCol="0">
            <a:spAutoFit/>
          </a:bodyPr>
          <a:lstStyle/>
          <a:p>
            <a:pPr>
              <a:lnSpc>
                <a:spcPts val="3000"/>
              </a:lnSpc>
            </a:pPr>
            <a:r>
              <a:rPr lang="en-US" altLang="zh-TW" sz="2600" b="1" dirty="0">
                <a:solidFill>
                  <a:schemeClr val="bg1"/>
                </a:solidFill>
              </a:rPr>
              <a:t>Chapter 6: The Great Vows</a:t>
            </a:r>
          </a:p>
          <a:p>
            <a:pPr>
              <a:lnSpc>
                <a:spcPts val="3000"/>
              </a:lnSpc>
            </a:pPr>
            <a:r>
              <a:rPr lang="en-US" altLang="zh-TW" sz="2600" b="1" dirty="0" err="1">
                <a:solidFill>
                  <a:schemeClr val="bg1"/>
                </a:solidFill>
              </a:rPr>
              <a:t>Dharmākara</a:t>
            </a:r>
            <a:r>
              <a:rPr lang="en-US" altLang="zh-TW" sz="2600" b="1" dirty="0">
                <a:solidFill>
                  <a:schemeClr val="bg1"/>
                </a:solidFill>
              </a:rPr>
              <a:t> Bodhisattva addressed the Buddha, </a:t>
            </a:r>
            <a:r>
              <a:rPr lang="en-US" altLang="zh-TW" sz="2600" b="1" dirty="0" err="1">
                <a:solidFill>
                  <a:schemeClr val="bg1"/>
                </a:solidFill>
              </a:rPr>
              <a:t>saying,“May</a:t>
            </a:r>
            <a:r>
              <a:rPr lang="en-US" altLang="zh-TW" sz="2600" b="1" dirty="0">
                <a:solidFill>
                  <a:schemeClr val="bg1"/>
                </a:solidFill>
              </a:rPr>
              <a:t> the World-Honored One, out of great compassion, kindly listen to me. If, when I attain the supreme enlightenment and become a Buddha, my Buddha-land is not endowed with immeasurable and inconceivable virtues and adornments—if in that land there should exist the realms of hell, hungry ghosts, animals, or crawling beings—then may I not attain perfect enlightenment. All sentient beings from every place, even those now dwelling in Yama’s domain and the three evil paths, upon being born in my land and receiving my Dharma teachings, shall all attain unsurpassed, perfect enlightenment, never again falling into the evil destinies. Only when this vow is fulfilled shall I become a Buddha; if not, I shall never attain the supreme, perfect enlightenment.”</a:t>
            </a:r>
            <a:endParaRPr lang="zh-TW" altLang="en-US" sz="2600" b="1" dirty="0">
              <a:solidFill>
                <a:schemeClr val="bg1"/>
              </a:solidFill>
            </a:endParaRPr>
          </a:p>
        </p:txBody>
      </p:sp>
    </p:spTree>
    <p:extLst>
      <p:ext uri="{BB962C8B-B14F-4D97-AF65-F5344CB8AC3E}">
        <p14:creationId xmlns:p14="http://schemas.microsoft.com/office/powerpoint/2010/main" val="1739766206"/>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F91B0BF3-68CE-F816-16E9-D2B6260C16DF}"/>
              </a:ext>
            </a:extLst>
          </p:cNvPr>
          <p:cNvSpPr txBox="1"/>
          <p:nvPr/>
        </p:nvSpPr>
        <p:spPr>
          <a:xfrm>
            <a:off x="62774" y="333450"/>
            <a:ext cx="12064864" cy="1887696"/>
          </a:xfrm>
          <a:prstGeom prst="rect">
            <a:avLst/>
          </a:prstGeom>
          <a:noFill/>
        </p:spPr>
        <p:txBody>
          <a:bodyPr wrap="square" rtlCol="0">
            <a:spAutoFit/>
          </a:bodyPr>
          <a:lstStyle/>
          <a:p>
            <a:pPr>
              <a:lnSpc>
                <a:spcPts val="3200"/>
              </a:lnSpc>
            </a:pPr>
            <a:r>
              <a:rPr lang="zh-TW" altLang="en-US" sz="2800" dirty="0">
                <a:solidFill>
                  <a:schemeClr val="bg1"/>
                </a:solidFill>
              </a:rPr>
              <a:t>我作佛時。十方世界。所有眾生。令生我剎。皆具紫磨真金色身。三十二種大丈夫相。端正淨潔。悉同一類。若形貌差別。有好醜者。不取正覺</a:t>
            </a:r>
            <a:r>
              <a:rPr lang="zh-CN" altLang="en-US" sz="2800" dirty="0">
                <a:solidFill>
                  <a:schemeClr val="bg1"/>
                </a:solidFill>
              </a:rPr>
              <a:t>。</a:t>
            </a:r>
            <a:endParaRPr lang="en-US" altLang="zh-CN" sz="2800" dirty="0">
              <a:solidFill>
                <a:schemeClr val="bg1"/>
              </a:solidFill>
            </a:endParaRPr>
          </a:p>
          <a:p>
            <a:pPr>
              <a:lnSpc>
                <a:spcPts val="3200"/>
              </a:lnSpc>
              <a:spcBef>
                <a:spcPts val="1200"/>
              </a:spcBef>
            </a:pPr>
            <a:r>
              <a:rPr lang="zh-TW" altLang="en-US" sz="2800" dirty="0">
                <a:solidFill>
                  <a:schemeClr val="bg1"/>
                </a:solidFill>
              </a:rPr>
              <a:t>我作佛時。所有眾生。生我國者。自知無量劫時宿命。所作善惡。皆能洞視徹聽。知十方去來現在之事。不得是願。不取正覺。</a:t>
            </a:r>
          </a:p>
        </p:txBody>
      </p:sp>
      <p:sp>
        <p:nvSpPr>
          <p:cNvPr id="8" name="文字方塊 7">
            <a:extLst>
              <a:ext uri="{FF2B5EF4-FFF2-40B4-BE49-F238E27FC236}">
                <a16:creationId xmlns:a16="http://schemas.microsoft.com/office/drawing/2014/main" id="{981FAC65-035D-DBBE-6E47-497FE47872B3}"/>
              </a:ext>
            </a:extLst>
          </p:cNvPr>
          <p:cNvSpPr txBox="1"/>
          <p:nvPr/>
        </p:nvSpPr>
        <p:spPr>
          <a:xfrm>
            <a:off x="44468" y="2432710"/>
            <a:ext cx="12247457" cy="4093428"/>
          </a:xfrm>
          <a:prstGeom prst="rect">
            <a:avLst/>
          </a:prstGeom>
          <a:noFill/>
        </p:spPr>
        <p:txBody>
          <a:bodyPr wrap="square" rtlCol="0">
            <a:spAutoFit/>
          </a:bodyPr>
          <a:lstStyle/>
          <a:p>
            <a:pPr>
              <a:lnSpc>
                <a:spcPts val="3000"/>
              </a:lnSpc>
            </a:pPr>
            <a:r>
              <a:rPr lang="en-US" altLang="zh-TW" sz="2600" b="1" dirty="0">
                <a:solidFill>
                  <a:schemeClr val="bg1"/>
                </a:solidFill>
              </a:rPr>
              <a:t>When I attain Buddhahood, may all sentient beings in the worlds of the ten directions who are born into my land possess bodies of the color of genuine purple-gold, adorned with the thirty-two marks of a great being—upright, pure, and serene, all alike without distinction. If any among them should have differences in appearance, being fair or ugly, may I not attain perfect enlightenment.</a:t>
            </a:r>
          </a:p>
          <a:p>
            <a:pPr>
              <a:lnSpc>
                <a:spcPts val="3000"/>
              </a:lnSpc>
              <a:spcBef>
                <a:spcPts val="1200"/>
              </a:spcBef>
            </a:pPr>
            <a:r>
              <a:rPr lang="en-US" altLang="zh-TW" sz="2600" b="1" dirty="0">
                <a:solidFill>
                  <a:schemeClr val="bg1"/>
                </a:solidFill>
              </a:rPr>
              <a:t>When I become a Buddha, may all beings born in my land be able to know, by themselves, the deeds they have done in their countless past lives throughout innumerable </a:t>
            </a:r>
            <a:r>
              <a:rPr lang="en-US" altLang="zh-TW" sz="2600" b="1" dirty="0" err="1">
                <a:solidFill>
                  <a:schemeClr val="bg1"/>
                </a:solidFill>
              </a:rPr>
              <a:t>kalpas</a:t>
            </a:r>
            <a:r>
              <a:rPr lang="en-US" altLang="zh-TW" sz="2600" b="1" dirty="0">
                <a:solidFill>
                  <a:schemeClr val="bg1"/>
                </a:solidFill>
              </a:rPr>
              <a:t>. May they clearly see and hear all things of the past, present, and future in the ten directions. If this vow is not fulfilled,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399268622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346330D-0BD4-6119-7313-15084C408890}"/>
              </a:ext>
            </a:extLst>
          </p:cNvPr>
          <p:cNvSpPr txBox="1"/>
          <p:nvPr/>
        </p:nvSpPr>
        <p:spPr>
          <a:xfrm>
            <a:off x="62774" y="333450"/>
            <a:ext cx="12064864" cy="1887696"/>
          </a:xfrm>
          <a:prstGeom prst="rect">
            <a:avLst/>
          </a:prstGeom>
          <a:noFill/>
        </p:spPr>
        <p:txBody>
          <a:bodyPr wrap="square" rtlCol="0">
            <a:spAutoFit/>
          </a:bodyPr>
          <a:lstStyle/>
          <a:p>
            <a:pPr>
              <a:lnSpc>
                <a:spcPts val="3200"/>
              </a:lnSpc>
            </a:pPr>
            <a:r>
              <a:rPr lang="zh-TW" altLang="en-US" sz="2800" dirty="0">
                <a:solidFill>
                  <a:schemeClr val="bg1"/>
                </a:solidFill>
              </a:rPr>
              <a:t>我作佛時。所有眾生。生我國者。皆得他心智通。若不悉知億那由他百千佛剎。眾生心念者。不取正覺。</a:t>
            </a:r>
            <a:endParaRPr lang="en-US" altLang="zh-CN" sz="2800" dirty="0">
              <a:solidFill>
                <a:schemeClr val="bg1"/>
              </a:solidFill>
            </a:endParaRPr>
          </a:p>
          <a:p>
            <a:pPr>
              <a:lnSpc>
                <a:spcPts val="3200"/>
              </a:lnSpc>
              <a:spcBef>
                <a:spcPts val="1200"/>
              </a:spcBef>
            </a:pPr>
            <a:r>
              <a:rPr lang="zh-TW" altLang="en-US" sz="2800" dirty="0">
                <a:solidFill>
                  <a:schemeClr val="bg1"/>
                </a:solidFill>
              </a:rPr>
              <a:t>我作佛時。所有眾生。生我國者。皆得神通自在。波羅密多。於一念頃。不能超過億那由他百千佛剎。周遍巡歷。供養諸佛者。不取正覺。</a:t>
            </a:r>
          </a:p>
        </p:txBody>
      </p:sp>
      <p:sp>
        <p:nvSpPr>
          <p:cNvPr id="8" name="文字方塊 7">
            <a:extLst>
              <a:ext uri="{FF2B5EF4-FFF2-40B4-BE49-F238E27FC236}">
                <a16:creationId xmlns:a16="http://schemas.microsoft.com/office/drawing/2014/main" id="{FB887B81-8F09-4433-CCDA-08B728B6068C}"/>
              </a:ext>
            </a:extLst>
          </p:cNvPr>
          <p:cNvSpPr txBox="1"/>
          <p:nvPr/>
        </p:nvSpPr>
        <p:spPr>
          <a:xfrm>
            <a:off x="32501" y="2565698"/>
            <a:ext cx="12247457" cy="2939266"/>
          </a:xfrm>
          <a:prstGeom prst="rect">
            <a:avLst/>
          </a:prstGeom>
          <a:noFill/>
        </p:spPr>
        <p:txBody>
          <a:bodyPr wrap="square" rtlCol="0">
            <a:spAutoFit/>
          </a:bodyPr>
          <a:lstStyle/>
          <a:p>
            <a:pPr>
              <a:lnSpc>
                <a:spcPts val="3000"/>
              </a:lnSpc>
            </a:pPr>
            <a:r>
              <a:rPr lang="en-US" altLang="zh-TW" sz="2600" b="1" dirty="0">
                <a:solidFill>
                  <a:schemeClr val="bg1"/>
                </a:solidFill>
              </a:rPr>
              <a:t>When I become a Buddha, may all sentient beings born in my land attain the wisdom of knowing others’ minds. If they cannot all clearly know the thoughts of beings throughout billions of </a:t>
            </a:r>
            <a:r>
              <a:rPr lang="en-US" altLang="zh-TW" sz="2600" b="1" dirty="0" err="1">
                <a:solidFill>
                  <a:schemeClr val="bg1"/>
                </a:solidFill>
              </a:rPr>
              <a:t>nayutas</a:t>
            </a:r>
            <a:r>
              <a:rPr lang="en-US" altLang="zh-TW" sz="2600" b="1" dirty="0">
                <a:solidFill>
                  <a:schemeClr val="bg1"/>
                </a:solidFill>
              </a:rPr>
              <a:t> of Buddha-lands, may I not attain perfect enlightenment.</a:t>
            </a:r>
          </a:p>
          <a:p>
            <a:pPr>
              <a:lnSpc>
                <a:spcPts val="3000"/>
              </a:lnSpc>
              <a:spcBef>
                <a:spcPts val="1200"/>
              </a:spcBef>
            </a:pPr>
            <a:r>
              <a:rPr lang="en-US" altLang="zh-TW" sz="2600" b="1" dirty="0">
                <a:solidFill>
                  <a:schemeClr val="bg1"/>
                </a:solidFill>
              </a:rPr>
              <a:t>When I become a Buddha, may all beings born in my land attain mastery of miraculous powers and the perfection of spiritual faculties. If, within a single thought, they are unable to travel freely throughout billions of </a:t>
            </a:r>
            <a:r>
              <a:rPr lang="en-US" altLang="zh-TW" sz="2600" b="1" dirty="0" err="1">
                <a:solidFill>
                  <a:schemeClr val="bg1"/>
                </a:solidFill>
              </a:rPr>
              <a:t>nayutas</a:t>
            </a:r>
            <a:r>
              <a:rPr lang="en-US" altLang="zh-TW" sz="2600" b="1" dirty="0">
                <a:solidFill>
                  <a:schemeClr val="bg1"/>
                </a:solidFill>
              </a:rPr>
              <a:t> of Buddha-lands, making offerings to all the Buddhas,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3720140819"/>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0469F70-47CA-2DA0-729F-25DF7FBFFA1B}"/>
              </a:ext>
            </a:extLst>
          </p:cNvPr>
          <p:cNvSpPr txBox="1"/>
          <p:nvPr/>
        </p:nvSpPr>
        <p:spPr>
          <a:xfrm>
            <a:off x="62774" y="333450"/>
            <a:ext cx="12064864" cy="2298065"/>
          </a:xfrm>
          <a:prstGeom prst="rect">
            <a:avLst/>
          </a:prstGeom>
          <a:noFill/>
        </p:spPr>
        <p:txBody>
          <a:bodyPr wrap="square" rtlCol="0">
            <a:spAutoFit/>
          </a:bodyPr>
          <a:lstStyle/>
          <a:p>
            <a:pPr>
              <a:lnSpc>
                <a:spcPts val="3200"/>
              </a:lnSpc>
            </a:pPr>
            <a:r>
              <a:rPr lang="zh-TW" altLang="en-US" sz="2800" dirty="0">
                <a:solidFill>
                  <a:schemeClr val="bg1"/>
                </a:solidFill>
              </a:rPr>
              <a:t>我作佛時。所有眾生。生我國者。遠離分別。諸根寂靜。若不決定成等正覺。證大涅槃者。不取正覺。</a:t>
            </a:r>
            <a:endParaRPr lang="en-US" altLang="zh-CN" sz="2800" dirty="0">
              <a:solidFill>
                <a:schemeClr val="bg1"/>
              </a:solidFill>
            </a:endParaRPr>
          </a:p>
          <a:p>
            <a:pPr>
              <a:lnSpc>
                <a:spcPts val="3200"/>
              </a:lnSpc>
              <a:spcBef>
                <a:spcPts val="1200"/>
              </a:spcBef>
            </a:pPr>
            <a:r>
              <a:rPr lang="zh-TW" altLang="en-US" sz="2800" dirty="0">
                <a:solidFill>
                  <a:schemeClr val="bg1"/>
                </a:solidFill>
              </a:rPr>
              <a:t>我作佛時。光明無量。普照十方。絕勝諸佛。勝於日月之明。千萬億倍。若有眾生。見我光明。照觸其身。莫不安樂。慈心作善。來生我國。若不爾者。不取正覺。</a:t>
            </a:r>
          </a:p>
        </p:txBody>
      </p:sp>
      <p:sp>
        <p:nvSpPr>
          <p:cNvPr id="8" name="文字方塊 7">
            <a:extLst>
              <a:ext uri="{FF2B5EF4-FFF2-40B4-BE49-F238E27FC236}">
                <a16:creationId xmlns:a16="http://schemas.microsoft.com/office/drawing/2014/main" id="{713793C7-CAB6-A9B0-7BC7-7A11FBEB4AB1}"/>
              </a:ext>
            </a:extLst>
          </p:cNvPr>
          <p:cNvSpPr txBox="1"/>
          <p:nvPr/>
        </p:nvSpPr>
        <p:spPr>
          <a:xfrm>
            <a:off x="38653" y="2704887"/>
            <a:ext cx="12247457" cy="3708708"/>
          </a:xfrm>
          <a:prstGeom prst="rect">
            <a:avLst/>
          </a:prstGeom>
          <a:noFill/>
        </p:spPr>
        <p:txBody>
          <a:bodyPr wrap="square" rtlCol="0">
            <a:spAutoFit/>
          </a:bodyPr>
          <a:lstStyle/>
          <a:p>
            <a:pPr>
              <a:lnSpc>
                <a:spcPts val="3000"/>
              </a:lnSpc>
            </a:pPr>
            <a:r>
              <a:rPr lang="en-US" altLang="zh-TW" sz="2600" b="1" dirty="0">
                <a:solidFill>
                  <a:schemeClr val="bg1"/>
                </a:solidFill>
              </a:rPr>
              <a:t>When I become a Buddha, may all sentient beings born in my land be free from all discrimination and their faculties perfectly serene. If they do not attain the assured enlightenment of supreme Buddhahood and </a:t>
            </a:r>
            <a:r>
              <a:rPr lang="en-US" altLang="zh-TW" sz="2600" b="1" dirty="0" err="1">
                <a:solidFill>
                  <a:schemeClr val="bg1"/>
                </a:solidFill>
              </a:rPr>
              <a:t>reali</a:t>
            </a:r>
            <a:r>
              <a:rPr lang="en-US" altLang="zh-CN" sz="2600" b="1" dirty="0" err="1">
                <a:solidFill>
                  <a:schemeClr val="bg1"/>
                </a:solidFill>
              </a:rPr>
              <a:t>s</a:t>
            </a:r>
            <a:r>
              <a:rPr lang="en-US" altLang="zh-TW" sz="2600" b="1" dirty="0" err="1">
                <a:solidFill>
                  <a:schemeClr val="bg1"/>
                </a:solidFill>
              </a:rPr>
              <a:t>e</a:t>
            </a:r>
            <a:r>
              <a:rPr lang="en-US" altLang="zh-TW" sz="2600" b="1" dirty="0">
                <a:solidFill>
                  <a:schemeClr val="bg1"/>
                </a:solidFill>
              </a:rPr>
              <a:t> the Great </a:t>
            </a:r>
            <a:r>
              <a:rPr lang="en-US" altLang="zh-TW" sz="2600" b="1" dirty="0" err="1">
                <a:solidFill>
                  <a:schemeClr val="bg1"/>
                </a:solidFill>
              </a:rPr>
              <a:t>Nirvāṇa</a:t>
            </a:r>
            <a:r>
              <a:rPr lang="en-US" altLang="zh-TW" sz="2600" b="1" dirty="0">
                <a:solidFill>
                  <a:schemeClr val="bg1"/>
                </a:solidFill>
              </a:rPr>
              <a:t>, may I not attain perfect enlightenment.</a:t>
            </a:r>
          </a:p>
          <a:p>
            <a:pPr>
              <a:lnSpc>
                <a:spcPts val="3000"/>
              </a:lnSpc>
              <a:spcBef>
                <a:spcPts val="1200"/>
              </a:spcBef>
            </a:pPr>
            <a:r>
              <a:rPr lang="en-US" altLang="zh-TW" sz="2600" b="1" dirty="0">
                <a:solidFill>
                  <a:schemeClr val="bg1"/>
                </a:solidFill>
              </a:rPr>
              <a:t>When I become a Buddha, may my light be boundless, illuminating all the ten directions, surpassing the radiance of all Buddhas—brighter than the sun and moon by billions upon billions of times. If there are beings who, seeing my light shining upon them, do not experience peace and joy, arouse a heart of compassion, perform wholesome deeds, and aspire to be born in my land,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60655082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0C5617B-4A75-598F-B997-E50483D5FA0B}"/>
              </a:ext>
            </a:extLst>
          </p:cNvPr>
          <p:cNvSpPr txBox="1"/>
          <p:nvPr/>
        </p:nvSpPr>
        <p:spPr>
          <a:xfrm>
            <a:off x="95839" y="0"/>
            <a:ext cx="12064864" cy="2249590"/>
          </a:xfrm>
          <a:prstGeom prst="rect">
            <a:avLst/>
          </a:prstGeom>
          <a:noFill/>
        </p:spPr>
        <p:txBody>
          <a:bodyPr wrap="square" rtlCol="0">
            <a:spAutoFit/>
          </a:bodyPr>
          <a:lstStyle/>
          <a:p>
            <a:pPr>
              <a:lnSpc>
                <a:spcPts val="2600"/>
              </a:lnSpc>
              <a:spcBef>
                <a:spcPts val="600"/>
              </a:spcBef>
            </a:pPr>
            <a:r>
              <a:rPr lang="zh-TW" altLang="en-US" sz="2600" dirty="0">
                <a:solidFill>
                  <a:schemeClr val="bg1"/>
                </a:solidFill>
              </a:rPr>
              <a:t>我作佛時。壽命無量。國中聲聞天人無數。壽命亦皆無量。假令三千大千世界眾生。悉成緣覺。於百千劫。悉共計校。若能知其量數者。不取正覺。</a:t>
            </a:r>
            <a:endParaRPr lang="en-US" altLang="zh-CN" sz="2600" dirty="0">
              <a:solidFill>
                <a:schemeClr val="bg1"/>
              </a:solidFill>
            </a:endParaRPr>
          </a:p>
          <a:p>
            <a:pPr>
              <a:lnSpc>
                <a:spcPts val="2600"/>
              </a:lnSpc>
              <a:spcBef>
                <a:spcPts val="600"/>
              </a:spcBef>
            </a:pPr>
            <a:r>
              <a:rPr lang="zh-TW" altLang="en-US" sz="2600" dirty="0">
                <a:solidFill>
                  <a:schemeClr val="bg1"/>
                </a:solidFill>
              </a:rPr>
              <a:t>我作佛時。十方世界無量剎中。無數諸佛。若不共稱歎我名。說我功德國土之善者。不取正覺。</a:t>
            </a:r>
            <a:endParaRPr lang="en-US" altLang="zh-TW" sz="2600" dirty="0">
              <a:solidFill>
                <a:schemeClr val="bg1"/>
              </a:solidFill>
            </a:endParaRPr>
          </a:p>
          <a:p>
            <a:pPr>
              <a:lnSpc>
                <a:spcPts val="2600"/>
              </a:lnSpc>
              <a:spcBef>
                <a:spcPts val="600"/>
              </a:spcBef>
            </a:pPr>
            <a:r>
              <a:rPr lang="zh-TW" altLang="en-US" sz="2600" dirty="0">
                <a:solidFill>
                  <a:schemeClr val="bg1"/>
                </a:solidFill>
              </a:rPr>
              <a:t>我作佛時。十方眾生。聞我名號。至心信樂。所有善根。心心回向。願生我國。乃至十念。若不生者。不取正覺。唯除五逆。誹謗正法。</a:t>
            </a:r>
          </a:p>
        </p:txBody>
      </p:sp>
      <p:sp>
        <p:nvSpPr>
          <p:cNvPr id="8" name="文字方塊 7">
            <a:extLst>
              <a:ext uri="{FF2B5EF4-FFF2-40B4-BE49-F238E27FC236}">
                <a16:creationId xmlns:a16="http://schemas.microsoft.com/office/drawing/2014/main" id="{F40F2717-FD5C-AF19-6E94-4441CC06698E}"/>
              </a:ext>
            </a:extLst>
          </p:cNvPr>
          <p:cNvSpPr txBox="1"/>
          <p:nvPr/>
        </p:nvSpPr>
        <p:spPr>
          <a:xfrm>
            <a:off x="30917" y="2152916"/>
            <a:ext cx="12247457" cy="4914166"/>
          </a:xfrm>
          <a:prstGeom prst="rect">
            <a:avLst/>
          </a:prstGeom>
          <a:noFill/>
        </p:spPr>
        <p:txBody>
          <a:bodyPr wrap="square" rtlCol="0">
            <a:spAutoFit/>
          </a:bodyPr>
          <a:lstStyle/>
          <a:p>
            <a:pPr>
              <a:lnSpc>
                <a:spcPts val="2700"/>
              </a:lnSpc>
              <a:spcBef>
                <a:spcPts val="600"/>
              </a:spcBef>
            </a:pPr>
            <a:r>
              <a:rPr lang="en-US" altLang="zh-TW" sz="2600" b="1" dirty="0">
                <a:solidFill>
                  <a:schemeClr val="bg1"/>
                </a:solidFill>
              </a:rPr>
              <a:t>When I become a Buddha, may my lifespan be immeasurable, and may the </a:t>
            </a:r>
            <a:r>
              <a:rPr lang="en-US" altLang="zh-TW" sz="2600" b="1" dirty="0" err="1">
                <a:solidFill>
                  <a:schemeClr val="bg1"/>
                </a:solidFill>
              </a:rPr>
              <a:t>Śrāvakas</a:t>
            </a:r>
            <a:r>
              <a:rPr lang="en-US" altLang="zh-TW" sz="2600" b="1" dirty="0">
                <a:solidFill>
                  <a:schemeClr val="bg1"/>
                </a:solidFill>
              </a:rPr>
              <a:t>, heavenly beings, and humans in my land also have lifespans without limit. Even if all beings throughout the trichiliocosm were to attain the state of Pratyekabuddhas and, for hundreds of thousands of </a:t>
            </a:r>
            <a:r>
              <a:rPr lang="en-US" altLang="zh-TW" sz="2600" b="1" dirty="0" err="1">
                <a:solidFill>
                  <a:schemeClr val="bg1"/>
                </a:solidFill>
              </a:rPr>
              <a:t>kalpas</a:t>
            </a:r>
            <a:r>
              <a:rPr lang="en-US" altLang="zh-TW" sz="2600" b="1" dirty="0">
                <a:solidFill>
                  <a:schemeClr val="bg1"/>
                </a:solidFill>
              </a:rPr>
              <a:t>, were to calculate together the measure of my lifespan, if they could know its limit, may I not attain perfect enlightenment.</a:t>
            </a:r>
          </a:p>
          <a:p>
            <a:pPr>
              <a:lnSpc>
                <a:spcPts val="2700"/>
              </a:lnSpc>
              <a:spcBef>
                <a:spcPts val="600"/>
              </a:spcBef>
            </a:pPr>
            <a:r>
              <a:rPr lang="en-US" altLang="zh-TW" sz="2600" b="1" dirty="0">
                <a:solidFill>
                  <a:schemeClr val="bg1"/>
                </a:solidFill>
              </a:rPr>
              <a:t>When I become a Buddha, if the countless Buddhas in the immeasurable lands of the ten directions do not all praise my name and extol the excellence of my virtues and my land, may I not attain perfect enlightenment.</a:t>
            </a:r>
          </a:p>
          <a:p>
            <a:pPr>
              <a:lnSpc>
                <a:spcPts val="2700"/>
              </a:lnSpc>
              <a:spcBef>
                <a:spcPts val="600"/>
              </a:spcBef>
            </a:pPr>
            <a:r>
              <a:rPr lang="en-US" altLang="zh-TW" sz="2600" b="1" dirty="0">
                <a:solidFill>
                  <a:schemeClr val="bg1"/>
                </a:solidFill>
              </a:rPr>
              <a:t>When I become a Buddha, if beings in the ten directions who hear my Name and, with sincere faith and joy, dedicate the merit of all their good roots toward rebirth in my land—even if only for ten thoughts—are not born there, may I not attain perfect enlightenment. The only exceptions shall be those who commit the five grave offenses and slander the True Dharma.</a:t>
            </a:r>
            <a:endParaRPr lang="zh-TW" altLang="en-US" sz="2600" b="1" dirty="0">
              <a:solidFill>
                <a:schemeClr val="bg1"/>
              </a:solidFill>
            </a:endParaRPr>
          </a:p>
        </p:txBody>
      </p:sp>
    </p:spTree>
    <p:extLst>
      <p:ext uri="{BB962C8B-B14F-4D97-AF65-F5344CB8AC3E}">
        <p14:creationId xmlns:p14="http://schemas.microsoft.com/office/powerpoint/2010/main" val="222068987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F94C6B5A-A5C4-9F18-11F1-F7E3631E8AB5}"/>
              </a:ext>
            </a:extLst>
          </p:cNvPr>
          <p:cNvSpPr txBox="1"/>
          <p:nvPr/>
        </p:nvSpPr>
        <p:spPr>
          <a:xfrm>
            <a:off x="111502" y="477466"/>
            <a:ext cx="12064864" cy="1733808"/>
          </a:xfrm>
          <a:prstGeom prst="rect">
            <a:avLst/>
          </a:prstGeom>
          <a:noFill/>
        </p:spPr>
        <p:txBody>
          <a:bodyPr wrap="square" rtlCol="0">
            <a:spAutoFit/>
          </a:bodyPr>
          <a:lstStyle/>
          <a:p>
            <a:pPr>
              <a:lnSpc>
                <a:spcPts val="3200"/>
              </a:lnSpc>
              <a:spcBef>
                <a:spcPts val="600"/>
              </a:spcBef>
            </a:pPr>
            <a:r>
              <a:rPr lang="zh-TW" altLang="en-US" sz="2800" dirty="0">
                <a:solidFill>
                  <a:schemeClr val="bg1"/>
                </a:solidFill>
              </a:rPr>
              <a:t>我作佛時。十方眾生。聞我名號。發菩提心。修諸功德。奉行六波羅蜜。堅固不退。復以善根迴向。願生我國。一心念我。晝夜不斷。臨壽終時。我與諸菩薩眾迎現其前。經須臾間。即生我剎。作阿惟越致菩薩。不得是願。不取正覺。</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BFD32D6C-9C6C-DFF4-9028-1FD8F9BDB13B}"/>
              </a:ext>
            </a:extLst>
          </p:cNvPr>
          <p:cNvSpPr txBox="1"/>
          <p:nvPr/>
        </p:nvSpPr>
        <p:spPr>
          <a:xfrm>
            <a:off x="91354" y="2709714"/>
            <a:ext cx="12247457" cy="3375283"/>
          </a:xfrm>
          <a:prstGeom prst="rect">
            <a:avLst/>
          </a:prstGeom>
          <a:noFill/>
        </p:spPr>
        <p:txBody>
          <a:bodyPr wrap="square" rtlCol="0">
            <a:spAutoFit/>
          </a:bodyPr>
          <a:lstStyle/>
          <a:p>
            <a:pPr>
              <a:lnSpc>
                <a:spcPts val="3200"/>
              </a:lnSpc>
              <a:spcBef>
                <a:spcPts val="600"/>
              </a:spcBef>
            </a:pPr>
            <a:r>
              <a:rPr lang="en-US" altLang="zh-TW" sz="2800" b="1" dirty="0">
                <a:solidFill>
                  <a:schemeClr val="bg1"/>
                </a:solidFill>
              </a:rPr>
              <a:t>When I become a Buddha, if beings in the ten directions hear my Name, awaken the Bodhi mind, cultivate various virtues, and faithfully practice the Six </a:t>
            </a:r>
            <a:r>
              <a:rPr lang="en-US" altLang="zh-TW" sz="2800" b="1" dirty="0" err="1">
                <a:solidFill>
                  <a:schemeClr val="bg1"/>
                </a:solidFill>
              </a:rPr>
              <a:t>Pāramitās</a:t>
            </a:r>
            <a:r>
              <a:rPr lang="en-US" altLang="zh-TW" sz="2800" b="1" dirty="0">
                <a:solidFill>
                  <a:schemeClr val="bg1"/>
                </a:solidFill>
              </a:rPr>
              <a:t> with steadfast perseverance without retreat, and further dedicate their good roots with the aspiration to be born in my land, single-mindedly recollecting me day and night without interruption—then, at the moment of death, I together with a host of Bodhisattvas will appear before them to welcome them. In an instant, they shall be born in my land and attain the state of non-retrogressive Bodhisattvas. If this vow is not fulfilled, may I not attain perfect enlightenment.</a:t>
            </a:r>
          </a:p>
        </p:txBody>
      </p:sp>
    </p:spTree>
    <p:extLst>
      <p:ext uri="{BB962C8B-B14F-4D97-AF65-F5344CB8AC3E}">
        <p14:creationId xmlns:p14="http://schemas.microsoft.com/office/powerpoint/2010/main" val="116866746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ECF16B7-5B08-A99D-63C4-BF047C9D81A6}"/>
              </a:ext>
            </a:extLst>
          </p:cNvPr>
          <p:cNvSpPr txBox="1"/>
          <p:nvPr/>
        </p:nvSpPr>
        <p:spPr>
          <a:xfrm>
            <a:off x="91354" y="621482"/>
            <a:ext cx="12064864" cy="1733808"/>
          </a:xfrm>
          <a:prstGeom prst="rect">
            <a:avLst/>
          </a:prstGeom>
          <a:noFill/>
        </p:spPr>
        <p:txBody>
          <a:bodyPr wrap="square" rtlCol="0">
            <a:spAutoFit/>
          </a:bodyPr>
          <a:lstStyle/>
          <a:p>
            <a:pPr>
              <a:lnSpc>
                <a:spcPts val="3200"/>
              </a:lnSpc>
              <a:spcBef>
                <a:spcPts val="600"/>
              </a:spcBef>
            </a:pPr>
            <a:r>
              <a:rPr lang="zh-TW" altLang="en-US" sz="2800" dirty="0">
                <a:solidFill>
                  <a:schemeClr val="bg1"/>
                </a:solidFill>
              </a:rPr>
              <a:t>我作佛時。十方眾生。聞我名號。繫念我國。發菩提心。堅固不退。植眾德本。至心迴向。欲生極樂。無不遂者。若有宿惡。聞我名字。即自悔過。為道作善。便持經戒。願生我剎。命終不復更三惡道。即生我國。若不爾者。不取正覺。</a:t>
            </a:r>
          </a:p>
        </p:txBody>
      </p:sp>
      <p:sp>
        <p:nvSpPr>
          <p:cNvPr id="8" name="文字方塊 7">
            <a:extLst>
              <a:ext uri="{FF2B5EF4-FFF2-40B4-BE49-F238E27FC236}">
                <a16:creationId xmlns:a16="http://schemas.microsoft.com/office/drawing/2014/main" id="{87142881-EF63-6C08-08F7-69AD21B5A8C1}"/>
              </a:ext>
            </a:extLst>
          </p:cNvPr>
          <p:cNvSpPr txBox="1"/>
          <p:nvPr/>
        </p:nvSpPr>
        <p:spPr>
          <a:xfrm>
            <a:off x="91354" y="2784104"/>
            <a:ext cx="12247457" cy="3785652"/>
          </a:xfrm>
          <a:prstGeom prst="rect">
            <a:avLst/>
          </a:prstGeom>
          <a:noFill/>
        </p:spPr>
        <p:txBody>
          <a:bodyPr wrap="square" rtlCol="0">
            <a:spAutoFit/>
          </a:bodyPr>
          <a:lstStyle/>
          <a:p>
            <a:pPr>
              <a:lnSpc>
                <a:spcPts val="3200"/>
              </a:lnSpc>
              <a:spcBef>
                <a:spcPts val="600"/>
              </a:spcBef>
            </a:pPr>
            <a:r>
              <a:rPr lang="en-US" altLang="zh-TW" sz="2800" b="1" dirty="0">
                <a:solidFill>
                  <a:schemeClr val="bg1"/>
                </a:solidFill>
              </a:rPr>
              <a:t>When I become a Buddha, if beings in the ten directions hear my Name, keep their thoughts directed toward my land, awaken the Bodhi mind with steadfast faith, cultivate roots of virtue, and sincerely dedicate them with the wish to be reborn in the Land of Ultimate Bliss, then all shall have their aspirations fulfilled. Should there be those who, having committed past evil deeds, hear my Name and sincerely repent, turn toward the Path, perform good acts, uphold the sutras and precepts, and vow to be born in my land—when their life ends, they shall no longer fall into the three evil realms but will be reborn in my land instead. If this vow is not </a:t>
            </a:r>
            <a:r>
              <a:rPr lang="en-US" altLang="zh-TW" sz="2800" b="1" dirty="0" err="1">
                <a:solidFill>
                  <a:schemeClr val="bg1"/>
                </a:solidFill>
              </a:rPr>
              <a:t>realised</a:t>
            </a:r>
            <a:r>
              <a:rPr lang="en-US" altLang="zh-TW" sz="2800" b="1" dirty="0">
                <a:solidFill>
                  <a:schemeClr val="bg1"/>
                </a:solidFill>
              </a:rPr>
              <a:t>, may I not attain perfect enlightenment.</a:t>
            </a:r>
            <a:endParaRPr lang="zh-TW" altLang="en-US" sz="2800" b="1" dirty="0">
              <a:solidFill>
                <a:schemeClr val="bg1"/>
              </a:solidFill>
            </a:endParaRPr>
          </a:p>
        </p:txBody>
      </p:sp>
    </p:spTree>
    <p:extLst>
      <p:ext uri="{BB962C8B-B14F-4D97-AF65-F5344CB8AC3E}">
        <p14:creationId xmlns:p14="http://schemas.microsoft.com/office/powerpoint/2010/main" val="47296239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5CFFC790-7CBB-D0AA-BBB3-822B2B76747A}"/>
              </a:ext>
            </a:extLst>
          </p:cNvPr>
          <p:cNvSpPr txBox="1"/>
          <p:nvPr/>
        </p:nvSpPr>
        <p:spPr>
          <a:xfrm>
            <a:off x="125432" y="45418"/>
            <a:ext cx="12064864" cy="2400657"/>
          </a:xfrm>
          <a:prstGeom prst="rect">
            <a:avLst/>
          </a:prstGeom>
          <a:noFill/>
        </p:spPr>
        <p:txBody>
          <a:bodyPr wrap="square" rtlCol="0">
            <a:spAutoFit/>
          </a:bodyPr>
          <a:lstStyle/>
          <a:p>
            <a:pPr>
              <a:lnSpc>
                <a:spcPts val="2800"/>
              </a:lnSpc>
              <a:spcBef>
                <a:spcPts val="600"/>
              </a:spcBef>
            </a:pPr>
            <a:r>
              <a:rPr lang="zh-TW" altLang="en-US" sz="2600" dirty="0">
                <a:solidFill>
                  <a:schemeClr val="bg1"/>
                </a:solidFill>
              </a:rPr>
              <a:t>我作佛時。國無婦女。若有女人。聞我名字。得清淨信。發菩提心。厭患女身。願生我國。命終即化男子。來我剎土。十方世界諸眾生類。生我國者。皆於七寶池蓮華中化生。若不爾者。不取正覺。</a:t>
            </a:r>
            <a:endParaRPr lang="en-US" altLang="zh-CN" sz="2600" dirty="0">
              <a:solidFill>
                <a:schemeClr val="bg1"/>
              </a:solidFill>
            </a:endParaRPr>
          </a:p>
          <a:p>
            <a:pPr>
              <a:lnSpc>
                <a:spcPts val="2800"/>
              </a:lnSpc>
              <a:spcBef>
                <a:spcPts val="600"/>
              </a:spcBef>
            </a:pPr>
            <a:r>
              <a:rPr lang="zh-TW" altLang="en-US" sz="2600" dirty="0">
                <a:solidFill>
                  <a:schemeClr val="bg1"/>
                </a:solidFill>
              </a:rPr>
              <a:t>我作佛時。十方眾生。聞我名字。歡喜信樂。禮拜歸命。以清淨心。修菩薩行。諸天世人。莫不致敬。若聞我名。壽終之後。生尊貴家。諸根無缺。常修殊勝梵行。若不爾者。不取正覺。</a:t>
            </a:r>
          </a:p>
        </p:txBody>
      </p:sp>
      <p:sp>
        <p:nvSpPr>
          <p:cNvPr id="8" name="文字方塊 7">
            <a:extLst>
              <a:ext uri="{FF2B5EF4-FFF2-40B4-BE49-F238E27FC236}">
                <a16:creationId xmlns:a16="http://schemas.microsoft.com/office/drawing/2014/main" id="{3BA0F46D-FF86-E99B-4BF5-4B960016FD0E}"/>
              </a:ext>
            </a:extLst>
          </p:cNvPr>
          <p:cNvSpPr txBox="1"/>
          <p:nvPr/>
        </p:nvSpPr>
        <p:spPr>
          <a:xfrm>
            <a:off x="131121" y="2277666"/>
            <a:ext cx="12247457" cy="4508414"/>
          </a:xfrm>
          <a:prstGeom prst="rect">
            <a:avLst/>
          </a:prstGeom>
          <a:noFill/>
        </p:spPr>
        <p:txBody>
          <a:bodyPr wrap="square" rtlCol="0">
            <a:spAutoFit/>
          </a:bodyPr>
          <a:lstStyle/>
          <a:p>
            <a:pPr>
              <a:lnSpc>
                <a:spcPts val="2600"/>
              </a:lnSpc>
              <a:spcBef>
                <a:spcPts val="600"/>
              </a:spcBef>
            </a:pPr>
            <a:r>
              <a:rPr lang="en-US" altLang="zh-TW" sz="2600" b="1" dirty="0">
                <a:solidFill>
                  <a:schemeClr val="bg1"/>
                </a:solidFill>
              </a:rPr>
              <a:t>When I become a Buddha, may there be no women in my land. If any woman hears my Name, attains pure faith, awakens the Bodhi mind, feels revulsion toward the female form, and aspires to be born in my land—then, at the end of her life, she shall be transformed into a man and be born in my Pure Land. All beings from the worlds of the ten directions who are born in my land shall be miraculously born from lotus flowers in the seven-treasure ponds. If this vow is not fulfilled, may I not attain perfect enlightenment.</a:t>
            </a:r>
          </a:p>
          <a:p>
            <a:pPr>
              <a:lnSpc>
                <a:spcPts val="2600"/>
              </a:lnSpc>
              <a:spcBef>
                <a:spcPts val="600"/>
              </a:spcBef>
            </a:pPr>
            <a:r>
              <a:rPr lang="en-US" altLang="zh-TW" sz="2600" b="1" dirty="0">
                <a:solidFill>
                  <a:schemeClr val="bg1"/>
                </a:solidFill>
              </a:rPr>
              <a:t>When I become a Buddha, if beings in the ten directions hear my Name with joy, faith, and delight, bow in reverence, take refuge in me, and with a pure mind cultivate the Bodhisattva path—may all heavenly and human beings pay them homage. Those who hear my Name, after their lives end, shall be born into noble families, possess complete faculties, and constantly cultivate excellent and pure conduct. If this vow is not fulfilled,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853256520"/>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934881BB-1CED-4FF6-4299-891CA0FDB2DC}"/>
              </a:ext>
            </a:extLst>
          </p:cNvPr>
          <p:cNvSpPr txBox="1"/>
          <p:nvPr/>
        </p:nvSpPr>
        <p:spPr>
          <a:xfrm>
            <a:off x="125432" y="262917"/>
            <a:ext cx="12064864" cy="1964640"/>
          </a:xfrm>
          <a:prstGeom prst="rect">
            <a:avLst/>
          </a:prstGeom>
          <a:noFill/>
        </p:spPr>
        <p:txBody>
          <a:bodyPr wrap="square" rtlCol="0">
            <a:spAutoFit/>
          </a:bodyPr>
          <a:lstStyle/>
          <a:p>
            <a:pPr>
              <a:lnSpc>
                <a:spcPts val="2800"/>
              </a:lnSpc>
              <a:spcBef>
                <a:spcPts val="600"/>
              </a:spcBef>
            </a:pPr>
            <a:r>
              <a:rPr lang="zh-TW" altLang="en-US" sz="2600" dirty="0">
                <a:solidFill>
                  <a:schemeClr val="bg1"/>
                </a:solidFill>
              </a:rPr>
              <a:t>我作佛時。國中無不善名。所有眾生。生我國者。皆同一心。住於定聚。永離熱惱。心得清涼。所受快樂。猶如漏盡比丘。若起想念。貪計身者。不取正覺。</a:t>
            </a:r>
            <a:endParaRPr lang="en-US" altLang="zh-CN" sz="2600" dirty="0">
              <a:solidFill>
                <a:schemeClr val="bg1"/>
              </a:solidFill>
            </a:endParaRPr>
          </a:p>
          <a:p>
            <a:pPr>
              <a:lnSpc>
                <a:spcPts val="2800"/>
              </a:lnSpc>
              <a:spcBef>
                <a:spcPts val="600"/>
              </a:spcBef>
            </a:pPr>
            <a:r>
              <a:rPr lang="zh-TW" altLang="en-US" sz="2600" dirty="0">
                <a:solidFill>
                  <a:schemeClr val="bg1"/>
                </a:solidFill>
              </a:rPr>
              <a:t>我作佛時。生我國者。善根無量。皆得金剛那羅延身。堅固之力。身頂皆有光明照耀。成就一切智慧。獲得無邊辯才。善談諸法祕要。說經行道。語如鐘聲。若不爾者。不取正覺。</a:t>
            </a:r>
          </a:p>
        </p:txBody>
      </p:sp>
      <p:sp>
        <p:nvSpPr>
          <p:cNvPr id="8" name="文字方塊 7">
            <a:extLst>
              <a:ext uri="{FF2B5EF4-FFF2-40B4-BE49-F238E27FC236}">
                <a16:creationId xmlns:a16="http://schemas.microsoft.com/office/drawing/2014/main" id="{CDCA293C-A817-92A4-6CA0-471BF44327DF}"/>
              </a:ext>
            </a:extLst>
          </p:cNvPr>
          <p:cNvSpPr txBox="1"/>
          <p:nvPr/>
        </p:nvSpPr>
        <p:spPr>
          <a:xfrm>
            <a:off x="34135" y="2423157"/>
            <a:ext cx="12247457" cy="4174989"/>
          </a:xfrm>
          <a:prstGeom prst="rect">
            <a:avLst/>
          </a:prstGeom>
          <a:noFill/>
        </p:spPr>
        <p:txBody>
          <a:bodyPr wrap="square" rtlCol="0">
            <a:spAutoFit/>
          </a:bodyPr>
          <a:lstStyle/>
          <a:p>
            <a:pPr>
              <a:lnSpc>
                <a:spcPts val="2600"/>
              </a:lnSpc>
              <a:spcBef>
                <a:spcPts val="600"/>
              </a:spcBef>
            </a:pPr>
            <a:r>
              <a:rPr lang="en-US" altLang="zh-TW" sz="2600" b="1" dirty="0">
                <a:solidFill>
                  <a:schemeClr val="bg1"/>
                </a:solidFill>
              </a:rPr>
              <a:t>When I become a Buddha, may there be no evil names in my land. All beings born there shall share one mind, dwell in the state of concentration, forever free from afflictions of heat and distress, with minds pure and cool, experiencing bliss like that of the Arhats who have ended their outflows. If any should give rise to thoughts of attachment or cling to the idea of the body, may I not attain perfect enlightenment.</a:t>
            </a:r>
          </a:p>
          <a:p>
            <a:pPr>
              <a:lnSpc>
                <a:spcPts val="2600"/>
              </a:lnSpc>
              <a:spcBef>
                <a:spcPts val="600"/>
              </a:spcBef>
            </a:pPr>
            <a:r>
              <a:rPr lang="en-US" altLang="zh-TW" sz="2600" b="1" dirty="0">
                <a:solidFill>
                  <a:schemeClr val="bg1"/>
                </a:solidFill>
              </a:rPr>
              <a:t>When I become a Buddha, all beings born in my land shall possess immeasurable roots of virtue and attain bodies of adamantine strength, like those of </a:t>
            </a:r>
            <a:r>
              <a:rPr lang="en-US" altLang="zh-TW" sz="2600" b="1" dirty="0" err="1">
                <a:solidFill>
                  <a:schemeClr val="bg1"/>
                </a:solidFill>
              </a:rPr>
              <a:t>Nāra­yaṇa</a:t>
            </a:r>
            <a:r>
              <a:rPr lang="en-US" altLang="zh-TW" sz="2600" b="1" dirty="0">
                <a:solidFill>
                  <a:schemeClr val="bg1"/>
                </a:solidFill>
              </a:rPr>
              <a:t>. Their bodies shall radiate light from their crowns and bodies, illuminating all directions. They shall accomplish all wisdom and attain boundless eloquence, skillfully expounding the profound principles of the Dharma. When they teach and </a:t>
            </a:r>
            <a:r>
              <a:rPr lang="en-US" altLang="zh-TW" sz="2600" b="1" dirty="0" err="1">
                <a:solidFill>
                  <a:schemeClr val="bg1"/>
                </a:solidFill>
              </a:rPr>
              <a:t>practise</a:t>
            </a:r>
            <a:r>
              <a:rPr lang="en-US" altLang="zh-TW" sz="2600" b="1" dirty="0">
                <a:solidFill>
                  <a:schemeClr val="bg1"/>
                </a:solidFill>
              </a:rPr>
              <a:t> the sutras, their voices shall sound like melodious bells. If this vow is not fulfilled,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3607864785"/>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929E533-C9D0-A7E5-3DDB-1B2A4662B386}"/>
              </a:ext>
            </a:extLst>
          </p:cNvPr>
          <p:cNvSpPr txBox="1"/>
          <p:nvPr/>
        </p:nvSpPr>
        <p:spPr>
          <a:xfrm>
            <a:off x="125431" y="261442"/>
            <a:ext cx="12064864" cy="1631216"/>
          </a:xfrm>
          <a:prstGeom prst="rect">
            <a:avLst/>
          </a:prstGeom>
          <a:noFill/>
        </p:spPr>
        <p:txBody>
          <a:bodyPr wrap="square" rtlCol="0">
            <a:spAutoFit/>
          </a:bodyPr>
          <a:lstStyle/>
          <a:p>
            <a:pPr>
              <a:lnSpc>
                <a:spcPts val="3000"/>
              </a:lnSpc>
              <a:spcBef>
                <a:spcPts val="600"/>
              </a:spcBef>
            </a:pPr>
            <a:r>
              <a:rPr lang="zh-TW" altLang="en-US" sz="2800" dirty="0">
                <a:solidFill>
                  <a:schemeClr val="bg1"/>
                </a:solidFill>
              </a:rPr>
              <a:t>我作佛時。所有眾生。生我國者。究竟必至一生補處。除其本願。為眾生故。被弘誓鎧。教化一切有情。皆發信心。修菩提行。行普賢道。雖生他方世界。永離惡趣。或樂說法。或樂聽法。或現神足。隨意修習。無不圓滿。若不爾者。不取正覺。</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AD546132-6C73-D2C4-4F6E-F2EEA419A424}"/>
              </a:ext>
            </a:extLst>
          </p:cNvPr>
          <p:cNvSpPr txBox="1"/>
          <p:nvPr/>
        </p:nvSpPr>
        <p:spPr>
          <a:xfrm>
            <a:off x="34135" y="2279141"/>
            <a:ext cx="12247457" cy="4324261"/>
          </a:xfrm>
          <a:prstGeom prst="rect">
            <a:avLst/>
          </a:prstGeom>
          <a:noFill/>
        </p:spPr>
        <p:txBody>
          <a:bodyPr wrap="square" rtlCol="0">
            <a:spAutoFit/>
          </a:bodyPr>
          <a:lstStyle/>
          <a:p>
            <a:pPr>
              <a:lnSpc>
                <a:spcPts val="3000"/>
              </a:lnSpc>
              <a:spcBef>
                <a:spcPts val="600"/>
              </a:spcBef>
            </a:pPr>
            <a:r>
              <a:rPr lang="en-US" altLang="zh-TW" sz="2800" b="1" dirty="0">
                <a:solidFill>
                  <a:schemeClr val="bg1"/>
                </a:solidFill>
              </a:rPr>
              <a:t>When I become a Buddha, all beings born in my land shall ultimately reach the stage of One More Life to Buddhahood (</a:t>
            </a:r>
            <a:r>
              <a:rPr lang="en-US" altLang="zh-TW" sz="2800" b="1" dirty="0" err="1">
                <a:solidFill>
                  <a:schemeClr val="bg1"/>
                </a:solidFill>
              </a:rPr>
              <a:t>Ekajāti-pratibaddha</a:t>
            </a:r>
            <a:r>
              <a:rPr lang="en-US" altLang="zh-TW" sz="2800" b="1" dirty="0">
                <a:solidFill>
                  <a:schemeClr val="bg1"/>
                </a:solidFill>
              </a:rPr>
              <a:t>). Except for those who, out of their original vows, don the armor of great vows to deliver sentient beings, all shall attain this stage. For the sake of all beings, they shall teach and transform others, inspiring faith in the Dharma and guiding them to cultivate the Bodhi path and </a:t>
            </a:r>
            <a:r>
              <a:rPr lang="en-US" altLang="zh-TW" sz="2800" b="1" dirty="0" err="1">
                <a:solidFill>
                  <a:schemeClr val="bg1"/>
                </a:solidFill>
              </a:rPr>
              <a:t>practise</a:t>
            </a:r>
            <a:r>
              <a:rPr lang="en-US" altLang="zh-TW" sz="2800" b="1" dirty="0">
                <a:solidFill>
                  <a:schemeClr val="bg1"/>
                </a:solidFill>
              </a:rPr>
              <a:t> the deeds of </a:t>
            </a:r>
            <a:r>
              <a:rPr lang="en-US" altLang="zh-TW" sz="2800" b="1" dirty="0" err="1">
                <a:solidFill>
                  <a:schemeClr val="bg1"/>
                </a:solidFill>
              </a:rPr>
              <a:t>Samantabhadra</a:t>
            </a:r>
            <a:r>
              <a:rPr lang="en-US" altLang="zh-TW" sz="2800" b="1" dirty="0">
                <a:solidFill>
                  <a:schemeClr val="bg1"/>
                </a:solidFill>
              </a:rPr>
              <a:t>. Even if they are later reborn in other worlds, they shall forever be free from the evil destinies. Some will take joy in teaching the Dharma, others in listening to it; some will manifest miraculous powers and engage in practices according to their will — all perfectly fulfilled without exception. If this vow is not accomplished, may I not attain perfect enlightenment.</a:t>
            </a:r>
            <a:endParaRPr lang="zh-TW" altLang="en-US" sz="2800" b="1" dirty="0">
              <a:solidFill>
                <a:schemeClr val="bg1"/>
              </a:solidFill>
            </a:endParaRPr>
          </a:p>
        </p:txBody>
      </p:sp>
    </p:spTree>
    <p:extLst>
      <p:ext uri="{BB962C8B-B14F-4D97-AF65-F5344CB8AC3E}">
        <p14:creationId xmlns:p14="http://schemas.microsoft.com/office/powerpoint/2010/main" val="316620888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8BC3FB7B-F5BA-664A-6781-BDBF27C5F00D}"/>
              </a:ext>
            </a:extLst>
          </p:cNvPr>
          <p:cNvSpPr txBox="1"/>
          <p:nvPr/>
        </p:nvSpPr>
        <p:spPr>
          <a:xfrm>
            <a:off x="125431" y="405458"/>
            <a:ext cx="12064864" cy="1605568"/>
          </a:xfrm>
          <a:prstGeom prst="rect">
            <a:avLst/>
          </a:prstGeom>
          <a:noFill/>
        </p:spPr>
        <p:txBody>
          <a:bodyPr wrap="square" rtlCol="0">
            <a:spAutoFit/>
          </a:bodyPr>
          <a:lstStyle/>
          <a:p>
            <a:pPr>
              <a:lnSpc>
                <a:spcPts val="2800"/>
              </a:lnSpc>
              <a:spcBef>
                <a:spcPts val="600"/>
              </a:spcBef>
            </a:pPr>
            <a:r>
              <a:rPr lang="zh-TW" altLang="en-US" sz="2600" dirty="0">
                <a:solidFill>
                  <a:schemeClr val="bg1"/>
                </a:solidFill>
              </a:rPr>
              <a:t>我作佛時。生我國者。所須飲食。衣服。種種供具。隨意即至。無不滿願。十方諸佛。應念受其供養。若不爾者。不取正覺。</a:t>
            </a:r>
          </a:p>
          <a:p>
            <a:pPr>
              <a:lnSpc>
                <a:spcPts val="2800"/>
              </a:lnSpc>
              <a:spcBef>
                <a:spcPts val="600"/>
              </a:spcBef>
            </a:pPr>
            <a:r>
              <a:rPr lang="zh-TW" altLang="en-US" sz="2600" dirty="0">
                <a:solidFill>
                  <a:schemeClr val="bg1"/>
                </a:solidFill>
              </a:rPr>
              <a:t>我作佛時。國中萬物。嚴淨。光麗。形色殊特。窮微極妙。無能稱量。其諸眾生。雖具天眼。有能辨其形色。光相。名數。及總宣說者。不取正覺。</a:t>
            </a:r>
            <a:endParaRPr lang="en-US" altLang="zh-CN" sz="2600" dirty="0">
              <a:solidFill>
                <a:schemeClr val="bg1"/>
              </a:solidFill>
            </a:endParaRPr>
          </a:p>
        </p:txBody>
      </p:sp>
      <p:sp>
        <p:nvSpPr>
          <p:cNvPr id="8" name="文字方塊 7">
            <a:extLst>
              <a:ext uri="{FF2B5EF4-FFF2-40B4-BE49-F238E27FC236}">
                <a16:creationId xmlns:a16="http://schemas.microsoft.com/office/drawing/2014/main" id="{14A9DDFA-F72E-30AC-2A3F-1832FFB7A9F5}"/>
              </a:ext>
            </a:extLst>
          </p:cNvPr>
          <p:cNvSpPr txBox="1"/>
          <p:nvPr/>
        </p:nvSpPr>
        <p:spPr>
          <a:xfrm>
            <a:off x="34135" y="2423157"/>
            <a:ext cx="12247457" cy="3508140"/>
          </a:xfrm>
          <a:prstGeom prst="rect">
            <a:avLst/>
          </a:prstGeom>
          <a:noFill/>
        </p:spPr>
        <p:txBody>
          <a:bodyPr wrap="square" rtlCol="0">
            <a:spAutoFit/>
          </a:bodyPr>
          <a:lstStyle/>
          <a:p>
            <a:pPr>
              <a:lnSpc>
                <a:spcPts val="2600"/>
              </a:lnSpc>
              <a:spcBef>
                <a:spcPts val="600"/>
              </a:spcBef>
            </a:pPr>
            <a:r>
              <a:rPr lang="en-US" altLang="zh-TW" sz="2600" b="1" dirty="0">
                <a:solidFill>
                  <a:schemeClr val="bg1"/>
                </a:solidFill>
              </a:rPr>
              <a:t>When I become a Buddha, all beings born in my land shall obtain whatever food, clothing, and various offerings they desire — all appearing instantly according to their wishes, without the slightest lack. The Buddhas of the ten directions shall, in response to their thoughts, accept their offerings. If this vow is not fulfilled, may I not attain perfect enlightenment.</a:t>
            </a:r>
          </a:p>
          <a:p>
            <a:pPr>
              <a:lnSpc>
                <a:spcPts val="2600"/>
              </a:lnSpc>
              <a:spcBef>
                <a:spcPts val="600"/>
              </a:spcBef>
            </a:pPr>
            <a:r>
              <a:rPr lang="en-US" altLang="zh-TW" sz="2600" b="1" dirty="0">
                <a:solidFill>
                  <a:schemeClr val="bg1"/>
                </a:solidFill>
              </a:rPr>
              <a:t>When I become a Buddha, all things in my land shall be adorned with purity and brilliance — radiant in color and form, exquisitely fine and wondrous beyond description or measure. Even if the beings there possess the heavenly eye, should there be any who can fully distinguish or describe their forms, </a:t>
            </a:r>
            <a:r>
              <a:rPr lang="en-US" altLang="zh-TW" sz="2600" b="1" dirty="0" err="1">
                <a:solidFill>
                  <a:schemeClr val="bg1"/>
                </a:solidFill>
              </a:rPr>
              <a:t>colours</a:t>
            </a:r>
            <a:r>
              <a:rPr lang="en-US" altLang="zh-TW" sz="2600" b="1" dirty="0">
                <a:solidFill>
                  <a:schemeClr val="bg1"/>
                </a:solidFill>
              </a:rPr>
              <a:t>, radiance, or numbers in detail, may I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138101564"/>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22DF400-0B97-F4C6-D08B-1B5ADF37AD7D}"/>
              </a:ext>
            </a:extLst>
          </p:cNvPr>
          <p:cNvSpPr txBox="1"/>
          <p:nvPr/>
        </p:nvSpPr>
        <p:spPr>
          <a:xfrm>
            <a:off x="125431" y="45418"/>
            <a:ext cx="12064864" cy="1964640"/>
          </a:xfrm>
          <a:prstGeom prst="rect">
            <a:avLst/>
          </a:prstGeom>
          <a:noFill/>
        </p:spPr>
        <p:txBody>
          <a:bodyPr wrap="square" rtlCol="0">
            <a:spAutoFit/>
          </a:bodyPr>
          <a:lstStyle/>
          <a:p>
            <a:pPr>
              <a:lnSpc>
                <a:spcPts val="2800"/>
              </a:lnSpc>
              <a:spcBef>
                <a:spcPts val="600"/>
              </a:spcBef>
            </a:pPr>
            <a:r>
              <a:rPr lang="zh-TW" altLang="en-US" sz="2600" dirty="0">
                <a:solidFill>
                  <a:schemeClr val="bg1"/>
                </a:solidFill>
              </a:rPr>
              <a:t>我作佛時。國中無量色樹。高或百千由旬。道場樹高。四百萬里。諸菩薩中。雖有善根劣者。亦能了知。欲見諸佛淨國莊嚴。悉於寶樹間見。猶如明鏡。睹其面像。若不爾者。不取正覺。</a:t>
            </a:r>
          </a:p>
          <a:p>
            <a:pPr>
              <a:lnSpc>
                <a:spcPts val="2800"/>
              </a:lnSpc>
              <a:spcBef>
                <a:spcPts val="600"/>
              </a:spcBef>
            </a:pPr>
            <a:r>
              <a:rPr lang="zh-TW" altLang="en-US" sz="2600" dirty="0">
                <a:solidFill>
                  <a:schemeClr val="bg1"/>
                </a:solidFill>
              </a:rPr>
              <a:t>我作佛時。所居佛剎。廣博嚴淨。光瑩如鏡。徹照十方無量無數。不可思議諸佛世界。眾生睹者。生希有心。若不爾者。不取正覺。</a:t>
            </a:r>
            <a:endParaRPr lang="en-US" altLang="zh-CN" sz="2600" dirty="0">
              <a:solidFill>
                <a:schemeClr val="bg1"/>
              </a:solidFill>
            </a:endParaRPr>
          </a:p>
        </p:txBody>
      </p:sp>
      <p:sp>
        <p:nvSpPr>
          <p:cNvPr id="8" name="文字方塊 7">
            <a:extLst>
              <a:ext uri="{FF2B5EF4-FFF2-40B4-BE49-F238E27FC236}">
                <a16:creationId xmlns:a16="http://schemas.microsoft.com/office/drawing/2014/main" id="{2843246A-5BEE-B6CE-89ED-5093467D4E25}"/>
              </a:ext>
            </a:extLst>
          </p:cNvPr>
          <p:cNvSpPr txBox="1"/>
          <p:nvPr/>
        </p:nvSpPr>
        <p:spPr>
          <a:xfrm>
            <a:off x="34134" y="2277666"/>
            <a:ext cx="12247457" cy="3841564"/>
          </a:xfrm>
          <a:prstGeom prst="rect">
            <a:avLst/>
          </a:prstGeom>
          <a:noFill/>
        </p:spPr>
        <p:txBody>
          <a:bodyPr wrap="square" rtlCol="0">
            <a:spAutoFit/>
          </a:bodyPr>
          <a:lstStyle/>
          <a:p>
            <a:pPr>
              <a:lnSpc>
                <a:spcPts val="2600"/>
              </a:lnSpc>
              <a:spcBef>
                <a:spcPts val="600"/>
              </a:spcBef>
            </a:pPr>
            <a:r>
              <a:rPr lang="en-US" altLang="zh-TW" sz="2600" b="1" dirty="0">
                <a:solidFill>
                  <a:schemeClr val="bg1"/>
                </a:solidFill>
              </a:rPr>
              <a:t>When I attain Buddhahood, my land will be filled with countless jeweled trees, some reaching heights of hundreds of thousands of yojanas. The trees in the </a:t>
            </a:r>
            <a:r>
              <a:rPr lang="en-US" altLang="zh-TW" sz="2600" b="1" dirty="0" err="1">
                <a:solidFill>
                  <a:schemeClr val="bg1"/>
                </a:solidFill>
              </a:rPr>
              <a:t>Bodhimanda</a:t>
            </a:r>
            <a:r>
              <a:rPr lang="en-US" altLang="zh-TW" sz="2600" b="1" dirty="0">
                <a:solidFill>
                  <a:schemeClr val="bg1"/>
                </a:solidFill>
              </a:rPr>
              <a:t> will be four million li tall. Among the Bodhisattvas, even those with lesser roots of virtue will be able to fully perceive them. If one wishes to see the adornments of the Pure Land of all Buddhas, they will behold them amid these jeweled trees, just as one sees a reflection in a clear mirror. If this were not so, I would not attain perfect enlightenment.</a:t>
            </a:r>
          </a:p>
          <a:p>
            <a:pPr>
              <a:lnSpc>
                <a:spcPts val="2600"/>
              </a:lnSpc>
              <a:spcBef>
                <a:spcPts val="600"/>
              </a:spcBef>
            </a:pPr>
            <a:r>
              <a:rPr lang="en-US" altLang="zh-TW" sz="2600" b="1" dirty="0">
                <a:solidFill>
                  <a:schemeClr val="bg1"/>
                </a:solidFill>
              </a:rPr>
              <a:t>When I attain Buddhahood, the Buddha land in which I dwell will be vast, adorned, and perfectly pure, radiant and clear as a mirror. Its light will penetrate and illuminate the countless, innumerable, inconceivable Buddha-worlds in all ten directions. Sentient beings who behold it will generate rare and precious minds. If this were not so, I would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1426158825"/>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B71B133-EAFE-2B06-FE5B-95FC5B600D6F}"/>
              </a:ext>
            </a:extLst>
          </p:cNvPr>
          <p:cNvSpPr txBox="1"/>
          <p:nvPr/>
        </p:nvSpPr>
        <p:spPr>
          <a:xfrm>
            <a:off x="34135" y="405458"/>
            <a:ext cx="12156278" cy="1964640"/>
          </a:xfrm>
          <a:prstGeom prst="rect">
            <a:avLst/>
          </a:prstGeom>
          <a:noFill/>
        </p:spPr>
        <p:txBody>
          <a:bodyPr wrap="square" rtlCol="0">
            <a:spAutoFit/>
          </a:bodyPr>
          <a:lstStyle/>
          <a:p>
            <a:pPr>
              <a:lnSpc>
                <a:spcPts val="2800"/>
              </a:lnSpc>
              <a:spcBef>
                <a:spcPts val="600"/>
              </a:spcBef>
            </a:pPr>
            <a:r>
              <a:rPr lang="zh-TW" altLang="en-US" sz="2600" dirty="0">
                <a:solidFill>
                  <a:schemeClr val="bg1"/>
                </a:solidFill>
              </a:rPr>
              <a:t>我作佛時。下從地際。上至虛空。宮殿樓觀。池流華樹。國土所有一切萬物。皆以無量寶香合成。其香普熏十方世界。眾生聞者。皆修佛行。若不爾者。不取正覺。</a:t>
            </a:r>
          </a:p>
          <a:p>
            <a:pPr>
              <a:lnSpc>
                <a:spcPts val="2800"/>
              </a:lnSpc>
              <a:spcBef>
                <a:spcPts val="600"/>
              </a:spcBef>
            </a:pPr>
            <a:r>
              <a:rPr lang="zh-TW" altLang="en-US" sz="2600" dirty="0">
                <a:solidFill>
                  <a:schemeClr val="bg1"/>
                </a:solidFill>
              </a:rPr>
              <a:t>我作佛時。十方佛剎諸菩薩眾。聞我名已。皆悉逮得清淨。解脫。普等三昧。諸深總持。住三摩地。至於成佛。定中常供無量無邊一切諸佛。不失定意。若不爾者。不取正覺。</a:t>
            </a:r>
            <a:endParaRPr lang="en-US" altLang="zh-CN" sz="2600" dirty="0">
              <a:solidFill>
                <a:schemeClr val="bg1"/>
              </a:solidFill>
            </a:endParaRPr>
          </a:p>
        </p:txBody>
      </p:sp>
      <p:sp>
        <p:nvSpPr>
          <p:cNvPr id="8" name="文字方塊 7">
            <a:extLst>
              <a:ext uri="{FF2B5EF4-FFF2-40B4-BE49-F238E27FC236}">
                <a16:creationId xmlns:a16="http://schemas.microsoft.com/office/drawing/2014/main" id="{074E742C-BEEE-3A9F-2ABF-AB4B432CFE06}"/>
              </a:ext>
            </a:extLst>
          </p:cNvPr>
          <p:cNvSpPr txBox="1"/>
          <p:nvPr/>
        </p:nvSpPr>
        <p:spPr>
          <a:xfrm>
            <a:off x="34135" y="2468575"/>
            <a:ext cx="12247457" cy="4174989"/>
          </a:xfrm>
          <a:prstGeom prst="rect">
            <a:avLst/>
          </a:prstGeom>
          <a:noFill/>
        </p:spPr>
        <p:txBody>
          <a:bodyPr wrap="square" rtlCol="0">
            <a:spAutoFit/>
          </a:bodyPr>
          <a:lstStyle/>
          <a:p>
            <a:pPr>
              <a:lnSpc>
                <a:spcPts val="2600"/>
              </a:lnSpc>
              <a:spcBef>
                <a:spcPts val="600"/>
              </a:spcBef>
            </a:pPr>
            <a:r>
              <a:rPr lang="en-US" altLang="zh-TW" sz="2600" b="1" dirty="0">
                <a:solidFill>
                  <a:schemeClr val="bg1"/>
                </a:solidFill>
              </a:rPr>
              <a:t>When I attain Buddhahood, from the earth below to the sky above, the palaces, towers, pavilions, pools, flowing flowers, and trees — all the myriad things in the land — will be made entirely of countless treasures and infused with fragrant scents. This fragrance will pervade the worlds in the ten directions. All sentient beings who perceive it will cultivate the practices of a Buddha. If this were not so, </a:t>
            </a:r>
            <a:r>
              <a:rPr lang="en-US" altLang="zh-CN" sz="2600" b="1" dirty="0">
                <a:solidFill>
                  <a:schemeClr val="bg1"/>
                </a:solidFill>
              </a:rPr>
              <a:t>I</a:t>
            </a:r>
            <a:r>
              <a:rPr lang="en-US" altLang="zh-TW" sz="2600" b="1" dirty="0">
                <a:solidFill>
                  <a:schemeClr val="bg1"/>
                </a:solidFill>
              </a:rPr>
              <a:t> would not attain perfect enlightenment.</a:t>
            </a:r>
          </a:p>
          <a:p>
            <a:pPr>
              <a:lnSpc>
                <a:spcPts val="2600"/>
              </a:lnSpc>
              <a:spcBef>
                <a:spcPts val="600"/>
              </a:spcBef>
            </a:pPr>
            <a:r>
              <a:rPr lang="en-US" altLang="zh-TW" sz="2600" b="1" dirty="0">
                <a:solidFill>
                  <a:schemeClr val="bg1"/>
                </a:solidFill>
              </a:rPr>
              <a:t>When I attain Buddhahood, all the Bodhisattvas in the Buddha-lands of the ten directions, upon hearing my name, will all immediately achieve purity and liberation. They will attain universal samadhi, all profound and comprehensive vows, abiding in samadhi until Buddhahood. In this state of meditation, they constantly make offerings to all the Buddhas, without losing focus of concentration. If this were not so, I would not attain perfect enlightenment.</a:t>
            </a:r>
            <a:endParaRPr lang="zh-TW" altLang="en-US" sz="2600" b="1" dirty="0">
              <a:solidFill>
                <a:schemeClr val="bg1"/>
              </a:solidFill>
            </a:endParaRPr>
          </a:p>
        </p:txBody>
      </p:sp>
    </p:spTree>
    <p:extLst>
      <p:ext uri="{BB962C8B-B14F-4D97-AF65-F5344CB8AC3E}">
        <p14:creationId xmlns:p14="http://schemas.microsoft.com/office/powerpoint/2010/main" val="390100110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974BBED-5248-604C-EC94-D5B0AC4EE7FC}"/>
              </a:ext>
            </a:extLst>
          </p:cNvPr>
          <p:cNvSpPr txBox="1"/>
          <p:nvPr/>
        </p:nvSpPr>
        <p:spPr>
          <a:xfrm>
            <a:off x="34135" y="405458"/>
            <a:ext cx="12156278" cy="1323439"/>
          </a:xfrm>
          <a:prstGeom prst="rect">
            <a:avLst/>
          </a:prstGeom>
          <a:noFill/>
        </p:spPr>
        <p:txBody>
          <a:bodyPr wrap="square" rtlCol="0">
            <a:spAutoFit/>
          </a:bodyPr>
          <a:lstStyle/>
          <a:p>
            <a:pPr>
              <a:lnSpc>
                <a:spcPts val="3200"/>
              </a:lnSpc>
              <a:spcBef>
                <a:spcPts val="600"/>
              </a:spcBef>
            </a:pPr>
            <a:r>
              <a:rPr lang="zh-TW" altLang="en-US" sz="2800" dirty="0">
                <a:solidFill>
                  <a:schemeClr val="bg1"/>
                </a:solidFill>
              </a:rPr>
              <a:t>我作佛時。他方世界諸菩薩眾。聞我名者。證離生法。獲陀羅尼。清淨歡喜。得平等住。修菩薩行。具足德本。應時不獲一二三忍。於諸佛法。不能現證不退轉者。不取正覺。</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9E2738F4-4E80-7002-FB79-4BA4A4181E7E}"/>
              </a:ext>
            </a:extLst>
          </p:cNvPr>
          <p:cNvSpPr txBox="1"/>
          <p:nvPr/>
        </p:nvSpPr>
        <p:spPr>
          <a:xfrm>
            <a:off x="34135" y="2468575"/>
            <a:ext cx="12247457" cy="2964914"/>
          </a:xfrm>
          <a:prstGeom prst="rect">
            <a:avLst/>
          </a:prstGeom>
          <a:noFill/>
        </p:spPr>
        <p:txBody>
          <a:bodyPr wrap="square" rtlCol="0">
            <a:spAutoFit/>
          </a:bodyPr>
          <a:lstStyle/>
          <a:p>
            <a:pPr>
              <a:lnSpc>
                <a:spcPts val="3200"/>
              </a:lnSpc>
              <a:spcBef>
                <a:spcPts val="600"/>
              </a:spcBef>
            </a:pPr>
            <a:r>
              <a:rPr lang="en-US" altLang="zh-TW" sz="2800" b="1" dirty="0">
                <a:solidFill>
                  <a:schemeClr val="bg1"/>
                </a:solidFill>
              </a:rPr>
              <a:t>When I attain Buddhahood, the Bodhisattvas of other worlds, upon hearing my name, will </a:t>
            </a:r>
            <a:r>
              <a:rPr lang="en-US" altLang="zh-TW" sz="2800" b="1" dirty="0" err="1">
                <a:solidFill>
                  <a:schemeClr val="bg1"/>
                </a:solidFill>
              </a:rPr>
              <a:t>reali</a:t>
            </a:r>
            <a:r>
              <a:rPr lang="en-US" altLang="zh-CN" sz="2800" b="1" dirty="0" err="1">
                <a:solidFill>
                  <a:schemeClr val="bg1"/>
                </a:solidFill>
              </a:rPr>
              <a:t>s</a:t>
            </a:r>
            <a:r>
              <a:rPr lang="en-US" altLang="zh-TW" sz="2800" b="1" dirty="0" err="1">
                <a:solidFill>
                  <a:schemeClr val="bg1"/>
                </a:solidFill>
              </a:rPr>
              <a:t>e</a:t>
            </a:r>
            <a:r>
              <a:rPr lang="en-US" altLang="zh-TW" sz="2800" b="1" dirty="0">
                <a:solidFill>
                  <a:schemeClr val="bg1"/>
                </a:solidFill>
              </a:rPr>
              <a:t> liberation from the cycle of birth and death, obtain </a:t>
            </a:r>
            <a:r>
              <a:rPr lang="en-US" altLang="zh-TW" sz="2800" b="1" dirty="0" err="1">
                <a:solidFill>
                  <a:schemeClr val="bg1"/>
                </a:solidFill>
              </a:rPr>
              <a:t>dhāraṇīs</a:t>
            </a:r>
            <a:r>
              <a:rPr lang="en-US" altLang="zh-TW" sz="2800" b="1" dirty="0">
                <a:solidFill>
                  <a:schemeClr val="bg1"/>
                </a:solidFill>
              </a:rPr>
              <a:t>, experience pure joy, and attain equanimity. They will cultivate the Bodhisattva path and possess complete virtuous roots. If, at the appropriate time, they do not attain the first, second, or third stages of meditative absorption, or if they are unable to manifest </a:t>
            </a:r>
            <a:r>
              <a:rPr lang="en-US" altLang="zh-TW" sz="2800" b="1" dirty="0" err="1">
                <a:solidFill>
                  <a:schemeClr val="bg1"/>
                </a:solidFill>
              </a:rPr>
              <a:t>realisation</a:t>
            </a:r>
            <a:r>
              <a:rPr lang="en-US" altLang="zh-TW" sz="2800" b="1" dirty="0">
                <a:solidFill>
                  <a:schemeClr val="bg1"/>
                </a:solidFill>
              </a:rPr>
              <a:t> of the Buddha-Dharma without retrogression, I will not attain perfect enlightenment.</a:t>
            </a:r>
            <a:endParaRPr lang="zh-TW" altLang="en-US" sz="2800" b="1" dirty="0">
              <a:solidFill>
                <a:schemeClr val="bg1"/>
              </a:solidFill>
            </a:endParaRPr>
          </a:p>
        </p:txBody>
      </p:sp>
    </p:spTree>
    <p:extLst>
      <p:ext uri="{BB962C8B-B14F-4D97-AF65-F5344CB8AC3E}">
        <p14:creationId xmlns:p14="http://schemas.microsoft.com/office/powerpoint/2010/main" val="2243319535"/>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0" name="圖片 9">
            <a:extLst>
              <a:ext uri="{FF2B5EF4-FFF2-40B4-BE49-F238E27FC236}">
                <a16:creationId xmlns:a16="http://schemas.microsoft.com/office/drawing/2014/main" id="{14149FDE-3C92-1C68-A6A2-136B5FF775A6}"/>
              </a:ext>
            </a:extLst>
          </p:cNvPr>
          <p:cNvPicPr>
            <a:picLocks noChangeAspect="1"/>
          </p:cNvPicPr>
          <p:nvPr/>
        </p:nvPicPr>
        <p:blipFill>
          <a:blip r:embed="rId3"/>
          <a:stretch>
            <a:fillRect/>
          </a:stretch>
        </p:blipFill>
        <p:spPr>
          <a:xfrm>
            <a:off x="23266" y="22709"/>
            <a:ext cx="12143879" cy="6814170"/>
          </a:xfrm>
          <a:prstGeom prst="rect">
            <a:avLst/>
          </a:prstGeom>
          <a:ln>
            <a:solidFill>
              <a:srgbClr val="7030A0"/>
            </a:solidFill>
          </a:ln>
        </p:spPr>
      </p:pic>
      <p:sp>
        <p:nvSpPr>
          <p:cNvPr id="11" name="矩形 10">
            <a:extLst>
              <a:ext uri="{FF2B5EF4-FFF2-40B4-BE49-F238E27FC236}">
                <a16:creationId xmlns:a16="http://schemas.microsoft.com/office/drawing/2014/main" id="{DD0971CA-77C6-E9A0-BBE3-0A74362CA858}"/>
              </a:ext>
            </a:extLst>
          </p:cNvPr>
          <p:cNvSpPr/>
          <p:nvPr/>
        </p:nvSpPr>
        <p:spPr>
          <a:xfrm>
            <a:off x="11112499" y="3047045"/>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矩形 11">
            <a:extLst>
              <a:ext uri="{FF2B5EF4-FFF2-40B4-BE49-F238E27FC236}">
                <a16:creationId xmlns:a16="http://schemas.microsoft.com/office/drawing/2014/main" id="{212F495D-0ECF-D48F-4AB8-B4B800F31EB0}"/>
              </a:ext>
            </a:extLst>
          </p:cNvPr>
          <p:cNvSpPr/>
          <p:nvPr/>
        </p:nvSpPr>
        <p:spPr>
          <a:xfrm>
            <a:off x="8160171" y="4271181"/>
            <a:ext cx="720080" cy="1152128"/>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矩形 12">
            <a:extLst>
              <a:ext uri="{FF2B5EF4-FFF2-40B4-BE49-F238E27FC236}">
                <a16:creationId xmlns:a16="http://schemas.microsoft.com/office/drawing/2014/main" id="{11BAE55E-F08D-8715-6AF9-095EA5F0637F}"/>
              </a:ext>
            </a:extLst>
          </p:cNvPr>
          <p:cNvSpPr/>
          <p:nvPr/>
        </p:nvSpPr>
        <p:spPr>
          <a:xfrm>
            <a:off x="3263627" y="5855357"/>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矩形 13">
            <a:extLst>
              <a:ext uri="{FF2B5EF4-FFF2-40B4-BE49-F238E27FC236}">
                <a16:creationId xmlns:a16="http://schemas.microsoft.com/office/drawing/2014/main" id="{2215E7A9-CAA1-29C2-34D1-121B9E69D50D}"/>
              </a:ext>
            </a:extLst>
          </p:cNvPr>
          <p:cNvSpPr/>
          <p:nvPr/>
        </p:nvSpPr>
        <p:spPr>
          <a:xfrm>
            <a:off x="2399531" y="5855357"/>
            <a:ext cx="720080" cy="1008112"/>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矩形 14">
            <a:extLst>
              <a:ext uri="{FF2B5EF4-FFF2-40B4-BE49-F238E27FC236}">
                <a16:creationId xmlns:a16="http://schemas.microsoft.com/office/drawing/2014/main" id="{834FCB3B-BBD3-2206-90BE-46E439CE8CDE}"/>
              </a:ext>
            </a:extLst>
          </p:cNvPr>
          <p:cNvSpPr/>
          <p:nvPr/>
        </p:nvSpPr>
        <p:spPr>
          <a:xfrm>
            <a:off x="815355" y="4343189"/>
            <a:ext cx="720080" cy="1008112"/>
          </a:xfrm>
          <a:prstGeom prst="rect">
            <a:avLst/>
          </a:prstGeom>
          <a:noFill/>
          <a:ln w="381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50779378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0" name="文字方塊 9">
            <a:extLst>
              <a:ext uri="{FF2B5EF4-FFF2-40B4-BE49-F238E27FC236}">
                <a16:creationId xmlns:a16="http://schemas.microsoft.com/office/drawing/2014/main" id="{F9EEA08C-2FE6-3E69-AF53-ED4B39ECFE3E}"/>
              </a:ext>
            </a:extLst>
          </p:cNvPr>
          <p:cNvSpPr txBox="1"/>
          <p:nvPr/>
        </p:nvSpPr>
        <p:spPr>
          <a:xfrm>
            <a:off x="694606" y="801502"/>
            <a:ext cx="6340197"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佛告阿難。爾時法藏比丘說此願已。以偈頌曰</a:t>
            </a:r>
          </a:p>
          <a:p>
            <a:pPr>
              <a:lnSpc>
                <a:spcPts val="4800"/>
              </a:lnSpc>
            </a:pPr>
            <a:r>
              <a:rPr lang="zh-TW" altLang="en-US" sz="3000" b="1" dirty="0">
                <a:solidFill>
                  <a:schemeClr val="bg1">
                    <a:lumMod val="95000"/>
                  </a:schemeClr>
                </a:solidFill>
              </a:rPr>
              <a:t>我建超世志  必至無上道</a:t>
            </a:r>
          </a:p>
          <a:p>
            <a:pPr>
              <a:lnSpc>
                <a:spcPts val="4800"/>
              </a:lnSpc>
            </a:pPr>
            <a:r>
              <a:rPr lang="zh-TW" altLang="en-US" sz="3000" b="1" dirty="0">
                <a:solidFill>
                  <a:schemeClr val="bg1">
                    <a:lumMod val="95000"/>
                  </a:schemeClr>
                </a:solidFill>
              </a:rPr>
              <a:t>斯願不滿足  誓不成等覺</a:t>
            </a:r>
          </a:p>
          <a:p>
            <a:pPr>
              <a:lnSpc>
                <a:spcPts val="4800"/>
              </a:lnSpc>
            </a:pPr>
            <a:r>
              <a:rPr lang="zh-TW" altLang="en-US" sz="3000" b="1" dirty="0">
                <a:solidFill>
                  <a:schemeClr val="bg1">
                    <a:lumMod val="95000"/>
                  </a:schemeClr>
                </a:solidFill>
              </a:rPr>
              <a:t>復為大施主  普濟諸窮苦</a:t>
            </a:r>
          </a:p>
          <a:p>
            <a:pPr>
              <a:lnSpc>
                <a:spcPts val="4800"/>
              </a:lnSpc>
            </a:pPr>
            <a:r>
              <a:rPr lang="zh-TW" altLang="en-US" sz="3000" b="1" dirty="0">
                <a:solidFill>
                  <a:schemeClr val="bg1">
                    <a:lumMod val="95000"/>
                  </a:schemeClr>
                </a:solidFill>
              </a:rPr>
              <a:t>令彼諸群生  長夜無憂惱</a:t>
            </a:r>
          </a:p>
          <a:p>
            <a:pPr>
              <a:lnSpc>
                <a:spcPts val="4800"/>
              </a:lnSpc>
            </a:pPr>
            <a:r>
              <a:rPr lang="zh-TW" altLang="en-US" sz="3000" b="1" dirty="0">
                <a:solidFill>
                  <a:schemeClr val="bg1">
                    <a:lumMod val="95000"/>
                  </a:schemeClr>
                </a:solidFill>
              </a:rPr>
              <a:t>出生眾善根  成就菩提果</a:t>
            </a:r>
          </a:p>
          <a:p>
            <a:pPr>
              <a:lnSpc>
                <a:spcPts val="4800"/>
              </a:lnSpc>
            </a:pPr>
            <a:r>
              <a:rPr lang="zh-TW" altLang="en-US" sz="3000" b="1" dirty="0">
                <a:solidFill>
                  <a:schemeClr val="bg1">
                    <a:lumMod val="95000"/>
                  </a:schemeClr>
                </a:solidFill>
              </a:rPr>
              <a:t>我若成正覺  立名無量壽</a:t>
            </a:r>
          </a:p>
          <a:p>
            <a:pPr>
              <a:lnSpc>
                <a:spcPts val="4800"/>
              </a:lnSpc>
            </a:pPr>
            <a:r>
              <a:rPr lang="zh-TW" altLang="en-US" sz="3000" b="1" dirty="0">
                <a:solidFill>
                  <a:schemeClr val="bg1">
                    <a:lumMod val="95000"/>
                  </a:schemeClr>
                </a:solidFill>
              </a:rPr>
              <a:t>眾生聞此號  俱來我剎中</a:t>
            </a:r>
          </a:p>
          <a:p>
            <a:pPr>
              <a:lnSpc>
                <a:spcPts val="4800"/>
              </a:lnSpc>
            </a:pPr>
            <a:r>
              <a:rPr lang="zh-TW" altLang="en-US" sz="3000" b="1" dirty="0">
                <a:solidFill>
                  <a:schemeClr val="bg1">
                    <a:lumMod val="95000"/>
                  </a:schemeClr>
                </a:solidFill>
              </a:rPr>
              <a:t>如佛金色身  妙相悉圓滿</a:t>
            </a:r>
          </a:p>
        </p:txBody>
      </p:sp>
      <p:sp>
        <p:nvSpPr>
          <p:cNvPr id="11" name="文字方塊 10">
            <a:extLst>
              <a:ext uri="{FF2B5EF4-FFF2-40B4-BE49-F238E27FC236}">
                <a16:creationId xmlns:a16="http://schemas.microsoft.com/office/drawing/2014/main" id="{CDDD3093-D708-21B6-C5C0-62802B886790}"/>
              </a:ext>
            </a:extLst>
          </p:cNvPr>
          <p:cNvSpPr txBox="1"/>
          <p:nvPr/>
        </p:nvSpPr>
        <p:spPr>
          <a:xfrm>
            <a:off x="11153283" y="801502"/>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必成正覺第七</a:t>
            </a:r>
          </a:p>
        </p:txBody>
      </p:sp>
      <p:sp>
        <p:nvSpPr>
          <p:cNvPr id="13" name="文字方塊 12">
            <a:extLst>
              <a:ext uri="{FF2B5EF4-FFF2-40B4-BE49-F238E27FC236}">
                <a16:creationId xmlns:a16="http://schemas.microsoft.com/office/drawing/2014/main" id="{4656ECFD-4D6F-AA2A-A446-D691B80E6923}"/>
              </a:ext>
            </a:extLst>
          </p:cNvPr>
          <p:cNvSpPr txBox="1"/>
          <p:nvPr/>
        </p:nvSpPr>
        <p:spPr>
          <a:xfrm>
            <a:off x="7385883" y="801502"/>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法藏比丘於世間自在王如來，說四十八願已，乃於佛前復以偈頌表此行願，並請證明。以大願真誠深廣故，應時感得雨花地動。空中讚云，必定成佛。以上是本品內容。</a:t>
            </a:r>
          </a:p>
        </p:txBody>
      </p:sp>
    </p:spTree>
    <p:extLst>
      <p:ext uri="{BB962C8B-B14F-4D97-AF65-F5344CB8AC3E}">
        <p14:creationId xmlns:p14="http://schemas.microsoft.com/office/powerpoint/2010/main" val="75585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70CCAB4-2714-6789-5A6E-3E9E20A785A0}"/>
              </a:ext>
            </a:extLst>
          </p:cNvPr>
          <p:cNvSpPr txBox="1"/>
          <p:nvPr/>
        </p:nvSpPr>
        <p:spPr>
          <a:xfrm>
            <a:off x="447208" y="837506"/>
            <a:ext cx="1126462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亦以大悲心  利益諸群品</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離欲深正念  淨慧修梵行</a:t>
            </a:r>
          </a:p>
          <a:p>
            <a:pPr>
              <a:lnSpc>
                <a:spcPts val="4800"/>
              </a:lnSpc>
            </a:pPr>
            <a:r>
              <a:rPr lang="zh-TW" altLang="en-US" sz="3000" b="1" dirty="0">
                <a:solidFill>
                  <a:schemeClr val="bg1">
                    <a:lumMod val="95000"/>
                  </a:schemeClr>
                </a:solidFill>
              </a:rPr>
              <a:t>願我智慧光  普照十方剎</a:t>
            </a:r>
          </a:p>
          <a:p>
            <a:pPr>
              <a:lnSpc>
                <a:spcPts val="4800"/>
              </a:lnSpc>
            </a:pPr>
            <a:r>
              <a:rPr lang="zh-TW" altLang="en-US" sz="3000" b="1" dirty="0">
                <a:solidFill>
                  <a:schemeClr val="bg1">
                    <a:lumMod val="95000"/>
                  </a:schemeClr>
                </a:solidFill>
              </a:rPr>
              <a:t>消除三垢冥  明濟眾厄難</a:t>
            </a:r>
          </a:p>
          <a:p>
            <a:pPr>
              <a:lnSpc>
                <a:spcPts val="4800"/>
              </a:lnSpc>
            </a:pPr>
            <a:r>
              <a:rPr lang="zh-TW" altLang="en-US" sz="3000" b="1" dirty="0">
                <a:solidFill>
                  <a:schemeClr val="bg1">
                    <a:lumMod val="95000"/>
                  </a:schemeClr>
                </a:solidFill>
              </a:rPr>
              <a:t>悉捨三途苦  滅諸煩惱暗</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開彼智慧眼  獲得光明身</a:t>
            </a:r>
          </a:p>
          <a:p>
            <a:pPr>
              <a:lnSpc>
                <a:spcPts val="4800"/>
              </a:lnSpc>
            </a:pPr>
            <a:r>
              <a:rPr lang="zh-TW" altLang="en-US" sz="3000" b="1" dirty="0">
                <a:solidFill>
                  <a:schemeClr val="bg1">
                    <a:lumMod val="95000"/>
                  </a:schemeClr>
                </a:solidFill>
              </a:rPr>
              <a:t>閉塞諸惡道  通達善趣門</a:t>
            </a:r>
          </a:p>
          <a:p>
            <a:pPr>
              <a:lnSpc>
                <a:spcPts val="4800"/>
              </a:lnSpc>
            </a:pPr>
            <a:r>
              <a:rPr lang="zh-TW" altLang="en-US" sz="3000" b="1" dirty="0">
                <a:solidFill>
                  <a:schemeClr val="bg1">
                    <a:lumMod val="95000"/>
                  </a:schemeClr>
                </a:solidFill>
              </a:rPr>
              <a:t>為眾開法藏  廣施功德寶</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如佛無礙智  所行慈愍行</a:t>
            </a:r>
          </a:p>
          <a:p>
            <a:pPr>
              <a:lnSpc>
                <a:spcPts val="4800"/>
              </a:lnSpc>
            </a:pPr>
            <a:r>
              <a:rPr lang="zh-TW" altLang="en-US" sz="3000" b="1" dirty="0">
                <a:solidFill>
                  <a:schemeClr val="bg1">
                    <a:lumMod val="95000"/>
                  </a:schemeClr>
                </a:solidFill>
              </a:rPr>
              <a:t>常作天人師  得為三界雄</a:t>
            </a:r>
          </a:p>
          <a:p>
            <a:pPr>
              <a:lnSpc>
                <a:spcPts val="4800"/>
              </a:lnSpc>
            </a:pPr>
            <a:r>
              <a:rPr lang="zh-TW" altLang="en-US" sz="3000" b="1" dirty="0">
                <a:solidFill>
                  <a:schemeClr val="bg1">
                    <a:lumMod val="95000"/>
                  </a:schemeClr>
                </a:solidFill>
              </a:rPr>
              <a:t>說法師子吼  廣度諸有情</a:t>
            </a:r>
          </a:p>
          <a:p>
            <a:pPr>
              <a:lnSpc>
                <a:spcPts val="4800"/>
              </a:lnSpc>
            </a:pPr>
            <a:r>
              <a:rPr lang="zh-TW" altLang="en-US" sz="3000" b="1" dirty="0">
                <a:solidFill>
                  <a:schemeClr val="bg1">
                    <a:lumMod val="95000"/>
                  </a:schemeClr>
                </a:solidFill>
              </a:rPr>
              <a:t>圓滿昔所願  一切皆成佛</a:t>
            </a:r>
          </a:p>
          <a:p>
            <a:pPr>
              <a:lnSpc>
                <a:spcPts val="4800"/>
              </a:lnSpc>
            </a:pPr>
            <a:r>
              <a:rPr lang="zh-TW" altLang="en-US" sz="3000" b="1" dirty="0">
                <a:solidFill>
                  <a:schemeClr val="bg1">
                    <a:lumMod val="95000"/>
                  </a:schemeClr>
                </a:solidFill>
              </a:rPr>
              <a:t>斯願若剋果  大千應感動</a:t>
            </a:r>
          </a:p>
          <a:p>
            <a:pPr>
              <a:lnSpc>
                <a:spcPts val="4800"/>
              </a:lnSpc>
            </a:pPr>
            <a:r>
              <a:rPr lang="zh-TW" altLang="en-US" sz="3000" b="1" dirty="0">
                <a:solidFill>
                  <a:schemeClr val="bg1">
                    <a:lumMod val="95000"/>
                  </a:schemeClr>
                </a:solidFill>
              </a:rPr>
              <a:t>虛空諸天神  當雨珍妙華</a:t>
            </a:r>
          </a:p>
          <a:p>
            <a:pPr>
              <a:lnSpc>
                <a:spcPts val="4800"/>
              </a:lnSpc>
            </a:pPr>
            <a:r>
              <a:rPr lang="zh-TW" altLang="en-US" sz="3000" b="1" dirty="0">
                <a:solidFill>
                  <a:schemeClr val="bg1">
                    <a:lumMod val="95000"/>
                  </a:schemeClr>
                </a:solidFill>
              </a:rPr>
              <a:t>佛告阿難。法藏比丘。說此頌已。應時普地六種震動。天雨妙華。以散其上。自然音樂空中讚言。決定必成無上正覺。</a:t>
            </a:r>
          </a:p>
        </p:txBody>
      </p:sp>
    </p:spTree>
    <p:extLst>
      <p:ext uri="{BB962C8B-B14F-4D97-AF65-F5344CB8AC3E}">
        <p14:creationId xmlns:p14="http://schemas.microsoft.com/office/powerpoint/2010/main" val="2156481177"/>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4CC0549-5563-CFE4-EACC-2DF6B6BAB092}"/>
              </a:ext>
            </a:extLst>
          </p:cNvPr>
          <p:cNvSpPr txBox="1"/>
          <p:nvPr/>
        </p:nvSpPr>
        <p:spPr>
          <a:xfrm>
            <a:off x="3175507" y="621482"/>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「我建超世志」。建者，立也。所謂「超世志」者，注經家中頗有異解。如淨影云：「前所發中，求法身願、求淨土願，名超世願。」淨影以</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光明無量願、壽命無量願與諸佛稱揚願，為攝法身願。國土清淨願、國土嚴飾願為攝淨土願。淨影僅許此五願，超出世間也。憬興同之。義寂、望西等則謂總指所發之四十八願，後說甚是。</a:t>
            </a:r>
          </a:p>
        </p:txBody>
      </p:sp>
      <p:sp>
        <p:nvSpPr>
          <p:cNvPr id="6" name="匾額 5" descr="佛學概要十四講表 習講">
            <a:extLst>
              <a:ext uri="{FF2B5EF4-FFF2-40B4-BE49-F238E27FC236}">
                <a16:creationId xmlns:a16="http://schemas.microsoft.com/office/drawing/2014/main" id="{B10C951F-FE41-27C0-2692-6B438F94800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0C012CF2-B974-4573-6A1B-F39C7066BA7E}"/>
              </a:ext>
            </a:extLst>
          </p:cNvPr>
          <p:cNvSpPr txBox="1"/>
          <p:nvPr/>
        </p:nvSpPr>
        <p:spPr>
          <a:xfrm>
            <a:off x="9546952" y="76549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我建超世志  必至無上道</a:t>
            </a:r>
          </a:p>
          <a:p>
            <a:pPr>
              <a:lnSpc>
                <a:spcPts val="4800"/>
              </a:lnSpc>
            </a:pPr>
            <a:r>
              <a:rPr lang="zh-TW" altLang="en-US" sz="3000" b="1" dirty="0">
                <a:solidFill>
                  <a:schemeClr val="bg1">
                    <a:lumMod val="95000"/>
                  </a:schemeClr>
                </a:solidFill>
              </a:rPr>
              <a:t>斯願不滿足  誓不成等覺</a:t>
            </a:r>
          </a:p>
        </p:txBody>
      </p:sp>
    </p:spTree>
    <p:extLst>
      <p:ext uri="{BB962C8B-B14F-4D97-AF65-F5344CB8AC3E}">
        <p14:creationId xmlns:p14="http://schemas.microsoft.com/office/powerpoint/2010/main" val="27989223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FD6DDCA-E5C2-56EA-E806-E6FE01E8C3B3}"/>
              </a:ext>
            </a:extLst>
          </p:cNvPr>
          <p:cNvSpPr txBox="1"/>
          <p:nvPr/>
        </p:nvSpPr>
        <p:spPr>
          <a:xfrm>
            <a:off x="190550" y="837506"/>
            <a:ext cx="10905550"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吾祖（善導）言不可思議四十八願。又云無礙誓願。世人以謂此四十八願者，願願各頭，喻栗與柿相並耳。皆是隔歷不融之見而已。今不然，喻如一匹蜀錦，巧織成華果枝葉。似根莖枝葉有別，而所織成，但匹錦耳。今亦如是。雖數有四十八，而但是一正覺善巧所莊嚴。</a:t>
            </a:r>
            <a:r>
              <a:rPr lang="en-US" altLang="zh-TW" sz="2800" dirty="0">
                <a:solidFill>
                  <a:schemeClr val="bg1">
                    <a:lumMod val="95000"/>
                  </a:schemeClr>
                </a:solidFill>
              </a:rPr>
              <a:t>……</a:t>
            </a:r>
            <a:r>
              <a:rPr lang="zh-TW" altLang="en-US" sz="2800" dirty="0">
                <a:solidFill>
                  <a:schemeClr val="bg1">
                    <a:lumMod val="95000"/>
                  </a:schemeClr>
                </a:solidFill>
              </a:rPr>
              <a:t>故曰無礙誓願。又曰不可思議四十八願。四十八，一一願皆具不可思議德故。諸願相入，而無所隔，名無礙。」由上可見四十八願互融互入，一一皆是超世之願也。</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「必至無上道」。道者，菩提也。如來所得之道，更無有能超越而居其上者，故曰無上道，即無上正等正覺也。</a:t>
            </a:r>
          </a:p>
        </p:txBody>
      </p:sp>
      <p:sp>
        <p:nvSpPr>
          <p:cNvPr id="6" name="匾額 5" descr="佛學概要十四講表 習講">
            <a:extLst>
              <a:ext uri="{FF2B5EF4-FFF2-40B4-BE49-F238E27FC236}">
                <a16:creationId xmlns:a16="http://schemas.microsoft.com/office/drawing/2014/main" id="{3A2EB09B-1D77-FFBE-3231-A4D61FAD28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2283319286"/>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D79E188-F90D-96F0-2706-11EC475B9627}"/>
              </a:ext>
            </a:extLst>
          </p:cNvPr>
          <p:cNvSpPr txBox="1"/>
          <p:nvPr/>
        </p:nvSpPr>
        <p:spPr>
          <a:xfrm>
            <a:off x="3536592" y="621482"/>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「復為大施主，普濟諸窮苦」。大施主者，於一切人行大施。至於所施者，為是財耶？法耶？淨影師云：「法施化益」，是謂法施。憬興師非之曰：「欲濟貧苦，必財施故。」是謂財施也。又</a:t>
            </a:r>
            <a:r>
              <a:rPr lang="en-US" altLang="zh-TW" sz="2800" dirty="0">
                <a:solidFill>
                  <a:schemeClr val="bg1">
                    <a:lumMod val="95000"/>
                  </a:schemeClr>
                </a:solidFill>
              </a:rPr>
              <a:t>《</a:t>
            </a:r>
            <a:r>
              <a:rPr lang="zh-TW" altLang="en-US" sz="2800" dirty="0">
                <a:solidFill>
                  <a:schemeClr val="bg1">
                    <a:lumMod val="95000"/>
                  </a:schemeClr>
                </a:solidFill>
              </a:rPr>
              <a:t>宗鏡錄九十五</a:t>
            </a:r>
            <a:r>
              <a:rPr lang="en-US" altLang="zh-TW" sz="2800" dirty="0">
                <a:solidFill>
                  <a:schemeClr val="bg1">
                    <a:lumMod val="95000"/>
                  </a:schemeClr>
                </a:solidFill>
              </a:rPr>
              <a:t>》</a:t>
            </a:r>
            <a:r>
              <a:rPr lang="zh-TW" altLang="en-US" sz="2800" dirty="0">
                <a:solidFill>
                  <a:schemeClr val="bg1">
                    <a:lumMod val="95000"/>
                  </a:schemeClr>
                </a:solidFill>
              </a:rPr>
              <a:t>曰：「以無法財，名為貧窮。」故知普濟貧苦，即須法財並施。</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以財施救濟世間貧窮困苦之人，以法施普利無福聞法之士，故名為「大施主」也。</a:t>
            </a:r>
          </a:p>
        </p:txBody>
      </p:sp>
      <p:sp>
        <p:nvSpPr>
          <p:cNvPr id="6" name="匾額 5" descr="佛學概要十四講表 習講">
            <a:extLst>
              <a:ext uri="{FF2B5EF4-FFF2-40B4-BE49-F238E27FC236}">
                <a16:creationId xmlns:a16="http://schemas.microsoft.com/office/drawing/2014/main" id="{C4C2DB3F-740C-50DD-275E-467135363B3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E371DAA7-B48A-272F-A47D-184ED830E083}"/>
              </a:ext>
            </a:extLst>
          </p:cNvPr>
          <p:cNvSpPr txBox="1"/>
          <p:nvPr/>
        </p:nvSpPr>
        <p:spPr>
          <a:xfrm>
            <a:off x="9335566" y="76549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復為大施主  普濟諸窮苦</a:t>
            </a:r>
          </a:p>
          <a:p>
            <a:pPr>
              <a:lnSpc>
                <a:spcPts val="4800"/>
              </a:lnSpc>
            </a:pPr>
            <a:r>
              <a:rPr lang="zh-TW" altLang="en-US" sz="3000" b="1" dirty="0">
                <a:solidFill>
                  <a:schemeClr val="bg1">
                    <a:lumMod val="95000"/>
                  </a:schemeClr>
                </a:solidFill>
              </a:rPr>
              <a:t>令彼諸群生  長夜無憂惱</a:t>
            </a:r>
          </a:p>
        </p:txBody>
      </p:sp>
    </p:spTree>
    <p:extLst>
      <p:ext uri="{BB962C8B-B14F-4D97-AF65-F5344CB8AC3E}">
        <p14:creationId xmlns:p14="http://schemas.microsoft.com/office/powerpoint/2010/main" val="1710491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DCC1C7A-7C2E-23CF-3064-8ABECDEB9D4C}"/>
              </a:ext>
            </a:extLst>
          </p:cNvPr>
          <p:cNvSpPr txBox="1"/>
          <p:nvPr/>
        </p:nvSpPr>
        <p:spPr>
          <a:xfrm>
            <a:off x="4456241" y="837506"/>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令彼諸群生，長夜無憂惱」。「長夜」，喻眾生之沈淪生死，常云生死長夜。夜表冥闇無光，眾生無明覆心，昏迷不覺，沉生死海，枉受諸苦。為令永離一切憂悲苦惱，出生死長夜，故予財法二施。而其中慈悲至極者，則為令其「出生眾善根，成就菩提果」。一切施中，此施最上。令一切眾生，離究竟苦，得究竟樂也。</a:t>
            </a:r>
          </a:p>
        </p:txBody>
      </p:sp>
      <p:sp>
        <p:nvSpPr>
          <p:cNvPr id="6" name="匾額 5" descr="佛學概要十四講表 習講">
            <a:extLst>
              <a:ext uri="{FF2B5EF4-FFF2-40B4-BE49-F238E27FC236}">
                <a16:creationId xmlns:a16="http://schemas.microsoft.com/office/drawing/2014/main" id="{0D758223-8D71-2AE0-7C90-FB55882BDF6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4065102987"/>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3D56559-0470-C3A5-8ED9-C20BBD05C82C}"/>
              </a:ext>
            </a:extLst>
          </p:cNvPr>
          <p:cNvSpPr txBox="1"/>
          <p:nvPr/>
        </p:nvSpPr>
        <p:spPr>
          <a:xfrm>
            <a:off x="4234606" y="745824"/>
            <a:ext cx="503214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但欲令眾生出生善根，成就菩提，則莫若持佛名號，求生極樂。故下曰：「我若成正覺，立名無量壽，眾生聞此號，俱來我剎中。」此四句乃大願之心，全經之眼，十方如來度生之妙手，一切眾生出苦之寶筏。四十八願全是此四句之開演，如善導大師所謂願願皆標念佛也。</a:t>
            </a:r>
          </a:p>
        </p:txBody>
      </p:sp>
      <p:sp>
        <p:nvSpPr>
          <p:cNvPr id="6" name="匾額 5" descr="佛學概要十四講表 習講">
            <a:extLst>
              <a:ext uri="{FF2B5EF4-FFF2-40B4-BE49-F238E27FC236}">
                <a16:creationId xmlns:a16="http://schemas.microsoft.com/office/drawing/2014/main" id="{C89D1AB1-5D09-9FC7-EA8A-02B870146BC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AB620BBA-A3E5-38A9-0087-01B37E02CAD1}"/>
              </a:ext>
            </a:extLst>
          </p:cNvPr>
          <p:cNvSpPr txBox="1"/>
          <p:nvPr/>
        </p:nvSpPr>
        <p:spPr>
          <a:xfrm>
            <a:off x="9407574" y="870166"/>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我若成正覺  立名無量壽</a:t>
            </a:r>
          </a:p>
          <a:p>
            <a:pPr>
              <a:lnSpc>
                <a:spcPts val="4800"/>
              </a:lnSpc>
            </a:pPr>
            <a:r>
              <a:rPr lang="zh-TW" altLang="en-US" sz="3000" b="1" dirty="0">
                <a:solidFill>
                  <a:schemeClr val="bg1">
                    <a:lumMod val="95000"/>
                  </a:schemeClr>
                </a:solidFill>
              </a:rPr>
              <a:t>眾生聞此號  俱來我剎中</a:t>
            </a:r>
          </a:p>
        </p:txBody>
      </p:sp>
    </p:spTree>
    <p:extLst>
      <p:ext uri="{BB962C8B-B14F-4D97-AF65-F5344CB8AC3E}">
        <p14:creationId xmlns:p14="http://schemas.microsoft.com/office/powerpoint/2010/main" val="1917001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89514A9-05A4-0DD4-FAF6-CCDD6EC91DD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9C868F39-0645-E4CA-C7AB-6D8F3B8248F2}"/>
              </a:ext>
            </a:extLst>
          </p:cNvPr>
          <p:cNvSpPr txBox="1"/>
          <p:nvPr/>
        </p:nvSpPr>
        <p:spPr>
          <a:xfrm>
            <a:off x="1187537" y="765498"/>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亦以大悲心，利益諸群品」，上二句指身德，此二句則表心德。句首「亦以」二字，應著眼。蓋願凡來我剎之人，亦能如我（法藏）以大悲心，利益群品，故云「亦以」。蓋願剎中人民，皆能如佛，視諸眾生，等同一體，均發同體大悲之心也。如</a:t>
            </a:r>
            <a:r>
              <a:rPr lang="en-US" altLang="zh-TW" sz="2800" dirty="0">
                <a:solidFill>
                  <a:schemeClr val="bg1">
                    <a:lumMod val="95000"/>
                  </a:schemeClr>
                </a:solidFill>
              </a:rPr>
              <a:t>《</a:t>
            </a:r>
            <a:r>
              <a:rPr lang="zh-TW" altLang="en-US" sz="2800" dirty="0">
                <a:solidFill>
                  <a:schemeClr val="bg1">
                    <a:lumMod val="95000"/>
                  </a:schemeClr>
                </a:solidFill>
              </a:rPr>
              <a:t>華嚴經行願品</a:t>
            </a:r>
            <a:r>
              <a:rPr lang="en-US" altLang="zh-TW" sz="2800" dirty="0">
                <a:solidFill>
                  <a:schemeClr val="bg1">
                    <a:lumMod val="95000"/>
                  </a:schemeClr>
                </a:solidFill>
              </a:rPr>
              <a:t>》</a:t>
            </a:r>
            <a:r>
              <a:rPr lang="zh-TW" altLang="en-US" sz="2800" dirty="0">
                <a:solidFill>
                  <a:schemeClr val="bg1">
                    <a:lumMod val="95000"/>
                  </a:schemeClr>
                </a:solidFill>
              </a:rPr>
              <a:t>云：「因於眾生而起大悲，因於大悲生菩提心，因菩提心成等正覺。」故願來生我剎之人，發大悲心，普利群品。品者，品類。「利益諸群品」，即普利一切種類之無數眾生。</a:t>
            </a:r>
          </a:p>
        </p:txBody>
      </p:sp>
      <p:sp>
        <p:nvSpPr>
          <p:cNvPr id="9" name="文字方塊 8">
            <a:extLst>
              <a:ext uri="{FF2B5EF4-FFF2-40B4-BE49-F238E27FC236}">
                <a16:creationId xmlns:a16="http://schemas.microsoft.com/office/drawing/2014/main" id="{7D9635F9-5BFF-E366-A880-215F0349435E}"/>
              </a:ext>
            </a:extLst>
          </p:cNvPr>
          <p:cNvSpPr txBox="1"/>
          <p:nvPr/>
        </p:nvSpPr>
        <p:spPr>
          <a:xfrm>
            <a:off x="9335566" y="76549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亦以大悲心  利益諸群品</a:t>
            </a:r>
            <a:endParaRPr lang="en-US" altLang="zh-TW" sz="3000" b="1" dirty="0">
              <a:solidFill>
                <a:schemeClr val="bg1">
                  <a:lumMod val="95000"/>
                </a:schemeClr>
              </a:solidFill>
            </a:endParaRPr>
          </a:p>
          <a:p>
            <a:pPr>
              <a:lnSpc>
                <a:spcPts val="4800"/>
              </a:lnSpc>
            </a:pPr>
            <a:r>
              <a:rPr lang="zh-TW" altLang="en-US" sz="3000" b="1" dirty="0">
                <a:solidFill>
                  <a:schemeClr val="bg1">
                    <a:lumMod val="95000"/>
                  </a:schemeClr>
                </a:solidFill>
              </a:rPr>
              <a:t>離欲深正念  淨慧修梵行</a:t>
            </a:r>
          </a:p>
        </p:txBody>
      </p:sp>
    </p:spTree>
    <p:extLst>
      <p:ext uri="{BB962C8B-B14F-4D97-AF65-F5344CB8AC3E}">
        <p14:creationId xmlns:p14="http://schemas.microsoft.com/office/powerpoint/2010/main" val="12756524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2DAA8CE-6014-A1ED-8DDA-EBCB182BCF94}"/>
              </a:ext>
            </a:extLst>
          </p:cNvPr>
          <p:cNvSpPr txBox="1"/>
          <p:nvPr/>
        </p:nvSpPr>
        <p:spPr>
          <a:xfrm>
            <a:off x="2763470" y="837506"/>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「離欲深正念，淨慧修梵行」。「欲」指貪欲。</a:t>
            </a:r>
            <a:r>
              <a:rPr lang="en-US" altLang="zh-TW" sz="2800" dirty="0">
                <a:solidFill>
                  <a:schemeClr val="bg1">
                    <a:lumMod val="95000"/>
                  </a:schemeClr>
                </a:solidFill>
              </a:rPr>
              <a:t>《</a:t>
            </a:r>
            <a:r>
              <a:rPr lang="zh-TW" altLang="en-US" sz="2800" dirty="0">
                <a:solidFill>
                  <a:schemeClr val="bg1">
                    <a:lumMod val="95000"/>
                  </a:schemeClr>
                </a:solidFill>
              </a:rPr>
              <a:t>四十二章經</a:t>
            </a:r>
            <a:r>
              <a:rPr lang="en-US" altLang="zh-TW" sz="2800" dirty="0">
                <a:solidFill>
                  <a:schemeClr val="bg1">
                    <a:lumMod val="95000"/>
                  </a:schemeClr>
                </a:solidFill>
              </a:rPr>
              <a:t>》</a:t>
            </a:r>
            <a:r>
              <a:rPr lang="zh-TW" altLang="en-US" sz="2800" dirty="0">
                <a:solidFill>
                  <a:schemeClr val="bg1">
                    <a:lumMod val="95000"/>
                  </a:schemeClr>
                </a:solidFill>
              </a:rPr>
              <a:t>云：「離欲寂靜，是最為勝。」「正念」者，八聖道之一，離邪分別，而念法之實性，名正念。</a:t>
            </a:r>
            <a:r>
              <a:rPr lang="en-US" altLang="zh-TW" sz="2800" dirty="0">
                <a:solidFill>
                  <a:schemeClr val="bg1">
                    <a:lumMod val="95000"/>
                  </a:schemeClr>
                </a:solidFill>
              </a:rPr>
              <a:t>《</a:t>
            </a:r>
            <a:r>
              <a:rPr lang="zh-TW" altLang="en-US" sz="2800" dirty="0">
                <a:solidFill>
                  <a:schemeClr val="bg1">
                    <a:lumMod val="95000"/>
                  </a:schemeClr>
                </a:solidFill>
              </a:rPr>
              <a:t>無量壽經義疏卷下</a:t>
            </a:r>
            <a:r>
              <a:rPr lang="en-US" altLang="zh-TW" sz="2800" dirty="0">
                <a:solidFill>
                  <a:schemeClr val="bg1">
                    <a:lumMod val="95000"/>
                  </a:schemeClr>
                </a:solidFill>
              </a:rPr>
              <a:t>》</a:t>
            </a:r>
            <a:r>
              <a:rPr lang="zh-TW" altLang="en-US" sz="2800" dirty="0">
                <a:solidFill>
                  <a:schemeClr val="bg1">
                    <a:lumMod val="95000"/>
                  </a:schemeClr>
                </a:solidFill>
              </a:rPr>
              <a:t>云：「捨相入實，名為正念。」「淨慧」者，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云：「淨慧則是般若波羅蜜。非人天小乘不淨之慧，故名淨慧。」「梵行」者，清淨無欲之行。為</a:t>
            </a:r>
            <a:r>
              <a:rPr lang="en-US" altLang="zh-TW" sz="2800" dirty="0">
                <a:solidFill>
                  <a:schemeClr val="bg1">
                    <a:lumMod val="95000"/>
                  </a:schemeClr>
                </a:solidFill>
              </a:rPr>
              <a:t>《</a:t>
            </a:r>
            <a:r>
              <a:rPr lang="zh-TW" altLang="en-US" sz="2800" dirty="0">
                <a:solidFill>
                  <a:schemeClr val="bg1">
                    <a:lumMod val="95000"/>
                  </a:schemeClr>
                </a:solidFill>
              </a:rPr>
              <a:t>涅槃</a:t>
            </a:r>
            <a:r>
              <a:rPr lang="en-US" altLang="zh-TW" sz="2800" dirty="0">
                <a:solidFill>
                  <a:schemeClr val="bg1">
                    <a:lumMod val="95000"/>
                  </a:schemeClr>
                </a:solidFill>
              </a:rPr>
              <a:t>》</a:t>
            </a:r>
            <a:r>
              <a:rPr lang="zh-TW" altLang="en-US" sz="2800" dirty="0">
                <a:solidFill>
                  <a:schemeClr val="bg1">
                    <a:lumMod val="95000"/>
                  </a:schemeClr>
                </a:solidFill>
              </a:rPr>
              <a:t>五行之一，菩薩利他之行，能為一切不善之對治，離過清淨，故名梵行。又證涅槃之萬行，名梵行。</a:t>
            </a:r>
          </a:p>
        </p:txBody>
      </p:sp>
      <p:sp>
        <p:nvSpPr>
          <p:cNvPr id="6" name="匾額 5" descr="佛學概要十四講表 習講">
            <a:extLst>
              <a:ext uri="{FF2B5EF4-FFF2-40B4-BE49-F238E27FC236}">
                <a16:creationId xmlns:a16="http://schemas.microsoft.com/office/drawing/2014/main" id="{F09F06E1-5BD1-F4BA-2896-F9E6F26CA5F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523142160"/>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E5DF32EA-8802-B37B-A8D5-789E8116F5E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66C7DF1E-5B2A-C98E-6217-5DCE00A3A6D7}"/>
              </a:ext>
            </a:extLst>
          </p:cNvPr>
          <p:cNvSpPr txBox="1"/>
          <p:nvPr/>
        </p:nvSpPr>
        <p:spPr>
          <a:xfrm>
            <a:off x="6239222" y="738702"/>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上段表無量壽，本段表無量光。無量壽，體也。無量光，相用也。從此體相用流出無邊之化德化益，善導大師</a:t>
            </a:r>
            <a:r>
              <a:rPr lang="en-US" altLang="zh-TW" sz="2800" dirty="0">
                <a:solidFill>
                  <a:schemeClr val="bg1">
                    <a:lumMod val="95000"/>
                  </a:schemeClr>
                </a:solidFill>
              </a:rPr>
              <a:t>《</a:t>
            </a:r>
            <a:r>
              <a:rPr lang="zh-TW" altLang="en-US" sz="2800" dirty="0">
                <a:solidFill>
                  <a:schemeClr val="bg1">
                    <a:lumMod val="95000"/>
                  </a:schemeClr>
                </a:solidFill>
              </a:rPr>
              <a:t>定善義</a:t>
            </a:r>
            <a:r>
              <a:rPr lang="en-US" altLang="zh-TW" sz="2800" dirty="0">
                <a:solidFill>
                  <a:schemeClr val="bg1">
                    <a:lumMod val="95000"/>
                  </a:schemeClr>
                </a:solidFill>
              </a:rPr>
              <a:t>》</a:t>
            </a:r>
            <a:r>
              <a:rPr lang="zh-TW" altLang="en-US" sz="2800" dirty="0">
                <a:solidFill>
                  <a:schemeClr val="bg1">
                    <a:lumMod val="95000"/>
                  </a:schemeClr>
                </a:solidFill>
              </a:rPr>
              <a:t>曰「一一誓願為眾生」。今此偈頌，正顯是心。</a:t>
            </a:r>
          </a:p>
        </p:txBody>
      </p:sp>
      <p:sp>
        <p:nvSpPr>
          <p:cNvPr id="8" name="文字方塊 7">
            <a:extLst>
              <a:ext uri="{FF2B5EF4-FFF2-40B4-BE49-F238E27FC236}">
                <a16:creationId xmlns:a16="http://schemas.microsoft.com/office/drawing/2014/main" id="{A3325852-A801-3EC4-2A67-4D36F89B61C0}"/>
              </a:ext>
            </a:extLst>
          </p:cNvPr>
          <p:cNvSpPr txBox="1"/>
          <p:nvPr/>
        </p:nvSpPr>
        <p:spPr>
          <a:xfrm>
            <a:off x="9951119" y="76549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願我智慧光  普照十方剎</a:t>
            </a:r>
          </a:p>
        </p:txBody>
      </p:sp>
      <p:sp>
        <p:nvSpPr>
          <p:cNvPr id="9" name="文字方塊 8">
            <a:extLst>
              <a:ext uri="{FF2B5EF4-FFF2-40B4-BE49-F238E27FC236}">
                <a16:creationId xmlns:a16="http://schemas.microsoft.com/office/drawing/2014/main" id="{EA38EA04-12D2-31BF-E755-3BA07FACE550}"/>
              </a:ext>
            </a:extLst>
          </p:cNvPr>
          <p:cNvSpPr txBox="1"/>
          <p:nvPr/>
        </p:nvSpPr>
        <p:spPr>
          <a:xfrm>
            <a:off x="1561604" y="726150"/>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「願我智慧光」是</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之文，在</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則為「願獲如來無量光」。據此則智慧光，即無量光。且彌陀雖列十二名，實則一一名中，均圓攝餘之光德，故知智慧光亦無量、無邊、無礙、無等、常照、清淨等光也。是故下句即「普照十方剎」。</a:t>
            </a:r>
          </a:p>
        </p:txBody>
      </p:sp>
    </p:spTree>
    <p:extLst>
      <p:ext uri="{BB962C8B-B14F-4D97-AF65-F5344CB8AC3E}">
        <p14:creationId xmlns:p14="http://schemas.microsoft.com/office/powerpoint/2010/main" val="16328139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190E7BD7-2D20-97D0-1D89-1C3221517DE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B106C7C6-DFA3-16D2-04A3-A73856B66D44}"/>
              </a:ext>
            </a:extLst>
          </p:cNvPr>
          <p:cNvSpPr txBox="1"/>
          <p:nvPr/>
        </p:nvSpPr>
        <p:spPr>
          <a:xfrm>
            <a:off x="766614" y="709820"/>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「消除三垢冥，明濟眾厄難」。「三垢」者，貪瞋癡三毒之異名。「冥」者，無知也。</a:t>
            </a:r>
            <a:r>
              <a:rPr lang="en-US" altLang="zh-TW" sz="2800" dirty="0">
                <a:solidFill>
                  <a:schemeClr val="bg1">
                    <a:lumMod val="95000"/>
                  </a:schemeClr>
                </a:solidFill>
              </a:rPr>
              <a:t>《</a:t>
            </a:r>
            <a:r>
              <a:rPr lang="zh-TW" altLang="en-US" sz="2800" dirty="0">
                <a:solidFill>
                  <a:schemeClr val="bg1">
                    <a:lumMod val="95000"/>
                  </a:schemeClr>
                </a:solidFill>
              </a:rPr>
              <a:t>俱舍論一</a:t>
            </a:r>
            <a:r>
              <a:rPr lang="en-US" altLang="zh-TW" sz="2800" dirty="0">
                <a:solidFill>
                  <a:schemeClr val="bg1">
                    <a:lumMod val="95000"/>
                  </a:schemeClr>
                </a:solidFill>
              </a:rPr>
              <a:t>》</a:t>
            </a:r>
            <a:r>
              <a:rPr lang="zh-TW" altLang="en-US" sz="2800" dirty="0">
                <a:solidFill>
                  <a:schemeClr val="bg1">
                    <a:lumMod val="95000"/>
                  </a:schemeClr>
                </a:solidFill>
              </a:rPr>
              <a:t>曰：「以諸無知，能覆實義，及障真見，故為冥。」「明」者，顯也，備也，盛也，成也。「濟」者，度也，救也。「明濟」，於</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本作「廣濟」，故知明濟即廣度之義。「厄」者，礙也，縛也，難也。「難」，苦難、災難、困難也。故此二句之淺釋即為，消除眾生貪瞋癡三毒之垢暗，廣救種種痛苦與災難。厄難眾多無數，故云眾厄難。佛之智光，悉能明濟。</a:t>
            </a:r>
          </a:p>
        </p:txBody>
      </p:sp>
      <p:sp>
        <p:nvSpPr>
          <p:cNvPr id="8" name="文字方塊 7">
            <a:extLst>
              <a:ext uri="{FF2B5EF4-FFF2-40B4-BE49-F238E27FC236}">
                <a16:creationId xmlns:a16="http://schemas.microsoft.com/office/drawing/2014/main" id="{7C55D59C-93A9-34A4-9FC3-127738807952}"/>
              </a:ext>
            </a:extLst>
          </p:cNvPr>
          <p:cNvSpPr txBox="1"/>
          <p:nvPr/>
        </p:nvSpPr>
        <p:spPr>
          <a:xfrm>
            <a:off x="9335566" y="76549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消除三垢冥  明濟眾厄難</a:t>
            </a:r>
          </a:p>
          <a:p>
            <a:pPr>
              <a:lnSpc>
                <a:spcPts val="4800"/>
              </a:lnSpc>
            </a:pPr>
            <a:r>
              <a:rPr lang="zh-TW" altLang="en-US" sz="3000" b="1" dirty="0">
                <a:solidFill>
                  <a:schemeClr val="bg1">
                    <a:lumMod val="95000"/>
                  </a:schemeClr>
                </a:solidFill>
              </a:rPr>
              <a:t>悉捨三途苦  滅諸煩惱暗</a:t>
            </a:r>
          </a:p>
        </p:txBody>
      </p:sp>
    </p:spTree>
    <p:extLst>
      <p:ext uri="{BB962C8B-B14F-4D97-AF65-F5344CB8AC3E}">
        <p14:creationId xmlns:p14="http://schemas.microsoft.com/office/powerpoint/2010/main" val="38038645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5E1ACEE-4539-7383-FBCF-2A3B3215E4B9}"/>
              </a:ext>
            </a:extLst>
          </p:cNvPr>
          <p:cNvSpPr txBox="1"/>
          <p:nvPr/>
        </p:nvSpPr>
        <p:spPr>
          <a:xfrm>
            <a:off x="4456241" y="837506"/>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悉捨三途苦，滅諸煩惱暗」者，承上文而言。消除三毒，則離三惡道。蓋三途極苦，大聖垂慈，願令捨離。故四十八願之首，為國無惡道與不墮惡趣。今云「悉捨三途苦」，其義同也。「暗」，喻也。無明煩惱覆蔽眾生心源，昏昧冥盲而無所見，故云「暗」。佛之智光如日，佛智能照破無明煩惱，如日破暗，故云「滅諸煩惱暗」也。</a:t>
            </a:r>
          </a:p>
        </p:txBody>
      </p:sp>
      <p:sp>
        <p:nvSpPr>
          <p:cNvPr id="6" name="匾額 5" descr="佛學概要十四講表 習講">
            <a:extLst>
              <a:ext uri="{FF2B5EF4-FFF2-40B4-BE49-F238E27FC236}">
                <a16:creationId xmlns:a16="http://schemas.microsoft.com/office/drawing/2014/main" id="{2180BED2-B055-580D-8D6F-39951662CB3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3271343937"/>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2170210B-FAE2-1291-65B3-12CEEE6D669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
        <p:nvSpPr>
          <p:cNvPr id="7" name="文字方塊 6">
            <a:extLst>
              <a:ext uri="{FF2B5EF4-FFF2-40B4-BE49-F238E27FC236}">
                <a16:creationId xmlns:a16="http://schemas.microsoft.com/office/drawing/2014/main" id="{5E7732B8-D665-326F-1999-C05B3EB75A88}"/>
              </a:ext>
            </a:extLst>
          </p:cNvPr>
          <p:cNvSpPr txBox="1"/>
          <p:nvPr/>
        </p:nvSpPr>
        <p:spPr>
          <a:xfrm>
            <a:off x="5943634" y="70982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「開彼智慧眼，獲得光明身」。眼之用為見。故常以眼表見。常喻曰：般若如目，餘度如盲。宗門常云：參方須具參方眼，看教須具看教眼，是皆以眼表般若之正見也。</a:t>
            </a:r>
          </a:p>
        </p:txBody>
      </p:sp>
      <p:sp>
        <p:nvSpPr>
          <p:cNvPr id="8" name="文字方塊 7">
            <a:extLst>
              <a:ext uri="{FF2B5EF4-FFF2-40B4-BE49-F238E27FC236}">
                <a16:creationId xmlns:a16="http://schemas.microsoft.com/office/drawing/2014/main" id="{79B6D7BB-75BC-9844-B1BF-EDDBD54D7A8B}"/>
              </a:ext>
            </a:extLst>
          </p:cNvPr>
          <p:cNvSpPr txBox="1"/>
          <p:nvPr/>
        </p:nvSpPr>
        <p:spPr>
          <a:xfrm>
            <a:off x="9503970" y="765498"/>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開彼智慧眼  獲得光明身</a:t>
            </a:r>
          </a:p>
          <a:p>
            <a:pPr>
              <a:lnSpc>
                <a:spcPts val="4800"/>
              </a:lnSpc>
            </a:pPr>
            <a:r>
              <a:rPr lang="zh-TW" altLang="en-US" sz="3000" b="1" dirty="0">
                <a:solidFill>
                  <a:schemeClr val="bg1">
                    <a:lumMod val="95000"/>
                  </a:schemeClr>
                </a:solidFill>
              </a:rPr>
              <a:t>閉塞諸惡道  通達善趣門</a:t>
            </a:r>
          </a:p>
        </p:txBody>
      </p:sp>
      <p:sp>
        <p:nvSpPr>
          <p:cNvPr id="9" name="文字方塊 8">
            <a:extLst>
              <a:ext uri="{FF2B5EF4-FFF2-40B4-BE49-F238E27FC236}">
                <a16:creationId xmlns:a16="http://schemas.microsoft.com/office/drawing/2014/main" id="{670F665A-02A7-6010-902A-1DBB37095E71}"/>
              </a:ext>
            </a:extLst>
          </p:cNvPr>
          <p:cNvSpPr txBox="1"/>
          <p:nvPr/>
        </p:nvSpPr>
        <p:spPr>
          <a:xfrm>
            <a:off x="309869" y="693490"/>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「光明身」如經云「身頂皆有光明照耀」，身有光明，是為光明身之淺釋。由於佛光普照，眾生垢滅善生，慧眼開明，淨心持念，於是十方如來光明護照，行者自身即成光明藏也。</a:t>
            </a:r>
          </a:p>
        </p:txBody>
      </p:sp>
    </p:spTree>
    <p:extLst>
      <p:ext uri="{BB962C8B-B14F-4D97-AF65-F5344CB8AC3E}">
        <p14:creationId xmlns:p14="http://schemas.microsoft.com/office/powerpoint/2010/main" val="2801309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78BBD07-346F-BF77-A416-99613BE12686}"/>
              </a:ext>
            </a:extLst>
          </p:cNvPr>
          <p:cNvSpPr txBox="1"/>
          <p:nvPr/>
        </p:nvSpPr>
        <p:spPr>
          <a:xfrm>
            <a:off x="506441" y="837506"/>
            <a:ext cx="103412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「閉塞諸惡道」。惡道者，</a:t>
            </a:r>
            <a:r>
              <a:rPr lang="en-US" altLang="zh-TW" sz="2800" dirty="0">
                <a:solidFill>
                  <a:schemeClr val="bg1">
                    <a:lumMod val="95000"/>
                  </a:schemeClr>
                </a:solidFill>
              </a:rPr>
              <a:t>《</a:t>
            </a:r>
            <a:r>
              <a:rPr lang="zh-TW" altLang="en-US" sz="2800" dirty="0">
                <a:solidFill>
                  <a:schemeClr val="bg1">
                    <a:lumMod val="95000"/>
                  </a:schemeClr>
                </a:solidFill>
              </a:rPr>
              <a:t>地持經</a:t>
            </a:r>
            <a:r>
              <a:rPr lang="en-US" altLang="zh-TW" sz="2800" dirty="0">
                <a:solidFill>
                  <a:schemeClr val="bg1">
                    <a:lumMod val="95000"/>
                  </a:schemeClr>
                </a:solidFill>
              </a:rPr>
              <a:t>》</a:t>
            </a:r>
            <a:r>
              <a:rPr lang="zh-TW" altLang="en-US" sz="2800" dirty="0">
                <a:solidFill>
                  <a:schemeClr val="bg1">
                    <a:lumMod val="95000"/>
                  </a:schemeClr>
                </a:solidFill>
              </a:rPr>
              <a:t>言：「乘惡行往，名為惡道。」即乘惡行而往之道路，亦名惡趣。地獄、餓鬼、畜生等是也。上名三惡趣，亦有加入修羅，名為四惡趣者。「閉」者，關閉也，亦即塞也。令諸眾生免除墮入三惡趣，或四惡趣之厄難，是為閉塞諸惡道之粗解。</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更進一解，謂六道皆是惡道，疏云：「六道，則流轉所由。故言惡道。」</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之說，於經有據，</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曰「橫截五惡趣」。以修羅分入餘趣。故六趣成為五趣。經云「五惡趣」即</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所解，六道均名惡趣。是以「閉塞諸惡趣」即是斷除眾生輪迴六趣之途，令出生死之海也。</a:t>
            </a:r>
          </a:p>
        </p:txBody>
      </p:sp>
      <p:sp>
        <p:nvSpPr>
          <p:cNvPr id="6" name="匾額 5" descr="佛學概要十四講表 習講">
            <a:extLst>
              <a:ext uri="{FF2B5EF4-FFF2-40B4-BE49-F238E27FC236}">
                <a16:creationId xmlns:a16="http://schemas.microsoft.com/office/drawing/2014/main" id="{54092A2E-4CAD-56D9-4078-F4C8F47AE18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867187575"/>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97258E8-EECF-DAE0-46EF-FA63A971D55C}"/>
              </a:ext>
            </a:extLst>
          </p:cNvPr>
          <p:cNvSpPr txBox="1"/>
          <p:nvPr/>
        </p:nvSpPr>
        <p:spPr>
          <a:xfrm>
            <a:off x="1070699" y="837506"/>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「通達善趣門」。「通達」者，暢通無壅也。「門」者，</a:t>
            </a:r>
            <a:r>
              <a:rPr lang="en-US" altLang="zh-TW" sz="2800" dirty="0">
                <a:solidFill>
                  <a:schemeClr val="bg1">
                    <a:lumMod val="95000"/>
                  </a:schemeClr>
                </a:solidFill>
              </a:rPr>
              <a:t>《</a:t>
            </a:r>
            <a:r>
              <a:rPr lang="zh-TW" altLang="en-US" sz="2800" dirty="0">
                <a:solidFill>
                  <a:schemeClr val="bg1">
                    <a:lumMod val="95000"/>
                  </a:schemeClr>
                </a:solidFill>
              </a:rPr>
              <a:t>四教義三</a:t>
            </a:r>
            <a:r>
              <a:rPr lang="en-US" altLang="zh-TW" sz="2800" dirty="0">
                <a:solidFill>
                  <a:schemeClr val="bg1">
                    <a:lumMod val="95000"/>
                  </a:schemeClr>
                </a:solidFill>
              </a:rPr>
              <a:t>》</a:t>
            </a:r>
            <a:r>
              <a:rPr lang="zh-TW" altLang="en-US" sz="2800" dirty="0">
                <a:solidFill>
                  <a:schemeClr val="bg1">
                    <a:lumMod val="95000"/>
                  </a:schemeClr>
                </a:solidFill>
              </a:rPr>
              <a:t>曰：「門者，以能通為義。佛教所詮正四句法，通行人至真性實相之理。故名為門。」正是今經中之義。「善趣」者，一般指六趣中之三善趣，但此與今經之義相違，上既以六趣皆名惡趣，故人天等趣不能復稱善趣。故知善趣門不是趣向人天之門，而是上善者所趣向，故名善趣門。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曰：「菩提者，則上善所入，故言善趣門。」是謂入菩提妙覺之法門，才是善趣門。此門唯有發菩提心上善之人方能趣入，洞開此門，故云「通達善趣門」。</a:t>
            </a:r>
          </a:p>
        </p:txBody>
      </p:sp>
      <p:sp>
        <p:nvSpPr>
          <p:cNvPr id="5" name="匾額 4" descr="佛學概要十四講表 習講">
            <a:extLst>
              <a:ext uri="{FF2B5EF4-FFF2-40B4-BE49-F238E27FC236}">
                <a16:creationId xmlns:a16="http://schemas.microsoft.com/office/drawing/2014/main" id="{1033E862-06D6-B1CD-27DE-554363EFFF0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第十四講</a:t>
            </a:r>
            <a:endParaRPr lang="en-US" altLang="zh-TW" dirty="0"/>
          </a:p>
        </p:txBody>
      </p:sp>
    </p:spTree>
    <p:extLst>
      <p:ext uri="{BB962C8B-B14F-4D97-AF65-F5344CB8AC3E}">
        <p14:creationId xmlns:p14="http://schemas.microsoft.com/office/powerpoint/2010/main" val="9913471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38133</TotalTime>
  <Words>9303</Words>
  <Application>Microsoft Office PowerPoint</Application>
  <PresentationFormat>自訂</PresentationFormat>
  <Paragraphs>233</Paragraphs>
  <Slides>46</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46</vt:i4>
      </vt:variant>
    </vt:vector>
  </HeadingPairs>
  <TitlesOfParts>
    <vt:vector size="49"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824</cp:revision>
  <dcterms:created xsi:type="dcterms:W3CDTF">2019-12-17T19:51:00Z</dcterms:created>
  <dcterms:modified xsi:type="dcterms:W3CDTF">2025-10-07T20:26:26Z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