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71" r:id="rId3"/>
    <p:sldId id="472" r:id="rId4"/>
    <p:sldId id="473" r:id="rId5"/>
    <p:sldId id="474" r:id="rId6"/>
    <p:sldId id="475" r:id="rId7"/>
    <p:sldId id="476" r:id="rId8"/>
    <p:sldId id="477" r:id="rId9"/>
    <p:sldId id="478" r:id="rId10"/>
    <p:sldId id="481" r:id="rId11"/>
    <p:sldId id="482" r:id="rId12"/>
    <p:sldId id="483" r:id="rId13"/>
    <p:sldId id="48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456" autoAdjust="0"/>
    <p:restoredTop sz="94576" autoAdjust="0"/>
  </p:normalViewPr>
  <p:slideViewPr>
    <p:cSldViewPr>
      <p:cViewPr varScale="1">
        <p:scale>
          <a:sx n="111" d="100"/>
          <a:sy n="111" d="100"/>
        </p:scale>
        <p:origin x="1398" y="96"/>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3.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3.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3.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3.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3.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8.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hyperlink" Target="http://www.nice.org.uk/" TargetMode="External"/><Relationship Id="rId3" Type="http://schemas.openxmlformats.org/officeDocument/2006/relationships/hyperlink" Target="http://www.nhs.uk/" TargetMode="External"/><Relationship Id="rId7" Type="http://schemas.openxmlformats.org/officeDocument/2006/relationships/hyperlink" Target="https://www.nhs.uk/" TargetMode="External"/><Relationship Id="rId2" Type="http://schemas.openxmlformats.org/officeDocument/2006/relationships/image" Target="../media/image16.png"/><Relationship Id="rId1" Type="http://schemas.openxmlformats.org/officeDocument/2006/relationships/slideLayout" Target="../slideLayouts/slideLayout4.xml"/><Relationship Id="rId6" Type="http://schemas.openxmlformats.org/officeDocument/2006/relationships/hyperlink" Target="http://www.bad.or.uk/" TargetMode="External"/><Relationship Id="rId11" Type="http://schemas.openxmlformats.org/officeDocument/2006/relationships/hyperlink" Target="http://www.who..int/" TargetMode="External"/><Relationship Id="rId5" Type="http://schemas.openxmlformats.org/officeDocument/2006/relationships/hyperlink" Target="http://www.cancerresearchuk.org/" TargetMode="External"/><Relationship Id="rId10" Type="http://schemas.openxmlformats.org/officeDocument/2006/relationships/hyperlink" Target="http://www.gov.uk/" TargetMode="External"/><Relationship Id="rId4" Type="http://schemas.openxmlformats.org/officeDocument/2006/relationships/hyperlink" Target="http://www.bps.org.uk/" TargetMode="External"/><Relationship Id="rId9" Type="http://schemas.openxmlformats.org/officeDocument/2006/relationships/hyperlink" Target="https://nurseslab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Skin Cancer (Melanoma)</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2436087</a:t>
            </a:r>
          </a:p>
          <a:p>
            <a:pPr algn="l" eaLnBrk="1" hangingPunct="1"/>
            <a:r>
              <a:rPr lang="en-GB" altLang="en-US" sz="2800" b="1" dirty="0">
                <a:solidFill>
                  <a:schemeClr val="bg1"/>
                </a:solidFill>
              </a:rPr>
              <a:t>Student name: Liliam Lopes Cardoso</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1" name="Video 10">
            <a:hlinkClick r:id="" action="ppaction://media"/>
            <a:extLst>
              <a:ext uri="{FF2B5EF4-FFF2-40B4-BE49-F238E27FC236}">
                <a16:creationId xmlns:a16="http://schemas.microsoft.com/office/drawing/2014/main" id="{2F5499AA-F015-A4A5-ED89-E0FFD4616E4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8172400" y="5157192"/>
            <a:ext cx="889304" cy="576064"/>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292"/>
    </mc:Choice>
    <mc:Fallback>
      <p:transition spd="slow" advTm="24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wrap="square" anchor="ctr">
            <a:normAutofit/>
          </a:bodyPr>
          <a:lstStyle/>
          <a:p>
            <a:r>
              <a:rPr lang="en-GB" b="1"/>
              <a:t>Introduction</a:t>
            </a:r>
          </a:p>
        </p:txBody>
      </p:sp>
      <p:pic>
        <p:nvPicPr>
          <p:cNvPr id="7" name="Content Placeholder 6">
            <a:extLst>
              <a:ext uri="{FF2B5EF4-FFF2-40B4-BE49-F238E27FC236}">
                <a16:creationId xmlns:a16="http://schemas.microsoft.com/office/drawing/2014/main" id="{19118F54-ACFC-64C2-124D-B4FD290C4740}"/>
              </a:ext>
            </a:extLst>
          </p:cNvPr>
          <p:cNvPicPr>
            <a:picLocks noGrp="1" noChangeAspect="1"/>
          </p:cNvPicPr>
          <p:nvPr>
            <p:ph sz="half" idx="1"/>
          </p:nvPr>
        </p:nvPicPr>
        <p:blipFill>
          <a:blip r:embed="rId4"/>
          <a:srcRect l="23520" r="18014" b="2"/>
          <a:stretch>
            <a:fillRect/>
          </a:stretch>
        </p:blipFill>
        <p:spPr bwMode="auto">
          <a:xfrm>
            <a:off x="457200" y="1600201"/>
            <a:ext cx="4038600" cy="3989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2" name="Content Placeholder 3">
            <a:extLst>
              <a:ext uri="{FF2B5EF4-FFF2-40B4-BE49-F238E27FC236}">
                <a16:creationId xmlns:a16="http://schemas.microsoft.com/office/drawing/2014/main" id="{F7C06FB2-60C7-E6F5-F2D6-7A5FF1FD1067}"/>
              </a:ext>
            </a:extLst>
          </p:cNvPr>
          <p:cNvSpPr>
            <a:spLocks noGrp="1"/>
          </p:cNvSpPr>
          <p:nvPr>
            <p:ph sz="half" idx="2"/>
          </p:nvPr>
        </p:nvSpPr>
        <p:spPr>
          <a:xfrm>
            <a:off x="4648200" y="1600201"/>
            <a:ext cx="4038600" cy="3989040"/>
          </a:xfrm>
        </p:spPr>
        <p:txBody>
          <a:bodyPr/>
          <a:lstStyle/>
          <a:p>
            <a:pPr algn="just"/>
            <a:r>
              <a:rPr lang="en-US" sz="1400" b="1" dirty="0">
                <a:latin typeface="Arial" panose="020B0604020202020204" pitchFamily="34" charset="0"/>
                <a:cs typeface="Arial" panose="020B0604020202020204" pitchFamily="34" charset="0"/>
              </a:rPr>
              <a:t>Patient</a:t>
            </a:r>
            <a:r>
              <a:rPr lang="en-US" sz="1100" dirty="0">
                <a:latin typeface="Arial" panose="020B0604020202020204" pitchFamily="34" charset="0"/>
                <a:cs typeface="Arial" panose="020B0604020202020204" pitchFamily="34" charset="0"/>
              </a:rPr>
              <a:t>: Woman, 58 years old, living in Brighton. Fair skin and light eyes. Former gardener with a long history of prolonged sun exposure and inconsistent use of sun protection.</a:t>
            </a:r>
          </a:p>
          <a:p>
            <a:pPr marL="0" indent="0" algn="just">
              <a:buNone/>
            </a:pPr>
            <a:endParaRPr lang="en-US" sz="1100" dirty="0">
              <a:latin typeface="Arial" panose="020B0604020202020204" pitchFamily="34" charset="0"/>
              <a:cs typeface="Arial" panose="020B0604020202020204" pitchFamily="34" charset="0"/>
            </a:endParaRPr>
          </a:p>
          <a:p>
            <a:pPr algn="just"/>
            <a:r>
              <a:rPr lang="en-GB" sz="1400" b="1" dirty="0">
                <a:latin typeface="Arial" panose="020B0604020202020204" pitchFamily="34" charset="0"/>
                <a:cs typeface="Arial" panose="020B0604020202020204" pitchFamily="34" charset="0"/>
              </a:rPr>
              <a:t>Clinical condition:</a:t>
            </a:r>
            <a:r>
              <a:rPr lang="en-GB" sz="14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The patient was recently diagnosed with cutaneous melanoma on the nasal dorsum, presenting asymmetry, irregular borders, colour variation, and a diameter greater than 6 mm, consistent with the ABCDE clinical assessment criteria (Wall, Hochberger &amp; Gauche-Hill 2018).</a:t>
            </a:r>
          </a:p>
          <a:p>
            <a:pPr marL="0" indent="0" algn="just">
              <a:buNone/>
            </a:pPr>
            <a:endParaRPr lang="en-US" sz="1100" dirty="0">
              <a:latin typeface="Arial" panose="020B0604020202020204" pitchFamily="34" charset="0"/>
              <a:cs typeface="Arial" panose="020B0604020202020204" pitchFamily="34" charset="0"/>
            </a:endParaRPr>
          </a:p>
          <a:p>
            <a:pPr algn="just"/>
            <a:r>
              <a:rPr lang="en-GB" sz="1400" b="1" dirty="0">
                <a:latin typeface="Arial" panose="020B0604020202020204" pitchFamily="34" charset="0"/>
                <a:cs typeface="Arial" panose="020B0604020202020204" pitchFamily="34" charset="0"/>
              </a:rPr>
              <a:t>Clinical context</a:t>
            </a:r>
            <a:r>
              <a:rPr lang="en-GB" sz="1100" b="1"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 Diagnosis was confirmed through biopsy. Melanoma is an aggressive form of skin cancer with a high potential for invasion and metastasis, requiring immediate treatment, ongoing monitoring, and preventive education (Cancer Research UK 2024).</a:t>
            </a:r>
          </a:p>
          <a:p>
            <a:pPr marL="0" indent="0" algn="just">
              <a:buNone/>
            </a:pPr>
            <a:endParaRPr lang="en-US"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pic>
        <p:nvPicPr>
          <p:cNvPr id="24" name="Video 23">
            <a:hlinkClick r:id="" action="ppaction://media"/>
            <a:extLst>
              <a:ext uri="{FF2B5EF4-FFF2-40B4-BE49-F238E27FC236}">
                <a16:creationId xmlns:a16="http://schemas.microsoft.com/office/drawing/2014/main" id="{FB54F492-303B-914A-58F9-2D118298271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244408" y="4941168"/>
            <a:ext cx="817296" cy="648073"/>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41532"/>
    </mc:Choice>
    <mc:Fallback>
      <p:transition spd="slow" advTm="41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1143000"/>
          </a:xfrm>
        </p:spPr>
        <p:txBody>
          <a:bodyPr wrap="square" anchor="ctr">
            <a:normAutofit/>
          </a:bodyPr>
          <a:lstStyle/>
          <a:p>
            <a:r>
              <a:rPr lang="en-GB" b="1" dirty="0"/>
              <a:t>Information about the person</a:t>
            </a:r>
          </a:p>
        </p:txBody>
      </p:sp>
      <p:pic>
        <p:nvPicPr>
          <p:cNvPr id="8" name="Picture 7">
            <a:extLst>
              <a:ext uri="{FF2B5EF4-FFF2-40B4-BE49-F238E27FC236}">
                <a16:creationId xmlns:a16="http://schemas.microsoft.com/office/drawing/2014/main" id="{344E913F-3310-5955-0AA2-C6654F9A92A7}"/>
              </a:ext>
            </a:extLst>
          </p:cNvPr>
          <p:cNvPicPr>
            <a:picLocks noChangeAspect="1"/>
          </p:cNvPicPr>
          <p:nvPr/>
        </p:nvPicPr>
        <p:blipFill>
          <a:blip r:embed="rId4"/>
          <a:srcRect t="8388" r="3" b="3"/>
          <a:stretch>
            <a:fillRect/>
          </a:stretch>
        </p:blipFill>
        <p:spPr>
          <a:xfrm>
            <a:off x="457200" y="1600201"/>
            <a:ext cx="4038600" cy="3989040"/>
          </a:xfrm>
          <a:prstGeom prst="rect">
            <a:avLst/>
          </a:prstGeom>
          <a:noFill/>
        </p:spPr>
      </p:pic>
      <p:sp>
        <p:nvSpPr>
          <p:cNvPr id="7" name="Content Placeholder 6">
            <a:extLst>
              <a:ext uri="{FF2B5EF4-FFF2-40B4-BE49-F238E27FC236}">
                <a16:creationId xmlns:a16="http://schemas.microsoft.com/office/drawing/2014/main" id="{07719AC3-397E-5127-C8CE-D8FB509AB975}"/>
              </a:ext>
            </a:extLst>
          </p:cNvPr>
          <p:cNvSpPr>
            <a:spLocks noGrp="1"/>
          </p:cNvSpPr>
          <p:nvPr>
            <p:ph sz="half" idx="2"/>
          </p:nvPr>
        </p:nvSpPr>
        <p:spPr>
          <a:xfrm>
            <a:off x="4663185" y="1600201"/>
            <a:ext cx="4038600" cy="3989040"/>
          </a:xfrm>
        </p:spPr>
        <p:txBody>
          <a:bodyPr wrap="square" anchor="t">
            <a:normAutofit/>
          </a:bodyPr>
          <a:lstStyle/>
          <a:p>
            <a:pPr algn="just">
              <a:lnSpc>
                <a:spcPct val="90000"/>
              </a:lnSpc>
            </a:pPr>
            <a:r>
              <a:rPr lang="en-GB" sz="1400" b="1" dirty="0">
                <a:latin typeface="Arial" panose="020B0604020202020204" pitchFamily="34" charset="0"/>
                <a:cs typeface="Arial" panose="020B0604020202020204" pitchFamily="34" charset="0"/>
              </a:rPr>
              <a:t>Patient</a:t>
            </a:r>
            <a:r>
              <a:rPr lang="en-GB" sz="1100" dirty="0">
                <a:latin typeface="Arial" panose="020B0604020202020204" pitchFamily="34" charset="0"/>
                <a:cs typeface="Arial" panose="020B0604020202020204" pitchFamily="34" charset="0"/>
              </a:rPr>
              <a:t>: Ms. G</a:t>
            </a:r>
          </a:p>
          <a:p>
            <a:pPr algn="just">
              <a:lnSpc>
                <a:spcPct val="90000"/>
              </a:lnSpc>
            </a:pPr>
            <a:r>
              <a:rPr lang="en-GB" sz="1400" b="1" dirty="0">
                <a:latin typeface="Arial" panose="020B0604020202020204" pitchFamily="34" charset="0"/>
                <a:cs typeface="Arial" panose="020B0604020202020204" pitchFamily="34" charset="0"/>
              </a:rPr>
              <a:t>Age-</a:t>
            </a:r>
            <a:r>
              <a:rPr lang="en-GB" sz="1100" dirty="0">
                <a:latin typeface="Arial" panose="020B0604020202020204" pitchFamily="34" charset="0"/>
                <a:cs typeface="Arial" panose="020B0604020202020204" pitchFamily="34" charset="0"/>
              </a:rPr>
              <a:t> 58 years old </a:t>
            </a:r>
          </a:p>
          <a:p>
            <a:pPr algn="just">
              <a:lnSpc>
                <a:spcPct val="90000"/>
              </a:lnSpc>
            </a:pPr>
            <a:r>
              <a:rPr lang="en-GB" sz="1400" b="1" dirty="0">
                <a:latin typeface="Arial" panose="020B0604020202020204" pitchFamily="34" charset="0"/>
                <a:cs typeface="Arial" panose="020B0604020202020204" pitchFamily="34" charset="0"/>
              </a:rPr>
              <a:t>Gender- </a:t>
            </a:r>
            <a:r>
              <a:rPr lang="en-GB" sz="1100" dirty="0">
                <a:latin typeface="Arial" panose="020B0604020202020204" pitchFamily="34" charset="0"/>
                <a:cs typeface="Arial" panose="020B0604020202020204" pitchFamily="34" charset="0"/>
              </a:rPr>
              <a:t>Female</a:t>
            </a:r>
          </a:p>
          <a:p>
            <a:pPr algn="just">
              <a:lnSpc>
                <a:spcPct val="90000"/>
              </a:lnSpc>
            </a:pPr>
            <a:r>
              <a:rPr lang="en-GB" sz="1400" b="1" dirty="0">
                <a:latin typeface="Arial" panose="020B0604020202020204" pitchFamily="34" charset="0"/>
                <a:cs typeface="Arial" panose="020B0604020202020204" pitchFamily="34" charset="0"/>
              </a:rPr>
              <a:t>Ethnic-</a:t>
            </a:r>
            <a:r>
              <a:rPr lang="en-GB" sz="1100" dirty="0">
                <a:latin typeface="Arial" panose="020B0604020202020204" pitchFamily="34" charset="0"/>
                <a:cs typeface="Arial" panose="020B0604020202020204" pitchFamily="34" charset="0"/>
              </a:rPr>
              <a:t> Caucasian</a:t>
            </a:r>
          </a:p>
          <a:p>
            <a:pPr algn="just">
              <a:lnSpc>
                <a:spcPct val="90000"/>
              </a:lnSpc>
            </a:pPr>
            <a:r>
              <a:rPr lang="en-GB" sz="1400" b="1" dirty="0">
                <a:latin typeface="Arial" panose="020B0604020202020204" pitchFamily="34" charset="0"/>
                <a:cs typeface="Arial" panose="020B0604020202020204" pitchFamily="34" charset="0"/>
              </a:rPr>
              <a:t>Nationality-</a:t>
            </a:r>
            <a:r>
              <a:rPr lang="en-GB" sz="1100" dirty="0">
                <a:latin typeface="Arial" panose="020B0604020202020204" pitchFamily="34" charset="0"/>
                <a:cs typeface="Arial" panose="020B0604020202020204" pitchFamily="34" charset="0"/>
              </a:rPr>
              <a:t> British</a:t>
            </a:r>
          </a:p>
          <a:p>
            <a:pPr algn="just">
              <a:lnSpc>
                <a:spcPct val="90000"/>
              </a:lnSpc>
            </a:pPr>
            <a:r>
              <a:rPr lang="en-GB" sz="1400" b="1" dirty="0">
                <a:latin typeface="Arial" panose="020B0604020202020204" pitchFamily="34" charset="0"/>
                <a:cs typeface="Arial" panose="020B0604020202020204" pitchFamily="34" charset="0"/>
              </a:rPr>
              <a:t>Place of residence- </a:t>
            </a:r>
            <a:r>
              <a:rPr lang="en-GB" sz="1100" dirty="0">
                <a:latin typeface="Arial" panose="020B0604020202020204" pitchFamily="34" charset="0"/>
                <a:cs typeface="Arial" panose="020B0604020202020204" pitchFamily="34" charset="0"/>
              </a:rPr>
              <a:t>Brighton, United Kingdom</a:t>
            </a:r>
          </a:p>
          <a:p>
            <a:pPr algn="just">
              <a:lnSpc>
                <a:spcPct val="90000"/>
              </a:lnSpc>
            </a:pPr>
            <a:r>
              <a:rPr lang="en-GB" sz="1400" b="1" dirty="0">
                <a:latin typeface="Arial" panose="020B0604020202020204" pitchFamily="34" charset="0"/>
                <a:cs typeface="Arial" panose="020B0604020202020204" pitchFamily="34" charset="0"/>
              </a:rPr>
              <a:t>Previous occupation- </a:t>
            </a:r>
            <a:r>
              <a:rPr lang="en-GB" sz="1100" dirty="0">
                <a:latin typeface="Arial" panose="020B0604020202020204" pitchFamily="34" charset="0"/>
                <a:cs typeface="Arial" panose="020B0604020202020204" pitchFamily="34" charset="0"/>
              </a:rPr>
              <a:t>Professional gardener (prolonged sun exposure)</a:t>
            </a:r>
          </a:p>
          <a:p>
            <a:pPr algn="just">
              <a:lnSpc>
                <a:spcPct val="90000"/>
              </a:lnSpc>
            </a:pPr>
            <a:r>
              <a:rPr lang="en-GB" sz="1400" b="1" dirty="0">
                <a:latin typeface="Arial" panose="020B0604020202020204" pitchFamily="34" charset="0"/>
                <a:cs typeface="Arial" panose="020B0604020202020204" pitchFamily="34" charset="0"/>
              </a:rPr>
              <a:t>Current occupation- </a:t>
            </a:r>
            <a:r>
              <a:rPr lang="en-GB" sz="1100" dirty="0">
                <a:latin typeface="Arial" panose="020B0604020202020204" pitchFamily="34" charset="0"/>
                <a:cs typeface="Arial" panose="020B0604020202020204" pitchFamily="34" charset="0"/>
              </a:rPr>
              <a:t>Retired</a:t>
            </a:r>
          </a:p>
          <a:p>
            <a:pPr algn="just">
              <a:lnSpc>
                <a:spcPct val="90000"/>
              </a:lnSpc>
            </a:pPr>
            <a:r>
              <a:rPr lang="en-GB" sz="1400" b="1" dirty="0">
                <a:latin typeface="Arial" panose="020B0604020202020204" pitchFamily="34" charset="0"/>
                <a:cs typeface="Arial" panose="020B0604020202020204" pitchFamily="34" charset="0"/>
              </a:rPr>
              <a:t>Pre-existing condition- </a:t>
            </a:r>
            <a:r>
              <a:rPr lang="en-GB" sz="1100" dirty="0">
                <a:latin typeface="Arial" panose="020B0604020202020204" pitchFamily="34" charset="0"/>
                <a:cs typeface="Arial" panose="020B0604020202020204" pitchFamily="34" charset="0"/>
              </a:rPr>
              <a:t>Controlled Hypertension</a:t>
            </a:r>
          </a:p>
          <a:p>
            <a:pPr algn="just">
              <a:lnSpc>
                <a:spcPct val="90000"/>
              </a:lnSpc>
            </a:pPr>
            <a:r>
              <a:rPr lang="en-GB" sz="1400" b="1" dirty="0">
                <a:latin typeface="Arial" panose="020B0604020202020204" pitchFamily="34" charset="0"/>
                <a:cs typeface="Arial" panose="020B0604020202020204" pitchFamily="34" charset="0"/>
              </a:rPr>
              <a:t>Family History- </a:t>
            </a:r>
            <a:r>
              <a:rPr lang="en-GB" sz="1100" dirty="0">
                <a:latin typeface="Arial" panose="020B0604020202020204" pitchFamily="34" charset="0"/>
                <a:cs typeface="Arial" panose="020B0604020202020204" pitchFamily="34" charset="0"/>
              </a:rPr>
              <a:t>Mother with a history of squamous cell carcinoma</a:t>
            </a:r>
          </a:p>
          <a:p>
            <a:pPr algn="just">
              <a:lnSpc>
                <a:spcPct val="90000"/>
              </a:lnSpc>
            </a:pPr>
            <a:r>
              <a:rPr lang="en-GB" sz="1400" b="1" dirty="0">
                <a:latin typeface="Arial" panose="020B0604020202020204" pitchFamily="34" charset="0"/>
                <a:cs typeface="Arial" panose="020B0604020202020204" pitchFamily="34" charset="0"/>
              </a:rPr>
              <a:t>Lifestyle- </a:t>
            </a:r>
            <a:r>
              <a:rPr lang="en-GB" sz="1100" dirty="0">
                <a:latin typeface="Arial" panose="020B0604020202020204" pitchFamily="34" charset="0"/>
                <a:cs typeface="Arial" panose="020B0604020202020204" pitchFamily="34" charset="0"/>
              </a:rPr>
              <a:t>Frequent sun exposure throughout life, inconsistent use of sunscreen, non-smoker, occasional alcohol consumption, and moderate physical activity (regular walking)</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14" name="Video 13">
            <a:hlinkClick r:id="" action="ppaction://media"/>
            <a:extLst>
              <a:ext uri="{FF2B5EF4-FFF2-40B4-BE49-F238E27FC236}">
                <a16:creationId xmlns:a16="http://schemas.microsoft.com/office/drawing/2014/main" id="{7C94DB3E-F02D-6877-1608-FE2217114FC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172400" y="5013176"/>
            <a:ext cx="889304" cy="758628"/>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50139"/>
    </mc:Choice>
    <mc:Fallback>
      <p:transition spd="slow" advTm="50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36525"/>
            <a:ext cx="8229600" cy="772195"/>
          </a:xfrm>
        </p:spPr>
        <p:txBody>
          <a:bodyPr wrap="square" anchor="ctr">
            <a:normAutofit/>
          </a:bodyPr>
          <a:lstStyle/>
          <a:p>
            <a:r>
              <a:rPr lang="en-GB" b="1" dirty="0"/>
              <a:t>Anatomy and Physiology</a:t>
            </a:r>
          </a:p>
        </p:txBody>
      </p:sp>
      <p:pic>
        <p:nvPicPr>
          <p:cNvPr id="5" name="Content Placeholder 4">
            <a:extLst>
              <a:ext uri="{FF2B5EF4-FFF2-40B4-BE49-F238E27FC236}">
                <a16:creationId xmlns:a16="http://schemas.microsoft.com/office/drawing/2014/main" id="{99B819FE-7DB3-530E-5E1F-39DDD7681A3B}"/>
              </a:ext>
            </a:extLst>
          </p:cNvPr>
          <p:cNvPicPr>
            <a:picLocks noGrp="1" noChangeAspect="1"/>
          </p:cNvPicPr>
          <p:nvPr>
            <p:ph sz="half" idx="1"/>
          </p:nvPr>
        </p:nvPicPr>
        <p:blipFill>
          <a:blip r:embed="rId4"/>
          <a:srcRect r="5" b="736"/>
          <a:stretch>
            <a:fillRect/>
          </a:stretch>
        </p:blipFill>
        <p:spPr bwMode="auto">
          <a:xfrm>
            <a:off x="595519" y="1196752"/>
            <a:ext cx="4038600" cy="3989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0" name="Content Placeholder 3">
            <a:extLst>
              <a:ext uri="{FF2B5EF4-FFF2-40B4-BE49-F238E27FC236}">
                <a16:creationId xmlns:a16="http://schemas.microsoft.com/office/drawing/2014/main" id="{DE26BAC8-F984-F6A6-D5B8-DAD999A40C74}"/>
              </a:ext>
            </a:extLst>
          </p:cNvPr>
          <p:cNvSpPr>
            <a:spLocks noGrp="1"/>
          </p:cNvSpPr>
          <p:nvPr>
            <p:ph sz="half" idx="2"/>
          </p:nvPr>
        </p:nvSpPr>
        <p:spPr>
          <a:xfrm>
            <a:off x="4648200" y="1196752"/>
            <a:ext cx="4038600" cy="3989040"/>
          </a:xfrm>
        </p:spPr>
        <p:txBody>
          <a:bodyPr/>
          <a:lstStyle/>
          <a:p>
            <a:pPr algn="just"/>
            <a:r>
              <a:rPr lang="en-GB" sz="1100" dirty="0"/>
              <a:t>According to the NHS (2024), “the skin acts as a vital barrier against external damage, including UV radiation, microorganisms, and physical injury” (p. 27). This protective function relies on the structural integrity of its layers and the regulated activity of melanocytes. </a:t>
            </a:r>
            <a:r>
              <a:rPr lang="en-US" sz="1100" dirty="0">
                <a:latin typeface="Arial" panose="020B0604020202020204" pitchFamily="34" charset="0"/>
                <a:cs typeface="Arial" panose="020B0604020202020204" pitchFamily="34" charset="0"/>
              </a:rPr>
              <a:t>The skin is the largest organ of in the human body and is composed of three principal layers.</a:t>
            </a:r>
          </a:p>
          <a:p>
            <a:pPr marL="0" indent="0" algn="just">
              <a:buNone/>
            </a:pPr>
            <a:endParaRPr lang="en-US" sz="1100" dirty="0">
              <a:latin typeface="Arial" panose="020B0604020202020204" pitchFamily="34" charset="0"/>
              <a:cs typeface="Arial" panose="020B0604020202020204" pitchFamily="34" charset="0"/>
            </a:endParaRPr>
          </a:p>
          <a:p>
            <a:pPr algn="just"/>
            <a:r>
              <a:rPr lang="en-US" sz="1100" b="1" dirty="0">
                <a:latin typeface="Arial" panose="020B0604020202020204" pitchFamily="34" charset="0"/>
                <a:cs typeface="Arial" panose="020B0604020202020204" pitchFamily="34" charset="0"/>
              </a:rPr>
              <a:t>1- Epidermis- </a:t>
            </a:r>
            <a:r>
              <a:rPr lang="en-US" sz="1100" dirty="0">
                <a:latin typeface="Arial" panose="020B0604020202020204" pitchFamily="34" charset="0"/>
                <a:cs typeface="Arial" panose="020B0604020202020204" pitchFamily="34" charset="0"/>
              </a:rPr>
              <a:t>The outermost layer, mainly formed by keratinocytes. It contains melanocytes, the cells responsible for producing melanin, the pigment that protects against ultraviolet (UV) radiation.</a:t>
            </a:r>
          </a:p>
          <a:p>
            <a:pPr algn="just"/>
            <a:endParaRPr lang="en-US" sz="1100" dirty="0">
              <a:latin typeface="Arial" panose="020B0604020202020204" pitchFamily="34" charset="0"/>
              <a:cs typeface="Arial" panose="020B0604020202020204" pitchFamily="34" charset="0"/>
            </a:endParaRPr>
          </a:p>
          <a:p>
            <a:pPr algn="just"/>
            <a:r>
              <a:rPr lang="en-US" sz="1100" b="1" dirty="0">
                <a:latin typeface="Arial" panose="020B0604020202020204" pitchFamily="34" charset="0"/>
                <a:cs typeface="Arial" panose="020B0604020202020204" pitchFamily="34" charset="0"/>
              </a:rPr>
              <a:t>2- Dermis- </a:t>
            </a:r>
            <a:r>
              <a:rPr lang="en-US" sz="1100" dirty="0">
                <a:latin typeface="Arial" panose="020B0604020202020204" pitchFamily="34" charset="0"/>
                <a:cs typeface="Arial" panose="020B0604020202020204" pitchFamily="34" charset="0"/>
              </a:rPr>
              <a:t>The middle layer, rich in collagen, elastic fibers, blood vessels, nerves, and hair follicles.</a:t>
            </a:r>
          </a:p>
          <a:p>
            <a:pPr marL="0" indent="0" algn="just">
              <a:buNone/>
            </a:pPr>
            <a:endParaRPr lang="en-US" sz="1100" dirty="0">
              <a:latin typeface="Arial" panose="020B0604020202020204" pitchFamily="34" charset="0"/>
              <a:cs typeface="Arial" panose="020B0604020202020204" pitchFamily="34" charset="0"/>
            </a:endParaRPr>
          </a:p>
          <a:p>
            <a:pPr algn="just"/>
            <a:r>
              <a:rPr lang="en-US" sz="1100" b="1" dirty="0">
                <a:latin typeface="Arial" panose="020B0604020202020204" pitchFamily="34" charset="0"/>
                <a:cs typeface="Arial" panose="020B0604020202020204" pitchFamily="34" charset="0"/>
              </a:rPr>
              <a:t>3- Hypodermis- </a:t>
            </a:r>
            <a:r>
              <a:rPr lang="en-US" sz="1100" dirty="0">
                <a:latin typeface="Arial" panose="020B0604020202020204" pitchFamily="34" charset="0"/>
                <a:cs typeface="Arial" panose="020B0604020202020204" pitchFamily="34" charset="0"/>
              </a:rPr>
              <a:t>The deepest layer, composed of adipose tissue, responsible for thermal insulation and mechanical protection.</a:t>
            </a:r>
          </a:p>
          <a:p>
            <a:pPr marL="0" indent="0">
              <a:buNone/>
            </a:pPr>
            <a:r>
              <a:rPr lang="en-US" sz="1100" dirty="0">
                <a:latin typeface="Arial" panose="020B0604020202020204" pitchFamily="34" charset="0"/>
                <a:cs typeface="Arial" panose="020B0604020202020204" pitchFamily="34" charset="0"/>
              </a:rPr>
              <a:t> </a:t>
            </a:r>
          </a:p>
        </p:txBody>
      </p:sp>
      <p:sp>
        <p:nvSpPr>
          <p:cNvPr id="12" name="Date Placeholder 4">
            <a:extLst>
              <a:ext uri="{FF2B5EF4-FFF2-40B4-BE49-F238E27FC236}">
                <a16:creationId xmlns:a16="http://schemas.microsoft.com/office/drawing/2014/main" id="{5CC9F85B-B83C-FCDB-BAE3-4088C3F0B2AA}"/>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smtClean="0"/>
              <a:pPr>
                <a:spcAft>
                  <a:spcPts val="600"/>
                </a:spcAft>
                <a:defRPr/>
              </a:pPr>
              <a:t>09/08/2026</a:t>
            </a:fld>
            <a:endParaRPr lang="en-GB" altLang="en-US"/>
          </a:p>
        </p:txBody>
      </p:sp>
      <p:sp>
        <p:nvSpPr>
          <p:cNvPr id="14" name="Slide Number Placeholder 5">
            <a:extLst>
              <a:ext uri="{FF2B5EF4-FFF2-40B4-BE49-F238E27FC236}">
                <a16:creationId xmlns:a16="http://schemas.microsoft.com/office/drawing/2014/main" id="{4070FB0C-8C83-6BB1-AFFD-1EB49CF628A6}"/>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4</a:t>
            </a:fld>
            <a:endParaRPr lang="en-GB" altLang="en-US"/>
          </a:p>
        </p:txBody>
      </p:sp>
      <p:sp>
        <p:nvSpPr>
          <p:cNvPr id="2" name="TextBox 1">
            <a:extLst>
              <a:ext uri="{FF2B5EF4-FFF2-40B4-BE49-F238E27FC236}">
                <a16:creationId xmlns:a16="http://schemas.microsoft.com/office/drawing/2014/main" id="{CF9B98A2-E137-87EB-33C5-8B0AD30E9F4F}"/>
              </a:ext>
            </a:extLst>
          </p:cNvPr>
          <p:cNvSpPr txBox="1"/>
          <p:nvPr/>
        </p:nvSpPr>
        <p:spPr>
          <a:xfrm>
            <a:off x="595519" y="5276527"/>
            <a:ext cx="5200617" cy="400110"/>
          </a:xfrm>
          <a:prstGeom prst="rect">
            <a:avLst/>
          </a:prstGeom>
          <a:noFill/>
        </p:spPr>
        <p:txBody>
          <a:bodyPr wrap="square" rtlCol="0">
            <a:spAutoFit/>
          </a:bodyPr>
          <a:lstStyle/>
          <a:p>
            <a:pPr algn="just"/>
            <a:r>
              <a:rPr lang="en-GB" sz="1100" b="1" dirty="0"/>
              <a:t>Figure 1</a:t>
            </a:r>
            <a:r>
              <a:rPr lang="en-GB" sz="1100" dirty="0"/>
              <a:t>: </a:t>
            </a:r>
            <a:r>
              <a:rPr lang="en-GB" sz="900" dirty="0"/>
              <a:t>Anatomical structure of the integumentary system, showing epidermal layers, dermis, hypodermis, adnexal structures, and vascular supply, adapted from Nurseslabs (2025).</a:t>
            </a:r>
          </a:p>
        </p:txBody>
      </p:sp>
      <p:pic>
        <p:nvPicPr>
          <p:cNvPr id="18" name="Video 17">
            <a:hlinkClick r:id="" action="ppaction://media"/>
            <a:extLst>
              <a:ext uri="{FF2B5EF4-FFF2-40B4-BE49-F238E27FC236}">
                <a16:creationId xmlns:a16="http://schemas.microsoft.com/office/drawing/2014/main" id="{412F0DFC-9BD5-8C42-2375-C1EE4DD237F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331454" y="4718304"/>
            <a:ext cx="730250" cy="958333"/>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107404"/>
    </mc:Choice>
    <mc:Fallback>
      <p:transition spd="slow" advTm="107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Impact of Melanoma on skin and Body Functioning</a:t>
            </a:r>
          </a:p>
        </p:txBody>
      </p:sp>
      <p:pic>
        <p:nvPicPr>
          <p:cNvPr id="6" name="Content Placeholder 5">
            <a:extLst>
              <a:ext uri="{FF2B5EF4-FFF2-40B4-BE49-F238E27FC236}">
                <a16:creationId xmlns:a16="http://schemas.microsoft.com/office/drawing/2014/main" id="{E1A8AF1E-A59D-FC93-9EBE-E443488ED24F}"/>
              </a:ext>
            </a:extLst>
          </p:cNvPr>
          <p:cNvPicPr>
            <a:picLocks noGrp="1" noChangeAspect="1"/>
          </p:cNvPicPr>
          <p:nvPr>
            <p:ph sz="half" idx="1"/>
          </p:nvPr>
        </p:nvPicPr>
        <p:blipFill>
          <a:blip r:embed="rId4"/>
          <a:srcRect l="14095" r="22124" b="3"/>
          <a:stretch>
            <a:fillRect/>
          </a:stretch>
        </p:blipFill>
        <p:spPr>
          <a:xfrm>
            <a:off x="457200" y="1600201"/>
            <a:ext cx="3610744" cy="3566434"/>
          </a:xfrm>
          <a:prstGeom prst="rect">
            <a:avLst/>
          </a:prstGeom>
          <a:noFill/>
        </p:spPr>
      </p:pic>
      <p:sp>
        <p:nvSpPr>
          <p:cNvPr id="11" name="Content Placeholder 3">
            <a:extLst>
              <a:ext uri="{FF2B5EF4-FFF2-40B4-BE49-F238E27FC236}">
                <a16:creationId xmlns:a16="http://schemas.microsoft.com/office/drawing/2014/main" id="{FB098EC6-F707-CDC0-BCFE-3DA65D00259C}"/>
              </a:ext>
            </a:extLst>
          </p:cNvPr>
          <p:cNvSpPr>
            <a:spLocks noGrp="1"/>
          </p:cNvSpPr>
          <p:nvPr>
            <p:ph sz="half" idx="2"/>
          </p:nvPr>
        </p:nvSpPr>
        <p:spPr>
          <a:xfrm>
            <a:off x="4648200" y="1600201"/>
            <a:ext cx="4038600" cy="3989040"/>
          </a:xfrm>
        </p:spPr>
        <p:txBody>
          <a:bodyPr/>
          <a:lstStyle/>
          <a:p>
            <a:pPr marL="0" indent="0" algn="just">
              <a:buNone/>
            </a:pPr>
            <a:r>
              <a:rPr lang="en-US" sz="1100" b="1" dirty="0">
                <a:latin typeface="Arial" panose="020B0604020202020204" pitchFamily="34" charset="0"/>
                <a:cs typeface="Arial" panose="020B0604020202020204" pitchFamily="34" charset="0"/>
              </a:rPr>
              <a:t>NICE Guidelines NG14 (2023):” </a:t>
            </a:r>
            <a:r>
              <a:rPr lang="en-US" sz="1100" dirty="0">
                <a:latin typeface="Arial" panose="020B0604020202020204" pitchFamily="34" charset="0"/>
                <a:cs typeface="Arial" panose="020B0604020202020204" pitchFamily="34" charset="0"/>
              </a:rPr>
              <a:t>Melanoma is a highly invasive malignant tumor with significant potential for early metastasis.”</a:t>
            </a:r>
          </a:p>
          <a:p>
            <a:pPr marL="0" indent="0" algn="just">
              <a:buNone/>
            </a:pPr>
            <a:endParaRPr lang="en-US" sz="1100" dirty="0">
              <a:latin typeface="Arial" panose="020B0604020202020204" pitchFamily="34" charset="0"/>
              <a:cs typeface="Arial" panose="020B0604020202020204" pitchFamily="34" charset="0"/>
            </a:endParaRPr>
          </a:p>
          <a:p>
            <a:pPr marL="0" indent="0" algn="just">
              <a:buNone/>
            </a:pPr>
            <a:r>
              <a:rPr lang="en-US" sz="1400" b="1" dirty="0">
                <a:latin typeface="Arial" panose="020B0604020202020204" pitchFamily="34" charset="0"/>
                <a:cs typeface="Arial" panose="020B0604020202020204" pitchFamily="34" charset="0"/>
              </a:rPr>
              <a:t>Local Impact (on the skin)</a:t>
            </a:r>
          </a:p>
          <a:p>
            <a:pPr algn="just"/>
            <a:r>
              <a:rPr lang="en-US" sz="1100" dirty="0">
                <a:latin typeface="Arial" panose="020B0604020202020204" pitchFamily="34" charset="0"/>
                <a:cs typeface="Arial" panose="020B0604020202020204" pitchFamily="34" charset="0"/>
              </a:rPr>
              <a:t>Uncontrolled proliferation of melanocytes</a:t>
            </a:r>
          </a:p>
          <a:p>
            <a:pPr algn="just"/>
            <a:r>
              <a:rPr lang="en-US" sz="1100" dirty="0">
                <a:latin typeface="Arial" panose="020B0604020202020204" pitchFamily="34" charset="0"/>
                <a:cs typeface="Arial" panose="020B0604020202020204" pitchFamily="34" charset="0"/>
              </a:rPr>
              <a:t>Invasion of the dermis and deeper structures.</a:t>
            </a:r>
          </a:p>
          <a:p>
            <a:pPr algn="just"/>
            <a:r>
              <a:rPr lang="en-US" sz="1100" dirty="0">
                <a:latin typeface="Arial" panose="020B0604020202020204" pitchFamily="34" charset="0"/>
                <a:cs typeface="Arial" panose="020B0604020202020204" pitchFamily="34" charset="0"/>
              </a:rPr>
              <a:t>Compromised skin barrier function.</a:t>
            </a:r>
          </a:p>
          <a:p>
            <a:pPr algn="just"/>
            <a:r>
              <a:rPr lang="en-US" sz="1100" dirty="0">
                <a:latin typeface="Arial" panose="020B0604020202020204" pitchFamily="34" charset="0"/>
                <a:cs typeface="Arial" panose="020B0604020202020204" pitchFamily="34" charset="0"/>
              </a:rPr>
              <a:t>Local inflammation and disrupted cellular regeneration.</a:t>
            </a:r>
          </a:p>
          <a:p>
            <a:pPr marL="0" indent="0" algn="just">
              <a:buNone/>
            </a:pPr>
            <a:endParaRPr lang="en-US" sz="1100" dirty="0">
              <a:latin typeface="Arial" panose="020B0604020202020204" pitchFamily="34" charset="0"/>
              <a:cs typeface="Arial" panose="020B0604020202020204" pitchFamily="34" charset="0"/>
            </a:endParaRPr>
          </a:p>
          <a:p>
            <a:pPr marL="0" indent="0" algn="just">
              <a:buNone/>
            </a:pPr>
            <a:r>
              <a:rPr lang="en-US" sz="1400" b="1" dirty="0">
                <a:latin typeface="Arial" panose="020B0604020202020204" pitchFamily="34" charset="0"/>
                <a:cs typeface="Arial" panose="020B0604020202020204" pitchFamily="34" charset="0"/>
              </a:rPr>
              <a:t>Systemic Impact</a:t>
            </a:r>
          </a:p>
          <a:p>
            <a:pPr algn="just"/>
            <a:r>
              <a:rPr lang="en-US" sz="1100" dirty="0">
                <a:latin typeface="Arial" panose="020B0604020202020204" pitchFamily="34" charset="0"/>
                <a:cs typeface="Arial" panose="020B0604020202020204" pitchFamily="34" charset="0"/>
              </a:rPr>
              <a:t>Spread through lymphatic and blood vessels.</a:t>
            </a:r>
          </a:p>
          <a:p>
            <a:pPr algn="just"/>
            <a:r>
              <a:rPr lang="en-US" sz="1100" dirty="0">
                <a:latin typeface="Arial" panose="020B0604020202020204" pitchFamily="34" charset="0"/>
                <a:cs typeface="Arial" panose="020B0604020202020204" pitchFamily="34" charset="0"/>
              </a:rPr>
              <a:t>Metastases in vital organs (lungs, liver, brain).</a:t>
            </a:r>
          </a:p>
          <a:p>
            <a:pPr algn="just"/>
            <a:r>
              <a:rPr lang="en-US" sz="1100" dirty="0">
                <a:latin typeface="Arial" panose="020B0604020202020204" pitchFamily="34" charset="0"/>
                <a:cs typeface="Arial" panose="020B0604020202020204" pitchFamily="34" charset="0"/>
              </a:rPr>
              <a:t>Altered immune response</a:t>
            </a:r>
          </a:p>
          <a:p>
            <a:pPr algn="just"/>
            <a:r>
              <a:rPr lang="en-US" sz="1100" dirty="0">
                <a:latin typeface="Arial" panose="020B0604020202020204" pitchFamily="34" charset="0"/>
                <a:cs typeface="Arial" panose="020B0604020202020204" pitchFamily="34" charset="0"/>
              </a:rPr>
              <a:t>Increased risk of severe complications and mortality.</a:t>
            </a:r>
          </a:p>
          <a:p>
            <a:pPr marL="0" indent="0">
              <a:buNone/>
            </a:pPr>
            <a:endParaRPr lang="en-US"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17" name="Video 16">
            <a:hlinkClick r:id="" action="ppaction://media"/>
            <a:extLst>
              <a:ext uri="{FF2B5EF4-FFF2-40B4-BE49-F238E27FC236}">
                <a16:creationId xmlns:a16="http://schemas.microsoft.com/office/drawing/2014/main" id="{B5A6DC16-34F1-04B5-2560-28993578954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172400" y="4718304"/>
            <a:ext cx="889304" cy="870937"/>
          </a:xfrm>
          <a:prstGeom prst="ellipse">
            <a:avLst/>
          </a:prstGeom>
        </p:spPr>
      </p:pic>
      <p:sp>
        <p:nvSpPr>
          <p:cNvPr id="3" name="TextBox 2">
            <a:extLst>
              <a:ext uri="{FF2B5EF4-FFF2-40B4-BE49-F238E27FC236}">
                <a16:creationId xmlns:a16="http://schemas.microsoft.com/office/drawing/2014/main" id="{6369A94B-8E2F-91E4-0D3E-DD0C28932B42}"/>
              </a:ext>
            </a:extLst>
          </p:cNvPr>
          <p:cNvSpPr txBox="1"/>
          <p:nvPr/>
        </p:nvSpPr>
        <p:spPr>
          <a:xfrm>
            <a:off x="457200" y="5301208"/>
            <a:ext cx="3816096" cy="369332"/>
          </a:xfrm>
          <a:prstGeom prst="rect">
            <a:avLst/>
          </a:prstGeom>
          <a:noFill/>
        </p:spPr>
        <p:txBody>
          <a:bodyPr wrap="square" rtlCol="0">
            <a:spAutoFit/>
          </a:bodyPr>
          <a:lstStyle/>
          <a:p>
            <a:r>
              <a:rPr lang="en-GB" sz="1100" b="1" dirty="0"/>
              <a:t>Figure 2:</a:t>
            </a:r>
            <a:r>
              <a:rPr lang="en-GB" dirty="0"/>
              <a:t> </a:t>
            </a:r>
            <a:r>
              <a:rPr lang="en-GB" sz="1100" dirty="0"/>
              <a:t>Adapted from NHS (2024)</a:t>
            </a:r>
          </a:p>
        </p:txBody>
      </p:sp>
    </p:spTree>
    <p:extLst>
      <p:ext uri="{BB962C8B-B14F-4D97-AF65-F5344CB8AC3E}">
        <p14:creationId xmlns:p14="http://schemas.microsoft.com/office/powerpoint/2010/main" val="1804203998"/>
      </p:ext>
    </p:extLst>
  </p:cSld>
  <p:clrMapOvr>
    <a:masterClrMapping/>
  </p:clrMapOvr>
  <mc:AlternateContent xmlns:mc="http://schemas.openxmlformats.org/markup-compatibility/2006" xmlns:p14="http://schemas.microsoft.com/office/powerpoint/2010/main">
    <mc:Choice Requires="p14">
      <p:transition spd="slow" p14:dur="2000" advTm="105473"/>
    </mc:Choice>
    <mc:Fallback xmlns="">
      <p:transition spd="slow" advTm="105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143000"/>
          </a:xfrm>
        </p:spPr>
        <p:txBody>
          <a:bodyPr wrap="square" anchor="ctr">
            <a:normAutofit/>
          </a:bodyPr>
          <a:lstStyle/>
          <a:p>
            <a:r>
              <a:rPr lang="en-GB" b="1"/>
              <a:t>Lifestyle and Health Behaviour</a:t>
            </a:r>
          </a:p>
        </p:txBody>
      </p:sp>
      <p:pic>
        <p:nvPicPr>
          <p:cNvPr id="8" name="Picture 7">
            <a:extLst>
              <a:ext uri="{FF2B5EF4-FFF2-40B4-BE49-F238E27FC236}">
                <a16:creationId xmlns:a16="http://schemas.microsoft.com/office/drawing/2014/main" id="{DA578FA5-42BD-E365-74B4-4F8CD39935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5405" y="1600201"/>
            <a:ext cx="2842190" cy="3989040"/>
          </a:xfrm>
          <a:prstGeom prst="rect">
            <a:avLst/>
          </a:prstGeom>
          <a:noFill/>
        </p:spPr>
      </p:pic>
      <p:sp>
        <p:nvSpPr>
          <p:cNvPr id="14" name="Content Placeholder 3">
            <a:extLst>
              <a:ext uri="{FF2B5EF4-FFF2-40B4-BE49-F238E27FC236}">
                <a16:creationId xmlns:a16="http://schemas.microsoft.com/office/drawing/2014/main" id="{D9A6070A-F694-AC28-8186-4FF3B2CDCDDC}"/>
              </a:ext>
            </a:extLst>
          </p:cNvPr>
          <p:cNvSpPr>
            <a:spLocks noGrp="1"/>
          </p:cNvSpPr>
          <p:nvPr>
            <p:ph sz="half" idx="2"/>
          </p:nvPr>
        </p:nvSpPr>
        <p:spPr>
          <a:xfrm>
            <a:off x="4648200" y="1417638"/>
            <a:ext cx="4038600" cy="4171603"/>
          </a:xfrm>
        </p:spPr>
        <p:txBody>
          <a:bodyPr/>
          <a:lstStyle/>
          <a:p>
            <a:pPr algn="just"/>
            <a:r>
              <a:rPr lang="en-US" sz="1100" dirty="0">
                <a:latin typeface="Arial" panose="020B0604020202020204" pitchFamily="34" charset="0"/>
                <a:cs typeface="Arial" panose="020B0604020202020204" pitchFamily="34" charset="0"/>
              </a:rPr>
              <a:t>The patient Ms. G, has a history of chronic UV exposure from gardening and inconsistent sunscreen use. She rarely practice sun protection or routine skin self-examination. With Fitzpatrick skin type II, her skin burns easily and she has higher melanoma risk (NHS 2024).</a:t>
            </a:r>
          </a:p>
          <a:p>
            <a:pPr marL="0" indent="0" algn="just">
              <a:buNone/>
            </a:pPr>
            <a:endParaRPr lang="en-US" sz="1100"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She does not smoke, drinks alcohol occasionally, walks regularly, and has BMI of 27.4, indicating overweight. While physical activity supports general health, excess weight and poor  UV protection increase vulnerability to skin cancer.</a:t>
            </a:r>
          </a:p>
          <a:p>
            <a:pPr marL="0" indent="0" algn="just">
              <a:buNone/>
            </a:pPr>
            <a:endParaRPr lang="en-US" sz="1100"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Evidences shows that inadequate sun protection and fair skin significantly elevate melanoma risk (Green &amp; Olsen 2021).</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7" name="Video 6">
            <a:hlinkClick r:id="" action="ppaction://media"/>
            <a:extLst>
              <a:ext uri="{FF2B5EF4-FFF2-40B4-BE49-F238E27FC236}">
                <a16:creationId xmlns:a16="http://schemas.microsoft.com/office/drawing/2014/main" id="{48B234B3-FD50-0862-37BE-E44283C5CD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244408" y="4718304"/>
            <a:ext cx="817296" cy="798928"/>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56603"/>
    </mc:Choice>
    <mc:Fallback>
      <p:transition spd="slow" advTm="56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14300"/>
            <a:ext cx="8229600" cy="578396"/>
          </a:xfrm>
        </p:spPr>
        <p:txBody>
          <a:bodyPr wrap="square" anchor="ctr">
            <a:normAutofit fontScale="90000"/>
          </a:bodyPr>
          <a:lstStyle/>
          <a:p>
            <a:r>
              <a:rPr lang="en-GB" sz="4100" b="1" dirty="0"/>
              <a:t>Everyday Routine of the Patient</a:t>
            </a:r>
          </a:p>
        </p:txBody>
      </p:sp>
      <p:pic>
        <p:nvPicPr>
          <p:cNvPr id="8" name="Content Placeholder 7">
            <a:extLst>
              <a:ext uri="{FF2B5EF4-FFF2-40B4-BE49-F238E27FC236}">
                <a16:creationId xmlns:a16="http://schemas.microsoft.com/office/drawing/2014/main" id="{A9CE00ED-9D5D-6D4E-D790-B1AF2ADA67F0}"/>
              </a:ext>
            </a:extLst>
          </p:cNvPr>
          <p:cNvPicPr>
            <a:picLocks noGrp="1" noChangeAspect="1"/>
          </p:cNvPicPr>
          <p:nvPr>
            <p:ph sz="half" idx="1"/>
          </p:nvPr>
        </p:nvPicPr>
        <p:blipFill>
          <a:blip r:embed="rId4"/>
          <a:stretch>
            <a:fillRect/>
          </a:stretch>
        </p:blipFill>
        <p:spPr>
          <a:xfrm>
            <a:off x="323528" y="1124744"/>
            <a:ext cx="4172272" cy="4392488"/>
          </a:xfrm>
          <a:prstGeom prst="rect">
            <a:avLst/>
          </a:prstGeom>
          <a:noFill/>
        </p:spPr>
      </p:pic>
      <p:sp>
        <p:nvSpPr>
          <p:cNvPr id="20" name="Content Placeholder 3">
            <a:extLst>
              <a:ext uri="{FF2B5EF4-FFF2-40B4-BE49-F238E27FC236}">
                <a16:creationId xmlns:a16="http://schemas.microsoft.com/office/drawing/2014/main" id="{FED9CFAB-BA5F-80FC-5781-F36639BB5D28}"/>
              </a:ext>
            </a:extLst>
          </p:cNvPr>
          <p:cNvSpPr>
            <a:spLocks noGrp="1"/>
          </p:cNvSpPr>
          <p:nvPr>
            <p:ph sz="half" idx="2"/>
          </p:nvPr>
        </p:nvSpPr>
        <p:spPr>
          <a:xfrm>
            <a:off x="4648200" y="1052736"/>
            <a:ext cx="4038600" cy="4608512"/>
          </a:xfrm>
        </p:spPr>
        <p:txBody>
          <a:bodyPr/>
          <a:lstStyle/>
          <a:p>
            <a:pPr marL="0" indent="0" algn="just">
              <a:buNone/>
            </a:pPr>
            <a:r>
              <a:rPr lang="en-US" sz="1100" b="1" dirty="0">
                <a:latin typeface="Arial" panose="020B0604020202020204" pitchFamily="34" charset="0"/>
                <a:cs typeface="Arial" panose="020B0604020202020204" pitchFamily="34" charset="0"/>
              </a:rPr>
              <a:t>Enjoys outdoor hobbies (gardening. Walking), increasing cumulative UV exposure (NICE NG14, 2023). </a:t>
            </a:r>
          </a:p>
          <a:p>
            <a:pPr algn="just"/>
            <a:r>
              <a:rPr lang="en-US" sz="1100" dirty="0">
                <a:latin typeface="Arial" panose="020B0604020202020204" pitchFamily="34" charset="0"/>
                <a:cs typeface="Arial" panose="020B0604020202020204" pitchFamily="34" charset="0"/>
              </a:rPr>
              <a:t>A typical day for patient Ms.G, reflect her long gardening background and her ongoing exposure to lifestyle risks. She spends most morning outdoors tending her garden, often during peak UV hours, which increases cumulative sun exposure (NHS, 2024). Sunscreen use is inconsistent, as she applies it occasionally and rarely re-applies.</a:t>
            </a:r>
          </a:p>
          <a:p>
            <a:pPr algn="just"/>
            <a:r>
              <a:rPr lang="en-US" sz="1100" dirty="0">
                <a:latin typeface="Arial" panose="020B0604020202020204" pitchFamily="34" charset="0"/>
                <a:cs typeface="Arial" panose="020B0604020202020204" pitchFamily="34" charset="0"/>
              </a:rPr>
              <a:t>After gardening, she usually prepares simple meals at home; however, her diet is not always balanced, contributing to a BMI of 27.4. She completes a daily walk for moderate physical activity, does not smoke, and drinks alcohol only occasionally</a:t>
            </a:r>
          </a:p>
          <a:p>
            <a:pPr algn="just"/>
            <a:r>
              <a:rPr lang="en-US" sz="1100" dirty="0">
                <a:latin typeface="Arial" panose="020B0604020202020204" pitchFamily="34" charset="0"/>
                <a:cs typeface="Arial" panose="020B0604020202020204" pitchFamily="34" charset="0"/>
              </a:rPr>
              <a:t>Preventive health behaviors are limited, as she rarely checks her skin and attends medical appointments only when symptoms arise.</a:t>
            </a:r>
          </a:p>
          <a:p>
            <a:pPr algn="just"/>
            <a:r>
              <a:rPr lang="en-US" sz="1100" dirty="0">
                <a:latin typeface="Arial" panose="020B0604020202020204" pitchFamily="34" charset="0"/>
                <a:cs typeface="Arial" panose="020B0604020202020204" pitchFamily="34" charset="0"/>
              </a:rPr>
              <a:t>Her routine is affected by her condition because prolonged sun exposure increases the risk of skin damage and complicates recovery. She may also experience fatigue or discomfort that reduces the time she can safely spend outdoors.</a:t>
            </a:r>
          </a:p>
          <a:p>
            <a:pPr algn="just"/>
            <a:r>
              <a:rPr lang="en-US" sz="1100" dirty="0">
                <a:latin typeface="Arial" panose="020B0604020202020204" pitchFamily="34" charset="0"/>
                <a:cs typeface="Arial" panose="020B0604020202020204" pitchFamily="34" charset="0"/>
              </a:rPr>
              <a:t>Support that helps her manage her day safely includes structured reminders to apply and re-apply sunscreen, encouragement to schedule regular skin checks, and guidance on adopting a more balanced diet. </a:t>
            </a:r>
          </a:p>
          <a:p>
            <a:pPr algn="just"/>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12" name="Video 11">
            <a:hlinkClick r:id="" action="ppaction://media"/>
            <a:extLst>
              <a:ext uri="{FF2B5EF4-FFF2-40B4-BE49-F238E27FC236}">
                <a16:creationId xmlns:a16="http://schemas.microsoft.com/office/drawing/2014/main" id="{90229A6C-EF9D-E5B4-0B3F-E4B6ED272B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331454" y="5517232"/>
            <a:ext cx="730250" cy="648072"/>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126235"/>
    </mc:Choice>
    <mc:Fallback>
      <p:transition spd="slow" advTm="126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60647"/>
            <a:ext cx="8229600" cy="936105"/>
          </a:xfrm>
        </p:spPr>
        <p:txBody>
          <a:bodyPr wrap="square" anchor="ctr">
            <a:normAutofit fontScale="90000"/>
          </a:bodyPr>
          <a:lstStyle/>
          <a:p>
            <a:pPr>
              <a:lnSpc>
                <a:spcPct val="90000"/>
              </a:lnSpc>
            </a:pPr>
            <a:r>
              <a:rPr lang="en-GB" sz="3700" b="1" dirty="0"/>
              <a:t>Care Plan Monitoring &amp; Ethical Considerations</a:t>
            </a:r>
          </a:p>
        </p:txBody>
      </p:sp>
      <p:pic>
        <p:nvPicPr>
          <p:cNvPr id="6" name="Content Placeholder 5">
            <a:extLst>
              <a:ext uri="{FF2B5EF4-FFF2-40B4-BE49-F238E27FC236}">
                <a16:creationId xmlns:a16="http://schemas.microsoft.com/office/drawing/2014/main" id="{E1136EE1-6E8A-71AD-9449-3534805B47EA}"/>
              </a:ext>
            </a:extLst>
          </p:cNvPr>
          <p:cNvPicPr>
            <a:picLocks noGrp="1" noChangeAspect="1"/>
          </p:cNvPicPr>
          <p:nvPr>
            <p:ph sz="half" idx="1"/>
          </p:nvPr>
        </p:nvPicPr>
        <p:blipFill>
          <a:blip r:embed="rId4"/>
          <a:srcRect l="8230" r="27227" b="-2"/>
          <a:stretch>
            <a:fillRect/>
          </a:stretch>
        </p:blipFill>
        <p:spPr>
          <a:xfrm>
            <a:off x="457200" y="1600201"/>
            <a:ext cx="4038600" cy="3989040"/>
          </a:xfrm>
          <a:prstGeom prst="rect">
            <a:avLst/>
          </a:prstGeom>
          <a:noFill/>
        </p:spPr>
      </p:pic>
      <p:sp>
        <p:nvSpPr>
          <p:cNvPr id="11" name="Content Placeholder 3">
            <a:extLst>
              <a:ext uri="{FF2B5EF4-FFF2-40B4-BE49-F238E27FC236}">
                <a16:creationId xmlns:a16="http://schemas.microsoft.com/office/drawing/2014/main" id="{4C2CE292-563F-437B-EF00-50B962B886B6}"/>
              </a:ext>
            </a:extLst>
          </p:cNvPr>
          <p:cNvSpPr>
            <a:spLocks noGrp="1"/>
          </p:cNvSpPr>
          <p:nvPr>
            <p:ph sz="half" idx="2"/>
          </p:nvPr>
        </p:nvSpPr>
        <p:spPr>
          <a:xfrm>
            <a:off x="4648200" y="1600201"/>
            <a:ext cx="4038600" cy="4061046"/>
          </a:xfrm>
        </p:spPr>
        <p:txBody>
          <a:bodyPr/>
          <a:lstStyle/>
          <a:p>
            <a:pPr algn="just"/>
            <a:r>
              <a:rPr lang="en-US" sz="1100" dirty="0">
                <a:latin typeface="Arial" panose="020B0604020202020204" pitchFamily="34" charset="0"/>
                <a:cs typeface="Arial" panose="020B0604020202020204" pitchFamily="34" charset="0"/>
              </a:rPr>
              <a:t>Ethical considerations in care plan for Ms. G, centre on informed consent, confidentiality, dignity and patient autonomy. The patient must be receiving clear, accessible information about surgical excision, histological staging and follow-up so she can make informed decisions about her treatment,</a:t>
            </a:r>
          </a:p>
          <a:p>
            <a:pPr algn="just"/>
            <a:r>
              <a:rPr lang="en-US" sz="1100" dirty="0">
                <a:latin typeface="Arial" panose="020B0604020202020204" pitchFamily="34" charset="0"/>
                <a:cs typeface="Arial" panose="020B0604020202020204" pitchFamily="34" charset="0"/>
              </a:rPr>
              <a:t>Confidentiality must be upheld throughout dermatology and oncology referrals, while dignity and cultural sensitivity guide all communication, especially when discussing lifestyle risks or recurrence. </a:t>
            </a:r>
          </a:p>
          <a:p>
            <a:pPr algn="just"/>
            <a:r>
              <a:rPr lang="en-US" sz="1100" dirty="0">
                <a:latin typeface="Arial" panose="020B0604020202020204" pitchFamily="34" charset="0"/>
                <a:cs typeface="Arial" panose="020B0604020202020204" pitchFamily="34" charset="0"/>
              </a:rPr>
              <a:t>Autonomy is supported by encouraging her involvement in self-examination, UV protection and healthy living choices.</a:t>
            </a:r>
          </a:p>
          <a:p>
            <a:pPr algn="just"/>
            <a:r>
              <a:rPr lang="en-US" sz="1100" dirty="0">
                <a:latin typeface="Arial" panose="020B0604020202020204" pitchFamily="34" charset="0"/>
                <a:cs typeface="Arial" panose="020B0604020202020204" pitchFamily="34" charset="0"/>
              </a:rPr>
              <a:t>NHS and NICE guidelines directly underpin these decisions. NICE NG14 provides evidence-based recommendations for Melanoma excision, staging and monitoring, ensuring safe and standardized care. NHS guidance on sun safety and preventive behaviors supports patient education and empowers her to participate actively in her own health management.</a:t>
            </a:r>
          </a:p>
          <a:p>
            <a:pPr algn="just"/>
            <a:r>
              <a:rPr lang="en-US" sz="1100" dirty="0">
                <a:latin typeface="Arial" panose="020B0604020202020204" pitchFamily="34" charset="0"/>
                <a:cs typeface="Arial" panose="020B0604020202020204" pitchFamily="34" charset="0"/>
              </a:rPr>
              <a:t>Together, these frameworks justify the care plan and ensure ethical, person-centred practice (NICE,2024; NHS.2024).</a:t>
            </a:r>
          </a:p>
          <a:p>
            <a:pPr marL="0" indent="0">
              <a:buNone/>
            </a:pPr>
            <a:endParaRPr lang="en-US" sz="1100" dirty="0">
              <a:latin typeface="Arial" panose="020B0604020202020204" pitchFamily="34" charset="0"/>
              <a:cs typeface="Arial" panose="020B0604020202020204" pitchFamily="34" charset="0"/>
            </a:endParaRPr>
          </a:p>
        </p:txBody>
      </p:sp>
      <p:sp>
        <p:nvSpPr>
          <p:cNvPr id="13" name="Date Placeholder 4">
            <a:extLst>
              <a:ext uri="{FF2B5EF4-FFF2-40B4-BE49-F238E27FC236}">
                <a16:creationId xmlns:a16="http://schemas.microsoft.com/office/drawing/2014/main" id="{516A01D0-AABA-E61B-FEC6-04E1D52F1D0E}"/>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smtClean="0"/>
              <a:pPr>
                <a:spcAft>
                  <a:spcPts val="600"/>
                </a:spcAft>
                <a:defRPr/>
              </a:pPr>
              <a:t>09/08/2026</a:t>
            </a:fld>
            <a:endParaRPr lang="en-GB" altLang="en-US"/>
          </a:p>
        </p:txBody>
      </p:sp>
      <p:sp>
        <p:nvSpPr>
          <p:cNvPr id="15" name="Slide Number Placeholder 5">
            <a:extLst>
              <a:ext uri="{FF2B5EF4-FFF2-40B4-BE49-F238E27FC236}">
                <a16:creationId xmlns:a16="http://schemas.microsoft.com/office/drawing/2014/main" id="{7E7D9C63-5A3E-5E80-3688-0C5EAC7DEE76}"/>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8</a:t>
            </a:fld>
            <a:endParaRPr lang="en-GB" altLang="en-US"/>
          </a:p>
        </p:txBody>
      </p:sp>
      <p:pic>
        <p:nvPicPr>
          <p:cNvPr id="10" name="Video 9">
            <a:hlinkClick r:id="" action="ppaction://media"/>
            <a:extLst>
              <a:ext uri="{FF2B5EF4-FFF2-40B4-BE49-F238E27FC236}">
                <a16:creationId xmlns:a16="http://schemas.microsoft.com/office/drawing/2014/main" id="{C5A136E4-6301-8796-EB3E-1F07A8052F3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331454" y="5589241"/>
            <a:ext cx="730250" cy="648071"/>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110050"/>
    </mc:Choice>
    <mc:Fallback>
      <p:transition spd="slow" advTm="110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188640"/>
            <a:ext cx="8229600" cy="763065"/>
          </a:xfrm>
        </p:spPr>
        <p:txBody>
          <a:bodyPr wrap="square" anchor="ctr">
            <a:normAutofit/>
          </a:bodyPr>
          <a:lstStyle/>
          <a:p>
            <a:r>
              <a:rPr lang="en-GB" b="1" dirty="0"/>
              <a:t>Communication with Patient</a:t>
            </a:r>
          </a:p>
        </p:txBody>
      </p:sp>
      <p:pic>
        <p:nvPicPr>
          <p:cNvPr id="6" name="Content Placeholder 5">
            <a:extLst>
              <a:ext uri="{FF2B5EF4-FFF2-40B4-BE49-F238E27FC236}">
                <a16:creationId xmlns:a16="http://schemas.microsoft.com/office/drawing/2014/main" id="{258E0FB6-080C-7442-0E08-25B7DC72271C}"/>
              </a:ext>
            </a:extLst>
          </p:cNvPr>
          <p:cNvPicPr>
            <a:picLocks noGrp="1" noChangeAspect="1"/>
          </p:cNvPicPr>
          <p:nvPr>
            <p:ph sz="half" idx="1"/>
          </p:nvPr>
        </p:nvPicPr>
        <p:blipFill>
          <a:blip r:embed="rId4"/>
          <a:srcRect l="19994" r="14703" b="-3"/>
          <a:stretch>
            <a:fillRect/>
          </a:stretch>
        </p:blipFill>
        <p:spPr>
          <a:xfrm>
            <a:off x="457200" y="1600201"/>
            <a:ext cx="4038600" cy="3989040"/>
          </a:xfrm>
          <a:prstGeom prst="rect">
            <a:avLst/>
          </a:prstGeom>
          <a:noFill/>
        </p:spPr>
      </p:pic>
      <p:sp>
        <p:nvSpPr>
          <p:cNvPr id="11" name="Content Placeholder 3">
            <a:extLst>
              <a:ext uri="{FF2B5EF4-FFF2-40B4-BE49-F238E27FC236}">
                <a16:creationId xmlns:a16="http://schemas.microsoft.com/office/drawing/2014/main" id="{1F1A07AD-E490-AA36-946E-32A4F9825CEF}"/>
              </a:ext>
            </a:extLst>
          </p:cNvPr>
          <p:cNvSpPr>
            <a:spLocks noGrp="1"/>
          </p:cNvSpPr>
          <p:nvPr>
            <p:ph sz="half" idx="2"/>
          </p:nvPr>
        </p:nvSpPr>
        <p:spPr>
          <a:xfrm>
            <a:off x="4648200" y="1600201"/>
            <a:ext cx="4038600" cy="4061048"/>
          </a:xfrm>
        </p:spPr>
        <p:txBody>
          <a:bodyPr/>
          <a:lstStyle/>
          <a:p>
            <a:pPr algn="just"/>
            <a:r>
              <a:rPr lang="en-US" sz="1100" dirty="0">
                <a:latin typeface="Arial" panose="020B0604020202020204" pitchFamily="34" charset="0"/>
                <a:cs typeface="Arial" panose="020B0604020202020204" pitchFamily="34" charset="0"/>
              </a:rPr>
              <a:t>Communicate with this patient and her family should be done in a clear, calm and person-centred way, using simple, non-technical language to explain the diagnosis, treatment options and follow-up needs. Information would be given both verbally and in written form, especially for skin self-examination, so she can revisit it at home. Open dialogue should also be encouraged, checking understanding regularly and allowing time questions to support shared decision-making. Communication would remain culturally sensitive and respectful, recognizing her values and preferences.</a:t>
            </a:r>
          </a:p>
          <a:p>
            <a:pPr marL="0" indent="0" algn="just">
              <a:buNone/>
            </a:pPr>
            <a:endParaRPr lang="en-US" sz="1100"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Coordination between dermatology, oncology and primary care is essential, ensuring consistent messages and avoiding confusion. Emotional support would be offered throughout, with signposting to counselling services when need. This approach aligns with NHS principles of accessible communicate and NICE guidance on person-centred care (NHS,2024; NICE,2024)</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pic>
        <p:nvPicPr>
          <p:cNvPr id="17" name="Video 16">
            <a:hlinkClick r:id="" action="ppaction://media"/>
            <a:extLst>
              <a:ext uri="{FF2B5EF4-FFF2-40B4-BE49-F238E27FC236}">
                <a16:creationId xmlns:a16="http://schemas.microsoft.com/office/drawing/2014/main" id="{49D12323-B1BD-E2C9-61F7-3EEAF0AD95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206144" y="5098764"/>
            <a:ext cx="730250" cy="576064"/>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83816"/>
    </mc:Choice>
    <mc:Fallback>
      <p:transition spd="slow" advTm="83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BFA02-CB11-07AA-251B-529D3B0360EE}"/>
              </a:ext>
            </a:extLst>
          </p:cNvPr>
          <p:cNvSpPr>
            <a:spLocks noGrp="1"/>
          </p:cNvSpPr>
          <p:nvPr>
            <p:ph type="title"/>
          </p:nvPr>
        </p:nvSpPr>
        <p:spPr>
          <a:xfrm>
            <a:off x="457200" y="50205"/>
            <a:ext cx="8229600" cy="647353"/>
          </a:xfrm>
        </p:spPr>
        <p:txBody>
          <a:bodyPr wrap="square" anchor="ctr">
            <a:normAutofit fontScale="90000"/>
          </a:bodyPr>
          <a:lstStyle/>
          <a:p>
            <a:r>
              <a:rPr lang="en-GB" b="1" dirty="0"/>
              <a:t>Risk Factors for Skin Cancer</a:t>
            </a:r>
          </a:p>
        </p:txBody>
      </p:sp>
      <p:pic>
        <p:nvPicPr>
          <p:cNvPr id="7" name="Content Placeholder 6">
            <a:extLst>
              <a:ext uri="{FF2B5EF4-FFF2-40B4-BE49-F238E27FC236}">
                <a16:creationId xmlns:a16="http://schemas.microsoft.com/office/drawing/2014/main" id="{1732BC68-B40B-F15A-081C-712AD18D0ECC}"/>
              </a:ext>
            </a:extLst>
          </p:cNvPr>
          <p:cNvPicPr>
            <a:picLocks noGrp="1" noChangeAspect="1"/>
          </p:cNvPicPr>
          <p:nvPr>
            <p:ph sz="half" idx="1"/>
          </p:nvPr>
        </p:nvPicPr>
        <p:blipFill>
          <a:blip r:embed="rId4"/>
          <a:stretch>
            <a:fillRect/>
          </a:stretch>
        </p:blipFill>
        <p:spPr bwMode="auto">
          <a:xfrm>
            <a:off x="179513" y="1268041"/>
            <a:ext cx="4468688" cy="4033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Content Placeholder 3">
            <a:extLst>
              <a:ext uri="{FF2B5EF4-FFF2-40B4-BE49-F238E27FC236}">
                <a16:creationId xmlns:a16="http://schemas.microsoft.com/office/drawing/2014/main" id="{9D9C8C35-6CF5-B054-C978-B21AE04F589A}"/>
              </a:ext>
            </a:extLst>
          </p:cNvPr>
          <p:cNvSpPr>
            <a:spLocks noGrp="1"/>
          </p:cNvSpPr>
          <p:nvPr>
            <p:ph sz="half" idx="2"/>
          </p:nvPr>
        </p:nvSpPr>
        <p:spPr>
          <a:xfrm>
            <a:off x="4648200" y="1268041"/>
            <a:ext cx="4038600" cy="4249192"/>
          </a:xfrm>
        </p:spPr>
        <p:txBody>
          <a:bodyPr/>
          <a:lstStyle/>
          <a:p>
            <a:pPr algn="just"/>
            <a:r>
              <a:rPr lang="en-US" sz="1100" dirty="0">
                <a:latin typeface="Arial" panose="020B0604020202020204" pitchFamily="34" charset="0"/>
                <a:cs typeface="Arial" panose="020B0604020202020204" pitchFamily="34" charset="0"/>
              </a:rPr>
              <a:t>The main health risks for Ms. G arise from her lifestyle, behaviors and underlying biological factors. Chronic UV exposure from years working outdoors, combined with inconsistent sunscreen use and limited protective clothing, significantly increases Melanoma risk. Behavioral factors such as rarely performing skin self-examinations, limited awareness of warning signs and delayed help-seeking further heighten vulnerability (NHS,2024).</a:t>
            </a:r>
          </a:p>
          <a:p>
            <a:pPr algn="just"/>
            <a:r>
              <a:rPr lang="en-US" sz="1100" dirty="0">
                <a:latin typeface="Arial" panose="020B0604020202020204" pitchFamily="34" charset="0"/>
                <a:cs typeface="Arial" panose="020B0604020202020204" pitchFamily="34" charset="0"/>
              </a:rPr>
              <a:t>Her diet is not consistently balanced, contributing to a BMI of 27.4, and although she is physically active, overweight status and mildly elevated cholesterol add to overall health risks.</a:t>
            </a:r>
          </a:p>
          <a:p>
            <a:pPr algn="just"/>
            <a:r>
              <a:rPr lang="en-US" sz="1100" dirty="0">
                <a:latin typeface="Arial" panose="020B0604020202020204" pitchFamily="34" charset="0"/>
                <a:cs typeface="Arial" panose="020B0604020202020204" pitchFamily="34" charset="0"/>
              </a:rPr>
              <a:t>Additional risk factors come from her biological profile: Fitzpatrick skin type II, which burns easily, age 58, and family history of skin cancer (her mother with SCC). These factors are well-established contributors to Melanoma risk and poorer outcomes (NICE,2024).</a:t>
            </a:r>
          </a:p>
          <a:p>
            <a:pPr algn="just"/>
            <a:r>
              <a:rPr lang="en-US" sz="1100" dirty="0">
                <a:latin typeface="Arial" panose="020B0604020202020204" pitchFamily="34" charset="0"/>
                <a:cs typeface="Arial" panose="020B0604020202020204" pitchFamily="34" charset="0"/>
              </a:rPr>
              <a:t>Several risks can realistically be reduced. Improved UV protection, consistent sunscreen use, regular skin self-examination and earlier help-seeking can significantly lower preventable risk. Lifestyle changes such as adopting a more balanced diet and maintaining physical activity can also support better health.</a:t>
            </a:r>
          </a:p>
        </p:txBody>
      </p:sp>
      <p:sp>
        <p:nvSpPr>
          <p:cNvPr id="4" name="Date Placeholder 3">
            <a:extLst>
              <a:ext uri="{FF2B5EF4-FFF2-40B4-BE49-F238E27FC236}">
                <a16:creationId xmlns:a16="http://schemas.microsoft.com/office/drawing/2014/main" id="{F73193F1-9B23-05E7-5898-17F45D9C65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6285CED7-5669-EF2C-A8A6-0607ED99386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pic>
        <p:nvPicPr>
          <p:cNvPr id="12" name="Video 11">
            <a:hlinkClick r:id="" action="ppaction://media"/>
            <a:extLst>
              <a:ext uri="{FF2B5EF4-FFF2-40B4-BE49-F238E27FC236}">
                <a16:creationId xmlns:a16="http://schemas.microsoft.com/office/drawing/2014/main" id="{B87D020C-CC95-9E03-E418-199F7A35B97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162230" y="5517232"/>
            <a:ext cx="730250" cy="720079"/>
          </a:xfrm>
          <a:prstGeom prst="ellipse">
            <a:avLst/>
          </a:prstGeom>
        </p:spPr>
      </p:pic>
    </p:spTree>
    <p:extLst>
      <p:ext uri="{BB962C8B-B14F-4D97-AF65-F5344CB8AC3E}">
        <p14:creationId xmlns:p14="http://schemas.microsoft.com/office/powerpoint/2010/main" val="3878371057"/>
      </p:ext>
    </p:extLst>
  </p:cSld>
  <p:clrMapOvr>
    <a:masterClrMapping/>
  </p:clrMapOvr>
  <mc:AlternateContent xmlns:mc="http://schemas.openxmlformats.org/markup-compatibility/2006">
    <mc:Choice xmlns:p14="http://schemas.microsoft.com/office/powerpoint/2010/main" Requires="p14">
      <p:transition spd="slow" p14:dur="2000" advTm="123596"/>
    </mc:Choice>
    <mc:Fallback>
      <p:transition spd="slow" advTm="123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66EE7-C54A-C3E6-F049-5BCA3418552A}"/>
              </a:ext>
            </a:extLst>
          </p:cNvPr>
          <p:cNvSpPr>
            <a:spLocks noGrp="1"/>
          </p:cNvSpPr>
          <p:nvPr>
            <p:ph type="title"/>
          </p:nvPr>
        </p:nvSpPr>
        <p:spPr>
          <a:xfrm>
            <a:off x="457200" y="0"/>
            <a:ext cx="8229600" cy="1124744"/>
          </a:xfrm>
        </p:spPr>
        <p:txBody>
          <a:bodyPr/>
          <a:lstStyle/>
          <a:p>
            <a:r>
              <a:rPr lang="en-GB" sz="4000" b="1" dirty="0"/>
              <a:t>Evidence- Based Recommendations Care Routine</a:t>
            </a:r>
          </a:p>
        </p:txBody>
      </p:sp>
      <p:pic>
        <p:nvPicPr>
          <p:cNvPr id="7" name="Content Placeholder 6">
            <a:extLst>
              <a:ext uri="{FF2B5EF4-FFF2-40B4-BE49-F238E27FC236}">
                <a16:creationId xmlns:a16="http://schemas.microsoft.com/office/drawing/2014/main" id="{E78E99E5-D848-A384-4ABA-B19479EAABB8}"/>
              </a:ext>
            </a:extLst>
          </p:cNvPr>
          <p:cNvPicPr>
            <a:picLocks noGrp="1" noChangeAspect="1"/>
          </p:cNvPicPr>
          <p:nvPr>
            <p:ph sz="half" idx="1"/>
          </p:nvPr>
        </p:nvPicPr>
        <p:blipFill>
          <a:blip r:embed="rId4"/>
          <a:stretch>
            <a:fillRect/>
          </a:stretch>
        </p:blipFill>
        <p:spPr>
          <a:xfrm>
            <a:off x="250825" y="1340768"/>
            <a:ext cx="4321175" cy="4241983"/>
          </a:xfrm>
          <a:prstGeom prst="rect">
            <a:avLst/>
          </a:prstGeom>
        </p:spPr>
      </p:pic>
      <p:sp>
        <p:nvSpPr>
          <p:cNvPr id="4" name="Content Placeholder 3">
            <a:extLst>
              <a:ext uri="{FF2B5EF4-FFF2-40B4-BE49-F238E27FC236}">
                <a16:creationId xmlns:a16="http://schemas.microsoft.com/office/drawing/2014/main" id="{7790D38F-0E17-BD7F-8047-B89C402D6614}"/>
              </a:ext>
            </a:extLst>
          </p:cNvPr>
          <p:cNvSpPr>
            <a:spLocks noGrp="1"/>
          </p:cNvSpPr>
          <p:nvPr>
            <p:ph sz="half" idx="2"/>
          </p:nvPr>
        </p:nvSpPr>
        <p:spPr>
          <a:xfrm>
            <a:off x="4648200" y="1340768"/>
            <a:ext cx="4038600" cy="4320480"/>
          </a:xfrm>
        </p:spPr>
        <p:txBody>
          <a:bodyPr/>
          <a:lstStyle/>
          <a:p>
            <a:pPr algn="just"/>
            <a:r>
              <a:rPr lang="en-GB" sz="1100" dirty="0"/>
              <a:t>Evidence‑based care for Ms. G focuses on strict photoprotection, structured monitoring, and multidisciplinary planning. Daily use of SPF 30–50, protective clothing, and avoiding sun exposure between 11am and 3pm follow NICE skin‑cancer prevention guidance (NICE, 2023). Monthly ABCDE self‑examination is recommended by the British Association of Dermatologists for early identification of suspicious lesions (BAD, 2022).</a:t>
            </a:r>
          </a:p>
          <a:p>
            <a:pPr algn="just"/>
            <a:r>
              <a:rPr lang="en-GB" sz="1100" dirty="0"/>
              <a:t>Monitoring should follow NICE NG14, with dermatology reviews every three months initially, then every six to twelve months, including lymph‑node checks and immediate reporting of any new or changing lesions (NICE, 2022). Healthy lifestyle measures—weight management, balanced diet, and regular activity—are supported by NHS guidance and are important given this person’s hypertension and high cholesterol (NHS, 2024).</a:t>
            </a:r>
          </a:p>
          <a:p>
            <a:pPr algn="just"/>
            <a:r>
              <a:rPr lang="en-GB" sz="1100" dirty="0"/>
              <a:t>Care planning includes surgical excision with histology and coordinated MDT involvement across dermatology, oncology, nursing, GP, psychology, and dietetics. Fitzpatrick type II increases UV sensitivity, reinforcing the need for rigorous photoprotection. Person‑centred communication and emotional support remain essential throughout care.</a:t>
            </a:r>
            <a:endParaRPr lang="en-GB" sz="11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FDADF529-1CB4-8626-2ABA-D5E2685E2C31}"/>
              </a:ext>
            </a:extLst>
          </p:cNvPr>
          <p:cNvSpPr>
            <a:spLocks noGrp="1"/>
          </p:cNvSpPr>
          <p:nvPr>
            <p:ph type="dt" sz="half" idx="10"/>
          </p:nvPr>
        </p:nvSpPr>
        <p:spPr/>
        <p:txBody>
          <a:bodyPr/>
          <a:lstStyle/>
          <a:p>
            <a:pPr>
              <a:defRPr/>
            </a:pPr>
            <a:fld id="{F7614AD2-EBEE-4B9C-B8EB-7B45076136C4}" type="datetime1">
              <a:rPr lang="en-GB" altLang="en-US" smtClean="0"/>
              <a:pPr>
                <a:defRPr/>
              </a:pPr>
              <a:t>09/08/2026</a:t>
            </a:fld>
            <a:endParaRPr lang="en-GB" altLang="en-US"/>
          </a:p>
        </p:txBody>
      </p:sp>
      <p:sp>
        <p:nvSpPr>
          <p:cNvPr id="6" name="Slide Number Placeholder 5">
            <a:extLst>
              <a:ext uri="{FF2B5EF4-FFF2-40B4-BE49-F238E27FC236}">
                <a16:creationId xmlns:a16="http://schemas.microsoft.com/office/drawing/2014/main" id="{A0E43651-E50B-6DE8-5C56-C1143C5FBBFD}"/>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a:p>
        </p:txBody>
      </p:sp>
      <p:pic>
        <p:nvPicPr>
          <p:cNvPr id="24" name="Video 23">
            <a:hlinkClick r:id="" action="ppaction://media"/>
            <a:extLst>
              <a:ext uri="{FF2B5EF4-FFF2-40B4-BE49-F238E27FC236}">
                <a16:creationId xmlns:a16="http://schemas.microsoft.com/office/drawing/2014/main" id="{BF43F4C2-EBAA-1185-BA5B-86E95D8A4D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435049668"/>
      </p:ext>
    </p:extLst>
  </p:cSld>
  <p:clrMapOvr>
    <a:masterClrMapping/>
  </p:clrMapOvr>
  <mc:AlternateContent xmlns:mc="http://schemas.openxmlformats.org/markup-compatibility/2006">
    <mc:Choice xmlns:p14="http://schemas.microsoft.com/office/powerpoint/2010/main" Requires="p14">
      <p:transition spd="slow" p14:dur="2000" advTm="116752"/>
    </mc:Choice>
    <mc:Fallback>
      <p:transition spd="slow" advTm="116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29263-3036-21AA-8A8A-77D257CDBA56}"/>
              </a:ext>
            </a:extLst>
          </p:cNvPr>
          <p:cNvSpPr>
            <a:spLocks noGrp="1"/>
          </p:cNvSpPr>
          <p:nvPr>
            <p:ph type="title"/>
          </p:nvPr>
        </p:nvSpPr>
        <p:spPr>
          <a:xfrm>
            <a:off x="457200" y="274638"/>
            <a:ext cx="8229600" cy="749077"/>
          </a:xfrm>
        </p:spPr>
        <p:txBody>
          <a:bodyPr wrap="square" anchor="ctr">
            <a:normAutofit fontScale="90000"/>
          </a:bodyPr>
          <a:lstStyle/>
          <a:p>
            <a:r>
              <a:rPr lang="en-GB" b="1" dirty="0"/>
              <a:t>conclusion</a:t>
            </a:r>
          </a:p>
        </p:txBody>
      </p:sp>
      <p:pic>
        <p:nvPicPr>
          <p:cNvPr id="7" name="Content Placeholder 6">
            <a:extLst>
              <a:ext uri="{FF2B5EF4-FFF2-40B4-BE49-F238E27FC236}">
                <a16:creationId xmlns:a16="http://schemas.microsoft.com/office/drawing/2014/main" id="{98F9AE00-4000-2985-DAD8-0390B777D988}"/>
              </a:ext>
            </a:extLst>
          </p:cNvPr>
          <p:cNvPicPr>
            <a:picLocks noGrp="1" noChangeAspect="1"/>
          </p:cNvPicPr>
          <p:nvPr>
            <p:ph sz="half" idx="1"/>
          </p:nvPr>
        </p:nvPicPr>
        <p:blipFill>
          <a:blip r:embed="rId4"/>
          <a:srcRect l="43326" r="2004" b="1"/>
          <a:stretch>
            <a:fillRect/>
          </a:stretch>
        </p:blipFill>
        <p:spPr>
          <a:xfrm>
            <a:off x="457200" y="1340768"/>
            <a:ext cx="4038600" cy="4248473"/>
          </a:xfrm>
          <a:prstGeom prst="rect">
            <a:avLst/>
          </a:prstGeom>
          <a:noFill/>
        </p:spPr>
      </p:pic>
      <p:sp>
        <p:nvSpPr>
          <p:cNvPr id="12" name="Content Placeholder 3">
            <a:extLst>
              <a:ext uri="{FF2B5EF4-FFF2-40B4-BE49-F238E27FC236}">
                <a16:creationId xmlns:a16="http://schemas.microsoft.com/office/drawing/2014/main" id="{CF426E7F-D194-0127-A69B-01769C77E023}"/>
              </a:ext>
            </a:extLst>
          </p:cNvPr>
          <p:cNvSpPr>
            <a:spLocks noGrp="1"/>
          </p:cNvSpPr>
          <p:nvPr>
            <p:ph sz="half" idx="2"/>
          </p:nvPr>
        </p:nvSpPr>
        <p:spPr>
          <a:xfrm>
            <a:off x="4648200" y="1340768"/>
            <a:ext cx="4038600" cy="4248473"/>
          </a:xfrm>
        </p:spPr>
        <p:txBody>
          <a:bodyPr/>
          <a:lstStyle/>
          <a:p>
            <a:pPr marL="0" indent="0" algn="just">
              <a:buNone/>
            </a:pPr>
            <a:r>
              <a:rPr lang="en-US" sz="1100" dirty="0">
                <a:latin typeface="Arial" panose="020B0604020202020204" pitchFamily="34" charset="0"/>
                <a:cs typeface="Arial" panose="020B0604020202020204" pitchFamily="34" charset="0"/>
              </a:rPr>
              <a:t>	In summary, the most important evidence-based recommendations for Ms. G include strict sun protection, daily SPF, protective clothing, and avoiding peak UV hours; supported by NICE skin-cancer prevention guidance (NICE, 2023). Monthly ABCDE skin checks and immediate reporting of changes follow-ups every three months, then six to twelve months, align with NICE NG14 melanoma pathways (NICE,2022). Surgical excision with histological staging and MDT involvement ensure accurate diagnosis and coordinated care.</a:t>
            </a:r>
          </a:p>
          <a:p>
            <a:pPr marL="0" indent="0" algn="just">
              <a:buNone/>
            </a:pPr>
            <a:r>
              <a:rPr lang="en-US" sz="1100" dirty="0">
                <a:latin typeface="Arial" panose="020B0604020202020204" pitchFamily="34" charset="0"/>
                <a:cs typeface="Arial" panose="020B0604020202020204" pitchFamily="34" charset="0"/>
              </a:rPr>
              <a:t>	Understanding the skin and lymphatic systems is essential, as melanoma progression depends on UV, induced cellular damage and potential lymphatic spread. This knowledge informs timely monitoring, lymph-node checks, and patient education. A healthy lifestyle (weight, management, balanced, diet, and physical activity), supports overall wellbeing and helps manage comorbid hypertension and high Cholesterol (NHS, 2024).</a:t>
            </a:r>
          </a:p>
          <a:p>
            <a:pPr marL="0" indent="0" algn="just">
              <a:buNone/>
            </a:pPr>
            <a:r>
              <a:rPr lang="en-US" sz="1100" dirty="0">
                <a:latin typeface="Arial" panose="020B0604020202020204" pitchFamily="34" charset="0"/>
                <a:cs typeface="Arial" panose="020B0604020202020204" pitchFamily="34" charset="0"/>
              </a:rPr>
              <a:t>	This condition significantly affects daily life, requiring ongoing vigilance, behavioral change, and emotional support. Given the patient’s Fitzpatrick II skin type and chronic UV exposure, they remain high-risk, making person- centred communication, informed consent, confidentiality, and psychological support essential components care.</a:t>
            </a:r>
          </a:p>
        </p:txBody>
      </p:sp>
      <p:sp>
        <p:nvSpPr>
          <p:cNvPr id="5" name="Date Placeholder 4">
            <a:extLst>
              <a:ext uri="{FF2B5EF4-FFF2-40B4-BE49-F238E27FC236}">
                <a16:creationId xmlns:a16="http://schemas.microsoft.com/office/drawing/2014/main" id="{92ECE524-DE50-2470-C379-326927E4FC7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09/08/2026</a:t>
            </a:fld>
            <a:endParaRPr lang="en-GB" altLang="en-US" sz="900"/>
          </a:p>
        </p:txBody>
      </p:sp>
      <p:sp>
        <p:nvSpPr>
          <p:cNvPr id="6" name="Slide Number Placeholder 5">
            <a:extLst>
              <a:ext uri="{FF2B5EF4-FFF2-40B4-BE49-F238E27FC236}">
                <a16:creationId xmlns:a16="http://schemas.microsoft.com/office/drawing/2014/main" id="{32BAF3DC-0CA8-3C5B-CF2E-39BC9A06969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a:t>
            </a:fld>
            <a:endParaRPr lang="en-GB" altLang="en-US"/>
          </a:p>
        </p:txBody>
      </p:sp>
      <p:pic>
        <p:nvPicPr>
          <p:cNvPr id="20" name="Video 19">
            <a:hlinkClick r:id="" action="ppaction://media"/>
            <a:extLst>
              <a:ext uri="{FF2B5EF4-FFF2-40B4-BE49-F238E27FC236}">
                <a16:creationId xmlns:a16="http://schemas.microsoft.com/office/drawing/2014/main" id="{79FB690E-E0BA-6402-310B-F7F72C62F31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108950" y="5589240"/>
            <a:ext cx="730250" cy="576063"/>
          </a:xfrm>
          <a:prstGeom prst="ellipse">
            <a:avLst/>
          </a:prstGeom>
        </p:spPr>
      </p:pic>
    </p:spTree>
    <p:extLst>
      <p:ext uri="{BB962C8B-B14F-4D97-AF65-F5344CB8AC3E}">
        <p14:creationId xmlns:p14="http://schemas.microsoft.com/office/powerpoint/2010/main" val="2274056883"/>
      </p:ext>
    </p:extLst>
  </p:cSld>
  <p:clrMapOvr>
    <a:masterClrMapping/>
  </p:clrMapOvr>
  <mc:AlternateContent xmlns:mc="http://schemas.openxmlformats.org/markup-compatibility/2006">
    <mc:Choice xmlns:p14="http://schemas.microsoft.com/office/powerpoint/2010/main" Requires="p14">
      <p:transition spd="slow" p14:dur="2000" advTm="93722"/>
    </mc:Choice>
    <mc:Fallback>
      <p:transition spd="slow" advTm="93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3106688" cy="549400"/>
          </a:xfrm>
        </p:spPr>
        <p:txBody>
          <a:bodyPr wrap="square" anchor="ctr">
            <a:normAutofit fontScale="90000"/>
          </a:bodyPr>
          <a:lstStyle/>
          <a:p>
            <a:pPr algn="l"/>
            <a:r>
              <a:rPr lang="en-GB" b="1" dirty="0"/>
              <a:t>References</a:t>
            </a:r>
          </a:p>
        </p:txBody>
      </p:sp>
      <p:pic>
        <p:nvPicPr>
          <p:cNvPr id="3" name="Content Placeholder 2">
            <a:extLst>
              <a:ext uri="{FF2B5EF4-FFF2-40B4-BE49-F238E27FC236}">
                <a16:creationId xmlns:a16="http://schemas.microsoft.com/office/drawing/2014/main" id="{C94E48DF-E5EC-5D58-3A4D-7E63998AA9B7}"/>
              </a:ext>
            </a:extLst>
          </p:cNvPr>
          <p:cNvPicPr>
            <a:picLocks noGrp="1" noChangeAspect="1"/>
          </p:cNvPicPr>
          <p:nvPr>
            <p:ph sz="half" idx="1"/>
          </p:nvPr>
        </p:nvPicPr>
        <p:blipFill>
          <a:blip r:embed="rId2"/>
          <a:srcRect t="2215" r="-5" b="-5"/>
          <a:stretch>
            <a:fillRect/>
          </a:stretch>
        </p:blipFill>
        <p:spPr>
          <a:xfrm>
            <a:off x="102937" y="1124744"/>
            <a:ext cx="4392863" cy="4464497"/>
          </a:xfrm>
          <a:prstGeom prst="rect">
            <a:avLst/>
          </a:prstGeom>
          <a:noFill/>
        </p:spPr>
      </p:pic>
      <p:sp>
        <p:nvSpPr>
          <p:cNvPr id="12" name="Content Placeholder 3">
            <a:extLst>
              <a:ext uri="{FF2B5EF4-FFF2-40B4-BE49-F238E27FC236}">
                <a16:creationId xmlns:a16="http://schemas.microsoft.com/office/drawing/2014/main" id="{1C24440B-6671-3237-CB04-D434A37AD743}"/>
              </a:ext>
            </a:extLst>
          </p:cNvPr>
          <p:cNvSpPr>
            <a:spLocks noGrp="1"/>
          </p:cNvSpPr>
          <p:nvPr>
            <p:ph sz="half" idx="2"/>
          </p:nvPr>
        </p:nvSpPr>
        <p:spPr>
          <a:xfrm>
            <a:off x="4648200" y="136526"/>
            <a:ext cx="4038600" cy="5524722"/>
          </a:xfrm>
        </p:spPr>
        <p:txBody>
          <a:bodyPr/>
          <a:lstStyle/>
          <a:p>
            <a:pPr marL="0" indent="0">
              <a:buNone/>
            </a:pPr>
            <a:r>
              <a:rPr lang="en-US" sz="1100" b="1" dirty="0">
                <a:latin typeface="Arial" panose="020B0604020202020204" pitchFamily="34" charset="0"/>
                <a:cs typeface="Arial" panose="020B0604020202020204" pitchFamily="34" charset="0"/>
              </a:rPr>
              <a:t>1</a:t>
            </a:r>
            <a:r>
              <a:rPr lang="en-US" sz="1100" dirty="0">
                <a:latin typeface="Arial" panose="020B0604020202020204" pitchFamily="34" charset="0"/>
                <a:cs typeface="Arial" panose="020B0604020202020204" pitchFamily="34" charset="0"/>
              </a:rPr>
              <a:t>-British Association of Dermatology NHS (2024</a:t>
            </a:r>
            <a:r>
              <a:rPr lang="en-US" sz="1100" dirty="0">
                <a:latin typeface="Century" panose="02040604050505020304" pitchFamily="18" charset="0"/>
                <a:cs typeface="Arial" panose="020B0604020202020204" pitchFamily="34" charset="0"/>
              </a:rPr>
              <a:t>) Melanoma skin cancer</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3"/>
              </a:rPr>
              <a:t>www.nhs.uk</a:t>
            </a:r>
            <a:r>
              <a:rPr lang="en-US" sz="1100" dirty="0">
                <a:latin typeface="Arial" panose="020B0604020202020204" pitchFamily="34" charset="0"/>
                <a:cs typeface="Arial" panose="020B0604020202020204" pitchFamily="34" charset="0"/>
              </a:rPr>
              <a:t> (accessed 03/08/2026)</a:t>
            </a:r>
          </a:p>
          <a:p>
            <a:pPr marL="0" indent="0">
              <a:buNone/>
            </a:pPr>
            <a:r>
              <a:rPr lang="en-US" sz="1100" b="1" dirty="0">
                <a:latin typeface="Arial" panose="020B0604020202020204" pitchFamily="34" charset="0"/>
                <a:cs typeface="Arial" panose="020B0604020202020204" pitchFamily="34" charset="0"/>
              </a:rPr>
              <a:t>2</a:t>
            </a:r>
            <a:r>
              <a:rPr lang="en-US" sz="1100" dirty="0">
                <a:latin typeface="Arial" panose="020B0604020202020204" pitchFamily="34" charset="0"/>
                <a:cs typeface="Arial" panose="020B0604020202020204" pitchFamily="34" charset="0"/>
              </a:rPr>
              <a:t>-British Association od Dermatology (BAD) (2022) </a:t>
            </a:r>
            <a:r>
              <a:rPr lang="en-US" sz="1100" dirty="0">
                <a:latin typeface="Century" panose="02040604050505020304" pitchFamily="18" charset="0"/>
                <a:cs typeface="Arial" panose="020B0604020202020204" pitchFamily="34" charset="0"/>
              </a:rPr>
              <a:t>Melanoma: Patient Information Leaflet. </a:t>
            </a:r>
            <a:r>
              <a:rPr lang="en-US" sz="1100" dirty="0">
                <a:latin typeface="Arial" panose="020B0604020202020204" pitchFamily="34" charset="0"/>
                <a:cs typeface="Arial" panose="020B0604020202020204" pitchFamily="34" charset="0"/>
              </a:rPr>
              <a:t>BAD.</a:t>
            </a:r>
          </a:p>
          <a:p>
            <a:pPr marL="0" indent="0">
              <a:buNone/>
            </a:pPr>
            <a:r>
              <a:rPr lang="en-US" sz="1100" b="1" dirty="0">
                <a:latin typeface="Arial" panose="020B0604020202020204" pitchFamily="34" charset="0"/>
                <a:cs typeface="Arial" panose="020B0604020202020204" pitchFamily="34" charset="0"/>
              </a:rPr>
              <a:t>3</a:t>
            </a:r>
            <a:r>
              <a:rPr lang="en-US" sz="1100" dirty="0">
                <a:latin typeface="Arial" panose="020B0604020202020204" pitchFamily="34" charset="0"/>
                <a:cs typeface="Arial" panose="020B0604020202020204" pitchFamily="34" charset="0"/>
              </a:rPr>
              <a:t>- British Psychological Society (2022). </a:t>
            </a:r>
            <a:r>
              <a:rPr lang="en-US" sz="1100" dirty="0">
                <a:latin typeface="Century" panose="02040604050505020304" pitchFamily="18" charset="0"/>
                <a:cs typeface="Arial" panose="020B0604020202020204" pitchFamily="34" charset="0"/>
              </a:rPr>
              <a:t>Psychological support for people with cancer</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4"/>
              </a:rPr>
              <a:t>www.bps.org.uk</a:t>
            </a:r>
            <a:r>
              <a:rPr lang="en-US" sz="1100" dirty="0">
                <a:latin typeface="Arial" panose="020B0604020202020204" pitchFamily="34" charset="0"/>
                <a:cs typeface="Arial" panose="020B0604020202020204" pitchFamily="34" charset="0"/>
              </a:rPr>
              <a:t> (accessed 03/08/2026)</a:t>
            </a:r>
          </a:p>
          <a:p>
            <a:pPr marL="0" indent="0">
              <a:buNone/>
            </a:pPr>
            <a:r>
              <a:rPr lang="en-US" sz="1100" b="1" dirty="0">
                <a:latin typeface="Arial" panose="020B0604020202020204" pitchFamily="34" charset="0"/>
                <a:cs typeface="Arial" panose="020B0604020202020204" pitchFamily="34" charset="0"/>
              </a:rPr>
              <a:t>4</a:t>
            </a:r>
            <a:r>
              <a:rPr lang="en-US" sz="1100" dirty="0">
                <a:latin typeface="Arial" panose="020B0604020202020204" pitchFamily="34" charset="0"/>
                <a:cs typeface="Arial" panose="020B0604020202020204" pitchFamily="34" charset="0"/>
              </a:rPr>
              <a:t>- Cancer Research UK (2024) </a:t>
            </a:r>
            <a:r>
              <a:rPr lang="en-US" sz="1100" dirty="0">
                <a:latin typeface="Century" panose="02040604050505020304" pitchFamily="18" charset="0"/>
                <a:cs typeface="Arial" panose="020B0604020202020204" pitchFamily="34" charset="0"/>
              </a:rPr>
              <a:t>Melanoma skin cancer.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5"/>
              </a:rPr>
              <a:t>www.cancerresearchuk.org</a:t>
            </a:r>
            <a:r>
              <a:rPr lang="en-US" sz="1100" dirty="0">
                <a:latin typeface="Arial" panose="020B0604020202020204" pitchFamily="34" charset="0"/>
                <a:cs typeface="Arial" panose="020B0604020202020204" pitchFamily="34" charset="0"/>
              </a:rPr>
              <a:t> (accessed 03/08/2026)</a:t>
            </a:r>
          </a:p>
          <a:p>
            <a:pPr marL="0" indent="0">
              <a:buNone/>
            </a:pPr>
            <a:r>
              <a:rPr lang="en-US" sz="1100" b="1" dirty="0">
                <a:latin typeface="Arial" panose="020B0604020202020204" pitchFamily="34" charset="0"/>
                <a:cs typeface="Arial" panose="020B0604020202020204" pitchFamily="34" charset="0"/>
              </a:rPr>
              <a:t>5-</a:t>
            </a:r>
            <a:r>
              <a:rPr lang="en-US" sz="1100" dirty="0">
                <a:latin typeface="Arial" panose="020B0604020202020204" pitchFamily="34" charset="0"/>
                <a:cs typeface="Arial" panose="020B0604020202020204" pitchFamily="34" charset="0"/>
              </a:rPr>
              <a:t> Gandini, S.et al. (2018) </a:t>
            </a:r>
            <a:r>
              <a:rPr lang="en-US" sz="1100" dirty="0">
                <a:latin typeface="Century" panose="02040604050505020304" pitchFamily="18" charset="0"/>
                <a:cs typeface="Arial" panose="020B0604020202020204" pitchFamily="34" charset="0"/>
              </a:rPr>
              <a:t>Risk factors for cutaneous melanoma. European Journal of Cancer, 93</a:t>
            </a:r>
            <a:r>
              <a:rPr lang="en-US" sz="1100" dirty="0">
                <a:latin typeface="Arial" panose="020B0604020202020204" pitchFamily="34" charset="0"/>
                <a:cs typeface="Arial" panose="020B0604020202020204" pitchFamily="34" charset="0"/>
              </a:rPr>
              <a:t>.</a:t>
            </a:r>
          </a:p>
          <a:p>
            <a:pPr marL="0" indent="0">
              <a:buNone/>
            </a:pPr>
            <a:r>
              <a:rPr lang="en-US" sz="1100" b="1" dirty="0">
                <a:latin typeface="Arial" panose="020B0604020202020204" pitchFamily="34" charset="0"/>
                <a:cs typeface="Arial" panose="020B0604020202020204" pitchFamily="34" charset="0"/>
              </a:rPr>
              <a:t>6</a:t>
            </a:r>
            <a:r>
              <a:rPr lang="en-US" sz="1100" dirty="0">
                <a:latin typeface="Arial" panose="020B0604020202020204" pitchFamily="34" charset="0"/>
                <a:cs typeface="Arial" panose="020B0604020202020204" pitchFamily="34" charset="0"/>
              </a:rPr>
              <a:t>- Green, A.C. &amp; Olsen, C.M. (2021) </a:t>
            </a:r>
            <a:r>
              <a:rPr lang="en-US" sz="1100" dirty="0">
                <a:latin typeface="Century" panose="02040604050505020304" pitchFamily="18" charset="0"/>
                <a:cs typeface="Arial" panose="020B0604020202020204" pitchFamily="34" charset="0"/>
              </a:rPr>
              <a:t>Cutaneous melanoma: epidemiology and prevention. Cancer Epidemiology, 71</a:t>
            </a:r>
            <a:r>
              <a:rPr lang="en-US" sz="1100" dirty="0">
                <a:latin typeface="Arial" panose="020B0604020202020204" pitchFamily="34" charset="0"/>
                <a:cs typeface="Arial" panose="020B0604020202020204" pitchFamily="34" charset="0"/>
              </a:rPr>
              <a:t>. </a:t>
            </a:r>
          </a:p>
          <a:p>
            <a:pPr marL="0" indent="0">
              <a:buNone/>
            </a:pPr>
            <a:r>
              <a:rPr lang="en-US" sz="1100" b="1" dirty="0">
                <a:latin typeface="Arial" panose="020B0604020202020204" pitchFamily="34" charset="0"/>
                <a:cs typeface="Arial" panose="020B0604020202020204" pitchFamily="34" charset="0"/>
              </a:rPr>
              <a:t>7-</a:t>
            </a:r>
            <a:r>
              <a:rPr lang="en-US" sz="1100" dirty="0">
                <a:latin typeface="Arial" panose="020B0604020202020204" pitchFamily="34" charset="0"/>
                <a:cs typeface="Arial" panose="020B0604020202020204" pitchFamily="34" charset="0"/>
              </a:rPr>
              <a:t> Its (2024</a:t>
            </a:r>
            <a:r>
              <a:rPr lang="en-US" sz="1100" dirty="0">
                <a:latin typeface="Century" panose="02040604050505020304" pitchFamily="18" charset="0"/>
                <a:cs typeface="Arial" panose="020B0604020202020204" pitchFamily="34" charset="0"/>
              </a:rPr>
              <a:t>) Melanoma information</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6"/>
              </a:rPr>
              <a:t>www.bad.or.uk</a:t>
            </a:r>
            <a:r>
              <a:rPr lang="en-US" sz="1100" dirty="0">
                <a:latin typeface="Arial" panose="020B0604020202020204" pitchFamily="34" charset="0"/>
                <a:cs typeface="Arial" panose="020B0604020202020204" pitchFamily="34" charset="0"/>
              </a:rPr>
              <a:t>. (accessed 03/08/2026)</a:t>
            </a:r>
          </a:p>
          <a:p>
            <a:pPr marL="0" indent="0">
              <a:buNone/>
            </a:pPr>
            <a:r>
              <a:rPr lang="en-US" sz="1100" b="1" dirty="0">
                <a:latin typeface="Arial" panose="020B0604020202020204" pitchFamily="34" charset="0"/>
                <a:cs typeface="Arial" panose="020B0604020202020204" pitchFamily="34" charset="0"/>
              </a:rPr>
              <a:t>8</a:t>
            </a:r>
            <a:r>
              <a:rPr lang="en-US" sz="1100" dirty="0">
                <a:latin typeface="Arial" panose="020B0604020202020204" pitchFamily="34" charset="0"/>
                <a:cs typeface="Arial" panose="020B0604020202020204" pitchFamily="34" charset="0"/>
              </a:rPr>
              <a:t>- NHS (2024) </a:t>
            </a:r>
            <a:r>
              <a:rPr lang="en-US" sz="1100" dirty="0">
                <a:latin typeface="Century" panose="02040604050505020304" pitchFamily="18" charset="0"/>
                <a:cs typeface="Arial" panose="020B0604020202020204" pitchFamily="34" charset="0"/>
              </a:rPr>
              <a:t>Communicating for Health</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7"/>
              </a:rPr>
              <a:t>https://www.nhs.uk</a:t>
            </a:r>
            <a:r>
              <a:rPr lang="en-US" sz="1100" dirty="0">
                <a:latin typeface="Arial" panose="020B0604020202020204" pitchFamily="34" charset="0"/>
                <a:cs typeface="Arial" panose="020B0604020202020204" pitchFamily="34" charset="0"/>
              </a:rPr>
              <a:t> (accessed 04/08/2026)</a:t>
            </a:r>
          </a:p>
          <a:p>
            <a:pPr marL="0" indent="0">
              <a:buNone/>
            </a:pPr>
            <a:r>
              <a:rPr lang="en-US" sz="1100" b="1" dirty="0">
                <a:latin typeface="Arial" panose="020B0604020202020204" pitchFamily="34" charset="0"/>
                <a:cs typeface="Arial" panose="020B0604020202020204" pitchFamily="34" charset="0"/>
              </a:rPr>
              <a:t>9</a:t>
            </a:r>
            <a:r>
              <a:rPr lang="en-US" sz="1100" dirty="0">
                <a:latin typeface="Arial" panose="020B0604020202020204" pitchFamily="34" charset="0"/>
                <a:cs typeface="Arial" panose="020B0604020202020204" pitchFamily="34" charset="0"/>
              </a:rPr>
              <a:t>-NHS (2024) </a:t>
            </a:r>
            <a:r>
              <a:rPr lang="en-US" sz="1100" dirty="0">
                <a:latin typeface="Century" panose="02040604050505020304" pitchFamily="18" charset="0"/>
                <a:cs typeface="Arial" panose="020B0604020202020204" pitchFamily="34" charset="0"/>
              </a:rPr>
              <a:t>Skin types and sun safety</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7"/>
              </a:rPr>
              <a:t>https://www.nhs.uk</a:t>
            </a:r>
            <a:r>
              <a:rPr lang="en-US" sz="1100" dirty="0">
                <a:latin typeface="Arial" panose="020B0604020202020204" pitchFamily="34" charset="0"/>
                <a:cs typeface="Arial" panose="020B0604020202020204" pitchFamily="34" charset="0"/>
              </a:rPr>
              <a:t> (accessed 03/08/2026)</a:t>
            </a:r>
          </a:p>
          <a:p>
            <a:pPr marL="0" indent="0">
              <a:buNone/>
            </a:pPr>
            <a:r>
              <a:rPr lang="en-US" sz="1100" b="1" dirty="0">
                <a:latin typeface="Arial" panose="020B0604020202020204" pitchFamily="34" charset="0"/>
                <a:cs typeface="Arial" panose="020B0604020202020204" pitchFamily="34" charset="0"/>
              </a:rPr>
              <a:t>10</a:t>
            </a:r>
            <a:r>
              <a:rPr lang="en-US" sz="1100" dirty="0">
                <a:latin typeface="Arial" panose="020B0604020202020204" pitchFamily="34" charset="0"/>
                <a:cs typeface="Arial" panose="020B0604020202020204" pitchFamily="34" charset="0"/>
              </a:rPr>
              <a:t>-NICE (2024) </a:t>
            </a:r>
            <a:r>
              <a:rPr lang="en-US" sz="1100" dirty="0">
                <a:latin typeface="Century" panose="02040604050505020304" pitchFamily="18" charset="0"/>
                <a:cs typeface="Arial" panose="020B0604020202020204" pitchFamily="34" charset="0"/>
              </a:rPr>
              <a:t>Patient Experience in Adult NHS services</a:t>
            </a:r>
            <a:r>
              <a:rPr lang="en-US" sz="1100" dirty="0">
                <a:latin typeface="Arial" panose="020B0604020202020204" pitchFamily="34" charset="0"/>
                <a:cs typeface="Arial" panose="020B0604020202020204" pitchFamily="34" charset="0"/>
              </a:rPr>
              <a:t>. London: NICE</a:t>
            </a:r>
          </a:p>
          <a:p>
            <a:pPr marL="0" indent="0">
              <a:buNone/>
            </a:pPr>
            <a:r>
              <a:rPr lang="en-US" sz="1100" b="1" dirty="0">
                <a:latin typeface="Arial" panose="020B0604020202020204" pitchFamily="34" charset="0"/>
                <a:cs typeface="Arial" panose="020B0604020202020204" pitchFamily="34" charset="0"/>
              </a:rPr>
              <a:t>11- </a:t>
            </a:r>
            <a:r>
              <a:rPr lang="en-US" sz="1100" dirty="0">
                <a:latin typeface="Arial" panose="020B0604020202020204" pitchFamily="34" charset="0"/>
                <a:cs typeface="Arial" panose="020B0604020202020204" pitchFamily="34" charset="0"/>
              </a:rPr>
              <a:t>NICE (2024) </a:t>
            </a:r>
            <a:r>
              <a:rPr lang="en-US" sz="1100" dirty="0">
                <a:latin typeface="Century" panose="02040604050505020304" pitchFamily="18" charset="0"/>
                <a:cs typeface="Arial" panose="020B0604020202020204" pitchFamily="34" charset="0"/>
              </a:rPr>
              <a:t>Melanoma: assessment and management (NG14).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8"/>
              </a:rPr>
              <a:t>www.nice.org.uk</a:t>
            </a:r>
            <a:r>
              <a:rPr lang="en-US" sz="1100" dirty="0">
                <a:latin typeface="Arial" panose="020B0604020202020204" pitchFamily="34" charset="0"/>
                <a:cs typeface="Arial" panose="020B0604020202020204" pitchFamily="34" charset="0"/>
              </a:rPr>
              <a:t> (accessed 03/08/2026)</a:t>
            </a:r>
          </a:p>
          <a:p>
            <a:pPr marL="0" indent="0">
              <a:buNone/>
            </a:pPr>
            <a:r>
              <a:rPr lang="en-US" sz="1100" b="1" dirty="0">
                <a:latin typeface="Arial" panose="020B0604020202020204" pitchFamily="34" charset="0"/>
                <a:cs typeface="Arial" panose="020B0604020202020204" pitchFamily="34" charset="0"/>
              </a:rPr>
              <a:t>12</a:t>
            </a:r>
            <a:r>
              <a:rPr lang="en-US" sz="1100" dirty="0">
                <a:latin typeface="Arial" panose="020B0604020202020204" pitchFamily="34" charset="0"/>
                <a:cs typeface="Arial" panose="020B0604020202020204" pitchFamily="34" charset="0"/>
              </a:rPr>
              <a:t>- Nurseslabs (2025) </a:t>
            </a:r>
            <a:r>
              <a:rPr lang="en-US" sz="1100" dirty="0">
                <a:latin typeface="Century" panose="02040604050505020304" pitchFamily="18" charset="0"/>
                <a:cs typeface="Arial" panose="020B0604020202020204" pitchFamily="34" charset="0"/>
              </a:rPr>
              <a:t>Integumentary system diagram</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9"/>
              </a:rPr>
              <a:t>https://Nurseslabs.com</a:t>
            </a:r>
            <a:r>
              <a:rPr lang="en-US" sz="1100" dirty="0">
                <a:latin typeface="Arial" panose="020B0604020202020204" pitchFamily="34" charset="0"/>
                <a:cs typeface="Arial" panose="020B0604020202020204" pitchFamily="34" charset="0"/>
              </a:rPr>
              <a:t> (accessed 03/08/2026)</a:t>
            </a:r>
          </a:p>
          <a:p>
            <a:pPr marL="0" indent="0">
              <a:buNone/>
            </a:pPr>
            <a:r>
              <a:rPr lang="en-US" sz="1100" b="1" dirty="0">
                <a:latin typeface="Arial" panose="020B0604020202020204" pitchFamily="34" charset="0"/>
                <a:cs typeface="Arial" panose="020B0604020202020204" pitchFamily="34" charset="0"/>
              </a:rPr>
              <a:t>13-</a:t>
            </a:r>
            <a:r>
              <a:rPr lang="en-US" sz="1100" dirty="0">
                <a:latin typeface="Arial" panose="020B0604020202020204" pitchFamily="34" charset="0"/>
                <a:cs typeface="Arial" panose="020B0604020202020204" pitchFamily="34" charset="0"/>
              </a:rPr>
              <a:t> Public Health England (2020) </a:t>
            </a:r>
            <a:r>
              <a:rPr lang="en-US" sz="1100" dirty="0">
                <a:latin typeface="Century" panose="02040604050505020304" pitchFamily="18" charset="0"/>
                <a:cs typeface="Arial" panose="020B0604020202020204" pitchFamily="34" charset="0"/>
              </a:rPr>
              <a:t>Sunlight, vitamin D and health.</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0"/>
              </a:rPr>
              <a:t>www.gov.uk</a:t>
            </a:r>
            <a:r>
              <a:rPr lang="en-US" sz="1100" dirty="0">
                <a:latin typeface="Arial" panose="020B0604020202020204" pitchFamily="34" charset="0"/>
                <a:cs typeface="Arial" panose="020B0604020202020204" pitchFamily="34" charset="0"/>
              </a:rPr>
              <a:t> (03/08/2026)</a:t>
            </a:r>
          </a:p>
          <a:p>
            <a:pPr marL="0" indent="0">
              <a:buNone/>
            </a:pPr>
            <a:r>
              <a:rPr lang="en-US" sz="1100" b="1" dirty="0">
                <a:latin typeface="Arial" panose="020B0604020202020204" pitchFamily="34" charset="0"/>
                <a:cs typeface="Arial" panose="020B0604020202020204" pitchFamily="34" charset="0"/>
              </a:rPr>
              <a:t>14-</a:t>
            </a:r>
            <a:r>
              <a:rPr lang="en-US" sz="1100" dirty="0">
                <a:latin typeface="Arial" panose="020B0604020202020204" pitchFamily="34" charset="0"/>
                <a:cs typeface="Arial" panose="020B0604020202020204" pitchFamily="34" charset="0"/>
              </a:rPr>
              <a:t> WHO (2023) </a:t>
            </a:r>
            <a:r>
              <a:rPr lang="en-US" sz="1100" dirty="0">
                <a:latin typeface="Century" panose="02040604050505020304" pitchFamily="18" charset="0"/>
                <a:cs typeface="Arial" panose="020B0604020202020204" pitchFamily="34" charset="0"/>
              </a:rPr>
              <a:t>Ultraviolet radiation and health</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1"/>
              </a:rPr>
              <a:t>www.who..int</a:t>
            </a:r>
            <a:r>
              <a:rPr lang="en-US" sz="1100" dirty="0">
                <a:latin typeface="Arial" panose="020B0604020202020204" pitchFamily="34" charset="0"/>
                <a:cs typeface="Arial" panose="020B0604020202020204" pitchFamily="34" charset="0"/>
              </a:rPr>
              <a:t>/ ( accessed 03/08/2026)</a:t>
            </a: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021817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1987</TotalTime>
  <Words>2138</Words>
  <Application>Microsoft Office PowerPoint</Application>
  <PresentationFormat>On-screen Show (4:3)</PresentationFormat>
  <Paragraphs>126</Paragraphs>
  <Slides>13</Slides>
  <Notes>0</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vt:lpstr>
      <vt:lpstr>Myriad Pro</vt:lpstr>
      <vt:lpstr>Verdana</vt:lpstr>
      <vt:lpstr>20140311PresentationUWTSDTemplate</vt:lpstr>
      <vt:lpstr>PowerPoint Presentation</vt:lpstr>
      <vt:lpstr>Introduction</vt:lpstr>
      <vt:lpstr>Information about the person</vt:lpstr>
      <vt:lpstr>Anatomy and Physiology</vt:lpstr>
      <vt:lpstr>Impact of Melanoma on skin and Body Functioning</vt:lpstr>
      <vt:lpstr>Lifestyle and Health Behaviour</vt:lpstr>
      <vt:lpstr>Everyday Routine of the Patient</vt:lpstr>
      <vt:lpstr>Care Plan Monitoring &amp; Ethical Considerations</vt:lpstr>
      <vt:lpstr>Communication with Patient</vt:lpstr>
      <vt:lpstr>Risk Factors for Skin Cancer</vt:lpstr>
      <vt:lpstr>Evidence- Based Recommendations Care Routine</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liliam cardoso</cp:lastModifiedBy>
  <cp:revision>233</cp:revision>
  <cp:lastPrinted>2018-07-09T15:27:01Z</cp:lastPrinted>
  <dcterms:created xsi:type="dcterms:W3CDTF">2002-10-07T19:43:58Z</dcterms:created>
  <dcterms:modified xsi:type="dcterms:W3CDTF">2026-08-09T14:06:17Z</dcterms:modified>
</cp:coreProperties>
</file>