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1"/>
  </p:notesMasterIdLst>
  <p:sldIdLst>
    <p:sldId id="256" r:id="rId5"/>
    <p:sldId id="347" r:id="rId6"/>
    <p:sldId id="348" r:id="rId7"/>
    <p:sldId id="353" r:id="rId8"/>
    <p:sldId id="354" r:id="rId9"/>
    <p:sldId id="355" r:id="rId10"/>
    <p:sldId id="350" r:id="rId11"/>
    <p:sldId id="268" r:id="rId12"/>
    <p:sldId id="269" r:id="rId13"/>
    <p:sldId id="260" r:id="rId14"/>
    <p:sldId id="261" r:id="rId15"/>
    <p:sldId id="266" r:id="rId16"/>
    <p:sldId id="351" r:id="rId17"/>
    <p:sldId id="352" r:id="rId18"/>
    <p:sldId id="379" r:id="rId19"/>
    <p:sldId id="377"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0000FF"/>
    <a:srgbClr val="FF3300"/>
    <a:srgbClr val="D60093"/>
    <a:srgbClr val="CC3300"/>
    <a:srgbClr val="22A641"/>
    <a:srgbClr val="D2A000"/>
    <a:srgbClr val="E91135"/>
    <a:srgbClr val="FFFF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1E1141-D45C-4C8B-8B7D-748D5CE3B2C7}" v="223" dt="2020-07-22T10:08:10.4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9" autoAdjust="0"/>
    <p:restoredTop sz="86775" autoAdjust="0"/>
  </p:normalViewPr>
  <p:slideViewPr>
    <p:cSldViewPr snapToGrid="0">
      <p:cViewPr varScale="1">
        <p:scale>
          <a:sx n="100" d="100"/>
          <a:sy n="100" d="100"/>
        </p:scale>
        <p:origin x="1914" y="8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16/07/2020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Drucker is right in stressing the importance of the evolving market environment – we look at this in depth during the final module, where we address ‘Strategy’.</a:t>
            </a:r>
          </a:p>
        </p:txBody>
      </p:sp>
      <p:sp>
        <p:nvSpPr>
          <p:cNvPr id="4" name="Slide Number Placeholder 3"/>
          <p:cNvSpPr>
            <a:spLocks noGrp="1"/>
          </p:cNvSpPr>
          <p:nvPr>
            <p:ph type="sldNum" sz="quarter" idx="5"/>
          </p:nvPr>
        </p:nvSpPr>
        <p:spPr/>
        <p:txBody>
          <a:bodyPr/>
          <a:lstStyle/>
          <a:p>
            <a:fld id="{5A651D80-B2C2-482F-8142-881402B33ACC}" type="slidenum">
              <a:rPr lang="en-GB" smtClean="0"/>
              <a:t>9</a:t>
            </a:fld>
            <a:endParaRPr lang="en-GB"/>
          </a:p>
        </p:txBody>
      </p:sp>
    </p:spTree>
    <p:extLst>
      <p:ext uri="{BB962C8B-B14F-4D97-AF65-F5344CB8AC3E}">
        <p14:creationId xmlns:p14="http://schemas.microsoft.com/office/powerpoint/2010/main" val="2495704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refrain from using the internet to research this – they need to think about it themselves and draw up some logical explanations and definitions, based upon what they ALREADY know or have researched prior to the weekend.</a:t>
            </a:r>
          </a:p>
        </p:txBody>
      </p:sp>
      <p:sp>
        <p:nvSpPr>
          <p:cNvPr id="4" name="Slide Number Placeholder 3"/>
          <p:cNvSpPr>
            <a:spLocks noGrp="1"/>
          </p:cNvSpPr>
          <p:nvPr>
            <p:ph type="sldNum" sz="quarter" idx="5"/>
          </p:nvPr>
        </p:nvSpPr>
        <p:spPr/>
        <p:txBody>
          <a:bodyPr/>
          <a:lstStyle/>
          <a:p>
            <a:fld id="{5A651D80-B2C2-482F-8142-881402B33ACC}" type="slidenum">
              <a:rPr lang="en-GB" smtClean="0"/>
              <a:t>10</a:t>
            </a:fld>
            <a:endParaRPr lang="en-GB"/>
          </a:p>
        </p:txBody>
      </p:sp>
    </p:spTree>
    <p:extLst>
      <p:ext uri="{BB962C8B-B14F-4D97-AF65-F5344CB8AC3E}">
        <p14:creationId xmlns:p14="http://schemas.microsoft.com/office/powerpoint/2010/main" val="3084740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15</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181091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16/07/2020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5020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16/07/2020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52119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16/07/2020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355542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16/07/2020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405689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16/07/2020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108894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16/07/2020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3558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16/07/2020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445009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16/07/2020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111274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16/07/2020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07786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16/07/2020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89923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62928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zarathul.deviantart.com/art/Blue-Sky-Texture-175554365"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teachertoolkit.me/2014/10/19/observing-the-observers-ofstednews-by-teachertoolkit/"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www.groundreport.com/fostering-creativity-innovative-solutions-offic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s://www.academia.edu/1478423/The_standard_definition_of_creativity" TargetMode="External"/><Relationship Id="rId1" Type="http://schemas.openxmlformats.org/officeDocument/2006/relationships/slideLayout" Target="../slideLayouts/slideLayout2.xml"/><Relationship Id="rId6" Type="http://schemas.openxmlformats.org/officeDocument/2006/relationships/hyperlink" Target="http://www.eatsleepteach.com/2010/10/5-steps-to-producing-creative-ideas/" TargetMode="External"/><Relationship Id="rId5" Type="http://schemas.openxmlformats.org/officeDocument/2006/relationships/image" Target="../media/image8.jpg"/><Relationship Id="rId4" Type="http://schemas.openxmlformats.org/officeDocument/2006/relationships/hyperlink" Target="http://gamineexpedition.blogspot.com/2010/10/creativity-crisis-revisited.html"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pxfuel.com/en/free-photo-jyjvo"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4543425"/>
            <a:ext cx="7772400" cy="901753"/>
          </a:xfrm>
        </p:spPr>
        <p:txBody>
          <a:bodyPr>
            <a:normAutofit fontScale="90000"/>
          </a:bodyPr>
          <a:lstStyle/>
          <a:p>
            <a:r>
              <a:rPr lang="en-GB" b="1" dirty="0">
                <a:solidFill>
                  <a:srgbClr val="0000FF"/>
                </a:solidFill>
              </a:rPr>
              <a:t>BMSK6002  </a:t>
            </a:r>
            <a:br>
              <a:rPr lang="en-GB" b="1" dirty="0">
                <a:solidFill>
                  <a:srgbClr val="0000FF"/>
                </a:solidFill>
              </a:rPr>
            </a:br>
            <a:r>
              <a:rPr lang="en-GB" b="1" dirty="0">
                <a:solidFill>
                  <a:srgbClr val="0000FF"/>
                </a:solidFill>
              </a:rPr>
              <a:t>Developing Innovation and Creativity for Business Advantage</a:t>
            </a:r>
            <a:br>
              <a:rPr lang="en-GB" b="1" dirty="0">
                <a:solidFill>
                  <a:srgbClr val="0000FF"/>
                </a:solidFill>
              </a:rPr>
            </a:br>
            <a:br>
              <a:rPr lang="en-GB" dirty="0">
                <a:solidFill>
                  <a:srgbClr val="0000FF"/>
                </a:solidFill>
              </a:rPr>
            </a:br>
            <a:r>
              <a:rPr lang="en-GB" b="1" i="1" dirty="0">
                <a:solidFill>
                  <a:srgbClr val="0000FF"/>
                </a:solidFill>
              </a:rPr>
              <a:t>Online Session One</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03E62-BE8D-4B78-97ED-066EF8660214}"/>
              </a:ext>
            </a:extLst>
          </p:cNvPr>
          <p:cNvSpPr>
            <a:spLocks noGrp="1"/>
          </p:cNvSpPr>
          <p:nvPr>
            <p:ph type="title"/>
          </p:nvPr>
        </p:nvSpPr>
        <p:spPr>
          <a:xfrm>
            <a:off x="628650" y="107950"/>
            <a:ext cx="7886700" cy="606425"/>
          </a:xfrm>
        </p:spPr>
        <p:txBody>
          <a:bodyPr/>
          <a:lstStyle/>
          <a:p>
            <a:pPr algn="ctr"/>
            <a:r>
              <a:rPr lang="en-GB" dirty="0"/>
              <a:t>Learning Outcomes</a:t>
            </a:r>
          </a:p>
        </p:txBody>
      </p:sp>
      <p:sp>
        <p:nvSpPr>
          <p:cNvPr id="3" name="Content Placeholder 2">
            <a:extLst>
              <a:ext uri="{FF2B5EF4-FFF2-40B4-BE49-F238E27FC236}">
                <a16:creationId xmlns:a16="http://schemas.microsoft.com/office/drawing/2014/main" id="{0464E919-37DB-4E6B-A850-7E66C582B15A}"/>
              </a:ext>
            </a:extLst>
          </p:cNvPr>
          <p:cNvSpPr>
            <a:spLocks noGrp="1"/>
          </p:cNvSpPr>
          <p:nvPr>
            <p:ph idx="1"/>
          </p:nvPr>
        </p:nvSpPr>
        <p:spPr>
          <a:xfrm>
            <a:off x="123825" y="1044575"/>
            <a:ext cx="8934450" cy="4351338"/>
          </a:xfrm>
        </p:spPr>
        <p:txBody>
          <a:bodyPr/>
          <a:lstStyle/>
          <a:p>
            <a:pPr marL="0" indent="0" fontAlgn="base">
              <a:lnSpc>
                <a:spcPct val="100000"/>
              </a:lnSpc>
              <a:spcBef>
                <a:spcPts val="0"/>
              </a:spcBef>
              <a:buNone/>
            </a:pPr>
            <a:r>
              <a:rPr lang="en-GB" i="1" dirty="0"/>
              <a:t>Upon the successful completion of this module, the student should be able to demonstrate the ability to: </a:t>
            </a:r>
          </a:p>
          <a:p>
            <a:pPr marL="0" indent="0" fontAlgn="base">
              <a:lnSpc>
                <a:spcPct val="100000"/>
              </a:lnSpc>
              <a:spcBef>
                <a:spcPts val="0"/>
              </a:spcBef>
              <a:buNone/>
            </a:pPr>
            <a:endParaRPr lang="en-GB" dirty="0"/>
          </a:p>
          <a:p>
            <a:pPr lvl="0" fontAlgn="base">
              <a:lnSpc>
                <a:spcPct val="100000"/>
              </a:lnSpc>
              <a:spcBef>
                <a:spcPts val="0"/>
              </a:spcBef>
            </a:pPr>
            <a:r>
              <a:rPr lang="en-GB" dirty="0">
                <a:solidFill>
                  <a:srgbClr val="0000FF"/>
                </a:solidFill>
              </a:rPr>
              <a:t>Critically reflect on the innovation concept</a:t>
            </a:r>
          </a:p>
          <a:p>
            <a:pPr fontAlgn="base">
              <a:lnSpc>
                <a:spcPct val="100000"/>
              </a:lnSpc>
              <a:spcBef>
                <a:spcPts val="0"/>
              </a:spcBef>
            </a:pPr>
            <a:r>
              <a:rPr lang="en-GB" dirty="0">
                <a:solidFill>
                  <a:srgbClr val="7030A0"/>
                </a:solidFill>
              </a:rPr>
              <a:t>Recognise, analyse and apply creative thinking at the individual, team, organisational and industry level</a:t>
            </a:r>
          </a:p>
          <a:p>
            <a:pPr lvl="0" fontAlgn="base">
              <a:lnSpc>
                <a:spcPct val="100000"/>
              </a:lnSpc>
              <a:spcBef>
                <a:spcPts val="0"/>
              </a:spcBef>
            </a:pPr>
            <a:r>
              <a:rPr lang="en-GB" dirty="0">
                <a:solidFill>
                  <a:srgbClr val="002060"/>
                </a:solidFill>
              </a:rPr>
              <a:t>Critically explore and differentiate between different models of innovation</a:t>
            </a:r>
          </a:p>
          <a:p>
            <a:pPr lvl="0" fontAlgn="base">
              <a:lnSpc>
                <a:spcPct val="100000"/>
              </a:lnSpc>
              <a:spcBef>
                <a:spcPts val="0"/>
              </a:spcBef>
            </a:pPr>
            <a:r>
              <a:rPr lang="en-GB" dirty="0">
                <a:solidFill>
                  <a:srgbClr val="0000FF"/>
                </a:solidFill>
              </a:rPr>
              <a:t>Critically assess characteristics of organisational knowledge and organisational knowing </a:t>
            </a:r>
          </a:p>
          <a:p>
            <a:endParaRPr lang="en-GB" dirty="0"/>
          </a:p>
        </p:txBody>
      </p:sp>
    </p:spTree>
    <p:extLst>
      <p:ext uri="{BB962C8B-B14F-4D97-AF65-F5344CB8AC3E}">
        <p14:creationId xmlns:p14="http://schemas.microsoft.com/office/powerpoint/2010/main" val="1719705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7368F-9E99-46BE-9207-D31F706012B1}"/>
              </a:ext>
            </a:extLst>
          </p:cNvPr>
          <p:cNvSpPr>
            <a:spLocks noGrp="1"/>
          </p:cNvSpPr>
          <p:nvPr>
            <p:ph type="title"/>
          </p:nvPr>
        </p:nvSpPr>
        <p:spPr>
          <a:xfrm>
            <a:off x="2419350" y="292925"/>
            <a:ext cx="6096000" cy="869125"/>
          </a:xfrm>
        </p:spPr>
        <p:txBody>
          <a:bodyPr/>
          <a:lstStyle/>
          <a:p>
            <a:r>
              <a:rPr lang="en-GB" dirty="0"/>
              <a:t>Assignment: A first look</a:t>
            </a:r>
          </a:p>
        </p:txBody>
      </p:sp>
      <p:sp>
        <p:nvSpPr>
          <p:cNvPr id="3" name="Content Placeholder 2">
            <a:extLst>
              <a:ext uri="{FF2B5EF4-FFF2-40B4-BE49-F238E27FC236}">
                <a16:creationId xmlns:a16="http://schemas.microsoft.com/office/drawing/2014/main" id="{4EEF6623-DE64-4533-9161-C507BE1A9CA8}"/>
              </a:ext>
            </a:extLst>
          </p:cNvPr>
          <p:cNvSpPr>
            <a:spLocks noGrp="1"/>
          </p:cNvSpPr>
          <p:nvPr>
            <p:ph idx="1"/>
          </p:nvPr>
        </p:nvSpPr>
        <p:spPr>
          <a:xfrm>
            <a:off x="381000" y="2130425"/>
            <a:ext cx="2705100" cy="2936875"/>
          </a:xfrm>
        </p:spPr>
        <p:txBody>
          <a:bodyPr/>
          <a:lstStyle/>
          <a:p>
            <a:r>
              <a:rPr lang="en-GB" sz="2000" dirty="0">
                <a:solidFill>
                  <a:srgbClr val="0000FF"/>
                </a:solidFill>
              </a:rPr>
              <a:t>Using </a:t>
            </a:r>
            <a:r>
              <a:rPr lang="en-GB" sz="2000" i="1" dirty="0">
                <a:solidFill>
                  <a:srgbClr val="0000FF"/>
                </a:solidFill>
              </a:rPr>
              <a:t>at least two</a:t>
            </a:r>
            <a:r>
              <a:rPr lang="en-GB" sz="2000" dirty="0">
                <a:solidFill>
                  <a:srgbClr val="0000FF"/>
                </a:solidFill>
              </a:rPr>
              <a:t> recognised models of innovation, critically examine the ability of the organisation to innovate effectively </a:t>
            </a:r>
          </a:p>
          <a:p>
            <a:r>
              <a:rPr lang="en-GB" sz="2000" dirty="0">
                <a:solidFill>
                  <a:srgbClr val="002060"/>
                </a:solidFill>
              </a:rPr>
              <a:t>Evaluate an organisation’s ability to harness  creativity, and foster a creative culture in the workplace</a:t>
            </a:r>
          </a:p>
        </p:txBody>
      </p:sp>
      <p:pic>
        <p:nvPicPr>
          <p:cNvPr id="5" name="Picture 4" descr="A close up of a person&#10;&#10;Description automatically generated">
            <a:extLst>
              <a:ext uri="{FF2B5EF4-FFF2-40B4-BE49-F238E27FC236}">
                <a16:creationId xmlns:a16="http://schemas.microsoft.com/office/drawing/2014/main" id="{B2AA9C6A-5279-43B7-B7FE-5AFE2EA8611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157984" cy="1618488"/>
          </a:xfrm>
          <a:prstGeom prst="rect">
            <a:avLst/>
          </a:prstGeom>
        </p:spPr>
      </p:pic>
      <p:sp>
        <p:nvSpPr>
          <p:cNvPr id="6" name="Rectangle 5">
            <a:extLst>
              <a:ext uri="{FF2B5EF4-FFF2-40B4-BE49-F238E27FC236}">
                <a16:creationId xmlns:a16="http://schemas.microsoft.com/office/drawing/2014/main" id="{10EBF32D-A907-4C66-87C8-50A15333AF54}"/>
              </a:ext>
            </a:extLst>
          </p:cNvPr>
          <p:cNvSpPr/>
          <p:nvPr/>
        </p:nvSpPr>
        <p:spPr>
          <a:xfrm>
            <a:off x="633534" y="1689790"/>
            <a:ext cx="655436" cy="369332"/>
          </a:xfrm>
          <a:prstGeom prst="rect">
            <a:avLst/>
          </a:prstGeom>
        </p:spPr>
        <p:txBody>
          <a:bodyPr wrap="none">
            <a:spAutoFit/>
          </a:bodyPr>
          <a:lstStyle/>
          <a:p>
            <a:r>
              <a:rPr lang="en-GB" b="1" dirty="0"/>
              <a:t>TASK</a:t>
            </a:r>
          </a:p>
        </p:txBody>
      </p:sp>
      <p:sp>
        <p:nvSpPr>
          <p:cNvPr id="7" name="Text Placeholder 4">
            <a:extLst>
              <a:ext uri="{FF2B5EF4-FFF2-40B4-BE49-F238E27FC236}">
                <a16:creationId xmlns:a16="http://schemas.microsoft.com/office/drawing/2014/main" id="{D70FD350-2CE8-434C-9190-2338229BC21C}"/>
              </a:ext>
            </a:extLst>
          </p:cNvPr>
          <p:cNvSpPr txBox="1">
            <a:spLocks/>
          </p:cNvSpPr>
          <p:nvPr/>
        </p:nvSpPr>
        <p:spPr>
          <a:xfrm>
            <a:off x="5383654" y="1689790"/>
            <a:ext cx="3379346" cy="6397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t>Common Assessment Criteria</a:t>
            </a:r>
          </a:p>
        </p:txBody>
      </p:sp>
      <p:sp>
        <p:nvSpPr>
          <p:cNvPr id="8" name="Content Placeholder 5">
            <a:extLst>
              <a:ext uri="{FF2B5EF4-FFF2-40B4-BE49-F238E27FC236}">
                <a16:creationId xmlns:a16="http://schemas.microsoft.com/office/drawing/2014/main" id="{E9F29673-8B3D-43F6-9A37-9D6FDBBB51B9}"/>
              </a:ext>
            </a:extLst>
          </p:cNvPr>
          <p:cNvSpPr txBox="1">
            <a:spLocks/>
          </p:cNvSpPr>
          <p:nvPr/>
        </p:nvSpPr>
        <p:spPr>
          <a:xfrm>
            <a:off x="4603913" y="2130425"/>
            <a:ext cx="4540087" cy="365706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sz="2000" dirty="0"/>
              <a:t>Engagement with Literature Skills.      </a:t>
            </a:r>
            <a:r>
              <a:rPr lang="en-GB" sz="2000" b="1" dirty="0"/>
              <a:t>(30)</a:t>
            </a:r>
          </a:p>
          <a:p>
            <a:pPr marL="514350" indent="-514350">
              <a:buFont typeface="+mj-lt"/>
              <a:buAutoNum type="arabicPeriod"/>
            </a:pPr>
            <a:r>
              <a:rPr lang="en-GB" sz="2000" dirty="0"/>
              <a:t>Knowledge and Understanding Skills </a:t>
            </a:r>
            <a:r>
              <a:rPr lang="en-GB" sz="2000" b="1" dirty="0"/>
              <a:t>(25)</a:t>
            </a:r>
          </a:p>
          <a:p>
            <a:pPr marL="514350" indent="-514350">
              <a:buFont typeface="+mj-lt"/>
              <a:buAutoNum type="arabicPeriod"/>
            </a:pPr>
            <a:r>
              <a:rPr lang="en-GB" sz="2000" dirty="0"/>
              <a:t>Cognitive and Intellectual Skills          </a:t>
            </a:r>
            <a:r>
              <a:rPr lang="en-GB" sz="2000" b="1" dirty="0"/>
              <a:t>(25)</a:t>
            </a:r>
          </a:p>
          <a:p>
            <a:pPr marL="514350" indent="-514350">
              <a:buFont typeface="+mj-lt"/>
              <a:buAutoNum type="arabicPeriod"/>
            </a:pPr>
            <a:r>
              <a:rPr lang="en-GB" sz="2000" dirty="0"/>
              <a:t>Practical Application Skills </a:t>
            </a:r>
            <a:r>
              <a:rPr lang="en-GB" sz="2000" b="1" dirty="0"/>
              <a:t>(10)</a:t>
            </a:r>
          </a:p>
          <a:p>
            <a:pPr marL="514350" indent="-514350">
              <a:buFont typeface="+mj-lt"/>
              <a:buAutoNum type="arabicPeriod"/>
            </a:pPr>
            <a:r>
              <a:rPr lang="en-GB" sz="2000" dirty="0"/>
              <a:t>Transferable Skills for Life and Professional Practice </a:t>
            </a:r>
            <a:r>
              <a:rPr lang="en-GB" sz="2000" b="1" dirty="0"/>
              <a:t>(10)</a:t>
            </a:r>
          </a:p>
          <a:p>
            <a:pPr marL="514350" indent="-514350">
              <a:buFont typeface="+mj-lt"/>
              <a:buAutoNum type="arabicPeriod"/>
            </a:pPr>
            <a:endParaRPr lang="en-GB" sz="2000" dirty="0"/>
          </a:p>
        </p:txBody>
      </p:sp>
    </p:spTree>
    <p:extLst>
      <p:ext uri="{BB962C8B-B14F-4D97-AF65-F5344CB8AC3E}">
        <p14:creationId xmlns:p14="http://schemas.microsoft.com/office/powerpoint/2010/main" val="318919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6FBE8-276B-411A-917E-CD8DF0FB56EC}"/>
              </a:ext>
            </a:extLst>
          </p:cNvPr>
          <p:cNvSpPr>
            <a:spLocks noGrp="1"/>
          </p:cNvSpPr>
          <p:nvPr>
            <p:ph type="title"/>
          </p:nvPr>
        </p:nvSpPr>
        <p:spPr>
          <a:xfrm>
            <a:off x="628650" y="0"/>
            <a:ext cx="7886700" cy="711200"/>
          </a:xfrm>
        </p:spPr>
        <p:txBody>
          <a:bodyPr/>
          <a:lstStyle/>
          <a:p>
            <a:r>
              <a:rPr lang="en-GB" dirty="0"/>
              <a:t>Some guidance…</a:t>
            </a:r>
          </a:p>
        </p:txBody>
      </p:sp>
      <p:sp>
        <p:nvSpPr>
          <p:cNvPr id="3" name="Content Placeholder 2">
            <a:extLst>
              <a:ext uri="{FF2B5EF4-FFF2-40B4-BE49-F238E27FC236}">
                <a16:creationId xmlns:a16="http://schemas.microsoft.com/office/drawing/2014/main" id="{AB0267F9-655B-4441-AAC4-E1212E6CE2BA}"/>
              </a:ext>
            </a:extLst>
          </p:cNvPr>
          <p:cNvSpPr>
            <a:spLocks noGrp="1"/>
          </p:cNvSpPr>
          <p:nvPr>
            <p:ph idx="1"/>
          </p:nvPr>
        </p:nvSpPr>
        <p:spPr>
          <a:xfrm>
            <a:off x="190499" y="825500"/>
            <a:ext cx="8810625" cy="4351338"/>
          </a:xfrm>
        </p:spPr>
        <p:txBody>
          <a:bodyPr/>
          <a:lstStyle/>
          <a:p>
            <a:r>
              <a:rPr lang="en-GB" sz="2400" dirty="0">
                <a:solidFill>
                  <a:srgbClr val="0000FF"/>
                </a:solidFill>
              </a:rPr>
              <a:t>Within this module, the assessment requires the student to identify and agree a specific organisational context in which they can demonstrate the importance of understanding innovation and creativity in the workplace. Through the application of the skills and knowledge gained from this module to a workplace issue of their choice, the student will demonstrate the importance of innovation and creativity skills in the workplace.  Relevant management theories should be identified and integrated into your assignment.</a:t>
            </a:r>
          </a:p>
          <a:p>
            <a:r>
              <a:rPr lang="en-GB" sz="2400" dirty="0">
                <a:solidFill>
                  <a:srgbClr val="002060"/>
                </a:solidFill>
              </a:rPr>
              <a:t>The learning should be related to either their current organisation, or if not currently working within an organisation, they may complete this task in relation to an organisation with which they are </a:t>
            </a:r>
            <a:r>
              <a:rPr lang="en-GB" sz="2400" i="1" dirty="0">
                <a:solidFill>
                  <a:srgbClr val="002060"/>
                </a:solidFill>
              </a:rPr>
              <a:t>familiar</a:t>
            </a:r>
            <a:r>
              <a:rPr lang="en-GB" sz="2400" dirty="0">
                <a:solidFill>
                  <a:srgbClr val="002060"/>
                </a:solidFill>
              </a:rPr>
              <a:t>. This could include experience working in a voluntary capacity.</a:t>
            </a:r>
          </a:p>
          <a:p>
            <a:endParaRPr lang="en-GB" sz="2400" dirty="0"/>
          </a:p>
        </p:txBody>
      </p:sp>
    </p:spTree>
    <p:extLst>
      <p:ext uri="{BB962C8B-B14F-4D97-AF65-F5344CB8AC3E}">
        <p14:creationId xmlns:p14="http://schemas.microsoft.com/office/powerpoint/2010/main" val="2809182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FAEA-D9E6-44B1-BC51-65ADF789E7F2}"/>
              </a:ext>
            </a:extLst>
          </p:cNvPr>
          <p:cNvSpPr>
            <a:spLocks noGrp="1"/>
          </p:cNvSpPr>
          <p:nvPr>
            <p:ph type="title"/>
          </p:nvPr>
        </p:nvSpPr>
        <p:spPr>
          <a:xfrm>
            <a:off x="628650" y="127000"/>
            <a:ext cx="7886700" cy="701675"/>
          </a:xfrm>
        </p:spPr>
        <p:txBody>
          <a:bodyPr/>
          <a:lstStyle/>
          <a:p>
            <a:r>
              <a:rPr lang="en-GB" dirty="0"/>
              <a:t>What you need to do for </a:t>
            </a:r>
            <a:r>
              <a:rPr lang="en-GB" i="1" dirty="0"/>
              <a:t>Task 1</a:t>
            </a:r>
          </a:p>
        </p:txBody>
      </p:sp>
      <p:sp>
        <p:nvSpPr>
          <p:cNvPr id="3" name="Content Placeholder 2">
            <a:extLst>
              <a:ext uri="{FF2B5EF4-FFF2-40B4-BE49-F238E27FC236}">
                <a16:creationId xmlns:a16="http://schemas.microsoft.com/office/drawing/2014/main" id="{25E404FF-7069-4E61-AB4A-EBAF7BF0929A}"/>
              </a:ext>
            </a:extLst>
          </p:cNvPr>
          <p:cNvSpPr>
            <a:spLocks noGrp="1"/>
          </p:cNvSpPr>
          <p:nvPr>
            <p:ph idx="1"/>
          </p:nvPr>
        </p:nvSpPr>
        <p:spPr>
          <a:xfrm>
            <a:off x="142875" y="901700"/>
            <a:ext cx="8934450" cy="4351338"/>
          </a:xfrm>
        </p:spPr>
        <p:txBody>
          <a:bodyPr/>
          <a:lstStyle/>
          <a:p>
            <a:r>
              <a:rPr lang="en-GB" sz="2200" dirty="0">
                <a:solidFill>
                  <a:srgbClr val="0000FF"/>
                </a:solidFill>
              </a:rPr>
              <a:t>Treat </a:t>
            </a:r>
            <a:r>
              <a:rPr lang="en-GB" sz="2200" i="1" dirty="0">
                <a:solidFill>
                  <a:srgbClr val="0000FF"/>
                </a:solidFill>
              </a:rPr>
              <a:t>this</a:t>
            </a:r>
            <a:r>
              <a:rPr lang="en-GB" sz="2200" dirty="0">
                <a:solidFill>
                  <a:srgbClr val="0000FF"/>
                </a:solidFill>
              </a:rPr>
              <a:t> question as having </a:t>
            </a:r>
            <a:r>
              <a:rPr lang="en-GB" sz="2200" i="1" dirty="0">
                <a:solidFill>
                  <a:srgbClr val="0000FF"/>
                </a:solidFill>
              </a:rPr>
              <a:t>two parts</a:t>
            </a:r>
            <a:r>
              <a:rPr lang="en-GB" sz="2200" dirty="0">
                <a:solidFill>
                  <a:srgbClr val="0000FF"/>
                </a:solidFill>
              </a:rPr>
              <a:t>.  The first part requires you to identify and analyse </a:t>
            </a:r>
            <a:r>
              <a:rPr lang="en-GB" sz="2200" i="1" u="sng" dirty="0">
                <a:solidFill>
                  <a:srgbClr val="0000FF"/>
                </a:solidFill>
              </a:rPr>
              <a:t>at least two recognised models of innovation </a:t>
            </a:r>
            <a:r>
              <a:rPr lang="en-GB" sz="2200" dirty="0">
                <a:solidFill>
                  <a:srgbClr val="0000FF"/>
                </a:solidFill>
              </a:rPr>
              <a:t>(to do this draw upon the available module resources, which cover some models).  This should provide you with an opportunity to write about at least two models of innovation (drawing upon relevant theorists).  If you only look at two that’s fine, just do them well, which might be easier than looking at three for example.  There is a PowerPoint presentation on Models of Innovation.  </a:t>
            </a:r>
          </a:p>
          <a:p>
            <a:r>
              <a:rPr lang="en-GB" sz="2200" dirty="0">
                <a:solidFill>
                  <a:srgbClr val="002060"/>
                </a:solidFill>
              </a:rPr>
              <a:t>The second part requires you to </a:t>
            </a:r>
            <a:r>
              <a:rPr lang="en-GB" sz="2200" i="1" u="sng" dirty="0">
                <a:solidFill>
                  <a:srgbClr val="002060"/>
                </a:solidFill>
              </a:rPr>
              <a:t>critically examine </a:t>
            </a:r>
            <a:r>
              <a:rPr lang="en-GB" sz="2200" dirty="0">
                <a:solidFill>
                  <a:srgbClr val="002060"/>
                </a:solidFill>
              </a:rPr>
              <a:t>(provide an analysis) the ability of your organisation to innovate.  This should provide you with an opportunity to write about the ability of your organisation to successfully innovate </a:t>
            </a:r>
            <a:r>
              <a:rPr lang="en-GB" sz="2200" i="1" u="sng" dirty="0">
                <a:solidFill>
                  <a:srgbClr val="002060"/>
                </a:solidFill>
              </a:rPr>
              <a:t>with examples from your workplace </a:t>
            </a:r>
            <a:r>
              <a:rPr lang="en-GB" sz="2200" dirty="0">
                <a:solidFill>
                  <a:srgbClr val="002060"/>
                </a:solidFill>
              </a:rPr>
              <a:t>.  What factors contribute to this do you think?  The ability to innovate may be linked to culture and creativity.</a:t>
            </a:r>
          </a:p>
          <a:p>
            <a:endParaRPr lang="en-GB" sz="2200" dirty="0"/>
          </a:p>
        </p:txBody>
      </p:sp>
    </p:spTree>
    <p:extLst>
      <p:ext uri="{BB962C8B-B14F-4D97-AF65-F5344CB8AC3E}">
        <p14:creationId xmlns:p14="http://schemas.microsoft.com/office/powerpoint/2010/main" val="320438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6FF32-1386-46E0-A0CD-57F809AF6935}"/>
              </a:ext>
            </a:extLst>
          </p:cNvPr>
          <p:cNvSpPr>
            <a:spLocks noGrp="1"/>
          </p:cNvSpPr>
          <p:nvPr>
            <p:ph type="title"/>
          </p:nvPr>
        </p:nvSpPr>
        <p:spPr>
          <a:xfrm>
            <a:off x="742950" y="19050"/>
            <a:ext cx="7886700" cy="720725"/>
          </a:xfrm>
        </p:spPr>
        <p:txBody>
          <a:bodyPr/>
          <a:lstStyle/>
          <a:p>
            <a:r>
              <a:rPr lang="en-GB" dirty="0"/>
              <a:t>What you need to do for </a:t>
            </a:r>
            <a:r>
              <a:rPr lang="en-GB" i="1" dirty="0"/>
              <a:t>Task 2</a:t>
            </a:r>
          </a:p>
        </p:txBody>
      </p:sp>
      <p:sp>
        <p:nvSpPr>
          <p:cNvPr id="3" name="Content Placeholder 2">
            <a:extLst>
              <a:ext uri="{FF2B5EF4-FFF2-40B4-BE49-F238E27FC236}">
                <a16:creationId xmlns:a16="http://schemas.microsoft.com/office/drawing/2014/main" id="{772BD788-754B-4637-A263-D35BCF2092C7}"/>
              </a:ext>
            </a:extLst>
          </p:cNvPr>
          <p:cNvSpPr>
            <a:spLocks noGrp="1"/>
          </p:cNvSpPr>
          <p:nvPr>
            <p:ph idx="1"/>
          </p:nvPr>
        </p:nvSpPr>
        <p:spPr>
          <a:xfrm>
            <a:off x="142875" y="739775"/>
            <a:ext cx="8858250" cy="4518819"/>
          </a:xfrm>
        </p:spPr>
        <p:txBody>
          <a:bodyPr/>
          <a:lstStyle/>
          <a:p>
            <a:r>
              <a:rPr lang="en-GB" sz="2200" dirty="0">
                <a:solidFill>
                  <a:srgbClr val="0000FF"/>
                </a:solidFill>
              </a:rPr>
              <a:t>Treat this question also as having </a:t>
            </a:r>
            <a:r>
              <a:rPr lang="en-GB" sz="2200" i="1" dirty="0">
                <a:solidFill>
                  <a:srgbClr val="0000FF"/>
                </a:solidFill>
              </a:rPr>
              <a:t>two parts</a:t>
            </a:r>
            <a:r>
              <a:rPr lang="en-GB" sz="2200" dirty="0">
                <a:solidFill>
                  <a:srgbClr val="0000FF"/>
                </a:solidFill>
              </a:rPr>
              <a:t>.  The first part requires you to evaluate your organisation’s ability to harness creativity.  This should provide you with an opportunity to write about the concept of creativity (drawing upon relevant theorists) and how effectively (or not) your organisation successfully harnesses (channels) creativity in the workplace.  What factors contribute to creativity in an organisation, and whether or not your organisation successfully harnesses (supports) creativity in your workplace?  There is a link between creativity and culture.  </a:t>
            </a:r>
          </a:p>
          <a:p>
            <a:r>
              <a:rPr lang="en-GB" sz="2200" dirty="0">
                <a:solidFill>
                  <a:srgbClr val="002060"/>
                </a:solidFill>
              </a:rPr>
              <a:t>The second part requires you to evaluate your organisation’s ability to foster a creative culture in the workplace.  This should provide you with an opportunity to write about the concept of culture (drawing upon relevant theorists) and how effectively (or not) </a:t>
            </a:r>
            <a:r>
              <a:rPr lang="en-GB" sz="2200" i="1" dirty="0">
                <a:solidFill>
                  <a:srgbClr val="002060"/>
                </a:solidFill>
              </a:rPr>
              <a:t>your organisation </a:t>
            </a:r>
            <a:r>
              <a:rPr lang="en-GB" sz="2200" dirty="0">
                <a:solidFill>
                  <a:srgbClr val="002060"/>
                </a:solidFill>
              </a:rPr>
              <a:t>fosters (supports) culture in the workplace.  Think about what factors contribute to culture in an organisation and whether or not your organisation fosters (supports) a positive creative culture in your workplace.</a:t>
            </a:r>
          </a:p>
          <a:p>
            <a:endParaRPr lang="en-GB" sz="2200" dirty="0"/>
          </a:p>
        </p:txBody>
      </p:sp>
    </p:spTree>
    <p:extLst>
      <p:ext uri="{BB962C8B-B14F-4D97-AF65-F5344CB8AC3E}">
        <p14:creationId xmlns:p14="http://schemas.microsoft.com/office/powerpoint/2010/main" val="2925986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Oval 20">
            <a:extLst>
              <a:ext uri="{FF2B5EF4-FFF2-40B4-BE49-F238E27FC236}">
                <a16:creationId xmlns:a16="http://schemas.microsoft.com/office/drawing/2014/main" id="{42BF055E-C140-485C-BF2C-A9A63162F0C1}"/>
              </a:ext>
            </a:extLst>
          </p:cNvPr>
          <p:cNvSpPr/>
          <p:nvPr/>
        </p:nvSpPr>
        <p:spPr>
          <a:xfrm>
            <a:off x="4000767" y="2432374"/>
            <a:ext cx="1212695" cy="1107077"/>
          </a:xfrm>
          <a:prstGeom prst="ellipse">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Academic &amp; Employability Skills</a:t>
            </a:r>
          </a:p>
        </p:txBody>
      </p:sp>
      <p:sp>
        <p:nvSpPr>
          <p:cNvPr id="5" name="Oval 4">
            <a:extLst>
              <a:ext uri="{FF2B5EF4-FFF2-40B4-BE49-F238E27FC236}">
                <a16:creationId xmlns:a16="http://schemas.microsoft.com/office/drawing/2014/main" id="{9C5E3FA0-C297-45C6-B975-B44C73CBC1D8}"/>
              </a:ext>
            </a:extLst>
          </p:cNvPr>
          <p:cNvSpPr/>
          <p:nvPr/>
        </p:nvSpPr>
        <p:spPr>
          <a:xfrm>
            <a:off x="4506126" y="1785493"/>
            <a:ext cx="1212695" cy="1107077"/>
          </a:xfrm>
          <a:prstGeom prst="ellipse">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Digital Skills &amp; Research Methods</a:t>
            </a:r>
          </a:p>
        </p:txBody>
      </p:sp>
      <p:sp>
        <p:nvSpPr>
          <p:cNvPr id="8" name="Oval 7">
            <a:extLst>
              <a:ext uri="{FF2B5EF4-FFF2-40B4-BE49-F238E27FC236}">
                <a16:creationId xmlns:a16="http://schemas.microsoft.com/office/drawing/2014/main" id="{5980006A-BFFC-4DEB-A35B-7BEE5BCF8C5F}"/>
              </a:ext>
            </a:extLst>
          </p:cNvPr>
          <p:cNvSpPr/>
          <p:nvPr/>
        </p:nvSpPr>
        <p:spPr>
          <a:xfrm>
            <a:off x="5177097" y="2327774"/>
            <a:ext cx="1332919" cy="1134142"/>
          </a:xfrm>
          <a:prstGeom prst="ellipse">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Teamworking </a:t>
            </a:r>
          </a:p>
          <a:p>
            <a:pPr algn="ctr"/>
            <a:r>
              <a:rPr lang="en-GB" sz="900" dirty="0"/>
              <a:t>&amp; Communication</a:t>
            </a:r>
          </a:p>
        </p:txBody>
      </p:sp>
      <p:sp>
        <p:nvSpPr>
          <p:cNvPr id="9" name="Oval 8">
            <a:extLst>
              <a:ext uri="{FF2B5EF4-FFF2-40B4-BE49-F238E27FC236}">
                <a16:creationId xmlns:a16="http://schemas.microsoft.com/office/drawing/2014/main" id="{A8982CDD-BB63-49D9-BA97-502FB8BC5A2F}"/>
              </a:ext>
            </a:extLst>
          </p:cNvPr>
          <p:cNvSpPr/>
          <p:nvPr/>
        </p:nvSpPr>
        <p:spPr>
          <a:xfrm>
            <a:off x="4646507" y="3063970"/>
            <a:ext cx="1212695" cy="1107077"/>
          </a:xfrm>
          <a:prstGeom prst="ellipse">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Problem Solving</a:t>
            </a:r>
          </a:p>
        </p:txBody>
      </p:sp>
      <p:sp>
        <p:nvSpPr>
          <p:cNvPr id="4" name="Oval 3">
            <a:extLst>
              <a:ext uri="{FF2B5EF4-FFF2-40B4-BE49-F238E27FC236}">
                <a16:creationId xmlns:a16="http://schemas.microsoft.com/office/drawing/2014/main" id="{0A42F6B6-5AEE-4EC4-B0E0-D89924D1D0D8}"/>
              </a:ext>
            </a:extLst>
          </p:cNvPr>
          <p:cNvSpPr/>
          <p:nvPr/>
        </p:nvSpPr>
        <p:spPr>
          <a:xfrm>
            <a:off x="3790492" y="3243304"/>
            <a:ext cx="1212695" cy="1107077"/>
          </a:xfrm>
          <a:prstGeom prst="ellipse">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Professional Career Development</a:t>
            </a:r>
          </a:p>
        </p:txBody>
      </p:sp>
      <p:sp>
        <p:nvSpPr>
          <p:cNvPr id="10" name="Oval 9">
            <a:extLst>
              <a:ext uri="{FF2B5EF4-FFF2-40B4-BE49-F238E27FC236}">
                <a16:creationId xmlns:a16="http://schemas.microsoft.com/office/drawing/2014/main" id="{994A0153-0ADF-438A-B5F9-FDCF4C3D3686}"/>
              </a:ext>
            </a:extLst>
          </p:cNvPr>
          <p:cNvSpPr/>
          <p:nvPr/>
        </p:nvSpPr>
        <p:spPr>
          <a:xfrm>
            <a:off x="3109428" y="2623321"/>
            <a:ext cx="1212695" cy="1107077"/>
          </a:xfrm>
          <a:prstGeom prst="ellipse">
            <a:avLst/>
          </a:prstGeom>
          <a:solidFill>
            <a:srgbClr val="0000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Managing Enterprises in the 21</a:t>
            </a:r>
            <a:r>
              <a:rPr lang="en-GB" sz="900" baseline="30000" dirty="0"/>
              <a:t>st</a:t>
            </a:r>
            <a:r>
              <a:rPr lang="en-GB" sz="900" dirty="0"/>
              <a:t> Century</a:t>
            </a:r>
          </a:p>
        </p:txBody>
      </p:sp>
      <p:sp>
        <p:nvSpPr>
          <p:cNvPr id="6" name="Oval 5">
            <a:extLst>
              <a:ext uri="{FF2B5EF4-FFF2-40B4-BE49-F238E27FC236}">
                <a16:creationId xmlns:a16="http://schemas.microsoft.com/office/drawing/2014/main" id="{57EBC140-11C1-4A78-9E64-583230A5340A}"/>
              </a:ext>
            </a:extLst>
          </p:cNvPr>
          <p:cNvSpPr/>
          <p:nvPr/>
        </p:nvSpPr>
        <p:spPr>
          <a:xfrm>
            <a:off x="3381085" y="1723242"/>
            <a:ext cx="1212695" cy="1107077"/>
          </a:xfrm>
          <a:prstGeom prst="ellipse">
            <a:avLst/>
          </a:prstGeom>
          <a:solidFill>
            <a:srgbClr val="00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Critical Thinking</a:t>
            </a:r>
          </a:p>
        </p:txBody>
      </p:sp>
      <p:sp>
        <p:nvSpPr>
          <p:cNvPr id="11" name="Oval 10">
            <a:extLst>
              <a:ext uri="{FF2B5EF4-FFF2-40B4-BE49-F238E27FC236}">
                <a16:creationId xmlns:a16="http://schemas.microsoft.com/office/drawing/2014/main" id="{78C0AF68-DB05-48B7-B5BC-A25AEDD8AD61}"/>
              </a:ext>
            </a:extLst>
          </p:cNvPr>
          <p:cNvSpPr/>
          <p:nvPr/>
        </p:nvSpPr>
        <p:spPr>
          <a:xfrm>
            <a:off x="3893111" y="1103258"/>
            <a:ext cx="1212695" cy="1107077"/>
          </a:xfrm>
          <a:prstGeom prst="ellipse">
            <a:avLst/>
          </a:prstGeom>
          <a:solidFill>
            <a:srgbClr val="00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Knowledge Management</a:t>
            </a:r>
          </a:p>
        </p:txBody>
      </p:sp>
      <p:sp>
        <p:nvSpPr>
          <p:cNvPr id="12" name="Oval 11">
            <a:extLst>
              <a:ext uri="{FF2B5EF4-FFF2-40B4-BE49-F238E27FC236}">
                <a16:creationId xmlns:a16="http://schemas.microsoft.com/office/drawing/2014/main" id="{52DC6195-F1CC-4142-AA3E-B0E5CC205F70}"/>
              </a:ext>
            </a:extLst>
          </p:cNvPr>
          <p:cNvSpPr/>
          <p:nvPr/>
        </p:nvSpPr>
        <p:spPr>
          <a:xfrm>
            <a:off x="4803190" y="912313"/>
            <a:ext cx="1212695" cy="1107077"/>
          </a:xfrm>
          <a:prstGeom prst="ellipse">
            <a:avLst/>
          </a:prstGeom>
          <a:solidFill>
            <a:srgbClr val="00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Engaging in the Customer Experience</a:t>
            </a:r>
          </a:p>
        </p:txBody>
      </p:sp>
      <p:sp>
        <p:nvSpPr>
          <p:cNvPr id="14" name="Oval 13">
            <a:extLst>
              <a:ext uri="{FF2B5EF4-FFF2-40B4-BE49-F238E27FC236}">
                <a16:creationId xmlns:a16="http://schemas.microsoft.com/office/drawing/2014/main" id="{640EAE00-7788-4CCE-A63E-7046B81B8396}"/>
              </a:ext>
            </a:extLst>
          </p:cNvPr>
          <p:cNvSpPr/>
          <p:nvPr/>
        </p:nvSpPr>
        <p:spPr>
          <a:xfrm>
            <a:off x="5631167" y="1465851"/>
            <a:ext cx="1212695" cy="1107077"/>
          </a:xfrm>
          <a:prstGeom prst="ellipse">
            <a:avLst/>
          </a:prstGeom>
          <a:solidFill>
            <a:srgbClr val="00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Project Management</a:t>
            </a:r>
          </a:p>
        </p:txBody>
      </p:sp>
      <p:sp>
        <p:nvSpPr>
          <p:cNvPr id="13" name="Oval 12">
            <a:extLst>
              <a:ext uri="{FF2B5EF4-FFF2-40B4-BE49-F238E27FC236}">
                <a16:creationId xmlns:a16="http://schemas.microsoft.com/office/drawing/2014/main" id="{FB68E39B-3D4C-4A14-AC8F-903A14AC3F5E}"/>
              </a:ext>
            </a:extLst>
          </p:cNvPr>
          <p:cNvSpPr/>
          <p:nvPr/>
        </p:nvSpPr>
        <p:spPr>
          <a:xfrm>
            <a:off x="6234492" y="2373138"/>
            <a:ext cx="1212695" cy="1107077"/>
          </a:xfrm>
          <a:prstGeom prst="ellipse">
            <a:avLst/>
          </a:prstGeom>
          <a:solidFill>
            <a:srgbClr val="00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Workplace Relationships</a:t>
            </a:r>
          </a:p>
        </p:txBody>
      </p:sp>
      <p:sp>
        <p:nvSpPr>
          <p:cNvPr id="15" name="Oval 14">
            <a:extLst>
              <a:ext uri="{FF2B5EF4-FFF2-40B4-BE49-F238E27FC236}">
                <a16:creationId xmlns:a16="http://schemas.microsoft.com/office/drawing/2014/main" id="{49C26520-9F4E-44B1-8492-E98734E04AF5}"/>
              </a:ext>
            </a:extLst>
          </p:cNvPr>
          <p:cNvSpPr/>
          <p:nvPr/>
        </p:nvSpPr>
        <p:spPr>
          <a:xfrm>
            <a:off x="5697925" y="3297621"/>
            <a:ext cx="1212695" cy="1107077"/>
          </a:xfrm>
          <a:prstGeom prst="ellipse">
            <a:avLst/>
          </a:prstGeom>
          <a:solidFill>
            <a:srgbClr val="00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Workplace Culture &amp; its Impact</a:t>
            </a:r>
          </a:p>
        </p:txBody>
      </p:sp>
      <p:sp>
        <p:nvSpPr>
          <p:cNvPr id="7" name="Oval 6">
            <a:extLst>
              <a:ext uri="{FF2B5EF4-FFF2-40B4-BE49-F238E27FC236}">
                <a16:creationId xmlns:a16="http://schemas.microsoft.com/office/drawing/2014/main" id="{522F433D-E9A8-4570-99F0-3D1A55B6DBE6}"/>
              </a:ext>
            </a:extLst>
          </p:cNvPr>
          <p:cNvSpPr/>
          <p:nvPr/>
        </p:nvSpPr>
        <p:spPr>
          <a:xfrm>
            <a:off x="4744209" y="3851159"/>
            <a:ext cx="1212695" cy="1107077"/>
          </a:xfrm>
          <a:prstGeom prst="ellipse">
            <a:avLst/>
          </a:prstGeom>
          <a:solidFill>
            <a:srgbClr val="00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Emotional Intelligence</a:t>
            </a:r>
          </a:p>
        </p:txBody>
      </p:sp>
      <p:sp>
        <p:nvSpPr>
          <p:cNvPr id="16" name="Oval 15">
            <a:extLst>
              <a:ext uri="{FF2B5EF4-FFF2-40B4-BE49-F238E27FC236}">
                <a16:creationId xmlns:a16="http://schemas.microsoft.com/office/drawing/2014/main" id="{B7B7B38A-7B3E-497E-AFE7-FFF9DB463C07}"/>
              </a:ext>
            </a:extLst>
          </p:cNvPr>
          <p:cNvSpPr/>
          <p:nvPr/>
        </p:nvSpPr>
        <p:spPr>
          <a:xfrm>
            <a:off x="3709854" y="4108550"/>
            <a:ext cx="1212695" cy="1107077"/>
          </a:xfrm>
          <a:prstGeom prst="ellipse">
            <a:avLst/>
          </a:prstGeom>
          <a:solidFill>
            <a:srgbClr val="00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lumMod val="95000"/>
                    <a:lumOff val="5000"/>
                  </a:schemeClr>
                </a:solidFill>
              </a:rPr>
              <a:t>Coaching &amp; Mentoring</a:t>
            </a:r>
          </a:p>
        </p:txBody>
      </p:sp>
      <p:sp>
        <p:nvSpPr>
          <p:cNvPr id="17" name="Oval 16">
            <a:extLst>
              <a:ext uri="{FF2B5EF4-FFF2-40B4-BE49-F238E27FC236}">
                <a16:creationId xmlns:a16="http://schemas.microsoft.com/office/drawing/2014/main" id="{7958CCB0-F06D-47AF-8C14-EB2665575986}"/>
              </a:ext>
            </a:extLst>
          </p:cNvPr>
          <p:cNvSpPr/>
          <p:nvPr/>
        </p:nvSpPr>
        <p:spPr>
          <a:xfrm>
            <a:off x="2787145" y="3559165"/>
            <a:ext cx="1212695" cy="1107077"/>
          </a:xfrm>
          <a:prstGeom prst="ellipse">
            <a:avLst/>
          </a:prstGeom>
          <a:solidFill>
            <a:srgbClr val="00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lumMod val="95000"/>
                    <a:lumOff val="5000"/>
                  </a:schemeClr>
                </a:solidFill>
              </a:rPr>
              <a:t>Emergent Leadership Skills</a:t>
            </a:r>
          </a:p>
        </p:txBody>
      </p:sp>
      <p:sp>
        <p:nvSpPr>
          <p:cNvPr id="19" name="Oval 18">
            <a:extLst>
              <a:ext uri="{FF2B5EF4-FFF2-40B4-BE49-F238E27FC236}">
                <a16:creationId xmlns:a16="http://schemas.microsoft.com/office/drawing/2014/main" id="{7B4D16D5-B2F3-45EB-B923-3379722FF98C}"/>
              </a:ext>
            </a:extLst>
          </p:cNvPr>
          <p:cNvSpPr/>
          <p:nvPr/>
        </p:nvSpPr>
        <p:spPr>
          <a:xfrm>
            <a:off x="2159507" y="2802307"/>
            <a:ext cx="1212695" cy="1107077"/>
          </a:xfrm>
          <a:prstGeom prst="ellipse">
            <a:avLst/>
          </a:prstGeom>
          <a:solidFill>
            <a:srgbClr val="00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lumMod val="95000"/>
                    <a:lumOff val="5000"/>
                  </a:schemeClr>
                </a:solidFill>
              </a:rPr>
              <a:t>Innovation &amp; Creativity</a:t>
            </a:r>
          </a:p>
        </p:txBody>
      </p:sp>
      <p:sp>
        <p:nvSpPr>
          <p:cNvPr id="18" name="Oval 17">
            <a:extLst>
              <a:ext uri="{FF2B5EF4-FFF2-40B4-BE49-F238E27FC236}">
                <a16:creationId xmlns:a16="http://schemas.microsoft.com/office/drawing/2014/main" id="{7BA6A8DD-3D92-441C-AC30-764E2BD99ABC}"/>
              </a:ext>
            </a:extLst>
          </p:cNvPr>
          <p:cNvSpPr/>
          <p:nvPr/>
        </p:nvSpPr>
        <p:spPr>
          <a:xfrm>
            <a:off x="2393836" y="1866463"/>
            <a:ext cx="1212695" cy="1107077"/>
          </a:xfrm>
          <a:prstGeom prst="ellipse">
            <a:avLst/>
          </a:prstGeom>
          <a:solidFill>
            <a:srgbClr val="00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lumMod val="95000"/>
                    <a:lumOff val="5000"/>
                  </a:schemeClr>
                </a:solidFill>
              </a:rPr>
              <a:t>Leading &amp; Implementing Change</a:t>
            </a:r>
          </a:p>
        </p:txBody>
      </p:sp>
      <p:sp>
        <p:nvSpPr>
          <p:cNvPr id="20" name="Oval 19">
            <a:extLst>
              <a:ext uri="{FF2B5EF4-FFF2-40B4-BE49-F238E27FC236}">
                <a16:creationId xmlns:a16="http://schemas.microsoft.com/office/drawing/2014/main" id="{8D572D48-1E01-4E29-A453-919914434865}"/>
              </a:ext>
            </a:extLst>
          </p:cNvPr>
          <p:cNvSpPr/>
          <p:nvPr/>
        </p:nvSpPr>
        <p:spPr>
          <a:xfrm>
            <a:off x="2838391" y="966325"/>
            <a:ext cx="1212695" cy="1107077"/>
          </a:xfrm>
          <a:prstGeom prst="ellipse">
            <a:avLst/>
          </a:prstGeom>
          <a:solidFill>
            <a:srgbClr val="00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lumMod val="95000"/>
                    <a:lumOff val="5000"/>
                  </a:schemeClr>
                </a:solidFill>
              </a:rPr>
              <a:t>Strategic Management</a:t>
            </a:r>
          </a:p>
        </p:txBody>
      </p:sp>
      <p:sp>
        <p:nvSpPr>
          <p:cNvPr id="2" name="Rectangle 1">
            <a:extLst>
              <a:ext uri="{FF2B5EF4-FFF2-40B4-BE49-F238E27FC236}">
                <a16:creationId xmlns:a16="http://schemas.microsoft.com/office/drawing/2014/main" id="{8B568D56-AE29-4CD6-9438-63D4A2ED1C4A}"/>
              </a:ext>
            </a:extLst>
          </p:cNvPr>
          <p:cNvSpPr/>
          <p:nvPr/>
        </p:nvSpPr>
        <p:spPr>
          <a:xfrm>
            <a:off x="924750" y="129744"/>
            <a:ext cx="7443513" cy="707886"/>
          </a:xfrm>
          <a:prstGeom prst="rect">
            <a:avLst/>
          </a:prstGeom>
        </p:spPr>
        <p:txBody>
          <a:bodyPr wrap="none">
            <a:spAutoFit/>
          </a:bodyPr>
          <a:lstStyle/>
          <a:p>
            <a:r>
              <a:rPr lang="en-GB" sz="4000" dirty="0"/>
              <a:t>What you should realise by now…..</a:t>
            </a:r>
          </a:p>
        </p:txBody>
      </p:sp>
    </p:spTree>
    <p:extLst>
      <p:ext uri="{BB962C8B-B14F-4D97-AF65-F5344CB8AC3E}">
        <p14:creationId xmlns:p14="http://schemas.microsoft.com/office/powerpoint/2010/main" val="423609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500"/>
                                        <p:tgtEl>
                                          <p:spTgt spid="4"/>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fade">
                                      <p:cBhvr>
                                        <p:cTn id="34" dur="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fade">
                                      <p:cBhvr>
                                        <p:cTn id="39" dur="1000"/>
                                        <p:tgtEl>
                                          <p:spTgt spid="6"/>
                                        </p:tgtEl>
                                      </p:cBhvr>
                                    </p:animEffect>
                                    <p:anim calcmode="lin" valueType="num">
                                      <p:cBhvr>
                                        <p:cTn id="40" dur="1000" fill="hold"/>
                                        <p:tgtEl>
                                          <p:spTgt spid="6"/>
                                        </p:tgtEl>
                                        <p:attrNameLst>
                                          <p:attrName>ppt_x</p:attrName>
                                        </p:attrNameLst>
                                      </p:cBhvr>
                                      <p:tavLst>
                                        <p:tav tm="0">
                                          <p:val>
                                            <p:strVal val="#ppt_x"/>
                                          </p:val>
                                        </p:tav>
                                        <p:tav tm="100000">
                                          <p:val>
                                            <p:strVal val="#ppt_x"/>
                                          </p:val>
                                        </p:tav>
                                      </p:tavLst>
                                    </p:anim>
                                    <p:anim calcmode="lin" valueType="num">
                                      <p:cBhvr>
                                        <p:cTn id="4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500"/>
                                        <p:tgtEl>
                                          <p:spTgt spid="11"/>
                                        </p:tgtEl>
                                      </p:cBhvr>
                                    </p:animEffec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anim calcmode="lin" valueType="num">
                                      <p:cBhvr additive="base">
                                        <p:cTn id="51" dur="500" fill="hold"/>
                                        <p:tgtEl>
                                          <p:spTgt spid="12"/>
                                        </p:tgtEl>
                                        <p:attrNameLst>
                                          <p:attrName>ppt_x</p:attrName>
                                        </p:attrNameLst>
                                      </p:cBhvr>
                                      <p:tavLst>
                                        <p:tav tm="0">
                                          <p:val>
                                            <p:strVal val="#ppt_x"/>
                                          </p:val>
                                        </p:tav>
                                        <p:tav tm="100000">
                                          <p:val>
                                            <p:strVal val="#ppt_x"/>
                                          </p:val>
                                        </p:tav>
                                      </p:tavLst>
                                    </p:anim>
                                    <p:anim calcmode="lin" valueType="num">
                                      <p:cBhvr additive="base">
                                        <p:cTn id="5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3"/>
                                        </p:tgtEl>
                                        <p:attrNameLst>
                                          <p:attrName>style.visibility</p:attrName>
                                        </p:attrNameLst>
                                      </p:cBhvr>
                                      <p:to>
                                        <p:strVal val="visible"/>
                                      </p:to>
                                    </p:set>
                                    <p:animEffect transition="in" filter="fade">
                                      <p:cBhvr>
                                        <p:cTn id="62" dur="500"/>
                                        <p:tgtEl>
                                          <p:spTgt spid="13"/>
                                        </p:tgtEl>
                                      </p:cBhvr>
                                    </p:animEffect>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grpId="0" nodeType="clickEffect">
                                  <p:stCondLst>
                                    <p:cond delay="0"/>
                                  </p:stCondLst>
                                  <p:childTnLst>
                                    <p:set>
                                      <p:cBhvr>
                                        <p:cTn id="66" dur="1" fill="hold">
                                          <p:stCondLst>
                                            <p:cond delay="0"/>
                                          </p:stCondLst>
                                        </p:cTn>
                                        <p:tgtEl>
                                          <p:spTgt spid="15"/>
                                        </p:tgtEl>
                                        <p:attrNameLst>
                                          <p:attrName>style.visibility</p:attrName>
                                        </p:attrNameLst>
                                      </p:cBhvr>
                                      <p:to>
                                        <p:strVal val="visible"/>
                                      </p:to>
                                    </p:set>
                                    <p:animEffect transition="in" filter="fade">
                                      <p:cBhvr>
                                        <p:cTn id="67" dur="1000"/>
                                        <p:tgtEl>
                                          <p:spTgt spid="15"/>
                                        </p:tgtEl>
                                      </p:cBhvr>
                                    </p:animEffect>
                                    <p:anim calcmode="lin" valueType="num">
                                      <p:cBhvr>
                                        <p:cTn id="68" dur="1000" fill="hold"/>
                                        <p:tgtEl>
                                          <p:spTgt spid="15"/>
                                        </p:tgtEl>
                                        <p:attrNameLst>
                                          <p:attrName>ppt_x</p:attrName>
                                        </p:attrNameLst>
                                      </p:cBhvr>
                                      <p:tavLst>
                                        <p:tav tm="0">
                                          <p:val>
                                            <p:strVal val="#ppt_x"/>
                                          </p:val>
                                        </p:tav>
                                        <p:tav tm="100000">
                                          <p:val>
                                            <p:strVal val="#ppt_x"/>
                                          </p:val>
                                        </p:tav>
                                      </p:tavLst>
                                    </p:anim>
                                    <p:anim calcmode="lin" valueType="num">
                                      <p:cBhvr>
                                        <p:cTn id="6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7"/>
                                        </p:tgtEl>
                                        <p:attrNameLst>
                                          <p:attrName>style.visibility</p:attrName>
                                        </p:attrNameLst>
                                      </p:cBhvr>
                                      <p:to>
                                        <p:strVal val="visible"/>
                                      </p:to>
                                    </p:set>
                                    <p:animEffect transition="in" filter="fade">
                                      <p:cBhvr>
                                        <p:cTn id="74" dur="500"/>
                                        <p:tgtEl>
                                          <p:spTgt spid="7"/>
                                        </p:tgtEl>
                                      </p:cBhvr>
                                    </p:animEffect>
                                  </p:childTnLst>
                                </p:cTn>
                              </p:par>
                            </p:childTnLst>
                          </p:cTn>
                        </p:par>
                      </p:childTnLst>
                    </p:cTn>
                  </p:par>
                  <p:par>
                    <p:cTn id="75" fill="hold">
                      <p:stCondLst>
                        <p:cond delay="indefinite"/>
                      </p:stCondLst>
                      <p:childTnLst>
                        <p:par>
                          <p:cTn id="76" fill="hold">
                            <p:stCondLst>
                              <p:cond delay="0"/>
                            </p:stCondLst>
                            <p:childTnLst>
                              <p:par>
                                <p:cTn id="77" presetID="42" presetClass="entr" presetSubtype="0" fill="hold" grpId="0" nodeType="clickEffect">
                                  <p:stCondLst>
                                    <p:cond delay="0"/>
                                  </p:stCondLst>
                                  <p:childTnLst>
                                    <p:set>
                                      <p:cBhvr>
                                        <p:cTn id="78" dur="1" fill="hold">
                                          <p:stCondLst>
                                            <p:cond delay="0"/>
                                          </p:stCondLst>
                                        </p:cTn>
                                        <p:tgtEl>
                                          <p:spTgt spid="16"/>
                                        </p:tgtEl>
                                        <p:attrNameLst>
                                          <p:attrName>style.visibility</p:attrName>
                                        </p:attrNameLst>
                                      </p:cBhvr>
                                      <p:to>
                                        <p:strVal val="visible"/>
                                      </p:to>
                                    </p:set>
                                    <p:animEffect transition="in" filter="fade">
                                      <p:cBhvr>
                                        <p:cTn id="79" dur="1000"/>
                                        <p:tgtEl>
                                          <p:spTgt spid="16"/>
                                        </p:tgtEl>
                                      </p:cBhvr>
                                    </p:animEffect>
                                    <p:anim calcmode="lin" valueType="num">
                                      <p:cBhvr>
                                        <p:cTn id="80" dur="1000" fill="hold"/>
                                        <p:tgtEl>
                                          <p:spTgt spid="16"/>
                                        </p:tgtEl>
                                        <p:attrNameLst>
                                          <p:attrName>ppt_x</p:attrName>
                                        </p:attrNameLst>
                                      </p:cBhvr>
                                      <p:tavLst>
                                        <p:tav tm="0">
                                          <p:val>
                                            <p:strVal val="#ppt_x"/>
                                          </p:val>
                                        </p:tav>
                                        <p:tav tm="100000">
                                          <p:val>
                                            <p:strVal val="#ppt_x"/>
                                          </p:val>
                                        </p:tav>
                                      </p:tavLst>
                                    </p:anim>
                                    <p:anim calcmode="lin" valueType="num">
                                      <p:cBhvr>
                                        <p:cTn id="81"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2" presetClass="entr" presetSubtype="4" fill="hold" grpId="0" nodeType="clickEffect">
                                  <p:stCondLst>
                                    <p:cond delay="0"/>
                                  </p:stCondLst>
                                  <p:childTnLst>
                                    <p:set>
                                      <p:cBhvr>
                                        <p:cTn id="85" dur="1" fill="hold">
                                          <p:stCondLst>
                                            <p:cond delay="0"/>
                                          </p:stCondLst>
                                        </p:cTn>
                                        <p:tgtEl>
                                          <p:spTgt spid="17"/>
                                        </p:tgtEl>
                                        <p:attrNameLst>
                                          <p:attrName>style.visibility</p:attrName>
                                        </p:attrNameLst>
                                      </p:cBhvr>
                                      <p:to>
                                        <p:strVal val="visible"/>
                                      </p:to>
                                    </p:set>
                                    <p:anim calcmode="lin" valueType="num">
                                      <p:cBhvr additive="base">
                                        <p:cTn id="86" dur="500" fill="hold"/>
                                        <p:tgtEl>
                                          <p:spTgt spid="17"/>
                                        </p:tgtEl>
                                        <p:attrNameLst>
                                          <p:attrName>ppt_x</p:attrName>
                                        </p:attrNameLst>
                                      </p:cBhvr>
                                      <p:tavLst>
                                        <p:tav tm="0">
                                          <p:val>
                                            <p:strVal val="#ppt_x"/>
                                          </p:val>
                                        </p:tav>
                                        <p:tav tm="100000">
                                          <p:val>
                                            <p:strVal val="#ppt_x"/>
                                          </p:val>
                                        </p:tav>
                                      </p:tavLst>
                                    </p:anim>
                                    <p:anim calcmode="lin" valueType="num">
                                      <p:cBhvr additive="base">
                                        <p:cTn id="87"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19"/>
                                        </p:tgtEl>
                                        <p:attrNameLst>
                                          <p:attrName>style.visibility</p:attrName>
                                        </p:attrNameLst>
                                      </p:cBhvr>
                                      <p:to>
                                        <p:strVal val="visible"/>
                                      </p:to>
                                    </p:set>
                                    <p:animEffect transition="in" filter="fade">
                                      <p:cBhvr>
                                        <p:cTn id="92" dur="500"/>
                                        <p:tgtEl>
                                          <p:spTgt spid="19"/>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18"/>
                                        </p:tgtEl>
                                        <p:attrNameLst>
                                          <p:attrName>style.visibility</p:attrName>
                                        </p:attrNameLst>
                                      </p:cBhvr>
                                      <p:to>
                                        <p:strVal val="visible"/>
                                      </p:to>
                                    </p:set>
                                    <p:animEffect transition="in" filter="fade">
                                      <p:cBhvr>
                                        <p:cTn id="97" dur="500"/>
                                        <p:tgtEl>
                                          <p:spTgt spid="18"/>
                                        </p:tgtEl>
                                      </p:cBhvr>
                                    </p:animEffect>
                                  </p:childTnLst>
                                </p:cTn>
                              </p:par>
                            </p:childTnLst>
                          </p:cTn>
                        </p:par>
                      </p:childTnLst>
                    </p:cTn>
                  </p:par>
                  <p:par>
                    <p:cTn id="98" fill="hold">
                      <p:stCondLst>
                        <p:cond delay="indefinite"/>
                      </p:stCondLst>
                      <p:childTnLst>
                        <p:par>
                          <p:cTn id="99" fill="hold">
                            <p:stCondLst>
                              <p:cond delay="0"/>
                            </p:stCondLst>
                            <p:childTnLst>
                              <p:par>
                                <p:cTn id="100" presetID="2" presetClass="entr" presetSubtype="4" fill="hold" grpId="0" nodeType="clickEffect">
                                  <p:stCondLst>
                                    <p:cond delay="0"/>
                                  </p:stCondLst>
                                  <p:childTnLst>
                                    <p:set>
                                      <p:cBhvr>
                                        <p:cTn id="101" dur="1" fill="hold">
                                          <p:stCondLst>
                                            <p:cond delay="0"/>
                                          </p:stCondLst>
                                        </p:cTn>
                                        <p:tgtEl>
                                          <p:spTgt spid="20"/>
                                        </p:tgtEl>
                                        <p:attrNameLst>
                                          <p:attrName>style.visibility</p:attrName>
                                        </p:attrNameLst>
                                      </p:cBhvr>
                                      <p:to>
                                        <p:strVal val="visible"/>
                                      </p:to>
                                    </p:set>
                                    <p:anim calcmode="lin" valueType="num">
                                      <p:cBhvr additive="base">
                                        <p:cTn id="102" dur="500" fill="hold"/>
                                        <p:tgtEl>
                                          <p:spTgt spid="20"/>
                                        </p:tgtEl>
                                        <p:attrNameLst>
                                          <p:attrName>ppt_x</p:attrName>
                                        </p:attrNameLst>
                                      </p:cBhvr>
                                      <p:tavLst>
                                        <p:tav tm="0">
                                          <p:val>
                                            <p:strVal val="#ppt_x"/>
                                          </p:val>
                                        </p:tav>
                                        <p:tav tm="100000">
                                          <p:val>
                                            <p:strVal val="#ppt_x"/>
                                          </p:val>
                                        </p:tav>
                                      </p:tavLst>
                                    </p:anim>
                                    <p:anim calcmode="lin" valueType="num">
                                      <p:cBhvr additive="base">
                                        <p:cTn id="103"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5" grpId="0" animBg="1"/>
      <p:bldP spid="8" grpId="0" animBg="1"/>
      <p:bldP spid="9" grpId="0" animBg="1"/>
      <p:bldP spid="4" grpId="0" animBg="1"/>
      <p:bldP spid="10" grpId="0" animBg="1"/>
      <p:bldP spid="6" grpId="0" animBg="1"/>
      <p:bldP spid="11" grpId="0" animBg="1"/>
      <p:bldP spid="12" grpId="0" animBg="1"/>
      <p:bldP spid="14" grpId="0" animBg="1"/>
      <p:bldP spid="13" grpId="0" animBg="1"/>
      <p:bldP spid="15" grpId="0" animBg="1"/>
      <p:bldP spid="7" grpId="0" animBg="1"/>
      <p:bldP spid="16" grpId="0" animBg="1"/>
      <p:bldP spid="17" grpId="0" animBg="1"/>
      <p:bldP spid="19" grpId="0" animBg="1"/>
      <p:bldP spid="18" grpId="0" animBg="1"/>
      <p:bldP spid="2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uds in a blue sky&#10;&#10;Description automatically generated">
            <a:extLst>
              <a:ext uri="{FF2B5EF4-FFF2-40B4-BE49-F238E27FC236}">
                <a16:creationId xmlns:a16="http://schemas.microsoft.com/office/drawing/2014/main" id="{3F1CC459-D920-4FC7-9762-F100CB9267C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0"/>
            <a:ext cx="9144001" cy="5709424"/>
          </a:xfrm>
          <a:prstGeom prst="rect">
            <a:avLst/>
          </a:prstGeom>
        </p:spPr>
      </p:pic>
      <p:sp>
        <p:nvSpPr>
          <p:cNvPr id="3" name="Content Placeholder 2">
            <a:extLst>
              <a:ext uri="{FF2B5EF4-FFF2-40B4-BE49-F238E27FC236}">
                <a16:creationId xmlns:a16="http://schemas.microsoft.com/office/drawing/2014/main" id="{BC98EC5E-E60D-40D5-BF1E-0F3122371779}"/>
              </a:ext>
            </a:extLst>
          </p:cNvPr>
          <p:cNvSpPr>
            <a:spLocks noGrp="1"/>
          </p:cNvSpPr>
          <p:nvPr>
            <p:ph idx="1"/>
          </p:nvPr>
        </p:nvSpPr>
        <p:spPr>
          <a:xfrm>
            <a:off x="133815" y="412595"/>
            <a:ext cx="9010185" cy="5104638"/>
          </a:xfrm>
        </p:spPr>
        <p:txBody>
          <a:bodyPr/>
          <a:lstStyle/>
          <a:p>
            <a:pPr marL="0" indent="0" algn="ctr">
              <a:buNone/>
            </a:pPr>
            <a:r>
              <a:rPr lang="en-GB" sz="4800" dirty="0">
                <a:solidFill>
                  <a:srgbClr val="00FF00"/>
                </a:solidFill>
              </a:rPr>
              <a:t>“</a:t>
            </a:r>
            <a:r>
              <a:rPr lang="en-GB" sz="4800" dirty="0">
                <a:solidFill>
                  <a:srgbClr val="FFFFFF"/>
                </a:solidFill>
              </a:rPr>
              <a:t>The future is always visible</a:t>
            </a:r>
            <a:br>
              <a:rPr lang="en-GB" sz="4800" dirty="0">
                <a:solidFill>
                  <a:srgbClr val="FFFFFF"/>
                </a:solidFill>
              </a:rPr>
            </a:br>
            <a:r>
              <a:rPr lang="en-GB" sz="4800" dirty="0">
                <a:solidFill>
                  <a:srgbClr val="FFFFFF"/>
                </a:solidFill>
              </a:rPr>
              <a:t>in the present”</a:t>
            </a:r>
            <a:br>
              <a:rPr lang="en-GB" sz="4800" dirty="0">
                <a:solidFill>
                  <a:srgbClr val="00FF00"/>
                </a:solidFill>
              </a:rPr>
            </a:br>
            <a:r>
              <a:rPr lang="en-GB" sz="2800" dirty="0">
                <a:solidFill>
                  <a:srgbClr val="00FF00"/>
                </a:solidFill>
              </a:rPr>
              <a:t>(Peter Drucker)</a:t>
            </a:r>
          </a:p>
          <a:p>
            <a:pPr marL="0" indent="0">
              <a:buNone/>
            </a:pPr>
            <a:endParaRPr lang="en-GB" dirty="0"/>
          </a:p>
          <a:p>
            <a:pPr marL="0" indent="0">
              <a:buNone/>
            </a:pPr>
            <a:endParaRPr lang="en-GB" dirty="0"/>
          </a:p>
          <a:p>
            <a:pPr marL="0" indent="0">
              <a:buNone/>
            </a:pPr>
            <a:r>
              <a:rPr lang="en-GB" sz="3600" dirty="0"/>
              <a:t>What do you think of the above statement?</a:t>
            </a:r>
          </a:p>
          <a:p>
            <a:endParaRPr lang="en-GB" dirty="0"/>
          </a:p>
        </p:txBody>
      </p:sp>
    </p:spTree>
    <p:extLst>
      <p:ext uri="{BB962C8B-B14F-4D97-AF65-F5344CB8AC3E}">
        <p14:creationId xmlns:p14="http://schemas.microsoft.com/office/powerpoint/2010/main" val="4160415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E72B4-6C59-4DB6-A04E-BEE29804194D}"/>
              </a:ext>
            </a:extLst>
          </p:cNvPr>
          <p:cNvSpPr>
            <a:spLocks noGrp="1"/>
          </p:cNvSpPr>
          <p:nvPr>
            <p:ph type="title"/>
          </p:nvPr>
        </p:nvSpPr>
        <p:spPr>
          <a:xfrm>
            <a:off x="0" y="123669"/>
            <a:ext cx="9144000" cy="1143000"/>
          </a:xfrm>
        </p:spPr>
        <p:txBody>
          <a:bodyPr>
            <a:noAutofit/>
          </a:bodyPr>
          <a:lstStyle/>
          <a:p>
            <a:r>
              <a:rPr lang="en-GB" sz="3600" dirty="0"/>
              <a:t>The future is always visible in the present</a:t>
            </a:r>
          </a:p>
        </p:txBody>
      </p:sp>
      <p:sp>
        <p:nvSpPr>
          <p:cNvPr id="4" name="Content Placeholder 2">
            <a:extLst>
              <a:ext uri="{FF2B5EF4-FFF2-40B4-BE49-F238E27FC236}">
                <a16:creationId xmlns:a16="http://schemas.microsoft.com/office/drawing/2014/main" id="{2A1AC933-48E0-488F-A1A4-4FCA94C110E1}"/>
              </a:ext>
            </a:extLst>
          </p:cNvPr>
          <p:cNvSpPr>
            <a:spLocks noGrp="1"/>
          </p:cNvSpPr>
          <p:nvPr>
            <p:ph idx="1"/>
          </p:nvPr>
        </p:nvSpPr>
        <p:spPr>
          <a:xfrm>
            <a:off x="241610" y="1470818"/>
            <a:ext cx="5553307" cy="4171699"/>
          </a:xfrm>
        </p:spPr>
        <p:txBody>
          <a:bodyPr>
            <a:normAutofit fontScale="62500" lnSpcReduction="20000"/>
          </a:bodyPr>
          <a:lstStyle/>
          <a:p>
            <a:r>
              <a:rPr lang="en-GB" dirty="0">
                <a:solidFill>
                  <a:srgbClr val="002060"/>
                </a:solidFill>
              </a:rPr>
              <a:t>Drucker believed that the future is always visible in the present if management, as seldom happens, puts aside its predispositions and the old assumptions inherent in its “theory of the business.” (Drucker 1994) </a:t>
            </a:r>
          </a:p>
          <a:p>
            <a:r>
              <a:rPr lang="en-GB" dirty="0">
                <a:solidFill>
                  <a:srgbClr val="0000FF"/>
                </a:solidFill>
              </a:rPr>
              <a:t>He stressed repeatedly that businesses and management remain viable only insofar as they are capable of perceiving, understanding, and responding to a continuously evolving market environment.</a:t>
            </a:r>
          </a:p>
          <a:p>
            <a:r>
              <a:rPr lang="en-GB" dirty="0">
                <a:solidFill>
                  <a:srgbClr val="002060"/>
                </a:solidFill>
              </a:rPr>
              <a:t>Drucker repeatedly came back to the fundamental importance of the people who worked in an organization in determining its future. </a:t>
            </a:r>
          </a:p>
          <a:p>
            <a:endParaRPr lang="en-GB" dirty="0">
              <a:solidFill>
                <a:srgbClr val="D60093"/>
              </a:solidFill>
            </a:endParaRPr>
          </a:p>
          <a:p>
            <a:pPr marL="0" indent="0">
              <a:buNone/>
            </a:pPr>
            <a:r>
              <a:rPr lang="en-GB" dirty="0">
                <a:solidFill>
                  <a:srgbClr val="002060"/>
                </a:solidFill>
              </a:rPr>
              <a:t>J. of the Acad. Mark. Sci. (2009) 37:20–27 DOI 10.1007/s11747-008-0102-4</a:t>
            </a:r>
          </a:p>
        </p:txBody>
      </p:sp>
      <p:pic>
        <p:nvPicPr>
          <p:cNvPr id="5" name="Picture 4" descr="A person wearing a suit and tie&#10;&#10;Description automatically generated">
            <a:extLst>
              <a:ext uri="{FF2B5EF4-FFF2-40B4-BE49-F238E27FC236}">
                <a16:creationId xmlns:a16="http://schemas.microsoft.com/office/drawing/2014/main" id="{983EE61C-7AE0-4BF5-8C9C-B4BD8418BC0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94917" y="1878980"/>
            <a:ext cx="3285893" cy="2464420"/>
          </a:xfrm>
          <a:prstGeom prst="rect">
            <a:avLst/>
          </a:prstGeom>
        </p:spPr>
      </p:pic>
    </p:spTree>
    <p:extLst>
      <p:ext uri="{BB962C8B-B14F-4D97-AF65-F5344CB8AC3E}">
        <p14:creationId xmlns:p14="http://schemas.microsoft.com/office/powerpoint/2010/main" val="372724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9FDB26F-F2EA-44F2-8DD8-6BAC3CBD6DF8}"/>
              </a:ext>
            </a:extLst>
          </p:cNvPr>
          <p:cNvSpPr>
            <a:spLocks noGrp="1"/>
          </p:cNvSpPr>
          <p:nvPr>
            <p:ph type="title"/>
          </p:nvPr>
        </p:nvSpPr>
        <p:spPr/>
        <p:txBody>
          <a:bodyPr/>
          <a:lstStyle/>
          <a:p>
            <a:r>
              <a:rPr lang="en-GB" dirty="0"/>
              <a:t>Creativity?  Innovation?</a:t>
            </a:r>
          </a:p>
        </p:txBody>
      </p:sp>
      <p:sp>
        <p:nvSpPr>
          <p:cNvPr id="13" name="TextBox 12">
            <a:extLst>
              <a:ext uri="{FF2B5EF4-FFF2-40B4-BE49-F238E27FC236}">
                <a16:creationId xmlns:a16="http://schemas.microsoft.com/office/drawing/2014/main" id="{4212D354-49C9-41AD-AECC-A604A7A23F78}"/>
              </a:ext>
            </a:extLst>
          </p:cNvPr>
          <p:cNvSpPr txBox="1"/>
          <p:nvPr/>
        </p:nvSpPr>
        <p:spPr>
          <a:xfrm>
            <a:off x="41435" y="1333149"/>
            <a:ext cx="6118964" cy="3046988"/>
          </a:xfrm>
          <a:prstGeom prst="rect">
            <a:avLst/>
          </a:prstGeom>
          <a:noFill/>
        </p:spPr>
        <p:txBody>
          <a:bodyPr wrap="square" rtlCol="0">
            <a:spAutoFit/>
          </a:bodyPr>
          <a:lstStyle/>
          <a:p>
            <a:r>
              <a:rPr lang="en-GB" sz="3200" dirty="0">
                <a:solidFill>
                  <a:srgbClr val="0000FF"/>
                </a:solidFill>
              </a:rPr>
              <a:t>In your groups, please: -</a:t>
            </a:r>
          </a:p>
          <a:p>
            <a:endParaRPr lang="en-GB" sz="3200" dirty="0"/>
          </a:p>
          <a:p>
            <a:pPr marL="457200" indent="-457200">
              <a:buFont typeface="Arial" panose="020B0604020202020204" pitchFamily="34" charset="0"/>
              <a:buChar char="•"/>
            </a:pPr>
            <a:r>
              <a:rPr lang="en-GB" sz="3200" dirty="0">
                <a:solidFill>
                  <a:srgbClr val="002060"/>
                </a:solidFill>
              </a:rPr>
              <a:t>Explain the difference between Creativity and Innovation</a:t>
            </a:r>
          </a:p>
          <a:p>
            <a:pPr marL="457200" indent="-457200">
              <a:buFont typeface="Arial" panose="020B0604020202020204" pitchFamily="34" charset="0"/>
              <a:buChar char="•"/>
            </a:pPr>
            <a:r>
              <a:rPr lang="en-GB" sz="3200" dirty="0">
                <a:solidFill>
                  <a:srgbClr val="0000FF"/>
                </a:solidFill>
              </a:rPr>
              <a:t>Develop ‘definitions’ for both of these terms</a:t>
            </a:r>
          </a:p>
        </p:txBody>
      </p:sp>
      <p:pic>
        <p:nvPicPr>
          <p:cNvPr id="17" name="Picture 16" descr="A close up of a blackboard&#10;&#10;Description automatically generated">
            <a:extLst>
              <a:ext uri="{FF2B5EF4-FFF2-40B4-BE49-F238E27FC236}">
                <a16:creationId xmlns:a16="http://schemas.microsoft.com/office/drawing/2014/main" id="{8CCAE496-8B3C-48E5-B594-91F946B2655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60399" y="1647341"/>
            <a:ext cx="2983601" cy="2254688"/>
          </a:xfrm>
          <a:prstGeom prst="rect">
            <a:avLst/>
          </a:prstGeom>
        </p:spPr>
      </p:pic>
      <p:sp>
        <p:nvSpPr>
          <p:cNvPr id="21" name="TextBox 20">
            <a:extLst>
              <a:ext uri="{FF2B5EF4-FFF2-40B4-BE49-F238E27FC236}">
                <a16:creationId xmlns:a16="http://schemas.microsoft.com/office/drawing/2014/main" id="{A6A9BFFA-FD90-4B44-B408-506C24505A93}"/>
              </a:ext>
            </a:extLst>
          </p:cNvPr>
          <p:cNvSpPr txBox="1"/>
          <p:nvPr/>
        </p:nvSpPr>
        <p:spPr>
          <a:xfrm>
            <a:off x="4419280" y="4601521"/>
            <a:ext cx="4392780" cy="923330"/>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2060"/>
                </a:solidFill>
              </a:rPr>
              <a:t>5 minutes to discuss</a:t>
            </a:r>
          </a:p>
          <a:p>
            <a:pPr marL="285750" indent="-285750">
              <a:buFont typeface="Arial" panose="020B0604020202020204" pitchFamily="34" charset="0"/>
              <a:buChar char="•"/>
            </a:pPr>
            <a:r>
              <a:rPr lang="en-GB" b="1" dirty="0">
                <a:solidFill>
                  <a:srgbClr val="002060"/>
                </a:solidFill>
              </a:rPr>
              <a:t>5 minutes to record your responses for feedback</a:t>
            </a:r>
          </a:p>
        </p:txBody>
      </p:sp>
    </p:spTree>
    <p:extLst>
      <p:ext uri="{BB962C8B-B14F-4D97-AF65-F5344CB8AC3E}">
        <p14:creationId xmlns:p14="http://schemas.microsoft.com/office/powerpoint/2010/main" val="87071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xEl>
                                              <p:pRg st="2" end="2"/>
                                            </p:txEl>
                                          </p:spTgt>
                                        </p:tgtEl>
                                        <p:attrNameLst>
                                          <p:attrName>style.visibility</p:attrName>
                                        </p:attrNameLst>
                                      </p:cBhvr>
                                      <p:to>
                                        <p:strVal val="visible"/>
                                      </p:to>
                                    </p:set>
                                    <p:animEffect transition="in" filter="fade">
                                      <p:cBhvr>
                                        <p:cTn id="7" dur="500"/>
                                        <p:tgtEl>
                                          <p:spTgt spid="1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xEl>
                                              <p:pRg st="3" end="3"/>
                                            </p:txEl>
                                          </p:spTgt>
                                        </p:tgtEl>
                                        <p:attrNameLst>
                                          <p:attrName>style.visibility</p:attrName>
                                        </p:attrNameLst>
                                      </p:cBhvr>
                                      <p:to>
                                        <p:strVal val="visible"/>
                                      </p:to>
                                    </p:set>
                                    <p:animEffect transition="in" filter="fade">
                                      <p:cBhvr>
                                        <p:cTn id="12" dur="500"/>
                                        <p:tgtEl>
                                          <p:spTgt spid="1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2410-2CFE-42A6-870A-67FC268F022A}"/>
              </a:ext>
            </a:extLst>
          </p:cNvPr>
          <p:cNvSpPr>
            <a:spLocks noGrp="1"/>
          </p:cNvSpPr>
          <p:nvPr>
            <p:ph type="title"/>
          </p:nvPr>
        </p:nvSpPr>
        <p:spPr>
          <a:xfrm>
            <a:off x="3176587" y="161906"/>
            <a:ext cx="2790825" cy="963147"/>
          </a:xfrm>
        </p:spPr>
        <p:txBody>
          <a:bodyPr/>
          <a:lstStyle/>
          <a:p>
            <a:r>
              <a:rPr lang="en-GB" dirty="0"/>
              <a:t>Creativity</a:t>
            </a:r>
          </a:p>
        </p:txBody>
      </p:sp>
      <p:sp>
        <p:nvSpPr>
          <p:cNvPr id="3" name="Content Placeholder 2">
            <a:extLst>
              <a:ext uri="{FF2B5EF4-FFF2-40B4-BE49-F238E27FC236}">
                <a16:creationId xmlns:a16="http://schemas.microsoft.com/office/drawing/2014/main" id="{A4AA77E2-25D6-4744-ABA6-7C127BE7D4B7}"/>
              </a:ext>
            </a:extLst>
          </p:cNvPr>
          <p:cNvSpPr>
            <a:spLocks noGrp="1"/>
          </p:cNvSpPr>
          <p:nvPr>
            <p:ph idx="1"/>
          </p:nvPr>
        </p:nvSpPr>
        <p:spPr>
          <a:xfrm>
            <a:off x="105936" y="1189037"/>
            <a:ext cx="8932126" cy="4487863"/>
          </a:xfrm>
        </p:spPr>
        <p:txBody>
          <a:bodyPr>
            <a:normAutofit fontScale="92500" lnSpcReduction="10000"/>
          </a:bodyPr>
          <a:lstStyle/>
          <a:p>
            <a:pPr marL="0" indent="0">
              <a:buNone/>
            </a:pPr>
            <a:r>
              <a:rPr lang="en-US" i="1" dirty="0">
                <a:solidFill>
                  <a:srgbClr val="002060"/>
                </a:solidFill>
              </a:rPr>
              <a:t>‘the ability to produce original and unusual ideas or to make something new or imaginative’</a:t>
            </a:r>
          </a:p>
          <a:p>
            <a:pPr marL="0" indent="0">
              <a:buNone/>
            </a:pPr>
            <a:r>
              <a:rPr lang="en-US" sz="1800" dirty="0"/>
              <a:t>Cambridge Dictionary</a:t>
            </a:r>
          </a:p>
          <a:p>
            <a:pPr marL="0" indent="0">
              <a:buNone/>
            </a:pPr>
            <a:r>
              <a:rPr lang="en-US" i="1" dirty="0">
                <a:solidFill>
                  <a:srgbClr val="0000FF"/>
                </a:solidFill>
              </a:rPr>
              <a:t>‘The standard deﬁnition is bipartite: </a:t>
            </a:r>
            <a:r>
              <a:rPr lang="en-US" b="1" i="1" dirty="0">
                <a:solidFill>
                  <a:srgbClr val="0000FF"/>
                </a:solidFill>
              </a:rPr>
              <a:t>Creativity</a:t>
            </a:r>
            <a:r>
              <a:rPr lang="en-US" i="1" dirty="0">
                <a:solidFill>
                  <a:srgbClr val="0000FF"/>
                </a:solidFill>
              </a:rPr>
              <a:t> requires both originality and effectiveness.’ </a:t>
            </a:r>
          </a:p>
          <a:p>
            <a:pPr marL="0" indent="0">
              <a:buNone/>
            </a:pPr>
            <a:r>
              <a:rPr lang="en-US" sz="1800" dirty="0"/>
              <a:t>Runco, Mark A. and Jaeger, Garrett J. (2012): The Standard Definition of Creativity.  </a:t>
            </a:r>
            <a:r>
              <a:rPr lang="en-US" sz="1800" i="1" dirty="0"/>
              <a:t>Creativity Research Journal</a:t>
            </a:r>
            <a:r>
              <a:rPr lang="en-US" sz="1800" dirty="0"/>
              <a:t>, 24:1, 92-96. Available from </a:t>
            </a:r>
            <a:r>
              <a:rPr lang="en-GB" sz="1800" dirty="0">
                <a:hlinkClick r:id="rId2">
                  <a:extLst>
                    <a:ext uri="{A12FA001-AC4F-418D-AE19-62706E023703}">
                      <ahyp:hlinkClr xmlns:ahyp="http://schemas.microsoft.com/office/drawing/2018/hyperlinkcolor" val="tx"/>
                    </a:ext>
                  </a:extLst>
                </a:hlinkClick>
              </a:rPr>
              <a:t>https://www.academia.edu/1478423/The_standard_definition_of_creativity</a:t>
            </a:r>
            <a:r>
              <a:rPr lang="en-GB" sz="1800" dirty="0"/>
              <a:t>  [Accessed 2</a:t>
            </a:r>
            <a:r>
              <a:rPr lang="en-GB" sz="1800" baseline="30000" dirty="0"/>
              <a:t>nd</a:t>
            </a:r>
            <a:r>
              <a:rPr lang="en-GB" sz="1800" dirty="0"/>
              <a:t> July, 2019]</a:t>
            </a:r>
          </a:p>
          <a:p>
            <a:pPr marL="0" indent="0">
              <a:buNone/>
            </a:pPr>
            <a:r>
              <a:rPr lang="en-GB" sz="3000" i="1" dirty="0">
                <a:solidFill>
                  <a:srgbClr val="002060"/>
                </a:solidFill>
              </a:rPr>
              <a:t>‘</a:t>
            </a:r>
            <a:r>
              <a:rPr lang="en-GB" i="1" dirty="0">
                <a:solidFill>
                  <a:srgbClr val="002060"/>
                </a:solidFill>
              </a:rPr>
              <a:t>For </a:t>
            </a:r>
            <a:r>
              <a:rPr lang="en-GB" i="1" dirty="0" err="1">
                <a:solidFill>
                  <a:srgbClr val="002060"/>
                </a:solidFill>
              </a:rPr>
              <a:t>Belusi</a:t>
            </a:r>
            <a:r>
              <a:rPr lang="en-GB" i="1" dirty="0">
                <a:solidFill>
                  <a:srgbClr val="002060"/>
                </a:solidFill>
              </a:rPr>
              <a:t> (2012), creativity is the first step in the generation of ideas that is part of a longer journey towards innovation.’</a:t>
            </a:r>
          </a:p>
          <a:p>
            <a:pPr marL="0" indent="0">
              <a:buNone/>
            </a:pPr>
            <a:r>
              <a:rPr lang="en-GB" sz="1700" dirty="0"/>
              <a:t>Dawson, P. &amp; Andriopoulos, C. (2017). 3</a:t>
            </a:r>
            <a:r>
              <a:rPr lang="en-GB" sz="1700" baseline="30000" dirty="0"/>
              <a:t>rd</a:t>
            </a:r>
            <a:r>
              <a:rPr lang="en-GB" sz="1700" dirty="0"/>
              <a:t> edn. </a:t>
            </a:r>
            <a:r>
              <a:rPr lang="en-GB" sz="1700" i="1" dirty="0"/>
              <a:t>Managing change, creativity &amp; innovation</a:t>
            </a:r>
            <a:r>
              <a:rPr lang="en-GB" sz="1700" dirty="0"/>
              <a:t>.  London; Sage Publications Ltd.  p.6</a:t>
            </a:r>
            <a:endParaRPr lang="en-GB" sz="1800" dirty="0"/>
          </a:p>
          <a:p>
            <a:pPr marL="0" indent="0">
              <a:buNone/>
            </a:pPr>
            <a:endParaRPr lang="en-GB" sz="1800" dirty="0"/>
          </a:p>
        </p:txBody>
      </p:sp>
      <p:pic>
        <p:nvPicPr>
          <p:cNvPr id="5" name="Picture 4" descr="A close up of a crayon&#10;&#10;Description automatically generated">
            <a:extLst>
              <a:ext uri="{FF2B5EF4-FFF2-40B4-BE49-F238E27FC236}">
                <a16:creationId xmlns:a16="http://schemas.microsoft.com/office/drawing/2014/main" id="{4D0A13CC-2FFE-4CC6-AEA1-462A0C4A0ED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 y="1"/>
            <a:ext cx="1466849" cy="1099278"/>
          </a:xfrm>
          <a:prstGeom prst="rect">
            <a:avLst/>
          </a:prstGeom>
        </p:spPr>
      </p:pic>
      <p:pic>
        <p:nvPicPr>
          <p:cNvPr id="8" name="Picture 7" descr="A bowl of oranges on a table&#10;&#10;Description automatically generated">
            <a:extLst>
              <a:ext uri="{FF2B5EF4-FFF2-40B4-BE49-F238E27FC236}">
                <a16:creationId xmlns:a16="http://schemas.microsoft.com/office/drawing/2014/main" id="{41D0046F-FD77-4B51-AE39-C0D028608D8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458074" y="1"/>
            <a:ext cx="1685925" cy="1121964"/>
          </a:xfrm>
          <a:prstGeom prst="rect">
            <a:avLst/>
          </a:prstGeom>
        </p:spPr>
      </p:pic>
    </p:spTree>
    <p:extLst>
      <p:ext uri="{BB962C8B-B14F-4D97-AF65-F5344CB8AC3E}">
        <p14:creationId xmlns:p14="http://schemas.microsoft.com/office/powerpoint/2010/main" val="1429921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FBC1C-314F-45DC-8D0C-47A29EC7F934}"/>
              </a:ext>
            </a:extLst>
          </p:cNvPr>
          <p:cNvSpPr>
            <a:spLocks noGrp="1"/>
          </p:cNvSpPr>
          <p:nvPr>
            <p:ph type="title"/>
          </p:nvPr>
        </p:nvSpPr>
        <p:spPr>
          <a:xfrm>
            <a:off x="457200" y="30480"/>
            <a:ext cx="8229600" cy="807720"/>
          </a:xfrm>
        </p:spPr>
        <p:txBody>
          <a:bodyPr/>
          <a:lstStyle/>
          <a:p>
            <a:r>
              <a:rPr lang="en-GB" dirty="0"/>
              <a:t>Innovation</a:t>
            </a:r>
          </a:p>
        </p:txBody>
      </p:sp>
      <p:sp>
        <p:nvSpPr>
          <p:cNvPr id="3" name="Content Placeholder 2">
            <a:extLst>
              <a:ext uri="{FF2B5EF4-FFF2-40B4-BE49-F238E27FC236}">
                <a16:creationId xmlns:a16="http://schemas.microsoft.com/office/drawing/2014/main" id="{3790D6D1-4621-4AB5-8614-12390A3F93C1}"/>
              </a:ext>
            </a:extLst>
          </p:cNvPr>
          <p:cNvSpPr>
            <a:spLocks noGrp="1"/>
          </p:cNvSpPr>
          <p:nvPr>
            <p:ph idx="1"/>
          </p:nvPr>
        </p:nvSpPr>
        <p:spPr>
          <a:xfrm>
            <a:off x="457200" y="975360"/>
            <a:ext cx="8229600" cy="4648200"/>
          </a:xfrm>
        </p:spPr>
        <p:txBody>
          <a:bodyPr>
            <a:normAutofit fontScale="70000" lnSpcReduction="20000"/>
          </a:bodyPr>
          <a:lstStyle/>
          <a:p>
            <a:pPr marL="0" indent="0">
              <a:buNone/>
            </a:pPr>
            <a:r>
              <a:rPr lang="en-US" sz="4000" i="1" dirty="0">
                <a:solidFill>
                  <a:srgbClr val="002060"/>
                </a:solidFill>
              </a:rPr>
              <a:t>‘(the use of) a new idea or method’</a:t>
            </a:r>
          </a:p>
          <a:p>
            <a:pPr marL="0" indent="0">
              <a:buNone/>
            </a:pPr>
            <a:endParaRPr lang="en-US" sz="1800" dirty="0"/>
          </a:p>
          <a:p>
            <a:pPr marL="0" indent="0">
              <a:buNone/>
            </a:pPr>
            <a:r>
              <a:rPr lang="en-US" sz="2300" dirty="0"/>
              <a:t>Cambridge Dictionary</a:t>
            </a:r>
          </a:p>
          <a:p>
            <a:pPr marL="0" indent="0">
              <a:buNone/>
            </a:pPr>
            <a:endParaRPr lang="en-US" sz="1800" dirty="0"/>
          </a:p>
          <a:p>
            <a:pPr marL="514350" indent="-514350">
              <a:buFont typeface="+mj-lt"/>
              <a:buAutoNum type="arabicPeriod"/>
            </a:pPr>
            <a:r>
              <a:rPr lang="en-US" sz="4000" i="1" dirty="0">
                <a:solidFill>
                  <a:srgbClr val="0000FF"/>
                </a:solidFill>
              </a:rPr>
              <a:t>‘Create a unique and compelling solution valued by our customers (end users) and aligned to our brand</a:t>
            </a:r>
          </a:p>
          <a:p>
            <a:pPr marL="514350" indent="-514350">
              <a:buFont typeface="+mj-lt"/>
              <a:buAutoNum type="arabicPeriod"/>
            </a:pPr>
            <a:r>
              <a:rPr lang="en-US" sz="4000" i="1" dirty="0">
                <a:solidFill>
                  <a:srgbClr val="0000FF"/>
                </a:solidFill>
              </a:rPr>
              <a:t>Create competitive advantage, be part of a sustainable migration path (successive generations of a product, service or idea that deploys over many years), or both</a:t>
            </a:r>
          </a:p>
          <a:p>
            <a:pPr marL="514350" indent="-514350">
              <a:buFont typeface="+mj-lt"/>
              <a:buAutoNum type="arabicPeriod"/>
            </a:pPr>
            <a:r>
              <a:rPr lang="en-US" sz="4000" i="1" dirty="0">
                <a:solidFill>
                  <a:srgbClr val="0000FF"/>
                </a:solidFill>
              </a:rPr>
              <a:t>Create differentiated shareholder value’.</a:t>
            </a:r>
          </a:p>
          <a:p>
            <a:pPr marL="0" indent="0">
              <a:buNone/>
            </a:pPr>
            <a:endParaRPr lang="en-GB" sz="1400" dirty="0"/>
          </a:p>
          <a:p>
            <a:pPr marL="0" indent="0">
              <a:buNone/>
            </a:pPr>
            <a:r>
              <a:rPr lang="en-GB" sz="1800" dirty="0"/>
              <a:t>Tennant Snyder, N., and Duarte, Deborah L.. (2008). </a:t>
            </a:r>
            <a:r>
              <a:rPr lang="en-GB" sz="1800" i="1" dirty="0"/>
              <a:t>Unleashing Innovation: How Whirlpool Transformed An Industry.  </a:t>
            </a:r>
            <a:r>
              <a:rPr lang="en-GB" sz="1800" dirty="0"/>
              <a:t>San Francisco, CA: Jossey-Bass. p.54</a:t>
            </a:r>
          </a:p>
        </p:txBody>
      </p:sp>
      <p:pic>
        <p:nvPicPr>
          <p:cNvPr id="5" name="Picture 4" descr="A picture containing building, indoor&#10;&#10;Description automatically generated">
            <a:extLst>
              <a:ext uri="{FF2B5EF4-FFF2-40B4-BE49-F238E27FC236}">
                <a16:creationId xmlns:a16="http://schemas.microsoft.com/office/drawing/2014/main" id="{759B23AD-5557-4D47-AE7F-E9EB9A7009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6080" y="115443"/>
            <a:ext cx="2255520" cy="1719834"/>
          </a:xfrm>
          <a:prstGeom prst="rect">
            <a:avLst/>
          </a:prstGeom>
        </p:spPr>
      </p:pic>
    </p:spTree>
    <p:extLst>
      <p:ext uri="{BB962C8B-B14F-4D97-AF65-F5344CB8AC3E}">
        <p14:creationId xmlns:p14="http://schemas.microsoft.com/office/powerpoint/2010/main" val="2224898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E9395-A50B-410A-A0EC-39986CB3C5B4}"/>
              </a:ext>
            </a:extLst>
          </p:cNvPr>
          <p:cNvSpPr>
            <a:spLocks noGrp="1"/>
          </p:cNvSpPr>
          <p:nvPr>
            <p:ph type="title"/>
          </p:nvPr>
        </p:nvSpPr>
        <p:spPr/>
        <p:txBody>
          <a:bodyPr/>
          <a:lstStyle/>
          <a:p>
            <a:r>
              <a:rPr lang="en-GB" dirty="0"/>
              <a:t>Innovation…</a:t>
            </a:r>
            <a:r>
              <a:rPr lang="en-GB" i="1" dirty="0"/>
              <a:t>other</a:t>
            </a:r>
            <a:r>
              <a:rPr lang="en-GB" dirty="0"/>
              <a:t> perspectives…</a:t>
            </a:r>
          </a:p>
        </p:txBody>
      </p:sp>
      <p:sp>
        <p:nvSpPr>
          <p:cNvPr id="3" name="Content Placeholder 2">
            <a:extLst>
              <a:ext uri="{FF2B5EF4-FFF2-40B4-BE49-F238E27FC236}">
                <a16:creationId xmlns:a16="http://schemas.microsoft.com/office/drawing/2014/main" id="{60E945F5-D29E-4595-92C3-763664B47E62}"/>
              </a:ext>
            </a:extLst>
          </p:cNvPr>
          <p:cNvSpPr>
            <a:spLocks noGrp="1"/>
          </p:cNvSpPr>
          <p:nvPr>
            <p:ph idx="1"/>
          </p:nvPr>
        </p:nvSpPr>
        <p:spPr>
          <a:xfrm>
            <a:off x="542924" y="1128712"/>
            <a:ext cx="8201025" cy="3738563"/>
          </a:xfrm>
        </p:spPr>
        <p:txBody>
          <a:bodyPr/>
          <a:lstStyle/>
          <a:p>
            <a:r>
              <a:rPr lang="en-GB" dirty="0">
                <a:solidFill>
                  <a:srgbClr val="7030A0"/>
                </a:solidFill>
              </a:rPr>
              <a:t>‘</a:t>
            </a:r>
            <a:r>
              <a:rPr lang="en-GB" i="1" dirty="0">
                <a:solidFill>
                  <a:srgbClr val="7030A0"/>
                </a:solidFill>
              </a:rPr>
              <a:t>Innovation is successful exploitation of new ideas</a:t>
            </a:r>
            <a:r>
              <a:rPr lang="en-GB" dirty="0">
                <a:solidFill>
                  <a:srgbClr val="7030A0"/>
                </a:solidFill>
              </a:rPr>
              <a:t>’.</a:t>
            </a:r>
          </a:p>
          <a:p>
            <a:pPr marL="1828800" lvl="4" indent="0">
              <a:buNone/>
            </a:pPr>
            <a:r>
              <a:rPr lang="en-GB" dirty="0">
                <a:solidFill>
                  <a:srgbClr val="7030A0"/>
                </a:solidFill>
              </a:rPr>
              <a:t>Innovation Unit, UK Department of Trade and Industry (2004)</a:t>
            </a:r>
          </a:p>
          <a:p>
            <a:pPr marL="1828800" lvl="4" indent="0">
              <a:buNone/>
            </a:pPr>
            <a:endParaRPr lang="en-GB" dirty="0"/>
          </a:p>
          <a:p>
            <a:r>
              <a:rPr lang="en-GB" i="1" dirty="0">
                <a:solidFill>
                  <a:srgbClr val="0000FF"/>
                </a:solidFill>
              </a:rPr>
              <a:t>‘Innovation is the specific tool of entrepreneurs, the means by which they exploit change as an opportunity for a different business or service.  It is capable of being presented as a discipline, capable of being learned, capable of being practised’.</a:t>
            </a:r>
          </a:p>
          <a:p>
            <a:pPr marL="1828800" lvl="4" indent="0">
              <a:buNone/>
            </a:pPr>
            <a:r>
              <a:rPr lang="en-GB" i="1" dirty="0">
                <a:solidFill>
                  <a:srgbClr val="0000FF"/>
                </a:solidFill>
              </a:rPr>
              <a:t>Peter Drucker (1985), Innovation and Entrepreneurship, Harper &amp; Row, New York</a:t>
            </a:r>
          </a:p>
          <a:p>
            <a:pPr marL="0" indent="0">
              <a:buNone/>
            </a:pPr>
            <a:r>
              <a:rPr lang="en-GB" sz="2000" dirty="0">
                <a:solidFill>
                  <a:srgbClr val="002060"/>
                </a:solidFill>
              </a:rPr>
              <a:t>Tidd, J. &amp; Bessant, J. (2018). 6</a:t>
            </a:r>
            <a:r>
              <a:rPr lang="en-GB" sz="2000" baseline="30000" dirty="0">
                <a:solidFill>
                  <a:srgbClr val="002060"/>
                </a:solidFill>
              </a:rPr>
              <a:t>th</a:t>
            </a:r>
            <a:r>
              <a:rPr lang="en-GB" sz="2000" dirty="0">
                <a:solidFill>
                  <a:srgbClr val="002060"/>
                </a:solidFill>
              </a:rPr>
              <a:t> edn. </a:t>
            </a:r>
            <a:r>
              <a:rPr lang="en-GB" sz="2000" i="1" dirty="0">
                <a:solidFill>
                  <a:srgbClr val="002060"/>
                </a:solidFill>
              </a:rPr>
              <a:t>Managing innovation: Integrating technological, market and organizational change. </a:t>
            </a:r>
            <a:r>
              <a:rPr lang="en-GB" sz="2000" dirty="0">
                <a:solidFill>
                  <a:srgbClr val="002060"/>
                </a:solidFill>
              </a:rPr>
              <a:t>Hoboken; Wiley.  pp.16-17</a:t>
            </a:r>
          </a:p>
        </p:txBody>
      </p:sp>
    </p:spTree>
    <p:extLst>
      <p:ext uri="{BB962C8B-B14F-4D97-AF65-F5344CB8AC3E}">
        <p14:creationId xmlns:p14="http://schemas.microsoft.com/office/powerpoint/2010/main" val="1746866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B3FCA-81B3-43CD-87C9-AAEA1015EFB4}"/>
              </a:ext>
            </a:extLst>
          </p:cNvPr>
          <p:cNvSpPr>
            <a:spLocks noGrp="1"/>
          </p:cNvSpPr>
          <p:nvPr>
            <p:ph type="title"/>
          </p:nvPr>
        </p:nvSpPr>
        <p:spPr>
          <a:xfrm>
            <a:off x="628650" y="393701"/>
            <a:ext cx="7886700" cy="749300"/>
          </a:xfrm>
        </p:spPr>
        <p:txBody>
          <a:bodyPr/>
          <a:lstStyle/>
          <a:p>
            <a:r>
              <a:rPr lang="en-GB" dirty="0"/>
              <a:t>A question to help us think </a:t>
            </a:r>
            <a:r>
              <a:rPr lang="en-GB" i="1" dirty="0"/>
              <a:t>clearly</a:t>
            </a:r>
          </a:p>
        </p:txBody>
      </p:sp>
      <p:sp>
        <p:nvSpPr>
          <p:cNvPr id="3" name="Content Placeholder 2">
            <a:extLst>
              <a:ext uri="{FF2B5EF4-FFF2-40B4-BE49-F238E27FC236}">
                <a16:creationId xmlns:a16="http://schemas.microsoft.com/office/drawing/2014/main" id="{030286EE-EC1D-4430-A6F5-4D20E3F6F205}"/>
              </a:ext>
            </a:extLst>
          </p:cNvPr>
          <p:cNvSpPr>
            <a:spLocks noGrp="1"/>
          </p:cNvSpPr>
          <p:nvPr>
            <p:ph idx="1"/>
          </p:nvPr>
        </p:nvSpPr>
        <p:spPr>
          <a:xfrm>
            <a:off x="628650" y="3143250"/>
            <a:ext cx="7886700" cy="2376488"/>
          </a:xfrm>
        </p:spPr>
        <p:txBody>
          <a:bodyPr/>
          <a:lstStyle/>
          <a:p>
            <a:pPr marL="0" indent="0">
              <a:buNone/>
            </a:pPr>
            <a:r>
              <a:rPr lang="en-GB" dirty="0"/>
              <a:t>What is the relationship between creativity and innovation?</a:t>
            </a:r>
          </a:p>
          <a:p>
            <a:pPr lvl="1"/>
            <a:endParaRPr lang="en-GB" dirty="0"/>
          </a:p>
          <a:p>
            <a:pPr lvl="1">
              <a:buFont typeface="Wingdings" panose="05000000000000000000" pitchFamily="2" charset="2"/>
              <a:buChar char="§"/>
            </a:pPr>
            <a:r>
              <a:rPr lang="en-GB" dirty="0"/>
              <a:t>Discussion</a:t>
            </a:r>
          </a:p>
        </p:txBody>
      </p:sp>
      <p:pic>
        <p:nvPicPr>
          <p:cNvPr id="58370" name="Picture 2" descr="homer brain GIF">
            <a:extLst>
              <a:ext uri="{FF2B5EF4-FFF2-40B4-BE49-F238E27FC236}">
                <a16:creationId xmlns:a16="http://schemas.microsoft.com/office/drawing/2014/main" id="{07558990-0FAA-4F13-89FC-0C398EC51AD8}"/>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943224" y="1143001"/>
            <a:ext cx="3095625" cy="17969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67651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837853"/>
            <a:ext cx="8229600" cy="4536504"/>
          </a:xfrm>
        </p:spPr>
        <p:txBody>
          <a:bodyPr>
            <a:normAutofit fontScale="92500" lnSpcReduction="10000"/>
          </a:bodyPr>
          <a:lstStyle/>
          <a:p>
            <a:pPr marL="0" indent="0">
              <a:buNone/>
            </a:pPr>
            <a:r>
              <a:rPr lang="en-GB" dirty="0">
                <a:solidFill>
                  <a:srgbClr val="0000CC"/>
                </a:solidFill>
              </a:rPr>
              <a:t>Read Chapter 5 of the Level 6 Yearbook (Andrew Maund), and any additional, independently sourced material, and with respect to creativity:-</a:t>
            </a:r>
          </a:p>
          <a:p>
            <a:pPr marL="0" indent="0">
              <a:buNone/>
            </a:pPr>
            <a:endParaRPr lang="en-GB" dirty="0">
              <a:solidFill>
                <a:srgbClr val="0000CC"/>
              </a:solidFill>
            </a:endParaRPr>
          </a:p>
          <a:p>
            <a:r>
              <a:rPr lang="en-GB" dirty="0">
                <a:solidFill>
                  <a:srgbClr val="0000CC"/>
                </a:solidFill>
              </a:rPr>
              <a:t>What is it?  </a:t>
            </a:r>
            <a:r>
              <a:rPr lang="en-GB" i="1" dirty="0">
                <a:solidFill>
                  <a:srgbClr val="0000CC"/>
                </a:solidFill>
              </a:rPr>
              <a:t>In your own words</a:t>
            </a:r>
            <a:r>
              <a:rPr lang="en-GB" dirty="0">
                <a:solidFill>
                  <a:srgbClr val="0000CC"/>
                </a:solidFill>
              </a:rPr>
              <a:t>, but supported by your research.</a:t>
            </a:r>
          </a:p>
          <a:p>
            <a:r>
              <a:rPr lang="en-GB" dirty="0">
                <a:solidFill>
                  <a:srgbClr val="0000CC"/>
                </a:solidFill>
              </a:rPr>
              <a:t>Where does it come from?</a:t>
            </a:r>
          </a:p>
          <a:p>
            <a:r>
              <a:rPr lang="en-GB" dirty="0">
                <a:solidFill>
                  <a:srgbClr val="0000CC"/>
                </a:solidFill>
              </a:rPr>
              <a:t>Why is it important?</a:t>
            </a:r>
          </a:p>
          <a:p>
            <a:pPr marL="0" indent="0">
              <a:buNone/>
            </a:pPr>
            <a:endParaRPr lang="en-GB" dirty="0">
              <a:solidFill>
                <a:srgbClr val="FF0066"/>
              </a:solidFill>
            </a:endParaRPr>
          </a:p>
          <a:p>
            <a:pPr marL="457200" lvl="1" indent="0">
              <a:buNone/>
            </a:pPr>
            <a:endParaRPr lang="en-GB" dirty="0">
              <a:solidFill>
                <a:srgbClr val="FF0066"/>
              </a:solidFill>
            </a:endParaRPr>
          </a:p>
          <a:p>
            <a:pPr marL="457200" lvl="1" indent="0">
              <a:buNone/>
            </a:pPr>
            <a:r>
              <a:rPr lang="en-GB" dirty="0">
                <a:solidFill>
                  <a:srgbClr val="002060"/>
                </a:solidFill>
              </a:rPr>
              <a:t>Write up your findings ready for discussion at the next session.  Include your references/research sources.</a:t>
            </a: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19850" y="2791953"/>
            <a:ext cx="2536027" cy="1922922"/>
          </a:xfrm>
          <a:prstGeom prst="rect">
            <a:avLst/>
          </a:prstGeom>
        </p:spPr>
      </p:pic>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tonight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48FAD9B-3C94-4351-9B85-A2E4A65DF9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DBEE861-50A1-48C2-B6DC-3880471BC5D2}">
  <ds:schemaRefs>
    <ds:schemaRef ds:uri="http://schemas.microsoft.com/sharepoint/v3/contenttype/forms"/>
  </ds:schemaRefs>
</ds:datastoreItem>
</file>

<file path=customXml/itemProps3.xml><?xml version="1.0" encoding="utf-8"?>
<ds:datastoreItem xmlns:ds="http://schemas.openxmlformats.org/officeDocument/2006/customXml" ds:itemID="{ED5BDEF2-3BC4-4FC6-B72F-A5FEBE9AF2CB}">
  <ds:schemaRefs>
    <ds:schemaRef ds:uri="http://purl.org/dc/terms/"/>
    <ds:schemaRef ds:uri="bc4c28ad-82b3-4539-a18c-a8c438c69a43"/>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17945</TotalTime>
  <Words>1467</Words>
  <Application>Microsoft Office PowerPoint</Application>
  <PresentationFormat>On-screen Show (4:3)</PresentationFormat>
  <Paragraphs>112</Paragraphs>
  <Slides>16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Default Theme</vt:lpstr>
      <vt:lpstr>BMSK6002   Developing Innovation and Creativity for Business Advantage  Online Session One</vt:lpstr>
      <vt:lpstr>Learning Outcomes</vt:lpstr>
      <vt:lpstr>Assignment: A first look</vt:lpstr>
      <vt:lpstr>Some guidance…</vt:lpstr>
      <vt:lpstr>What you need to do for Task 1</vt:lpstr>
      <vt:lpstr>What you need to do for Task 2</vt:lpstr>
      <vt:lpstr>PowerPoint Presentation</vt:lpstr>
      <vt:lpstr>PowerPoint Presentation</vt:lpstr>
      <vt:lpstr>The future is always visible in the present</vt:lpstr>
      <vt:lpstr>Creativity?  Innovation?</vt:lpstr>
      <vt:lpstr>Creativity</vt:lpstr>
      <vt:lpstr>Innovation</vt:lpstr>
      <vt:lpstr>Innovation…other perspectives…</vt:lpstr>
      <vt:lpstr>A question to help us think clearly</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73</cp:revision>
  <dcterms:created xsi:type="dcterms:W3CDTF">2018-08-01T10:48:06Z</dcterms:created>
  <dcterms:modified xsi:type="dcterms:W3CDTF">2020-07-22T10:09:55Z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