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3" r:id="rId1"/>
  </p:sldMasterIdLst>
  <p:notesMasterIdLst>
    <p:notesMasterId r:id="rId29"/>
  </p:notesMasterIdLst>
  <p:handoutMasterIdLst>
    <p:handoutMasterId r:id="rId30"/>
  </p:handoutMasterIdLst>
  <p:sldIdLst>
    <p:sldId id="452" r:id="rId2"/>
    <p:sldId id="453" r:id="rId3"/>
    <p:sldId id="454" r:id="rId4"/>
    <p:sldId id="455" r:id="rId5"/>
    <p:sldId id="456" r:id="rId6"/>
    <p:sldId id="457" r:id="rId7"/>
    <p:sldId id="458" r:id="rId8"/>
    <p:sldId id="459" r:id="rId9"/>
    <p:sldId id="460" r:id="rId10"/>
    <p:sldId id="461" r:id="rId11"/>
    <p:sldId id="462" r:id="rId12"/>
    <p:sldId id="463" r:id="rId13"/>
    <p:sldId id="464" r:id="rId14"/>
    <p:sldId id="465" r:id="rId15"/>
    <p:sldId id="466" r:id="rId16"/>
    <p:sldId id="467" r:id="rId17"/>
    <p:sldId id="468" r:id="rId18"/>
    <p:sldId id="469" r:id="rId19"/>
    <p:sldId id="470" r:id="rId20"/>
    <p:sldId id="471" r:id="rId21"/>
    <p:sldId id="472" r:id="rId22"/>
    <p:sldId id="473" r:id="rId23"/>
    <p:sldId id="474" r:id="rId24"/>
    <p:sldId id="475" r:id="rId25"/>
    <p:sldId id="476" r:id="rId26"/>
    <p:sldId id="477" r:id="rId27"/>
    <p:sldId id="478" r:id="rId28"/>
  </p:sldIdLst>
  <p:sldSz cx="9144000" cy="6858000" type="screen4x3"/>
  <p:notesSz cx="6858000" cy="9199563"/>
  <p:custDataLst>
    <p:tags r:id="rId31"/>
  </p:custDataLst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03">
          <p15:clr>
            <a:srgbClr val="A4A3A4"/>
          </p15:clr>
        </p15:guide>
        <p15:guide id="2" pos="2880">
          <p15:clr>
            <a:srgbClr val="A4A3A4"/>
          </p15:clr>
        </p15:guide>
        <p15:guide id="3" pos="273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97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CC"/>
    <a:srgbClr val="1974CF"/>
    <a:srgbClr val="1B7EE1"/>
    <a:srgbClr val="1973CD"/>
    <a:srgbClr val="1666B6"/>
    <a:srgbClr val="0C66C0"/>
    <a:srgbClr val="0099FF"/>
    <a:srgbClr val="186E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57" autoAdjust="0"/>
    <p:restoredTop sz="94836" autoAdjust="0"/>
  </p:normalViewPr>
  <p:slideViewPr>
    <p:cSldViewPr snapToGrid="0">
      <p:cViewPr>
        <p:scale>
          <a:sx n="120" d="100"/>
          <a:sy n="120" d="100"/>
        </p:scale>
        <p:origin x="832" y="-168"/>
      </p:cViewPr>
      <p:guideLst>
        <p:guide orient="horz" pos="2403"/>
        <p:guide pos="2880"/>
        <p:guide pos="273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56" d="100"/>
          <a:sy n="56" d="100"/>
        </p:scale>
        <p:origin x="-1152" y="-90"/>
      </p:cViewPr>
      <p:guideLst>
        <p:guide orient="horz" pos="2897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gs" Target="tags/tag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ECB6B93B-D7ED-4DDB-86A2-6B1502EFA3F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135596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560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35063" y="688975"/>
            <a:ext cx="4595812" cy="3446463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38200" y="4343400"/>
            <a:ext cx="5029200" cy="414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982E0CA9-9149-4FA7-BF58-7839DCDE537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282071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05EF53D-9E92-4ACE-B4CF-C1C54BCC1D84}" type="slidenum">
              <a:rPr lang="en-US" altLang="en-US" smtClean="0"/>
              <a:pPr/>
              <a:t>1</a:t>
            </a:fld>
            <a:endParaRPr lang="en-US" altLang="en-US" dirty="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altLang="en-US" dirty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BE7D077-A742-487B-BE0D-1C950A5C4081}" type="slidenum">
              <a:rPr lang="en-US"/>
              <a:pPr/>
              <a:t>2</a:t>
            </a:fld>
            <a:endParaRPr lang="en-US" dirty="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016A058-B6F2-4C20-8487-37A7C0C710A4}" type="slidenum">
              <a:rPr lang="en-US"/>
              <a:pPr/>
              <a:t>3</a:t>
            </a:fld>
            <a:endParaRPr lang="en-US" dirty="0"/>
          </a:p>
        </p:txBody>
      </p:sp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8C931A1-0D4B-4DA3-96ED-6EE6CCA3B8C6}" type="slidenum">
              <a:rPr lang="en-US"/>
              <a:pPr/>
              <a:t>4</a:t>
            </a:fld>
            <a:endParaRPr lang="en-US" dirty="0"/>
          </a:p>
        </p:txBody>
      </p:sp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8667CCB-3484-49C1-9C6F-B051EB8665E0}" type="slidenum">
              <a:rPr lang="en-US"/>
              <a:pPr/>
              <a:t>5</a:t>
            </a:fld>
            <a:endParaRPr lang="en-US" dirty="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9D747F2-9C84-4B39-9769-EFC435F69842}" type="slidenum">
              <a:rPr lang="en-US"/>
              <a:pPr/>
              <a:t>6</a:t>
            </a:fld>
            <a:endParaRPr lang="en-US" dirty="0"/>
          </a:p>
        </p:txBody>
      </p:sp>
      <p:sp>
        <p:nvSpPr>
          <p:cNvPr id="16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85224A2-C225-45E4-9B7F-17C0840520FE}" type="slidenum">
              <a:rPr lang="en-US"/>
              <a:pPr/>
              <a:t>7</a:t>
            </a:fld>
            <a:endParaRPr lang="en-US" dirty="0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5D9E862-EE7E-4E89-ACE3-065BE2F26BFE}" type="slidenum">
              <a:rPr lang="en-US"/>
              <a:pPr/>
              <a:t>8</a:t>
            </a:fld>
            <a:endParaRPr lang="en-US" dirty="0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E136436-77E9-4520-9B9A-4B0D9F18AE52}" type="slidenum">
              <a:rPr lang="en-US"/>
              <a:pPr/>
              <a:t>9</a:t>
            </a:fld>
            <a:endParaRPr lang="en-US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A10621B-D641-4D81-A7EC-F9B6E91A0AEA}" type="slidenum">
              <a:rPr lang="en-US"/>
              <a:pPr/>
              <a:t>10</a:t>
            </a:fld>
            <a:endParaRPr lang="en-US" dirty="0"/>
          </a:p>
        </p:txBody>
      </p:sp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E0CFCD6-C37C-4937-A2A2-B5E9DF9C33C8}" type="slidenum">
              <a:rPr lang="en-US"/>
              <a:pPr/>
              <a:t>11</a:t>
            </a:fld>
            <a:endParaRPr lang="en-US" dirty="0"/>
          </a:p>
        </p:txBody>
      </p:sp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A4A45D9-94BF-42A5-8F42-75E99A2A0223}" type="slidenum">
              <a:rPr lang="en-US"/>
              <a:pPr/>
              <a:t>12</a:t>
            </a:fld>
            <a:endParaRPr lang="en-US" dirty="0"/>
          </a:p>
        </p:txBody>
      </p:sp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EC4F538-BBFA-468B-8BAC-E7B909D142C3}" type="slidenum">
              <a:rPr lang="en-US"/>
              <a:pPr/>
              <a:t>13</a:t>
            </a:fld>
            <a:endParaRPr lang="en-US" dirty="0"/>
          </a:p>
        </p:txBody>
      </p:sp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68E9D85-0EA0-4313-83F8-12539D735FAF}" type="slidenum">
              <a:rPr lang="en-US"/>
              <a:pPr/>
              <a:t>14</a:t>
            </a:fld>
            <a:endParaRPr lang="en-US" dirty="0"/>
          </a:p>
        </p:txBody>
      </p:sp>
      <p:sp>
        <p:nvSpPr>
          <p:cNvPr id="32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1EF0B5C-F026-444A-BAA3-E88C12E19658}" type="slidenum">
              <a:rPr lang="en-US"/>
              <a:pPr/>
              <a:t>15</a:t>
            </a:fld>
            <a:endParaRPr lang="en-US" dirty="0"/>
          </a:p>
        </p:txBody>
      </p:sp>
      <p:sp>
        <p:nvSpPr>
          <p:cNvPr id="348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3C526F4-259D-487A-9121-5A671B773122}" type="slidenum">
              <a:rPr lang="en-US"/>
              <a:pPr/>
              <a:t>16</a:t>
            </a:fld>
            <a:endParaRPr lang="en-US" dirty="0"/>
          </a:p>
        </p:txBody>
      </p:sp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DFEE0F3-04BC-4993-9BCB-DB6911073064}" type="slidenum">
              <a:rPr lang="en-US"/>
              <a:pPr/>
              <a:t>18</a:t>
            </a:fld>
            <a:endParaRPr lang="en-US" dirty="0"/>
          </a:p>
        </p:txBody>
      </p:sp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7224DF2-3B33-4C35-85DB-901E209FFCAE}" type="slidenum">
              <a:rPr lang="en-US"/>
              <a:pPr/>
              <a:t>20</a:t>
            </a:fld>
            <a:endParaRPr lang="en-US" dirty="0"/>
          </a:p>
        </p:txBody>
      </p:sp>
      <p:sp>
        <p:nvSpPr>
          <p:cNvPr id="4096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31AF891-BFB2-4FB7-8817-8DBC8AA7E9E6}" type="slidenum">
              <a:rPr lang="en-US"/>
              <a:pPr/>
              <a:t>21</a:t>
            </a:fld>
            <a:endParaRPr lang="en-US" dirty="0"/>
          </a:p>
        </p:txBody>
      </p:sp>
      <p:sp>
        <p:nvSpPr>
          <p:cNvPr id="4301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464F4D2-FC4B-426C-8370-8F2683B43E75}" type="slidenum">
              <a:rPr lang="en-US"/>
              <a:pPr/>
              <a:t>22</a:t>
            </a:fld>
            <a:endParaRPr lang="en-US" dirty="0"/>
          </a:p>
        </p:txBody>
      </p:sp>
      <p:sp>
        <p:nvSpPr>
          <p:cNvPr id="450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CF09B72-A180-40C6-9123-F07DCB2A97B5}" type="slidenum">
              <a:rPr lang="en-US"/>
              <a:pPr/>
              <a:t>23</a:t>
            </a:fld>
            <a:endParaRPr lang="en-US" dirty="0"/>
          </a:p>
        </p:txBody>
      </p:sp>
      <p:sp>
        <p:nvSpPr>
          <p:cNvPr id="471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34B58E3-5A5C-452F-A4B3-843EB11A013A}" type="slidenum">
              <a:rPr lang="en-US"/>
              <a:pPr/>
              <a:t>24</a:t>
            </a:fld>
            <a:endParaRPr lang="en-US" dirty="0"/>
          </a:p>
        </p:txBody>
      </p:sp>
      <p:sp>
        <p:nvSpPr>
          <p:cNvPr id="491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9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9"/>
          <p:cNvSpPr>
            <a:spLocks noChangeArrowheads="1"/>
          </p:cNvSpPr>
          <p:nvPr userDrawn="1"/>
        </p:nvSpPr>
        <p:spPr bwMode="auto">
          <a:xfrm>
            <a:off x="1219200" y="2667000"/>
            <a:ext cx="6705600" cy="3505200"/>
          </a:xfrm>
          <a:prstGeom prst="rect">
            <a:avLst/>
          </a:prstGeom>
          <a:noFill/>
          <a:ln w="19050">
            <a:solidFill>
              <a:srgbClr val="1974CF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en-US" dirty="0"/>
          </a:p>
        </p:txBody>
      </p:sp>
      <p:sp>
        <p:nvSpPr>
          <p:cNvPr id="6" name="Text Box 23"/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en-US" sz="1000" dirty="0"/>
              <a:t>Copyright © 2018 Wolters Kluwer Health | Lippincott Williams &amp; Wilkins</a:t>
            </a:r>
          </a:p>
        </p:txBody>
      </p:sp>
      <p:sp>
        <p:nvSpPr>
          <p:cNvPr id="181265" name="Rectangle 17"/>
          <p:cNvSpPr>
            <a:spLocks noGrp="1" noChangeArrowheads="1"/>
          </p:cNvSpPr>
          <p:nvPr>
            <p:ph type="ctrTitle"/>
          </p:nvPr>
        </p:nvSpPr>
        <p:spPr>
          <a:xfrm>
            <a:off x="1223963" y="3724275"/>
            <a:ext cx="6692900" cy="838200"/>
          </a:xfrm>
          <a:effectLst/>
        </p:spPr>
        <p:txBody>
          <a:bodyPr anchorCtr="1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81266" name="Rectangle 18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5307013"/>
            <a:ext cx="6400800" cy="533400"/>
          </a:xfrm>
        </p:spPr>
        <p:txBody>
          <a:bodyPr lIns="91440" tIns="45720" rIns="91440" bIns="45720"/>
          <a:lstStyle>
            <a:lvl1pPr marL="0" indent="0" algn="ctr">
              <a:buFontTx/>
              <a:buNone/>
              <a:defRPr sz="1800"/>
            </a:lvl1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7" name="Picture 10" descr="ppt_opener.jp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7988"/>
            <a:ext cx="9144000" cy="647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99263" y="1611313"/>
            <a:ext cx="2155825" cy="44211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0200" y="1611313"/>
            <a:ext cx="6316663" cy="44211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213" y="1611313"/>
            <a:ext cx="8524875" cy="38893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309562" y="468313"/>
            <a:ext cx="8524875" cy="38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7961" dir="2700000" algn="ctr" rotWithShape="0">
              <a:schemeClr val="bg2"/>
            </a:outerShdw>
          </a:effec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265112" y="1508125"/>
            <a:ext cx="8613775" cy="368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Text Box 8"/>
          <p:cNvSpPr txBox="1">
            <a:spLocks noChangeArrowheads="1"/>
          </p:cNvSpPr>
          <p:nvPr userDrawn="1"/>
        </p:nvSpPr>
        <p:spPr bwMode="auto">
          <a:xfrm>
            <a:off x="6003925" y="6089650"/>
            <a:ext cx="2820988" cy="4572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l" eaLnBrk="1" hangingPunct="1">
              <a:defRPr/>
            </a:pPr>
            <a:endParaRPr lang="en-US" altLang="en-US" dirty="0"/>
          </a:p>
        </p:txBody>
      </p:sp>
      <p:sp>
        <p:nvSpPr>
          <p:cNvPr id="1030" name="Text Box 11"/>
          <p:cNvSpPr txBox="1">
            <a:spLocks noChangeArrowheads="1"/>
          </p:cNvSpPr>
          <p:nvPr userDrawn="1"/>
        </p:nvSpPr>
        <p:spPr bwMode="auto">
          <a:xfrm>
            <a:off x="303213" y="6581775"/>
            <a:ext cx="8840787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50000"/>
              </a:spcBef>
              <a:defRPr/>
            </a:pPr>
            <a:endParaRPr lang="en-US" altLang="en-US" sz="1000" dirty="0"/>
          </a:p>
        </p:txBody>
      </p:sp>
      <p:sp>
        <p:nvSpPr>
          <p:cNvPr id="8" name="Text Box 11"/>
          <p:cNvSpPr txBox="1">
            <a:spLocks noChangeArrowheads="1"/>
          </p:cNvSpPr>
          <p:nvPr userDrawn="1"/>
        </p:nvSpPr>
        <p:spPr bwMode="auto">
          <a:xfrm>
            <a:off x="303213" y="6581775"/>
            <a:ext cx="8840787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50000"/>
              </a:spcBef>
              <a:defRPr/>
            </a:pPr>
            <a:endParaRPr lang="en-US" altLang="en-US" sz="1000" dirty="0"/>
          </a:p>
        </p:txBody>
      </p:sp>
      <p:sp>
        <p:nvSpPr>
          <p:cNvPr id="9" name="Text Box 23"/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en-US" sz="1000" dirty="0"/>
              <a:t>Copyright © 2018 Wolters Kluwer • All Rights Reserved</a:t>
            </a:r>
          </a:p>
        </p:txBody>
      </p:sp>
      <p:cxnSp>
        <p:nvCxnSpPr>
          <p:cNvPr id="10" name="Straight Connector 9"/>
          <p:cNvCxnSpPr/>
          <p:nvPr userDrawn="1"/>
        </p:nvCxnSpPr>
        <p:spPr>
          <a:xfrm>
            <a:off x="0" y="11207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1" name="Picture 14" descr="WK_CMYK.jpg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6600825"/>
            <a:ext cx="1317625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86" r:id="rId1"/>
    <p:sldLayoutId id="2147483875" r:id="rId2"/>
    <p:sldLayoutId id="2147483876" r:id="rId3"/>
    <p:sldLayoutId id="2147483877" r:id="rId4"/>
    <p:sldLayoutId id="2147483878" r:id="rId5"/>
    <p:sldLayoutId id="2147483879" r:id="rId6"/>
    <p:sldLayoutId id="2147483880" r:id="rId7"/>
    <p:sldLayoutId id="2147483881" r:id="rId8"/>
    <p:sldLayoutId id="2147483882" r:id="rId9"/>
    <p:sldLayoutId id="2147483883" r:id="rId10"/>
    <p:sldLayoutId id="2147483884" r:id="rId11"/>
    <p:sldLayoutId id="2147483885" r:id="rId12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9pPr>
    </p:titleStyle>
    <p:bodyStyle>
      <a:lvl1pPr marL="280988" indent="-280988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  <a:ea typeface="+mn-ea"/>
          <a:cs typeface="+mn-cs"/>
        </a:defRPr>
      </a:lvl1pPr>
      <a:lvl2pPr marL="862013" indent="-404813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–"/>
        <a:defRPr sz="2200">
          <a:solidFill>
            <a:schemeClr val="tx1"/>
          </a:solidFill>
          <a:latin typeface="+mn-lt"/>
        </a:defRPr>
      </a:lvl2pPr>
      <a:lvl3pPr marL="1204913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5pPr>
      <a:lvl6pPr marL="25146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6pPr>
      <a:lvl7pPr marL="29718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7pPr>
      <a:lvl8pPr marL="34290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8pPr>
      <a:lvl9pPr marL="38862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065213" y="2538481"/>
            <a:ext cx="7099300" cy="2811442"/>
          </a:xfrm>
          <a:prstGeom prst="rect">
            <a:avLst/>
          </a:prstGeom>
          <a:ln w="25400" cap="flat" cmpd="sng" algn="ctr">
            <a:noFill/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Exercise Physiology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 for Health, Fitness, and Performance 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Fifth Edition</a:t>
            </a:r>
          </a:p>
          <a:p>
            <a:pPr algn="ctr">
              <a:defRPr/>
            </a:pPr>
            <a:endParaRPr lang="en-US" sz="1800" dirty="0">
              <a:latin typeface="+mj-lt"/>
            </a:endParaRPr>
          </a:p>
          <a:p>
            <a:pPr algn="ctr" eaLnBrk="1" hangingPunct="1">
              <a:defRPr/>
            </a:pPr>
            <a:r>
              <a:rPr lang="en-US" sz="2400" dirty="0">
                <a:solidFill>
                  <a:srgbClr val="0C66C0"/>
                </a:solidFill>
              </a:rPr>
              <a:t>Chapter 21:</a:t>
            </a:r>
            <a:br>
              <a:rPr lang="en-US" sz="2400" dirty="0">
                <a:solidFill>
                  <a:srgbClr val="0C66C0"/>
                </a:solidFill>
              </a:rPr>
            </a:br>
            <a:br>
              <a:rPr lang="en-US" sz="2400" dirty="0">
                <a:solidFill>
                  <a:srgbClr val="0C66C0"/>
                </a:solidFill>
              </a:rPr>
            </a:br>
            <a:r>
              <a:rPr lang="en-US" sz="2400" dirty="0">
                <a:solidFill>
                  <a:srgbClr val="0C66C0"/>
                </a:solidFill>
              </a:rPr>
              <a:t>Neuroendocrine Control of Exercise</a:t>
            </a: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  <a:p>
            <a:pPr lvl="0" algn="ctr" eaLnBrk="1" hangingPunct="1">
              <a:defRPr/>
            </a:pPr>
            <a:r>
              <a:rPr lang="en-US" sz="1800" dirty="0">
                <a:solidFill>
                  <a:schemeClr val="accent1"/>
                </a:solidFill>
              </a:rPr>
              <a:t>Denise L. Smith • Sharon A. Plowman</a:t>
            </a:r>
            <a:endParaRPr lang="en-US" altLang="en-US" sz="1800" kern="0" dirty="0">
              <a:solidFill>
                <a:srgbClr val="186EC4"/>
              </a:solidFill>
              <a:latin typeface="+mj-lt"/>
            </a:endParaRP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0"/>
          <p:cNvSpPr>
            <a:spLocks noChangeArrowheads="1"/>
          </p:cNvSpPr>
          <p:nvPr/>
        </p:nvSpPr>
        <p:spPr bwMode="auto">
          <a:xfrm>
            <a:off x="227013" y="275901"/>
            <a:ext cx="318388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 eaLnBrk="1" hangingPunct="1"/>
            <a:r>
              <a:rPr lang="en-US" sz="2800" b="1" dirty="0">
                <a:solidFill>
                  <a:srgbClr val="0066CC"/>
                </a:solidFill>
                <a:latin typeface="+mj-lt"/>
              </a:rPr>
              <a:t>I. Introduction</a:t>
            </a:r>
          </a:p>
        </p:txBody>
      </p:sp>
      <p:pic>
        <p:nvPicPr>
          <p:cNvPr id="1026" name="Picture 2" descr="\\172.24.161.56\lww\01_Logistics\Plowman5e_9781496323187\13_Ancillaries\1_Input\PPTs\JPEG updated arts\Plowman-PPT-03\Ch21\Plowman5e-ch021-image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44227" y="1598252"/>
            <a:ext cx="6261100" cy="44196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3"/>
          <p:cNvSpPr>
            <a:spLocks noChangeArrowheads="1"/>
          </p:cNvSpPr>
          <p:nvPr/>
        </p:nvSpPr>
        <p:spPr bwMode="auto">
          <a:xfrm>
            <a:off x="227013" y="398733"/>
            <a:ext cx="470673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I. Introduction (cont.)</a:t>
            </a:r>
          </a:p>
        </p:txBody>
      </p:sp>
      <p:pic>
        <p:nvPicPr>
          <p:cNvPr id="2050" name="Picture 2" descr="\\172.24.161.56\lww\01_Logistics\Plowman5e_9781496323187\13_Ancillaries\1_Input\PPTs\JPEG updated arts\Plowman-PPT-03\Ch21\Table 21.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7501" y="1701200"/>
            <a:ext cx="7887763" cy="43198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3"/>
          <p:cNvSpPr>
            <a:spLocks noChangeArrowheads="1"/>
          </p:cNvSpPr>
          <p:nvPr/>
        </p:nvSpPr>
        <p:spPr bwMode="auto">
          <a:xfrm>
            <a:off x="97970" y="80826"/>
            <a:ext cx="8755744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II. Exercise as a Stressor that Activates Neural and Hormonal Systems</a:t>
            </a:r>
          </a:p>
        </p:txBody>
      </p:sp>
      <p:pic>
        <p:nvPicPr>
          <p:cNvPr id="3074" name="Picture 2" descr="\\172.24.161.56\lww\01_Logistics\Plowman5e_9781496323187\13_Ancillaries\1_Input\PPTs\JPEG updated arts\Plowman-PPT-03\Ch21\Plowman5e-ch021-image0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82223" y="1705828"/>
            <a:ext cx="2915922" cy="428512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449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2876" y="1504182"/>
            <a:ext cx="7010400" cy="397674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A.  The Autonomic Nervous System</a:t>
            </a:r>
          </a:p>
        </p:txBody>
      </p:sp>
      <p:sp>
        <p:nvSpPr>
          <p:cNvPr id="13314" name="Rectangle 9"/>
          <p:cNvSpPr>
            <a:spLocks noChangeArrowheads="1"/>
          </p:cNvSpPr>
          <p:nvPr/>
        </p:nvSpPr>
        <p:spPr bwMode="auto">
          <a:xfrm>
            <a:off x="379413" y="425105"/>
            <a:ext cx="516840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III. The Nervous System</a:t>
            </a:r>
          </a:p>
        </p:txBody>
      </p:sp>
      <p:pic>
        <p:nvPicPr>
          <p:cNvPr id="4098" name="Picture 2" descr="\\172.24.161.56\lww\01_Logistics\Plowman5e_9781496323187\13_Ancillaries\1_Input\PPTs\JPEG updated arts\Plowman-PPT-03\Ch21\Plowman5e-ch021-image00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90551" y="2121725"/>
            <a:ext cx="4453684" cy="434024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44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144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144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14498" grpId="0" build="p" autoUpdateAnimBg="0" advAuto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654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23838" y="1556345"/>
            <a:ext cx="8153400" cy="397674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B.  Neural Communication and Responses</a:t>
            </a:r>
          </a:p>
        </p:txBody>
      </p:sp>
      <p:sp>
        <p:nvSpPr>
          <p:cNvPr id="5" name="Rectangle 9"/>
          <p:cNvSpPr>
            <a:spLocks noChangeArrowheads="1"/>
          </p:cNvSpPr>
          <p:nvPr/>
        </p:nvSpPr>
        <p:spPr bwMode="auto">
          <a:xfrm>
            <a:off x="227013" y="345891"/>
            <a:ext cx="669125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III. The Nervous System (cont.)</a:t>
            </a:r>
          </a:p>
        </p:txBody>
      </p:sp>
      <p:pic>
        <p:nvPicPr>
          <p:cNvPr id="5122" name="Picture 2" descr="\\172.24.161.56\lww\01_Logistics\Plowman5e_9781496323187\13_Ancillaries\1_Input\PPTs\JPEG updated arts\Plowman-PPT-03\Ch21\Plowman5e-ch021-image00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79338" y="2392113"/>
            <a:ext cx="6726143" cy="379894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65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165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165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16546" grpId="0" build="p" autoUpdateAnimBg="0" advAuto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702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44463" y="1660606"/>
            <a:ext cx="8912225" cy="431529"/>
          </a:xfrm>
        </p:spPr>
        <p:txBody>
          <a:bodyPr>
            <a:spAutoFit/>
          </a:bodyPr>
          <a:lstStyle/>
          <a:p>
            <a:pPr marL="609600" indent="-609600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AutoNum type="alphaUcPeriod" startAt="3"/>
            </a:pPr>
            <a:r>
              <a:rPr lang="en-US" b="1" dirty="0">
                <a:ea typeface="ＭＳ Ｐゴシック" charset="-128"/>
              </a:rPr>
              <a:t>Measuring Autonomic Nervous System Activity</a:t>
            </a:r>
          </a:p>
        </p:txBody>
      </p:sp>
      <p:sp>
        <p:nvSpPr>
          <p:cNvPr id="17411" name="TextBox 1"/>
          <p:cNvSpPr txBox="1">
            <a:spLocks noChangeArrowheads="1"/>
          </p:cNvSpPr>
          <p:nvPr/>
        </p:nvSpPr>
        <p:spPr bwMode="auto">
          <a:xfrm>
            <a:off x="334526" y="2484556"/>
            <a:ext cx="8519188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231775" indent="-231775" algn="l">
              <a:buClr>
                <a:schemeClr val="accent2"/>
              </a:buClr>
              <a:buFont typeface="Verdana" pitchFamily="34" charset="0"/>
              <a:buChar char="•"/>
            </a:pPr>
            <a:r>
              <a:rPr lang="en-US" sz="2200" b="1" dirty="0">
                <a:latin typeface="+mn-lt"/>
              </a:rPr>
              <a:t>Heart rate variability</a:t>
            </a:r>
            <a:r>
              <a:rPr lang="en-US" sz="2200" dirty="0">
                <a:latin typeface="+mn-lt"/>
              </a:rPr>
              <a:t>—</a:t>
            </a:r>
            <a:r>
              <a:rPr lang="en-US" sz="2200" b="0" dirty="0">
                <a:latin typeface="+mn-lt"/>
              </a:rPr>
              <a:t>The beat-to-beat variation in the time of the R-to-R intervals on a standard ECG</a:t>
            </a:r>
          </a:p>
        </p:txBody>
      </p:sp>
      <p:sp>
        <p:nvSpPr>
          <p:cNvPr id="5" name="Rectangle 9"/>
          <p:cNvSpPr>
            <a:spLocks noChangeArrowheads="1"/>
          </p:cNvSpPr>
          <p:nvPr/>
        </p:nvSpPr>
        <p:spPr bwMode="auto">
          <a:xfrm>
            <a:off x="227013" y="390299"/>
            <a:ext cx="669125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III. The Nervous System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0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70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70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7026" grpId="0" build="p" autoUpdateAnimBg="0" advAuto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859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88259" y="1523013"/>
            <a:ext cx="8839200" cy="397674"/>
          </a:xfrm>
        </p:spPr>
        <p:txBody>
          <a:bodyPr>
            <a:spAutoFit/>
          </a:bodyPr>
          <a:lstStyle/>
          <a:p>
            <a:pPr marL="609600" indent="-6096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D.  Autonomic Nervous System Control During Exercise</a:t>
            </a:r>
          </a:p>
        </p:txBody>
      </p:sp>
      <p:sp>
        <p:nvSpPr>
          <p:cNvPr id="6" name="Rectangle 9"/>
          <p:cNvSpPr>
            <a:spLocks noChangeArrowheads="1"/>
          </p:cNvSpPr>
          <p:nvPr/>
        </p:nvSpPr>
        <p:spPr bwMode="auto">
          <a:xfrm>
            <a:off x="191154" y="368891"/>
            <a:ext cx="669125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III. The Nervous System (cont.)</a:t>
            </a:r>
          </a:p>
        </p:txBody>
      </p:sp>
      <p:pic>
        <p:nvPicPr>
          <p:cNvPr id="6146" name="Picture 2" descr="\\172.24.161.56\lww\01_Logistics\Plowman5e_9781496323187\13_Ancillaries\1_Input\PPTs\JPEG updated arts\Plowman-PPT-03\Ch21\Table 21.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2876" y="2161230"/>
            <a:ext cx="7967383" cy="41356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85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185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185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18594" grpId="0" build="p" autoUpdateAnimBg="0" advAuto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10"/>
          <p:cNvSpPr>
            <a:spLocks noChangeArrowheads="1"/>
          </p:cNvSpPr>
          <p:nvPr/>
        </p:nvSpPr>
        <p:spPr bwMode="auto">
          <a:xfrm>
            <a:off x="83573" y="434661"/>
            <a:ext cx="538801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IV. The Endocrine System</a:t>
            </a:r>
          </a:p>
        </p:txBody>
      </p:sp>
      <p:pic>
        <p:nvPicPr>
          <p:cNvPr id="7170" name="Picture 2" descr="\\172.24.161.56\lww\01_Logistics\Plowman5e_9781496323187\13_Ancillaries\1_Input\PPTs\JPEG updated arts\Plowman-PPT-03\Ch21\Table 21.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67056" y="1470761"/>
            <a:ext cx="7488050" cy="491826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792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503472" y="1479276"/>
            <a:ext cx="8364757" cy="2293578"/>
          </a:xfrm>
        </p:spPr>
        <p:txBody>
          <a:bodyPr wrap="square">
            <a:spAutoFit/>
          </a:bodyPr>
          <a:lstStyle/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A.  The Basic Structure of the Endocrine System</a:t>
            </a:r>
          </a:p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1.  Activation of the endocrine system</a:t>
            </a:r>
          </a:p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i.  Secretion of Hormones</a:t>
            </a:r>
          </a:p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ii.  Blood Hormone Levels</a:t>
            </a:r>
          </a:p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	iii.  Extent of Cellular Response</a:t>
            </a:r>
          </a:p>
        </p:txBody>
      </p:sp>
      <p:sp>
        <p:nvSpPr>
          <p:cNvPr id="23554" name="Rectangle 3"/>
          <p:cNvSpPr>
            <a:spLocks noChangeArrowheads="1"/>
          </p:cNvSpPr>
          <p:nvPr/>
        </p:nvSpPr>
        <p:spPr bwMode="auto">
          <a:xfrm>
            <a:off x="357639" y="340019"/>
            <a:ext cx="691086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IV. The Endocrine System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179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179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179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179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179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179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179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179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179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179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17922" grpId="0" build="p" autoUpdateAnimBg="0" advAuto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088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77812" y="1454520"/>
            <a:ext cx="8546873" cy="2124300"/>
          </a:xfrm>
        </p:spPr>
        <p:txBody>
          <a:bodyPr wrap="square">
            <a:spAutoFit/>
          </a:bodyPr>
          <a:lstStyle/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None/>
            </a:pPr>
            <a:r>
              <a:rPr lang="en-US" dirty="0">
                <a:ea typeface="ＭＳ Ｐゴシック" charset="-128"/>
              </a:rPr>
              <a:t> </a:t>
            </a:r>
            <a:r>
              <a:rPr lang="en-US" b="1" dirty="0">
                <a:ea typeface="ＭＳ Ｐゴシック" charset="-128"/>
              </a:rPr>
              <a:t>A. The Basic Structure of the Endocrine System (cont.)</a:t>
            </a:r>
          </a:p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2.  Mechanism of Hormonal Action</a:t>
            </a:r>
          </a:p>
          <a:p>
            <a:pPr marL="1093788" indent="-63500" eaLnBrk="1" hangingPunct="1">
              <a:spcBef>
                <a:spcPct val="0"/>
              </a:spcBef>
              <a:spcAft>
                <a:spcPct val="50000"/>
              </a:spcAft>
              <a:buClrTx/>
              <a:buFont typeface="+mj-lt"/>
              <a:buAutoNum type="romanLcPeriod"/>
            </a:pPr>
            <a:r>
              <a:rPr lang="en-US" dirty="0">
                <a:ea typeface="ＭＳ Ｐゴシック" charset="-128"/>
              </a:rPr>
              <a:t> Second messenger system</a:t>
            </a:r>
          </a:p>
          <a:p>
            <a:pPr marL="1093788" indent="-63500" eaLnBrk="1" hangingPunct="1">
              <a:spcBef>
                <a:spcPct val="0"/>
              </a:spcBef>
              <a:spcAft>
                <a:spcPct val="50000"/>
              </a:spcAft>
              <a:buClrTx/>
              <a:buFont typeface="+mj-lt"/>
              <a:buAutoNum type="romanLcPeriod"/>
            </a:pPr>
            <a:r>
              <a:rPr lang="en-US" dirty="0">
                <a:ea typeface="ＭＳ Ｐゴシック" charset="-128"/>
              </a:rPr>
              <a:t> Direct gene activation</a:t>
            </a: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357639" y="399599"/>
            <a:ext cx="691086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IV. The Endocrine System (cont.)</a:t>
            </a:r>
          </a:p>
        </p:txBody>
      </p:sp>
      <p:pic>
        <p:nvPicPr>
          <p:cNvPr id="8194" name="Picture 2" descr="\\172.24.161.56\lww\01_Logistics\Plowman5e_9781496323187\13_Ancillaries\1_Input\PPTs\JPEG updated arts\Plowman-PPT-03\Ch21\Plowman5e-ch021-image00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8526" y="3851954"/>
            <a:ext cx="3422650" cy="230039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08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08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08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08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308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088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08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308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308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08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308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3088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0882" grpId="0" build="p" autoUpdateAnimBg="0" advAuto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341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23838" y="1457486"/>
            <a:ext cx="8153400" cy="871650"/>
          </a:xfrm>
        </p:spPr>
        <p:txBody>
          <a:bodyPr>
            <a:spAutoFit/>
          </a:bodyPr>
          <a:lstStyle/>
          <a:p>
            <a:pPr marL="571500" indent="-5715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B.  Hormonal Communication and Responses</a:t>
            </a:r>
          </a:p>
          <a:p>
            <a:pPr marL="571500" indent="-571500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1.  Interaction of Hormones   </a:t>
            </a:r>
          </a:p>
        </p:txBody>
      </p:sp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139929" y="290415"/>
            <a:ext cx="691086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IV. The Endocrine System (cont.)</a:t>
            </a:r>
          </a:p>
        </p:txBody>
      </p:sp>
      <p:pic>
        <p:nvPicPr>
          <p:cNvPr id="9218" name="Picture 2" descr="\\172.24.161.56\lww\01_Logistics\Plowman5e_9781496323187\13_Ancillaries\1_Input\PPTs\JPEG updated arts\Plowman-PPT-03\Ch21\Plowman5e-ch021-image00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17270" y="2524566"/>
            <a:ext cx="4849059" cy="378805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3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53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534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3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53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534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53410" grpId="0" build="p" autoUpdateAnimBg="0" advAuto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997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01874" y="1529954"/>
            <a:ext cx="8437326" cy="2124300"/>
          </a:xfrm>
        </p:spPr>
        <p:txBody>
          <a:bodyPr wrap="square">
            <a:spAutoFit/>
          </a:bodyPr>
          <a:lstStyle/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A.  Hormonal Regulation of Metabolism</a:t>
            </a:r>
          </a:p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     </a:t>
            </a:r>
            <a:r>
              <a:rPr lang="en-US" dirty="0">
                <a:ea typeface="ＭＳ Ｐゴシック" charset="-128"/>
              </a:rPr>
              <a:t>Goals of endocrine system with exercise:</a:t>
            </a:r>
          </a:p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1. Mobilize fuel for the production of energy (ATP) to support muscle contraction</a:t>
            </a:r>
          </a:p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2. Maintain blood glucose levels</a:t>
            </a:r>
          </a:p>
        </p:txBody>
      </p:sp>
      <p:sp>
        <p:nvSpPr>
          <p:cNvPr id="29698" name="Rectangle 3"/>
          <p:cNvSpPr>
            <a:spLocks noChangeArrowheads="1"/>
          </p:cNvSpPr>
          <p:nvPr/>
        </p:nvSpPr>
        <p:spPr bwMode="auto">
          <a:xfrm>
            <a:off x="390271" y="108869"/>
            <a:ext cx="8550525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V. Role of The Endocrine System in Exercise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99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199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199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99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199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199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99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199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199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99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199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199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19970" grpId="0" build="p" autoUpdateAnimBg="0" advAuto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69819" y="347308"/>
            <a:ext cx="624882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800" b="1" dirty="0">
                <a:solidFill>
                  <a:schemeClr val="accent1"/>
                </a:solidFill>
                <a:latin typeface="+mj-lt"/>
              </a:rPr>
              <a:t>Effect of Metabolic Hormones</a:t>
            </a:r>
            <a:endParaRPr lang="en-US" sz="2800" dirty="0">
              <a:solidFill>
                <a:schemeClr val="accent1"/>
              </a:solidFill>
              <a:latin typeface="+mj-lt"/>
            </a:endParaRPr>
          </a:p>
        </p:txBody>
      </p:sp>
      <p:pic>
        <p:nvPicPr>
          <p:cNvPr id="10243" name="Picture 3" descr="\\172.24.161.56\lww\01_Logistics\Plowman5e_9781496323187\13_Ancillaries\1_Input\PPTs\JPEG updated arts\Plowman-PPT-03\Ch21\Plowman5e-ch021-image00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39197" y="1535381"/>
            <a:ext cx="2718921" cy="47893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201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364909" y="1545191"/>
            <a:ext cx="8329148" cy="2598276"/>
          </a:xfrm>
        </p:spPr>
        <p:txBody>
          <a:bodyPr wrap="square">
            <a:spAutoFit/>
          </a:bodyPr>
          <a:lstStyle/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B.  Hormonal Regulation of CV system</a:t>
            </a:r>
          </a:p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Goals of endocrine system with exercise:</a:t>
            </a:r>
          </a:p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1. Enhance cardiac function</a:t>
            </a:r>
          </a:p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2. Distribute blood to active tissue</a:t>
            </a:r>
          </a:p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dirty="0">
                <a:ea typeface="ＭＳ Ｐゴシック" charset="-128"/>
              </a:rPr>
              <a:t>     3. Maintain blood pressure by stabilizing fluid and electrolyte balance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390271" y="81573"/>
            <a:ext cx="8550525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V. Role of The Endocrine System in Exercise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20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220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220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20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220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220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20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220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220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20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220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220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20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220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220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22018" grpId="0" build="p" autoUpdateAnimBg="0" advAuto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713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75771" y="1493663"/>
            <a:ext cx="8534400" cy="3512373"/>
          </a:xfrm>
        </p:spPr>
        <p:txBody>
          <a:bodyPr wrap="square">
            <a:spAutoFit/>
          </a:bodyPr>
          <a:lstStyle/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C.  Hormonal Involvement in Muscle, Bone, and Adipose Tissue</a:t>
            </a:r>
          </a:p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endParaRPr lang="en-US" b="1" dirty="0">
              <a:ea typeface="ＭＳ Ｐゴシック" charset="-128"/>
            </a:endParaRPr>
          </a:p>
          <a:p>
            <a:pPr marL="914400" lvl="1" indent="-333375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•"/>
            </a:pPr>
            <a:r>
              <a:rPr lang="en-US" dirty="0">
                <a:ea typeface="ＭＳ Ｐゴシック" charset="-128"/>
              </a:rPr>
              <a:t>Effect on muscle and bone is very important during recovery.</a:t>
            </a:r>
          </a:p>
          <a:p>
            <a:pPr marL="914400" lvl="1" indent="-333375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•"/>
            </a:pPr>
            <a:endParaRPr lang="en-US" dirty="0">
              <a:ea typeface="ＭＳ Ｐゴシック" charset="-128"/>
            </a:endParaRPr>
          </a:p>
          <a:p>
            <a:pPr marL="973138" lvl="1" indent="-392113" eaLnBrk="1" hangingPunct="1">
              <a:spcBef>
                <a:spcPct val="0"/>
              </a:spcBef>
              <a:spcAft>
                <a:spcPct val="50000"/>
              </a:spcAft>
              <a:buClr>
                <a:schemeClr val="accent2"/>
              </a:buClr>
              <a:buFont typeface="Verdana" pitchFamily="34" charset="0"/>
              <a:buChar char="•"/>
            </a:pPr>
            <a:r>
              <a:rPr lang="en-US" dirty="0">
                <a:ea typeface="ＭＳ Ｐゴシック" charset="-128"/>
              </a:rPr>
              <a:t>Adipose tissue appears to play an important role in regulating exercise response</a:t>
            </a:r>
            <a:r>
              <a:rPr lang="en-US" dirty="0"/>
              <a:t>—</a:t>
            </a:r>
            <a:r>
              <a:rPr lang="en-US" dirty="0">
                <a:ea typeface="ＭＳ Ｐゴシック" charset="-128"/>
              </a:rPr>
              <a:t>through secretion of </a:t>
            </a:r>
            <a:r>
              <a:rPr lang="en-US" b="1" dirty="0">
                <a:ea typeface="ＭＳ Ｐゴシック" charset="-128"/>
              </a:rPr>
              <a:t>adipokines</a:t>
            </a:r>
            <a:r>
              <a:rPr lang="en-US" i="1" dirty="0">
                <a:ea typeface="ＭＳ Ｐゴシック" charset="-128"/>
              </a:rPr>
              <a:t>.</a:t>
            </a: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390271" y="81573"/>
            <a:ext cx="8550525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V. Role of The Endocrine System in Exercise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71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271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271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71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6271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2713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71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6271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2713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27138" grpId="0" build="p" autoUpdateAnimBg="0" advAuto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0559" y="421001"/>
            <a:ext cx="8524875" cy="388937"/>
          </a:xfrm>
        </p:spPr>
        <p:txBody>
          <a:bodyPr/>
          <a:lstStyle/>
          <a:p>
            <a:pPr marL="0" indent="0"/>
            <a:r>
              <a:rPr lang="en-US" dirty="0">
                <a:ea typeface="ＭＳ Ｐゴシック" charset="-128"/>
              </a:rPr>
              <a:t>Adipose Tissue as an Endocrine Gland</a:t>
            </a:r>
          </a:p>
        </p:txBody>
      </p:sp>
      <p:pic>
        <p:nvPicPr>
          <p:cNvPr id="11266" name="Picture 2" descr="\\172.24.161.56\lww\01_Logistics\Plowman5e_9781496323187\13_Ancillaries\1_Input\PPTs\JPEG updated arts\Plowman-PPT-03\Ch21\Plowman5e-ch021-image0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41550" y="1487016"/>
            <a:ext cx="3944097" cy="474369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328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84620" y="1526394"/>
            <a:ext cx="8099425" cy="397674"/>
          </a:xfrm>
        </p:spPr>
        <p:txBody>
          <a:bodyPr>
            <a:spAutoFit/>
          </a:bodyPr>
          <a:lstStyle/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A. Metabolic and Cardiovascular Hormones</a:t>
            </a:r>
            <a:r>
              <a:rPr lang="en-US" b="1" dirty="0"/>
              <a:t>—</a:t>
            </a:r>
            <a:r>
              <a:rPr lang="en-US" b="1" dirty="0">
                <a:ea typeface="ＭＳ Ｐゴシック" charset="-128"/>
              </a:rPr>
              <a:t> E/NE </a:t>
            </a:r>
          </a:p>
        </p:txBody>
      </p:sp>
      <p:sp>
        <p:nvSpPr>
          <p:cNvPr id="37890" name="Rectangle 3"/>
          <p:cNvSpPr>
            <a:spLocks noChangeArrowheads="1"/>
          </p:cNvSpPr>
          <p:nvPr/>
        </p:nvSpPr>
        <p:spPr bwMode="auto">
          <a:xfrm>
            <a:off x="227013" y="334841"/>
            <a:ext cx="7308411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V. Hormonal Responses to Exercise</a:t>
            </a:r>
          </a:p>
        </p:txBody>
      </p:sp>
      <p:pic>
        <p:nvPicPr>
          <p:cNvPr id="5" name="Picture 2" descr="\\172.24.161.56\lww\01_Logistics\Plowman5e_9781496323187\13_Ancillaries\1_Input\PPTs\JPEG updated arts\Plowman-PPT-03\Ch21\Plowman5e-ch021-image01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12514" y="2214364"/>
            <a:ext cx="3307603" cy="39781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32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32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32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3282" grpId="0" build="p" autoUpdateAnimBg="0" advAuto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461" y="181505"/>
            <a:ext cx="8858922" cy="781041"/>
          </a:xfrm>
        </p:spPr>
        <p:txBody>
          <a:bodyPr/>
          <a:lstStyle/>
          <a:p>
            <a:r>
              <a:rPr lang="en-US" dirty="0"/>
              <a:t>Epinephrine and Norepinephrine Responses to Various Categories of Exercise</a:t>
            </a:r>
          </a:p>
        </p:txBody>
      </p:sp>
      <p:pic>
        <p:nvPicPr>
          <p:cNvPr id="6" name="Picture 2" descr="\\172.24.161.56\lww\01_Logistics\Plowman5e_9781496323187\13_Ancillaries\1_Input\PPTs\JPEG updated arts\Plowman-PPT-03\Ch21\Plowman5e-ch021-image011.jpg"/>
          <p:cNvPicPr>
            <a:picLocks noChangeAspect="1" noChangeArrowheads="1"/>
          </p:cNvPicPr>
          <p:nvPr/>
        </p:nvPicPr>
        <p:blipFill>
          <a:blip r:embed="rId2" cstate="print"/>
          <a:srcRect t="41375" b="38587"/>
          <a:stretch>
            <a:fillRect/>
          </a:stretch>
        </p:blipFill>
        <p:spPr bwMode="auto">
          <a:xfrm>
            <a:off x="329897" y="2905100"/>
            <a:ext cx="3729142" cy="1285616"/>
          </a:xfrm>
          <a:prstGeom prst="rect">
            <a:avLst/>
          </a:prstGeom>
          <a:noFill/>
        </p:spPr>
      </p:pic>
      <p:pic>
        <p:nvPicPr>
          <p:cNvPr id="7" name="Picture 2" descr="\\172.24.161.56\lww\01_Logistics\Plowman5e_9781496323187\13_Ancillaries\1_Input\PPTs\JPEG updated arts\Plowman-PPT-03\Ch21\Plowman5e-ch021-image011.jpg"/>
          <p:cNvPicPr>
            <a:picLocks noChangeAspect="1" noChangeArrowheads="1"/>
          </p:cNvPicPr>
          <p:nvPr/>
        </p:nvPicPr>
        <p:blipFill>
          <a:blip r:embed="rId3" cstate="print"/>
          <a:srcRect t="61413" b="19113"/>
          <a:stretch>
            <a:fillRect/>
          </a:stretch>
        </p:blipFill>
        <p:spPr bwMode="auto">
          <a:xfrm>
            <a:off x="4240481" y="2950726"/>
            <a:ext cx="3933358" cy="1317812"/>
          </a:xfrm>
          <a:prstGeom prst="rect">
            <a:avLst/>
          </a:prstGeom>
          <a:noFill/>
        </p:spPr>
      </p:pic>
      <p:pic>
        <p:nvPicPr>
          <p:cNvPr id="9" name="Picture 2" descr="\\172.24.161.56\lww\01_Logistics\Plowman5e_9781496323187\13_Ancillaries\1_Input\PPTs\JPEG updated arts\Plowman-PPT-03\Ch21\Plowman5e-ch021-image011.jpg"/>
          <p:cNvPicPr>
            <a:picLocks noChangeAspect="1" noChangeArrowheads="1"/>
          </p:cNvPicPr>
          <p:nvPr/>
        </p:nvPicPr>
        <p:blipFill>
          <a:blip r:embed="rId4" cstate="print"/>
          <a:srcRect b="78333"/>
          <a:stretch>
            <a:fillRect/>
          </a:stretch>
        </p:blipFill>
        <p:spPr bwMode="auto">
          <a:xfrm>
            <a:off x="296011" y="1526831"/>
            <a:ext cx="3771713" cy="1405966"/>
          </a:xfrm>
          <a:prstGeom prst="rect">
            <a:avLst/>
          </a:prstGeom>
          <a:noFill/>
        </p:spPr>
      </p:pic>
      <p:pic>
        <p:nvPicPr>
          <p:cNvPr id="10" name="Picture 2" descr="\\172.24.161.56\lww\01_Logistics\Plowman5e_9781496323187\13_Ancillaries\1_Input\PPTs\JPEG updated arts\Plowman-PPT-03\Ch21\Plowman5e-ch021-image011.jpg"/>
          <p:cNvPicPr>
            <a:picLocks noChangeAspect="1" noChangeArrowheads="1"/>
          </p:cNvPicPr>
          <p:nvPr/>
        </p:nvPicPr>
        <p:blipFill>
          <a:blip r:embed="rId3" cstate="print"/>
          <a:srcRect t="21336" b="58129"/>
          <a:stretch>
            <a:fillRect/>
          </a:stretch>
        </p:blipFill>
        <p:spPr bwMode="auto">
          <a:xfrm>
            <a:off x="4195658" y="1498443"/>
            <a:ext cx="3933045" cy="1389530"/>
          </a:xfrm>
          <a:prstGeom prst="rect">
            <a:avLst/>
          </a:prstGeom>
          <a:noFill/>
        </p:spPr>
      </p:pic>
      <p:pic>
        <p:nvPicPr>
          <p:cNvPr id="11" name="Picture 2" descr="\\172.24.161.56\lww\01_Logistics\Plowman5e_9781496323187\13_Ancillaries\1_Input\PPTs\JPEG updated arts\Plowman-PPT-03\Ch21\Plowman5e-ch021-image011.jpg"/>
          <p:cNvPicPr>
            <a:picLocks noChangeAspect="1" noChangeArrowheads="1"/>
          </p:cNvPicPr>
          <p:nvPr/>
        </p:nvPicPr>
        <p:blipFill>
          <a:blip r:embed="rId5" cstate="print"/>
          <a:srcRect t="80755"/>
          <a:stretch>
            <a:fillRect/>
          </a:stretch>
        </p:blipFill>
        <p:spPr bwMode="auto">
          <a:xfrm>
            <a:off x="2286175" y="4358185"/>
            <a:ext cx="4873608" cy="161364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533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00732" y="1626806"/>
            <a:ext cx="8099425" cy="397674"/>
          </a:xfrm>
        </p:spPr>
        <p:txBody>
          <a:bodyPr>
            <a:spAutoFit/>
          </a:bodyPr>
          <a:lstStyle/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B. Fluid Balance Hormones—ADH</a:t>
            </a:r>
          </a:p>
        </p:txBody>
      </p:sp>
      <p:sp>
        <p:nvSpPr>
          <p:cNvPr id="39938" name="Rectangle 3"/>
          <p:cNvSpPr>
            <a:spLocks noChangeArrowheads="1"/>
          </p:cNvSpPr>
          <p:nvPr/>
        </p:nvSpPr>
        <p:spPr bwMode="auto">
          <a:xfrm>
            <a:off x="183471" y="260729"/>
            <a:ext cx="883126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V. Hormonal Responses to Exercise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53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53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53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5330" grpId="0" build="p" autoUpdateAnimBg="0" advAuto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426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27012" y="1694330"/>
            <a:ext cx="4718050" cy="1007072"/>
          </a:xfrm>
        </p:spPr>
        <p:txBody>
          <a:bodyPr>
            <a:spAutoFit/>
          </a:bodyPr>
          <a:lstStyle/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C. Metabolic Hormones—long-term, heavy exercise</a:t>
            </a:r>
          </a:p>
        </p:txBody>
      </p:sp>
      <p:sp>
        <p:nvSpPr>
          <p:cNvPr id="41986" name="Rectangle 3"/>
          <p:cNvSpPr>
            <a:spLocks noChangeArrowheads="1"/>
          </p:cNvSpPr>
          <p:nvPr/>
        </p:nvSpPr>
        <p:spPr bwMode="auto">
          <a:xfrm>
            <a:off x="227012" y="125792"/>
            <a:ext cx="8699274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V. Hormonal Responses to Exercise (cont.) </a:t>
            </a:r>
          </a:p>
        </p:txBody>
      </p:sp>
      <p:pic>
        <p:nvPicPr>
          <p:cNvPr id="13314" name="Picture 2" descr="\\172.24.161.56\lww\01_Logistics\Plowman5e_9781496323187\13_Ancillaries\1_Input\PPTs\JPEG updated arts\Plowman-PPT-03\Ch21\Plowman5e-ch021-image01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20871" y="1312193"/>
            <a:ext cx="2505520" cy="48857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94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94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9426" grpId="0" build="p" autoUpdateAnimBg="0" advAuto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7378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27954" y="1358951"/>
            <a:ext cx="8099425" cy="397674"/>
          </a:xfrm>
        </p:spPr>
        <p:txBody>
          <a:bodyPr>
            <a:spAutoFit/>
          </a:bodyPr>
          <a:lstStyle/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C. Metabolic Hormones—incremental to max</a:t>
            </a:r>
          </a:p>
        </p:txBody>
      </p:sp>
      <p:sp>
        <p:nvSpPr>
          <p:cNvPr id="44034" name="Rectangle 3"/>
          <p:cNvSpPr>
            <a:spLocks noChangeArrowheads="1"/>
          </p:cNvSpPr>
          <p:nvPr/>
        </p:nvSpPr>
        <p:spPr bwMode="auto">
          <a:xfrm>
            <a:off x="154443" y="366582"/>
            <a:ext cx="883126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V. Hormonal Responses to Exercise (cont.)</a:t>
            </a:r>
          </a:p>
        </p:txBody>
      </p:sp>
      <p:pic>
        <p:nvPicPr>
          <p:cNvPr id="14338" name="Picture 2" descr="\\172.24.161.56\lww\01_Logistics\Plowman5e_9781496323187\13_Ancillaries\1_Input\PPTs\JPEG updated arts\Plowman-PPT-03\Ch21\Plowman5e-ch021-image013.jpg"/>
          <p:cNvPicPr>
            <a:picLocks noChangeAspect="1" noChangeArrowheads="1"/>
          </p:cNvPicPr>
          <p:nvPr/>
        </p:nvPicPr>
        <p:blipFill>
          <a:blip r:embed="rId3" cstate="print"/>
          <a:srcRect b="79404"/>
          <a:stretch>
            <a:fillRect/>
          </a:stretch>
        </p:blipFill>
        <p:spPr bwMode="auto">
          <a:xfrm>
            <a:off x="1102659" y="1858311"/>
            <a:ext cx="2931459" cy="1360988"/>
          </a:xfrm>
          <a:prstGeom prst="rect">
            <a:avLst/>
          </a:prstGeom>
          <a:noFill/>
        </p:spPr>
      </p:pic>
      <p:pic>
        <p:nvPicPr>
          <p:cNvPr id="14" name="Picture 2" descr="\\172.24.161.56\lww\01_Logistics\Plowman5e_9781496323187\13_Ancillaries\1_Input\PPTs\JPEG updated arts\Plowman-PPT-03\Ch21\Plowman5e-ch021-image013.jpg"/>
          <p:cNvPicPr>
            <a:picLocks noChangeAspect="1" noChangeArrowheads="1"/>
          </p:cNvPicPr>
          <p:nvPr/>
        </p:nvPicPr>
        <p:blipFill>
          <a:blip r:embed="rId4" cstate="print"/>
          <a:srcRect t="60112" b="20223"/>
          <a:stretch>
            <a:fillRect/>
          </a:stretch>
        </p:blipFill>
        <p:spPr bwMode="auto">
          <a:xfrm>
            <a:off x="4240306" y="3272122"/>
            <a:ext cx="3119717" cy="1317809"/>
          </a:xfrm>
          <a:prstGeom prst="rect">
            <a:avLst/>
          </a:prstGeom>
          <a:noFill/>
        </p:spPr>
      </p:pic>
      <p:pic>
        <p:nvPicPr>
          <p:cNvPr id="15" name="Picture 2" descr="\\172.24.161.56\lww\01_Logistics\Plowman5e_9781496323187\13_Ancillaries\1_Input\PPTs\JPEG updated arts\Plowman-PPT-03\Ch21\Plowman5e-ch021-image013.jpg"/>
          <p:cNvPicPr>
            <a:picLocks noChangeAspect="1" noChangeArrowheads="1"/>
          </p:cNvPicPr>
          <p:nvPr/>
        </p:nvPicPr>
        <p:blipFill>
          <a:blip r:embed="rId3" cstate="print"/>
          <a:srcRect t="20477" b="59846"/>
          <a:stretch>
            <a:fillRect/>
          </a:stretch>
        </p:blipFill>
        <p:spPr bwMode="auto">
          <a:xfrm>
            <a:off x="4240305" y="1873626"/>
            <a:ext cx="3119718" cy="1353670"/>
          </a:xfrm>
          <a:prstGeom prst="rect">
            <a:avLst/>
          </a:prstGeom>
          <a:noFill/>
        </p:spPr>
      </p:pic>
      <p:pic>
        <p:nvPicPr>
          <p:cNvPr id="16" name="Picture 2" descr="\\172.24.161.56\lww\01_Logistics\Plowman5e_9781496323187\13_Ancillaries\1_Input\PPTs\JPEG updated arts\Plowman-PPT-03\Ch21\Plowman5e-ch021-image013.jpg"/>
          <p:cNvPicPr>
            <a:picLocks noChangeAspect="1" noChangeArrowheads="1"/>
          </p:cNvPicPr>
          <p:nvPr/>
        </p:nvPicPr>
        <p:blipFill>
          <a:blip r:embed="rId3" cstate="print"/>
          <a:srcRect t="39438" b="40149"/>
          <a:stretch>
            <a:fillRect/>
          </a:stretch>
        </p:blipFill>
        <p:spPr bwMode="auto">
          <a:xfrm>
            <a:off x="1084729" y="3288504"/>
            <a:ext cx="2967318" cy="1365384"/>
          </a:xfrm>
          <a:prstGeom prst="rect">
            <a:avLst/>
          </a:prstGeom>
          <a:noFill/>
        </p:spPr>
      </p:pic>
      <p:pic>
        <p:nvPicPr>
          <p:cNvPr id="17" name="Picture 2" descr="\\172.24.161.56\lww\01_Logistics\Plowman5e_9781496323187\13_Ancillaries\1_Input\PPTs\JPEG updated arts\Plowman-PPT-03\Ch21\Plowman5e-ch021-image013.jpg"/>
          <p:cNvPicPr>
            <a:picLocks noChangeAspect="1" noChangeArrowheads="1"/>
          </p:cNvPicPr>
          <p:nvPr/>
        </p:nvPicPr>
        <p:blipFill>
          <a:blip r:embed="rId4" cstate="print"/>
          <a:srcRect t="79888"/>
          <a:stretch>
            <a:fillRect/>
          </a:stretch>
        </p:blipFill>
        <p:spPr bwMode="auto">
          <a:xfrm>
            <a:off x="2697971" y="4760259"/>
            <a:ext cx="3559393" cy="16136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73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373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373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7378" grpId="0" build="p" autoUpdateAnimBg="0" advAuto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352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63513" y="1326296"/>
            <a:ext cx="8099425" cy="397674"/>
          </a:xfrm>
        </p:spPr>
        <p:txBody>
          <a:bodyPr>
            <a:spAutoFit/>
          </a:bodyPr>
          <a:lstStyle/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A. Adaptations Related to Metabolic Function</a:t>
            </a:r>
          </a:p>
        </p:txBody>
      </p:sp>
      <p:sp>
        <p:nvSpPr>
          <p:cNvPr id="46082" name="Rectangle 3"/>
          <p:cNvSpPr>
            <a:spLocks noChangeArrowheads="1"/>
          </p:cNvSpPr>
          <p:nvPr/>
        </p:nvSpPr>
        <p:spPr bwMode="auto">
          <a:xfrm>
            <a:off x="71440" y="477449"/>
            <a:ext cx="7766870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VI. Hormonal Adaptations to Training</a:t>
            </a:r>
          </a:p>
        </p:txBody>
      </p:sp>
      <p:pic>
        <p:nvPicPr>
          <p:cNvPr id="15362" name="Picture 2" descr="\\172.24.161.56\lww\01_Logistics\Plowman5e_9781496323187\13_Ancillaries\1_Input\PPTs\JPEG updated arts\Plowman-PPT-03\Ch21\Plowman5e-ch021-image01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14282" y="2014102"/>
            <a:ext cx="4168588" cy="42959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3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43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43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43522" grpId="0" build="p" autoUpdateAnimBg="0" advAuto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557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458788" y="1859833"/>
            <a:ext cx="8099425" cy="1650325"/>
          </a:xfrm>
        </p:spPr>
        <p:txBody>
          <a:bodyPr>
            <a:spAutoFit/>
          </a:bodyPr>
          <a:lstStyle/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B. Adaptations Related to Cardiovascular Function</a:t>
            </a:r>
          </a:p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endParaRPr lang="en-US" b="1" dirty="0">
              <a:ea typeface="ＭＳ Ｐゴシック" charset="-128"/>
            </a:endParaRPr>
          </a:p>
          <a:p>
            <a:pPr marL="1093788" indent="-1093788" eaLnBrk="1" hangingPunct="1">
              <a:spcBef>
                <a:spcPct val="0"/>
              </a:spcBef>
              <a:spcAft>
                <a:spcPct val="50000"/>
              </a:spcAft>
              <a:buClr>
                <a:srgbClr val="FF0000"/>
              </a:buClr>
              <a:buFontTx/>
              <a:buNone/>
            </a:pPr>
            <a:r>
              <a:rPr lang="en-US" b="1" dirty="0">
                <a:ea typeface="ＭＳ Ｐゴシック" charset="-128"/>
              </a:rPr>
              <a:t>C. Adaptations Related to Muscle, Bone, and Adipose Tissue</a:t>
            </a:r>
          </a:p>
        </p:txBody>
      </p:sp>
      <p:sp>
        <p:nvSpPr>
          <p:cNvPr id="48130" name="Rectangle 3"/>
          <p:cNvSpPr>
            <a:spLocks noChangeArrowheads="1"/>
          </p:cNvSpPr>
          <p:nvPr/>
        </p:nvSpPr>
        <p:spPr bwMode="auto">
          <a:xfrm>
            <a:off x="227012" y="104273"/>
            <a:ext cx="8423501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VI. Hormonal Adaptations to Training (cont.)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55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455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455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55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6455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6455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45570" grpId="0" build="p" autoUpdateAnimBg="0" advAuto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Content Placeholder 2"/>
          <p:cNvSpPr>
            <a:spLocks noGrp="1"/>
          </p:cNvSpPr>
          <p:nvPr>
            <p:ph idx="1"/>
          </p:nvPr>
        </p:nvSpPr>
        <p:spPr>
          <a:xfrm>
            <a:off x="339165" y="1539176"/>
            <a:ext cx="8613775" cy="3686175"/>
          </a:xfrm>
        </p:spPr>
        <p:txBody>
          <a:bodyPr/>
          <a:lstStyle/>
          <a:p>
            <a:pPr marL="0" indent="0">
              <a:buFontTx/>
              <a:buNone/>
            </a:pPr>
            <a:r>
              <a:rPr lang="en-US" b="1" dirty="0">
                <a:ea typeface="ＭＳ Ｐゴシック" charset="-128"/>
              </a:rPr>
              <a:t>D. </a:t>
            </a:r>
            <a:r>
              <a:rPr lang="en-US" b="1" dirty="0"/>
              <a:t>Hormonal Adaptations to Resistance Training</a:t>
            </a:r>
            <a:endParaRPr lang="en-US" b="1" dirty="0">
              <a:ea typeface="ＭＳ Ｐゴシック" charset="-128"/>
            </a:endParaRPr>
          </a:p>
        </p:txBody>
      </p:sp>
      <p:sp>
        <p:nvSpPr>
          <p:cNvPr id="4" name="Rectangle 3"/>
          <p:cNvSpPr>
            <a:spLocks noChangeArrowheads="1"/>
          </p:cNvSpPr>
          <p:nvPr/>
        </p:nvSpPr>
        <p:spPr bwMode="auto">
          <a:xfrm>
            <a:off x="244942" y="103484"/>
            <a:ext cx="8423501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rgbClr val="0066CC"/>
                </a:solidFill>
                <a:latin typeface="+mj-lt"/>
              </a:rPr>
              <a:t>VI. </a:t>
            </a:r>
            <a:r>
              <a:rPr lang="en-US" sz="2800" b="1" dirty="0">
                <a:solidFill>
                  <a:schemeClr val="accent1"/>
                </a:solidFill>
                <a:latin typeface="+mj-lt"/>
              </a:rPr>
              <a:t>Hormonal</a:t>
            </a:r>
            <a:r>
              <a:rPr lang="en-US" sz="2800" b="1" dirty="0">
                <a:solidFill>
                  <a:srgbClr val="0066CC"/>
                </a:solidFill>
                <a:latin typeface="+mj-lt"/>
              </a:rPr>
              <a:t> Adaptations to Training (cont.)</a:t>
            </a:r>
          </a:p>
        </p:txBody>
      </p:sp>
      <p:pic>
        <p:nvPicPr>
          <p:cNvPr id="16386" name="Picture 2" descr="\\172.24.161.56\lww\01_Logistics\Plowman5e_9781496323187\13_Ancillaries\1_Input\PPTs\JPEG updated arts\Plowman-PPT-03\Ch21\Plowman5e-ch021-image01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69621" y="2318847"/>
            <a:ext cx="4986991" cy="37604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\\172.24.161.56\lww\01_Logistics\Plowman5e_9781496323187\13_Ancillaries\1_Input\PPTs\JPEG updated arts\Plowman-PPT-03\Ch21\Plowman5e-ch021-image01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68984" y="1402107"/>
            <a:ext cx="2718921" cy="4616823"/>
          </a:xfrm>
          <a:prstGeom prst="rect">
            <a:avLst/>
          </a:prstGeom>
          <a:noFill/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81440" y="210035"/>
            <a:ext cx="8524875" cy="775597"/>
          </a:xfrm>
        </p:spPr>
        <p:txBody>
          <a:bodyPr/>
          <a:lstStyle/>
          <a:p>
            <a:r>
              <a:rPr lang="en-US" dirty="0">
                <a:solidFill>
                  <a:schemeClr val="accent1"/>
                </a:solidFill>
              </a:rPr>
              <a:t>Effect of Resistance Training on Exercise</a:t>
            </a:r>
            <a:br>
              <a:rPr lang="en-US" dirty="0">
                <a:solidFill>
                  <a:schemeClr val="accent1"/>
                </a:solidFill>
              </a:rPr>
            </a:br>
            <a:r>
              <a:rPr lang="en-US" dirty="0">
                <a:solidFill>
                  <a:schemeClr val="accent1"/>
                </a:solidFill>
              </a:rPr>
              <a:t>Response</a:t>
            </a:r>
          </a:p>
        </p:txBody>
      </p:sp>
      <p:pic>
        <p:nvPicPr>
          <p:cNvPr id="17411" name="Picture 3" descr="\\172.24.161.56\lww\01_Logistics\Plowman5e_9781496323187\13_Ancillaries\1_Input\PPTs\JPEG updated arts\Plowman-PPT-03\Ch21\Plowman5e-ch021-image01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43878" y="1393142"/>
            <a:ext cx="2715514" cy="457200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7983" y="378465"/>
            <a:ext cx="8524875" cy="388937"/>
          </a:xfrm>
        </p:spPr>
        <p:txBody>
          <a:bodyPr/>
          <a:lstStyle/>
          <a:p>
            <a:pPr>
              <a:defRPr/>
            </a:pPr>
            <a:r>
              <a:rPr lang="en-US" dirty="0">
                <a:solidFill>
                  <a:srgbClr val="0066CC"/>
                </a:solidFill>
              </a:rPr>
              <a:t>Check Your Comprehension</a:t>
            </a:r>
          </a:p>
        </p:txBody>
      </p:sp>
      <p:pic>
        <p:nvPicPr>
          <p:cNvPr id="18434" name="Picture 2" descr="\\172.24.161.56\lww\01_Logistics\Plowman5e_9781496323187\13_Ancillaries\1_Input\PPTs\JPEG updated arts\Plowman-PPT-03\Ch21\Check Your Comprehension 2 - Case Study 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25491" y="1335366"/>
            <a:ext cx="6909889" cy="401161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XPANDSHOWBAR" val="True"/>
  <p:tag name="BULLETTYPE" val="3"/>
  <p:tag name="RESPCOUNTERSTYLE" val="3"/>
  <p:tag name="INPUTSOURCE" val="1"/>
  <p:tag name="BACKUPMAINTENANCE" val="7"/>
  <p:tag name="ROTATIONINTERVAL" val="2"/>
  <p:tag name="RACERSMAXDISPLAYED" val="5"/>
  <p:tag name="TEAMSINLEADERBOARD" val="5"/>
  <p:tag name="BUBBLEVALUEFORMAT" val="0.0"/>
  <p:tag name="CUSTOMCELLFORECOLOR" val="-16777216"/>
  <p:tag name="CUSTOMCELLBACKCOLOR4" val="-8355712"/>
  <p:tag name="DISPLAYDEVICEID" val="True"/>
  <p:tag name="GRIDSIZE" val="{Width=800, Height=600}"/>
  <p:tag name="CHARTLABELS" val="1"/>
  <p:tag name="PARTLISTDEFAULT" val="1"/>
  <p:tag name="INCORRECTPOINTVALUE" val="0"/>
  <p:tag name="AUTOADJUSTPARTRANGE" val="True"/>
  <p:tag name="FIBNUMRESULTS" val="5"/>
  <p:tag name="PRRESPONSE2" val="9"/>
  <p:tag name="PRRESPONSE6" val="5"/>
  <p:tag name="PRRESPONSE10" val="1"/>
  <p:tag name="POWERPOINTVERSION" val="10.0"/>
  <p:tag name="CSVFORMAT" val="0"/>
  <p:tag name="RESPCOUNTERFORMAT" val="0"/>
  <p:tag name="ALLOWDUPLICATES" val="False"/>
  <p:tag name="REVIEWONLY" val="False"/>
  <p:tag name="RACEANIMATIONSPEED" val="3"/>
  <p:tag name="BUBBLENAMEVISIBLE" val="True"/>
  <p:tag name="CUSTOMGRIDBACKCOLOR" val="-2830136"/>
  <p:tag name="USESCHEMECOLORS" val="True"/>
  <p:tag name="GRIDROTATIONINTERVAL" val="2"/>
  <p:tag name="CHARTCOLORS" val="0"/>
  <p:tag name="INCLUDEPPT" val="True"/>
  <p:tag name="REALTIMEBACKUPPATH" val="(None)"/>
  <p:tag name="FIBDISPLAYRESULTS" val="True"/>
  <p:tag name="PRRESPONSE3" val="8"/>
  <p:tag name="PRRESPONSE8" val="3"/>
  <p:tag name="TPVERSION" val="2008"/>
  <p:tag name="ANSWERNOWSTYLE" val="6"/>
  <p:tag name="COUNTDOWNSECONDS" val="10"/>
  <p:tag name="AUTOADVANCE" val="True"/>
  <p:tag name="SKIPREMAININGRACESLIDES" val="True"/>
  <p:tag name="BUBBLEGROUPING" val="3"/>
  <p:tag name="CUSTOMCELLBACKCOLOR3" val="-268652"/>
  <p:tag name="AUTOSIZEGRID" val="True"/>
  <p:tag name="INCLUDENONRESPONDERS" val="True"/>
  <p:tag name="REALTIMEBACKUP" val="False"/>
  <p:tag name="FIBINCLUDEOTHER" val="True"/>
  <p:tag name="PRRESPONSE5" val="6"/>
  <p:tag name="ALWAYSOPENPOLL" val="False"/>
  <p:tag name="ANSWERNOWTEXT" val="Answer Now"/>
  <p:tag name="BACKUPSESSIONS" val="True"/>
  <p:tag name="RACEENDPOINTS" val="100"/>
  <p:tag name="DEFAULTNUMTEAMS" val="5"/>
  <p:tag name="DISPLAYDEVICENUMBER" val="True"/>
  <p:tag name="RESETCHARTS" val="True"/>
  <p:tag name="ZEROBASED" val="False"/>
  <p:tag name="PRRESPONSE1" val="10"/>
  <p:tag name="SHOWFLASHWARNING" val="True"/>
  <p:tag name="COUNTDOWNSTYLE" val="4"/>
  <p:tag name="AUTOUPDATEALIASES" val="True"/>
  <p:tag name="BUBBLESIZEVISIBLE" val="True"/>
  <p:tag name="GRIDOPACITY" val="90"/>
  <p:tag name="ALLOWUSERFEEDBACK" val="True"/>
  <p:tag name="FIBDISPLAYKEYWORDS" val="True"/>
  <p:tag name="SHOWBARVISIBLE" val="True"/>
  <p:tag name="NUMRESPONSES" val="1"/>
  <p:tag name="MAXRESPONDERS" val="5"/>
  <p:tag name="GRIDPOSITION" val="1"/>
  <p:tag name="CHARTSCALE" val="True"/>
  <p:tag name="PRRESPONSE9" val="2"/>
  <p:tag name="CHARTVALUEFORMAT" val="0%"/>
  <p:tag name="CUSTOMCELLBACKCOLOR2" val="-13395457"/>
  <p:tag name="CORRECTPOINTVALUE" val="1"/>
  <p:tag name="USESECONDARYMONITOR" val="True"/>
  <p:tag name="PARTICIPANTSINLEADERBOARD" val="5"/>
  <p:tag name="MULTIRESPDIVISOR" val="1"/>
  <p:tag name="SAVECSVWITHSESSION" val="True"/>
  <p:tag name="DISPLAYNAME" val="True"/>
  <p:tag name="PRRESPONSE7" val="4"/>
  <p:tag name="POLLINGCYCLE" val="2"/>
  <p:tag name="STDCHART" val="1"/>
  <p:tag name="RESPTABLESTYLE" val="-1"/>
  <p:tag name="CUSTOMCELLBACKCOLOR1" val="-657956"/>
  <p:tag name="PRRESPONSE4" val="7"/>
  <p:tag name="ADVANCEDSETTINGSVIEW" val="False"/>
  <p:tag name="DELIMITERS" val="3.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heme/theme1.xml><?xml version="1.0" encoding="utf-8"?>
<a:theme xmlns:a="http://schemas.openxmlformats.org/drawingml/2006/main" name="LWW TEMPLATE">
  <a:themeElements>
    <a:clrScheme name="">
      <a:dk1>
        <a:srgbClr val="000000"/>
      </a:dk1>
      <a:lt1>
        <a:srgbClr val="FFFFFF"/>
      </a:lt1>
      <a:dk2>
        <a:srgbClr val="006B76"/>
      </a:dk2>
      <a:lt2>
        <a:srgbClr val="000000"/>
      </a:lt2>
      <a:accent1>
        <a:srgbClr val="186EC4"/>
      </a:accent1>
      <a:accent2>
        <a:srgbClr val="CC9900"/>
      </a:accent2>
      <a:accent3>
        <a:srgbClr val="FFFFFF"/>
      </a:accent3>
      <a:accent4>
        <a:srgbClr val="000000"/>
      </a:accent4>
      <a:accent5>
        <a:srgbClr val="ABBADE"/>
      </a:accent5>
      <a:accent6>
        <a:srgbClr val="B98A00"/>
      </a:accent6>
      <a:hlink>
        <a:srgbClr val="FF0000"/>
      </a:hlink>
      <a:folHlink>
        <a:srgbClr val="009900"/>
      </a:folHlink>
    </a:clrScheme>
    <a:fontScheme name="LWW TEMPLATE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LWW TEMPLATE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G:\Q299xx.LWW\LWW TEMPLATE.ppt</Template>
  <TotalTime>3185</TotalTime>
  <Words>557</Words>
  <Application>Microsoft Macintosh PowerPoint</Application>
  <PresentationFormat>On-screen Show (4:3)</PresentationFormat>
  <Paragraphs>94</Paragraphs>
  <Slides>27</Slides>
  <Notes>22</Notes>
  <HiddenSlides>3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1" baseType="lpstr">
      <vt:lpstr>Arial</vt:lpstr>
      <vt:lpstr>Times New Roman</vt:lpstr>
      <vt:lpstr>Verdana</vt:lpstr>
      <vt:lpstr>LWW 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Adipose Tissue as an Endocrine Gland</vt:lpstr>
      <vt:lpstr>PowerPoint Presentation</vt:lpstr>
      <vt:lpstr>Epinephrine and Norepinephrine Responses to Various Categories of Exercise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Effect of Resistance Training on Exercise Response</vt:lpstr>
      <vt:lpstr>Check Your Comprehension</vt:lpstr>
    </vt:vector>
  </TitlesOfParts>
  <Company>Wolters Kluwer Health - Lippincott Williams &amp; Wilkins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LWW PPT Slide Template Master</dc:title>
  <dc:creator>Dale Gray</dc:creator>
  <cp:lastModifiedBy>Geraint Forster</cp:lastModifiedBy>
  <cp:revision>334</cp:revision>
  <cp:lastPrinted>2001-01-03T19:47:24Z</cp:lastPrinted>
  <dcterms:created xsi:type="dcterms:W3CDTF">2001-02-15T19:07:27Z</dcterms:created>
  <dcterms:modified xsi:type="dcterms:W3CDTF">2022-04-25T19:38:22Z</dcterms:modified>
</cp:coreProperties>
</file>