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79" autoAdjust="0"/>
    <p:restoredTop sz="94660"/>
  </p:normalViewPr>
  <p:slideViewPr>
    <p:cSldViewPr snapToGrid="0">
      <p:cViewPr>
        <p:scale>
          <a:sx n="70" d="100"/>
          <a:sy n="70" d="100"/>
        </p:scale>
        <p:origin x="94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C643F9-1C47-4240-8FE1-3EE510445E05}" type="datetimeFigureOut">
              <a:rPr lang="en-GB" smtClean="0"/>
              <a:t>06/03/2023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D124F-1E10-4DA4-8AF5-C9923D822DEA}" type="slidenum">
              <a:rPr lang="en-GB" smtClean="0"/>
              <a:t>‹#›</a:t>
            </a:fld>
            <a:endParaRPr lang="en-GB"/>
          </a:p>
        </p:txBody>
      </p:sp>
    </p:spTree>
    <p:extLst>
      <p:ext uri="{BB962C8B-B14F-4D97-AF65-F5344CB8AC3E}">
        <p14:creationId xmlns:p14="http://schemas.microsoft.com/office/powerpoint/2010/main" val="2261238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403F-62CB-8506-F6C0-E0E7C3AC1C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2BB08E-6A36-C044-9D2E-EB0A94827F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A2BEC2-0753-564A-41E8-705F8C6D2E96}"/>
              </a:ext>
            </a:extLst>
          </p:cNvPr>
          <p:cNvSpPr>
            <a:spLocks noGrp="1"/>
          </p:cNvSpPr>
          <p:nvPr>
            <p:ph type="dt" sz="half" idx="10"/>
          </p:nvPr>
        </p:nvSpPr>
        <p:spPr/>
        <p:txBody>
          <a:bodyPr/>
          <a:lstStyle/>
          <a:p>
            <a:fld id="{C807458D-932D-4642-B916-CBC698FDDA7A}" type="datetime1">
              <a:rPr lang="en-GB" smtClean="0"/>
              <a:t>06/03/2023</a:t>
            </a:fld>
            <a:endParaRPr lang="en-GB"/>
          </a:p>
        </p:txBody>
      </p:sp>
      <p:sp>
        <p:nvSpPr>
          <p:cNvPr id="5" name="Footer Placeholder 4">
            <a:extLst>
              <a:ext uri="{FF2B5EF4-FFF2-40B4-BE49-F238E27FC236}">
                <a16:creationId xmlns:a16="http://schemas.microsoft.com/office/drawing/2014/main" id="{0581E3EC-0179-4E7B-DD51-DCF5921D6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E9653-1268-E642-B1C6-C2E9BCC3262F}"/>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2953099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0ED0F-47DA-51FA-3745-EA391C3E4D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BE3B6A-128B-4CE6-84AE-8FA11317F0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1C3E1-A90A-3F77-5277-AF885AC0EF3B}"/>
              </a:ext>
            </a:extLst>
          </p:cNvPr>
          <p:cNvSpPr>
            <a:spLocks noGrp="1"/>
          </p:cNvSpPr>
          <p:nvPr>
            <p:ph type="dt" sz="half" idx="10"/>
          </p:nvPr>
        </p:nvSpPr>
        <p:spPr/>
        <p:txBody>
          <a:bodyPr/>
          <a:lstStyle/>
          <a:p>
            <a:fld id="{8C502B14-8E6A-43F5-AAA1-18060E8870FE}" type="datetime1">
              <a:rPr lang="en-GB" smtClean="0"/>
              <a:t>06/03/2023</a:t>
            </a:fld>
            <a:endParaRPr lang="en-GB"/>
          </a:p>
        </p:txBody>
      </p:sp>
      <p:sp>
        <p:nvSpPr>
          <p:cNvPr id="5" name="Footer Placeholder 4">
            <a:extLst>
              <a:ext uri="{FF2B5EF4-FFF2-40B4-BE49-F238E27FC236}">
                <a16:creationId xmlns:a16="http://schemas.microsoft.com/office/drawing/2014/main" id="{663C1023-435A-1436-F7D1-978433B2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2DF5B-A0FB-B685-E3D3-301A454F535F}"/>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286579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9A067-EB37-8B97-827E-CEBAF4D8EC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767A5C-4658-5288-F65B-76870809DF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AE2EF6-522D-C337-86B1-695B14FC4377}"/>
              </a:ext>
            </a:extLst>
          </p:cNvPr>
          <p:cNvSpPr>
            <a:spLocks noGrp="1"/>
          </p:cNvSpPr>
          <p:nvPr>
            <p:ph type="dt" sz="half" idx="10"/>
          </p:nvPr>
        </p:nvSpPr>
        <p:spPr/>
        <p:txBody>
          <a:bodyPr/>
          <a:lstStyle/>
          <a:p>
            <a:fld id="{A5F58DE1-2139-405B-8925-A7DAA439BD1A}" type="datetime1">
              <a:rPr lang="en-GB" smtClean="0"/>
              <a:t>06/03/2023</a:t>
            </a:fld>
            <a:endParaRPr lang="en-GB"/>
          </a:p>
        </p:txBody>
      </p:sp>
      <p:sp>
        <p:nvSpPr>
          <p:cNvPr id="5" name="Footer Placeholder 4">
            <a:extLst>
              <a:ext uri="{FF2B5EF4-FFF2-40B4-BE49-F238E27FC236}">
                <a16:creationId xmlns:a16="http://schemas.microsoft.com/office/drawing/2014/main" id="{BF10C0A1-C5C5-B3FB-7F97-24B8FD3E3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EDF520-4482-0F71-818B-CDA8DF854D17}"/>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520817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AABCD-51E4-F370-168F-34E1360535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6BAD64-E432-58CA-2522-D085FC3F54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1F3EBE-6495-BCEB-142A-CC642C367F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31CA7D-7B01-3549-9758-8719CD2FA107}"/>
              </a:ext>
            </a:extLst>
          </p:cNvPr>
          <p:cNvSpPr>
            <a:spLocks noGrp="1"/>
          </p:cNvSpPr>
          <p:nvPr>
            <p:ph type="dt" sz="half" idx="10"/>
          </p:nvPr>
        </p:nvSpPr>
        <p:spPr/>
        <p:txBody>
          <a:bodyPr/>
          <a:lstStyle/>
          <a:p>
            <a:fld id="{67FD2F17-1583-48E8-8DDD-FAF45C73275D}" type="datetime1">
              <a:rPr lang="en-GB" smtClean="0"/>
              <a:t>06/03/2023</a:t>
            </a:fld>
            <a:endParaRPr lang="en-GB"/>
          </a:p>
        </p:txBody>
      </p:sp>
      <p:sp>
        <p:nvSpPr>
          <p:cNvPr id="6" name="Footer Placeholder 5">
            <a:extLst>
              <a:ext uri="{FF2B5EF4-FFF2-40B4-BE49-F238E27FC236}">
                <a16:creationId xmlns:a16="http://schemas.microsoft.com/office/drawing/2014/main" id="{515E7EF1-B3FA-F21E-BA52-0727180A8A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4150C1-660F-4D04-783F-831E459A5AB2}"/>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1469834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52DE1-7F13-32EE-DBDD-F2926C5CAB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9D46F7-F55B-F9FB-7793-CC4D2958A2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333212-E3F7-0353-C0E8-ADFE5C0EBE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B53233-43AF-4E00-5CF6-912B7536F0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0081F7-5C93-3D9E-F18A-C9BBAC278F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45D892-44DC-B6DB-C380-FD343CBAD794}"/>
              </a:ext>
            </a:extLst>
          </p:cNvPr>
          <p:cNvSpPr>
            <a:spLocks noGrp="1"/>
          </p:cNvSpPr>
          <p:nvPr>
            <p:ph type="dt" sz="half" idx="10"/>
          </p:nvPr>
        </p:nvSpPr>
        <p:spPr/>
        <p:txBody>
          <a:bodyPr/>
          <a:lstStyle/>
          <a:p>
            <a:fld id="{FA7FC59F-58AA-4DFF-BDAF-D034A9F0B80A}" type="datetime1">
              <a:rPr lang="en-GB" smtClean="0"/>
              <a:t>06/03/2023</a:t>
            </a:fld>
            <a:endParaRPr lang="en-GB"/>
          </a:p>
        </p:txBody>
      </p:sp>
      <p:sp>
        <p:nvSpPr>
          <p:cNvPr id="8" name="Footer Placeholder 7">
            <a:extLst>
              <a:ext uri="{FF2B5EF4-FFF2-40B4-BE49-F238E27FC236}">
                <a16:creationId xmlns:a16="http://schemas.microsoft.com/office/drawing/2014/main" id="{B3329D58-7270-5AA4-348A-9AB1E55F10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C2BE57-D0A0-B0F5-522F-3C912ACD7E73}"/>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263799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D4ED-519A-02EF-076C-E708FF3C05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2C27B1-EA2A-0151-DF6A-F90F8A014C1F}"/>
              </a:ext>
            </a:extLst>
          </p:cNvPr>
          <p:cNvSpPr>
            <a:spLocks noGrp="1"/>
          </p:cNvSpPr>
          <p:nvPr>
            <p:ph type="dt" sz="half" idx="10"/>
          </p:nvPr>
        </p:nvSpPr>
        <p:spPr/>
        <p:txBody>
          <a:bodyPr/>
          <a:lstStyle/>
          <a:p>
            <a:fld id="{16906584-C1D6-4D20-9E69-D230358D396C}" type="datetime1">
              <a:rPr lang="en-GB" smtClean="0"/>
              <a:t>06/03/2023</a:t>
            </a:fld>
            <a:endParaRPr lang="en-GB"/>
          </a:p>
        </p:txBody>
      </p:sp>
      <p:sp>
        <p:nvSpPr>
          <p:cNvPr id="4" name="Footer Placeholder 3">
            <a:extLst>
              <a:ext uri="{FF2B5EF4-FFF2-40B4-BE49-F238E27FC236}">
                <a16:creationId xmlns:a16="http://schemas.microsoft.com/office/drawing/2014/main" id="{074F5278-6700-59E7-2124-399C668907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31BAE6-658D-26D5-C416-A2237F774BE7}"/>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361880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E270F7-F175-39CD-5AAE-A6F6A6705525}"/>
              </a:ext>
            </a:extLst>
          </p:cNvPr>
          <p:cNvSpPr>
            <a:spLocks noGrp="1"/>
          </p:cNvSpPr>
          <p:nvPr>
            <p:ph type="dt" sz="half" idx="10"/>
          </p:nvPr>
        </p:nvSpPr>
        <p:spPr/>
        <p:txBody>
          <a:bodyPr/>
          <a:lstStyle/>
          <a:p>
            <a:fld id="{CBA46269-F3C3-4EC4-9E0B-78AAC01D2EF8}" type="datetime1">
              <a:rPr lang="en-GB" smtClean="0"/>
              <a:t>06/03/2023</a:t>
            </a:fld>
            <a:endParaRPr lang="en-GB"/>
          </a:p>
        </p:txBody>
      </p:sp>
      <p:sp>
        <p:nvSpPr>
          <p:cNvPr id="3" name="Footer Placeholder 2">
            <a:extLst>
              <a:ext uri="{FF2B5EF4-FFF2-40B4-BE49-F238E27FC236}">
                <a16:creationId xmlns:a16="http://schemas.microsoft.com/office/drawing/2014/main" id="{6BB5397F-3953-9752-73FA-2A13D5E3A3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3E6580-F4E7-B6B6-36A4-3F06F00A57CE}"/>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381095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C8BC-2245-D889-1876-D1606B430D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C5904A-E17C-1D41-76BD-C549F193E7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4FA5C9-3EBD-0C1E-5EA1-02A89982E4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8CF81-91F0-D7BB-70A4-91911F73F39C}"/>
              </a:ext>
            </a:extLst>
          </p:cNvPr>
          <p:cNvSpPr>
            <a:spLocks noGrp="1"/>
          </p:cNvSpPr>
          <p:nvPr>
            <p:ph type="dt" sz="half" idx="10"/>
          </p:nvPr>
        </p:nvSpPr>
        <p:spPr/>
        <p:txBody>
          <a:bodyPr/>
          <a:lstStyle/>
          <a:p>
            <a:fld id="{7E04BD40-43EF-44F3-B8E2-AF18D3FEF80A}" type="datetime1">
              <a:rPr lang="en-GB" smtClean="0"/>
              <a:t>06/03/2023</a:t>
            </a:fld>
            <a:endParaRPr lang="en-GB"/>
          </a:p>
        </p:txBody>
      </p:sp>
      <p:sp>
        <p:nvSpPr>
          <p:cNvPr id="6" name="Footer Placeholder 5">
            <a:extLst>
              <a:ext uri="{FF2B5EF4-FFF2-40B4-BE49-F238E27FC236}">
                <a16:creationId xmlns:a16="http://schemas.microsoft.com/office/drawing/2014/main" id="{2A45C94B-8057-E99F-7AD3-5DDDFE52AC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B6B0AD-070D-839A-5983-EC84AB77FCB1}"/>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1884869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3FDF-D46C-F06A-82DC-AB2165B5E0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7D909C-2C20-0CD9-F647-CC04B16134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DDD09D-6748-CA9F-FE68-82A4DD77B9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E50276-B745-8892-26B8-BCDD74174B74}"/>
              </a:ext>
            </a:extLst>
          </p:cNvPr>
          <p:cNvSpPr>
            <a:spLocks noGrp="1"/>
          </p:cNvSpPr>
          <p:nvPr>
            <p:ph type="dt" sz="half" idx="10"/>
          </p:nvPr>
        </p:nvSpPr>
        <p:spPr/>
        <p:txBody>
          <a:bodyPr/>
          <a:lstStyle/>
          <a:p>
            <a:fld id="{8439509A-FA1D-4498-933D-9FA71BB71944}" type="datetime1">
              <a:rPr lang="en-GB" smtClean="0"/>
              <a:t>06/03/2023</a:t>
            </a:fld>
            <a:endParaRPr lang="en-GB"/>
          </a:p>
        </p:txBody>
      </p:sp>
      <p:sp>
        <p:nvSpPr>
          <p:cNvPr id="6" name="Footer Placeholder 5">
            <a:extLst>
              <a:ext uri="{FF2B5EF4-FFF2-40B4-BE49-F238E27FC236}">
                <a16:creationId xmlns:a16="http://schemas.microsoft.com/office/drawing/2014/main" id="{E2F08DED-1EF8-5E72-B3CC-1F5B5D6808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A2BE16-5F76-A443-37F3-0B0F98F7E22D}"/>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849620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AC2A-33FD-4AC7-BD38-608CDD5863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459E9A-309A-853E-474D-E4A9F4C10C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60A0C-FA82-998D-075F-9C0DADC65119}"/>
              </a:ext>
            </a:extLst>
          </p:cNvPr>
          <p:cNvSpPr>
            <a:spLocks noGrp="1"/>
          </p:cNvSpPr>
          <p:nvPr>
            <p:ph type="dt" sz="half" idx="10"/>
          </p:nvPr>
        </p:nvSpPr>
        <p:spPr/>
        <p:txBody>
          <a:bodyPr/>
          <a:lstStyle/>
          <a:p>
            <a:fld id="{793F8697-1AED-4CE5-BB0A-CCACE4AB1F3E}" type="datetime1">
              <a:rPr lang="en-GB" smtClean="0"/>
              <a:t>06/03/2023</a:t>
            </a:fld>
            <a:endParaRPr lang="en-GB"/>
          </a:p>
        </p:txBody>
      </p:sp>
      <p:sp>
        <p:nvSpPr>
          <p:cNvPr id="5" name="Footer Placeholder 4">
            <a:extLst>
              <a:ext uri="{FF2B5EF4-FFF2-40B4-BE49-F238E27FC236}">
                <a16:creationId xmlns:a16="http://schemas.microsoft.com/office/drawing/2014/main" id="{6D72AD8B-E17E-5807-B6E9-80BA0BC13B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AA755-2F42-3014-EB05-E3DABD3B59C4}"/>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4106322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ADB63C-C97C-647B-52A4-72C4EEFDF1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DA1056-EF7E-7FE8-2571-FDC434531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D9F843-2B0E-AFD8-CD6F-D72AF9963EDA}"/>
              </a:ext>
            </a:extLst>
          </p:cNvPr>
          <p:cNvSpPr>
            <a:spLocks noGrp="1"/>
          </p:cNvSpPr>
          <p:nvPr>
            <p:ph type="dt" sz="half" idx="10"/>
          </p:nvPr>
        </p:nvSpPr>
        <p:spPr/>
        <p:txBody>
          <a:bodyPr/>
          <a:lstStyle/>
          <a:p>
            <a:fld id="{F8F01C71-4814-4019-B878-9149F51F6532}" type="datetime1">
              <a:rPr lang="en-GB" smtClean="0"/>
              <a:t>06/03/2023</a:t>
            </a:fld>
            <a:endParaRPr lang="en-GB"/>
          </a:p>
        </p:txBody>
      </p:sp>
      <p:sp>
        <p:nvSpPr>
          <p:cNvPr id="5" name="Footer Placeholder 4">
            <a:extLst>
              <a:ext uri="{FF2B5EF4-FFF2-40B4-BE49-F238E27FC236}">
                <a16:creationId xmlns:a16="http://schemas.microsoft.com/office/drawing/2014/main" id="{119DE897-E609-3B65-8346-3349B681F4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5034F-AD8C-9651-35E0-29E67D09A42A}"/>
              </a:ext>
            </a:extLst>
          </p:cNvPr>
          <p:cNvSpPr>
            <a:spLocks noGrp="1"/>
          </p:cNvSpPr>
          <p:nvPr>
            <p:ph type="sldNum" sz="quarter" idx="12"/>
          </p:nvPr>
        </p:nvSpPr>
        <p:spPr/>
        <p:txBody>
          <a:bodyPr/>
          <a:lstStyle/>
          <a:p>
            <a:fld id="{BE719E06-E9FE-4534-A457-3CBABA8EB527}" type="slidenum">
              <a:rPr lang="en-GB" smtClean="0"/>
              <a:t>‹#›</a:t>
            </a:fld>
            <a:endParaRPr lang="en-GB"/>
          </a:p>
        </p:txBody>
      </p:sp>
    </p:spTree>
    <p:extLst>
      <p:ext uri="{BB962C8B-B14F-4D97-AF65-F5344CB8AC3E}">
        <p14:creationId xmlns:p14="http://schemas.microsoft.com/office/powerpoint/2010/main" val="1576297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23B05D-CE93-E7E9-04C8-07C7D68457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609C4F-799C-B6E4-C9E4-2E91D0D91B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48996-B524-5CD3-9301-63927A74EB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DEAAB1-369C-4DE0-BAC9-6B8651013CE5}" type="datetime1">
              <a:rPr lang="en-GB" smtClean="0"/>
              <a:t>06/03/2023</a:t>
            </a:fld>
            <a:endParaRPr lang="en-GB"/>
          </a:p>
        </p:txBody>
      </p:sp>
      <p:sp>
        <p:nvSpPr>
          <p:cNvPr id="5" name="Footer Placeholder 4">
            <a:extLst>
              <a:ext uri="{FF2B5EF4-FFF2-40B4-BE49-F238E27FC236}">
                <a16:creationId xmlns:a16="http://schemas.microsoft.com/office/drawing/2014/main" id="{77894775-59D7-3248-4062-75129B374A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10A206D-BA7F-8727-F968-0615CB3825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19E06-E9FE-4534-A457-3CBABA8EB527}" type="slidenum">
              <a:rPr lang="en-GB" smtClean="0"/>
              <a:t>‹#›</a:t>
            </a:fld>
            <a:endParaRPr lang="en-GB"/>
          </a:p>
        </p:txBody>
      </p:sp>
    </p:spTree>
    <p:extLst>
      <p:ext uri="{BB962C8B-B14F-4D97-AF65-F5344CB8AC3E}">
        <p14:creationId xmlns:p14="http://schemas.microsoft.com/office/powerpoint/2010/main" val="785908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08/joepp-08-2014-0042" TargetMode="External"/><Relationship Id="rId2" Type="http://schemas.openxmlformats.org/officeDocument/2006/relationships/hyperlink" Target="https://doi.org/10.1080/09585192.2016.1209228" TargetMode="External"/><Relationship Id="rId1" Type="http://schemas.openxmlformats.org/officeDocument/2006/relationships/slideLayout" Target="../slideLayouts/slideLayout2.xml"/><Relationship Id="rId5" Type="http://schemas.openxmlformats.org/officeDocument/2006/relationships/hyperlink" Target="https://energyresourcing.com/blog/save-money-on-every-hire" TargetMode="External"/><Relationship Id="rId4" Type="http://schemas.openxmlformats.org/officeDocument/2006/relationships/hyperlink" Target="https://www.aihr.com/blog/human-resource-planning-proces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grainmillingcareers.com/career-options/management/plant-manager/" TargetMode="External"/><Relationship Id="rId2" Type="http://schemas.openxmlformats.org/officeDocument/2006/relationships/hyperlink" Target="https://www.forbes.com/sites/scholleybubenik/2019/02/18/can-hr-strategies-create-a-competitive-advantage-for-your-company/?sh=2de315715856"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gencies.adbuilder.io/blog/attracting-staff/reduce-the-cost-of-job-advertising/" TargetMode="External"/><Relationship Id="rId2" Type="http://schemas.openxmlformats.org/officeDocument/2006/relationships/hyperlink" Target="https://www.ismartrecruit.com/blog-human-resources-practices-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23CC39F-67EB-A02E-DE82-AB61EDEAD654}"/>
              </a:ext>
            </a:extLst>
          </p:cNvPr>
          <p:cNvSpPr>
            <a:spLocks noGrp="1"/>
          </p:cNvSpPr>
          <p:nvPr>
            <p:ph type="title"/>
          </p:nvPr>
        </p:nvSpPr>
        <p:spPr>
          <a:xfrm>
            <a:off x="838200" y="365125"/>
            <a:ext cx="5558489" cy="1325563"/>
          </a:xfrm>
        </p:spPr>
        <p:txBody>
          <a:bodyPr>
            <a:normAutofit/>
          </a:bodyPr>
          <a:lstStyle/>
          <a:p>
            <a:r>
              <a:rPr lang="en-GB" sz="3600" b="1" dirty="0">
                <a:solidFill>
                  <a:srgbClr val="0070C0"/>
                </a:solidFill>
                <a:latin typeface="Arial Black" panose="020B0A04020102020204" pitchFamily="34" charset="0"/>
              </a:rPr>
              <a:t>TITLE PAGE</a:t>
            </a:r>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FB650894-0A2A-5B1E-AFFC-A0DE28425E8A}"/>
              </a:ext>
            </a:extLst>
          </p:cNvPr>
          <p:cNvSpPr>
            <a:spLocks noGrp="1"/>
          </p:cNvSpPr>
          <p:nvPr>
            <p:ph idx="1"/>
          </p:nvPr>
        </p:nvSpPr>
        <p:spPr>
          <a:xfrm>
            <a:off x="838200" y="1825625"/>
            <a:ext cx="5558489" cy="4351338"/>
          </a:xfrm>
        </p:spPr>
        <p:txBody>
          <a:bodyPr>
            <a:normAutofit/>
          </a:bodyPr>
          <a:lstStyle/>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STUDENT NAME: </a:t>
            </a:r>
            <a:r>
              <a:rPr lang="en-GB" sz="1800" dirty="0">
                <a:latin typeface="Arial" panose="020B0604020202020204" pitchFamily="34" charset="0"/>
                <a:cs typeface="Arial" panose="020B0604020202020204" pitchFamily="34" charset="0"/>
              </a:rPr>
              <a:t>Andrea Lester</a:t>
            </a: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STUDENT NUMBER: </a:t>
            </a:r>
            <a:r>
              <a:rPr lang="en-GB" sz="1800" dirty="0">
                <a:latin typeface="Arial" panose="020B0604020202020204" pitchFamily="34" charset="0"/>
                <a:cs typeface="Arial" panose="020B0604020202020204" pitchFamily="34" charset="0"/>
              </a:rPr>
              <a:t>1912330</a:t>
            </a: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MODULE: </a:t>
            </a:r>
            <a:r>
              <a:rPr lang="en-GB" sz="1800" dirty="0">
                <a:latin typeface="Arial" panose="020B0604020202020204" pitchFamily="34" charset="0"/>
                <a:cs typeface="Arial" panose="020B0604020202020204" pitchFamily="34" charset="0"/>
              </a:rPr>
              <a:t>Human Resource Management</a:t>
            </a: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MODULE CODE: </a:t>
            </a:r>
            <a:r>
              <a:rPr lang="en-GB" sz="1800" dirty="0">
                <a:latin typeface="Arial" panose="020B0604020202020204" pitchFamily="34" charset="0"/>
                <a:cs typeface="Arial" panose="020B0604020202020204" pitchFamily="34" charset="0"/>
              </a:rPr>
              <a:t>LCMB7000</a:t>
            </a: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LECTURER: </a:t>
            </a:r>
            <a:r>
              <a:rPr lang="en-GB" sz="1800" dirty="0">
                <a:latin typeface="Arial" panose="020B0604020202020204" pitchFamily="34" charset="0"/>
                <a:cs typeface="Arial" panose="020B0604020202020204" pitchFamily="34" charset="0"/>
              </a:rPr>
              <a:t>Prof DG Pepple</a:t>
            </a: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solidFill>
                  <a:schemeClr val="accent5">
                    <a:lumMod val="75000"/>
                  </a:schemeClr>
                </a:solidFill>
                <a:latin typeface="Arial" panose="020B0604020202020204" pitchFamily="34" charset="0"/>
                <a:cs typeface="Arial" panose="020B0604020202020204" pitchFamily="34" charset="0"/>
              </a:rPr>
              <a:t>ASSIGNMENT TITLE: </a:t>
            </a:r>
            <a:r>
              <a:rPr lang="en-GB" sz="1800" dirty="0">
                <a:latin typeface="Arial" panose="020B0604020202020204" pitchFamily="34" charset="0"/>
                <a:cs typeface="Arial" panose="020B0604020202020204" pitchFamily="34" charset="0"/>
              </a:rPr>
              <a:t>Component 2, Presentation  </a:t>
            </a:r>
            <a:r>
              <a:rPr lang="en-GB" sz="1800" b="1" dirty="0">
                <a:latin typeface="Arial" panose="020B0604020202020204" pitchFamily="34" charset="0"/>
                <a:cs typeface="Arial" panose="020B0604020202020204" pitchFamily="34" charset="0"/>
              </a:rPr>
              <a:t> </a:t>
            </a:r>
          </a:p>
          <a:p>
            <a:pPr marL="0" indent="0">
              <a:buNone/>
            </a:pPr>
            <a:endParaRPr lang="en-GB" sz="1800" b="1" dirty="0">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B09782E9-5805-6505-E2F2-80AD924DC335}"/>
              </a:ext>
            </a:extLst>
          </p:cNvPr>
          <p:cNvSpPr>
            <a:spLocks noGrp="1"/>
          </p:cNvSpPr>
          <p:nvPr>
            <p:ph type="sldNum" sz="quarter" idx="12"/>
          </p:nvPr>
        </p:nvSpPr>
        <p:spPr/>
        <p:txBody>
          <a:bodyPr/>
          <a:lstStyle/>
          <a:p>
            <a:fld id="{BE719E06-E9FE-4534-A457-3CBABA8EB527}" type="slidenum">
              <a:rPr lang="en-GB" smtClean="0"/>
              <a:t>1</a:t>
            </a:fld>
            <a:endParaRPr lang="en-GB"/>
          </a:p>
        </p:txBody>
      </p:sp>
    </p:spTree>
    <p:extLst>
      <p:ext uri="{BB962C8B-B14F-4D97-AF65-F5344CB8AC3E}">
        <p14:creationId xmlns:p14="http://schemas.microsoft.com/office/powerpoint/2010/main" val="582655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C9FCB-982D-E4CD-95A6-7D5EF6E9B3E1}"/>
              </a:ext>
            </a:extLst>
          </p:cNvPr>
          <p:cNvSpPr>
            <a:spLocks noGrp="1"/>
          </p:cNvSpPr>
          <p:nvPr>
            <p:ph type="title"/>
          </p:nvPr>
        </p:nvSpPr>
        <p:spPr>
          <a:xfrm>
            <a:off x="558165" y="1153572"/>
            <a:ext cx="3329069" cy="4461163"/>
          </a:xfrm>
        </p:spPr>
        <p:txBody>
          <a:bodyPr>
            <a:normAutofit/>
          </a:bodyPr>
          <a:lstStyle/>
          <a:p>
            <a:r>
              <a:rPr lang="en-GB" sz="3600" b="1" dirty="0">
                <a:solidFill>
                  <a:schemeClr val="accent5">
                    <a:lumMod val="75000"/>
                  </a:schemeClr>
                </a:solidFill>
                <a:latin typeface="Arial" panose="020B0604020202020204" pitchFamily="34" charset="0"/>
                <a:cs typeface="Arial" panose="020B0604020202020204" pitchFamily="34" charset="0"/>
              </a:rPr>
              <a:t>COMPETITIVE ADVANTAGE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D81F94-856F-44D0-4930-F77BB3CE1194}"/>
              </a:ext>
            </a:extLst>
          </p:cNvPr>
          <p:cNvSpPr>
            <a:spLocks noGrp="1"/>
          </p:cNvSpPr>
          <p:nvPr>
            <p:ph idx="1"/>
          </p:nvPr>
        </p:nvSpPr>
        <p:spPr>
          <a:xfrm>
            <a:off x="4447308" y="591344"/>
            <a:ext cx="6906491" cy="5585619"/>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 This presentation will look into three articles, to establish how competitive advantage can enhance the functioning of an organisation.The presentation will highlight reasons as to why a job specification is important and why interview questions are relevant to the process. The presentation provides imagery throughout, and will finish by a brief conclusion.</a:t>
            </a:r>
          </a:p>
          <a:p>
            <a:pPr marL="0" indent="0">
              <a:buNone/>
            </a:pPr>
            <a:r>
              <a:rPr lang="en-GB" sz="1800" dirty="0">
                <a:latin typeface="Arial" panose="020B0604020202020204" pitchFamily="34" charset="0"/>
                <a:cs typeface="Arial" panose="020B0604020202020204" pitchFamily="34" charset="0"/>
              </a:rPr>
              <a:t>  According to </a:t>
            </a:r>
            <a:r>
              <a:rPr lang="en-GB" sz="1800" dirty="0">
                <a:solidFill>
                  <a:schemeClr val="accent5">
                    <a:lumMod val="75000"/>
                  </a:schemeClr>
                </a:solidFill>
                <a:latin typeface="Arial" panose="020B0604020202020204" pitchFamily="34" charset="0"/>
                <a:cs typeface="Arial" panose="020B0604020202020204" pitchFamily="34" charset="0"/>
              </a:rPr>
              <a:t>Forbes Magazine, (2022) </a:t>
            </a:r>
            <a:r>
              <a:rPr lang="en-GB" sz="1800" dirty="0">
                <a:latin typeface="Arial" panose="020B0604020202020204" pitchFamily="34" charset="0"/>
                <a:cs typeface="Arial" panose="020B0604020202020204" pitchFamily="34" charset="0"/>
              </a:rPr>
              <a:t>competitive advantage is a contributing factor, used by many organisations to get ahead of competitors, in order to achieve excellence in quality, productivity and creation. No matter what this means to a corporation, competitive advantage is a key factor, in gaining success and a sustainable business. However, there are countless strategies that can play a part in attaining competitive advantage, but advancing human resources is a crucial contributor when it comes to obtaining a competitive edge in the marketplace </a:t>
            </a:r>
            <a:r>
              <a:rPr lang="en-GB" sz="1800" dirty="0">
                <a:solidFill>
                  <a:schemeClr val="accent5">
                    <a:lumMod val="75000"/>
                  </a:schemeClr>
                </a:solidFill>
                <a:latin typeface="Arial" panose="020B0604020202020204" pitchFamily="34" charset="0"/>
                <a:cs typeface="Arial" panose="020B0604020202020204" pitchFamily="34" charset="0"/>
              </a:rPr>
              <a:t>(Forbes Magazine, 2022)</a:t>
            </a:r>
            <a:r>
              <a:rPr lang="en-GB" sz="1800" dirty="0">
                <a:solidFill>
                  <a:schemeClr val="tx1">
                    <a:lumMod val="85000"/>
                    <a:lumOff val="15000"/>
                  </a:schemeClr>
                </a:solidFill>
                <a:latin typeface="Arial" panose="020B0604020202020204" pitchFamily="34" charset="0"/>
                <a:cs typeface="Arial" panose="020B0604020202020204" pitchFamily="34" charset="0"/>
              </a:rPr>
              <a:t>.</a:t>
            </a:r>
            <a:r>
              <a:rPr lang="en-GB" sz="1800" dirty="0">
                <a:solidFill>
                  <a:schemeClr val="accent5">
                    <a:lumMod val="75000"/>
                  </a:schemeClr>
                </a:solidFill>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DFAB6E70-E5C8-7293-7B95-0BA6F7F88F6E}"/>
              </a:ext>
            </a:extLst>
          </p:cNvPr>
          <p:cNvSpPr>
            <a:spLocks noGrp="1"/>
          </p:cNvSpPr>
          <p:nvPr>
            <p:ph type="sldNum" sz="quarter" idx="12"/>
          </p:nvPr>
        </p:nvSpPr>
        <p:spPr>
          <a:xfrm>
            <a:off x="9541564" y="6356350"/>
            <a:ext cx="1812235" cy="365125"/>
          </a:xfrm>
        </p:spPr>
        <p:txBody>
          <a:bodyPr>
            <a:normAutofit/>
          </a:bodyPr>
          <a:lstStyle/>
          <a:p>
            <a:pPr>
              <a:spcAft>
                <a:spcPts val="600"/>
              </a:spcAft>
            </a:pPr>
            <a:fld id="{BE719E06-E9FE-4534-A457-3CBABA8EB527}" type="slidenum">
              <a:rPr lang="en-GB" smtClean="0"/>
              <a:pPr>
                <a:spcAft>
                  <a:spcPts val="600"/>
                </a:spcAft>
              </a:pPr>
              <a:t>2</a:t>
            </a:fld>
            <a:endParaRPr lang="en-GB"/>
          </a:p>
        </p:txBody>
      </p:sp>
    </p:spTree>
    <p:extLst>
      <p:ext uri="{BB962C8B-B14F-4D97-AF65-F5344CB8AC3E}">
        <p14:creationId xmlns:p14="http://schemas.microsoft.com/office/powerpoint/2010/main" val="1234532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F9DA325-F875-CDB5-9FB9-627299C5D043}"/>
              </a:ext>
            </a:extLst>
          </p:cNvPr>
          <p:cNvSpPr>
            <a:spLocks noGrp="1"/>
          </p:cNvSpPr>
          <p:nvPr>
            <p:ph type="title"/>
          </p:nvPr>
        </p:nvSpPr>
        <p:spPr>
          <a:xfrm>
            <a:off x="5966298" y="136525"/>
            <a:ext cx="5387502" cy="1325563"/>
          </a:xfrm>
        </p:spPr>
        <p:txBody>
          <a:bodyPr>
            <a:normAutofit/>
          </a:bodyPr>
          <a:lstStyle/>
          <a:p>
            <a:r>
              <a:rPr lang="en-GB" sz="3600" b="1" dirty="0">
                <a:solidFill>
                  <a:schemeClr val="accent5">
                    <a:lumMod val="75000"/>
                  </a:schemeClr>
                </a:solidFill>
                <a:latin typeface="Arial Black" panose="020B0A04020102020204" pitchFamily="34" charset="0"/>
              </a:rPr>
              <a:t>ARTICLE 1</a:t>
            </a:r>
          </a:p>
        </p:txBody>
      </p:sp>
      <p:sp>
        <p:nvSpPr>
          <p:cNvPr id="3" name="Content Placeholder 2">
            <a:extLst>
              <a:ext uri="{FF2B5EF4-FFF2-40B4-BE49-F238E27FC236}">
                <a16:creationId xmlns:a16="http://schemas.microsoft.com/office/drawing/2014/main" id="{2E07E209-E927-464B-B8A5-B42F44E7D423}"/>
              </a:ext>
            </a:extLst>
          </p:cNvPr>
          <p:cNvSpPr>
            <a:spLocks noGrp="1"/>
          </p:cNvSpPr>
          <p:nvPr>
            <p:ph idx="1"/>
          </p:nvPr>
        </p:nvSpPr>
        <p:spPr>
          <a:xfrm>
            <a:off x="477070" y="1103205"/>
            <a:ext cx="5387502" cy="4351338"/>
          </a:xfrm>
        </p:spPr>
        <p:txBody>
          <a:bodyPr>
            <a:normAutofit fontScale="25000" lnSpcReduction="20000"/>
          </a:bodyPr>
          <a:lstStyle/>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AIM: </a:t>
            </a:r>
            <a:r>
              <a:rPr lang="en-GB" sz="7200" dirty="0">
                <a:solidFill>
                  <a:schemeClr val="tx1">
                    <a:lumMod val="85000"/>
                    <a:lumOff val="15000"/>
                  </a:schemeClr>
                </a:solidFill>
                <a:latin typeface="Arial" panose="020B0604020202020204" pitchFamily="34" charset="0"/>
                <a:cs typeface="Arial" panose="020B0604020202020204" pitchFamily="34" charset="0"/>
              </a:rPr>
              <a:t>Is to endorse a systematic approach, that assesses how HRM innovation strategies are being implemented within the workplace, and determine how this contributes to competitive advantage.  </a:t>
            </a:r>
            <a:endParaRPr lang="en-GB" sz="7200" dirty="0">
              <a:latin typeface="Arial" panose="020B0604020202020204" pitchFamily="34" charset="0"/>
              <a:cs typeface="Arial" panose="020B0604020202020204" pitchFamily="34" charset="0"/>
            </a:endParaRPr>
          </a:p>
          <a:p>
            <a:pPr marL="0" indent="0">
              <a:buNone/>
            </a:pPr>
            <a:endParaRPr lang="en-GB" sz="7200" b="1" dirty="0">
              <a:solidFill>
                <a:schemeClr val="accent5">
                  <a:lumMod val="75000"/>
                </a:schemeClr>
              </a:solidFill>
              <a:latin typeface="Arial" panose="020B0604020202020204" pitchFamily="34" charset="0"/>
              <a:cs typeface="Arial" panose="020B0604020202020204" pitchFamily="34" charset="0"/>
            </a:endParaRPr>
          </a:p>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FINDINGS: </a:t>
            </a:r>
            <a:r>
              <a:rPr lang="en-GB" sz="7200" dirty="0">
                <a:solidFill>
                  <a:schemeClr val="tx1">
                    <a:lumMod val="85000"/>
                    <a:lumOff val="15000"/>
                  </a:schemeClr>
                </a:solidFill>
                <a:latin typeface="Arial" panose="020B0604020202020204" pitchFamily="34" charset="0"/>
                <a:cs typeface="Arial" panose="020B0604020202020204" pitchFamily="34" charset="0"/>
              </a:rPr>
              <a:t>Revealed that human resource departments can boost competitive advantage by incorporating new inventive ideas, into HRM processes. Such as selecting and recruiting, professional development and performance, leadership, satisfaction and benefits, employee engagement, organisational structure and health and safety. Implementing these key attributes can only generate a competent capable workforce.</a:t>
            </a:r>
          </a:p>
          <a:p>
            <a:pPr marL="0" indent="0">
              <a:buNone/>
            </a:pPr>
            <a:endParaRPr lang="en-GB" sz="7200" b="1" dirty="0">
              <a:solidFill>
                <a:schemeClr val="accent5">
                  <a:lumMod val="75000"/>
                </a:schemeClr>
              </a:solidFill>
              <a:latin typeface="Arial" panose="020B0604020202020204" pitchFamily="34" charset="0"/>
              <a:cs typeface="Arial" panose="020B0604020202020204" pitchFamily="34" charset="0"/>
            </a:endParaRPr>
          </a:p>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KEY CONTRIBUTIONS: </a:t>
            </a:r>
            <a:r>
              <a:rPr lang="en-GB" sz="7200" dirty="0">
                <a:solidFill>
                  <a:schemeClr val="tx1">
                    <a:lumMod val="85000"/>
                    <a:lumOff val="15000"/>
                  </a:schemeClr>
                </a:solidFill>
                <a:latin typeface="Arial" panose="020B0604020202020204" pitchFamily="34" charset="0"/>
                <a:cs typeface="Arial" panose="020B0604020202020204" pitchFamily="34" charset="0"/>
              </a:rPr>
              <a:t>Operational levels, and learning abilities, that are designed and supported by HRM experts, can lead to new proficiencies, structure and promotion. Additionally this study influences hypothesis, by providing HRM professional with beneficial insight, that supports learning capacity and overall creates competitive advantage. </a:t>
            </a:r>
            <a:endParaRPr lang="en-GB" sz="7200" b="1" dirty="0">
              <a:solidFill>
                <a:schemeClr val="accent5">
                  <a:lumMod val="75000"/>
                </a:schemeClr>
              </a:solidFill>
              <a:latin typeface="Arial" panose="020B0604020202020204" pitchFamily="34" charset="0"/>
              <a:cs typeface="Arial" panose="020B0604020202020204" pitchFamily="34" charset="0"/>
            </a:endParaRPr>
          </a:p>
          <a:p>
            <a:pPr marL="0" indent="0">
              <a:buNone/>
            </a:pPr>
            <a:endParaRPr lang="en-GB" sz="7200" dirty="0">
              <a:latin typeface="Arial" panose="020B0604020202020204" pitchFamily="34" charset="0"/>
              <a:cs typeface="Arial" panose="020B0604020202020204" pitchFamily="34" charset="0"/>
            </a:endParaRPr>
          </a:p>
          <a:p>
            <a:pPr marL="0" indent="0">
              <a:buNone/>
            </a:pPr>
            <a:endParaRPr lang="en-GB" sz="7200" b="1" dirty="0">
              <a:latin typeface="Arial" panose="020B0604020202020204" pitchFamily="34" charset="0"/>
              <a:cs typeface="Arial" panose="020B0604020202020204" pitchFamily="34" charset="0"/>
            </a:endParaRPr>
          </a:p>
          <a:p>
            <a:pPr marL="0" indent="0">
              <a:buNone/>
            </a:pPr>
            <a:endParaRPr lang="en-GB" sz="7200" dirty="0">
              <a:latin typeface="Arial" panose="020B0604020202020204" pitchFamily="34" charset="0"/>
              <a:cs typeface="Arial" panose="020B0604020202020204" pitchFamily="34" charset="0"/>
            </a:endParaRPr>
          </a:p>
          <a:p>
            <a:pPr marL="0" indent="0">
              <a:buNone/>
            </a:pPr>
            <a:endParaRPr lang="en-GB" sz="13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10B6FD4-AFCB-066D-2052-D051592C5588}"/>
              </a:ext>
            </a:extLst>
          </p:cNvPr>
          <p:cNvPicPr>
            <a:picLocks noChangeAspect="1"/>
          </p:cNvPicPr>
          <p:nvPr/>
        </p:nvPicPr>
        <p:blipFill rotWithShape="1">
          <a:blip r:embed="rId2"/>
          <a:srcRect l="21362" r="22806"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5"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B1D6854A-3160-6360-E5BD-CA1F134A7744}"/>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a:solidFill>
                  <a:srgbClr val="FFFFFF"/>
                </a:solidFill>
              </a:rPr>
              <a:pPr>
                <a:spcAft>
                  <a:spcPts val="600"/>
                </a:spcAft>
              </a:pPr>
              <a:t>3</a:t>
            </a:fld>
            <a:endParaRPr lang="en-GB">
              <a:solidFill>
                <a:srgbClr val="FFFFFF"/>
              </a:solidFill>
            </a:endParaRPr>
          </a:p>
        </p:txBody>
      </p:sp>
      <p:sp>
        <p:nvSpPr>
          <p:cNvPr id="11" name="TextBox 10">
            <a:extLst>
              <a:ext uri="{FF2B5EF4-FFF2-40B4-BE49-F238E27FC236}">
                <a16:creationId xmlns:a16="http://schemas.microsoft.com/office/drawing/2014/main" id="{596D077B-4C39-F884-148B-4E261C4E82CD}"/>
              </a:ext>
            </a:extLst>
          </p:cNvPr>
          <p:cNvSpPr txBox="1"/>
          <p:nvPr/>
        </p:nvSpPr>
        <p:spPr>
          <a:xfrm>
            <a:off x="8051892" y="4740026"/>
            <a:ext cx="6141492" cy="261610"/>
          </a:xfrm>
          <a:prstGeom prst="rect">
            <a:avLst/>
          </a:prstGeom>
          <a:noFill/>
        </p:spPr>
        <p:txBody>
          <a:bodyPr wrap="square">
            <a:spAutoFit/>
          </a:bodyPr>
          <a:lstStyle/>
          <a:p>
            <a:r>
              <a:rPr lang="en-GB" sz="1100" dirty="0">
                <a:solidFill>
                  <a:srgbClr val="2E75B6"/>
                </a:solidFill>
                <a:effectLst/>
                <a:latin typeface="Arial" panose="020B0604020202020204" pitchFamily="34" charset="0"/>
                <a:ea typeface="Calibri" panose="020F0502020204030204" pitchFamily="34" charset="0"/>
              </a:rPr>
              <a:t>(Amarakoon, Weerawardena and Verreynne, 2016).</a:t>
            </a:r>
            <a:endParaRPr lang="en-GB" dirty="0"/>
          </a:p>
        </p:txBody>
      </p:sp>
    </p:spTree>
    <p:extLst>
      <p:ext uri="{BB962C8B-B14F-4D97-AF65-F5344CB8AC3E}">
        <p14:creationId xmlns:p14="http://schemas.microsoft.com/office/powerpoint/2010/main" val="2385337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F4962-41E6-107F-DB44-BC8BD54438DE}"/>
              </a:ext>
            </a:extLst>
          </p:cNvPr>
          <p:cNvSpPr>
            <a:spLocks noGrp="1"/>
          </p:cNvSpPr>
          <p:nvPr>
            <p:ph type="title"/>
          </p:nvPr>
        </p:nvSpPr>
        <p:spPr>
          <a:xfrm>
            <a:off x="7662610" y="270143"/>
            <a:ext cx="11047013" cy="1434415"/>
          </a:xfrm>
        </p:spPr>
        <p:txBody>
          <a:bodyPr anchor="b">
            <a:normAutofit/>
          </a:bodyPr>
          <a:lstStyle/>
          <a:p>
            <a:r>
              <a:rPr lang="en-GB" sz="3600" b="1" dirty="0">
                <a:solidFill>
                  <a:schemeClr val="accent5">
                    <a:lumMod val="75000"/>
                  </a:schemeClr>
                </a:solidFill>
                <a:latin typeface="Arial Black" panose="020B0A04020102020204" pitchFamily="34" charset="0"/>
              </a:rPr>
              <a:t>ARTICLE 2</a:t>
            </a:r>
          </a:p>
        </p:txBody>
      </p:sp>
      <p:sp>
        <p:nvSpPr>
          <p:cNvPr id="1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162F11-25D0-F48E-8CA3-F68C29C415A6}"/>
              </a:ext>
            </a:extLst>
          </p:cNvPr>
          <p:cNvPicPr>
            <a:picLocks noChangeAspect="1"/>
          </p:cNvPicPr>
          <p:nvPr/>
        </p:nvPicPr>
        <p:blipFill rotWithShape="1">
          <a:blip r:embed="rId2"/>
          <a:srcRect l="12722" r="40147"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90AFF1E0-FE65-EE9C-DE49-386ABD0F4779}"/>
              </a:ext>
            </a:extLst>
          </p:cNvPr>
          <p:cNvSpPr>
            <a:spLocks noGrp="1"/>
          </p:cNvSpPr>
          <p:nvPr>
            <p:ph idx="1"/>
          </p:nvPr>
        </p:nvSpPr>
        <p:spPr>
          <a:xfrm>
            <a:off x="4905954" y="1912299"/>
            <a:ext cx="6713552" cy="4114800"/>
          </a:xfrm>
        </p:spPr>
        <p:txBody>
          <a:bodyPr anchor="t">
            <a:normAutofit fontScale="25000" lnSpcReduction="20000"/>
          </a:bodyPr>
          <a:lstStyle/>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AIM: </a:t>
            </a:r>
            <a:r>
              <a:rPr lang="en-GB" sz="7200" dirty="0">
                <a:latin typeface="Arial" panose="020B0604020202020204" pitchFamily="34" charset="0"/>
                <a:cs typeface="Arial" panose="020B0604020202020204" pitchFamily="34" charset="0"/>
              </a:rPr>
              <a:t>Is to proclaim and support a framework, that sets out four principles, that can be used by HRM firms, to determine how participation impacts, the practical environment, job descriptions and the job hunting process. As well as cognitive experiences regarding safety, opportunities at work, employee satisfaction, association, achievement and competitive advantage.    </a:t>
            </a:r>
            <a:endParaRPr lang="en-GB" sz="7200" b="1" dirty="0">
              <a:latin typeface="Arial" panose="020B0604020202020204" pitchFamily="34" charset="0"/>
              <a:cs typeface="Arial" panose="020B0604020202020204" pitchFamily="34" charset="0"/>
            </a:endParaRPr>
          </a:p>
          <a:p>
            <a:pPr marL="0" indent="0">
              <a:buNone/>
            </a:pPr>
            <a:endParaRPr lang="en-GB" sz="7200" b="1" dirty="0">
              <a:latin typeface="Arial" panose="020B0604020202020204" pitchFamily="34" charset="0"/>
              <a:cs typeface="Arial" panose="020B0604020202020204" pitchFamily="34" charset="0"/>
            </a:endParaRPr>
          </a:p>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FINDINGS: </a:t>
            </a:r>
            <a:r>
              <a:rPr lang="en-GB" sz="7200" dirty="0">
                <a:latin typeface="Arial" panose="020B0604020202020204" pitchFamily="34" charset="0"/>
                <a:cs typeface="Arial" panose="020B0604020202020204" pitchFamily="34" charset="0"/>
              </a:rPr>
              <a:t>Declared that HRM professional, need to progress far beyond, the usual application of yearly engagement appraisals, and instead incorporate collaboration into HRM practices and procedures. For example employee recruitment, social interaction, managing performance and training and development.      </a:t>
            </a:r>
            <a:endParaRPr lang="en-GB" sz="7200" b="1" dirty="0">
              <a:latin typeface="Arial" panose="020B0604020202020204" pitchFamily="34" charset="0"/>
              <a:cs typeface="Arial" panose="020B0604020202020204" pitchFamily="34" charset="0"/>
            </a:endParaRPr>
          </a:p>
          <a:p>
            <a:pPr marL="0" indent="0">
              <a:buNone/>
            </a:pPr>
            <a:endParaRPr lang="en-GB" sz="7200" b="1" dirty="0">
              <a:latin typeface="Arial" panose="020B0604020202020204" pitchFamily="34" charset="0"/>
              <a:cs typeface="Arial" panose="020B0604020202020204" pitchFamily="34" charset="0"/>
            </a:endParaRPr>
          </a:p>
          <a:p>
            <a:pPr marL="0" indent="0">
              <a:buNone/>
            </a:pPr>
            <a:r>
              <a:rPr lang="en-GB" sz="7200" b="1" dirty="0">
                <a:solidFill>
                  <a:schemeClr val="accent5">
                    <a:lumMod val="75000"/>
                  </a:schemeClr>
                </a:solidFill>
                <a:latin typeface="Arial" panose="020B0604020202020204" pitchFamily="34" charset="0"/>
                <a:cs typeface="Arial" panose="020B0604020202020204" pitchFamily="34" charset="0"/>
              </a:rPr>
              <a:t>KEY CONTRIBUTIONS: </a:t>
            </a:r>
            <a:r>
              <a:rPr lang="en-GB" sz="7200" dirty="0">
                <a:latin typeface="Arial" panose="020B0604020202020204" pitchFamily="34" charset="0"/>
                <a:cs typeface="Arial" panose="020B0604020202020204" pitchFamily="34" charset="0"/>
              </a:rPr>
              <a:t>The study provides professional workers, with clear direction based on how their organisation can be improved. With regards to preference, assessing performance and practice. All of which can be utilised to enhance and advance employee engagement. In doing so will help businesses achieve competitive advantage.     </a:t>
            </a:r>
            <a:endParaRPr lang="en-GB" sz="7200" b="1" dirty="0">
              <a:latin typeface="Arial" panose="020B0604020202020204" pitchFamily="34" charset="0"/>
              <a:cs typeface="Arial" panose="020B0604020202020204" pitchFamily="34" charset="0"/>
            </a:endParaRPr>
          </a:p>
          <a:p>
            <a:pPr marL="0" indent="0">
              <a:buNone/>
            </a:pPr>
            <a:endParaRPr lang="en-GB" sz="1500" b="1" dirty="0">
              <a:latin typeface="Arial" panose="020B0604020202020204" pitchFamily="34" charset="0"/>
              <a:cs typeface="Arial" panose="020B0604020202020204" pitchFamily="34" charset="0"/>
            </a:endParaRPr>
          </a:p>
          <a:p>
            <a:pPr marL="0" indent="0">
              <a:buNone/>
            </a:pPr>
            <a:endParaRPr lang="en-GB" sz="1500" b="1" dirty="0">
              <a:latin typeface="Arial" panose="020B0604020202020204" pitchFamily="34" charset="0"/>
              <a:cs typeface="Arial" panose="020B0604020202020204" pitchFamily="34" charset="0"/>
            </a:endParaRPr>
          </a:p>
          <a:p>
            <a:pPr marL="0" indent="0">
              <a:buNone/>
            </a:pPr>
            <a:endParaRPr lang="en-GB" sz="15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3141073-AAA0-6920-5092-6BD90A325A90}"/>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smtClean="0"/>
              <a:pPr>
                <a:spcAft>
                  <a:spcPts val="600"/>
                </a:spcAft>
              </a:pPr>
              <a:t>4</a:t>
            </a:fld>
            <a:endParaRPr lang="en-GB"/>
          </a:p>
        </p:txBody>
      </p:sp>
      <p:sp>
        <p:nvSpPr>
          <p:cNvPr id="9" name="TextBox 8">
            <a:extLst>
              <a:ext uri="{FF2B5EF4-FFF2-40B4-BE49-F238E27FC236}">
                <a16:creationId xmlns:a16="http://schemas.microsoft.com/office/drawing/2014/main" id="{71B4AE22-5189-D9B8-31BC-FD050C4CED73}"/>
              </a:ext>
            </a:extLst>
          </p:cNvPr>
          <p:cNvSpPr txBox="1"/>
          <p:nvPr/>
        </p:nvSpPr>
        <p:spPr>
          <a:xfrm>
            <a:off x="572492" y="4628030"/>
            <a:ext cx="6098344"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(Albrecht, Bakker, Gruman, Macey and Saks, 2015).</a:t>
            </a:r>
          </a:p>
        </p:txBody>
      </p:sp>
    </p:spTree>
    <p:extLst>
      <p:ext uri="{BB962C8B-B14F-4D97-AF65-F5344CB8AC3E}">
        <p14:creationId xmlns:p14="http://schemas.microsoft.com/office/powerpoint/2010/main" val="3716235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a:extLst>
              <a:ext uri="{FF2B5EF4-FFF2-40B4-BE49-F238E27FC236}">
                <a16:creationId xmlns:a16="http://schemas.microsoft.com/office/drawing/2014/main" id="{EAFDA3A2-AC14-9282-1F63-28DF02CD9DE0}"/>
              </a:ext>
            </a:extLst>
          </p:cNvPr>
          <p:cNvPicPr>
            <a:picLocks noChangeAspect="1"/>
          </p:cNvPicPr>
          <p:nvPr/>
        </p:nvPicPr>
        <p:blipFill rotWithShape="1">
          <a:blip r:embed="rId2"/>
          <a:srcRect l="24446" r="35728"/>
          <a:stretch/>
        </p:blipFill>
        <p:spPr>
          <a:xfrm>
            <a:off x="11537"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276A37A-8671-5C22-ECA8-81069B8CA234}"/>
              </a:ext>
            </a:extLst>
          </p:cNvPr>
          <p:cNvSpPr>
            <a:spLocks noGrp="1"/>
          </p:cNvSpPr>
          <p:nvPr>
            <p:ph type="title"/>
          </p:nvPr>
        </p:nvSpPr>
        <p:spPr>
          <a:xfrm>
            <a:off x="268504" y="0"/>
            <a:ext cx="5721484" cy="1325563"/>
          </a:xfrm>
        </p:spPr>
        <p:txBody>
          <a:bodyPr vert="horz" lIns="91440" tIns="45720" rIns="91440" bIns="45720" rtlCol="0" anchor="ctr">
            <a:normAutofit/>
          </a:bodyPr>
          <a:lstStyle/>
          <a:p>
            <a:r>
              <a:rPr lang="en-US" sz="3600" b="1" dirty="0">
                <a:solidFill>
                  <a:schemeClr val="accent5">
                    <a:lumMod val="75000"/>
                  </a:schemeClr>
                </a:solidFill>
                <a:latin typeface="Arial Black" panose="020B0A04020102020204" pitchFamily="34" charset="0"/>
              </a:rPr>
              <a:t>ARTICLE 3</a:t>
            </a:r>
          </a:p>
        </p:txBody>
      </p:sp>
      <p:sp>
        <p:nvSpPr>
          <p:cNvPr id="7" name="Text Placeholder 6">
            <a:extLst>
              <a:ext uri="{FF2B5EF4-FFF2-40B4-BE49-F238E27FC236}">
                <a16:creationId xmlns:a16="http://schemas.microsoft.com/office/drawing/2014/main" id="{22B53016-735F-6E1F-A1E6-7818BC0E8F9A}"/>
              </a:ext>
            </a:extLst>
          </p:cNvPr>
          <p:cNvSpPr>
            <a:spLocks noGrp="1"/>
          </p:cNvSpPr>
          <p:nvPr>
            <p:ph type="body" sz="half" idx="2"/>
          </p:nvPr>
        </p:nvSpPr>
        <p:spPr>
          <a:xfrm>
            <a:off x="5632315" y="524780"/>
            <a:ext cx="5721484" cy="4351338"/>
          </a:xfrm>
        </p:spPr>
        <p:txBody>
          <a:bodyPr vert="horz" lIns="91440" tIns="45720" rIns="91440" bIns="45720" rtlCol="0">
            <a:noAutofit/>
          </a:bodyPr>
          <a:lstStyle/>
          <a:p>
            <a:pPr indent="-228600">
              <a:buFont typeface="Arial" panose="020B0604020202020204" pitchFamily="34" charset="0"/>
              <a:buChar char="•"/>
            </a:pPr>
            <a:r>
              <a:rPr lang="en-US" sz="1800" b="1" dirty="0">
                <a:solidFill>
                  <a:schemeClr val="accent5">
                    <a:lumMod val="75000"/>
                  </a:schemeClr>
                </a:solidFill>
                <a:latin typeface="Arial" panose="020B0604020202020204" pitchFamily="34" charset="0"/>
                <a:cs typeface="Arial" panose="020B0604020202020204" pitchFamily="34" charset="0"/>
              </a:rPr>
              <a:t>AIM:</a:t>
            </a:r>
            <a:r>
              <a:rPr lang="en-US" sz="1800" b="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To assess how employee management, contributes to achievement and competitive advantage, in a time of globalization and human capital, and to establish how this can be applied to SHRM policies and procedures. </a:t>
            </a:r>
            <a:endParaRPr lang="en-US" sz="1800" b="1"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800" b="1" dirty="0">
                <a:solidFill>
                  <a:schemeClr val="accent5">
                    <a:lumMod val="75000"/>
                  </a:schemeClr>
                </a:solidFill>
                <a:latin typeface="Arial" panose="020B0604020202020204" pitchFamily="34" charset="0"/>
                <a:cs typeface="Arial" panose="020B0604020202020204" pitchFamily="34" charset="0"/>
              </a:rPr>
              <a:t>FINDINGS: </a:t>
            </a:r>
            <a:r>
              <a:rPr lang="en-US" sz="1800" dirty="0">
                <a:latin typeface="Arial" panose="020B0604020202020204" pitchFamily="34" charset="0"/>
                <a:cs typeface="Arial" panose="020B0604020202020204" pitchFamily="34" charset="0"/>
              </a:rPr>
              <a:t>SHRM is related to two practices. The first is the assumption that a company's workforce is vital in achieving strategic human resource management. Which means all employees personality traits, skills, performance and reciprocation. Are likely to be important in the conception of essential procedures and more significantly putting these procedures into reality. The second is the proposal that HRM methods should be applied to gain imperative strength within an establishment. Suitable formulas used in HRM, plays a significant role in the planned success of an institution.</a:t>
            </a:r>
            <a:endParaRPr lang="en-US" sz="1800" b="1"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800" b="1" dirty="0">
                <a:solidFill>
                  <a:schemeClr val="accent5">
                    <a:lumMod val="75000"/>
                  </a:schemeClr>
                </a:solidFill>
                <a:latin typeface="Arial" panose="020B0604020202020204" pitchFamily="34" charset="0"/>
                <a:cs typeface="Arial" panose="020B0604020202020204" pitchFamily="34" charset="0"/>
              </a:rPr>
              <a:t>KEY CONTRIBUTIONS: </a:t>
            </a:r>
            <a:r>
              <a:rPr lang="en-US" sz="1800" dirty="0">
                <a:latin typeface="Arial" panose="020B0604020202020204" pitchFamily="34" charset="0"/>
                <a:cs typeface="Arial" panose="020B0604020202020204" pitchFamily="34" charset="0"/>
              </a:rPr>
              <a:t>A group of analyst investigating communication within an institution with regards to policies and Human Resource Management. Have established that  by implementing SHRM and generating harmony between operational procedures and strategies bring about synergy. When it comes to the enterprises of an organization. </a:t>
            </a:r>
            <a:endParaRPr lang="en-US" sz="18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549E600-BAAD-4064-EF69-E1BA225227ED}"/>
              </a:ext>
            </a:extLst>
          </p:cNvPr>
          <p:cNvSpPr>
            <a:spLocks noGrp="1"/>
          </p:cNvSpPr>
          <p:nvPr>
            <p:ph type="sldNum" sz="quarter" idx="12"/>
          </p:nvPr>
        </p:nvSpPr>
        <p:spPr>
          <a:xfrm>
            <a:off x="10047382" y="6356350"/>
            <a:ext cx="1306417" cy="365125"/>
          </a:xfrm>
        </p:spPr>
        <p:txBody>
          <a:bodyPr vert="horz" lIns="91440" tIns="45720" rIns="91440" bIns="45720" rtlCol="0" anchor="ctr">
            <a:normAutofit/>
          </a:bodyPr>
          <a:lstStyle/>
          <a:p>
            <a:pPr>
              <a:spcAft>
                <a:spcPts val="600"/>
              </a:spcAft>
              <a:defRPr/>
            </a:pPr>
            <a:fld id="{BE719E06-E9FE-4534-A457-3CBABA8EB527}" type="slidenum">
              <a:rPr lang="en-US" smtClean="0">
                <a:solidFill>
                  <a:prstClr val="black">
                    <a:tint val="75000"/>
                  </a:prstClr>
                </a:solidFill>
                <a:latin typeface="Calibri" panose="020F0502020204030204"/>
              </a:rPr>
              <a:pPr>
                <a:spcAft>
                  <a:spcPts val="600"/>
                </a:spcAft>
                <a:defRPr/>
              </a:pPr>
              <a:t>5</a:t>
            </a:fld>
            <a:endParaRPr lang="en-US">
              <a:solidFill>
                <a:prstClr val="black">
                  <a:tint val="75000"/>
                </a:prstClr>
              </a:solidFill>
              <a:latin typeface="Calibri" panose="020F0502020204030204"/>
            </a:endParaRPr>
          </a:p>
        </p:txBody>
      </p:sp>
      <p:sp>
        <p:nvSpPr>
          <p:cNvPr id="3" name="TextBox 2">
            <a:extLst>
              <a:ext uri="{FF2B5EF4-FFF2-40B4-BE49-F238E27FC236}">
                <a16:creationId xmlns:a16="http://schemas.microsoft.com/office/drawing/2014/main" id="{29FCD471-55E5-768C-EE17-AAB7967289FC}"/>
              </a:ext>
            </a:extLst>
          </p:cNvPr>
          <p:cNvSpPr txBox="1"/>
          <p:nvPr/>
        </p:nvSpPr>
        <p:spPr>
          <a:xfrm>
            <a:off x="999698" y="4833444"/>
            <a:ext cx="6093724" cy="318933"/>
          </a:xfrm>
          <a:prstGeom prst="rect">
            <a:avLst/>
          </a:prstGeom>
          <a:noFill/>
        </p:spPr>
        <p:txBody>
          <a:bodyPr wrap="square">
            <a:spAutoFit/>
          </a:bodyPr>
          <a:lstStyle/>
          <a:p>
            <a:pPr marL="540385" marR="540385">
              <a:lnSpc>
                <a:spcPct val="150000"/>
              </a:lnSpc>
              <a:spcAft>
                <a:spcPts val="800"/>
              </a:spcAft>
            </a:pPr>
            <a:r>
              <a:rPr lang="en-GB" sz="1100" dirty="0">
                <a:solidFill>
                  <a:schemeClr val="accent5">
                    <a:lumMod val="75000"/>
                  </a:schemeClr>
                </a:solidFill>
                <a:effectLst/>
                <a:latin typeface="Arial" panose="020B0604020202020204" pitchFamily="34" charset="0"/>
                <a:ea typeface="Calibri" panose="020F0502020204030204" pitchFamily="34" charset="0"/>
                <a:cs typeface="Times New Roman" panose="02020603050405020304" pitchFamily="18" charset="0"/>
              </a:rPr>
              <a:t>(Gupta, 2020).</a:t>
            </a:r>
            <a:endParaRPr lang="en-GB" sz="1100"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8207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DAA503A-CA48-8E53-8AF2-4AA9DC78810F}"/>
              </a:ext>
            </a:extLst>
          </p:cNvPr>
          <p:cNvSpPr>
            <a:spLocks noGrp="1"/>
          </p:cNvSpPr>
          <p:nvPr>
            <p:ph type="title"/>
          </p:nvPr>
        </p:nvSpPr>
        <p:spPr>
          <a:xfrm>
            <a:off x="0" y="0"/>
            <a:ext cx="3814621" cy="1676603"/>
          </a:xfrm>
        </p:spPr>
        <p:txBody>
          <a:bodyPr vert="horz" lIns="91440" tIns="45720" rIns="91440" bIns="45720" rtlCol="0" anchor="ctr">
            <a:normAutofit/>
          </a:bodyPr>
          <a:lstStyle/>
          <a:p>
            <a:r>
              <a:rPr lang="en-US" sz="3600" b="1" dirty="0">
                <a:solidFill>
                  <a:schemeClr val="accent1"/>
                </a:solidFill>
                <a:latin typeface="Arial Black" panose="020B0A04020102020204" pitchFamily="34" charset="0"/>
              </a:rPr>
              <a:t>JOB</a:t>
            </a:r>
            <a:br>
              <a:rPr lang="en-US" sz="3600" b="1" dirty="0">
                <a:solidFill>
                  <a:schemeClr val="accent1"/>
                </a:solidFill>
                <a:latin typeface="Arial Black" panose="020B0A04020102020204" pitchFamily="34" charset="0"/>
              </a:rPr>
            </a:br>
            <a:r>
              <a:rPr lang="en-US" sz="3600" b="1" dirty="0">
                <a:solidFill>
                  <a:schemeClr val="accent1"/>
                </a:solidFill>
                <a:latin typeface="Arial Black" panose="020B0A04020102020204" pitchFamily="34" charset="0"/>
              </a:rPr>
              <a:t>DESCRIPTION </a:t>
            </a:r>
          </a:p>
        </p:txBody>
      </p:sp>
      <p:sp>
        <p:nvSpPr>
          <p:cNvPr id="8" name="Text Placeholder 7">
            <a:extLst>
              <a:ext uri="{FF2B5EF4-FFF2-40B4-BE49-F238E27FC236}">
                <a16:creationId xmlns:a16="http://schemas.microsoft.com/office/drawing/2014/main" id="{8210CF7E-F66D-06EE-6096-199CF1EB20B0}"/>
              </a:ext>
            </a:extLst>
          </p:cNvPr>
          <p:cNvSpPr>
            <a:spLocks noGrp="1"/>
          </p:cNvSpPr>
          <p:nvPr>
            <p:ph type="body" sz="half" idx="2"/>
          </p:nvPr>
        </p:nvSpPr>
        <p:spPr>
          <a:xfrm>
            <a:off x="0" y="1402630"/>
            <a:ext cx="4639056" cy="3785419"/>
          </a:xfrm>
        </p:spPr>
        <p:txBody>
          <a:bodyPr vert="horz" lIns="91440" tIns="45720" rIns="91440" bIns="45720" rtlCol="0">
            <a:normAutofit fontScale="25000" lnSpcReduction="20000"/>
          </a:bodyPr>
          <a:lstStyle/>
          <a:p>
            <a:r>
              <a:rPr lang="en-US" sz="7200" b="1" dirty="0">
                <a:solidFill>
                  <a:schemeClr val="accent5">
                    <a:lumMod val="75000"/>
                  </a:schemeClr>
                </a:solidFill>
                <a:latin typeface="Arial" panose="020B0604020202020204" pitchFamily="34" charset="0"/>
                <a:cs typeface="Arial" panose="020B0604020202020204" pitchFamily="34" charset="0"/>
              </a:rPr>
              <a:t>To reduce costs, achieve quality enhancement and create innovation employers must:</a:t>
            </a:r>
          </a:p>
          <a:p>
            <a:pPr marL="285750" indent="-228600">
              <a:buFont typeface="Arial" panose="020B0604020202020204" pitchFamily="34" charset="0"/>
              <a:buChar char="•"/>
            </a:pPr>
            <a:r>
              <a:rPr lang="en-US" sz="7200" dirty="0">
                <a:latin typeface="Arial" panose="020B0604020202020204" pitchFamily="34" charset="0"/>
                <a:cs typeface="Arial" panose="020B0604020202020204" pitchFamily="34" charset="0"/>
              </a:rPr>
              <a:t> Ensure their wages are competitive.</a:t>
            </a:r>
          </a:p>
          <a:p>
            <a:pPr marL="285750" indent="-228600">
              <a:buFont typeface="Arial" panose="020B0604020202020204" pitchFamily="34" charset="0"/>
              <a:buChar char="•"/>
            </a:pPr>
            <a:r>
              <a:rPr lang="en-US" sz="7200" dirty="0">
                <a:latin typeface="Arial" panose="020B0604020202020204" pitchFamily="34" charset="0"/>
                <a:cs typeface="Arial" panose="020B0604020202020204" pitchFamily="34" charset="0"/>
              </a:rPr>
              <a:t>Contemplate taking on contracted workers.</a:t>
            </a:r>
          </a:p>
          <a:p>
            <a:pPr marL="285750" indent="-228600">
              <a:buFont typeface="Arial" panose="020B0604020202020204" pitchFamily="34" charset="0"/>
              <a:buChar char="•"/>
            </a:pPr>
            <a:r>
              <a:rPr lang="en-US" sz="7200" dirty="0">
                <a:latin typeface="Arial" panose="020B0604020202020204" pitchFamily="34" charset="0"/>
                <a:cs typeface="Arial" panose="020B0604020202020204" pitchFamily="34" charset="0"/>
              </a:rPr>
              <a:t>Make sure the job description has the correct information.</a:t>
            </a:r>
          </a:p>
          <a:p>
            <a:pPr marL="285750" indent="-228600">
              <a:buFont typeface="Arial" panose="020B0604020202020204" pitchFamily="34" charset="0"/>
              <a:buChar char="•"/>
            </a:pPr>
            <a:r>
              <a:rPr lang="en-US" sz="7200" dirty="0">
                <a:latin typeface="Arial" panose="020B0604020202020204" pitchFamily="34" charset="0"/>
                <a:cs typeface="Arial" panose="020B0604020202020204" pitchFamily="34" charset="0"/>
              </a:rPr>
              <a:t>Think about promoting staff within their own company </a:t>
            </a:r>
            <a:r>
              <a:rPr lang="en-US" sz="4400" dirty="0">
                <a:solidFill>
                  <a:schemeClr val="accent5">
                    <a:lumMod val="75000"/>
                  </a:schemeClr>
                </a:solidFill>
                <a:latin typeface="Arial" panose="020B0604020202020204" pitchFamily="34" charset="0"/>
                <a:cs typeface="Arial" panose="020B0604020202020204" pitchFamily="34" charset="0"/>
              </a:rPr>
              <a:t>(Energy Resourcing, 2022).</a:t>
            </a:r>
          </a:p>
          <a:p>
            <a:pPr marL="285750" indent="-228600">
              <a:buFont typeface="Arial" panose="020B0604020202020204" pitchFamily="34" charset="0"/>
              <a:buChar char="•"/>
            </a:pPr>
            <a:r>
              <a:rPr lang="en-US" sz="7200" dirty="0">
                <a:solidFill>
                  <a:schemeClr val="accent5">
                    <a:lumMod val="75000"/>
                  </a:schemeClr>
                </a:solidFill>
                <a:latin typeface="Arial" panose="020B0604020202020204" pitchFamily="34" charset="0"/>
                <a:cs typeface="Arial" panose="020B0604020202020204" pitchFamily="34" charset="0"/>
              </a:rPr>
              <a:t>.</a:t>
            </a:r>
            <a:r>
              <a:rPr lang="en-US" sz="7200" dirty="0">
                <a:latin typeface="Arial" panose="020B0604020202020204" pitchFamily="34" charset="0"/>
                <a:cs typeface="Arial" panose="020B0604020202020204" pitchFamily="34" charset="0"/>
              </a:rPr>
              <a:t>Disclose earnings and benefits.</a:t>
            </a:r>
          </a:p>
          <a:p>
            <a:pPr marL="228600" indent="-171450">
              <a:buFont typeface="Arial" panose="020B0604020202020204" pitchFamily="34" charset="0"/>
              <a:buChar char="•"/>
            </a:pPr>
            <a:r>
              <a:rPr lang="en-US" sz="7200" dirty="0">
                <a:latin typeface="Arial" panose="020B0604020202020204" pitchFamily="34" charset="0"/>
                <a:cs typeface="Arial" panose="020B0604020202020204" pitchFamily="34" charset="0"/>
              </a:rPr>
              <a:t>Apply appropriate job titles.</a:t>
            </a:r>
          </a:p>
          <a:p>
            <a:pPr marL="228600" indent="-171450">
              <a:buFont typeface="Arial" panose="020B0604020202020204" pitchFamily="34" charset="0"/>
              <a:buChar char="•"/>
            </a:pPr>
            <a:r>
              <a:rPr lang="en-US" sz="7200" dirty="0">
                <a:latin typeface="Arial" panose="020B0604020202020204" pitchFamily="34" charset="0"/>
                <a:cs typeface="Arial" panose="020B0604020202020204" pitchFamily="34" charset="0"/>
              </a:rPr>
              <a:t>Focus on the candidates' skills, instead of their employment history </a:t>
            </a:r>
            <a:r>
              <a:rPr lang="en-US" sz="4400" dirty="0">
                <a:solidFill>
                  <a:schemeClr val="accent5">
                    <a:lumMod val="75000"/>
                  </a:schemeClr>
                </a:solidFill>
                <a:latin typeface="Arial" panose="020B0604020202020204" pitchFamily="34" charset="0"/>
                <a:cs typeface="Arial" panose="020B0604020202020204" pitchFamily="34" charset="0"/>
              </a:rPr>
              <a:t>(Handshake, 2020).</a:t>
            </a:r>
          </a:p>
          <a:p>
            <a:pPr marL="228600" indent="-171450">
              <a:buFont typeface="Arial" panose="020B0604020202020204" pitchFamily="34" charset="0"/>
              <a:buChar char="•"/>
            </a:pPr>
            <a:r>
              <a:rPr lang="en-US" sz="7200" dirty="0">
                <a:latin typeface="Arial" panose="020B0604020202020204" pitchFamily="34" charset="0"/>
                <a:cs typeface="Arial" panose="020B0604020202020204" pitchFamily="34" charset="0"/>
              </a:rPr>
              <a:t>Outline innovation as part of the duties</a:t>
            </a:r>
          </a:p>
          <a:p>
            <a:pPr marL="228600" indent="-171450">
              <a:buFont typeface="Arial" panose="020B0604020202020204" pitchFamily="34" charset="0"/>
              <a:buChar char="•"/>
            </a:pPr>
            <a:r>
              <a:rPr lang="en-US" sz="7200" dirty="0">
                <a:latin typeface="Arial" panose="020B0604020202020204" pitchFamily="34" charset="0"/>
                <a:cs typeface="Arial" panose="020B0604020202020204" pitchFamily="34" charset="0"/>
              </a:rPr>
              <a:t>Goad innovation attempts in behavior analysis </a:t>
            </a:r>
          </a:p>
          <a:p>
            <a:pPr marL="228600" indent="-171450">
              <a:buFont typeface="Arial" panose="020B0604020202020204" pitchFamily="34" charset="0"/>
              <a:buChar char="•"/>
            </a:pPr>
            <a:r>
              <a:rPr lang="en-US" sz="7200" dirty="0">
                <a:latin typeface="Arial" panose="020B0604020202020204" pitchFamily="34" charset="0"/>
                <a:cs typeface="Arial" panose="020B0604020202020204" pitchFamily="34" charset="0"/>
              </a:rPr>
              <a:t>Coach and train employees </a:t>
            </a:r>
            <a:r>
              <a:rPr lang="en-US" sz="4400" dirty="0">
                <a:solidFill>
                  <a:schemeClr val="accent5">
                    <a:lumMod val="75000"/>
                  </a:schemeClr>
                </a:solidFill>
                <a:latin typeface="Arial" panose="020B0604020202020204" pitchFamily="34" charset="0"/>
                <a:cs typeface="Arial" panose="020B0604020202020204" pitchFamily="34" charset="0"/>
              </a:rPr>
              <a:t>(Steve Blue, 2019). </a:t>
            </a:r>
          </a:p>
          <a:p>
            <a:pPr marL="57150"/>
            <a:endParaRPr lang="en-US" sz="7200" dirty="0">
              <a:solidFill>
                <a:schemeClr val="tx1">
                  <a:lumMod val="85000"/>
                  <a:lumOff val="15000"/>
                </a:schemeClr>
              </a:solidFill>
              <a:latin typeface="Arial" panose="020B0604020202020204" pitchFamily="34" charset="0"/>
              <a:cs typeface="Arial" panose="020B0604020202020204" pitchFamily="34" charset="0"/>
            </a:endParaRPr>
          </a:p>
          <a:p>
            <a:pPr marL="57150"/>
            <a:r>
              <a:rPr lang="en-US" sz="1800" dirty="0">
                <a:solidFill>
                  <a:schemeClr val="tx1">
                    <a:lumMod val="85000"/>
                    <a:lumOff val="15000"/>
                  </a:schemeClr>
                </a:solidFill>
                <a:latin typeface="Arial" panose="020B0604020202020204" pitchFamily="34" charset="0"/>
                <a:cs typeface="Arial" panose="020B0604020202020204" pitchFamily="34" charset="0"/>
              </a:rPr>
              <a:t>   </a:t>
            </a:r>
            <a:endParaRPr lang="en-US" sz="1100" dirty="0">
              <a:solidFill>
                <a:schemeClr val="accent5">
                  <a:lumMod val="75000"/>
                </a:schemeClr>
              </a:solidFill>
              <a:latin typeface="Arial" panose="020B0604020202020204" pitchFamily="34" charset="0"/>
              <a:cs typeface="Arial" panose="020B0604020202020204" pitchFamily="34" charset="0"/>
            </a:endParaRPr>
          </a:p>
          <a:p>
            <a:pPr marL="285750" indent="-228600">
              <a:buFont typeface="Arial" panose="020B0604020202020204" pitchFamily="34" charset="0"/>
              <a:buChar char="•"/>
            </a:pPr>
            <a:endParaRPr lang="en-US" sz="1800" dirty="0"/>
          </a:p>
        </p:txBody>
      </p:sp>
      <p:sp>
        <p:nvSpPr>
          <p:cNvPr id="5" name="Slide Number Placeholder 4">
            <a:extLst>
              <a:ext uri="{FF2B5EF4-FFF2-40B4-BE49-F238E27FC236}">
                <a16:creationId xmlns:a16="http://schemas.microsoft.com/office/drawing/2014/main" id="{575E644C-0433-7295-A91A-E57B62876523}"/>
              </a:ext>
            </a:extLst>
          </p:cNvPr>
          <p:cNvSpPr>
            <a:spLocks noGrp="1"/>
          </p:cNvSpPr>
          <p:nvPr>
            <p:ph type="sldNum" sz="quarter" idx="12"/>
          </p:nvPr>
        </p:nvSpPr>
        <p:spPr>
          <a:xfrm>
            <a:off x="10853928" y="6356350"/>
            <a:ext cx="685800" cy="365125"/>
          </a:xfrm>
        </p:spPr>
        <p:txBody>
          <a:bodyPr vert="horz" lIns="91440" tIns="45720" rIns="91440" bIns="45720" rtlCol="0" anchor="ctr">
            <a:normAutofit/>
          </a:bodyPr>
          <a:lstStyle/>
          <a:p>
            <a:pPr algn="l">
              <a:spcAft>
                <a:spcPts val="600"/>
              </a:spcAft>
              <a:defRPr/>
            </a:pPr>
            <a:fld id="{BE719E06-E9FE-4534-A457-3CBABA8EB527}" type="slidenum">
              <a:rPr lang="en-US">
                <a:solidFill>
                  <a:srgbClr val="FFFFFF"/>
                </a:solidFill>
                <a:latin typeface="Calibri" panose="020F0502020204030204"/>
              </a:rPr>
              <a:pPr algn="l">
                <a:spcAft>
                  <a:spcPts val="600"/>
                </a:spcAft>
                <a:defRPr/>
              </a:pPr>
              <a:t>6</a:t>
            </a:fld>
            <a:endParaRPr lang="en-US">
              <a:solidFill>
                <a:srgbClr val="FFFFFF"/>
              </a:solidFill>
              <a:latin typeface="Calibri" panose="020F0502020204030204"/>
            </a:endParaRPr>
          </a:p>
        </p:txBody>
      </p:sp>
      <p:pic>
        <p:nvPicPr>
          <p:cNvPr id="10" name="Content Placeholder 9">
            <a:extLst>
              <a:ext uri="{FF2B5EF4-FFF2-40B4-BE49-F238E27FC236}">
                <a16:creationId xmlns:a16="http://schemas.microsoft.com/office/drawing/2014/main" id="{9B24C18D-70C2-1EDC-D8B4-F075638DDD47}"/>
              </a:ext>
            </a:extLst>
          </p:cNvPr>
          <p:cNvPicPr>
            <a:picLocks noGrp="1" noChangeAspect="1"/>
          </p:cNvPicPr>
          <p:nvPr>
            <p:ph idx="1"/>
          </p:nvPr>
        </p:nvPicPr>
        <p:blipFill>
          <a:blip r:embed="rId2"/>
          <a:stretch>
            <a:fillRect/>
          </a:stretch>
        </p:blipFill>
        <p:spPr>
          <a:xfrm>
            <a:off x="4639056" y="0"/>
            <a:ext cx="7552944" cy="6590670"/>
          </a:xfrm>
          <a:prstGeom prst="rect">
            <a:avLst/>
          </a:prstGeom>
        </p:spPr>
      </p:pic>
      <p:sp>
        <p:nvSpPr>
          <p:cNvPr id="12" name="TextBox 11">
            <a:extLst>
              <a:ext uri="{FF2B5EF4-FFF2-40B4-BE49-F238E27FC236}">
                <a16:creationId xmlns:a16="http://schemas.microsoft.com/office/drawing/2014/main" id="{078E8240-CCB0-49C8-EA7A-58B272A0337F}"/>
              </a:ext>
            </a:extLst>
          </p:cNvPr>
          <p:cNvSpPr txBox="1"/>
          <p:nvPr/>
        </p:nvSpPr>
        <p:spPr>
          <a:xfrm>
            <a:off x="7021774" y="6596390"/>
            <a:ext cx="6237026"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(Grain Milling Careers, 2018).</a:t>
            </a:r>
          </a:p>
        </p:txBody>
      </p:sp>
    </p:spTree>
    <p:extLst>
      <p:ext uri="{BB962C8B-B14F-4D97-AF65-F5344CB8AC3E}">
        <p14:creationId xmlns:p14="http://schemas.microsoft.com/office/powerpoint/2010/main" val="2672424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E1B177C-780D-9180-99F1-CA84E2946D44}"/>
              </a:ext>
            </a:extLst>
          </p:cNvPr>
          <p:cNvSpPr>
            <a:spLocks noGrp="1"/>
          </p:cNvSpPr>
          <p:nvPr>
            <p:ph type="title"/>
          </p:nvPr>
        </p:nvSpPr>
        <p:spPr>
          <a:xfrm>
            <a:off x="838201" y="345810"/>
            <a:ext cx="5120561" cy="1325563"/>
          </a:xfrm>
        </p:spPr>
        <p:txBody>
          <a:bodyPr vert="horz" lIns="91440" tIns="45720" rIns="91440" bIns="45720" rtlCol="0" anchor="ctr">
            <a:noAutofit/>
          </a:bodyPr>
          <a:lstStyle/>
          <a:p>
            <a:r>
              <a:rPr lang="en-US" sz="3600" b="1" kern="1200" dirty="0">
                <a:solidFill>
                  <a:schemeClr val="accent5">
                    <a:lumMod val="75000"/>
                  </a:schemeClr>
                </a:solidFill>
                <a:latin typeface="Arial Black" panose="020B0A04020102020204" pitchFamily="34" charset="0"/>
              </a:rPr>
              <a:t>HOW TO ACHIEVE COMPETITIVE ADVANTAGE</a:t>
            </a:r>
          </a:p>
        </p:txBody>
      </p:sp>
      <p:sp>
        <p:nvSpPr>
          <p:cNvPr id="16" name="TextBox 15">
            <a:extLst>
              <a:ext uri="{FF2B5EF4-FFF2-40B4-BE49-F238E27FC236}">
                <a16:creationId xmlns:a16="http://schemas.microsoft.com/office/drawing/2014/main" id="{10D1A2F4-BA67-2DCE-26EE-C6A198E80733}"/>
              </a:ext>
            </a:extLst>
          </p:cNvPr>
          <p:cNvSpPr txBox="1"/>
          <p:nvPr/>
        </p:nvSpPr>
        <p:spPr>
          <a:xfrm>
            <a:off x="838201" y="1825625"/>
            <a:ext cx="5092194" cy="4351338"/>
          </a:xfrm>
          <a:prstGeom prst="rect">
            <a:avLst/>
          </a:prstGeom>
        </p:spPr>
        <p:txBody>
          <a:bodyPr vert="horz" lIns="91440" tIns="45720" rIns="91440" bIns="45720" rtlCol="0">
            <a:normAutofit/>
          </a:bodyPr>
          <a:lstStyle/>
          <a:p>
            <a:pPr>
              <a:lnSpc>
                <a:spcPct val="90000"/>
              </a:lnSpc>
              <a:spcAft>
                <a:spcPts val="600"/>
              </a:spcAft>
            </a:pPr>
            <a:endParaRPr lang="en-US" sz="1100" dirty="0">
              <a:solidFill>
                <a:schemeClr val="accent5">
                  <a:lumMod val="75000"/>
                </a:schemeClr>
              </a:solidFill>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00AF94F1-5CB3-A3E6-11A8-035D82A0EDBA}"/>
              </a:ext>
            </a:extLst>
          </p:cNvPr>
          <p:cNvPicPr>
            <a:picLocks noChangeAspect="1"/>
          </p:cNvPicPr>
          <p:nvPr/>
        </p:nvPicPr>
        <p:blipFill rotWithShape="1">
          <a:blip r:embed="rId2"/>
          <a:srcRect l="20048" r="21517"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8" name="Arc 3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1" name="Content Placeholder 10">
            <a:extLst>
              <a:ext uri="{FF2B5EF4-FFF2-40B4-BE49-F238E27FC236}">
                <a16:creationId xmlns:a16="http://schemas.microsoft.com/office/drawing/2014/main" id="{120BBD21-6069-250E-AC6E-6ACE6FD2A87E}"/>
              </a:ext>
            </a:extLst>
          </p:cNvPr>
          <p:cNvPicPr>
            <a:picLocks noGrp="1" noChangeAspect="1"/>
          </p:cNvPicPr>
          <p:nvPr>
            <p:ph idx="1"/>
          </p:nvPr>
        </p:nvPicPr>
        <p:blipFill rotWithShape="1">
          <a:blip r:embed="rId3"/>
          <a:srcRect l="16479" r="1770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Slide Number Placeholder 4">
            <a:extLst>
              <a:ext uri="{FF2B5EF4-FFF2-40B4-BE49-F238E27FC236}">
                <a16:creationId xmlns:a16="http://schemas.microsoft.com/office/drawing/2014/main" id="{530FB4A7-AEC5-673A-992A-4BC3918FA45F}"/>
              </a:ext>
            </a:extLst>
          </p:cNvPr>
          <p:cNvSpPr>
            <a:spLocks noGrp="1"/>
          </p:cNvSpPr>
          <p:nvPr>
            <p:ph type="sldNum" sz="quarter" idx="12"/>
          </p:nvPr>
        </p:nvSpPr>
        <p:spPr>
          <a:xfrm>
            <a:off x="8610600" y="6356349"/>
            <a:ext cx="2743200" cy="365125"/>
          </a:xfrm>
        </p:spPr>
        <p:txBody>
          <a:bodyPr vert="horz" lIns="91440" tIns="45720" rIns="91440" bIns="45720" rtlCol="0" anchor="ctr">
            <a:normAutofit/>
          </a:bodyPr>
          <a:lstStyle/>
          <a:p>
            <a:pPr>
              <a:spcAft>
                <a:spcPts val="600"/>
              </a:spcAft>
            </a:pPr>
            <a:fld id="{BE719E06-E9FE-4534-A457-3CBABA8EB527}" type="slidenum">
              <a:rPr lang="en-US">
                <a:solidFill>
                  <a:srgbClr val="FFFFFF"/>
                </a:solidFill>
              </a:rPr>
              <a:pPr>
                <a:spcAft>
                  <a:spcPts val="600"/>
                </a:spcAft>
              </a:pPr>
              <a:t>7</a:t>
            </a:fld>
            <a:endParaRPr lang="en-US">
              <a:solidFill>
                <a:srgbClr val="FFFFFF"/>
              </a:solidFill>
            </a:endParaRPr>
          </a:p>
        </p:txBody>
      </p:sp>
      <p:sp>
        <p:nvSpPr>
          <p:cNvPr id="13" name="TextBox 12">
            <a:extLst>
              <a:ext uri="{FF2B5EF4-FFF2-40B4-BE49-F238E27FC236}">
                <a16:creationId xmlns:a16="http://schemas.microsoft.com/office/drawing/2014/main" id="{C61FCC23-07E0-55F6-3CF2-9FB1B794355A}"/>
              </a:ext>
            </a:extLst>
          </p:cNvPr>
          <p:cNvSpPr txBox="1"/>
          <p:nvPr/>
        </p:nvSpPr>
        <p:spPr>
          <a:xfrm>
            <a:off x="448056" y="2512611"/>
            <a:ext cx="4832803" cy="3664351"/>
          </a:xfrm>
          <a:prstGeom prst="rect">
            <a:avLst/>
          </a:prstGeom>
        </p:spPr>
        <p:txBody>
          <a:bodyPr vert="horz" lIns="91440" tIns="45720" rIns="91440" bIns="45720" rtlCol="0">
            <a:normAutofit/>
          </a:bodyPr>
          <a:lstStyle/>
          <a:p>
            <a:pPr>
              <a:lnSpc>
                <a:spcPct val="90000"/>
              </a:lnSpc>
              <a:spcAft>
                <a:spcPts val="600"/>
              </a:spcAft>
            </a:pPr>
            <a:endParaRPr lang="en-US" sz="1100" dirty="0">
              <a:solidFill>
                <a:schemeClr val="accent5">
                  <a:lumMod val="75000"/>
                </a:schemeClr>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6435B7F1-0612-2846-2CEB-A0B32AB67F58}"/>
              </a:ext>
            </a:extLst>
          </p:cNvPr>
          <p:cNvSpPr txBox="1"/>
          <p:nvPr/>
        </p:nvSpPr>
        <p:spPr>
          <a:xfrm>
            <a:off x="7297060" y="84200"/>
            <a:ext cx="6098344"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(Madden, 2021).</a:t>
            </a:r>
          </a:p>
        </p:txBody>
      </p:sp>
      <p:sp>
        <p:nvSpPr>
          <p:cNvPr id="22" name="TextBox 21">
            <a:extLst>
              <a:ext uri="{FF2B5EF4-FFF2-40B4-BE49-F238E27FC236}">
                <a16:creationId xmlns:a16="http://schemas.microsoft.com/office/drawing/2014/main" id="{AB921670-7314-90B2-BB60-C3235C06790B}"/>
              </a:ext>
            </a:extLst>
          </p:cNvPr>
          <p:cNvSpPr txBox="1"/>
          <p:nvPr/>
        </p:nvSpPr>
        <p:spPr>
          <a:xfrm>
            <a:off x="9443284" y="3085293"/>
            <a:ext cx="6700836"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(Boatman, 2023).</a:t>
            </a:r>
          </a:p>
        </p:txBody>
      </p:sp>
      <p:pic>
        <p:nvPicPr>
          <p:cNvPr id="26" name="Picture 25">
            <a:extLst>
              <a:ext uri="{FF2B5EF4-FFF2-40B4-BE49-F238E27FC236}">
                <a16:creationId xmlns:a16="http://schemas.microsoft.com/office/drawing/2014/main" id="{00D5C455-ED2D-7831-F0F1-1FCA266FD476}"/>
              </a:ext>
            </a:extLst>
          </p:cNvPr>
          <p:cNvPicPr>
            <a:picLocks noChangeAspect="1"/>
          </p:cNvPicPr>
          <p:nvPr/>
        </p:nvPicPr>
        <p:blipFill>
          <a:blip r:embed="rId4"/>
          <a:stretch>
            <a:fillRect/>
          </a:stretch>
        </p:blipFill>
        <p:spPr>
          <a:xfrm>
            <a:off x="152400" y="1671373"/>
            <a:ext cx="5943600" cy="5337353"/>
          </a:xfrm>
          <a:prstGeom prst="rect">
            <a:avLst/>
          </a:prstGeom>
        </p:spPr>
      </p:pic>
      <p:sp>
        <p:nvSpPr>
          <p:cNvPr id="30" name="TextBox 29">
            <a:extLst>
              <a:ext uri="{FF2B5EF4-FFF2-40B4-BE49-F238E27FC236}">
                <a16:creationId xmlns:a16="http://schemas.microsoft.com/office/drawing/2014/main" id="{1D2B2BF2-A6D5-A96C-D620-4122173B7930}"/>
              </a:ext>
            </a:extLst>
          </p:cNvPr>
          <p:cNvSpPr txBox="1"/>
          <p:nvPr/>
        </p:nvSpPr>
        <p:spPr>
          <a:xfrm>
            <a:off x="2410327" y="2672957"/>
            <a:ext cx="8072436"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(iSmart Recruit, 2023).</a:t>
            </a:r>
          </a:p>
        </p:txBody>
      </p:sp>
    </p:spTree>
    <p:extLst>
      <p:ext uri="{BB962C8B-B14F-4D97-AF65-F5344CB8AC3E}">
        <p14:creationId xmlns:p14="http://schemas.microsoft.com/office/powerpoint/2010/main" val="3867304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9C07402-95A9-6422-AA13-CA94A141DD5A}"/>
              </a:ext>
            </a:extLst>
          </p:cNvPr>
          <p:cNvPicPr>
            <a:picLocks noChangeAspect="1"/>
          </p:cNvPicPr>
          <p:nvPr/>
        </p:nvPicPr>
        <p:blipFill>
          <a:blip r:embed="rId2"/>
          <a:stretch>
            <a:fillRect/>
          </a:stretch>
        </p:blipFill>
        <p:spPr>
          <a:xfrm>
            <a:off x="6541053" y="1999008"/>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3" name="Arc 2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E92811-752A-72F8-536F-77E9D3F67AC7}"/>
              </a:ext>
            </a:extLst>
          </p:cNvPr>
          <p:cNvSpPr>
            <a:spLocks noGrp="1"/>
          </p:cNvSpPr>
          <p:nvPr>
            <p:ph type="title"/>
          </p:nvPr>
        </p:nvSpPr>
        <p:spPr>
          <a:xfrm>
            <a:off x="641627" y="-12622"/>
            <a:ext cx="5257800" cy="1325563"/>
          </a:xfrm>
        </p:spPr>
        <p:txBody>
          <a:bodyPr>
            <a:normAutofit/>
          </a:bodyPr>
          <a:lstStyle/>
          <a:p>
            <a:r>
              <a:rPr lang="en-GB" sz="3600" b="1" dirty="0">
                <a:solidFill>
                  <a:schemeClr val="accent5">
                    <a:lumMod val="75000"/>
                  </a:schemeClr>
                </a:solidFill>
                <a:latin typeface="Arial Black" panose="020B0A04020102020204" pitchFamily="34" charset="0"/>
              </a:rPr>
              <a:t>INTERVIEW QUESTIONS </a:t>
            </a:r>
          </a:p>
        </p:txBody>
      </p:sp>
      <p:sp>
        <p:nvSpPr>
          <p:cNvPr id="3" name="Content Placeholder 2">
            <a:extLst>
              <a:ext uri="{FF2B5EF4-FFF2-40B4-BE49-F238E27FC236}">
                <a16:creationId xmlns:a16="http://schemas.microsoft.com/office/drawing/2014/main" id="{5E82DD34-1FBE-D40A-A097-A126CAD2495B}"/>
              </a:ext>
            </a:extLst>
          </p:cNvPr>
          <p:cNvSpPr>
            <a:spLocks noGrp="1"/>
          </p:cNvSpPr>
          <p:nvPr>
            <p:ph idx="1"/>
          </p:nvPr>
        </p:nvSpPr>
        <p:spPr>
          <a:xfrm>
            <a:off x="641627" y="1331621"/>
            <a:ext cx="5257800" cy="4192520"/>
          </a:xfrm>
        </p:spPr>
        <p:txBody>
          <a:bodyPr>
            <a:noAutofit/>
          </a:bodyPr>
          <a:lstStyle/>
          <a:p>
            <a:r>
              <a:rPr lang="en-GB" sz="1800" dirty="0">
                <a:latin typeface="Arial" panose="020B0604020202020204" pitchFamily="34" charset="0"/>
                <a:cs typeface="Arial" panose="020B0604020202020204" pitchFamily="34" charset="0"/>
              </a:rPr>
              <a:t>What do you understand about our enterprise, and why do you want to be part of it </a:t>
            </a:r>
          </a:p>
          <a:p>
            <a:r>
              <a:rPr lang="en-GB" sz="1800" dirty="0">
                <a:latin typeface="Arial" panose="020B0604020202020204" pitchFamily="34" charset="0"/>
                <a:cs typeface="Arial" panose="020B0604020202020204" pitchFamily="34" charset="0"/>
              </a:rPr>
              <a:t>What competencies and influences can you bring to this role.</a:t>
            </a:r>
          </a:p>
          <a:p>
            <a:r>
              <a:rPr lang="en-GB" sz="1800" dirty="0">
                <a:latin typeface="Arial" panose="020B0604020202020204" pitchFamily="34" charset="0"/>
                <a:cs typeface="Arial" panose="020B0604020202020204" pitchFamily="34" charset="0"/>
              </a:rPr>
              <a:t>Why should our company, select you for this position, what make you the right candidate.</a:t>
            </a:r>
          </a:p>
          <a:p>
            <a:r>
              <a:rPr lang="en-GB" sz="1800" dirty="0">
                <a:latin typeface="Arial" panose="020B0604020202020204" pitchFamily="34" charset="0"/>
                <a:cs typeface="Arial" panose="020B0604020202020204" pitchFamily="34" charset="0"/>
              </a:rPr>
              <a:t>What steps do you take, to materialise resolution and innovation </a:t>
            </a:r>
            <a:r>
              <a:rPr lang="en-GB" sz="1100" dirty="0">
                <a:solidFill>
                  <a:schemeClr val="accent5">
                    <a:lumMod val="75000"/>
                  </a:schemeClr>
                </a:solidFill>
                <a:latin typeface="Arial" panose="020B0604020202020204" pitchFamily="34" charset="0"/>
                <a:cs typeface="Arial" panose="020B0604020202020204" pitchFamily="34" charset="0"/>
              </a:rPr>
              <a:t>(Amundsen, Aasen, Gressgard and Hansen, 2014).  </a:t>
            </a:r>
          </a:p>
          <a:p>
            <a:r>
              <a:rPr lang="en-GB" sz="1800" dirty="0">
                <a:latin typeface="Arial" panose="020B0604020202020204" pitchFamily="34" charset="0"/>
                <a:cs typeface="Arial" panose="020B0604020202020204" pitchFamily="34" charset="0"/>
              </a:rPr>
              <a:t>How do you manage disputes, inside the workplace.</a:t>
            </a:r>
          </a:p>
          <a:p>
            <a:r>
              <a:rPr lang="en-GB" sz="1800" dirty="0">
                <a:latin typeface="Arial" panose="020B0604020202020204" pitchFamily="34" charset="0"/>
                <a:cs typeface="Arial" panose="020B0604020202020204" pitchFamily="34" charset="0"/>
              </a:rPr>
              <a:t>Tell me about an occasion, when you thought of a more acceptable way to do a task while at work.</a:t>
            </a:r>
          </a:p>
          <a:p>
            <a:r>
              <a:rPr lang="en-GB" sz="1800" dirty="0">
                <a:latin typeface="Arial" panose="020B0604020202020204" pitchFamily="34" charset="0"/>
                <a:cs typeface="Arial" panose="020B0604020202020204" pitchFamily="34" charset="0"/>
              </a:rPr>
              <a:t>What outside factors do you imagine, will disrupted our business over the next five years, and how would you deal with it </a:t>
            </a:r>
            <a:r>
              <a:rPr lang="en-GB" sz="1100" dirty="0">
                <a:solidFill>
                  <a:schemeClr val="accent5">
                    <a:lumMod val="75000"/>
                  </a:schemeClr>
                </a:solidFill>
                <a:latin typeface="Arial" panose="020B0604020202020204" pitchFamily="34" charset="0"/>
                <a:cs typeface="Arial" panose="020B0604020202020204" pitchFamily="34" charset="0"/>
              </a:rPr>
              <a:t>(Leary, 2019)</a:t>
            </a:r>
            <a:r>
              <a:rPr lang="en-GB" sz="18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EF82AF76-C73C-05A4-22D9-DA99AAB8B847}"/>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smtClean="0"/>
              <a:pPr>
                <a:spcAft>
                  <a:spcPts val="600"/>
                </a:spcAft>
              </a:pPr>
              <a:t>8</a:t>
            </a:fld>
            <a:endParaRPr lang="en-GB"/>
          </a:p>
        </p:txBody>
      </p:sp>
      <p:sp>
        <p:nvSpPr>
          <p:cNvPr id="7" name="TextBox 6">
            <a:extLst>
              <a:ext uri="{FF2B5EF4-FFF2-40B4-BE49-F238E27FC236}">
                <a16:creationId xmlns:a16="http://schemas.microsoft.com/office/drawing/2014/main" id="{F10121B4-4156-5623-99F0-E5B301B02255}"/>
              </a:ext>
            </a:extLst>
          </p:cNvPr>
          <p:cNvSpPr txBox="1"/>
          <p:nvPr/>
        </p:nvSpPr>
        <p:spPr>
          <a:xfrm>
            <a:off x="7589949" y="2233422"/>
            <a:ext cx="6093724" cy="261610"/>
          </a:xfrm>
          <a:prstGeom prst="rect">
            <a:avLst/>
          </a:prstGeom>
          <a:noFill/>
        </p:spPr>
        <p:txBody>
          <a:bodyPr wrap="square">
            <a:spAutoFit/>
          </a:bodyPr>
          <a:lstStyle/>
          <a:p>
            <a:r>
              <a:rPr lang="en-GB" sz="1100" dirty="0">
                <a:solidFill>
                  <a:schemeClr val="accent5">
                    <a:lumMod val="75000"/>
                  </a:schemeClr>
                </a:solidFill>
                <a:latin typeface="Arial" panose="020B0604020202020204" pitchFamily="34" charset="0"/>
                <a:cs typeface="Arial" panose="020B0604020202020204" pitchFamily="34" charset="0"/>
              </a:rPr>
              <a:t>(Innovative Vancouver, 2020)</a:t>
            </a:r>
          </a:p>
        </p:txBody>
      </p:sp>
    </p:spTree>
    <p:extLst>
      <p:ext uri="{BB962C8B-B14F-4D97-AF65-F5344CB8AC3E}">
        <p14:creationId xmlns:p14="http://schemas.microsoft.com/office/powerpoint/2010/main" val="244064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CB6AEF-AC75-AD01-B4A5-3CB7886DE07D}"/>
              </a:ext>
            </a:extLst>
          </p:cNvPr>
          <p:cNvSpPr>
            <a:spLocks noGrp="1"/>
          </p:cNvSpPr>
          <p:nvPr>
            <p:ph type="title"/>
          </p:nvPr>
        </p:nvSpPr>
        <p:spPr>
          <a:xfrm>
            <a:off x="3745173" y="-1"/>
            <a:ext cx="10515600" cy="1325563"/>
          </a:xfrm>
        </p:spPr>
        <p:txBody>
          <a:bodyPr>
            <a:normAutofit/>
          </a:bodyPr>
          <a:lstStyle/>
          <a:p>
            <a:r>
              <a:rPr lang="en-GB" sz="3600" b="1" dirty="0">
                <a:solidFill>
                  <a:schemeClr val="accent5">
                    <a:lumMod val="75000"/>
                  </a:schemeClr>
                </a:solidFill>
                <a:latin typeface="Arial Black" panose="020B0A04020102020204" pitchFamily="34" charset="0"/>
              </a:rPr>
              <a:t>CONCLUSION</a:t>
            </a:r>
            <a:r>
              <a:rPr lang="en-GB" dirty="0">
                <a:latin typeface="Arial Black" panose="020B0A04020102020204" pitchFamily="34" charset="0"/>
              </a:rPr>
              <a:t>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6ECA5-A93B-D56C-F1B0-8D0DAAF885C0}"/>
              </a:ext>
            </a:extLst>
          </p:cNvPr>
          <p:cNvSpPr>
            <a:spLocks noGrp="1"/>
          </p:cNvSpPr>
          <p:nvPr>
            <p:ph idx="1"/>
          </p:nvPr>
        </p:nvSpPr>
        <p:spPr>
          <a:xfrm>
            <a:off x="838200" y="1825625"/>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Overall this presentation has produced an annotation of competitive advantage, and provided 3 core articles that describes the meaning in more detail, by giving examples of how competitive advantage can be achieved within the workplace. The presentation then gave different samples of how a job description can be created to reduce costs, attain quality enhancement and create innovation and why interview questions are significant to the process in selecting the right candidate. If enterprises want to achieve competitive advantage, reduce costs, execute quality enhancement and design innovation. They must be willing to try new ways of working by constantly monitoring and evaluating performs. To identify any gaps and to know what areas need to be modified in terms of policies and procedures.    </a:t>
            </a:r>
          </a:p>
        </p:txBody>
      </p:sp>
      <p:sp>
        <p:nvSpPr>
          <p:cNvPr id="4" name="Slide Number Placeholder 3">
            <a:extLst>
              <a:ext uri="{FF2B5EF4-FFF2-40B4-BE49-F238E27FC236}">
                <a16:creationId xmlns:a16="http://schemas.microsoft.com/office/drawing/2014/main" id="{C90E4B2C-9E86-3421-329E-71012B83B9E8}"/>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smtClean="0"/>
              <a:pPr>
                <a:spcAft>
                  <a:spcPts val="600"/>
                </a:spcAft>
              </a:pPr>
              <a:t>9</a:t>
            </a:fld>
            <a:endParaRPr lang="en-GB"/>
          </a:p>
        </p:txBody>
      </p:sp>
    </p:spTree>
    <p:extLst>
      <p:ext uri="{BB962C8B-B14F-4D97-AF65-F5344CB8AC3E}">
        <p14:creationId xmlns:p14="http://schemas.microsoft.com/office/powerpoint/2010/main" val="2513999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D78DC-62D6-7E49-CC66-E162E293A23A}"/>
              </a:ext>
            </a:extLst>
          </p:cNvPr>
          <p:cNvSpPr>
            <a:spLocks noGrp="1"/>
          </p:cNvSpPr>
          <p:nvPr>
            <p:ph type="title"/>
          </p:nvPr>
        </p:nvSpPr>
        <p:spPr>
          <a:xfrm>
            <a:off x="442415" y="215285"/>
            <a:ext cx="10515600" cy="1325563"/>
          </a:xfrm>
        </p:spPr>
        <p:txBody>
          <a:bodyPr>
            <a:normAutofit/>
          </a:bodyPr>
          <a:lstStyle/>
          <a:p>
            <a:r>
              <a:rPr lang="en-GB" sz="3600" b="1" dirty="0">
                <a:solidFill>
                  <a:schemeClr val="accent5">
                    <a:lumMod val="75000"/>
                  </a:schemeClr>
                </a:solidFill>
                <a:latin typeface="Arial Black" panose="020B0A04020102020204" pitchFamily="34" charset="0"/>
              </a:rPr>
              <a:t>REFERENCES</a:t>
            </a:r>
            <a:r>
              <a:rPr lang="en-GB" sz="3600" dirty="0">
                <a:solidFill>
                  <a:schemeClr val="accent5">
                    <a:lumMod val="75000"/>
                  </a:schemeClr>
                </a:solidFill>
                <a:latin typeface="Arial Black" panose="020B0A04020102020204" pitchFamily="34" charset="0"/>
              </a:rPr>
              <a:t>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A4884D-C148-E210-A925-3EBB006C7D6C}"/>
              </a:ext>
            </a:extLst>
          </p:cNvPr>
          <p:cNvSpPr>
            <a:spLocks noGrp="1"/>
          </p:cNvSpPr>
          <p:nvPr>
            <p:ph idx="1"/>
          </p:nvPr>
        </p:nvSpPr>
        <p:spPr>
          <a:xfrm>
            <a:off x="838200" y="1827201"/>
            <a:ext cx="10515600" cy="4894274"/>
          </a:xfrm>
        </p:spPr>
        <p:txBody>
          <a:bodyPr>
            <a:normAutofit fontScale="92500" lnSpcReduction="20000"/>
          </a:bodyPr>
          <a:lstStyle/>
          <a:p>
            <a:pPr marL="0" indent="0">
              <a:buNone/>
            </a:pPr>
            <a:r>
              <a:rPr lang="en-GB" sz="1900" dirty="0">
                <a:latin typeface="Arial" panose="020B0604020202020204" pitchFamily="34" charset="0"/>
                <a:cs typeface="Arial" panose="020B0604020202020204" pitchFamily="34" charset="0"/>
              </a:rPr>
              <a:t>Amarakoon, U. Weerawardena, J and Verreynne, M.-L. (2016) ‘Learning capabilities human resource management innovation and competitive advantage’, The International Journal of Human ResourceManagement, pp. 2–25. Available at: </a:t>
            </a:r>
            <a:r>
              <a:rPr lang="en-GB" sz="1900" dirty="0">
                <a:latin typeface="Arial" panose="020B0604020202020204" pitchFamily="34" charset="0"/>
                <a:cs typeface="Arial" panose="020B0604020202020204" pitchFamily="34" charset="0"/>
                <a:hlinkClick r:id="rId2"/>
              </a:rPr>
              <a:t>https://doi.org/10.1080/09585192.2016.1209228</a:t>
            </a:r>
            <a:r>
              <a:rPr lang="en-GB" sz="1900" dirty="0">
                <a:latin typeface="Arial" panose="020B0604020202020204" pitchFamily="34" charset="0"/>
                <a:cs typeface="Arial" panose="020B0604020202020204" pitchFamily="34" charset="0"/>
              </a:rPr>
              <a:t>.</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Amundsen, O. Aasen, T.M.B. Gressgård, L.J and Hansen, K. (2014) ‘Preparing organisations for employee-driven open innovation’, International Journal of Business Science &amp; Applied Management (IJBSAM), 9(1), pp.24-35.</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Albrecht, S.L. Bakker, A.B. Gruman, J.A. Macey, W.H. Saks, A.M. (2015) ‘Employee engagement, Human Resource Management Practices and competitive advantage’, Journal of Organizational Effectiveness: People and Performance, 2(1), pp. 7–35. Available at: </a:t>
            </a:r>
            <a:r>
              <a:rPr lang="en-GB" sz="1900" dirty="0">
                <a:latin typeface="Arial" panose="020B0604020202020204" pitchFamily="34" charset="0"/>
                <a:cs typeface="Arial" panose="020B0604020202020204" pitchFamily="34" charset="0"/>
                <a:hlinkClick r:id="rId3"/>
              </a:rPr>
              <a:t>https://doi.org/10.1108/joepp-08-2014-0042</a:t>
            </a:r>
            <a:r>
              <a:rPr lang="en-GB" sz="1900" dirty="0">
                <a:latin typeface="Arial" panose="020B0604020202020204" pitchFamily="34" charset="0"/>
                <a:cs typeface="Arial" panose="020B0604020202020204" pitchFamily="34" charset="0"/>
              </a:rPr>
              <a:t>.</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Boatman, A. (2023) Human resource planning process human resource planning process: A Practitioner’s Guide Academy to Innovate HR. [image]. Available at: </a:t>
            </a:r>
            <a:r>
              <a:rPr lang="en-GB" sz="1900" dirty="0">
                <a:latin typeface="Arial" panose="020B0604020202020204" pitchFamily="34" charset="0"/>
                <a:cs typeface="Arial" panose="020B0604020202020204" pitchFamily="34" charset="0"/>
                <a:hlinkClick r:id="rId4"/>
              </a:rPr>
              <a:t>https://www.aihr.com/blog/human-resource-planning-process/</a:t>
            </a:r>
            <a:r>
              <a:rPr lang="en-GB" sz="1900" dirty="0">
                <a:latin typeface="Arial" panose="020B0604020202020204" pitchFamily="34" charset="0"/>
                <a:cs typeface="Arial" panose="020B0604020202020204" pitchFamily="34" charset="0"/>
              </a:rPr>
              <a:t> (Accessed: 27 February 2023).</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Energy Resourcing (2022) 6 Tips to Save Money On Every New Hire. Available at: </a:t>
            </a:r>
            <a:r>
              <a:rPr lang="en-GB" sz="1900" dirty="0">
                <a:latin typeface="Arial" panose="020B0604020202020204" pitchFamily="34" charset="0"/>
                <a:cs typeface="Arial" panose="020B0604020202020204" pitchFamily="34" charset="0"/>
                <a:hlinkClick r:id="rId5"/>
              </a:rPr>
              <a:t>https://energyresourcing.com/blog/save-money-on-every-hire</a:t>
            </a:r>
            <a:r>
              <a:rPr lang="en-GB" sz="1900" dirty="0">
                <a:latin typeface="Arial" panose="020B0604020202020204" pitchFamily="34" charset="0"/>
                <a:cs typeface="Arial" panose="020B0604020202020204" pitchFamily="34" charset="0"/>
              </a:rPr>
              <a:t> (Accessed: 3 March 2023).</a:t>
            </a:r>
          </a:p>
          <a:p>
            <a:pPr marL="0" indent="0">
              <a:buNone/>
            </a:pPr>
            <a:endParaRPr lang="en-GB" sz="1400" dirty="0">
              <a:latin typeface="Arial" panose="020B0604020202020204" pitchFamily="34" charset="0"/>
              <a:cs typeface="Arial" panose="020B0604020202020204" pitchFamily="34" charset="0"/>
            </a:endParaRPr>
          </a:p>
          <a:p>
            <a:endParaRPr lang="en-GB" sz="1400" dirty="0"/>
          </a:p>
        </p:txBody>
      </p:sp>
      <p:sp>
        <p:nvSpPr>
          <p:cNvPr id="4" name="Slide Number Placeholder 3">
            <a:extLst>
              <a:ext uri="{FF2B5EF4-FFF2-40B4-BE49-F238E27FC236}">
                <a16:creationId xmlns:a16="http://schemas.microsoft.com/office/drawing/2014/main" id="{6C8A6DCC-139F-7223-5A1D-765460EAE45C}"/>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smtClean="0"/>
              <a:pPr>
                <a:spcAft>
                  <a:spcPts val="600"/>
                </a:spcAft>
              </a:pPr>
              <a:t>10</a:t>
            </a:fld>
            <a:endParaRPr lang="en-GB"/>
          </a:p>
        </p:txBody>
      </p:sp>
    </p:spTree>
    <p:extLst>
      <p:ext uri="{BB962C8B-B14F-4D97-AF65-F5344CB8AC3E}">
        <p14:creationId xmlns:p14="http://schemas.microsoft.com/office/powerpoint/2010/main" val="1382503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2479D-94B6-11DE-8F83-6891CDC0890C}"/>
              </a:ext>
            </a:extLst>
          </p:cNvPr>
          <p:cNvSpPr>
            <a:spLocks noGrp="1"/>
          </p:cNvSpPr>
          <p:nvPr>
            <p:ph type="title"/>
          </p:nvPr>
        </p:nvSpPr>
        <p:spPr>
          <a:xfrm>
            <a:off x="838200" y="365125"/>
            <a:ext cx="10515600" cy="1325563"/>
          </a:xfrm>
        </p:spPr>
        <p:txBody>
          <a:bodyPr>
            <a:normAutofit/>
          </a:bodyPr>
          <a:lstStyle/>
          <a:p>
            <a:r>
              <a:rPr lang="en-GB" sz="3600" b="1" dirty="0">
                <a:solidFill>
                  <a:schemeClr val="accent5">
                    <a:lumMod val="75000"/>
                  </a:schemeClr>
                </a:solidFill>
                <a:latin typeface="Arial Black" panose="020B0A04020102020204" pitchFamily="34" charset="0"/>
              </a:rPr>
              <a:t>REFERENCES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2D94C-EEAF-1DBC-50AD-940187869931}"/>
              </a:ext>
            </a:extLst>
          </p:cNvPr>
          <p:cNvSpPr>
            <a:spLocks noGrp="1"/>
          </p:cNvSpPr>
          <p:nvPr>
            <p:ph idx="1"/>
          </p:nvPr>
        </p:nvSpPr>
        <p:spPr>
          <a:xfrm>
            <a:off x="836676" y="1610296"/>
            <a:ext cx="10515600" cy="5111179"/>
          </a:xfrm>
        </p:spPr>
        <p:txBody>
          <a:bodyPr>
            <a:noAutofit/>
          </a:bodyPr>
          <a:lstStyle/>
          <a:p>
            <a:pPr marL="0" indent="0">
              <a:buNone/>
            </a:pPr>
            <a:r>
              <a:rPr lang="en-GB" sz="1800" dirty="0">
                <a:latin typeface="Arial" panose="020B0604020202020204" pitchFamily="34" charset="0"/>
                <a:cs typeface="Arial" panose="020B0604020202020204" pitchFamily="34" charset="0"/>
              </a:rPr>
              <a:t> Forbes Magazine (2022) Can HR Strategies Create a Competitive Advantage For Your Company. Available at: </a:t>
            </a:r>
            <a:r>
              <a:rPr lang="en-GB" sz="1800" dirty="0">
                <a:latin typeface="Arial" panose="020B0604020202020204" pitchFamily="34" charset="0"/>
                <a:cs typeface="Arial" panose="020B0604020202020204" pitchFamily="34" charset="0"/>
                <a:hlinkClick r:id="rId2"/>
              </a:rPr>
              <a:t>https://www.forbes.com/sites/scholleybubenik/2019/02/18/can-hr-strategies-create-a-competitive-advantage-for-your-company/?sh=2de315715856</a:t>
            </a:r>
            <a:r>
              <a:rPr lang="en-GB" sz="1800" dirty="0">
                <a:latin typeface="Arial" panose="020B0604020202020204" pitchFamily="34" charset="0"/>
                <a:cs typeface="Arial" panose="020B0604020202020204" pitchFamily="34" charset="0"/>
              </a:rPr>
              <a:t> (Accessed: 1 March 2023).</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Grain Milling Careers (2018) Plant Manager. Available at: </a:t>
            </a:r>
            <a:r>
              <a:rPr lang="en-GB" sz="1800" dirty="0">
                <a:latin typeface="Arial" panose="020B0604020202020204" pitchFamily="34" charset="0"/>
                <a:cs typeface="Arial" panose="020B0604020202020204" pitchFamily="34" charset="0"/>
                <a:hlinkClick r:id="rId3"/>
              </a:rPr>
              <a:t>http://www.grainmillingcareers.com/career-options/management/plant-manager/</a:t>
            </a:r>
            <a:r>
              <a:rPr lang="en-GB" sz="1800" dirty="0">
                <a:latin typeface="Arial" panose="020B0604020202020204" pitchFamily="34" charset="0"/>
                <a:cs typeface="Arial" panose="020B0604020202020204" pitchFamily="34" charset="0"/>
              </a:rPr>
              <a:t> (Accessed: 5 March 2023).</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Gupta, A.D. (2020) Strategic human resource management formulating and implementing HR strategies for a competitive advantage: CRC Press.</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Handshake (2020) 5 Tips to Improve Your Job Description to Attract Early Talent. Available at: https://joinhandshake.com/blog/employers/5-tips-improve-job-description-attract-early-talent/  (Accessed: 3 March  2023).</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Innovative Vancouver (2020) Interview Innovation Creating Competitive Advantages. Available at: https://innovatevancouver.org/2018/01/05/interview-innovation-creating-competitive-advantages/ (Accessed: 6 March 2023).</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CCCAF0D-50C2-3867-20BE-D937E9D1E0C3}"/>
              </a:ext>
            </a:extLst>
          </p:cNvPr>
          <p:cNvSpPr>
            <a:spLocks noGrp="1"/>
          </p:cNvSpPr>
          <p:nvPr>
            <p:ph type="sldNum" sz="quarter" idx="12"/>
          </p:nvPr>
        </p:nvSpPr>
        <p:spPr>
          <a:xfrm>
            <a:off x="8610600" y="6356350"/>
            <a:ext cx="2743200" cy="365125"/>
          </a:xfrm>
        </p:spPr>
        <p:txBody>
          <a:bodyPr>
            <a:normAutofit/>
          </a:bodyPr>
          <a:lstStyle/>
          <a:p>
            <a:pPr>
              <a:spcAft>
                <a:spcPts val="600"/>
              </a:spcAft>
            </a:pPr>
            <a:fld id="{BE719E06-E9FE-4534-A457-3CBABA8EB527}" type="slidenum">
              <a:rPr lang="en-GB" smtClean="0"/>
              <a:pPr>
                <a:spcAft>
                  <a:spcPts val="600"/>
                </a:spcAft>
              </a:pPr>
              <a:t>11</a:t>
            </a:fld>
            <a:endParaRPr lang="en-GB"/>
          </a:p>
        </p:txBody>
      </p:sp>
    </p:spTree>
    <p:extLst>
      <p:ext uri="{BB962C8B-B14F-4D97-AF65-F5344CB8AC3E}">
        <p14:creationId xmlns:p14="http://schemas.microsoft.com/office/powerpoint/2010/main" val="2531535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B9D98-08D6-88DD-092A-3AC8AEDFE75C}"/>
              </a:ext>
            </a:extLst>
          </p:cNvPr>
          <p:cNvSpPr>
            <a:spLocks noGrp="1"/>
          </p:cNvSpPr>
          <p:nvPr>
            <p:ph type="title"/>
          </p:nvPr>
        </p:nvSpPr>
        <p:spPr>
          <a:xfrm>
            <a:off x="838200" y="365125"/>
            <a:ext cx="10515600" cy="1325563"/>
          </a:xfrm>
        </p:spPr>
        <p:txBody>
          <a:bodyPr>
            <a:normAutofit/>
          </a:bodyPr>
          <a:lstStyle/>
          <a:p>
            <a:r>
              <a:rPr lang="en-GB" sz="5400" b="1" dirty="0">
                <a:latin typeface="Arial Black" panose="020B0A04020102020204" pitchFamily="34" charset="0"/>
              </a:rPr>
              <a:t>REFERENCES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EEA473-1A1B-9548-A667-BEB102CBA555}"/>
              </a:ext>
            </a:extLst>
          </p:cNvPr>
          <p:cNvSpPr>
            <a:spLocks noGrp="1"/>
          </p:cNvSpPr>
          <p:nvPr>
            <p:ph idx="1"/>
          </p:nvPr>
        </p:nvSpPr>
        <p:spPr>
          <a:xfrm>
            <a:off x="838200" y="1712724"/>
            <a:ext cx="10515600" cy="5039296"/>
          </a:xfrm>
        </p:spPr>
        <p:txBody>
          <a:bodyPr>
            <a:normAutofit fontScale="25000" lnSpcReduction="20000"/>
          </a:bodyPr>
          <a:lstStyle/>
          <a:p>
            <a:pPr marL="0" indent="0">
              <a:buNone/>
            </a:pPr>
            <a:r>
              <a:rPr lang="en-GB" sz="7200" dirty="0">
                <a:latin typeface="Arial" panose="020B0604020202020204" pitchFamily="34" charset="0"/>
                <a:cs typeface="Arial" panose="020B0604020202020204" pitchFamily="34" charset="0"/>
              </a:rPr>
              <a:t>iSmartRecruit (2023) What Are The 6 HR Best Practices. Available at: </a:t>
            </a:r>
            <a:r>
              <a:rPr lang="en-GB" sz="7200" dirty="0">
                <a:latin typeface="Arial" panose="020B0604020202020204" pitchFamily="34" charset="0"/>
                <a:cs typeface="Arial" panose="020B0604020202020204" pitchFamily="34" charset="0"/>
                <a:hlinkClick r:id="rId2"/>
              </a:rPr>
              <a:t>https://www.ismartrecruit.com/blog-human-resources-practices-guide</a:t>
            </a:r>
            <a:r>
              <a:rPr lang="en-GB" sz="7200" dirty="0">
                <a:latin typeface="Arial" panose="020B0604020202020204" pitchFamily="34" charset="0"/>
                <a:cs typeface="Arial" panose="020B0604020202020204" pitchFamily="34" charset="0"/>
              </a:rPr>
              <a:t>  (Accessed: 3 March 2023).</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Leary, M.R. (2019) ‘Self-presentation: Impression management and interpersonal behavior’, Routledge.</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Madden, K. (2021) 5 ways to reduce the cost of Job Advertising [image]. Available at:  </a:t>
            </a:r>
            <a:r>
              <a:rPr lang="en-GB" sz="7200" dirty="0">
                <a:latin typeface="Arial" panose="020B0604020202020204" pitchFamily="34" charset="0"/>
                <a:cs typeface="Arial" panose="020B0604020202020204" pitchFamily="34" charset="0"/>
                <a:hlinkClick r:id="rId3"/>
              </a:rPr>
              <a:t>https://agencies.adbuilder.io/blog/attracting-staff/reduce-the-cost-of-job-advertising/</a:t>
            </a:r>
            <a:r>
              <a:rPr lang="en-GB" sz="7200" dirty="0">
                <a:latin typeface="Arial" panose="020B0604020202020204" pitchFamily="34" charset="0"/>
                <a:cs typeface="Arial" panose="020B0604020202020204" pitchFamily="34" charset="0"/>
              </a:rPr>
              <a:t> (Accessed: 4 March 2023).</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Peris-Ortiz, M. Álvarez-García, J and Rueda-</a:t>
            </a:r>
            <a:r>
              <a:rPr lang="en-GB" sz="7200" dirty="0" err="1">
                <a:latin typeface="Arial" panose="020B0604020202020204" pitchFamily="34" charset="0"/>
                <a:cs typeface="Arial" panose="020B0604020202020204" pitchFamily="34" charset="0"/>
              </a:rPr>
              <a:t>Armengot</a:t>
            </a:r>
            <a:r>
              <a:rPr lang="en-GB" sz="7200" dirty="0">
                <a:latin typeface="Arial" panose="020B0604020202020204" pitchFamily="34" charset="0"/>
                <a:cs typeface="Arial" panose="020B0604020202020204" pitchFamily="34" charset="0"/>
              </a:rPr>
              <a:t>, C. (2015) ‘Achieving competitive advantage through quality management’, Cham Switzerland: Springer International Publishing.</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Steve Blue (2019) Making Innovation Part of the Job Description. Available at: https://www.stevenlblue.com/insights/making-innovation-part-job-description/ (Accessed: 5 March 2023).</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Yumpu.com (2023) Job description HR officer. Available at: https://www.yumpu.com/en/document/view/38455294/job-description-hr-officer  (Accessed 3 March 2023).</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7694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1246</TotalTime>
  <Words>1766</Words>
  <Application>Microsoft Office PowerPoint</Application>
  <PresentationFormat>Widescreen</PresentationFormat>
  <Paragraphs>115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Calibri Light</vt:lpstr>
      <vt:lpstr>Office Theme</vt:lpstr>
      <vt:lpstr>TITLE PAGE</vt:lpstr>
      <vt:lpstr>COMPETITIVE ADVANTAGE</vt:lpstr>
      <vt:lpstr>ARTICLE 1</vt:lpstr>
      <vt:lpstr>ARTICLE 2</vt:lpstr>
      <vt:lpstr>ARTICLE 3</vt:lpstr>
      <vt:lpstr>JOB DESCRIPTION </vt:lpstr>
      <vt:lpstr>HOW TO ACHIEVE COMPETITIVE ADVANTAGE</vt:lpstr>
      <vt:lpstr>INTERVIEW QUESTIONS </vt:lpstr>
      <vt:lpstr>CONCLUSION </vt:lpstr>
      <vt:lpstr>REFERENCES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Andrea Lester</dc:creator>
  <cp:lastModifiedBy>Andrea Lester</cp:lastModifiedBy>
  <cp:revision>22</cp:revision>
  <dcterms:created xsi:type="dcterms:W3CDTF">2023-02-10T21:31:17Z</dcterms:created>
  <dcterms:modified xsi:type="dcterms:W3CDTF">2023-03-06T20:02:53Z</dcterms:modified>
</cp:coreProperties>
</file>