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8" r:id="rId2"/>
    <p:sldId id="259" r:id="rId3"/>
    <p:sldId id="266" r:id="rId4"/>
    <p:sldId id="267" r:id="rId5"/>
    <p:sldId id="268" r:id="rId6"/>
    <p:sldId id="269" r:id="rId7"/>
    <p:sldId id="270" r:id="rId8"/>
    <p:sldId id="271" r:id="rId9"/>
    <p:sldId id="272" r:id="rId10"/>
    <p:sldId id="273" r:id="rId11"/>
    <p:sldId id="274" r:id="rId12"/>
    <p:sldId id="275" r:id="rId13"/>
    <p:sldId id="276" r:id="rId14"/>
    <p:sldId id="277" r:id="rId15"/>
    <p:sldId id="345" r:id="rId16"/>
    <p:sldId id="278" r:id="rId17"/>
    <p:sldId id="499" r:id="rId18"/>
    <p:sldId id="500" r:id="rId19"/>
    <p:sldId id="501" r:id="rId20"/>
    <p:sldId id="360" r:id="rId21"/>
    <p:sldId id="26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3336B7-D313-9399-4719-CA7D7953DAE0}" v="1272" dt="2024-04-23T13:14:37.4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6652" autoAdjust="0"/>
  </p:normalViewPr>
  <p:slideViewPr>
    <p:cSldViewPr snapToGrid="0">
      <p:cViewPr varScale="1">
        <p:scale>
          <a:sx n="120" d="100"/>
          <a:sy n="120" d="100"/>
        </p:scale>
        <p:origin x="2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D83336B7-D313-9399-4719-CA7D7953DAE0}"/>
    <pc:docChg chg="addSld delSld modSld">
      <pc:chgData name="Alison Cooke" userId="S::a.cooke@uwtsd.ac.uk::46c329c9-26b7-4eba-b77b-7474421bfd31" providerId="AD" clId="Web-{D83336B7-D313-9399-4719-CA7D7953DAE0}" dt="2024-04-23T13:14:37.489" v="9065" actId="20577"/>
      <pc:docMkLst>
        <pc:docMk/>
      </pc:docMkLst>
      <pc:sldChg chg="modSp">
        <pc:chgData name="Alison Cooke" userId="S::a.cooke@uwtsd.ac.uk::46c329c9-26b7-4eba-b77b-7474421bfd31" providerId="AD" clId="Web-{D83336B7-D313-9399-4719-CA7D7953DAE0}" dt="2024-04-23T13:13:47.613" v="9049" actId="14100"/>
        <pc:sldMkLst>
          <pc:docMk/>
          <pc:sldMk cId="1147549936" sldId="258"/>
        </pc:sldMkLst>
        <pc:spChg chg="mod">
          <ac:chgData name="Alison Cooke" userId="S::a.cooke@uwtsd.ac.uk::46c329c9-26b7-4eba-b77b-7474421bfd31" providerId="AD" clId="Web-{D83336B7-D313-9399-4719-CA7D7953DAE0}" dt="2024-04-23T13:13:43.378" v="9048" actId="20577"/>
          <ac:spMkLst>
            <pc:docMk/>
            <pc:sldMk cId="1147549936" sldId="258"/>
            <ac:spMk id="2" creationId="{D471C5F7-4842-6758-51A1-976140EA1062}"/>
          </ac:spMkLst>
        </pc:spChg>
        <pc:spChg chg="mod">
          <ac:chgData name="Alison Cooke" userId="S::a.cooke@uwtsd.ac.uk::46c329c9-26b7-4eba-b77b-7474421bfd31" providerId="AD" clId="Web-{D83336B7-D313-9399-4719-CA7D7953DAE0}" dt="2024-04-23T13:13:47.613" v="9049" actId="14100"/>
          <ac:spMkLst>
            <pc:docMk/>
            <pc:sldMk cId="1147549936" sldId="258"/>
            <ac:spMk id="5" creationId="{96FE8A07-45B3-4401-AEF2-C9368D14EA2F}"/>
          </ac:spMkLst>
        </pc:spChg>
      </pc:sldChg>
      <pc:sldChg chg="modSp">
        <pc:chgData name="Alison Cooke" userId="S::a.cooke@uwtsd.ac.uk::46c329c9-26b7-4eba-b77b-7474421bfd31" providerId="AD" clId="Web-{D83336B7-D313-9399-4719-CA7D7953DAE0}" dt="2024-04-23T13:14:37.489" v="9065" actId="20577"/>
        <pc:sldMkLst>
          <pc:docMk/>
          <pc:sldMk cId="2511280831" sldId="259"/>
        </pc:sldMkLst>
        <pc:spChg chg="mod">
          <ac:chgData name="Alison Cooke" userId="S::a.cooke@uwtsd.ac.uk::46c329c9-26b7-4eba-b77b-7474421bfd31" providerId="AD" clId="Web-{D83336B7-D313-9399-4719-CA7D7953DAE0}" dt="2024-04-23T10:12:42.163" v="13" actId="20577"/>
          <ac:spMkLst>
            <pc:docMk/>
            <pc:sldMk cId="2511280831" sldId="259"/>
            <ac:spMk id="2" creationId="{C257EF50-E6BB-4153-B801-E0884BE85B05}"/>
          </ac:spMkLst>
        </pc:spChg>
        <pc:spChg chg="mod">
          <ac:chgData name="Alison Cooke" userId="S::a.cooke@uwtsd.ac.uk::46c329c9-26b7-4eba-b77b-7474421bfd31" providerId="AD" clId="Web-{D83336B7-D313-9399-4719-CA7D7953DAE0}" dt="2024-04-23T13:14:37.489" v="9065" actId="20577"/>
          <ac:spMkLst>
            <pc:docMk/>
            <pc:sldMk cId="2511280831" sldId="259"/>
            <ac:spMk id="3" creationId="{658C690E-5CBE-4BDA-BD72-E432396BE4C6}"/>
          </ac:spMkLst>
        </pc:spChg>
      </pc:sldChg>
      <pc:sldChg chg="addSp delSp modSp">
        <pc:chgData name="Alison Cooke" userId="S::a.cooke@uwtsd.ac.uk::46c329c9-26b7-4eba-b77b-7474421bfd31" providerId="AD" clId="Web-{D83336B7-D313-9399-4719-CA7D7953DAE0}" dt="2024-04-23T13:11:28.530" v="9025" actId="20577"/>
        <pc:sldMkLst>
          <pc:docMk/>
          <pc:sldMk cId="2141641234" sldId="265"/>
        </pc:sldMkLst>
        <pc:spChg chg="del">
          <ac:chgData name="Alison Cooke" userId="S::a.cooke@uwtsd.ac.uk::46c329c9-26b7-4eba-b77b-7474421bfd31" providerId="AD" clId="Web-{D83336B7-D313-9399-4719-CA7D7953DAE0}" dt="2024-04-23T13:11:16.374" v="9017"/>
          <ac:spMkLst>
            <pc:docMk/>
            <pc:sldMk cId="2141641234" sldId="265"/>
            <ac:spMk id="2" creationId="{C65D7C4F-2371-4021-AFD6-46B3F392E5C5}"/>
          </ac:spMkLst>
        </pc:spChg>
        <pc:spChg chg="add del mod">
          <ac:chgData name="Alison Cooke" userId="S::a.cooke@uwtsd.ac.uk::46c329c9-26b7-4eba-b77b-7474421bfd31" providerId="AD" clId="Web-{D83336B7-D313-9399-4719-CA7D7953DAE0}" dt="2024-04-23T13:11:03.545" v="9014"/>
          <ac:spMkLst>
            <pc:docMk/>
            <pc:sldMk cId="2141641234" sldId="265"/>
            <ac:spMk id="5" creationId="{76BC0FB7-E86E-61E8-6F73-DBB76661B78A}"/>
          </ac:spMkLst>
        </pc:spChg>
        <pc:spChg chg="add mod">
          <ac:chgData name="Alison Cooke" userId="S::a.cooke@uwtsd.ac.uk::46c329c9-26b7-4eba-b77b-7474421bfd31" providerId="AD" clId="Web-{D83336B7-D313-9399-4719-CA7D7953DAE0}" dt="2024-04-23T13:11:28.530" v="9025" actId="20577"/>
          <ac:spMkLst>
            <pc:docMk/>
            <pc:sldMk cId="2141641234" sldId="265"/>
            <ac:spMk id="8" creationId="{8257EA39-627F-6408-1643-9E443853033E}"/>
          </ac:spMkLst>
        </pc:spChg>
        <pc:picChg chg="del">
          <ac:chgData name="Alison Cooke" userId="S::a.cooke@uwtsd.ac.uk::46c329c9-26b7-4eba-b77b-7474421bfd31" providerId="AD" clId="Web-{D83336B7-D313-9399-4719-CA7D7953DAE0}" dt="2024-04-23T13:10:57.826" v="9013"/>
          <ac:picMkLst>
            <pc:docMk/>
            <pc:sldMk cId="2141641234" sldId="265"/>
            <ac:picMk id="4" creationId="{A5F4C11E-FFFB-4BEA-89BE-4FA20D4DAFF6}"/>
          </ac:picMkLst>
        </pc:picChg>
        <pc:picChg chg="add mod ord">
          <ac:chgData name="Alison Cooke" userId="S::a.cooke@uwtsd.ac.uk::46c329c9-26b7-4eba-b77b-7474421bfd31" providerId="AD" clId="Web-{D83336B7-D313-9399-4719-CA7D7953DAE0}" dt="2024-04-23T13:11:13.155" v="9016" actId="1076"/>
          <ac:picMkLst>
            <pc:docMk/>
            <pc:sldMk cId="2141641234" sldId="265"/>
            <ac:picMk id="6" creationId="{BEA7B2CF-3C48-C897-0497-C4ADC1CF35AC}"/>
          </ac:picMkLst>
        </pc:picChg>
      </pc:sldChg>
      <pc:sldChg chg="addSp delSp modSp new modNotes">
        <pc:chgData name="Alison Cooke" userId="S::a.cooke@uwtsd.ac.uk::46c329c9-26b7-4eba-b77b-7474421bfd31" providerId="AD" clId="Web-{D83336B7-D313-9399-4719-CA7D7953DAE0}" dt="2024-04-23T10:30:22.729" v="854" actId="14100"/>
        <pc:sldMkLst>
          <pc:docMk/>
          <pc:sldMk cId="2929890365" sldId="266"/>
        </pc:sldMkLst>
        <pc:spChg chg="mod">
          <ac:chgData name="Alison Cooke" userId="S::a.cooke@uwtsd.ac.uk::46c329c9-26b7-4eba-b77b-7474421bfd31" providerId="AD" clId="Web-{D83336B7-D313-9399-4719-CA7D7953DAE0}" dt="2024-04-23T10:28:53.976" v="848" actId="20577"/>
          <ac:spMkLst>
            <pc:docMk/>
            <pc:sldMk cId="2929890365" sldId="266"/>
            <ac:spMk id="2" creationId="{5439B1FD-3EF4-7242-3F34-B77F14EE95DA}"/>
          </ac:spMkLst>
        </pc:spChg>
        <pc:spChg chg="mod">
          <ac:chgData name="Alison Cooke" userId="S::a.cooke@uwtsd.ac.uk::46c329c9-26b7-4eba-b77b-7474421bfd31" providerId="AD" clId="Web-{D83336B7-D313-9399-4719-CA7D7953DAE0}" dt="2024-04-23T10:29:18.227" v="852" actId="20577"/>
          <ac:spMkLst>
            <pc:docMk/>
            <pc:sldMk cId="2929890365" sldId="266"/>
            <ac:spMk id="3" creationId="{95E68ACE-A891-DF06-02BE-3BFC8DE502F5}"/>
          </ac:spMkLst>
        </pc:spChg>
        <pc:spChg chg="del mod">
          <ac:chgData name="Alison Cooke" userId="S::a.cooke@uwtsd.ac.uk::46c329c9-26b7-4eba-b77b-7474421bfd31" providerId="AD" clId="Web-{D83336B7-D313-9399-4719-CA7D7953DAE0}" dt="2024-04-23T10:30:20.776" v="853"/>
          <ac:spMkLst>
            <pc:docMk/>
            <pc:sldMk cId="2929890365" sldId="266"/>
            <ac:spMk id="4" creationId="{E082E575-ECBB-A9E8-D210-6DA3BCE58EC7}"/>
          </ac:spMkLst>
        </pc:spChg>
        <pc:picChg chg="add mod ord">
          <ac:chgData name="Alison Cooke" userId="S::a.cooke@uwtsd.ac.uk::46c329c9-26b7-4eba-b77b-7474421bfd31" providerId="AD" clId="Web-{D83336B7-D313-9399-4719-CA7D7953DAE0}" dt="2024-04-23T10:30:22.729" v="854" actId="14100"/>
          <ac:picMkLst>
            <pc:docMk/>
            <pc:sldMk cId="2929890365" sldId="266"/>
            <ac:picMk id="5" creationId="{4BDF0E77-BA8E-2A5E-3A65-522B71C7DCF9}"/>
          </ac:picMkLst>
        </pc:picChg>
      </pc:sldChg>
      <pc:sldChg chg="addSp delSp modSp new modNotes">
        <pc:chgData name="Alison Cooke" userId="S::a.cooke@uwtsd.ac.uk::46c329c9-26b7-4eba-b77b-7474421bfd31" providerId="AD" clId="Web-{D83336B7-D313-9399-4719-CA7D7953DAE0}" dt="2024-04-23T10:36:54.476" v="1250" actId="1076"/>
        <pc:sldMkLst>
          <pc:docMk/>
          <pc:sldMk cId="2587154613" sldId="267"/>
        </pc:sldMkLst>
        <pc:spChg chg="mod">
          <ac:chgData name="Alison Cooke" userId="S::a.cooke@uwtsd.ac.uk::46c329c9-26b7-4eba-b77b-7474421bfd31" providerId="AD" clId="Web-{D83336B7-D313-9399-4719-CA7D7953DAE0}" dt="2024-04-23T10:31:02.543" v="867"/>
          <ac:spMkLst>
            <pc:docMk/>
            <pc:sldMk cId="2587154613" sldId="267"/>
            <ac:spMk id="2" creationId="{9E041581-C8AD-6588-2605-D4FDDD8C5D9D}"/>
          </ac:spMkLst>
        </pc:spChg>
        <pc:spChg chg="mod">
          <ac:chgData name="Alison Cooke" userId="S::a.cooke@uwtsd.ac.uk::46c329c9-26b7-4eba-b77b-7474421bfd31" providerId="AD" clId="Web-{D83336B7-D313-9399-4719-CA7D7953DAE0}" dt="2024-04-23T10:36:10.803" v="1246" actId="20577"/>
          <ac:spMkLst>
            <pc:docMk/>
            <pc:sldMk cId="2587154613" sldId="267"/>
            <ac:spMk id="3" creationId="{166B8EF7-10DA-BA6E-592E-5E8366E0C839}"/>
          </ac:spMkLst>
        </pc:spChg>
        <pc:spChg chg="del mod">
          <ac:chgData name="Alison Cooke" userId="S::a.cooke@uwtsd.ac.uk::46c329c9-26b7-4eba-b77b-7474421bfd31" providerId="AD" clId="Web-{D83336B7-D313-9399-4719-CA7D7953DAE0}" dt="2024-04-23T10:36:44.585" v="1247"/>
          <ac:spMkLst>
            <pc:docMk/>
            <pc:sldMk cId="2587154613" sldId="267"/>
            <ac:spMk id="4" creationId="{A6846B01-83B5-8C16-185B-85A866837050}"/>
          </ac:spMkLst>
        </pc:spChg>
        <pc:picChg chg="add mod ord">
          <ac:chgData name="Alison Cooke" userId="S::a.cooke@uwtsd.ac.uk::46c329c9-26b7-4eba-b77b-7474421bfd31" providerId="AD" clId="Web-{D83336B7-D313-9399-4719-CA7D7953DAE0}" dt="2024-04-23T10:36:54.476" v="1250" actId="1076"/>
          <ac:picMkLst>
            <pc:docMk/>
            <pc:sldMk cId="2587154613" sldId="267"/>
            <ac:picMk id="5" creationId="{12C6CEF3-8C52-E0AF-70D4-7F65428E3EF3}"/>
          </ac:picMkLst>
        </pc:picChg>
      </pc:sldChg>
      <pc:sldChg chg="addSp delSp modSp new modNotes">
        <pc:chgData name="Alison Cooke" userId="S::a.cooke@uwtsd.ac.uk::46c329c9-26b7-4eba-b77b-7474421bfd31" providerId="AD" clId="Web-{D83336B7-D313-9399-4719-CA7D7953DAE0}" dt="2024-04-23T10:54:02.463" v="2368" actId="20577"/>
        <pc:sldMkLst>
          <pc:docMk/>
          <pc:sldMk cId="872617198" sldId="268"/>
        </pc:sldMkLst>
        <pc:spChg chg="mod">
          <ac:chgData name="Alison Cooke" userId="S::a.cooke@uwtsd.ac.uk::46c329c9-26b7-4eba-b77b-7474421bfd31" providerId="AD" clId="Web-{D83336B7-D313-9399-4719-CA7D7953DAE0}" dt="2024-04-23T10:54:02.463" v="2368" actId="20577"/>
          <ac:spMkLst>
            <pc:docMk/>
            <pc:sldMk cId="872617198" sldId="268"/>
            <ac:spMk id="2" creationId="{9EDE9D1F-CB21-EF99-4587-91FB80D00728}"/>
          </ac:spMkLst>
        </pc:spChg>
        <pc:spChg chg="del">
          <ac:chgData name="Alison Cooke" userId="S::a.cooke@uwtsd.ac.uk::46c329c9-26b7-4eba-b77b-7474421bfd31" providerId="AD" clId="Web-{D83336B7-D313-9399-4719-CA7D7953DAE0}" dt="2024-04-23T10:50:58.738" v="2344"/>
          <ac:spMkLst>
            <pc:docMk/>
            <pc:sldMk cId="872617198" sldId="268"/>
            <ac:spMk id="3" creationId="{B124AF42-D74D-1C0D-9BDC-0A28F47A8A17}"/>
          </ac:spMkLst>
        </pc:spChg>
        <pc:spChg chg="mod">
          <ac:chgData name="Alison Cooke" userId="S::a.cooke@uwtsd.ac.uk::46c329c9-26b7-4eba-b77b-7474421bfd31" providerId="AD" clId="Web-{D83336B7-D313-9399-4719-CA7D7953DAE0}" dt="2024-04-23T10:49:46.673" v="2343" actId="20577"/>
          <ac:spMkLst>
            <pc:docMk/>
            <pc:sldMk cId="872617198" sldId="268"/>
            <ac:spMk id="4" creationId="{002DC37E-49AD-FCE9-9782-836BAB88B119}"/>
          </ac:spMkLst>
        </pc:spChg>
        <pc:picChg chg="add mod ord modCrop">
          <ac:chgData name="Alison Cooke" userId="S::a.cooke@uwtsd.ac.uk::46c329c9-26b7-4eba-b77b-7474421bfd31" providerId="AD" clId="Web-{D83336B7-D313-9399-4719-CA7D7953DAE0}" dt="2024-04-23T10:51:23.505" v="2348" actId="1076"/>
          <ac:picMkLst>
            <pc:docMk/>
            <pc:sldMk cId="872617198" sldId="268"/>
            <ac:picMk id="5" creationId="{61C1E6E2-8DC3-98B9-FD61-8CE906DA2C92}"/>
          </ac:picMkLst>
        </pc:picChg>
      </pc:sldChg>
      <pc:sldChg chg="addSp delSp modSp new modNotes">
        <pc:chgData name="Alison Cooke" userId="S::a.cooke@uwtsd.ac.uk::46c329c9-26b7-4eba-b77b-7474421bfd31" providerId="AD" clId="Web-{D83336B7-D313-9399-4719-CA7D7953DAE0}" dt="2024-04-23T11:05:22.767" v="3202" actId="1076"/>
        <pc:sldMkLst>
          <pc:docMk/>
          <pc:sldMk cId="2822025417" sldId="269"/>
        </pc:sldMkLst>
        <pc:spChg chg="mod">
          <ac:chgData name="Alison Cooke" userId="S::a.cooke@uwtsd.ac.uk::46c329c9-26b7-4eba-b77b-7474421bfd31" providerId="AD" clId="Web-{D83336B7-D313-9399-4719-CA7D7953DAE0}" dt="2024-04-23T10:53:56.025" v="2367"/>
          <ac:spMkLst>
            <pc:docMk/>
            <pc:sldMk cId="2822025417" sldId="269"/>
            <ac:spMk id="2" creationId="{8EDA495C-04B6-5010-4508-93646A97AE17}"/>
          </ac:spMkLst>
        </pc:spChg>
        <pc:spChg chg="mod">
          <ac:chgData name="Alison Cooke" userId="S::a.cooke@uwtsd.ac.uk::46c329c9-26b7-4eba-b77b-7474421bfd31" providerId="AD" clId="Web-{D83336B7-D313-9399-4719-CA7D7953DAE0}" dt="2024-04-23T11:05:12.282" v="3200" actId="1076"/>
          <ac:spMkLst>
            <pc:docMk/>
            <pc:sldMk cId="2822025417" sldId="269"/>
            <ac:spMk id="3" creationId="{7E9EDEFC-1FCD-8A0D-2B43-B65EABFD25D0}"/>
          </ac:spMkLst>
        </pc:spChg>
        <pc:spChg chg="del">
          <ac:chgData name="Alison Cooke" userId="S::a.cooke@uwtsd.ac.uk::46c329c9-26b7-4eba-b77b-7474421bfd31" providerId="AD" clId="Web-{D83336B7-D313-9399-4719-CA7D7953DAE0}" dt="2024-04-23T11:04:40.297" v="3193"/>
          <ac:spMkLst>
            <pc:docMk/>
            <pc:sldMk cId="2822025417" sldId="269"/>
            <ac:spMk id="4" creationId="{29E97A31-1D1B-05AE-B768-FBFD72E5A219}"/>
          </ac:spMkLst>
        </pc:spChg>
        <pc:picChg chg="add mod">
          <ac:chgData name="Alison Cooke" userId="S::a.cooke@uwtsd.ac.uk::46c329c9-26b7-4eba-b77b-7474421bfd31" providerId="AD" clId="Web-{D83336B7-D313-9399-4719-CA7D7953DAE0}" dt="2024-04-23T11:05:22.767" v="3202" actId="1076"/>
          <ac:picMkLst>
            <pc:docMk/>
            <pc:sldMk cId="2822025417" sldId="269"/>
            <ac:picMk id="5" creationId="{009BBBB1-EFB6-B61C-C0C1-7ED43CCB0008}"/>
          </ac:picMkLst>
        </pc:picChg>
      </pc:sldChg>
      <pc:sldChg chg="addSp delSp modSp new modNotes">
        <pc:chgData name="Alison Cooke" userId="S::a.cooke@uwtsd.ac.uk::46c329c9-26b7-4eba-b77b-7474421bfd31" providerId="AD" clId="Web-{D83336B7-D313-9399-4719-CA7D7953DAE0}" dt="2024-04-23T11:38:49.848" v="4660"/>
        <pc:sldMkLst>
          <pc:docMk/>
          <pc:sldMk cId="4066689674" sldId="270"/>
        </pc:sldMkLst>
        <pc:spChg chg="mod">
          <ac:chgData name="Alison Cooke" userId="S::a.cooke@uwtsd.ac.uk::46c329c9-26b7-4eba-b77b-7474421bfd31" providerId="AD" clId="Web-{D83336B7-D313-9399-4719-CA7D7953DAE0}" dt="2024-04-23T11:38:49.848" v="4660"/>
          <ac:spMkLst>
            <pc:docMk/>
            <pc:sldMk cId="4066689674" sldId="270"/>
            <ac:spMk id="2" creationId="{563D7E57-C87C-3438-76E0-E827CCB403F3}"/>
          </ac:spMkLst>
        </pc:spChg>
        <pc:spChg chg="mod">
          <ac:chgData name="Alison Cooke" userId="S::a.cooke@uwtsd.ac.uk::46c329c9-26b7-4eba-b77b-7474421bfd31" providerId="AD" clId="Web-{D83336B7-D313-9399-4719-CA7D7953DAE0}" dt="2024-04-23T11:13:02.563" v="3851" actId="20577"/>
          <ac:spMkLst>
            <pc:docMk/>
            <pc:sldMk cId="4066689674" sldId="270"/>
            <ac:spMk id="3" creationId="{52774F10-4701-20E4-FF60-D117F6D592C5}"/>
          </ac:spMkLst>
        </pc:spChg>
        <pc:spChg chg="del mod">
          <ac:chgData name="Alison Cooke" userId="S::a.cooke@uwtsd.ac.uk::46c329c9-26b7-4eba-b77b-7474421bfd31" providerId="AD" clId="Web-{D83336B7-D313-9399-4719-CA7D7953DAE0}" dt="2024-04-23T11:14:05.581" v="3856"/>
          <ac:spMkLst>
            <pc:docMk/>
            <pc:sldMk cId="4066689674" sldId="270"/>
            <ac:spMk id="4" creationId="{BED8FD14-AD87-294F-3B9F-5E3360E4E70E}"/>
          </ac:spMkLst>
        </pc:spChg>
        <pc:picChg chg="add mod ord">
          <ac:chgData name="Alison Cooke" userId="S::a.cooke@uwtsd.ac.uk::46c329c9-26b7-4eba-b77b-7474421bfd31" providerId="AD" clId="Web-{D83336B7-D313-9399-4719-CA7D7953DAE0}" dt="2024-04-23T11:14:05.581" v="3856"/>
          <ac:picMkLst>
            <pc:docMk/>
            <pc:sldMk cId="4066689674" sldId="270"/>
            <ac:picMk id="5" creationId="{2006BF75-EE95-0EA3-50AC-99C828F2C9CB}"/>
          </ac:picMkLst>
        </pc:picChg>
      </pc:sldChg>
      <pc:sldChg chg="addSp delSp modSp new addAnim modNotes">
        <pc:chgData name="Alison Cooke" userId="S::a.cooke@uwtsd.ac.uk::46c329c9-26b7-4eba-b77b-7474421bfd31" providerId="AD" clId="Web-{D83336B7-D313-9399-4719-CA7D7953DAE0}" dt="2024-04-23T11:38:43.442" v="4659"/>
        <pc:sldMkLst>
          <pc:docMk/>
          <pc:sldMk cId="1392481679" sldId="271"/>
        </pc:sldMkLst>
        <pc:spChg chg="mod">
          <ac:chgData name="Alison Cooke" userId="S::a.cooke@uwtsd.ac.uk::46c329c9-26b7-4eba-b77b-7474421bfd31" providerId="AD" clId="Web-{D83336B7-D313-9399-4719-CA7D7953DAE0}" dt="2024-04-23T11:38:43.442" v="4659"/>
          <ac:spMkLst>
            <pc:docMk/>
            <pc:sldMk cId="1392481679" sldId="271"/>
            <ac:spMk id="2" creationId="{70B28ECB-6178-B08A-58A0-0ACD440F6173}"/>
          </ac:spMkLst>
        </pc:spChg>
        <pc:spChg chg="del">
          <ac:chgData name="Alison Cooke" userId="S::a.cooke@uwtsd.ac.uk::46c329c9-26b7-4eba-b77b-7474421bfd31" providerId="AD" clId="Web-{D83336B7-D313-9399-4719-CA7D7953DAE0}" dt="2024-04-23T11:26:04.182" v="3972"/>
          <ac:spMkLst>
            <pc:docMk/>
            <pc:sldMk cId="1392481679" sldId="271"/>
            <ac:spMk id="3" creationId="{86E473A7-1856-C511-C6B0-9C9D73266039}"/>
          </ac:spMkLst>
        </pc:spChg>
        <pc:spChg chg="del">
          <ac:chgData name="Alison Cooke" userId="S::a.cooke@uwtsd.ac.uk::46c329c9-26b7-4eba-b77b-7474421bfd31" providerId="AD" clId="Web-{D83336B7-D313-9399-4719-CA7D7953DAE0}" dt="2024-04-23T11:24:32.617" v="3968"/>
          <ac:spMkLst>
            <pc:docMk/>
            <pc:sldMk cId="1392481679" sldId="271"/>
            <ac:spMk id="4" creationId="{17786033-8BEB-6C76-D7A4-33698D50D887}"/>
          </ac:spMkLst>
        </pc:spChg>
        <pc:spChg chg="add del mod">
          <ac:chgData name="Alison Cooke" userId="S::a.cooke@uwtsd.ac.uk::46c329c9-26b7-4eba-b77b-7474421bfd31" providerId="AD" clId="Web-{D83336B7-D313-9399-4719-CA7D7953DAE0}" dt="2024-04-23T11:25:17.806" v="3970"/>
          <ac:spMkLst>
            <pc:docMk/>
            <pc:sldMk cId="1392481679" sldId="271"/>
            <ac:spMk id="7" creationId="{8ADF373F-026B-8B5F-FA34-0054912A3DAF}"/>
          </ac:spMkLst>
        </pc:spChg>
        <pc:spChg chg="add del mod">
          <ac:chgData name="Alison Cooke" userId="S::a.cooke@uwtsd.ac.uk::46c329c9-26b7-4eba-b77b-7474421bfd31" providerId="AD" clId="Web-{D83336B7-D313-9399-4719-CA7D7953DAE0}" dt="2024-04-23T11:26:41.246" v="3973"/>
          <ac:spMkLst>
            <pc:docMk/>
            <pc:sldMk cId="1392481679" sldId="271"/>
            <ac:spMk id="10" creationId="{975312C8-6D8F-12BE-E64A-2746A4DADC22}"/>
          </ac:spMkLst>
        </pc:spChg>
        <pc:spChg chg="add del mod">
          <ac:chgData name="Alison Cooke" userId="S::a.cooke@uwtsd.ac.uk::46c329c9-26b7-4eba-b77b-7474421bfd31" providerId="AD" clId="Web-{D83336B7-D313-9399-4719-CA7D7953DAE0}" dt="2024-04-23T11:27:01.747" v="3975"/>
          <ac:spMkLst>
            <pc:docMk/>
            <pc:sldMk cId="1392481679" sldId="271"/>
            <ac:spMk id="14" creationId="{38C09CA4-0FCE-8E7F-42CF-40ADBE7B0CE1}"/>
          </ac:spMkLst>
        </pc:spChg>
        <pc:picChg chg="add del mod ord">
          <ac:chgData name="Alison Cooke" userId="S::a.cooke@uwtsd.ac.uk::46c329c9-26b7-4eba-b77b-7474421bfd31" providerId="AD" clId="Web-{D83336B7-D313-9399-4719-CA7D7953DAE0}" dt="2024-04-23T11:25:02.805" v="3969"/>
          <ac:picMkLst>
            <pc:docMk/>
            <pc:sldMk cId="1392481679" sldId="271"/>
            <ac:picMk id="5" creationId="{9821D777-57D6-0C66-ABCC-34FA45EFBF33}"/>
          </ac:picMkLst>
        </pc:picChg>
        <pc:picChg chg="add del mod ord">
          <ac:chgData name="Alison Cooke" userId="S::a.cooke@uwtsd.ac.uk::46c329c9-26b7-4eba-b77b-7474421bfd31" providerId="AD" clId="Web-{D83336B7-D313-9399-4719-CA7D7953DAE0}" dt="2024-04-23T11:25:24.634" v="3971"/>
          <ac:picMkLst>
            <pc:docMk/>
            <pc:sldMk cId="1392481679" sldId="271"/>
            <ac:picMk id="8" creationId="{95D88E87-83E3-A86B-929D-C757F2653B5A}"/>
          </ac:picMkLst>
        </pc:picChg>
        <pc:picChg chg="add mod ord modCrop">
          <ac:chgData name="Alison Cooke" userId="S::a.cooke@uwtsd.ac.uk::46c329c9-26b7-4eba-b77b-7474421bfd31" providerId="AD" clId="Web-{D83336B7-D313-9399-4719-CA7D7953DAE0}" dt="2024-04-23T11:33:28.869" v="4353"/>
          <ac:picMkLst>
            <pc:docMk/>
            <pc:sldMk cId="1392481679" sldId="271"/>
            <ac:picMk id="11" creationId="{E8331CED-34D9-0A35-2709-72DBA86041C5}"/>
          </ac:picMkLst>
        </pc:picChg>
        <pc:picChg chg="add del mod ord">
          <ac:chgData name="Alison Cooke" userId="S::a.cooke@uwtsd.ac.uk::46c329c9-26b7-4eba-b77b-7474421bfd31" providerId="AD" clId="Web-{D83336B7-D313-9399-4719-CA7D7953DAE0}" dt="2024-04-23T11:26:42.574" v="3974"/>
          <ac:picMkLst>
            <pc:docMk/>
            <pc:sldMk cId="1392481679" sldId="271"/>
            <ac:picMk id="12" creationId="{003C811A-22E5-561D-BB5A-7A749EDAFF9E}"/>
          </ac:picMkLst>
        </pc:picChg>
        <pc:picChg chg="add mod ord modCrop">
          <ac:chgData name="Alison Cooke" userId="S::a.cooke@uwtsd.ac.uk::46c329c9-26b7-4eba-b77b-7474421bfd31" providerId="AD" clId="Web-{D83336B7-D313-9399-4719-CA7D7953DAE0}" dt="2024-04-23T11:33:07.727" v="4351"/>
          <ac:picMkLst>
            <pc:docMk/>
            <pc:sldMk cId="1392481679" sldId="271"/>
            <ac:picMk id="15" creationId="{EFA32D15-81C8-0906-C0D6-D9CB889AC524}"/>
          </ac:picMkLst>
        </pc:picChg>
      </pc:sldChg>
      <pc:sldChg chg="addSp delSp modSp new modNotes">
        <pc:chgData name="Alison Cooke" userId="S::a.cooke@uwtsd.ac.uk::46c329c9-26b7-4eba-b77b-7474421bfd31" providerId="AD" clId="Web-{D83336B7-D313-9399-4719-CA7D7953DAE0}" dt="2024-04-23T12:07:38.155" v="5804"/>
        <pc:sldMkLst>
          <pc:docMk/>
          <pc:sldMk cId="1349882406" sldId="272"/>
        </pc:sldMkLst>
        <pc:spChg chg="mod">
          <ac:chgData name="Alison Cooke" userId="S::a.cooke@uwtsd.ac.uk::46c329c9-26b7-4eba-b77b-7474421bfd31" providerId="AD" clId="Web-{D83336B7-D313-9399-4719-CA7D7953DAE0}" dt="2024-04-23T11:38:37.348" v="4658"/>
          <ac:spMkLst>
            <pc:docMk/>
            <pc:sldMk cId="1349882406" sldId="272"/>
            <ac:spMk id="2" creationId="{773A758A-4A4E-BB69-1D17-1D44E80CF406}"/>
          </ac:spMkLst>
        </pc:spChg>
        <pc:spChg chg="mod">
          <ac:chgData name="Alison Cooke" userId="S::a.cooke@uwtsd.ac.uk::46c329c9-26b7-4eba-b77b-7474421bfd31" providerId="AD" clId="Web-{D83336B7-D313-9399-4719-CA7D7953DAE0}" dt="2024-04-23T12:06:40.012" v="5796" actId="20577"/>
          <ac:spMkLst>
            <pc:docMk/>
            <pc:sldMk cId="1349882406" sldId="272"/>
            <ac:spMk id="3" creationId="{9FB5FC30-E369-9356-76FB-96AE991D97B9}"/>
          </ac:spMkLst>
        </pc:spChg>
        <pc:spChg chg="del">
          <ac:chgData name="Alison Cooke" userId="S::a.cooke@uwtsd.ac.uk::46c329c9-26b7-4eba-b77b-7474421bfd31" providerId="AD" clId="Web-{D83336B7-D313-9399-4719-CA7D7953DAE0}" dt="2024-04-23T12:07:04.685" v="5797"/>
          <ac:spMkLst>
            <pc:docMk/>
            <pc:sldMk cId="1349882406" sldId="272"/>
            <ac:spMk id="4" creationId="{31AC734A-6EC7-BAB3-A2BC-6089E5144B13}"/>
          </ac:spMkLst>
        </pc:spChg>
        <pc:picChg chg="add mod ord">
          <ac:chgData name="Alison Cooke" userId="S::a.cooke@uwtsd.ac.uk::46c329c9-26b7-4eba-b77b-7474421bfd31" providerId="AD" clId="Web-{D83336B7-D313-9399-4719-CA7D7953DAE0}" dt="2024-04-23T12:07:09.154" v="5799" actId="1076"/>
          <ac:picMkLst>
            <pc:docMk/>
            <pc:sldMk cId="1349882406" sldId="272"/>
            <ac:picMk id="5" creationId="{5B9BFE15-D16A-4886-ED6B-24D4F2CF2171}"/>
          </ac:picMkLst>
        </pc:picChg>
      </pc:sldChg>
      <pc:sldChg chg="addSp delSp modSp new modNotes">
        <pc:chgData name="Alison Cooke" userId="S::a.cooke@uwtsd.ac.uk::46c329c9-26b7-4eba-b77b-7474421bfd31" providerId="AD" clId="Web-{D83336B7-D313-9399-4719-CA7D7953DAE0}" dt="2024-04-23T12:19:44.522" v="6644" actId="1076"/>
        <pc:sldMkLst>
          <pc:docMk/>
          <pc:sldMk cId="751392422" sldId="273"/>
        </pc:sldMkLst>
        <pc:spChg chg="mod">
          <ac:chgData name="Alison Cooke" userId="S::a.cooke@uwtsd.ac.uk::46c329c9-26b7-4eba-b77b-7474421bfd31" providerId="AD" clId="Web-{D83336B7-D313-9399-4719-CA7D7953DAE0}" dt="2024-04-23T12:08:45.094" v="5813"/>
          <ac:spMkLst>
            <pc:docMk/>
            <pc:sldMk cId="751392422" sldId="273"/>
            <ac:spMk id="2" creationId="{F87E2281-B497-04EE-2FDF-E4076035E05B}"/>
          </ac:spMkLst>
        </pc:spChg>
        <pc:spChg chg="mod">
          <ac:chgData name="Alison Cooke" userId="S::a.cooke@uwtsd.ac.uk::46c329c9-26b7-4eba-b77b-7474421bfd31" providerId="AD" clId="Web-{D83336B7-D313-9399-4719-CA7D7953DAE0}" dt="2024-04-23T12:15:03.685" v="6307" actId="20577"/>
          <ac:spMkLst>
            <pc:docMk/>
            <pc:sldMk cId="751392422" sldId="273"/>
            <ac:spMk id="3" creationId="{646FF393-6124-A351-4D63-0485E08C961D}"/>
          </ac:spMkLst>
        </pc:spChg>
        <pc:spChg chg="del">
          <ac:chgData name="Alison Cooke" userId="S::a.cooke@uwtsd.ac.uk::46c329c9-26b7-4eba-b77b-7474421bfd31" providerId="AD" clId="Web-{D83336B7-D313-9399-4719-CA7D7953DAE0}" dt="2024-04-23T12:19:39.663" v="6642"/>
          <ac:spMkLst>
            <pc:docMk/>
            <pc:sldMk cId="751392422" sldId="273"/>
            <ac:spMk id="4" creationId="{4F7341E6-93EA-7803-17C9-03437DF4562C}"/>
          </ac:spMkLst>
        </pc:spChg>
        <pc:picChg chg="add mod ord">
          <ac:chgData name="Alison Cooke" userId="S::a.cooke@uwtsd.ac.uk::46c329c9-26b7-4eba-b77b-7474421bfd31" providerId="AD" clId="Web-{D83336B7-D313-9399-4719-CA7D7953DAE0}" dt="2024-04-23T12:19:44.522" v="6644" actId="1076"/>
          <ac:picMkLst>
            <pc:docMk/>
            <pc:sldMk cId="751392422" sldId="273"/>
            <ac:picMk id="5" creationId="{F285E406-F15C-BEFD-C6CA-99C2C1D0FE75}"/>
          </ac:picMkLst>
        </pc:picChg>
      </pc:sldChg>
      <pc:sldChg chg="addSp delSp modSp new modNotes">
        <pc:chgData name="Alison Cooke" userId="S::a.cooke@uwtsd.ac.uk::46c329c9-26b7-4eba-b77b-7474421bfd31" providerId="AD" clId="Web-{D83336B7-D313-9399-4719-CA7D7953DAE0}" dt="2024-04-23T12:31:51.218" v="7519"/>
        <pc:sldMkLst>
          <pc:docMk/>
          <pc:sldMk cId="2226344281" sldId="274"/>
        </pc:sldMkLst>
        <pc:spChg chg="mod">
          <ac:chgData name="Alison Cooke" userId="S::a.cooke@uwtsd.ac.uk::46c329c9-26b7-4eba-b77b-7474421bfd31" providerId="AD" clId="Web-{D83336B7-D313-9399-4719-CA7D7953DAE0}" dt="2024-04-23T12:22:51.935" v="6662"/>
          <ac:spMkLst>
            <pc:docMk/>
            <pc:sldMk cId="2226344281" sldId="274"/>
            <ac:spMk id="2" creationId="{73BE27E5-546F-32A1-A750-9948961B93D5}"/>
          </ac:spMkLst>
        </pc:spChg>
        <pc:spChg chg="del">
          <ac:chgData name="Alison Cooke" userId="S::a.cooke@uwtsd.ac.uk::46c329c9-26b7-4eba-b77b-7474421bfd31" providerId="AD" clId="Web-{D83336B7-D313-9399-4719-CA7D7953DAE0}" dt="2024-04-23T12:22:12.074" v="6646"/>
          <ac:spMkLst>
            <pc:docMk/>
            <pc:sldMk cId="2226344281" sldId="274"/>
            <ac:spMk id="3" creationId="{06DFB43A-5F4B-1E6F-562A-47CE7DEDDF3A}"/>
          </ac:spMkLst>
        </pc:spChg>
        <pc:spChg chg="mod">
          <ac:chgData name="Alison Cooke" userId="S::a.cooke@uwtsd.ac.uk::46c329c9-26b7-4eba-b77b-7474421bfd31" providerId="AD" clId="Web-{D83336B7-D313-9399-4719-CA7D7953DAE0}" dt="2024-04-23T12:31:42.436" v="7517" actId="20577"/>
          <ac:spMkLst>
            <pc:docMk/>
            <pc:sldMk cId="2226344281" sldId="274"/>
            <ac:spMk id="4" creationId="{3E0801FD-9915-BB4D-BA98-00D741DDD86D}"/>
          </ac:spMkLst>
        </pc:spChg>
        <pc:spChg chg="add mod">
          <ac:chgData name="Alison Cooke" userId="S::a.cooke@uwtsd.ac.uk::46c329c9-26b7-4eba-b77b-7474421bfd31" providerId="AD" clId="Web-{D83336B7-D313-9399-4719-CA7D7953DAE0}" dt="2024-04-23T12:22:17.887" v="6647"/>
          <ac:spMkLst>
            <pc:docMk/>
            <pc:sldMk cId="2226344281" sldId="274"/>
            <ac:spMk id="7" creationId="{976EB7A8-6E27-A87E-993F-D4D8C6C705E0}"/>
          </ac:spMkLst>
        </pc:spChg>
        <pc:picChg chg="add del mod ord">
          <ac:chgData name="Alison Cooke" userId="S::a.cooke@uwtsd.ac.uk::46c329c9-26b7-4eba-b77b-7474421bfd31" providerId="AD" clId="Web-{D83336B7-D313-9399-4719-CA7D7953DAE0}" dt="2024-04-23T12:22:17.887" v="6647"/>
          <ac:picMkLst>
            <pc:docMk/>
            <pc:sldMk cId="2226344281" sldId="274"/>
            <ac:picMk id="5" creationId="{3CB371A0-3937-86D4-4B77-5B781EB5CD5C}"/>
          </ac:picMkLst>
        </pc:picChg>
        <pc:picChg chg="add mod">
          <ac:chgData name="Alison Cooke" userId="S::a.cooke@uwtsd.ac.uk::46c329c9-26b7-4eba-b77b-7474421bfd31" providerId="AD" clId="Web-{D83336B7-D313-9399-4719-CA7D7953DAE0}" dt="2024-04-23T12:23:03.669" v="6664" actId="1076"/>
          <ac:picMkLst>
            <pc:docMk/>
            <pc:sldMk cId="2226344281" sldId="274"/>
            <ac:picMk id="9" creationId="{F271AF84-EB3C-FCAB-A84E-B9F03A26A662}"/>
          </ac:picMkLst>
        </pc:picChg>
      </pc:sldChg>
      <pc:sldChg chg="addSp delSp modSp new modNotes">
        <pc:chgData name="Alison Cooke" userId="S::a.cooke@uwtsd.ac.uk::46c329c9-26b7-4eba-b77b-7474421bfd31" providerId="AD" clId="Web-{D83336B7-D313-9399-4719-CA7D7953DAE0}" dt="2024-04-23T12:40:59.111" v="7963"/>
        <pc:sldMkLst>
          <pc:docMk/>
          <pc:sldMk cId="3680944747" sldId="275"/>
        </pc:sldMkLst>
        <pc:spChg chg="mod">
          <ac:chgData name="Alison Cooke" userId="S::a.cooke@uwtsd.ac.uk::46c329c9-26b7-4eba-b77b-7474421bfd31" providerId="AD" clId="Web-{D83336B7-D313-9399-4719-CA7D7953DAE0}" dt="2024-04-23T12:32:13.047" v="7536"/>
          <ac:spMkLst>
            <pc:docMk/>
            <pc:sldMk cId="3680944747" sldId="275"/>
            <ac:spMk id="2" creationId="{33D7C080-BEED-43BF-770B-5CBC0DC822E1}"/>
          </ac:spMkLst>
        </pc:spChg>
        <pc:spChg chg="mod">
          <ac:chgData name="Alison Cooke" userId="S::a.cooke@uwtsd.ac.uk::46c329c9-26b7-4eba-b77b-7474421bfd31" providerId="AD" clId="Web-{D83336B7-D313-9399-4719-CA7D7953DAE0}" dt="2024-04-23T12:33:06.345" v="7598" actId="20577"/>
          <ac:spMkLst>
            <pc:docMk/>
            <pc:sldMk cId="3680944747" sldId="275"/>
            <ac:spMk id="3" creationId="{34EF737C-636C-1095-2F43-E683290E3631}"/>
          </ac:spMkLst>
        </pc:spChg>
        <pc:spChg chg="del">
          <ac:chgData name="Alison Cooke" userId="S::a.cooke@uwtsd.ac.uk::46c329c9-26b7-4eba-b77b-7474421bfd31" providerId="AD" clId="Web-{D83336B7-D313-9399-4719-CA7D7953DAE0}" dt="2024-04-23T12:38:48.075" v="7959"/>
          <ac:spMkLst>
            <pc:docMk/>
            <pc:sldMk cId="3680944747" sldId="275"/>
            <ac:spMk id="4" creationId="{7B7150B7-8669-AC85-7F06-2D9BD5A2986B}"/>
          </ac:spMkLst>
        </pc:spChg>
        <pc:picChg chg="add mod ord">
          <ac:chgData name="Alison Cooke" userId="S::a.cooke@uwtsd.ac.uk::46c329c9-26b7-4eba-b77b-7474421bfd31" providerId="AD" clId="Web-{D83336B7-D313-9399-4719-CA7D7953DAE0}" dt="2024-04-23T12:38:58.701" v="7961" actId="14100"/>
          <ac:picMkLst>
            <pc:docMk/>
            <pc:sldMk cId="3680944747" sldId="275"/>
            <ac:picMk id="5" creationId="{5C111A2C-AD57-B6EB-3B68-4E46969FEBDE}"/>
          </ac:picMkLst>
        </pc:picChg>
      </pc:sldChg>
      <pc:sldChg chg="addSp delSp modSp new addAnim modNotes">
        <pc:chgData name="Alison Cooke" userId="S::a.cooke@uwtsd.ac.uk::46c329c9-26b7-4eba-b77b-7474421bfd31" providerId="AD" clId="Web-{D83336B7-D313-9399-4719-CA7D7953DAE0}" dt="2024-04-23T12:52:26.211" v="8407" actId="14100"/>
        <pc:sldMkLst>
          <pc:docMk/>
          <pc:sldMk cId="3096909174" sldId="276"/>
        </pc:sldMkLst>
        <pc:spChg chg="mod">
          <ac:chgData name="Alison Cooke" userId="S::a.cooke@uwtsd.ac.uk::46c329c9-26b7-4eba-b77b-7474421bfd31" providerId="AD" clId="Web-{D83336B7-D313-9399-4719-CA7D7953DAE0}" dt="2024-04-23T12:41:15.955" v="7977"/>
          <ac:spMkLst>
            <pc:docMk/>
            <pc:sldMk cId="3096909174" sldId="276"/>
            <ac:spMk id="2" creationId="{FF7B1663-4E87-077D-AD61-349B3FE39968}"/>
          </ac:spMkLst>
        </pc:spChg>
        <pc:spChg chg="del mod">
          <ac:chgData name="Alison Cooke" userId="S::a.cooke@uwtsd.ac.uk::46c329c9-26b7-4eba-b77b-7474421bfd31" providerId="AD" clId="Web-{D83336B7-D313-9399-4719-CA7D7953DAE0}" dt="2024-04-23T12:52:16.727" v="8405"/>
          <ac:spMkLst>
            <pc:docMk/>
            <pc:sldMk cId="3096909174" sldId="276"/>
            <ac:spMk id="3" creationId="{B005864E-EE1A-CE5A-55A2-252D054124F4}"/>
          </ac:spMkLst>
        </pc:spChg>
        <pc:spChg chg="mod">
          <ac:chgData name="Alison Cooke" userId="S::a.cooke@uwtsd.ac.uk::46c329c9-26b7-4eba-b77b-7474421bfd31" providerId="AD" clId="Web-{D83336B7-D313-9399-4719-CA7D7953DAE0}" dt="2024-04-23T12:49:38.300" v="8403" actId="20577"/>
          <ac:spMkLst>
            <pc:docMk/>
            <pc:sldMk cId="3096909174" sldId="276"/>
            <ac:spMk id="4" creationId="{FBB854F9-30D5-D56E-F136-53FA1D52B67F}"/>
          </ac:spMkLst>
        </pc:spChg>
        <pc:picChg chg="add mod ord">
          <ac:chgData name="Alison Cooke" userId="S::a.cooke@uwtsd.ac.uk::46c329c9-26b7-4eba-b77b-7474421bfd31" providerId="AD" clId="Web-{D83336B7-D313-9399-4719-CA7D7953DAE0}" dt="2024-04-23T12:52:26.211" v="8407" actId="14100"/>
          <ac:picMkLst>
            <pc:docMk/>
            <pc:sldMk cId="3096909174" sldId="276"/>
            <ac:picMk id="5" creationId="{7A3BD536-BE42-DFB0-1BCE-5DCD8CCA8DF5}"/>
          </ac:picMkLst>
        </pc:picChg>
      </pc:sldChg>
      <pc:sldChg chg="addSp delSp modSp new modNotes">
        <pc:chgData name="Alison Cooke" userId="S::a.cooke@uwtsd.ac.uk::46c329c9-26b7-4eba-b77b-7474421bfd31" providerId="AD" clId="Web-{D83336B7-D313-9399-4719-CA7D7953DAE0}" dt="2024-04-23T12:58:48.161" v="8613"/>
        <pc:sldMkLst>
          <pc:docMk/>
          <pc:sldMk cId="3935655147" sldId="277"/>
        </pc:sldMkLst>
        <pc:spChg chg="mod">
          <ac:chgData name="Alison Cooke" userId="S::a.cooke@uwtsd.ac.uk::46c329c9-26b7-4eba-b77b-7474421bfd31" providerId="AD" clId="Web-{D83336B7-D313-9399-4719-CA7D7953DAE0}" dt="2024-04-23T12:54:20.184" v="8425" actId="20577"/>
          <ac:spMkLst>
            <pc:docMk/>
            <pc:sldMk cId="3935655147" sldId="277"/>
            <ac:spMk id="2" creationId="{34106927-AA7B-1799-94BC-1509EC563A23}"/>
          </ac:spMkLst>
        </pc:spChg>
        <pc:spChg chg="mod">
          <ac:chgData name="Alison Cooke" userId="S::a.cooke@uwtsd.ac.uk::46c329c9-26b7-4eba-b77b-7474421bfd31" providerId="AD" clId="Web-{D83336B7-D313-9399-4719-CA7D7953DAE0}" dt="2024-04-23T12:55:20.342" v="8495" actId="20577"/>
          <ac:spMkLst>
            <pc:docMk/>
            <pc:sldMk cId="3935655147" sldId="277"/>
            <ac:spMk id="3" creationId="{962861AB-BD80-5DD4-7FFD-F57E9A054995}"/>
          </ac:spMkLst>
        </pc:spChg>
        <pc:spChg chg="del">
          <ac:chgData name="Alison Cooke" userId="S::a.cooke@uwtsd.ac.uk::46c329c9-26b7-4eba-b77b-7474421bfd31" providerId="AD" clId="Web-{D83336B7-D313-9399-4719-CA7D7953DAE0}" dt="2024-04-23T12:57:03.017" v="8582"/>
          <ac:spMkLst>
            <pc:docMk/>
            <pc:sldMk cId="3935655147" sldId="277"/>
            <ac:spMk id="4" creationId="{91FB6867-89C1-9D92-31E5-0B4E86FDD076}"/>
          </ac:spMkLst>
        </pc:spChg>
        <pc:picChg chg="add mod ord">
          <ac:chgData name="Alison Cooke" userId="S::a.cooke@uwtsd.ac.uk::46c329c9-26b7-4eba-b77b-7474421bfd31" providerId="AD" clId="Web-{D83336B7-D313-9399-4719-CA7D7953DAE0}" dt="2024-04-23T12:57:08.314" v="8584" actId="14100"/>
          <ac:picMkLst>
            <pc:docMk/>
            <pc:sldMk cId="3935655147" sldId="277"/>
            <ac:picMk id="5" creationId="{1F78A050-E816-FCF8-4190-7D3AAB502F4A}"/>
          </ac:picMkLst>
        </pc:picChg>
      </pc:sldChg>
      <pc:sldChg chg="addSp delSp modSp new mod modClrScheme chgLayout modNotes">
        <pc:chgData name="Alison Cooke" userId="S::a.cooke@uwtsd.ac.uk::46c329c9-26b7-4eba-b77b-7474421bfd31" providerId="AD" clId="Web-{D83336B7-D313-9399-4719-CA7D7953DAE0}" dt="2024-04-23T13:10:08.481" v="9012" actId="14100"/>
        <pc:sldMkLst>
          <pc:docMk/>
          <pc:sldMk cId="1310953684" sldId="278"/>
        </pc:sldMkLst>
        <pc:spChg chg="mod ord">
          <ac:chgData name="Alison Cooke" userId="S::a.cooke@uwtsd.ac.uk::46c329c9-26b7-4eba-b77b-7474421bfd31" providerId="AD" clId="Web-{D83336B7-D313-9399-4719-CA7D7953DAE0}" dt="2024-04-23T13:09:54.527" v="9008" actId="14100"/>
          <ac:spMkLst>
            <pc:docMk/>
            <pc:sldMk cId="1310953684" sldId="278"/>
            <ac:spMk id="2" creationId="{2CC0F730-BE4F-CF8C-4914-2816218C9390}"/>
          </ac:spMkLst>
        </pc:spChg>
        <pc:spChg chg="del">
          <ac:chgData name="Alison Cooke" userId="S::a.cooke@uwtsd.ac.uk::46c329c9-26b7-4eba-b77b-7474421bfd31" providerId="AD" clId="Web-{D83336B7-D313-9399-4719-CA7D7953DAE0}" dt="2024-04-23T13:03:05.545" v="8788"/>
          <ac:spMkLst>
            <pc:docMk/>
            <pc:sldMk cId="1310953684" sldId="278"/>
            <ac:spMk id="3" creationId="{8E11FF06-3A3F-B059-7DC1-229D39581C87}"/>
          </ac:spMkLst>
        </pc:spChg>
        <pc:spChg chg="del">
          <ac:chgData name="Alison Cooke" userId="S::a.cooke@uwtsd.ac.uk::46c329c9-26b7-4eba-b77b-7474421bfd31" providerId="AD" clId="Web-{D83336B7-D313-9399-4719-CA7D7953DAE0}" dt="2024-04-23T13:03:05.545" v="8788"/>
          <ac:spMkLst>
            <pc:docMk/>
            <pc:sldMk cId="1310953684" sldId="278"/>
            <ac:spMk id="4" creationId="{CD6A1030-8A20-80E4-B6E5-37F761936227}"/>
          </ac:spMkLst>
        </pc:spChg>
        <pc:graphicFrameChg chg="add mod modGraphic">
          <ac:chgData name="Alison Cooke" userId="S::a.cooke@uwtsd.ac.uk::46c329c9-26b7-4eba-b77b-7474421bfd31" providerId="AD" clId="Web-{D83336B7-D313-9399-4719-CA7D7953DAE0}" dt="2024-04-23T13:10:08.481" v="9012" actId="14100"/>
          <ac:graphicFrameMkLst>
            <pc:docMk/>
            <pc:sldMk cId="1310953684" sldId="278"/>
            <ac:graphicFrameMk id="5" creationId="{403BB89B-C7B3-4045-CB39-1C74420FCB45}"/>
          </ac:graphicFrameMkLst>
        </pc:graphicFrameChg>
      </pc:sldChg>
      <pc:sldChg chg="del">
        <pc:chgData name="Alison Cooke" userId="S::a.cooke@uwtsd.ac.uk::46c329c9-26b7-4eba-b77b-7474421bfd31" providerId="AD" clId="Web-{D83336B7-D313-9399-4719-CA7D7953DAE0}" dt="2024-04-23T10:13:41.275" v="52"/>
        <pc:sldMkLst>
          <pc:docMk/>
          <pc:sldMk cId="4237386023" sldId="285"/>
        </pc:sldMkLst>
      </pc:sldChg>
      <pc:sldChg chg="del">
        <pc:chgData name="Alison Cooke" userId="S::a.cooke@uwtsd.ac.uk::46c329c9-26b7-4eba-b77b-7474421bfd31" providerId="AD" clId="Web-{D83336B7-D313-9399-4719-CA7D7953DAE0}" dt="2024-04-23T10:15:03.402" v="64"/>
        <pc:sldMkLst>
          <pc:docMk/>
          <pc:sldMk cId="135937270" sldId="286"/>
        </pc:sldMkLst>
      </pc:sldChg>
      <pc:sldChg chg="del">
        <pc:chgData name="Alison Cooke" userId="S::a.cooke@uwtsd.ac.uk::46c329c9-26b7-4eba-b77b-7474421bfd31" providerId="AD" clId="Web-{D83336B7-D313-9399-4719-CA7D7953DAE0}" dt="2024-04-23T10:13:44.150" v="53"/>
        <pc:sldMkLst>
          <pc:docMk/>
          <pc:sldMk cId="314869549" sldId="287"/>
        </pc:sldMkLst>
      </pc:sldChg>
      <pc:sldChg chg="del">
        <pc:chgData name="Alison Cooke" userId="S::a.cooke@uwtsd.ac.uk::46c329c9-26b7-4eba-b77b-7474421bfd31" providerId="AD" clId="Web-{D83336B7-D313-9399-4719-CA7D7953DAE0}" dt="2024-04-23T10:13:48.025" v="54"/>
        <pc:sldMkLst>
          <pc:docMk/>
          <pc:sldMk cId="3025432552" sldId="288"/>
        </pc:sldMkLst>
      </pc:sldChg>
      <pc:sldChg chg="del">
        <pc:chgData name="Alison Cooke" userId="S::a.cooke@uwtsd.ac.uk::46c329c9-26b7-4eba-b77b-7474421bfd31" providerId="AD" clId="Web-{D83336B7-D313-9399-4719-CA7D7953DAE0}" dt="2024-04-23T10:13:50.494" v="55"/>
        <pc:sldMkLst>
          <pc:docMk/>
          <pc:sldMk cId="4285904391" sldId="289"/>
        </pc:sldMkLst>
      </pc:sldChg>
      <pc:sldChg chg="del">
        <pc:chgData name="Alison Cooke" userId="S::a.cooke@uwtsd.ac.uk::46c329c9-26b7-4eba-b77b-7474421bfd31" providerId="AD" clId="Web-{D83336B7-D313-9399-4719-CA7D7953DAE0}" dt="2024-04-23T10:13:53.244" v="56"/>
        <pc:sldMkLst>
          <pc:docMk/>
          <pc:sldMk cId="1494054663" sldId="290"/>
        </pc:sldMkLst>
      </pc:sldChg>
      <pc:sldChg chg="del">
        <pc:chgData name="Alison Cooke" userId="S::a.cooke@uwtsd.ac.uk::46c329c9-26b7-4eba-b77b-7474421bfd31" providerId="AD" clId="Web-{D83336B7-D313-9399-4719-CA7D7953DAE0}" dt="2024-04-23T10:14:02.463" v="59"/>
        <pc:sldMkLst>
          <pc:docMk/>
          <pc:sldMk cId="2551453976" sldId="291"/>
        </pc:sldMkLst>
      </pc:sldChg>
      <pc:sldChg chg="del">
        <pc:chgData name="Alison Cooke" userId="S::a.cooke@uwtsd.ac.uk::46c329c9-26b7-4eba-b77b-7474421bfd31" providerId="AD" clId="Web-{D83336B7-D313-9399-4719-CA7D7953DAE0}" dt="2024-04-23T10:14:10.432" v="60"/>
        <pc:sldMkLst>
          <pc:docMk/>
          <pc:sldMk cId="1218049449" sldId="292"/>
        </pc:sldMkLst>
      </pc:sldChg>
      <pc:sldChg chg="del">
        <pc:chgData name="Alison Cooke" userId="S::a.cooke@uwtsd.ac.uk::46c329c9-26b7-4eba-b77b-7474421bfd31" providerId="AD" clId="Web-{D83336B7-D313-9399-4719-CA7D7953DAE0}" dt="2024-04-23T10:14:54.121" v="61"/>
        <pc:sldMkLst>
          <pc:docMk/>
          <pc:sldMk cId="1405265189" sldId="293"/>
        </pc:sldMkLst>
      </pc:sldChg>
      <pc:sldChg chg="del">
        <pc:chgData name="Alison Cooke" userId="S::a.cooke@uwtsd.ac.uk::46c329c9-26b7-4eba-b77b-7474421bfd31" providerId="AD" clId="Web-{D83336B7-D313-9399-4719-CA7D7953DAE0}" dt="2024-04-23T10:14:56.808" v="62"/>
        <pc:sldMkLst>
          <pc:docMk/>
          <pc:sldMk cId="1360785011" sldId="294"/>
        </pc:sldMkLst>
      </pc:sldChg>
      <pc:sldChg chg="del">
        <pc:chgData name="Alison Cooke" userId="S::a.cooke@uwtsd.ac.uk::46c329c9-26b7-4eba-b77b-7474421bfd31" providerId="AD" clId="Web-{D83336B7-D313-9399-4719-CA7D7953DAE0}" dt="2024-04-23T10:15:00.777" v="63"/>
        <pc:sldMkLst>
          <pc:docMk/>
          <pc:sldMk cId="3502591287" sldId="295"/>
        </pc:sldMkLst>
      </pc:sldChg>
      <pc:sldChg chg="del">
        <pc:chgData name="Alison Cooke" userId="S::a.cooke@uwtsd.ac.uk::46c329c9-26b7-4eba-b77b-7474421bfd31" providerId="AD" clId="Web-{D83336B7-D313-9399-4719-CA7D7953DAE0}" dt="2024-04-23T10:15:06.668" v="65"/>
        <pc:sldMkLst>
          <pc:docMk/>
          <pc:sldMk cId="3150941538" sldId="296"/>
        </pc:sldMkLst>
      </pc:sldChg>
      <pc:sldChg chg="del">
        <pc:chgData name="Alison Cooke" userId="S::a.cooke@uwtsd.ac.uk::46c329c9-26b7-4eba-b77b-7474421bfd31" providerId="AD" clId="Web-{D83336B7-D313-9399-4719-CA7D7953DAE0}" dt="2024-04-23T10:15:13.418" v="67"/>
        <pc:sldMkLst>
          <pc:docMk/>
          <pc:sldMk cId="1408961357" sldId="297"/>
        </pc:sldMkLst>
      </pc:sldChg>
      <pc:sldChg chg="del">
        <pc:chgData name="Alison Cooke" userId="S::a.cooke@uwtsd.ac.uk::46c329c9-26b7-4eba-b77b-7474421bfd31" providerId="AD" clId="Web-{D83336B7-D313-9399-4719-CA7D7953DAE0}" dt="2024-04-23T10:15:09.887" v="66"/>
        <pc:sldMkLst>
          <pc:docMk/>
          <pc:sldMk cId="744745560" sldId="298"/>
        </pc:sldMkLst>
      </pc:sldChg>
      <pc:sldChg chg="del">
        <pc:chgData name="Alison Cooke" userId="S::a.cooke@uwtsd.ac.uk::46c329c9-26b7-4eba-b77b-7474421bfd31" providerId="AD" clId="Web-{D83336B7-D313-9399-4719-CA7D7953DAE0}" dt="2024-04-23T10:13:56.181" v="57"/>
        <pc:sldMkLst>
          <pc:docMk/>
          <pc:sldMk cId="3330026651" sldId="299"/>
        </pc:sldMkLst>
      </pc:sldChg>
      <pc:sldChg chg="del">
        <pc:chgData name="Alison Cooke" userId="S::a.cooke@uwtsd.ac.uk::46c329c9-26b7-4eba-b77b-7474421bfd31" providerId="AD" clId="Web-{D83336B7-D313-9399-4719-CA7D7953DAE0}" dt="2024-04-23T10:13:58.681" v="58"/>
        <pc:sldMkLst>
          <pc:docMk/>
          <pc:sldMk cId="3522298" sldId="300"/>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34E10D-20DC-490C-8346-6AD7D2D32823}" type="doc">
      <dgm:prSet loTypeId="urn:microsoft.com/office/officeart/2005/8/layout/cycle2" loCatId="cycle" qsTypeId="urn:microsoft.com/office/officeart/2005/8/quickstyle/simple1" qsCatId="simple" csTypeId="urn:microsoft.com/office/officeart/2005/8/colors/colorful3" csCatId="colorful" phldr="1"/>
      <dgm:spPr/>
    </dgm:pt>
    <dgm:pt modelId="{3F94CD90-135F-4862-A961-3067826A3A13}">
      <dgm:prSet phldrT="[Text]" phldr="0"/>
      <dgm:spPr/>
      <dgm:t>
        <a:bodyPr/>
        <a:lstStyle/>
        <a:p>
          <a:pPr rtl="0"/>
          <a:r>
            <a:rPr lang="en-US" dirty="0">
              <a:latin typeface="Myriad Pro"/>
            </a:rPr>
            <a:t> Evaluation from the Start</a:t>
          </a:r>
          <a:endParaRPr lang="en-US" dirty="0"/>
        </a:p>
      </dgm:t>
    </dgm:pt>
    <dgm:pt modelId="{DABD749A-E4E9-4B5A-ADD7-0410CB17E284}" type="parTrans" cxnId="{9F28B5A9-E51F-4DB7-BC65-310738F76ECC}">
      <dgm:prSet/>
      <dgm:spPr/>
    </dgm:pt>
    <dgm:pt modelId="{20DEB1F2-7CFF-419D-87F2-90627C83E8E9}" type="sibTrans" cxnId="{9F28B5A9-E51F-4DB7-BC65-310738F76ECC}">
      <dgm:prSet/>
      <dgm:spPr/>
      <dgm:t>
        <a:bodyPr/>
        <a:lstStyle/>
        <a:p>
          <a:endParaRPr lang="en-US"/>
        </a:p>
      </dgm:t>
    </dgm:pt>
    <dgm:pt modelId="{FBF58FCC-4551-43E3-9C40-B11F9236BB05}">
      <dgm:prSet phldrT="[Text]" phldr="0"/>
      <dgm:spPr/>
      <dgm:t>
        <a:bodyPr/>
        <a:lstStyle/>
        <a:p>
          <a:pPr rtl="0"/>
          <a:r>
            <a:rPr lang="en-US" dirty="0">
              <a:latin typeface="Myriad Pro"/>
            </a:rPr>
            <a:t>Implement consistent processes</a:t>
          </a:r>
          <a:endParaRPr lang="en-US" dirty="0"/>
        </a:p>
      </dgm:t>
    </dgm:pt>
    <dgm:pt modelId="{C1EB052A-73AA-403F-9763-6BFFEAA31D26}" type="parTrans" cxnId="{5CD5C1F7-DBF8-43EB-B786-6B510DA56920}">
      <dgm:prSet/>
      <dgm:spPr/>
    </dgm:pt>
    <dgm:pt modelId="{931A5A7A-E12A-4D37-92EB-E0C06D8B7D9E}" type="sibTrans" cxnId="{5CD5C1F7-DBF8-43EB-B786-6B510DA56920}">
      <dgm:prSet/>
      <dgm:spPr/>
      <dgm:t>
        <a:bodyPr/>
        <a:lstStyle/>
        <a:p>
          <a:endParaRPr lang="en-US"/>
        </a:p>
      </dgm:t>
    </dgm:pt>
    <dgm:pt modelId="{2FC8FB62-0653-4E7F-99D2-C4048454DA89}">
      <dgm:prSet phldrT="[Text]" phldr="0"/>
      <dgm:spPr/>
      <dgm:t>
        <a:bodyPr/>
        <a:lstStyle/>
        <a:p>
          <a:pPr rtl="0"/>
          <a:r>
            <a:rPr lang="en-US" dirty="0">
              <a:latin typeface="Myriad Pro"/>
            </a:rPr>
            <a:t>Empower teams to evaluate their own strategies</a:t>
          </a:r>
          <a:endParaRPr lang="en-US" dirty="0"/>
        </a:p>
      </dgm:t>
    </dgm:pt>
    <dgm:pt modelId="{2DC57205-4E5D-4E06-BC5D-26B04798411C}" type="parTrans" cxnId="{E8B64605-D0D0-4FDC-83E6-CECC1479C73B}">
      <dgm:prSet/>
      <dgm:spPr/>
    </dgm:pt>
    <dgm:pt modelId="{13EF75D7-5003-4896-8088-6D19B7204B63}" type="sibTrans" cxnId="{E8B64605-D0D0-4FDC-83E6-CECC1479C73B}">
      <dgm:prSet/>
      <dgm:spPr/>
      <dgm:t>
        <a:bodyPr/>
        <a:lstStyle/>
        <a:p>
          <a:endParaRPr lang="en-US"/>
        </a:p>
      </dgm:t>
    </dgm:pt>
    <dgm:pt modelId="{C9EE4E71-586C-4561-ADF0-BCDEBAC1F2DD}">
      <dgm:prSet phldr="0"/>
      <dgm:spPr/>
      <dgm:t>
        <a:bodyPr/>
        <a:lstStyle/>
        <a:p>
          <a:pPr rtl="0"/>
          <a:r>
            <a:rPr lang="en-US" dirty="0">
              <a:latin typeface="Myriad Pro"/>
            </a:rPr>
            <a:t>Take corrective action</a:t>
          </a:r>
        </a:p>
      </dgm:t>
    </dgm:pt>
    <dgm:pt modelId="{13A3A141-DD7C-457A-991B-DCBD0863C43D}" type="parTrans" cxnId="{3EFEC6AA-283F-4E0F-B886-830AECAAF098}">
      <dgm:prSet/>
      <dgm:spPr/>
    </dgm:pt>
    <dgm:pt modelId="{FDED4CD3-212F-4F2B-8841-2BD05C90868D}" type="sibTrans" cxnId="{3EFEC6AA-283F-4E0F-B886-830AECAAF098}">
      <dgm:prSet/>
      <dgm:spPr/>
      <dgm:t>
        <a:bodyPr/>
        <a:lstStyle/>
        <a:p>
          <a:endParaRPr lang="en-US"/>
        </a:p>
      </dgm:t>
    </dgm:pt>
    <dgm:pt modelId="{D0ECFE45-84B7-4F74-BD45-60A22141619A}">
      <dgm:prSet phldr="0"/>
      <dgm:spPr/>
      <dgm:t>
        <a:bodyPr/>
        <a:lstStyle/>
        <a:p>
          <a:pPr rtl="0"/>
          <a:r>
            <a:rPr lang="en-US" dirty="0">
              <a:latin typeface="Myriad Pro"/>
            </a:rPr>
            <a:t>Iterate your plan</a:t>
          </a:r>
        </a:p>
      </dgm:t>
    </dgm:pt>
    <dgm:pt modelId="{6AFB85CD-4279-46BC-9CA7-D525FF5BE055}" type="parTrans" cxnId="{38ED7665-F62E-4A2F-AC1C-ED8DB03BEF17}">
      <dgm:prSet/>
      <dgm:spPr/>
    </dgm:pt>
    <dgm:pt modelId="{70EF6E48-60A7-4224-B97C-36FC172F17D0}" type="sibTrans" cxnId="{38ED7665-F62E-4A2F-AC1C-ED8DB03BEF17}">
      <dgm:prSet/>
      <dgm:spPr/>
      <dgm:t>
        <a:bodyPr/>
        <a:lstStyle/>
        <a:p>
          <a:endParaRPr lang="en-US"/>
        </a:p>
      </dgm:t>
    </dgm:pt>
    <dgm:pt modelId="{283110C7-65A0-4183-B29F-4CE4E5E3966C}">
      <dgm:prSet phldr="0"/>
      <dgm:spPr/>
      <dgm:t>
        <a:bodyPr/>
        <a:lstStyle/>
        <a:p>
          <a:pPr rtl="0"/>
          <a:r>
            <a:rPr lang="en-US" dirty="0">
              <a:latin typeface="Myriad Pro"/>
            </a:rPr>
            <a:t> Celebrate success</a:t>
          </a:r>
        </a:p>
      </dgm:t>
    </dgm:pt>
    <dgm:pt modelId="{A7132BB7-A5A4-40C1-B0F5-899B330AD5AA}" type="parTrans" cxnId="{D56E9E92-5D10-4909-A867-14654FDBFAFF}">
      <dgm:prSet/>
      <dgm:spPr/>
    </dgm:pt>
    <dgm:pt modelId="{B1181695-488B-40E4-85A4-7E9E17FAE118}" type="sibTrans" cxnId="{D56E9E92-5D10-4909-A867-14654FDBFAFF}">
      <dgm:prSet/>
      <dgm:spPr/>
      <dgm:t>
        <a:bodyPr/>
        <a:lstStyle/>
        <a:p>
          <a:endParaRPr lang="en-US"/>
        </a:p>
      </dgm:t>
    </dgm:pt>
    <dgm:pt modelId="{6B3E2855-CC21-443D-B14C-2ABC13AA9543}" type="pres">
      <dgm:prSet presAssocID="{E934E10D-20DC-490C-8346-6AD7D2D32823}" presName="cycle" presStyleCnt="0">
        <dgm:presLayoutVars>
          <dgm:dir/>
          <dgm:resizeHandles val="exact"/>
        </dgm:presLayoutVars>
      </dgm:prSet>
      <dgm:spPr/>
    </dgm:pt>
    <dgm:pt modelId="{E62EC787-CE60-4EE1-A2A2-35C6B0FD2D67}" type="pres">
      <dgm:prSet presAssocID="{3F94CD90-135F-4862-A961-3067826A3A13}" presName="node" presStyleLbl="node1" presStyleIdx="0" presStyleCnt="6">
        <dgm:presLayoutVars>
          <dgm:bulletEnabled val="1"/>
        </dgm:presLayoutVars>
      </dgm:prSet>
      <dgm:spPr/>
    </dgm:pt>
    <dgm:pt modelId="{BC21DAF6-7061-4197-8848-783F5EE24FF1}" type="pres">
      <dgm:prSet presAssocID="{20DEB1F2-7CFF-419D-87F2-90627C83E8E9}" presName="sibTrans" presStyleLbl="sibTrans2D1" presStyleIdx="0" presStyleCnt="6"/>
      <dgm:spPr/>
    </dgm:pt>
    <dgm:pt modelId="{6F0D612D-8391-4C73-888A-C8C73E4B595B}" type="pres">
      <dgm:prSet presAssocID="{20DEB1F2-7CFF-419D-87F2-90627C83E8E9}" presName="connectorText" presStyleLbl="sibTrans2D1" presStyleIdx="0" presStyleCnt="6"/>
      <dgm:spPr/>
    </dgm:pt>
    <dgm:pt modelId="{E04D2FA7-001E-4EC7-9222-9659EF842946}" type="pres">
      <dgm:prSet presAssocID="{FBF58FCC-4551-43E3-9C40-B11F9236BB05}" presName="node" presStyleLbl="node1" presStyleIdx="1" presStyleCnt="6">
        <dgm:presLayoutVars>
          <dgm:bulletEnabled val="1"/>
        </dgm:presLayoutVars>
      </dgm:prSet>
      <dgm:spPr/>
    </dgm:pt>
    <dgm:pt modelId="{661067D1-A5D7-48A6-8185-85BE2C7D646A}" type="pres">
      <dgm:prSet presAssocID="{931A5A7A-E12A-4D37-92EB-E0C06D8B7D9E}" presName="sibTrans" presStyleLbl="sibTrans2D1" presStyleIdx="1" presStyleCnt="6"/>
      <dgm:spPr/>
    </dgm:pt>
    <dgm:pt modelId="{A5DB81FD-BC3F-4AA3-B4A8-4493810898E8}" type="pres">
      <dgm:prSet presAssocID="{931A5A7A-E12A-4D37-92EB-E0C06D8B7D9E}" presName="connectorText" presStyleLbl="sibTrans2D1" presStyleIdx="1" presStyleCnt="6"/>
      <dgm:spPr/>
    </dgm:pt>
    <dgm:pt modelId="{5C7AA748-B578-493E-B109-DECBDEFFB0F7}" type="pres">
      <dgm:prSet presAssocID="{2FC8FB62-0653-4E7F-99D2-C4048454DA89}" presName="node" presStyleLbl="node1" presStyleIdx="2" presStyleCnt="6">
        <dgm:presLayoutVars>
          <dgm:bulletEnabled val="1"/>
        </dgm:presLayoutVars>
      </dgm:prSet>
      <dgm:spPr/>
    </dgm:pt>
    <dgm:pt modelId="{1C7B5630-10D7-4B1E-8612-797398E1CCD1}" type="pres">
      <dgm:prSet presAssocID="{13EF75D7-5003-4896-8088-6D19B7204B63}" presName="sibTrans" presStyleLbl="sibTrans2D1" presStyleIdx="2" presStyleCnt="6"/>
      <dgm:spPr/>
    </dgm:pt>
    <dgm:pt modelId="{62C25FEF-BFDE-4CE1-9C25-3A6A1EFDB62A}" type="pres">
      <dgm:prSet presAssocID="{13EF75D7-5003-4896-8088-6D19B7204B63}" presName="connectorText" presStyleLbl="sibTrans2D1" presStyleIdx="2" presStyleCnt="6"/>
      <dgm:spPr/>
    </dgm:pt>
    <dgm:pt modelId="{EA9BC593-0A5C-4DDA-B8BD-534C71F4A659}" type="pres">
      <dgm:prSet presAssocID="{C9EE4E71-586C-4561-ADF0-BCDEBAC1F2DD}" presName="node" presStyleLbl="node1" presStyleIdx="3" presStyleCnt="6">
        <dgm:presLayoutVars>
          <dgm:bulletEnabled val="1"/>
        </dgm:presLayoutVars>
      </dgm:prSet>
      <dgm:spPr/>
    </dgm:pt>
    <dgm:pt modelId="{87C6569D-267A-439F-BBC4-0C10131F0C46}" type="pres">
      <dgm:prSet presAssocID="{FDED4CD3-212F-4F2B-8841-2BD05C90868D}" presName="sibTrans" presStyleLbl="sibTrans2D1" presStyleIdx="3" presStyleCnt="6"/>
      <dgm:spPr/>
    </dgm:pt>
    <dgm:pt modelId="{FE73D90F-5388-4185-AF21-2CF3870AB52F}" type="pres">
      <dgm:prSet presAssocID="{FDED4CD3-212F-4F2B-8841-2BD05C90868D}" presName="connectorText" presStyleLbl="sibTrans2D1" presStyleIdx="3" presStyleCnt="6"/>
      <dgm:spPr/>
    </dgm:pt>
    <dgm:pt modelId="{821FA31B-8B23-4AC8-9B3C-77F73934AF52}" type="pres">
      <dgm:prSet presAssocID="{D0ECFE45-84B7-4F74-BD45-60A22141619A}" presName="node" presStyleLbl="node1" presStyleIdx="4" presStyleCnt="6">
        <dgm:presLayoutVars>
          <dgm:bulletEnabled val="1"/>
        </dgm:presLayoutVars>
      </dgm:prSet>
      <dgm:spPr/>
    </dgm:pt>
    <dgm:pt modelId="{545F3C30-B3FF-4234-80EA-BD667922E7EC}" type="pres">
      <dgm:prSet presAssocID="{70EF6E48-60A7-4224-B97C-36FC172F17D0}" presName="sibTrans" presStyleLbl="sibTrans2D1" presStyleIdx="4" presStyleCnt="6"/>
      <dgm:spPr/>
    </dgm:pt>
    <dgm:pt modelId="{D9AB11E3-2842-452B-A051-A8775826C504}" type="pres">
      <dgm:prSet presAssocID="{70EF6E48-60A7-4224-B97C-36FC172F17D0}" presName="connectorText" presStyleLbl="sibTrans2D1" presStyleIdx="4" presStyleCnt="6"/>
      <dgm:spPr/>
    </dgm:pt>
    <dgm:pt modelId="{515B832C-149F-4E6D-90C9-4920FA4BC762}" type="pres">
      <dgm:prSet presAssocID="{283110C7-65A0-4183-B29F-4CE4E5E3966C}" presName="node" presStyleLbl="node1" presStyleIdx="5" presStyleCnt="6">
        <dgm:presLayoutVars>
          <dgm:bulletEnabled val="1"/>
        </dgm:presLayoutVars>
      </dgm:prSet>
      <dgm:spPr/>
    </dgm:pt>
    <dgm:pt modelId="{EA1E2EFE-5BBD-496A-B3B3-2DFA8CEBAC25}" type="pres">
      <dgm:prSet presAssocID="{B1181695-488B-40E4-85A4-7E9E17FAE118}" presName="sibTrans" presStyleLbl="sibTrans2D1" presStyleIdx="5" presStyleCnt="6"/>
      <dgm:spPr/>
    </dgm:pt>
    <dgm:pt modelId="{2BC01539-7E18-4E48-8264-3F0DC9F310B3}" type="pres">
      <dgm:prSet presAssocID="{B1181695-488B-40E4-85A4-7E9E17FAE118}" presName="connectorText" presStyleLbl="sibTrans2D1" presStyleIdx="5" presStyleCnt="6"/>
      <dgm:spPr/>
    </dgm:pt>
  </dgm:ptLst>
  <dgm:cxnLst>
    <dgm:cxn modelId="{E8B64605-D0D0-4FDC-83E6-CECC1479C73B}" srcId="{E934E10D-20DC-490C-8346-6AD7D2D32823}" destId="{2FC8FB62-0653-4E7F-99D2-C4048454DA89}" srcOrd="2" destOrd="0" parTransId="{2DC57205-4E5D-4E06-BC5D-26B04798411C}" sibTransId="{13EF75D7-5003-4896-8088-6D19B7204B63}"/>
    <dgm:cxn modelId="{108E610C-DA49-47E7-9AF8-903BF9F69BF4}" type="presOf" srcId="{283110C7-65A0-4183-B29F-4CE4E5E3966C}" destId="{515B832C-149F-4E6D-90C9-4920FA4BC762}" srcOrd="0" destOrd="0" presId="urn:microsoft.com/office/officeart/2005/8/layout/cycle2"/>
    <dgm:cxn modelId="{181F070E-94E0-41D0-A74D-D9CA40A70760}" type="presOf" srcId="{FBF58FCC-4551-43E3-9C40-B11F9236BB05}" destId="{E04D2FA7-001E-4EC7-9222-9659EF842946}" srcOrd="0" destOrd="0" presId="urn:microsoft.com/office/officeart/2005/8/layout/cycle2"/>
    <dgm:cxn modelId="{83E0D51A-379A-4A70-A367-8F4C1799B055}" type="presOf" srcId="{B1181695-488B-40E4-85A4-7E9E17FAE118}" destId="{2BC01539-7E18-4E48-8264-3F0DC9F310B3}" srcOrd="1" destOrd="0" presId="urn:microsoft.com/office/officeart/2005/8/layout/cycle2"/>
    <dgm:cxn modelId="{EF5D522D-8EB9-4E82-822E-9E34B6A14D35}" type="presOf" srcId="{20DEB1F2-7CFF-419D-87F2-90627C83E8E9}" destId="{BC21DAF6-7061-4197-8848-783F5EE24FF1}" srcOrd="0" destOrd="0" presId="urn:microsoft.com/office/officeart/2005/8/layout/cycle2"/>
    <dgm:cxn modelId="{14808836-3DF8-4BF2-B47A-96ABC31F655D}" type="presOf" srcId="{FDED4CD3-212F-4F2B-8841-2BD05C90868D}" destId="{87C6569D-267A-439F-BBC4-0C10131F0C46}" srcOrd="0" destOrd="0" presId="urn:microsoft.com/office/officeart/2005/8/layout/cycle2"/>
    <dgm:cxn modelId="{4A355E5C-52D4-4628-B96C-B1A3287A4102}" type="presOf" srcId="{FDED4CD3-212F-4F2B-8841-2BD05C90868D}" destId="{FE73D90F-5388-4185-AF21-2CF3870AB52F}" srcOrd="1" destOrd="0" presId="urn:microsoft.com/office/officeart/2005/8/layout/cycle2"/>
    <dgm:cxn modelId="{38ED7665-F62E-4A2F-AC1C-ED8DB03BEF17}" srcId="{E934E10D-20DC-490C-8346-6AD7D2D32823}" destId="{D0ECFE45-84B7-4F74-BD45-60A22141619A}" srcOrd="4" destOrd="0" parTransId="{6AFB85CD-4279-46BC-9CA7-D525FF5BE055}" sibTransId="{70EF6E48-60A7-4224-B97C-36FC172F17D0}"/>
    <dgm:cxn modelId="{7BEB7287-6D54-4590-9C40-65F33FAC0B08}" type="presOf" srcId="{C9EE4E71-586C-4561-ADF0-BCDEBAC1F2DD}" destId="{EA9BC593-0A5C-4DDA-B8BD-534C71F4A659}" srcOrd="0" destOrd="0" presId="urn:microsoft.com/office/officeart/2005/8/layout/cycle2"/>
    <dgm:cxn modelId="{46757E8A-C8B2-445B-8404-73F043A47F1E}" type="presOf" srcId="{B1181695-488B-40E4-85A4-7E9E17FAE118}" destId="{EA1E2EFE-5BBD-496A-B3B3-2DFA8CEBAC25}" srcOrd="0" destOrd="0" presId="urn:microsoft.com/office/officeart/2005/8/layout/cycle2"/>
    <dgm:cxn modelId="{D56E9E92-5D10-4909-A867-14654FDBFAFF}" srcId="{E934E10D-20DC-490C-8346-6AD7D2D32823}" destId="{283110C7-65A0-4183-B29F-4CE4E5E3966C}" srcOrd="5" destOrd="0" parTransId="{A7132BB7-A5A4-40C1-B0F5-899B330AD5AA}" sibTransId="{B1181695-488B-40E4-85A4-7E9E17FAE118}"/>
    <dgm:cxn modelId="{D0A39E9B-97BA-432D-851C-B55BECBA67E2}" type="presOf" srcId="{70EF6E48-60A7-4224-B97C-36FC172F17D0}" destId="{545F3C30-B3FF-4234-80EA-BD667922E7EC}" srcOrd="0" destOrd="0" presId="urn:microsoft.com/office/officeart/2005/8/layout/cycle2"/>
    <dgm:cxn modelId="{AB481CA5-B557-441B-9E5F-5868B621AD20}" type="presOf" srcId="{D0ECFE45-84B7-4F74-BD45-60A22141619A}" destId="{821FA31B-8B23-4AC8-9B3C-77F73934AF52}" srcOrd="0" destOrd="0" presId="urn:microsoft.com/office/officeart/2005/8/layout/cycle2"/>
    <dgm:cxn modelId="{9F28B5A9-E51F-4DB7-BC65-310738F76ECC}" srcId="{E934E10D-20DC-490C-8346-6AD7D2D32823}" destId="{3F94CD90-135F-4862-A961-3067826A3A13}" srcOrd="0" destOrd="0" parTransId="{DABD749A-E4E9-4B5A-ADD7-0410CB17E284}" sibTransId="{20DEB1F2-7CFF-419D-87F2-90627C83E8E9}"/>
    <dgm:cxn modelId="{3EFEC6AA-283F-4E0F-B886-830AECAAF098}" srcId="{E934E10D-20DC-490C-8346-6AD7D2D32823}" destId="{C9EE4E71-586C-4561-ADF0-BCDEBAC1F2DD}" srcOrd="3" destOrd="0" parTransId="{13A3A141-DD7C-457A-991B-DCBD0863C43D}" sibTransId="{FDED4CD3-212F-4F2B-8841-2BD05C90868D}"/>
    <dgm:cxn modelId="{3A7FA1B9-75FA-412B-B9C8-1D534ABECACA}" type="presOf" srcId="{931A5A7A-E12A-4D37-92EB-E0C06D8B7D9E}" destId="{A5DB81FD-BC3F-4AA3-B4A8-4493810898E8}" srcOrd="1" destOrd="0" presId="urn:microsoft.com/office/officeart/2005/8/layout/cycle2"/>
    <dgm:cxn modelId="{7EF96CBA-1B78-48EF-9FC0-2C98A77B5830}" type="presOf" srcId="{931A5A7A-E12A-4D37-92EB-E0C06D8B7D9E}" destId="{661067D1-A5D7-48A6-8185-85BE2C7D646A}" srcOrd="0" destOrd="0" presId="urn:microsoft.com/office/officeart/2005/8/layout/cycle2"/>
    <dgm:cxn modelId="{E032C3C4-C636-4B09-ACC7-7D9BEDF26B10}" type="presOf" srcId="{3F94CD90-135F-4862-A961-3067826A3A13}" destId="{E62EC787-CE60-4EE1-A2A2-35C6B0FD2D67}" srcOrd="0" destOrd="0" presId="urn:microsoft.com/office/officeart/2005/8/layout/cycle2"/>
    <dgm:cxn modelId="{6668EEC7-B829-42FF-A8DA-287A6BF6E231}" type="presOf" srcId="{2FC8FB62-0653-4E7F-99D2-C4048454DA89}" destId="{5C7AA748-B578-493E-B109-DECBDEFFB0F7}" srcOrd="0" destOrd="0" presId="urn:microsoft.com/office/officeart/2005/8/layout/cycle2"/>
    <dgm:cxn modelId="{D2264AD6-F692-43D4-8816-87C2A6310C53}" type="presOf" srcId="{13EF75D7-5003-4896-8088-6D19B7204B63}" destId="{1C7B5630-10D7-4B1E-8612-797398E1CCD1}" srcOrd="0" destOrd="0" presId="urn:microsoft.com/office/officeart/2005/8/layout/cycle2"/>
    <dgm:cxn modelId="{E559C5D6-2C26-4A5F-B9A4-ABAFAE81B984}" type="presOf" srcId="{20DEB1F2-7CFF-419D-87F2-90627C83E8E9}" destId="{6F0D612D-8391-4C73-888A-C8C73E4B595B}" srcOrd="1" destOrd="0" presId="urn:microsoft.com/office/officeart/2005/8/layout/cycle2"/>
    <dgm:cxn modelId="{D53C83E4-179E-47AD-A161-6E38D253C2D7}" type="presOf" srcId="{13EF75D7-5003-4896-8088-6D19B7204B63}" destId="{62C25FEF-BFDE-4CE1-9C25-3A6A1EFDB62A}" srcOrd="1" destOrd="0" presId="urn:microsoft.com/office/officeart/2005/8/layout/cycle2"/>
    <dgm:cxn modelId="{866870E5-BE55-4297-91C5-727A664D7D83}" type="presOf" srcId="{70EF6E48-60A7-4224-B97C-36FC172F17D0}" destId="{D9AB11E3-2842-452B-A051-A8775826C504}" srcOrd="1" destOrd="0" presId="urn:microsoft.com/office/officeart/2005/8/layout/cycle2"/>
    <dgm:cxn modelId="{00356BE6-959B-4447-B646-655C871A7CFC}" type="presOf" srcId="{E934E10D-20DC-490C-8346-6AD7D2D32823}" destId="{6B3E2855-CC21-443D-B14C-2ABC13AA9543}" srcOrd="0" destOrd="0" presId="urn:microsoft.com/office/officeart/2005/8/layout/cycle2"/>
    <dgm:cxn modelId="{5CD5C1F7-DBF8-43EB-B786-6B510DA56920}" srcId="{E934E10D-20DC-490C-8346-6AD7D2D32823}" destId="{FBF58FCC-4551-43E3-9C40-B11F9236BB05}" srcOrd="1" destOrd="0" parTransId="{C1EB052A-73AA-403F-9763-6BFFEAA31D26}" sibTransId="{931A5A7A-E12A-4D37-92EB-E0C06D8B7D9E}"/>
    <dgm:cxn modelId="{00C8E55E-52D3-44F2-AC5E-172C9B970960}" type="presParOf" srcId="{6B3E2855-CC21-443D-B14C-2ABC13AA9543}" destId="{E62EC787-CE60-4EE1-A2A2-35C6B0FD2D67}" srcOrd="0" destOrd="0" presId="urn:microsoft.com/office/officeart/2005/8/layout/cycle2"/>
    <dgm:cxn modelId="{FDF51AFA-9F9F-4E1D-AD8F-F1A8169A970D}" type="presParOf" srcId="{6B3E2855-CC21-443D-B14C-2ABC13AA9543}" destId="{BC21DAF6-7061-4197-8848-783F5EE24FF1}" srcOrd="1" destOrd="0" presId="urn:microsoft.com/office/officeart/2005/8/layout/cycle2"/>
    <dgm:cxn modelId="{AA4196DB-E902-4917-B61A-C0CFEC73268E}" type="presParOf" srcId="{BC21DAF6-7061-4197-8848-783F5EE24FF1}" destId="{6F0D612D-8391-4C73-888A-C8C73E4B595B}" srcOrd="0" destOrd="0" presId="urn:microsoft.com/office/officeart/2005/8/layout/cycle2"/>
    <dgm:cxn modelId="{FE0AF299-472A-4C88-B449-CBDB26D2D82F}" type="presParOf" srcId="{6B3E2855-CC21-443D-B14C-2ABC13AA9543}" destId="{E04D2FA7-001E-4EC7-9222-9659EF842946}" srcOrd="2" destOrd="0" presId="urn:microsoft.com/office/officeart/2005/8/layout/cycle2"/>
    <dgm:cxn modelId="{5689140F-911B-4C54-8954-00B245BF7F1F}" type="presParOf" srcId="{6B3E2855-CC21-443D-B14C-2ABC13AA9543}" destId="{661067D1-A5D7-48A6-8185-85BE2C7D646A}" srcOrd="3" destOrd="0" presId="urn:microsoft.com/office/officeart/2005/8/layout/cycle2"/>
    <dgm:cxn modelId="{0C900A2F-65B9-4E8D-9A59-E38AF74705F0}" type="presParOf" srcId="{661067D1-A5D7-48A6-8185-85BE2C7D646A}" destId="{A5DB81FD-BC3F-4AA3-B4A8-4493810898E8}" srcOrd="0" destOrd="0" presId="urn:microsoft.com/office/officeart/2005/8/layout/cycle2"/>
    <dgm:cxn modelId="{070E592E-5D52-4738-BE78-711A85B8A057}" type="presParOf" srcId="{6B3E2855-CC21-443D-B14C-2ABC13AA9543}" destId="{5C7AA748-B578-493E-B109-DECBDEFFB0F7}" srcOrd="4" destOrd="0" presId="urn:microsoft.com/office/officeart/2005/8/layout/cycle2"/>
    <dgm:cxn modelId="{E53DF3B6-2621-4585-87C2-F7D110FDB9DF}" type="presParOf" srcId="{6B3E2855-CC21-443D-B14C-2ABC13AA9543}" destId="{1C7B5630-10D7-4B1E-8612-797398E1CCD1}" srcOrd="5" destOrd="0" presId="urn:microsoft.com/office/officeart/2005/8/layout/cycle2"/>
    <dgm:cxn modelId="{DAA5CE77-BBE1-4A8B-9270-B6B93706086E}" type="presParOf" srcId="{1C7B5630-10D7-4B1E-8612-797398E1CCD1}" destId="{62C25FEF-BFDE-4CE1-9C25-3A6A1EFDB62A}" srcOrd="0" destOrd="0" presId="urn:microsoft.com/office/officeart/2005/8/layout/cycle2"/>
    <dgm:cxn modelId="{B2C673CC-790D-4A6C-8D77-3DC03ACB8B4B}" type="presParOf" srcId="{6B3E2855-CC21-443D-B14C-2ABC13AA9543}" destId="{EA9BC593-0A5C-4DDA-B8BD-534C71F4A659}" srcOrd="6" destOrd="0" presId="urn:microsoft.com/office/officeart/2005/8/layout/cycle2"/>
    <dgm:cxn modelId="{1BB104C1-EACA-4D6A-B0EE-325165A1C79C}" type="presParOf" srcId="{6B3E2855-CC21-443D-B14C-2ABC13AA9543}" destId="{87C6569D-267A-439F-BBC4-0C10131F0C46}" srcOrd="7" destOrd="0" presId="urn:microsoft.com/office/officeart/2005/8/layout/cycle2"/>
    <dgm:cxn modelId="{5862679D-E18B-42D3-B215-9877C007FFB1}" type="presParOf" srcId="{87C6569D-267A-439F-BBC4-0C10131F0C46}" destId="{FE73D90F-5388-4185-AF21-2CF3870AB52F}" srcOrd="0" destOrd="0" presId="urn:microsoft.com/office/officeart/2005/8/layout/cycle2"/>
    <dgm:cxn modelId="{BC53AD01-38E7-4D9B-9C8C-75E69A59F23C}" type="presParOf" srcId="{6B3E2855-CC21-443D-B14C-2ABC13AA9543}" destId="{821FA31B-8B23-4AC8-9B3C-77F73934AF52}" srcOrd="8" destOrd="0" presId="urn:microsoft.com/office/officeart/2005/8/layout/cycle2"/>
    <dgm:cxn modelId="{16328FF0-0806-4FF4-956B-34DEE8573139}" type="presParOf" srcId="{6B3E2855-CC21-443D-B14C-2ABC13AA9543}" destId="{545F3C30-B3FF-4234-80EA-BD667922E7EC}" srcOrd="9" destOrd="0" presId="urn:microsoft.com/office/officeart/2005/8/layout/cycle2"/>
    <dgm:cxn modelId="{111CBB8B-6B1F-483B-90D2-0B92FB817A96}" type="presParOf" srcId="{545F3C30-B3FF-4234-80EA-BD667922E7EC}" destId="{D9AB11E3-2842-452B-A051-A8775826C504}" srcOrd="0" destOrd="0" presId="urn:microsoft.com/office/officeart/2005/8/layout/cycle2"/>
    <dgm:cxn modelId="{078600D1-824B-4B61-BC54-792CD69B8267}" type="presParOf" srcId="{6B3E2855-CC21-443D-B14C-2ABC13AA9543}" destId="{515B832C-149F-4E6D-90C9-4920FA4BC762}" srcOrd="10" destOrd="0" presId="urn:microsoft.com/office/officeart/2005/8/layout/cycle2"/>
    <dgm:cxn modelId="{2F25244C-341A-49A1-9195-F8FBED31FC03}" type="presParOf" srcId="{6B3E2855-CC21-443D-B14C-2ABC13AA9543}" destId="{EA1E2EFE-5BBD-496A-B3B3-2DFA8CEBAC25}" srcOrd="11" destOrd="0" presId="urn:microsoft.com/office/officeart/2005/8/layout/cycle2"/>
    <dgm:cxn modelId="{DFA08917-FEFA-473B-B270-69DD912B4ACA}" type="presParOf" srcId="{EA1E2EFE-5BBD-496A-B3B3-2DFA8CEBAC25}" destId="{2BC01539-7E18-4E48-8264-3F0DC9F310B3}"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2EC787-CE60-4EE1-A2A2-35C6B0FD2D67}">
      <dsp:nvSpPr>
        <dsp:cNvPr id="0" name=""/>
        <dsp:cNvSpPr/>
      </dsp:nvSpPr>
      <dsp:spPr>
        <a:xfrm>
          <a:off x="3472717" y="600"/>
          <a:ext cx="1436563" cy="1436563"/>
        </a:xfrm>
        <a:prstGeom prst="ellips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Myriad Pro"/>
            </a:rPr>
            <a:t> Evaluation from the Start</a:t>
          </a:r>
          <a:endParaRPr lang="en-US" sz="1200" kern="1200" dirty="0"/>
        </a:p>
      </dsp:txBody>
      <dsp:txXfrm>
        <a:off x="3683097" y="210980"/>
        <a:ext cx="1015803" cy="1015803"/>
      </dsp:txXfrm>
    </dsp:sp>
    <dsp:sp modelId="{BC21DAF6-7061-4197-8848-783F5EE24FF1}">
      <dsp:nvSpPr>
        <dsp:cNvPr id="0" name=""/>
        <dsp:cNvSpPr/>
      </dsp:nvSpPr>
      <dsp:spPr>
        <a:xfrm rot="1800000">
          <a:off x="4925078" y="1010849"/>
          <a:ext cx="383012" cy="484840"/>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4932775" y="1079091"/>
        <a:ext cx="268108" cy="290904"/>
      </dsp:txXfrm>
    </dsp:sp>
    <dsp:sp modelId="{E04D2FA7-001E-4EC7-9222-9659EF842946}">
      <dsp:nvSpPr>
        <dsp:cNvPr id="0" name=""/>
        <dsp:cNvSpPr/>
      </dsp:nvSpPr>
      <dsp:spPr>
        <a:xfrm>
          <a:off x="5342664" y="1080215"/>
          <a:ext cx="1436563" cy="1436563"/>
        </a:xfrm>
        <a:prstGeom prst="ellipse">
          <a:avLst/>
        </a:prstGeom>
        <a:solidFill>
          <a:schemeClr val="accent3">
            <a:hueOff val="2250053"/>
            <a:satOff val="-3376"/>
            <a:lumOff val="-54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Myriad Pro"/>
            </a:rPr>
            <a:t>Implement consistent processes</a:t>
          </a:r>
          <a:endParaRPr lang="en-US" sz="1200" kern="1200" dirty="0"/>
        </a:p>
      </dsp:txBody>
      <dsp:txXfrm>
        <a:off x="5553044" y="1290595"/>
        <a:ext cx="1015803" cy="1015803"/>
      </dsp:txXfrm>
    </dsp:sp>
    <dsp:sp modelId="{661067D1-A5D7-48A6-8185-85BE2C7D646A}">
      <dsp:nvSpPr>
        <dsp:cNvPr id="0" name=""/>
        <dsp:cNvSpPr/>
      </dsp:nvSpPr>
      <dsp:spPr>
        <a:xfrm rot="5400000">
          <a:off x="5869439" y="2624850"/>
          <a:ext cx="383012" cy="484840"/>
        </a:xfrm>
        <a:prstGeom prst="rightArrow">
          <a:avLst>
            <a:gd name="adj1" fmla="val 60000"/>
            <a:gd name="adj2" fmla="val 50000"/>
          </a:avLst>
        </a:prstGeom>
        <a:solidFill>
          <a:schemeClr val="accent3">
            <a:hueOff val="2250053"/>
            <a:satOff val="-3376"/>
            <a:lumOff val="-54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5926891" y="2664366"/>
        <a:ext cx="268108" cy="290904"/>
      </dsp:txXfrm>
    </dsp:sp>
    <dsp:sp modelId="{5C7AA748-B578-493E-B109-DECBDEFFB0F7}">
      <dsp:nvSpPr>
        <dsp:cNvPr id="0" name=""/>
        <dsp:cNvSpPr/>
      </dsp:nvSpPr>
      <dsp:spPr>
        <a:xfrm>
          <a:off x="5342664" y="3239443"/>
          <a:ext cx="1436563" cy="1436563"/>
        </a:xfrm>
        <a:prstGeom prst="ellipse">
          <a:avLst/>
        </a:prstGeom>
        <a:solidFill>
          <a:schemeClr val="accent3">
            <a:hueOff val="4500106"/>
            <a:satOff val="-6752"/>
            <a:lumOff val="-109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Myriad Pro"/>
            </a:rPr>
            <a:t>Empower teams to evaluate their own strategies</a:t>
          </a:r>
          <a:endParaRPr lang="en-US" sz="1200" kern="1200" dirty="0"/>
        </a:p>
      </dsp:txBody>
      <dsp:txXfrm>
        <a:off x="5553044" y="3449823"/>
        <a:ext cx="1015803" cy="1015803"/>
      </dsp:txXfrm>
    </dsp:sp>
    <dsp:sp modelId="{1C7B5630-10D7-4B1E-8612-797398E1CCD1}">
      <dsp:nvSpPr>
        <dsp:cNvPr id="0" name=""/>
        <dsp:cNvSpPr/>
      </dsp:nvSpPr>
      <dsp:spPr>
        <a:xfrm rot="9000000">
          <a:off x="4943853" y="4249692"/>
          <a:ext cx="383012" cy="484840"/>
        </a:xfrm>
        <a:prstGeom prst="rightArrow">
          <a:avLst>
            <a:gd name="adj1" fmla="val 60000"/>
            <a:gd name="adj2" fmla="val 50000"/>
          </a:avLst>
        </a:prstGeom>
        <a:solidFill>
          <a:schemeClr val="accent3">
            <a:hueOff val="4500106"/>
            <a:satOff val="-6752"/>
            <a:lumOff val="-109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10800000">
        <a:off x="5051060" y="4317934"/>
        <a:ext cx="268108" cy="290904"/>
      </dsp:txXfrm>
    </dsp:sp>
    <dsp:sp modelId="{EA9BC593-0A5C-4DDA-B8BD-534C71F4A659}">
      <dsp:nvSpPr>
        <dsp:cNvPr id="0" name=""/>
        <dsp:cNvSpPr/>
      </dsp:nvSpPr>
      <dsp:spPr>
        <a:xfrm>
          <a:off x="3472717" y="4319057"/>
          <a:ext cx="1436563" cy="1436563"/>
        </a:xfrm>
        <a:prstGeom prst="ellipse">
          <a:avLst/>
        </a:prstGeom>
        <a:solidFill>
          <a:schemeClr val="accent3">
            <a:hueOff val="6750158"/>
            <a:satOff val="-10128"/>
            <a:lumOff val="-164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Myriad Pro"/>
            </a:rPr>
            <a:t>Take corrective action</a:t>
          </a:r>
        </a:p>
      </dsp:txBody>
      <dsp:txXfrm>
        <a:off x="3683097" y="4529437"/>
        <a:ext cx="1015803" cy="1015803"/>
      </dsp:txXfrm>
    </dsp:sp>
    <dsp:sp modelId="{87C6569D-267A-439F-BBC4-0C10131F0C46}">
      <dsp:nvSpPr>
        <dsp:cNvPr id="0" name=""/>
        <dsp:cNvSpPr/>
      </dsp:nvSpPr>
      <dsp:spPr>
        <a:xfrm rot="12600000">
          <a:off x="3073907" y="4260532"/>
          <a:ext cx="383012" cy="484840"/>
        </a:xfrm>
        <a:prstGeom prst="rightArrow">
          <a:avLst>
            <a:gd name="adj1" fmla="val 60000"/>
            <a:gd name="adj2" fmla="val 50000"/>
          </a:avLst>
        </a:prstGeom>
        <a:solidFill>
          <a:schemeClr val="accent3">
            <a:hueOff val="6750158"/>
            <a:satOff val="-10128"/>
            <a:lumOff val="-164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10800000">
        <a:off x="3181114" y="4386226"/>
        <a:ext cx="268108" cy="290904"/>
      </dsp:txXfrm>
    </dsp:sp>
    <dsp:sp modelId="{821FA31B-8B23-4AC8-9B3C-77F73934AF52}">
      <dsp:nvSpPr>
        <dsp:cNvPr id="0" name=""/>
        <dsp:cNvSpPr/>
      </dsp:nvSpPr>
      <dsp:spPr>
        <a:xfrm>
          <a:off x="1602770" y="3239443"/>
          <a:ext cx="1436563" cy="1436563"/>
        </a:xfrm>
        <a:prstGeom prst="ellipse">
          <a:avLst/>
        </a:prstGeom>
        <a:solidFill>
          <a:schemeClr val="accent3">
            <a:hueOff val="9000211"/>
            <a:satOff val="-13504"/>
            <a:lumOff val="-219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Myriad Pro"/>
            </a:rPr>
            <a:t>Iterate your plan</a:t>
          </a:r>
        </a:p>
      </dsp:txBody>
      <dsp:txXfrm>
        <a:off x="1813150" y="3449823"/>
        <a:ext cx="1015803" cy="1015803"/>
      </dsp:txXfrm>
    </dsp:sp>
    <dsp:sp modelId="{545F3C30-B3FF-4234-80EA-BD667922E7EC}">
      <dsp:nvSpPr>
        <dsp:cNvPr id="0" name=""/>
        <dsp:cNvSpPr/>
      </dsp:nvSpPr>
      <dsp:spPr>
        <a:xfrm rot="16200000">
          <a:off x="2129545" y="2646530"/>
          <a:ext cx="383012" cy="484840"/>
        </a:xfrm>
        <a:prstGeom prst="rightArrow">
          <a:avLst>
            <a:gd name="adj1" fmla="val 60000"/>
            <a:gd name="adj2" fmla="val 50000"/>
          </a:avLst>
        </a:prstGeom>
        <a:solidFill>
          <a:schemeClr val="accent3">
            <a:hueOff val="9000211"/>
            <a:satOff val="-13504"/>
            <a:lumOff val="-219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2186997" y="2800950"/>
        <a:ext cx="268108" cy="290904"/>
      </dsp:txXfrm>
    </dsp:sp>
    <dsp:sp modelId="{515B832C-149F-4E6D-90C9-4920FA4BC762}">
      <dsp:nvSpPr>
        <dsp:cNvPr id="0" name=""/>
        <dsp:cNvSpPr/>
      </dsp:nvSpPr>
      <dsp:spPr>
        <a:xfrm>
          <a:off x="1602770" y="1080215"/>
          <a:ext cx="1436563" cy="1436563"/>
        </a:xfrm>
        <a:prstGeom prst="ellipse">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Myriad Pro"/>
            </a:rPr>
            <a:t> Celebrate success</a:t>
          </a:r>
        </a:p>
      </dsp:txBody>
      <dsp:txXfrm>
        <a:off x="1813150" y="1290595"/>
        <a:ext cx="1015803" cy="1015803"/>
      </dsp:txXfrm>
    </dsp:sp>
    <dsp:sp modelId="{EA1E2EFE-5BBD-496A-B3B3-2DFA8CEBAC25}">
      <dsp:nvSpPr>
        <dsp:cNvPr id="0" name=""/>
        <dsp:cNvSpPr/>
      </dsp:nvSpPr>
      <dsp:spPr>
        <a:xfrm rot="19800000">
          <a:off x="3055131" y="1021689"/>
          <a:ext cx="383012" cy="484840"/>
        </a:xfrm>
        <a:prstGeom prst="rightArrow">
          <a:avLst>
            <a:gd name="adj1" fmla="val 60000"/>
            <a:gd name="adj2" fmla="val 50000"/>
          </a:avLst>
        </a:prstGeom>
        <a:solidFill>
          <a:schemeClr val="accent3">
            <a:hueOff val="11250264"/>
            <a:satOff val="-16880"/>
            <a:lumOff val="-274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3062828" y="1147383"/>
        <a:ext cx="268108" cy="290904"/>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25/06/2026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asana.com/resources/management-by-objectives"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asana.com/resources/contingency-plan"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cascade.app/blog/internal-analysis"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s://www.cascade.app/blog/strategic-analysis" TargetMode="Externa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cascade.app/blog/write-good-vision-statement" TargetMode="External"/><Relationship Id="rId7" Type="http://schemas.openxmlformats.org/officeDocument/2006/relationships/hyperlink" Target="https://www.cascade.app/blog/strategy-evaluation"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s://www.cascade.app/blog/how-to-write-kpis" TargetMode="External"/><Relationship Id="rId5" Type="http://schemas.openxmlformats.org/officeDocument/2006/relationships/hyperlink" Target="https://www.cascade.app/blog/strategic-objectives" TargetMode="External"/><Relationship Id="rId4" Type="http://schemas.openxmlformats.org/officeDocument/2006/relationships/hyperlink" Target="https://www.cascade.app/blog/strategic-focus-areas"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cascade.app/blog/how-to-write-a-strategic-plan"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Formulating strategic plans is one thing – implementing them is quite another as implementing requires converting those plans into actual behavior within the </a:t>
            </a:r>
            <a:r>
              <a:rPr lang="en-US" dirty="0" err="1">
                <a:cs typeface="Calibri"/>
              </a:rPr>
              <a:t>organisation</a:t>
            </a:r>
            <a:r>
              <a:rPr lang="en-US" dirty="0">
                <a:cs typeface="Calibri"/>
              </a:rPr>
              <a:t>.</a:t>
            </a:r>
          </a:p>
          <a:p>
            <a:endParaRPr lang="en-US" dirty="0">
              <a:cs typeface="Calibri"/>
            </a:endParaRPr>
          </a:p>
          <a:p>
            <a:r>
              <a:rPr lang="en-US" dirty="0">
                <a:cs typeface="Calibri"/>
              </a:rPr>
              <a:t>To put a plan into practice requires the deployment of  resources and the use of critical success factors will indicate what needs to be done by identifying key tasks that need to be undertaken and by whom.</a:t>
            </a:r>
          </a:p>
          <a:p>
            <a:endParaRPr lang="en-US" dirty="0">
              <a:cs typeface="Calibri"/>
            </a:endParaRPr>
          </a:p>
          <a:p>
            <a:r>
              <a:rPr lang="en-US" dirty="0">
                <a:cs typeface="Calibri"/>
              </a:rPr>
              <a:t>We need to be alive to the fact that not all intended strategies are implemented. Those that do may cross over with emergent strategies which of course develop as they are implemented.</a:t>
            </a:r>
          </a:p>
          <a:p>
            <a:r>
              <a:rPr lang="en-US" dirty="0">
                <a:cs typeface="Calibri"/>
              </a:rPr>
              <a:t>So a couple of issues that we should be aware of when we start to implement our strategy</a:t>
            </a:r>
          </a:p>
          <a:p>
            <a:pPr marL="228600" indent="-228600">
              <a:buAutoNum type="arabicPeriod"/>
            </a:pPr>
            <a:r>
              <a:rPr lang="en-US">
                <a:cs typeface="Calibri"/>
              </a:rPr>
              <a:t>Its impossible to plan for every eventuality. Some decisions of strategic importance may not be anticipated in the strategic plan</a:t>
            </a:r>
            <a:endParaRPr lang="en-US" dirty="0">
              <a:cs typeface="Calibri"/>
            </a:endParaRPr>
          </a:p>
          <a:p>
            <a:pPr marL="228600" indent="-228600">
              <a:buAutoNum type="arabicPeriod"/>
            </a:pPr>
            <a:r>
              <a:rPr lang="en-US">
                <a:cs typeface="Calibri"/>
              </a:rPr>
              <a:t>Implementation often involves adjusting a plan in light of changes that are occurring elsewhere in the </a:t>
            </a:r>
            <a:r>
              <a:rPr lang="en-US" err="1">
                <a:cs typeface="Calibri"/>
              </a:rPr>
              <a:t>organisation</a:t>
            </a:r>
            <a:endParaRPr lang="en-US" dirty="0" err="1">
              <a:cs typeface="Calibri"/>
            </a:endParaRPr>
          </a:p>
          <a:p>
            <a:pPr marL="228600" indent="-228600">
              <a:buAutoNum type="arabicPeriod"/>
            </a:pPr>
            <a:r>
              <a:rPr lang="en-US" dirty="0">
                <a:cs typeface="Calibri"/>
              </a:rPr>
              <a:t>An </a:t>
            </a:r>
            <a:r>
              <a:rPr lang="en-US" err="1">
                <a:cs typeface="Calibri"/>
              </a:rPr>
              <a:t>organisation</a:t>
            </a:r>
            <a:r>
              <a:rPr lang="en-US">
                <a:cs typeface="Calibri"/>
              </a:rPr>
              <a:t> has to ensure that its resources are deployed at two levels:</a:t>
            </a:r>
            <a:endParaRPr lang="en-US" dirty="0">
              <a:cs typeface="Calibri"/>
            </a:endParaRPr>
          </a:p>
          <a:p>
            <a:r>
              <a:rPr lang="en-US" dirty="0">
                <a:cs typeface="Calibri"/>
              </a:rPr>
              <a:t>Corporate – that is between different areas of the </a:t>
            </a:r>
            <a:r>
              <a:rPr lang="en-US" err="1">
                <a:cs typeface="Calibri"/>
              </a:rPr>
              <a:t>organisation</a:t>
            </a:r>
            <a:r>
              <a:rPr lang="en-US">
                <a:cs typeface="Calibri"/>
              </a:rPr>
              <a:t> or business</a:t>
            </a:r>
            <a:endParaRPr lang="en-US" dirty="0">
              <a:cs typeface="Calibri"/>
            </a:endParaRPr>
          </a:p>
          <a:p>
            <a:r>
              <a:rPr lang="en-US" dirty="0">
                <a:cs typeface="Calibri"/>
              </a:rPr>
              <a:t>Unit/operations - i.e. between different functions, departments etc.</a:t>
            </a:r>
          </a:p>
          <a:p>
            <a:r>
              <a:rPr lang="en-US" dirty="0">
                <a:cs typeface="Calibri"/>
              </a:rPr>
              <a:t>4. Finally – decisions at operational level may be taken without any consideration of their overall strategic implications. A sudden delay in investment in new technology, resources ( HO funding for example) may have a knock on and damaging effect on the strategy SO resource allocation is sometimes a strategic issue</a:t>
            </a:r>
          </a:p>
          <a:p>
            <a:pPr marL="228600" indent="-228600">
              <a:buAutoNum type="arabicPeriod"/>
            </a:pPr>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15336059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There will always be problems encountered when implementation is approaching and when it is put into practice.</a:t>
            </a:r>
          </a:p>
          <a:p>
            <a:endParaRPr lang="en-US" dirty="0">
              <a:cs typeface="Calibri"/>
            </a:endParaRPr>
          </a:p>
          <a:p>
            <a:r>
              <a:rPr lang="en-US" dirty="0">
                <a:cs typeface="Calibri"/>
              </a:rPr>
              <a:t>QUESTION - So what problems do you think could surface – in general.</a:t>
            </a:r>
          </a:p>
          <a:p>
            <a:endParaRPr lang="en-US" dirty="0">
              <a:cs typeface="Calibri"/>
            </a:endParaRPr>
          </a:p>
          <a:p>
            <a:pPr marL="171450" indent="-171450">
              <a:buFont typeface="Arial"/>
              <a:buChar char="•"/>
            </a:pPr>
            <a:r>
              <a:rPr lang="en-US">
                <a:cs typeface="Calibri"/>
              </a:rPr>
              <a:t>Implementation takes longer than anticipated</a:t>
            </a:r>
          </a:p>
          <a:p>
            <a:pPr marL="171450" indent="-171450">
              <a:buFont typeface="Arial"/>
              <a:buChar char="•"/>
            </a:pPr>
            <a:r>
              <a:rPr lang="en-US">
                <a:cs typeface="Calibri"/>
              </a:rPr>
              <a:t>Major unexpected problems arise</a:t>
            </a:r>
          </a:p>
          <a:p>
            <a:pPr marL="171450" indent="-171450">
              <a:buFont typeface="Arial"/>
              <a:buChar char="•"/>
            </a:pPr>
            <a:r>
              <a:rPr lang="en-US">
                <a:cs typeface="Calibri"/>
              </a:rPr>
              <a:t>Implementation activities are in-adequately coordinated</a:t>
            </a:r>
          </a:p>
          <a:p>
            <a:pPr marL="171450" indent="-171450">
              <a:buFont typeface="Arial"/>
              <a:buChar char="•"/>
            </a:pPr>
            <a:r>
              <a:rPr lang="en-US" dirty="0">
                <a:cs typeface="Calibri"/>
              </a:rPr>
              <a:t>Managements attention is distracted due to other </a:t>
            </a:r>
            <a:r>
              <a:rPr lang="en-US" dirty="0" err="1">
                <a:cs typeface="Calibri"/>
              </a:rPr>
              <a:t>organisational</a:t>
            </a:r>
            <a:r>
              <a:rPr lang="en-US" dirty="0">
                <a:cs typeface="Calibri"/>
              </a:rPr>
              <a:t> activities</a:t>
            </a:r>
          </a:p>
          <a:p>
            <a:pPr marL="171450" indent="-171450">
              <a:buFont typeface="Arial"/>
              <a:buChar char="•"/>
            </a:pPr>
            <a:r>
              <a:rPr lang="en-US">
                <a:cs typeface="Calibri"/>
              </a:rPr>
              <a:t>Employees don't have the necessary capability or training to implement the strategy</a:t>
            </a:r>
          </a:p>
          <a:p>
            <a:pPr marL="171450" indent="-171450">
              <a:buFont typeface="Arial"/>
              <a:buChar char="•"/>
            </a:pPr>
            <a:r>
              <a:rPr lang="en-US" dirty="0">
                <a:cs typeface="Calibri"/>
              </a:rPr>
              <a:t>Managers fail to give a sense of direction at Unit/department/division level</a:t>
            </a:r>
          </a:p>
          <a:p>
            <a:pPr marL="171450" indent="-171450">
              <a:buFont typeface="Arial"/>
              <a:buChar char="•"/>
            </a:pPr>
            <a:r>
              <a:rPr lang="en-US" dirty="0">
                <a:cs typeface="Calibri"/>
              </a:rPr>
              <a:t>Implementation tasks are not properly defined</a:t>
            </a:r>
          </a:p>
          <a:p>
            <a:pPr marL="171450" indent="-171450">
              <a:buFont typeface="Arial"/>
              <a:buChar char="•"/>
            </a:pPr>
            <a:r>
              <a:rPr lang="en-US">
                <a:cs typeface="Calibri"/>
              </a:rPr>
              <a:t>Information systems are not adequate</a:t>
            </a:r>
          </a:p>
          <a:p>
            <a:pPr marL="171450" indent="-171450">
              <a:buFont typeface="Arial"/>
              <a:buChar char="•"/>
            </a:pPr>
            <a:r>
              <a:rPr lang="en-US" dirty="0">
                <a:cs typeface="Calibri"/>
              </a:rPr>
              <a:t>The overall goals are not communicated</a:t>
            </a: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40761866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So we've looked at some generic problems that may be encountered at the implementation phase – so how could we mitigate the developed for each department se?</a:t>
            </a:r>
          </a:p>
          <a:p>
            <a:endParaRPr lang="en-US" dirty="0">
              <a:cs typeface="Calibri"/>
            </a:endParaRPr>
          </a:p>
          <a:p>
            <a:r>
              <a:rPr lang="en-US" dirty="0">
                <a:cs typeface="Calibri"/>
              </a:rPr>
              <a:t>Open to class</a:t>
            </a:r>
          </a:p>
          <a:p>
            <a:endParaRPr lang="en-US" dirty="0">
              <a:cs typeface="Calibri"/>
            </a:endParaRPr>
          </a:p>
          <a:p>
            <a:r>
              <a:rPr lang="en-US">
                <a:cs typeface="Calibri"/>
              </a:rPr>
              <a:t>Some suggestions could include:</a:t>
            </a:r>
          </a:p>
          <a:p>
            <a:pPr marL="228600" indent="-228600">
              <a:buFont typeface="Arial"/>
              <a:buChar char="•"/>
            </a:pPr>
            <a:r>
              <a:rPr lang="en-US" b="1" dirty="0">
                <a:cs typeface="Calibri"/>
              </a:rPr>
              <a:t>Envisioning </a:t>
            </a:r>
            <a:r>
              <a:rPr lang="en-US" dirty="0">
                <a:cs typeface="Calibri"/>
              </a:rPr>
              <a:t>– Vision plays an important role in formulating strategy – we need to envision or see in our own minds what we are trying to achieve before we even start to put details into our strategy. So the Vision of the </a:t>
            </a:r>
            <a:r>
              <a:rPr lang="en-US" err="1">
                <a:cs typeface="Calibri"/>
              </a:rPr>
              <a:t>organisation</a:t>
            </a:r>
            <a:r>
              <a:rPr lang="en-US">
                <a:cs typeface="Calibri"/>
              </a:rPr>
              <a:t> needs to be communicated at different levels and if necessary and appropriate, a separate 'vision' can be developed for each department/division that supports that corporate or force vision.</a:t>
            </a:r>
          </a:p>
          <a:p>
            <a:pPr marL="228600" indent="-228600">
              <a:buFont typeface="Arial"/>
              <a:buChar char="•"/>
            </a:pPr>
            <a:r>
              <a:rPr lang="en-US" b="1" dirty="0">
                <a:cs typeface="Calibri"/>
              </a:rPr>
              <a:t>Activating</a:t>
            </a:r>
            <a:r>
              <a:rPr lang="en-US" dirty="0">
                <a:cs typeface="Calibri"/>
              </a:rPr>
              <a:t> – here we need to ensure that others SUPPORT and share the vision</a:t>
            </a:r>
          </a:p>
          <a:p>
            <a:pPr marL="228600" indent="-228600">
              <a:buFont typeface="Arial"/>
              <a:buChar char="•"/>
            </a:pPr>
            <a:r>
              <a:rPr lang="en-US" b="1" dirty="0">
                <a:cs typeface="Calibri"/>
              </a:rPr>
              <a:t>Supporting </a:t>
            </a:r>
            <a:r>
              <a:rPr lang="en-US" dirty="0">
                <a:cs typeface="Calibri"/>
              </a:rPr>
              <a:t>– leaders need to </a:t>
            </a:r>
            <a:r>
              <a:rPr lang="en-US" err="1">
                <a:cs typeface="Calibri"/>
              </a:rPr>
              <a:t>recognise</a:t>
            </a:r>
            <a:r>
              <a:rPr lang="en-US" dirty="0">
                <a:cs typeface="Calibri"/>
              </a:rPr>
              <a:t> the problems that their staff actually face. This is </a:t>
            </a:r>
            <a:r>
              <a:rPr lang="en-US" err="1">
                <a:cs typeface="Calibri"/>
              </a:rPr>
              <a:t>particularily</a:t>
            </a:r>
            <a:r>
              <a:rPr lang="en-US" dirty="0">
                <a:cs typeface="Calibri"/>
              </a:rPr>
              <a:t> true in times of change – change management is a key area for managers and leaders to be alive to and can sometimes make or break that implementation process</a:t>
            </a:r>
          </a:p>
          <a:p>
            <a:pPr marL="228600" indent="-228600">
              <a:buFont typeface="Arial"/>
              <a:buChar char="•"/>
            </a:pPr>
            <a:r>
              <a:rPr lang="en-US" b="1" dirty="0">
                <a:cs typeface="Calibri"/>
              </a:rPr>
              <a:t>Installing</a:t>
            </a:r>
            <a:r>
              <a:rPr lang="en-US" dirty="0">
                <a:cs typeface="Calibri"/>
              </a:rPr>
              <a:t> – here we refer to the need to develop detailed plans to enact and control the strategy to ensure that the </a:t>
            </a:r>
            <a:r>
              <a:rPr lang="en-US" err="1">
                <a:cs typeface="Calibri"/>
              </a:rPr>
              <a:t>organisation</a:t>
            </a:r>
            <a:r>
              <a:rPr lang="en-US">
                <a:cs typeface="Calibri"/>
              </a:rPr>
              <a:t> </a:t>
            </a:r>
          </a:p>
          <a:p>
            <a:r>
              <a:rPr lang="en-US" dirty="0">
                <a:cs typeface="Calibri"/>
              </a:rPr>
              <a:t>        Identifies the consequences of the change</a:t>
            </a:r>
          </a:p>
          <a:p>
            <a:r>
              <a:rPr lang="en-US" dirty="0">
                <a:cs typeface="Calibri"/>
              </a:rPr>
              <a:t>        Identifies the actions required to set up the change, and in detail</a:t>
            </a:r>
          </a:p>
          <a:p>
            <a:r>
              <a:rPr lang="en-US" dirty="0">
                <a:cs typeface="Calibri"/>
              </a:rPr>
              <a:t>        Allocated responsibility for the actions to be taken</a:t>
            </a:r>
          </a:p>
          <a:p>
            <a:r>
              <a:rPr lang="en-US" dirty="0">
                <a:cs typeface="Calibri"/>
              </a:rPr>
              <a:t>        Establish priorities</a:t>
            </a:r>
          </a:p>
          <a:p>
            <a:r>
              <a:rPr lang="en-US" dirty="0">
                <a:cs typeface="Calibri"/>
              </a:rPr>
              <a:t>        Provide budgets – sufficient ones</a:t>
            </a:r>
          </a:p>
          <a:p>
            <a:r>
              <a:rPr lang="en-US" dirty="0">
                <a:cs typeface="Calibri"/>
              </a:rPr>
              <a:t>        Set up teams and </a:t>
            </a:r>
            <a:r>
              <a:rPr lang="en-US" dirty="0" err="1">
                <a:cs typeface="Calibri"/>
              </a:rPr>
              <a:t>organisational</a:t>
            </a:r>
            <a:r>
              <a:rPr lang="en-US" dirty="0">
                <a:cs typeface="Calibri"/>
              </a:rPr>
              <a:t> structures and allocating resources to them</a:t>
            </a:r>
          </a:p>
          <a:p>
            <a:pPr marL="171450" indent="-171450">
              <a:buFont typeface="Arial"/>
              <a:buChar char="•"/>
            </a:pPr>
            <a:r>
              <a:rPr lang="en-US" dirty="0">
                <a:cs typeface="Calibri"/>
              </a:rPr>
              <a:t>Controlling – there must be a control process to ensure that the work is done, deadlines achieved </a:t>
            </a:r>
            <a:r>
              <a:rPr lang="en-US" dirty="0" err="1">
                <a:cs typeface="Calibri"/>
              </a:rPr>
              <a:t>etc</a:t>
            </a:r>
          </a:p>
          <a:p>
            <a:pPr marL="171450" indent="-171450">
              <a:buFont typeface="Arial"/>
              <a:buChar char="•"/>
            </a:pPr>
            <a:r>
              <a:rPr lang="en-US" dirty="0" err="1">
                <a:cs typeface="Calibri"/>
              </a:rPr>
              <a:t>Recognising</a:t>
            </a:r>
            <a:r>
              <a:rPr lang="en-US" dirty="0">
                <a:cs typeface="Calibri"/>
              </a:rPr>
              <a:t> – </a:t>
            </a:r>
            <a:r>
              <a:rPr lang="en-US" dirty="0" err="1">
                <a:cs typeface="Calibri"/>
              </a:rPr>
              <a:t>finallly</a:t>
            </a:r>
            <a:r>
              <a:rPr lang="en-US" dirty="0">
                <a:cs typeface="Calibri"/>
              </a:rPr>
              <a:t> recognition for those that have contributed to its success – to me this is a very important part of it.</a:t>
            </a:r>
          </a:p>
          <a:p>
            <a:r>
              <a:rPr lang="en-US" dirty="0">
                <a:cs typeface="Calibri"/>
              </a:rPr>
              <a:t>      </a:t>
            </a:r>
          </a:p>
          <a:p>
            <a:pPr marL="228600" indent="-228600">
              <a:buFont typeface="Arial"/>
              <a:buChar char="•"/>
            </a:pPr>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3496522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implementation of plans involves 3 tasks</a:t>
            </a:r>
          </a:p>
          <a:p>
            <a:pPr marL="228600" indent="-228600">
              <a:buAutoNum type="arabicPeriod"/>
            </a:pPr>
            <a:r>
              <a:rPr lang="en-US" dirty="0">
                <a:cs typeface="Calibri"/>
              </a:rPr>
              <a:t>Document the responsibilities – of units, teams , departments, divisions and their individual managers</a:t>
            </a:r>
          </a:p>
          <a:p>
            <a:pPr marL="228600" indent="-228600">
              <a:buAutoNum type="arabicPeriod"/>
            </a:pPr>
            <a:r>
              <a:rPr lang="en-US" dirty="0">
                <a:cs typeface="Calibri"/>
              </a:rPr>
              <a:t>Prepare </a:t>
            </a:r>
            <a:r>
              <a:rPr lang="en-US" b="1" dirty="0">
                <a:cs typeface="Calibri"/>
              </a:rPr>
              <a:t>responsibility charts</a:t>
            </a:r>
            <a:r>
              <a:rPr lang="en-US" dirty="0">
                <a:cs typeface="Calibri"/>
              </a:rPr>
              <a:t> for managers at divisional, departmental and their staff levels </a:t>
            </a:r>
          </a:p>
          <a:p>
            <a:pPr marL="228600" indent="-228600">
              <a:buAutoNum type="arabicPeriod"/>
            </a:pPr>
            <a:r>
              <a:rPr lang="en-US" dirty="0">
                <a:cs typeface="Calibri"/>
              </a:rPr>
              <a:t>Prepare activity schedules for managers at departmental, divisional and staff levels</a:t>
            </a:r>
          </a:p>
          <a:p>
            <a:pPr marL="228600" indent="-228600">
              <a:buAutoNum type="arabicPeriod"/>
            </a:pPr>
            <a:endParaRPr lang="en-US" b="1" dirty="0">
              <a:cs typeface="Calibri"/>
            </a:endParaRPr>
          </a:p>
          <a:p>
            <a:r>
              <a:rPr lang="en-US" b="1" dirty="0">
                <a:cs typeface="Calibri"/>
              </a:rPr>
              <a:t>Responsibility charts </a:t>
            </a:r>
            <a:r>
              <a:rPr lang="en-US" dirty="0">
                <a:cs typeface="Calibri"/>
              </a:rPr>
              <a:t>-  these can be drawn up for management at all levels of the </a:t>
            </a:r>
            <a:r>
              <a:rPr lang="en-US" dirty="0" err="1">
                <a:cs typeface="Calibri"/>
              </a:rPr>
              <a:t>organisation</a:t>
            </a:r>
            <a:r>
              <a:rPr lang="en-US" dirty="0">
                <a:cs typeface="Calibri"/>
              </a:rPr>
              <a:t> including the chief </a:t>
            </a:r>
            <a:r>
              <a:rPr lang="en-US" dirty="0" err="1">
                <a:cs typeface="Calibri"/>
              </a:rPr>
              <a:t>officesr</a:t>
            </a:r>
            <a:r>
              <a:rPr lang="en-US" dirty="0">
                <a:cs typeface="Calibri"/>
              </a:rPr>
              <a:t> group. They can show control points that indicate what needs to be achieved and how to </a:t>
            </a:r>
            <a:r>
              <a:rPr lang="en-US" dirty="0" err="1">
                <a:cs typeface="Calibri"/>
              </a:rPr>
              <a:t>recognise</a:t>
            </a:r>
            <a:r>
              <a:rPr lang="en-US" dirty="0">
                <a:cs typeface="Calibri"/>
              </a:rPr>
              <a:t> when things are not going according to plan. For each manager, a responsibility chart will have 4 main elements</a:t>
            </a:r>
          </a:p>
          <a:p>
            <a:pPr marL="228600" indent="-228600">
              <a:buAutoNum type="arabicPeriod"/>
            </a:pPr>
            <a:r>
              <a:rPr lang="en-US" dirty="0">
                <a:cs typeface="Calibri"/>
              </a:rPr>
              <a:t>The managers MAJOR objective</a:t>
            </a:r>
          </a:p>
          <a:p>
            <a:pPr marL="228600" indent="-228600">
              <a:buAutoNum type="arabicPeriod"/>
            </a:pPr>
            <a:r>
              <a:rPr lang="en-US" dirty="0">
                <a:cs typeface="Calibri"/>
              </a:rPr>
              <a:t>The managers general program for achieving that objective</a:t>
            </a:r>
          </a:p>
          <a:p>
            <a:pPr marL="228600" indent="-228600">
              <a:buAutoNum type="arabicPeriod"/>
            </a:pPr>
            <a:r>
              <a:rPr lang="en-US" dirty="0">
                <a:cs typeface="Calibri"/>
              </a:rPr>
              <a:t>Sub-objectives</a:t>
            </a:r>
          </a:p>
          <a:p>
            <a:pPr marL="228600" indent="-228600">
              <a:buAutoNum type="arabicPeriod"/>
            </a:pPr>
            <a:r>
              <a:rPr lang="en-US" dirty="0">
                <a:cs typeface="Calibri"/>
              </a:rPr>
              <a:t>Critical assumptions underlying the objectives and the program.</a:t>
            </a:r>
          </a:p>
          <a:p>
            <a:pPr marL="228600" indent="-228600">
              <a:buAutoNum type="arabicPeriod"/>
            </a:pPr>
            <a:endParaRPr lang="en-US" dirty="0">
              <a:cs typeface="Calibri"/>
            </a:endParaRPr>
          </a:p>
          <a:p>
            <a:r>
              <a:rPr lang="en-US" b="1" dirty="0">
                <a:cs typeface="Calibri"/>
              </a:rPr>
              <a:t>Activity schedules </a:t>
            </a:r>
            <a:r>
              <a:rPr lang="en-US" dirty="0">
                <a:cs typeface="Calibri"/>
              </a:rPr>
              <a:t>– as we know successful implementation of corporate plans also means getting activities started and completed on time. So alongside responsibility charts every manager should have an activity schedule which identifies which activities she/he must carry out and the start up and completion dates </a:t>
            </a:r>
            <a:r>
              <a:rPr lang="en-US" err="1">
                <a:cs typeface="Calibri"/>
              </a:rPr>
              <a:t>fo</a:t>
            </a:r>
            <a:r>
              <a:rPr lang="en-US" dirty="0">
                <a:cs typeface="Calibri"/>
              </a:rPr>
              <a:t> reach activity.</a:t>
            </a:r>
          </a:p>
          <a:p>
            <a:pPr marL="228600" indent="-228600">
              <a:buAutoNum type="arabicPeriod"/>
            </a:pPr>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16174271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Lets move on to "</a:t>
            </a:r>
            <a:r>
              <a:rPr lang="en-US" b="1" dirty="0">
                <a:cs typeface="Calibri"/>
              </a:rPr>
              <a:t>management by Objective "– anyone heard of that phrase?</a:t>
            </a:r>
          </a:p>
          <a:p>
            <a:endParaRPr lang="en-US" dirty="0">
              <a:cs typeface="Calibri"/>
            </a:endParaRPr>
          </a:p>
          <a:p>
            <a:r>
              <a:rPr lang="en-US" dirty="0">
                <a:cs typeface="Calibri"/>
              </a:rPr>
              <a:t>Management by objective involves setting objectives rather than imposing detailed planning specifications on managers or other individuals involved.</a:t>
            </a:r>
          </a:p>
          <a:p>
            <a:endParaRPr lang="en-US" dirty="0">
              <a:cs typeface="Calibri"/>
            </a:endParaRPr>
          </a:p>
          <a:p>
            <a:r>
              <a:rPr lang="en-US" dirty="0">
                <a:cs typeface="Calibri"/>
              </a:rPr>
              <a:t>Management by Objective ( MBO) is a scheme developed in 1950's by Peter Druker  and centers on planning and control which coordinates short-term plans with longer-term plans and goals,</a:t>
            </a:r>
          </a:p>
          <a:p>
            <a:r>
              <a:rPr lang="en-US" dirty="0">
                <a:cs typeface="Calibri"/>
              </a:rPr>
              <a:t>the plans ( and the commitment) of junior with senior management and finally the efforts of different departments.</a:t>
            </a:r>
          </a:p>
          <a:p>
            <a:r>
              <a:rPr lang="en-US" dirty="0">
                <a:cs typeface="Calibri"/>
              </a:rPr>
              <a:t>Its aim is to fit together or balance individual managers objectives with those of the </a:t>
            </a:r>
            <a:r>
              <a:rPr lang="en-US" dirty="0" err="1">
                <a:cs typeface="Calibri"/>
              </a:rPr>
              <a:t>organisation</a:t>
            </a:r>
            <a:r>
              <a:rPr lang="en-US" dirty="0">
                <a:cs typeface="Calibri"/>
              </a:rPr>
              <a:t>, seeking to achieve a sense of common purpose.</a:t>
            </a:r>
          </a:p>
          <a:p>
            <a:endParaRPr lang="en-US" dirty="0">
              <a:cs typeface="Calibri"/>
            </a:endParaRPr>
          </a:p>
          <a:p>
            <a:r>
              <a:rPr lang="en-US" dirty="0">
                <a:cs typeface="Calibri"/>
              </a:rPr>
              <a:t>It also a key method in performance management – lots on internet</a:t>
            </a:r>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20852311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 : </a:t>
            </a:r>
            <a:r>
              <a:rPr lang="en-US" dirty="0">
                <a:hlinkClick r:id="rId3"/>
              </a:rPr>
              <a:t>What is Management by Objectives (MBO)? [2024] • Asana</a:t>
            </a:r>
            <a:endParaRPr lang="en-US" dirty="0"/>
          </a:p>
          <a:p>
            <a:endParaRPr lang="en-US" dirty="0">
              <a:cs typeface="Calibri" panose="020F0502020204030204"/>
            </a:endParaRPr>
          </a:p>
          <a:p>
            <a:r>
              <a:rPr lang="en-US" dirty="0">
                <a:cs typeface="Calibri" panose="020F0502020204030204"/>
              </a:rPr>
              <a:t>The MBO process is made up of 5  stages or steps - </a:t>
            </a:r>
          </a:p>
          <a:p>
            <a:pPr marL="228600" indent="-228600">
              <a:buAutoNum type="arabicPeriod"/>
            </a:pPr>
            <a:r>
              <a:rPr lang="en-US" dirty="0">
                <a:cs typeface="Calibri" panose="020F0502020204030204"/>
              </a:rPr>
              <a:t>Define </a:t>
            </a:r>
            <a:r>
              <a:rPr lang="en-US" dirty="0" err="1">
                <a:cs typeface="Calibri" panose="020F0502020204030204"/>
              </a:rPr>
              <a:t>organisational</a:t>
            </a:r>
            <a:r>
              <a:rPr lang="en-US" dirty="0">
                <a:cs typeface="Calibri" panose="020F0502020204030204"/>
              </a:rPr>
              <a:t> objectives</a:t>
            </a:r>
          </a:p>
          <a:p>
            <a:pPr marL="228600" indent="-228600">
              <a:buAutoNum type="arabicPeriod"/>
            </a:pPr>
            <a:r>
              <a:rPr lang="en-US" dirty="0">
                <a:cs typeface="Calibri" panose="020F0502020204030204"/>
              </a:rPr>
              <a:t>Translate objectives into goals</a:t>
            </a:r>
          </a:p>
          <a:p>
            <a:pPr marL="228600" indent="-228600">
              <a:buAutoNum type="arabicPeriod"/>
            </a:pPr>
            <a:r>
              <a:rPr lang="en-US" dirty="0">
                <a:cs typeface="Calibri" panose="020F0502020204030204"/>
              </a:rPr>
              <a:t>Monitor performance</a:t>
            </a:r>
          </a:p>
          <a:p>
            <a:pPr marL="228600" indent="-228600">
              <a:buAutoNum type="arabicPeriod"/>
            </a:pPr>
            <a:r>
              <a:rPr lang="en-US" dirty="0">
                <a:cs typeface="Calibri" panose="020F0502020204030204"/>
              </a:rPr>
              <a:t>Evaluate progress</a:t>
            </a:r>
          </a:p>
          <a:p>
            <a:pPr marL="228600" indent="-228600">
              <a:buAutoNum type="arabicPeriod"/>
            </a:pPr>
            <a:r>
              <a:rPr lang="en-US" dirty="0">
                <a:cs typeface="Calibri" panose="020F0502020204030204"/>
              </a:rPr>
              <a:t>Reward accomplishments</a:t>
            </a:r>
          </a:p>
          <a:p>
            <a:endParaRPr lang="en-US" dirty="0"/>
          </a:p>
          <a:p>
            <a:r>
              <a:rPr lang="en-US" dirty="0"/>
              <a:t>supporters of MBO believe that using this form of management within a larger system creates a simpler management structure. Other benefits include</a:t>
            </a:r>
            <a:endParaRPr lang="en-US" dirty="0">
              <a:cs typeface="Calibri"/>
            </a:endParaRPr>
          </a:p>
          <a:p>
            <a:r>
              <a:rPr lang="en-US" dirty="0">
                <a:cs typeface="Calibri"/>
              </a:rPr>
              <a:t>Increased productivity</a:t>
            </a:r>
          </a:p>
          <a:p>
            <a:r>
              <a:rPr lang="en-US" dirty="0">
                <a:cs typeface="Calibri"/>
              </a:rPr>
              <a:t>Improves communication</a:t>
            </a:r>
          </a:p>
          <a:p>
            <a:r>
              <a:rPr lang="en-US" dirty="0" err="1">
                <a:cs typeface="Calibri"/>
              </a:rPr>
              <a:t>Personalised</a:t>
            </a:r>
            <a:r>
              <a:rPr lang="en-US" dirty="0">
                <a:cs typeface="Calibri"/>
              </a:rPr>
              <a:t> team member objectives</a:t>
            </a:r>
          </a:p>
          <a:p>
            <a:r>
              <a:rPr lang="en-US" dirty="0">
                <a:cs typeface="Calibri"/>
              </a:rPr>
              <a:t>But it also has its disadvantages such as </a:t>
            </a:r>
            <a:r>
              <a:rPr lang="en-US" dirty="0" err="1">
                <a:cs typeface="Calibri"/>
              </a:rPr>
              <a:t>prioritising</a:t>
            </a:r>
            <a:r>
              <a:rPr lang="en-US" dirty="0">
                <a:cs typeface="Calibri"/>
              </a:rPr>
              <a:t> goal setting over the  strategic planning; increased strain on staff to meet goals and could raise competition or conflict amongst staff</a:t>
            </a:r>
          </a:p>
          <a:p>
            <a:endParaRPr lang="en-US" dirty="0">
              <a:cs typeface="Calibri"/>
            </a:endParaRPr>
          </a:p>
          <a:p>
            <a:r>
              <a:rPr lang="en-US" dirty="0">
                <a:cs typeface="Calibri"/>
              </a:rPr>
              <a:t>MBO does imply an </a:t>
            </a:r>
            <a:r>
              <a:rPr lang="en-US" dirty="0" err="1">
                <a:cs typeface="Calibri"/>
              </a:rPr>
              <a:t>organisational</a:t>
            </a:r>
            <a:r>
              <a:rPr lang="en-US" dirty="0">
                <a:cs typeface="Calibri"/>
              </a:rPr>
              <a:t> hierarchy</a:t>
            </a:r>
          </a:p>
          <a:p>
            <a:pPr marL="228600" indent="-228600">
              <a:buAutoNum type="arabicPeriod"/>
            </a:pPr>
            <a:r>
              <a:rPr lang="en-US" dirty="0">
                <a:cs typeface="Calibri"/>
              </a:rPr>
              <a:t>It empowers managers but still implies the existence of many management layers between the strategic top layer and the operational core</a:t>
            </a:r>
          </a:p>
          <a:p>
            <a:pPr marL="228600" indent="-228600">
              <a:buAutoNum type="arabicPeriod"/>
            </a:pPr>
            <a:r>
              <a:rPr lang="en-US">
                <a:cs typeface="Calibri"/>
              </a:rPr>
              <a:t>It assumes that objectives are not in conflict or that they can be reconciled easily and finally</a:t>
            </a:r>
          </a:p>
          <a:p>
            <a:pPr marL="228600" indent="-228600">
              <a:buAutoNum type="arabicPeriod"/>
            </a:pPr>
            <a:r>
              <a:rPr lang="en-US" dirty="0">
                <a:cs typeface="Calibri"/>
              </a:rPr>
              <a:t>It assumes that it is possible for senior and junior managers to cooperate as if they were equal.</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31865690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We can't talk about strategic planning or implementation without mentioning budgets or finances.</a:t>
            </a:r>
          </a:p>
          <a:p>
            <a:endParaRPr lang="en-US" dirty="0">
              <a:cs typeface="Calibri"/>
            </a:endParaRPr>
          </a:p>
          <a:p>
            <a:r>
              <a:rPr lang="en-US" dirty="0">
                <a:cs typeface="Calibri"/>
              </a:rPr>
              <a:t>So there are a number of areas within strategic management where budgetary control will or must be a key consideration - this could be a module in itself so I will just touch upon some areas – no in-depth detail</a:t>
            </a:r>
          </a:p>
          <a:p>
            <a:pPr marL="228600" indent="-228600">
              <a:buAutoNum type="arabicPeriod"/>
            </a:pPr>
            <a:r>
              <a:rPr lang="en-US" dirty="0">
                <a:cs typeface="Calibri"/>
              </a:rPr>
              <a:t>Strategic direction – so any operations and resource plans and therefore budgets should be derived from business strategies</a:t>
            </a:r>
          </a:p>
          <a:p>
            <a:pPr marL="228600" indent="-228600">
              <a:buAutoNum type="arabicPeriod"/>
            </a:pPr>
            <a:r>
              <a:rPr lang="en-US" dirty="0">
                <a:cs typeface="Calibri"/>
              </a:rPr>
              <a:t>Resource allocation – resources should be allocated according to the required outputs and should be directed towards critical success failures</a:t>
            </a:r>
          </a:p>
          <a:p>
            <a:pPr marL="228600" indent="-228600">
              <a:buAutoNum type="arabicPeriod"/>
            </a:pPr>
            <a:r>
              <a:rPr lang="en-US" dirty="0">
                <a:cs typeface="Calibri"/>
              </a:rPr>
              <a:t>Continuous improvement – </a:t>
            </a:r>
            <a:r>
              <a:rPr lang="en-US" dirty="0" err="1">
                <a:cs typeface="Calibri"/>
              </a:rPr>
              <a:t>organisations</a:t>
            </a:r>
            <a:r>
              <a:rPr lang="en-US" dirty="0">
                <a:cs typeface="Calibri"/>
              </a:rPr>
              <a:t> should always seek to improve their performance or service delivery in relation to customer needs, best practice and </a:t>
            </a:r>
          </a:p>
          <a:p>
            <a:r>
              <a:rPr lang="en-US" dirty="0">
                <a:cs typeface="Calibri"/>
              </a:rPr>
              <a:t>Government priorities – budget should therefore support continuous improvement</a:t>
            </a:r>
          </a:p>
          <a:p>
            <a:r>
              <a:rPr lang="en-US" dirty="0">
                <a:cs typeface="Calibri"/>
              </a:rPr>
              <a:t>4. Its worth mentioning that any time spent on budgetary activities should be worth more than its cost</a:t>
            </a:r>
          </a:p>
          <a:p>
            <a:r>
              <a:rPr lang="en-US" dirty="0">
                <a:cs typeface="Calibri"/>
              </a:rPr>
              <a:t>5. cost reduction – sometimes budgets can heavily influence the planning mechanisms – for example when an </a:t>
            </a:r>
            <a:r>
              <a:rPr lang="en-US" err="1">
                <a:cs typeface="Calibri"/>
              </a:rPr>
              <a:t>organisations</a:t>
            </a:r>
            <a:r>
              <a:rPr lang="en-US" dirty="0">
                <a:cs typeface="Calibri"/>
              </a:rPr>
              <a:t> targets include improved productivity cost reductions are likely to  be a crucial short term target</a:t>
            </a:r>
          </a:p>
          <a:p>
            <a:r>
              <a:rPr lang="en-US" dirty="0">
                <a:cs typeface="Calibri"/>
              </a:rPr>
              <a:t>6 Finally Targets and responsibilities – budgets will  be used to set targets for units, dept's or divisions  - therefore its an advantage to managers to know what their personal targets are</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28346451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Its argued that budgets should be properly related to the strategic plan.</a:t>
            </a:r>
          </a:p>
          <a:p>
            <a:r>
              <a:rPr lang="en-US" dirty="0">
                <a:cs typeface="Calibri"/>
              </a:rPr>
              <a:t>Majority of budgets are prepared for 1 year , however there are a number of factors which may influence the budget period such as:</a:t>
            </a:r>
          </a:p>
          <a:p>
            <a:r>
              <a:rPr lang="en-US" b="1" dirty="0">
                <a:cs typeface="Calibri"/>
              </a:rPr>
              <a:t>Planning horizon</a:t>
            </a:r>
            <a:r>
              <a:rPr lang="en-US" dirty="0">
                <a:cs typeface="Calibri"/>
              </a:rPr>
              <a:t> – some strategic plans have a planning horizon in excess of one year</a:t>
            </a:r>
          </a:p>
          <a:p>
            <a:r>
              <a:rPr lang="en-US" b="1" dirty="0">
                <a:cs typeface="Calibri"/>
              </a:rPr>
              <a:t>Implementation</a:t>
            </a:r>
            <a:r>
              <a:rPr lang="en-US" dirty="0">
                <a:cs typeface="Calibri"/>
              </a:rPr>
              <a:t> – the implementation period may be affected by the time frame of having to purchase or erect new buildings, move departments to new locations which may explain why the planning horizon for some may be several years  ( ROCU project example)</a:t>
            </a:r>
          </a:p>
          <a:p>
            <a:r>
              <a:rPr lang="en-US" b="1" dirty="0">
                <a:cs typeface="Calibri"/>
              </a:rPr>
              <a:t>Resources</a:t>
            </a:r>
            <a:r>
              <a:rPr lang="en-US" dirty="0">
                <a:cs typeface="Calibri"/>
              </a:rPr>
              <a:t> – those that are fixed or </a:t>
            </a:r>
            <a:r>
              <a:rPr lang="en-US" dirty="0" err="1">
                <a:cs typeface="Calibri"/>
              </a:rPr>
              <a:t>varaible</a:t>
            </a:r>
            <a:r>
              <a:rPr lang="en-US" dirty="0">
                <a:cs typeface="Calibri"/>
              </a:rPr>
              <a:t> in nature</a:t>
            </a:r>
          </a:p>
          <a:p>
            <a:r>
              <a:rPr lang="en-US" b="1" dirty="0">
                <a:cs typeface="Calibri"/>
              </a:rPr>
              <a:t>Error </a:t>
            </a:r>
            <a:r>
              <a:rPr lang="en-US" dirty="0">
                <a:cs typeface="Calibri"/>
              </a:rPr>
              <a:t>– all budget swill involve some element of forecasting and guesswork, since future events cant be accurately quantified or predicted. The more distant the planning horizon the greater the uncertainty will be and the wider the margin for error will be.</a:t>
            </a:r>
          </a:p>
          <a:p>
            <a:r>
              <a:rPr lang="en-US" b="1" dirty="0">
                <a:cs typeface="Calibri"/>
              </a:rPr>
              <a:t>Rate of change </a:t>
            </a:r>
            <a:r>
              <a:rPr lang="en-US" dirty="0">
                <a:cs typeface="Calibri"/>
              </a:rPr>
              <a:t>– the greater the rate that change takes place in the present or likely in the future the nearer the planning horizon should be.</a:t>
            </a: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37193038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cs typeface="Calibri"/>
              </a:rPr>
              <a:t>Question </a:t>
            </a:r>
          </a:p>
          <a:p>
            <a:endParaRPr lang="en-US" b="1" dirty="0">
              <a:cs typeface="Calibri"/>
            </a:endParaRPr>
          </a:p>
          <a:p>
            <a:r>
              <a:rPr lang="en-US" b="1" dirty="0">
                <a:cs typeface="Calibri"/>
              </a:rPr>
              <a:t>In your experience what do you see as some of the problems with budgets and strategic planning??</a:t>
            </a:r>
          </a:p>
          <a:p>
            <a:endParaRPr lang="en-US" dirty="0">
              <a:cs typeface="Calibri"/>
            </a:endParaRPr>
          </a:p>
          <a:p>
            <a:pPr marL="228600" indent="-228600">
              <a:buAutoNum type="arabicPeriod"/>
            </a:pPr>
            <a:r>
              <a:rPr lang="en-US" b="1" dirty="0">
                <a:cs typeface="Calibri"/>
              </a:rPr>
              <a:t>Traditional budgets are based on the structure of the </a:t>
            </a:r>
            <a:r>
              <a:rPr lang="en-US" b="1" dirty="0" err="1">
                <a:cs typeface="Calibri"/>
              </a:rPr>
              <a:t>organisation</a:t>
            </a:r>
            <a:r>
              <a:rPr lang="en-US" b="1" dirty="0">
                <a:cs typeface="Calibri"/>
              </a:rPr>
              <a:t> </a:t>
            </a:r>
            <a:r>
              <a:rPr lang="en-US" dirty="0">
                <a:cs typeface="Calibri"/>
              </a:rPr>
              <a:t>with responsibility </a:t>
            </a:r>
            <a:r>
              <a:rPr lang="en-US" dirty="0" err="1">
                <a:cs typeface="Calibri"/>
              </a:rPr>
              <a:t>centeres</a:t>
            </a:r>
            <a:r>
              <a:rPr lang="en-US" dirty="0">
                <a:cs typeface="Calibri"/>
              </a:rPr>
              <a:t> of different kinds representing where budgetary control is exercised. This can lead to managers thinking of the </a:t>
            </a:r>
            <a:r>
              <a:rPr lang="en-US" dirty="0" err="1">
                <a:cs typeface="Calibri"/>
              </a:rPr>
              <a:t>organisation</a:t>
            </a:r>
            <a:r>
              <a:rPr lang="en-US" dirty="0">
                <a:cs typeface="Calibri"/>
              </a:rPr>
              <a:t> as having a static structure </a:t>
            </a:r>
            <a:r>
              <a:rPr lang="en-US" dirty="0" err="1">
                <a:cs typeface="Calibri"/>
              </a:rPr>
              <a:t>hwoever</a:t>
            </a:r>
            <a:r>
              <a:rPr lang="en-US" dirty="0">
                <a:cs typeface="Calibri"/>
              </a:rPr>
              <a:t> recent developments require managers to think more in terms of processes with the customer at the end of them.</a:t>
            </a:r>
          </a:p>
          <a:p>
            <a:pPr marL="228600" indent="-228600">
              <a:buAutoNum type="arabicPeriod"/>
            </a:pPr>
            <a:r>
              <a:rPr lang="en-US" b="1" dirty="0">
                <a:cs typeface="Calibri"/>
              </a:rPr>
              <a:t>Incremental –</a:t>
            </a:r>
            <a:r>
              <a:rPr lang="en-US" dirty="0">
                <a:cs typeface="Calibri"/>
              </a:rPr>
              <a:t> At its worst traditional </a:t>
            </a:r>
            <a:r>
              <a:rPr lang="en-US" err="1">
                <a:cs typeface="Calibri"/>
              </a:rPr>
              <a:t>budgetting</a:t>
            </a:r>
            <a:r>
              <a:rPr lang="en-US" dirty="0">
                <a:cs typeface="Calibri"/>
              </a:rPr>
              <a:t> process stats with the director of finance setting a revenue forecast and financial targets where dept budgets are then prepared based on last years costs </a:t>
            </a:r>
            <a:r>
              <a:rPr lang="en-US" err="1">
                <a:cs typeface="Calibri"/>
              </a:rPr>
              <a:t>etc</a:t>
            </a:r>
            <a:r>
              <a:rPr lang="en-US" dirty="0">
                <a:cs typeface="Calibri"/>
              </a:rPr>
              <a:t> plus or minus a bit</a:t>
            </a:r>
          </a:p>
          <a:p>
            <a:pPr marL="228600" indent="-228600">
              <a:buAutoNum type="arabicPeriod"/>
            </a:pPr>
            <a:r>
              <a:rPr lang="en-US" dirty="0">
                <a:cs typeface="Calibri"/>
              </a:rPr>
              <a:t>Most budget s prepared </a:t>
            </a:r>
            <a:r>
              <a:rPr lang="en-US" b="1" dirty="0">
                <a:cs typeface="Calibri"/>
              </a:rPr>
              <a:t>over a 1year period </a:t>
            </a:r>
            <a:r>
              <a:rPr lang="en-US" dirty="0">
                <a:cs typeface="Calibri"/>
              </a:rPr>
              <a:t>to enable managers to plan and control financial results for the purpose of annual accounts. There is also a need for managers to satisfy </a:t>
            </a:r>
            <a:r>
              <a:rPr lang="en-US" err="1">
                <a:cs typeface="Calibri"/>
              </a:rPr>
              <a:t>tehir</a:t>
            </a:r>
            <a:r>
              <a:rPr lang="en-US" dirty="0">
                <a:cs typeface="Calibri"/>
              </a:rPr>
              <a:t> stakeholders ( </a:t>
            </a:r>
            <a:r>
              <a:rPr lang="en-US" err="1">
                <a:cs typeface="Calibri"/>
              </a:rPr>
              <a:t>i.e</a:t>
            </a:r>
            <a:r>
              <a:rPr lang="en-US" dirty="0">
                <a:cs typeface="Calibri"/>
              </a:rPr>
              <a:t> public, PCC, Home office </a:t>
            </a:r>
            <a:r>
              <a:rPr lang="en-US" err="1">
                <a:cs typeface="Calibri"/>
              </a:rPr>
              <a:t>etc</a:t>
            </a:r>
            <a:r>
              <a:rPr lang="en-US" dirty="0">
                <a:cs typeface="Calibri"/>
              </a:rPr>
              <a:t>) that they are achieving good results therefore the 1 year period is selected for that budgetary purpose. Its not necessarily relevant to the business strategy</a:t>
            </a:r>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6596744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QUESTION – what are 'contingencies'??</a:t>
            </a:r>
          </a:p>
          <a:p>
            <a:endParaRPr lang="en-US" dirty="0">
              <a:cs typeface="Calibri"/>
            </a:endParaRPr>
          </a:p>
          <a:p>
            <a:r>
              <a:rPr lang="en-US" b="1" dirty="0"/>
              <a:t>Contingencies are uncontrollable events which are not provided for in the main corporate plan</a:t>
            </a:r>
            <a:r>
              <a:rPr lang="en-US" dirty="0"/>
              <a:t>.</a:t>
            </a:r>
            <a:endParaRPr lang="en-US" dirty="0">
              <a:cs typeface="Calibri"/>
            </a:endParaRPr>
          </a:p>
          <a:p>
            <a:endParaRPr lang="en-US" dirty="0">
              <a:cs typeface="Calibri"/>
            </a:endParaRPr>
          </a:p>
          <a:p>
            <a:r>
              <a:rPr lang="en-US" dirty="0">
                <a:cs typeface="Calibri"/>
              </a:rPr>
              <a:t>Will we always know what those contingencies are – NO therefore we cant always plan for them. However where they are known about, contingency plans should be prepared in advance to deal with the situation if and when it arises. These plans can be in detail or just outlined depending on the likelihood that it will become a reality.</a:t>
            </a:r>
          </a:p>
          <a:p>
            <a:r>
              <a:rPr lang="en-US" dirty="0">
                <a:cs typeface="Calibri"/>
              </a:rPr>
              <a:t>A contingency plan can be drawn up for any area of an </a:t>
            </a:r>
            <a:r>
              <a:rPr lang="en-US" dirty="0" err="1">
                <a:cs typeface="Calibri"/>
              </a:rPr>
              <a:t>organisation</a:t>
            </a:r>
            <a:r>
              <a:rPr lang="en-US" dirty="0">
                <a:cs typeface="Calibri"/>
              </a:rPr>
              <a:t> and operation or an event .</a:t>
            </a:r>
          </a:p>
          <a:p>
            <a:r>
              <a:rPr lang="en-US"/>
              <a:t>No one wants Plan A to fail—but having a strong plan B in place is the best way to be prepared for any situation. With a solid backup plan, you can effectively respond to unforeseen events effectively and get back on track as quickly as possible. </a:t>
            </a:r>
          </a:p>
          <a:p>
            <a:r>
              <a:rPr lang="en-US"/>
              <a:t>A contingency plan is a proactive strategy to help you address negative developments and ensure business continuity. In this article, learn how to create a contingency plan for unexpected events and build recovery strategies to ensure your business remains healthy.</a:t>
            </a:r>
          </a:p>
          <a:p>
            <a:endParaRPr lang="en-US" dirty="0">
              <a:cs typeface="Calibri"/>
            </a:endParaRPr>
          </a:p>
          <a:p>
            <a:r>
              <a:rPr lang="en-US" dirty="0">
                <a:cs typeface="Calibri"/>
              </a:rPr>
              <a:t>More info - </a:t>
            </a:r>
            <a:r>
              <a:rPr lang="en-US" dirty="0">
                <a:hlinkClick r:id="rId3"/>
              </a:rPr>
              <a:t>Use a Contingency Plan to Protect Your Business [2024] • Asana</a:t>
            </a:r>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29583466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Having now gone through the implementation phase we come to Evaluation.</a:t>
            </a:r>
          </a:p>
          <a:p>
            <a:endParaRPr lang="en-US" dirty="0">
              <a:cs typeface="Calibri"/>
            </a:endParaRPr>
          </a:p>
          <a:p>
            <a:r>
              <a:rPr lang="en-US" dirty="0"/>
              <a:t>The process of strategy evaluation is often overlooked in the overall strategic management process. After the flurry of activity in the initial planning stages, followed by the reality check of executing your strategy alongside business-as-usual, strategy evaluation is often neglected.</a:t>
            </a:r>
            <a:endParaRPr lang="en-US" dirty="0">
              <a:cs typeface="Calibri"/>
            </a:endParaRPr>
          </a:p>
          <a:p>
            <a:r>
              <a:rPr lang="en-US" dirty="0"/>
              <a:t>When this happens, strategies quickly become outdated and out-of-sync with the changing face of the organization.</a:t>
            </a:r>
            <a:endParaRPr lang="en-US" dirty="0">
              <a:cs typeface="Calibri"/>
            </a:endParaRPr>
          </a:p>
          <a:p>
            <a:r>
              <a:rPr lang="en-US" dirty="0"/>
              <a:t>On the contrary, when an efficient strategy evaluation process is set in place, businesses can benefit from insights and learnings from past performance to inform  more efficient decision making.</a:t>
            </a:r>
            <a:endParaRPr lang="en-US" b="1" u="sng" dirty="0">
              <a:cs typeface="Calibri"/>
            </a:endParaRPr>
          </a:p>
          <a:p>
            <a:endParaRPr lang="en-US" dirty="0">
              <a:cs typeface="Calibri"/>
            </a:endParaRPr>
          </a:p>
          <a:p>
            <a:r>
              <a:rPr lang="en-US" dirty="0">
                <a:cs typeface="Calibri"/>
              </a:rPr>
              <a:t>So what do we mean by strategic evaluation?</a:t>
            </a:r>
          </a:p>
          <a:p>
            <a:r>
              <a:rPr lang="en-US" dirty="0"/>
              <a:t>Strategy evaluation is </a:t>
            </a:r>
            <a:r>
              <a:rPr lang="en-US" b="1" dirty="0"/>
              <a:t>the process of analyzing a strategy to assess how well it's been implemented and executed. </a:t>
            </a:r>
            <a:r>
              <a:rPr lang="en-US" dirty="0"/>
              <a:t>It’s an </a:t>
            </a:r>
            <a:r>
              <a:rPr lang="en-US" b="1" u="sng" dirty="0">
                <a:hlinkClick r:id="rId3"/>
              </a:rPr>
              <a:t>internal analysis tool</a:t>
            </a:r>
            <a:r>
              <a:rPr lang="en-US" dirty="0"/>
              <a:t> and should be used as part of a broader </a:t>
            </a:r>
            <a:r>
              <a:rPr lang="en-US" b="1" u="sng" dirty="0">
                <a:hlinkClick r:id="rId4"/>
              </a:rPr>
              <a:t>strategic analysis</a:t>
            </a:r>
            <a:r>
              <a:rPr lang="en-US" dirty="0"/>
              <a:t> for the organization when making strategic decisions.  </a:t>
            </a:r>
            <a:endParaRPr lang="en-US" dirty="0">
              <a:cs typeface="Calibri"/>
            </a:endParaRPr>
          </a:p>
          <a:p>
            <a:endParaRPr lang="en-US" dirty="0">
              <a:cs typeface="Calibri"/>
            </a:endParaRPr>
          </a:p>
          <a:p>
            <a:r>
              <a:rPr lang="en-US" dirty="0">
                <a:cs typeface="Calibri"/>
              </a:rPr>
              <a:t>There are a number of processes which can be adopted for the evaluation phase of the strategy</a:t>
            </a: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11533711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Typically, the strategy evaluation process involves answering questions  - so what types of questions would you want to ask during that evaluation?</a:t>
            </a:r>
          </a:p>
          <a:p>
            <a:endParaRPr lang="en-US" dirty="0"/>
          </a:p>
          <a:p>
            <a:r>
              <a:rPr lang="en-US" dirty="0">
                <a:cs typeface="Calibri"/>
              </a:rPr>
              <a:t>Examples to add:</a:t>
            </a:r>
            <a:endParaRPr lang="en-US" dirty="0"/>
          </a:p>
          <a:p>
            <a:pPr marL="285750" indent="-285750">
              <a:buFont typeface="Arial"/>
              <a:buChar char="•"/>
            </a:pPr>
            <a:r>
              <a:rPr lang="en-US" i="1" dirty="0"/>
              <a:t>Are we moving forward towards achieving our core </a:t>
            </a:r>
            <a:r>
              <a:rPr lang="en-US" i="1" u="sng" dirty="0"/>
              <a:t>business needs</a:t>
            </a:r>
            <a:r>
              <a:rPr lang="en-US" i="1" dirty="0"/>
              <a:t>?</a:t>
            </a:r>
            <a:endParaRPr lang="en-US" dirty="0">
              <a:cs typeface="Calibri" panose="020F0502020204030204"/>
            </a:endParaRPr>
          </a:p>
          <a:p>
            <a:pPr marL="285750" indent="-285750">
              <a:buFont typeface="Arial"/>
              <a:buChar char="•"/>
            </a:pPr>
            <a:r>
              <a:rPr lang="en-US" i="1" dirty="0"/>
              <a:t>How much progress have we made towards our </a:t>
            </a:r>
            <a:r>
              <a:rPr lang="en-US" i="1" u="sng" dirty="0">
                <a:hlinkClick r:id="rId3"/>
              </a:rPr>
              <a:t>Vision</a:t>
            </a:r>
            <a:r>
              <a:rPr lang="en-US" i="1" dirty="0"/>
              <a:t>?</a:t>
            </a:r>
            <a:endParaRPr lang="en-US" dirty="0"/>
          </a:p>
          <a:p>
            <a:pPr marL="285750" indent="-285750">
              <a:buFont typeface="Arial"/>
              <a:buChar char="•"/>
            </a:pPr>
            <a:r>
              <a:rPr lang="en-US" i="1" dirty="0"/>
              <a:t>Are our </a:t>
            </a:r>
            <a:r>
              <a:rPr lang="en-US" i="1" u="sng" dirty="0">
                <a:hlinkClick r:id="rId4"/>
              </a:rPr>
              <a:t>Strategic Focus Areas</a:t>
            </a:r>
            <a:r>
              <a:rPr lang="en-US" i="1" dirty="0"/>
              <a:t> still relevant?</a:t>
            </a:r>
            <a:endParaRPr lang="en-US" dirty="0"/>
          </a:p>
          <a:p>
            <a:pPr marL="285750" indent="-285750">
              <a:buFont typeface="Arial"/>
              <a:buChar char="•"/>
            </a:pPr>
            <a:r>
              <a:rPr lang="en-US" i="1" dirty="0"/>
              <a:t>Which of our </a:t>
            </a:r>
            <a:r>
              <a:rPr lang="en-US" i="1" u="sng" dirty="0">
                <a:hlinkClick r:id="rId5"/>
              </a:rPr>
              <a:t>Objectives</a:t>
            </a:r>
            <a:r>
              <a:rPr lang="en-US" i="1" dirty="0"/>
              <a:t> have we completed?</a:t>
            </a:r>
            <a:endParaRPr lang="en-US" dirty="0"/>
          </a:p>
          <a:p>
            <a:pPr marL="285750" indent="-285750">
              <a:buFont typeface="Arial"/>
              <a:buChar char="•"/>
            </a:pPr>
            <a:r>
              <a:rPr lang="en-US" i="1" dirty="0"/>
              <a:t>Do we have sufficient Projects to deliver incomplete Objectives?</a:t>
            </a:r>
            <a:endParaRPr lang="en-US" dirty="0"/>
          </a:p>
          <a:p>
            <a:pPr marL="285750" indent="-285750">
              <a:buFont typeface="Arial"/>
              <a:buChar char="•"/>
            </a:pPr>
            <a:r>
              <a:rPr lang="en-US" i="1" dirty="0"/>
              <a:t>Are our </a:t>
            </a:r>
            <a:r>
              <a:rPr lang="en-US" i="1" u="sng" dirty="0">
                <a:hlinkClick r:id="rId6"/>
              </a:rPr>
              <a:t>KPIs</a:t>
            </a:r>
            <a:r>
              <a:rPr lang="en-US" i="1" dirty="0"/>
              <a:t> still effective for measuring progress towards our Objectives?</a:t>
            </a:r>
            <a:endParaRPr lang="en-US" dirty="0"/>
          </a:p>
          <a:p>
            <a:pPr marL="285750" indent="-285750">
              <a:buFont typeface="Arial"/>
              <a:buChar char="•"/>
            </a:pPr>
            <a:r>
              <a:rPr lang="en-US" i="1" dirty="0"/>
              <a:t>Where did we fall short of our targets? Why did this happen?</a:t>
            </a:r>
            <a:endParaRPr lang="en-US" dirty="0"/>
          </a:p>
          <a:p>
            <a:endParaRPr lang="en-US" dirty="0">
              <a:cs typeface="Calibri"/>
            </a:endParaRPr>
          </a:p>
          <a:p>
            <a:r>
              <a:rPr lang="en-US">
                <a:cs typeface="Calibri"/>
              </a:rPr>
              <a:t>Further reading - </a:t>
            </a:r>
            <a:r>
              <a:rPr lang="en-US" dirty="0">
                <a:hlinkClick r:id="rId7"/>
              </a:rPr>
              <a:t>Strategy Evaluation Process: Comprehensive Guide + Examples (cascade.app)</a:t>
            </a:r>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30643264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DCFB1BF1-1B10-1247-8B36-3F1A2C90BE8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2AB6692C-8AE1-6E4B-99A8-16292F59A3C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72708" name="Slide Number Placeholder 3">
            <a:extLst>
              <a:ext uri="{FF2B5EF4-FFF2-40B4-BE49-F238E27FC236}">
                <a16:creationId xmlns:a16="http://schemas.microsoft.com/office/drawing/2014/main" id="{CF306F93-385C-7B4B-8886-BC247FC7FB8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981C181-84E8-3841-8FC0-3BABE7AB7C2C}" type="slidenum">
              <a:rPr lang="en-GB" altLang="en-US"/>
              <a:pPr/>
              <a:t>15</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There are many tools and processes that can be </a:t>
            </a:r>
            <a:r>
              <a:rPr lang="en-US" dirty="0" err="1">
                <a:cs typeface="Calibri"/>
              </a:rPr>
              <a:t>utilised</a:t>
            </a:r>
            <a:r>
              <a:rPr lang="en-US" dirty="0">
                <a:cs typeface="Calibri"/>
              </a:rPr>
              <a:t> and </a:t>
            </a:r>
            <a:r>
              <a:rPr lang="en-US" dirty="0" err="1">
                <a:cs typeface="Calibri"/>
              </a:rPr>
              <a:t>organisations</a:t>
            </a:r>
            <a:r>
              <a:rPr lang="en-US" dirty="0">
                <a:cs typeface="Calibri"/>
              </a:rPr>
              <a:t> may </a:t>
            </a:r>
            <a:r>
              <a:rPr lang="en-US" dirty="0" err="1">
                <a:cs typeface="Calibri"/>
              </a:rPr>
              <a:t>wellhave</a:t>
            </a:r>
            <a:r>
              <a:rPr lang="en-US" dirty="0">
                <a:cs typeface="Calibri"/>
              </a:rPr>
              <a:t> a preferred way of undertaking strategic evaluation.</a:t>
            </a:r>
          </a:p>
          <a:p>
            <a:endParaRPr lang="en-US" dirty="0">
              <a:cs typeface="Calibri"/>
            </a:endParaRPr>
          </a:p>
          <a:p>
            <a:r>
              <a:rPr lang="en-US" dirty="0">
                <a:cs typeface="Calibri"/>
              </a:rPr>
              <a:t>One process is as shown in eth diagram as a series of steps</a:t>
            </a:r>
          </a:p>
          <a:p>
            <a:r>
              <a:rPr lang="en-US" b="1" dirty="0"/>
              <a:t>Step 1: Evaluation starts at the start</a:t>
            </a:r>
            <a:endParaRPr lang="en-US" dirty="0"/>
          </a:p>
          <a:p>
            <a:r>
              <a:rPr lang="en-US" dirty="0"/>
              <a:t>ideally, you'll be kicking off your strategy evaluation process back in the </a:t>
            </a:r>
            <a:r>
              <a:rPr lang="en-US" b="1" u="sng" dirty="0">
                <a:hlinkClick r:id="rId3"/>
              </a:rPr>
              <a:t>planning stage</a:t>
            </a:r>
            <a:r>
              <a:rPr lang="en-US" dirty="0"/>
              <a:t>. Strategy evaluation is essentially the process of figuring out:</a:t>
            </a:r>
            <a:endParaRPr lang="en-US" dirty="0">
              <a:cs typeface="Calibri"/>
            </a:endParaRPr>
          </a:p>
          <a:p>
            <a:pPr marL="171450" indent="-171450">
              <a:buFont typeface="Arial"/>
              <a:buChar char="•"/>
            </a:pPr>
            <a:r>
              <a:rPr lang="en-US" i="1" dirty="0"/>
              <a:t>What did we do well?</a:t>
            </a:r>
            <a:endParaRPr lang="en-US" dirty="0"/>
          </a:p>
          <a:p>
            <a:pPr marL="171450" indent="-171450">
              <a:buFont typeface="Arial"/>
              <a:buChar char="•"/>
            </a:pPr>
            <a:r>
              <a:rPr lang="en-US" i="1" dirty="0"/>
              <a:t>How can we improve upon what we did well?</a:t>
            </a:r>
            <a:endParaRPr lang="en-US" dirty="0"/>
          </a:p>
          <a:p>
            <a:pPr marL="171450" indent="-171450">
              <a:buFont typeface="Arial"/>
              <a:buChar char="•"/>
            </a:pPr>
            <a:r>
              <a:rPr lang="en-US" i="1" dirty="0"/>
              <a:t>What did we learn about ourselves and the external environment along the way?</a:t>
            </a:r>
            <a:endParaRPr lang="en-US" dirty="0"/>
          </a:p>
          <a:p>
            <a:r>
              <a:rPr lang="en-US" b="1" dirty="0"/>
              <a:t>Step 2: Implement consistent processes and tools</a:t>
            </a:r>
            <a:endParaRPr lang="en-US" dirty="0"/>
          </a:p>
          <a:p>
            <a:pPr marL="171450" indent="-171450">
              <a:buFont typeface="Arial"/>
              <a:buChar char="•"/>
            </a:pPr>
            <a:r>
              <a:rPr lang="en-US" i="1" dirty="0"/>
              <a:t>How often will we measure progress against our goals?</a:t>
            </a:r>
            <a:endParaRPr lang="en-US" dirty="0"/>
          </a:p>
          <a:p>
            <a:pPr marL="171450" indent="-171450">
              <a:buFont typeface="Arial"/>
              <a:buChar char="•"/>
            </a:pPr>
            <a:r>
              <a:rPr lang="en-US" i="1" dirty="0"/>
              <a:t>What standardized set of reports will be used throughout the business?</a:t>
            </a:r>
            <a:endParaRPr lang="en-US" dirty="0"/>
          </a:p>
          <a:p>
            <a:pPr marL="171450" indent="-171450">
              <a:buFont typeface="Arial"/>
              <a:buChar char="•"/>
            </a:pPr>
            <a:r>
              <a:rPr lang="en-US" i="1" dirty="0"/>
              <a:t>What level of detail shall we capture in our written commentary on progress against the plan?</a:t>
            </a:r>
            <a:endParaRPr lang="en-US" dirty="0"/>
          </a:p>
          <a:p>
            <a:r>
              <a:rPr lang="en-US" b="1" dirty="0"/>
              <a:t>Step 3: Empower teams to evaluate their own strategies</a:t>
            </a:r>
            <a:endParaRPr lang="en-US" dirty="0"/>
          </a:p>
          <a:p>
            <a:pPr marL="171450" indent="-171450">
              <a:buFont typeface="Arial"/>
              <a:buChar char="•"/>
            </a:pPr>
            <a:r>
              <a:rPr lang="en-US" i="1" dirty="0"/>
              <a:t>Did we meet our goals?</a:t>
            </a:r>
            <a:endParaRPr lang="en-US" dirty="0"/>
          </a:p>
          <a:p>
            <a:pPr marL="171450" indent="-171450">
              <a:buFont typeface="Arial"/>
              <a:buChar char="•"/>
            </a:pPr>
            <a:r>
              <a:rPr lang="en-US" i="1" dirty="0"/>
              <a:t>What was it that helped us to succeed?</a:t>
            </a:r>
            <a:endParaRPr lang="en-US" dirty="0"/>
          </a:p>
          <a:p>
            <a:pPr marL="171450" indent="-171450">
              <a:buFont typeface="Arial"/>
              <a:buChar char="•"/>
            </a:pPr>
            <a:r>
              <a:rPr lang="en-US" i="1" dirty="0"/>
              <a:t>What challenges made us fall short?</a:t>
            </a:r>
            <a:endParaRPr lang="en-US" dirty="0"/>
          </a:p>
          <a:p>
            <a:pPr marL="171450" indent="-171450">
              <a:buFont typeface="Arial"/>
              <a:buChar char="•"/>
            </a:pPr>
            <a:r>
              <a:rPr lang="en-US" i="1" dirty="0"/>
              <a:t>Were our goals well set, and have they brought us closer to achieving our overall vision?</a:t>
            </a:r>
            <a:endParaRPr lang="en-US" dirty="0"/>
          </a:p>
          <a:p>
            <a:br>
              <a:rPr lang="en-US" dirty="0"/>
            </a:br>
            <a:r>
              <a:rPr lang="en-US" b="1" dirty="0"/>
              <a:t>Step 4: Take corrective action</a:t>
            </a:r>
            <a:endParaRPr lang="en-US" dirty="0"/>
          </a:p>
          <a:p>
            <a:r>
              <a:rPr lang="en-US" b="1" dirty="0">
                <a:cs typeface="Calibri"/>
              </a:rPr>
              <a:t>Step 5 : Iterate your plan</a:t>
            </a:r>
          </a:p>
          <a:p>
            <a:r>
              <a:rPr lang="en-US" b="1" dirty="0">
                <a:cs typeface="Calibri"/>
              </a:rPr>
              <a:t>Step 6 – celebrate success</a:t>
            </a:r>
          </a:p>
          <a:p>
            <a:endParaRPr lang="en-US" b="1" dirty="0">
              <a:cs typeface="Calibri"/>
            </a:endParaRPr>
          </a:p>
          <a:p>
            <a:r>
              <a:rPr lang="en-US" b="1" dirty="0">
                <a:cs typeface="Calibri"/>
              </a:rPr>
              <a:t>Don't see it as a linear process but more cyclical in nature</a:t>
            </a:r>
          </a:p>
          <a:p>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2616278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25/06/2026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25/06/2026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25/06/2026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25/06/2026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25/06/2026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25/06/2026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25/06/2026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25/06/2026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20.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6804514" y="941920"/>
            <a:ext cx="3942999" cy="4040897"/>
          </a:xfrm>
        </p:spPr>
        <p:txBody>
          <a:bodyPr>
            <a:normAutofit fontScale="90000"/>
          </a:bodyPr>
          <a:lstStyle/>
          <a:p>
            <a:br>
              <a:rPr lang="en-GB" b="1" dirty="0">
                <a:solidFill>
                  <a:schemeClr val="bg1"/>
                </a:solidFill>
              </a:rPr>
            </a:br>
            <a:r>
              <a:rPr lang="en-GB" sz="3600" b="1" dirty="0">
                <a:solidFill>
                  <a:srgbClr val="002060"/>
                </a:solidFill>
              </a:rPr>
              <a:t>MSc Policing (Operational &amp; Strategic Leadership)</a:t>
            </a:r>
            <a:br>
              <a:rPr lang="en-GB" sz="3600" b="1" dirty="0">
                <a:solidFill>
                  <a:srgbClr val="002060"/>
                </a:solidFill>
              </a:rPr>
            </a:br>
            <a:br>
              <a:rPr lang="en-GB" sz="3600" b="1" dirty="0">
                <a:solidFill>
                  <a:srgbClr val="002060"/>
                </a:solidFill>
              </a:rPr>
            </a:br>
            <a:r>
              <a:rPr lang="en-GB" sz="3600" b="1" dirty="0">
                <a:solidFill>
                  <a:srgbClr val="002060"/>
                </a:solidFill>
              </a:rPr>
              <a:t>Strategic Management – Strategy Implementation &amp; Evaluation</a:t>
            </a:r>
            <a:br>
              <a:rPr lang="en-GB" b="1" dirty="0">
                <a:solidFill>
                  <a:schemeClr val="bg1"/>
                </a:solidFill>
              </a:rPr>
            </a:br>
            <a:br>
              <a:rPr lang="en-GB" b="1" dirty="0">
                <a:solidFill>
                  <a:schemeClr val="bg1"/>
                </a:solidFill>
              </a:rPr>
            </a:br>
            <a:endParaRPr lang="en-GB" b="1" dirty="0">
              <a:solidFill>
                <a:schemeClr val="bg1"/>
              </a:solidFill>
            </a:endParaRPr>
          </a:p>
        </p:txBody>
      </p:sp>
      <p:sp>
        <p:nvSpPr>
          <p:cNvPr id="2" name="TextBox 1">
            <a:extLst>
              <a:ext uri="{FF2B5EF4-FFF2-40B4-BE49-F238E27FC236}">
                <a16:creationId xmlns:a16="http://schemas.microsoft.com/office/drawing/2014/main" id="{D471C5F7-4842-6758-51A1-976140EA1062}"/>
              </a:ext>
            </a:extLst>
          </p:cNvPr>
          <p:cNvSpPr txBox="1"/>
          <p:nvPr/>
        </p:nvSpPr>
        <p:spPr>
          <a:xfrm>
            <a:off x="825454" y="1321306"/>
            <a:ext cx="3431325" cy="4985980"/>
          </a:xfrm>
          <a:prstGeom prst="rect">
            <a:avLst/>
          </a:prstGeom>
          <a:noFill/>
        </p:spPr>
        <p:txBody>
          <a:bodyPr wrap="square" lIns="91440" tIns="45720" rIns="91440" bIns="45720" rtlCol="0" anchor="t">
            <a:spAutoFit/>
          </a:bodyPr>
          <a:lstStyle/>
          <a:p>
            <a:pPr algn="ctr"/>
            <a:r>
              <a:rPr lang="en-GB" sz="3200" b="1" dirty="0">
                <a:solidFill>
                  <a:schemeClr val="bg1"/>
                </a:solidFill>
                <a:latin typeface="Arial"/>
                <a:cs typeface="Arial"/>
              </a:rPr>
              <a:t>MSc </a:t>
            </a:r>
            <a:r>
              <a:rPr lang="en-GB" sz="3200" b="1" err="1">
                <a:solidFill>
                  <a:schemeClr val="bg1"/>
                </a:solidFill>
                <a:latin typeface="Arial"/>
                <a:cs typeface="Arial"/>
              </a:rPr>
              <a:t>Plisomona</a:t>
            </a:r>
            <a:endParaRPr lang="en-GB" sz="3200" b="1">
              <a:solidFill>
                <a:schemeClr val="bg1"/>
              </a:solidFill>
              <a:latin typeface="Arial"/>
              <a:cs typeface="Arial"/>
            </a:endParaRPr>
          </a:p>
          <a:p>
            <a:pPr algn="ctr"/>
            <a:r>
              <a:rPr lang="en-GB" sz="3200" b="1" dirty="0">
                <a:solidFill>
                  <a:schemeClr val="bg1"/>
                </a:solidFill>
                <a:latin typeface="Arial"/>
                <a:cs typeface="Arial"/>
              </a:rPr>
              <a:t>( </a:t>
            </a:r>
            <a:r>
              <a:rPr lang="en-GB" sz="3200" b="1" err="1">
                <a:solidFill>
                  <a:schemeClr val="bg1"/>
                </a:solidFill>
                <a:latin typeface="Arial"/>
                <a:cs typeface="Arial"/>
              </a:rPr>
              <a:t>Arweiniad</a:t>
            </a:r>
            <a:r>
              <a:rPr lang="en-GB" sz="3200" b="1" dirty="0">
                <a:solidFill>
                  <a:schemeClr val="bg1"/>
                </a:solidFill>
                <a:latin typeface="Arial"/>
                <a:cs typeface="Arial"/>
              </a:rPr>
              <a:t> </a:t>
            </a:r>
            <a:r>
              <a:rPr lang="en-GB" sz="3200" b="1" err="1">
                <a:solidFill>
                  <a:schemeClr val="bg1"/>
                </a:solidFill>
                <a:latin typeface="Arial"/>
                <a:cs typeface="Arial"/>
              </a:rPr>
              <a:t>Weithredol</a:t>
            </a:r>
            <a:r>
              <a:rPr lang="en-GB" sz="3200" b="1" dirty="0">
                <a:solidFill>
                  <a:schemeClr val="bg1"/>
                </a:solidFill>
                <a:latin typeface="Arial"/>
                <a:cs typeface="Arial"/>
              </a:rPr>
              <a:t> &amp; </a:t>
            </a:r>
            <a:r>
              <a:rPr lang="en-GB" sz="3200" b="1" err="1">
                <a:solidFill>
                  <a:schemeClr val="bg1"/>
                </a:solidFill>
                <a:latin typeface="Arial"/>
                <a:cs typeface="Arial"/>
              </a:rPr>
              <a:t>Strategol</a:t>
            </a:r>
            <a:r>
              <a:rPr lang="en-GB" sz="3200" b="1" dirty="0">
                <a:solidFill>
                  <a:schemeClr val="bg1"/>
                </a:solidFill>
                <a:latin typeface="Arial"/>
                <a:cs typeface="Arial"/>
              </a:rPr>
              <a:t>)</a:t>
            </a:r>
          </a:p>
          <a:p>
            <a:pPr algn="ctr"/>
            <a:endParaRPr lang="en-GB" sz="3200" b="1" dirty="0">
              <a:solidFill>
                <a:schemeClr val="bg1"/>
              </a:solidFill>
            </a:endParaRPr>
          </a:p>
          <a:p>
            <a:pPr algn="ctr"/>
            <a:r>
              <a:rPr lang="en-GB" sz="2800" dirty="0" err="1">
                <a:solidFill>
                  <a:schemeClr val="bg1"/>
                </a:solidFill>
                <a:latin typeface="Arial"/>
                <a:cs typeface="Arial"/>
              </a:rPr>
              <a:t>Rheolaeth</a:t>
            </a:r>
            <a:r>
              <a:rPr lang="en-GB" sz="2800" dirty="0">
                <a:solidFill>
                  <a:schemeClr val="bg1"/>
                </a:solidFill>
                <a:latin typeface="Arial"/>
                <a:cs typeface="Arial"/>
              </a:rPr>
              <a:t> </a:t>
            </a:r>
            <a:r>
              <a:rPr lang="en-GB" sz="2800" dirty="0" err="1">
                <a:solidFill>
                  <a:schemeClr val="bg1"/>
                </a:solidFill>
                <a:latin typeface="Arial"/>
                <a:cs typeface="Arial"/>
              </a:rPr>
              <a:t>strategol</a:t>
            </a:r>
            <a:r>
              <a:rPr lang="en-GB" sz="2800" dirty="0">
                <a:solidFill>
                  <a:schemeClr val="bg1"/>
                </a:solidFill>
                <a:latin typeface="Arial"/>
                <a:cs typeface="Arial"/>
              </a:rPr>
              <a:t> - </a:t>
            </a:r>
            <a:r>
              <a:rPr lang="en-GB" sz="2800" dirty="0" err="1">
                <a:solidFill>
                  <a:schemeClr val="bg1"/>
                </a:solidFill>
                <a:latin typeface="Arial"/>
                <a:cs typeface="Arial"/>
              </a:rPr>
              <a:t>gweithredu</a:t>
            </a:r>
            <a:r>
              <a:rPr lang="en-GB" sz="2800" dirty="0">
                <a:solidFill>
                  <a:schemeClr val="bg1"/>
                </a:solidFill>
                <a:latin typeface="Arial"/>
                <a:cs typeface="Arial"/>
              </a:rPr>
              <a:t> a </a:t>
            </a:r>
            <a:r>
              <a:rPr lang="en-GB" sz="2800" dirty="0" err="1">
                <a:solidFill>
                  <a:schemeClr val="bg1"/>
                </a:solidFill>
                <a:latin typeface="Arial"/>
                <a:cs typeface="Arial"/>
              </a:rPr>
              <a:t>gwerthuso</a:t>
            </a:r>
            <a:r>
              <a:rPr lang="en-GB" sz="2800" dirty="0">
                <a:solidFill>
                  <a:schemeClr val="bg1"/>
                </a:solidFill>
                <a:latin typeface="Arial"/>
                <a:cs typeface="Arial"/>
              </a:rPr>
              <a:t> </a:t>
            </a:r>
            <a:r>
              <a:rPr lang="en-GB" sz="2800" dirty="0" err="1">
                <a:solidFill>
                  <a:schemeClr val="bg1"/>
                </a:solidFill>
                <a:latin typeface="Arial"/>
                <a:cs typeface="Arial"/>
              </a:rPr>
              <a:t>strategaeth</a:t>
            </a:r>
            <a:endParaRPr lang="en-GB" sz="2800" dirty="0">
              <a:solidFill>
                <a:schemeClr val="bg1"/>
              </a:solidFill>
              <a:latin typeface="Arial"/>
              <a:cs typeface="Arial"/>
            </a:endParaRPr>
          </a:p>
          <a:p>
            <a:pPr algn="ctr"/>
            <a:endParaRPr lang="en-GB" sz="2800" b="1" dirty="0">
              <a:solidFill>
                <a:schemeClr val="bg1"/>
              </a:solidFill>
              <a:latin typeface="Arial"/>
              <a:cs typeface="Arial"/>
            </a:endParaRPr>
          </a:p>
          <a:p>
            <a:endParaRPr lang="en-GB" b="1" dirty="0"/>
          </a:p>
        </p:txBody>
      </p:sp>
      <p:sp>
        <p:nvSpPr>
          <p:cNvPr id="4" name="Subtitle 2">
            <a:extLst>
              <a:ext uri="{FF2B5EF4-FFF2-40B4-BE49-F238E27FC236}">
                <a16:creationId xmlns:a16="http://schemas.microsoft.com/office/drawing/2014/main" id="{0FCEB683-625E-4C5B-BF45-79745334AB08}"/>
              </a:ext>
            </a:extLst>
          </p:cNvPr>
          <p:cNvSpPr>
            <a:spLocks noGrp="1"/>
          </p:cNvSpPr>
          <p:nvPr/>
        </p:nvSpPr>
        <p:spPr>
          <a:xfrm>
            <a:off x="4734823" y="5538442"/>
            <a:ext cx="6400800" cy="755276"/>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en-GB" dirty="0">
                <a:solidFill>
                  <a:schemeClr val="bg1"/>
                </a:solidFill>
              </a:rPr>
              <a:t>Steven Thompson</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Lesson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vert="horz" lIns="91440" tIns="45720" rIns="91440" bIns="45720" rtlCol="0" anchor="t">
            <a:normAutofit/>
          </a:bodyPr>
          <a:lstStyle/>
          <a:p>
            <a:pPr marL="0" indent="0">
              <a:buNone/>
            </a:pPr>
            <a:r>
              <a:rPr lang="en-GB" dirty="0"/>
              <a:t>At the end of the lesson students will be familiar with:</a:t>
            </a:r>
          </a:p>
          <a:p>
            <a:pPr marL="514350" indent="-514350">
              <a:buAutoNum type="arabicPeriod"/>
            </a:pPr>
            <a:r>
              <a:rPr lang="en-GB" dirty="0"/>
              <a:t>The key issues in strategy implementation</a:t>
            </a:r>
          </a:p>
          <a:p>
            <a:pPr marL="514350" indent="-514350">
              <a:buAutoNum type="arabicPeriod"/>
            </a:pPr>
            <a:r>
              <a:rPr lang="en-GB" dirty="0"/>
              <a:t>Strategic evaluation</a:t>
            </a:r>
          </a:p>
          <a:p>
            <a:pPr marL="514350" indent="-514350">
              <a:buAutoNum type="arabicPeriod"/>
            </a:pPr>
            <a:endParaRPr lang="en-GB" dirty="0"/>
          </a:p>
          <a:p>
            <a:pPr marL="514350" indent="-514350">
              <a:buAutoNum type="arabicPeriod"/>
            </a:pPr>
            <a:endParaRPr lang="en-GB" dirty="0"/>
          </a:p>
          <a:p>
            <a:pPr marL="0" indent="0">
              <a:buNone/>
            </a:pPr>
            <a:endParaRPr lang="en-GB" dirty="0"/>
          </a:p>
        </p:txBody>
      </p:sp>
      <p:pic>
        <p:nvPicPr>
          <p:cNvPr id="4" name="Content Placeholder 3">
            <a:extLst>
              <a:ext uri="{FF2B5EF4-FFF2-40B4-BE49-F238E27FC236}">
                <a16:creationId xmlns:a16="http://schemas.microsoft.com/office/drawing/2014/main" id="{19105710-64B2-37AB-4A99-CAD052A837CA}"/>
              </a:ext>
            </a:extLst>
          </p:cNvPr>
          <p:cNvPicPr>
            <a:picLocks noGrp="1" noChangeAspect="1"/>
          </p:cNvPicPr>
          <p:nvPr>
            <p:ph sz="half" idx="2"/>
          </p:nvPr>
        </p:nvPicPr>
        <p:blipFill>
          <a:blip r:embed="rId2"/>
          <a:stretch>
            <a:fillRect/>
          </a:stretch>
        </p:blipFill>
        <p:spPr>
          <a:xfrm>
            <a:off x="6771861" y="1886676"/>
            <a:ext cx="4479235" cy="3240659"/>
          </a:xfrm>
          <a:prstGeom prst="rect">
            <a:avLst/>
          </a:prstGeom>
        </p:spPr>
      </p:pic>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9B1FD-3EF4-7242-3F34-B77F14EE95DA}"/>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Implementing strategies</a:t>
            </a:r>
          </a:p>
        </p:txBody>
      </p:sp>
      <p:sp>
        <p:nvSpPr>
          <p:cNvPr id="3" name="Content Placeholder 2">
            <a:extLst>
              <a:ext uri="{FF2B5EF4-FFF2-40B4-BE49-F238E27FC236}">
                <a16:creationId xmlns:a16="http://schemas.microsoft.com/office/drawing/2014/main" id="{95E68ACE-A891-DF06-02BE-3BFC8DE502F5}"/>
              </a:ext>
            </a:extLst>
          </p:cNvPr>
          <p:cNvSpPr>
            <a:spLocks noGrp="1"/>
          </p:cNvSpPr>
          <p:nvPr>
            <p:ph sz="half" idx="1"/>
          </p:nvPr>
        </p:nvSpPr>
        <p:spPr/>
        <p:txBody>
          <a:bodyPr vert="horz" lIns="91440" tIns="45720" rIns="91440" bIns="45720" rtlCol="0" anchor="t">
            <a:normAutofit/>
          </a:bodyPr>
          <a:lstStyle/>
          <a:p>
            <a:pPr marL="0" indent="0">
              <a:buNone/>
            </a:pPr>
            <a:r>
              <a:rPr lang="en-US" sz="2400" dirty="0">
                <a:latin typeface="Arial"/>
                <a:cs typeface="Arial"/>
              </a:rPr>
              <a:t>Implementation issues -</a:t>
            </a:r>
          </a:p>
          <a:p>
            <a:pPr marL="457200" indent="-457200"/>
            <a:r>
              <a:rPr lang="en-US" sz="2400" dirty="0">
                <a:latin typeface="Arial"/>
                <a:cs typeface="Arial"/>
              </a:rPr>
              <a:t>Not all strategies are implemented</a:t>
            </a:r>
          </a:p>
          <a:p>
            <a:pPr marL="457200" indent="-457200"/>
            <a:r>
              <a:rPr lang="en-US" sz="2400" dirty="0">
                <a:latin typeface="Arial"/>
                <a:cs typeface="Arial"/>
              </a:rPr>
              <a:t>Decisions of strategic importance may not be anticipated</a:t>
            </a:r>
          </a:p>
          <a:p>
            <a:pPr marL="457200" indent="-457200"/>
            <a:r>
              <a:rPr lang="en-US" sz="2400" dirty="0">
                <a:latin typeface="Arial"/>
                <a:cs typeface="Arial"/>
              </a:rPr>
              <a:t>Implementation may involve adjustment</a:t>
            </a:r>
          </a:p>
          <a:p>
            <a:pPr marL="457200" indent="-457200"/>
            <a:r>
              <a:rPr lang="en-US" sz="2400" dirty="0">
                <a:latin typeface="Arial"/>
                <a:cs typeface="Arial"/>
              </a:rPr>
              <a:t>Deployment of resources</a:t>
            </a:r>
          </a:p>
          <a:p>
            <a:pPr marL="457200" indent="-457200"/>
            <a:r>
              <a:rPr lang="en-US" sz="2400" dirty="0">
                <a:latin typeface="Arial"/>
                <a:cs typeface="Arial"/>
              </a:rPr>
              <a:t>Resource allocation</a:t>
            </a:r>
          </a:p>
        </p:txBody>
      </p:sp>
      <p:pic>
        <p:nvPicPr>
          <p:cNvPr id="5" name="Content Placeholder 4" descr="Strategic Implementation Process ...">
            <a:extLst>
              <a:ext uri="{FF2B5EF4-FFF2-40B4-BE49-F238E27FC236}">
                <a16:creationId xmlns:a16="http://schemas.microsoft.com/office/drawing/2014/main" id="{4BDF0E77-BA8E-2A5E-3A65-522B71C7DCF9}"/>
              </a:ext>
            </a:extLst>
          </p:cNvPr>
          <p:cNvPicPr>
            <a:picLocks noGrp="1" noChangeAspect="1"/>
          </p:cNvPicPr>
          <p:nvPr>
            <p:ph sz="half" idx="2"/>
          </p:nvPr>
        </p:nvPicPr>
        <p:blipFill>
          <a:blip r:embed="rId3"/>
          <a:stretch>
            <a:fillRect/>
          </a:stretch>
        </p:blipFill>
        <p:spPr>
          <a:xfrm>
            <a:off x="7461250" y="2120064"/>
            <a:ext cx="4106680" cy="2274757"/>
          </a:xfrm>
        </p:spPr>
      </p:pic>
    </p:spTree>
    <p:extLst>
      <p:ext uri="{BB962C8B-B14F-4D97-AF65-F5344CB8AC3E}">
        <p14:creationId xmlns:p14="http://schemas.microsoft.com/office/powerpoint/2010/main" val="29298903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41581-C8AD-6588-2605-D4FDDD8C5D9D}"/>
              </a:ext>
            </a:extLst>
          </p:cNvPr>
          <p:cNvSpPr>
            <a:spLocks noGrp="1"/>
          </p:cNvSpPr>
          <p:nvPr>
            <p:ph type="title"/>
          </p:nvPr>
        </p:nvSpPr>
        <p:spPr>
          <a:solidFill>
            <a:srgbClr val="002060"/>
          </a:solidFill>
        </p:spPr>
        <p:txBody>
          <a:bodyPr/>
          <a:lstStyle/>
          <a:p>
            <a:r>
              <a:rPr lang="en-US" dirty="0">
                <a:solidFill>
                  <a:srgbClr val="FFFFFF"/>
                </a:solidFill>
                <a:latin typeface="Arial"/>
                <a:cs typeface="Arial"/>
              </a:rPr>
              <a:t>Implementation problems</a:t>
            </a:r>
          </a:p>
        </p:txBody>
      </p:sp>
      <p:sp>
        <p:nvSpPr>
          <p:cNvPr id="3" name="Content Placeholder 2">
            <a:extLst>
              <a:ext uri="{FF2B5EF4-FFF2-40B4-BE49-F238E27FC236}">
                <a16:creationId xmlns:a16="http://schemas.microsoft.com/office/drawing/2014/main" id="{166B8EF7-10DA-BA6E-592E-5E8366E0C839}"/>
              </a:ext>
            </a:extLst>
          </p:cNvPr>
          <p:cNvSpPr>
            <a:spLocks noGrp="1"/>
          </p:cNvSpPr>
          <p:nvPr>
            <p:ph sz="half" idx="1"/>
          </p:nvPr>
        </p:nvSpPr>
        <p:spPr/>
        <p:txBody>
          <a:bodyPr vert="horz" lIns="91440" tIns="45720" rIns="91440" bIns="45720" rtlCol="0" anchor="t">
            <a:normAutofit fontScale="92500"/>
          </a:bodyPr>
          <a:lstStyle/>
          <a:p>
            <a:pPr marL="171450" indent="-171450">
              <a:spcBef>
                <a:spcPts val="0"/>
              </a:spcBef>
              <a:buFont typeface="Arial,Sans-Serif" pitchFamily="34" charset="0"/>
            </a:pPr>
            <a:r>
              <a:rPr lang="en-US" sz="2000" dirty="0">
                <a:latin typeface="Arial"/>
                <a:cs typeface="Calibri"/>
              </a:rPr>
              <a:t>Implementation takes longer than anticipated</a:t>
            </a:r>
            <a:endParaRPr lang="en-US" sz="2000" dirty="0">
              <a:solidFill>
                <a:srgbClr val="444444"/>
              </a:solidFill>
              <a:latin typeface="Arial"/>
              <a:cs typeface="Calibri"/>
            </a:endParaRPr>
          </a:p>
          <a:p>
            <a:pPr marL="171450" indent="-171450">
              <a:spcBef>
                <a:spcPts val="0"/>
              </a:spcBef>
              <a:buFont typeface="Arial,Sans-Serif" pitchFamily="34" charset="0"/>
            </a:pPr>
            <a:r>
              <a:rPr lang="en-US" sz="2000" dirty="0">
                <a:latin typeface="Arial"/>
                <a:cs typeface="Calibri"/>
              </a:rPr>
              <a:t>Major unexpected problems arise</a:t>
            </a:r>
            <a:endParaRPr lang="en-US" sz="2000">
              <a:solidFill>
                <a:srgbClr val="444444"/>
              </a:solidFill>
              <a:latin typeface="Arial"/>
              <a:cs typeface="Calibri"/>
            </a:endParaRPr>
          </a:p>
          <a:p>
            <a:pPr marL="171450" indent="-171450">
              <a:spcBef>
                <a:spcPts val="0"/>
              </a:spcBef>
              <a:buFont typeface="Arial,Sans-Serif" pitchFamily="34" charset="0"/>
            </a:pPr>
            <a:r>
              <a:rPr lang="en-US" sz="2000" dirty="0">
                <a:latin typeface="Arial"/>
                <a:cs typeface="Calibri"/>
              </a:rPr>
              <a:t>Implementation activities are in-adequately coordinated</a:t>
            </a:r>
            <a:endParaRPr lang="en-US" sz="2000">
              <a:solidFill>
                <a:srgbClr val="444444"/>
              </a:solidFill>
              <a:latin typeface="Arial"/>
              <a:cs typeface="Calibri"/>
            </a:endParaRPr>
          </a:p>
          <a:p>
            <a:pPr marL="171450" indent="-171450">
              <a:spcBef>
                <a:spcPts val="0"/>
              </a:spcBef>
              <a:buFont typeface="Arial,Sans-Serif" pitchFamily="34" charset="0"/>
            </a:pPr>
            <a:r>
              <a:rPr lang="en-US" sz="2000" dirty="0">
                <a:latin typeface="Arial"/>
                <a:cs typeface="Calibri"/>
              </a:rPr>
              <a:t>Management's attention is distracted due to other </a:t>
            </a:r>
            <a:r>
              <a:rPr lang="en-US" sz="2000" dirty="0" err="1">
                <a:latin typeface="Arial"/>
                <a:cs typeface="Calibri"/>
              </a:rPr>
              <a:t>organisational</a:t>
            </a:r>
            <a:r>
              <a:rPr lang="en-US" sz="2000" dirty="0">
                <a:latin typeface="Arial"/>
                <a:cs typeface="Calibri"/>
              </a:rPr>
              <a:t> activities</a:t>
            </a:r>
            <a:endParaRPr lang="en-US" sz="2000">
              <a:solidFill>
                <a:srgbClr val="444444"/>
              </a:solidFill>
              <a:latin typeface="Arial"/>
              <a:cs typeface="Calibri"/>
            </a:endParaRPr>
          </a:p>
          <a:p>
            <a:pPr marL="171450" indent="-171450">
              <a:spcBef>
                <a:spcPts val="0"/>
              </a:spcBef>
              <a:buFont typeface="Arial,Sans-Serif" pitchFamily="34" charset="0"/>
            </a:pPr>
            <a:r>
              <a:rPr lang="en-US" sz="2000" dirty="0">
                <a:latin typeface="Arial"/>
                <a:cs typeface="Calibri"/>
              </a:rPr>
              <a:t>Employees don't have the necessary capability or training to implement the strategy</a:t>
            </a:r>
            <a:endParaRPr lang="en-US" sz="2000">
              <a:solidFill>
                <a:srgbClr val="444444"/>
              </a:solidFill>
              <a:latin typeface="Arial"/>
              <a:cs typeface="Calibri"/>
            </a:endParaRPr>
          </a:p>
          <a:p>
            <a:pPr marL="171450" indent="-171450">
              <a:spcBef>
                <a:spcPts val="0"/>
              </a:spcBef>
              <a:buFont typeface="Arial,Sans-Serif" pitchFamily="34" charset="0"/>
            </a:pPr>
            <a:r>
              <a:rPr lang="en-US" sz="2000" dirty="0">
                <a:latin typeface="Arial"/>
                <a:cs typeface="Calibri"/>
              </a:rPr>
              <a:t>Managers fail to give a sense of direction at Unit/department/division level</a:t>
            </a:r>
            <a:endParaRPr lang="en-US" sz="2000">
              <a:solidFill>
                <a:srgbClr val="444444"/>
              </a:solidFill>
              <a:latin typeface="Arial"/>
              <a:cs typeface="Calibri"/>
            </a:endParaRPr>
          </a:p>
          <a:p>
            <a:pPr marL="171450" indent="-171450">
              <a:spcBef>
                <a:spcPts val="0"/>
              </a:spcBef>
              <a:buFont typeface="Arial,Sans-Serif" pitchFamily="34" charset="0"/>
            </a:pPr>
            <a:r>
              <a:rPr lang="en-US" sz="2000" dirty="0">
                <a:latin typeface="Arial"/>
                <a:cs typeface="Calibri"/>
              </a:rPr>
              <a:t>Implementation tasks are not properly defined</a:t>
            </a:r>
            <a:endParaRPr lang="en-US" sz="2000">
              <a:solidFill>
                <a:srgbClr val="444444"/>
              </a:solidFill>
              <a:latin typeface="Arial"/>
              <a:cs typeface="Calibri"/>
            </a:endParaRPr>
          </a:p>
          <a:p>
            <a:pPr marL="171450" indent="-171450">
              <a:spcBef>
                <a:spcPts val="0"/>
              </a:spcBef>
              <a:buFont typeface="Arial,Sans-Serif" pitchFamily="34" charset="0"/>
            </a:pPr>
            <a:r>
              <a:rPr lang="en-US" sz="2000" dirty="0">
                <a:latin typeface="Arial"/>
                <a:cs typeface="Calibri"/>
              </a:rPr>
              <a:t>Information systems are not adequate</a:t>
            </a:r>
            <a:endParaRPr lang="en-US" sz="2000" dirty="0">
              <a:solidFill>
                <a:srgbClr val="444444"/>
              </a:solidFill>
              <a:latin typeface="Arial"/>
              <a:cs typeface="Calibri"/>
            </a:endParaRPr>
          </a:p>
          <a:p>
            <a:pPr marL="171450" indent="-171450">
              <a:spcBef>
                <a:spcPts val="0"/>
              </a:spcBef>
              <a:buFont typeface="Arial,Sans-Serif" pitchFamily="34" charset="0"/>
            </a:pPr>
            <a:r>
              <a:rPr lang="en-US" sz="2000" dirty="0">
                <a:latin typeface="Arial"/>
                <a:cs typeface="Calibri"/>
              </a:rPr>
              <a:t>The overall goals are not communicated</a:t>
            </a:r>
            <a:endParaRPr lang="en-US" sz="2000" dirty="0">
              <a:latin typeface="Arial"/>
            </a:endParaRPr>
          </a:p>
        </p:txBody>
      </p:sp>
      <p:pic>
        <p:nvPicPr>
          <p:cNvPr id="5" name="Content Placeholder 4" descr="How to implement your company strategy ...">
            <a:extLst>
              <a:ext uri="{FF2B5EF4-FFF2-40B4-BE49-F238E27FC236}">
                <a16:creationId xmlns:a16="http://schemas.microsoft.com/office/drawing/2014/main" id="{12C6CEF3-8C52-E0AF-70D4-7F65428E3EF3}"/>
              </a:ext>
            </a:extLst>
          </p:cNvPr>
          <p:cNvPicPr>
            <a:picLocks noGrp="1" noChangeAspect="1"/>
          </p:cNvPicPr>
          <p:nvPr>
            <p:ph sz="half" idx="2"/>
          </p:nvPr>
        </p:nvPicPr>
        <p:blipFill>
          <a:blip r:embed="rId3"/>
          <a:stretch>
            <a:fillRect/>
          </a:stretch>
        </p:blipFill>
        <p:spPr>
          <a:xfrm>
            <a:off x="7031921" y="1958765"/>
            <a:ext cx="3853565" cy="2934636"/>
          </a:xfrm>
        </p:spPr>
      </p:pic>
    </p:spTree>
    <p:extLst>
      <p:ext uri="{BB962C8B-B14F-4D97-AF65-F5344CB8AC3E}">
        <p14:creationId xmlns:p14="http://schemas.microsoft.com/office/powerpoint/2010/main" val="25871546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E9D1F-CB21-EF99-4587-91FB80D00728}"/>
              </a:ext>
            </a:extLst>
          </p:cNvPr>
          <p:cNvSpPr>
            <a:spLocks noGrp="1"/>
          </p:cNvSpPr>
          <p:nvPr>
            <p:ph type="title"/>
          </p:nvPr>
        </p:nvSpPr>
        <p:spPr>
          <a:solidFill>
            <a:srgbClr val="002060"/>
          </a:solidFill>
        </p:spPr>
        <p:txBody>
          <a:bodyPr/>
          <a:lstStyle/>
          <a:p>
            <a:r>
              <a:rPr lang="en-US" dirty="0">
                <a:solidFill>
                  <a:srgbClr val="FFFFFF"/>
                </a:solidFill>
                <a:latin typeface="Arial"/>
                <a:cs typeface="Arial"/>
              </a:rPr>
              <a:t>Implementation</a:t>
            </a:r>
            <a:r>
              <a:rPr lang="en-US" dirty="0">
                <a:solidFill>
                  <a:srgbClr val="FFFFFF"/>
                </a:solidFill>
              </a:rPr>
              <a:t> Guidelines</a:t>
            </a:r>
          </a:p>
        </p:txBody>
      </p:sp>
      <p:pic>
        <p:nvPicPr>
          <p:cNvPr id="5" name="Content Placeholder 4" descr="Successful Strategy Implementation: How ...">
            <a:extLst>
              <a:ext uri="{FF2B5EF4-FFF2-40B4-BE49-F238E27FC236}">
                <a16:creationId xmlns:a16="http://schemas.microsoft.com/office/drawing/2014/main" id="{61C1E6E2-8DC3-98B9-FD61-8CE906DA2C92}"/>
              </a:ext>
            </a:extLst>
          </p:cNvPr>
          <p:cNvPicPr>
            <a:picLocks noGrp="1" noChangeAspect="1"/>
          </p:cNvPicPr>
          <p:nvPr>
            <p:ph sz="half" idx="1"/>
          </p:nvPr>
        </p:nvPicPr>
        <p:blipFill rotWithShape="1">
          <a:blip r:embed="rId3"/>
          <a:srcRect l="-28802" t="-28572" r="-22857" b="-33965"/>
          <a:stretch/>
        </p:blipFill>
        <p:spPr>
          <a:xfrm>
            <a:off x="187449" y="1311610"/>
            <a:ext cx="6008684" cy="4269693"/>
          </a:xfrm>
        </p:spPr>
      </p:pic>
      <p:sp>
        <p:nvSpPr>
          <p:cNvPr id="4" name="Content Placeholder 3">
            <a:extLst>
              <a:ext uri="{FF2B5EF4-FFF2-40B4-BE49-F238E27FC236}">
                <a16:creationId xmlns:a16="http://schemas.microsoft.com/office/drawing/2014/main" id="{002DC37E-49AD-FCE9-9782-836BAB88B119}"/>
              </a:ext>
            </a:extLst>
          </p:cNvPr>
          <p:cNvSpPr>
            <a:spLocks noGrp="1"/>
          </p:cNvSpPr>
          <p:nvPr>
            <p:ph sz="half" idx="2"/>
          </p:nvPr>
        </p:nvSpPr>
        <p:spPr/>
        <p:txBody>
          <a:bodyPr vert="horz" lIns="91440" tIns="45720" rIns="91440" bIns="45720" rtlCol="0" anchor="t">
            <a:normAutofit/>
          </a:bodyPr>
          <a:lstStyle/>
          <a:p>
            <a:r>
              <a:rPr lang="en-US" b="1" dirty="0">
                <a:latin typeface="Arial"/>
                <a:cs typeface="Arial"/>
              </a:rPr>
              <a:t>Envisioning</a:t>
            </a:r>
          </a:p>
          <a:p>
            <a:r>
              <a:rPr lang="en-US" b="1" dirty="0">
                <a:latin typeface="Arial"/>
                <a:cs typeface="Arial"/>
              </a:rPr>
              <a:t>Activating</a:t>
            </a:r>
          </a:p>
          <a:p>
            <a:r>
              <a:rPr lang="en-US" b="1" dirty="0">
                <a:latin typeface="Arial"/>
                <a:cs typeface="Arial"/>
              </a:rPr>
              <a:t>Supporting</a:t>
            </a:r>
          </a:p>
          <a:p>
            <a:r>
              <a:rPr lang="en-US" b="1" dirty="0">
                <a:latin typeface="Arial"/>
                <a:cs typeface="Arial"/>
              </a:rPr>
              <a:t>Installing</a:t>
            </a:r>
          </a:p>
          <a:p>
            <a:r>
              <a:rPr lang="en-US" b="1" dirty="0">
                <a:latin typeface="Arial"/>
                <a:cs typeface="Arial"/>
              </a:rPr>
              <a:t>Controlling</a:t>
            </a:r>
          </a:p>
          <a:p>
            <a:r>
              <a:rPr lang="en-US" b="1" dirty="0">
                <a:latin typeface="Arial"/>
                <a:cs typeface="Arial"/>
              </a:rPr>
              <a:t>Recognising</a:t>
            </a:r>
          </a:p>
        </p:txBody>
      </p:sp>
    </p:spTree>
    <p:extLst>
      <p:ext uri="{BB962C8B-B14F-4D97-AF65-F5344CB8AC3E}">
        <p14:creationId xmlns:p14="http://schemas.microsoft.com/office/powerpoint/2010/main" val="8726171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A495C-04B6-5010-4508-93646A97AE17}"/>
              </a:ext>
            </a:extLst>
          </p:cNvPr>
          <p:cNvSpPr>
            <a:spLocks noGrp="1"/>
          </p:cNvSpPr>
          <p:nvPr>
            <p:ph type="title"/>
          </p:nvPr>
        </p:nvSpPr>
        <p:spPr>
          <a:solidFill>
            <a:srgbClr val="002060"/>
          </a:solidFill>
        </p:spPr>
        <p:txBody>
          <a:bodyPr/>
          <a:lstStyle/>
          <a:p>
            <a:r>
              <a:rPr lang="en-US" dirty="0">
                <a:solidFill>
                  <a:srgbClr val="FFFFFF"/>
                </a:solidFill>
                <a:latin typeface="Arial"/>
                <a:cs typeface="Arial"/>
              </a:rPr>
              <a:t>Implementation Plans</a:t>
            </a:r>
          </a:p>
        </p:txBody>
      </p:sp>
      <p:sp>
        <p:nvSpPr>
          <p:cNvPr id="3" name="Content Placeholder 2">
            <a:extLst>
              <a:ext uri="{FF2B5EF4-FFF2-40B4-BE49-F238E27FC236}">
                <a16:creationId xmlns:a16="http://schemas.microsoft.com/office/drawing/2014/main" id="{7E9EDEFC-1FCD-8A0D-2B43-B65EABFD25D0}"/>
              </a:ext>
            </a:extLst>
          </p:cNvPr>
          <p:cNvSpPr>
            <a:spLocks noGrp="1"/>
          </p:cNvSpPr>
          <p:nvPr>
            <p:ph sz="half" idx="1"/>
          </p:nvPr>
        </p:nvSpPr>
        <p:spPr>
          <a:xfrm>
            <a:off x="609600" y="1412823"/>
            <a:ext cx="10993620" cy="2177730"/>
          </a:xfrm>
        </p:spPr>
        <p:txBody>
          <a:bodyPr vert="horz" lIns="91440" tIns="45720" rIns="91440" bIns="45720" rtlCol="0" anchor="t">
            <a:normAutofit/>
          </a:bodyPr>
          <a:lstStyle/>
          <a:p>
            <a:pPr marL="0" indent="0">
              <a:buNone/>
            </a:pPr>
            <a:r>
              <a:rPr lang="en-US" dirty="0">
                <a:latin typeface="Arial"/>
                <a:cs typeface="Arial"/>
              </a:rPr>
              <a:t>3 tasks</a:t>
            </a:r>
          </a:p>
          <a:p>
            <a:pPr marL="514350" indent="-514350">
              <a:buAutoNum type="arabicPeriod"/>
            </a:pPr>
            <a:r>
              <a:rPr lang="en-US" dirty="0">
                <a:latin typeface="Arial"/>
                <a:cs typeface="Arial"/>
              </a:rPr>
              <a:t>Document responsibilities</a:t>
            </a:r>
          </a:p>
          <a:p>
            <a:pPr marL="514350" indent="-514350">
              <a:buAutoNum type="arabicPeriod"/>
            </a:pPr>
            <a:r>
              <a:rPr lang="en-US" dirty="0">
                <a:latin typeface="Arial"/>
                <a:cs typeface="Arial"/>
              </a:rPr>
              <a:t>Prepare </a:t>
            </a:r>
            <a:r>
              <a:rPr lang="en-US" b="1" dirty="0">
                <a:latin typeface="Arial"/>
                <a:cs typeface="Arial"/>
              </a:rPr>
              <a:t>responsibility charts</a:t>
            </a:r>
          </a:p>
          <a:p>
            <a:pPr marL="514350" indent="-514350">
              <a:buAutoNum type="arabicPeriod"/>
            </a:pPr>
            <a:r>
              <a:rPr lang="en-US" dirty="0">
                <a:latin typeface="Arial"/>
                <a:cs typeface="Arial"/>
              </a:rPr>
              <a:t>Prepare </a:t>
            </a:r>
            <a:r>
              <a:rPr lang="en-US" b="1" dirty="0">
                <a:latin typeface="Arial"/>
                <a:cs typeface="Arial"/>
              </a:rPr>
              <a:t>activity schedules</a:t>
            </a:r>
          </a:p>
        </p:txBody>
      </p:sp>
      <p:pic>
        <p:nvPicPr>
          <p:cNvPr id="5" name="Picture 4" descr="Strategy Execution I Definitive Guide ...">
            <a:extLst>
              <a:ext uri="{FF2B5EF4-FFF2-40B4-BE49-F238E27FC236}">
                <a16:creationId xmlns:a16="http://schemas.microsoft.com/office/drawing/2014/main" id="{009BBBB1-EFB6-B61C-C0C1-7ED43CCB0008}"/>
              </a:ext>
            </a:extLst>
          </p:cNvPr>
          <p:cNvPicPr>
            <a:picLocks noChangeAspect="1"/>
          </p:cNvPicPr>
          <p:nvPr/>
        </p:nvPicPr>
        <p:blipFill>
          <a:blip r:embed="rId3"/>
          <a:stretch>
            <a:fillRect/>
          </a:stretch>
        </p:blipFill>
        <p:spPr>
          <a:xfrm>
            <a:off x="3323601" y="3583821"/>
            <a:ext cx="8680241" cy="2401080"/>
          </a:xfrm>
          <a:prstGeom prst="rect">
            <a:avLst/>
          </a:prstGeom>
        </p:spPr>
      </p:pic>
    </p:spTree>
    <p:extLst>
      <p:ext uri="{BB962C8B-B14F-4D97-AF65-F5344CB8AC3E}">
        <p14:creationId xmlns:p14="http://schemas.microsoft.com/office/powerpoint/2010/main" val="28220254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D7E57-C87C-3438-76E0-E827CCB403F3}"/>
              </a:ext>
            </a:extLst>
          </p:cNvPr>
          <p:cNvSpPr>
            <a:spLocks noGrp="1"/>
          </p:cNvSpPr>
          <p:nvPr>
            <p:ph type="title"/>
          </p:nvPr>
        </p:nvSpPr>
        <p:spPr>
          <a:solidFill>
            <a:srgbClr val="002060"/>
          </a:solidFill>
        </p:spPr>
        <p:txBody>
          <a:bodyPr/>
          <a:lstStyle/>
          <a:p>
            <a:r>
              <a:rPr lang="en-US" dirty="0">
                <a:solidFill>
                  <a:srgbClr val="FFFFFF"/>
                </a:solidFill>
                <a:latin typeface="Arial"/>
                <a:cs typeface="Arial"/>
              </a:rPr>
              <a:t>Management by Objective (MBO)</a:t>
            </a:r>
          </a:p>
        </p:txBody>
      </p:sp>
      <p:sp>
        <p:nvSpPr>
          <p:cNvPr id="3" name="Content Placeholder 2">
            <a:extLst>
              <a:ext uri="{FF2B5EF4-FFF2-40B4-BE49-F238E27FC236}">
                <a16:creationId xmlns:a16="http://schemas.microsoft.com/office/drawing/2014/main" id="{52774F10-4701-20E4-FF60-D117F6D592C5}"/>
              </a:ext>
            </a:extLst>
          </p:cNvPr>
          <p:cNvSpPr>
            <a:spLocks noGrp="1"/>
          </p:cNvSpPr>
          <p:nvPr>
            <p:ph sz="half" idx="1"/>
          </p:nvPr>
        </p:nvSpPr>
        <p:spPr/>
        <p:txBody>
          <a:bodyPr vert="horz" lIns="91440" tIns="45720" rIns="91440" bIns="45720" rtlCol="0" anchor="t">
            <a:normAutofit lnSpcReduction="10000"/>
          </a:bodyPr>
          <a:lstStyle/>
          <a:p>
            <a:r>
              <a:rPr lang="en-US" dirty="0"/>
              <a:t>MBO - Scheme developed in 1950's of planning and control</a:t>
            </a:r>
          </a:p>
          <a:p>
            <a:r>
              <a:rPr lang="en-US" dirty="0"/>
              <a:t>Coordinates short-term plan with long term plans/goals, the plans themselves and the efforts of all involved.</a:t>
            </a:r>
          </a:p>
          <a:p>
            <a:r>
              <a:rPr lang="en-US" dirty="0"/>
              <a:t>Aim – to fit together individual managers objectives with those of the </a:t>
            </a:r>
            <a:r>
              <a:rPr lang="en-US" dirty="0" err="1"/>
              <a:t>organisation</a:t>
            </a:r>
            <a:r>
              <a:rPr lang="en-US" dirty="0"/>
              <a:t>.</a:t>
            </a:r>
          </a:p>
        </p:txBody>
      </p:sp>
      <p:pic>
        <p:nvPicPr>
          <p:cNvPr id="5" name="Content Placeholder 4" descr="Management by Objectives (MBO) - Overview, Steps, Benefits">
            <a:extLst>
              <a:ext uri="{FF2B5EF4-FFF2-40B4-BE49-F238E27FC236}">
                <a16:creationId xmlns:a16="http://schemas.microsoft.com/office/drawing/2014/main" id="{2006BF75-EE95-0EA3-50AC-99C828F2C9CB}"/>
              </a:ext>
            </a:extLst>
          </p:cNvPr>
          <p:cNvPicPr>
            <a:picLocks noGrp="1" noChangeAspect="1"/>
          </p:cNvPicPr>
          <p:nvPr>
            <p:ph sz="half" idx="2"/>
          </p:nvPr>
        </p:nvPicPr>
        <p:blipFill>
          <a:blip r:embed="rId3"/>
          <a:stretch>
            <a:fillRect/>
          </a:stretch>
        </p:blipFill>
        <p:spPr>
          <a:xfrm>
            <a:off x="6197600" y="1798911"/>
            <a:ext cx="5384800" cy="3591620"/>
          </a:xfrm>
        </p:spPr>
      </p:pic>
    </p:spTree>
    <p:extLst>
      <p:ext uri="{BB962C8B-B14F-4D97-AF65-F5344CB8AC3E}">
        <p14:creationId xmlns:p14="http://schemas.microsoft.com/office/powerpoint/2010/main" val="40666896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28ECB-6178-B08A-58A0-0ACD440F6173}"/>
              </a:ext>
            </a:extLst>
          </p:cNvPr>
          <p:cNvSpPr>
            <a:spLocks noGrp="1"/>
          </p:cNvSpPr>
          <p:nvPr>
            <p:ph type="title"/>
          </p:nvPr>
        </p:nvSpPr>
        <p:spPr>
          <a:solidFill>
            <a:srgbClr val="002060"/>
          </a:solidFill>
        </p:spPr>
        <p:txBody>
          <a:bodyPr/>
          <a:lstStyle/>
          <a:p>
            <a:r>
              <a:rPr lang="en-US" dirty="0">
                <a:solidFill>
                  <a:srgbClr val="FFFFFF"/>
                </a:solidFill>
                <a:latin typeface="Arial"/>
                <a:cs typeface="Arial"/>
              </a:rPr>
              <a:t>Management by objectives – 5 steps</a:t>
            </a:r>
          </a:p>
        </p:txBody>
      </p:sp>
      <p:pic>
        <p:nvPicPr>
          <p:cNvPr id="11" name="Content Placeholder 10" descr="A diagram of a process&#10;&#10;Description automatically generated">
            <a:extLst>
              <a:ext uri="{FF2B5EF4-FFF2-40B4-BE49-F238E27FC236}">
                <a16:creationId xmlns:a16="http://schemas.microsoft.com/office/drawing/2014/main" id="{E8331CED-34D9-0A35-2709-72DBA86041C5}"/>
              </a:ext>
            </a:extLst>
          </p:cNvPr>
          <p:cNvPicPr>
            <a:picLocks noGrp="1" noChangeAspect="1"/>
          </p:cNvPicPr>
          <p:nvPr>
            <p:ph sz="half" idx="1"/>
          </p:nvPr>
        </p:nvPicPr>
        <p:blipFill rotWithShape="1">
          <a:blip r:embed="rId3"/>
          <a:srcRect t="1434" r="266" b="8150"/>
          <a:stretch/>
        </p:blipFill>
        <p:spPr>
          <a:xfrm>
            <a:off x="957564" y="1657350"/>
            <a:ext cx="4676405" cy="3606712"/>
          </a:xfrm>
        </p:spPr>
      </p:pic>
      <p:pic>
        <p:nvPicPr>
          <p:cNvPr id="15" name="Content Placeholder 14" descr="A screenshot of a diagram&#10;&#10;Description automatically generated">
            <a:extLst>
              <a:ext uri="{FF2B5EF4-FFF2-40B4-BE49-F238E27FC236}">
                <a16:creationId xmlns:a16="http://schemas.microsoft.com/office/drawing/2014/main" id="{EFA32D15-81C8-0906-C0D6-D9CB889AC524}"/>
              </a:ext>
            </a:extLst>
          </p:cNvPr>
          <p:cNvPicPr>
            <a:picLocks noGrp="1" noChangeAspect="1"/>
          </p:cNvPicPr>
          <p:nvPr>
            <p:ph sz="half" idx="2"/>
          </p:nvPr>
        </p:nvPicPr>
        <p:blipFill rotWithShape="1">
          <a:blip r:embed="rId4"/>
          <a:srcRect l="-475" b="19298"/>
          <a:stretch/>
        </p:blipFill>
        <p:spPr>
          <a:xfrm>
            <a:off x="6121816" y="1961359"/>
            <a:ext cx="5460587" cy="2878252"/>
          </a:xfrm>
        </p:spPr>
      </p:pic>
    </p:spTree>
    <p:extLst>
      <p:ext uri="{BB962C8B-B14F-4D97-AF65-F5344CB8AC3E}">
        <p14:creationId xmlns:p14="http://schemas.microsoft.com/office/powerpoint/2010/main" val="1392481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5"/>
                                        </p:tgtEl>
                                        <p:attrNameLst>
                                          <p:attrName>style.visibility</p:attrName>
                                        </p:attrNameLst>
                                      </p:cBhvr>
                                      <p:to>
                                        <p:strVal val="visible"/>
                                      </p:to>
                                    </p:set>
                                    <p:anim calcmode="lin" valueType="num">
                                      <p:cBhvr additive="base">
                                        <p:cTn id="13" dur="500" fill="hold"/>
                                        <p:tgtEl>
                                          <p:spTgt spid="15"/>
                                        </p:tgtEl>
                                        <p:attrNameLst>
                                          <p:attrName>ppt_x</p:attrName>
                                        </p:attrNameLst>
                                      </p:cBhvr>
                                      <p:tavLst>
                                        <p:tav tm="0">
                                          <p:val>
                                            <p:strVal val="#ppt_x"/>
                                          </p:val>
                                        </p:tav>
                                        <p:tav tm="100000">
                                          <p:val>
                                            <p:strVal val="#ppt_x"/>
                                          </p:val>
                                        </p:tav>
                                      </p:tavLst>
                                    </p:anim>
                                    <p:anim calcmode="lin" valueType="num">
                                      <p:cBhvr additive="base">
                                        <p:cTn id="14"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A758A-4A4E-BB69-1D17-1D44E80CF406}"/>
              </a:ext>
            </a:extLst>
          </p:cNvPr>
          <p:cNvSpPr>
            <a:spLocks noGrp="1"/>
          </p:cNvSpPr>
          <p:nvPr>
            <p:ph type="title"/>
          </p:nvPr>
        </p:nvSpPr>
        <p:spPr>
          <a:solidFill>
            <a:srgbClr val="002060"/>
          </a:solidFill>
        </p:spPr>
        <p:txBody>
          <a:bodyPr/>
          <a:lstStyle/>
          <a:p>
            <a:r>
              <a:rPr lang="en-US" dirty="0">
                <a:solidFill>
                  <a:srgbClr val="FFFFFF"/>
                </a:solidFill>
                <a:latin typeface="Arial"/>
                <a:cs typeface="Arial"/>
              </a:rPr>
              <a:t>Budgets and strategic planning</a:t>
            </a:r>
          </a:p>
        </p:txBody>
      </p:sp>
      <p:sp>
        <p:nvSpPr>
          <p:cNvPr id="3" name="Content Placeholder 2">
            <a:extLst>
              <a:ext uri="{FF2B5EF4-FFF2-40B4-BE49-F238E27FC236}">
                <a16:creationId xmlns:a16="http://schemas.microsoft.com/office/drawing/2014/main" id="{9FB5FC30-E369-9356-76FB-96AE991D97B9}"/>
              </a:ext>
            </a:extLst>
          </p:cNvPr>
          <p:cNvSpPr>
            <a:spLocks noGrp="1"/>
          </p:cNvSpPr>
          <p:nvPr>
            <p:ph sz="half" idx="1"/>
          </p:nvPr>
        </p:nvSpPr>
        <p:spPr/>
        <p:txBody>
          <a:bodyPr vert="horz" lIns="91440" tIns="45720" rIns="91440" bIns="45720" rtlCol="0" anchor="t">
            <a:normAutofit/>
          </a:bodyPr>
          <a:lstStyle/>
          <a:p>
            <a:r>
              <a:rPr lang="en-US" dirty="0">
                <a:latin typeface="Arial"/>
                <a:cs typeface="Arial"/>
              </a:rPr>
              <a:t>Strategic direction</a:t>
            </a:r>
          </a:p>
          <a:p>
            <a:r>
              <a:rPr lang="en-US" dirty="0">
                <a:latin typeface="Arial"/>
                <a:cs typeface="Arial"/>
              </a:rPr>
              <a:t>Resource allocation</a:t>
            </a:r>
          </a:p>
          <a:p>
            <a:r>
              <a:rPr lang="en-US" dirty="0">
                <a:latin typeface="Arial"/>
                <a:cs typeface="Arial"/>
              </a:rPr>
              <a:t>Continuous improvement</a:t>
            </a:r>
          </a:p>
          <a:p>
            <a:r>
              <a:rPr lang="en-US" dirty="0">
                <a:latin typeface="Arial"/>
                <a:cs typeface="Arial"/>
              </a:rPr>
              <a:t>Add value</a:t>
            </a:r>
          </a:p>
          <a:p>
            <a:r>
              <a:rPr lang="en-US" dirty="0">
                <a:latin typeface="Arial"/>
                <a:cs typeface="Arial"/>
              </a:rPr>
              <a:t>Cost reduction</a:t>
            </a:r>
          </a:p>
          <a:p>
            <a:r>
              <a:rPr lang="en-US" dirty="0">
                <a:latin typeface="Arial"/>
                <a:cs typeface="Arial"/>
              </a:rPr>
              <a:t>Targets &amp; responsibilities</a:t>
            </a:r>
          </a:p>
        </p:txBody>
      </p:sp>
      <p:pic>
        <p:nvPicPr>
          <p:cNvPr id="5" name="Content Placeholder 4" descr="Strategy and the Budget">
            <a:extLst>
              <a:ext uri="{FF2B5EF4-FFF2-40B4-BE49-F238E27FC236}">
                <a16:creationId xmlns:a16="http://schemas.microsoft.com/office/drawing/2014/main" id="{5B9BFE15-D16A-4886-ED6B-24D4F2CF2171}"/>
              </a:ext>
            </a:extLst>
          </p:cNvPr>
          <p:cNvPicPr>
            <a:picLocks noGrp="1" noChangeAspect="1"/>
          </p:cNvPicPr>
          <p:nvPr>
            <p:ph sz="half" idx="2"/>
          </p:nvPr>
        </p:nvPicPr>
        <p:blipFill>
          <a:blip r:embed="rId3"/>
          <a:stretch>
            <a:fillRect/>
          </a:stretch>
        </p:blipFill>
        <p:spPr>
          <a:xfrm>
            <a:off x="6702294" y="1717905"/>
            <a:ext cx="4038131" cy="2654352"/>
          </a:xfrm>
        </p:spPr>
      </p:pic>
    </p:spTree>
    <p:extLst>
      <p:ext uri="{BB962C8B-B14F-4D97-AF65-F5344CB8AC3E}">
        <p14:creationId xmlns:p14="http://schemas.microsoft.com/office/powerpoint/2010/main" val="13498824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E2281-B497-04EE-2FDF-E4076035E05B}"/>
              </a:ext>
            </a:extLst>
          </p:cNvPr>
          <p:cNvSpPr>
            <a:spLocks noGrp="1"/>
          </p:cNvSpPr>
          <p:nvPr>
            <p:ph type="title"/>
          </p:nvPr>
        </p:nvSpPr>
        <p:spPr>
          <a:solidFill>
            <a:srgbClr val="002060"/>
          </a:solidFill>
        </p:spPr>
        <p:txBody>
          <a:bodyPr/>
          <a:lstStyle/>
          <a:p>
            <a:r>
              <a:rPr lang="en-US" dirty="0">
                <a:solidFill>
                  <a:srgbClr val="FFFFFF"/>
                </a:solidFill>
                <a:latin typeface="Arial"/>
                <a:cs typeface="Arial"/>
              </a:rPr>
              <a:t>Budgets</a:t>
            </a:r>
          </a:p>
        </p:txBody>
      </p:sp>
      <p:sp>
        <p:nvSpPr>
          <p:cNvPr id="3" name="Content Placeholder 2">
            <a:extLst>
              <a:ext uri="{FF2B5EF4-FFF2-40B4-BE49-F238E27FC236}">
                <a16:creationId xmlns:a16="http://schemas.microsoft.com/office/drawing/2014/main" id="{646FF393-6124-A351-4D63-0485E08C961D}"/>
              </a:ext>
            </a:extLst>
          </p:cNvPr>
          <p:cNvSpPr>
            <a:spLocks noGrp="1"/>
          </p:cNvSpPr>
          <p:nvPr>
            <p:ph sz="half" idx="1"/>
          </p:nvPr>
        </p:nvSpPr>
        <p:spPr/>
        <p:txBody>
          <a:bodyPr vert="horz" lIns="91440" tIns="45720" rIns="91440" bIns="45720" rtlCol="0" anchor="t">
            <a:normAutofit/>
          </a:bodyPr>
          <a:lstStyle/>
          <a:p>
            <a:r>
              <a:rPr lang="en-US" dirty="0">
                <a:latin typeface="Arial"/>
                <a:cs typeface="Arial"/>
              </a:rPr>
              <a:t>Planning horizon</a:t>
            </a:r>
          </a:p>
          <a:p>
            <a:r>
              <a:rPr lang="en-US" dirty="0">
                <a:latin typeface="Arial"/>
                <a:cs typeface="Arial"/>
              </a:rPr>
              <a:t>Implementation</a:t>
            </a:r>
          </a:p>
          <a:p>
            <a:r>
              <a:rPr lang="en-US" dirty="0">
                <a:latin typeface="Arial"/>
                <a:cs typeface="Arial"/>
              </a:rPr>
              <a:t>Resources</a:t>
            </a:r>
          </a:p>
          <a:p>
            <a:r>
              <a:rPr lang="en-US" dirty="0">
                <a:latin typeface="Arial"/>
                <a:cs typeface="Arial"/>
              </a:rPr>
              <a:t>Error</a:t>
            </a:r>
          </a:p>
          <a:p>
            <a:r>
              <a:rPr lang="en-US" dirty="0">
                <a:latin typeface="Arial"/>
                <a:cs typeface="Arial"/>
              </a:rPr>
              <a:t>Rate of change</a:t>
            </a:r>
          </a:p>
        </p:txBody>
      </p:sp>
      <p:pic>
        <p:nvPicPr>
          <p:cNvPr id="5" name="Content Placeholder 4" descr="Strategic Budgeting - What Is It ...">
            <a:extLst>
              <a:ext uri="{FF2B5EF4-FFF2-40B4-BE49-F238E27FC236}">
                <a16:creationId xmlns:a16="http://schemas.microsoft.com/office/drawing/2014/main" id="{F285E406-F15C-BEFD-C6CA-99C2C1D0FE75}"/>
              </a:ext>
            </a:extLst>
          </p:cNvPr>
          <p:cNvPicPr>
            <a:picLocks noGrp="1" noChangeAspect="1"/>
          </p:cNvPicPr>
          <p:nvPr>
            <p:ph sz="half" idx="2"/>
          </p:nvPr>
        </p:nvPicPr>
        <p:blipFill>
          <a:blip r:embed="rId3"/>
          <a:stretch>
            <a:fillRect/>
          </a:stretch>
        </p:blipFill>
        <p:spPr>
          <a:xfrm>
            <a:off x="6352446" y="2174793"/>
            <a:ext cx="4525468" cy="2502576"/>
          </a:xfrm>
        </p:spPr>
      </p:pic>
    </p:spTree>
    <p:extLst>
      <p:ext uri="{BB962C8B-B14F-4D97-AF65-F5344CB8AC3E}">
        <p14:creationId xmlns:p14="http://schemas.microsoft.com/office/powerpoint/2010/main" val="7513924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E27E5-546F-32A1-A750-9948961B93D5}"/>
              </a:ext>
            </a:extLst>
          </p:cNvPr>
          <p:cNvSpPr>
            <a:spLocks noGrp="1"/>
          </p:cNvSpPr>
          <p:nvPr>
            <p:ph type="title"/>
          </p:nvPr>
        </p:nvSpPr>
        <p:spPr>
          <a:solidFill>
            <a:srgbClr val="002060"/>
          </a:solidFill>
        </p:spPr>
        <p:txBody>
          <a:bodyPr/>
          <a:lstStyle/>
          <a:p>
            <a:r>
              <a:rPr lang="en-US" dirty="0">
                <a:solidFill>
                  <a:srgbClr val="FFFFFF"/>
                </a:solidFill>
                <a:latin typeface="Arial"/>
                <a:cs typeface="Arial"/>
              </a:rPr>
              <a:t>Problems with budgets</a:t>
            </a:r>
          </a:p>
        </p:txBody>
      </p:sp>
      <p:sp>
        <p:nvSpPr>
          <p:cNvPr id="4" name="Content Placeholder 3">
            <a:extLst>
              <a:ext uri="{FF2B5EF4-FFF2-40B4-BE49-F238E27FC236}">
                <a16:creationId xmlns:a16="http://schemas.microsoft.com/office/drawing/2014/main" id="{3E0801FD-9915-BB4D-BA98-00D741DDD86D}"/>
              </a:ext>
            </a:extLst>
          </p:cNvPr>
          <p:cNvSpPr>
            <a:spLocks noGrp="1"/>
          </p:cNvSpPr>
          <p:nvPr>
            <p:ph sz="half" idx="2"/>
          </p:nvPr>
        </p:nvSpPr>
        <p:spPr/>
        <p:txBody>
          <a:bodyPr vert="horz" lIns="91440" tIns="45720" rIns="91440" bIns="45720" rtlCol="0" anchor="t">
            <a:normAutofit/>
          </a:bodyPr>
          <a:lstStyle/>
          <a:p>
            <a:r>
              <a:rPr lang="en-US" dirty="0">
                <a:latin typeface="Arial"/>
                <a:cs typeface="Arial"/>
              </a:rPr>
              <a:t>Traditional budgets based on structure of </a:t>
            </a:r>
            <a:r>
              <a:rPr lang="en-US" err="1">
                <a:latin typeface="Arial"/>
                <a:cs typeface="Arial"/>
              </a:rPr>
              <a:t>organisation</a:t>
            </a:r>
            <a:endParaRPr lang="en-US">
              <a:latin typeface="Arial"/>
              <a:cs typeface="Arial"/>
            </a:endParaRPr>
          </a:p>
          <a:p>
            <a:r>
              <a:rPr lang="en-US">
                <a:latin typeface="Arial"/>
                <a:cs typeface="Arial"/>
              </a:rPr>
              <a:t>Incremental</a:t>
            </a:r>
            <a:endParaRPr lang="en-US" dirty="0">
              <a:latin typeface="Arial"/>
              <a:cs typeface="Arial"/>
            </a:endParaRPr>
          </a:p>
          <a:p>
            <a:r>
              <a:rPr lang="en-US" dirty="0">
                <a:latin typeface="Arial"/>
                <a:cs typeface="Arial"/>
              </a:rPr>
              <a:t>Prepared over 1 year period</a:t>
            </a:r>
          </a:p>
        </p:txBody>
      </p:sp>
      <p:sp>
        <p:nvSpPr>
          <p:cNvPr id="7" name="Content Placeholder 6">
            <a:extLst>
              <a:ext uri="{FF2B5EF4-FFF2-40B4-BE49-F238E27FC236}">
                <a16:creationId xmlns:a16="http://schemas.microsoft.com/office/drawing/2014/main" id="{976EB7A8-6E27-A87E-993F-D4D8C6C705E0}"/>
              </a:ext>
            </a:extLst>
          </p:cNvPr>
          <p:cNvSpPr>
            <a:spLocks noGrp="1"/>
          </p:cNvSpPr>
          <p:nvPr>
            <p:ph sz="half" idx="1"/>
          </p:nvPr>
        </p:nvSpPr>
        <p:spPr/>
        <p:txBody>
          <a:bodyPr/>
          <a:lstStyle/>
          <a:p>
            <a:endParaRPr lang="en-US"/>
          </a:p>
        </p:txBody>
      </p:sp>
      <p:pic>
        <p:nvPicPr>
          <p:cNvPr id="9" name="Content Placeholder 4" descr="Strategy and the Budget">
            <a:extLst>
              <a:ext uri="{FF2B5EF4-FFF2-40B4-BE49-F238E27FC236}">
                <a16:creationId xmlns:a16="http://schemas.microsoft.com/office/drawing/2014/main" id="{F271AF84-EB3C-FCAB-A84E-B9F03A26A662}"/>
              </a:ext>
            </a:extLst>
          </p:cNvPr>
          <p:cNvPicPr>
            <a:picLocks noChangeAspect="1"/>
          </p:cNvPicPr>
          <p:nvPr/>
        </p:nvPicPr>
        <p:blipFill>
          <a:blip r:embed="rId3"/>
          <a:stretch>
            <a:fillRect/>
          </a:stretch>
        </p:blipFill>
        <p:spPr>
          <a:xfrm>
            <a:off x="806163" y="1717905"/>
            <a:ext cx="4987508" cy="3216483"/>
          </a:xfrm>
          <a:prstGeom prst="rect">
            <a:avLst/>
          </a:prstGeom>
        </p:spPr>
      </p:pic>
    </p:spTree>
    <p:extLst>
      <p:ext uri="{BB962C8B-B14F-4D97-AF65-F5344CB8AC3E}">
        <p14:creationId xmlns:p14="http://schemas.microsoft.com/office/powerpoint/2010/main" val="22263442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7C080-BEED-43BF-770B-5CBC0DC822E1}"/>
              </a:ext>
            </a:extLst>
          </p:cNvPr>
          <p:cNvSpPr>
            <a:spLocks noGrp="1"/>
          </p:cNvSpPr>
          <p:nvPr>
            <p:ph type="title"/>
          </p:nvPr>
        </p:nvSpPr>
        <p:spPr>
          <a:solidFill>
            <a:srgbClr val="002060"/>
          </a:solidFill>
        </p:spPr>
        <p:txBody>
          <a:bodyPr/>
          <a:lstStyle/>
          <a:p>
            <a:r>
              <a:rPr lang="en-US" dirty="0">
                <a:solidFill>
                  <a:srgbClr val="FFFFFF"/>
                </a:solidFill>
                <a:latin typeface="Arial"/>
                <a:cs typeface="Arial"/>
              </a:rPr>
              <a:t>Contingency planning</a:t>
            </a:r>
          </a:p>
        </p:txBody>
      </p:sp>
      <p:sp>
        <p:nvSpPr>
          <p:cNvPr id="3" name="Content Placeholder 2">
            <a:extLst>
              <a:ext uri="{FF2B5EF4-FFF2-40B4-BE49-F238E27FC236}">
                <a16:creationId xmlns:a16="http://schemas.microsoft.com/office/drawing/2014/main" id="{34EF737C-636C-1095-2F43-E683290E3631}"/>
              </a:ext>
            </a:extLst>
          </p:cNvPr>
          <p:cNvSpPr>
            <a:spLocks noGrp="1"/>
          </p:cNvSpPr>
          <p:nvPr>
            <p:ph sz="half" idx="1"/>
          </p:nvPr>
        </p:nvSpPr>
        <p:spPr/>
        <p:txBody>
          <a:bodyPr vert="horz" lIns="91440" tIns="45720" rIns="91440" bIns="45720" rtlCol="0" anchor="t">
            <a:normAutofit/>
          </a:bodyPr>
          <a:lstStyle/>
          <a:p>
            <a:r>
              <a:rPr lang="en-US" dirty="0">
                <a:latin typeface="Arial"/>
                <a:cs typeface="Arial"/>
              </a:rPr>
              <a:t>Contingencies are uncontrollable events which are not provided for in the main corporate plan</a:t>
            </a:r>
          </a:p>
        </p:txBody>
      </p:sp>
      <p:pic>
        <p:nvPicPr>
          <p:cNvPr id="5" name="Content Placeholder 4" descr="Contingency Plan: What It Is and Why Do ...">
            <a:extLst>
              <a:ext uri="{FF2B5EF4-FFF2-40B4-BE49-F238E27FC236}">
                <a16:creationId xmlns:a16="http://schemas.microsoft.com/office/drawing/2014/main" id="{5C111A2C-AD57-B6EB-3B68-4E46969FEBDE}"/>
              </a:ext>
            </a:extLst>
          </p:cNvPr>
          <p:cNvPicPr>
            <a:picLocks noGrp="1" noChangeAspect="1"/>
          </p:cNvPicPr>
          <p:nvPr>
            <p:ph sz="half" idx="2"/>
          </p:nvPr>
        </p:nvPicPr>
        <p:blipFill>
          <a:blip r:embed="rId3"/>
          <a:stretch>
            <a:fillRect/>
          </a:stretch>
        </p:blipFill>
        <p:spPr>
          <a:xfrm>
            <a:off x="6531001" y="1761315"/>
            <a:ext cx="5030291" cy="3416975"/>
          </a:xfrm>
        </p:spPr>
      </p:pic>
    </p:spTree>
    <p:extLst>
      <p:ext uri="{BB962C8B-B14F-4D97-AF65-F5344CB8AC3E}">
        <p14:creationId xmlns:p14="http://schemas.microsoft.com/office/powerpoint/2010/main" val="36809447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B1663-4E87-077D-AD61-349B3FE39968}"/>
              </a:ext>
            </a:extLst>
          </p:cNvPr>
          <p:cNvSpPr>
            <a:spLocks noGrp="1"/>
          </p:cNvSpPr>
          <p:nvPr>
            <p:ph type="title"/>
          </p:nvPr>
        </p:nvSpPr>
        <p:spPr>
          <a:solidFill>
            <a:srgbClr val="002060"/>
          </a:solidFill>
        </p:spPr>
        <p:txBody>
          <a:bodyPr/>
          <a:lstStyle/>
          <a:p>
            <a:r>
              <a:rPr lang="en-US" dirty="0">
                <a:solidFill>
                  <a:srgbClr val="FFFFFF"/>
                </a:solidFill>
                <a:latin typeface="Arial"/>
                <a:cs typeface="Arial"/>
              </a:rPr>
              <a:t>Strategic Evaluation</a:t>
            </a:r>
          </a:p>
        </p:txBody>
      </p:sp>
      <p:pic>
        <p:nvPicPr>
          <p:cNvPr id="5" name="Content Placeholder 4" descr="Stages in Strategic Management ...">
            <a:extLst>
              <a:ext uri="{FF2B5EF4-FFF2-40B4-BE49-F238E27FC236}">
                <a16:creationId xmlns:a16="http://schemas.microsoft.com/office/drawing/2014/main" id="{7A3BD536-BE42-DFB0-1BCE-5DCD8CCA8DF5}"/>
              </a:ext>
            </a:extLst>
          </p:cNvPr>
          <p:cNvPicPr>
            <a:picLocks noGrp="1" noChangeAspect="1"/>
          </p:cNvPicPr>
          <p:nvPr>
            <p:ph sz="half" idx="1"/>
          </p:nvPr>
        </p:nvPicPr>
        <p:blipFill>
          <a:blip r:embed="rId3"/>
          <a:stretch>
            <a:fillRect/>
          </a:stretch>
        </p:blipFill>
        <p:spPr>
          <a:xfrm>
            <a:off x="624227" y="1591738"/>
            <a:ext cx="5380530" cy="3968488"/>
          </a:xfrm>
        </p:spPr>
      </p:pic>
      <p:sp>
        <p:nvSpPr>
          <p:cNvPr id="4" name="Content Placeholder 3">
            <a:extLst>
              <a:ext uri="{FF2B5EF4-FFF2-40B4-BE49-F238E27FC236}">
                <a16:creationId xmlns:a16="http://schemas.microsoft.com/office/drawing/2014/main" id="{FBB854F9-30D5-D56E-F136-53FA1D52B67F}"/>
              </a:ext>
            </a:extLst>
          </p:cNvPr>
          <p:cNvSpPr>
            <a:spLocks noGrp="1"/>
          </p:cNvSpPr>
          <p:nvPr>
            <p:ph sz="half" idx="2"/>
          </p:nvPr>
        </p:nvSpPr>
        <p:spPr/>
        <p:txBody>
          <a:bodyPr vert="horz" lIns="91440" tIns="45720" rIns="91440" bIns="45720" rtlCol="0" anchor="t">
            <a:normAutofit/>
          </a:bodyPr>
          <a:lstStyle/>
          <a:p>
            <a:pPr marL="0" indent="0">
              <a:buNone/>
            </a:pPr>
            <a:r>
              <a:rPr lang="en-US" b="1" dirty="0">
                <a:latin typeface="Arial"/>
                <a:cs typeface="Arial"/>
              </a:rPr>
              <a:t>What is strategic evaluation?</a:t>
            </a:r>
            <a:endParaRPr lang="en-US"/>
          </a:p>
          <a:p>
            <a:r>
              <a:rPr lang="en-US" dirty="0">
                <a:latin typeface="Arial"/>
                <a:cs typeface="Arial"/>
              </a:rPr>
              <a:t>Process of </a:t>
            </a:r>
            <a:r>
              <a:rPr lang="en-US" dirty="0" err="1">
                <a:latin typeface="Arial"/>
                <a:cs typeface="Arial"/>
              </a:rPr>
              <a:t>analysing</a:t>
            </a:r>
            <a:r>
              <a:rPr lang="en-US" dirty="0">
                <a:latin typeface="Arial"/>
                <a:cs typeface="Arial"/>
              </a:rPr>
              <a:t> a strategy to assess how well its been implemented and executed</a:t>
            </a:r>
          </a:p>
        </p:txBody>
      </p:sp>
    </p:spTree>
    <p:extLst>
      <p:ext uri="{BB962C8B-B14F-4D97-AF65-F5344CB8AC3E}">
        <p14:creationId xmlns:p14="http://schemas.microsoft.com/office/powerpoint/2010/main" val="3096909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06927-AA7B-1799-94BC-1509EC563A23}"/>
              </a:ext>
            </a:extLst>
          </p:cNvPr>
          <p:cNvSpPr>
            <a:spLocks noGrp="1"/>
          </p:cNvSpPr>
          <p:nvPr>
            <p:ph type="title"/>
          </p:nvPr>
        </p:nvSpPr>
        <p:spPr>
          <a:solidFill>
            <a:srgbClr val="002060"/>
          </a:solidFill>
        </p:spPr>
        <p:txBody>
          <a:bodyPr/>
          <a:lstStyle/>
          <a:p>
            <a:r>
              <a:rPr lang="en-US" dirty="0">
                <a:solidFill>
                  <a:srgbClr val="FFFFFF"/>
                </a:solidFill>
                <a:latin typeface="Arial"/>
                <a:cs typeface="Arial"/>
              </a:rPr>
              <a:t>Evaluation questions</a:t>
            </a:r>
          </a:p>
        </p:txBody>
      </p:sp>
      <p:sp>
        <p:nvSpPr>
          <p:cNvPr id="3" name="Content Placeholder 2">
            <a:extLst>
              <a:ext uri="{FF2B5EF4-FFF2-40B4-BE49-F238E27FC236}">
                <a16:creationId xmlns:a16="http://schemas.microsoft.com/office/drawing/2014/main" id="{962861AB-BD80-5DD4-7FFD-F57E9A054995}"/>
              </a:ext>
            </a:extLst>
          </p:cNvPr>
          <p:cNvSpPr>
            <a:spLocks noGrp="1"/>
          </p:cNvSpPr>
          <p:nvPr>
            <p:ph sz="half" idx="1"/>
          </p:nvPr>
        </p:nvSpPr>
        <p:spPr/>
        <p:txBody>
          <a:bodyPr vert="horz" lIns="91440" tIns="45720" rIns="91440" bIns="45720" rtlCol="0" anchor="t">
            <a:normAutofit/>
          </a:bodyPr>
          <a:lstStyle/>
          <a:p>
            <a:r>
              <a:rPr lang="en-US" dirty="0">
                <a:latin typeface="Arial"/>
                <a:cs typeface="Arial"/>
              </a:rPr>
              <a:t>What questions would you want to answer if you were evaluating a strategy?</a:t>
            </a:r>
          </a:p>
        </p:txBody>
      </p:sp>
      <p:pic>
        <p:nvPicPr>
          <p:cNvPr id="5" name="Content Placeholder 4" descr="Solved Strategy Evaluation Strategy ...">
            <a:extLst>
              <a:ext uri="{FF2B5EF4-FFF2-40B4-BE49-F238E27FC236}">
                <a16:creationId xmlns:a16="http://schemas.microsoft.com/office/drawing/2014/main" id="{1F78A050-E816-FCF8-4190-7D3AAB502F4A}"/>
              </a:ext>
            </a:extLst>
          </p:cNvPr>
          <p:cNvPicPr>
            <a:picLocks noGrp="1" noChangeAspect="1"/>
          </p:cNvPicPr>
          <p:nvPr>
            <p:ph sz="half" idx="2"/>
          </p:nvPr>
        </p:nvPicPr>
        <p:blipFill>
          <a:blip r:embed="rId3"/>
          <a:stretch>
            <a:fillRect/>
          </a:stretch>
        </p:blipFill>
        <p:spPr>
          <a:xfrm>
            <a:off x="5966450" y="2031997"/>
            <a:ext cx="5597263" cy="3300333"/>
          </a:xfrm>
        </p:spPr>
      </p:pic>
    </p:spTree>
    <p:extLst>
      <p:ext uri="{BB962C8B-B14F-4D97-AF65-F5344CB8AC3E}">
        <p14:creationId xmlns:p14="http://schemas.microsoft.com/office/powerpoint/2010/main" val="39356551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a:extLst>
              <a:ext uri="{FF2B5EF4-FFF2-40B4-BE49-F238E27FC236}">
                <a16:creationId xmlns:a16="http://schemas.microsoft.com/office/drawing/2014/main" id="{8BEC5734-E67C-BD44-81EB-96A5EFF0BFFE}"/>
              </a:ext>
            </a:extLst>
          </p:cNvPr>
          <p:cNvSpPr>
            <a:spLocks noGrp="1"/>
          </p:cNvSpPr>
          <p:nvPr>
            <p:ph type="title"/>
          </p:nvPr>
        </p:nvSpPr>
        <p:spPr>
          <a:xfrm>
            <a:off x="1981200" y="260350"/>
            <a:ext cx="8229600" cy="641350"/>
          </a:xfrm>
        </p:spPr>
        <p:txBody>
          <a:bodyPr>
            <a:normAutofit fontScale="90000"/>
          </a:bodyPr>
          <a:lstStyle/>
          <a:p>
            <a:pPr eaLnBrk="1" hangingPunct="1"/>
            <a:r>
              <a:rPr lang="en-GB" altLang="en-US"/>
              <a:t>Benchmarking</a:t>
            </a:r>
          </a:p>
        </p:txBody>
      </p:sp>
      <p:sp>
        <p:nvSpPr>
          <p:cNvPr id="33795" name="Content Placeholder 2">
            <a:extLst>
              <a:ext uri="{FF2B5EF4-FFF2-40B4-BE49-F238E27FC236}">
                <a16:creationId xmlns:a16="http://schemas.microsoft.com/office/drawing/2014/main" id="{99BCD997-D9E4-49A4-9DA7-0B2144080950}"/>
              </a:ext>
            </a:extLst>
          </p:cNvPr>
          <p:cNvSpPr>
            <a:spLocks noGrp="1"/>
          </p:cNvSpPr>
          <p:nvPr>
            <p:ph idx="1"/>
          </p:nvPr>
        </p:nvSpPr>
        <p:spPr>
          <a:xfrm>
            <a:off x="443754" y="901700"/>
            <a:ext cx="10851776" cy="4999038"/>
          </a:xfrm>
        </p:spPr>
        <p:txBody>
          <a:bodyPr>
            <a:normAutofit/>
          </a:bodyPr>
          <a:lstStyle/>
          <a:p>
            <a:pPr marL="0" indent="0">
              <a:lnSpc>
                <a:spcPts val="2600"/>
              </a:lnSpc>
              <a:spcBef>
                <a:spcPts val="900"/>
              </a:spcBef>
              <a:buNone/>
              <a:defRPr/>
            </a:pPr>
            <a:r>
              <a:rPr lang="en-GB" altLang="en-US" sz="2400" b="1" i="1" dirty="0"/>
              <a:t>Benchmarking</a:t>
            </a:r>
            <a:r>
              <a:rPr lang="en-GB" altLang="en-US" sz="2400" i="1" dirty="0"/>
              <a:t> </a:t>
            </a:r>
            <a:r>
              <a:rPr lang="en-GB" altLang="en-US" sz="2400" dirty="0"/>
              <a:t>is a means of understanding how an organisation compares with others – typically competitors.</a:t>
            </a:r>
          </a:p>
          <a:p>
            <a:pPr>
              <a:lnSpc>
                <a:spcPts val="2600"/>
              </a:lnSpc>
              <a:spcBef>
                <a:spcPts val="900"/>
              </a:spcBef>
              <a:buNone/>
              <a:defRPr/>
            </a:pPr>
            <a:r>
              <a:rPr lang="en-GB" altLang="en-US" sz="2400" dirty="0"/>
              <a:t>Two approaches to benchmarking:</a:t>
            </a:r>
          </a:p>
          <a:p>
            <a:pPr marL="304800" indent="-304800">
              <a:lnSpc>
                <a:spcPts val="2600"/>
              </a:lnSpc>
              <a:spcBef>
                <a:spcPts val="900"/>
              </a:spcBef>
              <a:buFont typeface="Arial" charset="0"/>
              <a:buChar char="•"/>
              <a:defRPr/>
            </a:pPr>
            <a:r>
              <a:rPr lang="en-GB" altLang="en-US" sz="2400" b="1" i="1" dirty="0"/>
              <a:t>Industry/sector benchmarking </a:t>
            </a:r>
            <a:r>
              <a:rPr lang="en-GB" altLang="en-US" sz="2400" dirty="0"/>
              <a:t>–</a:t>
            </a:r>
            <a:r>
              <a:rPr lang="en-GB" altLang="en-US" sz="2400" i="1" dirty="0"/>
              <a:t> </a:t>
            </a:r>
            <a:r>
              <a:rPr lang="en-GB" altLang="en-US" sz="2400" dirty="0"/>
              <a:t>comparing performance against other organisations in the same industry/sector against a set of performance indicators.</a:t>
            </a:r>
          </a:p>
          <a:p>
            <a:pPr marL="304800" indent="-304800">
              <a:lnSpc>
                <a:spcPts val="2600"/>
              </a:lnSpc>
              <a:spcBef>
                <a:spcPts val="900"/>
              </a:spcBef>
              <a:buFont typeface="Arial" charset="0"/>
              <a:buChar char="•"/>
              <a:defRPr/>
            </a:pPr>
            <a:r>
              <a:rPr lang="en-GB" altLang="en-US" sz="2400" b="1" i="1" dirty="0"/>
              <a:t>Best-in-class benchmarking </a:t>
            </a:r>
            <a:r>
              <a:rPr lang="en-GB" altLang="en-US" sz="2400" dirty="0"/>
              <a:t>– comparing an organisation’s performance or capabilities against</a:t>
            </a:r>
            <a:br>
              <a:rPr lang="en-GB" altLang="en-US" sz="2400" dirty="0"/>
            </a:br>
            <a:r>
              <a:rPr lang="en-GB" altLang="en-US" sz="2400" dirty="0"/>
              <a:t>‘best-in-class’ performance – wherever that is</a:t>
            </a:r>
            <a:br>
              <a:rPr lang="en-GB" altLang="en-US" sz="2400" dirty="0"/>
            </a:br>
            <a:r>
              <a:rPr lang="en-GB" altLang="en-US" sz="2400" dirty="0"/>
              <a:t>found even in a very different industry. (e.g. BA benchmarked its refuelling operations against</a:t>
            </a:r>
            <a:br>
              <a:rPr lang="en-GB" altLang="en-US" sz="2400" dirty="0"/>
            </a:br>
            <a:r>
              <a:rPr lang="en-GB" altLang="en-US" sz="2400" dirty="0"/>
              <a:t>Formula 1).</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3795">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3795">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37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0F730-BE4F-CF8C-4914-2816218C9390}"/>
              </a:ext>
            </a:extLst>
          </p:cNvPr>
          <p:cNvSpPr>
            <a:spLocks noGrp="1"/>
          </p:cNvSpPr>
          <p:nvPr>
            <p:ph type="title"/>
          </p:nvPr>
        </p:nvSpPr>
        <p:spPr>
          <a:xfrm>
            <a:off x="609600" y="274638"/>
            <a:ext cx="3402768" cy="2617032"/>
          </a:xfrm>
          <a:solidFill>
            <a:srgbClr val="002060"/>
          </a:solidFill>
        </p:spPr>
        <p:txBody>
          <a:bodyPr>
            <a:normAutofit/>
          </a:bodyPr>
          <a:lstStyle/>
          <a:p>
            <a:r>
              <a:rPr lang="en-US" dirty="0">
                <a:solidFill>
                  <a:srgbClr val="FFFFFF"/>
                </a:solidFill>
                <a:latin typeface="Arial"/>
                <a:cs typeface="Arial"/>
              </a:rPr>
              <a:t>Evaluation process - example</a:t>
            </a:r>
          </a:p>
        </p:txBody>
      </p:sp>
      <p:graphicFrame>
        <p:nvGraphicFramePr>
          <p:cNvPr id="5" name="Diagram 4">
            <a:extLst>
              <a:ext uri="{FF2B5EF4-FFF2-40B4-BE49-F238E27FC236}">
                <a16:creationId xmlns:a16="http://schemas.microsoft.com/office/drawing/2014/main" id="{403BB89B-C7B3-4045-CB39-1C74420FCB45}"/>
              </a:ext>
            </a:extLst>
          </p:cNvPr>
          <p:cNvGraphicFramePr/>
          <p:nvPr>
            <p:extLst>
              <p:ext uri="{D42A27DB-BD31-4B8C-83A1-F6EECF244321}">
                <p14:modId xmlns:p14="http://schemas.microsoft.com/office/powerpoint/2010/main" val="2388610593"/>
              </p:ext>
            </p:extLst>
          </p:nvPr>
        </p:nvGraphicFramePr>
        <p:xfrm>
          <a:off x="3772525" y="238593"/>
          <a:ext cx="8381998" cy="57562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109536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61EC5A1-E5C3-F447-A2C7-BA91CBEA9D2A}"/>
              </a:ext>
            </a:extLst>
          </p:cNvPr>
          <p:cNvSpPr txBox="1">
            <a:spLocks/>
          </p:cNvSpPr>
          <p:nvPr/>
        </p:nvSpPr>
        <p:spPr>
          <a:xfrm>
            <a:off x="2312528" y="126428"/>
            <a:ext cx="7566944" cy="584775"/>
          </a:xfrm>
          <a:prstGeom prst="rect">
            <a:avLst/>
          </a:prstGeom>
        </p:spPr>
        <p:txBody>
          <a:bodyPr vert="horz" lIns="91440" tIns="45720" rIns="91440" bIns="45720" rtlCol="0" anchor="ctr">
            <a:normAutofit fontScale="85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dirty="0"/>
              <a:t>Politics of Partnership </a:t>
            </a:r>
          </a:p>
        </p:txBody>
      </p:sp>
      <p:sp>
        <p:nvSpPr>
          <p:cNvPr id="5" name="TextBox 4">
            <a:extLst>
              <a:ext uri="{FF2B5EF4-FFF2-40B4-BE49-F238E27FC236}">
                <a16:creationId xmlns:a16="http://schemas.microsoft.com/office/drawing/2014/main" id="{944FCDA2-1422-5C4B-994A-2B590E4066A6}"/>
              </a:ext>
            </a:extLst>
          </p:cNvPr>
          <p:cNvSpPr txBox="1"/>
          <p:nvPr/>
        </p:nvSpPr>
        <p:spPr>
          <a:xfrm>
            <a:off x="620202" y="485030"/>
            <a:ext cx="9379567" cy="4770537"/>
          </a:xfrm>
          <a:prstGeom prst="rect">
            <a:avLst/>
          </a:prstGeom>
          <a:noFill/>
        </p:spPr>
        <p:txBody>
          <a:bodyPr wrap="square" rtlCol="0">
            <a:spAutoFit/>
          </a:bodyPr>
          <a:lstStyle/>
          <a:p>
            <a:r>
              <a:rPr lang="en-GB" sz="1600" dirty="0"/>
              <a:t>What are partnerships?</a:t>
            </a:r>
          </a:p>
          <a:p>
            <a:pPr marL="214313" indent="-214313">
              <a:buFont typeface="Arial" panose="020B0604020202020204" pitchFamily="34" charset="0"/>
              <a:buChar char="•"/>
            </a:pPr>
            <a:r>
              <a:rPr lang="en-GB" sz="1600" dirty="0"/>
              <a:t>Partnership evolution and themes</a:t>
            </a:r>
          </a:p>
          <a:p>
            <a:pPr marL="557213" lvl="1" indent="-214313">
              <a:buFont typeface="Arial" panose="020B0604020202020204" pitchFamily="34" charset="0"/>
              <a:buChar char="•"/>
            </a:pPr>
            <a:r>
              <a:rPr lang="en-GB" sz="1600" dirty="0"/>
              <a:t>Interagency cooperation</a:t>
            </a:r>
          </a:p>
          <a:p>
            <a:pPr marL="557213" lvl="1" indent="-214313">
              <a:buFont typeface="Arial" panose="020B0604020202020204" pitchFamily="34" charset="0"/>
              <a:buChar char="•"/>
            </a:pPr>
            <a:r>
              <a:rPr lang="en-GB" sz="1600" dirty="0"/>
              <a:t>Crime prevention and community safety – statutory and voluntary </a:t>
            </a:r>
          </a:p>
          <a:p>
            <a:pPr marL="557213" lvl="1" indent="-214313">
              <a:buFont typeface="Arial" panose="020B0604020202020204" pitchFamily="34" charset="0"/>
              <a:buChar char="•"/>
            </a:pPr>
            <a:r>
              <a:rPr lang="en-GB" sz="1600" dirty="0"/>
              <a:t>Future Generations Act and its implications in Wales devolved &amp; non-devolved bodies. </a:t>
            </a:r>
          </a:p>
          <a:p>
            <a:pPr marL="557213" lvl="1" indent="-214313">
              <a:buFont typeface="Arial" panose="020B0604020202020204" pitchFamily="34" charset="0"/>
              <a:buChar char="•"/>
            </a:pPr>
            <a:r>
              <a:rPr lang="en-GB" sz="1600" dirty="0"/>
              <a:t>Ideological reasons</a:t>
            </a:r>
          </a:p>
          <a:p>
            <a:r>
              <a:rPr lang="en-GB" sz="1600" u="sng" dirty="0"/>
              <a:t>Partnership imperatives</a:t>
            </a:r>
          </a:p>
          <a:p>
            <a:pPr marL="557213" lvl="1" indent="-214313">
              <a:buFont typeface="Arial" panose="020B0604020202020204" pitchFamily="34" charset="0"/>
              <a:buChar char="•"/>
            </a:pPr>
            <a:r>
              <a:rPr lang="en-GB" sz="1600" dirty="0"/>
              <a:t>Political </a:t>
            </a:r>
          </a:p>
          <a:p>
            <a:pPr marL="557213" lvl="1" indent="-214313">
              <a:buFont typeface="Arial" panose="020B0604020202020204" pitchFamily="34" charset="0"/>
              <a:buChar char="•"/>
            </a:pPr>
            <a:r>
              <a:rPr lang="en-GB" sz="1600" dirty="0"/>
              <a:t>Legal</a:t>
            </a:r>
          </a:p>
          <a:p>
            <a:pPr marL="900113" lvl="2" indent="-214313">
              <a:buFont typeface="Arial" panose="020B0604020202020204" pitchFamily="34" charset="0"/>
              <a:buChar char="•"/>
            </a:pPr>
            <a:r>
              <a:rPr lang="en-GB" sz="1600" dirty="0"/>
              <a:t>Crime and disorder Act 1998</a:t>
            </a:r>
          </a:p>
          <a:p>
            <a:pPr marL="900113" lvl="2" indent="-214313">
              <a:buFont typeface="Arial" panose="020B0604020202020204" pitchFamily="34" charset="0"/>
              <a:buChar char="•"/>
            </a:pPr>
            <a:r>
              <a:rPr lang="en-GB" sz="1600" dirty="0"/>
              <a:t>Duty to cooperate - Section 17 of the Crime and Disorder Act 1998 requires local authorities to consider the community safety implications of all their activities.  Section 17 says:  </a:t>
            </a:r>
          </a:p>
          <a:p>
            <a:pPr marL="900113" lvl="2" indent="-214313">
              <a:buFont typeface="Arial" panose="020B0604020202020204" pitchFamily="34" charset="0"/>
              <a:buChar char="•"/>
            </a:pPr>
            <a:endParaRPr lang="en-GB" sz="1600" dirty="0"/>
          </a:p>
          <a:p>
            <a:r>
              <a:rPr lang="en-GB" sz="1600" i="1" dirty="0">
                <a:solidFill>
                  <a:schemeClr val="bg2">
                    <a:lumMod val="50000"/>
                  </a:schemeClr>
                </a:solidFill>
              </a:rPr>
              <a:t>“ Without prejudice to any other obligation imposed on it, it shall be the duty of each authority to ….. do all that it reasonably can to prevent, (a)crime and disorder in its area (including anti-social and other behaviour adversely affecting the local environment); and (b)the misuse of drugs, alcohol and other substances in its area; and (c)re-offending in its area”</a:t>
            </a:r>
          </a:p>
          <a:p>
            <a:pPr marL="214313" indent="-214313">
              <a:buFont typeface="Arial" panose="020B0604020202020204" pitchFamily="34" charset="0"/>
              <a:buChar char="•"/>
            </a:pPr>
            <a:endParaRPr lang="en-GB" sz="1600" dirty="0"/>
          </a:p>
          <a:p>
            <a:pPr marL="557213" lvl="1" indent="-214313">
              <a:buFont typeface="Arial" panose="020B0604020202020204" pitchFamily="34" charset="0"/>
              <a:buChar char="•"/>
            </a:pPr>
            <a:r>
              <a:rPr lang="en-GB" sz="1600" dirty="0"/>
              <a:t>PCC’s – Police Reform and Social Responsibility Act 2011 – including collaboration </a:t>
            </a:r>
          </a:p>
        </p:txBody>
      </p:sp>
      <p:pic>
        <p:nvPicPr>
          <p:cNvPr id="6" name="Picture 5">
            <a:extLst>
              <a:ext uri="{FF2B5EF4-FFF2-40B4-BE49-F238E27FC236}">
                <a16:creationId xmlns:a16="http://schemas.microsoft.com/office/drawing/2014/main" id="{EE7A658E-EB47-7642-AFA1-4AFEA09D1EE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99769" y="2782188"/>
            <a:ext cx="2049895" cy="1024948"/>
          </a:xfrm>
          <a:prstGeom prst="rect">
            <a:avLst/>
          </a:prstGeom>
        </p:spPr>
      </p:pic>
      <p:pic>
        <p:nvPicPr>
          <p:cNvPr id="7" name="Picture 6">
            <a:extLst>
              <a:ext uri="{FF2B5EF4-FFF2-40B4-BE49-F238E27FC236}">
                <a16:creationId xmlns:a16="http://schemas.microsoft.com/office/drawing/2014/main" id="{EB5C540D-5EFB-F646-AD8E-F8822CBE73A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26082" y="857251"/>
            <a:ext cx="1476050" cy="1370449"/>
          </a:xfrm>
          <a:prstGeom prst="rect">
            <a:avLst/>
          </a:prstGeom>
        </p:spPr>
      </p:pic>
    </p:spTree>
    <p:extLst>
      <p:ext uri="{BB962C8B-B14F-4D97-AF65-F5344CB8AC3E}">
        <p14:creationId xmlns:p14="http://schemas.microsoft.com/office/powerpoint/2010/main" val="3566044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26DE8-ED0E-6940-8446-EDBB2C6EB6F9}"/>
              </a:ext>
            </a:extLst>
          </p:cNvPr>
          <p:cNvSpPr>
            <a:spLocks noGrp="1"/>
          </p:cNvSpPr>
          <p:nvPr>
            <p:ph type="title"/>
          </p:nvPr>
        </p:nvSpPr>
        <p:spPr>
          <a:xfrm>
            <a:off x="609600" y="147417"/>
            <a:ext cx="10972800" cy="790837"/>
          </a:xfrm>
        </p:spPr>
        <p:txBody>
          <a:bodyPr/>
          <a:lstStyle/>
          <a:p>
            <a:r>
              <a:rPr lang="en-GB" dirty="0"/>
              <a:t>Partnerships &amp; Policing </a:t>
            </a:r>
            <a:endParaRPr lang="en-US" dirty="0"/>
          </a:p>
        </p:txBody>
      </p:sp>
      <p:sp>
        <p:nvSpPr>
          <p:cNvPr id="4" name="Rectangle 3">
            <a:extLst>
              <a:ext uri="{FF2B5EF4-FFF2-40B4-BE49-F238E27FC236}">
                <a16:creationId xmlns:a16="http://schemas.microsoft.com/office/drawing/2014/main" id="{DB9E7987-882D-0347-B7F2-65A468DEDEFB}"/>
              </a:ext>
            </a:extLst>
          </p:cNvPr>
          <p:cNvSpPr/>
          <p:nvPr/>
        </p:nvSpPr>
        <p:spPr>
          <a:xfrm>
            <a:off x="352509" y="859054"/>
            <a:ext cx="10819074" cy="4401205"/>
          </a:xfrm>
          <a:prstGeom prst="rect">
            <a:avLst/>
          </a:prstGeom>
        </p:spPr>
        <p:txBody>
          <a:bodyPr wrap="square">
            <a:spAutoFit/>
          </a:bodyPr>
          <a:lstStyle/>
          <a:p>
            <a:r>
              <a:rPr lang="en-GB" sz="1400" u="sng" dirty="0">
                <a:latin typeface="Calibri" panose="020F0502020204030204" pitchFamily="34" charset="0"/>
                <a:ea typeface="Calibri" panose="020F0502020204030204" pitchFamily="34" charset="0"/>
              </a:rPr>
              <a:t>What it is:</a:t>
            </a:r>
          </a:p>
          <a:p>
            <a:pPr marL="214313" indent="-214313">
              <a:buFont typeface="Arial" panose="020B0604020202020204" pitchFamily="34" charset="0"/>
              <a:buChar char="•"/>
            </a:pPr>
            <a:r>
              <a:rPr lang="en-GB" sz="1400" dirty="0">
                <a:latin typeface="Calibri" panose="020F0502020204030204" pitchFamily="34" charset="0"/>
                <a:ea typeface="Calibri" panose="020F0502020204030204" pitchFamily="34" charset="0"/>
              </a:rPr>
              <a:t> </a:t>
            </a:r>
            <a:r>
              <a:rPr lang="en-GB" sz="1400" dirty="0">
                <a:latin typeface="Calibri" panose="020F0502020204030204" pitchFamily="34" charset="0"/>
                <a:ea typeface="Times New Roman" panose="02020603050405020304" pitchFamily="18" charset="0"/>
              </a:rPr>
              <a:t>Creating diverse partnerships that add value rather than settling for what is familiar, comfortable and already in place;</a:t>
            </a:r>
            <a:endParaRPr lang="en-GB" sz="1400" dirty="0">
              <a:latin typeface="Calibri" panose="020F0502020204030204" pitchFamily="34" charset="0"/>
              <a:ea typeface="Calibri" panose="020F0502020204030204" pitchFamily="34" charset="0"/>
            </a:endParaRPr>
          </a:p>
          <a:p>
            <a:pPr marL="257175" indent="-257175">
              <a:buFont typeface="Symbol" panose="05050102010706020507" pitchFamily="18" charset="2"/>
              <a:buChar char=""/>
            </a:pPr>
            <a:r>
              <a:rPr lang="en-GB" sz="1400" dirty="0">
                <a:latin typeface="Calibri" panose="020F0502020204030204" pitchFamily="34" charset="0"/>
                <a:ea typeface="Times New Roman" panose="02020603050405020304" pitchFamily="18" charset="0"/>
              </a:rPr>
              <a:t>Ability to gain commitment from others without holding or exercising direct authority.</a:t>
            </a:r>
          </a:p>
          <a:p>
            <a:endParaRPr lang="en-GB" sz="1400" dirty="0">
              <a:latin typeface="Calibri" panose="020F0502020204030204" pitchFamily="34" charset="0"/>
              <a:ea typeface="Times New Roman" panose="02020603050405020304" pitchFamily="18" charset="0"/>
            </a:endParaRPr>
          </a:p>
          <a:p>
            <a:r>
              <a:rPr lang="en-GB" sz="1400" u="sng" dirty="0">
                <a:latin typeface="Calibri" panose="020F0502020204030204" pitchFamily="34" charset="0"/>
                <a:ea typeface="Calibri" panose="020F0502020204030204" pitchFamily="34" charset="0"/>
              </a:rPr>
              <a:t>What it is not:</a:t>
            </a:r>
          </a:p>
          <a:p>
            <a:pPr marL="214313" indent="-214313">
              <a:buFont typeface="Arial" panose="020B0604020202020204" pitchFamily="34" charset="0"/>
              <a:buChar char="•"/>
            </a:pPr>
            <a:r>
              <a:rPr lang="en-GB" sz="1400" dirty="0">
                <a:latin typeface="Calibri" panose="020F0502020204030204" pitchFamily="34" charset="0"/>
                <a:ea typeface="Times New Roman" panose="02020603050405020304" pitchFamily="18" charset="0"/>
              </a:rPr>
              <a:t>Use of information to push own agenda at the expense of others.  </a:t>
            </a:r>
          </a:p>
          <a:p>
            <a:endParaRPr lang="en-GB" sz="1400" dirty="0">
              <a:latin typeface="Calibri" panose="020F0502020204030204" pitchFamily="34" charset="0"/>
              <a:ea typeface="Calibri" panose="020F0502020204030204" pitchFamily="34" charset="0"/>
            </a:endParaRPr>
          </a:p>
          <a:p>
            <a:r>
              <a:rPr lang="en-GB" sz="1400" dirty="0">
                <a:latin typeface="Calibri" panose="020F0502020204030204" pitchFamily="34" charset="0"/>
                <a:ea typeface="Calibri" panose="020F0502020204030204" pitchFamily="34" charset="0"/>
              </a:rPr>
              <a:t> </a:t>
            </a:r>
            <a:r>
              <a:rPr lang="en-GB" sz="1400" u="sng" dirty="0">
                <a:latin typeface="Calibri" panose="020F0502020204030204" pitchFamily="34" charset="0"/>
                <a:ea typeface="Calibri" panose="020F0502020204030204" pitchFamily="34" charset="0"/>
              </a:rPr>
              <a:t>Challenges of partnerships:</a:t>
            </a:r>
          </a:p>
          <a:p>
            <a:pPr marL="214313" indent="-214313">
              <a:buFont typeface="Arial" panose="020B0604020202020204" pitchFamily="34" charset="0"/>
              <a:buChar char="•"/>
            </a:pPr>
            <a:r>
              <a:rPr lang="en-GB" sz="1400" dirty="0">
                <a:latin typeface="Calibri" panose="020F0502020204030204" pitchFamily="34" charset="0"/>
                <a:ea typeface="Calibri" panose="020F0502020204030204" pitchFamily="34" charset="0"/>
              </a:rPr>
              <a:t> </a:t>
            </a:r>
            <a:r>
              <a:rPr lang="en-GB" sz="1400" b="1" dirty="0">
                <a:latin typeface="Calibri" panose="020F0502020204030204" pitchFamily="34" charset="0"/>
                <a:ea typeface="Times New Roman" panose="02020603050405020304" pitchFamily="18" charset="0"/>
              </a:rPr>
              <a:t>Culture</a:t>
            </a:r>
            <a:r>
              <a:rPr lang="en-GB" sz="1400" dirty="0">
                <a:latin typeface="Calibri" panose="020F0502020204030204" pitchFamily="34" charset="0"/>
                <a:ea typeface="Times New Roman" panose="02020603050405020304" pitchFamily="18" charset="0"/>
              </a:rPr>
              <a:t> – different values that can create tension.  Different risk thresholds / appetites etc.  Organisations held to account in difference ways.</a:t>
            </a:r>
          </a:p>
          <a:p>
            <a:endParaRPr lang="en-GB" sz="1400" dirty="0">
              <a:latin typeface="Calibri" panose="020F0502020204030204" pitchFamily="34" charset="0"/>
              <a:ea typeface="Calibri" panose="020F0502020204030204" pitchFamily="34" charset="0"/>
            </a:endParaRPr>
          </a:p>
          <a:p>
            <a:pPr marL="257175" indent="-257175">
              <a:buFont typeface="Symbol" panose="05050102010706020507" pitchFamily="18" charset="2"/>
              <a:buChar char=""/>
            </a:pPr>
            <a:r>
              <a:rPr lang="en-GB" sz="1400" b="1" dirty="0">
                <a:latin typeface="Calibri" panose="020F0502020204030204" pitchFamily="34" charset="0"/>
                <a:ea typeface="Times New Roman" panose="02020603050405020304" pitchFamily="18" charset="0"/>
              </a:rPr>
              <a:t>Capacity</a:t>
            </a:r>
            <a:r>
              <a:rPr lang="en-GB" sz="1400" dirty="0">
                <a:latin typeface="Calibri" panose="020F0502020204030204" pitchFamily="34" charset="0"/>
                <a:ea typeface="Times New Roman" panose="02020603050405020304" pitchFamily="18" charset="0"/>
              </a:rPr>
              <a:t> – Austerity means that some partners have withdrawn to core functions.  Where we once all overlapped there becomes pockets of risk where organisations have withdrawn; </a:t>
            </a:r>
          </a:p>
          <a:p>
            <a:pPr marL="600075" lvl="1" indent="-257175">
              <a:buFont typeface="Symbol" panose="05050102010706020507" pitchFamily="18" charset="2"/>
              <a:buChar char=""/>
            </a:pPr>
            <a:r>
              <a:rPr lang="en-GB" sz="1400" dirty="0">
                <a:solidFill>
                  <a:srgbClr val="C00000"/>
                </a:solidFill>
                <a:latin typeface="Calibri" panose="020F0502020204030204" pitchFamily="34" charset="0"/>
                <a:ea typeface="Times New Roman" panose="02020603050405020304" pitchFamily="18" charset="0"/>
              </a:rPr>
              <a:t>shrinking together not apart?</a:t>
            </a:r>
          </a:p>
          <a:p>
            <a:pPr marL="257175" indent="-257175">
              <a:buFont typeface="Symbol" panose="05050102010706020507" pitchFamily="18" charset="2"/>
              <a:buChar char=""/>
            </a:pPr>
            <a:r>
              <a:rPr lang="en-GB" sz="1400" b="1" dirty="0">
                <a:latin typeface="Calibri" panose="020F0502020204030204" pitchFamily="34" charset="0"/>
                <a:ea typeface="Times New Roman" panose="02020603050405020304" pitchFamily="18" charset="0"/>
              </a:rPr>
              <a:t>Communication</a:t>
            </a:r>
            <a:r>
              <a:rPr lang="en-GB" sz="1400" dirty="0">
                <a:latin typeface="Calibri" panose="020F0502020204030204" pitchFamily="34" charset="0"/>
                <a:ea typeface="Times New Roman" panose="02020603050405020304" pitchFamily="18" charset="0"/>
              </a:rPr>
              <a:t> – Poor governance, poor information sharing</a:t>
            </a:r>
          </a:p>
          <a:p>
            <a:pPr marL="257175" indent="-257175">
              <a:buFont typeface="Symbol" panose="05050102010706020507" pitchFamily="18" charset="2"/>
              <a:buChar char=""/>
            </a:pPr>
            <a:endParaRPr lang="en-GB" sz="1400" dirty="0">
              <a:latin typeface="Calibri" panose="020F0502020204030204" pitchFamily="34" charset="0"/>
              <a:ea typeface="Calibri" panose="020F0502020204030204" pitchFamily="34" charset="0"/>
            </a:endParaRPr>
          </a:p>
          <a:p>
            <a:pPr marL="257175" indent="-257175">
              <a:buFont typeface="Symbol" panose="05050102010706020507" pitchFamily="18" charset="2"/>
              <a:buChar char=""/>
            </a:pPr>
            <a:r>
              <a:rPr lang="en-GB" sz="1400" b="1" dirty="0">
                <a:latin typeface="Calibri" panose="020F0502020204030204" pitchFamily="34" charset="0"/>
                <a:ea typeface="Times New Roman" panose="02020603050405020304" pitchFamily="18" charset="0"/>
              </a:rPr>
              <a:t>Trust</a:t>
            </a:r>
            <a:r>
              <a:rPr lang="en-GB" sz="1400" dirty="0">
                <a:latin typeface="Calibri" panose="020F0502020204030204" pitchFamily="34" charset="0"/>
                <a:ea typeface="Times New Roman" panose="02020603050405020304" pitchFamily="18" charset="0"/>
              </a:rPr>
              <a:t> – Regular changes in portfolio leadership doesn’t allow relationships to develop with partners</a:t>
            </a:r>
          </a:p>
          <a:p>
            <a:pPr marL="257175" indent="-257175">
              <a:buFont typeface="Symbol" panose="05050102010706020507" pitchFamily="18" charset="2"/>
              <a:buChar char=""/>
            </a:pPr>
            <a:endParaRPr lang="en-GB" sz="1400" dirty="0">
              <a:latin typeface="Calibri" panose="020F0502020204030204" pitchFamily="34" charset="0"/>
              <a:ea typeface="Times New Roman" panose="02020603050405020304" pitchFamily="18" charset="0"/>
            </a:endParaRPr>
          </a:p>
          <a:p>
            <a:pPr marL="257175" indent="-257175">
              <a:buFont typeface="Symbol" panose="05050102010706020507" pitchFamily="18" charset="2"/>
              <a:buChar char=""/>
            </a:pPr>
            <a:r>
              <a:rPr lang="en-GB" sz="1400" b="1" dirty="0">
                <a:latin typeface="Calibri" panose="020F0502020204030204" pitchFamily="34" charset="0"/>
                <a:ea typeface="Times New Roman" panose="02020603050405020304" pitchFamily="18" charset="0"/>
              </a:rPr>
              <a:t>Being a non devolved service in a devolved landscape – </a:t>
            </a:r>
            <a:r>
              <a:rPr lang="en-GB" sz="1400" dirty="0">
                <a:latin typeface="Calibri" panose="020F0502020204030204" pitchFamily="34" charset="0"/>
                <a:ea typeface="Times New Roman" panose="02020603050405020304" pitchFamily="18" charset="0"/>
              </a:rPr>
              <a:t>Wellbeing &amp; Future Generation Act 2015</a:t>
            </a:r>
          </a:p>
          <a:p>
            <a:pPr marL="257175" indent="-257175">
              <a:buFont typeface="Symbol" panose="05050102010706020507" pitchFamily="18" charset="2"/>
              <a:buChar char=""/>
            </a:pPr>
            <a:endParaRPr lang="en-GB" sz="1400" b="1" dirty="0">
              <a:latin typeface="Calibri" panose="020F0502020204030204" pitchFamily="34" charset="0"/>
              <a:ea typeface="Times New Roman" panose="02020603050405020304" pitchFamily="18" charset="0"/>
            </a:endParaRPr>
          </a:p>
          <a:p>
            <a:pPr marL="257175" indent="-257175">
              <a:buFont typeface="Symbol" panose="05050102010706020507" pitchFamily="18" charset="2"/>
              <a:buChar char=""/>
            </a:pPr>
            <a:r>
              <a:rPr lang="en-GB" sz="1400" b="1" dirty="0">
                <a:latin typeface="Calibri" panose="020F0502020204030204" pitchFamily="34" charset="0"/>
                <a:ea typeface="Times New Roman" panose="02020603050405020304" pitchFamily="18" charset="0"/>
              </a:rPr>
              <a:t>Need commitment and both strategic and operational level </a:t>
            </a:r>
            <a:r>
              <a:rPr lang="en-GB" sz="1400" dirty="0">
                <a:latin typeface="Calibri" panose="020F0502020204030204" pitchFamily="34" charset="0"/>
                <a:ea typeface="Times New Roman" panose="02020603050405020304" pitchFamily="18" charset="0"/>
              </a:rPr>
              <a:t>– </a:t>
            </a:r>
            <a:r>
              <a:rPr lang="en-GB" sz="1400" dirty="0" err="1">
                <a:latin typeface="Calibri" panose="020F0502020204030204" pitchFamily="34" charset="0"/>
                <a:ea typeface="Times New Roman" panose="02020603050405020304" pitchFamily="18" charset="0"/>
              </a:rPr>
              <a:t>E.g</a:t>
            </a:r>
            <a:r>
              <a:rPr lang="en-GB" sz="1400" dirty="0">
                <a:latin typeface="Calibri" panose="020F0502020204030204" pitchFamily="34" charset="0"/>
                <a:ea typeface="Times New Roman" panose="02020603050405020304" pitchFamily="18" charset="0"/>
              </a:rPr>
              <a:t> MASH in Gwent</a:t>
            </a:r>
            <a:endParaRPr lang="en-GB" sz="1400" dirty="0">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24068006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E2148-236F-D546-9D04-8FC6CA2C7D4C}"/>
              </a:ext>
            </a:extLst>
          </p:cNvPr>
          <p:cNvSpPr>
            <a:spLocks noGrp="1"/>
          </p:cNvSpPr>
          <p:nvPr>
            <p:ph type="title"/>
          </p:nvPr>
        </p:nvSpPr>
        <p:spPr>
          <a:xfrm>
            <a:off x="609600" y="39969"/>
            <a:ext cx="10972800" cy="785419"/>
          </a:xfrm>
        </p:spPr>
        <p:txBody>
          <a:bodyPr>
            <a:normAutofit/>
          </a:bodyPr>
          <a:lstStyle/>
          <a:p>
            <a:r>
              <a:rPr lang="en-US" dirty="0"/>
              <a:t>Partnership in the broader context?</a:t>
            </a:r>
          </a:p>
        </p:txBody>
      </p:sp>
      <p:sp>
        <p:nvSpPr>
          <p:cNvPr id="4" name="Content Placeholder 3">
            <a:extLst>
              <a:ext uri="{FF2B5EF4-FFF2-40B4-BE49-F238E27FC236}">
                <a16:creationId xmlns:a16="http://schemas.microsoft.com/office/drawing/2014/main" id="{B2326026-175B-A34C-97A9-560D1092FB79}"/>
              </a:ext>
            </a:extLst>
          </p:cNvPr>
          <p:cNvSpPr txBox="1">
            <a:spLocks noGrp="1"/>
          </p:cNvSpPr>
          <p:nvPr>
            <p:ph idx="1"/>
          </p:nvPr>
        </p:nvSpPr>
        <p:spPr>
          <a:xfrm>
            <a:off x="0" y="692687"/>
            <a:ext cx="12879823" cy="5066002"/>
          </a:xfrm>
          <a:prstGeom prst="rect">
            <a:avLst/>
          </a:prstGeom>
          <a:noFill/>
        </p:spPr>
        <p:txBody>
          <a:bodyPr wrap="square" rtlCol="0">
            <a:spAutoFit/>
          </a:bodyPr>
          <a:lstStyle/>
          <a:p>
            <a:pPr marL="557213" lvl="1" indent="-214313">
              <a:buFont typeface="Arial" panose="020B0604020202020204" pitchFamily="34" charset="0"/>
              <a:buChar char="•"/>
            </a:pPr>
            <a:r>
              <a:rPr lang="en-GB" sz="1600" b="1" dirty="0"/>
              <a:t>Financial</a:t>
            </a:r>
          </a:p>
          <a:p>
            <a:pPr marL="900113" lvl="2" indent="-214313"/>
            <a:r>
              <a:rPr lang="en-GB" sz="1600" dirty="0"/>
              <a:t>PCC holds budget and has wider Community Safety remit</a:t>
            </a:r>
          </a:p>
          <a:p>
            <a:pPr marL="1243013" lvl="3" indent="-214313">
              <a:buFont typeface="Arial" panose="020B0604020202020204" pitchFamily="34" charset="0"/>
              <a:buChar char="•"/>
            </a:pPr>
            <a:r>
              <a:rPr lang="en-GB" sz="1600" dirty="0"/>
              <a:t>Central grant vs Local funding (precept) </a:t>
            </a:r>
          </a:p>
          <a:p>
            <a:pPr marL="1243013" lvl="3" indent="-214313">
              <a:buFont typeface="Arial" panose="020B0604020202020204" pitchFamily="34" charset="0"/>
              <a:buChar char="•"/>
            </a:pPr>
            <a:r>
              <a:rPr lang="en-GB" sz="1600" dirty="0"/>
              <a:t>Devolved funding – </a:t>
            </a:r>
            <a:r>
              <a:rPr lang="en-GB" sz="1600" dirty="0" err="1"/>
              <a:t>eg</a:t>
            </a:r>
            <a:r>
              <a:rPr lang="en-GB" sz="1600" dirty="0"/>
              <a:t> Apprenticeship Levy issues. </a:t>
            </a:r>
          </a:p>
          <a:p>
            <a:pPr marL="557213" lvl="1" indent="-214313">
              <a:buFont typeface="Arial" panose="020B0604020202020204" pitchFamily="34" charset="0"/>
              <a:buChar char="•"/>
            </a:pPr>
            <a:r>
              <a:rPr lang="en-GB" sz="1600" b="1" dirty="0"/>
              <a:t>Organisational </a:t>
            </a:r>
          </a:p>
          <a:p>
            <a:pPr marL="900113" lvl="2" indent="-214313"/>
            <a:r>
              <a:rPr lang="en-GB" sz="1600" dirty="0"/>
              <a:t>Purpose, hierarchies, structures, regulations, processes, culture</a:t>
            </a:r>
          </a:p>
          <a:p>
            <a:pPr marL="900113" lvl="2" indent="-214313"/>
            <a:r>
              <a:rPr lang="en-GB" sz="1600" dirty="0"/>
              <a:t>Barriers and duplications </a:t>
            </a:r>
          </a:p>
          <a:p>
            <a:pPr marL="900113" lvl="2" indent="-214313"/>
            <a:r>
              <a:rPr lang="en-GB" sz="1600" dirty="0"/>
              <a:t>Impact of austerity </a:t>
            </a:r>
          </a:p>
          <a:p>
            <a:pPr marL="557213" lvl="1" indent="-214313">
              <a:buFont typeface="Arial" panose="020B0604020202020204" pitchFamily="34" charset="0"/>
              <a:buChar char="•"/>
            </a:pPr>
            <a:r>
              <a:rPr lang="en-GB" sz="1600" b="1" dirty="0"/>
              <a:t>Citizens</a:t>
            </a:r>
          </a:p>
          <a:p>
            <a:pPr marL="900113" lvl="2" indent="-214313"/>
            <a:r>
              <a:rPr lang="en-GB" sz="1600" dirty="0"/>
              <a:t>Expectation &amp; needs </a:t>
            </a:r>
          </a:p>
          <a:p>
            <a:pPr marL="900113" lvl="2" indent="-214313"/>
            <a:r>
              <a:rPr lang="en-GB" sz="1600" dirty="0"/>
              <a:t>Problems with service blur – who has responsibility and accountability for service delivery? </a:t>
            </a:r>
          </a:p>
          <a:p>
            <a:pPr marL="557213" lvl="1" indent="-214313">
              <a:buFont typeface="Arial" panose="020B0604020202020204" pitchFamily="34" charset="0"/>
              <a:buChar char="•"/>
            </a:pPr>
            <a:r>
              <a:rPr lang="en-GB" sz="1600" b="1" dirty="0"/>
              <a:t>Outcome?</a:t>
            </a:r>
          </a:p>
          <a:p>
            <a:pPr marL="900113" lvl="2" indent="-214313"/>
            <a:r>
              <a:rPr lang="en-GB" sz="1600" dirty="0"/>
              <a:t>Enhanced service to the public</a:t>
            </a:r>
          </a:p>
          <a:p>
            <a:pPr marL="900113" lvl="2" indent="-214313"/>
            <a:r>
              <a:rPr lang="en-GB" sz="1600" dirty="0"/>
              <a:t>Efficiency</a:t>
            </a:r>
          </a:p>
          <a:p>
            <a:pPr marL="900113" lvl="2" indent="-214313"/>
            <a:r>
              <a:rPr lang="en-GB" sz="1600" dirty="0"/>
              <a:t>Effectiveness </a:t>
            </a:r>
          </a:p>
          <a:p>
            <a:pPr marL="900113" lvl="2" indent="-214313"/>
            <a:r>
              <a:rPr lang="en-GB" sz="1600" dirty="0"/>
              <a:t>VFM</a:t>
            </a:r>
          </a:p>
          <a:p>
            <a:pPr marL="900113" lvl="2" indent="-214313"/>
            <a:r>
              <a:rPr lang="en-GB" sz="1600" dirty="0"/>
              <a:t>Seeking win / win solutions – something in it for everyone. </a:t>
            </a:r>
            <a:endParaRPr lang="en-GB" sz="1600" b="1" dirty="0"/>
          </a:p>
        </p:txBody>
      </p:sp>
      <p:pic>
        <p:nvPicPr>
          <p:cNvPr id="5" name="Picture 4">
            <a:extLst>
              <a:ext uri="{FF2B5EF4-FFF2-40B4-BE49-F238E27FC236}">
                <a16:creationId xmlns:a16="http://schemas.microsoft.com/office/drawing/2014/main" id="{9CF8ACF3-BA0C-D542-8E1E-B47E6CE2A84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80877" y="1099311"/>
            <a:ext cx="1349844" cy="1000693"/>
          </a:xfrm>
          <a:prstGeom prst="rect">
            <a:avLst/>
          </a:prstGeom>
        </p:spPr>
      </p:pic>
      <p:pic>
        <p:nvPicPr>
          <p:cNvPr id="6" name="Picture 5">
            <a:extLst>
              <a:ext uri="{FF2B5EF4-FFF2-40B4-BE49-F238E27FC236}">
                <a16:creationId xmlns:a16="http://schemas.microsoft.com/office/drawing/2014/main" id="{9ADB820A-A192-2841-8A64-3C042599325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32254" y="4028401"/>
            <a:ext cx="2050256" cy="1607344"/>
          </a:xfrm>
          <a:prstGeom prst="rect">
            <a:avLst/>
          </a:prstGeom>
        </p:spPr>
      </p:pic>
      <p:pic>
        <p:nvPicPr>
          <p:cNvPr id="7" name="Picture 6">
            <a:extLst>
              <a:ext uri="{FF2B5EF4-FFF2-40B4-BE49-F238E27FC236}">
                <a16:creationId xmlns:a16="http://schemas.microsoft.com/office/drawing/2014/main" id="{73FB72B1-5059-7E4E-A1CA-BE83ED3A6B3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98843" y="2462763"/>
            <a:ext cx="1570697" cy="1094138"/>
          </a:xfrm>
          <a:prstGeom prst="rect">
            <a:avLst/>
          </a:prstGeom>
        </p:spPr>
      </p:pic>
    </p:spTree>
    <p:extLst>
      <p:ext uri="{BB962C8B-B14F-4D97-AF65-F5344CB8AC3E}">
        <p14:creationId xmlns:p14="http://schemas.microsoft.com/office/powerpoint/2010/main" val="24761175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A2442-6CE2-9B4F-88E2-B51520BCB337}"/>
              </a:ext>
            </a:extLst>
          </p:cNvPr>
          <p:cNvSpPr>
            <a:spLocks noGrp="1"/>
          </p:cNvSpPr>
          <p:nvPr>
            <p:ph type="title"/>
          </p:nvPr>
        </p:nvSpPr>
        <p:spPr/>
        <p:txBody>
          <a:bodyPr>
            <a:normAutofit fontScale="90000"/>
          </a:bodyPr>
          <a:lstStyle/>
          <a:p>
            <a:r>
              <a:rPr lang="en-US" sz="3600" dirty="0"/>
              <a:t>Third sector </a:t>
            </a:r>
            <a:br>
              <a:rPr lang="en-US" sz="3600" dirty="0"/>
            </a:br>
            <a:endParaRPr lang="en-US" sz="3600" dirty="0"/>
          </a:p>
        </p:txBody>
      </p:sp>
      <p:sp>
        <p:nvSpPr>
          <p:cNvPr id="3" name="Content Placeholder 2">
            <a:extLst>
              <a:ext uri="{FF2B5EF4-FFF2-40B4-BE49-F238E27FC236}">
                <a16:creationId xmlns:a16="http://schemas.microsoft.com/office/drawing/2014/main" id="{7D3D0046-AB17-6D48-B1AF-75E8D2629BDB}"/>
              </a:ext>
            </a:extLst>
          </p:cNvPr>
          <p:cNvSpPr>
            <a:spLocks noGrp="1"/>
          </p:cNvSpPr>
          <p:nvPr>
            <p:ph idx="1"/>
          </p:nvPr>
        </p:nvSpPr>
        <p:spPr>
          <a:xfrm>
            <a:off x="339865" y="857756"/>
            <a:ext cx="11668716" cy="5119298"/>
          </a:xfrm>
        </p:spPr>
        <p:txBody>
          <a:bodyPr>
            <a:normAutofit/>
          </a:bodyPr>
          <a:lstStyle/>
          <a:p>
            <a:r>
              <a:rPr lang="en-US" sz="1700" dirty="0"/>
              <a:t>Ferlie &amp; </a:t>
            </a:r>
            <a:r>
              <a:rPr lang="en-US" sz="1700" dirty="0" err="1"/>
              <a:t>Ongaro</a:t>
            </a:r>
            <a:r>
              <a:rPr lang="en-US" sz="1700" dirty="0"/>
              <a:t> (2015,p.103) citing </a:t>
            </a:r>
            <a:r>
              <a:rPr lang="en-US" sz="1700" dirty="0" err="1"/>
              <a:t>Billis</a:t>
            </a:r>
            <a:r>
              <a:rPr lang="en-US" sz="1700" dirty="0"/>
              <a:t> (2010) argue that the public sector in the UK ”…has grown markedly in scale and also in its public policy overt the last 20 years or so”. </a:t>
            </a:r>
          </a:p>
          <a:p>
            <a:pPr marL="0" indent="0">
              <a:buNone/>
            </a:pPr>
            <a:endParaRPr lang="en-US" sz="1700" dirty="0"/>
          </a:p>
          <a:p>
            <a:r>
              <a:rPr lang="en-US" sz="1700" b="1" dirty="0"/>
              <a:t>Consider third sector influences in Policing – what do you think are the most prominent groups that influence partnership arrangements and support policy development and direction? </a:t>
            </a:r>
          </a:p>
          <a:p>
            <a:endParaRPr lang="en-US" sz="1700" b="1" dirty="0"/>
          </a:p>
          <a:p>
            <a:r>
              <a:rPr lang="en-US" sz="1700" dirty="0"/>
              <a:t>NGO’s have faced the same challenges as other public sector policy in the development of Strategic management (Ferlie &amp; Ongaro, 2015) – however some would suggest that their funding modelling would make it a yet further challenge </a:t>
            </a:r>
            <a:endParaRPr lang="en-US" sz="1700" b="1" dirty="0"/>
          </a:p>
          <a:p>
            <a:r>
              <a:rPr lang="en-US" sz="1700" dirty="0"/>
              <a:t>Some NGOs have become large scale delivery agents in the public sector – resulting in. a move away from their own identity as a body ( Harris, 2010, in Ferlie &amp; </a:t>
            </a:r>
            <a:r>
              <a:rPr lang="en-US" sz="1700" dirty="0" err="1"/>
              <a:t>Ongaro</a:t>
            </a:r>
            <a:r>
              <a:rPr lang="en-US" sz="1700" dirty="0"/>
              <a:t>, 2015) – </a:t>
            </a:r>
            <a:r>
              <a:rPr lang="en-US" sz="1700" dirty="0" err="1"/>
              <a:t>eg</a:t>
            </a:r>
            <a:r>
              <a:rPr lang="en-US" sz="1700" dirty="0"/>
              <a:t>, some CEO of Third Sector bodies are paid in a similar fashion to other private </a:t>
            </a:r>
            <a:r>
              <a:rPr lang="en-US" sz="1700" dirty="0" err="1"/>
              <a:t>organisations</a:t>
            </a:r>
            <a:r>
              <a:rPr lang="en-US" sz="1700" dirty="0"/>
              <a:t> – payment by results? </a:t>
            </a:r>
          </a:p>
          <a:p>
            <a:endParaRPr lang="en-US" sz="1700" dirty="0"/>
          </a:p>
          <a:p>
            <a:r>
              <a:rPr lang="en-US" sz="1700" dirty="0"/>
              <a:t>NGO’s such as Red Cross have been forced to operate as private companies vying for business against other competitors ( Oster, 1995, cited in Ferlie &amp; Ongaro, 2015</a:t>
            </a:r>
          </a:p>
        </p:txBody>
      </p:sp>
    </p:spTree>
    <p:extLst>
      <p:ext uri="{BB962C8B-B14F-4D97-AF65-F5344CB8AC3E}">
        <p14:creationId xmlns:p14="http://schemas.microsoft.com/office/powerpoint/2010/main" val="93244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Tips for Managing the Q&amp;A Part of Your ...">
            <a:extLst>
              <a:ext uri="{FF2B5EF4-FFF2-40B4-BE49-F238E27FC236}">
                <a16:creationId xmlns:a16="http://schemas.microsoft.com/office/drawing/2014/main" id="{BEA7B2CF-3C48-C897-0497-C4ADC1CF35AC}"/>
              </a:ext>
            </a:extLst>
          </p:cNvPr>
          <p:cNvPicPr>
            <a:picLocks noGrp="1" noChangeAspect="1"/>
          </p:cNvPicPr>
          <p:nvPr>
            <p:ph idx="1"/>
          </p:nvPr>
        </p:nvPicPr>
        <p:blipFill>
          <a:blip r:embed="rId2"/>
          <a:stretch>
            <a:fillRect/>
          </a:stretch>
        </p:blipFill>
        <p:spPr>
          <a:xfrm>
            <a:off x="3424705" y="1637868"/>
            <a:ext cx="5342588" cy="3566878"/>
          </a:xfrm>
        </p:spPr>
      </p:pic>
      <p:sp>
        <p:nvSpPr>
          <p:cNvPr id="8" name="Title 7">
            <a:extLst>
              <a:ext uri="{FF2B5EF4-FFF2-40B4-BE49-F238E27FC236}">
                <a16:creationId xmlns:a16="http://schemas.microsoft.com/office/drawing/2014/main" id="{8257EA39-627F-6408-1643-9E443853033E}"/>
              </a:ext>
            </a:extLst>
          </p:cNvPr>
          <p:cNvSpPr>
            <a:spLocks noGrp="1"/>
          </p:cNvSpPr>
          <p:nvPr>
            <p:ph type="title"/>
          </p:nvPr>
        </p:nvSpPr>
        <p:spPr/>
        <p:txBody>
          <a:bodyPr/>
          <a:lstStyle/>
          <a:p>
            <a:r>
              <a:rPr lang="en-US" dirty="0"/>
              <a:t>Questions?</a:t>
            </a:r>
          </a:p>
        </p:txBody>
      </p:sp>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3514</Words>
  <Application>Microsoft Office PowerPoint</Application>
  <PresentationFormat>Widescreen</PresentationFormat>
  <Paragraphs>324</Paragraphs>
  <Slides>21</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Arial,Sans-Serif</vt:lpstr>
      <vt:lpstr>Myriad Pro</vt:lpstr>
      <vt:lpstr>Arial</vt:lpstr>
      <vt:lpstr>Calibri</vt:lpstr>
      <vt:lpstr>Symbol</vt:lpstr>
      <vt:lpstr>Theme1.thmx first page pp</vt:lpstr>
      <vt:lpstr> MSc Policing (Operational &amp; Strategic Leadership)  Strategic Management – Strategy Implementation &amp; Evaluation  </vt:lpstr>
      <vt:lpstr>Lesson outcomes</vt:lpstr>
      <vt:lpstr>Implementing strategies</vt:lpstr>
      <vt:lpstr>Implementation problems</vt:lpstr>
      <vt:lpstr>Implementation Guidelines</vt:lpstr>
      <vt:lpstr>Implementation Plans</vt:lpstr>
      <vt:lpstr>Management by Objective (MBO)</vt:lpstr>
      <vt:lpstr>Management by objectives – 5 steps</vt:lpstr>
      <vt:lpstr>Budgets and strategic planning</vt:lpstr>
      <vt:lpstr>Budgets</vt:lpstr>
      <vt:lpstr>Problems with budgets</vt:lpstr>
      <vt:lpstr>Contingency planning</vt:lpstr>
      <vt:lpstr>Strategic Evaluation</vt:lpstr>
      <vt:lpstr>Evaluation questions</vt:lpstr>
      <vt:lpstr>Benchmarking</vt:lpstr>
      <vt:lpstr>Evaluation process - example</vt:lpstr>
      <vt:lpstr>PowerPoint Presentation</vt:lpstr>
      <vt:lpstr>Partnerships &amp; Policing </vt:lpstr>
      <vt:lpstr>Partnership in the broader context?</vt:lpstr>
      <vt:lpstr>Third sector  </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BSc Professional Investigation 13.10.2021 Induction</dc:title>
  <dc:creator>Alison</dc:creator>
  <cp:lastModifiedBy>Steven Thompson</cp:lastModifiedBy>
  <cp:revision>1051</cp:revision>
  <dcterms:created xsi:type="dcterms:W3CDTF">2021-10-13T07:56:41Z</dcterms:created>
  <dcterms:modified xsi:type="dcterms:W3CDTF">2026-06-25T11:12:46Z</dcterms:modified>
</cp:coreProperties>
</file>