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19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123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544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Good morning/afternoon. Today I will present my thesis proposal, which examines how teachers’ linguistic framing shapes students’ Study Crafting in AI-integrated higher education.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study addresses a gap by focusing on how learners proactively reshape their learning through language-mediated processes, especially in AI contexts.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questions guide both the qualitative and quantitative components of the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Study Crafting extends job crafting into education, highlighting learner agency across tasks, resources, relationships, assessment, and meaning.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Teachers’ language is treated as a psychological cue that shapes how students interpret learning activities.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framework proposes that teacher language influences students’ regulatory focus, which in turn shapes Study Crafting.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design prioritises depth and feasibility, aligning with practitioner research principles.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Qualitative data capture naturally occurring pedagogical language, while the survey supports pattern identification.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Analysis is guided by research questions, focusing on interpretive depth rather than technical complexity.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Ethical approval, informed consent, anonymity, and AI transparency are prioritised throughout the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study contributes to theory, methodology, and practice in AI-era English Language Education.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 welcome your questions and feedback. Thank you for listening.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C7E0A2C-7C0A-4AAC-B3B0-6C12B2EBA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1"/>
            <a:ext cx="8249304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48587"/>
            <a:ext cx="6858000" cy="2387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200"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Teachers’ Linguistic Framing on Students’ Study Crafting</a:t>
            </a:r>
            <a:endParaRPr lang="en-GB" sz="5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820338"/>
            <a:ext cx="6858000" cy="15636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>
                <a:latin typeface="Times New Roman" panose="02020603050405020304" pitchFamily="18" charset="0"/>
                <a:cs typeface="Times New Roman" panose="02020603050405020304" pitchFamily="18" charset="0"/>
              </a:rPr>
              <a:t>AI-Integrated Learning Environments</a:t>
            </a:r>
          </a:p>
          <a:p>
            <a:pPr>
              <a:lnSpc>
                <a:spcPct val="90000"/>
              </a:lnSpc>
            </a:pPr>
            <a:endParaRPr lang="en-GB" sz="27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700" err="1">
                <a:latin typeface="Times New Roman" panose="02020603050405020304" pitchFamily="18" charset="0"/>
                <a:cs typeface="Times New Roman" panose="02020603050405020304" pitchFamily="18" charset="0"/>
              </a:rPr>
              <a:t>Hongyuzhi</a:t>
            </a:r>
            <a:r>
              <a:rPr lang="en-GB" sz="2700">
                <a:latin typeface="Times New Roman" panose="02020603050405020304" pitchFamily="18" charset="0"/>
                <a:cs typeface="Times New Roman" panose="02020603050405020304" pitchFamily="18" charset="0"/>
              </a:rPr>
              <a:t> Ren | HPEN7025 Thesis Proposal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29769"/>
            <a:ext cx="8250174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音频 49">
            <a:extLst>
              <a:ext uri="{FF2B5EF4-FFF2-40B4-BE49-F238E27FC236}">
                <a16:creationId xmlns:a16="http://schemas.microsoft.com/office/drawing/2014/main" id="{EF5D16B8-883C-6521-6547-A468713DE50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408"/>
    </mc:Choice>
    <mc:Fallback>
      <p:transition spd="slow" advTm="49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&amp; Rationale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78" y="220307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Learner autonomy and engagement are central goals in higher education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Existing work focuses on self-regulated learning, less on proactive environment shaping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Pedagogical language plays a key role in AI-integrated classrooms</a:t>
            </a:r>
          </a:p>
        </p:txBody>
      </p:sp>
      <p:pic>
        <p:nvPicPr>
          <p:cNvPr id="38" name="音频 37">
            <a:extLst>
              <a:ext uri="{FF2B5EF4-FFF2-40B4-BE49-F238E27FC236}">
                <a16:creationId xmlns:a16="http://schemas.microsoft.com/office/drawing/2014/main" id="{BFF21CC7-9644-8212-C436-D4A24F5AB9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74"/>
    </mc:Choice>
    <mc:Fallback>
      <p:transition spd="slow" advTm="68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78" y="2089146"/>
            <a:ext cx="7607751" cy="3435531"/>
          </a:xfrm>
        </p:spPr>
        <p:txBody>
          <a:bodyPr anchor="ctr">
            <a:normAutofit/>
          </a:bodyPr>
          <a:lstStyle/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How can Study Crafting be 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conceptualised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and 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operationalised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in AI-integrated higher education?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How does teachers’ linguistic framing influence students’ Study Crafting through regulatory focus mechanisms?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How can these insights inform pedagogical language and AI-integrated teaching design?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7" name="音频 16">
            <a:extLst>
              <a:ext uri="{FF2B5EF4-FFF2-40B4-BE49-F238E27FC236}">
                <a16:creationId xmlns:a16="http://schemas.microsoft.com/office/drawing/2014/main" id="{1F3C58CB-8FD2-9F60-707E-44BA11FC9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17"/>
    </mc:Choice>
    <mc:Fallback>
      <p:transition spd="slow" advTm="58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 fontScale="90000"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Concept: Study Crafting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804" y="2389218"/>
            <a:ext cx="8265379" cy="3435531"/>
          </a:xfrm>
        </p:spPr>
        <p:txBody>
          <a:bodyPr anchor="ctr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The proposed dimensions (derived from qualitative and theoretical synthesis) include: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Task Crafting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– redefining task goals, sequencing, or methods.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Resource/AI Crafting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– integrating human and AI resources to improve efficiency.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Relational Crafting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– reshaping learning networks with peers and teachers.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Assessment Crafting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– co-negotiating evaluation formats and criteria.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Cognitive/Meaning Crafting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– reinterpreting learning meaning and identity.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Temporal/Context Crafting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– adjusting learning time, environment, and modality.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3" name="音频 12">
            <a:extLst>
              <a:ext uri="{FF2B5EF4-FFF2-40B4-BE49-F238E27FC236}">
                <a16:creationId xmlns:a16="http://schemas.microsoft.com/office/drawing/2014/main" id="{83472DD4-93FF-A40B-A571-202AF8BA0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97"/>
    </mc:Choice>
    <mc:Fallback>
      <p:transition spd="slow" advTm="27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>
                <a:latin typeface="Times New Roman" panose="02020603050405020304" pitchFamily="18" charset="0"/>
                <a:cs typeface="Times New Roman" panose="02020603050405020304" pitchFamily="18" charset="0"/>
              </a:rPr>
              <a:t>Teachers’ Linguistic Framing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723" y="2560322"/>
            <a:ext cx="7455989" cy="3124658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Three primary linguistic orientations are identified: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Promotion-framed language: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18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emphasising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growth, exploration, and ideal selves.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Prevention-framed language: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highlighting responsibility, compliance, or avoidance of errors.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Autonomy-supportive language: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offering choices and multiple pathways to task completion.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音频 13">
            <a:extLst>
              <a:ext uri="{FF2B5EF4-FFF2-40B4-BE49-F238E27FC236}">
                <a16:creationId xmlns:a16="http://schemas.microsoft.com/office/drawing/2014/main" id="{A7945BBB-207E-B326-51EA-DCD6346022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208"/>
    </mc:Choice>
    <mc:Fallback>
      <p:transition spd="slow" advTm="22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图片 4" descr="图形用户界面, 文本, 应用程序&#10;&#10;描述已自动生成">
            <a:extLst>
              <a:ext uri="{FF2B5EF4-FFF2-40B4-BE49-F238E27FC236}">
                <a16:creationId xmlns:a16="http://schemas.microsoft.com/office/drawing/2014/main" id="{55C51C8B-977C-FF3F-27EE-2E49E77968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138" y="2625397"/>
            <a:ext cx="7733721" cy="2990126"/>
          </a:xfrm>
          <a:prstGeom prst="rect">
            <a:avLst/>
          </a:prstGeom>
        </p:spPr>
      </p:pic>
      <p:pic>
        <p:nvPicPr>
          <p:cNvPr id="13" name="音频 12">
            <a:extLst>
              <a:ext uri="{FF2B5EF4-FFF2-40B4-BE49-F238E27FC236}">
                <a16:creationId xmlns:a16="http://schemas.microsoft.com/office/drawing/2014/main" id="{352D7EB1-A400-BA63-F52B-71733A7F7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800"/>
    </mc:Choice>
    <mc:Fallback>
      <p:transition spd="slow" advTm="68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 Overview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69C9C3CA-E54A-A1A3-29C2-7CE596A9E2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135703"/>
              </p:ext>
            </p:extLst>
          </p:nvPr>
        </p:nvGraphicFramePr>
        <p:xfrm>
          <a:off x="553092" y="2725787"/>
          <a:ext cx="7731169" cy="310242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67313">
                  <a:extLst>
                    <a:ext uri="{9D8B030D-6E8A-4147-A177-3AD203B41FA5}">
                      <a16:colId xmlns:a16="http://schemas.microsoft.com/office/drawing/2014/main" val="868745959"/>
                    </a:ext>
                  </a:extLst>
                </a:gridCol>
                <a:gridCol w="2978047">
                  <a:extLst>
                    <a:ext uri="{9D8B030D-6E8A-4147-A177-3AD203B41FA5}">
                      <a16:colId xmlns:a16="http://schemas.microsoft.com/office/drawing/2014/main" val="2601457819"/>
                    </a:ext>
                  </a:extLst>
                </a:gridCol>
                <a:gridCol w="2685809">
                  <a:extLst>
                    <a:ext uri="{9D8B030D-6E8A-4147-A177-3AD203B41FA5}">
                      <a16:colId xmlns:a16="http://schemas.microsoft.com/office/drawing/2014/main" val="2636008017"/>
                    </a:ext>
                  </a:extLst>
                </a:gridCol>
              </a:tblGrid>
              <a:tr h="32499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b="1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Phase</a:t>
                      </a:r>
                      <a:endParaRPr lang="zh-CN" sz="1600" b="1" kern="100" dirty="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b="1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</a:t>
                      </a:r>
                      <a:endParaRPr lang="zh-CN" sz="1600" b="1" kern="100" dirty="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b="1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Method</a:t>
                      </a:r>
                      <a:endParaRPr lang="zh-CN" sz="1600" b="1" kern="100" dirty="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529535"/>
                  </a:ext>
                </a:extLst>
              </a:tr>
              <a:tr h="69435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1.Concept Development</a:t>
                      </a:r>
                      <a:endParaRPr lang="zh-CN" sz="1600" kern="100" dirty="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Define Study Crafting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synthesis &amp; expert validation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1807427"/>
                  </a:ext>
                </a:extLst>
              </a:tr>
              <a:tr h="69435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 Qualitative Study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 dimensions of Study Crafting &amp; teacher discourse</a:t>
                      </a:r>
                      <a:endParaRPr lang="zh-CN" sz="1600" kern="100" dirty="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Classroom observation, focus groups, interviews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43788312"/>
                  </a:ext>
                </a:extLst>
              </a:tr>
              <a:tr h="69435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3.Questionnaire Development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 &amp; validate scales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Item generation, pilot test (n≈150), EFA/CFA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99703193"/>
                  </a:ext>
                </a:extLst>
              </a:tr>
              <a:tr h="69435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 Quantitative Testing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Test model &amp; hypotheses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Survey (n≥400), SEM/PLS-SEM analysis</a:t>
                      </a:r>
                      <a:endParaRPr lang="zh-CN" sz="1600" kern="100" dirty="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3941997"/>
                  </a:ext>
                </a:extLst>
              </a:tr>
            </a:tbl>
          </a:graphicData>
        </a:graphic>
      </p:graphicFrame>
      <p:pic>
        <p:nvPicPr>
          <p:cNvPr id="13" name="音频 12">
            <a:extLst>
              <a:ext uri="{FF2B5EF4-FFF2-40B4-BE49-F238E27FC236}">
                <a16:creationId xmlns:a16="http://schemas.microsoft.com/office/drawing/2014/main" id="{272EF679-FC02-A954-125F-D7E752CB6D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25"/>
    </mc:Choice>
    <mc:Fallback>
      <p:transition spd="slow" advTm="18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897" y="2639589"/>
            <a:ext cx="8265726" cy="3435531"/>
          </a:xfrm>
        </p:spPr>
        <p:txBody>
          <a:bodyPr anchor="ctr">
            <a:noAutofit/>
          </a:bodyPr>
          <a:lstStyle/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6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Qualitative Phase: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6–8 classroom observations with transcription and discourse analysis;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3–4 focus groups (6–8 students each);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10–15 semi-structured interviews with teachers and students;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Thematic analysis via NVivo.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tabLst>
                <a:tab pos="457200" algn="l"/>
              </a:tabLst>
            </a:pPr>
            <a:r>
              <a:rPr lang="en-US" altLang="zh-CN" sz="16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Quantitative Phase: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Online survey via Qualtrics;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Two- or three-wave design (T1: teacher language &amp; trait RFT; T2: state RFT &amp; Study Crafting; T3: learning outcomes).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Sample size: ≥400 for SEM (Kline, 2016).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音频 12">
            <a:extLst>
              <a:ext uri="{FF2B5EF4-FFF2-40B4-BE49-F238E27FC236}">
                <a16:creationId xmlns:a16="http://schemas.microsoft.com/office/drawing/2014/main" id="{C8CF0557-6873-5F23-0947-A1C049738A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997"/>
    </mc:Choice>
    <mc:Fallback>
      <p:transition spd="slow" advTm="78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EFA &amp; CFA: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to confirm the factor structure of Study Crafting.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Reliability &amp; Validity: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Cronbach’s α &gt; .70; CR &gt; .70; AVE &gt; .50; HTMT &lt; .85.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Structural Equation Modelling (SEM):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to test mediation and moderation hypotheses.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Multi-group invariance tests: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across gender, discipline, and cultural groups.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800" b="1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Bias control:</a:t>
            </a:r>
            <a:r>
              <a:rPr lang="en-US" altLang="zh-CN" sz="18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 Harman’s single-factor test and marker variable approach.</a:t>
            </a:r>
            <a:endParaRPr lang="zh-CN" altLang="zh-CN" sz="18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3" name="音频 12">
            <a:extLst>
              <a:ext uri="{FF2B5EF4-FFF2-40B4-BE49-F238E27FC236}">
                <a16:creationId xmlns:a16="http://schemas.microsoft.com/office/drawing/2014/main" id="{30AB384F-172D-380A-8162-2AD5E81808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834"/>
    </mc:Choice>
    <mc:Fallback>
      <p:transition spd="slow" advTm="97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653" y="2203079"/>
            <a:ext cx="8229600" cy="3435531"/>
          </a:xfrm>
        </p:spPr>
        <p:txBody>
          <a:bodyPr anchor="ctr">
            <a:no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Ethical approval will be sought from the University Ethics Committee before data collection.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Participants will receive informed consent forms outlining anonymity, voluntary participation, and withdrawal rights.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All recordings will be </a:t>
            </a:r>
            <a:r>
              <a:rPr lang="en-US" altLang="zh-CN" sz="16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anonymised</a:t>
            </a: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, stored securely, and used solely for academic purposes.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AI-related activities will follow institutional policies on academic integrity and transparency.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Participants will be informed that AI tools (e.g., </a:t>
            </a:r>
            <a:r>
              <a:rPr lang="en-US" altLang="zh-CN" sz="16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ChatGPT</a:t>
            </a:r>
            <a:r>
              <a:rPr lang="en-US" altLang="zh-CN" sz="16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, Grammarly) may be discussed but are not mandatory for participation.</a:t>
            </a:r>
            <a:endParaRPr lang="zh-CN" altLang="zh-CN" sz="1600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3" name="音频 12">
            <a:extLst>
              <a:ext uri="{FF2B5EF4-FFF2-40B4-BE49-F238E27FC236}">
                <a16:creationId xmlns:a16="http://schemas.microsoft.com/office/drawing/2014/main" id="{B6E813B3-3DCB-A4E5-ECFE-84084DF156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28"/>
    </mc:Choice>
    <mc:Fallback>
      <p:transition spd="slow" advTm="56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Contributions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图片 6" descr="表格&#10;&#10;描述已自动生成">
            <a:extLst>
              <a:ext uri="{FF2B5EF4-FFF2-40B4-BE49-F238E27FC236}">
                <a16:creationId xmlns:a16="http://schemas.microsoft.com/office/drawing/2014/main" id="{861E5FCE-F3A0-7AD0-4BA1-D1E12F98F6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94" y="2780068"/>
            <a:ext cx="7772400" cy="2803357"/>
          </a:xfrm>
          <a:prstGeom prst="rect">
            <a:avLst/>
          </a:prstGeom>
        </p:spPr>
      </p:pic>
      <p:pic>
        <p:nvPicPr>
          <p:cNvPr id="13" name="音频 12">
            <a:extLst>
              <a:ext uri="{FF2B5EF4-FFF2-40B4-BE49-F238E27FC236}">
                <a16:creationId xmlns:a16="http://schemas.microsoft.com/office/drawing/2014/main" id="{B404E4A9-9F85-C143-05BB-2AF687FDF4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381"/>
    </mc:Choice>
    <mc:Fallback>
      <p:transition spd="slow" advTm="103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内容占位符 12" descr="表格&#10;&#10;描述已自动生成">
            <a:extLst>
              <a:ext uri="{FF2B5EF4-FFF2-40B4-BE49-F238E27FC236}">
                <a16:creationId xmlns:a16="http://schemas.microsoft.com/office/drawing/2014/main" id="{E4A5F463-C199-2313-F88C-197C12B06F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97148" y="2780068"/>
            <a:ext cx="8062692" cy="2477732"/>
          </a:xfrm>
        </p:spPr>
      </p:pic>
      <p:pic>
        <p:nvPicPr>
          <p:cNvPr id="9" name="音频 8">
            <a:extLst>
              <a:ext uri="{FF2B5EF4-FFF2-40B4-BE49-F238E27FC236}">
                <a16:creationId xmlns:a16="http://schemas.microsoft.com/office/drawing/2014/main" id="{E1BA8113-A8C7-31F2-42C1-EDA40414C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5"/>
    </mc:Choice>
    <mc:Fallback>
      <p:transition spd="slow" advTm="7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DCABF96E-E7BC-776B-3B05-010BA0F515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850722"/>
            <a:ext cx="6858000" cy="3274592"/>
          </a:xfrm>
        </p:spPr>
        <p:txBody>
          <a:bodyPr anchor="ctr">
            <a:normAutofit/>
          </a:bodyPr>
          <a:lstStyle/>
          <a:p>
            <a:r>
              <a:rPr kumimoji="1" lang="en-US" altLang="zh-CN" sz="6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r>
              <a:rPr kumimoji="1" lang="zh-CN" altLang="en-US" sz="6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！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B21811E-E467-C234-E02E-E2945893FD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514052"/>
            <a:ext cx="6858000" cy="65191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zh-CN" sz="2700" err="1">
                <a:latin typeface="Times New Roman" panose="02020603050405020304" pitchFamily="18" charset="0"/>
                <a:cs typeface="Times New Roman" panose="02020603050405020304" pitchFamily="18" charset="0"/>
              </a:rPr>
              <a:t>Hongyuzhi</a:t>
            </a:r>
            <a:r>
              <a:rPr lang="en-GB" altLang="zh-CN" sz="2700">
                <a:latin typeface="Times New Roman" panose="02020603050405020304" pitchFamily="18" charset="0"/>
                <a:cs typeface="Times New Roman" panose="02020603050405020304" pitchFamily="18" charset="0"/>
              </a:rPr>
              <a:t> Ren | HPEN7025 Thesis Proposal</a:t>
            </a:r>
          </a:p>
          <a:p>
            <a:pPr>
              <a:lnSpc>
                <a:spcPct val="90000"/>
              </a:lnSpc>
            </a:pPr>
            <a:endParaRPr kumimoji="1" lang="zh-CN" altLang="en-US" sz="27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音频 19">
            <a:extLst>
              <a:ext uri="{FF2B5EF4-FFF2-40B4-BE49-F238E27FC236}">
                <a16:creationId xmlns:a16="http://schemas.microsoft.com/office/drawing/2014/main" id="{3A18E1B5-6AF4-04F2-AF71-58380390B8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910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37"/>
    </mc:Choice>
    <mc:Fallback>
      <p:transition spd="slow" advTm="7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6.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{8F11C66E-9887-C64B-A31E-C58E5DF2FF04}tf10001070</Template>
  <TotalTime>1246</TotalTime>
  <Words>782</Words>
  <Application>Microsoft Macintosh PowerPoint</Application>
  <PresentationFormat>全屏显示(4:3)</PresentationFormat>
  <Paragraphs>82</Paragraphs>
  <Slides>13</Slides>
  <Notes>12</Notes>
  <HiddenSlides>0</HiddenSlides>
  <MMClips>13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1" baseType="lpstr">
      <vt:lpstr>等线</vt:lpstr>
      <vt:lpstr>宋体</vt:lpstr>
      <vt:lpstr>Arial</vt:lpstr>
      <vt:lpstr>Calibri</vt:lpstr>
      <vt:lpstr>Courier New</vt:lpstr>
      <vt:lpstr>Symbol</vt:lpstr>
      <vt:lpstr>Times New Roman</vt:lpstr>
      <vt:lpstr>Office Theme</vt:lpstr>
      <vt:lpstr>The Impact of Teachers’ Linguistic Framing on Students’ Study Crafting</vt:lpstr>
      <vt:lpstr>Background &amp; Rationale</vt:lpstr>
      <vt:lpstr>Research Questions</vt:lpstr>
      <vt:lpstr>Key Concept: Study Crafting</vt:lpstr>
      <vt:lpstr>Teachers’ Linguistic Framing</vt:lpstr>
      <vt:lpstr>Theoretical Framework</vt:lpstr>
      <vt:lpstr>Methodology Overview</vt:lpstr>
      <vt:lpstr>Data Collection</vt:lpstr>
      <vt:lpstr>Data Analysis</vt:lpstr>
      <vt:lpstr>Ethical Considerations</vt:lpstr>
      <vt:lpstr>Expected Contributions</vt:lpstr>
      <vt:lpstr>Timeline</vt:lpstr>
      <vt:lpstr>Thank you！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Teachers’ Linguistic Framing on Students’ Study Crafting</dc:title>
  <dc:subject/>
  <dc:creator/>
  <cp:keywords/>
  <dc:description>generated using python-pptx</dc:description>
  <cp:lastModifiedBy>Zheng Ren (1811691)</cp:lastModifiedBy>
  <cp:revision>11</cp:revision>
  <dcterms:created xsi:type="dcterms:W3CDTF">2013-01-27T09:14:16Z</dcterms:created>
  <dcterms:modified xsi:type="dcterms:W3CDTF">2025-12-24T11:11:04Z</dcterms:modified>
  <cp:category/>
</cp:coreProperties>
</file>