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sldIdLst>
    <p:sldId id="256" r:id="rId2"/>
    <p:sldId id="257" r:id="rId3"/>
    <p:sldId id="258" r:id="rId4"/>
    <p:sldId id="259"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varScale="1">
        <p:scale>
          <a:sx n="67" d="100"/>
          <a:sy n="67" d="100"/>
        </p:scale>
        <p:origin x="6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5A988-229A-4B45-A4DD-8A1FA72D19D4}" type="datetimeFigureOut">
              <a:rPr lang="en-GB" smtClean="0"/>
              <a:t>05/05/2018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32B53-6C22-4003-A4AF-5CDD852E66ED}" type="slidenum">
              <a:rPr lang="en-GB" smtClean="0"/>
              <a:t>‹#›</a:t>
            </a:fld>
            <a:endParaRPr lang="en-GB"/>
          </a:p>
        </p:txBody>
      </p:sp>
    </p:spTree>
    <p:extLst>
      <p:ext uri="{BB962C8B-B14F-4D97-AF65-F5344CB8AC3E}">
        <p14:creationId xmlns:p14="http://schemas.microsoft.com/office/powerpoint/2010/main" val="378200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398539310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1794198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96728858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415C3AF-08DE-4491-A14D-5C27FA18D5D5}" type="datetimeFigureOut">
              <a:rPr lang="en-GB" smtClean="0"/>
              <a:t>04/05/2018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860361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71295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15C3AF-08DE-4491-A14D-5C27FA18D5D5}"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97901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15C3AF-08DE-4491-A14D-5C27FA18D5D5}"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2336485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7415C3AF-08DE-4491-A14D-5C27FA18D5D5}" type="datetimeFigureOut">
              <a:rPr lang="en-GB" smtClean="0"/>
              <a:t>04/05/2018</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555191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415C3AF-08DE-4491-A14D-5C27FA18D5D5}" type="datetimeFigureOut">
              <a:rPr lang="en-GB" smtClean="0"/>
              <a:t>04/05/2018</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139368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5C3AF-08DE-4491-A14D-5C27FA18D5D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661348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5C3AF-08DE-4491-A14D-5C27FA18D5D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3339538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415C3AF-08DE-4491-A14D-5C27FA18D5D5}" type="datetimeFigureOut">
              <a:rPr lang="en-GB" smtClean="0"/>
              <a:t>04/05/2018</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AEDB201-8405-4CB2-8032-10FCF30528F4}" type="slidenum">
              <a:rPr lang="en-GB" smtClean="0"/>
              <a:t>‹#›</a:t>
            </a:fld>
            <a:endParaRPr lang="en-GB"/>
          </a:p>
        </p:txBody>
      </p:sp>
    </p:spTree>
    <p:extLst>
      <p:ext uri="{BB962C8B-B14F-4D97-AF65-F5344CB8AC3E}">
        <p14:creationId xmlns:p14="http://schemas.microsoft.com/office/powerpoint/2010/main" val="261442596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oughtco.com/functionalist-perspective-3026625"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courses.lumenlearning.com/boundless-sociology/chapter/the-sociological-approach/" TargetMode="External"/><Relationship Id="rId4" Type="http://schemas.openxmlformats.org/officeDocument/2006/relationships/hyperlink" Target="https://www.cliffsnotes.com/cliffsnotes/subjects/sciences/what-is-the-functionalist-perspective-in-sociology"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historylearningsite.co.uk/sociology/theories-in-sociology/concepts-of-functionalism/" TargetMode="Externa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14296-2A94-4B84-BC11-48564CC47533}"/>
              </a:ext>
            </a:extLst>
          </p:cNvPr>
          <p:cNvSpPr>
            <a:spLocks noGrp="1"/>
          </p:cNvSpPr>
          <p:nvPr>
            <p:ph type="ctrTitle"/>
          </p:nvPr>
        </p:nvSpPr>
        <p:spPr/>
        <p:txBody>
          <a:bodyPr/>
          <a:lstStyle/>
          <a:p>
            <a:r>
              <a:rPr lang="en-GB" dirty="0"/>
              <a:t>Functionalism</a:t>
            </a:r>
          </a:p>
        </p:txBody>
      </p:sp>
      <p:sp>
        <p:nvSpPr>
          <p:cNvPr id="3" name="Subtitle 2">
            <a:extLst>
              <a:ext uri="{FF2B5EF4-FFF2-40B4-BE49-F238E27FC236}">
                <a16:creationId xmlns:a16="http://schemas.microsoft.com/office/drawing/2014/main" id="{8FF1AD4D-5D80-4264-9EE2-42A04ABE5B16}"/>
              </a:ext>
            </a:extLst>
          </p:cNvPr>
          <p:cNvSpPr>
            <a:spLocks noGrp="1"/>
          </p:cNvSpPr>
          <p:nvPr>
            <p:ph type="subTitle" idx="1"/>
          </p:nvPr>
        </p:nvSpPr>
        <p:spPr/>
        <p:txBody>
          <a:bodyPr/>
          <a:lstStyle/>
          <a:p>
            <a:r>
              <a:rPr lang="en-GB" dirty="0"/>
              <a:t>Holly Roberts</a:t>
            </a:r>
          </a:p>
        </p:txBody>
      </p:sp>
    </p:spTree>
    <p:extLst>
      <p:ext uri="{BB962C8B-B14F-4D97-AF65-F5344CB8AC3E}">
        <p14:creationId xmlns:p14="http://schemas.microsoft.com/office/powerpoint/2010/main" val="4034986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5E6086-841E-4130-B250-E9074B6E9C57}"/>
              </a:ext>
            </a:extLst>
          </p:cNvPr>
          <p:cNvPicPr>
            <a:picLocks noChangeAspect="1"/>
          </p:cNvPicPr>
          <p:nvPr/>
        </p:nvPicPr>
        <p:blipFill>
          <a:blip r:embed="rId2"/>
          <a:stretch>
            <a:fillRect/>
          </a:stretch>
        </p:blipFill>
        <p:spPr>
          <a:xfrm>
            <a:off x="4481828" y="1667384"/>
            <a:ext cx="2901948" cy="3109229"/>
          </a:xfrm>
          <a:prstGeom prst="rect">
            <a:avLst/>
          </a:prstGeom>
        </p:spPr>
      </p:pic>
      <p:sp>
        <p:nvSpPr>
          <p:cNvPr id="7" name="TextBox 6">
            <a:extLst>
              <a:ext uri="{FF2B5EF4-FFF2-40B4-BE49-F238E27FC236}">
                <a16:creationId xmlns:a16="http://schemas.microsoft.com/office/drawing/2014/main" id="{4CAF8319-ADA3-43D2-9DC4-FAE7D7DB13F7}"/>
              </a:ext>
            </a:extLst>
          </p:cNvPr>
          <p:cNvSpPr txBox="1"/>
          <p:nvPr/>
        </p:nvSpPr>
        <p:spPr>
          <a:xfrm>
            <a:off x="6341837" y="568744"/>
            <a:ext cx="4426857"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787A42B7-EA2F-4D2C-8013-568649AAFBB4}"/>
              </a:ext>
            </a:extLst>
          </p:cNvPr>
          <p:cNvSpPr txBox="1"/>
          <p:nvPr/>
        </p:nvSpPr>
        <p:spPr>
          <a:xfrm>
            <a:off x="409109" y="753410"/>
            <a:ext cx="3948880" cy="2862322"/>
          </a:xfrm>
          <a:prstGeom prst="rect">
            <a:avLst/>
          </a:prstGeom>
          <a:noFill/>
        </p:spPr>
        <p:txBody>
          <a:bodyPr wrap="square" rtlCol="0">
            <a:spAutoFit/>
          </a:bodyPr>
          <a:lstStyle/>
          <a:p>
            <a:r>
              <a:rPr lang="en-GB" dirty="0"/>
              <a:t>The Functional perspective, also known as Functionalism, is one of the most major theoretical perspectives in sociology.  This theory focuses on the macro level of social structure rather than the micro level. </a:t>
            </a:r>
          </a:p>
          <a:p>
            <a:endParaRPr lang="en-GB" dirty="0"/>
          </a:p>
          <a:p>
            <a:r>
              <a:rPr lang="en-GB" dirty="0"/>
              <a:t>This means functionalism looks at the larger-scaled social processes, such as social stability and change. </a:t>
            </a:r>
          </a:p>
        </p:txBody>
      </p:sp>
      <p:sp>
        <p:nvSpPr>
          <p:cNvPr id="13" name="TextBox 12">
            <a:extLst>
              <a:ext uri="{FF2B5EF4-FFF2-40B4-BE49-F238E27FC236}">
                <a16:creationId xmlns:a16="http://schemas.microsoft.com/office/drawing/2014/main" id="{0BB02978-073B-43D9-BBC7-B4DFBD67D749}"/>
              </a:ext>
            </a:extLst>
          </p:cNvPr>
          <p:cNvSpPr txBox="1"/>
          <p:nvPr/>
        </p:nvSpPr>
        <p:spPr>
          <a:xfrm>
            <a:off x="8719592" y="2426264"/>
            <a:ext cx="3280545" cy="2862322"/>
          </a:xfrm>
          <a:prstGeom prst="rect">
            <a:avLst/>
          </a:prstGeom>
          <a:noFill/>
        </p:spPr>
        <p:txBody>
          <a:bodyPr wrap="square" rtlCol="0">
            <a:spAutoFit/>
          </a:bodyPr>
          <a:lstStyle/>
          <a:p>
            <a:r>
              <a:rPr lang="en-GB" dirty="0"/>
              <a:t>Each part of society in contributes to the stability of the whole society. </a:t>
            </a:r>
          </a:p>
          <a:p>
            <a:r>
              <a:rPr lang="en-GB" dirty="0"/>
              <a:t>Which means that Emile believed that  society was made up of inter-connected institutions. An for this is example education, family, government. He states that these sort of things depend on each other to function.</a:t>
            </a:r>
          </a:p>
        </p:txBody>
      </p:sp>
      <p:sp>
        <p:nvSpPr>
          <p:cNvPr id="14" name="TextBox 13">
            <a:extLst>
              <a:ext uri="{FF2B5EF4-FFF2-40B4-BE49-F238E27FC236}">
                <a16:creationId xmlns:a16="http://schemas.microsoft.com/office/drawing/2014/main" id="{5C63C102-FCA7-469F-AA53-D93C535E172A}"/>
              </a:ext>
            </a:extLst>
          </p:cNvPr>
          <p:cNvSpPr txBox="1"/>
          <p:nvPr/>
        </p:nvSpPr>
        <p:spPr>
          <a:xfrm>
            <a:off x="5259937" y="4921405"/>
            <a:ext cx="3018972" cy="1477328"/>
          </a:xfrm>
          <a:prstGeom prst="rect">
            <a:avLst/>
          </a:prstGeom>
          <a:noFill/>
        </p:spPr>
        <p:txBody>
          <a:bodyPr wrap="square" rtlCol="0">
            <a:spAutoFit/>
          </a:bodyPr>
          <a:lstStyle/>
          <a:p>
            <a:r>
              <a:rPr lang="en-GB" dirty="0"/>
              <a:t>Society is more than the sum of its parts. This means rather than each part of society being functional for the stability of the whole. </a:t>
            </a:r>
          </a:p>
        </p:txBody>
      </p:sp>
      <p:sp>
        <p:nvSpPr>
          <p:cNvPr id="15" name="TextBox 14">
            <a:extLst>
              <a:ext uri="{FF2B5EF4-FFF2-40B4-BE49-F238E27FC236}">
                <a16:creationId xmlns:a16="http://schemas.microsoft.com/office/drawing/2014/main" id="{83A6020D-6413-47A0-B1D1-5FEA151474CD}"/>
              </a:ext>
            </a:extLst>
          </p:cNvPr>
          <p:cNvSpPr txBox="1"/>
          <p:nvPr/>
        </p:nvSpPr>
        <p:spPr>
          <a:xfrm>
            <a:off x="2383893" y="4228908"/>
            <a:ext cx="2435361" cy="2031325"/>
          </a:xfrm>
          <a:prstGeom prst="rect">
            <a:avLst/>
          </a:prstGeom>
          <a:noFill/>
        </p:spPr>
        <p:txBody>
          <a:bodyPr wrap="square" rtlCol="0">
            <a:spAutoFit/>
          </a:bodyPr>
          <a:lstStyle/>
          <a:p>
            <a:r>
              <a:rPr lang="en-GB" dirty="0"/>
              <a:t>The theorist Emile Durkheim along with other Theorists such as Talcott Parsons, looked at how the social order and how the remains of society are stable.</a:t>
            </a:r>
          </a:p>
        </p:txBody>
      </p:sp>
      <p:sp>
        <p:nvSpPr>
          <p:cNvPr id="16" name="TextBox 15">
            <a:extLst>
              <a:ext uri="{FF2B5EF4-FFF2-40B4-BE49-F238E27FC236}">
                <a16:creationId xmlns:a16="http://schemas.microsoft.com/office/drawing/2014/main" id="{E40F26D0-07AF-4C3E-B8F3-8FD44D239734}"/>
              </a:ext>
            </a:extLst>
          </p:cNvPr>
          <p:cNvSpPr txBox="1"/>
          <p:nvPr/>
        </p:nvSpPr>
        <p:spPr>
          <a:xfrm>
            <a:off x="191862" y="4134424"/>
            <a:ext cx="1821226" cy="2308324"/>
          </a:xfrm>
          <a:prstGeom prst="rect">
            <a:avLst/>
          </a:prstGeom>
          <a:noFill/>
        </p:spPr>
        <p:txBody>
          <a:bodyPr wrap="square" rtlCol="0">
            <a:spAutoFit/>
          </a:bodyPr>
          <a:lstStyle/>
          <a:p>
            <a:r>
              <a:rPr lang="en-GB" sz="1200" dirty="0">
                <a:hlinkClick r:id="rId3"/>
              </a:rPr>
              <a:t>https://www.thoughtco.com/functionalist-perspective-3026625</a:t>
            </a:r>
            <a:r>
              <a:rPr lang="en-GB" sz="1200" dirty="0"/>
              <a:t> </a:t>
            </a:r>
          </a:p>
          <a:p>
            <a:r>
              <a:rPr lang="en-GB" sz="1200" dirty="0">
                <a:hlinkClick r:id="rId4"/>
              </a:rPr>
              <a:t>https://www.cliffsnotes.com/cliffsnotes/subjects/sciences/what-is-the-functionalist-perspective-in-sociology</a:t>
            </a:r>
            <a:r>
              <a:rPr lang="en-GB" sz="1200" dirty="0"/>
              <a:t> </a:t>
            </a:r>
          </a:p>
          <a:p>
            <a:r>
              <a:rPr lang="en-GB" sz="1200" dirty="0">
                <a:hlinkClick r:id="rId5"/>
              </a:rPr>
              <a:t>https://courses.lumenlearning.com/boundless-sociology/chapter/the-sociological-approach/</a:t>
            </a:r>
            <a:r>
              <a:rPr lang="en-GB" sz="1200" dirty="0"/>
              <a:t> </a:t>
            </a:r>
          </a:p>
        </p:txBody>
      </p:sp>
      <p:sp>
        <p:nvSpPr>
          <p:cNvPr id="2" name="TextBox 1">
            <a:extLst>
              <a:ext uri="{FF2B5EF4-FFF2-40B4-BE49-F238E27FC236}">
                <a16:creationId xmlns:a16="http://schemas.microsoft.com/office/drawing/2014/main" id="{EA0C552B-4164-4259-81D4-C2055E726043}"/>
              </a:ext>
            </a:extLst>
          </p:cNvPr>
          <p:cNvSpPr txBox="1"/>
          <p:nvPr/>
        </p:nvSpPr>
        <p:spPr>
          <a:xfrm>
            <a:off x="6352043" y="438672"/>
            <a:ext cx="5430848" cy="1200329"/>
          </a:xfrm>
          <a:prstGeom prst="rect">
            <a:avLst/>
          </a:prstGeom>
          <a:noFill/>
        </p:spPr>
        <p:txBody>
          <a:bodyPr wrap="square" rtlCol="0">
            <a:spAutoFit/>
          </a:bodyPr>
          <a:lstStyle/>
          <a:p>
            <a:r>
              <a:rPr lang="en-GB" dirty="0"/>
              <a:t>Structural functionalism, or just simply, functionalism, is a framework for building theory that sees the society as a complex system that these parts work together to promote stability. </a:t>
            </a:r>
          </a:p>
        </p:txBody>
      </p:sp>
    </p:spTree>
    <p:extLst>
      <p:ext uri="{BB962C8B-B14F-4D97-AF65-F5344CB8AC3E}">
        <p14:creationId xmlns:p14="http://schemas.microsoft.com/office/powerpoint/2010/main" val="3151783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1F3B7-7C13-45C6-8104-8C813BF81AAC}"/>
              </a:ext>
            </a:extLst>
          </p:cNvPr>
          <p:cNvSpPr>
            <a:spLocks noGrp="1"/>
          </p:cNvSpPr>
          <p:nvPr>
            <p:ph type="title"/>
          </p:nvPr>
        </p:nvSpPr>
        <p:spPr/>
        <p:txBody>
          <a:bodyPr/>
          <a:lstStyle/>
          <a:p>
            <a:r>
              <a:rPr lang="en-GB" dirty="0"/>
              <a:t>‘I am A Functionalist’</a:t>
            </a:r>
          </a:p>
        </p:txBody>
      </p:sp>
      <p:sp>
        <p:nvSpPr>
          <p:cNvPr id="3" name="Content Placeholder 2">
            <a:extLst>
              <a:ext uri="{FF2B5EF4-FFF2-40B4-BE49-F238E27FC236}">
                <a16:creationId xmlns:a16="http://schemas.microsoft.com/office/drawing/2014/main" id="{2E89FC7F-ACC0-45CF-8D4F-0843A9560259}"/>
              </a:ext>
            </a:extLst>
          </p:cNvPr>
          <p:cNvSpPr>
            <a:spLocks noGrp="1"/>
          </p:cNvSpPr>
          <p:nvPr>
            <p:ph idx="1"/>
          </p:nvPr>
        </p:nvSpPr>
        <p:spPr>
          <a:xfrm>
            <a:off x="2231136" y="2319992"/>
            <a:ext cx="7729728" cy="3101983"/>
          </a:xfrm>
        </p:spPr>
        <p:txBody>
          <a:bodyPr>
            <a:normAutofit fontScale="70000" lnSpcReduction="20000"/>
          </a:bodyPr>
          <a:lstStyle/>
          <a:p>
            <a:r>
              <a:rPr lang="en-GB" dirty="0"/>
              <a:t>Notable functionalists are Emile Durkheim, Karl Marx, Herbert Spencer, Talcott Parsons, and Robert K. Merton.</a:t>
            </a:r>
          </a:p>
          <a:p>
            <a:r>
              <a:rPr lang="en-GB" dirty="0"/>
              <a:t>Durkheim envisioned society as an organism, and just like within an organism, each component plays a necessary part, but none can function alone, and one experiences a crisis or fails, other parts must adapt to fill the void in some way. </a:t>
            </a:r>
          </a:p>
          <a:p>
            <a:r>
              <a:rPr lang="en-GB" dirty="0"/>
              <a:t>Functionalists believe that society is held together by social agreement. They believe society agree, work together for achievement, what is best for society as a whole.  This is stood on a different level to the other two main sociological perspectives. Which are theoretical perspectives and conflict perspectives.</a:t>
            </a:r>
          </a:p>
          <a:p>
            <a:r>
              <a:rPr lang="en-GB" dirty="0"/>
              <a:t>Functionalists believe that without collective conscience and shared values, achieving a social order is impossible and social order is crucial for the well-being of the members within society.  They believe that valued agreements form basic integrating principle in society. </a:t>
            </a:r>
          </a:p>
          <a:p>
            <a:r>
              <a:rPr lang="en-GB" dirty="0"/>
              <a:t>Functionalists believe that for social order there are four main basic needs that an individual requires in order to exist in society. They also believe that these four basic needs are essential for maintaining social order. These are food, shelter, money and clothing.  Which is very similar to </a:t>
            </a:r>
            <a:r>
              <a:rPr lang="en-GB" dirty="0" err="1"/>
              <a:t>Maslows</a:t>
            </a:r>
            <a:r>
              <a:rPr lang="en-GB" dirty="0"/>
              <a:t> Theory.</a:t>
            </a:r>
          </a:p>
          <a:p>
            <a:endParaRPr lang="en-GB" dirty="0"/>
          </a:p>
          <a:p>
            <a:endParaRPr lang="en-GB" dirty="0"/>
          </a:p>
        </p:txBody>
      </p:sp>
    </p:spTree>
    <p:extLst>
      <p:ext uri="{BB962C8B-B14F-4D97-AF65-F5344CB8AC3E}">
        <p14:creationId xmlns:p14="http://schemas.microsoft.com/office/powerpoint/2010/main" val="2865298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4512-46C6-48C4-91A0-2776283F0FE8}"/>
              </a:ext>
            </a:extLst>
          </p:cNvPr>
          <p:cNvSpPr>
            <a:spLocks noGrp="1"/>
          </p:cNvSpPr>
          <p:nvPr>
            <p:ph type="title"/>
          </p:nvPr>
        </p:nvSpPr>
        <p:spPr>
          <a:xfrm>
            <a:off x="2231136" y="143057"/>
            <a:ext cx="7729728" cy="1188720"/>
          </a:xfrm>
        </p:spPr>
        <p:txBody>
          <a:bodyPr/>
          <a:lstStyle/>
          <a:p>
            <a:r>
              <a:rPr lang="en-GB" dirty="0"/>
              <a:t>Concepts of functionalism</a:t>
            </a:r>
          </a:p>
        </p:txBody>
      </p:sp>
      <p:sp>
        <p:nvSpPr>
          <p:cNvPr id="3" name="Content Placeholder 2">
            <a:extLst>
              <a:ext uri="{FF2B5EF4-FFF2-40B4-BE49-F238E27FC236}">
                <a16:creationId xmlns:a16="http://schemas.microsoft.com/office/drawing/2014/main" id="{474F366C-C7DD-4D3E-8024-1CDD90AEB0A5}"/>
              </a:ext>
            </a:extLst>
          </p:cNvPr>
          <p:cNvSpPr>
            <a:spLocks noGrp="1"/>
          </p:cNvSpPr>
          <p:nvPr>
            <p:ph idx="1"/>
          </p:nvPr>
        </p:nvSpPr>
        <p:spPr>
          <a:xfrm>
            <a:off x="3076889" y="1331777"/>
            <a:ext cx="6038221" cy="921093"/>
          </a:xfrm>
        </p:spPr>
        <p:txBody>
          <a:bodyPr>
            <a:normAutofit fontScale="92500" lnSpcReduction="10000"/>
          </a:bodyPr>
          <a:lstStyle/>
          <a:p>
            <a:r>
              <a:rPr lang="en-GB" sz="1600" dirty="0"/>
              <a:t>There are numerous key concepts that underpin Functionalism in the 21</a:t>
            </a:r>
            <a:r>
              <a:rPr lang="en-GB" sz="1600" baseline="30000" dirty="0"/>
              <a:t>st</a:t>
            </a:r>
            <a:r>
              <a:rPr lang="en-GB" sz="1600" dirty="0"/>
              <a:t> Century. Primary concepts within Functionalism are collective conscience, value consensus, media, social order, family, education and crime and deviance, politics and religion. </a:t>
            </a:r>
          </a:p>
          <a:p>
            <a:endParaRPr lang="en-GB" dirty="0"/>
          </a:p>
        </p:txBody>
      </p:sp>
      <p:pic>
        <p:nvPicPr>
          <p:cNvPr id="4" name="Picture 3">
            <a:extLst>
              <a:ext uri="{FF2B5EF4-FFF2-40B4-BE49-F238E27FC236}">
                <a16:creationId xmlns:a16="http://schemas.microsoft.com/office/drawing/2014/main" id="{DCB368AF-4682-4CFD-A27B-5216E8A719B7}"/>
              </a:ext>
            </a:extLst>
          </p:cNvPr>
          <p:cNvPicPr>
            <a:picLocks noChangeAspect="1"/>
          </p:cNvPicPr>
          <p:nvPr/>
        </p:nvPicPr>
        <p:blipFill>
          <a:blip r:embed="rId2"/>
          <a:stretch>
            <a:fillRect/>
          </a:stretch>
        </p:blipFill>
        <p:spPr>
          <a:xfrm>
            <a:off x="381764" y="2839452"/>
            <a:ext cx="2496781" cy="640029"/>
          </a:xfrm>
          <a:prstGeom prst="rect">
            <a:avLst/>
          </a:prstGeom>
        </p:spPr>
      </p:pic>
      <p:pic>
        <p:nvPicPr>
          <p:cNvPr id="5" name="Picture 4">
            <a:extLst>
              <a:ext uri="{FF2B5EF4-FFF2-40B4-BE49-F238E27FC236}">
                <a16:creationId xmlns:a16="http://schemas.microsoft.com/office/drawing/2014/main" id="{488CE23A-65ED-45FF-BF2B-5D391260B1C3}"/>
              </a:ext>
            </a:extLst>
          </p:cNvPr>
          <p:cNvPicPr>
            <a:picLocks noChangeAspect="1"/>
          </p:cNvPicPr>
          <p:nvPr/>
        </p:nvPicPr>
        <p:blipFill>
          <a:blip r:embed="rId3"/>
          <a:stretch>
            <a:fillRect/>
          </a:stretch>
        </p:blipFill>
        <p:spPr>
          <a:xfrm>
            <a:off x="3331352" y="2842126"/>
            <a:ext cx="2486350" cy="637355"/>
          </a:xfrm>
          <a:prstGeom prst="rect">
            <a:avLst/>
          </a:prstGeom>
        </p:spPr>
      </p:pic>
      <p:pic>
        <p:nvPicPr>
          <p:cNvPr id="6" name="Picture 5">
            <a:extLst>
              <a:ext uri="{FF2B5EF4-FFF2-40B4-BE49-F238E27FC236}">
                <a16:creationId xmlns:a16="http://schemas.microsoft.com/office/drawing/2014/main" id="{6A345843-3652-433B-B94F-676375F19CC2}"/>
              </a:ext>
            </a:extLst>
          </p:cNvPr>
          <p:cNvPicPr>
            <a:picLocks noChangeAspect="1"/>
          </p:cNvPicPr>
          <p:nvPr/>
        </p:nvPicPr>
        <p:blipFill>
          <a:blip r:embed="rId4"/>
          <a:stretch>
            <a:fillRect/>
          </a:stretch>
        </p:blipFill>
        <p:spPr>
          <a:xfrm>
            <a:off x="6374300" y="2842126"/>
            <a:ext cx="2486344" cy="637354"/>
          </a:xfrm>
          <a:prstGeom prst="rect">
            <a:avLst/>
          </a:prstGeom>
        </p:spPr>
      </p:pic>
      <p:pic>
        <p:nvPicPr>
          <p:cNvPr id="7" name="Picture 6">
            <a:extLst>
              <a:ext uri="{FF2B5EF4-FFF2-40B4-BE49-F238E27FC236}">
                <a16:creationId xmlns:a16="http://schemas.microsoft.com/office/drawing/2014/main" id="{4A8EE3FF-907D-4B87-B347-6576F0A9E8C3}"/>
              </a:ext>
            </a:extLst>
          </p:cNvPr>
          <p:cNvPicPr>
            <a:picLocks noChangeAspect="1"/>
          </p:cNvPicPr>
          <p:nvPr/>
        </p:nvPicPr>
        <p:blipFill>
          <a:blip r:embed="rId5"/>
          <a:stretch>
            <a:fillRect/>
          </a:stretch>
        </p:blipFill>
        <p:spPr>
          <a:xfrm>
            <a:off x="9323891" y="2839452"/>
            <a:ext cx="2486344" cy="637354"/>
          </a:xfrm>
          <a:prstGeom prst="rect">
            <a:avLst/>
          </a:prstGeom>
        </p:spPr>
      </p:pic>
      <p:sp>
        <p:nvSpPr>
          <p:cNvPr id="8" name="TextBox 7">
            <a:extLst>
              <a:ext uri="{FF2B5EF4-FFF2-40B4-BE49-F238E27FC236}">
                <a16:creationId xmlns:a16="http://schemas.microsoft.com/office/drawing/2014/main" id="{F0B6EBEC-ACDC-4131-9CDF-3555AFF691B5}"/>
              </a:ext>
            </a:extLst>
          </p:cNvPr>
          <p:cNvSpPr txBox="1"/>
          <p:nvPr/>
        </p:nvSpPr>
        <p:spPr>
          <a:xfrm>
            <a:off x="9172890" y="3467462"/>
            <a:ext cx="3019110" cy="2893100"/>
          </a:xfrm>
          <a:prstGeom prst="rect">
            <a:avLst/>
          </a:prstGeom>
          <a:noFill/>
        </p:spPr>
        <p:txBody>
          <a:bodyPr wrap="square" rtlCol="0">
            <a:spAutoFit/>
          </a:bodyPr>
          <a:lstStyle/>
          <a:p>
            <a:r>
              <a:rPr lang="en-GB" sz="1400" dirty="0"/>
              <a:t>Functionalists believe that there are four main basic needs that an individual requires in order to exist in society. This is similar to </a:t>
            </a:r>
            <a:r>
              <a:rPr lang="en-GB" sz="1400" dirty="0" err="1"/>
              <a:t>Maslows</a:t>
            </a:r>
            <a:r>
              <a:rPr lang="en-GB" sz="1400" dirty="0"/>
              <a:t>’ Theory and the hierarchy of needs. They believe that individuals who meet the basic phycological needs are at the first stage of climbing the pyramid to self-esteem. Functionalists believe that these four basic needs are essential for maintaining social order to be accepted in society.  They are: food, shelter, money and clothing. </a:t>
            </a:r>
          </a:p>
        </p:txBody>
      </p:sp>
      <p:sp>
        <p:nvSpPr>
          <p:cNvPr id="9" name="TextBox 8">
            <a:extLst>
              <a:ext uri="{FF2B5EF4-FFF2-40B4-BE49-F238E27FC236}">
                <a16:creationId xmlns:a16="http://schemas.microsoft.com/office/drawing/2014/main" id="{3D5B6A30-3EC9-4B6E-9E1F-1A4A26A50936}"/>
              </a:ext>
            </a:extLst>
          </p:cNvPr>
          <p:cNvSpPr txBox="1"/>
          <p:nvPr/>
        </p:nvSpPr>
        <p:spPr>
          <a:xfrm>
            <a:off x="30956" y="3476806"/>
            <a:ext cx="3179416" cy="2954655"/>
          </a:xfrm>
          <a:prstGeom prst="rect">
            <a:avLst/>
          </a:prstGeom>
          <a:noFill/>
        </p:spPr>
        <p:txBody>
          <a:bodyPr wrap="square" rtlCol="0">
            <a:spAutoFit/>
          </a:bodyPr>
          <a:lstStyle/>
          <a:p>
            <a:r>
              <a:rPr lang="en-GB" sz="1200" dirty="0"/>
              <a:t>As we know, education helps people match with job and careers suited to them. Durkheim believed that education helps to transmit society’s values. Education brings together people, and unites them as a whole which then will lead to social solidarity. Talcott Parsons believes that education leads to universalistic values. He also believes that education has a link between family and  society which leads to secondary socialization. Education also allows people to train for their future roles in society and schools promote the value of achievement and the value of equality of opportunity for their pupils.</a:t>
            </a:r>
          </a:p>
          <a:p>
            <a:endParaRPr lang="en-GB" dirty="0"/>
          </a:p>
        </p:txBody>
      </p:sp>
      <p:sp>
        <p:nvSpPr>
          <p:cNvPr id="10" name="TextBox 9">
            <a:extLst>
              <a:ext uri="{FF2B5EF4-FFF2-40B4-BE49-F238E27FC236}">
                <a16:creationId xmlns:a16="http://schemas.microsoft.com/office/drawing/2014/main" id="{75C1EFE4-5917-4541-858D-E3277DA834B4}"/>
              </a:ext>
            </a:extLst>
          </p:cNvPr>
          <p:cNvSpPr txBox="1"/>
          <p:nvPr/>
        </p:nvSpPr>
        <p:spPr>
          <a:xfrm>
            <a:off x="3222291" y="2608481"/>
            <a:ext cx="2797829" cy="4278094"/>
          </a:xfrm>
          <a:prstGeom prst="rect">
            <a:avLst/>
          </a:prstGeom>
          <a:noFill/>
        </p:spPr>
        <p:txBody>
          <a:bodyPr wrap="square" rtlCol="0">
            <a:spAutoFit/>
          </a:bodyPr>
          <a:lstStyle/>
          <a:p>
            <a:endParaRPr lang="en-GB" dirty="0"/>
          </a:p>
          <a:p>
            <a:r>
              <a:rPr lang="en-GB" dirty="0"/>
              <a:t> </a:t>
            </a:r>
          </a:p>
          <a:p>
            <a:endParaRPr lang="en-GB" dirty="0"/>
          </a:p>
          <a:p>
            <a:r>
              <a:rPr lang="en-GB" sz="1400" dirty="0"/>
              <a:t>The belonging of a family is key for socialization values in that it provides children with society’s values and norms. Family’s have proven to stabilize adult personalities as a family unit helps to provide emotional security for each person in the relationship. George Peter Murdock believes that the family provides four vital functions for society which are sexual, reproductive, economic and educational.</a:t>
            </a:r>
          </a:p>
          <a:p>
            <a:endParaRPr lang="en-GB" dirty="0"/>
          </a:p>
          <a:p>
            <a:r>
              <a:rPr lang="en-GB" dirty="0"/>
              <a:t> </a:t>
            </a:r>
          </a:p>
        </p:txBody>
      </p:sp>
      <p:sp>
        <p:nvSpPr>
          <p:cNvPr id="12" name="TextBox 11">
            <a:extLst>
              <a:ext uri="{FF2B5EF4-FFF2-40B4-BE49-F238E27FC236}">
                <a16:creationId xmlns:a16="http://schemas.microsoft.com/office/drawing/2014/main" id="{71B05041-D516-43EC-900B-CC8296B29BD6}"/>
              </a:ext>
            </a:extLst>
          </p:cNvPr>
          <p:cNvSpPr txBox="1"/>
          <p:nvPr/>
        </p:nvSpPr>
        <p:spPr>
          <a:xfrm>
            <a:off x="6356080" y="3476806"/>
            <a:ext cx="2486344" cy="2308324"/>
          </a:xfrm>
          <a:prstGeom prst="rect">
            <a:avLst/>
          </a:prstGeom>
          <a:noFill/>
        </p:spPr>
        <p:txBody>
          <a:bodyPr wrap="square" rtlCol="0">
            <a:spAutoFit/>
          </a:bodyPr>
          <a:lstStyle/>
          <a:p>
            <a:r>
              <a:rPr lang="en-GB" sz="1400" dirty="0"/>
              <a:t>The media operates the public interest by reflecting the interests of the audience onto them. Media has a way of portraying public opinion as it understands that society has a wide diversity of culture, values and opinions and this is shown by the different amounts of stories it covers. </a:t>
            </a:r>
            <a:endParaRPr lang="en-GB" dirty="0"/>
          </a:p>
        </p:txBody>
      </p:sp>
    </p:spTree>
    <p:extLst>
      <p:ext uri="{BB962C8B-B14F-4D97-AF65-F5344CB8AC3E}">
        <p14:creationId xmlns:p14="http://schemas.microsoft.com/office/powerpoint/2010/main" val="2463799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31E6-DB56-4934-836B-0CDD2D9E6913}"/>
              </a:ext>
            </a:extLst>
          </p:cNvPr>
          <p:cNvSpPr>
            <a:spLocks noGrp="1"/>
          </p:cNvSpPr>
          <p:nvPr>
            <p:ph type="title"/>
          </p:nvPr>
        </p:nvSpPr>
        <p:spPr/>
        <p:txBody>
          <a:bodyPr/>
          <a:lstStyle/>
          <a:p>
            <a:r>
              <a:rPr lang="en-GB" dirty="0"/>
              <a:t>Concepts of functionalism</a:t>
            </a:r>
          </a:p>
        </p:txBody>
      </p:sp>
      <p:pic>
        <p:nvPicPr>
          <p:cNvPr id="4" name="Picture 3">
            <a:extLst>
              <a:ext uri="{FF2B5EF4-FFF2-40B4-BE49-F238E27FC236}">
                <a16:creationId xmlns:a16="http://schemas.microsoft.com/office/drawing/2014/main" id="{380B1B9C-14F3-46AF-A382-0A352B5E7B88}"/>
              </a:ext>
            </a:extLst>
          </p:cNvPr>
          <p:cNvPicPr>
            <a:picLocks noChangeAspect="1"/>
          </p:cNvPicPr>
          <p:nvPr/>
        </p:nvPicPr>
        <p:blipFill>
          <a:blip r:embed="rId2"/>
          <a:stretch>
            <a:fillRect/>
          </a:stretch>
        </p:blipFill>
        <p:spPr>
          <a:xfrm>
            <a:off x="209890" y="2551100"/>
            <a:ext cx="2515377" cy="644796"/>
          </a:xfrm>
          <a:prstGeom prst="rect">
            <a:avLst/>
          </a:prstGeom>
        </p:spPr>
      </p:pic>
      <p:pic>
        <p:nvPicPr>
          <p:cNvPr id="5" name="Picture 4">
            <a:extLst>
              <a:ext uri="{FF2B5EF4-FFF2-40B4-BE49-F238E27FC236}">
                <a16:creationId xmlns:a16="http://schemas.microsoft.com/office/drawing/2014/main" id="{50B493DD-7F4D-4AA8-984E-8EA8997AF676}"/>
              </a:ext>
            </a:extLst>
          </p:cNvPr>
          <p:cNvPicPr>
            <a:picLocks noChangeAspect="1"/>
          </p:cNvPicPr>
          <p:nvPr/>
        </p:nvPicPr>
        <p:blipFill>
          <a:blip r:embed="rId3"/>
          <a:stretch>
            <a:fillRect/>
          </a:stretch>
        </p:blipFill>
        <p:spPr>
          <a:xfrm>
            <a:off x="3326620" y="2551100"/>
            <a:ext cx="2515379" cy="644796"/>
          </a:xfrm>
          <a:prstGeom prst="rect">
            <a:avLst/>
          </a:prstGeom>
        </p:spPr>
      </p:pic>
      <p:pic>
        <p:nvPicPr>
          <p:cNvPr id="6" name="Picture 5">
            <a:extLst>
              <a:ext uri="{FF2B5EF4-FFF2-40B4-BE49-F238E27FC236}">
                <a16:creationId xmlns:a16="http://schemas.microsoft.com/office/drawing/2014/main" id="{39177DF0-8EBF-4427-99D8-CA46A2C2F55D}"/>
              </a:ext>
            </a:extLst>
          </p:cNvPr>
          <p:cNvPicPr>
            <a:picLocks noChangeAspect="1"/>
          </p:cNvPicPr>
          <p:nvPr/>
        </p:nvPicPr>
        <p:blipFill>
          <a:blip r:embed="rId4"/>
          <a:stretch>
            <a:fillRect/>
          </a:stretch>
        </p:blipFill>
        <p:spPr>
          <a:xfrm>
            <a:off x="6443352" y="2551100"/>
            <a:ext cx="2515381" cy="644797"/>
          </a:xfrm>
          <a:prstGeom prst="rect">
            <a:avLst/>
          </a:prstGeom>
        </p:spPr>
      </p:pic>
      <p:pic>
        <p:nvPicPr>
          <p:cNvPr id="8" name="Picture 7">
            <a:extLst>
              <a:ext uri="{FF2B5EF4-FFF2-40B4-BE49-F238E27FC236}">
                <a16:creationId xmlns:a16="http://schemas.microsoft.com/office/drawing/2014/main" id="{6B381215-D4E6-4229-9473-69BD53BC33BE}"/>
              </a:ext>
            </a:extLst>
          </p:cNvPr>
          <p:cNvPicPr>
            <a:picLocks noChangeAspect="1"/>
          </p:cNvPicPr>
          <p:nvPr/>
        </p:nvPicPr>
        <p:blipFill>
          <a:blip r:embed="rId5"/>
          <a:stretch>
            <a:fillRect/>
          </a:stretch>
        </p:blipFill>
        <p:spPr>
          <a:xfrm>
            <a:off x="9360896" y="2551100"/>
            <a:ext cx="2621214" cy="776915"/>
          </a:xfrm>
          <a:prstGeom prst="rect">
            <a:avLst/>
          </a:prstGeom>
        </p:spPr>
      </p:pic>
      <p:sp>
        <p:nvSpPr>
          <p:cNvPr id="3" name="TextBox 2">
            <a:extLst>
              <a:ext uri="{FF2B5EF4-FFF2-40B4-BE49-F238E27FC236}">
                <a16:creationId xmlns:a16="http://schemas.microsoft.com/office/drawing/2014/main" id="{F31AD3BF-C0A7-4CF3-88A2-871DE238B08B}"/>
              </a:ext>
            </a:extLst>
          </p:cNvPr>
          <p:cNvSpPr txBox="1"/>
          <p:nvPr/>
        </p:nvSpPr>
        <p:spPr>
          <a:xfrm>
            <a:off x="9360896" y="3328015"/>
            <a:ext cx="2621214" cy="3539430"/>
          </a:xfrm>
          <a:prstGeom prst="rect">
            <a:avLst/>
          </a:prstGeom>
          <a:noFill/>
        </p:spPr>
        <p:txBody>
          <a:bodyPr wrap="square" rtlCol="0">
            <a:spAutoFit/>
          </a:bodyPr>
          <a:lstStyle/>
          <a:p>
            <a:r>
              <a:rPr lang="en-GB" sz="1400" dirty="0"/>
              <a:t>Functionalists believe that without collective conscience or shared values or beliefs. This is because achieving social order is impossible and social order is crucial for the well-being of society. It is believed that value agreements form the basic principle in society.  If all members of society have shared values they will have similar identities. This then will help cooperation and avoid conflict. Valued agreements will ensure people will share roles, goals and norms.</a:t>
            </a:r>
          </a:p>
        </p:txBody>
      </p:sp>
      <p:sp>
        <p:nvSpPr>
          <p:cNvPr id="7" name="TextBox 6">
            <a:extLst>
              <a:ext uri="{FF2B5EF4-FFF2-40B4-BE49-F238E27FC236}">
                <a16:creationId xmlns:a16="http://schemas.microsoft.com/office/drawing/2014/main" id="{0E56F351-2C5D-4E18-A6F6-AA03D4AACDC3}"/>
              </a:ext>
            </a:extLst>
          </p:cNvPr>
          <p:cNvSpPr txBox="1"/>
          <p:nvPr/>
        </p:nvSpPr>
        <p:spPr>
          <a:xfrm>
            <a:off x="209890" y="3195896"/>
            <a:ext cx="2414588" cy="3539430"/>
          </a:xfrm>
          <a:prstGeom prst="rect">
            <a:avLst/>
          </a:prstGeom>
          <a:noFill/>
        </p:spPr>
        <p:txBody>
          <a:bodyPr wrap="square" rtlCol="0">
            <a:spAutoFit/>
          </a:bodyPr>
          <a:lstStyle/>
          <a:p>
            <a:r>
              <a:rPr lang="en-GB" sz="1400" dirty="0"/>
              <a:t>Durkheim shows us that society is important and that in our society which is like entity, creates crime and deviance.  Crime and deviance are socially constructed. This means that they are not natural, obvious, or theologically inspired to do.  These are concepts made by humankind. Durkheim goes beyond and shows how socially constructed definitions of crime and deviance are linked into a wider social structure.</a:t>
            </a:r>
          </a:p>
        </p:txBody>
      </p:sp>
      <p:sp>
        <p:nvSpPr>
          <p:cNvPr id="9" name="TextBox 8">
            <a:extLst>
              <a:ext uri="{FF2B5EF4-FFF2-40B4-BE49-F238E27FC236}">
                <a16:creationId xmlns:a16="http://schemas.microsoft.com/office/drawing/2014/main" id="{3DE51E47-8CD4-4308-BD23-35E8D51FD41D}"/>
              </a:ext>
            </a:extLst>
          </p:cNvPr>
          <p:cNvSpPr txBox="1"/>
          <p:nvPr/>
        </p:nvSpPr>
        <p:spPr>
          <a:xfrm>
            <a:off x="3175322" y="3209211"/>
            <a:ext cx="2968053" cy="3493264"/>
          </a:xfrm>
          <a:prstGeom prst="rect">
            <a:avLst/>
          </a:prstGeom>
          <a:noFill/>
        </p:spPr>
        <p:txBody>
          <a:bodyPr wrap="square" rtlCol="0">
            <a:spAutoFit/>
          </a:bodyPr>
          <a:lstStyle/>
          <a:p>
            <a:r>
              <a:rPr lang="en-GB" sz="1300" dirty="0"/>
              <a:t>Religion contributes to society and to the well-being of people within society. It makes contribution by teaching values and consensus. Emile Durkheim argued that all society’s divide are into the sacred, which would be religious and the profane which is non-religious. Durkheim viewed social life as impossible to achieve without the sharing values and norms that are achieved through collective conscience. Religion comes with values that are shared between groups. Parsons argued that religious beliefs give guidelines for believers and societies and that these guidelines establish general principles and moral beliefs which provide stability.</a:t>
            </a:r>
          </a:p>
        </p:txBody>
      </p:sp>
      <p:sp>
        <p:nvSpPr>
          <p:cNvPr id="10" name="TextBox 9">
            <a:extLst>
              <a:ext uri="{FF2B5EF4-FFF2-40B4-BE49-F238E27FC236}">
                <a16:creationId xmlns:a16="http://schemas.microsoft.com/office/drawing/2014/main" id="{2946FBF1-DB0B-4218-A7CF-4D9E416E8C50}"/>
              </a:ext>
            </a:extLst>
          </p:cNvPr>
          <p:cNvSpPr txBox="1"/>
          <p:nvPr/>
        </p:nvSpPr>
        <p:spPr>
          <a:xfrm>
            <a:off x="6441528" y="3209211"/>
            <a:ext cx="2621214" cy="2246769"/>
          </a:xfrm>
          <a:prstGeom prst="rect">
            <a:avLst/>
          </a:prstGeom>
          <a:noFill/>
        </p:spPr>
        <p:txBody>
          <a:bodyPr wrap="square" rtlCol="0">
            <a:spAutoFit/>
          </a:bodyPr>
          <a:lstStyle/>
          <a:p>
            <a:r>
              <a:rPr lang="en-GB" sz="1400" dirty="0"/>
              <a:t>Talcott Parsons believed in value consensus such as having power which is used to achieve collective goals for example material prosperity. Everybody benefits from a variable sum of power.  Authority can be accepted as  legitimate by the majority as it helps to achieve collective goals.</a:t>
            </a:r>
          </a:p>
        </p:txBody>
      </p:sp>
      <p:sp>
        <p:nvSpPr>
          <p:cNvPr id="11" name="TextBox 10">
            <a:extLst>
              <a:ext uri="{FF2B5EF4-FFF2-40B4-BE49-F238E27FC236}">
                <a16:creationId xmlns:a16="http://schemas.microsoft.com/office/drawing/2014/main" id="{471E57BD-8333-4CDC-8D21-E82FEEE01B7F}"/>
              </a:ext>
            </a:extLst>
          </p:cNvPr>
          <p:cNvSpPr txBox="1"/>
          <p:nvPr/>
        </p:nvSpPr>
        <p:spPr>
          <a:xfrm>
            <a:off x="210667" y="191030"/>
            <a:ext cx="2783695" cy="954107"/>
          </a:xfrm>
          <a:prstGeom prst="rect">
            <a:avLst/>
          </a:prstGeom>
          <a:noFill/>
        </p:spPr>
        <p:txBody>
          <a:bodyPr wrap="square" rtlCol="0">
            <a:spAutoFit/>
          </a:bodyPr>
          <a:lstStyle/>
          <a:p>
            <a:r>
              <a:rPr lang="en-GB" sz="1400" dirty="0">
                <a:hlinkClick r:id="rId6"/>
              </a:rPr>
              <a:t>https://www.historylearningsite.co.uk/sociology/theories-in-sociology/concepts-of-functionalism/</a:t>
            </a:r>
            <a:r>
              <a:rPr lang="en-GB" sz="1400" dirty="0"/>
              <a:t> </a:t>
            </a:r>
          </a:p>
        </p:txBody>
      </p:sp>
    </p:spTree>
    <p:extLst>
      <p:ext uri="{BB962C8B-B14F-4D97-AF65-F5344CB8AC3E}">
        <p14:creationId xmlns:p14="http://schemas.microsoft.com/office/powerpoint/2010/main" val="3038039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2528D-E11A-4E97-883D-58FD250B69CC}"/>
              </a:ext>
            </a:extLst>
          </p:cNvPr>
          <p:cNvSpPr>
            <a:spLocks noGrp="1"/>
          </p:cNvSpPr>
          <p:nvPr>
            <p:ph type="title"/>
          </p:nvPr>
        </p:nvSpPr>
        <p:spPr/>
        <p:txBody>
          <a:bodyPr/>
          <a:lstStyle/>
          <a:p>
            <a:r>
              <a:rPr lang="en-GB" dirty="0"/>
              <a:t>Functionalism Functional and Dysfunctional</a:t>
            </a:r>
          </a:p>
        </p:txBody>
      </p:sp>
      <p:sp>
        <p:nvSpPr>
          <p:cNvPr id="6" name="Content Placeholder 5">
            <a:extLst>
              <a:ext uri="{FF2B5EF4-FFF2-40B4-BE49-F238E27FC236}">
                <a16:creationId xmlns:a16="http://schemas.microsoft.com/office/drawing/2014/main" id="{FDBD48AD-1500-4E3B-B2BF-F118ACDFA7B7}"/>
              </a:ext>
            </a:extLst>
          </p:cNvPr>
          <p:cNvSpPr>
            <a:spLocks noGrp="1"/>
          </p:cNvSpPr>
          <p:nvPr>
            <p:ph idx="1"/>
          </p:nvPr>
        </p:nvSpPr>
        <p:spPr/>
        <p:txBody>
          <a:bodyPr>
            <a:noAutofit/>
          </a:bodyPr>
          <a:lstStyle/>
          <a:p>
            <a:r>
              <a:rPr lang="en-GB" sz="1200" dirty="0"/>
              <a:t>The functionalist perspective emphasizes the connections on society by focusing on how each part of society influences </a:t>
            </a:r>
            <a:r>
              <a:rPr lang="en-GB" sz="1200" dirty="0" err="1"/>
              <a:t>eachother</a:t>
            </a:r>
            <a:r>
              <a:rPr lang="en-GB" sz="1200" dirty="0"/>
              <a:t>.</a:t>
            </a:r>
          </a:p>
          <a:p>
            <a:r>
              <a:rPr lang="en-GB" sz="1200" dirty="0"/>
              <a:t>People who follow functionalism, use the terms functional and dysfunctional to describe effects of social elements on society. They believe that elements of society are functional if they contribute social stability and dysfunctional if they disturb social stability. </a:t>
            </a:r>
          </a:p>
          <a:p>
            <a:r>
              <a:rPr lang="en-GB" sz="1200" dirty="0"/>
              <a:t>Many aspects of society can be functional and dysfunctional. An example is that crime is dysfunctional with the association with physical violence and fear. But Durkheim and other functionalists believe that crime is also functional for society because it leads to heightened awareness of shared morality and increased social cohesion. </a:t>
            </a:r>
          </a:p>
          <a:p>
            <a:r>
              <a:rPr lang="en-GB" sz="1200" dirty="0"/>
              <a:t>Sociologists have identified two types of functions: manifest and latent. Manifest functions are consequences that are intended and Latent functions are consequences that are unintended and often hidden. For example, the manifest function of education is to pass on knowledge and skills to the younger generations in society. But many believe that public primary schools  serve as babysitters for employed parents, and universities offer a place for young adults to meet potential friends and future partners . The baby-sitting and choosing friends and future partners are functions that are unintended or commonly recognized functions of education which leads to </a:t>
            </a:r>
            <a:r>
              <a:rPr lang="en-GB" sz="1200"/>
              <a:t>them being </a:t>
            </a:r>
            <a:r>
              <a:rPr lang="en-GB" sz="1200" dirty="0"/>
              <a:t>latent functions. </a:t>
            </a:r>
          </a:p>
        </p:txBody>
      </p:sp>
    </p:spTree>
    <p:extLst>
      <p:ext uri="{BB962C8B-B14F-4D97-AF65-F5344CB8AC3E}">
        <p14:creationId xmlns:p14="http://schemas.microsoft.com/office/powerpoint/2010/main" val="1280920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8BC9-DD4C-4DD5-83F9-21276C9D210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F139940-BEB7-490A-B437-0ACF5BD28972}"/>
              </a:ext>
            </a:extLst>
          </p:cNvPr>
          <p:cNvSpPr>
            <a:spLocks noGrp="1"/>
          </p:cNvSpPr>
          <p:nvPr>
            <p:ph idx="1"/>
          </p:nvPr>
        </p:nvSpPr>
        <p:spPr/>
        <p:txBody>
          <a:bodyPr>
            <a:normAutofit fontScale="92500" lnSpcReduction="10000"/>
          </a:bodyPr>
          <a:lstStyle/>
          <a:p>
            <a:r>
              <a:rPr lang="en-GB" dirty="0"/>
              <a:t>To conclude, Functionalisms’ theory reflects on how dysfunctional and functional society can be and how it influences and has influenced people historically. </a:t>
            </a:r>
          </a:p>
          <a:p>
            <a:r>
              <a:rPr lang="en-GB" dirty="0"/>
              <a:t>There are primary concepts that underpin functionalism and are appropriate for the 21</a:t>
            </a:r>
            <a:r>
              <a:rPr lang="en-GB" baseline="30000" dirty="0"/>
              <a:t>st</a:t>
            </a:r>
            <a:r>
              <a:rPr lang="en-GB" dirty="0"/>
              <a:t> century. For example, Crime and Deviance the functional concept of is the awareness and morality of it, the dysfunctional part of it would be it is obviously the fact a crime has been committed.</a:t>
            </a:r>
          </a:p>
          <a:p>
            <a:r>
              <a:rPr lang="en-GB" dirty="0"/>
              <a:t>The functionalism theory sees society as a complex system that these parts work together to promote stability and solidarity in order for all of society to work. </a:t>
            </a:r>
          </a:p>
          <a:p>
            <a:r>
              <a:rPr lang="en-GB" dirty="0"/>
              <a:t>Durkheim envisioned society as an organism, and just like within an organism, each component plays a necessary part, but none can function alone, and one experiences a crisis or fails, other parts must adapt to fill the void in some way. </a:t>
            </a:r>
          </a:p>
          <a:p>
            <a:endParaRPr lang="en-GB" dirty="0"/>
          </a:p>
        </p:txBody>
      </p:sp>
    </p:spTree>
    <p:extLst>
      <p:ext uri="{BB962C8B-B14F-4D97-AF65-F5344CB8AC3E}">
        <p14:creationId xmlns:p14="http://schemas.microsoft.com/office/powerpoint/2010/main" val="20931380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8647</TotalTime>
  <Words>1512</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Parcel</vt:lpstr>
      <vt:lpstr>Functionalism</vt:lpstr>
      <vt:lpstr>PowerPoint Presentation</vt:lpstr>
      <vt:lpstr>‘I am A Functionalist’</vt:lpstr>
      <vt:lpstr>Concepts of functionalism</vt:lpstr>
      <vt:lpstr>Concepts of functionalism</vt:lpstr>
      <vt:lpstr>Functionalism Functional and Dysfunctional</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Functionalism</dc:title>
  <dc:creator>teresa</dc:creator>
  <cp:lastModifiedBy>teresa</cp:lastModifiedBy>
  <cp:revision>54</cp:revision>
  <dcterms:created xsi:type="dcterms:W3CDTF">2018-05-01T13:59:18Z</dcterms:created>
  <dcterms:modified xsi:type="dcterms:W3CDTF">2018-05-08T11:27:24Z</dcterms:modified>
</cp:coreProperties>
</file>