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61" r:id="rId3"/>
    <p:sldId id="258" r:id="rId4"/>
    <p:sldId id="259" r:id="rId5"/>
    <p:sldId id="263" r:id="rId6"/>
    <p:sldId id="262" r:id="rId7"/>
    <p:sldId id="260"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89" autoAdjust="0"/>
    <p:restoredTop sz="94660"/>
  </p:normalViewPr>
  <p:slideViewPr>
    <p:cSldViewPr snapToGrid="0">
      <p:cViewPr varScale="1">
        <p:scale>
          <a:sx n="51" d="100"/>
          <a:sy n="51" d="100"/>
        </p:scale>
        <p:origin x="514" y="38"/>
      </p:cViewPr>
      <p:guideLst/>
    </p:cSldViewPr>
  </p:slideViewPr>
  <p:notesTextViewPr>
    <p:cViewPr>
      <p:scale>
        <a:sx n="1" d="1"/>
        <a:sy n="1" d="1"/>
      </p:scale>
      <p:origin x="0" y="0"/>
    </p:cViewPr>
  </p:notesTextViewPr>
  <p:notesViewPr>
    <p:cSldViewPr snapToGrid="0">
      <p:cViewPr>
        <p:scale>
          <a:sx n="75" d="100"/>
          <a:sy n="75" d="100"/>
        </p:scale>
        <p:origin x="2938" y="-42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DDD759-6659-4A71-B1FE-6B424FD66B60}" type="datetimeFigureOut">
              <a:rPr lang="en-GB" smtClean="0"/>
              <a:t>14/05/2020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315859-97EA-447E-B3EB-69A339E54A47}" type="slidenum">
              <a:rPr lang="en-GB" smtClean="0"/>
              <a:t>‹#›</a:t>
            </a:fld>
            <a:endParaRPr lang="en-GB"/>
          </a:p>
        </p:txBody>
      </p:sp>
    </p:spTree>
    <p:extLst>
      <p:ext uri="{BB962C8B-B14F-4D97-AF65-F5344CB8AC3E}">
        <p14:creationId xmlns:p14="http://schemas.microsoft.com/office/powerpoint/2010/main" val="869374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8D1E652-6F55-45ED-94CC-55FE7D5FE1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6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315859-97EA-447E-B3EB-69A339E54A47}" type="slidenum">
              <a:rPr lang="en-GB" smtClean="0"/>
              <a:t>2</a:t>
            </a:fld>
            <a:endParaRPr lang="en-GB"/>
          </a:p>
        </p:txBody>
      </p:sp>
    </p:spTree>
    <p:extLst>
      <p:ext uri="{BB962C8B-B14F-4D97-AF65-F5344CB8AC3E}">
        <p14:creationId xmlns:p14="http://schemas.microsoft.com/office/powerpoint/2010/main" val="1753751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 is born 1446 into some wealth an privilege. He is well-educated, Canterbury, Paris as a youth, visits Rome several times, well educated and well connected. He becomes a Benedictine monk, officially Order of Saint Benedict (</a:t>
            </a:r>
            <a:r>
              <a:rPr lang="en-GB" i="1" dirty="0"/>
              <a:t>Ordo Sancti </a:t>
            </a:r>
            <a:r>
              <a:rPr lang="en-GB" i="1" dirty="0" err="1"/>
              <a:t>Benedicti</a:t>
            </a:r>
            <a:r>
              <a:rPr lang="en-GB" dirty="0"/>
              <a:t>, or OSB).</a:t>
            </a:r>
          </a:p>
          <a:p>
            <a:r>
              <a:rPr lang="en-GB" dirty="0"/>
              <a:t>His ambition is to become a Bishop, mainly of St David’s (like an uncle of his) and is offered other Bishoprics, Bangor, he declines them. He sees himself a s a scholar, learned (as many monks of the time are) and of both Norman and Celtic decent himself he is ’useful’ to the Church.</a:t>
            </a:r>
          </a:p>
          <a:p>
            <a:r>
              <a:rPr lang="en-GB" dirty="0"/>
              <a:t>He is asked to accompany John, son of Hing Henry II, on a number of tours throughout Ireland and Wales.</a:t>
            </a:r>
          </a:p>
          <a:p>
            <a:r>
              <a:rPr lang="en-GB" dirty="0"/>
              <a:t>Be prepared for Politics with a capital P here folks. He acts as a mediator between King John and Rhys ap </a:t>
            </a:r>
            <a:r>
              <a:rPr lang="en-GB" dirty="0" err="1"/>
              <a:t>Gruffydd</a:t>
            </a:r>
            <a:r>
              <a:rPr lang="en-GB" dirty="0"/>
              <a:t>, but won’t go into this (birth of nationalism, dreams of independent Wales……</a:t>
            </a:r>
          </a:p>
          <a:p>
            <a:r>
              <a:rPr lang="en-GB" dirty="0"/>
              <a:t>It is on his tours that he writes, illustrates and maps as well as make social commentary – not all of it complimentary.</a:t>
            </a:r>
          </a:p>
        </p:txBody>
      </p:sp>
      <p:sp>
        <p:nvSpPr>
          <p:cNvPr id="4" name="Slide Number Placeholder 3"/>
          <p:cNvSpPr>
            <a:spLocks noGrp="1"/>
          </p:cNvSpPr>
          <p:nvPr>
            <p:ph type="sldNum" sz="quarter" idx="5"/>
          </p:nvPr>
        </p:nvSpPr>
        <p:spPr/>
        <p:txBody>
          <a:bodyPr/>
          <a:lstStyle/>
          <a:p>
            <a:fld id="{25315859-97EA-447E-B3EB-69A339E54A47}" type="slidenum">
              <a:rPr lang="en-GB" smtClean="0"/>
              <a:t>3</a:t>
            </a:fld>
            <a:endParaRPr lang="en-GB"/>
          </a:p>
        </p:txBody>
      </p:sp>
    </p:spTree>
    <p:extLst>
      <p:ext uri="{BB962C8B-B14F-4D97-AF65-F5344CB8AC3E}">
        <p14:creationId xmlns:p14="http://schemas.microsoft.com/office/powerpoint/2010/main" val="2186962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315859-97EA-447E-B3EB-69A339E54A47}" type="slidenum">
              <a:rPr lang="en-GB" smtClean="0"/>
              <a:t>4</a:t>
            </a:fld>
            <a:endParaRPr lang="en-GB"/>
          </a:p>
        </p:txBody>
      </p:sp>
    </p:spTree>
    <p:extLst>
      <p:ext uri="{BB962C8B-B14F-4D97-AF65-F5344CB8AC3E}">
        <p14:creationId xmlns:p14="http://schemas.microsoft.com/office/powerpoint/2010/main" val="1430431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315859-97EA-447E-B3EB-69A339E54A47}" type="slidenum">
              <a:rPr lang="en-GB" smtClean="0"/>
              <a:t>5</a:t>
            </a:fld>
            <a:endParaRPr lang="en-GB"/>
          </a:p>
        </p:txBody>
      </p:sp>
    </p:spTree>
    <p:extLst>
      <p:ext uri="{BB962C8B-B14F-4D97-AF65-F5344CB8AC3E}">
        <p14:creationId xmlns:p14="http://schemas.microsoft.com/office/powerpoint/2010/main" val="3399339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reliable are such accounts – there are very few of them so how much trust should we put in the texts. Gerald's accounts follow a number of traditions within the medieval world. </a:t>
            </a:r>
          </a:p>
          <a:p>
            <a:r>
              <a:rPr lang="en-GB" dirty="0"/>
              <a:t>A strong tradition of cartography, usually illustrating the then known ‘world’. A number of early maps survive and many do tell of a journey, if you want to get to the Holy Land, join a crusade, or a pilgrimage. Few denote landholdings as such – purpose takes precedent over possession at this stage.</a:t>
            </a:r>
          </a:p>
          <a:p>
            <a:r>
              <a:rPr lang="en-GB" dirty="0"/>
              <a:t>His works include a LOT about animals with humans (male and female).  These mean something, they are telling us (and them) (He sees two lovers in an ardent embrace, they turn into wolves by stepping out of their human form and take on the inner beast inside them as their passions rise, once their ardour is over they return to human form – what does this mean = discussion on human animal boundaries, where does our humanity begin and end? Where is the beast in us? This is NOT a confirmation that werewolves existed back then! It is also a HUGE slight against the Irish who are depicted as barbaric, uncivilised, uncouth. Again, why? This is to deflect attention from slights against the Welsh, as the English were wont to do. It makes the Welsh seem more civilised when seen against the Irish etc. Keep in mind he claims to have seen these very things.</a:t>
            </a:r>
          </a:p>
          <a:p>
            <a:r>
              <a:rPr lang="en-GB" dirty="0"/>
              <a:t>Also, tradition of illuminated manuscripts, too big a topic, marginalia illustrations etc.</a:t>
            </a:r>
          </a:p>
        </p:txBody>
      </p:sp>
      <p:sp>
        <p:nvSpPr>
          <p:cNvPr id="4" name="Slide Number Placeholder 3"/>
          <p:cNvSpPr>
            <a:spLocks noGrp="1"/>
          </p:cNvSpPr>
          <p:nvPr>
            <p:ph type="sldNum" sz="quarter" idx="5"/>
          </p:nvPr>
        </p:nvSpPr>
        <p:spPr/>
        <p:txBody>
          <a:bodyPr/>
          <a:lstStyle/>
          <a:p>
            <a:fld id="{25315859-97EA-447E-B3EB-69A339E54A47}" type="slidenum">
              <a:rPr lang="en-GB" smtClean="0"/>
              <a:t>6</a:t>
            </a:fld>
            <a:endParaRPr lang="en-GB"/>
          </a:p>
        </p:txBody>
      </p:sp>
    </p:spTree>
    <p:extLst>
      <p:ext uri="{BB962C8B-B14F-4D97-AF65-F5344CB8AC3E}">
        <p14:creationId xmlns:p14="http://schemas.microsoft.com/office/powerpoint/2010/main" val="365022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Such texts, illuminated manuscripts are accepted for what they are, beautiful, that they are parables, cautionary tales, instructions on how to behave (or not to behave)but it is widely accepted they are not to be read as a natural history of the world, Michael Curley on Winged animals of the illuminated bibles debate.</a:t>
            </a:r>
          </a:p>
          <a:p>
            <a:r>
              <a:rPr lang="en-GB" dirty="0"/>
              <a:t> He says a lot about the journey there and of the way back, Lampeter is mentioned, </a:t>
            </a:r>
            <a:r>
              <a:rPr lang="en-GB" dirty="0" err="1"/>
              <a:t>Llanddewi</a:t>
            </a:r>
            <a:r>
              <a:rPr lang="en-GB" dirty="0"/>
              <a:t> etc. He describes the majestic hills (how can we see hills? Look on the map at the contour lines) and the flow of the river. These are physical attributes that can be seen clearly in all the maps. </a:t>
            </a:r>
          </a:p>
        </p:txBody>
      </p:sp>
      <p:sp>
        <p:nvSpPr>
          <p:cNvPr id="4" name="Slide Number Placeholder 3"/>
          <p:cNvSpPr>
            <a:spLocks noGrp="1"/>
          </p:cNvSpPr>
          <p:nvPr>
            <p:ph type="sldNum" sz="quarter" idx="5"/>
          </p:nvPr>
        </p:nvSpPr>
        <p:spPr/>
        <p:txBody>
          <a:bodyPr/>
          <a:lstStyle/>
          <a:p>
            <a:fld id="{25315859-97EA-447E-B3EB-69A339E54A47}" type="slidenum">
              <a:rPr lang="en-GB" smtClean="0"/>
              <a:t>7</a:t>
            </a:fld>
            <a:endParaRPr lang="en-GB"/>
          </a:p>
        </p:txBody>
      </p:sp>
    </p:spTree>
    <p:extLst>
      <p:ext uri="{BB962C8B-B14F-4D97-AF65-F5344CB8AC3E}">
        <p14:creationId xmlns:p14="http://schemas.microsoft.com/office/powerpoint/2010/main" val="1584830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Tree>
    <p:extLst>
      <p:ext uri="{BB962C8B-B14F-4D97-AF65-F5344CB8AC3E}">
        <p14:creationId xmlns:p14="http://schemas.microsoft.com/office/powerpoint/2010/main" val="2614625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98417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336711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6" name="Footer Placeholder 5"/>
          <p:cNvSpPr>
            <a:spLocks noGrp="1"/>
          </p:cNvSpPr>
          <p:nvPr>
            <p:ph type="ftr" sz="quarter" idx="11"/>
          </p:nvPr>
        </p:nvSpPr>
        <p:spPr/>
        <p:txBody>
          <a:bodyPr/>
          <a:lstStyle/>
          <a:p>
            <a:endParaRPr lang="en-GB">
              <a:solidFill>
                <a:prstClr val="white">
                  <a:tint val="95000"/>
                </a:prstClr>
              </a:solidFill>
            </a:endParaRPr>
          </a:p>
        </p:txBody>
      </p:sp>
      <p:sp>
        <p:nvSpPr>
          <p:cNvPr id="7" name="Slide Number Placeholder 6"/>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57537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8" name="Footer Placeholder 7"/>
          <p:cNvSpPr>
            <a:spLocks noGrp="1"/>
          </p:cNvSpPr>
          <p:nvPr>
            <p:ph type="ftr" sz="quarter" idx="11"/>
          </p:nvPr>
        </p:nvSpPr>
        <p:spPr/>
        <p:txBody>
          <a:bodyPr/>
          <a:lstStyle/>
          <a:p>
            <a:endParaRPr lang="en-GB">
              <a:solidFill>
                <a:prstClr val="white">
                  <a:tint val="95000"/>
                </a:prstClr>
              </a:solidFill>
            </a:endParaRPr>
          </a:p>
        </p:txBody>
      </p:sp>
      <p:sp>
        <p:nvSpPr>
          <p:cNvPr id="9" name="Slide Number Placeholder 8"/>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261139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4" name="Footer Placeholder 3"/>
          <p:cNvSpPr>
            <a:spLocks noGrp="1"/>
          </p:cNvSpPr>
          <p:nvPr>
            <p:ph type="ftr" sz="quarter" idx="11"/>
          </p:nvPr>
        </p:nvSpPr>
        <p:spPr/>
        <p:txBody>
          <a:bodyPr/>
          <a:lstStyle/>
          <a:p>
            <a:endParaRPr lang="en-GB">
              <a:solidFill>
                <a:prstClr val="white">
                  <a:tint val="95000"/>
                </a:prstClr>
              </a:solidFill>
            </a:endParaRPr>
          </a:p>
        </p:txBody>
      </p:sp>
      <p:sp>
        <p:nvSpPr>
          <p:cNvPr id="5" name="Slide Number Placeholder 4"/>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3096685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3" name="Footer Placeholder 2"/>
          <p:cNvSpPr>
            <a:spLocks noGrp="1"/>
          </p:cNvSpPr>
          <p:nvPr>
            <p:ph type="ftr" sz="quarter" idx="11"/>
          </p:nvPr>
        </p:nvSpPr>
        <p:spPr/>
        <p:txBody>
          <a:bodyPr/>
          <a:lstStyle/>
          <a:p>
            <a:endParaRPr lang="en-GB">
              <a:solidFill>
                <a:prstClr val="white">
                  <a:tint val="95000"/>
                </a:prstClr>
              </a:solidFill>
            </a:endParaRPr>
          </a:p>
        </p:txBody>
      </p:sp>
      <p:sp>
        <p:nvSpPr>
          <p:cNvPr id="4" name="Slide Number Placeholder 3"/>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100573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6" name="Footer Placeholder 5"/>
          <p:cNvSpPr>
            <a:spLocks noGrp="1"/>
          </p:cNvSpPr>
          <p:nvPr>
            <p:ph type="ftr" sz="quarter" idx="11"/>
          </p:nvPr>
        </p:nvSpPr>
        <p:spPr/>
        <p:txBody>
          <a:bodyPr/>
          <a:lstStyle/>
          <a:p>
            <a:endParaRPr lang="en-GB">
              <a:solidFill>
                <a:prstClr val="white">
                  <a:tint val="95000"/>
                </a:prstClr>
              </a:solidFill>
            </a:endParaRPr>
          </a:p>
        </p:txBody>
      </p:sp>
      <p:sp>
        <p:nvSpPr>
          <p:cNvPr id="7" name="Slide Number Placeholder 6"/>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Tree>
    <p:extLst>
      <p:ext uri="{BB962C8B-B14F-4D97-AF65-F5344CB8AC3E}">
        <p14:creationId xmlns:p14="http://schemas.microsoft.com/office/powerpoint/2010/main" val="1210507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a:solidFill>
                <a:prstClr val="black">
                  <a:shade val="50000"/>
                </a:prstClr>
              </a:solidFill>
            </a:endParaRPr>
          </a:p>
        </p:txBody>
      </p:sp>
      <p:sp>
        <p:nvSpPr>
          <p:cNvPr id="7" name="Slide Number Placeholder 6"/>
          <p:cNvSpPr>
            <a:spLocks noGrp="1"/>
          </p:cNvSpPr>
          <p:nvPr>
            <p:ph type="sldNum" sz="quarter" idx="12"/>
          </p:nvPr>
        </p:nvSpPr>
        <p:spPr>
          <a:xfrm>
            <a:off x="11119104" y="1170432"/>
            <a:ext cx="978485" cy="201168"/>
          </a:xfrm>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631063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326268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5" name="Footer Placeholder 4"/>
          <p:cNvSpPr>
            <a:spLocks noGrp="1"/>
          </p:cNvSpPr>
          <p:nvPr>
            <p:ph type="ftr" sz="quarter" idx="11"/>
          </p:nvPr>
        </p:nvSpPr>
        <p:spPr>
          <a:xfrm>
            <a:off x="3520796" y="6377460"/>
            <a:ext cx="5115205" cy="365125"/>
          </a:xfrm>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2159122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9CE4C05E-85B3-437C-9EC7-69D0B8675A7B}" type="datetimeFigureOut">
              <a:rPr lang="en-GB" smtClean="0">
                <a:solidFill>
                  <a:prstClr val="white">
                    <a:tint val="95000"/>
                  </a:prstClr>
                </a:solidFill>
              </a:rPr>
              <a:pPr/>
              <a:t>14/05/2020</a:t>
            </a:fld>
            <a:endParaRPr lang="en-GB">
              <a:solidFill>
                <a:prstClr val="white">
                  <a:tint val="95000"/>
                </a:prstClr>
              </a:solidFill>
            </a:endParaRPr>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solidFill>
                <a:prstClr val="white">
                  <a:tint val="95000"/>
                </a:prstClr>
              </a:solidFill>
            </a:endParaRPr>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367641989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visionofbritain.org.uk/text/contents_page.jsp?t_id=Cambrensis_Des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dailyoffice.wordpress.co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hyperlink" Target="https://www.bl.uk/manuscripts/Viewer.aspx?ref=royal_ms_13_b_viii"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ingentaconnect-com.ezproxy.uwtsd.ac.uk/content/uwp/wh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sz="4800" dirty="0">
                <a:effectLst>
                  <a:outerShdw blurRad="38100" dist="38100" dir="2700000" algn="tl">
                    <a:srgbClr val="000000">
                      <a:alpha val="43137"/>
                    </a:srgbClr>
                  </a:outerShdw>
                </a:effectLst>
              </a:rPr>
            </a:br>
            <a:r>
              <a:rPr lang="en-GB" sz="4800" dirty="0">
                <a:effectLst>
                  <a:outerShdw blurRad="38100" dist="38100" dir="2700000" algn="tl">
                    <a:srgbClr val="000000">
                      <a:alpha val="43137"/>
                    </a:srgbClr>
                  </a:outerShdw>
                </a:effectLst>
              </a:rPr>
              <a:t>Gerald of Wales </a:t>
            </a:r>
            <a:r>
              <a:rPr lang="la-Latn" b="0" i="1" dirty="0"/>
              <a:t>Giraldus Cambrensis</a:t>
            </a:r>
            <a:r>
              <a:rPr lang="en-GB" sz="4800" dirty="0">
                <a:effectLst>
                  <a:outerShdw blurRad="38100" dist="38100" dir="2700000" algn="tl">
                    <a:srgbClr val="000000">
                      <a:alpha val="43137"/>
                    </a:srgbClr>
                  </a:outerShdw>
                </a:effectLst>
              </a:rPr>
              <a:t> </a:t>
            </a:r>
            <a:br>
              <a:rPr lang="en-GB" sz="4800" dirty="0">
                <a:effectLst>
                  <a:outerShdw blurRad="38100" dist="38100" dir="2700000" algn="tl">
                    <a:srgbClr val="000000">
                      <a:alpha val="43137"/>
                    </a:srgbClr>
                  </a:outerShdw>
                </a:effectLst>
              </a:rPr>
            </a:br>
            <a:endParaRPr lang="en-GB" dirty="0"/>
          </a:p>
        </p:txBody>
      </p:sp>
      <p:sp>
        <p:nvSpPr>
          <p:cNvPr id="3" name="Subtitle 2"/>
          <p:cNvSpPr>
            <a:spLocks noGrp="1"/>
          </p:cNvSpPr>
          <p:nvPr>
            <p:ph type="subTitle" idx="1"/>
          </p:nvPr>
        </p:nvSpPr>
        <p:spPr>
          <a:xfrm>
            <a:off x="914400" y="1828800"/>
            <a:ext cx="6071016" cy="1499616"/>
          </a:xfrm>
        </p:spPr>
        <p:txBody>
          <a:bodyPr>
            <a:normAutofit/>
          </a:bodyPr>
          <a:lstStyle/>
          <a:p>
            <a:r>
              <a:rPr lang="en-GB" sz="4000" dirty="0"/>
              <a:t>The Medieval World of Strata Florida</a:t>
            </a:r>
          </a:p>
        </p:txBody>
      </p:sp>
      <p:sp>
        <p:nvSpPr>
          <p:cNvPr id="5" name="Rectangle 4"/>
          <p:cNvSpPr/>
          <p:nvPr/>
        </p:nvSpPr>
        <p:spPr>
          <a:xfrm>
            <a:off x="914400" y="5395225"/>
            <a:ext cx="6821214"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orbel"/>
                <a:ea typeface="+mn-ea"/>
                <a:cs typeface="+mn-cs"/>
              </a:rPr>
              <a:t>Excavation background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white"/>
                </a:solidFill>
                <a:latin typeface="Corbel"/>
              </a:rPr>
              <a:t>Images from Google images</a:t>
            </a:r>
            <a:endParaRPr kumimoji="0" lang="en-GB" sz="1800" b="0" i="0" u="none" strike="noStrike" kern="1200" cap="none" spc="0" normalizeH="0" baseline="0" noProof="0" dirty="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242076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3520B-EFFC-4F43-9C16-470D91620911}"/>
              </a:ext>
            </a:extLst>
          </p:cNvPr>
          <p:cNvSpPr>
            <a:spLocks noGrp="1"/>
          </p:cNvSpPr>
          <p:nvPr>
            <p:ph type="title"/>
          </p:nvPr>
        </p:nvSpPr>
        <p:spPr/>
        <p:txBody>
          <a:bodyPr/>
          <a:lstStyle/>
          <a:p>
            <a:r>
              <a:rPr lang="en-GB" dirty="0"/>
              <a:t>Gerald of Wales: Presentation structure</a:t>
            </a:r>
          </a:p>
        </p:txBody>
      </p:sp>
      <p:sp>
        <p:nvSpPr>
          <p:cNvPr id="3" name="Content Placeholder 2">
            <a:extLst>
              <a:ext uri="{FF2B5EF4-FFF2-40B4-BE49-F238E27FC236}">
                <a16:creationId xmlns:a16="http://schemas.microsoft.com/office/drawing/2014/main" id="{58D4EF3D-602D-4A3A-AC15-D3F23E803146}"/>
              </a:ext>
            </a:extLst>
          </p:cNvPr>
          <p:cNvSpPr>
            <a:spLocks noGrp="1"/>
          </p:cNvSpPr>
          <p:nvPr>
            <p:ph idx="1"/>
          </p:nvPr>
        </p:nvSpPr>
        <p:spPr>
          <a:xfrm>
            <a:off x="609600" y="1775192"/>
            <a:ext cx="5699760" cy="4625609"/>
          </a:xfrm>
        </p:spPr>
        <p:txBody>
          <a:bodyPr>
            <a:normAutofit fontScale="85000" lnSpcReduction="20000"/>
          </a:bodyPr>
          <a:lstStyle/>
          <a:p>
            <a:r>
              <a:rPr lang="en-GB" dirty="0"/>
              <a:t>Early monks and monasteries</a:t>
            </a:r>
          </a:p>
          <a:p>
            <a:r>
              <a:rPr lang="en-GB" dirty="0"/>
              <a:t>Benedictines and Cistercians</a:t>
            </a:r>
          </a:p>
          <a:p>
            <a:r>
              <a:rPr lang="en-GB" dirty="0"/>
              <a:t>Records and reliability</a:t>
            </a:r>
          </a:p>
          <a:p>
            <a:endParaRPr lang="en-GB" dirty="0"/>
          </a:p>
          <a:p>
            <a:r>
              <a:rPr lang="en-GB" dirty="0"/>
              <a:t>Supporting resources</a:t>
            </a:r>
          </a:p>
          <a:p>
            <a:pPr lvl="1"/>
            <a:r>
              <a:rPr lang="en-GB" dirty="0"/>
              <a:t>Gerald of Wales (trans.) The Description of  Wales, see at</a:t>
            </a:r>
            <a:r>
              <a:rPr lang="en-GB" dirty="0">
                <a:solidFill>
                  <a:srgbClr val="00B0F0"/>
                </a:solidFill>
              </a:rPr>
              <a:t> </a:t>
            </a:r>
            <a:r>
              <a:rPr lang="en-GB" dirty="0">
                <a:solidFill>
                  <a:srgbClr val="00B0F0"/>
                </a:solidFill>
                <a:hlinkClick r:id="rId3">
                  <a:extLst>
                    <a:ext uri="{A12FA001-AC4F-418D-AE19-62706E023703}">
                      <ahyp:hlinkClr xmlns:ahyp="http://schemas.microsoft.com/office/drawing/2018/hyperlinkcolor" val="tx"/>
                    </a:ext>
                  </a:extLst>
                </a:hlinkClick>
              </a:rPr>
              <a:t>https://www.visionofbritain.org.uk/text/contents_page.jsp?t_id=Cambrensis_Desc</a:t>
            </a:r>
            <a:endParaRPr lang="en-GB" dirty="0">
              <a:solidFill>
                <a:srgbClr val="00B0F0"/>
              </a:solidFill>
            </a:endParaRPr>
          </a:p>
          <a:p>
            <a:pPr lvl="1"/>
            <a:r>
              <a:rPr lang="en-GB" dirty="0"/>
              <a:t>BBC The Story of Wales Part 2</a:t>
            </a:r>
          </a:p>
          <a:p>
            <a:pPr lvl="1"/>
            <a:r>
              <a:rPr lang="en-GB" dirty="0"/>
              <a:t>BBC Sounds In Our Time</a:t>
            </a:r>
          </a:p>
          <a:p>
            <a:pPr lvl="1"/>
            <a:r>
              <a:rPr lang="en-GB" dirty="0"/>
              <a:t>Reading List</a:t>
            </a:r>
          </a:p>
        </p:txBody>
      </p:sp>
      <p:pic>
        <p:nvPicPr>
          <p:cNvPr id="1028" name="Picture 4" descr="Image result for Gerald of Wales">
            <a:extLst>
              <a:ext uri="{FF2B5EF4-FFF2-40B4-BE49-F238E27FC236}">
                <a16:creationId xmlns:a16="http://schemas.microsoft.com/office/drawing/2014/main" id="{D2253D58-FC94-41DE-B5A5-C7C6B77843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1163" y="2231073"/>
            <a:ext cx="4608530" cy="32350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E245ADA-9CA0-4295-BF9B-798C330EBC87}"/>
              </a:ext>
            </a:extLst>
          </p:cNvPr>
          <p:cNvSpPr txBox="1"/>
          <p:nvPr/>
        </p:nvSpPr>
        <p:spPr>
          <a:xfrm>
            <a:off x="6838332" y="5596342"/>
            <a:ext cx="4622147" cy="923330"/>
          </a:xfrm>
          <a:prstGeom prst="rect">
            <a:avLst/>
          </a:prstGeom>
          <a:noFill/>
        </p:spPr>
        <p:txBody>
          <a:bodyPr wrap="square" rtlCol="0">
            <a:spAutoFit/>
          </a:bodyPr>
          <a:lstStyle/>
          <a:p>
            <a:r>
              <a:rPr lang="en-GB" dirty="0"/>
              <a:t>The link is excellent for not just the translation but for the many maps of the region of and around Strata Florida it provides.</a:t>
            </a:r>
          </a:p>
        </p:txBody>
      </p:sp>
    </p:spTree>
    <p:extLst>
      <p:ext uri="{BB962C8B-B14F-4D97-AF65-F5344CB8AC3E}">
        <p14:creationId xmlns:p14="http://schemas.microsoft.com/office/powerpoint/2010/main" val="1244806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3520B-EFFC-4F43-9C16-470D91620911}"/>
              </a:ext>
            </a:extLst>
          </p:cNvPr>
          <p:cNvSpPr>
            <a:spLocks noGrp="1"/>
          </p:cNvSpPr>
          <p:nvPr>
            <p:ph type="title"/>
          </p:nvPr>
        </p:nvSpPr>
        <p:spPr/>
        <p:txBody>
          <a:bodyPr/>
          <a:lstStyle/>
          <a:p>
            <a:r>
              <a:rPr lang="en-GB" dirty="0"/>
              <a:t>Gerald of Wales: Early life</a:t>
            </a:r>
          </a:p>
        </p:txBody>
      </p:sp>
      <p:sp>
        <p:nvSpPr>
          <p:cNvPr id="3" name="Content Placeholder 2">
            <a:extLst>
              <a:ext uri="{FF2B5EF4-FFF2-40B4-BE49-F238E27FC236}">
                <a16:creationId xmlns:a16="http://schemas.microsoft.com/office/drawing/2014/main" id="{58D4EF3D-602D-4A3A-AC15-D3F23E803146}"/>
              </a:ext>
            </a:extLst>
          </p:cNvPr>
          <p:cNvSpPr>
            <a:spLocks noGrp="1"/>
          </p:cNvSpPr>
          <p:nvPr>
            <p:ph idx="1"/>
          </p:nvPr>
        </p:nvSpPr>
        <p:spPr>
          <a:xfrm>
            <a:off x="386080" y="1765032"/>
            <a:ext cx="5709920" cy="4625609"/>
          </a:xfrm>
        </p:spPr>
        <p:txBody>
          <a:bodyPr>
            <a:normAutofit/>
          </a:bodyPr>
          <a:lstStyle/>
          <a:p>
            <a:r>
              <a:rPr lang="en-GB" dirty="0"/>
              <a:t>Born 1146 </a:t>
            </a:r>
            <a:r>
              <a:rPr lang="en-GB" dirty="0" err="1"/>
              <a:t>Manobier</a:t>
            </a:r>
            <a:r>
              <a:rPr lang="en-GB" dirty="0"/>
              <a:t> Castle, Pembrokeshire</a:t>
            </a:r>
          </a:p>
          <a:p>
            <a:r>
              <a:rPr lang="en-GB" dirty="0"/>
              <a:t>Well educated, well connected</a:t>
            </a:r>
          </a:p>
          <a:p>
            <a:r>
              <a:rPr lang="en-GB" dirty="0"/>
              <a:t>Becomes a Benedictine monk</a:t>
            </a:r>
          </a:p>
          <a:p>
            <a:r>
              <a:rPr lang="en-GB" dirty="0"/>
              <a:t>Ambitions to be the Bishop of St David’s (thwarted)</a:t>
            </a:r>
          </a:p>
          <a:p>
            <a:r>
              <a:rPr lang="en-GB" dirty="0"/>
              <a:t>A scholar, writer, illustrator, cartographer</a:t>
            </a:r>
          </a:p>
          <a:p>
            <a:r>
              <a:rPr lang="en-GB" dirty="0"/>
              <a:t>Political, ideology, identity</a:t>
            </a:r>
          </a:p>
        </p:txBody>
      </p:sp>
      <p:pic>
        <p:nvPicPr>
          <p:cNvPr id="5" name="Picture 4">
            <a:extLst>
              <a:ext uri="{FF2B5EF4-FFF2-40B4-BE49-F238E27FC236}">
                <a16:creationId xmlns:a16="http://schemas.microsoft.com/office/drawing/2014/main" id="{67A82178-4E27-4C43-801E-3EC215B1FAEB}"/>
              </a:ext>
            </a:extLst>
          </p:cNvPr>
          <p:cNvPicPr>
            <a:picLocks noChangeAspect="1"/>
          </p:cNvPicPr>
          <p:nvPr/>
        </p:nvPicPr>
        <p:blipFill rotWithShape="1">
          <a:blip r:embed="rId3"/>
          <a:srcRect l="2174" t="3444" r="2329" b="5382"/>
          <a:stretch/>
        </p:blipFill>
        <p:spPr>
          <a:xfrm>
            <a:off x="6228080" y="2001520"/>
            <a:ext cx="5821944" cy="3807554"/>
          </a:xfrm>
          <a:prstGeom prst="rect">
            <a:avLst/>
          </a:prstGeom>
        </p:spPr>
      </p:pic>
    </p:spTree>
    <p:extLst>
      <p:ext uri="{BB962C8B-B14F-4D97-AF65-F5344CB8AC3E}">
        <p14:creationId xmlns:p14="http://schemas.microsoft.com/office/powerpoint/2010/main" val="94341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3520B-EFFC-4F43-9C16-470D91620911}"/>
              </a:ext>
            </a:extLst>
          </p:cNvPr>
          <p:cNvSpPr>
            <a:spLocks noGrp="1"/>
          </p:cNvSpPr>
          <p:nvPr>
            <p:ph type="title"/>
          </p:nvPr>
        </p:nvSpPr>
        <p:spPr/>
        <p:txBody>
          <a:bodyPr>
            <a:normAutofit fontScale="90000"/>
          </a:bodyPr>
          <a:lstStyle/>
          <a:p>
            <a:br>
              <a:rPr lang="en-GB" dirty="0"/>
            </a:br>
            <a:r>
              <a:rPr lang="en-GB" dirty="0"/>
              <a:t>Gerald of Wales: Monks and Monasteries</a:t>
            </a:r>
            <a:br>
              <a:rPr lang="en-GB" dirty="0"/>
            </a:br>
            <a:endParaRPr lang="en-GB" dirty="0"/>
          </a:p>
        </p:txBody>
      </p:sp>
      <p:sp>
        <p:nvSpPr>
          <p:cNvPr id="4" name="Content Placeholder 3">
            <a:extLst>
              <a:ext uri="{FF2B5EF4-FFF2-40B4-BE49-F238E27FC236}">
                <a16:creationId xmlns:a16="http://schemas.microsoft.com/office/drawing/2014/main" id="{713EFDBD-4DC9-41B6-B837-70EA62AF06B4}"/>
              </a:ext>
            </a:extLst>
          </p:cNvPr>
          <p:cNvSpPr>
            <a:spLocks noGrp="1"/>
          </p:cNvSpPr>
          <p:nvPr>
            <p:ph idx="1"/>
          </p:nvPr>
        </p:nvSpPr>
        <p:spPr>
          <a:xfrm>
            <a:off x="609600" y="1775192"/>
            <a:ext cx="6665843" cy="4625609"/>
          </a:xfrm>
        </p:spPr>
        <p:txBody>
          <a:bodyPr>
            <a:normAutofit fontScale="92500" lnSpcReduction="20000"/>
          </a:bodyPr>
          <a:lstStyle/>
          <a:p>
            <a:r>
              <a:rPr lang="en-GB" dirty="0"/>
              <a:t>Benedictines or black monks, Cistercians or white monks.</a:t>
            </a:r>
          </a:p>
          <a:p>
            <a:r>
              <a:rPr lang="en-GB" dirty="0"/>
              <a:t>1098 Order of Benedictine thought to have lost rigour</a:t>
            </a:r>
          </a:p>
          <a:p>
            <a:r>
              <a:rPr lang="en-GB" dirty="0"/>
              <a:t>Cistercians, from the French </a:t>
            </a:r>
            <a:r>
              <a:rPr lang="en-GB" i="1" dirty="0" err="1"/>
              <a:t>Citeux</a:t>
            </a:r>
            <a:r>
              <a:rPr lang="en-GB" dirty="0"/>
              <a:t> or Latin </a:t>
            </a:r>
            <a:r>
              <a:rPr lang="en-GB" i="1" dirty="0" err="1"/>
              <a:t>Cistercium</a:t>
            </a:r>
            <a:endParaRPr lang="en-GB" i="1" dirty="0"/>
          </a:p>
          <a:p>
            <a:r>
              <a:rPr lang="en-GB" dirty="0"/>
              <a:t>A ‘get back to the roots’ order mostly worked, prayed, ate, lived and died in the monastery</a:t>
            </a:r>
          </a:p>
          <a:p>
            <a:r>
              <a:rPr lang="en-GB" dirty="0"/>
              <a:t>They became vast estates, self-sufficient, economically powerful, agriculturally diverse powerhouses</a:t>
            </a:r>
          </a:p>
        </p:txBody>
      </p:sp>
      <p:pic>
        <p:nvPicPr>
          <p:cNvPr id="3076" name="Picture 4" descr="See the source image">
            <a:extLst>
              <a:ext uri="{FF2B5EF4-FFF2-40B4-BE49-F238E27FC236}">
                <a16:creationId xmlns:a16="http://schemas.microsoft.com/office/drawing/2014/main" id="{61E8D414-7DE7-41FF-8FA0-6030AC23C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5785" y="1775192"/>
            <a:ext cx="4376615" cy="42877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3388BAE-1C06-431C-BDFE-D147EB5976E6}"/>
              </a:ext>
            </a:extLst>
          </p:cNvPr>
          <p:cNvSpPr txBox="1"/>
          <p:nvPr/>
        </p:nvSpPr>
        <p:spPr>
          <a:xfrm>
            <a:off x="7393353" y="6062906"/>
            <a:ext cx="4268287" cy="861774"/>
          </a:xfrm>
          <a:prstGeom prst="rect">
            <a:avLst/>
          </a:prstGeom>
          <a:noFill/>
        </p:spPr>
        <p:txBody>
          <a:bodyPr wrap="square" rtlCol="0">
            <a:spAutoFit/>
          </a:bodyPr>
          <a:lstStyle/>
          <a:p>
            <a:r>
              <a:rPr lang="en-GB" sz="1600" dirty="0" err="1"/>
              <a:t>Jörg</a:t>
            </a:r>
            <a:r>
              <a:rPr lang="en-GB" sz="1600" dirty="0"/>
              <a:t> </a:t>
            </a:r>
            <a:r>
              <a:rPr lang="en-GB" sz="1600" dirty="0" err="1"/>
              <a:t>Breu</a:t>
            </a:r>
            <a:r>
              <a:rPr lang="en-GB" sz="1600" dirty="0"/>
              <a:t> the Elder, 1500: Cistercians at Work, detail from the Life of St. Bernard.</a:t>
            </a:r>
          </a:p>
          <a:p>
            <a:r>
              <a:rPr lang="en-GB" sz="1600" dirty="0">
                <a:hlinkClick r:id="rId4"/>
              </a:rPr>
              <a:t>https://dailyoffice.wordpress.com</a:t>
            </a:r>
            <a:r>
              <a:rPr lang="en-GB" dirty="0">
                <a:hlinkClick r:id="rId4"/>
              </a:rPr>
              <a:t>/</a:t>
            </a:r>
            <a:endParaRPr lang="en-GB" dirty="0"/>
          </a:p>
        </p:txBody>
      </p:sp>
    </p:spTree>
    <p:extLst>
      <p:ext uri="{BB962C8B-B14F-4D97-AF65-F5344CB8AC3E}">
        <p14:creationId xmlns:p14="http://schemas.microsoft.com/office/powerpoint/2010/main" val="1183746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3520B-EFFC-4F43-9C16-470D91620911}"/>
              </a:ext>
            </a:extLst>
          </p:cNvPr>
          <p:cNvSpPr>
            <a:spLocks noGrp="1"/>
          </p:cNvSpPr>
          <p:nvPr>
            <p:ph type="title"/>
          </p:nvPr>
        </p:nvSpPr>
        <p:spPr>
          <a:xfrm>
            <a:off x="186431" y="155448"/>
            <a:ext cx="11691891" cy="1252728"/>
          </a:xfrm>
        </p:spPr>
        <p:txBody>
          <a:bodyPr>
            <a:normAutofit fontScale="90000"/>
          </a:bodyPr>
          <a:lstStyle/>
          <a:p>
            <a:r>
              <a:rPr lang="en-GB" dirty="0"/>
              <a:t>Gerald of Wales: Human animal relations too close?</a:t>
            </a:r>
          </a:p>
        </p:txBody>
      </p:sp>
      <p:pic>
        <p:nvPicPr>
          <p:cNvPr id="1026" name="Picture 2" descr="See the source image">
            <a:extLst>
              <a:ext uri="{FF2B5EF4-FFF2-40B4-BE49-F238E27FC236}">
                <a16:creationId xmlns:a16="http://schemas.microsoft.com/office/drawing/2014/main" id="{16D9DDB0-67BE-4A91-86F2-0298A297D02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970458" y="1920648"/>
            <a:ext cx="4062087" cy="360339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5236518-9413-436D-835E-1BA4B9202DE3}"/>
              </a:ext>
            </a:extLst>
          </p:cNvPr>
          <p:cNvSpPr/>
          <p:nvPr/>
        </p:nvSpPr>
        <p:spPr>
          <a:xfrm>
            <a:off x="8419004" y="5560695"/>
            <a:ext cx="3891366" cy="738664"/>
          </a:xfrm>
          <a:prstGeom prst="rect">
            <a:avLst/>
          </a:prstGeom>
        </p:spPr>
        <p:txBody>
          <a:bodyPr wrap="square">
            <a:spAutoFit/>
          </a:bodyPr>
          <a:lstStyle/>
          <a:p>
            <a:r>
              <a:rPr lang="en-GB" sz="1400" dirty="0"/>
              <a:t>Detail  of the consecration of the king of </a:t>
            </a:r>
            <a:r>
              <a:rPr lang="en-GB" sz="1400" dirty="0" err="1"/>
              <a:t>Kenelcunill</a:t>
            </a:r>
            <a:r>
              <a:rPr lang="en-GB" sz="1400" dirty="0"/>
              <a:t>. Bathing in white mares blood: having done you know what to it!</a:t>
            </a:r>
            <a:r>
              <a:rPr lang="en-GB" sz="1400" i="1" dirty="0"/>
              <a:t>  NLI ref. Ms. 700</a:t>
            </a:r>
            <a:r>
              <a:rPr lang="en-GB" sz="1400" dirty="0"/>
              <a:t> </a:t>
            </a:r>
          </a:p>
        </p:txBody>
      </p:sp>
      <p:pic>
        <p:nvPicPr>
          <p:cNvPr id="3" name="Picture 2">
            <a:extLst>
              <a:ext uri="{FF2B5EF4-FFF2-40B4-BE49-F238E27FC236}">
                <a16:creationId xmlns:a16="http://schemas.microsoft.com/office/drawing/2014/main" id="{71616CE6-3544-4B3D-A99A-D01ED541FECB}"/>
              </a:ext>
            </a:extLst>
          </p:cNvPr>
          <p:cNvPicPr>
            <a:picLocks noChangeAspect="1"/>
          </p:cNvPicPr>
          <p:nvPr/>
        </p:nvPicPr>
        <p:blipFill>
          <a:blip r:embed="rId4"/>
          <a:stretch>
            <a:fillRect/>
          </a:stretch>
        </p:blipFill>
        <p:spPr>
          <a:xfrm>
            <a:off x="4178549" y="1891724"/>
            <a:ext cx="3530807" cy="3632317"/>
          </a:xfrm>
          <a:prstGeom prst="rect">
            <a:avLst/>
          </a:prstGeom>
        </p:spPr>
      </p:pic>
      <p:sp>
        <p:nvSpPr>
          <p:cNvPr id="6" name="Rectangle 5">
            <a:extLst>
              <a:ext uri="{FF2B5EF4-FFF2-40B4-BE49-F238E27FC236}">
                <a16:creationId xmlns:a16="http://schemas.microsoft.com/office/drawing/2014/main" id="{02E03B2C-AF20-41AC-949E-0ECDD6BCD29E}"/>
              </a:ext>
            </a:extLst>
          </p:cNvPr>
          <p:cNvSpPr/>
          <p:nvPr/>
        </p:nvSpPr>
        <p:spPr>
          <a:xfrm>
            <a:off x="4178549" y="5533001"/>
            <a:ext cx="3530807" cy="1169551"/>
          </a:xfrm>
          <a:prstGeom prst="rect">
            <a:avLst/>
          </a:prstGeom>
        </p:spPr>
        <p:txBody>
          <a:bodyPr wrap="square">
            <a:spAutoFit/>
          </a:bodyPr>
          <a:lstStyle/>
          <a:p>
            <a:r>
              <a:rPr lang="en-GB" sz="1400" dirty="0">
                <a:latin typeface="Arial" panose="020B0604020202020204" pitchFamily="34" charset="0"/>
              </a:rPr>
              <a:t>Detail of a marginal miniature of the woman of Connacht embracing a goat, from Gerald of Wales's </a:t>
            </a:r>
            <a:r>
              <a:rPr lang="en-GB" sz="1400" i="1" dirty="0" err="1">
                <a:latin typeface="Arial" panose="020B0604020202020204" pitchFamily="34" charset="0"/>
              </a:rPr>
              <a:t>Topographia</a:t>
            </a:r>
            <a:r>
              <a:rPr lang="en-GB" sz="1400" i="1" dirty="0">
                <a:latin typeface="Arial" panose="020B0604020202020204" pitchFamily="34" charset="0"/>
              </a:rPr>
              <a:t> Hibernica</a:t>
            </a:r>
            <a:r>
              <a:rPr lang="en-GB" sz="1400" dirty="0">
                <a:latin typeface="Arial" panose="020B0604020202020204" pitchFamily="34" charset="0"/>
              </a:rPr>
              <a:t>, England (Lincoln?), </a:t>
            </a:r>
            <a:r>
              <a:rPr lang="en-GB" sz="1400" i="1" dirty="0">
                <a:latin typeface="Arial" panose="020B0604020202020204" pitchFamily="34" charset="0"/>
              </a:rPr>
              <a:t>c.</a:t>
            </a:r>
            <a:r>
              <a:rPr lang="en-GB" sz="1400" dirty="0">
                <a:latin typeface="Arial" panose="020B0604020202020204" pitchFamily="34" charset="0"/>
              </a:rPr>
              <a:t> 1196 - </a:t>
            </a:r>
            <a:r>
              <a:rPr lang="en-GB" sz="1400" i="1" dirty="0">
                <a:latin typeface="Arial" panose="020B0604020202020204" pitchFamily="34" charset="0"/>
              </a:rPr>
              <a:t>c. </a:t>
            </a:r>
            <a:r>
              <a:rPr lang="en-GB" sz="1400" dirty="0">
                <a:latin typeface="Arial" panose="020B0604020202020204" pitchFamily="34" charset="0"/>
              </a:rPr>
              <a:t>1223, </a:t>
            </a:r>
            <a:r>
              <a:rPr lang="en-GB" sz="1400" dirty="0">
                <a:solidFill>
                  <a:srgbClr val="0070C0"/>
                </a:solidFill>
                <a:latin typeface="Arial" panose="020B0604020202020204" pitchFamily="34" charset="0"/>
                <a:hlinkClick r:id="rId5" tooltip="Royal 13 B. viii">
                  <a:extLst>
                    <a:ext uri="{A12FA001-AC4F-418D-AE19-62706E023703}">
                      <ahyp:hlinkClr xmlns:ahyp="http://schemas.microsoft.com/office/drawing/2018/hyperlinkcolor" val="tx"/>
                    </a:ext>
                  </a:extLst>
                </a:hlinkClick>
              </a:rPr>
              <a:t>Royal 13 B. viii</a:t>
            </a:r>
            <a:r>
              <a:rPr lang="en-GB" sz="1400" dirty="0">
                <a:solidFill>
                  <a:srgbClr val="0070C0"/>
                </a:solidFill>
                <a:latin typeface="Arial" panose="020B0604020202020204" pitchFamily="34" charset="0"/>
              </a:rPr>
              <a:t>, </a:t>
            </a:r>
            <a:r>
              <a:rPr lang="en-GB" sz="1400" dirty="0">
                <a:latin typeface="Arial" panose="020B0604020202020204" pitchFamily="34" charset="0"/>
              </a:rPr>
              <a:t>f. 19v</a:t>
            </a:r>
            <a:endParaRPr lang="en-GB" sz="1400" dirty="0"/>
          </a:p>
        </p:txBody>
      </p:sp>
      <p:sp>
        <p:nvSpPr>
          <p:cNvPr id="7" name="Rectangle 6">
            <a:extLst>
              <a:ext uri="{FF2B5EF4-FFF2-40B4-BE49-F238E27FC236}">
                <a16:creationId xmlns:a16="http://schemas.microsoft.com/office/drawing/2014/main" id="{2B57ACE7-CDC0-482F-A374-B9AC7238B652}"/>
              </a:ext>
            </a:extLst>
          </p:cNvPr>
          <p:cNvSpPr/>
          <p:nvPr/>
        </p:nvSpPr>
        <p:spPr>
          <a:xfrm>
            <a:off x="325515" y="5606861"/>
            <a:ext cx="3625048" cy="1384995"/>
          </a:xfrm>
          <a:prstGeom prst="rect">
            <a:avLst/>
          </a:prstGeom>
        </p:spPr>
        <p:txBody>
          <a:bodyPr wrap="square">
            <a:spAutoFit/>
          </a:bodyPr>
          <a:lstStyle/>
          <a:p>
            <a:r>
              <a:rPr lang="en-GB" sz="1400" dirty="0">
                <a:latin typeface="-apple-system"/>
              </a:rPr>
              <a:t>Detail of a miniature of Joanna of Paris embracing a lion, from the </a:t>
            </a:r>
            <a:r>
              <a:rPr lang="en-GB" sz="1400" i="1" dirty="0" err="1">
                <a:latin typeface="-apple-system"/>
              </a:rPr>
              <a:t>Topographia</a:t>
            </a:r>
            <a:r>
              <a:rPr lang="en-GB" sz="1400" i="1" dirty="0">
                <a:latin typeface="-apple-system"/>
              </a:rPr>
              <a:t> </a:t>
            </a:r>
            <a:r>
              <a:rPr lang="en-GB" sz="1400" i="1" dirty="0" err="1">
                <a:latin typeface="-apple-system"/>
              </a:rPr>
              <a:t>Hiberniae</a:t>
            </a:r>
            <a:r>
              <a:rPr lang="en-GB" sz="1400" dirty="0">
                <a:latin typeface="-apple-system"/>
              </a:rPr>
              <a:t>, England (Lincoln? Royal MS 13 B VIII, f.</a:t>
            </a:r>
          </a:p>
          <a:p>
            <a:br>
              <a:rPr lang="en-GB" sz="1400" dirty="0">
                <a:latin typeface="-apple-system"/>
              </a:rPr>
            </a:br>
            <a:endParaRPr lang="en-GB" sz="1400" dirty="0"/>
          </a:p>
        </p:txBody>
      </p:sp>
      <p:pic>
        <p:nvPicPr>
          <p:cNvPr id="8" name="Picture 7">
            <a:extLst>
              <a:ext uri="{FF2B5EF4-FFF2-40B4-BE49-F238E27FC236}">
                <a16:creationId xmlns:a16="http://schemas.microsoft.com/office/drawing/2014/main" id="{C0B7A15F-0AAE-4F42-9F90-6A5D477C4608}"/>
              </a:ext>
            </a:extLst>
          </p:cNvPr>
          <p:cNvPicPr>
            <a:picLocks noChangeAspect="1"/>
          </p:cNvPicPr>
          <p:nvPr/>
        </p:nvPicPr>
        <p:blipFill>
          <a:blip r:embed="rId6"/>
          <a:stretch>
            <a:fillRect/>
          </a:stretch>
        </p:blipFill>
        <p:spPr>
          <a:xfrm>
            <a:off x="538998" y="1920647"/>
            <a:ext cx="2861150" cy="3588561"/>
          </a:xfrm>
          <a:prstGeom prst="rect">
            <a:avLst/>
          </a:prstGeom>
        </p:spPr>
      </p:pic>
    </p:spTree>
    <p:extLst>
      <p:ext uri="{BB962C8B-B14F-4D97-AF65-F5344CB8AC3E}">
        <p14:creationId xmlns:p14="http://schemas.microsoft.com/office/powerpoint/2010/main" val="347039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D40E-E4EC-41DA-8E46-6895175BDC6E}"/>
              </a:ext>
            </a:extLst>
          </p:cNvPr>
          <p:cNvSpPr>
            <a:spLocks noGrp="1"/>
          </p:cNvSpPr>
          <p:nvPr>
            <p:ph type="title"/>
          </p:nvPr>
        </p:nvSpPr>
        <p:spPr/>
        <p:txBody>
          <a:bodyPr>
            <a:noAutofit/>
          </a:bodyPr>
          <a:lstStyle/>
          <a:p>
            <a:r>
              <a:rPr lang="en-GB" sz="3200" dirty="0"/>
              <a:t>How should we treat such sources – are we to believe him when he says the audience broke out into </a:t>
            </a:r>
            <a:r>
              <a:rPr lang="en-GB" sz="3200" dirty="0" err="1"/>
              <a:t>raptuous</a:t>
            </a:r>
            <a:r>
              <a:rPr lang="en-GB" sz="3200" dirty="0"/>
              <a:t> applause?</a:t>
            </a:r>
          </a:p>
        </p:txBody>
      </p:sp>
      <p:sp>
        <p:nvSpPr>
          <p:cNvPr id="3" name="Content Placeholder 2">
            <a:extLst>
              <a:ext uri="{FF2B5EF4-FFF2-40B4-BE49-F238E27FC236}">
                <a16:creationId xmlns:a16="http://schemas.microsoft.com/office/drawing/2014/main" id="{B0296818-2843-436F-B5EA-A72437FDEE6E}"/>
              </a:ext>
            </a:extLst>
          </p:cNvPr>
          <p:cNvSpPr>
            <a:spLocks noGrp="1"/>
          </p:cNvSpPr>
          <p:nvPr>
            <p:ph idx="1"/>
          </p:nvPr>
        </p:nvSpPr>
        <p:spPr/>
        <p:txBody>
          <a:bodyPr>
            <a:normAutofit lnSpcReduction="10000"/>
          </a:bodyPr>
          <a:lstStyle/>
          <a:p>
            <a:r>
              <a:rPr lang="en-GB" dirty="0"/>
              <a:t>Be careful he wrote the book……..Invaluable and precious as they are – how much trust should we put in them? Are they reliable? </a:t>
            </a:r>
          </a:p>
          <a:p>
            <a:r>
              <a:rPr lang="en-GB" dirty="0"/>
              <a:t>Cartography – clearly follows the traditions of the </a:t>
            </a:r>
            <a:r>
              <a:rPr lang="en-GB" dirty="0" err="1"/>
              <a:t>mappa</a:t>
            </a:r>
            <a:r>
              <a:rPr lang="en-GB" dirty="0"/>
              <a:t> mundi, simple outlines, routes, odd (to us) orientation etc. They basically illustrate a journey (e.g. crusade).</a:t>
            </a:r>
          </a:p>
          <a:p>
            <a:r>
              <a:rPr lang="en-GB" dirty="0"/>
              <a:t>Bestiary, </a:t>
            </a:r>
            <a:r>
              <a:rPr lang="en-GB" i="1" dirty="0" err="1"/>
              <a:t>bestiarum</a:t>
            </a:r>
            <a:r>
              <a:rPr lang="en-GB" i="1" dirty="0"/>
              <a:t> </a:t>
            </a:r>
            <a:r>
              <a:rPr lang="en-GB" i="1" dirty="0" err="1"/>
              <a:t>vocabulum</a:t>
            </a:r>
            <a:r>
              <a:rPr lang="en-GB" dirty="0"/>
              <a:t>, a compendium of beasts with an allegorical tale of morality attached.</a:t>
            </a:r>
          </a:p>
          <a:p>
            <a:r>
              <a:rPr lang="en-GB" dirty="0"/>
              <a:t>Illuminated manuscripts – e.g. gospels, Book of </a:t>
            </a:r>
            <a:r>
              <a:rPr lang="en-GB" dirty="0" err="1"/>
              <a:t>Kells</a:t>
            </a:r>
            <a:r>
              <a:rPr lang="en-GB" dirty="0"/>
              <a:t>…</a:t>
            </a:r>
          </a:p>
          <a:p>
            <a:r>
              <a:rPr lang="en-GB" dirty="0"/>
              <a:t>They give realism and fantasy, the mundane and </a:t>
            </a:r>
            <a:r>
              <a:rPr lang="en-GB" dirty="0" err="1"/>
              <a:t>magicical</a:t>
            </a:r>
            <a:r>
              <a:rPr lang="en-GB" dirty="0"/>
              <a:t>.</a:t>
            </a:r>
          </a:p>
        </p:txBody>
      </p:sp>
    </p:spTree>
    <p:extLst>
      <p:ext uri="{BB962C8B-B14F-4D97-AF65-F5344CB8AC3E}">
        <p14:creationId xmlns:p14="http://schemas.microsoft.com/office/powerpoint/2010/main" val="566672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3520B-EFFC-4F43-9C16-470D91620911}"/>
              </a:ext>
            </a:extLst>
          </p:cNvPr>
          <p:cNvSpPr>
            <a:spLocks noGrp="1"/>
          </p:cNvSpPr>
          <p:nvPr>
            <p:ph type="title"/>
          </p:nvPr>
        </p:nvSpPr>
        <p:spPr>
          <a:xfrm>
            <a:off x="9357" y="155448"/>
            <a:ext cx="11573043" cy="1252728"/>
          </a:xfrm>
        </p:spPr>
        <p:txBody>
          <a:bodyPr/>
          <a:lstStyle/>
          <a:p>
            <a:r>
              <a:rPr lang="en-GB" dirty="0"/>
              <a:t>Gerald of Wales: Strata Florida?</a:t>
            </a:r>
          </a:p>
        </p:txBody>
      </p:sp>
      <p:pic>
        <p:nvPicPr>
          <p:cNvPr id="4" name="Picture 2">
            <a:extLst>
              <a:ext uri="{FF2B5EF4-FFF2-40B4-BE49-F238E27FC236}">
                <a16:creationId xmlns:a16="http://schemas.microsoft.com/office/drawing/2014/main" id="{334A520C-0680-43B8-80D5-EE0B4094D7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4792" y="28133"/>
            <a:ext cx="3577208" cy="680173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5236518-9413-436D-835E-1BA4B9202DE3}"/>
              </a:ext>
            </a:extLst>
          </p:cNvPr>
          <p:cNvSpPr/>
          <p:nvPr/>
        </p:nvSpPr>
        <p:spPr>
          <a:xfrm>
            <a:off x="8605435" y="6056221"/>
            <a:ext cx="3891366" cy="646331"/>
          </a:xfrm>
          <a:prstGeom prst="rect">
            <a:avLst/>
          </a:prstGeom>
        </p:spPr>
        <p:txBody>
          <a:bodyPr wrap="square">
            <a:spAutoFit/>
          </a:bodyPr>
          <a:lstStyle/>
          <a:p>
            <a:r>
              <a:rPr lang="en-GB" dirty="0"/>
              <a:t>His statue in St David’s Cathedral, Pembrokeshire</a:t>
            </a:r>
          </a:p>
        </p:txBody>
      </p:sp>
      <p:sp>
        <p:nvSpPr>
          <p:cNvPr id="6" name="Content Placeholder 5">
            <a:extLst>
              <a:ext uri="{FF2B5EF4-FFF2-40B4-BE49-F238E27FC236}">
                <a16:creationId xmlns:a16="http://schemas.microsoft.com/office/drawing/2014/main" id="{804AC954-3B29-4C81-B82F-BF050B1C600A}"/>
              </a:ext>
            </a:extLst>
          </p:cNvPr>
          <p:cNvSpPr>
            <a:spLocks noGrp="1"/>
          </p:cNvSpPr>
          <p:nvPr>
            <p:ph idx="1"/>
          </p:nvPr>
        </p:nvSpPr>
        <p:spPr>
          <a:xfrm>
            <a:off x="221672" y="1753777"/>
            <a:ext cx="8040013" cy="4625609"/>
          </a:xfrm>
        </p:spPr>
        <p:txBody>
          <a:bodyPr/>
          <a:lstStyle/>
          <a:p>
            <a:r>
              <a:rPr lang="en-GB" dirty="0"/>
              <a:t>Not to be read as a natural history BUT there are observations of the natural physical world.</a:t>
            </a:r>
          </a:p>
          <a:p>
            <a:r>
              <a:rPr lang="en-GB" dirty="0"/>
              <a:t>He describes the natural topography, and these can be mapped.</a:t>
            </a:r>
          </a:p>
          <a:p>
            <a:r>
              <a:rPr lang="en-GB" dirty="0"/>
              <a:t>He gives no details of landholdings as say at </a:t>
            </a:r>
            <a:r>
              <a:rPr lang="en-GB" dirty="0" err="1"/>
              <a:t>Whitland</a:t>
            </a:r>
            <a:r>
              <a:rPr lang="en-GB" dirty="0"/>
              <a:t> Abbey (so how do we know the extent of their landscape?)</a:t>
            </a:r>
          </a:p>
        </p:txBody>
      </p:sp>
    </p:spTree>
    <p:extLst>
      <p:ext uri="{BB962C8B-B14F-4D97-AF65-F5344CB8AC3E}">
        <p14:creationId xmlns:p14="http://schemas.microsoft.com/office/powerpoint/2010/main" val="2755786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B50D2-97E4-4390-8CF7-D6950CAC3199}"/>
              </a:ext>
            </a:extLst>
          </p:cNvPr>
          <p:cNvSpPr>
            <a:spLocks noGrp="1"/>
          </p:cNvSpPr>
          <p:nvPr>
            <p:ph type="title"/>
          </p:nvPr>
        </p:nvSpPr>
        <p:spPr/>
        <p:txBody>
          <a:bodyPr/>
          <a:lstStyle/>
          <a:p>
            <a:r>
              <a:rPr lang="en-GB" dirty="0"/>
              <a:t>Gerald of Wales: Attitudes</a:t>
            </a:r>
          </a:p>
        </p:txBody>
      </p:sp>
      <p:sp>
        <p:nvSpPr>
          <p:cNvPr id="3" name="Content Placeholder 2">
            <a:extLst>
              <a:ext uri="{FF2B5EF4-FFF2-40B4-BE49-F238E27FC236}">
                <a16:creationId xmlns:a16="http://schemas.microsoft.com/office/drawing/2014/main" id="{EEA4DFD5-A418-48DE-AA15-8AB9E49A8EB9}"/>
              </a:ext>
            </a:extLst>
          </p:cNvPr>
          <p:cNvSpPr>
            <a:spLocks noGrp="1"/>
          </p:cNvSpPr>
          <p:nvPr>
            <p:ph idx="1"/>
          </p:nvPr>
        </p:nvSpPr>
        <p:spPr>
          <a:xfrm>
            <a:off x="609600" y="1775192"/>
            <a:ext cx="6989685" cy="4625609"/>
          </a:xfrm>
        </p:spPr>
        <p:txBody>
          <a:bodyPr>
            <a:normAutofit fontScale="92500" lnSpcReduction="20000"/>
          </a:bodyPr>
          <a:lstStyle/>
          <a:p>
            <a:r>
              <a:rPr lang="en-GB" dirty="0"/>
              <a:t>Reveals attitudes, and this is hard to get at in Archaeology</a:t>
            </a:r>
          </a:p>
          <a:p>
            <a:r>
              <a:rPr lang="en-GB" dirty="0"/>
              <a:t>He recognises beauty of the landscape, and spirituality</a:t>
            </a:r>
          </a:p>
          <a:p>
            <a:r>
              <a:rPr lang="en-GB" dirty="0"/>
              <a:t>Scathing of the Irish, likes Welsh singing, very mixed with his brethren e.g. the Cistercians. Praises their perseverance, ability to transform land, but also marks their caprice, greed, hunger for land, wealth (they sell his books!). All means approach with caution.</a:t>
            </a:r>
          </a:p>
        </p:txBody>
      </p:sp>
      <p:pic>
        <p:nvPicPr>
          <p:cNvPr id="4" name="Picture 3">
            <a:extLst>
              <a:ext uri="{FF2B5EF4-FFF2-40B4-BE49-F238E27FC236}">
                <a16:creationId xmlns:a16="http://schemas.microsoft.com/office/drawing/2014/main" id="{7653AE3F-8C1C-490A-82A2-B5C411719CBE}"/>
              </a:ext>
            </a:extLst>
          </p:cNvPr>
          <p:cNvPicPr>
            <a:picLocks noChangeAspect="1"/>
          </p:cNvPicPr>
          <p:nvPr/>
        </p:nvPicPr>
        <p:blipFill>
          <a:blip r:embed="rId2"/>
          <a:stretch>
            <a:fillRect/>
          </a:stretch>
        </p:blipFill>
        <p:spPr>
          <a:xfrm>
            <a:off x="7863840" y="1668512"/>
            <a:ext cx="3368040" cy="4907340"/>
          </a:xfrm>
          <a:prstGeom prst="rect">
            <a:avLst/>
          </a:prstGeom>
        </p:spPr>
      </p:pic>
    </p:spTree>
    <p:extLst>
      <p:ext uri="{BB962C8B-B14F-4D97-AF65-F5344CB8AC3E}">
        <p14:creationId xmlns:p14="http://schemas.microsoft.com/office/powerpoint/2010/main" val="30108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11B94-1F7A-4887-99BB-3EBD90DD9F95}"/>
              </a:ext>
            </a:extLst>
          </p:cNvPr>
          <p:cNvSpPr>
            <a:spLocks noGrp="1"/>
          </p:cNvSpPr>
          <p:nvPr>
            <p:ph type="title"/>
          </p:nvPr>
        </p:nvSpPr>
        <p:spPr/>
        <p:txBody>
          <a:bodyPr/>
          <a:lstStyle/>
          <a:p>
            <a:r>
              <a:rPr lang="en-GB" dirty="0"/>
              <a:t>Gerald of Wales: Further Reading</a:t>
            </a:r>
          </a:p>
        </p:txBody>
      </p:sp>
      <p:sp>
        <p:nvSpPr>
          <p:cNvPr id="3" name="Content Placeholder 2">
            <a:extLst>
              <a:ext uri="{FF2B5EF4-FFF2-40B4-BE49-F238E27FC236}">
                <a16:creationId xmlns:a16="http://schemas.microsoft.com/office/drawing/2014/main" id="{79AD13AA-7C51-4CD2-BE9A-5F505DA4EDEB}"/>
              </a:ext>
            </a:extLst>
          </p:cNvPr>
          <p:cNvSpPr>
            <a:spLocks noGrp="1"/>
          </p:cNvSpPr>
          <p:nvPr>
            <p:ph idx="1"/>
          </p:nvPr>
        </p:nvSpPr>
        <p:spPr/>
        <p:txBody>
          <a:bodyPr>
            <a:normAutofit fontScale="62500" lnSpcReduction="20000"/>
          </a:bodyPr>
          <a:lstStyle/>
          <a:p>
            <a:r>
              <a:rPr lang="en-GB" dirty="0"/>
              <a:t>Burton, J. 2019 Authority and Conflict at The Cistercian Abbey of Strata Florida </a:t>
            </a:r>
            <a:r>
              <a:rPr lang="en-GB" b="1" i="1" dirty="0">
                <a:hlinkClick r:id="rId2" tooltip="link to all issues of this title"/>
              </a:rPr>
              <a:t>The Welsh History Review</a:t>
            </a:r>
            <a:r>
              <a:rPr lang="en-GB" b="1" dirty="0"/>
              <a:t>, </a:t>
            </a:r>
            <a:r>
              <a:rPr lang="en-GB" dirty="0"/>
              <a:t>29(3): 377-407(31) </a:t>
            </a:r>
          </a:p>
          <a:p>
            <a:endParaRPr lang="en-GB" dirty="0"/>
          </a:p>
          <a:p>
            <a:r>
              <a:rPr lang="en-GB" dirty="0"/>
              <a:t>Gerald of Wales, 1999. The Cistercian chapters of The Mirror of the Church. </a:t>
            </a:r>
            <a:r>
              <a:rPr lang="en-GB" i="1" dirty="0"/>
              <a:t>Cistercian Studies Quarterly</a:t>
            </a:r>
            <a:r>
              <a:rPr lang="en-GB" dirty="0"/>
              <a:t>, 34(1), p.23. Trans. R.L. Nielson. Buffalo: N.Y.</a:t>
            </a:r>
          </a:p>
          <a:p>
            <a:endParaRPr lang="en-GB" dirty="0"/>
          </a:p>
          <a:p>
            <a:r>
              <a:rPr lang="en-GB" dirty="0"/>
              <a:t>Riley, J. 2015 The Military Garrisons of Henry IV and Henry V at Strata Florida, 1407 and 1415–16 27 </a:t>
            </a:r>
            <a:r>
              <a:rPr lang="en-GB" b="1" i="1" dirty="0">
                <a:hlinkClick r:id="rId2" tooltip="link to all issues of this title"/>
              </a:rPr>
              <a:t>The Welsh History Review</a:t>
            </a:r>
            <a:r>
              <a:rPr lang="en-GB" b="1" dirty="0"/>
              <a:t>, </a:t>
            </a:r>
            <a:r>
              <a:rPr lang="en-GB" dirty="0"/>
              <a:t>27(4): 645-671</a:t>
            </a:r>
          </a:p>
          <a:p>
            <a:pPr marL="118872" indent="0">
              <a:buNone/>
            </a:pPr>
            <a:endParaRPr lang="en-GB" dirty="0"/>
          </a:p>
          <a:p>
            <a:r>
              <a:rPr lang="en-GB" dirty="0"/>
              <a:t>Smith, W. G. 1896 Who was the founder of Strata Florida? </a:t>
            </a:r>
            <a:r>
              <a:rPr lang="en-GB" i="1" dirty="0" err="1"/>
              <a:t>Archaeologia</a:t>
            </a:r>
            <a:r>
              <a:rPr lang="en-GB" i="1" dirty="0"/>
              <a:t> </a:t>
            </a:r>
            <a:r>
              <a:rPr lang="en-GB" i="1" dirty="0" err="1"/>
              <a:t>Cambrensis</a:t>
            </a:r>
            <a:r>
              <a:rPr lang="en-GB" b="1" dirty="0"/>
              <a:t>, </a:t>
            </a:r>
            <a:r>
              <a:rPr lang="en-GB" dirty="0"/>
              <a:t>13(50): 94-97.</a:t>
            </a:r>
          </a:p>
          <a:p>
            <a:endParaRPr lang="en-GB" dirty="0"/>
          </a:p>
          <a:p>
            <a:r>
              <a:rPr lang="en-GB" dirty="0"/>
              <a:t>Williams, S. W. 1889 Strata Florida Abbey </a:t>
            </a:r>
            <a:r>
              <a:rPr lang="en-GB" i="1" dirty="0" err="1"/>
              <a:t>Archaeologia</a:t>
            </a:r>
            <a:r>
              <a:rPr lang="en-GB" i="1" dirty="0"/>
              <a:t> </a:t>
            </a:r>
            <a:r>
              <a:rPr lang="en-GB" i="1" dirty="0" err="1"/>
              <a:t>Cambrensis</a:t>
            </a:r>
            <a:r>
              <a:rPr lang="en-GB" b="1" dirty="0"/>
              <a:t>, </a:t>
            </a:r>
            <a:r>
              <a:rPr lang="en-GB" dirty="0"/>
              <a:t>6(22): 188-189. </a:t>
            </a:r>
          </a:p>
          <a:p>
            <a:endParaRPr lang="en-GB" dirty="0"/>
          </a:p>
          <a:p>
            <a:r>
              <a:rPr lang="en-GB" dirty="0"/>
              <a:t>Burton, J., and </a:t>
            </a:r>
            <a:r>
              <a:rPr lang="en-GB" dirty="0" err="1"/>
              <a:t>Stöber</a:t>
            </a:r>
            <a:r>
              <a:rPr lang="en-GB" dirty="0"/>
              <a:t>, K.  2015 </a:t>
            </a:r>
            <a:r>
              <a:rPr lang="en-GB" i="1" dirty="0"/>
              <a:t>Abbeys and Priories of Medieval Wales</a:t>
            </a:r>
            <a:r>
              <a:rPr lang="en-GB" dirty="0"/>
              <a:t>. University of Wales Press (see electronic link)</a:t>
            </a:r>
          </a:p>
          <a:p>
            <a:endParaRPr lang="en-GB" dirty="0"/>
          </a:p>
          <a:p>
            <a:r>
              <a:rPr lang="en-GB" dirty="0"/>
              <a:t>Strata Florida Website</a:t>
            </a:r>
          </a:p>
          <a:p>
            <a:endParaRPr lang="en-GB" dirty="0"/>
          </a:p>
        </p:txBody>
      </p:sp>
    </p:spTree>
    <p:extLst>
      <p:ext uri="{BB962C8B-B14F-4D97-AF65-F5344CB8AC3E}">
        <p14:creationId xmlns:p14="http://schemas.microsoft.com/office/powerpoint/2010/main" val="7909798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1753</TotalTime>
  <Words>1256</Words>
  <Application>Microsoft Office PowerPoint</Application>
  <PresentationFormat>Widescreen</PresentationFormat>
  <Paragraphs>82</Paragraphs>
  <Slides>9</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-apple-system</vt:lpstr>
      <vt:lpstr>Arial</vt:lpstr>
      <vt:lpstr>Calibri</vt:lpstr>
      <vt:lpstr>Corbel</vt:lpstr>
      <vt:lpstr>Wingdings</vt:lpstr>
      <vt:lpstr>Wingdings 2</vt:lpstr>
      <vt:lpstr>Wingdings 3</vt:lpstr>
      <vt:lpstr>Module</vt:lpstr>
      <vt:lpstr> Gerald of Wales Giraldus Cambrensis  </vt:lpstr>
      <vt:lpstr>Gerald of Wales: Presentation structure</vt:lpstr>
      <vt:lpstr>Gerald of Wales: Early life</vt:lpstr>
      <vt:lpstr> Gerald of Wales: Monks and Monasteries </vt:lpstr>
      <vt:lpstr>Gerald of Wales: Human animal relations too close?</vt:lpstr>
      <vt:lpstr>How should we treat such sources – are we to believe him when he says the audience broke out into raptuous applause?</vt:lpstr>
      <vt:lpstr>Gerald of Wales: Strata Florida?</vt:lpstr>
      <vt:lpstr>Gerald of Wales: Attitudes</vt:lpstr>
      <vt:lpstr>Gerald of Wales: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 Coard</dc:creator>
  <cp:lastModifiedBy>Ros Coard</cp:lastModifiedBy>
  <cp:revision>34</cp:revision>
  <dcterms:created xsi:type="dcterms:W3CDTF">2020-04-27T18:51:22Z</dcterms:created>
  <dcterms:modified xsi:type="dcterms:W3CDTF">2020-05-14T13:35:17Z</dcterms:modified>
</cp:coreProperties>
</file>