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6" r:id="rId1"/>
  </p:sldMasterIdLst>
  <p:notesMasterIdLst>
    <p:notesMasterId r:id="rId4"/>
  </p:notesMasterIdLst>
  <p:sldIdLst>
    <p:sldId id="257" r:id="rId2"/>
    <p:sldId id="256" r:id="rId3"/>
  </p:sldIdLst>
  <p:sldSz cx="7562850" cy="10688638"/>
  <p:notesSz cx="10688638" cy="75628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01" autoAdjust="0"/>
  </p:normalViewPr>
  <p:slideViewPr>
    <p:cSldViewPr snapToGrid="0" snapToObjects="1">
      <p:cViewPr>
        <p:scale>
          <a:sx n="75" d="100"/>
          <a:sy n="75" d="100"/>
        </p:scale>
        <p:origin x="2040" y="-2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221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poster is an introduction to Samsung Galaxy </a:t>
            </a:r>
            <a:r>
              <a:rPr lang="en-IN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EcoLoop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which is a sustainable brand extension in response to the demand for environmentally conscious smartphones. Aside from the high-class technology, it is circular, embracing recycled and certified aluminium, ocean-bound plastics, and a modular design to facilitate easier repair and upgrade of the device. </a:t>
            </a:r>
            <a:r>
              <a:rPr lang="en-IN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EcoLoop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also comprises of a closed-loop T&amp;B program, making for a longer product life and reduction of electronic waste. Studies reveal that sustainability is a major factor for purchase, especially for younger consumers who prefer things to last longer, be transparent, and have value. Samsung has initiated measures to move toward a net zero without CO₂ emissions by 2050 and do more to support EPR. Galaxy </a:t>
            </a:r>
            <a:r>
              <a:rPr lang="en-IN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EcoLoop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provides a glimpse into the potential of sustainability not only as a cost-savings strategy but also as a driver of customer loyalty and brand reputation, thereby creating a long-term competitive edge.</a:t>
            </a:r>
            <a:endParaRPr lang="en-IN" b="0" dirty="0">
              <a:effectLst/>
            </a:endParaRPr>
          </a:p>
          <a:p>
            <a:r>
              <a:rPr lang="en-IN" dirty="0"/>
              <a:t/>
            </a:r>
            <a:br>
              <a:rPr lang="en-IN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7563410" cy="10688638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89599" y="2823907"/>
            <a:ext cx="4390875" cy="2362057"/>
          </a:xfrm>
        </p:spPr>
        <p:txBody>
          <a:bodyPr anchor="b">
            <a:noAutofit/>
          </a:bodyPr>
          <a:lstStyle>
            <a:lvl1pPr algn="ctr">
              <a:defRPr sz="397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9599" y="5608227"/>
            <a:ext cx="4390875" cy="2147158"/>
          </a:xfrm>
        </p:spPr>
        <p:txBody>
          <a:bodyPr anchor="t">
            <a:normAutofit/>
          </a:bodyPr>
          <a:lstStyle>
            <a:lvl1pPr marL="0" indent="0" algn="ctr">
              <a:buNone/>
              <a:defRPr sz="1654">
                <a:solidFill>
                  <a:schemeClr val="tx1"/>
                </a:solidFill>
              </a:defRPr>
            </a:lvl1pPr>
            <a:lvl2pPr marL="3781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56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344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512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8907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2689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6470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025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16605" y="7877925"/>
            <a:ext cx="556855" cy="435463"/>
          </a:xfrm>
        </p:spPr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89600" y="7877925"/>
            <a:ext cx="3361978" cy="4354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638490" y="7877925"/>
            <a:ext cx="341985" cy="435463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670564" y="5410291"/>
            <a:ext cx="422894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00155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057397" y="3672384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72021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7397" y="2558249"/>
            <a:ext cx="5455056" cy="2840506"/>
          </a:xfrm>
        </p:spPr>
        <p:txBody>
          <a:bodyPr anchor="b">
            <a:normAutofit/>
          </a:bodyPr>
          <a:lstStyle>
            <a:lvl1pPr algn="ctr">
              <a:defRPr sz="3308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7397" y="5821021"/>
            <a:ext cx="5455056" cy="1698859"/>
          </a:xfrm>
        </p:spPr>
        <p:txBody>
          <a:bodyPr anchor="t">
            <a:normAutofit/>
          </a:bodyPr>
          <a:lstStyle>
            <a:lvl1pPr marL="0" indent="0" algn="ctr">
              <a:buNone/>
              <a:defRPr sz="1985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57399" y="5609886"/>
            <a:ext cx="545505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730821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057397" y="3672384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1426613"/>
            <a:ext cx="5623120" cy="20321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3366" y="3876413"/>
            <a:ext cx="2760440" cy="53728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41928" y="3876413"/>
            <a:ext cx="2760440" cy="53728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80101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8" y="4143496"/>
            <a:ext cx="2760440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/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3368" y="5054836"/>
            <a:ext cx="2760440" cy="421844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39182" y="4143496"/>
            <a:ext cx="2760440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/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39182" y="5054836"/>
            <a:ext cx="2760440" cy="421844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41" name="Straight Connector 40"/>
          <p:cNvCxnSpPr/>
          <p:nvPr/>
        </p:nvCxnSpPr>
        <p:spPr>
          <a:xfrm>
            <a:off x="1057398" y="3669906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736309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1426613"/>
            <a:ext cx="5623120" cy="20321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57398" y="3669906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80434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72496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2164120"/>
            <a:ext cx="2098143" cy="2137728"/>
          </a:xfrm>
        </p:spPr>
        <p:txBody>
          <a:bodyPr anchor="b">
            <a:normAutofit/>
          </a:bodyPr>
          <a:lstStyle>
            <a:lvl1pPr algn="ctr">
              <a:defRPr sz="1985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7635" y="1530717"/>
            <a:ext cx="3188852" cy="7627204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3366" y="4724111"/>
            <a:ext cx="2098143" cy="3800411"/>
          </a:xfrm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057398" y="4539372"/>
            <a:ext cx="193007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105848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5" y="2936074"/>
            <a:ext cx="3004134" cy="2137728"/>
          </a:xfrm>
        </p:spPr>
        <p:txBody>
          <a:bodyPr anchor="b">
            <a:normAutofit/>
          </a:bodyPr>
          <a:lstStyle>
            <a:lvl1pPr algn="ctr">
              <a:defRPr sz="1985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6830" y="1609893"/>
            <a:ext cx="2422910" cy="7468855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3366" y="5073802"/>
            <a:ext cx="3004133" cy="2850303"/>
          </a:xfrm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D058F-B960-4439-B370-43D89816EE05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9B06-CF2A-459A-8CBC-F18C1D67D2B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24891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7505137"/>
            <a:ext cx="5623120" cy="883298"/>
          </a:xfrm>
        </p:spPr>
        <p:txBody>
          <a:bodyPr anchor="b">
            <a:normAutofit/>
          </a:bodyPr>
          <a:lstStyle>
            <a:lvl1pPr algn="ctr">
              <a:defRPr sz="1985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48802" y="1609894"/>
            <a:ext cx="5865247" cy="523875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3366" y="8388435"/>
            <a:ext cx="5623120" cy="769482"/>
          </a:xfrm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5603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6" y="1413420"/>
            <a:ext cx="5623120" cy="4828216"/>
          </a:xfrm>
        </p:spPr>
        <p:txBody>
          <a:bodyPr anchor="ctr">
            <a:normAutofit/>
          </a:bodyPr>
          <a:lstStyle>
            <a:lvl1pPr algn="ctr">
              <a:defRPr sz="2647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6" y="6663903"/>
            <a:ext cx="5623121" cy="2494019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54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57398" y="6452769"/>
            <a:ext cx="546406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065659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605" y="1530716"/>
            <a:ext cx="5293540" cy="3694840"/>
          </a:xfrm>
        </p:spPr>
        <p:txBody>
          <a:bodyPr anchor="ctr">
            <a:normAutofit/>
          </a:bodyPr>
          <a:lstStyle>
            <a:lvl1pPr algn="ctr">
              <a:defRPr sz="2647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23499" y="5225556"/>
            <a:ext cx="4873835" cy="101608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489"/>
            </a:lvl1pPr>
            <a:lvl2pPr marL="378150" indent="0">
              <a:buFontTx/>
              <a:buNone/>
              <a:defRPr/>
            </a:lvl2pPr>
            <a:lvl3pPr marL="756300" indent="0">
              <a:buFontTx/>
              <a:buNone/>
              <a:defRPr/>
            </a:lvl3pPr>
            <a:lvl4pPr marL="1134450" indent="0">
              <a:buFontTx/>
              <a:buNone/>
              <a:defRPr/>
            </a:lvl4pPr>
            <a:lvl5pPr marL="1512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4" y="6769472"/>
            <a:ext cx="5623123" cy="2388449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54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702996" y="1411066"/>
            <a:ext cx="378241" cy="911411"/>
          </a:xfrm>
          <a:prstGeom prst="rect">
            <a:avLst/>
          </a:prstGeom>
        </p:spPr>
        <p:txBody>
          <a:bodyPr vert="horz" lIns="75629" tIns="37814" rIns="75629" bIns="37814" rtlCol="0" anchor="ctr">
            <a:noAutofit/>
          </a:bodyPr>
          <a:lstStyle/>
          <a:p>
            <a:pPr lvl="0"/>
            <a:r>
              <a:rPr lang="en-US" sz="595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13543" y="4407419"/>
            <a:ext cx="378241" cy="911411"/>
          </a:xfrm>
          <a:prstGeom prst="rect">
            <a:avLst/>
          </a:prstGeom>
        </p:spPr>
        <p:txBody>
          <a:bodyPr vert="horz" lIns="75629" tIns="37814" rIns="75629" bIns="37814" rtlCol="0" anchor="ctr">
            <a:noAutofit/>
          </a:bodyPr>
          <a:lstStyle/>
          <a:p>
            <a:pPr lvl="0" algn="r"/>
            <a:r>
              <a:rPr lang="en-US" sz="5955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057398" y="6452769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593934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9" y="5156638"/>
            <a:ext cx="5623115" cy="2289220"/>
          </a:xfrm>
        </p:spPr>
        <p:txBody>
          <a:bodyPr anchor="b">
            <a:normAutofit/>
          </a:bodyPr>
          <a:lstStyle>
            <a:lvl1pPr algn="l">
              <a:defRPr sz="2647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8" y="7445858"/>
            <a:ext cx="5623116" cy="1340989"/>
          </a:xfrm>
        </p:spPr>
        <p:txBody>
          <a:bodyPr anchor="t">
            <a:normAutofit/>
          </a:bodyPr>
          <a:lstStyle>
            <a:lvl1pPr marL="0" indent="0" algn="l">
              <a:buNone/>
              <a:defRPr sz="1489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29318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5705" y="1530717"/>
            <a:ext cx="5231441" cy="3496902"/>
          </a:xfrm>
        </p:spPr>
        <p:txBody>
          <a:bodyPr anchor="ctr">
            <a:normAutofit/>
          </a:bodyPr>
          <a:lstStyle>
            <a:lvl1pPr algn="ctr">
              <a:defRPr sz="2647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973368" y="5672104"/>
            <a:ext cx="5623116" cy="1382397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1654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6" y="7059780"/>
            <a:ext cx="5623121" cy="2098140"/>
          </a:xfrm>
        </p:spPr>
        <p:txBody>
          <a:bodyPr anchor="t">
            <a:normAutofit/>
          </a:bodyPr>
          <a:lstStyle>
            <a:lvl1pPr marL="0" indent="0" algn="l">
              <a:buNone/>
              <a:defRPr sz="1323">
                <a:solidFill>
                  <a:schemeClr val="tx1"/>
                </a:solidFill>
              </a:defRPr>
            </a:lvl1pPr>
            <a:lvl2pPr marL="3781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726229" y="1397869"/>
            <a:ext cx="378241" cy="911411"/>
          </a:xfrm>
          <a:prstGeom prst="rect">
            <a:avLst/>
          </a:prstGeom>
        </p:spPr>
        <p:txBody>
          <a:bodyPr vert="horz" lIns="75629" tIns="37814" rIns="75629" bIns="37814" rtlCol="0" anchor="ctr">
            <a:noAutofit/>
          </a:bodyPr>
          <a:lstStyle/>
          <a:p>
            <a:pPr lvl="0"/>
            <a:r>
              <a:rPr lang="en-US" sz="6617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27019" y="4064313"/>
            <a:ext cx="378241" cy="911411"/>
          </a:xfrm>
          <a:prstGeom prst="rect">
            <a:avLst/>
          </a:prstGeom>
        </p:spPr>
        <p:txBody>
          <a:bodyPr vert="horz" lIns="75629" tIns="37814" rIns="75629" bIns="37814" rtlCol="0" anchor="ctr">
            <a:noAutofit/>
          </a:bodyPr>
          <a:lstStyle/>
          <a:p>
            <a:pPr lvl="0" algn="r"/>
            <a:r>
              <a:rPr lang="en-US" sz="6617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057398" y="5344319"/>
            <a:ext cx="54550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6086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365" y="1530716"/>
            <a:ext cx="5623120" cy="357607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647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973368" y="5558092"/>
            <a:ext cx="5623116" cy="1410900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1654">
                <a:solidFill>
                  <a:schemeClr val="tx1"/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6" y="6967409"/>
            <a:ext cx="5623120" cy="2190512"/>
          </a:xfrm>
        </p:spPr>
        <p:txBody>
          <a:bodyPr anchor="t">
            <a:normAutofit/>
          </a:bodyPr>
          <a:lstStyle>
            <a:lvl1pPr marL="0" indent="0" algn="l">
              <a:buNone/>
              <a:defRPr sz="1323">
                <a:solidFill>
                  <a:schemeClr val="tx1"/>
                </a:solidFill>
              </a:defRPr>
            </a:lvl1pPr>
            <a:lvl2pPr marL="3781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57401" y="5344319"/>
            <a:ext cx="546406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385512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3366" y="3881038"/>
            <a:ext cx="5623121" cy="5276885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57398" y="3669906"/>
            <a:ext cx="546406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78480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257493" y="1413421"/>
            <a:ext cx="1338990" cy="77445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3367" y="1413421"/>
            <a:ext cx="4065536" cy="7744498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5165559" y="1413421"/>
            <a:ext cx="0" cy="7744498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872501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4168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7569853" cy="10688638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3366" y="1426613"/>
            <a:ext cx="5623120" cy="203216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366" y="3881038"/>
            <a:ext cx="5623121" cy="53692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257496" y="9289877"/>
            <a:ext cx="949726" cy="435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6DFF08F-DC6B-4601-B491-B0F83F6DD2DA}" type="datetimeFigureOut">
              <a:rPr lang="en-US" smtClean="0"/>
              <a:pPr/>
              <a:t>8/2/2026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73366" y="9289877"/>
            <a:ext cx="4221985" cy="435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69367" y="9289877"/>
            <a:ext cx="327120" cy="435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49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</p:sldLayoutIdLst>
  <p:hf sldNum="0" hdr="0" ftr="0" dt="0"/>
  <p:txStyles>
    <p:titleStyle>
      <a:lvl1pPr algn="ctr" defTabSz="378150" rtl="0" eaLnBrk="1" latinLnBrk="0" hangingPunct="1">
        <a:spcBef>
          <a:spcPct val="0"/>
        </a:spcBef>
        <a:buNone/>
        <a:defRPr sz="3308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36344" indent="-236344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985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614494" indent="-236344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654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992644" indent="-236344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489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276257" indent="-141806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323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1654407" indent="-141806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079826" indent="-189075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457976" indent="-189075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2836126" indent="-189075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214276" indent="-189075" algn="l" defTabSz="378150" rtl="0" eaLnBrk="1" latinLnBrk="0" hangingPunct="1">
        <a:spcBef>
          <a:spcPct val="20000"/>
        </a:spcBef>
        <a:spcAft>
          <a:spcPts val="496"/>
        </a:spcAft>
        <a:buClr>
          <a:schemeClr val="accent1"/>
        </a:buClr>
        <a:buSzPct val="115000"/>
        <a:buFont typeface="Arial"/>
        <a:buChar char="•"/>
        <a:defRPr sz="1158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1pPr>
      <a:lvl2pPr marL="37815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2pPr>
      <a:lvl3pPr marL="75630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3pPr>
      <a:lvl4pPr marL="113445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4pPr>
      <a:lvl5pPr marL="151260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5pPr>
      <a:lvl6pPr marL="189075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6pPr>
      <a:lvl7pPr marL="226890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7pPr>
      <a:lvl8pPr marL="264705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8pPr>
      <a:lvl9pPr marL="302520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3689059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endParaRPr lang="en-IN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942" y="1184032"/>
            <a:ext cx="3382963" cy="135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77263" y="2819400"/>
            <a:ext cx="56083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 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Student Name</a:t>
            </a:r>
            <a:r>
              <a:rPr lang="en-GB" b="1" dirty="0" smtClean="0"/>
              <a:t>: </a:t>
            </a:r>
            <a:r>
              <a:rPr lang="en-IN" b="1" dirty="0" err="1"/>
              <a:t>Fennyben</a:t>
            </a:r>
            <a:r>
              <a:rPr lang="en-IN" b="1" dirty="0"/>
              <a:t> </a:t>
            </a:r>
            <a:r>
              <a:rPr lang="en-IN" b="1" dirty="0" err="1"/>
              <a:t>Vijaykumar</a:t>
            </a:r>
            <a:r>
              <a:rPr lang="en-IN" b="1" dirty="0"/>
              <a:t> </a:t>
            </a:r>
            <a:r>
              <a:rPr lang="en-IN" b="1" dirty="0" err="1"/>
              <a:t>Surti</a:t>
            </a:r>
            <a:r>
              <a:rPr lang="en-GB" b="1" dirty="0"/>
              <a:t> 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Student </a:t>
            </a:r>
            <a:r>
              <a:rPr lang="en-GB" b="1" dirty="0" smtClean="0"/>
              <a:t>ID:</a:t>
            </a:r>
            <a:r>
              <a:rPr lang="en-IN" b="1" dirty="0" smtClean="0"/>
              <a:t>2534403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Module Name: Marketing </a:t>
            </a:r>
            <a:r>
              <a:rPr lang="en-GB" b="1" dirty="0" smtClean="0"/>
              <a:t>Management</a:t>
            </a:r>
            <a:endParaRPr lang="en-IN" dirty="0"/>
          </a:p>
          <a:p>
            <a:pPr algn="ctr">
              <a:lnSpc>
                <a:spcPct val="200000"/>
              </a:lnSpc>
            </a:pPr>
            <a:r>
              <a:rPr lang="en-GB" b="1" dirty="0"/>
              <a:t>Module Code: </a:t>
            </a:r>
            <a:r>
              <a:rPr lang="en-GB" b="1" dirty="0" smtClean="0"/>
              <a:t>LCMB7024</a:t>
            </a:r>
            <a:endParaRPr lang="en-IN" dirty="0" smtClean="0"/>
          </a:p>
          <a:p>
            <a:pPr algn="ctr">
              <a:lnSpc>
                <a:spcPct val="200000"/>
              </a:lnSpc>
            </a:pPr>
            <a:r>
              <a:rPr lang="en-GB" b="1" dirty="0" smtClean="0"/>
              <a:t>Lecturer’s Name:</a:t>
            </a:r>
            <a:r>
              <a:rPr lang="en-IN" b="1" dirty="0" err="1"/>
              <a:t>Dr.</a:t>
            </a:r>
            <a:r>
              <a:rPr lang="en-IN" b="1" dirty="0"/>
              <a:t> Laila </a:t>
            </a:r>
            <a:r>
              <a:rPr lang="en-IN" b="1" dirty="0" err="1" smtClean="0"/>
              <a:t>maazouz</a:t>
            </a:r>
            <a:endParaRPr lang="en-IN" dirty="0" smtClean="0"/>
          </a:p>
          <a:p>
            <a:pPr algn="ctr">
              <a:lnSpc>
                <a:spcPct val="200000"/>
              </a:lnSpc>
            </a:pPr>
            <a:r>
              <a:rPr lang="en-GB" b="1" dirty="0" smtClean="0"/>
              <a:t>Poster </a:t>
            </a:r>
            <a:r>
              <a:rPr lang="en-GB" b="1" dirty="0"/>
              <a:t>– </a:t>
            </a:r>
            <a:r>
              <a:rPr lang="en-GB" b="1" dirty="0" smtClean="0"/>
              <a:t>Marketing </a:t>
            </a:r>
            <a:r>
              <a:rPr lang="en-GB" b="1" dirty="0"/>
              <a:t>Strategy </a:t>
            </a:r>
            <a:r>
              <a:rPr lang="en-GB" b="1" dirty="0" smtClean="0"/>
              <a:t>Pitch</a:t>
            </a:r>
            <a:endParaRPr lang="en-IN" dirty="0" smtClean="0"/>
          </a:p>
          <a:p>
            <a:pPr algn="ctr"/>
            <a:r>
              <a:rPr lang="en-GB" b="1" dirty="0" smtClean="0"/>
              <a:t> </a:t>
            </a:r>
            <a:endParaRPr lang="en-IN" dirty="0"/>
          </a:p>
          <a:p>
            <a:pPr algn="ctr"/>
            <a:r>
              <a:rPr lang="en-GB" b="1" dirty="0"/>
              <a:t> </a:t>
            </a:r>
            <a:endParaRPr lang="en-IN" dirty="0"/>
          </a:p>
          <a:p>
            <a:pPr algn="ctr"/>
            <a:r>
              <a:rPr lang="en-GB" b="1" dirty="0"/>
              <a:t> </a:t>
            </a:r>
            <a:endParaRPr lang="en-IN" dirty="0"/>
          </a:p>
          <a:p>
            <a:pPr algn="ctr"/>
            <a:r>
              <a:rPr lang="en-GB" b="1" dirty="0"/>
              <a:t>Term 1</a:t>
            </a:r>
            <a:endParaRPr lang="en-IN" dirty="0"/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1922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22972"/>
            <a:ext cx="7562088" cy="2023965"/>
          </a:xfrm>
          <a:prstGeom prst="rect">
            <a:avLst/>
          </a:prstGeom>
          <a:solidFill>
            <a:schemeClr val="accent6">
              <a:lumMod val="50000"/>
            </a:scheme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457200" y="256032"/>
            <a:ext cx="664768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chemeClr val="bg1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SUSTAINABLE BRAND EXTENSION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530352"/>
            <a:ext cx="3481387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Samsung Galaxy EcoLoop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1207008"/>
            <a:ext cx="664768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chemeClr val="bg1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Own It. Loop It. Love It Again.</a:t>
            </a:r>
            <a:endParaRPr lang="en-US" sz="15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457200" y="2148840"/>
            <a:ext cx="82296" cy="1600200"/>
          </a:xfrm>
          <a:prstGeom prst="rect">
            <a:avLst/>
          </a:prstGeom>
          <a:solidFill>
            <a:srgbClr val="0C7C8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685800" y="2148840"/>
            <a:ext cx="64008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E2A47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Why a Circular Galaxy, Why Now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85800" y="2450592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sz="100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Samsung Electronics is one of the world's industry leaders in mobile innovation, with the demand for smartphones from this brand as one of the fastest-growing e-waste streams of the present day. Galaxy EcoLoop is Samsung's newest family of circular smartphones, which features certified recycled aluminium and ocean-bound plastics that are used to design the devices. They will also have a modular design, which will make them easier to repair and also the brand ensure a closed-loop trade-in and refurbishment plan.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57200" y="3977640"/>
            <a:ext cx="82296" cy="1874520"/>
          </a:xfrm>
          <a:prstGeom prst="rect">
            <a:avLst/>
          </a:prstGeom>
          <a:solidFill>
            <a:srgbClr val="3CB878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842962" y="3526443"/>
            <a:ext cx="2781300" cy="35215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E2A47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Built for Today's Market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85800" y="4009644"/>
            <a:ext cx="3095625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sz="90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Horani and Dong (2023) note that not only younger Millennials but also environmentally-indulgent consumers seek prices and quality cameras, with sustainability becoming a more important criterion than the camera appearance when buying a telephone. Galaxy EcoLoop bids directly to that repair, devices that last longer, visibility of their carbon footprint, and secure buyback value, which means a lower footprint and lower TCO, and that's what eco-conscious customers and investors want, and that's what they like to invest in: long-term and unique.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57200" y="5989320"/>
            <a:ext cx="2121408" cy="1051560"/>
          </a:xfrm>
          <a:prstGeom prst="roundRect">
            <a:avLst>
              <a:gd name="adj" fmla="val 6957"/>
            </a:avLst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457200" y="6080760"/>
            <a:ext cx="212140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C7C8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100+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66928" y="6473952"/>
            <a:ext cx="19019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Countries with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Samsung e-waste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collection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2688336" y="5989320"/>
            <a:ext cx="2121408" cy="1051560"/>
          </a:xfrm>
          <a:prstGeom prst="roundRect">
            <a:avLst>
              <a:gd name="adj" fmla="val 6957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2688336" y="6080760"/>
            <a:ext cx="212140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C7C8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85%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2798064" y="6473952"/>
            <a:ext cx="19019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of buyers' rate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sustainability as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purchase-critical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919472" y="5989320"/>
            <a:ext cx="2121408" cy="1051560"/>
          </a:xfrm>
          <a:prstGeom prst="roundRect">
            <a:avLst>
              <a:gd name="adj" fmla="val 6957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4919472" y="6080760"/>
            <a:ext cx="212140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C7C8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5 yrs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5029200" y="6473952"/>
            <a:ext cx="19019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Guaranteed repair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5000"/>
              </a:lnSpc>
              <a:buNone/>
            </a:pPr>
            <a:r>
              <a:rPr lang="en-US" sz="95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&amp; software support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3938587" y="3693204"/>
            <a:ext cx="3102294" cy="42114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E2A47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Aligned With Global Sustainability Goals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3859530" y="4164942"/>
            <a:ext cx="3181350" cy="1344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sz="1000" dirty="0">
                <a:solidFill>
                  <a:srgbClr val="13202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The transition towards a circular economy and a goal of achieving net-zero by 2050 by Samsung allows all the devices that are part of EcoLoop to participate in these efforts, actively supporting global goals for reducing e-waste and Samsung's “extended producer responsibility”, providing the resulting sustainability as a natural part of the product experience in addition to a marketing promise (Samsung, 2024).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0" y="9646920"/>
            <a:ext cx="7562088" cy="1042416"/>
          </a:xfrm>
          <a:prstGeom prst="rect">
            <a:avLst/>
          </a:prstGeom>
          <a:solidFill>
            <a:srgbClr val="0C7C8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457200" y="9802368"/>
            <a:ext cx="664768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Keep devices, materials, and customer loyalty in the loop.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457200" y="10186416"/>
            <a:ext cx="664768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D6F0EA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Samsung Galaxy EcoLoop  |  Sustainable Brand Extension Poster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34475303-8940-F89E-A47C-3FE0DD2BD4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401" y="7196328"/>
            <a:ext cx="3547878" cy="18515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6CE9561A-86BD-918E-639E-2BBAAC6134D5}"/>
              </a:ext>
            </a:extLst>
          </p:cNvPr>
          <p:cNvSpPr txBox="1"/>
          <p:nvPr/>
        </p:nvSpPr>
        <p:spPr>
          <a:xfrm>
            <a:off x="685800" y="9124462"/>
            <a:ext cx="2462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IN" sz="12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1: Samsung Electronics</a:t>
            </a:r>
            <a:endParaRPr lang="en-IN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rtl="0">
              <a:buNone/>
            </a:pPr>
            <a:r>
              <a:rPr lang="en-IN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(Source: Mehra, 2023)</a:t>
            </a:r>
            <a:endParaRPr lang="en-IN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BEFB3CF8-9156-54F8-EC64-B9550B1CA8AE}"/>
              </a:ext>
            </a:extLst>
          </p:cNvPr>
          <p:cNvSpPr txBox="1"/>
          <p:nvPr/>
        </p:nvSpPr>
        <p:spPr>
          <a:xfrm>
            <a:off x="3883152" y="7132701"/>
            <a:ext cx="3413766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 algn="just"/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Horani, L.F. and Dong, L. (2023). Understanding sustainable purchase intention of smartphone users interface: Evidence from China. Frontiers in psychology, [online] 14. doi:10.3389/fpsyg.2023.1122801.</a:t>
            </a:r>
          </a:p>
          <a:p>
            <a:pPr algn="just"/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Mehra, P. (2023). Samsung’s US chip plant to be completed by end of 2023, confirms CEO. [online] Techcircle. Available at: https://www.techcircle.in/2023/01/16/samsung-s-us-chip-plant-to-be-completed-by-end-of-2023-confirms-ceo [Accessed 27 July 2026].</a:t>
            </a:r>
          </a:p>
          <a:p>
            <a:pPr algn="just"/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Samsung (2024). Sustainability | samsung electronics. [online] Sustainability | Samsung Electronics. Available at: https://www.samsung.com/global/sustainability/ [Accessed 27 July 2026].</a:t>
            </a:r>
          </a:p>
          <a:p>
            <a:pPr algn="just"/>
            <a:r>
              <a:rPr lang="en-IN" sz="800" dirty="0">
                <a:latin typeface="Arial" panose="020B0604020202020204" pitchFamily="34" charset="0"/>
                <a:cs typeface="Arial" panose="020B0604020202020204" pitchFamily="34" charset="0"/>
              </a:rPr>
              <a:t>Samsung (2025). Our business | about us. [online] Samsung us. Available at: https://www.samsung.com/us/about-us/our-business/ [Accessed 27 July 2026].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EC152F3E-D508-BC03-D250-6E24DBC2D5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0016" y="47516"/>
            <a:ext cx="2751044" cy="18340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DF1AD477-43E4-555E-51C1-41ED38E5C56E}"/>
              </a:ext>
            </a:extLst>
          </p:cNvPr>
          <p:cNvSpPr txBox="1"/>
          <p:nvPr/>
        </p:nvSpPr>
        <p:spPr>
          <a:xfrm>
            <a:off x="566928" y="1572768"/>
            <a:ext cx="2872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b="1" dirty="0">
                <a:solidFill>
                  <a:schemeClr val="bg1"/>
                </a:solidFill>
              </a:rPr>
              <a:t>Student Name: </a:t>
            </a:r>
            <a:r>
              <a:rPr lang="en-IN" sz="1200" b="1" dirty="0" err="1">
                <a:solidFill>
                  <a:schemeClr val="bg1"/>
                </a:solidFill>
              </a:rPr>
              <a:t>Fennyben</a:t>
            </a:r>
            <a:r>
              <a:rPr lang="en-IN" sz="1200" b="1" dirty="0">
                <a:solidFill>
                  <a:schemeClr val="bg1"/>
                </a:solidFill>
              </a:rPr>
              <a:t> Vijaykumar </a:t>
            </a:r>
            <a:r>
              <a:rPr lang="en-IN" sz="1200" b="1" dirty="0" err="1">
                <a:solidFill>
                  <a:schemeClr val="bg1"/>
                </a:solidFill>
              </a:rPr>
              <a:t>SurtiStudent</a:t>
            </a:r>
            <a:r>
              <a:rPr lang="en-IN" sz="1200" b="1" dirty="0">
                <a:solidFill>
                  <a:schemeClr val="bg1"/>
                </a:solidFill>
              </a:rPr>
              <a:t> ID: -2534503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648</Words>
  <Application>Microsoft Office PowerPoint</Application>
  <PresentationFormat>Custom</PresentationFormat>
  <Paragraphs>44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Arial</vt:lpstr>
      <vt:lpstr>Garamond</vt:lpstr>
      <vt:lpstr>Organic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2026-07-29T10:43:34Z</dcterms:created>
  <dcterms:modified xsi:type="dcterms:W3CDTF">2026-08-01T23:03:04Z</dcterms:modified>
</cp:coreProperties>
</file>