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4"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01"/>
    <p:restoredTop sz="75309"/>
  </p:normalViewPr>
  <p:slideViewPr>
    <p:cSldViewPr snapToGrid="0" snapToObjects="1">
      <p:cViewPr varScale="1">
        <p:scale>
          <a:sx n="92" d="100"/>
          <a:sy n="92" d="100"/>
        </p:scale>
        <p:origin x="20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4E9332-84BB-1348-8292-3D6764864106}" type="datetimeFigureOut">
              <a:rPr lang="en-US" smtClean="0"/>
              <a:t>1/4/21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EB540-BB55-0748-BCAD-BCD05A63BE88}" type="slidenum">
              <a:rPr lang="en-US" smtClean="0"/>
              <a:t>‹#›</a:t>
            </a:fld>
            <a:endParaRPr lang="en-US"/>
          </a:p>
        </p:txBody>
      </p:sp>
    </p:spTree>
    <p:extLst>
      <p:ext uri="{BB962C8B-B14F-4D97-AF65-F5344CB8AC3E}">
        <p14:creationId xmlns:p14="http://schemas.microsoft.com/office/powerpoint/2010/main" val="1924217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myself</a:t>
            </a:r>
          </a:p>
          <a:p>
            <a:r>
              <a:rPr lang="en-US" dirty="0"/>
              <a:t>State that this unit of work is for the adventurous activities part of the Physical education curriculum for key stage 3 and is aimed to prepare the students for a residential visit to an outdoor center </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a:t>
            </a:fld>
            <a:endParaRPr lang="en-US"/>
          </a:p>
        </p:txBody>
      </p:sp>
    </p:spTree>
    <p:extLst>
      <p:ext uri="{BB962C8B-B14F-4D97-AF65-F5344CB8AC3E}">
        <p14:creationId xmlns:p14="http://schemas.microsoft.com/office/powerpoint/2010/main" val="344216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unit of work can be carried out on the school grounds which I have developed.  Introduce area 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(Wainwright, 2020)</a:t>
            </a:r>
          </a:p>
          <a:p>
            <a:r>
              <a:rPr lang="en-GB" sz="1200" kern="1200" dirty="0">
                <a:solidFill>
                  <a:schemeClr val="tx1"/>
                </a:solidFill>
                <a:effectLst/>
                <a:latin typeface="+mn-lt"/>
                <a:ea typeface="+mn-ea"/>
                <a:cs typeface="+mn-cs"/>
              </a:rPr>
              <a:t>(Technical Outdoor Solutions, 2020)</a:t>
            </a:r>
            <a:r>
              <a:rPr lang="en-GB"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(AMV Playgrounds, 2020)</a:t>
            </a:r>
          </a:p>
          <a:p>
            <a:r>
              <a:rPr lang="en-GB" sz="1200" kern="1200" dirty="0">
                <a:solidFill>
                  <a:schemeClr val="tx1"/>
                </a:solidFill>
                <a:effectLst/>
                <a:latin typeface="+mn-lt"/>
                <a:ea typeface="+mn-ea"/>
                <a:cs typeface="+mn-cs"/>
              </a:rPr>
              <a:t>(Wall Climber, 2014)</a:t>
            </a:r>
            <a:r>
              <a:rPr lang="en-GB" dirty="0">
                <a:effectLst/>
              </a:rPr>
              <a:t> </a:t>
            </a:r>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2</a:t>
            </a:fld>
            <a:endParaRPr lang="en-US"/>
          </a:p>
        </p:txBody>
      </p:sp>
    </p:spTree>
    <p:extLst>
      <p:ext uri="{BB962C8B-B14F-4D97-AF65-F5344CB8AC3E}">
        <p14:creationId xmlns:p14="http://schemas.microsoft.com/office/powerpoint/2010/main" val="2814319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area with outdoor classrooms with bush craft and allotment area. With the option to put up a slack line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(Wainwright, 2020a)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(Wheelwright's Shop, 2016).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(Off Grid, 2020)</a:t>
            </a:r>
            <a:r>
              <a:rPr lang="en-GB"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Hideout House Company, 2015)</a:t>
            </a:r>
            <a:r>
              <a:rPr lang="en-GB"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(Goodrich, 2016)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(Miller, No Date)</a:t>
            </a:r>
            <a:r>
              <a:rPr lang="en-GB" dirty="0">
                <a:effectLst/>
              </a:rPr>
              <a: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3</a:t>
            </a:fld>
            <a:endParaRPr lang="en-US"/>
          </a:p>
        </p:txBody>
      </p:sp>
    </p:spTree>
    <p:extLst>
      <p:ext uri="{BB962C8B-B14F-4D97-AF65-F5344CB8AC3E}">
        <p14:creationId xmlns:p14="http://schemas.microsoft.com/office/powerpoint/2010/main" val="4269593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Outdoor theatre/ stage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(Wainwright, 2020b)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(Craft Wales, No Date)</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4</a:t>
            </a:fld>
            <a:endParaRPr lang="en-US"/>
          </a:p>
        </p:txBody>
      </p:sp>
    </p:spTree>
    <p:extLst>
      <p:ext uri="{BB962C8B-B14F-4D97-AF65-F5344CB8AC3E}">
        <p14:creationId xmlns:p14="http://schemas.microsoft.com/office/powerpoint/2010/main" val="1109271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the end of this unit of work students should be able to …..</a:t>
            </a:r>
          </a:p>
        </p:txBody>
      </p:sp>
      <p:sp>
        <p:nvSpPr>
          <p:cNvPr id="4" name="Slide Number Placeholder 3"/>
          <p:cNvSpPr>
            <a:spLocks noGrp="1"/>
          </p:cNvSpPr>
          <p:nvPr>
            <p:ph type="sldNum" sz="quarter" idx="5"/>
          </p:nvPr>
        </p:nvSpPr>
        <p:spPr/>
        <p:txBody>
          <a:bodyPr/>
          <a:lstStyle/>
          <a:p>
            <a:fld id="{5D4EB540-BB55-0748-BCAD-BCD05A63BE88}" type="slidenum">
              <a:rPr lang="en-US" smtClean="0"/>
              <a:t>5</a:t>
            </a:fld>
            <a:endParaRPr lang="en-US"/>
          </a:p>
        </p:txBody>
      </p:sp>
    </p:spTree>
    <p:extLst>
      <p:ext uri="{BB962C8B-B14F-4D97-AF65-F5344CB8AC3E}">
        <p14:creationId xmlns:p14="http://schemas.microsoft.com/office/powerpoint/2010/main" val="4042975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how adventurous activities can develop life skills, physical literacy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be able to interact effectively and efficiently with the surrounding environments, individuals should be capable of a wide range of movements and capacities such as, co-ordination, balance, flexibility, strength and endurance. These capacities allow us to carry out movements such as jumping, running, catching, throwing and climbing (Whitehead, 2001).</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6</a:t>
            </a:fld>
            <a:endParaRPr lang="en-US"/>
          </a:p>
        </p:txBody>
      </p:sp>
    </p:spTree>
    <p:extLst>
      <p:ext uri="{BB962C8B-B14F-4D97-AF65-F5344CB8AC3E}">
        <p14:creationId xmlns:p14="http://schemas.microsoft.com/office/powerpoint/2010/main" val="3625255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Learning outcomes – to be able to work well and communicate as part of a team. To be able to solve problems as a team. To take responsibility for self and others.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 it relates to the residential visit - activities at the residential visit may include team building. If students have the knowledge and understanding of working well with others they may find activities more enriching and beneficial. They may reflect on how they handled working with others and have incentive to improve. Making decisions for others.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it relates to the curriculum- listen carefully to the contribution of others, make individual and group decisions to identify problems and suggest alternative approaches.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Hwb.gov.wales</a:t>
            </a:r>
            <a:r>
              <a:rPr lang="en-GB" sz="1200" kern="1200" dirty="0">
                <a:solidFill>
                  <a:schemeClr val="tx1"/>
                </a:solidFill>
                <a:effectLst/>
                <a:latin typeface="+mn-lt"/>
                <a:ea typeface="+mn-ea"/>
                <a:cs typeface="+mn-cs"/>
              </a:rPr>
              <a:t>. (2008). </a:t>
            </a:r>
            <a:r>
              <a:rPr lang="en-GB" sz="1200" i="1" kern="1200" dirty="0">
                <a:solidFill>
                  <a:schemeClr val="tx1"/>
                </a:solidFill>
                <a:effectLst/>
                <a:latin typeface="+mn-lt"/>
                <a:ea typeface="+mn-ea"/>
                <a:cs typeface="+mn-cs"/>
              </a:rPr>
              <a:t>Physical Education In The National Curriculum For Wales</a:t>
            </a:r>
            <a:r>
              <a:rPr lang="en-GB" sz="1200" kern="1200" dirty="0">
                <a:solidFill>
                  <a:schemeClr val="tx1"/>
                </a:solidFill>
                <a:effectLst/>
                <a:latin typeface="+mn-lt"/>
                <a:ea typeface="+mn-ea"/>
                <a:cs typeface="+mn-cs"/>
              </a:rPr>
              <a:t>. Available at: &lt;https://</a:t>
            </a:r>
            <a:r>
              <a:rPr lang="en-GB" sz="1200" kern="1200" dirty="0" err="1">
                <a:solidFill>
                  <a:schemeClr val="tx1"/>
                </a:solidFill>
                <a:effectLst/>
                <a:latin typeface="+mn-lt"/>
                <a:ea typeface="+mn-ea"/>
                <a:cs typeface="+mn-cs"/>
              </a:rPr>
              <a:t>hwb.gov.wales</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api</a:t>
            </a:r>
            <a:r>
              <a:rPr lang="en-GB" sz="1200" kern="1200" dirty="0">
                <a:solidFill>
                  <a:schemeClr val="tx1"/>
                </a:solidFill>
                <a:effectLst/>
                <a:latin typeface="+mn-lt"/>
                <a:ea typeface="+mn-ea"/>
                <a:cs typeface="+mn-cs"/>
              </a:rPr>
              <a:t>/storage/7b01cf26-9974-4c3d-bb1f-ee79e111b448/physical-education-</a:t>
            </a:r>
            <a:r>
              <a:rPr lang="en-GB" sz="1200" kern="1200" dirty="0" err="1">
                <a:solidFill>
                  <a:schemeClr val="tx1"/>
                </a:solidFill>
                <a:effectLst/>
                <a:latin typeface="+mn-lt"/>
                <a:ea typeface="+mn-ea"/>
                <a:cs typeface="+mn-cs"/>
              </a:rPr>
              <a:t>inthe</a:t>
            </a:r>
            <a:r>
              <a:rPr lang="en-GB" sz="1200" kern="1200" dirty="0">
                <a:solidFill>
                  <a:schemeClr val="tx1"/>
                </a:solidFill>
                <a:effectLst/>
                <a:latin typeface="+mn-lt"/>
                <a:ea typeface="+mn-ea"/>
                <a:cs typeface="+mn-cs"/>
              </a:rPr>
              <a:t>-national-</a:t>
            </a:r>
            <a:r>
              <a:rPr lang="en-GB" sz="1200" kern="1200" dirty="0" err="1">
                <a:solidFill>
                  <a:schemeClr val="tx1"/>
                </a:solidFill>
                <a:effectLst/>
                <a:latin typeface="+mn-lt"/>
                <a:ea typeface="+mn-ea"/>
                <a:cs typeface="+mn-cs"/>
              </a:rPr>
              <a:t>curriculum.pdf</a:t>
            </a:r>
            <a:r>
              <a:rPr lang="en-GB" sz="1200" kern="1200" dirty="0">
                <a:solidFill>
                  <a:schemeClr val="tx1"/>
                </a:solidFill>
                <a:effectLst/>
                <a:latin typeface="+mn-lt"/>
                <a:ea typeface="+mn-ea"/>
                <a:cs typeface="+mn-cs"/>
              </a:rPr>
              <a:t>&gt; [Accessed 4 January 2021].</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7</a:t>
            </a:fld>
            <a:endParaRPr lang="en-US"/>
          </a:p>
        </p:txBody>
      </p:sp>
    </p:spTree>
    <p:extLst>
      <p:ext uri="{BB962C8B-B14F-4D97-AF65-F5344CB8AC3E}">
        <p14:creationId xmlns:p14="http://schemas.microsoft.com/office/powerpoint/2010/main" val="968350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spider web. 30mins  In small groups of around 4 students per team. They aim is to get everyone through the openings of the spider web without touching any of the rope. It is the responsibility of the team members and the teacher to make sure the rope is not touched. Once it is touched they must start again. Once one person goes through an opening that opening is then closed and they cannot use the same opening each time. If students complete this in good time the game can be made competitive by giving each opening a score point and encouraging teams to gain as many points as they can. More rope can be added to alter the web and make it more difficult.</a:t>
            </a:r>
          </a:p>
          <a:p>
            <a:r>
              <a:rPr lang="en-GB" sz="1200" kern="1200" dirty="0">
                <a:solidFill>
                  <a:schemeClr val="tx1"/>
                </a:solidFill>
                <a:effectLst/>
                <a:latin typeface="+mn-lt"/>
                <a:ea typeface="+mn-ea"/>
                <a:cs typeface="+mn-cs"/>
              </a:rPr>
              <a:t>Learning outcomes- strategic and problem solving. (how can they get the team members through? Should we use the smallest team member to go through the highest opening?) they have to come up with a plan before they can start. Using physical movements – strength. Taking responsibility for other people safety. </a:t>
            </a:r>
          </a:p>
          <a:p>
            <a:r>
              <a:rPr lang="en-GB" sz="1200" kern="1200" dirty="0">
                <a:solidFill>
                  <a:schemeClr val="tx1"/>
                </a:solidFill>
                <a:effectLst/>
                <a:latin typeface="+mn-lt"/>
                <a:ea typeface="+mn-ea"/>
                <a:cs typeface="+mn-cs"/>
              </a:rPr>
              <a:t>Safety- DO NOT ALLOW HEADFIRST. There must be supervision at all times and teacher must be close by to stop any action that might be dangerous. Explain how to lift correctly, reminding them to support the head and the neck</a:t>
            </a:r>
          </a:p>
          <a:p>
            <a:r>
              <a:rPr lang="en-GB" sz="1200" kern="1200" dirty="0">
                <a:solidFill>
                  <a:schemeClr val="tx1"/>
                </a:solidFill>
                <a:effectLst/>
                <a:latin typeface="+mn-lt"/>
                <a:ea typeface="+mn-ea"/>
                <a:cs typeface="+mn-cs"/>
              </a:rPr>
              <a:t>Equipment</a:t>
            </a:r>
          </a:p>
          <a:p>
            <a:r>
              <a:rPr lang="en-GB" sz="1200" kern="1200" dirty="0">
                <a:solidFill>
                  <a:schemeClr val="tx1"/>
                </a:solidFill>
                <a:effectLst/>
                <a:latin typeface="+mn-lt"/>
                <a:ea typeface="+mn-ea"/>
                <a:cs typeface="+mn-cs"/>
              </a:rPr>
              <a:t>- the spiders web from the low ropes course</a:t>
            </a:r>
          </a:p>
          <a:p>
            <a:r>
              <a:rPr lang="en-GB" sz="1200" kern="1200" dirty="0">
                <a:solidFill>
                  <a:schemeClr val="tx1"/>
                </a:solidFill>
                <a:effectLst/>
                <a:latin typeface="+mn-lt"/>
                <a:ea typeface="+mn-ea"/>
                <a:cs typeface="+mn-cs"/>
              </a:rPr>
              <a:t>- extra rope to make alter game and make more difficult.</a:t>
            </a:r>
          </a:p>
          <a:p>
            <a:r>
              <a:rPr lang="en-GB" sz="1200" kern="1200" dirty="0">
                <a:solidFill>
                  <a:schemeClr val="tx1"/>
                </a:solidFill>
                <a:effectLst/>
                <a:latin typeface="+mn-lt"/>
                <a:ea typeface="+mn-ea"/>
                <a:cs typeface="+mn-cs"/>
              </a:rPr>
              <a:t>- Score sheet if making game competitive.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Nightline- 2 students per activity. 20-30 mins</a:t>
            </a:r>
          </a:p>
          <a:p>
            <a:r>
              <a:rPr lang="en-GB" sz="1200" kern="1200" dirty="0">
                <a:solidFill>
                  <a:schemeClr val="tx1"/>
                </a:solidFill>
                <a:effectLst/>
                <a:latin typeface="+mn-lt"/>
                <a:ea typeface="+mn-ea"/>
                <a:cs typeface="+mn-cs"/>
              </a:rPr>
              <a:t>Aim-Create a low level obstacle course, with uneven ground, obstacles and tunnels which require guidance. Have a rope run through the course, one person is blind folded and holds on to the rope, their partner has to guide them through and over the obstacles using only communication. To make it more challenging the activity can be timed and the pairs have to beat the PB or challenge each other</a:t>
            </a:r>
          </a:p>
          <a:p>
            <a:r>
              <a:rPr lang="en-GB" sz="1200" kern="1200" dirty="0">
                <a:solidFill>
                  <a:schemeClr val="tx1"/>
                </a:solidFill>
                <a:effectLst/>
                <a:latin typeface="+mn-lt"/>
                <a:ea typeface="+mn-ea"/>
                <a:cs typeface="+mn-cs"/>
              </a:rPr>
              <a:t>Learning outcomes-  Team building, communication and trust building.. </a:t>
            </a:r>
          </a:p>
          <a:p>
            <a:r>
              <a:rPr lang="en-GB" sz="1200" kern="1200" dirty="0">
                <a:solidFill>
                  <a:schemeClr val="tx1"/>
                </a:solidFill>
                <a:effectLst/>
                <a:latin typeface="+mn-lt"/>
                <a:ea typeface="+mn-ea"/>
                <a:cs typeface="+mn-cs"/>
              </a:rPr>
              <a:t>Safety- teacher supervision is needed but does not need to follow their every move. Might be required to give communication suggestions if a student is struggling </a:t>
            </a:r>
          </a:p>
          <a:p>
            <a:r>
              <a:rPr lang="en-GB" sz="1200" kern="1200" dirty="0">
                <a:solidFill>
                  <a:schemeClr val="tx1"/>
                </a:solidFill>
                <a:effectLst/>
                <a:latin typeface="+mn-lt"/>
                <a:ea typeface="+mn-ea"/>
                <a:cs typeface="+mn-cs"/>
              </a:rPr>
              <a:t>Equipment</a:t>
            </a:r>
          </a:p>
          <a:p>
            <a:pPr lvl="0"/>
            <a:r>
              <a:rPr lang="en-GB" sz="1200" kern="1200" dirty="0">
                <a:solidFill>
                  <a:schemeClr val="tx1"/>
                </a:solidFill>
                <a:effectLst/>
                <a:latin typeface="+mn-lt"/>
                <a:ea typeface="+mn-ea"/>
                <a:cs typeface="+mn-cs"/>
              </a:rPr>
              <a:t>Rope </a:t>
            </a:r>
          </a:p>
          <a:p>
            <a:pPr lvl="0"/>
            <a:r>
              <a:rPr lang="en-GB" sz="1200" kern="1200" dirty="0">
                <a:solidFill>
                  <a:schemeClr val="tx1"/>
                </a:solidFill>
                <a:effectLst/>
                <a:latin typeface="+mn-lt"/>
                <a:ea typeface="+mn-ea"/>
                <a:cs typeface="+mn-cs"/>
              </a:rPr>
              <a:t>Logs</a:t>
            </a:r>
          </a:p>
          <a:p>
            <a:pPr lvl="0"/>
            <a:r>
              <a:rPr lang="en-GB" sz="1200" kern="1200" dirty="0">
                <a:solidFill>
                  <a:schemeClr val="tx1"/>
                </a:solidFill>
                <a:effectLst/>
                <a:latin typeface="+mn-lt"/>
                <a:ea typeface="+mn-ea"/>
                <a:cs typeface="+mn-cs"/>
              </a:rPr>
              <a:t>Tarp </a:t>
            </a:r>
          </a:p>
          <a:p>
            <a:pPr lvl="0"/>
            <a:r>
              <a:rPr lang="en-GB" sz="1200" kern="1200" dirty="0">
                <a:solidFill>
                  <a:schemeClr val="tx1"/>
                </a:solidFill>
                <a:effectLst/>
                <a:latin typeface="+mn-lt"/>
                <a:ea typeface="+mn-ea"/>
                <a:cs typeface="+mn-cs"/>
              </a:rPr>
              <a:t> Blindfolds </a:t>
            </a:r>
          </a:p>
          <a:p>
            <a:pPr lvl="0"/>
            <a:r>
              <a:rPr lang="en-GB" sz="1200" kern="1200" dirty="0">
                <a:solidFill>
                  <a:schemeClr val="tx1"/>
                </a:solidFill>
                <a:effectLst/>
                <a:latin typeface="+mn-lt"/>
                <a:ea typeface="+mn-ea"/>
                <a:cs typeface="+mn-cs"/>
              </a:rPr>
              <a:t>Stop watch</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8</a:t>
            </a:fld>
            <a:endParaRPr lang="en-US"/>
          </a:p>
        </p:txBody>
      </p:sp>
    </p:spTree>
    <p:extLst>
      <p:ext uri="{BB962C8B-B14F-4D97-AF65-F5344CB8AC3E}">
        <p14:creationId xmlns:p14="http://schemas.microsoft.com/office/powerpoint/2010/main" val="332630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Learning Outcomes- Understanding Basic map skills. they may have been taught map reading in previous lessons. This lesson will allow all students to understand at the same level. Recap on map scale, map symbols, how a compass works.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Residential visit- there may be the need for a map and compass as part of the activities throughout the visit. This will allow all students to feel confident using a map and compass and therefore get the most out of the activity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Curriculum- providing students with these skills may inspire them to partake in similar activities outside of school – benefiting their health and well-being. physical movements running and walking.</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9</a:t>
            </a:fld>
            <a:endParaRPr lang="en-US"/>
          </a:p>
        </p:txBody>
      </p:sp>
    </p:spTree>
    <p:extLst>
      <p:ext uri="{BB962C8B-B14F-4D97-AF65-F5344CB8AC3E}">
        <p14:creationId xmlns:p14="http://schemas.microsoft.com/office/powerpoint/2010/main" val="2810024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Aim- short interactive discussion on how a compass works. 10 mins all student. Lay out the north, south, east and west cards on the floor and get students to walk/ run in the direction that is called out. As they are </a:t>
            </a:r>
            <a:r>
              <a:rPr lang="en-GB" sz="1200" kern="1200" dirty="0" err="1">
                <a:solidFill>
                  <a:schemeClr val="tx1"/>
                </a:solidFill>
                <a:effectLst/>
                <a:latin typeface="+mn-lt"/>
                <a:ea typeface="+mn-ea"/>
                <a:cs typeface="+mn-cs"/>
              </a:rPr>
              <a:t>keystage</a:t>
            </a:r>
            <a:r>
              <a:rPr lang="en-GB" sz="1200" kern="1200" dirty="0">
                <a:solidFill>
                  <a:schemeClr val="tx1"/>
                </a:solidFill>
                <a:effectLst/>
                <a:latin typeface="+mn-lt"/>
                <a:ea typeface="+mn-ea"/>
                <a:cs typeface="+mn-cs"/>
              </a:rPr>
              <a:t> 3 they should find this fairly easy but is still important to recap so everyone feels included.</a:t>
            </a:r>
          </a:p>
          <a:p>
            <a:r>
              <a:rPr lang="en-GB" sz="1200" kern="1200" dirty="0">
                <a:solidFill>
                  <a:schemeClr val="tx1"/>
                </a:solidFill>
                <a:effectLst/>
                <a:latin typeface="+mn-lt"/>
                <a:ea typeface="+mn-ea"/>
                <a:cs typeface="+mn-cs"/>
              </a:rPr>
              <a:t>Learning outcomes- recap compass</a:t>
            </a:r>
          </a:p>
          <a:p>
            <a:r>
              <a:rPr lang="en-GB" sz="1200" kern="1200" dirty="0">
                <a:solidFill>
                  <a:schemeClr val="tx1"/>
                </a:solidFill>
                <a:effectLst/>
                <a:latin typeface="+mn-lt"/>
                <a:ea typeface="+mn-ea"/>
                <a:cs typeface="+mn-cs"/>
              </a:rPr>
              <a:t>Safety- be aware of slips and trips </a:t>
            </a:r>
          </a:p>
          <a:p>
            <a:r>
              <a:rPr lang="en-GB" sz="1200" kern="1200" dirty="0">
                <a:solidFill>
                  <a:schemeClr val="tx1"/>
                </a:solidFill>
                <a:effectLst/>
                <a:latin typeface="+mn-lt"/>
                <a:ea typeface="+mn-ea"/>
                <a:cs typeface="+mn-cs"/>
              </a:rPr>
              <a:t>Equipment- Cards or a4 paper with north south, east and west. Or to be more environmentally friendly this could be done on a solid part of the playground and the symbols can be written down on the ground with chalk. Compass </a:t>
            </a:r>
          </a:p>
          <a:p>
            <a:endParaRPr lang="en-US" dirty="0"/>
          </a:p>
          <a:p>
            <a:r>
              <a:rPr lang="en-GB" sz="1200" kern="1200" dirty="0">
                <a:solidFill>
                  <a:schemeClr val="tx1"/>
                </a:solidFill>
                <a:effectLst/>
                <a:latin typeface="+mn-lt"/>
                <a:ea typeface="+mn-ea"/>
                <a:cs typeface="+mn-cs"/>
              </a:rPr>
              <a:t>10 min discussion.20/30 min walk. discuss with students the different elements on a map. Example- scale, symbols. Give groups of 3 students a printed </a:t>
            </a:r>
            <a:r>
              <a:rPr lang="en-GB" sz="1200" kern="1200" dirty="0" err="1">
                <a:solidFill>
                  <a:schemeClr val="tx1"/>
                </a:solidFill>
                <a:effectLst/>
                <a:latin typeface="+mn-lt"/>
                <a:ea typeface="+mn-ea"/>
                <a:cs typeface="+mn-cs"/>
              </a:rPr>
              <a:t>os</a:t>
            </a:r>
            <a:r>
              <a:rPr lang="en-GB" sz="1200" kern="1200" dirty="0">
                <a:solidFill>
                  <a:schemeClr val="tx1"/>
                </a:solidFill>
                <a:effectLst/>
                <a:latin typeface="+mn-lt"/>
                <a:ea typeface="+mn-ea"/>
                <a:cs typeface="+mn-cs"/>
              </a:rPr>
              <a:t> map and see if they can identify any symbols them self’s. Then go on a short walk around the school grounds and get the students to point out any symbols they see.</a:t>
            </a:r>
          </a:p>
          <a:p>
            <a:r>
              <a:rPr lang="en-GB" sz="1200" kern="1200" dirty="0">
                <a:solidFill>
                  <a:schemeClr val="tx1"/>
                </a:solidFill>
                <a:effectLst/>
                <a:latin typeface="+mn-lt"/>
                <a:ea typeface="+mn-ea"/>
                <a:cs typeface="+mn-cs"/>
              </a:rPr>
              <a:t>Learning outcomes- to understand what the different symbols mean on a map. To allow students to identify symbols on the map and relate that to what they can see in real life.</a:t>
            </a:r>
          </a:p>
          <a:p>
            <a:r>
              <a:rPr lang="en-GB" sz="1200" kern="1200" dirty="0">
                <a:solidFill>
                  <a:schemeClr val="tx1"/>
                </a:solidFill>
                <a:effectLst/>
                <a:latin typeface="+mn-lt"/>
                <a:ea typeface="+mn-ea"/>
                <a:cs typeface="+mn-cs"/>
              </a:rPr>
              <a:t>Follow Outdoor learning card O4 as an introduction warm up game.</a:t>
            </a:r>
          </a:p>
          <a:p>
            <a:r>
              <a:rPr lang="en-GB" sz="1200" kern="1200" dirty="0">
                <a:solidFill>
                  <a:schemeClr val="tx1"/>
                </a:solidFill>
                <a:effectLst/>
                <a:latin typeface="+mn-lt"/>
                <a:ea typeface="+mn-ea"/>
                <a:cs typeface="+mn-cs"/>
              </a:rPr>
              <a:t>Safety- make sure students are aware that they are not to go off the school grounds. </a:t>
            </a:r>
          </a:p>
          <a:p>
            <a:r>
              <a:rPr lang="en-GB" sz="1200" kern="1200" dirty="0">
                <a:solidFill>
                  <a:schemeClr val="tx1"/>
                </a:solidFill>
                <a:effectLst/>
                <a:latin typeface="+mn-lt"/>
                <a:ea typeface="+mn-ea"/>
                <a:cs typeface="+mn-cs"/>
              </a:rPr>
              <a:t>Equipment- </a:t>
            </a:r>
            <a:r>
              <a:rPr lang="en-GB" sz="1200" kern="1200" dirty="0" err="1">
                <a:solidFill>
                  <a:schemeClr val="tx1"/>
                </a:solidFill>
                <a:effectLst/>
                <a:latin typeface="+mn-lt"/>
                <a:ea typeface="+mn-ea"/>
                <a:cs typeface="+mn-cs"/>
              </a:rPr>
              <a:t>os</a:t>
            </a:r>
            <a:r>
              <a:rPr lang="en-GB" sz="1200" kern="1200" dirty="0">
                <a:solidFill>
                  <a:schemeClr val="tx1"/>
                </a:solidFill>
                <a:effectLst/>
                <a:latin typeface="+mn-lt"/>
                <a:ea typeface="+mn-ea"/>
                <a:cs typeface="+mn-cs"/>
              </a:rPr>
              <a:t> maps, list of map symbols</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10</a:t>
            </a:fld>
            <a:endParaRPr lang="en-US"/>
          </a:p>
        </p:txBody>
      </p:sp>
    </p:spTree>
    <p:extLst>
      <p:ext uri="{BB962C8B-B14F-4D97-AF65-F5344CB8AC3E}">
        <p14:creationId xmlns:p14="http://schemas.microsoft.com/office/powerpoint/2010/main" val="2270233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Activity 1 – pacing 20 mins. Class activity </a:t>
            </a:r>
          </a:p>
          <a:p>
            <a:r>
              <a:rPr lang="en-GB" sz="1200" kern="1200" dirty="0">
                <a:solidFill>
                  <a:schemeClr val="tx1"/>
                </a:solidFill>
                <a:effectLst/>
                <a:latin typeface="+mn-lt"/>
                <a:ea typeface="+mn-ea"/>
                <a:cs typeface="+mn-cs"/>
              </a:rPr>
              <a:t>Aim- explain how pacing works and get each student to work out how many paces they do in a 100 meter. Discuss how different terrain can effect this. Use outdoor learning card o15 for guidance </a:t>
            </a:r>
          </a:p>
          <a:p>
            <a:r>
              <a:rPr lang="en-GB" sz="1200" kern="1200" dirty="0">
                <a:solidFill>
                  <a:schemeClr val="tx1"/>
                </a:solidFill>
                <a:effectLst/>
                <a:latin typeface="+mn-lt"/>
                <a:ea typeface="+mn-ea"/>
                <a:cs typeface="+mn-cs"/>
              </a:rPr>
              <a:t>Learning outcomes- pacing </a:t>
            </a:r>
          </a:p>
          <a:p>
            <a:r>
              <a:rPr lang="en-GB" sz="1200" kern="1200" dirty="0">
                <a:solidFill>
                  <a:schemeClr val="tx1"/>
                </a:solidFill>
                <a:effectLst/>
                <a:latin typeface="+mn-lt"/>
                <a:ea typeface="+mn-ea"/>
                <a:cs typeface="+mn-cs"/>
              </a:rPr>
              <a:t>Safety- slips and trips </a:t>
            </a:r>
          </a:p>
          <a:p>
            <a:r>
              <a:rPr lang="en-GB" sz="1200" kern="1200" dirty="0">
                <a:solidFill>
                  <a:schemeClr val="tx1"/>
                </a:solidFill>
                <a:effectLst/>
                <a:latin typeface="+mn-lt"/>
                <a:ea typeface="+mn-ea"/>
                <a:cs typeface="+mn-cs"/>
              </a:rPr>
              <a:t>Equipment- paper, pens, mark out 100 meters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Activity 2 – 30 mins small groups </a:t>
            </a:r>
          </a:p>
          <a:p>
            <a:r>
              <a:rPr lang="en-GB" sz="1200" kern="1200" dirty="0">
                <a:solidFill>
                  <a:schemeClr val="tx1"/>
                </a:solidFill>
                <a:effectLst/>
                <a:latin typeface="+mn-lt"/>
                <a:ea typeface="+mn-ea"/>
                <a:cs typeface="+mn-cs"/>
              </a:rPr>
              <a:t>Explain to the class how to find a bearing on a compass. Use different points around the grounds to use to as marks to find a bearing on. use outdoor learning card o16 for guidance </a:t>
            </a:r>
          </a:p>
          <a:p>
            <a:r>
              <a:rPr lang="en-GB" sz="1200" kern="1200" dirty="0">
                <a:solidFill>
                  <a:schemeClr val="tx1"/>
                </a:solidFill>
                <a:effectLst/>
                <a:latin typeface="+mn-lt"/>
                <a:ea typeface="+mn-ea"/>
                <a:cs typeface="+mn-cs"/>
              </a:rPr>
              <a:t>Learning outcomes- finding a bearing </a:t>
            </a:r>
          </a:p>
          <a:p>
            <a:r>
              <a:rPr lang="en-GB" sz="1200" kern="1200" dirty="0">
                <a:solidFill>
                  <a:schemeClr val="tx1"/>
                </a:solidFill>
                <a:effectLst/>
                <a:latin typeface="+mn-lt"/>
                <a:ea typeface="+mn-ea"/>
                <a:cs typeface="+mn-cs"/>
              </a:rPr>
              <a:t>Safety- ensure class stay on school grounds </a:t>
            </a:r>
          </a:p>
          <a:p>
            <a:r>
              <a:rPr lang="en-GB" sz="1200" kern="1200" dirty="0">
                <a:solidFill>
                  <a:schemeClr val="tx1"/>
                </a:solidFill>
                <a:effectLst/>
                <a:latin typeface="+mn-lt"/>
                <a:ea typeface="+mn-ea"/>
                <a:cs typeface="+mn-cs"/>
              </a:rPr>
              <a:t>Equipment- compass, paper, pens </a:t>
            </a:r>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11</a:t>
            </a:fld>
            <a:endParaRPr lang="en-US"/>
          </a:p>
        </p:txBody>
      </p:sp>
    </p:spTree>
    <p:extLst>
      <p:ext uri="{BB962C8B-B14F-4D97-AF65-F5344CB8AC3E}">
        <p14:creationId xmlns:p14="http://schemas.microsoft.com/office/powerpoint/2010/main" val="294325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Lesson 4</a:t>
            </a:r>
          </a:p>
          <a:p>
            <a:r>
              <a:rPr lang="en-GB" sz="1200" kern="1200" dirty="0">
                <a:solidFill>
                  <a:schemeClr val="tx1"/>
                </a:solidFill>
                <a:effectLst/>
                <a:latin typeface="+mn-lt"/>
                <a:ea typeface="+mn-ea"/>
                <a:cs typeface="+mn-cs"/>
              </a:rPr>
              <a:t>Bringing all together everything that has been learned from previous lessons, practice pacing and map skills using different activities from the outdoor learning cards. Any learning cards for orienteering would work but I recommend  O9, O10, O17. And adjust them to make them harder or easier </a:t>
            </a:r>
          </a:p>
          <a:p>
            <a:r>
              <a:rPr lang="en-GB" sz="1200" kern="1200" dirty="0">
                <a:solidFill>
                  <a:schemeClr val="tx1"/>
                </a:solidFill>
                <a:effectLst/>
                <a:latin typeface="+mn-lt"/>
                <a:ea typeface="+mn-ea"/>
                <a:cs typeface="+mn-cs"/>
              </a:rPr>
              <a:t>Learning outcomes- recapping and practicing pacing and navigation skills </a:t>
            </a:r>
          </a:p>
          <a:p>
            <a:r>
              <a:rPr lang="en-GB" sz="1200" kern="1200" dirty="0">
                <a:solidFill>
                  <a:schemeClr val="tx1"/>
                </a:solidFill>
                <a:effectLst/>
                <a:latin typeface="+mn-lt"/>
                <a:ea typeface="+mn-ea"/>
                <a:cs typeface="+mn-cs"/>
              </a:rPr>
              <a:t>Safety- ensure class stay on school grounds</a:t>
            </a:r>
          </a:p>
          <a:p>
            <a:r>
              <a:rPr lang="en-GB" sz="1200" kern="1200" dirty="0">
                <a:solidFill>
                  <a:schemeClr val="tx1"/>
                </a:solidFill>
                <a:effectLst/>
                <a:latin typeface="+mn-lt"/>
                <a:ea typeface="+mn-ea"/>
                <a:cs typeface="+mn-cs"/>
              </a:rPr>
              <a:t>Equipment- compass, map of school grounds, orienteering markers, score sheets</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12</a:t>
            </a:fld>
            <a:endParaRPr lang="en-US"/>
          </a:p>
        </p:txBody>
      </p:sp>
    </p:spTree>
    <p:extLst>
      <p:ext uri="{BB962C8B-B14F-4D97-AF65-F5344CB8AC3E}">
        <p14:creationId xmlns:p14="http://schemas.microsoft.com/office/powerpoint/2010/main" val="3111036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Aim- to make sure students can build an effective shelter using tarp and rope. To be resourceful and use items they find to build the shelter. Being creative and working as part of a team. Learning different knots with rope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Residential- they may use some of the techniques learned at the residential visit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Curriculum – journeying element of the adventure curriculum, team building, being resourceful. Learn about the natural environment, conservation and sustainability </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13</a:t>
            </a:fld>
            <a:endParaRPr lang="en-US"/>
          </a:p>
        </p:txBody>
      </p:sp>
    </p:spTree>
    <p:extLst>
      <p:ext uri="{BB962C8B-B14F-4D97-AF65-F5344CB8AC3E}">
        <p14:creationId xmlns:p14="http://schemas.microsoft.com/office/powerpoint/2010/main" val="140378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Activity 1- 15 mins in groups of 2 or 3 depending on how many lengths of rope are available</a:t>
            </a:r>
          </a:p>
          <a:p>
            <a:r>
              <a:rPr lang="en-GB" sz="1200" kern="1200" dirty="0">
                <a:solidFill>
                  <a:schemeClr val="tx1"/>
                </a:solidFill>
                <a:effectLst/>
                <a:latin typeface="+mn-lt"/>
                <a:ea typeface="+mn-ea"/>
                <a:cs typeface="+mn-cs"/>
              </a:rPr>
              <a:t>Aim- to learn basic knots such as a reef knot, bowline knot, double figure of 8 knot. If students find this easy then you can teach more difficult knots. Clove hitch and two half turns </a:t>
            </a:r>
          </a:p>
          <a:p>
            <a:r>
              <a:rPr lang="en-GB" sz="1200" kern="1200" dirty="0">
                <a:solidFill>
                  <a:schemeClr val="tx1"/>
                </a:solidFill>
                <a:effectLst/>
                <a:latin typeface="+mn-lt"/>
                <a:ea typeface="+mn-ea"/>
                <a:cs typeface="+mn-cs"/>
              </a:rPr>
              <a:t>Learning outcomes- to learn how to tie basic knots </a:t>
            </a:r>
          </a:p>
          <a:p>
            <a:r>
              <a:rPr lang="en-GB" sz="1200" kern="1200" dirty="0">
                <a:solidFill>
                  <a:schemeClr val="tx1"/>
                </a:solidFill>
                <a:effectLst/>
                <a:latin typeface="+mn-lt"/>
                <a:ea typeface="+mn-ea"/>
                <a:cs typeface="+mn-cs"/>
              </a:rPr>
              <a:t>Safety – take care to not leave any rope on the floor </a:t>
            </a:r>
          </a:p>
          <a:p>
            <a:r>
              <a:rPr lang="en-GB" sz="1200" kern="1200" dirty="0">
                <a:solidFill>
                  <a:schemeClr val="tx1"/>
                </a:solidFill>
                <a:effectLst/>
                <a:latin typeface="+mn-lt"/>
                <a:ea typeface="+mn-ea"/>
                <a:cs typeface="+mn-cs"/>
              </a:rPr>
              <a:t>Equipment – lengths of rope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Activity 2 – 40 mins  groups of 3 or 4 </a:t>
            </a:r>
          </a:p>
          <a:p>
            <a:r>
              <a:rPr lang="en-GB" sz="1200" kern="1200" dirty="0">
                <a:solidFill>
                  <a:schemeClr val="tx1"/>
                </a:solidFill>
                <a:effectLst/>
                <a:latin typeface="+mn-lt"/>
                <a:ea typeface="+mn-ea"/>
                <a:cs typeface="+mn-cs"/>
              </a:rPr>
              <a:t>Aim – to build a shelter using lengths of rope tent pegs and tarp and any other objects that can be found around the ground. Encourage students to use their imagination and use natural materials such as sticks and logs to build their shelter. However, Emphasize the importance of not damaging nature or any habitats. (environmental education). use outdoor learning card j1 for guidance </a:t>
            </a:r>
          </a:p>
          <a:p>
            <a:r>
              <a:rPr lang="en-GB" sz="1200" kern="1200" dirty="0">
                <a:solidFill>
                  <a:schemeClr val="tx1"/>
                </a:solidFill>
                <a:effectLst/>
                <a:latin typeface="+mn-lt"/>
                <a:ea typeface="+mn-ea"/>
                <a:cs typeface="+mn-cs"/>
              </a:rPr>
              <a:t>Learning outcomes- to build a shelter </a:t>
            </a:r>
          </a:p>
          <a:p>
            <a:r>
              <a:rPr lang="en-GB" sz="1200" kern="1200" dirty="0">
                <a:solidFill>
                  <a:schemeClr val="tx1"/>
                </a:solidFill>
                <a:effectLst/>
                <a:latin typeface="+mn-lt"/>
                <a:ea typeface="+mn-ea"/>
                <a:cs typeface="+mn-cs"/>
              </a:rPr>
              <a:t>Safety- make sure items are not left on the floor, supervision needed to make sure students don’t damage any nature </a:t>
            </a:r>
          </a:p>
          <a:p>
            <a:r>
              <a:rPr lang="en-GB" sz="1200" kern="1200" dirty="0">
                <a:solidFill>
                  <a:schemeClr val="tx1"/>
                </a:solidFill>
                <a:effectLst/>
                <a:latin typeface="+mn-lt"/>
                <a:ea typeface="+mn-ea"/>
                <a:cs typeface="+mn-cs"/>
              </a:rPr>
              <a:t>Equipment- tarps, ropes, tent pegs, hammer (in case ground is too hard to put pegs in),</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14</a:t>
            </a:fld>
            <a:endParaRPr lang="en-US"/>
          </a:p>
        </p:txBody>
      </p:sp>
    </p:spTree>
    <p:extLst>
      <p:ext uri="{BB962C8B-B14F-4D97-AF65-F5344CB8AC3E}">
        <p14:creationId xmlns:p14="http://schemas.microsoft.com/office/powerpoint/2010/main" val="23616158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Aim – to build a camp fire safely and to cook bread on it. teach fire safety and how to treat burns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Residential – they may use a camp fire at the residential and the students will already know how to behave correctly around a campfire.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Curriculum – taking responsibility for self and others</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15</a:t>
            </a:fld>
            <a:endParaRPr lang="en-US"/>
          </a:p>
        </p:txBody>
      </p:sp>
    </p:spTree>
    <p:extLst>
      <p:ext uri="{BB962C8B-B14F-4D97-AF65-F5344CB8AC3E}">
        <p14:creationId xmlns:p14="http://schemas.microsoft.com/office/powerpoint/2010/main" val="21527172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Activity 1- 25 mins. Class activity </a:t>
            </a:r>
          </a:p>
          <a:p>
            <a:r>
              <a:rPr lang="en-GB" sz="1200" kern="1200" dirty="0">
                <a:solidFill>
                  <a:schemeClr val="tx1"/>
                </a:solidFill>
                <a:effectLst/>
                <a:latin typeface="+mn-lt"/>
                <a:ea typeface="+mn-ea"/>
                <a:cs typeface="+mn-cs"/>
              </a:rPr>
              <a:t>Aim- to light a fire using a flint and steel. Each student can take turns at getting a spark form the flint and steel. Explain fire safety and the importance of putting out a fire when they are done with it. at the end of the lesson show how to extinguish a fire correctly. While sat around the fire discuss with students what would they do in the situation if someone got burned, and what the procedure is … run under cold water, if serious then go to hospital.</a:t>
            </a:r>
          </a:p>
          <a:p>
            <a:r>
              <a:rPr lang="en-GB" sz="1200" kern="1200" dirty="0">
                <a:solidFill>
                  <a:schemeClr val="tx1"/>
                </a:solidFill>
                <a:effectLst/>
                <a:latin typeface="+mn-lt"/>
                <a:ea typeface="+mn-ea"/>
                <a:cs typeface="+mn-cs"/>
              </a:rPr>
              <a:t>Learning outcomes – to light a fire safely, know how to treat minor burns, and how to extinguish a fire correctly. </a:t>
            </a:r>
          </a:p>
          <a:p>
            <a:r>
              <a:rPr lang="en-GB" sz="1200" kern="1200" dirty="0">
                <a:solidFill>
                  <a:schemeClr val="tx1"/>
                </a:solidFill>
                <a:effectLst/>
                <a:latin typeface="+mn-lt"/>
                <a:ea typeface="+mn-ea"/>
                <a:cs typeface="+mn-cs"/>
              </a:rPr>
              <a:t>Safety – boundary zone – no one is allowed in the zone unless tending to the fire, ensure fire is lit in the fire pit and nowhere else. Make sure nothing flammable has been left around before fire it lit. bucket of water close by </a:t>
            </a:r>
          </a:p>
          <a:p>
            <a:r>
              <a:rPr lang="en-GB" sz="1200" kern="1200" dirty="0">
                <a:solidFill>
                  <a:schemeClr val="tx1"/>
                </a:solidFill>
                <a:effectLst/>
                <a:latin typeface="+mn-lt"/>
                <a:ea typeface="+mn-ea"/>
                <a:cs typeface="+mn-cs"/>
              </a:rPr>
              <a:t>Equipment </a:t>
            </a:r>
          </a:p>
          <a:p>
            <a:pPr lvl="0"/>
            <a:r>
              <a:rPr lang="en-GB" sz="1200" kern="1200" dirty="0">
                <a:solidFill>
                  <a:schemeClr val="tx1"/>
                </a:solidFill>
                <a:effectLst/>
                <a:latin typeface="+mn-lt"/>
                <a:ea typeface="+mn-ea"/>
                <a:cs typeface="+mn-cs"/>
              </a:rPr>
              <a:t>Kindling and logs </a:t>
            </a:r>
          </a:p>
          <a:p>
            <a:pPr lvl="0"/>
            <a:r>
              <a:rPr lang="en-GB" sz="1200" kern="1200" dirty="0">
                <a:solidFill>
                  <a:schemeClr val="tx1"/>
                </a:solidFill>
                <a:effectLst/>
                <a:latin typeface="+mn-lt"/>
                <a:ea typeface="+mn-ea"/>
                <a:cs typeface="+mn-cs"/>
              </a:rPr>
              <a:t>Flint and steel </a:t>
            </a:r>
          </a:p>
          <a:p>
            <a:pPr lvl="0"/>
            <a:r>
              <a:rPr lang="en-GB" sz="1200" kern="1200" dirty="0">
                <a:solidFill>
                  <a:schemeClr val="tx1"/>
                </a:solidFill>
                <a:effectLst/>
                <a:latin typeface="+mn-lt"/>
                <a:ea typeface="+mn-ea"/>
                <a:cs typeface="+mn-cs"/>
              </a:rPr>
              <a:t>Bucket of water </a:t>
            </a:r>
          </a:p>
          <a:p>
            <a:pPr lvl="0"/>
            <a:r>
              <a:rPr lang="en-GB" sz="1200" kern="1200" dirty="0">
                <a:solidFill>
                  <a:schemeClr val="tx1"/>
                </a:solidFill>
                <a:effectLst/>
                <a:latin typeface="+mn-lt"/>
                <a:ea typeface="+mn-ea"/>
                <a:cs typeface="+mn-cs"/>
              </a:rPr>
              <a:t>Shovel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Activity 2- 35. Class activity  </a:t>
            </a:r>
          </a:p>
          <a:p>
            <a:r>
              <a:rPr lang="en-GB" sz="1200" kern="1200" dirty="0">
                <a:solidFill>
                  <a:schemeClr val="tx1"/>
                </a:solidFill>
                <a:effectLst/>
                <a:latin typeface="+mn-lt"/>
                <a:ea typeface="+mn-ea"/>
                <a:cs typeface="+mn-cs"/>
              </a:rPr>
              <a:t>Aim – cooking bread on the campfire. Each student has a zip lock bag and flour and water and a pinch of salt. They have to mix the ingredients in the bag until it forms a dough. They then wrap the dough around a stick and cook over the campfire until golden brown. They then can choose a choice of toppings. This time would be a good chance to reflect on previous lessons and get students opinions on what they have learnt. </a:t>
            </a:r>
          </a:p>
          <a:p>
            <a:r>
              <a:rPr lang="en-GB" sz="1200" kern="1200" dirty="0">
                <a:solidFill>
                  <a:schemeClr val="tx1"/>
                </a:solidFill>
                <a:effectLst/>
                <a:latin typeface="+mn-lt"/>
                <a:ea typeface="+mn-ea"/>
                <a:cs typeface="+mn-cs"/>
              </a:rPr>
              <a:t>Learning outcomes – fun activity to use as a reflection time </a:t>
            </a:r>
          </a:p>
          <a:p>
            <a:r>
              <a:rPr lang="en-GB" sz="1200" kern="1200" dirty="0">
                <a:solidFill>
                  <a:schemeClr val="tx1"/>
                </a:solidFill>
                <a:effectLst/>
                <a:latin typeface="+mn-lt"/>
                <a:ea typeface="+mn-ea"/>
                <a:cs typeface="+mn-cs"/>
              </a:rPr>
              <a:t>Safety- general fire safety </a:t>
            </a:r>
          </a:p>
          <a:p>
            <a:r>
              <a:rPr lang="en-GB" sz="1200" kern="1200" dirty="0">
                <a:solidFill>
                  <a:schemeClr val="tx1"/>
                </a:solidFill>
                <a:effectLst/>
                <a:latin typeface="+mn-lt"/>
                <a:ea typeface="+mn-ea"/>
                <a:cs typeface="+mn-cs"/>
              </a:rPr>
              <a:t>Equipment </a:t>
            </a:r>
          </a:p>
          <a:p>
            <a:r>
              <a:rPr lang="en-GB" sz="1200" kern="1200" dirty="0">
                <a:solidFill>
                  <a:schemeClr val="tx1"/>
                </a:solidFill>
                <a:effectLst/>
                <a:latin typeface="+mn-lt"/>
                <a:ea typeface="+mn-ea"/>
                <a:cs typeface="+mn-cs"/>
              </a:rPr>
              <a:t>-zip lock bags </a:t>
            </a:r>
          </a:p>
          <a:p>
            <a:r>
              <a:rPr lang="en-GB" sz="1200" kern="1200" dirty="0">
                <a:solidFill>
                  <a:schemeClr val="tx1"/>
                </a:solidFill>
                <a:effectLst/>
                <a:latin typeface="+mn-lt"/>
                <a:ea typeface="+mn-ea"/>
                <a:cs typeface="+mn-cs"/>
              </a:rPr>
              <a:t>- flour</a:t>
            </a:r>
          </a:p>
          <a:p>
            <a:r>
              <a:rPr lang="en-GB" sz="1200" kern="1200" dirty="0">
                <a:solidFill>
                  <a:schemeClr val="tx1"/>
                </a:solidFill>
                <a:effectLst/>
                <a:latin typeface="+mn-lt"/>
                <a:ea typeface="+mn-ea"/>
                <a:cs typeface="+mn-cs"/>
              </a:rPr>
              <a:t>-salt</a:t>
            </a:r>
          </a:p>
          <a:p>
            <a:r>
              <a:rPr lang="en-GB" sz="1200" kern="1200" dirty="0">
                <a:solidFill>
                  <a:schemeClr val="tx1"/>
                </a:solidFill>
                <a:effectLst/>
                <a:latin typeface="+mn-lt"/>
                <a:ea typeface="+mn-ea"/>
                <a:cs typeface="+mn-cs"/>
              </a:rPr>
              <a:t>-water</a:t>
            </a:r>
          </a:p>
          <a:p>
            <a:r>
              <a:rPr lang="en-GB" sz="1200" kern="1200" dirty="0">
                <a:solidFill>
                  <a:schemeClr val="tx1"/>
                </a:solidFill>
                <a:effectLst/>
                <a:latin typeface="+mn-lt"/>
                <a:ea typeface="+mn-ea"/>
                <a:cs typeface="+mn-cs"/>
              </a:rPr>
              <a:t>-clean sticks or skewers</a:t>
            </a:r>
          </a:p>
          <a:p>
            <a:r>
              <a:rPr lang="en-GB" sz="1200" kern="1200" dirty="0">
                <a:solidFill>
                  <a:schemeClr val="tx1"/>
                </a:solidFill>
                <a:effectLst/>
                <a:latin typeface="+mn-lt"/>
                <a:ea typeface="+mn-ea"/>
                <a:cs typeface="+mn-cs"/>
              </a:rPr>
              <a:t>- choice of toppings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16</a:t>
            </a:fld>
            <a:endParaRPr lang="en-US"/>
          </a:p>
        </p:txBody>
      </p:sp>
    </p:spTree>
    <p:extLst>
      <p:ext uri="{BB962C8B-B14F-4D97-AF65-F5344CB8AC3E}">
        <p14:creationId xmlns:p14="http://schemas.microsoft.com/office/powerpoint/2010/main" val="784382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Aim – to put everything they have learned from previous lessons together for one activity. This lesson will require 2 hours so will be spread over two lessons. The aim is to orientate around the map to find different items to build a camp and shelter at the end.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Residential – tying in all the elements they may encounter at the visit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Curriculum – developing a range of skills and techniques that surround outdoor living, navigation, journeying, team building and environmental education. taking responsibility for themselves and others </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17</a:t>
            </a:fld>
            <a:endParaRPr lang="en-US"/>
          </a:p>
        </p:txBody>
      </p:sp>
    </p:spTree>
    <p:extLst>
      <p:ext uri="{BB962C8B-B14F-4D97-AF65-F5344CB8AC3E}">
        <p14:creationId xmlns:p14="http://schemas.microsoft.com/office/powerpoint/2010/main" val="164841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Journey/ orienteering activity </a:t>
            </a:r>
          </a:p>
          <a:p>
            <a:r>
              <a:rPr lang="en-GB" sz="1200" kern="1200" dirty="0">
                <a:solidFill>
                  <a:schemeClr val="tx1"/>
                </a:solidFill>
                <a:effectLst/>
                <a:latin typeface="+mn-lt"/>
                <a:ea typeface="+mn-ea"/>
                <a:cs typeface="+mn-cs"/>
              </a:rPr>
              <a:t>Small groups 2-4 students. </a:t>
            </a:r>
          </a:p>
          <a:p>
            <a:r>
              <a:rPr lang="en-GB" sz="1200" kern="1200" dirty="0">
                <a:solidFill>
                  <a:schemeClr val="tx1"/>
                </a:solidFill>
                <a:effectLst/>
                <a:latin typeface="+mn-lt"/>
                <a:ea typeface="+mn-ea"/>
                <a:cs typeface="+mn-cs"/>
              </a:rPr>
              <a:t> Aim- to find all the items they need to build a shelter at the end of the journey </a:t>
            </a:r>
          </a:p>
          <a:p>
            <a:r>
              <a:rPr lang="en-GB" sz="1200" kern="1200" dirty="0">
                <a:solidFill>
                  <a:schemeClr val="tx1"/>
                </a:solidFill>
                <a:effectLst/>
                <a:latin typeface="+mn-lt"/>
                <a:ea typeface="+mn-ea"/>
                <a:cs typeface="+mn-cs"/>
              </a:rPr>
              <a:t>Each team will be given a map and a compass and coordinates of where they can find items that can be used to build a shelter at the end and with some added “home improvements”. (home improvements is an added extra to add to more coordinates they need to find. These could include pots and pans, blankets or unlit candles)  Their shelter must function as a shelter as it will be put to the test, once built students must sit inside as it “rains” (teacher poor’s water on top) the aim is to stay dry.</a:t>
            </a:r>
          </a:p>
          <a:p>
            <a:r>
              <a:rPr lang="en-GB" sz="1200" kern="1200" dirty="0">
                <a:solidFill>
                  <a:schemeClr val="tx1"/>
                </a:solidFill>
                <a:effectLst/>
                <a:latin typeface="+mn-lt"/>
                <a:ea typeface="+mn-ea"/>
                <a:cs typeface="+mn-cs"/>
              </a:rPr>
              <a:t> Learning outcomes- map and compass skills, learning and practicing finding a baring. Team work, communication. learning how they could improve on shelter techniques. </a:t>
            </a:r>
          </a:p>
          <a:p>
            <a:r>
              <a:rPr lang="en-GB" sz="1200" kern="1200" dirty="0">
                <a:solidFill>
                  <a:schemeClr val="tx1"/>
                </a:solidFill>
                <a:effectLst/>
                <a:latin typeface="+mn-lt"/>
                <a:ea typeface="+mn-ea"/>
                <a:cs typeface="+mn-cs"/>
              </a:rPr>
              <a:t> Equipment</a:t>
            </a:r>
          </a:p>
          <a:p>
            <a:pPr lvl="0"/>
            <a:r>
              <a:rPr lang="en-GB" sz="1200" kern="1200" dirty="0">
                <a:solidFill>
                  <a:schemeClr val="tx1"/>
                </a:solidFill>
                <a:effectLst/>
                <a:latin typeface="+mn-lt"/>
                <a:ea typeface="+mn-ea"/>
                <a:cs typeface="+mn-cs"/>
              </a:rPr>
              <a:t>Lengths of rope</a:t>
            </a:r>
          </a:p>
          <a:p>
            <a:pPr lvl="0"/>
            <a:r>
              <a:rPr lang="en-GB" sz="1200" kern="1200" dirty="0">
                <a:solidFill>
                  <a:schemeClr val="tx1"/>
                </a:solidFill>
                <a:effectLst/>
                <a:latin typeface="+mn-lt"/>
                <a:ea typeface="+mn-ea"/>
                <a:cs typeface="+mn-cs"/>
              </a:rPr>
              <a:t>Different size tarps </a:t>
            </a:r>
          </a:p>
          <a:p>
            <a:pPr lvl="0"/>
            <a:r>
              <a:rPr lang="en-GB" sz="1200" kern="1200" dirty="0">
                <a:solidFill>
                  <a:schemeClr val="tx1"/>
                </a:solidFill>
                <a:effectLst/>
                <a:latin typeface="+mn-lt"/>
                <a:ea typeface="+mn-ea"/>
                <a:cs typeface="+mn-cs"/>
              </a:rPr>
              <a:t>Camping pegs </a:t>
            </a:r>
          </a:p>
          <a:p>
            <a:pPr lvl="0"/>
            <a:r>
              <a:rPr lang="en-GB" sz="1200" kern="1200" dirty="0">
                <a:solidFill>
                  <a:schemeClr val="tx1"/>
                </a:solidFill>
                <a:effectLst/>
                <a:latin typeface="+mn-lt"/>
                <a:ea typeface="+mn-ea"/>
                <a:cs typeface="+mn-cs"/>
              </a:rPr>
              <a:t>Home improvements – lamps, blankets, candles, pans, ornaments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D4EB540-BB55-0748-BCAD-BCD05A63BE88}" type="slidenum">
              <a:rPr lang="en-US" smtClean="0"/>
              <a:t>18</a:t>
            </a:fld>
            <a:endParaRPr lang="en-US"/>
          </a:p>
        </p:txBody>
      </p:sp>
    </p:spTree>
    <p:extLst>
      <p:ext uri="{BB962C8B-B14F-4D97-AF65-F5344CB8AC3E}">
        <p14:creationId xmlns:p14="http://schemas.microsoft.com/office/powerpoint/2010/main" val="308035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7952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9011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22029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7344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5022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20187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1/4/21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77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53404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1/4/21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049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1813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8404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48658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1876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08189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736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279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9922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1/4/21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41411472"/>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6.jpeg"/><Relationship Id="rId7"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10" Type="http://schemas.openxmlformats.org/officeDocument/2006/relationships/image" Target="../media/image17.jpg"/><Relationship Id="rId4" Type="http://schemas.openxmlformats.org/officeDocument/2006/relationships/image" Target="../media/image3.png"/><Relationship Id="rId9" Type="http://schemas.openxmlformats.org/officeDocument/2006/relationships/image" Target="../media/image16.jp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31.sv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33.jp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slides/_rels/slide10.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4.sv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46.svg"/></Relationships>
</file>

<file path=ppt/slides/_rels/slide14.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48.jpg"/></Relationships>
</file>

<file path=ppt/slides/_rels/slide1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50.svg"/></Relationships>
</file>

<file path=ppt/slides/_rels/slide16.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52.jpg"/></Relationships>
</file>

<file path=ppt/slides/_rels/slide17.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7.svg"/><Relationship Id="rId4" Type="http://schemas.openxmlformats.org/officeDocument/2006/relationships/image" Target="../media/image50.svg"/><Relationship Id="rId9"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57.svg"/><Relationship Id="rId4" Type="http://schemas.openxmlformats.org/officeDocument/2006/relationships/image" Target="../media/image56.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2B60-4DD9-EC49-BB0F-50C916E8FB89}"/>
              </a:ext>
            </a:extLst>
          </p:cNvPr>
          <p:cNvSpPr>
            <a:spLocks noGrp="1"/>
          </p:cNvSpPr>
          <p:nvPr>
            <p:ph type="ctrTitle"/>
          </p:nvPr>
        </p:nvSpPr>
        <p:spPr>
          <a:xfrm>
            <a:off x="7947377" y="835383"/>
            <a:ext cx="3382832" cy="3499549"/>
          </a:xfrm>
        </p:spPr>
        <p:txBody>
          <a:bodyPr>
            <a:normAutofit/>
          </a:bodyPr>
          <a:lstStyle/>
          <a:p>
            <a:pPr algn="l"/>
            <a:r>
              <a:rPr lang="en-US" sz="4200"/>
              <a:t>Unit Of Work For Adventurous Activities Key Stage 3</a:t>
            </a:r>
          </a:p>
        </p:txBody>
      </p:sp>
      <p:sp>
        <p:nvSpPr>
          <p:cNvPr id="3" name="Subtitle 2">
            <a:extLst>
              <a:ext uri="{FF2B5EF4-FFF2-40B4-BE49-F238E27FC236}">
                <a16:creationId xmlns:a16="http://schemas.microsoft.com/office/drawing/2014/main" id="{3B3F77EA-AF49-C54E-BD44-6CB73CB54D5E}"/>
              </a:ext>
            </a:extLst>
          </p:cNvPr>
          <p:cNvSpPr>
            <a:spLocks noGrp="1"/>
          </p:cNvSpPr>
          <p:nvPr>
            <p:ph type="subTitle" idx="1"/>
          </p:nvPr>
        </p:nvSpPr>
        <p:spPr>
          <a:xfrm>
            <a:off x="7947380" y="4334933"/>
            <a:ext cx="3382831" cy="1185333"/>
          </a:xfrm>
        </p:spPr>
        <p:txBody>
          <a:bodyPr>
            <a:normAutofit/>
          </a:bodyPr>
          <a:lstStyle/>
          <a:p>
            <a:pPr algn="l"/>
            <a:r>
              <a:rPr lang="en-US" dirty="0">
                <a:solidFill>
                  <a:srgbClr val="E27A2E"/>
                </a:solidFill>
              </a:rPr>
              <a:t>Elise Cox </a:t>
            </a:r>
          </a:p>
        </p:txBody>
      </p:sp>
      <p:pic>
        <p:nvPicPr>
          <p:cNvPr id="4" name="Picture 3">
            <a:extLst>
              <a:ext uri="{FF2B5EF4-FFF2-40B4-BE49-F238E27FC236}">
                <a16:creationId xmlns:a16="http://schemas.microsoft.com/office/drawing/2014/main" id="{B7C757FA-0797-4C12-B83D-20527871B4ED}"/>
              </a:ext>
            </a:extLst>
          </p:cNvPr>
          <p:cNvPicPr>
            <a:picLocks noChangeAspect="1"/>
          </p:cNvPicPr>
          <p:nvPr/>
        </p:nvPicPr>
        <p:blipFill rotWithShape="1">
          <a:blip r:embed="rId4"/>
          <a:srcRect t="956" r="-1" b="8061"/>
          <a:stretch/>
        </p:blipFill>
        <p:spPr>
          <a:xfrm>
            <a:off x="-1" y="10"/>
            <a:ext cx="7537704" cy="6857990"/>
          </a:xfrm>
          <a:prstGeom prst="rect">
            <a:avLst/>
          </a:prstGeom>
        </p:spPr>
      </p:pic>
    </p:spTree>
    <p:extLst>
      <p:ext uri="{BB962C8B-B14F-4D97-AF65-F5344CB8AC3E}">
        <p14:creationId xmlns:p14="http://schemas.microsoft.com/office/powerpoint/2010/main" val="4181139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1683C-ED42-3A43-AE89-9453800F9A49}"/>
              </a:ext>
            </a:extLst>
          </p:cNvPr>
          <p:cNvSpPr>
            <a:spLocks noGrp="1"/>
          </p:cNvSpPr>
          <p:nvPr>
            <p:ph type="title"/>
          </p:nvPr>
        </p:nvSpPr>
        <p:spPr>
          <a:xfrm>
            <a:off x="873198" y="304690"/>
            <a:ext cx="2870127" cy="1038335"/>
          </a:xfrm>
        </p:spPr>
        <p:txBody>
          <a:bodyPr vert="horz" lIns="91440" tIns="45720" rIns="91440" bIns="45720" rtlCol="0" anchor="b">
            <a:normAutofit/>
          </a:bodyPr>
          <a:lstStyle/>
          <a:p>
            <a:r>
              <a:rPr lang="en-US" sz="5400" dirty="0"/>
              <a:t>Area 1</a:t>
            </a:r>
          </a:p>
        </p:txBody>
      </p:sp>
      <p:pic>
        <p:nvPicPr>
          <p:cNvPr id="5" name="Content Placeholder 4" descr="A picture containing grass, outdoor, sky, field&#10;&#10;Description automatically generated">
            <a:extLst>
              <a:ext uri="{FF2B5EF4-FFF2-40B4-BE49-F238E27FC236}">
                <a16:creationId xmlns:a16="http://schemas.microsoft.com/office/drawing/2014/main" id="{B03C867A-821B-234E-A336-8E6BB49D1D54}"/>
              </a:ext>
            </a:extLst>
          </p:cNvPr>
          <p:cNvPicPr>
            <a:picLocks noGrp="1" noChangeAspect="1"/>
          </p:cNvPicPr>
          <p:nvPr>
            <p:ph idx="1"/>
          </p:nvPr>
        </p:nvPicPr>
        <p:blipFill rotWithShape="1">
          <a:blip r:embed="rId4"/>
          <a:srcRect l="1321" r="9797"/>
          <a:stretch/>
        </p:blipFill>
        <p:spPr>
          <a:xfrm>
            <a:off x="4357689" y="10"/>
            <a:ext cx="7834312"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softEdge rad="31750"/>
          </a:effectLst>
          <a:scene3d>
            <a:camera prst="orthographicFront"/>
            <a:lightRig rig="twoPt" dir="t">
              <a:rot lat="0" lon="0" rev="7200000"/>
            </a:lightRig>
          </a:scene3d>
          <a:sp3d>
            <a:bevelT w="25400" h="19050"/>
            <a:contourClr>
              <a:srgbClr val="FFFFFF"/>
            </a:contourClr>
          </a:sp3d>
        </p:spPr>
      </p:pic>
      <p:pic>
        <p:nvPicPr>
          <p:cNvPr id="7" name="Picture 6" descr="A picture containing grass, outdoor, tree, sky&#10;&#10;Description automatically generated">
            <a:extLst>
              <a:ext uri="{FF2B5EF4-FFF2-40B4-BE49-F238E27FC236}">
                <a16:creationId xmlns:a16="http://schemas.microsoft.com/office/drawing/2014/main" id="{34B98875-159A-6B4B-AFB0-B1296E24ED13}"/>
              </a:ext>
            </a:extLst>
          </p:cNvPr>
          <p:cNvPicPr>
            <a:picLocks noChangeAspect="1"/>
          </p:cNvPicPr>
          <p:nvPr/>
        </p:nvPicPr>
        <p:blipFill>
          <a:blip r:embed="rId5">
            <a:alphaModFix/>
          </a:blip>
          <a:stretch>
            <a:fillRect/>
          </a:stretch>
        </p:blipFill>
        <p:spPr>
          <a:xfrm>
            <a:off x="5815542" y="1000125"/>
            <a:ext cx="2484617" cy="1863463"/>
          </a:xfrm>
          <a:prstGeom prst="rect">
            <a:avLst/>
          </a:prstGeom>
          <a:solidFill>
            <a:srgbClr val="FFFFFF">
              <a:shade val="85000"/>
            </a:srgbClr>
          </a:solidFill>
          <a:ln w="88900" cap="sq">
            <a:solidFill>
              <a:schemeClr val="bg2"/>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Icon&#10;&#10;Description automatically generated">
            <a:extLst>
              <a:ext uri="{FF2B5EF4-FFF2-40B4-BE49-F238E27FC236}">
                <a16:creationId xmlns:a16="http://schemas.microsoft.com/office/drawing/2014/main" id="{12A18E11-9A5B-464C-AD27-4DEC333AF67D}"/>
              </a:ext>
            </a:extLst>
          </p:cNvPr>
          <p:cNvPicPr>
            <a:picLocks noChangeAspect="1"/>
          </p:cNvPicPr>
          <p:nvPr/>
        </p:nvPicPr>
        <p:blipFill>
          <a:blip r:embed="rId6"/>
          <a:stretch>
            <a:fillRect/>
          </a:stretch>
        </p:blipFill>
        <p:spPr>
          <a:xfrm>
            <a:off x="6096000" y="3429000"/>
            <a:ext cx="1863462" cy="1863462"/>
          </a:xfrm>
          <a:prstGeom prst="rect">
            <a:avLst/>
          </a:prstGeom>
          <a:solidFill>
            <a:srgbClr val="FFFFFF">
              <a:shade val="85000"/>
            </a:srgbClr>
          </a:solidFill>
          <a:ln w="88900" cap="sq">
            <a:solidFill>
              <a:schemeClr val="bg2"/>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descr="A picture containing text, grass, sky, outdoor&#10;&#10;Description automatically generated">
            <a:extLst>
              <a:ext uri="{FF2B5EF4-FFF2-40B4-BE49-F238E27FC236}">
                <a16:creationId xmlns:a16="http://schemas.microsoft.com/office/drawing/2014/main" id="{9A9CAE6E-D164-4F41-B49D-5DE9573D0795}"/>
              </a:ext>
            </a:extLst>
          </p:cNvPr>
          <p:cNvPicPr>
            <a:picLocks noChangeAspect="1"/>
          </p:cNvPicPr>
          <p:nvPr/>
        </p:nvPicPr>
        <p:blipFill>
          <a:blip r:embed="rId7"/>
          <a:stretch>
            <a:fillRect/>
          </a:stretch>
        </p:blipFill>
        <p:spPr>
          <a:xfrm>
            <a:off x="9120017" y="1931856"/>
            <a:ext cx="2702895" cy="2027171"/>
          </a:xfrm>
          <a:prstGeom prst="rect">
            <a:avLst/>
          </a:prstGeom>
          <a:solidFill>
            <a:srgbClr val="FFFFFF">
              <a:shade val="85000"/>
            </a:srgbClr>
          </a:solidFill>
          <a:ln w="88900" cap="sq">
            <a:solidFill>
              <a:schemeClr val="bg2"/>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77C88539-3A04-444D-A4FE-FE45B4A7AB01}"/>
              </a:ext>
            </a:extLst>
          </p:cNvPr>
          <p:cNvSpPr txBox="1"/>
          <p:nvPr/>
        </p:nvSpPr>
        <p:spPr>
          <a:xfrm>
            <a:off x="757238" y="1931856"/>
            <a:ext cx="2986087" cy="1938992"/>
          </a:xfrm>
          <a:prstGeom prst="rect">
            <a:avLst/>
          </a:prstGeom>
          <a:noFill/>
        </p:spPr>
        <p:txBody>
          <a:bodyPr wrap="square" rtlCol="0">
            <a:spAutoFit/>
          </a:bodyPr>
          <a:lstStyle/>
          <a:p>
            <a:pPr algn="ctr"/>
            <a:r>
              <a:rPr lang="en-US" sz="2400" dirty="0"/>
              <a:t>Low Ropes Course </a:t>
            </a:r>
          </a:p>
          <a:p>
            <a:pPr algn="ctr"/>
            <a:endParaRPr lang="en-US" sz="2400" dirty="0"/>
          </a:p>
          <a:p>
            <a:pPr algn="ctr"/>
            <a:r>
              <a:rPr lang="en-US" sz="2400" dirty="0"/>
              <a:t>Green Gym </a:t>
            </a:r>
          </a:p>
          <a:p>
            <a:pPr algn="ctr"/>
            <a:endParaRPr lang="en-US" sz="2400" dirty="0"/>
          </a:p>
          <a:p>
            <a:pPr algn="ctr"/>
            <a:r>
              <a:rPr lang="en-US" sz="2400" dirty="0"/>
              <a:t>Bouldering Wall</a:t>
            </a:r>
          </a:p>
        </p:txBody>
      </p:sp>
    </p:spTree>
    <p:extLst>
      <p:ext uri="{BB962C8B-B14F-4D97-AF65-F5344CB8AC3E}">
        <p14:creationId xmlns:p14="http://schemas.microsoft.com/office/powerpoint/2010/main" val="904806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10C105-EEB5-43F7-AA95-5DDB920D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14880-CB3C-F346-A045-53A56D4B3C36}"/>
              </a:ext>
            </a:extLst>
          </p:cNvPr>
          <p:cNvSpPr>
            <a:spLocks noGrp="1"/>
          </p:cNvSpPr>
          <p:nvPr>
            <p:ph type="title"/>
          </p:nvPr>
        </p:nvSpPr>
        <p:spPr>
          <a:xfrm>
            <a:off x="1038391" y="228600"/>
            <a:ext cx="2603861" cy="1284285"/>
          </a:xfrm>
        </p:spPr>
        <p:txBody>
          <a:bodyPr anchor="ctr">
            <a:normAutofit/>
          </a:bodyPr>
          <a:lstStyle/>
          <a:p>
            <a:pPr algn="l"/>
            <a:r>
              <a:rPr lang="en-US" sz="5400" dirty="0"/>
              <a:t>Area 2</a:t>
            </a:r>
          </a:p>
        </p:txBody>
      </p:sp>
      <p:pic>
        <p:nvPicPr>
          <p:cNvPr id="17" name="Picture 16">
            <a:extLst>
              <a:ext uri="{FF2B5EF4-FFF2-40B4-BE49-F238E27FC236}">
                <a16:creationId xmlns:a16="http://schemas.microsoft.com/office/drawing/2014/main" id="{94BF495F-706E-4740-8918-C1F52CEA9D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pic>
        <p:nvPicPr>
          <p:cNvPr id="5" name="Picture 4" descr="A grassy area with a building in the background&#10;&#10;Description automatically generated with low confidence">
            <a:extLst>
              <a:ext uri="{FF2B5EF4-FFF2-40B4-BE49-F238E27FC236}">
                <a16:creationId xmlns:a16="http://schemas.microsoft.com/office/drawing/2014/main" id="{EB9AB6E6-CD80-8240-A229-B2EABF83F274}"/>
              </a:ext>
            </a:extLst>
          </p:cNvPr>
          <p:cNvPicPr>
            <a:picLocks noChangeAspect="1"/>
          </p:cNvPicPr>
          <p:nvPr/>
        </p:nvPicPr>
        <p:blipFill>
          <a:blip r:embed="rId5"/>
          <a:stretch>
            <a:fillRect/>
          </a:stretch>
        </p:blipFill>
        <p:spPr>
          <a:xfrm>
            <a:off x="4680642" y="0"/>
            <a:ext cx="7511358"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picture containing tree, outdoor, grass, building&#10;&#10;Description automatically generated">
            <a:extLst>
              <a:ext uri="{FF2B5EF4-FFF2-40B4-BE49-F238E27FC236}">
                <a16:creationId xmlns:a16="http://schemas.microsoft.com/office/drawing/2014/main" id="{49A2861D-AEC2-F14E-96C0-3B674811EE27}"/>
              </a:ext>
            </a:extLst>
          </p:cNvPr>
          <p:cNvPicPr>
            <a:picLocks noChangeAspect="1"/>
          </p:cNvPicPr>
          <p:nvPr/>
        </p:nvPicPr>
        <p:blipFill rotWithShape="1">
          <a:blip r:embed="rId6"/>
          <a:srcRect t="29792" b="22708"/>
          <a:stretch/>
        </p:blipFill>
        <p:spPr>
          <a:xfrm>
            <a:off x="9743696" y="2644672"/>
            <a:ext cx="2235497" cy="1930657"/>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A picture containing tree, outdoor, grass, plant&#10;&#10;Description automatically generated">
            <a:extLst>
              <a:ext uri="{FF2B5EF4-FFF2-40B4-BE49-F238E27FC236}">
                <a16:creationId xmlns:a16="http://schemas.microsoft.com/office/drawing/2014/main" id="{D669DFEA-334E-CE4E-85D5-89FD14C62E45}"/>
              </a:ext>
            </a:extLst>
          </p:cNvPr>
          <p:cNvPicPr>
            <a:picLocks noChangeAspect="1"/>
          </p:cNvPicPr>
          <p:nvPr/>
        </p:nvPicPr>
        <p:blipFill rotWithShape="1">
          <a:blip r:embed="rId7"/>
          <a:srcRect l="14364" r="6239"/>
          <a:stretch/>
        </p:blipFill>
        <p:spPr>
          <a:xfrm>
            <a:off x="8623680" y="394687"/>
            <a:ext cx="2042558" cy="1930657"/>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5" name="Picture 24" descr="A picture containing outdoor, tree, ground, wooden&#10;&#10;Description automatically generated">
            <a:extLst>
              <a:ext uri="{FF2B5EF4-FFF2-40B4-BE49-F238E27FC236}">
                <a16:creationId xmlns:a16="http://schemas.microsoft.com/office/drawing/2014/main" id="{CE0F7E7B-4DAF-6742-BC01-7272D11FC1C0}"/>
              </a:ext>
            </a:extLst>
          </p:cNvPr>
          <p:cNvPicPr>
            <a:picLocks noChangeAspect="1"/>
          </p:cNvPicPr>
          <p:nvPr/>
        </p:nvPicPr>
        <p:blipFill rotWithShape="1">
          <a:blip r:embed="rId8"/>
          <a:srcRect l="16992" t="39063" r="22070" b="12110"/>
          <a:stretch/>
        </p:blipFill>
        <p:spPr>
          <a:xfrm>
            <a:off x="7921368" y="4894657"/>
            <a:ext cx="2829153" cy="1700212"/>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7" name="Picture 26" descr="A picture containing outdoor, plant, vegetable&#10;&#10;Description automatically generated">
            <a:extLst>
              <a:ext uri="{FF2B5EF4-FFF2-40B4-BE49-F238E27FC236}">
                <a16:creationId xmlns:a16="http://schemas.microsoft.com/office/drawing/2014/main" id="{4D4C80B3-7BE2-0C46-9970-49FB7FC4996F}"/>
              </a:ext>
            </a:extLst>
          </p:cNvPr>
          <p:cNvPicPr>
            <a:picLocks noChangeAspect="1"/>
          </p:cNvPicPr>
          <p:nvPr/>
        </p:nvPicPr>
        <p:blipFill>
          <a:blip r:embed="rId9"/>
          <a:stretch>
            <a:fillRect/>
          </a:stretch>
        </p:blipFill>
        <p:spPr>
          <a:xfrm>
            <a:off x="5161351" y="4635044"/>
            <a:ext cx="2347191" cy="1319121"/>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8" name="TextBox 27">
            <a:extLst>
              <a:ext uri="{FF2B5EF4-FFF2-40B4-BE49-F238E27FC236}">
                <a16:creationId xmlns:a16="http://schemas.microsoft.com/office/drawing/2014/main" id="{6C151033-B4CE-D941-8E07-CEC341298F41}"/>
              </a:ext>
            </a:extLst>
          </p:cNvPr>
          <p:cNvSpPr txBox="1"/>
          <p:nvPr/>
        </p:nvSpPr>
        <p:spPr>
          <a:xfrm>
            <a:off x="557213" y="1700213"/>
            <a:ext cx="3085039" cy="3416320"/>
          </a:xfrm>
          <a:prstGeom prst="rect">
            <a:avLst/>
          </a:prstGeom>
          <a:noFill/>
        </p:spPr>
        <p:txBody>
          <a:bodyPr wrap="square" rtlCol="0">
            <a:spAutoFit/>
          </a:bodyPr>
          <a:lstStyle/>
          <a:p>
            <a:pPr algn="ctr"/>
            <a:r>
              <a:rPr lang="en-US" sz="2400" dirty="0"/>
              <a:t>Round House </a:t>
            </a:r>
          </a:p>
          <a:p>
            <a:pPr algn="ctr"/>
            <a:endParaRPr lang="en-US" sz="2400" dirty="0"/>
          </a:p>
          <a:p>
            <a:pPr algn="ctr"/>
            <a:r>
              <a:rPr lang="en-US" sz="2400" dirty="0"/>
              <a:t>Living Willow Dome </a:t>
            </a:r>
          </a:p>
          <a:p>
            <a:pPr algn="ctr"/>
            <a:endParaRPr lang="en-US" sz="2400" dirty="0"/>
          </a:p>
          <a:p>
            <a:pPr algn="ctr"/>
            <a:r>
              <a:rPr lang="en-US" sz="2400" dirty="0"/>
              <a:t>Fire Pit</a:t>
            </a:r>
          </a:p>
          <a:p>
            <a:pPr algn="ctr"/>
            <a:endParaRPr lang="en-US" sz="2400" dirty="0"/>
          </a:p>
          <a:p>
            <a:pPr algn="ctr"/>
            <a:r>
              <a:rPr lang="en-US" sz="2400" dirty="0"/>
              <a:t>Allotment </a:t>
            </a:r>
          </a:p>
          <a:p>
            <a:pPr algn="ctr"/>
            <a:endParaRPr lang="en-US" sz="2400" dirty="0"/>
          </a:p>
          <a:p>
            <a:pPr algn="ctr"/>
            <a:r>
              <a:rPr lang="en-US" sz="2400" dirty="0"/>
              <a:t>Slackline</a:t>
            </a:r>
          </a:p>
        </p:txBody>
      </p:sp>
      <p:pic>
        <p:nvPicPr>
          <p:cNvPr id="30" name="Picture 29" descr="A person jumping in the air&#10;&#10;Description automatically generated with medium confidence">
            <a:extLst>
              <a:ext uri="{FF2B5EF4-FFF2-40B4-BE49-F238E27FC236}">
                <a16:creationId xmlns:a16="http://schemas.microsoft.com/office/drawing/2014/main" id="{1F6111DB-2740-854E-B0DC-8121A71665AE}"/>
              </a:ext>
            </a:extLst>
          </p:cNvPr>
          <p:cNvPicPr>
            <a:picLocks noChangeAspect="1"/>
          </p:cNvPicPr>
          <p:nvPr/>
        </p:nvPicPr>
        <p:blipFill>
          <a:blip r:embed="rId10"/>
          <a:stretch>
            <a:fillRect/>
          </a:stretch>
        </p:blipFill>
        <p:spPr>
          <a:xfrm>
            <a:off x="5349428" y="2325344"/>
            <a:ext cx="2644774" cy="1700212"/>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4360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10C105-EEB5-43F7-AA95-5DDB920D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5DA26-07DF-584E-B455-862CB9D8DA63}"/>
              </a:ext>
            </a:extLst>
          </p:cNvPr>
          <p:cNvSpPr>
            <a:spLocks noGrp="1"/>
          </p:cNvSpPr>
          <p:nvPr>
            <p:ph type="title"/>
          </p:nvPr>
        </p:nvSpPr>
        <p:spPr>
          <a:xfrm>
            <a:off x="1217082" y="136526"/>
            <a:ext cx="2438070" cy="1335087"/>
          </a:xfrm>
        </p:spPr>
        <p:txBody>
          <a:bodyPr anchor="ctr">
            <a:normAutofit/>
          </a:bodyPr>
          <a:lstStyle/>
          <a:p>
            <a:pPr algn="l"/>
            <a:r>
              <a:rPr lang="en-US" sz="5400" dirty="0"/>
              <a:t>Area 3</a:t>
            </a:r>
          </a:p>
        </p:txBody>
      </p:sp>
      <p:pic>
        <p:nvPicPr>
          <p:cNvPr id="10" name="Picture 9">
            <a:extLst>
              <a:ext uri="{FF2B5EF4-FFF2-40B4-BE49-F238E27FC236}">
                <a16:creationId xmlns:a16="http://schemas.microsoft.com/office/drawing/2014/main" id="{94BF495F-706E-4740-8918-C1F52CEA9D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pic>
        <p:nvPicPr>
          <p:cNvPr id="7" name="Picture 6" descr="A picture containing grass, sky, outdoor, bench&#10;&#10;Description automatically generated">
            <a:extLst>
              <a:ext uri="{FF2B5EF4-FFF2-40B4-BE49-F238E27FC236}">
                <a16:creationId xmlns:a16="http://schemas.microsoft.com/office/drawing/2014/main" id="{87CA4A0C-DB21-1B43-A0AD-7E27BFD74089}"/>
              </a:ext>
            </a:extLst>
          </p:cNvPr>
          <p:cNvPicPr>
            <a:picLocks noChangeAspect="1"/>
          </p:cNvPicPr>
          <p:nvPr/>
        </p:nvPicPr>
        <p:blipFill>
          <a:blip r:embed="rId5"/>
          <a:stretch>
            <a:fillRect/>
          </a:stretch>
        </p:blipFill>
        <p:spPr>
          <a:xfrm>
            <a:off x="4680642" y="0"/>
            <a:ext cx="7511358" cy="6858000"/>
          </a:xfrm>
          <a:prstGeom prst="rect">
            <a:avLst/>
          </a:prstGeom>
        </p:spPr>
      </p:pic>
      <p:pic>
        <p:nvPicPr>
          <p:cNvPr id="11" name="Picture 10" descr="A picture containing grass, outdoor, sky, park&#10;&#10;Description automatically generated">
            <a:extLst>
              <a:ext uri="{FF2B5EF4-FFF2-40B4-BE49-F238E27FC236}">
                <a16:creationId xmlns:a16="http://schemas.microsoft.com/office/drawing/2014/main" id="{45E04583-24F0-4B40-BEA9-A2718EDD0961}"/>
              </a:ext>
            </a:extLst>
          </p:cNvPr>
          <p:cNvPicPr>
            <a:picLocks noChangeAspect="1"/>
          </p:cNvPicPr>
          <p:nvPr/>
        </p:nvPicPr>
        <p:blipFill>
          <a:blip r:embed="rId6"/>
          <a:stretch>
            <a:fillRect/>
          </a:stretch>
        </p:blipFill>
        <p:spPr>
          <a:xfrm>
            <a:off x="6648450" y="965201"/>
            <a:ext cx="5041900" cy="3781425"/>
          </a:xfrm>
          <a:prstGeom prst="rect">
            <a:avLst/>
          </a:prstGeom>
          <a:solidFill>
            <a:srgbClr val="FFFFFF">
              <a:shade val="85000"/>
            </a:srgbClr>
          </a:solidFill>
          <a:ln w="88900" cap="sq">
            <a:solidFill>
              <a:schemeClr val="bg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F82C72E2-6554-3A44-8EEE-DD37A8ED60ED}"/>
              </a:ext>
            </a:extLst>
          </p:cNvPr>
          <p:cNvSpPr txBox="1"/>
          <p:nvPr/>
        </p:nvSpPr>
        <p:spPr>
          <a:xfrm>
            <a:off x="501650" y="1985963"/>
            <a:ext cx="3457575" cy="461665"/>
          </a:xfrm>
          <a:prstGeom prst="rect">
            <a:avLst/>
          </a:prstGeom>
          <a:noFill/>
        </p:spPr>
        <p:txBody>
          <a:bodyPr wrap="square" rtlCol="0">
            <a:spAutoFit/>
          </a:bodyPr>
          <a:lstStyle/>
          <a:p>
            <a:pPr algn="ctr"/>
            <a:r>
              <a:rPr lang="en-US" sz="2400" dirty="0"/>
              <a:t>Outdoor Theatre/ Stage </a:t>
            </a:r>
          </a:p>
        </p:txBody>
      </p:sp>
    </p:spTree>
    <p:extLst>
      <p:ext uri="{BB962C8B-B14F-4D97-AF65-F5344CB8AC3E}">
        <p14:creationId xmlns:p14="http://schemas.microsoft.com/office/powerpoint/2010/main" val="171793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F756-C92E-7244-86FA-29990283125E}"/>
              </a:ext>
            </a:extLst>
          </p:cNvPr>
          <p:cNvSpPr>
            <a:spLocks noGrp="1"/>
          </p:cNvSpPr>
          <p:nvPr>
            <p:ph type="title"/>
          </p:nvPr>
        </p:nvSpPr>
        <p:spPr/>
        <p:txBody>
          <a:bodyPr/>
          <a:lstStyle/>
          <a:p>
            <a:r>
              <a:rPr lang="en-US" dirty="0"/>
              <a:t>Unit of work</a:t>
            </a:r>
          </a:p>
        </p:txBody>
      </p:sp>
      <p:sp>
        <p:nvSpPr>
          <p:cNvPr id="5" name="Content Placeholder 4">
            <a:extLst>
              <a:ext uri="{FF2B5EF4-FFF2-40B4-BE49-F238E27FC236}">
                <a16:creationId xmlns:a16="http://schemas.microsoft.com/office/drawing/2014/main" id="{1B27362F-0C9E-AF43-BC21-62FB8F26180E}"/>
              </a:ext>
            </a:extLst>
          </p:cNvPr>
          <p:cNvSpPr>
            <a:spLocks noGrp="1"/>
          </p:cNvSpPr>
          <p:nvPr>
            <p:ph idx="1"/>
          </p:nvPr>
        </p:nvSpPr>
        <p:spPr>
          <a:xfrm>
            <a:off x="3111429" y="1576387"/>
            <a:ext cx="5958493" cy="581025"/>
          </a:xfrm>
        </p:spPr>
        <p:txBody>
          <a:bodyPr/>
          <a:lstStyle/>
          <a:p>
            <a:pPr marL="36900" indent="0">
              <a:buNone/>
            </a:pPr>
            <a:r>
              <a:rPr lang="en-US" dirty="0"/>
              <a:t>Lessons in orienteering with journeying elements </a:t>
            </a:r>
          </a:p>
        </p:txBody>
      </p:sp>
      <p:sp>
        <p:nvSpPr>
          <p:cNvPr id="6" name="TextBox 5">
            <a:extLst>
              <a:ext uri="{FF2B5EF4-FFF2-40B4-BE49-F238E27FC236}">
                <a16:creationId xmlns:a16="http://schemas.microsoft.com/office/drawing/2014/main" id="{2305A2CB-E3C5-E843-824D-D00D2A6A905B}"/>
              </a:ext>
            </a:extLst>
          </p:cNvPr>
          <p:cNvSpPr txBox="1"/>
          <p:nvPr/>
        </p:nvSpPr>
        <p:spPr>
          <a:xfrm>
            <a:off x="913795" y="2486025"/>
            <a:ext cx="10353762" cy="3385542"/>
          </a:xfrm>
          <a:prstGeom prst="rect">
            <a:avLst/>
          </a:prstGeom>
          <a:noFill/>
        </p:spPr>
        <p:txBody>
          <a:bodyPr wrap="square" rtlCol="0">
            <a:spAutoFit/>
          </a:bodyPr>
          <a:lstStyle/>
          <a:p>
            <a:r>
              <a:rPr lang="en-US" sz="2800" dirty="0"/>
              <a:t>To develop individuals' outdoor skills </a:t>
            </a:r>
          </a:p>
          <a:p>
            <a:pPr marL="285750" indent="-285750">
              <a:buFont typeface="Arial" panose="020B0604020202020204" pitchFamily="34" charset="0"/>
              <a:buChar char="•"/>
            </a:pPr>
            <a:r>
              <a:rPr lang="en-US" sz="2800" dirty="0"/>
              <a:t>To know what the different symbols on a map mean.</a:t>
            </a:r>
          </a:p>
          <a:p>
            <a:pPr marL="285750" indent="-285750">
              <a:buFont typeface="Arial" panose="020B0604020202020204" pitchFamily="34" charset="0"/>
              <a:buChar char="•"/>
            </a:pPr>
            <a:r>
              <a:rPr lang="en-US" sz="2800" dirty="0"/>
              <a:t>To orientate a map correctly.</a:t>
            </a:r>
          </a:p>
          <a:p>
            <a:pPr marL="285750" indent="-285750">
              <a:buFont typeface="Arial" panose="020B0604020202020204" pitchFamily="34" charset="0"/>
              <a:buChar char="•"/>
            </a:pPr>
            <a:r>
              <a:rPr lang="en-US" sz="2800" dirty="0"/>
              <a:t>To be confident in using a compass to find a bearing. </a:t>
            </a:r>
          </a:p>
          <a:p>
            <a:pPr marL="285750" indent="-285750">
              <a:buFont typeface="Arial" panose="020B0604020202020204" pitchFamily="34" charset="0"/>
              <a:buChar char="•"/>
            </a:pPr>
            <a:r>
              <a:rPr lang="en-US" sz="2800" dirty="0"/>
              <a:t>To be able to create a shelter. </a:t>
            </a:r>
          </a:p>
          <a:p>
            <a:pPr marL="285750" indent="-285750">
              <a:buFont typeface="Arial" panose="020B0604020202020204" pitchFamily="34" charset="0"/>
              <a:buChar char="•"/>
            </a:pPr>
            <a:r>
              <a:rPr lang="en-US" sz="2800" dirty="0"/>
              <a:t>To be able to make a campfire safely.</a:t>
            </a:r>
          </a:p>
          <a:p>
            <a:endParaRPr lang="en-US" sz="2800" dirty="0"/>
          </a:p>
          <a:p>
            <a:pPr marL="285750" indent="-285750">
              <a:buFont typeface="Arial" panose="020B0604020202020204" pitchFamily="34" charset="0"/>
              <a:buChar char="•"/>
            </a:pPr>
            <a:endParaRPr lang="en-US" dirty="0"/>
          </a:p>
        </p:txBody>
      </p:sp>
      <p:pic>
        <p:nvPicPr>
          <p:cNvPr id="12" name="Graphic 11" descr="Map compass outline">
            <a:extLst>
              <a:ext uri="{FF2B5EF4-FFF2-40B4-BE49-F238E27FC236}">
                <a16:creationId xmlns:a16="http://schemas.microsoft.com/office/drawing/2014/main" id="{0D176DD6-2342-D843-9B2F-1799816C99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34391" y="230981"/>
            <a:ext cx="1395412" cy="1395412"/>
          </a:xfrm>
          <a:prstGeom prst="rect">
            <a:avLst/>
          </a:prstGeom>
        </p:spPr>
      </p:pic>
      <p:pic>
        <p:nvPicPr>
          <p:cNvPr id="14" name="Graphic 13" descr="Treasure Map with solid fill">
            <a:extLst>
              <a:ext uri="{FF2B5EF4-FFF2-40B4-BE49-F238E27FC236}">
                <a16:creationId xmlns:a16="http://schemas.microsoft.com/office/drawing/2014/main" id="{2434665C-A83C-6E41-8D52-078C30324A3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34391" y="1683544"/>
            <a:ext cx="1454943" cy="1454943"/>
          </a:xfrm>
          <a:prstGeom prst="rect">
            <a:avLst/>
          </a:prstGeom>
        </p:spPr>
      </p:pic>
      <p:pic>
        <p:nvPicPr>
          <p:cNvPr id="16" name="Graphic 15" descr="Teepee outline">
            <a:extLst>
              <a:ext uri="{FF2B5EF4-FFF2-40B4-BE49-F238E27FC236}">
                <a16:creationId xmlns:a16="http://schemas.microsoft.com/office/drawing/2014/main" id="{2A3072B2-CCC9-7D49-AC5F-A207A57FE4C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93922" y="4742974"/>
            <a:ext cx="1395412" cy="1395412"/>
          </a:xfrm>
          <a:prstGeom prst="rect">
            <a:avLst/>
          </a:prstGeom>
        </p:spPr>
      </p:pic>
      <p:pic>
        <p:nvPicPr>
          <p:cNvPr id="18" name="Graphic 17" descr="Bonfire outline">
            <a:extLst>
              <a:ext uri="{FF2B5EF4-FFF2-40B4-BE49-F238E27FC236}">
                <a16:creationId xmlns:a16="http://schemas.microsoft.com/office/drawing/2014/main" id="{CAD08BB3-CC52-3D42-9099-3BB8DD2776A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274896" y="3375182"/>
            <a:ext cx="1025367" cy="1025367"/>
          </a:xfrm>
          <a:prstGeom prst="rect">
            <a:avLst/>
          </a:prstGeom>
        </p:spPr>
      </p:pic>
    </p:spTree>
    <p:extLst>
      <p:ext uri="{BB962C8B-B14F-4D97-AF65-F5344CB8AC3E}">
        <p14:creationId xmlns:p14="http://schemas.microsoft.com/office/powerpoint/2010/main" val="1079372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F011F-50BE-D04A-BE19-822A35C3CF35}"/>
              </a:ext>
            </a:extLst>
          </p:cNvPr>
          <p:cNvSpPr>
            <a:spLocks noGrp="1"/>
          </p:cNvSpPr>
          <p:nvPr>
            <p:ph type="title"/>
          </p:nvPr>
        </p:nvSpPr>
        <p:spPr>
          <a:xfrm>
            <a:off x="919119" y="381000"/>
            <a:ext cx="10353762" cy="1257300"/>
          </a:xfrm>
        </p:spPr>
        <p:txBody>
          <a:bodyPr/>
          <a:lstStyle/>
          <a:p>
            <a:r>
              <a:rPr lang="en-US" dirty="0"/>
              <a:t>Student development </a:t>
            </a:r>
          </a:p>
        </p:txBody>
      </p:sp>
      <p:sp>
        <p:nvSpPr>
          <p:cNvPr id="6" name="TextBox 5">
            <a:extLst>
              <a:ext uri="{FF2B5EF4-FFF2-40B4-BE49-F238E27FC236}">
                <a16:creationId xmlns:a16="http://schemas.microsoft.com/office/drawing/2014/main" id="{035737FF-C0B2-8548-B2CE-F2D633742584}"/>
              </a:ext>
            </a:extLst>
          </p:cNvPr>
          <p:cNvSpPr txBox="1"/>
          <p:nvPr/>
        </p:nvSpPr>
        <p:spPr>
          <a:xfrm>
            <a:off x="3648031" y="3736090"/>
            <a:ext cx="3843337" cy="2677656"/>
          </a:xfrm>
          <a:prstGeom prst="rect">
            <a:avLst/>
          </a:prstGeom>
          <a:ln/>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US" sz="2400" u="sng" dirty="0"/>
              <a:t>Sport Specific Skills </a:t>
            </a:r>
          </a:p>
          <a:p>
            <a:pPr algn="ctr"/>
            <a:endParaRPr lang="en-US" sz="2400" u="sng" dirty="0"/>
          </a:p>
          <a:p>
            <a:pPr algn="ctr"/>
            <a:r>
              <a:rPr lang="en-US" sz="2400" dirty="0"/>
              <a:t>Map reading </a:t>
            </a:r>
          </a:p>
          <a:p>
            <a:pPr algn="ctr"/>
            <a:r>
              <a:rPr lang="en-US" sz="2400" dirty="0"/>
              <a:t>Navigation skills</a:t>
            </a:r>
          </a:p>
          <a:p>
            <a:pPr algn="ctr"/>
            <a:r>
              <a:rPr lang="en-US" sz="2400" dirty="0"/>
              <a:t>Shelter Building</a:t>
            </a:r>
          </a:p>
          <a:p>
            <a:pPr algn="ctr"/>
            <a:r>
              <a:rPr lang="en-US" sz="2400" dirty="0"/>
              <a:t>Outdoor Living</a:t>
            </a:r>
          </a:p>
          <a:p>
            <a:pPr algn="ctr"/>
            <a:r>
              <a:rPr lang="en-US" sz="2400" dirty="0"/>
              <a:t> </a:t>
            </a:r>
          </a:p>
        </p:txBody>
      </p:sp>
      <p:sp>
        <p:nvSpPr>
          <p:cNvPr id="9" name="TextBox 8">
            <a:extLst>
              <a:ext uri="{FF2B5EF4-FFF2-40B4-BE49-F238E27FC236}">
                <a16:creationId xmlns:a16="http://schemas.microsoft.com/office/drawing/2014/main" id="{A45C1DC6-7011-D743-A431-E14A0E4FC219}"/>
              </a:ext>
            </a:extLst>
          </p:cNvPr>
          <p:cNvSpPr txBox="1"/>
          <p:nvPr/>
        </p:nvSpPr>
        <p:spPr>
          <a:xfrm>
            <a:off x="7858125" y="1499532"/>
            <a:ext cx="3843336" cy="4154984"/>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US" sz="2400" u="sng" dirty="0"/>
              <a:t>Life Skills     </a:t>
            </a:r>
          </a:p>
          <a:p>
            <a:pPr algn="ctr"/>
            <a:endParaRPr lang="en-US" sz="2400" u="sng" dirty="0"/>
          </a:p>
          <a:p>
            <a:pPr algn="ctr"/>
            <a:r>
              <a:rPr lang="en-US" sz="2400" dirty="0"/>
              <a:t>Teamwork</a:t>
            </a:r>
          </a:p>
          <a:p>
            <a:pPr algn="ctr"/>
            <a:r>
              <a:rPr lang="en-US" sz="2400" dirty="0"/>
              <a:t>Planning </a:t>
            </a:r>
          </a:p>
          <a:p>
            <a:pPr algn="ctr"/>
            <a:r>
              <a:rPr lang="en-US" sz="2400" dirty="0"/>
              <a:t>Decision making  </a:t>
            </a:r>
          </a:p>
          <a:p>
            <a:pPr algn="ctr"/>
            <a:r>
              <a:rPr lang="en-US" sz="2400" dirty="0"/>
              <a:t>Problem solving </a:t>
            </a:r>
          </a:p>
          <a:p>
            <a:pPr algn="ctr"/>
            <a:r>
              <a:rPr lang="en-US" sz="2400" dirty="0"/>
              <a:t>Communication </a:t>
            </a:r>
          </a:p>
          <a:p>
            <a:pPr algn="ctr"/>
            <a:r>
              <a:rPr lang="en-US" sz="2400" dirty="0"/>
              <a:t>Self Awareness </a:t>
            </a:r>
          </a:p>
          <a:p>
            <a:pPr algn="ctr"/>
            <a:r>
              <a:rPr lang="en-US" sz="2400" dirty="0"/>
              <a:t>Fire Safety</a:t>
            </a:r>
          </a:p>
          <a:p>
            <a:pPr algn="ctr"/>
            <a:r>
              <a:rPr lang="en-US" sz="2400" dirty="0"/>
              <a:t>Responsibility </a:t>
            </a:r>
          </a:p>
          <a:p>
            <a:pPr algn="ctr"/>
            <a:endParaRPr lang="en-US" sz="2400" dirty="0"/>
          </a:p>
        </p:txBody>
      </p:sp>
      <p:sp>
        <p:nvSpPr>
          <p:cNvPr id="10" name="TextBox 9">
            <a:extLst>
              <a:ext uri="{FF2B5EF4-FFF2-40B4-BE49-F238E27FC236}">
                <a16:creationId xmlns:a16="http://schemas.microsoft.com/office/drawing/2014/main" id="{6C76F2A4-A829-5E43-861C-3440A9B26C56}"/>
              </a:ext>
            </a:extLst>
          </p:cNvPr>
          <p:cNvSpPr txBox="1"/>
          <p:nvPr/>
        </p:nvSpPr>
        <p:spPr>
          <a:xfrm>
            <a:off x="919118" y="1499532"/>
            <a:ext cx="6724695" cy="1938992"/>
          </a:xfrm>
          <a:prstGeom prst="rect">
            <a:avLst/>
          </a:prstGeom>
          <a:ln>
            <a:solidFill>
              <a:schemeClr val="tx1"/>
            </a:solidFill>
          </a:ln>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US" sz="2400" u="sng" dirty="0"/>
              <a:t>Physical Literacy </a:t>
            </a:r>
          </a:p>
          <a:p>
            <a:pPr algn="ctr"/>
            <a:r>
              <a:rPr lang="en-US" sz="2400" u="sng" dirty="0"/>
              <a:t> </a:t>
            </a:r>
          </a:p>
          <a:p>
            <a:pPr algn="ctr"/>
            <a:r>
              <a:rPr lang="en-US" sz="2400" dirty="0"/>
              <a:t>Interact effectively with surrounding environments</a:t>
            </a:r>
          </a:p>
          <a:p>
            <a:pPr algn="ctr"/>
            <a:r>
              <a:rPr lang="en-US" sz="2400" dirty="0"/>
              <a:t>Use a wide range of movements </a:t>
            </a:r>
          </a:p>
          <a:p>
            <a:pPr algn="ctr"/>
            <a:endParaRPr lang="en-US" sz="2400" dirty="0"/>
          </a:p>
        </p:txBody>
      </p:sp>
      <p:pic>
        <p:nvPicPr>
          <p:cNvPr id="12" name="Graphic 11" descr="Business Growth outline">
            <a:extLst>
              <a:ext uri="{FF2B5EF4-FFF2-40B4-BE49-F238E27FC236}">
                <a16:creationId xmlns:a16="http://schemas.microsoft.com/office/drawing/2014/main" id="{769FC0C7-E012-634B-9797-402B0B2A0D0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9118" y="3839228"/>
            <a:ext cx="2308324" cy="2308324"/>
          </a:xfrm>
          <a:prstGeom prst="rect">
            <a:avLst/>
          </a:prstGeom>
        </p:spPr>
      </p:pic>
    </p:spTree>
    <p:extLst>
      <p:ext uri="{BB962C8B-B14F-4D97-AF65-F5344CB8AC3E}">
        <p14:creationId xmlns:p14="http://schemas.microsoft.com/office/powerpoint/2010/main" val="193900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DA22B-2E54-9145-8A01-4034F423CB8E}"/>
              </a:ext>
            </a:extLst>
          </p:cNvPr>
          <p:cNvSpPr>
            <a:spLocks noGrp="1"/>
          </p:cNvSpPr>
          <p:nvPr>
            <p:ph type="title"/>
          </p:nvPr>
        </p:nvSpPr>
        <p:spPr/>
        <p:txBody>
          <a:bodyPr>
            <a:normAutofit fontScale="90000"/>
          </a:bodyPr>
          <a:lstStyle/>
          <a:p>
            <a:r>
              <a:rPr lang="en-US" dirty="0"/>
              <a:t>Lesson 1 </a:t>
            </a:r>
            <a:br>
              <a:rPr lang="en-US" dirty="0"/>
            </a:br>
            <a:r>
              <a:rPr lang="en-US" dirty="0"/>
              <a:t>Team Building </a:t>
            </a:r>
          </a:p>
        </p:txBody>
      </p:sp>
      <p:sp>
        <p:nvSpPr>
          <p:cNvPr id="4" name="Text Placeholder 3">
            <a:extLst>
              <a:ext uri="{FF2B5EF4-FFF2-40B4-BE49-F238E27FC236}">
                <a16:creationId xmlns:a16="http://schemas.microsoft.com/office/drawing/2014/main" id="{93549015-4E7D-2A4A-971C-14B9A18A3B85}"/>
              </a:ext>
            </a:extLst>
          </p:cNvPr>
          <p:cNvSpPr>
            <a:spLocks noGrp="1"/>
          </p:cNvSpPr>
          <p:nvPr>
            <p:ph type="body" idx="1"/>
          </p:nvPr>
        </p:nvSpPr>
        <p:spPr/>
        <p:txBody>
          <a:bodyPr/>
          <a:lstStyle/>
          <a:p>
            <a:r>
              <a:rPr lang="en-US" u="sng" dirty="0"/>
              <a:t>Learning Outcomes </a:t>
            </a:r>
          </a:p>
        </p:txBody>
      </p:sp>
      <p:sp>
        <p:nvSpPr>
          <p:cNvPr id="7" name="Text Placeholder 6">
            <a:extLst>
              <a:ext uri="{FF2B5EF4-FFF2-40B4-BE49-F238E27FC236}">
                <a16:creationId xmlns:a16="http://schemas.microsoft.com/office/drawing/2014/main" id="{B4B3DEFF-DF9F-1945-8AAB-ED1D19E2C42A}"/>
              </a:ext>
            </a:extLst>
          </p:cNvPr>
          <p:cNvSpPr>
            <a:spLocks noGrp="1"/>
          </p:cNvSpPr>
          <p:nvPr>
            <p:ph type="body" sz="half" idx="15"/>
          </p:nvPr>
        </p:nvSpPr>
        <p:spPr/>
        <p:txBody>
          <a:bodyPr/>
          <a:lstStyle/>
          <a:p>
            <a:pPr marL="285750" indent="-285750" algn="l">
              <a:buFont typeface="Arial" panose="020B0604020202020204" pitchFamily="34" charset="0"/>
              <a:buChar char="•"/>
            </a:pPr>
            <a:r>
              <a:rPr lang="en-US" sz="1800" dirty="0"/>
              <a:t>Teamwork</a:t>
            </a:r>
          </a:p>
          <a:p>
            <a:pPr marL="285750" indent="-285750" algn="l">
              <a:buFont typeface="Arial" panose="020B0604020202020204" pitchFamily="34" charset="0"/>
              <a:buChar char="•"/>
            </a:pPr>
            <a:r>
              <a:rPr lang="en-US" sz="1800" dirty="0"/>
              <a:t>Communication </a:t>
            </a:r>
          </a:p>
          <a:p>
            <a:pPr marL="285750" indent="-285750" algn="l">
              <a:buFont typeface="Arial" panose="020B0604020202020204" pitchFamily="34" charset="0"/>
              <a:buChar char="•"/>
            </a:pPr>
            <a:r>
              <a:rPr lang="en-US" sz="1800" dirty="0"/>
              <a:t>Problem Solving </a:t>
            </a:r>
          </a:p>
          <a:p>
            <a:pPr marL="285750" indent="-285750" algn="l">
              <a:buFont typeface="Arial" panose="020B0604020202020204" pitchFamily="34" charset="0"/>
              <a:buChar char="•"/>
            </a:pPr>
            <a:r>
              <a:rPr lang="en-US" sz="1800" dirty="0"/>
              <a:t>Responsibility for self and others </a:t>
            </a:r>
          </a:p>
          <a:p>
            <a:pPr marL="285750" indent="-285750">
              <a:buFont typeface="Arial" panose="020B0604020202020204" pitchFamily="34" charset="0"/>
              <a:buChar char="•"/>
            </a:pPr>
            <a:endParaRPr lang="en-US" dirty="0"/>
          </a:p>
        </p:txBody>
      </p:sp>
      <p:sp>
        <p:nvSpPr>
          <p:cNvPr id="5" name="Text Placeholder 4">
            <a:extLst>
              <a:ext uri="{FF2B5EF4-FFF2-40B4-BE49-F238E27FC236}">
                <a16:creationId xmlns:a16="http://schemas.microsoft.com/office/drawing/2014/main" id="{389BDE2E-C673-1642-BBB1-B582681952E0}"/>
              </a:ext>
            </a:extLst>
          </p:cNvPr>
          <p:cNvSpPr>
            <a:spLocks noGrp="1"/>
          </p:cNvSpPr>
          <p:nvPr>
            <p:ph type="body" sz="quarter" idx="3"/>
          </p:nvPr>
        </p:nvSpPr>
        <p:spPr/>
        <p:txBody>
          <a:bodyPr/>
          <a:lstStyle/>
          <a:p>
            <a:r>
              <a:rPr lang="en-US" u="sng" dirty="0"/>
              <a:t>Physical Education Curriculum  </a:t>
            </a:r>
          </a:p>
        </p:txBody>
      </p:sp>
      <p:sp>
        <p:nvSpPr>
          <p:cNvPr id="8" name="Text Placeholder 7">
            <a:extLst>
              <a:ext uri="{FF2B5EF4-FFF2-40B4-BE49-F238E27FC236}">
                <a16:creationId xmlns:a16="http://schemas.microsoft.com/office/drawing/2014/main" id="{85553731-6DA5-AE4D-B7A8-1A4C7B18F190}"/>
              </a:ext>
            </a:extLst>
          </p:cNvPr>
          <p:cNvSpPr>
            <a:spLocks noGrp="1"/>
          </p:cNvSpPr>
          <p:nvPr>
            <p:ph type="body" sz="half" idx="16"/>
          </p:nvPr>
        </p:nvSpPr>
        <p:spPr/>
        <p:txBody>
          <a:bodyPr>
            <a:normAutofit/>
          </a:bodyPr>
          <a:lstStyle/>
          <a:p>
            <a:pPr marL="285750" indent="-285750" algn="l">
              <a:buFont typeface="Arial" panose="020B0604020202020204" pitchFamily="34" charset="0"/>
              <a:buChar char="•"/>
            </a:pPr>
            <a:r>
              <a:rPr lang="en-US" sz="1800" dirty="0"/>
              <a:t>Listen carefully to the contribution of others </a:t>
            </a:r>
          </a:p>
          <a:p>
            <a:pPr marL="285750" indent="-285750" algn="l">
              <a:buFont typeface="Arial" panose="020B0604020202020204" pitchFamily="34" charset="0"/>
              <a:buChar char="•"/>
            </a:pPr>
            <a:r>
              <a:rPr lang="en-US" sz="1800" dirty="0"/>
              <a:t>Make individual and group decisions </a:t>
            </a:r>
          </a:p>
          <a:p>
            <a:pPr marL="285750" indent="-285750" algn="l">
              <a:buFont typeface="Arial" panose="020B0604020202020204" pitchFamily="34" charset="0"/>
              <a:buChar char="•"/>
            </a:pPr>
            <a:r>
              <a:rPr lang="en-US" sz="1800" dirty="0"/>
              <a:t>Identify problems </a:t>
            </a:r>
          </a:p>
          <a:p>
            <a:pPr marL="285750" indent="-285750" algn="l">
              <a:buFont typeface="Arial" panose="020B0604020202020204" pitchFamily="34" charset="0"/>
              <a:buChar char="•"/>
            </a:pPr>
            <a:r>
              <a:rPr lang="en-US" sz="1800" dirty="0"/>
              <a:t>Suggest alternative approaches </a:t>
            </a:r>
          </a:p>
        </p:txBody>
      </p:sp>
      <p:sp>
        <p:nvSpPr>
          <p:cNvPr id="6" name="Text Placeholder 5">
            <a:extLst>
              <a:ext uri="{FF2B5EF4-FFF2-40B4-BE49-F238E27FC236}">
                <a16:creationId xmlns:a16="http://schemas.microsoft.com/office/drawing/2014/main" id="{55EDE9A2-3D94-264E-BB93-3B609DEA6907}"/>
              </a:ext>
            </a:extLst>
          </p:cNvPr>
          <p:cNvSpPr>
            <a:spLocks noGrp="1"/>
          </p:cNvSpPr>
          <p:nvPr>
            <p:ph type="body" sz="quarter" idx="13"/>
          </p:nvPr>
        </p:nvSpPr>
        <p:spPr/>
        <p:txBody>
          <a:bodyPr/>
          <a:lstStyle/>
          <a:p>
            <a:r>
              <a:rPr lang="en-US" u="sng" dirty="0"/>
              <a:t>Residential Visit </a:t>
            </a:r>
          </a:p>
        </p:txBody>
      </p:sp>
      <p:sp>
        <p:nvSpPr>
          <p:cNvPr id="9" name="Text Placeholder 8">
            <a:extLst>
              <a:ext uri="{FF2B5EF4-FFF2-40B4-BE49-F238E27FC236}">
                <a16:creationId xmlns:a16="http://schemas.microsoft.com/office/drawing/2014/main" id="{86A1C9B0-D592-1248-ACAC-1FD412E7DACA}"/>
              </a:ext>
            </a:extLst>
          </p:cNvPr>
          <p:cNvSpPr>
            <a:spLocks noGrp="1"/>
          </p:cNvSpPr>
          <p:nvPr>
            <p:ph type="body" sz="half" idx="17"/>
          </p:nvPr>
        </p:nvSpPr>
        <p:spPr/>
        <p:txBody>
          <a:bodyPr/>
          <a:lstStyle/>
          <a:p>
            <a:pPr marL="285750" indent="-285750" algn="l">
              <a:buFont typeface="Arial" panose="020B0604020202020204" pitchFamily="34" charset="0"/>
              <a:buChar char="•"/>
            </a:pPr>
            <a:r>
              <a:rPr lang="en-US" sz="1800" dirty="0"/>
              <a:t>Activities may include team building</a:t>
            </a:r>
          </a:p>
          <a:p>
            <a:pPr marL="285750" indent="-285750" algn="l">
              <a:buFont typeface="Arial" panose="020B0604020202020204" pitchFamily="34" charset="0"/>
              <a:buChar char="•"/>
            </a:pPr>
            <a:r>
              <a:rPr lang="en-US" sz="1800" dirty="0"/>
              <a:t>Providing students with teamwork skills </a:t>
            </a:r>
          </a:p>
          <a:p>
            <a:pPr marL="285750" indent="-285750" algn="l">
              <a:buFont typeface="Arial" panose="020B0604020202020204" pitchFamily="34" charset="0"/>
              <a:buChar char="•"/>
            </a:pPr>
            <a:r>
              <a:rPr lang="en-US" sz="1800" dirty="0"/>
              <a:t>Reflection </a:t>
            </a:r>
          </a:p>
          <a:p>
            <a:pPr marL="285750" indent="-285750">
              <a:buFont typeface="Arial" panose="020B0604020202020204" pitchFamily="34" charset="0"/>
              <a:buChar char="•"/>
            </a:pPr>
            <a:endParaRPr lang="en-US" dirty="0"/>
          </a:p>
        </p:txBody>
      </p:sp>
      <p:pic>
        <p:nvPicPr>
          <p:cNvPr id="12" name="Graphic 11" descr="Cheers with solid fill">
            <a:extLst>
              <a:ext uri="{FF2B5EF4-FFF2-40B4-BE49-F238E27FC236}">
                <a16:creationId xmlns:a16="http://schemas.microsoft.com/office/drawing/2014/main" id="{49449BC8-F3F7-C644-A996-316AC9A7A0B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39324" y="555672"/>
            <a:ext cx="1212899" cy="1212899"/>
          </a:xfrm>
          <a:prstGeom prst="rect">
            <a:avLst/>
          </a:prstGeom>
        </p:spPr>
      </p:pic>
      <p:pic>
        <p:nvPicPr>
          <p:cNvPr id="13" name="Graphic 12" descr="Cheers with solid fill">
            <a:extLst>
              <a:ext uri="{FF2B5EF4-FFF2-40B4-BE49-F238E27FC236}">
                <a16:creationId xmlns:a16="http://schemas.microsoft.com/office/drawing/2014/main" id="{28B605B0-2EFC-0640-BDB8-DEF79AC84C0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39777" y="555671"/>
            <a:ext cx="1212899" cy="1212899"/>
          </a:xfrm>
          <a:prstGeom prst="rect">
            <a:avLst/>
          </a:prstGeom>
        </p:spPr>
      </p:pic>
    </p:spTree>
    <p:extLst>
      <p:ext uri="{BB962C8B-B14F-4D97-AF65-F5344CB8AC3E}">
        <p14:creationId xmlns:p14="http://schemas.microsoft.com/office/powerpoint/2010/main" val="303681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AB145-05A3-BB48-8AFA-6F50ED3CD8A1}"/>
              </a:ext>
            </a:extLst>
          </p:cNvPr>
          <p:cNvSpPr>
            <a:spLocks noGrp="1"/>
          </p:cNvSpPr>
          <p:nvPr>
            <p:ph type="title"/>
          </p:nvPr>
        </p:nvSpPr>
        <p:spPr>
          <a:xfrm>
            <a:off x="913795" y="609600"/>
            <a:ext cx="10353762" cy="692494"/>
          </a:xfrm>
        </p:spPr>
        <p:txBody>
          <a:bodyPr>
            <a:normAutofit fontScale="90000"/>
          </a:bodyPr>
          <a:lstStyle/>
          <a:p>
            <a:r>
              <a:rPr lang="en-US" dirty="0"/>
              <a:t>Lesson 1</a:t>
            </a:r>
          </a:p>
        </p:txBody>
      </p:sp>
      <p:sp>
        <p:nvSpPr>
          <p:cNvPr id="10" name="Text Placeholder 9">
            <a:extLst>
              <a:ext uri="{FF2B5EF4-FFF2-40B4-BE49-F238E27FC236}">
                <a16:creationId xmlns:a16="http://schemas.microsoft.com/office/drawing/2014/main" id="{9CEB049D-E5AC-3442-AB36-015F7E7847D3}"/>
              </a:ext>
            </a:extLst>
          </p:cNvPr>
          <p:cNvSpPr>
            <a:spLocks noGrp="1"/>
          </p:cNvSpPr>
          <p:nvPr>
            <p:ph type="body" idx="1"/>
          </p:nvPr>
        </p:nvSpPr>
        <p:spPr>
          <a:xfrm>
            <a:off x="1046013" y="1026027"/>
            <a:ext cx="4764764" cy="692494"/>
          </a:xfrm>
        </p:spPr>
        <p:txBody>
          <a:bodyPr/>
          <a:lstStyle/>
          <a:p>
            <a:r>
              <a:rPr lang="en-US" dirty="0"/>
              <a:t>Spider Web </a:t>
            </a:r>
          </a:p>
        </p:txBody>
      </p:sp>
      <p:pic>
        <p:nvPicPr>
          <p:cNvPr id="15" name="Content Placeholder 14" descr="Shape, background pattern, polygon&#10;&#10;Description automatically generated">
            <a:extLst>
              <a:ext uri="{FF2B5EF4-FFF2-40B4-BE49-F238E27FC236}">
                <a16:creationId xmlns:a16="http://schemas.microsoft.com/office/drawing/2014/main" id="{30E4BAC4-1BE2-C84C-A21D-D103FC7CA1FB}"/>
              </a:ext>
            </a:extLst>
          </p:cNvPr>
          <p:cNvPicPr>
            <a:picLocks noGrp="1" noChangeAspect="1"/>
          </p:cNvPicPr>
          <p:nvPr>
            <p:ph sz="half" idx="2"/>
          </p:nvPr>
        </p:nvPicPr>
        <p:blipFill>
          <a:blip r:embed="rId3"/>
          <a:stretch>
            <a:fillRect/>
          </a:stretch>
        </p:blipFill>
        <p:spPr>
          <a:xfrm>
            <a:off x="3043238" y="3957637"/>
            <a:ext cx="2900361" cy="1817863"/>
          </a:xfrm>
          <a:solidFill>
            <a:srgbClr val="F0F2F3"/>
          </a:solidFill>
        </p:spPr>
      </p:pic>
      <p:sp>
        <p:nvSpPr>
          <p:cNvPr id="12" name="Text Placeholder 11">
            <a:extLst>
              <a:ext uri="{FF2B5EF4-FFF2-40B4-BE49-F238E27FC236}">
                <a16:creationId xmlns:a16="http://schemas.microsoft.com/office/drawing/2014/main" id="{E01E7093-722E-FF42-9844-A2C397DC30D2}"/>
              </a:ext>
            </a:extLst>
          </p:cNvPr>
          <p:cNvSpPr>
            <a:spLocks noGrp="1"/>
          </p:cNvSpPr>
          <p:nvPr>
            <p:ph type="body" sz="quarter" idx="3"/>
          </p:nvPr>
        </p:nvSpPr>
        <p:spPr>
          <a:xfrm>
            <a:off x="6363166" y="1026027"/>
            <a:ext cx="4779582" cy="692495"/>
          </a:xfrm>
        </p:spPr>
        <p:txBody>
          <a:bodyPr/>
          <a:lstStyle/>
          <a:p>
            <a:r>
              <a:rPr lang="en-US" dirty="0"/>
              <a:t>Night Line </a:t>
            </a:r>
          </a:p>
        </p:txBody>
      </p:sp>
      <p:sp>
        <p:nvSpPr>
          <p:cNvPr id="16" name="TextBox 15">
            <a:extLst>
              <a:ext uri="{FF2B5EF4-FFF2-40B4-BE49-F238E27FC236}">
                <a16:creationId xmlns:a16="http://schemas.microsoft.com/office/drawing/2014/main" id="{95A407E6-9A3E-5B49-B62A-5B214C4EB1CF}"/>
              </a:ext>
            </a:extLst>
          </p:cNvPr>
          <p:cNvSpPr txBox="1"/>
          <p:nvPr/>
        </p:nvSpPr>
        <p:spPr>
          <a:xfrm>
            <a:off x="913794" y="1673283"/>
            <a:ext cx="5029805" cy="2862322"/>
          </a:xfrm>
          <a:prstGeom prst="rect">
            <a:avLst/>
          </a:prstGeom>
          <a:noFill/>
        </p:spPr>
        <p:txBody>
          <a:bodyPr wrap="square" rtlCol="0">
            <a:spAutoFit/>
          </a:bodyPr>
          <a:lstStyle/>
          <a:p>
            <a:r>
              <a:rPr lang="en-US" dirty="0"/>
              <a:t>Pass all team members through the web without touching the rope.</a:t>
            </a:r>
          </a:p>
          <a:p>
            <a:r>
              <a:rPr lang="en-US" u="sng" dirty="0"/>
              <a:t>Safety</a:t>
            </a:r>
          </a:p>
          <a:p>
            <a:r>
              <a:rPr lang="en-US" dirty="0"/>
              <a:t>- Do not allow headfirst.</a:t>
            </a:r>
          </a:p>
          <a:p>
            <a:r>
              <a:rPr lang="en-US" dirty="0"/>
              <a:t>- Teacher supervision at all times.</a:t>
            </a:r>
          </a:p>
          <a:p>
            <a:r>
              <a:rPr lang="en-US" dirty="0"/>
              <a:t>- Reminding to support the head and neck</a:t>
            </a:r>
          </a:p>
          <a:p>
            <a:r>
              <a:rPr lang="en-US" u="sng" dirty="0"/>
              <a:t>Equipment</a:t>
            </a:r>
          </a:p>
          <a:p>
            <a:r>
              <a:rPr lang="en-US" dirty="0"/>
              <a:t>- Spiderweb on low ropes course</a:t>
            </a:r>
          </a:p>
          <a:p>
            <a:r>
              <a:rPr lang="en-US" dirty="0"/>
              <a:t>- Extra rope </a:t>
            </a:r>
          </a:p>
          <a:p>
            <a:r>
              <a:rPr lang="en-US" dirty="0"/>
              <a:t>- Score sheet</a:t>
            </a:r>
          </a:p>
        </p:txBody>
      </p:sp>
      <p:sp>
        <p:nvSpPr>
          <p:cNvPr id="17" name="TextBox 16">
            <a:extLst>
              <a:ext uri="{FF2B5EF4-FFF2-40B4-BE49-F238E27FC236}">
                <a16:creationId xmlns:a16="http://schemas.microsoft.com/office/drawing/2014/main" id="{A68F1235-6AF6-4945-B854-776D9FFC85F1}"/>
              </a:ext>
            </a:extLst>
          </p:cNvPr>
          <p:cNvSpPr txBox="1"/>
          <p:nvPr/>
        </p:nvSpPr>
        <p:spPr>
          <a:xfrm>
            <a:off x="6363166" y="1718521"/>
            <a:ext cx="4779582" cy="3693319"/>
          </a:xfrm>
          <a:prstGeom prst="rect">
            <a:avLst/>
          </a:prstGeom>
          <a:noFill/>
        </p:spPr>
        <p:txBody>
          <a:bodyPr wrap="square" rtlCol="0">
            <a:spAutoFit/>
          </a:bodyPr>
          <a:lstStyle/>
          <a:p>
            <a:r>
              <a:rPr lang="en-US" dirty="0"/>
              <a:t>Complete the obstacle course in pairs, one student holds onto the rope while blindfolded and the other student must communicate where the obstacles are.</a:t>
            </a:r>
          </a:p>
          <a:p>
            <a:r>
              <a:rPr lang="en-US" u="sng" dirty="0"/>
              <a:t>Safety</a:t>
            </a:r>
          </a:p>
          <a:p>
            <a:r>
              <a:rPr lang="en-US" dirty="0"/>
              <a:t>- Teacher supervision </a:t>
            </a:r>
          </a:p>
          <a:p>
            <a:r>
              <a:rPr lang="en-US" dirty="0"/>
              <a:t>- May have to give communication suggestions</a:t>
            </a:r>
          </a:p>
          <a:p>
            <a:r>
              <a:rPr lang="en-US" u="sng" dirty="0"/>
              <a:t>Equipment </a:t>
            </a:r>
          </a:p>
          <a:p>
            <a:r>
              <a:rPr lang="en-US" dirty="0"/>
              <a:t>- Rope</a:t>
            </a:r>
          </a:p>
          <a:p>
            <a:r>
              <a:rPr lang="en-US" dirty="0"/>
              <a:t>- Blindfolds </a:t>
            </a:r>
          </a:p>
          <a:p>
            <a:r>
              <a:rPr lang="en-US" dirty="0"/>
              <a:t>- Logs </a:t>
            </a:r>
          </a:p>
          <a:p>
            <a:r>
              <a:rPr lang="en-US" dirty="0"/>
              <a:t>- Trap</a:t>
            </a:r>
          </a:p>
          <a:p>
            <a:r>
              <a:rPr lang="en-US" dirty="0"/>
              <a:t>- Stopwatch </a:t>
            </a:r>
          </a:p>
        </p:txBody>
      </p:sp>
      <p:pic>
        <p:nvPicPr>
          <p:cNvPr id="19" name="Picture 18" descr="A group of people standing around a campfire in the woods&#10;&#10;Description automatically generated with low confidence">
            <a:extLst>
              <a:ext uri="{FF2B5EF4-FFF2-40B4-BE49-F238E27FC236}">
                <a16:creationId xmlns:a16="http://schemas.microsoft.com/office/drawing/2014/main" id="{A313CE3C-9551-CF41-ACE3-E950BCAFBC8D}"/>
              </a:ext>
            </a:extLst>
          </p:cNvPr>
          <p:cNvPicPr>
            <a:picLocks noChangeAspect="1"/>
          </p:cNvPicPr>
          <p:nvPr/>
        </p:nvPicPr>
        <p:blipFill>
          <a:blip r:embed="rId4"/>
          <a:stretch>
            <a:fillRect/>
          </a:stretch>
        </p:blipFill>
        <p:spPr>
          <a:xfrm>
            <a:off x="8215761" y="3748205"/>
            <a:ext cx="3051796" cy="2002741"/>
          </a:xfrm>
          <a:prstGeom prst="rect">
            <a:avLst/>
          </a:prstGeom>
        </p:spPr>
      </p:pic>
    </p:spTree>
    <p:extLst>
      <p:ext uri="{BB962C8B-B14F-4D97-AF65-F5344CB8AC3E}">
        <p14:creationId xmlns:p14="http://schemas.microsoft.com/office/powerpoint/2010/main" val="2668784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C565E05-ADE5-8242-A420-783A1A65E408}"/>
              </a:ext>
            </a:extLst>
          </p:cNvPr>
          <p:cNvSpPr>
            <a:spLocks noGrp="1"/>
          </p:cNvSpPr>
          <p:nvPr>
            <p:ph type="title"/>
          </p:nvPr>
        </p:nvSpPr>
        <p:spPr/>
        <p:txBody>
          <a:bodyPr>
            <a:normAutofit fontScale="90000"/>
          </a:bodyPr>
          <a:lstStyle/>
          <a:p>
            <a:r>
              <a:rPr lang="en-US" dirty="0"/>
              <a:t>Lesson 2, 3 &amp; 4</a:t>
            </a:r>
            <a:br>
              <a:rPr lang="en-US" dirty="0"/>
            </a:br>
            <a:r>
              <a:rPr lang="en-US" dirty="0"/>
              <a:t>Orienteering Skills </a:t>
            </a:r>
          </a:p>
        </p:txBody>
      </p:sp>
      <p:sp>
        <p:nvSpPr>
          <p:cNvPr id="8" name="Text Placeholder 7">
            <a:extLst>
              <a:ext uri="{FF2B5EF4-FFF2-40B4-BE49-F238E27FC236}">
                <a16:creationId xmlns:a16="http://schemas.microsoft.com/office/drawing/2014/main" id="{826EDDA4-F1FA-5744-B932-BC249B3097DE}"/>
              </a:ext>
            </a:extLst>
          </p:cNvPr>
          <p:cNvSpPr>
            <a:spLocks noGrp="1"/>
          </p:cNvSpPr>
          <p:nvPr>
            <p:ph type="body" idx="1"/>
          </p:nvPr>
        </p:nvSpPr>
        <p:spPr/>
        <p:txBody>
          <a:bodyPr/>
          <a:lstStyle/>
          <a:p>
            <a:r>
              <a:rPr lang="en-US" u="sng" dirty="0"/>
              <a:t>Learning Outcomes </a:t>
            </a:r>
          </a:p>
        </p:txBody>
      </p:sp>
      <p:sp>
        <p:nvSpPr>
          <p:cNvPr id="11" name="Text Placeholder 10">
            <a:extLst>
              <a:ext uri="{FF2B5EF4-FFF2-40B4-BE49-F238E27FC236}">
                <a16:creationId xmlns:a16="http://schemas.microsoft.com/office/drawing/2014/main" id="{2BA00387-CD43-4E48-B1DE-8EDE5095BACF}"/>
              </a:ext>
            </a:extLst>
          </p:cNvPr>
          <p:cNvSpPr>
            <a:spLocks noGrp="1"/>
          </p:cNvSpPr>
          <p:nvPr>
            <p:ph type="body" sz="half" idx="15"/>
          </p:nvPr>
        </p:nvSpPr>
        <p:spPr/>
        <p:txBody>
          <a:bodyPr/>
          <a:lstStyle/>
          <a:p>
            <a:pPr marL="285750" indent="-285750" algn="l">
              <a:buFont typeface="Arial" panose="020B0604020202020204" pitchFamily="34" charset="0"/>
              <a:buChar char="•"/>
            </a:pPr>
            <a:r>
              <a:rPr lang="en-US" sz="2000" dirty="0"/>
              <a:t>Map reading skills </a:t>
            </a:r>
          </a:p>
          <a:p>
            <a:pPr marL="285750" indent="-285750" algn="l">
              <a:buFont typeface="Arial" panose="020B0604020202020204" pitchFamily="34" charset="0"/>
              <a:buChar char="•"/>
            </a:pPr>
            <a:r>
              <a:rPr lang="en-US" sz="2000" dirty="0"/>
              <a:t>Learning to use a compass</a:t>
            </a:r>
          </a:p>
          <a:p>
            <a:pPr marL="285750" indent="-285750" algn="l">
              <a:buFont typeface="Arial" panose="020B0604020202020204" pitchFamily="34" charset="0"/>
              <a:buChar char="•"/>
            </a:pPr>
            <a:r>
              <a:rPr lang="en-US" sz="2000" dirty="0"/>
              <a:t>Finding a bearing </a:t>
            </a:r>
          </a:p>
          <a:p>
            <a:pPr marL="285750" indent="-285750" algn="l">
              <a:buFont typeface="Arial" panose="020B0604020202020204" pitchFamily="34" charset="0"/>
              <a:buChar char="•"/>
            </a:pPr>
            <a:r>
              <a:rPr lang="en-US" sz="1800" dirty="0"/>
              <a:t>Identify features of a landscape </a:t>
            </a:r>
          </a:p>
          <a:p>
            <a:pPr algn="l"/>
            <a:endParaRPr lang="en-US" dirty="0"/>
          </a:p>
        </p:txBody>
      </p:sp>
      <p:sp>
        <p:nvSpPr>
          <p:cNvPr id="9" name="Text Placeholder 8">
            <a:extLst>
              <a:ext uri="{FF2B5EF4-FFF2-40B4-BE49-F238E27FC236}">
                <a16:creationId xmlns:a16="http://schemas.microsoft.com/office/drawing/2014/main" id="{CB213D28-5319-5B46-803B-27E12FE51806}"/>
              </a:ext>
            </a:extLst>
          </p:cNvPr>
          <p:cNvSpPr>
            <a:spLocks noGrp="1"/>
          </p:cNvSpPr>
          <p:nvPr>
            <p:ph type="body" sz="quarter" idx="3"/>
          </p:nvPr>
        </p:nvSpPr>
        <p:spPr/>
        <p:txBody>
          <a:bodyPr/>
          <a:lstStyle/>
          <a:p>
            <a:r>
              <a:rPr lang="en-US" u="sng" dirty="0"/>
              <a:t>Physical Education Curriculum  </a:t>
            </a:r>
          </a:p>
        </p:txBody>
      </p:sp>
      <p:sp>
        <p:nvSpPr>
          <p:cNvPr id="12" name="Text Placeholder 11">
            <a:extLst>
              <a:ext uri="{FF2B5EF4-FFF2-40B4-BE49-F238E27FC236}">
                <a16:creationId xmlns:a16="http://schemas.microsoft.com/office/drawing/2014/main" id="{E2D19393-E458-BB40-B08D-B896A7A7A359}"/>
              </a:ext>
            </a:extLst>
          </p:cNvPr>
          <p:cNvSpPr>
            <a:spLocks noGrp="1"/>
          </p:cNvSpPr>
          <p:nvPr>
            <p:ph type="body" sz="half" idx="16"/>
          </p:nvPr>
        </p:nvSpPr>
        <p:spPr/>
        <p:txBody>
          <a:bodyPr>
            <a:normAutofit/>
          </a:bodyPr>
          <a:lstStyle/>
          <a:p>
            <a:pPr marL="285750" indent="-285750" algn="l">
              <a:buFont typeface="Arial" panose="020B0604020202020204" pitchFamily="34" charset="0"/>
              <a:buChar char="•"/>
            </a:pPr>
            <a:r>
              <a:rPr lang="en-US" sz="2000" dirty="0"/>
              <a:t>Skills to inspire students to partake in similar activities to develop and maintain physical literacy </a:t>
            </a:r>
          </a:p>
          <a:p>
            <a:pPr marL="285750" indent="-285750" algn="l">
              <a:buFont typeface="Arial" panose="020B0604020202020204" pitchFamily="34" charset="0"/>
              <a:buChar char="•"/>
            </a:pPr>
            <a:r>
              <a:rPr lang="en-US" sz="2000" dirty="0"/>
              <a:t>Walking and running </a:t>
            </a:r>
          </a:p>
          <a:p>
            <a:pPr marL="285750" indent="-285750" algn="l">
              <a:buFont typeface="Arial" panose="020B0604020202020204" pitchFamily="34" charset="0"/>
              <a:buChar char="•"/>
            </a:pPr>
            <a:r>
              <a:rPr lang="en-US" sz="2000" dirty="0"/>
              <a:t>Outdoor living </a:t>
            </a:r>
          </a:p>
          <a:p>
            <a:pPr marL="285750" indent="-285750" algn="l">
              <a:buFont typeface="Arial" panose="020B0604020202020204" pitchFamily="34" charset="0"/>
              <a:buChar char="•"/>
            </a:pPr>
            <a:r>
              <a:rPr lang="en-US" sz="2000" dirty="0"/>
              <a:t>Health and wellbeing </a:t>
            </a:r>
          </a:p>
        </p:txBody>
      </p:sp>
      <p:sp>
        <p:nvSpPr>
          <p:cNvPr id="10" name="Text Placeholder 9">
            <a:extLst>
              <a:ext uri="{FF2B5EF4-FFF2-40B4-BE49-F238E27FC236}">
                <a16:creationId xmlns:a16="http://schemas.microsoft.com/office/drawing/2014/main" id="{3F49E02B-98C2-B743-9B92-B04E54349A52}"/>
              </a:ext>
            </a:extLst>
          </p:cNvPr>
          <p:cNvSpPr>
            <a:spLocks noGrp="1"/>
          </p:cNvSpPr>
          <p:nvPr>
            <p:ph type="body" sz="quarter" idx="13"/>
          </p:nvPr>
        </p:nvSpPr>
        <p:spPr/>
        <p:txBody>
          <a:bodyPr/>
          <a:lstStyle/>
          <a:p>
            <a:r>
              <a:rPr lang="en-US" u="sng" dirty="0"/>
              <a:t>Residential Visit </a:t>
            </a:r>
          </a:p>
        </p:txBody>
      </p:sp>
      <p:sp>
        <p:nvSpPr>
          <p:cNvPr id="13" name="Text Placeholder 12">
            <a:extLst>
              <a:ext uri="{FF2B5EF4-FFF2-40B4-BE49-F238E27FC236}">
                <a16:creationId xmlns:a16="http://schemas.microsoft.com/office/drawing/2014/main" id="{8C9CC2BE-3F5A-C34F-A3ED-7862B7593C96}"/>
              </a:ext>
            </a:extLst>
          </p:cNvPr>
          <p:cNvSpPr>
            <a:spLocks noGrp="1"/>
          </p:cNvSpPr>
          <p:nvPr>
            <p:ph type="body" sz="half" idx="17"/>
          </p:nvPr>
        </p:nvSpPr>
        <p:spPr/>
        <p:txBody>
          <a:bodyPr>
            <a:normAutofit/>
          </a:bodyPr>
          <a:lstStyle/>
          <a:p>
            <a:pPr marL="285750" indent="-285750" algn="l">
              <a:buFont typeface="Arial" panose="020B0604020202020204" pitchFamily="34" charset="0"/>
              <a:buChar char="•"/>
            </a:pPr>
            <a:r>
              <a:rPr lang="en-US" sz="2000" dirty="0"/>
              <a:t>The use of a map and compass may be required for activities</a:t>
            </a:r>
          </a:p>
          <a:p>
            <a:pPr marL="285750" indent="-285750" algn="l">
              <a:buFont typeface="Arial" panose="020B0604020202020204" pitchFamily="34" charset="0"/>
              <a:buChar char="•"/>
            </a:pPr>
            <a:r>
              <a:rPr lang="en-US" sz="2000" dirty="0"/>
              <a:t>Allows all students to feel confident and therefore gain the most out of the activities </a:t>
            </a:r>
          </a:p>
          <a:p>
            <a:pPr marL="285750" indent="-285750" algn="l">
              <a:buFont typeface="Arial" panose="020B0604020202020204" pitchFamily="34" charset="0"/>
              <a:buChar char="•"/>
            </a:pPr>
            <a:endParaRPr lang="en-US" sz="2000" dirty="0"/>
          </a:p>
        </p:txBody>
      </p:sp>
      <p:pic>
        <p:nvPicPr>
          <p:cNvPr id="15" name="Graphic 14" descr="Map with pin outline">
            <a:extLst>
              <a:ext uri="{FF2B5EF4-FFF2-40B4-BE49-F238E27FC236}">
                <a16:creationId xmlns:a16="http://schemas.microsoft.com/office/drawing/2014/main" id="{1EF298CB-8157-784B-B4E0-8DA5025D29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8262" y="609599"/>
            <a:ext cx="1274593" cy="1274593"/>
          </a:xfrm>
          <a:prstGeom prst="rect">
            <a:avLst/>
          </a:prstGeom>
        </p:spPr>
      </p:pic>
      <p:pic>
        <p:nvPicPr>
          <p:cNvPr id="17" name="Graphic 16" descr="Compass outline">
            <a:extLst>
              <a:ext uri="{FF2B5EF4-FFF2-40B4-BE49-F238E27FC236}">
                <a16:creationId xmlns:a16="http://schemas.microsoft.com/office/drawing/2014/main" id="{9915D7F0-2935-1240-9CAA-272F79D2BB0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03611" y="533059"/>
            <a:ext cx="1274593" cy="1274593"/>
          </a:xfrm>
          <a:prstGeom prst="rect">
            <a:avLst/>
          </a:prstGeom>
        </p:spPr>
      </p:pic>
    </p:spTree>
    <p:extLst>
      <p:ext uri="{BB962C8B-B14F-4D97-AF65-F5344CB8AC3E}">
        <p14:creationId xmlns:p14="http://schemas.microsoft.com/office/powerpoint/2010/main" val="216592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EDFA86BA-EC30-3D48-9DE0-F62ED6C83097}"/>
              </a:ext>
            </a:extLst>
          </p:cNvPr>
          <p:cNvSpPr>
            <a:spLocks noGrp="1"/>
          </p:cNvSpPr>
          <p:nvPr>
            <p:ph type="title"/>
          </p:nvPr>
        </p:nvSpPr>
        <p:spPr>
          <a:xfrm>
            <a:off x="913795" y="136033"/>
            <a:ext cx="10353762" cy="970450"/>
          </a:xfrm>
        </p:spPr>
        <p:txBody>
          <a:bodyPr>
            <a:normAutofit fontScale="90000"/>
          </a:bodyPr>
          <a:lstStyle/>
          <a:p>
            <a:r>
              <a:rPr lang="en-US" dirty="0"/>
              <a:t>Lesson 2</a:t>
            </a:r>
            <a:br>
              <a:rPr lang="en-US" dirty="0"/>
            </a:br>
            <a:r>
              <a:rPr lang="en-US" dirty="0"/>
              <a:t>Back to Basics Map Skills</a:t>
            </a:r>
          </a:p>
        </p:txBody>
      </p:sp>
      <p:sp>
        <p:nvSpPr>
          <p:cNvPr id="13" name="Text Placeholder 12">
            <a:extLst>
              <a:ext uri="{FF2B5EF4-FFF2-40B4-BE49-F238E27FC236}">
                <a16:creationId xmlns:a16="http://schemas.microsoft.com/office/drawing/2014/main" id="{DB4BE256-7938-4D4B-901C-7D9E859325C0}"/>
              </a:ext>
            </a:extLst>
          </p:cNvPr>
          <p:cNvSpPr>
            <a:spLocks noGrp="1"/>
          </p:cNvSpPr>
          <p:nvPr>
            <p:ph type="body" idx="1"/>
          </p:nvPr>
        </p:nvSpPr>
        <p:spPr>
          <a:xfrm>
            <a:off x="924443" y="1094825"/>
            <a:ext cx="4764764" cy="692494"/>
          </a:xfrm>
        </p:spPr>
        <p:txBody>
          <a:bodyPr/>
          <a:lstStyle/>
          <a:p>
            <a:r>
              <a:rPr lang="en-US" dirty="0"/>
              <a:t>Compass Discussion </a:t>
            </a:r>
          </a:p>
        </p:txBody>
      </p:sp>
      <p:sp>
        <p:nvSpPr>
          <p:cNvPr id="15" name="Text Placeholder 14">
            <a:extLst>
              <a:ext uri="{FF2B5EF4-FFF2-40B4-BE49-F238E27FC236}">
                <a16:creationId xmlns:a16="http://schemas.microsoft.com/office/drawing/2014/main" id="{5DC2C1C8-F2AC-254F-BB78-2A256A6DF6FF}"/>
              </a:ext>
            </a:extLst>
          </p:cNvPr>
          <p:cNvSpPr>
            <a:spLocks noGrp="1"/>
          </p:cNvSpPr>
          <p:nvPr>
            <p:ph type="body" sz="quarter" idx="3"/>
          </p:nvPr>
        </p:nvSpPr>
        <p:spPr>
          <a:xfrm>
            <a:off x="6363166" y="1094824"/>
            <a:ext cx="4779582" cy="692495"/>
          </a:xfrm>
        </p:spPr>
        <p:txBody>
          <a:bodyPr/>
          <a:lstStyle/>
          <a:p>
            <a:r>
              <a:rPr lang="en-US" dirty="0"/>
              <a:t>Map Symbol Walk</a:t>
            </a:r>
          </a:p>
        </p:txBody>
      </p:sp>
      <p:pic>
        <p:nvPicPr>
          <p:cNvPr id="19" name="Content Placeholder 18" descr="Diagram, schematic&#10;&#10;Description automatically generated">
            <a:extLst>
              <a:ext uri="{FF2B5EF4-FFF2-40B4-BE49-F238E27FC236}">
                <a16:creationId xmlns:a16="http://schemas.microsoft.com/office/drawing/2014/main" id="{6273A1DC-05DD-CF42-B313-C118AA60017E}"/>
              </a:ext>
            </a:extLst>
          </p:cNvPr>
          <p:cNvPicPr>
            <a:picLocks noGrp="1" noChangeAspect="1"/>
          </p:cNvPicPr>
          <p:nvPr>
            <p:ph sz="quarter" idx="4"/>
          </p:nvPr>
        </p:nvPicPr>
        <p:blipFill>
          <a:blip r:embed="rId3"/>
          <a:stretch>
            <a:fillRect/>
          </a:stretch>
        </p:blipFill>
        <p:spPr>
          <a:xfrm>
            <a:off x="3376831" y="3983445"/>
            <a:ext cx="2452004" cy="2452004"/>
          </a:xfrm>
        </p:spPr>
      </p:pic>
      <p:sp>
        <p:nvSpPr>
          <p:cNvPr id="17" name="TextBox 16">
            <a:extLst>
              <a:ext uri="{FF2B5EF4-FFF2-40B4-BE49-F238E27FC236}">
                <a16:creationId xmlns:a16="http://schemas.microsoft.com/office/drawing/2014/main" id="{913D2B31-34AB-2844-AE31-C3861083C993}"/>
              </a:ext>
            </a:extLst>
          </p:cNvPr>
          <p:cNvSpPr txBox="1"/>
          <p:nvPr/>
        </p:nvSpPr>
        <p:spPr>
          <a:xfrm>
            <a:off x="924443" y="1855152"/>
            <a:ext cx="3943350" cy="3416320"/>
          </a:xfrm>
          <a:prstGeom prst="rect">
            <a:avLst/>
          </a:prstGeom>
          <a:noFill/>
        </p:spPr>
        <p:txBody>
          <a:bodyPr wrap="square" rtlCol="0">
            <a:spAutoFit/>
          </a:bodyPr>
          <a:lstStyle/>
          <a:p>
            <a:r>
              <a:rPr lang="en-US" dirty="0"/>
              <a:t>10 Minute interactive discussion on the components of a compass. Students have to run in the correct direction which is called out.</a:t>
            </a:r>
          </a:p>
          <a:p>
            <a:r>
              <a:rPr lang="en-US" u="sng" dirty="0"/>
              <a:t>Safety</a:t>
            </a:r>
          </a:p>
          <a:p>
            <a:r>
              <a:rPr lang="en-US" dirty="0"/>
              <a:t>-Be aware of slips and trips if the ground is uneven or wet</a:t>
            </a:r>
          </a:p>
          <a:p>
            <a:r>
              <a:rPr lang="en-US" u="sng" dirty="0"/>
              <a:t>Equipment</a:t>
            </a:r>
          </a:p>
          <a:p>
            <a:r>
              <a:rPr lang="en-US" dirty="0"/>
              <a:t>-Compass</a:t>
            </a:r>
          </a:p>
          <a:p>
            <a:r>
              <a:rPr lang="en-US" dirty="0"/>
              <a:t>-Large cards with North, </a:t>
            </a:r>
          </a:p>
          <a:p>
            <a:r>
              <a:rPr lang="en-US" dirty="0"/>
              <a:t>South, East and West</a:t>
            </a:r>
          </a:p>
          <a:p>
            <a:r>
              <a:rPr lang="en-US" dirty="0"/>
              <a:t>-Chalk</a:t>
            </a:r>
          </a:p>
        </p:txBody>
      </p:sp>
      <p:sp>
        <p:nvSpPr>
          <p:cNvPr id="21" name="TextBox 20">
            <a:extLst>
              <a:ext uri="{FF2B5EF4-FFF2-40B4-BE49-F238E27FC236}">
                <a16:creationId xmlns:a16="http://schemas.microsoft.com/office/drawing/2014/main" id="{5F0A204D-6A16-C849-A00B-003294D276FA}"/>
              </a:ext>
            </a:extLst>
          </p:cNvPr>
          <p:cNvSpPr txBox="1"/>
          <p:nvPr/>
        </p:nvSpPr>
        <p:spPr>
          <a:xfrm>
            <a:off x="6363166" y="1971675"/>
            <a:ext cx="3923834" cy="3693319"/>
          </a:xfrm>
          <a:prstGeom prst="rect">
            <a:avLst/>
          </a:prstGeom>
          <a:noFill/>
        </p:spPr>
        <p:txBody>
          <a:bodyPr wrap="square" rtlCol="0">
            <a:spAutoFit/>
          </a:bodyPr>
          <a:lstStyle/>
          <a:p>
            <a:r>
              <a:rPr lang="en-US" dirty="0"/>
              <a:t>Discuss different components of a map including scale and symbols. Hand out map of school ground and plan a short walk letting the students identify the symbols.</a:t>
            </a:r>
          </a:p>
          <a:p>
            <a:r>
              <a:rPr lang="en-US" u="sng" dirty="0"/>
              <a:t>Safety</a:t>
            </a:r>
          </a:p>
          <a:p>
            <a:r>
              <a:rPr lang="en-US" dirty="0"/>
              <a:t>-Make students aware that they are not to go off school grounds</a:t>
            </a:r>
          </a:p>
          <a:p>
            <a:r>
              <a:rPr lang="en-US" dirty="0"/>
              <a:t>-Road safety</a:t>
            </a:r>
          </a:p>
          <a:p>
            <a:r>
              <a:rPr lang="en-US" u="sng" dirty="0"/>
              <a:t>Equipment </a:t>
            </a:r>
          </a:p>
          <a:p>
            <a:r>
              <a:rPr lang="en-US" dirty="0"/>
              <a:t>- Plan of walk</a:t>
            </a:r>
          </a:p>
          <a:p>
            <a:r>
              <a:rPr lang="en-US" dirty="0"/>
              <a:t>- OS Maps</a:t>
            </a:r>
          </a:p>
          <a:p>
            <a:r>
              <a:rPr lang="en-US" dirty="0"/>
              <a:t>- List of symbols </a:t>
            </a:r>
          </a:p>
        </p:txBody>
      </p:sp>
      <p:pic>
        <p:nvPicPr>
          <p:cNvPr id="25" name="Picture 24" descr="Map&#10;&#10;Description automatically generated">
            <a:extLst>
              <a:ext uri="{FF2B5EF4-FFF2-40B4-BE49-F238E27FC236}">
                <a16:creationId xmlns:a16="http://schemas.microsoft.com/office/drawing/2014/main" id="{66C5097A-4231-B644-B9A0-CDEBF1C15384}"/>
              </a:ext>
            </a:extLst>
          </p:cNvPr>
          <p:cNvPicPr>
            <a:picLocks noChangeAspect="1"/>
          </p:cNvPicPr>
          <p:nvPr/>
        </p:nvPicPr>
        <p:blipFill>
          <a:blip r:embed="rId4"/>
          <a:stretch>
            <a:fillRect/>
          </a:stretch>
        </p:blipFill>
        <p:spPr>
          <a:xfrm>
            <a:off x="7926884" y="4419254"/>
            <a:ext cx="3855489" cy="2016811"/>
          </a:xfrm>
          <a:prstGeom prst="rect">
            <a:avLst/>
          </a:prstGeom>
        </p:spPr>
      </p:pic>
    </p:spTree>
    <p:extLst>
      <p:ext uri="{BB962C8B-B14F-4D97-AF65-F5344CB8AC3E}">
        <p14:creationId xmlns:p14="http://schemas.microsoft.com/office/powerpoint/2010/main" val="709105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F1FB-A052-664E-9B1E-15551A6FDEE3}"/>
              </a:ext>
            </a:extLst>
          </p:cNvPr>
          <p:cNvSpPr>
            <a:spLocks noGrp="1"/>
          </p:cNvSpPr>
          <p:nvPr>
            <p:ph type="title"/>
          </p:nvPr>
        </p:nvSpPr>
        <p:spPr>
          <a:xfrm>
            <a:off x="913795" y="325739"/>
            <a:ext cx="10353762" cy="970450"/>
          </a:xfrm>
        </p:spPr>
        <p:txBody>
          <a:bodyPr>
            <a:normAutofit fontScale="90000"/>
          </a:bodyPr>
          <a:lstStyle/>
          <a:p>
            <a:r>
              <a:rPr lang="en-US" dirty="0"/>
              <a:t>Lesson 3</a:t>
            </a:r>
            <a:br>
              <a:rPr lang="en-US" dirty="0"/>
            </a:br>
            <a:r>
              <a:rPr lang="en-US" dirty="0"/>
              <a:t>Navigation Skills  </a:t>
            </a:r>
          </a:p>
        </p:txBody>
      </p:sp>
      <p:sp>
        <p:nvSpPr>
          <p:cNvPr id="3" name="Text Placeholder 2">
            <a:extLst>
              <a:ext uri="{FF2B5EF4-FFF2-40B4-BE49-F238E27FC236}">
                <a16:creationId xmlns:a16="http://schemas.microsoft.com/office/drawing/2014/main" id="{6C977404-0D58-674D-B494-78728E8BE282}"/>
              </a:ext>
            </a:extLst>
          </p:cNvPr>
          <p:cNvSpPr>
            <a:spLocks noGrp="1"/>
          </p:cNvSpPr>
          <p:nvPr>
            <p:ph type="body" idx="1"/>
          </p:nvPr>
        </p:nvSpPr>
        <p:spPr>
          <a:xfrm>
            <a:off x="1064071" y="1024596"/>
            <a:ext cx="4764764" cy="692494"/>
          </a:xfrm>
        </p:spPr>
        <p:txBody>
          <a:bodyPr/>
          <a:lstStyle/>
          <a:p>
            <a:r>
              <a:rPr lang="en-US" dirty="0"/>
              <a:t>Pacing </a:t>
            </a:r>
          </a:p>
        </p:txBody>
      </p:sp>
      <p:sp>
        <p:nvSpPr>
          <p:cNvPr id="5" name="Text Placeholder 4">
            <a:extLst>
              <a:ext uri="{FF2B5EF4-FFF2-40B4-BE49-F238E27FC236}">
                <a16:creationId xmlns:a16="http://schemas.microsoft.com/office/drawing/2014/main" id="{FE755B06-F947-9844-99BB-C717F49057F8}"/>
              </a:ext>
            </a:extLst>
          </p:cNvPr>
          <p:cNvSpPr>
            <a:spLocks noGrp="1"/>
          </p:cNvSpPr>
          <p:nvPr>
            <p:ph type="body" sz="quarter" idx="3"/>
          </p:nvPr>
        </p:nvSpPr>
        <p:spPr>
          <a:xfrm>
            <a:off x="6363166" y="1023074"/>
            <a:ext cx="4779582" cy="692495"/>
          </a:xfrm>
        </p:spPr>
        <p:txBody>
          <a:bodyPr/>
          <a:lstStyle/>
          <a:p>
            <a:r>
              <a:rPr lang="en-US" dirty="0"/>
              <a:t>Finding  a Bearing </a:t>
            </a:r>
          </a:p>
        </p:txBody>
      </p:sp>
      <p:sp>
        <p:nvSpPr>
          <p:cNvPr id="8" name="TextBox 7">
            <a:extLst>
              <a:ext uri="{FF2B5EF4-FFF2-40B4-BE49-F238E27FC236}">
                <a16:creationId xmlns:a16="http://schemas.microsoft.com/office/drawing/2014/main" id="{D5A24C3A-1F9B-834D-973B-EE2795A5A376}"/>
              </a:ext>
            </a:extLst>
          </p:cNvPr>
          <p:cNvSpPr txBox="1"/>
          <p:nvPr/>
        </p:nvSpPr>
        <p:spPr>
          <a:xfrm>
            <a:off x="913795" y="1715569"/>
            <a:ext cx="4915039" cy="3785652"/>
          </a:xfrm>
          <a:prstGeom prst="rect">
            <a:avLst/>
          </a:prstGeom>
          <a:noFill/>
        </p:spPr>
        <p:txBody>
          <a:bodyPr wrap="square" rtlCol="0">
            <a:spAutoFit/>
          </a:bodyPr>
          <a:lstStyle/>
          <a:p>
            <a:r>
              <a:rPr lang="en-US" sz="2400" dirty="0"/>
              <a:t>Explain how to work out how many paces they do for 100 meters. Explain how it is used for navigation.</a:t>
            </a:r>
          </a:p>
          <a:p>
            <a:r>
              <a:rPr lang="en-US" sz="2400" dirty="0"/>
              <a:t>Outdoor learning card – O15</a:t>
            </a:r>
          </a:p>
          <a:p>
            <a:r>
              <a:rPr lang="en-US" sz="2400" u="sng" dirty="0"/>
              <a:t>Safety</a:t>
            </a:r>
            <a:r>
              <a:rPr lang="en-US" sz="2400" dirty="0"/>
              <a:t> </a:t>
            </a:r>
          </a:p>
          <a:p>
            <a:r>
              <a:rPr lang="en-US" sz="2400" dirty="0"/>
              <a:t>– Slips and trips </a:t>
            </a:r>
          </a:p>
          <a:p>
            <a:r>
              <a:rPr lang="en-US" sz="2400" u="sng" dirty="0"/>
              <a:t>Equipment</a:t>
            </a:r>
          </a:p>
          <a:p>
            <a:r>
              <a:rPr lang="en-US" sz="2400" dirty="0"/>
              <a:t>- Mark out 100 meters </a:t>
            </a:r>
          </a:p>
          <a:p>
            <a:r>
              <a:rPr lang="en-US" sz="2400" dirty="0"/>
              <a:t>- Paper</a:t>
            </a:r>
          </a:p>
          <a:p>
            <a:r>
              <a:rPr lang="en-US" sz="2400" dirty="0"/>
              <a:t>- Pens</a:t>
            </a:r>
          </a:p>
        </p:txBody>
      </p:sp>
      <p:sp>
        <p:nvSpPr>
          <p:cNvPr id="9" name="TextBox 8">
            <a:extLst>
              <a:ext uri="{FF2B5EF4-FFF2-40B4-BE49-F238E27FC236}">
                <a16:creationId xmlns:a16="http://schemas.microsoft.com/office/drawing/2014/main" id="{0FC04D52-DEE4-DB45-92F6-2FE80EDB08E9}"/>
              </a:ext>
            </a:extLst>
          </p:cNvPr>
          <p:cNvSpPr txBox="1"/>
          <p:nvPr/>
        </p:nvSpPr>
        <p:spPr>
          <a:xfrm>
            <a:off x="6238357" y="1715569"/>
            <a:ext cx="4779582" cy="3416320"/>
          </a:xfrm>
          <a:prstGeom prst="rect">
            <a:avLst/>
          </a:prstGeom>
          <a:noFill/>
        </p:spPr>
        <p:txBody>
          <a:bodyPr wrap="square" rtlCol="0">
            <a:spAutoFit/>
          </a:bodyPr>
          <a:lstStyle/>
          <a:p>
            <a:r>
              <a:rPr lang="en-US" sz="2400" dirty="0"/>
              <a:t>How to find a bearing on a compass.</a:t>
            </a:r>
          </a:p>
          <a:p>
            <a:r>
              <a:rPr lang="en-US" sz="2400" dirty="0"/>
              <a:t>Outdoor learning card – O16</a:t>
            </a:r>
          </a:p>
          <a:p>
            <a:r>
              <a:rPr lang="en-US" sz="2400" u="sng" dirty="0"/>
              <a:t>Safety </a:t>
            </a:r>
          </a:p>
          <a:p>
            <a:r>
              <a:rPr lang="en-US" sz="2400" dirty="0"/>
              <a:t>- Ensure class stay on school grounds </a:t>
            </a:r>
          </a:p>
          <a:p>
            <a:r>
              <a:rPr lang="en-US" sz="2400" u="sng" dirty="0"/>
              <a:t>Equipment</a:t>
            </a:r>
            <a:r>
              <a:rPr lang="en-US" sz="2400" dirty="0"/>
              <a:t> </a:t>
            </a:r>
          </a:p>
          <a:p>
            <a:r>
              <a:rPr lang="en-US" sz="2400" dirty="0"/>
              <a:t>- Compass</a:t>
            </a:r>
          </a:p>
          <a:p>
            <a:r>
              <a:rPr lang="en-US" sz="2400" dirty="0"/>
              <a:t>- Paper</a:t>
            </a:r>
          </a:p>
          <a:p>
            <a:r>
              <a:rPr lang="en-US" sz="2400" dirty="0"/>
              <a:t>- Pens </a:t>
            </a:r>
          </a:p>
          <a:p>
            <a:r>
              <a:rPr lang="en-US" sz="2400" dirty="0"/>
              <a:t>- Map of school grounds </a:t>
            </a:r>
          </a:p>
        </p:txBody>
      </p:sp>
      <p:pic>
        <p:nvPicPr>
          <p:cNvPr id="11" name="Picture 10" descr="Scatter chart&#10;&#10;Description automatically generated with medium confidence">
            <a:extLst>
              <a:ext uri="{FF2B5EF4-FFF2-40B4-BE49-F238E27FC236}">
                <a16:creationId xmlns:a16="http://schemas.microsoft.com/office/drawing/2014/main" id="{EFC20A81-69E2-2147-AE19-BDFEE6CA5B77}"/>
              </a:ext>
            </a:extLst>
          </p:cNvPr>
          <p:cNvPicPr>
            <a:picLocks noChangeAspect="1"/>
          </p:cNvPicPr>
          <p:nvPr/>
        </p:nvPicPr>
        <p:blipFill>
          <a:blip r:embed="rId3"/>
          <a:stretch>
            <a:fillRect/>
          </a:stretch>
        </p:blipFill>
        <p:spPr>
          <a:xfrm>
            <a:off x="3762933" y="3670074"/>
            <a:ext cx="2327743" cy="2163330"/>
          </a:xfrm>
          <a:prstGeom prst="rect">
            <a:avLst/>
          </a:prstGeom>
        </p:spPr>
      </p:pic>
      <p:pic>
        <p:nvPicPr>
          <p:cNvPr id="13" name="Picture 12" descr="Diagram&#10;&#10;Description automatically generated">
            <a:extLst>
              <a:ext uri="{FF2B5EF4-FFF2-40B4-BE49-F238E27FC236}">
                <a16:creationId xmlns:a16="http://schemas.microsoft.com/office/drawing/2014/main" id="{2BC30786-2221-F044-BE13-F42113BAD794}"/>
              </a:ext>
            </a:extLst>
          </p:cNvPr>
          <p:cNvPicPr>
            <a:picLocks noChangeAspect="1"/>
          </p:cNvPicPr>
          <p:nvPr/>
        </p:nvPicPr>
        <p:blipFill>
          <a:blip r:embed="rId4"/>
          <a:stretch>
            <a:fillRect/>
          </a:stretch>
        </p:blipFill>
        <p:spPr>
          <a:xfrm>
            <a:off x="9349515" y="3524779"/>
            <a:ext cx="2508899" cy="2301397"/>
          </a:xfrm>
          <a:prstGeom prst="rect">
            <a:avLst/>
          </a:prstGeom>
        </p:spPr>
      </p:pic>
    </p:spTree>
    <p:extLst>
      <p:ext uri="{BB962C8B-B14F-4D97-AF65-F5344CB8AC3E}">
        <p14:creationId xmlns:p14="http://schemas.microsoft.com/office/powerpoint/2010/main" val="3449873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CACC-573C-5843-8659-0E3541F34F0D}"/>
              </a:ext>
            </a:extLst>
          </p:cNvPr>
          <p:cNvSpPr>
            <a:spLocks noGrp="1"/>
          </p:cNvSpPr>
          <p:nvPr>
            <p:ph type="title"/>
          </p:nvPr>
        </p:nvSpPr>
        <p:spPr/>
        <p:txBody>
          <a:bodyPr>
            <a:normAutofit fontScale="90000"/>
          </a:bodyPr>
          <a:lstStyle/>
          <a:p>
            <a:r>
              <a:rPr lang="en-US" dirty="0"/>
              <a:t>Lesson 4 </a:t>
            </a:r>
            <a:br>
              <a:rPr lang="en-US" dirty="0"/>
            </a:br>
            <a:r>
              <a:rPr lang="en-US" dirty="0"/>
              <a:t>Recap and Practice </a:t>
            </a:r>
          </a:p>
        </p:txBody>
      </p:sp>
      <p:sp>
        <p:nvSpPr>
          <p:cNvPr id="8" name="TextBox 7">
            <a:extLst>
              <a:ext uri="{FF2B5EF4-FFF2-40B4-BE49-F238E27FC236}">
                <a16:creationId xmlns:a16="http://schemas.microsoft.com/office/drawing/2014/main" id="{0B335D2A-D481-754B-9932-C9C4014A0507}"/>
              </a:ext>
            </a:extLst>
          </p:cNvPr>
          <p:cNvSpPr txBox="1"/>
          <p:nvPr/>
        </p:nvSpPr>
        <p:spPr>
          <a:xfrm>
            <a:off x="1184222" y="2122983"/>
            <a:ext cx="9428813" cy="4524315"/>
          </a:xfrm>
          <a:prstGeom prst="rect">
            <a:avLst/>
          </a:prstGeom>
          <a:noFill/>
        </p:spPr>
        <p:txBody>
          <a:bodyPr wrap="square" rtlCol="0">
            <a:spAutoFit/>
          </a:bodyPr>
          <a:lstStyle/>
          <a:p>
            <a:r>
              <a:rPr lang="en-US" sz="2400" dirty="0"/>
              <a:t>Bringing together orienteering skills that have students have learnt in previous lessons. </a:t>
            </a:r>
          </a:p>
          <a:p>
            <a:r>
              <a:rPr lang="en-US" sz="2400" dirty="0"/>
              <a:t>Use a range of outdoor learning cards – O9, O10, O17</a:t>
            </a:r>
          </a:p>
          <a:p>
            <a:r>
              <a:rPr lang="en-US" sz="2400" u="sng" dirty="0"/>
              <a:t>Safety</a:t>
            </a:r>
          </a:p>
          <a:p>
            <a:r>
              <a:rPr lang="en-US" sz="2400" dirty="0"/>
              <a:t>- Ensure class stay on school grounds </a:t>
            </a:r>
          </a:p>
          <a:p>
            <a:r>
              <a:rPr lang="en-US" sz="2400" dirty="0"/>
              <a:t>- Road safety </a:t>
            </a:r>
          </a:p>
          <a:p>
            <a:r>
              <a:rPr lang="en-US" sz="2400" u="sng" dirty="0"/>
              <a:t>Equipment</a:t>
            </a:r>
          </a:p>
          <a:p>
            <a:r>
              <a:rPr lang="en-US" sz="2400" dirty="0"/>
              <a:t>Depending on what Outdoor learning cards are chosen </a:t>
            </a:r>
          </a:p>
          <a:p>
            <a:r>
              <a:rPr lang="en-US" sz="2400" dirty="0"/>
              <a:t>- Compass </a:t>
            </a:r>
          </a:p>
          <a:p>
            <a:r>
              <a:rPr lang="en-US" sz="2400" dirty="0"/>
              <a:t>- Map of school grounds </a:t>
            </a:r>
          </a:p>
          <a:p>
            <a:r>
              <a:rPr lang="en-US" sz="2400" dirty="0"/>
              <a:t>- Paper and pens </a:t>
            </a:r>
          </a:p>
          <a:p>
            <a:r>
              <a:rPr lang="en-US" sz="2400" dirty="0"/>
              <a:t>- Orienteering markers </a:t>
            </a:r>
          </a:p>
        </p:txBody>
      </p:sp>
      <p:pic>
        <p:nvPicPr>
          <p:cNvPr id="10" name="Picture 9" descr="Graphical user interface, website&#10;&#10;Description automatically generated">
            <a:extLst>
              <a:ext uri="{FF2B5EF4-FFF2-40B4-BE49-F238E27FC236}">
                <a16:creationId xmlns:a16="http://schemas.microsoft.com/office/drawing/2014/main" id="{CFEB74FB-D7B6-F841-8B2B-633E68BB4EE8}"/>
              </a:ext>
            </a:extLst>
          </p:cNvPr>
          <p:cNvPicPr>
            <a:picLocks noChangeAspect="1"/>
          </p:cNvPicPr>
          <p:nvPr/>
        </p:nvPicPr>
        <p:blipFill>
          <a:blip r:embed="rId3"/>
          <a:stretch>
            <a:fillRect/>
          </a:stretch>
        </p:blipFill>
        <p:spPr>
          <a:xfrm>
            <a:off x="8950585" y="2788170"/>
            <a:ext cx="2696486" cy="3460230"/>
          </a:xfrm>
          <a:prstGeom prst="rect">
            <a:avLst/>
          </a:prstGeom>
        </p:spPr>
      </p:pic>
      <p:pic>
        <p:nvPicPr>
          <p:cNvPr id="14" name="Graphic 13" descr="Treasure Map outline">
            <a:extLst>
              <a:ext uri="{FF2B5EF4-FFF2-40B4-BE49-F238E27FC236}">
                <a16:creationId xmlns:a16="http://schemas.microsoft.com/office/drawing/2014/main" id="{50848613-C723-3F48-B80A-72B919FBBF1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81810" y="387766"/>
            <a:ext cx="1662451" cy="1662451"/>
          </a:xfrm>
          <a:prstGeom prst="rect">
            <a:avLst/>
          </a:prstGeom>
        </p:spPr>
      </p:pic>
      <p:pic>
        <p:nvPicPr>
          <p:cNvPr id="15" name="Graphic 14" descr="Treasure Map outline">
            <a:extLst>
              <a:ext uri="{FF2B5EF4-FFF2-40B4-BE49-F238E27FC236}">
                <a16:creationId xmlns:a16="http://schemas.microsoft.com/office/drawing/2014/main" id="{F6C8E468-8280-F448-8C0A-46FCD59C4C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84222" y="332490"/>
            <a:ext cx="1662451" cy="1662451"/>
          </a:xfrm>
          <a:prstGeom prst="rect">
            <a:avLst/>
          </a:prstGeom>
        </p:spPr>
      </p:pic>
    </p:spTree>
    <p:extLst>
      <p:ext uri="{BB962C8B-B14F-4D97-AF65-F5344CB8AC3E}">
        <p14:creationId xmlns:p14="http://schemas.microsoft.com/office/powerpoint/2010/main" val="1160356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1A50F1-2C3B-E74D-AAE0-ACD3FC3903CD}"/>
              </a:ext>
            </a:extLst>
          </p:cNvPr>
          <p:cNvSpPr>
            <a:spLocks noGrp="1"/>
          </p:cNvSpPr>
          <p:nvPr>
            <p:ph type="title"/>
          </p:nvPr>
        </p:nvSpPr>
        <p:spPr/>
        <p:txBody>
          <a:bodyPr>
            <a:normAutofit fontScale="90000"/>
          </a:bodyPr>
          <a:lstStyle/>
          <a:p>
            <a:r>
              <a:rPr lang="en-US" dirty="0"/>
              <a:t>Lesson 5 </a:t>
            </a:r>
            <a:br>
              <a:rPr lang="en-US" dirty="0"/>
            </a:br>
            <a:r>
              <a:rPr lang="en-US" dirty="0"/>
              <a:t>Shelter Building </a:t>
            </a:r>
          </a:p>
        </p:txBody>
      </p:sp>
      <p:sp>
        <p:nvSpPr>
          <p:cNvPr id="5" name="Text Placeholder 4">
            <a:extLst>
              <a:ext uri="{FF2B5EF4-FFF2-40B4-BE49-F238E27FC236}">
                <a16:creationId xmlns:a16="http://schemas.microsoft.com/office/drawing/2014/main" id="{4D49F4B7-2089-BE42-BA2F-8372C6FA5ECC}"/>
              </a:ext>
            </a:extLst>
          </p:cNvPr>
          <p:cNvSpPr>
            <a:spLocks noGrp="1"/>
          </p:cNvSpPr>
          <p:nvPr>
            <p:ph type="body" idx="1"/>
          </p:nvPr>
        </p:nvSpPr>
        <p:spPr/>
        <p:txBody>
          <a:bodyPr/>
          <a:lstStyle/>
          <a:p>
            <a:r>
              <a:rPr lang="en-US" u="sng" dirty="0"/>
              <a:t>Learning Outcomes </a:t>
            </a:r>
          </a:p>
        </p:txBody>
      </p:sp>
      <p:sp>
        <p:nvSpPr>
          <p:cNvPr id="8" name="Text Placeholder 7">
            <a:extLst>
              <a:ext uri="{FF2B5EF4-FFF2-40B4-BE49-F238E27FC236}">
                <a16:creationId xmlns:a16="http://schemas.microsoft.com/office/drawing/2014/main" id="{2389757A-6D65-554E-BCFE-FD450A431667}"/>
              </a:ext>
            </a:extLst>
          </p:cNvPr>
          <p:cNvSpPr>
            <a:spLocks noGrp="1"/>
          </p:cNvSpPr>
          <p:nvPr>
            <p:ph type="body" sz="half" idx="15"/>
          </p:nvPr>
        </p:nvSpPr>
        <p:spPr/>
        <p:txBody>
          <a:bodyPr>
            <a:normAutofit/>
          </a:bodyPr>
          <a:lstStyle/>
          <a:p>
            <a:pPr marL="285750" indent="-285750" algn="l">
              <a:buFont typeface="Arial" panose="020B0604020202020204" pitchFamily="34" charset="0"/>
              <a:buChar char="•"/>
            </a:pPr>
            <a:r>
              <a:rPr lang="en-US" sz="1800" dirty="0"/>
              <a:t>To build an effective shelter using tarp and rope</a:t>
            </a:r>
          </a:p>
          <a:p>
            <a:pPr marL="285750" indent="-285750" algn="l">
              <a:buFont typeface="Arial" panose="020B0604020202020204" pitchFamily="34" charset="0"/>
              <a:buChar char="•"/>
            </a:pPr>
            <a:r>
              <a:rPr lang="en-US" sz="1800" dirty="0"/>
              <a:t>Learn basic knots </a:t>
            </a:r>
          </a:p>
          <a:p>
            <a:pPr marL="285750" indent="-285750" algn="l">
              <a:buFont typeface="Arial" panose="020B0604020202020204" pitchFamily="34" charset="0"/>
              <a:buChar char="•"/>
            </a:pPr>
            <a:r>
              <a:rPr lang="en-US" sz="1800" dirty="0"/>
              <a:t>Be resourceful and use items around the grounds for shelter building </a:t>
            </a:r>
          </a:p>
        </p:txBody>
      </p:sp>
      <p:sp>
        <p:nvSpPr>
          <p:cNvPr id="6" name="Text Placeholder 5">
            <a:extLst>
              <a:ext uri="{FF2B5EF4-FFF2-40B4-BE49-F238E27FC236}">
                <a16:creationId xmlns:a16="http://schemas.microsoft.com/office/drawing/2014/main" id="{F68D21C1-AC45-524F-BA5A-3983F7372DB1}"/>
              </a:ext>
            </a:extLst>
          </p:cNvPr>
          <p:cNvSpPr>
            <a:spLocks noGrp="1"/>
          </p:cNvSpPr>
          <p:nvPr>
            <p:ph type="body" sz="quarter" idx="3"/>
          </p:nvPr>
        </p:nvSpPr>
        <p:spPr/>
        <p:txBody>
          <a:bodyPr/>
          <a:lstStyle/>
          <a:p>
            <a:r>
              <a:rPr lang="en-US" u="sng" dirty="0"/>
              <a:t>Physical Education Curriculum </a:t>
            </a:r>
          </a:p>
        </p:txBody>
      </p:sp>
      <p:sp>
        <p:nvSpPr>
          <p:cNvPr id="9" name="Text Placeholder 8">
            <a:extLst>
              <a:ext uri="{FF2B5EF4-FFF2-40B4-BE49-F238E27FC236}">
                <a16:creationId xmlns:a16="http://schemas.microsoft.com/office/drawing/2014/main" id="{D1C60361-B2E5-904E-9AE2-00A956663507}"/>
              </a:ext>
            </a:extLst>
          </p:cNvPr>
          <p:cNvSpPr>
            <a:spLocks noGrp="1"/>
          </p:cNvSpPr>
          <p:nvPr>
            <p:ph type="body" sz="half" idx="16"/>
          </p:nvPr>
        </p:nvSpPr>
        <p:spPr/>
        <p:txBody>
          <a:bodyPr>
            <a:normAutofit/>
          </a:bodyPr>
          <a:lstStyle/>
          <a:p>
            <a:pPr marL="285750" indent="-285750" algn="l">
              <a:buFont typeface="Arial" panose="020B0604020202020204" pitchFamily="34" charset="0"/>
              <a:buChar char="•"/>
            </a:pPr>
            <a:r>
              <a:rPr lang="en-US" sz="1800" dirty="0"/>
              <a:t>Journeying </a:t>
            </a:r>
          </a:p>
          <a:p>
            <a:pPr marL="285750" indent="-285750" algn="l">
              <a:buFont typeface="Arial" panose="020B0604020202020204" pitchFamily="34" charset="0"/>
              <a:buChar char="•"/>
            </a:pPr>
            <a:r>
              <a:rPr lang="en-US" sz="1800" dirty="0"/>
              <a:t>Team building </a:t>
            </a:r>
          </a:p>
          <a:p>
            <a:pPr marL="285750" indent="-285750" algn="l">
              <a:buFont typeface="Arial" panose="020B0604020202020204" pitchFamily="34" charset="0"/>
              <a:buChar char="•"/>
            </a:pPr>
            <a:r>
              <a:rPr lang="en-US" sz="1800" dirty="0"/>
              <a:t>Environmental education </a:t>
            </a:r>
          </a:p>
          <a:p>
            <a:pPr algn="l"/>
            <a:r>
              <a:rPr lang="en-US" sz="1800" dirty="0"/>
              <a:t>       - Conservation </a:t>
            </a:r>
          </a:p>
          <a:p>
            <a:pPr algn="l"/>
            <a:r>
              <a:rPr lang="en-US" sz="1800" dirty="0"/>
              <a:t>       - Sustainability </a:t>
            </a:r>
          </a:p>
          <a:p>
            <a:pPr marL="285750" indent="-285750" algn="l">
              <a:buFont typeface="Arial" panose="020B0604020202020204" pitchFamily="34" charset="0"/>
              <a:buChar char="•"/>
            </a:pPr>
            <a:r>
              <a:rPr lang="en-US" sz="1800" dirty="0"/>
              <a:t>Using a range of movements </a:t>
            </a:r>
          </a:p>
        </p:txBody>
      </p:sp>
      <p:sp>
        <p:nvSpPr>
          <p:cNvPr id="7" name="Text Placeholder 6">
            <a:extLst>
              <a:ext uri="{FF2B5EF4-FFF2-40B4-BE49-F238E27FC236}">
                <a16:creationId xmlns:a16="http://schemas.microsoft.com/office/drawing/2014/main" id="{7AB91146-CFBC-E94F-84F2-426AF04A691B}"/>
              </a:ext>
            </a:extLst>
          </p:cNvPr>
          <p:cNvSpPr>
            <a:spLocks noGrp="1"/>
          </p:cNvSpPr>
          <p:nvPr>
            <p:ph type="body" sz="quarter" idx="13"/>
          </p:nvPr>
        </p:nvSpPr>
        <p:spPr/>
        <p:txBody>
          <a:bodyPr/>
          <a:lstStyle/>
          <a:p>
            <a:r>
              <a:rPr lang="en-US" u="sng" dirty="0"/>
              <a:t>Residential Visit </a:t>
            </a:r>
          </a:p>
        </p:txBody>
      </p:sp>
      <p:sp>
        <p:nvSpPr>
          <p:cNvPr id="10" name="Text Placeholder 9">
            <a:extLst>
              <a:ext uri="{FF2B5EF4-FFF2-40B4-BE49-F238E27FC236}">
                <a16:creationId xmlns:a16="http://schemas.microsoft.com/office/drawing/2014/main" id="{923B9465-7953-BF4B-99D9-EC5585F2416A}"/>
              </a:ext>
            </a:extLst>
          </p:cNvPr>
          <p:cNvSpPr>
            <a:spLocks noGrp="1"/>
          </p:cNvSpPr>
          <p:nvPr>
            <p:ph type="body" sz="half" idx="17"/>
          </p:nvPr>
        </p:nvSpPr>
        <p:spPr/>
        <p:txBody>
          <a:bodyPr>
            <a:normAutofit/>
          </a:bodyPr>
          <a:lstStyle/>
          <a:p>
            <a:pPr marL="285750" indent="-285750" algn="l">
              <a:buFont typeface="Arial" panose="020B0604020202020204" pitchFamily="34" charset="0"/>
              <a:buChar char="•"/>
            </a:pPr>
            <a:r>
              <a:rPr lang="en-US" sz="1800" dirty="0"/>
              <a:t>Bushcraft skills</a:t>
            </a:r>
          </a:p>
          <a:p>
            <a:pPr marL="285750" indent="-285750" algn="l">
              <a:buFont typeface="Arial" panose="020B0604020202020204" pitchFamily="34" charset="0"/>
              <a:buChar char="•"/>
            </a:pPr>
            <a:r>
              <a:rPr lang="en-US" sz="1800" dirty="0"/>
              <a:t>Gives students confidence in using a range of techniques and skills that they may need at the residential visit</a:t>
            </a:r>
          </a:p>
        </p:txBody>
      </p:sp>
      <p:pic>
        <p:nvPicPr>
          <p:cNvPr id="12" name="Graphic 11" descr="Tent with solid fill">
            <a:extLst>
              <a:ext uri="{FF2B5EF4-FFF2-40B4-BE49-F238E27FC236}">
                <a16:creationId xmlns:a16="http://schemas.microsoft.com/office/drawing/2014/main" id="{8C1F89B0-4082-9342-82C2-9E3A33F84F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88474" y="336007"/>
            <a:ext cx="1570318" cy="1570318"/>
          </a:xfrm>
          <a:prstGeom prst="rect">
            <a:avLst/>
          </a:prstGeom>
        </p:spPr>
      </p:pic>
      <p:pic>
        <p:nvPicPr>
          <p:cNvPr id="13" name="Graphic 12" descr="Tent with solid fill">
            <a:extLst>
              <a:ext uri="{FF2B5EF4-FFF2-40B4-BE49-F238E27FC236}">
                <a16:creationId xmlns:a16="http://schemas.microsoft.com/office/drawing/2014/main" id="{C8C35EB7-0EA2-CE4C-81B3-CCC7E395A25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33208" y="256943"/>
            <a:ext cx="1570318" cy="1570318"/>
          </a:xfrm>
          <a:prstGeom prst="rect">
            <a:avLst/>
          </a:prstGeom>
        </p:spPr>
      </p:pic>
    </p:spTree>
    <p:extLst>
      <p:ext uri="{BB962C8B-B14F-4D97-AF65-F5344CB8AC3E}">
        <p14:creationId xmlns:p14="http://schemas.microsoft.com/office/powerpoint/2010/main" val="4228875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A7F44C1-6B6F-5941-9724-B13D9CCAE17C}"/>
              </a:ext>
            </a:extLst>
          </p:cNvPr>
          <p:cNvSpPr>
            <a:spLocks noGrp="1"/>
          </p:cNvSpPr>
          <p:nvPr>
            <p:ph type="title"/>
          </p:nvPr>
        </p:nvSpPr>
        <p:spPr/>
        <p:txBody>
          <a:bodyPr>
            <a:normAutofit/>
          </a:bodyPr>
          <a:lstStyle/>
          <a:p>
            <a:r>
              <a:rPr lang="en-US" dirty="0"/>
              <a:t>Lesson 5 </a:t>
            </a:r>
          </a:p>
        </p:txBody>
      </p:sp>
      <p:sp>
        <p:nvSpPr>
          <p:cNvPr id="10" name="Text Placeholder 9">
            <a:extLst>
              <a:ext uri="{FF2B5EF4-FFF2-40B4-BE49-F238E27FC236}">
                <a16:creationId xmlns:a16="http://schemas.microsoft.com/office/drawing/2014/main" id="{A5E530C4-569F-BF4E-A3B9-6B70F76A3CEA}"/>
              </a:ext>
            </a:extLst>
          </p:cNvPr>
          <p:cNvSpPr>
            <a:spLocks noGrp="1"/>
          </p:cNvSpPr>
          <p:nvPr>
            <p:ph type="body" idx="1"/>
          </p:nvPr>
        </p:nvSpPr>
        <p:spPr>
          <a:xfrm>
            <a:off x="1046013" y="1094825"/>
            <a:ext cx="4764764" cy="692494"/>
          </a:xfrm>
        </p:spPr>
        <p:txBody>
          <a:bodyPr/>
          <a:lstStyle/>
          <a:p>
            <a:r>
              <a:rPr lang="en-US" dirty="0"/>
              <a:t>Knots</a:t>
            </a:r>
          </a:p>
        </p:txBody>
      </p:sp>
      <p:sp>
        <p:nvSpPr>
          <p:cNvPr id="12" name="Text Placeholder 11">
            <a:extLst>
              <a:ext uri="{FF2B5EF4-FFF2-40B4-BE49-F238E27FC236}">
                <a16:creationId xmlns:a16="http://schemas.microsoft.com/office/drawing/2014/main" id="{D05E1806-21BD-E342-8552-6F5C22836CAC}"/>
              </a:ext>
            </a:extLst>
          </p:cNvPr>
          <p:cNvSpPr>
            <a:spLocks noGrp="1"/>
          </p:cNvSpPr>
          <p:nvPr>
            <p:ph type="body" sz="quarter" idx="3"/>
          </p:nvPr>
        </p:nvSpPr>
        <p:spPr>
          <a:xfrm>
            <a:off x="6381225" y="1074708"/>
            <a:ext cx="4779582" cy="692495"/>
          </a:xfrm>
        </p:spPr>
        <p:txBody>
          <a:bodyPr/>
          <a:lstStyle/>
          <a:p>
            <a:r>
              <a:rPr lang="en-US" dirty="0"/>
              <a:t>Shelter Building </a:t>
            </a:r>
          </a:p>
        </p:txBody>
      </p:sp>
      <p:sp>
        <p:nvSpPr>
          <p:cNvPr id="14" name="TextBox 13">
            <a:extLst>
              <a:ext uri="{FF2B5EF4-FFF2-40B4-BE49-F238E27FC236}">
                <a16:creationId xmlns:a16="http://schemas.microsoft.com/office/drawing/2014/main" id="{286240C6-8B38-E044-B92C-D248928F48EC}"/>
              </a:ext>
            </a:extLst>
          </p:cNvPr>
          <p:cNvSpPr txBox="1"/>
          <p:nvPr/>
        </p:nvSpPr>
        <p:spPr>
          <a:xfrm>
            <a:off x="913795" y="1751581"/>
            <a:ext cx="4915039" cy="2554545"/>
          </a:xfrm>
          <a:prstGeom prst="rect">
            <a:avLst/>
          </a:prstGeom>
          <a:noFill/>
        </p:spPr>
        <p:txBody>
          <a:bodyPr wrap="square" rtlCol="0">
            <a:spAutoFit/>
          </a:bodyPr>
          <a:lstStyle/>
          <a:p>
            <a:r>
              <a:rPr lang="en-US" sz="2000" dirty="0"/>
              <a:t>Learn to tie 3 basic knots such as Reef knot, Bowline knot and Double figure of 8 knot. </a:t>
            </a:r>
          </a:p>
          <a:p>
            <a:r>
              <a:rPr lang="en-US" sz="2000" u="sng" dirty="0"/>
              <a:t>Safety</a:t>
            </a:r>
            <a:r>
              <a:rPr lang="en-US" sz="2000" dirty="0"/>
              <a:t> </a:t>
            </a:r>
          </a:p>
          <a:p>
            <a:r>
              <a:rPr lang="en-US" sz="2000" dirty="0"/>
              <a:t>- Take care not to leave any rope on the floor that could cause trips.</a:t>
            </a:r>
          </a:p>
          <a:p>
            <a:r>
              <a:rPr lang="en-US" sz="2000" u="sng" dirty="0"/>
              <a:t>Equipment </a:t>
            </a:r>
          </a:p>
          <a:p>
            <a:r>
              <a:rPr lang="en-US" sz="2000" dirty="0"/>
              <a:t>- Lengths of rope</a:t>
            </a:r>
          </a:p>
          <a:p>
            <a:r>
              <a:rPr lang="en-US" sz="2000" dirty="0"/>
              <a:t>- Pictures of knots </a:t>
            </a:r>
          </a:p>
        </p:txBody>
      </p:sp>
      <p:sp>
        <p:nvSpPr>
          <p:cNvPr id="17" name="TextBox 16">
            <a:extLst>
              <a:ext uri="{FF2B5EF4-FFF2-40B4-BE49-F238E27FC236}">
                <a16:creationId xmlns:a16="http://schemas.microsoft.com/office/drawing/2014/main" id="{E5F5BD8A-82CE-D244-8F70-C5EB685C81F3}"/>
              </a:ext>
            </a:extLst>
          </p:cNvPr>
          <p:cNvSpPr txBox="1"/>
          <p:nvPr/>
        </p:nvSpPr>
        <p:spPr>
          <a:xfrm>
            <a:off x="6274475" y="1767203"/>
            <a:ext cx="4642907" cy="3477875"/>
          </a:xfrm>
          <a:prstGeom prst="rect">
            <a:avLst/>
          </a:prstGeom>
          <a:noFill/>
        </p:spPr>
        <p:txBody>
          <a:bodyPr wrap="square" rtlCol="0">
            <a:spAutoFit/>
          </a:bodyPr>
          <a:lstStyle/>
          <a:p>
            <a:r>
              <a:rPr lang="en-US" sz="2000" dirty="0"/>
              <a:t>Build an effective shelter out of tarp,  rope and any other items that can be found in the surround grounds.</a:t>
            </a:r>
          </a:p>
          <a:p>
            <a:r>
              <a:rPr lang="en-US" sz="2000" u="sng" dirty="0"/>
              <a:t>Safety</a:t>
            </a:r>
          </a:p>
          <a:p>
            <a:r>
              <a:rPr lang="en-US" sz="2000" dirty="0"/>
              <a:t>- No items left on floor</a:t>
            </a:r>
          </a:p>
          <a:p>
            <a:r>
              <a:rPr lang="en-US" sz="2000" dirty="0"/>
              <a:t>- Supervision if hammer is needed </a:t>
            </a:r>
          </a:p>
          <a:p>
            <a:r>
              <a:rPr lang="en-US" sz="2000" dirty="0"/>
              <a:t>Equipment</a:t>
            </a:r>
          </a:p>
          <a:p>
            <a:r>
              <a:rPr lang="en-US" sz="2000" dirty="0"/>
              <a:t>- Tarps </a:t>
            </a:r>
          </a:p>
          <a:p>
            <a:r>
              <a:rPr lang="en-US" sz="2000" dirty="0"/>
              <a:t>- Rope</a:t>
            </a:r>
          </a:p>
          <a:p>
            <a:r>
              <a:rPr lang="en-US" sz="2000" dirty="0"/>
              <a:t>- Tent Pegs </a:t>
            </a:r>
          </a:p>
          <a:p>
            <a:r>
              <a:rPr lang="en-US" sz="2000" dirty="0"/>
              <a:t>- Hammer </a:t>
            </a:r>
          </a:p>
        </p:txBody>
      </p:sp>
      <p:pic>
        <p:nvPicPr>
          <p:cNvPr id="19" name="Picture 18" descr="Diagram&#10;&#10;Description automatically generated">
            <a:extLst>
              <a:ext uri="{FF2B5EF4-FFF2-40B4-BE49-F238E27FC236}">
                <a16:creationId xmlns:a16="http://schemas.microsoft.com/office/drawing/2014/main" id="{66DB23A1-70D2-6546-87CE-CB52859B17A0}"/>
              </a:ext>
            </a:extLst>
          </p:cNvPr>
          <p:cNvPicPr>
            <a:picLocks noChangeAspect="1"/>
          </p:cNvPicPr>
          <p:nvPr/>
        </p:nvPicPr>
        <p:blipFill>
          <a:blip r:embed="rId3"/>
          <a:stretch>
            <a:fillRect/>
          </a:stretch>
        </p:blipFill>
        <p:spPr>
          <a:xfrm>
            <a:off x="2899801" y="3711548"/>
            <a:ext cx="3050746" cy="2051627"/>
          </a:xfrm>
          <a:prstGeom prst="rect">
            <a:avLst/>
          </a:prstGeom>
        </p:spPr>
      </p:pic>
      <p:pic>
        <p:nvPicPr>
          <p:cNvPr id="21" name="Picture 20">
            <a:extLst>
              <a:ext uri="{FF2B5EF4-FFF2-40B4-BE49-F238E27FC236}">
                <a16:creationId xmlns:a16="http://schemas.microsoft.com/office/drawing/2014/main" id="{46ECEF58-713B-EB48-8FFC-FA155BBBC332}"/>
              </a:ext>
            </a:extLst>
          </p:cNvPr>
          <p:cNvPicPr>
            <a:picLocks noChangeAspect="1"/>
          </p:cNvPicPr>
          <p:nvPr/>
        </p:nvPicPr>
        <p:blipFill>
          <a:blip r:embed="rId4"/>
          <a:stretch>
            <a:fillRect/>
          </a:stretch>
        </p:blipFill>
        <p:spPr>
          <a:xfrm>
            <a:off x="7936553" y="3634601"/>
            <a:ext cx="3535011" cy="2217698"/>
          </a:xfrm>
          <a:prstGeom prst="rect">
            <a:avLst/>
          </a:prstGeom>
        </p:spPr>
      </p:pic>
    </p:spTree>
    <p:extLst>
      <p:ext uri="{BB962C8B-B14F-4D97-AF65-F5344CB8AC3E}">
        <p14:creationId xmlns:p14="http://schemas.microsoft.com/office/powerpoint/2010/main" val="2130437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ECCB9-8C36-F04B-A464-3177E18C5D2A}"/>
              </a:ext>
            </a:extLst>
          </p:cNvPr>
          <p:cNvSpPr>
            <a:spLocks noGrp="1"/>
          </p:cNvSpPr>
          <p:nvPr>
            <p:ph type="title"/>
          </p:nvPr>
        </p:nvSpPr>
        <p:spPr/>
        <p:txBody>
          <a:bodyPr>
            <a:normAutofit fontScale="90000"/>
          </a:bodyPr>
          <a:lstStyle/>
          <a:p>
            <a:r>
              <a:rPr lang="en-US" dirty="0"/>
              <a:t>Lesson 6 </a:t>
            </a:r>
            <a:br>
              <a:rPr lang="en-US" dirty="0"/>
            </a:br>
            <a:r>
              <a:rPr lang="en-US" dirty="0"/>
              <a:t>Campfire Safety </a:t>
            </a:r>
          </a:p>
        </p:txBody>
      </p:sp>
      <p:sp>
        <p:nvSpPr>
          <p:cNvPr id="7" name="Text Placeholder 6">
            <a:extLst>
              <a:ext uri="{FF2B5EF4-FFF2-40B4-BE49-F238E27FC236}">
                <a16:creationId xmlns:a16="http://schemas.microsoft.com/office/drawing/2014/main" id="{48120E2D-AF84-5942-AF93-71BAD164B385}"/>
              </a:ext>
            </a:extLst>
          </p:cNvPr>
          <p:cNvSpPr>
            <a:spLocks noGrp="1"/>
          </p:cNvSpPr>
          <p:nvPr>
            <p:ph type="body" idx="1"/>
          </p:nvPr>
        </p:nvSpPr>
        <p:spPr/>
        <p:txBody>
          <a:bodyPr/>
          <a:lstStyle/>
          <a:p>
            <a:r>
              <a:rPr lang="en-US" u="sng" dirty="0"/>
              <a:t>Learning Outcomes </a:t>
            </a:r>
          </a:p>
        </p:txBody>
      </p:sp>
      <p:sp>
        <p:nvSpPr>
          <p:cNvPr id="10" name="Text Placeholder 9">
            <a:extLst>
              <a:ext uri="{FF2B5EF4-FFF2-40B4-BE49-F238E27FC236}">
                <a16:creationId xmlns:a16="http://schemas.microsoft.com/office/drawing/2014/main" id="{D1A5F5A7-4FFA-824E-889B-4E38DAA64FC2}"/>
              </a:ext>
            </a:extLst>
          </p:cNvPr>
          <p:cNvSpPr>
            <a:spLocks noGrp="1"/>
          </p:cNvSpPr>
          <p:nvPr>
            <p:ph type="body" sz="half" idx="15"/>
          </p:nvPr>
        </p:nvSpPr>
        <p:spPr/>
        <p:txBody>
          <a:bodyPr>
            <a:normAutofit/>
          </a:bodyPr>
          <a:lstStyle/>
          <a:p>
            <a:pPr marL="285750" indent="-285750" algn="l">
              <a:buFont typeface="Arial" panose="020B0604020202020204" pitchFamily="34" charset="0"/>
              <a:buChar char="•"/>
            </a:pPr>
            <a:r>
              <a:rPr lang="en-US" sz="1800" dirty="0"/>
              <a:t>To build a fire safely</a:t>
            </a:r>
          </a:p>
          <a:p>
            <a:pPr marL="285750" indent="-285750" algn="l">
              <a:buFont typeface="Arial" panose="020B0604020202020204" pitchFamily="34" charset="0"/>
              <a:buChar char="•"/>
            </a:pPr>
            <a:r>
              <a:rPr lang="en-US" sz="1800" dirty="0"/>
              <a:t>Know how to treat burns </a:t>
            </a:r>
          </a:p>
          <a:p>
            <a:pPr marL="285750" indent="-285750" algn="l">
              <a:buFont typeface="Arial" panose="020B0604020202020204" pitchFamily="34" charset="0"/>
              <a:buChar char="•"/>
            </a:pPr>
            <a:r>
              <a:rPr lang="en-US" sz="1800" dirty="0"/>
              <a:t>Learn how to cook on a fire </a:t>
            </a:r>
          </a:p>
          <a:p>
            <a:pPr marL="285750" indent="-285750" algn="l">
              <a:buFont typeface="Arial" panose="020B0604020202020204" pitchFamily="34" charset="0"/>
              <a:buChar char="•"/>
            </a:pPr>
            <a:r>
              <a:rPr lang="en-US" sz="1800" dirty="0"/>
              <a:t>Basic survival skill </a:t>
            </a:r>
          </a:p>
          <a:p>
            <a:pPr marL="285750" indent="-285750" algn="l">
              <a:buFont typeface="Arial" panose="020B0604020202020204" pitchFamily="34" charset="0"/>
              <a:buChar char="•"/>
            </a:pPr>
            <a:r>
              <a:rPr lang="en-US" sz="1800" dirty="0"/>
              <a:t>Reflect on previous lessons </a:t>
            </a:r>
          </a:p>
        </p:txBody>
      </p:sp>
      <p:sp>
        <p:nvSpPr>
          <p:cNvPr id="8" name="Text Placeholder 7">
            <a:extLst>
              <a:ext uri="{FF2B5EF4-FFF2-40B4-BE49-F238E27FC236}">
                <a16:creationId xmlns:a16="http://schemas.microsoft.com/office/drawing/2014/main" id="{E53BA063-2DA1-7D4E-A43A-494BEB1C723D}"/>
              </a:ext>
            </a:extLst>
          </p:cNvPr>
          <p:cNvSpPr>
            <a:spLocks noGrp="1"/>
          </p:cNvSpPr>
          <p:nvPr>
            <p:ph type="body" sz="quarter" idx="3"/>
          </p:nvPr>
        </p:nvSpPr>
        <p:spPr/>
        <p:txBody>
          <a:bodyPr/>
          <a:lstStyle/>
          <a:p>
            <a:r>
              <a:rPr lang="en-US" u="sng" dirty="0"/>
              <a:t>Physical Education Curriculum </a:t>
            </a:r>
          </a:p>
        </p:txBody>
      </p:sp>
      <p:sp>
        <p:nvSpPr>
          <p:cNvPr id="11" name="Text Placeholder 10">
            <a:extLst>
              <a:ext uri="{FF2B5EF4-FFF2-40B4-BE49-F238E27FC236}">
                <a16:creationId xmlns:a16="http://schemas.microsoft.com/office/drawing/2014/main" id="{69DCC1D8-5A26-2048-8FB1-88182F736F3E}"/>
              </a:ext>
            </a:extLst>
          </p:cNvPr>
          <p:cNvSpPr>
            <a:spLocks noGrp="1"/>
          </p:cNvSpPr>
          <p:nvPr>
            <p:ph type="body" sz="half" idx="16"/>
          </p:nvPr>
        </p:nvSpPr>
        <p:spPr/>
        <p:txBody>
          <a:bodyPr>
            <a:normAutofit/>
          </a:bodyPr>
          <a:lstStyle/>
          <a:p>
            <a:pPr marL="285750" indent="-285750" algn="l">
              <a:buFont typeface="Arial" panose="020B0604020202020204" pitchFamily="34" charset="0"/>
              <a:buChar char="•"/>
            </a:pPr>
            <a:r>
              <a:rPr lang="en-US" sz="1800" dirty="0"/>
              <a:t>Take responsibility for self and others </a:t>
            </a:r>
          </a:p>
          <a:p>
            <a:pPr marL="285750" indent="-285750" algn="l">
              <a:buFont typeface="Arial" panose="020B0604020202020204" pitchFamily="34" charset="0"/>
              <a:buChar char="•"/>
            </a:pPr>
            <a:r>
              <a:rPr lang="en-US" sz="1800" dirty="0"/>
              <a:t>Managing risk </a:t>
            </a:r>
          </a:p>
          <a:p>
            <a:pPr marL="285750" indent="-285750" algn="l">
              <a:buFont typeface="Arial" panose="020B0604020202020204" pitchFamily="34" charset="0"/>
              <a:buChar char="•"/>
            </a:pPr>
            <a:r>
              <a:rPr lang="en-US" sz="1800" dirty="0"/>
              <a:t>Organization </a:t>
            </a:r>
          </a:p>
        </p:txBody>
      </p:sp>
      <p:sp>
        <p:nvSpPr>
          <p:cNvPr id="9" name="Text Placeholder 8">
            <a:extLst>
              <a:ext uri="{FF2B5EF4-FFF2-40B4-BE49-F238E27FC236}">
                <a16:creationId xmlns:a16="http://schemas.microsoft.com/office/drawing/2014/main" id="{44E08F3B-2ACA-B340-A19E-F2F7E29D48D2}"/>
              </a:ext>
            </a:extLst>
          </p:cNvPr>
          <p:cNvSpPr>
            <a:spLocks noGrp="1"/>
          </p:cNvSpPr>
          <p:nvPr>
            <p:ph type="body" sz="quarter" idx="13"/>
          </p:nvPr>
        </p:nvSpPr>
        <p:spPr/>
        <p:txBody>
          <a:bodyPr/>
          <a:lstStyle/>
          <a:p>
            <a:r>
              <a:rPr lang="en-US" u="sng" dirty="0"/>
              <a:t>Residential Visit </a:t>
            </a:r>
          </a:p>
        </p:txBody>
      </p:sp>
      <p:sp>
        <p:nvSpPr>
          <p:cNvPr id="12" name="Text Placeholder 11">
            <a:extLst>
              <a:ext uri="{FF2B5EF4-FFF2-40B4-BE49-F238E27FC236}">
                <a16:creationId xmlns:a16="http://schemas.microsoft.com/office/drawing/2014/main" id="{550B7338-4116-4042-AEA7-78CA524959FC}"/>
              </a:ext>
            </a:extLst>
          </p:cNvPr>
          <p:cNvSpPr>
            <a:spLocks noGrp="1"/>
          </p:cNvSpPr>
          <p:nvPr>
            <p:ph type="body" sz="half" idx="17"/>
          </p:nvPr>
        </p:nvSpPr>
        <p:spPr/>
        <p:txBody>
          <a:bodyPr>
            <a:normAutofit/>
          </a:bodyPr>
          <a:lstStyle/>
          <a:p>
            <a:pPr marL="285750" indent="-285750" algn="l">
              <a:buFont typeface="Arial" panose="020B0604020202020204" pitchFamily="34" charset="0"/>
              <a:buChar char="•"/>
            </a:pPr>
            <a:r>
              <a:rPr lang="en-US" sz="1800" dirty="0"/>
              <a:t>How to behave around a fire</a:t>
            </a:r>
          </a:p>
          <a:p>
            <a:pPr marL="285750" indent="-285750" algn="l">
              <a:buFont typeface="Arial" panose="020B0604020202020204" pitchFamily="34" charset="0"/>
              <a:buChar char="•"/>
            </a:pPr>
            <a:r>
              <a:rPr lang="en-US" sz="1800" dirty="0"/>
              <a:t>Respect for fire safety </a:t>
            </a:r>
          </a:p>
        </p:txBody>
      </p:sp>
      <p:pic>
        <p:nvPicPr>
          <p:cNvPr id="14" name="Graphic 13" descr="Roasting Marshmallows outline">
            <a:extLst>
              <a:ext uri="{FF2B5EF4-FFF2-40B4-BE49-F238E27FC236}">
                <a16:creationId xmlns:a16="http://schemas.microsoft.com/office/drawing/2014/main" id="{9ED86203-B9A7-6A48-82B7-70245F3DFDB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98664" y="342220"/>
            <a:ext cx="1237830" cy="1237830"/>
          </a:xfrm>
          <a:prstGeom prst="rect">
            <a:avLst/>
          </a:prstGeom>
        </p:spPr>
      </p:pic>
      <p:pic>
        <p:nvPicPr>
          <p:cNvPr id="16" name="Graphic 15" descr="Bonfire outline">
            <a:extLst>
              <a:ext uri="{FF2B5EF4-FFF2-40B4-BE49-F238E27FC236}">
                <a16:creationId xmlns:a16="http://schemas.microsoft.com/office/drawing/2014/main" id="{C9E5E4A3-D66A-234E-8CAF-E81A8B71B79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62034" y="329867"/>
            <a:ext cx="1304729" cy="1304729"/>
          </a:xfrm>
          <a:prstGeom prst="rect">
            <a:avLst/>
          </a:prstGeom>
        </p:spPr>
      </p:pic>
    </p:spTree>
    <p:extLst>
      <p:ext uri="{BB962C8B-B14F-4D97-AF65-F5344CB8AC3E}">
        <p14:creationId xmlns:p14="http://schemas.microsoft.com/office/powerpoint/2010/main" val="3033642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DA945F9-F8C0-5B4B-B258-5D7A5D33E9E1}"/>
              </a:ext>
            </a:extLst>
          </p:cNvPr>
          <p:cNvSpPr>
            <a:spLocks noGrp="1"/>
          </p:cNvSpPr>
          <p:nvPr>
            <p:ph type="title"/>
          </p:nvPr>
        </p:nvSpPr>
        <p:spPr/>
        <p:txBody>
          <a:bodyPr/>
          <a:lstStyle/>
          <a:p>
            <a:r>
              <a:rPr lang="en-US" dirty="0"/>
              <a:t>Lesson 6 </a:t>
            </a:r>
          </a:p>
        </p:txBody>
      </p:sp>
      <p:sp>
        <p:nvSpPr>
          <p:cNvPr id="10" name="Text Placeholder 9">
            <a:extLst>
              <a:ext uri="{FF2B5EF4-FFF2-40B4-BE49-F238E27FC236}">
                <a16:creationId xmlns:a16="http://schemas.microsoft.com/office/drawing/2014/main" id="{52BD6D89-7FB8-AE49-9D79-FDE1522CBF2C}"/>
              </a:ext>
            </a:extLst>
          </p:cNvPr>
          <p:cNvSpPr>
            <a:spLocks noGrp="1"/>
          </p:cNvSpPr>
          <p:nvPr>
            <p:ph type="body" idx="1"/>
          </p:nvPr>
        </p:nvSpPr>
        <p:spPr>
          <a:xfrm>
            <a:off x="1046013" y="1102335"/>
            <a:ext cx="4764764" cy="692494"/>
          </a:xfrm>
        </p:spPr>
        <p:txBody>
          <a:bodyPr/>
          <a:lstStyle/>
          <a:p>
            <a:r>
              <a:rPr lang="en-US" dirty="0"/>
              <a:t>Lighting a fire </a:t>
            </a:r>
          </a:p>
        </p:txBody>
      </p:sp>
      <p:sp>
        <p:nvSpPr>
          <p:cNvPr id="12" name="Text Placeholder 11">
            <a:extLst>
              <a:ext uri="{FF2B5EF4-FFF2-40B4-BE49-F238E27FC236}">
                <a16:creationId xmlns:a16="http://schemas.microsoft.com/office/drawing/2014/main" id="{EDE7291B-E1A2-6746-8ECD-4B5D69107862}"/>
              </a:ext>
            </a:extLst>
          </p:cNvPr>
          <p:cNvSpPr>
            <a:spLocks noGrp="1"/>
          </p:cNvSpPr>
          <p:nvPr>
            <p:ph type="body" sz="quarter" idx="3"/>
          </p:nvPr>
        </p:nvSpPr>
        <p:spPr>
          <a:xfrm>
            <a:off x="6381225" y="1064538"/>
            <a:ext cx="4779582" cy="692495"/>
          </a:xfrm>
        </p:spPr>
        <p:txBody>
          <a:bodyPr/>
          <a:lstStyle/>
          <a:p>
            <a:r>
              <a:rPr lang="en-US" dirty="0"/>
              <a:t>Cooking on the fire </a:t>
            </a:r>
          </a:p>
        </p:txBody>
      </p:sp>
      <p:sp>
        <p:nvSpPr>
          <p:cNvPr id="14" name="TextBox 13">
            <a:extLst>
              <a:ext uri="{FF2B5EF4-FFF2-40B4-BE49-F238E27FC236}">
                <a16:creationId xmlns:a16="http://schemas.microsoft.com/office/drawing/2014/main" id="{FCDD68E2-C629-684B-8C64-E8B776FA7E2C}"/>
              </a:ext>
            </a:extLst>
          </p:cNvPr>
          <p:cNvSpPr txBox="1"/>
          <p:nvPr/>
        </p:nvSpPr>
        <p:spPr>
          <a:xfrm>
            <a:off x="913795" y="1757033"/>
            <a:ext cx="5043660" cy="3693319"/>
          </a:xfrm>
          <a:prstGeom prst="rect">
            <a:avLst/>
          </a:prstGeom>
          <a:noFill/>
        </p:spPr>
        <p:txBody>
          <a:bodyPr wrap="square" rtlCol="0">
            <a:spAutoFit/>
          </a:bodyPr>
          <a:lstStyle/>
          <a:p>
            <a:r>
              <a:rPr lang="en-US" dirty="0"/>
              <a:t>Each student can take turns using the flint and steel. Discuss fire safety and basic first aid for burns.</a:t>
            </a:r>
          </a:p>
          <a:p>
            <a:r>
              <a:rPr lang="en-US" u="sng" dirty="0"/>
              <a:t>Safety </a:t>
            </a:r>
          </a:p>
          <a:p>
            <a:r>
              <a:rPr lang="en-US" dirty="0"/>
              <a:t>- Create a boundary zone </a:t>
            </a:r>
          </a:p>
          <a:p>
            <a:r>
              <a:rPr lang="en-US" dirty="0"/>
              <a:t>- Do not leave any flammable items around the fire </a:t>
            </a:r>
          </a:p>
          <a:p>
            <a:r>
              <a:rPr lang="en-US" dirty="0"/>
              <a:t>- Have a bucket of water for emergencies </a:t>
            </a:r>
          </a:p>
          <a:p>
            <a:r>
              <a:rPr lang="en-US" dirty="0"/>
              <a:t>- Long hair tied back </a:t>
            </a:r>
          </a:p>
          <a:p>
            <a:r>
              <a:rPr lang="en-US" u="sng" dirty="0"/>
              <a:t>Equipment </a:t>
            </a:r>
          </a:p>
          <a:p>
            <a:r>
              <a:rPr lang="en-US" dirty="0"/>
              <a:t>- Kindling and logs </a:t>
            </a:r>
          </a:p>
          <a:p>
            <a:r>
              <a:rPr lang="en-US" dirty="0"/>
              <a:t>- Flint and steel </a:t>
            </a:r>
          </a:p>
          <a:p>
            <a:r>
              <a:rPr lang="en-US" dirty="0"/>
              <a:t>- Bucket of water </a:t>
            </a:r>
          </a:p>
          <a:p>
            <a:r>
              <a:rPr lang="en-US" dirty="0"/>
              <a:t>- Fire pit </a:t>
            </a:r>
          </a:p>
          <a:p>
            <a:r>
              <a:rPr lang="en-US" dirty="0"/>
              <a:t>- Shovel</a:t>
            </a:r>
          </a:p>
        </p:txBody>
      </p:sp>
      <p:sp>
        <p:nvSpPr>
          <p:cNvPr id="15" name="TextBox 14">
            <a:extLst>
              <a:ext uri="{FF2B5EF4-FFF2-40B4-BE49-F238E27FC236}">
                <a16:creationId xmlns:a16="http://schemas.microsoft.com/office/drawing/2014/main" id="{4CBBD260-6428-8243-81E3-B8E9DF3833F4}"/>
              </a:ext>
            </a:extLst>
          </p:cNvPr>
          <p:cNvSpPr txBox="1"/>
          <p:nvPr/>
        </p:nvSpPr>
        <p:spPr>
          <a:xfrm>
            <a:off x="6234547" y="1757033"/>
            <a:ext cx="4886332" cy="3139321"/>
          </a:xfrm>
          <a:prstGeom prst="rect">
            <a:avLst/>
          </a:prstGeom>
          <a:noFill/>
        </p:spPr>
        <p:txBody>
          <a:bodyPr wrap="square" rtlCol="0">
            <a:spAutoFit/>
          </a:bodyPr>
          <a:lstStyle/>
          <a:p>
            <a:r>
              <a:rPr lang="en-US" dirty="0"/>
              <a:t>Each student makes bread dough using flour, water &amp; salt. Chance to reflect on previous lessons.</a:t>
            </a:r>
          </a:p>
          <a:p>
            <a:r>
              <a:rPr lang="en-US" u="sng" dirty="0"/>
              <a:t>Safety</a:t>
            </a:r>
          </a:p>
          <a:p>
            <a:r>
              <a:rPr lang="en-US" dirty="0"/>
              <a:t>- General fire safety </a:t>
            </a:r>
          </a:p>
          <a:p>
            <a:r>
              <a:rPr lang="en-US" u="sng" dirty="0"/>
              <a:t>Equipment </a:t>
            </a:r>
          </a:p>
          <a:p>
            <a:r>
              <a:rPr lang="en-US" dirty="0"/>
              <a:t>- Zip lock bags </a:t>
            </a:r>
          </a:p>
          <a:p>
            <a:r>
              <a:rPr lang="en-US" dirty="0"/>
              <a:t>- Flour</a:t>
            </a:r>
          </a:p>
          <a:p>
            <a:r>
              <a:rPr lang="en-US" dirty="0"/>
              <a:t>- Water</a:t>
            </a:r>
          </a:p>
          <a:p>
            <a:r>
              <a:rPr lang="en-US" dirty="0"/>
              <a:t>- Salt </a:t>
            </a:r>
          </a:p>
          <a:p>
            <a:r>
              <a:rPr lang="en-US" dirty="0"/>
              <a:t>- Clean sticks/ skewers </a:t>
            </a:r>
          </a:p>
          <a:p>
            <a:r>
              <a:rPr lang="en-US" dirty="0"/>
              <a:t>- Toppings </a:t>
            </a:r>
          </a:p>
        </p:txBody>
      </p:sp>
      <p:pic>
        <p:nvPicPr>
          <p:cNvPr id="17" name="Picture 16" descr="A person holding a spoon over a bowl of food&#10;&#10;Description automatically generated with low confidence">
            <a:extLst>
              <a:ext uri="{FF2B5EF4-FFF2-40B4-BE49-F238E27FC236}">
                <a16:creationId xmlns:a16="http://schemas.microsoft.com/office/drawing/2014/main" id="{74B824EE-F5F9-BA4B-ABC8-FCF3524D5866}"/>
              </a:ext>
            </a:extLst>
          </p:cNvPr>
          <p:cNvPicPr>
            <a:picLocks noChangeAspect="1"/>
          </p:cNvPicPr>
          <p:nvPr/>
        </p:nvPicPr>
        <p:blipFill rotWithShape="1">
          <a:blip r:embed="rId3"/>
          <a:srcRect t="19340"/>
          <a:stretch/>
        </p:blipFill>
        <p:spPr>
          <a:xfrm>
            <a:off x="3654297" y="3475145"/>
            <a:ext cx="2156480" cy="2318317"/>
          </a:xfrm>
          <a:prstGeom prst="rect">
            <a:avLst/>
          </a:prstGeom>
        </p:spPr>
      </p:pic>
      <p:pic>
        <p:nvPicPr>
          <p:cNvPr id="19" name="Picture 18" descr="A picture containing person, outdoor, grass, barbecue&#10;&#10;Description automatically generated">
            <a:extLst>
              <a:ext uri="{FF2B5EF4-FFF2-40B4-BE49-F238E27FC236}">
                <a16:creationId xmlns:a16="http://schemas.microsoft.com/office/drawing/2014/main" id="{B61A9D92-25E9-C94B-83D8-23F30362044F}"/>
              </a:ext>
            </a:extLst>
          </p:cNvPr>
          <p:cNvPicPr>
            <a:picLocks noChangeAspect="1"/>
          </p:cNvPicPr>
          <p:nvPr/>
        </p:nvPicPr>
        <p:blipFill rotWithShape="1">
          <a:blip r:embed="rId4"/>
          <a:srcRect l="15992" t="12152"/>
          <a:stretch/>
        </p:blipFill>
        <p:spPr>
          <a:xfrm>
            <a:off x="8407390" y="3603692"/>
            <a:ext cx="2753417" cy="2159473"/>
          </a:xfrm>
          <a:prstGeom prst="rect">
            <a:avLst/>
          </a:prstGeom>
        </p:spPr>
      </p:pic>
    </p:spTree>
    <p:extLst>
      <p:ext uri="{BB962C8B-B14F-4D97-AF65-F5344CB8AC3E}">
        <p14:creationId xmlns:p14="http://schemas.microsoft.com/office/powerpoint/2010/main" val="1166901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5FD3-299D-0441-B784-FC69839D433C}"/>
              </a:ext>
            </a:extLst>
          </p:cNvPr>
          <p:cNvSpPr>
            <a:spLocks noGrp="1"/>
          </p:cNvSpPr>
          <p:nvPr>
            <p:ph type="title"/>
          </p:nvPr>
        </p:nvSpPr>
        <p:spPr/>
        <p:txBody>
          <a:bodyPr>
            <a:normAutofit fontScale="90000"/>
          </a:bodyPr>
          <a:lstStyle/>
          <a:p>
            <a:r>
              <a:rPr lang="en-US" dirty="0"/>
              <a:t>Lesson 7&amp;8</a:t>
            </a:r>
            <a:br>
              <a:rPr lang="en-US" dirty="0"/>
            </a:br>
            <a:r>
              <a:rPr lang="en-US" dirty="0"/>
              <a:t>The Journey </a:t>
            </a:r>
          </a:p>
        </p:txBody>
      </p:sp>
      <p:sp>
        <p:nvSpPr>
          <p:cNvPr id="7" name="Text Placeholder 6">
            <a:extLst>
              <a:ext uri="{FF2B5EF4-FFF2-40B4-BE49-F238E27FC236}">
                <a16:creationId xmlns:a16="http://schemas.microsoft.com/office/drawing/2014/main" id="{4502144F-D012-7241-9FB3-2736012C5050}"/>
              </a:ext>
            </a:extLst>
          </p:cNvPr>
          <p:cNvSpPr>
            <a:spLocks noGrp="1"/>
          </p:cNvSpPr>
          <p:nvPr>
            <p:ph type="body" idx="1"/>
          </p:nvPr>
        </p:nvSpPr>
        <p:spPr/>
        <p:txBody>
          <a:bodyPr/>
          <a:lstStyle/>
          <a:p>
            <a:r>
              <a:rPr lang="en-US" u="sng" dirty="0"/>
              <a:t>Learning Outcomes </a:t>
            </a:r>
          </a:p>
        </p:txBody>
      </p:sp>
      <p:sp>
        <p:nvSpPr>
          <p:cNvPr id="10" name="Text Placeholder 9">
            <a:extLst>
              <a:ext uri="{FF2B5EF4-FFF2-40B4-BE49-F238E27FC236}">
                <a16:creationId xmlns:a16="http://schemas.microsoft.com/office/drawing/2014/main" id="{8439A4DD-1D94-1C4E-9A44-225D627CEC2A}"/>
              </a:ext>
            </a:extLst>
          </p:cNvPr>
          <p:cNvSpPr>
            <a:spLocks noGrp="1"/>
          </p:cNvSpPr>
          <p:nvPr>
            <p:ph type="body" sz="half" idx="15"/>
          </p:nvPr>
        </p:nvSpPr>
        <p:spPr/>
        <p:txBody>
          <a:bodyPr>
            <a:normAutofit/>
          </a:bodyPr>
          <a:lstStyle/>
          <a:p>
            <a:pPr marL="285750" indent="-285750" algn="l">
              <a:buFont typeface="Arial" panose="020B0604020202020204" pitchFamily="34" charset="0"/>
              <a:buChar char="•"/>
            </a:pPr>
            <a:r>
              <a:rPr lang="en-US" sz="1800" dirty="0"/>
              <a:t>To bring together the navigation and map reading skills, shelter building and campfire safety.</a:t>
            </a:r>
          </a:p>
          <a:p>
            <a:pPr algn="l"/>
            <a:endParaRPr lang="en-US" sz="1800" dirty="0"/>
          </a:p>
        </p:txBody>
      </p:sp>
      <p:sp>
        <p:nvSpPr>
          <p:cNvPr id="8" name="Text Placeholder 7">
            <a:extLst>
              <a:ext uri="{FF2B5EF4-FFF2-40B4-BE49-F238E27FC236}">
                <a16:creationId xmlns:a16="http://schemas.microsoft.com/office/drawing/2014/main" id="{F9E405C5-C68F-6649-AE7A-F59DB4A622C5}"/>
              </a:ext>
            </a:extLst>
          </p:cNvPr>
          <p:cNvSpPr>
            <a:spLocks noGrp="1"/>
          </p:cNvSpPr>
          <p:nvPr>
            <p:ph type="body" sz="quarter" idx="3"/>
          </p:nvPr>
        </p:nvSpPr>
        <p:spPr/>
        <p:txBody>
          <a:bodyPr/>
          <a:lstStyle/>
          <a:p>
            <a:r>
              <a:rPr lang="en-US" u="sng" dirty="0"/>
              <a:t>Physical Education Curriculum </a:t>
            </a:r>
          </a:p>
        </p:txBody>
      </p:sp>
      <p:sp>
        <p:nvSpPr>
          <p:cNvPr id="11" name="Text Placeholder 10">
            <a:extLst>
              <a:ext uri="{FF2B5EF4-FFF2-40B4-BE49-F238E27FC236}">
                <a16:creationId xmlns:a16="http://schemas.microsoft.com/office/drawing/2014/main" id="{2E9EABA5-4644-7746-B997-1C8441131718}"/>
              </a:ext>
            </a:extLst>
          </p:cNvPr>
          <p:cNvSpPr>
            <a:spLocks noGrp="1"/>
          </p:cNvSpPr>
          <p:nvPr>
            <p:ph type="body" sz="half" idx="16"/>
          </p:nvPr>
        </p:nvSpPr>
        <p:spPr/>
        <p:txBody>
          <a:bodyPr>
            <a:normAutofit/>
          </a:bodyPr>
          <a:lstStyle/>
          <a:p>
            <a:pPr marL="285750" indent="-285750" algn="l">
              <a:buFont typeface="Arial" panose="020B0604020202020204" pitchFamily="34" charset="0"/>
              <a:buChar char="•"/>
            </a:pPr>
            <a:r>
              <a:rPr lang="en-US" sz="1800" dirty="0"/>
              <a:t>Outdoor living </a:t>
            </a:r>
          </a:p>
          <a:p>
            <a:pPr marL="285750" indent="-285750" algn="l">
              <a:buFont typeface="Arial" panose="020B0604020202020204" pitchFamily="34" charset="0"/>
              <a:buChar char="•"/>
            </a:pPr>
            <a:r>
              <a:rPr lang="en-US" sz="1800" dirty="0"/>
              <a:t>Navigation </a:t>
            </a:r>
          </a:p>
          <a:p>
            <a:pPr marL="285750" indent="-285750" algn="l">
              <a:buFont typeface="Arial" panose="020B0604020202020204" pitchFamily="34" charset="0"/>
              <a:buChar char="•"/>
            </a:pPr>
            <a:r>
              <a:rPr lang="en-US" sz="1800" dirty="0"/>
              <a:t>Journeying </a:t>
            </a:r>
          </a:p>
          <a:p>
            <a:pPr marL="285750" indent="-285750" algn="l">
              <a:buFont typeface="Arial" panose="020B0604020202020204" pitchFamily="34" charset="0"/>
              <a:buChar char="•"/>
            </a:pPr>
            <a:r>
              <a:rPr lang="en-US" sz="1800" dirty="0"/>
              <a:t>Team building </a:t>
            </a:r>
          </a:p>
          <a:p>
            <a:pPr marL="285750" indent="-285750" algn="l">
              <a:buFont typeface="Arial" panose="020B0604020202020204" pitchFamily="34" charset="0"/>
              <a:buChar char="•"/>
            </a:pPr>
            <a:r>
              <a:rPr lang="en-US" sz="1800" dirty="0"/>
              <a:t>Environmental education </a:t>
            </a:r>
          </a:p>
          <a:p>
            <a:pPr marL="285750" indent="-285750" algn="l">
              <a:buFont typeface="Arial" panose="020B0604020202020204" pitchFamily="34" charset="0"/>
              <a:buChar char="•"/>
            </a:pPr>
            <a:r>
              <a:rPr lang="en-US" sz="1800" dirty="0"/>
              <a:t>Responsibility for health and wellbeing </a:t>
            </a:r>
          </a:p>
        </p:txBody>
      </p:sp>
      <p:sp>
        <p:nvSpPr>
          <p:cNvPr id="9" name="Text Placeholder 8">
            <a:extLst>
              <a:ext uri="{FF2B5EF4-FFF2-40B4-BE49-F238E27FC236}">
                <a16:creationId xmlns:a16="http://schemas.microsoft.com/office/drawing/2014/main" id="{3FFFBDE4-3EC8-124A-9AB7-C5D7285FCFD9}"/>
              </a:ext>
            </a:extLst>
          </p:cNvPr>
          <p:cNvSpPr>
            <a:spLocks noGrp="1"/>
          </p:cNvSpPr>
          <p:nvPr>
            <p:ph type="body" sz="quarter" idx="13"/>
          </p:nvPr>
        </p:nvSpPr>
        <p:spPr/>
        <p:txBody>
          <a:bodyPr/>
          <a:lstStyle/>
          <a:p>
            <a:r>
              <a:rPr lang="en-US" u="sng" dirty="0"/>
              <a:t>Residential Visit </a:t>
            </a:r>
          </a:p>
        </p:txBody>
      </p:sp>
      <p:sp>
        <p:nvSpPr>
          <p:cNvPr id="12" name="Text Placeholder 11">
            <a:extLst>
              <a:ext uri="{FF2B5EF4-FFF2-40B4-BE49-F238E27FC236}">
                <a16:creationId xmlns:a16="http://schemas.microsoft.com/office/drawing/2014/main" id="{B6EFAB1E-7DEF-F74F-A5B1-08C29D2DE834}"/>
              </a:ext>
            </a:extLst>
          </p:cNvPr>
          <p:cNvSpPr>
            <a:spLocks noGrp="1"/>
          </p:cNvSpPr>
          <p:nvPr>
            <p:ph type="body" sz="half" idx="17"/>
          </p:nvPr>
        </p:nvSpPr>
        <p:spPr/>
        <p:txBody>
          <a:bodyPr>
            <a:normAutofit/>
          </a:bodyPr>
          <a:lstStyle/>
          <a:p>
            <a:pPr marL="285750" indent="-285750" algn="l">
              <a:buFont typeface="Arial" panose="020B0604020202020204" pitchFamily="34" charset="0"/>
              <a:buChar char="•"/>
            </a:pPr>
            <a:r>
              <a:rPr lang="en-US" sz="1800" dirty="0"/>
              <a:t>Tying in all the elements they may encounter at the visit.</a:t>
            </a:r>
          </a:p>
        </p:txBody>
      </p:sp>
      <p:pic>
        <p:nvPicPr>
          <p:cNvPr id="14" name="Graphic 13" descr="Roasting Marshmallows outline">
            <a:extLst>
              <a:ext uri="{FF2B5EF4-FFF2-40B4-BE49-F238E27FC236}">
                <a16:creationId xmlns:a16="http://schemas.microsoft.com/office/drawing/2014/main" id="{F7238DF6-A1A5-EF4E-99DA-4BDF0DEB492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38756" y="4279654"/>
            <a:ext cx="1828800" cy="1828800"/>
          </a:xfrm>
          <a:prstGeom prst="rect">
            <a:avLst/>
          </a:prstGeom>
        </p:spPr>
      </p:pic>
      <p:pic>
        <p:nvPicPr>
          <p:cNvPr id="16" name="Graphic 15" descr="Teepee outline">
            <a:extLst>
              <a:ext uri="{FF2B5EF4-FFF2-40B4-BE49-F238E27FC236}">
                <a16:creationId xmlns:a16="http://schemas.microsoft.com/office/drawing/2014/main" id="{4ED7C348-6E5A-A048-BD61-98FCCB4745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24444" y="4419543"/>
            <a:ext cx="1828800" cy="1828800"/>
          </a:xfrm>
          <a:prstGeom prst="rect">
            <a:avLst/>
          </a:prstGeom>
        </p:spPr>
      </p:pic>
      <p:pic>
        <p:nvPicPr>
          <p:cNvPr id="18" name="Graphic 17" descr="Hike outline">
            <a:extLst>
              <a:ext uri="{FF2B5EF4-FFF2-40B4-BE49-F238E27FC236}">
                <a16:creationId xmlns:a16="http://schemas.microsoft.com/office/drawing/2014/main" id="{9C6D800B-E947-0848-808C-08DE490167B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38756" y="180425"/>
            <a:ext cx="1828800" cy="1828800"/>
          </a:xfrm>
          <a:prstGeom prst="rect">
            <a:avLst/>
          </a:prstGeom>
        </p:spPr>
      </p:pic>
      <p:pic>
        <p:nvPicPr>
          <p:cNvPr id="20" name="Graphic 19" descr="Bonfire outline">
            <a:extLst>
              <a:ext uri="{FF2B5EF4-FFF2-40B4-BE49-F238E27FC236}">
                <a16:creationId xmlns:a16="http://schemas.microsoft.com/office/drawing/2014/main" id="{5616328F-422C-2648-A4CB-49ACA1A971E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0906" y="180425"/>
            <a:ext cx="1828800" cy="1828800"/>
          </a:xfrm>
          <a:prstGeom prst="rect">
            <a:avLst/>
          </a:prstGeom>
        </p:spPr>
      </p:pic>
    </p:spTree>
    <p:extLst>
      <p:ext uri="{BB962C8B-B14F-4D97-AF65-F5344CB8AC3E}">
        <p14:creationId xmlns:p14="http://schemas.microsoft.com/office/powerpoint/2010/main" val="3514168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64D25A6-7A23-AC47-B1A6-0177BBD29B7B}"/>
              </a:ext>
            </a:extLst>
          </p:cNvPr>
          <p:cNvSpPr>
            <a:spLocks noGrp="1"/>
          </p:cNvSpPr>
          <p:nvPr>
            <p:ph type="title"/>
          </p:nvPr>
        </p:nvSpPr>
        <p:spPr/>
        <p:txBody>
          <a:bodyPr/>
          <a:lstStyle/>
          <a:p>
            <a:r>
              <a:rPr lang="en-US" dirty="0"/>
              <a:t>Lesson 7&amp;8</a:t>
            </a:r>
          </a:p>
        </p:txBody>
      </p:sp>
      <p:sp>
        <p:nvSpPr>
          <p:cNvPr id="10" name="Content Placeholder 9">
            <a:extLst>
              <a:ext uri="{FF2B5EF4-FFF2-40B4-BE49-F238E27FC236}">
                <a16:creationId xmlns:a16="http://schemas.microsoft.com/office/drawing/2014/main" id="{8427328D-CE9C-C341-B6E6-AFEBAE389365}"/>
              </a:ext>
            </a:extLst>
          </p:cNvPr>
          <p:cNvSpPr>
            <a:spLocks noGrp="1"/>
          </p:cNvSpPr>
          <p:nvPr>
            <p:ph idx="1"/>
          </p:nvPr>
        </p:nvSpPr>
        <p:spPr>
          <a:xfrm>
            <a:off x="387322" y="1797627"/>
            <a:ext cx="5473150" cy="4449041"/>
          </a:xfrm>
        </p:spPr>
        <p:txBody>
          <a:bodyPr/>
          <a:lstStyle/>
          <a:p>
            <a:pPr marL="36900" indent="0">
              <a:buNone/>
            </a:pPr>
            <a:r>
              <a:rPr lang="en-US" dirty="0"/>
              <a:t>Lesson will require 2 hours. </a:t>
            </a:r>
          </a:p>
          <a:p>
            <a:pPr marL="36900" indent="0">
              <a:buNone/>
            </a:pPr>
            <a:r>
              <a:rPr lang="en-US" dirty="0"/>
              <a:t>Set out a large orienteering course using all the school grounds, each team must complete the course, collecting equipment from each check point.</a:t>
            </a:r>
          </a:p>
          <a:p>
            <a:pPr marL="36900" indent="0">
              <a:buNone/>
            </a:pPr>
            <a:r>
              <a:rPr lang="en-US" dirty="0"/>
              <a:t>Once course is complete, they must use collected equipment to build a shelter and light a small fire in a safe range from the shelter.</a:t>
            </a:r>
          </a:p>
          <a:p>
            <a:pPr marL="36900" indent="0">
              <a:buNone/>
            </a:pPr>
            <a:endParaRPr lang="en-US" dirty="0"/>
          </a:p>
        </p:txBody>
      </p:sp>
      <p:sp>
        <p:nvSpPr>
          <p:cNvPr id="11" name="TextBox 10">
            <a:extLst>
              <a:ext uri="{FF2B5EF4-FFF2-40B4-BE49-F238E27FC236}">
                <a16:creationId xmlns:a16="http://schemas.microsoft.com/office/drawing/2014/main" id="{23EA87CD-17FA-FD4E-B6F9-65C33CB2399F}"/>
              </a:ext>
            </a:extLst>
          </p:cNvPr>
          <p:cNvSpPr txBox="1"/>
          <p:nvPr/>
        </p:nvSpPr>
        <p:spPr>
          <a:xfrm>
            <a:off x="5957454" y="1797627"/>
            <a:ext cx="3713019" cy="3416320"/>
          </a:xfrm>
          <a:prstGeom prst="rect">
            <a:avLst/>
          </a:prstGeom>
          <a:noFill/>
        </p:spPr>
        <p:txBody>
          <a:bodyPr wrap="square" rtlCol="0">
            <a:spAutoFit/>
          </a:bodyPr>
          <a:lstStyle/>
          <a:p>
            <a:r>
              <a:rPr lang="en-US" u="sng" dirty="0"/>
              <a:t>Equipment </a:t>
            </a:r>
          </a:p>
          <a:p>
            <a:r>
              <a:rPr lang="en-US" dirty="0"/>
              <a:t>- Planned orienteering course</a:t>
            </a:r>
          </a:p>
          <a:p>
            <a:r>
              <a:rPr lang="en-US" dirty="0"/>
              <a:t>- Rope</a:t>
            </a:r>
          </a:p>
          <a:p>
            <a:r>
              <a:rPr lang="en-US" dirty="0"/>
              <a:t>- Tarps </a:t>
            </a:r>
          </a:p>
          <a:p>
            <a:r>
              <a:rPr lang="en-US" dirty="0"/>
              <a:t>- Household items </a:t>
            </a:r>
          </a:p>
          <a:p>
            <a:r>
              <a:rPr lang="en-US" dirty="0"/>
              <a:t>- Camping pegs </a:t>
            </a:r>
          </a:p>
          <a:p>
            <a:r>
              <a:rPr lang="en-US" dirty="0"/>
              <a:t>- Flint and steel </a:t>
            </a:r>
          </a:p>
          <a:p>
            <a:r>
              <a:rPr lang="en-US" dirty="0"/>
              <a:t>- Firewood and kindling </a:t>
            </a:r>
          </a:p>
          <a:p>
            <a:r>
              <a:rPr lang="en-US" dirty="0"/>
              <a:t>- Water </a:t>
            </a:r>
          </a:p>
          <a:p>
            <a:r>
              <a:rPr lang="en-US" dirty="0"/>
              <a:t>- Shovel </a:t>
            </a:r>
          </a:p>
          <a:p>
            <a:r>
              <a:rPr lang="en-US" dirty="0"/>
              <a:t>- Pens and paper</a:t>
            </a:r>
          </a:p>
          <a:p>
            <a:endParaRPr lang="en-US" dirty="0"/>
          </a:p>
        </p:txBody>
      </p:sp>
      <p:sp>
        <p:nvSpPr>
          <p:cNvPr id="12" name="TextBox 11">
            <a:extLst>
              <a:ext uri="{FF2B5EF4-FFF2-40B4-BE49-F238E27FC236}">
                <a16:creationId xmlns:a16="http://schemas.microsoft.com/office/drawing/2014/main" id="{5C7EAC99-3BF6-3340-BAFC-62B50D005142}"/>
              </a:ext>
            </a:extLst>
          </p:cNvPr>
          <p:cNvSpPr txBox="1"/>
          <p:nvPr/>
        </p:nvSpPr>
        <p:spPr>
          <a:xfrm>
            <a:off x="8853056" y="1751461"/>
            <a:ext cx="2973706" cy="1477328"/>
          </a:xfrm>
          <a:prstGeom prst="rect">
            <a:avLst/>
          </a:prstGeom>
          <a:noFill/>
        </p:spPr>
        <p:txBody>
          <a:bodyPr wrap="square" rtlCol="0">
            <a:spAutoFit/>
          </a:bodyPr>
          <a:lstStyle/>
          <a:p>
            <a:r>
              <a:rPr lang="en-US" u="sng" dirty="0"/>
              <a:t>Safety</a:t>
            </a:r>
          </a:p>
          <a:p>
            <a:r>
              <a:rPr lang="en-US" dirty="0"/>
              <a:t>- Teacher supervision with fire </a:t>
            </a:r>
          </a:p>
          <a:p>
            <a:r>
              <a:rPr lang="en-US" dirty="0"/>
              <a:t>- Ensure class stay on school grounds </a:t>
            </a:r>
          </a:p>
          <a:p>
            <a:endParaRPr lang="en-US" dirty="0"/>
          </a:p>
        </p:txBody>
      </p:sp>
      <p:pic>
        <p:nvPicPr>
          <p:cNvPr id="14" name="Picture 13" descr="A picture containing tree, outdoor, grass, outdoor object&#10;&#10;Description automatically generated">
            <a:extLst>
              <a:ext uri="{FF2B5EF4-FFF2-40B4-BE49-F238E27FC236}">
                <a16:creationId xmlns:a16="http://schemas.microsoft.com/office/drawing/2014/main" id="{70962B50-BEA3-4B45-A60C-E50C0C00BBD9}"/>
              </a:ext>
            </a:extLst>
          </p:cNvPr>
          <p:cNvPicPr>
            <a:picLocks noChangeAspect="1"/>
          </p:cNvPicPr>
          <p:nvPr/>
        </p:nvPicPr>
        <p:blipFill>
          <a:blip r:embed="rId3"/>
          <a:stretch>
            <a:fillRect/>
          </a:stretch>
        </p:blipFill>
        <p:spPr>
          <a:xfrm>
            <a:off x="8305208" y="3505787"/>
            <a:ext cx="3521553" cy="3075709"/>
          </a:xfrm>
          <a:prstGeom prst="rect">
            <a:avLst/>
          </a:prstGeom>
        </p:spPr>
      </p:pic>
      <p:pic>
        <p:nvPicPr>
          <p:cNvPr id="16" name="Graphic 15" descr="Forest scene outline">
            <a:extLst>
              <a:ext uri="{FF2B5EF4-FFF2-40B4-BE49-F238E27FC236}">
                <a16:creationId xmlns:a16="http://schemas.microsoft.com/office/drawing/2014/main" id="{CAD6817B-F439-1D4F-903A-FCBDB585DA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05644" y="338832"/>
            <a:ext cx="1141094" cy="1141094"/>
          </a:xfrm>
          <a:prstGeom prst="rect">
            <a:avLst/>
          </a:prstGeom>
        </p:spPr>
      </p:pic>
      <p:pic>
        <p:nvPicPr>
          <p:cNvPr id="17" name="Graphic 16" descr="Forest scene outline">
            <a:extLst>
              <a:ext uri="{FF2B5EF4-FFF2-40B4-BE49-F238E27FC236}">
                <a16:creationId xmlns:a16="http://schemas.microsoft.com/office/drawing/2014/main" id="{8EB7BE21-1FDF-0843-AF54-6C55A0CA09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54615" y="382906"/>
            <a:ext cx="1141094" cy="1141094"/>
          </a:xfrm>
          <a:prstGeom prst="rect">
            <a:avLst/>
          </a:prstGeom>
        </p:spPr>
      </p:pic>
    </p:spTree>
    <p:extLst>
      <p:ext uri="{BB962C8B-B14F-4D97-AF65-F5344CB8AC3E}">
        <p14:creationId xmlns:p14="http://schemas.microsoft.com/office/powerpoint/2010/main" val="1887428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1E3E68-B79D-4D0B-9917-2CDE4CDF5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BDD0DE-B9C0-4441-BE66-51B9F2FA8CA2}"/>
              </a:ext>
            </a:extLst>
          </p:cNvPr>
          <p:cNvSpPr>
            <a:spLocks noGrp="1"/>
          </p:cNvSpPr>
          <p:nvPr>
            <p:ph type="title"/>
          </p:nvPr>
        </p:nvSpPr>
        <p:spPr>
          <a:xfrm>
            <a:off x="5279472" y="609598"/>
            <a:ext cx="5844759" cy="1598540"/>
          </a:xfrm>
        </p:spPr>
        <p:txBody>
          <a:bodyPr>
            <a:normAutofit/>
          </a:bodyPr>
          <a:lstStyle/>
          <a:p>
            <a:r>
              <a:rPr lang="en-US" dirty="0"/>
              <a:t>Teaching delivery </a:t>
            </a:r>
            <a:endParaRPr lang="en-US"/>
          </a:p>
        </p:txBody>
      </p:sp>
      <p:pic>
        <p:nvPicPr>
          <p:cNvPr id="19" name="Picture 18">
            <a:extLst>
              <a:ext uri="{FF2B5EF4-FFF2-40B4-BE49-F238E27FC236}">
                <a16:creationId xmlns:a16="http://schemas.microsoft.com/office/drawing/2014/main" id="{5405F23C-C82E-4181-95EA-321F3D891A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5" name="Picture 4" descr="Chart, diagram, bubble chart&#10;&#10;Description automatically generated">
            <a:extLst>
              <a:ext uri="{FF2B5EF4-FFF2-40B4-BE49-F238E27FC236}">
                <a16:creationId xmlns:a16="http://schemas.microsoft.com/office/drawing/2014/main" id="{28F12D40-014C-DD43-AA6D-1D79EDC543AC}"/>
              </a:ext>
            </a:extLst>
          </p:cNvPr>
          <p:cNvPicPr>
            <a:picLocks noChangeAspect="1"/>
          </p:cNvPicPr>
          <p:nvPr/>
        </p:nvPicPr>
        <p:blipFill>
          <a:blip r:embed="rId4"/>
          <a:stretch>
            <a:fillRect/>
          </a:stretch>
        </p:blipFill>
        <p:spPr>
          <a:xfrm>
            <a:off x="632815" y="1213340"/>
            <a:ext cx="4003193" cy="3963622"/>
          </a:xfrm>
          <a:prstGeom prst="rect">
            <a:avLst/>
          </a:prstGeom>
        </p:spPr>
      </p:pic>
      <p:sp>
        <p:nvSpPr>
          <p:cNvPr id="3" name="Content Placeholder 2">
            <a:extLst>
              <a:ext uri="{FF2B5EF4-FFF2-40B4-BE49-F238E27FC236}">
                <a16:creationId xmlns:a16="http://schemas.microsoft.com/office/drawing/2014/main" id="{58F11F5B-AEF6-3642-8AEA-2A33B90856C8}"/>
              </a:ext>
            </a:extLst>
          </p:cNvPr>
          <p:cNvSpPr>
            <a:spLocks noGrp="1"/>
          </p:cNvSpPr>
          <p:nvPr>
            <p:ph idx="1"/>
          </p:nvPr>
        </p:nvSpPr>
        <p:spPr>
          <a:xfrm>
            <a:off x="5279472" y="2396565"/>
            <a:ext cx="5844760" cy="3298283"/>
          </a:xfrm>
        </p:spPr>
        <p:txBody>
          <a:bodyPr anchor="ctr">
            <a:normAutofit/>
          </a:bodyPr>
          <a:lstStyle/>
          <a:p>
            <a:r>
              <a:rPr lang="en-US" dirty="0"/>
              <a:t>Traditional lessons </a:t>
            </a:r>
          </a:p>
          <a:p>
            <a:r>
              <a:rPr lang="en-US" dirty="0"/>
              <a:t>Allows students to relate what they have learned from adventurous activities to other subjects </a:t>
            </a:r>
          </a:p>
          <a:p>
            <a:r>
              <a:rPr lang="en-US" dirty="0"/>
              <a:t>Incorporate adventurous activities into physical education curriculum </a:t>
            </a:r>
          </a:p>
          <a:p>
            <a:r>
              <a:rPr lang="en-US" dirty="0"/>
              <a:t>Experiential learning </a:t>
            </a:r>
          </a:p>
        </p:txBody>
      </p:sp>
    </p:spTree>
    <p:extLst>
      <p:ext uri="{BB962C8B-B14F-4D97-AF65-F5344CB8AC3E}">
        <p14:creationId xmlns:p14="http://schemas.microsoft.com/office/powerpoint/2010/main" val="3702131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A590-926C-5A4F-B5C0-DD6613DF04D3}"/>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BE29BDE-3E40-D747-A662-0F809DF96E16}"/>
              </a:ext>
            </a:extLst>
          </p:cNvPr>
          <p:cNvSpPr>
            <a:spLocks noGrp="1"/>
          </p:cNvSpPr>
          <p:nvPr>
            <p:ph idx="1"/>
          </p:nvPr>
        </p:nvSpPr>
        <p:spPr/>
        <p:txBody>
          <a:bodyPr>
            <a:normAutofit fontScale="92500"/>
          </a:bodyPr>
          <a:lstStyle/>
          <a:p>
            <a:r>
              <a:rPr lang="en-GB" sz="1600" dirty="0">
                <a:effectLst/>
              </a:rPr>
              <a:t>Brown, M. and Fraser, D. (2009). Re-evaluating risk and exploring educational alternatives. </a:t>
            </a:r>
            <a:r>
              <a:rPr lang="en-GB" sz="1600" i="1" dirty="0">
                <a:effectLst/>
              </a:rPr>
              <a:t>Journal of Adventure Education &amp; Outdoor Learning</a:t>
            </a:r>
            <a:r>
              <a:rPr lang="en-GB" sz="1600" dirty="0">
                <a:effectLst/>
              </a:rPr>
              <a:t>, 9(1), pp.61-77.</a:t>
            </a:r>
          </a:p>
          <a:p>
            <a:r>
              <a:rPr lang="en-GB" sz="1600" dirty="0">
                <a:effectLst/>
              </a:rPr>
              <a:t>Gill, T. (2007). </a:t>
            </a:r>
            <a:r>
              <a:rPr lang="en-GB" sz="1600" i="1" dirty="0">
                <a:effectLst/>
              </a:rPr>
              <a:t>No Fear. Growing Up In A Risk Averse Society</a:t>
            </a:r>
            <a:r>
              <a:rPr lang="en-GB" sz="1600" dirty="0">
                <a:effectLst/>
              </a:rPr>
              <a:t>. London: </a:t>
            </a:r>
            <a:r>
              <a:rPr lang="en-GB" sz="1600" dirty="0" err="1">
                <a:effectLst/>
              </a:rPr>
              <a:t>Calouste</a:t>
            </a:r>
            <a:r>
              <a:rPr lang="en-GB" sz="1600" dirty="0">
                <a:effectLst/>
              </a:rPr>
              <a:t> </a:t>
            </a:r>
            <a:r>
              <a:rPr lang="en-GB" sz="1600" dirty="0" err="1">
                <a:effectLst/>
              </a:rPr>
              <a:t>Gulbenkian</a:t>
            </a:r>
            <a:r>
              <a:rPr lang="en-GB" sz="1600" dirty="0">
                <a:effectLst/>
              </a:rPr>
              <a:t> Foundation. </a:t>
            </a:r>
          </a:p>
          <a:p>
            <a:r>
              <a:rPr lang="en-GB" sz="1600" dirty="0" err="1">
                <a:effectLst/>
              </a:rPr>
              <a:t>Hwb.gov.wales</a:t>
            </a:r>
            <a:r>
              <a:rPr lang="en-GB" sz="1600" dirty="0">
                <a:effectLst/>
              </a:rPr>
              <a:t>. (2008). </a:t>
            </a:r>
            <a:r>
              <a:rPr lang="en-GB" sz="1600" i="1" dirty="0">
                <a:effectLst/>
              </a:rPr>
              <a:t>Physical Education In The National Curriculum For Wales</a:t>
            </a:r>
            <a:r>
              <a:rPr lang="en-GB" sz="1600" dirty="0">
                <a:effectLst/>
              </a:rPr>
              <a:t>. Available at: &lt;https://</a:t>
            </a:r>
            <a:r>
              <a:rPr lang="en-GB" sz="1600" dirty="0" err="1">
                <a:effectLst/>
              </a:rPr>
              <a:t>hwb.gov.wales</a:t>
            </a:r>
            <a:r>
              <a:rPr lang="en-GB" sz="1600" dirty="0">
                <a:effectLst/>
              </a:rPr>
              <a:t>/</a:t>
            </a:r>
            <a:r>
              <a:rPr lang="en-GB" sz="1600" dirty="0" err="1">
                <a:effectLst/>
              </a:rPr>
              <a:t>api</a:t>
            </a:r>
            <a:r>
              <a:rPr lang="en-GB" sz="1600" dirty="0">
                <a:effectLst/>
              </a:rPr>
              <a:t>/storage/7b01cf26-9974-4c3d-bb1f-ee79e111b448/physical-education-</a:t>
            </a:r>
            <a:r>
              <a:rPr lang="en-GB" sz="1600" dirty="0" err="1">
                <a:effectLst/>
              </a:rPr>
              <a:t>inthe</a:t>
            </a:r>
            <a:r>
              <a:rPr lang="en-GB" sz="1600" dirty="0">
                <a:effectLst/>
              </a:rPr>
              <a:t>-national-</a:t>
            </a:r>
            <a:r>
              <a:rPr lang="en-GB" sz="1600" dirty="0" err="1">
                <a:effectLst/>
              </a:rPr>
              <a:t>curriculum.pdf</a:t>
            </a:r>
            <a:r>
              <a:rPr lang="en-GB" sz="1600" dirty="0">
                <a:effectLst/>
              </a:rPr>
              <a:t>&gt; [Accessed 18 December 2020]. </a:t>
            </a:r>
          </a:p>
          <a:p>
            <a:r>
              <a:rPr lang="en-GB" sz="1600" dirty="0">
                <a:effectLst/>
              </a:rPr>
              <a:t>Kolb, D. (2014). </a:t>
            </a:r>
            <a:r>
              <a:rPr lang="en-GB" sz="1600" i="1" dirty="0">
                <a:effectLst/>
              </a:rPr>
              <a:t>Experiential learning: Experience as the source of learning and development</a:t>
            </a:r>
            <a:r>
              <a:rPr lang="en-GB" sz="1600" dirty="0">
                <a:effectLst/>
              </a:rPr>
              <a:t>. FT press.</a:t>
            </a:r>
          </a:p>
          <a:p>
            <a:r>
              <a:rPr lang="en-GB" sz="1600" dirty="0">
                <a:effectLst/>
              </a:rPr>
              <a:t>Stewart, K.L. (2016). Team building using a challenge ropes course experience in youth sport. </a:t>
            </a:r>
            <a:r>
              <a:rPr lang="en-GB" sz="1600" i="1" dirty="0">
                <a:effectLst/>
              </a:rPr>
              <a:t>Revue </a:t>
            </a:r>
            <a:r>
              <a:rPr lang="en-GB" sz="1600" i="1" dirty="0" err="1">
                <a:effectLst/>
              </a:rPr>
              <a:t>phénEPS</a:t>
            </a:r>
            <a:r>
              <a:rPr lang="en-GB" sz="1600" i="1" dirty="0">
                <a:effectLst/>
              </a:rPr>
              <a:t>/</a:t>
            </a:r>
            <a:r>
              <a:rPr lang="en-GB" sz="1600" i="1" dirty="0" err="1">
                <a:effectLst/>
              </a:rPr>
              <a:t>PHEnex</a:t>
            </a:r>
            <a:r>
              <a:rPr lang="en-GB" sz="1600" i="1" dirty="0">
                <a:effectLst/>
              </a:rPr>
              <a:t> Journal</a:t>
            </a:r>
            <a:r>
              <a:rPr lang="en-GB" sz="1600" dirty="0">
                <a:effectLst/>
              </a:rPr>
              <a:t>, </a:t>
            </a:r>
            <a:r>
              <a:rPr lang="en-GB" sz="1600" i="1" dirty="0">
                <a:effectLst/>
              </a:rPr>
              <a:t>7</a:t>
            </a:r>
            <a:r>
              <a:rPr lang="en-GB" sz="1600" dirty="0">
                <a:effectLst/>
              </a:rPr>
              <a:t>(3).</a:t>
            </a:r>
          </a:p>
          <a:p>
            <a:r>
              <a:rPr lang="en-GB" sz="1600" dirty="0">
                <a:effectLst/>
              </a:rPr>
              <a:t>Whitehead, M. (2001). The Concept of Physical Literacy. </a:t>
            </a:r>
            <a:r>
              <a:rPr lang="en-GB" sz="1600" i="1" dirty="0">
                <a:effectLst/>
              </a:rPr>
              <a:t>British Journal of Teaching Physical Education</a:t>
            </a:r>
            <a:r>
              <a:rPr lang="en-GB" sz="1600" dirty="0">
                <a:effectLst/>
              </a:rPr>
              <a:t>,.  </a:t>
            </a:r>
            <a:r>
              <a:rPr lang="en-GB" sz="1600" i="1" dirty="0">
                <a:effectLst/>
              </a:rPr>
              <a:t>6</a:t>
            </a:r>
            <a:r>
              <a:rPr lang="en-GB" sz="1600" dirty="0">
                <a:effectLst/>
              </a:rPr>
              <a:t>(2), pp.127-138.</a:t>
            </a:r>
          </a:p>
          <a:p>
            <a:r>
              <a:rPr lang="en-GB" sz="1600" dirty="0">
                <a:effectLst/>
              </a:rPr>
              <a:t>Williams, A. and Wainwright, N. (2020). Re-thinking adventurous activities in physical education: models-based approaches. </a:t>
            </a:r>
            <a:r>
              <a:rPr lang="en-GB" sz="1600" i="1" dirty="0">
                <a:effectLst/>
              </a:rPr>
              <a:t>Journal of adventure education and outdoor learning</a:t>
            </a:r>
            <a:r>
              <a:rPr lang="en-GB" sz="1600" dirty="0">
                <a:effectLst/>
              </a:rPr>
              <a:t>, </a:t>
            </a:r>
            <a:r>
              <a:rPr lang="en-GB" sz="1600" i="1" dirty="0">
                <a:effectLst/>
              </a:rPr>
              <a:t>20</a:t>
            </a:r>
            <a:r>
              <a:rPr lang="en-GB" sz="1600" dirty="0">
                <a:effectLst/>
              </a:rPr>
              <a:t>(3), pp.217-229.</a:t>
            </a:r>
          </a:p>
          <a:p>
            <a:endParaRPr lang="en-US" sz="1800" dirty="0"/>
          </a:p>
        </p:txBody>
      </p:sp>
    </p:spTree>
    <p:extLst>
      <p:ext uri="{BB962C8B-B14F-4D97-AF65-F5344CB8AC3E}">
        <p14:creationId xmlns:p14="http://schemas.microsoft.com/office/powerpoint/2010/main" val="784193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D2FD3-3DB2-CE44-AFEA-A5017C0C54B8}"/>
              </a:ext>
            </a:extLst>
          </p:cNvPr>
          <p:cNvSpPr>
            <a:spLocks noGrp="1"/>
          </p:cNvSpPr>
          <p:nvPr>
            <p:ph type="title"/>
          </p:nvPr>
        </p:nvSpPr>
        <p:spPr>
          <a:xfrm>
            <a:off x="1029653" y="290945"/>
            <a:ext cx="10353762" cy="1257300"/>
          </a:xfrm>
        </p:spPr>
        <p:txBody>
          <a:bodyPr/>
          <a:lstStyle/>
          <a:p>
            <a:r>
              <a:rPr lang="en-US" dirty="0"/>
              <a:t>Picture References </a:t>
            </a:r>
          </a:p>
        </p:txBody>
      </p:sp>
      <p:sp>
        <p:nvSpPr>
          <p:cNvPr id="3" name="Content Placeholder 2">
            <a:extLst>
              <a:ext uri="{FF2B5EF4-FFF2-40B4-BE49-F238E27FC236}">
                <a16:creationId xmlns:a16="http://schemas.microsoft.com/office/drawing/2014/main" id="{D1F58AA3-A501-9C48-A5C6-F7A81CA9A704}"/>
              </a:ext>
            </a:extLst>
          </p:cNvPr>
          <p:cNvSpPr>
            <a:spLocks noGrp="1"/>
          </p:cNvSpPr>
          <p:nvPr>
            <p:ph idx="1"/>
          </p:nvPr>
        </p:nvSpPr>
        <p:spPr>
          <a:xfrm>
            <a:off x="345759" y="1977736"/>
            <a:ext cx="11721550" cy="4488873"/>
          </a:xfrm>
        </p:spPr>
        <p:txBody>
          <a:bodyPr>
            <a:normAutofit fontScale="32500" lnSpcReduction="20000"/>
          </a:bodyPr>
          <a:lstStyle/>
          <a:p>
            <a:pPr marL="36900" indent="0">
              <a:buNone/>
            </a:pPr>
            <a:endParaRPr lang="en-GB" dirty="0">
              <a:effectLst/>
            </a:endParaRPr>
          </a:p>
          <a:p>
            <a:r>
              <a:rPr lang="en-GB" sz="3700" dirty="0">
                <a:effectLst/>
              </a:rPr>
              <a:t>101Knots. (2021). </a:t>
            </a:r>
            <a:r>
              <a:rPr lang="en-GB" sz="3700" i="1" dirty="0">
                <a:effectLst/>
              </a:rPr>
              <a:t>How To Tie A Figure Eight Knot Step By Step</a:t>
            </a:r>
            <a:r>
              <a:rPr lang="en-GB" sz="3700" dirty="0">
                <a:effectLst/>
              </a:rPr>
              <a:t>.  Available at: &lt;https://www.101knots.com/figure-8-knot.html&gt; [Accessed 5 January 2021]. </a:t>
            </a:r>
          </a:p>
          <a:p>
            <a:r>
              <a:rPr lang="en-GB" sz="3700" dirty="0" err="1">
                <a:effectLst/>
              </a:rPr>
              <a:t>FMCAdventure</a:t>
            </a:r>
            <a:r>
              <a:rPr lang="en-GB" sz="3700" dirty="0">
                <a:effectLst/>
              </a:rPr>
              <a:t>. (2018). </a:t>
            </a:r>
            <a:r>
              <a:rPr lang="en-GB" sz="3700" i="1" dirty="0">
                <a:effectLst/>
              </a:rPr>
              <a:t>Brush Up On Campfire Safety 101 • </a:t>
            </a:r>
            <a:r>
              <a:rPr lang="en-GB" sz="3700" i="1" dirty="0" err="1">
                <a:effectLst/>
              </a:rPr>
              <a:t>Fmcadventure</a:t>
            </a:r>
            <a:r>
              <a:rPr lang="en-GB" sz="3700" dirty="0">
                <a:effectLst/>
              </a:rPr>
              <a:t>. Available at: &lt;https://</a:t>
            </a:r>
            <a:r>
              <a:rPr lang="en-GB" sz="3700" dirty="0" err="1">
                <a:effectLst/>
              </a:rPr>
              <a:t>fmcadventure.com</a:t>
            </a:r>
            <a:r>
              <a:rPr lang="en-GB" sz="3700" dirty="0">
                <a:effectLst/>
              </a:rPr>
              <a:t>/2018/08/25/</a:t>
            </a:r>
            <a:r>
              <a:rPr lang="en-GB" sz="3700" dirty="0" err="1">
                <a:effectLst/>
              </a:rPr>
              <a:t>campfiresafety</a:t>
            </a:r>
            <a:r>
              <a:rPr lang="en-GB" sz="3700" dirty="0">
                <a:effectLst/>
              </a:rPr>
              <a:t>/&gt; [Accessed 5 January 2021].</a:t>
            </a:r>
          </a:p>
          <a:p>
            <a:r>
              <a:rPr lang="en-GB" sz="3700" dirty="0">
                <a:effectLst/>
              </a:rPr>
              <a:t>Heid, M. (2016). </a:t>
            </a:r>
            <a:r>
              <a:rPr lang="en-GB" sz="3700" i="1" dirty="0">
                <a:effectLst/>
              </a:rPr>
              <a:t>How To Build An Emergency Tarp Shelter - Appalachian Mountain Club</a:t>
            </a:r>
            <a:r>
              <a:rPr lang="en-GB" sz="3700" dirty="0">
                <a:effectLst/>
              </a:rPr>
              <a:t>.  Appalachian Mountain Club. Available at: &lt;https://</a:t>
            </a:r>
            <a:r>
              <a:rPr lang="en-GB" sz="3700" dirty="0" err="1">
                <a:effectLst/>
              </a:rPr>
              <a:t>www.outdoors.org</a:t>
            </a:r>
            <a:r>
              <a:rPr lang="en-GB" sz="3700" dirty="0">
                <a:effectLst/>
              </a:rPr>
              <a:t>/articles/</a:t>
            </a:r>
            <a:r>
              <a:rPr lang="en-GB" sz="3700" dirty="0" err="1">
                <a:effectLst/>
              </a:rPr>
              <a:t>amc</a:t>
            </a:r>
            <a:r>
              <a:rPr lang="en-GB" sz="3700" dirty="0">
                <a:effectLst/>
              </a:rPr>
              <a:t>-outdoors/how-to-build-an-emergency-tarp-shelter&gt; [Accessed 5 January 2021].  </a:t>
            </a:r>
          </a:p>
          <a:p>
            <a:r>
              <a:rPr lang="en-GB" sz="3700" dirty="0">
                <a:effectLst/>
              </a:rPr>
              <a:t>Kodiak Island Search &amp; Rescue. (2019). </a:t>
            </a:r>
            <a:r>
              <a:rPr lang="en-GB" sz="3700" i="1" dirty="0">
                <a:effectLst/>
              </a:rPr>
              <a:t>July Meeting</a:t>
            </a:r>
            <a:r>
              <a:rPr lang="en-GB" sz="3700" dirty="0">
                <a:effectLst/>
              </a:rPr>
              <a:t>. Available at: &lt;https://</a:t>
            </a:r>
            <a:r>
              <a:rPr lang="en-GB" sz="3700" dirty="0" err="1">
                <a:effectLst/>
              </a:rPr>
              <a:t>kisar.org</a:t>
            </a:r>
            <a:r>
              <a:rPr lang="en-GB" sz="3700" dirty="0">
                <a:effectLst/>
              </a:rPr>
              <a:t>/2011/07/19/july-meeting-2/&gt; [Accessed 4 January 2021].</a:t>
            </a:r>
          </a:p>
          <a:p>
            <a:r>
              <a:rPr lang="en-GB" sz="3700" dirty="0" err="1">
                <a:effectLst/>
              </a:rPr>
              <a:t>LtL</a:t>
            </a:r>
            <a:r>
              <a:rPr lang="en-GB" sz="3700" dirty="0">
                <a:effectLst/>
              </a:rPr>
              <a:t>. (No Date) </a:t>
            </a:r>
            <a:r>
              <a:rPr lang="en-GB" sz="3700" i="1" dirty="0">
                <a:effectLst/>
              </a:rPr>
              <a:t>Outdoor Learning Idea, Waterproof Shelter Outdoor Idea </a:t>
            </a:r>
            <a:r>
              <a:rPr lang="en-GB" sz="3700" dirty="0">
                <a:effectLst/>
              </a:rPr>
              <a:t> Available at: &lt;https://</a:t>
            </a:r>
            <a:r>
              <a:rPr lang="en-GB" sz="3700" dirty="0" err="1">
                <a:effectLst/>
              </a:rPr>
              <a:t>www.ltl.org.uk</a:t>
            </a:r>
            <a:r>
              <a:rPr lang="en-GB" sz="3700" dirty="0">
                <a:effectLst/>
              </a:rPr>
              <a:t>/resources/waterproof-shelter-challenge/&gt; [Accessed 5 January 2021]. </a:t>
            </a:r>
          </a:p>
          <a:p>
            <a:r>
              <a:rPr lang="en-GB" sz="3700" dirty="0">
                <a:effectLst/>
              </a:rPr>
              <a:t>Mamma's School. (No Date) </a:t>
            </a:r>
            <a:r>
              <a:rPr lang="en-GB" sz="3700" i="1" dirty="0">
                <a:effectLst/>
              </a:rPr>
              <a:t>Children And Campfires - The Benefits &amp; Tips – Mamma's School</a:t>
            </a:r>
            <a:r>
              <a:rPr lang="en-GB" sz="3700" dirty="0">
                <a:effectLst/>
              </a:rPr>
              <a:t>. Available at: &lt;https://</a:t>
            </a:r>
            <a:r>
              <a:rPr lang="en-GB" sz="3700" dirty="0" err="1">
                <a:effectLst/>
              </a:rPr>
              <a:t>mammasschool.co.uk</a:t>
            </a:r>
            <a:r>
              <a:rPr lang="en-GB" sz="3700" dirty="0">
                <a:effectLst/>
              </a:rPr>
              <a:t>/outdoor-cooking/children-and-campfires-the-benefits-tips/&gt; [Accessed 5 January 2021]. </a:t>
            </a:r>
          </a:p>
          <a:p>
            <a:r>
              <a:rPr lang="en-GB" sz="3700" dirty="0" err="1">
                <a:effectLst/>
              </a:rPr>
              <a:t>Maptools.com</a:t>
            </a:r>
            <a:r>
              <a:rPr lang="en-GB" sz="3700" dirty="0">
                <a:effectLst/>
              </a:rPr>
              <a:t>. (No date) </a:t>
            </a:r>
            <a:r>
              <a:rPr lang="en-GB" sz="3700" i="1" dirty="0">
                <a:effectLst/>
              </a:rPr>
              <a:t>Plotting A Bearing On A Map Using A Baseplate Compass</a:t>
            </a:r>
            <a:r>
              <a:rPr lang="en-GB" sz="3700" dirty="0">
                <a:effectLst/>
              </a:rPr>
              <a:t>. Available at: &lt;https://</a:t>
            </a:r>
            <a:r>
              <a:rPr lang="en-GB" sz="3700" dirty="0" err="1">
                <a:effectLst/>
              </a:rPr>
              <a:t>www.maptools.com</a:t>
            </a:r>
            <a:r>
              <a:rPr lang="en-GB" sz="3700" dirty="0">
                <a:effectLst/>
              </a:rPr>
              <a:t>/tutorials/plotting/compass&gt; [Accessed 4 January 2021]. </a:t>
            </a:r>
          </a:p>
          <a:p>
            <a:r>
              <a:rPr lang="en-GB" sz="3700" dirty="0" err="1">
                <a:effectLst/>
              </a:rPr>
              <a:t>Mountainsafety.co.uk</a:t>
            </a:r>
            <a:r>
              <a:rPr lang="en-GB" sz="3700" dirty="0">
                <a:effectLst/>
              </a:rPr>
              <a:t>. (No Date) </a:t>
            </a:r>
            <a:r>
              <a:rPr lang="en-GB" sz="3700" i="1" dirty="0">
                <a:effectLst/>
              </a:rPr>
              <a:t>Mountain &amp; Hill Walking Safety Pace Counting</a:t>
            </a:r>
            <a:r>
              <a:rPr lang="en-GB" sz="3700" dirty="0">
                <a:effectLst/>
              </a:rPr>
              <a:t>. Available at: &lt;http://</a:t>
            </a:r>
            <a:r>
              <a:rPr lang="en-GB" sz="3700" dirty="0" err="1">
                <a:effectLst/>
              </a:rPr>
              <a:t>www.mountainsafety.co.uk</a:t>
            </a:r>
            <a:r>
              <a:rPr lang="en-GB" sz="3700" dirty="0">
                <a:effectLst/>
              </a:rPr>
              <a:t>/Nav-Pace-</a:t>
            </a:r>
            <a:r>
              <a:rPr lang="en-GB" sz="3700" dirty="0" err="1">
                <a:effectLst/>
              </a:rPr>
              <a:t>Counting.aspx</a:t>
            </a:r>
            <a:r>
              <a:rPr lang="en-GB" sz="3700" dirty="0">
                <a:effectLst/>
              </a:rPr>
              <a:t>&gt; [Accessed 5 January 2021]. </a:t>
            </a:r>
          </a:p>
          <a:p>
            <a:r>
              <a:rPr lang="en-GB" sz="3700" dirty="0">
                <a:effectLst/>
              </a:rPr>
              <a:t> </a:t>
            </a:r>
            <a:r>
              <a:rPr lang="en-GB" sz="3700" dirty="0" err="1">
                <a:effectLst/>
              </a:rPr>
              <a:t>Ordnancesurvey.co.uk</a:t>
            </a:r>
            <a:r>
              <a:rPr lang="en-GB" sz="3700" dirty="0">
                <a:effectLst/>
              </a:rPr>
              <a:t>. (2015). </a:t>
            </a:r>
            <a:r>
              <a:rPr lang="en-GB" sz="3700" i="1" dirty="0">
                <a:effectLst/>
              </a:rPr>
              <a:t>Ordnance Survey Map Symbols</a:t>
            </a:r>
            <a:r>
              <a:rPr lang="en-GB" sz="3700" dirty="0">
                <a:effectLst/>
              </a:rPr>
              <a:t>. Available at: &lt;https://</a:t>
            </a:r>
            <a:r>
              <a:rPr lang="en-GB" sz="3700" dirty="0" err="1">
                <a:effectLst/>
              </a:rPr>
              <a:t>www.ordnancesurvey.co.uk</a:t>
            </a:r>
            <a:r>
              <a:rPr lang="en-GB" sz="3700" dirty="0">
                <a:effectLst/>
              </a:rPr>
              <a:t>/</a:t>
            </a:r>
            <a:r>
              <a:rPr lang="en-GB" sz="3700" dirty="0" err="1">
                <a:effectLst/>
              </a:rPr>
              <a:t>mapzone</a:t>
            </a:r>
            <a:r>
              <a:rPr lang="en-GB" sz="3700" dirty="0">
                <a:effectLst/>
              </a:rPr>
              <a:t>/assets/doc/Explorer-25k-Legend-en.pdf&gt; [Accessed 3 January 2021].   </a:t>
            </a:r>
          </a:p>
          <a:p>
            <a:r>
              <a:rPr lang="en-GB" sz="3700" dirty="0">
                <a:effectLst/>
              </a:rPr>
              <a:t>Outdoor Elements.(2020). </a:t>
            </a:r>
            <a:r>
              <a:rPr lang="en-GB" sz="3700" i="1" dirty="0">
                <a:effectLst/>
              </a:rPr>
              <a:t>Nightline - Outdoor Elements</a:t>
            </a:r>
            <a:r>
              <a:rPr lang="en-GB" sz="3700" dirty="0">
                <a:effectLst/>
              </a:rPr>
              <a:t>. Available at: &lt;https://</a:t>
            </a:r>
            <a:r>
              <a:rPr lang="en-GB" sz="3700" dirty="0" err="1">
                <a:effectLst/>
              </a:rPr>
              <a:t>outdoorelements.co.uk</a:t>
            </a:r>
            <a:r>
              <a:rPr lang="en-GB" sz="3700" dirty="0">
                <a:effectLst/>
              </a:rPr>
              <a:t>/activities/nightline/&gt; [Accessed 4 January 2021].</a:t>
            </a:r>
          </a:p>
          <a:p>
            <a:r>
              <a:rPr lang="en-GB" sz="3700" dirty="0" err="1">
                <a:effectLst/>
              </a:rPr>
              <a:t>playmeo</a:t>
            </a:r>
            <a:r>
              <a:rPr lang="en-GB" sz="3700" dirty="0">
                <a:effectLst/>
              </a:rPr>
              <a:t>. (2021). </a:t>
            </a:r>
            <a:r>
              <a:rPr lang="en-GB" sz="3700" i="1" dirty="0">
                <a:effectLst/>
              </a:rPr>
              <a:t>Free Archives -  </a:t>
            </a:r>
            <a:r>
              <a:rPr lang="en-GB" sz="3700" i="1" dirty="0" err="1">
                <a:effectLst/>
              </a:rPr>
              <a:t>Playmeo</a:t>
            </a:r>
            <a:r>
              <a:rPr lang="en-GB" sz="3700" dirty="0">
                <a:effectLst/>
              </a:rPr>
              <a:t>. Available at: &lt;https://</a:t>
            </a:r>
            <a:r>
              <a:rPr lang="en-GB" sz="3700" dirty="0" err="1">
                <a:effectLst/>
              </a:rPr>
              <a:t>www.playmeo.com</a:t>
            </a:r>
            <a:r>
              <a:rPr lang="en-GB" sz="3700" dirty="0">
                <a:effectLst/>
              </a:rPr>
              <a:t>/activities/?subscription=free&gt; [Accessed 5 January 2021].</a:t>
            </a:r>
          </a:p>
          <a:p>
            <a:r>
              <a:rPr lang="en-GB" sz="3700" dirty="0">
                <a:effectLst/>
              </a:rPr>
              <a:t>Trainer Bubble. (2021). </a:t>
            </a:r>
            <a:r>
              <a:rPr lang="en-GB" sz="3700" i="1" dirty="0">
                <a:effectLst/>
              </a:rPr>
              <a:t>Spiders Web Team Building </a:t>
            </a:r>
            <a:r>
              <a:rPr lang="en-GB" sz="3700" i="1" dirty="0" err="1">
                <a:effectLst/>
              </a:rPr>
              <a:t>Games,Trainer</a:t>
            </a:r>
            <a:r>
              <a:rPr lang="en-GB" sz="3700" i="1" dirty="0">
                <a:effectLst/>
              </a:rPr>
              <a:t> Bubble</a:t>
            </a:r>
            <a:r>
              <a:rPr lang="en-GB" sz="3700" dirty="0">
                <a:effectLst/>
              </a:rPr>
              <a:t>. Available at: &lt;https://</a:t>
            </a:r>
            <a:r>
              <a:rPr lang="en-GB" sz="3700" dirty="0" err="1">
                <a:effectLst/>
              </a:rPr>
              <a:t>www.trainerbubble.com</a:t>
            </a:r>
            <a:r>
              <a:rPr lang="en-GB" sz="3700" dirty="0">
                <a:effectLst/>
              </a:rPr>
              <a:t>/downloads/spiders-web/&gt; [Accessed 5 January 2021].</a:t>
            </a:r>
          </a:p>
          <a:p>
            <a:r>
              <a:rPr lang="en-GB" sz="3700" dirty="0">
                <a:effectLst/>
              </a:rPr>
              <a:t>Whiting, (2021). </a:t>
            </a:r>
            <a:r>
              <a:rPr lang="en-GB" sz="3700" i="1" dirty="0">
                <a:effectLst/>
              </a:rPr>
              <a:t>Campfire Bread On A Stick</a:t>
            </a:r>
            <a:r>
              <a:rPr lang="en-GB" sz="3700" dirty="0">
                <a:effectLst/>
              </a:rPr>
              <a:t>. OS </a:t>
            </a:r>
            <a:r>
              <a:rPr lang="en-GB" sz="3700" dirty="0" err="1">
                <a:effectLst/>
              </a:rPr>
              <a:t>GetOutside</a:t>
            </a:r>
            <a:r>
              <a:rPr lang="en-GB" sz="3700" dirty="0">
                <a:effectLst/>
              </a:rPr>
              <a:t>. Available at: &lt;https://</a:t>
            </a:r>
            <a:r>
              <a:rPr lang="en-GB" sz="3700" dirty="0" err="1">
                <a:effectLst/>
              </a:rPr>
              <a:t>getoutside.ordnancesurvey.co.uk</a:t>
            </a:r>
            <a:r>
              <a:rPr lang="en-GB" sz="3700" dirty="0">
                <a:effectLst/>
              </a:rPr>
              <a:t>/guides/campfire-bread-on-a-stick/&gt; [Accessed 5 January 2021]. </a:t>
            </a:r>
          </a:p>
          <a:p>
            <a:endParaRPr lang="en-US" dirty="0"/>
          </a:p>
        </p:txBody>
      </p:sp>
    </p:spTree>
    <p:extLst>
      <p:ext uri="{BB962C8B-B14F-4D97-AF65-F5344CB8AC3E}">
        <p14:creationId xmlns:p14="http://schemas.microsoft.com/office/powerpoint/2010/main" val="8834756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LeftStep">
      <a:dk1>
        <a:srgbClr val="000000"/>
      </a:dk1>
      <a:lt1>
        <a:srgbClr val="FFFFFF"/>
      </a:lt1>
      <a:dk2>
        <a:srgbClr val="2F1D1B"/>
      </a:dk2>
      <a:lt2>
        <a:srgbClr val="F0F2F3"/>
      </a:lt2>
      <a:accent1>
        <a:srgbClr val="E27A2E"/>
      </a:accent1>
      <a:accent2>
        <a:srgbClr val="D01D1C"/>
      </a:accent2>
      <a:accent3>
        <a:srgbClr val="E22E78"/>
      </a:accent3>
      <a:accent4>
        <a:srgbClr val="D01CB1"/>
      </a:accent4>
      <a:accent5>
        <a:srgbClr val="B62EE2"/>
      </a:accent5>
      <a:accent6>
        <a:srgbClr val="5E24D2"/>
      </a:accent6>
      <a:hlink>
        <a:srgbClr val="3F89BF"/>
      </a:hlink>
      <a:folHlink>
        <a:srgbClr val="7F7F7F"/>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1042</TotalTime>
  <Words>4258</Words>
  <Application>Microsoft Macintosh PowerPoint</Application>
  <PresentationFormat>Widescreen</PresentationFormat>
  <Paragraphs>439</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Bodoni MT</vt:lpstr>
      <vt:lpstr>Calibri</vt:lpstr>
      <vt:lpstr>Goudy Old Style</vt:lpstr>
      <vt:lpstr>Wingdings 2</vt:lpstr>
      <vt:lpstr>SlateVTI</vt:lpstr>
      <vt:lpstr>Unit Of Work For Adventurous Activities Key Stage 3</vt:lpstr>
      <vt:lpstr>Area 1</vt:lpstr>
      <vt:lpstr>Area 2</vt:lpstr>
      <vt:lpstr>Area 3</vt:lpstr>
      <vt:lpstr>Unit of work</vt:lpstr>
      <vt:lpstr>Student development </vt:lpstr>
      <vt:lpstr>Lesson 1  Team Building </vt:lpstr>
      <vt:lpstr>Lesson 1</vt:lpstr>
      <vt:lpstr>Lesson 2, 3 &amp; 4 Orienteering Skills </vt:lpstr>
      <vt:lpstr>Lesson 2 Back to Basics Map Skills</vt:lpstr>
      <vt:lpstr>Lesson 3 Navigation Skills  </vt:lpstr>
      <vt:lpstr>Lesson 4  Recap and Practice </vt:lpstr>
      <vt:lpstr>Lesson 5  Shelter Building </vt:lpstr>
      <vt:lpstr>Lesson 5 </vt:lpstr>
      <vt:lpstr>Lesson 6  Campfire Safety </vt:lpstr>
      <vt:lpstr>Lesson 6 </vt:lpstr>
      <vt:lpstr>Lesson 7&amp;8 The Journey </vt:lpstr>
      <vt:lpstr>Lesson 7&amp;8</vt:lpstr>
      <vt:lpstr>Teaching delivery </vt:lpstr>
      <vt:lpstr>References </vt:lpstr>
      <vt:lpstr>Picture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Of Work For Adventurous Activities Key Stage 3</dc:title>
  <dc:creator>Elise Rose Cox (1805509)</dc:creator>
  <cp:lastModifiedBy>Elise Rose Cox (1805509)</cp:lastModifiedBy>
  <cp:revision>6</cp:revision>
  <dcterms:created xsi:type="dcterms:W3CDTF">2021-01-06T16:10:58Z</dcterms:created>
  <dcterms:modified xsi:type="dcterms:W3CDTF">2021-01-07T09:33:25Z</dcterms:modified>
</cp:coreProperties>
</file>