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98" d="100"/>
          <a:sy n="98" d="100"/>
        </p:scale>
        <p:origin x="110"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BFD69-4D57-7B58-ADEA-0CA0BA6BB5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905E6FF-5690-2AD6-2809-5B492CB0B9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AFFDE77-3F98-F430-0158-10319BA47911}"/>
              </a:ext>
            </a:extLst>
          </p:cNvPr>
          <p:cNvSpPr>
            <a:spLocks noGrp="1"/>
          </p:cNvSpPr>
          <p:nvPr>
            <p:ph type="dt" sz="half" idx="10"/>
          </p:nvPr>
        </p:nvSpPr>
        <p:spPr/>
        <p:txBody>
          <a:bodyPr/>
          <a:lstStyle/>
          <a:p>
            <a:fld id="{D8F0F80D-B017-4D6A-9CB7-8A99D4253983}" type="datetimeFigureOut">
              <a:rPr lang="en-US" smtClean="0"/>
              <a:t>11/30/2022</a:t>
            </a:fld>
            <a:endParaRPr lang="en-US"/>
          </a:p>
        </p:txBody>
      </p:sp>
      <p:sp>
        <p:nvSpPr>
          <p:cNvPr id="5" name="Footer Placeholder 4">
            <a:extLst>
              <a:ext uri="{FF2B5EF4-FFF2-40B4-BE49-F238E27FC236}">
                <a16:creationId xmlns:a16="http://schemas.microsoft.com/office/drawing/2014/main" id="{1F392439-1450-AA7F-F7B2-31F137E71B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6464B5-C498-0EDA-A7D1-C51844DC89AF}"/>
              </a:ext>
            </a:extLst>
          </p:cNvPr>
          <p:cNvSpPr>
            <a:spLocks noGrp="1"/>
          </p:cNvSpPr>
          <p:nvPr>
            <p:ph type="sldNum" sz="quarter" idx="12"/>
          </p:nvPr>
        </p:nvSpPr>
        <p:spPr/>
        <p:txBody>
          <a:bodyPr/>
          <a:lstStyle/>
          <a:p>
            <a:fld id="{E73320B6-9AC6-4693-9BE8-7E45C1A95B5A}" type="slidenum">
              <a:rPr lang="en-US" smtClean="0"/>
              <a:t>‹#›</a:t>
            </a:fld>
            <a:endParaRPr lang="en-US"/>
          </a:p>
        </p:txBody>
      </p:sp>
    </p:spTree>
    <p:extLst>
      <p:ext uri="{BB962C8B-B14F-4D97-AF65-F5344CB8AC3E}">
        <p14:creationId xmlns:p14="http://schemas.microsoft.com/office/powerpoint/2010/main" val="1623792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8114F-F752-C8DC-541E-22CA4F94C79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6F4E97D-D61A-6E4E-B6BC-DF93DC5C7F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06F8C8-814C-6604-020B-DC6777293681}"/>
              </a:ext>
            </a:extLst>
          </p:cNvPr>
          <p:cNvSpPr>
            <a:spLocks noGrp="1"/>
          </p:cNvSpPr>
          <p:nvPr>
            <p:ph type="dt" sz="half" idx="10"/>
          </p:nvPr>
        </p:nvSpPr>
        <p:spPr/>
        <p:txBody>
          <a:bodyPr/>
          <a:lstStyle/>
          <a:p>
            <a:fld id="{D8F0F80D-B017-4D6A-9CB7-8A99D4253983}" type="datetimeFigureOut">
              <a:rPr lang="en-US" smtClean="0"/>
              <a:t>11/30/2022</a:t>
            </a:fld>
            <a:endParaRPr lang="en-US"/>
          </a:p>
        </p:txBody>
      </p:sp>
      <p:sp>
        <p:nvSpPr>
          <p:cNvPr id="5" name="Footer Placeholder 4">
            <a:extLst>
              <a:ext uri="{FF2B5EF4-FFF2-40B4-BE49-F238E27FC236}">
                <a16:creationId xmlns:a16="http://schemas.microsoft.com/office/drawing/2014/main" id="{407C2E4A-0DA4-51FF-6350-8159C2AA48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598DD5-A248-D89F-1AFF-F8FB32A0CA14}"/>
              </a:ext>
            </a:extLst>
          </p:cNvPr>
          <p:cNvSpPr>
            <a:spLocks noGrp="1"/>
          </p:cNvSpPr>
          <p:nvPr>
            <p:ph type="sldNum" sz="quarter" idx="12"/>
          </p:nvPr>
        </p:nvSpPr>
        <p:spPr/>
        <p:txBody>
          <a:bodyPr/>
          <a:lstStyle/>
          <a:p>
            <a:fld id="{E73320B6-9AC6-4693-9BE8-7E45C1A95B5A}" type="slidenum">
              <a:rPr lang="en-US" smtClean="0"/>
              <a:t>‹#›</a:t>
            </a:fld>
            <a:endParaRPr lang="en-US"/>
          </a:p>
        </p:txBody>
      </p:sp>
    </p:spTree>
    <p:extLst>
      <p:ext uri="{BB962C8B-B14F-4D97-AF65-F5344CB8AC3E}">
        <p14:creationId xmlns:p14="http://schemas.microsoft.com/office/powerpoint/2010/main" val="336987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5CF4C-F649-46B6-B496-952F67B4F10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119DF-2A85-B106-D0DC-D02D4B73D6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49B424-75CE-E000-38A0-6E8C00B006B4}"/>
              </a:ext>
            </a:extLst>
          </p:cNvPr>
          <p:cNvSpPr>
            <a:spLocks noGrp="1"/>
          </p:cNvSpPr>
          <p:nvPr>
            <p:ph type="dt" sz="half" idx="10"/>
          </p:nvPr>
        </p:nvSpPr>
        <p:spPr/>
        <p:txBody>
          <a:bodyPr/>
          <a:lstStyle/>
          <a:p>
            <a:fld id="{D8F0F80D-B017-4D6A-9CB7-8A99D4253983}" type="datetimeFigureOut">
              <a:rPr lang="en-US" smtClean="0"/>
              <a:t>11/30/2022</a:t>
            </a:fld>
            <a:endParaRPr lang="en-US"/>
          </a:p>
        </p:txBody>
      </p:sp>
      <p:sp>
        <p:nvSpPr>
          <p:cNvPr id="5" name="Footer Placeholder 4">
            <a:extLst>
              <a:ext uri="{FF2B5EF4-FFF2-40B4-BE49-F238E27FC236}">
                <a16:creationId xmlns:a16="http://schemas.microsoft.com/office/drawing/2014/main" id="{039BF3D0-30FC-E7E5-BF3F-5FA01152DB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F98749-2B73-B2C4-CA92-CDCF8560A6AC}"/>
              </a:ext>
            </a:extLst>
          </p:cNvPr>
          <p:cNvSpPr>
            <a:spLocks noGrp="1"/>
          </p:cNvSpPr>
          <p:nvPr>
            <p:ph type="sldNum" sz="quarter" idx="12"/>
          </p:nvPr>
        </p:nvSpPr>
        <p:spPr/>
        <p:txBody>
          <a:bodyPr/>
          <a:lstStyle/>
          <a:p>
            <a:fld id="{E73320B6-9AC6-4693-9BE8-7E45C1A95B5A}" type="slidenum">
              <a:rPr lang="en-US" smtClean="0"/>
              <a:t>‹#›</a:t>
            </a:fld>
            <a:endParaRPr lang="en-US"/>
          </a:p>
        </p:txBody>
      </p:sp>
    </p:spTree>
    <p:extLst>
      <p:ext uri="{BB962C8B-B14F-4D97-AF65-F5344CB8AC3E}">
        <p14:creationId xmlns:p14="http://schemas.microsoft.com/office/powerpoint/2010/main" val="3575418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CEB13-B347-98DA-1121-6D431DC4DA1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DF9C6BD-B03B-054E-9404-D9F38C4DCA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7B41F7-B35D-DFC0-6BB1-942A297DA8D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4FFBEE-D4DB-FCCB-EBB0-283B348C82F1}"/>
              </a:ext>
            </a:extLst>
          </p:cNvPr>
          <p:cNvSpPr>
            <a:spLocks noGrp="1"/>
          </p:cNvSpPr>
          <p:nvPr>
            <p:ph type="dt" sz="half" idx="10"/>
          </p:nvPr>
        </p:nvSpPr>
        <p:spPr/>
        <p:txBody>
          <a:bodyPr/>
          <a:lstStyle/>
          <a:p>
            <a:fld id="{D8F0F80D-B017-4D6A-9CB7-8A99D4253983}" type="datetimeFigureOut">
              <a:rPr lang="en-US" smtClean="0"/>
              <a:t>11/30/2022</a:t>
            </a:fld>
            <a:endParaRPr lang="en-US"/>
          </a:p>
        </p:txBody>
      </p:sp>
      <p:sp>
        <p:nvSpPr>
          <p:cNvPr id="6" name="Footer Placeholder 5">
            <a:extLst>
              <a:ext uri="{FF2B5EF4-FFF2-40B4-BE49-F238E27FC236}">
                <a16:creationId xmlns:a16="http://schemas.microsoft.com/office/drawing/2014/main" id="{0FB60FCD-A808-45A0-B9DB-1FB1B4657E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59F330-4E6B-7215-790D-C6779D0E9561}"/>
              </a:ext>
            </a:extLst>
          </p:cNvPr>
          <p:cNvSpPr>
            <a:spLocks noGrp="1"/>
          </p:cNvSpPr>
          <p:nvPr>
            <p:ph type="sldNum" sz="quarter" idx="12"/>
          </p:nvPr>
        </p:nvSpPr>
        <p:spPr/>
        <p:txBody>
          <a:bodyPr/>
          <a:lstStyle/>
          <a:p>
            <a:fld id="{E73320B6-9AC6-4693-9BE8-7E45C1A95B5A}" type="slidenum">
              <a:rPr lang="en-US" smtClean="0"/>
              <a:t>‹#›</a:t>
            </a:fld>
            <a:endParaRPr lang="en-US"/>
          </a:p>
        </p:txBody>
      </p:sp>
    </p:spTree>
    <p:extLst>
      <p:ext uri="{BB962C8B-B14F-4D97-AF65-F5344CB8AC3E}">
        <p14:creationId xmlns:p14="http://schemas.microsoft.com/office/powerpoint/2010/main" val="4200915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3B551-2653-BDF3-9EAC-D9CDB497056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B37903C-5A4D-B639-C7D6-073E7F6003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1441B3-2E36-84E2-E197-14A438C2B0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106FF5-642F-FF00-A4D7-805E2DC24C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C879FC-6A4D-9B6E-F364-A9F2C2860B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47CD24F-22FF-5D35-C695-BC04B5F23FC4}"/>
              </a:ext>
            </a:extLst>
          </p:cNvPr>
          <p:cNvSpPr>
            <a:spLocks noGrp="1"/>
          </p:cNvSpPr>
          <p:nvPr>
            <p:ph type="dt" sz="half" idx="10"/>
          </p:nvPr>
        </p:nvSpPr>
        <p:spPr/>
        <p:txBody>
          <a:bodyPr/>
          <a:lstStyle/>
          <a:p>
            <a:fld id="{D8F0F80D-B017-4D6A-9CB7-8A99D4253983}" type="datetimeFigureOut">
              <a:rPr lang="en-US" smtClean="0"/>
              <a:t>11/30/2022</a:t>
            </a:fld>
            <a:endParaRPr lang="en-US"/>
          </a:p>
        </p:txBody>
      </p:sp>
      <p:sp>
        <p:nvSpPr>
          <p:cNvPr id="8" name="Footer Placeholder 7">
            <a:extLst>
              <a:ext uri="{FF2B5EF4-FFF2-40B4-BE49-F238E27FC236}">
                <a16:creationId xmlns:a16="http://schemas.microsoft.com/office/drawing/2014/main" id="{975CE234-4482-A221-3D59-F27F04A2668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8C42DC-257A-6732-1EF6-60A057C96F19}"/>
              </a:ext>
            </a:extLst>
          </p:cNvPr>
          <p:cNvSpPr>
            <a:spLocks noGrp="1"/>
          </p:cNvSpPr>
          <p:nvPr>
            <p:ph type="sldNum" sz="quarter" idx="12"/>
          </p:nvPr>
        </p:nvSpPr>
        <p:spPr/>
        <p:txBody>
          <a:bodyPr/>
          <a:lstStyle/>
          <a:p>
            <a:fld id="{E73320B6-9AC6-4693-9BE8-7E45C1A95B5A}" type="slidenum">
              <a:rPr lang="en-US" smtClean="0"/>
              <a:t>‹#›</a:t>
            </a:fld>
            <a:endParaRPr lang="en-US"/>
          </a:p>
        </p:txBody>
      </p:sp>
    </p:spTree>
    <p:extLst>
      <p:ext uri="{BB962C8B-B14F-4D97-AF65-F5344CB8AC3E}">
        <p14:creationId xmlns:p14="http://schemas.microsoft.com/office/powerpoint/2010/main" val="838526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994ED-F4BA-6E7B-FD5D-6F5EA3B3409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44E4418-7C51-80A7-88CC-C0E65CD2065A}"/>
              </a:ext>
            </a:extLst>
          </p:cNvPr>
          <p:cNvSpPr>
            <a:spLocks noGrp="1"/>
          </p:cNvSpPr>
          <p:nvPr>
            <p:ph type="dt" sz="half" idx="10"/>
          </p:nvPr>
        </p:nvSpPr>
        <p:spPr/>
        <p:txBody>
          <a:bodyPr/>
          <a:lstStyle/>
          <a:p>
            <a:fld id="{D8F0F80D-B017-4D6A-9CB7-8A99D4253983}" type="datetimeFigureOut">
              <a:rPr lang="en-US" smtClean="0"/>
              <a:t>11/30/2022</a:t>
            </a:fld>
            <a:endParaRPr lang="en-US"/>
          </a:p>
        </p:txBody>
      </p:sp>
      <p:sp>
        <p:nvSpPr>
          <p:cNvPr id="4" name="Footer Placeholder 3">
            <a:extLst>
              <a:ext uri="{FF2B5EF4-FFF2-40B4-BE49-F238E27FC236}">
                <a16:creationId xmlns:a16="http://schemas.microsoft.com/office/drawing/2014/main" id="{F8CABFD0-69D7-5E38-DAA3-B4EE9571B83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6A31EED-5F30-CD5A-36E8-863635AF7B3E}"/>
              </a:ext>
            </a:extLst>
          </p:cNvPr>
          <p:cNvSpPr>
            <a:spLocks noGrp="1"/>
          </p:cNvSpPr>
          <p:nvPr>
            <p:ph type="sldNum" sz="quarter" idx="12"/>
          </p:nvPr>
        </p:nvSpPr>
        <p:spPr/>
        <p:txBody>
          <a:bodyPr/>
          <a:lstStyle/>
          <a:p>
            <a:fld id="{E73320B6-9AC6-4693-9BE8-7E45C1A95B5A}" type="slidenum">
              <a:rPr lang="en-US" smtClean="0"/>
              <a:t>‹#›</a:t>
            </a:fld>
            <a:endParaRPr lang="en-US"/>
          </a:p>
        </p:txBody>
      </p:sp>
    </p:spTree>
    <p:extLst>
      <p:ext uri="{BB962C8B-B14F-4D97-AF65-F5344CB8AC3E}">
        <p14:creationId xmlns:p14="http://schemas.microsoft.com/office/powerpoint/2010/main" val="1604289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59A8E0-6E13-5DF8-FF20-1A410D1AD632}"/>
              </a:ext>
            </a:extLst>
          </p:cNvPr>
          <p:cNvSpPr>
            <a:spLocks noGrp="1"/>
          </p:cNvSpPr>
          <p:nvPr>
            <p:ph type="dt" sz="half" idx="10"/>
          </p:nvPr>
        </p:nvSpPr>
        <p:spPr/>
        <p:txBody>
          <a:bodyPr/>
          <a:lstStyle/>
          <a:p>
            <a:fld id="{D8F0F80D-B017-4D6A-9CB7-8A99D4253983}" type="datetimeFigureOut">
              <a:rPr lang="en-US" smtClean="0"/>
              <a:t>11/30/2022</a:t>
            </a:fld>
            <a:endParaRPr lang="en-US"/>
          </a:p>
        </p:txBody>
      </p:sp>
      <p:sp>
        <p:nvSpPr>
          <p:cNvPr id="3" name="Footer Placeholder 2">
            <a:extLst>
              <a:ext uri="{FF2B5EF4-FFF2-40B4-BE49-F238E27FC236}">
                <a16:creationId xmlns:a16="http://schemas.microsoft.com/office/drawing/2014/main" id="{287C4BF1-4472-C06D-0767-3242BA9FB5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AA72F4B-3FAC-7BCC-EE6F-3EFAA472C8C2}"/>
              </a:ext>
            </a:extLst>
          </p:cNvPr>
          <p:cNvSpPr>
            <a:spLocks noGrp="1"/>
          </p:cNvSpPr>
          <p:nvPr>
            <p:ph type="sldNum" sz="quarter" idx="12"/>
          </p:nvPr>
        </p:nvSpPr>
        <p:spPr/>
        <p:txBody>
          <a:bodyPr/>
          <a:lstStyle/>
          <a:p>
            <a:fld id="{E73320B6-9AC6-4693-9BE8-7E45C1A95B5A}" type="slidenum">
              <a:rPr lang="en-US" smtClean="0"/>
              <a:t>‹#›</a:t>
            </a:fld>
            <a:endParaRPr lang="en-US"/>
          </a:p>
        </p:txBody>
      </p:sp>
    </p:spTree>
    <p:extLst>
      <p:ext uri="{BB962C8B-B14F-4D97-AF65-F5344CB8AC3E}">
        <p14:creationId xmlns:p14="http://schemas.microsoft.com/office/powerpoint/2010/main" val="1368384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8C06F-BDF3-04B9-DC14-185D3C2AFD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6A76575-E653-3528-2A81-388CEEC3E6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B56C895-C161-1484-341F-87F6370D3B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B3D43D-16BD-135E-47D1-756E32833CBB}"/>
              </a:ext>
            </a:extLst>
          </p:cNvPr>
          <p:cNvSpPr>
            <a:spLocks noGrp="1"/>
          </p:cNvSpPr>
          <p:nvPr>
            <p:ph type="dt" sz="half" idx="10"/>
          </p:nvPr>
        </p:nvSpPr>
        <p:spPr/>
        <p:txBody>
          <a:bodyPr/>
          <a:lstStyle/>
          <a:p>
            <a:fld id="{D8F0F80D-B017-4D6A-9CB7-8A99D4253983}" type="datetimeFigureOut">
              <a:rPr lang="en-US" smtClean="0"/>
              <a:t>11/30/2022</a:t>
            </a:fld>
            <a:endParaRPr lang="en-US"/>
          </a:p>
        </p:txBody>
      </p:sp>
      <p:sp>
        <p:nvSpPr>
          <p:cNvPr id="6" name="Footer Placeholder 5">
            <a:extLst>
              <a:ext uri="{FF2B5EF4-FFF2-40B4-BE49-F238E27FC236}">
                <a16:creationId xmlns:a16="http://schemas.microsoft.com/office/drawing/2014/main" id="{59DAD36B-820D-18A2-CBB5-B3FD16CF9C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D455AA6-B6FD-1E92-5C5D-42D21A58CE60}"/>
              </a:ext>
            </a:extLst>
          </p:cNvPr>
          <p:cNvSpPr>
            <a:spLocks noGrp="1"/>
          </p:cNvSpPr>
          <p:nvPr>
            <p:ph type="sldNum" sz="quarter" idx="12"/>
          </p:nvPr>
        </p:nvSpPr>
        <p:spPr/>
        <p:txBody>
          <a:bodyPr/>
          <a:lstStyle/>
          <a:p>
            <a:fld id="{E73320B6-9AC6-4693-9BE8-7E45C1A95B5A}" type="slidenum">
              <a:rPr lang="en-US" smtClean="0"/>
              <a:t>‹#›</a:t>
            </a:fld>
            <a:endParaRPr lang="en-US"/>
          </a:p>
        </p:txBody>
      </p:sp>
    </p:spTree>
    <p:extLst>
      <p:ext uri="{BB962C8B-B14F-4D97-AF65-F5344CB8AC3E}">
        <p14:creationId xmlns:p14="http://schemas.microsoft.com/office/powerpoint/2010/main" val="3288527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04B80-99CB-7CB1-1527-62FA34C145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64AFC47-9979-1709-4CD6-19E62060AC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BE7E789-0314-495B-F3E3-DD15824030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5423CC-DACD-DC26-C0EE-5642E1FF27D9}"/>
              </a:ext>
            </a:extLst>
          </p:cNvPr>
          <p:cNvSpPr>
            <a:spLocks noGrp="1"/>
          </p:cNvSpPr>
          <p:nvPr>
            <p:ph type="dt" sz="half" idx="10"/>
          </p:nvPr>
        </p:nvSpPr>
        <p:spPr/>
        <p:txBody>
          <a:bodyPr/>
          <a:lstStyle/>
          <a:p>
            <a:fld id="{D8F0F80D-B017-4D6A-9CB7-8A99D4253983}" type="datetimeFigureOut">
              <a:rPr lang="en-US" smtClean="0"/>
              <a:t>11/30/2022</a:t>
            </a:fld>
            <a:endParaRPr lang="en-US"/>
          </a:p>
        </p:txBody>
      </p:sp>
      <p:sp>
        <p:nvSpPr>
          <p:cNvPr id="6" name="Footer Placeholder 5">
            <a:extLst>
              <a:ext uri="{FF2B5EF4-FFF2-40B4-BE49-F238E27FC236}">
                <a16:creationId xmlns:a16="http://schemas.microsoft.com/office/drawing/2014/main" id="{8B3E7D10-87EC-1CAD-9F8B-7E233DA30D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9185B5-4DA9-3CF3-152E-28E5E2EEA7CE}"/>
              </a:ext>
            </a:extLst>
          </p:cNvPr>
          <p:cNvSpPr>
            <a:spLocks noGrp="1"/>
          </p:cNvSpPr>
          <p:nvPr>
            <p:ph type="sldNum" sz="quarter" idx="12"/>
          </p:nvPr>
        </p:nvSpPr>
        <p:spPr/>
        <p:txBody>
          <a:bodyPr/>
          <a:lstStyle/>
          <a:p>
            <a:fld id="{E73320B6-9AC6-4693-9BE8-7E45C1A95B5A}" type="slidenum">
              <a:rPr lang="en-US" smtClean="0"/>
              <a:t>‹#›</a:t>
            </a:fld>
            <a:endParaRPr lang="en-US"/>
          </a:p>
        </p:txBody>
      </p:sp>
    </p:spTree>
    <p:extLst>
      <p:ext uri="{BB962C8B-B14F-4D97-AF65-F5344CB8AC3E}">
        <p14:creationId xmlns:p14="http://schemas.microsoft.com/office/powerpoint/2010/main" val="1105638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A3B6A-C7D4-7E0B-8CBE-D9964B48C5D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F908FC3-5515-9F65-DA15-3002F9A14D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727D26-5396-9D84-4B66-34DF461B0116}"/>
              </a:ext>
            </a:extLst>
          </p:cNvPr>
          <p:cNvSpPr>
            <a:spLocks noGrp="1"/>
          </p:cNvSpPr>
          <p:nvPr>
            <p:ph type="dt" sz="half" idx="10"/>
          </p:nvPr>
        </p:nvSpPr>
        <p:spPr/>
        <p:txBody>
          <a:bodyPr/>
          <a:lstStyle/>
          <a:p>
            <a:fld id="{D8F0F80D-B017-4D6A-9CB7-8A99D4253983}" type="datetimeFigureOut">
              <a:rPr lang="en-US" smtClean="0"/>
              <a:t>11/30/2022</a:t>
            </a:fld>
            <a:endParaRPr lang="en-US"/>
          </a:p>
        </p:txBody>
      </p:sp>
      <p:sp>
        <p:nvSpPr>
          <p:cNvPr id="5" name="Footer Placeholder 4">
            <a:extLst>
              <a:ext uri="{FF2B5EF4-FFF2-40B4-BE49-F238E27FC236}">
                <a16:creationId xmlns:a16="http://schemas.microsoft.com/office/drawing/2014/main" id="{0FD6EC2E-EE50-BEC6-17B7-2FD99750CC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E90A32-8B46-7FC7-69F9-DFF644B5B3FF}"/>
              </a:ext>
            </a:extLst>
          </p:cNvPr>
          <p:cNvSpPr>
            <a:spLocks noGrp="1"/>
          </p:cNvSpPr>
          <p:nvPr>
            <p:ph type="sldNum" sz="quarter" idx="12"/>
          </p:nvPr>
        </p:nvSpPr>
        <p:spPr/>
        <p:txBody>
          <a:bodyPr/>
          <a:lstStyle/>
          <a:p>
            <a:fld id="{E73320B6-9AC6-4693-9BE8-7E45C1A95B5A}" type="slidenum">
              <a:rPr lang="en-US" smtClean="0"/>
              <a:t>‹#›</a:t>
            </a:fld>
            <a:endParaRPr lang="en-US"/>
          </a:p>
        </p:txBody>
      </p:sp>
    </p:spTree>
    <p:extLst>
      <p:ext uri="{BB962C8B-B14F-4D97-AF65-F5344CB8AC3E}">
        <p14:creationId xmlns:p14="http://schemas.microsoft.com/office/powerpoint/2010/main" val="3138728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1E2625-FC97-DB95-E8D9-5FFD2A8088B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AFB2C25-6CC4-C24E-8F53-A214B6C3C0D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4DFC73-0F68-3298-99AE-09CA7448397B}"/>
              </a:ext>
            </a:extLst>
          </p:cNvPr>
          <p:cNvSpPr>
            <a:spLocks noGrp="1"/>
          </p:cNvSpPr>
          <p:nvPr>
            <p:ph type="dt" sz="half" idx="10"/>
          </p:nvPr>
        </p:nvSpPr>
        <p:spPr/>
        <p:txBody>
          <a:bodyPr/>
          <a:lstStyle/>
          <a:p>
            <a:fld id="{D8F0F80D-B017-4D6A-9CB7-8A99D4253983}" type="datetimeFigureOut">
              <a:rPr lang="en-US" smtClean="0"/>
              <a:t>11/30/2022</a:t>
            </a:fld>
            <a:endParaRPr lang="en-US"/>
          </a:p>
        </p:txBody>
      </p:sp>
      <p:sp>
        <p:nvSpPr>
          <p:cNvPr id="5" name="Footer Placeholder 4">
            <a:extLst>
              <a:ext uri="{FF2B5EF4-FFF2-40B4-BE49-F238E27FC236}">
                <a16:creationId xmlns:a16="http://schemas.microsoft.com/office/drawing/2014/main" id="{30840FC6-CF59-12EA-1793-274B8D0DBC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8928BB-B0B8-66CA-9337-62521825CF4D}"/>
              </a:ext>
            </a:extLst>
          </p:cNvPr>
          <p:cNvSpPr>
            <a:spLocks noGrp="1"/>
          </p:cNvSpPr>
          <p:nvPr>
            <p:ph type="sldNum" sz="quarter" idx="12"/>
          </p:nvPr>
        </p:nvSpPr>
        <p:spPr/>
        <p:txBody>
          <a:bodyPr/>
          <a:lstStyle/>
          <a:p>
            <a:fld id="{E73320B6-9AC6-4693-9BE8-7E45C1A95B5A}" type="slidenum">
              <a:rPr lang="en-US" smtClean="0"/>
              <a:t>‹#›</a:t>
            </a:fld>
            <a:endParaRPr lang="en-US"/>
          </a:p>
        </p:txBody>
      </p:sp>
    </p:spTree>
    <p:extLst>
      <p:ext uri="{BB962C8B-B14F-4D97-AF65-F5344CB8AC3E}">
        <p14:creationId xmlns:p14="http://schemas.microsoft.com/office/powerpoint/2010/main" val="2630438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909DB8-7F28-2283-9CCF-8380EE27EB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35737FE-8787-AFFD-93C5-DA7FA02DEE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8C24CE-0756-B638-B68F-3153C67396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F0F80D-B017-4D6A-9CB7-8A99D4253983}" type="datetimeFigureOut">
              <a:rPr lang="en-US" smtClean="0"/>
              <a:t>11/30/2022</a:t>
            </a:fld>
            <a:endParaRPr lang="en-US"/>
          </a:p>
        </p:txBody>
      </p:sp>
      <p:sp>
        <p:nvSpPr>
          <p:cNvPr id="5" name="Footer Placeholder 4">
            <a:extLst>
              <a:ext uri="{FF2B5EF4-FFF2-40B4-BE49-F238E27FC236}">
                <a16:creationId xmlns:a16="http://schemas.microsoft.com/office/drawing/2014/main" id="{947380B8-0E0A-B1EE-DFFA-4A4FEF5BC5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8A6EF28-4CF7-8388-CB4F-C68BE8541A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3320B6-9AC6-4693-9BE8-7E45C1A95B5A}" type="slidenum">
              <a:rPr lang="en-US" smtClean="0"/>
              <a:t>‹#›</a:t>
            </a:fld>
            <a:endParaRPr lang="en-US"/>
          </a:p>
        </p:txBody>
      </p:sp>
    </p:spTree>
    <p:extLst>
      <p:ext uri="{BB962C8B-B14F-4D97-AF65-F5344CB8AC3E}">
        <p14:creationId xmlns:p14="http://schemas.microsoft.com/office/powerpoint/2010/main" val="30486736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F7BF50-8780-552F-D514-E4921C25D0A8}"/>
              </a:ext>
            </a:extLst>
          </p:cNvPr>
          <p:cNvSpPr>
            <a:spLocks noGrp="1"/>
          </p:cNvSpPr>
          <p:nvPr>
            <p:ph type="ctrTitle"/>
          </p:nvPr>
        </p:nvSpPr>
        <p:spPr>
          <a:xfrm>
            <a:off x="609351" y="1398751"/>
            <a:ext cx="7034680" cy="1817257"/>
          </a:xfrm>
        </p:spPr>
        <p:txBody>
          <a:bodyPr anchor="b">
            <a:normAutofit/>
          </a:bodyPr>
          <a:lstStyle/>
          <a:p>
            <a:pPr algn="l"/>
            <a:r>
              <a:rPr lang="nn-NO" sz="4400" b="1" dirty="0"/>
              <a:t>Salma Tania Khanom </a:t>
            </a:r>
            <a:br>
              <a:rPr lang="nn-NO" sz="4400" b="1" dirty="0"/>
            </a:br>
            <a:r>
              <a:rPr lang="nn-NO" sz="4400" b="1" dirty="0"/>
              <a:t>Student ID: 2211132</a:t>
            </a:r>
          </a:p>
        </p:txBody>
      </p:sp>
      <p:sp>
        <p:nvSpPr>
          <p:cNvPr id="11" name="Freeform: Shape 10">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19FA5E9A-CD39-F924-916F-C29657B71BA3}"/>
              </a:ext>
            </a:extLst>
          </p:cNvPr>
          <p:cNvPicPr>
            <a:picLocks noChangeAspect="1"/>
          </p:cNvPicPr>
          <p:nvPr/>
        </p:nvPicPr>
        <p:blipFill>
          <a:blip r:embed="rId2"/>
          <a:stretch>
            <a:fillRect/>
          </a:stretch>
        </p:blipFill>
        <p:spPr>
          <a:xfrm>
            <a:off x="7531503" y="2129307"/>
            <a:ext cx="3217333" cy="3217333"/>
          </a:xfrm>
          <a:prstGeom prst="rect">
            <a:avLst/>
          </a:prstGeom>
        </p:spPr>
      </p:pic>
    </p:spTree>
    <p:extLst>
      <p:ext uri="{BB962C8B-B14F-4D97-AF65-F5344CB8AC3E}">
        <p14:creationId xmlns:p14="http://schemas.microsoft.com/office/powerpoint/2010/main" val="1926129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F7BF50-8780-552F-D514-E4921C25D0A8}"/>
              </a:ext>
            </a:extLst>
          </p:cNvPr>
          <p:cNvSpPr>
            <a:spLocks noGrp="1"/>
          </p:cNvSpPr>
          <p:nvPr>
            <p:ph type="ctrTitle"/>
          </p:nvPr>
        </p:nvSpPr>
        <p:spPr>
          <a:xfrm>
            <a:off x="1094095" y="851517"/>
            <a:ext cx="5238466" cy="1547806"/>
          </a:xfrm>
        </p:spPr>
        <p:txBody>
          <a:bodyPr anchor="b">
            <a:normAutofit/>
          </a:bodyPr>
          <a:lstStyle/>
          <a:p>
            <a:pPr algn="l"/>
            <a:r>
              <a:rPr lang="en-US" dirty="0"/>
              <a:t>Introduction</a:t>
            </a:r>
          </a:p>
        </p:txBody>
      </p:sp>
      <p:sp>
        <p:nvSpPr>
          <p:cNvPr id="3" name="Subtitle 2">
            <a:extLst>
              <a:ext uri="{FF2B5EF4-FFF2-40B4-BE49-F238E27FC236}">
                <a16:creationId xmlns:a16="http://schemas.microsoft.com/office/drawing/2014/main" id="{B094C95C-7F64-C172-8EE0-D2BC56B881F0}"/>
              </a:ext>
            </a:extLst>
          </p:cNvPr>
          <p:cNvSpPr>
            <a:spLocks noGrp="1"/>
          </p:cNvSpPr>
          <p:nvPr>
            <p:ph type="subTitle" idx="1"/>
          </p:nvPr>
        </p:nvSpPr>
        <p:spPr>
          <a:xfrm>
            <a:off x="400357" y="2641600"/>
            <a:ext cx="6184806" cy="3364883"/>
          </a:xfrm>
        </p:spPr>
        <p:txBody>
          <a:bodyPr anchor="t">
            <a:normAutofit/>
          </a:bodyPr>
          <a:lstStyle/>
          <a:p>
            <a:pPr algn="l"/>
            <a:r>
              <a:rPr lang="en-US" sz="1700" dirty="0"/>
              <a:t>This presentation examines Holiday Inn, one of the most recognizable hotel chains in the world. The company manages 1,173 hotels with approximately 214,000 profitable rooms in 145 countries. This structure once housed the IHG corporate offices in Memphis, Tennessee. IHG is a British hotel business.</a:t>
            </a:r>
          </a:p>
        </p:txBody>
      </p:sp>
      <p:sp>
        <p:nvSpPr>
          <p:cNvPr id="11" name="Freeform: Shape 10">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19FA5E9A-CD39-F924-916F-C29657B71BA3}"/>
              </a:ext>
            </a:extLst>
          </p:cNvPr>
          <p:cNvPicPr>
            <a:picLocks noChangeAspect="1"/>
          </p:cNvPicPr>
          <p:nvPr/>
        </p:nvPicPr>
        <p:blipFill>
          <a:blip r:embed="rId2"/>
          <a:stretch>
            <a:fillRect/>
          </a:stretch>
        </p:blipFill>
        <p:spPr>
          <a:xfrm>
            <a:off x="7531503" y="2129307"/>
            <a:ext cx="3217333" cy="3217333"/>
          </a:xfrm>
          <a:prstGeom prst="rect">
            <a:avLst/>
          </a:prstGeom>
        </p:spPr>
      </p:pic>
    </p:spTree>
    <p:extLst>
      <p:ext uri="{BB962C8B-B14F-4D97-AF65-F5344CB8AC3E}">
        <p14:creationId xmlns:p14="http://schemas.microsoft.com/office/powerpoint/2010/main" val="4248585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7AB7266-2DEB-A5B1-B068-63547E9AAFD9}"/>
              </a:ext>
            </a:extLst>
          </p:cNvPr>
          <p:cNvSpPr>
            <a:spLocks noGrp="1"/>
          </p:cNvSpPr>
          <p:nvPr>
            <p:ph type="title"/>
          </p:nvPr>
        </p:nvSpPr>
        <p:spPr>
          <a:xfrm>
            <a:off x="965199" y="851517"/>
            <a:ext cx="5130795" cy="1461778"/>
          </a:xfrm>
        </p:spPr>
        <p:txBody>
          <a:bodyPr>
            <a:normAutofit/>
          </a:bodyPr>
          <a:lstStyle/>
          <a:p>
            <a:r>
              <a:rPr lang="en-US" sz="4000"/>
              <a:t>Overview on Marketing Plan </a:t>
            </a:r>
          </a:p>
        </p:txBody>
      </p:sp>
      <p:sp>
        <p:nvSpPr>
          <p:cNvPr id="3" name="Content Placeholder 2">
            <a:extLst>
              <a:ext uri="{FF2B5EF4-FFF2-40B4-BE49-F238E27FC236}">
                <a16:creationId xmlns:a16="http://schemas.microsoft.com/office/drawing/2014/main" id="{48437D2E-C762-5339-6FDC-10D25C49405D}"/>
              </a:ext>
            </a:extLst>
          </p:cNvPr>
          <p:cNvSpPr>
            <a:spLocks noGrp="1"/>
          </p:cNvSpPr>
          <p:nvPr>
            <p:ph idx="1"/>
          </p:nvPr>
        </p:nvSpPr>
        <p:spPr>
          <a:xfrm>
            <a:off x="965200" y="2470248"/>
            <a:ext cx="4048344" cy="3536236"/>
          </a:xfrm>
        </p:spPr>
        <p:txBody>
          <a:bodyPr>
            <a:normAutofit/>
          </a:bodyPr>
          <a:lstStyle/>
          <a:p>
            <a:pPr marL="0" indent="0">
              <a:buNone/>
            </a:pPr>
            <a:r>
              <a:rPr lang="en-US" sz="1500"/>
              <a:t>The Holiday Inn hotel chain has launched a multi-million-dollar ad campaign called "LOOK AGAIN" to get people to reconsider the brand. Landis Global Market Research, a strategic brand consultant, was commissioned by Holiday Inn to conduct an independent assessment on the preferences of business travelers.</a:t>
            </a:r>
          </a:p>
          <a:p>
            <a:r>
              <a:rPr lang="en-US" sz="1500"/>
              <a:t>Giving out free access to a fast internet connection</a:t>
            </a:r>
          </a:p>
          <a:p>
            <a:r>
              <a:rPr lang="en-US" sz="1500"/>
              <a:t>Rooms with convenient workspaces</a:t>
            </a:r>
          </a:p>
          <a:p>
            <a:r>
              <a:rPr lang="en-US" sz="1500"/>
              <a:t>Conference rooms with full service</a:t>
            </a:r>
          </a:p>
          <a:p>
            <a:r>
              <a:rPr lang="en-US" sz="1500"/>
              <a:t>Structured loyalty programs</a:t>
            </a:r>
          </a:p>
          <a:p>
            <a:endParaRPr lang="en-US" sz="1500"/>
          </a:p>
        </p:txBody>
      </p:sp>
    </p:spTree>
    <p:extLst>
      <p:ext uri="{BB962C8B-B14F-4D97-AF65-F5344CB8AC3E}">
        <p14:creationId xmlns:p14="http://schemas.microsoft.com/office/powerpoint/2010/main" val="373923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2F9423-F4B1-45D4-8445-E9991ECCB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2E5A91-4A79-C0F2-33F4-135439724B94}"/>
              </a:ext>
            </a:extLst>
          </p:cNvPr>
          <p:cNvSpPr>
            <a:spLocks noGrp="1"/>
          </p:cNvSpPr>
          <p:nvPr>
            <p:ph type="title"/>
          </p:nvPr>
        </p:nvSpPr>
        <p:spPr>
          <a:xfrm>
            <a:off x="1000451" y="1610024"/>
            <a:ext cx="5568995" cy="1457002"/>
          </a:xfrm>
        </p:spPr>
        <p:txBody>
          <a:bodyPr anchor="b">
            <a:normAutofit/>
          </a:bodyPr>
          <a:lstStyle/>
          <a:p>
            <a:r>
              <a:rPr lang="en-US" dirty="0"/>
              <a:t>The Industry Analysis</a:t>
            </a:r>
          </a:p>
        </p:txBody>
      </p:sp>
      <p:grpSp>
        <p:nvGrpSpPr>
          <p:cNvPr id="11" name="Group 10">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518649"/>
            <a:ext cx="1128382" cy="847206"/>
            <a:chOff x="8183879" y="1000124"/>
            <a:chExt cx="1562267" cy="1172973"/>
          </a:xfrm>
        </p:grpSpPr>
        <p:sp>
          <p:nvSpPr>
            <p:cNvPr id="12"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3"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EC3B8591-B652-B07D-7FE2-4C04B3E87C95}"/>
              </a:ext>
            </a:extLst>
          </p:cNvPr>
          <p:cNvSpPr>
            <a:spLocks noGrp="1"/>
          </p:cNvSpPr>
          <p:nvPr>
            <p:ph idx="1"/>
          </p:nvPr>
        </p:nvSpPr>
        <p:spPr>
          <a:xfrm>
            <a:off x="1000450" y="3067026"/>
            <a:ext cx="5568991" cy="2968014"/>
          </a:xfrm>
        </p:spPr>
        <p:txBody>
          <a:bodyPr anchor="t">
            <a:normAutofit/>
          </a:bodyPr>
          <a:lstStyle/>
          <a:p>
            <a:pPr marL="0" indent="0">
              <a:buNone/>
            </a:pPr>
            <a:r>
              <a:rPr lang="en-US" sz="2000"/>
              <a:t>There is a wide variety of guests that stay at Holiday Inn, including tourists, business travelers, and vacationers. Holiday Inn provides its visitors with a number of convenient services, such as a choice of restaurants, 24-hour room service, swimming pools, fitness facilities, and modern common spaces.</a:t>
            </a:r>
          </a:p>
        </p:txBody>
      </p:sp>
      <p:pic>
        <p:nvPicPr>
          <p:cNvPr id="5" name="Picture 4" descr="Outdoor warehouse">
            <a:extLst>
              <a:ext uri="{FF2B5EF4-FFF2-40B4-BE49-F238E27FC236}">
                <a16:creationId xmlns:a16="http://schemas.microsoft.com/office/drawing/2014/main" id="{E495DE29-3D70-6938-0964-BB5B3324BB79}"/>
              </a:ext>
            </a:extLst>
          </p:cNvPr>
          <p:cNvPicPr>
            <a:picLocks noChangeAspect="1"/>
          </p:cNvPicPr>
          <p:nvPr/>
        </p:nvPicPr>
        <p:blipFill rotWithShape="1">
          <a:blip r:embed="rId2"/>
          <a:srcRect l="21847" r="32992"/>
          <a:stretch/>
        </p:blipFill>
        <p:spPr>
          <a:xfrm>
            <a:off x="7534656" y="10"/>
            <a:ext cx="4657344" cy="6857990"/>
          </a:xfrm>
          <a:prstGeom prst="rect">
            <a:avLst/>
          </a:prstGeom>
        </p:spPr>
      </p:pic>
    </p:spTree>
    <p:extLst>
      <p:ext uri="{BB962C8B-B14F-4D97-AF65-F5344CB8AC3E}">
        <p14:creationId xmlns:p14="http://schemas.microsoft.com/office/powerpoint/2010/main" val="1660879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2F9423-F4B1-45D4-8445-E9991ECCB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09C8D7-21CB-B8CD-C2D9-3EB1DC2D1047}"/>
              </a:ext>
            </a:extLst>
          </p:cNvPr>
          <p:cNvSpPr>
            <a:spLocks noGrp="1"/>
          </p:cNvSpPr>
          <p:nvPr>
            <p:ph type="title"/>
          </p:nvPr>
        </p:nvSpPr>
        <p:spPr>
          <a:xfrm>
            <a:off x="1000451" y="1610024"/>
            <a:ext cx="5568995" cy="1457002"/>
          </a:xfrm>
        </p:spPr>
        <p:txBody>
          <a:bodyPr anchor="b">
            <a:normAutofit/>
          </a:bodyPr>
          <a:lstStyle/>
          <a:p>
            <a:r>
              <a:rPr lang="en-US"/>
              <a:t>The Environment Analysis</a:t>
            </a:r>
            <a:endParaRPr lang="en-US" dirty="0"/>
          </a:p>
        </p:txBody>
      </p:sp>
      <p:grpSp>
        <p:nvGrpSpPr>
          <p:cNvPr id="14" name="Group 10">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518649"/>
            <a:ext cx="1128382" cy="847206"/>
            <a:chOff x="8183879" y="1000124"/>
            <a:chExt cx="1562267" cy="1172973"/>
          </a:xfrm>
        </p:grpSpPr>
        <p:sp>
          <p:nvSpPr>
            <p:cNvPr id="12"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3"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8E701F2A-E7F8-5BFA-3188-F612CDF20D64}"/>
              </a:ext>
            </a:extLst>
          </p:cNvPr>
          <p:cNvSpPr>
            <a:spLocks noGrp="1"/>
          </p:cNvSpPr>
          <p:nvPr>
            <p:ph idx="1"/>
          </p:nvPr>
        </p:nvSpPr>
        <p:spPr>
          <a:xfrm>
            <a:off x="1000450" y="3067026"/>
            <a:ext cx="5568991" cy="2968014"/>
          </a:xfrm>
        </p:spPr>
        <p:txBody>
          <a:bodyPr anchor="t">
            <a:normAutofit/>
          </a:bodyPr>
          <a:lstStyle/>
          <a:p>
            <a:pPr marL="0" indent="0">
              <a:buNone/>
            </a:pPr>
            <a:r>
              <a:rPr lang="en-US" sz="2000"/>
              <a:t>The continued success of the Holiday Inn Express brand is a direct result of the trust of hotel owners and operators in IHG Hotels &amp; Resorts, which has been bolstered by the company's rapid expansion.</a:t>
            </a:r>
          </a:p>
        </p:txBody>
      </p:sp>
      <p:pic>
        <p:nvPicPr>
          <p:cNvPr id="4" name="Picture 3">
            <a:extLst>
              <a:ext uri="{FF2B5EF4-FFF2-40B4-BE49-F238E27FC236}">
                <a16:creationId xmlns:a16="http://schemas.microsoft.com/office/drawing/2014/main" id="{3EA5F988-F110-6EC4-ABC7-25CB402F2556}"/>
              </a:ext>
            </a:extLst>
          </p:cNvPr>
          <p:cNvPicPr>
            <a:picLocks noChangeAspect="1"/>
          </p:cNvPicPr>
          <p:nvPr/>
        </p:nvPicPr>
        <p:blipFill rotWithShape="1">
          <a:blip r:embed="rId2"/>
          <a:srcRect l="31874" r="34171"/>
          <a:stretch/>
        </p:blipFill>
        <p:spPr>
          <a:xfrm>
            <a:off x="7534656" y="10"/>
            <a:ext cx="4657344" cy="6857990"/>
          </a:xfrm>
          <a:prstGeom prst="rect">
            <a:avLst/>
          </a:prstGeom>
        </p:spPr>
      </p:pic>
    </p:spTree>
    <p:extLst>
      <p:ext uri="{BB962C8B-B14F-4D97-AF65-F5344CB8AC3E}">
        <p14:creationId xmlns:p14="http://schemas.microsoft.com/office/powerpoint/2010/main" val="735015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CDBCF1-451E-C7B6-CF0C-3EDE8C3563AC}"/>
              </a:ext>
            </a:extLst>
          </p:cNvPr>
          <p:cNvSpPr>
            <a:spLocks noGrp="1"/>
          </p:cNvSpPr>
          <p:nvPr>
            <p:ph type="title"/>
          </p:nvPr>
        </p:nvSpPr>
        <p:spPr>
          <a:xfrm>
            <a:off x="965200" y="1567843"/>
            <a:ext cx="3712224" cy="3714496"/>
          </a:xfrm>
        </p:spPr>
        <p:txBody>
          <a:bodyPr anchor="ctr">
            <a:normAutofit/>
          </a:bodyPr>
          <a:lstStyle/>
          <a:p>
            <a:r>
              <a:rPr lang="en-US" sz="4800"/>
              <a:t>Marketing Budget</a:t>
            </a:r>
          </a:p>
        </p:txBody>
      </p:sp>
      <p:grpSp>
        <p:nvGrpSpPr>
          <p:cNvPr id="10" name="Group 9">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11"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2"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4" name="Freeform: Shape 13">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8D8E8AC-C937-6265-E991-032138A1264E}"/>
              </a:ext>
            </a:extLst>
          </p:cNvPr>
          <p:cNvSpPr>
            <a:spLocks noGrp="1"/>
          </p:cNvSpPr>
          <p:nvPr>
            <p:ph idx="1"/>
          </p:nvPr>
        </p:nvSpPr>
        <p:spPr>
          <a:xfrm>
            <a:off x="6209382" y="2096162"/>
            <a:ext cx="3894161" cy="2657858"/>
          </a:xfrm>
        </p:spPr>
        <p:txBody>
          <a:bodyPr anchor="ctr">
            <a:normAutofit/>
          </a:bodyPr>
          <a:lstStyle/>
          <a:p>
            <a:pPr marL="0" indent="0">
              <a:buNone/>
            </a:pPr>
            <a:r>
              <a:rPr lang="en-US" sz="2000">
                <a:solidFill>
                  <a:schemeClr val="bg1"/>
                </a:solidFill>
              </a:rPr>
              <a:t>Holiday Inn, the largest hotel operator in terms of number of rooms, launches Stay You, its greatest worldwide advertising campaign to date. The Stay You campaign is the most expensive hospitality brand relaunch ever, costing an estimated $100 million across the globe.</a:t>
            </a:r>
          </a:p>
        </p:txBody>
      </p:sp>
    </p:spTree>
    <p:extLst>
      <p:ext uri="{BB962C8B-B14F-4D97-AF65-F5344CB8AC3E}">
        <p14:creationId xmlns:p14="http://schemas.microsoft.com/office/powerpoint/2010/main" val="2440401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511702D-2382-7BB4-78E3-A81C769386B6}"/>
              </a:ext>
            </a:extLst>
          </p:cNvPr>
          <p:cNvSpPr>
            <a:spLocks noGrp="1"/>
          </p:cNvSpPr>
          <p:nvPr>
            <p:ph type="title"/>
          </p:nvPr>
        </p:nvSpPr>
        <p:spPr>
          <a:xfrm>
            <a:off x="767290" y="1289146"/>
            <a:ext cx="4153626" cy="4279709"/>
          </a:xfrm>
        </p:spPr>
        <p:txBody>
          <a:bodyPr anchor="ctr">
            <a:normAutofit/>
          </a:bodyPr>
          <a:lstStyle/>
          <a:p>
            <a:pPr algn="r"/>
            <a:r>
              <a:rPr lang="en-US" sz="5400">
                <a:solidFill>
                  <a:schemeClr val="bg1"/>
                </a:solidFill>
              </a:rPr>
              <a:t>Market Positioning</a:t>
            </a:r>
          </a:p>
        </p:txBody>
      </p:sp>
      <p:grpSp>
        <p:nvGrpSpPr>
          <p:cNvPr id="12" name="Group 11">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13"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5B18127D-998B-9D89-C562-EAADDFD0E6B1}"/>
              </a:ext>
            </a:extLst>
          </p:cNvPr>
          <p:cNvSpPr>
            <a:spLocks noGrp="1"/>
          </p:cNvSpPr>
          <p:nvPr>
            <p:ph idx="1"/>
          </p:nvPr>
        </p:nvSpPr>
        <p:spPr>
          <a:xfrm>
            <a:off x="6514140" y="1854601"/>
            <a:ext cx="4776711" cy="3148798"/>
          </a:xfrm>
        </p:spPr>
        <p:txBody>
          <a:bodyPr anchor="ctr">
            <a:normAutofit/>
          </a:bodyPr>
          <a:lstStyle/>
          <a:p>
            <a:pPr marL="0" indent="0">
              <a:buNone/>
            </a:pPr>
            <a:r>
              <a:rPr lang="en-US" sz="2400"/>
              <a:t>All Holiday Inn Hotels are located in busy, prosperous areas. There are around 1,200 Holiday Inn hotels in over 2,900 sites throughout 100 countries.</a:t>
            </a:r>
          </a:p>
        </p:txBody>
      </p:sp>
    </p:spTree>
    <p:extLst>
      <p:ext uri="{BB962C8B-B14F-4D97-AF65-F5344CB8AC3E}">
        <p14:creationId xmlns:p14="http://schemas.microsoft.com/office/powerpoint/2010/main" val="3447519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dern lounge">
            <a:extLst>
              <a:ext uri="{FF2B5EF4-FFF2-40B4-BE49-F238E27FC236}">
                <a16:creationId xmlns:a16="http://schemas.microsoft.com/office/drawing/2014/main" id="{DEBFB3F4-6203-7F2E-C95E-F32B91F2B8F7}"/>
              </a:ext>
            </a:extLst>
          </p:cNvPr>
          <p:cNvPicPr>
            <a:picLocks noChangeAspect="1"/>
          </p:cNvPicPr>
          <p:nvPr/>
        </p:nvPicPr>
        <p:blipFill rotWithShape="1">
          <a:blip r:embed="rId2"/>
          <a:srcRect l="6444" r="1915" b="-1"/>
          <a:stretch/>
        </p:blipFill>
        <p:spPr>
          <a:xfrm>
            <a:off x="20" y="10"/>
            <a:ext cx="9415145" cy="6857990"/>
          </a:xfrm>
          <a:custGeom>
            <a:avLst/>
            <a:gdLst/>
            <a:ahLst/>
            <a:cxnLst/>
            <a:rect l="l" t="t" r="r" b="b"/>
            <a:pathLst>
              <a:path w="9415165" h="6858000">
                <a:moveTo>
                  <a:pt x="0" y="5940102"/>
                </a:moveTo>
                <a:lnTo>
                  <a:pt x="201903" y="5940608"/>
                </a:lnTo>
                <a:cubicBezTo>
                  <a:pt x="552894" y="5941488"/>
                  <a:pt x="968883" y="5942531"/>
                  <a:pt x="1461907" y="5943766"/>
                </a:cubicBezTo>
                <a:cubicBezTo>
                  <a:pt x="1662934" y="5938113"/>
                  <a:pt x="1852841" y="6049291"/>
                  <a:pt x="1951874" y="6220822"/>
                </a:cubicBezTo>
                <a:cubicBezTo>
                  <a:pt x="1951874" y="6220822"/>
                  <a:pt x="1951874" y="6220822"/>
                  <a:pt x="2282833" y="6794059"/>
                </a:cubicBezTo>
                <a:lnTo>
                  <a:pt x="2319750" y="6858000"/>
                </a:lnTo>
                <a:lnTo>
                  <a:pt x="0" y="6858000"/>
                </a:lnTo>
                <a:close/>
                <a:moveTo>
                  <a:pt x="751947" y="3830686"/>
                </a:moveTo>
                <a:cubicBezTo>
                  <a:pt x="751947" y="3830686"/>
                  <a:pt x="751947" y="3830686"/>
                  <a:pt x="1719258" y="3833112"/>
                </a:cubicBezTo>
                <a:cubicBezTo>
                  <a:pt x="1780885" y="3831380"/>
                  <a:pt x="1839102" y="3865462"/>
                  <a:pt x="1869462" y="3918046"/>
                </a:cubicBezTo>
                <a:cubicBezTo>
                  <a:pt x="1869462" y="3918046"/>
                  <a:pt x="1869462" y="3918046"/>
                  <a:pt x="2354170" y="4757586"/>
                </a:cubicBezTo>
                <a:cubicBezTo>
                  <a:pt x="2385577" y="4811983"/>
                  <a:pt x="2384937" y="4877630"/>
                  <a:pt x="2353672" y="4931947"/>
                </a:cubicBezTo>
                <a:cubicBezTo>
                  <a:pt x="2353672" y="4931947"/>
                  <a:pt x="2353672" y="4931947"/>
                  <a:pt x="1871068" y="5769061"/>
                </a:cubicBezTo>
                <a:cubicBezTo>
                  <a:pt x="1841608" y="5822336"/>
                  <a:pt x="1783799" y="5855711"/>
                  <a:pt x="1722931" y="5854589"/>
                </a:cubicBezTo>
                <a:cubicBezTo>
                  <a:pt x="1722931" y="5854589"/>
                  <a:pt x="1722931" y="5854589"/>
                  <a:pt x="756668" y="5853977"/>
                </a:cubicBezTo>
                <a:cubicBezTo>
                  <a:pt x="693994" y="5853896"/>
                  <a:pt x="636823" y="5821628"/>
                  <a:pt x="605416" y="5767228"/>
                </a:cubicBezTo>
                <a:cubicBezTo>
                  <a:pt x="605416" y="5767228"/>
                  <a:pt x="605416" y="5767228"/>
                  <a:pt x="120708" y="4927690"/>
                </a:cubicBezTo>
                <a:cubicBezTo>
                  <a:pt x="90348" y="4875106"/>
                  <a:pt x="89942" y="4807646"/>
                  <a:pt x="122255" y="4755141"/>
                </a:cubicBezTo>
                <a:cubicBezTo>
                  <a:pt x="122255" y="4755141"/>
                  <a:pt x="122255" y="4755141"/>
                  <a:pt x="603810" y="3916214"/>
                </a:cubicBezTo>
                <a:cubicBezTo>
                  <a:pt x="633271" y="3862939"/>
                  <a:pt x="691080" y="3829563"/>
                  <a:pt x="751947" y="3830686"/>
                </a:cubicBezTo>
                <a:close/>
                <a:moveTo>
                  <a:pt x="2140871" y="3416093"/>
                </a:moveTo>
                <a:cubicBezTo>
                  <a:pt x="2140871" y="3416093"/>
                  <a:pt x="2140871" y="3416093"/>
                  <a:pt x="2485012" y="3416957"/>
                </a:cubicBezTo>
                <a:cubicBezTo>
                  <a:pt x="2506938" y="3416340"/>
                  <a:pt x="2527650" y="3428466"/>
                  <a:pt x="2538451" y="3447174"/>
                </a:cubicBezTo>
                <a:cubicBezTo>
                  <a:pt x="2538451" y="3447174"/>
                  <a:pt x="2538451" y="3447174"/>
                  <a:pt x="2710898" y="3745860"/>
                </a:cubicBezTo>
                <a:cubicBezTo>
                  <a:pt x="2722072" y="3765213"/>
                  <a:pt x="2721844" y="3788568"/>
                  <a:pt x="2710720" y="3807893"/>
                </a:cubicBezTo>
                <a:cubicBezTo>
                  <a:pt x="2710720" y="3807893"/>
                  <a:pt x="2710720" y="3807893"/>
                  <a:pt x="2539024" y="4105714"/>
                </a:cubicBezTo>
                <a:cubicBezTo>
                  <a:pt x="2528542" y="4124669"/>
                  <a:pt x="2507974" y="4136543"/>
                  <a:pt x="2486319" y="4136144"/>
                </a:cubicBezTo>
                <a:cubicBezTo>
                  <a:pt x="2486319" y="4136144"/>
                  <a:pt x="2486319" y="4136144"/>
                  <a:pt x="2142549" y="4135926"/>
                </a:cubicBezTo>
                <a:cubicBezTo>
                  <a:pt x="2120252" y="4135898"/>
                  <a:pt x="2099911" y="4124417"/>
                  <a:pt x="2088738" y="4105063"/>
                </a:cubicBezTo>
                <a:cubicBezTo>
                  <a:pt x="2088738" y="4105063"/>
                  <a:pt x="2088738" y="4105063"/>
                  <a:pt x="1916292" y="3806378"/>
                </a:cubicBezTo>
                <a:cubicBezTo>
                  <a:pt x="1905490" y="3787669"/>
                  <a:pt x="1905346" y="3763670"/>
                  <a:pt x="1916843" y="3744990"/>
                </a:cubicBezTo>
                <a:cubicBezTo>
                  <a:pt x="1916843" y="3744990"/>
                  <a:pt x="1916843" y="3744990"/>
                  <a:pt x="2088166" y="3446523"/>
                </a:cubicBezTo>
                <a:cubicBezTo>
                  <a:pt x="2098648" y="3427568"/>
                  <a:pt x="2119216" y="3415695"/>
                  <a:pt x="2140871" y="3416093"/>
                </a:cubicBezTo>
                <a:close/>
                <a:moveTo>
                  <a:pt x="2309207" y="2943824"/>
                </a:moveTo>
                <a:cubicBezTo>
                  <a:pt x="2309207" y="2943824"/>
                  <a:pt x="2309207" y="2943824"/>
                  <a:pt x="2490927" y="2944279"/>
                </a:cubicBezTo>
                <a:cubicBezTo>
                  <a:pt x="2502505" y="2943955"/>
                  <a:pt x="2513441" y="2950357"/>
                  <a:pt x="2519144" y="2960236"/>
                </a:cubicBezTo>
                <a:cubicBezTo>
                  <a:pt x="2519144" y="2960236"/>
                  <a:pt x="2519144" y="2960236"/>
                  <a:pt x="2610202" y="3117952"/>
                </a:cubicBezTo>
                <a:cubicBezTo>
                  <a:pt x="2616102" y="3128172"/>
                  <a:pt x="2615982" y="3140504"/>
                  <a:pt x="2610107" y="3150708"/>
                </a:cubicBezTo>
                <a:cubicBezTo>
                  <a:pt x="2610107" y="3150708"/>
                  <a:pt x="2610107" y="3150708"/>
                  <a:pt x="2519446" y="3307968"/>
                </a:cubicBezTo>
                <a:cubicBezTo>
                  <a:pt x="2513912" y="3317976"/>
                  <a:pt x="2503051" y="3324246"/>
                  <a:pt x="2491617" y="3324035"/>
                </a:cubicBezTo>
                <a:cubicBezTo>
                  <a:pt x="2491617" y="3324035"/>
                  <a:pt x="2491617" y="3324035"/>
                  <a:pt x="2310094" y="3323920"/>
                </a:cubicBezTo>
                <a:cubicBezTo>
                  <a:pt x="2298321" y="3323905"/>
                  <a:pt x="2287579" y="3317843"/>
                  <a:pt x="2281679" y="3307623"/>
                </a:cubicBezTo>
                <a:cubicBezTo>
                  <a:pt x="2281679" y="3307623"/>
                  <a:pt x="2281679" y="3307623"/>
                  <a:pt x="2190623" y="3149908"/>
                </a:cubicBezTo>
                <a:cubicBezTo>
                  <a:pt x="2184919" y="3140029"/>
                  <a:pt x="2184843" y="3127357"/>
                  <a:pt x="2190913" y="3117492"/>
                </a:cubicBezTo>
                <a:cubicBezTo>
                  <a:pt x="2190913" y="3117492"/>
                  <a:pt x="2190913" y="3117492"/>
                  <a:pt x="2281378" y="2959891"/>
                </a:cubicBezTo>
                <a:cubicBezTo>
                  <a:pt x="2286913" y="2949884"/>
                  <a:pt x="2297773" y="2943613"/>
                  <a:pt x="2309207" y="2943824"/>
                </a:cubicBezTo>
                <a:close/>
                <a:moveTo>
                  <a:pt x="4112874" y="2635904"/>
                </a:moveTo>
                <a:cubicBezTo>
                  <a:pt x="4112874" y="2635904"/>
                  <a:pt x="4112874" y="2635904"/>
                  <a:pt x="7268230" y="2643815"/>
                </a:cubicBezTo>
                <a:cubicBezTo>
                  <a:pt x="7469258" y="2638162"/>
                  <a:pt x="7659163" y="2749340"/>
                  <a:pt x="7758196" y="2920870"/>
                </a:cubicBezTo>
                <a:cubicBezTo>
                  <a:pt x="7758196" y="2920870"/>
                  <a:pt x="7758196" y="2920870"/>
                  <a:pt x="9339309" y="5659439"/>
                </a:cubicBezTo>
                <a:cubicBezTo>
                  <a:pt x="9441758" y="5836884"/>
                  <a:pt x="9439672" y="6051021"/>
                  <a:pt x="9337678" y="6228205"/>
                </a:cubicBezTo>
                <a:cubicBezTo>
                  <a:pt x="9337678" y="6228205"/>
                  <a:pt x="9337678" y="6228205"/>
                  <a:pt x="9008157" y="6799787"/>
                </a:cubicBezTo>
                <a:lnTo>
                  <a:pt x="8974598" y="6858000"/>
                </a:lnTo>
                <a:lnTo>
                  <a:pt x="2425403" y="6858000"/>
                </a:lnTo>
                <a:lnTo>
                  <a:pt x="2332089" y="6696379"/>
                </a:lnTo>
                <a:cubicBezTo>
                  <a:pt x="2245236" y="6545945"/>
                  <a:pt x="2152593" y="6385482"/>
                  <a:pt x="2053773" y="6214321"/>
                </a:cubicBezTo>
                <a:cubicBezTo>
                  <a:pt x="1954740" y="6042790"/>
                  <a:pt x="1953410" y="5822737"/>
                  <a:pt x="2058819" y="5651469"/>
                </a:cubicBezTo>
                <a:cubicBezTo>
                  <a:pt x="2058819" y="5651469"/>
                  <a:pt x="2058819" y="5651469"/>
                  <a:pt x="3629647" y="2914896"/>
                </a:cubicBezTo>
                <a:cubicBezTo>
                  <a:pt x="3725749" y="2741114"/>
                  <a:pt x="3914325" y="2632240"/>
                  <a:pt x="4112874" y="2635904"/>
                </a:cubicBezTo>
                <a:close/>
                <a:moveTo>
                  <a:pt x="688133" y="2474638"/>
                </a:moveTo>
                <a:cubicBezTo>
                  <a:pt x="688133" y="2474638"/>
                  <a:pt x="688133" y="2474638"/>
                  <a:pt x="1287544" y="2476142"/>
                </a:cubicBezTo>
                <a:cubicBezTo>
                  <a:pt x="1325733" y="2475067"/>
                  <a:pt x="1361809" y="2496187"/>
                  <a:pt x="1380621" y="2528772"/>
                </a:cubicBezTo>
                <a:cubicBezTo>
                  <a:pt x="1380621" y="2528772"/>
                  <a:pt x="1380621" y="2528772"/>
                  <a:pt x="1680979" y="3049008"/>
                </a:cubicBezTo>
                <a:cubicBezTo>
                  <a:pt x="1700441" y="3082716"/>
                  <a:pt x="1700045" y="3123395"/>
                  <a:pt x="1680670" y="3157054"/>
                </a:cubicBezTo>
                <a:cubicBezTo>
                  <a:pt x="1680670" y="3157054"/>
                  <a:pt x="1680670" y="3157054"/>
                  <a:pt x="1381617" y="3675787"/>
                </a:cubicBezTo>
                <a:cubicBezTo>
                  <a:pt x="1363361" y="3708799"/>
                  <a:pt x="1327537" y="3729482"/>
                  <a:pt x="1289821" y="3728785"/>
                </a:cubicBezTo>
                <a:cubicBezTo>
                  <a:pt x="1289821" y="3728785"/>
                  <a:pt x="1289821" y="3728785"/>
                  <a:pt x="691058" y="3728407"/>
                </a:cubicBezTo>
                <a:cubicBezTo>
                  <a:pt x="652221" y="3728357"/>
                  <a:pt x="616793" y="3708360"/>
                  <a:pt x="597332" y="3674651"/>
                </a:cubicBezTo>
                <a:cubicBezTo>
                  <a:pt x="597332" y="3674651"/>
                  <a:pt x="597332" y="3674651"/>
                  <a:pt x="296974" y="3154416"/>
                </a:cubicBezTo>
                <a:cubicBezTo>
                  <a:pt x="278161" y="3121831"/>
                  <a:pt x="277908" y="3080029"/>
                  <a:pt x="297933" y="3047494"/>
                </a:cubicBezTo>
                <a:cubicBezTo>
                  <a:pt x="297933" y="3047494"/>
                  <a:pt x="297933" y="3047494"/>
                  <a:pt x="596337" y="2527637"/>
                </a:cubicBezTo>
                <a:cubicBezTo>
                  <a:pt x="614593" y="2494625"/>
                  <a:pt x="650416" y="2473943"/>
                  <a:pt x="688133" y="2474638"/>
                </a:cubicBezTo>
                <a:close/>
                <a:moveTo>
                  <a:pt x="2732571" y="2020011"/>
                </a:moveTo>
                <a:cubicBezTo>
                  <a:pt x="2732571" y="2020011"/>
                  <a:pt x="2732571" y="2020011"/>
                  <a:pt x="3236024" y="2021272"/>
                </a:cubicBezTo>
                <a:cubicBezTo>
                  <a:pt x="3268098" y="2020370"/>
                  <a:pt x="3298399" y="2038110"/>
                  <a:pt x="3314200" y="2065479"/>
                </a:cubicBezTo>
                <a:cubicBezTo>
                  <a:pt x="3314200" y="2065479"/>
                  <a:pt x="3314200" y="2065479"/>
                  <a:pt x="3566473" y="2502430"/>
                </a:cubicBezTo>
                <a:cubicBezTo>
                  <a:pt x="3582820" y="2530741"/>
                  <a:pt x="3582487" y="2564907"/>
                  <a:pt x="3566214" y="2593179"/>
                </a:cubicBezTo>
                <a:cubicBezTo>
                  <a:pt x="3566214" y="2593179"/>
                  <a:pt x="3566214" y="2593179"/>
                  <a:pt x="3315036" y="3028868"/>
                </a:cubicBezTo>
                <a:cubicBezTo>
                  <a:pt x="3299702" y="3056596"/>
                  <a:pt x="3269615" y="3073966"/>
                  <a:pt x="3237935" y="3073382"/>
                </a:cubicBezTo>
                <a:cubicBezTo>
                  <a:pt x="3237935" y="3073382"/>
                  <a:pt x="3237935" y="3073382"/>
                  <a:pt x="2735028" y="3073064"/>
                </a:cubicBezTo>
                <a:cubicBezTo>
                  <a:pt x="2702409" y="3073021"/>
                  <a:pt x="2672652" y="3056226"/>
                  <a:pt x="2656307" y="3027915"/>
                </a:cubicBezTo>
                <a:cubicBezTo>
                  <a:pt x="2656307" y="3027915"/>
                  <a:pt x="2656307" y="3027915"/>
                  <a:pt x="2404033" y="2590963"/>
                </a:cubicBezTo>
                <a:cubicBezTo>
                  <a:pt x="2388231" y="2563595"/>
                  <a:pt x="2388020" y="2528484"/>
                  <a:pt x="2404839" y="2501157"/>
                </a:cubicBezTo>
                <a:cubicBezTo>
                  <a:pt x="2404839" y="2501157"/>
                  <a:pt x="2404839" y="2501157"/>
                  <a:pt x="2655471" y="2064525"/>
                </a:cubicBezTo>
                <a:cubicBezTo>
                  <a:pt x="2670804" y="2036797"/>
                  <a:pt x="2700892" y="2019426"/>
                  <a:pt x="2732571" y="2020011"/>
                </a:cubicBezTo>
                <a:close/>
                <a:moveTo>
                  <a:pt x="3662925" y="0"/>
                </a:moveTo>
                <a:lnTo>
                  <a:pt x="5336547" y="0"/>
                </a:lnTo>
                <a:lnTo>
                  <a:pt x="5342959" y="11106"/>
                </a:lnTo>
                <a:cubicBezTo>
                  <a:pt x="5372852" y="62881"/>
                  <a:pt x="5492421" y="269982"/>
                  <a:pt x="5970700" y="1098387"/>
                </a:cubicBezTo>
                <a:cubicBezTo>
                  <a:pt x="6012021" y="1169956"/>
                  <a:pt x="6011183" y="1256322"/>
                  <a:pt x="5970044" y="1327785"/>
                </a:cubicBezTo>
                <a:cubicBezTo>
                  <a:pt x="5970044" y="1327785"/>
                  <a:pt x="5970044" y="1327785"/>
                  <a:pt x="5335110" y="2429135"/>
                </a:cubicBezTo>
                <a:cubicBezTo>
                  <a:pt x="5296350" y="2499226"/>
                  <a:pt x="5220292" y="2543137"/>
                  <a:pt x="5140212" y="2541659"/>
                </a:cubicBezTo>
                <a:cubicBezTo>
                  <a:pt x="5140212" y="2541659"/>
                  <a:pt x="5140212" y="2541659"/>
                  <a:pt x="3868947" y="2540855"/>
                </a:cubicBezTo>
                <a:cubicBezTo>
                  <a:pt x="3786490" y="2540750"/>
                  <a:pt x="3711273" y="2498294"/>
                  <a:pt x="3669952" y="2426726"/>
                </a:cubicBezTo>
                <a:cubicBezTo>
                  <a:pt x="3669952" y="2426726"/>
                  <a:pt x="3669952" y="2426726"/>
                  <a:pt x="3032246" y="1322186"/>
                </a:cubicBezTo>
                <a:cubicBezTo>
                  <a:pt x="2992303" y="1253003"/>
                  <a:pt x="2991768" y="1164250"/>
                  <a:pt x="3034282" y="1095172"/>
                </a:cubicBezTo>
                <a:cubicBezTo>
                  <a:pt x="3034282" y="1095172"/>
                  <a:pt x="3034282" y="1095172"/>
                  <a:pt x="3556318" y="185723"/>
                </a:cubicBezTo>
                <a:close/>
              </a:path>
            </a:pathLst>
          </a:custGeom>
        </p:spPr>
      </p:pic>
      <p:grpSp>
        <p:nvGrpSpPr>
          <p:cNvPr id="11" name="Group 10">
            <a:extLst>
              <a:ext uri="{FF2B5EF4-FFF2-40B4-BE49-F238E27FC236}">
                <a16:creationId xmlns:a16="http://schemas.microsoft.com/office/drawing/2014/main" id="{FBB1362E-4699-426B-8D02-4F7CE6DA93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9039" y="1090549"/>
            <a:ext cx="5581001" cy="4278755"/>
            <a:chOff x="6169039" y="142050"/>
            <a:chExt cx="5581001" cy="4278755"/>
          </a:xfrm>
        </p:grpSpPr>
        <p:sp>
          <p:nvSpPr>
            <p:cNvPr id="12" name="Freeform: Shape 11">
              <a:extLst>
                <a:ext uri="{FF2B5EF4-FFF2-40B4-BE49-F238E27FC236}">
                  <a16:creationId xmlns:a16="http://schemas.microsoft.com/office/drawing/2014/main" id="{BEFB93E7-8C93-4FE1-953B-9F55FCCE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820162" y="-509073"/>
              <a:ext cx="4278755" cy="5581001"/>
            </a:xfrm>
            <a:custGeom>
              <a:avLst/>
              <a:gdLst>
                <a:gd name="connsiteX0" fmla="*/ 4278755 w 4278755"/>
                <a:gd name="connsiteY0" fmla="*/ 309054 h 5581001"/>
                <a:gd name="connsiteX1" fmla="*/ 4278755 w 4278755"/>
                <a:gd name="connsiteY1" fmla="*/ 1005863 h 5581001"/>
                <a:gd name="connsiteX2" fmla="*/ 4278755 w 4278755"/>
                <a:gd name="connsiteY2" fmla="*/ 4575137 h 5581001"/>
                <a:gd name="connsiteX3" fmla="*/ 4278755 w 4278755"/>
                <a:gd name="connsiteY3" fmla="*/ 5271947 h 5581001"/>
                <a:gd name="connsiteX4" fmla="*/ 3969701 w 4278755"/>
                <a:gd name="connsiteY4" fmla="*/ 5581001 h 5581001"/>
                <a:gd name="connsiteX5" fmla="*/ 309054 w 4278755"/>
                <a:gd name="connsiteY5" fmla="*/ 5581001 h 5581001"/>
                <a:gd name="connsiteX6" fmla="*/ 0 w 4278755"/>
                <a:gd name="connsiteY6" fmla="*/ 5271946 h 5581001"/>
                <a:gd name="connsiteX7" fmla="*/ 0 w 4278755"/>
                <a:gd name="connsiteY7" fmla="*/ 4575136 h 5581001"/>
                <a:gd name="connsiteX8" fmla="*/ 0 w 4278755"/>
                <a:gd name="connsiteY8" fmla="*/ 1005863 h 5581001"/>
                <a:gd name="connsiteX9" fmla="*/ 0 w 4278755"/>
                <a:gd name="connsiteY9" fmla="*/ 309054 h 5581001"/>
                <a:gd name="connsiteX10" fmla="*/ 309054 w 4278755"/>
                <a:gd name="connsiteY10" fmla="*/ 0 h 5581001"/>
                <a:gd name="connsiteX11" fmla="*/ 3969701 w 4278755"/>
                <a:gd name="connsiteY11" fmla="*/ 0 h 5581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78755" h="5581001">
                  <a:moveTo>
                    <a:pt x="4278755" y="309054"/>
                  </a:moveTo>
                  <a:lnTo>
                    <a:pt x="4278755" y="1005863"/>
                  </a:lnTo>
                  <a:lnTo>
                    <a:pt x="4278755" y="4575137"/>
                  </a:lnTo>
                  <a:lnTo>
                    <a:pt x="4278755" y="5271947"/>
                  </a:lnTo>
                  <a:lnTo>
                    <a:pt x="3969701" y="5581001"/>
                  </a:lnTo>
                  <a:lnTo>
                    <a:pt x="309054" y="5581001"/>
                  </a:lnTo>
                  <a:lnTo>
                    <a:pt x="0" y="5271946"/>
                  </a:lnTo>
                  <a:lnTo>
                    <a:pt x="0" y="4575136"/>
                  </a:lnTo>
                  <a:lnTo>
                    <a:pt x="0" y="1005863"/>
                  </a:lnTo>
                  <a:lnTo>
                    <a:pt x="0" y="309054"/>
                  </a:lnTo>
                  <a:lnTo>
                    <a:pt x="309054" y="0"/>
                  </a:lnTo>
                  <a:lnTo>
                    <a:pt x="396970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B60422C-70D6-488F-8CE4-C3299AD79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902139" y="-425197"/>
              <a:ext cx="4114800" cy="5413248"/>
            </a:xfrm>
            <a:custGeom>
              <a:avLst/>
              <a:gdLst>
                <a:gd name="connsiteX0" fmla="*/ 4278755 w 4278755"/>
                <a:gd name="connsiteY0" fmla="*/ 309054 h 5581001"/>
                <a:gd name="connsiteX1" fmla="*/ 4278755 w 4278755"/>
                <a:gd name="connsiteY1" fmla="*/ 1005863 h 5581001"/>
                <a:gd name="connsiteX2" fmla="*/ 4278755 w 4278755"/>
                <a:gd name="connsiteY2" fmla="*/ 4575137 h 5581001"/>
                <a:gd name="connsiteX3" fmla="*/ 4278755 w 4278755"/>
                <a:gd name="connsiteY3" fmla="*/ 5271947 h 5581001"/>
                <a:gd name="connsiteX4" fmla="*/ 3969701 w 4278755"/>
                <a:gd name="connsiteY4" fmla="*/ 5581001 h 5581001"/>
                <a:gd name="connsiteX5" fmla="*/ 309054 w 4278755"/>
                <a:gd name="connsiteY5" fmla="*/ 5581001 h 5581001"/>
                <a:gd name="connsiteX6" fmla="*/ 0 w 4278755"/>
                <a:gd name="connsiteY6" fmla="*/ 5271946 h 5581001"/>
                <a:gd name="connsiteX7" fmla="*/ 0 w 4278755"/>
                <a:gd name="connsiteY7" fmla="*/ 4575136 h 5581001"/>
                <a:gd name="connsiteX8" fmla="*/ 0 w 4278755"/>
                <a:gd name="connsiteY8" fmla="*/ 1005863 h 5581001"/>
                <a:gd name="connsiteX9" fmla="*/ 0 w 4278755"/>
                <a:gd name="connsiteY9" fmla="*/ 309054 h 5581001"/>
                <a:gd name="connsiteX10" fmla="*/ 309054 w 4278755"/>
                <a:gd name="connsiteY10" fmla="*/ 0 h 5581001"/>
                <a:gd name="connsiteX11" fmla="*/ 3969701 w 4278755"/>
                <a:gd name="connsiteY11" fmla="*/ 0 h 5581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78755" h="5581001">
                  <a:moveTo>
                    <a:pt x="4278755" y="309054"/>
                  </a:moveTo>
                  <a:lnTo>
                    <a:pt x="4278755" y="1005863"/>
                  </a:lnTo>
                  <a:lnTo>
                    <a:pt x="4278755" y="4575137"/>
                  </a:lnTo>
                  <a:lnTo>
                    <a:pt x="4278755" y="5271947"/>
                  </a:lnTo>
                  <a:lnTo>
                    <a:pt x="3969701" y="5581001"/>
                  </a:lnTo>
                  <a:lnTo>
                    <a:pt x="309054" y="5581001"/>
                  </a:lnTo>
                  <a:lnTo>
                    <a:pt x="0" y="5271946"/>
                  </a:lnTo>
                  <a:lnTo>
                    <a:pt x="0" y="4575136"/>
                  </a:lnTo>
                  <a:lnTo>
                    <a:pt x="0" y="1005863"/>
                  </a:lnTo>
                  <a:lnTo>
                    <a:pt x="0" y="309054"/>
                  </a:lnTo>
                  <a:lnTo>
                    <a:pt x="309054" y="0"/>
                  </a:lnTo>
                  <a:lnTo>
                    <a:pt x="3969701"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42443AD-403C-6FCD-908C-93A78675C0B2}"/>
              </a:ext>
            </a:extLst>
          </p:cNvPr>
          <p:cNvSpPr>
            <a:spLocks noGrp="1"/>
          </p:cNvSpPr>
          <p:nvPr>
            <p:ph type="title"/>
          </p:nvPr>
        </p:nvSpPr>
        <p:spPr>
          <a:xfrm>
            <a:off x="6558184" y="1432731"/>
            <a:ext cx="4779647" cy="1240208"/>
          </a:xfrm>
        </p:spPr>
        <p:txBody>
          <a:bodyPr>
            <a:normAutofit/>
          </a:bodyPr>
          <a:lstStyle/>
          <a:p>
            <a:r>
              <a:rPr lang="en-US" sz="4000">
                <a:solidFill>
                  <a:schemeClr val="bg1"/>
                </a:solidFill>
              </a:rPr>
              <a:t>Market Segmentation </a:t>
            </a:r>
          </a:p>
        </p:txBody>
      </p:sp>
      <p:sp>
        <p:nvSpPr>
          <p:cNvPr id="3" name="Content Placeholder 2">
            <a:extLst>
              <a:ext uri="{FF2B5EF4-FFF2-40B4-BE49-F238E27FC236}">
                <a16:creationId xmlns:a16="http://schemas.microsoft.com/office/drawing/2014/main" id="{BA51DBDD-2F4A-786F-2BF7-AF201C478221}"/>
              </a:ext>
            </a:extLst>
          </p:cNvPr>
          <p:cNvSpPr>
            <a:spLocks noGrp="1"/>
          </p:cNvSpPr>
          <p:nvPr>
            <p:ph idx="1"/>
          </p:nvPr>
        </p:nvSpPr>
        <p:spPr>
          <a:xfrm>
            <a:off x="6559826" y="2754916"/>
            <a:ext cx="4778006" cy="2261936"/>
          </a:xfrm>
        </p:spPr>
        <p:txBody>
          <a:bodyPr>
            <a:normAutofit/>
          </a:bodyPr>
          <a:lstStyle/>
          <a:p>
            <a:pPr marL="0" indent="0">
              <a:buNone/>
            </a:pPr>
            <a:r>
              <a:rPr lang="en-US" sz="1700">
                <a:solidFill>
                  <a:schemeClr val="bg1"/>
                </a:solidFill>
              </a:rPr>
              <a:t>Holiday Inn specializes on adapting to the requirements of business visitors. The Holiday Inn provides its guests with a number of services and facilities designed to make their stay as comfortable as possible, such as relaxing common areas, conference rooms, a business center, in-room dining from onsite restaurants, swimming pools, fitness centers, and relaxing lounges.</a:t>
            </a:r>
          </a:p>
        </p:txBody>
      </p:sp>
    </p:spTree>
    <p:extLst>
      <p:ext uri="{BB962C8B-B14F-4D97-AF65-F5344CB8AC3E}">
        <p14:creationId xmlns:p14="http://schemas.microsoft.com/office/powerpoint/2010/main" val="3648275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2C533DA-7C63-DDB3-BFC4-BEB19F3B9B11}"/>
              </a:ext>
            </a:extLst>
          </p:cNvPr>
          <p:cNvSpPr>
            <a:spLocks noGrp="1"/>
          </p:cNvSpPr>
          <p:nvPr>
            <p:ph type="title"/>
          </p:nvPr>
        </p:nvSpPr>
        <p:spPr>
          <a:xfrm>
            <a:off x="767290" y="1289146"/>
            <a:ext cx="4153626" cy="4279709"/>
          </a:xfrm>
        </p:spPr>
        <p:txBody>
          <a:bodyPr anchor="ctr">
            <a:normAutofit/>
          </a:bodyPr>
          <a:lstStyle/>
          <a:p>
            <a:pPr algn="r"/>
            <a:r>
              <a:rPr lang="en-US" sz="5400">
                <a:solidFill>
                  <a:schemeClr val="bg1"/>
                </a:solidFill>
              </a:rPr>
              <a:t>Conclusion</a:t>
            </a:r>
          </a:p>
        </p:txBody>
      </p:sp>
      <p:grpSp>
        <p:nvGrpSpPr>
          <p:cNvPr id="23" name="Group 22">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24"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5"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F3E959AB-0340-AF68-ECA8-1637C323ED69}"/>
              </a:ext>
            </a:extLst>
          </p:cNvPr>
          <p:cNvSpPr>
            <a:spLocks noGrp="1"/>
          </p:cNvSpPr>
          <p:nvPr>
            <p:ph idx="1"/>
          </p:nvPr>
        </p:nvSpPr>
        <p:spPr>
          <a:xfrm>
            <a:off x="6514140" y="1854601"/>
            <a:ext cx="4776711" cy="3148798"/>
          </a:xfrm>
        </p:spPr>
        <p:txBody>
          <a:bodyPr anchor="ctr">
            <a:normAutofit/>
          </a:bodyPr>
          <a:lstStyle/>
          <a:p>
            <a:pPr marL="0" indent="0" algn="just">
              <a:buNone/>
            </a:pPr>
            <a:r>
              <a:rPr lang="en-US" sz="2400" dirty="0"/>
              <a:t>In conclusion, IHG uses the marketing mix to ensure the continued success of their brand. They started out by giving guests a range of accommodation options at various price ranges. Customers benefited greatly from utilizing this service in every possible way.</a:t>
            </a:r>
          </a:p>
        </p:txBody>
      </p:sp>
    </p:spTree>
    <p:extLst>
      <p:ext uri="{BB962C8B-B14F-4D97-AF65-F5344CB8AC3E}">
        <p14:creationId xmlns:p14="http://schemas.microsoft.com/office/powerpoint/2010/main" val="651625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A56FFA-273B-5AA2-6B14-659785FDBAAA}"/>
              </a:ext>
            </a:extLst>
          </p:cNvPr>
          <p:cNvSpPr>
            <a:spLocks noGrp="1"/>
          </p:cNvSpPr>
          <p:nvPr>
            <p:ph type="title"/>
          </p:nvPr>
        </p:nvSpPr>
        <p:spPr>
          <a:xfrm>
            <a:off x="804672" y="640080"/>
            <a:ext cx="3282696" cy="5257800"/>
          </a:xfrm>
        </p:spPr>
        <p:txBody>
          <a:bodyPr>
            <a:normAutofit/>
          </a:bodyPr>
          <a:lstStyle/>
          <a:p>
            <a:r>
              <a:rPr lang="en-US">
                <a:solidFill>
                  <a:schemeClr val="bg1"/>
                </a:solidFill>
              </a:rPr>
              <a:t>References</a:t>
            </a:r>
          </a:p>
        </p:txBody>
      </p:sp>
      <p:sp>
        <p:nvSpPr>
          <p:cNvPr id="3" name="Content Placeholder 2">
            <a:extLst>
              <a:ext uri="{FF2B5EF4-FFF2-40B4-BE49-F238E27FC236}">
                <a16:creationId xmlns:a16="http://schemas.microsoft.com/office/drawing/2014/main" id="{7BAA34DA-2859-C106-D83D-0CD0BE6D1A73}"/>
              </a:ext>
            </a:extLst>
          </p:cNvPr>
          <p:cNvSpPr>
            <a:spLocks noGrp="1"/>
          </p:cNvSpPr>
          <p:nvPr>
            <p:ph idx="1"/>
          </p:nvPr>
        </p:nvSpPr>
        <p:spPr>
          <a:xfrm>
            <a:off x="5358384" y="640081"/>
            <a:ext cx="6024654" cy="5257800"/>
          </a:xfrm>
        </p:spPr>
        <p:txBody>
          <a:bodyPr anchor="ctr">
            <a:normAutofit/>
          </a:bodyPr>
          <a:lstStyle/>
          <a:p>
            <a:r>
              <a:rPr lang="en-US" sz="1300" dirty="0"/>
              <a:t>Champagne, J., 2022. EU Referendum: How Brexit Complicates the Hotel Industry - Capterra Blog. [online] Blog.capterra.com. Available at: &lt;https://blog.capterra.com/eu-referendum-how-brexit-complicates-the-hotel-industry/&gt; </a:t>
            </a:r>
          </a:p>
          <a:p>
            <a:r>
              <a:rPr lang="en-US" sz="1300" dirty="0" err="1"/>
              <a:t>Frangos</a:t>
            </a:r>
            <a:r>
              <a:rPr lang="en-US" sz="1300" dirty="0"/>
              <a:t>, N., 2021. Corporate Social Responsibility: Environmental Management and Sustainability Strategies for Hospitality </a:t>
            </a:r>
            <a:r>
              <a:rPr lang="en-US" sz="1300" dirty="0" err="1"/>
              <a:t>Organisations</a:t>
            </a:r>
            <a:r>
              <a:rPr lang="en-US" sz="1300" dirty="0"/>
              <a:t> | By Nicolas </a:t>
            </a:r>
            <a:r>
              <a:rPr lang="en-US" sz="1300" dirty="0" err="1"/>
              <a:t>Frangos</a:t>
            </a:r>
            <a:r>
              <a:rPr lang="en-US" sz="1300" dirty="0"/>
              <a:t> – Hospitality Net. [online] Hospitality Net.</a:t>
            </a:r>
          </a:p>
          <a:p>
            <a:r>
              <a:rPr lang="en-US" sz="1300" dirty="0"/>
              <a:t>Hurst, A., 2017. European visitor numbers down after UK terror attacks. [online] The Telegraph.</a:t>
            </a:r>
          </a:p>
          <a:p>
            <a:r>
              <a:rPr lang="en-US" sz="1300" dirty="0"/>
              <a:t>IHG. 2021. Holiday Inn Express Beijing Airport Zone. [online] Available at: &lt;http://www.ihg.com/holidayinnexpress/hotels/us/en/beijing/bjses/hoteldetail&gt;</a:t>
            </a:r>
          </a:p>
          <a:p>
            <a:r>
              <a:rPr lang="en-US" sz="1300" dirty="0"/>
              <a:t>Kelly J., 2016. The Evolution of Wellness Tourism - August 2016. [online] Academic.mintel.com.ezproxy.cardiffmet.ac.uk. Available at: http://academic.mintel.com.ezproxy.cardiffmet.ac.uk/display/748349/?highlight</a:t>
            </a:r>
          </a:p>
          <a:p>
            <a:r>
              <a:rPr lang="en-US" sz="1300" dirty="0"/>
              <a:t>Pearce, B., 2020. Covid-19, Updated impact assessment. [online] Iata.org. Available at: https://www.iata.org/en/iata-repository/publications/economic-reports/covid-fourth-impact-assessment/</a:t>
            </a:r>
          </a:p>
          <a:p>
            <a:r>
              <a:rPr lang="en-US" sz="1300" dirty="0" err="1"/>
              <a:t>SimpliFlying</a:t>
            </a:r>
            <a:r>
              <a:rPr lang="en-US" sz="1300" dirty="0"/>
              <a:t>. 2020. Guidance for airlines on the COVID-19 crisis - </a:t>
            </a:r>
            <a:r>
              <a:rPr lang="en-US" sz="1300" dirty="0" err="1"/>
              <a:t>SimpliFlying</a:t>
            </a:r>
            <a:r>
              <a:rPr lang="en-US" sz="1300" dirty="0"/>
              <a:t>. [online] Available at: &lt;https://simpliflying.com/guidance-airlines-covid-19/&gt;</a:t>
            </a:r>
          </a:p>
          <a:p>
            <a:r>
              <a:rPr lang="en-US" sz="1300" dirty="0"/>
              <a:t>Walton, J. and Valentin, C., 2014. Human resource development. Basingstoke, Hampshire: Palgrave Macmillan.</a:t>
            </a:r>
          </a:p>
          <a:p>
            <a:endParaRPr lang="en-US" sz="1300" dirty="0"/>
          </a:p>
        </p:txBody>
      </p:sp>
    </p:spTree>
    <p:extLst>
      <p:ext uri="{BB962C8B-B14F-4D97-AF65-F5344CB8AC3E}">
        <p14:creationId xmlns:p14="http://schemas.microsoft.com/office/powerpoint/2010/main" val="39372258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709</Words>
  <Application>Microsoft Office PowerPoint</Application>
  <PresentationFormat>Widescreen</PresentationFormat>
  <Paragraphs>30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Salma Tania Khanom  Student ID: 2211132</vt:lpstr>
      <vt:lpstr>Introduction</vt:lpstr>
      <vt:lpstr>Overview on Marketing Plan </vt:lpstr>
      <vt:lpstr>The Industry Analysis</vt:lpstr>
      <vt:lpstr>The Environment Analysis</vt:lpstr>
      <vt:lpstr>Marketing Budget</vt:lpstr>
      <vt:lpstr>Market Positioning</vt:lpstr>
      <vt:lpstr>Market Segmentation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cp:lastModifiedBy>Md Qureshi</cp:lastModifiedBy>
  <cp:revision>3</cp:revision>
  <dcterms:created xsi:type="dcterms:W3CDTF">2022-11-30T17:25:10Z</dcterms:created>
  <dcterms:modified xsi:type="dcterms:W3CDTF">2022-11-30T22:27:48Z</dcterms:modified>
</cp:coreProperties>
</file>