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5"/>
  </p:notesMasterIdLst>
  <p:handoutMasterIdLst>
    <p:handoutMasterId r:id="rId16"/>
  </p:handoutMasterIdLst>
  <p:sldIdLst>
    <p:sldId id="332" r:id="rId5"/>
    <p:sldId id="380" r:id="rId6"/>
    <p:sldId id="394" r:id="rId7"/>
    <p:sldId id="399" r:id="rId8"/>
    <p:sldId id="395" r:id="rId9"/>
    <p:sldId id="396" r:id="rId10"/>
    <p:sldId id="397" r:id="rId11"/>
    <p:sldId id="398" r:id="rId12"/>
    <p:sldId id="369" r:id="rId13"/>
    <p:sldId id="393" r:id="rId1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82" autoAdjust="0"/>
    <p:restoredTop sz="94576" autoAdjust="0"/>
  </p:normalViewPr>
  <p:slideViewPr>
    <p:cSldViewPr>
      <p:cViewPr varScale="1">
        <p:scale>
          <a:sx n="70" d="100"/>
          <a:sy n="70" d="100"/>
        </p:scale>
        <p:origin x="16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09F6C21-E255-9CB9-B308-623B4FA5D40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FA22DD95-9F41-2FDF-54D7-A016F6DB8F7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678658C5-9FD4-8236-4219-205E10C3A96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02E28262-FD0C-F902-BDA0-931D5D3A3E5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DE60278-4B17-4AE6-80BB-0FEAD25A2B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E969C1AE-35EB-7276-5B14-1F25C173D0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8E68F41B-5309-C858-0918-92A26E56BDC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93ACB5F-187D-1F5D-0EC9-27A64381B2D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AE14F37-68CA-733E-629E-5F9E5495F2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444DF636-B668-5D8C-0558-2CA5F35213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5BA18080-1143-0CE3-5CAB-B71173B997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5EEE29-C40E-4E28-9310-25D6960014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21663-AD65-17C4-2F0A-2530FBF16E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5A97F-2D94-4EFC-9FAC-EA2166157B8D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D60BC-1424-43CE-85D2-AA1EDFB6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A59BB-C6BD-7F4C-3323-70E3D02E5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AFBB3-F4AC-438A-A477-20B672CDB2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384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ED224-47E1-0AD0-8473-B3C47E67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99441-DF5E-43A1-907C-EEE51D832205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B7238-25CD-2599-5AE2-642492A4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3474B6-F110-C204-AF2E-D402F956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C4B12-5E10-4C8D-B2EB-240193E429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924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AD4C0-EFD4-CD50-BFD9-9BC741611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A467E-A594-427E-B071-09A3392DEE35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19AF4E-BBDD-C1B1-5DE4-2190F3A240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E6176-229A-4AA5-9B81-E29B8391F2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5203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8045D2-F955-273F-083C-8FCF6E3BF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8AECB-F398-429C-A4CF-3BAE95DCEED6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1E3A0-AD87-61D0-921A-4EC5368A73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0341E-2E85-42BD-95F3-4BDBF4E8B2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9365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B0B6E0F-01EA-7DF4-02DE-255A5BCF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74A80-C0C7-430E-BE0C-D11AE11F50DA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7B10610-E653-0BC7-7A9D-8DE41B3C6D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FCF2-658B-4D82-93B2-47F728B69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310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697533-C75A-73FD-C252-7E6B7E8AA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81781-AF2C-4753-87B4-16AC08585EC1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A67B53-EB3B-9784-4196-3EF9D6831D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89ABF-54AF-42C1-A924-F87490FB39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2295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61F13D8-49D8-04FC-0BF8-760042907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417A-EAE3-4F9C-9D90-F5FBD26F8196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69A5357-1592-4B20-513E-EC34E1A8E4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98DF-9F5D-49A3-AAFB-C4E494BB4D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6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B1A8F2-9580-528D-8930-7B4AB6BDC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D6CCE-AE3B-4A54-9B6C-E75B2390B616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F1A7F-8B80-564E-7809-CFCDAD88CD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C7E63-8044-48C4-AD07-A7F0BB8683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56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A91E0F-0BE0-53D5-AE0D-5433C4F27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2B1E4-F8E9-467B-80DD-D2AD093FC409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43FAB-843B-B565-73A7-201492E06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58B78-137E-4B8C-8DDD-448580649A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908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BD31-723D-2C77-CA6D-4772DF5F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158E5-5D48-4560-A9F5-D223D996C4EA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C005BE1-613D-012E-AB8B-DAC02424A1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9D726-0F92-4704-807B-C4B44AAA89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9587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949EA-DF7D-CDAB-F685-2999D84F3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68E7A-8E5C-4327-9ADD-0EFA67E5AF65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CFA945-9637-3A5C-ACC1-CF9B233493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6BB3A-EA38-4BB1-8497-381B0ECC93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47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285964-728A-48B3-E011-D4E61FB21F4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9C4E4D0-4B33-C15D-4499-5180885C9F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E654-BA72-28CF-A622-FCFF9DD99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BBD288-516C-4D17-900A-A68BE8FAF3C4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AFEF-930D-30B5-182E-B2CB87E35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5E377C3B-3794-403E-BD30-68A18D1C9F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bitesize/guides/z3s9fcw/revision/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bitesize/guides/z3s9fcw/revision/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779A5DF9-E697-3916-1DDD-A1201E5B0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/>
              <a:t>LCBB5004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647EDD85-4E08-5459-F80F-8E16EAF6A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Ma</a:t>
            </a:r>
            <a:r>
              <a:rPr lang="en-US" altLang="en-US" b="1" dirty="0" err="1">
                <a:solidFill>
                  <a:schemeClr val="tx1"/>
                </a:solidFill>
              </a:rPr>
              <a:t>naging</a:t>
            </a:r>
            <a:r>
              <a:rPr lang="en-US" altLang="en-US" b="1" dirty="0">
                <a:solidFill>
                  <a:schemeClr val="tx1"/>
                </a:solidFill>
              </a:rPr>
              <a:t> People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3 :Session 2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Recruitment and Selection :Practical Application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412A32-A48A-2708-25C7-ED7937DDDD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A9D9EC1C-BB1C-28B5-4884-266F6F1038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56FEEC-B08F-485A-BCDC-94B3FB21CF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A7B41CA-C754-BF8E-A051-79702222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Learning outcomes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26DB4CF-99C7-8138-5759-FFEB74D7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400" dirty="0">
                <a:solidFill>
                  <a:srgbClr val="000000"/>
                </a:solidFill>
                <a:latin typeface="SabonLTStd-Roman"/>
              </a:rPr>
              <a:t>You should be able to define and understand these key concepts. </a:t>
            </a:r>
          </a:p>
          <a:p>
            <a:pPr algn="l"/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The recruitment and selection process</a:t>
            </a:r>
          </a:p>
          <a:p>
            <a:pPr algn="l"/>
            <a:r>
              <a:rPr lang="en-GB" sz="1800" b="0" i="0" u="none" strike="noStrike" baseline="0" dirty="0">
                <a:solidFill>
                  <a:srgbClr val="922790"/>
                </a:solidFill>
                <a:latin typeface="ZapfDingbatsStd"/>
              </a:rPr>
              <a:t>●● 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Defining requirements</a:t>
            </a:r>
          </a:p>
          <a:p>
            <a:pPr algn="l"/>
            <a:r>
              <a:rPr lang="en-GB" sz="1800" b="0" i="0" u="none" strike="noStrike" baseline="0" dirty="0">
                <a:solidFill>
                  <a:srgbClr val="922790"/>
                </a:solidFill>
                <a:latin typeface="ZapfDingbatsStd"/>
              </a:rPr>
              <a:t>●● 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Attracting candidates</a:t>
            </a:r>
          </a:p>
          <a:p>
            <a:pPr algn="l"/>
            <a:r>
              <a:rPr lang="en-GB" sz="1800" b="0" i="0" u="none" strike="noStrike" baseline="0" dirty="0">
                <a:solidFill>
                  <a:srgbClr val="922790"/>
                </a:solidFill>
                <a:latin typeface="ZapfDingbatsStd"/>
              </a:rPr>
              <a:t>●● 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Processing applications</a:t>
            </a:r>
          </a:p>
          <a:p>
            <a:pPr algn="l"/>
            <a:r>
              <a:rPr lang="en-GB" sz="1800" b="0" i="0" u="none" strike="noStrike" baseline="0" dirty="0">
                <a:solidFill>
                  <a:srgbClr val="922790"/>
                </a:solidFill>
                <a:latin typeface="ZapfDingbatsStd"/>
              </a:rPr>
              <a:t>●● 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Selection methods – interviewing and tests</a:t>
            </a:r>
          </a:p>
          <a:p>
            <a:pPr algn="l"/>
            <a:r>
              <a:rPr lang="en-GB" sz="1800" b="0" i="0" u="none" strike="noStrike" baseline="0" dirty="0">
                <a:solidFill>
                  <a:srgbClr val="922790"/>
                </a:solidFill>
                <a:latin typeface="ZapfDingbatsStd"/>
              </a:rPr>
              <a:t>●● 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References and offers</a:t>
            </a:r>
          </a:p>
          <a:p>
            <a:pPr algn="l"/>
            <a:r>
              <a:rPr lang="en-GB" sz="1800" b="0" i="0" u="none" strike="noStrike" baseline="0" dirty="0">
                <a:solidFill>
                  <a:srgbClr val="922790"/>
                </a:solidFill>
                <a:latin typeface="ZapfDingbatsStd"/>
              </a:rPr>
              <a:t>●● 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SabonLTStd-Roman"/>
              </a:rPr>
              <a:t>Dealing with recruitment problems</a:t>
            </a:r>
            <a:endParaRPr lang="en-GB" altLang="en-US" sz="2400" dirty="0">
              <a:solidFill>
                <a:srgbClr val="000000"/>
              </a:solidFill>
              <a:latin typeface="SabonLTStd-Roman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BB50-68C1-CCBC-70E6-8E438DAECE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268DF8-2FE3-43EC-BD75-3FF36714AA41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4F0C27-AF9E-3FFB-F84B-99473D962B6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33A81C8-6A17-4121-B514-3EC55CA20287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2EA0C-391E-6D83-0630-AEFA4AEA3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Application of the Recruitment and Selection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A2CE8-04FF-5AD7-A902-79E6130D8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Following session 1 ,its time to practically understand how companies recruit and select.</a:t>
            </a:r>
          </a:p>
          <a:p>
            <a:r>
              <a:rPr lang="en-GB" u="sng" dirty="0">
                <a:hlinkClick r:id="rId2"/>
              </a:rPr>
              <a:t>The below link is useful to do the above</a:t>
            </a:r>
          </a:p>
          <a:p>
            <a:endParaRPr lang="en-GB" u="sng" dirty="0">
              <a:hlinkClick r:id="rId2"/>
            </a:endParaRPr>
          </a:p>
          <a:p>
            <a:r>
              <a:rPr lang="en-GB" dirty="0">
                <a:hlinkClick r:id="rId2"/>
              </a:rPr>
              <a:t>https://www.bbc.co.uk/bitesize/guides/z3s9fcw/revision/2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684C1-6D7D-D9F8-9D79-4456499BD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707FE0-CFE4-3249-5679-F2DBE90D3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1593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04051-753F-8FAB-27FB-AF9DF4F7B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Link for creating your own Recruitment and Selection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E9911-8C53-7C5E-B76F-EC639B5C4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https://www.bbc.co.uk/bitesize/guides/z3s9fcw/revision/2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B1F99-F8AE-6FD0-F95D-ABB2B13C8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92EB8-4E7D-9EA2-BC5A-A32D0DC17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720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F78C7-0F2C-9956-030D-7D9850EBA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rgbClr val="0070C0"/>
                </a:solidFill>
              </a:rPr>
              <a:t>Explore the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E66CF-1264-516D-31EB-6C88C5B86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Explore the various sections in the link</a:t>
            </a:r>
          </a:p>
          <a:p>
            <a:r>
              <a:rPr lang="en-GB" dirty="0"/>
              <a:t>Develop a Recruitment and Selection Process for your own company</a:t>
            </a:r>
          </a:p>
          <a:p>
            <a:r>
              <a:rPr lang="en-GB" dirty="0"/>
              <a:t>Assuming you are responsible for developing a Recruitment and Selection Process for a hypothetical job position of your choice and industry of your choice.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EF90B-7CEB-B0EC-226E-31ABF2C9F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B274F8-DCA5-D782-C442-6013C53E2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5474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507D7-3EEE-C62A-1788-227A264AA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3C965-8C61-E7C3-1B61-DF2711456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r>
              <a:rPr lang="en-GB" dirty="0"/>
              <a:t>Some Examples of Positions can be as below</a:t>
            </a:r>
          </a:p>
          <a:p>
            <a:r>
              <a:rPr lang="en-GB" dirty="0"/>
              <a:t>1.Hiring for a Business Analyst for a well-known MNC in </a:t>
            </a:r>
            <a:r>
              <a:rPr lang="en-GB" dirty="0" err="1"/>
              <a:t>UK,Location</a:t>
            </a:r>
            <a:r>
              <a:rPr lang="en-GB" dirty="0"/>
              <a:t> is London.</a:t>
            </a:r>
          </a:p>
          <a:p>
            <a:r>
              <a:rPr lang="en-GB" dirty="0"/>
              <a:t>2.Hiring for a Receptionist for a Renowned MNC in </a:t>
            </a:r>
            <a:r>
              <a:rPr lang="en-GB" dirty="0" err="1"/>
              <a:t>London,UK</a:t>
            </a:r>
            <a:endParaRPr lang="en-GB" dirty="0"/>
          </a:p>
          <a:p>
            <a:r>
              <a:rPr lang="en-GB" dirty="0"/>
              <a:t>3.Hiring for a Management Trainee for a MNC in </a:t>
            </a:r>
            <a:r>
              <a:rPr lang="en-GB" dirty="0" err="1"/>
              <a:t>London,UK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97763-B4EF-4462-432F-8159B1BCC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002EC-CEAC-A366-9653-204FCA5A4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549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5072-968F-ABC9-86B5-113136374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28AFF-6BA0-F3C9-E284-8ADC97458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design a Recruitment and Selection Process now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B0030-5C13-CC0B-2A01-703FBCD76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1A389-9D6C-3D78-98D4-126DEAF5E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153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3F3E8-F068-E022-BEF7-F4E4D063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9E26-8667-1112-62F5-71DD5A759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expected to spend the time of the class time to develop this and follow up with your Lecturer for feedback and review.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0E8A12-FA63-4525-8EBA-CE63BE554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99441-DF5E-43A1-907C-EEE51D832205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D0F5A-E5D7-5017-808B-998F4E341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C4B12-5E10-4C8D-B2EB-240193E429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9502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0F4D3CD7-9AEA-66C2-DAF0-1A3256B79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Sources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61BE9A9-1559-10EB-8821-000549B0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Armstrong, M., Taylor, S., (2017) Armstrong's Handbook of Human Resource Management Practice, 14th Edition, Kogan Page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Torrington, D., Hall, L., Taylor, S., Atkinson, C., (2014) Human Resource Management 9th Edition, Pearson 	</a:t>
            </a:r>
          </a:p>
          <a:p>
            <a:pPr algn="just"/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Taylor, S. ,(2010) Resourcing and talent management. 5th ed. London: Chartered Institute of Personnel and Development. 	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C173-191C-8785-9D78-F52A3922E0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F879B5-8B38-4995-BAE4-F31F1A034C4F}" type="datetime1">
              <a:rPr lang="en-GB" altLang="en-US" smtClean="0"/>
              <a:pPr>
                <a:defRPr/>
              </a:pPr>
              <a:t>12/06/2024</a:t>
            </a:fld>
            <a:endParaRPr lang="en-GB" altLang="en-US"/>
          </a:p>
        </p:txBody>
      </p:sp>
      <p:sp>
        <p:nvSpPr>
          <p:cNvPr id="39941" name="Slide Number Placeholder 4">
            <a:extLst>
              <a:ext uri="{FF2B5EF4-FFF2-40B4-BE49-F238E27FC236}">
                <a16:creationId xmlns:a16="http://schemas.microsoft.com/office/drawing/2014/main" id="{2FE34D3F-2147-12BA-DA0C-73C536749A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5EBA1CC-E388-4305-9DE7-846B0D806E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4c913a3fd121b6e11f2f6a36e75cbd76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186273b08091400b8b276fe06c71163d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9F44DE51-5A69-46BC-B459-7EC49F1FB8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649BE4-2228-4608-A0E5-B4EE872B29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4786044-B4C8-4AD3-BE4A-7333246F9D1A}">
  <ds:schemaRefs>
    <ds:schemaRef ds:uri="0d4f6ffa-9f28-4e2a-a23f-4264c91c95c3"/>
    <ds:schemaRef ds:uri="http://schemas.microsoft.com/office/2006/documentManagement/types"/>
    <ds:schemaRef ds:uri="a5bd8bae-d77b-4579-b242-1f3afbf66184"/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1327</TotalTime>
  <Words>377</Words>
  <Application>Microsoft Office PowerPoint</Application>
  <PresentationFormat>On-screen Show (4:3)</PresentationFormat>
  <Paragraphs>61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Myriad Pro</vt:lpstr>
      <vt:lpstr>SabonLTStd-Roman</vt:lpstr>
      <vt:lpstr>Symbol</vt:lpstr>
      <vt:lpstr>Verdana</vt:lpstr>
      <vt:lpstr>Wingdings</vt:lpstr>
      <vt:lpstr>ZapfDingbatsStd</vt:lpstr>
      <vt:lpstr>20140311PresentationUWTSDTemplate</vt:lpstr>
      <vt:lpstr>LCBB5004  </vt:lpstr>
      <vt:lpstr>Learning outcomes</vt:lpstr>
      <vt:lpstr>Application of the Recruitment and Selection process</vt:lpstr>
      <vt:lpstr>Link for creating your own Recruitment and Selection Process</vt:lpstr>
      <vt:lpstr>Explore the link</vt:lpstr>
      <vt:lpstr>Examples </vt:lpstr>
      <vt:lpstr>Application</vt:lpstr>
      <vt:lpstr>PowerPoint Presentation</vt:lpstr>
      <vt:lpstr>Any Questions?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Jayalakshmi Gopalkrishnan</cp:lastModifiedBy>
  <cp:revision>70</cp:revision>
  <cp:lastPrinted>1601-01-01T00:00:00Z</cp:lastPrinted>
  <dcterms:created xsi:type="dcterms:W3CDTF">2002-10-07T19:43:58Z</dcterms:created>
  <dcterms:modified xsi:type="dcterms:W3CDTF">2024-06-12T13:11:15Z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