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91" d="100"/>
          <a:sy n="91" d="100"/>
        </p:scale>
        <p:origin x="-108" y="-18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D82E4B47-2C6D-4FBD-AA76-A45E2E1A69D2}" type="datetimeFigureOut">
              <a:rPr lang="en-US" smtClean="0"/>
              <a:t>11/9/2025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8C1649C-169E-4275-9011-AD13BE187025}"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82E4B47-2C6D-4FBD-AA76-A45E2E1A69D2}" type="datetimeFigureOut">
              <a:rPr lang="en-US" smtClean="0"/>
              <a:t>11/9/2025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8C1649C-169E-4275-9011-AD13BE187025}"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D82E4B47-2C6D-4FBD-AA76-A45E2E1A69D2}" type="datetimeFigureOut">
              <a:rPr lang="en-US" smtClean="0"/>
              <a:t>11/9/2025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8C1649C-169E-4275-9011-AD13BE187025}"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D82E4B47-2C6D-4FBD-AA76-A45E2E1A69D2}" type="datetimeFigureOut">
              <a:rPr lang="en-US" smtClean="0"/>
              <a:t>11/9/2025</a:t>
            </a:fld>
            <a:endParaRPr lang="en-GB"/>
          </a:p>
        </p:txBody>
      </p:sp>
      <p:sp>
        <p:nvSpPr>
          <p:cNvPr id="10" name="Slide Number Placeholder 9"/>
          <p:cNvSpPr>
            <a:spLocks noGrp="1"/>
          </p:cNvSpPr>
          <p:nvPr>
            <p:ph type="sldNum" sz="quarter" idx="16"/>
          </p:nvPr>
        </p:nvSpPr>
        <p:spPr/>
        <p:txBody>
          <a:bodyPr rtlCol="0"/>
          <a:lstStyle/>
          <a:p>
            <a:fld id="{C8C1649C-169E-4275-9011-AD13BE187025}"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D82E4B47-2C6D-4FBD-AA76-A45E2E1A69D2}" type="datetimeFigureOut">
              <a:rPr lang="en-US" smtClean="0"/>
              <a:t>11/9/2025</a:t>
            </a:fld>
            <a:endParaRPr lang="en-GB"/>
          </a:p>
        </p:txBody>
      </p:sp>
      <p:sp>
        <p:nvSpPr>
          <p:cNvPr id="12" name="Slide Number Placeholder 11"/>
          <p:cNvSpPr>
            <a:spLocks noGrp="1"/>
          </p:cNvSpPr>
          <p:nvPr>
            <p:ph type="sldNum" sz="quarter" idx="16"/>
          </p:nvPr>
        </p:nvSpPr>
        <p:spPr/>
        <p:txBody>
          <a:bodyPr rtlCol="0"/>
          <a:lstStyle/>
          <a:p>
            <a:fld id="{C8C1649C-169E-4275-9011-AD13BE187025}"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82E4B47-2C6D-4FBD-AA76-A45E2E1A69D2}" type="datetimeFigureOut">
              <a:rPr lang="en-US" smtClean="0"/>
              <a:t>11/9/2025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8C1649C-169E-4275-9011-AD13BE18702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2E4B47-2C6D-4FBD-AA76-A45E2E1A69D2}" type="datetimeFigureOut">
              <a:rPr lang="en-US" smtClean="0"/>
              <a:t>11/9/2025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8C1649C-169E-4275-9011-AD13BE18702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82E4B47-2C6D-4FBD-AA76-A45E2E1A69D2}" type="datetimeFigureOut">
              <a:rPr lang="en-US" smtClean="0"/>
              <a:t>11/9/2025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8C1649C-169E-4275-9011-AD13BE187025}"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D82E4B47-2C6D-4FBD-AA76-A45E2E1A69D2}" type="datetimeFigureOut">
              <a:rPr lang="en-US" smtClean="0"/>
              <a:t>11/9/2025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8C1649C-169E-4275-9011-AD13BE187025}"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2E4B47-2C6D-4FBD-AA76-A45E2E1A69D2}" type="datetimeFigureOut">
              <a:rPr lang="en-US" smtClean="0"/>
              <a:t>11/9/2025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1649C-169E-4275-9011-AD13BE18702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D82E4B47-2C6D-4FBD-AA76-A45E2E1A69D2}" type="datetimeFigureOut">
              <a:rPr lang="en-US" smtClean="0"/>
              <a:t>11/9/2025</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8C1649C-169E-4275-9011-AD13BE187025}"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D82E4B47-2C6D-4FBD-AA76-A45E2E1A69D2}" type="datetimeFigureOut">
              <a:rPr lang="en-US" smtClean="0"/>
              <a:t>11/9/2025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8C1649C-169E-4275-9011-AD13BE18702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 Id="rId9" Type="http://schemas.openxmlformats.org/officeDocument/2006/relationships/image" Target="../media/image18.jpeg"/></Relationships>
</file>

<file path=ppt/slides/_rels/slide4.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571480"/>
            <a:ext cx="7772400" cy="1184273"/>
          </a:xfrm>
        </p:spPr>
        <p:txBody>
          <a:bodyPr>
            <a:normAutofit/>
          </a:bodyPr>
          <a:lstStyle/>
          <a:p>
            <a:r>
              <a:rPr lang="en-GB" sz="2400" b="1" dirty="0" smtClean="0">
                <a:latin typeface="Arial" pitchFamily="34" charset="0"/>
                <a:cs typeface="Arial" pitchFamily="34" charset="0"/>
              </a:rPr>
              <a:t>UWTSD</a:t>
            </a:r>
            <a:br>
              <a:rPr lang="en-GB" sz="2400" b="1" dirty="0" smtClean="0">
                <a:latin typeface="Arial" pitchFamily="34" charset="0"/>
                <a:cs typeface="Arial" pitchFamily="34" charset="0"/>
              </a:rPr>
            </a:br>
            <a:r>
              <a:rPr lang="en-GB" sz="1400" b="1" dirty="0" smtClean="0">
                <a:latin typeface="Arial" pitchFamily="34" charset="0"/>
                <a:cs typeface="Arial" pitchFamily="34" charset="0"/>
              </a:rPr>
              <a:t>Certificate in Higher Education</a:t>
            </a:r>
            <a:br>
              <a:rPr lang="en-GB" sz="1400" b="1" dirty="0" smtClean="0">
                <a:latin typeface="Arial" pitchFamily="34" charset="0"/>
                <a:cs typeface="Arial" pitchFamily="34" charset="0"/>
              </a:rPr>
            </a:br>
            <a:r>
              <a:rPr lang="en-GB" sz="1400" b="1" dirty="0" smtClean="0">
                <a:latin typeface="Arial" pitchFamily="34" charset="0"/>
                <a:cs typeface="Arial" pitchFamily="34" charset="0"/>
              </a:rPr>
              <a:t>Business Skills for the Workplace</a:t>
            </a:r>
            <a:endParaRPr lang="en-GB" sz="2400" b="1" dirty="0">
              <a:latin typeface="Arial" pitchFamily="34" charset="0"/>
              <a:cs typeface="Arial" pitchFamily="34" charset="0"/>
            </a:endParaRPr>
          </a:p>
        </p:txBody>
      </p:sp>
      <p:sp>
        <p:nvSpPr>
          <p:cNvPr id="3" name="Subtitle 2"/>
          <p:cNvSpPr>
            <a:spLocks noGrp="1"/>
          </p:cNvSpPr>
          <p:nvPr>
            <p:ph type="subTitle" idx="1"/>
          </p:nvPr>
        </p:nvSpPr>
        <p:spPr>
          <a:xfrm>
            <a:off x="1357290" y="1785926"/>
            <a:ext cx="6400800" cy="2071702"/>
          </a:xfrm>
        </p:spPr>
        <p:txBody>
          <a:bodyPr>
            <a:normAutofit fontScale="92500" lnSpcReduction="10000"/>
          </a:bodyPr>
          <a:lstStyle/>
          <a:p>
            <a:r>
              <a:rPr lang="en-GB" sz="1400" dirty="0" smtClean="0">
                <a:latin typeface="Arial" pitchFamily="34" charset="0"/>
                <a:cs typeface="Arial" pitchFamily="34" charset="0"/>
              </a:rPr>
              <a:t>LCLM4006_BIRM</a:t>
            </a:r>
          </a:p>
          <a:p>
            <a:r>
              <a:rPr lang="en-GB" sz="1400" dirty="0" smtClean="0">
                <a:latin typeface="Arial" pitchFamily="34" charset="0"/>
                <a:cs typeface="Arial" pitchFamily="34" charset="0"/>
              </a:rPr>
              <a:t>Enterprise and Entrepreneurship</a:t>
            </a:r>
          </a:p>
          <a:p>
            <a:r>
              <a:rPr lang="en-GB" sz="1400" dirty="0" smtClean="0">
                <a:latin typeface="Arial" pitchFamily="34" charset="0"/>
                <a:cs typeface="Arial" pitchFamily="34" charset="0"/>
              </a:rPr>
              <a:t>Lecturer </a:t>
            </a:r>
            <a:r>
              <a:rPr lang="en-GB" sz="1400" dirty="0" err="1" smtClean="0">
                <a:latin typeface="Arial" pitchFamily="34" charset="0"/>
                <a:cs typeface="Arial" pitchFamily="34" charset="0"/>
              </a:rPr>
              <a:t>Fouzia</a:t>
            </a:r>
            <a:r>
              <a:rPr lang="en-GB" sz="1400" dirty="0" smtClean="0">
                <a:latin typeface="Arial" pitchFamily="34" charset="0"/>
                <a:cs typeface="Arial" pitchFamily="34" charset="0"/>
              </a:rPr>
              <a:t> </a:t>
            </a:r>
            <a:r>
              <a:rPr lang="en-GB" sz="1400" dirty="0" err="1" smtClean="0">
                <a:latin typeface="Arial" pitchFamily="34" charset="0"/>
                <a:cs typeface="Arial" pitchFamily="34" charset="0"/>
              </a:rPr>
              <a:t>Fahreen</a:t>
            </a:r>
            <a:endParaRPr lang="en-GB" sz="1400" dirty="0" smtClean="0">
              <a:latin typeface="Arial" pitchFamily="34" charset="0"/>
              <a:cs typeface="Arial" pitchFamily="34" charset="0"/>
            </a:endParaRPr>
          </a:p>
          <a:p>
            <a:endParaRPr lang="en-GB" sz="1400" dirty="0">
              <a:latin typeface="Arial" pitchFamily="34" charset="0"/>
              <a:cs typeface="Arial" pitchFamily="34" charset="0"/>
            </a:endParaRPr>
          </a:p>
          <a:p>
            <a:r>
              <a:rPr lang="en-GB" sz="1800" b="1" dirty="0" smtClean="0">
                <a:solidFill>
                  <a:schemeClr val="tx1"/>
                </a:solidFill>
                <a:latin typeface="Arial" pitchFamily="34" charset="0"/>
                <a:cs typeface="Arial" pitchFamily="34" charset="0"/>
              </a:rPr>
              <a:t>Marius </a:t>
            </a:r>
            <a:r>
              <a:rPr lang="en-GB" sz="1800" b="1" dirty="0" err="1" smtClean="0">
                <a:solidFill>
                  <a:schemeClr val="tx1"/>
                </a:solidFill>
                <a:latin typeface="Arial" pitchFamily="34" charset="0"/>
                <a:cs typeface="Arial" pitchFamily="34" charset="0"/>
              </a:rPr>
              <a:t>Popovici</a:t>
            </a:r>
            <a:endParaRPr lang="en-GB" sz="1800" b="1" dirty="0" smtClean="0">
              <a:solidFill>
                <a:schemeClr val="tx1"/>
              </a:solidFill>
              <a:latin typeface="Arial" pitchFamily="34" charset="0"/>
              <a:cs typeface="Arial" pitchFamily="34" charset="0"/>
            </a:endParaRPr>
          </a:p>
          <a:p>
            <a:r>
              <a:rPr lang="en-GB" sz="1800" b="1" dirty="0" smtClean="0">
                <a:solidFill>
                  <a:schemeClr val="tx1"/>
                </a:solidFill>
                <a:latin typeface="Arial" pitchFamily="34" charset="0"/>
                <a:cs typeface="Arial" pitchFamily="34" charset="0"/>
              </a:rPr>
              <a:t>2424014</a:t>
            </a:r>
          </a:p>
          <a:p>
            <a:r>
              <a:rPr lang="en-GB" sz="1800" b="1" dirty="0" smtClean="0">
                <a:solidFill>
                  <a:schemeClr val="tx1"/>
                </a:solidFill>
                <a:latin typeface="Arial" pitchFamily="34" charset="0"/>
                <a:cs typeface="Arial" pitchFamily="34" charset="0"/>
              </a:rPr>
              <a:t>Business Plan Assessment C2</a:t>
            </a:r>
            <a:endParaRPr lang="en-GB" sz="1800" b="1" dirty="0">
              <a:solidFill>
                <a:schemeClr val="tx1"/>
              </a:solidFill>
              <a:latin typeface="Arial" pitchFamily="34" charset="0"/>
              <a:cs typeface="Arial" pitchFamily="34" charset="0"/>
            </a:endParaRPr>
          </a:p>
        </p:txBody>
      </p:sp>
      <p:pic>
        <p:nvPicPr>
          <p:cNvPr id="5" name="Picture 4" descr="bakery_image.jpg"/>
          <p:cNvPicPr>
            <a:picLocks noChangeAspect="1"/>
          </p:cNvPicPr>
          <p:nvPr/>
        </p:nvPicPr>
        <p:blipFill>
          <a:blip r:embed="rId2"/>
          <a:stretch>
            <a:fillRect/>
          </a:stretch>
        </p:blipFill>
        <p:spPr>
          <a:xfrm>
            <a:off x="2571736" y="4214818"/>
            <a:ext cx="4143404" cy="23574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8f719ed3-0a6a-4e8e-9964-6ede51b1a9b9.jpg"/>
          <p:cNvPicPr>
            <a:picLocks noChangeAspect="1"/>
          </p:cNvPicPr>
          <p:nvPr/>
        </p:nvPicPr>
        <p:blipFill>
          <a:blip r:embed="rId2" cstate="print"/>
          <a:stretch>
            <a:fillRect/>
          </a:stretch>
        </p:blipFill>
        <p:spPr>
          <a:xfrm>
            <a:off x="6357950" y="500042"/>
            <a:ext cx="2428892" cy="2286016"/>
          </a:xfrm>
          <a:prstGeom prst="rect">
            <a:avLst/>
          </a:prstGeom>
        </p:spPr>
      </p:pic>
      <p:sp>
        <p:nvSpPr>
          <p:cNvPr id="3" name="TextBox 2"/>
          <p:cNvSpPr txBox="1"/>
          <p:nvPr/>
        </p:nvSpPr>
        <p:spPr>
          <a:xfrm>
            <a:off x="571472" y="1428736"/>
            <a:ext cx="1285884" cy="307777"/>
          </a:xfrm>
          <a:prstGeom prst="rect">
            <a:avLst/>
          </a:prstGeom>
          <a:noFill/>
        </p:spPr>
        <p:txBody>
          <a:bodyPr wrap="square" rtlCol="0">
            <a:spAutoFit/>
          </a:bodyPr>
          <a:lstStyle/>
          <a:p>
            <a:r>
              <a:rPr lang="en-GB" sz="1400" dirty="0" smtClean="0">
                <a:latin typeface="Arial" pitchFamily="34" charset="0"/>
                <a:cs typeface="Arial" pitchFamily="34" charset="0"/>
              </a:rPr>
              <a:t>Our business,</a:t>
            </a:r>
            <a:endParaRPr lang="en-GB" sz="1400" dirty="0">
              <a:latin typeface="Arial" pitchFamily="34" charset="0"/>
              <a:cs typeface="Arial" pitchFamily="34" charset="0"/>
            </a:endParaRPr>
          </a:p>
        </p:txBody>
      </p:sp>
      <p:pic>
        <p:nvPicPr>
          <p:cNvPr id="5" name="Picture 4" descr="bakery_image_2.jpg"/>
          <p:cNvPicPr>
            <a:picLocks noChangeAspect="1"/>
          </p:cNvPicPr>
          <p:nvPr/>
        </p:nvPicPr>
        <p:blipFill>
          <a:blip r:embed="rId3" cstate="print"/>
          <a:stretch>
            <a:fillRect/>
          </a:stretch>
        </p:blipFill>
        <p:spPr>
          <a:xfrm>
            <a:off x="1928794" y="1357298"/>
            <a:ext cx="947928" cy="566928"/>
          </a:xfrm>
          <a:prstGeom prst="rect">
            <a:avLst/>
          </a:prstGeom>
        </p:spPr>
      </p:pic>
      <p:sp>
        <p:nvSpPr>
          <p:cNvPr id="6" name="TextBox 5"/>
          <p:cNvSpPr txBox="1"/>
          <p:nvPr/>
        </p:nvSpPr>
        <p:spPr>
          <a:xfrm>
            <a:off x="2928926" y="1428736"/>
            <a:ext cx="3357586" cy="307777"/>
          </a:xfrm>
          <a:prstGeom prst="rect">
            <a:avLst/>
          </a:prstGeom>
          <a:noFill/>
        </p:spPr>
        <p:txBody>
          <a:bodyPr wrap="square" rtlCol="0">
            <a:spAutoFit/>
          </a:bodyPr>
          <a:lstStyle/>
          <a:p>
            <a:r>
              <a:rPr lang="en-GB" sz="1400" dirty="0" smtClean="0">
                <a:latin typeface="Arial" pitchFamily="34" charset="0"/>
                <a:cs typeface="Arial" pitchFamily="34" charset="0"/>
              </a:rPr>
              <a:t>,aims to offer customers the opportunity</a:t>
            </a:r>
            <a:endParaRPr lang="en-GB" sz="1400" dirty="0">
              <a:latin typeface="Arial" pitchFamily="34" charset="0"/>
              <a:cs typeface="Arial" pitchFamily="34" charset="0"/>
            </a:endParaRPr>
          </a:p>
        </p:txBody>
      </p:sp>
      <p:sp>
        <p:nvSpPr>
          <p:cNvPr id="7" name="TextBox 6"/>
          <p:cNvSpPr txBox="1"/>
          <p:nvPr/>
        </p:nvSpPr>
        <p:spPr>
          <a:xfrm>
            <a:off x="571472" y="2214554"/>
            <a:ext cx="5715040" cy="523220"/>
          </a:xfrm>
          <a:prstGeom prst="rect">
            <a:avLst/>
          </a:prstGeom>
          <a:noFill/>
        </p:spPr>
        <p:txBody>
          <a:bodyPr wrap="square" rtlCol="0">
            <a:spAutoFit/>
          </a:bodyPr>
          <a:lstStyle/>
          <a:p>
            <a:r>
              <a:rPr lang="en-GB" sz="1400" dirty="0" smtClean="0">
                <a:latin typeface="Arial" pitchFamily="34" charset="0"/>
                <a:cs typeface="Arial" pitchFamily="34" charset="0"/>
              </a:rPr>
              <a:t>to  serve  a  delicious  coffee  in the company of a consistent range of homemade  cakes,  with  an authentic  traditional  Romanian  taste. </a:t>
            </a:r>
            <a:endParaRPr lang="en-GB" sz="1400" dirty="0">
              <a:latin typeface="Arial" pitchFamily="34" charset="0"/>
              <a:cs typeface="Arial" pitchFamily="34" charset="0"/>
            </a:endParaRPr>
          </a:p>
        </p:txBody>
      </p:sp>
      <p:pic>
        <p:nvPicPr>
          <p:cNvPr id="8" name="Picture 7" descr="praji_square.jpg"/>
          <p:cNvPicPr>
            <a:picLocks noChangeAspect="1"/>
          </p:cNvPicPr>
          <p:nvPr/>
        </p:nvPicPr>
        <p:blipFill>
          <a:blip r:embed="rId4" cstate="print"/>
          <a:stretch>
            <a:fillRect/>
          </a:stretch>
        </p:blipFill>
        <p:spPr>
          <a:xfrm>
            <a:off x="642910" y="3214686"/>
            <a:ext cx="1500198" cy="1285860"/>
          </a:xfrm>
          <a:prstGeom prst="rect">
            <a:avLst/>
          </a:prstGeom>
        </p:spPr>
      </p:pic>
      <p:pic>
        <p:nvPicPr>
          <p:cNvPr id="9" name="Picture 8" descr="praji_round.jpg"/>
          <p:cNvPicPr>
            <a:picLocks noChangeAspect="1"/>
          </p:cNvPicPr>
          <p:nvPr/>
        </p:nvPicPr>
        <p:blipFill>
          <a:blip r:embed="rId5" cstate="print"/>
          <a:stretch>
            <a:fillRect/>
          </a:stretch>
        </p:blipFill>
        <p:spPr>
          <a:xfrm>
            <a:off x="642910" y="5000636"/>
            <a:ext cx="1500198" cy="1428760"/>
          </a:xfrm>
          <a:prstGeom prst="rect">
            <a:avLst/>
          </a:prstGeom>
        </p:spPr>
      </p:pic>
      <p:pic>
        <p:nvPicPr>
          <p:cNvPr id="12" name="Picture 11" descr="praji_round_2.jpg"/>
          <p:cNvPicPr>
            <a:picLocks noChangeAspect="1"/>
          </p:cNvPicPr>
          <p:nvPr/>
        </p:nvPicPr>
        <p:blipFill>
          <a:blip r:embed="rId6"/>
          <a:stretch>
            <a:fillRect/>
          </a:stretch>
        </p:blipFill>
        <p:spPr>
          <a:xfrm>
            <a:off x="7072330" y="5000636"/>
            <a:ext cx="1428760" cy="1366832"/>
          </a:xfrm>
          <a:prstGeom prst="rect">
            <a:avLst/>
          </a:prstGeom>
        </p:spPr>
      </p:pic>
      <p:pic>
        <p:nvPicPr>
          <p:cNvPr id="13" name="Picture 12" descr="produse-traditionale-romanesti-protejate-in-uniunea-europeana.jpg"/>
          <p:cNvPicPr>
            <a:picLocks noChangeAspect="1"/>
          </p:cNvPicPr>
          <p:nvPr/>
        </p:nvPicPr>
        <p:blipFill>
          <a:blip r:embed="rId7"/>
          <a:stretch>
            <a:fillRect/>
          </a:stretch>
        </p:blipFill>
        <p:spPr>
          <a:xfrm>
            <a:off x="2928926" y="3500438"/>
            <a:ext cx="3357586" cy="2286016"/>
          </a:xfrm>
          <a:prstGeom prst="rect">
            <a:avLst/>
          </a:prstGeom>
        </p:spPr>
      </p:pic>
      <p:pic>
        <p:nvPicPr>
          <p:cNvPr id="14" name="Picture 13" descr="turta-500x331.jpg"/>
          <p:cNvPicPr>
            <a:picLocks noChangeAspect="1"/>
          </p:cNvPicPr>
          <p:nvPr/>
        </p:nvPicPr>
        <p:blipFill>
          <a:blip r:embed="rId8"/>
          <a:stretch>
            <a:fillRect/>
          </a:stretch>
        </p:blipFill>
        <p:spPr>
          <a:xfrm>
            <a:off x="7072330" y="3214686"/>
            <a:ext cx="1428760" cy="128588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f1bf8b8-2c11-48a6-824c-e779f3cc3c50.jpg"/>
          <p:cNvPicPr>
            <a:picLocks noChangeAspect="1"/>
          </p:cNvPicPr>
          <p:nvPr/>
        </p:nvPicPr>
        <p:blipFill>
          <a:blip r:embed="rId2" cstate="print"/>
          <a:stretch>
            <a:fillRect/>
          </a:stretch>
        </p:blipFill>
        <p:spPr>
          <a:xfrm>
            <a:off x="357158" y="5000636"/>
            <a:ext cx="1428760" cy="1357322"/>
          </a:xfrm>
          <a:prstGeom prst="rect">
            <a:avLst/>
          </a:prstGeom>
        </p:spPr>
      </p:pic>
      <p:pic>
        <p:nvPicPr>
          <p:cNvPr id="7" name="Picture 6" descr="a6b30f8e-9ec7-4102-a265-20a61fa0749e.jpg"/>
          <p:cNvPicPr>
            <a:picLocks noChangeAspect="1"/>
          </p:cNvPicPr>
          <p:nvPr/>
        </p:nvPicPr>
        <p:blipFill>
          <a:blip r:embed="rId3" cstate="print"/>
          <a:stretch>
            <a:fillRect/>
          </a:stretch>
        </p:blipFill>
        <p:spPr>
          <a:xfrm>
            <a:off x="2571736" y="5000636"/>
            <a:ext cx="1500197" cy="1357322"/>
          </a:xfrm>
          <a:prstGeom prst="rect">
            <a:avLst/>
          </a:prstGeom>
        </p:spPr>
      </p:pic>
      <p:pic>
        <p:nvPicPr>
          <p:cNvPr id="8" name="Picture 7" descr="4a7168c9-c895-4e37-90f2-f3003a7d4b1a.jpg"/>
          <p:cNvPicPr>
            <a:picLocks noChangeAspect="1"/>
          </p:cNvPicPr>
          <p:nvPr/>
        </p:nvPicPr>
        <p:blipFill>
          <a:blip r:embed="rId4" cstate="print"/>
          <a:stretch>
            <a:fillRect/>
          </a:stretch>
        </p:blipFill>
        <p:spPr>
          <a:xfrm>
            <a:off x="7215206" y="5000636"/>
            <a:ext cx="1500198" cy="1357322"/>
          </a:xfrm>
          <a:prstGeom prst="rect">
            <a:avLst/>
          </a:prstGeom>
        </p:spPr>
      </p:pic>
      <p:pic>
        <p:nvPicPr>
          <p:cNvPr id="9" name="Picture 8" descr="bcea18a1-dd22-4480-b5a0-2cda0221fcfa.jpg"/>
          <p:cNvPicPr>
            <a:picLocks noChangeAspect="1"/>
          </p:cNvPicPr>
          <p:nvPr/>
        </p:nvPicPr>
        <p:blipFill>
          <a:blip r:embed="rId5" cstate="print"/>
          <a:stretch>
            <a:fillRect/>
          </a:stretch>
        </p:blipFill>
        <p:spPr>
          <a:xfrm>
            <a:off x="4929190" y="5000636"/>
            <a:ext cx="1428760" cy="1357322"/>
          </a:xfrm>
          <a:prstGeom prst="rect">
            <a:avLst/>
          </a:prstGeom>
        </p:spPr>
      </p:pic>
      <p:pic>
        <p:nvPicPr>
          <p:cNvPr id="11" name="Picture 10" descr="457a4ec5-02f8-4cdc-bbbf-c2be10647d0a.jpg"/>
          <p:cNvPicPr>
            <a:picLocks noChangeAspect="1"/>
          </p:cNvPicPr>
          <p:nvPr/>
        </p:nvPicPr>
        <p:blipFill>
          <a:blip r:embed="rId6" cstate="print"/>
          <a:stretch>
            <a:fillRect/>
          </a:stretch>
        </p:blipFill>
        <p:spPr>
          <a:xfrm>
            <a:off x="3000364" y="1643050"/>
            <a:ext cx="1428760" cy="1285884"/>
          </a:xfrm>
          <a:prstGeom prst="rect">
            <a:avLst/>
          </a:prstGeom>
        </p:spPr>
      </p:pic>
      <p:pic>
        <p:nvPicPr>
          <p:cNvPr id="12" name="Picture 11" descr="a9dac9a4-3f7f-46c5-89ae-ee0841b92f9d.jpg"/>
          <p:cNvPicPr>
            <a:picLocks noChangeAspect="1"/>
          </p:cNvPicPr>
          <p:nvPr/>
        </p:nvPicPr>
        <p:blipFill>
          <a:blip r:embed="rId7" cstate="print"/>
          <a:stretch>
            <a:fillRect/>
          </a:stretch>
        </p:blipFill>
        <p:spPr>
          <a:xfrm>
            <a:off x="7000892" y="1643050"/>
            <a:ext cx="1428736" cy="1285860"/>
          </a:xfrm>
          <a:prstGeom prst="rect">
            <a:avLst/>
          </a:prstGeom>
        </p:spPr>
      </p:pic>
      <p:pic>
        <p:nvPicPr>
          <p:cNvPr id="14" name="Picture 13" descr="9768866f-cc82-4732-8907-6aeea12ac7fe.jpg"/>
          <p:cNvPicPr>
            <a:picLocks noChangeAspect="1"/>
          </p:cNvPicPr>
          <p:nvPr/>
        </p:nvPicPr>
        <p:blipFill>
          <a:blip r:embed="rId8" cstate="print"/>
          <a:stretch>
            <a:fillRect/>
          </a:stretch>
        </p:blipFill>
        <p:spPr>
          <a:xfrm>
            <a:off x="4857752" y="1643050"/>
            <a:ext cx="1500174" cy="1285884"/>
          </a:xfrm>
          <a:prstGeom prst="rect">
            <a:avLst/>
          </a:prstGeom>
        </p:spPr>
      </p:pic>
      <p:pic>
        <p:nvPicPr>
          <p:cNvPr id="17" name="Picture 16" descr="90cc62af-0e78-4360-a84a-8d4e73c27927.jpg"/>
          <p:cNvPicPr>
            <a:picLocks noChangeAspect="1"/>
          </p:cNvPicPr>
          <p:nvPr/>
        </p:nvPicPr>
        <p:blipFill>
          <a:blip r:embed="rId9" cstate="print"/>
          <a:stretch>
            <a:fillRect/>
          </a:stretch>
        </p:blipFill>
        <p:spPr>
          <a:xfrm>
            <a:off x="357158" y="428604"/>
            <a:ext cx="2214578" cy="2500306"/>
          </a:xfrm>
          <a:prstGeom prst="rect">
            <a:avLst/>
          </a:prstGeom>
        </p:spPr>
      </p:pic>
      <p:sp>
        <p:nvSpPr>
          <p:cNvPr id="18" name="TextBox 17"/>
          <p:cNvSpPr txBox="1"/>
          <p:nvPr/>
        </p:nvSpPr>
        <p:spPr>
          <a:xfrm>
            <a:off x="2928926" y="500042"/>
            <a:ext cx="5572164" cy="954107"/>
          </a:xfrm>
          <a:prstGeom prst="rect">
            <a:avLst/>
          </a:prstGeom>
          <a:noFill/>
        </p:spPr>
        <p:txBody>
          <a:bodyPr wrap="square" rtlCol="0">
            <a:spAutoFit/>
          </a:bodyPr>
          <a:lstStyle/>
          <a:p>
            <a:r>
              <a:rPr lang="en-GB" sz="1400" dirty="0" smtClean="0">
                <a:latin typeface="Arial" pitchFamily="34" charset="0"/>
                <a:cs typeface="Arial" pitchFamily="34" charset="0"/>
              </a:rPr>
              <a:t>It </a:t>
            </a:r>
            <a:r>
              <a:rPr lang="en-GB" sz="1400" dirty="0">
                <a:latin typeface="Arial" pitchFamily="34" charset="0"/>
                <a:cs typeface="Arial" pitchFamily="34" charset="0"/>
              </a:rPr>
              <a:t>is conceived as a family </a:t>
            </a:r>
            <a:r>
              <a:rPr lang="en-GB" sz="1400" dirty="0" smtClean="0">
                <a:latin typeface="Arial" pitchFamily="34" charset="0"/>
                <a:cs typeface="Arial" pitchFamily="34" charset="0"/>
              </a:rPr>
              <a:t>business and is based on the diversity of the inhabitants of the town, by making cakes or pastries for various events of friends, acquaintances or their relatives, coming from various social and ethnic groups.</a:t>
            </a:r>
            <a:endParaRPr lang="en-GB" sz="1400" dirty="0">
              <a:latin typeface="Arial" pitchFamily="34" charset="0"/>
              <a:cs typeface="Arial" pitchFamily="34" charset="0"/>
            </a:endParaRPr>
          </a:p>
        </p:txBody>
      </p:sp>
      <p:sp>
        <p:nvSpPr>
          <p:cNvPr id="19" name="TextBox 18"/>
          <p:cNvSpPr txBox="1"/>
          <p:nvPr/>
        </p:nvSpPr>
        <p:spPr>
          <a:xfrm>
            <a:off x="1714480" y="3571876"/>
            <a:ext cx="5500726" cy="523220"/>
          </a:xfrm>
          <a:prstGeom prst="rect">
            <a:avLst/>
          </a:prstGeom>
          <a:noFill/>
        </p:spPr>
        <p:txBody>
          <a:bodyPr wrap="square" rtlCol="0">
            <a:spAutoFit/>
          </a:bodyPr>
          <a:lstStyle/>
          <a:p>
            <a:r>
              <a:rPr lang="en-GB" sz="1400" dirty="0" smtClean="0">
                <a:latin typeface="Arial" pitchFamily="34" charset="0"/>
                <a:cs typeface="Arial" pitchFamily="34" charset="0"/>
              </a:rPr>
              <a:t>    Upon request, we can produce special or specific products,</a:t>
            </a:r>
          </a:p>
          <a:p>
            <a:r>
              <a:rPr lang="en-GB" sz="1400" dirty="0" smtClean="0">
                <a:latin typeface="Arial" pitchFamily="34" charset="0"/>
                <a:cs typeface="Arial" pitchFamily="34" charset="0"/>
              </a:rPr>
              <a:t> such as egg-free products for members of the Indian community.</a:t>
            </a:r>
            <a:endParaRPr lang="en-GB" sz="1400"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5984" y="500042"/>
            <a:ext cx="4429156" cy="369332"/>
          </a:xfrm>
          <a:prstGeom prst="rect">
            <a:avLst/>
          </a:prstGeom>
          <a:noFill/>
        </p:spPr>
        <p:txBody>
          <a:bodyPr wrap="square" rtlCol="0">
            <a:spAutoFit/>
          </a:bodyPr>
          <a:lstStyle/>
          <a:p>
            <a:pPr algn="just"/>
            <a:r>
              <a:rPr lang="en-GB" dirty="0" smtClean="0">
                <a:solidFill>
                  <a:schemeClr val="accent2">
                    <a:lumMod val="75000"/>
                  </a:schemeClr>
                </a:solidFill>
                <a:latin typeface="Showcard Gothic" pitchFamily="82" charset="0"/>
              </a:rPr>
              <a:t>                            PESTEL  Analysis</a:t>
            </a:r>
            <a:endParaRPr lang="en-GB" dirty="0">
              <a:solidFill>
                <a:schemeClr val="accent2">
                  <a:lumMod val="75000"/>
                </a:schemeClr>
              </a:solidFill>
              <a:latin typeface="Showcard Gothic" pitchFamily="82" charset="0"/>
            </a:endParaRPr>
          </a:p>
        </p:txBody>
      </p:sp>
      <p:sp>
        <p:nvSpPr>
          <p:cNvPr id="3" name="TextBox 2"/>
          <p:cNvSpPr txBox="1"/>
          <p:nvPr/>
        </p:nvSpPr>
        <p:spPr>
          <a:xfrm>
            <a:off x="1000100" y="1071546"/>
            <a:ext cx="888385" cy="338554"/>
          </a:xfrm>
          <a:prstGeom prst="rect">
            <a:avLst/>
          </a:prstGeom>
          <a:noFill/>
        </p:spPr>
        <p:txBody>
          <a:bodyPr wrap="none" rtlCol="0">
            <a:spAutoFit/>
          </a:bodyPr>
          <a:lstStyle/>
          <a:p>
            <a:r>
              <a:rPr lang="en-GB" sz="1600" dirty="0" smtClean="0">
                <a:solidFill>
                  <a:srgbClr val="FFC000"/>
                </a:solidFill>
                <a:latin typeface="Arial" pitchFamily="34" charset="0"/>
                <a:cs typeface="Arial" pitchFamily="34" charset="0"/>
              </a:rPr>
              <a:t>Political</a:t>
            </a:r>
            <a:endParaRPr lang="en-GB" sz="1600" dirty="0">
              <a:solidFill>
                <a:srgbClr val="FFC000"/>
              </a:solidFill>
              <a:latin typeface="Arial" pitchFamily="34" charset="0"/>
              <a:cs typeface="Arial" pitchFamily="34" charset="0"/>
            </a:endParaRPr>
          </a:p>
        </p:txBody>
      </p:sp>
      <p:sp>
        <p:nvSpPr>
          <p:cNvPr id="4" name="TextBox 3"/>
          <p:cNvSpPr txBox="1"/>
          <p:nvPr/>
        </p:nvSpPr>
        <p:spPr>
          <a:xfrm>
            <a:off x="4000496" y="1071546"/>
            <a:ext cx="1083951" cy="338554"/>
          </a:xfrm>
          <a:prstGeom prst="rect">
            <a:avLst/>
          </a:prstGeom>
          <a:noFill/>
        </p:spPr>
        <p:txBody>
          <a:bodyPr wrap="none" rtlCol="0">
            <a:spAutoFit/>
          </a:bodyPr>
          <a:lstStyle/>
          <a:p>
            <a:r>
              <a:rPr lang="en-GB" sz="1600" dirty="0" smtClean="0">
                <a:solidFill>
                  <a:srgbClr val="00B0F0"/>
                </a:solidFill>
                <a:latin typeface="Arial" pitchFamily="34" charset="0"/>
                <a:cs typeface="Arial" pitchFamily="34" charset="0"/>
              </a:rPr>
              <a:t>Economic</a:t>
            </a:r>
            <a:endParaRPr lang="en-GB" sz="1600" dirty="0">
              <a:solidFill>
                <a:srgbClr val="00B0F0"/>
              </a:solidFill>
              <a:latin typeface="Arial" pitchFamily="34" charset="0"/>
              <a:cs typeface="Arial" pitchFamily="34" charset="0"/>
            </a:endParaRPr>
          </a:p>
        </p:txBody>
      </p:sp>
      <p:sp>
        <p:nvSpPr>
          <p:cNvPr id="5" name="TextBox 4"/>
          <p:cNvSpPr txBox="1"/>
          <p:nvPr/>
        </p:nvSpPr>
        <p:spPr>
          <a:xfrm>
            <a:off x="6858016" y="1000108"/>
            <a:ext cx="1274708" cy="338554"/>
          </a:xfrm>
          <a:prstGeom prst="rect">
            <a:avLst/>
          </a:prstGeom>
          <a:noFill/>
        </p:spPr>
        <p:txBody>
          <a:bodyPr wrap="none" rtlCol="0">
            <a:spAutoFit/>
          </a:bodyPr>
          <a:lstStyle/>
          <a:p>
            <a:r>
              <a:rPr lang="en-GB" sz="1600" dirty="0" smtClean="0">
                <a:solidFill>
                  <a:srgbClr val="7030A0"/>
                </a:solidFill>
                <a:latin typeface="Arial" pitchFamily="34" charset="0"/>
                <a:cs typeface="Arial" pitchFamily="34" charset="0"/>
              </a:rPr>
              <a:t>Sociological</a:t>
            </a:r>
            <a:endParaRPr lang="en-GB" sz="1600" dirty="0">
              <a:solidFill>
                <a:srgbClr val="7030A0"/>
              </a:solidFill>
              <a:latin typeface="Arial" pitchFamily="34" charset="0"/>
              <a:cs typeface="Arial" pitchFamily="34" charset="0"/>
            </a:endParaRPr>
          </a:p>
        </p:txBody>
      </p:sp>
      <p:sp>
        <p:nvSpPr>
          <p:cNvPr id="6" name="TextBox 5"/>
          <p:cNvSpPr txBox="1"/>
          <p:nvPr/>
        </p:nvSpPr>
        <p:spPr>
          <a:xfrm>
            <a:off x="714348" y="3714752"/>
            <a:ext cx="1423467" cy="338554"/>
          </a:xfrm>
          <a:prstGeom prst="rect">
            <a:avLst/>
          </a:prstGeom>
          <a:noFill/>
        </p:spPr>
        <p:txBody>
          <a:bodyPr wrap="none" rtlCol="0">
            <a:spAutoFit/>
          </a:bodyPr>
          <a:lstStyle/>
          <a:p>
            <a:r>
              <a:rPr lang="en-GB" sz="1600" dirty="0" smtClean="0">
                <a:solidFill>
                  <a:srgbClr val="C00000"/>
                </a:solidFill>
                <a:latin typeface="Arial" pitchFamily="34" charset="0"/>
                <a:cs typeface="Arial" pitchFamily="34" charset="0"/>
              </a:rPr>
              <a:t>Technological</a:t>
            </a:r>
            <a:endParaRPr lang="en-GB" sz="1600" dirty="0">
              <a:solidFill>
                <a:srgbClr val="C00000"/>
              </a:solidFill>
              <a:latin typeface="Arial" pitchFamily="34" charset="0"/>
              <a:cs typeface="Arial" pitchFamily="34" charset="0"/>
            </a:endParaRPr>
          </a:p>
        </p:txBody>
      </p:sp>
      <p:sp>
        <p:nvSpPr>
          <p:cNvPr id="7" name="TextBox 6"/>
          <p:cNvSpPr txBox="1"/>
          <p:nvPr/>
        </p:nvSpPr>
        <p:spPr>
          <a:xfrm>
            <a:off x="3857620" y="3714752"/>
            <a:ext cx="1494320" cy="338554"/>
          </a:xfrm>
          <a:prstGeom prst="rect">
            <a:avLst/>
          </a:prstGeom>
          <a:noFill/>
        </p:spPr>
        <p:txBody>
          <a:bodyPr wrap="none" rtlCol="0">
            <a:spAutoFit/>
          </a:bodyPr>
          <a:lstStyle/>
          <a:p>
            <a:r>
              <a:rPr lang="en-GB" sz="1600" dirty="0" smtClean="0">
                <a:solidFill>
                  <a:schemeClr val="accent4">
                    <a:lumMod val="75000"/>
                  </a:schemeClr>
                </a:solidFill>
                <a:latin typeface="Arial" pitchFamily="34" charset="0"/>
                <a:cs typeface="Arial" pitchFamily="34" charset="0"/>
              </a:rPr>
              <a:t>Environmental</a:t>
            </a:r>
            <a:endParaRPr lang="en-GB" sz="1600" dirty="0">
              <a:solidFill>
                <a:schemeClr val="accent4">
                  <a:lumMod val="75000"/>
                </a:schemeClr>
              </a:solidFill>
              <a:latin typeface="Arial" pitchFamily="34" charset="0"/>
              <a:cs typeface="Arial" pitchFamily="34" charset="0"/>
            </a:endParaRPr>
          </a:p>
        </p:txBody>
      </p:sp>
      <p:sp>
        <p:nvSpPr>
          <p:cNvPr id="8" name="TextBox 7"/>
          <p:cNvSpPr txBox="1"/>
          <p:nvPr/>
        </p:nvSpPr>
        <p:spPr>
          <a:xfrm>
            <a:off x="7072330" y="3714752"/>
            <a:ext cx="684803" cy="338554"/>
          </a:xfrm>
          <a:prstGeom prst="rect">
            <a:avLst/>
          </a:prstGeom>
          <a:noFill/>
        </p:spPr>
        <p:txBody>
          <a:bodyPr wrap="none" rtlCol="0">
            <a:spAutoFit/>
          </a:bodyPr>
          <a:lstStyle/>
          <a:p>
            <a:r>
              <a:rPr lang="en-GB" sz="1600" dirty="0" smtClean="0">
                <a:solidFill>
                  <a:schemeClr val="accent3">
                    <a:lumMod val="75000"/>
                  </a:schemeClr>
                </a:solidFill>
                <a:latin typeface="Arial" pitchFamily="34" charset="0"/>
                <a:cs typeface="Arial" pitchFamily="34" charset="0"/>
              </a:rPr>
              <a:t>Legal</a:t>
            </a:r>
            <a:endParaRPr lang="en-GB" sz="1600" dirty="0">
              <a:solidFill>
                <a:schemeClr val="accent3">
                  <a:lumMod val="75000"/>
                </a:schemeClr>
              </a:solidFill>
              <a:latin typeface="Arial" pitchFamily="34" charset="0"/>
              <a:cs typeface="Arial" pitchFamily="34" charset="0"/>
            </a:endParaRPr>
          </a:p>
        </p:txBody>
      </p:sp>
      <p:pic>
        <p:nvPicPr>
          <p:cNvPr id="10" name="Picture 9" descr="business-grant-definition.jpg"/>
          <p:cNvPicPr>
            <a:picLocks noChangeAspect="1"/>
          </p:cNvPicPr>
          <p:nvPr/>
        </p:nvPicPr>
        <p:blipFill>
          <a:blip r:embed="rId2" cstate="print"/>
          <a:stretch>
            <a:fillRect/>
          </a:stretch>
        </p:blipFill>
        <p:spPr>
          <a:xfrm>
            <a:off x="285720" y="1428736"/>
            <a:ext cx="2286016" cy="1785950"/>
          </a:xfrm>
          <a:prstGeom prst="rect">
            <a:avLst/>
          </a:prstGeom>
        </p:spPr>
      </p:pic>
      <p:pic>
        <p:nvPicPr>
          <p:cNvPr id="11" name="Picture 10" descr="DiversityImage-300x200.jpg"/>
          <p:cNvPicPr>
            <a:picLocks noChangeAspect="1"/>
          </p:cNvPicPr>
          <p:nvPr/>
        </p:nvPicPr>
        <p:blipFill>
          <a:blip r:embed="rId3"/>
          <a:stretch>
            <a:fillRect/>
          </a:stretch>
        </p:blipFill>
        <p:spPr>
          <a:xfrm>
            <a:off x="6357950" y="1428736"/>
            <a:ext cx="2286016" cy="1785950"/>
          </a:xfrm>
          <a:prstGeom prst="rect">
            <a:avLst/>
          </a:prstGeom>
        </p:spPr>
      </p:pic>
      <p:pic>
        <p:nvPicPr>
          <p:cNvPr id="12" name="Picture 11" descr="bigstock-Cup-Of-Coffee-With-Wifi-Sign-O-250739629-1280x720.jpg"/>
          <p:cNvPicPr>
            <a:picLocks noChangeAspect="1"/>
          </p:cNvPicPr>
          <p:nvPr/>
        </p:nvPicPr>
        <p:blipFill>
          <a:blip r:embed="rId4" cstate="print"/>
          <a:stretch>
            <a:fillRect/>
          </a:stretch>
        </p:blipFill>
        <p:spPr>
          <a:xfrm>
            <a:off x="285720" y="4214818"/>
            <a:ext cx="2286016" cy="1785932"/>
          </a:xfrm>
          <a:prstGeom prst="rect">
            <a:avLst/>
          </a:prstGeom>
        </p:spPr>
      </p:pic>
      <p:pic>
        <p:nvPicPr>
          <p:cNvPr id="13" name="Picture 12" descr="1551106329256.png"/>
          <p:cNvPicPr>
            <a:picLocks noChangeAspect="1"/>
          </p:cNvPicPr>
          <p:nvPr/>
        </p:nvPicPr>
        <p:blipFill>
          <a:blip r:embed="rId5" cstate="print"/>
          <a:stretch>
            <a:fillRect/>
          </a:stretch>
        </p:blipFill>
        <p:spPr>
          <a:xfrm>
            <a:off x="6357950" y="4214818"/>
            <a:ext cx="2286016" cy="1785950"/>
          </a:xfrm>
          <a:prstGeom prst="rect">
            <a:avLst/>
          </a:prstGeom>
        </p:spPr>
      </p:pic>
      <p:pic>
        <p:nvPicPr>
          <p:cNvPr id="14" name="Picture 13" descr="cathedral.jpg"/>
          <p:cNvPicPr>
            <a:picLocks noChangeAspect="1"/>
          </p:cNvPicPr>
          <p:nvPr/>
        </p:nvPicPr>
        <p:blipFill>
          <a:blip r:embed="rId6"/>
          <a:stretch>
            <a:fillRect/>
          </a:stretch>
        </p:blipFill>
        <p:spPr>
          <a:xfrm>
            <a:off x="3143240" y="1428737"/>
            <a:ext cx="1123951" cy="1785950"/>
          </a:xfrm>
          <a:prstGeom prst="rect">
            <a:avLst/>
          </a:prstGeom>
        </p:spPr>
      </p:pic>
      <p:pic>
        <p:nvPicPr>
          <p:cNvPr id="15" name="Picture 14" descr="No.-76-Coffee_Dan-Amor-and-staff-member-1024x768.jpg"/>
          <p:cNvPicPr>
            <a:picLocks noChangeAspect="1"/>
          </p:cNvPicPr>
          <p:nvPr/>
        </p:nvPicPr>
        <p:blipFill>
          <a:blip r:embed="rId7" cstate="print"/>
          <a:stretch>
            <a:fillRect/>
          </a:stretch>
        </p:blipFill>
        <p:spPr>
          <a:xfrm>
            <a:off x="4286248" y="1428736"/>
            <a:ext cx="1714512" cy="1785950"/>
          </a:xfrm>
          <a:prstGeom prst="rect">
            <a:avLst/>
          </a:prstGeom>
        </p:spPr>
      </p:pic>
      <p:pic>
        <p:nvPicPr>
          <p:cNvPr id="16" name="Picture 15" descr="Alternative-Proteins.jpg"/>
          <p:cNvPicPr>
            <a:picLocks noChangeAspect="1"/>
          </p:cNvPicPr>
          <p:nvPr/>
        </p:nvPicPr>
        <p:blipFill>
          <a:blip r:embed="rId8"/>
          <a:stretch>
            <a:fillRect/>
          </a:stretch>
        </p:blipFill>
        <p:spPr>
          <a:xfrm>
            <a:off x="3071802" y="4214818"/>
            <a:ext cx="2857520" cy="179545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71802" y="1000108"/>
            <a:ext cx="2978701" cy="400110"/>
          </a:xfrm>
          <a:prstGeom prst="rect">
            <a:avLst/>
          </a:prstGeom>
          <a:noFill/>
        </p:spPr>
        <p:txBody>
          <a:bodyPr wrap="none" rtlCol="0">
            <a:spAutoFit/>
          </a:bodyPr>
          <a:lstStyle/>
          <a:p>
            <a:r>
              <a:rPr lang="en-GB" sz="2000" dirty="0" smtClean="0">
                <a:solidFill>
                  <a:srgbClr val="7030A0"/>
                </a:solidFill>
                <a:latin typeface="Showcard Gothic" pitchFamily="82" charset="0"/>
              </a:rPr>
              <a:t>Unique</a:t>
            </a:r>
            <a:r>
              <a:rPr lang="en-GB" dirty="0" smtClean="0">
                <a:latin typeface="Showcard Gothic" pitchFamily="82" charset="0"/>
              </a:rPr>
              <a:t>   </a:t>
            </a:r>
            <a:r>
              <a:rPr lang="en-GB" dirty="0" smtClean="0">
                <a:solidFill>
                  <a:srgbClr val="7030A0"/>
                </a:solidFill>
                <a:latin typeface="Showcard Gothic" pitchFamily="82" charset="0"/>
              </a:rPr>
              <a:t>selling</a:t>
            </a:r>
            <a:r>
              <a:rPr lang="en-GB" dirty="0" smtClean="0">
                <a:latin typeface="Showcard Gothic" pitchFamily="82" charset="0"/>
              </a:rPr>
              <a:t>   </a:t>
            </a:r>
            <a:r>
              <a:rPr lang="en-GB" dirty="0" smtClean="0">
                <a:solidFill>
                  <a:srgbClr val="7030A0"/>
                </a:solidFill>
                <a:latin typeface="Showcard Gothic" pitchFamily="82" charset="0"/>
              </a:rPr>
              <a:t>point</a:t>
            </a:r>
            <a:endParaRPr lang="en-GB" dirty="0">
              <a:solidFill>
                <a:srgbClr val="7030A0"/>
              </a:solidFill>
              <a:latin typeface="Showcard Gothic" pitchFamily="82" charset="0"/>
            </a:endParaRPr>
          </a:p>
        </p:txBody>
      </p:sp>
      <p:sp>
        <p:nvSpPr>
          <p:cNvPr id="3" name="Rectangle 2"/>
          <p:cNvSpPr/>
          <p:nvPr/>
        </p:nvSpPr>
        <p:spPr>
          <a:xfrm>
            <a:off x="500035" y="1785926"/>
            <a:ext cx="2428892" cy="92333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Quality</a:t>
            </a: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4" name="Rectangle 3"/>
          <p:cNvSpPr/>
          <p:nvPr/>
        </p:nvSpPr>
        <p:spPr>
          <a:xfrm>
            <a:off x="500034" y="2967335"/>
            <a:ext cx="2643206" cy="92333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dirty="0" smtClean="0">
                <a:ln/>
                <a:solidFill>
                  <a:srgbClr val="92D050"/>
                </a:solidFill>
              </a:rPr>
              <a:t>Price</a:t>
            </a:r>
            <a:endParaRPr lang="en-US" sz="5400" b="1" dirty="0">
              <a:ln w="11430"/>
              <a:solidFill>
                <a:srgbClr val="92D050"/>
              </a:solidFill>
              <a:effectLst>
                <a:outerShdw blurRad="50800" dist="39000" dir="5460000" algn="tl">
                  <a:srgbClr val="000000">
                    <a:alpha val="38000"/>
                  </a:srgbClr>
                </a:outerShdw>
              </a:effectLst>
            </a:endParaRPr>
          </a:p>
        </p:txBody>
      </p:sp>
      <p:sp>
        <p:nvSpPr>
          <p:cNvPr id="5" name="Rectangle 4"/>
          <p:cNvSpPr/>
          <p:nvPr/>
        </p:nvSpPr>
        <p:spPr>
          <a:xfrm>
            <a:off x="285721" y="4000504"/>
            <a:ext cx="3143272" cy="92333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cap="none" spc="0" dirty="0" smtClean="0">
                <a:ln w="11430"/>
                <a:solidFill>
                  <a:srgbClr val="0070C0"/>
                </a:solidFill>
                <a:effectLst>
                  <a:outerShdw blurRad="50800" dist="39000" dir="5460000" algn="tl">
                    <a:srgbClr val="000000">
                      <a:alpha val="38000"/>
                    </a:srgbClr>
                  </a:outerShdw>
                </a:effectLst>
              </a:rPr>
              <a:t>Services</a:t>
            </a:r>
            <a:endParaRPr lang="en-US" sz="5400" b="1" cap="none" spc="0" dirty="0">
              <a:ln w="11430"/>
              <a:solidFill>
                <a:srgbClr val="0070C0"/>
              </a:solidFill>
              <a:effectLst>
                <a:outerShdw blurRad="50800" dist="39000" dir="5460000" algn="tl">
                  <a:srgbClr val="000000">
                    <a:alpha val="38000"/>
                  </a:srgbClr>
                </a:outerShdw>
              </a:effectLst>
            </a:endParaRPr>
          </a:p>
        </p:txBody>
      </p:sp>
      <p:sp>
        <p:nvSpPr>
          <p:cNvPr id="6" name="TextBox 5"/>
          <p:cNvSpPr txBox="1"/>
          <p:nvPr/>
        </p:nvSpPr>
        <p:spPr>
          <a:xfrm>
            <a:off x="3286116" y="2071678"/>
            <a:ext cx="5759910" cy="584775"/>
          </a:xfrm>
          <a:prstGeom prst="rect">
            <a:avLst/>
          </a:prstGeom>
          <a:noFill/>
        </p:spPr>
        <p:txBody>
          <a:bodyPr wrap="square" rtlCol="0">
            <a:spAutoFit/>
          </a:bodyPr>
          <a:lstStyle/>
          <a:p>
            <a:r>
              <a:rPr lang="en-GB" sz="1600" dirty="0" smtClean="0">
                <a:latin typeface="Arial" pitchFamily="34" charset="0"/>
                <a:cs typeface="Arial" pitchFamily="34" charset="0"/>
              </a:rPr>
              <a:t>Superior ingredients, superior craftsmanship, original recipes.</a:t>
            </a:r>
          </a:p>
          <a:p>
            <a:r>
              <a:rPr lang="en-GB" sz="1600" dirty="0">
                <a:latin typeface="Arial" pitchFamily="34" charset="0"/>
                <a:cs typeface="Arial" pitchFamily="34" charset="0"/>
              </a:rPr>
              <a:t> </a:t>
            </a:r>
            <a:r>
              <a:rPr lang="en-GB" sz="1600" dirty="0" smtClean="0">
                <a:latin typeface="Arial" pitchFamily="34" charset="0"/>
                <a:cs typeface="Arial" pitchFamily="34" charset="0"/>
              </a:rPr>
              <a:t>                               One of a kind</a:t>
            </a:r>
            <a:endParaRPr lang="en-GB" sz="1600" dirty="0">
              <a:latin typeface="Arial" pitchFamily="34" charset="0"/>
              <a:cs typeface="Arial" pitchFamily="34" charset="0"/>
            </a:endParaRPr>
          </a:p>
        </p:txBody>
      </p:sp>
      <p:sp>
        <p:nvSpPr>
          <p:cNvPr id="7" name="TextBox 6"/>
          <p:cNvSpPr txBox="1"/>
          <p:nvPr/>
        </p:nvSpPr>
        <p:spPr>
          <a:xfrm>
            <a:off x="3428992" y="3286124"/>
            <a:ext cx="5190845" cy="584775"/>
          </a:xfrm>
          <a:prstGeom prst="rect">
            <a:avLst/>
          </a:prstGeom>
          <a:noFill/>
        </p:spPr>
        <p:txBody>
          <a:bodyPr wrap="none" rtlCol="0">
            <a:spAutoFit/>
          </a:bodyPr>
          <a:lstStyle/>
          <a:p>
            <a:r>
              <a:rPr lang="en-GB" sz="1600" dirty="0" smtClean="0">
                <a:latin typeface="Arial" pitchFamily="34" charset="0"/>
                <a:cs typeface="Arial" pitchFamily="34" charset="0"/>
              </a:rPr>
              <a:t>The lowest price guaranteed, fair prices, bulk discounts</a:t>
            </a:r>
          </a:p>
          <a:p>
            <a:r>
              <a:rPr lang="en-GB" sz="1600" dirty="0">
                <a:latin typeface="Arial" pitchFamily="34" charset="0"/>
                <a:cs typeface="Arial" pitchFamily="34" charset="0"/>
              </a:rPr>
              <a:t> </a:t>
            </a:r>
            <a:r>
              <a:rPr lang="en-GB" sz="1600" dirty="0" smtClean="0">
                <a:latin typeface="Arial" pitchFamily="34" charset="0"/>
                <a:cs typeface="Arial" pitchFamily="34" charset="0"/>
              </a:rPr>
              <a:t>                          and special offers</a:t>
            </a:r>
            <a:endParaRPr lang="en-GB" sz="1600" dirty="0">
              <a:latin typeface="Arial" pitchFamily="34" charset="0"/>
              <a:cs typeface="Arial" pitchFamily="34" charset="0"/>
            </a:endParaRPr>
          </a:p>
        </p:txBody>
      </p:sp>
      <p:sp>
        <p:nvSpPr>
          <p:cNvPr id="8" name="TextBox 7"/>
          <p:cNvSpPr txBox="1"/>
          <p:nvPr/>
        </p:nvSpPr>
        <p:spPr>
          <a:xfrm>
            <a:off x="3786182" y="4214818"/>
            <a:ext cx="4857784" cy="584775"/>
          </a:xfrm>
          <a:prstGeom prst="rect">
            <a:avLst/>
          </a:prstGeom>
          <a:noFill/>
        </p:spPr>
        <p:txBody>
          <a:bodyPr wrap="square" rtlCol="0">
            <a:spAutoFit/>
          </a:bodyPr>
          <a:lstStyle/>
          <a:p>
            <a:r>
              <a:rPr lang="en-GB" sz="1600" dirty="0" smtClean="0">
                <a:latin typeface="Arial" pitchFamily="34" charset="0"/>
                <a:cs typeface="Arial" pitchFamily="34" charset="0"/>
              </a:rPr>
              <a:t>Personalization, great customer service or even</a:t>
            </a:r>
          </a:p>
          <a:p>
            <a:r>
              <a:rPr lang="en-GB" sz="1600" dirty="0" smtClean="0">
                <a:latin typeface="Arial" pitchFamily="34" charset="0"/>
                <a:cs typeface="Arial" pitchFamily="34" charset="0"/>
              </a:rPr>
              <a:t>     advice and a </a:t>
            </a:r>
            <a:r>
              <a:rPr lang="en-GB" sz="1600" dirty="0" err="1" smtClean="0">
                <a:latin typeface="Arial" pitchFamily="34" charset="0"/>
                <a:cs typeface="Arial" pitchFamily="34" charset="0"/>
              </a:rPr>
              <a:t>curated</a:t>
            </a:r>
            <a:r>
              <a:rPr lang="en-GB" sz="1600" dirty="0" smtClean="0">
                <a:latin typeface="Arial" pitchFamily="34" charset="0"/>
                <a:cs typeface="Arial" pitchFamily="34" charset="0"/>
              </a:rPr>
              <a:t> selection of products</a:t>
            </a:r>
            <a:endParaRPr lang="en-GB" sz="1600"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86182" y="928670"/>
            <a:ext cx="1367682" cy="369332"/>
          </a:xfrm>
          <a:prstGeom prst="rect">
            <a:avLst/>
          </a:prstGeom>
          <a:noFill/>
        </p:spPr>
        <p:txBody>
          <a:bodyPr wrap="none" rtlCol="0">
            <a:spAutoFit/>
          </a:bodyPr>
          <a:lstStyle/>
          <a:p>
            <a:r>
              <a:rPr lang="en-GB" dirty="0" smtClean="0">
                <a:solidFill>
                  <a:schemeClr val="accent1">
                    <a:lumMod val="75000"/>
                  </a:schemeClr>
                </a:solidFill>
                <a:latin typeface="Showcard Gothic" pitchFamily="82" charset="0"/>
              </a:rPr>
              <a:t>Financing</a:t>
            </a:r>
            <a:endParaRPr lang="en-GB" dirty="0">
              <a:solidFill>
                <a:schemeClr val="accent1">
                  <a:lumMod val="75000"/>
                </a:schemeClr>
              </a:solidFill>
              <a:latin typeface="Showcard Gothic" pitchFamily="82" charset="0"/>
            </a:endParaRPr>
          </a:p>
        </p:txBody>
      </p:sp>
      <p:pic>
        <p:nvPicPr>
          <p:cNvPr id="3" name="Picture 2" descr="Container Coffee Shop Design.jpg"/>
          <p:cNvPicPr>
            <a:picLocks noChangeAspect="1"/>
          </p:cNvPicPr>
          <p:nvPr/>
        </p:nvPicPr>
        <p:blipFill>
          <a:blip r:embed="rId2"/>
          <a:stretch>
            <a:fillRect/>
          </a:stretch>
        </p:blipFill>
        <p:spPr>
          <a:xfrm>
            <a:off x="4500562" y="3786190"/>
            <a:ext cx="4071942" cy="2286016"/>
          </a:xfrm>
          <a:prstGeom prst="rect">
            <a:avLst/>
          </a:prstGeom>
        </p:spPr>
      </p:pic>
      <p:sp>
        <p:nvSpPr>
          <p:cNvPr id="4" name="TextBox 3"/>
          <p:cNvSpPr txBox="1"/>
          <p:nvPr/>
        </p:nvSpPr>
        <p:spPr>
          <a:xfrm>
            <a:off x="571472" y="1571612"/>
            <a:ext cx="4112023" cy="1815882"/>
          </a:xfrm>
          <a:prstGeom prst="rect">
            <a:avLst/>
          </a:prstGeom>
          <a:noFill/>
        </p:spPr>
        <p:txBody>
          <a:bodyPr wrap="none" rtlCol="0">
            <a:spAutoFit/>
          </a:bodyPr>
          <a:lstStyle/>
          <a:p>
            <a:r>
              <a:rPr lang="en-GB" sz="1600" dirty="0" smtClean="0">
                <a:latin typeface="Arial" pitchFamily="34" charset="0"/>
                <a:cs typeface="Arial" pitchFamily="34" charset="0"/>
              </a:rPr>
              <a:t>For the start of the business we consider a</a:t>
            </a:r>
          </a:p>
          <a:p>
            <a:r>
              <a:rPr lang="en-GB" sz="1600" dirty="0">
                <a:latin typeface="Arial" pitchFamily="34" charset="0"/>
                <a:cs typeface="Arial" pitchFamily="34" charset="0"/>
              </a:rPr>
              <a:t>b</a:t>
            </a:r>
            <a:r>
              <a:rPr lang="en-GB" sz="1600" dirty="0" smtClean="0">
                <a:latin typeface="Arial" pitchFamily="34" charset="0"/>
                <a:cs typeface="Arial" pitchFamily="34" charset="0"/>
              </a:rPr>
              <a:t>udget of £50000, divided as follows:</a:t>
            </a:r>
          </a:p>
          <a:p>
            <a:endParaRPr lang="en-GB" sz="1600" dirty="0">
              <a:latin typeface="Arial" pitchFamily="34" charset="0"/>
              <a:cs typeface="Arial" pitchFamily="34" charset="0"/>
            </a:endParaRPr>
          </a:p>
          <a:p>
            <a:r>
              <a:rPr lang="en-GB" sz="1600" dirty="0" smtClean="0">
                <a:latin typeface="Arial" pitchFamily="34" charset="0"/>
                <a:cs typeface="Arial" pitchFamily="34" charset="0"/>
              </a:rPr>
              <a:t> - £25000 for the pavilion</a:t>
            </a:r>
          </a:p>
          <a:p>
            <a:r>
              <a:rPr lang="en-GB" sz="1600" dirty="0">
                <a:latin typeface="Arial" pitchFamily="34" charset="0"/>
                <a:cs typeface="Arial" pitchFamily="34" charset="0"/>
              </a:rPr>
              <a:t> </a:t>
            </a:r>
            <a:r>
              <a:rPr lang="en-GB" sz="1600" dirty="0" smtClean="0">
                <a:latin typeface="Arial" pitchFamily="34" charset="0"/>
                <a:cs typeface="Arial" pitchFamily="34" charset="0"/>
              </a:rPr>
              <a:t>- £3000 for legal fees</a:t>
            </a:r>
          </a:p>
          <a:p>
            <a:r>
              <a:rPr lang="en-GB" sz="1600" dirty="0">
                <a:latin typeface="Arial" pitchFamily="34" charset="0"/>
                <a:cs typeface="Arial" pitchFamily="34" charset="0"/>
              </a:rPr>
              <a:t> </a:t>
            </a:r>
            <a:r>
              <a:rPr lang="en-GB" sz="1600" dirty="0" smtClean="0">
                <a:latin typeface="Arial" pitchFamily="34" charset="0"/>
                <a:cs typeface="Arial" pitchFamily="34" charset="0"/>
              </a:rPr>
              <a:t>- £15000 for equipment, furniture</a:t>
            </a:r>
          </a:p>
          <a:p>
            <a:r>
              <a:rPr lang="en-GB" sz="1600" dirty="0">
                <a:latin typeface="Arial" pitchFamily="34" charset="0"/>
                <a:cs typeface="Arial" pitchFamily="34" charset="0"/>
              </a:rPr>
              <a:t> </a:t>
            </a:r>
            <a:r>
              <a:rPr lang="en-GB" sz="1600" dirty="0" smtClean="0">
                <a:latin typeface="Arial" pitchFamily="34" charset="0"/>
                <a:cs typeface="Arial" pitchFamily="34" charset="0"/>
              </a:rPr>
              <a:t>- £7000 for unseen expenses and start run</a:t>
            </a:r>
            <a:endParaRPr lang="en-GB" sz="16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86182" y="714356"/>
            <a:ext cx="1499128" cy="369332"/>
          </a:xfrm>
          <a:prstGeom prst="rect">
            <a:avLst/>
          </a:prstGeom>
          <a:noFill/>
        </p:spPr>
        <p:txBody>
          <a:bodyPr wrap="none" rtlCol="0">
            <a:spAutoFit/>
          </a:bodyPr>
          <a:lstStyle/>
          <a:p>
            <a:r>
              <a:rPr lang="en-GB" dirty="0" smtClean="0">
                <a:solidFill>
                  <a:schemeClr val="accent2">
                    <a:lumMod val="75000"/>
                  </a:schemeClr>
                </a:solidFill>
                <a:latin typeface="Showcard Gothic" pitchFamily="82" charset="0"/>
              </a:rPr>
              <a:t>Cash  flow</a:t>
            </a:r>
            <a:endParaRPr lang="en-GB" dirty="0">
              <a:solidFill>
                <a:schemeClr val="accent2">
                  <a:lumMod val="75000"/>
                </a:schemeClr>
              </a:solidFill>
              <a:latin typeface="Showcard Gothic" pitchFamily="82" charset="0"/>
            </a:endParaRPr>
          </a:p>
        </p:txBody>
      </p:sp>
      <p:graphicFrame>
        <p:nvGraphicFramePr>
          <p:cNvPr id="3" name="Table 2"/>
          <p:cNvGraphicFramePr>
            <a:graphicFrameLocks noGrp="1"/>
          </p:cNvGraphicFramePr>
          <p:nvPr/>
        </p:nvGraphicFramePr>
        <p:xfrm>
          <a:off x="1857356" y="1643050"/>
          <a:ext cx="5429288" cy="4789668"/>
        </p:xfrm>
        <a:graphic>
          <a:graphicData uri="http://schemas.openxmlformats.org/drawingml/2006/table">
            <a:tbl>
              <a:tblPr/>
              <a:tblGrid>
                <a:gridCol w="3278499"/>
                <a:gridCol w="2150789"/>
              </a:tblGrid>
              <a:tr h="161817">
                <a:tc>
                  <a:txBody>
                    <a:bodyPr/>
                    <a:lstStyle/>
                    <a:p>
                      <a:pPr>
                        <a:lnSpc>
                          <a:spcPct val="115000"/>
                        </a:lnSpc>
                        <a:spcAft>
                          <a:spcPts val="0"/>
                        </a:spcAft>
                      </a:pPr>
                      <a:r>
                        <a:rPr lang="en-GB" sz="800" b="1">
                          <a:latin typeface="Arial"/>
                          <a:ea typeface="Times New Roman"/>
                          <a:cs typeface="Times New Roman"/>
                        </a:rPr>
                        <a:t> </a:t>
                      </a:r>
                      <a:endParaRPr lang="en-GB" sz="600">
                        <a:latin typeface="Calibri"/>
                        <a:ea typeface="Calibri"/>
                        <a:cs typeface="Times New Roman"/>
                      </a:endParaRPr>
                    </a:p>
                  </a:txBody>
                  <a:tcPr marL="38601" marR="38601" marT="0" marB="0" anchor="b">
                    <a:lnL>
                      <a:noFill/>
                    </a:lnL>
                    <a:lnR w="12700" cap="flat" cmpd="sng" algn="ctr">
                      <a:solidFill>
                        <a:srgbClr val="808080"/>
                      </a:solidFill>
                      <a:prstDash val="solid"/>
                      <a:round/>
                      <a:headEnd type="none" w="med" len="med"/>
                      <a:tailEnd type="none" w="med" len="med"/>
                    </a:lnR>
                    <a:lnT>
                      <a:noFill/>
                    </a:lnT>
                    <a:lnB w="12700" cap="flat" cmpd="sng" algn="ctr">
                      <a:solidFill>
                        <a:srgbClr val="80808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GB" sz="800" b="1">
                          <a:solidFill>
                            <a:srgbClr val="FFFFFF"/>
                          </a:solidFill>
                          <a:latin typeface="Arial"/>
                          <a:ea typeface="Times New Roman"/>
                          <a:cs typeface="Times New Roman"/>
                        </a:rPr>
                        <a:t>MONTH</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5A5A5A"/>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tr>
              <a:tr h="259874">
                <a:tc>
                  <a:txBody>
                    <a:bodyPr/>
                    <a:lstStyle/>
                    <a:p>
                      <a:pPr algn="ctr">
                        <a:lnSpc>
                          <a:spcPct val="115000"/>
                        </a:lnSpc>
                        <a:spcAft>
                          <a:spcPts val="0"/>
                        </a:spcAft>
                      </a:pPr>
                      <a:r>
                        <a:rPr lang="en-GB" sz="800" b="1">
                          <a:solidFill>
                            <a:srgbClr val="FFFFFF"/>
                          </a:solidFill>
                          <a:latin typeface="Arial"/>
                          <a:ea typeface="Times New Roman"/>
                          <a:cs typeface="Times New Roman"/>
                        </a:rPr>
                        <a:t>Cash in</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tc>
                  <a:txBody>
                    <a:bodyPr/>
                    <a:lstStyle/>
                    <a:p>
                      <a:pPr algn="ctr">
                        <a:lnSpc>
                          <a:spcPct val="115000"/>
                        </a:lnSpc>
                        <a:spcAft>
                          <a:spcPts val="0"/>
                        </a:spcAft>
                      </a:pPr>
                      <a:r>
                        <a:rPr lang="en-GB" sz="800" b="1">
                          <a:solidFill>
                            <a:srgbClr val="FFFFFF"/>
                          </a:solidFill>
                          <a:latin typeface="Arial"/>
                          <a:ea typeface="Times New Roman"/>
                          <a:cs typeface="Times New Roman"/>
                        </a:rPr>
                        <a:t>1</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tr>
              <a:tr h="141591">
                <a:tc>
                  <a:txBody>
                    <a:bodyPr/>
                    <a:lstStyle/>
                    <a:p>
                      <a:pPr>
                        <a:lnSpc>
                          <a:spcPct val="115000"/>
                        </a:lnSpc>
                        <a:spcAft>
                          <a:spcPts val="0"/>
                        </a:spcAft>
                      </a:pPr>
                      <a:r>
                        <a:rPr lang="en-GB" sz="700" b="1">
                          <a:latin typeface="Arial"/>
                          <a:ea typeface="Times New Roman"/>
                          <a:cs typeface="Times New Roman"/>
                        </a:rPr>
                        <a:t>Loan- start up capital</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£2,500</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latin typeface="Arial"/>
                          <a:ea typeface="Times New Roman"/>
                          <a:cs typeface="Times New Roman"/>
                        </a:rPr>
                        <a:t>Sales (total sales of product and/or services)</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£3,000</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latin typeface="Arial"/>
                          <a:ea typeface="Times New Roman"/>
                          <a:cs typeface="Times New Roman"/>
                        </a:rPr>
                        <a:t>Other</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r>
              <a:tr h="167062">
                <a:tc>
                  <a:txBody>
                    <a:bodyPr/>
                    <a:lstStyle/>
                    <a:p>
                      <a:pPr>
                        <a:lnSpc>
                          <a:spcPct val="115000"/>
                        </a:lnSpc>
                        <a:spcAft>
                          <a:spcPts val="0"/>
                        </a:spcAft>
                      </a:pPr>
                      <a:r>
                        <a:rPr lang="en-GB" sz="700" b="1">
                          <a:latin typeface="Arial"/>
                          <a:ea typeface="Times New Roman"/>
                          <a:cs typeface="Times New Roman"/>
                        </a:rPr>
                        <a:t>Total cash in-flows (A)</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BFBFBF"/>
                    </a:solidFill>
                  </a:tcPr>
                </a:tc>
                <a:tc>
                  <a:txBody>
                    <a:bodyPr/>
                    <a:lstStyle/>
                    <a:p>
                      <a:pPr algn="ctr">
                        <a:lnSpc>
                          <a:spcPct val="115000"/>
                        </a:lnSpc>
                        <a:spcAft>
                          <a:spcPts val="0"/>
                        </a:spcAft>
                      </a:pPr>
                      <a:r>
                        <a:rPr lang="en-GB" sz="700" b="1">
                          <a:latin typeface="Arial"/>
                          <a:ea typeface="Times New Roman"/>
                          <a:cs typeface="Times New Roman"/>
                        </a:rPr>
                        <a:t>£5,500</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7E4BC"/>
                    </a:solidFill>
                  </a:tcPr>
                </a:tc>
              </a:tr>
              <a:tr h="253686">
                <a:tc>
                  <a:txBody>
                    <a:bodyPr/>
                    <a:lstStyle/>
                    <a:p>
                      <a:pPr>
                        <a:lnSpc>
                          <a:spcPct val="115000"/>
                        </a:lnSpc>
                        <a:spcAft>
                          <a:spcPts val="0"/>
                        </a:spcAft>
                      </a:pPr>
                      <a:r>
                        <a:rPr lang="en-GB" sz="600">
                          <a:latin typeface="Arial"/>
                          <a:ea typeface="Times New Roman"/>
                          <a:cs typeface="Times New Roman"/>
                        </a:rPr>
                        <a:t> </a:t>
                      </a:r>
                      <a:endParaRPr lang="en-GB" sz="600">
                        <a:latin typeface="Calibri"/>
                        <a:ea typeface="Calibri"/>
                        <a:cs typeface="Times New Roman"/>
                      </a:endParaRPr>
                    </a:p>
                  </a:txBody>
                  <a:tcPr marL="38601" marR="38601" marT="0" marB="0" anchor="b">
                    <a:lnL>
                      <a:noFill/>
                    </a:lnL>
                    <a:lnR>
                      <a:noFill/>
                    </a:lnR>
                    <a:lnT w="12700" cap="flat" cmpd="sng" algn="ctr">
                      <a:solidFill>
                        <a:srgbClr val="80808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GB" sz="600">
                          <a:latin typeface="Arial"/>
                          <a:ea typeface="Times New Roman"/>
                          <a:cs typeface="Times New Roman"/>
                        </a:rPr>
                        <a:t> </a:t>
                      </a:r>
                      <a:endParaRPr lang="en-GB" sz="600">
                        <a:latin typeface="Calibri"/>
                        <a:ea typeface="Calibri"/>
                        <a:cs typeface="Times New Roman"/>
                      </a:endParaRPr>
                    </a:p>
                  </a:txBody>
                  <a:tcPr marL="38601" marR="38601" marT="0" marB="0" anchor="b">
                    <a:lnL>
                      <a:noFill/>
                    </a:lnL>
                    <a:lnR>
                      <a:noFill/>
                    </a:lnR>
                    <a:lnT w="12700" cap="flat" cmpd="sng" algn="ctr">
                      <a:solidFill>
                        <a:srgbClr val="808080"/>
                      </a:solidFill>
                      <a:prstDash val="solid"/>
                      <a:round/>
                      <a:headEnd type="none" w="med" len="med"/>
                      <a:tailEnd type="none" w="med" len="med"/>
                    </a:lnT>
                    <a:lnB>
                      <a:noFill/>
                    </a:lnB>
                    <a:solidFill>
                      <a:srgbClr val="FFFFFF"/>
                    </a:solidFill>
                  </a:tcPr>
                </a:tc>
              </a:tr>
              <a:tr h="253686">
                <a:tc>
                  <a:txBody>
                    <a:bodyPr/>
                    <a:lstStyle/>
                    <a:p>
                      <a:pPr>
                        <a:lnSpc>
                          <a:spcPct val="115000"/>
                        </a:lnSpc>
                        <a:spcAft>
                          <a:spcPts val="0"/>
                        </a:spcAft>
                      </a:pPr>
                      <a:r>
                        <a:rPr lang="en-GB" sz="600">
                          <a:latin typeface="Arial"/>
                          <a:ea typeface="Times New Roman"/>
                          <a:cs typeface="Times New Roman"/>
                        </a:rPr>
                        <a:t> </a:t>
                      </a:r>
                      <a:endParaRPr lang="en-GB" sz="600">
                        <a:latin typeface="Calibri"/>
                        <a:ea typeface="Calibri"/>
                        <a:cs typeface="Times New Roman"/>
                      </a:endParaRPr>
                    </a:p>
                  </a:txBody>
                  <a:tcPr marL="38601" marR="38601" marT="0" marB="0" anchor="b">
                    <a:lnL>
                      <a:noFill/>
                    </a:lnL>
                    <a:lnR>
                      <a:noFill/>
                    </a:lnR>
                    <a:lnT>
                      <a:noFill/>
                    </a:lnT>
                    <a:lnB>
                      <a:noFill/>
                    </a:lnB>
                    <a:solidFill>
                      <a:srgbClr val="FFFFFF"/>
                    </a:solidFill>
                  </a:tcPr>
                </a:tc>
                <a:tc>
                  <a:txBody>
                    <a:bodyPr/>
                    <a:lstStyle/>
                    <a:p>
                      <a:pPr>
                        <a:lnSpc>
                          <a:spcPct val="115000"/>
                        </a:lnSpc>
                        <a:spcAft>
                          <a:spcPts val="0"/>
                        </a:spcAft>
                      </a:pPr>
                      <a:r>
                        <a:rPr lang="en-GB" sz="600">
                          <a:latin typeface="Arial"/>
                          <a:ea typeface="Times New Roman"/>
                          <a:cs typeface="Times New Roman"/>
                        </a:rPr>
                        <a:t> </a:t>
                      </a:r>
                      <a:endParaRPr lang="en-GB" sz="600">
                        <a:latin typeface="Calibri"/>
                        <a:ea typeface="Calibri"/>
                        <a:cs typeface="Times New Roman"/>
                      </a:endParaRPr>
                    </a:p>
                  </a:txBody>
                  <a:tcPr marL="38601" marR="38601" marT="0" marB="0" anchor="b">
                    <a:lnL>
                      <a:noFill/>
                    </a:lnL>
                    <a:lnR>
                      <a:noFill/>
                    </a:lnR>
                    <a:lnT>
                      <a:noFill/>
                    </a:lnT>
                    <a:lnB w="12700" cap="flat" cmpd="sng" algn="ctr">
                      <a:solidFill>
                        <a:srgbClr val="808080"/>
                      </a:solidFill>
                      <a:prstDash val="solid"/>
                      <a:round/>
                      <a:headEnd type="none" w="med" len="med"/>
                      <a:tailEnd type="none" w="med" len="med"/>
                    </a:lnB>
                    <a:solidFill>
                      <a:srgbClr val="FFFFFF"/>
                    </a:solidFill>
                  </a:tcPr>
                </a:tc>
              </a:tr>
              <a:tr h="161817">
                <a:tc>
                  <a:txBody>
                    <a:bodyPr/>
                    <a:lstStyle/>
                    <a:p>
                      <a:pPr>
                        <a:lnSpc>
                          <a:spcPct val="115000"/>
                        </a:lnSpc>
                        <a:spcAft>
                          <a:spcPts val="0"/>
                        </a:spcAft>
                      </a:pPr>
                      <a:r>
                        <a:rPr lang="en-GB" sz="600">
                          <a:latin typeface="Arial"/>
                          <a:ea typeface="Times New Roman"/>
                          <a:cs typeface="Times New Roman"/>
                        </a:rPr>
                        <a:t> </a:t>
                      </a:r>
                      <a:endParaRPr lang="en-GB" sz="600">
                        <a:latin typeface="Calibri"/>
                        <a:ea typeface="Calibri"/>
                        <a:cs typeface="Times New Roman"/>
                      </a:endParaRPr>
                    </a:p>
                  </a:txBody>
                  <a:tcPr marL="38601" marR="38601" marT="0" marB="0" anchor="b">
                    <a:lnL>
                      <a:noFill/>
                    </a:lnL>
                    <a:lnR w="12700" cap="flat" cmpd="sng" algn="ctr">
                      <a:solidFill>
                        <a:srgbClr val="808080"/>
                      </a:solidFill>
                      <a:prstDash val="solid"/>
                      <a:round/>
                      <a:headEnd type="none" w="med" len="med"/>
                      <a:tailEnd type="none" w="med" len="med"/>
                    </a:lnR>
                    <a:lnT>
                      <a:noFill/>
                    </a:lnT>
                    <a:lnB w="12700" cap="flat" cmpd="sng" algn="ctr">
                      <a:solidFill>
                        <a:srgbClr val="80808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GB" sz="800" b="1">
                          <a:solidFill>
                            <a:srgbClr val="FFFFFF"/>
                          </a:solidFill>
                          <a:latin typeface="Arial"/>
                          <a:ea typeface="Times New Roman"/>
                          <a:cs typeface="Times New Roman"/>
                        </a:rPr>
                        <a:t>MONTH</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5A5A5A"/>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tr>
              <a:tr h="259874">
                <a:tc>
                  <a:txBody>
                    <a:bodyPr/>
                    <a:lstStyle/>
                    <a:p>
                      <a:pPr algn="ctr">
                        <a:lnSpc>
                          <a:spcPct val="115000"/>
                        </a:lnSpc>
                        <a:spcAft>
                          <a:spcPts val="0"/>
                        </a:spcAft>
                      </a:pPr>
                      <a:r>
                        <a:rPr lang="en-GB" sz="800" b="1">
                          <a:solidFill>
                            <a:srgbClr val="FFFFFF"/>
                          </a:solidFill>
                          <a:latin typeface="Arial"/>
                          <a:ea typeface="Times New Roman"/>
                          <a:cs typeface="Times New Roman"/>
                        </a:rPr>
                        <a:t>Cash out-expenses</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tc>
                  <a:txBody>
                    <a:bodyPr/>
                    <a:lstStyle/>
                    <a:p>
                      <a:pPr algn="ctr">
                        <a:lnSpc>
                          <a:spcPct val="115000"/>
                        </a:lnSpc>
                        <a:spcAft>
                          <a:spcPts val="0"/>
                        </a:spcAft>
                      </a:pPr>
                      <a:r>
                        <a:rPr lang="en-GB" sz="800" b="1">
                          <a:solidFill>
                            <a:srgbClr val="FFFFFF"/>
                          </a:solidFill>
                          <a:latin typeface="Arial"/>
                          <a:ea typeface="Times New Roman"/>
                          <a:cs typeface="Times New Roman"/>
                        </a:rPr>
                        <a:t>1</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Rent or premises costs</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Business rates for your business premises</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£100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Utilities (gas, electricity, water)</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£200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Insurance</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£60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Telephone and internet</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£60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Marketing and advertising expenses</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Vehicle running costs</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£110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Equipment purchase or leasing</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£300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Postage, printing, stationery</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Transport and delivery</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Professional fees (legal, accounting etc.)</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£100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Cost of sales (Cost of product)</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£500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Wages your own</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£1,800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solidFill>
                            <a:srgbClr val="000000"/>
                          </a:solidFill>
                          <a:latin typeface="Arial"/>
                          <a:ea typeface="Times New Roman"/>
                          <a:cs typeface="Times New Roman"/>
                        </a:rPr>
                        <a:t>Staff wages</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£1,600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latin typeface="Arial"/>
                          <a:ea typeface="Times New Roman"/>
                          <a:cs typeface="Times New Roman"/>
                        </a:rPr>
                        <a:t>Any other</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41591">
                <a:tc>
                  <a:txBody>
                    <a:bodyPr/>
                    <a:lstStyle/>
                    <a:p>
                      <a:pPr>
                        <a:lnSpc>
                          <a:spcPct val="115000"/>
                        </a:lnSpc>
                        <a:spcAft>
                          <a:spcPts val="0"/>
                        </a:spcAft>
                      </a:pPr>
                      <a:r>
                        <a:rPr lang="en-GB" sz="700" b="1">
                          <a:latin typeface="Arial"/>
                          <a:ea typeface="Times New Roman"/>
                          <a:cs typeface="Times New Roman"/>
                        </a:rPr>
                        <a:t>Any other</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c>
                  <a:txBody>
                    <a:bodyPr/>
                    <a:lstStyle/>
                    <a:p>
                      <a:pPr algn="ctr">
                        <a:lnSpc>
                          <a:spcPct val="115000"/>
                        </a:lnSpc>
                        <a:spcAft>
                          <a:spcPts val="0"/>
                        </a:spcAft>
                      </a:pPr>
                      <a:r>
                        <a:rPr lang="en-GB" sz="700">
                          <a:latin typeface="Arial"/>
                          <a:ea typeface="Times New Roman"/>
                          <a:cs typeface="Times New Roman"/>
                        </a:rPr>
                        <a:t>£0</a:t>
                      </a:r>
                      <a:endParaRPr lang="en-GB" sz="60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D5B4"/>
                    </a:solidFill>
                  </a:tcPr>
                </a:tc>
              </a:tr>
              <a:tr h="154687">
                <a:tc>
                  <a:txBody>
                    <a:bodyPr/>
                    <a:lstStyle/>
                    <a:p>
                      <a:pPr>
                        <a:lnSpc>
                          <a:spcPct val="115000"/>
                        </a:lnSpc>
                        <a:spcAft>
                          <a:spcPts val="0"/>
                        </a:spcAft>
                      </a:pPr>
                      <a:r>
                        <a:rPr lang="en-GB" sz="600" b="1">
                          <a:latin typeface="Arial"/>
                          <a:ea typeface="Times New Roman"/>
                          <a:cs typeface="Times New Roman"/>
                        </a:rPr>
                        <a:t>Total cash out-flows (B)</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5A5A5A"/>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BFBFBF"/>
                    </a:solidFill>
                  </a:tcPr>
                </a:tc>
                <a:tc>
                  <a:txBody>
                    <a:bodyPr/>
                    <a:lstStyle/>
                    <a:p>
                      <a:pPr algn="ctr">
                        <a:lnSpc>
                          <a:spcPct val="115000"/>
                        </a:lnSpc>
                        <a:spcAft>
                          <a:spcPts val="0"/>
                        </a:spcAft>
                      </a:pPr>
                      <a:r>
                        <a:rPr lang="en-GB" sz="700" b="1">
                          <a:solidFill>
                            <a:srgbClr val="000000"/>
                          </a:solidFill>
                          <a:latin typeface="Arial"/>
                          <a:ea typeface="Times New Roman"/>
                          <a:cs typeface="Times New Roman"/>
                        </a:rPr>
                        <a:t>£4,830</a:t>
                      </a:r>
                      <a:endParaRPr lang="en-GB" sz="600">
                        <a:latin typeface="Calibri"/>
                        <a:ea typeface="Calibri"/>
                        <a:cs typeface="Times New Roman"/>
                      </a:endParaRPr>
                    </a:p>
                  </a:txBody>
                  <a:tcPr marL="38601" marR="38601" marT="0" marB="0" anchor="ctr">
                    <a:lnL w="12700" cap="flat" cmpd="sng" algn="ctr">
                      <a:solidFill>
                        <a:srgbClr val="5A5A5A"/>
                      </a:solidFill>
                      <a:prstDash val="solid"/>
                      <a:round/>
                      <a:headEnd type="none" w="med" len="med"/>
                      <a:tailEnd type="none" w="med" len="med"/>
                    </a:lnL>
                    <a:lnR w="12700" cap="flat" cmpd="sng" algn="ctr">
                      <a:solidFill>
                        <a:srgbClr val="5A5A5A"/>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7E4BC"/>
                    </a:solidFill>
                  </a:tcPr>
                </a:tc>
              </a:tr>
              <a:tr h="167062">
                <a:tc>
                  <a:txBody>
                    <a:bodyPr/>
                    <a:lstStyle/>
                    <a:p>
                      <a:pPr>
                        <a:lnSpc>
                          <a:spcPct val="115000"/>
                        </a:lnSpc>
                        <a:spcAft>
                          <a:spcPts val="0"/>
                        </a:spcAft>
                      </a:pPr>
                      <a:r>
                        <a:rPr lang="en-GB" sz="600">
                          <a:solidFill>
                            <a:srgbClr val="000000"/>
                          </a:solidFill>
                          <a:latin typeface="Arial"/>
                          <a:ea typeface="Times New Roman"/>
                          <a:cs typeface="Times New Roman"/>
                        </a:rPr>
                        <a:t> </a:t>
                      </a:r>
                      <a:endParaRPr lang="en-GB" sz="600">
                        <a:latin typeface="Calibri"/>
                        <a:ea typeface="Calibri"/>
                        <a:cs typeface="Times New Roman"/>
                      </a:endParaRPr>
                    </a:p>
                  </a:txBody>
                  <a:tcPr marL="38601" marR="38601" marT="0" marB="0" anchor="b">
                    <a:lnL>
                      <a:noFill/>
                    </a:lnL>
                    <a:lnR>
                      <a:noFill/>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GB" sz="700">
                          <a:solidFill>
                            <a:srgbClr val="000000"/>
                          </a:solidFill>
                          <a:latin typeface="Arial"/>
                          <a:ea typeface="Times New Roman"/>
                          <a:cs typeface="Times New Roman"/>
                        </a:rPr>
                        <a:t> </a:t>
                      </a:r>
                      <a:endParaRPr lang="en-GB" sz="600">
                        <a:latin typeface="Calibri"/>
                        <a:ea typeface="Calibri"/>
                        <a:cs typeface="Times New Roman"/>
                      </a:endParaRPr>
                    </a:p>
                  </a:txBody>
                  <a:tcPr marL="38601" marR="38601" marT="0" marB="0" anchor="ctr">
                    <a:lnL>
                      <a:noFill/>
                    </a:lnL>
                    <a:lnR>
                      <a:noFill/>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FFFFF"/>
                    </a:solidFill>
                  </a:tcPr>
                </a:tc>
              </a:tr>
              <a:tr h="259874">
                <a:tc>
                  <a:txBody>
                    <a:bodyPr/>
                    <a:lstStyle/>
                    <a:p>
                      <a:pPr algn="r">
                        <a:lnSpc>
                          <a:spcPct val="115000"/>
                        </a:lnSpc>
                        <a:spcAft>
                          <a:spcPts val="0"/>
                        </a:spcAft>
                      </a:pPr>
                      <a:r>
                        <a:rPr lang="en-GB" sz="600" b="1">
                          <a:solidFill>
                            <a:srgbClr val="FFFFFF"/>
                          </a:solidFill>
                          <a:latin typeface="Arial"/>
                          <a:ea typeface="Times New Roman"/>
                          <a:cs typeface="Times New Roman"/>
                        </a:rPr>
                        <a:t>Your net cash flow (A-B)</a:t>
                      </a:r>
                      <a:endParaRPr lang="en-GB" sz="600">
                        <a:latin typeface="Calibri"/>
                        <a:ea typeface="Calibri"/>
                        <a:cs typeface="Times New Roman"/>
                      </a:endParaRPr>
                    </a:p>
                  </a:txBody>
                  <a:tcPr marL="38601" marR="38601" marT="0" marB="0" anchor="ctr">
                    <a:lnL w="12700" cap="flat" cmpd="sng" algn="ctr">
                      <a:solidFill>
                        <a:srgbClr val="80808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000000"/>
                    </a:solidFill>
                  </a:tcPr>
                </a:tc>
                <a:tc>
                  <a:txBody>
                    <a:bodyPr/>
                    <a:lstStyle/>
                    <a:p>
                      <a:pPr algn="ctr">
                        <a:lnSpc>
                          <a:spcPct val="115000"/>
                        </a:lnSpc>
                        <a:spcAft>
                          <a:spcPts val="0"/>
                        </a:spcAft>
                      </a:pPr>
                      <a:r>
                        <a:rPr lang="en-GB" sz="600" b="1" dirty="0">
                          <a:solidFill>
                            <a:srgbClr val="000000"/>
                          </a:solidFill>
                          <a:latin typeface="Arial"/>
                          <a:ea typeface="Times New Roman"/>
                          <a:cs typeface="Times New Roman"/>
                        </a:rPr>
                        <a:t>£670</a:t>
                      </a:r>
                      <a:endParaRPr lang="en-GB" sz="600" dirty="0">
                        <a:latin typeface="Calibri"/>
                        <a:ea typeface="Calibri"/>
                        <a:cs typeface="Times New Roman"/>
                      </a:endParaRPr>
                    </a:p>
                  </a:txBody>
                  <a:tcPr marL="38601" marR="38601" marT="0" marB="0" anchor="ctr">
                    <a:lnL w="12700" cap="flat" cmpd="sng" algn="ctr">
                      <a:solidFill>
                        <a:srgbClr val="000000"/>
                      </a:solidFill>
                      <a:prstDash val="solid"/>
                      <a:round/>
                      <a:headEnd type="none" w="med" len="med"/>
                      <a:tailEnd type="none" w="med" len="med"/>
                    </a:lnL>
                    <a:lnR w="12700" cap="flat" cmpd="sng" algn="ctr">
                      <a:solidFill>
                        <a:srgbClr val="5A5A5A"/>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7E4BC"/>
                    </a:solidFill>
                  </a:tcPr>
                </a:tc>
              </a:tr>
            </a:tbl>
          </a:graphicData>
        </a:graphic>
      </p:graphicFrame>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304</TotalTime>
  <Words>378</Words>
  <Application>Microsoft Office PowerPoint</Application>
  <PresentationFormat>On-screen Show (4:3)</PresentationFormat>
  <Paragraphs>98</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Median</vt:lpstr>
      <vt:lpstr>UWTSD Certificate in Higher Education Business Skills for the Workplace</vt:lpstr>
      <vt:lpstr>Slide 2</vt:lpstr>
      <vt:lpstr>Slide 3</vt:lpstr>
      <vt:lpstr>Slide 4</vt:lpstr>
      <vt:lpstr>Slide 5</vt:lpstr>
      <vt:lpstr>Slide 6</vt:lpstr>
      <vt:lpstr>Slide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Certificate in Higher Education Business Skills for the Workplace</dc:title>
  <dc:creator>customer</dc:creator>
  <cp:lastModifiedBy>customer</cp:lastModifiedBy>
  <cp:revision>31</cp:revision>
  <dcterms:created xsi:type="dcterms:W3CDTF">2025-11-09T19:26:35Z</dcterms:created>
  <dcterms:modified xsi:type="dcterms:W3CDTF">2025-11-10T00:31:20Z</dcterms:modified>
</cp:coreProperties>
</file>