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1" r:id="rId4"/>
    <p:sldId id="262" r:id="rId5"/>
    <p:sldId id="258" r:id="rId6"/>
    <p:sldId id="260" r:id="rId7"/>
    <p:sldId id="259"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67" autoAdjust="0"/>
    <p:restoredTop sz="94660"/>
  </p:normalViewPr>
  <p:slideViewPr>
    <p:cSldViewPr>
      <p:cViewPr varScale="1">
        <p:scale>
          <a:sx n="114" d="100"/>
          <a:sy n="114" d="100"/>
        </p:scale>
        <p:origin x="1578"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4BB17B24-7BED-4178-81C1-973FE3AB7309}" type="datetimeFigureOut">
              <a:rPr lang="en-US" smtClean="0"/>
              <a:pPr/>
              <a:t>2/18/2020</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46A03BD4-7871-44D2-BC27-431CAFDEE004}"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4BB17B24-7BED-4178-81C1-973FE3AB7309}" type="datetimeFigureOut">
              <a:rPr lang="en-US" smtClean="0"/>
              <a:pPr/>
              <a:t>2/18/2020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A03BD4-7871-44D2-BC27-431CAFDEE004}"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BB17B24-7BED-4178-81C1-973FE3AB7309}" type="datetimeFigureOut">
              <a:rPr lang="en-US" smtClean="0"/>
              <a:pPr/>
              <a:t>2/18/2020</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46A03BD4-7871-44D2-BC27-431CAFDEE004}"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4BB17B24-7BED-4178-81C1-973FE3AB7309}" type="datetimeFigureOut">
              <a:rPr lang="en-US" smtClean="0"/>
              <a:pPr/>
              <a:t>2/18/2020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A03BD4-7871-44D2-BC27-431CAFDEE004}"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4BB17B24-7BED-4178-81C1-973FE3AB7309}" type="datetimeFigureOut">
              <a:rPr lang="en-US" smtClean="0"/>
              <a:pPr/>
              <a:t>2/18/2020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A03BD4-7871-44D2-BC27-431CAFDEE004}"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4BB17B24-7BED-4178-81C1-973FE3AB7309}" type="datetimeFigureOut">
              <a:rPr lang="en-US" smtClean="0"/>
              <a:pPr/>
              <a:t>2/18/2020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A03BD4-7871-44D2-BC27-431CAFDEE00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B17B24-7BED-4178-81C1-973FE3AB7309}" type="datetimeFigureOut">
              <a:rPr lang="en-US" smtClean="0"/>
              <a:pPr/>
              <a:t>2/18/2020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A03BD4-7871-44D2-BC27-431CAFDEE00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BB17B24-7BED-4178-81C1-973FE3AB7309}" type="datetimeFigureOut">
              <a:rPr lang="en-US" smtClean="0"/>
              <a:pPr/>
              <a:t>2/18/2020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A03BD4-7871-44D2-BC27-431CAFDEE004}"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BB17B24-7BED-4178-81C1-973FE3AB7309}" type="datetimeFigureOut">
              <a:rPr lang="en-US" smtClean="0"/>
              <a:pPr/>
              <a:t>2/18/2020</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46A03BD4-7871-44D2-BC27-431CAFDEE004}"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BB17B24-7BED-4178-81C1-973FE3AB7309}" type="datetimeFigureOut">
              <a:rPr lang="en-US" smtClean="0"/>
              <a:pPr/>
              <a:t>2/18/2020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A03BD4-7871-44D2-BC27-431CAFDEE00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BB17B24-7BED-4178-81C1-973FE3AB7309}" type="datetimeFigureOut">
              <a:rPr lang="en-US" smtClean="0"/>
              <a:pPr/>
              <a:t>2/18/2020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A03BD4-7871-44D2-BC27-431CAFDEE00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4BB17B24-7BED-4178-81C1-973FE3AB7309}" type="datetimeFigureOut">
              <a:rPr lang="en-US" smtClean="0"/>
              <a:pPr/>
              <a:t>2/18/2020</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46A03BD4-7871-44D2-BC27-431CAFDEE00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aerphilly.gov.uk/Services/Children-and-families/How-to-get-help-and-support/Flying-Start/What-is-Flying-Start" TargetMode="External"/><Relationship Id="rId2" Type="http://schemas.openxmlformats.org/officeDocument/2006/relationships/hyperlink" Target="https://www.npt.gov.uk/19217?lang=en-gb" TargetMode="External"/><Relationship Id="rId1" Type="http://schemas.openxmlformats.org/officeDocument/2006/relationships/slideLayout" Target="../slideLayouts/slideLayout2.xml"/><Relationship Id="rId6" Type="http://schemas.openxmlformats.org/officeDocument/2006/relationships/hyperlink" Target="https://www.twinkl.co.uk/teaching-wiki/attainment" TargetMode="External"/><Relationship Id="rId5" Type="http://schemas.openxmlformats.org/officeDocument/2006/relationships/hyperlink" Target="https://neu.org.uk/child-poverty-facts" TargetMode="External"/><Relationship Id="rId4" Type="http://schemas.openxmlformats.org/officeDocument/2006/relationships/hyperlink" Target="https://www.compassionuk.org/blogs/poverty-101-what-is-pover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42976" y="1357298"/>
            <a:ext cx="6929486" cy="4429156"/>
          </a:xfrm>
        </p:spPr>
        <p:txBody>
          <a:bodyPr>
            <a:normAutofit fontScale="92500"/>
          </a:bodyPr>
          <a:lstStyle/>
          <a:p>
            <a:endParaRPr lang="en-GB" sz="4600" dirty="0">
              <a:solidFill>
                <a:schemeClr val="tx1"/>
              </a:solidFill>
            </a:endParaRPr>
          </a:p>
          <a:p>
            <a:pPr>
              <a:buFontTx/>
              <a:buChar char="-"/>
            </a:pPr>
            <a:r>
              <a:rPr lang="en-GB" sz="4600" dirty="0">
                <a:solidFill>
                  <a:schemeClr val="tx1"/>
                </a:solidFill>
              </a:rPr>
              <a:t>-Background of flying start, who they target. </a:t>
            </a:r>
          </a:p>
          <a:p>
            <a:pPr>
              <a:buFontTx/>
              <a:buChar char="-"/>
            </a:pPr>
            <a:r>
              <a:rPr lang="en-GB" sz="4600" dirty="0">
                <a:solidFill>
                  <a:schemeClr val="tx1"/>
                </a:solidFill>
              </a:rPr>
              <a:t>How flying start work to reduce the gap between poverty</a:t>
            </a:r>
          </a:p>
          <a:p>
            <a:r>
              <a:rPr lang="en-GB" sz="4600" dirty="0">
                <a:solidFill>
                  <a:schemeClr val="tx1"/>
                </a:solidFill>
              </a:rPr>
              <a:t>- How poverty effects education </a:t>
            </a:r>
          </a:p>
          <a:p>
            <a:endParaRPr lang="en-GB" dirty="0"/>
          </a:p>
        </p:txBody>
      </p:sp>
      <p:sp>
        <p:nvSpPr>
          <p:cNvPr id="2" name="Title 1"/>
          <p:cNvSpPr>
            <a:spLocks noGrp="1"/>
          </p:cNvSpPr>
          <p:nvPr>
            <p:ph type="ctrTitle"/>
          </p:nvPr>
        </p:nvSpPr>
        <p:spPr>
          <a:xfrm>
            <a:off x="714348" y="0"/>
            <a:ext cx="7772400" cy="1470025"/>
          </a:xfrm>
        </p:spPr>
        <p:txBody>
          <a:bodyPr/>
          <a:lstStyle/>
          <a:p>
            <a:r>
              <a:rPr lang="en-GB" dirty="0"/>
              <a:t>Flying start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472" y="0"/>
            <a:ext cx="7772400" cy="1143000"/>
          </a:xfrm>
        </p:spPr>
        <p:txBody>
          <a:bodyPr>
            <a:noAutofit/>
          </a:bodyPr>
          <a:lstStyle/>
          <a:p>
            <a:r>
              <a:rPr lang="en-GB" sz="3600" dirty="0">
                <a:latin typeface="Arial Rounded MT Bold" pitchFamily="34" charset="0"/>
              </a:rPr>
              <a:t>Flying start </a:t>
            </a:r>
          </a:p>
        </p:txBody>
      </p:sp>
      <p:sp>
        <p:nvSpPr>
          <p:cNvPr id="3" name="Content Placeholder 2"/>
          <p:cNvSpPr>
            <a:spLocks noGrp="1"/>
          </p:cNvSpPr>
          <p:nvPr>
            <p:ph sz="quarter" idx="1"/>
          </p:nvPr>
        </p:nvSpPr>
        <p:spPr>
          <a:xfrm>
            <a:off x="357158" y="1714488"/>
            <a:ext cx="8229600" cy="4525963"/>
          </a:xfrm>
        </p:spPr>
        <p:txBody>
          <a:bodyPr>
            <a:normAutofit/>
          </a:bodyPr>
          <a:lstStyle/>
          <a:p>
            <a:r>
              <a:rPr lang="en-GB" dirty="0"/>
              <a:t>A welsh government funded programme</a:t>
            </a:r>
          </a:p>
          <a:p>
            <a:r>
              <a:rPr lang="en-GB" dirty="0"/>
              <a:t>available in targeted areas supporting all families </a:t>
            </a:r>
          </a:p>
          <a:p>
            <a:r>
              <a:rPr lang="en-GB" dirty="0"/>
              <a:t>Helping 0-3 year olds, getting them to “achieve a flying start in life”. </a:t>
            </a:r>
          </a:p>
          <a:p>
            <a:r>
              <a:rPr lang="en-GB" dirty="0"/>
              <a:t>Provides a intensive support service not only for children but also to help the family as well.</a:t>
            </a:r>
          </a:p>
          <a:p>
            <a:r>
              <a:rPr lang="en-GB" dirty="0"/>
              <a:t>Promotes language, cognitive, social and emotional skills, physical development and the early identification of high needs. </a:t>
            </a:r>
          </a:p>
        </p:txBody>
      </p:sp>
      <p:sp>
        <p:nvSpPr>
          <p:cNvPr id="4" name="TextBox 3"/>
          <p:cNvSpPr txBox="1"/>
          <p:nvPr/>
        </p:nvSpPr>
        <p:spPr>
          <a:xfrm>
            <a:off x="785786" y="1214422"/>
            <a:ext cx="2928958" cy="400110"/>
          </a:xfrm>
          <a:prstGeom prst="rect">
            <a:avLst/>
          </a:prstGeom>
          <a:noFill/>
        </p:spPr>
        <p:txBody>
          <a:bodyPr wrap="square" rtlCol="0">
            <a:spAutoFit/>
          </a:bodyPr>
          <a:lstStyle/>
          <a:p>
            <a:r>
              <a:rPr lang="en-GB" sz="2000" b="1" dirty="0">
                <a:latin typeface="Arial" pitchFamily="34" charset="0"/>
                <a:cs typeface="Arial" pitchFamily="34" charset="0"/>
              </a:rPr>
              <a:t>What is flying start?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8662" y="428604"/>
            <a:ext cx="7772400" cy="1143000"/>
          </a:xfrm>
        </p:spPr>
        <p:txBody>
          <a:bodyPr>
            <a:normAutofit fontScale="90000"/>
          </a:bodyPr>
          <a:lstStyle/>
          <a:p>
            <a:r>
              <a:rPr lang="en-GB" dirty="0">
                <a:solidFill>
                  <a:schemeClr val="bg1">
                    <a:lumMod val="50000"/>
                  </a:schemeClr>
                </a:solidFill>
                <a:latin typeface="Arial Rounded MT Bold" pitchFamily="34" charset="0"/>
              </a:rPr>
              <a:t>How flying start helps families to become better and stable </a:t>
            </a:r>
            <a:br>
              <a:rPr lang="en-GB" dirty="0">
                <a:solidFill>
                  <a:schemeClr val="bg1">
                    <a:lumMod val="50000"/>
                  </a:schemeClr>
                </a:solidFill>
                <a:latin typeface="Arial Rounded MT Bold" pitchFamily="34" charset="0"/>
              </a:rPr>
            </a:br>
            <a:endParaRPr lang="en-GB" dirty="0"/>
          </a:p>
        </p:txBody>
      </p:sp>
      <p:sp>
        <p:nvSpPr>
          <p:cNvPr id="4" name="TextBox 3"/>
          <p:cNvSpPr txBox="1"/>
          <p:nvPr/>
        </p:nvSpPr>
        <p:spPr>
          <a:xfrm>
            <a:off x="357158" y="1071546"/>
            <a:ext cx="8358246" cy="5909310"/>
          </a:xfrm>
          <a:prstGeom prst="rect">
            <a:avLst/>
          </a:prstGeom>
          <a:noFill/>
        </p:spPr>
        <p:txBody>
          <a:bodyPr wrap="square" rtlCol="0">
            <a:spAutoFit/>
          </a:bodyPr>
          <a:lstStyle/>
          <a:p>
            <a:r>
              <a:rPr lang="en-GB" sz="2400" dirty="0"/>
              <a:t>There are a number of ways that the flying start program reduces the gap between poverty and help them to become better and stable families. </a:t>
            </a:r>
          </a:p>
          <a:p>
            <a:endParaRPr lang="en-GB" sz="2400" dirty="0"/>
          </a:p>
          <a:p>
            <a:r>
              <a:rPr lang="en-GB" sz="2400" dirty="0"/>
              <a:t>Flying start are known for their highly good support for families and young children, they will ensure that children living in poverty have a stable and healthy life, by helping them to play learn and grow. By the children and family taking part in activities such as reading singing and playing with parents, flying start are making them feel as part of a community and that the children are growing up into a safe suitable lifestyle. </a:t>
            </a:r>
          </a:p>
          <a:p>
            <a:r>
              <a:rPr lang="en-GB" sz="2400" dirty="0"/>
              <a:t>They provide one to one sessions with parents to help them develop routines within the house, and promoting positive parenting skills, this reducing them from going down the wrong path for parenting and being an organised individual for the child. </a:t>
            </a:r>
          </a:p>
          <a:p>
            <a:endParaRPr lang="en-GB" sz="2400" dirty="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14290"/>
            <a:ext cx="9144000" cy="6370975"/>
          </a:xfrm>
          <a:prstGeom prst="rect">
            <a:avLst/>
          </a:prstGeom>
          <a:noFill/>
        </p:spPr>
        <p:txBody>
          <a:bodyPr wrap="square" rtlCol="0">
            <a:spAutoFit/>
          </a:bodyPr>
          <a:lstStyle/>
          <a:p>
            <a:endParaRPr lang="en-GB" sz="2400" dirty="0"/>
          </a:p>
          <a:p>
            <a:r>
              <a:rPr lang="en-GB" sz="2400" b="1" dirty="0">
                <a:solidFill>
                  <a:schemeClr val="bg1">
                    <a:lumMod val="50000"/>
                  </a:schemeClr>
                </a:solidFill>
              </a:rPr>
              <a:t>Childs education</a:t>
            </a:r>
          </a:p>
          <a:p>
            <a:endParaRPr lang="en-GB" sz="2400" b="1" dirty="0">
              <a:solidFill>
                <a:schemeClr val="bg1">
                  <a:lumMod val="50000"/>
                </a:schemeClr>
              </a:solidFill>
            </a:endParaRPr>
          </a:p>
          <a:p>
            <a:r>
              <a:rPr lang="en-GB" sz="2400" dirty="0"/>
              <a:t>There is a big barrier for children's education who are living within poverty. Parents that are at the poverty stage are unable to give their child all the essentials and more, this causing serious problems within school as they are already below the barrier before they start to learn. </a:t>
            </a:r>
          </a:p>
          <a:p>
            <a:r>
              <a:rPr lang="en-GB" sz="2400" dirty="0"/>
              <a:t>Information taken from a source called NEU (national education union) states that “schools were found to account for just 9% of pupil-level variation in Progress 8 in 2015-16, after effects of the clustering similar groups of pupils in schools was accounted for” </a:t>
            </a:r>
          </a:p>
          <a:p>
            <a:r>
              <a:rPr lang="en-GB" sz="2400" dirty="0"/>
              <a:t>The source also mentioned that a “staggering 87% of respondents thought poverty or living on a low income affects the learning of their pupils/students significantly” in addition to this 60% of respondents thought the extreme extent of the poverty level in their school and effects on low income pupils and students have been getting worse since 2015. </a:t>
            </a:r>
          </a:p>
          <a:p>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571500"/>
            <a:ext cx="8229600" cy="1143000"/>
          </a:xfrm>
        </p:spPr>
        <p:txBody>
          <a:bodyPr>
            <a:normAutofit/>
          </a:bodyPr>
          <a:lstStyle/>
          <a:p>
            <a:r>
              <a:rPr lang="en-GB" sz="3200" dirty="0">
                <a:latin typeface="Arial Rounded MT Bold" pitchFamily="34" charset="0"/>
              </a:rPr>
              <a:t>How</a:t>
            </a:r>
            <a:r>
              <a:rPr lang="en-GB" sz="3200" dirty="0"/>
              <a:t> </a:t>
            </a:r>
            <a:r>
              <a:rPr lang="en-GB" sz="3200" dirty="0">
                <a:latin typeface="Arial Rounded MT Bold" pitchFamily="34" charset="0"/>
              </a:rPr>
              <a:t>do they do the scheme?</a:t>
            </a:r>
          </a:p>
        </p:txBody>
      </p:sp>
      <p:sp>
        <p:nvSpPr>
          <p:cNvPr id="3" name="Content Placeholder 2"/>
          <p:cNvSpPr>
            <a:spLocks noGrp="1"/>
          </p:cNvSpPr>
          <p:nvPr>
            <p:ph sz="quarter" idx="1"/>
          </p:nvPr>
        </p:nvSpPr>
        <p:spPr>
          <a:xfrm>
            <a:off x="0" y="571480"/>
            <a:ext cx="9144000" cy="5715040"/>
          </a:xfrm>
        </p:spPr>
        <p:txBody>
          <a:bodyPr>
            <a:normAutofit lnSpcReduction="10000"/>
          </a:bodyPr>
          <a:lstStyle/>
          <a:p>
            <a:pPr>
              <a:buNone/>
            </a:pPr>
            <a:r>
              <a:rPr lang="en-GB" dirty="0"/>
              <a:t>“through the delivery of health support and guidance, parenting groups and support and quality, part-time childcare for 2-3 years old”</a:t>
            </a:r>
          </a:p>
          <a:p>
            <a:pPr>
              <a:buNone/>
            </a:pPr>
            <a:r>
              <a:rPr lang="en-GB" dirty="0"/>
              <a:t>Health is a what comes first to all individuals who are caring for children, this also one of the main priorities for flying start. Through the program health visitors spend a lot of time making sure that families and children get extra support and advice when going through pregnancy and early stages of a young individuals life. </a:t>
            </a:r>
          </a:p>
          <a:p>
            <a:pPr>
              <a:buNone/>
            </a:pPr>
            <a:r>
              <a:rPr lang="en-GB" dirty="0"/>
              <a:t>All staff at flying start are highly qualified trained professionals and DBS (Disclosure and Barring Service) checked. </a:t>
            </a:r>
          </a:p>
          <a:p>
            <a:pPr>
              <a:buNone/>
            </a:pPr>
            <a:r>
              <a:rPr lang="en-GB" dirty="0"/>
              <a:t>It is natural for a child to be curious about the world when they are young, so flying start an outdoor and indoor setting so they can be </a:t>
            </a:r>
            <a:r>
              <a:rPr lang="en-GB" dirty="0" err="1"/>
              <a:t>comftorble</a:t>
            </a:r>
            <a:r>
              <a:rPr lang="en-GB" dirty="0"/>
              <a:t> and explore their surroundings, experiences like these build up their knowledge and skill that they will be gained with the parents when at home, this will be ensuring that their physical and intellectual development are stable for nursery. </a:t>
            </a:r>
          </a:p>
          <a:p>
            <a:pPr>
              <a:buNone/>
            </a:pPr>
            <a:endParaRPr lang="en-GB" dirty="0"/>
          </a:p>
          <a:p>
            <a:pPr>
              <a:buNone/>
            </a:pPr>
            <a:endParaRPr lang="en-GB" dirty="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571500"/>
            <a:ext cx="7772400" cy="1143000"/>
          </a:xfrm>
        </p:spPr>
        <p:txBody>
          <a:bodyPr>
            <a:normAutofit/>
          </a:bodyPr>
          <a:lstStyle/>
          <a:p>
            <a:r>
              <a:rPr lang="en-GB" sz="2800" b="1" dirty="0"/>
              <a:t>The meaning of poverty </a:t>
            </a:r>
          </a:p>
        </p:txBody>
      </p:sp>
      <p:sp>
        <p:nvSpPr>
          <p:cNvPr id="3" name="TextBox 2"/>
          <p:cNvSpPr txBox="1"/>
          <p:nvPr/>
        </p:nvSpPr>
        <p:spPr>
          <a:xfrm>
            <a:off x="0" y="487025"/>
            <a:ext cx="8929718" cy="6370975"/>
          </a:xfrm>
          <a:prstGeom prst="rect">
            <a:avLst/>
          </a:prstGeom>
          <a:noFill/>
        </p:spPr>
        <p:txBody>
          <a:bodyPr wrap="square" rtlCol="0">
            <a:spAutoFit/>
          </a:bodyPr>
          <a:lstStyle/>
          <a:p>
            <a:r>
              <a:rPr lang="en-GB" sz="2400" dirty="0"/>
              <a:t>A definition of poverty, taken from The World Bank “A person is considered poor if his or her income level fall below some minimum level necessary to meet basic needs”  this meaning it sets the minimum level  or goes over  the international poverty line, living on under £1,90 a day. </a:t>
            </a:r>
          </a:p>
          <a:p>
            <a:r>
              <a:rPr lang="en-GB" sz="2400" b="1" dirty="0"/>
              <a:t>Facts</a:t>
            </a:r>
          </a:p>
          <a:p>
            <a:pPr>
              <a:buFont typeface="Arial" pitchFamily="34" charset="0"/>
              <a:buChar char="•"/>
            </a:pPr>
            <a:r>
              <a:rPr lang="en-GB" sz="2400" dirty="0"/>
              <a:t>Under 385 million children live in some of the most extreme cases of poverty worldwide. </a:t>
            </a:r>
          </a:p>
          <a:p>
            <a:pPr>
              <a:buFont typeface="Arial" pitchFamily="34" charset="0"/>
              <a:buChar char="•"/>
            </a:pPr>
            <a:r>
              <a:rPr lang="en-GB" sz="2400" dirty="0"/>
              <a:t>15,000 children have been known to die each day before celebrating their fifth birthday, reasons of death are mostly preventable. </a:t>
            </a:r>
          </a:p>
          <a:p>
            <a:pPr>
              <a:buFont typeface="Arial" pitchFamily="34" charset="0"/>
              <a:buChar char="•"/>
            </a:pPr>
            <a:r>
              <a:rPr lang="en-GB" sz="2400" dirty="0"/>
              <a:t>It is known that every 20 seconds a mother/father will lose a child from an illness or disease that could have been highly preventable by a vaccine. </a:t>
            </a:r>
          </a:p>
          <a:p>
            <a:pPr>
              <a:buFont typeface="Arial" pitchFamily="34" charset="0"/>
              <a:buChar char="•"/>
            </a:pPr>
            <a:r>
              <a:rPr lang="en-GB" sz="2400" dirty="0"/>
              <a:t>100 million individuals each year are known to be forced into poverty as a result of the health-related expenses.</a:t>
            </a:r>
          </a:p>
          <a:p>
            <a:r>
              <a:rPr lang="en-GB" sz="2400" b="1" dirty="0"/>
              <a:t>What is the poverty line within the UK? </a:t>
            </a:r>
          </a:p>
          <a:p>
            <a:r>
              <a:rPr lang="en-GB" sz="2400" dirty="0"/>
              <a:t>Joseph </a:t>
            </a:r>
            <a:r>
              <a:rPr lang="en-GB" sz="2400" dirty="0" err="1"/>
              <a:t>Rowntree</a:t>
            </a:r>
            <a:r>
              <a:rPr lang="en-GB" sz="2400" dirty="0"/>
              <a:t> foundation defines poverty within the UK as “a household earning less that 60% of the median income, which was £425 a week after housing cost in 2016-2017 (£22,100 a year)”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5720" y="214290"/>
            <a:ext cx="7858180" cy="523220"/>
          </a:xfrm>
          <a:prstGeom prst="rect">
            <a:avLst/>
          </a:prstGeom>
          <a:noFill/>
        </p:spPr>
        <p:txBody>
          <a:bodyPr wrap="square" rtlCol="0">
            <a:spAutoFit/>
          </a:bodyPr>
          <a:lstStyle/>
          <a:p>
            <a:r>
              <a:rPr lang="en-GB" sz="2800" dirty="0">
                <a:solidFill>
                  <a:schemeClr val="bg1">
                    <a:lumMod val="50000"/>
                  </a:schemeClr>
                </a:solidFill>
                <a:latin typeface="Arial Rounded MT Bold" pitchFamily="34" charset="0"/>
              </a:rPr>
              <a:t>The meaning of  attainment </a:t>
            </a:r>
          </a:p>
        </p:txBody>
      </p:sp>
      <p:sp>
        <p:nvSpPr>
          <p:cNvPr id="5" name="TextBox 4"/>
          <p:cNvSpPr txBox="1"/>
          <p:nvPr/>
        </p:nvSpPr>
        <p:spPr>
          <a:xfrm>
            <a:off x="214282" y="1000108"/>
            <a:ext cx="8929718" cy="4524315"/>
          </a:xfrm>
          <a:prstGeom prst="rect">
            <a:avLst/>
          </a:prstGeom>
          <a:noFill/>
        </p:spPr>
        <p:txBody>
          <a:bodyPr wrap="square" rtlCol="0">
            <a:spAutoFit/>
          </a:bodyPr>
          <a:lstStyle/>
          <a:p>
            <a:r>
              <a:rPr lang="en-GB" sz="2400" dirty="0"/>
              <a:t>The meaning of attainment is a measure of a child's achievement in school which is compared to a number of different young individuals within the school that they are based in, “schools are judged by the attainment of their pupils, but also by the progress that the children make”. </a:t>
            </a:r>
          </a:p>
          <a:p>
            <a:endParaRPr lang="en-GB" sz="2400" dirty="0"/>
          </a:p>
          <a:p>
            <a:r>
              <a:rPr lang="en-GB" sz="2400" dirty="0"/>
              <a:t>Attainment used in school? </a:t>
            </a:r>
          </a:p>
          <a:p>
            <a:r>
              <a:rPr lang="en-GB" sz="2400" dirty="0"/>
              <a:t>It is used in schools to compare and pinpoint what level a child should be achieving at their age. Information taken from a source called ‘</a:t>
            </a:r>
            <a:r>
              <a:rPr lang="en-GB" sz="2400" dirty="0" err="1"/>
              <a:t>Twinkl</a:t>
            </a:r>
            <a:r>
              <a:rPr lang="en-GB" sz="2400" dirty="0"/>
              <a:t> teaching’ states that “Regular assessments take place by teachers to find out what level every pupil is working at in each subject” by following this teachers will follow an attainment guide criteria to tick off what each child has completed. </a:t>
            </a:r>
          </a:p>
          <a:p>
            <a:endParaRPr lang="en-GB"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4282" y="214290"/>
            <a:ext cx="7715304" cy="6494085"/>
          </a:xfrm>
          <a:prstGeom prst="rect">
            <a:avLst/>
          </a:prstGeom>
          <a:noFill/>
        </p:spPr>
        <p:txBody>
          <a:bodyPr wrap="square" rtlCol="0">
            <a:spAutoFit/>
          </a:bodyPr>
          <a:lstStyle/>
          <a:p>
            <a:r>
              <a:rPr lang="en-GB" sz="2400" b="1" dirty="0"/>
              <a:t>References</a:t>
            </a:r>
          </a:p>
          <a:p>
            <a:r>
              <a:rPr lang="en-GB" sz="2000" dirty="0" err="1"/>
              <a:t>Cyngor</a:t>
            </a:r>
            <a:r>
              <a:rPr lang="en-GB" sz="2000" dirty="0"/>
              <a:t> </a:t>
            </a:r>
            <a:r>
              <a:rPr lang="en-GB" sz="2000" dirty="0" err="1"/>
              <a:t>Castell-nedd</a:t>
            </a:r>
            <a:r>
              <a:rPr lang="en-GB" sz="2000" dirty="0"/>
              <a:t> Port Talbot, Neath Port Talbot council, Flying start, </a:t>
            </a:r>
            <a:r>
              <a:rPr lang="en-GB" sz="2000" dirty="0">
                <a:hlinkClick r:id="rId2"/>
              </a:rPr>
              <a:t>https://www.npt.gov.uk/19217?lang=en-gb</a:t>
            </a:r>
            <a:endParaRPr lang="en-GB" sz="2000" dirty="0"/>
          </a:p>
          <a:p>
            <a:endParaRPr lang="en-GB" sz="2000" dirty="0"/>
          </a:p>
          <a:p>
            <a:r>
              <a:rPr lang="en-GB" sz="2000" dirty="0" err="1"/>
              <a:t>Carephilly</a:t>
            </a:r>
            <a:r>
              <a:rPr lang="en-GB" sz="2000" dirty="0"/>
              <a:t> County Border Council </a:t>
            </a:r>
            <a:r>
              <a:rPr lang="en-GB" sz="2000" dirty="0" err="1"/>
              <a:t>Careffili</a:t>
            </a:r>
            <a:r>
              <a:rPr lang="en-GB" sz="2000" dirty="0"/>
              <a:t>, Stay Connected, what is flying start?</a:t>
            </a:r>
            <a:r>
              <a:rPr lang="en-GB" sz="2000" dirty="0">
                <a:hlinkClick r:id="rId3"/>
              </a:rPr>
              <a:t> https://www.caerphilly.gov.uk/Services/Children-and-families/How-to-get-help-and-support/Flying-Start/What-is-Flying-Start</a:t>
            </a:r>
            <a:endParaRPr lang="en-GB" sz="2000" dirty="0"/>
          </a:p>
          <a:p>
            <a:endParaRPr lang="en-GB" sz="2000" dirty="0"/>
          </a:p>
          <a:p>
            <a:r>
              <a:rPr lang="en-GB" sz="2000" dirty="0"/>
              <a:t>11 </a:t>
            </a:r>
            <a:r>
              <a:rPr lang="en-GB" sz="2000" dirty="0" err="1"/>
              <a:t>june</a:t>
            </a:r>
            <a:r>
              <a:rPr lang="en-GB" sz="2000" dirty="0"/>
              <a:t> (2019) Compassion, what is </a:t>
            </a:r>
            <a:r>
              <a:rPr lang="en-GB" sz="2000" dirty="0" err="1"/>
              <a:t>poverty?The</a:t>
            </a:r>
            <a:r>
              <a:rPr lang="en-GB" sz="2000" dirty="0"/>
              <a:t> definitions of poverty, Joseph </a:t>
            </a:r>
            <a:r>
              <a:rPr lang="en-GB" sz="2000" dirty="0" err="1"/>
              <a:t>Rowntree</a:t>
            </a:r>
            <a:r>
              <a:rPr lang="en-GB" sz="2000" dirty="0"/>
              <a:t>, The Word Bank, </a:t>
            </a:r>
            <a:r>
              <a:rPr lang="en-GB" sz="2000" dirty="0">
                <a:hlinkClick r:id="rId4"/>
              </a:rPr>
              <a:t>https://www.compassionuk.org/blogs/poverty-101-what-is-poverty/</a:t>
            </a:r>
            <a:endParaRPr lang="en-GB" sz="2000" dirty="0"/>
          </a:p>
          <a:p>
            <a:endParaRPr lang="en-GB" sz="2000" dirty="0"/>
          </a:p>
          <a:p>
            <a:r>
              <a:rPr lang="en-GB" sz="2000" dirty="0"/>
              <a:t>December 20</a:t>
            </a:r>
            <a:r>
              <a:rPr lang="en-GB" sz="2000" baseline="30000" dirty="0"/>
              <a:t>th</a:t>
            </a:r>
            <a:r>
              <a:rPr lang="en-GB" sz="2000" dirty="0"/>
              <a:t> (2018) Child poverty- the facts, National Educational Union, </a:t>
            </a:r>
            <a:r>
              <a:rPr lang="en-GB" sz="2000" dirty="0">
                <a:hlinkClick r:id="rId5"/>
              </a:rPr>
              <a:t>https://neu.org.uk/child-poverty-facts</a:t>
            </a:r>
            <a:r>
              <a:rPr lang="en-GB" sz="2000" dirty="0"/>
              <a:t> </a:t>
            </a:r>
          </a:p>
          <a:p>
            <a:endParaRPr lang="en-GB" sz="2000" dirty="0"/>
          </a:p>
          <a:p>
            <a:r>
              <a:rPr lang="en-GB" sz="2000" dirty="0" err="1"/>
              <a:t>Twinkl</a:t>
            </a:r>
            <a:r>
              <a:rPr lang="en-GB" sz="2000" dirty="0"/>
              <a:t>, what is attainment? </a:t>
            </a:r>
            <a:r>
              <a:rPr lang="en-GB" sz="2000" dirty="0">
                <a:hlinkClick r:id="rId6"/>
              </a:rPr>
              <a:t>https://www.twinkl.co.uk/teaching-wiki/attainment</a:t>
            </a:r>
            <a:endParaRPr lang="en-GB" sz="2000" dirty="0"/>
          </a:p>
          <a:p>
            <a:endParaRPr lang="en-GB" sz="2400" dirty="0"/>
          </a:p>
          <a:p>
            <a:endParaRPr lang="en-GB" sz="2400" dirty="0"/>
          </a:p>
          <a:p>
            <a:endParaRPr lang="en-GB" sz="24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3884</TotalTime>
  <Words>1078</Words>
  <Application>Microsoft Office PowerPoint</Application>
  <PresentationFormat>On-screen Show (4:3)</PresentationFormat>
  <Paragraphs>54</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Arial Rounded MT Bold</vt:lpstr>
      <vt:lpstr>Franklin Gothic Book</vt:lpstr>
      <vt:lpstr>Perpetua</vt:lpstr>
      <vt:lpstr>Wingdings 2</vt:lpstr>
      <vt:lpstr>Equity</vt:lpstr>
      <vt:lpstr>Flying start</vt:lpstr>
      <vt:lpstr>Flying start </vt:lpstr>
      <vt:lpstr>How flying start helps families to become better and stable  </vt:lpstr>
      <vt:lpstr>PowerPoint Presentation</vt:lpstr>
      <vt:lpstr>How do they do the scheme?</vt:lpstr>
      <vt:lpstr>The meaning of poverty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Flying start</dc:title>
  <dc:creator>Windows User</dc:creator>
  <cp:lastModifiedBy>Holli Perry (1902724)</cp:lastModifiedBy>
  <cp:revision>9</cp:revision>
  <dcterms:created xsi:type="dcterms:W3CDTF">2020-02-14T14:12:44Z</dcterms:created>
  <dcterms:modified xsi:type="dcterms:W3CDTF">2020-02-18T09:56:16Z</dcterms:modified>
</cp:coreProperties>
</file>