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98" r:id="rId5"/>
    <p:sldId id="283" r:id="rId6"/>
    <p:sldId id="297" r:id="rId7"/>
    <p:sldId id="292" r:id="rId8"/>
    <p:sldId id="284" r:id="rId9"/>
    <p:sldId id="293" r:id="rId10"/>
    <p:sldId id="294" r:id="rId11"/>
    <p:sldId id="295" r:id="rId12"/>
    <p:sldId id="285" r:id="rId13"/>
    <p:sldId id="25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712" autoAdjust="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outlineViewPr>
    <p:cViewPr>
      <p:scale>
        <a:sx n="33" d="100"/>
        <a:sy n="33" d="100"/>
      </p:scale>
      <p:origin x="0" y="-942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7/1/2025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EC30E-1A71-4188-9BE7-E2A64929A436}" type="datetimeFigureOut">
              <a:rPr lang="en-US" noProof="0" smtClean="0"/>
              <a:t>7/1/2025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804025"/>
          </a:xfrm>
          <a:solidFill>
            <a:schemeClr val="bg1">
              <a:lumMod val="85000"/>
            </a:schemeClr>
          </a:solidFill>
        </p:spPr>
        <p:txBody>
          <a:bodyPr tIns="1728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235700" y="2204792"/>
            <a:ext cx="5956300" cy="1944000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35700" y="41488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180000" tIns="180000" rIns="252000" bIns="18000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524778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7159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er Slide 2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411412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41107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252000" tIns="180000" rIns="180000" bIns="180000"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82858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9600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11800" y="3802899"/>
            <a:ext cx="4648200" cy="985000"/>
          </a:xfrm>
          <a:solidFill>
            <a:schemeClr val="bg1"/>
          </a:solidFill>
        </p:spPr>
        <p:txBody>
          <a:bodyPr lIns="180000" tIns="180000" rIns="180000" bIns="180000"/>
          <a:lstStyle>
            <a:lvl1pPr algn="r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111800" y="4787900"/>
            <a:ext cx="4648200" cy="1162800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2668686"/>
            <a:ext cx="5472000" cy="299942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508F53F-6AA2-4060-904A-BC90211DC043}"/>
              </a:ext>
            </a:extLst>
          </p:cNvPr>
          <p:cNvSpPr/>
          <p:nvPr userDrawn="1"/>
        </p:nvSpPr>
        <p:spPr>
          <a:xfrm>
            <a:off x="9348588" y="3700775"/>
            <a:ext cx="2411412" cy="1148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8100" y="1869795"/>
            <a:ext cx="6641900" cy="1124345"/>
          </a:xfrm>
          <a:solidFill>
            <a:schemeClr val="bg1">
              <a:lumMod val="95000"/>
            </a:schemeClr>
          </a:solidFill>
        </p:spPr>
        <p:txBody>
          <a:bodyPr lIns="180000" tIns="180000" rIns="180000" bIns="180000"/>
          <a:lstStyle>
            <a:lvl1pPr algn="l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118334" y="2994141"/>
            <a:ext cx="6641626" cy="590155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8000" y="3763648"/>
            <a:ext cx="5472000" cy="2428351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5285E0-8F27-49C4-AADF-92A3B72D41FD}"/>
              </a:ext>
            </a:extLst>
          </p:cNvPr>
          <p:cNvSpPr/>
          <p:nvPr userDrawn="1"/>
        </p:nvSpPr>
        <p:spPr>
          <a:xfrm>
            <a:off x="9775824" y="1762069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4389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2307689"/>
            <a:ext cx="5472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815037"/>
            <a:ext cx="5472000" cy="3376963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2308214"/>
            <a:ext cx="5472000" cy="358775"/>
          </a:xfrm>
        </p:spPr>
        <p:txBody>
          <a:bodyPr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2812214"/>
            <a:ext cx="5472113" cy="3379036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33E7E-50D2-4F6C-9DF2-CF4C98C4B8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 descr="Accent block left">
            <a:extLst>
              <a:ext uri="{FF2B5EF4-FFF2-40B4-BE49-F238E27FC236}">
                <a16:creationId xmlns:a16="http://schemas.microsoft.com/office/drawing/2014/main" id="{BBC0CAF5-0DE6-4BEA-824E-124A54A76A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 descr="Accent bar right&#10;">
            <a:extLst>
              <a:ext uri="{FF2B5EF4-FFF2-40B4-BE49-F238E27FC236}">
                <a16:creationId xmlns:a16="http://schemas.microsoft.com/office/drawing/2014/main" id="{ED008080-B2F5-441A-8B15-30AE86BBF9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"/>
            <a:ext cx="12192000" cy="6371350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096000" y="5359400"/>
            <a:ext cx="5664000" cy="565899"/>
          </a:xfrm>
          <a:solidFill>
            <a:schemeClr val="tx1"/>
          </a:solidFill>
        </p:spPr>
        <p:txBody>
          <a:bodyPr lIns="180000" tIns="180000" rIns="180000" bIns="180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04025"/>
          </a:xfrm>
          <a:solidFill>
            <a:schemeClr val="bg1">
              <a:lumMod val="85000"/>
            </a:schemeClr>
          </a:solid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58200" y="2798354"/>
            <a:ext cx="3733800" cy="1013684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Thank You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58200" y="3957705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58200" y="4306722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458200" y="4655739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458200" y="5004756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8458200" y="2685912"/>
            <a:ext cx="3733800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9663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DEBF36F-ADC5-48FF-BFAF-3BED06924FD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512000"/>
            <a:ext cx="5472000" cy="468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1511250"/>
            <a:ext cx="5472113" cy="4680000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360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01550" y="1511476"/>
            <a:ext cx="3600450" cy="4679249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71550" y="1511475"/>
            <a:ext cx="3600450" cy="4679250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216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26412" y="1512000"/>
            <a:ext cx="2160588" cy="4679250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21412" y="1512000"/>
            <a:ext cx="2160588" cy="4679250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6412" y="1507535"/>
            <a:ext cx="2160588" cy="4679250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1412" y="1507535"/>
            <a:ext cx="2160588" cy="4683715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ABD5E-B8F1-4246-B167-09138760AD7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7760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14B95064-E6BF-43CD-ACBD-6363E8D9BF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4114627"/>
            <a:ext cx="5956300" cy="1095056"/>
          </a:xfrm>
          <a:solidFill>
            <a:schemeClr val="tx1">
              <a:alpha val="80000"/>
            </a:schemeClr>
          </a:solidFill>
        </p:spPr>
        <p:txBody>
          <a:bodyPr vert="horz" lIns="252000" tIns="180000" rIns="180000" bIns="180000" rtlCol="0">
            <a:noAutofit/>
          </a:bodyPr>
          <a:lstStyle>
            <a:lvl1pPr marL="0" indent="0" algn="l">
              <a:buNone/>
              <a:defRPr lang="en-US">
                <a:solidFill>
                  <a:schemeClr val="bg1"/>
                </a:solidFill>
              </a:defRPr>
            </a:lvl1pPr>
          </a:lstStyle>
          <a:p>
            <a:pPr marL="266700" lvl="0" indent="-26670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825637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008000"/>
            <a:ext cx="11328000" cy="5183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62075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E1E0B79-3CC8-4DCF-8AEC-AC43BC9A3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1886" y="1007250"/>
            <a:ext cx="5460114" cy="5169713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5546508-E26C-46CD-8939-D20E71BF4E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999" y="1007250"/>
            <a:ext cx="5448115" cy="5169713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155533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431800" y="1016231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 descr="Accent bar right&#10;">
            <a:extLst>
              <a:ext uri="{FF2B5EF4-FFF2-40B4-BE49-F238E27FC236}">
                <a16:creationId xmlns:a16="http://schemas.microsoft.com/office/drawing/2014/main" id="{3E8A46E0-47C2-4441-B7DD-F621A80F1F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6299887" y="1016231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D902C307-6561-4E11-9899-1F34830AE8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800" y="1224128"/>
            <a:ext cx="5448115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CD73439B-6B1B-47C5-B2B0-409015FB33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2086" y="1224128"/>
            <a:ext cx="5447914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12AC6878-44C6-4445-A225-70C0DC482E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99886" y="1955731"/>
            <a:ext cx="5447914" cy="4233932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6D675DA8-374F-4915-973A-53612A41FF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1800" y="1943031"/>
            <a:ext cx="5447914" cy="4246632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253150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85B68CA9-AC4C-4D15-9BA1-A9F1AC560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9B24D8A-D8A5-4F57-A260-A4CF75FCB3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01432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E50A411-2E68-4F4D-B4BC-62E87C6336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2FBF39A8-0BD5-48FD-9993-F595D4F727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06333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CF994-8B2C-443F-B695-7378DD360DAA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DB3A426-6D4A-4D91-ACD6-A2C25BAE44E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64370" y="2033588"/>
            <a:ext cx="8863262" cy="2790825"/>
          </a:xfrm>
        </p:spPr>
        <p:txBody>
          <a:bodyPr anchor="ctr"/>
          <a:lstStyle>
            <a:lvl1pPr marL="0" indent="0" algn="ctr">
              <a:buNone/>
              <a:defRPr sz="6000"/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72436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00433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EB0D177-9AA4-42F4-9CD7-CD206217CA6D}"/>
              </a:ext>
            </a:extLst>
          </p:cNvPr>
          <p:cNvSpPr/>
          <p:nvPr userDrawn="1"/>
        </p:nvSpPr>
        <p:spPr>
          <a:xfrm>
            <a:off x="9780101" y="6371351"/>
            <a:ext cx="1979897" cy="4319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825DB53-D610-4A40-AFDC-EBC47DB613CE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2B9A6A4-83D0-40B1-8B15-964C84BF0705}"/>
              </a:ext>
            </a:extLst>
          </p:cNvPr>
          <p:cNvSpPr/>
          <p:nvPr userDrawn="1"/>
        </p:nvSpPr>
        <p:spPr>
          <a:xfrm>
            <a:off x="0" y="6371351"/>
            <a:ext cx="9780102" cy="432000"/>
          </a:xfrm>
          <a:custGeom>
            <a:avLst/>
            <a:gdLst>
              <a:gd name="connsiteX0" fmla="*/ 0 w 9780102"/>
              <a:gd name="connsiteY0" fmla="*/ 0 h 432000"/>
              <a:gd name="connsiteX1" fmla="*/ 9780102 w 9780102"/>
              <a:gd name="connsiteY1" fmla="*/ 0 h 432000"/>
              <a:gd name="connsiteX2" fmla="*/ 9780102 w 9780102"/>
              <a:gd name="connsiteY2" fmla="*/ 432000 h 432000"/>
              <a:gd name="connsiteX3" fmla="*/ 0 w 9780102"/>
              <a:gd name="connsiteY3" fmla="*/ 432000 h 43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80102" h="432000">
                <a:moveTo>
                  <a:pt x="0" y="0"/>
                </a:moveTo>
                <a:lnTo>
                  <a:pt x="9780102" y="0"/>
                </a:lnTo>
                <a:lnTo>
                  <a:pt x="9780102" y="432000"/>
                </a:lnTo>
                <a:lnTo>
                  <a:pt x="0" y="432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80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11328000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439820"/>
            <a:ext cx="5664000" cy="295062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0000" y="6371351"/>
            <a:ext cx="432000" cy="432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bg1"/>
                </a:solidFill>
                <a:latin typeface="+mj-lt"/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10243100" y="6422491"/>
            <a:ext cx="1053900" cy="380860"/>
          </a:xfrm>
          <a:prstGeom prst="rect">
            <a:avLst/>
          </a:prstGeom>
          <a:noFill/>
        </p:spPr>
        <p:txBody>
          <a:bodyPr wrap="square" tIns="108000" bIns="0" rtlCol="0" anchor="ctr">
            <a:spAutoFit/>
          </a:bodyPr>
          <a:lstStyle/>
          <a:p>
            <a:pPr algn="r">
              <a:lnSpc>
                <a:spcPts val="1000"/>
              </a:lnSpc>
            </a:pPr>
            <a:r>
              <a:rPr lang="en-US" sz="2500" b="1" i="0" spc="-100" baseline="0" noProof="0" dirty="0">
                <a:solidFill>
                  <a:schemeClr val="accent1"/>
                </a:solidFill>
                <a:latin typeface="+mj-lt"/>
              </a:rPr>
              <a:t>TREY</a:t>
            </a:r>
            <a: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  <a:t> </a:t>
            </a:r>
            <a:b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</a:br>
            <a:r>
              <a:rPr lang="en-US" sz="1200" b="0" i="0" spc="140" baseline="0" noProof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research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BC39664-EB8B-4A32-915A-D4308F79277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B49670D-8F18-44A8-B217-67B412095C0D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30FA059-EC32-4FFF-9673-48849B2FA43A}"/>
              </a:ext>
            </a:extLst>
          </p:cNvPr>
          <p:cNvCxnSpPr>
            <a:cxnSpLocks/>
          </p:cNvCxnSpPr>
          <p:nvPr userDrawn="1"/>
        </p:nvCxnSpPr>
        <p:spPr>
          <a:xfrm flipH="1">
            <a:off x="1" y="6371351"/>
            <a:ext cx="12191999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6" r:id="rId5"/>
    <p:sldLayoutId id="2147483659" r:id="rId6"/>
    <p:sldLayoutId id="2147483660" r:id="rId7"/>
    <p:sldLayoutId id="2147483664" r:id="rId8"/>
    <p:sldLayoutId id="2147483650" r:id="rId9"/>
    <p:sldLayoutId id="2147483652" r:id="rId10"/>
    <p:sldLayoutId id="2147483656" r:id="rId11"/>
    <p:sldLayoutId id="2147483657" r:id="rId12"/>
    <p:sldLayoutId id="2147483667" r:id="rId13"/>
    <p:sldLayoutId id="2147483668" r:id="rId14"/>
    <p:sldLayoutId id="2147483669" r:id="rId15"/>
    <p:sldLayoutId id="2147483670" r:id="rId16"/>
    <p:sldLayoutId id="2147483671" r:id="rId17"/>
    <p:sldLayoutId id="2147483673" r:id="rId18"/>
    <p:sldLayoutId id="2147483674" r:id="rId19"/>
    <p:sldLayoutId id="2147483654" r:id="rId20"/>
    <p:sldLayoutId id="2147483655" r:id="rId21"/>
    <p:sldLayoutId id="2147483675" r:id="rId22"/>
    <p:sldLayoutId id="2147483672" r:id="rId2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spc="-15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Hands coming together in circle">
            <a:extLst>
              <a:ext uri="{FF2B5EF4-FFF2-40B4-BE49-F238E27FC236}">
                <a16:creationId xmlns:a16="http://schemas.microsoft.com/office/drawing/2014/main" id="{AA8A1CBA-9BB5-2246-9F4B-98EAD7C9015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0" y="2811053"/>
            <a:ext cx="8991600" cy="1261295"/>
          </a:xfrm>
        </p:spPr>
        <p:txBody>
          <a:bodyPr/>
          <a:lstStyle/>
          <a:p>
            <a:r>
              <a:rPr lang="ro-RO" sz="4000" i="1" dirty="0" smtClean="0"/>
              <a:t>What have we learned about effective teams? </a:t>
            </a:r>
            <a:br>
              <a:rPr lang="ro-RO" sz="4000" i="1" dirty="0" smtClean="0"/>
            </a:br>
            <a:r>
              <a:rPr lang="ro-RO" sz="4000" i="1" dirty="0" smtClean="0"/>
              <a:t>Differences between groups and teams </a:t>
            </a:r>
            <a:endParaRPr lang="en-US" sz="4000" i="1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1788432"/>
          </a:xfrm>
        </p:spPr>
        <p:txBody>
          <a:bodyPr/>
          <a:lstStyle/>
          <a:p>
            <a:pPr algn="ctr"/>
            <a:r>
              <a:rPr lang="ro-RO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 NAME : </a:t>
            </a: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Effective </a:t>
            </a:r>
            <a:r>
              <a:rPr lang="en-US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Teamworking</a:t>
            </a: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Communication (</a:t>
            </a:r>
            <a:r>
              <a:rPr lang="en-US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BMSW4009</a:t>
            </a:r>
            <a:r>
              <a:rPr lang="ro-RO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algn="ctr"/>
            <a:r>
              <a:rPr lang="ro-RO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NAME: ANDREEA STEFAN</a:t>
            </a:r>
          </a:p>
          <a:p>
            <a:pPr algn="ctr"/>
            <a:r>
              <a:rPr lang="ro-RO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ID :</a:t>
            </a:r>
            <a:r>
              <a:rPr lang="ro-RO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2242519</a:t>
            </a:r>
            <a:endParaRPr lang="ro-RO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US" b="1" dirty="0"/>
          </a:p>
          <a:p>
            <a:endParaRPr lang="en-US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66C1DE0A-7865-466B-B5D7-781C92357026}"/>
              </a:ext>
            </a:extLst>
          </p:cNvPr>
          <p:cNvSpPr txBox="1"/>
          <p:nvPr/>
        </p:nvSpPr>
        <p:spPr>
          <a:xfrm>
            <a:off x="10284923" y="4256227"/>
            <a:ext cx="1402741" cy="365535"/>
          </a:xfrm>
          <a:prstGeom prst="rect">
            <a:avLst/>
          </a:prstGeom>
          <a:noFill/>
        </p:spPr>
        <p:txBody>
          <a:bodyPr wrap="square" tIns="108000" bIns="0" rtlCol="0" anchor="ctr">
            <a:spAutoFit/>
          </a:bodyPr>
          <a:lstStyle/>
          <a:p>
            <a:pPr algn="ctr">
              <a:lnSpc>
                <a:spcPts val="1000"/>
              </a:lnSpc>
            </a:pPr>
            <a:r>
              <a:rPr lang="en-US" sz="2400" b="1" i="0" spc="-10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 </a:t>
            </a:r>
            <a:r>
              <a:rPr lang="en-US" sz="2400" b="1" i="0" spc="-10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/>
            </a:r>
            <a:br>
              <a:rPr lang="en-US" sz="2400" b="1" i="0" spc="-10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</a:br>
            <a:endParaRPr lang="en-US" b="0" i="0" spc="140" baseline="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89923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5C61F-C8F1-4977-8E1F-F16C0D9EA8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783771"/>
            <a:ext cx="5472000" cy="4884341"/>
          </a:xfrm>
        </p:spPr>
        <p:txBody>
          <a:bodyPr/>
          <a:lstStyle/>
          <a:p>
            <a:pPr lvl="0"/>
            <a:r>
              <a:rPr lang="ro-RO" sz="20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differences between a group and a team</a:t>
            </a:r>
          </a:p>
          <a:p>
            <a:pPr lvl="0"/>
            <a:r>
              <a:rPr lang="ro-RO" sz="20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Communication styles and how they influence conflict management</a:t>
            </a:r>
          </a:p>
          <a:p>
            <a:pPr lvl="0"/>
            <a:r>
              <a:rPr lang="ro-RO" sz="20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decision-making process in a collective context</a:t>
            </a:r>
          </a:p>
          <a:p>
            <a:pPr lvl="0"/>
            <a:r>
              <a:rPr lang="ro-RO" sz="20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role of leadership and influence</a:t>
            </a:r>
          </a:p>
          <a:p>
            <a:pPr lvl="0"/>
            <a:r>
              <a:rPr lang="ro-RO" sz="20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shared goals drive cohesion</a:t>
            </a:r>
          </a:p>
          <a:p>
            <a:pPr lvl="0"/>
            <a:r>
              <a:rPr lang="ro-RO" sz="20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Relevant academinc models : Tuckman,Belbin and adair</a:t>
            </a:r>
          </a:p>
          <a:p>
            <a:pPr lvl="0"/>
            <a:r>
              <a:rPr lang="ro-RO" sz="20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real life example of conflict and its resolution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9" name="Picture Placeholder 8" descr="Handing touching mobile phone">
            <a:extLst>
              <a:ext uri="{FF2B5EF4-FFF2-40B4-BE49-F238E27FC236}">
                <a16:creationId xmlns:a16="http://schemas.microsoft.com/office/drawing/2014/main" id="{A9A75888-22E3-1D43-9112-DA02186070B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FA08948-2B6F-46B1-9D2D-8D7B2B3FBD5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>
            <a:off x="9348588" y="3688075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 smtClean="0"/>
              <a:t>Summary 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DC577-0A95-47D0-95D9-5F8DA763D46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/>
          <a:lstStyle/>
          <a:p>
            <a:r>
              <a:rPr lang="ro-RO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Differences between groups and teams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9746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 r="3613"/>
          <a:stretch>
            <a:fillRect/>
          </a:stretch>
        </p:blipFill>
        <p:spPr>
          <a:xfrm>
            <a:off x="0" y="0"/>
            <a:ext cx="12204700" cy="6370638"/>
          </a:xfr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FA08948-2B6F-46B1-9D2D-8D7B2B3FBD5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>
            <a:off x="9775824" y="1762069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100" y="145497"/>
            <a:ext cx="6641900" cy="1124345"/>
          </a:xfrm>
        </p:spPr>
        <p:txBody>
          <a:bodyPr/>
          <a:lstStyle/>
          <a:p>
            <a:r>
              <a:rPr lang="ro-RO" sz="4400" i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vs. Team : Definitions</a:t>
            </a:r>
            <a:endParaRPr lang="en-US" sz="4400" i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5C61F-C8F1-4977-8E1F-F16C0D9EA8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0126" y="1971143"/>
            <a:ext cx="5472000" cy="2428351"/>
          </a:xfrm>
        </p:spPr>
        <p:txBody>
          <a:bodyPr/>
          <a:lstStyle/>
          <a:p>
            <a:r>
              <a:rPr lang="ro-RO" sz="24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: A collection of individuals who interact but do not necessarily have common goals </a:t>
            </a:r>
          </a:p>
          <a:p>
            <a:pPr marL="0" indent="0">
              <a:buNone/>
            </a:pPr>
            <a:r>
              <a:rPr lang="ro-RO" sz="24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Katzenbach &amp; Smith ,1993)</a:t>
            </a:r>
          </a:p>
          <a:p>
            <a:r>
              <a:rPr lang="ro-RO" sz="24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: A cohesive unit with a common purpose, collective responsibility and clearly defined roles</a:t>
            </a:r>
          </a:p>
          <a:p>
            <a:pPr marL="0" indent="0">
              <a:buNone/>
            </a:pPr>
            <a:r>
              <a:rPr lang="ro-RO" sz="2400" b="1" i="1" u="sng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„Groups are based on conformity, teams on collaboration.” Belbin (2010)</a:t>
            </a:r>
          </a:p>
          <a:p>
            <a:pPr marL="0" indent="0">
              <a:buNone/>
            </a:pPr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098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Desk with computer, phone, books, etc.">
            <a:extLst>
              <a:ext uri="{FF2B5EF4-FFF2-40B4-BE49-F238E27FC236}">
                <a16:creationId xmlns:a16="http://schemas.microsoft.com/office/drawing/2014/main" id="{2E7ADBC3-DECA-9F4C-9289-9E43C727592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" y="0"/>
            <a:ext cx="6949440" cy="6803351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5451566" cy="1332411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/>
          <a:lstStyle/>
          <a:p>
            <a:pPr algn="l"/>
            <a:r>
              <a:rPr lang="ro-RO" sz="4400" dirty="0" smtClean="0"/>
              <a:t>Team </a:t>
            </a:r>
            <a:r>
              <a:rPr lang="ro-RO" sz="4400" dirty="0"/>
              <a:t>Communication Styles </a:t>
            </a:r>
            <a:endParaRPr lang="en-US" sz="4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D5A594-D852-43BB-B591-E9D902725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9441" y="0"/>
            <a:ext cx="5582193" cy="68580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82880" y="1742186"/>
            <a:ext cx="6331132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ro-RO" sz="2000" b="1" i="1" u="sng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Assertive : Clear, direct,respectful (ideal for avoiding conflict escalation)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ro-RO" sz="2000" b="1" i="1" u="sng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Passive : Avoids expressing opinions , it can lead to hidden tensions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ro-RO" sz="2000" b="1" i="1" u="sng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Agressive : Dominating , can create fear or resistance</a:t>
            </a:r>
          </a:p>
          <a:p>
            <a:r>
              <a:rPr lang="ro-RO" sz="2000" b="1" i="1" u="sng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These three areas overlap and influence each other. Neglecting any one of them can lead to imbalance and conflict.</a:t>
            </a:r>
          </a:p>
          <a:p>
            <a:pPr algn="r"/>
            <a:r>
              <a:rPr lang="ro-RO" sz="2000" b="1" i="1" u="sng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ro-RO" sz="2000" b="1" i="1" u="sng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Thomas-Kilmann model (1974): 5 Conflict Management Styles</a:t>
            </a:r>
          </a:p>
          <a:p>
            <a:pPr marL="285750" lvl="0" indent="-285750" algn="r">
              <a:buFont typeface="Arial" panose="020B0604020202020204" pitchFamily="34" charset="0"/>
              <a:buChar char="•"/>
            </a:pPr>
            <a:r>
              <a:rPr lang="ro-RO" sz="2000" b="1" i="1" u="sng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Competing </a:t>
            </a:r>
          </a:p>
          <a:p>
            <a:pPr marL="285750" lvl="0" indent="-285750" algn="r">
              <a:buFont typeface="Arial" panose="020B0604020202020204" pitchFamily="34" charset="0"/>
              <a:buChar char="•"/>
            </a:pPr>
            <a:r>
              <a:rPr lang="ro-RO" sz="2000" b="1" i="1" u="sng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Collaborating</a:t>
            </a:r>
          </a:p>
          <a:p>
            <a:pPr marL="285750" lvl="0" indent="-285750" algn="r">
              <a:buFont typeface="Arial" panose="020B0604020202020204" pitchFamily="34" charset="0"/>
              <a:buChar char="•"/>
            </a:pPr>
            <a:r>
              <a:rPr lang="ro-RO" sz="2000" b="1" i="1" u="sng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Compromising</a:t>
            </a:r>
          </a:p>
          <a:p>
            <a:pPr marL="285750" lvl="0" indent="-285750" algn="r">
              <a:buFont typeface="Arial" panose="020B0604020202020204" pitchFamily="34" charset="0"/>
              <a:buChar char="•"/>
            </a:pPr>
            <a:r>
              <a:rPr lang="ro-RO" sz="2000" b="1" i="1" u="sng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Accomodating</a:t>
            </a:r>
          </a:p>
          <a:p>
            <a:pPr marL="285750" lvl="0" indent="-285750" algn="r">
              <a:buFont typeface="Arial" panose="020B0604020202020204" pitchFamily="34" charset="0"/>
              <a:buChar char="•"/>
            </a:pPr>
            <a:r>
              <a:rPr lang="ro-RO" sz="2000" b="1" i="1" u="sng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Avoiding </a:t>
            </a:r>
          </a:p>
          <a:p>
            <a:endParaRPr lang="ro-RO" sz="2000" b="1" i="1" u="sng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4091674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z="4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Decision making and conflict </a:t>
            </a:r>
            <a:endParaRPr lang="en-US" sz="40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65E93D-09FF-42EE-B9DD-7506389666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259A0-0017-492F-A0DC-4B70C7052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2442934"/>
            <a:ext cx="5472000" cy="360000"/>
          </a:xfrm>
        </p:spPr>
        <p:txBody>
          <a:bodyPr/>
          <a:lstStyle/>
          <a:p>
            <a:r>
              <a:rPr lang="ro-RO" sz="2800" dirty="0"/>
              <a:t>Team decision making involves : </a:t>
            </a:r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EB3BAE-C0B2-447C-B8BE-96C6BD84D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950768"/>
            <a:ext cx="5472000" cy="2194694"/>
          </a:xfrm>
        </p:spPr>
        <p:txBody>
          <a:bodyPr/>
          <a:lstStyle/>
          <a:p>
            <a:r>
              <a:rPr lang="ro-RO" sz="2400" b="1" dirty="0" smtClean="0"/>
              <a:t>Open </a:t>
            </a:r>
            <a:r>
              <a:rPr lang="ro-RO" sz="2400" b="1" dirty="0"/>
              <a:t>Dialogue</a:t>
            </a:r>
          </a:p>
          <a:p>
            <a:r>
              <a:rPr lang="ro-RO" sz="2400" b="1" dirty="0"/>
              <a:t>Active listening </a:t>
            </a:r>
          </a:p>
          <a:p>
            <a:r>
              <a:rPr lang="ro-RO" sz="2400" b="1" dirty="0"/>
              <a:t>Acceptance of different opinions</a:t>
            </a:r>
          </a:p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/>
          <p:nvPr/>
        </p:nvCxnSpPr>
        <p:spPr>
          <a:xfrm>
            <a:off x="6096000" y="2363035"/>
            <a:ext cx="0" cy="241133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7CD04AE-9A8B-4DED-855D-F51B510D0B6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2443459"/>
            <a:ext cx="5472000" cy="358775"/>
          </a:xfrm>
        </p:spPr>
        <p:txBody>
          <a:bodyPr/>
          <a:lstStyle/>
          <a:p>
            <a:r>
              <a:rPr lang="ro-RO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Examples of barriers :</a:t>
            </a:r>
          </a:p>
          <a:p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2947459"/>
            <a:ext cx="5472113" cy="2196041"/>
          </a:xfrm>
        </p:spPr>
        <p:txBody>
          <a:bodyPr/>
          <a:lstStyle/>
          <a:p>
            <a:r>
              <a:rPr lang="ro-RO" sz="2400" b="1" dirty="0" smtClean="0"/>
              <a:t>Lack </a:t>
            </a:r>
            <a:r>
              <a:rPr lang="ro-RO" sz="2400" b="1" dirty="0"/>
              <a:t>of trust</a:t>
            </a:r>
          </a:p>
          <a:p>
            <a:r>
              <a:rPr lang="ro-RO" sz="2400" b="1" dirty="0"/>
              <a:t>One way communication </a:t>
            </a:r>
          </a:p>
          <a:p>
            <a:r>
              <a:rPr lang="ro-RO" sz="2400" b="1" dirty="0"/>
              <a:t>Unclarity in roles</a:t>
            </a:r>
          </a:p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2"/>
          </p:nvPr>
        </p:nvSpPr>
        <p:spPr>
          <a:xfrm>
            <a:off x="420487" y="5208290"/>
            <a:ext cx="11339513" cy="360000"/>
          </a:xfrm>
        </p:spPr>
        <p:txBody>
          <a:bodyPr/>
          <a:lstStyle/>
          <a:p>
            <a:r>
              <a:rPr lang="ro-RO" sz="2000" b="1" i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Tuckman (1965) – the Storming stage is often marked by conflicts regarding decision making </a:t>
            </a:r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31888378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0" r="820"/>
          <a:stretch>
            <a:fillRect/>
          </a:stretch>
        </p:blipFill>
        <p:spPr>
          <a:xfrm>
            <a:off x="0" y="-1"/>
            <a:ext cx="12192000" cy="6803351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5954" y="4972110"/>
            <a:ext cx="10600046" cy="1175657"/>
          </a:xfrm>
        </p:spPr>
        <p:txBody>
          <a:bodyPr/>
          <a:lstStyle/>
          <a:p>
            <a:r>
              <a:rPr lang="ro-RO" sz="2800" b="0" spc="-150" dirty="0">
                <a:latin typeface="+mn-lt"/>
              </a:rPr>
              <a:t>The leader`s </a:t>
            </a:r>
            <a:r>
              <a:rPr lang="ro-RO" sz="2800" b="0" spc="-150" dirty="0" smtClean="0">
                <a:latin typeface="+mn-lt"/>
              </a:rPr>
              <a:t> influence  is </a:t>
            </a:r>
            <a:r>
              <a:rPr lang="ro-RO" sz="2800" b="0" spc="-150" dirty="0">
                <a:latin typeface="+mn-lt"/>
              </a:rPr>
              <a:t>essential in preventing or managing conflict</a:t>
            </a:r>
            <a:br>
              <a:rPr lang="ro-RO" sz="2800" b="0" spc="-150" dirty="0">
                <a:latin typeface="+mn-lt"/>
              </a:rPr>
            </a:br>
            <a:r>
              <a:rPr lang="ro-RO" sz="2800" b="0" spc="-150" dirty="0">
                <a:latin typeface="+mn-lt"/>
              </a:rPr>
              <a:t>„ A weak leader amplifies tensions,a good one </a:t>
            </a:r>
            <a:r>
              <a:rPr lang="ro-RO" sz="2800" b="0" spc="-150" dirty="0" smtClean="0">
                <a:latin typeface="+mn-lt"/>
              </a:rPr>
              <a:t>harmonizes </a:t>
            </a:r>
            <a:r>
              <a:rPr lang="ro-RO" sz="2800" b="0" spc="-150" dirty="0">
                <a:latin typeface="+mn-lt"/>
              </a:rPr>
              <a:t>them.” ---Adairs (2006)</a:t>
            </a:r>
            <a:endParaRPr lang="ro-RO" sz="2800" b="0" spc="-150" dirty="0">
              <a:latin typeface="+mn-lt"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72F17A-D965-40B9-8ABB-C634072DBCC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2085110"/>
            <a:ext cx="4902200" cy="2199507"/>
          </a:xfrm>
        </p:spPr>
        <p:txBody>
          <a:bodyPr/>
          <a:lstStyle/>
          <a:p>
            <a:r>
              <a:rPr lang="ro-RO" sz="2400" dirty="0"/>
              <a:t>Adair`s Model (1973): The effective leader balances</a:t>
            </a:r>
            <a:r>
              <a:rPr lang="ro-RO" sz="2400" dirty="0" smtClean="0"/>
              <a:t>:</a:t>
            </a:r>
          </a:p>
          <a:p>
            <a:pPr algn="ctr"/>
            <a:r>
              <a:rPr lang="ro-RO" sz="2400" b="1" i="1" dirty="0"/>
              <a:t>The task </a:t>
            </a:r>
          </a:p>
          <a:p>
            <a:pPr algn="ctr"/>
            <a:r>
              <a:rPr lang="ro-RO" sz="2400" b="1" i="1" dirty="0"/>
              <a:t>The team </a:t>
            </a:r>
          </a:p>
          <a:p>
            <a:pPr algn="ctr"/>
            <a:r>
              <a:rPr lang="ro-RO" sz="2400" b="1" i="1" dirty="0"/>
              <a:t>The individual </a:t>
            </a:r>
            <a:endParaRPr lang="ro-RO" sz="3200" b="1" i="1" dirty="0"/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964141-6F81-4947-A236-746D94ED3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940525" y="263122"/>
            <a:ext cx="105547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3600" dirty="0"/>
              <a:t>Adair`s Model (1973): The effective leader balances:</a:t>
            </a:r>
          </a:p>
        </p:txBody>
      </p:sp>
    </p:spTree>
    <p:extLst>
      <p:ext uri="{BB962C8B-B14F-4D97-AF65-F5344CB8AC3E}">
        <p14:creationId xmlns:p14="http://schemas.microsoft.com/office/powerpoint/2010/main" val="21176954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18" y="2929872"/>
            <a:ext cx="9523809" cy="38095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3FB4D5-DA14-4F29-9320-2DE0A6B57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z="3600" u="sng" dirty="0"/>
              <a:t>Belbin </a:t>
            </a:r>
            <a:r>
              <a:rPr lang="ro-RO" sz="3600" u="sng" dirty="0" smtClean="0"/>
              <a:t>And </a:t>
            </a:r>
            <a:r>
              <a:rPr lang="ro-RO" sz="3600" u="sng" dirty="0"/>
              <a:t>T</a:t>
            </a:r>
            <a:r>
              <a:rPr lang="ro-RO" sz="3600" u="sng" dirty="0" smtClean="0"/>
              <a:t>eam </a:t>
            </a:r>
            <a:r>
              <a:rPr lang="ro-RO" sz="3600" u="sng" dirty="0"/>
              <a:t>D</a:t>
            </a:r>
            <a:r>
              <a:rPr lang="ro-RO" sz="3600" u="sng" dirty="0" smtClean="0"/>
              <a:t>ynamics</a:t>
            </a:r>
            <a:endParaRPr lang="en-US" sz="3600" u="sng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9D0F75-42B5-4960-8C3A-291285872DAF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31800" y="1008000"/>
            <a:ext cx="11339513" cy="360000"/>
          </a:xfrm>
        </p:spPr>
        <p:txBody>
          <a:bodyPr/>
          <a:lstStyle/>
          <a:p>
            <a:r>
              <a:rPr lang="ro-RO" dirty="0"/>
              <a:t>Belbin Roles (2010): 9 types of behavioral contributions in the team</a:t>
            </a:r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31800" y="1637211"/>
            <a:ext cx="1110705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 smtClean="0"/>
              <a:t>Example: </a:t>
            </a:r>
          </a:p>
          <a:p>
            <a:r>
              <a:rPr lang="ro-RO" dirty="0" smtClean="0"/>
              <a:t>Completer </a:t>
            </a:r>
            <a:r>
              <a:rPr lang="ro-RO" dirty="0"/>
              <a:t>Finisher = </a:t>
            </a:r>
            <a:r>
              <a:rPr lang="ro-RO" dirty="0" smtClean="0"/>
              <a:t>Attention </a:t>
            </a:r>
            <a:r>
              <a:rPr lang="ro-RO" dirty="0"/>
              <a:t>to detail</a:t>
            </a:r>
          </a:p>
          <a:p>
            <a:endParaRPr lang="ro-RO" dirty="0"/>
          </a:p>
          <a:p>
            <a:r>
              <a:rPr lang="ro-RO" dirty="0" smtClean="0"/>
              <a:t>Shaper </a:t>
            </a:r>
            <a:r>
              <a:rPr lang="ro-RO" dirty="0"/>
              <a:t>= challenging, action oriented</a:t>
            </a:r>
          </a:p>
          <a:p>
            <a:endParaRPr lang="ro-RO" dirty="0" smtClean="0"/>
          </a:p>
          <a:p>
            <a:r>
              <a:rPr lang="ro-RO" dirty="0" smtClean="0"/>
              <a:t>Role imbalance=Risk </a:t>
            </a:r>
            <a:r>
              <a:rPr lang="ro-RO" dirty="0"/>
              <a:t>of conflict</a:t>
            </a:r>
          </a:p>
          <a:p>
            <a:endParaRPr lang="ro-RO" dirty="0" smtClean="0"/>
          </a:p>
          <a:p>
            <a:r>
              <a:rPr lang="ro-RO" dirty="0" smtClean="0"/>
              <a:t>Ex</a:t>
            </a:r>
            <a:r>
              <a:rPr lang="ro-RO" dirty="0"/>
              <a:t>: Too </a:t>
            </a:r>
            <a:r>
              <a:rPr lang="ro-RO" dirty="0" smtClean="0"/>
              <a:t>many Shapers                      Dominance                      Competition                       Conflict </a:t>
            </a:r>
            <a:endParaRPr lang="ro-RO" dirty="0"/>
          </a:p>
          <a:p>
            <a:endParaRPr lang="ro-RO" dirty="0"/>
          </a:p>
        </p:txBody>
      </p:sp>
      <p:sp>
        <p:nvSpPr>
          <p:cNvPr id="6" name="Right Arrow 5"/>
          <p:cNvSpPr/>
          <p:nvPr/>
        </p:nvSpPr>
        <p:spPr>
          <a:xfrm>
            <a:off x="2708365" y="3516385"/>
            <a:ext cx="978408" cy="484632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10" name="Right Arrow 9"/>
          <p:cNvSpPr/>
          <p:nvPr/>
        </p:nvSpPr>
        <p:spPr>
          <a:xfrm>
            <a:off x="4876799" y="3516385"/>
            <a:ext cx="978408" cy="484632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11" name="Right Arrow 10"/>
          <p:cNvSpPr/>
          <p:nvPr/>
        </p:nvSpPr>
        <p:spPr>
          <a:xfrm>
            <a:off x="7141029" y="3516385"/>
            <a:ext cx="978408" cy="484632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58007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095500"/>
            <a:ext cx="7620000" cy="47625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267129-D582-495A-8F4B-6B9075899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z="3600" dirty="0">
                <a:solidFill>
                  <a:schemeClr val="accent2">
                    <a:lumMod val="75000"/>
                  </a:schemeClr>
                </a:solidFill>
              </a:rPr>
              <a:t>Practical example of conflict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04AFD2-303D-4B48-AA3E-C96B74D8127A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20487" y="1304090"/>
            <a:ext cx="11339513" cy="3938469"/>
          </a:xfrm>
        </p:spPr>
        <p:txBody>
          <a:bodyPr/>
          <a:lstStyle/>
          <a:p>
            <a:r>
              <a:rPr lang="ro-RO" sz="2000" b="1" dirty="0"/>
              <a:t>Context : Nightclub Team </a:t>
            </a:r>
            <a:endParaRPr lang="ro-RO" sz="2000" b="1" dirty="0" smtClean="0"/>
          </a:p>
          <a:p>
            <a:r>
              <a:rPr lang="ro-RO" b="1" dirty="0">
                <a:solidFill>
                  <a:schemeClr val="accent2">
                    <a:lumMod val="75000"/>
                  </a:schemeClr>
                </a:solidFill>
              </a:rPr>
              <a:t>Conflict between coordinator and staff regarding work schedule</a:t>
            </a:r>
          </a:p>
          <a:p>
            <a:r>
              <a:rPr lang="ro-RO" b="1" dirty="0" smtClean="0"/>
              <a:t>Aggressive </a:t>
            </a:r>
            <a:r>
              <a:rPr lang="ro-RO" b="1" dirty="0"/>
              <a:t>communication style </a:t>
            </a:r>
            <a:r>
              <a:rPr lang="ro-RO" dirty="0"/>
              <a:t> </a:t>
            </a:r>
            <a:r>
              <a:rPr lang="ro-RO" dirty="0" smtClean="0"/>
              <a:t>                                </a:t>
            </a:r>
            <a:r>
              <a:rPr lang="ro-RO" b="1" dirty="0"/>
              <a:t>E</a:t>
            </a:r>
            <a:r>
              <a:rPr lang="ro-RO" b="1" dirty="0" smtClean="0"/>
              <a:t>mployee </a:t>
            </a:r>
            <a:r>
              <a:rPr lang="ro-RO" b="1" dirty="0"/>
              <a:t>tension and withdrawal </a:t>
            </a:r>
          </a:p>
          <a:p>
            <a:endParaRPr lang="ro-RO" b="1" dirty="0" smtClean="0"/>
          </a:p>
          <a:p>
            <a:r>
              <a:rPr lang="ro-RO" b="1" dirty="0" smtClean="0"/>
              <a:t>Solution </a:t>
            </a:r>
            <a:r>
              <a:rPr lang="ro-RO" b="1" dirty="0"/>
              <a:t>: </a:t>
            </a:r>
          </a:p>
          <a:p>
            <a:r>
              <a:rPr lang="ro-RO" dirty="0"/>
              <a:t>Applying collaborative style </a:t>
            </a:r>
            <a:r>
              <a:rPr lang="ro-RO" b="1" dirty="0"/>
              <a:t>( Thomas-Kilmann)</a:t>
            </a:r>
          </a:p>
          <a:p>
            <a:r>
              <a:rPr lang="ro-RO" dirty="0"/>
              <a:t>Reorganising the team according to </a:t>
            </a:r>
            <a:r>
              <a:rPr lang="ro-RO" b="1" dirty="0"/>
              <a:t>Belbin</a:t>
            </a:r>
            <a:r>
              <a:rPr lang="ro-RO" dirty="0"/>
              <a:t> analysis </a:t>
            </a:r>
          </a:p>
          <a:p>
            <a:r>
              <a:rPr lang="ro-RO" b="1" dirty="0"/>
              <a:t>Adair</a:t>
            </a:r>
            <a:r>
              <a:rPr lang="ro-RO" dirty="0"/>
              <a:t> balanced leadership intervention </a:t>
            </a:r>
            <a:endParaRPr lang="ro-RO" dirty="0" smtClean="0"/>
          </a:p>
          <a:p>
            <a:r>
              <a:rPr lang="ro-RO" b="1" dirty="0" smtClean="0"/>
              <a:t>Result : </a:t>
            </a:r>
            <a:r>
              <a:rPr lang="ro-RO" dirty="0" smtClean="0"/>
              <a:t>increased morale and open communication </a:t>
            </a:r>
          </a:p>
          <a:p>
            <a:endParaRPr lang="ro-RO" sz="2000" b="1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379698-AB4C-493D-BF95-F5781FDF2AC5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5" name="Right Arrow 4"/>
          <p:cNvSpPr/>
          <p:nvPr/>
        </p:nvSpPr>
        <p:spPr>
          <a:xfrm>
            <a:off x="3953691" y="1976845"/>
            <a:ext cx="978408" cy="484632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575421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53" b="3553"/>
          <a:stretch>
            <a:fillRect/>
          </a:stretch>
        </p:blipFill>
        <p:spPr>
          <a:xfrm>
            <a:off x="0" y="1"/>
            <a:ext cx="12192000" cy="6857999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86E961-B76E-423F-995E-11B31E9214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71104" y="2990668"/>
            <a:ext cx="3688896" cy="565899"/>
          </a:xfrm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pPr algn="l"/>
            <a:r>
              <a:rPr lang="ro-RO" sz="2800" dirty="0" smtClean="0"/>
              <a:t>AND KEY POINTS </a:t>
            </a:r>
            <a:endParaRPr lang="en-US" sz="28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202D98-AA1E-41BB-B94E-180311759C1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11" name="Title 10" hidden="1">
            <a:extLst>
              <a:ext uri="{FF2B5EF4-FFF2-40B4-BE49-F238E27FC236}">
                <a16:creationId xmlns:a16="http://schemas.microsoft.com/office/drawing/2014/main" id="{C5462610-1D7E-437B-B516-F30D9A789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Large image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5795" y="3273617"/>
            <a:ext cx="891757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ro-RO" sz="2000" b="1" dirty="0"/>
              <a:t>An effective team doesn`t avoid conflict- </a:t>
            </a:r>
            <a:r>
              <a:rPr lang="ro-RO" sz="2000" b="1" dirty="0"/>
              <a:t>I</a:t>
            </a:r>
            <a:r>
              <a:rPr lang="ro-RO" sz="2000" b="1" dirty="0" smtClean="0"/>
              <a:t>t </a:t>
            </a:r>
            <a:r>
              <a:rPr lang="ro-RO" sz="2000" b="1" dirty="0"/>
              <a:t>manages it </a:t>
            </a:r>
          </a:p>
          <a:p>
            <a:pPr marL="342900" indent="-342900">
              <a:buFont typeface="+mj-lt"/>
              <a:buAutoNum type="arabicPeriod"/>
            </a:pPr>
            <a:endParaRPr lang="ro-RO" sz="2000" b="1" dirty="0" smtClean="0"/>
          </a:p>
          <a:p>
            <a:pPr marL="342900" indent="-342900">
              <a:buFont typeface="+mj-lt"/>
              <a:buAutoNum type="arabicPeriod"/>
            </a:pPr>
            <a:r>
              <a:rPr lang="ro-RO" sz="2000" b="1" dirty="0" smtClean="0"/>
              <a:t>Communication </a:t>
            </a:r>
            <a:r>
              <a:rPr lang="ro-RO" sz="2000" b="1" dirty="0"/>
              <a:t>and leadership are pivotal</a:t>
            </a:r>
          </a:p>
          <a:p>
            <a:pPr marL="342900" indent="-342900">
              <a:buFont typeface="+mj-lt"/>
              <a:buAutoNum type="arabicPeriod"/>
            </a:pPr>
            <a:endParaRPr lang="ro-RO" sz="2000" b="1" dirty="0" smtClean="0"/>
          </a:p>
          <a:p>
            <a:pPr marL="342900" indent="-342900">
              <a:buFont typeface="+mj-lt"/>
              <a:buAutoNum type="arabicPeriod"/>
            </a:pPr>
            <a:r>
              <a:rPr lang="ro-RO" sz="2000" b="1" dirty="0" smtClean="0"/>
              <a:t>Theoretical </a:t>
            </a:r>
            <a:r>
              <a:rPr lang="ro-RO" sz="2000" b="1" dirty="0"/>
              <a:t>models provide practical guidance </a:t>
            </a:r>
          </a:p>
          <a:p>
            <a:pPr marL="342900" indent="-342900">
              <a:buFont typeface="+mj-lt"/>
              <a:buAutoNum type="arabicPeriod"/>
            </a:pPr>
            <a:endParaRPr lang="ro-RO" sz="2000" b="1" dirty="0" smtClean="0"/>
          </a:p>
          <a:p>
            <a:pPr marL="342900" indent="-342900">
              <a:buFont typeface="+mj-lt"/>
              <a:buAutoNum type="arabicPeriod"/>
            </a:pPr>
            <a:r>
              <a:rPr lang="ro-RO" sz="2000" b="1" dirty="0" smtClean="0"/>
              <a:t>Shared </a:t>
            </a:r>
            <a:r>
              <a:rPr lang="ro-RO" sz="2000" b="1" dirty="0"/>
              <a:t>goals and well defined roles prevent internal tensions </a:t>
            </a:r>
          </a:p>
          <a:p>
            <a:pPr marL="342900" indent="-342900">
              <a:buFont typeface="+mj-lt"/>
              <a:buAutoNum type="arabicPeriod"/>
            </a:pPr>
            <a:endParaRPr lang="ro-RO" sz="2000" b="1" dirty="0" smtClean="0"/>
          </a:p>
          <a:p>
            <a:pPr marL="342900" indent="-342900">
              <a:buFont typeface="+mj-lt"/>
              <a:buAutoNum type="arabicPeriod"/>
            </a:pPr>
            <a:r>
              <a:rPr lang="ro-RO" sz="2000" b="1" dirty="0" smtClean="0"/>
              <a:t>Reflecting </a:t>
            </a:r>
            <a:r>
              <a:rPr lang="ro-RO" sz="2000" b="1" dirty="0"/>
              <a:t>on one`s own influence is essential for a leader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709851" y="6048185"/>
            <a:ext cx="7620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000" b="1" i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„Team success is not the absence of conflict, but how it is transformed into progress.”  Robbins &amp; Judge (2019)</a:t>
            </a:r>
            <a:endParaRPr lang="ro-RO" sz="2000" b="1" i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52193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497" y="954514"/>
            <a:ext cx="11328000" cy="432000"/>
          </a:xfrm>
        </p:spPr>
        <p:txBody>
          <a:bodyPr/>
          <a:lstStyle/>
          <a:p>
            <a:r>
              <a:rPr lang="ro-RO" sz="7200" dirty="0" smtClean="0">
                <a:latin typeface="Bradley Hand ITC" panose="03070402050302030203" pitchFamily="66" charset="0"/>
              </a:rPr>
              <a:t>REFERENCE LIST </a:t>
            </a:r>
            <a:endParaRPr lang="en-US" sz="7200" dirty="0">
              <a:latin typeface="Bradley Hand ITC" panose="03070402050302030203" pitchFamily="66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C54E2-35CD-4B4C-8AF6-A9BBA506FC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46359" y="2869610"/>
            <a:ext cx="8863262" cy="2790825"/>
          </a:xfrm>
        </p:spPr>
        <p:txBody>
          <a:bodyPr/>
          <a:lstStyle/>
          <a:p>
            <a:r>
              <a:rPr lang="ro-RO" sz="1600" dirty="0"/>
              <a:t>Adair, J. (2006) </a:t>
            </a:r>
            <a:r>
              <a:rPr lang="ro-RO" sz="1600" i="1" dirty="0"/>
              <a:t>Effective Team Building</a:t>
            </a:r>
            <a:r>
              <a:rPr lang="ro-RO" sz="1600" dirty="0"/>
              <a:t>. London: Pan Books.</a:t>
            </a:r>
          </a:p>
          <a:p>
            <a:r>
              <a:rPr lang="ro-RO" sz="1600" dirty="0"/>
              <a:t>Belbin, R.M. (2010) </a:t>
            </a:r>
            <a:r>
              <a:rPr lang="ro-RO" sz="1600" i="1" dirty="0"/>
              <a:t>Team Roles at Work</a:t>
            </a:r>
            <a:r>
              <a:rPr lang="ro-RO" sz="1600" dirty="0"/>
              <a:t>. Oxford: Butterworth-Heinemann.</a:t>
            </a:r>
          </a:p>
          <a:p>
            <a:r>
              <a:rPr lang="ro-RO" sz="1600" dirty="0"/>
              <a:t>Katzenbach, J.R. and Smith, D.K. (1993) </a:t>
            </a:r>
            <a:r>
              <a:rPr lang="ro-RO" sz="1600" i="1" dirty="0"/>
              <a:t>The Wisdom of Teams</a:t>
            </a:r>
            <a:r>
              <a:rPr lang="ro-RO" sz="1600" dirty="0"/>
              <a:t>. Boston: Harvard Business School Press.</a:t>
            </a:r>
          </a:p>
          <a:p>
            <a:r>
              <a:rPr lang="ro-RO" sz="1600" dirty="0"/>
              <a:t>Revolution Learning (n.d.) </a:t>
            </a:r>
            <a:r>
              <a:rPr lang="ro-RO" sz="1600" i="1" dirty="0"/>
              <a:t>The Betari Box Model</a:t>
            </a:r>
            <a:r>
              <a:rPr lang="ro-RO" sz="1600" dirty="0"/>
              <a:t>. Available at: https://www.revolutionlearning.co.uk/article/the-betari-box-model/ [Accessed 25 June 2025].</a:t>
            </a:r>
          </a:p>
          <a:p>
            <a:r>
              <a:rPr lang="ro-RO" sz="1600" dirty="0"/>
              <a:t>Robbins, S.P. and Judge, T.A. (2019) </a:t>
            </a:r>
            <a:r>
              <a:rPr lang="ro-RO" sz="1600" i="1" dirty="0"/>
              <a:t>Organizational Behavior</a:t>
            </a:r>
            <a:r>
              <a:rPr lang="ro-RO" sz="1600" dirty="0"/>
              <a:t>. Harlow: Pearson.</a:t>
            </a:r>
          </a:p>
          <a:p>
            <a:r>
              <a:rPr lang="ro-RO" sz="1600" dirty="0"/>
              <a:t>Salas, E., Sims, D.E. and Burke, C.S. (2005) ‘Is there a “Big Five” in teamwork?’, </a:t>
            </a:r>
            <a:r>
              <a:rPr lang="ro-RO" sz="1600" i="1" dirty="0"/>
              <a:t>Small Group Research</a:t>
            </a:r>
            <a:r>
              <a:rPr lang="ro-RO" sz="1600" dirty="0"/>
              <a:t>, 36(5), pp. 555–599.</a:t>
            </a:r>
          </a:p>
          <a:p>
            <a:r>
              <a:rPr lang="ro-RO" sz="1600" dirty="0"/>
              <a:t>Thomas, K.W. and Kilmann, R.H. (1974) </a:t>
            </a:r>
            <a:r>
              <a:rPr lang="ro-RO" sz="1600" i="1" dirty="0"/>
              <a:t>Thomas-Kilmann Conflict Mode Instrument</a:t>
            </a:r>
            <a:r>
              <a:rPr lang="ro-RO" sz="1600" dirty="0"/>
              <a:t>. Tuxedo, NY: Xicom.</a:t>
            </a:r>
          </a:p>
          <a:p>
            <a:r>
              <a:rPr lang="ro-RO" sz="1600" dirty="0"/>
              <a:t>Tuckman, B.W. (1965) ‘Developmental sequence in small groups’, </a:t>
            </a:r>
            <a:r>
              <a:rPr lang="ro-RO" sz="1600" i="1" dirty="0"/>
              <a:t>Psychological Bulletin</a:t>
            </a:r>
            <a:r>
              <a:rPr lang="ro-RO" sz="1600" dirty="0"/>
              <a:t>, 63(6), pp. 384–399.</a:t>
            </a:r>
          </a:p>
          <a:p>
            <a:r>
              <a:rPr lang="ro-RO" sz="1600" dirty="0"/>
              <a:t>Tuckman, B.W. and Jensen, M.A.C. (1977) ‘Stages of small-group development revisited’, </a:t>
            </a:r>
            <a:r>
              <a:rPr lang="ro-RO" sz="1600" i="1" dirty="0"/>
              <a:t>Group &amp; Organization Studies</a:t>
            </a:r>
            <a:r>
              <a:rPr lang="ro-RO" sz="1600" dirty="0"/>
              <a:t>, 2(4), pp. 419–427.</a:t>
            </a:r>
          </a:p>
          <a:p>
            <a:r>
              <a:rPr lang="ro-RO" sz="1600" dirty="0"/>
              <a:t>University of Cambridge (n.d.) </a:t>
            </a:r>
            <a:r>
              <a:rPr lang="ro-RO" sz="1600" i="1" dirty="0"/>
              <a:t>Belbin’s Team Roles</a:t>
            </a:r>
            <a:r>
              <a:rPr lang="ro-RO" sz="1600" dirty="0"/>
              <a:t>. Available at: https://www.ifm.eng.cam.ac.uk/research/dmg/tools-and-techniques/belbins-team-roles/ [Accessed 25 June 2025].</a:t>
            </a:r>
          </a:p>
          <a:p>
            <a:pPr>
              <a:lnSpc>
                <a:spcPct val="100000"/>
              </a:lnSpc>
            </a:pPr>
            <a:endParaRPr lang="en-US" sz="1400" u="sng" dirty="0">
              <a:solidFill>
                <a:srgbClr val="0070C0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B78354A-41D5-43F7-A38D-3C946669B3C8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29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25C6E3"/>
      </a:hlink>
      <a:folHlink>
        <a:srgbClr val="25C6E3"/>
      </a:folHlink>
    </a:clrScheme>
    <a:fontScheme name="Custom 149">
      <a:majorFont>
        <a:latin typeface="Corbel"/>
        <a:ea typeface=""/>
        <a:cs typeface=""/>
      </a:majorFont>
      <a:minorFont>
        <a:latin typeface="Candar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16411250_Bright business presentation_AAS_v3" id="{57D58BC9-3F05-45D4-81CD-7BA898B4CAAD}" vid="{0F92AA19-00D6-4C71-B13F-219D7994A0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8E15EA0-2F38-456B-B156-038699A5D17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EDB5DD7-8DCC-4069-9EB3-5D09818665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F90D0D0-7C1D-47FF-A2F0-9937AA567A3D}">
  <ds:schemaRefs>
    <ds:schemaRef ds:uri="http://www.w3.org/XML/1998/namespace"/>
    <ds:schemaRef ds:uri="http://purl.org/dc/elements/1.1/"/>
    <ds:schemaRef ds:uri="http://purl.org/dc/dcmitype/"/>
    <ds:schemaRef ds:uri="71af3243-3dd4-4a8d-8c0d-dd76da1f02a5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16c05727-aa75-4e4a-9b5f-8a80a1165891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Bright business presentation</Template>
  <TotalTime>0</TotalTime>
  <Words>724</Words>
  <Application>Microsoft Office PowerPoint</Application>
  <PresentationFormat>Widescreen</PresentationFormat>
  <Paragraphs>97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Bradley Hand ITC</vt:lpstr>
      <vt:lpstr>Calibri</vt:lpstr>
      <vt:lpstr>Candara</vt:lpstr>
      <vt:lpstr>Corbel</vt:lpstr>
      <vt:lpstr>Times New Roman</vt:lpstr>
      <vt:lpstr>Office Theme</vt:lpstr>
      <vt:lpstr>What have we learned about effective teams?  Differences between groups and teams </vt:lpstr>
      <vt:lpstr>Summary </vt:lpstr>
      <vt:lpstr>Group vs. Team : Definitions</vt:lpstr>
      <vt:lpstr>Team Communication Styles </vt:lpstr>
      <vt:lpstr>Decision making and conflict </vt:lpstr>
      <vt:lpstr>The leader`s  influence  is essential in preventing or managing conflict „ A weak leader amplifies tensions,a good one harmonizes them.” ---Adairs (2006)</vt:lpstr>
      <vt:lpstr>Belbin And Team Dynamics</vt:lpstr>
      <vt:lpstr>Practical example of conflict </vt:lpstr>
      <vt:lpstr>Large image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2025-07-01T22:58:36Z</dcterms:created>
  <dcterms:modified xsi:type="dcterms:W3CDTF">2025-07-02T00:35:38Z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