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1" r:id="rId2"/>
    <p:sldId id="265" r:id="rId3"/>
    <p:sldId id="266" r:id="rId4"/>
    <p:sldId id="268" r:id="rId5"/>
    <p:sldId id="269" r:id="rId6"/>
    <p:sldId id="270" r:id="rId7"/>
    <p:sldId id="267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7ED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29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77F7E8-45CF-4F28-9595-D102A592DC72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4000E-72FB-4C5F-A5FD-E6DC58595EB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24000E-72FB-4C5F-A5FD-E6DC58595EB9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7BE26-6486-4D1D-987D-CC4ED303B834}" type="datetimeFigureOut">
              <a:rPr lang="en-GB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CAA8C-33FF-453B-899E-AD10DBB9677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o.uk/url?sa=i&amp;rct=j&amp;q=&amp;esrc=s&amp;frm=1&amp;source=images&amp;cd=&amp;cad=rja&amp;docid=rniSExuqw5XlVM&amp;tbnid=11vymOux-xY0ZM:&amp;ved=0CAUQjRw&amp;url=http://www.photos.com/images-photo/shivering&amp;ei=nCMKU6KxIoWc0AWmxYFQ&amp;bvm=bv.61725948,d.ZGU&amp;psig=AFQjCNFGzmAbC-SZbS8M79V7ERfDac7-HQ&amp;ust=1393259717314940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59832" y="951111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400" dirty="0"/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1403648" y="951111"/>
            <a:ext cx="7380288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dirty="0"/>
              <a:t>What you need to know:</a:t>
            </a:r>
          </a:p>
          <a:p>
            <a:endParaRPr lang="en-GB" sz="2800" dirty="0"/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How the body loses and gains heat</a:t>
            </a:r>
          </a:p>
          <a:p>
            <a:pPr>
              <a:buFont typeface="Wingdings" pitchFamily="2" charset="2"/>
              <a:buChar char="Ø"/>
            </a:pPr>
            <a:endParaRPr lang="en-GB" sz="2800" dirty="0"/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Describe how body temperature is maintained</a:t>
            </a:r>
          </a:p>
          <a:p>
            <a:pPr>
              <a:buFont typeface="Wingdings" pitchFamily="2" charset="2"/>
              <a:buChar char="Ø"/>
            </a:pPr>
            <a:endParaRPr lang="en-GB" sz="2800" dirty="0"/>
          </a:p>
          <a:p>
            <a:pPr>
              <a:buFont typeface="Wingdings" pitchFamily="2" charset="2"/>
              <a:buChar char="Ø"/>
            </a:pPr>
            <a:endParaRPr lang="en-GB" sz="2800" dirty="0"/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 Explain why it is important to maintain a 	constant body temperature</a:t>
            </a:r>
          </a:p>
        </p:txBody>
      </p:sp>
      <p:sp>
        <p:nvSpPr>
          <p:cNvPr id="6" name="Litebulb"/>
          <p:cNvSpPr>
            <a:spLocks noEditPoints="1" noChangeArrowheads="1"/>
          </p:cNvSpPr>
          <p:nvPr/>
        </p:nvSpPr>
        <p:spPr bwMode="auto">
          <a:xfrm>
            <a:off x="376784" y="747911"/>
            <a:ext cx="638175" cy="86995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Box 41"/>
          <p:cNvSpPr txBox="1">
            <a:spLocks noChangeArrowheads="1"/>
          </p:cNvSpPr>
          <p:nvPr/>
        </p:nvSpPr>
        <p:spPr bwMode="auto">
          <a:xfrm>
            <a:off x="2339752" y="5085184"/>
            <a:ext cx="6552728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dirty="0">
                <a:solidFill>
                  <a:srgbClr val="FF0000"/>
                </a:solidFill>
              </a:rPr>
              <a:t> Complete the </a:t>
            </a:r>
            <a:r>
              <a:rPr lang="en-GB" sz="2800" i="1" dirty="0">
                <a:solidFill>
                  <a:srgbClr val="FF0000"/>
                </a:solidFill>
              </a:rPr>
              <a:t>Controlling Body 	Temperature – What do you already 	know? </a:t>
            </a:r>
            <a:r>
              <a:rPr lang="en-GB" sz="2800" dirty="0">
                <a:solidFill>
                  <a:srgbClr val="FF0000"/>
                </a:solidFill>
              </a:rPr>
              <a:t>worksheet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9552" y="5013176"/>
            <a:ext cx="15632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0" dirty="0">
                <a:solidFill>
                  <a:srgbClr val="FF0000"/>
                </a:solidFill>
                <a:sym typeface="Wingdings"/>
              </a:rPr>
              <a:t></a:t>
            </a:r>
            <a:endParaRPr lang="en-GB" sz="8000" dirty="0">
              <a:solidFill>
                <a:srgbClr val="FF0000"/>
              </a:solidFill>
            </a:endParaRP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3166848" y="98425"/>
            <a:ext cx="281352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800" u="sng" dirty="0"/>
              <a:t>Thermoregulation</a:t>
            </a:r>
            <a:endParaRPr lang="en-US" sz="28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051720" y="260648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What do these pictures tell you?</a:t>
            </a:r>
          </a:p>
        </p:txBody>
      </p:sp>
      <p:pic>
        <p:nvPicPr>
          <p:cNvPr id="16" name="Picture 15" descr="thermalbodyjpg-ec7132c0b6dc699e_lar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908720"/>
            <a:ext cx="5064369" cy="2790092"/>
          </a:xfrm>
          <a:prstGeom prst="rect">
            <a:avLst/>
          </a:prstGeom>
        </p:spPr>
      </p:pic>
      <p:pic>
        <p:nvPicPr>
          <p:cNvPr id="17" name="Picture 16" descr="clothed thermal ima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3861048"/>
            <a:ext cx="5112568" cy="238757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rmal image seal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80219" y="1916832"/>
            <a:ext cx="4578875" cy="3456384"/>
          </a:xfrm>
          <a:prstGeom prst="rect">
            <a:avLst/>
          </a:prstGeom>
        </p:spPr>
      </p:pic>
      <p:pic>
        <p:nvPicPr>
          <p:cNvPr id="5" name="Picture 4" descr="thermal elephant.jpg"/>
          <p:cNvPicPr>
            <a:picLocks noChangeAspect="1"/>
          </p:cNvPicPr>
          <p:nvPr/>
        </p:nvPicPr>
        <p:blipFill>
          <a:blip r:embed="rId3" cstate="print"/>
          <a:srcRect l="42898"/>
          <a:stretch>
            <a:fillRect/>
          </a:stretch>
        </p:blipFill>
        <p:spPr>
          <a:xfrm>
            <a:off x="395536" y="1916832"/>
            <a:ext cx="3600400" cy="345091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51720" y="83671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What do these pictures tell you?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260648"/>
            <a:ext cx="2303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1. c - respiration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764704"/>
            <a:ext cx="1965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2. b – the liver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1520" y="1311151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3. Heat is transferred 	around the body by 	the </a:t>
            </a:r>
            <a:r>
              <a:rPr lang="en-GB" sz="2400" b="1" dirty="0">
                <a:solidFill>
                  <a:srgbClr val="FF0000"/>
                </a:solidFill>
              </a:rPr>
              <a:t>blood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1520" y="2732727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4. b – between 36 and 37.5˚C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3501008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5. A drop in core body 	temperature below 	35˚C will results in 	</a:t>
            </a:r>
            <a:r>
              <a:rPr lang="en-GB" sz="2400" b="1" dirty="0">
                <a:solidFill>
                  <a:srgbClr val="00B0F0"/>
                </a:solidFill>
              </a:rPr>
              <a:t>hypothermia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51520" y="5085184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6. A rise in core body 	temperature above 	40.6˚C will results in 	</a:t>
            </a:r>
            <a:r>
              <a:rPr lang="en-GB" sz="2400" b="1" dirty="0">
                <a:solidFill>
                  <a:srgbClr val="FF0000"/>
                </a:solidFill>
              </a:rPr>
              <a:t>heat stroke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716016" y="26064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7. Ways in which the body 	can lose heat: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716016" y="1085835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through the skin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16016" y="155679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by the evaporation of sweat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716016" y="2031231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in warm air/water vapour 	when we breathe out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16016" y="2814027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in wastes (e.g. faeces &amp; urine)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44624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8. As the temperature of an enzyme reaction is increased...</a:t>
            </a:r>
            <a:endParaRPr lang="en-GB" sz="2400" b="1" dirty="0">
              <a:solidFill>
                <a:srgbClr val="FF0000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2411760" y="1835532"/>
            <a:ext cx="0" cy="21602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2411760" y="3995772"/>
            <a:ext cx="46805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355976" y="4211796"/>
            <a:ext cx="1371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temperature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3568" y="2564904"/>
            <a:ext cx="1680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Rate of reaction</a:t>
            </a:r>
          </a:p>
        </p:txBody>
      </p:sp>
      <p:sp>
        <p:nvSpPr>
          <p:cNvPr id="12" name="Freeform 11"/>
          <p:cNvSpPr/>
          <p:nvPr/>
        </p:nvSpPr>
        <p:spPr>
          <a:xfrm>
            <a:off x="2563318" y="1880466"/>
            <a:ext cx="4317167" cy="2041160"/>
          </a:xfrm>
          <a:custGeom>
            <a:avLst/>
            <a:gdLst>
              <a:gd name="connsiteX0" fmla="*/ 0 w 4317167"/>
              <a:gd name="connsiteY0" fmla="*/ 2026170 h 2041160"/>
              <a:gd name="connsiteX1" fmla="*/ 2953062 w 4317167"/>
              <a:gd name="connsiteY1" fmla="*/ 2498 h 2041160"/>
              <a:gd name="connsiteX2" fmla="*/ 4317167 w 4317167"/>
              <a:gd name="connsiteY2" fmla="*/ 2041160 h 2041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317167" h="2041160">
                <a:moveTo>
                  <a:pt x="0" y="2026170"/>
                </a:moveTo>
                <a:cubicBezTo>
                  <a:pt x="1116767" y="1013085"/>
                  <a:pt x="2233534" y="0"/>
                  <a:pt x="2953062" y="2498"/>
                </a:cubicBezTo>
                <a:cubicBezTo>
                  <a:pt x="3672590" y="4996"/>
                  <a:pt x="3994878" y="1023078"/>
                  <a:pt x="4317167" y="2041160"/>
                </a:cubicBezTo>
              </a:path>
            </a:pathLst>
          </a:cu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2555776" y="1916832"/>
            <a:ext cx="2952328" cy="0"/>
          </a:xfrm>
          <a:prstGeom prst="straightConnector1">
            <a:avLst/>
          </a:prstGeom>
          <a:ln w="3810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195736" y="836712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Up to the </a:t>
            </a:r>
            <a:r>
              <a:rPr lang="en-GB" i="1" dirty="0"/>
              <a:t>optimum temperature</a:t>
            </a:r>
            <a:r>
              <a:rPr lang="en-GB" dirty="0"/>
              <a:t> increasing temperature speeds the reaction up</a:t>
            </a:r>
          </a:p>
        </p:txBody>
      </p:sp>
      <p:cxnSp>
        <p:nvCxnSpPr>
          <p:cNvPr id="19" name="Straight Connector 18"/>
          <p:cNvCxnSpPr>
            <a:stCxn id="12" idx="1"/>
          </p:cNvCxnSpPr>
          <p:nvPr/>
        </p:nvCxnSpPr>
        <p:spPr>
          <a:xfrm flipH="1">
            <a:off x="5508104" y="1882964"/>
            <a:ext cx="8278" cy="2122100"/>
          </a:xfrm>
          <a:prstGeom prst="line">
            <a:avLst/>
          </a:prstGeom>
          <a:ln w="28575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5508104" y="1916832"/>
            <a:ext cx="1224136" cy="0"/>
          </a:xfrm>
          <a:prstGeom prst="straightConnector1">
            <a:avLst/>
          </a:prstGeom>
          <a:ln w="3810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5508104" y="836712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Above the </a:t>
            </a:r>
            <a:r>
              <a:rPr lang="en-GB" i="1" dirty="0"/>
              <a:t>optimum temperature</a:t>
            </a:r>
            <a:r>
              <a:rPr lang="en-GB" dirty="0"/>
              <a:t> increasing temperature slows the reaction down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51520" y="476753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9. All chemical reactions inside living cells are controlled by 	</a:t>
            </a:r>
            <a:r>
              <a:rPr lang="en-GB" sz="2400" i="1" dirty="0"/>
              <a:t>enzymes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51520" y="5694347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	</a:t>
            </a:r>
            <a:r>
              <a:rPr lang="en-GB" sz="2400" dirty="0"/>
              <a:t>These reactions are called the </a:t>
            </a:r>
            <a:r>
              <a:rPr lang="en-GB" sz="2400" i="1" dirty="0"/>
              <a:t>metabolism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2" grpId="0" animBg="1"/>
      <p:bldP spid="15" grpId="0"/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ried_egg,_sunny_side_u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2636912"/>
            <a:ext cx="2664296" cy="23059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1520" y="1628800"/>
            <a:ext cx="5400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10. The white of the egg sets or 	</a:t>
            </a:r>
            <a:r>
              <a:rPr lang="en-GB" sz="2400" i="1" dirty="0"/>
              <a:t>coagulates </a:t>
            </a:r>
            <a:r>
              <a:rPr lang="en-GB" sz="2400" dirty="0"/>
              <a:t>as the </a:t>
            </a:r>
            <a:r>
              <a:rPr lang="en-GB" sz="2400" i="1" dirty="0"/>
              <a:t>proteins</a:t>
            </a:r>
            <a:r>
              <a:rPr lang="en-GB" sz="2400" dirty="0"/>
              <a:t> in the 	egg white are </a:t>
            </a:r>
            <a:r>
              <a:rPr lang="en-GB" sz="2400" i="1" dirty="0"/>
              <a:t>denatured</a:t>
            </a:r>
            <a:r>
              <a:rPr lang="en-GB" sz="2400" dirty="0"/>
              <a:t> by the 	high temperature s</a:t>
            </a:r>
            <a:endParaRPr lang="en-GB" sz="2400" b="1" dirty="0">
              <a:solidFill>
                <a:srgbClr val="FF0000"/>
              </a:solidFill>
            </a:endParaRPr>
          </a:p>
        </p:txBody>
      </p:sp>
      <p:pic>
        <p:nvPicPr>
          <p:cNvPr id="6" name="Picture 5" descr="Detroit-Slaughter-Boot-Camp-Raw-Egg-Nutritio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404664"/>
            <a:ext cx="2684322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icServicesThermal.jpg"/>
          <p:cNvPicPr>
            <a:picLocks noChangeAspect="1"/>
          </p:cNvPicPr>
          <p:nvPr/>
        </p:nvPicPr>
        <p:blipFill>
          <a:blip r:embed="rId2" cstate="print"/>
          <a:srcRect l="6061" r="41414" b="50243"/>
          <a:stretch>
            <a:fillRect/>
          </a:stretch>
        </p:blipFill>
        <p:spPr>
          <a:xfrm>
            <a:off x="467544" y="1988840"/>
            <a:ext cx="3744416" cy="2880320"/>
          </a:xfrm>
          <a:prstGeom prst="rect">
            <a:avLst/>
          </a:prstGeom>
        </p:spPr>
      </p:pic>
      <p:pic>
        <p:nvPicPr>
          <p:cNvPr id="5" name="Picture 4" descr="PicServicesThermal.jpg"/>
          <p:cNvPicPr>
            <a:picLocks noChangeAspect="1"/>
          </p:cNvPicPr>
          <p:nvPr/>
        </p:nvPicPr>
        <p:blipFill>
          <a:blip r:embed="rId2" cstate="print"/>
          <a:srcRect l="6061" t="49757" r="41414" b="1730"/>
          <a:stretch>
            <a:fillRect/>
          </a:stretch>
        </p:blipFill>
        <p:spPr>
          <a:xfrm>
            <a:off x="4644008" y="1988840"/>
            <a:ext cx="3744416" cy="28083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83768" y="2132856"/>
            <a:ext cx="936104" cy="67710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Before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620882" y="2106890"/>
            <a:ext cx="936104" cy="67710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After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051720" y="83671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What has changed? Why?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1115616" y="260648"/>
            <a:ext cx="6768752" cy="3744416"/>
            <a:chOff x="1115616" y="260648"/>
            <a:chExt cx="6768752" cy="3744416"/>
          </a:xfrm>
        </p:grpSpPr>
        <p:sp>
          <p:nvSpPr>
            <p:cNvPr id="10" name="Rectangle 9"/>
            <p:cNvSpPr/>
            <p:nvPr/>
          </p:nvSpPr>
          <p:spPr>
            <a:xfrm>
              <a:off x="1115616" y="260648"/>
              <a:ext cx="6768752" cy="3744416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835696" y="404664"/>
              <a:ext cx="538577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400" dirty="0"/>
                <a:t>Maintaining a constant body temperature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2195736" y="1700808"/>
              <a:ext cx="4680520" cy="144016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Isosceles Triangle 5"/>
            <p:cNvSpPr/>
            <p:nvPr/>
          </p:nvSpPr>
          <p:spPr>
            <a:xfrm>
              <a:off x="4325996" y="1844824"/>
              <a:ext cx="504056" cy="504056"/>
            </a:xfrm>
            <a:prstGeom prst="triangle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2195736" y="1268760"/>
              <a:ext cx="23762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solidFill>
                    <a:srgbClr val="FF0000"/>
                  </a:solidFill>
                </a:rPr>
                <a:t>HEAT GAINS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499992" y="1268760"/>
              <a:ext cx="23762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2400" b="1" dirty="0">
                  <a:solidFill>
                    <a:srgbClr val="00B0F0"/>
                  </a:solidFill>
                </a:rPr>
                <a:t>HEAT LOSSES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763688" y="2924944"/>
              <a:ext cx="525658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Heat losses must equal heat gains to maintain a constant body temperature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ypothalamu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86684" y="89148"/>
            <a:ext cx="4067175" cy="3771900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V="1">
            <a:off x="5829058" y="1942176"/>
            <a:ext cx="864096" cy="12241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4716016" y="3193350"/>
            <a:ext cx="199766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dirty="0"/>
              <a:t>Hypothalamus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9512" y="332656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hypothalamus is an important </a:t>
            </a:r>
            <a:r>
              <a:rPr lang="en-GB" sz="2400" i="1" dirty="0"/>
              <a:t>regulatory centre </a:t>
            </a:r>
            <a:r>
              <a:rPr lang="en-GB" sz="2400" dirty="0"/>
              <a:t>in the brain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9512" y="1628800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hypothalamus links the nervous system to the endocrine system</a:t>
            </a:r>
          </a:p>
        </p:txBody>
      </p:sp>
      <p:sp>
        <p:nvSpPr>
          <p:cNvPr id="10" name="Rectangle 9"/>
          <p:cNvSpPr/>
          <p:nvPr/>
        </p:nvSpPr>
        <p:spPr>
          <a:xfrm>
            <a:off x="179512" y="2924944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The hypothalamus controls hunger, important aspects of parenting and attachment behaviours, thirst, fatigue, sleep,  circadian rhythms, and...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15616" y="4395084"/>
            <a:ext cx="2760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... body temperature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ypothalamus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7" y="1168579"/>
            <a:ext cx="4067175" cy="3771900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 flipV="1">
            <a:off x="4406261" y="3021607"/>
            <a:ext cx="864096" cy="12241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293219" y="4272781"/>
            <a:ext cx="199766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dirty="0"/>
              <a:t>Hypothalamus</a:t>
            </a:r>
          </a:p>
        </p:txBody>
      </p:sp>
      <p:sp>
        <p:nvSpPr>
          <p:cNvPr id="7" name="Circular Arrow 6"/>
          <p:cNvSpPr/>
          <p:nvPr/>
        </p:nvSpPr>
        <p:spPr>
          <a:xfrm rot="17683222">
            <a:off x="3808696" y="2727486"/>
            <a:ext cx="2179607" cy="2252155"/>
          </a:xfrm>
          <a:prstGeom prst="circularArrow">
            <a:avLst>
              <a:gd name="adj1" fmla="val 8061"/>
              <a:gd name="adj2" fmla="val 760759"/>
              <a:gd name="adj3" fmla="val 20402470"/>
              <a:gd name="adj4" fmla="val 15826061"/>
              <a:gd name="adj5" fmla="val 9313"/>
            </a:avLst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Circular Arrow 7"/>
          <p:cNvSpPr/>
          <p:nvPr/>
        </p:nvSpPr>
        <p:spPr>
          <a:xfrm rot="1331246">
            <a:off x="4052456" y="2792892"/>
            <a:ext cx="2179607" cy="2252155"/>
          </a:xfrm>
          <a:prstGeom prst="circularArrow">
            <a:avLst>
              <a:gd name="adj1" fmla="val 8061"/>
              <a:gd name="adj2" fmla="val 760759"/>
              <a:gd name="adj3" fmla="val 20402470"/>
              <a:gd name="adj4" fmla="val 16719005"/>
              <a:gd name="adj5" fmla="val 9313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5292079" y="2464723"/>
            <a:ext cx="3672409" cy="780040"/>
            <a:chOff x="1475655" y="1916832"/>
            <a:chExt cx="5216766" cy="1140080"/>
          </a:xfrm>
        </p:grpSpPr>
        <p:sp>
          <p:nvSpPr>
            <p:cNvPr id="10" name="Rounded Rectangle 9"/>
            <p:cNvSpPr/>
            <p:nvPr/>
          </p:nvSpPr>
          <p:spPr>
            <a:xfrm>
              <a:off x="5508104" y="2576952"/>
              <a:ext cx="811424" cy="240990"/>
            </a:xfrm>
            <a:prstGeom prst="roundRect">
              <a:avLst>
                <a:gd name="adj" fmla="val 50000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1" name="Group 31"/>
            <p:cNvGrpSpPr/>
            <p:nvPr/>
          </p:nvGrpSpPr>
          <p:grpSpPr>
            <a:xfrm>
              <a:off x="1835696" y="2591942"/>
              <a:ext cx="3456384" cy="260994"/>
              <a:chOff x="1835696" y="2591942"/>
              <a:chExt cx="3987478" cy="233956"/>
            </a:xfrm>
          </p:grpSpPr>
          <p:sp>
            <p:nvSpPr>
              <p:cNvPr id="34" name="Rounded Rectangle 33"/>
              <p:cNvSpPr/>
              <p:nvPr/>
            </p:nvSpPr>
            <p:spPr>
              <a:xfrm>
                <a:off x="1835696" y="2606932"/>
                <a:ext cx="936104" cy="216024"/>
              </a:xfrm>
              <a:prstGeom prst="roundRect">
                <a:avLst>
                  <a:gd name="adj" fmla="val 50000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ounded Rectangle 34"/>
              <p:cNvSpPr/>
              <p:nvPr/>
            </p:nvSpPr>
            <p:spPr>
              <a:xfrm>
                <a:off x="2843808" y="2606932"/>
                <a:ext cx="936104" cy="216024"/>
              </a:xfrm>
              <a:prstGeom prst="roundRect">
                <a:avLst>
                  <a:gd name="adj" fmla="val 50000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Rounded Rectangle 35"/>
              <p:cNvSpPr/>
              <p:nvPr/>
            </p:nvSpPr>
            <p:spPr>
              <a:xfrm>
                <a:off x="3863968" y="2609874"/>
                <a:ext cx="936104" cy="216024"/>
              </a:xfrm>
              <a:prstGeom prst="roundRect">
                <a:avLst>
                  <a:gd name="adj" fmla="val 50000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Rounded Rectangle 36"/>
              <p:cNvSpPr/>
              <p:nvPr/>
            </p:nvSpPr>
            <p:spPr>
              <a:xfrm>
                <a:off x="4887070" y="2591942"/>
                <a:ext cx="936104" cy="216024"/>
              </a:xfrm>
              <a:prstGeom prst="roundRect">
                <a:avLst>
                  <a:gd name="adj" fmla="val 50000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12" name="Straight Connector 11"/>
            <p:cNvCxnSpPr/>
            <p:nvPr/>
          </p:nvCxnSpPr>
          <p:spPr>
            <a:xfrm>
              <a:off x="1691680" y="2708920"/>
              <a:ext cx="475252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H="1" flipV="1">
              <a:off x="5364088" y="2420888"/>
              <a:ext cx="8384" cy="2964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13"/>
            <p:cNvSpPr/>
            <p:nvPr/>
          </p:nvSpPr>
          <p:spPr>
            <a:xfrm>
              <a:off x="5076056" y="1916832"/>
              <a:ext cx="576064" cy="57606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5292080" y="2060848"/>
              <a:ext cx="216024" cy="216024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6" name="Group 17"/>
            <p:cNvGrpSpPr/>
            <p:nvPr/>
          </p:nvGrpSpPr>
          <p:grpSpPr>
            <a:xfrm>
              <a:off x="1475655" y="2435878"/>
              <a:ext cx="248213" cy="621034"/>
              <a:chOff x="1334125" y="2098623"/>
              <a:chExt cx="419724" cy="1424066"/>
            </a:xfrm>
          </p:grpSpPr>
          <p:sp>
            <p:nvSpPr>
              <p:cNvPr id="26" name="Freeform 9"/>
              <p:cNvSpPr/>
              <p:nvPr/>
            </p:nvSpPr>
            <p:spPr>
              <a:xfrm>
                <a:off x="1349115" y="2497036"/>
                <a:ext cx="374754" cy="216184"/>
              </a:xfrm>
              <a:custGeom>
                <a:avLst/>
                <a:gdLst>
                  <a:gd name="connsiteX0" fmla="*/ 374754 w 374754"/>
                  <a:gd name="connsiteY0" fmla="*/ 216184 h 216184"/>
                  <a:gd name="connsiteX1" fmla="*/ 344774 w 374754"/>
                  <a:gd name="connsiteY1" fmla="*/ 171213 h 216184"/>
                  <a:gd name="connsiteX2" fmla="*/ 299803 w 374754"/>
                  <a:gd name="connsiteY2" fmla="*/ 156223 h 216184"/>
                  <a:gd name="connsiteX3" fmla="*/ 254833 w 374754"/>
                  <a:gd name="connsiteY3" fmla="*/ 126243 h 216184"/>
                  <a:gd name="connsiteX4" fmla="*/ 224852 w 374754"/>
                  <a:gd name="connsiteY4" fmla="*/ 96262 h 216184"/>
                  <a:gd name="connsiteX5" fmla="*/ 194872 w 374754"/>
                  <a:gd name="connsiteY5" fmla="*/ 51292 h 216184"/>
                  <a:gd name="connsiteX6" fmla="*/ 104931 w 374754"/>
                  <a:gd name="connsiteY6" fmla="*/ 21312 h 216184"/>
                  <a:gd name="connsiteX7" fmla="*/ 0 w 374754"/>
                  <a:gd name="connsiteY7" fmla="*/ 6321 h 2161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74754" h="216184">
                    <a:moveTo>
                      <a:pt x="374754" y="216184"/>
                    </a:moveTo>
                    <a:cubicBezTo>
                      <a:pt x="364761" y="201194"/>
                      <a:pt x="358842" y="182468"/>
                      <a:pt x="344774" y="171213"/>
                    </a:cubicBezTo>
                    <a:cubicBezTo>
                      <a:pt x="332435" y="161342"/>
                      <a:pt x="313936" y="163289"/>
                      <a:pt x="299803" y="156223"/>
                    </a:cubicBezTo>
                    <a:cubicBezTo>
                      <a:pt x="283689" y="148166"/>
                      <a:pt x="268901" y="137497"/>
                      <a:pt x="254833" y="126243"/>
                    </a:cubicBezTo>
                    <a:cubicBezTo>
                      <a:pt x="243797" y="117414"/>
                      <a:pt x="233681" y="107298"/>
                      <a:pt x="224852" y="96262"/>
                    </a:cubicBezTo>
                    <a:cubicBezTo>
                      <a:pt x="213598" y="82194"/>
                      <a:pt x="210149" y="60840"/>
                      <a:pt x="194872" y="51292"/>
                    </a:cubicBezTo>
                    <a:cubicBezTo>
                      <a:pt x="168073" y="34543"/>
                      <a:pt x="134911" y="31305"/>
                      <a:pt x="104931" y="21312"/>
                    </a:cubicBezTo>
                    <a:cubicBezTo>
                      <a:pt x="40997" y="0"/>
                      <a:pt x="75764" y="6321"/>
                      <a:pt x="0" y="632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Freeform 10"/>
              <p:cNvSpPr/>
              <p:nvPr/>
            </p:nvSpPr>
            <p:spPr>
              <a:xfrm>
                <a:off x="1346880" y="2728210"/>
                <a:ext cx="376989" cy="224852"/>
              </a:xfrm>
              <a:custGeom>
                <a:avLst/>
                <a:gdLst>
                  <a:gd name="connsiteX0" fmla="*/ 376989 w 376989"/>
                  <a:gd name="connsiteY0" fmla="*/ 0 h 224852"/>
                  <a:gd name="connsiteX1" fmla="*/ 332018 w 376989"/>
                  <a:gd name="connsiteY1" fmla="*/ 14990 h 224852"/>
                  <a:gd name="connsiteX2" fmla="*/ 152136 w 376989"/>
                  <a:gd name="connsiteY2" fmla="*/ 29980 h 224852"/>
                  <a:gd name="connsiteX3" fmla="*/ 137146 w 376989"/>
                  <a:gd name="connsiteY3" fmla="*/ 74951 h 224852"/>
                  <a:gd name="connsiteX4" fmla="*/ 92176 w 376989"/>
                  <a:gd name="connsiteY4" fmla="*/ 104931 h 224852"/>
                  <a:gd name="connsiteX5" fmla="*/ 2235 w 376989"/>
                  <a:gd name="connsiteY5" fmla="*/ 209862 h 224852"/>
                  <a:gd name="connsiteX6" fmla="*/ 2235 w 376989"/>
                  <a:gd name="connsiteY6" fmla="*/ 224852 h 2248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6989" h="224852">
                    <a:moveTo>
                      <a:pt x="376989" y="0"/>
                    </a:moveTo>
                    <a:cubicBezTo>
                      <a:pt x="361999" y="4997"/>
                      <a:pt x="347681" y="12902"/>
                      <a:pt x="332018" y="14990"/>
                    </a:cubicBezTo>
                    <a:cubicBezTo>
                      <a:pt x="272377" y="22942"/>
                      <a:pt x="209644" y="12285"/>
                      <a:pt x="152136" y="29980"/>
                    </a:cubicBezTo>
                    <a:cubicBezTo>
                      <a:pt x="137034" y="34627"/>
                      <a:pt x="147017" y="62612"/>
                      <a:pt x="137146" y="74951"/>
                    </a:cubicBezTo>
                    <a:cubicBezTo>
                      <a:pt x="125892" y="89019"/>
                      <a:pt x="105855" y="93207"/>
                      <a:pt x="92176" y="104931"/>
                    </a:cubicBezTo>
                    <a:cubicBezTo>
                      <a:pt x="59905" y="132592"/>
                      <a:pt x="22126" y="170080"/>
                      <a:pt x="2235" y="209862"/>
                    </a:cubicBezTo>
                    <a:cubicBezTo>
                      <a:pt x="0" y="214331"/>
                      <a:pt x="2235" y="219855"/>
                      <a:pt x="2235" y="224852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8" name="Freeform 27"/>
              <p:cNvSpPr/>
              <p:nvPr/>
            </p:nvSpPr>
            <p:spPr>
              <a:xfrm>
                <a:off x="1364105" y="2758190"/>
                <a:ext cx="389744" cy="554636"/>
              </a:xfrm>
              <a:custGeom>
                <a:avLst/>
                <a:gdLst>
                  <a:gd name="connsiteX0" fmla="*/ 389744 w 389744"/>
                  <a:gd name="connsiteY0" fmla="*/ 0 h 554636"/>
                  <a:gd name="connsiteX1" fmla="*/ 329784 w 389744"/>
                  <a:gd name="connsiteY1" fmla="*/ 29980 h 554636"/>
                  <a:gd name="connsiteX2" fmla="*/ 314793 w 389744"/>
                  <a:gd name="connsiteY2" fmla="*/ 104931 h 554636"/>
                  <a:gd name="connsiteX3" fmla="*/ 284813 w 389744"/>
                  <a:gd name="connsiteY3" fmla="*/ 359764 h 554636"/>
                  <a:gd name="connsiteX4" fmla="*/ 239843 w 389744"/>
                  <a:gd name="connsiteY4" fmla="*/ 374754 h 554636"/>
                  <a:gd name="connsiteX5" fmla="*/ 44970 w 389744"/>
                  <a:gd name="connsiteY5" fmla="*/ 389744 h 554636"/>
                  <a:gd name="connsiteX6" fmla="*/ 14990 w 389744"/>
                  <a:gd name="connsiteY6" fmla="*/ 479685 h 554636"/>
                  <a:gd name="connsiteX7" fmla="*/ 0 w 389744"/>
                  <a:gd name="connsiteY7" fmla="*/ 554636 h 554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89744" h="554636">
                    <a:moveTo>
                      <a:pt x="389744" y="0"/>
                    </a:moveTo>
                    <a:cubicBezTo>
                      <a:pt x="369757" y="9993"/>
                      <a:pt x="342772" y="11797"/>
                      <a:pt x="329784" y="29980"/>
                    </a:cubicBezTo>
                    <a:cubicBezTo>
                      <a:pt x="314975" y="50713"/>
                      <a:pt x="318236" y="79686"/>
                      <a:pt x="314793" y="104931"/>
                    </a:cubicBezTo>
                    <a:cubicBezTo>
                      <a:pt x="303237" y="189677"/>
                      <a:pt x="307704" y="277354"/>
                      <a:pt x="284813" y="359764"/>
                    </a:cubicBezTo>
                    <a:cubicBezTo>
                      <a:pt x="280584" y="374988"/>
                      <a:pt x="255522" y="372794"/>
                      <a:pt x="239843" y="374754"/>
                    </a:cubicBezTo>
                    <a:cubicBezTo>
                      <a:pt x="175197" y="382835"/>
                      <a:pt x="109928" y="384747"/>
                      <a:pt x="44970" y="389744"/>
                    </a:cubicBezTo>
                    <a:cubicBezTo>
                      <a:pt x="34977" y="419724"/>
                      <a:pt x="21188" y="448697"/>
                      <a:pt x="14990" y="479685"/>
                    </a:cubicBezTo>
                    <a:lnTo>
                      <a:pt x="0" y="554636"/>
                    </a:ln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9" name="Freeform 28"/>
              <p:cNvSpPr/>
              <p:nvPr/>
            </p:nvSpPr>
            <p:spPr>
              <a:xfrm>
                <a:off x="1371382" y="3162925"/>
                <a:ext cx="217575" cy="359764"/>
              </a:xfrm>
              <a:custGeom>
                <a:avLst/>
                <a:gdLst>
                  <a:gd name="connsiteX0" fmla="*/ 217575 w 217575"/>
                  <a:gd name="connsiteY0" fmla="*/ 0 h 359764"/>
                  <a:gd name="connsiteX1" fmla="*/ 187595 w 217575"/>
                  <a:gd name="connsiteY1" fmla="*/ 89941 h 359764"/>
                  <a:gd name="connsiteX2" fmla="*/ 142625 w 217575"/>
                  <a:gd name="connsiteY2" fmla="*/ 239842 h 359764"/>
                  <a:gd name="connsiteX3" fmla="*/ 52684 w 217575"/>
                  <a:gd name="connsiteY3" fmla="*/ 284813 h 359764"/>
                  <a:gd name="connsiteX4" fmla="*/ 7713 w 217575"/>
                  <a:gd name="connsiteY4" fmla="*/ 314793 h 359764"/>
                  <a:gd name="connsiteX5" fmla="*/ 7713 w 217575"/>
                  <a:gd name="connsiteY5" fmla="*/ 359764 h 35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17575" h="359764">
                    <a:moveTo>
                      <a:pt x="217575" y="0"/>
                    </a:moveTo>
                    <a:cubicBezTo>
                      <a:pt x="207582" y="29980"/>
                      <a:pt x="192064" y="58657"/>
                      <a:pt x="187595" y="89941"/>
                    </a:cubicBezTo>
                    <a:cubicBezTo>
                      <a:pt x="178160" y="155988"/>
                      <a:pt x="188072" y="194395"/>
                      <a:pt x="142625" y="239842"/>
                    </a:cubicBezTo>
                    <a:cubicBezTo>
                      <a:pt x="99664" y="282803"/>
                      <a:pt x="101452" y="260429"/>
                      <a:pt x="52684" y="284813"/>
                    </a:cubicBezTo>
                    <a:cubicBezTo>
                      <a:pt x="36570" y="292870"/>
                      <a:pt x="16982" y="299344"/>
                      <a:pt x="7713" y="314793"/>
                    </a:cubicBezTo>
                    <a:cubicBezTo>
                      <a:pt x="0" y="327647"/>
                      <a:pt x="7713" y="344774"/>
                      <a:pt x="7713" y="359764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Freeform 29"/>
              <p:cNvSpPr/>
              <p:nvPr/>
            </p:nvSpPr>
            <p:spPr>
              <a:xfrm>
                <a:off x="1334125" y="2624048"/>
                <a:ext cx="149901" cy="149132"/>
              </a:xfrm>
              <a:custGeom>
                <a:avLst/>
                <a:gdLst>
                  <a:gd name="connsiteX0" fmla="*/ 149901 w 149901"/>
                  <a:gd name="connsiteY0" fmla="*/ 149132 h 149132"/>
                  <a:gd name="connsiteX1" fmla="*/ 74950 w 149901"/>
                  <a:gd name="connsiteY1" fmla="*/ 104162 h 149132"/>
                  <a:gd name="connsiteX2" fmla="*/ 0 w 149901"/>
                  <a:gd name="connsiteY2" fmla="*/ 14221 h 149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9901" h="149132">
                    <a:moveTo>
                      <a:pt x="149901" y="149132"/>
                    </a:moveTo>
                    <a:cubicBezTo>
                      <a:pt x="119131" y="138875"/>
                      <a:pt x="91411" y="137084"/>
                      <a:pt x="74950" y="104162"/>
                    </a:cubicBezTo>
                    <a:cubicBezTo>
                      <a:pt x="22869" y="0"/>
                      <a:pt x="84807" y="14221"/>
                      <a:pt x="0" y="1422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Freeform 30"/>
              <p:cNvSpPr/>
              <p:nvPr/>
            </p:nvSpPr>
            <p:spPr>
              <a:xfrm>
                <a:off x="1379095" y="3013023"/>
                <a:ext cx="137451" cy="156825"/>
              </a:xfrm>
              <a:custGeom>
                <a:avLst/>
                <a:gdLst>
                  <a:gd name="connsiteX0" fmla="*/ 119921 w 137451"/>
                  <a:gd name="connsiteY0" fmla="*/ 134911 h 156825"/>
                  <a:gd name="connsiteX1" fmla="*/ 59961 w 137451"/>
                  <a:gd name="connsiteY1" fmla="*/ 59961 h 156825"/>
                  <a:gd name="connsiteX2" fmla="*/ 44971 w 137451"/>
                  <a:gd name="connsiteY2" fmla="*/ 14990 h 156825"/>
                  <a:gd name="connsiteX3" fmla="*/ 0 w 137451"/>
                  <a:gd name="connsiteY3" fmla="*/ 0 h 156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7451" h="156825">
                    <a:moveTo>
                      <a:pt x="119921" y="134911"/>
                    </a:moveTo>
                    <a:cubicBezTo>
                      <a:pt x="82243" y="21876"/>
                      <a:pt x="137451" y="156825"/>
                      <a:pt x="59961" y="59961"/>
                    </a:cubicBezTo>
                    <a:cubicBezTo>
                      <a:pt x="50090" y="47622"/>
                      <a:pt x="56144" y="26163"/>
                      <a:pt x="44971" y="14990"/>
                    </a:cubicBezTo>
                    <a:cubicBezTo>
                      <a:pt x="33798" y="3817"/>
                      <a:pt x="0" y="0"/>
                      <a:pt x="0" y="0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Freeform 31"/>
              <p:cNvSpPr/>
              <p:nvPr/>
            </p:nvSpPr>
            <p:spPr>
              <a:xfrm>
                <a:off x="1379095" y="2098623"/>
                <a:ext cx="299803" cy="599607"/>
              </a:xfrm>
              <a:custGeom>
                <a:avLst/>
                <a:gdLst>
                  <a:gd name="connsiteX0" fmla="*/ 299803 w 299803"/>
                  <a:gd name="connsiteY0" fmla="*/ 599607 h 599607"/>
                  <a:gd name="connsiteX1" fmla="*/ 254833 w 299803"/>
                  <a:gd name="connsiteY1" fmla="*/ 554636 h 599607"/>
                  <a:gd name="connsiteX2" fmla="*/ 224853 w 299803"/>
                  <a:gd name="connsiteY2" fmla="*/ 464695 h 599607"/>
                  <a:gd name="connsiteX3" fmla="*/ 194872 w 299803"/>
                  <a:gd name="connsiteY3" fmla="*/ 419725 h 599607"/>
                  <a:gd name="connsiteX4" fmla="*/ 164892 w 299803"/>
                  <a:gd name="connsiteY4" fmla="*/ 104931 h 599607"/>
                  <a:gd name="connsiteX5" fmla="*/ 89941 w 299803"/>
                  <a:gd name="connsiteY5" fmla="*/ 29980 h 599607"/>
                  <a:gd name="connsiteX6" fmla="*/ 0 w 299803"/>
                  <a:gd name="connsiteY6" fmla="*/ 0 h 5996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9803" h="599607">
                    <a:moveTo>
                      <a:pt x="299803" y="599607"/>
                    </a:moveTo>
                    <a:cubicBezTo>
                      <a:pt x="284813" y="584617"/>
                      <a:pt x="265128" y="573168"/>
                      <a:pt x="254833" y="554636"/>
                    </a:cubicBezTo>
                    <a:cubicBezTo>
                      <a:pt x="239486" y="527011"/>
                      <a:pt x="242383" y="490989"/>
                      <a:pt x="224853" y="464695"/>
                    </a:cubicBezTo>
                    <a:lnTo>
                      <a:pt x="194872" y="419725"/>
                    </a:lnTo>
                    <a:cubicBezTo>
                      <a:pt x="143743" y="266335"/>
                      <a:pt x="224392" y="521434"/>
                      <a:pt x="164892" y="104931"/>
                    </a:cubicBezTo>
                    <a:cubicBezTo>
                      <a:pt x="160488" y="74104"/>
                      <a:pt x="114331" y="40820"/>
                      <a:pt x="89941" y="29980"/>
                    </a:cubicBezTo>
                    <a:cubicBezTo>
                      <a:pt x="61063" y="17145"/>
                      <a:pt x="0" y="0"/>
                      <a:pt x="0" y="0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Freeform 32"/>
              <p:cNvSpPr/>
              <p:nvPr/>
            </p:nvSpPr>
            <p:spPr>
              <a:xfrm>
                <a:off x="1409075" y="2278505"/>
                <a:ext cx="149902" cy="98256"/>
              </a:xfrm>
              <a:custGeom>
                <a:avLst/>
                <a:gdLst>
                  <a:gd name="connsiteX0" fmla="*/ 149902 w 149902"/>
                  <a:gd name="connsiteY0" fmla="*/ 0 h 98256"/>
                  <a:gd name="connsiteX1" fmla="*/ 134912 w 149902"/>
                  <a:gd name="connsiteY1" fmla="*/ 44970 h 98256"/>
                  <a:gd name="connsiteX2" fmla="*/ 89941 w 149902"/>
                  <a:gd name="connsiteY2" fmla="*/ 59961 h 98256"/>
                  <a:gd name="connsiteX3" fmla="*/ 0 w 149902"/>
                  <a:gd name="connsiteY3" fmla="*/ 89941 h 982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02" h="98256">
                    <a:moveTo>
                      <a:pt x="149902" y="0"/>
                    </a:moveTo>
                    <a:cubicBezTo>
                      <a:pt x="144905" y="14990"/>
                      <a:pt x="146085" y="33797"/>
                      <a:pt x="134912" y="44970"/>
                    </a:cubicBezTo>
                    <a:cubicBezTo>
                      <a:pt x="123739" y="56143"/>
                      <a:pt x="104074" y="52894"/>
                      <a:pt x="89941" y="59961"/>
                    </a:cubicBezTo>
                    <a:cubicBezTo>
                      <a:pt x="13352" y="98256"/>
                      <a:pt x="78918" y="89941"/>
                      <a:pt x="0" y="8994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17" name="Group 18"/>
            <p:cNvGrpSpPr/>
            <p:nvPr/>
          </p:nvGrpSpPr>
          <p:grpSpPr>
            <a:xfrm flipH="1">
              <a:off x="6444208" y="2435878"/>
              <a:ext cx="248213" cy="621034"/>
              <a:chOff x="1334125" y="2098623"/>
              <a:chExt cx="419724" cy="1424066"/>
            </a:xfrm>
          </p:grpSpPr>
          <p:sp>
            <p:nvSpPr>
              <p:cNvPr id="18" name="Freeform 17"/>
              <p:cNvSpPr/>
              <p:nvPr/>
            </p:nvSpPr>
            <p:spPr>
              <a:xfrm>
                <a:off x="1349115" y="2497036"/>
                <a:ext cx="374754" cy="216184"/>
              </a:xfrm>
              <a:custGeom>
                <a:avLst/>
                <a:gdLst>
                  <a:gd name="connsiteX0" fmla="*/ 374754 w 374754"/>
                  <a:gd name="connsiteY0" fmla="*/ 216184 h 216184"/>
                  <a:gd name="connsiteX1" fmla="*/ 344774 w 374754"/>
                  <a:gd name="connsiteY1" fmla="*/ 171213 h 216184"/>
                  <a:gd name="connsiteX2" fmla="*/ 299803 w 374754"/>
                  <a:gd name="connsiteY2" fmla="*/ 156223 h 216184"/>
                  <a:gd name="connsiteX3" fmla="*/ 254833 w 374754"/>
                  <a:gd name="connsiteY3" fmla="*/ 126243 h 216184"/>
                  <a:gd name="connsiteX4" fmla="*/ 224852 w 374754"/>
                  <a:gd name="connsiteY4" fmla="*/ 96262 h 216184"/>
                  <a:gd name="connsiteX5" fmla="*/ 194872 w 374754"/>
                  <a:gd name="connsiteY5" fmla="*/ 51292 h 216184"/>
                  <a:gd name="connsiteX6" fmla="*/ 104931 w 374754"/>
                  <a:gd name="connsiteY6" fmla="*/ 21312 h 216184"/>
                  <a:gd name="connsiteX7" fmla="*/ 0 w 374754"/>
                  <a:gd name="connsiteY7" fmla="*/ 6321 h 2161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74754" h="216184">
                    <a:moveTo>
                      <a:pt x="374754" y="216184"/>
                    </a:moveTo>
                    <a:cubicBezTo>
                      <a:pt x="364761" y="201194"/>
                      <a:pt x="358842" y="182468"/>
                      <a:pt x="344774" y="171213"/>
                    </a:cubicBezTo>
                    <a:cubicBezTo>
                      <a:pt x="332435" y="161342"/>
                      <a:pt x="313936" y="163289"/>
                      <a:pt x="299803" y="156223"/>
                    </a:cubicBezTo>
                    <a:cubicBezTo>
                      <a:pt x="283689" y="148166"/>
                      <a:pt x="268901" y="137497"/>
                      <a:pt x="254833" y="126243"/>
                    </a:cubicBezTo>
                    <a:cubicBezTo>
                      <a:pt x="243797" y="117414"/>
                      <a:pt x="233681" y="107298"/>
                      <a:pt x="224852" y="96262"/>
                    </a:cubicBezTo>
                    <a:cubicBezTo>
                      <a:pt x="213598" y="82194"/>
                      <a:pt x="210149" y="60840"/>
                      <a:pt x="194872" y="51292"/>
                    </a:cubicBezTo>
                    <a:cubicBezTo>
                      <a:pt x="168073" y="34543"/>
                      <a:pt x="134911" y="31305"/>
                      <a:pt x="104931" y="21312"/>
                    </a:cubicBezTo>
                    <a:cubicBezTo>
                      <a:pt x="40997" y="0"/>
                      <a:pt x="75764" y="6321"/>
                      <a:pt x="0" y="632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Freeform 18"/>
              <p:cNvSpPr/>
              <p:nvPr/>
            </p:nvSpPr>
            <p:spPr>
              <a:xfrm>
                <a:off x="1346880" y="2728210"/>
                <a:ext cx="376989" cy="224852"/>
              </a:xfrm>
              <a:custGeom>
                <a:avLst/>
                <a:gdLst>
                  <a:gd name="connsiteX0" fmla="*/ 376989 w 376989"/>
                  <a:gd name="connsiteY0" fmla="*/ 0 h 224852"/>
                  <a:gd name="connsiteX1" fmla="*/ 332018 w 376989"/>
                  <a:gd name="connsiteY1" fmla="*/ 14990 h 224852"/>
                  <a:gd name="connsiteX2" fmla="*/ 152136 w 376989"/>
                  <a:gd name="connsiteY2" fmla="*/ 29980 h 224852"/>
                  <a:gd name="connsiteX3" fmla="*/ 137146 w 376989"/>
                  <a:gd name="connsiteY3" fmla="*/ 74951 h 224852"/>
                  <a:gd name="connsiteX4" fmla="*/ 92176 w 376989"/>
                  <a:gd name="connsiteY4" fmla="*/ 104931 h 224852"/>
                  <a:gd name="connsiteX5" fmla="*/ 2235 w 376989"/>
                  <a:gd name="connsiteY5" fmla="*/ 209862 h 224852"/>
                  <a:gd name="connsiteX6" fmla="*/ 2235 w 376989"/>
                  <a:gd name="connsiteY6" fmla="*/ 224852 h 2248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6989" h="224852">
                    <a:moveTo>
                      <a:pt x="376989" y="0"/>
                    </a:moveTo>
                    <a:cubicBezTo>
                      <a:pt x="361999" y="4997"/>
                      <a:pt x="347681" y="12902"/>
                      <a:pt x="332018" y="14990"/>
                    </a:cubicBezTo>
                    <a:cubicBezTo>
                      <a:pt x="272377" y="22942"/>
                      <a:pt x="209644" y="12285"/>
                      <a:pt x="152136" y="29980"/>
                    </a:cubicBezTo>
                    <a:cubicBezTo>
                      <a:pt x="137034" y="34627"/>
                      <a:pt x="147017" y="62612"/>
                      <a:pt x="137146" y="74951"/>
                    </a:cubicBezTo>
                    <a:cubicBezTo>
                      <a:pt x="125892" y="89019"/>
                      <a:pt x="105855" y="93207"/>
                      <a:pt x="92176" y="104931"/>
                    </a:cubicBezTo>
                    <a:cubicBezTo>
                      <a:pt x="59905" y="132592"/>
                      <a:pt x="22126" y="170080"/>
                      <a:pt x="2235" y="209862"/>
                    </a:cubicBezTo>
                    <a:cubicBezTo>
                      <a:pt x="0" y="214331"/>
                      <a:pt x="2235" y="219855"/>
                      <a:pt x="2235" y="224852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Freeform 19"/>
              <p:cNvSpPr/>
              <p:nvPr/>
            </p:nvSpPr>
            <p:spPr>
              <a:xfrm>
                <a:off x="1364105" y="2758190"/>
                <a:ext cx="389744" cy="554636"/>
              </a:xfrm>
              <a:custGeom>
                <a:avLst/>
                <a:gdLst>
                  <a:gd name="connsiteX0" fmla="*/ 389744 w 389744"/>
                  <a:gd name="connsiteY0" fmla="*/ 0 h 554636"/>
                  <a:gd name="connsiteX1" fmla="*/ 329784 w 389744"/>
                  <a:gd name="connsiteY1" fmla="*/ 29980 h 554636"/>
                  <a:gd name="connsiteX2" fmla="*/ 314793 w 389744"/>
                  <a:gd name="connsiteY2" fmla="*/ 104931 h 554636"/>
                  <a:gd name="connsiteX3" fmla="*/ 284813 w 389744"/>
                  <a:gd name="connsiteY3" fmla="*/ 359764 h 554636"/>
                  <a:gd name="connsiteX4" fmla="*/ 239843 w 389744"/>
                  <a:gd name="connsiteY4" fmla="*/ 374754 h 554636"/>
                  <a:gd name="connsiteX5" fmla="*/ 44970 w 389744"/>
                  <a:gd name="connsiteY5" fmla="*/ 389744 h 554636"/>
                  <a:gd name="connsiteX6" fmla="*/ 14990 w 389744"/>
                  <a:gd name="connsiteY6" fmla="*/ 479685 h 554636"/>
                  <a:gd name="connsiteX7" fmla="*/ 0 w 389744"/>
                  <a:gd name="connsiteY7" fmla="*/ 554636 h 5546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89744" h="554636">
                    <a:moveTo>
                      <a:pt x="389744" y="0"/>
                    </a:moveTo>
                    <a:cubicBezTo>
                      <a:pt x="369757" y="9993"/>
                      <a:pt x="342772" y="11797"/>
                      <a:pt x="329784" y="29980"/>
                    </a:cubicBezTo>
                    <a:cubicBezTo>
                      <a:pt x="314975" y="50713"/>
                      <a:pt x="318236" y="79686"/>
                      <a:pt x="314793" y="104931"/>
                    </a:cubicBezTo>
                    <a:cubicBezTo>
                      <a:pt x="303237" y="189677"/>
                      <a:pt x="307704" y="277354"/>
                      <a:pt x="284813" y="359764"/>
                    </a:cubicBezTo>
                    <a:cubicBezTo>
                      <a:pt x="280584" y="374988"/>
                      <a:pt x="255522" y="372794"/>
                      <a:pt x="239843" y="374754"/>
                    </a:cubicBezTo>
                    <a:cubicBezTo>
                      <a:pt x="175197" y="382835"/>
                      <a:pt x="109928" y="384747"/>
                      <a:pt x="44970" y="389744"/>
                    </a:cubicBezTo>
                    <a:cubicBezTo>
                      <a:pt x="34977" y="419724"/>
                      <a:pt x="21188" y="448697"/>
                      <a:pt x="14990" y="479685"/>
                    </a:cubicBezTo>
                    <a:lnTo>
                      <a:pt x="0" y="554636"/>
                    </a:ln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Freeform 20"/>
              <p:cNvSpPr/>
              <p:nvPr/>
            </p:nvSpPr>
            <p:spPr>
              <a:xfrm>
                <a:off x="1371382" y="3162925"/>
                <a:ext cx="217575" cy="359764"/>
              </a:xfrm>
              <a:custGeom>
                <a:avLst/>
                <a:gdLst>
                  <a:gd name="connsiteX0" fmla="*/ 217575 w 217575"/>
                  <a:gd name="connsiteY0" fmla="*/ 0 h 359764"/>
                  <a:gd name="connsiteX1" fmla="*/ 187595 w 217575"/>
                  <a:gd name="connsiteY1" fmla="*/ 89941 h 359764"/>
                  <a:gd name="connsiteX2" fmla="*/ 142625 w 217575"/>
                  <a:gd name="connsiteY2" fmla="*/ 239842 h 359764"/>
                  <a:gd name="connsiteX3" fmla="*/ 52684 w 217575"/>
                  <a:gd name="connsiteY3" fmla="*/ 284813 h 359764"/>
                  <a:gd name="connsiteX4" fmla="*/ 7713 w 217575"/>
                  <a:gd name="connsiteY4" fmla="*/ 314793 h 359764"/>
                  <a:gd name="connsiteX5" fmla="*/ 7713 w 217575"/>
                  <a:gd name="connsiteY5" fmla="*/ 359764 h 359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17575" h="359764">
                    <a:moveTo>
                      <a:pt x="217575" y="0"/>
                    </a:moveTo>
                    <a:cubicBezTo>
                      <a:pt x="207582" y="29980"/>
                      <a:pt x="192064" y="58657"/>
                      <a:pt x="187595" y="89941"/>
                    </a:cubicBezTo>
                    <a:cubicBezTo>
                      <a:pt x="178160" y="155988"/>
                      <a:pt x="188072" y="194395"/>
                      <a:pt x="142625" y="239842"/>
                    </a:cubicBezTo>
                    <a:cubicBezTo>
                      <a:pt x="99664" y="282803"/>
                      <a:pt x="101452" y="260429"/>
                      <a:pt x="52684" y="284813"/>
                    </a:cubicBezTo>
                    <a:cubicBezTo>
                      <a:pt x="36570" y="292870"/>
                      <a:pt x="16982" y="299344"/>
                      <a:pt x="7713" y="314793"/>
                    </a:cubicBezTo>
                    <a:cubicBezTo>
                      <a:pt x="0" y="327647"/>
                      <a:pt x="7713" y="344774"/>
                      <a:pt x="7713" y="359764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Freeform 21"/>
              <p:cNvSpPr/>
              <p:nvPr/>
            </p:nvSpPr>
            <p:spPr>
              <a:xfrm>
                <a:off x="1334125" y="2624048"/>
                <a:ext cx="149901" cy="149132"/>
              </a:xfrm>
              <a:custGeom>
                <a:avLst/>
                <a:gdLst>
                  <a:gd name="connsiteX0" fmla="*/ 149901 w 149901"/>
                  <a:gd name="connsiteY0" fmla="*/ 149132 h 149132"/>
                  <a:gd name="connsiteX1" fmla="*/ 74950 w 149901"/>
                  <a:gd name="connsiteY1" fmla="*/ 104162 h 149132"/>
                  <a:gd name="connsiteX2" fmla="*/ 0 w 149901"/>
                  <a:gd name="connsiteY2" fmla="*/ 14221 h 149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49901" h="149132">
                    <a:moveTo>
                      <a:pt x="149901" y="149132"/>
                    </a:moveTo>
                    <a:cubicBezTo>
                      <a:pt x="119131" y="138875"/>
                      <a:pt x="91411" y="137084"/>
                      <a:pt x="74950" y="104162"/>
                    </a:cubicBezTo>
                    <a:cubicBezTo>
                      <a:pt x="22869" y="0"/>
                      <a:pt x="84807" y="14221"/>
                      <a:pt x="0" y="1422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" name="Freeform 22"/>
              <p:cNvSpPr/>
              <p:nvPr/>
            </p:nvSpPr>
            <p:spPr>
              <a:xfrm>
                <a:off x="1379095" y="3013023"/>
                <a:ext cx="137451" cy="156825"/>
              </a:xfrm>
              <a:custGeom>
                <a:avLst/>
                <a:gdLst>
                  <a:gd name="connsiteX0" fmla="*/ 119921 w 137451"/>
                  <a:gd name="connsiteY0" fmla="*/ 134911 h 156825"/>
                  <a:gd name="connsiteX1" fmla="*/ 59961 w 137451"/>
                  <a:gd name="connsiteY1" fmla="*/ 59961 h 156825"/>
                  <a:gd name="connsiteX2" fmla="*/ 44971 w 137451"/>
                  <a:gd name="connsiteY2" fmla="*/ 14990 h 156825"/>
                  <a:gd name="connsiteX3" fmla="*/ 0 w 137451"/>
                  <a:gd name="connsiteY3" fmla="*/ 0 h 156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7451" h="156825">
                    <a:moveTo>
                      <a:pt x="119921" y="134911"/>
                    </a:moveTo>
                    <a:cubicBezTo>
                      <a:pt x="82243" y="21876"/>
                      <a:pt x="137451" y="156825"/>
                      <a:pt x="59961" y="59961"/>
                    </a:cubicBezTo>
                    <a:cubicBezTo>
                      <a:pt x="50090" y="47622"/>
                      <a:pt x="56144" y="26163"/>
                      <a:pt x="44971" y="14990"/>
                    </a:cubicBezTo>
                    <a:cubicBezTo>
                      <a:pt x="33798" y="3817"/>
                      <a:pt x="0" y="0"/>
                      <a:pt x="0" y="0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Freeform 23"/>
              <p:cNvSpPr/>
              <p:nvPr/>
            </p:nvSpPr>
            <p:spPr>
              <a:xfrm>
                <a:off x="1379095" y="2098623"/>
                <a:ext cx="299803" cy="599607"/>
              </a:xfrm>
              <a:custGeom>
                <a:avLst/>
                <a:gdLst>
                  <a:gd name="connsiteX0" fmla="*/ 299803 w 299803"/>
                  <a:gd name="connsiteY0" fmla="*/ 599607 h 599607"/>
                  <a:gd name="connsiteX1" fmla="*/ 254833 w 299803"/>
                  <a:gd name="connsiteY1" fmla="*/ 554636 h 599607"/>
                  <a:gd name="connsiteX2" fmla="*/ 224853 w 299803"/>
                  <a:gd name="connsiteY2" fmla="*/ 464695 h 599607"/>
                  <a:gd name="connsiteX3" fmla="*/ 194872 w 299803"/>
                  <a:gd name="connsiteY3" fmla="*/ 419725 h 599607"/>
                  <a:gd name="connsiteX4" fmla="*/ 164892 w 299803"/>
                  <a:gd name="connsiteY4" fmla="*/ 104931 h 599607"/>
                  <a:gd name="connsiteX5" fmla="*/ 89941 w 299803"/>
                  <a:gd name="connsiteY5" fmla="*/ 29980 h 599607"/>
                  <a:gd name="connsiteX6" fmla="*/ 0 w 299803"/>
                  <a:gd name="connsiteY6" fmla="*/ 0 h 5996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99803" h="599607">
                    <a:moveTo>
                      <a:pt x="299803" y="599607"/>
                    </a:moveTo>
                    <a:cubicBezTo>
                      <a:pt x="284813" y="584617"/>
                      <a:pt x="265128" y="573168"/>
                      <a:pt x="254833" y="554636"/>
                    </a:cubicBezTo>
                    <a:cubicBezTo>
                      <a:pt x="239486" y="527011"/>
                      <a:pt x="242383" y="490989"/>
                      <a:pt x="224853" y="464695"/>
                    </a:cubicBezTo>
                    <a:lnTo>
                      <a:pt x="194872" y="419725"/>
                    </a:lnTo>
                    <a:cubicBezTo>
                      <a:pt x="143743" y="266335"/>
                      <a:pt x="224392" y="521434"/>
                      <a:pt x="164892" y="104931"/>
                    </a:cubicBezTo>
                    <a:cubicBezTo>
                      <a:pt x="160488" y="74104"/>
                      <a:pt x="114331" y="40820"/>
                      <a:pt x="89941" y="29980"/>
                    </a:cubicBezTo>
                    <a:cubicBezTo>
                      <a:pt x="61063" y="17145"/>
                      <a:pt x="0" y="0"/>
                      <a:pt x="0" y="0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Freeform 24"/>
              <p:cNvSpPr/>
              <p:nvPr/>
            </p:nvSpPr>
            <p:spPr>
              <a:xfrm>
                <a:off x="1409075" y="2278505"/>
                <a:ext cx="149902" cy="98256"/>
              </a:xfrm>
              <a:custGeom>
                <a:avLst/>
                <a:gdLst>
                  <a:gd name="connsiteX0" fmla="*/ 149902 w 149902"/>
                  <a:gd name="connsiteY0" fmla="*/ 0 h 98256"/>
                  <a:gd name="connsiteX1" fmla="*/ 134912 w 149902"/>
                  <a:gd name="connsiteY1" fmla="*/ 44970 h 98256"/>
                  <a:gd name="connsiteX2" fmla="*/ 89941 w 149902"/>
                  <a:gd name="connsiteY2" fmla="*/ 59961 h 98256"/>
                  <a:gd name="connsiteX3" fmla="*/ 0 w 149902"/>
                  <a:gd name="connsiteY3" fmla="*/ 89941 h 982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02" h="98256">
                    <a:moveTo>
                      <a:pt x="149902" y="0"/>
                    </a:moveTo>
                    <a:cubicBezTo>
                      <a:pt x="144905" y="14990"/>
                      <a:pt x="146085" y="33797"/>
                      <a:pt x="134912" y="44970"/>
                    </a:cubicBezTo>
                    <a:cubicBezTo>
                      <a:pt x="123739" y="56143"/>
                      <a:pt x="104074" y="52894"/>
                      <a:pt x="89941" y="59961"/>
                    </a:cubicBezTo>
                    <a:cubicBezTo>
                      <a:pt x="13352" y="98256"/>
                      <a:pt x="78918" y="89941"/>
                      <a:pt x="0" y="89941"/>
                    </a:cubicBezTo>
                  </a:path>
                </a:pathLst>
              </a:cu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cxnSp>
        <p:nvCxnSpPr>
          <p:cNvPr id="39" name="Straight Arrow Connector 38"/>
          <p:cNvCxnSpPr/>
          <p:nvPr/>
        </p:nvCxnSpPr>
        <p:spPr>
          <a:xfrm flipH="1">
            <a:off x="5868143" y="2752755"/>
            <a:ext cx="1872208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251520" y="188640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thermoregulatory centre in the hypothalamus senses the temperature of the blood flowing through the hypothalamus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251520" y="1052736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hypothalamus also receives information via sensory neurones from heat receptors in the skin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251520" y="2996952"/>
            <a:ext cx="3096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the core body temperature starts to rise the hypothalamus triggers responses which increase heat losses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3203848" y="5171708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the core body temperature starts to fall the hypothalamus triggers responses which either reduce heat losses </a:t>
            </a:r>
            <a:r>
              <a:rPr lang="en-GB" sz="2400" i="1" dirty="0"/>
              <a:t>OR</a:t>
            </a:r>
            <a:r>
              <a:rPr lang="en-GB" sz="2400" dirty="0"/>
              <a:t> generate more heat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40" grpId="0"/>
      <p:bldP spid="41" grpId="0"/>
      <p:bldP spid="42" grpId="0"/>
      <p:bldP spid="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/>
          <p:cNvSpPr/>
          <p:nvPr/>
        </p:nvSpPr>
        <p:spPr>
          <a:xfrm>
            <a:off x="0" y="2564904"/>
            <a:ext cx="9144000" cy="4293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" name="Rectangle 40"/>
          <p:cNvSpPr/>
          <p:nvPr/>
        </p:nvSpPr>
        <p:spPr>
          <a:xfrm>
            <a:off x="0" y="2276872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3" name="Straight Connector 42"/>
          <p:cNvCxnSpPr/>
          <p:nvPr/>
        </p:nvCxnSpPr>
        <p:spPr>
          <a:xfrm>
            <a:off x="0" y="2276872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Freeform 43"/>
          <p:cNvSpPr/>
          <p:nvPr/>
        </p:nvSpPr>
        <p:spPr>
          <a:xfrm>
            <a:off x="899592" y="2780929"/>
            <a:ext cx="7704856" cy="2520280"/>
          </a:xfrm>
          <a:custGeom>
            <a:avLst/>
            <a:gdLst>
              <a:gd name="connsiteX0" fmla="*/ 132413 w 6690610"/>
              <a:gd name="connsiteY0" fmla="*/ 3682584 h 3697574"/>
              <a:gd name="connsiteX1" fmla="*/ 102433 w 6690610"/>
              <a:gd name="connsiteY1" fmla="*/ 519659 h 3697574"/>
              <a:gd name="connsiteX2" fmla="*/ 747010 w 6690610"/>
              <a:gd name="connsiteY2" fmla="*/ 564630 h 3697574"/>
              <a:gd name="connsiteX3" fmla="*/ 1601449 w 6690610"/>
              <a:gd name="connsiteY3" fmla="*/ 234846 h 3697574"/>
              <a:gd name="connsiteX4" fmla="*/ 2081134 w 6690610"/>
              <a:gd name="connsiteY4" fmla="*/ 669561 h 3697574"/>
              <a:gd name="connsiteX5" fmla="*/ 2590800 w 6690610"/>
              <a:gd name="connsiteY5" fmla="*/ 369758 h 3697574"/>
              <a:gd name="connsiteX6" fmla="*/ 3040505 w 6690610"/>
              <a:gd name="connsiteY6" fmla="*/ 729522 h 3697574"/>
              <a:gd name="connsiteX7" fmla="*/ 3595141 w 6690610"/>
              <a:gd name="connsiteY7" fmla="*/ 234846 h 3697574"/>
              <a:gd name="connsiteX8" fmla="*/ 4584492 w 6690610"/>
              <a:gd name="connsiteY8" fmla="*/ 849443 h 3697574"/>
              <a:gd name="connsiteX9" fmla="*/ 5034197 w 6690610"/>
              <a:gd name="connsiteY9" fmla="*/ 324787 h 3697574"/>
              <a:gd name="connsiteX10" fmla="*/ 5708754 w 6690610"/>
              <a:gd name="connsiteY10" fmla="*/ 774492 h 3697574"/>
              <a:gd name="connsiteX11" fmla="*/ 6113488 w 6690610"/>
              <a:gd name="connsiteY11" fmla="*/ 159895 h 3697574"/>
              <a:gd name="connsiteX12" fmla="*/ 6608164 w 6690610"/>
              <a:gd name="connsiteY12" fmla="*/ 684551 h 3697574"/>
              <a:gd name="connsiteX13" fmla="*/ 6608164 w 6690610"/>
              <a:gd name="connsiteY13" fmla="*/ 3697574 h 3697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690610" h="3697574">
                <a:moveTo>
                  <a:pt x="132413" y="3682584"/>
                </a:moveTo>
                <a:cubicBezTo>
                  <a:pt x="66206" y="2360951"/>
                  <a:pt x="0" y="1039318"/>
                  <a:pt x="102433" y="519659"/>
                </a:cubicBezTo>
                <a:cubicBezTo>
                  <a:pt x="204866" y="0"/>
                  <a:pt x="497174" y="612099"/>
                  <a:pt x="747010" y="564630"/>
                </a:cubicBezTo>
                <a:cubicBezTo>
                  <a:pt x="996846" y="517161"/>
                  <a:pt x="1379095" y="217357"/>
                  <a:pt x="1601449" y="234846"/>
                </a:cubicBezTo>
                <a:cubicBezTo>
                  <a:pt x="1823803" y="252335"/>
                  <a:pt x="1916242" y="647076"/>
                  <a:pt x="2081134" y="669561"/>
                </a:cubicBezTo>
                <a:cubicBezTo>
                  <a:pt x="2246026" y="692046"/>
                  <a:pt x="2430905" y="359764"/>
                  <a:pt x="2590800" y="369758"/>
                </a:cubicBezTo>
                <a:cubicBezTo>
                  <a:pt x="2750695" y="379752"/>
                  <a:pt x="2873115" y="752007"/>
                  <a:pt x="3040505" y="729522"/>
                </a:cubicBezTo>
                <a:cubicBezTo>
                  <a:pt x="3207895" y="707037"/>
                  <a:pt x="3337810" y="214859"/>
                  <a:pt x="3595141" y="234846"/>
                </a:cubicBezTo>
                <a:cubicBezTo>
                  <a:pt x="3852472" y="254833"/>
                  <a:pt x="4344649" y="834453"/>
                  <a:pt x="4584492" y="849443"/>
                </a:cubicBezTo>
                <a:cubicBezTo>
                  <a:pt x="4824335" y="864433"/>
                  <a:pt x="4846820" y="337279"/>
                  <a:pt x="5034197" y="324787"/>
                </a:cubicBezTo>
                <a:cubicBezTo>
                  <a:pt x="5221574" y="312295"/>
                  <a:pt x="5528872" y="801974"/>
                  <a:pt x="5708754" y="774492"/>
                </a:cubicBezTo>
                <a:cubicBezTo>
                  <a:pt x="5888636" y="747010"/>
                  <a:pt x="5963587" y="174885"/>
                  <a:pt x="6113488" y="159895"/>
                </a:cubicBezTo>
                <a:cubicBezTo>
                  <a:pt x="6263389" y="144905"/>
                  <a:pt x="6525718" y="94938"/>
                  <a:pt x="6608164" y="684551"/>
                </a:cubicBezTo>
                <a:cubicBezTo>
                  <a:pt x="6690610" y="1274164"/>
                  <a:pt x="6649387" y="2485869"/>
                  <a:pt x="6608164" y="3697574"/>
                </a:cubicBezTo>
              </a:path>
            </a:pathLst>
          </a:cu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6" name="Straight Connector 45"/>
          <p:cNvCxnSpPr>
            <a:endCxn id="44" idx="13"/>
          </p:cNvCxnSpPr>
          <p:nvPr/>
        </p:nvCxnSpPr>
        <p:spPr>
          <a:xfrm>
            <a:off x="1043608" y="5301208"/>
            <a:ext cx="7465898" cy="1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>
            <a:stCxn id="44" idx="0"/>
          </p:cNvCxnSpPr>
          <p:nvPr/>
        </p:nvCxnSpPr>
        <p:spPr>
          <a:xfrm flipH="1">
            <a:off x="1043608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H="1">
            <a:off x="8502460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Group 53"/>
          <p:cNvGrpSpPr/>
          <p:nvPr/>
        </p:nvGrpSpPr>
        <p:grpSpPr>
          <a:xfrm>
            <a:off x="869612" y="5949280"/>
            <a:ext cx="360040" cy="216024"/>
            <a:chOff x="2411760" y="548680"/>
            <a:chExt cx="1440160" cy="720080"/>
          </a:xfrm>
        </p:grpSpPr>
        <p:cxnSp>
          <p:nvCxnSpPr>
            <p:cNvPr id="52" name="Straight Connector 5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oup 54"/>
          <p:cNvGrpSpPr/>
          <p:nvPr/>
        </p:nvGrpSpPr>
        <p:grpSpPr>
          <a:xfrm flipV="1">
            <a:off x="8316416" y="5877272"/>
            <a:ext cx="360040" cy="216024"/>
            <a:chOff x="2411760" y="548680"/>
            <a:chExt cx="1440160" cy="720080"/>
          </a:xfrm>
        </p:grpSpPr>
        <p:cxnSp>
          <p:nvCxnSpPr>
            <p:cNvPr id="56" name="Straight Connector 55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" name="Group 57"/>
          <p:cNvGrpSpPr/>
          <p:nvPr/>
        </p:nvGrpSpPr>
        <p:grpSpPr>
          <a:xfrm rot="16200000" flipH="1" flipV="1">
            <a:off x="4283968" y="5202162"/>
            <a:ext cx="360040" cy="216024"/>
            <a:chOff x="2411760" y="548680"/>
            <a:chExt cx="1440160" cy="720080"/>
          </a:xfrm>
        </p:grpSpPr>
        <p:cxnSp>
          <p:nvCxnSpPr>
            <p:cNvPr id="59" name="Straight Connector 58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Group 60"/>
          <p:cNvGrpSpPr/>
          <p:nvPr/>
        </p:nvGrpSpPr>
        <p:grpSpPr>
          <a:xfrm rot="16200000" flipH="1" flipV="1">
            <a:off x="4149058" y="3155958"/>
            <a:ext cx="360040" cy="216024"/>
            <a:chOff x="2411760" y="548680"/>
            <a:chExt cx="1440160" cy="720080"/>
          </a:xfrm>
        </p:grpSpPr>
        <p:cxnSp>
          <p:nvCxnSpPr>
            <p:cNvPr id="62" name="Straight Connector 6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4" name="TextBox 63"/>
          <p:cNvSpPr txBox="1"/>
          <p:nvPr/>
        </p:nvSpPr>
        <p:spPr>
          <a:xfrm>
            <a:off x="1547664" y="5492781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Arteriole supplies blood to capillaries in skin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5868144" y="378904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Capillaries close to surface of skin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5796136" y="5847655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Shunt vessel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1547664" y="3573016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Smooth muscle in wall of arteriole contracts to control amount of blood flowing to capillaries </a:t>
            </a:r>
          </a:p>
        </p:txBody>
      </p:sp>
      <p:cxnSp>
        <p:nvCxnSpPr>
          <p:cNvPr id="69" name="Straight Arrow Connector 68"/>
          <p:cNvCxnSpPr>
            <a:stCxn id="67" idx="1"/>
          </p:cNvCxnSpPr>
          <p:nvPr/>
        </p:nvCxnSpPr>
        <p:spPr>
          <a:xfrm flipH="1">
            <a:off x="1043608" y="4357846"/>
            <a:ext cx="504056" cy="79934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>
            <a:stCxn id="64" idx="1"/>
          </p:cNvCxnSpPr>
          <p:nvPr/>
        </p:nvCxnSpPr>
        <p:spPr>
          <a:xfrm flipH="1" flipV="1">
            <a:off x="1115616" y="5884530"/>
            <a:ext cx="432048" cy="20841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/>
          <p:nvPr/>
        </p:nvCxnSpPr>
        <p:spPr>
          <a:xfrm flipH="1" flipV="1">
            <a:off x="6444208" y="3364250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/>
          <p:cNvCxnSpPr/>
          <p:nvPr/>
        </p:nvCxnSpPr>
        <p:spPr>
          <a:xfrm flipH="1" flipV="1">
            <a:off x="6300192" y="5373216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/>
          <p:nvPr/>
        </p:nvCxnSpPr>
        <p:spPr>
          <a:xfrm flipV="1">
            <a:off x="1997924" y="2306852"/>
            <a:ext cx="0" cy="72008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flipV="1">
            <a:off x="7812360" y="2276872"/>
            <a:ext cx="0" cy="72008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 flipV="1">
            <a:off x="5940152" y="2276872"/>
            <a:ext cx="0" cy="72008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V="1">
            <a:off x="3923928" y="2276872"/>
            <a:ext cx="0" cy="72008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6" name="Group 85"/>
          <p:cNvGrpSpPr/>
          <p:nvPr/>
        </p:nvGrpSpPr>
        <p:grpSpPr>
          <a:xfrm rot="16386420">
            <a:off x="1106236" y="1039333"/>
            <a:ext cx="1377024" cy="1393268"/>
            <a:chOff x="1357754" y="-559259"/>
            <a:chExt cx="2156155" cy="2625012"/>
          </a:xfrm>
        </p:grpSpPr>
        <p:sp>
          <p:nvSpPr>
            <p:cNvPr id="83" name="Freeform 82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4" name="Freeform 83"/>
            <p:cNvSpPr/>
            <p:nvPr/>
          </p:nvSpPr>
          <p:spPr>
            <a:xfrm rot="18731212" flipV="1">
              <a:off x="1343359" y="317401"/>
              <a:ext cx="1913865" cy="160546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5" name="Freeform 84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7" name="Group 86"/>
          <p:cNvGrpSpPr/>
          <p:nvPr/>
        </p:nvGrpSpPr>
        <p:grpSpPr>
          <a:xfrm rot="16386420">
            <a:off x="2975222" y="1039332"/>
            <a:ext cx="1377024" cy="1393268"/>
            <a:chOff x="1357754" y="-559259"/>
            <a:chExt cx="2156155" cy="2625012"/>
          </a:xfrm>
        </p:grpSpPr>
        <p:sp>
          <p:nvSpPr>
            <p:cNvPr id="88" name="Freeform 87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9" name="Freeform 88"/>
            <p:cNvSpPr/>
            <p:nvPr/>
          </p:nvSpPr>
          <p:spPr>
            <a:xfrm rot="18731212" flipV="1">
              <a:off x="1343359" y="317401"/>
              <a:ext cx="1913865" cy="160546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Freeform 89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1" name="Group 90"/>
          <p:cNvGrpSpPr/>
          <p:nvPr/>
        </p:nvGrpSpPr>
        <p:grpSpPr>
          <a:xfrm rot="16386420">
            <a:off x="4980740" y="1009353"/>
            <a:ext cx="1377024" cy="1393268"/>
            <a:chOff x="1357754" y="-559259"/>
            <a:chExt cx="2156155" cy="2625012"/>
          </a:xfrm>
        </p:grpSpPr>
        <p:sp>
          <p:nvSpPr>
            <p:cNvPr id="92" name="Freeform 91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3" name="Freeform 92"/>
            <p:cNvSpPr/>
            <p:nvPr/>
          </p:nvSpPr>
          <p:spPr>
            <a:xfrm rot="18731212" flipV="1">
              <a:off x="1343359" y="317401"/>
              <a:ext cx="1913865" cy="160546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4" name="Freeform 93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5" name="Group 94"/>
          <p:cNvGrpSpPr/>
          <p:nvPr/>
        </p:nvGrpSpPr>
        <p:grpSpPr>
          <a:xfrm rot="16386420">
            <a:off x="6894976" y="1009353"/>
            <a:ext cx="1377024" cy="1393268"/>
            <a:chOff x="1357754" y="-559259"/>
            <a:chExt cx="2156155" cy="2625012"/>
          </a:xfrm>
        </p:grpSpPr>
        <p:sp>
          <p:nvSpPr>
            <p:cNvPr id="96" name="Freeform 95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Freeform 96"/>
            <p:cNvSpPr/>
            <p:nvPr/>
          </p:nvSpPr>
          <p:spPr>
            <a:xfrm rot="18731212" flipV="1">
              <a:off x="1343359" y="317401"/>
              <a:ext cx="1913865" cy="160546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8" name="Freeform 97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381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99" name="TextBox 98"/>
          <p:cNvSpPr txBox="1"/>
          <p:nvPr/>
        </p:nvSpPr>
        <p:spPr>
          <a:xfrm>
            <a:off x="251520" y="260648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Vasoconstriction and </a:t>
            </a:r>
            <a:r>
              <a:rPr lang="en-GB" sz="2400" b="1" dirty="0" err="1"/>
              <a:t>Vasodilation</a:t>
            </a:r>
            <a:endParaRPr lang="en-GB" sz="2400" b="1" dirty="0"/>
          </a:p>
        </p:txBody>
      </p:sp>
      <p:cxnSp>
        <p:nvCxnSpPr>
          <p:cNvPr id="100" name="Straight Arrow Connector 99"/>
          <p:cNvCxnSpPr/>
          <p:nvPr/>
        </p:nvCxnSpPr>
        <p:spPr>
          <a:xfrm flipH="1">
            <a:off x="4932040" y="980728"/>
            <a:ext cx="360040" cy="36004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/>
          <p:cNvSpPr txBox="1"/>
          <p:nvPr/>
        </p:nvSpPr>
        <p:spPr>
          <a:xfrm>
            <a:off x="5292080" y="188640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Heat is lost through the skin to the surrounding air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65" grpId="0"/>
      <p:bldP spid="66" grpId="0"/>
      <p:bldP spid="67" grpId="0"/>
      <p:bldP spid="10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/>
          <p:cNvSpPr/>
          <p:nvPr/>
        </p:nvSpPr>
        <p:spPr>
          <a:xfrm>
            <a:off x="0" y="0"/>
            <a:ext cx="9144000" cy="249289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/>
          <p:cNvSpPr/>
          <p:nvPr/>
        </p:nvSpPr>
        <p:spPr>
          <a:xfrm>
            <a:off x="0" y="2564904"/>
            <a:ext cx="9144000" cy="4293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" name="Rectangle 40"/>
          <p:cNvSpPr/>
          <p:nvPr/>
        </p:nvSpPr>
        <p:spPr>
          <a:xfrm>
            <a:off x="0" y="2276872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3" name="Straight Connector 42"/>
          <p:cNvCxnSpPr/>
          <p:nvPr/>
        </p:nvCxnSpPr>
        <p:spPr>
          <a:xfrm>
            <a:off x="0" y="2276872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Freeform 43"/>
          <p:cNvSpPr/>
          <p:nvPr/>
        </p:nvSpPr>
        <p:spPr>
          <a:xfrm>
            <a:off x="899592" y="2780929"/>
            <a:ext cx="7704856" cy="2520280"/>
          </a:xfrm>
          <a:custGeom>
            <a:avLst/>
            <a:gdLst>
              <a:gd name="connsiteX0" fmla="*/ 132413 w 6690610"/>
              <a:gd name="connsiteY0" fmla="*/ 3682584 h 3697574"/>
              <a:gd name="connsiteX1" fmla="*/ 102433 w 6690610"/>
              <a:gd name="connsiteY1" fmla="*/ 519659 h 3697574"/>
              <a:gd name="connsiteX2" fmla="*/ 747010 w 6690610"/>
              <a:gd name="connsiteY2" fmla="*/ 564630 h 3697574"/>
              <a:gd name="connsiteX3" fmla="*/ 1601449 w 6690610"/>
              <a:gd name="connsiteY3" fmla="*/ 234846 h 3697574"/>
              <a:gd name="connsiteX4" fmla="*/ 2081134 w 6690610"/>
              <a:gd name="connsiteY4" fmla="*/ 669561 h 3697574"/>
              <a:gd name="connsiteX5" fmla="*/ 2590800 w 6690610"/>
              <a:gd name="connsiteY5" fmla="*/ 369758 h 3697574"/>
              <a:gd name="connsiteX6" fmla="*/ 3040505 w 6690610"/>
              <a:gd name="connsiteY6" fmla="*/ 729522 h 3697574"/>
              <a:gd name="connsiteX7" fmla="*/ 3595141 w 6690610"/>
              <a:gd name="connsiteY7" fmla="*/ 234846 h 3697574"/>
              <a:gd name="connsiteX8" fmla="*/ 4584492 w 6690610"/>
              <a:gd name="connsiteY8" fmla="*/ 849443 h 3697574"/>
              <a:gd name="connsiteX9" fmla="*/ 5034197 w 6690610"/>
              <a:gd name="connsiteY9" fmla="*/ 324787 h 3697574"/>
              <a:gd name="connsiteX10" fmla="*/ 5708754 w 6690610"/>
              <a:gd name="connsiteY10" fmla="*/ 774492 h 3697574"/>
              <a:gd name="connsiteX11" fmla="*/ 6113488 w 6690610"/>
              <a:gd name="connsiteY11" fmla="*/ 159895 h 3697574"/>
              <a:gd name="connsiteX12" fmla="*/ 6608164 w 6690610"/>
              <a:gd name="connsiteY12" fmla="*/ 684551 h 3697574"/>
              <a:gd name="connsiteX13" fmla="*/ 6608164 w 6690610"/>
              <a:gd name="connsiteY13" fmla="*/ 3697574 h 3697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690610" h="3697574">
                <a:moveTo>
                  <a:pt x="132413" y="3682584"/>
                </a:moveTo>
                <a:cubicBezTo>
                  <a:pt x="66206" y="2360951"/>
                  <a:pt x="0" y="1039318"/>
                  <a:pt x="102433" y="519659"/>
                </a:cubicBezTo>
                <a:cubicBezTo>
                  <a:pt x="204866" y="0"/>
                  <a:pt x="497174" y="612099"/>
                  <a:pt x="747010" y="564630"/>
                </a:cubicBezTo>
                <a:cubicBezTo>
                  <a:pt x="996846" y="517161"/>
                  <a:pt x="1379095" y="217357"/>
                  <a:pt x="1601449" y="234846"/>
                </a:cubicBezTo>
                <a:cubicBezTo>
                  <a:pt x="1823803" y="252335"/>
                  <a:pt x="1916242" y="647076"/>
                  <a:pt x="2081134" y="669561"/>
                </a:cubicBezTo>
                <a:cubicBezTo>
                  <a:pt x="2246026" y="692046"/>
                  <a:pt x="2430905" y="359764"/>
                  <a:pt x="2590800" y="369758"/>
                </a:cubicBezTo>
                <a:cubicBezTo>
                  <a:pt x="2750695" y="379752"/>
                  <a:pt x="2873115" y="752007"/>
                  <a:pt x="3040505" y="729522"/>
                </a:cubicBezTo>
                <a:cubicBezTo>
                  <a:pt x="3207895" y="707037"/>
                  <a:pt x="3337810" y="214859"/>
                  <a:pt x="3595141" y="234846"/>
                </a:cubicBezTo>
                <a:cubicBezTo>
                  <a:pt x="3852472" y="254833"/>
                  <a:pt x="4344649" y="834453"/>
                  <a:pt x="4584492" y="849443"/>
                </a:cubicBezTo>
                <a:cubicBezTo>
                  <a:pt x="4824335" y="864433"/>
                  <a:pt x="4846820" y="337279"/>
                  <a:pt x="5034197" y="324787"/>
                </a:cubicBezTo>
                <a:cubicBezTo>
                  <a:pt x="5221574" y="312295"/>
                  <a:pt x="5528872" y="801974"/>
                  <a:pt x="5708754" y="774492"/>
                </a:cubicBezTo>
                <a:cubicBezTo>
                  <a:pt x="5888636" y="747010"/>
                  <a:pt x="5963587" y="174885"/>
                  <a:pt x="6113488" y="159895"/>
                </a:cubicBezTo>
                <a:cubicBezTo>
                  <a:pt x="6263389" y="144905"/>
                  <a:pt x="6525718" y="94938"/>
                  <a:pt x="6608164" y="684551"/>
                </a:cubicBezTo>
                <a:cubicBezTo>
                  <a:pt x="6690610" y="1274164"/>
                  <a:pt x="6649387" y="2485869"/>
                  <a:pt x="6608164" y="3697574"/>
                </a:cubicBezTo>
              </a:path>
            </a:pathLst>
          </a:cu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6" name="Straight Connector 45"/>
          <p:cNvCxnSpPr>
            <a:endCxn id="44" idx="13"/>
          </p:cNvCxnSpPr>
          <p:nvPr/>
        </p:nvCxnSpPr>
        <p:spPr>
          <a:xfrm>
            <a:off x="1043608" y="5301208"/>
            <a:ext cx="7465898" cy="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>
            <a:stCxn id="44" idx="0"/>
          </p:cNvCxnSpPr>
          <p:nvPr/>
        </p:nvCxnSpPr>
        <p:spPr>
          <a:xfrm flipH="1">
            <a:off x="1043608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H="1">
            <a:off x="8502460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53"/>
          <p:cNvGrpSpPr/>
          <p:nvPr/>
        </p:nvGrpSpPr>
        <p:grpSpPr>
          <a:xfrm>
            <a:off x="869612" y="5949280"/>
            <a:ext cx="360040" cy="216024"/>
            <a:chOff x="2411760" y="548680"/>
            <a:chExt cx="1440160" cy="720080"/>
          </a:xfrm>
        </p:grpSpPr>
        <p:cxnSp>
          <p:nvCxnSpPr>
            <p:cNvPr id="52" name="Straight Connector 5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54"/>
          <p:cNvGrpSpPr/>
          <p:nvPr/>
        </p:nvGrpSpPr>
        <p:grpSpPr>
          <a:xfrm flipV="1">
            <a:off x="8316416" y="5877272"/>
            <a:ext cx="360040" cy="216024"/>
            <a:chOff x="2411760" y="548680"/>
            <a:chExt cx="1440160" cy="720080"/>
          </a:xfrm>
        </p:grpSpPr>
        <p:cxnSp>
          <p:nvCxnSpPr>
            <p:cNvPr id="56" name="Straight Connector 55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57"/>
          <p:cNvGrpSpPr/>
          <p:nvPr/>
        </p:nvGrpSpPr>
        <p:grpSpPr>
          <a:xfrm rot="16200000" flipH="1" flipV="1">
            <a:off x="4283968" y="5202162"/>
            <a:ext cx="360040" cy="216024"/>
            <a:chOff x="2411760" y="548680"/>
            <a:chExt cx="1440160" cy="720080"/>
          </a:xfrm>
        </p:grpSpPr>
        <p:cxnSp>
          <p:nvCxnSpPr>
            <p:cNvPr id="59" name="Straight Connector 58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60"/>
          <p:cNvGrpSpPr/>
          <p:nvPr/>
        </p:nvGrpSpPr>
        <p:grpSpPr>
          <a:xfrm rot="16200000" flipH="1" flipV="1">
            <a:off x="4149058" y="3155958"/>
            <a:ext cx="360040" cy="216024"/>
            <a:chOff x="2411760" y="548680"/>
            <a:chExt cx="1440160" cy="720080"/>
          </a:xfrm>
        </p:grpSpPr>
        <p:cxnSp>
          <p:nvCxnSpPr>
            <p:cNvPr id="62" name="Straight Connector 6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Box 64"/>
          <p:cNvSpPr txBox="1"/>
          <p:nvPr/>
        </p:nvSpPr>
        <p:spPr>
          <a:xfrm>
            <a:off x="5868144" y="3789040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More blood flows through capillaries close to surface of the skin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1763688" y="3861048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Smooth muscle in wall of arteriole relaxes and arteriole </a:t>
            </a:r>
            <a:r>
              <a:rPr lang="en-GB" sz="2400" i="1" dirty="0"/>
              <a:t>dilates</a:t>
            </a:r>
            <a:endParaRPr lang="en-GB" sz="2400" dirty="0"/>
          </a:p>
        </p:txBody>
      </p:sp>
      <p:cxnSp>
        <p:nvCxnSpPr>
          <p:cNvPr id="69" name="Straight Arrow Connector 68"/>
          <p:cNvCxnSpPr/>
          <p:nvPr/>
        </p:nvCxnSpPr>
        <p:spPr>
          <a:xfrm flipH="1">
            <a:off x="1043608" y="4725144"/>
            <a:ext cx="720080" cy="43204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/>
          <p:nvPr/>
        </p:nvCxnSpPr>
        <p:spPr>
          <a:xfrm flipH="1" flipV="1">
            <a:off x="6444208" y="3364250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/>
          <p:nvPr/>
        </p:nvCxnSpPr>
        <p:spPr>
          <a:xfrm flipV="1">
            <a:off x="1997924" y="2306852"/>
            <a:ext cx="0" cy="72008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flipV="1">
            <a:off x="7812360" y="2276872"/>
            <a:ext cx="0" cy="72008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 flipV="1">
            <a:off x="5940152" y="2276872"/>
            <a:ext cx="0" cy="72008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V="1">
            <a:off x="3923928" y="2276872"/>
            <a:ext cx="0" cy="72008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85"/>
          <p:cNvGrpSpPr/>
          <p:nvPr/>
        </p:nvGrpSpPr>
        <p:grpSpPr>
          <a:xfrm rot="16386420">
            <a:off x="1136939" y="1071750"/>
            <a:ext cx="1377024" cy="1331770"/>
            <a:chOff x="1357754" y="-443393"/>
            <a:chExt cx="2156155" cy="2509146"/>
          </a:xfrm>
        </p:grpSpPr>
        <p:sp>
          <p:nvSpPr>
            <p:cNvPr id="83" name="Freeform 82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4" name="Freeform 83"/>
            <p:cNvSpPr/>
            <p:nvPr/>
          </p:nvSpPr>
          <p:spPr>
            <a:xfrm rot="18731212" flipV="1">
              <a:off x="1301575" y="433267"/>
              <a:ext cx="1913865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5" name="Freeform 84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" name="Group 86"/>
          <p:cNvGrpSpPr/>
          <p:nvPr/>
        </p:nvGrpSpPr>
        <p:grpSpPr>
          <a:xfrm rot="16386420">
            <a:off x="3050489" y="1071320"/>
            <a:ext cx="1377024" cy="1332583"/>
            <a:chOff x="1357754" y="-444925"/>
            <a:chExt cx="2156155" cy="2510678"/>
          </a:xfrm>
        </p:grpSpPr>
        <p:sp>
          <p:nvSpPr>
            <p:cNvPr id="88" name="Freeform 87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9" name="Freeform 88"/>
            <p:cNvSpPr/>
            <p:nvPr/>
          </p:nvSpPr>
          <p:spPr>
            <a:xfrm rot="18731212" flipV="1">
              <a:off x="1325012" y="431735"/>
              <a:ext cx="1913865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Freeform 89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90"/>
          <p:cNvGrpSpPr/>
          <p:nvPr/>
        </p:nvGrpSpPr>
        <p:grpSpPr>
          <a:xfrm rot="16386420">
            <a:off x="5019322" y="1050089"/>
            <a:ext cx="1377024" cy="1315989"/>
            <a:chOff x="1357754" y="-413662"/>
            <a:chExt cx="2156155" cy="2479415"/>
          </a:xfrm>
        </p:grpSpPr>
        <p:sp>
          <p:nvSpPr>
            <p:cNvPr id="92" name="Freeform 91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3" name="Freeform 92"/>
            <p:cNvSpPr/>
            <p:nvPr/>
          </p:nvSpPr>
          <p:spPr>
            <a:xfrm rot="18731212" flipV="1">
              <a:off x="1279411" y="462998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4" name="Freeform 93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" name="Group 94"/>
          <p:cNvGrpSpPr/>
          <p:nvPr/>
        </p:nvGrpSpPr>
        <p:grpSpPr>
          <a:xfrm rot="16386420">
            <a:off x="6933152" y="1049660"/>
            <a:ext cx="1377024" cy="1316802"/>
            <a:chOff x="1357754" y="-415193"/>
            <a:chExt cx="2156155" cy="2480946"/>
          </a:xfrm>
        </p:grpSpPr>
        <p:sp>
          <p:nvSpPr>
            <p:cNvPr id="96" name="Freeform 95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Freeform 96"/>
            <p:cNvSpPr/>
            <p:nvPr/>
          </p:nvSpPr>
          <p:spPr>
            <a:xfrm rot="18731212" flipV="1">
              <a:off x="1302848" y="461467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8" name="Freeform 97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76200">
              <a:solidFill>
                <a:schemeClr val="accent6">
                  <a:lumMod val="75000"/>
                </a:schemeClr>
              </a:solidFill>
              <a:prstDash val="solid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4" name="TextBox 53"/>
          <p:cNvSpPr txBox="1"/>
          <p:nvPr/>
        </p:nvSpPr>
        <p:spPr>
          <a:xfrm>
            <a:off x="504056" y="0"/>
            <a:ext cx="5927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If body temperature </a:t>
            </a:r>
            <a:r>
              <a:rPr lang="en-GB" sz="2800" i="1" dirty="0"/>
              <a:t>rises</a:t>
            </a:r>
            <a:r>
              <a:rPr lang="en-GB" sz="2800" dirty="0"/>
              <a:t> this triggers...</a:t>
            </a:r>
            <a:endParaRPr lang="en-GB" sz="2800" i="1" dirty="0"/>
          </a:p>
        </p:txBody>
      </p:sp>
      <p:sp>
        <p:nvSpPr>
          <p:cNvPr id="55" name="TextBox 54"/>
          <p:cNvSpPr txBox="1"/>
          <p:nvPr/>
        </p:nvSpPr>
        <p:spPr>
          <a:xfrm>
            <a:off x="6390190" y="0"/>
            <a:ext cx="23582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VASODILATION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1997616" y="574968"/>
            <a:ext cx="56185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Rate of heat loss from body </a:t>
            </a:r>
            <a:r>
              <a:rPr lang="en-GB" sz="2800" i="1" dirty="0">
                <a:solidFill>
                  <a:srgbClr val="FF0000"/>
                </a:solidFill>
              </a:rPr>
              <a:t>increases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72" name="TextBox 71"/>
          <p:cNvSpPr txBox="1"/>
          <p:nvPr/>
        </p:nvSpPr>
        <p:spPr>
          <a:xfrm>
            <a:off x="4355976" y="5733256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Less blood flows through the shunt vessel</a:t>
            </a:r>
          </a:p>
        </p:txBody>
      </p:sp>
      <p:cxnSp>
        <p:nvCxnSpPr>
          <p:cNvPr id="74" name="Straight Arrow Connector 73"/>
          <p:cNvCxnSpPr/>
          <p:nvPr/>
        </p:nvCxnSpPr>
        <p:spPr>
          <a:xfrm flipH="1" flipV="1">
            <a:off x="4932040" y="5308466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/>
      <p:bldP spid="67" grpId="0"/>
      <p:bldP spid="54" grpId="0"/>
      <p:bldP spid="55" grpId="0"/>
      <p:bldP spid="58" grpId="0"/>
      <p:bldP spid="7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/>
          <p:cNvSpPr/>
          <p:nvPr/>
        </p:nvSpPr>
        <p:spPr>
          <a:xfrm>
            <a:off x="0" y="0"/>
            <a:ext cx="9144000" cy="25649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/>
          <p:cNvSpPr/>
          <p:nvPr/>
        </p:nvSpPr>
        <p:spPr>
          <a:xfrm>
            <a:off x="0" y="2564904"/>
            <a:ext cx="9144000" cy="42930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" name="Rectangle 40"/>
          <p:cNvSpPr/>
          <p:nvPr/>
        </p:nvSpPr>
        <p:spPr>
          <a:xfrm>
            <a:off x="0" y="2276872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3" name="Straight Connector 42"/>
          <p:cNvCxnSpPr/>
          <p:nvPr/>
        </p:nvCxnSpPr>
        <p:spPr>
          <a:xfrm>
            <a:off x="0" y="2276872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Freeform 43"/>
          <p:cNvSpPr/>
          <p:nvPr/>
        </p:nvSpPr>
        <p:spPr>
          <a:xfrm>
            <a:off x="899592" y="2780929"/>
            <a:ext cx="7704856" cy="2520280"/>
          </a:xfrm>
          <a:custGeom>
            <a:avLst/>
            <a:gdLst>
              <a:gd name="connsiteX0" fmla="*/ 132413 w 6690610"/>
              <a:gd name="connsiteY0" fmla="*/ 3682584 h 3697574"/>
              <a:gd name="connsiteX1" fmla="*/ 102433 w 6690610"/>
              <a:gd name="connsiteY1" fmla="*/ 519659 h 3697574"/>
              <a:gd name="connsiteX2" fmla="*/ 747010 w 6690610"/>
              <a:gd name="connsiteY2" fmla="*/ 564630 h 3697574"/>
              <a:gd name="connsiteX3" fmla="*/ 1601449 w 6690610"/>
              <a:gd name="connsiteY3" fmla="*/ 234846 h 3697574"/>
              <a:gd name="connsiteX4" fmla="*/ 2081134 w 6690610"/>
              <a:gd name="connsiteY4" fmla="*/ 669561 h 3697574"/>
              <a:gd name="connsiteX5" fmla="*/ 2590800 w 6690610"/>
              <a:gd name="connsiteY5" fmla="*/ 369758 h 3697574"/>
              <a:gd name="connsiteX6" fmla="*/ 3040505 w 6690610"/>
              <a:gd name="connsiteY6" fmla="*/ 729522 h 3697574"/>
              <a:gd name="connsiteX7" fmla="*/ 3595141 w 6690610"/>
              <a:gd name="connsiteY7" fmla="*/ 234846 h 3697574"/>
              <a:gd name="connsiteX8" fmla="*/ 4584492 w 6690610"/>
              <a:gd name="connsiteY8" fmla="*/ 849443 h 3697574"/>
              <a:gd name="connsiteX9" fmla="*/ 5034197 w 6690610"/>
              <a:gd name="connsiteY9" fmla="*/ 324787 h 3697574"/>
              <a:gd name="connsiteX10" fmla="*/ 5708754 w 6690610"/>
              <a:gd name="connsiteY10" fmla="*/ 774492 h 3697574"/>
              <a:gd name="connsiteX11" fmla="*/ 6113488 w 6690610"/>
              <a:gd name="connsiteY11" fmla="*/ 159895 h 3697574"/>
              <a:gd name="connsiteX12" fmla="*/ 6608164 w 6690610"/>
              <a:gd name="connsiteY12" fmla="*/ 684551 h 3697574"/>
              <a:gd name="connsiteX13" fmla="*/ 6608164 w 6690610"/>
              <a:gd name="connsiteY13" fmla="*/ 3697574 h 3697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690610" h="3697574">
                <a:moveTo>
                  <a:pt x="132413" y="3682584"/>
                </a:moveTo>
                <a:cubicBezTo>
                  <a:pt x="66206" y="2360951"/>
                  <a:pt x="0" y="1039318"/>
                  <a:pt x="102433" y="519659"/>
                </a:cubicBezTo>
                <a:cubicBezTo>
                  <a:pt x="204866" y="0"/>
                  <a:pt x="497174" y="612099"/>
                  <a:pt x="747010" y="564630"/>
                </a:cubicBezTo>
                <a:cubicBezTo>
                  <a:pt x="996846" y="517161"/>
                  <a:pt x="1379095" y="217357"/>
                  <a:pt x="1601449" y="234846"/>
                </a:cubicBezTo>
                <a:cubicBezTo>
                  <a:pt x="1823803" y="252335"/>
                  <a:pt x="1916242" y="647076"/>
                  <a:pt x="2081134" y="669561"/>
                </a:cubicBezTo>
                <a:cubicBezTo>
                  <a:pt x="2246026" y="692046"/>
                  <a:pt x="2430905" y="359764"/>
                  <a:pt x="2590800" y="369758"/>
                </a:cubicBezTo>
                <a:cubicBezTo>
                  <a:pt x="2750695" y="379752"/>
                  <a:pt x="2873115" y="752007"/>
                  <a:pt x="3040505" y="729522"/>
                </a:cubicBezTo>
                <a:cubicBezTo>
                  <a:pt x="3207895" y="707037"/>
                  <a:pt x="3337810" y="214859"/>
                  <a:pt x="3595141" y="234846"/>
                </a:cubicBezTo>
                <a:cubicBezTo>
                  <a:pt x="3852472" y="254833"/>
                  <a:pt x="4344649" y="834453"/>
                  <a:pt x="4584492" y="849443"/>
                </a:cubicBezTo>
                <a:cubicBezTo>
                  <a:pt x="4824335" y="864433"/>
                  <a:pt x="4846820" y="337279"/>
                  <a:pt x="5034197" y="324787"/>
                </a:cubicBezTo>
                <a:cubicBezTo>
                  <a:pt x="5221574" y="312295"/>
                  <a:pt x="5528872" y="801974"/>
                  <a:pt x="5708754" y="774492"/>
                </a:cubicBezTo>
                <a:cubicBezTo>
                  <a:pt x="5888636" y="747010"/>
                  <a:pt x="5963587" y="174885"/>
                  <a:pt x="6113488" y="159895"/>
                </a:cubicBezTo>
                <a:cubicBezTo>
                  <a:pt x="6263389" y="144905"/>
                  <a:pt x="6525718" y="94938"/>
                  <a:pt x="6608164" y="684551"/>
                </a:cubicBezTo>
                <a:cubicBezTo>
                  <a:pt x="6690610" y="1274164"/>
                  <a:pt x="6649387" y="2485869"/>
                  <a:pt x="6608164" y="3697574"/>
                </a:cubicBezTo>
              </a:path>
            </a:pathLst>
          </a:cu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6" name="Straight Connector 45"/>
          <p:cNvCxnSpPr>
            <a:endCxn id="44" idx="13"/>
          </p:cNvCxnSpPr>
          <p:nvPr/>
        </p:nvCxnSpPr>
        <p:spPr>
          <a:xfrm>
            <a:off x="1043608" y="5301208"/>
            <a:ext cx="7465898" cy="1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>
            <a:stCxn id="44" idx="0"/>
          </p:cNvCxnSpPr>
          <p:nvPr/>
        </p:nvCxnSpPr>
        <p:spPr>
          <a:xfrm flipH="1">
            <a:off x="1043608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H="1">
            <a:off x="8502460" y="5290992"/>
            <a:ext cx="8470" cy="1567008"/>
          </a:xfrm>
          <a:prstGeom prst="line">
            <a:avLst/>
          </a:prstGeom>
          <a:ln w="127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53"/>
          <p:cNvGrpSpPr/>
          <p:nvPr/>
        </p:nvGrpSpPr>
        <p:grpSpPr>
          <a:xfrm>
            <a:off x="869612" y="5949280"/>
            <a:ext cx="360040" cy="216024"/>
            <a:chOff x="2411760" y="548680"/>
            <a:chExt cx="1440160" cy="720080"/>
          </a:xfrm>
        </p:grpSpPr>
        <p:cxnSp>
          <p:nvCxnSpPr>
            <p:cNvPr id="52" name="Straight Connector 5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54"/>
          <p:cNvGrpSpPr/>
          <p:nvPr/>
        </p:nvGrpSpPr>
        <p:grpSpPr>
          <a:xfrm flipV="1">
            <a:off x="8316416" y="5877272"/>
            <a:ext cx="360040" cy="216024"/>
            <a:chOff x="2411760" y="548680"/>
            <a:chExt cx="1440160" cy="720080"/>
          </a:xfrm>
        </p:grpSpPr>
        <p:cxnSp>
          <p:nvCxnSpPr>
            <p:cNvPr id="56" name="Straight Connector 55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57"/>
          <p:cNvGrpSpPr/>
          <p:nvPr/>
        </p:nvGrpSpPr>
        <p:grpSpPr>
          <a:xfrm rot="16200000" flipH="1" flipV="1">
            <a:off x="4283968" y="5202162"/>
            <a:ext cx="360040" cy="216024"/>
            <a:chOff x="2411760" y="548680"/>
            <a:chExt cx="1440160" cy="720080"/>
          </a:xfrm>
        </p:grpSpPr>
        <p:cxnSp>
          <p:nvCxnSpPr>
            <p:cNvPr id="59" name="Straight Connector 58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60"/>
          <p:cNvGrpSpPr/>
          <p:nvPr/>
        </p:nvGrpSpPr>
        <p:grpSpPr>
          <a:xfrm rot="16200000" flipH="1" flipV="1">
            <a:off x="4149058" y="3155958"/>
            <a:ext cx="360040" cy="216024"/>
            <a:chOff x="2411760" y="548680"/>
            <a:chExt cx="1440160" cy="720080"/>
          </a:xfrm>
        </p:grpSpPr>
        <p:cxnSp>
          <p:nvCxnSpPr>
            <p:cNvPr id="62" name="Straight Connector 61"/>
            <p:cNvCxnSpPr/>
            <p:nvPr/>
          </p:nvCxnSpPr>
          <p:spPr>
            <a:xfrm flipV="1">
              <a:off x="241176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flipH="1" flipV="1">
              <a:off x="3131840" y="548680"/>
              <a:ext cx="720080" cy="72008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Box 64"/>
          <p:cNvSpPr txBox="1"/>
          <p:nvPr/>
        </p:nvSpPr>
        <p:spPr>
          <a:xfrm>
            <a:off x="5868144" y="378904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Less blood flows close to surface of skin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3707904" y="5847655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More blood is shunted away from surface of skin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1547664" y="3573016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Smooth muscle in wall of arteriole contracts which </a:t>
            </a:r>
            <a:r>
              <a:rPr lang="en-GB" sz="2400" i="1" dirty="0"/>
              <a:t>constricts</a:t>
            </a:r>
            <a:r>
              <a:rPr lang="en-GB" sz="2400" dirty="0"/>
              <a:t> the lumen</a:t>
            </a:r>
          </a:p>
        </p:txBody>
      </p:sp>
      <p:cxnSp>
        <p:nvCxnSpPr>
          <p:cNvPr id="69" name="Straight Arrow Connector 68"/>
          <p:cNvCxnSpPr>
            <a:stCxn id="67" idx="1"/>
          </p:cNvCxnSpPr>
          <p:nvPr/>
        </p:nvCxnSpPr>
        <p:spPr>
          <a:xfrm flipH="1">
            <a:off x="1043608" y="4173181"/>
            <a:ext cx="504056" cy="98401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/>
          <p:nvPr/>
        </p:nvCxnSpPr>
        <p:spPr>
          <a:xfrm flipH="1" flipV="1">
            <a:off x="6444208" y="3364250"/>
            <a:ext cx="360040" cy="49679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/>
          <p:cNvCxnSpPr>
            <a:stCxn id="66" idx="0"/>
          </p:cNvCxnSpPr>
          <p:nvPr/>
        </p:nvCxnSpPr>
        <p:spPr>
          <a:xfrm flipV="1">
            <a:off x="5724128" y="5373216"/>
            <a:ext cx="576064" cy="474439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/>
          <p:cNvCxnSpPr/>
          <p:nvPr/>
        </p:nvCxnSpPr>
        <p:spPr>
          <a:xfrm flipV="1">
            <a:off x="1997924" y="2306852"/>
            <a:ext cx="0" cy="720080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flipV="1">
            <a:off x="7812360" y="2276872"/>
            <a:ext cx="0" cy="720080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 flipV="1">
            <a:off x="5940152" y="2276872"/>
            <a:ext cx="0" cy="720080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 flipV="1">
            <a:off x="3923928" y="2276872"/>
            <a:ext cx="0" cy="720080"/>
          </a:xfrm>
          <a:prstGeom prst="straightConnector1">
            <a:avLst/>
          </a:prstGeom>
          <a:ln w="1270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85"/>
          <p:cNvGrpSpPr/>
          <p:nvPr/>
        </p:nvGrpSpPr>
        <p:grpSpPr>
          <a:xfrm rot="16386420">
            <a:off x="1144818" y="1080069"/>
            <a:ext cx="1377024" cy="1315989"/>
            <a:chOff x="1357754" y="-413662"/>
            <a:chExt cx="2156155" cy="2479415"/>
          </a:xfrm>
        </p:grpSpPr>
        <p:sp>
          <p:nvSpPr>
            <p:cNvPr id="83" name="Freeform 82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4" name="Freeform 83"/>
            <p:cNvSpPr/>
            <p:nvPr/>
          </p:nvSpPr>
          <p:spPr>
            <a:xfrm rot="18731212" flipV="1">
              <a:off x="1279411" y="462998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5" name="Freeform 84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" name="Group 86"/>
          <p:cNvGrpSpPr/>
          <p:nvPr/>
        </p:nvGrpSpPr>
        <p:grpSpPr>
          <a:xfrm rot="16386420">
            <a:off x="3013398" y="1079639"/>
            <a:ext cx="1377024" cy="1316802"/>
            <a:chOff x="1357754" y="-415193"/>
            <a:chExt cx="2156155" cy="2480946"/>
          </a:xfrm>
        </p:grpSpPr>
        <p:sp>
          <p:nvSpPr>
            <p:cNvPr id="88" name="Freeform 87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9" name="Freeform 88"/>
            <p:cNvSpPr/>
            <p:nvPr/>
          </p:nvSpPr>
          <p:spPr>
            <a:xfrm rot="18731212" flipV="1">
              <a:off x="1302848" y="461467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Freeform 89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90"/>
          <p:cNvGrpSpPr/>
          <p:nvPr/>
        </p:nvGrpSpPr>
        <p:grpSpPr>
          <a:xfrm rot="16386420">
            <a:off x="5079731" y="1049727"/>
            <a:ext cx="1377024" cy="1345113"/>
            <a:chOff x="1357754" y="-468533"/>
            <a:chExt cx="2156155" cy="2534286"/>
          </a:xfrm>
        </p:grpSpPr>
        <p:sp>
          <p:nvSpPr>
            <p:cNvPr id="92" name="Freeform 91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3" name="Freeform 92"/>
            <p:cNvSpPr/>
            <p:nvPr/>
          </p:nvSpPr>
          <p:spPr>
            <a:xfrm rot="18731212" flipV="1">
              <a:off x="1253430" y="408127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4" name="Freeform 93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" name="Group 94"/>
          <p:cNvGrpSpPr/>
          <p:nvPr/>
        </p:nvGrpSpPr>
        <p:grpSpPr>
          <a:xfrm rot="16386420">
            <a:off x="6933558" y="1050089"/>
            <a:ext cx="1377024" cy="1315989"/>
            <a:chOff x="1357754" y="-413662"/>
            <a:chExt cx="2156155" cy="2479415"/>
          </a:xfrm>
        </p:grpSpPr>
        <p:sp>
          <p:nvSpPr>
            <p:cNvPr id="96" name="Freeform 95"/>
            <p:cNvSpPr/>
            <p:nvPr/>
          </p:nvSpPr>
          <p:spPr>
            <a:xfrm>
              <a:off x="1600047" y="1195353"/>
              <a:ext cx="1913862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Freeform 96"/>
            <p:cNvSpPr/>
            <p:nvPr/>
          </p:nvSpPr>
          <p:spPr>
            <a:xfrm rot="18731212" flipV="1">
              <a:off x="1279411" y="462998"/>
              <a:ext cx="1913866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8" name="Freeform 97"/>
            <p:cNvSpPr/>
            <p:nvPr/>
          </p:nvSpPr>
          <p:spPr>
            <a:xfrm rot="13332218" flipH="1" flipV="1">
              <a:off x="1357754" y="1905208"/>
              <a:ext cx="1913864" cy="160545"/>
            </a:xfrm>
            <a:custGeom>
              <a:avLst/>
              <a:gdLst>
                <a:gd name="connsiteX0" fmla="*/ 0 w 5786204"/>
                <a:gd name="connsiteY0" fmla="*/ 712033 h 759501"/>
                <a:gd name="connsiteX1" fmla="*/ 749508 w 5786204"/>
                <a:gd name="connsiteY1" fmla="*/ 7495 h 759501"/>
                <a:gd name="connsiteX2" fmla="*/ 1469036 w 5786204"/>
                <a:gd name="connsiteY2" fmla="*/ 757003 h 759501"/>
                <a:gd name="connsiteX3" fmla="*/ 2173574 w 5786204"/>
                <a:gd name="connsiteY3" fmla="*/ 7495 h 759501"/>
                <a:gd name="connsiteX4" fmla="*/ 2893102 w 5786204"/>
                <a:gd name="connsiteY4" fmla="*/ 757003 h 759501"/>
                <a:gd name="connsiteX5" fmla="*/ 3612630 w 5786204"/>
                <a:gd name="connsiteY5" fmla="*/ 22485 h 759501"/>
                <a:gd name="connsiteX6" fmla="*/ 4407108 w 5786204"/>
                <a:gd name="connsiteY6" fmla="*/ 742013 h 759501"/>
                <a:gd name="connsiteX7" fmla="*/ 5051686 w 5786204"/>
                <a:gd name="connsiteY7" fmla="*/ 37475 h 759501"/>
                <a:gd name="connsiteX8" fmla="*/ 5786204 w 5786204"/>
                <a:gd name="connsiteY8" fmla="*/ 757003 h 759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786204" h="759501">
                  <a:moveTo>
                    <a:pt x="0" y="712033"/>
                  </a:moveTo>
                  <a:cubicBezTo>
                    <a:pt x="252334" y="356016"/>
                    <a:pt x="504669" y="0"/>
                    <a:pt x="749508" y="7495"/>
                  </a:cubicBezTo>
                  <a:cubicBezTo>
                    <a:pt x="994347" y="14990"/>
                    <a:pt x="1231692" y="757003"/>
                    <a:pt x="1469036" y="757003"/>
                  </a:cubicBezTo>
                  <a:cubicBezTo>
                    <a:pt x="1706380" y="757003"/>
                    <a:pt x="1936230" y="7495"/>
                    <a:pt x="2173574" y="7495"/>
                  </a:cubicBezTo>
                  <a:cubicBezTo>
                    <a:pt x="2410918" y="7495"/>
                    <a:pt x="2653259" y="754505"/>
                    <a:pt x="2893102" y="757003"/>
                  </a:cubicBezTo>
                  <a:cubicBezTo>
                    <a:pt x="3132945" y="759501"/>
                    <a:pt x="3360296" y="24983"/>
                    <a:pt x="3612630" y="22485"/>
                  </a:cubicBezTo>
                  <a:cubicBezTo>
                    <a:pt x="3864964" y="19987"/>
                    <a:pt x="4167265" y="739515"/>
                    <a:pt x="4407108" y="742013"/>
                  </a:cubicBezTo>
                  <a:cubicBezTo>
                    <a:pt x="4646951" y="744511"/>
                    <a:pt x="4821837" y="34977"/>
                    <a:pt x="5051686" y="37475"/>
                  </a:cubicBezTo>
                  <a:cubicBezTo>
                    <a:pt x="5281535" y="39973"/>
                    <a:pt x="5533869" y="398488"/>
                    <a:pt x="5786204" y="757003"/>
                  </a:cubicBezTo>
                </a:path>
              </a:pathLst>
            </a:custGeom>
            <a:ln w="12700">
              <a:solidFill>
                <a:schemeClr val="accent6">
                  <a:lumMod val="75000"/>
                </a:schemeClr>
              </a:solidFill>
              <a:prstDash val="sysDot"/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4" name="TextBox 53"/>
          <p:cNvSpPr txBox="1"/>
          <p:nvPr/>
        </p:nvSpPr>
        <p:spPr>
          <a:xfrm>
            <a:off x="35496" y="0"/>
            <a:ext cx="5863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If body temperature </a:t>
            </a:r>
            <a:r>
              <a:rPr lang="en-GB" sz="2800" i="1" dirty="0"/>
              <a:t>falls </a:t>
            </a:r>
            <a:r>
              <a:rPr lang="en-GB" sz="2800" dirty="0"/>
              <a:t>this triggers...</a:t>
            </a:r>
            <a:endParaRPr lang="en-GB" sz="2800" i="1" dirty="0"/>
          </a:p>
        </p:txBody>
      </p:sp>
      <p:sp>
        <p:nvSpPr>
          <p:cNvPr id="55" name="TextBox 54"/>
          <p:cNvSpPr txBox="1"/>
          <p:nvPr/>
        </p:nvSpPr>
        <p:spPr>
          <a:xfrm>
            <a:off x="5921630" y="0"/>
            <a:ext cx="3188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VASOCONSTRICTION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1691680" y="574968"/>
            <a:ext cx="59213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Rate of heat loss from body </a:t>
            </a:r>
            <a:r>
              <a:rPr lang="en-GB" sz="2800" i="1" dirty="0">
                <a:solidFill>
                  <a:srgbClr val="0070C0"/>
                </a:solidFill>
              </a:rPr>
              <a:t>DECREASES</a:t>
            </a:r>
            <a:endParaRPr lang="en-GB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/>
      <p:bldP spid="66" grpId="0"/>
      <p:bldP spid="67" grpId="0"/>
      <p:bldP spid="54" grpId="0"/>
      <p:bldP spid="55" grpId="0"/>
      <p:bldP spid="5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Rectangle 93"/>
          <p:cNvSpPr/>
          <p:nvPr/>
        </p:nvSpPr>
        <p:spPr>
          <a:xfrm>
            <a:off x="0" y="0"/>
            <a:ext cx="9144000" cy="34290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16" name="Group 115"/>
          <p:cNvGrpSpPr/>
          <p:nvPr/>
        </p:nvGrpSpPr>
        <p:grpSpPr>
          <a:xfrm>
            <a:off x="5004048" y="0"/>
            <a:ext cx="4139952" cy="3429000"/>
            <a:chOff x="5004048" y="0"/>
            <a:chExt cx="4139952" cy="3429000"/>
          </a:xfrm>
        </p:grpSpPr>
        <p:sp>
          <p:nvSpPr>
            <p:cNvPr id="95" name="Rectangle 94"/>
            <p:cNvSpPr/>
            <p:nvPr/>
          </p:nvSpPr>
          <p:spPr>
            <a:xfrm>
              <a:off x="5436096" y="0"/>
              <a:ext cx="3707904" cy="34290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5004048" y="0"/>
              <a:ext cx="576064" cy="3356992"/>
            </a:xfrm>
            <a:prstGeom prst="rect">
              <a:avLst/>
            </a:prstGeom>
            <a:gradFill flip="none" rotWithShape="1">
              <a:gsLst>
                <a:gs pos="0">
                  <a:srgbClr val="FFFF00"/>
                </a:gs>
                <a:gs pos="50000">
                  <a:schemeClr val="accent1">
                    <a:lumMod val="20000"/>
                    <a:lumOff val="80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" name="Rectangle 3"/>
          <p:cNvSpPr/>
          <p:nvPr/>
        </p:nvSpPr>
        <p:spPr>
          <a:xfrm>
            <a:off x="0" y="3672408"/>
            <a:ext cx="9144000" cy="32129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0" y="3240360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/>
          <p:cNvCxnSpPr/>
          <p:nvPr/>
        </p:nvCxnSpPr>
        <p:spPr>
          <a:xfrm>
            <a:off x="0" y="3240360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Freeform 35"/>
          <p:cNvSpPr/>
          <p:nvPr/>
        </p:nvSpPr>
        <p:spPr>
          <a:xfrm>
            <a:off x="8443498" y="3229654"/>
            <a:ext cx="310100" cy="1351721"/>
          </a:xfrm>
          <a:custGeom>
            <a:avLst/>
            <a:gdLst>
              <a:gd name="connsiteX0" fmla="*/ 56984 w 310100"/>
              <a:gd name="connsiteY0" fmla="*/ 0 h 1351721"/>
              <a:gd name="connsiteX1" fmla="*/ 64935 w 310100"/>
              <a:gd name="connsiteY1" fmla="*/ 230588 h 1351721"/>
              <a:gd name="connsiteX2" fmla="*/ 49032 w 310100"/>
              <a:gd name="connsiteY2" fmla="*/ 580445 h 1351721"/>
              <a:gd name="connsiteX3" fmla="*/ 17227 w 310100"/>
              <a:gd name="connsiteY3" fmla="*/ 1017767 h 1351721"/>
              <a:gd name="connsiteX4" fmla="*/ 9276 w 310100"/>
              <a:gd name="connsiteY4" fmla="*/ 1208598 h 1351721"/>
              <a:gd name="connsiteX5" fmla="*/ 72886 w 310100"/>
              <a:gd name="connsiteY5" fmla="*/ 1311965 h 1351721"/>
              <a:gd name="connsiteX6" fmla="*/ 247815 w 310100"/>
              <a:gd name="connsiteY6" fmla="*/ 1296062 h 1351721"/>
              <a:gd name="connsiteX7" fmla="*/ 295523 w 310100"/>
              <a:gd name="connsiteY7" fmla="*/ 978010 h 1351721"/>
              <a:gd name="connsiteX8" fmla="*/ 303474 w 310100"/>
              <a:gd name="connsiteY8" fmla="*/ 707666 h 1351721"/>
              <a:gd name="connsiteX9" fmla="*/ 303474 w 310100"/>
              <a:gd name="connsiteY9" fmla="*/ 421419 h 1351721"/>
              <a:gd name="connsiteX10" fmla="*/ 263718 w 310100"/>
              <a:gd name="connsiteY10" fmla="*/ 127221 h 1351721"/>
              <a:gd name="connsiteX11" fmla="*/ 239864 w 310100"/>
              <a:gd name="connsiteY11" fmla="*/ 0 h 1351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0100" h="1351721">
                <a:moveTo>
                  <a:pt x="56984" y="0"/>
                </a:moveTo>
                <a:cubicBezTo>
                  <a:pt x="61622" y="66923"/>
                  <a:pt x="66260" y="133847"/>
                  <a:pt x="64935" y="230588"/>
                </a:cubicBezTo>
                <a:cubicBezTo>
                  <a:pt x="63610" y="327329"/>
                  <a:pt x="56983" y="449249"/>
                  <a:pt x="49032" y="580445"/>
                </a:cubicBezTo>
                <a:cubicBezTo>
                  <a:pt x="41081" y="711642"/>
                  <a:pt x="23853" y="913075"/>
                  <a:pt x="17227" y="1017767"/>
                </a:cubicBezTo>
                <a:cubicBezTo>
                  <a:pt x="10601" y="1122459"/>
                  <a:pt x="0" y="1159565"/>
                  <a:pt x="9276" y="1208598"/>
                </a:cubicBezTo>
                <a:cubicBezTo>
                  <a:pt x="18552" y="1257631"/>
                  <a:pt x="33130" y="1297388"/>
                  <a:pt x="72886" y="1311965"/>
                </a:cubicBezTo>
                <a:cubicBezTo>
                  <a:pt x="112642" y="1326542"/>
                  <a:pt x="210709" y="1351721"/>
                  <a:pt x="247815" y="1296062"/>
                </a:cubicBezTo>
                <a:cubicBezTo>
                  <a:pt x="284921" y="1240403"/>
                  <a:pt x="286246" y="1076076"/>
                  <a:pt x="295523" y="978010"/>
                </a:cubicBezTo>
                <a:cubicBezTo>
                  <a:pt x="304800" y="879944"/>
                  <a:pt x="302149" y="800431"/>
                  <a:pt x="303474" y="707666"/>
                </a:cubicBezTo>
                <a:cubicBezTo>
                  <a:pt x="304799" y="614901"/>
                  <a:pt x="310100" y="518160"/>
                  <a:pt x="303474" y="421419"/>
                </a:cubicBezTo>
                <a:cubicBezTo>
                  <a:pt x="296848" y="324678"/>
                  <a:pt x="274320" y="197458"/>
                  <a:pt x="263718" y="127221"/>
                </a:cubicBezTo>
                <a:cubicBezTo>
                  <a:pt x="253116" y="56985"/>
                  <a:pt x="239864" y="0"/>
                  <a:pt x="239864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Freeform 34"/>
          <p:cNvSpPr/>
          <p:nvPr/>
        </p:nvSpPr>
        <p:spPr>
          <a:xfrm rot="365934">
            <a:off x="8180928" y="1437087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1" name="Group 40"/>
          <p:cNvGrpSpPr/>
          <p:nvPr/>
        </p:nvGrpSpPr>
        <p:grpSpPr>
          <a:xfrm>
            <a:off x="7812360" y="3646448"/>
            <a:ext cx="717684" cy="720080"/>
            <a:chOff x="3058510" y="3645024"/>
            <a:chExt cx="1010315" cy="720080"/>
          </a:xfrm>
        </p:grpSpPr>
        <p:sp>
          <p:nvSpPr>
            <p:cNvPr id="37" name="Freeform 36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Freeform 37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Freeform 38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Freeform 39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2" name="Freeform 41"/>
          <p:cNvSpPr/>
          <p:nvPr/>
        </p:nvSpPr>
        <p:spPr>
          <a:xfrm>
            <a:off x="7363378" y="3229654"/>
            <a:ext cx="310100" cy="1351721"/>
          </a:xfrm>
          <a:custGeom>
            <a:avLst/>
            <a:gdLst>
              <a:gd name="connsiteX0" fmla="*/ 56984 w 310100"/>
              <a:gd name="connsiteY0" fmla="*/ 0 h 1351721"/>
              <a:gd name="connsiteX1" fmla="*/ 64935 w 310100"/>
              <a:gd name="connsiteY1" fmla="*/ 230588 h 1351721"/>
              <a:gd name="connsiteX2" fmla="*/ 49032 w 310100"/>
              <a:gd name="connsiteY2" fmla="*/ 580445 h 1351721"/>
              <a:gd name="connsiteX3" fmla="*/ 17227 w 310100"/>
              <a:gd name="connsiteY3" fmla="*/ 1017767 h 1351721"/>
              <a:gd name="connsiteX4" fmla="*/ 9276 w 310100"/>
              <a:gd name="connsiteY4" fmla="*/ 1208598 h 1351721"/>
              <a:gd name="connsiteX5" fmla="*/ 72886 w 310100"/>
              <a:gd name="connsiteY5" fmla="*/ 1311965 h 1351721"/>
              <a:gd name="connsiteX6" fmla="*/ 247815 w 310100"/>
              <a:gd name="connsiteY6" fmla="*/ 1296062 h 1351721"/>
              <a:gd name="connsiteX7" fmla="*/ 295523 w 310100"/>
              <a:gd name="connsiteY7" fmla="*/ 978010 h 1351721"/>
              <a:gd name="connsiteX8" fmla="*/ 303474 w 310100"/>
              <a:gd name="connsiteY8" fmla="*/ 707666 h 1351721"/>
              <a:gd name="connsiteX9" fmla="*/ 303474 w 310100"/>
              <a:gd name="connsiteY9" fmla="*/ 421419 h 1351721"/>
              <a:gd name="connsiteX10" fmla="*/ 263718 w 310100"/>
              <a:gd name="connsiteY10" fmla="*/ 127221 h 1351721"/>
              <a:gd name="connsiteX11" fmla="*/ 239864 w 310100"/>
              <a:gd name="connsiteY11" fmla="*/ 0 h 1351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0100" h="1351721">
                <a:moveTo>
                  <a:pt x="56984" y="0"/>
                </a:moveTo>
                <a:cubicBezTo>
                  <a:pt x="61622" y="66923"/>
                  <a:pt x="66260" y="133847"/>
                  <a:pt x="64935" y="230588"/>
                </a:cubicBezTo>
                <a:cubicBezTo>
                  <a:pt x="63610" y="327329"/>
                  <a:pt x="56983" y="449249"/>
                  <a:pt x="49032" y="580445"/>
                </a:cubicBezTo>
                <a:cubicBezTo>
                  <a:pt x="41081" y="711642"/>
                  <a:pt x="23853" y="913075"/>
                  <a:pt x="17227" y="1017767"/>
                </a:cubicBezTo>
                <a:cubicBezTo>
                  <a:pt x="10601" y="1122459"/>
                  <a:pt x="0" y="1159565"/>
                  <a:pt x="9276" y="1208598"/>
                </a:cubicBezTo>
                <a:cubicBezTo>
                  <a:pt x="18552" y="1257631"/>
                  <a:pt x="33130" y="1297388"/>
                  <a:pt x="72886" y="1311965"/>
                </a:cubicBezTo>
                <a:cubicBezTo>
                  <a:pt x="112642" y="1326542"/>
                  <a:pt x="210709" y="1351721"/>
                  <a:pt x="247815" y="1296062"/>
                </a:cubicBezTo>
                <a:cubicBezTo>
                  <a:pt x="284921" y="1240403"/>
                  <a:pt x="286246" y="1076076"/>
                  <a:pt x="295523" y="978010"/>
                </a:cubicBezTo>
                <a:cubicBezTo>
                  <a:pt x="304800" y="879944"/>
                  <a:pt x="302149" y="800431"/>
                  <a:pt x="303474" y="707666"/>
                </a:cubicBezTo>
                <a:cubicBezTo>
                  <a:pt x="304799" y="614901"/>
                  <a:pt x="310100" y="518160"/>
                  <a:pt x="303474" y="421419"/>
                </a:cubicBezTo>
                <a:cubicBezTo>
                  <a:pt x="296848" y="324678"/>
                  <a:pt x="274320" y="197458"/>
                  <a:pt x="263718" y="127221"/>
                </a:cubicBezTo>
                <a:cubicBezTo>
                  <a:pt x="253116" y="56985"/>
                  <a:pt x="239864" y="0"/>
                  <a:pt x="239864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Freeform 42"/>
          <p:cNvSpPr/>
          <p:nvPr/>
        </p:nvSpPr>
        <p:spPr>
          <a:xfrm rot="365934">
            <a:off x="7100808" y="1437087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Freeform 48"/>
          <p:cNvSpPr/>
          <p:nvPr/>
        </p:nvSpPr>
        <p:spPr>
          <a:xfrm>
            <a:off x="6273733" y="3214796"/>
            <a:ext cx="310100" cy="1351721"/>
          </a:xfrm>
          <a:custGeom>
            <a:avLst/>
            <a:gdLst>
              <a:gd name="connsiteX0" fmla="*/ 56984 w 310100"/>
              <a:gd name="connsiteY0" fmla="*/ 0 h 1351721"/>
              <a:gd name="connsiteX1" fmla="*/ 64935 w 310100"/>
              <a:gd name="connsiteY1" fmla="*/ 230588 h 1351721"/>
              <a:gd name="connsiteX2" fmla="*/ 49032 w 310100"/>
              <a:gd name="connsiteY2" fmla="*/ 580445 h 1351721"/>
              <a:gd name="connsiteX3" fmla="*/ 17227 w 310100"/>
              <a:gd name="connsiteY3" fmla="*/ 1017767 h 1351721"/>
              <a:gd name="connsiteX4" fmla="*/ 9276 w 310100"/>
              <a:gd name="connsiteY4" fmla="*/ 1208598 h 1351721"/>
              <a:gd name="connsiteX5" fmla="*/ 72886 w 310100"/>
              <a:gd name="connsiteY5" fmla="*/ 1311965 h 1351721"/>
              <a:gd name="connsiteX6" fmla="*/ 247815 w 310100"/>
              <a:gd name="connsiteY6" fmla="*/ 1296062 h 1351721"/>
              <a:gd name="connsiteX7" fmla="*/ 295523 w 310100"/>
              <a:gd name="connsiteY7" fmla="*/ 978010 h 1351721"/>
              <a:gd name="connsiteX8" fmla="*/ 303474 w 310100"/>
              <a:gd name="connsiteY8" fmla="*/ 707666 h 1351721"/>
              <a:gd name="connsiteX9" fmla="*/ 303474 w 310100"/>
              <a:gd name="connsiteY9" fmla="*/ 421419 h 1351721"/>
              <a:gd name="connsiteX10" fmla="*/ 263718 w 310100"/>
              <a:gd name="connsiteY10" fmla="*/ 127221 h 1351721"/>
              <a:gd name="connsiteX11" fmla="*/ 239864 w 310100"/>
              <a:gd name="connsiteY11" fmla="*/ 0 h 1351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0100" h="1351721">
                <a:moveTo>
                  <a:pt x="56984" y="0"/>
                </a:moveTo>
                <a:cubicBezTo>
                  <a:pt x="61622" y="66923"/>
                  <a:pt x="66260" y="133847"/>
                  <a:pt x="64935" y="230588"/>
                </a:cubicBezTo>
                <a:cubicBezTo>
                  <a:pt x="63610" y="327329"/>
                  <a:pt x="56983" y="449249"/>
                  <a:pt x="49032" y="580445"/>
                </a:cubicBezTo>
                <a:cubicBezTo>
                  <a:pt x="41081" y="711642"/>
                  <a:pt x="23853" y="913075"/>
                  <a:pt x="17227" y="1017767"/>
                </a:cubicBezTo>
                <a:cubicBezTo>
                  <a:pt x="10601" y="1122459"/>
                  <a:pt x="0" y="1159565"/>
                  <a:pt x="9276" y="1208598"/>
                </a:cubicBezTo>
                <a:cubicBezTo>
                  <a:pt x="18552" y="1257631"/>
                  <a:pt x="33130" y="1297388"/>
                  <a:pt x="72886" y="1311965"/>
                </a:cubicBezTo>
                <a:cubicBezTo>
                  <a:pt x="112642" y="1326542"/>
                  <a:pt x="210709" y="1351721"/>
                  <a:pt x="247815" y="1296062"/>
                </a:cubicBezTo>
                <a:cubicBezTo>
                  <a:pt x="284921" y="1240403"/>
                  <a:pt x="286246" y="1076076"/>
                  <a:pt x="295523" y="978010"/>
                </a:cubicBezTo>
                <a:cubicBezTo>
                  <a:pt x="304800" y="879944"/>
                  <a:pt x="302149" y="800431"/>
                  <a:pt x="303474" y="707666"/>
                </a:cubicBezTo>
                <a:cubicBezTo>
                  <a:pt x="304799" y="614901"/>
                  <a:pt x="310100" y="518160"/>
                  <a:pt x="303474" y="421419"/>
                </a:cubicBezTo>
                <a:cubicBezTo>
                  <a:pt x="296848" y="324678"/>
                  <a:pt x="274320" y="197458"/>
                  <a:pt x="263718" y="127221"/>
                </a:cubicBezTo>
                <a:cubicBezTo>
                  <a:pt x="253116" y="56985"/>
                  <a:pt x="239864" y="0"/>
                  <a:pt x="239864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Freeform 49"/>
          <p:cNvSpPr/>
          <p:nvPr/>
        </p:nvSpPr>
        <p:spPr>
          <a:xfrm rot="365934">
            <a:off x="6020688" y="1412704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Freeform 56"/>
          <p:cNvSpPr/>
          <p:nvPr/>
        </p:nvSpPr>
        <p:spPr>
          <a:xfrm>
            <a:off x="1272628" y="3209925"/>
            <a:ext cx="1455738" cy="1047750"/>
          </a:xfrm>
          <a:custGeom>
            <a:avLst/>
            <a:gdLst>
              <a:gd name="connsiteX0" fmla="*/ 0 w 1455738"/>
              <a:gd name="connsiteY0" fmla="*/ 19050 h 1047750"/>
              <a:gd name="connsiteX1" fmla="*/ 209550 w 1455738"/>
              <a:gd name="connsiteY1" fmla="*/ 142875 h 1047750"/>
              <a:gd name="connsiteX2" fmla="*/ 542925 w 1455738"/>
              <a:gd name="connsiteY2" fmla="*/ 428625 h 1047750"/>
              <a:gd name="connsiteX3" fmla="*/ 923925 w 1455738"/>
              <a:gd name="connsiteY3" fmla="*/ 752475 h 1047750"/>
              <a:gd name="connsiteX4" fmla="*/ 1228725 w 1455738"/>
              <a:gd name="connsiteY4" fmla="*/ 1019175 h 1047750"/>
              <a:gd name="connsiteX5" fmla="*/ 1428750 w 1455738"/>
              <a:gd name="connsiteY5" fmla="*/ 923925 h 1047750"/>
              <a:gd name="connsiteX6" fmla="*/ 1390650 w 1455738"/>
              <a:gd name="connsiteY6" fmla="*/ 752475 h 1047750"/>
              <a:gd name="connsiteX7" fmla="*/ 1133475 w 1455738"/>
              <a:gd name="connsiteY7" fmla="*/ 514350 h 1047750"/>
              <a:gd name="connsiteX8" fmla="*/ 723900 w 1455738"/>
              <a:gd name="connsiteY8" fmla="*/ 219075 h 1047750"/>
              <a:gd name="connsiteX9" fmla="*/ 390525 w 1455738"/>
              <a:gd name="connsiteY9" fmla="*/ 0 h 1047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55738" h="1047750">
                <a:moveTo>
                  <a:pt x="0" y="19050"/>
                </a:moveTo>
                <a:cubicBezTo>
                  <a:pt x="59531" y="46831"/>
                  <a:pt x="119063" y="74613"/>
                  <a:pt x="209550" y="142875"/>
                </a:cubicBezTo>
                <a:cubicBezTo>
                  <a:pt x="300037" y="211137"/>
                  <a:pt x="542925" y="428625"/>
                  <a:pt x="542925" y="428625"/>
                </a:cubicBezTo>
                <a:lnTo>
                  <a:pt x="923925" y="752475"/>
                </a:lnTo>
                <a:cubicBezTo>
                  <a:pt x="1038225" y="850900"/>
                  <a:pt x="1144588" y="990600"/>
                  <a:pt x="1228725" y="1019175"/>
                </a:cubicBezTo>
                <a:cubicBezTo>
                  <a:pt x="1312862" y="1047750"/>
                  <a:pt x="1401762" y="968375"/>
                  <a:pt x="1428750" y="923925"/>
                </a:cubicBezTo>
                <a:cubicBezTo>
                  <a:pt x="1455738" y="879475"/>
                  <a:pt x="1439863" y="820738"/>
                  <a:pt x="1390650" y="752475"/>
                </a:cubicBezTo>
                <a:cubicBezTo>
                  <a:pt x="1341438" y="684213"/>
                  <a:pt x="1244600" y="603250"/>
                  <a:pt x="1133475" y="514350"/>
                </a:cubicBezTo>
                <a:cubicBezTo>
                  <a:pt x="1022350" y="425450"/>
                  <a:pt x="847725" y="304800"/>
                  <a:pt x="723900" y="219075"/>
                </a:cubicBezTo>
                <a:cubicBezTo>
                  <a:pt x="600075" y="133350"/>
                  <a:pt x="495300" y="66675"/>
                  <a:pt x="390525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Freeform 55"/>
          <p:cNvSpPr/>
          <p:nvPr/>
        </p:nvSpPr>
        <p:spPr>
          <a:xfrm rot="18800145">
            <a:off x="1045934" y="1731817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58" name="Group 57"/>
          <p:cNvGrpSpPr/>
          <p:nvPr/>
        </p:nvGrpSpPr>
        <p:grpSpPr>
          <a:xfrm>
            <a:off x="6804248" y="3645024"/>
            <a:ext cx="717684" cy="720080"/>
            <a:chOff x="3058510" y="3645024"/>
            <a:chExt cx="1010315" cy="720080"/>
          </a:xfrm>
        </p:grpSpPr>
        <p:sp>
          <p:nvSpPr>
            <p:cNvPr id="59" name="Freeform 58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Freeform 59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Freeform 60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Freeform 61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63" name="Group 62"/>
          <p:cNvGrpSpPr/>
          <p:nvPr/>
        </p:nvGrpSpPr>
        <p:grpSpPr>
          <a:xfrm>
            <a:off x="5724128" y="3645024"/>
            <a:ext cx="717684" cy="720080"/>
            <a:chOff x="3058510" y="3645024"/>
            <a:chExt cx="1010315" cy="720080"/>
          </a:xfrm>
        </p:grpSpPr>
        <p:sp>
          <p:nvSpPr>
            <p:cNvPr id="64" name="Freeform 63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Freeform 64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Freeform 65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Freeform 66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68" name="Group 67"/>
          <p:cNvGrpSpPr/>
          <p:nvPr/>
        </p:nvGrpSpPr>
        <p:grpSpPr>
          <a:xfrm rot="20266019">
            <a:off x="1309889" y="3483803"/>
            <a:ext cx="979566" cy="720080"/>
            <a:chOff x="3058510" y="3645024"/>
            <a:chExt cx="1010315" cy="720080"/>
          </a:xfrm>
        </p:grpSpPr>
        <p:sp>
          <p:nvSpPr>
            <p:cNvPr id="69" name="Freeform 68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0" name="Freeform 69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1" name="Freeform 70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Freeform 71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73" name="Freeform 72"/>
          <p:cNvSpPr/>
          <p:nvPr/>
        </p:nvSpPr>
        <p:spPr>
          <a:xfrm>
            <a:off x="2483768" y="3200399"/>
            <a:ext cx="1455738" cy="1047750"/>
          </a:xfrm>
          <a:custGeom>
            <a:avLst/>
            <a:gdLst>
              <a:gd name="connsiteX0" fmla="*/ 0 w 1455738"/>
              <a:gd name="connsiteY0" fmla="*/ 19050 h 1047750"/>
              <a:gd name="connsiteX1" fmla="*/ 209550 w 1455738"/>
              <a:gd name="connsiteY1" fmla="*/ 142875 h 1047750"/>
              <a:gd name="connsiteX2" fmla="*/ 542925 w 1455738"/>
              <a:gd name="connsiteY2" fmla="*/ 428625 h 1047750"/>
              <a:gd name="connsiteX3" fmla="*/ 923925 w 1455738"/>
              <a:gd name="connsiteY3" fmla="*/ 752475 h 1047750"/>
              <a:gd name="connsiteX4" fmla="*/ 1228725 w 1455738"/>
              <a:gd name="connsiteY4" fmla="*/ 1019175 h 1047750"/>
              <a:gd name="connsiteX5" fmla="*/ 1428750 w 1455738"/>
              <a:gd name="connsiteY5" fmla="*/ 923925 h 1047750"/>
              <a:gd name="connsiteX6" fmla="*/ 1390650 w 1455738"/>
              <a:gd name="connsiteY6" fmla="*/ 752475 h 1047750"/>
              <a:gd name="connsiteX7" fmla="*/ 1133475 w 1455738"/>
              <a:gd name="connsiteY7" fmla="*/ 514350 h 1047750"/>
              <a:gd name="connsiteX8" fmla="*/ 723900 w 1455738"/>
              <a:gd name="connsiteY8" fmla="*/ 219075 h 1047750"/>
              <a:gd name="connsiteX9" fmla="*/ 390525 w 1455738"/>
              <a:gd name="connsiteY9" fmla="*/ 0 h 1047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55738" h="1047750">
                <a:moveTo>
                  <a:pt x="0" y="19050"/>
                </a:moveTo>
                <a:cubicBezTo>
                  <a:pt x="59531" y="46831"/>
                  <a:pt x="119063" y="74613"/>
                  <a:pt x="209550" y="142875"/>
                </a:cubicBezTo>
                <a:cubicBezTo>
                  <a:pt x="300037" y="211137"/>
                  <a:pt x="542925" y="428625"/>
                  <a:pt x="542925" y="428625"/>
                </a:cubicBezTo>
                <a:lnTo>
                  <a:pt x="923925" y="752475"/>
                </a:lnTo>
                <a:cubicBezTo>
                  <a:pt x="1038225" y="850900"/>
                  <a:pt x="1144588" y="990600"/>
                  <a:pt x="1228725" y="1019175"/>
                </a:cubicBezTo>
                <a:cubicBezTo>
                  <a:pt x="1312862" y="1047750"/>
                  <a:pt x="1401762" y="968375"/>
                  <a:pt x="1428750" y="923925"/>
                </a:cubicBezTo>
                <a:cubicBezTo>
                  <a:pt x="1455738" y="879475"/>
                  <a:pt x="1439863" y="820738"/>
                  <a:pt x="1390650" y="752475"/>
                </a:cubicBezTo>
                <a:cubicBezTo>
                  <a:pt x="1341438" y="684213"/>
                  <a:pt x="1244600" y="603250"/>
                  <a:pt x="1133475" y="514350"/>
                </a:cubicBezTo>
                <a:cubicBezTo>
                  <a:pt x="1022350" y="425450"/>
                  <a:pt x="847725" y="304800"/>
                  <a:pt x="723900" y="219075"/>
                </a:cubicBezTo>
                <a:cubicBezTo>
                  <a:pt x="600075" y="133350"/>
                  <a:pt x="495300" y="66675"/>
                  <a:pt x="390525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Freeform 73"/>
          <p:cNvSpPr/>
          <p:nvPr/>
        </p:nvSpPr>
        <p:spPr>
          <a:xfrm rot="18800145">
            <a:off x="2282177" y="1722291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5" name="Group 74"/>
          <p:cNvGrpSpPr/>
          <p:nvPr/>
        </p:nvGrpSpPr>
        <p:grpSpPr>
          <a:xfrm rot="20266019">
            <a:off x="2556514" y="3474277"/>
            <a:ext cx="979566" cy="720080"/>
            <a:chOff x="3058510" y="3645024"/>
            <a:chExt cx="1010315" cy="720080"/>
          </a:xfrm>
        </p:grpSpPr>
        <p:sp>
          <p:nvSpPr>
            <p:cNvPr id="76" name="Freeform 75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Freeform 76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8" name="Freeform 77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9" name="Freeform 78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0" name="Freeform 79"/>
          <p:cNvSpPr/>
          <p:nvPr/>
        </p:nvSpPr>
        <p:spPr>
          <a:xfrm>
            <a:off x="3827957" y="3219450"/>
            <a:ext cx="1455738" cy="1047750"/>
          </a:xfrm>
          <a:custGeom>
            <a:avLst/>
            <a:gdLst>
              <a:gd name="connsiteX0" fmla="*/ 0 w 1455738"/>
              <a:gd name="connsiteY0" fmla="*/ 19050 h 1047750"/>
              <a:gd name="connsiteX1" fmla="*/ 209550 w 1455738"/>
              <a:gd name="connsiteY1" fmla="*/ 142875 h 1047750"/>
              <a:gd name="connsiteX2" fmla="*/ 542925 w 1455738"/>
              <a:gd name="connsiteY2" fmla="*/ 428625 h 1047750"/>
              <a:gd name="connsiteX3" fmla="*/ 923925 w 1455738"/>
              <a:gd name="connsiteY3" fmla="*/ 752475 h 1047750"/>
              <a:gd name="connsiteX4" fmla="*/ 1228725 w 1455738"/>
              <a:gd name="connsiteY4" fmla="*/ 1019175 h 1047750"/>
              <a:gd name="connsiteX5" fmla="*/ 1428750 w 1455738"/>
              <a:gd name="connsiteY5" fmla="*/ 923925 h 1047750"/>
              <a:gd name="connsiteX6" fmla="*/ 1390650 w 1455738"/>
              <a:gd name="connsiteY6" fmla="*/ 752475 h 1047750"/>
              <a:gd name="connsiteX7" fmla="*/ 1133475 w 1455738"/>
              <a:gd name="connsiteY7" fmla="*/ 514350 h 1047750"/>
              <a:gd name="connsiteX8" fmla="*/ 723900 w 1455738"/>
              <a:gd name="connsiteY8" fmla="*/ 219075 h 1047750"/>
              <a:gd name="connsiteX9" fmla="*/ 390525 w 1455738"/>
              <a:gd name="connsiteY9" fmla="*/ 0 h 1047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55738" h="1047750">
                <a:moveTo>
                  <a:pt x="0" y="19050"/>
                </a:moveTo>
                <a:cubicBezTo>
                  <a:pt x="59531" y="46831"/>
                  <a:pt x="119063" y="74613"/>
                  <a:pt x="209550" y="142875"/>
                </a:cubicBezTo>
                <a:cubicBezTo>
                  <a:pt x="300037" y="211137"/>
                  <a:pt x="542925" y="428625"/>
                  <a:pt x="542925" y="428625"/>
                </a:cubicBezTo>
                <a:lnTo>
                  <a:pt x="923925" y="752475"/>
                </a:lnTo>
                <a:cubicBezTo>
                  <a:pt x="1038225" y="850900"/>
                  <a:pt x="1144588" y="990600"/>
                  <a:pt x="1228725" y="1019175"/>
                </a:cubicBezTo>
                <a:cubicBezTo>
                  <a:pt x="1312862" y="1047750"/>
                  <a:pt x="1401762" y="968375"/>
                  <a:pt x="1428750" y="923925"/>
                </a:cubicBezTo>
                <a:cubicBezTo>
                  <a:pt x="1455738" y="879475"/>
                  <a:pt x="1439863" y="820738"/>
                  <a:pt x="1390650" y="752475"/>
                </a:cubicBezTo>
                <a:cubicBezTo>
                  <a:pt x="1341438" y="684213"/>
                  <a:pt x="1244600" y="603250"/>
                  <a:pt x="1133475" y="514350"/>
                </a:cubicBezTo>
                <a:cubicBezTo>
                  <a:pt x="1022350" y="425450"/>
                  <a:pt x="847725" y="304800"/>
                  <a:pt x="723900" y="219075"/>
                </a:cubicBezTo>
                <a:cubicBezTo>
                  <a:pt x="600075" y="133350"/>
                  <a:pt x="495300" y="66675"/>
                  <a:pt x="390525" y="0"/>
                </a:cubicBezTo>
              </a:path>
            </a:pathLst>
          </a:cu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Freeform 80"/>
          <p:cNvSpPr/>
          <p:nvPr/>
        </p:nvSpPr>
        <p:spPr>
          <a:xfrm rot="18800145">
            <a:off x="3628777" y="1741342"/>
            <a:ext cx="621708" cy="3079883"/>
          </a:xfrm>
          <a:custGeom>
            <a:avLst/>
            <a:gdLst>
              <a:gd name="connsiteX0" fmla="*/ 4997 w 1531495"/>
              <a:gd name="connsiteY0" fmla="*/ 47469 h 3909934"/>
              <a:gd name="connsiteX1" fmla="*/ 784485 w 1531495"/>
              <a:gd name="connsiteY1" fmla="*/ 1186721 h 3909934"/>
              <a:gd name="connsiteX2" fmla="*/ 1339121 w 1531495"/>
              <a:gd name="connsiteY2" fmla="*/ 2625777 h 3909934"/>
              <a:gd name="connsiteX3" fmla="*/ 1504013 w 1531495"/>
              <a:gd name="connsiteY3" fmla="*/ 3720059 h 3909934"/>
              <a:gd name="connsiteX4" fmla="*/ 1174229 w 1531495"/>
              <a:gd name="connsiteY4" fmla="*/ 3765029 h 3909934"/>
              <a:gd name="connsiteX5" fmla="*/ 1129259 w 1531495"/>
              <a:gd name="connsiteY5" fmla="*/ 3075482 h 3909934"/>
              <a:gd name="connsiteX6" fmla="*/ 814466 w 1531495"/>
              <a:gd name="connsiteY6" fmla="*/ 1471534 h 3909934"/>
              <a:gd name="connsiteX7" fmla="*/ 4997 w 1531495"/>
              <a:gd name="connsiteY7" fmla="*/ 47469 h 39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1495" h="3909934">
                <a:moveTo>
                  <a:pt x="4997" y="47469"/>
                </a:moveTo>
                <a:cubicBezTo>
                  <a:pt x="0" y="0"/>
                  <a:pt x="562131" y="757003"/>
                  <a:pt x="784485" y="1186721"/>
                </a:cubicBezTo>
                <a:cubicBezTo>
                  <a:pt x="1006839" y="1616439"/>
                  <a:pt x="1219200" y="2203554"/>
                  <a:pt x="1339121" y="2625777"/>
                </a:cubicBezTo>
                <a:cubicBezTo>
                  <a:pt x="1459042" y="3048000"/>
                  <a:pt x="1531495" y="3530184"/>
                  <a:pt x="1504013" y="3720059"/>
                </a:cubicBezTo>
                <a:cubicBezTo>
                  <a:pt x="1476531" y="3909934"/>
                  <a:pt x="1236688" y="3872459"/>
                  <a:pt x="1174229" y="3765029"/>
                </a:cubicBezTo>
                <a:cubicBezTo>
                  <a:pt x="1111770" y="3657600"/>
                  <a:pt x="1189219" y="3457731"/>
                  <a:pt x="1129259" y="3075482"/>
                </a:cubicBezTo>
                <a:cubicBezTo>
                  <a:pt x="1069299" y="2693233"/>
                  <a:pt x="1001843" y="1971206"/>
                  <a:pt x="814466" y="1471534"/>
                </a:cubicBezTo>
                <a:cubicBezTo>
                  <a:pt x="627089" y="971862"/>
                  <a:pt x="9994" y="94938"/>
                  <a:pt x="4997" y="47469"/>
                </a:cubicBez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2" name="Group 81"/>
          <p:cNvGrpSpPr/>
          <p:nvPr/>
        </p:nvGrpSpPr>
        <p:grpSpPr>
          <a:xfrm rot="20266019">
            <a:off x="3865218" y="3493328"/>
            <a:ext cx="979566" cy="720080"/>
            <a:chOff x="3058510" y="3645024"/>
            <a:chExt cx="1010315" cy="720080"/>
          </a:xfrm>
        </p:grpSpPr>
        <p:sp>
          <p:nvSpPr>
            <p:cNvPr id="83" name="Freeform 82"/>
            <p:cNvSpPr/>
            <p:nvPr/>
          </p:nvSpPr>
          <p:spPr>
            <a:xfrm>
              <a:off x="3058510" y="3672484"/>
              <a:ext cx="1008993" cy="54860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4" name="Freeform 83"/>
            <p:cNvSpPr/>
            <p:nvPr/>
          </p:nvSpPr>
          <p:spPr>
            <a:xfrm>
              <a:off x="3059832" y="3676556"/>
              <a:ext cx="1008993" cy="472524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5" name="Freeform 84"/>
            <p:cNvSpPr/>
            <p:nvPr/>
          </p:nvSpPr>
          <p:spPr>
            <a:xfrm>
              <a:off x="3059832" y="3676556"/>
              <a:ext cx="1008993" cy="61654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6" name="Freeform 85"/>
            <p:cNvSpPr/>
            <p:nvPr/>
          </p:nvSpPr>
          <p:spPr>
            <a:xfrm>
              <a:off x="3059832" y="3645024"/>
              <a:ext cx="1008993" cy="720080"/>
            </a:xfrm>
            <a:custGeom>
              <a:avLst/>
              <a:gdLst>
                <a:gd name="connsiteX0" fmla="*/ 1008993 w 1008993"/>
                <a:gd name="connsiteY0" fmla="*/ 819807 h 819807"/>
                <a:gd name="connsiteX1" fmla="*/ 504497 w 1008993"/>
                <a:gd name="connsiteY1" fmla="*/ 599089 h 819807"/>
                <a:gd name="connsiteX2" fmla="*/ 0 w 1008993"/>
                <a:gd name="connsiteY2" fmla="*/ 0 h 819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08993" h="819807">
                  <a:moveTo>
                    <a:pt x="1008993" y="819807"/>
                  </a:moveTo>
                  <a:cubicBezTo>
                    <a:pt x="840828" y="777765"/>
                    <a:pt x="672663" y="735724"/>
                    <a:pt x="504497" y="599089"/>
                  </a:cubicBezTo>
                  <a:cubicBezTo>
                    <a:pt x="336332" y="462455"/>
                    <a:pt x="168166" y="231227"/>
                    <a:pt x="0" y="0"/>
                  </a:cubicBez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97" name="TextBox 96"/>
          <p:cNvSpPr txBox="1"/>
          <p:nvPr/>
        </p:nvSpPr>
        <p:spPr>
          <a:xfrm>
            <a:off x="1493300" y="1556792"/>
            <a:ext cx="7024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Hair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3491880" y="1628800"/>
            <a:ext cx="1118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Follicle </a:t>
            </a:r>
          </a:p>
        </p:txBody>
      </p:sp>
      <p:sp>
        <p:nvSpPr>
          <p:cNvPr id="99" name="TextBox 98"/>
          <p:cNvSpPr txBox="1"/>
          <p:nvPr/>
        </p:nvSpPr>
        <p:spPr>
          <a:xfrm>
            <a:off x="251520" y="4839543"/>
            <a:ext cx="2553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Pili</a:t>
            </a:r>
            <a:r>
              <a:rPr lang="en-GB" sz="2400" dirty="0"/>
              <a:t> erector muscle 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4067944" y="4941168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Pili</a:t>
            </a:r>
            <a:r>
              <a:rPr lang="en-GB" sz="2400" dirty="0"/>
              <a:t> erector muscles contract 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6588224" y="4941168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Hairs stand upright</a:t>
            </a:r>
          </a:p>
        </p:txBody>
      </p:sp>
      <p:sp>
        <p:nvSpPr>
          <p:cNvPr id="102" name="TextBox 101"/>
          <p:cNvSpPr txBox="1"/>
          <p:nvPr/>
        </p:nvSpPr>
        <p:spPr>
          <a:xfrm>
            <a:off x="5652120" y="332656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Still layer of insulating air is trapped by hairs</a:t>
            </a:r>
          </a:p>
        </p:txBody>
      </p:sp>
      <p:cxnSp>
        <p:nvCxnSpPr>
          <p:cNvPr id="104" name="Straight Arrow Connector 103"/>
          <p:cNvCxnSpPr>
            <a:stCxn id="100" idx="0"/>
          </p:cNvCxnSpPr>
          <p:nvPr/>
        </p:nvCxnSpPr>
        <p:spPr>
          <a:xfrm flipV="1">
            <a:off x="5292080" y="4005064"/>
            <a:ext cx="648072" cy="93610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Arrow Connector 104"/>
          <p:cNvCxnSpPr>
            <a:stCxn id="101" idx="0"/>
          </p:cNvCxnSpPr>
          <p:nvPr/>
        </p:nvCxnSpPr>
        <p:spPr>
          <a:xfrm flipH="1" flipV="1">
            <a:off x="7524328" y="4437112"/>
            <a:ext cx="288032" cy="504056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/>
          <p:cNvCxnSpPr>
            <a:stCxn id="101" idx="0"/>
          </p:cNvCxnSpPr>
          <p:nvPr/>
        </p:nvCxnSpPr>
        <p:spPr>
          <a:xfrm flipV="1">
            <a:off x="7812360" y="4437112"/>
            <a:ext cx="720080" cy="504056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/>
          <p:cNvCxnSpPr>
            <a:stCxn id="102" idx="2"/>
          </p:cNvCxnSpPr>
          <p:nvPr/>
        </p:nvCxnSpPr>
        <p:spPr>
          <a:xfrm flipH="1">
            <a:off x="6732240" y="1163653"/>
            <a:ext cx="576064" cy="1257235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7308304" y="1196752"/>
            <a:ext cx="720080" cy="129614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TextBox 113"/>
          <p:cNvSpPr txBox="1"/>
          <p:nvPr/>
        </p:nvSpPr>
        <p:spPr>
          <a:xfrm>
            <a:off x="467544" y="76470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As external temperature drops...</a:t>
            </a:r>
          </a:p>
        </p:txBody>
      </p:sp>
      <p:sp>
        <p:nvSpPr>
          <p:cNvPr id="115" name="TextBox 114"/>
          <p:cNvSpPr txBox="1"/>
          <p:nvPr/>
        </p:nvSpPr>
        <p:spPr>
          <a:xfrm>
            <a:off x="4716016" y="5805264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70C0"/>
                </a:solidFill>
              </a:rPr>
              <a:t>This </a:t>
            </a:r>
            <a:r>
              <a:rPr lang="en-GB" sz="2400" i="1" dirty="0">
                <a:solidFill>
                  <a:srgbClr val="0070C0"/>
                </a:solidFill>
              </a:rPr>
              <a:t>reduces</a:t>
            </a:r>
            <a:r>
              <a:rPr lang="en-GB" sz="2400" dirty="0">
                <a:solidFill>
                  <a:srgbClr val="0070C0"/>
                </a:solidFill>
              </a:rPr>
              <a:t> the rate of heat loss from the body</a:t>
            </a:r>
          </a:p>
        </p:txBody>
      </p:sp>
      <p:sp>
        <p:nvSpPr>
          <p:cNvPr id="117" name="Right Arrow 116"/>
          <p:cNvSpPr/>
          <p:nvPr/>
        </p:nvSpPr>
        <p:spPr>
          <a:xfrm>
            <a:off x="4932040" y="1628800"/>
            <a:ext cx="792088" cy="504056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8" name="Straight Arrow Connector 117"/>
          <p:cNvCxnSpPr>
            <a:stCxn id="98" idx="2"/>
          </p:cNvCxnSpPr>
          <p:nvPr/>
        </p:nvCxnSpPr>
        <p:spPr>
          <a:xfrm>
            <a:off x="4050976" y="2090465"/>
            <a:ext cx="377008" cy="122761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Arrow Connector 119"/>
          <p:cNvCxnSpPr/>
          <p:nvPr/>
        </p:nvCxnSpPr>
        <p:spPr>
          <a:xfrm>
            <a:off x="2123728" y="2060848"/>
            <a:ext cx="305000" cy="101159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Arrow Connector 121"/>
          <p:cNvCxnSpPr/>
          <p:nvPr/>
        </p:nvCxnSpPr>
        <p:spPr>
          <a:xfrm flipV="1">
            <a:off x="1475656" y="3933056"/>
            <a:ext cx="305000" cy="101159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" name="TextBox 122"/>
          <p:cNvSpPr txBox="1"/>
          <p:nvPr/>
        </p:nvSpPr>
        <p:spPr>
          <a:xfrm>
            <a:off x="179512" y="116632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Pili</a:t>
            </a:r>
            <a:r>
              <a:rPr lang="en-GB" sz="2400" b="1" dirty="0"/>
              <a:t> Erection</a:t>
            </a:r>
          </a:p>
        </p:txBody>
      </p:sp>
      <p:sp>
        <p:nvSpPr>
          <p:cNvPr id="124" name="TextBox 123"/>
          <p:cNvSpPr txBox="1"/>
          <p:nvPr/>
        </p:nvSpPr>
        <p:spPr>
          <a:xfrm>
            <a:off x="1979712" y="11663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(</a:t>
            </a:r>
            <a:r>
              <a:rPr lang="en-GB" sz="2400" i="1" dirty="0" err="1"/>
              <a:t>goosebumps</a:t>
            </a:r>
            <a:r>
              <a:rPr lang="en-GB" sz="2400" i="1" dirty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5" grpId="0" animBg="1"/>
      <p:bldP spid="42" grpId="0" animBg="1"/>
      <p:bldP spid="43" grpId="0" animBg="1"/>
      <p:bldP spid="49" grpId="0" animBg="1"/>
      <p:bldP spid="50" grpId="0" animBg="1"/>
      <p:bldP spid="97" grpId="0"/>
      <p:bldP spid="98" grpId="0"/>
      <p:bldP spid="99" grpId="0"/>
      <p:bldP spid="100" grpId="0"/>
      <p:bldP spid="101" grpId="0"/>
      <p:bldP spid="102" grpId="0"/>
      <p:bldP spid="114" grpId="0"/>
      <p:bldP spid="115" grpId="0"/>
      <p:bldP spid="1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Rectangle 93"/>
          <p:cNvSpPr/>
          <p:nvPr/>
        </p:nvSpPr>
        <p:spPr>
          <a:xfrm>
            <a:off x="4788024" y="0"/>
            <a:ext cx="4355976" cy="34290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3" name="Rectangle 122"/>
          <p:cNvSpPr/>
          <p:nvPr/>
        </p:nvSpPr>
        <p:spPr>
          <a:xfrm>
            <a:off x="4788024" y="2996952"/>
            <a:ext cx="4355976" cy="2433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9" name="Rectangle 118"/>
          <p:cNvSpPr/>
          <p:nvPr/>
        </p:nvSpPr>
        <p:spPr>
          <a:xfrm>
            <a:off x="3851920" y="0"/>
            <a:ext cx="1043608" cy="342900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chemeClr val="bg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0" y="3672408"/>
            <a:ext cx="9144000" cy="32129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0" y="3240360"/>
            <a:ext cx="9144000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/>
          <p:cNvCxnSpPr/>
          <p:nvPr/>
        </p:nvCxnSpPr>
        <p:spPr>
          <a:xfrm>
            <a:off x="0" y="3240360"/>
            <a:ext cx="9144000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2" name="Group 91"/>
          <p:cNvGrpSpPr/>
          <p:nvPr/>
        </p:nvGrpSpPr>
        <p:grpSpPr>
          <a:xfrm rot="416338">
            <a:off x="1604015" y="3170985"/>
            <a:ext cx="1578962" cy="3412719"/>
            <a:chOff x="1813034" y="3184633"/>
            <a:chExt cx="1745640" cy="3683312"/>
          </a:xfrm>
        </p:grpSpPr>
        <p:grpSp>
          <p:nvGrpSpPr>
            <p:cNvPr id="91" name="Group 90"/>
            <p:cNvGrpSpPr/>
            <p:nvPr/>
          </p:nvGrpSpPr>
          <p:grpSpPr>
            <a:xfrm>
              <a:off x="1813034" y="3184633"/>
              <a:ext cx="1745640" cy="3683312"/>
              <a:chOff x="1813034" y="3184633"/>
              <a:chExt cx="1745640" cy="3683312"/>
            </a:xfrm>
          </p:grpSpPr>
          <p:grpSp>
            <p:nvGrpSpPr>
              <p:cNvPr id="88" name="Group 87"/>
              <p:cNvGrpSpPr/>
              <p:nvPr/>
            </p:nvGrpSpPr>
            <p:grpSpPr>
              <a:xfrm>
                <a:off x="1813034" y="3184633"/>
                <a:ext cx="1745640" cy="3683312"/>
                <a:chOff x="1813034" y="3184633"/>
                <a:chExt cx="1745640" cy="3683312"/>
              </a:xfrm>
            </p:grpSpPr>
            <p:sp>
              <p:nvSpPr>
                <p:cNvPr id="82" name="Freeform 81"/>
                <p:cNvSpPr/>
                <p:nvPr/>
              </p:nvSpPr>
              <p:spPr>
                <a:xfrm>
                  <a:off x="1813034" y="5582696"/>
                  <a:ext cx="1442545" cy="1043153"/>
                </a:xfrm>
                <a:custGeom>
                  <a:avLst/>
                  <a:gdLst>
                    <a:gd name="connsiteX0" fmla="*/ 961697 w 1442545"/>
                    <a:gd name="connsiteY0" fmla="*/ 7883 h 1043153"/>
                    <a:gd name="connsiteX1" fmla="*/ 1355835 w 1442545"/>
                    <a:gd name="connsiteY1" fmla="*/ 275897 h 1043153"/>
                    <a:gd name="connsiteX2" fmla="*/ 1371600 w 1442545"/>
                    <a:gd name="connsiteY2" fmla="*/ 796159 h 1043153"/>
                    <a:gd name="connsiteX3" fmla="*/ 930166 w 1442545"/>
                    <a:gd name="connsiteY3" fmla="*/ 1001111 h 1043153"/>
                    <a:gd name="connsiteX4" fmla="*/ 315311 w 1442545"/>
                    <a:gd name="connsiteY4" fmla="*/ 938049 h 1043153"/>
                    <a:gd name="connsiteX5" fmla="*/ 0 w 1442545"/>
                    <a:gd name="connsiteY5" fmla="*/ 370490 h 1043153"/>
                    <a:gd name="connsiteX6" fmla="*/ 315311 w 1442545"/>
                    <a:gd name="connsiteY6" fmla="*/ 55180 h 1043153"/>
                    <a:gd name="connsiteX7" fmla="*/ 788276 w 1442545"/>
                    <a:gd name="connsiteY7" fmla="*/ 149773 h 1043153"/>
                    <a:gd name="connsiteX8" fmla="*/ 977463 w 1442545"/>
                    <a:gd name="connsiteY8" fmla="*/ 449318 h 1043153"/>
                    <a:gd name="connsiteX9" fmla="*/ 788276 w 1442545"/>
                    <a:gd name="connsiteY9" fmla="*/ 575442 h 1043153"/>
                    <a:gd name="connsiteX10" fmla="*/ 614856 w 1442545"/>
                    <a:gd name="connsiteY10" fmla="*/ 370490 h 1043153"/>
                    <a:gd name="connsiteX11" fmla="*/ 362607 w 1442545"/>
                    <a:gd name="connsiteY11" fmla="*/ 323193 h 1043153"/>
                    <a:gd name="connsiteX12" fmla="*/ 299545 w 1442545"/>
                    <a:gd name="connsiteY12" fmla="*/ 575442 h 1043153"/>
                    <a:gd name="connsiteX13" fmla="*/ 630621 w 1442545"/>
                    <a:gd name="connsiteY13" fmla="*/ 764628 h 1043153"/>
                    <a:gd name="connsiteX14" fmla="*/ 977463 w 1442545"/>
                    <a:gd name="connsiteY14" fmla="*/ 827690 h 1043153"/>
                    <a:gd name="connsiteX15" fmla="*/ 1135118 w 1442545"/>
                    <a:gd name="connsiteY15" fmla="*/ 606973 h 1043153"/>
                    <a:gd name="connsiteX16" fmla="*/ 1072056 w 1442545"/>
                    <a:gd name="connsiteY16" fmla="*/ 354725 h 1043153"/>
                    <a:gd name="connsiteX17" fmla="*/ 851338 w 1442545"/>
                    <a:gd name="connsiteY17" fmla="*/ 228600 h 1043153"/>
                    <a:gd name="connsiteX18" fmla="*/ 961697 w 1442545"/>
                    <a:gd name="connsiteY18" fmla="*/ 7883 h 10431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442545" h="1043153">
                      <a:moveTo>
                        <a:pt x="961697" y="7883"/>
                      </a:moveTo>
                      <a:cubicBezTo>
                        <a:pt x="1045780" y="15766"/>
                        <a:pt x="1287518" y="144518"/>
                        <a:pt x="1355835" y="275897"/>
                      </a:cubicBezTo>
                      <a:cubicBezTo>
                        <a:pt x="1424152" y="407276"/>
                        <a:pt x="1442545" y="675290"/>
                        <a:pt x="1371600" y="796159"/>
                      </a:cubicBezTo>
                      <a:cubicBezTo>
                        <a:pt x="1300655" y="917028"/>
                        <a:pt x="1106214" y="977463"/>
                        <a:pt x="930166" y="1001111"/>
                      </a:cubicBezTo>
                      <a:cubicBezTo>
                        <a:pt x="754118" y="1024759"/>
                        <a:pt x="470339" y="1043153"/>
                        <a:pt x="315311" y="938049"/>
                      </a:cubicBezTo>
                      <a:cubicBezTo>
                        <a:pt x="160283" y="832945"/>
                        <a:pt x="0" y="517635"/>
                        <a:pt x="0" y="370490"/>
                      </a:cubicBezTo>
                      <a:cubicBezTo>
                        <a:pt x="0" y="223345"/>
                        <a:pt x="183932" y="91966"/>
                        <a:pt x="315311" y="55180"/>
                      </a:cubicBezTo>
                      <a:cubicBezTo>
                        <a:pt x="446690" y="18394"/>
                        <a:pt x="677917" y="84083"/>
                        <a:pt x="788276" y="149773"/>
                      </a:cubicBezTo>
                      <a:cubicBezTo>
                        <a:pt x="898635" y="215463"/>
                        <a:pt x="977463" y="378373"/>
                        <a:pt x="977463" y="449318"/>
                      </a:cubicBezTo>
                      <a:cubicBezTo>
                        <a:pt x="977463" y="520263"/>
                        <a:pt x="848710" y="588580"/>
                        <a:pt x="788276" y="575442"/>
                      </a:cubicBezTo>
                      <a:cubicBezTo>
                        <a:pt x="727842" y="562304"/>
                        <a:pt x="685801" y="412531"/>
                        <a:pt x="614856" y="370490"/>
                      </a:cubicBezTo>
                      <a:cubicBezTo>
                        <a:pt x="543911" y="328449"/>
                        <a:pt x="415159" y="289034"/>
                        <a:pt x="362607" y="323193"/>
                      </a:cubicBezTo>
                      <a:cubicBezTo>
                        <a:pt x="310055" y="357352"/>
                        <a:pt x="254876" y="501870"/>
                        <a:pt x="299545" y="575442"/>
                      </a:cubicBezTo>
                      <a:cubicBezTo>
                        <a:pt x="344214" y="649014"/>
                        <a:pt x="517635" y="722587"/>
                        <a:pt x="630621" y="764628"/>
                      </a:cubicBezTo>
                      <a:cubicBezTo>
                        <a:pt x="743607" y="806669"/>
                        <a:pt x="893380" y="853966"/>
                        <a:pt x="977463" y="827690"/>
                      </a:cubicBezTo>
                      <a:cubicBezTo>
                        <a:pt x="1061546" y="801414"/>
                        <a:pt x="1119353" y="685801"/>
                        <a:pt x="1135118" y="606973"/>
                      </a:cubicBezTo>
                      <a:cubicBezTo>
                        <a:pt x="1150884" y="528146"/>
                        <a:pt x="1119353" y="417787"/>
                        <a:pt x="1072056" y="354725"/>
                      </a:cubicBezTo>
                      <a:cubicBezTo>
                        <a:pt x="1024759" y="291663"/>
                        <a:pt x="872359" y="291662"/>
                        <a:pt x="851338" y="228600"/>
                      </a:cubicBezTo>
                      <a:cubicBezTo>
                        <a:pt x="830317" y="165538"/>
                        <a:pt x="877614" y="0"/>
                        <a:pt x="961697" y="788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7" name="Freeform 86"/>
                <p:cNvSpPr/>
                <p:nvPr/>
              </p:nvSpPr>
              <p:spPr>
                <a:xfrm>
                  <a:off x="2570702" y="5843186"/>
                  <a:ext cx="987972" cy="1024759"/>
                </a:xfrm>
                <a:custGeom>
                  <a:avLst/>
                  <a:gdLst>
                    <a:gd name="connsiteX0" fmla="*/ 52552 w 987972"/>
                    <a:gd name="connsiteY0" fmla="*/ 265386 h 1024759"/>
                    <a:gd name="connsiteX1" fmla="*/ 21021 w 987972"/>
                    <a:gd name="connsiteY1" fmla="*/ 627993 h 1024759"/>
                    <a:gd name="connsiteX2" fmla="*/ 178676 w 987972"/>
                    <a:gd name="connsiteY2" fmla="*/ 911772 h 1024759"/>
                    <a:gd name="connsiteX3" fmla="*/ 762000 w 987972"/>
                    <a:gd name="connsiteY3" fmla="*/ 959069 h 1024759"/>
                    <a:gd name="connsiteX4" fmla="*/ 982717 w 987972"/>
                    <a:gd name="connsiteY4" fmla="*/ 517634 h 1024759"/>
                    <a:gd name="connsiteX5" fmla="*/ 730469 w 987972"/>
                    <a:gd name="connsiteY5" fmla="*/ 76200 h 1024759"/>
                    <a:gd name="connsiteX6" fmla="*/ 557048 w 987972"/>
                    <a:gd name="connsiteY6" fmla="*/ 60434 h 1024759"/>
                    <a:gd name="connsiteX7" fmla="*/ 620111 w 987972"/>
                    <a:gd name="connsiteY7" fmla="*/ 312683 h 1024759"/>
                    <a:gd name="connsiteX8" fmla="*/ 698938 w 987972"/>
                    <a:gd name="connsiteY8" fmla="*/ 612227 h 1024759"/>
                    <a:gd name="connsiteX9" fmla="*/ 415159 w 987972"/>
                    <a:gd name="connsiteY9" fmla="*/ 706821 h 1024759"/>
                    <a:gd name="connsiteX10" fmla="*/ 304800 w 987972"/>
                    <a:gd name="connsiteY10" fmla="*/ 659524 h 1024759"/>
                    <a:gd name="connsiteX11" fmla="*/ 289035 w 987972"/>
                    <a:gd name="connsiteY11" fmla="*/ 486103 h 1024759"/>
                    <a:gd name="connsiteX12" fmla="*/ 241738 w 987972"/>
                    <a:gd name="connsiteY12" fmla="*/ 249621 h 1024759"/>
                    <a:gd name="connsiteX13" fmla="*/ 52552 w 987972"/>
                    <a:gd name="connsiteY13" fmla="*/ 265386 h 102475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987972" h="1024759">
                      <a:moveTo>
                        <a:pt x="52552" y="265386"/>
                      </a:moveTo>
                      <a:cubicBezTo>
                        <a:pt x="15766" y="328448"/>
                        <a:pt x="0" y="520262"/>
                        <a:pt x="21021" y="627993"/>
                      </a:cubicBezTo>
                      <a:cubicBezTo>
                        <a:pt x="42042" y="735724"/>
                        <a:pt x="55180" y="856593"/>
                        <a:pt x="178676" y="911772"/>
                      </a:cubicBezTo>
                      <a:cubicBezTo>
                        <a:pt x="302173" y="966951"/>
                        <a:pt x="627993" y="1024759"/>
                        <a:pt x="762000" y="959069"/>
                      </a:cubicBezTo>
                      <a:cubicBezTo>
                        <a:pt x="896007" y="893379"/>
                        <a:pt x="987972" y="664779"/>
                        <a:pt x="982717" y="517634"/>
                      </a:cubicBezTo>
                      <a:cubicBezTo>
                        <a:pt x="977462" y="370489"/>
                        <a:pt x="801414" y="152400"/>
                        <a:pt x="730469" y="76200"/>
                      </a:cubicBezTo>
                      <a:cubicBezTo>
                        <a:pt x="659524" y="0"/>
                        <a:pt x="575441" y="21020"/>
                        <a:pt x="557048" y="60434"/>
                      </a:cubicBezTo>
                      <a:cubicBezTo>
                        <a:pt x="538655" y="99848"/>
                        <a:pt x="596463" y="220718"/>
                        <a:pt x="620111" y="312683"/>
                      </a:cubicBezTo>
                      <a:cubicBezTo>
                        <a:pt x="643759" y="404648"/>
                        <a:pt x="733097" y="546537"/>
                        <a:pt x="698938" y="612227"/>
                      </a:cubicBezTo>
                      <a:cubicBezTo>
                        <a:pt x="664779" y="677917"/>
                        <a:pt x="480849" y="698938"/>
                        <a:pt x="415159" y="706821"/>
                      </a:cubicBezTo>
                      <a:cubicBezTo>
                        <a:pt x="349469" y="714704"/>
                        <a:pt x="325821" y="696310"/>
                        <a:pt x="304800" y="659524"/>
                      </a:cubicBezTo>
                      <a:cubicBezTo>
                        <a:pt x="283779" y="622738"/>
                        <a:pt x="299545" y="554420"/>
                        <a:pt x="289035" y="486103"/>
                      </a:cubicBezTo>
                      <a:cubicBezTo>
                        <a:pt x="278525" y="417786"/>
                        <a:pt x="278524" y="286407"/>
                        <a:pt x="241738" y="249621"/>
                      </a:cubicBezTo>
                      <a:cubicBezTo>
                        <a:pt x="204952" y="212835"/>
                        <a:pt x="89338" y="202324"/>
                        <a:pt x="52552" y="265386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75" name="Freeform 74"/>
                <p:cNvSpPr/>
                <p:nvPr/>
              </p:nvSpPr>
              <p:spPr>
                <a:xfrm>
                  <a:off x="2123088" y="3184633"/>
                  <a:ext cx="1290145" cy="3108435"/>
                </a:xfrm>
                <a:custGeom>
                  <a:avLst/>
                  <a:gdLst>
                    <a:gd name="connsiteX0" fmla="*/ 635877 w 1290145"/>
                    <a:gd name="connsiteY0" fmla="*/ 31531 h 3108435"/>
                    <a:gd name="connsiteX1" fmla="*/ 604346 w 1290145"/>
                    <a:gd name="connsiteY1" fmla="*/ 1008993 h 3108435"/>
                    <a:gd name="connsiteX2" fmla="*/ 399394 w 1290145"/>
                    <a:gd name="connsiteY2" fmla="*/ 1891862 h 3108435"/>
                    <a:gd name="connsiteX3" fmla="*/ 21021 w 1290145"/>
                    <a:gd name="connsiteY3" fmla="*/ 2522483 h 3108435"/>
                    <a:gd name="connsiteX4" fmla="*/ 273270 w 1290145"/>
                    <a:gd name="connsiteY4" fmla="*/ 3042745 h 3108435"/>
                    <a:gd name="connsiteX5" fmla="*/ 1140373 w 1290145"/>
                    <a:gd name="connsiteY5" fmla="*/ 2916621 h 3108435"/>
                    <a:gd name="connsiteX6" fmla="*/ 1171904 w 1290145"/>
                    <a:gd name="connsiteY6" fmla="*/ 2412124 h 3108435"/>
                    <a:gd name="connsiteX7" fmla="*/ 698939 w 1290145"/>
                    <a:gd name="connsiteY7" fmla="*/ 2301766 h 3108435"/>
                    <a:gd name="connsiteX8" fmla="*/ 525518 w 1290145"/>
                    <a:gd name="connsiteY8" fmla="*/ 2601310 h 3108435"/>
                    <a:gd name="connsiteX9" fmla="*/ 698939 w 1290145"/>
                    <a:gd name="connsiteY9" fmla="*/ 2695903 h 3108435"/>
                    <a:gd name="connsiteX10" fmla="*/ 840828 w 1290145"/>
                    <a:gd name="connsiteY10" fmla="*/ 2538248 h 3108435"/>
                    <a:gd name="connsiteX11" fmla="*/ 1045780 w 1290145"/>
                    <a:gd name="connsiteY11" fmla="*/ 2601310 h 3108435"/>
                    <a:gd name="connsiteX12" fmla="*/ 888125 w 1290145"/>
                    <a:gd name="connsiteY12" fmla="*/ 2790497 h 3108435"/>
                    <a:gd name="connsiteX13" fmla="*/ 446690 w 1290145"/>
                    <a:gd name="connsiteY13" fmla="*/ 2837793 h 3108435"/>
                    <a:gd name="connsiteX14" fmla="*/ 257504 w 1290145"/>
                    <a:gd name="connsiteY14" fmla="*/ 2617076 h 3108435"/>
                    <a:gd name="connsiteX15" fmla="*/ 415159 w 1290145"/>
                    <a:gd name="connsiteY15" fmla="*/ 2317531 h 3108435"/>
                    <a:gd name="connsiteX16" fmla="*/ 620111 w 1290145"/>
                    <a:gd name="connsiteY16" fmla="*/ 2096814 h 3108435"/>
                    <a:gd name="connsiteX17" fmla="*/ 777766 w 1290145"/>
                    <a:gd name="connsiteY17" fmla="*/ 1686910 h 3108435"/>
                    <a:gd name="connsiteX18" fmla="*/ 872359 w 1290145"/>
                    <a:gd name="connsiteY18" fmla="*/ 1213945 h 3108435"/>
                    <a:gd name="connsiteX19" fmla="*/ 903890 w 1290145"/>
                    <a:gd name="connsiteY19" fmla="*/ 599090 h 3108435"/>
                    <a:gd name="connsiteX20" fmla="*/ 919656 w 1290145"/>
                    <a:gd name="connsiteY20" fmla="*/ 283779 h 3108435"/>
                    <a:gd name="connsiteX21" fmla="*/ 903890 w 1290145"/>
                    <a:gd name="connsiteY21" fmla="*/ 0 h 3108435"/>
                    <a:gd name="connsiteX22" fmla="*/ 903890 w 1290145"/>
                    <a:gd name="connsiteY22" fmla="*/ 0 h 31084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1290145" h="3108435">
                      <a:moveTo>
                        <a:pt x="635877" y="31531"/>
                      </a:moveTo>
                      <a:cubicBezTo>
                        <a:pt x="639818" y="365234"/>
                        <a:pt x="643760" y="698938"/>
                        <a:pt x="604346" y="1008993"/>
                      </a:cubicBezTo>
                      <a:cubicBezTo>
                        <a:pt x="564932" y="1319048"/>
                        <a:pt x="496615" y="1639614"/>
                        <a:pt x="399394" y="1891862"/>
                      </a:cubicBezTo>
                      <a:cubicBezTo>
                        <a:pt x="302173" y="2144110"/>
                        <a:pt x="42042" y="2330669"/>
                        <a:pt x="21021" y="2522483"/>
                      </a:cubicBezTo>
                      <a:cubicBezTo>
                        <a:pt x="0" y="2714297"/>
                        <a:pt x="86711" y="2977055"/>
                        <a:pt x="273270" y="3042745"/>
                      </a:cubicBezTo>
                      <a:cubicBezTo>
                        <a:pt x="459829" y="3108435"/>
                        <a:pt x="990601" y="3021725"/>
                        <a:pt x="1140373" y="2916621"/>
                      </a:cubicBezTo>
                      <a:cubicBezTo>
                        <a:pt x="1290145" y="2811518"/>
                        <a:pt x="1245476" y="2514600"/>
                        <a:pt x="1171904" y="2412124"/>
                      </a:cubicBezTo>
                      <a:cubicBezTo>
                        <a:pt x="1098332" y="2309648"/>
                        <a:pt x="806670" y="2270235"/>
                        <a:pt x="698939" y="2301766"/>
                      </a:cubicBezTo>
                      <a:cubicBezTo>
                        <a:pt x="591208" y="2333297"/>
                        <a:pt x="525518" y="2535621"/>
                        <a:pt x="525518" y="2601310"/>
                      </a:cubicBezTo>
                      <a:cubicBezTo>
                        <a:pt x="525518" y="2666999"/>
                        <a:pt x="646387" y="2706413"/>
                        <a:pt x="698939" y="2695903"/>
                      </a:cubicBezTo>
                      <a:cubicBezTo>
                        <a:pt x="751491" y="2685393"/>
                        <a:pt x="783021" y="2554013"/>
                        <a:pt x="840828" y="2538248"/>
                      </a:cubicBezTo>
                      <a:cubicBezTo>
                        <a:pt x="898635" y="2522483"/>
                        <a:pt x="1037897" y="2559269"/>
                        <a:pt x="1045780" y="2601310"/>
                      </a:cubicBezTo>
                      <a:cubicBezTo>
                        <a:pt x="1053663" y="2643351"/>
                        <a:pt x="987973" y="2751083"/>
                        <a:pt x="888125" y="2790497"/>
                      </a:cubicBezTo>
                      <a:cubicBezTo>
                        <a:pt x="788277" y="2829911"/>
                        <a:pt x="551793" y="2866696"/>
                        <a:pt x="446690" y="2837793"/>
                      </a:cubicBezTo>
                      <a:cubicBezTo>
                        <a:pt x="341587" y="2808890"/>
                        <a:pt x="262759" y="2703786"/>
                        <a:pt x="257504" y="2617076"/>
                      </a:cubicBezTo>
                      <a:cubicBezTo>
                        <a:pt x="252249" y="2530366"/>
                        <a:pt x="354725" y="2404241"/>
                        <a:pt x="415159" y="2317531"/>
                      </a:cubicBezTo>
                      <a:cubicBezTo>
                        <a:pt x="475593" y="2230821"/>
                        <a:pt x="559677" y="2201917"/>
                        <a:pt x="620111" y="2096814"/>
                      </a:cubicBezTo>
                      <a:cubicBezTo>
                        <a:pt x="680545" y="1991711"/>
                        <a:pt x="735725" y="1834055"/>
                        <a:pt x="777766" y="1686910"/>
                      </a:cubicBezTo>
                      <a:cubicBezTo>
                        <a:pt x="819807" y="1539765"/>
                        <a:pt x="851338" y="1395248"/>
                        <a:pt x="872359" y="1213945"/>
                      </a:cubicBezTo>
                      <a:cubicBezTo>
                        <a:pt x="893380" y="1032642"/>
                        <a:pt x="896007" y="754118"/>
                        <a:pt x="903890" y="599090"/>
                      </a:cubicBezTo>
                      <a:cubicBezTo>
                        <a:pt x="911773" y="444062"/>
                        <a:pt x="919656" y="383627"/>
                        <a:pt x="919656" y="283779"/>
                      </a:cubicBezTo>
                      <a:cubicBezTo>
                        <a:pt x="919656" y="183931"/>
                        <a:pt x="903890" y="0"/>
                        <a:pt x="903890" y="0"/>
                      </a:cubicBezTo>
                      <a:lnTo>
                        <a:pt x="903890" y="0"/>
                      </a:lnTo>
                    </a:path>
                  </a:pathLst>
                </a:custGeom>
                <a:solidFill>
                  <a:schemeClr val="bg1"/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89" name="Oval 88"/>
              <p:cNvSpPr/>
              <p:nvPr/>
            </p:nvSpPr>
            <p:spPr>
              <a:xfrm>
                <a:off x="2807233" y="5668563"/>
                <a:ext cx="216024" cy="21602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90" name="Oval 89"/>
            <p:cNvSpPr/>
            <p:nvPr/>
          </p:nvSpPr>
          <p:spPr>
            <a:xfrm>
              <a:off x="2756028" y="5668563"/>
              <a:ext cx="216024" cy="2160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3" name="Group 92"/>
          <p:cNvGrpSpPr/>
          <p:nvPr/>
        </p:nvGrpSpPr>
        <p:grpSpPr>
          <a:xfrm rot="416338">
            <a:off x="5420437" y="3165488"/>
            <a:ext cx="1578962" cy="3412719"/>
            <a:chOff x="1813034" y="3184633"/>
            <a:chExt cx="1745640" cy="3683312"/>
          </a:xfrm>
          <a:solidFill>
            <a:schemeClr val="accent1">
              <a:lumMod val="20000"/>
              <a:lumOff val="80000"/>
            </a:schemeClr>
          </a:solidFill>
        </p:grpSpPr>
        <p:grpSp>
          <p:nvGrpSpPr>
            <p:cNvPr id="103" name="Group 90"/>
            <p:cNvGrpSpPr/>
            <p:nvPr/>
          </p:nvGrpSpPr>
          <p:grpSpPr>
            <a:xfrm>
              <a:off x="1813034" y="3184633"/>
              <a:ext cx="1745640" cy="3683312"/>
              <a:chOff x="1813034" y="3184633"/>
              <a:chExt cx="1745640" cy="3683312"/>
            </a:xfrm>
            <a:grpFill/>
          </p:grpSpPr>
          <p:grpSp>
            <p:nvGrpSpPr>
              <p:cNvPr id="108" name="Group 87"/>
              <p:cNvGrpSpPr/>
              <p:nvPr/>
            </p:nvGrpSpPr>
            <p:grpSpPr>
              <a:xfrm>
                <a:off x="1813034" y="3184633"/>
                <a:ext cx="1745640" cy="3683312"/>
                <a:chOff x="1813034" y="3184633"/>
                <a:chExt cx="1745640" cy="3683312"/>
              </a:xfrm>
              <a:grpFill/>
            </p:grpSpPr>
            <p:sp>
              <p:nvSpPr>
                <p:cNvPr id="112" name="Freeform 111"/>
                <p:cNvSpPr/>
                <p:nvPr/>
              </p:nvSpPr>
              <p:spPr>
                <a:xfrm>
                  <a:off x="1813034" y="5582696"/>
                  <a:ext cx="1442545" cy="1043153"/>
                </a:xfrm>
                <a:custGeom>
                  <a:avLst/>
                  <a:gdLst>
                    <a:gd name="connsiteX0" fmla="*/ 961697 w 1442545"/>
                    <a:gd name="connsiteY0" fmla="*/ 7883 h 1043153"/>
                    <a:gd name="connsiteX1" fmla="*/ 1355835 w 1442545"/>
                    <a:gd name="connsiteY1" fmla="*/ 275897 h 1043153"/>
                    <a:gd name="connsiteX2" fmla="*/ 1371600 w 1442545"/>
                    <a:gd name="connsiteY2" fmla="*/ 796159 h 1043153"/>
                    <a:gd name="connsiteX3" fmla="*/ 930166 w 1442545"/>
                    <a:gd name="connsiteY3" fmla="*/ 1001111 h 1043153"/>
                    <a:gd name="connsiteX4" fmla="*/ 315311 w 1442545"/>
                    <a:gd name="connsiteY4" fmla="*/ 938049 h 1043153"/>
                    <a:gd name="connsiteX5" fmla="*/ 0 w 1442545"/>
                    <a:gd name="connsiteY5" fmla="*/ 370490 h 1043153"/>
                    <a:gd name="connsiteX6" fmla="*/ 315311 w 1442545"/>
                    <a:gd name="connsiteY6" fmla="*/ 55180 h 1043153"/>
                    <a:gd name="connsiteX7" fmla="*/ 788276 w 1442545"/>
                    <a:gd name="connsiteY7" fmla="*/ 149773 h 1043153"/>
                    <a:gd name="connsiteX8" fmla="*/ 977463 w 1442545"/>
                    <a:gd name="connsiteY8" fmla="*/ 449318 h 1043153"/>
                    <a:gd name="connsiteX9" fmla="*/ 788276 w 1442545"/>
                    <a:gd name="connsiteY9" fmla="*/ 575442 h 1043153"/>
                    <a:gd name="connsiteX10" fmla="*/ 614856 w 1442545"/>
                    <a:gd name="connsiteY10" fmla="*/ 370490 h 1043153"/>
                    <a:gd name="connsiteX11" fmla="*/ 362607 w 1442545"/>
                    <a:gd name="connsiteY11" fmla="*/ 323193 h 1043153"/>
                    <a:gd name="connsiteX12" fmla="*/ 299545 w 1442545"/>
                    <a:gd name="connsiteY12" fmla="*/ 575442 h 1043153"/>
                    <a:gd name="connsiteX13" fmla="*/ 630621 w 1442545"/>
                    <a:gd name="connsiteY13" fmla="*/ 764628 h 1043153"/>
                    <a:gd name="connsiteX14" fmla="*/ 977463 w 1442545"/>
                    <a:gd name="connsiteY14" fmla="*/ 827690 h 1043153"/>
                    <a:gd name="connsiteX15" fmla="*/ 1135118 w 1442545"/>
                    <a:gd name="connsiteY15" fmla="*/ 606973 h 1043153"/>
                    <a:gd name="connsiteX16" fmla="*/ 1072056 w 1442545"/>
                    <a:gd name="connsiteY16" fmla="*/ 354725 h 1043153"/>
                    <a:gd name="connsiteX17" fmla="*/ 851338 w 1442545"/>
                    <a:gd name="connsiteY17" fmla="*/ 228600 h 1043153"/>
                    <a:gd name="connsiteX18" fmla="*/ 961697 w 1442545"/>
                    <a:gd name="connsiteY18" fmla="*/ 7883 h 10431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1442545" h="1043153">
                      <a:moveTo>
                        <a:pt x="961697" y="7883"/>
                      </a:moveTo>
                      <a:cubicBezTo>
                        <a:pt x="1045780" y="15766"/>
                        <a:pt x="1287518" y="144518"/>
                        <a:pt x="1355835" y="275897"/>
                      </a:cubicBezTo>
                      <a:cubicBezTo>
                        <a:pt x="1424152" y="407276"/>
                        <a:pt x="1442545" y="675290"/>
                        <a:pt x="1371600" y="796159"/>
                      </a:cubicBezTo>
                      <a:cubicBezTo>
                        <a:pt x="1300655" y="917028"/>
                        <a:pt x="1106214" y="977463"/>
                        <a:pt x="930166" y="1001111"/>
                      </a:cubicBezTo>
                      <a:cubicBezTo>
                        <a:pt x="754118" y="1024759"/>
                        <a:pt x="470339" y="1043153"/>
                        <a:pt x="315311" y="938049"/>
                      </a:cubicBezTo>
                      <a:cubicBezTo>
                        <a:pt x="160283" y="832945"/>
                        <a:pt x="0" y="517635"/>
                        <a:pt x="0" y="370490"/>
                      </a:cubicBezTo>
                      <a:cubicBezTo>
                        <a:pt x="0" y="223345"/>
                        <a:pt x="183932" y="91966"/>
                        <a:pt x="315311" y="55180"/>
                      </a:cubicBezTo>
                      <a:cubicBezTo>
                        <a:pt x="446690" y="18394"/>
                        <a:pt x="677917" y="84083"/>
                        <a:pt x="788276" y="149773"/>
                      </a:cubicBezTo>
                      <a:cubicBezTo>
                        <a:pt x="898635" y="215463"/>
                        <a:pt x="977463" y="378373"/>
                        <a:pt x="977463" y="449318"/>
                      </a:cubicBezTo>
                      <a:cubicBezTo>
                        <a:pt x="977463" y="520263"/>
                        <a:pt x="848710" y="588580"/>
                        <a:pt x="788276" y="575442"/>
                      </a:cubicBezTo>
                      <a:cubicBezTo>
                        <a:pt x="727842" y="562304"/>
                        <a:pt x="685801" y="412531"/>
                        <a:pt x="614856" y="370490"/>
                      </a:cubicBezTo>
                      <a:cubicBezTo>
                        <a:pt x="543911" y="328449"/>
                        <a:pt x="415159" y="289034"/>
                        <a:pt x="362607" y="323193"/>
                      </a:cubicBezTo>
                      <a:cubicBezTo>
                        <a:pt x="310055" y="357352"/>
                        <a:pt x="254876" y="501870"/>
                        <a:pt x="299545" y="575442"/>
                      </a:cubicBezTo>
                      <a:cubicBezTo>
                        <a:pt x="344214" y="649014"/>
                        <a:pt x="517635" y="722587"/>
                        <a:pt x="630621" y="764628"/>
                      </a:cubicBezTo>
                      <a:cubicBezTo>
                        <a:pt x="743607" y="806669"/>
                        <a:pt x="893380" y="853966"/>
                        <a:pt x="977463" y="827690"/>
                      </a:cubicBezTo>
                      <a:cubicBezTo>
                        <a:pt x="1061546" y="801414"/>
                        <a:pt x="1119353" y="685801"/>
                        <a:pt x="1135118" y="606973"/>
                      </a:cubicBezTo>
                      <a:cubicBezTo>
                        <a:pt x="1150884" y="528146"/>
                        <a:pt x="1119353" y="417787"/>
                        <a:pt x="1072056" y="354725"/>
                      </a:cubicBezTo>
                      <a:cubicBezTo>
                        <a:pt x="1024759" y="291663"/>
                        <a:pt x="872359" y="291662"/>
                        <a:pt x="851338" y="228600"/>
                      </a:cubicBezTo>
                      <a:cubicBezTo>
                        <a:pt x="830317" y="165538"/>
                        <a:pt x="877614" y="0"/>
                        <a:pt x="961697" y="7883"/>
                      </a:cubicBezTo>
                      <a:close/>
                    </a:path>
                  </a:pathLst>
                </a:custGeom>
                <a:grpFill/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3" name="Freeform 112"/>
                <p:cNvSpPr/>
                <p:nvPr/>
              </p:nvSpPr>
              <p:spPr>
                <a:xfrm>
                  <a:off x="2570702" y="5843186"/>
                  <a:ext cx="987972" cy="1024759"/>
                </a:xfrm>
                <a:custGeom>
                  <a:avLst/>
                  <a:gdLst>
                    <a:gd name="connsiteX0" fmla="*/ 52552 w 987972"/>
                    <a:gd name="connsiteY0" fmla="*/ 265386 h 1024759"/>
                    <a:gd name="connsiteX1" fmla="*/ 21021 w 987972"/>
                    <a:gd name="connsiteY1" fmla="*/ 627993 h 1024759"/>
                    <a:gd name="connsiteX2" fmla="*/ 178676 w 987972"/>
                    <a:gd name="connsiteY2" fmla="*/ 911772 h 1024759"/>
                    <a:gd name="connsiteX3" fmla="*/ 762000 w 987972"/>
                    <a:gd name="connsiteY3" fmla="*/ 959069 h 1024759"/>
                    <a:gd name="connsiteX4" fmla="*/ 982717 w 987972"/>
                    <a:gd name="connsiteY4" fmla="*/ 517634 h 1024759"/>
                    <a:gd name="connsiteX5" fmla="*/ 730469 w 987972"/>
                    <a:gd name="connsiteY5" fmla="*/ 76200 h 1024759"/>
                    <a:gd name="connsiteX6" fmla="*/ 557048 w 987972"/>
                    <a:gd name="connsiteY6" fmla="*/ 60434 h 1024759"/>
                    <a:gd name="connsiteX7" fmla="*/ 620111 w 987972"/>
                    <a:gd name="connsiteY7" fmla="*/ 312683 h 1024759"/>
                    <a:gd name="connsiteX8" fmla="*/ 698938 w 987972"/>
                    <a:gd name="connsiteY8" fmla="*/ 612227 h 1024759"/>
                    <a:gd name="connsiteX9" fmla="*/ 415159 w 987972"/>
                    <a:gd name="connsiteY9" fmla="*/ 706821 h 1024759"/>
                    <a:gd name="connsiteX10" fmla="*/ 304800 w 987972"/>
                    <a:gd name="connsiteY10" fmla="*/ 659524 h 1024759"/>
                    <a:gd name="connsiteX11" fmla="*/ 289035 w 987972"/>
                    <a:gd name="connsiteY11" fmla="*/ 486103 h 1024759"/>
                    <a:gd name="connsiteX12" fmla="*/ 241738 w 987972"/>
                    <a:gd name="connsiteY12" fmla="*/ 249621 h 1024759"/>
                    <a:gd name="connsiteX13" fmla="*/ 52552 w 987972"/>
                    <a:gd name="connsiteY13" fmla="*/ 265386 h 102475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987972" h="1024759">
                      <a:moveTo>
                        <a:pt x="52552" y="265386"/>
                      </a:moveTo>
                      <a:cubicBezTo>
                        <a:pt x="15766" y="328448"/>
                        <a:pt x="0" y="520262"/>
                        <a:pt x="21021" y="627993"/>
                      </a:cubicBezTo>
                      <a:cubicBezTo>
                        <a:pt x="42042" y="735724"/>
                        <a:pt x="55180" y="856593"/>
                        <a:pt x="178676" y="911772"/>
                      </a:cubicBezTo>
                      <a:cubicBezTo>
                        <a:pt x="302173" y="966951"/>
                        <a:pt x="627993" y="1024759"/>
                        <a:pt x="762000" y="959069"/>
                      </a:cubicBezTo>
                      <a:cubicBezTo>
                        <a:pt x="896007" y="893379"/>
                        <a:pt x="987972" y="664779"/>
                        <a:pt x="982717" y="517634"/>
                      </a:cubicBezTo>
                      <a:cubicBezTo>
                        <a:pt x="977462" y="370489"/>
                        <a:pt x="801414" y="152400"/>
                        <a:pt x="730469" y="76200"/>
                      </a:cubicBezTo>
                      <a:cubicBezTo>
                        <a:pt x="659524" y="0"/>
                        <a:pt x="575441" y="21020"/>
                        <a:pt x="557048" y="60434"/>
                      </a:cubicBezTo>
                      <a:cubicBezTo>
                        <a:pt x="538655" y="99848"/>
                        <a:pt x="596463" y="220718"/>
                        <a:pt x="620111" y="312683"/>
                      </a:cubicBezTo>
                      <a:cubicBezTo>
                        <a:pt x="643759" y="404648"/>
                        <a:pt x="733097" y="546537"/>
                        <a:pt x="698938" y="612227"/>
                      </a:cubicBezTo>
                      <a:cubicBezTo>
                        <a:pt x="664779" y="677917"/>
                        <a:pt x="480849" y="698938"/>
                        <a:pt x="415159" y="706821"/>
                      </a:cubicBezTo>
                      <a:cubicBezTo>
                        <a:pt x="349469" y="714704"/>
                        <a:pt x="325821" y="696310"/>
                        <a:pt x="304800" y="659524"/>
                      </a:cubicBezTo>
                      <a:cubicBezTo>
                        <a:pt x="283779" y="622738"/>
                        <a:pt x="299545" y="554420"/>
                        <a:pt x="289035" y="486103"/>
                      </a:cubicBezTo>
                      <a:cubicBezTo>
                        <a:pt x="278525" y="417786"/>
                        <a:pt x="278524" y="286407"/>
                        <a:pt x="241738" y="249621"/>
                      </a:cubicBezTo>
                      <a:cubicBezTo>
                        <a:pt x="204952" y="212835"/>
                        <a:pt x="89338" y="202324"/>
                        <a:pt x="52552" y="265386"/>
                      </a:cubicBezTo>
                      <a:close/>
                    </a:path>
                  </a:pathLst>
                </a:custGeom>
                <a:grpFill/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16" name="Freeform 115"/>
                <p:cNvSpPr/>
                <p:nvPr/>
              </p:nvSpPr>
              <p:spPr>
                <a:xfrm>
                  <a:off x="2123088" y="3184633"/>
                  <a:ext cx="1290145" cy="3108435"/>
                </a:xfrm>
                <a:custGeom>
                  <a:avLst/>
                  <a:gdLst>
                    <a:gd name="connsiteX0" fmla="*/ 635877 w 1290145"/>
                    <a:gd name="connsiteY0" fmla="*/ 31531 h 3108435"/>
                    <a:gd name="connsiteX1" fmla="*/ 604346 w 1290145"/>
                    <a:gd name="connsiteY1" fmla="*/ 1008993 h 3108435"/>
                    <a:gd name="connsiteX2" fmla="*/ 399394 w 1290145"/>
                    <a:gd name="connsiteY2" fmla="*/ 1891862 h 3108435"/>
                    <a:gd name="connsiteX3" fmla="*/ 21021 w 1290145"/>
                    <a:gd name="connsiteY3" fmla="*/ 2522483 h 3108435"/>
                    <a:gd name="connsiteX4" fmla="*/ 273270 w 1290145"/>
                    <a:gd name="connsiteY4" fmla="*/ 3042745 h 3108435"/>
                    <a:gd name="connsiteX5" fmla="*/ 1140373 w 1290145"/>
                    <a:gd name="connsiteY5" fmla="*/ 2916621 h 3108435"/>
                    <a:gd name="connsiteX6" fmla="*/ 1171904 w 1290145"/>
                    <a:gd name="connsiteY6" fmla="*/ 2412124 h 3108435"/>
                    <a:gd name="connsiteX7" fmla="*/ 698939 w 1290145"/>
                    <a:gd name="connsiteY7" fmla="*/ 2301766 h 3108435"/>
                    <a:gd name="connsiteX8" fmla="*/ 525518 w 1290145"/>
                    <a:gd name="connsiteY8" fmla="*/ 2601310 h 3108435"/>
                    <a:gd name="connsiteX9" fmla="*/ 698939 w 1290145"/>
                    <a:gd name="connsiteY9" fmla="*/ 2695903 h 3108435"/>
                    <a:gd name="connsiteX10" fmla="*/ 840828 w 1290145"/>
                    <a:gd name="connsiteY10" fmla="*/ 2538248 h 3108435"/>
                    <a:gd name="connsiteX11" fmla="*/ 1045780 w 1290145"/>
                    <a:gd name="connsiteY11" fmla="*/ 2601310 h 3108435"/>
                    <a:gd name="connsiteX12" fmla="*/ 888125 w 1290145"/>
                    <a:gd name="connsiteY12" fmla="*/ 2790497 h 3108435"/>
                    <a:gd name="connsiteX13" fmla="*/ 446690 w 1290145"/>
                    <a:gd name="connsiteY13" fmla="*/ 2837793 h 3108435"/>
                    <a:gd name="connsiteX14" fmla="*/ 257504 w 1290145"/>
                    <a:gd name="connsiteY14" fmla="*/ 2617076 h 3108435"/>
                    <a:gd name="connsiteX15" fmla="*/ 415159 w 1290145"/>
                    <a:gd name="connsiteY15" fmla="*/ 2317531 h 3108435"/>
                    <a:gd name="connsiteX16" fmla="*/ 620111 w 1290145"/>
                    <a:gd name="connsiteY16" fmla="*/ 2096814 h 3108435"/>
                    <a:gd name="connsiteX17" fmla="*/ 777766 w 1290145"/>
                    <a:gd name="connsiteY17" fmla="*/ 1686910 h 3108435"/>
                    <a:gd name="connsiteX18" fmla="*/ 872359 w 1290145"/>
                    <a:gd name="connsiteY18" fmla="*/ 1213945 h 3108435"/>
                    <a:gd name="connsiteX19" fmla="*/ 903890 w 1290145"/>
                    <a:gd name="connsiteY19" fmla="*/ 599090 h 3108435"/>
                    <a:gd name="connsiteX20" fmla="*/ 919656 w 1290145"/>
                    <a:gd name="connsiteY20" fmla="*/ 283779 h 3108435"/>
                    <a:gd name="connsiteX21" fmla="*/ 903890 w 1290145"/>
                    <a:gd name="connsiteY21" fmla="*/ 0 h 3108435"/>
                    <a:gd name="connsiteX22" fmla="*/ 903890 w 1290145"/>
                    <a:gd name="connsiteY22" fmla="*/ 0 h 310843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1290145" h="3108435">
                      <a:moveTo>
                        <a:pt x="635877" y="31531"/>
                      </a:moveTo>
                      <a:cubicBezTo>
                        <a:pt x="639818" y="365234"/>
                        <a:pt x="643760" y="698938"/>
                        <a:pt x="604346" y="1008993"/>
                      </a:cubicBezTo>
                      <a:cubicBezTo>
                        <a:pt x="564932" y="1319048"/>
                        <a:pt x="496615" y="1639614"/>
                        <a:pt x="399394" y="1891862"/>
                      </a:cubicBezTo>
                      <a:cubicBezTo>
                        <a:pt x="302173" y="2144110"/>
                        <a:pt x="42042" y="2330669"/>
                        <a:pt x="21021" y="2522483"/>
                      </a:cubicBezTo>
                      <a:cubicBezTo>
                        <a:pt x="0" y="2714297"/>
                        <a:pt x="86711" y="2977055"/>
                        <a:pt x="273270" y="3042745"/>
                      </a:cubicBezTo>
                      <a:cubicBezTo>
                        <a:pt x="459829" y="3108435"/>
                        <a:pt x="990601" y="3021725"/>
                        <a:pt x="1140373" y="2916621"/>
                      </a:cubicBezTo>
                      <a:cubicBezTo>
                        <a:pt x="1290145" y="2811518"/>
                        <a:pt x="1245476" y="2514600"/>
                        <a:pt x="1171904" y="2412124"/>
                      </a:cubicBezTo>
                      <a:cubicBezTo>
                        <a:pt x="1098332" y="2309648"/>
                        <a:pt x="806670" y="2270235"/>
                        <a:pt x="698939" y="2301766"/>
                      </a:cubicBezTo>
                      <a:cubicBezTo>
                        <a:pt x="591208" y="2333297"/>
                        <a:pt x="525518" y="2535621"/>
                        <a:pt x="525518" y="2601310"/>
                      </a:cubicBezTo>
                      <a:cubicBezTo>
                        <a:pt x="525518" y="2666999"/>
                        <a:pt x="646387" y="2706413"/>
                        <a:pt x="698939" y="2695903"/>
                      </a:cubicBezTo>
                      <a:cubicBezTo>
                        <a:pt x="751491" y="2685393"/>
                        <a:pt x="783021" y="2554013"/>
                        <a:pt x="840828" y="2538248"/>
                      </a:cubicBezTo>
                      <a:cubicBezTo>
                        <a:pt x="898635" y="2522483"/>
                        <a:pt x="1037897" y="2559269"/>
                        <a:pt x="1045780" y="2601310"/>
                      </a:cubicBezTo>
                      <a:cubicBezTo>
                        <a:pt x="1053663" y="2643351"/>
                        <a:pt x="987973" y="2751083"/>
                        <a:pt x="888125" y="2790497"/>
                      </a:cubicBezTo>
                      <a:cubicBezTo>
                        <a:pt x="788277" y="2829911"/>
                        <a:pt x="551793" y="2866696"/>
                        <a:pt x="446690" y="2837793"/>
                      </a:cubicBezTo>
                      <a:cubicBezTo>
                        <a:pt x="341587" y="2808890"/>
                        <a:pt x="262759" y="2703786"/>
                        <a:pt x="257504" y="2617076"/>
                      </a:cubicBezTo>
                      <a:cubicBezTo>
                        <a:pt x="252249" y="2530366"/>
                        <a:pt x="354725" y="2404241"/>
                        <a:pt x="415159" y="2317531"/>
                      </a:cubicBezTo>
                      <a:cubicBezTo>
                        <a:pt x="475593" y="2230821"/>
                        <a:pt x="559677" y="2201917"/>
                        <a:pt x="620111" y="2096814"/>
                      </a:cubicBezTo>
                      <a:cubicBezTo>
                        <a:pt x="680545" y="1991711"/>
                        <a:pt x="735725" y="1834055"/>
                        <a:pt x="777766" y="1686910"/>
                      </a:cubicBezTo>
                      <a:cubicBezTo>
                        <a:pt x="819807" y="1539765"/>
                        <a:pt x="851338" y="1395248"/>
                        <a:pt x="872359" y="1213945"/>
                      </a:cubicBezTo>
                      <a:cubicBezTo>
                        <a:pt x="893380" y="1032642"/>
                        <a:pt x="896007" y="754118"/>
                        <a:pt x="903890" y="599090"/>
                      </a:cubicBezTo>
                      <a:cubicBezTo>
                        <a:pt x="911773" y="444062"/>
                        <a:pt x="919656" y="383627"/>
                        <a:pt x="919656" y="283779"/>
                      </a:cubicBezTo>
                      <a:cubicBezTo>
                        <a:pt x="919656" y="183931"/>
                        <a:pt x="903890" y="0"/>
                        <a:pt x="903890" y="0"/>
                      </a:cubicBezTo>
                      <a:lnTo>
                        <a:pt x="903890" y="0"/>
                      </a:lnTo>
                    </a:path>
                  </a:pathLst>
                </a:custGeom>
                <a:grpFill/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110" name="Oval 109"/>
              <p:cNvSpPr/>
              <p:nvPr/>
            </p:nvSpPr>
            <p:spPr>
              <a:xfrm>
                <a:off x="2807233" y="5668563"/>
                <a:ext cx="216024" cy="21602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06" name="Oval 105"/>
            <p:cNvSpPr/>
            <p:nvPr/>
          </p:nvSpPr>
          <p:spPr>
            <a:xfrm>
              <a:off x="2756028" y="5668563"/>
              <a:ext cx="216024" cy="21602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1" name="Rectangle 120"/>
          <p:cNvSpPr/>
          <p:nvPr/>
        </p:nvSpPr>
        <p:spPr>
          <a:xfrm>
            <a:off x="4897208" y="2492896"/>
            <a:ext cx="4246792" cy="50405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50000">
                <a:srgbClr val="FFFF00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4" name="Rectangle 123"/>
          <p:cNvSpPr/>
          <p:nvPr/>
        </p:nvSpPr>
        <p:spPr>
          <a:xfrm>
            <a:off x="10116616" y="2708920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9" name="Straight Arrow Connector 128"/>
          <p:cNvCxnSpPr/>
          <p:nvPr/>
        </p:nvCxnSpPr>
        <p:spPr>
          <a:xfrm flipV="1">
            <a:off x="5580112" y="2996952"/>
            <a:ext cx="0" cy="72008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Straight Arrow Connector 129"/>
          <p:cNvCxnSpPr/>
          <p:nvPr/>
        </p:nvCxnSpPr>
        <p:spPr>
          <a:xfrm flipV="1">
            <a:off x="7308304" y="2996952"/>
            <a:ext cx="0" cy="72008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Straight Arrow Connector 130"/>
          <p:cNvCxnSpPr/>
          <p:nvPr/>
        </p:nvCxnSpPr>
        <p:spPr>
          <a:xfrm flipV="1">
            <a:off x="8460432" y="2996952"/>
            <a:ext cx="0" cy="72008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4" name="Freeform 133"/>
          <p:cNvSpPr/>
          <p:nvPr/>
        </p:nvSpPr>
        <p:spPr>
          <a:xfrm rot="16200000">
            <a:off x="4746895" y="2101975"/>
            <a:ext cx="1459669" cy="225284"/>
          </a:xfrm>
          <a:custGeom>
            <a:avLst/>
            <a:gdLst>
              <a:gd name="connsiteX0" fmla="*/ 0 w 7942997"/>
              <a:gd name="connsiteY0" fmla="*/ 1521725 h 1564943"/>
              <a:gd name="connsiteX1" fmla="*/ 1419367 w 7942997"/>
              <a:gd name="connsiteY1" fmla="*/ 116006 h 1564943"/>
              <a:gd name="connsiteX2" fmla="*/ 2893325 w 7942997"/>
              <a:gd name="connsiteY2" fmla="*/ 1562668 h 1564943"/>
              <a:gd name="connsiteX3" fmla="*/ 4285397 w 7942997"/>
              <a:gd name="connsiteY3" fmla="*/ 102358 h 1564943"/>
              <a:gd name="connsiteX4" fmla="*/ 5732060 w 7942997"/>
              <a:gd name="connsiteY4" fmla="*/ 1549021 h 1564943"/>
              <a:gd name="connsiteX5" fmla="*/ 7206018 w 7942997"/>
              <a:gd name="connsiteY5" fmla="*/ 116006 h 1564943"/>
              <a:gd name="connsiteX6" fmla="*/ 7942997 w 7942997"/>
              <a:gd name="connsiteY6" fmla="*/ 852985 h 156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42997" h="1564943">
                <a:moveTo>
                  <a:pt x="0" y="1521725"/>
                </a:moveTo>
                <a:cubicBezTo>
                  <a:pt x="468573" y="815453"/>
                  <a:pt x="937146" y="109182"/>
                  <a:pt x="1419367" y="116006"/>
                </a:cubicBezTo>
                <a:cubicBezTo>
                  <a:pt x="1901588" y="122830"/>
                  <a:pt x="2415653" y="1564943"/>
                  <a:pt x="2893325" y="1562668"/>
                </a:cubicBezTo>
                <a:cubicBezTo>
                  <a:pt x="3370997" y="1560393"/>
                  <a:pt x="3812275" y="104633"/>
                  <a:pt x="4285397" y="102358"/>
                </a:cubicBezTo>
                <a:cubicBezTo>
                  <a:pt x="4758520" y="100084"/>
                  <a:pt x="5245290" y="1546746"/>
                  <a:pt x="5732060" y="1549021"/>
                </a:cubicBezTo>
                <a:cubicBezTo>
                  <a:pt x="6218830" y="1551296"/>
                  <a:pt x="6837529" y="232012"/>
                  <a:pt x="7206018" y="116006"/>
                </a:cubicBezTo>
                <a:cubicBezTo>
                  <a:pt x="7574507" y="0"/>
                  <a:pt x="7758752" y="426492"/>
                  <a:pt x="7942997" y="852985"/>
                </a:cubicBezTo>
              </a:path>
            </a:pathLst>
          </a:custGeom>
          <a:ln w="38100">
            <a:solidFill>
              <a:schemeClr val="tx2">
                <a:lumMod val="60000"/>
                <a:lumOff val="40000"/>
              </a:schemeClr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5" name="Freeform 134"/>
          <p:cNvSpPr/>
          <p:nvPr/>
        </p:nvSpPr>
        <p:spPr>
          <a:xfrm rot="16200000">
            <a:off x="7627216" y="2101976"/>
            <a:ext cx="1459669" cy="225284"/>
          </a:xfrm>
          <a:custGeom>
            <a:avLst/>
            <a:gdLst>
              <a:gd name="connsiteX0" fmla="*/ 0 w 7942997"/>
              <a:gd name="connsiteY0" fmla="*/ 1521725 h 1564943"/>
              <a:gd name="connsiteX1" fmla="*/ 1419367 w 7942997"/>
              <a:gd name="connsiteY1" fmla="*/ 116006 h 1564943"/>
              <a:gd name="connsiteX2" fmla="*/ 2893325 w 7942997"/>
              <a:gd name="connsiteY2" fmla="*/ 1562668 h 1564943"/>
              <a:gd name="connsiteX3" fmla="*/ 4285397 w 7942997"/>
              <a:gd name="connsiteY3" fmla="*/ 102358 h 1564943"/>
              <a:gd name="connsiteX4" fmla="*/ 5732060 w 7942997"/>
              <a:gd name="connsiteY4" fmla="*/ 1549021 h 1564943"/>
              <a:gd name="connsiteX5" fmla="*/ 7206018 w 7942997"/>
              <a:gd name="connsiteY5" fmla="*/ 116006 h 1564943"/>
              <a:gd name="connsiteX6" fmla="*/ 7942997 w 7942997"/>
              <a:gd name="connsiteY6" fmla="*/ 852985 h 156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42997" h="1564943">
                <a:moveTo>
                  <a:pt x="0" y="1521725"/>
                </a:moveTo>
                <a:cubicBezTo>
                  <a:pt x="468573" y="815453"/>
                  <a:pt x="937146" y="109182"/>
                  <a:pt x="1419367" y="116006"/>
                </a:cubicBezTo>
                <a:cubicBezTo>
                  <a:pt x="1901588" y="122830"/>
                  <a:pt x="2415653" y="1564943"/>
                  <a:pt x="2893325" y="1562668"/>
                </a:cubicBezTo>
                <a:cubicBezTo>
                  <a:pt x="3370997" y="1560393"/>
                  <a:pt x="3812275" y="104633"/>
                  <a:pt x="4285397" y="102358"/>
                </a:cubicBezTo>
                <a:cubicBezTo>
                  <a:pt x="4758520" y="100084"/>
                  <a:pt x="5245290" y="1546746"/>
                  <a:pt x="5732060" y="1549021"/>
                </a:cubicBezTo>
                <a:cubicBezTo>
                  <a:pt x="6218830" y="1551296"/>
                  <a:pt x="6837529" y="232012"/>
                  <a:pt x="7206018" y="116006"/>
                </a:cubicBezTo>
                <a:cubicBezTo>
                  <a:pt x="7574507" y="0"/>
                  <a:pt x="7758752" y="426492"/>
                  <a:pt x="7942997" y="852985"/>
                </a:cubicBezTo>
              </a:path>
            </a:pathLst>
          </a:custGeom>
          <a:ln w="38100">
            <a:solidFill>
              <a:schemeClr val="tx2">
                <a:lumMod val="60000"/>
                <a:lumOff val="40000"/>
              </a:schemeClr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Freeform 135"/>
          <p:cNvSpPr/>
          <p:nvPr/>
        </p:nvSpPr>
        <p:spPr>
          <a:xfrm rot="5400000" flipH="1">
            <a:off x="6663815" y="2101976"/>
            <a:ext cx="1459669" cy="225284"/>
          </a:xfrm>
          <a:custGeom>
            <a:avLst/>
            <a:gdLst>
              <a:gd name="connsiteX0" fmla="*/ 0 w 7942997"/>
              <a:gd name="connsiteY0" fmla="*/ 1521725 h 1564943"/>
              <a:gd name="connsiteX1" fmla="*/ 1419367 w 7942997"/>
              <a:gd name="connsiteY1" fmla="*/ 116006 h 1564943"/>
              <a:gd name="connsiteX2" fmla="*/ 2893325 w 7942997"/>
              <a:gd name="connsiteY2" fmla="*/ 1562668 h 1564943"/>
              <a:gd name="connsiteX3" fmla="*/ 4285397 w 7942997"/>
              <a:gd name="connsiteY3" fmla="*/ 102358 h 1564943"/>
              <a:gd name="connsiteX4" fmla="*/ 5732060 w 7942997"/>
              <a:gd name="connsiteY4" fmla="*/ 1549021 h 1564943"/>
              <a:gd name="connsiteX5" fmla="*/ 7206018 w 7942997"/>
              <a:gd name="connsiteY5" fmla="*/ 116006 h 1564943"/>
              <a:gd name="connsiteX6" fmla="*/ 7942997 w 7942997"/>
              <a:gd name="connsiteY6" fmla="*/ 852985 h 1564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42997" h="1564943">
                <a:moveTo>
                  <a:pt x="0" y="1521725"/>
                </a:moveTo>
                <a:cubicBezTo>
                  <a:pt x="468573" y="815453"/>
                  <a:pt x="937146" y="109182"/>
                  <a:pt x="1419367" y="116006"/>
                </a:cubicBezTo>
                <a:cubicBezTo>
                  <a:pt x="1901588" y="122830"/>
                  <a:pt x="2415653" y="1564943"/>
                  <a:pt x="2893325" y="1562668"/>
                </a:cubicBezTo>
                <a:cubicBezTo>
                  <a:pt x="3370997" y="1560393"/>
                  <a:pt x="3812275" y="104633"/>
                  <a:pt x="4285397" y="102358"/>
                </a:cubicBezTo>
                <a:cubicBezTo>
                  <a:pt x="4758520" y="100084"/>
                  <a:pt x="5245290" y="1546746"/>
                  <a:pt x="5732060" y="1549021"/>
                </a:cubicBezTo>
                <a:cubicBezTo>
                  <a:pt x="6218830" y="1551296"/>
                  <a:pt x="6837529" y="232012"/>
                  <a:pt x="7206018" y="116006"/>
                </a:cubicBezTo>
                <a:cubicBezTo>
                  <a:pt x="7574507" y="0"/>
                  <a:pt x="7758752" y="426492"/>
                  <a:pt x="7942997" y="852985"/>
                </a:cubicBezTo>
              </a:path>
            </a:pathLst>
          </a:custGeom>
          <a:ln w="38100">
            <a:solidFill>
              <a:schemeClr val="tx2">
                <a:lumMod val="60000"/>
                <a:lumOff val="40000"/>
              </a:schemeClr>
            </a:solidFill>
            <a:prstDash val="dash"/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TextBox 136"/>
          <p:cNvSpPr txBox="1"/>
          <p:nvPr/>
        </p:nvSpPr>
        <p:spPr>
          <a:xfrm>
            <a:off x="251520" y="3717032"/>
            <a:ext cx="1696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Sweat gland</a:t>
            </a:r>
          </a:p>
        </p:txBody>
      </p:sp>
      <p:cxnSp>
        <p:nvCxnSpPr>
          <p:cNvPr id="138" name="Straight Arrow Connector 137"/>
          <p:cNvCxnSpPr/>
          <p:nvPr/>
        </p:nvCxnSpPr>
        <p:spPr>
          <a:xfrm>
            <a:off x="1907704" y="4005064"/>
            <a:ext cx="665040" cy="288032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0" name="TextBox 139"/>
          <p:cNvSpPr txBox="1"/>
          <p:nvPr/>
        </p:nvSpPr>
        <p:spPr>
          <a:xfrm>
            <a:off x="251520" y="548680"/>
            <a:ext cx="3600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core body temperature starts to rise...</a:t>
            </a:r>
          </a:p>
        </p:txBody>
      </p:sp>
      <p:sp>
        <p:nvSpPr>
          <p:cNvPr id="141" name="Right Arrow 140"/>
          <p:cNvSpPr/>
          <p:nvPr/>
        </p:nvSpPr>
        <p:spPr>
          <a:xfrm>
            <a:off x="4283968" y="1196752"/>
            <a:ext cx="792088" cy="504056"/>
          </a:xfrm>
          <a:prstGeom prst="rightArrow">
            <a:avLst/>
          </a:prstGeom>
          <a:solidFill>
            <a:srgbClr val="FF0000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2" name="TextBox 141"/>
          <p:cNvSpPr txBox="1"/>
          <p:nvPr/>
        </p:nvSpPr>
        <p:spPr>
          <a:xfrm>
            <a:off x="7164288" y="4653136"/>
            <a:ext cx="1800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Sweat is secreted onto surface of skin</a:t>
            </a:r>
          </a:p>
        </p:txBody>
      </p:sp>
      <p:cxnSp>
        <p:nvCxnSpPr>
          <p:cNvPr id="143" name="Straight Arrow Connector 142"/>
          <p:cNvCxnSpPr/>
          <p:nvPr/>
        </p:nvCxnSpPr>
        <p:spPr>
          <a:xfrm flipH="1" flipV="1">
            <a:off x="6533184" y="4365104"/>
            <a:ext cx="631104" cy="288032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TextBox 144"/>
          <p:cNvSpPr txBox="1"/>
          <p:nvPr/>
        </p:nvSpPr>
        <p:spPr>
          <a:xfrm>
            <a:off x="3059832" y="3717032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Water in sweat absorbs heat from body as it evaporates</a:t>
            </a:r>
          </a:p>
        </p:txBody>
      </p:sp>
      <p:cxnSp>
        <p:nvCxnSpPr>
          <p:cNvPr id="146" name="Straight Arrow Connector 145"/>
          <p:cNvCxnSpPr/>
          <p:nvPr/>
        </p:nvCxnSpPr>
        <p:spPr>
          <a:xfrm flipV="1">
            <a:off x="4644008" y="2996952"/>
            <a:ext cx="864096" cy="79208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8" name="TextBox 147"/>
          <p:cNvSpPr txBox="1"/>
          <p:nvPr/>
        </p:nvSpPr>
        <p:spPr>
          <a:xfrm>
            <a:off x="5076056" y="260648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This </a:t>
            </a:r>
            <a:r>
              <a:rPr lang="en-GB" sz="2400" i="1" dirty="0">
                <a:solidFill>
                  <a:srgbClr val="FF0000"/>
                </a:solidFill>
              </a:rPr>
              <a:t>increases </a:t>
            </a:r>
            <a:r>
              <a:rPr lang="en-GB" sz="2400" dirty="0">
                <a:solidFill>
                  <a:srgbClr val="FF0000"/>
                </a:solidFill>
              </a:rPr>
              <a:t>the rate of heat loss from the body</a:t>
            </a:r>
          </a:p>
        </p:txBody>
      </p:sp>
      <p:sp>
        <p:nvSpPr>
          <p:cNvPr id="149" name="TextBox 148"/>
          <p:cNvSpPr txBox="1"/>
          <p:nvPr/>
        </p:nvSpPr>
        <p:spPr>
          <a:xfrm>
            <a:off x="323528" y="44624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Sweating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" grpId="0" animBg="1"/>
      <p:bldP spid="123" grpId="0" animBg="1"/>
      <p:bldP spid="119" grpId="0" animBg="1"/>
      <p:bldP spid="121" grpId="0" animBg="1"/>
      <p:bldP spid="134" grpId="0" animBg="1"/>
      <p:bldP spid="135" grpId="0" animBg="1"/>
      <p:bldP spid="136" grpId="0" animBg="1"/>
      <p:bldP spid="137" grpId="0"/>
      <p:bldP spid="140" grpId="0"/>
      <p:bldP spid="141" grpId="0" animBg="1"/>
      <p:bldP spid="142" grpId="0"/>
      <p:bldP spid="145" grpId="0"/>
      <p:bldP spid="14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/>
          <p:cNvGrpSpPr/>
          <p:nvPr/>
        </p:nvGrpSpPr>
        <p:grpSpPr>
          <a:xfrm rot="20500859">
            <a:off x="6669097" y="322187"/>
            <a:ext cx="2016224" cy="4392488"/>
            <a:chOff x="2195736" y="1268760"/>
            <a:chExt cx="2448272" cy="5184576"/>
          </a:xfrm>
        </p:grpSpPr>
        <p:grpSp>
          <p:nvGrpSpPr>
            <p:cNvPr id="32" name="Group 31"/>
            <p:cNvGrpSpPr/>
            <p:nvPr/>
          </p:nvGrpSpPr>
          <p:grpSpPr>
            <a:xfrm>
              <a:off x="2771799" y="1268760"/>
              <a:ext cx="1368153" cy="5184576"/>
              <a:chOff x="2771799" y="1070152"/>
              <a:chExt cx="1152129" cy="5383184"/>
            </a:xfrm>
          </p:grpSpPr>
          <p:sp>
            <p:nvSpPr>
              <p:cNvPr id="29" name="Trapezoid 28"/>
              <p:cNvSpPr/>
              <p:nvPr/>
            </p:nvSpPr>
            <p:spPr>
              <a:xfrm flipV="1">
                <a:off x="2987824" y="5445224"/>
                <a:ext cx="720080" cy="1008112"/>
              </a:xfrm>
              <a:prstGeom prst="trapezoid">
                <a:avLst/>
              </a:prstGeom>
              <a:solidFill>
                <a:srgbClr val="FFFFCC"/>
              </a:solidFill>
              <a:ln>
                <a:solidFill>
                  <a:schemeClr val="accent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8" name="Trapezoid 27"/>
              <p:cNvSpPr/>
              <p:nvPr/>
            </p:nvSpPr>
            <p:spPr>
              <a:xfrm>
                <a:off x="2987824" y="1070152"/>
                <a:ext cx="720080" cy="1008112"/>
              </a:xfrm>
              <a:prstGeom prst="trapezoid">
                <a:avLst/>
              </a:prstGeom>
              <a:solidFill>
                <a:srgbClr val="FFFFCC"/>
              </a:solidFill>
              <a:ln>
                <a:solidFill>
                  <a:schemeClr val="accent2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26" name="Group 25"/>
              <p:cNvGrpSpPr/>
              <p:nvPr/>
            </p:nvGrpSpPr>
            <p:grpSpPr>
              <a:xfrm>
                <a:off x="2771799" y="1844824"/>
                <a:ext cx="1152129" cy="3845329"/>
                <a:chOff x="2627784" y="1196752"/>
                <a:chExt cx="2383409" cy="4493401"/>
              </a:xfrm>
            </p:grpSpPr>
            <p:sp>
              <p:nvSpPr>
                <p:cNvPr id="9" name="Rectangle 8"/>
                <p:cNvSpPr/>
                <p:nvPr/>
              </p:nvSpPr>
              <p:spPr>
                <a:xfrm>
                  <a:off x="3059832" y="1245232"/>
                  <a:ext cx="1512168" cy="4320480"/>
                </a:xfrm>
                <a:prstGeom prst="rect">
                  <a:avLst/>
                </a:prstGeom>
                <a:solidFill>
                  <a:schemeClr val="accent2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" name="Freeform 7"/>
                <p:cNvSpPr/>
                <p:nvPr/>
              </p:nvSpPr>
              <p:spPr>
                <a:xfrm flipH="1">
                  <a:off x="4499992" y="1268760"/>
                  <a:ext cx="511201" cy="4394579"/>
                </a:xfrm>
                <a:custGeom>
                  <a:avLst/>
                  <a:gdLst>
                    <a:gd name="connsiteX0" fmla="*/ 689212 w 730155"/>
                    <a:gd name="connsiteY0" fmla="*/ 0 h 4394579"/>
                    <a:gd name="connsiteX1" fmla="*/ 6824 w 730155"/>
                    <a:gd name="connsiteY1" fmla="*/ 2169994 h 4394579"/>
                    <a:gd name="connsiteX2" fmla="*/ 730155 w 730155"/>
                    <a:gd name="connsiteY2" fmla="*/ 4394579 h 43945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730155" h="4394579">
                      <a:moveTo>
                        <a:pt x="689212" y="0"/>
                      </a:moveTo>
                      <a:cubicBezTo>
                        <a:pt x="344606" y="718782"/>
                        <a:pt x="0" y="1437564"/>
                        <a:pt x="6824" y="2169994"/>
                      </a:cubicBezTo>
                      <a:cubicBezTo>
                        <a:pt x="13648" y="2902424"/>
                        <a:pt x="371901" y="3648501"/>
                        <a:pt x="730155" y="4394579"/>
                      </a:cubicBezTo>
                    </a:path>
                  </a:pathLst>
                </a:custGeom>
                <a:solidFill>
                  <a:schemeClr val="accent2">
                    <a:lumMod val="20000"/>
                    <a:lumOff val="80000"/>
                  </a:schemeClr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7" name="Freeform 6"/>
                <p:cNvSpPr/>
                <p:nvPr/>
              </p:nvSpPr>
              <p:spPr>
                <a:xfrm>
                  <a:off x="2627784" y="1241946"/>
                  <a:ext cx="511201" cy="4394579"/>
                </a:xfrm>
                <a:custGeom>
                  <a:avLst/>
                  <a:gdLst>
                    <a:gd name="connsiteX0" fmla="*/ 689212 w 730155"/>
                    <a:gd name="connsiteY0" fmla="*/ 0 h 4394579"/>
                    <a:gd name="connsiteX1" fmla="*/ 6824 w 730155"/>
                    <a:gd name="connsiteY1" fmla="*/ 2169994 h 4394579"/>
                    <a:gd name="connsiteX2" fmla="*/ 730155 w 730155"/>
                    <a:gd name="connsiteY2" fmla="*/ 4394579 h 43945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730155" h="4394579">
                      <a:moveTo>
                        <a:pt x="689212" y="0"/>
                      </a:moveTo>
                      <a:cubicBezTo>
                        <a:pt x="344606" y="718782"/>
                        <a:pt x="0" y="1437564"/>
                        <a:pt x="6824" y="2169994"/>
                      </a:cubicBezTo>
                      <a:cubicBezTo>
                        <a:pt x="13648" y="2902424"/>
                        <a:pt x="371901" y="3648501"/>
                        <a:pt x="730155" y="4394579"/>
                      </a:cubicBezTo>
                    </a:path>
                  </a:pathLst>
                </a:custGeom>
                <a:solidFill>
                  <a:schemeClr val="accent2">
                    <a:lumMod val="20000"/>
                    <a:lumOff val="80000"/>
                  </a:schemeClr>
                </a:solidFill>
                <a:ln w="28575">
                  <a:solidFill>
                    <a:schemeClr val="accent2">
                      <a:lumMod val="7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2" name="Group 11"/>
                <p:cNvGrpSpPr/>
                <p:nvPr/>
              </p:nvGrpSpPr>
              <p:grpSpPr>
                <a:xfrm>
                  <a:off x="2821129" y="1257866"/>
                  <a:ext cx="2007840" cy="4421393"/>
                  <a:chOff x="2780184" y="1394346"/>
                  <a:chExt cx="2383409" cy="4421393"/>
                </a:xfrm>
              </p:grpSpPr>
              <p:sp>
                <p:nvSpPr>
                  <p:cNvPr id="10" name="Freeform 9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1" name="Freeform 10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13" name="Group 12"/>
                <p:cNvGrpSpPr/>
                <p:nvPr/>
              </p:nvGrpSpPr>
              <p:grpSpPr>
                <a:xfrm>
                  <a:off x="3032536" y="1241464"/>
                  <a:ext cx="1597824" cy="4421393"/>
                  <a:chOff x="2780184" y="1394346"/>
                  <a:chExt cx="2383409" cy="4421393"/>
                </a:xfrm>
              </p:grpSpPr>
              <p:sp>
                <p:nvSpPr>
                  <p:cNvPr id="14" name="Freeform 13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5" name="Freeform 14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16" name="Group 15"/>
                <p:cNvGrpSpPr/>
                <p:nvPr/>
              </p:nvGrpSpPr>
              <p:grpSpPr>
                <a:xfrm>
                  <a:off x="3244792" y="1227816"/>
                  <a:ext cx="1165776" cy="4421393"/>
                  <a:chOff x="2780184" y="1394346"/>
                  <a:chExt cx="2383409" cy="4421393"/>
                </a:xfrm>
              </p:grpSpPr>
              <p:sp>
                <p:nvSpPr>
                  <p:cNvPr id="17" name="Freeform 16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8" name="Freeform 17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19" name="Group 18"/>
                <p:cNvGrpSpPr/>
                <p:nvPr/>
              </p:nvGrpSpPr>
              <p:grpSpPr>
                <a:xfrm>
                  <a:off x="3478232" y="1268760"/>
                  <a:ext cx="733728" cy="4421393"/>
                  <a:chOff x="2780184" y="1394346"/>
                  <a:chExt cx="2383409" cy="4421393"/>
                </a:xfrm>
              </p:grpSpPr>
              <p:sp>
                <p:nvSpPr>
                  <p:cNvPr id="20" name="Freeform 19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1" name="Freeform 20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23" name="Group 22"/>
                <p:cNvGrpSpPr/>
                <p:nvPr/>
              </p:nvGrpSpPr>
              <p:grpSpPr>
                <a:xfrm>
                  <a:off x="3702640" y="1196752"/>
                  <a:ext cx="293296" cy="4421393"/>
                  <a:chOff x="2780184" y="1394346"/>
                  <a:chExt cx="2383409" cy="4421393"/>
                </a:xfrm>
              </p:grpSpPr>
              <p:sp>
                <p:nvSpPr>
                  <p:cNvPr id="24" name="Freeform 23"/>
                  <p:cNvSpPr/>
                  <p:nvPr/>
                </p:nvSpPr>
                <p:spPr>
                  <a:xfrm flipH="1">
                    <a:off x="4652392" y="1421160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5" name="Freeform 24"/>
                  <p:cNvSpPr/>
                  <p:nvPr/>
                </p:nvSpPr>
                <p:spPr>
                  <a:xfrm>
                    <a:off x="2780184" y="1394346"/>
                    <a:ext cx="511201" cy="4394579"/>
                  </a:xfrm>
                  <a:custGeom>
                    <a:avLst/>
                    <a:gdLst>
                      <a:gd name="connsiteX0" fmla="*/ 689212 w 730155"/>
                      <a:gd name="connsiteY0" fmla="*/ 0 h 4394579"/>
                      <a:gd name="connsiteX1" fmla="*/ 6824 w 730155"/>
                      <a:gd name="connsiteY1" fmla="*/ 2169994 h 4394579"/>
                      <a:gd name="connsiteX2" fmla="*/ 730155 w 730155"/>
                      <a:gd name="connsiteY2" fmla="*/ 4394579 h 439457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730155" h="4394579">
                        <a:moveTo>
                          <a:pt x="689212" y="0"/>
                        </a:moveTo>
                        <a:cubicBezTo>
                          <a:pt x="344606" y="718782"/>
                          <a:pt x="0" y="1437564"/>
                          <a:pt x="6824" y="2169994"/>
                        </a:cubicBezTo>
                        <a:cubicBezTo>
                          <a:pt x="13648" y="2902424"/>
                          <a:pt x="371901" y="3648501"/>
                          <a:pt x="730155" y="4394579"/>
                        </a:cubicBezTo>
                      </a:path>
                    </a:pathLst>
                  </a:custGeom>
                  <a:solidFill>
                    <a:schemeClr val="accent2">
                      <a:lumMod val="20000"/>
                      <a:lumOff val="80000"/>
                    </a:schemeClr>
                  </a:solidFill>
                  <a:ln w="28575">
                    <a:solidFill>
                      <a:schemeClr val="accent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</p:grpSp>
        </p:grpSp>
        <p:grpSp>
          <p:nvGrpSpPr>
            <p:cNvPr id="36" name="Group 35"/>
            <p:cNvGrpSpPr/>
            <p:nvPr/>
          </p:nvGrpSpPr>
          <p:grpSpPr>
            <a:xfrm>
              <a:off x="4053385" y="2060848"/>
              <a:ext cx="590623" cy="3548382"/>
              <a:chOff x="4053385" y="2060848"/>
              <a:chExt cx="590623" cy="3548382"/>
            </a:xfrm>
          </p:grpSpPr>
          <p:sp>
            <p:nvSpPr>
              <p:cNvPr id="34" name="Freeform 33"/>
              <p:cNvSpPr/>
              <p:nvPr/>
            </p:nvSpPr>
            <p:spPr>
              <a:xfrm>
                <a:off x="4053385" y="2088107"/>
                <a:ext cx="345743" cy="3521123"/>
              </a:xfrm>
              <a:custGeom>
                <a:avLst/>
                <a:gdLst>
                  <a:gd name="connsiteX0" fmla="*/ 0 w 345743"/>
                  <a:gd name="connsiteY0" fmla="*/ 0 h 3521123"/>
                  <a:gd name="connsiteX1" fmla="*/ 341194 w 345743"/>
                  <a:gd name="connsiteY1" fmla="*/ 1610436 h 3521123"/>
                  <a:gd name="connsiteX2" fmla="*/ 27296 w 345743"/>
                  <a:gd name="connsiteY2" fmla="*/ 3521123 h 3521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45743" h="3521123">
                    <a:moveTo>
                      <a:pt x="0" y="0"/>
                    </a:moveTo>
                    <a:cubicBezTo>
                      <a:pt x="168322" y="511791"/>
                      <a:pt x="336645" y="1023582"/>
                      <a:pt x="341194" y="1610436"/>
                    </a:cubicBezTo>
                    <a:cubicBezTo>
                      <a:pt x="345743" y="2197290"/>
                      <a:pt x="186519" y="2859206"/>
                      <a:pt x="27296" y="3521123"/>
                    </a:cubicBezTo>
                  </a:path>
                </a:pathLst>
              </a:custGeom>
              <a:ln w="19050">
                <a:solidFill>
                  <a:schemeClr val="tx1">
                    <a:lumMod val="85000"/>
                    <a:lumOff val="1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Freeform 34"/>
              <p:cNvSpPr/>
              <p:nvPr/>
            </p:nvSpPr>
            <p:spPr>
              <a:xfrm>
                <a:off x="4298265" y="2060848"/>
                <a:ext cx="345743" cy="3521123"/>
              </a:xfrm>
              <a:custGeom>
                <a:avLst/>
                <a:gdLst>
                  <a:gd name="connsiteX0" fmla="*/ 0 w 345743"/>
                  <a:gd name="connsiteY0" fmla="*/ 0 h 3521123"/>
                  <a:gd name="connsiteX1" fmla="*/ 341194 w 345743"/>
                  <a:gd name="connsiteY1" fmla="*/ 1610436 h 3521123"/>
                  <a:gd name="connsiteX2" fmla="*/ 27296 w 345743"/>
                  <a:gd name="connsiteY2" fmla="*/ 3521123 h 3521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45743" h="3521123">
                    <a:moveTo>
                      <a:pt x="0" y="0"/>
                    </a:moveTo>
                    <a:cubicBezTo>
                      <a:pt x="168322" y="511791"/>
                      <a:pt x="336645" y="1023582"/>
                      <a:pt x="341194" y="1610436"/>
                    </a:cubicBezTo>
                    <a:cubicBezTo>
                      <a:pt x="345743" y="2197290"/>
                      <a:pt x="186519" y="2859206"/>
                      <a:pt x="27296" y="3521123"/>
                    </a:cubicBezTo>
                  </a:path>
                </a:pathLst>
              </a:custGeom>
              <a:ln w="19050">
                <a:solidFill>
                  <a:schemeClr val="tx1">
                    <a:lumMod val="85000"/>
                    <a:lumOff val="1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7" name="Group 36"/>
            <p:cNvGrpSpPr/>
            <p:nvPr/>
          </p:nvGrpSpPr>
          <p:grpSpPr>
            <a:xfrm flipH="1">
              <a:off x="2195736" y="2040858"/>
              <a:ext cx="590623" cy="3548382"/>
              <a:chOff x="4053385" y="2060848"/>
              <a:chExt cx="590623" cy="3548382"/>
            </a:xfrm>
          </p:grpSpPr>
          <p:sp>
            <p:nvSpPr>
              <p:cNvPr id="38" name="Freeform 37"/>
              <p:cNvSpPr/>
              <p:nvPr/>
            </p:nvSpPr>
            <p:spPr>
              <a:xfrm>
                <a:off x="4053385" y="2088107"/>
                <a:ext cx="345743" cy="3521123"/>
              </a:xfrm>
              <a:custGeom>
                <a:avLst/>
                <a:gdLst>
                  <a:gd name="connsiteX0" fmla="*/ 0 w 345743"/>
                  <a:gd name="connsiteY0" fmla="*/ 0 h 3521123"/>
                  <a:gd name="connsiteX1" fmla="*/ 341194 w 345743"/>
                  <a:gd name="connsiteY1" fmla="*/ 1610436 h 3521123"/>
                  <a:gd name="connsiteX2" fmla="*/ 27296 w 345743"/>
                  <a:gd name="connsiteY2" fmla="*/ 3521123 h 3521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45743" h="3521123">
                    <a:moveTo>
                      <a:pt x="0" y="0"/>
                    </a:moveTo>
                    <a:cubicBezTo>
                      <a:pt x="168322" y="511791"/>
                      <a:pt x="336645" y="1023582"/>
                      <a:pt x="341194" y="1610436"/>
                    </a:cubicBezTo>
                    <a:cubicBezTo>
                      <a:pt x="345743" y="2197290"/>
                      <a:pt x="186519" y="2859206"/>
                      <a:pt x="27296" y="3521123"/>
                    </a:cubicBezTo>
                  </a:path>
                </a:pathLst>
              </a:custGeom>
              <a:ln w="19050">
                <a:solidFill>
                  <a:schemeClr val="tx1">
                    <a:lumMod val="85000"/>
                    <a:lumOff val="1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Freeform 38"/>
              <p:cNvSpPr/>
              <p:nvPr/>
            </p:nvSpPr>
            <p:spPr>
              <a:xfrm>
                <a:off x="4298265" y="2060848"/>
                <a:ext cx="345743" cy="3521123"/>
              </a:xfrm>
              <a:custGeom>
                <a:avLst/>
                <a:gdLst>
                  <a:gd name="connsiteX0" fmla="*/ 0 w 345743"/>
                  <a:gd name="connsiteY0" fmla="*/ 0 h 3521123"/>
                  <a:gd name="connsiteX1" fmla="*/ 341194 w 345743"/>
                  <a:gd name="connsiteY1" fmla="*/ 1610436 h 3521123"/>
                  <a:gd name="connsiteX2" fmla="*/ 27296 w 345743"/>
                  <a:gd name="connsiteY2" fmla="*/ 3521123 h 3521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45743" h="3521123">
                    <a:moveTo>
                      <a:pt x="0" y="0"/>
                    </a:moveTo>
                    <a:cubicBezTo>
                      <a:pt x="168322" y="511791"/>
                      <a:pt x="336645" y="1023582"/>
                      <a:pt x="341194" y="1610436"/>
                    </a:cubicBezTo>
                    <a:cubicBezTo>
                      <a:pt x="345743" y="2197290"/>
                      <a:pt x="186519" y="2859206"/>
                      <a:pt x="27296" y="3521123"/>
                    </a:cubicBezTo>
                  </a:path>
                </a:pathLst>
              </a:custGeom>
              <a:ln w="19050">
                <a:solidFill>
                  <a:schemeClr val="tx1">
                    <a:lumMod val="85000"/>
                    <a:lumOff val="15000"/>
                  </a:schemeClr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pic>
        <p:nvPicPr>
          <p:cNvPr id="1026" name="Picture 2" descr="http://cache3.asset-cache.net/xt/186034853.jpg?v=1&amp;g=fs1%7C0%7CSKP154%7C34%7C853&amp;s=1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429000"/>
            <a:ext cx="1962429" cy="2952328"/>
          </a:xfrm>
          <a:prstGeom prst="rect">
            <a:avLst/>
          </a:prstGeom>
          <a:noFill/>
        </p:spPr>
      </p:pic>
      <p:sp>
        <p:nvSpPr>
          <p:cNvPr id="42" name="TextBox 41"/>
          <p:cNvSpPr txBox="1"/>
          <p:nvPr/>
        </p:nvSpPr>
        <p:spPr>
          <a:xfrm>
            <a:off x="251520" y="1013827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Muscles require energy to contract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251520" y="1661899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energy is supplied by respiration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251520" y="2309971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During respiration some energy is always lost as heat energy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2483768" y="3789040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When we shiver, the muscles contract repeatedly...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483768" y="4725144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... so the rate of respiration in the muscles </a:t>
            </a:r>
            <a:r>
              <a:rPr lang="en-GB" sz="2400" i="1" dirty="0"/>
              <a:t>increases</a:t>
            </a:r>
            <a:r>
              <a:rPr lang="en-GB" sz="2400" dirty="0"/>
              <a:t>, and...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2483768" y="5631631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... more heat is generated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323528" y="375047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Shivering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/>
          <p:cNvSpPr/>
          <p:nvPr/>
        </p:nvSpPr>
        <p:spPr>
          <a:xfrm>
            <a:off x="-324544" y="0"/>
            <a:ext cx="9793088" cy="328498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-252536" y="3501008"/>
            <a:ext cx="9793088" cy="3356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11560" y="325834"/>
            <a:ext cx="3312368" cy="129614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-252536" y="3125202"/>
            <a:ext cx="9937104" cy="64807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Normal Body Temperature 37˚C</a:t>
            </a:r>
          </a:p>
        </p:txBody>
      </p:sp>
      <p:sp>
        <p:nvSpPr>
          <p:cNvPr id="5" name="Down Arrow 4"/>
          <p:cNvSpPr/>
          <p:nvPr/>
        </p:nvSpPr>
        <p:spPr>
          <a:xfrm flipV="1">
            <a:off x="827584" y="1685042"/>
            <a:ext cx="504056" cy="1440160"/>
          </a:xfrm>
          <a:prstGeom prst="downArrow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0000">
                <a:srgbClr val="FF0000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HYPOTHALAMUS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55776" y="469850"/>
            <a:ext cx="1366661" cy="119675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187624" y="1868631"/>
            <a:ext cx="19442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Blood Temperature Rises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1560" y="349641"/>
            <a:ext cx="19442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Change detected by hypothalamus</a:t>
            </a:r>
          </a:p>
        </p:txBody>
      </p:sp>
      <p:sp>
        <p:nvSpPr>
          <p:cNvPr id="11" name="Down Arrow 10"/>
          <p:cNvSpPr/>
          <p:nvPr/>
        </p:nvSpPr>
        <p:spPr>
          <a:xfrm rot="5400000" flipV="1">
            <a:off x="4684484" y="100866"/>
            <a:ext cx="504056" cy="194421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3851920" y="1469018"/>
            <a:ext cx="1944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Triggers responses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940152" y="325834"/>
            <a:ext cx="2592288" cy="129614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012160" y="46090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/>
              <a:t>Vasodilation</a:t>
            </a:r>
            <a:endParaRPr lang="en-GB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6012160" y="96496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Sweating</a:t>
            </a:r>
          </a:p>
        </p:txBody>
      </p:sp>
      <p:sp>
        <p:nvSpPr>
          <p:cNvPr id="16" name="Down Arrow 15"/>
          <p:cNvSpPr/>
          <p:nvPr/>
        </p:nvSpPr>
        <p:spPr>
          <a:xfrm rot="10800000" flipV="1">
            <a:off x="7956376" y="1685042"/>
            <a:ext cx="504056" cy="1440160"/>
          </a:xfrm>
          <a:prstGeom prst="downArrow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0000">
                <a:srgbClr val="FF0000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6012160" y="2045082"/>
            <a:ext cx="1944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Temperature falls again</a:t>
            </a:r>
          </a:p>
        </p:txBody>
      </p:sp>
      <p:sp>
        <p:nvSpPr>
          <p:cNvPr id="18" name="Down Arrow 17"/>
          <p:cNvSpPr/>
          <p:nvPr/>
        </p:nvSpPr>
        <p:spPr>
          <a:xfrm>
            <a:off x="827584" y="3773274"/>
            <a:ext cx="504056" cy="1440160"/>
          </a:xfrm>
          <a:prstGeom prst="downArrow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0000">
                <a:schemeClr val="tx2">
                  <a:lumMod val="20000"/>
                  <a:lumOff val="8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Down Arrow 19"/>
          <p:cNvSpPr/>
          <p:nvPr/>
        </p:nvSpPr>
        <p:spPr>
          <a:xfrm rot="10800000">
            <a:off x="7956376" y="3773274"/>
            <a:ext cx="504056" cy="1440160"/>
          </a:xfrm>
          <a:prstGeom prst="downArrow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0000">
                <a:schemeClr val="tx2">
                  <a:lumMod val="20000"/>
                  <a:lumOff val="8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11560" y="5256584"/>
            <a:ext cx="3312368" cy="129614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 descr="HYPOTHALAMUS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55776" y="5400600"/>
            <a:ext cx="1366661" cy="1196752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611560" y="5280391"/>
            <a:ext cx="19442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Change detected by hypothalamus</a:t>
            </a:r>
          </a:p>
        </p:txBody>
      </p:sp>
      <p:sp>
        <p:nvSpPr>
          <p:cNvPr id="24" name="Down Arrow 23"/>
          <p:cNvSpPr/>
          <p:nvPr/>
        </p:nvSpPr>
        <p:spPr>
          <a:xfrm rot="5400000" flipV="1">
            <a:off x="4684484" y="5031616"/>
            <a:ext cx="504056" cy="1944216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5940152" y="5256584"/>
            <a:ext cx="2592288" cy="129614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/>
          <p:cNvSpPr txBox="1"/>
          <p:nvPr/>
        </p:nvSpPr>
        <p:spPr>
          <a:xfrm>
            <a:off x="6012160" y="5255825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Vasoconstriction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012160" y="607753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Shivering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012160" y="5672107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Goosebumps 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87624" y="3933056"/>
            <a:ext cx="19442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Blood Temperature Falls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851920" y="4941168"/>
            <a:ext cx="1944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Triggers responses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012160" y="4149080"/>
            <a:ext cx="1944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Temperature rises again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5" grpId="0" animBg="1"/>
      <p:bldP spid="8" grpId="0"/>
      <p:bldP spid="9" grpId="0"/>
      <p:bldP spid="11" grpId="0" animBg="1"/>
      <p:bldP spid="12" grpId="0"/>
      <p:bldP spid="13" grpId="0" animBg="1"/>
      <p:bldP spid="14" grpId="0"/>
      <p:bldP spid="15" grpId="0"/>
      <p:bldP spid="16" grpId="0" animBg="1"/>
      <p:bldP spid="17" grpId="0"/>
      <p:bldP spid="18" grpId="0" animBg="1"/>
      <p:bldP spid="20" grpId="0" animBg="1"/>
      <p:bldP spid="21" grpId="0" animBg="1"/>
      <p:bldP spid="23" grpId="0"/>
      <p:bldP spid="24" grpId="0" animBg="1"/>
      <p:bldP spid="25" grpId="0" animBg="1"/>
      <p:bldP spid="26" grpId="0"/>
      <p:bldP spid="27" grpId="0"/>
      <p:bldP spid="28" grpId="0"/>
      <p:bldP spid="31" grpId="0"/>
      <p:bldP spid="32" grpId="0"/>
      <p:bldP spid="3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622</Words>
  <Application>Microsoft Office PowerPoint</Application>
  <PresentationFormat>On-screen Show (4:3)</PresentationFormat>
  <Paragraphs>105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</dc:creator>
  <cp:lastModifiedBy>Felicity Page</cp:lastModifiedBy>
  <cp:revision>33</cp:revision>
  <dcterms:created xsi:type="dcterms:W3CDTF">2012-10-07T21:16:29Z</dcterms:created>
  <dcterms:modified xsi:type="dcterms:W3CDTF">2018-10-10T08:35:57Z</dcterms:modified>
</cp:coreProperties>
</file>