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0058400" cy="15544800"/>
  <p:notesSz cx="6858000" cy="9144000"/>
  <p:embeddedFontLst>
    <p:embeddedFont>
      <p:font typeface="Arialle" panose="020B0604020202020204" charset="0"/>
      <p:regular r:id="rId5"/>
    </p:embeddedFont>
    <p:embeddedFont>
      <p:font typeface="Arialle Bold" panose="020B0604020202020204" charset="0"/>
      <p:regular r:id="rId6"/>
    </p:embeddedFont>
    <p:embeddedFont>
      <p:font typeface="Calibri" panose="020F0502020204030204" pitchFamily="34" charset="0"/>
      <p:regular r:id="rId7"/>
      <p:bold r:id="rId8"/>
      <p:italic r:id="rId9"/>
      <p:boldItalic r:id="rId10"/>
    </p:embeddedFont>
    <p:embeddedFont>
      <p:font typeface="Rundeck Rough" panose="020B0604020202020204" charset="0"/>
      <p:regular r:id="rId1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82" d="100"/>
          <a:sy n="82" d="100"/>
        </p:scale>
        <p:origin x="876" y="-51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tableStyles" Target="tableStyles.xml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EDD1FD-53FD-4E9C-8E02-337814443826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66C804-C81C-4EE6-AFF2-68858A1BAF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192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Bleich,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Wolfson, J.A.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Jarlenski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M.P., 2015. Calorie changes in chain restaurant menu items: implications for obesity and evaluations of menu labeling.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journal of preventive medicine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48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pp.70-75.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Fernandes, A.C., Oliveira, R.C.,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Proença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R.P.,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Curioni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C.C., Rodrigues,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V.M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Fiates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G.M., 2016. Influence of menu labeling on food choices in real-life settings: a systematic review.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Nutrition reviews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74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pp.534-548.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Jurafsky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2014.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language of food: A linguist reads the menu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WW Norton &amp; Company.</a:t>
            </a:r>
          </a:p>
          <a:p>
            <a:pPr marL="0" marR="0">
              <a:lnSpc>
                <a:spcPct val="150000"/>
              </a:lnSpc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Long, M.W., Tobias, D.K., Cradock, A.L., Batchelder, H.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Gortmaker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S.L., 2015. Systematic review and meta-analysis of the impact of restaurant menu calorie labeling. 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American journal of public health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105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(5), pp.e11-e24.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Wansink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and Love, K., 2014. Slim by design: Menu strategies for promoting high-margin, healthy foods.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pp.137-143.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6C804-C81C-4EE6-AFF2-68858A1BAFB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64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3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3.svg"/><Relationship Id="rId4" Type="http://schemas.openxmlformats.org/officeDocument/2006/relationships/image" Target="../media/image14.svg"/><Relationship Id="rId9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2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31781">
            <a:off x="-1545520" y="14246589"/>
            <a:ext cx="12488721" cy="5178331"/>
            <a:chOff x="0" y="0"/>
            <a:chExt cx="6350000" cy="2632968"/>
          </a:xfrm>
        </p:grpSpPr>
        <p:sp>
          <p:nvSpPr>
            <p:cNvPr id="3" name="Freeform 3"/>
            <p:cNvSpPr/>
            <p:nvPr/>
          </p:nvSpPr>
          <p:spPr>
            <a:xfrm>
              <a:off x="0" y="-55880"/>
              <a:ext cx="6350000" cy="2688848"/>
            </a:xfrm>
            <a:custGeom>
              <a:avLst/>
              <a:gdLst/>
              <a:ahLst/>
              <a:cxnLst/>
              <a:rect l="l" t="t" r="r" b="b"/>
              <a:pathLst>
                <a:path w="6350000" h="2688848">
                  <a:moveTo>
                    <a:pt x="5628640" y="177800"/>
                  </a:moveTo>
                  <a:cubicBezTo>
                    <a:pt x="5184140" y="96520"/>
                    <a:pt x="4733290" y="29210"/>
                    <a:pt x="4279900" y="67310"/>
                  </a:cubicBezTo>
                  <a:cubicBezTo>
                    <a:pt x="3841750" y="104140"/>
                    <a:pt x="3437890" y="316230"/>
                    <a:pt x="2997200" y="331470"/>
                  </a:cubicBezTo>
                  <a:cubicBezTo>
                    <a:pt x="2550160" y="346710"/>
                    <a:pt x="2101850" y="267970"/>
                    <a:pt x="1668780" y="167640"/>
                  </a:cubicBezTo>
                  <a:cubicBezTo>
                    <a:pt x="941070" y="0"/>
                    <a:pt x="364490" y="205740"/>
                    <a:pt x="0" y="417830"/>
                  </a:cubicBezTo>
                  <a:lnTo>
                    <a:pt x="0" y="2688848"/>
                  </a:lnTo>
                  <a:lnTo>
                    <a:pt x="6350000" y="2688848"/>
                  </a:lnTo>
                  <a:lnTo>
                    <a:pt x="6350000" y="327660"/>
                  </a:lnTo>
                  <a:cubicBezTo>
                    <a:pt x="6112510" y="265430"/>
                    <a:pt x="5867400" y="220980"/>
                    <a:pt x="5628640" y="17780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4172" r="14485" b="139"/>
          <a:stretch>
            <a:fillRect/>
          </a:stretch>
        </p:blipFill>
        <p:spPr>
          <a:xfrm rot="10347431" flipV="1">
            <a:off x="-268480" y="14132957"/>
            <a:ext cx="11279176" cy="698806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9307548" flipH="1" flipV="1">
            <a:off x="800461" y="14382308"/>
            <a:ext cx="953082" cy="11696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309255" flipH="1">
            <a:off x="6127608" y="14200726"/>
            <a:ext cx="1173972" cy="12939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906466" flipH="1" flipV="1">
            <a:off x="2842293" y="14546278"/>
            <a:ext cx="1314570" cy="136675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9687297" flipV="1">
            <a:off x="5123965" y="14279425"/>
            <a:ext cx="494284" cy="135928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2073011" flipH="1">
            <a:off x="8279835" y="13795813"/>
            <a:ext cx="1714275" cy="2103782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660889" y="618754"/>
            <a:ext cx="184398" cy="18677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49139" y="5586379"/>
            <a:ext cx="136420" cy="13817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9343304" y="3401801"/>
            <a:ext cx="136420" cy="13817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9617846" y="7573364"/>
            <a:ext cx="136420" cy="13817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8397511" y="1005840"/>
            <a:ext cx="739461" cy="78818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flipH="1">
            <a:off x="9136972" y="5293747"/>
            <a:ext cx="549084" cy="58526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330347" y="8032998"/>
            <a:ext cx="374003" cy="3986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flipH="1">
            <a:off x="517349" y="1352889"/>
            <a:ext cx="479645" cy="51125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9098088" y="618754"/>
            <a:ext cx="136420" cy="138179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8996757" y="8919673"/>
            <a:ext cx="346547" cy="36938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2853387" y="11392966"/>
            <a:ext cx="136420" cy="138179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818838" y="3401801"/>
            <a:ext cx="374003" cy="398647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-779928" y="12155920"/>
            <a:ext cx="2968556" cy="3841660"/>
          </a:xfrm>
          <a:prstGeom prst="rect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1192842" y="1799680"/>
            <a:ext cx="8007587" cy="11623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0"/>
              </a:lnSpc>
            </a:pPr>
            <a:r>
              <a:rPr lang="en-US" sz="2692">
                <a:solidFill>
                  <a:srgbClr val="FFFFFF"/>
                </a:solidFill>
                <a:latin typeface="Arialle Bold"/>
              </a:rPr>
              <a:t>Chritmas Starters </a:t>
            </a:r>
          </a:p>
          <a:p>
            <a:pPr algn="ctr">
              <a:lnSpc>
                <a:spcPts val="3770"/>
              </a:lnSpc>
            </a:pPr>
            <a:endParaRPr lang="en-US" sz="26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We'll be serving you three dishes and sparkling wine to start.</a:t>
            </a: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Tomato Soup, Vegetarian -10 (v)</a:t>
            </a: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It comes with croutons for dipping.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Pâté de foie de poulet au Brandy -15 (nv)</a:t>
            </a: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Brown blossoming bread spread with butter and a compote of balsamic onions (contains pork)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Twenty pieces of Camembert baked in a flaky pastry crust, served with toasted baguette rounds, cranberry sauce, and puff pastry rounds.</a:t>
            </a: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Succulent Prawns in a Cocktail -25 (nv)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Complemented by a thick slab of brown bread (nv)</a:t>
            </a: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Yorkie with Pulled Beef. -17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After the brisket has been removed, it is placed in a Yorkshire pudding and topped with parsley and a red wine sauce we make ourselves.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3490"/>
              </a:lnSpc>
            </a:pPr>
            <a:r>
              <a:rPr lang="en-US" sz="2492">
                <a:solidFill>
                  <a:srgbClr val="FFFFFF"/>
                </a:solidFill>
                <a:latin typeface="Arialle Bold"/>
              </a:rPr>
              <a:t>Christmas Mains </a:t>
            </a:r>
          </a:p>
          <a:p>
            <a:pPr algn="ctr">
              <a:lnSpc>
                <a:spcPts val="2230"/>
              </a:lnSpc>
            </a:pPr>
            <a:endParaRPr lang="en-US" sz="24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Unless otherwise stated, all of our feasts come with a variety of sides, including honey-baked parsnips, carrots, garden peas, sprouts, whipped cream baked potatoes, stuffing, a pig in a blanket, root vegetable mashed, and our special red wine gravy. Choose one: -30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Vegan Turkey Chicken Roast  -35 (v)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Full of flavor and roasted to perfection, the Green Luxurious dining Superb Vegan Sausage, green peas, and other veggies, with a side of vegan gravy.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Coarsely diced turkeys and pork sausage are cooked in a white wine sauce and topped with mashed potatoes in this Thanksgiving favorite. Chicken, carrot, and green peas in a white sauce. -35 (v)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Pastry filled with salmon and a sauce made of mayonnaise, cheese, and greens - 40 (nv)</a:t>
            </a:r>
          </a:p>
          <a:p>
            <a:pPr algn="ctr">
              <a:lnSpc>
                <a:spcPts val="2230"/>
              </a:lnSpc>
            </a:pPr>
            <a:endParaRPr lang="en-US" sz="1592">
              <a:solidFill>
                <a:srgbClr val="FFFFFF"/>
              </a:solidFill>
              <a:latin typeface="Arialle"/>
            </a:endParaRPr>
          </a:p>
          <a:p>
            <a:pPr algn="ctr">
              <a:lnSpc>
                <a:spcPts val="2230"/>
              </a:lnSpc>
            </a:pPr>
            <a:r>
              <a:rPr lang="en-US" sz="1592">
                <a:solidFill>
                  <a:srgbClr val="FFFFFF"/>
                </a:solidFill>
                <a:latin typeface="Arialle"/>
              </a:rPr>
              <a:t> served with a plate of baby potatoes, Tenderstem broccoli, beans, and a mayonnaise–based sauce with a savory creaminess.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>
          <a:xfrm>
            <a:off x="118226" y="56320"/>
            <a:ext cx="1401225" cy="1401225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313632" y="52951"/>
            <a:ext cx="3521164" cy="876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6"/>
              </a:lnSpc>
            </a:pPr>
            <a:r>
              <a:rPr lang="en-US" sz="2719">
                <a:solidFill>
                  <a:srgbClr val="FEC829"/>
                </a:solidFill>
                <a:latin typeface="Rundeck Rough"/>
              </a:rPr>
              <a:t>HOTEL TRINITY</a:t>
            </a:r>
          </a:p>
          <a:p>
            <a:pPr marL="0" lvl="0" indent="0" algn="ctr">
              <a:lnSpc>
                <a:spcPts val="3126"/>
              </a:lnSpc>
            </a:pPr>
            <a:r>
              <a:rPr lang="en-US" sz="2719">
                <a:solidFill>
                  <a:srgbClr val="FEC829"/>
                </a:solidFill>
                <a:latin typeface="Rundeck Rough"/>
              </a:rPr>
              <a:t>LONDON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313977" y="967205"/>
            <a:ext cx="5520475" cy="760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20"/>
              </a:lnSpc>
              <a:spcBef>
                <a:spcPct val="0"/>
              </a:spcBef>
            </a:pPr>
            <a:r>
              <a:rPr lang="en-US" sz="2014">
                <a:solidFill>
                  <a:srgbClr val="FFFFFF"/>
                </a:solidFill>
                <a:latin typeface="Rundeck Rough"/>
              </a:rPr>
              <a:t>KEEP COZY WITH ONE OF OUR Classic Christmas Menu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2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660889" y="618754"/>
            <a:ext cx="184398" cy="1867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49139" y="5586379"/>
            <a:ext cx="136420" cy="13817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9343304" y="3401801"/>
            <a:ext cx="136420" cy="13817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9617846" y="7573364"/>
            <a:ext cx="136420" cy="138179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9170031" y="918166"/>
            <a:ext cx="739461" cy="78818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flipH="1">
            <a:off x="9136972" y="5293747"/>
            <a:ext cx="549084" cy="5852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330347" y="8032998"/>
            <a:ext cx="374003" cy="39864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flipH="1">
            <a:off x="517349" y="1352889"/>
            <a:ext cx="479645" cy="51125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9098088" y="618754"/>
            <a:ext cx="136420" cy="13817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8996757" y="8919673"/>
            <a:ext cx="346547" cy="36938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853387" y="11392966"/>
            <a:ext cx="136420" cy="13817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818838" y="3401801"/>
            <a:ext cx="374003" cy="39864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41071" y="14002403"/>
            <a:ext cx="2103542" cy="131567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8294326" y="13489205"/>
            <a:ext cx="1764074" cy="2055595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2492380" y="239085"/>
            <a:ext cx="5697923" cy="783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059"/>
              </a:lnSpc>
            </a:pPr>
            <a:r>
              <a:rPr lang="en-US" sz="4399">
                <a:solidFill>
                  <a:srgbClr val="FEC829"/>
                </a:solidFill>
                <a:latin typeface="Rundeck Rough"/>
              </a:rPr>
              <a:t>HOTEL TRINITY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56692" y="1184216"/>
            <a:ext cx="6345016" cy="1165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8"/>
              </a:lnSpc>
            </a:pPr>
            <a:r>
              <a:rPr lang="en-US" sz="2105">
                <a:solidFill>
                  <a:srgbClr val="FFFFFF"/>
                </a:solidFill>
                <a:latin typeface="Arialle Bold"/>
              </a:rPr>
              <a:t>Christmas Dessert </a:t>
            </a:r>
          </a:p>
          <a:p>
            <a:pPr algn="ctr">
              <a:lnSpc>
                <a:spcPts val="2948"/>
              </a:lnSpc>
            </a:pPr>
            <a:endParaRPr lang="en-US" sz="2105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Fruit soaked in cider, rum, and brandy is the base for this traditional pudding, which is topped with a brandy sauce - 17 (nv)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Dessert: Three scoops of vanilla ice cream topped with strawberry syrup, mint-flavored sauce, whipped cream - 40 After Eight (v) 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Salted Caramel Melting Dome (Version) -38  (nv)</a:t>
            </a: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Made with Belgian Chocolate</a:t>
            </a: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Our chocolate orange dome is filled with an orange compote and topped with a light chocolate orange crème. chocolate crème, and gold foil stars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Chocolate Crepes stacked with cream, chocolate, and fake gold stars are called a "Profiterole."</a:t>
            </a: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A Sherry Trifle -56 (nv)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Layers of vanilla sponge cake, strawberry jelly, and custard in a sherry and fruit cocktail sauce. topped off with a smattering of chocolate shavings and a dollop of whipped cream.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This Cherry Liqueur Chocolat Melting Dome - 60 (v) </a:t>
            </a: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The black cherry sauce and Baileys ice cream inside this Belgian chocolate dome are a delicious treat. with a bowl of golden oat crumbles and a pitcher of hot custard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Black Forest Sundae (Vegetarian)  -20 (v) </a:t>
            </a:r>
          </a:p>
          <a:p>
            <a:pPr algn="ctr">
              <a:lnSpc>
                <a:spcPts val="1809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Vegan ice cream with cocoa torte crumbs, cherry sauce, and additional white chocolates.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3175"/>
              </a:lnSpc>
            </a:pPr>
            <a:r>
              <a:rPr lang="en-US" sz="2268">
                <a:solidFill>
                  <a:srgbClr val="FFFFFF"/>
                </a:solidFill>
                <a:latin typeface="Arialle Bold"/>
              </a:rPr>
              <a:t>Beverages </a:t>
            </a:r>
          </a:p>
          <a:p>
            <a:pPr algn="ctr">
              <a:lnSpc>
                <a:spcPts val="1809"/>
              </a:lnSpc>
            </a:pPr>
            <a:endParaRPr lang="en-US" sz="2268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Harney &amp; Sons Herbal Infusions 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Chamomile, Peppermint, Raspberry, Cinnamon Spice 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small vodka pot -10 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 large vodka pot -17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Diet Coke - 4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 Rum Ale - 7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 Sprite - 4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 Whiskey Tonic - 4 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 Club Soda -5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Chocolate Brownie &amp; Hot Drink (v) -10</a:t>
            </a:r>
          </a:p>
          <a:p>
            <a:pPr algn="ctr">
              <a:lnSpc>
                <a:spcPts val="2404"/>
              </a:lnSpc>
            </a:pPr>
            <a:r>
              <a:rPr lang="en-US" sz="1292">
                <a:solidFill>
                  <a:srgbClr val="FFFFFF"/>
                </a:solidFill>
                <a:latin typeface="Arialle Bold"/>
              </a:rPr>
              <a:t>Chocolates &amp; Hot Drink (v) -11</a:t>
            </a: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  <a:p>
            <a:pPr algn="ctr">
              <a:lnSpc>
                <a:spcPts val="1809"/>
              </a:lnSpc>
            </a:pPr>
            <a:endParaRPr lang="en-US" sz="1292">
              <a:solidFill>
                <a:srgbClr val="FFFFFF"/>
              </a:solidFill>
              <a:latin typeface="Arialle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46837" y="12771338"/>
            <a:ext cx="9744313" cy="13881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FFFFFF"/>
                </a:solidFill>
                <a:latin typeface="Arialle"/>
              </a:rPr>
              <a:t>NB: All guests can enjoy a 5 % extra discount and complimentary live music during the whole Christmas Eve</a:t>
            </a:r>
          </a:p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FFFFFF"/>
                </a:solidFill>
                <a:latin typeface="Arialle"/>
              </a:rPr>
              <a:t>       The menu is deposit based and always available during the open hours </a:t>
            </a:r>
          </a:p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FFFFFF"/>
                </a:solidFill>
                <a:latin typeface="Arialle"/>
              </a:rPr>
              <a:t>       v = Vegetarian Item </a:t>
            </a:r>
          </a:p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FFFFFF"/>
                </a:solidFill>
                <a:latin typeface="Arialle"/>
              </a:rPr>
              <a:t>       </a:t>
            </a:r>
            <a:r>
              <a:rPr lang="en-US" sz="1600" dirty="0" err="1">
                <a:solidFill>
                  <a:srgbClr val="FFFFFF"/>
                </a:solidFill>
                <a:latin typeface="Arialle"/>
              </a:rPr>
              <a:t>nv</a:t>
            </a:r>
            <a:r>
              <a:rPr lang="en-US" sz="1600" dirty="0">
                <a:solidFill>
                  <a:srgbClr val="FFFFFF"/>
                </a:solidFill>
                <a:latin typeface="Arialle"/>
              </a:rPr>
              <a:t> = Non Vegetarian Item </a:t>
            </a:r>
          </a:p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FFFFFF"/>
                </a:solidFill>
                <a:latin typeface="Arialle"/>
              </a:rPr>
              <a:t>     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900</Words>
  <PresentationFormat>Custom</PresentationFormat>
  <Paragraphs>80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Arialle</vt:lpstr>
      <vt:lpstr>Calibri</vt:lpstr>
      <vt:lpstr>Times New Roman</vt:lpstr>
      <vt:lpstr>Arial</vt:lpstr>
      <vt:lpstr>Arialle Bold</vt:lpstr>
      <vt:lpstr>Rundeck Rough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terms:modified xsi:type="dcterms:W3CDTF">2022-11-17T12:34:35Z</dcterms:modified>
  <dc:identifier>DAFSLQDCkjg</dc:identifier>
</cp:coreProperties>
</file>