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858456-493A-5B83-A991-037DCE51606F}" v="3772" dt="2026-03-08T13:48:37.3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ene Andrea White (2017651)" userId="S::2017651@student.uwtsd.ac.uk::c1023c28-7f7b-4570-a5b3-27aa60f21cf1" providerId="AD" clId="Web-{D0858456-493A-5B83-A991-037DCE51606F}"/>
    <pc:docChg chg="mod addSld delSld modSld modMainMaster setSldSz">
      <pc:chgData name="Charlene Andrea White (2017651)" userId="S::2017651@student.uwtsd.ac.uk::c1023c28-7f7b-4570-a5b3-27aa60f21cf1" providerId="AD" clId="Web-{D0858456-493A-5B83-A991-037DCE51606F}" dt="2026-03-08T13:47:34.896" v="2074" actId="14100"/>
      <pc:docMkLst>
        <pc:docMk/>
      </pc:docMkLst>
      <pc:sldChg chg="addSp delSp modSp mod setBg">
        <pc:chgData name="Charlene Andrea White (2017651)" userId="S::2017651@student.uwtsd.ac.uk::c1023c28-7f7b-4570-a5b3-27aa60f21cf1" providerId="AD" clId="Web-{D0858456-493A-5B83-A991-037DCE51606F}" dt="2026-03-08T13:47:34.896" v="2074" actId="14100"/>
        <pc:sldMkLst>
          <pc:docMk/>
          <pc:sldMk cId="109857222" sldId="256"/>
        </pc:sldMkLst>
        <pc:spChg chg="del">
          <ac:chgData name="Charlene Andrea White (2017651)" userId="S::2017651@student.uwtsd.ac.uk::c1023c28-7f7b-4570-a5b3-27aa60f21cf1" providerId="AD" clId="Web-{D0858456-493A-5B83-A991-037DCE51606F}" dt="2026-03-08T10:10:56.548" v="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Charlene Andrea White (2017651)" userId="S::2017651@student.uwtsd.ac.uk::c1023c28-7f7b-4570-a5b3-27aa60f21cf1" providerId="AD" clId="Web-{D0858456-493A-5B83-A991-037DCE51606F}" dt="2026-03-08T10:10:56.548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0:11:51.512" v="22" actId="20577"/>
          <ac:spMkLst>
            <pc:docMk/>
            <pc:sldMk cId="109857222" sldId="256"/>
            <ac:spMk id="5" creationId="{BF48312E-24F8-535D-1492-BE821DB93C50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3:32:51.031" v="1770" actId="20577"/>
          <ac:spMkLst>
            <pc:docMk/>
            <pc:sldMk cId="109857222" sldId="256"/>
            <ac:spMk id="7" creationId="{83561D46-7076-9088-1C2A-AF8C3DA86909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3:47:10.989" v="2070" actId="20577"/>
          <ac:spMkLst>
            <pc:docMk/>
            <pc:sldMk cId="109857222" sldId="256"/>
            <ac:spMk id="8" creationId="{278D0056-3CC4-212B-51F6-22D9F8CAE74C}"/>
          </ac:spMkLst>
        </pc:spChg>
        <pc:spChg chg="add del mod">
          <ac:chgData name="Charlene Andrea White (2017651)" userId="S::2017651@student.uwtsd.ac.uk::c1023c28-7f7b-4570-a5b3-27aa60f21cf1" providerId="AD" clId="Web-{D0858456-493A-5B83-A991-037DCE51606F}" dt="2026-03-08T10:24:42.607" v="136"/>
          <ac:spMkLst>
            <pc:docMk/>
            <pc:sldMk cId="109857222" sldId="256"/>
            <ac:spMk id="10" creationId="{D7B19999-5109-9A06-BEF3-C07FCA4FA8F9}"/>
          </ac:spMkLst>
        </pc:spChg>
        <pc:spChg chg="add del mod">
          <ac:chgData name="Charlene Andrea White (2017651)" userId="S::2017651@student.uwtsd.ac.uk::c1023c28-7f7b-4570-a5b3-27aa60f21cf1" providerId="AD" clId="Web-{D0858456-493A-5B83-A991-037DCE51606F}" dt="2026-03-08T10:27:15.344" v="148"/>
          <ac:spMkLst>
            <pc:docMk/>
            <pc:sldMk cId="109857222" sldId="256"/>
            <ac:spMk id="13" creationId="{AB76F346-461B-931E-ED00-E4D487A4A5FB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1:43:33.370" v="891"/>
          <ac:spMkLst>
            <pc:docMk/>
            <pc:sldMk cId="109857222" sldId="256"/>
            <ac:spMk id="15" creationId="{8244D73A-66C1-AD7D-09EC-95AD8CE3C14F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1:43:27.057" v="890"/>
          <ac:spMkLst>
            <pc:docMk/>
            <pc:sldMk cId="109857222" sldId="256"/>
            <ac:spMk id="16" creationId="{11E6617B-5336-5CFD-C5B4-C75DA64B8646}"/>
          </ac:spMkLst>
        </pc:spChg>
        <pc:spChg chg="add del mod">
          <ac:chgData name="Charlene Andrea White (2017651)" userId="S::2017651@student.uwtsd.ac.uk::c1023c28-7f7b-4570-a5b3-27aa60f21cf1" providerId="AD" clId="Web-{D0858456-493A-5B83-A991-037DCE51606F}" dt="2026-03-08T11:43:17.651" v="889"/>
          <ac:spMkLst>
            <pc:docMk/>
            <pc:sldMk cId="109857222" sldId="256"/>
            <ac:spMk id="17" creationId="{043FE196-A951-A02A-1319-E9E68E26C6B9}"/>
          </ac:spMkLst>
        </pc:spChg>
        <pc:spChg chg="add del mod">
          <ac:chgData name="Charlene Andrea White (2017651)" userId="S::2017651@student.uwtsd.ac.uk::c1023c28-7f7b-4570-a5b3-27aa60f21cf1" providerId="AD" clId="Web-{D0858456-493A-5B83-A991-037DCE51606F}" dt="2026-03-08T11:12:27.394" v="399"/>
          <ac:spMkLst>
            <pc:docMk/>
            <pc:sldMk cId="109857222" sldId="256"/>
            <ac:spMk id="19" creationId="{C317A18D-1D49-14FF-A2A9-88A6C779A1CD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1:37:42.881" v="845" actId="1076"/>
          <ac:spMkLst>
            <pc:docMk/>
            <pc:sldMk cId="109857222" sldId="256"/>
            <ac:spMk id="21" creationId="{45FB4619-6DD8-BF2A-B7BC-E13650B88AD3}"/>
          </ac:spMkLst>
        </pc:spChg>
        <pc:spChg chg="add del mod">
          <ac:chgData name="Charlene Andrea White (2017651)" userId="S::2017651@student.uwtsd.ac.uk::c1023c28-7f7b-4570-a5b3-27aa60f21cf1" providerId="AD" clId="Web-{D0858456-493A-5B83-A991-037DCE51606F}" dt="2026-03-08T11:39:16.670" v="850"/>
          <ac:spMkLst>
            <pc:docMk/>
            <pc:sldMk cId="109857222" sldId="256"/>
            <ac:spMk id="22" creationId="{6CE9DE35-FC64-D837-0C75-CBD2444E6B3E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1:44:12.824" v="894" actId="20577"/>
          <ac:spMkLst>
            <pc:docMk/>
            <pc:sldMk cId="109857222" sldId="256"/>
            <ac:spMk id="24" creationId="{0DD454EF-193B-9161-28E5-1C62B29CBF52}"/>
          </ac:spMkLst>
        </pc:spChg>
        <pc:picChg chg="add mod">
          <ac:chgData name="Charlene Andrea White (2017651)" userId="S::2017651@student.uwtsd.ac.uk::c1023c28-7f7b-4570-a5b3-27aa60f21cf1" providerId="AD" clId="Web-{D0858456-493A-5B83-A991-037DCE51606F}" dt="2026-03-08T10:40:19.136" v="225" actId="1076"/>
          <ac:picMkLst>
            <pc:docMk/>
            <pc:sldMk cId="109857222" sldId="256"/>
            <ac:picMk id="4" creationId="{9F32C544-26A1-A19C-0658-FEA550BF18B1}"/>
          </ac:picMkLst>
        </pc:picChg>
        <pc:picChg chg="add del mod">
          <ac:chgData name="Charlene Andrea White (2017651)" userId="S::2017651@student.uwtsd.ac.uk::c1023c28-7f7b-4570-a5b3-27aa60f21cf1" providerId="AD" clId="Web-{D0858456-493A-5B83-A991-037DCE51606F}" dt="2026-03-08T10:25:22.202" v="139"/>
          <ac:picMkLst>
            <pc:docMk/>
            <pc:sldMk cId="109857222" sldId="256"/>
            <ac:picMk id="9" creationId="{1E8D4496-52B1-E320-8E65-919B901784FE}"/>
          </ac:picMkLst>
        </pc:picChg>
        <pc:picChg chg="add mod">
          <ac:chgData name="Charlene Andrea White (2017651)" userId="S::2017651@student.uwtsd.ac.uk::c1023c28-7f7b-4570-a5b3-27aa60f21cf1" providerId="AD" clId="Web-{D0858456-493A-5B83-A991-037DCE51606F}" dt="2026-03-08T13:47:34.896" v="2074" actId="14100"/>
          <ac:picMkLst>
            <pc:docMk/>
            <pc:sldMk cId="109857222" sldId="256"/>
            <ac:picMk id="12" creationId="{690EAEE1-613F-AB2C-EE8C-E910A880A30E}"/>
          </ac:picMkLst>
        </pc:picChg>
        <pc:picChg chg="add mod">
          <ac:chgData name="Charlene Andrea White (2017651)" userId="S::2017651@student.uwtsd.ac.uk::c1023c28-7f7b-4570-a5b3-27aa60f21cf1" providerId="AD" clId="Web-{D0858456-493A-5B83-A991-037DCE51606F}" dt="2026-03-08T11:27:53.760" v="631" actId="1076"/>
          <ac:picMkLst>
            <pc:docMk/>
            <pc:sldMk cId="109857222" sldId="256"/>
            <ac:picMk id="18" creationId="{0A837AC8-7475-9891-B9CD-368DAAA55AE3}"/>
          </ac:picMkLst>
        </pc:picChg>
      </pc:sldChg>
      <pc:sldChg chg="addSp delSp modSp new">
        <pc:chgData name="Charlene Andrea White (2017651)" userId="S::2017651@student.uwtsd.ac.uk::c1023c28-7f7b-4570-a5b3-27aa60f21cf1" providerId="AD" clId="Web-{D0858456-493A-5B83-A991-037DCE51606F}" dt="2026-03-08T13:24:12.466" v="1718" actId="14100"/>
        <pc:sldMkLst>
          <pc:docMk/>
          <pc:sldMk cId="4081310662" sldId="257"/>
        </pc:sldMkLst>
        <pc:spChg chg="del">
          <ac:chgData name="Charlene Andrea White (2017651)" userId="S::2017651@student.uwtsd.ac.uk::c1023c28-7f7b-4570-a5b3-27aa60f21cf1" providerId="AD" clId="Web-{D0858456-493A-5B83-A991-037DCE51606F}" dt="2026-03-08T10:17:33.003" v="50"/>
          <ac:spMkLst>
            <pc:docMk/>
            <pc:sldMk cId="4081310662" sldId="257"/>
            <ac:spMk id="2" creationId="{79876355-05CE-E99E-149B-A4EFA2FF80A5}"/>
          </ac:spMkLst>
        </pc:spChg>
        <pc:spChg chg="del">
          <ac:chgData name="Charlene Andrea White (2017651)" userId="S::2017651@student.uwtsd.ac.uk::c1023c28-7f7b-4570-a5b3-27aa60f21cf1" providerId="AD" clId="Web-{D0858456-493A-5B83-A991-037DCE51606F}" dt="2026-03-08T10:17:33.003" v="49"/>
          <ac:spMkLst>
            <pc:docMk/>
            <pc:sldMk cId="4081310662" sldId="257"/>
            <ac:spMk id="3" creationId="{389644CA-DDCC-0E0E-9465-D5400E525A19}"/>
          </ac:spMkLst>
        </pc:spChg>
        <pc:spChg chg="add del">
          <ac:chgData name="Charlene Andrea White (2017651)" userId="S::2017651@student.uwtsd.ac.uk::c1023c28-7f7b-4570-a5b3-27aa60f21cf1" providerId="AD" clId="Web-{D0858456-493A-5B83-A991-037DCE51606F}" dt="2026-03-08T11:30:48.624" v="663"/>
          <ac:spMkLst>
            <pc:docMk/>
            <pc:sldMk cId="4081310662" sldId="257"/>
            <ac:spMk id="4" creationId="{6324F8D8-D3AF-3F1F-4782-FD98A2C6814D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3:24:12.466" v="1718" actId="14100"/>
          <ac:spMkLst>
            <pc:docMk/>
            <pc:sldMk cId="4081310662" sldId="257"/>
            <ac:spMk id="5" creationId="{BB834B93-07B1-1F2D-ED69-AEAF260444C9}"/>
          </ac:spMkLst>
        </pc:spChg>
        <pc:spChg chg="add mod">
          <ac:chgData name="Charlene Andrea White (2017651)" userId="S::2017651@student.uwtsd.ac.uk::c1023c28-7f7b-4570-a5b3-27aa60f21cf1" providerId="AD" clId="Web-{D0858456-493A-5B83-A991-037DCE51606F}" dt="2026-03-08T12:35:56.392" v="1149" actId="20577"/>
          <ac:spMkLst>
            <pc:docMk/>
            <pc:sldMk cId="4081310662" sldId="257"/>
            <ac:spMk id="6" creationId="{E4915293-4412-F670-A96F-BB7D5D44FE2F}"/>
          </ac:spMkLst>
        </pc:spChg>
      </pc:sldChg>
      <pc:sldChg chg="addSp delSp modSp new del">
        <pc:chgData name="Charlene Andrea White (2017651)" userId="S::2017651@student.uwtsd.ac.uk::c1023c28-7f7b-4570-a5b3-27aa60f21cf1" providerId="AD" clId="Web-{D0858456-493A-5B83-A991-037DCE51606F}" dt="2026-03-08T12:50:07.113" v="1160"/>
        <pc:sldMkLst>
          <pc:docMk/>
          <pc:sldMk cId="891859036" sldId="258"/>
        </pc:sldMkLst>
        <pc:spChg chg="del">
          <ac:chgData name="Charlene Andrea White (2017651)" userId="S::2017651@student.uwtsd.ac.uk::c1023c28-7f7b-4570-a5b3-27aa60f21cf1" providerId="AD" clId="Web-{D0858456-493A-5B83-A991-037DCE51606F}" dt="2026-03-08T12:45:31.143" v="1152"/>
          <ac:spMkLst>
            <pc:docMk/>
            <pc:sldMk cId="891859036" sldId="258"/>
            <ac:spMk id="2" creationId="{2E58894E-1F1E-9C72-21A3-9C60F51D45F3}"/>
          </ac:spMkLst>
        </pc:spChg>
        <pc:spChg chg="del">
          <ac:chgData name="Charlene Andrea White (2017651)" userId="S::2017651@student.uwtsd.ac.uk::c1023c28-7f7b-4570-a5b3-27aa60f21cf1" providerId="AD" clId="Web-{D0858456-493A-5B83-A991-037DCE51606F}" dt="2026-03-08T12:45:31.143" v="1151"/>
          <ac:spMkLst>
            <pc:docMk/>
            <pc:sldMk cId="891859036" sldId="258"/>
            <ac:spMk id="3" creationId="{26338A6B-7AE0-1124-C253-A98B469247BF}"/>
          </ac:spMkLst>
        </pc:spChg>
        <pc:spChg chg="add del">
          <ac:chgData name="Charlene Andrea White (2017651)" userId="S::2017651@student.uwtsd.ac.uk::c1023c28-7f7b-4570-a5b3-27aa60f21cf1" providerId="AD" clId="Web-{D0858456-493A-5B83-A991-037DCE51606F}" dt="2026-03-08T12:47:15.206" v="1154"/>
          <ac:spMkLst>
            <pc:docMk/>
            <pc:sldMk cId="891859036" sldId="258"/>
            <ac:spMk id="4" creationId="{2C82D2EF-444E-BF9A-D613-4D35516EE808}"/>
          </ac:spMkLst>
        </pc:spChg>
        <pc:spChg chg="add del mod">
          <ac:chgData name="Charlene Andrea White (2017651)" userId="S::2017651@student.uwtsd.ac.uk::c1023c28-7f7b-4570-a5b3-27aa60f21cf1" providerId="AD" clId="Web-{D0858456-493A-5B83-A991-037DCE51606F}" dt="2026-03-08T12:49:06.124" v="1159"/>
          <ac:spMkLst>
            <pc:docMk/>
            <pc:sldMk cId="891859036" sldId="258"/>
            <ac:spMk id="5" creationId="{6F91507D-8526-D514-7391-A5E91397AF20}"/>
          </ac:spMkLst>
        </pc:spChg>
      </pc:sldChg>
      <pc:sldMasterChg chg="modSp modSldLayout">
        <pc:chgData name="Charlene Andrea White (2017651)" userId="S::2017651@student.uwtsd.ac.uk::c1023c28-7f7b-4570-a5b3-27aa60f21cf1" providerId="AD" clId="Web-{D0858456-493A-5B83-A991-037DCE51606F}" dt="2026-03-08T10:10:48.235" v="0"/>
        <pc:sldMasterMkLst>
          <pc:docMk/>
          <pc:sldMasterMk cId="2460954070" sldId="2147483660"/>
        </pc:sldMasterMkLst>
        <pc:spChg chg="mod">
          <ac:chgData name="Charlene Andrea White (2017651)" userId="S::2017651@student.uwtsd.ac.uk::c1023c28-7f7b-4570-a5b3-27aa60f21cf1" providerId="AD" clId="Web-{D0858456-493A-5B83-A991-037DCE51606F}" dt="2026-03-08T10:10:48.235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Charlene Andrea White (2017651)" userId="S::2017651@student.uwtsd.ac.uk::c1023c28-7f7b-4570-a5b3-27aa60f21cf1" providerId="AD" clId="Web-{D0858456-493A-5B83-A991-037DCE51606F}" dt="2026-03-08T10:10:48.235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Charlene Andrea White (2017651)" userId="S::2017651@student.uwtsd.ac.uk::c1023c28-7f7b-4570-a5b3-27aa60f21cf1" providerId="AD" clId="Web-{D0858456-493A-5B83-A991-037DCE51606F}" dt="2026-03-08T10:10:48.235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Charlene Andrea White (2017651)" userId="S::2017651@student.uwtsd.ac.uk::c1023c28-7f7b-4570-a5b3-27aa60f21cf1" providerId="AD" clId="Web-{D0858456-493A-5B83-A991-037DCE51606F}" dt="2026-03-08T10:10:48.235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Charlene Andrea White (2017651)" userId="S::2017651@student.uwtsd.ac.uk::c1023c28-7f7b-4570-a5b3-27aa60f21cf1" providerId="AD" clId="Web-{D0858456-493A-5B83-A991-037DCE51606F}" dt="2026-03-08T10:10:48.235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Charlene Andrea White (2017651)" userId="S::2017651@student.uwtsd.ac.uk::c1023c28-7f7b-4570-a5b3-27aa60f21cf1" providerId="AD" clId="Web-{D0858456-493A-5B83-A991-037DCE51606F}" dt="2026-03-08T10:10:48.235" v="0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Charlene Andrea White (2017651)" userId="S::2017651@student.uwtsd.ac.uk::c1023c28-7f7b-4570-a5b3-27aa60f21cf1" providerId="AD" clId="Web-{D0858456-493A-5B83-A991-037DCE51606F}" dt="2026-03-08T10:10:48.235" v="0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Charlene Andrea White (2017651)" userId="S::2017651@student.uwtsd.ac.uk::c1023c28-7f7b-4570-a5b3-27aa60f21cf1" providerId="AD" clId="Web-{D0858456-493A-5B83-A991-037DCE51606F}" dt="2026-03-08T10:10:48.235" v="0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Charlene Andrea White (2017651)" userId="S::2017651@student.uwtsd.ac.uk::c1023c28-7f7b-4570-a5b3-27aa60f21cf1" providerId="AD" clId="Web-{D0858456-493A-5B83-A991-037DCE51606F}" dt="2026-03-08T10:10:48.235" v="0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Charlene Andrea White (2017651)" userId="S::2017651@student.uwtsd.ac.uk::c1023c28-7f7b-4570-a5b3-27aa60f21cf1" providerId="AD" clId="Web-{D0858456-493A-5B83-A991-037DCE51606F}" dt="2026-03-08T10:10:48.235" v="0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Charlene Andrea White (2017651)" userId="S::2017651@student.uwtsd.ac.uk::c1023c28-7f7b-4570-a5b3-27aa60f21cf1" providerId="AD" clId="Web-{D0858456-493A-5B83-A991-037DCE51606F}" dt="2026-03-08T10:10:48.235" v="0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Charlene Andrea White (2017651)" userId="S::2017651@student.uwtsd.ac.uk::c1023c28-7f7b-4570-a5b3-27aa60f21cf1" providerId="AD" clId="Web-{D0858456-493A-5B83-A991-037DCE51606F}" dt="2026-03-08T10:10:48.235" v="0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Charlene Andrea White (2017651)" userId="S::2017651@student.uwtsd.ac.uk::c1023c28-7f7b-4570-a5b3-27aa60f21cf1" providerId="AD" clId="Web-{D0858456-493A-5B83-A991-037DCE51606F}" dt="2026-03-08T10:10:48.235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icaljane.com/2013/10/09/cannabis-may-improve-cognitive-functioning-in-schizophrenia/" TargetMode="External"/><Relationship Id="rId7" Type="http://schemas.openxmlformats.org/officeDocument/2006/relationships/hyperlink" Target="https://www.flickr.com/photos/liverpoolhls/1446602124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s://courses.lumenlearning.com/suny-fmcc-intropsych/chapter/introduction-to-schizophrenia-and-dissociative-disorders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" TargetMode="External"/><Relationship Id="rId2" Type="http://schemas.openxmlformats.org/officeDocument/2006/relationships/hyperlink" Target="https://www.who.i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38/nrn.2015.19" TargetMode="External"/><Relationship Id="rId4" Type="http://schemas.openxmlformats.org/officeDocument/2006/relationships/hyperlink" Target="https://www.kcl.ac.uk/reserach/schizophren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uman brain with green light&#10;&#10;AI-generated content may be incorrect.">
            <a:extLst>
              <a:ext uri="{FF2B5EF4-FFF2-40B4-BE49-F238E27FC236}">
                <a16:creationId xmlns:a16="http://schemas.microsoft.com/office/drawing/2014/main" id="{9F32C544-26A1-A19C-0658-FEA550BF18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9855" y="711325"/>
            <a:ext cx="3409294" cy="2939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48312E-24F8-535D-1492-BE821DB93C50}"/>
              </a:ext>
            </a:extLst>
          </p:cNvPr>
          <p:cNvSpPr txBox="1"/>
          <p:nvPr/>
        </p:nvSpPr>
        <p:spPr>
          <a:xfrm>
            <a:off x="3458559" y="2967749"/>
            <a:ext cx="3409294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561D46-7076-9088-1C2A-AF8C3DA86909}"/>
              </a:ext>
            </a:extLst>
          </p:cNvPr>
          <p:cNvSpPr txBox="1"/>
          <p:nvPr/>
        </p:nvSpPr>
        <p:spPr>
          <a:xfrm>
            <a:off x="-33058" y="-10172"/>
            <a:ext cx="6896142" cy="1631216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Schizophrenia</a:t>
            </a:r>
            <a:r>
              <a:rPr lang="en-GB" sz="2000" b="1" dirty="0"/>
              <a:t> understanding the Disorder (ICD-11) </a:t>
            </a:r>
          </a:p>
          <a:p>
            <a:r>
              <a:rPr lang="en-GB" sz="2000"/>
              <a:t>Charlene White 2017651</a:t>
            </a:r>
            <a:endParaRPr lang="en-GB" sz="2000" dirty="0"/>
          </a:p>
          <a:p>
            <a:r>
              <a:rPr lang="en-GB" sz="2000"/>
              <a:t>BMPH 6029</a:t>
            </a:r>
            <a:endParaRPr lang="en-GB" sz="2000" dirty="0"/>
          </a:p>
          <a:p>
            <a:r>
              <a:rPr lang="en-GB" sz="2000"/>
              <a:t>Neale Haddon 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8D0056-3CC4-212B-51F6-22D9F8CAE74C}"/>
              </a:ext>
            </a:extLst>
          </p:cNvPr>
          <p:cNvSpPr txBox="1"/>
          <p:nvPr/>
        </p:nvSpPr>
        <p:spPr>
          <a:xfrm>
            <a:off x="3391280" y="711989"/>
            <a:ext cx="3440442" cy="2585323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What is </a:t>
            </a:r>
            <a:r>
              <a:rPr lang="en-GB" b="1" dirty="0"/>
              <a:t>Schizophrenia? </a:t>
            </a:r>
          </a:p>
          <a:p>
            <a:r>
              <a:rPr lang="en-GB" dirty="0"/>
              <a:t>Schizophrenia is a complex mental illness that changes how someone experiences emotions, thoughts and actions. It can cause psychosis, where the person loses touch with what is real. (WHO, 2022) </a:t>
            </a:r>
          </a:p>
          <a:p>
            <a:endParaRPr lang="en-GB" dirty="0"/>
          </a:p>
        </p:txBody>
      </p:sp>
      <p:pic>
        <p:nvPicPr>
          <p:cNvPr id="12" name="Picture 11" descr="A diagram of the brain&#10;&#10;AI-generated content may be incorrect.">
            <a:extLst>
              <a:ext uri="{FF2B5EF4-FFF2-40B4-BE49-F238E27FC236}">
                <a16:creationId xmlns:a16="http://schemas.microsoft.com/office/drawing/2014/main" id="{690EAEE1-613F-AB2C-EE8C-E910A880A3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79730" y="2971143"/>
            <a:ext cx="3461845" cy="220323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244D73A-66C1-AD7D-09EC-95AD8CE3C14F}"/>
              </a:ext>
            </a:extLst>
          </p:cNvPr>
          <p:cNvSpPr txBox="1"/>
          <p:nvPr/>
        </p:nvSpPr>
        <p:spPr>
          <a:xfrm>
            <a:off x="-29668" y="3537069"/>
            <a:ext cx="3402300" cy="163121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K</a:t>
            </a:r>
            <a:r>
              <a:rPr lang="en-GB" sz="2000" b="1" dirty="0"/>
              <a:t>ey </a:t>
            </a:r>
            <a:r>
              <a:rPr lang="en-GB" sz="2000" b="1"/>
              <a:t>Symptoms </a:t>
            </a:r>
            <a:endParaRPr lang="en-GB" sz="2000" b="1" dirty="0"/>
          </a:p>
          <a:p>
            <a:pPr marL="342900" indent="-342900">
              <a:buFont typeface="Arial"/>
              <a:buChar char="•"/>
            </a:pPr>
            <a:r>
              <a:rPr lang="en-GB" sz="2000"/>
              <a:t>Positive Symptoms 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/>
              <a:t>Disorganised thinking 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/>
              <a:t>Delusions 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/>
              <a:t>Hallucinations </a:t>
            </a:r>
            <a:endParaRPr lang="en-GB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E6617B-5336-5CFD-C5B4-C75DA64B8646}"/>
              </a:ext>
            </a:extLst>
          </p:cNvPr>
          <p:cNvSpPr txBox="1"/>
          <p:nvPr/>
        </p:nvSpPr>
        <p:spPr>
          <a:xfrm>
            <a:off x="-22887" y="5164479"/>
            <a:ext cx="3389588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Negative</a:t>
            </a:r>
            <a:r>
              <a:rPr lang="en-GB" sz="2000" b="1" dirty="0"/>
              <a:t> Symptoms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</a:t>
            </a:r>
            <a:r>
              <a:rPr lang="en-GB" sz="2000"/>
              <a:t>ack of motivation 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/>
              <a:t> Reduced Emotion 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Social </a:t>
            </a:r>
            <a:r>
              <a:rPr lang="en-GB" sz="2000"/>
              <a:t>Withdrawal </a:t>
            </a:r>
            <a:endParaRPr lang="en-GB" sz="2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43FE196-A951-A02A-1319-E9E68E26C6B9}"/>
              </a:ext>
            </a:extLst>
          </p:cNvPr>
          <p:cNvSpPr txBox="1"/>
          <p:nvPr/>
        </p:nvSpPr>
        <p:spPr>
          <a:xfrm>
            <a:off x="-24579" y="6467252"/>
            <a:ext cx="3416709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Cognitive Symptoms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Poor Concentr</a:t>
            </a:r>
            <a:r>
              <a:rPr lang="en-GB"/>
              <a:t>ation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Memory</a:t>
            </a:r>
            <a:r>
              <a:rPr lang="en-GB" dirty="0"/>
              <a:t> Problems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Impaired </a:t>
            </a:r>
            <a:r>
              <a:rPr lang="en-GB"/>
              <a:t>Decisions  </a:t>
            </a:r>
            <a:endParaRPr lang="en-GB" dirty="0"/>
          </a:p>
        </p:txBody>
      </p:sp>
      <p:pic>
        <p:nvPicPr>
          <p:cNvPr id="18" name="Picture 17" descr="A person in a lab coat&#10;&#10;AI-generated content may be incorrect.">
            <a:extLst>
              <a:ext uri="{FF2B5EF4-FFF2-40B4-BE49-F238E27FC236}">
                <a16:creationId xmlns:a16="http://schemas.microsoft.com/office/drawing/2014/main" id="{0A837AC8-7475-9891-B9CD-368DAAA55A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353456" y="5169776"/>
            <a:ext cx="3461845" cy="282465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5FB4619-6DD8-BF2A-B7BC-E13650B88AD3}"/>
              </a:ext>
            </a:extLst>
          </p:cNvPr>
          <p:cNvSpPr txBox="1"/>
          <p:nvPr/>
        </p:nvSpPr>
        <p:spPr>
          <a:xfrm>
            <a:off x="1696" y="7664075"/>
            <a:ext cx="6833419" cy="3754874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Treatment in the Early 20th Century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</a:t>
            </a:r>
            <a:r>
              <a:rPr lang="en-GB" sz="2000" dirty="0"/>
              <a:t>uring the 1960ss- 1970s, treatment often occurred in  psychiatri</a:t>
            </a:r>
            <a:r>
              <a:rPr lang="en-GB" sz="2000"/>
              <a:t>c hospitals or asylums 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The modern International Classification of Diseases 11th Revision (ICD-11) now classifies schi</a:t>
            </a:r>
            <a:r>
              <a:rPr lang="en-GB" sz="2000"/>
              <a:t>zophrenia under Primary Psychotic Disorders (6A20) 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Schizophrenia was recognised as a severe mental disorder characterised by psychosis, hallucinations and delusions. (World Health Organisation, 2019) 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In the 1960s-1970s, many </a:t>
            </a:r>
            <a:r>
              <a:rPr lang="en-GB" sz="2000" dirty="0" err="1"/>
              <a:t>indiviuals</a:t>
            </a:r>
            <a:r>
              <a:rPr lang="en-GB" sz="2000" dirty="0"/>
              <a:t> were treated in psychiatric hospitals or long-stay institutes before community care became more common (Healy, 2002). 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DD454EF-193B-9161-28E5-1C62B29CBF52}"/>
              </a:ext>
            </a:extLst>
          </p:cNvPr>
          <p:cNvSpPr txBox="1"/>
          <p:nvPr/>
        </p:nvSpPr>
        <p:spPr>
          <a:xfrm>
            <a:off x="-24581" y="11454580"/>
            <a:ext cx="6808838" cy="646331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(WHO, 2022), states that 1 in 300 people worldwide live with schizophrenia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B834B93-07B1-1F2D-ED69-AEAF260444C9}"/>
              </a:ext>
            </a:extLst>
          </p:cNvPr>
          <p:cNvSpPr txBox="1"/>
          <p:nvPr/>
        </p:nvSpPr>
        <p:spPr>
          <a:xfrm>
            <a:off x="0" y="410242"/>
            <a:ext cx="6864780" cy="12711172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</a:t>
            </a:r>
            <a:r>
              <a:rPr lang="en-GB" sz="2000" dirty="0"/>
              <a:t>orl Health Organisation (2019) International Classification of Diseases 11th Revision (ICD-11)  </a:t>
            </a:r>
            <a:r>
              <a:rPr lang="en-GB" sz="2000"/>
              <a:t>Geneva: WHO. 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Healy, D. (2002) The Creation of </a:t>
            </a:r>
            <a:r>
              <a:rPr lang="en-GB" sz="2000"/>
              <a:t>Psychopharmacology. Cambridge, MA: Harvard University Press. </a:t>
            </a:r>
          </a:p>
          <a:p>
            <a:endParaRPr lang="en-GB" sz="2000" dirty="0"/>
          </a:p>
          <a:p>
            <a:r>
              <a:rPr lang="en-GB" sz="2000"/>
              <a:t>World Health Organisation (2022)</a:t>
            </a:r>
            <a:r>
              <a:rPr lang="en-GB" sz="2000" i="1"/>
              <a:t> Schizophrenia</a:t>
            </a:r>
            <a:r>
              <a:rPr lang="en-GB" sz="2000"/>
              <a:t>. Available at: </a:t>
            </a:r>
            <a:r>
              <a:rPr lang="en-GB" sz="2000" dirty="0">
                <a:hlinkClick r:id="rId2"/>
              </a:rPr>
              <a:t>https://www.who.int</a:t>
            </a:r>
            <a:r>
              <a:rPr lang="en-GB" sz="2000" dirty="0"/>
              <a:t>  </a:t>
            </a:r>
          </a:p>
          <a:p>
            <a:endParaRPr lang="en-GB" sz="2000" dirty="0"/>
          </a:p>
          <a:p>
            <a:r>
              <a:rPr lang="en-GB" sz="2000"/>
              <a:t>Mind (UK mental health charity) (2023)</a:t>
            </a:r>
            <a:r>
              <a:rPr lang="en-GB" sz="2000" i="1"/>
              <a:t> Schizophrenia.</a:t>
            </a:r>
            <a:r>
              <a:rPr lang="en-GB" sz="2000" dirty="0"/>
              <a:t> </a:t>
            </a:r>
            <a:r>
              <a:rPr lang="en-GB" sz="2000"/>
              <a:t>Available at: </a:t>
            </a:r>
            <a:r>
              <a:rPr lang="en-GB" sz="2000" dirty="0">
                <a:hlinkClick r:id="rId3"/>
              </a:rPr>
              <a:t>https://www.mind.org.uk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/>
              <a:t>Nick Haslam (2016) Psychology in the 21st Century. </a:t>
            </a:r>
            <a:r>
              <a:rPr lang="en-GB" sz="2000" i="1"/>
              <a:t>London: Sage Publications. </a:t>
            </a:r>
            <a:endParaRPr lang="en-GB" sz="2000" i="1" dirty="0"/>
          </a:p>
          <a:p>
            <a:endParaRPr lang="en-GB" sz="2000" i="1" dirty="0"/>
          </a:p>
          <a:p>
            <a:r>
              <a:rPr lang="en-GB" sz="2000"/>
              <a:t>Kings College London (2021)</a:t>
            </a:r>
            <a:r>
              <a:rPr lang="en-GB" sz="2000" i="1"/>
              <a:t> Schizophrenia research treatment </a:t>
            </a:r>
            <a:r>
              <a:rPr lang="en-GB" sz="2000"/>
              <a:t>. Available at: </a:t>
            </a:r>
            <a:r>
              <a:rPr lang="en-GB" sz="2000" dirty="0">
                <a:hlinkClick r:id="rId4"/>
              </a:rPr>
              <a:t>https://www.kcl.ac.uk/reserach/schizophrenia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Hardingham, G. and </a:t>
            </a:r>
            <a:r>
              <a:rPr lang="en-GB" sz="2000" dirty="0" err="1"/>
              <a:t>Do,K</a:t>
            </a:r>
            <a:r>
              <a:rPr lang="en-GB" sz="2000" dirty="0"/>
              <a:t>. (2016) Linking early-life NMDAR hypofunction and </a:t>
            </a:r>
            <a:r>
              <a:rPr lang="en-GB" sz="2000" dirty="0" err="1"/>
              <a:t>oxidativestressin</a:t>
            </a:r>
            <a:r>
              <a:rPr lang="en-GB" sz="2000" dirty="0"/>
              <a:t> schizophrenia pathogenesis. </a:t>
            </a:r>
            <a:r>
              <a:rPr lang="en-GB" sz="2000" i="1" dirty="0"/>
              <a:t>Nature </a:t>
            </a:r>
            <a:r>
              <a:rPr lang="en-GB" sz="2000" i="1" dirty="0" err="1"/>
              <a:t>RevIews</a:t>
            </a:r>
            <a:r>
              <a:rPr lang="en-GB" sz="2000" i="1" dirty="0"/>
              <a:t> Neuroscience, 17, pp. 125-134</a:t>
            </a:r>
            <a:r>
              <a:rPr lang="en-GB" sz="2000" dirty="0"/>
              <a:t>. Available at: </a:t>
            </a:r>
            <a:r>
              <a:rPr lang="en-GB" sz="2000" dirty="0">
                <a:hlinkClick r:id="rId5"/>
              </a:rPr>
              <a:t>https://doi.org/10.1038/nrn.2015.19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Gaebel, W., Rossler, W., and Sartorius, N. (2020) 'schizophrenia in ICD-11: </a:t>
            </a:r>
            <a:r>
              <a:rPr lang="en-GB" sz="2000" i="1" dirty="0"/>
              <a:t>Changes and diagnostic criteria', Revista de </a:t>
            </a:r>
            <a:r>
              <a:rPr lang="en-GB" sz="2000" i="1" dirty="0" err="1"/>
              <a:t>Psiquiatria</a:t>
            </a:r>
            <a:r>
              <a:rPr lang="en-GB" sz="2000" i="1" dirty="0"/>
              <a:t> y Salud Mental, 13(4), pp. xx-xx. </a:t>
            </a:r>
          </a:p>
          <a:p>
            <a:endParaRPr lang="en-GB" sz="2000" dirty="0"/>
          </a:p>
          <a:p>
            <a:r>
              <a:rPr lang="en-GB" sz="2000" dirty="0"/>
              <a:t>Valle, R. (2020) 'Schizophrenia in ICD-11: </a:t>
            </a:r>
            <a:r>
              <a:rPr lang="en-GB" sz="2000" i="1" dirty="0"/>
              <a:t>Comparison of ICD-10 and DSM-5', Revista de </a:t>
            </a:r>
            <a:r>
              <a:rPr lang="en-GB" sz="2000" i="1" dirty="0" err="1"/>
              <a:t>Psiquiatria</a:t>
            </a:r>
            <a:r>
              <a:rPr lang="en-GB" sz="2000" i="1" dirty="0"/>
              <a:t> y Salud Mental, 13</a:t>
            </a:r>
            <a:r>
              <a:rPr lang="en-GB" sz="2000" dirty="0"/>
              <a:t>(2), pp. 95-104. </a:t>
            </a:r>
          </a:p>
          <a:p>
            <a:endParaRPr lang="en-GB" sz="2000" dirty="0"/>
          </a:p>
          <a:p>
            <a:r>
              <a:rPr lang="en-GB" sz="2000" dirty="0"/>
              <a:t>McCutcheon, R.A., Reis Marques, T. and Howes, O.D (2020) 'Schizophrenia – An Overview', JAMA Psychiatry, 77(2), pp. 201-210. Doi:10.1001/jamapsychiatr</a:t>
            </a:r>
            <a:r>
              <a:rPr lang="en-GB" sz="2000"/>
              <a:t>y.2019.3360 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915293-4412-F670-A96F-BB7D5D44FE2F}"/>
              </a:ext>
            </a:extLst>
          </p:cNvPr>
          <p:cNvSpPr txBox="1"/>
          <p:nvPr/>
        </p:nvSpPr>
        <p:spPr>
          <a:xfrm>
            <a:off x="11018" y="0"/>
            <a:ext cx="639096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References </a:t>
            </a:r>
          </a:p>
        </p:txBody>
      </p:sp>
    </p:spTree>
    <p:extLst>
      <p:ext uri="{BB962C8B-B14F-4D97-AF65-F5344CB8AC3E}">
        <p14:creationId xmlns:p14="http://schemas.microsoft.com/office/powerpoint/2010/main" val="40813106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614</cp:revision>
  <dcterms:created xsi:type="dcterms:W3CDTF">2013-07-15T20:26:40Z</dcterms:created>
  <dcterms:modified xsi:type="dcterms:W3CDTF">2026-03-08T13:48:37Z</dcterms:modified>
</cp:coreProperties>
</file>