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3" d="100"/>
          <a:sy n="93" d="100"/>
        </p:scale>
        <p:origin x="9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10/7/2021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10/7/2021</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A2E4E-728D-4E97-B0F1-EF829BA6D403}"/>
              </a:ext>
            </a:extLst>
          </p:cNvPr>
          <p:cNvSpPr>
            <a:spLocks noGrp="1"/>
          </p:cNvSpPr>
          <p:nvPr>
            <p:ph type="ctrTitle"/>
          </p:nvPr>
        </p:nvSpPr>
        <p:spPr/>
        <p:txBody>
          <a:bodyPr>
            <a:normAutofit/>
          </a:bodyPr>
          <a:lstStyle/>
          <a:p>
            <a:pPr algn="ctr"/>
            <a:r>
              <a:rPr lang="en-GB" sz="4400" dirty="0"/>
              <a:t>Value Stream Mapping</a:t>
            </a:r>
          </a:p>
        </p:txBody>
      </p:sp>
      <p:sp>
        <p:nvSpPr>
          <p:cNvPr id="3" name="Subtitle 2">
            <a:extLst>
              <a:ext uri="{FF2B5EF4-FFF2-40B4-BE49-F238E27FC236}">
                <a16:creationId xmlns:a16="http://schemas.microsoft.com/office/drawing/2014/main" id="{F565F5FA-DA38-46C8-AC37-26EC6729BD53}"/>
              </a:ext>
            </a:extLst>
          </p:cNvPr>
          <p:cNvSpPr>
            <a:spLocks noGrp="1"/>
          </p:cNvSpPr>
          <p:nvPr>
            <p:ph type="subTitle" idx="1"/>
          </p:nvPr>
        </p:nvSpPr>
        <p:spPr/>
        <p:txBody>
          <a:bodyPr>
            <a:normAutofit/>
          </a:bodyPr>
          <a:lstStyle/>
          <a:p>
            <a:pPr algn="ctr"/>
            <a:r>
              <a:rPr lang="en-GB" sz="3200" dirty="0"/>
              <a:t>By</a:t>
            </a:r>
          </a:p>
          <a:p>
            <a:pPr algn="ctr"/>
            <a:r>
              <a:rPr lang="en-GB" sz="3200" dirty="0"/>
              <a:t>Andrew Thorn</a:t>
            </a:r>
          </a:p>
        </p:txBody>
      </p:sp>
    </p:spTree>
    <p:extLst>
      <p:ext uri="{BB962C8B-B14F-4D97-AF65-F5344CB8AC3E}">
        <p14:creationId xmlns:p14="http://schemas.microsoft.com/office/powerpoint/2010/main" val="3873434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2D31C-0034-4AC0-8DC6-B6B1621CA5E9}"/>
              </a:ext>
            </a:extLst>
          </p:cNvPr>
          <p:cNvSpPr>
            <a:spLocks noGrp="1"/>
          </p:cNvSpPr>
          <p:nvPr>
            <p:ph type="title"/>
          </p:nvPr>
        </p:nvSpPr>
        <p:spPr/>
        <p:txBody>
          <a:bodyPr>
            <a:normAutofit/>
          </a:bodyPr>
          <a:lstStyle/>
          <a:p>
            <a:pPr algn="ctr"/>
            <a:r>
              <a:rPr lang="en-GB" sz="4400" dirty="0"/>
              <a:t>What is Value Stream mapping?</a:t>
            </a:r>
          </a:p>
        </p:txBody>
      </p:sp>
      <p:sp>
        <p:nvSpPr>
          <p:cNvPr id="3" name="Content Placeholder 2">
            <a:extLst>
              <a:ext uri="{FF2B5EF4-FFF2-40B4-BE49-F238E27FC236}">
                <a16:creationId xmlns:a16="http://schemas.microsoft.com/office/drawing/2014/main" id="{0848459A-9D0B-4784-A9AC-C9F02CF1A85F}"/>
              </a:ext>
            </a:extLst>
          </p:cNvPr>
          <p:cNvSpPr>
            <a:spLocks noGrp="1"/>
          </p:cNvSpPr>
          <p:nvPr>
            <p:ph idx="1"/>
          </p:nvPr>
        </p:nvSpPr>
        <p:spPr/>
        <p:txBody>
          <a:bodyPr>
            <a:normAutofit/>
          </a:bodyPr>
          <a:lstStyle/>
          <a:p>
            <a:pPr>
              <a:lnSpc>
                <a:spcPct val="100000"/>
              </a:lnSpc>
              <a:spcBef>
                <a:spcPts val="0"/>
              </a:spcBef>
            </a:pPr>
            <a:r>
              <a:rPr lang="en-GB" sz="3200" dirty="0"/>
              <a:t>A value stream is all the actions (both value-creating and non-value creating) currently required to bring a product through the main flows essential to every product: (1) the production flow from raw material into the arms of the customer, and (2) the design flow from concept to launch</a:t>
            </a:r>
          </a:p>
        </p:txBody>
      </p:sp>
    </p:spTree>
    <p:extLst>
      <p:ext uri="{BB962C8B-B14F-4D97-AF65-F5344CB8AC3E}">
        <p14:creationId xmlns:p14="http://schemas.microsoft.com/office/powerpoint/2010/main" val="173415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56606-34D5-4BE5-9131-9861A87B95E9}"/>
              </a:ext>
            </a:extLst>
          </p:cNvPr>
          <p:cNvSpPr>
            <a:spLocks noGrp="1"/>
          </p:cNvSpPr>
          <p:nvPr>
            <p:ph type="title"/>
          </p:nvPr>
        </p:nvSpPr>
        <p:spPr/>
        <p:txBody>
          <a:bodyPr>
            <a:normAutofit/>
          </a:bodyPr>
          <a:lstStyle/>
          <a:p>
            <a:pPr algn="ctr"/>
            <a:r>
              <a:rPr lang="en-GB" sz="4400" dirty="0"/>
              <a:t>What is value Stream Mapping?</a:t>
            </a:r>
          </a:p>
        </p:txBody>
      </p:sp>
      <p:sp>
        <p:nvSpPr>
          <p:cNvPr id="3" name="Content Placeholder 2">
            <a:extLst>
              <a:ext uri="{FF2B5EF4-FFF2-40B4-BE49-F238E27FC236}">
                <a16:creationId xmlns:a16="http://schemas.microsoft.com/office/drawing/2014/main" id="{494DBE3E-84B5-486F-B43B-7EABEF01E1B6}"/>
              </a:ext>
            </a:extLst>
          </p:cNvPr>
          <p:cNvSpPr>
            <a:spLocks noGrp="1"/>
          </p:cNvSpPr>
          <p:nvPr>
            <p:ph idx="1"/>
          </p:nvPr>
        </p:nvSpPr>
        <p:spPr/>
        <p:txBody>
          <a:bodyPr>
            <a:normAutofit/>
          </a:bodyPr>
          <a:lstStyle/>
          <a:p>
            <a:pPr>
              <a:lnSpc>
                <a:spcPct val="100000"/>
              </a:lnSpc>
              <a:spcBef>
                <a:spcPts val="0"/>
              </a:spcBef>
            </a:pPr>
            <a:r>
              <a:rPr lang="en-GB" sz="3200" dirty="0"/>
              <a:t>A value-stream perspective means working on the big picture, not just individual processes, and improving the whole, not just optimising the parts</a:t>
            </a:r>
          </a:p>
          <a:p>
            <a:pPr>
              <a:lnSpc>
                <a:spcPct val="100000"/>
              </a:lnSpc>
              <a:spcBef>
                <a:spcPts val="0"/>
              </a:spcBef>
            </a:pPr>
            <a:r>
              <a:rPr lang="en-GB" sz="3200" dirty="0"/>
              <a:t>It covers the “door-to-door” production flow inside a plant including shipment to the plant’s customer and delivery of supplied parts and material to enable you to design a future- state vision and start implementing it right away</a:t>
            </a:r>
          </a:p>
        </p:txBody>
      </p:sp>
    </p:spTree>
    <p:extLst>
      <p:ext uri="{BB962C8B-B14F-4D97-AF65-F5344CB8AC3E}">
        <p14:creationId xmlns:p14="http://schemas.microsoft.com/office/powerpoint/2010/main" val="2672247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A85EB-3696-4EBB-9DBB-D38EA2CAA66D}"/>
              </a:ext>
            </a:extLst>
          </p:cNvPr>
          <p:cNvSpPr>
            <a:spLocks noGrp="1"/>
          </p:cNvSpPr>
          <p:nvPr>
            <p:ph type="title"/>
          </p:nvPr>
        </p:nvSpPr>
        <p:spPr/>
        <p:txBody>
          <a:bodyPr>
            <a:normAutofit/>
          </a:bodyPr>
          <a:lstStyle/>
          <a:p>
            <a:pPr algn="ctr"/>
            <a:r>
              <a:rPr lang="en-GB" sz="4400" dirty="0"/>
              <a:t>What is value-stream mapping?</a:t>
            </a:r>
          </a:p>
        </p:txBody>
      </p:sp>
      <p:sp>
        <p:nvSpPr>
          <p:cNvPr id="3" name="Content Placeholder 2">
            <a:extLst>
              <a:ext uri="{FF2B5EF4-FFF2-40B4-BE49-F238E27FC236}">
                <a16:creationId xmlns:a16="http://schemas.microsoft.com/office/drawing/2014/main" id="{D73BC238-9641-43C1-9812-06EF8B5AE20B}"/>
              </a:ext>
            </a:extLst>
          </p:cNvPr>
          <p:cNvSpPr>
            <a:spLocks noGrp="1"/>
          </p:cNvSpPr>
          <p:nvPr>
            <p:ph idx="1"/>
          </p:nvPr>
        </p:nvSpPr>
        <p:spPr>
          <a:xfrm>
            <a:off x="1141412" y="2249487"/>
            <a:ext cx="9905999" cy="4192564"/>
          </a:xfrm>
        </p:spPr>
        <p:txBody>
          <a:bodyPr>
            <a:normAutofit lnSpcReduction="10000"/>
          </a:bodyPr>
          <a:lstStyle/>
          <a:p>
            <a:pPr>
              <a:lnSpc>
                <a:spcPct val="100000"/>
              </a:lnSpc>
              <a:spcBef>
                <a:spcPts val="0"/>
              </a:spcBef>
            </a:pPr>
            <a:r>
              <a:rPr lang="en-GB" sz="3200" dirty="0"/>
              <a:t>Value-stream mapping is a pencil and paper tool that helps you to see and understand the flow of material and information as a product makes its way through the value stream</a:t>
            </a:r>
          </a:p>
          <a:p>
            <a:pPr>
              <a:lnSpc>
                <a:spcPct val="100000"/>
              </a:lnSpc>
              <a:spcBef>
                <a:spcPts val="0"/>
              </a:spcBef>
            </a:pPr>
            <a:r>
              <a:rPr lang="en-GB" sz="3200" dirty="0"/>
              <a:t>Follow a product’s production path from customer to supplier, and carefully draw a visual representation of every process in the material and information flow</a:t>
            </a:r>
          </a:p>
          <a:p>
            <a:pPr>
              <a:lnSpc>
                <a:spcPct val="100000"/>
              </a:lnSpc>
              <a:spcBef>
                <a:spcPts val="0"/>
              </a:spcBef>
            </a:pPr>
            <a:r>
              <a:rPr lang="en-GB" sz="3200" dirty="0"/>
              <a:t>Then ask a set of key questions and draw a “future-state” map of how value should flow</a:t>
            </a:r>
          </a:p>
        </p:txBody>
      </p:sp>
    </p:spTree>
    <p:extLst>
      <p:ext uri="{BB962C8B-B14F-4D97-AF65-F5344CB8AC3E}">
        <p14:creationId xmlns:p14="http://schemas.microsoft.com/office/powerpoint/2010/main" val="2185895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F0436-7D65-40EC-B083-1BA85B228DC6}"/>
              </a:ext>
            </a:extLst>
          </p:cNvPr>
          <p:cNvSpPr>
            <a:spLocks noGrp="1"/>
          </p:cNvSpPr>
          <p:nvPr>
            <p:ph type="title"/>
          </p:nvPr>
        </p:nvSpPr>
        <p:spPr/>
        <p:txBody>
          <a:bodyPr>
            <a:normAutofit/>
          </a:bodyPr>
          <a:lstStyle/>
          <a:p>
            <a:pPr algn="ctr"/>
            <a:r>
              <a:rPr lang="en-GB" sz="4400" dirty="0"/>
              <a:t>Why Value-Stream Mapping is an Essential Tool</a:t>
            </a:r>
          </a:p>
        </p:txBody>
      </p:sp>
      <p:sp>
        <p:nvSpPr>
          <p:cNvPr id="3" name="Content Placeholder 2">
            <a:extLst>
              <a:ext uri="{FF2B5EF4-FFF2-40B4-BE49-F238E27FC236}">
                <a16:creationId xmlns:a16="http://schemas.microsoft.com/office/drawing/2014/main" id="{4F8ECAB2-7459-400F-9D91-39674197863F}"/>
              </a:ext>
            </a:extLst>
          </p:cNvPr>
          <p:cNvSpPr>
            <a:spLocks noGrp="1"/>
          </p:cNvSpPr>
          <p:nvPr>
            <p:ph idx="1"/>
          </p:nvPr>
        </p:nvSpPr>
        <p:spPr/>
        <p:txBody>
          <a:bodyPr>
            <a:normAutofit/>
          </a:bodyPr>
          <a:lstStyle/>
          <a:p>
            <a:pPr marL="514350" indent="-514350">
              <a:lnSpc>
                <a:spcPct val="100000"/>
              </a:lnSpc>
              <a:spcBef>
                <a:spcPts val="0"/>
              </a:spcBef>
              <a:buAutoNum type="arabicPeriod"/>
            </a:pPr>
            <a:r>
              <a:rPr lang="en-GB" sz="3200" dirty="0"/>
              <a:t>It helps you visualise more than just the single-process level, i.e. assembly, welding etc. in production.  You can see the flow</a:t>
            </a:r>
          </a:p>
          <a:p>
            <a:pPr marL="514350" indent="-514350">
              <a:lnSpc>
                <a:spcPct val="100000"/>
              </a:lnSpc>
              <a:spcBef>
                <a:spcPts val="0"/>
              </a:spcBef>
              <a:buAutoNum type="arabicPeriod"/>
            </a:pPr>
            <a:r>
              <a:rPr lang="en-GB" sz="3200" dirty="0"/>
              <a:t>It helps you see more than waste.  Mapping helps you see the sources of waste in your value stream</a:t>
            </a:r>
          </a:p>
          <a:p>
            <a:pPr marL="514350" indent="-514350">
              <a:lnSpc>
                <a:spcPct val="100000"/>
              </a:lnSpc>
              <a:spcBef>
                <a:spcPts val="0"/>
              </a:spcBef>
              <a:buAutoNum type="arabicPeriod"/>
            </a:pPr>
            <a:r>
              <a:rPr lang="en-GB" sz="3200" dirty="0"/>
              <a:t>It provides a common language for talking about manufacturing processes</a:t>
            </a:r>
          </a:p>
        </p:txBody>
      </p:sp>
    </p:spTree>
    <p:extLst>
      <p:ext uri="{BB962C8B-B14F-4D97-AF65-F5344CB8AC3E}">
        <p14:creationId xmlns:p14="http://schemas.microsoft.com/office/powerpoint/2010/main" val="1405393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2DA63-F796-432F-AEAC-80F3726C9AE5}"/>
              </a:ext>
            </a:extLst>
          </p:cNvPr>
          <p:cNvSpPr>
            <a:spLocks noGrp="1"/>
          </p:cNvSpPr>
          <p:nvPr>
            <p:ph type="title"/>
          </p:nvPr>
        </p:nvSpPr>
        <p:spPr/>
        <p:txBody>
          <a:bodyPr>
            <a:normAutofit/>
          </a:bodyPr>
          <a:lstStyle/>
          <a:p>
            <a:pPr algn="ctr"/>
            <a:r>
              <a:rPr lang="en-GB" sz="4400" dirty="0"/>
              <a:t>Why Value-Stream Mapping is an Essential Tool</a:t>
            </a:r>
          </a:p>
        </p:txBody>
      </p:sp>
      <p:sp>
        <p:nvSpPr>
          <p:cNvPr id="3" name="Content Placeholder 2">
            <a:extLst>
              <a:ext uri="{FF2B5EF4-FFF2-40B4-BE49-F238E27FC236}">
                <a16:creationId xmlns:a16="http://schemas.microsoft.com/office/drawing/2014/main" id="{EB0450E3-0AE8-47BC-9F9C-7B07B43E4661}"/>
              </a:ext>
            </a:extLst>
          </p:cNvPr>
          <p:cNvSpPr>
            <a:spLocks noGrp="1"/>
          </p:cNvSpPr>
          <p:nvPr>
            <p:ph idx="1"/>
          </p:nvPr>
        </p:nvSpPr>
        <p:spPr>
          <a:xfrm>
            <a:off x="1141412" y="2249487"/>
            <a:ext cx="10195773" cy="3841930"/>
          </a:xfrm>
        </p:spPr>
        <p:txBody>
          <a:bodyPr>
            <a:normAutofit/>
          </a:bodyPr>
          <a:lstStyle/>
          <a:p>
            <a:pPr marL="514350" indent="-514350">
              <a:lnSpc>
                <a:spcPct val="100000"/>
              </a:lnSpc>
              <a:spcBef>
                <a:spcPts val="0"/>
              </a:spcBef>
              <a:buAutoNum type="arabicPeriod" startAt="4"/>
            </a:pPr>
            <a:r>
              <a:rPr lang="en-GB" sz="3200" dirty="0"/>
              <a:t>It makes decisions about the flow apparent, so you can discuss them</a:t>
            </a:r>
          </a:p>
          <a:p>
            <a:pPr marL="514350" indent="-514350">
              <a:lnSpc>
                <a:spcPct val="100000"/>
              </a:lnSpc>
              <a:spcBef>
                <a:spcPts val="0"/>
              </a:spcBef>
              <a:buAutoNum type="arabicPeriod" startAt="4"/>
            </a:pPr>
            <a:r>
              <a:rPr lang="en-GB" sz="3200" dirty="0"/>
              <a:t>It ties together lean concepts and techniques, which helps you avoid “Cherry picking.”</a:t>
            </a:r>
          </a:p>
          <a:p>
            <a:pPr marL="514350" indent="-514350">
              <a:lnSpc>
                <a:spcPct val="100000"/>
              </a:lnSpc>
              <a:spcBef>
                <a:spcPts val="0"/>
              </a:spcBef>
              <a:buAutoNum type="arabicPeriod" startAt="4"/>
            </a:pPr>
            <a:r>
              <a:rPr lang="en-GB" sz="3200" dirty="0"/>
              <a:t>It forms the basis of an implementation plan</a:t>
            </a:r>
          </a:p>
          <a:p>
            <a:pPr marL="514350" indent="-514350">
              <a:lnSpc>
                <a:spcPct val="100000"/>
              </a:lnSpc>
              <a:spcBef>
                <a:spcPts val="0"/>
              </a:spcBef>
              <a:buAutoNum type="arabicPeriod" startAt="4"/>
            </a:pPr>
            <a:r>
              <a:rPr lang="en-GB" sz="3200" dirty="0"/>
              <a:t>Helps you design the whole door-to-door flow should operate and becomes a blueprint for lean implementation</a:t>
            </a:r>
          </a:p>
        </p:txBody>
      </p:sp>
    </p:spTree>
    <p:extLst>
      <p:ext uri="{BB962C8B-B14F-4D97-AF65-F5344CB8AC3E}">
        <p14:creationId xmlns:p14="http://schemas.microsoft.com/office/powerpoint/2010/main" val="2557336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18C67-660E-484E-BA7F-CEC024DADBC0}"/>
              </a:ext>
            </a:extLst>
          </p:cNvPr>
          <p:cNvSpPr>
            <a:spLocks noGrp="1"/>
          </p:cNvSpPr>
          <p:nvPr>
            <p:ph type="title"/>
          </p:nvPr>
        </p:nvSpPr>
        <p:spPr/>
        <p:txBody>
          <a:bodyPr>
            <a:normAutofit/>
          </a:bodyPr>
          <a:lstStyle/>
          <a:p>
            <a:pPr algn="ctr"/>
            <a:r>
              <a:rPr lang="en-GB" sz="4400" dirty="0"/>
              <a:t>Why Value-Stream Mapping is an Essential Tool</a:t>
            </a:r>
          </a:p>
        </p:txBody>
      </p:sp>
      <p:sp>
        <p:nvSpPr>
          <p:cNvPr id="3" name="Content Placeholder 2">
            <a:extLst>
              <a:ext uri="{FF2B5EF4-FFF2-40B4-BE49-F238E27FC236}">
                <a16:creationId xmlns:a16="http://schemas.microsoft.com/office/drawing/2014/main" id="{CB0724AA-B80C-4EC5-BDD7-DA94B2BD875D}"/>
              </a:ext>
            </a:extLst>
          </p:cNvPr>
          <p:cNvSpPr>
            <a:spLocks noGrp="1"/>
          </p:cNvSpPr>
          <p:nvPr>
            <p:ph idx="1"/>
          </p:nvPr>
        </p:nvSpPr>
        <p:spPr>
          <a:xfrm>
            <a:off x="625642" y="2249486"/>
            <a:ext cx="11020926" cy="4288817"/>
          </a:xfrm>
        </p:spPr>
        <p:txBody>
          <a:bodyPr>
            <a:normAutofit lnSpcReduction="10000"/>
          </a:bodyPr>
          <a:lstStyle/>
          <a:p>
            <a:pPr marL="514350" indent="-514350">
              <a:lnSpc>
                <a:spcPct val="110000"/>
              </a:lnSpc>
              <a:spcBef>
                <a:spcPts val="0"/>
              </a:spcBef>
              <a:buAutoNum type="arabicPeriod" startAt="8"/>
            </a:pPr>
            <a:r>
              <a:rPr lang="en-GB" sz="3200" dirty="0"/>
              <a:t>It shows the linkage between the information flow and the material flow</a:t>
            </a:r>
          </a:p>
          <a:p>
            <a:pPr marL="514350" indent="-514350">
              <a:lnSpc>
                <a:spcPct val="110000"/>
              </a:lnSpc>
              <a:spcBef>
                <a:spcPts val="0"/>
              </a:spcBef>
              <a:buAutoNum type="arabicPeriod" startAt="8"/>
            </a:pPr>
            <a:r>
              <a:rPr lang="en-GB" sz="3200" dirty="0"/>
              <a:t>It is much more useful than quantitative tools and layout diagrams that produce a tally of non-value creating steps, lead time, distance travelled, the amount of inventory and so on</a:t>
            </a:r>
          </a:p>
          <a:p>
            <a:pPr marL="514350" indent="-514350">
              <a:lnSpc>
                <a:spcPct val="110000"/>
              </a:lnSpc>
              <a:spcBef>
                <a:spcPts val="0"/>
              </a:spcBef>
              <a:buAutoNum type="arabicPeriod" startAt="8"/>
            </a:pPr>
            <a:r>
              <a:rPr lang="en-GB" sz="3200" dirty="0"/>
              <a:t> Value-stream mapping is a qualitative tool by which you describe in detail how your facility should operate in order to create flow</a:t>
            </a:r>
          </a:p>
        </p:txBody>
      </p:sp>
    </p:spTree>
    <p:extLst>
      <p:ext uri="{BB962C8B-B14F-4D97-AF65-F5344CB8AC3E}">
        <p14:creationId xmlns:p14="http://schemas.microsoft.com/office/powerpoint/2010/main" val="3854655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EE961-E513-4934-89FF-3D947A75721A}"/>
              </a:ext>
            </a:extLst>
          </p:cNvPr>
          <p:cNvSpPr>
            <a:spLocks noGrp="1"/>
          </p:cNvSpPr>
          <p:nvPr>
            <p:ph type="title"/>
          </p:nvPr>
        </p:nvSpPr>
        <p:spPr/>
        <p:txBody>
          <a:bodyPr>
            <a:normAutofit/>
          </a:bodyPr>
          <a:lstStyle/>
          <a:p>
            <a:pPr algn="ctr"/>
            <a:r>
              <a:rPr lang="en-GB" sz="4400" dirty="0"/>
              <a:t>Why Value-Stream Mapping is an Essential Tool</a:t>
            </a:r>
          </a:p>
        </p:txBody>
      </p:sp>
      <p:sp>
        <p:nvSpPr>
          <p:cNvPr id="3" name="Content Placeholder 2">
            <a:extLst>
              <a:ext uri="{FF2B5EF4-FFF2-40B4-BE49-F238E27FC236}">
                <a16:creationId xmlns:a16="http://schemas.microsoft.com/office/drawing/2014/main" id="{267B0F8C-6F78-421D-BFAB-2754A52D7052}"/>
              </a:ext>
            </a:extLst>
          </p:cNvPr>
          <p:cNvSpPr>
            <a:spLocks noGrp="1"/>
          </p:cNvSpPr>
          <p:nvPr>
            <p:ph idx="1"/>
          </p:nvPr>
        </p:nvSpPr>
        <p:spPr/>
        <p:txBody>
          <a:bodyPr>
            <a:normAutofit/>
          </a:bodyPr>
          <a:lstStyle/>
          <a:p>
            <a:pPr marL="514350" indent="-514350">
              <a:lnSpc>
                <a:spcPct val="100000"/>
              </a:lnSpc>
              <a:spcBef>
                <a:spcPts val="0"/>
              </a:spcBef>
              <a:buAutoNum type="arabicPeriod" startAt="11"/>
            </a:pPr>
            <a:r>
              <a:rPr lang="en-GB" sz="3200" dirty="0"/>
              <a:t>Numbers are good for creating a sense of urgency or as before/after measures</a:t>
            </a:r>
          </a:p>
          <a:p>
            <a:pPr marL="514350" indent="-514350">
              <a:lnSpc>
                <a:spcPct val="100000"/>
              </a:lnSpc>
              <a:spcBef>
                <a:spcPts val="0"/>
              </a:spcBef>
              <a:buAutoNum type="arabicPeriod" startAt="11"/>
            </a:pPr>
            <a:r>
              <a:rPr lang="en-GB" sz="3200" dirty="0"/>
              <a:t>Value-stream mapping is good for describing what you are actually going to do to affect those numbers</a:t>
            </a:r>
          </a:p>
        </p:txBody>
      </p:sp>
    </p:spTree>
    <p:extLst>
      <p:ext uri="{BB962C8B-B14F-4D97-AF65-F5344CB8AC3E}">
        <p14:creationId xmlns:p14="http://schemas.microsoft.com/office/powerpoint/2010/main" val="2170328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60CAC-C25A-4A15-8C46-D2C9CD7CA84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3622CF91-06ED-40D6-8325-0BDF6D40302E}"/>
              </a:ext>
            </a:extLst>
          </p:cNvPr>
          <p:cNvPicPr>
            <a:picLocks noGrp="1" noChangeAspect="1"/>
          </p:cNvPicPr>
          <p:nvPr>
            <p:ph idx="1"/>
          </p:nvPr>
        </p:nvPicPr>
        <p:blipFill>
          <a:blip r:embed="rId2"/>
          <a:stretch>
            <a:fillRect/>
          </a:stretch>
        </p:blipFill>
        <p:spPr>
          <a:xfrm>
            <a:off x="1141413" y="2097088"/>
            <a:ext cx="9191995" cy="4142393"/>
          </a:xfrm>
        </p:spPr>
      </p:pic>
    </p:spTree>
    <p:extLst>
      <p:ext uri="{BB962C8B-B14F-4D97-AF65-F5344CB8AC3E}">
        <p14:creationId xmlns:p14="http://schemas.microsoft.com/office/powerpoint/2010/main" val="913555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6949F-F4CE-4B78-856C-C4DCE4883468}"/>
              </a:ext>
            </a:extLst>
          </p:cNvPr>
          <p:cNvSpPr>
            <a:spLocks noGrp="1"/>
          </p:cNvSpPr>
          <p:nvPr>
            <p:ph type="title"/>
          </p:nvPr>
        </p:nvSpPr>
        <p:spPr/>
        <p:txBody>
          <a:bodyPr>
            <a:normAutofit/>
          </a:bodyPr>
          <a:lstStyle/>
          <a:p>
            <a:pPr algn="ctr"/>
            <a:r>
              <a:rPr lang="en-GB" sz="4400" dirty="0"/>
              <a:t>Value Stream Mapping Points</a:t>
            </a:r>
          </a:p>
        </p:txBody>
      </p:sp>
      <p:sp>
        <p:nvSpPr>
          <p:cNvPr id="3" name="Content Placeholder 2">
            <a:extLst>
              <a:ext uri="{FF2B5EF4-FFF2-40B4-BE49-F238E27FC236}">
                <a16:creationId xmlns:a16="http://schemas.microsoft.com/office/drawing/2014/main" id="{FC5A1459-BC85-430C-A0D4-4CF9D3E54944}"/>
              </a:ext>
            </a:extLst>
          </p:cNvPr>
          <p:cNvSpPr>
            <a:spLocks noGrp="1"/>
          </p:cNvSpPr>
          <p:nvPr>
            <p:ph idx="1"/>
          </p:nvPr>
        </p:nvSpPr>
        <p:spPr>
          <a:xfrm>
            <a:off x="1141412" y="2249487"/>
            <a:ext cx="9905999" cy="4075686"/>
          </a:xfrm>
        </p:spPr>
        <p:txBody>
          <a:bodyPr>
            <a:normAutofit/>
          </a:bodyPr>
          <a:lstStyle/>
          <a:p>
            <a:pPr>
              <a:lnSpc>
                <a:spcPct val="100000"/>
              </a:lnSpc>
              <a:spcBef>
                <a:spcPts val="0"/>
              </a:spcBef>
            </a:pPr>
            <a:r>
              <a:rPr lang="en-GB" sz="3200" dirty="0"/>
              <a:t>Practice drawing value-stream maps and you will learn to see your shop floor in a way that supports lean manufacturing</a:t>
            </a:r>
          </a:p>
          <a:p>
            <a:pPr>
              <a:lnSpc>
                <a:spcPct val="100000"/>
              </a:lnSpc>
              <a:spcBef>
                <a:spcPts val="0"/>
              </a:spcBef>
            </a:pPr>
            <a:r>
              <a:rPr lang="en-GB" sz="3200" dirty="0"/>
              <a:t>Remember that the point of getting lean is not “mapping,” what is important is creating flow</a:t>
            </a:r>
          </a:p>
          <a:p>
            <a:pPr>
              <a:lnSpc>
                <a:spcPct val="100000"/>
              </a:lnSpc>
              <a:spcBef>
                <a:spcPts val="0"/>
              </a:spcBef>
            </a:pPr>
            <a:r>
              <a:rPr lang="en-GB" sz="3200" dirty="0"/>
              <a:t>To create flow you need a “vision” of the flow.  Mapping helps you see and focus on flow with a vision of the improved state</a:t>
            </a:r>
          </a:p>
        </p:txBody>
      </p:sp>
    </p:spTree>
    <p:extLst>
      <p:ext uri="{BB962C8B-B14F-4D97-AF65-F5344CB8AC3E}">
        <p14:creationId xmlns:p14="http://schemas.microsoft.com/office/powerpoint/2010/main" val="5309193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E41C2-E375-42FF-94B4-6FD96C2A56B4}"/>
              </a:ext>
            </a:extLst>
          </p:cNvPr>
          <p:cNvSpPr>
            <a:spLocks noGrp="1"/>
          </p:cNvSpPr>
          <p:nvPr>
            <p:ph type="title"/>
          </p:nvPr>
        </p:nvSpPr>
        <p:spPr/>
        <p:txBody>
          <a:bodyPr>
            <a:normAutofit/>
          </a:bodyPr>
          <a:lstStyle/>
          <a:p>
            <a:pPr algn="ctr"/>
            <a:r>
              <a:rPr lang="en-GB" sz="4400" dirty="0"/>
              <a:t>Material and Information flows</a:t>
            </a:r>
          </a:p>
        </p:txBody>
      </p:sp>
      <p:sp>
        <p:nvSpPr>
          <p:cNvPr id="3" name="Content Placeholder 2">
            <a:extLst>
              <a:ext uri="{FF2B5EF4-FFF2-40B4-BE49-F238E27FC236}">
                <a16:creationId xmlns:a16="http://schemas.microsoft.com/office/drawing/2014/main" id="{AF4F82E9-06FE-42D7-8FA2-EDADA80E31E7}"/>
              </a:ext>
            </a:extLst>
          </p:cNvPr>
          <p:cNvSpPr>
            <a:spLocks noGrp="1"/>
          </p:cNvSpPr>
          <p:nvPr>
            <p:ph idx="1"/>
          </p:nvPr>
        </p:nvSpPr>
        <p:spPr>
          <a:xfrm>
            <a:off x="1141412" y="2249486"/>
            <a:ext cx="9905999" cy="4185689"/>
          </a:xfrm>
        </p:spPr>
        <p:txBody>
          <a:bodyPr>
            <a:normAutofit/>
          </a:bodyPr>
          <a:lstStyle/>
          <a:p>
            <a:pPr>
              <a:lnSpc>
                <a:spcPct val="100000"/>
              </a:lnSpc>
              <a:spcBef>
                <a:spcPts val="0"/>
              </a:spcBef>
            </a:pPr>
            <a:r>
              <a:rPr lang="en-GB" sz="3200" dirty="0"/>
              <a:t>Within production, the movement of material through the factory is the flow that usually comes to mind</a:t>
            </a:r>
          </a:p>
          <a:p>
            <a:pPr>
              <a:lnSpc>
                <a:spcPct val="100000"/>
              </a:lnSpc>
              <a:spcBef>
                <a:spcPts val="0"/>
              </a:spcBef>
            </a:pPr>
            <a:r>
              <a:rPr lang="en-GB" sz="3200" dirty="0"/>
              <a:t>Information flow tells each process what to make or do next.</a:t>
            </a:r>
          </a:p>
          <a:p>
            <a:pPr>
              <a:lnSpc>
                <a:spcPct val="100000"/>
              </a:lnSpc>
              <a:spcBef>
                <a:spcPts val="0"/>
              </a:spcBef>
            </a:pPr>
            <a:r>
              <a:rPr lang="en-GB" sz="3200" dirty="0"/>
              <a:t>You must map both material and information flow</a:t>
            </a:r>
          </a:p>
          <a:p>
            <a:pPr>
              <a:lnSpc>
                <a:spcPct val="100000"/>
              </a:lnSpc>
              <a:spcBef>
                <a:spcPts val="0"/>
              </a:spcBef>
            </a:pPr>
            <a:r>
              <a:rPr lang="en-GB" sz="3200" dirty="0"/>
              <a:t>The question to ask yourself is “How can we flow information so that one process will make only what the next process needs when it needs it?”</a:t>
            </a:r>
          </a:p>
        </p:txBody>
      </p:sp>
    </p:spTree>
    <p:extLst>
      <p:ext uri="{BB962C8B-B14F-4D97-AF65-F5344CB8AC3E}">
        <p14:creationId xmlns:p14="http://schemas.microsoft.com/office/powerpoint/2010/main" val="1502115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BBE45-8675-41DD-82A9-3E13A0B79C9D}"/>
              </a:ext>
            </a:extLst>
          </p:cNvPr>
          <p:cNvSpPr>
            <a:spLocks noGrp="1"/>
          </p:cNvSpPr>
          <p:nvPr>
            <p:ph type="title"/>
          </p:nvPr>
        </p:nvSpPr>
        <p:spPr/>
        <p:txBody>
          <a:bodyPr>
            <a:normAutofit/>
          </a:bodyPr>
          <a:lstStyle/>
          <a:p>
            <a:pPr algn="ctr"/>
            <a:r>
              <a:rPr lang="en-GB" sz="4400" dirty="0"/>
              <a:t>Selecting a Product family</a:t>
            </a:r>
          </a:p>
        </p:txBody>
      </p:sp>
      <p:sp>
        <p:nvSpPr>
          <p:cNvPr id="3" name="Content Placeholder 2">
            <a:extLst>
              <a:ext uri="{FF2B5EF4-FFF2-40B4-BE49-F238E27FC236}">
                <a16:creationId xmlns:a16="http://schemas.microsoft.com/office/drawing/2014/main" id="{1002A38B-0CA8-4DB2-8BD5-A74BFD4A4300}"/>
              </a:ext>
            </a:extLst>
          </p:cNvPr>
          <p:cNvSpPr>
            <a:spLocks noGrp="1"/>
          </p:cNvSpPr>
          <p:nvPr>
            <p:ph idx="1"/>
          </p:nvPr>
        </p:nvSpPr>
        <p:spPr/>
        <p:txBody>
          <a:bodyPr>
            <a:normAutofit/>
          </a:bodyPr>
          <a:lstStyle/>
          <a:p>
            <a:pPr>
              <a:lnSpc>
                <a:spcPct val="100000"/>
              </a:lnSpc>
              <a:spcBef>
                <a:spcPts val="0"/>
              </a:spcBef>
            </a:pPr>
            <a:r>
              <a:rPr lang="en-GB" sz="3200" dirty="0"/>
              <a:t>One point to understand clearly before starting is the need to focus on one product family</a:t>
            </a:r>
          </a:p>
          <a:p>
            <a:pPr>
              <a:lnSpc>
                <a:spcPct val="100000"/>
              </a:lnSpc>
              <a:spcBef>
                <a:spcPts val="0"/>
              </a:spcBef>
            </a:pPr>
            <a:r>
              <a:rPr lang="en-GB" sz="3200" dirty="0"/>
              <a:t>Unless you have a small, one-product plant, drawing all your product flows on one map is too complicated</a:t>
            </a:r>
          </a:p>
          <a:p>
            <a:pPr>
              <a:lnSpc>
                <a:spcPct val="100000"/>
              </a:lnSpc>
              <a:spcBef>
                <a:spcPts val="0"/>
              </a:spcBef>
            </a:pPr>
            <a:r>
              <a:rPr lang="en-GB" sz="3200" dirty="0"/>
              <a:t>Value-stream mapping means walking and drawing the processing steps (material and information) for one product family from door-to-door in your plant</a:t>
            </a:r>
          </a:p>
        </p:txBody>
      </p:sp>
    </p:spTree>
    <p:extLst>
      <p:ext uri="{BB962C8B-B14F-4D97-AF65-F5344CB8AC3E}">
        <p14:creationId xmlns:p14="http://schemas.microsoft.com/office/powerpoint/2010/main" val="4058197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789F1-A28A-4CAA-BB37-EFB995DF1F24}"/>
              </a:ext>
            </a:extLst>
          </p:cNvPr>
          <p:cNvSpPr>
            <a:spLocks noGrp="1"/>
          </p:cNvSpPr>
          <p:nvPr>
            <p:ph type="title"/>
          </p:nvPr>
        </p:nvSpPr>
        <p:spPr/>
        <p:txBody>
          <a:bodyPr>
            <a:normAutofit/>
          </a:bodyPr>
          <a:lstStyle/>
          <a:p>
            <a:pPr algn="ctr"/>
            <a:r>
              <a:rPr lang="en-GB" sz="4400" dirty="0"/>
              <a:t>Selecting a Product family</a:t>
            </a:r>
          </a:p>
        </p:txBody>
      </p:sp>
      <p:sp>
        <p:nvSpPr>
          <p:cNvPr id="3" name="Content Placeholder 2">
            <a:extLst>
              <a:ext uri="{FF2B5EF4-FFF2-40B4-BE49-F238E27FC236}">
                <a16:creationId xmlns:a16="http://schemas.microsoft.com/office/drawing/2014/main" id="{CADECEAE-9B59-4279-AA57-9D840CC82361}"/>
              </a:ext>
            </a:extLst>
          </p:cNvPr>
          <p:cNvSpPr>
            <a:spLocks noGrp="1"/>
          </p:cNvSpPr>
          <p:nvPr>
            <p:ph idx="1"/>
          </p:nvPr>
        </p:nvSpPr>
        <p:spPr>
          <a:xfrm>
            <a:off x="1141412" y="2249487"/>
            <a:ext cx="9905999" cy="4247566"/>
          </a:xfrm>
        </p:spPr>
        <p:txBody>
          <a:bodyPr>
            <a:normAutofit/>
          </a:bodyPr>
          <a:lstStyle/>
          <a:p>
            <a:pPr>
              <a:lnSpc>
                <a:spcPct val="100000"/>
              </a:lnSpc>
              <a:spcBef>
                <a:spcPts val="0"/>
              </a:spcBef>
            </a:pPr>
            <a:r>
              <a:rPr lang="en-GB" sz="3200" dirty="0"/>
              <a:t>Identify your product families from the customer end of the value stream</a:t>
            </a:r>
          </a:p>
          <a:p>
            <a:pPr>
              <a:lnSpc>
                <a:spcPct val="100000"/>
              </a:lnSpc>
              <a:spcBef>
                <a:spcPts val="0"/>
              </a:spcBef>
            </a:pPr>
            <a:r>
              <a:rPr lang="en-GB" sz="3200" dirty="0"/>
              <a:t>You should not try to discern product families by looking at  upstream fabrication steps, which may severe many product families in a batch mode</a:t>
            </a:r>
          </a:p>
          <a:p>
            <a:pPr>
              <a:lnSpc>
                <a:spcPct val="100000"/>
              </a:lnSpc>
              <a:spcBef>
                <a:spcPts val="0"/>
              </a:spcBef>
            </a:pPr>
            <a:r>
              <a:rPr lang="en-GB" sz="3200" dirty="0"/>
              <a:t>Write down how many different finished part numbers there are in the family, how much is wanted by the customer, and how often</a:t>
            </a:r>
          </a:p>
        </p:txBody>
      </p:sp>
    </p:spTree>
    <p:extLst>
      <p:ext uri="{BB962C8B-B14F-4D97-AF65-F5344CB8AC3E}">
        <p14:creationId xmlns:p14="http://schemas.microsoft.com/office/powerpoint/2010/main" val="3831965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65720-41EB-427F-96B5-95934F139D9A}"/>
              </a:ext>
            </a:extLst>
          </p:cNvPr>
          <p:cNvSpPr>
            <a:spLocks noGrp="1"/>
          </p:cNvSpPr>
          <p:nvPr>
            <p:ph type="title"/>
          </p:nvPr>
        </p:nvSpPr>
        <p:spPr/>
        <p:txBody>
          <a:bodyPr>
            <a:normAutofit/>
          </a:bodyPr>
          <a:lstStyle/>
          <a:p>
            <a:pPr algn="ctr"/>
            <a:r>
              <a:rPr lang="en-GB" sz="4400" dirty="0"/>
              <a:t>Product Family</a:t>
            </a:r>
          </a:p>
        </p:txBody>
      </p:sp>
      <p:pic>
        <p:nvPicPr>
          <p:cNvPr id="5" name="Content Placeholder 4">
            <a:extLst>
              <a:ext uri="{FF2B5EF4-FFF2-40B4-BE49-F238E27FC236}">
                <a16:creationId xmlns:a16="http://schemas.microsoft.com/office/drawing/2014/main" id="{C7CD9F64-4D39-4D8E-B0A2-37F7CCE96252}"/>
              </a:ext>
            </a:extLst>
          </p:cNvPr>
          <p:cNvPicPr>
            <a:picLocks noGrp="1" noChangeAspect="1"/>
          </p:cNvPicPr>
          <p:nvPr>
            <p:ph idx="1"/>
          </p:nvPr>
        </p:nvPicPr>
        <p:blipFill>
          <a:blip r:embed="rId2"/>
          <a:stretch>
            <a:fillRect/>
          </a:stretch>
        </p:blipFill>
        <p:spPr>
          <a:xfrm>
            <a:off x="1141413" y="1904427"/>
            <a:ext cx="9570130" cy="4335055"/>
          </a:xfrm>
        </p:spPr>
      </p:pic>
    </p:spTree>
    <p:extLst>
      <p:ext uri="{BB962C8B-B14F-4D97-AF65-F5344CB8AC3E}">
        <p14:creationId xmlns:p14="http://schemas.microsoft.com/office/powerpoint/2010/main" val="2918964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897A2-96D8-4CD7-9FE9-40AFC4A25257}"/>
              </a:ext>
            </a:extLst>
          </p:cNvPr>
          <p:cNvSpPr>
            <a:spLocks noGrp="1"/>
          </p:cNvSpPr>
          <p:nvPr>
            <p:ph type="title"/>
          </p:nvPr>
        </p:nvSpPr>
        <p:spPr/>
        <p:txBody>
          <a:bodyPr>
            <a:normAutofit/>
          </a:bodyPr>
          <a:lstStyle/>
          <a:p>
            <a:pPr algn="ctr"/>
            <a:r>
              <a:rPr lang="en-GB" sz="4400" dirty="0"/>
              <a:t>Using the mapping tool</a:t>
            </a:r>
          </a:p>
        </p:txBody>
      </p:sp>
      <p:sp>
        <p:nvSpPr>
          <p:cNvPr id="3" name="Content Placeholder 2">
            <a:extLst>
              <a:ext uri="{FF2B5EF4-FFF2-40B4-BE49-F238E27FC236}">
                <a16:creationId xmlns:a16="http://schemas.microsoft.com/office/drawing/2014/main" id="{3A51F6A3-F393-42D7-BFB8-CCF76C0B245C}"/>
              </a:ext>
            </a:extLst>
          </p:cNvPr>
          <p:cNvSpPr>
            <a:spLocks noGrp="1"/>
          </p:cNvSpPr>
          <p:nvPr>
            <p:ph idx="1"/>
          </p:nvPr>
        </p:nvSpPr>
        <p:spPr>
          <a:xfrm>
            <a:off x="866274" y="1890678"/>
            <a:ext cx="10539663" cy="4757630"/>
          </a:xfrm>
        </p:spPr>
        <p:txBody>
          <a:bodyPr>
            <a:normAutofit/>
          </a:bodyPr>
          <a:lstStyle/>
          <a:p>
            <a:pPr marL="514350" indent="-514350">
              <a:lnSpc>
                <a:spcPct val="110000"/>
              </a:lnSpc>
              <a:spcBef>
                <a:spcPts val="0"/>
              </a:spcBef>
              <a:buAutoNum type="arabicPeriod"/>
            </a:pPr>
            <a:r>
              <a:rPr lang="en-GB" sz="3200" dirty="0"/>
              <a:t>Draw the current state, which is done by gathering information on the shop floor</a:t>
            </a:r>
          </a:p>
          <a:p>
            <a:pPr marL="514350" indent="-514350">
              <a:lnSpc>
                <a:spcPct val="110000"/>
              </a:lnSpc>
              <a:spcBef>
                <a:spcPts val="0"/>
              </a:spcBef>
              <a:buAutoNum type="arabicPeriod"/>
            </a:pPr>
            <a:r>
              <a:rPr lang="en-GB" sz="3200" dirty="0"/>
              <a:t>This provides the information you need to develop a future state map</a:t>
            </a:r>
          </a:p>
          <a:p>
            <a:pPr marL="514350" indent="-514350">
              <a:lnSpc>
                <a:spcPct val="110000"/>
              </a:lnSpc>
              <a:spcBef>
                <a:spcPts val="0"/>
              </a:spcBef>
              <a:buAutoNum type="arabicPeriod"/>
            </a:pPr>
            <a:r>
              <a:rPr lang="en-GB" sz="3200" dirty="0"/>
              <a:t>Drawing your future state will often point out important current state information you have overlooked</a:t>
            </a:r>
          </a:p>
          <a:p>
            <a:pPr marL="514350" indent="-514350">
              <a:lnSpc>
                <a:spcPct val="110000"/>
              </a:lnSpc>
              <a:spcBef>
                <a:spcPts val="0"/>
              </a:spcBef>
              <a:buAutoNum type="arabicPeriod"/>
            </a:pPr>
            <a:r>
              <a:rPr lang="en-GB" sz="3200" dirty="0"/>
              <a:t>Prepare and begin actively using an implementation plan that describes how you plan to achieve the future state.</a:t>
            </a:r>
          </a:p>
        </p:txBody>
      </p:sp>
    </p:spTree>
    <p:extLst>
      <p:ext uri="{BB962C8B-B14F-4D97-AF65-F5344CB8AC3E}">
        <p14:creationId xmlns:p14="http://schemas.microsoft.com/office/powerpoint/2010/main" val="2025194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E6A8F-CFA7-429E-ACFA-BC6F82BEE4C4}"/>
              </a:ext>
            </a:extLst>
          </p:cNvPr>
          <p:cNvSpPr>
            <a:spLocks noGrp="1"/>
          </p:cNvSpPr>
          <p:nvPr>
            <p:ph type="title"/>
          </p:nvPr>
        </p:nvSpPr>
        <p:spPr/>
        <p:txBody>
          <a:bodyPr>
            <a:normAutofit/>
          </a:bodyPr>
          <a:lstStyle/>
          <a:p>
            <a:pPr algn="ctr"/>
            <a:r>
              <a:rPr lang="en-GB" sz="4400" dirty="0"/>
              <a:t>The current state map</a:t>
            </a:r>
          </a:p>
        </p:txBody>
      </p:sp>
      <p:sp>
        <p:nvSpPr>
          <p:cNvPr id="3" name="Content Placeholder 2">
            <a:extLst>
              <a:ext uri="{FF2B5EF4-FFF2-40B4-BE49-F238E27FC236}">
                <a16:creationId xmlns:a16="http://schemas.microsoft.com/office/drawing/2014/main" id="{0A769DA7-F2EF-44B1-9169-C980542BEFC9}"/>
              </a:ext>
            </a:extLst>
          </p:cNvPr>
          <p:cNvSpPr>
            <a:spLocks noGrp="1"/>
          </p:cNvSpPr>
          <p:nvPr>
            <p:ph idx="1"/>
          </p:nvPr>
        </p:nvSpPr>
        <p:spPr>
          <a:xfrm>
            <a:off x="1141412" y="2249486"/>
            <a:ext cx="9905999" cy="4371319"/>
          </a:xfrm>
        </p:spPr>
        <p:txBody>
          <a:bodyPr>
            <a:normAutofit fontScale="92500"/>
          </a:bodyPr>
          <a:lstStyle/>
          <a:p>
            <a:r>
              <a:rPr lang="en-GB" sz="3200" dirty="0"/>
              <a:t>Mapping begins at the level of </a:t>
            </a:r>
            <a:r>
              <a:rPr lang="en-GB" sz="3200"/>
              <a:t>the door-to-door </a:t>
            </a:r>
            <a:r>
              <a:rPr lang="en-GB" sz="3200" dirty="0"/>
              <a:t>flow </a:t>
            </a:r>
            <a:r>
              <a:rPr lang="en-GB" sz="3200" dirty="0" err="1"/>
              <a:t>inyour</a:t>
            </a:r>
            <a:r>
              <a:rPr lang="en-GB" sz="3200" dirty="0"/>
              <a:t> plant, where you draw process categories like “assembly” or “welding,” instead of recording each processing step.</a:t>
            </a:r>
          </a:p>
          <a:p>
            <a:r>
              <a:rPr lang="en-GB" sz="3200" dirty="0"/>
              <a:t>Once you see the overall flow through the plant, you </a:t>
            </a:r>
            <a:r>
              <a:rPr lang="en-GB" sz="3200" dirty="0" err="1"/>
              <a:t>canc</a:t>
            </a:r>
            <a:r>
              <a:rPr lang="en-GB" sz="3200" dirty="0"/>
              <a:t> </a:t>
            </a:r>
            <a:r>
              <a:rPr lang="en-GB" sz="3200" dirty="0" err="1"/>
              <a:t>hange</a:t>
            </a:r>
            <a:r>
              <a:rPr lang="en-GB" sz="3200" dirty="0"/>
              <a:t> the level of magnification, zooming into map every individual step within a process category, or zooming out to encompass the value stream external to your plant</a:t>
            </a:r>
          </a:p>
          <a:p>
            <a:endParaRPr lang="en-GB" sz="3200" dirty="0"/>
          </a:p>
        </p:txBody>
      </p:sp>
    </p:spTree>
    <p:extLst>
      <p:ext uri="{BB962C8B-B14F-4D97-AF65-F5344CB8AC3E}">
        <p14:creationId xmlns:p14="http://schemas.microsoft.com/office/powerpoint/2010/main" val="5762986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B2BA9-D85B-4D40-8674-37F7D887AD4F}"/>
              </a:ext>
            </a:extLst>
          </p:cNvPr>
          <p:cNvSpPr>
            <a:spLocks noGrp="1"/>
          </p:cNvSpPr>
          <p:nvPr>
            <p:ph type="title"/>
          </p:nvPr>
        </p:nvSpPr>
        <p:spPr/>
        <p:txBody>
          <a:bodyPr>
            <a:normAutofit/>
          </a:bodyPr>
          <a:lstStyle/>
          <a:p>
            <a:pPr algn="ctr"/>
            <a:r>
              <a:rPr lang="en-GB" sz="4400" dirty="0"/>
              <a:t>Levels of mapping the </a:t>
            </a:r>
            <a:r>
              <a:rPr lang="en-GB" sz="4400"/>
              <a:t>value stream</a:t>
            </a:r>
          </a:p>
        </p:txBody>
      </p:sp>
      <p:sp>
        <p:nvSpPr>
          <p:cNvPr id="3" name="Content Placeholder 2">
            <a:extLst>
              <a:ext uri="{FF2B5EF4-FFF2-40B4-BE49-F238E27FC236}">
                <a16:creationId xmlns:a16="http://schemas.microsoft.com/office/drawing/2014/main" id="{EA8C8F69-EDBC-4A9E-B916-67021A57A1FD}"/>
              </a:ext>
            </a:extLst>
          </p:cNvPr>
          <p:cNvSpPr>
            <a:spLocks noGrp="1"/>
          </p:cNvSpPr>
          <p:nvPr>
            <p:ph idx="1"/>
          </p:nvPr>
        </p:nvSpPr>
        <p:spPr/>
        <p:txBody>
          <a:bodyPr/>
          <a:lstStyle/>
          <a:p>
            <a:pPr marL="0" indent="0">
              <a:buNone/>
            </a:pPr>
            <a:endParaRPr lang="en-GB" dirty="0"/>
          </a:p>
        </p:txBody>
      </p:sp>
      <p:sp>
        <p:nvSpPr>
          <p:cNvPr id="4" name="Rectangle 3">
            <a:extLst>
              <a:ext uri="{FF2B5EF4-FFF2-40B4-BE49-F238E27FC236}">
                <a16:creationId xmlns:a16="http://schemas.microsoft.com/office/drawing/2014/main" id="{5FF4485D-5B12-4D2D-A166-95E28D807705}"/>
              </a:ext>
            </a:extLst>
          </p:cNvPr>
          <p:cNvSpPr/>
          <p:nvPr/>
        </p:nvSpPr>
        <p:spPr>
          <a:xfrm>
            <a:off x="3568223" y="2200060"/>
            <a:ext cx="405636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Process Level</a:t>
            </a:r>
          </a:p>
        </p:txBody>
      </p:sp>
      <p:sp>
        <p:nvSpPr>
          <p:cNvPr id="5" name="Rectangle 4">
            <a:extLst>
              <a:ext uri="{FF2B5EF4-FFF2-40B4-BE49-F238E27FC236}">
                <a16:creationId xmlns:a16="http://schemas.microsoft.com/office/drawing/2014/main" id="{891F972C-5558-408A-A7BB-32E4022DAEB1}"/>
              </a:ext>
            </a:extLst>
          </p:cNvPr>
          <p:cNvSpPr/>
          <p:nvPr/>
        </p:nvSpPr>
        <p:spPr>
          <a:xfrm>
            <a:off x="2660698" y="4888258"/>
            <a:ext cx="594016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Across companies</a:t>
            </a:r>
          </a:p>
        </p:txBody>
      </p:sp>
      <p:sp>
        <p:nvSpPr>
          <p:cNvPr id="6" name="Rectangle 5">
            <a:extLst>
              <a:ext uri="{FF2B5EF4-FFF2-40B4-BE49-F238E27FC236}">
                <a16:creationId xmlns:a16="http://schemas.microsoft.com/office/drawing/2014/main" id="{98AF8096-D1BF-4401-AB74-CD08F36D91B9}"/>
              </a:ext>
            </a:extLst>
          </p:cNvPr>
          <p:cNvSpPr/>
          <p:nvPr/>
        </p:nvSpPr>
        <p:spPr>
          <a:xfrm>
            <a:off x="2990707" y="3973858"/>
            <a:ext cx="5390147"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Multiple plants</a:t>
            </a:r>
          </a:p>
        </p:txBody>
      </p:sp>
      <p:sp>
        <p:nvSpPr>
          <p:cNvPr id="7" name="Rectangle 6">
            <a:extLst>
              <a:ext uri="{FF2B5EF4-FFF2-40B4-BE49-F238E27FC236}">
                <a16:creationId xmlns:a16="http://schemas.microsoft.com/office/drawing/2014/main" id="{1DDF222D-4271-42D8-9B56-0BE563D2E6FB}"/>
              </a:ext>
            </a:extLst>
          </p:cNvPr>
          <p:cNvSpPr/>
          <p:nvPr/>
        </p:nvSpPr>
        <p:spPr>
          <a:xfrm>
            <a:off x="3245089" y="3093836"/>
            <a:ext cx="4709503"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Single plant</a:t>
            </a:r>
          </a:p>
        </p:txBody>
      </p:sp>
    </p:spTree>
    <p:extLst>
      <p:ext uri="{BB962C8B-B14F-4D97-AF65-F5344CB8AC3E}">
        <p14:creationId xmlns:p14="http://schemas.microsoft.com/office/powerpoint/2010/main" val="24705135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9C804-4B07-4C9B-9006-6C3ACCDE31F6}"/>
              </a:ext>
            </a:extLst>
          </p:cNvPr>
          <p:cNvSpPr>
            <a:spLocks noGrp="1"/>
          </p:cNvSpPr>
          <p:nvPr>
            <p:ph type="title"/>
          </p:nvPr>
        </p:nvSpPr>
        <p:spPr/>
        <p:txBody>
          <a:bodyPr>
            <a:normAutofit/>
          </a:bodyPr>
          <a:lstStyle/>
          <a:p>
            <a:pPr algn="ctr"/>
            <a:r>
              <a:rPr lang="en-GB" sz="4400" dirty="0"/>
              <a:t>Mapping Tips</a:t>
            </a:r>
          </a:p>
        </p:txBody>
      </p:sp>
      <p:sp>
        <p:nvSpPr>
          <p:cNvPr id="3" name="Content Placeholder 2">
            <a:extLst>
              <a:ext uri="{FF2B5EF4-FFF2-40B4-BE49-F238E27FC236}">
                <a16:creationId xmlns:a16="http://schemas.microsoft.com/office/drawing/2014/main" id="{510DBE83-E814-405A-A541-052CC8428CE8}"/>
              </a:ext>
            </a:extLst>
          </p:cNvPr>
          <p:cNvSpPr>
            <a:spLocks noGrp="1"/>
          </p:cNvSpPr>
          <p:nvPr>
            <p:ph idx="1"/>
          </p:nvPr>
        </p:nvSpPr>
        <p:spPr>
          <a:xfrm>
            <a:off x="1141412" y="2249487"/>
            <a:ext cx="9905999" cy="3759428"/>
          </a:xfrm>
        </p:spPr>
        <p:txBody>
          <a:bodyPr>
            <a:normAutofit/>
          </a:bodyPr>
          <a:lstStyle/>
          <a:p>
            <a:pPr marL="514350" indent="-514350">
              <a:lnSpc>
                <a:spcPct val="100000"/>
              </a:lnSpc>
              <a:spcBef>
                <a:spcPts val="0"/>
              </a:spcBef>
              <a:buAutoNum type="arabicPeriod"/>
            </a:pPr>
            <a:r>
              <a:rPr lang="en-GB" sz="3200" dirty="0"/>
              <a:t>Always collect current state information while walking along the actual pathways of material and information flows yourself</a:t>
            </a:r>
          </a:p>
          <a:p>
            <a:pPr marL="514350" indent="-514350">
              <a:lnSpc>
                <a:spcPct val="100000"/>
              </a:lnSpc>
              <a:spcBef>
                <a:spcPts val="0"/>
              </a:spcBef>
              <a:buAutoNum type="arabicPeriod"/>
            </a:pPr>
            <a:r>
              <a:rPr lang="en-GB" sz="3200" dirty="0"/>
              <a:t>Begin with a quick walk along the entire door-to-door value stream</a:t>
            </a:r>
          </a:p>
          <a:p>
            <a:pPr marL="514350" indent="-514350">
              <a:lnSpc>
                <a:spcPct val="100000"/>
              </a:lnSpc>
              <a:spcBef>
                <a:spcPts val="0"/>
              </a:spcBef>
              <a:buAutoNum type="arabicPeriod"/>
            </a:pPr>
            <a:r>
              <a:rPr lang="en-GB" sz="3200" dirty="0"/>
              <a:t>Begin at the shipping end and work upstream</a:t>
            </a:r>
          </a:p>
        </p:txBody>
      </p:sp>
    </p:spTree>
    <p:extLst>
      <p:ext uri="{BB962C8B-B14F-4D97-AF65-F5344CB8AC3E}">
        <p14:creationId xmlns:p14="http://schemas.microsoft.com/office/powerpoint/2010/main" val="16073886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008E4-B343-4920-AD16-8BA19A9644FE}"/>
              </a:ext>
            </a:extLst>
          </p:cNvPr>
          <p:cNvSpPr>
            <a:spLocks noGrp="1"/>
          </p:cNvSpPr>
          <p:nvPr>
            <p:ph type="title"/>
          </p:nvPr>
        </p:nvSpPr>
        <p:spPr/>
        <p:txBody>
          <a:bodyPr>
            <a:normAutofit/>
          </a:bodyPr>
          <a:lstStyle/>
          <a:p>
            <a:pPr algn="ctr"/>
            <a:r>
              <a:rPr lang="en-GB" sz="4400" dirty="0"/>
              <a:t>Mapping Tips</a:t>
            </a:r>
          </a:p>
        </p:txBody>
      </p:sp>
      <p:sp>
        <p:nvSpPr>
          <p:cNvPr id="3" name="Content Placeholder 2">
            <a:extLst>
              <a:ext uri="{FF2B5EF4-FFF2-40B4-BE49-F238E27FC236}">
                <a16:creationId xmlns:a16="http://schemas.microsoft.com/office/drawing/2014/main" id="{A7836E52-FC07-499D-8E81-D2959AA52EED}"/>
              </a:ext>
            </a:extLst>
          </p:cNvPr>
          <p:cNvSpPr>
            <a:spLocks noGrp="1"/>
          </p:cNvSpPr>
          <p:nvPr>
            <p:ph idx="1"/>
          </p:nvPr>
        </p:nvSpPr>
        <p:spPr/>
        <p:txBody>
          <a:bodyPr>
            <a:normAutofit/>
          </a:bodyPr>
          <a:lstStyle/>
          <a:p>
            <a:pPr marL="514350" indent="-514350">
              <a:lnSpc>
                <a:spcPct val="100000"/>
              </a:lnSpc>
              <a:spcBef>
                <a:spcPts val="0"/>
              </a:spcBef>
              <a:buAutoNum type="arabicPeriod" startAt="4"/>
            </a:pPr>
            <a:r>
              <a:rPr lang="en-GB" sz="3200" dirty="0"/>
              <a:t>Bring your stopwatch and do not rely on standard times or information that you do not personally obtain</a:t>
            </a:r>
          </a:p>
          <a:p>
            <a:pPr marL="514350" indent="-514350">
              <a:lnSpc>
                <a:spcPct val="100000"/>
              </a:lnSpc>
              <a:spcBef>
                <a:spcPts val="0"/>
              </a:spcBef>
              <a:buAutoNum type="arabicPeriod" startAt="4"/>
            </a:pPr>
            <a:r>
              <a:rPr lang="en-GB" sz="3200" dirty="0"/>
              <a:t>Map the whole value stream yourself</a:t>
            </a:r>
          </a:p>
          <a:p>
            <a:pPr marL="514350" indent="-514350">
              <a:lnSpc>
                <a:spcPct val="100000"/>
              </a:lnSpc>
              <a:spcBef>
                <a:spcPts val="0"/>
              </a:spcBef>
              <a:buAutoNum type="arabicPeriod" startAt="4"/>
            </a:pPr>
            <a:r>
              <a:rPr lang="en-GB" sz="3200" dirty="0"/>
              <a:t>Always draw by hand in pencil</a:t>
            </a:r>
          </a:p>
          <a:p>
            <a:pPr marL="514350" indent="-514350">
              <a:buAutoNum type="arabicPeriod" startAt="4"/>
            </a:pPr>
            <a:endParaRPr lang="en-GB" sz="3200" dirty="0"/>
          </a:p>
        </p:txBody>
      </p:sp>
    </p:spTree>
    <p:extLst>
      <p:ext uri="{BB962C8B-B14F-4D97-AF65-F5344CB8AC3E}">
        <p14:creationId xmlns:p14="http://schemas.microsoft.com/office/powerpoint/2010/main" val="29289922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E71F6-13F1-4EC3-9B47-A7F29D7D568A}"/>
              </a:ext>
            </a:extLst>
          </p:cNvPr>
          <p:cNvSpPr>
            <a:spLocks noGrp="1"/>
          </p:cNvSpPr>
          <p:nvPr>
            <p:ph type="title"/>
          </p:nvPr>
        </p:nvSpPr>
        <p:spPr/>
        <p:txBody>
          <a:bodyPr>
            <a:normAutofit/>
          </a:bodyPr>
          <a:lstStyle/>
          <a:p>
            <a:pPr algn="ctr"/>
            <a:r>
              <a:rPr lang="en-GB" sz="4400" dirty="0"/>
              <a:t>Material Flow Icons</a:t>
            </a:r>
          </a:p>
        </p:txBody>
      </p:sp>
      <p:pic>
        <p:nvPicPr>
          <p:cNvPr id="5" name="Content Placeholder 4">
            <a:extLst>
              <a:ext uri="{FF2B5EF4-FFF2-40B4-BE49-F238E27FC236}">
                <a16:creationId xmlns:a16="http://schemas.microsoft.com/office/drawing/2014/main" id="{842E77A3-AFA5-4CD5-8C3A-5BD4F9A2691F}"/>
              </a:ext>
            </a:extLst>
          </p:cNvPr>
          <p:cNvPicPr>
            <a:picLocks noGrp="1" noChangeAspect="1"/>
          </p:cNvPicPr>
          <p:nvPr>
            <p:ph idx="1"/>
          </p:nvPr>
        </p:nvPicPr>
        <p:blipFill>
          <a:blip r:embed="rId2"/>
          <a:stretch>
            <a:fillRect/>
          </a:stretch>
        </p:blipFill>
        <p:spPr>
          <a:xfrm>
            <a:off x="1141413" y="2014431"/>
            <a:ext cx="10106395" cy="4331368"/>
          </a:xfrm>
        </p:spPr>
      </p:pic>
    </p:spTree>
    <p:extLst>
      <p:ext uri="{BB962C8B-B14F-4D97-AF65-F5344CB8AC3E}">
        <p14:creationId xmlns:p14="http://schemas.microsoft.com/office/powerpoint/2010/main" val="1673313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8FB37-4BB3-4735-B5CE-15A84AF384EC}"/>
              </a:ext>
            </a:extLst>
          </p:cNvPr>
          <p:cNvSpPr>
            <a:spLocks noGrp="1"/>
          </p:cNvSpPr>
          <p:nvPr>
            <p:ph type="title"/>
          </p:nvPr>
        </p:nvSpPr>
        <p:spPr/>
        <p:txBody>
          <a:bodyPr>
            <a:normAutofit/>
          </a:bodyPr>
          <a:lstStyle/>
          <a:p>
            <a:pPr algn="ctr"/>
            <a:r>
              <a:rPr lang="en-GB" sz="4400" dirty="0"/>
              <a:t>Information flow icons</a:t>
            </a:r>
          </a:p>
        </p:txBody>
      </p:sp>
      <p:pic>
        <p:nvPicPr>
          <p:cNvPr id="5" name="Content Placeholder 4">
            <a:extLst>
              <a:ext uri="{FF2B5EF4-FFF2-40B4-BE49-F238E27FC236}">
                <a16:creationId xmlns:a16="http://schemas.microsoft.com/office/drawing/2014/main" id="{4CF81395-B811-4492-9473-A0E7CC13A613}"/>
              </a:ext>
            </a:extLst>
          </p:cNvPr>
          <p:cNvPicPr>
            <a:picLocks noGrp="1" noChangeAspect="1"/>
          </p:cNvPicPr>
          <p:nvPr>
            <p:ph idx="1"/>
          </p:nvPr>
        </p:nvPicPr>
        <p:blipFill>
          <a:blip r:embed="rId2"/>
          <a:stretch>
            <a:fillRect/>
          </a:stretch>
        </p:blipFill>
        <p:spPr>
          <a:xfrm>
            <a:off x="976277" y="2035056"/>
            <a:ext cx="10388409" cy="4303867"/>
          </a:xfrm>
        </p:spPr>
      </p:pic>
    </p:spTree>
    <p:extLst>
      <p:ext uri="{BB962C8B-B14F-4D97-AF65-F5344CB8AC3E}">
        <p14:creationId xmlns:p14="http://schemas.microsoft.com/office/powerpoint/2010/main" val="1207748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C1CA6-2EC0-4959-AD02-711CD08024C1}"/>
              </a:ext>
            </a:extLst>
          </p:cNvPr>
          <p:cNvSpPr>
            <a:spLocks noGrp="1"/>
          </p:cNvSpPr>
          <p:nvPr>
            <p:ph type="title"/>
          </p:nvPr>
        </p:nvSpPr>
        <p:spPr/>
        <p:txBody>
          <a:bodyPr>
            <a:normAutofit/>
          </a:bodyPr>
          <a:lstStyle/>
          <a:p>
            <a:pPr algn="ctr"/>
            <a:r>
              <a:rPr lang="en-GB" sz="4400" dirty="0"/>
              <a:t>Drawing the current-state map</a:t>
            </a:r>
          </a:p>
        </p:txBody>
      </p:sp>
      <p:sp>
        <p:nvSpPr>
          <p:cNvPr id="3" name="Content Placeholder 2">
            <a:extLst>
              <a:ext uri="{FF2B5EF4-FFF2-40B4-BE49-F238E27FC236}">
                <a16:creationId xmlns:a16="http://schemas.microsoft.com/office/drawing/2014/main" id="{8953626F-0F76-43BC-9319-68DD0637FF11}"/>
              </a:ext>
            </a:extLst>
          </p:cNvPr>
          <p:cNvSpPr>
            <a:spLocks noGrp="1"/>
          </p:cNvSpPr>
          <p:nvPr>
            <p:ph idx="1"/>
          </p:nvPr>
        </p:nvSpPr>
        <p:spPr/>
        <p:txBody>
          <a:bodyPr>
            <a:normAutofit/>
          </a:bodyPr>
          <a:lstStyle/>
          <a:p>
            <a:r>
              <a:rPr lang="en-GB" sz="3200" dirty="0"/>
              <a:t>Mapping starts with the customer requirements</a:t>
            </a:r>
          </a:p>
          <a:p>
            <a:r>
              <a:rPr lang="en-GB" sz="3200" dirty="0"/>
              <a:t>Represent the customer’s assembly plant with a </a:t>
            </a:r>
            <a:r>
              <a:rPr lang="en-GB" sz="3200" b="1" dirty="0"/>
              <a:t>factory</a:t>
            </a:r>
            <a:r>
              <a:rPr lang="en-GB" sz="3200" dirty="0"/>
              <a:t> icon, placed in the upper right-hand corner of the map</a:t>
            </a:r>
          </a:p>
          <a:p>
            <a:r>
              <a:rPr lang="en-GB" sz="3200" dirty="0"/>
              <a:t>Underneath this icon we’ll draw a </a:t>
            </a:r>
            <a:r>
              <a:rPr lang="en-GB" sz="3200" b="1" dirty="0"/>
              <a:t>data box</a:t>
            </a:r>
            <a:r>
              <a:rPr lang="en-GB" sz="3200" dirty="0"/>
              <a:t> which records the requirements of the assembly plant customer</a:t>
            </a:r>
          </a:p>
        </p:txBody>
      </p:sp>
    </p:spTree>
    <p:extLst>
      <p:ext uri="{BB962C8B-B14F-4D97-AF65-F5344CB8AC3E}">
        <p14:creationId xmlns:p14="http://schemas.microsoft.com/office/powerpoint/2010/main" val="16898911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1B0AA-92EE-4861-B716-4F3E1713BD91}"/>
              </a:ext>
            </a:extLst>
          </p:cNvPr>
          <p:cNvSpPr>
            <a:spLocks noGrp="1"/>
          </p:cNvSpPr>
          <p:nvPr>
            <p:ph type="title"/>
          </p:nvPr>
        </p:nvSpPr>
        <p:spPr/>
        <p:txBody>
          <a:bodyPr>
            <a:normAutofit/>
          </a:bodyPr>
          <a:lstStyle/>
          <a:p>
            <a:pPr algn="ctr"/>
            <a:r>
              <a:rPr lang="en-GB" sz="4400" dirty="0"/>
              <a:t>Drawing the current-state map</a:t>
            </a:r>
          </a:p>
        </p:txBody>
      </p:sp>
      <p:pic>
        <p:nvPicPr>
          <p:cNvPr id="5" name="Content Placeholder 4">
            <a:extLst>
              <a:ext uri="{FF2B5EF4-FFF2-40B4-BE49-F238E27FC236}">
                <a16:creationId xmlns:a16="http://schemas.microsoft.com/office/drawing/2014/main" id="{468FDB30-C6E9-4963-8994-61F82FEF999C}"/>
              </a:ext>
            </a:extLst>
          </p:cNvPr>
          <p:cNvPicPr>
            <a:picLocks noGrp="1" noChangeAspect="1"/>
          </p:cNvPicPr>
          <p:nvPr>
            <p:ph idx="1"/>
          </p:nvPr>
        </p:nvPicPr>
        <p:blipFill>
          <a:blip r:embed="rId2"/>
          <a:stretch>
            <a:fillRect/>
          </a:stretch>
        </p:blipFill>
        <p:spPr>
          <a:xfrm>
            <a:off x="3327591" y="1966304"/>
            <a:ext cx="5500150" cy="4193864"/>
          </a:xfrm>
        </p:spPr>
      </p:pic>
    </p:spTree>
    <p:extLst>
      <p:ext uri="{BB962C8B-B14F-4D97-AF65-F5344CB8AC3E}">
        <p14:creationId xmlns:p14="http://schemas.microsoft.com/office/powerpoint/2010/main" val="33293409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7C266-F921-479D-990C-990264C8811A}"/>
              </a:ext>
            </a:extLst>
          </p:cNvPr>
          <p:cNvSpPr>
            <a:spLocks noGrp="1"/>
          </p:cNvSpPr>
          <p:nvPr>
            <p:ph type="title"/>
          </p:nvPr>
        </p:nvSpPr>
        <p:spPr/>
        <p:txBody>
          <a:bodyPr>
            <a:normAutofit/>
          </a:bodyPr>
          <a:lstStyle/>
          <a:p>
            <a:pPr algn="ctr"/>
            <a:r>
              <a:rPr lang="en-GB" sz="4400" dirty="0"/>
              <a:t>Drawing the current-state map</a:t>
            </a:r>
          </a:p>
        </p:txBody>
      </p:sp>
      <p:sp>
        <p:nvSpPr>
          <p:cNvPr id="3" name="Content Placeholder 2">
            <a:extLst>
              <a:ext uri="{FF2B5EF4-FFF2-40B4-BE49-F238E27FC236}">
                <a16:creationId xmlns:a16="http://schemas.microsoft.com/office/drawing/2014/main" id="{375BAF54-1341-4BBD-9727-E1F2BB2D244F}"/>
              </a:ext>
            </a:extLst>
          </p:cNvPr>
          <p:cNvSpPr>
            <a:spLocks noGrp="1"/>
          </p:cNvSpPr>
          <p:nvPr>
            <p:ph idx="1"/>
          </p:nvPr>
        </p:nvSpPr>
        <p:spPr>
          <a:xfrm>
            <a:off x="1141412" y="2249486"/>
            <a:ext cx="9905999" cy="4233815"/>
          </a:xfrm>
        </p:spPr>
        <p:txBody>
          <a:bodyPr>
            <a:normAutofit/>
          </a:bodyPr>
          <a:lstStyle/>
          <a:p>
            <a:pPr>
              <a:lnSpc>
                <a:spcPct val="100000"/>
              </a:lnSpc>
              <a:spcBef>
                <a:spcPts val="0"/>
              </a:spcBef>
            </a:pPr>
            <a:r>
              <a:rPr lang="en-GB" sz="3200" dirty="0"/>
              <a:t>The next mapping step is to draw the basic production processes using a </a:t>
            </a:r>
            <a:r>
              <a:rPr lang="en-GB" sz="3200" b="1" dirty="0"/>
              <a:t>process box</a:t>
            </a:r>
          </a:p>
          <a:p>
            <a:pPr>
              <a:lnSpc>
                <a:spcPct val="100000"/>
              </a:lnSpc>
              <a:spcBef>
                <a:spcPts val="0"/>
              </a:spcBef>
            </a:pPr>
            <a:r>
              <a:rPr lang="en-GB" sz="3200" dirty="0"/>
              <a:t>A process box show a process in which the material is flowing</a:t>
            </a:r>
          </a:p>
          <a:p>
            <a:pPr>
              <a:lnSpc>
                <a:spcPct val="100000"/>
              </a:lnSpc>
              <a:spcBef>
                <a:spcPts val="0"/>
              </a:spcBef>
            </a:pPr>
            <a:r>
              <a:rPr lang="en-GB" sz="3200" dirty="0"/>
              <a:t>Process box indicates one area of material flow, ideally a continuous flow</a:t>
            </a:r>
          </a:p>
          <a:p>
            <a:pPr>
              <a:lnSpc>
                <a:spcPct val="100000"/>
              </a:lnSpc>
              <a:spcBef>
                <a:spcPts val="0"/>
              </a:spcBef>
            </a:pPr>
            <a:r>
              <a:rPr lang="en-GB" sz="3200" dirty="0"/>
              <a:t>The process box stops wherever processes are disconnected and the material flow stops</a:t>
            </a:r>
          </a:p>
        </p:txBody>
      </p:sp>
    </p:spTree>
    <p:extLst>
      <p:ext uri="{BB962C8B-B14F-4D97-AF65-F5344CB8AC3E}">
        <p14:creationId xmlns:p14="http://schemas.microsoft.com/office/powerpoint/2010/main" val="38399115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59417-3548-41BA-B3E9-271230F6BDA0}"/>
              </a:ext>
            </a:extLst>
          </p:cNvPr>
          <p:cNvSpPr>
            <a:spLocks noGrp="1"/>
          </p:cNvSpPr>
          <p:nvPr>
            <p:ph type="title"/>
          </p:nvPr>
        </p:nvSpPr>
        <p:spPr/>
        <p:txBody>
          <a:bodyPr>
            <a:normAutofit/>
          </a:bodyPr>
          <a:lstStyle/>
          <a:p>
            <a:pPr algn="ctr"/>
            <a:r>
              <a:rPr lang="en-GB" sz="4400" dirty="0"/>
              <a:t>Drawing the current-state map</a:t>
            </a:r>
          </a:p>
        </p:txBody>
      </p:sp>
      <p:sp>
        <p:nvSpPr>
          <p:cNvPr id="3" name="Content Placeholder 2">
            <a:extLst>
              <a:ext uri="{FF2B5EF4-FFF2-40B4-BE49-F238E27FC236}">
                <a16:creationId xmlns:a16="http://schemas.microsoft.com/office/drawing/2014/main" id="{0708E0C7-1450-459B-91F0-4D0592F97ACE}"/>
              </a:ext>
            </a:extLst>
          </p:cNvPr>
          <p:cNvSpPr>
            <a:spLocks noGrp="1"/>
          </p:cNvSpPr>
          <p:nvPr>
            <p:ph idx="1"/>
          </p:nvPr>
        </p:nvSpPr>
        <p:spPr/>
        <p:txBody>
          <a:bodyPr>
            <a:normAutofit/>
          </a:bodyPr>
          <a:lstStyle/>
          <a:p>
            <a:pPr>
              <a:lnSpc>
                <a:spcPct val="100000"/>
              </a:lnSpc>
              <a:spcBef>
                <a:spcPts val="0"/>
              </a:spcBef>
            </a:pPr>
            <a:r>
              <a:rPr lang="en-GB" sz="3200" dirty="0"/>
              <a:t>For example, an assembly process with several connected workstations, even if there is some WIP inventory between stations, would be drawn as one process box</a:t>
            </a:r>
          </a:p>
          <a:p>
            <a:pPr>
              <a:lnSpc>
                <a:spcPct val="100000"/>
              </a:lnSpc>
              <a:spcBef>
                <a:spcPts val="0"/>
              </a:spcBef>
            </a:pPr>
            <a:r>
              <a:rPr lang="en-GB" sz="3200" dirty="0"/>
              <a:t>However, if one assembly process is disconnected from the next assembly process downstream, with inventory stagnating, accumulating, and being moved in batches between them, then two process boxes would be used</a:t>
            </a:r>
          </a:p>
        </p:txBody>
      </p:sp>
    </p:spTree>
    <p:extLst>
      <p:ext uri="{BB962C8B-B14F-4D97-AF65-F5344CB8AC3E}">
        <p14:creationId xmlns:p14="http://schemas.microsoft.com/office/powerpoint/2010/main" val="8348616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619ED-45D9-4779-96A5-442349BA0FA1}"/>
              </a:ext>
            </a:extLst>
          </p:cNvPr>
          <p:cNvSpPr>
            <a:spLocks noGrp="1"/>
          </p:cNvSpPr>
          <p:nvPr>
            <p:ph type="title"/>
          </p:nvPr>
        </p:nvSpPr>
        <p:spPr/>
        <p:txBody>
          <a:bodyPr>
            <a:normAutofit/>
          </a:bodyPr>
          <a:lstStyle/>
          <a:p>
            <a:pPr algn="ctr"/>
            <a:r>
              <a:rPr lang="en-GB" sz="4400" dirty="0"/>
              <a:t>Drawing the current-state map</a:t>
            </a:r>
          </a:p>
        </p:txBody>
      </p:sp>
      <p:sp>
        <p:nvSpPr>
          <p:cNvPr id="3" name="Content Placeholder 2">
            <a:extLst>
              <a:ext uri="{FF2B5EF4-FFF2-40B4-BE49-F238E27FC236}">
                <a16:creationId xmlns:a16="http://schemas.microsoft.com/office/drawing/2014/main" id="{DDC96448-C4B8-4767-827F-CD62FB65CC8C}"/>
              </a:ext>
            </a:extLst>
          </p:cNvPr>
          <p:cNvSpPr>
            <a:spLocks noGrp="1"/>
          </p:cNvSpPr>
          <p:nvPr>
            <p:ph idx="1"/>
          </p:nvPr>
        </p:nvSpPr>
        <p:spPr>
          <a:xfrm>
            <a:off x="1141412" y="2249487"/>
            <a:ext cx="9905999" cy="4226940"/>
          </a:xfrm>
        </p:spPr>
        <p:txBody>
          <a:bodyPr>
            <a:normAutofit lnSpcReduction="10000"/>
          </a:bodyPr>
          <a:lstStyle/>
          <a:p>
            <a:pPr>
              <a:lnSpc>
                <a:spcPct val="100000"/>
              </a:lnSpc>
              <a:spcBef>
                <a:spcPts val="0"/>
              </a:spcBef>
            </a:pPr>
            <a:r>
              <a:rPr lang="en-GB" sz="3200" dirty="0"/>
              <a:t>Material flow is drawn from left to right on the bottom half of the map in the order of processing steps; not according to the physical layout of the plant</a:t>
            </a:r>
          </a:p>
          <a:p>
            <a:pPr>
              <a:lnSpc>
                <a:spcPct val="100000"/>
              </a:lnSpc>
              <a:spcBef>
                <a:spcPts val="0"/>
              </a:spcBef>
            </a:pPr>
            <a:r>
              <a:rPr lang="en-GB" sz="3200" dirty="0"/>
              <a:t>As you walk this flow on the shop floor you will need to collect data that is important for deciding what the future state will be</a:t>
            </a:r>
          </a:p>
          <a:p>
            <a:pPr>
              <a:lnSpc>
                <a:spcPct val="100000"/>
              </a:lnSpc>
              <a:spcBef>
                <a:spcPts val="0"/>
              </a:spcBef>
            </a:pPr>
            <a:r>
              <a:rPr lang="en-GB" sz="3200" dirty="0"/>
              <a:t>So a data box is drawn under each process box</a:t>
            </a:r>
          </a:p>
          <a:p>
            <a:pPr>
              <a:lnSpc>
                <a:spcPct val="100000"/>
              </a:lnSpc>
              <a:spcBef>
                <a:spcPts val="0"/>
              </a:spcBef>
            </a:pPr>
            <a:r>
              <a:rPr lang="en-GB" sz="3200" dirty="0"/>
              <a:t>After mapping several current and future states you will know instinctively what process information you need</a:t>
            </a:r>
          </a:p>
        </p:txBody>
      </p:sp>
    </p:spTree>
    <p:extLst>
      <p:ext uri="{BB962C8B-B14F-4D97-AF65-F5344CB8AC3E}">
        <p14:creationId xmlns:p14="http://schemas.microsoft.com/office/powerpoint/2010/main" val="25992931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4AABC-CEAA-4A62-A966-45F2668E270C}"/>
              </a:ext>
            </a:extLst>
          </p:cNvPr>
          <p:cNvSpPr>
            <a:spLocks noGrp="1"/>
          </p:cNvSpPr>
          <p:nvPr>
            <p:ph type="title"/>
          </p:nvPr>
        </p:nvSpPr>
        <p:spPr/>
        <p:txBody>
          <a:bodyPr>
            <a:normAutofit/>
          </a:bodyPr>
          <a:lstStyle/>
          <a:p>
            <a:pPr algn="ctr"/>
            <a:r>
              <a:rPr lang="en-GB" sz="4400" dirty="0"/>
              <a:t>Typical process data needed</a:t>
            </a:r>
          </a:p>
        </p:txBody>
      </p:sp>
      <p:sp>
        <p:nvSpPr>
          <p:cNvPr id="3" name="Content Placeholder 2">
            <a:extLst>
              <a:ext uri="{FF2B5EF4-FFF2-40B4-BE49-F238E27FC236}">
                <a16:creationId xmlns:a16="http://schemas.microsoft.com/office/drawing/2014/main" id="{51A79AC6-6929-4EE0-A7AC-02BC7644701B}"/>
              </a:ext>
            </a:extLst>
          </p:cNvPr>
          <p:cNvSpPr>
            <a:spLocks noGrp="1"/>
          </p:cNvSpPr>
          <p:nvPr>
            <p:ph idx="1"/>
          </p:nvPr>
        </p:nvSpPr>
        <p:spPr>
          <a:xfrm>
            <a:off x="1141412" y="1945678"/>
            <a:ext cx="9905999" cy="4482623"/>
          </a:xfrm>
        </p:spPr>
        <p:txBody>
          <a:bodyPr>
            <a:normAutofit/>
          </a:bodyPr>
          <a:lstStyle/>
          <a:p>
            <a:pPr>
              <a:lnSpc>
                <a:spcPct val="100000"/>
              </a:lnSpc>
              <a:spcBef>
                <a:spcPts val="0"/>
              </a:spcBef>
            </a:pPr>
            <a:r>
              <a:rPr lang="en-GB" sz="3200" dirty="0"/>
              <a:t>Cycle time</a:t>
            </a:r>
          </a:p>
          <a:p>
            <a:pPr>
              <a:lnSpc>
                <a:spcPct val="100000"/>
              </a:lnSpc>
              <a:spcBef>
                <a:spcPts val="0"/>
              </a:spcBef>
            </a:pPr>
            <a:r>
              <a:rPr lang="en-GB" sz="3200" dirty="0"/>
              <a:t>Changeover time</a:t>
            </a:r>
          </a:p>
          <a:p>
            <a:pPr>
              <a:lnSpc>
                <a:spcPct val="100000"/>
              </a:lnSpc>
              <a:spcBef>
                <a:spcPts val="0"/>
              </a:spcBef>
            </a:pPr>
            <a:r>
              <a:rPr lang="en-GB" sz="3200" dirty="0"/>
              <a:t>Number of people</a:t>
            </a:r>
          </a:p>
          <a:p>
            <a:pPr>
              <a:lnSpc>
                <a:spcPct val="100000"/>
              </a:lnSpc>
              <a:spcBef>
                <a:spcPts val="0"/>
              </a:spcBef>
            </a:pPr>
            <a:r>
              <a:rPr lang="en-GB" sz="3200" dirty="0"/>
              <a:t>Number of product variations</a:t>
            </a:r>
          </a:p>
          <a:p>
            <a:pPr>
              <a:lnSpc>
                <a:spcPct val="100000"/>
              </a:lnSpc>
              <a:spcBef>
                <a:spcPts val="0"/>
              </a:spcBef>
            </a:pPr>
            <a:r>
              <a:rPr lang="en-GB" sz="3200" dirty="0"/>
              <a:t>Uptime </a:t>
            </a:r>
          </a:p>
          <a:p>
            <a:pPr>
              <a:lnSpc>
                <a:spcPct val="100000"/>
              </a:lnSpc>
              <a:spcBef>
                <a:spcPts val="0"/>
              </a:spcBef>
            </a:pPr>
            <a:r>
              <a:rPr lang="en-GB" sz="3200" dirty="0"/>
              <a:t>EPB (production batch sizes)</a:t>
            </a:r>
          </a:p>
          <a:p>
            <a:pPr>
              <a:lnSpc>
                <a:spcPct val="100000"/>
              </a:lnSpc>
              <a:spcBef>
                <a:spcPts val="0"/>
              </a:spcBef>
            </a:pPr>
            <a:r>
              <a:rPr lang="en-GB" sz="3200" dirty="0"/>
              <a:t>Working time minus breaks</a:t>
            </a:r>
          </a:p>
          <a:p>
            <a:pPr>
              <a:lnSpc>
                <a:spcPct val="100000"/>
              </a:lnSpc>
              <a:spcBef>
                <a:spcPts val="0"/>
              </a:spcBef>
            </a:pPr>
            <a:r>
              <a:rPr lang="en-GB" sz="3200" dirty="0"/>
              <a:t>Pack size</a:t>
            </a:r>
          </a:p>
          <a:p>
            <a:pPr>
              <a:lnSpc>
                <a:spcPct val="100000"/>
              </a:lnSpc>
              <a:spcBef>
                <a:spcPts val="0"/>
              </a:spcBef>
            </a:pPr>
            <a:r>
              <a:rPr lang="en-GB" sz="3200" dirty="0"/>
              <a:t>Scrap rate</a:t>
            </a:r>
          </a:p>
        </p:txBody>
      </p:sp>
    </p:spTree>
    <p:extLst>
      <p:ext uri="{BB962C8B-B14F-4D97-AF65-F5344CB8AC3E}">
        <p14:creationId xmlns:p14="http://schemas.microsoft.com/office/powerpoint/2010/main" val="38473624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41540-3A05-4A11-93B5-0D98C4190698}"/>
              </a:ext>
            </a:extLst>
          </p:cNvPr>
          <p:cNvSpPr>
            <a:spLocks noGrp="1"/>
          </p:cNvSpPr>
          <p:nvPr>
            <p:ph type="title"/>
          </p:nvPr>
        </p:nvSpPr>
        <p:spPr/>
        <p:txBody>
          <a:bodyPr>
            <a:normAutofit/>
          </a:bodyPr>
          <a:lstStyle/>
          <a:p>
            <a:pPr algn="ctr"/>
            <a:r>
              <a:rPr lang="en-GB" sz="4400" dirty="0"/>
              <a:t>Drawing the current state map</a:t>
            </a:r>
          </a:p>
        </p:txBody>
      </p:sp>
      <p:sp>
        <p:nvSpPr>
          <p:cNvPr id="3" name="Content Placeholder 2">
            <a:extLst>
              <a:ext uri="{FF2B5EF4-FFF2-40B4-BE49-F238E27FC236}">
                <a16:creationId xmlns:a16="http://schemas.microsoft.com/office/drawing/2014/main" id="{F9364FC0-C53A-425C-A160-573F4401C909}"/>
              </a:ext>
            </a:extLst>
          </p:cNvPr>
          <p:cNvSpPr>
            <a:spLocks noGrp="1"/>
          </p:cNvSpPr>
          <p:nvPr>
            <p:ph idx="1"/>
          </p:nvPr>
        </p:nvSpPr>
        <p:spPr>
          <a:xfrm>
            <a:off x="1141412" y="2249487"/>
            <a:ext cx="9905999" cy="4213190"/>
          </a:xfrm>
        </p:spPr>
        <p:txBody>
          <a:bodyPr>
            <a:normAutofit/>
          </a:bodyPr>
          <a:lstStyle/>
          <a:p>
            <a:r>
              <a:rPr lang="en-GB" sz="3200" dirty="0"/>
              <a:t>As you walk the product’s material flow you will find places where inventory accumulates</a:t>
            </a:r>
          </a:p>
          <a:p>
            <a:r>
              <a:rPr lang="en-GB" sz="3200" dirty="0"/>
              <a:t>These points are important to draw on the current-state map because they tell you where the flow is stopping</a:t>
            </a:r>
          </a:p>
          <a:p>
            <a:r>
              <a:rPr lang="en-GB" sz="3200" dirty="0"/>
              <a:t>We use a “warning triangle” icon to capture the location and amount of inventory </a:t>
            </a:r>
          </a:p>
        </p:txBody>
      </p:sp>
      <p:pic>
        <p:nvPicPr>
          <p:cNvPr id="5" name="Picture 4">
            <a:extLst>
              <a:ext uri="{FF2B5EF4-FFF2-40B4-BE49-F238E27FC236}">
                <a16:creationId xmlns:a16="http://schemas.microsoft.com/office/drawing/2014/main" id="{ED27213F-B766-4F97-B7EE-F7911AAE1CCB}"/>
              </a:ext>
            </a:extLst>
          </p:cNvPr>
          <p:cNvPicPr>
            <a:picLocks noChangeAspect="1"/>
          </p:cNvPicPr>
          <p:nvPr/>
        </p:nvPicPr>
        <p:blipFill>
          <a:blip r:embed="rId2"/>
          <a:stretch>
            <a:fillRect/>
          </a:stretch>
        </p:blipFill>
        <p:spPr>
          <a:xfrm>
            <a:off x="5960788" y="5548278"/>
            <a:ext cx="841714" cy="990026"/>
          </a:xfrm>
          <a:prstGeom prst="rect">
            <a:avLst/>
          </a:prstGeom>
        </p:spPr>
      </p:pic>
    </p:spTree>
    <p:extLst>
      <p:ext uri="{BB962C8B-B14F-4D97-AF65-F5344CB8AC3E}">
        <p14:creationId xmlns:p14="http://schemas.microsoft.com/office/powerpoint/2010/main" val="36621732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6E992-AC3C-432D-9BAC-09827DD539B8}"/>
              </a:ext>
            </a:extLst>
          </p:cNvPr>
          <p:cNvSpPr>
            <a:spLocks noGrp="1"/>
          </p:cNvSpPr>
          <p:nvPr>
            <p:ph type="title"/>
          </p:nvPr>
        </p:nvSpPr>
        <p:spPr/>
        <p:txBody>
          <a:bodyPr>
            <a:normAutofit/>
          </a:bodyPr>
          <a:lstStyle/>
          <a:p>
            <a:pPr algn="ctr"/>
            <a:r>
              <a:rPr lang="en-GB" sz="4400" dirty="0"/>
              <a:t>Lean Measurements</a:t>
            </a:r>
          </a:p>
        </p:txBody>
      </p:sp>
      <p:sp>
        <p:nvSpPr>
          <p:cNvPr id="3" name="Content Placeholder 2">
            <a:extLst>
              <a:ext uri="{FF2B5EF4-FFF2-40B4-BE49-F238E27FC236}">
                <a16:creationId xmlns:a16="http://schemas.microsoft.com/office/drawing/2014/main" id="{6792BFA1-BE2C-4B0F-BA61-47EAAF972D3E}"/>
              </a:ext>
            </a:extLst>
          </p:cNvPr>
          <p:cNvSpPr>
            <a:spLocks noGrp="1"/>
          </p:cNvSpPr>
          <p:nvPr>
            <p:ph idx="1"/>
          </p:nvPr>
        </p:nvSpPr>
        <p:spPr>
          <a:xfrm>
            <a:off x="1141412" y="1760048"/>
            <a:ext cx="9905999" cy="4778255"/>
          </a:xfrm>
        </p:spPr>
        <p:txBody>
          <a:bodyPr>
            <a:normAutofit lnSpcReduction="10000"/>
          </a:bodyPr>
          <a:lstStyle/>
          <a:p>
            <a:r>
              <a:rPr lang="en-GB" sz="3200" b="1" u="sng" dirty="0"/>
              <a:t>Cycle time (C/T)</a:t>
            </a:r>
            <a:r>
              <a:rPr lang="en-GB" sz="3200" dirty="0"/>
              <a:t>: - is the time it takes an operator to go through all of their work elements before repeating them</a:t>
            </a:r>
            <a:endParaRPr lang="en-GB" sz="3200" b="1" u="sng" dirty="0"/>
          </a:p>
          <a:p>
            <a:r>
              <a:rPr lang="en-GB" sz="3200" b="1" u="sng" dirty="0"/>
              <a:t>Value creating time (VCT)</a:t>
            </a:r>
            <a:r>
              <a:rPr lang="en-GB" sz="3200" dirty="0"/>
              <a:t>: - time of those work elements that actually transform the product in a way that the customer is willing to pay for</a:t>
            </a:r>
            <a:endParaRPr lang="en-GB" sz="3200" b="1" u="sng" dirty="0"/>
          </a:p>
          <a:p>
            <a:r>
              <a:rPr lang="en-GB" sz="3200" b="1" u="sng" dirty="0"/>
              <a:t>Lead time (L/T)</a:t>
            </a:r>
            <a:r>
              <a:rPr lang="en-GB" sz="3200" dirty="0"/>
              <a:t>: - The time it takes one piece to move all the way through a process or a value stream, from start to finish</a:t>
            </a:r>
            <a:endParaRPr lang="en-GB" sz="3200" b="1" u="sng" dirty="0"/>
          </a:p>
        </p:txBody>
      </p:sp>
    </p:spTree>
    <p:extLst>
      <p:ext uri="{BB962C8B-B14F-4D97-AF65-F5344CB8AC3E}">
        <p14:creationId xmlns:p14="http://schemas.microsoft.com/office/powerpoint/2010/main" val="210471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AB735-0486-4187-8469-EA2D31813397}"/>
              </a:ext>
            </a:extLst>
          </p:cNvPr>
          <p:cNvSpPr>
            <a:spLocks noGrp="1"/>
          </p:cNvSpPr>
          <p:nvPr>
            <p:ph type="title"/>
          </p:nvPr>
        </p:nvSpPr>
        <p:spPr/>
        <p:txBody>
          <a:bodyPr>
            <a:normAutofit/>
          </a:bodyPr>
          <a:lstStyle/>
          <a:p>
            <a:pPr algn="ctr"/>
            <a:r>
              <a:rPr lang="en-GB" sz="4400" dirty="0"/>
              <a:t>Drawing the current state map</a:t>
            </a:r>
          </a:p>
        </p:txBody>
      </p:sp>
      <p:sp>
        <p:nvSpPr>
          <p:cNvPr id="3" name="Content Placeholder 2">
            <a:extLst>
              <a:ext uri="{FF2B5EF4-FFF2-40B4-BE49-F238E27FC236}">
                <a16:creationId xmlns:a16="http://schemas.microsoft.com/office/drawing/2014/main" id="{091B31B7-652F-4034-80EA-A23EBFA91D58}"/>
              </a:ext>
            </a:extLst>
          </p:cNvPr>
          <p:cNvSpPr>
            <a:spLocks noGrp="1"/>
          </p:cNvSpPr>
          <p:nvPr>
            <p:ph idx="1"/>
          </p:nvPr>
        </p:nvSpPr>
        <p:spPr>
          <a:xfrm>
            <a:off x="1141412" y="1808174"/>
            <a:ext cx="9905999" cy="4798881"/>
          </a:xfrm>
        </p:spPr>
        <p:txBody>
          <a:bodyPr>
            <a:normAutofit lnSpcReduction="10000"/>
          </a:bodyPr>
          <a:lstStyle/>
          <a:p>
            <a:r>
              <a:rPr lang="en-GB" sz="3200" dirty="0"/>
              <a:t>A truck icon and broad arrow indicate movement of finished goods to the customer</a:t>
            </a:r>
          </a:p>
          <a:p>
            <a:r>
              <a:rPr lang="en-GB" sz="3200" dirty="0"/>
              <a:t>At the other end of the map represent the supplier with another factory icon use the same truck icon and broad arrow to show movement of material from the supplier to manufacturer</a:t>
            </a:r>
          </a:p>
          <a:p>
            <a:r>
              <a:rPr lang="en-GB" sz="3200" dirty="0"/>
              <a:t>Do not map every purchased part in your product family.  Just draw the flow for one or two main raw materials</a:t>
            </a:r>
          </a:p>
        </p:txBody>
      </p:sp>
    </p:spTree>
    <p:extLst>
      <p:ext uri="{BB962C8B-B14F-4D97-AF65-F5344CB8AC3E}">
        <p14:creationId xmlns:p14="http://schemas.microsoft.com/office/powerpoint/2010/main" val="24991619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12B34-8464-4507-A4A9-05ED37578462}"/>
              </a:ext>
            </a:extLst>
          </p:cNvPr>
          <p:cNvSpPr>
            <a:spLocks noGrp="1"/>
          </p:cNvSpPr>
          <p:nvPr>
            <p:ph type="title"/>
          </p:nvPr>
        </p:nvSpPr>
        <p:spPr>
          <a:xfrm>
            <a:off x="1141413" y="285321"/>
            <a:ext cx="9905998" cy="1151593"/>
          </a:xfrm>
        </p:spPr>
        <p:txBody>
          <a:bodyPr>
            <a:normAutofit/>
          </a:bodyPr>
          <a:lstStyle/>
          <a:p>
            <a:pPr algn="ctr"/>
            <a:r>
              <a:rPr lang="en-GB" sz="4400" dirty="0"/>
              <a:t>Drawing the current state map</a:t>
            </a:r>
          </a:p>
        </p:txBody>
      </p:sp>
      <p:sp>
        <p:nvSpPr>
          <p:cNvPr id="3" name="Content Placeholder 2">
            <a:extLst>
              <a:ext uri="{FF2B5EF4-FFF2-40B4-BE49-F238E27FC236}">
                <a16:creationId xmlns:a16="http://schemas.microsoft.com/office/drawing/2014/main" id="{E6FE6AC0-9924-4653-B400-DCD14E7CC6C7}"/>
              </a:ext>
            </a:extLst>
          </p:cNvPr>
          <p:cNvSpPr>
            <a:spLocks noGrp="1"/>
          </p:cNvSpPr>
          <p:nvPr>
            <p:ph idx="1"/>
          </p:nvPr>
        </p:nvSpPr>
        <p:spPr>
          <a:xfrm>
            <a:off x="1141412" y="1863176"/>
            <a:ext cx="9905999" cy="4709503"/>
          </a:xfrm>
        </p:spPr>
        <p:txBody>
          <a:bodyPr>
            <a:normAutofit fontScale="92500" lnSpcReduction="10000"/>
          </a:bodyPr>
          <a:lstStyle/>
          <a:p>
            <a:r>
              <a:rPr lang="en-GB" sz="3200" dirty="0"/>
              <a:t>The second aspect of our value-strain map is the </a:t>
            </a:r>
            <a:r>
              <a:rPr lang="en-GB" sz="3200" b="1" dirty="0"/>
              <a:t>information flow</a:t>
            </a:r>
            <a:endParaRPr lang="en-GB" sz="3200" dirty="0"/>
          </a:p>
          <a:p>
            <a:r>
              <a:rPr lang="en-GB" sz="3200" dirty="0"/>
              <a:t>To do this we’ll need a few more icons and arrows, in particular a </a:t>
            </a:r>
            <a:r>
              <a:rPr lang="en-GB" sz="3200" b="1" dirty="0"/>
              <a:t>marrow line</a:t>
            </a:r>
            <a:r>
              <a:rPr lang="en-GB" sz="3200" dirty="0"/>
              <a:t> to show information flows</a:t>
            </a:r>
          </a:p>
          <a:p>
            <a:r>
              <a:rPr lang="en-GB" sz="3200" dirty="0"/>
              <a:t>This line is modified with a lighting like line when the information flows electronically</a:t>
            </a:r>
          </a:p>
          <a:p>
            <a:r>
              <a:rPr lang="en-GB" sz="3200" dirty="0"/>
              <a:t>A small box icon or node is used to label or describe different information flow arrows</a:t>
            </a:r>
          </a:p>
          <a:p>
            <a:endParaRPr lang="en-GB" sz="3200" dirty="0"/>
          </a:p>
        </p:txBody>
      </p:sp>
    </p:spTree>
    <p:extLst>
      <p:ext uri="{BB962C8B-B14F-4D97-AF65-F5344CB8AC3E}">
        <p14:creationId xmlns:p14="http://schemas.microsoft.com/office/powerpoint/2010/main" val="20301497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376D4-BC05-4847-BEE7-30BF9A355886}"/>
              </a:ext>
            </a:extLst>
          </p:cNvPr>
          <p:cNvSpPr>
            <a:spLocks noGrp="1"/>
          </p:cNvSpPr>
          <p:nvPr>
            <p:ph type="title"/>
          </p:nvPr>
        </p:nvSpPr>
        <p:spPr/>
        <p:txBody>
          <a:bodyPr>
            <a:normAutofit/>
          </a:bodyPr>
          <a:lstStyle/>
          <a:p>
            <a:pPr algn="ctr"/>
            <a:r>
              <a:rPr lang="en-GB" sz="4400" dirty="0"/>
              <a:t>Drawing the current state map</a:t>
            </a:r>
          </a:p>
        </p:txBody>
      </p:sp>
      <p:sp>
        <p:nvSpPr>
          <p:cNvPr id="3" name="Content Placeholder 2">
            <a:extLst>
              <a:ext uri="{FF2B5EF4-FFF2-40B4-BE49-F238E27FC236}">
                <a16:creationId xmlns:a16="http://schemas.microsoft.com/office/drawing/2014/main" id="{B570440B-578B-4E5A-85A3-B817702A82AF}"/>
              </a:ext>
            </a:extLst>
          </p:cNvPr>
          <p:cNvSpPr>
            <a:spLocks noGrp="1"/>
          </p:cNvSpPr>
          <p:nvPr>
            <p:ph idx="1"/>
          </p:nvPr>
        </p:nvSpPr>
        <p:spPr>
          <a:xfrm>
            <a:off x="1141412" y="2249486"/>
            <a:ext cx="9905999" cy="4288817"/>
          </a:xfrm>
        </p:spPr>
        <p:txBody>
          <a:bodyPr>
            <a:normAutofit lnSpcReduction="10000"/>
          </a:bodyPr>
          <a:lstStyle/>
          <a:p>
            <a:pPr marL="0" indent="0">
              <a:buNone/>
            </a:pPr>
            <a:endParaRPr lang="en-GB" sz="3200" dirty="0"/>
          </a:p>
          <a:p>
            <a:r>
              <a:rPr lang="en-GB" sz="3200" dirty="0"/>
              <a:t>Information flow is drawn from right to left in the top half of the map space</a:t>
            </a:r>
          </a:p>
          <a:p>
            <a:r>
              <a:rPr lang="en-GB" sz="3200" dirty="0"/>
              <a:t>Notice there are separate lines for the forecasts and daily orders, as these are different information flows</a:t>
            </a:r>
          </a:p>
          <a:p>
            <a:r>
              <a:rPr lang="en-GB" sz="3200" dirty="0"/>
              <a:t>The production control department is drawn with a process box</a:t>
            </a:r>
          </a:p>
        </p:txBody>
      </p:sp>
      <p:pic>
        <p:nvPicPr>
          <p:cNvPr id="5" name="Picture 4">
            <a:extLst>
              <a:ext uri="{FF2B5EF4-FFF2-40B4-BE49-F238E27FC236}">
                <a16:creationId xmlns:a16="http://schemas.microsoft.com/office/drawing/2014/main" id="{1F476D25-B7D1-49F2-9C65-D7B416878B21}"/>
              </a:ext>
            </a:extLst>
          </p:cNvPr>
          <p:cNvPicPr>
            <a:picLocks noChangeAspect="1"/>
          </p:cNvPicPr>
          <p:nvPr/>
        </p:nvPicPr>
        <p:blipFill>
          <a:blip r:embed="rId2"/>
          <a:stretch>
            <a:fillRect/>
          </a:stretch>
        </p:blipFill>
        <p:spPr>
          <a:xfrm>
            <a:off x="2110683" y="1883803"/>
            <a:ext cx="7975218" cy="1148156"/>
          </a:xfrm>
          <a:prstGeom prst="rect">
            <a:avLst/>
          </a:prstGeom>
        </p:spPr>
      </p:pic>
    </p:spTree>
    <p:extLst>
      <p:ext uri="{BB962C8B-B14F-4D97-AF65-F5344CB8AC3E}">
        <p14:creationId xmlns:p14="http://schemas.microsoft.com/office/powerpoint/2010/main" val="4400732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463EC-1E35-4A8D-8C75-2BD0A0E6DA58}"/>
              </a:ext>
            </a:extLst>
          </p:cNvPr>
          <p:cNvSpPr>
            <a:spLocks noGrp="1"/>
          </p:cNvSpPr>
          <p:nvPr>
            <p:ph type="title"/>
          </p:nvPr>
        </p:nvSpPr>
        <p:spPr/>
        <p:txBody>
          <a:bodyPr>
            <a:normAutofit/>
          </a:bodyPr>
          <a:lstStyle/>
          <a:p>
            <a:pPr algn="ctr"/>
            <a:r>
              <a:rPr lang="en-GB" sz="4400" dirty="0"/>
              <a:t>Current state map</a:t>
            </a:r>
          </a:p>
        </p:txBody>
      </p:sp>
      <p:sp>
        <p:nvSpPr>
          <p:cNvPr id="3" name="Content Placeholder 2">
            <a:extLst>
              <a:ext uri="{FF2B5EF4-FFF2-40B4-BE49-F238E27FC236}">
                <a16:creationId xmlns:a16="http://schemas.microsoft.com/office/drawing/2014/main" id="{9DB7D923-7F9B-45F0-8D9A-C24228BB1FFF}"/>
              </a:ext>
            </a:extLst>
          </p:cNvPr>
          <p:cNvSpPr>
            <a:spLocks noGrp="1"/>
          </p:cNvSpPr>
          <p:nvPr>
            <p:ph idx="1"/>
          </p:nvPr>
        </p:nvSpPr>
        <p:spPr>
          <a:xfrm>
            <a:off x="1141412" y="1794424"/>
            <a:ext cx="9905999" cy="4730129"/>
          </a:xfrm>
        </p:spPr>
        <p:txBody>
          <a:bodyPr>
            <a:normAutofit lnSpcReduction="10000"/>
          </a:bodyPr>
          <a:lstStyle/>
          <a:p>
            <a:r>
              <a:rPr lang="en-GB" sz="3200" dirty="0"/>
              <a:t>As you figure out how each process knows what to make for its customer and when to make it, you can identify material movements that are pushed by the product</a:t>
            </a:r>
          </a:p>
          <a:p>
            <a:r>
              <a:rPr lang="en-GB" sz="3200" dirty="0"/>
              <a:t>“Push” means that a process produces something regardless of the actual needs of downstream customer process and “pushes” it ahead  </a:t>
            </a:r>
          </a:p>
          <a:p>
            <a:r>
              <a:rPr lang="en-GB" sz="3200" dirty="0"/>
              <a:t>Push typically results from producing to a schedule that guesses what the next process will need</a:t>
            </a:r>
          </a:p>
        </p:txBody>
      </p:sp>
    </p:spTree>
    <p:extLst>
      <p:ext uri="{BB962C8B-B14F-4D97-AF65-F5344CB8AC3E}">
        <p14:creationId xmlns:p14="http://schemas.microsoft.com/office/powerpoint/2010/main" val="40500738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8B25A-5A5E-4790-B56E-797B7C7853E7}"/>
              </a:ext>
            </a:extLst>
          </p:cNvPr>
          <p:cNvSpPr>
            <a:spLocks noGrp="1"/>
          </p:cNvSpPr>
          <p:nvPr>
            <p:ph type="title"/>
          </p:nvPr>
        </p:nvSpPr>
        <p:spPr/>
        <p:txBody>
          <a:bodyPr>
            <a:normAutofit/>
          </a:bodyPr>
          <a:lstStyle/>
          <a:p>
            <a:pPr algn="ctr"/>
            <a:r>
              <a:rPr lang="en-GB" sz="4400" dirty="0"/>
              <a:t>Current state map</a:t>
            </a:r>
          </a:p>
        </p:txBody>
      </p:sp>
      <p:sp>
        <p:nvSpPr>
          <p:cNvPr id="3" name="Content Placeholder 2">
            <a:extLst>
              <a:ext uri="{FF2B5EF4-FFF2-40B4-BE49-F238E27FC236}">
                <a16:creationId xmlns:a16="http://schemas.microsoft.com/office/drawing/2014/main" id="{B8995497-9AAE-4533-A1EE-81717FDA9642}"/>
              </a:ext>
            </a:extLst>
          </p:cNvPr>
          <p:cNvSpPr>
            <a:spLocks noGrp="1"/>
          </p:cNvSpPr>
          <p:nvPr>
            <p:ph idx="1"/>
          </p:nvPr>
        </p:nvSpPr>
        <p:spPr>
          <a:xfrm>
            <a:off x="1141412" y="1863176"/>
            <a:ext cx="9905999" cy="4737003"/>
          </a:xfrm>
        </p:spPr>
        <p:txBody>
          <a:bodyPr>
            <a:normAutofit fontScale="92500" lnSpcReduction="20000"/>
          </a:bodyPr>
          <a:lstStyle/>
          <a:p>
            <a:r>
              <a:rPr lang="en-GB" sz="3200" dirty="0"/>
              <a:t>Unfortunately this is nearly impossible to do consistently because schedules change and production rarely goes exactly according to schedule</a:t>
            </a:r>
          </a:p>
          <a:p>
            <a:r>
              <a:rPr lang="en-GB" sz="3200" dirty="0"/>
              <a:t>When each process has its own schedule it is operating as an “isolated island,” disconnected from any sort of downstream customer</a:t>
            </a:r>
          </a:p>
          <a:p>
            <a:r>
              <a:rPr lang="en-GB" sz="3200" dirty="0"/>
              <a:t>Each process is able to set batch sizes and to produce at a pace that makes sense from its perspective, instead of the value-stream’s perspective</a:t>
            </a:r>
          </a:p>
        </p:txBody>
      </p:sp>
    </p:spTree>
    <p:extLst>
      <p:ext uri="{BB962C8B-B14F-4D97-AF65-F5344CB8AC3E}">
        <p14:creationId xmlns:p14="http://schemas.microsoft.com/office/powerpoint/2010/main" val="30209578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E79CE-5A4E-4865-85EF-7E9C15C4DD87}"/>
              </a:ext>
            </a:extLst>
          </p:cNvPr>
          <p:cNvSpPr>
            <a:spLocks noGrp="1"/>
          </p:cNvSpPr>
          <p:nvPr>
            <p:ph type="title"/>
          </p:nvPr>
        </p:nvSpPr>
        <p:spPr/>
        <p:txBody>
          <a:bodyPr>
            <a:normAutofit/>
          </a:bodyPr>
          <a:lstStyle/>
          <a:p>
            <a:pPr algn="ctr"/>
            <a:r>
              <a:rPr lang="en-GB" sz="4400" dirty="0"/>
              <a:t>Current state map</a:t>
            </a:r>
          </a:p>
        </p:txBody>
      </p:sp>
      <p:sp>
        <p:nvSpPr>
          <p:cNvPr id="3" name="Content Placeholder 2">
            <a:extLst>
              <a:ext uri="{FF2B5EF4-FFF2-40B4-BE49-F238E27FC236}">
                <a16:creationId xmlns:a16="http://schemas.microsoft.com/office/drawing/2014/main" id="{CCF2F068-2FD9-4A38-A43A-25276FAD5F89}"/>
              </a:ext>
            </a:extLst>
          </p:cNvPr>
          <p:cNvSpPr>
            <a:spLocks noGrp="1"/>
          </p:cNvSpPr>
          <p:nvPr>
            <p:ph idx="1"/>
          </p:nvPr>
        </p:nvSpPr>
        <p:spPr>
          <a:xfrm>
            <a:off x="1141412" y="1773798"/>
            <a:ext cx="9905999" cy="4833257"/>
          </a:xfrm>
        </p:spPr>
        <p:txBody>
          <a:bodyPr>
            <a:normAutofit/>
          </a:bodyPr>
          <a:lstStyle/>
          <a:p>
            <a:pPr>
              <a:lnSpc>
                <a:spcPct val="110000"/>
              </a:lnSpc>
              <a:spcBef>
                <a:spcPts val="0"/>
              </a:spcBef>
            </a:pPr>
            <a:r>
              <a:rPr lang="en-GB" sz="3200" dirty="0"/>
              <a:t>In this situation, the supplying processes will tend to make parts their customer’s processes don’t need now, and those parts are pushed into storage</a:t>
            </a:r>
          </a:p>
          <a:p>
            <a:pPr>
              <a:lnSpc>
                <a:spcPct val="110000"/>
              </a:lnSpc>
              <a:spcBef>
                <a:spcPts val="0"/>
              </a:spcBef>
            </a:pPr>
            <a:r>
              <a:rPr lang="en-GB" sz="3200" dirty="0"/>
              <a:t>This type of “batch and push” processing makes it almost impossible to establish the smooth flow of work from one process to the next</a:t>
            </a:r>
          </a:p>
          <a:p>
            <a:pPr>
              <a:lnSpc>
                <a:spcPct val="110000"/>
              </a:lnSpc>
              <a:spcBef>
                <a:spcPts val="0"/>
              </a:spcBef>
            </a:pPr>
            <a:r>
              <a:rPr lang="en-GB" sz="3200" dirty="0"/>
              <a:t>The mapping icon for push movement of material is a striped arrow   </a:t>
            </a:r>
          </a:p>
        </p:txBody>
      </p:sp>
      <p:pic>
        <p:nvPicPr>
          <p:cNvPr id="5" name="Picture 4">
            <a:extLst>
              <a:ext uri="{FF2B5EF4-FFF2-40B4-BE49-F238E27FC236}">
                <a16:creationId xmlns:a16="http://schemas.microsoft.com/office/drawing/2014/main" id="{A8946F01-16CB-4086-9575-77D10DD55481}"/>
              </a:ext>
            </a:extLst>
          </p:cNvPr>
          <p:cNvPicPr>
            <a:picLocks noChangeAspect="1"/>
          </p:cNvPicPr>
          <p:nvPr/>
        </p:nvPicPr>
        <p:blipFill>
          <a:blip r:embed="rId2"/>
          <a:stretch>
            <a:fillRect/>
          </a:stretch>
        </p:blipFill>
        <p:spPr>
          <a:xfrm>
            <a:off x="4475747" y="5623904"/>
            <a:ext cx="2056981" cy="1031278"/>
          </a:xfrm>
          <a:prstGeom prst="rect">
            <a:avLst/>
          </a:prstGeom>
        </p:spPr>
      </p:pic>
    </p:spTree>
    <p:extLst>
      <p:ext uri="{BB962C8B-B14F-4D97-AF65-F5344CB8AC3E}">
        <p14:creationId xmlns:p14="http://schemas.microsoft.com/office/powerpoint/2010/main" val="14709523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37864-4039-4020-9DF5-9ACEB2B356ED}"/>
              </a:ext>
            </a:extLst>
          </p:cNvPr>
          <p:cNvSpPr>
            <a:spLocks noGrp="1"/>
          </p:cNvSpPr>
          <p:nvPr>
            <p:ph type="title"/>
          </p:nvPr>
        </p:nvSpPr>
        <p:spPr/>
        <p:txBody>
          <a:bodyPr>
            <a:normAutofit/>
          </a:bodyPr>
          <a:lstStyle/>
          <a:p>
            <a:pPr algn="ctr"/>
            <a:r>
              <a:rPr lang="en-GB" sz="4400" dirty="0"/>
              <a:t>Current state map</a:t>
            </a:r>
          </a:p>
        </p:txBody>
      </p:sp>
      <p:sp>
        <p:nvSpPr>
          <p:cNvPr id="3" name="Content Placeholder 2">
            <a:extLst>
              <a:ext uri="{FF2B5EF4-FFF2-40B4-BE49-F238E27FC236}">
                <a16:creationId xmlns:a16="http://schemas.microsoft.com/office/drawing/2014/main" id="{F1DD8F97-A3D3-4E0F-A53E-8F4FE0555C0F}"/>
              </a:ext>
            </a:extLst>
          </p:cNvPr>
          <p:cNvSpPr>
            <a:spLocks noGrp="1"/>
          </p:cNvSpPr>
          <p:nvPr>
            <p:ph idx="1"/>
          </p:nvPr>
        </p:nvSpPr>
        <p:spPr>
          <a:xfrm>
            <a:off x="1141412" y="2249486"/>
            <a:ext cx="9905999" cy="4336943"/>
          </a:xfrm>
        </p:spPr>
        <p:txBody>
          <a:bodyPr>
            <a:normAutofit/>
          </a:bodyPr>
          <a:lstStyle/>
          <a:p>
            <a:r>
              <a:rPr lang="en-GB" sz="3200" dirty="0"/>
              <a:t>Be wary of material movements that someone calls “pull,” but are actually still a form of “push”</a:t>
            </a:r>
          </a:p>
          <a:p>
            <a:r>
              <a:rPr lang="en-GB" sz="3200" dirty="0"/>
              <a:t>To qualify as pull, parts </a:t>
            </a:r>
            <a:r>
              <a:rPr lang="en-GB" sz="3200" b="1" dirty="0"/>
              <a:t>must not</a:t>
            </a:r>
            <a:r>
              <a:rPr lang="en-GB" sz="3200" dirty="0"/>
              <a:t> be produced or conveyed when there is no Kanban</a:t>
            </a:r>
          </a:p>
          <a:p>
            <a:r>
              <a:rPr lang="en-GB" sz="3200" dirty="0"/>
              <a:t>The quantity of parts produced </a:t>
            </a:r>
            <a:r>
              <a:rPr lang="en-GB" sz="3200" b="1" dirty="0"/>
              <a:t>must be</a:t>
            </a:r>
            <a:r>
              <a:rPr lang="en-GB" sz="3200" dirty="0"/>
              <a:t> the same as specified on the </a:t>
            </a:r>
            <a:r>
              <a:rPr lang="en-GB" sz="3200" dirty="0" err="1"/>
              <a:t>kanban</a:t>
            </a:r>
            <a:endParaRPr lang="en-GB" sz="3200" dirty="0"/>
          </a:p>
        </p:txBody>
      </p:sp>
    </p:spTree>
    <p:extLst>
      <p:ext uri="{BB962C8B-B14F-4D97-AF65-F5344CB8AC3E}">
        <p14:creationId xmlns:p14="http://schemas.microsoft.com/office/powerpoint/2010/main" val="18756358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E91C4-D1F0-4344-833B-84C3AB7CE49F}"/>
              </a:ext>
            </a:extLst>
          </p:cNvPr>
          <p:cNvSpPr>
            <a:spLocks noGrp="1"/>
          </p:cNvSpPr>
          <p:nvPr>
            <p:ph type="title"/>
          </p:nvPr>
        </p:nvSpPr>
        <p:spPr/>
        <p:txBody>
          <a:bodyPr>
            <a:normAutofit/>
          </a:bodyPr>
          <a:lstStyle/>
          <a:p>
            <a:pPr algn="ctr"/>
            <a:r>
              <a:rPr lang="en-GB" sz="4400" dirty="0"/>
              <a:t>Current state map</a:t>
            </a:r>
          </a:p>
        </p:txBody>
      </p:sp>
      <p:sp>
        <p:nvSpPr>
          <p:cNvPr id="3" name="Content Placeholder 2">
            <a:extLst>
              <a:ext uri="{FF2B5EF4-FFF2-40B4-BE49-F238E27FC236}">
                <a16:creationId xmlns:a16="http://schemas.microsoft.com/office/drawing/2014/main" id="{ED513AE3-4172-47CB-AFF3-3B5CD76E3F34}"/>
              </a:ext>
            </a:extLst>
          </p:cNvPr>
          <p:cNvSpPr>
            <a:spLocks noGrp="1"/>
          </p:cNvSpPr>
          <p:nvPr>
            <p:ph idx="1"/>
          </p:nvPr>
        </p:nvSpPr>
        <p:spPr>
          <a:xfrm>
            <a:off x="1141412" y="1725672"/>
            <a:ext cx="9905999" cy="4867633"/>
          </a:xfrm>
        </p:spPr>
        <p:txBody>
          <a:bodyPr>
            <a:normAutofit lnSpcReduction="10000"/>
          </a:bodyPr>
          <a:lstStyle/>
          <a:p>
            <a:pPr>
              <a:lnSpc>
                <a:spcPct val="110000"/>
              </a:lnSpc>
              <a:spcBef>
                <a:spcPts val="0"/>
              </a:spcBef>
            </a:pPr>
            <a:r>
              <a:rPr lang="en-GB" sz="3200" dirty="0"/>
              <a:t>With the data from observation of current operations drawn or recorded on the map, we can summarise the current condition of this value stream</a:t>
            </a:r>
          </a:p>
          <a:p>
            <a:pPr>
              <a:lnSpc>
                <a:spcPct val="110000"/>
              </a:lnSpc>
              <a:spcBef>
                <a:spcPts val="0"/>
              </a:spcBef>
            </a:pPr>
            <a:r>
              <a:rPr lang="en-GB" sz="3200" dirty="0"/>
              <a:t>Draw a </a:t>
            </a:r>
            <a:r>
              <a:rPr lang="en-GB" sz="3200" b="1" dirty="0"/>
              <a:t>timeline</a:t>
            </a:r>
            <a:r>
              <a:rPr lang="en-GB" sz="3200" dirty="0"/>
              <a:t> under the process boxes and inventory triangles to compile the production lead time             timeline</a:t>
            </a:r>
          </a:p>
          <a:p>
            <a:pPr>
              <a:lnSpc>
                <a:spcPct val="110000"/>
              </a:lnSpc>
              <a:spcBef>
                <a:spcPts val="0"/>
              </a:spcBef>
            </a:pPr>
            <a:r>
              <a:rPr lang="en-GB" sz="3200" dirty="0"/>
              <a:t>This is the time it takes one part to make its way through the shop floor, beginning with arrival as raw material through to shipment to the customer</a:t>
            </a:r>
          </a:p>
        </p:txBody>
      </p:sp>
    </p:spTree>
    <p:extLst>
      <p:ext uri="{BB962C8B-B14F-4D97-AF65-F5344CB8AC3E}">
        <p14:creationId xmlns:p14="http://schemas.microsoft.com/office/powerpoint/2010/main" val="23165700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E78D-39C9-401C-9A4B-33FDA2EB8B78}"/>
              </a:ext>
            </a:extLst>
          </p:cNvPr>
          <p:cNvSpPr>
            <a:spLocks noGrp="1"/>
          </p:cNvSpPr>
          <p:nvPr>
            <p:ph type="title"/>
          </p:nvPr>
        </p:nvSpPr>
        <p:spPr/>
        <p:txBody>
          <a:bodyPr>
            <a:normAutofit/>
          </a:bodyPr>
          <a:lstStyle/>
          <a:p>
            <a:pPr algn="ctr"/>
            <a:r>
              <a:rPr lang="en-GB" sz="4400" dirty="0"/>
              <a:t>Current state map</a:t>
            </a:r>
          </a:p>
        </p:txBody>
      </p:sp>
      <p:sp>
        <p:nvSpPr>
          <p:cNvPr id="3" name="Content Placeholder 2">
            <a:extLst>
              <a:ext uri="{FF2B5EF4-FFF2-40B4-BE49-F238E27FC236}">
                <a16:creationId xmlns:a16="http://schemas.microsoft.com/office/drawing/2014/main" id="{032A286B-B053-4826-9567-6EA9152EF2D3}"/>
              </a:ext>
            </a:extLst>
          </p:cNvPr>
          <p:cNvSpPr>
            <a:spLocks noGrp="1"/>
          </p:cNvSpPr>
          <p:nvPr>
            <p:ph idx="1"/>
          </p:nvPr>
        </p:nvSpPr>
        <p:spPr/>
        <p:txBody>
          <a:bodyPr>
            <a:normAutofit fontScale="92500"/>
          </a:bodyPr>
          <a:lstStyle/>
          <a:p>
            <a:r>
              <a:rPr lang="en-GB" sz="3200" dirty="0"/>
              <a:t>Lead times (in days) for each inventory triangle are calculated as follows; inventory quantity divided by the daily customer requirement</a:t>
            </a:r>
          </a:p>
          <a:p>
            <a:r>
              <a:rPr lang="en-GB" sz="3200" dirty="0"/>
              <a:t>By adding the lead times through each process and through each inventory triangle in the material flow, we can arrive at a good estimate of total production lead time</a:t>
            </a:r>
          </a:p>
        </p:txBody>
      </p:sp>
    </p:spTree>
    <p:extLst>
      <p:ext uri="{BB962C8B-B14F-4D97-AF65-F5344CB8AC3E}">
        <p14:creationId xmlns:p14="http://schemas.microsoft.com/office/powerpoint/2010/main" val="22037908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DF8FE-1F9C-438A-BDCC-35D96DD7FEA4}"/>
              </a:ext>
            </a:extLst>
          </p:cNvPr>
          <p:cNvSpPr>
            <a:spLocks noGrp="1"/>
          </p:cNvSpPr>
          <p:nvPr>
            <p:ph type="title"/>
          </p:nvPr>
        </p:nvSpPr>
        <p:spPr/>
        <p:txBody>
          <a:bodyPr>
            <a:normAutofit/>
          </a:bodyPr>
          <a:lstStyle/>
          <a:p>
            <a:pPr algn="ctr"/>
            <a:r>
              <a:rPr lang="en-GB" sz="4400" dirty="0"/>
              <a:t>Current state map</a:t>
            </a:r>
          </a:p>
        </p:txBody>
      </p:sp>
      <p:sp>
        <p:nvSpPr>
          <p:cNvPr id="3" name="Content Placeholder 2">
            <a:extLst>
              <a:ext uri="{FF2B5EF4-FFF2-40B4-BE49-F238E27FC236}">
                <a16:creationId xmlns:a16="http://schemas.microsoft.com/office/drawing/2014/main" id="{BBA74E68-84BF-4078-ACF9-CD49976FD912}"/>
              </a:ext>
            </a:extLst>
          </p:cNvPr>
          <p:cNvSpPr>
            <a:spLocks noGrp="1"/>
          </p:cNvSpPr>
          <p:nvPr>
            <p:ph idx="1"/>
          </p:nvPr>
        </p:nvSpPr>
        <p:spPr/>
        <p:txBody>
          <a:bodyPr>
            <a:normAutofit lnSpcReduction="10000"/>
          </a:bodyPr>
          <a:lstStyle/>
          <a:p>
            <a:r>
              <a:rPr lang="en-GB" sz="3200" dirty="0"/>
              <a:t>Now add up only the value-creating times or the processing times, for each process in the value stream</a:t>
            </a:r>
          </a:p>
          <a:p>
            <a:r>
              <a:rPr lang="en-GB" sz="3200" dirty="0"/>
              <a:t>In many cases however, the lead time for one part to move through a process is longer than the cycle time</a:t>
            </a:r>
          </a:p>
          <a:p>
            <a:r>
              <a:rPr lang="en-GB" sz="3200" dirty="0"/>
              <a:t>Comparing value-creating or processing time to total lead time should give you quite a shock</a:t>
            </a:r>
          </a:p>
        </p:txBody>
      </p:sp>
    </p:spTree>
    <p:extLst>
      <p:ext uri="{BB962C8B-B14F-4D97-AF65-F5344CB8AC3E}">
        <p14:creationId xmlns:p14="http://schemas.microsoft.com/office/powerpoint/2010/main" val="7655700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CC8DC-2943-4055-851B-4D4BFD01BAE5}"/>
              </a:ext>
            </a:extLst>
          </p:cNvPr>
          <p:cNvSpPr>
            <a:spLocks noGrp="1"/>
          </p:cNvSpPr>
          <p:nvPr>
            <p:ph type="title"/>
          </p:nvPr>
        </p:nvSpPr>
        <p:spPr/>
        <p:txBody>
          <a:bodyPr>
            <a:normAutofit/>
          </a:bodyPr>
          <a:lstStyle/>
          <a:p>
            <a:pPr algn="ctr"/>
            <a:r>
              <a:rPr lang="en-GB" sz="4000" dirty="0"/>
              <a:t>Current state map</a:t>
            </a:r>
          </a:p>
        </p:txBody>
      </p:sp>
      <p:sp>
        <p:nvSpPr>
          <p:cNvPr id="3" name="Content Placeholder 2">
            <a:extLst>
              <a:ext uri="{FF2B5EF4-FFF2-40B4-BE49-F238E27FC236}">
                <a16:creationId xmlns:a16="http://schemas.microsoft.com/office/drawing/2014/main" id="{A7C5D6D9-D9BF-45BB-B92F-216B72A8325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819223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8BA74-5A43-4E28-8942-513B4618CFC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ED9B43-5B01-469A-9D2F-F0B9F5F78EA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617280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05DD4-7A7A-4EF3-811F-0E2BC543972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845D9C-D00E-46D3-95CF-2A237EC1A17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481778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9F23F-EB8D-477A-B79F-DA02E7EF28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9D0052D-6F82-4CE3-9C7E-9A67509D0E5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201002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1E234-FFEB-46D9-AC76-2987467AF2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54EB36-95B2-4300-9DB1-78B914880F8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457496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69046-FA28-4E6F-84FB-049B1A1762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65CDA2-C2CC-42A6-AD9D-C7075BB935B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849514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7803</TotalTime>
  <Words>2042</Words>
  <Application>Microsoft Office PowerPoint</Application>
  <PresentationFormat>Widescreen</PresentationFormat>
  <Paragraphs>147</Paragraphs>
  <Slides>45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45</vt:i4>
      </vt:variant>
    </vt:vector>
  </HeadingPairs>
  <TitlesOfParts>
    <vt:vector size="48" baseType="lpstr">
      <vt:lpstr>Arial</vt:lpstr>
      <vt:lpstr>Tw Cen MT</vt:lpstr>
      <vt:lpstr>Circuit</vt:lpstr>
      <vt:lpstr>Value Stream Mapping</vt:lpstr>
      <vt:lpstr>What is Value Stream mapping?</vt:lpstr>
      <vt:lpstr>What is value Stream Mapping?</vt:lpstr>
      <vt:lpstr>What is value-stream mapping?</vt:lpstr>
      <vt:lpstr>Why Value-Stream Mapping is an Essential Tool</vt:lpstr>
      <vt:lpstr>Why Value-Stream Mapping is an Essential Tool</vt:lpstr>
      <vt:lpstr>Why Value-Stream Mapping is an Essential Tool</vt:lpstr>
      <vt:lpstr>Why Value-Stream Mapping is an Essential Tool</vt:lpstr>
      <vt:lpstr>PowerPoint Presentation</vt:lpstr>
      <vt:lpstr>Value Stream Mapping Points</vt:lpstr>
      <vt:lpstr>Material and Information flows</vt:lpstr>
      <vt:lpstr>Selecting a Product family</vt:lpstr>
      <vt:lpstr>Selecting a Product family</vt:lpstr>
      <vt:lpstr>Product Family</vt:lpstr>
      <vt:lpstr>Using the mapping tool</vt:lpstr>
      <vt:lpstr>The current state map</vt:lpstr>
      <vt:lpstr>Levels of mapping the value stream</vt:lpstr>
      <vt:lpstr>Mapping Tips</vt:lpstr>
      <vt:lpstr>Mapping Tips</vt:lpstr>
      <vt:lpstr>Material Flow Icons</vt:lpstr>
      <vt:lpstr>Information flow icons</vt:lpstr>
      <vt:lpstr>Drawing the current-state map</vt:lpstr>
      <vt:lpstr>Drawing the current-state map</vt:lpstr>
      <vt:lpstr>Drawing the current-state map</vt:lpstr>
      <vt:lpstr>Drawing the current-state map</vt:lpstr>
      <vt:lpstr>Drawing the current-state map</vt:lpstr>
      <vt:lpstr>Typical process data needed</vt:lpstr>
      <vt:lpstr>Drawing the current state map</vt:lpstr>
      <vt:lpstr>Lean Measurements</vt:lpstr>
      <vt:lpstr>Drawing the current state map</vt:lpstr>
      <vt:lpstr>Drawing the current state map</vt:lpstr>
      <vt:lpstr>Drawing the current state map</vt:lpstr>
      <vt:lpstr>Current state map</vt:lpstr>
      <vt:lpstr>Current state map</vt:lpstr>
      <vt:lpstr>Current state map</vt:lpstr>
      <vt:lpstr>Current state map</vt:lpstr>
      <vt:lpstr>Current state map</vt:lpstr>
      <vt:lpstr>Current state map</vt:lpstr>
      <vt:lpstr>Current state map</vt:lpstr>
      <vt:lpstr>Current state map</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 Stream Mapping</dc:title>
  <dc:creator>Andrew Thorn</dc:creator>
  <cp:lastModifiedBy>Andrew Thorn</cp:lastModifiedBy>
  <cp:revision>22</cp:revision>
  <dcterms:created xsi:type="dcterms:W3CDTF">2021-09-30T20:59:56Z</dcterms:created>
  <dcterms:modified xsi:type="dcterms:W3CDTF">2021-10-08T15:51:23Z</dcterms:modified>
</cp:coreProperties>
</file>