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101"/>
  </p:notesMasterIdLst>
  <p:sldIdLst>
    <p:sldId id="266" r:id="rId26"/>
    <p:sldId id="271" r:id="rId27"/>
    <p:sldId id="272" r:id="rId28"/>
    <p:sldId id="273" r:id="rId29"/>
    <p:sldId id="274" r:id="rId30"/>
    <p:sldId id="276" r:id="rId31"/>
    <p:sldId id="277" r:id="rId32"/>
    <p:sldId id="278" r:id="rId33"/>
    <p:sldId id="279" r:id="rId34"/>
    <p:sldId id="280" r:id="rId35"/>
    <p:sldId id="281" r:id="rId36"/>
    <p:sldId id="282" r:id="rId37"/>
    <p:sldId id="285" r:id="rId38"/>
    <p:sldId id="283" r:id="rId39"/>
    <p:sldId id="286" r:id="rId40"/>
    <p:sldId id="284" r:id="rId41"/>
    <p:sldId id="287" r:id="rId42"/>
    <p:sldId id="288" r:id="rId43"/>
    <p:sldId id="289" r:id="rId44"/>
    <p:sldId id="290" r:id="rId45"/>
    <p:sldId id="291" r:id="rId46"/>
    <p:sldId id="292" r:id="rId47"/>
    <p:sldId id="293" r:id="rId48"/>
    <p:sldId id="294" r:id="rId49"/>
    <p:sldId id="298" r:id="rId50"/>
    <p:sldId id="295" r:id="rId51"/>
    <p:sldId id="296" r:id="rId52"/>
    <p:sldId id="297" r:id="rId53"/>
    <p:sldId id="299" r:id="rId54"/>
    <p:sldId id="300" r:id="rId55"/>
    <p:sldId id="301" r:id="rId56"/>
    <p:sldId id="302" r:id="rId57"/>
    <p:sldId id="303" r:id="rId58"/>
    <p:sldId id="304" r:id="rId59"/>
    <p:sldId id="305" r:id="rId60"/>
    <p:sldId id="309" r:id="rId61"/>
    <p:sldId id="306" r:id="rId62"/>
    <p:sldId id="307" r:id="rId63"/>
    <p:sldId id="308" r:id="rId64"/>
    <p:sldId id="311" r:id="rId65"/>
    <p:sldId id="312" r:id="rId66"/>
    <p:sldId id="313" r:id="rId67"/>
    <p:sldId id="314" r:id="rId68"/>
    <p:sldId id="315" r:id="rId69"/>
    <p:sldId id="316" r:id="rId70"/>
    <p:sldId id="317" r:id="rId71"/>
    <p:sldId id="318" r:id="rId72"/>
    <p:sldId id="319" r:id="rId73"/>
    <p:sldId id="320" r:id="rId74"/>
    <p:sldId id="321" r:id="rId75"/>
    <p:sldId id="322" r:id="rId76"/>
    <p:sldId id="323" r:id="rId77"/>
    <p:sldId id="324" r:id="rId78"/>
    <p:sldId id="325" r:id="rId79"/>
    <p:sldId id="328" r:id="rId80"/>
    <p:sldId id="329" r:id="rId81"/>
    <p:sldId id="330" r:id="rId82"/>
    <p:sldId id="327" r:id="rId83"/>
    <p:sldId id="326" r:id="rId84"/>
    <p:sldId id="331" r:id="rId85"/>
    <p:sldId id="332" r:id="rId86"/>
    <p:sldId id="333" r:id="rId87"/>
    <p:sldId id="334" r:id="rId88"/>
    <p:sldId id="335" r:id="rId89"/>
    <p:sldId id="336" r:id="rId90"/>
    <p:sldId id="337" r:id="rId91"/>
    <p:sldId id="338" r:id="rId92"/>
    <p:sldId id="339" r:id="rId93"/>
    <p:sldId id="340" r:id="rId94"/>
    <p:sldId id="342" r:id="rId95"/>
    <p:sldId id="341" r:id="rId96"/>
    <p:sldId id="343" r:id="rId97"/>
    <p:sldId id="344" r:id="rId98"/>
    <p:sldId id="346" r:id="rId99"/>
    <p:sldId id="345" r:id="rId10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7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slide" Target="slides/slide59.xml"/><Relationship Id="rId89" Type="http://schemas.openxmlformats.org/officeDocument/2006/relationships/slide" Target="slides/slide64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10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65.xml"/><Relationship Id="rId95" Type="http://schemas.openxmlformats.org/officeDocument/2006/relationships/slide" Target="slides/slide70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80" Type="http://schemas.openxmlformats.org/officeDocument/2006/relationships/slide" Target="slides/slide55.xml"/><Relationship Id="rId85" Type="http://schemas.openxmlformats.org/officeDocument/2006/relationships/slide" Target="slides/slide60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59" Type="http://schemas.openxmlformats.org/officeDocument/2006/relationships/slide" Target="slides/slide34.xml"/><Relationship Id="rId103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slide" Target="slides/slide58.xml"/><Relationship Id="rId88" Type="http://schemas.openxmlformats.org/officeDocument/2006/relationships/slide" Target="slides/slide63.xml"/><Relationship Id="rId91" Type="http://schemas.openxmlformats.org/officeDocument/2006/relationships/slide" Target="slides/slide66.xml"/><Relationship Id="rId96" Type="http://schemas.openxmlformats.org/officeDocument/2006/relationships/slide" Target="slides/slide7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slide" Target="slides/slide61.xml"/><Relationship Id="rId94" Type="http://schemas.openxmlformats.org/officeDocument/2006/relationships/slide" Target="slides/slide69.xml"/><Relationship Id="rId99" Type="http://schemas.openxmlformats.org/officeDocument/2006/relationships/slide" Target="slides/slide74.xml"/><Relationship Id="rId10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97" Type="http://schemas.openxmlformats.org/officeDocument/2006/relationships/slide" Target="slides/slide72.xml"/><Relationship Id="rId10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92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openxmlformats.org/officeDocument/2006/relationships/slide" Target="slides/slide62.xml"/><Relationship Id="rId61" Type="http://schemas.openxmlformats.org/officeDocument/2006/relationships/slide" Target="slides/slide36.xml"/><Relationship Id="rId82" Type="http://schemas.openxmlformats.org/officeDocument/2006/relationships/slide" Target="slides/slide57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56" Type="http://schemas.openxmlformats.org/officeDocument/2006/relationships/slide" Target="slides/slide31.xml"/><Relationship Id="rId77" Type="http://schemas.openxmlformats.org/officeDocument/2006/relationships/slide" Target="slides/slide52.xml"/><Relationship Id="rId100" Type="http://schemas.openxmlformats.org/officeDocument/2006/relationships/slide" Target="slides/slide75.xml"/><Relationship Id="rId10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93" Type="http://schemas.openxmlformats.org/officeDocument/2006/relationships/slide" Target="slides/slide68.xml"/><Relationship Id="rId98" Type="http://schemas.openxmlformats.org/officeDocument/2006/relationships/slide" Target="slides/slide73.xml"/><Relationship Id="rId3" Type="http://schemas.openxmlformats.org/officeDocument/2006/relationships/customXml" Target="../customXml/item3.xml"/><Relationship Id="rId25" Type="http://schemas.openxmlformats.org/officeDocument/2006/relationships/slideMaster" Target="slideMasters/slideMaster22.xml"/><Relationship Id="rId46" Type="http://schemas.openxmlformats.org/officeDocument/2006/relationships/slide" Target="slides/slide21.xml"/><Relationship Id="rId67" Type="http://schemas.openxmlformats.org/officeDocument/2006/relationships/slide" Target="slides/slide4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0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44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9878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928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817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968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759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980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4750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7547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910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0102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8488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562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8867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1142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0942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5431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7769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4887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66317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576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411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3776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8124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55581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0494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30240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3386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66070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9340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95352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60604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13223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7741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85849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9072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1985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13518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9139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61809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38567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9844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43084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30646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45314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66769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3168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13523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3002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9153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6944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02872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891862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04018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1304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478767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535777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280735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850224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510286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54393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27493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982757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42176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093325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993777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324213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27718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135860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86116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39526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152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7.svg"/><Relationship Id="rId4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0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0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0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0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0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0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10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0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20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23.png"/><Relationship Id="rId4" Type="http://schemas.openxmlformats.org/officeDocument/2006/relationships/image" Target="../media/image122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26.svg"/><Relationship Id="rId4" Type="http://schemas.openxmlformats.org/officeDocument/2006/relationships/image" Target="../media/image125.pn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0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0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10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Application of</a:t>
            </a:r>
          </a:p>
          <a:p>
            <a:r>
              <a:rPr lang="en-US" sz="8000" b="1" dirty="0"/>
              <a:t>ML Recap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1B4F3C0-3548-1C4B-93D8-02CA12CAFB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3500" y="2983630"/>
            <a:ext cx="2708987" cy="286697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b="1" dirty="0"/>
              <a:t>Week 1 – Introduction to AI</a:t>
            </a:r>
          </a:p>
          <a:p>
            <a:pPr lvl="1"/>
            <a:r>
              <a:rPr lang="en-US" sz="2800" dirty="0"/>
              <a:t>Context of ML within AI, what ML can do</a:t>
            </a:r>
          </a:p>
          <a:p>
            <a:pPr lvl="1"/>
            <a:r>
              <a:rPr lang="en-US" sz="2800" dirty="0"/>
              <a:t>Discussed hardware, data and algorithms</a:t>
            </a:r>
          </a:p>
          <a:p>
            <a:pPr lvl="1"/>
            <a:r>
              <a:rPr lang="en-US" sz="2800" dirty="0"/>
              <a:t>needed to perform AI tasks</a:t>
            </a:r>
          </a:p>
          <a:p>
            <a:pPr lvl="1"/>
            <a:endParaRPr lang="en-US" sz="2800" dirty="0"/>
          </a:p>
          <a:p>
            <a:pPr lvl="1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1F9292-C0D3-6BB7-9540-DED019B7EE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8880" y="1312197"/>
            <a:ext cx="4086343" cy="29243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A0186C-59C9-0435-241E-4AE50E1F35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27157" y="3544146"/>
            <a:ext cx="4086343" cy="19853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ED53F5-9CD3-E2F3-29E6-B687DDCD99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243" y="3579652"/>
            <a:ext cx="5428959" cy="2270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86B4DB2-CF5D-46E8-CFD3-E46808AC8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8119" y="3544785"/>
            <a:ext cx="3954019" cy="218048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b="1" dirty="0"/>
              <a:t>Week 1 – Introduction to AI</a:t>
            </a:r>
          </a:p>
          <a:p>
            <a:pPr lvl="1"/>
            <a:r>
              <a:rPr lang="en-US" sz="2800" dirty="0"/>
              <a:t>Application of ML</a:t>
            </a:r>
          </a:p>
          <a:p>
            <a:pPr lvl="1"/>
            <a:r>
              <a:rPr lang="en-US" sz="2800" dirty="0"/>
              <a:t>The importance of Ethical AI</a:t>
            </a:r>
          </a:p>
          <a:p>
            <a:r>
              <a:rPr lang="en-US" sz="3200" dirty="0"/>
              <a:t>Anaconda, Python and </a:t>
            </a:r>
            <a:r>
              <a:rPr lang="en-US" sz="3200" dirty="0" err="1"/>
              <a:t>Jupyter</a:t>
            </a:r>
            <a:endParaRPr lang="en-US" sz="3200" dirty="0"/>
          </a:p>
          <a:p>
            <a:pPr marL="0" indent="0">
              <a:buNone/>
            </a:pPr>
            <a:r>
              <a:rPr lang="en-US" sz="3200" dirty="0"/>
              <a:t>   Notebook</a:t>
            </a:r>
          </a:p>
          <a:p>
            <a:pPr lvl="1"/>
            <a:endParaRPr lang="en-US" sz="2800" dirty="0"/>
          </a:p>
          <a:p>
            <a:pPr lvl="1"/>
            <a:endParaRPr lang="en-GB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671D5D-8537-ACB1-22CD-6CC4EF5569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4654" y="1448791"/>
            <a:ext cx="5009127" cy="25789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594BC4-00E6-A214-B87D-07700BB5DE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9623" y="3898356"/>
            <a:ext cx="3954019" cy="1871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66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b="1" dirty="0"/>
              <a:t>Week 2 – Introduction to ML</a:t>
            </a:r>
          </a:p>
          <a:p>
            <a:pPr lvl="1"/>
            <a:r>
              <a:rPr lang="en-US" sz="2800" dirty="0"/>
              <a:t>Definition of ML</a:t>
            </a:r>
          </a:p>
          <a:p>
            <a:pPr lvl="1"/>
            <a:r>
              <a:rPr lang="en-US" sz="2800" dirty="0"/>
              <a:t>Algorithms to models</a:t>
            </a:r>
          </a:p>
          <a:p>
            <a:pPr lvl="1"/>
            <a:r>
              <a:rPr lang="en-US" sz="2800" dirty="0"/>
              <a:t>ML Categories:</a:t>
            </a:r>
          </a:p>
          <a:p>
            <a:pPr lvl="2"/>
            <a:r>
              <a:rPr lang="en-US" sz="2800" dirty="0"/>
              <a:t>Supervised</a:t>
            </a:r>
          </a:p>
          <a:p>
            <a:pPr lvl="2"/>
            <a:r>
              <a:rPr lang="en-US" sz="2800" dirty="0"/>
              <a:t>Unsupervised</a:t>
            </a:r>
          </a:p>
          <a:p>
            <a:pPr lvl="2"/>
            <a:r>
              <a:rPr lang="en-US" sz="2800" dirty="0"/>
              <a:t>Semi-supervised</a:t>
            </a:r>
          </a:p>
          <a:p>
            <a:pPr lvl="2"/>
            <a:r>
              <a:rPr lang="en-US" sz="2800" dirty="0"/>
              <a:t>Reinforcement</a:t>
            </a:r>
          </a:p>
          <a:p>
            <a:pPr lvl="1"/>
            <a:endParaRPr lang="en-US" sz="2800" dirty="0"/>
          </a:p>
          <a:p>
            <a:pPr lvl="1"/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0B5505-0299-C4A1-A3A1-F5C235E66B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1412" y="2271024"/>
            <a:ext cx="6724283" cy="2671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382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2DAB874-2B57-939C-80BC-FF9A17FEA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24615" y="1348354"/>
            <a:ext cx="9542769" cy="416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163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Week 2 – Stages of ML Development</a:t>
            </a:r>
          </a:p>
          <a:p>
            <a:pPr lvl="1"/>
            <a:r>
              <a:rPr lang="en-US" sz="2800" dirty="0"/>
              <a:t>Explore the Data</a:t>
            </a:r>
          </a:p>
          <a:p>
            <a:pPr lvl="1"/>
            <a:r>
              <a:rPr lang="en-US" sz="2800" dirty="0"/>
              <a:t>Prepare the Data</a:t>
            </a:r>
          </a:p>
          <a:p>
            <a:pPr lvl="1"/>
            <a:r>
              <a:rPr lang="en-US" sz="2800" dirty="0"/>
              <a:t>Visualize and explore the data</a:t>
            </a:r>
          </a:p>
          <a:p>
            <a:pPr lvl="1"/>
            <a:r>
              <a:rPr lang="en-US" sz="2800" dirty="0"/>
              <a:t>Select a model (or models)</a:t>
            </a:r>
          </a:p>
          <a:p>
            <a:pPr lvl="1"/>
            <a:r>
              <a:rPr lang="en-US" sz="2800" dirty="0"/>
              <a:t>Train the model</a:t>
            </a:r>
          </a:p>
          <a:p>
            <a:pPr lvl="1"/>
            <a:r>
              <a:rPr lang="en-US" sz="2800" dirty="0"/>
              <a:t>Evaluate</a:t>
            </a:r>
          </a:p>
          <a:p>
            <a:pPr lvl="1"/>
            <a:r>
              <a:rPr lang="en-US" sz="2800" dirty="0"/>
              <a:t>Tune the Model</a:t>
            </a:r>
          </a:p>
          <a:p>
            <a:pPr lvl="1"/>
            <a:r>
              <a:rPr lang="en-US" sz="2800" dirty="0"/>
              <a:t>Make predictions</a:t>
            </a:r>
          </a:p>
          <a:p>
            <a:pPr lvl="1"/>
            <a:r>
              <a:rPr lang="en-US" sz="2800" dirty="0"/>
              <a:t>Repeat</a:t>
            </a:r>
          </a:p>
          <a:p>
            <a:pPr lvl="1"/>
            <a:endParaRPr lang="en-US" sz="2800" dirty="0"/>
          </a:p>
          <a:p>
            <a:pPr lvl="1"/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250FDD-13EE-5E30-275E-A62A8992D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3761" y="1448790"/>
            <a:ext cx="3203917" cy="4191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420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b="1" dirty="0"/>
              <a:t>Week 2 – Data Pre-processing part 1</a:t>
            </a:r>
          </a:p>
          <a:p>
            <a:pPr lvl="1"/>
            <a:r>
              <a:rPr lang="en-US" sz="2800" dirty="0"/>
              <a:t>Data Dimensionality</a:t>
            </a:r>
          </a:p>
          <a:p>
            <a:pPr lvl="1"/>
            <a:r>
              <a:rPr lang="en-US" sz="2800" dirty="0"/>
              <a:t>Dimensionality Reduction</a:t>
            </a:r>
          </a:p>
          <a:p>
            <a:pPr lvl="1"/>
            <a:r>
              <a:rPr lang="en-US" sz="2800" dirty="0"/>
              <a:t>Reducing features</a:t>
            </a:r>
          </a:p>
          <a:p>
            <a:pPr lvl="1"/>
            <a:r>
              <a:rPr lang="en-US" sz="2800" dirty="0"/>
              <a:t>Redundant features</a:t>
            </a:r>
          </a:p>
          <a:p>
            <a:pPr lvl="1"/>
            <a:r>
              <a:rPr lang="en-US" sz="2800" dirty="0"/>
              <a:t>Feature selection methods</a:t>
            </a:r>
          </a:p>
          <a:p>
            <a:pPr lvl="2"/>
            <a:r>
              <a:rPr lang="en-US" sz="2400" dirty="0"/>
              <a:t>Filter</a:t>
            </a:r>
          </a:p>
          <a:p>
            <a:pPr lvl="2"/>
            <a:r>
              <a:rPr lang="en-US" sz="2400" dirty="0"/>
              <a:t>Wrapper</a:t>
            </a:r>
          </a:p>
          <a:p>
            <a:pPr lvl="2"/>
            <a:r>
              <a:rPr lang="en-US" sz="2400" dirty="0"/>
              <a:t>Embedding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pPr lvl="1"/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27675A-67E6-F759-B351-963B48B97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0364" y="2180626"/>
            <a:ext cx="5329236" cy="2496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710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EA963A-7ACD-2A04-77F1-046B67B8E7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8068" y="2196161"/>
            <a:ext cx="6673932" cy="348268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505E1B7-678C-F17D-CA82-A019C073EF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6988" y="4301035"/>
            <a:ext cx="2609146" cy="16075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FBEA89B-C859-10D2-0E8B-8899F390A8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1214" y="4567005"/>
            <a:ext cx="1759586" cy="1710838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3348840"/>
          </a:xfrm>
        </p:spPr>
        <p:txBody>
          <a:bodyPr>
            <a:normAutofit/>
          </a:bodyPr>
          <a:lstStyle/>
          <a:p>
            <a:r>
              <a:rPr lang="en-US" sz="3200" b="1" dirty="0"/>
              <a:t>Week 2 – Feature Selection:</a:t>
            </a:r>
          </a:p>
          <a:p>
            <a:pPr lvl="1"/>
            <a:r>
              <a:rPr lang="en-US" sz="2800" dirty="0"/>
              <a:t>Using Pearson’s correlation coefficients</a:t>
            </a:r>
          </a:p>
          <a:p>
            <a:pPr lvl="1"/>
            <a:r>
              <a:rPr lang="en-US" sz="2800" dirty="0" err="1"/>
              <a:t>Normalised</a:t>
            </a:r>
            <a:r>
              <a:rPr lang="en-US" sz="2800" dirty="0"/>
              <a:t> Information Gain (NIG)</a:t>
            </a:r>
          </a:p>
          <a:p>
            <a:pPr lvl="2"/>
            <a:r>
              <a:rPr lang="en-US" sz="2400" dirty="0"/>
              <a:t>Measuring significance of features using entropy</a:t>
            </a:r>
          </a:p>
          <a:p>
            <a:pPr lvl="1"/>
            <a:r>
              <a:rPr lang="en-US" sz="2800" dirty="0"/>
              <a:t>Mutual Information</a:t>
            </a:r>
          </a:p>
          <a:p>
            <a:pPr lvl="1"/>
            <a:r>
              <a:rPr lang="en-US" sz="2800" dirty="0"/>
              <a:t>Principle Component Analysis</a:t>
            </a:r>
          </a:p>
          <a:p>
            <a:pPr lvl="1"/>
            <a:r>
              <a:rPr lang="en-US" sz="2800" dirty="0"/>
              <a:t>JMIM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029301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FD4EC87-47AD-D7F6-E820-9513AD7171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9013" y="2365018"/>
            <a:ext cx="5864431" cy="155910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1227AEB-49B9-1DD0-DFB3-900414487D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946" y="1949077"/>
            <a:ext cx="2797054" cy="1716656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b="1" dirty="0"/>
              <a:t>Week 3 – Data Pre-processing part 2</a:t>
            </a:r>
          </a:p>
          <a:p>
            <a:pPr lvl="1"/>
            <a:r>
              <a:rPr lang="en-US" sz="2800" dirty="0"/>
              <a:t>Data split</a:t>
            </a:r>
          </a:p>
          <a:p>
            <a:pPr lvl="2"/>
            <a:r>
              <a:rPr lang="en-US" dirty="0"/>
              <a:t>Train</a:t>
            </a:r>
          </a:p>
          <a:p>
            <a:pPr lvl="2"/>
            <a:r>
              <a:rPr lang="en-US" dirty="0"/>
              <a:t>Test</a:t>
            </a:r>
          </a:p>
          <a:p>
            <a:pPr lvl="2"/>
            <a:r>
              <a:rPr lang="en-US" dirty="0"/>
              <a:t>Validation</a:t>
            </a:r>
          </a:p>
          <a:p>
            <a:pPr lvl="1"/>
            <a:r>
              <a:rPr lang="en-US" dirty="0"/>
              <a:t>K-fold Cross Validation</a:t>
            </a:r>
          </a:p>
          <a:p>
            <a:pPr lvl="1"/>
            <a:r>
              <a:rPr lang="en-US" dirty="0"/>
              <a:t>Model evaluation</a:t>
            </a:r>
          </a:p>
          <a:p>
            <a:pPr lvl="2"/>
            <a:r>
              <a:rPr lang="en-US" dirty="0"/>
              <a:t>Overfitting</a:t>
            </a:r>
          </a:p>
          <a:p>
            <a:pPr lvl="2"/>
            <a:r>
              <a:rPr lang="en-US" dirty="0"/>
              <a:t>Underfitting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pPr lvl="1"/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27675A-67E6-F759-B351-963B48B97F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3851564" y="4092170"/>
            <a:ext cx="5864431" cy="1806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277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b="1" dirty="0"/>
              <a:t>Week 3 – Data Pre-processing part 2</a:t>
            </a:r>
          </a:p>
          <a:p>
            <a:pPr lvl="1"/>
            <a:r>
              <a:rPr lang="en-US" sz="2800" dirty="0"/>
              <a:t>Data Transformation</a:t>
            </a:r>
            <a:endParaRPr lang="en-US" dirty="0"/>
          </a:p>
          <a:p>
            <a:pPr lvl="1"/>
            <a:endParaRPr lang="en-US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333A4F-9632-512B-FA2E-A1B1DBF6D9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2412" y="1921897"/>
            <a:ext cx="5169856" cy="37188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975AC1-27B9-0F80-23A8-5800AF211E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387613" y="2617557"/>
            <a:ext cx="6154729" cy="2791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86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ACACD5B-A287-7B03-B958-1D384D9FF2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05806" y="1416637"/>
            <a:ext cx="9380387" cy="421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296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Week 3 – Data Pre-processing part 2</a:t>
            </a:r>
          </a:p>
          <a:p>
            <a:pPr lvl="1"/>
            <a:r>
              <a:rPr lang="en-US" sz="2800" dirty="0"/>
              <a:t>Evaluation Metrics</a:t>
            </a:r>
          </a:p>
          <a:p>
            <a:pPr lvl="2"/>
            <a:r>
              <a:rPr lang="en-US" sz="2400" dirty="0"/>
              <a:t>F1 score</a:t>
            </a:r>
          </a:p>
          <a:p>
            <a:pPr lvl="2"/>
            <a:r>
              <a:rPr lang="en-US" sz="2400" dirty="0"/>
              <a:t>Precision</a:t>
            </a:r>
          </a:p>
          <a:p>
            <a:pPr lvl="2"/>
            <a:r>
              <a:rPr lang="en-US" sz="2400" dirty="0"/>
              <a:t>Recall</a:t>
            </a:r>
          </a:p>
          <a:p>
            <a:pPr lvl="1"/>
            <a:r>
              <a:rPr lang="en-US" sz="2800" dirty="0"/>
              <a:t>Synthetic Minority</a:t>
            </a:r>
          </a:p>
          <a:p>
            <a:pPr lvl="1"/>
            <a:r>
              <a:rPr lang="en-US" sz="2800" dirty="0"/>
              <a:t>Over-sampling</a:t>
            </a:r>
          </a:p>
          <a:p>
            <a:pPr lvl="1"/>
            <a:r>
              <a:rPr lang="en-US" sz="2800" dirty="0"/>
              <a:t>Technique (SMOTE)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A2554C-F7C0-A766-37CE-E5E42AB7EB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5033" y="2246649"/>
            <a:ext cx="2743918" cy="32898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5FD79A-C35A-C85E-90F6-99E2AAC5C9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6240" y="1673777"/>
            <a:ext cx="4910069" cy="3123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978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44BCC71-E0AA-242D-4649-B04E0E83F6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2166" y="1472541"/>
            <a:ext cx="10907668" cy="41919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91FEB0-3478-C80F-7D5B-6EF9C70C9763}"/>
              </a:ext>
            </a:extLst>
          </p:cNvPr>
          <p:cNvSpPr txBox="1"/>
          <p:nvPr/>
        </p:nvSpPr>
        <p:spPr>
          <a:xfrm>
            <a:off x="642166" y="1690688"/>
            <a:ext cx="45711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Week 3 - ML Algorithms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1828967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5ED822-66B6-04FE-379D-CACFFCE363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7495" y="1784633"/>
            <a:ext cx="5084505" cy="365791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sz="3200" b="1" dirty="0"/>
                  <a:t>Week 3 – Logistic Regression</a:t>
                </a:r>
                <a:endParaRPr lang="en-US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b="1" i="1">
                          <a:latin typeface="Cambria Math" panose="02040503050406030204" pitchFamily="18" charset="0"/>
                        </a:rPr>
                        <m:t>𝒑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 ̂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= 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𝝈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("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𝜭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" ^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𝑻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/(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^(−(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𝜭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^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𝑻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)))</m:t>
                      </m:r>
                    </m:oMath>
                  </m:oMathPara>
                </a14:m>
                <a:endParaRPr lang="en-US" b="1" i="1" dirty="0">
                  <a:latin typeface="Cambria Math" panose="02040503050406030204" pitchFamily="18" charset="0"/>
                </a:endParaRPr>
              </a:p>
              <a:p>
                <a:pPr lvl="1"/>
                <a:endParaRPr lang="en-US" sz="2800" dirty="0"/>
              </a:p>
              <a:p>
                <a:pPr lvl="1"/>
                <a:r>
                  <a:rPr lang="en-US" sz="2800" dirty="0"/>
                  <a:t>Finding the coefficients to train models</a:t>
                </a:r>
              </a:p>
              <a:p>
                <a:pPr marL="0" indent="0">
                  <a:buNone/>
                </a:pPr>
                <a:r>
                  <a:rPr lang="en-GB" sz="2000" b="1" dirty="0"/>
                  <a:t>	J(</a:t>
                </a:r>
                <a:r>
                  <a:rPr lang="el-GR" sz="20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sz="2000" b="1" dirty="0"/>
                  <a:t>) 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den>
                    </m:f>
                    <m:nary>
                      <m:naryPr>
                        <m:chr m:val="∑"/>
                        <m:ctrlPr>
                          <a:rPr lang="en-GB" sz="2000" b="1" i="1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𝒊</m:t>
                        </m:r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m:rPr>
                            <m:brk m:alnAt="23"/>
                          </m:rPr>
                          <a:rPr lang="en-GB" sz="20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  <m:sup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p>
                      <m:e>
                        <m:r>
                          <m:rPr>
                            <m:nor/>
                          </m:rPr>
                          <a:rPr lang="en-GB" sz="2000" b="1" dirty="0"/>
                          <m:t>[</m:t>
                        </m:r>
                        <m:sSup>
                          <m:sSupPr>
                            <m:ctrlPr>
                              <a:rPr lang="en-GB" sz="2000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000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  <m:sup>
                            <m:d>
                              <m:dPr>
                                <m:ctrlP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  <m:t>𝒊</m:t>
                                </m:r>
                              </m:e>
                            </m:d>
                          </m:sup>
                        </m:sSup>
                        <m:func>
                          <m:funcPr>
                            <m:ctrlPr>
                              <a:rPr lang="en-GB" sz="2000" b="1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sz="2000" b="1" i="1">
                                <a:latin typeface="Cambria Math" panose="02040503050406030204" pitchFamily="18" charset="0"/>
                              </a:rPr>
                              <m:t>𝒍𝒐𝒈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p>
                                  <m:sSupPr>
                                    <m:ctrlPr>
                                      <a:rPr lang="en-GB" sz="2000" b="1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sz="20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2000" b="1" i="1">
                                            <a:latin typeface="Cambria Math" panose="02040503050406030204" pitchFamily="18" charset="0"/>
                                          </a:rPr>
                                          <m:t>𝒑</m:t>
                                        </m:r>
                                      </m:e>
                                    </m:acc>
                                  </m:e>
                                  <m:sup>
                                    <m:d>
                                      <m:dPr>
                                        <m:ctrlPr>
                                          <a:rPr lang="en-GB" sz="20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sz="2000" b="1" i="1">
                                            <a:latin typeface="Cambria Math" panose="02040503050406030204" pitchFamily="18" charset="0"/>
                                          </a:rPr>
                                          <m:t>𝒊</m:t>
                                        </m:r>
                                      </m:e>
                                    </m:d>
                                  </m:sup>
                                </m:sSup>
                              </m:e>
                            </m:d>
                          </m:e>
                        </m:func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+(</m:t>
                        </m:r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m:rPr>
                            <m:nor/>
                          </m:rPr>
                          <a:rPr lang="en-GB" sz="2000" b="1" dirty="0"/>
                          <m:t> </m:t>
                        </m:r>
                        <m:sSup>
                          <m:sSupPr>
                            <m:ctrlPr>
                              <a:rPr lang="en-GB" sz="2000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000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  <m:sup>
                            <m:d>
                              <m:dPr>
                                <m:ctrlP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  <m:t>𝒊</m:t>
                                </m:r>
                              </m:e>
                            </m:d>
                          </m:sup>
                        </m:sSup>
                        <m:r>
                          <m:rPr>
                            <m:nor/>
                          </m:rPr>
                          <a:rPr lang="en-GB" sz="2000" b="1" dirty="0"/>
                          <m:t>) </m:t>
                        </m:r>
                        <m:func>
                          <m:funcPr>
                            <m:ctrlPr>
                              <a:rPr lang="en-GB" sz="2000" b="1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sz="2000" b="1" i="1">
                                <a:latin typeface="Cambria Math" panose="02040503050406030204" pitchFamily="18" charset="0"/>
                              </a:rPr>
                              <m:t>𝒍𝒐𝒈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  <m:r>
                                  <a:rPr lang="en-GB" sz="2000" b="1" i="1">
                                    <a:latin typeface="Cambria Math" panose="02040503050406030204" pitchFamily="18" charset="0"/>
                                  </a:rPr>
                                  <m:t> − </m:t>
                                </m:r>
                                <m:sSup>
                                  <m:sSupPr>
                                    <m:ctrlPr>
                                      <a:rPr lang="en-GB" sz="2000" b="1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sz="20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2000" b="1" i="1">
                                            <a:latin typeface="Cambria Math" panose="02040503050406030204" pitchFamily="18" charset="0"/>
                                          </a:rPr>
                                          <m:t>𝒑</m:t>
                                        </m:r>
                                      </m:e>
                                    </m:acc>
                                  </m:e>
                                  <m:sup>
                                    <m:d>
                                      <m:dPr>
                                        <m:ctrlPr>
                                          <a:rPr lang="en-GB" sz="20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sz="2000" b="1" i="1">
                                            <a:latin typeface="Cambria Math" panose="02040503050406030204" pitchFamily="18" charset="0"/>
                                          </a:rPr>
                                          <m:t>𝒊</m:t>
                                        </m:r>
                                      </m:e>
                                    </m:d>
                                  </m:sup>
                                </m:sSup>
                              </m:e>
                            </m:d>
                          </m:e>
                        </m:func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]</m:t>
                        </m:r>
                        <m:r>
                          <m:rPr>
                            <m:nor/>
                          </m:rPr>
                          <a:rPr lang="en-GB" sz="2000" b="1" dirty="0"/>
                          <m:t>   </m:t>
                        </m:r>
                      </m:e>
                    </m:nary>
                  </m:oMath>
                </a14:m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4"/>
                <a:stretch>
                  <a:fillRect l="-1221" t="-34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2901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</p:spPr>
        <p:txBody>
          <a:bodyPr>
            <a:normAutofit/>
          </a:bodyPr>
          <a:lstStyle/>
          <a:p>
            <a:r>
              <a:rPr lang="en-US" sz="3200" b="1" dirty="0"/>
              <a:t>Week 3 – Logistic Regression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is a Supervised Classification algorithm.</a:t>
            </a:r>
          </a:p>
          <a:p>
            <a:pPr lvl="2"/>
            <a:r>
              <a:rPr lang="en-US" sz="24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One of the simplest.</a:t>
            </a:r>
            <a:endParaRPr lang="en-US" sz="2400" b="1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is Non-Parametric</a:t>
            </a:r>
          </a:p>
          <a:p>
            <a:pPr lvl="2"/>
            <a:r>
              <a:rPr lang="en-US" sz="24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does not make any assumption about the data</a:t>
            </a:r>
          </a:p>
          <a:p>
            <a:pPr lvl="2"/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Such as underlying data distribution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is a Lazy Learning algorithm</a:t>
            </a:r>
          </a:p>
          <a:p>
            <a:pPr lvl="2"/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is no (explicit) training phase making this phase fast</a:t>
            </a:r>
          </a:p>
          <a:p>
            <a:pPr lvl="2"/>
            <a:r>
              <a:rPr lang="en-US" sz="24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data’s classes are pre-labelled.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05995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DD2CAA7-EEEF-063B-4821-ADE47ADFB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505" y="3145356"/>
            <a:ext cx="4912427" cy="24322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B781AF-A2AC-1088-3323-66271BB8C0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115" y="1533833"/>
            <a:ext cx="5610666" cy="147734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46200"/>
                <a:ext cx="11481847" cy="3575934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US" sz="3200" b="1" dirty="0"/>
                  <a:t>Week 3 – K Nearest </a:t>
                </a:r>
                <a:r>
                  <a:rPr lang="en-US" sz="3200" b="1" dirty="0" err="1"/>
                  <a:t>Neighbours</a:t>
                </a:r>
                <a:endParaRPr lang="en-US" sz="3200" b="1" dirty="0"/>
              </a:p>
              <a:p>
                <a:pPr lvl="1"/>
                <a:r>
                  <a:rPr lang="en-US" sz="2800" dirty="0">
                    <a:latin typeface="Cambria Math" panose="02040503050406030204" pitchFamily="18" charset="0"/>
                  </a:rPr>
                  <a:t>Procedure and formula</a:t>
                </a:r>
              </a:p>
              <a:p>
                <a:pPr lvl="1"/>
                <a:r>
                  <a:rPr lang="en-US" sz="2800" dirty="0"/>
                  <a:t>Both for classification (mode)</a:t>
                </a:r>
              </a:p>
              <a:p>
                <a:pPr lvl="1"/>
                <a:r>
                  <a:rPr lang="en-US" sz="2800" dirty="0"/>
                  <a:t>Regression (mean)</a:t>
                </a:r>
              </a:p>
              <a:p>
                <a:pPr lvl="1"/>
                <a:r>
                  <a:rPr lang="en-US" sz="2800" dirty="0"/>
                  <a:t>Choosing K value       </a:t>
                </a: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𝑑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sz="2800" dirty="0"/>
                  <a:t> </a:t>
                </a:r>
                <a:endParaRPr lang="en-US" sz="2800" dirty="0"/>
              </a:p>
              <a:p>
                <a:pPr lvl="1"/>
                <a:r>
                  <a:rPr lang="en-US" sz="2800" dirty="0"/>
                  <a:t>Similarity Measures</a:t>
                </a:r>
              </a:p>
              <a:p>
                <a:pPr lvl="2"/>
                <a:r>
                  <a:rPr lang="en-US" sz="2400" dirty="0"/>
                  <a:t>Cosine Distance</a:t>
                </a:r>
              </a:p>
              <a:p>
                <a:pPr lvl="2"/>
                <a:r>
                  <a:rPr lang="en-US" sz="2400" dirty="0"/>
                  <a:t>Euclidean Distance (L2 norm)</a:t>
                </a:r>
              </a:p>
              <a:p>
                <a:pPr lvl="2"/>
                <a:r>
                  <a:rPr lang="en-US" sz="2400" dirty="0" err="1"/>
                  <a:t>Manhatten</a:t>
                </a:r>
                <a:r>
                  <a:rPr lang="en-US" sz="2400" dirty="0"/>
                  <a:t> Distance (L1 norm)</a:t>
                </a:r>
              </a:p>
              <a:p>
                <a:pPr lvl="2"/>
                <a:r>
                  <a:rPr lang="en-US" sz="2400" dirty="0"/>
                  <a:t>Hamming Distance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46200"/>
                <a:ext cx="11481847" cy="3575934"/>
              </a:xfrm>
              <a:blipFill>
                <a:blip r:embed="rId5"/>
                <a:stretch>
                  <a:fillRect l="-1115" t="-5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901865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46200"/>
            <a:ext cx="11481847" cy="3575934"/>
          </a:xfrm>
        </p:spPr>
        <p:txBody>
          <a:bodyPr>
            <a:normAutofit/>
          </a:bodyPr>
          <a:lstStyle/>
          <a:p>
            <a:r>
              <a:rPr lang="en-US" sz="3200" b="1" dirty="0"/>
              <a:t>Week 4 – Support Vector Machines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is a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supervised learning model that analyses data used for classification and regression analysis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analyses the large amount of data to identify patterns from it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It is based on the idea of finding a hyperplane that best divides a dataset into classes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24569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46200"/>
            <a:ext cx="11481847" cy="3575934"/>
          </a:xfrm>
        </p:spPr>
        <p:txBody>
          <a:bodyPr>
            <a:normAutofit/>
          </a:bodyPr>
          <a:lstStyle/>
          <a:p>
            <a:r>
              <a:rPr lang="en-US" sz="3200" b="1" dirty="0"/>
              <a:t>Week 4 – Support Vector Machines </a:t>
            </a:r>
          </a:p>
          <a:p>
            <a:pPr lvl="1"/>
            <a:r>
              <a:rPr lang="en-US" sz="2800" dirty="0"/>
              <a:t>Hyperplane</a:t>
            </a:r>
          </a:p>
          <a:p>
            <a:r>
              <a:rPr lang="en-US" sz="3200" dirty="0"/>
              <a:t>Non-linear SVM</a:t>
            </a:r>
          </a:p>
          <a:p>
            <a:pPr lvl="1"/>
            <a:r>
              <a:rPr lang="en-US" sz="2800" dirty="0"/>
              <a:t>Kernel Tricks</a:t>
            </a:r>
          </a:p>
          <a:p>
            <a:pPr lvl="1"/>
            <a:endParaRPr lang="en-US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3E3B2F-1177-FC85-3E81-3E437AB99D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9559" y="1683034"/>
            <a:ext cx="5347944" cy="40417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325D29B-7563-D869-54F0-F1407FCEB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4017" y="2292255"/>
            <a:ext cx="3603048" cy="20301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5243BF-AFD6-C090-124F-F1F7E96450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8680" y="4322399"/>
            <a:ext cx="4870418" cy="1459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1892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46200"/>
            <a:ext cx="11481847" cy="3575934"/>
          </a:xfrm>
        </p:spPr>
        <p:txBody>
          <a:bodyPr>
            <a:normAutofit/>
          </a:bodyPr>
          <a:lstStyle/>
          <a:p>
            <a:r>
              <a:rPr lang="en-US" sz="3200" b="1" dirty="0"/>
              <a:t>Week 4 – Naïve Bayes Classifier</a:t>
            </a:r>
          </a:p>
          <a:p>
            <a:pPr lvl="1"/>
            <a:r>
              <a:rPr kumimoji="0" lang="en-US" sz="28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Statistical learning algorithm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Largely uses a probability model</a:t>
            </a:r>
            <a:endParaRPr kumimoji="0" lang="en-US" sz="280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simple classifier</a:t>
            </a:r>
          </a:p>
          <a:p>
            <a:pPr lvl="1"/>
            <a:r>
              <a:rPr kumimoji="0" lang="en-US" sz="28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scalable classifier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Can classify both continuous and discrete data</a:t>
            </a:r>
            <a:endParaRPr kumimoji="0" lang="en-US" sz="280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Based on Baye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s’</a:t>
            </a:r>
            <a:r>
              <a:rPr kumimoji="0" lang="en-US" sz="28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Theorem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D5B219-CC33-3A2B-8C3D-1FE5A3429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1111" y="1435866"/>
            <a:ext cx="5387215" cy="2718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4653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3890217"/>
          </a:xfrm>
        </p:spPr>
        <p:txBody>
          <a:bodyPr>
            <a:normAutofit/>
          </a:bodyPr>
          <a:lstStyle/>
          <a:p>
            <a:r>
              <a:rPr lang="en-US" sz="3200" b="1" dirty="0"/>
              <a:t>Week 4 – Naïve Bayes Classifier</a:t>
            </a:r>
          </a:p>
          <a:p>
            <a:pPr lvl="1"/>
            <a:r>
              <a:rPr lang="en-US" sz="2800" dirty="0"/>
              <a:t>Bayes Theorem – calculating conditional probability</a:t>
            </a:r>
          </a:p>
          <a:p>
            <a:pPr marL="0" indent="0" algn="ctr">
              <a:buNone/>
            </a:pPr>
            <a:r>
              <a:rPr kumimoji="0" lang="en-US" sz="2800" b="1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P(A|B) = </a:t>
            </a:r>
            <a:r>
              <a:rPr kumimoji="0" lang="en-US" sz="2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P(B|A) * P(A)</a:t>
            </a:r>
          </a:p>
          <a:p>
            <a:pPr marL="0" indent="0" algn="ctr">
              <a:buNone/>
            </a:pPr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               P(B)</a:t>
            </a:r>
            <a:endParaRPr kumimoji="0" lang="en-US" sz="2800" b="1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lang="en-US" sz="2800" dirty="0"/>
              <a:t>Rule of multiplication for independent variables</a:t>
            </a:r>
          </a:p>
          <a:p>
            <a:pPr lvl="1"/>
            <a:r>
              <a:rPr lang="en-US" sz="2800" dirty="0"/>
              <a:t>Rule of addition for joint variables</a:t>
            </a:r>
          </a:p>
          <a:p>
            <a:pPr lvl="1"/>
            <a:r>
              <a:rPr lang="en-US" sz="2800" dirty="0"/>
              <a:t>Bayesian decision theory for pattern classification</a:t>
            </a:r>
          </a:p>
          <a:p>
            <a:pPr lvl="2"/>
            <a:r>
              <a:rPr lang="en-US" sz="2400" dirty="0"/>
              <a:t>p(</a:t>
            </a:r>
            <a:r>
              <a:rPr lang="el-GR" sz="2400" dirty="0"/>
              <a:t>ω</a:t>
            </a:r>
            <a:r>
              <a:rPr lang="en-US" sz="2400" dirty="0"/>
              <a:t>j, x) = P(</a:t>
            </a:r>
            <a:r>
              <a:rPr lang="el-GR" sz="2400" dirty="0"/>
              <a:t>ω</a:t>
            </a:r>
            <a:r>
              <a:rPr lang="en-US" sz="2400" dirty="0"/>
              <a:t>j | x)*p(x) = p(x | </a:t>
            </a:r>
            <a:r>
              <a:rPr lang="el-GR" sz="2400" dirty="0"/>
              <a:t>ω</a:t>
            </a:r>
            <a:r>
              <a:rPr lang="en-US" sz="2400" dirty="0"/>
              <a:t>j)*P(</a:t>
            </a:r>
            <a:r>
              <a:rPr lang="el-GR" sz="2400" dirty="0"/>
              <a:t>ω</a:t>
            </a:r>
            <a:r>
              <a:rPr lang="en-US" sz="2400" dirty="0"/>
              <a:t>j)</a:t>
            </a:r>
          </a:p>
          <a:p>
            <a:pPr lvl="1"/>
            <a:endParaRPr lang="en-US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90EDEA-2E64-E66E-C93A-4C0595F5F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9115" y="2371254"/>
            <a:ext cx="2694666" cy="317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645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3890217"/>
          </a:xfrm>
        </p:spPr>
        <p:txBody>
          <a:bodyPr>
            <a:normAutofit/>
          </a:bodyPr>
          <a:lstStyle/>
          <a:p>
            <a:r>
              <a:rPr lang="en-US" sz="3200" b="1" dirty="0"/>
              <a:t>Week 4 – Naïve Bayes Classifier</a:t>
            </a:r>
          </a:p>
          <a:p>
            <a:pPr lvl="1"/>
            <a:r>
              <a:rPr lang="en-US" sz="2800" dirty="0"/>
              <a:t>Bayes formula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posterior = </a:t>
            </a:r>
            <a:r>
              <a:rPr kumimoji="0" 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likelihood × prior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70AD47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𝑝(𝜔</a:t>
            </a:r>
            <a:r>
              <a:rPr kumimoji="0" lang="en-US" sz="2400" b="1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|𝑥) = </a:t>
            </a:r>
            <a:r>
              <a:rPr kumimoji="0" 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𝑝(𝑥|𝜔</a:t>
            </a:r>
            <a:r>
              <a:rPr kumimoji="0" lang="en-US" sz="2400" b="1" i="0" u="sng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</a:t>
            </a:r>
            <a:r>
              <a:rPr kumimoji="0" 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)*𝑝(𝜔</a:t>
            </a:r>
            <a:r>
              <a:rPr kumimoji="0" lang="en-US" sz="2400" b="1" i="0" u="sng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</a:t>
            </a:r>
            <a:r>
              <a:rPr kumimoji="0" 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		 evidence					𝑝(𝑥)</a:t>
            </a:r>
          </a:p>
          <a:p>
            <a:pPr lvl="1"/>
            <a:r>
              <a:rPr lang="en-US" dirty="0"/>
              <a:t>Naïve Bayes classifier from the probability model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Naïve Bayes for continuous attributes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90EDEA-2E64-E66E-C93A-4C0595F5F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9115" y="2371254"/>
            <a:ext cx="2694666" cy="317629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999933-CB11-5455-A6B4-5B7049E844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062" y="3883806"/>
            <a:ext cx="4641894" cy="8728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953AB6-82B0-71CF-98A1-2F6E3692C3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9977" y="5326083"/>
            <a:ext cx="2700762" cy="59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0937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3890217"/>
          </a:xfrm>
        </p:spPr>
        <p:txBody>
          <a:bodyPr>
            <a:normAutofit/>
          </a:bodyPr>
          <a:lstStyle/>
          <a:p>
            <a:r>
              <a:rPr lang="en-US" sz="3200" b="1" dirty="0"/>
              <a:t>Week 4 – Decision Trees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Can perform both classification and regression tasks.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Can fit complex datasets (be careful about overfitting!)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decision tree classifier will look at a training set and then build a classifier to predict a new response to previously unknown data.</a:t>
            </a:r>
          </a:p>
          <a:p>
            <a:pPr lvl="2"/>
            <a:r>
              <a:rPr lang="en-US" sz="24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Patterns in the dataset can be captured using IF-THEN rules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decision tree looks at each attribute and splits the training data into subsets recursively to produce a decision tree. </a:t>
            </a:r>
          </a:p>
          <a:p>
            <a:pPr lvl="2"/>
            <a:r>
              <a:rPr lang="en-US" sz="24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IF-THEN rules create </a:t>
            </a:r>
            <a:r>
              <a:rPr lang="en-US" sz="24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branching</a:t>
            </a:r>
            <a:r>
              <a:rPr lang="en-US" sz="24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.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376446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66028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Week 4 – Decision Trees</a:t>
            </a:r>
          </a:p>
          <a:p>
            <a:pPr lvl="1"/>
            <a:r>
              <a:rPr lang="en-US" sz="2800" dirty="0"/>
              <a:t>Nodes – Each feature tested using logic relations</a:t>
            </a:r>
          </a:p>
          <a:p>
            <a:pPr lvl="1"/>
            <a:r>
              <a:rPr lang="en-US" sz="2800" dirty="0"/>
              <a:t>Branches – Connecting the nodes, binary</a:t>
            </a:r>
          </a:p>
          <a:p>
            <a:pPr lvl="1"/>
            <a:r>
              <a:rPr lang="en-US" sz="2800" dirty="0"/>
              <a:t>Leaves – Classify data points</a:t>
            </a:r>
          </a:p>
          <a:p>
            <a:pPr lvl="1"/>
            <a:r>
              <a:rPr lang="en-US" sz="2800" dirty="0"/>
              <a:t>Establishing the feature for the route node</a:t>
            </a:r>
          </a:p>
          <a:p>
            <a:pPr lvl="2"/>
            <a:r>
              <a:rPr lang="en-US" sz="2400" dirty="0"/>
              <a:t>Entropy – </a:t>
            </a:r>
          </a:p>
          <a:p>
            <a:pPr lvl="2"/>
            <a:endParaRPr lang="en-US" sz="2400" dirty="0"/>
          </a:p>
          <a:p>
            <a:pPr lvl="1"/>
            <a:r>
              <a:rPr lang="en-US" sz="2800" dirty="0"/>
              <a:t>The importance of the feature for predicting class</a:t>
            </a:r>
          </a:p>
          <a:p>
            <a:pPr marL="457200" lvl="1" indent="0">
              <a:buNone/>
            </a:pPr>
            <a:r>
              <a:rPr lang="en-US" sz="2800" dirty="0"/>
              <a:t>   labels</a:t>
            </a:r>
          </a:p>
          <a:p>
            <a:pPr lvl="2"/>
            <a:r>
              <a:rPr lang="en-US" sz="2400" dirty="0"/>
              <a:t>Information Gain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508027-CDB7-2429-2507-9E2430A73D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3158" y="3811659"/>
            <a:ext cx="3010623" cy="188628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6BFFEA-3BD1-9D96-48A0-519C51B80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873" y="1665681"/>
            <a:ext cx="2786113" cy="21459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5561D0-EDB2-4A2E-4620-9C429B3D72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5966" y="3651238"/>
            <a:ext cx="2356306" cy="618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3143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66028"/>
          </a:xfrm>
        </p:spPr>
        <p:txBody>
          <a:bodyPr>
            <a:normAutofit fontScale="92500" lnSpcReduction="10000"/>
          </a:bodyPr>
          <a:lstStyle/>
          <a:p>
            <a:r>
              <a:rPr lang="en-US" sz="3200" b="1" dirty="0"/>
              <a:t>Week 4 – Decision Trees</a:t>
            </a:r>
          </a:p>
          <a:p>
            <a:pPr lvl="1"/>
            <a:r>
              <a:rPr lang="en-US" sz="2800" dirty="0"/>
              <a:t>Training / Fitting training data</a:t>
            </a:r>
          </a:p>
          <a:p>
            <a:pPr lvl="1"/>
            <a:r>
              <a:rPr lang="en-US" sz="2800" dirty="0"/>
              <a:t>Tree Error Rates</a:t>
            </a:r>
          </a:p>
          <a:p>
            <a:pPr lvl="1"/>
            <a:r>
              <a:rPr lang="en-US" sz="2800" dirty="0" err="1"/>
              <a:t>Generalisation</a:t>
            </a:r>
            <a:r>
              <a:rPr lang="en-US" sz="2800" dirty="0"/>
              <a:t> to stop overfitting</a:t>
            </a:r>
          </a:p>
          <a:p>
            <a:pPr lvl="2"/>
            <a:r>
              <a:rPr lang="en-US" sz="2400" dirty="0"/>
              <a:t>Trimming irrelevant features</a:t>
            </a:r>
          </a:p>
          <a:p>
            <a:pPr lvl="2"/>
            <a:r>
              <a:rPr lang="en-US" sz="2400" dirty="0"/>
              <a:t>Stop the growing the tree</a:t>
            </a:r>
          </a:p>
          <a:p>
            <a:pPr lvl="2"/>
            <a:r>
              <a:rPr lang="en-US" sz="2400" dirty="0"/>
              <a:t>Post prune – pruning after overfit</a:t>
            </a:r>
          </a:p>
          <a:p>
            <a:pPr lvl="1"/>
            <a:r>
              <a:rPr lang="en-US" sz="2800" dirty="0"/>
              <a:t>Parameters</a:t>
            </a:r>
          </a:p>
          <a:p>
            <a:pPr lvl="2"/>
            <a:r>
              <a:rPr lang="en-US" sz="2600" dirty="0"/>
              <a:t>Tree size</a:t>
            </a:r>
            <a:endParaRPr lang="en-US" sz="3000" dirty="0"/>
          </a:p>
          <a:p>
            <a:pPr lvl="2"/>
            <a:r>
              <a:rPr lang="en-US" sz="2600" dirty="0" err="1"/>
              <a:t>MaxPchance</a:t>
            </a:r>
            <a:endParaRPr lang="en-US" sz="2600" dirty="0"/>
          </a:p>
          <a:p>
            <a:pPr lvl="2"/>
            <a:r>
              <a:rPr lang="en-US" sz="2600" dirty="0"/>
              <a:t>Reduced Error Pruning</a:t>
            </a:r>
            <a:endParaRPr lang="en-US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48308F-6690-FB85-BC7C-858046A6E3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4252" y="1531917"/>
            <a:ext cx="5508072" cy="25427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0A1BD6-E178-5DE3-B5A6-DDFC0FF743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0471" y="4133078"/>
            <a:ext cx="2724581" cy="1584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9761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66028"/>
          </a:xfrm>
        </p:spPr>
        <p:txBody>
          <a:bodyPr>
            <a:normAutofit/>
          </a:bodyPr>
          <a:lstStyle/>
          <a:p>
            <a:r>
              <a:rPr lang="en-US" sz="3200" b="1" dirty="0"/>
              <a:t>Week 4 – Decision Trees</a:t>
            </a:r>
          </a:p>
          <a:p>
            <a:pPr lvl="1"/>
            <a:r>
              <a:rPr lang="en-US" sz="2800" dirty="0"/>
              <a:t>Classification And Regression Trees</a:t>
            </a:r>
          </a:p>
          <a:p>
            <a:pPr lvl="2"/>
            <a:r>
              <a:rPr lang="en-US" sz="2800" dirty="0"/>
              <a:t>CART</a:t>
            </a:r>
          </a:p>
          <a:p>
            <a:pPr lvl="1"/>
            <a:r>
              <a:rPr lang="en-US" sz="3200" dirty="0"/>
              <a:t>Uses Gini score for purity</a:t>
            </a:r>
          </a:p>
          <a:p>
            <a:pPr marL="457200" lvl="1" indent="0">
              <a:buNone/>
            </a:pPr>
            <a:r>
              <a:rPr lang="en-US" sz="3200" dirty="0"/>
              <a:t>   of the node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48308F-6690-FB85-BC7C-858046A6E3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4252" y="1531917"/>
            <a:ext cx="5508072" cy="2542778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F706D75-127D-DE7C-DE6E-6886C4112BC4}"/>
                  </a:ext>
                </a:extLst>
              </p:cNvPr>
              <p:cNvSpPr txBox="1"/>
              <p:nvPr/>
            </p:nvSpPr>
            <p:spPr>
              <a:xfrm>
                <a:off x="5851860" y="4167982"/>
                <a:ext cx="6096000" cy="14366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kumimoji="0" lang="en-GB" sz="3200" b="0" i="1" u="none" strike="noStrike" kern="1200" cap="none" spc="0" normalizeH="0" baseline="0" noProof="0" smtClean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sSubPr>
                        <m:e>
                          <m:r>
                            <a:rPr kumimoji="0" lang="en-GB" sz="32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𝐺</m:t>
                          </m:r>
                        </m:e>
                        <m:sub>
                          <m:r>
                            <a:rPr kumimoji="0" lang="en-GB" sz="32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𝑖</m:t>
                          </m:r>
                        </m:sub>
                      </m:sSub>
                      <m:r>
                        <a:rPr kumimoji="0" lang="en-GB" sz="3200" b="0" i="1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=</m:t>
                      </m:r>
                      <m:r>
                        <a:rPr kumimoji="0" lang="en-GB" sz="3200" b="0" i="1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1</m:t>
                      </m:r>
                      <m:r>
                        <a:rPr kumimoji="0" lang="en-GB" sz="3200" b="0" i="1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+mn-ea"/>
                          <a:cs typeface="+mn-cs"/>
                        </a:rPr>
                        <m:t>−</m:t>
                      </m:r>
                      <m:nary>
                        <m:naryPr>
                          <m:chr m:val="∑"/>
                          <m:limLoc m:val="undOvr"/>
                          <m:ctrlPr>
                            <a:rPr kumimoji="0" lang="en-GB" sz="32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</m:ctrlPr>
                        </m:naryPr>
                        <m:sub>
                          <m:r>
                            <a:rPr kumimoji="0" lang="en-GB" sz="32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𝑘</m:t>
                          </m:r>
                          <m:r>
                            <a:rPr kumimoji="0" lang="en-GB" sz="32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=</m:t>
                          </m:r>
                          <m:r>
                            <a:rPr kumimoji="0" lang="en-GB" sz="32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1</m:t>
                          </m:r>
                        </m:sub>
                        <m:sup>
                          <m:r>
                            <a:rPr kumimoji="0" lang="en-GB" sz="3200" b="0" i="1" u="none" strike="noStrike" kern="1200" cap="none" spc="0" normalizeH="0" baseline="0" noProof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Cambria Math" panose="02040503050406030204" pitchFamily="18" charset="0"/>
                              <a:ea typeface="+mn-ea"/>
                              <a:cs typeface="+mn-cs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kumimoji="0" lang="en-GB" sz="32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</m:ctrlPr>
                            </m:sSubSupPr>
                            <m:e>
                              <m:r>
                                <a:rPr kumimoji="0" lang="en-GB" sz="32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𝑝</m:t>
                              </m:r>
                            </m:e>
                            <m:sub>
                              <m:r>
                                <a:rPr kumimoji="0" lang="en-GB" sz="32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𝑖</m:t>
                              </m:r>
                              <m:r>
                                <a:rPr kumimoji="0" lang="en-GB" sz="32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,</m:t>
                              </m:r>
                              <m:r>
                                <a:rPr kumimoji="0" lang="en-GB" sz="32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𝑘</m:t>
                              </m:r>
                            </m:sub>
                            <m:sup>
                              <m:r>
                                <a:rPr kumimoji="0" lang="en-GB" sz="3200" b="0" i="1" u="none" strike="noStrike" kern="1200" cap="none" spc="0" normalizeH="0" baseline="0" noProof="0">
                                  <a:ln>
                                    <a:noFill/>
                                  </a:ln>
                                  <a:solidFill>
                                    <a:prstClr val="black"/>
                                  </a:solidFill>
                                  <a:effectLst/>
                                  <a:uLnTx/>
                                  <a:uFillTx/>
                                  <a:latin typeface="Cambria Math" panose="02040503050406030204" pitchFamily="18" charset="0"/>
                                  <a:ea typeface="+mn-ea"/>
                                  <a:cs typeface="+mn-cs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F706D75-127D-DE7C-DE6E-6886C4112BC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1860" y="4167982"/>
                <a:ext cx="6096000" cy="14366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38320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8380552-84A0-AEBB-5592-20A57FA22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599" y="4132179"/>
            <a:ext cx="4120581" cy="143686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66028"/>
          </a:xfrm>
        </p:spPr>
        <p:txBody>
          <a:bodyPr>
            <a:normAutofit/>
          </a:bodyPr>
          <a:lstStyle/>
          <a:p>
            <a:r>
              <a:rPr lang="en-US" sz="3200" b="1" dirty="0"/>
              <a:t>Week 5 – Ensemble Learning</a:t>
            </a:r>
          </a:p>
          <a:p>
            <a:pPr lvl="1"/>
            <a:r>
              <a:rPr lang="en-US" sz="2800" b="1" dirty="0"/>
              <a:t>A model that combines the predictions from two or more models</a:t>
            </a:r>
          </a:p>
          <a:p>
            <a:pPr lvl="2"/>
            <a:r>
              <a:rPr lang="en-US" sz="2800" dirty="0"/>
              <a:t>Bootstrap Aggregation (Bagging) – Majority Vote</a:t>
            </a:r>
          </a:p>
          <a:p>
            <a:pPr lvl="2"/>
            <a:r>
              <a:rPr lang="en-US" sz="2800" dirty="0"/>
              <a:t>Boosting</a:t>
            </a:r>
          </a:p>
          <a:p>
            <a:pPr lvl="2"/>
            <a:r>
              <a:rPr lang="en-US" sz="2800" dirty="0"/>
              <a:t>Stacking</a:t>
            </a:r>
          </a:p>
          <a:p>
            <a:pPr lvl="2"/>
            <a:r>
              <a:rPr lang="en-US" sz="2800" dirty="0"/>
              <a:t>Random Forest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A875A1D-BF18-E12E-97A0-A50A3FA480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6920" y="3939871"/>
            <a:ext cx="3846861" cy="14651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3E478C-C6E1-35B5-1BA5-0E8131EC91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41700" y="2689741"/>
            <a:ext cx="2432153" cy="79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2030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065A05-E64C-D80B-D4E1-BA2D56BC59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0472" y="2096258"/>
            <a:ext cx="9233309" cy="298248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66028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Week 5 – Ensemble Learning – Gradient Boosting</a:t>
            </a:r>
          </a:p>
          <a:p>
            <a:endParaRPr lang="en-US" sz="3200" b="1" dirty="0"/>
          </a:p>
          <a:p>
            <a:endParaRPr lang="en-US" sz="3200" b="1" dirty="0"/>
          </a:p>
          <a:p>
            <a:endParaRPr lang="en-US" sz="3200" b="1" dirty="0"/>
          </a:p>
          <a:p>
            <a:endParaRPr lang="en-US" sz="3200" b="1" dirty="0"/>
          </a:p>
          <a:p>
            <a:endParaRPr lang="en-US" sz="3200" b="1" dirty="0"/>
          </a:p>
          <a:p>
            <a:r>
              <a:rPr lang="en-US" sz="3200" b="1" dirty="0"/>
              <a:t>Trains sequentially</a:t>
            </a:r>
          </a:p>
          <a:p>
            <a:r>
              <a:rPr lang="en-US" sz="3200" b="1" dirty="0" err="1"/>
              <a:t>Minimises</a:t>
            </a:r>
            <a:r>
              <a:rPr lang="en-US" sz="3200" b="1" dirty="0"/>
              <a:t> the loss function of a model</a:t>
            </a:r>
          </a:p>
        </p:txBody>
      </p:sp>
    </p:spTree>
    <p:extLst>
      <p:ext uri="{BB962C8B-B14F-4D97-AF65-F5344CB8AC3E}">
        <p14:creationId xmlns:p14="http://schemas.microsoft.com/office/powerpoint/2010/main" val="5378701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66028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Unsupervised Learning - Clustering</a:t>
            </a:r>
          </a:p>
          <a:p>
            <a:pPr lvl="1"/>
            <a:r>
              <a:rPr lang="en-US" sz="2800" dirty="0"/>
              <a:t>The clustering algorithm is an Unsupervised Learning algorithm</a:t>
            </a:r>
          </a:p>
          <a:p>
            <a:pPr lvl="1"/>
            <a:r>
              <a:rPr lang="en-US" sz="2800" dirty="0"/>
              <a:t>It is a process of dividing the datapoints into groups that consist of similar points</a:t>
            </a:r>
          </a:p>
          <a:p>
            <a:pPr lvl="2"/>
            <a:r>
              <a:rPr lang="en-US" sz="2400" dirty="0"/>
              <a:t>Points in the same group should be as similar as possible</a:t>
            </a:r>
          </a:p>
          <a:p>
            <a:pPr lvl="2"/>
            <a:r>
              <a:rPr lang="en-US" sz="2400" dirty="0"/>
              <a:t>Points in separate groups should be as dissimilar as possible</a:t>
            </a:r>
          </a:p>
          <a:p>
            <a:pPr lvl="1"/>
            <a:r>
              <a:rPr lang="en-US" sz="2800" dirty="0"/>
              <a:t>Clustering involves grouping of items based on their attributes.</a:t>
            </a:r>
          </a:p>
          <a:p>
            <a:pPr lvl="1"/>
            <a:r>
              <a:rPr lang="en-US" sz="2800" dirty="0"/>
              <a:t>Being unsupervised, the data is not labelled</a:t>
            </a:r>
          </a:p>
          <a:p>
            <a:pPr lvl="2"/>
            <a:r>
              <a:rPr lang="en-US" sz="2400" dirty="0"/>
              <a:t>The algorithm measures the similarity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40304576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7758A2-0F77-E78C-DE01-91F6863D9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3786" y="3924729"/>
            <a:ext cx="2684805" cy="18203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817869-8AA6-3D88-8338-D0138B72BD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0293" y="3614931"/>
            <a:ext cx="2223707" cy="18203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66028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Unsupervised Learning - Clustering</a:t>
            </a:r>
          </a:p>
          <a:p>
            <a:pPr lvl="1"/>
            <a:r>
              <a:rPr lang="en-US" sz="2800" b="1" dirty="0"/>
              <a:t>Forms of Clustering:</a:t>
            </a:r>
          </a:p>
          <a:p>
            <a:pPr lvl="2"/>
            <a:r>
              <a:rPr lang="en-US" sz="2800" dirty="0"/>
              <a:t>Hard Clustering</a:t>
            </a:r>
          </a:p>
          <a:p>
            <a:pPr lvl="2"/>
            <a:r>
              <a:rPr lang="en-US" sz="2800" dirty="0"/>
              <a:t>Overlapping Clustering</a:t>
            </a:r>
          </a:p>
          <a:p>
            <a:pPr lvl="2"/>
            <a:r>
              <a:rPr lang="en-US" sz="2800" dirty="0"/>
              <a:t>Fuzzy Clustering</a:t>
            </a:r>
          </a:p>
          <a:p>
            <a:pPr lvl="2"/>
            <a:r>
              <a:rPr lang="en-US" sz="2800" dirty="0"/>
              <a:t>Hierarchical Clustering (Nested)</a:t>
            </a:r>
          </a:p>
          <a:p>
            <a:pPr lvl="2"/>
            <a:r>
              <a:rPr lang="en-US" sz="2800" dirty="0"/>
              <a:t>Partitional Clustering (unnested</a:t>
            </a:r>
            <a:r>
              <a:rPr lang="en-US" sz="2400" dirty="0"/>
              <a:t>)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50D54BA-0816-CBD2-2BAA-4B0106B291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01790" y="2093086"/>
            <a:ext cx="3115326" cy="203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1676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7758A2-0F77-E78C-DE01-91F6863D9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3786" y="3924729"/>
            <a:ext cx="2684805" cy="18203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Unsupervised Learning - Clustering</a:t>
            </a:r>
          </a:p>
          <a:p>
            <a:pPr lvl="1"/>
            <a:r>
              <a:rPr lang="en-US" sz="2800" b="1" dirty="0"/>
              <a:t>Clustering Algorithms: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K-Means Clustering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Good with smaller datasets</a:t>
            </a:r>
          </a:p>
          <a:p>
            <a:pPr lvl="1">
              <a:lnSpc>
                <a:spcPct val="100000"/>
              </a:lnSpc>
            </a:pPr>
            <a:r>
              <a:rPr kumimoji="0" lang="en-US" sz="28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DBScan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 Clustering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Density-Based Spatial Clustering of Applications with Noise</a:t>
            </a:r>
          </a:p>
          <a:p>
            <a:pPr lvl="2">
              <a:lnSpc>
                <a:spcPct val="100000"/>
              </a:lnSpc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Good for odd shaped data and finding outliers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Gaussian Mixture Model</a:t>
            </a:r>
          </a:p>
          <a:p>
            <a:pPr lvl="2">
              <a:lnSpc>
                <a:spcPct val="100000"/>
              </a:lnSpc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Good for arbitrarily shaped data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50D54BA-0816-CBD2-2BAA-4B0106B29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1790" y="2093086"/>
            <a:ext cx="3115326" cy="203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989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7758A2-0F77-E78C-DE01-91F6863D9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3786" y="3924729"/>
            <a:ext cx="2684805" cy="18203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 fontScale="77500" lnSpcReduction="20000"/>
          </a:bodyPr>
          <a:lstStyle/>
          <a:p>
            <a:r>
              <a:rPr lang="en-US" sz="3200" b="1" dirty="0"/>
              <a:t>Week 7 – Unsupervised Learning - Clustering</a:t>
            </a:r>
          </a:p>
          <a:p>
            <a:pPr lvl="1"/>
            <a:r>
              <a:rPr lang="en-US" sz="3300" b="1" dirty="0"/>
              <a:t>Clustering Algorithms: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OPTICS Algorithm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Ordering Points To Identify the Clustering Structure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Another density-based algorithm</a:t>
            </a:r>
          </a:p>
          <a:p>
            <a:pPr>
              <a:lnSpc>
                <a:spcPct val="100000"/>
              </a:lnSpc>
            </a:pP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Mean-Shift Clustering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Good for handling images or processing computer vision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BIRCH algorithm</a:t>
            </a:r>
          </a:p>
          <a:p>
            <a:pPr lvl="1">
              <a:lnSpc>
                <a:spcPct val="100000"/>
              </a:lnSpc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Balance Iterative Reducing and Clustering using Hierarchies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Better for large datasets</a:t>
            </a:r>
          </a:p>
          <a:p>
            <a:pPr lvl="1">
              <a:lnSpc>
                <a:spcPct val="100000"/>
              </a:lnSpc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Only good for numerical datasets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50D54BA-0816-CBD2-2BAA-4B0106B29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1790" y="2093086"/>
            <a:ext cx="3115326" cy="203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6150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K-Means Clustering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It is a Hard Clustering algorithm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algorithm groups similar datapoints into hard clusters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datapoints from the same group are as similar as possible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i="1" dirty="0">
                <a:solidFill>
                  <a:prstClr val="black"/>
                </a:solidFill>
                <a:ea typeface="+mj-ea"/>
                <a:cs typeface="+mj-cs"/>
              </a:rPr>
              <a:t>K 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indicates the number of clusters formed</a:t>
            </a:r>
          </a:p>
          <a:p>
            <a:pPr lvl="1"/>
            <a:endParaRPr lang="en-US" sz="29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838AA1-22B8-CDA3-9CF1-B61604EE50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389024" y="3683576"/>
            <a:ext cx="4684727" cy="18410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D12ADA-96AE-AA4D-E5B4-5B36395731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5685" y="1597413"/>
            <a:ext cx="2171224" cy="1502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5270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8848198-E9B6-550B-056D-E0213C4E82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76" y="5067713"/>
            <a:ext cx="2122112" cy="77552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K-Means Clustering</a:t>
            </a:r>
          </a:p>
          <a:p>
            <a:pPr lvl="1"/>
            <a:r>
              <a:rPr lang="en-US" sz="2800" b="1" dirty="0"/>
              <a:t>Distance Measuring:</a:t>
            </a:r>
          </a:p>
          <a:p>
            <a:pPr lvl="2"/>
            <a:r>
              <a:rPr lang="en-GB" sz="2800" dirty="0"/>
              <a:t>Euclidean Distance</a:t>
            </a:r>
          </a:p>
          <a:p>
            <a:pPr lvl="2"/>
            <a:r>
              <a:rPr lang="en-US" sz="2800" dirty="0"/>
              <a:t>Manhattan Distance</a:t>
            </a:r>
          </a:p>
          <a:p>
            <a:pPr lvl="2"/>
            <a:r>
              <a:rPr lang="en-US" sz="2800" dirty="0"/>
              <a:t>Hamming Distance</a:t>
            </a:r>
          </a:p>
          <a:p>
            <a:pPr lvl="3"/>
            <a:r>
              <a:rPr lang="en-US" sz="2400" dirty="0"/>
              <a:t>Distance between two vectors</a:t>
            </a:r>
          </a:p>
          <a:p>
            <a:pPr lvl="2"/>
            <a:r>
              <a:rPr lang="en-US" sz="2800" dirty="0"/>
              <a:t>Cosine Distance (Similarity)</a:t>
            </a:r>
          </a:p>
          <a:p>
            <a:pPr lvl="3"/>
            <a:r>
              <a:rPr lang="en-US" sz="2800" dirty="0"/>
              <a:t>It is a measure of similarity between</a:t>
            </a:r>
          </a:p>
          <a:p>
            <a:pPr marL="1371600" lvl="3" indent="0">
              <a:buNone/>
            </a:pPr>
            <a:r>
              <a:rPr lang="en-US" sz="2800" dirty="0"/>
              <a:t>   two non-zero vectors</a:t>
            </a:r>
          </a:p>
          <a:p>
            <a:pPr lvl="3"/>
            <a:endParaRPr lang="en-US" sz="2600" dirty="0"/>
          </a:p>
          <a:p>
            <a:pPr lvl="2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405499-E208-19D4-D1D5-61D36559C7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8394" y="1690688"/>
            <a:ext cx="4505387" cy="34980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585682-9C33-DC9E-4A59-3A7963F5D1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3607" y="2407432"/>
            <a:ext cx="2309266" cy="45004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FBB1100-45DD-6961-CA30-41D639C110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3607" y="2897439"/>
            <a:ext cx="2122112" cy="684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6862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K-Means Clustering</a:t>
            </a:r>
          </a:p>
          <a:p>
            <a:pPr lvl="1"/>
            <a:r>
              <a:rPr lang="en-US" sz="2800" b="1" dirty="0"/>
              <a:t>Choosing K:</a:t>
            </a:r>
          </a:p>
          <a:p>
            <a:pPr lvl="3"/>
            <a:r>
              <a:rPr lang="en-US" sz="2800" dirty="0"/>
              <a:t>Silhouette Analysis</a:t>
            </a:r>
          </a:p>
          <a:p>
            <a:pPr lvl="3"/>
            <a:r>
              <a:rPr lang="en-US" sz="2800" dirty="0"/>
              <a:t>S =   </a:t>
            </a:r>
            <a:r>
              <a:rPr lang="en-US" sz="2800" u="sng" dirty="0"/>
              <a:t>b – a    </a:t>
            </a:r>
          </a:p>
          <a:p>
            <a:pPr marL="1371600" lvl="3" indent="0">
              <a:buNone/>
            </a:pPr>
            <a:r>
              <a:rPr lang="en-US" sz="2800" dirty="0"/>
              <a:t>         max(</a:t>
            </a:r>
            <a:r>
              <a:rPr lang="en-US" sz="2800" dirty="0" err="1"/>
              <a:t>a,b</a:t>
            </a:r>
            <a:r>
              <a:rPr lang="en-US" sz="2800" dirty="0"/>
              <a:t>)</a:t>
            </a:r>
          </a:p>
          <a:p>
            <a:pPr lvl="3"/>
            <a:endParaRPr lang="en-US" sz="2800" dirty="0"/>
          </a:p>
          <a:p>
            <a:pPr lvl="2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6B1D27-FAA0-0D95-4C3F-849B10C6DD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142" y="1690688"/>
            <a:ext cx="6424639" cy="28144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89FB7F-C094-5AB8-5EF1-A6105E127F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2333" y="4555244"/>
            <a:ext cx="7291448" cy="1298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8705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Perceptron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Terms:</a:t>
            </a:r>
          </a:p>
          <a:p>
            <a:pPr lvl="2">
              <a:lnSpc>
                <a:spcPct val="100000"/>
              </a:lnSpc>
            </a:pPr>
            <a:r>
              <a:rPr lang="en-US" sz="2800" dirty="0"/>
              <a:t>Inputs</a:t>
            </a:r>
          </a:p>
          <a:p>
            <a:pPr lvl="2">
              <a:lnSpc>
                <a:spcPct val="100000"/>
              </a:lnSpc>
            </a:pPr>
            <a:r>
              <a:rPr lang="en-US" sz="2800" dirty="0"/>
              <a:t>Output</a:t>
            </a:r>
          </a:p>
          <a:p>
            <a:pPr lvl="2">
              <a:lnSpc>
                <a:spcPct val="100000"/>
              </a:lnSpc>
            </a:pPr>
            <a:r>
              <a:rPr lang="en-US" sz="2800" dirty="0"/>
              <a:t>Weights</a:t>
            </a:r>
          </a:p>
          <a:p>
            <a:pPr lvl="2">
              <a:lnSpc>
                <a:spcPct val="100000"/>
              </a:lnSpc>
            </a:pPr>
            <a:r>
              <a:rPr lang="en-US" sz="2800" dirty="0"/>
              <a:t>Bias</a:t>
            </a:r>
          </a:p>
          <a:p>
            <a:pPr lvl="2">
              <a:lnSpc>
                <a:spcPct val="100000"/>
              </a:lnSpc>
            </a:pPr>
            <a:r>
              <a:rPr lang="en-US" sz="2800" dirty="0"/>
              <a:t>Activation Function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b="1" dirty="0"/>
          </a:p>
          <a:p>
            <a:pPr lvl="1">
              <a:lnSpc>
                <a:spcPct val="100000"/>
              </a:lnSpc>
            </a:pPr>
            <a:endParaRPr lang="en-GB" b="1" dirty="0"/>
          </a:p>
          <a:p>
            <a:pPr lvl="4"/>
            <a:endParaRPr lang="en-US" sz="2800" dirty="0"/>
          </a:p>
          <a:p>
            <a:pPr lvl="3"/>
            <a:endParaRPr lang="en-US" sz="2800" dirty="0"/>
          </a:p>
          <a:p>
            <a:pPr lvl="2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1316E6-8C3F-108F-DFF0-AEBB4C621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1801" y="1866014"/>
            <a:ext cx="8186651" cy="3125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8551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213174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US" sz="3200" b="1" dirty="0"/>
                  <a:t>Week 7 – Perceptron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3000" b="1" dirty="0"/>
                  <a:t>Σ</a:t>
                </a:r>
                <a:r>
                  <a:rPr lang="en-GB" sz="3000" b="1" dirty="0"/>
                  <a:t> </a:t>
                </a:r>
                <a:r>
                  <a:rPr lang="en-US" sz="30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3000" b="1" dirty="0"/>
                  <a:t>α = ŷ = 1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dirty="0"/>
                  <a:t>Else</a:t>
                </a:r>
                <a:r>
                  <a:rPr lang="en-US" sz="3000" b="1" dirty="0"/>
                  <a:t> Σ</a:t>
                </a:r>
                <a:r>
                  <a:rPr lang="en-GB" sz="3000" b="1" dirty="0"/>
                  <a:t> </a:t>
                </a:r>
                <a:r>
                  <a:rPr lang="en-US" sz="30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30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3000" b="1" dirty="0"/>
                  <a:t>α = ŷ</a:t>
                </a:r>
                <a:r>
                  <a:rPr lang="en-GB" sz="3000" b="1" dirty="0"/>
                  <a:t> =</a:t>
                </a:r>
                <a:r>
                  <a:rPr lang="en-US" sz="3000" b="1" dirty="0"/>
                  <a:t> 0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b="1" dirty="0"/>
                  <a:t>Ŷ</a:t>
                </a:r>
                <a:r>
                  <a:rPr lang="en-GB" sz="3000" b="1" dirty="0"/>
                  <a:t> </a:t>
                </a:r>
                <a:r>
                  <a:rPr lang="en-GB" sz="3000" dirty="0"/>
                  <a:t>is the output</a:t>
                </a:r>
                <a:endParaRPr lang="en-US" sz="3000" dirty="0"/>
              </a:p>
              <a:p>
                <a:pPr lvl="1">
                  <a:lnSpc>
                    <a:spcPct val="100000"/>
                  </a:lnSpc>
                </a:pPr>
                <a:r>
                  <a:rPr lang="en-US" sz="3000" b="1" dirty="0"/>
                  <a:t>Σ </a:t>
                </a:r>
                <a:r>
                  <a:rPr lang="en-US" sz="3000" dirty="0"/>
                  <a:t>is the weighted sum of inputs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b="1" dirty="0"/>
                  <a:t>α </a:t>
                </a:r>
                <a:r>
                  <a:rPr lang="en-US" sz="3000" dirty="0"/>
                  <a:t>is the threshold or activation function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b="1" i="1" dirty="0"/>
                  <a:t>w</a:t>
                </a:r>
                <a:r>
                  <a:rPr lang="en-US" sz="3000" b="1" i="1" baseline="-25000" dirty="0"/>
                  <a:t>0 </a:t>
                </a:r>
                <a:r>
                  <a:rPr lang="en-US" sz="3000" dirty="0"/>
                  <a:t>is the bias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dirty="0"/>
                  <a:t>So: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400" b="1" i="1" dirty="0">
                          <a:latin typeface="Cambria Math" panose="02040503050406030204" pitchFamily="18" charset="0"/>
                        </a:rPr>
                        <m:t>𝜶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𝒘</m:t>
                              </m:r>
                            </m:e>
                            <m:sub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GB" sz="2400" b="1" i="0" dirty="0">
                              <a:latin typeface="Cambria Math" panose="02040503050406030204" pitchFamily="18" charset="0"/>
                            </a:rPr>
                            <m:t>+</m:t>
                          </m:r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  <m:sup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24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𝒊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24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𝒘</m:t>
                                  </m:r>
                                </m:e>
                                <m:sub>
                                  <m:r>
                                    <a:rPr lang="en-GB" sz="2400" b="1" i="0" dirty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lvl="1">
                  <a:lnSpc>
                    <a:spcPct val="100000"/>
                  </a:lnSpc>
                </a:pPr>
                <a:endParaRPr lang="en-GB" b="1" dirty="0"/>
              </a:p>
              <a:p>
                <a:pPr lvl="4"/>
                <a:endParaRPr lang="en-US" sz="2800" dirty="0"/>
              </a:p>
              <a:p>
                <a:pPr lvl="3"/>
                <a:endParaRPr lang="en-US" sz="2800" dirty="0"/>
              </a:p>
              <a:p>
                <a:pPr lvl="2"/>
                <a:endParaRPr lang="en-US" sz="28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213174"/>
              </a:xfrm>
              <a:blipFill>
                <a:blip r:embed="rId3"/>
                <a:stretch>
                  <a:fillRect l="-1115" t="-46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1316E6-8C3F-108F-DFF0-AEBB4C621C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5168" y="1351026"/>
            <a:ext cx="6394536" cy="2441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9614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213174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US" sz="3200" b="1" dirty="0"/>
                  <a:t>Week 7 – Perceptron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3000" b="1" dirty="0"/>
                  <a:t>Σ</a:t>
                </a:r>
                <a:r>
                  <a:rPr lang="en-GB" sz="3000" b="1" dirty="0"/>
                  <a:t> </a:t>
                </a:r>
                <a:r>
                  <a:rPr lang="en-US" sz="30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3000" b="1" dirty="0"/>
                  <a:t>α = ŷ = 1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dirty="0"/>
                  <a:t>Else</a:t>
                </a:r>
                <a:r>
                  <a:rPr lang="en-US" sz="3000" b="1" dirty="0"/>
                  <a:t> Σ</a:t>
                </a:r>
                <a:r>
                  <a:rPr lang="en-GB" sz="3000" b="1" dirty="0"/>
                  <a:t> </a:t>
                </a:r>
                <a:r>
                  <a:rPr lang="en-US" sz="30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30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3000" b="1" dirty="0"/>
                  <a:t>α = ŷ</a:t>
                </a:r>
                <a:r>
                  <a:rPr lang="en-GB" sz="3000" b="1" dirty="0"/>
                  <a:t> =</a:t>
                </a:r>
                <a:r>
                  <a:rPr lang="en-US" sz="3000" b="1" dirty="0"/>
                  <a:t> 0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b="1" dirty="0"/>
                  <a:t>Ŷ</a:t>
                </a:r>
                <a:r>
                  <a:rPr lang="en-GB" sz="3000" b="1" dirty="0"/>
                  <a:t> </a:t>
                </a:r>
                <a:r>
                  <a:rPr lang="en-GB" sz="3000" dirty="0"/>
                  <a:t>is the output</a:t>
                </a:r>
                <a:endParaRPr lang="en-US" sz="3000" dirty="0"/>
              </a:p>
              <a:p>
                <a:pPr lvl="1">
                  <a:lnSpc>
                    <a:spcPct val="100000"/>
                  </a:lnSpc>
                </a:pPr>
                <a:r>
                  <a:rPr lang="en-US" sz="3000" b="1" dirty="0"/>
                  <a:t>Σ </a:t>
                </a:r>
                <a:r>
                  <a:rPr lang="en-US" sz="3000" dirty="0"/>
                  <a:t>is the weighted sum of inputs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b="1" dirty="0"/>
                  <a:t>α </a:t>
                </a:r>
                <a:r>
                  <a:rPr lang="en-US" sz="3000" dirty="0"/>
                  <a:t>is the threshold or activation function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b="1" i="1" dirty="0"/>
                  <a:t>w</a:t>
                </a:r>
                <a:r>
                  <a:rPr lang="en-US" sz="3000" b="1" i="1" baseline="-25000" dirty="0"/>
                  <a:t>0 </a:t>
                </a:r>
                <a:r>
                  <a:rPr lang="en-US" sz="3000" dirty="0"/>
                  <a:t>is the bias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3000" dirty="0"/>
                  <a:t>So: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𝒚</m:t>
                      </m:r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̂=</m:t>
                      </m:r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𝜶</m:t>
                      </m:r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𝒘</m:t>
                      </m:r>
                      <m:r>
                        <a:rPr lang="en-GB" sz="3000" b="1" i="1" baseline="-25000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𝑿𝑻</m:t>
                      </m:r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0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𝑾</m:t>
                      </m:r>
                      <m:r>
                        <a:rPr lang="en-GB" sz="3000" b="1" i="1" dirty="0">
                          <a:solidFill>
                            <a:srgbClr val="836967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000" b="1" dirty="0"/>
              </a:p>
              <a:p>
                <a:pPr lvl="1">
                  <a:lnSpc>
                    <a:spcPct val="100000"/>
                  </a:lnSpc>
                </a:pPr>
                <a:endParaRPr lang="en-GB" b="1" dirty="0"/>
              </a:p>
              <a:p>
                <a:pPr lvl="4"/>
                <a:endParaRPr lang="en-US" sz="2800" dirty="0"/>
              </a:p>
              <a:p>
                <a:pPr lvl="3"/>
                <a:endParaRPr lang="en-US" sz="2800" dirty="0"/>
              </a:p>
              <a:p>
                <a:pPr lvl="2"/>
                <a:endParaRPr lang="en-US" sz="28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213174"/>
              </a:xfrm>
              <a:blipFill>
                <a:blip r:embed="rId3"/>
                <a:stretch>
                  <a:fillRect l="-1115" t="-37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1316E6-8C3F-108F-DFF0-AEBB4C621C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5168" y="1351026"/>
            <a:ext cx="6394536" cy="2441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9139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Perceptron</a:t>
            </a:r>
          </a:p>
          <a:p>
            <a:pPr lvl="1">
              <a:lnSpc>
                <a:spcPct val="100000"/>
              </a:lnSpc>
            </a:pPr>
            <a:r>
              <a:rPr lang="en-GB" b="1" dirty="0"/>
              <a:t>Training:</a:t>
            </a:r>
          </a:p>
          <a:p>
            <a:pPr lvl="4"/>
            <a:endParaRPr lang="en-US" sz="2800" dirty="0"/>
          </a:p>
          <a:p>
            <a:pPr lvl="3"/>
            <a:endParaRPr lang="en-US" sz="2800" dirty="0"/>
          </a:p>
          <a:p>
            <a:pPr lvl="2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1316E6-8C3F-108F-DFF0-AEBB4C621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168" y="1351026"/>
            <a:ext cx="6394536" cy="244167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34FA6CB-E247-7265-76F4-8B7A8B692E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5967" y="2261008"/>
            <a:ext cx="3724979" cy="21459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615990-8484-DE73-B45F-113FB3814F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9570" y="4107876"/>
            <a:ext cx="7404211" cy="1537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5586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Week 7 – Perceptron Rule</a:t>
            </a:r>
          </a:p>
          <a:p>
            <a:pPr lvl="1">
              <a:lnSpc>
                <a:spcPct val="100000"/>
              </a:lnSpc>
            </a:pPr>
            <a:r>
              <a:rPr lang="en-GB" b="1" dirty="0"/>
              <a:t>Training:</a:t>
            </a:r>
            <a:endParaRPr lang="en-US" sz="2800" b="1" dirty="0"/>
          </a:p>
          <a:p>
            <a:pPr lvl="2">
              <a:lnSpc>
                <a:spcPct val="100000"/>
              </a:lnSpc>
            </a:pPr>
            <a:r>
              <a:rPr lang="cy-GB" dirty="0"/>
              <a:t>For a new training example x = (x1, x2, … , xm),</a:t>
            </a:r>
          </a:p>
          <a:p>
            <a:pPr marL="914400" lvl="2" indent="0">
              <a:lnSpc>
                <a:spcPct val="100000"/>
              </a:lnSpc>
              <a:buNone/>
            </a:pPr>
            <a:r>
              <a:rPr lang="cy-GB" dirty="0"/>
              <a:t>    update each weight, wm.</a:t>
            </a:r>
          </a:p>
          <a:p>
            <a:pPr lvl="2">
              <a:lnSpc>
                <a:spcPct val="100000"/>
              </a:lnSpc>
            </a:pPr>
            <a:r>
              <a:rPr lang="cy-GB" dirty="0"/>
              <a:t>Update with the following rule:</a:t>
            </a:r>
          </a:p>
          <a:p>
            <a:pPr marL="2286000" lvl="5" indent="0">
              <a:lnSpc>
                <a:spcPct val="100000"/>
              </a:lnSpc>
              <a:buNone/>
            </a:pPr>
            <a:r>
              <a:rPr lang="cy-GB" sz="2800" b="1" dirty="0"/>
              <a:t>w</a:t>
            </a:r>
            <a:r>
              <a:rPr lang="cy-GB" sz="2800" b="1" baseline="-25000" dirty="0"/>
              <a:t>m</a:t>
            </a:r>
            <a:r>
              <a:rPr lang="cy-GB" sz="2800" b="1" dirty="0"/>
              <a:t> = w</a:t>
            </a:r>
            <a:r>
              <a:rPr lang="cy-GB" sz="2800" b="1" baseline="-25000" dirty="0"/>
              <a:t>m</a:t>
            </a:r>
            <a:r>
              <a:rPr lang="cy-GB" sz="2800" b="1" dirty="0"/>
              <a:t> + </a:t>
            </a:r>
            <a:r>
              <a:rPr lang="el-GR" sz="2800" b="1" dirty="0"/>
              <a:t>Δ𝒘</a:t>
            </a:r>
            <a:r>
              <a:rPr lang="cy-GB" sz="2800" b="1" baseline="-25000" dirty="0"/>
              <a:t>m</a:t>
            </a:r>
          </a:p>
          <a:p>
            <a:pPr lvl="2">
              <a:lnSpc>
                <a:spcPct val="100000"/>
              </a:lnSpc>
            </a:pPr>
            <a:r>
              <a:rPr lang="cy-GB" dirty="0"/>
              <a:t>Where:</a:t>
            </a:r>
          </a:p>
          <a:p>
            <a:pPr lvl="2">
              <a:lnSpc>
                <a:spcPct val="100000"/>
              </a:lnSpc>
            </a:pPr>
            <a:r>
              <a:rPr lang="el-GR" dirty="0"/>
              <a:t>Δ𝒘</a:t>
            </a:r>
            <a:r>
              <a:rPr lang="cy-GB" baseline="-25000" dirty="0"/>
              <a:t>m</a:t>
            </a:r>
            <a:r>
              <a:rPr lang="cy-GB" dirty="0"/>
              <a:t> = 𝜂 (t – ŷ)x</a:t>
            </a:r>
            <a:r>
              <a:rPr lang="cy-GB" baseline="-25000" dirty="0"/>
              <a:t>m</a:t>
            </a:r>
          </a:p>
          <a:p>
            <a:pPr lvl="2">
              <a:lnSpc>
                <a:spcPct val="100000"/>
              </a:lnSpc>
            </a:pPr>
            <a:r>
              <a:rPr lang="cy-GB" dirty="0"/>
              <a:t>t = target output of the mth perceptron</a:t>
            </a:r>
          </a:p>
          <a:p>
            <a:pPr lvl="2">
              <a:lnSpc>
                <a:spcPct val="100000"/>
              </a:lnSpc>
            </a:pPr>
            <a:r>
              <a:rPr lang="cy-GB" dirty="0"/>
              <a:t>ŷ = output generated by the mth perceptron</a:t>
            </a:r>
          </a:p>
          <a:p>
            <a:pPr lvl="2">
              <a:lnSpc>
                <a:spcPct val="100000"/>
              </a:lnSpc>
            </a:pPr>
            <a:r>
              <a:rPr lang="cy-GB" dirty="0"/>
              <a:t>𝜂 = the learning rate a constant parameter i.e. 0.1</a:t>
            </a:r>
          </a:p>
          <a:p>
            <a:pPr lvl="2">
              <a:lnSpc>
                <a:spcPct val="100000"/>
              </a:lnSpc>
            </a:pPr>
            <a:endParaRPr lang="en-GB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1316E6-8C3F-108F-DFF0-AEBB4C621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7464" y="2597935"/>
            <a:ext cx="6394536" cy="2441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9352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90E151-5416-D177-052F-5E4DC569A0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3512" y="1825625"/>
            <a:ext cx="5440245" cy="3801365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88E3FE1-7FBE-4E34-6A69-7C0FD48CA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6433911" cy="3576638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Week 7 – Multi-Layer Perceptron (MLP)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It is a feed-forward artificial neural network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An MLP with a single neuron for output can output a real number.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An activation function can output a classification (prediction)</a:t>
            </a:r>
          </a:p>
          <a:p>
            <a:pPr lvl="2">
              <a:lnSpc>
                <a:spcPct val="100000"/>
              </a:lnSpc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206082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Multi-Layer Perceptron (MLP)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Activation Functions include:</a:t>
            </a:r>
          </a:p>
          <a:p>
            <a:pPr lvl="2">
              <a:lnSpc>
                <a:spcPct val="100000"/>
              </a:lnSpc>
            </a:pPr>
            <a:r>
              <a:rPr lang="en-GB" sz="2800" dirty="0"/>
              <a:t>Sigmoid Function</a:t>
            </a:r>
          </a:p>
          <a:p>
            <a:pPr lvl="2">
              <a:lnSpc>
                <a:spcPct val="100000"/>
              </a:lnSpc>
            </a:pPr>
            <a:r>
              <a:rPr lang="en-GB" sz="2800" dirty="0"/>
              <a:t>Hyperbolic Tangent</a:t>
            </a:r>
          </a:p>
          <a:p>
            <a:pPr lvl="2">
              <a:lnSpc>
                <a:spcPct val="100000"/>
              </a:lnSpc>
            </a:pPr>
            <a:r>
              <a:rPr lang="en-GB" sz="2800" dirty="0"/>
              <a:t>Rectified Linear Unit</a:t>
            </a:r>
          </a:p>
          <a:p>
            <a:pPr marL="914400" lvl="2" indent="0">
              <a:lnSpc>
                <a:spcPct val="100000"/>
              </a:lnSpc>
              <a:buNone/>
            </a:pPr>
            <a:r>
              <a:rPr lang="en-GB" sz="2800" dirty="0"/>
              <a:t>   (</a:t>
            </a:r>
            <a:r>
              <a:rPr lang="en-GB" sz="2800" dirty="0" err="1"/>
              <a:t>ReLu</a:t>
            </a:r>
            <a:r>
              <a:rPr lang="en-GB" sz="2800" dirty="0"/>
              <a:t>)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9C1CBE-8E5E-A1DC-AA9A-81FDBEC7D2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3132" y="2979021"/>
            <a:ext cx="7614105" cy="2459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28584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Multi-Layer Perceptron (MLP)</a:t>
            </a:r>
          </a:p>
          <a:p>
            <a:pPr lvl="1"/>
            <a:r>
              <a:rPr lang="en-US" dirty="0"/>
              <a:t>Each neuron will have a different set of weight vectors creating different outputs from the same inputs.</a:t>
            </a:r>
          </a:p>
          <a:p>
            <a:pPr lvl="1"/>
            <a:r>
              <a:rPr lang="en-US" dirty="0"/>
              <a:t>Fully Connected</a:t>
            </a:r>
          </a:p>
          <a:p>
            <a:pPr lvl="1"/>
            <a:r>
              <a:rPr lang="en-US" dirty="0"/>
              <a:t>Feed Forward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898AC4-6CED-18B8-329E-22BD56B255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2609" y="2406864"/>
            <a:ext cx="5457955" cy="3338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5421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Loss Function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Empirical Loss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594464-806D-6278-BD78-854CA0A7BD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2467" y="2207585"/>
            <a:ext cx="9971314" cy="32955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4A0160-AF3F-7BBC-D404-9B831B3994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9006" y="5012333"/>
            <a:ext cx="2816596" cy="9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52579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3E1298C-43B6-56B2-7A1C-FC217AA05D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5629" y="2476292"/>
            <a:ext cx="3686689" cy="116221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2800" dirty="0"/>
              <a:t>Gradient Descent Algorithm</a:t>
            </a:r>
          </a:p>
          <a:p>
            <a:pPr lvl="1"/>
            <a:endParaRPr lang="en-US" sz="2800" b="1" dirty="0"/>
          </a:p>
          <a:p>
            <a:pPr marL="457200" lvl="1" indent="0">
              <a:buNone/>
            </a:pPr>
            <a:endParaRPr lang="en-US" sz="2800" b="1" dirty="0"/>
          </a:p>
          <a:p>
            <a:pPr lvl="1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Where:</a:t>
            </a:r>
          </a:p>
          <a:p>
            <a:pPr lvl="2">
              <a:lnSpc>
                <a:spcPct val="100000"/>
              </a:lnSpc>
            </a:pPr>
            <a:r>
              <a:rPr lang="en-US" sz="2400" b="1" i="1" dirty="0">
                <a:solidFill>
                  <a:prstClr val="black"/>
                </a:solidFill>
                <a:ea typeface="+mj-ea"/>
                <a:cs typeface="+mj-cs"/>
              </a:rPr>
              <a:t>j 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= 0,1 - it represents the feature</a:t>
            </a:r>
          </a:p>
          <a:p>
            <a:pPr marL="914400" lvl="2" indent="0">
              <a:lnSpc>
                <a:spcPct val="100000"/>
              </a:lnSpc>
              <a:buNone/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  index number;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𝛈 (eta) is the learning rate which governs</a:t>
            </a:r>
          </a:p>
          <a:p>
            <a:pPr marL="914400" lvl="2" indent="0">
              <a:lnSpc>
                <a:spcPct val="100000"/>
              </a:lnSpc>
              <a:buNone/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the speed at which the algorithm converges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898AC4-6CED-18B8-329E-22BD56B255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819683" y="2112518"/>
            <a:ext cx="5014098" cy="363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7642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DD71DE-98F2-2206-A425-7FE36772A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3338" y="3097865"/>
            <a:ext cx="7554449" cy="264722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2800" dirty="0"/>
              <a:t>Gradient Descent Algorithm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𝛈 (eta) is the learning rate which governs the speed at which the algorithm converges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8827806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2800" b="1" dirty="0"/>
              <a:t>Back Propagation Training</a:t>
            </a:r>
          </a:p>
          <a:p>
            <a:pPr lvl="2"/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Feedforward training of input patterns - 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Back propagation of errors - 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Each output node compares its activation with the desired output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Based on these differences, the error is propagated back to all previous nodes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Adjustment of weights - 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Weights of all links computed simultaneously based on the errors that were propagated back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All weights updated </a:t>
            </a: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simultaniously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54562704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2800" b="1" dirty="0"/>
              <a:t>Back Propagation Training</a:t>
            </a:r>
          </a:p>
          <a:p>
            <a:pPr lvl="2">
              <a:lnSpc>
                <a:spcPct val="100000"/>
              </a:lnSpc>
            </a:pP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C0416F-8DBE-8817-94A9-50A45613B9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190" y="2505694"/>
            <a:ext cx="9121591" cy="3239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6242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26A4A5-1670-E174-58BC-B287B03A7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3410" y="3890632"/>
            <a:ext cx="4537250" cy="175178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2800" b="1" dirty="0"/>
              <a:t>Learning Rate </a:t>
            </a:r>
            <a:r>
              <a:rPr lang="en-US" sz="2800" b="1" dirty="0" err="1"/>
              <a:t>Optimisation</a:t>
            </a:r>
            <a:endParaRPr lang="en-US" sz="2800" b="1" dirty="0"/>
          </a:p>
          <a:p>
            <a:pPr lvl="2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Too high: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At worst training may diverge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It may miss the global minima completely </a:t>
            </a:r>
          </a:p>
          <a:p>
            <a:pPr lvl="2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Too Low: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It will take a very long time to converge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Possible to get stuck in local minima</a:t>
            </a:r>
          </a:p>
          <a:p>
            <a:pPr lvl="2">
              <a:lnSpc>
                <a:spcPct val="100000"/>
              </a:lnSpc>
            </a:pP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FCEDED-1FF0-F55F-E039-915CE48194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1536" y="2011922"/>
            <a:ext cx="2416880" cy="186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6522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2800" b="1" dirty="0"/>
              <a:t>Learning Rate </a:t>
            </a:r>
            <a:r>
              <a:rPr lang="en-US" sz="2800" b="1" dirty="0" err="1"/>
              <a:t>Optimisation</a:t>
            </a:r>
            <a:endParaRPr lang="en-US" sz="2800" b="1" dirty="0"/>
          </a:p>
          <a:p>
            <a:pPr lvl="2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Too high: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At worst training may diverge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It may miss the global minima completely </a:t>
            </a:r>
          </a:p>
          <a:p>
            <a:pPr lvl="2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Too Low: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It will take a very long time to converge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Possible to get stuck in local minima</a:t>
            </a:r>
          </a:p>
          <a:p>
            <a:pPr lvl="2">
              <a:lnSpc>
                <a:spcPct val="100000"/>
              </a:lnSpc>
            </a:pP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3DB79E-F6AC-17B5-D04D-69B1F3CD4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1581" y="2647930"/>
            <a:ext cx="4112200" cy="267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04547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26A4A5-1670-E174-58BC-B287B03A7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5583" y="2422566"/>
            <a:ext cx="6125077" cy="32198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 fontScale="92500" lnSpcReduction="10000"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3000" b="1" dirty="0"/>
              <a:t>Learning Rate </a:t>
            </a:r>
            <a:r>
              <a:rPr lang="en-US" sz="3000" b="1" dirty="0" err="1"/>
              <a:t>Optimisation</a:t>
            </a:r>
            <a:r>
              <a:rPr lang="en-US" sz="3000" b="1" dirty="0"/>
              <a:t> Algorithms</a:t>
            </a:r>
          </a:p>
          <a:p>
            <a:pPr lvl="2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SGD</a:t>
            </a:r>
          </a:p>
          <a:p>
            <a:pPr lvl="2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Mini-Batch Gradient Descent</a:t>
            </a:r>
          </a:p>
          <a:p>
            <a:pPr lvl="2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Adam</a:t>
            </a:r>
          </a:p>
          <a:p>
            <a:pPr lvl="2">
              <a:lnSpc>
                <a:spcPct val="100000"/>
              </a:lnSpc>
            </a:pPr>
            <a:r>
              <a:rPr lang="en-US" sz="2600" dirty="0" err="1">
                <a:solidFill>
                  <a:prstClr val="black"/>
                </a:solidFill>
                <a:ea typeface="+mj-ea"/>
                <a:cs typeface="+mj-cs"/>
              </a:rPr>
              <a:t>Adamax</a:t>
            </a: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r>
              <a:rPr lang="en-US" sz="2600" dirty="0" err="1">
                <a:solidFill>
                  <a:prstClr val="black"/>
                </a:solidFill>
                <a:ea typeface="+mj-ea"/>
                <a:cs typeface="+mj-cs"/>
              </a:rPr>
              <a:t>Nadam</a:t>
            </a: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r>
              <a:rPr lang="en-US" sz="2600" dirty="0" err="1">
                <a:solidFill>
                  <a:prstClr val="black"/>
                </a:solidFill>
                <a:ea typeface="+mj-ea"/>
                <a:cs typeface="+mj-cs"/>
              </a:rPr>
              <a:t>Adadelta</a:t>
            </a: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r>
              <a:rPr lang="en-US" sz="2600" dirty="0" err="1">
                <a:solidFill>
                  <a:prstClr val="black"/>
                </a:solidFill>
                <a:ea typeface="+mj-ea"/>
                <a:cs typeface="+mj-cs"/>
              </a:rPr>
              <a:t>AdaGrad</a:t>
            </a: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r>
              <a:rPr lang="en-US" sz="2600" dirty="0" err="1">
                <a:solidFill>
                  <a:prstClr val="black"/>
                </a:solidFill>
                <a:ea typeface="+mj-ea"/>
                <a:cs typeface="+mj-cs"/>
              </a:rPr>
              <a:t>RMSProp</a:t>
            </a: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866755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3000" b="1" dirty="0" err="1"/>
              <a:t>Regularisation</a:t>
            </a:r>
            <a:endParaRPr lang="en-US" sz="3000" b="1" dirty="0"/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Goal: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The balance between correct responses for training patterns &amp; correct responses for new patterns (memorization v. generalization)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In general, network is trained until it reaches an acceptable error rate (e.g. 95%)</a:t>
            </a:r>
          </a:p>
          <a:p>
            <a:pPr lvl="3">
              <a:lnSpc>
                <a:spcPct val="100000"/>
              </a:lnSpc>
            </a:pPr>
            <a:r>
              <a:rPr lang="en-US" sz="2600" dirty="0">
                <a:solidFill>
                  <a:prstClr val="black"/>
                </a:solidFill>
                <a:ea typeface="+mj-ea"/>
                <a:cs typeface="+mj-cs"/>
              </a:rPr>
              <a:t>If training is too long, there is the risk of overfitting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89692612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32C8C2-FA78-601D-BB5A-D2E153347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931" y="2294310"/>
            <a:ext cx="5206781" cy="314458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3000" b="1" dirty="0" err="1"/>
              <a:t>Regularisation</a:t>
            </a:r>
            <a:endParaRPr lang="en-US" sz="3000" b="1" dirty="0"/>
          </a:p>
          <a:p>
            <a:pPr lvl="2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Dropout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A very popular </a:t>
            </a: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regularisation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technique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Based on the </a:t>
            </a: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propability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2400" b="1" i="1" dirty="0">
                <a:solidFill>
                  <a:prstClr val="black"/>
                </a:solidFill>
                <a:ea typeface="+mj-ea"/>
                <a:cs typeface="+mj-cs"/>
              </a:rPr>
              <a:t>p</a:t>
            </a:r>
          </a:p>
          <a:p>
            <a:pPr marL="1371600" lvl="3" indent="0">
              <a:lnSpc>
                <a:spcPct val="100000"/>
              </a:lnSpc>
              <a:buNone/>
            </a:pPr>
            <a:r>
              <a:rPr lang="en-US" sz="2400" b="1" i="1" dirty="0">
                <a:solidFill>
                  <a:prstClr val="black"/>
                </a:solidFill>
                <a:ea typeface="+mj-ea"/>
                <a:cs typeface="+mj-cs"/>
              </a:rPr>
              <a:t>   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of each neuron being temporarily deactivated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Neuron and </a:t>
            </a: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ascociated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weights</a:t>
            </a:r>
          </a:p>
          <a:p>
            <a:pPr marL="1371600" lvl="3" indent="0">
              <a:lnSpc>
                <a:spcPct val="100000"/>
              </a:lnSpc>
              <a:buNone/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  will be ignored through one epoch</a:t>
            </a:r>
          </a:p>
          <a:p>
            <a:pPr marL="1371600" lvl="3" indent="0">
              <a:lnSpc>
                <a:spcPct val="100000"/>
              </a:lnSpc>
              <a:buNone/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  and included in the next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81636642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7 – 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3000" b="1" dirty="0" err="1"/>
              <a:t>Regularisation</a:t>
            </a:r>
            <a:endParaRPr lang="en-US" sz="3000" b="1" dirty="0"/>
          </a:p>
          <a:p>
            <a:pPr lvl="2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Early Stopping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Stop training as soon as the</a:t>
            </a:r>
          </a:p>
          <a:p>
            <a:pPr marL="1371600" lvl="3" indent="0">
              <a:lnSpc>
                <a:spcPct val="100000"/>
              </a:lnSpc>
              <a:buNone/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  validation error reaches a minimum</a:t>
            </a:r>
          </a:p>
          <a:p>
            <a:pPr lvl="3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Before the network starts overfitting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A27EED-8322-4E36-59CD-251C52215F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2851" y="2102970"/>
            <a:ext cx="5150930" cy="3365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04862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– Neural Networks – Callbacks in </a:t>
            </a:r>
            <a:r>
              <a:rPr lang="en-US" sz="3200" b="1" dirty="0" err="1"/>
              <a:t>Tensorflow</a:t>
            </a:r>
            <a:endParaRPr lang="en-US" sz="3200" b="1" dirty="0"/>
          </a:p>
          <a:p>
            <a:pPr lvl="1"/>
            <a:r>
              <a:rPr lang="en-US" sz="3200" b="1" dirty="0"/>
              <a:t>Training Data</a:t>
            </a:r>
          </a:p>
          <a:p>
            <a:pPr lvl="2"/>
            <a:r>
              <a:rPr lang="en-US" sz="2800" dirty="0"/>
              <a:t>Used to fit a model for training</a:t>
            </a:r>
          </a:p>
          <a:p>
            <a:pPr lvl="1"/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Validation Data</a:t>
            </a:r>
          </a:p>
          <a:p>
            <a:pPr lvl="2"/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Used to validate the model for accuracy and loss (Evaluate against itself)</a:t>
            </a:r>
          </a:p>
          <a:p>
            <a:pPr lvl="1"/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Test Data</a:t>
            </a:r>
          </a:p>
          <a:p>
            <a:pPr lvl="2"/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Held back and never seen until final evaluation</a:t>
            </a:r>
          </a:p>
          <a:p>
            <a:pPr lvl="1"/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41064495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– Neural Networks – Callbacks in </a:t>
            </a:r>
            <a:r>
              <a:rPr lang="en-US" sz="3200" b="1" dirty="0" err="1"/>
              <a:t>Tensorflow</a:t>
            </a:r>
            <a:endParaRPr lang="en-US" sz="3200" b="1" dirty="0"/>
          </a:p>
          <a:p>
            <a:pPr lvl="1"/>
            <a:r>
              <a:rPr lang="en-US" sz="3200" b="1" dirty="0"/>
              <a:t>Evaluation of Network</a:t>
            </a:r>
          </a:p>
          <a:p>
            <a:pPr lvl="2"/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Use a confusion matrix and report F1, precision, recall, etc.</a:t>
            </a:r>
          </a:p>
          <a:p>
            <a:pPr lvl="2"/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Softmax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output is ten floating point numbers.  Each between 0.0 and 1.0.</a:t>
            </a:r>
          </a:p>
          <a:p>
            <a:pPr lvl="2"/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sum of these 10 outputs is 1.0.</a:t>
            </a:r>
          </a:p>
          <a:p>
            <a:pPr lvl="2"/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To use confusion matrix we need a clear class decision. That is we select only one class from 10.</a:t>
            </a:r>
          </a:p>
          <a:p>
            <a:pPr lvl="1"/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93EA5B-EF2C-6128-E13A-871D58D2E5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770" y="4967053"/>
            <a:ext cx="7323810" cy="778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29734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– Neural Networks – Callbacks in </a:t>
            </a:r>
            <a:r>
              <a:rPr lang="en-US" sz="3200" b="1" dirty="0" err="1"/>
              <a:t>Tensorflow</a:t>
            </a:r>
            <a:endParaRPr lang="en-US" sz="3200" b="1" dirty="0"/>
          </a:p>
          <a:p>
            <a:pPr lvl="1"/>
            <a:r>
              <a:rPr lang="en-US" sz="3200" b="1" dirty="0"/>
              <a:t>Evaluation of Network</a:t>
            </a:r>
          </a:p>
          <a:p>
            <a:pPr lvl="1"/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728A78-DB23-A7CE-ABA2-F5FBDE2E87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9954" y="2038296"/>
            <a:ext cx="7043501" cy="36034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84BF6C-3F04-3B73-6B2C-AF2A5AE570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940" y="2555082"/>
            <a:ext cx="4741838" cy="3086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11122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Week 8 – Neural Networks – Callbacks in </a:t>
            </a:r>
            <a:r>
              <a:rPr lang="en-US" sz="3200" b="1" dirty="0" err="1"/>
              <a:t>Tensorflow</a:t>
            </a:r>
            <a:endParaRPr lang="en-US" sz="3200" b="1" dirty="0"/>
          </a:p>
          <a:p>
            <a:pPr lvl="1">
              <a:lnSpc>
                <a:spcPct val="100000"/>
              </a:lnSpc>
            </a:pPr>
            <a:r>
              <a:rPr lang="en-US" sz="2800" dirty="0"/>
              <a:t>A callback function can be used that makes use of folder logger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Callback functions can also be used to save models periodically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fit() method accepts a callbacks argument that specifies a list of objects that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Keras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will call at the start and end of training, at the start and end of an epoch,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etc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)</a:t>
            </a:r>
          </a:p>
          <a:p>
            <a:pPr lvl="1"/>
            <a:r>
              <a:rPr lang="en-GB" dirty="0"/>
              <a:t>Callbacks can:</a:t>
            </a:r>
          </a:p>
          <a:p>
            <a:pPr lvl="2"/>
            <a:r>
              <a:rPr lang="en-GB" sz="2400" dirty="0"/>
              <a:t>Be used within the .fit() method</a:t>
            </a:r>
          </a:p>
          <a:p>
            <a:pPr lvl="2"/>
            <a:r>
              <a:rPr lang="en-GB" sz="2400" dirty="0"/>
              <a:t>Provide a model checkpoint</a:t>
            </a:r>
          </a:p>
          <a:p>
            <a:pPr lvl="2"/>
            <a:r>
              <a:rPr lang="en-GB" sz="2400" dirty="0"/>
              <a:t>Provision early stopping</a:t>
            </a:r>
          </a:p>
          <a:p>
            <a:pPr lvl="1"/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0926FF-E400-33D4-EF4B-F6F8A739A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5204" y="3728851"/>
            <a:ext cx="3936963" cy="190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31126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 fontScale="92500" lnSpcReduction="10000"/>
          </a:bodyPr>
          <a:lstStyle/>
          <a:p>
            <a:r>
              <a:rPr lang="en-US" sz="3200" b="1" dirty="0"/>
              <a:t>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3500" b="1" dirty="0"/>
              <a:t>Summary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For the best results, Multilayer Neural Networks can be: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Trained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Fine-tuned</a:t>
            </a:r>
          </a:p>
          <a:p>
            <a:pPr lvl="2">
              <a:lnSpc>
                <a:spcPct val="100000"/>
              </a:lnSpc>
            </a:pP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Optimised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Empirical Loss of a network can be found by applying a Loss Function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fine-tune the weights of a network, Gradient Descent can be calculated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Gradient Descent and fine-tuning of weights can be carried out through back propagation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00786582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 fontScale="92500" lnSpcReduction="20000"/>
          </a:bodyPr>
          <a:lstStyle/>
          <a:p>
            <a:r>
              <a:rPr lang="en-US" sz="3200" b="1" dirty="0"/>
              <a:t>Neural Networks – </a:t>
            </a:r>
            <a:r>
              <a:rPr lang="en-US" sz="3200" b="1" dirty="0" err="1"/>
              <a:t>Optimisation</a:t>
            </a:r>
            <a:r>
              <a:rPr lang="en-US" sz="3200" b="1" dirty="0"/>
              <a:t> and Training</a:t>
            </a:r>
          </a:p>
          <a:p>
            <a:pPr lvl="1"/>
            <a:r>
              <a:rPr lang="en-US" sz="3500" b="1" dirty="0"/>
              <a:t>Summary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Learning Rate, using algorithms, can: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Control the speed of training 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Avoid local minima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Ensure the Global Minima is reached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Adaptive Learning Rates can be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optimised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adapt to the landscape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 network can be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regularised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avoid overfitting.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Two common methods of regularization are: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Dropout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Early Stopping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92639916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Neural Networks – Convolutional Neural Networks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ECA17FB-775D-4727-6834-1FBBAFDC13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1939" y="2091162"/>
            <a:ext cx="8134530" cy="347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14573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Neural Networks – Convolutional Neural Networks</a:t>
            </a:r>
          </a:p>
          <a:p>
            <a:pPr lvl="1"/>
            <a:r>
              <a:rPr lang="en-US" sz="2800" dirty="0"/>
              <a:t>Patterns in images are </a:t>
            </a:r>
            <a:r>
              <a:rPr lang="en-US" sz="2800" dirty="0" err="1"/>
              <a:t>localised</a:t>
            </a:r>
            <a:r>
              <a:rPr lang="en-US" sz="2800" dirty="0"/>
              <a:t> – related information is nearby.</a:t>
            </a:r>
          </a:p>
          <a:p>
            <a:pPr lvl="1"/>
            <a:r>
              <a:rPr lang="en-US" sz="2800" dirty="0"/>
              <a:t>The patterns can occur anywhere in an image.</a:t>
            </a:r>
          </a:p>
          <a:p>
            <a:pPr lvl="1"/>
            <a:r>
              <a:rPr lang="en-US" sz="2800" dirty="0"/>
              <a:t>So train small detectors that move over the image.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EE1249-C37E-02F2-1199-5519F3ECEB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0962" y="3549898"/>
            <a:ext cx="3211038" cy="21406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5CA5B9-7F59-1524-1D8F-88AA455896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5475" y="3638504"/>
            <a:ext cx="463336" cy="4328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B578A52-C18F-9B62-5AF9-C4DC8880A1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6146" y="3440051"/>
            <a:ext cx="3009158" cy="21683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B17034-46DA-4196-D390-77E2F00BC7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0675" y="3998228"/>
            <a:ext cx="463336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67765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Neural Networks – Convolutional Neural Networks</a:t>
            </a:r>
          </a:p>
          <a:p>
            <a:pPr lvl="1"/>
            <a:r>
              <a:rPr lang="en-US" sz="2800" dirty="0"/>
              <a:t>Convolution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Apply a defined sized filter to extract local features –  a 3x3 filter = 9 different weights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Use the same filter to all patches in the input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Move by 1 or 2 pixels for the next patch</a:t>
            </a:r>
          </a:p>
          <a:p>
            <a:pPr lvl="1"/>
            <a:endParaRPr lang="en-US" sz="2800" dirty="0"/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76EE5A-61E6-8DC4-7565-AA656ED18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5813" y="2942788"/>
            <a:ext cx="4797968" cy="268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62095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Neural Networks – Convolutional Neural Networks</a:t>
            </a:r>
          </a:p>
          <a:p>
            <a:pPr lvl="1"/>
            <a:r>
              <a:rPr lang="en-US" sz="2800" dirty="0"/>
              <a:t>Feature Maps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CD84B14-D6E6-3659-754E-AFBBFBF0E9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915" y="2075041"/>
            <a:ext cx="8554866" cy="3549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8897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Neural Networks – Convolutional Neural Networks</a:t>
            </a:r>
          </a:p>
          <a:p>
            <a:pPr lvl="1"/>
            <a:r>
              <a:rPr lang="en-US" sz="2800" dirty="0"/>
              <a:t>Convolutional Steps for Feature Learning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b="1" dirty="0"/>
              <a:t>Convolution</a:t>
            </a:r>
            <a:r>
              <a:rPr lang="en-US" dirty="0"/>
              <a:t> – Applying filters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b="1" dirty="0"/>
              <a:t>Non-Linearity</a:t>
            </a:r>
            <a:r>
              <a:rPr lang="en-US" dirty="0"/>
              <a:t> – </a:t>
            </a:r>
            <a:r>
              <a:rPr lang="en-US" dirty="0" err="1"/>
              <a:t>ReLU</a:t>
            </a:r>
            <a:r>
              <a:rPr lang="en-US" dirty="0"/>
              <a:t> is popular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b="1" dirty="0"/>
              <a:t>Pooling</a:t>
            </a:r>
            <a:r>
              <a:rPr lang="en-US" dirty="0"/>
              <a:t> – </a:t>
            </a:r>
            <a:r>
              <a:rPr lang="en-US" dirty="0" err="1"/>
              <a:t>Downsampling</a:t>
            </a:r>
            <a:r>
              <a:rPr lang="en-US" dirty="0"/>
              <a:t> of</a:t>
            </a:r>
          </a:p>
          <a:p>
            <a:pPr marL="457200" lvl="1" indent="0">
              <a:buNone/>
            </a:pPr>
            <a:r>
              <a:rPr lang="en-US" dirty="0"/>
              <a:t>       each sample map</a:t>
            </a:r>
            <a:endParaRPr lang="en-GB" dirty="0"/>
          </a:p>
          <a:p>
            <a:pPr lvl="1"/>
            <a:endParaRPr lang="en-US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298FF93-444B-CFE5-A2C2-CA461099D0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01932"/>
            <a:ext cx="5411750" cy="3522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50279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8 Neural Networks – Convolutional Neural Networks</a:t>
            </a:r>
          </a:p>
          <a:p>
            <a:pPr lvl="1"/>
            <a:endParaRPr lang="en-US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357E3B-D390-B1AC-CB54-156D10680E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90688"/>
            <a:ext cx="12192000" cy="43220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9ED842-BAE6-1700-1461-EE7DABBC5023}"/>
              </a:ext>
            </a:extLst>
          </p:cNvPr>
          <p:cNvSpPr txBox="1"/>
          <p:nvPr/>
        </p:nvSpPr>
        <p:spPr>
          <a:xfrm>
            <a:off x="10739966" y="2062144"/>
            <a:ext cx="14520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Softmax</a:t>
            </a:r>
            <a:r>
              <a:rPr lang="en-US" sz="2800" b="1" dirty="0"/>
              <a:t> Layer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92551632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213174"/>
              </a:xfrm>
            </p:spPr>
            <p:txBody>
              <a:bodyPr>
                <a:normAutofit/>
              </a:bodyPr>
              <a:lstStyle/>
              <a:p>
                <a:r>
                  <a:rPr lang="en-US" sz="3200" b="1" dirty="0"/>
                  <a:t>Week 8 Neural Networks – Convolutional Neural Networks</a:t>
                </a:r>
              </a:p>
              <a:p>
                <a:pPr lvl="1"/>
                <a:r>
                  <a:rPr lang="en-US" sz="2800" b="1" dirty="0"/>
                  <a:t>Classification using Fully Connected Layers</a:t>
                </a:r>
              </a:p>
              <a:p>
                <a:pPr lvl="2"/>
                <a:r>
                  <a:rPr lang="en-US" sz="2400" dirty="0"/>
                  <a:t>A normalizing function</a:t>
                </a:r>
              </a:p>
              <a:p>
                <a:pPr lvl="2"/>
                <a:r>
                  <a:rPr lang="en-GB" sz="2400" dirty="0"/>
                  <a:t>Outputs represent a categorical probability distribution</a:t>
                </a:r>
              </a:p>
              <a:p>
                <a:endParaRPr lang="en-GB" dirty="0"/>
              </a:p>
              <a:p>
                <a:pPr marL="0" indent="0" algn="ctr">
                  <a:buNone/>
                </a:pPr>
                <a:r>
                  <a:rPr lang="en-GB" b="1" dirty="0" err="1"/>
                  <a:t>softmax</a:t>
                </a:r>
                <a:r>
                  <a:rPr lang="en-GB" b="1" dirty="0"/>
                  <a:t>(</a:t>
                </a:r>
                <a:r>
                  <a:rPr lang="en-GB" b="1" i="1" dirty="0"/>
                  <a:t>y</a:t>
                </a:r>
                <a:r>
                  <a:rPr lang="en-GB" b="1" i="1" baseline="-25000" dirty="0"/>
                  <a:t>i</a:t>
                </a:r>
                <a:r>
                  <a:rPr lang="en-GB" b="1" dirty="0"/>
                  <a:t>) 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1" dirty="0">
                            <a:latin typeface="Cambria Math" panose="02040503050406030204" pitchFamily="18" charset="0"/>
                          </a:rPr>
                          <m:t>ⅇ</m:t>
                        </m:r>
                        <m:r>
                          <a:rPr lang="en-GB" sz="3200" b="1" i="1" baseline="30000" dirty="0">
                            <a:latin typeface="Cambria Math" panose="02040503050406030204" pitchFamily="18" charset="0"/>
                          </a:rPr>
                          <m:t>𝑦</m:t>
                        </m:r>
                        <m:r>
                          <a:rPr lang="en-GB" sz="3200" b="1" i="0" baseline="8000" dirty="0">
                            <a:latin typeface="Cambria Math" panose="02040503050406030204" pitchFamily="18" charset="0"/>
                          </a:rPr>
                          <m:t>ⅈ</m:t>
                        </m:r>
                      </m:num>
                      <m:den>
                        <m:sSub>
                          <m:sSubPr>
                            <m:ctrlPr>
                              <a:rPr lang="en-GB" sz="32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1" i="1" dirty="0">
                                <a:latin typeface="Cambria Math" panose="02040503050406030204" pitchFamily="18" charset="0"/>
                              </a:rPr>
                              <m:t>𝛴</m:t>
                            </m:r>
                          </m:e>
                          <m:sub>
                            <m:r>
                              <a:rPr lang="en-GB" sz="3200" b="1" i="1" dirty="0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</m:sSub>
                        <m:sSup>
                          <m:sSupPr>
                            <m:ctrlPr>
                              <a:rPr lang="en-GB" sz="32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1" i="0" dirty="0">
                                <a:latin typeface="Cambria Math" panose="02040503050406030204" pitchFamily="18" charset="0"/>
                              </a:rPr>
                              <m:t>ⅇ</m:t>
                            </m:r>
                          </m:e>
                          <m:sup>
                            <m:r>
                              <a:rPr lang="en-GB" sz="3200" b="1" i="1" baseline="30000" dirty="0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a:rPr lang="en-US" sz="3200" b="1" i="0" baseline="30000" dirty="0" smtClean="0">
                                <a:latin typeface="Cambria Math" panose="02040503050406030204" pitchFamily="18" charset="0"/>
                              </a:rPr>
                              <m:t>𝐣</m:t>
                            </m:r>
                          </m:sup>
                        </m:sSup>
                      </m:den>
                    </m:f>
                  </m:oMath>
                </a14:m>
                <a:endParaRPr lang="en-GB" b="1" dirty="0"/>
              </a:p>
              <a:p>
                <a:pPr marL="0" indent="0" algn="ctr">
                  <a:buNone/>
                </a:pPr>
                <a:endParaRPr lang="en-GB" b="1" dirty="0"/>
              </a:p>
              <a:p>
                <a:pPr marL="0" indent="0" algn="ctr">
                  <a:buNone/>
                </a:pPr>
                <a:r>
                  <a:rPr lang="en-GB" b="1" dirty="0"/>
                  <a:t>Expresses output as a probability of image belonging to a particular class</a:t>
                </a:r>
              </a:p>
              <a:p>
                <a:pPr lvl="1"/>
                <a:endParaRPr lang="en-US" sz="28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213174"/>
              </a:xfrm>
              <a:blipFill>
                <a:blip r:embed="rId3"/>
                <a:stretch>
                  <a:fillRect l="-1221" t="-3039" b="-17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49239441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9 Neural Networks – Recurrent Neural Networks</a:t>
            </a:r>
          </a:p>
          <a:p>
            <a:r>
              <a:rPr lang="en-US" dirty="0"/>
              <a:t>Recurrent Neural Networks handle sequential processing</a:t>
            </a:r>
          </a:p>
          <a:p>
            <a:pPr lvl="1"/>
            <a:r>
              <a:rPr lang="en-US" dirty="0"/>
              <a:t>Sequences can be modelled regardless of:</a:t>
            </a:r>
          </a:p>
          <a:p>
            <a:pPr lvl="2"/>
            <a:r>
              <a:rPr lang="en-US" dirty="0"/>
              <a:t>Length</a:t>
            </a:r>
          </a:p>
          <a:p>
            <a:pPr lvl="2"/>
            <a:r>
              <a:rPr lang="en-US" dirty="0"/>
              <a:t>Order</a:t>
            </a:r>
          </a:p>
          <a:p>
            <a:pPr lvl="1"/>
            <a:r>
              <a:rPr lang="en-US" dirty="0"/>
              <a:t>Long-term dependencies</a:t>
            </a:r>
          </a:p>
          <a:p>
            <a:pPr marL="457200" lvl="1" indent="0">
              <a:buNone/>
            </a:pPr>
            <a:r>
              <a:rPr lang="en-US" dirty="0"/>
              <a:t>   can be tracked</a:t>
            </a:r>
          </a:p>
          <a:p>
            <a:pPr lvl="1"/>
            <a:r>
              <a:rPr lang="en-US" dirty="0"/>
              <a:t>Parameters can be shared</a:t>
            </a:r>
          </a:p>
          <a:p>
            <a:pPr marL="457200" lvl="1" indent="0">
              <a:buNone/>
            </a:pPr>
            <a:r>
              <a:rPr lang="en-US" dirty="0"/>
              <a:t>   across the sequence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25F9A9-5804-A8DA-4C88-5487CB304B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8877" y="3025873"/>
            <a:ext cx="6947065" cy="257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36102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283717-AC08-852C-030E-E005D06914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9926" y="1983652"/>
            <a:ext cx="8442825" cy="37614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9 Neural Networks – Recurrent Neural Networks</a:t>
            </a:r>
          </a:p>
          <a:p>
            <a:pPr lvl="1"/>
            <a:r>
              <a:rPr lang="en-US" sz="2800" dirty="0"/>
              <a:t>Time-stepped feature inputs</a:t>
            </a:r>
            <a:endParaRPr lang="en-GB" dirty="0"/>
          </a:p>
          <a:p>
            <a:pPr lvl="2"/>
            <a:r>
              <a:rPr lang="en-US" sz="2400" dirty="0"/>
              <a:t>Fed into identically copied models</a:t>
            </a:r>
          </a:p>
          <a:p>
            <a:pPr lvl="2"/>
            <a:r>
              <a:rPr lang="en-US" sz="2400" dirty="0"/>
              <a:t>Linked by a</a:t>
            </a:r>
          </a:p>
          <a:p>
            <a:pPr marL="914400" lvl="2" indent="0">
              <a:buNone/>
            </a:pPr>
            <a:r>
              <a:rPr lang="en-US" sz="2400" dirty="0"/>
              <a:t>    Recurrence Relation (</a:t>
            </a:r>
            <a:r>
              <a:rPr lang="en-US" sz="2400" i="1" dirty="0"/>
              <a:t>h</a:t>
            </a:r>
            <a:r>
              <a:rPr lang="en-US" sz="2400" dirty="0"/>
              <a:t>)</a:t>
            </a:r>
            <a:endParaRPr lang="en-GB" sz="24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31491513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9 Neural Networks – Recurrent Neural Networks</a:t>
            </a:r>
          </a:p>
          <a:p>
            <a:pPr lvl="1"/>
            <a:r>
              <a:rPr lang="en-US" sz="2800" dirty="0"/>
              <a:t>Training: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B27E64-CBAB-FDA1-EF0C-AF9D1283C3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8507" y="2076076"/>
            <a:ext cx="8590008" cy="28958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92D587E-2E84-FF6C-8304-EDE63E1E75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8489" y="4971927"/>
            <a:ext cx="7895004" cy="60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23750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9 Neural Networks – Recurrent Neural Networks</a:t>
            </a:r>
          </a:p>
          <a:p>
            <a:pPr lvl="1"/>
            <a:r>
              <a:rPr lang="en-US" sz="2800" dirty="0"/>
              <a:t>Training:</a:t>
            </a:r>
          </a:p>
          <a:p>
            <a:pPr lvl="2"/>
            <a:r>
              <a:rPr lang="en-US" dirty="0"/>
              <a:t>Using numerical inputs</a:t>
            </a:r>
          </a:p>
          <a:p>
            <a:pPr lvl="2"/>
            <a:r>
              <a:rPr lang="en-US" dirty="0"/>
              <a:t>A vector of numbers</a:t>
            </a:r>
          </a:p>
          <a:p>
            <a:pPr lvl="2"/>
            <a:r>
              <a:rPr lang="en-US" dirty="0"/>
              <a:t>E.g. One Hot Embedding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62390D-C1C3-3B3D-FB1D-822E0B31E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3262" y="2208672"/>
            <a:ext cx="3820605" cy="34464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B613FB-7FE0-2D90-7D57-DAEB6BC6E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6731" y="4198023"/>
            <a:ext cx="5736833" cy="14570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A9AF08E-1E29-EF7B-1820-61C8652065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2528" y="1976531"/>
            <a:ext cx="4121253" cy="1761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96047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213174"/>
              </a:xfrm>
            </p:spPr>
            <p:txBody>
              <a:bodyPr>
                <a:normAutofit/>
              </a:bodyPr>
              <a:lstStyle/>
              <a:p>
                <a:r>
                  <a:rPr lang="en-US" sz="3200" b="1" dirty="0"/>
                  <a:t>Week 9 Neural Networks – Recurrent Neural Networks</a:t>
                </a:r>
              </a:p>
              <a:p>
                <a:pPr lvl="1"/>
                <a:r>
                  <a:rPr lang="en-US" sz="2800" dirty="0"/>
                  <a:t>Training:</a:t>
                </a:r>
              </a:p>
              <a:p>
                <a:pPr lvl="2"/>
                <a:r>
                  <a:rPr lang="en-US" sz="2400" dirty="0"/>
                  <a:t>Back Propagation</a:t>
                </a:r>
              </a:p>
              <a:p>
                <a:pPr marL="914400" lvl="2" indent="0">
                  <a:buNone/>
                </a:pPr>
                <a:r>
                  <a:rPr lang="en-US" sz="2400" dirty="0"/>
                  <a:t>    Through Time (BPTT)</a:t>
                </a:r>
              </a:p>
              <a:p>
                <a:pPr marL="914400" lvl="2" indent="0">
                  <a:buNone/>
                </a:pPr>
                <a:endParaRPr lang="en-US" sz="2400" dirty="0"/>
              </a:p>
              <a:p>
                <a:pPr marL="457200" lvl="1" indent="0">
                  <a:buNone/>
                </a:pPr>
                <a:r>
                  <a:rPr lang="en-GB" sz="2400" dirty="0"/>
                  <a:t>A repeated gradient</a:t>
                </a:r>
              </a:p>
              <a:p>
                <a:pPr marL="457200" lvl="1" indent="0">
                  <a:buNone/>
                </a:pPr>
                <a:r>
                  <a:rPr lang="en-GB" sz="2400" dirty="0"/>
                  <a:t>computation involving</a:t>
                </a:r>
              </a:p>
              <a:p>
                <a:pPr marL="457200" lvl="1" indent="0">
                  <a:buNone/>
                </a:pPr>
                <a:r>
                  <a:rPr lang="en-GB" sz="2400" dirty="0"/>
                  <a:t>many factors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  <m:sub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𝒉𝒉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868644-E151-F387-B29E-604BCF90577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213174"/>
              </a:xfrm>
              <a:blipFill>
                <a:blip r:embed="rId3"/>
                <a:stretch>
                  <a:fillRect l="-1221" t="-30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B27E64-CBAB-FDA1-EF0C-AF9D1283C3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3773543" y="1892573"/>
            <a:ext cx="7472389" cy="3650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96922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9 Neural Networks – Long Short Term Memory (LSTM)</a:t>
            </a:r>
          </a:p>
          <a:p>
            <a:pPr lvl="1"/>
            <a:r>
              <a:rPr lang="en-US" sz="2800" dirty="0"/>
              <a:t>LSTMs are reliant on gated cells to track information through the time steps</a:t>
            </a:r>
            <a:endParaRPr lang="en-GB" sz="2800" dirty="0"/>
          </a:p>
          <a:p>
            <a:pPr lvl="1"/>
            <a:r>
              <a:rPr lang="en-US" sz="2800" dirty="0"/>
              <a:t>Using GATES allows selectively adding or removing information within each recurrent model</a:t>
            </a:r>
          </a:p>
          <a:p>
            <a:pPr lvl="2"/>
            <a:r>
              <a:rPr lang="en-GB" sz="2400" dirty="0"/>
              <a:t>FORGET – This gate loses the irrelevant information</a:t>
            </a:r>
          </a:p>
          <a:p>
            <a:pPr lvl="2"/>
            <a:r>
              <a:rPr lang="en-GB" sz="2400" dirty="0"/>
              <a:t>STORE – This gate will keep (store) the relevant information from the current input</a:t>
            </a:r>
          </a:p>
          <a:p>
            <a:pPr lvl="2"/>
            <a:r>
              <a:rPr lang="en-GB" sz="2400" dirty="0"/>
              <a:t>UPDATE – This gate will update the cell state (C</a:t>
            </a:r>
            <a:r>
              <a:rPr lang="en-GB" sz="2400" baseline="-25000" dirty="0"/>
              <a:t>t</a:t>
            </a:r>
            <a:r>
              <a:rPr lang="en-GB" sz="2400" dirty="0"/>
              <a:t>)</a:t>
            </a:r>
          </a:p>
          <a:p>
            <a:pPr lvl="2"/>
            <a:r>
              <a:rPr lang="en-GB" sz="2400" dirty="0"/>
              <a:t>OUTPUT – This gate returns a filtered down version of the cell state</a:t>
            </a:r>
          </a:p>
          <a:p>
            <a:pPr lvl="1"/>
            <a:endParaRPr lang="en-US" sz="2800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17203511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78C894-BEAD-1840-2E10-2B5FEB319E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954" y="2191782"/>
            <a:ext cx="8625046" cy="32352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9 Neural Networks – Long Short Term Memory (LSTM)</a:t>
            </a:r>
          </a:p>
          <a:p>
            <a:pPr lvl="1"/>
            <a:r>
              <a:rPr lang="en-US" sz="2800" dirty="0"/>
              <a:t>Two states are carried</a:t>
            </a:r>
          </a:p>
          <a:p>
            <a:pPr marL="457200" lvl="1" indent="0">
              <a:buNone/>
            </a:pPr>
            <a:r>
              <a:rPr lang="en-US" sz="2800" dirty="0"/>
              <a:t>   through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H(t)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C(t)</a:t>
            </a:r>
          </a:p>
          <a:p>
            <a:pPr marL="457200" lvl="1" indent="0">
              <a:buNone/>
            </a:pPr>
            <a:r>
              <a:rPr lang="en-US" sz="2800" dirty="0"/>
              <a:t>	Longer term</a:t>
            </a:r>
          </a:p>
          <a:p>
            <a:pPr marL="457200" lvl="1" indent="0">
              <a:buNone/>
            </a:pPr>
            <a:r>
              <a:rPr lang="en-US" sz="2800" dirty="0"/>
              <a:t>	relationships</a:t>
            </a:r>
          </a:p>
          <a:p>
            <a:pPr marL="457200" lvl="1" indent="0">
              <a:buNone/>
            </a:pPr>
            <a:r>
              <a:rPr lang="en-US" sz="2800" dirty="0"/>
              <a:t>	separated over</a:t>
            </a:r>
          </a:p>
          <a:p>
            <a:pPr marL="457200" lvl="1" indent="0">
              <a:buNone/>
            </a:pPr>
            <a:r>
              <a:rPr lang="en-US" sz="2800" dirty="0"/>
              <a:t>	time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75257061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78C894-BEAD-1840-2E10-2B5FEB319E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66954" y="2523362"/>
            <a:ext cx="8625046" cy="292834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9 Neural Networks – Long Short Term Memory (LSTM)</a:t>
            </a:r>
          </a:p>
          <a:p>
            <a:pPr lvl="1"/>
            <a:r>
              <a:rPr lang="en-US" sz="2800" dirty="0"/>
              <a:t>Alternatives:</a:t>
            </a:r>
          </a:p>
          <a:p>
            <a:pPr lvl="2"/>
            <a:r>
              <a:rPr lang="en-US" sz="2400" dirty="0"/>
              <a:t>Gated Recurrent</a:t>
            </a:r>
          </a:p>
          <a:p>
            <a:pPr marL="914400" lvl="2" indent="0">
              <a:buNone/>
            </a:pPr>
            <a:r>
              <a:rPr lang="en-US" sz="2400" dirty="0"/>
              <a:t>    Unit (GRU)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53332534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8644-E151-F387-B29E-604BCF90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213174"/>
          </a:xfrm>
        </p:spPr>
        <p:txBody>
          <a:bodyPr>
            <a:normAutofit/>
          </a:bodyPr>
          <a:lstStyle/>
          <a:p>
            <a:r>
              <a:rPr lang="en-US" sz="3200" b="1" dirty="0"/>
              <a:t>Week 9 Neural Networks – Long Short Term Memory (LSTM)</a:t>
            </a:r>
          </a:p>
          <a:p>
            <a:pPr lvl="1"/>
            <a:r>
              <a:rPr lang="en-US" sz="2800" dirty="0"/>
              <a:t>Input and output sequences</a:t>
            </a:r>
          </a:p>
          <a:p>
            <a:pPr lvl="2"/>
            <a:r>
              <a:rPr lang="en-US" sz="2200" b="1" dirty="0"/>
              <a:t>Sequence to Sequence: </a:t>
            </a:r>
            <a:r>
              <a:rPr lang="en-US" sz="2200" dirty="0"/>
              <a:t>Takes a sequence of inputs and produces a sequence of outputs.  Can be used for forecasting, time series segmentation, etc.</a:t>
            </a:r>
          </a:p>
          <a:p>
            <a:pPr lvl="2"/>
            <a:r>
              <a:rPr lang="en-US" sz="2200" b="1" dirty="0"/>
              <a:t>Sequence to Vector: </a:t>
            </a:r>
            <a:r>
              <a:rPr lang="en-US" sz="2200" dirty="0"/>
              <a:t>Feed sequence in but look at only the last output vector.  Feed in a sequence of words and output a single scalar value.  </a:t>
            </a:r>
            <a:r>
              <a:rPr lang="en-US" sz="2200" dirty="0" err="1"/>
              <a:t>Eg</a:t>
            </a:r>
            <a:r>
              <a:rPr lang="en-US" sz="2200" dirty="0"/>
              <a:t> – film review sentiment network.</a:t>
            </a:r>
          </a:p>
          <a:p>
            <a:pPr lvl="2"/>
            <a:r>
              <a:rPr lang="en-US" sz="2200" b="1" dirty="0"/>
              <a:t>Vector To Sequence: </a:t>
            </a:r>
            <a:r>
              <a:rPr lang="en-US" sz="2200" dirty="0"/>
              <a:t>Feed in a vector continuously, over and over and output a sequence.  </a:t>
            </a:r>
            <a:r>
              <a:rPr lang="en-US" sz="2200" dirty="0" err="1"/>
              <a:t>Eg</a:t>
            </a:r>
            <a:r>
              <a:rPr lang="en-US" sz="2200" dirty="0"/>
              <a:t>- input image, output a caption.</a:t>
            </a:r>
          </a:p>
          <a:p>
            <a:pPr lvl="2"/>
            <a:r>
              <a:rPr lang="en-US" sz="2200" b="1" dirty="0"/>
              <a:t>Combine a sequence to vector (Encoder) followed by a vector to sequence (decoder). </a:t>
            </a:r>
            <a:r>
              <a:rPr lang="en-US" sz="2200" dirty="0"/>
              <a:t>This can be used for translation. Encoder converts sequence of words in one language to a vector.  Decoder converts this vector into a sequence of words in another language.</a:t>
            </a:r>
          </a:p>
          <a:p>
            <a:pPr lvl="1"/>
            <a:endParaRPr lang="en-US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Whirlwind Recap…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86735285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3069</Words>
  <Application>Microsoft Office PowerPoint</Application>
  <PresentationFormat>Widescreen</PresentationFormat>
  <Paragraphs>632</Paragraphs>
  <Slides>75</Slides>
  <Notes>74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75</vt:i4>
      </vt:variant>
    </vt:vector>
  </HeadingPairs>
  <TitlesOfParts>
    <vt:vector size="101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  <vt:lpstr>Whirlwind Recap…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95</cp:revision>
  <dcterms:created xsi:type="dcterms:W3CDTF">2021-03-09T15:35:42Z</dcterms:created>
  <dcterms:modified xsi:type="dcterms:W3CDTF">2023-12-05T10:58:42Z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