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75" r:id="rId4"/>
    <p:sldId id="260" r:id="rId5"/>
    <p:sldId id="261" r:id="rId6"/>
    <p:sldId id="262" r:id="rId7"/>
    <p:sldId id="271" r:id="rId8"/>
    <p:sldId id="277" r:id="rId9"/>
    <p:sldId id="272" r:id="rId10"/>
    <p:sldId id="273" r:id="rId11"/>
    <p:sldId id="276" r:id="rId12"/>
    <p:sldId id="265" r:id="rId13"/>
    <p:sldId id="267"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66"/>
    <a:srgbClr val="E58279"/>
    <a:srgbClr val="8F6BA3"/>
    <a:srgbClr val="5396B6"/>
    <a:srgbClr val="CFD73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7" autoAdjust="0"/>
    <p:restoredTop sz="94660"/>
  </p:normalViewPr>
  <p:slideViewPr>
    <p:cSldViewPr snapToGrid="0">
      <p:cViewPr varScale="1">
        <p:scale>
          <a:sx n="72" d="100"/>
          <a:sy n="72" d="100"/>
        </p:scale>
        <p:origin x="61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F46600-69AB-E144-A9D8-A0B8C91B6592}" type="doc">
      <dgm:prSet loTypeId="urn:microsoft.com/office/officeart/2005/8/layout/radial2" loCatId="" qsTypeId="urn:microsoft.com/office/officeart/2005/8/quickstyle/simple1" qsCatId="simple" csTypeId="urn:microsoft.com/office/officeart/2005/8/colors/accent3_5" csCatId="accent3" phldr="1"/>
      <dgm:spPr/>
      <dgm:t>
        <a:bodyPr/>
        <a:lstStyle/>
        <a:p>
          <a:endParaRPr lang="en-GB"/>
        </a:p>
      </dgm:t>
    </dgm:pt>
    <dgm:pt modelId="{140E94F1-FFF8-9B42-A217-5F666ACF7F34}">
      <dgm:prSet phldrT="[Text]" custT="1"/>
      <dgm:spPr/>
      <dgm:t>
        <a:bodyPr/>
        <a:lstStyle/>
        <a:p>
          <a:pPr rtl="0"/>
          <a:r>
            <a:rPr lang="en-GB" sz="2000" b="1" dirty="0">
              <a:solidFill>
                <a:schemeClr val="tx1"/>
              </a:solidFill>
            </a:rPr>
            <a:t>Cost efficiency</a:t>
          </a:r>
        </a:p>
      </dgm:t>
    </dgm:pt>
    <dgm:pt modelId="{85507B18-63D4-544D-8AB8-3B2C1AF38379}" type="parTrans" cxnId="{AD8EA894-16AE-BD47-B0D3-93EBEFF196BF}">
      <dgm:prSet/>
      <dgm:spPr/>
      <dgm:t>
        <a:bodyPr/>
        <a:lstStyle/>
        <a:p>
          <a:endParaRPr lang="en-GB"/>
        </a:p>
      </dgm:t>
    </dgm:pt>
    <dgm:pt modelId="{71C96AA8-A02D-AD4A-A427-782B6B6B5589}" type="sibTrans" cxnId="{AD8EA894-16AE-BD47-B0D3-93EBEFF196BF}">
      <dgm:prSet/>
      <dgm:spPr/>
      <dgm:t>
        <a:bodyPr/>
        <a:lstStyle/>
        <a:p>
          <a:endParaRPr lang="en-GB"/>
        </a:p>
      </dgm:t>
    </dgm:pt>
    <dgm:pt modelId="{E9959344-94F4-0D41-B86C-3002A3C293C9}">
      <dgm:prSet phldrT="[Text]" custT="1"/>
      <dgm:spPr/>
      <dgm:t>
        <a:bodyPr/>
        <a:lstStyle/>
        <a:p>
          <a:r>
            <a:rPr lang="en-GB" sz="1800" b="1" dirty="0">
              <a:solidFill>
                <a:schemeClr val="tx1"/>
              </a:solidFill>
            </a:rPr>
            <a:t>Sustainability and eco-consciousness</a:t>
          </a:r>
        </a:p>
      </dgm:t>
    </dgm:pt>
    <dgm:pt modelId="{32365B98-305B-AF4A-9620-05CACA1FCB6F}" type="parTrans" cxnId="{8D8AB2B2-E7BA-364E-982E-BD6069E65751}">
      <dgm:prSet/>
      <dgm:spPr/>
      <dgm:t>
        <a:bodyPr/>
        <a:lstStyle/>
        <a:p>
          <a:endParaRPr lang="en-GB"/>
        </a:p>
      </dgm:t>
    </dgm:pt>
    <dgm:pt modelId="{0DEC3DBD-3D8B-194C-85BE-9CAC0A362288}" type="sibTrans" cxnId="{8D8AB2B2-E7BA-364E-982E-BD6069E65751}">
      <dgm:prSet/>
      <dgm:spPr/>
      <dgm:t>
        <a:bodyPr/>
        <a:lstStyle/>
        <a:p>
          <a:endParaRPr lang="en-GB"/>
        </a:p>
      </dgm:t>
    </dgm:pt>
    <dgm:pt modelId="{C41BD7DA-3777-FE43-B892-0E13AB13637F}">
      <dgm:prSet phldrT="[Text]" custT="1"/>
      <dgm:spPr/>
      <dgm:t>
        <a:bodyPr/>
        <a:lstStyle/>
        <a:p>
          <a:r>
            <a:rPr lang="en-GB" sz="1800" b="1" dirty="0">
              <a:solidFill>
                <a:schemeClr val="tx1"/>
              </a:solidFill>
            </a:rPr>
            <a:t>Environmentally regulation</a:t>
          </a:r>
        </a:p>
      </dgm:t>
    </dgm:pt>
    <dgm:pt modelId="{CF13DF98-69A2-A94F-826D-996351AC1CC0}" type="parTrans" cxnId="{0F5DEFDE-48E5-E146-937A-70F8267BB2D9}">
      <dgm:prSet/>
      <dgm:spPr/>
      <dgm:t>
        <a:bodyPr/>
        <a:lstStyle/>
        <a:p>
          <a:endParaRPr lang="en-GB"/>
        </a:p>
      </dgm:t>
    </dgm:pt>
    <dgm:pt modelId="{AB06452D-33A5-F24A-967D-B47637209D61}" type="sibTrans" cxnId="{0F5DEFDE-48E5-E146-937A-70F8267BB2D9}">
      <dgm:prSet/>
      <dgm:spPr/>
      <dgm:t>
        <a:bodyPr/>
        <a:lstStyle/>
        <a:p>
          <a:endParaRPr lang="en-GB"/>
        </a:p>
      </dgm:t>
    </dgm:pt>
    <dgm:pt modelId="{94F51CE1-13F5-2041-8953-FDBED29F20CB}">
      <dgm:prSet custT="1"/>
      <dgm:spPr/>
      <dgm:t>
        <a:bodyPr/>
        <a:lstStyle/>
        <a:p>
          <a:r>
            <a:rPr lang="en-GB" sz="2000" b="1" dirty="0">
              <a:solidFill>
                <a:schemeClr val="tx1"/>
              </a:solidFill>
            </a:rPr>
            <a:t>Customer loyalty </a:t>
          </a:r>
        </a:p>
      </dgm:t>
    </dgm:pt>
    <dgm:pt modelId="{5D2BF337-4BDE-3743-A833-92026AC65C7C}" type="parTrans" cxnId="{8EB6EA0C-94D6-DB40-8B02-73FB49C89B8B}">
      <dgm:prSet/>
      <dgm:spPr/>
      <dgm:t>
        <a:bodyPr/>
        <a:lstStyle/>
        <a:p>
          <a:endParaRPr lang="en-GB"/>
        </a:p>
      </dgm:t>
    </dgm:pt>
    <dgm:pt modelId="{176A754F-7CCC-7B49-BF31-D98B55983808}" type="sibTrans" cxnId="{8EB6EA0C-94D6-DB40-8B02-73FB49C89B8B}">
      <dgm:prSet/>
      <dgm:spPr/>
      <dgm:t>
        <a:bodyPr/>
        <a:lstStyle/>
        <a:p>
          <a:endParaRPr lang="en-GB"/>
        </a:p>
      </dgm:t>
    </dgm:pt>
    <dgm:pt modelId="{6220BA43-69A8-B44B-8145-4F3E6DA43C8E}">
      <dgm:prSet phldrT="[Text]" custT="1"/>
      <dgm:spPr/>
      <dgm:t>
        <a:bodyPr/>
        <a:lstStyle/>
        <a:p>
          <a:r>
            <a:rPr lang="en-GB" sz="2000" b="1" dirty="0">
              <a:solidFill>
                <a:schemeClr val="tx1"/>
              </a:solidFill>
            </a:rPr>
            <a:t>Regulation challenges</a:t>
          </a:r>
        </a:p>
      </dgm:t>
    </dgm:pt>
    <dgm:pt modelId="{088404FA-C4F7-9342-B066-CDF6E85626BE}" type="parTrans" cxnId="{564F0C35-B95F-C242-BF95-5CC15846A2E2}">
      <dgm:prSet/>
      <dgm:spPr/>
      <dgm:t>
        <a:bodyPr/>
        <a:lstStyle/>
        <a:p>
          <a:endParaRPr lang="en-GB"/>
        </a:p>
      </dgm:t>
    </dgm:pt>
    <dgm:pt modelId="{E1BDEC72-84B7-5F49-8169-085E63558B57}" type="sibTrans" cxnId="{564F0C35-B95F-C242-BF95-5CC15846A2E2}">
      <dgm:prSet/>
      <dgm:spPr/>
      <dgm:t>
        <a:bodyPr/>
        <a:lstStyle/>
        <a:p>
          <a:endParaRPr lang="en-GB"/>
        </a:p>
      </dgm:t>
    </dgm:pt>
    <dgm:pt modelId="{EA6CCC5B-013F-F040-BB56-4AC54A515A65}" type="pres">
      <dgm:prSet presAssocID="{40F46600-69AB-E144-A9D8-A0B8C91B6592}" presName="composite" presStyleCnt="0">
        <dgm:presLayoutVars>
          <dgm:chMax val="5"/>
          <dgm:dir/>
          <dgm:animLvl val="ctr"/>
          <dgm:resizeHandles val="exact"/>
        </dgm:presLayoutVars>
      </dgm:prSet>
      <dgm:spPr/>
    </dgm:pt>
    <dgm:pt modelId="{61F2B418-3781-D547-8907-375FED8C2D5E}" type="pres">
      <dgm:prSet presAssocID="{40F46600-69AB-E144-A9D8-A0B8C91B6592}" presName="cycle" presStyleCnt="0"/>
      <dgm:spPr/>
    </dgm:pt>
    <dgm:pt modelId="{39538470-C3A9-894F-9A6C-03B2E6CF989C}" type="pres">
      <dgm:prSet presAssocID="{40F46600-69AB-E144-A9D8-A0B8C91B6592}" presName="centerShape" presStyleCnt="0"/>
      <dgm:spPr/>
    </dgm:pt>
    <dgm:pt modelId="{E67DA4BC-6073-984A-9971-2E97ED24F2C2}" type="pres">
      <dgm:prSet presAssocID="{40F46600-69AB-E144-A9D8-A0B8C91B6592}" presName="connSite" presStyleLbl="node1" presStyleIdx="0" presStyleCnt="6"/>
      <dgm:spPr/>
    </dgm:pt>
    <dgm:pt modelId="{7B17468C-060F-AF45-9396-96769E31971B}" type="pres">
      <dgm:prSet presAssocID="{40F46600-69AB-E144-A9D8-A0B8C91B6592}" presName="visible" presStyleLbl="node1" presStyleIdx="0" presStyleCnt="6" custScaleX="96724" custScaleY="99084"/>
      <dgm:spPr>
        <a:blipFill>
          <a:blip xmlns:r="http://schemas.openxmlformats.org/officeDocument/2006/relationships" r:embed="rId1">
            <a:duotone>
              <a:schemeClr val="accent3">
                <a:alpha val="90000"/>
                <a:hueOff val="0"/>
                <a:satOff val="0"/>
                <a:lumOff val="0"/>
                <a:alphaOff val="0"/>
                <a:shade val="20000"/>
                <a:satMod val="200000"/>
              </a:schemeClr>
              <a:schemeClr val="accent3">
                <a:alpha val="90000"/>
                <a:hueOff val="0"/>
                <a:satOff val="0"/>
                <a:lumOff val="0"/>
                <a:alphaOff val="0"/>
                <a:tint val="12000"/>
                <a:satMod val="190000"/>
              </a:schemeClr>
            </a:duotone>
            <a:extLst>
              <a:ext uri="{28A0092B-C50C-407E-A947-70E740481C1C}">
                <a14:useLocalDpi xmlns:a14="http://schemas.microsoft.com/office/drawing/2010/main" val="0"/>
              </a:ext>
            </a:extLst>
          </a:blip>
          <a:srcRect/>
          <a:stretch>
            <a:fillRect l="-4000" r="-4000"/>
          </a:stretch>
        </a:blipFill>
      </dgm:spPr>
    </dgm:pt>
    <dgm:pt modelId="{57DBF39C-E626-7247-986B-2526E5572406}" type="pres">
      <dgm:prSet presAssocID="{85507B18-63D4-544D-8AB8-3B2C1AF38379}" presName="Name25" presStyleLbl="parChTrans1D1" presStyleIdx="0" presStyleCnt="5"/>
      <dgm:spPr/>
    </dgm:pt>
    <dgm:pt modelId="{B46AA8DF-16EC-B641-93B5-EA904F431DA0}" type="pres">
      <dgm:prSet presAssocID="{140E94F1-FFF8-9B42-A217-5F666ACF7F34}" presName="node" presStyleCnt="0"/>
      <dgm:spPr/>
    </dgm:pt>
    <dgm:pt modelId="{73C11BDA-095C-1244-856D-B0DA02DF9F56}" type="pres">
      <dgm:prSet presAssocID="{140E94F1-FFF8-9B42-A217-5F666ACF7F34}" presName="parentNode" presStyleLbl="node1" presStyleIdx="1" presStyleCnt="6" custScaleX="262744" custLinFactNeighborX="39463" custLinFactNeighborY="15852">
        <dgm:presLayoutVars>
          <dgm:chMax val="1"/>
          <dgm:bulletEnabled val="1"/>
        </dgm:presLayoutVars>
      </dgm:prSet>
      <dgm:spPr/>
    </dgm:pt>
    <dgm:pt modelId="{3F828022-F522-6A44-8129-1C78734173DB}" type="pres">
      <dgm:prSet presAssocID="{140E94F1-FFF8-9B42-A217-5F666ACF7F34}" presName="childNode" presStyleLbl="revTx" presStyleIdx="0" presStyleCnt="0">
        <dgm:presLayoutVars>
          <dgm:bulletEnabled val="1"/>
        </dgm:presLayoutVars>
      </dgm:prSet>
      <dgm:spPr/>
    </dgm:pt>
    <dgm:pt modelId="{C1ED07FA-2634-5B4B-B9C7-7C1BB651CFF0}" type="pres">
      <dgm:prSet presAssocID="{32365B98-305B-AF4A-9620-05CACA1FCB6F}" presName="Name25" presStyleLbl="parChTrans1D1" presStyleIdx="1" presStyleCnt="5"/>
      <dgm:spPr/>
    </dgm:pt>
    <dgm:pt modelId="{42832AD9-EE98-EB40-8D9C-0DB57932E4E6}" type="pres">
      <dgm:prSet presAssocID="{E9959344-94F4-0D41-B86C-3002A3C293C9}" presName="node" presStyleCnt="0"/>
      <dgm:spPr/>
    </dgm:pt>
    <dgm:pt modelId="{56D95FE6-863F-6748-9A61-561A03C7A747}" type="pres">
      <dgm:prSet presAssocID="{E9959344-94F4-0D41-B86C-3002A3C293C9}" presName="parentNode" presStyleLbl="node1" presStyleIdx="2" presStyleCnt="6" custScaleX="312046" custLinFactX="53054" custLinFactNeighborX="100000" custLinFactNeighborY="226">
        <dgm:presLayoutVars>
          <dgm:chMax val="1"/>
          <dgm:bulletEnabled val="1"/>
        </dgm:presLayoutVars>
      </dgm:prSet>
      <dgm:spPr/>
    </dgm:pt>
    <dgm:pt modelId="{9ACC5B8C-55D9-2940-83A2-2C0553ED4CC1}" type="pres">
      <dgm:prSet presAssocID="{E9959344-94F4-0D41-B86C-3002A3C293C9}" presName="childNode" presStyleLbl="revTx" presStyleIdx="0" presStyleCnt="0">
        <dgm:presLayoutVars>
          <dgm:bulletEnabled val="1"/>
        </dgm:presLayoutVars>
      </dgm:prSet>
      <dgm:spPr/>
    </dgm:pt>
    <dgm:pt modelId="{63B92EF6-F184-BA48-A443-2E8BC8366DBC}" type="pres">
      <dgm:prSet presAssocID="{5D2BF337-4BDE-3743-A833-92026AC65C7C}" presName="Name25" presStyleLbl="parChTrans1D1" presStyleIdx="2" presStyleCnt="5"/>
      <dgm:spPr/>
    </dgm:pt>
    <dgm:pt modelId="{90C52F7B-6870-3045-9E6B-BAC947B3688F}" type="pres">
      <dgm:prSet presAssocID="{94F51CE1-13F5-2041-8953-FDBED29F20CB}" presName="node" presStyleCnt="0"/>
      <dgm:spPr/>
    </dgm:pt>
    <dgm:pt modelId="{DAFB0178-462E-DE4D-A741-A273C73C1CAE}" type="pres">
      <dgm:prSet presAssocID="{94F51CE1-13F5-2041-8953-FDBED29F20CB}" presName="parentNode" presStyleLbl="node1" presStyleIdx="3" presStyleCnt="6" custScaleX="231471" custLinFactX="100000" custLinFactNeighborX="144602" custLinFactNeighborY="-3652">
        <dgm:presLayoutVars>
          <dgm:chMax val="1"/>
          <dgm:bulletEnabled val="1"/>
        </dgm:presLayoutVars>
      </dgm:prSet>
      <dgm:spPr/>
    </dgm:pt>
    <dgm:pt modelId="{4D5881FC-04D7-454F-A4E9-78FEFE5705A7}" type="pres">
      <dgm:prSet presAssocID="{94F51CE1-13F5-2041-8953-FDBED29F20CB}" presName="childNode" presStyleLbl="revTx" presStyleIdx="0" presStyleCnt="0">
        <dgm:presLayoutVars>
          <dgm:bulletEnabled val="1"/>
        </dgm:presLayoutVars>
      </dgm:prSet>
      <dgm:spPr/>
    </dgm:pt>
    <dgm:pt modelId="{8CCF768F-EC09-AF43-8D47-51612735B357}" type="pres">
      <dgm:prSet presAssocID="{CF13DF98-69A2-A94F-826D-996351AC1CC0}" presName="Name25" presStyleLbl="parChTrans1D1" presStyleIdx="3" presStyleCnt="5"/>
      <dgm:spPr/>
    </dgm:pt>
    <dgm:pt modelId="{C7F36A32-501D-8745-9614-237B7D404889}" type="pres">
      <dgm:prSet presAssocID="{C41BD7DA-3777-FE43-B892-0E13AB13637F}" presName="node" presStyleCnt="0"/>
      <dgm:spPr/>
    </dgm:pt>
    <dgm:pt modelId="{6BB9EBA5-62C2-BC41-8669-34BD4147A9F2}" type="pres">
      <dgm:prSet presAssocID="{C41BD7DA-3777-FE43-B892-0E13AB13637F}" presName="parentNode" presStyleLbl="node1" presStyleIdx="4" presStyleCnt="6" custScaleX="263875" custLinFactX="58250" custLinFactNeighborX="100000" custLinFactNeighborY="-5092">
        <dgm:presLayoutVars>
          <dgm:chMax val="1"/>
          <dgm:bulletEnabled val="1"/>
        </dgm:presLayoutVars>
      </dgm:prSet>
      <dgm:spPr/>
    </dgm:pt>
    <dgm:pt modelId="{0A0DD2E8-CB61-5F48-990B-57B06EA9D0C7}" type="pres">
      <dgm:prSet presAssocID="{C41BD7DA-3777-FE43-B892-0E13AB13637F}" presName="childNode" presStyleLbl="revTx" presStyleIdx="0" presStyleCnt="0">
        <dgm:presLayoutVars>
          <dgm:bulletEnabled val="1"/>
        </dgm:presLayoutVars>
      </dgm:prSet>
      <dgm:spPr/>
    </dgm:pt>
    <dgm:pt modelId="{43011CAD-96E2-0F43-BA24-D13B0A52C7C6}" type="pres">
      <dgm:prSet presAssocID="{088404FA-C4F7-9342-B066-CDF6E85626BE}" presName="Name25" presStyleLbl="parChTrans1D1" presStyleIdx="4" presStyleCnt="5"/>
      <dgm:spPr/>
    </dgm:pt>
    <dgm:pt modelId="{D8DC9ECA-646E-3A4D-A4A4-4EEA6808A1D9}" type="pres">
      <dgm:prSet presAssocID="{6220BA43-69A8-B44B-8145-4F3E6DA43C8E}" presName="node" presStyleCnt="0"/>
      <dgm:spPr/>
    </dgm:pt>
    <dgm:pt modelId="{F10CB1E6-5DB9-824D-B94E-8BC35EBC58ED}" type="pres">
      <dgm:prSet presAssocID="{6220BA43-69A8-B44B-8145-4F3E6DA43C8E}" presName="parentNode" presStyleLbl="node1" presStyleIdx="5" presStyleCnt="6" custScaleX="267162" custLinFactNeighborX="59870" custLinFactNeighborY="-374">
        <dgm:presLayoutVars>
          <dgm:chMax val="1"/>
          <dgm:bulletEnabled val="1"/>
        </dgm:presLayoutVars>
      </dgm:prSet>
      <dgm:spPr/>
    </dgm:pt>
    <dgm:pt modelId="{D496209B-B28D-8F4B-AFFD-EFE4F00B0969}" type="pres">
      <dgm:prSet presAssocID="{6220BA43-69A8-B44B-8145-4F3E6DA43C8E}" presName="childNode" presStyleLbl="revTx" presStyleIdx="0" presStyleCnt="0">
        <dgm:presLayoutVars>
          <dgm:bulletEnabled val="1"/>
        </dgm:presLayoutVars>
      </dgm:prSet>
      <dgm:spPr/>
    </dgm:pt>
  </dgm:ptLst>
  <dgm:cxnLst>
    <dgm:cxn modelId="{8EB6EA0C-94D6-DB40-8B02-73FB49C89B8B}" srcId="{40F46600-69AB-E144-A9D8-A0B8C91B6592}" destId="{94F51CE1-13F5-2041-8953-FDBED29F20CB}" srcOrd="2" destOrd="0" parTransId="{5D2BF337-4BDE-3743-A833-92026AC65C7C}" sibTransId="{176A754F-7CCC-7B49-BF31-D98B55983808}"/>
    <dgm:cxn modelId="{95203B10-998F-3346-935C-B4468BEC52CB}" type="presOf" srcId="{32365B98-305B-AF4A-9620-05CACA1FCB6F}" destId="{C1ED07FA-2634-5B4B-B9C7-7C1BB651CFF0}" srcOrd="0" destOrd="0" presId="urn:microsoft.com/office/officeart/2005/8/layout/radial2"/>
    <dgm:cxn modelId="{564F0C35-B95F-C242-BF95-5CC15846A2E2}" srcId="{40F46600-69AB-E144-A9D8-A0B8C91B6592}" destId="{6220BA43-69A8-B44B-8145-4F3E6DA43C8E}" srcOrd="4" destOrd="0" parTransId="{088404FA-C4F7-9342-B066-CDF6E85626BE}" sibTransId="{E1BDEC72-84B7-5F49-8169-085E63558B57}"/>
    <dgm:cxn modelId="{7E2E1E41-D137-AD42-8B0A-3C6D3072E5E5}" type="presOf" srcId="{5D2BF337-4BDE-3743-A833-92026AC65C7C}" destId="{63B92EF6-F184-BA48-A443-2E8BC8366DBC}" srcOrd="0" destOrd="0" presId="urn:microsoft.com/office/officeart/2005/8/layout/radial2"/>
    <dgm:cxn modelId="{826C4869-AE05-8E4C-BC75-4F4722483ABE}" type="presOf" srcId="{94F51CE1-13F5-2041-8953-FDBED29F20CB}" destId="{DAFB0178-462E-DE4D-A741-A273C73C1CAE}" srcOrd="0" destOrd="0" presId="urn:microsoft.com/office/officeart/2005/8/layout/radial2"/>
    <dgm:cxn modelId="{46A8A94C-BE39-614F-9455-0E1E61EADD75}" type="presOf" srcId="{E9959344-94F4-0D41-B86C-3002A3C293C9}" destId="{56D95FE6-863F-6748-9A61-561A03C7A747}" srcOrd="0" destOrd="0" presId="urn:microsoft.com/office/officeart/2005/8/layout/radial2"/>
    <dgm:cxn modelId="{E0019E79-F191-F34E-8202-FDFB0A055F1B}" type="presOf" srcId="{088404FA-C4F7-9342-B066-CDF6E85626BE}" destId="{43011CAD-96E2-0F43-BA24-D13B0A52C7C6}" srcOrd="0" destOrd="0" presId="urn:microsoft.com/office/officeart/2005/8/layout/radial2"/>
    <dgm:cxn modelId="{33C9D084-1368-9E49-940E-1E1CDF2506AC}" type="presOf" srcId="{85507B18-63D4-544D-8AB8-3B2C1AF38379}" destId="{57DBF39C-E626-7247-986B-2526E5572406}" srcOrd="0" destOrd="0" presId="urn:microsoft.com/office/officeart/2005/8/layout/radial2"/>
    <dgm:cxn modelId="{AD8EA894-16AE-BD47-B0D3-93EBEFF196BF}" srcId="{40F46600-69AB-E144-A9D8-A0B8C91B6592}" destId="{140E94F1-FFF8-9B42-A217-5F666ACF7F34}" srcOrd="0" destOrd="0" parTransId="{85507B18-63D4-544D-8AB8-3B2C1AF38379}" sibTransId="{71C96AA8-A02D-AD4A-A427-782B6B6B5589}"/>
    <dgm:cxn modelId="{8D8AB2B2-E7BA-364E-982E-BD6069E65751}" srcId="{40F46600-69AB-E144-A9D8-A0B8C91B6592}" destId="{E9959344-94F4-0D41-B86C-3002A3C293C9}" srcOrd="1" destOrd="0" parTransId="{32365B98-305B-AF4A-9620-05CACA1FCB6F}" sibTransId="{0DEC3DBD-3D8B-194C-85BE-9CAC0A362288}"/>
    <dgm:cxn modelId="{F50002CF-4FCD-D342-9FF4-3A42747996D5}" type="presOf" srcId="{6220BA43-69A8-B44B-8145-4F3E6DA43C8E}" destId="{F10CB1E6-5DB9-824D-B94E-8BC35EBC58ED}" srcOrd="0" destOrd="0" presId="urn:microsoft.com/office/officeart/2005/8/layout/radial2"/>
    <dgm:cxn modelId="{0F5DEFDE-48E5-E146-937A-70F8267BB2D9}" srcId="{40F46600-69AB-E144-A9D8-A0B8C91B6592}" destId="{C41BD7DA-3777-FE43-B892-0E13AB13637F}" srcOrd="3" destOrd="0" parTransId="{CF13DF98-69A2-A94F-826D-996351AC1CC0}" sibTransId="{AB06452D-33A5-F24A-967D-B47637209D61}"/>
    <dgm:cxn modelId="{58A98BE6-9C8C-B146-B193-38318309B368}" type="presOf" srcId="{40F46600-69AB-E144-A9D8-A0B8C91B6592}" destId="{EA6CCC5B-013F-F040-BB56-4AC54A515A65}" srcOrd="0" destOrd="0" presId="urn:microsoft.com/office/officeart/2005/8/layout/radial2"/>
    <dgm:cxn modelId="{7D6553EE-436E-6A49-A2A6-BCB091CA07AF}" type="presOf" srcId="{140E94F1-FFF8-9B42-A217-5F666ACF7F34}" destId="{73C11BDA-095C-1244-856D-B0DA02DF9F56}" srcOrd="0" destOrd="0" presId="urn:microsoft.com/office/officeart/2005/8/layout/radial2"/>
    <dgm:cxn modelId="{DEA586F7-316B-F84B-9D8E-3B19D32742F6}" type="presOf" srcId="{C41BD7DA-3777-FE43-B892-0E13AB13637F}" destId="{6BB9EBA5-62C2-BC41-8669-34BD4147A9F2}" srcOrd="0" destOrd="0" presId="urn:microsoft.com/office/officeart/2005/8/layout/radial2"/>
    <dgm:cxn modelId="{53321EFA-CA6B-464F-AC1D-D54C82E8D9DF}" type="presOf" srcId="{CF13DF98-69A2-A94F-826D-996351AC1CC0}" destId="{8CCF768F-EC09-AF43-8D47-51612735B357}" srcOrd="0" destOrd="0" presId="urn:microsoft.com/office/officeart/2005/8/layout/radial2"/>
    <dgm:cxn modelId="{D1BBD2BB-238D-9441-917F-BC21BA4D7DF1}" type="presParOf" srcId="{EA6CCC5B-013F-F040-BB56-4AC54A515A65}" destId="{61F2B418-3781-D547-8907-375FED8C2D5E}" srcOrd="0" destOrd="0" presId="urn:microsoft.com/office/officeart/2005/8/layout/radial2"/>
    <dgm:cxn modelId="{7B885458-22AE-564E-BDDD-C63DA0D630E9}" type="presParOf" srcId="{61F2B418-3781-D547-8907-375FED8C2D5E}" destId="{39538470-C3A9-894F-9A6C-03B2E6CF989C}" srcOrd="0" destOrd="0" presId="urn:microsoft.com/office/officeart/2005/8/layout/radial2"/>
    <dgm:cxn modelId="{42A37A6E-A743-E747-AB24-D00AA9CC8119}" type="presParOf" srcId="{39538470-C3A9-894F-9A6C-03B2E6CF989C}" destId="{E67DA4BC-6073-984A-9971-2E97ED24F2C2}" srcOrd="0" destOrd="0" presId="urn:microsoft.com/office/officeart/2005/8/layout/radial2"/>
    <dgm:cxn modelId="{F8516D8D-A226-4043-A281-EC82046E1FE3}" type="presParOf" srcId="{39538470-C3A9-894F-9A6C-03B2E6CF989C}" destId="{7B17468C-060F-AF45-9396-96769E31971B}" srcOrd="1" destOrd="0" presId="urn:microsoft.com/office/officeart/2005/8/layout/radial2"/>
    <dgm:cxn modelId="{04EDFD4D-4376-FD4D-92EC-32C30553AA1E}" type="presParOf" srcId="{61F2B418-3781-D547-8907-375FED8C2D5E}" destId="{57DBF39C-E626-7247-986B-2526E5572406}" srcOrd="1" destOrd="0" presId="urn:microsoft.com/office/officeart/2005/8/layout/radial2"/>
    <dgm:cxn modelId="{CCEC6E31-3346-0C42-8A66-805F44E2EDFD}" type="presParOf" srcId="{61F2B418-3781-D547-8907-375FED8C2D5E}" destId="{B46AA8DF-16EC-B641-93B5-EA904F431DA0}" srcOrd="2" destOrd="0" presId="urn:microsoft.com/office/officeart/2005/8/layout/radial2"/>
    <dgm:cxn modelId="{98AEE346-9B64-7949-9ADB-2D2F0D007148}" type="presParOf" srcId="{B46AA8DF-16EC-B641-93B5-EA904F431DA0}" destId="{73C11BDA-095C-1244-856D-B0DA02DF9F56}" srcOrd="0" destOrd="0" presId="urn:microsoft.com/office/officeart/2005/8/layout/radial2"/>
    <dgm:cxn modelId="{7B0D16AE-F09C-714C-96B4-5A83575DF0F9}" type="presParOf" srcId="{B46AA8DF-16EC-B641-93B5-EA904F431DA0}" destId="{3F828022-F522-6A44-8129-1C78734173DB}" srcOrd="1" destOrd="0" presId="urn:microsoft.com/office/officeart/2005/8/layout/radial2"/>
    <dgm:cxn modelId="{7316BDD2-E9BB-E546-9CA5-266490D493F3}" type="presParOf" srcId="{61F2B418-3781-D547-8907-375FED8C2D5E}" destId="{C1ED07FA-2634-5B4B-B9C7-7C1BB651CFF0}" srcOrd="3" destOrd="0" presId="urn:microsoft.com/office/officeart/2005/8/layout/radial2"/>
    <dgm:cxn modelId="{3D05BEA9-A899-FE4C-8ACD-A76995310808}" type="presParOf" srcId="{61F2B418-3781-D547-8907-375FED8C2D5E}" destId="{42832AD9-EE98-EB40-8D9C-0DB57932E4E6}" srcOrd="4" destOrd="0" presId="urn:microsoft.com/office/officeart/2005/8/layout/radial2"/>
    <dgm:cxn modelId="{5A0703FB-B186-494B-A5D7-D787B0E90381}" type="presParOf" srcId="{42832AD9-EE98-EB40-8D9C-0DB57932E4E6}" destId="{56D95FE6-863F-6748-9A61-561A03C7A747}" srcOrd="0" destOrd="0" presId="urn:microsoft.com/office/officeart/2005/8/layout/radial2"/>
    <dgm:cxn modelId="{2EE501FD-2E45-0A48-97C5-12338489F5F3}" type="presParOf" srcId="{42832AD9-EE98-EB40-8D9C-0DB57932E4E6}" destId="{9ACC5B8C-55D9-2940-83A2-2C0553ED4CC1}" srcOrd="1" destOrd="0" presId="urn:microsoft.com/office/officeart/2005/8/layout/radial2"/>
    <dgm:cxn modelId="{F9E38372-6199-3F46-8A9E-172A03B63278}" type="presParOf" srcId="{61F2B418-3781-D547-8907-375FED8C2D5E}" destId="{63B92EF6-F184-BA48-A443-2E8BC8366DBC}" srcOrd="5" destOrd="0" presId="urn:microsoft.com/office/officeart/2005/8/layout/radial2"/>
    <dgm:cxn modelId="{CE6549D7-BD91-A749-97F3-ECE4A88DEE74}" type="presParOf" srcId="{61F2B418-3781-D547-8907-375FED8C2D5E}" destId="{90C52F7B-6870-3045-9E6B-BAC947B3688F}" srcOrd="6" destOrd="0" presId="urn:microsoft.com/office/officeart/2005/8/layout/radial2"/>
    <dgm:cxn modelId="{76DDEAA8-F164-D445-B349-9C47F38E46BF}" type="presParOf" srcId="{90C52F7B-6870-3045-9E6B-BAC947B3688F}" destId="{DAFB0178-462E-DE4D-A741-A273C73C1CAE}" srcOrd="0" destOrd="0" presId="urn:microsoft.com/office/officeart/2005/8/layout/radial2"/>
    <dgm:cxn modelId="{6B1435DB-293F-D24F-827E-47991DC296EE}" type="presParOf" srcId="{90C52F7B-6870-3045-9E6B-BAC947B3688F}" destId="{4D5881FC-04D7-454F-A4E9-78FEFE5705A7}" srcOrd="1" destOrd="0" presId="urn:microsoft.com/office/officeart/2005/8/layout/radial2"/>
    <dgm:cxn modelId="{C42469B8-0B7C-9540-99E5-1211241E8BC0}" type="presParOf" srcId="{61F2B418-3781-D547-8907-375FED8C2D5E}" destId="{8CCF768F-EC09-AF43-8D47-51612735B357}" srcOrd="7" destOrd="0" presId="urn:microsoft.com/office/officeart/2005/8/layout/radial2"/>
    <dgm:cxn modelId="{8A0544AD-782C-FB46-8B2F-088D74286891}" type="presParOf" srcId="{61F2B418-3781-D547-8907-375FED8C2D5E}" destId="{C7F36A32-501D-8745-9614-237B7D404889}" srcOrd="8" destOrd="0" presId="urn:microsoft.com/office/officeart/2005/8/layout/radial2"/>
    <dgm:cxn modelId="{711E997A-FB30-DC4C-9F9F-19D5C1F65776}" type="presParOf" srcId="{C7F36A32-501D-8745-9614-237B7D404889}" destId="{6BB9EBA5-62C2-BC41-8669-34BD4147A9F2}" srcOrd="0" destOrd="0" presId="urn:microsoft.com/office/officeart/2005/8/layout/radial2"/>
    <dgm:cxn modelId="{AA307B7B-743C-1046-82EB-8B895A1C7DF0}" type="presParOf" srcId="{C7F36A32-501D-8745-9614-237B7D404889}" destId="{0A0DD2E8-CB61-5F48-990B-57B06EA9D0C7}" srcOrd="1" destOrd="0" presId="urn:microsoft.com/office/officeart/2005/8/layout/radial2"/>
    <dgm:cxn modelId="{62C61FA9-C31D-F045-824F-10818159D6FC}" type="presParOf" srcId="{61F2B418-3781-D547-8907-375FED8C2D5E}" destId="{43011CAD-96E2-0F43-BA24-D13B0A52C7C6}" srcOrd="9" destOrd="0" presId="urn:microsoft.com/office/officeart/2005/8/layout/radial2"/>
    <dgm:cxn modelId="{D70C3549-E2EB-544B-B317-6DFC1569CD4E}" type="presParOf" srcId="{61F2B418-3781-D547-8907-375FED8C2D5E}" destId="{D8DC9ECA-646E-3A4D-A4A4-4EEA6808A1D9}" srcOrd="10" destOrd="0" presId="urn:microsoft.com/office/officeart/2005/8/layout/radial2"/>
    <dgm:cxn modelId="{8F87D90B-59D1-2548-966B-DEB45B60504E}" type="presParOf" srcId="{D8DC9ECA-646E-3A4D-A4A4-4EEA6808A1D9}" destId="{F10CB1E6-5DB9-824D-B94E-8BC35EBC58ED}" srcOrd="0" destOrd="0" presId="urn:microsoft.com/office/officeart/2005/8/layout/radial2"/>
    <dgm:cxn modelId="{8AD7FD18-9565-C045-92EA-BAA12642AAA7}" type="presParOf" srcId="{D8DC9ECA-646E-3A4D-A4A4-4EEA6808A1D9}" destId="{D496209B-B28D-8F4B-AFFD-EFE4F00B0969}" srcOrd="1" destOrd="0" presId="urn:microsoft.com/office/officeart/2005/8/layout/radial2"/>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11CAD-96E2-0F43-BA24-D13B0A52C7C6}">
      <dsp:nvSpPr>
        <dsp:cNvPr id="0" name=""/>
        <dsp:cNvSpPr/>
      </dsp:nvSpPr>
      <dsp:spPr>
        <a:xfrm rot="3014421">
          <a:off x="1934524" y="3819130"/>
          <a:ext cx="1618204" cy="33793"/>
        </a:xfrm>
        <a:custGeom>
          <a:avLst/>
          <a:gdLst/>
          <a:ahLst/>
          <a:cxnLst/>
          <a:rect l="0" t="0" r="0" b="0"/>
          <a:pathLst>
            <a:path>
              <a:moveTo>
                <a:pt x="0" y="16896"/>
              </a:moveTo>
              <a:lnTo>
                <a:pt x="1618204" y="16896"/>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CCF768F-EC09-AF43-8D47-51612735B357}">
      <dsp:nvSpPr>
        <dsp:cNvPr id="0" name=""/>
        <dsp:cNvSpPr/>
      </dsp:nvSpPr>
      <dsp:spPr>
        <a:xfrm rot="1116492">
          <a:off x="2260994" y="3177967"/>
          <a:ext cx="2100241" cy="33793"/>
        </a:xfrm>
        <a:custGeom>
          <a:avLst/>
          <a:gdLst/>
          <a:ahLst/>
          <a:cxnLst/>
          <a:rect l="0" t="0" r="0" b="0"/>
          <a:pathLst>
            <a:path>
              <a:moveTo>
                <a:pt x="0" y="16896"/>
              </a:moveTo>
              <a:lnTo>
                <a:pt x="2100241" y="16896"/>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3B92EF6-F184-BA48-A443-2E8BC8366DBC}">
      <dsp:nvSpPr>
        <dsp:cNvPr id="0" name=""/>
        <dsp:cNvSpPr/>
      </dsp:nvSpPr>
      <dsp:spPr>
        <a:xfrm rot="21574423">
          <a:off x="2315851" y="2648287"/>
          <a:ext cx="2900638" cy="33793"/>
        </a:xfrm>
        <a:custGeom>
          <a:avLst/>
          <a:gdLst/>
          <a:ahLst/>
          <a:cxnLst/>
          <a:rect l="0" t="0" r="0" b="0"/>
          <a:pathLst>
            <a:path>
              <a:moveTo>
                <a:pt x="0" y="16896"/>
              </a:moveTo>
              <a:lnTo>
                <a:pt x="2900638" y="16896"/>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ED07FA-2634-5B4B-B9C7-7C1BB651CFF0}">
      <dsp:nvSpPr>
        <dsp:cNvPr id="0" name=""/>
        <dsp:cNvSpPr/>
      </dsp:nvSpPr>
      <dsp:spPr>
        <a:xfrm rot="20410556">
          <a:off x="2257882" y="2138547"/>
          <a:ext cx="1957723" cy="33793"/>
        </a:xfrm>
        <a:custGeom>
          <a:avLst/>
          <a:gdLst/>
          <a:ahLst/>
          <a:cxnLst/>
          <a:rect l="0" t="0" r="0" b="0"/>
          <a:pathLst>
            <a:path>
              <a:moveTo>
                <a:pt x="0" y="16896"/>
              </a:moveTo>
              <a:lnTo>
                <a:pt x="1957723" y="16896"/>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7DBF39C-E626-7247-986B-2526E5572406}">
      <dsp:nvSpPr>
        <dsp:cNvPr id="0" name=""/>
        <dsp:cNvSpPr/>
      </dsp:nvSpPr>
      <dsp:spPr>
        <a:xfrm rot="18522029">
          <a:off x="1945242" y="1578229"/>
          <a:ext cx="1411352" cy="33793"/>
        </a:xfrm>
        <a:custGeom>
          <a:avLst/>
          <a:gdLst/>
          <a:ahLst/>
          <a:cxnLst/>
          <a:rect l="0" t="0" r="0" b="0"/>
          <a:pathLst>
            <a:path>
              <a:moveTo>
                <a:pt x="0" y="16896"/>
              </a:moveTo>
              <a:lnTo>
                <a:pt x="1411352" y="16896"/>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17468C-060F-AF45-9396-96769E31971B}">
      <dsp:nvSpPr>
        <dsp:cNvPr id="0" name=""/>
        <dsp:cNvSpPr/>
      </dsp:nvSpPr>
      <dsp:spPr>
        <a:xfrm>
          <a:off x="1043800" y="1923945"/>
          <a:ext cx="1475993" cy="1512006"/>
        </a:xfrm>
        <a:prstGeom prst="ellipse">
          <a:avLst/>
        </a:prstGeom>
        <a:blipFill>
          <a:blip xmlns:r="http://schemas.openxmlformats.org/officeDocument/2006/relationships" r:embed="rId1">
            <a:duotone>
              <a:schemeClr val="accent3">
                <a:alpha val="90000"/>
                <a:hueOff val="0"/>
                <a:satOff val="0"/>
                <a:lumOff val="0"/>
                <a:alphaOff val="0"/>
                <a:shade val="20000"/>
                <a:satMod val="200000"/>
              </a:schemeClr>
              <a:schemeClr val="accent3">
                <a:alpha val="90000"/>
                <a:hueOff val="0"/>
                <a:satOff val="0"/>
                <a:lumOff val="0"/>
                <a:alphaOff val="0"/>
                <a:tint val="12000"/>
                <a:satMod val="190000"/>
              </a:schemeClr>
            </a:duotone>
            <a:extLst>
              <a:ext uri="{28A0092B-C50C-407E-A947-70E740481C1C}">
                <a14:useLocalDpi xmlns:a14="http://schemas.microsoft.com/office/drawing/2010/main" val="0"/>
              </a:ext>
            </a:extLst>
          </a:blip>
          <a:srcRect/>
          <a:stretch>
            <a:fillRect l="-4000" r="-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C11BDA-095C-1244-856D-B0DA02DF9F56}">
      <dsp:nvSpPr>
        <dsp:cNvPr id="0" name=""/>
        <dsp:cNvSpPr/>
      </dsp:nvSpPr>
      <dsp:spPr>
        <a:xfrm>
          <a:off x="2240135" y="148713"/>
          <a:ext cx="2405659" cy="915590"/>
        </a:xfrm>
        <a:prstGeom prst="ellipse">
          <a:avLst/>
        </a:prstGeom>
        <a:solidFill>
          <a:schemeClr val="accent3">
            <a:alpha val="90000"/>
            <a:hueOff val="0"/>
            <a:satOff val="0"/>
            <a:lumOff val="0"/>
            <a:alphaOff val="-8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b="1" kern="1200" dirty="0">
              <a:solidFill>
                <a:schemeClr val="tx1"/>
              </a:solidFill>
            </a:rPr>
            <a:t>Cost efficiency</a:t>
          </a:r>
        </a:p>
      </dsp:txBody>
      <dsp:txXfrm>
        <a:off x="2592436" y="282798"/>
        <a:ext cx="1701057" cy="647420"/>
      </dsp:txXfrm>
    </dsp:sp>
    <dsp:sp modelId="{56D95FE6-863F-6748-9A61-561A03C7A747}">
      <dsp:nvSpPr>
        <dsp:cNvPr id="0" name=""/>
        <dsp:cNvSpPr/>
      </dsp:nvSpPr>
      <dsp:spPr>
        <a:xfrm>
          <a:off x="3678170" y="1023535"/>
          <a:ext cx="2857063" cy="915590"/>
        </a:xfrm>
        <a:prstGeom prst="ellipse">
          <a:avLst/>
        </a:prstGeom>
        <a:solidFill>
          <a:schemeClr val="accent3">
            <a:alpha val="90000"/>
            <a:hueOff val="0"/>
            <a:satOff val="0"/>
            <a:lumOff val="0"/>
            <a:alphaOff val="-16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Sustainability and eco-consciousness</a:t>
          </a:r>
        </a:p>
      </dsp:txBody>
      <dsp:txXfrm>
        <a:off x="4096577" y="1157620"/>
        <a:ext cx="2020249" cy="647420"/>
      </dsp:txXfrm>
    </dsp:sp>
    <dsp:sp modelId="{DAFB0178-462E-DE4D-A741-A273C73C1CAE}">
      <dsp:nvSpPr>
        <dsp:cNvPr id="0" name=""/>
        <dsp:cNvSpPr/>
      </dsp:nvSpPr>
      <dsp:spPr>
        <a:xfrm>
          <a:off x="5216292" y="2188715"/>
          <a:ext cx="2119326" cy="915590"/>
        </a:xfrm>
        <a:prstGeom prst="ellipse">
          <a:avLst/>
        </a:prstGeom>
        <a:solidFill>
          <a:schemeClr val="accent3">
            <a:alpha val="90000"/>
            <a:hueOff val="0"/>
            <a:satOff val="0"/>
            <a:lumOff val="0"/>
            <a:alphaOff val="-24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Customer loyalty </a:t>
          </a:r>
        </a:p>
      </dsp:txBody>
      <dsp:txXfrm>
        <a:off x="5526660" y="2322800"/>
        <a:ext cx="1498590" cy="647420"/>
      </dsp:txXfrm>
    </dsp:sp>
    <dsp:sp modelId="{6BB9EBA5-62C2-BC41-8669-34BD4147A9F2}">
      <dsp:nvSpPr>
        <dsp:cNvPr id="0" name=""/>
        <dsp:cNvSpPr/>
      </dsp:nvSpPr>
      <dsp:spPr>
        <a:xfrm>
          <a:off x="4001400" y="3376217"/>
          <a:ext cx="2416014" cy="915590"/>
        </a:xfrm>
        <a:prstGeom prst="ellipse">
          <a:avLst/>
        </a:prstGeom>
        <a:solidFill>
          <a:schemeClr val="accent3">
            <a:alpha val="90000"/>
            <a:hueOff val="0"/>
            <a:satOff val="0"/>
            <a:lumOff val="0"/>
            <a:alphaOff val="-32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Environmentally regulation</a:t>
          </a:r>
        </a:p>
      </dsp:txBody>
      <dsp:txXfrm>
        <a:off x="4355217" y="3510302"/>
        <a:ext cx="1708380" cy="647420"/>
      </dsp:txXfrm>
    </dsp:sp>
    <dsp:sp modelId="{F10CB1E6-5DB9-824D-B94E-8BC35EBC58ED}">
      <dsp:nvSpPr>
        <dsp:cNvPr id="0" name=""/>
        <dsp:cNvSpPr/>
      </dsp:nvSpPr>
      <dsp:spPr>
        <a:xfrm>
          <a:off x="2401698" y="4437308"/>
          <a:ext cx="2446110" cy="915590"/>
        </a:xfrm>
        <a:prstGeom prst="ellipse">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Regulation challenges</a:t>
          </a:r>
        </a:p>
      </dsp:txBody>
      <dsp:txXfrm>
        <a:off x="2759923" y="4571393"/>
        <a:ext cx="1729660" cy="647420"/>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9EB14-6193-F0E2-7411-4404A68220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3AD6DF-2A67-0E9A-0D6B-99B4D3C470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41DB25-50BD-3F42-FB6F-13BE5D967143}"/>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5" name="Footer Placeholder 4">
            <a:extLst>
              <a:ext uri="{FF2B5EF4-FFF2-40B4-BE49-F238E27FC236}">
                <a16:creationId xmlns:a16="http://schemas.microsoft.com/office/drawing/2014/main" id="{7FA28559-CD3E-5E35-5637-8E660E6C9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278DE4-34D0-0A3B-2208-DD00829B3245}"/>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4051241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481F0-732D-14EC-6377-9D7EEC6A5E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52AC1D-7A4D-95B0-5CCA-8992F47D67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F133A2-AD43-CA51-0217-9D7D036CF911}"/>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5" name="Footer Placeholder 4">
            <a:extLst>
              <a:ext uri="{FF2B5EF4-FFF2-40B4-BE49-F238E27FC236}">
                <a16:creationId xmlns:a16="http://schemas.microsoft.com/office/drawing/2014/main" id="{777ED402-28F3-C7B7-5EAB-B81180A2C4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423B4F-A9D8-EB9A-89A1-23C36D28F850}"/>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3551950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C8598-8202-D713-2478-4748485864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3A85A4-3DA1-FD48-BC49-CA601AC578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BD6B3D-35AE-0C8D-BE3A-FDFA47C3194C}"/>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5" name="Footer Placeholder 4">
            <a:extLst>
              <a:ext uri="{FF2B5EF4-FFF2-40B4-BE49-F238E27FC236}">
                <a16:creationId xmlns:a16="http://schemas.microsoft.com/office/drawing/2014/main" id="{5C2D9DB6-D923-9FC9-9C6B-421C15D34A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288C5A-023A-01CD-C897-ACB6062796C1}"/>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1241643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24D4C-71CD-E71B-68EC-24037354E3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87B0E6-5768-CDEB-85F9-3C122A7811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B73D36-1601-A92E-07F3-584DA6BF5A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54B04E-32A8-8F13-BCF5-A37F484F216D}"/>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6" name="Footer Placeholder 5">
            <a:extLst>
              <a:ext uri="{FF2B5EF4-FFF2-40B4-BE49-F238E27FC236}">
                <a16:creationId xmlns:a16="http://schemas.microsoft.com/office/drawing/2014/main" id="{338360F3-282B-36E6-18CD-6374C0A232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E2AB94-B27A-0E78-70B3-5871B3AE9058}"/>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783246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39373-9EA1-C169-C5F8-BBAB78E285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3E5D86-0F29-F12C-1B52-F02CE6C89B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5BB48E-8E91-1C56-B9DE-6FF2DBA3F7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6ECB5C-8878-A422-43D1-81A2312143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21218C-A50B-A302-7ADC-E54A248FBE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76212A-E2E4-0041-978C-611F378620F3}"/>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8" name="Footer Placeholder 7">
            <a:extLst>
              <a:ext uri="{FF2B5EF4-FFF2-40B4-BE49-F238E27FC236}">
                <a16:creationId xmlns:a16="http://schemas.microsoft.com/office/drawing/2014/main" id="{0BD1AF80-C949-E6DD-637F-37036D97A66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6FA1D4-56F2-24F9-8407-93BD4746E7A9}"/>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2382229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015B6-4FB1-8356-2C13-BC4DC4C194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B0ED48-B9F4-BD7F-9A5E-35C8841EE62A}"/>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4" name="Footer Placeholder 3">
            <a:extLst>
              <a:ext uri="{FF2B5EF4-FFF2-40B4-BE49-F238E27FC236}">
                <a16:creationId xmlns:a16="http://schemas.microsoft.com/office/drawing/2014/main" id="{85D50761-5FA0-F067-4CC9-2F87840E23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E36B5A-B9F0-3BA3-284D-4609F8C23868}"/>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1541538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A61881-C2A6-5A80-7375-C4F12F14A2F4}"/>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3" name="Footer Placeholder 2">
            <a:extLst>
              <a:ext uri="{FF2B5EF4-FFF2-40B4-BE49-F238E27FC236}">
                <a16:creationId xmlns:a16="http://schemas.microsoft.com/office/drawing/2014/main" id="{8BF3DC21-3C46-73D2-006E-EE3CBF01A2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7F417C-9AC8-AF33-59FB-635E4CED886F}"/>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4115601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4FEAA-23B2-FB1D-6F55-EEA4827946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5177E5-88D4-E0B4-92BA-6FE9054262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E581BD-13DB-3FFF-4969-5A2DE47434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F2E97D-5131-BABE-EE5D-FDB3F919D322}"/>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6" name="Footer Placeholder 5">
            <a:extLst>
              <a:ext uri="{FF2B5EF4-FFF2-40B4-BE49-F238E27FC236}">
                <a16:creationId xmlns:a16="http://schemas.microsoft.com/office/drawing/2014/main" id="{DE90BBC3-4541-C31E-B1C1-48E168F139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4B3939-9CFC-0703-9827-4A05AD39D244}"/>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51922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BFB35-EF55-45FA-B0F2-C90D8082EC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2E84FB-A927-2B73-C28B-D9E5F1D3F8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262B1A-27FA-7803-0037-33266CBA52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FCCBA1-74FB-A292-1DB8-3F5BEF141BA8}"/>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6" name="Footer Placeholder 5">
            <a:extLst>
              <a:ext uri="{FF2B5EF4-FFF2-40B4-BE49-F238E27FC236}">
                <a16:creationId xmlns:a16="http://schemas.microsoft.com/office/drawing/2014/main" id="{151417EB-AF4B-1F6F-062F-E92973B1BB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266540-9B87-5EE1-D033-0152661195C0}"/>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361390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9E39A-C4FD-B7E3-9F21-5B81C35E9F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CD5D66-07CF-E067-AEA0-48369EA8F1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A6DBDC-B201-CB55-13EE-E0B2A4F6AEB8}"/>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5" name="Footer Placeholder 4">
            <a:extLst>
              <a:ext uri="{FF2B5EF4-FFF2-40B4-BE49-F238E27FC236}">
                <a16:creationId xmlns:a16="http://schemas.microsoft.com/office/drawing/2014/main" id="{77583C76-D2F7-9407-1EE2-41CBB26379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F4AE98-8E30-FB42-02CB-DE7923BE19B7}"/>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570498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6A4127-E20A-6FD7-5053-2279E167E1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54D718-CAB4-0F6D-226A-A32D298BB6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A65FD6-D2D7-F61E-F8DB-76AF5CA9CF08}"/>
              </a:ext>
            </a:extLst>
          </p:cNvPr>
          <p:cNvSpPr>
            <a:spLocks noGrp="1"/>
          </p:cNvSpPr>
          <p:nvPr>
            <p:ph type="dt" sz="half" idx="10"/>
          </p:nvPr>
        </p:nvSpPr>
        <p:spPr/>
        <p:txBody>
          <a:bodyPr/>
          <a:lstStyle/>
          <a:p>
            <a:fld id="{6B1B6539-6584-47B2-BAF6-2B9FBFC464A8}" type="datetimeFigureOut">
              <a:rPr lang="en-GB" smtClean="0"/>
              <a:t>27/11/2023</a:t>
            </a:fld>
            <a:endParaRPr lang="en-GB"/>
          </a:p>
        </p:txBody>
      </p:sp>
      <p:sp>
        <p:nvSpPr>
          <p:cNvPr id="5" name="Footer Placeholder 4">
            <a:extLst>
              <a:ext uri="{FF2B5EF4-FFF2-40B4-BE49-F238E27FC236}">
                <a16:creationId xmlns:a16="http://schemas.microsoft.com/office/drawing/2014/main" id="{2C56CC17-C4EF-2C94-E4F5-61270FF01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E90D8F-73FB-D9BF-06B5-BB48EC91F6F2}"/>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1431003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A5530C-12D1-D5D1-FC14-6A8ED8783A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E189BF-3D8E-0D66-F22E-DE1D549057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300C03-2484-8D19-88FD-6AF9F222A3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1B6539-6584-47B2-BAF6-2B9FBFC464A8}" type="datetimeFigureOut">
              <a:rPr lang="en-GB" smtClean="0"/>
              <a:t>27/11/2023</a:t>
            </a:fld>
            <a:endParaRPr lang="en-GB"/>
          </a:p>
        </p:txBody>
      </p:sp>
      <p:sp>
        <p:nvSpPr>
          <p:cNvPr id="5" name="Footer Placeholder 4">
            <a:extLst>
              <a:ext uri="{FF2B5EF4-FFF2-40B4-BE49-F238E27FC236}">
                <a16:creationId xmlns:a16="http://schemas.microsoft.com/office/drawing/2014/main" id="{E4D2E5F9-612C-EC40-9ADE-469A608CA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0BC5F24-2C15-4970-4765-9A9216B913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EE3B2A-E9FF-4D00-8F84-1F2BAE69A1B0}" type="slidenum">
              <a:rPr lang="en-GB" smtClean="0"/>
              <a:t>‹#›</a:t>
            </a:fld>
            <a:endParaRPr lang="en-GB"/>
          </a:p>
        </p:txBody>
      </p:sp>
    </p:spTree>
    <p:extLst>
      <p:ext uri="{BB962C8B-B14F-4D97-AF65-F5344CB8AC3E}">
        <p14:creationId xmlns:p14="http://schemas.microsoft.com/office/powerpoint/2010/main" val="3906383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1.png"/><Relationship Id="rId7" Type="http://schemas.openxmlformats.org/officeDocument/2006/relationships/diagramQuickStyle" Target="../diagrams/quickStyle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3.png"/><Relationship Id="rId4" Type="http://schemas.openxmlformats.org/officeDocument/2006/relationships/image" Target="../media/image8.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hyperlink" Target="https://tubuya.co/6934/"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hyperlink" Target="http://indizoom.blogspot.com/2011/09/do-you-know-fact_28.html" TargetMode="External"/><Relationship Id="rId4" Type="http://schemas.openxmlformats.org/officeDocument/2006/relationships/image" Target="../media/image24.gif"/></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8" Type="http://schemas.openxmlformats.org/officeDocument/2006/relationships/hyperlink" Target="https://panmore.com/nike-marketing-communications-mix" TargetMode="External"/><Relationship Id="rId13" Type="http://schemas.openxmlformats.org/officeDocument/2006/relationships/hyperlink" Target="https://www.retaildive.com/news/50-years-in-nikes-gameplan-for-winning-with-women/624302/" TargetMode="External"/><Relationship Id="rId3" Type="http://schemas.openxmlformats.org/officeDocument/2006/relationships/image" Target="../media/image6.png"/><Relationship Id="rId7" Type="http://schemas.openxmlformats.org/officeDocument/2006/relationships/hyperlink" Target="https://panmore.com/nike-inc-marketing-mix-4ps-product-place-promotion-price-analysis" TargetMode="External"/><Relationship Id="rId12" Type="http://schemas.openxmlformats.org/officeDocument/2006/relationships/hyperlink" Target="https://www.nike.com/gb/sustainability/services" TargetMode="External"/><Relationship Id="rId2" Type="http://schemas.openxmlformats.org/officeDocument/2006/relationships/image" Target="../media/image5.png"/><Relationship Id="rId16" Type="http://schemas.openxmlformats.org/officeDocument/2006/relationships/hyperlink" Target="https://www.bakingbusiness.com/articles/60085-sustainability-more-important-to-consumers-in-2023#:~:text=The%20company" TargetMode="External"/><Relationship Id="rId1" Type="http://schemas.openxmlformats.org/officeDocument/2006/relationships/slideLayout" Target="../slideLayouts/slideLayout2.xml"/><Relationship Id="rId6" Type="http://schemas.openxmlformats.org/officeDocument/2006/relationships/hyperlink" Target="https://panmore.com/nike-inc-operations-management-10-decisions-areas-productivity" TargetMode="External"/><Relationship Id="rId11" Type="http://schemas.openxmlformats.org/officeDocument/2006/relationships/hyperlink" Target="https://www.youtube.com/watch?v=MzYYUGnmqLA" TargetMode="External"/><Relationship Id="rId5" Type="http://schemas.openxmlformats.org/officeDocument/2006/relationships/hyperlink" Target="https://www.mckinsey.com/industries/retail/our-insights/sporting-goods-2023-the-need-for-resilience-in-a-world-in-disarray" TargetMode="External"/><Relationship Id="rId15" Type="http://schemas.openxmlformats.org/officeDocument/2006/relationships/hyperlink" Target="https://www.wallstreetzen.com/stocks/us/nyse/nke/statistics" TargetMode="External"/><Relationship Id="rId10" Type="http://schemas.openxmlformats.org/officeDocument/2006/relationships/hyperlink" Target="http://www.youtube.com/" TargetMode="External"/><Relationship Id="rId4" Type="http://schemas.openxmlformats.org/officeDocument/2006/relationships/image" Target="../media/image29.png"/><Relationship Id="rId9" Type="http://schemas.openxmlformats.org/officeDocument/2006/relationships/hyperlink" Target="https://epiprodux.com/blog/nike-marketing-strategy-and-campaigns/" TargetMode="External"/><Relationship Id="rId14" Type="http://schemas.openxmlformats.org/officeDocument/2006/relationships/hyperlink" Target="https://www.cnbc.com/2021/03/11/nike-sets-diversity-goals-for-2025-ties-executive-comp-back-to-them.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businesschronicler.com/competitors/nike-competitors-analysis/" TargetMode="External"/><Relationship Id="rId3" Type="http://schemas.openxmlformats.org/officeDocument/2006/relationships/image" Target="../media/image30.png"/><Relationship Id="rId7" Type="http://schemas.openxmlformats.org/officeDocument/2006/relationships/hyperlink" Target="https://www.proquest.com/trade-journals/nike-evaluates-diversity-sustainability/docview/2522856214/se-2?accountid=130472"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about.nike.com/en/impact/focus-areas/protecting-the-planet" TargetMode="External"/><Relationship Id="rId5" Type="http://schemas.openxmlformats.org/officeDocument/2006/relationships/hyperlink" Target="https://doi-org.ezproxy.uwtsd.ac.uk/10.1177/2043886920963286" TargetMode="External"/><Relationship Id="rId10" Type="http://schemas.openxmlformats.org/officeDocument/2006/relationships/hyperlink" Target="https://www.adidas-group.com/en/people-and-culture/what-we-believe/" TargetMode="External"/><Relationship Id="rId4" Type="http://schemas.openxmlformats.org/officeDocument/2006/relationships/image" Target="../media/image18.png"/><Relationship Id="rId9" Type="http://schemas.openxmlformats.org/officeDocument/2006/relationships/hyperlink" Target="https://about.nike.com/en/impact/focus-areas/diversity-equity-inclusion"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media.about.nike.com/files/995eda87-a1be-4d7f-8788-49b9dc00c486/FY22-NIKE,-Inc.-Impact-Report.pdf" TargetMode="External"/><Relationship Id="rId3" Type="http://schemas.openxmlformats.org/officeDocument/2006/relationships/image" Target="../media/image31.png"/><Relationship Id="rId7" Type="http://schemas.openxmlformats.org/officeDocument/2006/relationships/hyperlink" Target="https://doi.org/10.1016/j.jik.2016.07.002"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doi.org/10.1177/0021886319892685" TargetMode="External"/><Relationship Id="rId5" Type="http://schemas.openxmlformats.org/officeDocument/2006/relationships/hyperlink" Target="https://doi.org/10.1111/j.1467-6486.2004.00463.x" TargetMode="External"/><Relationship Id="rId10" Type="http://schemas.openxmlformats.org/officeDocument/2006/relationships/hyperlink" Target="https://www.bcg.com/publications/2022/innovation-in-climate-and-sustainability-will-lead-to-green-growth" TargetMode="External"/><Relationship Id="rId4" Type="http://schemas.openxmlformats.org/officeDocument/2006/relationships/image" Target="../media/image21.png"/><Relationship Id="rId9" Type="http://schemas.openxmlformats.org/officeDocument/2006/relationships/hyperlink" Target="https://goodonyou.eco/how-ethical-is-nik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running in a black shirt&#10;&#10;Description automatically generated">
            <a:extLst>
              <a:ext uri="{FF2B5EF4-FFF2-40B4-BE49-F238E27FC236}">
                <a16:creationId xmlns:a16="http://schemas.microsoft.com/office/drawing/2014/main" id="{E0593C1F-B457-516D-0EEF-70AAC0649463}"/>
              </a:ext>
            </a:extLst>
          </p:cNvPr>
          <p:cNvPicPr>
            <a:picLocks noChangeAspect="1"/>
          </p:cNvPicPr>
          <p:nvPr/>
        </p:nvPicPr>
        <p:blipFill rotWithShape="1">
          <a:blip r:embed="rId2"/>
          <a:srcRect l="6797" t="5598" r="2293" b="1406"/>
          <a:stretch/>
        </p:blipFill>
        <p:spPr>
          <a:xfrm>
            <a:off x="4348414" y="0"/>
            <a:ext cx="6535924" cy="6858000"/>
          </a:xfrm>
          <a:prstGeom prst="rect">
            <a:avLst/>
          </a:prstGeom>
        </p:spPr>
      </p:pic>
      <p:sp>
        <p:nvSpPr>
          <p:cNvPr id="14"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6BCB8EAD-FABA-FC03-4C8A-4E8477B6F7F6}"/>
              </a:ext>
            </a:extLst>
          </p:cNvPr>
          <p:cNvSpPr>
            <a:spLocks noGrp="1"/>
          </p:cNvSpPr>
          <p:nvPr>
            <p:ph type="subTitle" idx="1"/>
          </p:nvPr>
        </p:nvSpPr>
        <p:spPr>
          <a:xfrm>
            <a:off x="407528" y="4791739"/>
            <a:ext cx="3783577" cy="435183"/>
          </a:xfrm>
        </p:spPr>
        <p:txBody>
          <a:bodyPr>
            <a:normAutofit/>
          </a:bodyPr>
          <a:lstStyle/>
          <a:p>
            <a:pPr algn="l"/>
            <a:r>
              <a:rPr lang="en-GB" sz="2300" i="1" dirty="0">
                <a:solidFill>
                  <a:schemeClr val="bg1"/>
                </a:solidFill>
              </a:rPr>
              <a:t>Managing Marketing Change</a:t>
            </a:r>
            <a:endParaRPr lang="en-GB" sz="2000" dirty="0">
              <a:solidFill>
                <a:schemeClr val="bg1"/>
              </a:solidFill>
            </a:endParaRP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CB96F89D-EA6F-B748-828B-61E98659F09F}"/>
              </a:ext>
            </a:extLst>
          </p:cNvPr>
          <p:cNvSpPr/>
          <p:nvPr/>
        </p:nvSpPr>
        <p:spPr>
          <a:xfrm>
            <a:off x="407528" y="517272"/>
            <a:ext cx="1010371" cy="371040"/>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55DE0AD4-3471-7641-4FB3-7D6417981FDB}"/>
              </a:ext>
            </a:extLst>
          </p:cNvPr>
          <p:cNvSpPr/>
          <p:nvPr/>
        </p:nvSpPr>
        <p:spPr>
          <a:xfrm>
            <a:off x="10733278" y="-127157"/>
            <a:ext cx="1609782" cy="7112313"/>
          </a:xfrm>
          <a:prstGeom prst="rect">
            <a:avLst/>
          </a:prstGeom>
          <a:solidFill>
            <a:schemeClr val="accent2">
              <a:lumMod val="75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0" name="Picture 49" descr="A coat of arms with red dragons and a helmet&#10;&#10;Description automatically generated">
            <a:extLst>
              <a:ext uri="{FF2B5EF4-FFF2-40B4-BE49-F238E27FC236}">
                <a16:creationId xmlns:a16="http://schemas.microsoft.com/office/drawing/2014/main" id="{956F91DD-7669-6537-D9E0-6A16CF8B10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35945" y="0"/>
            <a:ext cx="1171174" cy="1202781"/>
          </a:xfrm>
          <a:prstGeom prst="rect">
            <a:avLst/>
          </a:prstGeom>
        </p:spPr>
      </p:pic>
      <p:pic>
        <p:nvPicPr>
          <p:cNvPr id="53" name="Picture 52" descr="White text on a black background&#10;&#10;Description automatically generated">
            <a:extLst>
              <a:ext uri="{FF2B5EF4-FFF2-40B4-BE49-F238E27FC236}">
                <a16:creationId xmlns:a16="http://schemas.microsoft.com/office/drawing/2014/main" id="{EA0E40C6-3C36-FFB6-6E98-32EF24209A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35945" y="1279082"/>
            <a:ext cx="1316140" cy="599103"/>
          </a:xfrm>
          <a:prstGeom prst="rect">
            <a:avLst/>
          </a:prstGeom>
        </p:spPr>
      </p:pic>
      <p:pic>
        <p:nvPicPr>
          <p:cNvPr id="56" name="Picture 55" descr="A logo with white paint splashing&#10;&#10;Description automatically generated">
            <a:extLst>
              <a:ext uri="{FF2B5EF4-FFF2-40B4-BE49-F238E27FC236}">
                <a16:creationId xmlns:a16="http://schemas.microsoft.com/office/drawing/2014/main" id="{E90F6494-8467-D502-3645-315BE00CDDB7}"/>
              </a:ext>
            </a:extLst>
          </p:cNvPr>
          <p:cNvPicPr>
            <a:picLocks noChangeAspect="1"/>
          </p:cNvPicPr>
          <p:nvPr/>
        </p:nvPicPr>
        <p:blipFill rotWithShape="1">
          <a:blip r:embed="rId5">
            <a:extLst>
              <a:ext uri="{28A0092B-C50C-407E-A947-70E740481C1C}">
                <a14:useLocalDpi xmlns:a14="http://schemas.microsoft.com/office/drawing/2010/main" val="0"/>
              </a:ext>
            </a:extLst>
          </a:blip>
          <a:srcRect l="10130" t="16729" b="7676"/>
          <a:stretch/>
        </p:blipFill>
        <p:spPr>
          <a:xfrm>
            <a:off x="166830" y="1384448"/>
            <a:ext cx="5162605" cy="3691165"/>
          </a:xfrm>
          <a:prstGeom prst="rect">
            <a:avLst/>
          </a:prstGeom>
        </p:spPr>
      </p:pic>
      <p:sp>
        <p:nvSpPr>
          <p:cNvPr id="2" name="TextBox 1">
            <a:extLst>
              <a:ext uri="{FF2B5EF4-FFF2-40B4-BE49-F238E27FC236}">
                <a16:creationId xmlns:a16="http://schemas.microsoft.com/office/drawing/2014/main" id="{A33E0CFE-18C4-1411-674A-87DEE0ADDE31}"/>
              </a:ext>
            </a:extLst>
          </p:cNvPr>
          <p:cNvSpPr txBox="1"/>
          <p:nvPr/>
        </p:nvSpPr>
        <p:spPr>
          <a:xfrm>
            <a:off x="1089048" y="5528275"/>
            <a:ext cx="1814503" cy="276999"/>
          </a:xfrm>
          <a:prstGeom prst="rect">
            <a:avLst/>
          </a:prstGeom>
          <a:noFill/>
        </p:spPr>
        <p:txBody>
          <a:bodyPr wrap="square" rtlCol="0">
            <a:spAutoFit/>
          </a:bodyPr>
          <a:lstStyle/>
          <a:p>
            <a:r>
              <a:rPr lang="en-GB" sz="1200" i="1" dirty="0">
                <a:solidFill>
                  <a:schemeClr val="bg2"/>
                </a:solidFill>
              </a:rPr>
              <a:t>Submitted on 27/11/2023</a:t>
            </a:r>
          </a:p>
        </p:txBody>
      </p:sp>
      <p:sp>
        <p:nvSpPr>
          <p:cNvPr id="4" name="TextBox 3">
            <a:extLst>
              <a:ext uri="{FF2B5EF4-FFF2-40B4-BE49-F238E27FC236}">
                <a16:creationId xmlns:a16="http://schemas.microsoft.com/office/drawing/2014/main" id="{CE13B007-0B50-6130-1054-47663C5F0509}"/>
              </a:ext>
            </a:extLst>
          </p:cNvPr>
          <p:cNvSpPr txBox="1"/>
          <p:nvPr/>
        </p:nvSpPr>
        <p:spPr>
          <a:xfrm>
            <a:off x="1480893" y="5180929"/>
            <a:ext cx="1030814" cy="276999"/>
          </a:xfrm>
          <a:prstGeom prst="rect">
            <a:avLst/>
          </a:prstGeom>
          <a:noFill/>
        </p:spPr>
        <p:txBody>
          <a:bodyPr wrap="square" rtlCol="0">
            <a:spAutoFit/>
          </a:bodyPr>
          <a:lstStyle/>
          <a:p>
            <a:r>
              <a:rPr lang="en-GB" sz="1200" i="1">
                <a:solidFill>
                  <a:schemeClr val="bg2"/>
                </a:solidFill>
              </a:rPr>
              <a:t>(BMMB7026)</a:t>
            </a:r>
            <a:endParaRPr lang="en-GB" sz="1200" i="1" dirty="0">
              <a:solidFill>
                <a:schemeClr val="bg2"/>
              </a:solidFill>
            </a:endParaRPr>
          </a:p>
        </p:txBody>
      </p:sp>
      <p:sp>
        <p:nvSpPr>
          <p:cNvPr id="6" name="TextBox 5">
            <a:extLst>
              <a:ext uri="{FF2B5EF4-FFF2-40B4-BE49-F238E27FC236}">
                <a16:creationId xmlns:a16="http://schemas.microsoft.com/office/drawing/2014/main" id="{376D2059-6126-8457-A9E4-64EBB5AE3C3F}"/>
              </a:ext>
            </a:extLst>
          </p:cNvPr>
          <p:cNvSpPr txBox="1"/>
          <p:nvPr/>
        </p:nvSpPr>
        <p:spPr>
          <a:xfrm>
            <a:off x="461733" y="6417735"/>
            <a:ext cx="3675166" cy="307777"/>
          </a:xfrm>
          <a:prstGeom prst="rect">
            <a:avLst/>
          </a:prstGeom>
          <a:noFill/>
        </p:spPr>
        <p:txBody>
          <a:bodyPr wrap="square" rtlCol="0">
            <a:spAutoFit/>
          </a:bodyPr>
          <a:lstStyle/>
          <a:p>
            <a:r>
              <a:rPr lang="en-GB" sz="1400" i="1" dirty="0">
                <a:solidFill>
                  <a:schemeClr val="bg2">
                    <a:lumMod val="90000"/>
                  </a:schemeClr>
                </a:solidFill>
              </a:rPr>
              <a:t>Master of Business Administration (2023/2024) </a:t>
            </a:r>
          </a:p>
        </p:txBody>
      </p:sp>
    </p:spTree>
    <p:extLst>
      <p:ext uri="{BB962C8B-B14F-4D97-AF65-F5344CB8AC3E}">
        <p14:creationId xmlns:p14="http://schemas.microsoft.com/office/powerpoint/2010/main" val="249977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24902"/>
          <a:stretch/>
        </p:blipFill>
        <p:spPr>
          <a:xfrm rot="10800000">
            <a:off x="0" y="-27543"/>
            <a:ext cx="12192002"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3331693" y="104628"/>
            <a:ext cx="3145388"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u="sng" dirty="0">
                <a:effectLst>
                  <a:outerShdw blurRad="38100" dist="38100" dir="2700000" algn="tl">
                    <a:srgbClr val="000000">
                      <a:alpha val="43137"/>
                    </a:srgbClr>
                  </a:outerShdw>
                </a:effectLst>
              </a:rPr>
              <a:t>Group Presentation</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47385" y="-127157"/>
            <a:ext cx="1609782" cy="7112313"/>
          </a:xfrm>
          <a:prstGeom prst="rect">
            <a:avLst/>
          </a:prstGeom>
          <a:solidFill>
            <a:srgbClr val="92D050"/>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coat of arms with red dragons and a helmet&#10;&#10;Description automatically generated">
            <a:extLst>
              <a:ext uri="{FF2B5EF4-FFF2-40B4-BE49-F238E27FC236}">
                <a16:creationId xmlns:a16="http://schemas.microsoft.com/office/drawing/2014/main" id="{03C596CE-FF63-3D22-B7C9-BE64E726B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19" y="63661"/>
            <a:ext cx="1171174" cy="1202781"/>
          </a:xfrm>
          <a:prstGeom prst="rect">
            <a:avLst/>
          </a:prstGeom>
        </p:spPr>
      </p:pic>
      <p:pic>
        <p:nvPicPr>
          <p:cNvPr id="14" name="Picture 13" descr="White text on a black background&#10;&#10;Description automatically generated">
            <a:extLst>
              <a:ext uri="{FF2B5EF4-FFF2-40B4-BE49-F238E27FC236}">
                <a16:creationId xmlns:a16="http://schemas.microsoft.com/office/drawing/2014/main" id="{714F2919-2199-B5CC-C73E-306A09DC4F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919" y="1266442"/>
            <a:ext cx="1316140" cy="599103"/>
          </a:xfrm>
          <a:prstGeom prst="rect">
            <a:avLst/>
          </a:prstGeom>
        </p:spPr>
      </p:pic>
      <p:sp>
        <p:nvSpPr>
          <p:cNvPr id="23" name="TextBox 22">
            <a:extLst>
              <a:ext uri="{FF2B5EF4-FFF2-40B4-BE49-F238E27FC236}">
                <a16:creationId xmlns:a16="http://schemas.microsoft.com/office/drawing/2014/main" id="{8FDF7F6D-9313-6878-0574-C260A0B56B7D}"/>
              </a:ext>
            </a:extLst>
          </p:cNvPr>
          <p:cNvSpPr txBox="1"/>
          <p:nvPr/>
        </p:nvSpPr>
        <p:spPr>
          <a:xfrm>
            <a:off x="1551500" y="3201198"/>
            <a:ext cx="1361018" cy="461665"/>
          </a:xfrm>
          <a:prstGeom prst="rect">
            <a:avLst/>
          </a:prstGeom>
          <a:noFill/>
        </p:spPr>
        <p:txBody>
          <a:bodyPr wrap="square" rtlCol="0">
            <a:spAutoFit/>
          </a:bodyPr>
          <a:lstStyle/>
          <a:p>
            <a:pPr algn="ctr"/>
            <a:r>
              <a:rPr lang="en-GB" sz="1200" i="1" dirty="0"/>
              <a:t>Pavlo Gladkyi </a:t>
            </a:r>
          </a:p>
          <a:p>
            <a:pPr algn="ctr"/>
            <a:r>
              <a:rPr lang="en-GB" sz="1200" i="1" dirty="0"/>
              <a:t>1918831</a:t>
            </a:r>
          </a:p>
        </p:txBody>
      </p:sp>
      <p:pic>
        <p:nvPicPr>
          <p:cNvPr id="33" name="Picture 32" descr="A person with a blue shirt&#10;&#10;Description automatically generated">
            <a:extLst>
              <a:ext uri="{FF2B5EF4-FFF2-40B4-BE49-F238E27FC236}">
                <a16:creationId xmlns:a16="http://schemas.microsoft.com/office/drawing/2014/main" id="{01F527E4-4708-2C52-DD53-3E2346EFCB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84107" y="2046243"/>
            <a:ext cx="1268377" cy="1286060"/>
          </a:xfrm>
          <a:prstGeom prst="rect">
            <a:avLst/>
          </a:prstGeom>
        </p:spPr>
      </p:pic>
      <p:sp>
        <p:nvSpPr>
          <p:cNvPr id="34" name="TextBox 33">
            <a:extLst>
              <a:ext uri="{FF2B5EF4-FFF2-40B4-BE49-F238E27FC236}">
                <a16:creationId xmlns:a16="http://schemas.microsoft.com/office/drawing/2014/main" id="{85F48699-1478-C4BF-D257-A9F7B41364E8}"/>
              </a:ext>
            </a:extLst>
          </p:cNvPr>
          <p:cNvSpPr txBox="1"/>
          <p:nvPr/>
        </p:nvSpPr>
        <p:spPr>
          <a:xfrm>
            <a:off x="1544786" y="1727396"/>
            <a:ext cx="1361018" cy="461665"/>
          </a:xfrm>
          <a:prstGeom prst="rect">
            <a:avLst/>
          </a:prstGeom>
          <a:noFill/>
        </p:spPr>
        <p:txBody>
          <a:bodyPr wrap="square" rtlCol="0">
            <a:spAutoFit/>
          </a:bodyPr>
          <a:lstStyle/>
          <a:p>
            <a:pPr algn="ctr"/>
            <a:r>
              <a:rPr lang="en-GB" sz="1200" i="1" dirty="0"/>
              <a:t>Shuhd Alshami</a:t>
            </a:r>
          </a:p>
          <a:p>
            <a:pPr algn="ctr"/>
            <a:r>
              <a:rPr lang="en-GB" sz="1200" i="1" dirty="0"/>
              <a:t>2307159</a:t>
            </a:r>
          </a:p>
        </p:txBody>
      </p:sp>
      <p:pic>
        <p:nvPicPr>
          <p:cNvPr id="38" name="Picture 37">
            <a:extLst>
              <a:ext uri="{FF2B5EF4-FFF2-40B4-BE49-F238E27FC236}">
                <a16:creationId xmlns:a16="http://schemas.microsoft.com/office/drawing/2014/main" id="{05A794B9-A518-E7AF-6AF2-79BF09828122}"/>
              </a:ext>
            </a:extLst>
          </p:cNvPr>
          <p:cNvPicPr>
            <a:picLocks noChangeAspect="1"/>
          </p:cNvPicPr>
          <p:nvPr/>
        </p:nvPicPr>
        <p:blipFill>
          <a:blip r:embed="rId6"/>
          <a:stretch>
            <a:fillRect/>
          </a:stretch>
        </p:blipFill>
        <p:spPr>
          <a:xfrm>
            <a:off x="1622530" y="5314099"/>
            <a:ext cx="1208273" cy="1136731"/>
          </a:xfrm>
          <a:prstGeom prst="rect">
            <a:avLst/>
          </a:prstGeom>
        </p:spPr>
      </p:pic>
      <p:pic>
        <p:nvPicPr>
          <p:cNvPr id="40" name="Picture 39">
            <a:extLst>
              <a:ext uri="{FF2B5EF4-FFF2-40B4-BE49-F238E27FC236}">
                <a16:creationId xmlns:a16="http://schemas.microsoft.com/office/drawing/2014/main" id="{5BDB8BD0-E31F-B38D-D76D-196CD3EA1ACF}"/>
              </a:ext>
            </a:extLst>
          </p:cNvPr>
          <p:cNvPicPr>
            <a:picLocks noChangeAspect="1"/>
          </p:cNvPicPr>
          <p:nvPr/>
        </p:nvPicPr>
        <p:blipFill rotWithShape="1">
          <a:blip r:embed="rId7"/>
          <a:srcRect l="4156" r="2980"/>
          <a:stretch/>
        </p:blipFill>
        <p:spPr>
          <a:xfrm>
            <a:off x="1655029" y="628310"/>
            <a:ext cx="1140531" cy="1142177"/>
          </a:xfrm>
          <a:prstGeom prst="rect">
            <a:avLst/>
          </a:prstGeom>
        </p:spPr>
      </p:pic>
      <p:sp>
        <p:nvSpPr>
          <p:cNvPr id="41" name="TextBox 40">
            <a:extLst>
              <a:ext uri="{FF2B5EF4-FFF2-40B4-BE49-F238E27FC236}">
                <a16:creationId xmlns:a16="http://schemas.microsoft.com/office/drawing/2014/main" id="{7384C1CE-69D2-826A-4ACE-91B1F9E1218A}"/>
              </a:ext>
            </a:extLst>
          </p:cNvPr>
          <p:cNvSpPr txBox="1"/>
          <p:nvPr/>
        </p:nvSpPr>
        <p:spPr>
          <a:xfrm>
            <a:off x="1512677" y="6401635"/>
            <a:ext cx="1469781" cy="461665"/>
          </a:xfrm>
          <a:prstGeom prst="rect">
            <a:avLst/>
          </a:prstGeom>
          <a:noFill/>
        </p:spPr>
        <p:txBody>
          <a:bodyPr wrap="square" rtlCol="0">
            <a:spAutoFit/>
          </a:bodyPr>
          <a:lstStyle/>
          <a:p>
            <a:pPr algn="ctr"/>
            <a:r>
              <a:rPr lang="en-GB" sz="1200" i="1" dirty="0"/>
              <a:t>Sandra Boscaneanu 2016826</a:t>
            </a:r>
          </a:p>
        </p:txBody>
      </p:sp>
      <p:sp>
        <p:nvSpPr>
          <p:cNvPr id="42" name="TextBox 41">
            <a:extLst>
              <a:ext uri="{FF2B5EF4-FFF2-40B4-BE49-F238E27FC236}">
                <a16:creationId xmlns:a16="http://schemas.microsoft.com/office/drawing/2014/main" id="{910B5D8C-D715-E8D6-B5EA-4944703D89DF}"/>
              </a:ext>
            </a:extLst>
          </p:cNvPr>
          <p:cNvSpPr txBox="1"/>
          <p:nvPr/>
        </p:nvSpPr>
        <p:spPr>
          <a:xfrm>
            <a:off x="1491775" y="4867460"/>
            <a:ext cx="1469781" cy="461665"/>
          </a:xfrm>
          <a:prstGeom prst="rect">
            <a:avLst/>
          </a:prstGeom>
          <a:noFill/>
        </p:spPr>
        <p:txBody>
          <a:bodyPr wrap="square" rtlCol="0">
            <a:spAutoFit/>
          </a:bodyPr>
          <a:lstStyle/>
          <a:p>
            <a:pPr algn="ctr"/>
            <a:r>
              <a:rPr lang="en-GB" sz="1200" i="1" dirty="0"/>
              <a:t>Shivani Khanna 2307484</a:t>
            </a:r>
          </a:p>
        </p:txBody>
      </p:sp>
      <p:pic>
        <p:nvPicPr>
          <p:cNvPr id="44" name="Picture 43" descr="A person with long black hair&#10;&#10;Description automatically generated">
            <a:extLst>
              <a:ext uri="{FF2B5EF4-FFF2-40B4-BE49-F238E27FC236}">
                <a16:creationId xmlns:a16="http://schemas.microsoft.com/office/drawing/2014/main" id="{7185B7F5-3817-F4C1-4320-223B3AA1258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34343" y="3659426"/>
            <a:ext cx="1226448" cy="1227471"/>
          </a:xfrm>
          <a:prstGeom prst="rect">
            <a:avLst/>
          </a:prstGeom>
        </p:spPr>
      </p:pic>
      <p:sp>
        <p:nvSpPr>
          <p:cNvPr id="45" name="TextBox 44">
            <a:extLst>
              <a:ext uri="{FF2B5EF4-FFF2-40B4-BE49-F238E27FC236}">
                <a16:creationId xmlns:a16="http://schemas.microsoft.com/office/drawing/2014/main" id="{53533429-8743-4D13-E60D-387E246D718F}"/>
              </a:ext>
            </a:extLst>
          </p:cNvPr>
          <p:cNvSpPr txBox="1"/>
          <p:nvPr/>
        </p:nvSpPr>
        <p:spPr>
          <a:xfrm>
            <a:off x="2912518" y="2256809"/>
            <a:ext cx="3983739" cy="954107"/>
          </a:xfrm>
          <a:prstGeom prst="rect">
            <a:avLst/>
          </a:prstGeom>
          <a:noFill/>
        </p:spPr>
        <p:txBody>
          <a:bodyPr wrap="square" rtlCol="0">
            <a:spAutoFit/>
          </a:bodyPr>
          <a:lstStyle/>
          <a:p>
            <a:pPr marL="285750" indent="-285750">
              <a:buFont typeface="Wingdings" panose="05000000000000000000" pitchFamily="2" charset="2"/>
              <a:buChar char="Ø"/>
            </a:pPr>
            <a:r>
              <a:rPr lang="en-GB" sz="1400" i="1" dirty="0">
                <a:effectLst>
                  <a:outerShdw blurRad="38100" dist="38100" dir="2700000" algn="tl">
                    <a:srgbClr val="000000">
                      <a:alpha val="43137"/>
                    </a:srgbClr>
                  </a:outerShdw>
                </a:effectLst>
              </a:rPr>
              <a:t>PESTLE Analysis: Sociocultural factor and customer buying behaviour.</a:t>
            </a:r>
          </a:p>
          <a:p>
            <a:pPr marL="285750" indent="-285750">
              <a:buFont typeface="Wingdings" panose="05000000000000000000" pitchFamily="2" charset="2"/>
              <a:buChar char="Ø"/>
            </a:pPr>
            <a:r>
              <a:rPr lang="en-GB" sz="1400" i="1" dirty="0">
                <a:effectLst>
                  <a:outerShdw blurRad="38100" dist="38100" dir="2700000" algn="tl">
                    <a:srgbClr val="000000">
                      <a:alpha val="43137"/>
                    </a:srgbClr>
                  </a:outerShdw>
                </a:effectLst>
              </a:rPr>
              <a:t>Porter’s Five Forces: Threat of Substitute Products and Services.</a:t>
            </a:r>
          </a:p>
        </p:txBody>
      </p:sp>
      <p:sp>
        <p:nvSpPr>
          <p:cNvPr id="2" name="TextBox 1">
            <a:extLst>
              <a:ext uri="{FF2B5EF4-FFF2-40B4-BE49-F238E27FC236}">
                <a16:creationId xmlns:a16="http://schemas.microsoft.com/office/drawing/2014/main" id="{9ABD0310-3439-1BBB-9131-EFD6C88B7CFE}"/>
              </a:ext>
            </a:extLst>
          </p:cNvPr>
          <p:cNvSpPr txBox="1"/>
          <p:nvPr/>
        </p:nvSpPr>
        <p:spPr>
          <a:xfrm>
            <a:off x="2925645" y="815137"/>
            <a:ext cx="6230866" cy="1231106"/>
          </a:xfrm>
          <a:prstGeom prst="rect">
            <a:avLst/>
          </a:prstGeom>
          <a:noFill/>
        </p:spPr>
        <p:txBody>
          <a:bodyPr wrap="square">
            <a:spAutoFit/>
          </a:bodyPr>
          <a:lstStyle/>
          <a:p>
            <a:pPr marL="285750" indent="-285750">
              <a:buFont typeface="Wingdings" panose="05000000000000000000" pitchFamily="2" charset="2"/>
              <a:buChar char="Ø"/>
            </a:pPr>
            <a:r>
              <a:rPr lang="en-GB" sz="1400" i="1" dirty="0">
                <a:effectLst>
                  <a:outerShdw blurRad="38100" dist="38100" dir="2700000" algn="tl">
                    <a:srgbClr val="000000">
                      <a:alpha val="43137"/>
                    </a:srgbClr>
                  </a:outerShdw>
                </a:effectLst>
              </a:rPr>
              <a:t>PESTLE Analysis: Environmental factor ;</a:t>
            </a:r>
          </a:p>
          <a:p>
            <a:r>
              <a:rPr lang="en-GB" sz="1400" i="1" dirty="0">
                <a:effectLst>
                  <a:outerShdw blurRad="38100" dist="38100" dir="2700000" algn="tl">
                    <a:srgbClr val="000000">
                      <a:alpha val="43137"/>
                    </a:srgbClr>
                  </a:outerShdw>
                </a:effectLst>
              </a:rPr>
              <a:t>       relationship with recycling.</a:t>
            </a:r>
          </a:p>
          <a:p>
            <a:pPr marL="285750" indent="-285750">
              <a:buFont typeface="Wingdings" panose="05000000000000000000" pitchFamily="2" charset="2"/>
              <a:buChar char="Ø"/>
            </a:pPr>
            <a:r>
              <a:rPr lang="en-GB" sz="1400" i="1" dirty="0">
                <a:effectLst>
                  <a:outerShdw blurRad="38100" dist="38100" dir="2700000" algn="tl">
                    <a:srgbClr val="000000">
                      <a:alpha val="43137"/>
                    </a:srgbClr>
                  </a:outerShdw>
                </a:effectLst>
              </a:rPr>
              <a:t>PESTLE Analysis:  Legal factor ;</a:t>
            </a:r>
          </a:p>
          <a:p>
            <a:r>
              <a:rPr lang="en-GB" sz="1400" i="1" dirty="0">
                <a:effectLst>
                  <a:outerShdw blurRad="38100" dist="38100" dir="2700000" algn="tl">
                    <a:srgbClr val="000000">
                      <a:alpha val="43137"/>
                    </a:srgbClr>
                  </a:outerShdw>
                </a:effectLst>
              </a:rPr>
              <a:t>        regulatory bodies.</a:t>
            </a:r>
          </a:p>
          <a:p>
            <a:endParaRPr lang="en-GB" sz="1800" i="1" dirty="0">
              <a:effectLst>
                <a:outerShdw blurRad="38100" dist="38100" dir="2700000" algn="tl">
                  <a:srgbClr val="000000">
                    <a:alpha val="43137"/>
                  </a:srgbClr>
                </a:outerShdw>
              </a:effectLst>
            </a:endParaRPr>
          </a:p>
        </p:txBody>
      </p:sp>
      <p:pic>
        <p:nvPicPr>
          <p:cNvPr id="4" name="Picture 3">
            <a:extLst>
              <a:ext uri="{FF2B5EF4-FFF2-40B4-BE49-F238E27FC236}">
                <a16:creationId xmlns:a16="http://schemas.microsoft.com/office/drawing/2014/main" id="{E1F380DE-00C0-45D7-86AD-99A06A4058C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00684" y="1596878"/>
            <a:ext cx="4532268" cy="3907322"/>
          </a:xfrm>
          <a:prstGeom prst="rect">
            <a:avLst/>
          </a:prstGeom>
        </p:spPr>
      </p:pic>
      <p:sp>
        <p:nvSpPr>
          <p:cNvPr id="6" name="TextBox 5">
            <a:extLst>
              <a:ext uri="{FF2B5EF4-FFF2-40B4-BE49-F238E27FC236}">
                <a16:creationId xmlns:a16="http://schemas.microsoft.com/office/drawing/2014/main" id="{C5F4208C-87BE-5FE8-CCAF-84C5EC5C445A}"/>
              </a:ext>
            </a:extLst>
          </p:cNvPr>
          <p:cNvSpPr txBox="1"/>
          <p:nvPr/>
        </p:nvSpPr>
        <p:spPr>
          <a:xfrm>
            <a:off x="3061503" y="5318870"/>
            <a:ext cx="2714625" cy="1020857"/>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sz="1400" i="1" dirty="0">
                <a:effectLst>
                  <a:outerShdw blurRad="38100" dist="38100" dir="2700000" algn="tl">
                    <a:srgbClr val="000000">
                      <a:alpha val="43137"/>
                    </a:srgbClr>
                  </a:outerShdw>
                </a:effectLst>
              </a:rPr>
              <a:t>Change management. </a:t>
            </a:r>
          </a:p>
          <a:p>
            <a:pPr marL="285750" indent="-285750">
              <a:lnSpc>
                <a:spcPct val="150000"/>
              </a:lnSpc>
              <a:buFont typeface="Wingdings" panose="05000000000000000000" pitchFamily="2" charset="2"/>
              <a:buChar char="Ø"/>
            </a:pPr>
            <a:r>
              <a:rPr lang="en-GB" sz="1400" i="1" dirty="0">
                <a:effectLst>
                  <a:outerShdw blurRad="38100" dist="38100" dir="2700000" algn="tl">
                    <a:srgbClr val="000000">
                      <a:alpha val="43137"/>
                    </a:srgbClr>
                  </a:outerShdw>
                </a:effectLst>
              </a:rPr>
              <a:t>TOWS. </a:t>
            </a:r>
          </a:p>
          <a:p>
            <a:pPr marL="285750" indent="-285750">
              <a:lnSpc>
                <a:spcPct val="150000"/>
              </a:lnSpc>
              <a:buFont typeface="Wingdings" panose="05000000000000000000" pitchFamily="2" charset="2"/>
              <a:buChar char="Ø"/>
            </a:pPr>
            <a:r>
              <a:rPr lang="en-GB" sz="1400" i="1" dirty="0">
                <a:effectLst>
                  <a:outerShdw blurRad="38100" dist="38100" dir="2700000" algn="tl">
                    <a:srgbClr val="000000">
                      <a:alpha val="43137"/>
                    </a:srgbClr>
                  </a:outerShdw>
                </a:effectLst>
              </a:rPr>
              <a:t>Conclusion. </a:t>
            </a:r>
          </a:p>
        </p:txBody>
      </p:sp>
      <p:sp>
        <p:nvSpPr>
          <p:cNvPr id="7" name="TextBox 6">
            <a:extLst>
              <a:ext uri="{FF2B5EF4-FFF2-40B4-BE49-F238E27FC236}">
                <a16:creationId xmlns:a16="http://schemas.microsoft.com/office/drawing/2014/main" id="{45F3A9CB-ED64-8E1E-DF53-61127DF3C024}"/>
              </a:ext>
            </a:extLst>
          </p:cNvPr>
          <p:cNvSpPr txBox="1"/>
          <p:nvPr/>
        </p:nvSpPr>
        <p:spPr>
          <a:xfrm>
            <a:off x="2964797" y="3891957"/>
            <a:ext cx="6224954" cy="705258"/>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sz="1400" i="1" dirty="0">
                <a:effectLst>
                  <a:outerShdw blurRad="38100" dist="38100" dir="2700000" algn="tl">
                    <a:srgbClr val="000000">
                      <a:alpha val="43137"/>
                    </a:srgbClr>
                  </a:outerShdw>
                </a:effectLst>
              </a:rPr>
              <a:t>Porter’s Five Forces: Competitive Rivalry</a:t>
            </a:r>
          </a:p>
          <a:p>
            <a:pPr marL="285750" indent="-285750">
              <a:lnSpc>
                <a:spcPct val="150000"/>
              </a:lnSpc>
              <a:buFont typeface="Wingdings" panose="05000000000000000000" pitchFamily="2" charset="2"/>
              <a:buChar char="Ø"/>
            </a:pPr>
            <a:r>
              <a:rPr lang="en-GB" sz="1400" i="1" dirty="0">
                <a:effectLst>
                  <a:outerShdw blurRad="38100" dist="38100" dir="2700000" algn="tl">
                    <a:srgbClr val="000000">
                      <a:alpha val="43137"/>
                    </a:srgbClr>
                  </a:outerShdw>
                </a:effectLst>
              </a:rPr>
              <a:t>SWOT Analysis</a:t>
            </a:r>
          </a:p>
        </p:txBody>
      </p:sp>
    </p:spTree>
    <p:extLst>
      <p:ext uri="{BB962C8B-B14F-4D97-AF65-F5344CB8AC3E}">
        <p14:creationId xmlns:p14="http://schemas.microsoft.com/office/powerpoint/2010/main" val="22427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24902"/>
          <a:stretch/>
        </p:blipFill>
        <p:spPr>
          <a:xfrm rot="10800000">
            <a:off x="8092" y="-13773"/>
            <a:ext cx="12192002"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3331693" y="104628"/>
            <a:ext cx="3145388"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i="1" u="sng" dirty="0">
              <a:effectLst>
                <a:outerShdw blurRad="38100" dist="38100" dir="2700000" algn="tl">
                  <a:srgbClr val="000000">
                    <a:alpha val="43137"/>
                  </a:srgbClr>
                </a:outerShdw>
              </a:effectLst>
            </a:endParaRP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37874" y="-127159"/>
            <a:ext cx="1609782" cy="7112313"/>
          </a:xfrm>
          <a:prstGeom prst="rect">
            <a:avLst/>
          </a:prstGeom>
          <a:solidFill>
            <a:schemeClr val="bg2">
              <a:lumMod val="25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A white shoe splashing in a black background&#10;&#10;Description automatically generated">
            <a:extLst>
              <a:ext uri="{FF2B5EF4-FFF2-40B4-BE49-F238E27FC236}">
                <a16:creationId xmlns:a16="http://schemas.microsoft.com/office/drawing/2014/main" id="{7A497ABA-BF10-502C-3733-4C8F6A949B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7442901" y="1210620"/>
            <a:ext cx="4474386" cy="4000592"/>
          </a:xfrm>
          <a:prstGeom prst="rect">
            <a:avLst/>
          </a:prstGeom>
          <a:ln>
            <a:noFill/>
          </a:ln>
          <a:effectLst>
            <a:outerShdw blurRad="292100" dist="139700" dir="2700000" algn="tl" rotWithShape="0">
              <a:srgbClr val="333333">
                <a:alpha val="65000"/>
              </a:srgbClr>
            </a:outerShdw>
          </a:effectLst>
        </p:spPr>
      </p:pic>
      <p:sp>
        <p:nvSpPr>
          <p:cNvPr id="34" name="TextBox 33">
            <a:extLst>
              <a:ext uri="{FF2B5EF4-FFF2-40B4-BE49-F238E27FC236}">
                <a16:creationId xmlns:a16="http://schemas.microsoft.com/office/drawing/2014/main" id="{85F48699-1478-C4BF-D257-A9F7B41364E8}"/>
              </a:ext>
            </a:extLst>
          </p:cNvPr>
          <p:cNvSpPr txBox="1"/>
          <p:nvPr/>
        </p:nvSpPr>
        <p:spPr>
          <a:xfrm>
            <a:off x="-67703" y="1328866"/>
            <a:ext cx="1361018" cy="461665"/>
          </a:xfrm>
          <a:prstGeom prst="rect">
            <a:avLst/>
          </a:prstGeom>
          <a:noFill/>
        </p:spPr>
        <p:txBody>
          <a:bodyPr wrap="square" rtlCol="0">
            <a:spAutoFit/>
          </a:bodyPr>
          <a:lstStyle/>
          <a:p>
            <a:pPr algn="ctr"/>
            <a:r>
              <a:rPr lang="en-GB" sz="1200" i="1" dirty="0">
                <a:solidFill>
                  <a:schemeClr val="bg1"/>
                </a:solidFill>
              </a:rPr>
              <a:t>Shuhd Alshami</a:t>
            </a:r>
          </a:p>
          <a:p>
            <a:pPr algn="ctr"/>
            <a:r>
              <a:rPr lang="en-GB" sz="1200" i="1" dirty="0">
                <a:solidFill>
                  <a:schemeClr val="bg1"/>
                </a:solidFill>
              </a:rPr>
              <a:t>2307159</a:t>
            </a:r>
          </a:p>
        </p:txBody>
      </p:sp>
      <p:pic>
        <p:nvPicPr>
          <p:cNvPr id="2" name="Picture 1">
            <a:extLst>
              <a:ext uri="{FF2B5EF4-FFF2-40B4-BE49-F238E27FC236}">
                <a16:creationId xmlns:a16="http://schemas.microsoft.com/office/drawing/2014/main" id="{CBD88097-D40E-D60F-7CD3-FED57B4A8997}"/>
              </a:ext>
            </a:extLst>
          </p:cNvPr>
          <p:cNvPicPr>
            <a:picLocks noChangeAspect="1"/>
          </p:cNvPicPr>
          <p:nvPr/>
        </p:nvPicPr>
        <p:blipFill rotWithShape="1">
          <a:blip r:embed="rId4"/>
          <a:srcRect l="4156" r="2980"/>
          <a:stretch/>
        </p:blipFill>
        <p:spPr>
          <a:xfrm>
            <a:off x="58932" y="104628"/>
            <a:ext cx="1140531" cy="1142177"/>
          </a:xfrm>
          <a:prstGeom prst="ellipse">
            <a:avLst/>
          </a:prstGeom>
        </p:spPr>
      </p:pic>
      <p:sp>
        <p:nvSpPr>
          <p:cNvPr id="12" name="TextBox 11">
            <a:extLst>
              <a:ext uri="{FF2B5EF4-FFF2-40B4-BE49-F238E27FC236}">
                <a16:creationId xmlns:a16="http://schemas.microsoft.com/office/drawing/2014/main" id="{29EB307D-ACBF-97F0-A58F-486AF64F3803}"/>
              </a:ext>
            </a:extLst>
          </p:cNvPr>
          <p:cNvSpPr txBox="1"/>
          <p:nvPr/>
        </p:nvSpPr>
        <p:spPr>
          <a:xfrm>
            <a:off x="1471908" y="293937"/>
            <a:ext cx="7725417" cy="584775"/>
          </a:xfrm>
          <a:prstGeom prst="rect">
            <a:avLst/>
          </a:prstGeom>
          <a:noFill/>
        </p:spPr>
        <p:txBody>
          <a:bodyPr wrap="square">
            <a:spAutoFit/>
          </a:bodyPr>
          <a:lstStyle/>
          <a:p>
            <a:r>
              <a:rPr lang="en-GB" sz="3200" b="1" dirty="0">
                <a:effectLst/>
                <a:latin typeface="Times New Roman" panose="02020603050405020304" pitchFamily="18" charset="0"/>
                <a:cs typeface="Times New Roman" panose="02020603050405020304" pitchFamily="18" charset="0"/>
              </a:rPr>
              <a:t>PESTEL: </a:t>
            </a:r>
            <a:r>
              <a:rPr lang="en-GB" sz="2400" b="1" dirty="0">
                <a:effectLst/>
                <a:latin typeface="Times New Roman" panose="02020603050405020304" pitchFamily="18" charset="0"/>
                <a:cs typeface="Times New Roman" panose="02020603050405020304" pitchFamily="18" charset="0"/>
              </a:rPr>
              <a:t>Environmental and legal factors</a:t>
            </a:r>
            <a:endParaRPr lang="en-GB" sz="3200" b="1" dirty="0">
              <a:effectLst/>
              <a:latin typeface="Times New Roman" panose="02020603050405020304" pitchFamily="18" charset="0"/>
              <a:cs typeface="Times New Roman" panose="02020603050405020304" pitchFamily="18" charset="0"/>
            </a:endParaRPr>
          </a:p>
        </p:txBody>
      </p:sp>
      <p:graphicFrame>
        <p:nvGraphicFramePr>
          <p:cNvPr id="15" name="Diagram 14">
            <a:extLst>
              <a:ext uri="{FF2B5EF4-FFF2-40B4-BE49-F238E27FC236}">
                <a16:creationId xmlns:a16="http://schemas.microsoft.com/office/drawing/2014/main" id="{2CBFA142-A80F-79B3-25AA-7152FCFDCBE8}"/>
              </a:ext>
            </a:extLst>
          </p:cNvPr>
          <p:cNvGraphicFramePr/>
          <p:nvPr/>
        </p:nvGraphicFramePr>
        <p:xfrm>
          <a:off x="1344252" y="1328866"/>
          <a:ext cx="8128000" cy="535989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TextBox 19">
            <a:extLst>
              <a:ext uri="{FF2B5EF4-FFF2-40B4-BE49-F238E27FC236}">
                <a16:creationId xmlns:a16="http://schemas.microsoft.com/office/drawing/2014/main" id="{6B688095-23E3-341C-B761-8A4829D3EB4E}"/>
              </a:ext>
            </a:extLst>
          </p:cNvPr>
          <p:cNvSpPr txBox="1"/>
          <p:nvPr/>
        </p:nvSpPr>
        <p:spPr>
          <a:xfrm>
            <a:off x="9680094" y="5738482"/>
            <a:ext cx="6224954" cy="900246"/>
          </a:xfrm>
          <a:prstGeom prst="rect">
            <a:avLst/>
          </a:prstGeom>
          <a:noFill/>
        </p:spPr>
        <p:txBody>
          <a:bodyPr wrap="square">
            <a:spAutoFit/>
          </a:bodyPr>
          <a:lstStyle/>
          <a:p>
            <a:pPr marL="171450" indent="-171450">
              <a:buFont typeface="Arial" panose="020B0604020202020204" pitchFamily="34" charset="0"/>
              <a:buChar char="•"/>
            </a:pPr>
            <a:r>
              <a:rPr lang="en-GB" sz="1050" dirty="0">
                <a:solidFill>
                  <a:schemeClr val="bg1"/>
                </a:solidFill>
                <a:latin typeface="Times New Roman" panose="02020603050405020304" pitchFamily="18" charset="0"/>
                <a:cs typeface="Times New Roman" panose="02020603050405020304" pitchFamily="18" charset="0"/>
              </a:rPr>
              <a:t>(AL-Issa, Thanasi-</a:t>
            </a:r>
            <a:r>
              <a:rPr lang="en-GB" sz="1050" dirty="0" err="1">
                <a:solidFill>
                  <a:schemeClr val="bg1"/>
                </a:solidFill>
                <a:latin typeface="Times New Roman" panose="02020603050405020304" pitchFamily="18" charset="0"/>
                <a:cs typeface="Times New Roman" panose="02020603050405020304" pitchFamily="18" charset="0"/>
              </a:rPr>
              <a:t>Boçe</a:t>
            </a:r>
            <a:r>
              <a:rPr lang="en-GB" sz="1050" dirty="0">
                <a:solidFill>
                  <a:schemeClr val="bg1"/>
                </a:solidFill>
                <a:latin typeface="Times New Roman" panose="02020603050405020304" pitchFamily="18" charset="0"/>
                <a:cs typeface="Times New Roman" panose="02020603050405020304" pitchFamily="18" charset="0"/>
              </a:rPr>
              <a:t> and Ali, 2022)</a:t>
            </a:r>
          </a:p>
          <a:p>
            <a:pPr marL="171450" indent="-171450">
              <a:buFont typeface="Arial" panose="020B0604020202020204" pitchFamily="34" charset="0"/>
              <a:buChar char="•"/>
            </a:pPr>
            <a:r>
              <a:rPr lang="en-GB" sz="1050" dirty="0">
                <a:solidFill>
                  <a:schemeClr val="bg1"/>
                </a:solidFill>
                <a:latin typeface="Times New Roman" panose="02020603050405020304" pitchFamily="18" charset="0"/>
                <a:cs typeface="Times New Roman" panose="02020603050405020304" pitchFamily="18" charset="0"/>
              </a:rPr>
              <a:t>(</a:t>
            </a:r>
            <a:r>
              <a:rPr lang="en-GB" sz="1050" dirty="0" err="1">
                <a:solidFill>
                  <a:schemeClr val="bg1"/>
                </a:solidFill>
                <a:latin typeface="Times New Roman" panose="02020603050405020304" pitchFamily="18" charset="0"/>
                <a:cs typeface="Times New Roman" panose="02020603050405020304" pitchFamily="18" charset="0"/>
              </a:rPr>
              <a:t>Viterouli</a:t>
            </a:r>
            <a:r>
              <a:rPr lang="en-GB" sz="1050" dirty="0">
                <a:solidFill>
                  <a:schemeClr val="bg1"/>
                </a:solidFill>
                <a:latin typeface="Times New Roman" panose="02020603050405020304" pitchFamily="18" charset="0"/>
                <a:cs typeface="Times New Roman" panose="02020603050405020304" pitchFamily="18" charset="0"/>
              </a:rPr>
              <a:t> et al., 2023)</a:t>
            </a:r>
          </a:p>
          <a:p>
            <a:pPr marL="171450" indent="-171450">
              <a:buFont typeface="Arial" panose="020B0604020202020204" pitchFamily="34" charset="0"/>
              <a:buChar char="•"/>
            </a:pPr>
            <a:r>
              <a:rPr lang="en-GB" sz="1050" dirty="0">
                <a:solidFill>
                  <a:schemeClr val="bg1"/>
                </a:solidFill>
                <a:latin typeface="Times New Roman" panose="02020603050405020304" pitchFamily="18" charset="0"/>
                <a:cs typeface="Times New Roman" panose="02020603050405020304" pitchFamily="18" charset="0"/>
              </a:rPr>
              <a:t>(</a:t>
            </a:r>
            <a:r>
              <a:rPr lang="en-GB" sz="1050" dirty="0" err="1">
                <a:solidFill>
                  <a:schemeClr val="bg1"/>
                </a:solidFill>
                <a:latin typeface="Times New Roman" panose="02020603050405020304" pitchFamily="18" charset="0"/>
                <a:cs typeface="Times New Roman" panose="02020603050405020304" pitchFamily="18" charset="0"/>
              </a:rPr>
              <a:t>Eyada</a:t>
            </a:r>
            <a:r>
              <a:rPr lang="en-GB" sz="1050" dirty="0">
                <a:solidFill>
                  <a:schemeClr val="bg1"/>
                </a:solidFill>
                <a:latin typeface="Times New Roman" panose="02020603050405020304" pitchFamily="18" charset="0"/>
                <a:cs typeface="Times New Roman" panose="02020603050405020304" pitchFamily="18" charset="0"/>
              </a:rPr>
              <a:t> and others, 2020)</a:t>
            </a:r>
          </a:p>
          <a:p>
            <a:pPr marL="171450" indent="-171450">
              <a:buFont typeface="Arial" panose="020B0604020202020204" pitchFamily="34" charset="0"/>
              <a:buChar char="•"/>
            </a:pPr>
            <a:r>
              <a:rPr lang="en-GB" sz="1050" dirty="0">
                <a:solidFill>
                  <a:schemeClr val="bg1"/>
                </a:solidFill>
                <a:latin typeface="Times New Roman" panose="02020603050405020304" pitchFamily="18" charset="0"/>
                <a:cs typeface="Times New Roman" panose="02020603050405020304" pitchFamily="18" charset="0"/>
              </a:rPr>
              <a:t>(Cousins et al., 2019)</a:t>
            </a:r>
          </a:p>
          <a:p>
            <a:pPr marL="171450" indent="-171450">
              <a:buFont typeface="Arial" panose="020B0604020202020204" pitchFamily="34" charset="0"/>
              <a:buChar char="•"/>
            </a:pPr>
            <a:r>
              <a:rPr lang="en-GB" sz="1050" dirty="0">
                <a:solidFill>
                  <a:schemeClr val="bg1"/>
                </a:solidFill>
                <a:latin typeface="Times New Roman" panose="02020603050405020304" pitchFamily="18" charset="0"/>
                <a:cs typeface="Times New Roman" panose="02020603050405020304" pitchFamily="18" charset="0"/>
              </a:rPr>
              <a:t>(V </a:t>
            </a:r>
            <a:r>
              <a:rPr lang="en-GB" sz="1050" dirty="0" err="1">
                <a:solidFill>
                  <a:schemeClr val="bg1"/>
                </a:solidFill>
                <a:latin typeface="Times New Roman" panose="02020603050405020304" pitchFamily="18" charset="0"/>
                <a:cs typeface="Times New Roman" panose="02020603050405020304" pitchFamily="18" charset="0"/>
              </a:rPr>
              <a:t>Azoeva</a:t>
            </a:r>
            <a:r>
              <a:rPr lang="en-GB" sz="1050" dirty="0">
                <a:solidFill>
                  <a:schemeClr val="bg1"/>
                </a:solidFill>
                <a:latin typeface="Times New Roman" panose="02020603050405020304" pitchFamily="18" charset="0"/>
                <a:cs typeface="Times New Roman" panose="02020603050405020304" pitchFamily="18" charset="0"/>
              </a:rPr>
              <a:t> et al., 2020)</a:t>
            </a:r>
          </a:p>
        </p:txBody>
      </p:sp>
      <p:pic>
        <p:nvPicPr>
          <p:cNvPr id="4" name="Picture 3" descr="A white liquid splashing out of a logo&#10;&#10;Description automatically generated">
            <a:extLst>
              <a:ext uri="{FF2B5EF4-FFF2-40B4-BE49-F238E27FC236}">
                <a16:creationId xmlns:a16="http://schemas.microsoft.com/office/drawing/2014/main" id="{02047C2F-0CEE-E43D-522F-1B05C3726794}"/>
              </a:ext>
            </a:extLst>
          </p:cNvPr>
          <p:cNvPicPr>
            <a:picLocks noChangeAspect="1"/>
          </p:cNvPicPr>
          <p:nvPr/>
        </p:nvPicPr>
        <p:blipFill rotWithShape="1">
          <a:blip r:embed="rId10">
            <a:extLst>
              <a:ext uri="{28A0092B-C50C-407E-A947-70E740481C1C}">
                <a14:useLocalDpi xmlns:a14="http://schemas.microsoft.com/office/drawing/2010/main" val="0"/>
              </a:ext>
            </a:extLst>
          </a:blip>
          <a:srcRect t="6050" b="4735"/>
          <a:stretch/>
        </p:blipFill>
        <p:spPr>
          <a:xfrm>
            <a:off x="-47664" y="-1"/>
            <a:ext cx="12348739" cy="6885545"/>
          </a:xfrm>
          <a:prstGeom prst="rect">
            <a:avLst/>
          </a:prstGeom>
        </p:spPr>
      </p:pic>
    </p:spTree>
    <p:extLst>
      <p:ext uri="{BB962C8B-B14F-4D97-AF65-F5344CB8AC3E}">
        <p14:creationId xmlns:p14="http://schemas.microsoft.com/office/powerpoint/2010/main" val="138520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06AB84-4979-41D6-C9C2-CFD56C7EC917}"/>
              </a:ext>
            </a:extLst>
          </p:cNvPr>
          <p:cNvPicPr>
            <a:picLocks noChangeAspect="1"/>
          </p:cNvPicPr>
          <p:nvPr/>
        </p:nvPicPr>
        <p:blipFill rotWithShape="1">
          <a:blip r:embed="rId2"/>
          <a:srcRect l="9193"/>
          <a:stretch/>
        </p:blipFill>
        <p:spPr>
          <a:xfrm rot="10800000">
            <a:off x="-1" y="-3"/>
            <a:ext cx="12192000"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3040462" y="424329"/>
            <a:ext cx="4145711" cy="47811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i="1" u="sng" dirty="0">
                <a:effectLst>
                  <a:outerShdw blurRad="38100" dist="38100" dir="2700000" algn="tl">
                    <a:srgbClr val="000000">
                      <a:alpha val="43137"/>
                    </a:srgbClr>
                  </a:outerShdw>
                </a:effectLst>
              </a:rPr>
              <a:t>Sociocultural Factor </a:t>
            </a:r>
          </a:p>
          <a:p>
            <a:pPr algn="ctr"/>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59337" y="-154269"/>
            <a:ext cx="1609782" cy="7166536"/>
          </a:xfrm>
          <a:prstGeom prst="rect">
            <a:avLst/>
          </a:prstGeom>
          <a:solidFill>
            <a:srgbClr val="8F6BA3"/>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A person with a blue shirt&#10;&#10;Description automatically generated">
            <a:extLst>
              <a:ext uri="{FF2B5EF4-FFF2-40B4-BE49-F238E27FC236}">
                <a16:creationId xmlns:a16="http://schemas.microsoft.com/office/drawing/2014/main" id="{5AD26689-C948-1CAC-3433-8DCDA9355D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787" y="20357"/>
            <a:ext cx="1268377" cy="1286060"/>
          </a:xfrm>
          <a:prstGeom prst="rect">
            <a:avLst/>
          </a:prstGeom>
          <a:effectLst>
            <a:softEdge rad="38100"/>
          </a:effectLst>
        </p:spPr>
      </p:pic>
      <p:sp>
        <p:nvSpPr>
          <p:cNvPr id="12" name="TextBox 11">
            <a:extLst>
              <a:ext uri="{FF2B5EF4-FFF2-40B4-BE49-F238E27FC236}">
                <a16:creationId xmlns:a16="http://schemas.microsoft.com/office/drawing/2014/main" id="{966166D5-4069-92BC-F554-74DFA3B9C4AD}"/>
              </a:ext>
            </a:extLst>
          </p:cNvPr>
          <p:cNvSpPr txBox="1"/>
          <p:nvPr/>
        </p:nvSpPr>
        <p:spPr>
          <a:xfrm>
            <a:off x="-13416" y="1157156"/>
            <a:ext cx="1361018" cy="461665"/>
          </a:xfrm>
          <a:prstGeom prst="rect">
            <a:avLst/>
          </a:prstGeom>
          <a:noFill/>
        </p:spPr>
        <p:txBody>
          <a:bodyPr wrap="square" rtlCol="0">
            <a:spAutoFit/>
          </a:bodyPr>
          <a:lstStyle/>
          <a:p>
            <a:pPr algn="ctr"/>
            <a:r>
              <a:rPr lang="en-GB" sz="1200" i="1" dirty="0">
                <a:solidFill>
                  <a:schemeClr val="bg2"/>
                </a:solidFill>
              </a:rPr>
              <a:t>Pavlo Gladkyi </a:t>
            </a:r>
          </a:p>
          <a:p>
            <a:pPr algn="ctr"/>
            <a:r>
              <a:rPr lang="en-GB" sz="1200" i="1" dirty="0">
                <a:solidFill>
                  <a:schemeClr val="bg2"/>
                </a:solidFill>
              </a:rPr>
              <a:t>1918831</a:t>
            </a:r>
          </a:p>
        </p:txBody>
      </p:sp>
      <p:pic>
        <p:nvPicPr>
          <p:cNvPr id="4" name="Picture 3">
            <a:extLst>
              <a:ext uri="{FF2B5EF4-FFF2-40B4-BE49-F238E27FC236}">
                <a16:creationId xmlns:a16="http://schemas.microsoft.com/office/drawing/2014/main" id="{396FF841-6B4C-0856-28B4-E449B07F64A6}"/>
              </a:ext>
            </a:extLst>
          </p:cNvPr>
          <p:cNvPicPr>
            <a:picLocks noChangeAspect="1"/>
          </p:cNvPicPr>
          <p:nvPr/>
        </p:nvPicPr>
        <p:blipFill rotWithShape="1">
          <a:blip r:embed="rId4"/>
          <a:srcRect l="1706" t="-968" b="-516"/>
          <a:stretch/>
        </p:blipFill>
        <p:spPr>
          <a:xfrm>
            <a:off x="1592648" y="1238470"/>
            <a:ext cx="7041341" cy="422628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4" name="TextBox 13">
            <a:extLst>
              <a:ext uri="{FF2B5EF4-FFF2-40B4-BE49-F238E27FC236}">
                <a16:creationId xmlns:a16="http://schemas.microsoft.com/office/drawing/2014/main" id="{F30F2380-AE73-5AF5-CA28-14969D2C4240}"/>
              </a:ext>
            </a:extLst>
          </p:cNvPr>
          <p:cNvSpPr txBox="1"/>
          <p:nvPr/>
        </p:nvSpPr>
        <p:spPr>
          <a:xfrm>
            <a:off x="8620326" y="495227"/>
            <a:ext cx="3558011" cy="6324808"/>
          </a:xfrm>
          <a:prstGeom prst="rect">
            <a:avLst/>
          </a:prstGeom>
          <a:noFill/>
        </p:spPr>
        <p:txBody>
          <a:bodyPr wrap="square" rtlCol="0">
            <a:spAutoFit/>
          </a:bodyPr>
          <a:lstStyle/>
          <a:p>
            <a:r>
              <a:rPr lang="en-GB" sz="900" i="1" dirty="0">
                <a:solidFill>
                  <a:schemeClr val="bg2"/>
                </a:solidFill>
                <a:effectLst>
                  <a:outerShdw blurRad="38100" dist="38100" dir="2700000" algn="tl">
                    <a:srgbClr val="000000">
                      <a:alpha val="43137"/>
                    </a:srgbClr>
                  </a:outerShdw>
                </a:effectLst>
              </a:rPr>
              <a:t>A PESTLE analysis revealed a direct correlation between the environmental factor and buyer behaviour.</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Nike identified and addressed these elements in its current marketing strategy as a market-driven company by integrating the Marketing Mix with Market Segmentation. Moreover, Nike has designed a customer-centric and omnichannel marketing strategy to target its customers, convey its CSR and sustainability initiatives to keep brand relevance and remain competitive advantage </a:t>
            </a:r>
            <a:r>
              <a:rPr lang="en-GB" sz="900" b="1" i="1" dirty="0">
                <a:solidFill>
                  <a:schemeClr val="bg2"/>
                </a:solidFill>
                <a:effectLst>
                  <a:outerShdw blurRad="38100" dist="38100" dir="2700000" algn="tl">
                    <a:srgbClr val="000000">
                      <a:alpha val="43137"/>
                    </a:srgbClr>
                  </a:outerShdw>
                </a:effectLst>
              </a:rPr>
              <a:t>(Gregory, 2023a). </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Nike operates in the athletic footwear and apparel sector, which demonstrates growth in the recent two years due to the increasing awareness of health, fitness and sports in the post-COVID period, especially in younger generations </a:t>
            </a:r>
            <a:r>
              <a:rPr lang="en-GB" sz="900" b="1" i="1" dirty="0">
                <a:solidFill>
                  <a:schemeClr val="bg2"/>
                </a:solidFill>
                <a:effectLst>
                  <a:outerShdw blurRad="38100" dist="38100" dir="2700000" algn="tl">
                    <a:srgbClr val="000000">
                      <a:alpha val="43137"/>
                    </a:srgbClr>
                  </a:outerShdw>
                </a:effectLst>
              </a:rPr>
              <a:t>(Becker et al., 2023).</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Emphasising on thorough customer segmentation, Nike includes demographic, geographic, behavioural, and psychographic aspects and consistently observes consumer behaviour and influences using multiple touch points in its Marketing communication mix </a:t>
            </a:r>
          </a:p>
          <a:p>
            <a:r>
              <a:rPr lang="en-GB" sz="900" b="1" i="1" dirty="0">
                <a:solidFill>
                  <a:schemeClr val="bg2"/>
                </a:solidFill>
                <a:effectLst>
                  <a:outerShdw blurRad="38100" dist="38100" dir="2700000" algn="tl">
                    <a:srgbClr val="000000">
                      <a:alpha val="43137"/>
                    </a:srgbClr>
                  </a:outerShdw>
                </a:effectLst>
              </a:rPr>
              <a:t>       (Gregory, 2023b).</a:t>
            </a:r>
          </a:p>
          <a:p>
            <a:pPr marL="171450" indent="-171450">
              <a:buFont typeface="Wingdings" panose="05000000000000000000" pitchFamily="2" charset="2"/>
              <a:buChar char="Ø"/>
            </a:pPr>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Reflecting modern social trends, Nike prioritises equity, diversity, and inclusion in its marketing strategies, making significant investments in women's product lines, such as leggings, sports bras, and athleisure wear </a:t>
            </a:r>
            <a:r>
              <a:rPr lang="en-GB" sz="900" b="1" i="1" dirty="0">
                <a:solidFill>
                  <a:schemeClr val="bg2"/>
                </a:solidFill>
                <a:effectLst>
                  <a:outerShdw blurRad="38100" dist="38100" dir="2700000" algn="tl">
                    <a:srgbClr val="000000">
                      <a:alpha val="43137"/>
                    </a:srgbClr>
                  </a:outerShdw>
                </a:effectLst>
              </a:rPr>
              <a:t>(Salpini, 2022).</a:t>
            </a:r>
          </a:p>
          <a:p>
            <a:pPr marL="171450" indent="-171450">
              <a:buFont typeface="Wingdings" panose="05000000000000000000" pitchFamily="2" charset="2"/>
              <a:buChar char="Ø"/>
            </a:pPr>
            <a:endParaRPr lang="en-GB" sz="900" b="1"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Digitalisation impacts interpersonal communication velocity between people on all levels, leading to a closer connection between social media and commerce. Today, 70% of consumers choose a brand based on its sustainability initiatives and climate change impact, as they see a connection between environmental issues and their health  </a:t>
            </a:r>
            <a:r>
              <a:rPr lang="en-GB" sz="900" b="1" i="1" dirty="0">
                <a:solidFill>
                  <a:schemeClr val="bg2"/>
                </a:solidFill>
                <a:effectLst>
                  <a:outerShdw blurRad="38100" dist="38100" dir="2700000" algn="tl">
                    <a:srgbClr val="000000">
                      <a:alpha val="43137"/>
                    </a:srgbClr>
                  </a:outerShdw>
                </a:effectLst>
              </a:rPr>
              <a:t>(Wilson, 2023). </a:t>
            </a:r>
          </a:p>
          <a:p>
            <a:pPr marL="171450" indent="-171450">
              <a:buFont typeface="Wingdings" panose="05000000000000000000" pitchFamily="2" charset="2"/>
              <a:buChar char="Ø"/>
            </a:pPr>
            <a:endParaRPr lang="en-GB" sz="900" b="1"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Shift in people's relationship with the physical environment significantly changed customer consciousness regarding environmental consumption costs and Nike's impact on climate change, its control measures in terms of pollution, energy efficiency, and use of environmentally friendly processes and recyclable materials </a:t>
            </a:r>
            <a:r>
              <a:rPr lang="en-GB" sz="900" b="1" i="1" dirty="0">
                <a:solidFill>
                  <a:schemeClr val="bg2"/>
                </a:solidFill>
                <a:effectLst>
                  <a:outerShdw blurRad="38100" dist="38100" dir="2700000" algn="tl">
                    <a:srgbClr val="000000">
                      <a:alpha val="43137"/>
                    </a:srgbClr>
                  </a:outerShdw>
                </a:effectLst>
              </a:rPr>
              <a:t>(MacArthur, 2021).</a:t>
            </a:r>
          </a:p>
          <a:p>
            <a:pPr marL="171450" indent="-171450">
              <a:buFont typeface="Wingdings" panose="05000000000000000000" pitchFamily="2" charset="2"/>
              <a:buChar char="Ø"/>
            </a:pPr>
            <a:endParaRPr lang="en-GB" sz="900" b="1"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Nike has a first mover advantage in reducing its carbon footprint and  invests in developing a circular dynamic system to meet its strategic objectives in terms of sustainability and address buyer behaviour change </a:t>
            </a:r>
            <a:r>
              <a:rPr lang="en-GB" sz="900" b="1" i="1" dirty="0">
                <a:solidFill>
                  <a:schemeClr val="bg2"/>
                </a:solidFill>
                <a:effectLst>
                  <a:outerShdw blurRad="38100" dist="38100" dir="2700000" algn="tl">
                    <a:srgbClr val="000000">
                      <a:alpha val="43137"/>
                    </a:srgbClr>
                  </a:outerShdw>
                </a:effectLst>
              </a:rPr>
              <a:t>(Nike, Inc., 2023).</a:t>
            </a:r>
          </a:p>
          <a:p>
            <a:pPr marL="171450" indent="-171450">
              <a:buFont typeface="Wingdings" panose="05000000000000000000" pitchFamily="2" charset="2"/>
              <a:buChar char="Ø"/>
            </a:pPr>
            <a:endParaRPr lang="en-GB" sz="900" b="1" i="1" dirty="0">
              <a:solidFill>
                <a:schemeClr val="bg2"/>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FF9BF3E7-A8A8-4B48-AAB3-9A7F9269FA1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4854288"/>
            <a:ext cx="3107803" cy="2094617"/>
          </a:xfrm>
          <a:prstGeom prst="rect">
            <a:avLst/>
          </a:prstGeom>
        </p:spPr>
      </p:pic>
    </p:spTree>
    <p:extLst>
      <p:ext uri="{BB962C8B-B14F-4D97-AF65-F5344CB8AC3E}">
        <p14:creationId xmlns:p14="http://schemas.microsoft.com/office/powerpoint/2010/main" val="258122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809CE04-30D5-0B2F-A164-CEB7702C7D50}"/>
              </a:ext>
            </a:extLst>
          </p:cNvPr>
          <p:cNvPicPr>
            <a:picLocks noChangeAspect="1"/>
          </p:cNvPicPr>
          <p:nvPr/>
        </p:nvPicPr>
        <p:blipFill rotWithShape="1">
          <a:blip r:embed="rId2"/>
          <a:srcRect l="7927"/>
          <a:stretch/>
        </p:blipFill>
        <p:spPr>
          <a:xfrm>
            <a:off x="0" y="1"/>
            <a:ext cx="12192000" cy="6858000"/>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5575754" y="288983"/>
            <a:ext cx="3494787"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u="sng" dirty="0">
                <a:effectLst>
                  <a:outerShdw blurRad="38100" dist="38100" dir="2700000" algn="tl">
                    <a:srgbClr val="000000">
                      <a:alpha val="43137"/>
                    </a:srgbClr>
                  </a:outerShdw>
                </a:effectLst>
              </a:rPr>
              <a:t>Threat of Substitute</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0738618" y="-140498"/>
            <a:ext cx="1609782" cy="7166536"/>
          </a:xfrm>
          <a:prstGeom prst="rect">
            <a:avLst/>
          </a:prstGeom>
          <a:solidFill>
            <a:srgbClr val="00B0F0"/>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A person with a blue shirt&#10;&#10;Description automatically generated">
            <a:extLst>
              <a:ext uri="{FF2B5EF4-FFF2-40B4-BE49-F238E27FC236}">
                <a16:creationId xmlns:a16="http://schemas.microsoft.com/office/drawing/2014/main" id="{85CD3F2D-7D8B-0FC2-9DCE-3BB7182889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16356" y="-73836"/>
            <a:ext cx="1268377" cy="1286060"/>
          </a:xfrm>
          <a:prstGeom prst="rect">
            <a:avLst/>
          </a:prstGeom>
          <a:effectLst>
            <a:softEdge rad="38100"/>
          </a:effectLst>
        </p:spPr>
      </p:pic>
      <p:sp>
        <p:nvSpPr>
          <p:cNvPr id="3" name="TextBox 2">
            <a:extLst>
              <a:ext uri="{FF2B5EF4-FFF2-40B4-BE49-F238E27FC236}">
                <a16:creationId xmlns:a16="http://schemas.microsoft.com/office/drawing/2014/main" id="{6518C797-B5ED-3CB5-F082-2105A7C6A441}"/>
              </a:ext>
            </a:extLst>
          </p:cNvPr>
          <p:cNvSpPr txBox="1"/>
          <p:nvPr/>
        </p:nvSpPr>
        <p:spPr>
          <a:xfrm>
            <a:off x="10862816" y="1096069"/>
            <a:ext cx="1361018" cy="461665"/>
          </a:xfrm>
          <a:prstGeom prst="rect">
            <a:avLst/>
          </a:prstGeom>
          <a:noFill/>
        </p:spPr>
        <p:txBody>
          <a:bodyPr wrap="square" rtlCol="0">
            <a:spAutoFit/>
          </a:bodyPr>
          <a:lstStyle/>
          <a:p>
            <a:pPr algn="ctr"/>
            <a:r>
              <a:rPr lang="en-GB" sz="1200" i="1" dirty="0">
                <a:solidFill>
                  <a:schemeClr val="bg2"/>
                </a:solidFill>
              </a:rPr>
              <a:t>Pavlo Gladkyi </a:t>
            </a:r>
          </a:p>
          <a:p>
            <a:pPr algn="ctr"/>
            <a:r>
              <a:rPr lang="en-GB" sz="1200" i="1" dirty="0">
                <a:solidFill>
                  <a:schemeClr val="bg2"/>
                </a:solidFill>
              </a:rPr>
              <a:t>1918831</a:t>
            </a:r>
          </a:p>
        </p:txBody>
      </p:sp>
      <p:pic>
        <p:nvPicPr>
          <p:cNvPr id="5" name="Picture 4">
            <a:extLst>
              <a:ext uri="{FF2B5EF4-FFF2-40B4-BE49-F238E27FC236}">
                <a16:creationId xmlns:a16="http://schemas.microsoft.com/office/drawing/2014/main" id="{028517B9-6287-67F8-E514-A9890D602D7A}"/>
              </a:ext>
            </a:extLst>
          </p:cNvPr>
          <p:cNvPicPr>
            <a:picLocks noChangeAspect="1"/>
          </p:cNvPicPr>
          <p:nvPr/>
        </p:nvPicPr>
        <p:blipFill rotWithShape="1">
          <a:blip r:embed="rId4"/>
          <a:srcRect l="2194" t="1663" r="561"/>
          <a:stretch/>
        </p:blipFill>
        <p:spPr>
          <a:xfrm>
            <a:off x="3949470" y="1326902"/>
            <a:ext cx="6754178" cy="420419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4" name="TextBox 3">
            <a:extLst>
              <a:ext uri="{FF2B5EF4-FFF2-40B4-BE49-F238E27FC236}">
                <a16:creationId xmlns:a16="http://schemas.microsoft.com/office/drawing/2014/main" id="{3119412B-960B-EFD4-7F53-94537CC0C257}"/>
              </a:ext>
            </a:extLst>
          </p:cNvPr>
          <p:cNvSpPr txBox="1"/>
          <p:nvPr/>
        </p:nvSpPr>
        <p:spPr>
          <a:xfrm>
            <a:off x="41791" y="684677"/>
            <a:ext cx="3865886" cy="4524315"/>
          </a:xfrm>
          <a:prstGeom prst="rect">
            <a:avLst/>
          </a:prstGeom>
          <a:noFill/>
        </p:spPr>
        <p:txBody>
          <a:bodyPr wrap="square" rtlCol="0">
            <a:spAutoFit/>
          </a:bodyPr>
          <a:lstStyle/>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Market Saturation:</a:t>
            </a:r>
          </a:p>
          <a:p>
            <a:r>
              <a:rPr lang="en-GB" sz="900" i="1" dirty="0">
                <a:solidFill>
                  <a:schemeClr val="bg2"/>
                </a:solidFill>
                <a:effectLst>
                  <a:outerShdw blurRad="38100" dist="38100" dir="2700000" algn="tl">
                    <a:srgbClr val="000000">
                      <a:alpha val="43137"/>
                    </a:srgbClr>
                  </a:outerShdw>
                </a:effectLst>
              </a:rPr>
              <a:t>        The sportswear market is highly competitive, with significant presence from brands like Nike, which leads to high competition intensity. Consumers have access to various alternatives in sports and casual footwear, making it possible for them to switch if competitors offer better value.</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Competition and Market Share:</a:t>
            </a:r>
          </a:p>
          <a:p>
            <a:r>
              <a:rPr lang="en-GB" sz="900" i="1" dirty="0">
                <a:solidFill>
                  <a:schemeClr val="bg2"/>
                </a:solidFill>
                <a:effectLst>
                  <a:outerShdw blurRad="38100" dist="38100" dir="2700000" algn="tl">
                    <a:srgbClr val="000000">
                      <a:alpha val="43137"/>
                    </a:srgbClr>
                  </a:outerShdw>
                </a:effectLst>
              </a:rPr>
              <a:t>        Nike faces pressure from direct competitors such as Adidas and Puma. However, their market share distribution provides a moderate force of substitution to Nike's product and services </a:t>
            </a:r>
            <a:r>
              <a:rPr lang="en-GB" sz="900" b="1" i="1" dirty="0">
                <a:solidFill>
                  <a:schemeClr val="bg2"/>
                </a:solidFill>
                <a:effectLst>
                  <a:outerShdw blurRad="38100" dist="38100" dir="2700000" algn="tl">
                    <a:srgbClr val="000000">
                      <a:alpha val="43137"/>
                    </a:srgbClr>
                  </a:outerShdw>
                </a:effectLst>
              </a:rPr>
              <a:t>(WallStreetZen, 2022). </a:t>
            </a:r>
            <a:endParaRPr lang="en-GB" sz="900" i="1" dirty="0">
              <a:solidFill>
                <a:schemeClr val="bg2"/>
              </a:solidFill>
              <a:effectLst>
                <a:outerShdw blurRad="38100" dist="38100" dir="2700000" algn="tl">
                  <a:srgbClr val="000000">
                    <a:alpha val="43137"/>
                  </a:srgbClr>
                </a:outerShdw>
              </a:effectLst>
            </a:endParaRP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Threat of Substitution:</a:t>
            </a:r>
          </a:p>
          <a:p>
            <a:r>
              <a:rPr lang="en-GB" sz="900" i="1" dirty="0">
                <a:solidFill>
                  <a:schemeClr val="bg2"/>
                </a:solidFill>
                <a:effectLst>
                  <a:outerShdw blurRad="38100" dist="38100" dir="2700000" algn="tl">
                    <a:srgbClr val="000000">
                      <a:alpha val="43137"/>
                    </a:srgbClr>
                  </a:outerShdw>
                </a:effectLst>
              </a:rPr>
              <a:t>        Nike addresses substitution threats by innovating and using the latest technologies and materials, and offering unique services like recycling, refurbishing and donation </a:t>
            </a:r>
            <a:r>
              <a:rPr lang="en-GB" sz="900" b="1" i="1" dirty="0">
                <a:solidFill>
                  <a:schemeClr val="bg2"/>
                </a:solidFill>
                <a:effectLst>
                  <a:outerShdw blurRad="38100" dist="38100" dir="2700000" algn="tl">
                    <a:srgbClr val="000000">
                      <a:alpha val="43137"/>
                    </a:srgbClr>
                  </a:outerShdw>
                </a:effectLst>
              </a:rPr>
              <a:t>(Nike, Inc., 2023).</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Product Design and Differentiation:</a:t>
            </a:r>
          </a:p>
          <a:p>
            <a:r>
              <a:rPr lang="en-GB" sz="900" i="1" dirty="0">
                <a:solidFill>
                  <a:schemeClr val="bg2"/>
                </a:solidFill>
                <a:effectLst>
                  <a:outerShdw blurRad="38100" dist="38100" dir="2700000" algn="tl">
                    <a:srgbClr val="000000">
                      <a:alpha val="43137"/>
                    </a:srgbClr>
                  </a:outerShdw>
                </a:effectLst>
              </a:rPr>
              <a:t>        Nike focuses on product design and differentiation to mitigate the risk from alternative products, ensuring a strong value proposition </a:t>
            </a:r>
            <a:r>
              <a:rPr lang="en-GB" sz="900" b="1" i="1" dirty="0">
                <a:solidFill>
                  <a:schemeClr val="bg2"/>
                </a:solidFill>
                <a:effectLst>
                  <a:outerShdw blurRad="38100" dist="38100" dir="2700000" algn="tl">
                    <a:srgbClr val="000000">
                      <a:alpha val="43137"/>
                    </a:srgbClr>
                  </a:outerShdw>
                </a:effectLst>
              </a:rPr>
              <a:t>(Ferguson, 2023).</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Marketing and Segmentation:</a:t>
            </a:r>
          </a:p>
          <a:p>
            <a:r>
              <a:rPr lang="en-GB" sz="900" i="1" dirty="0">
                <a:solidFill>
                  <a:schemeClr val="bg2"/>
                </a:solidFill>
                <a:effectLst>
                  <a:outerShdw blurRad="38100" dist="38100" dir="2700000" algn="tl">
                    <a:srgbClr val="000000">
                      <a:alpha val="43137"/>
                    </a:srgbClr>
                  </a:outerShdw>
                </a:effectLst>
              </a:rPr>
              <a:t>        The company employs effective market segmentation and creates authentic marketing campaigns that distinguish it from competitors and creates boundaries with its customers </a:t>
            </a:r>
            <a:r>
              <a:rPr lang="en-GB" sz="900" b="1" i="1" dirty="0">
                <a:solidFill>
                  <a:schemeClr val="bg2"/>
                </a:solidFill>
                <a:effectLst>
                  <a:outerShdw blurRad="38100" dist="38100" dir="2700000" algn="tl">
                    <a:srgbClr val="000000">
                      <a:alpha val="43137"/>
                    </a:srgbClr>
                  </a:outerShdw>
                </a:effectLst>
              </a:rPr>
              <a:t>(Kolk, 2023).</a:t>
            </a:r>
          </a:p>
          <a:p>
            <a:r>
              <a:rPr lang="en-GB" sz="900" i="1" dirty="0">
                <a:solidFill>
                  <a:schemeClr val="bg2"/>
                </a:solidFill>
                <a:effectLst>
                  <a:outerShdw blurRad="38100" dist="38100" dir="2700000" algn="tl">
                    <a:srgbClr val="000000">
                      <a:alpha val="43137"/>
                    </a:srgbClr>
                  </a:outerShdw>
                </a:effectLst>
              </a:rPr>
              <a:t>Through inspirational and emotionally resonant products and marketing campaigns, Nike builds brand loyalty </a:t>
            </a:r>
            <a:r>
              <a:rPr lang="en-GB" sz="900" b="1" i="1" dirty="0">
                <a:solidFill>
                  <a:schemeClr val="bg2"/>
                </a:solidFill>
                <a:effectLst>
                  <a:outerShdw blurRad="38100" dist="38100" dir="2700000" algn="tl">
                    <a:srgbClr val="000000">
                      <a:alpha val="43137"/>
                    </a:srgbClr>
                  </a:outerShdw>
                </a:effectLst>
              </a:rPr>
              <a:t>(Nike, 2020). </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Social and Environmental Stance:</a:t>
            </a:r>
          </a:p>
          <a:p>
            <a:r>
              <a:rPr lang="en-GB" sz="900" i="1" dirty="0">
                <a:solidFill>
                  <a:schemeClr val="bg2"/>
                </a:solidFill>
                <a:effectLst>
                  <a:outerShdw blurRad="38100" dist="38100" dir="2700000" algn="tl">
                    <a:srgbClr val="000000">
                      <a:alpha val="43137"/>
                    </a:srgbClr>
                  </a:outerShdw>
                </a:effectLst>
              </a:rPr>
              <a:t>        Nike incorporates social and environmental issues into its marketing promotional mix to broaden its audience and create emotional connections, capitalising on current trends such as equity, diversity, inclusion and sustainability </a:t>
            </a:r>
            <a:r>
              <a:rPr lang="en-GB" sz="900" b="1" i="1" dirty="0">
                <a:solidFill>
                  <a:schemeClr val="bg2"/>
                </a:solidFill>
                <a:effectLst>
                  <a:outerShdw blurRad="38100" dist="38100" dir="2700000" algn="tl">
                    <a:srgbClr val="000000">
                      <a:alpha val="43137"/>
                    </a:srgbClr>
                  </a:outerShdw>
                </a:effectLst>
              </a:rPr>
              <a:t>(Thomas, 2021). </a:t>
            </a:r>
          </a:p>
        </p:txBody>
      </p:sp>
      <p:pic>
        <p:nvPicPr>
          <p:cNvPr id="11" name="Picture 10" descr="A collage of images of a person wearing a cartoon character&#10;&#10;Description automatically generated">
            <a:extLst>
              <a:ext uri="{FF2B5EF4-FFF2-40B4-BE49-F238E27FC236}">
                <a16:creationId xmlns:a16="http://schemas.microsoft.com/office/drawing/2014/main" id="{009711EE-E011-6EA9-CB11-56FD36F8E7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 y="5279242"/>
            <a:ext cx="3758948" cy="1578758"/>
          </a:xfrm>
          <a:prstGeom prst="rect">
            <a:avLst/>
          </a:prstGeom>
        </p:spPr>
      </p:pic>
    </p:spTree>
    <p:extLst>
      <p:ext uri="{BB962C8B-B14F-4D97-AF65-F5344CB8AC3E}">
        <p14:creationId xmlns:p14="http://schemas.microsoft.com/office/powerpoint/2010/main" val="330046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a:blip r:embed="rId2"/>
          <a:stretch>
            <a:fillRect/>
          </a:stretch>
        </p:blipFill>
        <p:spPr>
          <a:xfrm rot="10800000">
            <a:off x="0" y="-13773"/>
            <a:ext cx="12192002" cy="6885543"/>
          </a:xfrm>
          <a:prstGeom prst="rect">
            <a:avLst/>
          </a:prstGeom>
        </p:spPr>
      </p:pic>
      <p:sp>
        <p:nvSpPr>
          <p:cNvPr id="10" name="Rectangle 9">
            <a:extLst>
              <a:ext uri="{FF2B5EF4-FFF2-40B4-BE49-F238E27FC236}">
                <a16:creationId xmlns:a16="http://schemas.microsoft.com/office/drawing/2014/main" id="{96D27C40-890A-1619-EF9F-B5D235D549E7}"/>
              </a:ext>
            </a:extLst>
          </p:cNvPr>
          <p:cNvSpPr/>
          <p:nvPr/>
        </p:nvSpPr>
        <p:spPr>
          <a:xfrm>
            <a:off x="-171291" y="-154269"/>
            <a:ext cx="1609782" cy="7166536"/>
          </a:xfrm>
          <a:prstGeom prst="rect">
            <a:avLst/>
          </a:prstGeom>
          <a:solidFill>
            <a:srgbClr val="CFD731"/>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CFF2CFC-C812-DBFE-7067-F5A0B4AF4366}"/>
              </a:ext>
            </a:extLst>
          </p:cNvPr>
          <p:cNvSpPr txBox="1"/>
          <p:nvPr/>
        </p:nvSpPr>
        <p:spPr>
          <a:xfrm>
            <a:off x="-101291" y="1275757"/>
            <a:ext cx="1469781" cy="461665"/>
          </a:xfrm>
          <a:prstGeom prst="rect">
            <a:avLst/>
          </a:prstGeom>
          <a:noFill/>
        </p:spPr>
        <p:txBody>
          <a:bodyPr wrap="square" rtlCol="0">
            <a:spAutoFit/>
          </a:bodyPr>
          <a:lstStyle/>
          <a:p>
            <a:pPr algn="ctr"/>
            <a:r>
              <a:rPr lang="en-GB" sz="1200" i="1" dirty="0">
                <a:solidFill>
                  <a:schemeClr val="tx1">
                    <a:lumMod val="75000"/>
                    <a:lumOff val="25000"/>
                  </a:schemeClr>
                </a:solidFill>
              </a:rPr>
              <a:t>Shivani Khanna 2307484</a:t>
            </a:r>
          </a:p>
        </p:txBody>
      </p:sp>
      <p:pic>
        <p:nvPicPr>
          <p:cNvPr id="4" name="Picture 3">
            <a:extLst>
              <a:ext uri="{FF2B5EF4-FFF2-40B4-BE49-F238E27FC236}">
                <a16:creationId xmlns:a16="http://schemas.microsoft.com/office/drawing/2014/main" id="{6D3BC8D7-FE76-D8B9-967C-52E91A55B68D}"/>
              </a:ext>
            </a:extLst>
          </p:cNvPr>
          <p:cNvPicPr>
            <a:picLocks noChangeAspect="1"/>
          </p:cNvPicPr>
          <p:nvPr/>
        </p:nvPicPr>
        <p:blipFill>
          <a:blip r:embed="rId3"/>
          <a:stretch>
            <a:fillRect/>
          </a:stretch>
        </p:blipFill>
        <p:spPr>
          <a:xfrm>
            <a:off x="8705" y="19872"/>
            <a:ext cx="1249788" cy="1255885"/>
          </a:xfrm>
          <a:prstGeom prst="rect">
            <a:avLst/>
          </a:prstGeom>
        </p:spPr>
      </p:pic>
      <p:sp>
        <p:nvSpPr>
          <p:cNvPr id="6" name="Subtitle 2">
            <a:extLst>
              <a:ext uri="{FF2B5EF4-FFF2-40B4-BE49-F238E27FC236}">
                <a16:creationId xmlns:a16="http://schemas.microsoft.com/office/drawing/2014/main" id="{DB385CD7-A543-333A-B0AC-43D1B0590C18}"/>
              </a:ext>
            </a:extLst>
          </p:cNvPr>
          <p:cNvSpPr txBox="1">
            <a:spLocks/>
          </p:cNvSpPr>
          <p:nvPr/>
        </p:nvSpPr>
        <p:spPr>
          <a:xfrm>
            <a:off x="1653908" y="255192"/>
            <a:ext cx="9195428" cy="785244"/>
          </a:xfrm>
          <a:prstGeom prst="rect">
            <a:avLst/>
          </a:prstGeom>
          <a:solidFill>
            <a:srgbClr val="B56D25"/>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0000"/>
              </a:lnSpc>
              <a:buNone/>
            </a:pPr>
            <a:r>
              <a:rPr lang="en-US" sz="3200" b="1" i="1" u="sng" dirty="0">
                <a:effectLst>
                  <a:outerShdw blurRad="38100" dist="38100" dir="2700000" algn="tl">
                    <a:srgbClr val="000000">
                      <a:alpha val="43137"/>
                    </a:srgbClr>
                  </a:outerShdw>
                </a:effectLst>
              </a:rPr>
              <a:t>Portal Five Forces: Competitive Rivalry</a:t>
            </a:r>
          </a:p>
          <a:p>
            <a:pPr marL="0" indent="0" algn="ctr">
              <a:buNone/>
            </a:pPr>
            <a:endParaRPr lang="en-GB" sz="2000" b="1" dirty="0">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B4C5FDE0-6FB8-77CB-77AB-AE53DB24F3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09782" y="1387575"/>
            <a:ext cx="3302639" cy="2170625"/>
          </a:xfrm>
          <a:prstGeom prst="rect">
            <a:avLst/>
          </a:prstGeom>
          <a:solidFill>
            <a:srgbClr val="D8D99B"/>
          </a:solidFill>
        </p:spPr>
      </p:pic>
      <p:sp>
        <p:nvSpPr>
          <p:cNvPr id="11" name="Subtitle 2">
            <a:extLst>
              <a:ext uri="{FF2B5EF4-FFF2-40B4-BE49-F238E27FC236}">
                <a16:creationId xmlns:a16="http://schemas.microsoft.com/office/drawing/2014/main" id="{0E10B1F9-5954-4F21-E920-73481DE8651D}"/>
              </a:ext>
            </a:extLst>
          </p:cNvPr>
          <p:cNvSpPr txBox="1">
            <a:spLocks/>
          </p:cNvSpPr>
          <p:nvPr/>
        </p:nvSpPr>
        <p:spPr>
          <a:xfrm>
            <a:off x="1576112" y="3576966"/>
            <a:ext cx="3336309" cy="474175"/>
          </a:xfrm>
          <a:prstGeom prst="rect">
            <a:avLst/>
          </a:prstGeom>
        </p:spPr>
        <p:txBody>
          <a:bodyPr vert="horz" lIns="91440" tIns="45720" rIns="91440" bIns="45720" rtlCol="0" anchor="b">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000" dirty="0"/>
              <a:t>Porter, M. E. (1998). </a:t>
            </a:r>
            <a:r>
              <a:rPr lang="en-US" sz="1000" i="1" dirty="0"/>
              <a:t>Competitive strategy : techniques for analyzing industries and competitors : with a new introduction</a:t>
            </a:r>
            <a:r>
              <a:rPr lang="en-US" sz="1000" dirty="0"/>
              <a:t> (1st Free Press ed.). Free Press., pg. 25.</a:t>
            </a:r>
          </a:p>
        </p:txBody>
      </p:sp>
      <p:sp>
        <p:nvSpPr>
          <p:cNvPr id="12" name="Subtitle 2">
            <a:extLst>
              <a:ext uri="{FF2B5EF4-FFF2-40B4-BE49-F238E27FC236}">
                <a16:creationId xmlns:a16="http://schemas.microsoft.com/office/drawing/2014/main" id="{23319AAD-CE7A-C1FF-8290-1C8CAE7E082B}"/>
              </a:ext>
            </a:extLst>
          </p:cNvPr>
          <p:cNvSpPr txBox="1">
            <a:spLocks/>
          </p:cNvSpPr>
          <p:nvPr/>
        </p:nvSpPr>
        <p:spPr>
          <a:xfrm>
            <a:off x="1713733" y="4037999"/>
            <a:ext cx="3604592" cy="474175"/>
          </a:xfrm>
          <a:prstGeom prst="rect">
            <a:avLst/>
          </a:prstGeom>
        </p:spPr>
        <p:txBody>
          <a:bodyPr vert="horz" lIns="91440" tIns="45720" rIns="91440" bIns="45720" rtlCol="0" anchor="b">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None/>
            </a:pPr>
            <a:r>
              <a:rPr lang="en-GB" sz="2400" b="1" u="sng" dirty="0">
                <a:effectLst>
                  <a:outerShdw blurRad="38100" dist="38100" dir="2700000" algn="tl">
                    <a:srgbClr val="000000">
                      <a:alpha val="43137"/>
                    </a:srgbClr>
                  </a:outerShdw>
                </a:effectLst>
              </a:rPr>
              <a:t>Biggest Competitors:</a:t>
            </a:r>
          </a:p>
        </p:txBody>
      </p:sp>
      <p:sp>
        <p:nvSpPr>
          <p:cNvPr id="13" name="TextBox 12">
            <a:extLst>
              <a:ext uri="{FF2B5EF4-FFF2-40B4-BE49-F238E27FC236}">
                <a16:creationId xmlns:a16="http://schemas.microsoft.com/office/drawing/2014/main" id="{A57D0EBC-09EA-C9A6-9E8D-7719394C6C99}"/>
              </a:ext>
            </a:extLst>
          </p:cNvPr>
          <p:cNvSpPr txBox="1"/>
          <p:nvPr/>
        </p:nvSpPr>
        <p:spPr>
          <a:xfrm>
            <a:off x="1828935" y="4555760"/>
            <a:ext cx="2864332" cy="1711366"/>
          </a:xfrm>
          <a:prstGeom prst="rect">
            <a:avLst/>
          </a:prstGeom>
          <a:noFill/>
        </p:spPr>
        <p:txBody>
          <a:bodyPr wrap="square">
            <a:spAutoFit/>
          </a:bodyPr>
          <a:lstStyle/>
          <a:p>
            <a:pPr>
              <a:lnSpc>
                <a:spcPct val="150000"/>
              </a:lnSpc>
              <a:spcBef>
                <a:spcPts val="0"/>
              </a:spcBef>
            </a:pPr>
            <a:r>
              <a:rPr lang="en-GB" b="1" dirty="0">
                <a:solidFill>
                  <a:srgbClr val="C00000"/>
                </a:solidFill>
              </a:rPr>
              <a:t>Adidas         Puma</a:t>
            </a:r>
          </a:p>
          <a:p>
            <a:pPr marL="0" indent="0">
              <a:lnSpc>
                <a:spcPct val="150000"/>
              </a:lnSpc>
              <a:spcBef>
                <a:spcPts val="0"/>
              </a:spcBef>
              <a:buNone/>
            </a:pPr>
            <a:r>
              <a:rPr lang="en-GB" b="1" dirty="0">
                <a:solidFill>
                  <a:srgbClr val="C00000"/>
                </a:solidFill>
              </a:rPr>
              <a:t>Lululemon     Under Arrow</a:t>
            </a:r>
          </a:p>
          <a:p>
            <a:pPr marL="0" indent="0">
              <a:lnSpc>
                <a:spcPct val="150000"/>
              </a:lnSpc>
              <a:spcBef>
                <a:spcPts val="0"/>
              </a:spcBef>
              <a:buNone/>
            </a:pPr>
            <a:r>
              <a:rPr lang="en-GB" b="1" dirty="0">
                <a:solidFill>
                  <a:srgbClr val="C00000"/>
                </a:solidFill>
              </a:rPr>
              <a:t>New Balance    Skechers</a:t>
            </a:r>
          </a:p>
          <a:p>
            <a:pPr marL="0" indent="0">
              <a:lnSpc>
                <a:spcPct val="150000"/>
              </a:lnSpc>
              <a:spcBef>
                <a:spcPts val="0"/>
              </a:spcBef>
              <a:buNone/>
            </a:pPr>
            <a:r>
              <a:rPr lang="en-GB" b="1" dirty="0">
                <a:solidFill>
                  <a:srgbClr val="C00000"/>
                </a:solidFill>
              </a:rPr>
              <a:t>Fila      Reebok</a:t>
            </a:r>
          </a:p>
        </p:txBody>
      </p:sp>
      <p:sp>
        <p:nvSpPr>
          <p:cNvPr id="2" name="Subtitle 2">
            <a:extLst>
              <a:ext uri="{FF2B5EF4-FFF2-40B4-BE49-F238E27FC236}">
                <a16:creationId xmlns:a16="http://schemas.microsoft.com/office/drawing/2014/main" id="{4FC2FA21-9E06-2342-64EA-A473EE2E88AE}"/>
              </a:ext>
            </a:extLst>
          </p:cNvPr>
          <p:cNvSpPr txBox="1">
            <a:spLocks/>
          </p:cNvSpPr>
          <p:nvPr/>
        </p:nvSpPr>
        <p:spPr>
          <a:xfrm>
            <a:off x="5657840" y="1243371"/>
            <a:ext cx="6054480" cy="2732219"/>
          </a:xfrm>
          <a:prstGeom prst="rect">
            <a:avLst/>
          </a:prstGeom>
          <a:noFill/>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0400" i="1" u="sng" dirty="0">
                <a:solidFill>
                  <a:schemeClr val="bg2"/>
                </a:solidFill>
                <a:effectLst>
                  <a:outerShdw blurRad="38100" dist="38100" dir="2700000" algn="tl">
                    <a:srgbClr val="000000">
                      <a:alpha val="43137"/>
                    </a:srgbClr>
                  </a:outerShdw>
                </a:effectLst>
              </a:rPr>
              <a:t>Nike</a:t>
            </a:r>
          </a:p>
          <a:p>
            <a:pPr>
              <a:lnSpc>
                <a:spcPct val="120000"/>
              </a:lnSpc>
            </a:pPr>
            <a:r>
              <a:rPr lang="en-GB" sz="6400" i="1" dirty="0">
                <a:solidFill>
                  <a:schemeClr val="bg2"/>
                </a:solidFill>
                <a:effectLst>
                  <a:outerShdw blurRad="38100" dist="38100" dir="2700000" algn="tl">
                    <a:srgbClr val="000000">
                      <a:alpha val="43137"/>
                    </a:srgbClr>
                  </a:outerShdw>
                </a:effectLst>
              </a:rPr>
              <a:t>Insists on diverse workforce</a:t>
            </a:r>
            <a:endParaRPr lang="en-US" sz="6400" i="1" baseline="30000" dirty="0">
              <a:solidFill>
                <a:schemeClr val="bg2"/>
              </a:solidFill>
              <a:effectLst>
                <a:outerShdw blurRad="38100" dist="38100" dir="2700000" algn="tl">
                  <a:srgbClr val="000000">
                    <a:alpha val="43137"/>
                  </a:srgbClr>
                </a:outerShdw>
              </a:effectLst>
            </a:endParaRPr>
          </a:p>
          <a:p>
            <a:pPr>
              <a:lnSpc>
                <a:spcPct val="120000"/>
              </a:lnSpc>
            </a:pPr>
            <a:r>
              <a:rPr lang="en-GB" sz="6400" i="1" dirty="0">
                <a:solidFill>
                  <a:schemeClr val="bg2"/>
                </a:solidFill>
                <a:effectLst>
                  <a:outerShdw blurRad="38100" dist="38100" dir="2700000" algn="tl">
                    <a:srgbClr val="000000">
                      <a:alpha val="43137"/>
                    </a:srgbClr>
                  </a:outerShdw>
                </a:effectLst>
              </a:rPr>
              <a:t>Uses sustainable, recycled and environmentally preferred materials in their products</a:t>
            </a:r>
            <a:r>
              <a:rPr lang="en-US" sz="6400" dirty="0">
                <a:solidFill>
                  <a:schemeClr val="bg2"/>
                </a:solidFill>
                <a:effectLst>
                  <a:outerShdw blurRad="38100" dist="38100" dir="2700000" algn="tl">
                    <a:srgbClr val="000000">
                      <a:alpha val="43137"/>
                    </a:srgbClr>
                  </a:outerShdw>
                </a:effectLst>
              </a:rPr>
              <a:t> (MarketLine,2021</a:t>
            </a:r>
            <a:r>
              <a:rPr lang="en-US" sz="6400" i="1" dirty="0">
                <a:solidFill>
                  <a:schemeClr val="bg2"/>
                </a:solidFill>
                <a:effectLst>
                  <a:outerShdw blurRad="38100" dist="38100" dir="2700000" algn="tl">
                    <a:srgbClr val="000000">
                      <a:alpha val="43137"/>
                    </a:srgbClr>
                  </a:outerShdw>
                </a:effectLst>
              </a:rPr>
              <a:t>)</a:t>
            </a:r>
            <a:endParaRPr lang="en-GB" sz="6400" i="1" dirty="0">
              <a:solidFill>
                <a:schemeClr val="bg2"/>
              </a:solidFill>
              <a:effectLst>
                <a:outerShdw blurRad="38100" dist="38100" dir="2700000" algn="tl">
                  <a:srgbClr val="000000">
                    <a:alpha val="43137"/>
                  </a:srgbClr>
                </a:outerShdw>
              </a:effectLst>
            </a:endParaRPr>
          </a:p>
          <a:p>
            <a:pPr>
              <a:lnSpc>
                <a:spcPct val="120000"/>
              </a:lnSpc>
            </a:pPr>
            <a:r>
              <a:rPr lang="en-GB" sz="6400" i="1" dirty="0">
                <a:solidFill>
                  <a:schemeClr val="bg2"/>
                </a:solidFill>
                <a:effectLst>
                  <a:outerShdw blurRad="38100" dist="38100" dir="2700000" algn="tl">
                    <a:srgbClr val="000000">
                      <a:alpha val="43137"/>
                    </a:srgbClr>
                  </a:outerShdw>
                </a:effectLst>
              </a:rPr>
              <a:t>Reuses 80% of wastage in remanufacturing products</a:t>
            </a:r>
          </a:p>
          <a:p>
            <a:pPr>
              <a:lnSpc>
                <a:spcPct val="120000"/>
              </a:lnSpc>
            </a:pPr>
            <a:r>
              <a:rPr lang="en-US" sz="6400" i="1" dirty="0">
                <a:solidFill>
                  <a:schemeClr val="bg2"/>
                </a:solidFill>
                <a:effectLst>
                  <a:outerShdw blurRad="38100" dist="38100" dir="2700000" algn="tl">
                    <a:srgbClr val="000000">
                      <a:alpha val="43137"/>
                    </a:srgbClr>
                  </a:outerShdw>
                </a:effectLst>
              </a:rPr>
              <a:t>Holds the biggest market share through direct selling and aggressive marketing</a:t>
            </a:r>
          </a:p>
          <a:p>
            <a:pPr marL="0" indent="0" algn="r">
              <a:lnSpc>
                <a:spcPct val="120000"/>
              </a:lnSpc>
              <a:buNone/>
            </a:pPr>
            <a:r>
              <a:rPr lang="en-GB" sz="6400" i="1" dirty="0">
                <a:solidFill>
                  <a:schemeClr val="bg2"/>
                </a:solidFill>
                <a:effectLst>
                  <a:outerShdw blurRad="38100" dist="38100" dir="2700000" algn="tl">
                    <a:srgbClr val="000000">
                      <a:alpha val="43137"/>
                    </a:srgbClr>
                  </a:outerShdw>
                </a:effectLst>
              </a:rPr>
              <a:t>(Back, 2002) (Nike, 2023)</a:t>
            </a:r>
          </a:p>
        </p:txBody>
      </p:sp>
      <p:sp>
        <p:nvSpPr>
          <p:cNvPr id="5" name="Subtitle 2">
            <a:extLst>
              <a:ext uri="{FF2B5EF4-FFF2-40B4-BE49-F238E27FC236}">
                <a16:creationId xmlns:a16="http://schemas.microsoft.com/office/drawing/2014/main" id="{B66776BD-935F-82E7-EF4C-E19A51B3EFB3}"/>
              </a:ext>
            </a:extLst>
          </p:cNvPr>
          <p:cNvSpPr txBox="1">
            <a:spLocks/>
          </p:cNvSpPr>
          <p:nvPr/>
        </p:nvSpPr>
        <p:spPr>
          <a:xfrm>
            <a:off x="5657840" y="4020723"/>
            <a:ext cx="6054480" cy="2528162"/>
          </a:xfrm>
          <a:prstGeom prst="rect">
            <a:avLst/>
          </a:prstGeom>
          <a:no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i="1" u="sng" dirty="0">
                <a:solidFill>
                  <a:schemeClr val="bg2"/>
                </a:solidFill>
                <a:effectLst>
                  <a:outerShdw blurRad="38100" dist="38100" dir="2700000" algn="tl">
                    <a:srgbClr val="000000">
                      <a:alpha val="43137"/>
                    </a:srgbClr>
                  </a:outerShdw>
                </a:effectLst>
              </a:rPr>
              <a:t>Adidas</a:t>
            </a:r>
          </a:p>
          <a:p>
            <a:r>
              <a:rPr lang="en-GB" sz="1600" i="1" dirty="0">
                <a:solidFill>
                  <a:schemeClr val="bg2"/>
                </a:solidFill>
                <a:effectLst>
                  <a:outerShdw blurRad="38100" dist="38100" dir="2700000" algn="tl">
                    <a:srgbClr val="000000">
                      <a:alpha val="43137"/>
                    </a:srgbClr>
                  </a:outerShdw>
                </a:effectLst>
              </a:rPr>
              <a:t>Workers’ exploitation by independent manufacturers in Asian countries</a:t>
            </a:r>
            <a:endParaRPr lang="en-US" sz="1600" i="1" baseline="30000" dirty="0">
              <a:solidFill>
                <a:schemeClr val="bg2"/>
              </a:solidFill>
              <a:effectLst>
                <a:outerShdw blurRad="38100" dist="38100" dir="2700000" algn="tl">
                  <a:srgbClr val="000000">
                    <a:alpha val="43137"/>
                  </a:srgbClr>
                </a:outerShdw>
              </a:effectLst>
            </a:endParaRPr>
          </a:p>
          <a:p>
            <a:r>
              <a:rPr lang="en-GB" sz="1600" i="1" dirty="0">
                <a:solidFill>
                  <a:schemeClr val="bg2"/>
                </a:solidFill>
                <a:effectLst>
                  <a:outerShdw blurRad="38100" dist="38100" dir="2700000" algn="tl">
                    <a:srgbClr val="000000">
                      <a:alpha val="43137"/>
                    </a:srgbClr>
                  </a:outerShdw>
                </a:effectLst>
              </a:rPr>
              <a:t>Invests in the development of employees</a:t>
            </a:r>
          </a:p>
          <a:p>
            <a:r>
              <a:rPr lang="en-GB" sz="1600" i="1" dirty="0">
                <a:solidFill>
                  <a:schemeClr val="bg2"/>
                </a:solidFill>
                <a:effectLst>
                  <a:outerShdw blurRad="38100" dist="38100" dir="2700000" algn="tl">
                    <a:srgbClr val="000000">
                      <a:alpha val="43137"/>
                    </a:srgbClr>
                  </a:outerShdw>
                </a:effectLst>
              </a:rPr>
              <a:t>More than 60% of its products are made with sustainable materials</a:t>
            </a:r>
          </a:p>
          <a:p>
            <a:r>
              <a:rPr lang="en-GB" sz="1600" i="1" dirty="0">
                <a:solidFill>
                  <a:schemeClr val="bg2"/>
                </a:solidFill>
                <a:effectLst>
                  <a:outerShdw blurRad="38100" dist="38100" dir="2700000" algn="tl">
                    <a:srgbClr val="000000">
                      <a:alpha val="43137"/>
                    </a:srgbClr>
                  </a:outerShdw>
                </a:effectLst>
              </a:rPr>
              <a:t>Second Biggest Market Share</a:t>
            </a:r>
          </a:p>
          <a:p>
            <a:pPr marL="0" indent="0" algn="r">
              <a:buNone/>
            </a:pPr>
            <a:r>
              <a:rPr lang="en-GB" sz="1600" dirty="0">
                <a:solidFill>
                  <a:schemeClr val="bg1"/>
                </a:solidFill>
                <a:effectLst>
                  <a:outerShdw blurRad="38100" dist="38100" dir="2700000" algn="tl">
                    <a:srgbClr val="000000">
                      <a:alpha val="43137"/>
                    </a:srgbClr>
                  </a:outerShdw>
                </a:effectLst>
              </a:rPr>
              <a:t>(MarketLine, 2022) (</a:t>
            </a:r>
            <a:r>
              <a:rPr lang="en-US" sz="1600" dirty="0">
                <a:solidFill>
                  <a:schemeClr val="bg1"/>
                </a:solidFill>
              </a:rPr>
              <a:t>Business chronicler, 2021)</a:t>
            </a:r>
            <a:r>
              <a:rPr lang="en-GB" sz="1600" dirty="0">
                <a:solidFill>
                  <a:schemeClr val="bg1"/>
                </a:solidFill>
                <a:effectLst>
                  <a:outerShdw blurRad="38100" dist="38100" dir="2700000" algn="tl">
                    <a:srgbClr val="000000">
                      <a:alpha val="43137"/>
                    </a:srgbClr>
                  </a:outerShdw>
                </a:effectLst>
              </a:rPr>
              <a:t> (Adidas, 2023)</a:t>
            </a:r>
          </a:p>
        </p:txBody>
      </p:sp>
    </p:spTree>
    <p:extLst>
      <p:ext uri="{BB962C8B-B14F-4D97-AF65-F5344CB8AC3E}">
        <p14:creationId xmlns:p14="http://schemas.microsoft.com/office/powerpoint/2010/main" val="96676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4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4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4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4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4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400"/>
                                        <p:tgtEl>
                                          <p:spTgt spid="2">
                                            <p:txEl>
                                              <p:pRg st="5" end="5"/>
                                            </p:txEl>
                                          </p:spTgt>
                                        </p:tgtEl>
                                      </p:cBhvr>
                                    </p:animEffect>
                                  </p:childTnLst>
                                </p:cTn>
                              </p:par>
                              <p:par>
                                <p:cTn id="33" presetID="10" presetClass="entr" presetSubtype="0" fill="hold" grpId="0" nodeType="withEffect">
                                  <p:stCondLst>
                                    <p:cond delay="2000"/>
                                  </p:stCondLst>
                                  <p:iterate type="lt">
                                    <p:tmPct val="10000"/>
                                  </p:iterate>
                                  <p:childTnLst>
                                    <p:set>
                                      <p:cBhvr>
                                        <p:cTn id="34" dur="1" fill="hold">
                                          <p:stCondLst>
                                            <p:cond delay="0"/>
                                          </p:stCondLst>
                                        </p:cTn>
                                        <p:tgtEl>
                                          <p:spTgt spid="5">
                                            <p:txEl>
                                              <p:pRg st="0" end="0"/>
                                            </p:txEl>
                                          </p:spTgt>
                                        </p:tgtEl>
                                        <p:attrNameLst>
                                          <p:attrName>style.visibility</p:attrName>
                                        </p:attrNameLst>
                                      </p:cBhvr>
                                      <p:to>
                                        <p:strVal val="visible"/>
                                      </p:to>
                                    </p:set>
                                    <p:animEffect transition="in" filter="fade">
                                      <p:cBhvr>
                                        <p:cTn id="35" dur="400"/>
                                        <p:tgtEl>
                                          <p:spTgt spid="5">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2000"/>
                                  </p:stCondLst>
                                  <p:iterate type="lt">
                                    <p:tmPct val="10000"/>
                                  </p:iterate>
                                  <p:childTnLst>
                                    <p:set>
                                      <p:cBhvr>
                                        <p:cTn id="39" dur="1" fill="hold">
                                          <p:stCondLst>
                                            <p:cond delay="0"/>
                                          </p:stCondLst>
                                        </p:cTn>
                                        <p:tgtEl>
                                          <p:spTgt spid="5">
                                            <p:txEl>
                                              <p:pRg st="1" end="1"/>
                                            </p:txEl>
                                          </p:spTgt>
                                        </p:tgtEl>
                                        <p:attrNameLst>
                                          <p:attrName>style.visibility</p:attrName>
                                        </p:attrNameLst>
                                      </p:cBhvr>
                                      <p:to>
                                        <p:strVal val="visible"/>
                                      </p:to>
                                    </p:set>
                                    <p:animEffect transition="in" filter="fade">
                                      <p:cBhvr>
                                        <p:cTn id="40" dur="400"/>
                                        <p:tgtEl>
                                          <p:spTgt spid="5">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2000"/>
                                  </p:stCondLst>
                                  <p:iterate type="lt">
                                    <p:tmPct val="10000"/>
                                  </p:iterate>
                                  <p:childTnLst>
                                    <p:set>
                                      <p:cBhvr>
                                        <p:cTn id="44" dur="1" fill="hold">
                                          <p:stCondLst>
                                            <p:cond delay="0"/>
                                          </p:stCondLst>
                                        </p:cTn>
                                        <p:tgtEl>
                                          <p:spTgt spid="5">
                                            <p:txEl>
                                              <p:pRg st="2" end="2"/>
                                            </p:txEl>
                                          </p:spTgt>
                                        </p:tgtEl>
                                        <p:attrNameLst>
                                          <p:attrName>style.visibility</p:attrName>
                                        </p:attrNameLst>
                                      </p:cBhvr>
                                      <p:to>
                                        <p:strVal val="visible"/>
                                      </p:to>
                                    </p:set>
                                    <p:animEffect transition="in" filter="fade">
                                      <p:cBhvr>
                                        <p:cTn id="45" dur="400"/>
                                        <p:tgtEl>
                                          <p:spTgt spid="5">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2000"/>
                                  </p:stCondLst>
                                  <p:iterate type="lt">
                                    <p:tmPct val="10000"/>
                                  </p:iterate>
                                  <p:childTnLst>
                                    <p:set>
                                      <p:cBhvr>
                                        <p:cTn id="49" dur="1" fill="hold">
                                          <p:stCondLst>
                                            <p:cond delay="0"/>
                                          </p:stCondLst>
                                        </p:cTn>
                                        <p:tgtEl>
                                          <p:spTgt spid="5">
                                            <p:txEl>
                                              <p:pRg st="3" end="3"/>
                                            </p:txEl>
                                          </p:spTgt>
                                        </p:tgtEl>
                                        <p:attrNameLst>
                                          <p:attrName>style.visibility</p:attrName>
                                        </p:attrNameLst>
                                      </p:cBhvr>
                                      <p:to>
                                        <p:strVal val="visible"/>
                                      </p:to>
                                    </p:set>
                                    <p:animEffect transition="in" filter="fade">
                                      <p:cBhvr>
                                        <p:cTn id="50" dur="400"/>
                                        <p:tgtEl>
                                          <p:spTgt spid="5">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2000"/>
                                  </p:stCondLst>
                                  <p:iterate type="lt">
                                    <p:tmPct val="10000"/>
                                  </p:iterate>
                                  <p:childTnLst>
                                    <p:set>
                                      <p:cBhvr>
                                        <p:cTn id="54" dur="1" fill="hold">
                                          <p:stCondLst>
                                            <p:cond delay="0"/>
                                          </p:stCondLst>
                                        </p:cTn>
                                        <p:tgtEl>
                                          <p:spTgt spid="5">
                                            <p:txEl>
                                              <p:pRg st="4" end="4"/>
                                            </p:txEl>
                                          </p:spTgt>
                                        </p:tgtEl>
                                        <p:attrNameLst>
                                          <p:attrName>style.visibility</p:attrName>
                                        </p:attrNameLst>
                                      </p:cBhvr>
                                      <p:to>
                                        <p:strVal val="visible"/>
                                      </p:to>
                                    </p:set>
                                    <p:animEffect transition="in" filter="fade">
                                      <p:cBhvr>
                                        <p:cTn id="55" dur="400"/>
                                        <p:tgtEl>
                                          <p:spTgt spid="5">
                                            <p:txEl>
                                              <p:pRg st="4" end="4"/>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2000"/>
                                  </p:stCondLst>
                                  <p:iterate type="lt">
                                    <p:tmPct val="10000"/>
                                  </p:iterate>
                                  <p:childTnLst>
                                    <p:set>
                                      <p:cBhvr>
                                        <p:cTn id="59" dur="1" fill="hold">
                                          <p:stCondLst>
                                            <p:cond delay="0"/>
                                          </p:stCondLst>
                                        </p:cTn>
                                        <p:tgtEl>
                                          <p:spTgt spid="5">
                                            <p:txEl>
                                              <p:pRg st="5" end="5"/>
                                            </p:txEl>
                                          </p:spTgt>
                                        </p:tgtEl>
                                        <p:attrNameLst>
                                          <p:attrName>style.visibility</p:attrName>
                                        </p:attrNameLst>
                                      </p:cBhvr>
                                      <p:to>
                                        <p:strVal val="visible"/>
                                      </p:to>
                                    </p:set>
                                    <p:animEffect transition="in" filter="fade">
                                      <p:cBhvr>
                                        <p:cTn id="60" dur="4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37759" r="1"/>
          <a:stretch/>
        </p:blipFill>
        <p:spPr>
          <a:xfrm>
            <a:off x="0" y="-13774"/>
            <a:ext cx="12161845" cy="6885543"/>
          </a:xfrm>
          <a:prstGeom prst="rect">
            <a:avLst/>
          </a:prstGeom>
        </p:spPr>
      </p:pic>
      <p:sp>
        <p:nvSpPr>
          <p:cNvPr id="10" name="Rectangle 9">
            <a:extLst>
              <a:ext uri="{FF2B5EF4-FFF2-40B4-BE49-F238E27FC236}">
                <a16:creationId xmlns:a16="http://schemas.microsoft.com/office/drawing/2014/main" id="{96D27C40-890A-1619-EF9F-B5D235D549E7}"/>
              </a:ext>
            </a:extLst>
          </p:cNvPr>
          <p:cNvSpPr/>
          <p:nvPr/>
        </p:nvSpPr>
        <p:spPr>
          <a:xfrm>
            <a:off x="10732061" y="-154270"/>
            <a:ext cx="1609782" cy="7166536"/>
          </a:xfrm>
          <a:prstGeom prst="rect">
            <a:avLst/>
          </a:prstGeom>
          <a:solidFill>
            <a:schemeClr val="accent6">
              <a:lumMod val="60000"/>
              <a:lumOff val="4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CFF2CFC-C812-DBFE-7067-F5A0B4AF4366}"/>
              </a:ext>
            </a:extLst>
          </p:cNvPr>
          <p:cNvSpPr txBox="1"/>
          <p:nvPr/>
        </p:nvSpPr>
        <p:spPr>
          <a:xfrm>
            <a:off x="10802061" y="1404260"/>
            <a:ext cx="1469781" cy="461665"/>
          </a:xfrm>
          <a:prstGeom prst="rect">
            <a:avLst/>
          </a:prstGeom>
          <a:noFill/>
        </p:spPr>
        <p:txBody>
          <a:bodyPr wrap="square" rtlCol="0">
            <a:spAutoFit/>
          </a:bodyPr>
          <a:lstStyle/>
          <a:p>
            <a:pPr algn="ctr"/>
            <a:r>
              <a:rPr lang="en-GB" sz="1200" i="1" dirty="0">
                <a:solidFill>
                  <a:schemeClr val="tx1">
                    <a:lumMod val="75000"/>
                    <a:lumOff val="25000"/>
                  </a:schemeClr>
                </a:solidFill>
              </a:rPr>
              <a:t>Shivani Khanna 2307484</a:t>
            </a:r>
          </a:p>
        </p:txBody>
      </p:sp>
      <p:pic>
        <p:nvPicPr>
          <p:cNvPr id="4" name="Picture 3">
            <a:extLst>
              <a:ext uri="{FF2B5EF4-FFF2-40B4-BE49-F238E27FC236}">
                <a16:creationId xmlns:a16="http://schemas.microsoft.com/office/drawing/2014/main" id="{6D3BC8D7-FE76-D8B9-967C-52E91A55B68D}"/>
              </a:ext>
            </a:extLst>
          </p:cNvPr>
          <p:cNvPicPr>
            <a:picLocks noChangeAspect="1"/>
          </p:cNvPicPr>
          <p:nvPr/>
        </p:nvPicPr>
        <p:blipFill>
          <a:blip r:embed="rId3"/>
          <a:stretch>
            <a:fillRect/>
          </a:stretch>
        </p:blipFill>
        <p:spPr>
          <a:xfrm>
            <a:off x="10912058" y="112469"/>
            <a:ext cx="1249788" cy="1255885"/>
          </a:xfrm>
          <a:prstGeom prst="rect">
            <a:avLst/>
          </a:prstGeom>
        </p:spPr>
      </p:pic>
      <p:pic>
        <p:nvPicPr>
          <p:cNvPr id="2" name="Picture 1">
            <a:extLst>
              <a:ext uri="{FF2B5EF4-FFF2-40B4-BE49-F238E27FC236}">
                <a16:creationId xmlns:a16="http://schemas.microsoft.com/office/drawing/2014/main" id="{6DF961CA-16E5-61B3-E51F-31E1C4F7F116}"/>
              </a:ext>
            </a:extLst>
          </p:cNvPr>
          <p:cNvPicPr>
            <a:picLocks noChangeAspect="1"/>
          </p:cNvPicPr>
          <p:nvPr/>
        </p:nvPicPr>
        <p:blipFill>
          <a:blip r:embed="rId4"/>
          <a:stretch>
            <a:fillRect/>
          </a:stretch>
        </p:blipFill>
        <p:spPr>
          <a:xfrm>
            <a:off x="380517" y="1404260"/>
            <a:ext cx="3865199" cy="3871296"/>
          </a:xfrm>
          <a:prstGeom prst="rect">
            <a:avLst/>
          </a:prstGeom>
        </p:spPr>
      </p:pic>
      <p:sp>
        <p:nvSpPr>
          <p:cNvPr id="6" name="Subtitle 2">
            <a:extLst>
              <a:ext uri="{FF2B5EF4-FFF2-40B4-BE49-F238E27FC236}">
                <a16:creationId xmlns:a16="http://schemas.microsoft.com/office/drawing/2014/main" id="{6E276810-5146-F8D2-0C37-F1341E0FAC31}"/>
              </a:ext>
            </a:extLst>
          </p:cNvPr>
          <p:cNvSpPr txBox="1">
            <a:spLocks/>
          </p:cNvSpPr>
          <p:nvPr/>
        </p:nvSpPr>
        <p:spPr>
          <a:xfrm>
            <a:off x="6541753" y="460978"/>
            <a:ext cx="2613822" cy="5525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u="sng" dirty="0">
                <a:effectLst>
                  <a:outerShdw blurRad="38100" dist="38100" dir="2700000" algn="tl">
                    <a:srgbClr val="000000">
                      <a:alpha val="43137"/>
                    </a:srgbClr>
                  </a:outerShdw>
                </a:effectLst>
              </a:rPr>
              <a:t>SWOT Analysis</a:t>
            </a:r>
          </a:p>
          <a:p>
            <a:endParaRPr lang="en-GB" sz="2000" dirty="0">
              <a:solidFill>
                <a:schemeClr val="bg1"/>
              </a:solidFill>
            </a:endParaRPr>
          </a:p>
        </p:txBody>
      </p:sp>
      <p:sp>
        <p:nvSpPr>
          <p:cNvPr id="7" name="Subtitle 2">
            <a:extLst>
              <a:ext uri="{FF2B5EF4-FFF2-40B4-BE49-F238E27FC236}">
                <a16:creationId xmlns:a16="http://schemas.microsoft.com/office/drawing/2014/main" id="{A4AE031F-EEBA-E7EE-B261-9A267C492FCE}"/>
              </a:ext>
            </a:extLst>
          </p:cNvPr>
          <p:cNvSpPr txBox="1">
            <a:spLocks/>
          </p:cNvSpPr>
          <p:nvPr/>
        </p:nvSpPr>
        <p:spPr>
          <a:xfrm>
            <a:off x="4425713" y="962275"/>
            <a:ext cx="6266351" cy="589572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600" b="1" u="sng" dirty="0">
                <a:effectLst>
                  <a:outerShdw blurRad="38100" dist="38100" dir="2700000" algn="tl">
                    <a:srgbClr val="000000">
                      <a:alpha val="43137"/>
                    </a:srgbClr>
                  </a:outerShdw>
                </a:effectLst>
              </a:rPr>
              <a:t>Strengths</a:t>
            </a:r>
          </a:p>
          <a:p>
            <a:pPr>
              <a:lnSpc>
                <a:spcPct val="100000"/>
              </a:lnSpc>
            </a:pPr>
            <a:r>
              <a:rPr lang="en-GB" sz="1400" dirty="0"/>
              <a:t>Circular Sustainable cycle by having sustainable products, diverse workforce and having the biggest market share through innovation</a:t>
            </a:r>
            <a:endParaRPr lang="en-US" sz="1400" baseline="30000" dirty="0">
              <a:effectLst>
                <a:outerShdw blurRad="38100" dist="38100" dir="2700000" algn="tl">
                  <a:srgbClr val="000000">
                    <a:alpha val="43137"/>
                  </a:srgbClr>
                </a:outerShdw>
              </a:effectLst>
            </a:endParaRPr>
          </a:p>
          <a:p>
            <a:pPr>
              <a:lnSpc>
                <a:spcPct val="100000"/>
              </a:lnSpc>
            </a:pPr>
            <a:r>
              <a:rPr lang="en-GB" sz="1400" dirty="0"/>
              <a:t>Direct selling through digital and other omni-channel means</a:t>
            </a:r>
            <a:endParaRPr lang="en-US" sz="1400" baseline="30000" dirty="0">
              <a:effectLst>
                <a:outerShdw blurRad="38100" dist="38100" dir="2700000" algn="tl">
                  <a:srgbClr val="000000">
                    <a:alpha val="43137"/>
                  </a:srgbClr>
                </a:outerShdw>
              </a:effectLst>
            </a:endParaRPr>
          </a:p>
          <a:p>
            <a:pPr marL="0" indent="0" algn="r">
              <a:lnSpc>
                <a:spcPct val="100000"/>
              </a:lnSpc>
              <a:buNone/>
            </a:pPr>
            <a:r>
              <a:rPr lang="en-US" sz="1600" i="1" baseline="30000" dirty="0">
                <a:effectLst>
                  <a:outerShdw blurRad="38100" dist="38100" dir="2700000" algn="tl">
                    <a:srgbClr val="000000">
                      <a:alpha val="43137"/>
                    </a:srgbClr>
                  </a:outerShdw>
                </a:effectLst>
              </a:rPr>
              <a:t>(MarketLine, 2021)(</a:t>
            </a:r>
            <a:r>
              <a:rPr lang="en-US" sz="1600" i="1" baseline="30000" dirty="0" err="1">
                <a:effectLst>
                  <a:outerShdw blurRad="38100" dist="38100" dir="2700000" algn="tl">
                    <a:srgbClr val="000000">
                      <a:alpha val="43137"/>
                    </a:srgbClr>
                  </a:outerShdw>
                </a:effectLst>
              </a:rPr>
              <a:t>Feitelberg</a:t>
            </a:r>
            <a:r>
              <a:rPr lang="en-US" sz="1600" i="1" baseline="30000" dirty="0">
                <a:effectLst>
                  <a:outerShdw blurRad="38100" dist="38100" dir="2700000" algn="tl">
                    <a:srgbClr val="000000">
                      <a:alpha val="43137"/>
                    </a:srgbClr>
                  </a:outerShdw>
                </a:effectLst>
              </a:rPr>
              <a:t>, 2021) (Nike, 2022)</a:t>
            </a:r>
            <a:endParaRPr lang="en-GB" sz="1200" i="1" dirty="0"/>
          </a:p>
          <a:p>
            <a:pPr marL="0" indent="0">
              <a:lnSpc>
                <a:spcPct val="100000"/>
              </a:lnSpc>
              <a:buNone/>
            </a:pPr>
            <a:r>
              <a:rPr lang="en-GB" sz="1600" b="1" u="sng" dirty="0">
                <a:effectLst>
                  <a:outerShdw blurRad="38100" dist="38100" dir="2700000" algn="tl">
                    <a:srgbClr val="000000">
                      <a:alpha val="43137"/>
                    </a:srgbClr>
                  </a:outerShdw>
                </a:effectLst>
              </a:rPr>
              <a:t>Weakness</a:t>
            </a:r>
          </a:p>
          <a:p>
            <a:pPr>
              <a:lnSpc>
                <a:spcPct val="100000"/>
              </a:lnSpc>
            </a:pPr>
            <a:r>
              <a:rPr lang="en-GB" sz="1400" dirty="0"/>
              <a:t>Complex supply chain – The manufactures are spread in East Asian and Asian countries</a:t>
            </a:r>
            <a:r>
              <a:rPr lang="en-US" sz="1400" baseline="30000" dirty="0">
                <a:effectLst>
                  <a:outerShdw blurRad="38100" dist="38100" dir="2700000" algn="tl">
                    <a:srgbClr val="000000">
                      <a:alpha val="43137"/>
                    </a:srgbClr>
                  </a:outerShdw>
                </a:effectLst>
              </a:rPr>
              <a:t> </a:t>
            </a:r>
          </a:p>
          <a:p>
            <a:pPr marL="0" indent="0" algn="r">
              <a:lnSpc>
                <a:spcPct val="100000"/>
              </a:lnSpc>
              <a:buNone/>
            </a:pPr>
            <a:r>
              <a:rPr lang="en-US" sz="1600" i="1" baseline="30000" dirty="0">
                <a:effectLst>
                  <a:outerShdw blurRad="38100" dist="38100" dir="2700000" algn="tl">
                    <a:srgbClr val="000000">
                      <a:alpha val="43137"/>
                    </a:srgbClr>
                  </a:outerShdw>
                </a:effectLst>
              </a:rPr>
              <a:t>(MarketLine, 2021)</a:t>
            </a:r>
            <a:endParaRPr lang="en-GB" sz="1600" i="1" dirty="0"/>
          </a:p>
          <a:p>
            <a:pPr marL="0" indent="0">
              <a:lnSpc>
                <a:spcPct val="100000"/>
              </a:lnSpc>
              <a:buNone/>
            </a:pPr>
            <a:r>
              <a:rPr lang="en-GB" sz="1600" b="1" u="sng" dirty="0">
                <a:effectLst>
                  <a:outerShdw blurRad="38100" dist="38100" dir="2700000" algn="tl">
                    <a:srgbClr val="000000">
                      <a:alpha val="43137"/>
                    </a:srgbClr>
                  </a:outerShdw>
                </a:effectLst>
              </a:rPr>
              <a:t>Opportunities</a:t>
            </a:r>
          </a:p>
          <a:p>
            <a:pPr>
              <a:lnSpc>
                <a:spcPct val="100000"/>
              </a:lnSpc>
            </a:pPr>
            <a:r>
              <a:rPr lang="en-GB" sz="1400" dirty="0"/>
              <a:t>Strong sustainability approach adding brand value – One of the leading company when it comes to innovation and ES</a:t>
            </a:r>
            <a:endParaRPr lang="en-US" sz="1400" baseline="30000" dirty="0">
              <a:effectLst>
                <a:outerShdw blurRad="38100" dist="38100" dir="2700000" algn="tl">
                  <a:srgbClr val="000000">
                    <a:alpha val="43137"/>
                  </a:srgbClr>
                </a:outerShdw>
              </a:effectLst>
            </a:endParaRPr>
          </a:p>
          <a:p>
            <a:pPr marL="0" indent="0" algn="r">
              <a:lnSpc>
                <a:spcPct val="100000"/>
              </a:lnSpc>
              <a:buNone/>
            </a:pPr>
            <a:r>
              <a:rPr lang="en-US" sz="1600" i="1" baseline="30000" dirty="0">
                <a:effectLst>
                  <a:outerShdw blurRad="38100" dist="38100" dir="2700000" algn="tl">
                    <a:srgbClr val="000000">
                      <a:alpha val="43137"/>
                    </a:srgbClr>
                  </a:outerShdw>
                </a:effectLst>
              </a:rPr>
              <a:t>(</a:t>
            </a:r>
            <a:r>
              <a:rPr lang="en-US" sz="1600" i="1" baseline="30000" dirty="0" err="1">
                <a:effectLst>
                  <a:outerShdw blurRad="38100" dist="38100" dir="2700000" algn="tl">
                    <a:srgbClr val="000000">
                      <a:alpha val="43137"/>
                    </a:srgbClr>
                  </a:outerShdw>
                </a:effectLst>
              </a:rPr>
              <a:t>Standaert</a:t>
            </a:r>
            <a:r>
              <a:rPr lang="en-US" sz="1600" i="1" baseline="30000" dirty="0">
                <a:effectLst>
                  <a:outerShdw blurRad="38100" dist="38100" dir="2700000" algn="tl">
                    <a:srgbClr val="000000">
                      <a:alpha val="43137"/>
                    </a:srgbClr>
                  </a:outerShdw>
                </a:effectLst>
              </a:rPr>
              <a:t>, 2022)</a:t>
            </a:r>
            <a:endParaRPr lang="en-GB" sz="1600" i="1" dirty="0"/>
          </a:p>
          <a:p>
            <a:pPr>
              <a:lnSpc>
                <a:spcPct val="100000"/>
              </a:lnSpc>
            </a:pPr>
            <a:r>
              <a:rPr lang="en-GB" sz="1400" dirty="0"/>
              <a:t>Biggest market share</a:t>
            </a:r>
          </a:p>
          <a:p>
            <a:pPr marL="0" indent="0" algn="r">
              <a:lnSpc>
                <a:spcPct val="100000"/>
              </a:lnSpc>
              <a:buNone/>
            </a:pPr>
            <a:r>
              <a:rPr lang="en-US" sz="1200" i="1" dirty="0">
                <a:effectLst>
                  <a:outerShdw blurRad="38100" dist="38100" dir="2700000" algn="tl">
                    <a:srgbClr val="000000">
                      <a:alpha val="43137"/>
                    </a:srgbClr>
                  </a:outerShdw>
                </a:effectLst>
              </a:rPr>
              <a:t>(Business chronicler, 2021)</a:t>
            </a:r>
            <a:endParaRPr lang="en-GB" sz="1200" i="1" dirty="0"/>
          </a:p>
          <a:p>
            <a:pPr marL="0" indent="0">
              <a:lnSpc>
                <a:spcPct val="100000"/>
              </a:lnSpc>
              <a:buNone/>
            </a:pPr>
            <a:r>
              <a:rPr lang="en-GB" sz="1600" b="1" u="sng" dirty="0">
                <a:effectLst>
                  <a:outerShdw blurRad="38100" dist="38100" dir="2700000" algn="tl">
                    <a:srgbClr val="000000">
                      <a:alpha val="43137"/>
                    </a:srgbClr>
                  </a:outerShdw>
                </a:effectLst>
              </a:rPr>
              <a:t>Threats</a:t>
            </a:r>
          </a:p>
          <a:p>
            <a:pPr>
              <a:lnSpc>
                <a:spcPct val="100000"/>
              </a:lnSpc>
            </a:pPr>
            <a:r>
              <a:rPr lang="en-GB" sz="1400" dirty="0"/>
              <a:t>Vulnerable to the policy changes in countries where it has manufacturing units</a:t>
            </a:r>
          </a:p>
          <a:p>
            <a:pPr>
              <a:lnSpc>
                <a:spcPct val="100000"/>
              </a:lnSpc>
            </a:pPr>
            <a:r>
              <a:rPr lang="en-GB" sz="1400" dirty="0"/>
              <a:t>Gets criticism for Unethical labour practice by partner manufacturers</a:t>
            </a:r>
            <a:endParaRPr lang="en-US" sz="1400" baseline="30000" dirty="0">
              <a:effectLst>
                <a:outerShdw blurRad="38100" dist="38100" dir="2700000" algn="tl">
                  <a:srgbClr val="000000">
                    <a:alpha val="43137"/>
                  </a:srgbClr>
                </a:outerShdw>
              </a:effectLst>
            </a:endParaRPr>
          </a:p>
          <a:p>
            <a:pPr marL="0" indent="0" algn="r">
              <a:lnSpc>
                <a:spcPct val="100000"/>
              </a:lnSpc>
              <a:buNone/>
            </a:pPr>
            <a:r>
              <a:rPr lang="en-US" sz="1600" i="1" baseline="30000" dirty="0">
                <a:effectLst>
                  <a:outerShdw blurRad="38100" dist="38100" dir="2700000" algn="tl">
                    <a:srgbClr val="000000">
                      <a:alpha val="43137"/>
                    </a:srgbClr>
                  </a:outerShdw>
                </a:effectLst>
              </a:rPr>
              <a:t>(MarketLine, 2021)</a:t>
            </a:r>
            <a:endParaRPr lang="en-GB" sz="1600" i="1" dirty="0"/>
          </a:p>
        </p:txBody>
      </p:sp>
    </p:spTree>
    <p:extLst>
      <p:ext uri="{BB962C8B-B14F-4D97-AF65-F5344CB8AC3E}">
        <p14:creationId xmlns:p14="http://schemas.microsoft.com/office/powerpoint/2010/main" val="3831776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4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29382"/>
          <a:stretch/>
        </p:blipFill>
        <p:spPr>
          <a:xfrm>
            <a:off x="-69448" y="-13773"/>
            <a:ext cx="12261450"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295924" y="349736"/>
            <a:ext cx="4692439" cy="9003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u="sng" dirty="0">
                <a:solidFill>
                  <a:schemeClr val="bg2"/>
                </a:solidFill>
                <a:effectLst>
                  <a:outerShdw blurRad="38100" dist="38100" dir="2700000" algn="tl">
                    <a:srgbClr val="000000">
                      <a:alpha val="43137"/>
                    </a:srgbClr>
                  </a:outerShdw>
                </a:effectLst>
              </a:rPr>
              <a:t>Change Management</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0683511" y="-154270"/>
            <a:ext cx="1609782" cy="7166536"/>
          </a:xfrm>
          <a:prstGeom prst="rect">
            <a:avLst/>
          </a:prstGeom>
          <a:solidFill>
            <a:srgbClr val="E58279"/>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76745D1-DBDA-A7EF-46BF-C147FAB84048}"/>
              </a:ext>
            </a:extLst>
          </p:cNvPr>
          <p:cNvSpPr txBox="1"/>
          <p:nvPr/>
        </p:nvSpPr>
        <p:spPr>
          <a:xfrm>
            <a:off x="10753510" y="1220401"/>
            <a:ext cx="1469781" cy="461665"/>
          </a:xfrm>
          <a:prstGeom prst="rect">
            <a:avLst/>
          </a:prstGeom>
          <a:noFill/>
        </p:spPr>
        <p:txBody>
          <a:bodyPr wrap="square" rtlCol="0">
            <a:spAutoFit/>
          </a:bodyPr>
          <a:lstStyle/>
          <a:p>
            <a:pPr algn="ctr"/>
            <a:r>
              <a:rPr lang="en-GB" sz="1200" i="1" dirty="0"/>
              <a:t>Sandra Boscaneanu 2016826</a:t>
            </a:r>
          </a:p>
        </p:txBody>
      </p:sp>
      <p:pic>
        <p:nvPicPr>
          <p:cNvPr id="3" name="Picture 2" descr="A person in a red coat&#10;&#10;Description automatically generated">
            <a:extLst>
              <a:ext uri="{FF2B5EF4-FFF2-40B4-BE49-F238E27FC236}">
                <a16:creationId xmlns:a16="http://schemas.microsoft.com/office/drawing/2014/main" id="{FA2FC4C6-2CB7-EF17-600E-74F31993A6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12597" y="134457"/>
            <a:ext cx="1151606" cy="1085944"/>
          </a:xfrm>
          <a:prstGeom prst="rect">
            <a:avLst/>
          </a:prstGeom>
        </p:spPr>
      </p:pic>
      <p:sp>
        <p:nvSpPr>
          <p:cNvPr id="17" name="TextBox 16">
            <a:extLst>
              <a:ext uri="{FF2B5EF4-FFF2-40B4-BE49-F238E27FC236}">
                <a16:creationId xmlns:a16="http://schemas.microsoft.com/office/drawing/2014/main" id="{96728000-5AFD-6256-44E0-8D149DA45CEB}"/>
              </a:ext>
            </a:extLst>
          </p:cNvPr>
          <p:cNvSpPr txBox="1"/>
          <p:nvPr/>
        </p:nvSpPr>
        <p:spPr>
          <a:xfrm>
            <a:off x="1135990" y="1613639"/>
            <a:ext cx="7041524" cy="52322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en-GB" sz="1400" dirty="0">
                <a:solidFill>
                  <a:schemeClr val="tx1"/>
                </a:solidFill>
                <a:latin typeface="Abadi" panose="020B0604020104020204" pitchFamily="34" charset="0"/>
              </a:rPr>
              <a:t>Hussain et al. (2016) defined change management as a continuous process of aligning an organization's direction, structure, and capabilities with evolving customer needs.</a:t>
            </a:r>
          </a:p>
        </p:txBody>
      </p:sp>
      <p:pic>
        <p:nvPicPr>
          <p:cNvPr id="18" name="Picture 17">
            <a:extLst>
              <a:ext uri="{FF2B5EF4-FFF2-40B4-BE49-F238E27FC236}">
                <a16:creationId xmlns:a16="http://schemas.microsoft.com/office/drawing/2014/main" id="{2142E941-EC2A-CA0D-5D3F-CC7B6EB58397}"/>
              </a:ext>
            </a:extLst>
          </p:cNvPr>
          <p:cNvPicPr>
            <a:picLocks noChangeAspect="1"/>
          </p:cNvPicPr>
          <p:nvPr/>
        </p:nvPicPr>
        <p:blipFill>
          <a:blip r:embed="rId4"/>
          <a:stretch>
            <a:fillRect/>
          </a:stretch>
        </p:blipFill>
        <p:spPr>
          <a:xfrm>
            <a:off x="2598517" y="2137072"/>
            <a:ext cx="2708842" cy="2042895"/>
          </a:xfrm>
          <a:prstGeom prst="rect">
            <a:avLst/>
          </a:prstGeom>
        </p:spPr>
      </p:pic>
      <p:sp>
        <p:nvSpPr>
          <p:cNvPr id="19" name="TextBox 18">
            <a:extLst>
              <a:ext uri="{FF2B5EF4-FFF2-40B4-BE49-F238E27FC236}">
                <a16:creationId xmlns:a16="http://schemas.microsoft.com/office/drawing/2014/main" id="{170497D6-F72D-7A61-ECF0-517549EDCCC6}"/>
              </a:ext>
            </a:extLst>
          </p:cNvPr>
          <p:cNvSpPr txBox="1"/>
          <p:nvPr/>
        </p:nvSpPr>
        <p:spPr>
          <a:xfrm>
            <a:off x="5204331" y="2737174"/>
            <a:ext cx="5479180" cy="1023357"/>
          </a:xfrm>
          <a:prstGeom prst="rect">
            <a:avLst/>
          </a:prstGeom>
          <a:noFill/>
        </p:spPr>
        <p:txBody>
          <a:bodyPr wrap="square">
            <a:spAutoFit/>
          </a:bodyPr>
          <a:lstStyle/>
          <a:p>
            <a:pPr marL="171450" indent="-171450">
              <a:lnSpc>
                <a:spcPct val="90000"/>
              </a:lnSpc>
              <a:buFont typeface="Wingdings" panose="05000000000000000000" pitchFamily="2" charset="2"/>
              <a:buChar char="v"/>
            </a:pPr>
            <a:r>
              <a:rPr lang="en-GB" altLang="en-US" sz="1100" b="1" dirty="0">
                <a:latin typeface="Abadi" panose="020B0604020104020204" pitchFamily="34" charset="0"/>
              </a:rPr>
              <a:t>Unfreezing </a:t>
            </a:r>
            <a:r>
              <a:rPr lang="en-GB" altLang="en-US" sz="1100" dirty="0">
                <a:latin typeface="Abadi" panose="020B0604020104020204" pitchFamily="34" charset="0"/>
              </a:rPr>
              <a:t>-  Creating awareness about the need for change.</a:t>
            </a:r>
          </a:p>
          <a:p>
            <a:pPr algn="r">
              <a:lnSpc>
                <a:spcPct val="90000"/>
              </a:lnSpc>
            </a:pPr>
            <a:r>
              <a:rPr lang="en-GB" altLang="en-US" sz="1100" dirty="0">
                <a:latin typeface="Abadi" panose="020B0604020104020204" pitchFamily="34" charset="0"/>
              </a:rPr>
              <a:t>(Burns, 2019)</a:t>
            </a:r>
          </a:p>
          <a:p>
            <a:pPr marL="171450" indent="-171450" algn="r">
              <a:lnSpc>
                <a:spcPct val="90000"/>
              </a:lnSpc>
              <a:buFont typeface="Wingdings" panose="05000000000000000000" pitchFamily="2" charset="2"/>
              <a:buChar char="v"/>
            </a:pPr>
            <a:r>
              <a:rPr lang="en-GB" altLang="en-US" sz="1100" dirty="0">
                <a:latin typeface="Abadi" panose="020B0604020104020204" pitchFamily="34" charset="0"/>
              </a:rPr>
              <a:t>NIKE – Awareness of the need for sustainability, launching initiatives “MOVE TO Zero”, transparent communication about its sustainability goals and challenges.</a:t>
            </a:r>
          </a:p>
          <a:p>
            <a:pPr algn="r">
              <a:lnSpc>
                <a:spcPct val="90000"/>
              </a:lnSpc>
              <a:buClr>
                <a:schemeClr val="bg1"/>
              </a:buClr>
            </a:pPr>
            <a:r>
              <a:rPr lang="en-GB" sz="1100" dirty="0">
                <a:latin typeface="Abadi" panose="020B0604020104020204" pitchFamily="34" charset="0"/>
              </a:rPr>
              <a:t>(NIKE, 2022)</a:t>
            </a:r>
            <a:r>
              <a:rPr lang="en-US" sz="1100" dirty="0">
                <a:latin typeface="Abadi" panose="020B0604020104020204" pitchFamily="34" charset="0"/>
              </a:rPr>
              <a:t> </a:t>
            </a:r>
          </a:p>
          <a:p>
            <a:pPr marL="285750" indent="-285750">
              <a:buFont typeface="Arial" panose="020B0604020202020204" pitchFamily="34" charset="0"/>
              <a:buChar char="•"/>
            </a:pPr>
            <a:r>
              <a:rPr lang="en-US" sz="1100" b="1" dirty="0">
                <a:latin typeface="Abadi" panose="020B0604020104020204" pitchFamily="34" charset="0"/>
              </a:rPr>
              <a:t>Limitations</a:t>
            </a:r>
            <a:r>
              <a:rPr lang="en-US" sz="1100" dirty="0">
                <a:latin typeface="Abadi" panose="020B0604020104020204" pitchFamily="34" charset="0"/>
              </a:rPr>
              <a:t> - Potential resistance to change due to the size and complexity of NIKE.</a:t>
            </a:r>
          </a:p>
        </p:txBody>
      </p:sp>
      <p:sp>
        <p:nvSpPr>
          <p:cNvPr id="21" name="TextBox 20">
            <a:extLst>
              <a:ext uri="{FF2B5EF4-FFF2-40B4-BE49-F238E27FC236}">
                <a16:creationId xmlns:a16="http://schemas.microsoft.com/office/drawing/2014/main" id="{1BE75433-0E13-13CD-A190-698258AC852A}"/>
              </a:ext>
            </a:extLst>
          </p:cNvPr>
          <p:cNvSpPr txBox="1"/>
          <p:nvPr/>
        </p:nvSpPr>
        <p:spPr>
          <a:xfrm>
            <a:off x="88840" y="3858316"/>
            <a:ext cx="6057318" cy="1412694"/>
          </a:xfrm>
          <a:prstGeom prst="rect">
            <a:avLst/>
          </a:prstGeom>
          <a:noFill/>
        </p:spPr>
        <p:txBody>
          <a:bodyPr wrap="square">
            <a:spAutoFit/>
          </a:bodyPr>
          <a:lstStyle/>
          <a:p>
            <a:pPr marL="285750" indent="-285750">
              <a:buFont typeface="Wingdings" panose="05000000000000000000" pitchFamily="2" charset="2"/>
              <a:buChar char="v"/>
            </a:pPr>
            <a:endParaRPr lang="en-GB" sz="1100" b="1" dirty="0">
              <a:solidFill>
                <a:schemeClr val="bg2"/>
              </a:solidFill>
              <a:latin typeface="Abadi" panose="020B0604020104020204" pitchFamily="34" charset="0"/>
            </a:endParaRPr>
          </a:p>
          <a:p>
            <a:pPr marL="285750" indent="-285750">
              <a:buFont typeface="Wingdings" panose="05000000000000000000" pitchFamily="2" charset="2"/>
              <a:buChar char="v"/>
            </a:pPr>
            <a:r>
              <a:rPr lang="en-GB" sz="1100" b="1" dirty="0">
                <a:solidFill>
                  <a:schemeClr val="bg2"/>
                </a:solidFill>
                <a:latin typeface="Abadi" panose="020B0604020104020204" pitchFamily="34" charset="0"/>
              </a:rPr>
              <a:t>Change</a:t>
            </a:r>
            <a:r>
              <a:rPr lang="en-GB" sz="1100" dirty="0">
                <a:solidFill>
                  <a:schemeClr val="bg2"/>
                </a:solidFill>
                <a:latin typeface="Abadi" panose="020B0604020104020204" pitchFamily="34" charset="0"/>
              </a:rPr>
              <a:t> – New processes, systems, and behaviours.</a:t>
            </a:r>
          </a:p>
          <a:p>
            <a:pPr algn="r"/>
            <a:r>
              <a:rPr lang="en-GB" sz="1100" dirty="0">
                <a:solidFill>
                  <a:schemeClr val="bg2"/>
                </a:solidFill>
                <a:latin typeface="Abadi" panose="020B0604020104020204" pitchFamily="34" charset="0"/>
              </a:rPr>
              <a:t> (Burns, 2019)</a:t>
            </a:r>
          </a:p>
          <a:p>
            <a:pPr marL="285750" indent="-285750">
              <a:buFont typeface="Wingdings" panose="05000000000000000000" pitchFamily="2" charset="2"/>
              <a:buChar char="v"/>
            </a:pPr>
            <a:r>
              <a:rPr lang="en-GB" sz="1100" dirty="0">
                <a:solidFill>
                  <a:schemeClr val="bg2"/>
                </a:solidFill>
                <a:highlight>
                  <a:srgbClr val="000000"/>
                </a:highlight>
                <a:latin typeface="Abadi" panose="020B0604020104020204" pitchFamily="34" charset="0"/>
              </a:rPr>
              <a:t>NIKE</a:t>
            </a:r>
            <a:r>
              <a:rPr lang="en-GB" sz="1100" dirty="0">
                <a:solidFill>
                  <a:schemeClr val="bg2"/>
                </a:solidFill>
                <a:latin typeface="Abadi" panose="020B0604020104020204" pitchFamily="34" charset="0"/>
              </a:rPr>
              <a:t> – Implemented sustainable practices, introduced eco-friendly materials and redesigned its products to reduce environmental impact.</a:t>
            </a:r>
          </a:p>
          <a:p>
            <a:pPr algn="r"/>
            <a:r>
              <a:rPr lang="en-GB" sz="1100" dirty="0">
                <a:solidFill>
                  <a:schemeClr val="bg2"/>
                </a:solidFill>
                <a:latin typeface="Abadi" panose="020B0604020104020204" pitchFamily="34" charset="0"/>
              </a:rPr>
              <a:t> (Nike, 2022)</a:t>
            </a:r>
          </a:p>
          <a:p>
            <a:pPr marL="285750" indent="-285750">
              <a:lnSpc>
                <a:spcPct val="90000"/>
              </a:lnSpc>
              <a:buFont typeface="Wingdings" panose="05000000000000000000" pitchFamily="2" charset="2"/>
              <a:buChar char="v"/>
            </a:pPr>
            <a:r>
              <a:rPr lang="en-GB" sz="1100" b="1" dirty="0">
                <a:solidFill>
                  <a:schemeClr val="bg2"/>
                </a:solidFill>
                <a:latin typeface="Abadi" panose="020B0604020104020204" pitchFamily="34" charset="0"/>
              </a:rPr>
              <a:t>Limitations</a:t>
            </a:r>
            <a:r>
              <a:rPr lang="en-GB" sz="1100" dirty="0">
                <a:solidFill>
                  <a:schemeClr val="bg2"/>
                </a:solidFill>
                <a:latin typeface="Abadi" panose="020B0604020104020204" pitchFamily="34" charset="0"/>
              </a:rPr>
              <a:t> - Resistance from suppliers or difficulties in enforcing sustainable standards may exist. </a:t>
            </a:r>
          </a:p>
        </p:txBody>
      </p:sp>
      <p:sp>
        <p:nvSpPr>
          <p:cNvPr id="23" name="TextBox 22">
            <a:extLst>
              <a:ext uri="{FF2B5EF4-FFF2-40B4-BE49-F238E27FC236}">
                <a16:creationId xmlns:a16="http://schemas.microsoft.com/office/drawing/2014/main" id="{9785B2B7-E9E3-5CCC-7E94-961B540DE1FE}"/>
              </a:ext>
            </a:extLst>
          </p:cNvPr>
          <p:cNvSpPr txBox="1"/>
          <p:nvPr/>
        </p:nvSpPr>
        <p:spPr>
          <a:xfrm>
            <a:off x="123825" y="5524653"/>
            <a:ext cx="5972175" cy="1191095"/>
          </a:xfrm>
          <a:prstGeom prst="rect">
            <a:avLst/>
          </a:prstGeom>
          <a:noFill/>
        </p:spPr>
        <p:txBody>
          <a:bodyPr wrap="square" rtlCol="0">
            <a:spAutoFit/>
          </a:bodyPr>
          <a:lstStyle/>
          <a:p>
            <a:pPr marL="285750" indent="-285750">
              <a:lnSpc>
                <a:spcPct val="90000"/>
              </a:lnSpc>
              <a:buFont typeface="Wingdings" panose="05000000000000000000" pitchFamily="2" charset="2"/>
              <a:buChar char="v"/>
            </a:pPr>
            <a:r>
              <a:rPr lang="en-GB" altLang="en-US" sz="1100" b="1" dirty="0">
                <a:solidFill>
                  <a:schemeClr val="bg2"/>
                </a:solidFill>
                <a:latin typeface="Abadi" panose="020B0604020104020204" pitchFamily="34" charset="0"/>
              </a:rPr>
              <a:t>Refreeze</a:t>
            </a:r>
            <a:r>
              <a:rPr lang="en-GB" altLang="en-US" sz="1100" dirty="0">
                <a:solidFill>
                  <a:schemeClr val="bg2"/>
                </a:solidFill>
                <a:latin typeface="Abadi" panose="020B0604020104020204" pitchFamily="34" charset="0"/>
              </a:rPr>
              <a:t> – Updating policies, providing additional training, recognising and rewarding the successful implementation of the change </a:t>
            </a:r>
          </a:p>
          <a:p>
            <a:pPr algn="r">
              <a:lnSpc>
                <a:spcPct val="90000"/>
              </a:lnSpc>
            </a:pPr>
            <a:r>
              <a:rPr lang="en-GB" sz="1100" dirty="0">
                <a:solidFill>
                  <a:schemeClr val="bg2"/>
                </a:solidFill>
                <a:latin typeface="Abadi" panose="020B0604020104020204" pitchFamily="34" charset="0"/>
              </a:rPr>
              <a:t>(Burns, 2019)</a:t>
            </a:r>
            <a:endParaRPr lang="en-GB" altLang="en-US" sz="1100" dirty="0">
              <a:solidFill>
                <a:schemeClr val="bg2"/>
              </a:solidFill>
              <a:latin typeface="Abadi" panose="020B0604020104020204" pitchFamily="34" charset="0"/>
            </a:endParaRPr>
          </a:p>
          <a:p>
            <a:pPr marL="342900" indent="-342900">
              <a:lnSpc>
                <a:spcPct val="90000"/>
              </a:lnSpc>
              <a:buFont typeface="Wingdings" panose="05000000000000000000" pitchFamily="2" charset="2"/>
              <a:buChar char="v"/>
            </a:pPr>
            <a:r>
              <a:rPr lang="en-GB" altLang="en-US" sz="1100" dirty="0">
                <a:solidFill>
                  <a:schemeClr val="bg2"/>
                </a:solidFill>
                <a:highlight>
                  <a:srgbClr val="000000"/>
                </a:highlight>
                <a:latin typeface="Abadi" panose="020B0604020104020204" pitchFamily="34" charset="0"/>
              </a:rPr>
              <a:t>NIKE </a:t>
            </a:r>
            <a:r>
              <a:rPr lang="en-GB" altLang="en-US" sz="1100" dirty="0">
                <a:solidFill>
                  <a:schemeClr val="bg2"/>
                </a:solidFill>
                <a:latin typeface="Abadi" panose="020B0604020104020204" pitchFamily="34" charset="0"/>
              </a:rPr>
              <a:t>– constant improvement and setting long-term goals.</a:t>
            </a:r>
          </a:p>
          <a:p>
            <a:pPr algn="r">
              <a:lnSpc>
                <a:spcPct val="90000"/>
              </a:lnSpc>
            </a:pPr>
            <a:r>
              <a:rPr lang="en-GB" altLang="en-US" sz="1100" dirty="0">
                <a:solidFill>
                  <a:schemeClr val="bg2"/>
                </a:solidFill>
                <a:latin typeface="Abadi" panose="020B0604020104020204" pitchFamily="34" charset="0"/>
              </a:rPr>
              <a:t>(NIKE, 2022)</a:t>
            </a:r>
          </a:p>
          <a:p>
            <a:pPr marL="285750" indent="-285750">
              <a:lnSpc>
                <a:spcPct val="90000"/>
              </a:lnSpc>
              <a:buFont typeface="Arial" panose="020B0604020202020204" pitchFamily="34" charset="0"/>
              <a:buChar char="•"/>
            </a:pPr>
            <a:r>
              <a:rPr lang="en-US" sz="1100" b="1" dirty="0">
                <a:solidFill>
                  <a:schemeClr val="bg2"/>
                </a:solidFill>
                <a:latin typeface="Abadi" panose="020B0604020104020204" pitchFamily="34" charset="0"/>
              </a:rPr>
              <a:t>Limitation</a:t>
            </a:r>
            <a:r>
              <a:rPr lang="en-US" sz="1100" dirty="0">
                <a:solidFill>
                  <a:schemeClr val="bg2"/>
                </a:solidFill>
                <a:latin typeface="Abadi" panose="020B0604020104020204" pitchFamily="34" charset="0"/>
              </a:rPr>
              <a:t> - </a:t>
            </a:r>
            <a:r>
              <a:rPr lang="en-GB" sz="1100" dirty="0">
                <a:solidFill>
                  <a:schemeClr val="bg2"/>
                </a:solidFill>
                <a:latin typeface="Abadi" panose="020B0604020104020204" pitchFamily="34" charset="0"/>
              </a:rPr>
              <a:t>The industry's rapidly changing landscape requires </a:t>
            </a:r>
            <a:r>
              <a:rPr lang="en-GB" sz="1100" dirty="0">
                <a:solidFill>
                  <a:schemeClr val="bg2"/>
                </a:solidFill>
                <a:highlight>
                  <a:srgbClr val="000000"/>
                </a:highlight>
                <a:latin typeface="Abadi" panose="020B0604020104020204" pitchFamily="34" charset="0"/>
              </a:rPr>
              <a:t>NIKE</a:t>
            </a:r>
            <a:r>
              <a:rPr lang="en-GB" sz="1100" dirty="0">
                <a:solidFill>
                  <a:schemeClr val="bg2"/>
                </a:solidFill>
                <a:latin typeface="Abadi" panose="020B0604020104020204" pitchFamily="34" charset="0"/>
              </a:rPr>
              <a:t> to stay agile. </a:t>
            </a:r>
          </a:p>
          <a:p>
            <a:pPr marL="285750" indent="-285750">
              <a:buFont typeface="Arial" panose="020B0604020202020204" pitchFamily="34" charset="0"/>
              <a:buChar char="•"/>
            </a:pPr>
            <a:endParaRPr lang="en-GB" sz="1200" dirty="0">
              <a:latin typeface="Abadi" panose="020B0604020104020204" pitchFamily="34" charset="0"/>
            </a:endParaRPr>
          </a:p>
        </p:txBody>
      </p:sp>
      <p:sp>
        <p:nvSpPr>
          <p:cNvPr id="24" name="TextBox 23">
            <a:extLst>
              <a:ext uri="{FF2B5EF4-FFF2-40B4-BE49-F238E27FC236}">
                <a16:creationId xmlns:a16="http://schemas.microsoft.com/office/drawing/2014/main" id="{0C8C5BB4-A662-BA58-8211-0A229977378F}"/>
              </a:ext>
            </a:extLst>
          </p:cNvPr>
          <p:cNvSpPr txBox="1"/>
          <p:nvPr/>
        </p:nvSpPr>
        <p:spPr>
          <a:xfrm>
            <a:off x="6562164" y="5411450"/>
            <a:ext cx="3907915" cy="1446550"/>
          </a:xfrm>
          <a:prstGeom prst="rect">
            <a:avLst/>
          </a:prstGeom>
          <a:noFill/>
        </p:spPr>
        <p:txBody>
          <a:bodyPr wrap="square" rtlCol="0">
            <a:spAutoFit/>
          </a:bodyPr>
          <a:lstStyle/>
          <a:p>
            <a:r>
              <a:rPr lang="en-GB" sz="1100" dirty="0">
                <a:latin typeface="Abadi" panose="020B0604020104020204" pitchFamily="34" charset="0"/>
              </a:rPr>
              <a:t>Critics of the Lewin Model</a:t>
            </a:r>
          </a:p>
          <a:p>
            <a:pPr marL="171450" indent="-171450">
              <a:buFont typeface="Arial" panose="020B0604020202020204" pitchFamily="34" charset="0"/>
              <a:buChar char="•"/>
            </a:pPr>
            <a:r>
              <a:rPr lang="en-GB" sz="1100" dirty="0">
                <a:latin typeface="Abadi" panose="020B0604020104020204" pitchFamily="34" charset="0"/>
              </a:rPr>
              <a:t>simplistic and inflexible (</a:t>
            </a:r>
            <a:r>
              <a:rPr lang="en-GB" sz="1100" dirty="0" err="1">
                <a:latin typeface="Abadi" panose="020B0604020104020204" pitchFamily="34" charset="0"/>
              </a:rPr>
              <a:t>McPheat</a:t>
            </a:r>
            <a:r>
              <a:rPr lang="en-GB" sz="1100" dirty="0">
                <a:latin typeface="Abadi" panose="020B0604020104020204" pitchFamily="34" charset="0"/>
              </a:rPr>
              <a:t>, 2023) </a:t>
            </a:r>
          </a:p>
          <a:p>
            <a:r>
              <a:rPr lang="en-GB" sz="1100" dirty="0">
                <a:latin typeface="Abadi" panose="020B0604020104020204" pitchFamily="34" charset="0"/>
              </a:rPr>
              <a:t>On the other hand, Burns(2019) states that:</a:t>
            </a:r>
          </a:p>
          <a:p>
            <a:pPr marL="171450" indent="-171450">
              <a:buFont typeface="Arial" panose="020B0604020202020204" pitchFamily="34" charset="0"/>
              <a:buChar char="•"/>
            </a:pPr>
            <a:r>
              <a:rPr lang="en-GB" sz="1100" dirty="0">
                <a:latin typeface="Abadi" panose="020B0604020104020204" pitchFamily="34" charset="0"/>
              </a:rPr>
              <a:t> The concept is far from being oversimplified and</a:t>
            </a:r>
          </a:p>
          <a:p>
            <a:pPr marL="171450" indent="-171450">
              <a:buFont typeface="Arial" panose="020B0604020202020204" pitchFamily="34" charset="0"/>
              <a:buChar char="•"/>
            </a:pPr>
            <a:r>
              <a:rPr lang="en-GB" sz="1100" dirty="0">
                <a:latin typeface="Abadi" panose="020B0604020104020204" pitchFamily="34" charset="0"/>
              </a:rPr>
              <a:t> is not lacking a cognitive component. </a:t>
            </a:r>
          </a:p>
          <a:p>
            <a:r>
              <a:rPr lang="en-GB" sz="1100" dirty="0">
                <a:latin typeface="Abadi" panose="020B0604020104020204" pitchFamily="34" charset="0"/>
              </a:rPr>
              <a:t>Instead, it is rooted in a profound understanding of human psychology and behaviour that has been developed over a long period.  </a:t>
            </a:r>
          </a:p>
        </p:txBody>
      </p:sp>
      <p:sp>
        <p:nvSpPr>
          <p:cNvPr id="25" name="Rectangle 24">
            <a:extLst>
              <a:ext uri="{FF2B5EF4-FFF2-40B4-BE49-F238E27FC236}">
                <a16:creationId xmlns:a16="http://schemas.microsoft.com/office/drawing/2014/main" id="{D3D2A392-80CB-2A8C-25A0-3B21CDC53773}"/>
              </a:ext>
            </a:extLst>
          </p:cNvPr>
          <p:cNvSpPr/>
          <p:nvPr/>
        </p:nvSpPr>
        <p:spPr>
          <a:xfrm flipV="1">
            <a:off x="186445" y="5280645"/>
            <a:ext cx="7991069" cy="48438"/>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a:extLst>
              <a:ext uri="{FF2B5EF4-FFF2-40B4-BE49-F238E27FC236}">
                <a16:creationId xmlns:a16="http://schemas.microsoft.com/office/drawing/2014/main" id="{0059FF21-081C-42EF-933C-CC6DA9A89B93}"/>
              </a:ext>
            </a:extLst>
          </p:cNvPr>
          <p:cNvPicPr>
            <a:picLocks noChangeAspect="1"/>
          </p:cNvPicPr>
          <p:nvPr/>
        </p:nvPicPr>
        <p:blipFill>
          <a:blip r:embed="rId5"/>
          <a:stretch>
            <a:fillRect/>
          </a:stretch>
        </p:blipFill>
        <p:spPr>
          <a:xfrm>
            <a:off x="7189694" y="3689906"/>
            <a:ext cx="2451006" cy="1623631"/>
          </a:xfrm>
          <a:prstGeom prst="rect">
            <a:avLst/>
          </a:prstGeom>
        </p:spPr>
      </p:pic>
      <p:sp>
        <p:nvSpPr>
          <p:cNvPr id="2" name="TextBox 1">
            <a:extLst>
              <a:ext uri="{FF2B5EF4-FFF2-40B4-BE49-F238E27FC236}">
                <a16:creationId xmlns:a16="http://schemas.microsoft.com/office/drawing/2014/main" id="{079997D5-0908-5840-E525-2B405BC54E19}"/>
              </a:ext>
            </a:extLst>
          </p:cNvPr>
          <p:cNvSpPr txBox="1"/>
          <p:nvPr/>
        </p:nvSpPr>
        <p:spPr>
          <a:xfrm>
            <a:off x="6362700" y="355945"/>
            <a:ext cx="3004721" cy="1138773"/>
          </a:xfrm>
          <a:prstGeom prst="rect">
            <a:avLst/>
          </a:prstGeom>
          <a:gradFill>
            <a:gsLst>
              <a:gs pos="70000">
                <a:schemeClr val="tx1"/>
              </a:gs>
              <a:gs pos="0">
                <a:schemeClr val="accent2">
                  <a:lumMod val="40000"/>
                  <a:lumOff val="60000"/>
                  <a:shade val="100000"/>
                  <a:satMod val="115000"/>
                </a:schemeClr>
              </a:gs>
            </a:gsLst>
            <a:lin ang="2700000" scaled="1"/>
          </a:gradFill>
        </p:spPr>
        <p:style>
          <a:lnRef idx="2">
            <a:schemeClr val="accent2"/>
          </a:lnRef>
          <a:fillRef idx="1">
            <a:schemeClr val="lt1"/>
          </a:fillRef>
          <a:effectRef idx="0">
            <a:schemeClr val="accent2"/>
          </a:effectRef>
          <a:fontRef idx="minor">
            <a:schemeClr val="dk1"/>
          </a:fontRef>
        </p:style>
        <p:txBody>
          <a:bodyPr wrap="square">
            <a:spAutoFit/>
          </a:bodyPr>
          <a:lstStyle/>
          <a:p>
            <a:r>
              <a:rPr lang="en-GB" sz="3200" b="1" spc="50" dirty="0">
                <a:ln w="9525" cmpd="sng">
                  <a:solidFill>
                    <a:schemeClr val="bg1"/>
                  </a:solidFill>
                  <a:prstDash val="solid"/>
                </a:ln>
                <a:solidFill>
                  <a:schemeClr val="bg1"/>
                </a:solidFill>
                <a:effectLst>
                  <a:glow rad="38100">
                    <a:schemeClr val="accent1">
                      <a:alpha val="40000"/>
                    </a:schemeClr>
                  </a:glow>
                </a:effectLst>
              </a:rPr>
              <a:t>Kurt Lewin</a:t>
            </a:r>
            <a:br>
              <a:rPr lang="en-GB" sz="3200" b="1" spc="50" dirty="0">
                <a:ln w="9525" cmpd="sng">
                  <a:solidFill>
                    <a:schemeClr val="bg1"/>
                  </a:solidFill>
                  <a:prstDash val="solid"/>
                </a:ln>
                <a:solidFill>
                  <a:schemeClr val="bg1"/>
                </a:solidFill>
                <a:effectLst>
                  <a:glow rad="38100">
                    <a:schemeClr val="accent1">
                      <a:alpha val="40000"/>
                    </a:schemeClr>
                  </a:glow>
                </a:effectLst>
              </a:rPr>
            </a:br>
            <a:r>
              <a:rPr lang="en-GB" altLang="en-US" dirty="0">
                <a:ln>
                  <a:solidFill>
                    <a:schemeClr val="bg1"/>
                  </a:solidFill>
                </a:ln>
                <a:solidFill>
                  <a:schemeClr val="bg1"/>
                </a:solidFill>
              </a:rPr>
              <a:t>Three-step </a:t>
            </a:r>
          </a:p>
          <a:p>
            <a:r>
              <a:rPr lang="en-GB" altLang="en-US" dirty="0">
                <a:ln>
                  <a:solidFill>
                    <a:schemeClr val="bg1"/>
                  </a:solidFill>
                </a:ln>
                <a:solidFill>
                  <a:schemeClr val="bg1"/>
                </a:solidFill>
              </a:rPr>
              <a:t>change model</a:t>
            </a:r>
            <a:endParaRPr lang="en-GB" sz="3200" dirty="0">
              <a:ln>
                <a:solidFill>
                  <a:schemeClr val="bg1"/>
                </a:solidFill>
              </a:ln>
              <a:solidFill>
                <a:schemeClr val="bg1"/>
              </a:solidFill>
            </a:endParaRPr>
          </a:p>
        </p:txBody>
      </p:sp>
    </p:spTree>
    <p:extLst>
      <p:ext uri="{BB962C8B-B14F-4D97-AF65-F5344CB8AC3E}">
        <p14:creationId xmlns:p14="http://schemas.microsoft.com/office/powerpoint/2010/main" val="2314940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barn(inVertical)">
                                      <p:cBhvr>
                                        <p:cTn id="19" dur="500"/>
                                        <p:tgtEl>
                                          <p:spTgt spid="17"/>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9"/>
                                        </p:tgtEl>
                                        <p:attrNameLst>
                                          <p:attrName>style.visibility</p:attrName>
                                        </p:attrNameLst>
                                      </p:cBhvr>
                                      <p:to>
                                        <p:strVal val="visible"/>
                                      </p:to>
                                    </p:set>
                                    <p:anim calcmode="lin" valueType="num">
                                      <p:cBhvr additive="base">
                                        <p:cTn id="24" dur="500" fill="hold"/>
                                        <p:tgtEl>
                                          <p:spTgt spid="19"/>
                                        </p:tgtEl>
                                        <p:attrNameLst>
                                          <p:attrName>ppt_x</p:attrName>
                                        </p:attrNameLst>
                                      </p:cBhvr>
                                      <p:tavLst>
                                        <p:tav tm="0">
                                          <p:val>
                                            <p:strVal val="#ppt_x"/>
                                          </p:val>
                                        </p:tav>
                                        <p:tav tm="100000">
                                          <p:val>
                                            <p:strVal val="#ppt_x"/>
                                          </p:val>
                                        </p:tav>
                                      </p:tavLst>
                                    </p:anim>
                                    <p:anim calcmode="lin" valueType="num">
                                      <p:cBhvr additive="base">
                                        <p:cTn id="2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1000"/>
                                        <p:tgtEl>
                                          <p:spTgt spid="18"/>
                                        </p:tgtEl>
                                      </p:cBhvr>
                                    </p:animEffect>
                                    <p:anim calcmode="lin" valueType="num">
                                      <p:cBhvr>
                                        <p:cTn id="31" dur="1000" fill="hold"/>
                                        <p:tgtEl>
                                          <p:spTgt spid="18"/>
                                        </p:tgtEl>
                                        <p:attrNameLst>
                                          <p:attrName>ppt_x</p:attrName>
                                        </p:attrNameLst>
                                      </p:cBhvr>
                                      <p:tavLst>
                                        <p:tav tm="0">
                                          <p:val>
                                            <p:strVal val="#ppt_x"/>
                                          </p:val>
                                        </p:tav>
                                        <p:tav tm="100000">
                                          <p:val>
                                            <p:strVal val="#ppt_x"/>
                                          </p:val>
                                        </p:tav>
                                      </p:tavLst>
                                    </p:anim>
                                    <p:anim calcmode="lin" valueType="num">
                                      <p:cBhvr>
                                        <p:cTn id="32"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1000"/>
                                        <p:tgtEl>
                                          <p:spTgt spid="21"/>
                                        </p:tgtEl>
                                      </p:cBhvr>
                                    </p:animEffect>
                                    <p:anim calcmode="lin" valueType="num">
                                      <p:cBhvr>
                                        <p:cTn id="38" dur="1000" fill="hold"/>
                                        <p:tgtEl>
                                          <p:spTgt spid="21"/>
                                        </p:tgtEl>
                                        <p:attrNameLst>
                                          <p:attrName>ppt_x</p:attrName>
                                        </p:attrNameLst>
                                      </p:cBhvr>
                                      <p:tavLst>
                                        <p:tav tm="0">
                                          <p:val>
                                            <p:strVal val="#ppt_x"/>
                                          </p:val>
                                        </p:tav>
                                        <p:tav tm="100000">
                                          <p:val>
                                            <p:strVal val="#ppt_x"/>
                                          </p:val>
                                        </p:tav>
                                      </p:tavLst>
                                    </p:anim>
                                    <p:anim calcmode="lin" valueType="num">
                                      <p:cBhvr>
                                        <p:cTn id="3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wipe(down)">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fade">
                                      <p:cBhvr>
                                        <p:cTn id="54" dur="1000"/>
                                        <p:tgtEl>
                                          <p:spTgt spid="24"/>
                                        </p:tgtEl>
                                      </p:cBhvr>
                                    </p:animEffect>
                                    <p:anim calcmode="lin" valueType="num">
                                      <p:cBhvr>
                                        <p:cTn id="55" dur="1000" fill="hold"/>
                                        <p:tgtEl>
                                          <p:spTgt spid="24"/>
                                        </p:tgtEl>
                                        <p:attrNameLst>
                                          <p:attrName>ppt_x</p:attrName>
                                        </p:attrNameLst>
                                      </p:cBhvr>
                                      <p:tavLst>
                                        <p:tav tm="0">
                                          <p:val>
                                            <p:strVal val="#ppt_x"/>
                                          </p:val>
                                        </p:tav>
                                        <p:tav tm="100000">
                                          <p:val>
                                            <p:strVal val="#ppt_x"/>
                                          </p:val>
                                        </p:tav>
                                      </p:tavLst>
                                    </p:anim>
                                    <p:anim calcmode="lin" valueType="num">
                                      <p:cBhvr>
                                        <p:cTn id="56"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7" grpId="0" animBg="1"/>
      <p:bldP spid="19" grpId="0"/>
      <p:bldP spid="21" grpId="0"/>
      <p:bldP spid="23" grpId="0"/>
      <p:bldP spid="24" grpId="0"/>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a:blip r:embed="rId2"/>
          <a:stretch>
            <a:fillRect/>
          </a:stretch>
        </p:blipFill>
        <p:spPr>
          <a:xfrm rot="10800000">
            <a:off x="-2" y="0"/>
            <a:ext cx="12192002"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2084533" y="154826"/>
            <a:ext cx="2592336" cy="9003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u="sng" dirty="0">
                <a:effectLst>
                  <a:outerShdw blurRad="38100" dist="38100" dir="2700000" algn="tl">
                    <a:srgbClr val="000000">
                      <a:alpha val="43137"/>
                    </a:srgbClr>
                  </a:outerShdw>
                </a:effectLst>
              </a:rPr>
              <a:t>TOWS Analysis</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33032" y="-154268"/>
            <a:ext cx="1609782" cy="7166536"/>
          </a:xfrm>
          <a:prstGeom prst="rect">
            <a:avLst/>
          </a:prstGeom>
          <a:solidFill>
            <a:schemeClr val="accent4">
              <a:lumMod val="60000"/>
              <a:lumOff val="4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person in a red coat&#10;&#10;Description automatically generated">
            <a:extLst>
              <a:ext uri="{FF2B5EF4-FFF2-40B4-BE49-F238E27FC236}">
                <a16:creationId xmlns:a16="http://schemas.microsoft.com/office/drawing/2014/main" id="{FA2FC4C6-2CB7-EF17-600E-74F31993A6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057" y="82371"/>
            <a:ext cx="1151606" cy="1085944"/>
          </a:xfrm>
          <a:prstGeom prst="rect">
            <a:avLst/>
          </a:prstGeom>
        </p:spPr>
      </p:pic>
      <p:sp>
        <p:nvSpPr>
          <p:cNvPr id="5" name="TextBox 4">
            <a:extLst>
              <a:ext uri="{FF2B5EF4-FFF2-40B4-BE49-F238E27FC236}">
                <a16:creationId xmlns:a16="http://schemas.microsoft.com/office/drawing/2014/main" id="{F76745D1-DBDA-A7EF-46BF-C147FAB84048}"/>
              </a:ext>
            </a:extLst>
          </p:cNvPr>
          <p:cNvSpPr txBox="1"/>
          <p:nvPr/>
        </p:nvSpPr>
        <p:spPr>
          <a:xfrm>
            <a:off x="-63031" y="1174121"/>
            <a:ext cx="1469781" cy="461665"/>
          </a:xfrm>
          <a:prstGeom prst="rect">
            <a:avLst/>
          </a:prstGeom>
          <a:noFill/>
        </p:spPr>
        <p:txBody>
          <a:bodyPr wrap="square" rtlCol="0">
            <a:spAutoFit/>
          </a:bodyPr>
          <a:lstStyle/>
          <a:p>
            <a:pPr algn="ctr"/>
            <a:r>
              <a:rPr lang="en-GB" sz="1200" i="1" dirty="0"/>
              <a:t>Sandra Boscaneanu 2016826</a:t>
            </a:r>
          </a:p>
        </p:txBody>
      </p:sp>
      <p:graphicFrame>
        <p:nvGraphicFramePr>
          <p:cNvPr id="2" name="Table 1">
            <a:extLst>
              <a:ext uri="{FF2B5EF4-FFF2-40B4-BE49-F238E27FC236}">
                <a16:creationId xmlns:a16="http://schemas.microsoft.com/office/drawing/2014/main" id="{965E0BB8-647C-9707-162C-AE2A7B33A822}"/>
              </a:ext>
            </a:extLst>
          </p:cNvPr>
          <p:cNvGraphicFramePr>
            <a:graphicFrameLocks noGrp="1"/>
          </p:cNvGraphicFramePr>
          <p:nvPr>
            <p:extLst>
              <p:ext uri="{D42A27DB-BD31-4B8C-83A1-F6EECF244321}">
                <p14:modId xmlns:p14="http://schemas.microsoft.com/office/powerpoint/2010/main" val="2925048187"/>
              </p:ext>
            </p:extLst>
          </p:nvPr>
        </p:nvGraphicFramePr>
        <p:xfrm>
          <a:off x="3609788" y="829360"/>
          <a:ext cx="6828271" cy="5760720"/>
        </p:xfrm>
        <a:graphic>
          <a:graphicData uri="http://schemas.openxmlformats.org/drawingml/2006/table">
            <a:tbl>
              <a:tblPr firstRow="1" bandRow="1">
                <a:tableStyleId>{85BE263C-DBD7-4A20-BB59-AAB30ACAA65A}</a:tableStyleId>
              </a:tblPr>
              <a:tblGrid>
                <a:gridCol w="2068903">
                  <a:extLst>
                    <a:ext uri="{9D8B030D-6E8A-4147-A177-3AD203B41FA5}">
                      <a16:colId xmlns:a16="http://schemas.microsoft.com/office/drawing/2014/main" val="534985822"/>
                    </a:ext>
                  </a:extLst>
                </a:gridCol>
                <a:gridCol w="2466793">
                  <a:extLst>
                    <a:ext uri="{9D8B030D-6E8A-4147-A177-3AD203B41FA5}">
                      <a16:colId xmlns:a16="http://schemas.microsoft.com/office/drawing/2014/main" val="4026345142"/>
                    </a:ext>
                  </a:extLst>
                </a:gridCol>
                <a:gridCol w="2292575">
                  <a:extLst>
                    <a:ext uri="{9D8B030D-6E8A-4147-A177-3AD203B41FA5}">
                      <a16:colId xmlns:a16="http://schemas.microsoft.com/office/drawing/2014/main" val="3778155148"/>
                    </a:ext>
                  </a:extLst>
                </a:gridCol>
              </a:tblGrid>
              <a:tr h="237651">
                <a:tc rowSpan="3">
                  <a:txBody>
                    <a:bodyPr/>
                    <a:lstStyle/>
                    <a:p>
                      <a:pPr algn="ctr"/>
                      <a:r>
                        <a:rPr lang="en-GB" sz="1200" dirty="0">
                          <a:solidFill>
                            <a:schemeClr val="tx1"/>
                          </a:solidFill>
                          <a:latin typeface="Abadi" panose="020B0604020104020204" pitchFamily="34" charset="0"/>
                        </a:rPr>
                        <a:t>TOWS</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blipFill dpi="0"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a:tcPr>
                </a:tc>
                <a:tc>
                  <a:txBody>
                    <a:bodyPr/>
                    <a:lstStyle/>
                    <a:p>
                      <a:pPr algn="ctr"/>
                      <a:r>
                        <a:rPr lang="en-GB" sz="1200" dirty="0">
                          <a:latin typeface="Abadi" panose="020B0604020104020204" pitchFamily="34" charset="0"/>
                        </a:rPr>
                        <a:t>External Opportunities (O)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200" dirty="0">
                          <a:latin typeface="Abadi" panose="020B0604020104020204" pitchFamily="34" charset="0"/>
                        </a:rPr>
                        <a:t>External Threats (T)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87975547"/>
                  </a:ext>
                </a:extLst>
              </a:tr>
              <a:tr h="712953">
                <a:tc vMerge="1">
                  <a:txBody>
                    <a:bodyPr/>
                    <a:lstStyle/>
                    <a:p>
                      <a:endParaRPr lang="en-GB" sz="1400" dirty="0"/>
                    </a:p>
                  </a:txBody>
                  <a:tcPr/>
                </a:tc>
                <a:tc>
                  <a:txBody>
                    <a:bodyPr/>
                    <a:lstStyle/>
                    <a:p>
                      <a:pPr algn="ctr"/>
                      <a:r>
                        <a:rPr lang="en-GB" sz="1200" dirty="0">
                          <a:latin typeface="Abadi" panose="020B0604020104020204" pitchFamily="34" charset="0"/>
                        </a:rPr>
                        <a:t>Strong sustainability approach adding brand-value and innovation focus. </a:t>
                      </a:r>
                    </a:p>
                    <a:p>
                      <a:pPr algn="ctr"/>
                      <a:endParaRPr lang="en-GB" sz="1200" dirty="0">
                        <a:latin typeface="Abadi" panose="020B06040201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200" dirty="0">
                          <a:latin typeface="Abadi" panose="020B0604020104020204" pitchFamily="34" charset="0"/>
                        </a:rPr>
                        <a:t>vulnerable to policy regulations in different countries.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34739588"/>
                  </a:ext>
                </a:extLst>
              </a:tr>
              <a:tr h="396085">
                <a:tc vMerge="1">
                  <a:txBody>
                    <a:bodyPr/>
                    <a:lstStyle/>
                    <a:p>
                      <a:endParaRPr lang="en-GB"/>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200" dirty="0">
                          <a:latin typeface="Abadi" panose="020B0604020104020204" pitchFamily="34" charset="0"/>
                        </a:rPr>
                        <a:t>Biggest Market share </a:t>
                      </a:r>
                    </a:p>
                    <a:p>
                      <a:pPr algn="ctr"/>
                      <a:endParaRPr lang="en-GB" sz="1200" dirty="0">
                        <a:latin typeface="Abadi" panose="020B06040201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sz="1200" dirty="0">
                        <a:latin typeface="Abadi" panose="020B06040201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85725513"/>
                  </a:ext>
                </a:extLst>
              </a:tr>
              <a:tr h="237651">
                <a:tc>
                  <a:txBody>
                    <a:bodyPr/>
                    <a:lstStyle/>
                    <a:p>
                      <a:pPr algn="ctr"/>
                      <a:r>
                        <a:rPr lang="en-GB" sz="1200" b="1" dirty="0">
                          <a:latin typeface="Abadi" panose="020B0604020104020204" pitchFamily="34" charset="0"/>
                        </a:rPr>
                        <a:t>Internal Strengths (S)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3">
                  <a:txBody>
                    <a:bodyPr/>
                    <a:lstStyle/>
                    <a:p>
                      <a:pPr marL="171450" indent="-171450" algn="ctr">
                        <a:buFont typeface="Arial" panose="020B0604020202020204" pitchFamily="34" charset="0"/>
                        <a:buChar char="•"/>
                      </a:pPr>
                      <a:r>
                        <a:rPr lang="en-GB" sz="1200" b="1" dirty="0">
                          <a:latin typeface="Abadi" panose="020B0604020104020204" pitchFamily="34" charset="0"/>
                        </a:rPr>
                        <a:t>SO</a:t>
                      </a:r>
                    </a:p>
                    <a:p>
                      <a:pPr marL="171450" indent="-171450" algn="l">
                        <a:buFont typeface="Arial" panose="020B0604020202020204" pitchFamily="34" charset="0"/>
                        <a:buChar char="•"/>
                      </a:pPr>
                      <a:r>
                        <a:rPr lang="en-GB" sz="1200" b="0" dirty="0">
                          <a:solidFill>
                            <a:schemeClr val="tx1"/>
                          </a:solidFill>
                          <a:latin typeface="Abadi" panose="020B0604020104020204" pitchFamily="34" charset="0"/>
                        </a:rPr>
                        <a:t>Launch a comprehensive marketing campaign emphasizing Nike's commitment to a circular sustainable system, with the goal of recycling 80% of items. </a:t>
                      </a:r>
                    </a:p>
                    <a:p>
                      <a:pPr marL="171450" indent="-171450" algn="l">
                        <a:buFont typeface="Arial" panose="020B0604020202020204" pitchFamily="34" charset="0"/>
                        <a:buChar char="•"/>
                      </a:pPr>
                      <a:r>
                        <a:rPr lang="en-GB" sz="1200" b="0" dirty="0">
                          <a:solidFill>
                            <a:schemeClr val="tx1"/>
                          </a:solidFill>
                          <a:latin typeface="Abadi" panose="020B0604020104020204" pitchFamily="34" charset="0"/>
                        </a:rPr>
                        <a:t>Encourage collaboration with environmental NGOs to raise credibility and 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rowSpan="3">
                  <a:txBody>
                    <a:bodyPr/>
                    <a:lstStyle/>
                    <a:p>
                      <a:pPr algn="ctr"/>
                      <a:r>
                        <a:rPr lang="en-GB" sz="1200" b="1" dirty="0">
                          <a:latin typeface="Abadi" panose="020B0604020104020204" pitchFamily="34" charset="0"/>
                        </a:rPr>
                        <a:t>ST</a:t>
                      </a:r>
                    </a:p>
                    <a:p>
                      <a:pPr marL="171450" indent="-171450" algn="l">
                        <a:buFont typeface="Arial" panose="020B0604020202020204" pitchFamily="34" charset="0"/>
                        <a:buChar char="•"/>
                      </a:pPr>
                      <a:r>
                        <a:rPr lang="en-GB" sz="1200" b="0" dirty="0">
                          <a:latin typeface="Abadi" panose="020B0604020104020204" pitchFamily="34" charset="0"/>
                        </a:rPr>
                        <a:t>Establish a dedicated team to monitor regulatory changes in each country and swiftly adapt the direct selling strategy accordingly.</a:t>
                      </a:r>
                    </a:p>
                    <a:p>
                      <a:pPr marL="171450" indent="-171450" algn="l">
                        <a:buFont typeface="Arial" panose="020B0604020202020204" pitchFamily="34" charset="0"/>
                        <a:buChar char="•"/>
                      </a:pPr>
                      <a:r>
                        <a:rPr lang="en-GB" sz="1200" b="0" dirty="0">
                          <a:latin typeface="Abadi" panose="020B0604020104020204" pitchFamily="34" charset="0"/>
                        </a:rPr>
                        <a:t> Proactive monitoring ensures that the company stays ahead of regulatory developments and can make timely adjustments to remain compliant.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330670581"/>
                  </a:ext>
                </a:extLst>
              </a:tr>
              <a:tr h="554519">
                <a:tc>
                  <a:txBody>
                    <a:bodyPr/>
                    <a:lstStyle/>
                    <a:p>
                      <a:pPr algn="ctr"/>
                      <a:r>
                        <a:rPr lang="en-GB" sz="1200" dirty="0">
                          <a:latin typeface="Abadi" panose="020B0604020104020204" pitchFamily="34" charset="0"/>
                        </a:rPr>
                        <a:t>Circular Sustainable cycle by having 80% of the products recycled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sz="1400" dirty="0"/>
                    </a:p>
                  </a:txBody>
                  <a:tcPr>
                    <a:lnB w="12700" cmpd="sng">
                      <a:noFill/>
                    </a:lnB>
                  </a:tcPr>
                </a:tc>
                <a:tc vMerge="1">
                  <a:txBody>
                    <a:bodyPr/>
                    <a:lstStyle/>
                    <a:p>
                      <a:endParaRPr lang="en-GB" sz="1400" dirty="0"/>
                    </a:p>
                  </a:txBody>
                  <a:tcPr/>
                </a:tc>
                <a:extLst>
                  <a:ext uri="{0D108BD9-81ED-4DB2-BD59-A6C34878D82A}">
                    <a16:rowId xmlns:a16="http://schemas.microsoft.com/office/drawing/2014/main" val="2955434902"/>
                  </a:ext>
                </a:extLst>
              </a:tr>
              <a:tr h="1053568">
                <a:tc>
                  <a:txBody>
                    <a:bodyPr/>
                    <a:lstStyle/>
                    <a:p>
                      <a:pPr algn="ctr"/>
                      <a:r>
                        <a:rPr lang="en-GB" sz="1200" dirty="0">
                          <a:latin typeface="Abadi" panose="020B0604020104020204" pitchFamily="34" charset="0"/>
                        </a:rPr>
                        <a:t>Direct selling through digital and other omni-channel.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vMerge="1">
                  <a:txBody>
                    <a:bodyPr/>
                    <a:lstStyle/>
                    <a:p>
                      <a:endParaRPr lang="en-GB" sz="1400"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769993091"/>
                  </a:ext>
                </a:extLst>
              </a:tr>
              <a:tr h="237651">
                <a:tc>
                  <a:txBody>
                    <a:bodyPr/>
                    <a:lstStyle/>
                    <a:p>
                      <a:pPr algn="ctr"/>
                      <a:r>
                        <a:rPr lang="en-GB" sz="1200" b="1" dirty="0">
                          <a:latin typeface="Abadi" panose="020B0604020104020204" pitchFamily="34" charset="0"/>
                        </a:rPr>
                        <a:t>Internal Weaknesses (W</a:t>
                      </a:r>
                      <a:r>
                        <a:rPr lang="en-GB" sz="1200" dirty="0">
                          <a:latin typeface="Abadi" panose="020B0604020104020204" pitchFamily="34" charset="0"/>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1200" b="1" dirty="0">
                          <a:latin typeface="Abadi" panose="020B0604020104020204" pitchFamily="34" charset="0"/>
                        </a:rPr>
                        <a:t>WO</a:t>
                      </a:r>
                    </a:p>
                    <a:p>
                      <a:pPr marL="171450" indent="-171450" algn="l">
                        <a:buFont typeface="Arial" panose="020B0604020202020204" pitchFamily="34" charset="0"/>
                        <a:buChar char="•"/>
                      </a:pPr>
                      <a:r>
                        <a:rPr lang="en-GB" sz="1200" dirty="0">
                          <a:latin typeface="Abadi" panose="020B0604020104020204" pitchFamily="34" charset="0"/>
                        </a:rPr>
                        <a:t>Address the complexity of the supply chain by investing in technology and innovation to optimise its operations.</a:t>
                      </a:r>
                    </a:p>
                    <a:p>
                      <a:pPr marL="171450" indent="-171450" algn="l">
                        <a:buFont typeface="Arial" panose="020B0604020202020204" pitchFamily="34" charset="0"/>
                        <a:buChar char="•"/>
                      </a:pPr>
                      <a:r>
                        <a:rPr lang="en-GB" sz="1200" dirty="0">
                          <a:latin typeface="Abadi" panose="020B0604020104020204" pitchFamily="34" charset="0"/>
                        </a:rPr>
                        <a:t>Introduce intelligent logistics and inventory management systems to improve efficiency and streamline processes.</a:t>
                      </a:r>
                      <a:endParaRPr lang="en-GB" sz="1200" b="1" dirty="0">
                        <a:latin typeface="Abadi" panose="020B06040201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rowSpan="2">
                  <a:txBody>
                    <a:bodyPr/>
                    <a:lstStyle/>
                    <a:p>
                      <a:pPr marL="171450" indent="-171450" algn="ctr">
                        <a:buFont typeface="Arial" panose="020B0604020202020204" pitchFamily="34" charset="0"/>
                        <a:buChar char="•"/>
                      </a:pPr>
                      <a:r>
                        <a:rPr lang="en-GB" sz="1200" b="1" dirty="0">
                          <a:latin typeface="Abadi" panose="020B0604020104020204" pitchFamily="34" charset="0"/>
                        </a:rPr>
                        <a:t>WT</a:t>
                      </a:r>
                    </a:p>
                    <a:p>
                      <a:pPr marL="171450" indent="-171450" algn="l">
                        <a:buFont typeface="Arial" panose="020B0604020202020204" pitchFamily="34" charset="0"/>
                        <a:buChar char="•"/>
                      </a:pPr>
                      <a:r>
                        <a:rPr lang="en-GB" sz="1200" dirty="0">
                          <a:latin typeface="Abadi" panose="020B0604020104020204" pitchFamily="34" charset="0"/>
                        </a:rPr>
                        <a:t>Implement a supply chain optimisation project to reduce the supply chain's complexity. </a:t>
                      </a:r>
                    </a:p>
                    <a:p>
                      <a:pPr marL="171450" indent="-171450" algn="l">
                        <a:buFont typeface="Arial" panose="020B0604020202020204" pitchFamily="34" charset="0"/>
                        <a:buChar char="•"/>
                      </a:pPr>
                      <a:r>
                        <a:rPr lang="en-GB" sz="1200" dirty="0">
                          <a:latin typeface="Abadi" panose="020B0604020104020204" pitchFamily="34" charset="0"/>
                        </a:rPr>
                        <a:t>Investigate the possibility of merging production units and participate in supplier negotiations to get lower prices.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extLst>
                  <a:ext uri="{0D108BD9-81ED-4DB2-BD59-A6C34878D82A}">
                    <a16:rowId xmlns:a16="http://schemas.microsoft.com/office/drawing/2014/main" val="3472837342"/>
                  </a:ext>
                </a:extLst>
              </a:tr>
              <a:tr h="1574807">
                <a:tc>
                  <a:txBody>
                    <a:bodyPr/>
                    <a:lstStyle/>
                    <a:p>
                      <a:pPr algn="ctr"/>
                      <a:r>
                        <a:rPr lang="en-GB" sz="1200" dirty="0">
                          <a:latin typeface="Abadi" panose="020B0604020104020204" pitchFamily="34" charset="0"/>
                        </a:rPr>
                        <a:t>Complex supply chain spread across the globe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sz="14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vMerge="1">
                  <a:txBody>
                    <a:bodyPr/>
                    <a:lstStyle/>
                    <a:p>
                      <a:endParaRPr lang="en-GB" sz="1400" dirty="0"/>
                    </a:p>
                  </a:txBody>
                  <a:tcPr>
                    <a:lnL w="12700" cmpd="sng">
                      <a:noFill/>
                    </a:lnL>
                  </a:tcPr>
                </a:tc>
                <a:extLst>
                  <a:ext uri="{0D108BD9-81ED-4DB2-BD59-A6C34878D82A}">
                    <a16:rowId xmlns:a16="http://schemas.microsoft.com/office/drawing/2014/main" val="1315909025"/>
                  </a:ext>
                </a:extLst>
              </a:tr>
            </a:tbl>
          </a:graphicData>
        </a:graphic>
      </p:graphicFrame>
      <p:pic>
        <p:nvPicPr>
          <p:cNvPr id="4" name="Picture 3" descr="A logo on a mountain&#10;&#10;Description automatically generated">
            <a:extLst>
              <a:ext uri="{FF2B5EF4-FFF2-40B4-BE49-F238E27FC236}">
                <a16:creationId xmlns:a16="http://schemas.microsoft.com/office/drawing/2014/main" id="{ECADB5AD-51A1-1AF9-213E-BBE6FCD566B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476750" y="1831619"/>
            <a:ext cx="1922314" cy="3411525"/>
          </a:xfrm>
          <a:prstGeom prst="rect">
            <a:avLst/>
          </a:prstGeom>
          <a:ln>
            <a:noFill/>
          </a:ln>
          <a:effectLst>
            <a:softEdge rad="112500"/>
          </a:effectLst>
        </p:spPr>
      </p:pic>
      <p:sp>
        <p:nvSpPr>
          <p:cNvPr id="6" name="TextBox 5">
            <a:extLst>
              <a:ext uri="{FF2B5EF4-FFF2-40B4-BE49-F238E27FC236}">
                <a16:creationId xmlns:a16="http://schemas.microsoft.com/office/drawing/2014/main" id="{6F45CD66-907D-559A-6990-689EF9AF998C}"/>
              </a:ext>
            </a:extLst>
          </p:cNvPr>
          <p:cNvSpPr txBox="1"/>
          <p:nvPr/>
        </p:nvSpPr>
        <p:spPr>
          <a:xfrm>
            <a:off x="9975043" y="6537417"/>
            <a:ext cx="2349987" cy="276999"/>
          </a:xfrm>
          <a:prstGeom prst="rect">
            <a:avLst/>
          </a:prstGeom>
          <a:noFill/>
        </p:spPr>
        <p:txBody>
          <a:bodyPr wrap="square" rtlCol="0">
            <a:spAutoFit/>
          </a:bodyPr>
          <a:lstStyle/>
          <a:p>
            <a:r>
              <a:rPr lang="en-GB" sz="1200" dirty="0">
                <a:solidFill>
                  <a:schemeClr val="bg2"/>
                </a:solidFill>
              </a:rPr>
              <a:t>(Farrukh et al., 2022) (BCG, 2022)</a:t>
            </a:r>
          </a:p>
        </p:txBody>
      </p:sp>
    </p:spTree>
    <p:extLst>
      <p:ext uri="{BB962C8B-B14F-4D97-AF65-F5344CB8AC3E}">
        <p14:creationId xmlns:p14="http://schemas.microsoft.com/office/powerpoint/2010/main" val="3589088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30997"/>
          <a:stretch/>
        </p:blipFill>
        <p:spPr>
          <a:xfrm>
            <a:off x="-46299" y="0"/>
            <a:ext cx="12238299"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6902594" y="608643"/>
            <a:ext cx="2592336" cy="9003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u="sng" dirty="0">
                <a:effectLst>
                  <a:outerShdw blurRad="38100" dist="38100" dir="2700000" algn="tl">
                    <a:srgbClr val="000000">
                      <a:alpha val="43137"/>
                    </a:srgbClr>
                  </a:outerShdw>
                </a:effectLst>
              </a:rPr>
              <a:t>Conclusion</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0756098" y="-154268"/>
            <a:ext cx="1609782" cy="7166536"/>
          </a:xfrm>
          <a:prstGeom prst="rect">
            <a:avLst/>
          </a:prstGeom>
          <a:solidFill>
            <a:schemeClr val="accent4">
              <a:lumMod val="60000"/>
              <a:lumOff val="4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person in a red coat&#10;&#10;Description automatically generated">
            <a:extLst>
              <a:ext uri="{FF2B5EF4-FFF2-40B4-BE49-F238E27FC236}">
                <a16:creationId xmlns:a16="http://schemas.microsoft.com/office/drawing/2014/main" id="{FA2FC4C6-2CB7-EF17-600E-74F31993A6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85186" y="65671"/>
            <a:ext cx="1151606" cy="1085944"/>
          </a:xfrm>
          <a:prstGeom prst="rect">
            <a:avLst/>
          </a:prstGeom>
        </p:spPr>
      </p:pic>
      <p:sp>
        <p:nvSpPr>
          <p:cNvPr id="5" name="TextBox 4">
            <a:extLst>
              <a:ext uri="{FF2B5EF4-FFF2-40B4-BE49-F238E27FC236}">
                <a16:creationId xmlns:a16="http://schemas.microsoft.com/office/drawing/2014/main" id="{F76745D1-DBDA-A7EF-46BF-C147FAB84048}"/>
              </a:ext>
            </a:extLst>
          </p:cNvPr>
          <p:cNvSpPr txBox="1"/>
          <p:nvPr/>
        </p:nvSpPr>
        <p:spPr>
          <a:xfrm>
            <a:off x="10826098" y="1151615"/>
            <a:ext cx="1469781" cy="461665"/>
          </a:xfrm>
          <a:prstGeom prst="rect">
            <a:avLst/>
          </a:prstGeom>
          <a:noFill/>
        </p:spPr>
        <p:txBody>
          <a:bodyPr wrap="square" rtlCol="0">
            <a:spAutoFit/>
          </a:bodyPr>
          <a:lstStyle/>
          <a:p>
            <a:pPr algn="ctr"/>
            <a:r>
              <a:rPr lang="en-GB" sz="1200" i="1" dirty="0"/>
              <a:t>Sandra Boscaneanu 2016826</a:t>
            </a:r>
          </a:p>
        </p:txBody>
      </p:sp>
      <p:sp>
        <p:nvSpPr>
          <p:cNvPr id="7" name="TextBox 6">
            <a:extLst>
              <a:ext uri="{FF2B5EF4-FFF2-40B4-BE49-F238E27FC236}">
                <a16:creationId xmlns:a16="http://schemas.microsoft.com/office/drawing/2014/main" id="{878FB214-DAF3-26D8-CB2F-A63FF006B28C}"/>
              </a:ext>
            </a:extLst>
          </p:cNvPr>
          <p:cNvSpPr txBox="1"/>
          <p:nvPr/>
        </p:nvSpPr>
        <p:spPr>
          <a:xfrm>
            <a:off x="5509433" y="2565073"/>
            <a:ext cx="4973298" cy="2246769"/>
          </a:xfrm>
          <a:prstGeom prst="rect">
            <a:avLst/>
          </a:prstGeom>
          <a:noFill/>
        </p:spPr>
        <p:txBody>
          <a:bodyPr wrap="square" rtlCol="0">
            <a:spAutoFit/>
          </a:bodyPr>
          <a:lstStyle/>
          <a:p>
            <a:r>
              <a:rPr lang="en-GB" sz="1400" i="1" dirty="0"/>
              <a:t>Nike, like other companies, is likely to face a combination of these challenges as it continues to implement sustainability changes. Overcoming these issues requires:</a:t>
            </a:r>
          </a:p>
          <a:p>
            <a:pPr marL="285750" indent="-285750">
              <a:buFont typeface="Arial" panose="020B0604020202020204" pitchFamily="34" charset="0"/>
              <a:buChar char="•"/>
            </a:pPr>
            <a:r>
              <a:rPr lang="en-GB" sz="1400" i="1" dirty="0"/>
              <a:t>a strategic and long-term commitment</a:t>
            </a:r>
          </a:p>
          <a:p>
            <a:pPr marL="285750" indent="-285750">
              <a:buFont typeface="Arial" panose="020B0604020202020204" pitchFamily="34" charset="0"/>
              <a:buChar char="•"/>
            </a:pPr>
            <a:r>
              <a:rPr lang="en-GB" sz="1400" i="1" dirty="0"/>
              <a:t>effective communication</a:t>
            </a:r>
          </a:p>
          <a:p>
            <a:pPr marL="285750" indent="-285750">
              <a:buFont typeface="Arial" panose="020B0604020202020204" pitchFamily="34" charset="0"/>
              <a:buChar char="•"/>
            </a:pPr>
            <a:r>
              <a:rPr lang="en-GB" sz="1400" i="1" dirty="0"/>
              <a:t>collaboration with stakeholders</a:t>
            </a:r>
          </a:p>
          <a:p>
            <a:pPr marL="285750" indent="-285750">
              <a:buFont typeface="Arial" panose="020B0604020202020204" pitchFamily="34" charset="0"/>
              <a:buChar char="•"/>
            </a:pPr>
            <a:r>
              <a:rPr lang="en-GB" sz="1400" i="1" dirty="0"/>
              <a:t>a balance between environmental and economic considerations.</a:t>
            </a:r>
          </a:p>
          <a:p>
            <a:r>
              <a:rPr lang="en-GB" sz="1400" i="1" dirty="0"/>
              <a:t>It's an ongoing journey that involves adapting to changing circumstances and consumer expectations.</a:t>
            </a:r>
          </a:p>
        </p:txBody>
      </p:sp>
      <p:pic>
        <p:nvPicPr>
          <p:cNvPr id="11" name="Picture 10">
            <a:extLst>
              <a:ext uri="{FF2B5EF4-FFF2-40B4-BE49-F238E27FC236}">
                <a16:creationId xmlns:a16="http://schemas.microsoft.com/office/drawing/2014/main" id="{1780F926-C535-E647-5A49-4F357F6A1455}"/>
              </a:ext>
            </a:extLst>
          </p:cNvPr>
          <p:cNvPicPr>
            <a:picLocks noChangeAspect="1"/>
          </p:cNvPicPr>
          <p:nvPr/>
        </p:nvPicPr>
        <p:blipFill>
          <a:blip r:embed="rId4"/>
          <a:stretch>
            <a:fillRect/>
          </a:stretch>
        </p:blipFill>
        <p:spPr>
          <a:xfrm>
            <a:off x="1404563" y="2442160"/>
            <a:ext cx="3121423" cy="2341067"/>
          </a:xfrm>
          <a:prstGeom prst="rect">
            <a:avLst/>
          </a:prstGeom>
        </p:spPr>
      </p:pic>
      <p:sp>
        <p:nvSpPr>
          <p:cNvPr id="12" name="Rectangle 11">
            <a:extLst>
              <a:ext uri="{FF2B5EF4-FFF2-40B4-BE49-F238E27FC236}">
                <a16:creationId xmlns:a16="http://schemas.microsoft.com/office/drawing/2014/main" id="{AE8E42BE-4EAE-7F49-6DAD-F34CFAE5BCFF}"/>
              </a:ext>
            </a:extLst>
          </p:cNvPr>
          <p:cNvSpPr/>
          <p:nvPr/>
        </p:nvSpPr>
        <p:spPr>
          <a:xfrm>
            <a:off x="5367985" y="1539173"/>
            <a:ext cx="45719" cy="4298570"/>
          </a:xfrm>
          <a:prstGeom prst="rect">
            <a:avLst/>
          </a:prstGeom>
          <a:solidFill>
            <a:srgbClr val="FFD966"/>
          </a:solidFill>
          <a:ln>
            <a:noFill/>
          </a:ln>
          <a:effectLst>
            <a:softEdge rad="127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56548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40147"/>
          <a:stretch/>
        </p:blipFill>
        <p:spPr>
          <a:xfrm rot="10800000">
            <a:off x="-1" y="-2"/>
            <a:ext cx="12192000"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1609781" y="446984"/>
            <a:ext cx="2018975"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u="sng" dirty="0">
                <a:effectLst>
                  <a:outerShdw blurRad="38100" dist="38100" dir="2700000" algn="tl">
                    <a:srgbClr val="000000">
                      <a:alpha val="43137"/>
                    </a:srgbClr>
                  </a:outerShdw>
                </a:effectLst>
              </a:rPr>
              <a:t>References</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71291" y="-154269"/>
            <a:ext cx="1609782" cy="7166536"/>
          </a:xfrm>
          <a:prstGeom prst="rect">
            <a:avLst/>
          </a:prstGeom>
          <a:solidFill>
            <a:schemeClr val="accent6">
              <a:lumMod val="5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A person jumping on a skateboard&#10;&#10;Description automatically generated">
            <a:extLst>
              <a:ext uri="{FF2B5EF4-FFF2-40B4-BE49-F238E27FC236}">
                <a16:creationId xmlns:a16="http://schemas.microsoft.com/office/drawing/2014/main" id="{589AFD92-CC2A-8CB3-FBBB-D47A204AC1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79342" y="1108685"/>
            <a:ext cx="4784154" cy="4640630"/>
          </a:xfrm>
          <a:prstGeom prst="rect">
            <a:avLst/>
          </a:prstGeom>
        </p:spPr>
      </p:pic>
      <p:sp>
        <p:nvSpPr>
          <p:cNvPr id="6" name="TextBox 5">
            <a:extLst>
              <a:ext uri="{FF2B5EF4-FFF2-40B4-BE49-F238E27FC236}">
                <a16:creationId xmlns:a16="http://schemas.microsoft.com/office/drawing/2014/main" id="{F0C0DF1A-E7DB-9D07-D16E-794BCE9D6149}"/>
              </a:ext>
            </a:extLst>
          </p:cNvPr>
          <p:cNvSpPr txBox="1"/>
          <p:nvPr/>
        </p:nvSpPr>
        <p:spPr>
          <a:xfrm>
            <a:off x="-93209" y="1201927"/>
            <a:ext cx="1361018" cy="461665"/>
          </a:xfrm>
          <a:prstGeom prst="rect">
            <a:avLst/>
          </a:prstGeom>
          <a:noFill/>
        </p:spPr>
        <p:txBody>
          <a:bodyPr wrap="square" rtlCol="0">
            <a:spAutoFit/>
          </a:bodyPr>
          <a:lstStyle/>
          <a:p>
            <a:pPr algn="ctr"/>
            <a:r>
              <a:rPr lang="en-GB" sz="1200" i="1" dirty="0">
                <a:solidFill>
                  <a:schemeClr val="bg2"/>
                </a:solidFill>
              </a:rPr>
              <a:t>Shuhd Alshami</a:t>
            </a:r>
          </a:p>
          <a:p>
            <a:pPr algn="ctr"/>
            <a:r>
              <a:rPr lang="en-GB" sz="1200" i="1" dirty="0">
                <a:solidFill>
                  <a:schemeClr val="bg2"/>
                </a:solidFill>
              </a:rPr>
              <a:t>2307159</a:t>
            </a:r>
          </a:p>
        </p:txBody>
      </p:sp>
      <p:sp>
        <p:nvSpPr>
          <p:cNvPr id="3" name="TextBox 2">
            <a:extLst>
              <a:ext uri="{FF2B5EF4-FFF2-40B4-BE49-F238E27FC236}">
                <a16:creationId xmlns:a16="http://schemas.microsoft.com/office/drawing/2014/main" id="{7074A191-C283-84C2-381C-AA983FF38032}"/>
              </a:ext>
            </a:extLst>
          </p:cNvPr>
          <p:cNvSpPr txBox="1"/>
          <p:nvPr/>
        </p:nvSpPr>
        <p:spPr>
          <a:xfrm>
            <a:off x="1345891" y="1454394"/>
            <a:ext cx="6614867" cy="4495654"/>
          </a:xfrm>
          <a:prstGeom prst="rect">
            <a:avLst/>
          </a:prstGeom>
          <a:noFill/>
        </p:spPr>
        <p:txBody>
          <a:bodyPr wrap="square">
            <a:spAutoFit/>
          </a:bodyPr>
          <a:lstStyle/>
          <a:p>
            <a:pPr marL="171450" indent="-171450" algn="just">
              <a:lnSpc>
                <a:spcPct val="150000"/>
              </a:lnSpc>
              <a:buFont typeface="Arial" panose="020B0604020202020204" pitchFamily="34" charset="0"/>
              <a:buChar char="•"/>
            </a:pPr>
            <a:r>
              <a:rPr lang="en-GB" sz="1200" dirty="0"/>
              <a:t>AL-Issa, N., Thanasi-</a:t>
            </a:r>
            <a:r>
              <a:rPr lang="en-GB" sz="1200" dirty="0" err="1"/>
              <a:t>Boçe</a:t>
            </a:r>
            <a:r>
              <a:rPr lang="en-GB" sz="1200" dirty="0"/>
              <a:t>, M. and Ali, O., 2022. Boosting Luxury Sustainability Through Blockchain Technology. In Blockchain Technologies in the Textile and Fashion Industry(pp. 17-46). Singapore: Springer Nature Singapore.</a:t>
            </a:r>
          </a:p>
          <a:p>
            <a:pPr marL="171450" indent="-171450" algn="just">
              <a:lnSpc>
                <a:spcPct val="150000"/>
              </a:lnSpc>
              <a:buFont typeface="Arial" panose="020B0604020202020204" pitchFamily="34" charset="0"/>
              <a:buChar char="•"/>
            </a:pPr>
            <a:r>
              <a:rPr lang="en-GB" sz="1200" dirty="0"/>
              <a:t>V </a:t>
            </a:r>
            <a:r>
              <a:rPr lang="en-GB" sz="1200" dirty="0" err="1"/>
              <a:t>Azoeva</a:t>
            </a:r>
            <a:r>
              <a:rPr lang="en-GB" sz="1200" dirty="0"/>
              <a:t>, O., Yu </a:t>
            </a:r>
            <a:r>
              <a:rPr lang="en-GB" sz="1200" dirty="0" err="1"/>
              <a:t>Mikhalevich</a:t>
            </a:r>
            <a:r>
              <a:rPr lang="en-GB" sz="1200" dirty="0"/>
              <a:t>, L., A Ostapenko, V. and A Shim, G., 2020. The </a:t>
            </a:r>
            <a:r>
              <a:rPr lang="en-GB" sz="1200" dirty="0" err="1"/>
              <a:t>Labor</a:t>
            </a:r>
            <a:r>
              <a:rPr lang="en-GB" sz="1200" dirty="0"/>
              <a:t> Nature Changes and its Regulation Challenge Caused by Global Digitalization of Business. International Journal of Organizational Leadership, 9(4), pp.170-183.</a:t>
            </a:r>
          </a:p>
          <a:p>
            <a:pPr marL="171450" indent="-171450" algn="just">
              <a:lnSpc>
                <a:spcPct val="150000"/>
              </a:lnSpc>
              <a:buFont typeface="Arial" panose="020B0604020202020204" pitchFamily="34" charset="0"/>
              <a:buChar char="•"/>
            </a:pPr>
            <a:r>
              <a:rPr lang="en-GB" sz="1200" dirty="0"/>
              <a:t>Cousins, E.M. et al. (2019) ‘Risky business? Manufacturer and retailer action to remove per-and polyfluorinated chemicals from consumer products’, NEW SOLUTIONS: A Journal of Environmental and Occupational Health Policy, 29(2), pp. 242–265. DOI: https://</a:t>
            </a:r>
            <a:r>
              <a:rPr lang="en-GB" sz="1200" dirty="0" err="1"/>
              <a:t>doi.org</a:t>
            </a:r>
            <a:r>
              <a:rPr lang="en-GB" sz="1200" dirty="0"/>
              <a:t>/10.1177/1048291119852674</a:t>
            </a:r>
          </a:p>
          <a:p>
            <a:pPr marL="171450" indent="-171450" algn="just">
              <a:lnSpc>
                <a:spcPct val="150000"/>
              </a:lnSpc>
              <a:buFont typeface="Arial" panose="020B0604020202020204" pitchFamily="34" charset="0"/>
              <a:buChar char="•"/>
            </a:pPr>
            <a:r>
              <a:rPr lang="en-GB" sz="1200" b="0" i="0" u="none" strike="noStrike" dirty="0" err="1">
                <a:solidFill>
                  <a:srgbClr val="222222"/>
                </a:solidFill>
                <a:effectLst/>
                <a:latin typeface="Arial" panose="020B0604020202020204" pitchFamily="34" charset="0"/>
              </a:rPr>
              <a:t>Eyada</a:t>
            </a:r>
            <a:r>
              <a:rPr lang="en-GB" sz="1200" b="0" i="0" u="none" strike="noStrike" dirty="0">
                <a:solidFill>
                  <a:srgbClr val="222222"/>
                </a:solidFill>
                <a:effectLst/>
                <a:latin typeface="Arial" panose="020B0604020202020204" pitchFamily="34" charset="0"/>
              </a:rPr>
              <a:t>, B., 2020. Brand activism, the relation and impact on consumer perception: A case study on Nike advertising. International Journal of Marketing Studies, 12(4), pp.30-42.</a:t>
            </a:r>
          </a:p>
          <a:p>
            <a:pPr marL="171450" indent="-171450" algn="just">
              <a:lnSpc>
                <a:spcPct val="150000"/>
              </a:lnSpc>
              <a:buFont typeface="Arial" panose="020B0604020202020204" pitchFamily="34" charset="0"/>
              <a:buChar char="•"/>
            </a:pPr>
            <a:r>
              <a:rPr lang="en-GB" sz="1200" dirty="0" err="1"/>
              <a:t>Viterouli</a:t>
            </a:r>
            <a:r>
              <a:rPr lang="en-GB" sz="1200" dirty="0"/>
              <a:t>, M. et al. (2023) ‘Fostering Sustainability Through the Integration of Green Human Resource Management and Change Management: Nurturing Eco-Conscious Organizational Practices’, in Managing Successful and Ethical Organizational Change. IGI Global, pp. 241–278. DOI: 10.4018/979-8-3693-0235-4.ch011</a:t>
            </a:r>
          </a:p>
        </p:txBody>
      </p:sp>
      <p:pic>
        <p:nvPicPr>
          <p:cNvPr id="4" name="Picture 3">
            <a:extLst>
              <a:ext uri="{FF2B5EF4-FFF2-40B4-BE49-F238E27FC236}">
                <a16:creationId xmlns:a16="http://schemas.microsoft.com/office/drawing/2014/main" id="{94806F7D-903E-1762-DB04-07EAD9E38861}"/>
              </a:ext>
            </a:extLst>
          </p:cNvPr>
          <p:cNvPicPr>
            <a:picLocks noChangeAspect="1"/>
          </p:cNvPicPr>
          <p:nvPr/>
        </p:nvPicPr>
        <p:blipFill>
          <a:blip r:embed="rId4"/>
          <a:stretch>
            <a:fillRect/>
          </a:stretch>
        </p:blipFill>
        <p:spPr>
          <a:xfrm>
            <a:off x="117820" y="123969"/>
            <a:ext cx="1031557" cy="1037073"/>
          </a:xfrm>
          <a:prstGeom prst="rect">
            <a:avLst/>
          </a:prstGeom>
        </p:spPr>
      </p:pic>
    </p:spTree>
    <p:extLst>
      <p:ext uri="{BB962C8B-B14F-4D97-AF65-F5344CB8AC3E}">
        <p14:creationId xmlns:p14="http://schemas.microsoft.com/office/powerpoint/2010/main" val="1109719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BBE1432-C063-82B6-938E-3EC5575A6F36}"/>
              </a:ext>
            </a:extLst>
          </p:cNvPr>
          <p:cNvPicPr>
            <a:picLocks noChangeAspect="1"/>
          </p:cNvPicPr>
          <p:nvPr/>
        </p:nvPicPr>
        <p:blipFill rotWithShape="1">
          <a:blip r:embed="rId2"/>
          <a:srcRect l="50196" r="6100"/>
          <a:stretch/>
        </p:blipFill>
        <p:spPr>
          <a:xfrm>
            <a:off x="0" y="0"/>
            <a:ext cx="12192000" cy="6885543"/>
          </a:xfrm>
          <a:prstGeom prst="rect">
            <a:avLst/>
          </a:prstGeom>
        </p:spPr>
      </p:pic>
      <p:sp>
        <p:nvSpPr>
          <p:cNvPr id="24" name="Rectangle 23">
            <a:extLst>
              <a:ext uri="{FF2B5EF4-FFF2-40B4-BE49-F238E27FC236}">
                <a16:creationId xmlns:a16="http://schemas.microsoft.com/office/drawing/2014/main" id="{4CB9ADBE-9281-BA2E-030E-B43B39EFE460}"/>
              </a:ext>
            </a:extLst>
          </p:cNvPr>
          <p:cNvSpPr/>
          <p:nvPr/>
        </p:nvSpPr>
        <p:spPr>
          <a:xfrm>
            <a:off x="10717839" y="-156258"/>
            <a:ext cx="1609782" cy="7182295"/>
          </a:xfrm>
          <a:prstGeom prst="rect">
            <a:avLst/>
          </a:prstGeom>
          <a:solidFill>
            <a:schemeClr val="tx1">
              <a:lumMod val="85000"/>
              <a:lumOff val="15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descr="A person with a blue shirt&#10;&#10;Description automatically generated">
            <a:extLst>
              <a:ext uri="{FF2B5EF4-FFF2-40B4-BE49-F238E27FC236}">
                <a16:creationId xmlns:a16="http://schemas.microsoft.com/office/drawing/2014/main" id="{223E397A-3883-53E3-5F91-F6C6653959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91433" y="0"/>
            <a:ext cx="1268377" cy="1286060"/>
          </a:xfrm>
          <a:prstGeom prst="rect">
            <a:avLst/>
          </a:prstGeom>
          <a:effectLst>
            <a:softEdge rad="88900"/>
          </a:effectLst>
        </p:spPr>
      </p:pic>
      <p:sp>
        <p:nvSpPr>
          <p:cNvPr id="32" name="TextBox 31">
            <a:extLst>
              <a:ext uri="{FF2B5EF4-FFF2-40B4-BE49-F238E27FC236}">
                <a16:creationId xmlns:a16="http://schemas.microsoft.com/office/drawing/2014/main" id="{9E057AE1-3B92-FF01-570A-AAA5EA9D0DFD}"/>
              </a:ext>
            </a:extLst>
          </p:cNvPr>
          <p:cNvSpPr txBox="1"/>
          <p:nvPr/>
        </p:nvSpPr>
        <p:spPr>
          <a:xfrm>
            <a:off x="10842221" y="1125476"/>
            <a:ext cx="1361018" cy="461665"/>
          </a:xfrm>
          <a:prstGeom prst="rect">
            <a:avLst/>
          </a:prstGeom>
          <a:noFill/>
        </p:spPr>
        <p:txBody>
          <a:bodyPr wrap="square" rtlCol="0">
            <a:spAutoFit/>
          </a:bodyPr>
          <a:lstStyle/>
          <a:p>
            <a:pPr algn="ctr"/>
            <a:r>
              <a:rPr lang="en-GB" sz="1200" i="1" dirty="0">
                <a:solidFill>
                  <a:schemeClr val="bg2"/>
                </a:solidFill>
              </a:rPr>
              <a:t>Pavlo Gladkyi </a:t>
            </a:r>
          </a:p>
          <a:p>
            <a:pPr algn="ctr"/>
            <a:r>
              <a:rPr lang="en-GB" sz="1200" i="1" dirty="0">
                <a:solidFill>
                  <a:schemeClr val="bg2"/>
                </a:solidFill>
              </a:rPr>
              <a:t>1918831</a:t>
            </a:r>
          </a:p>
        </p:txBody>
      </p:sp>
      <p:sp>
        <p:nvSpPr>
          <p:cNvPr id="33" name="Subtitle 2">
            <a:extLst>
              <a:ext uri="{FF2B5EF4-FFF2-40B4-BE49-F238E27FC236}">
                <a16:creationId xmlns:a16="http://schemas.microsoft.com/office/drawing/2014/main" id="{9B33AD6C-90D2-7EEE-D12B-59E97A08A57E}"/>
              </a:ext>
            </a:extLst>
          </p:cNvPr>
          <p:cNvSpPr txBox="1">
            <a:spLocks/>
          </p:cNvSpPr>
          <p:nvPr/>
        </p:nvSpPr>
        <p:spPr>
          <a:xfrm>
            <a:off x="6455025" y="167986"/>
            <a:ext cx="2018975"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u="sng" dirty="0">
                <a:effectLst>
                  <a:outerShdw blurRad="38100" dist="38100" dir="2700000" algn="tl">
                    <a:srgbClr val="000000">
                      <a:alpha val="43137"/>
                    </a:srgbClr>
                  </a:outerShdw>
                </a:effectLst>
              </a:rPr>
              <a:t>References</a:t>
            </a:r>
          </a:p>
          <a:p>
            <a:endParaRPr lang="en-GB" sz="2000" dirty="0">
              <a:solidFill>
                <a:schemeClr val="bg1"/>
              </a:solidFill>
            </a:endParaRPr>
          </a:p>
        </p:txBody>
      </p:sp>
      <p:pic>
        <p:nvPicPr>
          <p:cNvPr id="35" name="Picture 34" descr="A person doing yoga on a mat&#10;&#10;Description automatically generated">
            <a:extLst>
              <a:ext uri="{FF2B5EF4-FFF2-40B4-BE49-F238E27FC236}">
                <a16:creationId xmlns:a16="http://schemas.microsoft.com/office/drawing/2014/main" id="{CAA7E4D8-1494-CA46-CEDE-0D89632435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51275"/>
            <a:ext cx="4497073" cy="4673429"/>
          </a:xfrm>
          <a:prstGeom prst="rect">
            <a:avLst/>
          </a:prstGeom>
        </p:spPr>
      </p:pic>
      <p:sp>
        <p:nvSpPr>
          <p:cNvPr id="2" name="TextBox 1">
            <a:extLst>
              <a:ext uri="{FF2B5EF4-FFF2-40B4-BE49-F238E27FC236}">
                <a16:creationId xmlns:a16="http://schemas.microsoft.com/office/drawing/2014/main" id="{A6F64B32-A420-831C-D725-59BCBC370A8C}"/>
              </a:ext>
            </a:extLst>
          </p:cNvPr>
          <p:cNvSpPr txBox="1"/>
          <p:nvPr/>
        </p:nvSpPr>
        <p:spPr>
          <a:xfrm>
            <a:off x="3921671" y="643030"/>
            <a:ext cx="6920550" cy="6066341"/>
          </a:xfrm>
          <a:prstGeom prst="rect">
            <a:avLst/>
          </a:prstGeom>
          <a:noFill/>
        </p:spPr>
        <p:txBody>
          <a:bodyPr wrap="square" rtlCol="0">
            <a:spAutoFit/>
          </a:bodyPr>
          <a:lstStyle/>
          <a:p>
            <a:pPr>
              <a:lnSpc>
                <a:spcPct val="150000"/>
              </a:lnSpc>
            </a:pPr>
            <a:r>
              <a:rPr lang="en-GB" sz="1000" dirty="0">
                <a:effectLst/>
                <a:latin typeface="Times New Roman" panose="02020603050405020304" pitchFamily="18" charset="0"/>
              </a:rPr>
              <a:t>Becker, S. </a:t>
            </a:r>
            <a:r>
              <a:rPr lang="en-GB" sz="1000" i="1" dirty="0">
                <a:effectLst/>
                <a:latin typeface="Times New Roman" panose="02020603050405020304" pitchFamily="18" charset="0"/>
              </a:rPr>
              <a:t>et al.</a:t>
            </a:r>
            <a:r>
              <a:rPr lang="en-GB" sz="1000" dirty="0">
                <a:effectLst/>
                <a:latin typeface="Times New Roman" panose="02020603050405020304" pitchFamily="18" charset="0"/>
              </a:rPr>
              <a:t> (2023) </a:t>
            </a:r>
            <a:r>
              <a:rPr lang="en-GB" sz="1000" i="1" dirty="0">
                <a:effectLst/>
                <a:latin typeface="Times New Roman" panose="02020603050405020304" pitchFamily="18" charset="0"/>
              </a:rPr>
              <a:t>Sporting Goods 2023: the Need for Resilience in a World in Disarray | McKinsey</a:t>
            </a:r>
            <a:r>
              <a:rPr lang="en-GB" sz="1000" dirty="0">
                <a:effectLst/>
                <a:latin typeface="Times New Roman" panose="02020603050405020304" pitchFamily="18" charset="0"/>
              </a:rPr>
              <a:t>, </a:t>
            </a:r>
            <a:r>
              <a:rPr lang="en-GB" sz="1000" i="1" dirty="0">
                <a:effectLst/>
                <a:latin typeface="Times New Roman" panose="02020603050405020304" pitchFamily="18" charset="0"/>
              </a:rPr>
              <a:t>www.mckinsey.com</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5"/>
              </a:rPr>
              <a:t>https://www.mckinsey.com/industries/retail/our-insights/sporting-goods-2023-the-need-for-resilience-in-a-world-in-disarray</a:t>
            </a:r>
            <a:r>
              <a:rPr lang="en-GB" sz="1000" dirty="0">
                <a:latin typeface="Times New Roman" panose="02020603050405020304" pitchFamily="18" charset="0"/>
              </a:rPr>
              <a:t> </a:t>
            </a:r>
            <a:r>
              <a:rPr lang="en-GB" sz="1000" dirty="0">
                <a:effectLst/>
                <a:latin typeface="Times New Roman" panose="02020603050405020304" pitchFamily="18" charset="0"/>
              </a:rPr>
              <a:t>(Accessed: 31 October 2023).</a:t>
            </a:r>
          </a:p>
          <a:p>
            <a:pPr>
              <a:lnSpc>
                <a:spcPct val="150000"/>
              </a:lnSpc>
            </a:pPr>
            <a:r>
              <a:rPr lang="en-GB" sz="1000" dirty="0">
                <a:effectLst/>
                <a:latin typeface="Times New Roman" panose="02020603050405020304" pitchFamily="18" charset="0"/>
              </a:rPr>
              <a:t>Ferguson, E. (2023) </a:t>
            </a:r>
            <a:r>
              <a:rPr lang="en-GB" sz="1000" i="1" dirty="0">
                <a:effectLst/>
                <a:latin typeface="Times New Roman" panose="02020603050405020304" pitchFamily="18" charset="0"/>
              </a:rPr>
              <a:t>Nike Inc. Operations Management: 10 Decisions, Productivity</a:t>
            </a:r>
            <a:r>
              <a:rPr lang="en-GB" sz="1000" dirty="0">
                <a:effectLst/>
                <a:latin typeface="Times New Roman" panose="02020603050405020304" pitchFamily="18" charset="0"/>
              </a:rPr>
              <a:t>, </a:t>
            </a:r>
            <a:r>
              <a:rPr lang="en-GB" sz="1000" i="1" dirty="0">
                <a:effectLst/>
                <a:latin typeface="Times New Roman" panose="02020603050405020304" pitchFamily="18" charset="0"/>
              </a:rPr>
              <a:t>Panmore Institute</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6"/>
              </a:rPr>
              <a:t>https://panmore.com/nike-inc-operations-management-10-decisions-areas-productivity</a:t>
            </a:r>
            <a:r>
              <a:rPr lang="en-GB" sz="1000" dirty="0">
                <a:effectLst/>
                <a:latin typeface="Times New Roman" panose="02020603050405020304" pitchFamily="18" charset="0"/>
              </a:rPr>
              <a:t> (Accessed: 5 November 2023).</a:t>
            </a:r>
          </a:p>
          <a:p>
            <a:pPr>
              <a:lnSpc>
                <a:spcPct val="150000"/>
              </a:lnSpc>
            </a:pPr>
            <a:r>
              <a:rPr lang="en-GB" sz="1000" dirty="0">
                <a:effectLst/>
                <a:latin typeface="Times New Roman" panose="02020603050405020304" pitchFamily="18" charset="0"/>
              </a:rPr>
              <a:t>Gregory, L. (2023a) </a:t>
            </a:r>
            <a:r>
              <a:rPr lang="en-GB" sz="1000" i="1" dirty="0">
                <a:effectLst/>
                <a:latin typeface="Times New Roman" panose="02020603050405020304" pitchFamily="18" charset="0"/>
              </a:rPr>
              <a:t>Nike Inc.’s Marketing Mix (4Ps/Product, Place, Promotion, Price) - an Analysis</a:t>
            </a:r>
            <a:r>
              <a:rPr lang="en-GB" sz="1000" dirty="0">
                <a:effectLst/>
                <a:latin typeface="Times New Roman" panose="02020603050405020304" pitchFamily="18" charset="0"/>
              </a:rPr>
              <a:t>, </a:t>
            </a:r>
            <a:r>
              <a:rPr lang="en-GB" sz="1000" i="1" dirty="0">
                <a:effectLst/>
                <a:latin typeface="Times New Roman" panose="02020603050405020304" pitchFamily="18" charset="0"/>
              </a:rPr>
              <a:t>Panmore Institute</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7"/>
              </a:rPr>
              <a:t>https://panmore.com/nike-inc-marketing-mix-4ps-product-place-promotion-price-analysis</a:t>
            </a:r>
            <a:r>
              <a:rPr lang="en-GB" sz="1000" dirty="0">
                <a:effectLst/>
                <a:latin typeface="Times New Roman" panose="02020603050405020304" pitchFamily="18" charset="0"/>
              </a:rPr>
              <a:t> (Accessed: 31 October 2023).</a:t>
            </a:r>
          </a:p>
          <a:p>
            <a:pPr>
              <a:lnSpc>
                <a:spcPct val="150000"/>
              </a:lnSpc>
            </a:pPr>
            <a:r>
              <a:rPr lang="en-GB" sz="1000" dirty="0">
                <a:effectLst/>
                <a:latin typeface="Times New Roman" panose="02020603050405020304" pitchFamily="18" charset="0"/>
              </a:rPr>
              <a:t>Gregory, L. (2023b) </a:t>
            </a:r>
            <a:r>
              <a:rPr lang="en-GB" sz="1000" i="1" dirty="0">
                <a:effectLst/>
                <a:latin typeface="Times New Roman" panose="02020603050405020304" pitchFamily="18" charset="0"/>
              </a:rPr>
              <a:t>Nike’s Promotional Mix (Marketing Communications Mix)</a:t>
            </a:r>
            <a:r>
              <a:rPr lang="en-GB" sz="1000" dirty="0">
                <a:effectLst/>
                <a:latin typeface="Times New Roman" panose="02020603050405020304" pitchFamily="18" charset="0"/>
              </a:rPr>
              <a:t>, </a:t>
            </a:r>
            <a:r>
              <a:rPr lang="en-GB" sz="1000" i="1" dirty="0">
                <a:effectLst/>
                <a:latin typeface="Times New Roman" panose="02020603050405020304" pitchFamily="18" charset="0"/>
              </a:rPr>
              <a:t>Panmore Institute</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8"/>
              </a:rPr>
              <a:t>https://panmore.com/nike-marketing-communications-mix</a:t>
            </a:r>
            <a:r>
              <a:rPr lang="en-GB" sz="1000" dirty="0">
                <a:effectLst/>
                <a:latin typeface="Times New Roman" panose="02020603050405020304" pitchFamily="18" charset="0"/>
              </a:rPr>
              <a:t> (Accessed: 1 November 2023).</a:t>
            </a:r>
          </a:p>
          <a:p>
            <a:pPr>
              <a:lnSpc>
                <a:spcPct val="150000"/>
              </a:lnSpc>
            </a:pPr>
            <a:r>
              <a:rPr lang="en-GB" sz="1000" dirty="0">
                <a:effectLst/>
                <a:latin typeface="Times New Roman" panose="02020603050405020304" pitchFamily="18" charset="0"/>
              </a:rPr>
              <a:t>Kolk, A. (2023) </a:t>
            </a:r>
            <a:r>
              <a:rPr lang="en-GB" sz="1000" i="1" dirty="0">
                <a:effectLst/>
                <a:latin typeface="Times New Roman" panose="02020603050405020304" pitchFamily="18" charset="0"/>
              </a:rPr>
              <a:t>Nike Marketing Strategy and Campaigns</a:t>
            </a:r>
            <a:r>
              <a:rPr lang="en-GB" sz="1000" dirty="0">
                <a:effectLst/>
                <a:latin typeface="Times New Roman" panose="02020603050405020304" pitchFamily="18" charset="0"/>
              </a:rPr>
              <a:t>, </a:t>
            </a:r>
            <a:r>
              <a:rPr lang="en-GB" sz="1000" i="1" dirty="0">
                <a:effectLst/>
                <a:latin typeface="Times New Roman" panose="02020603050405020304" pitchFamily="18" charset="0"/>
              </a:rPr>
              <a:t>EpiProdux Blog</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9"/>
              </a:rPr>
              <a:t>https://epiprodux.com/blog/nike-marketing-strategy-and-campaigns/</a:t>
            </a:r>
            <a:r>
              <a:rPr lang="en-GB" sz="1000" dirty="0">
                <a:effectLst/>
                <a:latin typeface="Times New Roman" panose="02020603050405020304" pitchFamily="18" charset="0"/>
              </a:rPr>
              <a:t> (Accessed: 5 November 2023).</a:t>
            </a:r>
          </a:p>
          <a:p>
            <a:pPr>
              <a:lnSpc>
                <a:spcPct val="150000"/>
              </a:lnSpc>
            </a:pPr>
            <a:r>
              <a:rPr lang="en-GB" sz="1000" dirty="0">
                <a:effectLst/>
                <a:latin typeface="Times New Roman" panose="02020603050405020304" pitchFamily="18" charset="0"/>
              </a:rPr>
              <a:t>MacArthur, E. (2021) </a:t>
            </a:r>
            <a:r>
              <a:rPr lang="en-GB" sz="1000" i="1" dirty="0">
                <a:effectLst/>
                <a:latin typeface="Times New Roman" panose="02020603050405020304" pitchFamily="18" charset="0"/>
              </a:rPr>
              <a:t>Circular Design for fashion.</a:t>
            </a:r>
            <a:r>
              <a:rPr lang="en-GB" sz="1000" dirty="0">
                <a:effectLst/>
                <a:latin typeface="Times New Roman" panose="02020603050405020304" pitchFamily="18" charset="0"/>
              </a:rPr>
              <a:t> Cowes: Ellen Macarthur Foundation Publishing.</a:t>
            </a:r>
          </a:p>
          <a:p>
            <a:pPr>
              <a:lnSpc>
                <a:spcPct val="150000"/>
              </a:lnSpc>
            </a:pPr>
            <a:r>
              <a:rPr lang="en-GB" sz="1000" dirty="0">
                <a:effectLst/>
                <a:latin typeface="Times New Roman" panose="02020603050405020304" pitchFamily="18" charset="0"/>
              </a:rPr>
              <a:t>Nike (2020) </a:t>
            </a:r>
            <a:r>
              <a:rPr lang="en-GB" sz="1000" i="1" dirty="0">
                <a:effectLst/>
                <a:latin typeface="Times New Roman" panose="02020603050405020304" pitchFamily="18" charset="0"/>
              </a:rPr>
              <a:t>One Day We Won’t Need This Day | Nike</a:t>
            </a:r>
            <a:r>
              <a:rPr lang="en-GB" sz="1000" dirty="0">
                <a:effectLst/>
                <a:latin typeface="Times New Roman" panose="02020603050405020304" pitchFamily="18" charset="0"/>
              </a:rPr>
              <a:t>, </a:t>
            </a:r>
            <a:r>
              <a:rPr lang="en-GB" sz="1000" i="1" dirty="0">
                <a:effectLst/>
                <a:latin typeface="Times New Roman" panose="02020603050405020304" pitchFamily="18" charset="0"/>
                <a:hlinkClick r:id="rId10"/>
              </a:rPr>
              <a:t>www.youtube.com</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11"/>
              </a:rPr>
              <a:t>https://www.youtube.com/watch?v=MzYYUGnmqLA</a:t>
            </a:r>
            <a:r>
              <a:rPr lang="en-GB" sz="1000" dirty="0">
                <a:effectLst/>
                <a:latin typeface="Times New Roman" panose="02020603050405020304" pitchFamily="18" charset="0"/>
              </a:rPr>
              <a:t> (Accessed: 5 November 2023).</a:t>
            </a:r>
          </a:p>
          <a:p>
            <a:pPr>
              <a:lnSpc>
                <a:spcPct val="150000"/>
              </a:lnSpc>
            </a:pPr>
            <a:r>
              <a:rPr lang="en-GB" sz="1000" dirty="0">
                <a:effectLst/>
                <a:latin typeface="Times New Roman" panose="02020603050405020304" pitchFamily="18" charset="0"/>
              </a:rPr>
              <a:t>Nike, Inc. (2023) </a:t>
            </a:r>
            <a:r>
              <a:rPr lang="en-GB" sz="1000" i="1" dirty="0">
                <a:effectLst/>
                <a:latin typeface="Times New Roman" panose="02020603050405020304" pitchFamily="18" charset="0"/>
              </a:rPr>
              <a:t>Circular Solutions. Move to Zero.</a:t>
            </a:r>
            <a:r>
              <a:rPr lang="en-GB" sz="1000" dirty="0">
                <a:effectLst/>
                <a:latin typeface="Times New Roman" panose="02020603050405020304" pitchFamily="18" charset="0"/>
              </a:rPr>
              <a:t>, </a:t>
            </a:r>
            <a:r>
              <a:rPr lang="en-GB" sz="1000" i="1" dirty="0">
                <a:effectLst/>
                <a:latin typeface="Times New Roman" panose="02020603050405020304" pitchFamily="18" charset="0"/>
              </a:rPr>
              <a:t>Nike.com</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12"/>
              </a:rPr>
              <a:t>https://www.nike.com/gb/sustainability/services</a:t>
            </a:r>
            <a:r>
              <a:rPr lang="en-GB" sz="1000" dirty="0">
                <a:effectLst/>
                <a:latin typeface="Times New Roman" panose="02020603050405020304" pitchFamily="18" charset="0"/>
              </a:rPr>
              <a:t>  (Accessed: 1 November 2023).</a:t>
            </a:r>
          </a:p>
          <a:p>
            <a:pPr>
              <a:lnSpc>
                <a:spcPct val="150000"/>
              </a:lnSpc>
            </a:pPr>
            <a:r>
              <a:rPr lang="en-GB" sz="1000" dirty="0">
                <a:effectLst/>
                <a:latin typeface="Times New Roman" panose="02020603050405020304" pitchFamily="18" charset="0"/>
              </a:rPr>
              <a:t>Salpini, C. (2022) </a:t>
            </a:r>
            <a:r>
              <a:rPr lang="en-GB" sz="1000" i="1" dirty="0">
                <a:effectLst/>
                <a:latin typeface="Times New Roman" panose="02020603050405020304" pitchFamily="18" charset="0"/>
              </a:rPr>
              <a:t>50 Years in: Nike’s Game Plan for Winning with Women</a:t>
            </a:r>
            <a:r>
              <a:rPr lang="en-GB" sz="1000" dirty="0">
                <a:effectLst/>
                <a:latin typeface="Times New Roman" panose="02020603050405020304" pitchFamily="18" charset="0"/>
              </a:rPr>
              <a:t>, </a:t>
            </a:r>
            <a:r>
              <a:rPr lang="en-GB" sz="1000" i="1" dirty="0">
                <a:effectLst/>
                <a:latin typeface="Times New Roman" panose="02020603050405020304" pitchFamily="18" charset="0"/>
              </a:rPr>
              <a:t>Retail Dive</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13"/>
              </a:rPr>
              <a:t>https://www.retaildive.com/news/50-years-in-nikes-gameplan-for-winning-with-women/624302/</a:t>
            </a:r>
            <a:r>
              <a:rPr lang="en-GB" sz="1000" dirty="0">
                <a:effectLst/>
                <a:latin typeface="Times New Roman" panose="02020603050405020304" pitchFamily="18" charset="0"/>
              </a:rPr>
              <a:t> (Accessed: 31 October 2023).</a:t>
            </a:r>
          </a:p>
          <a:p>
            <a:pPr>
              <a:lnSpc>
                <a:spcPct val="150000"/>
              </a:lnSpc>
            </a:pPr>
            <a:r>
              <a:rPr lang="en-GB" sz="1000" dirty="0">
                <a:effectLst/>
                <a:latin typeface="Times New Roman" panose="02020603050405020304" pitchFamily="18" charset="0"/>
              </a:rPr>
              <a:t>Thomas, L. (2021) </a:t>
            </a:r>
            <a:r>
              <a:rPr lang="en-GB" sz="1000" i="1" dirty="0">
                <a:effectLst/>
                <a:latin typeface="Times New Roman" panose="02020603050405020304" pitchFamily="18" charset="0"/>
              </a:rPr>
              <a:t>Nike Sets Fresh Diversity Targets for 2025, and Ties Executive Compensation to Hitting Them</a:t>
            </a:r>
            <a:r>
              <a:rPr lang="en-GB" sz="1000" dirty="0">
                <a:effectLst/>
                <a:latin typeface="Times New Roman" panose="02020603050405020304" pitchFamily="18" charset="0"/>
              </a:rPr>
              <a:t>, </a:t>
            </a:r>
            <a:r>
              <a:rPr lang="en-GB" sz="1000" i="1" dirty="0">
                <a:effectLst/>
                <a:latin typeface="Times New Roman" panose="02020603050405020304" pitchFamily="18" charset="0"/>
              </a:rPr>
              <a:t>CNBC</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14"/>
              </a:rPr>
              <a:t>https://www.cnbc.com/2021/03/11/nike-sets-diversity-goals-for-2025-ties-executive-comp-back-to-them.html</a:t>
            </a:r>
            <a:r>
              <a:rPr lang="en-GB" sz="1000" dirty="0">
                <a:effectLst/>
                <a:latin typeface="Times New Roman" panose="02020603050405020304" pitchFamily="18" charset="0"/>
              </a:rPr>
              <a:t>  (Accessed: 5 November 2023).</a:t>
            </a:r>
          </a:p>
          <a:p>
            <a:pPr>
              <a:lnSpc>
                <a:spcPct val="150000"/>
              </a:lnSpc>
            </a:pPr>
            <a:r>
              <a:rPr lang="en-GB" sz="1000" dirty="0">
                <a:effectLst/>
                <a:latin typeface="Times New Roman" panose="02020603050405020304" pitchFamily="18" charset="0"/>
              </a:rPr>
              <a:t>WallStreetZen (2022) </a:t>
            </a:r>
            <a:r>
              <a:rPr lang="en-GB" sz="1000" i="1" dirty="0">
                <a:effectLst/>
                <a:latin typeface="Times New Roman" panose="02020603050405020304" pitchFamily="18" charset="0"/>
              </a:rPr>
              <a:t>NIKE Statistics - NIKE Facts, Stats, Trends &amp; Data (2021) | WallStreetZen</a:t>
            </a:r>
            <a:r>
              <a:rPr lang="en-GB" sz="1000" dirty="0">
                <a:effectLst/>
                <a:latin typeface="Times New Roman" panose="02020603050405020304" pitchFamily="18" charset="0"/>
              </a:rPr>
              <a:t>, </a:t>
            </a:r>
            <a:r>
              <a:rPr lang="en-GB" sz="1000" i="1" dirty="0">
                <a:effectLst/>
                <a:latin typeface="Times New Roman" panose="02020603050405020304" pitchFamily="18" charset="0"/>
              </a:rPr>
              <a:t>www.wallstreetzen.com</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15"/>
              </a:rPr>
              <a:t>https://www.wallstreetzen.com/stocks/us/nyse/nke/statistics</a:t>
            </a:r>
            <a:r>
              <a:rPr lang="en-GB" sz="1000" dirty="0">
                <a:effectLst/>
                <a:latin typeface="Times New Roman" panose="02020603050405020304" pitchFamily="18" charset="0"/>
              </a:rPr>
              <a:t> (Accessed: 4 November 2023).</a:t>
            </a:r>
          </a:p>
          <a:p>
            <a:pPr>
              <a:lnSpc>
                <a:spcPct val="150000"/>
              </a:lnSpc>
            </a:pPr>
            <a:r>
              <a:rPr lang="en-GB" sz="1000" dirty="0">
                <a:effectLst/>
                <a:latin typeface="Times New Roman" panose="02020603050405020304" pitchFamily="18" charset="0"/>
              </a:rPr>
              <a:t>Wilson, C. (2023) </a:t>
            </a:r>
            <a:r>
              <a:rPr lang="en-GB" sz="1000" i="1" dirty="0">
                <a:effectLst/>
                <a:latin typeface="Times New Roman" panose="02020603050405020304" pitchFamily="18" charset="0"/>
              </a:rPr>
              <a:t>Sustainability More Important to Consumers in 2023</a:t>
            </a:r>
            <a:r>
              <a:rPr lang="en-GB" sz="1000" dirty="0">
                <a:effectLst/>
                <a:latin typeface="Times New Roman" panose="02020603050405020304" pitchFamily="18" charset="0"/>
              </a:rPr>
              <a:t>, </a:t>
            </a:r>
            <a:r>
              <a:rPr lang="en-GB" sz="1000" i="1" dirty="0">
                <a:effectLst/>
                <a:latin typeface="Times New Roman" panose="02020603050405020304" pitchFamily="18" charset="0"/>
              </a:rPr>
              <a:t>Bakingbusiness.com</a:t>
            </a:r>
            <a:r>
              <a:rPr lang="en-GB" sz="1000" dirty="0">
                <a:effectLst/>
                <a:latin typeface="Times New Roman" panose="02020603050405020304" pitchFamily="18" charset="0"/>
              </a:rPr>
              <a:t>. Baking Business. Available at: </a:t>
            </a:r>
            <a:r>
              <a:rPr lang="en-GB" sz="1000" dirty="0">
                <a:effectLst/>
                <a:latin typeface="Times New Roman" panose="02020603050405020304" pitchFamily="18" charset="0"/>
                <a:hlinkClick r:id="rId16"/>
              </a:rPr>
              <a:t>https://www.bakingbusiness.com/articles/60085-sustainability-more-important-to-consumers-in-2023#:~:text=The%20company</a:t>
            </a:r>
            <a:r>
              <a:rPr lang="en-GB" sz="1000" dirty="0">
                <a:effectLst/>
                <a:latin typeface="Times New Roman" panose="02020603050405020304" pitchFamily="18" charset="0"/>
              </a:rPr>
              <a:t>  (Accessed: 1 November 2023).</a:t>
            </a:r>
          </a:p>
        </p:txBody>
      </p:sp>
    </p:spTree>
    <p:extLst>
      <p:ext uri="{BB962C8B-B14F-4D97-AF65-F5344CB8AC3E}">
        <p14:creationId xmlns:p14="http://schemas.microsoft.com/office/powerpoint/2010/main" val="3311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3">
                                            <p:txEl>
                                              <p:pRg st="0" end="0"/>
                                            </p:txEl>
                                          </p:spTgt>
                                        </p:tgtEl>
                                        <p:attrNameLst>
                                          <p:attrName>style.visibility</p:attrName>
                                        </p:attrNameLst>
                                      </p:cBhvr>
                                      <p:to>
                                        <p:strVal val="visible"/>
                                      </p:to>
                                    </p:set>
                                    <p:animEffect transition="in" filter="fade">
                                      <p:cBhvr>
                                        <p:cTn id="7" dur="400"/>
                                        <p:tgtEl>
                                          <p:spTgt spid="3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BBE1432-C063-82B6-938E-3EC5575A6F36}"/>
              </a:ext>
            </a:extLst>
          </p:cNvPr>
          <p:cNvPicPr>
            <a:picLocks noChangeAspect="1"/>
          </p:cNvPicPr>
          <p:nvPr/>
        </p:nvPicPr>
        <p:blipFill rotWithShape="1">
          <a:blip r:embed="rId2"/>
          <a:srcRect l="40147"/>
          <a:stretch/>
        </p:blipFill>
        <p:spPr>
          <a:xfrm rot="10800000">
            <a:off x="-1" y="-2"/>
            <a:ext cx="12192000" cy="6885543"/>
          </a:xfrm>
          <a:prstGeom prst="rect">
            <a:avLst/>
          </a:prstGeom>
        </p:spPr>
      </p:pic>
      <p:sp>
        <p:nvSpPr>
          <p:cNvPr id="24" name="Rectangle 23">
            <a:extLst>
              <a:ext uri="{FF2B5EF4-FFF2-40B4-BE49-F238E27FC236}">
                <a16:creationId xmlns:a16="http://schemas.microsoft.com/office/drawing/2014/main" id="{4CB9ADBE-9281-BA2E-030E-B43B39EFE460}"/>
              </a:ext>
            </a:extLst>
          </p:cNvPr>
          <p:cNvSpPr/>
          <p:nvPr/>
        </p:nvSpPr>
        <p:spPr>
          <a:xfrm>
            <a:off x="-183244" y="-140499"/>
            <a:ext cx="1609782" cy="7166536"/>
          </a:xfrm>
          <a:prstGeom prst="rect">
            <a:avLst/>
          </a:prstGeom>
          <a:solidFill>
            <a:schemeClr val="accent2">
              <a:lumMod val="60000"/>
              <a:lumOff val="4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525F34C-6A31-F910-24DA-C0399B9DBAF1}"/>
              </a:ext>
            </a:extLst>
          </p:cNvPr>
          <p:cNvSpPr txBox="1"/>
          <p:nvPr/>
        </p:nvSpPr>
        <p:spPr>
          <a:xfrm>
            <a:off x="-113245" y="1411611"/>
            <a:ext cx="1469781" cy="461665"/>
          </a:xfrm>
          <a:prstGeom prst="rect">
            <a:avLst/>
          </a:prstGeom>
          <a:noFill/>
        </p:spPr>
        <p:txBody>
          <a:bodyPr wrap="square" rtlCol="0">
            <a:spAutoFit/>
          </a:bodyPr>
          <a:lstStyle/>
          <a:p>
            <a:pPr algn="ctr"/>
            <a:r>
              <a:rPr lang="en-GB" sz="1200" i="1" dirty="0">
                <a:solidFill>
                  <a:schemeClr val="tx1">
                    <a:lumMod val="75000"/>
                    <a:lumOff val="25000"/>
                  </a:schemeClr>
                </a:solidFill>
              </a:rPr>
              <a:t>Shivani Khanna 2307484</a:t>
            </a:r>
          </a:p>
        </p:txBody>
      </p:sp>
      <p:pic>
        <p:nvPicPr>
          <p:cNvPr id="5" name="Picture 4" descr="A person kicking a football ball&#10;&#10;Description automatically generated">
            <a:extLst>
              <a:ext uri="{FF2B5EF4-FFF2-40B4-BE49-F238E27FC236}">
                <a16:creationId xmlns:a16="http://schemas.microsoft.com/office/drawing/2014/main" id="{DD592D0E-1222-CF7A-BB50-9ACB246BE6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7480180" y="880707"/>
            <a:ext cx="4895062" cy="5096586"/>
          </a:xfrm>
          <a:prstGeom prst="rect">
            <a:avLst/>
          </a:prstGeom>
        </p:spPr>
      </p:pic>
      <p:sp>
        <p:nvSpPr>
          <p:cNvPr id="9" name="Subtitle 2">
            <a:extLst>
              <a:ext uri="{FF2B5EF4-FFF2-40B4-BE49-F238E27FC236}">
                <a16:creationId xmlns:a16="http://schemas.microsoft.com/office/drawing/2014/main" id="{900B2219-9977-669D-4D87-58839053294D}"/>
              </a:ext>
            </a:extLst>
          </p:cNvPr>
          <p:cNvSpPr txBox="1">
            <a:spLocks/>
          </p:cNvSpPr>
          <p:nvPr/>
        </p:nvSpPr>
        <p:spPr>
          <a:xfrm>
            <a:off x="3443871" y="474064"/>
            <a:ext cx="2018975"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u="sng" dirty="0">
                <a:effectLst>
                  <a:outerShdw blurRad="38100" dist="38100" dir="2700000" algn="tl">
                    <a:srgbClr val="000000">
                      <a:alpha val="43137"/>
                    </a:srgbClr>
                  </a:outerShdw>
                </a:effectLst>
              </a:rPr>
              <a:t>References</a:t>
            </a:r>
          </a:p>
          <a:p>
            <a:endParaRPr lang="en-GB" sz="2000" dirty="0">
              <a:solidFill>
                <a:schemeClr val="bg1"/>
              </a:solidFill>
            </a:endParaRPr>
          </a:p>
        </p:txBody>
      </p:sp>
      <p:pic>
        <p:nvPicPr>
          <p:cNvPr id="4" name="Picture 3">
            <a:extLst>
              <a:ext uri="{FF2B5EF4-FFF2-40B4-BE49-F238E27FC236}">
                <a16:creationId xmlns:a16="http://schemas.microsoft.com/office/drawing/2014/main" id="{F90779EB-746C-82AA-3903-D3F5CA39121C}"/>
              </a:ext>
            </a:extLst>
          </p:cNvPr>
          <p:cNvPicPr>
            <a:picLocks noChangeAspect="1"/>
          </p:cNvPicPr>
          <p:nvPr/>
        </p:nvPicPr>
        <p:blipFill>
          <a:blip r:embed="rId4"/>
          <a:stretch>
            <a:fillRect/>
          </a:stretch>
        </p:blipFill>
        <p:spPr>
          <a:xfrm>
            <a:off x="8705" y="19872"/>
            <a:ext cx="1249788" cy="1255885"/>
          </a:xfrm>
          <a:prstGeom prst="rect">
            <a:avLst/>
          </a:prstGeom>
        </p:spPr>
      </p:pic>
      <p:sp>
        <p:nvSpPr>
          <p:cNvPr id="6" name="TextBox 5">
            <a:extLst>
              <a:ext uri="{FF2B5EF4-FFF2-40B4-BE49-F238E27FC236}">
                <a16:creationId xmlns:a16="http://schemas.microsoft.com/office/drawing/2014/main" id="{B3BFA173-CA40-C5E8-E75E-F154DB588E13}"/>
              </a:ext>
            </a:extLst>
          </p:cNvPr>
          <p:cNvSpPr txBox="1"/>
          <p:nvPr/>
        </p:nvSpPr>
        <p:spPr>
          <a:xfrm>
            <a:off x="1426535" y="1033085"/>
            <a:ext cx="7160872" cy="5262979"/>
          </a:xfrm>
          <a:prstGeom prst="rect">
            <a:avLst/>
          </a:prstGeom>
          <a:noFill/>
        </p:spPr>
        <p:txBody>
          <a:bodyPr wrap="square">
            <a:spAutoFit/>
          </a:bodyPr>
          <a:lstStyle/>
          <a:p>
            <a:r>
              <a:rPr lang="en-IN" sz="1200" dirty="0"/>
              <a:t>1. Marketline.com (2021): </a:t>
            </a:r>
            <a:r>
              <a:rPr lang="en-US" sz="1200" dirty="0"/>
              <a:t>Nike, Inc. Value Chain Analysis MLVC002-016.</a:t>
            </a:r>
          </a:p>
          <a:p>
            <a:r>
              <a:rPr lang="en-US" sz="1200" dirty="0"/>
              <a:t> (Accessed on: 25</a:t>
            </a:r>
            <a:r>
              <a:rPr lang="en-US" sz="1200" baseline="30000" dirty="0"/>
              <a:t> </a:t>
            </a:r>
            <a:r>
              <a:rPr lang="en-US" sz="1200" dirty="0"/>
              <a:t>November 2023)</a:t>
            </a:r>
            <a:endParaRPr lang="en-US" sz="1200" b="0" u="none" strike="noStrike" dirty="0"/>
          </a:p>
          <a:p>
            <a:r>
              <a:rPr lang="en-US" sz="1200" b="0" u="none" strike="noStrike" dirty="0"/>
              <a:t>2.  </a:t>
            </a:r>
            <a:r>
              <a:rPr lang="en-US" sz="1200" b="0" u="none" strike="noStrike" dirty="0" err="1"/>
              <a:t>Standaert</a:t>
            </a:r>
            <a:r>
              <a:rPr lang="en-US" sz="1200" b="0" u="none" strike="noStrike" dirty="0"/>
              <a:t>, W. (2022). Product digitalization at Nike: The future is now. Journal of Information Technology Teaching Cases, 12(1), 28-34.</a:t>
            </a:r>
          </a:p>
          <a:p>
            <a:r>
              <a:rPr lang="en-US" sz="1200" dirty="0"/>
              <a:t>Doi:</a:t>
            </a:r>
            <a:r>
              <a:rPr lang="en-US" sz="1200" b="0" u="none" strike="noStrike" dirty="0"/>
              <a:t> </a:t>
            </a:r>
            <a:r>
              <a:rPr lang="en-US" sz="1200" b="0" u="none" strike="noStrike" dirty="0">
                <a:solidFill>
                  <a:schemeClr val="accent1"/>
                </a:solidFill>
                <a:hlinkClick r:id="rId5">
                  <a:extLst>
                    <a:ext uri="{A12FA001-AC4F-418D-AE19-62706E023703}">
                      <ahyp:hlinkClr xmlns:ahyp="http://schemas.microsoft.com/office/drawing/2018/hyperlinkcolor" val="tx"/>
                    </a:ext>
                  </a:extLst>
                </a:hlinkClick>
              </a:rPr>
              <a:t>https://doi-org.ezproxy.uwtsd.ac.uk/10.1177/2043886920963286</a:t>
            </a:r>
            <a:endParaRPr lang="en-US" sz="1200" b="0" u="none" strike="noStrike" dirty="0">
              <a:solidFill>
                <a:schemeClr val="accent1"/>
              </a:solidFill>
            </a:endParaRPr>
          </a:p>
          <a:p>
            <a:r>
              <a:rPr lang="en-US" sz="1200" dirty="0"/>
              <a:t>(Accessed on: 25 November 2023)</a:t>
            </a:r>
            <a:endParaRPr lang="en-US" sz="1200" b="0" u="none" strike="noStrike" dirty="0"/>
          </a:p>
          <a:p>
            <a:r>
              <a:rPr lang="en-GB" sz="1200" dirty="0"/>
              <a:t>3. Nike, Inc. (2022). Protecting the Planet. [online] Nike.com.</a:t>
            </a:r>
          </a:p>
          <a:p>
            <a:r>
              <a:rPr lang="en-GB" sz="1200" dirty="0"/>
              <a:t> Available at: </a:t>
            </a:r>
            <a:r>
              <a:rPr lang="en-GB" sz="1200" dirty="0">
                <a:hlinkClick r:id="rId6"/>
              </a:rPr>
              <a:t>https://about.nike.com/en/impact/focus-areas/protecting-the-planet</a:t>
            </a:r>
            <a:r>
              <a:rPr lang="en-GB" sz="1200" dirty="0"/>
              <a:t>. </a:t>
            </a:r>
          </a:p>
          <a:p>
            <a:r>
              <a:rPr lang="en-GB" sz="1200" dirty="0"/>
              <a:t>(</a:t>
            </a:r>
            <a:r>
              <a:rPr lang="en-US" sz="1200" dirty="0"/>
              <a:t>Accessed on: 25</a:t>
            </a:r>
            <a:r>
              <a:rPr lang="en-US" sz="1200" baseline="30000" dirty="0"/>
              <a:t> </a:t>
            </a:r>
            <a:r>
              <a:rPr lang="en-US" sz="1200" dirty="0"/>
              <a:t>November 2023)</a:t>
            </a:r>
          </a:p>
          <a:p>
            <a:r>
              <a:rPr lang="en-GB" sz="1200" b="0" dirty="0">
                <a:effectLst/>
              </a:rPr>
              <a:t>4. </a:t>
            </a:r>
            <a:r>
              <a:rPr lang="en-GB" sz="1200" b="0" dirty="0" err="1">
                <a:effectLst/>
              </a:rPr>
              <a:t>Feitelberg</a:t>
            </a:r>
            <a:r>
              <a:rPr lang="en-GB" sz="1200" b="0" dirty="0">
                <a:effectLst/>
              </a:rPr>
              <a:t>, R. (2021). Nike Evaluates Its Diversity, Sustainability - ProQuest. </a:t>
            </a:r>
            <a:endParaRPr lang="en-GB" sz="1200" dirty="0"/>
          </a:p>
          <a:p>
            <a:r>
              <a:rPr lang="en-GB" sz="1200" b="0" dirty="0">
                <a:effectLst/>
              </a:rPr>
              <a:t>Available at: </a:t>
            </a:r>
            <a:r>
              <a:rPr lang="en-GB" sz="1200" b="0" dirty="0">
                <a:effectLst/>
                <a:hlinkClick r:id="rId7"/>
              </a:rPr>
              <a:t>https://www.proquest.com/trade-journals/nike-evaluates-diversity-sustainability/docview/2522856214/se-2?accountid=130472</a:t>
            </a:r>
            <a:r>
              <a:rPr lang="en-GB" sz="1200" b="0" dirty="0">
                <a:effectLst/>
              </a:rPr>
              <a:t>  </a:t>
            </a:r>
          </a:p>
          <a:p>
            <a:r>
              <a:rPr lang="en-GB" sz="1200" dirty="0"/>
              <a:t>(</a:t>
            </a:r>
            <a:r>
              <a:rPr lang="en-GB" sz="1200" b="0" dirty="0">
                <a:effectLst/>
              </a:rPr>
              <a:t>Accessed on: 25 Nov. 2023) </a:t>
            </a:r>
          </a:p>
          <a:p>
            <a:r>
              <a:rPr lang="en-GB" sz="1200" dirty="0"/>
              <a:t>5. </a:t>
            </a:r>
            <a:r>
              <a:rPr lang="en-US" sz="1200" b="0" dirty="0">
                <a:effectLst/>
              </a:rPr>
              <a:t>BACK, B.J., 2002. Nike wants its suppliers to reflect ethnic diversity. The Business Journal, </a:t>
            </a:r>
            <a:r>
              <a:rPr lang="en-US" sz="1200" b="1" dirty="0">
                <a:effectLst/>
              </a:rPr>
              <a:t>19</a:t>
            </a:r>
            <a:r>
              <a:rPr lang="en-US" sz="1200" b="0" dirty="0">
                <a:effectLst/>
              </a:rPr>
              <a:t>(3), pp. 20</a:t>
            </a:r>
            <a:r>
              <a:rPr lang="en-US" sz="1200" b="0" i="0" dirty="0">
                <a:effectLst/>
              </a:rPr>
              <a:t>.</a:t>
            </a:r>
          </a:p>
          <a:p>
            <a:r>
              <a:rPr lang="en-US" sz="1200" b="0" i="0" dirty="0">
                <a:effectLst/>
              </a:rPr>
              <a:t>Available at: </a:t>
            </a:r>
            <a:r>
              <a:rPr lang="en-US" sz="1200" b="0" i="0" dirty="0">
                <a:solidFill>
                  <a:schemeClr val="accent1"/>
                </a:solidFill>
                <a:effectLst/>
                <a:hlinkClick r:id="rId8">
                  <a:extLst>
                    <a:ext uri="{A12FA001-AC4F-418D-AE19-62706E023703}">
                      <ahyp:hlinkClr xmlns:ahyp="http://schemas.microsoft.com/office/drawing/2018/hyperlinkcolor" val="tx"/>
                    </a:ext>
                  </a:extLst>
                </a:hlinkClick>
              </a:rPr>
              <a:t>https://businesschronicler.com/competitors/nike-competitors-analysis/</a:t>
            </a:r>
            <a:r>
              <a:rPr lang="en-US" sz="1200" b="0" i="0" dirty="0">
                <a:solidFill>
                  <a:schemeClr val="accent1"/>
                </a:solidFill>
                <a:effectLst/>
              </a:rPr>
              <a:t>   </a:t>
            </a:r>
          </a:p>
          <a:p>
            <a:r>
              <a:rPr lang="en-US" sz="1200" dirty="0"/>
              <a:t>(Accessed on: 25 November 2023).</a:t>
            </a:r>
          </a:p>
          <a:p>
            <a:r>
              <a:rPr lang="en-GB" sz="1200" b="0" i="0" dirty="0">
                <a:effectLst/>
              </a:rPr>
              <a:t>6. Nike (2023). Diversity, Equity &amp; Inclusion. [online] Nike.com.</a:t>
            </a:r>
          </a:p>
          <a:p>
            <a:r>
              <a:rPr lang="en-GB" sz="1200" b="0" i="0" dirty="0">
                <a:effectLst/>
              </a:rPr>
              <a:t> Available at: </a:t>
            </a:r>
            <a:r>
              <a:rPr lang="en-GB" sz="1200" b="0" i="0" dirty="0">
                <a:effectLst/>
                <a:hlinkClick r:id="rId9"/>
              </a:rPr>
              <a:t>https://about.nike.com/en/impact/focus-areas/diversity-equity-inclusion</a:t>
            </a:r>
            <a:r>
              <a:rPr lang="en-GB" sz="1200" b="0" i="0" dirty="0">
                <a:effectLst/>
              </a:rPr>
              <a:t>.</a:t>
            </a:r>
            <a:endParaRPr lang="en-US" sz="1200" dirty="0"/>
          </a:p>
          <a:p>
            <a:r>
              <a:rPr lang="en-US" sz="1200" dirty="0"/>
              <a:t> (Accessed on: 25</a:t>
            </a:r>
            <a:r>
              <a:rPr lang="en-US" sz="1200" baseline="30000" dirty="0"/>
              <a:t> </a:t>
            </a:r>
            <a:r>
              <a:rPr lang="en-US" sz="1200" dirty="0"/>
              <a:t>November 2023)</a:t>
            </a:r>
            <a:endParaRPr lang="en-US" sz="1200" b="0" i="0" dirty="0">
              <a:effectLst/>
            </a:endParaRPr>
          </a:p>
          <a:p>
            <a:r>
              <a:rPr lang="en-IN" sz="1200" dirty="0"/>
              <a:t>7. Marketline.com (2022) :</a:t>
            </a:r>
            <a:r>
              <a:rPr lang="en-US" sz="1200" dirty="0"/>
              <a:t> Adidas AG Value Chain Analysis MLVC002-033</a:t>
            </a:r>
          </a:p>
          <a:p>
            <a:r>
              <a:rPr lang="en-US" sz="1200" dirty="0"/>
              <a:t>(Accessed on: 25 November 2023)</a:t>
            </a:r>
          </a:p>
          <a:p>
            <a:r>
              <a:rPr lang="en-US" sz="1200" b="0" i="0" dirty="0">
                <a:effectLst/>
              </a:rPr>
              <a:t>8. </a:t>
            </a:r>
            <a:r>
              <a:rPr lang="en-GB" sz="1200" dirty="0"/>
              <a:t>Adidas</a:t>
            </a:r>
            <a:r>
              <a:rPr lang="en-GB" sz="1200" b="0" i="0" dirty="0">
                <a:effectLst/>
              </a:rPr>
              <a:t> (2023). </a:t>
            </a:r>
            <a:r>
              <a:rPr lang="en-GB" sz="1200" dirty="0"/>
              <a:t>People </a:t>
            </a:r>
            <a:r>
              <a:rPr lang="en-GB" sz="1200" b="0" i="0" dirty="0">
                <a:effectLst/>
              </a:rPr>
              <a:t>&amp; Culture. [online] Adidas-Group.com. </a:t>
            </a:r>
          </a:p>
          <a:p>
            <a:r>
              <a:rPr lang="en-GB" sz="1200" b="0" i="0" dirty="0">
                <a:effectLst/>
              </a:rPr>
              <a:t>Available at: </a:t>
            </a:r>
            <a:r>
              <a:rPr lang="en-GB" sz="1200" b="0" i="0" dirty="0">
                <a:effectLst/>
                <a:hlinkClick r:id="rId10"/>
              </a:rPr>
              <a:t>https://www.adidas-group.com/en/people-and-culture/what-we-believe/</a:t>
            </a:r>
            <a:endParaRPr lang="en-GB" sz="1200" b="0" i="0" dirty="0">
              <a:effectLst/>
            </a:endParaRPr>
          </a:p>
          <a:p>
            <a:r>
              <a:rPr lang="en-GB" sz="1200" dirty="0"/>
              <a:t>(</a:t>
            </a:r>
            <a:r>
              <a:rPr lang="en-US" sz="1200" dirty="0"/>
              <a:t>Accessed on: 25</a:t>
            </a:r>
            <a:r>
              <a:rPr lang="en-US" sz="1200" baseline="30000" dirty="0"/>
              <a:t> </a:t>
            </a:r>
            <a:r>
              <a:rPr lang="en-US" sz="1200" dirty="0"/>
              <a:t>November 2023)</a:t>
            </a:r>
          </a:p>
          <a:p>
            <a:r>
              <a:rPr lang="en-GB" sz="1200" dirty="0"/>
              <a:t>9</a:t>
            </a:r>
            <a:r>
              <a:rPr lang="en-US" sz="1200" dirty="0"/>
              <a:t>. Business chronicler (2021). </a:t>
            </a:r>
            <a:r>
              <a:rPr lang="en-IN" sz="1200" b="0" i="0" dirty="0">
                <a:effectLst/>
              </a:rPr>
              <a:t>Nike Competitors Analysis. [online]</a:t>
            </a:r>
            <a:endParaRPr lang="en-US" sz="1200" dirty="0"/>
          </a:p>
          <a:p>
            <a:r>
              <a:rPr lang="en-US" sz="1200" dirty="0"/>
              <a:t>Available at: </a:t>
            </a:r>
            <a:r>
              <a:rPr lang="en-US" sz="1200" dirty="0">
                <a:hlinkClick r:id="rId8"/>
              </a:rPr>
              <a:t>https://businesschronicler.com/competitors/nike-competitors-analysis/</a:t>
            </a:r>
            <a:endParaRPr lang="en-US" sz="1200" dirty="0"/>
          </a:p>
          <a:p>
            <a:r>
              <a:rPr lang="en-GB" sz="1200" dirty="0"/>
              <a:t>(</a:t>
            </a:r>
            <a:r>
              <a:rPr lang="en-US" sz="1200" dirty="0"/>
              <a:t>Accessed on: 25</a:t>
            </a:r>
            <a:r>
              <a:rPr lang="en-US" sz="1200" baseline="30000" dirty="0"/>
              <a:t> </a:t>
            </a:r>
            <a:r>
              <a:rPr lang="en-US" sz="1200" dirty="0"/>
              <a:t>November 2023)</a:t>
            </a:r>
          </a:p>
        </p:txBody>
      </p:sp>
    </p:spTree>
    <p:extLst>
      <p:ext uri="{BB962C8B-B14F-4D97-AF65-F5344CB8AC3E}">
        <p14:creationId xmlns:p14="http://schemas.microsoft.com/office/powerpoint/2010/main" val="1065587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BBE1432-C063-82B6-938E-3EC5575A6F36}"/>
              </a:ext>
            </a:extLst>
          </p:cNvPr>
          <p:cNvPicPr>
            <a:picLocks noChangeAspect="1"/>
          </p:cNvPicPr>
          <p:nvPr/>
        </p:nvPicPr>
        <p:blipFill rotWithShape="1">
          <a:blip r:embed="rId2"/>
          <a:srcRect l="40147"/>
          <a:stretch/>
        </p:blipFill>
        <p:spPr>
          <a:xfrm>
            <a:off x="-1" y="-2"/>
            <a:ext cx="12192000" cy="6885543"/>
          </a:xfrm>
          <a:prstGeom prst="rect">
            <a:avLst/>
          </a:prstGeom>
        </p:spPr>
      </p:pic>
      <p:sp>
        <p:nvSpPr>
          <p:cNvPr id="24" name="Rectangle 23">
            <a:extLst>
              <a:ext uri="{FF2B5EF4-FFF2-40B4-BE49-F238E27FC236}">
                <a16:creationId xmlns:a16="http://schemas.microsoft.com/office/drawing/2014/main" id="{4CB9ADBE-9281-BA2E-030E-B43B39EFE460}"/>
              </a:ext>
            </a:extLst>
          </p:cNvPr>
          <p:cNvSpPr/>
          <p:nvPr/>
        </p:nvSpPr>
        <p:spPr>
          <a:xfrm>
            <a:off x="10717839" y="-140499"/>
            <a:ext cx="1609782" cy="7166536"/>
          </a:xfrm>
          <a:prstGeom prst="rect">
            <a:avLst/>
          </a:prstGeom>
          <a:solidFill>
            <a:schemeClr val="accent1">
              <a:lumMod val="60000"/>
              <a:lumOff val="4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897C6C0-F5A7-77D3-CC40-6A997B0B8E0F}"/>
              </a:ext>
            </a:extLst>
          </p:cNvPr>
          <p:cNvSpPr txBox="1"/>
          <p:nvPr/>
        </p:nvSpPr>
        <p:spPr>
          <a:xfrm>
            <a:off x="10787838" y="1227896"/>
            <a:ext cx="1469781" cy="461665"/>
          </a:xfrm>
          <a:prstGeom prst="rect">
            <a:avLst/>
          </a:prstGeom>
          <a:noFill/>
        </p:spPr>
        <p:txBody>
          <a:bodyPr wrap="square" rtlCol="0">
            <a:spAutoFit/>
          </a:bodyPr>
          <a:lstStyle/>
          <a:p>
            <a:pPr algn="ctr"/>
            <a:r>
              <a:rPr lang="en-GB" sz="1200" i="1" dirty="0">
                <a:solidFill>
                  <a:schemeClr val="tx1">
                    <a:lumMod val="85000"/>
                    <a:lumOff val="15000"/>
                  </a:schemeClr>
                </a:solidFill>
              </a:rPr>
              <a:t>Sandra Boscaneanu 2016826</a:t>
            </a:r>
          </a:p>
        </p:txBody>
      </p:sp>
      <p:pic>
        <p:nvPicPr>
          <p:cNvPr id="5" name="Picture 4" descr="A person with curly hair holding a basketball&#10;&#10;Description automatically generated">
            <a:extLst>
              <a:ext uri="{FF2B5EF4-FFF2-40B4-BE49-F238E27FC236}">
                <a16:creationId xmlns:a16="http://schemas.microsoft.com/office/drawing/2014/main" id="{B28CE695-0A77-08EA-D36A-48E553B534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520" y="914049"/>
            <a:ext cx="4791744" cy="5029902"/>
          </a:xfrm>
          <a:prstGeom prst="rect">
            <a:avLst/>
          </a:prstGeom>
        </p:spPr>
      </p:pic>
      <p:sp>
        <p:nvSpPr>
          <p:cNvPr id="6" name="Subtitle 2">
            <a:extLst>
              <a:ext uri="{FF2B5EF4-FFF2-40B4-BE49-F238E27FC236}">
                <a16:creationId xmlns:a16="http://schemas.microsoft.com/office/drawing/2014/main" id="{1321E251-90EA-FDD7-6849-A956226B1EDC}"/>
              </a:ext>
            </a:extLst>
          </p:cNvPr>
          <p:cNvSpPr txBox="1">
            <a:spLocks/>
          </p:cNvSpPr>
          <p:nvPr/>
        </p:nvSpPr>
        <p:spPr>
          <a:xfrm>
            <a:off x="6732023" y="655594"/>
            <a:ext cx="2018975"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u="sng" dirty="0">
                <a:effectLst>
                  <a:outerShdw blurRad="38100" dist="38100" dir="2700000" algn="tl">
                    <a:srgbClr val="000000">
                      <a:alpha val="43137"/>
                    </a:srgbClr>
                  </a:outerShdw>
                </a:effectLst>
              </a:rPr>
              <a:t>References</a:t>
            </a:r>
          </a:p>
          <a:p>
            <a:endParaRPr lang="en-GB" sz="2000" dirty="0">
              <a:solidFill>
                <a:schemeClr val="bg1"/>
              </a:solidFill>
            </a:endParaRPr>
          </a:p>
        </p:txBody>
      </p:sp>
      <p:pic>
        <p:nvPicPr>
          <p:cNvPr id="4" name="Picture 3" descr="A person in a red coat&#10;&#10;Description automatically generated">
            <a:extLst>
              <a:ext uri="{FF2B5EF4-FFF2-40B4-BE49-F238E27FC236}">
                <a16:creationId xmlns:a16="http://schemas.microsoft.com/office/drawing/2014/main" id="{79C0A3BB-CC7A-3E14-73F3-4DD474C13F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12597" y="134457"/>
            <a:ext cx="1151606" cy="1085944"/>
          </a:xfrm>
          <a:prstGeom prst="rect">
            <a:avLst/>
          </a:prstGeom>
        </p:spPr>
      </p:pic>
      <p:sp>
        <p:nvSpPr>
          <p:cNvPr id="2" name="TextBox 1">
            <a:extLst>
              <a:ext uri="{FF2B5EF4-FFF2-40B4-BE49-F238E27FC236}">
                <a16:creationId xmlns:a16="http://schemas.microsoft.com/office/drawing/2014/main" id="{CD3DCD74-D3D0-A477-4C2C-72A13544F5F2}"/>
              </a:ext>
            </a:extLst>
          </p:cNvPr>
          <p:cNvSpPr txBox="1"/>
          <p:nvPr/>
        </p:nvSpPr>
        <p:spPr>
          <a:xfrm>
            <a:off x="4695184" y="1286266"/>
            <a:ext cx="6092654" cy="4657685"/>
          </a:xfrm>
          <a:prstGeom prst="rect">
            <a:avLst/>
          </a:prstGeom>
          <a:noFill/>
        </p:spPr>
        <p:txBody>
          <a:bodyPr wrap="square" rtlCol="0">
            <a:spAutoFit/>
          </a:bodyPr>
          <a:lstStyle/>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Burnes, B. (2004). Kurt Lewin and the Planned Approach to change: a re-appraisal. Journal of Management Studies, [online] 41(6), pp.977–1002.</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Doi: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https://doi.org/10.1111/j.1467-6486.2004.00463.x</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(Accessed on: 19 November 2023)</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Burnes, B. (2019). The Origins of Lewin’s Three-Step Model of Change. The Journal of Applied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Behavioral</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Science, 56(1), pp.32–59.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Doi: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https://doi.org/10.1177/0021886319892685</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(Accessed on: 18 November 2023)</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Hussain, S.T., Lei, S., Akram, T., Haider, M.J., Hussain, S.H. and Ali, M. (2018). Kurt Lewin’s Change Model: a Critical Review of the Role of Leadership and Employee Involvement in Organizational Change.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Journal of Innovation &amp; Knowledge</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[online] 3(3), pp.123–127.</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doi</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https://doi.org/10.1016/j.jik.2016.07.002</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(Accessed on: 19 November 2023)</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NIKE. (2022).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FY22 NIKE, Inc. Impact Report</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https://media.about.nike.com/files/995eda87-a1be-4d7f-8788-49b9dc00c486/FY22-NIKE,-Inc.-Impact-Report.pdf</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(Accessed on: 19 November 2023)</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Robertson, L. (2022). How Ethical is Nike? [online] Good On You.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https://goodonyou.eco/how-ethical-is-nike/</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(Accessed on: 20 November 2023)</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BCG (2022). Most Innovative Companies 2022: Are You Ready for Green Growth? [online] BCG Global.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000" kern="100" dirty="0">
                <a:effectLst/>
                <a:latin typeface="Calibri" panose="020F0502020204030204" pitchFamily="34" charset="0"/>
                <a:ea typeface="Calibri" panose="020F0502020204030204" pitchFamily="34" charset="0"/>
                <a:cs typeface="Times New Roman" panose="02020603050405020304" pitchFamily="18" charset="0"/>
                <a:hlinkClick r:id="rId10"/>
              </a:rPr>
              <a:t>https://www.bcg.com/publications/2022/innovation-in-climate-and-sustainability-will-lead-to-green-growth</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latin typeface="Calibri" panose="020F0502020204030204" pitchFamily="34" charset="0"/>
                <a:ea typeface="Calibri" panose="020F0502020204030204" pitchFamily="34" charset="0"/>
                <a:cs typeface="Times New Roman" panose="02020603050405020304" pitchFamily="18" charset="0"/>
              </a:rPr>
              <a:t>(Accessed on: 20 November 2023)</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211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4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125714-BD0A-5B34-9C41-3D2149D849BA}"/>
              </a:ext>
            </a:extLst>
          </p:cNvPr>
          <p:cNvPicPr>
            <a:picLocks noChangeAspect="1"/>
          </p:cNvPicPr>
          <p:nvPr/>
        </p:nvPicPr>
        <p:blipFill rotWithShape="1">
          <a:blip r:embed="rId2"/>
          <a:srcRect l="-98" t="-200" r="57289" b="200"/>
          <a:stretch/>
        </p:blipFill>
        <p:spPr>
          <a:xfrm rot="10800000">
            <a:off x="0" y="0"/>
            <a:ext cx="12319299" cy="6885543"/>
          </a:xfrm>
          <a:prstGeom prst="rect">
            <a:avLst/>
          </a:prstGeom>
        </p:spPr>
      </p:pic>
      <p:sp>
        <p:nvSpPr>
          <p:cNvPr id="24" name="Rectangle 23">
            <a:extLst>
              <a:ext uri="{FF2B5EF4-FFF2-40B4-BE49-F238E27FC236}">
                <a16:creationId xmlns:a16="http://schemas.microsoft.com/office/drawing/2014/main" id="{4CB9ADBE-9281-BA2E-030E-B43B39EFE460}"/>
              </a:ext>
            </a:extLst>
          </p:cNvPr>
          <p:cNvSpPr/>
          <p:nvPr/>
        </p:nvSpPr>
        <p:spPr>
          <a:xfrm>
            <a:off x="-127302" y="-104974"/>
            <a:ext cx="1609782" cy="7067947"/>
          </a:xfrm>
          <a:prstGeom prst="rect">
            <a:avLst/>
          </a:prstGeom>
          <a:solidFill>
            <a:schemeClr val="accent2">
              <a:lumMod val="75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Subtitle 2">
            <a:extLst>
              <a:ext uri="{FF2B5EF4-FFF2-40B4-BE49-F238E27FC236}">
                <a16:creationId xmlns:a16="http://schemas.microsoft.com/office/drawing/2014/main" id="{7881BCC2-38E4-D77D-884B-9FA9F758950B}"/>
              </a:ext>
            </a:extLst>
          </p:cNvPr>
          <p:cNvSpPr txBox="1">
            <a:spLocks/>
          </p:cNvSpPr>
          <p:nvPr/>
        </p:nvSpPr>
        <p:spPr>
          <a:xfrm>
            <a:off x="4693402" y="4659388"/>
            <a:ext cx="3042453" cy="4351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300" i="1" dirty="0">
                <a:solidFill>
                  <a:schemeClr val="bg1"/>
                </a:solidFill>
                <a:effectLst>
                  <a:outerShdw blurRad="38100" dist="38100" dir="2700000" algn="tl">
                    <a:srgbClr val="000000">
                      <a:alpha val="43137"/>
                    </a:srgbClr>
                  </a:outerShdw>
                </a:effectLst>
              </a:rPr>
              <a:t>Thank You for Your Time</a:t>
            </a:r>
          </a:p>
          <a:p>
            <a:endParaRPr lang="en-GB" sz="2000" dirty="0">
              <a:solidFill>
                <a:schemeClr val="bg1"/>
              </a:solidFill>
            </a:endParaRPr>
          </a:p>
        </p:txBody>
      </p:sp>
      <p:pic>
        <p:nvPicPr>
          <p:cNvPr id="3" name="Picture 2" descr="A person with a beard and mustache&#10;&#10;Description automatically generated">
            <a:extLst>
              <a:ext uri="{FF2B5EF4-FFF2-40B4-BE49-F238E27FC236}">
                <a16:creationId xmlns:a16="http://schemas.microsoft.com/office/drawing/2014/main" id="{FBC5A503-8B1E-CF89-124D-17AA534F8E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94771" y="0"/>
            <a:ext cx="6402455" cy="3601381"/>
          </a:xfrm>
          <a:prstGeom prst="rect">
            <a:avLst/>
          </a:prstGeom>
        </p:spPr>
      </p:pic>
      <p:pic>
        <p:nvPicPr>
          <p:cNvPr id="2" name="Picture 1" descr="A coat of arms with red dragons and a helmet&#10;&#10;Description automatically generated">
            <a:extLst>
              <a:ext uri="{FF2B5EF4-FFF2-40B4-BE49-F238E27FC236}">
                <a16:creationId xmlns:a16="http://schemas.microsoft.com/office/drawing/2014/main" id="{AC10637F-A88A-5C3B-2BC7-AD13A14346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919" y="63661"/>
            <a:ext cx="1171174" cy="1202781"/>
          </a:xfrm>
          <a:prstGeom prst="rect">
            <a:avLst/>
          </a:prstGeom>
        </p:spPr>
      </p:pic>
      <p:pic>
        <p:nvPicPr>
          <p:cNvPr id="4" name="Picture 3" descr="White text on a black background&#10;&#10;Description automatically generated">
            <a:extLst>
              <a:ext uri="{FF2B5EF4-FFF2-40B4-BE49-F238E27FC236}">
                <a16:creationId xmlns:a16="http://schemas.microsoft.com/office/drawing/2014/main" id="{8B0D35AC-31E8-8682-8D5A-9E5B7047EE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919" y="1266442"/>
            <a:ext cx="1316140" cy="599103"/>
          </a:xfrm>
          <a:prstGeom prst="rect">
            <a:avLst/>
          </a:prstGeom>
        </p:spPr>
      </p:pic>
    </p:spTree>
    <p:extLst>
      <p:ext uri="{BB962C8B-B14F-4D97-AF65-F5344CB8AC3E}">
        <p14:creationId xmlns:p14="http://schemas.microsoft.com/office/powerpoint/2010/main" val="492089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4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38</TotalTime>
  <Words>3074</Words>
  <Application>Microsoft Office PowerPoint</Application>
  <PresentationFormat>Widescreen</PresentationFormat>
  <Paragraphs>245</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Abadi</vt: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Pavlo Gladkyi</dc:creator>
  <cp:lastModifiedBy>Zoopy Zen</cp:lastModifiedBy>
  <cp:revision>49</cp:revision>
  <dcterms:created xsi:type="dcterms:W3CDTF">2023-10-29T23:04:44Z</dcterms:created>
  <dcterms:modified xsi:type="dcterms:W3CDTF">2023-11-27T08:14:01Z</dcterms:modified>
</cp:coreProperties>
</file>