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sldIdLst>
    <p:sldId id="270" r:id="rId5"/>
    <p:sldId id="271" r:id="rId6"/>
    <p:sldId id="272" r:id="rId7"/>
    <p:sldId id="274" r:id="rId8"/>
    <p:sldId id="336" r:id="rId9"/>
    <p:sldId id="338" r:id="rId10"/>
    <p:sldId id="273" r:id="rId11"/>
    <p:sldId id="261" r:id="rId12"/>
    <p:sldId id="337" r:id="rId13"/>
    <p:sldId id="361" r:id="rId14"/>
    <p:sldId id="265" r:id="rId15"/>
    <p:sldId id="263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73"/>
    <a:srgbClr val="D95D5D"/>
    <a:srgbClr val="C883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1D02F1-D222-4CC9-B2F7-30F5FEA47BB6}" v="48" dt="2025-10-15T09:49:14.303"/>
    <p1510:client id="{C6AA630E-B05B-8C45-A01F-28115318B9FE}" v="289" dt="2025-10-15T09:40:32.7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906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4147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460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111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790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166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076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694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66991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55915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97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72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348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45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stleanalysis.co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3844616" y="2626840"/>
            <a:ext cx="7245103" cy="3131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Rahela Vasile</a:t>
            </a: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 2434096</a:t>
            </a:r>
            <a:endParaRPr lang="en-US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Name: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Dian Mayasari 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LCLM 4004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	Problem Solving and Decision-Making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Component 1: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	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25" y="357820"/>
            <a:ext cx="10971751" cy="6091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u="sng" dirty="0">
                <a:latin typeface="Aldhabi"/>
                <a:cs typeface="Arial"/>
              </a:rPr>
              <a:t>Good morning...</a:t>
            </a:r>
            <a:endParaRPr lang="en-GB" sz="4400" b="1" u="sng" dirty="0">
              <a:latin typeface="Aldhab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u="sng" dirty="0">
                <a:latin typeface="Aldhabi"/>
                <a:cs typeface="Arial"/>
              </a:rPr>
              <a:t> My name is Rahela Vasile</a:t>
            </a:r>
            <a:endParaRPr lang="en-GB" sz="4400" b="1" u="sng" dirty="0">
              <a:latin typeface="Aldhabi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i="1" dirty="0">
                <a:latin typeface="Lucida Bright"/>
                <a:cs typeface="Arial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i="1" dirty="0">
                <a:latin typeface="Lucida Bright"/>
                <a:cs typeface="Arial"/>
              </a:rPr>
              <a:t>In this presentation, I will begin giving you and overview of green haven florists and outlining the key challenges they are currently facing .</a:t>
            </a:r>
          </a:p>
          <a:p>
            <a:r>
              <a:rPr lang="en-GB" i="1" dirty="0">
                <a:latin typeface="Lucida Bright"/>
                <a:cs typeface="Arial"/>
              </a:rPr>
              <a:t>Ill then explain how I applied the 5w2h model to break down and summarize these issues.</a:t>
            </a:r>
            <a:endParaRPr lang="en-GB" i="1" dirty="0">
              <a:latin typeface="Lucida Bright"/>
              <a:cs typeface="Arial" panose="020B0604020202020204" pitchFamily="34" charset="0"/>
            </a:endParaRPr>
          </a:p>
          <a:p>
            <a:r>
              <a:rPr lang="en-GB" i="1" dirty="0">
                <a:latin typeface="Lucida Bright"/>
                <a:cs typeface="Arial"/>
              </a:rPr>
              <a:t>After that, I'll demonstrate how the </a:t>
            </a:r>
            <a:r>
              <a:rPr lang="en-GB" i="1" dirty="0" err="1">
                <a:latin typeface="Lucida Bright"/>
                <a:cs typeface="Arial"/>
              </a:rPr>
              <a:t>pestel</a:t>
            </a:r>
            <a:r>
              <a:rPr lang="en-GB" i="1" dirty="0">
                <a:latin typeface="Lucida Bright"/>
                <a:cs typeface="Arial"/>
              </a:rPr>
              <a:t> framework was used to examine external factors influencing the business and provide a critique of its effectiveness  </a:t>
            </a:r>
          </a:p>
          <a:p>
            <a:r>
              <a:rPr lang="en-GB" i="1" dirty="0">
                <a:latin typeface="Lucida Bright"/>
                <a:cs typeface="Arial"/>
              </a:rPr>
              <a:t>Next ill apply the cause and effect model to identify the root causes behind these problems </a:t>
            </a:r>
          </a:p>
          <a:p>
            <a:r>
              <a:rPr lang="en-GB" i="1" dirty="0">
                <a:latin typeface="Lucida Bright"/>
                <a:cs typeface="Arial"/>
              </a:rPr>
              <a:t>Finally, ill conclude with a summary of the key findings from the overall analysis </a:t>
            </a:r>
            <a:r>
              <a:rPr lang="en-GB" dirty="0">
                <a:latin typeface="Arial"/>
                <a:cs typeface="Arial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 Green Havan Florists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Green haven florists is a local flower shop that’s really active in the community and focuses on being eco-friendly. They're known for creating personalized arrangements for different events. Right now though, they're struggling a bit with an old website, some delivery problems, and more competition around them.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 Problems Green Haven Florists are facing!</a:t>
            </a:r>
            <a:endParaRPr lang="en-GB" sz="3200" b="1" u="sng">
              <a:latin typeface="Arial"/>
              <a:ea typeface="Calibri Light" panose="020F0302020204030204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04012F-C867-8140-258E-4BA95E72CE85}"/>
              </a:ext>
            </a:extLst>
          </p:cNvPr>
          <p:cNvSpPr txBox="1"/>
          <p:nvPr/>
        </p:nvSpPr>
        <p:spPr>
          <a:xfrm>
            <a:off x="1008184" y="1676400"/>
            <a:ext cx="815926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Around 30% decline in in-store sales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Outdated website – weak online presence and low engagement </a:t>
            </a:r>
          </a:p>
          <a:p>
            <a:endParaRPr lang="en-US"/>
          </a:p>
          <a:p>
            <a:r>
              <a:rPr lang="en-US">
                <a:ea typeface="Calibri"/>
                <a:cs typeface="Calibri"/>
              </a:rPr>
              <a:t>Unreliable delivery service – loss of customer trust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Increased competition from large online florists and supermarkets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Changing consumer habits – more people buying flowers online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Internal problems : website and delivery (within company control)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External problems : competition and market trends, less control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5236939"/>
              </p:ext>
            </p:extLst>
          </p:nvPr>
        </p:nvGraphicFramePr>
        <p:xfrm>
          <a:off x="182450" y="272004"/>
          <a:ext cx="9646079" cy="52825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73707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3050515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461357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651438655"/>
                    </a:ext>
                  </a:extLst>
                </a:gridCol>
              </a:tblGrid>
              <a:tr h="957928"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66972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D95D5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7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25927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What effect is it having?</a:t>
                      </a:r>
                    </a:p>
                  </a:txBody>
                  <a:tcPr>
                    <a:solidFill>
                      <a:srgbClr val="D95D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7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62592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Decline in sales and revenue</a:t>
                      </a:r>
                    </a:p>
                  </a:txBody>
                  <a:tcPr>
                    <a:solidFill>
                      <a:srgbClr val="D95D5D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Norwich,  UK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Accelerated recently with rise of online </a:t>
                      </a:r>
                      <a:r>
                        <a:rPr lang="en-GB" err="1"/>
                        <a:t>competeters</a:t>
                      </a:r>
                      <a:r>
                        <a:rPr lang="en-GB"/>
                        <a:t> </a:t>
                      </a:r>
                    </a:p>
                  </a:txBody>
                  <a:tcPr>
                    <a:solidFill>
                      <a:srgbClr val="FFFF7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89271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Reduced foot traffic in the shop</a:t>
                      </a:r>
                    </a:p>
                  </a:txBody>
                  <a:tcPr>
                    <a:solidFill>
                      <a:srgbClr val="D95D5D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store sales affected the most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the past 12 months </a:t>
                      </a:r>
                    </a:p>
                  </a:txBody>
                  <a:tcPr>
                    <a:solidFill>
                      <a:srgbClr val="FFFF7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9748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Strain on </a:t>
                      </a:r>
                      <a:r>
                        <a:rPr lang="en-GB" err="1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profability</a:t>
                      </a:r>
                      <a:r>
                        <a:rPr lang="en-GB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 due to rising cost</a:t>
                      </a:r>
                    </a:p>
                  </a:txBody>
                  <a:tcPr>
                    <a:solidFill>
                      <a:srgbClr val="D95D5D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Online presence is weak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7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6C467-A142-0E65-11AB-EA75A0E67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586F1A-16D6-1AC0-DCEC-8F9057A078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969057"/>
              </p:ext>
            </p:extLst>
          </p:nvPr>
        </p:nvGraphicFramePr>
        <p:xfrm>
          <a:off x="42929" y="1062506"/>
          <a:ext cx="12109591" cy="448204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511378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3681210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345583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2235925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  <a:gridCol w="225248">
                  <a:extLst>
                    <a:ext uri="{9D8B030D-6E8A-4147-A177-3AD203B41FA5}">
                      <a16:colId xmlns:a16="http://schemas.microsoft.com/office/drawing/2014/main" val="2651438655"/>
                    </a:ext>
                  </a:extLst>
                </a:gridCol>
              </a:tblGrid>
              <a:tr h="446455">
                <a:tc gridSpan="4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44645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C883E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546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Who is impacted by the problem?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C883E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713147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Owners 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Increased competition from online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err="1"/>
                        <a:t>Buissness</a:t>
                      </a:r>
                      <a:r>
                        <a:rPr lang="en-GB"/>
                        <a:t> sustainability is under threat if nothing is done about it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Its not given significant amount but it does say 30% of it is declined lasted for 12 months</a:t>
                      </a:r>
                    </a:p>
                  </a:txBody>
                  <a:tcPr>
                    <a:solidFill>
                      <a:srgbClr val="C883E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63394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/>
                        <a:t>Customers 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Outdated website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C883E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809849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employees</a:t>
                      </a:r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prefer other cheaper </a:t>
                      </a:r>
                      <a:r>
                        <a:rPr lang="en-GB" err="1"/>
                        <a:t>companys</a:t>
                      </a:r>
                      <a:r>
                        <a:rPr lang="en-GB"/>
                        <a:t> online 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C883E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4719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66" y="212158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43" y="1177447"/>
            <a:ext cx="10101034" cy="48812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 PESTEL is a tool that looks at external factors — like politics, economy, society, technology, environment, and laws — that can affect a business.</a:t>
            </a:r>
            <a:endParaRPr lang="en-GB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 It helps businesses understand big outside changes that could bring risks or opportunities.</a:t>
            </a:r>
            <a:endParaRPr lang="en-GB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 Often used in planning and research to make better decisions, especially in fast-changing industries.</a:t>
            </a:r>
            <a:endParaRPr lang="en-GB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Benefits: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Gives a clear picture of outside influences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Helps companies prepare for change</a:t>
            </a:r>
            <a:endParaRPr lang="en-GB" sz="1600" dirty="0">
              <a:ea typeface="Calibri"/>
              <a:cs typeface="Calibri"/>
            </a:endParaRPr>
          </a:p>
          <a:p>
            <a:pPr indent="0">
              <a:buNone/>
            </a:pPr>
            <a:r>
              <a:rPr lang="en-GB" sz="1600" dirty="0">
                <a:ea typeface="+mn-lt"/>
                <a:cs typeface="+mn-lt"/>
              </a:rPr>
              <a:t>Criticisms: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Can be too general or basic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Doesn’t show which factors are most important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Often needs other tools for deeper analysis</a:t>
            </a:r>
            <a:endParaRPr lang="en-GB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GB" sz="1600" dirty="0"/>
              <a:t>References (for slide):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 err="1">
                <a:ea typeface="+mn-lt"/>
                <a:cs typeface="+mn-lt"/>
              </a:rPr>
              <a:t>Yüksel</a:t>
            </a:r>
            <a:r>
              <a:rPr lang="en-GB" sz="1600" dirty="0">
                <a:ea typeface="+mn-lt"/>
                <a:cs typeface="+mn-lt"/>
              </a:rPr>
              <a:t> (2012) – </a:t>
            </a:r>
            <a:r>
              <a:rPr lang="en-GB" sz="1600" i="1" dirty="0">
                <a:ea typeface="+mn-lt"/>
                <a:cs typeface="+mn-lt"/>
              </a:rPr>
              <a:t>International Journal of Business and Management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Johnson et al. (2017) – </a:t>
            </a:r>
            <a:r>
              <a:rPr lang="en-GB" sz="1600" i="1" dirty="0">
                <a:ea typeface="+mn-lt"/>
                <a:cs typeface="+mn-lt"/>
              </a:rPr>
              <a:t>Exploring Strategy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Gupta (2013) – </a:t>
            </a:r>
            <a:r>
              <a:rPr lang="en-GB" sz="1600" i="1" dirty="0">
                <a:ea typeface="+mn-lt"/>
                <a:cs typeface="+mn-lt"/>
              </a:rPr>
              <a:t>International Journal of Modern Social Sciences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Rastogi &amp; Trivedi (2016) – </a:t>
            </a:r>
            <a:r>
              <a:rPr lang="en-GB" sz="1600" i="1" dirty="0">
                <a:ea typeface="+mn-lt"/>
                <a:cs typeface="+mn-lt"/>
              </a:rPr>
              <a:t>IRJET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b="1" dirty="0">
              <a:solidFill>
                <a:srgbClr val="FF0000"/>
              </a:solidFill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185457"/>
              </p:ext>
            </p:extLst>
          </p:nvPr>
        </p:nvGraphicFramePr>
        <p:xfrm>
          <a:off x="948904" y="2123386"/>
          <a:ext cx="9782355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Government laws and regulations may restrict </a:t>
                      </a:r>
                      <a:r>
                        <a:rPr lang="en-GB" sz="1400" b="1" err="1"/>
                        <a:t>buissness</a:t>
                      </a:r>
                      <a:r>
                        <a:rPr lang="en-GB" sz="1400" b="1"/>
                        <a:t> expansion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Wide variety of flowers and decorations available, saving customers time and money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Broad customer base with diverse needs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Delivery </a:t>
                      </a:r>
                      <a:r>
                        <a:rPr lang="en-GB" sz="1400" b="1" err="1"/>
                        <a:t>serivces</a:t>
                      </a:r>
                      <a:r>
                        <a:rPr lang="en-GB" sz="1400" b="1"/>
                        <a:t> provide convenience and speed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Packaging must be secure and protective to comply with standards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Eco-friendly packaging </a:t>
                      </a:r>
                      <a:r>
                        <a:rPr lang="en-GB" sz="1400" b="1" err="1"/>
                        <a:t>strenghtens</a:t>
                      </a:r>
                      <a:r>
                        <a:rPr lang="en-GB" sz="1400" b="1"/>
                        <a:t> brand reputation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93D2FBD-EB46-DD2F-1B80-29E350350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critique of Cause- and-Effect model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The Cause-and-Effect model, also known as the Fishbone Diagram, helps identify the root causes behind a problem rather than just the symptoms. I used it for Green Haven Florists to explore issues like weak marketing, limited online presence, and changing customer demand.</a:t>
            </a:r>
          </a:p>
          <a:p>
            <a:r>
              <a:rPr lang="en-GB"/>
              <a:t>It’s really useful because it gives a clear visual overview and encourages teamwork and brainstorming.</a:t>
            </a:r>
          </a:p>
          <a:p>
            <a:r>
              <a:rPr lang="en-GB"/>
              <a:t>However, it can be a bit basic — it doesn’t show which causes have the biggest impact and sometimes relies more on opinions than data.</a:t>
            </a:r>
          </a:p>
          <a:p>
            <a:r>
              <a:rPr lang="en-GB"/>
              <a:t>Overall, it’s a great starting tool for finding business problems, but it should be used alongside other models for deeper analysis</a:t>
            </a:r>
          </a:p>
          <a:p>
            <a:pPr>
              <a:lnSpc>
                <a:spcPct val="100000"/>
              </a:lnSpc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Difficulty maintaining smooth operations and customer satisfaction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Seasonal demand and sustainability pressures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Staff lack customer service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Shortage of skilled florists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Weak tracking of customer satisfaction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 costs of eco-friendly packaging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Inconsistent supply of flowers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Lack of modern delivery vans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Poor stock management technology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Outdated website, hard for customers to order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marketing strategies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569E810-6224-7C89-721C-A697A7CC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Summary of Key Findings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AE47C0-8C3A-A0E7-B2A3-B1C9CA2BD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879148"/>
          </a:xfrm>
        </p:spPr>
        <p:txBody>
          <a:bodyPr/>
          <a:lstStyle/>
          <a:p>
            <a:r>
              <a:rPr lang="en-GB"/>
              <a:t>Limited online presence and strong competition</a:t>
            </a:r>
          </a:p>
          <a:p>
            <a:r>
              <a:rPr lang="en-GB"/>
              <a:t>Weak customer engagement and marketing</a:t>
            </a:r>
          </a:p>
          <a:p>
            <a:r>
              <a:rPr lang="en-GB"/>
              <a:t>Economic and tech changes affecting sales</a:t>
            </a:r>
          </a:p>
          <a:p>
            <a:r>
              <a:rPr lang="en-GB"/>
              <a:t>Inconsistent supply and lack of planning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lgerian" panose="04020705040A02060702" pitchFamily="82" charset="0"/>
              </a:rPr>
              <a:t>Ishikawa, K. (1985) What is Total Quality Control?</a:t>
            </a:r>
          </a:p>
          <a:p>
            <a:r>
              <a:rPr lang="en-GB" sz="2000" dirty="0">
                <a:latin typeface="Algerian" panose="04020705040A02060702" pitchFamily="82" charset="0"/>
              </a:rPr>
              <a:t>Johnson, G. et al. (2008) Exploring Corporate Strategy.</a:t>
            </a:r>
          </a:p>
          <a:p>
            <a:r>
              <a:rPr lang="en-GB" sz="2000" dirty="0">
                <a:latin typeface="Algerian" panose="04020705040A02060702" pitchFamily="82" charset="0"/>
              </a:rPr>
              <a:t>PESTLE Analysis (2023). </a:t>
            </a:r>
            <a:r>
              <a:rPr lang="en-GB" sz="2000" dirty="0">
                <a:latin typeface="Algerian" panose="04020705040A02060702" pitchFamily="82" charset="0"/>
                <a:hlinkClick r:id="rId2"/>
              </a:rPr>
              <a:t>pestleanalysis.com</a:t>
            </a:r>
            <a:endParaRPr lang="en-GB" sz="2000" dirty="0">
              <a:latin typeface="Algerian" panose="04020705040A02060702" pitchFamily="82" charset="0"/>
            </a:endParaRPr>
          </a:p>
          <a:p>
            <a:r>
              <a:rPr lang="en-GB" sz="2000" dirty="0">
                <a:latin typeface="Algerian" panose="04020705040A02060702" pitchFamily="82" charset="0"/>
              </a:rPr>
              <a:t>University of Wales (2024) Business Models Handbook.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794db1156152111971a0c20a0c22b14f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48a64493a371df068492b8f2bbe6de58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terms/"/>
    <ds:schemaRef ds:uri="f799553d-1ac0-48da-9ae3-fe400ced9c3b"/>
    <ds:schemaRef ds:uri="http://schemas.microsoft.com/office/2006/documentManagement/types"/>
    <ds:schemaRef ds:uri="http://www.w3.org/XML/1998/namespace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55B1380-E940-493E-99A8-892F84E4F6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940</Words>
  <Application>Microsoft Office PowerPoint</Application>
  <PresentationFormat>Widescreen</PresentationFormat>
  <Paragraphs>147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Aldhabi</vt:lpstr>
      <vt:lpstr>Algerian</vt:lpstr>
      <vt:lpstr>Arial</vt:lpstr>
      <vt:lpstr>Century Gothic</vt:lpstr>
      <vt:lpstr>Garamond</vt:lpstr>
      <vt:lpstr>Lucida Bright</vt:lpstr>
      <vt:lpstr>Wingdings</vt:lpstr>
      <vt:lpstr>Savon</vt:lpstr>
      <vt:lpstr>PowerPoint Presentation</vt:lpstr>
      <vt:lpstr>PowerPoint Presentation</vt:lpstr>
      <vt:lpstr> Green Havan Florists :</vt:lpstr>
      <vt:lpstr> Problems Green Haven Florists are facing!</vt:lpstr>
      <vt:lpstr>PowerPoint Presentation</vt:lpstr>
      <vt:lpstr>PowerPoint Presentation</vt:lpstr>
      <vt:lpstr>A critique of the PESTEL Framework </vt:lpstr>
      <vt:lpstr>  Provide an application and discuss the information provided in your PESTEL Framework (approx.  1 minute).  </vt:lpstr>
      <vt:lpstr>The critique of Cause- and-Effect model </vt:lpstr>
      <vt:lpstr>PowerPoint Presentation</vt:lpstr>
      <vt:lpstr>Summary of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Rahela Vasile (2434096)</cp:lastModifiedBy>
  <cp:revision>2</cp:revision>
  <dcterms:created xsi:type="dcterms:W3CDTF">2024-01-29T11:42:05Z</dcterms:created>
  <dcterms:modified xsi:type="dcterms:W3CDTF">2025-10-15T09:49:14Z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