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10"/>
    <p:sldId id="259" r:id="rId11"/>
    <p:sldId id="260" r:id="rId12"/>
    <p:sldId id="261" r:id="rId13"/>
    <p:sldId id="262" r:id="rId14"/>
    <p:sldId id="263" r:id="rId15"/>
    <p:sldId id="264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/Relationships>
</file>

<file path=ppt/notesMasters/_rels/notesMaster1.xml.rels><?xml version='1.0' encoding='UTF-8' standalone='yes'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9C1C7-3DCD-1040-A9CF-14679D8B5DDD}" type="datetimeFigureOut">
              <a:rPr lang="en-US" smtClean="0"/>
              <a:t>10/17/16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E49A5-4136-284D-997B-48E1D791AD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252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Yn y cyflwyniad hwn byddaf yn trafod sut mae gweithwyr ieuenctid yn cefnogi pobl ifanc drwy gyfnod y glasoed. Mae glasoed yn cynnwys newidiadau corfforol, emosiynol a chymdeithasol sylweddol.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Mae glasoed yn gyfnod lle mae pobl ifanc yn dechrau archwilio pwy ydynt. Mae Erikson yn disgrifio hyn fel hunaniaeth yn erbyn dryswch rôl.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Er bod cyfoedion yn dod yn fwy dylanwadol yn ystod glasoed, mae perthnasoedd teuluol yn dal yn bwysig iawn.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Mae pobl ifanc heddiw yn wynebu nifer o bwysau cymdeithasol sy’n effeithio ar eu lles emosiynol a meddyliol.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Mae gweithwyr ieuenctid yn darparu cefnogaeth berthynol ac ymarferol i helpu pobl ifanc ddatblygu gwytnwch a hyder.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Mae theori Bronfenbrenner yn dangos sut mae teulu, ysgol, cyfoedion a chymdeithas yn dylanwadu ar bobl ifanc.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I gloi, mae gweithwyr ieuenctid yn chwarae rôl hanfodol wrth gefnogi pobl ifanc drwy gyfnod y glasoed.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Dyma’r prif ffynonellau academaidd a pholisi a ddefnyddiwyd yn y cyflwyniad hwn.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Rôl Gweithwyr Ieuenctid wrth Gefnogi Trawsnewidiadau’r Glasoed a Lles Seicolegol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Cyflwyniad Seminar 10 Munud</a:t>
            </a:r>
          </a:p>
          <a:p>
            <a:r>
              <a:t>Nodiadau Cyflwynydd wedi’u cynnwys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Cyflwyniad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/>
            </a:pPr>
            <a:r>
              <a:t>Mae glasoed yn gyfnod o newid biolegol, seicolegol, cymdeithasol ac hunaniaethol.</a:t>
            </a:r>
          </a:p>
          <a:p>
            <a:pPr>
              <a:defRPr sz="2000"/>
            </a:pPr>
            <a:r>
              <a:t>Mae pobl ifanc yn profi newidiadau emosiynol a chymdeithasol cyflym.</a:t>
            </a:r>
          </a:p>
          <a:p>
            <a:pPr>
              <a:defRPr sz="2000"/>
            </a:pPr>
            <a:r>
              <a:t>Mae gweithwyr ieuenctid yn cefnogi pobl ifanc drwy berthnasau dibynadwy, addysg anffurfiol, eiriolaeth a chyfeirio.</a:t>
            </a:r>
          </a:p>
          <a:p>
            <a:pPr>
              <a:defRPr sz="2000"/>
            </a:pPr>
            <a:r>
              <a:t>Mae gwaith ieuenctid yn creu mannau diogel lle mae pobl ifanc yn teimlo eu bod yn cael eu clywed.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4320" y="621792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Cyfeiriad: Erikson (1968); NICE (2022)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Trawsnewidiadau’r Glasoed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/>
            </a:pPr>
            <a:r>
              <a:t>Glasoed a datblygiad corfforol</a:t>
            </a:r>
          </a:p>
          <a:p>
            <a:pPr>
              <a:defRPr sz="2000"/>
            </a:pPr>
            <a:r>
              <a:t>Ffurfio hunaniaeth a hunan-barch</a:t>
            </a:r>
          </a:p>
          <a:p>
            <a:pPr>
              <a:defRPr sz="2000"/>
            </a:pPr>
            <a:r>
              <a:t>Rheoli emosiynau ac ymddygiad peryglus</a:t>
            </a:r>
          </a:p>
          <a:p>
            <a:pPr>
              <a:defRPr sz="2000"/>
            </a:pPr>
            <a:r>
              <a:t>Pontio o addysg i gyflogaeth</a:t>
            </a:r>
          </a:p>
          <a:p>
            <a:pPr>
              <a:defRPr sz="2000"/>
            </a:pPr>
            <a:r>
              <a:t>Annibyniaeth, rhywioldeb a pherthyn</a:t>
            </a:r>
          </a:p>
          <a:p>
            <a:pPr>
              <a:defRPr sz="2000"/>
            </a:pPr>
            <a:r>
              <a:t>Cynllunio’r dyfodol a dyheadau</a:t>
            </a:r>
          </a:p>
          <a:p>
            <a:pPr>
              <a:defRPr sz="2000"/>
            </a:pPr>
            <a:r>
              <a:t>Erikson: Hunaniaeth yn erbyn dryswch rôl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4320" y="621792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Cyfeiriad: Erikson (1968)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Perthnasoedd Teuluol a Chyfoedion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/>
            </a:pPr>
            <a:r>
              <a:t>Symud o ddibyniaeth ar y teulu tuag at ddylanwad cyfoedion</a:t>
            </a:r>
          </a:p>
          <a:p>
            <a:pPr>
              <a:defRPr sz="2000"/>
            </a:pPr>
            <a:r>
              <a:t>Mae teuluoedd yn parhau’n bwysig ar gyfer cefnogaeth ac arweiniad</a:t>
            </a:r>
          </a:p>
          <a:p>
            <a:pPr>
              <a:defRPr sz="2000"/>
            </a:pPr>
            <a:r>
              <a:t>Mae grwpiau cyfoedion yn siapio ymddygiad a hunan-barch</a:t>
            </a:r>
          </a:p>
          <a:p>
            <a:pPr>
              <a:defRPr sz="2000"/>
            </a:pPr>
            <a:r>
              <a:t>Mae hunaniaeth gymdeithasol yn dod yn fwy pwysig</a:t>
            </a:r>
          </a:p>
          <a:p>
            <a:pPr>
              <a:defRPr sz="2000"/>
            </a:pPr>
            <a:r>
              <a:t>Gall pwysau cyfoedion ddylanwadu ar ymddygiad positif a negyddol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4320" y="621792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Cyfeiriad: Bronfenbrenner (1979)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Pwysau Cymdeithasol ar Bobl Ifanc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/>
            </a:pPr>
            <a:r>
              <a:t>Tlodi a diweithdra</a:t>
            </a:r>
          </a:p>
          <a:p>
            <a:pPr>
              <a:defRPr sz="2000"/>
            </a:pPr>
            <a:r>
              <a:t>Ansicrwydd tai a thrais cymunedol</a:t>
            </a:r>
          </a:p>
          <a:p>
            <a:pPr>
              <a:defRPr sz="2000"/>
            </a:pPr>
            <a:r>
              <a:t>Pwysau cyfryngau cymdeithasol a hunaniaeth ar-lein</a:t>
            </a:r>
          </a:p>
          <a:p>
            <a:pPr>
              <a:defRPr sz="2000"/>
            </a:pPr>
            <a:r>
              <a:t>Gwahaniaethu ac allgáu</a:t>
            </a:r>
          </a:p>
          <a:p>
            <a:pPr>
              <a:defRPr sz="2000"/>
            </a:pPr>
            <a:r>
              <a:t>Straen ysgol a phwysau iechyd meddwl</a:t>
            </a:r>
          </a:p>
          <a:p>
            <a:pPr>
              <a:defRPr sz="2000"/>
            </a:pPr>
            <a:r>
              <a:t>Adroddwyd fod diweithdra ymhlith pobl ifanc yn y DU yn 15.8% yn 2026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4320" y="621792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Cyfeiriad: Youth Futures Foundation (2024); NICE (2022)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Rôl Gweithwyr Ieuenctid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/>
            </a:pPr>
            <a:r>
              <a:t>Adeiladu perthnasau dibynadwy</a:t>
            </a:r>
          </a:p>
          <a:p>
            <a:pPr>
              <a:defRPr sz="2000"/>
            </a:pPr>
            <a:r>
              <a:t>Darparu mannau diogel a chynhwysol</a:t>
            </a:r>
          </a:p>
          <a:p>
            <a:pPr>
              <a:defRPr sz="2000"/>
            </a:pPr>
            <a:r>
              <a:t>Cefnogaeth sy’n canolbwyntio ar gryfderau</a:t>
            </a:r>
          </a:p>
          <a:p>
            <a:pPr>
              <a:defRPr sz="2000"/>
            </a:pPr>
            <a:r>
              <a:t>Adnabod arwyddion cynnar o drallod emosiynol</a:t>
            </a:r>
          </a:p>
          <a:p>
            <a:pPr>
              <a:defRPr sz="2000"/>
            </a:pPr>
            <a:r>
              <a:t>Gwaith grŵp, mentora ac eiriolaeth</a:t>
            </a:r>
          </a:p>
          <a:p>
            <a:pPr>
              <a:defRPr sz="2000"/>
            </a:pPr>
            <a:r>
              <a:t>Diogelu a chyfeirio at wasanaethau arbenigol</a:t>
            </a:r>
          </a:p>
          <a:p>
            <a:pPr>
              <a:defRPr sz="2000"/>
            </a:pPr>
            <a:r>
              <a:t>Gweithio gyda theuluoedd a chymunedau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4320" y="621792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Cyfeiriad: NICE (2022); National Youth Agency (2025)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Cysylltiadau Theori a Pholisi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/>
            </a:pPr>
            <a:r>
              <a:t>Theori Systemau Ecolegol Bronfenbrenner</a:t>
            </a:r>
          </a:p>
          <a:p>
            <a:pPr>
              <a:defRPr sz="2000"/>
            </a:pPr>
            <a:r>
              <a:t>Theori ddatblygiad seicogymdeithasol Erikson</a:t>
            </a:r>
          </a:p>
          <a:p>
            <a:pPr>
              <a:defRPr sz="2000"/>
            </a:pPr>
            <a:r>
              <a:t>Ymagweddau seiliedig ar berthynas ac ymlyniad</a:t>
            </a:r>
          </a:p>
          <a:p>
            <a:pPr>
              <a:defRPr sz="2000"/>
            </a:pPr>
            <a:r>
              <a:t>Ymarfer sy’n ymwybodol o drawma</a:t>
            </a:r>
          </a:p>
          <a:p>
            <a:pPr>
              <a:defRPr sz="2000"/>
            </a:pPr>
            <a:r>
              <a:t>Cwricwlwm Gwaith Ieuenctid Cenedlaethol</a:t>
            </a:r>
          </a:p>
          <a:p>
            <a:pPr>
              <a:defRPr sz="2000"/>
            </a:pPr>
            <a:r>
              <a:t>Canllawiau NICE ar les emosiynol a gwytnwch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4320" y="621792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Cyfeiriad: Bronfenbrenner (1979); National Youth Agency (2025)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Casgliad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/>
            </a:pPr>
            <a:r>
              <a:t>Mae gweithwyr ieuenctid yn cefnogi datblygiad hunaniaeth a lles emosiynol</a:t>
            </a:r>
          </a:p>
          <a:p>
            <a:pPr>
              <a:defRPr sz="2000"/>
            </a:pPr>
            <a:r>
              <a:t>Maent yn darparu cefnogaeth anffurfiol sy’n seiliedig ar gryfderau</a:t>
            </a:r>
          </a:p>
          <a:p>
            <a:pPr>
              <a:defRPr sz="2000"/>
            </a:pPr>
            <a:r>
              <a:t>Mae gwaith ieuenctid yn ategu ysgolion, teuluoedd a gwasanaethau arbenigol</a:t>
            </a:r>
          </a:p>
          <a:p>
            <a:pPr>
              <a:defRPr sz="2000"/>
            </a:pPr>
            <a:r>
              <a:t>Mae perthnasoedd positif yn helpu pobl ifanc adeiladu gwytnwch a hyder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4320" y="621792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Cyfeiriad: Erikson (1968); NICE (2022)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Cyfeiriadau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/>
            </a:pPr>
            <a:r>
              <a:t>Erikson, E. (1968). Identity: Youth and Crisis.</a:t>
            </a:r>
          </a:p>
          <a:p>
            <a:pPr>
              <a:defRPr sz="2000"/>
            </a:pPr>
            <a:r>
              <a:t>Bronfenbrenner, U. (1979). The Ecology of Human Development.</a:t>
            </a:r>
          </a:p>
          <a:p>
            <a:pPr>
              <a:defRPr sz="2000"/>
            </a:pPr>
            <a:r>
              <a:t>NICE (2022). Canllawiau lles emosiynol a meddyliol.</a:t>
            </a:r>
          </a:p>
          <a:p>
            <a:pPr>
              <a:defRPr sz="2000"/>
            </a:pPr>
            <a:r>
              <a:t>National Youth Agency (2025). National Youth Work Curriculum.</a:t>
            </a:r>
          </a:p>
          <a:p>
            <a:pPr>
              <a:defRPr sz="2000"/>
            </a:pPr>
            <a:r>
              <a:t>Youth Futures Foundation (2024). Youth Employment Outlook.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