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367" r:id="rId5"/>
    <p:sldId id="296" r:id="rId6"/>
    <p:sldId id="337" r:id="rId7"/>
    <p:sldId id="434" r:id="rId8"/>
    <p:sldId id="718" r:id="rId9"/>
    <p:sldId id="407" r:id="rId10"/>
    <p:sldId id="437" r:id="rId11"/>
    <p:sldId id="706" r:id="rId12"/>
    <p:sldId id="438" r:id="rId13"/>
    <p:sldId id="707" r:id="rId14"/>
    <p:sldId id="439" r:id="rId15"/>
    <p:sldId id="712" r:id="rId16"/>
    <p:sldId id="711" r:id="rId17"/>
    <p:sldId id="708" r:id="rId18"/>
    <p:sldId id="722" r:id="rId19"/>
    <p:sldId id="710" r:id="rId20"/>
    <p:sldId id="713" r:id="rId21"/>
    <p:sldId id="723" r:id="rId22"/>
    <p:sldId id="724" r:id="rId23"/>
    <p:sldId id="725" r:id="rId24"/>
    <p:sldId id="64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FF9933"/>
    <a:srgbClr val="00B0F0"/>
    <a:srgbClr val="EC04DB"/>
    <a:srgbClr val="000000"/>
    <a:srgbClr val="44A9C4"/>
    <a:srgbClr val="5E53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96" autoAdjust="0"/>
    <p:restoredTop sz="80581" autoAdjust="0"/>
  </p:normalViewPr>
  <p:slideViewPr>
    <p:cSldViewPr>
      <p:cViewPr varScale="1">
        <p:scale>
          <a:sx n="57" d="100"/>
          <a:sy n="57" d="100"/>
        </p:scale>
        <p:origin x="1542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pPr marL="514350" indent="-514350">
              <a:buFont typeface="+mj-lt"/>
              <a:buAutoNum type="arabicPeriod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41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3774B-9D44-E036-CCF4-2CC7A38587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F40C5F-89AC-84D1-A89A-59DE01D282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CDD16-654D-636B-8C08-A44E71CEB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B8AD4D-4E32-C55E-B77E-0E922E50B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64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29350-32BA-A540-2148-E511E3231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8F8916-4F95-FD08-2783-26EBE9F5DB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73DBEA-A6F5-BD10-6146-E7E381D182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1A074-481E-362C-58F3-68856C6197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962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3B5B5-B933-6918-CDF9-A6FFFC278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00CF31-FB98-A3A5-A7A9-42E3793F11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00249-8E10-D13F-BE3F-C0CB70FE3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064E3-723D-E835-FC8E-AEC467CF98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185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F0181-FC6C-ECFA-401C-3C565E780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CB5BF6-A1A4-11C3-FB76-FA1E63C710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9D5A54-8A00-1FEE-44F8-3BB7CCAB71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557AC-EE8B-25BC-795A-541C0D2616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589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https://eu.surveymars.com/q/N8db9LqSj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0668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D6C276-D4EE-D24B-72AF-F0337B3C3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1E6B1B-C3C5-F00F-8294-E3418E47C4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C06584-6ADB-88D8-C6FF-A0FC05135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EEEC2-E4BA-BB54-F0C1-6223A5F78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3713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867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668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DA83730-0751-4A78-BC01-31A49CF00B9C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212FF-6ED4-455A-A8C7-BC575A8067AC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CB1F-ED08-4089-82B6-69A6084BA092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69713-A8B9-4F1E-992F-5BA601834864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F9874-6EF6-4D22-80B1-11F6E6CD7E77}" type="datetime1">
              <a:rPr lang="en-GB" smtClean="0"/>
              <a:t>10/08/2026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6D919-21A9-43BB-ABBD-484BA896604E}" type="datetime1">
              <a:rPr lang="en-GB" smtClean="0"/>
              <a:t>10/08/2026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8D4DC-4F57-44B3-9D0C-3F9DD1B3503D}" type="datetime1">
              <a:rPr lang="en-GB" smtClean="0"/>
              <a:t>10/08/2026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569D7-7599-408E-9F00-6AA34FBF244D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51F4F-E3B8-4E96-8F25-768FDC233987}" type="datetime1">
              <a:rPr lang="en-GB" smtClean="0"/>
              <a:t>10/08/2026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EDD02-A9C0-43ED-A4CA-BE7B0A07B59B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977A5-6097-4CEB-8852-F9F5FD2C5CA2}" type="datetime1">
              <a:rPr lang="en-GB" smtClean="0"/>
              <a:t>10/08/2026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2FC0B1-FAA6-4483-939F-5A2EC96FE440}" type="datetime1">
              <a:rPr lang="en-GB" smtClean="0"/>
              <a:t>10/08/2026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applying-for-university/university-life/4-routes-to-take-after-graduation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June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Session 10: </a:t>
            </a:r>
            <a:r>
              <a:rPr lang="en-GB" altLang="en-US" sz="4000" b="1" dirty="0">
                <a:solidFill>
                  <a:srgbClr val="FFFF00"/>
                </a:solidFill>
              </a:rPr>
              <a:t>Alternative Pathways to Consider upon Graduation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197890"/>
              </p:ext>
            </p:extLst>
          </p:nvPr>
        </p:nvGraphicFramePr>
        <p:xfrm>
          <a:off x="179512" y="404663"/>
          <a:ext cx="8784976" cy="5874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and Personal Development Plans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Interviews)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7294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Alternative Pathways to Consider upon Graduation + Revision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7294">
                <a:tc>
                  <a:txBody>
                    <a:bodyPr/>
                    <a:lstStyle/>
                    <a:p>
                      <a:endParaRPr lang="en-GB" sz="2000" dirty="0">
                        <a:latin typeface="+mn-lt"/>
                      </a:endParaRPr>
                    </a:p>
                  </a:txBody>
                  <a:tcP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057039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936" y="1484784"/>
            <a:ext cx="8610128" cy="4133055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1: </a:t>
            </a:r>
            <a:r>
              <a:rPr lang="en-GB" altLang="en-US" sz="2800" b="1" dirty="0">
                <a:solidFill>
                  <a:srgbClr val="0070C0"/>
                </a:solidFill>
              </a:rPr>
              <a:t>continue studies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2: </a:t>
            </a:r>
            <a:r>
              <a:rPr lang="en-GB" altLang="en-US" sz="2800" b="1" dirty="0">
                <a:solidFill>
                  <a:srgbClr val="0070C0"/>
                </a:solidFill>
              </a:rPr>
              <a:t>employment</a:t>
            </a:r>
            <a:r>
              <a:rPr lang="en-GB" altLang="en-US" sz="2800" dirty="0"/>
              <a:t>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3: </a:t>
            </a:r>
            <a:r>
              <a:rPr lang="en-GB" altLang="en-US" sz="2800" b="1" dirty="0">
                <a:solidFill>
                  <a:srgbClr val="0070C0"/>
                </a:solidFill>
              </a:rPr>
              <a:t>self-employment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Explore pathway no. 4: </a:t>
            </a:r>
            <a:r>
              <a:rPr lang="en-GB" altLang="en-US" sz="28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Conduct a </a:t>
            </a:r>
            <a:r>
              <a:rPr lang="en-GB" altLang="en-US" sz="28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Engage in our </a:t>
            </a:r>
            <a:r>
              <a:rPr lang="en-GB" altLang="en-US" sz="2800" b="1" dirty="0">
                <a:solidFill>
                  <a:srgbClr val="0070C0"/>
                </a:solidFill>
              </a:rPr>
              <a:t>final assessment workshop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6E2F43-79F8-832B-0D93-6C7CC26A0C97}"/>
              </a:ext>
            </a:extLst>
          </p:cNvPr>
          <p:cNvSpPr/>
          <p:nvPr/>
        </p:nvSpPr>
        <p:spPr>
          <a:xfrm>
            <a:off x="0" y="0"/>
            <a:ext cx="9135238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2696"/>
            <a:ext cx="9135238" cy="573325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35919C-9006-09A6-3C14-683C4ADB2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-16353" y="227011"/>
            <a:ext cx="9144000" cy="1143000"/>
          </a:xfrm>
        </p:spPr>
        <p:txBody>
          <a:bodyPr>
            <a:normAutofit/>
          </a:bodyPr>
          <a:lstStyle/>
          <a:p>
            <a:r>
              <a:rPr lang="en-GB" sz="3900" b="1" dirty="0">
                <a:solidFill>
                  <a:srgbClr val="0033CC"/>
                </a:solidFill>
              </a:rPr>
              <a:t>The next steps …</a:t>
            </a:r>
          </a:p>
        </p:txBody>
      </p:sp>
      <p:sp>
        <p:nvSpPr>
          <p:cNvPr id="5" name="Bent Arrow 4"/>
          <p:cNvSpPr/>
          <p:nvPr/>
        </p:nvSpPr>
        <p:spPr>
          <a:xfrm>
            <a:off x="5609057" y="3170556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2. 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2992966" y="2450476"/>
            <a:ext cx="2880320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1. Continue studies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881194" y="3170764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>
                <a:solidFill>
                  <a:schemeClr val="bg1"/>
                </a:solidFill>
              </a:rPr>
              <a:t>3. Self Employment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4A1943-35B6-0256-128F-89413BDD1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2BE7AD-26C7-1C55-6B6A-6BDF23F42519}"/>
              </a:ext>
            </a:extLst>
          </p:cNvPr>
          <p:cNvSpPr txBox="1"/>
          <p:nvPr/>
        </p:nvSpPr>
        <p:spPr>
          <a:xfrm>
            <a:off x="215516" y="6398310"/>
            <a:ext cx="8712968" cy="3231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500" dirty="0">
                <a:hlinkClick r:id="rId5"/>
              </a:rPr>
              <a:t>https://www.prospects.ac.uk/applying-for-university/university-life/4-routes-to-take-after-graduation</a:t>
            </a:r>
            <a:endParaRPr lang="en-GB" sz="15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70AFE7C-3B28-51C9-DC8F-D447B96BE516}"/>
              </a:ext>
            </a:extLst>
          </p:cNvPr>
          <p:cNvSpPr/>
          <p:nvPr/>
        </p:nvSpPr>
        <p:spPr>
          <a:xfrm>
            <a:off x="3419872" y="4867610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112715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CB4AE-D2E8-659E-33DD-B2F15DF2A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7DE672-9583-AA08-C1D8-6E074CC05593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no.1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Continue Studies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173A3C-C4EB-59D0-C018-436B2702B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79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41847"/>
            <a:ext cx="8064896" cy="3749806"/>
          </a:xfrm>
        </p:spPr>
        <p:txBody>
          <a:bodyPr>
            <a:normAutofit/>
          </a:bodyPr>
          <a:lstStyle/>
          <a:p>
            <a:r>
              <a:rPr lang="en-GB" sz="2600" b="1" dirty="0"/>
              <a:t>Postgraduate study</a:t>
            </a:r>
          </a:p>
          <a:p>
            <a:endParaRPr lang="en-GB" sz="2600" b="1" dirty="0"/>
          </a:p>
          <a:p>
            <a:r>
              <a:rPr lang="en-GB" sz="2600" b="1" dirty="0"/>
              <a:t>Short courses</a:t>
            </a:r>
          </a:p>
          <a:p>
            <a:endParaRPr lang="en-GB" sz="2600" b="1" dirty="0"/>
          </a:p>
          <a:p>
            <a:r>
              <a:rPr lang="en-GB" sz="2600" b="1" dirty="0"/>
              <a:t>Vocational qualifications</a:t>
            </a:r>
          </a:p>
          <a:p>
            <a:endParaRPr lang="en-GB" sz="2600" b="1" dirty="0"/>
          </a:p>
          <a:p>
            <a:r>
              <a:rPr lang="en-GB" sz="2600" b="1" dirty="0"/>
              <a:t>Professional qualifications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59B1AF2-894B-F14F-5016-9D1A74DA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9" name="Up Arrow 5">
            <a:extLst>
              <a:ext uri="{FF2B5EF4-FFF2-40B4-BE49-F238E27FC236}">
                <a16:creationId xmlns:a16="http://schemas.microsoft.com/office/drawing/2014/main" id="{31322D34-28C4-D25E-C69E-4928C9E3A327}"/>
              </a:ext>
            </a:extLst>
          </p:cNvPr>
          <p:cNvSpPr/>
          <p:nvPr/>
        </p:nvSpPr>
        <p:spPr>
          <a:xfrm>
            <a:off x="6227168" y="5177680"/>
            <a:ext cx="2916832" cy="1656184"/>
          </a:xfrm>
          <a:prstGeom prst="upArrow">
            <a:avLst>
              <a:gd name="adj1" fmla="val 60730"/>
              <a:gd name="adj2" fmla="val 50000"/>
            </a:avLst>
          </a:prstGeom>
          <a:solidFill>
            <a:srgbClr val="0070C0"/>
          </a:solidFill>
          <a:ln>
            <a:solidFill>
              <a:srgbClr val="0033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1. Continue studies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2C72DC-E10D-3959-53C9-EA6F95CD4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5823F1-CC9D-3F8F-DE93-5D334172AE55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no.2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470C30-F696-82F9-173D-07B7E5224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24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890221"/>
            <a:ext cx="7859216" cy="36270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Graduate jobs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Internships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Volunteering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3B95D-9A59-8FA5-4C6C-A29C13389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Bent Arrow 4">
            <a:extLst>
              <a:ext uri="{FF2B5EF4-FFF2-40B4-BE49-F238E27FC236}">
                <a16:creationId xmlns:a16="http://schemas.microsoft.com/office/drawing/2014/main" id="{09F05E17-494A-6D5C-849E-EA8A363F15B5}"/>
              </a:ext>
            </a:extLst>
          </p:cNvPr>
          <p:cNvSpPr/>
          <p:nvPr/>
        </p:nvSpPr>
        <p:spPr>
          <a:xfrm>
            <a:off x="6768244" y="4967779"/>
            <a:ext cx="2376264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  <a:solidFill>
            <a:srgbClr val="7030A0"/>
          </a:solidFill>
          <a:ln>
            <a:solidFill>
              <a:srgbClr val="0033CC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50" b="1" dirty="0">
                <a:solidFill>
                  <a:schemeClr val="bg1"/>
                </a:solidFill>
              </a:rPr>
              <a:t>2. Employment</a:t>
            </a: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19F559-6955-1E15-5C25-C850B4B93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5C65887-41AA-FFCB-45C1-B090146B9AC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86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no.3</a:t>
            </a: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Self-Employment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4FEB13-99FC-A31F-5388-4F607B25D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62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71999"/>
            <a:ext cx="8003232" cy="3524734"/>
          </a:xfrm>
        </p:spPr>
        <p:txBody>
          <a:bodyPr>
            <a:noAutofit/>
          </a:bodyPr>
          <a:lstStyle/>
          <a:p>
            <a:r>
              <a:rPr lang="en-GB" sz="2600" b="1" dirty="0"/>
              <a:t>Create a business plan</a:t>
            </a:r>
          </a:p>
          <a:p>
            <a:pPr marL="0" indent="0">
              <a:buNone/>
            </a:pPr>
            <a:r>
              <a:rPr lang="en-GB" sz="2600" b="1" dirty="0"/>
              <a:t> </a:t>
            </a:r>
          </a:p>
          <a:p>
            <a:r>
              <a:rPr lang="en-GB" sz="2600" b="1" dirty="0"/>
              <a:t>Get expert advice </a:t>
            </a:r>
          </a:p>
          <a:p>
            <a:pPr marL="0" indent="0">
              <a:buNone/>
            </a:pPr>
            <a:endParaRPr lang="en-GB" sz="2600" b="1" dirty="0"/>
          </a:p>
          <a:p>
            <a:r>
              <a:rPr lang="en-GB" sz="2600" b="1" dirty="0"/>
              <a:t>Create/register a name</a:t>
            </a:r>
          </a:p>
          <a:p>
            <a:endParaRPr lang="en-GB" sz="2600" b="1" dirty="0"/>
          </a:p>
          <a:p>
            <a:r>
              <a:rPr lang="en-GB" sz="2600" b="1" dirty="0"/>
              <a:t>Decide your leadership style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7E0D5-6201-C843-643D-ED3AFBF97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Bent Arrow 6">
            <a:extLst>
              <a:ext uri="{FF2B5EF4-FFF2-40B4-BE49-F238E27FC236}">
                <a16:creationId xmlns:a16="http://schemas.microsoft.com/office/drawing/2014/main" id="{B3D213F9-E5D5-229E-D944-3A0074F00C78}"/>
              </a:ext>
            </a:extLst>
          </p:cNvPr>
          <p:cNvSpPr/>
          <p:nvPr/>
        </p:nvSpPr>
        <p:spPr>
          <a:xfrm flipH="1">
            <a:off x="6768000" y="4986000"/>
            <a:ext cx="2376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  <a:solidFill>
            <a:srgbClr val="C00000"/>
          </a:solidFill>
          <a:ln>
            <a:solidFill>
              <a:srgbClr val="0033CC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3. 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C16F2-4BC7-0E8C-3049-B54D6571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085492B-4689-018B-89CD-5A6D9C501424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Pathway </a:t>
            </a:r>
            <a:r>
              <a:rPr lang="en-GB" sz="6800" b="1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no.4</a:t>
            </a:r>
            <a:r>
              <a:rPr lang="en-GB" sz="68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Gap Year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FBEB61-3D37-4D12-0CBF-469A0CAFD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21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1FF04-25D9-C7FF-144A-D24C00FA8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91309"/>
            <a:ext cx="8496944" cy="383149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Develop transferable skills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Align personal and professional goals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Reflect on future options</a:t>
            </a: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6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b="1" dirty="0"/>
              <a:t>Shape the next chapter of your story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4ACE2-61D1-8030-FA5B-10D7B8216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149242E-11EA-F2CD-333F-F15264A4F9A5}"/>
              </a:ext>
            </a:extLst>
          </p:cNvPr>
          <p:cNvSpPr/>
          <p:nvPr/>
        </p:nvSpPr>
        <p:spPr>
          <a:xfrm>
            <a:off x="7127776" y="5447428"/>
            <a:ext cx="2016224" cy="1410572"/>
          </a:xfrm>
          <a:prstGeom prst="ellipse">
            <a:avLst/>
          </a:prstGeom>
          <a:solidFill>
            <a:srgbClr val="FF9933"/>
          </a:solidFill>
          <a:ln w="9525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4. Gap year</a:t>
            </a:r>
          </a:p>
        </p:txBody>
      </p:sp>
    </p:spTree>
    <p:extLst>
      <p:ext uri="{BB962C8B-B14F-4D97-AF65-F5344CB8AC3E}">
        <p14:creationId xmlns:p14="http://schemas.microsoft.com/office/powerpoint/2010/main" val="31900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38AE-86BC-8AEC-3EF6-63467459C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102F316-8C74-C5B4-2F12-B8E1210D7E8D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Module Review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BDCCC4-5F54-144D-533F-28CCCDB4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01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97B3F-1E03-4163-EBE3-0BB25870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Feedback Survey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7D07-BBEB-3C90-D00B-DB9263E5D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96753"/>
            <a:ext cx="8712968" cy="136546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2800" dirty="0"/>
              <a:t>Please, use this QR code to complete the short survey:</a:t>
            </a:r>
          </a:p>
          <a:p>
            <a:pPr algn="ctr"/>
            <a:endParaRPr lang="en-GB" sz="2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DA350-4BD6-F8DA-C5F6-05C52BDD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71CA419-00B9-0B0C-C4CE-5308C7C8A03E}"/>
              </a:ext>
            </a:extLst>
          </p:cNvPr>
          <p:cNvSpPr/>
          <p:nvPr/>
        </p:nvSpPr>
        <p:spPr>
          <a:xfrm>
            <a:off x="3275859" y="2924943"/>
            <a:ext cx="2707501" cy="259228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3048047-C793-2540-B918-F9B74B3BD9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435" t="33959" r="20075" b="43700"/>
          <a:stretch>
            <a:fillRect/>
          </a:stretch>
        </p:blipFill>
        <p:spPr>
          <a:xfrm>
            <a:off x="3569636" y="3212976"/>
            <a:ext cx="2119945" cy="204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99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11165-472B-C72A-0481-1A7DF0983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D3D412-0FC5-109F-6CB5-BF8742699031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Final Assessment Workshop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19D72C-AE9E-07EB-9E43-D81EFEB0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724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E2D4666-2D19-8D52-4E38-38EAF1881A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42BE5-0BA6-D363-7A49-AC5667642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8262"/>
            <a:ext cx="8928992" cy="6721475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1 (400 words): </a:t>
            </a:r>
            <a:r>
              <a:rPr lang="en-GB" sz="2200" dirty="0"/>
              <a:t>select and compare</a:t>
            </a:r>
            <a:r>
              <a:rPr lang="en-GB" sz="2200" b="1" dirty="0"/>
              <a:t> two adverts. </a:t>
            </a:r>
            <a:r>
              <a:rPr lang="en-GB" sz="2200" dirty="0"/>
              <a:t>Identify the </a:t>
            </a:r>
            <a:r>
              <a:rPr lang="en-GB" sz="2200" b="1" dirty="0"/>
              <a:t>key skills and knowledge required</a:t>
            </a:r>
            <a:r>
              <a:rPr lang="en-GB" sz="2200" dirty="0"/>
              <a:t> for your selected profession. Highlight the common skills and knowledge areas across these two adverts. Select one</a:t>
            </a:r>
            <a:r>
              <a:rPr lang="en-GB" sz="2200" b="1" dirty="0"/>
              <a:t> </a:t>
            </a:r>
            <a:r>
              <a:rPr lang="en-GB" sz="2200" dirty="0"/>
              <a:t>of those shared skills and explain why this</a:t>
            </a:r>
            <a:r>
              <a:rPr lang="en-GB" sz="2200" b="1" dirty="0"/>
              <a:t> </a:t>
            </a:r>
            <a:r>
              <a:rPr lang="en-GB" sz="2200" dirty="0"/>
              <a:t>skill is </a:t>
            </a:r>
            <a:r>
              <a:rPr lang="en-GB" sz="2200" b="1" dirty="0"/>
              <a:t>important for your profession</a:t>
            </a:r>
            <a:r>
              <a:rPr lang="en-GB" sz="2200" dirty="0"/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B0F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2 (800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conduct a </a:t>
            </a:r>
            <a:r>
              <a:rPr lang="en-GB" sz="2200" b="1" dirty="0"/>
              <a:t>reflective</a:t>
            </a:r>
            <a:r>
              <a:rPr lang="en-GB" sz="2200" dirty="0"/>
              <a:t> </a:t>
            </a:r>
            <a:r>
              <a:rPr lang="en-GB" sz="2200" b="1" dirty="0"/>
              <a:t>self-assessment</a:t>
            </a:r>
            <a:r>
              <a:rPr lang="en-GB" sz="2200" dirty="0"/>
              <a:t> to identify your personal strengths and areas for further development. Use a self-assessment tool in the form of a </a:t>
            </a:r>
            <a:r>
              <a:rPr lang="en-GB" sz="2200" b="1" dirty="0"/>
              <a:t>SWOT analysis</a:t>
            </a:r>
            <a:r>
              <a:rPr lang="en-GB" sz="2200" dirty="0"/>
              <a:t>. Provide </a:t>
            </a:r>
            <a:r>
              <a:rPr lang="en-GB" sz="2200" b="1" dirty="0"/>
              <a:t>examples</a:t>
            </a:r>
            <a:r>
              <a:rPr lang="en-GB" sz="2200" dirty="0"/>
              <a:t> of your readiness for employability and personal advancement (including academic  achievements; work experience; extracurricular activities; feedback from peers and mentors). </a:t>
            </a:r>
            <a:endParaRPr lang="en-GB" sz="2200" b="1" dirty="0"/>
          </a:p>
          <a:p>
            <a:pPr marL="0" indent="0">
              <a:spcBef>
                <a:spcPts val="0"/>
              </a:spcBef>
              <a:buNone/>
            </a:pPr>
            <a:endParaRPr lang="en-GB" sz="2200" b="1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200" b="1" dirty="0">
                <a:solidFill>
                  <a:srgbClr val="0070C0"/>
                </a:solidFill>
              </a:rPr>
              <a:t>Task 3 (300 words):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  <a:r>
              <a:rPr lang="en-GB" sz="2200" dirty="0"/>
              <a:t>set </a:t>
            </a:r>
            <a:r>
              <a:rPr lang="en-GB" sz="2200" b="1" dirty="0"/>
              <a:t>employment goals </a:t>
            </a:r>
            <a:r>
              <a:rPr lang="en-GB" sz="2200" dirty="0"/>
              <a:t>based on the weaknesses identified in your self-assessment. Identify these goals (both short-term and long-term), then explain why they are important to you and how they align with your career aspirations. Create a </a:t>
            </a:r>
            <a:r>
              <a:rPr lang="en-GB" sz="2200" b="1" dirty="0"/>
              <a:t>personal development plan </a:t>
            </a:r>
            <a:r>
              <a:rPr lang="en-GB" sz="2200" dirty="0"/>
              <a:t>which outlines specific actions you will take to address your weaknesses. State realistic timelines, resources needed and how progress shall be measured.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95EED-6BC6-2B40-C82A-06387AA51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37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CD9F5C-1FC4-E9B7-A0D2-41A40C86274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28463-4A0E-0FEC-0368-C67B19089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2CED-F30D-BDDB-E37B-6E726D59A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183060"/>
            <a:ext cx="8712968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1. Engagement with Literature Skills </a:t>
            </a:r>
          </a:p>
          <a:p>
            <a:endParaRPr lang="en-GB" sz="1700" dirty="0"/>
          </a:p>
          <a:p>
            <a:r>
              <a:rPr lang="en-GB" sz="1700" dirty="0"/>
              <a:t>You are expected to </a:t>
            </a:r>
            <a:r>
              <a:rPr lang="en-GB" sz="1700" b="1" dirty="0">
                <a:solidFill>
                  <a:srgbClr val="8D42C6"/>
                </a:solidFill>
              </a:rPr>
              <a:t>use a minimum of four </a:t>
            </a:r>
            <a:r>
              <a:rPr lang="en-GB" sz="1700" b="1" u="sng" dirty="0">
                <a:solidFill>
                  <a:srgbClr val="8D42C6"/>
                </a:solidFill>
              </a:rPr>
              <a:t>credible</a:t>
            </a:r>
            <a:r>
              <a:rPr lang="en-GB" sz="1700" b="1" dirty="0">
                <a:solidFill>
                  <a:srgbClr val="8D42C6"/>
                </a:solidFill>
              </a:rPr>
              <a:t> sources</a:t>
            </a:r>
            <a:r>
              <a:rPr lang="en-GB" sz="1700" dirty="0"/>
              <a:t>, such as books, academic articles, online articles.</a:t>
            </a:r>
          </a:p>
          <a:p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reference all your sources following the Harvard Referencing Guidelines</a:t>
            </a:r>
            <a:r>
              <a:rPr lang="en-GB" sz="1700" dirty="0">
                <a:solidFill>
                  <a:srgbClr val="8D42C6"/>
                </a:solidFill>
              </a:rPr>
              <a:t>. </a:t>
            </a:r>
          </a:p>
          <a:p>
            <a:endParaRPr lang="en-GB" sz="17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2. Knowledge and Understanding Skills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You should </a:t>
            </a:r>
            <a:r>
              <a:rPr lang="en-GB" sz="1700" b="1" dirty="0">
                <a:solidFill>
                  <a:srgbClr val="8D42C6"/>
                </a:solidFill>
              </a:rPr>
              <a:t>show a clear understanding of employability tools and concepts </a:t>
            </a:r>
            <a:r>
              <a:rPr lang="en-GB" sz="1700" dirty="0"/>
              <a:t>(such as a SWOT analysis, Personal Development Plan and so on) introduced via this module. </a:t>
            </a:r>
          </a:p>
          <a:p>
            <a:endParaRPr lang="en-GB" sz="1700" dirty="0"/>
          </a:p>
          <a:p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illustrate that you can interpret information extracted from various sources</a:t>
            </a:r>
            <a:r>
              <a:rPr lang="en-GB" sz="1700" dirty="0">
                <a:solidFill>
                  <a:srgbClr val="8D42C6"/>
                </a:solidFill>
              </a:rPr>
              <a:t>.</a:t>
            </a:r>
          </a:p>
          <a:p>
            <a:pPr marL="0" indent="0">
              <a:buNone/>
            </a:pPr>
            <a:endParaRPr lang="en-GB" sz="1700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C2BB2-7A8A-B9CD-FF31-E61E1D702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13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3803F-04C0-F867-CD43-8FAC11735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DA35CCF-7CF0-19D4-E23F-5DEAA86F657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38237-DC0B-E86A-6D5D-943EB08DD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DEA9F-DE3E-00BC-9507-6998910B6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92394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500" b="1" dirty="0">
                <a:highlight>
                  <a:srgbClr val="FFFF00"/>
                </a:highlight>
              </a:rPr>
              <a:t>3. Cognitive and Intellectual Skills 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identify your strengths and weaknesses through a SWOT analysis </a:t>
            </a:r>
          </a:p>
          <a:p>
            <a:pPr>
              <a:spcBef>
                <a:spcPts val="0"/>
              </a:spcBef>
            </a:pPr>
            <a:endParaRPr lang="en-GB" sz="1500" b="1" dirty="0">
              <a:solidFill>
                <a:srgbClr val="104DE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employability skills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evaluate your development of knowledge, skills and actions through workshops, activities and/or self-assessments </a:t>
            </a:r>
            <a:r>
              <a:rPr lang="en-GB" sz="1500" dirty="0">
                <a:solidFill>
                  <a:srgbClr val="8D42C6"/>
                </a:solidFill>
              </a:rPr>
              <a:t>(completed in class and independently)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7030A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reflect on the next steps in your career development using a personal development plan </a:t>
            </a:r>
          </a:p>
          <a:p>
            <a:pPr>
              <a:spcBef>
                <a:spcPts val="0"/>
              </a:spcBef>
            </a:pPr>
            <a:endParaRPr lang="en-GB" sz="1500" dirty="0"/>
          </a:p>
          <a:p>
            <a:pPr>
              <a:spcBef>
                <a:spcPts val="0"/>
              </a:spcBef>
            </a:pPr>
            <a:r>
              <a:rPr lang="en-GB" sz="1500" dirty="0"/>
              <a:t>You should be able to </a:t>
            </a:r>
            <a:r>
              <a:rPr lang="en-GB" sz="1500" b="1" dirty="0">
                <a:solidFill>
                  <a:srgbClr val="8D42C6"/>
                </a:solidFill>
              </a:rPr>
              <a:t>assess how a selected key skill is important to your future employment  </a:t>
            </a:r>
          </a:p>
          <a:p>
            <a:pPr>
              <a:spcBef>
                <a:spcPts val="0"/>
              </a:spcBef>
            </a:pPr>
            <a:endParaRPr lang="en-GB" sz="1500" dirty="0">
              <a:solidFill>
                <a:srgbClr val="8D42C6"/>
              </a:solidFill>
            </a:endParaRPr>
          </a:p>
          <a:p>
            <a:pPr>
              <a:spcBef>
                <a:spcPts val="0"/>
              </a:spcBef>
            </a:pPr>
            <a:r>
              <a:rPr lang="en-GB" sz="1500" dirty="0"/>
              <a:t>You should </a:t>
            </a:r>
            <a:r>
              <a:rPr lang="en-GB" sz="1500" b="1" dirty="0">
                <a:solidFill>
                  <a:srgbClr val="8D42C6"/>
                </a:solidFill>
              </a:rPr>
              <a:t>support your arguments with evidence</a:t>
            </a:r>
            <a:r>
              <a:rPr lang="en-GB" sz="1500" dirty="0">
                <a:solidFill>
                  <a:srgbClr val="8D42C6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6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1600" b="1" dirty="0">
                <a:highlight>
                  <a:srgbClr val="FFFF00"/>
                </a:highlight>
              </a:rPr>
              <a:t>4. Practical Skills</a:t>
            </a:r>
          </a:p>
          <a:p>
            <a:pPr marL="0" indent="0">
              <a:buNone/>
            </a:pPr>
            <a:endParaRPr lang="en-GB" sz="1600" dirty="0"/>
          </a:p>
          <a:p>
            <a:pPr>
              <a:buClr>
                <a:schemeClr val="tx1"/>
              </a:buClr>
            </a:pPr>
            <a:r>
              <a:rPr lang="en-GB" sz="1600" dirty="0"/>
              <a:t>You should be able to </a:t>
            </a:r>
            <a:r>
              <a:rPr lang="en-GB" sz="1600" b="1" dirty="0">
                <a:solidFill>
                  <a:srgbClr val="8D42C6"/>
                </a:solidFill>
              </a:rPr>
              <a:t>apply the theories </a:t>
            </a:r>
            <a:r>
              <a:rPr lang="en-GB" sz="1600" dirty="0"/>
              <a:t>you have learned </a:t>
            </a:r>
            <a:r>
              <a:rPr lang="en-GB" sz="1600" b="1" dirty="0">
                <a:solidFill>
                  <a:srgbClr val="8D42C6"/>
                </a:solidFill>
              </a:rPr>
              <a:t>to support your arguments</a:t>
            </a:r>
            <a:r>
              <a:rPr lang="en-GB" sz="1600" dirty="0">
                <a:solidFill>
                  <a:srgbClr val="8D42C6"/>
                </a:solidFill>
              </a:rPr>
              <a:t>. </a:t>
            </a:r>
          </a:p>
          <a:p>
            <a:pPr>
              <a:buClr>
                <a:schemeClr val="tx1"/>
              </a:buClr>
            </a:pPr>
            <a:endParaRPr lang="en-GB" sz="1600" b="1" dirty="0">
              <a:solidFill>
                <a:srgbClr val="104DE6"/>
              </a:solidFill>
            </a:endParaRPr>
          </a:p>
          <a:p>
            <a:pPr>
              <a:buClr>
                <a:schemeClr val="tx1"/>
              </a:buClr>
            </a:pPr>
            <a:r>
              <a:rPr lang="en-GB" sz="1600" b="1" dirty="0">
                <a:solidFill>
                  <a:srgbClr val="8D42C6"/>
                </a:solidFill>
              </a:rPr>
              <a:t>Your reflections should be detailed and supported by examples </a:t>
            </a:r>
            <a:r>
              <a:rPr lang="en-GB" sz="1600" dirty="0"/>
              <a:t>from activities and self-assessments completed over the course of this module.</a:t>
            </a:r>
          </a:p>
          <a:p>
            <a:pPr marL="0" indent="0">
              <a:spcBef>
                <a:spcPts val="0"/>
              </a:spcBef>
              <a:buNone/>
            </a:pPr>
            <a:endParaRPr lang="en-GB" sz="1500" dirty="0">
              <a:solidFill>
                <a:srgbClr val="8D42C6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F5AF9-6EBD-5AA0-119B-8C2DAD3FE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264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F7E36-C16A-4635-6356-FDDCD69C2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D4EEDDD-5949-9BA4-1D72-C405CBFB74E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B976-5668-137B-1DDB-2BD70AB1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739372"/>
          </a:xfrm>
        </p:spPr>
        <p:txBody>
          <a:bodyPr>
            <a:normAutofit/>
          </a:bodyPr>
          <a:lstStyle/>
          <a:p>
            <a:r>
              <a:rPr lang="en-GB" sz="4000" b="1" dirty="0"/>
              <a:t>Marking criteria for 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EE859-C1C0-1226-F555-AAE6C9A46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070576"/>
            <a:ext cx="8712968" cy="58127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b="1" dirty="0">
                <a:highlight>
                  <a:srgbClr val="FFFF00"/>
                </a:highlight>
              </a:rPr>
              <a:t>5. Transferable Skills for Life and Professional Practice </a:t>
            </a:r>
            <a:endParaRPr lang="en-GB" sz="1700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b="1" dirty="0">
                <a:solidFill>
                  <a:srgbClr val="8D42C6"/>
                </a:solidFill>
              </a:rPr>
              <a:t>Your work should be appropriately structured </a:t>
            </a:r>
            <a:r>
              <a:rPr lang="en-GB" sz="1700" dirty="0"/>
              <a:t>following the submission guidelines. 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</a:t>
            </a:r>
            <a:r>
              <a:rPr lang="en-GB" sz="1700" b="1" dirty="0">
                <a:solidFill>
                  <a:srgbClr val="8D42C6"/>
                </a:solidFill>
              </a:rPr>
              <a:t>structure</a:t>
            </a:r>
            <a:r>
              <a:rPr lang="en-GB" sz="1700" dirty="0"/>
              <a:t> your written submission </a:t>
            </a:r>
            <a:r>
              <a:rPr lang="en-GB" sz="1700" b="1" dirty="0">
                <a:solidFill>
                  <a:srgbClr val="8D42C6"/>
                </a:solidFill>
              </a:rPr>
              <a:t>in a logical way, featuring all components of the task.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 should be able to write </a:t>
            </a:r>
            <a:r>
              <a:rPr lang="en-GB" sz="1700" b="1" dirty="0">
                <a:solidFill>
                  <a:srgbClr val="8D42C6"/>
                </a:solidFill>
              </a:rPr>
              <a:t>using formal language, in clear paragraphs</a:t>
            </a:r>
            <a:r>
              <a:rPr lang="en-GB" sz="1700" dirty="0"/>
              <a:t>, and in a way that conveys the meaning intended.</a:t>
            </a:r>
          </a:p>
          <a:p>
            <a:pPr>
              <a:buClr>
                <a:schemeClr val="tx1"/>
              </a:buClr>
            </a:pPr>
            <a:endParaRPr lang="en-GB" sz="1700" dirty="0"/>
          </a:p>
          <a:p>
            <a:pPr>
              <a:buClr>
                <a:schemeClr val="tx1"/>
              </a:buClr>
            </a:pPr>
            <a:r>
              <a:rPr lang="en-GB" sz="1700" dirty="0"/>
              <a:t>Your work should be submitted </a:t>
            </a:r>
            <a:r>
              <a:rPr lang="en-GB" sz="1700" b="1" dirty="0">
                <a:solidFill>
                  <a:srgbClr val="8D42C6"/>
                </a:solidFill>
              </a:rPr>
              <a:t>in Arial font, size 11 or 12 text and with 1.5-line spacing.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48537-CEE2-FDC0-920F-44D5F8846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68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84784"/>
            <a:ext cx="5184576" cy="43924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explored the various pathways ahead: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continue studies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employment</a:t>
            </a:r>
            <a:r>
              <a:rPr lang="en-GB" altLang="en-US" sz="2400" dirty="0"/>
              <a:t> 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self-employment</a:t>
            </a:r>
          </a:p>
          <a:p>
            <a:pPr lvl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</a:rPr>
              <a:t>gap year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conducted a </a:t>
            </a:r>
            <a:r>
              <a:rPr lang="en-GB" altLang="en-US" sz="2400" b="1" dirty="0">
                <a:solidFill>
                  <a:srgbClr val="0070C0"/>
                </a:solidFill>
              </a:rPr>
              <a:t>final module review 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We have engaged in the </a:t>
            </a:r>
            <a:r>
              <a:rPr lang="en-GB" altLang="en-US" sz="2400" b="1" dirty="0">
                <a:solidFill>
                  <a:srgbClr val="0070C0"/>
                </a:solidFill>
              </a:rPr>
              <a:t>final assessment workshop</a:t>
            </a: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42412</TotalTime>
  <Words>871</Words>
  <Application>Microsoft Office PowerPoint</Application>
  <PresentationFormat>On-screen Show (4:3)</PresentationFormat>
  <Paragraphs>183</Paragraphs>
  <Slides>21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Employability and Career Development (LCLM4005) – June 2026  Session 10: Alternative Pathways to Consider upon Graduation</vt:lpstr>
      <vt:lpstr>PowerPoint Presentation</vt:lpstr>
      <vt:lpstr>Session Aims</vt:lpstr>
      <vt:lpstr>PowerPoint Presentation</vt:lpstr>
      <vt:lpstr>The next steps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Feedback Survey </vt:lpstr>
      <vt:lpstr>PowerPoint Presentation</vt:lpstr>
      <vt:lpstr>PowerPoint Presentation</vt:lpstr>
      <vt:lpstr>Marking criteria for Task 2 </vt:lpstr>
      <vt:lpstr>Marking criteria for Task 2 </vt:lpstr>
      <vt:lpstr>Marking criteria for Task 2 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276</cp:revision>
  <dcterms:created xsi:type="dcterms:W3CDTF">2015-04-14T15:21:28Z</dcterms:created>
  <dcterms:modified xsi:type="dcterms:W3CDTF">2026-08-10T00:33:29Z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