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3EF5B8-4EBC-77BB-0B73-F2DEF12ACDA3}" v="32" dt="2024-02-29T14:28:40.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5" autoAdjust="0"/>
    <p:restoredTop sz="94660"/>
  </p:normalViewPr>
  <p:slideViewPr>
    <p:cSldViewPr snapToGrid="0">
      <p:cViewPr varScale="1">
        <p:scale>
          <a:sx n="114" d="100"/>
          <a:sy n="114" d="100"/>
        </p:scale>
        <p:origin x="22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5384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9222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2304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3000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7366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8340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6179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0110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4659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729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7224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98042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57225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27142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0165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783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7969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2/29/24</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7201044"/>
      </p:ext>
    </p:extLst>
  </p:cSld>
  <p:clrMap bg1="dk1" tx1="lt1" bg2="dk2" tx2="lt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Food_guide_pyramid" TargetMode="External"/><Relationship Id="rId2" Type="http://schemas.openxmlformats.org/officeDocument/2006/relationships/image" Target="../media/image1.gif"/><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ngall.com/diet-png/"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cerebralboinkfest.blogspot.de/2011/12/i-always-hated-what-i-looked-like.html"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www.romancemeetslife.com/2014/05/kim-kardashian-in-simple-white-dress.html" TargetMode="External"/><Relationship Id="rId5" Type="http://schemas.openxmlformats.org/officeDocument/2006/relationships/image" Target="../media/image4.jpeg"/><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ahrc.org/2022/04/diet-culture-a-brief-history/" TargetMode="External"/><Relationship Id="rId2" Type="http://schemas.openxmlformats.org/officeDocument/2006/relationships/hyperlink" Target="https://www.medicalnewstoday.com/articles/diet-culture" TargetMode="External"/><Relationship Id="rId1" Type="http://schemas.openxmlformats.org/officeDocument/2006/relationships/slideLayout" Target="../slideLayouts/slideLayout2.xml"/><Relationship Id="rId5" Type="http://schemas.openxmlformats.org/officeDocument/2006/relationships/hyperlink" Target="https://apps.illinoisworknet.com/cis/clusters/OccupationDetails/100294?parentId=110300&amp;section=demands&amp;sectionTitle=Physical+Demands#:~:text=It%20is%20important%20for%20dancers%20to%20be%20able%20to%3A&amp;text=Be%20physically%20active%20for%20long,when%20in%20an%20unstable%20position" TargetMode="External"/><Relationship Id="rId4" Type="http://schemas.openxmlformats.org/officeDocument/2006/relationships/hyperlink" Target="https://www.dailymail.co.uk/femail/article-10467643/How-perfect-body-changed-decad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9956" y="4014788"/>
            <a:ext cx="9144000" cy="2387600"/>
          </a:xfrm>
        </p:spPr>
        <p:txBody>
          <a:bodyPr>
            <a:normAutofit fontScale="90000"/>
          </a:bodyPr>
          <a:lstStyle/>
          <a:p>
            <a:r>
              <a:rPr lang="en-US" sz="6000" b="1" u="sng" dirty="0">
                <a:latin typeface="Cambria"/>
                <a:ea typeface="Cambria"/>
                <a:cs typeface="Arial"/>
              </a:rPr>
              <a:t>Nutrition</a:t>
            </a:r>
            <a:r>
              <a:rPr lang="en-US" sz="4400" b="1" u="sng" dirty="0">
                <a:latin typeface="Cambria"/>
                <a:ea typeface="Cambria"/>
                <a:cs typeface="Arial"/>
              </a:rPr>
              <a:t> </a:t>
            </a:r>
            <a:r>
              <a:rPr lang="en-US" sz="5300" b="1" u="sng" dirty="0">
                <a:latin typeface="Cambria"/>
                <a:ea typeface="Cambria"/>
                <a:cs typeface="Arial"/>
              </a:rPr>
              <a:t>and its Common Misconceptions -</a:t>
            </a:r>
          </a:p>
          <a:p>
            <a:r>
              <a:rPr lang="en-US" sz="3600" b="1" u="sng" dirty="0">
                <a:latin typeface="Cambria"/>
                <a:ea typeface="Cambria"/>
                <a:cs typeface="Arial"/>
              </a:rPr>
              <a:t>A dancers guide to fueling their body </a:t>
            </a:r>
            <a:endParaRPr lang="en-US" sz="3600">
              <a:latin typeface="Cambria"/>
              <a:ea typeface="Cambria"/>
            </a:endParaRPr>
          </a:p>
          <a:p>
            <a:br>
              <a:rPr lang="en-US" dirty="0"/>
            </a:br>
            <a:endParaRPr lang="en-US" sz="4900"/>
          </a:p>
        </p:txBody>
      </p:sp>
      <p:sp>
        <p:nvSpPr>
          <p:cNvPr id="3" name="Subtitle 2"/>
          <p:cNvSpPr>
            <a:spLocks noGrp="1"/>
          </p:cNvSpPr>
          <p:nvPr>
            <p:ph type="subTitle" idx="1"/>
          </p:nvPr>
        </p:nvSpPr>
        <p:spPr>
          <a:xfrm>
            <a:off x="1197429" y="7569881"/>
            <a:ext cx="9144000" cy="1655762"/>
          </a:xfrm>
        </p:spPr>
        <p:txBody>
          <a:bodyPr/>
          <a:lstStyle/>
          <a:p>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E0143-DE1C-AC75-4CB1-F02B02888714}"/>
              </a:ext>
            </a:extLst>
          </p:cNvPr>
          <p:cNvSpPr>
            <a:spLocks noGrp="1"/>
          </p:cNvSpPr>
          <p:nvPr>
            <p:ph type="title"/>
          </p:nvPr>
        </p:nvSpPr>
        <p:spPr>
          <a:xfrm>
            <a:off x="1656669" y="2418"/>
            <a:ext cx="8534400" cy="1507067"/>
          </a:xfrm>
        </p:spPr>
        <p:txBody>
          <a:bodyPr>
            <a:normAutofit/>
          </a:bodyPr>
          <a:lstStyle/>
          <a:p>
            <a:pPr algn="ctr"/>
            <a:r>
              <a:rPr lang="en-US" sz="2800" b="1" u="sng" dirty="0">
                <a:solidFill>
                  <a:schemeClr val="bg1">
                    <a:lumMod val="50000"/>
                    <a:lumOff val="50000"/>
                  </a:schemeClr>
                </a:solidFill>
                <a:latin typeface="Cambria"/>
                <a:ea typeface="Cambria"/>
                <a:cs typeface="Arial"/>
              </a:rPr>
              <a:t>The Food Pyramid</a:t>
            </a:r>
            <a:endParaRPr lang="en-US" sz="2800" dirty="0">
              <a:solidFill>
                <a:schemeClr val="bg1">
                  <a:lumMod val="50000"/>
                  <a:lumOff val="50000"/>
                </a:schemeClr>
              </a:solidFill>
              <a:latin typeface="Cambria"/>
              <a:ea typeface="Cambria"/>
            </a:endParaRPr>
          </a:p>
        </p:txBody>
      </p:sp>
      <p:pic>
        <p:nvPicPr>
          <p:cNvPr id="6" name="Content Placeholder 5" descr="A food pyramid with text and images&#10;&#10;Description automatically generated">
            <a:extLst>
              <a:ext uri="{FF2B5EF4-FFF2-40B4-BE49-F238E27FC236}">
                <a16:creationId xmlns:a16="http://schemas.microsoft.com/office/drawing/2014/main" id="{C7452F82-A9A7-9C29-0DE2-CE0B05DC96E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78974" y="2228322"/>
            <a:ext cx="4637536" cy="3809470"/>
          </a:xfrm>
        </p:spPr>
      </p:pic>
      <p:sp>
        <p:nvSpPr>
          <p:cNvPr id="4" name="TextBox 3">
            <a:extLst>
              <a:ext uri="{FF2B5EF4-FFF2-40B4-BE49-F238E27FC236}">
                <a16:creationId xmlns:a16="http://schemas.microsoft.com/office/drawing/2014/main" id="{09E8EA61-46A1-E4BE-09E5-3418201671BA}"/>
              </a:ext>
            </a:extLst>
          </p:cNvPr>
          <p:cNvSpPr txBox="1"/>
          <p:nvPr/>
        </p:nvSpPr>
        <p:spPr>
          <a:xfrm>
            <a:off x="943428" y="1117599"/>
            <a:ext cx="946331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lumMod val="65000"/>
                    <a:lumOff val="35000"/>
                  </a:schemeClr>
                </a:solidFill>
                <a:latin typeface="Arial"/>
                <a:cs typeface="Arial"/>
              </a:rPr>
              <a:t>From a very young age when talking about food and living a healthy lifestyle we are often prompted with the food pyramid  </a:t>
            </a:r>
            <a:endParaRPr lang="en-US" sz="2000" dirty="0">
              <a:solidFill>
                <a:schemeClr val="bg1">
                  <a:lumMod val="65000"/>
                  <a:lumOff val="35000"/>
                </a:schemeClr>
              </a:solidFill>
            </a:endParaRPr>
          </a:p>
          <a:p>
            <a:br>
              <a:rPr lang="en-US" dirty="0"/>
            </a:br>
            <a:endParaRPr lang="en-US" dirty="0"/>
          </a:p>
        </p:txBody>
      </p:sp>
      <p:sp>
        <p:nvSpPr>
          <p:cNvPr id="7" name="TextBox 6">
            <a:extLst>
              <a:ext uri="{FF2B5EF4-FFF2-40B4-BE49-F238E27FC236}">
                <a16:creationId xmlns:a16="http://schemas.microsoft.com/office/drawing/2014/main" id="{1B53822E-EEBA-7E22-E024-F652DE3E1DA1}"/>
              </a:ext>
            </a:extLst>
          </p:cNvPr>
          <p:cNvSpPr txBox="1"/>
          <p:nvPr/>
        </p:nvSpPr>
        <p:spPr>
          <a:xfrm>
            <a:off x="778405" y="5703359"/>
            <a:ext cx="4638675" cy="334433"/>
          </a:xfrm>
          <a:prstGeom prst="rect">
            <a:avLst/>
          </a:prstGeom>
        </p:spPr>
        <p:txBody>
          <a:bodyPr>
            <a:normAutofit fontScale="62500" lnSpcReduction="20000"/>
          </a:bodyPr>
          <a:lstStyle/>
          <a:p>
            <a:r>
              <a:rPr lang="en-US">
                <a:hlinkClick r:id="rId3"/>
              </a:rPr>
              <a:t>This Photo</a:t>
            </a:r>
            <a:r>
              <a:rPr lang="en-US"/>
              <a:t> by Unknown author is licensed under </a:t>
            </a:r>
            <a:r>
              <a:rPr lang="en-US">
                <a:hlinkClick r:id="rId4"/>
              </a:rPr>
              <a:t>CC BY-SA</a:t>
            </a:r>
            <a:r>
              <a:rPr lang="en-US"/>
              <a:t>.</a:t>
            </a:r>
          </a:p>
        </p:txBody>
      </p:sp>
      <p:sp>
        <p:nvSpPr>
          <p:cNvPr id="9" name="TextBox 8">
            <a:extLst>
              <a:ext uri="{FF2B5EF4-FFF2-40B4-BE49-F238E27FC236}">
                <a16:creationId xmlns:a16="http://schemas.microsoft.com/office/drawing/2014/main" id="{175A475F-B146-04AA-12A3-F42CC39C1691}"/>
              </a:ext>
            </a:extLst>
          </p:cNvPr>
          <p:cNvSpPr txBox="1"/>
          <p:nvPr/>
        </p:nvSpPr>
        <p:spPr>
          <a:xfrm>
            <a:off x="5759449" y="2082800"/>
            <a:ext cx="573828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lumMod val="65000"/>
                    <a:lumOff val="35000"/>
                  </a:schemeClr>
                </a:solidFill>
                <a:latin typeface="Arial"/>
                <a:cs typeface="Arial"/>
              </a:rPr>
              <a:t>The food pyramid advises us on what foods to eat constantly and which to eat only in moderation, these include: </a:t>
            </a:r>
            <a:endParaRPr lang="en-US" sz="2400">
              <a:solidFill>
                <a:schemeClr val="bg1">
                  <a:lumMod val="65000"/>
                  <a:lumOff val="35000"/>
                </a:schemeClr>
              </a:solidFill>
            </a:endParaRPr>
          </a:p>
          <a:p>
            <a:pPr marL="285750" indent="-285750">
              <a:buFont typeface="Arial"/>
              <a:buChar char="•"/>
            </a:pPr>
            <a:r>
              <a:rPr lang="en-US" sz="2400" dirty="0">
                <a:solidFill>
                  <a:schemeClr val="bg1">
                    <a:lumMod val="65000"/>
                    <a:lumOff val="35000"/>
                  </a:schemeClr>
                </a:solidFill>
                <a:latin typeface="Arial"/>
                <a:cs typeface="Arial"/>
              </a:rPr>
              <a:t>Eat Most - Grains</a:t>
            </a:r>
            <a:endParaRPr lang="en-US" sz="2400">
              <a:solidFill>
                <a:schemeClr val="bg1">
                  <a:lumMod val="65000"/>
                  <a:lumOff val="35000"/>
                </a:schemeClr>
              </a:solidFill>
            </a:endParaRPr>
          </a:p>
          <a:p>
            <a:pPr marL="285750" indent="-285750">
              <a:buFont typeface="Arial"/>
              <a:buChar char="•"/>
            </a:pPr>
            <a:r>
              <a:rPr lang="en-US" sz="2400" dirty="0">
                <a:solidFill>
                  <a:schemeClr val="bg1">
                    <a:lumMod val="65000"/>
                    <a:lumOff val="35000"/>
                  </a:schemeClr>
                </a:solidFill>
                <a:latin typeface="Arial"/>
                <a:cs typeface="Arial"/>
              </a:rPr>
              <a:t>Eat More - Vegetables and fruits</a:t>
            </a:r>
            <a:endParaRPr lang="en-US" sz="2400">
              <a:solidFill>
                <a:schemeClr val="bg1">
                  <a:lumMod val="65000"/>
                  <a:lumOff val="35000"/>
                </a:schemeClr>
              </a:solidFill>
            </a:endParaRPr>
          </a:p>
          <a:p>
            <a:pPr marL="285750" indent="-285750">
              <a:buFont typeface="Arial"/>
              <a:buChar char="•"/>
            </a:pPr>
            <a:r>
              <a:rPr lang="en-US" sz="2400" dirty="0">
                <a:solidFill>
                  <a:schemeClr val="bg1">
                    <a:lumMod val="65000"/>
                    <a:lumOff val="35000"/>
                  </a:schemeClr>
                </a:solidFill>
                <a:latin typeface="Arial"/>
                <a:cs typeface="Arial"/>
              </a:rPr>
              <a:t>Eat Moderately - Meat, fish, egg and alternatives (including dry beans) and milk and alternatives</a:t>
            </a:r>
            <a:endParaRPr lang="en-US" sz="2400">
              <a:solidFill>
                <a:schemeClr val="bg1">
                  <a:lumMod val="65000"/>
                  <a:lumOff val="35000"/>
                </a:schemeClr>
              </a:solidFill>
            </a:endParaRPr>
          </a:p>
          <a:p>
            <a:pPr marL="285750" indent="-285750">
              <a:buFont typeface="Arial"/>
              <a:buChar char="•"/>
            </a:pPr>
            <a:r>
              <a:rPr lang="en-US" sz="2400" dirty="0">
                <a:solidFill>
                  <a:schemeClr val="bg1">
                    <a:lumMod val="65000"/>
                    <a:lumOff val="35000"/>
                  </a:schemeClr>
                </a:solidFill>
                <a:latin typeface="Arial"/>
                <a:cs typeface="Arial"/>
              </a:rPr>
              <a:t>Eat Less - Fat/ oil, salt and sugar</a:t>
            </a:r>
            <a:endParaRPr lang="en-US" sz="2400">
              <a:solidFill>
                <a:schemeClr val="bg1">
                  <a:lumMod val="65000"/>
                  <a:lumOff val="35000"/>
                </a:schemeClr>
              </a:solidFill>
            </a:endParaRPr>
          </a:p>
          <a:p>
            <a:pPr algn="l"/>
            <a:endParaRPr lang="en-US" dirty="0"/>
          </a:p>
        </p:txBody>
      </p:sp>
    </p:spTree>
    <p:extLst>
      <p:ext uri="{BB962C8B-B14F-4D97-AF65-F5344CB8AC3E}">
        <p14:creationId xmlns:p14="http://schemas.microsoft.com/office/powerpoint/2010/main" val="238469508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EFF52-47D2-D758-5243-5F97ED7F51CE}"/>
              </a:ext>
            </a:extLst>
          </p:cNvPr>
          <p:cNvSpPr>
            <a:spLocks noGrp="1"/>
          </p:cNvSpPr>
          <p:nvPr>
            <p:ph type="title"/>
          </p:nvPr>
        </p:nvSpPr>
        <p:spPr>
          <a:xfrm>
            <a:off x="1827212" y="171200"/>
            <a:ext cx="8534400" cy="1507067"/>
          </a:xfrm>
        </p:spPr>
        <p:txBody>
          <a:bodyPr vert="horz" lIns="91440" tIns="45720" rIns="91440" bIns="45720" rtlCol="0" anchor="ctr">
            <a:noAutofit/>
          </a:bodyPr>
          <a:lstStyle/>
          <a:p>
            <a:endParaRPr lang="en-US"/>
          </a:p>
          <a:p>
            <a:pPr algn="ctr"/>
            <a:endParaRPr lang="en-US" sz="6600" dirty="0">
              <a:solidFill>
                <a:schemeClr val="bg1">
                  <a:lumMod val="65000"/>
                  <a:lumOff val="35000"/>
                </a:schemeClr>
              </a:solidFill>
            </a:endParaRPr>
          </a:p>
          <a:p>
            <a:pPr algn="ctr"/>
            <a:r>
              <a:rPr lang="en-US" sz="2800" b="1" u="sng" dirty="0">
                <a:solidFill>
                  <a:schemeClr val="bg1">
                    <a:lumMod val="65000"/>
                    <a:lumOff val="35000"/>
                  </a:schemeClr>
                </a:solidFill>
                <a:latin typeface="Cambria"/>
                <a:ea typeface="Calibri"/>
                <a:cs typeface="Arial"/>
              </a:rPr>
              <a:t>Diet Culture</a:t>
            </a:r>
            <a:r>
              <a:rPr lang="en-US" sz="2800" dirty="0">
                <a:solidFill>
                  <a:schemeClr val="bg1">
                    <a:lumMod val="65000"/>
                    <a:lumOff val="35000"/>
                  </a:schemeClr>
                </a:solidFill>
                <a:latin typeface="Cambria"/>
                <a:ea typeface="Calibri"/>
                <a:cs typeface="Arial"/>
              </a:rPr>
              <a:t>- How is it affecting us?</a:t>
            </a:r>
            <a:endParaRPr lang="en-US" sz="2800" dirty="0">
              <a:solidFill>
                <a:schemeClr val="bg1">
                  <a:lumMod val="65000"/>
                  <a:lumOff val="35000"/>
                </a:schemeClr>
              </a:solidFill>
              <a:latin typeface="Cambria"/>
              <a:ea typeface="Calibri"/>
            </a:endParaRPr>
          </a:p>
          <a:p>
            <a:pPr algn="ctr"/>
            <a:endParaRPr lang="en-US"/>
          </a:p>
          <a:p>
            <a:endParaRPr lang="en-US" dirty="0"/>
          </a:p>
        </p:txBody>
      </p:sp>
      <p:sp>
        <p:nvSpPr>
          <p:cNvPr id="3" name="Content Placeholder 2">
            <a:extLst>
              <a:ext uri="{FF2B5EF4-FFF2-40B4-BE49-F238E27FC236}">
                <a16:creationId xmlns:a16="http://schemas.microsoft.com/office/drawing/2014/main" id="{E6947850-C7D3-E5E5-11FB-E3C2725763BE}"/>
              </a:ext>
            </a:extLst>
          </p:cNvPr>
          <p:cNvSpPr>
            <a:spLocks noGrp="1"/>
          </p:cNvSpPr>
          <p:nvPr>
            <p:ph idx="1"/>
          </p:nvPr>
        </p:nvSpPr>
        <p:spPr>
          <a:xfrm>
            <a:off x="766388" y="1896035"/>
            <a:ext cx="8534400" cy="3615267"/>
          </a:xfrm>
        </p:spPr>
        <p:txBody>
          <a:bodyPr/>
          <a:lstStyle/>
          <a:p>
            <a:endParaRPr lang="en-US"/>
          </a:p>
        </p:txBody>
      </p:sp>
      <p:sp>
        <p:nvSpPr>
          <p:cNvPr id="4" name="TextBox 3">
            <a:extLst>
              <a:ext uri="{FF2B5EF4-FFF2-40B4-BE49-F238E27FC236}">
                <a16:creationId xmlns:a16="http://schemas.microsoft.com/office/drawing/2014/main" id="{2016D2BF-6DA6-AF7A-3A1E-CC0797943762}"/>
              </a:ext>
            </a:extLst>
          </p:cNvPr>
          <p:cNvSpPr txBox="1"/>
          <p:nvPr/>
        </p:nvSpPr>
        <p:spPr>
          <a:xfrm>
            <a:off x="571499" y="1555750"/>
            <a:ext cx="11287125"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chemeClr val="bg1">
                    <a:lumMod val="65000"/>
                    <a:lumOff val="35000"/>
                  </a:schemeClr>
                </a:solidFill>
                <a:latin typeface="Arial"/>
                <a:cs typeface="Arial"/>
              </a:rPr>
              <a:t>As a society we are often advised to stay away from foods high in carbohydrates as they are considered as highly “fattening” foods. However the consumption of carbohydrates and both refined grains and whole grains go hand in hand and we know that grains are highly important for our bodies in order to provide fiber, minerals, vitamins and other nutrients. </a:t>
            </a:r>
            <a:endParaRPr lang="en-US" sz="2000" dirty="0">
              <a:solidFill>
                <a:schemeClr val="bg1">
                  <a:lumMod val="65000"/>
                  <a:lumOff val="35000"/>
                </a:schemeClr>
              </a:solidFill>
            </a:endParaRPr>
          </a:p>
          <a:p>
            <a:br>
              <a:rPr lang="en-US" dirty="0"/>
            </a:br>
            <a:endParaRPr lang="en-US" dirty="0"/>
          </a:p>
        </p:txBody>
      </p:sp>
      <p:sp>
        <p:nvSpPr>
          <p:cNvPr id="5" name="TextBox 4">
            <a:extLst>
              <a:ext uri="{FF2B5EF4-FFF2-40B4-BE49-F238E27FC236}">
                <a16:creationId xmlns:a16="http://schemas.microsoft.com/office/drawing/2014/main" id="{7D5CEA2B-EC6B-02BC-08EF-8652717DAD9B}"/>
              </a:ext>
            </a:extLst>
          </p:cNvPr>
          <p:cNvSpPr txBox="1"/>
          <p:nvPr/>
        </p:nvSpPr>
        <p:spPr>
          <a:xfrm>
            <a:off x="4921249" y="3349624"/>
            <a:ext cx="64928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bg1">
                    <a:lumMod val="65000"/>
                    <a:lumOff val="35000"/>
                  </a:schemeClr>
                </a:solidFill>
                <a:latin typeface="Arial"/>
                <a:cs typeface="Arial"/>
              </a:rPr>
              <a:t>“What can </a:t>
            </a:r>
            <a:r>
              <a:rPr lang="en-US" sz="2800" b="1" err="1">
                <a:solidFill>
                  <a:schemeClr val="bg1">
                    <a:lumMod val="65000"/>
                    <a:lumOff val="35000"/>
                  </a:schemeClr>
                </a:solidFill>
                <a:latin typeface="Arial"/>
                <a:cs typeface="Arial"/>
              </a:rPr>
              <a:t>i</a:t>
            </a:r>
            <a:r>
              <a:rPr lang="en-US" sz="2800" b="1" dirty="0">
                <a:solidFill>
                  <a:schemeClr val="bg1">
                    <a:lumMod val="65000"/>
                    <a:lumOff val="35000"/>
                  </a:schemeClr>
                </a:solidFill>
                <a:latin typeface="Arial"/>
                <a:cs typeface="Arial"/>
              </a:rPr>
              <a:t> get here that has no sugar, no carbs and is fat free?”- </a:t>
            </a:r>
            <a:r>
              <a:rPr lang="en-US" sz="2800" dirty="0">
                <a:solidFill>
                  <a:schemeClr val="bg1">
                    <a:lumMod val="65000"/>
                    <a:lumOff val="35000"/>
                  </a:schemeClr>
                </a:solidFill>
                <a:latin typeface="Arial"/>
                <a:cs typeface="Arial"/>
              </a:rPr>
              <a:t>a </a:t>
            </a:r>
            <a:r>
              <a:rPr lang="en-US" sz="2800" err="1">
                <a:solidFill>
                  <a:schemeClr val="bg1">
                    <a:lumMod val="65000"/>
                    <a:lumOff val="35000"/>
                  </a:schemeClr>
                </a:solidFill>
                <a:latin typeface="Arial"/>
                <a:cs typeface="Arial"/>
              </a:rPr>
              <a:t>cinderalla</a:t>
            </a:r>
            <a:r>
              <a:rPr lang="en-US" sz="2800" dirty="0">
                <a:solidFill>
                  <a:schemeClr val="bg1">
                    <a:lumMod val="65000"/>
                    <a:lumOff val="35000"/>
                  </a:schemeClr>
                </a:solidFill>
                <a:latin typeface="Arial"/>
                <a:cs typeface="Arial"/>
              </a:rPr>
              <a:t> story</a:t>
            </a:r>
            <a:endParaRPr lang="en-US" sz="2800" dirty="0">
              <a:solidFill>
                <a:schemeClr val="bg1">
                  <a:lumMod val="65000"/>
                  <a:lumOff val="35000"/>
                </a:schemeClr>
              </a:solidFill>
            </a:endParaRPr>
          </a:p>
          <a:p>
            <a:br>
              <a:rPr lang="en-US" dirty="0"/>
            </a:br>
            <a:endParaRPr lang="en-US" dirty="0"/>
          </a:p>
        </p:txBody>
      </p:sp>
      <p:sp>
        <p:nvSpPr>
          <p:cNvPr id="6" name="TextBox 5">
            <a:extLst>
              <a:ext uri="{FF2B5EF4-FFF2-40B4-BE49-F238E27FC236}">
                <a16:creationId xmlns:a16="http://schemas.microsoft.com/office/drawing/2014/main" id="{B9582F16-F3C1-9BE9-36B6-19CB078DC2A6}"/>
              </a:ext>
            </a:extLst>
          </p:cNvPr>
          <p:cNvSpPr txBox="1"/>
          <p:nvPr/>
        </p:nvSpPr>
        <p:spPr>
          <a:xfrm>
            <a:off x="444499" y="5079999"/>
            <a:ext cx="64293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800" b="1" dirty="0">
                <a:solidFill>
                  <a:schemeClr val="bg1">
                    <a:lumMod val="65000"/>
                    <a:lumOff val="35000"/>
                  </a:schemeClr>
                </a:solidFill>
                <a:latin typeface="Arial"/>
                <a:cs typeface="Arial"/>
              </a:rPr>
              <a:t>“I’d rather eat carbs than see her in your crown”- </a:t>
            </a:r>
            <a:r>
              <a:rPr lang="en-US" sz="2800" dirty="0">
                <a:solidFill>
                  <a:schemeClr val="bg1">
                    <a:lumMod val="65000"/>
                    <a:lumOff val="35000"/>
                  </a:schemeClr>
                </a:solidFill>
                <a:latin typeface="Arial"/>
                <a:cs typeface="Arial"/>
              </a:rPr>
              <a:t>Princess protection </a:t>
            </a:r>
            <a:r>
              <a:rPr lang="en-US" sz="2800" err="1">
                <a:solidFill>
                  <a:schemeClr val="bg1">
                    <a:lumMod val="65000"/>
                    <a:lumOff val="35000"/>
                  </a:schemeClr>
                </a:solidFill>
                <a:latin typeface="Arial"/>
                <a:cs typeface="Arial"/>
              </a:rPr>
              <a:t>programme</a:t>
            </a:r>
            <a:r>
              <a:rPr lang="en-US" sz="2800" b="1" dirty="0">
                <a:solidFill>
                  <a:schemeClr val="bg1">
                    <a:lumMod val="65000"/>
                    <a:lumOff val="35000"/>
                  </a:schemeClr>
                </a:solidFill>
                <a:latin typeface="Arial"/>
                <a:cs typeface="Arial"/>
              </a:rPr>
              <a:t>  </a:t>
            </a:r>
            <a:endParaRPr lang="en-US" sz="2800">
              <a:solidFill>
                <a:schemeClr val="bg1">
                  <a:lumMod val="65000"/>
                  <a:lumOff val="35000"/>
                </a:schemeClr>
              </a:solidFill>
            </a:endParaRPr>
          </a:p>
          <a:p>
            <a:br>
              <a:rPr lang="en-US" dirty="0"/>
            </a:br>
            <a:endParaRPr lang="en-US" dirty="0"/>
          </a:p>
        </p:txBody>
      </p:sp>
    </p:spTree>
    <p:extLst>
      <p:ext uri="{BB962C8B-B14F-4D97-AF65-F5344CB8AC3E}">
        <p14:creationId xmlns:p14="http://schemas.microsoft.com/office/powerpoint/2010/main" val="44070529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BCE99-5429-73B8-33BD-3272E1A00178}"/>
              </a:ext>
            </a:extLst>
          </p:cNvPr>
          <p:cNvSpPr>
            <a:spLocks noGrp="1"/>
          </p:cNvSpPr>
          <p:nvPr>
            <p:ph type="title"/>
          </p:nvPr>
        </p:nvSpPr>
        <p:spPr>
          <a:xfrm>
            <a:off x="1922462" y="-68793"/>
            <a:ext cx="8534400" cy="1507067"/>
          </a:xfrm>
        </p:spPr>
        <p:txBody>
          <a:bodyPr/>
          <a:lstStyle/>
          <a:p>
            <a:pPr algn="ctr"/>
            <a:r>
              <a:rPr lang="en-US" sz="2800" b="1" u="sng" dirty="0">
                <a:solidFill>
                  <a:schemeClr val="bg1">
                    <a:lumMod val="65000"/>
                    <a:lumOff val="35000"/>
                  </a:schemeClr>
                </a:solidFill>
                <a:latin typeface="Cambria"/>
                <a:ea typeface="Calibri"/>
                <a:cs typeface="Arial"/>
              </a:rPr>
              <a:t>Diet Culture- What is it?</a:t>
            </a:r>
            <a:r>
              <a:rPr lang="en-US" sz="2800" b="1" i="1" u="sng" dirty="0">
                <a:solidFill>
                  <a:schemeClr val="bg1">
                    <a:lumMod val="65000"/>
                    <a:lumOff val="35000"/>
                  </a:schemeClr>
                </a:solidFill>
                <a:latin typeface="Cambria"/>
                <a:ea typeface="Calibri"/>
                <a:cs typeface="Arial"/>
              </a:rPr>
              <a:t> </a:t>
            </a:r>
            <a:r>
              <a:rPr lang="en-US" sz="2800" b="1" i="1" u="sng" dirty="0">
                <a:solidFill>
                  <a:schemeClr val="bg1">
                    <a:lumMod val="65000"/>
                    <a:lumOff val="35000"/>
                  </a:schemeClr>
                </a:solidFill>
                <a:latin typeface="Calibri"/>
                <a:ea typeface="Calibri"/>
                <a:cs typeface="Arial"/>
              </a:rPr>
              <a:t> </a:t>
            </a:r>
            <a:endParaRPr lang="en-US" sz="2800">
              <a:solidFill>
                <a:schemeClr val="bg1">
                  <a:lumMod val="65000"/>
                  <a:lumOff val="35000"/>
                </a:schemeClr>
              </a:solidFill>
              <a:latin typeface="Calibri"/>
              <a:ea typeface="Calibri"/>
              <a:cs typeface="Calibri"/>
            </a:endParaRPr>
          </a:p>
        </p:txBody>
      </p:sp>
      <p:sp>
        <p:nvSpPr>
          <p:cNvPr id="3" name="Content Placeholder 2">
            <a:extLst>
              <a:ext uri="{FF2B5EF4-FFF2-40B4-BE49-F238E27FC236}">
                <a16:creationId xmlns:a16="http://schemas.microsoft.com/office/drawing/2014/main" id="{7153B718-3F80-6154-9DDA-EDA01C530858}"/>
              </a:ext>
            </a:extLst>
          </p:cNvPr>
          <p:cNvSpPr>
            <a:spLocks noGrp="1"/>
          </p:cNvSpPr>
          <p:nvPr>
            <p:ph idx="1"/>
          </p:nvPr>
        </p:nvSpPr>
        <p:spPr>
          <a:xfrm>
            <a:off x="930275" y="1939925"/>
            <a:ext cx="8534400" cy="3615267"/>
          </a:xfrm>
        </p:spPr>
        <p:txBody>
          <a:bodyPr/>
          <a:lstStyle/>
          <a:p>
            <a:r>
              <a:rPr lang="en-US" sz="1600" dirty="0">
                <a:solidFill>
                  <a:schemeClr val="bg1">
                    <a:lumMod val="65000"/>
                    <a:lumOff val="35000"/>
                  </a:schemeClr>
                </a:solidFill>
                <a:latin typeface="Arial"/>
                <a:cs typeface="Arial"/>
              </a:rPr>
              <a:t>Paleo Diet</a:t>
            </a:r>
            <a:endParaRPr lang="en-US" sz="2800">
              <a:solidFill>
                <a:schemeClr val="bg1">
                  <a:lumMod val="65000"/>
                  <a:lumOff val="35000"/>
                </a:schemeClr>
              </a:solidFill>
            </a:endParaRPr>
          </a:p>
          <a:p>
            <a:pPr>
              <a:buClr>
                <a:srgbClr val="FFFFFF"/>
              </a:buClr>
            </a:pPr>
            <a:r>
              <a:rPr lang="en-US" sz="1600" dirty="0">
                <a:solidFill>
                  <a:schemeClr val="bg1">
                    <a:lumMod val="65000"/>
                    <a:lumOff val="35000"/>
                  </a:schemeClr>
                </a:solidFill>
                <a:latin typeface="Arial"/>
                <a:cs typeface="Arial"/>
              </a:rPr>
              <a:t>Keto Diet </a:t>
            </a:r>
            <a:endParaRPr lang="en-US" sz="2800" dirty="0">
              <a:solidFill>
                <a:schemeClr val="bg1">
                  <a:lumMod val="65000"/>
                  <a:lumOff val="35000"/>
                </a:schemeClr>
              </a:solidFill>
            </a:endParaRPr>
          </a:p>
          <a:p>
            <a:pPr>
              <a:buClr>
                <a:srgbClr val="FFFFFF"/>
              </a:buClr>
            </a:pPr>
            <a:r>
              <a:rPr lang="en-US" sz="1600" dirty="0">
                <a:solidFill>
                  <a:schemeClr val="bg1">
                    <a:lumMod val="65000"/>
                    <a:lumOff val="35000"/>
                  </a:schemeClr>
                </a:solidFill>
                <a:latin typeface="Arial"/>
                <a:cs typeface="Arial"/>
              </a:rPr>
              <a:t>Intermittent fasting </a:t>
            </a:r>
            <a:endParaRPr lang="en-US" sz="2800">
              <a:solidFill>
                <a:schemeClr val="bg1">
                  <a:lumMod val="65000"/>
                  <a:lumOff val="35000"/>
                </a:schemeClr>
              </a:solidFill>
            </a:endParaRPr>
          </a:p>
          <a:p>
            <a:pPr>
              <a:buClr>
                <a:srgbClr val="FFFFFF"/>
              </a:buClr>
            </a:pPr>
            <a:r>
              <a:rPr lang="en-US" sz="1600" dirty="0">
                <a:solidFill>
                  <a:schemeClr val="bg1">
                    <a:lumMod val="65000"/>
                    <a:lumOff val="35000"/>
                  </a:schemeClr>
                </a:solidFill>
                <a:latin typeface="Arial"/>
                <a:cs typeface="Arial"/>
              </a:rPr>
              <a:t>Pegan diet </a:t>
            </a:r>
            <a:endParaRPr lang="en-US" sz="2800">
              <a:solidFill>
                <a:schemeClr val="bg1">
                  <a:lumMod val="65000"/>
                  <a:lumOff val="35000"/>
                </a:schemeClr>
              </a:solidFill>
            </a:endParaRPr>
          </a:p>
          <a:p>
            <a:pPr>
              <a:buClr>
                <a:srgbClr val="FFFFFF"/>
              </a:buClr>
            </a:pPr>
            <a:r>
              <a:rPr lang="en-US" sz="1600" dirty="0">
                <a:solidFill>
                  <a:schemeClr val="bg1">
                    <a:lumMod val="65000"/>
                    <a:lumOff val="35000"/>
                  </a:schemeClr>
                </a:solidFill>
                <a:latin typeface="Arial"/>
                <a:cs typeface="Arial"/>
              </a:rPr>
              <a:t>Detox diet</a:t>
            </a:r>
            <a:endParaRPr lang="en-US" sz="2800">
              <a:solidFill>
                <a:schemeClr val="bg1">
                  <a:lumMod val="65000"/>
                  <a:lumOff val="35000"/>
                </a:schemeClr>
              </a:solidFill>
            </a:endParaRPr>
          </a:p>
          <a:p>
            <a:pPr>
              <a:buClr>
                <a:srgbClr val="FFFFFF"/>
              </a:buClr>
            </a:pPr>
            <a:r>
              <a:rPr lang="en-US" sz="1600" dirty="0">
                <a:solidFill>
                  <a:schemeClr val="bg1">
                    <a:lumMod val="65000"/>
                    <a:lumOff val="35000"/>
                  </a:schemeClr>
                </a:solidFill>
                <a:latin typeface="Arial"/>
                <a:cs typeface="Arial"/>
              </a:rPr>
              <a:t>Juice Cleanse </a:t>
            </a:r>
            <a:endParaRPr lang="en-US" dirty="0">
              <a:solidFill>
                <a:schemeClr val="bg1">
                  <a:lumMod val="65000"/>
                  <a:lumOff val="35000"/>
                </a:schemeClr>
              </a:solidFill>
            </a:endParaRPr>
          </a:p>
          <a:p>
            <a:pPr>
              <a:buClr>
                <a:srgbClr val="FFFFFF"/>
              </a:buClr>
            </a:pPr>
            <a:endParaRPr lang="en-US" dirty="0"/>
          </a:p>
        </p:txBody>
      </p:sp>
      <p:sp>
        <p:nvSpPr>
          <p:cNvPr id="4" name="TextBox 3">
            <a:extLst>
              <a:ext uri="{FF2B5EF4-FFF2-40B4-BE49-F238E27FC236}">
                <a16:creationId xmlns:a16="http://schemas.microsoft.com/office/drawing/2014/main" id="{B18CAE41-72C7-45EC-1C09-DB421E575FB8}"/>
              </a:ext>
            </a:extLst>
          </p:cNvPr>
          <p:cNvSpPr txBox="1"/>
          <p:nvPr/>
        </p:nvSpPr>
        <p:spPr>
          <a:xfrm>
            <a:off x="634999" y="1047750"/>
            <a:ext cx="1062037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lumMod val="65000"/>
                    <a:lumOff val="35000"/>
                  </a:schemeClr>
                </a:solidFill>
                <a:latin typeface="Arial"/>
                <a:cs typeface="Arial"/>
              </a:rPr>
              <a:t>Diet culture promotes thinness as an ideal rather than actual physical health and can often have a negative effect on a persons well being. It focuses around a hierarchy of body types and creates negative connotations and fear around being “fat”. </a:t>
            </a:r>
            <a:endParaRPr lang="en-US" sz="2000">
              <a:solidFill>
                <a:schemeClr val="bg1">
                  <a:lumMod val="65000"/>
                  <a:lumOff val="35000"/>
                </a:schemeClr>
              </a:solidFill>
            </a:endParaRPr>
          </a:p>
        </p:txBody>
      </p:sp>
      <p:sp>
        <p:nvSpPr>
          <p:cNvPr id="5" name="TextBox 4">
            <a:extLst>
              <a:ext uri="{FF2B5EF4-FFF2-40B4-BE49-F238E27FC236}">
                <a16:creationId xmlns:a16="http://schemas.microsoft.com/office/drawing/2014/main" id="{3F808048-3325-7940-7531-0A5CC9D5D6D4}"/>
              </a:ext>
            </a:extLst>
          </p:cNvPr>
          <p:cNvSpPr txBox="1"/>
          <p:nvPr/>
        </p:nvSpPr>
        <p:spPr>
          <a:xfrm>
            <a:off x="373062" y="5119686"/>
            <a:ext cx="112395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65000"/>
                    <a:lumOff val="35000"/>
                  </a:schemeClr>
                </a:solidFill>
                <a:latin typeface="Arial"/>
                <a:cs typeface="Arial"/>
              </a:rPr>
              <a:t>Most of these diets originated from a book written in 1825 called </a:t>
            </a:r>
            <a:r>
              <a:rPr lang="en-US" sz="2000" dirty="0">
                <a:solidFill>
                  <a:schemeClr val="bg1">
                    <a:lumMod val="65000"/>
                    <a:lumOff val="35000"/>
                  </a:schemeClr>
                </a:solidFill>
                <a:latin typeface="Arial"/>
                <a:cs typeface="Arial"/>
              </a:rPr>
              <a:t>The Physiology of Taste or Meditations on Transcendental Gastronomy</a:t>
            </a:r>
            <a:r>
              <a:rPr lang="en-US" dirty="0">
                <a:solidFill>
                  <a:schemeClr val="bg1">
                    <a:lumMod val="65000"/>
                    <a:lumOff val="35000"/>
                  </a:schemeClr>
                </a:solidFill>
                <a:latin typeface="Arial"/>
                <a:cs typeface="Arial"/>
              </a:rPr>
              <a:t> which documented the idea that obesity was a lifestyle choice and in order to avoid it one must also avoid </a:t>
            </a:r>
            <a:r>
              <a:rPr lang="en-US" sz="2000" dirty="0">
                <a:solidFill>
                  <a:schemeClr val="bg1">
                    <a:lumMod val="65000"/>
                    <a:lumOff val="35000"/>
                  </a:schemeClr>
                </a:solidFill>
                <a:latin typeface="Arial"/>
                <a:cs typeface="Arial"/>
              </a:rPr>
              <a:t>bread, flour-based foods, and sugary and starchy foods like potatoes.</a:t>
            </a:r>
            <a:endParaRPr lang="en-US" sz="2000" dirty="0">
              <a:solidFill>
                <a:schemeClr val="bg1">
                  <a:lumMod val="65000"/>
                  <a:lumOff val="35000"/>
                </a:schemeClr>
              </a:solidFill>
            </a:endParaRPr>
          </a:p>
        </p:txBody>
      </p:sp>
      <p:pic>
        <p:nvPicPr>
          <p:cNvPr id="6" name="Picture 5" descr="A green apple wrapped in a white measuring tape&#10;&#10;Description automatically generated">
            <a:extLst>
              <a:ext uri="{FF2B5EF4-FFF2-40B4-BE49-F238E27FC236}">
                <a16:creationId xmlns:a16="http://schemas.microsoft.com/office/drawing/2014/main" id="{C9D98E5B-1110-F5E4-0E21-CEA04A3113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10312" y="2117789"/>
            <a:ext cx="2817813" cy="1884236"/>
          </a:xfrm>
          <a:prstGeom prst="rect">
            <a:avLst/>
          </a:prstGeom>
        </p:spPr>
      </p:pic>
      <p:sp>
        <p:nvSpPr>
          <p:cNvPr id="7" name="TextBox 6">
            <a:extLst>
              <a:ext uri="{FF2B5EF4-FFF2-40B4-BE49-F238E27FC236}">
                <a16:creationId xmlns:a16="http://schemas.microsoft.com/office/drawing/2014/main" id="{1FBBD357-FBAA-6254-2C98-3F514FB609FE}"/>
              </a:ext>
            </a:extLst>
          </p:cNvPr>
          <p:cNvSpPr txBox="1"/>
          <p:nvPr/>
        </p:nvSpPr>
        <p:spPr>
          <a:xfrm>
            <a:off x="6556375" y="4232275"/>
            <a:ext cx="2571750" cy="87313"/>
          </a:xfrm>
          <a:prstGeom prst="rect">
            <a:avLst/>
          </a:prstGeom>
        </p:spPr>
        <p:txBody>
          <a:bodyPr>
            <a:normAutofit fontScale="25000" lnSpcReduction="20000"/>
          </a:bodyPr>
          <a:lstStyle/>
          <a:p>
            <a:r>
              <a:rPr lang="en-US">
                <a:hlinkClick r:id="rId3"/>
              </a:rPr>
              <a:t>This Photo</a:t>
            </a:r>
            <a:r>
              <a:rPr lang="en-US"/>
              <a:t> by Unknown author is licensed under </a:t>
            </a:r>
            <a:r>
              <a:rPr lang="en-US">
                <a:hlinkClick r:id="rId4"/>
              </a:rPr>
              <a:t>CC BY-NC</a:t>
            </a:r>
            <a:r>
              <a:rPr lang="en-US"/>
              <a:t>.</a:t>
            </a:r>
          </a:p>
        </p:txBody>
      </p:sp>
    </p:spTree>
    <p:extLst>
      <p:ext uri="{BB962C8B-B14F-4D97-AF65-F5344CB8AC3E}">
        <p14:creationId xmlns:p14="http://schemas.microsoft.com/office/powerpoint/2010/main" val="340682042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C3A81-DAF7-7363-14D5-28BAF0C6D80F}"/>
              </a:ext>
            </a:extLst>
          </p:cNvPr>
          <p:cNvSpPr>
            <a:spLocks noGrp="1"/>
          </p:cNvSpPr>
          <p:nvPr>
            <p:ph type="title"/>
          </p:nvPr>
        </p:nvSpPr>
        <p:spPr>
          <a:xfrm>
            <a:off x="477837" y="-179918"/>
            <a:ext cx="11455400" cy="1507067"/>
          </a:xfrm>
        </p:spPr>
        <p:txBody>
          <a:bodyPr/>
          <a:lstStyle/>
          <a:p>
            <a:r>
              <a:rPr lang="en-US" sz="2800" b="1" u="sng" dirty="0">
                <a:solidFill>
                  <a:schemeClr val="bg1">
                    <a:lumMod val="65000"/>
                    <a:lumOff val="35000"/>
                  </a:schemeClr>
                </a:solidFill>
                <a:latin typeface="Cambria"/>
                <a:ea typeface="Cambria"/>
                <a:cs typeface="Arial"/>
              </a:rPr>
              <a:t>Womens bodies- a work of art policed throughout history</a:t>
            </a:r>
            <a:r>
              <a:rPr lang="en-US" sz="2800" dirty="0">
                <a:solidFill>
                  <a:schemeClr val="bg1">
                    <a:lumMod val="65000"/>
                    <a:lumOff val="35000"/>
                  </a:schemeClr>
                </a:solidFill>
                <a:latin typeface="Cambria"/>
                <a:ea typeface="Cambria"/>
                <a:cs typeface="Arial"/>
              </a:rPr>
              <a:t> </a:t>
            </a:r>
            <a:endParaRPr lang="en-US" sz="2800">
              <a:solidFill>
                <a:schemeClr val="bg1">
                  <a:lumMod val="65000"/>
                  <a:lumOff val="35000"/>
                </a:schemeClr>
              </a:solidFill>
            </a:endParaRPr>
          </a:p>
        </p:txBody>
      </p:sp>
      <p:sp>
        <p:nvSpPr>
          <p:cNvPr id="3" name="Content Placeholder 2">
            <a:extLst>
              <a:ext uri="{FF2B5EF4-FFF2-40B4-BE49-F238E27FC236}">
                <a16:creationId xmlns:a16="http://schemas.microsoft.com/office/drawing/2014/main" id="{6A807D79-2B83-8634-4FDA-0B417C58DC4D}"/>
              </a:ext>
            </a:extLst>
          </p:cNvPr>
          <p:cNvSpPr>
            <a:spLocks noGrp="1"/>
          </p:cNvSpPr>
          <p:nvPr>
            <p:ph idx="1"/>
          </p:nvPr>
        </p:nvSpPr>
        <p:spPr>
          <a:xfrm>
            <a:off x="1620837" y="3162300"/>
            <a:ext cx="8534400" cy="3615267"/>
          </a:xfrm>
        </p:spPr>
        <p:txBody>
          <a:bodyPr vert="horz" lIns="91440" tIns="45720" rIns="91440" bIns="45720" rtlCol="0" anchor="ctr">
            <a:noAutofit/>
          </a:bodyPr>
          <a:lstStyle/>
          <a:p>
            <a:pPr algn="ctr"/>
            <a:r>
              <a:rPr lang="en-US" dirty="0">
                <a:solidFill>
                  <a:schemeClr val="bg1">
                    <a:lumMod val="65000"/>
                    <a:lumOff val="35000"/>
                  </a:schemeClr>
                </a:solidFill>
                <a:latin typeface="Arial"/>
                <a:cs typeface="Arial"/>
              </a:rPr>
              <a:t>1910s: Hourglass figure with cinched waist.</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1920s: Thin with no curves.</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1930s: Curved body with slim waist.</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1940's: Taller and squarer figure.</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1950's: Larger hips and fuller bust.</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1960s: Ultra-slim without curves.</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1970's: Small hips and flat tummy.</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1980s: Tall with athletic figure.</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1990s: Extremely thin waifish figure </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2000s: Toned slim body</a:t>
            </a:r>
            <a:endParaRPr lang="en-US">
              <a:solidFill>
                <a:schemeClr val="bg1">
                  <a:lumMod val="65000"/>
                  <a:lumOff val="35000"/>
                </a:schemeClr>
              </a:solidFill>
            </a:endParaRPr>
          </a:p>
          <a:p>
            <a:pPr algn="ctr">
              <a:buClr>
                <a:srgbClr val="FFFFFF"/>
              </a:buClr>
            </a:pPr>
            <a:r>
              <a:rPr lang="en-US" dirty="0">
                <a:solidFill>
                  <a:schemeClr val="bg1">
                    <a:lumMod val="65000"/>
                    <a:lumOff val="35000"/>
                  </a:schemeClr>
                </a:solidFill>
                <a:latin typeface="Arial"/>
                <a:cs typeface="Arial"/>
              </a:rPr>
              <a:t>2010s: Hourglass figure with full curves </a:t>
            </a:r>
            <a:endParaRPr lang="en-US" dirty="0">
              <a:solidFill>
                <a:schemeClr val="bg1">
                  <a:lumMod val="65000"/>
                  <a:lumOff val="35000"/>
                </a:schemeClr>
              </a:solidFill>
            </a:endParaRPr>
          </a:p>
          <a:p>
            <a:pPr>
              <a:buClr>
                <a:srgbClr val="FFFFFF"/>
              </a:buClr>
            </a:pPr>
            <a:endParaRPr lang="en-US" dirty="0"/>
          </a:p>
        </p:txBody>
      </p:sp>
      <p:sp>
        <p:nvSpPr>
          <p:cNvPr id="4" name="TextBox 3">
            <a:extLst>
              <a:ext uri="{FF2B5EF4-FFF2-40B4-BE49-F238E27FC236}">
                <a16:creationId xmlns:a16="http://schemas.microsoft.com/office/drawing/2014/main" id="{8302FCA9-7536-0820-73F7-68614C268958}"/>
              </a:ext>
            </a:extLst>
          </p:cNvPr>
          <p:cNvSpPr txBox="1"/>
          <p:nvPr/>
        </p:nvSpPr>
        <p:spPr>
          <a:xfrm>
            <a:off x="825499" y="968374"/>
            <a:ext cx="10461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lumMod val="65000"/>
                    <a:lumOff val="35000"/>
                  </a:schemeClr>
                </a:solidFill>
                <a:latin typeface="Arial"/>
                <a:cs typeface="Arial"/>
              </a:rPr>
              <a:t>The “ideal” and most “desirable” body type for women per decade:</a:t>
            </a:r>
            <a:endParaRPr lang="en-US" b="1" dirty="0">
              <a:solidFill>
                <a:schemeClr val="bg1">
                  <a:lumMod val="65000"/>
                  <a:lumOff val="35000"/>
                </a:schemeClr>
              </a:solidFill>
            </a:endParaRPr>
          </a:p>
        </p:txBody>
      </p:sp>
      <p:pic>
        <p:nvPicPr>
          <p:cNvPr id="5" name="Picture 4" descr="A person in a pink dress&#10;&#10;Description automatically generated">
            <a:extLst>
              <a:ext uri="{FF2B5EF4-FFF2-40B4-BE49-F238E27FC236}">
                <a16:creationId xmlns:a16="http://schemas.microsoft.com/office/drawing/2014/main" id="{FC7F9BA7-FB9A-015C-56B2-985E4716304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1350" y="2275946"/>
            <a:ext cx="2510366" cy="3288241"/>
          </a:xfrm>
          <a:prstGeom prst="rect">
            <a:avLst/>
          </a:prstGeom>
        </p:spPr>
      </p:pic>
      <p:sp>
        <p:nvSpPr>
          <p:cNvPr id="6" name="TextBox 5">
            <a:extLst>
              <a:ext uri="{FF2B5EF4-FFF2-40B4-BE49-F238E27FC236}">
                <a16:creationId xmlns:a16="http://schemas.microsoft.com/office/drawing/2014/main" id="{6D98C4C2-4628-E7E2-9783-EB9F61269F79}"/>
              </a:ext>
            </a:extLst>
          </p:cNvPr>
          <p:cNvSpPr txBox="1"/>
          <p:nvPr/>
        </p:nvSpPr>
        <p:spPr>
          <a:xfrm>
            <a:off x="641350" y="5513388"/>
            <a:ext cx="2493433" cy="368300"/>
          </a:xfrm>
          <a:prstGeom prst="rect">
            <a:avLst/>
          </a:prstGeom>
        </p:spPr>
        <p:txBody>
          <a:bodyPr>
            <a:normAutofit fontScale="62500" lnSpcReduction="20000"/>
          </a:bodyPr>
          <a:lstStyle/>
          <a:p>
            <a:r>
              <a:rPr lang="en-US">
                <a:hlinkClick r:id="rId3"/>
              </a:rPr>
              <a:t>This Photo</a:t>
            </a:r>
            <a:r>
              <a:rPr lang="en-US"/>
              <a:t> by Unknown author is licensed under </a:t>
            </a:r>
            <a:r>
              <a:rPr lang="en-US">
                <a:hlinkClick r:id="rId4"/>
              </a:rPr>
              <a:t>CC BY-SA-NC</a:t>
            </a:r>
            <a:r>
              <a:rPr lang="en-US"/>
              <a:t>.</a:t>
            </a:r>
          </a:p>
        </p:txBody>
      </p:sp>
      <p:pic>
        <p:nvPicPr>
          <p:cNvPr id="8" name="Picture 7" descr="A person in a white dress&#10;&#10;Description automatically generated">
            <a:extLst>
              <a:ext uri="{FF2B5EF4-FFF2-40B4-BE49-F238E27FC236}">
                <a16:creationId xmlns:a16="http://schemas.microsoft.com/office/drawing/2014/main" id="{3860BBED-345D-DDD6-8F45-125548F0C30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71969" y="2103967"/>
            <a:ext cx="2576061" cy="3750733"/>
          </a:xfrm>
          <a:prstGeom prst="rect">
            <a:avLst/>
          </a:prstGeom>
        </p:spPr>
      </p:pic>
      <p:sp>
        <p:nvSpPr>
          <p:cNvPr id="9" name="TextBox 8">
            <a:extLst>
              <a:ext uri="{FF2B5EF4-FFF2-40B4-BE49-F238E27FC236}">
                <a16:creationId xmlns:a16="http://schemas.microsoft.com/office/drawing/2014/main" id="{28D57AFE-C477-C709-08E1-87031C28C810}"/>
              </a:ext>
            </a:extLst>
          </p:cNvPr>
          <p:cNvSpPr txBox="1"/>
          <p:nvPr/>
        </p:nvSpPr>
        <p:spPr>
          <a:xfrm>
            <a:off x="8872008" y="5990167"/>
            <a:ext cx="2575983" cy="182033"/>
          </a:xfrm>
          <a:prstGeom prst="rect">
            <a:avLst/>
          </a:prstGeom>
        </p:spPr>
        <p:txBody>
          <a:bodyPr>
            <a:normAutofit fontScale="32500" lnSpcReduction="20000"/>
          </a:bodyPr>
          <a:lstStyle/>
          <a:p>
            <a:r>
              <a:rPr lang="en-US">
                <a:hlinkClick r:id="rId6"/>
              </a:rPr>
              <a:t>This Photo</a:t>
            </a:r>
            <a:r>
              <a:rPr lang="en-US"/>
              <a:t> by Unknown author is licensed under </a:t>
            </a:r>
            <a:r>
              <a:rPr lang="en-US">
                <a:hlinkClick r:id="rId7"/>
              </a:rPr>
              <a:t>CC BY-NC-ND</a:t>
            </a:r>
            <a:r>
              <a:rPr lang="en-US"/>
              <a:t>.</a:t>
            </a:r>
          </a:p>
        </p:txBody>
      </p:sp>
    </p:spTree>
    <p:extLst>
      <p:ext uri="{BB962C8B-B14F-4D97-AF65-F5344CB8AC3E}">
        <p14:creationId xmlns:p14="http://schemas.microsoft.com/office/powerpoint/2010/main" val="22253427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7BE0F-E5FD-6F61-7AD2-D3FCEAD4AE82}"/>
              </a:ext>
            </a:extLst>
          </p:cNvPr>
          <p:cNvSpPr>
            <a:spLocks noGrp="1"/>
          </p:cNvSpPr>
          <p:nvPr>
            <p:ph type="title"/>
          </p:nvPr>
        </p:nvSpPr>
        <p:spPr>
          <a:xfrm>
            <a:off x="2790918" y="-420844"/>
            <a:ext cx="8534400" cy="1507067"/>
          </a:xfrm>
        </p:spPr>
        <p:txBody>
          <a:bodyPr>
            <a:normAutofit/>
          </a:bodyPr>
          <a:lstStyle/>
          <a:p>
            <a:r>
              <a:rPr lang="en-US" sz="2000" b="1" u="sng" dirty="0">
                <a:solidFill>
                  <a:schemeClr val="bg1">
                    <a:lumMod val="65000"/>
                    <a:lumOff val="35000"/>
                  </a:schemeClr>
                </a:solidFill>
                <a:latin typeface="Calibri"/>
                <a:cs typeface="Arial"/>
              </a:rPr>
              <a:t>The body of a dancer- meeting our physical demands</a:t>
            </a:r>
            <a:endParaRPr lang="en-US" sz="2000" dirty="0">
              <a:solidFill>
                <a:schemeClr val="bg1">
                  <a:lumMod val="65000"/>
                  <a:lumOff val="35000"/>
                </a:schemeClr>
              </a:solidFill>
              <a:latin typeface="Calibri"/>
              <a:cs typeface="Calibri"/>
            </a:endParaRPr>
          </a:p>
        </p:txBody>
      </p:sp>
      <p:sp>
        <p:nvSpPr>
          <p:cNvPr id="4" name="TextBox 3">
            <a:extLst>
              <a:ext uri="{FF2B5EF4-FFF2-40B4-BE49-F238E27FC236}">
                <a16:creationId xmlns:a16="http://schemas.microsoft.com/office/drawing/2014/main" id="{C6D070AD-2C60-4E7E-8183-556BD89AC4FE}"/>
              </a:ext>
            </a:extLst>
          </p:cNvPr>
          <p:cNvSpPr txBox="1"/>
          <p:nvPr/>
        </p:nvSpPr>
        <p:spPr>
          <a:xfrm>
            <a:off x="580571" y="856342"/>
            <a:ext cx="11103428"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lumMod val="65000"/>
                    <a:lumOff val="35000"/>
                  </a:schemeClr>
                </a:solidFill>
                <a:latin typeface="Arial"/>
                <a:cs typeface="Arial"/>
              </a:rPr>
              <a:t>The body of a dancer is sacred to their craft and their ability to meet the physical demands of the dance world plays a crucial role in their training and career. </a:t>
            </a:r>
            <a:endParaRPr lang="en-US" sz="2000" dirty="0">
              <a:solidFill>
                <a:schemeClr val="bg1">
                  <a:lumMod val="65000"/>
                  <a:lumOff val="35000"/>
                </a:schemeClr>
              </a:solidFill>
            </a:endParaRPr>
          </a:p>
          <a:p>
            <a:br>
              <a:rPr lang="en-US" dirty="0"/>
            </a:br>
            <a:endParaRPr lang="en-US" dirty="0"/>
          </a:p>
        </p:txBody>
      </p:sp>
      <p:sp>
        <p:nvSpPr>
          <p:cNvPr id="5" name="Oval 4">
            <a:extLst>
              <a:ext uri="{FF2B5EF4-FFF2-40B4-BE49-F238E27FC236}">
                <a16:creationId xmlns:a16="http://schemas.microsoft.com/office/drawing/2014/main" id="{552D163C-7754-9819-11C7-BCE7EBA2EDFC}"/>
              </a:ext>
            </a:extLst>
          </p:cNvPr>
          <p:cNvSpPr/>
          <p:nvPr/>
        </p:nvSpPr>
        <p:spPr>
          <a:xfrm>
            <a:off x="4765381" y="2934873"/>
            <a:ext cx="2741706" cy="1875117"/>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7080508-FB1F-97F4-2BE5-E2EE63EC9089}"/>
              </a:ext>
            </a:extLst>
          </p:cNvPr>
          <p:cNvSpPr txBox="1"/>
          <p:nvPr/>
        </p:nvSpPr>
        <p:spPr>
          <a:xfrm>
            <a:off x="5098996" y="3685988"/>
            <a:ext cx="2075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 dancer must:</a:t>
            </a:r>
          </a:p>
        </p:txBody>
      </p:sp>
      <p:sp>
        <p:nvSpPr>
          <p:cNvPr id="7" name="TextBox 6">
            <a:extLst>
              <a:ext uri="{FF2B5EF4-FFF2-40B4-BE49-F238E27FC236}">
                <a16:creationId xmlns:a16="http://schemas.microsoft.com/office/drawing/2014/main" id="{5037EB71-CF7F-46E4-2CBC-3012F81D6E26}"/>
              </a:ext>
            </a:extLst>
          </p:cNvPr>
          <p:cNvSpPr txBox="1"/>
          <p:nvPr/>
        </p:nvSpPr>
        <p:spPr>
          <a:xfrm>
            <a:off x="1130406" y="2165616"/>
            <a:ext cx="3745753"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65000"/>
                    <a:lumOff val="35000"/>
                  </a:schemeClr>
                </a:solidFill>
                <a:latin typeface="Arial"/>
                <a:cs typeface="Arial"/>
              </a:rPr>
              <a:t>Use their muscles for extended periods of time</a:t>
            </a:r>
            <a:endParaRPr lang="en-US" dirty="0">
              <a:solidFill>
                <a:schemeClr val="bg1">
                  <a:lumMod val="65000"/>
                  <a:lumOff val="35000"/>
                </a:schemeClr>
              </a:solidFill>
            </a:endParaRPr>
          </a:p>
          <a:p>
            <a:br>
              <a:rPr lang="en-US" sz="2000" dirty="0"/>
            </a:br>
            <a:endParaRPr lang="en-US" sz="2000" dirty="0"/>
          </a:p>
        </p:txBody>
      </p:sp>
      <p:sp>
        <p:nvSpPr>
          <p:cNvPr id="8" name="TextBox 7">
            <a:extLst>
              <a:ext uri="{FF2B5EF4-FFF2-40B4-BE49-F238E27FC236}">
                <a16:creationId xmlns:a16="http://schemas.microsoft.com/office/drawing/2014/main" id="{621B1699-307E-9F89-3817-4AC3FA84F667}"/>
              </a:ext>
            </a:extLst>
          </p:cNvPr>
          <p:cNvSpPr txBox="1"/>
          <p:nvPr/>
        </p:nvSpPr>
        <p:spPr>
          <a:xfrm>
            <a:off x="7841129" y="2192083"/>
            <a:ext cx="35705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dirty="0">
                <a:solidFill>
                  <a:schemeClr val="bg1">
                    <a:lumMod val="65000"/>
                    <a:lumOff val="35000"/>
                  </a:schemeClr>
                </a:solidFill>
                <a:latin typeface="Arial"/>
                <a:cs typeface="Arial"/>
              </a:rPr>
              <a:t>Maintain strength in order to support their movements with their muscles</a:t>
            </a:r>
            <a:endParaRPr lang="en-US">
              <a:solidFill>
                <a:schemeClr val="bg1">
                  <a:lumMod val="65000"/>
                  <a:lumOff val="35000"/>
                </a:schemeClr>
              </a:solidFill>
            </a:endParaRPr>
          </a:p>
          <a:p>
            <a:br>
              <a:rPr lang="en-US" dirty="0"/>
            </a:br>
            <a:endParaRPr lang="en-US" dirty="0"/>
          </a:p>
        </p:txBody>
      </p:sp>
      <p:sp>
        <p:nvSpPr>
          <p:cNvPr id="9" name="TextBox 8">
            <a:extLst>
              <a:ext uri="{FF2B5EF4-FFF2-40B4-BE49-F238E27FC236}">
                <a16:creationId xmlns:a16="http://schemas.microsoft.com/office/drawing/2014/main" id="{BF7CAD33-0992-095B-FA09-5BF31836A9CE}"/>
              </a:ext>
            </a:extLst>
          </p:cNvPr>
          <p:cNvSpPr txBox="1"/>
          <p:nvPr/>
        </p:nvSpPr>
        <p:spPr>
          <a:xfrm>
            <a:off x="1132328" y="4616183"/>
            <a:ext cx="33528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lumMod val="65000"/>
                    <a:lumOff val="35000"/>
                  </a:schemeClr>
                </a:solidFill>
                <a:latin typeface="Arial"/>
                <a:cs typeface="Arial"/>
              </a:rPr>
              <a:t>Be physically active for long periods of time without getting tired</a:t>
            </a:r>
            <a:endParaRPr lang="en-US">
              <a:solidFill>
                <a:schemeClr val="bg1">
                  <a:lumMod val="65000"/>
                  <a:lumOff val="35000"/>
                </a:schemeClr>
              </a:solidFill>
            </a:endParaRPr>
          </a:p>
          <a:p>
            <a:br>
              <a:rPr lang="en-US" dirty="0"/>
            </a:br>
            <a:endParaRPr lang="en-US" dirty="0"/>
          </a:p>
        </p:txBody>
      </p:sp>
      <p:sp>
        <p:nvSpPr>
          <p:cNvPr id="10" name="TextBox 9">
            <a:extLst>
              <a:ext uri="{FF2B5EF4-FFF2-40B4-BE49-F238E27FC236}">
                <a16:creationId xmlns:a16="http://schemas.microsoft.com/office/drawing/2014/main" id="{84621048-97A9-C684-A280-DABCC7A7C030}"/>
              </a:ext>
            </a:extLst>
          </p:cNvPr>
          <p:cNvSpPr txBox="1"/>
          <p:nvPr/>
        </p:nvSpPr>
        <p:spPr>
          <a:xfrm>
            <a:off x="7808258" y="4808710"/>
            <a:ext cx="35124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a:solidFill>
                  <a:schemeClr val="bg1">
                    <a:lumMod val="65000"/>
                    <a:lumOff val="35000"/>
                  </a:schemeClr>
                </a:solidFill>
                <a:latin typeface="Arial"/>
                <a:cs typeface="Arial"/>
              </a:rPr>
              <a:t>Train muscles to move repetitively with accuracy</a:t>
            </a:r>
            <a:r>
              <a:rPr lang="en-US" sz="1200" dirty="0">
                <a:solidFill>
                  <a:srgbClr val="000000"/>
                </a:solidFill>
                <a:latin typeface="Arial"/>
                <a:cs typeface="Arial"/>
              </a:rPr>
              <a:t> </a:t>
            </a:r>
            <a:endParaRPr lang="en-US" dirty="0"/>
          </a:p>
        </p:txBody>
      </p:sp>
    </p:spTree>
    <p:extLst>
      <p:ext uri="{BB962C8B-B14F-4D97-AF65-F5344CB8AC3E}">
        <p14:creationId xmlns:p14="http://schemas.microsoft.com/office/powerpoint/2010/main" val="332736866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7D59-D18B-6524-A30B-D7134E17E6AB}"/>
              </a:ext>
            </a:extLst>
          </p:cNvPr>
          <p:cNvSpPr>
            <a:spLocks noGrp="1"/>
          </p:cNvSpPr>
          <p:nvPr>
            <p:ph type="title"/>
          </p:nvPr>
        </p:nvSpPr>
        <p:spPr>
          <a:xfrm>
            <a:off x="4113212" y="214156"/>
            <a:ext cx="8534400" cy="1507067"/>
          </a:xfrm>
        </p:spPr>
        <p:txBody>
          <a:bodyPr>
            <a:normAutofit fontScale="90000"/>
          </a:bodyPr>
          <a:lstStyle/>
          <a:p>
            <a:r>
              <a:rPr lang="en-US" sz="2400" b="1" u="sng" dirty="0">
                <a:solidFill>
                  <a:schemeClr val="bg1">
                    <a:lumMod val="65000"/>
                    <a:lumOff val="35000"/>
                  </a:schemeClr>
                </a:solidFill>
                <a:latin typeface="Calibri"/>
                <a:cs typeface="Arial"/>
              </a:rPr>
              <a:t>What do our bodies truly need?</a:t>
            </a:r>
            <a:endParaRPr lang="en-US" sz="2400" dirty="0">
              <a:solidFill>
                <a:schemeClr val="bg1">
                  <a:lumMod val="65000"/>
                  <a:lumOff val="35000"/>
                </a:schemeClr>
              </a:solidFill>
              <a:latin typeface="Calibri"/>
              <a:cs typeface="Calibri"/>
            </a:endParaRPr>
          </a:p>
          <a:p>
            <a:br>
              <a:rPr lang="en-US" dirty="0"/>
            </a:br>
            <a:endParaRPr lang="en-US" dirty="0"/>
          </a:p>
        </p:txBody>
      </p:sp>
      <p:sp>
        <p:nvSpPr>
          <p:cNvPr id="4" name="TextBox 3">
            <a:extLst>
              <a:ext uri="{FF2B5EF4-FFF2-40B4-BE49-F238E27FC236}">
                <a16:creationId xmlns:a16="http://schemas.microsoft.com/office/drawing/2014/main" id="{91C857EF-13A8-E74C-3DF0-6192871DA65E}"/>
              </a:ext>
            </a:extLst>
          </p:cNvPr>
          <p:cNvSpPr txBox="1"/>
          <p:nvPr/>
        </p:nvSpPr>
        <p:spPr>
          <a:xfrm>
            <a:off x="841828" y="1248228"/>
            <a:ext cx="1094377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bg1">
                    <a:lumMod val="65000"/>
                    <a:lumOff val="35000"/>
                  </a:schemeClr>
                </a:solidFill>
                <a:latin typeface="Arial"/>
                <a:cs typeface="Arial"/>
              </a:rPr>
              <a:t>How can we successfully nourish our bodies?</a:t>
            </a:r>
            <a:endParaRPr lang="en-US" dirty="0">
              <a:solidFill>
                <a:schemeClr val="bg1">
                  <a:lumMod val="65000"/>
                  <a:lumOff val="35000"/>
                </a:schemeClr>
              </a:solidFill>
            </a:endParaRPr>
          </a:p>
          <a:p>
            <a:br>
              <a:rPr lang="en-US" dirty="0"/>
            </a:br>
            <a:endParaRPr lang="en-US" dirty="0"/>
          </a:p>
        </p:txBody>
      </p:sp>
      <p:sp>
        <p:nvSpPr>
          <p:cNvPr id="5" name="TextBox 4">
            <a:extLst>
              <a:ext uri="{FF2B5EF4-FFF2-40B4-BE49-F238E27FC236}">
                <a16:creationId xmlns:a16="http://schemas.microsoft.com/office/drawing/2014/main" id="{9F9192D9-6C4A-FCDE-DF62-204F4EF442A6}"/>
              </a:ext>
            </a:extLst>
          </p:cNvPr>
          <p:cNvSpPr txBox="1"/>
          <p:nvPr/>
        </p:nvSpPr>
        <p:spPr>
          <a:xfrm>
            <a:off x="2976710" y="4579470"/>
            <a:ext cx="7155542"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solidFill>
                  <a:schemeClr val="bg1">
                    <a:lumMod val="65000"/>
                    <a:lumOff val="35000"/>
                  </a:schemeClr>
                </a:solidFill>
                <a:latin typeface="Arial"/>
                <a:cs typeface="Arial"/>
              </a:rPr>
              <a:t>Food is fuel and it’s important that we develop a relationship where we are able to treat it as such. </a:t>
            </a:r>
            <a:endParaRPr lang="en-US" sz="1600" dirty="0">
              <a:solidFill>
                <a:schemeClr val="bg1">
                  <a:lumMod val="65000"/>
                  <a:lumOff val="35000"/>
                </a:schemeClr>
              </a:solidFill>
            </a:endParaRPr>
          </a:p>
          <a:p>
            <a:pPr algn="ctr"/>
            <a:br>
              <a:rPr lang="en-US" dirty="0"/>
            </a:br>
            <a:endParaRPr lang="en-US" sz="2400">
              <a:solidFill>
                <a:schemeClr val="bg1">
                  <a:lumMod val="65000"/>
                  <a:lumOff val="35000"/>
                </a:schemeClr>
              </a:solidFill>
            </a:endParaRPr>
          </a:p>
          <a:p>
            <a:pPr algn="ctr"/>
            <a:r>
              <a:rPr lang="en-US" sz="1600" dirty="0">
                <a:solidFill>
                  <a:schemeClr val="bg1">
                    <a:lumMod val="65000"/>
                    <a:lumOff val="35000"/>
                  </a:schemeClr>
                </a:solidFill>
                <a:latin typeface="Arial"/>
                <a:cs typeface="Arial"/>
              </a:rPr>
              <a:t>To dance especially, one needs to fuel their body in order to perform and train.</a:t>
            </a:r>
            <a:endParaRPr lang="en-US" sz="1600" dirty="0">
              <a:solidFill>
                <a:schemeClr val="bg1">
                  <a:lumMod val="65000"/>
                  <a:lumOff val="35000"/>
                </a:schemeClr>
              </a:solidFill>
            </a:endParaRPr>
          </a:p>
          <a:p>
            <a:br>
              <a:rPr lang="en-US" dirty="0"/>
            </a:br>
            <a:endParaRPr lang="en-US" dirty="0"/>
          </a:p>
        </p:txBody>
      </p:sp>
    </p:spTree>
    <p:extLst>
      <p:ext uri="{BB962C8B-B14F-4D97-AF65-F5344CB8AC3E}">
        <p14:creationId xmlns:p14="http://schemas.microsoft.com/office/powerpoint/2010/main" val="273081439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F2459-3496-77C6-E851-BD3F2D39B38B}"/>
              </a:ext>
            </a:extLst>
          </p:cNvPr>
          <p:cNvSpPr>
            <a:spLocks noGrp="1"/>
          </p:cNvSpPr>
          <p:nvPr>
            <p:ph type="title"/>
          </p:nvPr>
        </p:nvSpPr>
        <p:spPr>
          <a:xfrm>
            <a:off x="1931800" y="161861"/>
            <a:ext cx="8534400" cy="1507067"/>
          </a:xfrm>
        </p:spPr>
        <p:txBody>
          <a:bodyPr>
            <a:normAutofit fontScale="90000"/>
          </a:bodyPr>
          <a:lstStyle/>
          <a:p>
            <a:pPr algn="ctr"/>
            <a:r>
              <a:rPr lang="en-US" sz="2400" b="1" u="sng" dirty="0">
                <a:solidFill>
                  <a:schemeClr val="bg1">
                    <a:lumMod val="65000"/>
                    <a:lumOff val="35000"/>
                  </a:schemeClr>
                </a:solidFill>
                <a:latin typeface="Arial"/>
                <a:cs typeface="Arial"/>
              </a:rPr>
              <a:t>How do I fuel my body daily?</a:t>
            </a:r>
            <a:endParaRPr lang="en-US" sz="2400" dirty="0">
              <a:solidFill>
                <a:schemeClr val="bg1">
                  <a:lumMod val="65000"/>
                  <a:lumOff val="35000"/>
                </a:schemeClr>
              </a:solidFill>
            </a:endParaRPr>
          </a:p>
          <a:p>
            <a:br>
              <a:rPr lang="en-US" dirty="0"/>
            </a:br>
            <a:endParaRPr lang="en-US" dirty="0"/>
          </a:p>
        </p:txBody>
      </p:sp>
      <p:sp>
        <p:nvSpPr>
          <p:cNvPr id="4" name="TextBox 3">
            <a:extLst>
              <a:ext uri="{FF2B5EF4-FFF2-40B4-BE49-F238E27FC236}">
                <a16:creationId xmlns:a16="http://schemas.microsoft.com/office/drawing/2014/main" id="{8D620DEA-D1F3-E060-3922-658DAA8D2664}"/>
              </a:ext>
            </a:extLst>
          </p:cNvPr>
          <p:cNvSpPr txBox="1"/>
          <p:nvPr/>
        </p:nvSpPr>
        <p:spPr>
          <a:xfrm>
            <a:off x="3190795" y="1030087"/>
            <a:ext cx="600891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u="sng" dirty="0">
                <a:solidFill>
                  <a:schemeClr val="bg1">
                    <a:lumMod val="65000"/>
                    <a:lumOff val="35000"/>
                  </a:schemeClr>
                </a:solidFill>
                <a:latin typeface="Arial"/>
                <a:cs typeface="Arial"/>
              </a:rPr>
              <a:t>Eat what you want, add what you need</a:t>
            </a:r>
            <a:endParaRPr lang="en-US" sz="2000" dirty="0">
              <a:solidFill>
                <a:schemeClr val="bg1">
                  <a:lumMod val="65000"/>
                  <a:lumOff val="35000"/>
                </a:schemeClr>
              </a:solidFill>
            </a:endParaRPr>
          </a:p>
          <a:p>
            <a:br>
              <a:rPr lang="en-US" dirty="0"/>
            </a:br>
            <a:endParaRPr lang="en-US" dirty="0"/>
          </a:p>
        </p:txBody>
      </p:sp>
      <p:sp>
        <p:nvSpPr>
          <p:cNvPr id="5" name="Speech Bubble: Rectangle with Corners Rounded 4">
            <a:extLst>
              <a:ext uri="{FF2B5EF4-FFF2-40B4-BE49-F238E27FC236}">
                <a16:creationId xmlns:a16="http://schemas.microsoft.com/office/drawing/2014/main" id="{DEAE8F47-1FB7-D827-0002-F94185FE686B}"/>
              </a:ext>
            </a:extLst>
          </p:cNvPr>
          <p:cNvSpPr/>
          <p:nvPr/>
        </p:nvSpPr>
        <p:spPr>
          <a:xfrm>
            <a:off x="4107969" y="1709911"/>
            <a:ext cx="4228352" cy="1240117"/>
          </a:xfrm>
          <a:prstGeom prst="wedgeRoundRectCallou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3E922FA-3C1A-B31F-EB89-8DD7B8F091B3}"/>
              </a:ext>
            </a:extLst>
          </p:cNvPr>
          <p:cNvSpPr txBox="1"/>
          <p:nvPr/>
        </p:nvSpPr>
        <p:spPr>
          <a:xfrm>
            <a:off x="4253112" y="2034988"/>
            <a:ext cx="402472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“I’m craving a sweet breakfast”</a:t>
            </a:r>
            <a:endParaRPr lang="en-US" sz="2000" dirty="0"/>
          </a:p>
          <a:p>
            <a:br>
              <a:rPr lang="en-US" dirty="0">
                <a:highlight>
                  <a:srgbClr val="FFFF00"/>
                </a:highlight>
              </a:rPr>
            </a:br>
            <a:endParaRPr lang="en-US"/>
          </a:p>
        </p:txBody>
      </p:sp>
      <p:sp>
        <p:nvSpPr>
          <p:cNvPr id="7" name="TextBox 6">
            <a:extLst>
              <a:ext uri="{FF2B5EF4-FFF2-40B4-BE49-F238E27FC236}">
                <a16:creationId xmlns:a16="http://schemas.microsoft.com/office/drawing/2014/main" id="{60F864AB-6500-5404-8641-582A62EB5287}"/>
              </a:ext>
            </a:extLst>
          </p:cNvPr>
          <p:cNvSpPr txBox="1"/>
          <p:nvPr/>
        </p:nvSpPr>
        <p:spPr>
          <a:xfrm>
            <a:off x="682598" y="3236044"/>
            <a:ext cx="11016342"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chemeClr val="bg1">
                    <a:lumMod val="65000"/>
                    <a:lumOff val="35000"/>
                  </a:schemeClr>
                </a:solidFill>
                <a:latin typeface="Arial"/>
                <a:cs typeface="Arial"/>
              </a:rPr>
              <a:t>A perfect example of this may be having pancakes for breakfast because it's what you're fancying, however in order to curb this craving while also prioritizing nutritional value one could have pancakes and add </a:t>
            </a:r>
            <a:r>
              <a:rPr lang="en-US" sz="2400" dirty="0" err="1">
                <a:solidFill>
                  <a:schemeClr val="bg1">
                    <a:lumMod val="65000"/>
                    <a:lumOff val="35000"/>
                  </a:schemeClr>
                </a:solidFill>
                <a:latin typeface="Arial"/>
                <a:cs typeface="Arial"/>
              </a:rPr>
              <a:t>greek</a:t>
            </a:r>
            <a:r>
              <a:rPr lang="en-US" sz="2400" dirty="0">
                <a:solidFill>
                  <a:schemeClr val="bg1">
                    <a:lumMod val="65000"/>
                    <a:lumOff val="35000"/>
                  </a:schemeClr>
                </a:solidFill>
                <a:latin typeface="Arial"/>
                <a:cs typeface="Arial"/>
              </a:rPr>
              <a:t> natural yoghurt as a source of protein, they could then also add honey for some natural sugars, berries such as blueberries and raspberries as one of your 5 a day and a fiber source and perhaps some granola for an extra source of fiber to keep you full! </a:t>
            </a:r>
            <a:endParaRPr lang="en-US" sz="2400" dirty="0">
              <a:solidFill>
                <a:schemeClr val="bg1">
                  <a:lumMod val="65000"/>
                  <a:lumOff val="35000"/>
                </a:schemeClr>
              </a:solidFill>
              <a:latin typeface="Century Gothic" panose="020B0502020202020204"/>
              <a:cs typeface="Arial"/>
            </a:endParaRPr>
          </a:p>
          <a:p>
            <a:pPr algn="ctr"/>
            <a:endParaRPr lang="en-US" sz="2400" dirty="0">
              <a:solidFill>
                <a:schemeClr val="bg1">
                  <a:lumMod val="65000"/>
                  <a:lumOff val="35000"/>
                </a:schemeClr>
              </a:solidFill>
              <a:latin typeface="Arial"/>
              <a:cs typeface="Arial"/>
            </a:endParaRPr>
          </a:p>
          <a:p>
            <a:pPr algn="ctr"/>
            <a:r>
              <a:rPr lang="en-US" sz="2400" dirty="0">
                <a:solidFill>
                  <a:schemeClr val="bg1">
                    <a:lumMod val="65000"/>
                    <a:lumOff val="35000"/>
                  </a:schemeClr>
                </a:solidFill>
                <a:latin typeface="Arial"/>
                <a:cs typeface="Arial"/>
              </a:rPr>
              <a:t>A Meal like this could </a:t>
            </a:r>
            <a:r>
              <a:rPr lang="en-US" sz="2400" dirty="0" err="1">
                <a:solidFill>
                  <a:schemeClr val="bg1">
                    <a:lumMod val="65000"/>
                    <a:lumOff val="35000"/>
                  </a:schemeClr>
                </a:solidFill>
                <a:latin typeface="Arial"/>
                <a:cs typeface="Arial"/>
              </a:rPr>
              <a:t>supoort</a:t>
            </a:r>
            <a:r>
              <a:rPr lang="en-US" sz="2400" dirty="0">
                <a:solidFill>
                  <a:schemeClr val="bg1">
                    <a:lumMod val="65000"/>
                    <a:lumOff val="35000"/>
                  </a:schemeClr>
                </a:solidFill>
                <a:latin typeface="Arial"/>
                <a:cs typeface="Arial"/>
              </a:rPr>
              <a:t> the body through dance and physical activity!</a:t>
            </a:r>
          </a:p>
          <a:p>
            <a:br>
              <a:rPr lang="en-US" dirty="0"/>
            </a:br>
            <a:endParaRPr lang="en-US" dirty="0"/>
          </a:p>
        </p:txBody>
      </p:sp>
    </p:spTree>
    <p:extLst>
      <p:ext uri="{BB962C8B-B14F-4D97-AF65-F5344CB8AC3E}">
        <p14:creationId xmlns:p14="http://schemas.microsoft.com/office/powerpoint/2010/main" val="55885448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69694-ADDE-2503-70D0-05AF4EE4A5F3}"/>
              </a:ext>
            </a:extLst>
          </p:cNvPr>
          <p:cNvSpPr>
            <a:spLocks noGrp="1"/>
          </p:cNvSpPr>
          <p:nvPr>
            <p:ph type="title"/>
          </p:nvPr>
        </p:nvSpPr>
        <p:spPr>
          <a:xfrm>
            <a:off x="2036388" y="2612214"/>
            <a:ext cx="8534400" cy="1507067"/>
          </a:xfrm>
        </p:spPr>
        <p:txBody>
          <a:bodyPr/>
          <a:lstStyle/>
          <a:p>
            <a:r>
              <a:rPr lang="en-US" sz="4400" dirty="0"/>
              <a:t>Look after your body, it's the only one you have! :)</a:t>
            </a:r>
          </a:p>
        </p:txBody>
      </p:sp>
      <p:sp>
        <p:nvSpPr>
          <p:cNvPr id="3" name="Content Placeholder 2">
            <a:extLst>
              <a:ext uri="{FF2B5EF4-FFF2-40B4-BE49-F238E27FC236}">
                <a16:creationId xmlns:a16="http://schemas.microsoft.com/office/drawing/2014/main" id="{B764D7F3-E26A-79A3-2879-3A95F1C77FF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2549897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4EC08-7C0C-0972-B330-AFF309E87455}"/>
              </a:ext>
            </a:extLst>
          </p:cNvPr>
          <p:cNvSpPr>
            <a:spLocks noGrp="1"/>
          </p:cNvSpPr>
          <p:nvPr>
            <p:ph type="title"/>
          </p:nvPr>
        </p:nvSpPr>
        <p:spPr>
          <a:xfrm>
            <a:off x="4294920" y="-424637"/>
            <a:ext cx="8534400" cy="1507067"/>
          </a:xfrm>
        </p:spPr>
        <p:txBody>
          <a:bodyPr/>
          <a:lstStyle/>
          <a:p>
            <a:r>
              <a:rPr lang="en-US" dirty="0"/>
              <a:t>Bibliography</a:t>
            </a:r>
          </a:p>
        </p:txBody>
      </p:sp>
      <p:sp>
        <p:nvSpPr>
          <p:cNvPr id="3" name="Content Placeholder 2">
            <a:extLst>
              <a:ext uri="{FF2B5EF4-FFF2-40B4-BE49-F238E27FC236}">
                <a16:creationId xmlns:a16="http://schemas.microsoft.com/office/drawing/2014/main" id="{401C0E53-9831-5466-FA25-A544A6D62F08}"/>
              </a:ext>
            </a:extLst>
          </p:cNvPr>
          <p:cNvSpPr>
            <a:spLocks noGrp="1"/>
          </p:cNvSpPr>
          <p:nvPr>
            <p:ph idx="1"/>
          </p:nvPr>
        </p:nvSpPr>
        <p:spPr>
          <a:xfrm>
            <a:off x="250458" y="1834662"/>
            <a:ext cx="11840307" cy="5936436"/>
          </a:xfrm>
        </p:spPr>
        <p:txBody>
          <a:bodyPr/>
          <a:lstStyle/>
          <a:p>
            <a:pPr>
              <a:buNone/>
            </a:pPr>
            <a:r>
              <a:rPr lang="en-US" sz="1600" i="1" dirty="0">
                <a:solidFill>
                  <a:srgbClr val="000000"/>
                </a:solidFill>
                <a:ea typeface="+mn-lt"/>
                <a:cs typeface="+mn-lt"/>
              </a:rPr>
              <a:t>Diet culture: What it is, its effects, and how to overcome it</a:t>
            </a:r>
            <a:r>
              <a:rPr lang="en-US" sz="1600" dirty="0">
                <a:solidFill>
                  <a:srgbClr val="000000"/>
                </a:solidFill>
                <a:ea typeface="+mn-lt"/>
                <a:cs typeface="+mn-lt"/>
              </a:rPr>
              <a:t> (no date) </a:t>
            </a:r>
            <a:r>
              <a:rPr lang="en-US" sz="1600" i="1" dirty="0">
                <a:solidFill>
                  <a:srgbClr val="000000"/>
                </a:solidFill>
                <a:ea typeface="+mn-lt"/>
                <a:cs typeface="+mn-lt"/>
              </a:rPr>
              <a:t>Medical News Today</a:t>
            </a:r>
            <a:r>
              <a:rPr lang="en-US" sz="1600" dirty="0">
                <a:solidFill>
                  <a:srgbClr val="000000"/>
                </a:solidFill>
                <a:ea typeface="+mn-lt"/>
                <a:cs typeface="+mn-lt"/>
              </a:rPr>
              <a:t>. Available at: </a:t>
            </a:r>
            <a:r>
              <a:rPr lang="en-US" sz="1600" dirty="0">
                <a:solidFill>
                  <a:srgbClr val="000000"/>
                </a:solidFill>
                <a:ea typeface="+mn-lt"/>
                <a:cs typeface="+mn-lt"/>
                <a:hlinkClick r:id="rId2"/>
              </a:rPr>
              <a:t>https://www.medicalnewstoday.com/articles/diet-culture</a:t>
            </a:r>
            <a:r>
              <a:rPr lang="en-US" sz="1600" dirty="0">
                <a:solidFill>
                  <a:srgbClr val="000000"/>
                </a:solidFill>
                <a:ea typeface="+mn-lt"/>
                <a:cs typeface="+mn-lt"/>
              </a:rPr>
              <a:t> (Accessed: 29 February 2024). </a:t>
            </a:r>
            <a:endParaRPr lang="en-US" dirty="0"/>
          </a:p>
          <a:p>
            <a:pPr>
              <a:buNone/>
            </a:pPr>
            <a:endParaRPr lang="en-US" sz="1600" dirty="0">
              <a:solidFill>
                <a:srgbClr val="000000"/>
              </a:solidFill>
            </a:endParaRPr>
          </a:p>
          <a:p>
            <a:pPr>
              <a:buNone/>
            </a:pPr>
            <a:r>
              <a:rPr lang="en-US" sz="1600" dirty="0" err="1">
                <a:solidFill>
                  <a:srgbClr val="000000"/>
                </a:solidFill>
                <a:ea typeface="+mn-lt"/>
                <a:cs typeface="+mn-lt"/>
              </a:rPr>
              <a:t>Bberkley</a:t>
            </a:r>
            <a:r>
              <a:rPr lang="en-US" sz="1600" dirty="0">
                <a:solidFill>
                  <a:srgbClr val="000000"/>
                </a:solidFill>
                <a:ea typeface="+mn-lt"/>
                <a:cs typeface="+mn-lt"/>
              </a:rPr>
              <a:t> (2022) </a:t>
            </a:r>
            <a:r>
              <a:rPr lang="en-US" sz="1600" i="1" dirty="0">
                <a:solidFill>
                  <a:srgbClr val="000000"/>
                </a:solidFill>
                <a:ea typeface="+mn-lt"/>
                <a:cs typeface="+mn-lt"/>
              </a:rPr>
              <a:t>Diet culture: A brief history</a:t>
            </a:r>
            <a:r>
              <a:rPr lang="en-US" sz="1600" dirty="0">
                <a:solidFill>
                  <a:srgbClr val="000000"/>
                </a:solidFill>
                <a:ea typeface="+mn-lt"/>
                <a:cs typeface="+mn-lt"/>
              </a:rPr>
              <a:t>, </a:t>
            </a:r>
            <a:r>
              <a:rPr lang="en-US" sz="1600" i="1" dirty="0">
                <a:solidFill>
                  <a:srgbClr val="000000"/>
                </a:solidFill>
                <a:ea typeface="+mn-lt"/>
                <a:cs typeface="+mn-lt"/>
              </a:rPr>
              <a:t>The Social and Health Research Center</a:t>
            </a:r>
            <a:r>
              <a:rPr lang="en-US" sz="1600" dirty="0">
                <a:solidFill>
                  <a:srgbClr val="000000"/>
                </a:solidFill>
                <a:ea typeface="+mn-lt"/>
                <a:cs typeface="+mn-lt"/>
              </a:rPr>
              <a:t>. Available at: </a:t>
            </a:r>
            <a:r>
              <a:rPr lang="en-US" sz="1600" dirty="0">
                <a:solidFill>
                  <a:srgbClr val="000000"/>
                </a:solidFill>
                <a:ea typeface="+mn-lt"/>
                <a:cs typeface="+mn-lt"/>
                <a:hlinkClick r:id="rId3"/>
              </a:rPr>
              <a:t>https://sahrc.org/2022/04/diet-culture-a-brief-history/</a:t>
            </a:r>
            <a:r>
              <a:rPr lang="en-US" sz="1600" dirty="0">
                <a:solidFill>
                  <a:srgbClr val="000000"/>
                </a:solidFill>
                <a:ea typeface="+mn-lt"/>
                <a:cs typeface="+mn-lt"/>
              </a:rPr>
              <a:t> (Accessed: 29 February 2024). </a:t>
            </a:r>
            <a:endParaRPr lang="en-US" dirty="0"/>
          </a:p>
          <a:p>
            <a:pPr>
              <a:buNone/>
            </a:pPr>
            <a:endParaRPr lang="en-US" sz="1600" dirty="0">
              <a:solidFill>
                <a:srgbClr val="000000"/>
              </a:solidFill>
            </a:endParaRPr>
          </a:p>
          <a:p>
            <a:pPr>
              <a:buNone/>
            </a:pPr>
            <a:r>
              <a:rPr lang="en-US" sz="1600" dirty="0" err="1">
                <a:solidFill>
                  <a:srgbClr val="000000"/>
                </a:solidFill>
                <a:ea typeface="+mn-lt"/>
                <a:cs typeface="+mn-lt"/>
              </a:rPr>
              <a:t>Mailonline</a:t>
            </a:r>
            <a:r>
              <a:rPr lang="en-US" sz="1600" dirty="0">
                <a:solidFill>
                  <a:srgbClr val="000000"/>
                </a:solidFill>
                <a:ea typeface="+mn-lt"/>
                <a:cs typeface="+mn-lt"/>
              </a:rPr>
              <a:t>, M.G.F. (2022) </a:t>
            </a:r>
            <a:r>
              <a:rPr lang="en-US" sz="1600" i="1" dirty="0">
                <a:solidFill>
                  <a:srgbClr val="000000"/>
                </a:solidFill>
                <a:ea typeface="+mn-lt"/>
                <a:cs typeface="+mn-lt"/>
              </a:rPr>
              <a:t>How the ‘Perfect body’ has changed throughout the decades: Plastic surgeon reveals how beauty standards have evolved from the 1910s Hourglass Gibson Girl to the ‘bootylicious pop culture body’ of today</a:t>
            </a:r>
            <a:r>
              <a:rPr lang="en-US" sz="1600" dirty="0">
                <a:solidFill>
                  <a:srgbClr val="000000"/>
                </a:solidFill>
                <a:ea typeface="+mn-lt"/>
                <a:cs typeface="+mn-lt"/>
              </a:rPr>
              <a:t>, </a:t>
            </a:r>
            <a:r>
              <a:rPr lang="en-US" sz="1600" i="1" dirty="0">
                <a:solidFill>
                  <a:srgbClr val="000000"/>
                </a:solidFill>
                <a:ea typeface="+mn-lt"/>
                <a:cs typeface="+mn-lt"/>
              </a:rPr>
              <a:t>Daily Mail Online</a:t>
            </a:r>
            <a:r>
              <a:rPr lang="en-US" sz="1600" dirty="0">
                <a:solidFill>
                  <a:srgbClr val="000000"/>
                </a:solidFill>
                <a:ea typeface="+mn-lt"/>
                <a:cs typeface="+mn-lt"/>
              </a:rPr>
              <a:t>. Available at: </a:t>
            </a:r>
            <a:r>
              <a:rPr lang="en-US" sz="1600" dirty="0">
                <a:solidFill>
                  <a:srgbClr val="000000"/>
                </a:solidFill>
                <a:ea typeface="+mn-lt"/>
                <a:cs typeface="+mn-lt"/>
                <a:hlinkClick r:id="rId4"/>
              </a:rPr>
              <a:t>https://www.dailymail.co.uk/femail/article-10467643/How-perfect-body-changed-decades.html</a:t>
            </a:r>
            <a:r>
              <a:rPr lang="en-US" sz="1600" dirty="0">
                <a:solidFill>
                  <a:srgbClr val="000000"/>
                </a:solidFill>
                <a:ea typeface="+mn-lt"/>
                <a:cs typeface="+mn-lt"/>
              </a:rPr>
              <a:t> (Accessed: 29 February 2024). </a:t>
            </a:r>
            <a:endParaRPr lang="en-US" dirty="0"/>
          </a:p>
          <a:p>
            <a:pPr>
              <a:buNone/>
            </a:pPr>
            <a:endParaRPr lang="en-US" sz="1600" dirty="0">
              <a:solidFill>
                <a:srgbClr val="000000"/>
              </a:solidFill>
            </a:endParaRPr>
          </a:p>
          <a:p>
            <a:pPr>
              <a:buNone/>
            </a:pPr>
            <a:r>
              <a:rPr lang="en-US" sz="1600" dirty="0">
                <a:solidFill>
                  <a:srgbClr val="000000"/>
                </a:solidFill>
                <a:ea typeface="+mn-lt"/>
                <a:cs typeface="+mn-lt"/>
              </a:rPr>
              <a:t>(No date) </a:t>
            </a:r>
            <a:r>
              <a:rPr lang="en-US" sz="1600" i="1" dirty="0">
                <a:solidFill>
                  <a:srgbClr val="000000"/>
                </a:solidFill>
                <a:ea typeface="+mn-lt"/>
                <a:cs typeface="+mn-lt"/>
              </a:rPr>
              <a:t>Dancers - physical demands</a:t>
            </a:r>
            <a:r>
              <a:rPr lang="en-US" sz="1600" dirty="0">
                <a:solidFill>
                  <a:srgbClr val="000000"/>
                </a:solidFill>
                <a:ea typeface="+mn-lt"/>
                <a:cs typeface="+mn-lt"/>
              </a:rPr>
              <a:t>. Available at: </a:t>
            </a:r>
            <a:r>
              <a:rPr lang="en-US" sz="1600" dirty="0">
                <a:solidFill>
                  <a:srgbClr val="000000"/>
                </a:solidFill>
                <a:ea typeface="+mn-lt"/>
                <a:cs typeface="+mn-lt"/>
                <a:hlinkClick r:id="rId5"/>
              </a:rPr>
              <a:t>https://apps.illinoisworknet.com/cis/clusters/OccupationDetails/100294?parentId=110300&amp;section=demands&amp;sectionTitle=Physical+Demands#:~:text=It%20is%20important%20for%20dancers%20to%20be%20able%20to%3A&amp;text=Be%20physically%20active%20for%20long,when%20in%20an%20unstable%20position</a:t>
            </a:r>
            <a:r>
              <a:rPr lang="en-US" sz="1600" dirty="0">
                <a:solidFill>
                  <a:srgbClr val="000000"/>
                </a:solidFill>
                <a:ea typeface="+mn-lt"/>
                <a:cs typeface="+mn-lt"/>
              </a:rPr>
              <a:t>. (Accessed: 29 February 2024). </a:t>
            </a:r>
            <a:endParaRPr lang="en-US">
              <a:ea typeface="+mn-lt"/>
              <a:cs typeface="+mn-lt"/>
            </a:endParaRPr>
          </a:p>
          <a:p>
            <a:pPr>
              <a:buNone/>
            </a:pPr>
            <a:endParaRPr lang="en-US" sz="1600" dirty="0">
              <a:solidFill>
                <a:srgbClr val="000000"/>
              </a:solidFill>
            </a:endParaRPr>
          </a:p>
          <a:p>
            <a:pPr>
              <a:buNone/>
            </a:pPr>
            <a:endParaRPr lang="en-US" sz="1600" dirty="0">
              <a:solidFill>
                <a:srgbClr val="000000"/>
              </a:solidFill>
            </a:endParaRPr>
          </a:p>
          <a:p>
            <a:pPr>
              <a:buNone/>
            </a:pPr>
            <a:endParaRPr lang="en-US" sz="1600" dirty="0">
              <a:solidFill>
                <a:srgbClr val="000000"/>
              </a:solidFill>
            </a:endParaRPr>
          </a:p>
          <a:p>
            <a:pPr>
              <a:buNone/>
            </a:pPr>
            <a:endParaRPr lang="en-US" sz="1600" dirty="0">
              <a:solidFill>
                <a:srgbClr val="000000"/>
              </a:solidFill>
            </a:endParaRPr>
          </a:p>
          <a:p>
            <a:pPr marL="0" indent="0">
              <a:buNone/>
            </a:pPr>
            <a:endParaRPr lang="en-US" dirty="0"/>
          </a:p>
        </p:txBody>
      </p:sp>
    </p:spTree>
    <p:extLst>
      <p:ext uri="{BB962C8B-B14F-4D97-AF65-F5344CB8AC3E}">
        <p14:creationId xmlns:p14="http://schemas.microsoft.com/office/powerpoint/2010/main" val="408986175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1016</Words>
  <Application>Microsoft Macintosh PowerPoint</Application>
  <PresentationFormat>Widescreen</PresentationFormat>
  <Paragraphs>87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Cambria</vt:lpstr>
      <vt:lpstr>Century Gothic</vt:lpstr>
      <vt:lpstr>Wingdings 3</vt:lpstr>
      <vt:lpstr>Slice</vt:lpstr>
      <vt:lpstr>Nutrition and its Common Misconceptions - A dancers guide to fueling their body   </vt:lpstr>
      <vt:lpstr>The Food Pyramid</vt:lpstr>
      <vt:lpstr>  Diet Culture- How is it affecting us?  </vt:lpstr>
      <vt:lpstr>Diet Culture- What is it?  </vt:lpstr>
      <vt:lpstr>Womens bodies- a work of art policed throughout history </vt:lpstr>
      <vt:lpstr>The body of a dancer- meeting our physical demands</vt:lpstr>
      <vt:lpstr>What do our bodies truly need?  </vt:lpstr>
      <vt:lpstr>How do I fuel my body daily?  </vt:lpstr>
      <vt:lpstr>Look after your body, it's the only one you have!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Carrlisa Alleyne</cp:lastModifiedBy>
  <cp:revision>268</cp:revision>
  <dcterms:created xsi:type="dcterms:W3CDTF">2024-02-17T20:57:46Z</dcterms:created>
  <dcterms:modified xsi:type="dcterms:W3CDTF">2024-02-29T14:36:31Z</dcterms:modified>
</cp:coreProperties>
</file>