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333" r:id="rId2"/>
    <p:sldId id="334" r:id="rId3"/>
    <p:sldId id="258" r:id="rId4"/>
    <p:sldId id="335" r:id="rId5"/>
    <p:sldId id="271" r:id="rId6"/>
    <p:sldId id="338" r:id="rId7"/>
    <p:sldId id="336" r:id="rId8"/>
    <p:sldId id="278" r:id="rId9"/>
    <p:sldId id="337" r:id="rId1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500D7-747D-4844-92D8-E711CF4875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to Intelligence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2BE5B2-CEA0-48F0-BE0C-9F349B2E1D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Charts and Diagrams</a:t>
            </a:r>
          </a:p>
          <a:p>
            <a:r>
              <a:rPr lang="en-GB" dirty="0"/>
              <a:t>Use and abuse of statistics</a:t>
            </a:r>
          </a:p>
          <a:p>
            <a:r>
              <a:rPr lang="en-GB" dirty="0"/>
              <a:t>Adequate and relevant information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DF7CA8-673E-45DD-B2B0-A5285175D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AE8D7-E82B-4B0D-9878-7D011BB40B3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846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12413-9D91-4AAB-8EB7-E2D5F5D8F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to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C519A-FA8D-4339-BE17-41C7CE4ED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sz="2400" dirty="0"/>
              <a:t>Raw unprocessed information is data</a:t>
            </a:r>
            <a:br>
              <a:rPr lang="en-GB" sz="2400" dirty="0"/>
            </a:br>
            <a:r>
              <a:rPr lang="en-GB" sz="2400" dirty="0"/>
              <a:t>most commonly thought of as measurements or “facts”</a:t>
            </a:r>
            <a:br>
              <a:rPr lang="en-GB" sz="2400" dirty="0"/>
            </a:br>
            <a:r>
              <a:rPr lang="en-GB" sz="2400" dirty="0"/>
              <a:t>could be any potentially useful information</a:t>
            </a:r>
          </a:p>
          <a:p>
            <a:r>
              <a:rPr lang="en-GB" sz="2400" dirty="0"/>
              <a:t>If data is </a:t>
            </a:r>
            <a:r>
              <a:rPr lang="en-GB" sz="2400" b="1" dirty="0"/>
              <a:t>compared</a:t>
            </a:r>
            <a:r>
              <a:rPr lang="en-GB" sz="2400" dirty="0"/>
              <a:t>, </a:t>
            </a:r>
            <a:r>
              <a:rPr lang="en-GB" sz="2400" b="1" dirty="0"/>
              <a:t>qualified</a:t>
            </a:r>
            <a:r>
              <a:rPr lang="en-GB" sz="2400" dirty="0"/>
              <a:t>, its sources </a:t>
            </a:r>
            <a:r>
              <a:rPr lang="en-GB" sz="2400" b="1" dirty="0"/>
              <a:t>evaluated</a:t>
            </a:r>
            <a:r>
              <a:rPr lang="en-GB" sz="2400" dirty="0"/>
              <a:t>, and tested for </a:t>
            </a:r>
            <a:r>
              <a:rPr lang="en-GB" sz="2400" b="1" dirty="0"/>
              <a:t>validity</a:t>
            </a:r>
            <a:r>
              <a:rPr lang="en-GB" sz="2400" dirty="0"/>
              <a:t> it may become information</a:t>
            </a:r>
          </a:p>
          <a:p>
            <a:r>
              <a:rPr lang="en-GB" sz="2400" dirty="0"/>
              <a:t>If it is analysed and further understanding and deeper knowledge produced which could be used for </a:t>
            </a:r>
            <a:r>
              <a:rPr lang="en-GB" sz="2400" b="1" dirty="0"/>
              <a:t>predicting</a:t>
            </a:r>
            <a:r>
              <a:rPr lang="en-GB" sz="2400" dirty="0"/>
              <a:t> or </a:t>
            </a:r>
            <a:r>
              <a:rPr lang="en-GB" sz="2400" b="1" dirty="0"/>
              <a:t>making sense </a:t>
            </a:r>
            <a:r>
              <a:rPr lang="en-GB" sz="2400" dirty="0"/>
              <a:t>of current or older events, then it is intelligence</a:t>
            </a:r>
          </a:p>
          <a:p>
            <a:r>
              <a:rPr lang="en-GB" sz="2400" dirty="0"/>
              <a:t>Often the data may not be directly important, what it may </a:t>
            </a:r>
            <a:r>
              <a:rPr lang="en-GB" sz="2400" b="1" dirty="0"/>
              <a:t>tell us </a:t>
            </a:r>
            <a:r>
              <a:rPr lang="en-GB" sz="2400" dirty="0"/>
              <a:t>(</a:t>
            </a:r>
            <a:r>
              <a:rPr lang="en-GB" sz="2400" b="1" dirty="0"/>
              <a:t>inform us</a:t>
            </a:r>
            <a:r>
              <a:rPr lang="en-GB" sz="2400" dirty="0"/>
              <a:t>) is more valuable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60374B-7B38-42A6-868D-18ED7405F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AE8D7-E82B-4B0D-9878-7D011BB40B3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595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B5504-8549-427B-8AEC-A62BE02E1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25CDD-0920-488B-A081-85B30838F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Q. Why do shoe shops all seem to display only the left shoe?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Discuss for a few minutes.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does your answer </a:t>
            </a:r>
            <a:r>
              <a:rPr lang="en-GB" b="1" dirty="0"/>
              <a:t>tell you </a:t>
            </a:r>
            <a:r>
              <a:rPr lang="en-GB" dirty="0"/>
              <a:t>about shoe retailing?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8DC990-4BC2-4EC3-A218-921BCBC4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AE8D7-E82B-4B0D-9878-7D011BB40B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943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439CC-A723-4151-B86B-FE8319A7C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Charts and Diagrams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F1760-38FE-40BD-9B76-CCA5273A9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Charts and diagrams are about presentation of data usually measurements</a:t>
            </a:r>
          </a:p>
          <a:p>
            <a:r>
              <a:rPr lang="en-GB" dirty="0"/>
              <a:t>Clarity is essential…. “what are we actually presenting”</a:t>
            </a:r>
          </a:p>
          <a:p>
            <a:r>
              <a:rPr lang="en-GB" dirty="0"/>
              <a:t>Charts and diagrams aid understanding but are not proof</a:t>
            </a:r>
          </a:p>
          <a:p>
            <a:r>
              <a:rPr lang="en-GB" dirty="0"/>
              <a:t>Typical Charts:</a:t>
            </a:r>
            <a:br>
              <a:rPr lang="en-GB" dirty="0"/>
            </a:br>
            <a:r>
              <a:rPr lang="en-GB" dirty="0"/>
              <a:t>Bar Charts – show progress through time (time series)</a:t>
            </a:r>
            <a:br>
              <a:rPr lang="en-GB" dirty="0"/>
            </a:br>
            <a:r>
              <a:rPr lang="en-GB" dirty="0"/>
              <a:t>Pie Charts – A distribution relative to other factors at one point in time</a:t>
            </a:r>
            <a:br>
              <a:rPr lang="en-GB" dirty="0"/>
            </a:br>
            <a:r>
              <a:rPr lang="en-GB" dirty="0"/>
              <a:t>Line Graphs – show time series movements, or relationships between two factors, can be used to draw comparisons</a:t>
            </a:r>
          </a:p>
          <a:p>
            <a:r>
              <a:rPr lang="en-GB" dirty="0"/>
              <a:t>All of these techniques are primarily presentational technique and can be used to misinform by “suppressing time intervals” or “suppressing the zero”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490904-D749-4B96-BCB9-5AAEE24AB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AE8D7-E82B-4B0D-9878-7D011BB40B3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237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0081-B1D5-4742-8AE6-F391B176D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3D86E-4BBC-4E6C-9972-01AA32F669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Ordinal</a:t>
            </a:r>
            <a:br>
              <a:rPr lang="en-GB" dirty="0"/>
            </a:br>
            <a:r>
              <a:rPr lang="en-GB" dirty="0"/>
              <a:t>Not actual physical measurements, could be frequencies of preferences, or opinions, likes and dislikes, etc</a:t>
            </a:r>
            <a:br>
              <a:rPr lang="en-GB" dirty="0"/>
            </a:br>
            <a:r>
              <a:rPr lang="en-GB" dirty="0"/>
              <a:t>Display frequencies against characteristics of source </a:t>
            </a:r>
            <a:r>
              <a:rPr lang="en-GB" dirty="0" err="1"/>
              <a:t>e.g</a:t>
            </a:r>
            <a:r>
              <a:rPr lang="en-GB" dirty="0"/>
              <a:t> age and opinion</a:t>
            </a:r>
            <a:br>
              <a:rPr lang="en-GB" dirty="0"/>
            </a:br>
            <a:r>
              <a:rPr lang="en-GB" dirty="0"/>
              <a:t>Could be a “forced choice from 5 alternatives” – ”parametric”</a:t>
            </a:r>
            <a:br>
              <a:rPr lang="en-GB" dirty="0"/>
            </a:br>
            <a:r>
              <a:rPr lang="en-GB" dirty="0"/>
              <a:t>Cannot be treated statistically, may not be meaningful without knowledge of source</a:t>
            </a:r>
          </a:p>
          <a:p>
            <a:r>
              <a:rPr lang="en-GB" dirty="0"/>
              <a:t>Cardinal are measurements can be treated statistically if conditions are met. These measurements are times, numbers, lengths etc</a:t>
            </a:r>
            <a:br>
              <a:rPr lang="en-GB" dirty="0"/>
            </a:br>
            <a:r>
              <a:rPr lang="en-GB" dirty="0"/>
              <a:t>e.g. measurements could be times to assemble an electric clock using 2 different techniques. But what do they tell us?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45FCCA-E1FF-4349-AE43-F7F6ECA75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AE8D7-E82B-4B0D-9878-7D011BB40B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41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94647-9BC0-4C67-971F-95ED0E5DB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and Quantitative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02EC1-92C4-49EA-8E61-B4F7032C8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Qualitative data arises from asking questions to individuals or to encourage groups to talk – Who?, What?, Why?, Where?, When?, and How?</a:t>
            </a:r>
          </a:p>
          <a:p>
            <a:r>
              <a:rPr lang="en-GB" sz="2000" dirty="0"/>
              <a:t>These prefixes create open questions to which expansive answers are often given.</a:t>
            </a:r>
          </a:p>
          <a:p>
            <a:r>
              <a:rPr lang="en-GB" sz="2000" dirty="0"/>
              <a:t>Careful interpretation about what is said yields great value – taking into account; context (opinion or experiences, talking about self or others, past, present or future etc), motives, and frequency.</a:t>
            </a:r>
          </a:p>
          <a:p>
            <a:r>
              <a:rPr lang="en-GB" sz="2000" dirty="0"/>
              <a:t>Qualitative data allows analysts to build models of why things happen</a:t>
            </a:r>
          </a:p>
          <a:p>
            <a:r>
              <a:rPr lang="en-GB" sz="2000" dirty="0"/>
              <a:t>Quantitative data – measurements, especially extracted from closed questions – “yes or no”, “a, b, or C” etc can test these models.</a:t>
            </a:r>
          </a:p>
          <a:p>
            <a:endParaRPr lang="en-GB" sz="2000" dirty="0"/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25D98F-32AD-40F9-A788-E55314E14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33C1F4-6978-45BF-90FC-DD71E137C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821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282D7-562E-4500-BEAF-C3F03D544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problems with all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7EB71-2E6A-4D64-9A61-5AD825175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Populations:</a:t>
            </a:r>
            <a:br>
              <a:rPr lang="en-GB" dirty="0"/>
            </a:br>
            <a:r>
              <a:rPr lang="en-GB" dirty="0"/>
              <a:t>these are actually the defined groups that are being measured and must be</a:t>
            </a:r>
            <a:br>
              <a:rPr lang="en-GB" dirty="0"/>
            </a:br>
            <a:r>
              <a:rPr lang="en-GB" dirty="0"/>
              <a:t>1. Representative</a:t>
            </a:r>
            <a:br>
              <a:rPr lang="en-GB" dirty="0"/>
            </a:br>
            <a:r>
              <a:rPr lang="en-GB" dirty="0"/>
              <a:t>2. Show a “normal” or similar distribution</a:t>
            </a:r>
            <a:br>
              <a:rPr lang="en-GB" dirty="0"/>
            </a:br>
            <a:r>
              <a:rPr lang="en-GB" dirty="0"/>
              <a:t>Without these conditions being met any meaning is severely compromised.</a:t>
            </a:r>
          </a:p>
          <a:p>
            <a:r>
              <a:rPr lang="en-GB" dirty="0"/>
              <a:t>Sampling must be representative, though not necessarily statistically so. Judgement and quota sampling is adequate</a:t>
            </a:r>
          </a:p>
          <a:p>
            <a:r>
              <a:rPr lang="en-GB" dirty="0"/>
              <a:t>Statistical sampling is difficult if not impossible as we need to:</a:t>
            </a:r>
            <a:br>
              <a:rPr lang="en-GB" dirty="0"/>
            </a:br>
            <a:r>
              <a:rPr lang="en-GB" dirty="0"/>
              <a:t>Identify every member (sample frame)</a:t>
            </a:r>
            <a:br>
              <a:rPr lang="en-GB" dirty="0"/>
            </a:br>
            <a:r>
              <a:rPr lang="en-GB" dirty="0"/>
              <a:t>Select at random</a:t>
            </a:r>
            <a:br>
              <a:rPr lang="en-GB" dirty="0"/>
            </a:br>
            <a:r>
              <a:rPr lang="en-GB" dirty="0"/>
              <a:t>population must be of a known and normal or similar distribution</a:t>
            </a:r>
            <a:br>
              <a:rPr lang="en-GB" dirty="0"/>
            </a:br>
            <a:r>
              <a:rPr lang="en-GB" dirty="0"/>
              <a:t>All members must stand the same chance of being selected (no turndowns)</a:t>
            </a:r>
          </a:p>
          <a:p>
            <a:r>
              <a:rPr lang="en-GB" dirty="0"/>
              <a:t>Data is not information – it becomes so if we seek “what it seems to be telling us”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CE2834-4E4F-4DBE-A18C-610BA7AC3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AE8D7-E82B-4B0D-9878-7D011BB40B3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579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5E42D-10C5-478C-BCD6-2B1581DF1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FA8D0-2BF7-4D15-A13D-A83EAF18A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young men at our university are on average:</a:t>
            </a:r>
            <a:br>
              <a:rPr lang="en-GB" dirty="0"/>
            </a:br>
            <a:r>
              <a:rPr lang="en-GB" dirty="0"/>
              <a:t>5 foot 11 inches tall, with 42” Chests and weigh 140 lbs. They are a testament to the physical quality we attract!!!!</a:t>
            </a:r>
          </a:p>
          <a:p>
            <a:pPr marL="0" indent="0">
              <a:buNone/>
            </a:pPr>
            <a:r>
              <a:rPr lang="en-GB" dirty="0"/>
              <a:t>Here they are a representative (?) sample :</a:t>
            </a:r>
            <a:br>
              <a:rPr lang="en-GB" dirty="0"/>
            </a:br>
            <a:r>
              <a:rPr lang="en-GB" dirty="0"/>
              <a:t>1. 5 foot 2 inches, 44” chest and 160 lbs</a:t>
            </a:r>
          </a:p>
          <a:p>
            <a:pPr marL="0" indent="0">
              <a:buNone/>
            </a:pPr>
            <a:r>
              <a:rPr lang="en-GB" dirty="0"/>
              <a:t>2. 5 foot, 46” chest and 140 lbs</a:t>
            </a:r>
          </a:p>
          <a:p>
            <a:pPr marL="0" indent="0">
              <a:buNone/>
            </a:pPr>
            <a:r>
              <a:rPr lang="en-GB" dirty="0"/>
              <a:t>2. 6 foot 7”, 36” chest and 102 lbs</a:t>
            </a:r>
          </a:p>
          <a:p>
            <a:pPr marL="0" indent="0">
              <a:buNone/>
            </a:pPr>
            <a:r>
              <a:rPr lang="en-GB" dirty="0"/>
              <a:t>3. 6 foot 11”, 42” chest and 138lbs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Question: So, what’s gone wrong…. Critically analyse why you feel misinformed. </a:t>
            </a:r>
            <a:r>
              <a:rPr lang="en-GB" i="1" dirty="0"/>
              <a:t>What did the data actually tell us?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CBE495-895F-440E-8E53-F18FDC95F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AE8D7-E82B-4B0D-9878-7D011BB40B3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242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8E2E1-A8D0-4954-BCB7-DBB1F6BE7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Statistics – why does it not tell us “truth”?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76D15-069A-4768-8F9A-608F33D57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Statistics can be very useful if sampling and population characteristics are acceptable</a:t>
            </a:r>
          </a:p>
          <a:p>
            <a:r>
              <a:rPr lang="en-GB" sz="2400" dirty="0"/>
              <a:t>Can only use cardinal non-parametric data</a:t>
            </a:r>
          </a:p>
          <a:p>
            <a:r>
              <a:rPr lang="en-GB" sz="2400" dirty="0"/>
              <a:t>Clarity about what we are showing is important</a:t>
            </a:r>
          </a:p>
          <a:p>
            <a:r>
              <a:rPr lang="en-GB" sz="2400" dirty="0"/>
              <a:t>Abuses - using statistical treatment where population characteristics have not been respected</a:t>
            </a:r>
            <a:br>
              <a:rPr lang="en-GB" sz="2400" dirty="0"/>
            </a:br>
            <a:r>
              <a:rPr lang="en-GB" sz="2400" dirty="0"/>
              <a:t>where data is not non-parametric nor cardinal</a:t>
            </a:r>
          </a:p>
          <a:p>
            <a:r>
              <a:rPr lang="en-GB" sz="2400" dirty="0"/>
              <a:t>Do we actually know what the statistical statements actually mean.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AADA47-C956-4F0E-A51C-E8C47BABD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AE8D7-E82B-4B0D-9878-7D011BB40B3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3555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962</TotalTime>
  <Words>282</Words>
  <Application>Microsoft Office PowerPoint</Application>
  <PresentationFormat>On-screen Show (4:3)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Myriad Pro</vt:lpstr>
      <vt:lpstr>Verdana</vt:lpstr>
      <vt:lpstr>20140311PresentationUWTSDTemplate</vt:lpstr>
      <vt:lpstr>Data to Intelligence</vt:lpstr>
      <vt:lpstr>Data to Intelligence</vt:lpstr>
      <vt:lpstr>Exercise 1</vt:lpstr>
      <vt:lpstr>Charts and Diagrams</vt:lpstr>
      <vt:lpstr>Types of data</vt:lpstr>
      <vt:lpstr>Qualitative and Quantitative Data</vt:lpstr>
      <vt:lpstr>The problems with all data</vt:lpstr>
      <vt:lpstr>Exercise 2</vt:lpstr>
      <vt:lpstr>Statistics – why does it not tell us “truth”?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Richard</cp:lastModifiedBy>
  <cp:revision>46</cp:revision>
  <cp:lastPrinted>2018-07-09T15:27:01Z</cp:lastPrinted>
  <dcterms:created xsi:type="dcterms:W3CDTF">2002-10-07T19:43:58Z</dcterms:created>
  <dcterms:modified xsi:type="dcterms:W3CDTF">2018-11-05T22:07:35Z</dcterms:modified>
</cp:coreProperties>
</file>