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16"/>
  </p:notesMasterIdLst>
  <p:sldIdLst>
    <p:sldId id="256" r:id="rId2"/>
    <p:sldId id="269" r:id="rId3"/>
    <p:sldId id="257" r:id="rId4"/>
    <p:sldId id="258" r:id="rId5"/>
    <p:sldId id="259" r:id="rId6"/>
    <p:sldId id="260" r:id="rId7"/>
    <p:sldId id="261" r:id="rId8"/>
    <p:sldId id="262" r:id="rId9"/>
    <p:sldId id="263" r:id="rId10"/>
    <p:sldId id="264" r:id="rId11"/>
    <p:sldId id="265" r:id="rId12"/>
    <p:sldId id="267" r:id="rId13"/>
    <p:sldId id="268"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3" autoAdjust="0"/>
    <p:restoredTop sz="94660"/>
  </p:normalViewPr>
  <p:slideViewPr>
    <p:cSldViewPr snapToGrid="0">
      <p:cViewPr varScale="1">
        <p:scale>
          <a:sx n="55" d="100"/>
          <a:sy n="55" d="100"/>
        </p:scale>
        <p:origin x="1096"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D0A4DD-1870-4224-98D1-4C06A817D213}" type="datetimeFigureOut">
              <a:rPr lang="en-GB" smtClean="0"/>
              <a:t>01/04/2024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27B46-0640-498F-84D3-A21F31E838BC}" type="slidenum">
              <a:rPr lang="en-GB" smtClean="0"/>
              <a:t>‹#›</a:t>
            </a:fld>
            <a:endParaRPr lang="en-GB"/>
          </a:p>
        </p:txBody>
      </p:sp>
    </p:spTree>
    <p:extLst>
      <p:ext uri="{BB962C8B-B14F-4D97-AF65-F5344CB8AC3E}">
        <p14:creationId xmlns:p14="http://schemas.microsoft.com/office/powerpoint/2010/main" val="941197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Technology has changed the way in which people develop and learn continuously. It has assisted convenience through serving flexible and remote learning, improving accessibility and assisting self-paced and customised learning which further results in minimising time and cost required in training incentives.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3</a:t>
            </a:fld>
            <a:endParaRPr lang="en-GB"/>
          </a:p>
        </p:txBody>
      </p:sp>
    </p:spTree>
    <p:extLst>
      <p:ext uri="{BB962C8B-B14F-4D97-AF65-F5344CB8AC3E}">
        <p14:creationId xmlns:p14="http://schemas.microsoft.com/office/powerpoint/2010/main" val="3735865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Among different employee assistance programmes available at Amazon, one of them is identified as the Career Choice Programme. This initiative serves relevant resources and courses online for the employees through which their existing skills can be improved and new skills can be acquired while they are still an important part of the organisation.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4</a:t>
            </a:fld>
            <a:endParaRPr lang="en-GB"/>
          </a:p>
        </p:txBody>
      </p:sp>
    </p:spTree>
    <p:extLst>
      <p:ext uri="{BB962C8B-B14F-4D97-AF65-F5344CB8AC3E}">
        <p14:creationId xmlns:p14="http://schemas.microsoft.com/office/powerpoint/2010/main" val="1162393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Being a well-known organisation for its beneficial employee-employer relationships, Accenture has recently launched its Connected Learning Platform which provides an extensive online course library, virtual digital classrooms and interactive simulations so that the employees can be empowered to learn and develop new and improve existing skills continuously.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5</a:t>
            </a:fld>
            <a:endParaRPr lang="en-GB"/>
          </a:p>
        </p:txBody>
      </p:sp>
    </p:spTree>
    <p:extLst>
      <p:ext uri="{BB962C8B-B14F-4D97-AF65-F5344CB8AC3E}">
        <p14:creationId xmlns:p14="http://schemas.microsoft.com/office/powerpoint/2010/main" val="378349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Deloitte is also a globally renowned organisation which acknowledges the training, development and learning needs of its valuable workforce. Hence, Deloitte has introduced its digital learning platform, referred to as D180, which serves comprehensive and customised learning paths along with on-demand access to relevant sources of learning which enables the employees to learn autonomously and at their convenience.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6</a:t>
            </a:fld>
            <a:endParaRPr lang="en-GB"/>
          </a:p>
        </p:txBody>
      </p:sp>
    </p:spTree>
    <p:extLst>
      <p:ext uri="{BB962C8B-B14F-4D97-AF65-F5344CB8AC3E}">
        <p14:creationId xmlns:p14="http://schemas.microsoft.com/office/powerpoint/2010/main" val="2089797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immersive learning incentive of IBM has been relying extensively on gamified learning experiences and virtual reality simulations. These have been credible because they result in the creation of interactive and engaging learning environments for the workforces of IBM so that new and improved practical skills can be developed, aiming to minimise competitive threats effectively.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7</a:t>
            </a:fld>
            <a:endParaRPr lang="en-GB"/>
          </a:p>
        </p:txBody>
      </p:sp>
    </p:spTree>
    <p:extLst>
      <p:ext uri="{BB962C8B-B14F-4D97-AF65-F5344CB8AC3E}">
        <p14:creationId xmlns:p14="http://schemas.microsoft.com/office/powerpoint/2010/main" val="3186022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Being a well-known technology and Software Company, the virtual and instructor-based e-learning and training platform of Cisco has allowed minimisation in training costs and enhancing scalability which enables the employers to train an extensive workforce in a cost-effective and efficient manner.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8</a:t>
            </a:fld>
            <a:endParaRPr lang="en-GB"/>
          </a:p>
        </p:txBody>
      </p:sp>
    </p:spTree>
    <p:extLst>
      <p:ext uri="{BB962C8B-B14F-4D97-AF65-F5344CB8AC3E}">
        <p14:creationId xmlns:p14="http://schemas.microsoft.com/office/powerpoint/2010/main" val="3823886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Being one of the largest employer, GE has been focussed towards enhancing and optimising the learning and development activities of its workforce. This has been possible through the gamified learning platform of GE, popularly known as BrilliantYOU, which leads to improving engagement of employees along with assisting retention of relevant knowledge, further resulting in enhanced productivity and performance for the company comprehensively.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9</a:t>
            </a:fld>
            <a:endParaRPr lang="en-GB"/>
          </a:p>
        </p:txBody>
      </p:sp>
    </p:spTree>
    <p:extLst>
      <p:ext uri="{BB962C8B-B14F-4D97-AF65-F5344CB8AC3E}">
        <p14:creationId xmlns:p14="http://schemas.microsoft.com/office/powerpoint/2010/main" val="1181416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Microsoft has continuously been threatened under competition from other significant rivals due to which training employees to respond effectively and uniquely has become essential. The just-in-time and on-demand learning resources introduced by Microsoft has allowed greater productivity along with minimising downtime of employees because they are now able to access the required knowledge conveniently, being an important motivation for long-term retention.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10</a:t>
            </a:fld>
            <a:endParaRPr lang="en-GB"/>
          </a:p>
        </p:txBody>
      </p:sp>
    </p:spTree>
    <p:extLst>
      <p:ext uri="{BB962C8B-B14F-4D97-AF65-F5344CB8AC3E}">
        <p14:creationId xmlns:p14="http://schemas.microsoft.com/office/powerpoint/2010/main" val="42889014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Considering the internationally widespread operations of Unilever requiring an extensive and skilled workforce, the learning analytics platform developed and provided by the company serves data-driven insights and customised learning suggestions for the workers explicitly. In this way, Unilever is able to enhance the ongoing training programmes and initiating well-informed decisions based on the acquired information.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11</a:t>
            </a:fld>
            <a:endParaRPr lang="en-GB"/>
          </a:p>
        </p:txBody>
      </p:sp>
    </p:spTree>
    <p:extLst>
      <p:ext uri="{BB962C8B-B14F-4D97-AF65-F5344CB8AC3E}">
        <p14:creationId xmlns:p14="http://schemas.microsoft.com/office/powerpoint/2010/main" val="3017408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Summarising the following presentation, it can be concluded that technology has completed evolved the learning and development environment, serving significant advantages for both employers and employees explicitly. Accepting and fostering technology-driven training has been considered mandatory for organisations so that their competitive position can be improved and a culture promoting continuous growth through learning can be fostered responsibly.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12</a:t>
            </a:fld>
            <a:endParaRPr lang="en-GB"/>
          </a:p>
        </p:txBody>
      </p:sp>
    </p:spTree>
    <p:extLst>
      <p:ext uri="{BB962C8B-B14F-4D97-AF65-F5344CB8AC3E}">
        <p14:creationId xmlns:p14="http://schemas.microsoft.com/office/powerpoint/2010/main" val="3447830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0C3B2236-05A3-4F31-86FF-D34E3CDC3893}" type="datetimeFigureOut">
              <a:rPr lang="en-GB" smtClean="0"/>
              <a:t>01/04/2024</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BA27D287-C234-4E3A-9B41-4EDE811C3584}" type="slidenum">
              <a:rPr lang="en-GB" smtClean="0"/>
              <a:t>‹#›</a:t>
            </a:fld>
            <a:endParaRPr lang="en-GB"/>
          </a:p>
        </p:txBody>
      </p:sp>
    </p:spTree>
    <p:extLst>
      <p:ext uri="{BB962C8B-B14F-4D97-AF65-F5344CB8AC3E}">
        <p14:creationId xmlns:p14="http://schemas.microsoft.com/office/powerpoint/2010/main" val="3844625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3B2236-05A3-4F31-86FF-D34E3CDC3893}" type="datetimeFigureOut">
              <a:rPr lang="en-GB" smtClean="0"/>
              <a:t>01/04/2024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235058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0C3B2236-05A3-4F31-86FF-D34E3CDC3893}" type="datetimeFigureOut">
              <a:rPr lang="en-GB" smtClean="0"/>
              <a:t>01/04/2024</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BA27D287-C234-4E3A-9B41-4EDE811C3584}" type="slidenum">
              <a:rPr lang="en-GB" smtClean="0"/>
              <a:t>‹#›</a:t>
            </a:fld>
            <a:endParaRPr lang="en-GB"/>
          </a:p>
        </p:txBody>
      </p:sp>
    </p:spTree>
    <p:extLst>
      <p:ext uri="{BB962C8B-B14F-4D97-AF65-F5344CB8AC3E}">
        <p14:creationId xmlns:p14="http://schemas.microsoft.com/office/powerpoint/2010/main" val="2759277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C3B2236-05A3-4F31-86FF-D34E3CDC3893}" type="datetimeFigureOut">
              <a:rPr lang="en-GB" smtClean="0"/>
              <a:t>01/04/2024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2266345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C3B2236-05A3-4F31-86FF-D34E3CDC3893}" type="datetimeFigureOut">
              <a:rPr lang="en-GB" smtClean="0"/>
              <a:t>01/04/2024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2004774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C3B2236-05A3-4F31-86FF-D34E3CDC3893}" type="datetimeFigureOut">
              <a:rPr lang="en-GB" smtClean="0"/>
              <a:t>01/04/2024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1928097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3B2236-05A3-4F31-86FF-D34E3CDC3893}" type="datetimeFigureOut">
              <a:rPr lang="en-GB" smtClean="0"/>
              <a:t>01/04/2024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362099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0C3B2236-05A3-4F31-86FF-D34E3CDC3893}" type="datetimeFigureOut">
              <a:rPr lang="en-GB" smtClean="0"/>
              <a:t>01/04/2024</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BA27D287-C234-4E3A-9B41-4EDE811C3584}" type="slidenum">
              <a:rPr lang="en-GB" smtClean="0"/>
              <a:t>‹#›</a:t>
            </a:fld>
            <a:endParaRPr lang="en-GB"/>
          </a:p>
        </p:txBody>
      </p:sp>
    </p:spTree>
    <p:extLst>
      <p:ext uri="{BB962C8B-B14F-4D97-AF65-F5344CB8AC3E}">
        <p14:creationId xmlns:p14="http://schemas.microsoft.com/office/powerpoint/2010/main" val="3820301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3B2236-05A3-4F31-86FF-D34E3CDC3893}" type="datetimeFigureOut">
              <a:rPr lang="en-GB" smtClean="0"/>
              <a:t>01/04/2024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1750295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3B2236-05A3-4F31-86FF-D34E3CDC3893}" type="datetimeFigureOut">
              <a:rPr lang="en-GB" smtClean="0"/>
              <a:t>01/04/2024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2776885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0C3B2236-05A3-4F31-86FF-D34E3CDC3893}" type="datetimeFigureOut">
              <a:rPr lang="en-GB" smtClean="0"/>
              <a:t>01/04/2024</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BA27D287-C234-4E3A-9B41-4EDE811C3584}" type="slidenum">
              <a:rPr lang="en-GB" smtClean="0"/>
              <a:t>‹#›</a:t>
            </a:fld>
            <a:endParaRPr lang="en-GB"/>
          </a:p>
        </p:txBody>
      </p:sp>
    </p:spTree>
    <p:extLst>
      <p:ext uri="{BB962C8B-B14F-4D97-AF65-F5344CB8AC3E}">
        <p14:creationId xmlns:p14="http://schemas.microsoft.com/office/powerpoint/2010/main" val="418481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0C3B2236-05A3-4F31-86FF-D34E3CDC3893}" type="datetimeFigureOut">
              <a:rPr lang="en-GB" smtClean="0"/>
              <a:t>01/04/2024</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BA27D287-C234-4E3A-9B41-4EDE811C3584}"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3387453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1191" y="1020432"/>
            <a:ext cx="10993549" cy="1475013"/>
          </a:xfrm>
        </p:spPr>
        <p:txBody>
          <a:bodyPr/>
          <a:lstStyle/>
          <a:p>
            <a:pPr algn="ctr"/>
            <a:r>
              <a:rPr lang="en-GB" dirty="0"/>
              <a:t>Cover Page</a:t>
            </a:r>
            <a:br>
              <a:rPr lang="en-GB" dirty="0"/>
            </a:br>
            <a:r>
              <a:rPr lang="en-GB" dirty="0"/>
              <a:t>Programme: Business Management</a:t>
            </a:r>
          </a:p>
        </p:txBody>
      </p:sp>
      <p:sp>
        <p:nvSpPr>
          <p:cNvPr id="3" name="Subtitle 2"/>
          <p:cNvSpPr>
            <a:spLocks noGrp="1"/>
          </p:cNvSpPr>
          <p:nvPr>
            <p:ph type="subTitle" idx="1"/>
          </p:nvPr>
        </p:nvSpPr>
        <p:spPr/>
        <p:txBody>
          <a:bodyPr/>
          <a:lstStyle/>
          <a:p>
            <a:pPr algn="ctr"/>
            <a:r>
              <a:rPr lang="en-GB" dirty="0"/>
              <a:t>Module name: Managing People</a:t>
            </a:r>
          </a:p>
        </p:txBody>
      </p:sp>
      <p:graphicFrame>
        <p:nvGraphicFramePr>
          <p:cNvPr id="5" name="Table 4"/>
          <p:cNvGraphicFramePr>
            <a:graphicFrameLocks noGrp="1"/>
          </p:cNvGraphicFramePr>
          <p:nvPr>
            <p:extLst>
              <p:ext uri="{D42A27DB-BD31-4B8C-83A1-F6EECF244321}">
                <p14:modId xmlns:p14="http://schemas.microsoft.com/office/powerpoint/2010/main" val="4216512736"/>
              </p:ext>
            </p:extLst>
          </p:nvPr>
        </p:nvGraphicFramePr>
        <p:xfrm>
          <a:off x="1882710" y="3970458"/>
          <a:ext cx="8128000" cy="118872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352867586"/>
                    </a:ext>
                  </a:extLst>
                </a:gridCol>
              </a:tblGrid>
              <a:tr h="0">
                <a:tc>
                  <a:txBody>
                    <a:bodyPr/>
                    <a:lstStyle/>
                    <a:p>
                      <a:r>
                        <a:rPr lang="en-US" dirty="0"/>
                        <a:t>Topic:  Individual Presentation </a:t>
                      </a:r>
                      <a:br>
                        <a:rPr lang="en-US" dirty="0"/>
                      </a:br>
                      <a:r>
                        <a:rPr lang="en-US" dirty="0"/>
                        <a:t>Student Name: </a:t>
                      </a:r>
                      <a:r>
                        <a:rPr lang="en-US" baseline="0" dirty="0"/>
                        <a:t> </a:t>
                      </a:r>
                      <a:r>
                        <a:rPr lang="en-US" baseline="0" dirty="0" err="1"/>
                        <a:t>Lakha</a:t>
                      </a:r>
                      <a:r>
                        <a:rPr lang="en-US" baseline="0" dirty="0"/>
                        <a:t> Singh Gill</a:t>
                      </a:r>
                    </a:p>
                    <a:p>
                      <a:r>
                        <a:rPr lang="en-US" baseline="0" dirty="0"/>
                        <a:t>Student ID:  2227800</a:t>
                      </a:r>
                    </a:p>
                    <a:p>
                      <a:r>
                        <a:rPr lang="en-US" dirty="0"/>
                        <a:t>Date: 04/04/2024</a:t>
                      </a:r>
                    </a:p>
                  </a:txBody>
                  <a:tcPr/>
                </a:tc>
                <a:extLst>
                  <a:ext uri="{0D108BD9-81ED-4DB2-BD59-A6C34878D82A}">
                    <a16:rowId xmlns:a16="http://schemas.microsoft.com/office/drawing/2014/main" val="3226439983"/>
                  </a:ext>
                </a:extLst>
              </a:tr>
            </a:tbl>
          </a:graphicData>
        </a:graphic>
      </p:graphicFrame>
    </p:spTree>
    <p:extLst>
      <p:ext uri="{BB962C8B-B14F-4D97-AF65-F5344CB8AC3E}">
        <p14:creationId xmlns:p14="http://schemas.microsoft.com/office/powerpoint/2010/main" val="9851295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Contents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787978095"/>
              </p:ext>
            </p:extLst>
          </p:nvPr>
        </p:nvGraphicFramePr>
        <p:xfrm>
          <a:off x="613458" y="2181225"/>
          <a:ext cx="10857053" cy="4399458"/>
        </p:xfrm>
        <a:graphic>
          <a:graphicData uri="http://schemas.openxmlformats.org/drawingml/2006/table">
            <a:tbl>
              <a:tblPr firstRow="1" bandRow="1">
                <a:tableStyleId>{5C22544A-7EE6-4342-B048-85BDC9FD1C3A}</a:tableStyleId>
              </a:tblPr>
              <a:tblGrid>
                <a:gridCol w="1877815">
                  <a:extLst>
                    <a:ext uri="{9D8B030D-6E8A-4147-A177-3AD203B41FA5}">
                      <a16:colId xmlns:a16="http://schemas.microsoft.com/office/drawing/2014/main" val="790133531"/>
                    </a:ext>
                  </a:extLst>
                </a:gridCol>
                <a:gridCol w="8979238">
                  <a:extLst>
                    <a:ext uri="{9D8B030D-6E8A-4147-A177-3AD203B41FA5}">
                      <a16:colId xmlns:a16="http://schemas.microsoft.com/office/drawing/2014/main" val="3136106011"/>
                    </a:ext>
                  </a:extLst>
                </a:gridCol>
              </a:tblGrid>
              <a:tr h="327138">
                <a:tc>
                  <a:txBody>
                    <a:bodyPr/>
                    <a:lstStyle/>
                    <a:p>
                      <a:r>
                        <a:rPr lang="en-US" dirty="0"/>
                        <a:t>Slide No.</a:t>
                      </a:r>
                    </a:p>
                  </a:txBody>
                  <a:tcPr/>
                </a:tc>
                <a:tc>
                  <a:txBody>
                    <a:bodyPr/>
                    <a:lstStyle/>
                    <a:p>
                      <a:r>
                        <a:rPr lang="en-US" dirty="0"/>
                        <a:t>Description</a:t>
                      </a:r>
                    </a:p>
                  </a:txBody>
                  <a:tcPr/>
                </a:tc>
                <a:extLst>
                  <a:ext uri="{0D108BD9-81ED-4DB2-BD59-A6C34878D82A}">
                    <a16:rowId xmlns:a16="http://schemas.microsoft.com/office/drawing/2014/main" val="2243365847"/>
                  </a:ext>
                </a:extLst>
              </a:tr>
              <a:tr h="327138">
                <a:tc>
                  <a:txBody>
                    <a:bodyPr/>
                    <a:lstStyle/>
                    <a:p>
                      <a:r>
                        <a:rPr lang="en-US" dirty="0"/>
                        <a:t>3.</a:t>
                      </a:r>
                    </a:p>
                  </a:txBody>
                  <a:tcPr/>
                </a:tc>
                <a:tc>
                  <a:txBody>
                    <a:bodyPr/>
                    <a:lstStyle/>
                    <a:p>
                      <a:r>
                        <a:rPr lang="en-GB" dirty="0"/>
                        <a:t>Introduction – Importance of Technology in Training and Development</a:t>
                      </a:r>
                      <a:endParaRPr lang="en-US" dirty="0"/>
                    </a:p>
                  </a:txBody>
                  <a:tcPr/>
                </a:tc>
                <a:extLst>
                  <a:ext uri="{0D108BD9-81ED-4DB2-BD59-A6C34878D82A}">
                    <a16:rowId xmlns:a16="http://schemas.microsoft.com/office/drawing/2014/main" val="2871808794"/>
                  </a:ext>
                </a:extLst>
              </a:tr>
              <a:tr h="327138">
                <a:tc>
                  <a:txBody>
                    <a:bodyPr/>
                    <a:lstStyle/>
                    <a:p>
                      <a:r>
                        <a:rPr lang="en-US" dirty="0"/>
                        <a:t>4</a:t>
                      </a:r>
                      <a:r>
                        <a:rPr lang="en-US" baseline="0" dirty="0"/>
                        <a:t> to 7</a:t>
                      </a:r>
                      <a:endParaRPr lang="en-US" dirty="0"/>
                    </a:p>
                  </a:txBody>
                  <a:tcPr/>
                </a:tc>
                <a:tc>
                  <a:txBody>
                    <a:bodyPr/>
                    <a:lstStyle/>
                    <a:p>
                      <a:r>
                        <a:rPr lang="en-GB" dirty="0"/>
                        <a:t>Benefits of Technology-Based Training programs for </a:t>
                      </a:r>
                      <a:r>
                        <a:rPr lang="en-GB" sz="1800" b="0" i="0" kern="1200" dirty="0">
                          <a:solidFill>
                            <a:schemeClr val="dk1"/>
                          </a:solidFill>
                          <a:effectLst/>
                          <a:latin typeface="+mn-lt"/>
                          <a:ea typeface="+mn-ea"/>
                          <a:cs typeface="+mn-cs"/>
                        </a:rPr>
                        <a:t>Employees</a:t>
                      </a:r>
                      <a:endParaRPr lang="en-US" dirty="0"/>
                    </a:p>
                  </a:txBody>
                  <a:tcPr/>
                </a:tc>
                <a:extLst>
                  <a:ext uri="{0D108BD9-81ED-4DB2-BD59-A6C34878D82A}">
                    <a16:rowId xmlns:a16="http://schemas.microsoft.com/office/drawing/2014/main" val="2733672440"/>
                  </a:ext>
                </a:extLst>
              </a:tr>
              <a:tr h="327138">
                <a:tc>
                  <a:txBody>
                    <a:bodyPr/>
                    <a:lstStyle/>
                    <a:p>
                      <a:r>
                        <a:rPr lang="en-US" dirty="0"/>
                        <a:t>8 to11</a:t>
                      </a:r>
                    </a:p>
                  </a:txBody>
                  <a:tcPr/>
                </a:tc>
                <a:tc>
                  <a:txBody>
                    <a:bodyPr/>
                    <a:lstStyle/>
                    <a:p>
                      <a:r>
                        <a:rPr lang="en-GB" dirty="0"/>
                        <a:t>Benefits of Technology-Based Training programs for Employers</a:t>
                      </a:r>
                      <a:endParaRPr lang="en-US" dirty="0"/>
                    </a:p>
                  </a:txBody>
                  <a:tcPr/>
                </a:tc>
                <a:extLst>
                  <a:ext uri="{0D108BD9-81ED-4DB2-BD59-A6C34878D82A}">
                    <a16:rowId xmlns:a16="http://schemas.microsoft.com/office/drawing/2014/main" val="1929706185"/>
                  </a:ext>
                </a:extLst>
              </a:tr>
              <a:tr h="327138">
                <a:tc>
                  <a:txBody>
                    <a:bodyPr/>
                    <a:lstStyle/>
                    <a:p>
                      <a:r>
                        <a:rPr lang="en-US" dirty="0"/>
                        <a:t>12.</a:t>
                      </a:r>
                    </a:p>
                  </a:txBody>
                  <a:tcPr/>
                </a:tc>
                <a:tc>
                  <a:txBody>
                    <a:bodyPr/>
                    <a:lstStyle/>
                    <a:p>
                      <a:r>
                        <a:rPr lang="en-US" dirty="0"/>
                        <a:t>Conclusion</a:t>
                      </a:r>
                    </a:p>
                  </a:txBody>
                  <a:tcPr/>
                </a:tc>
                <a:extLst>
                  <a:ext uri="{0D108BD9-81ED-4DB2-BD59-A6C34878D82A}">
                    <a16:rowId xmlns:a16="http://schemas.microsoft.com/office/drawing/2014/main" val="2442464249"/>
                  </a:ext>
                </a:extLst>
              </a:tr>
              <a:tr h="327138">
                <a:tc>
                  <a:txBody>
                    <a:bodyPr/>
                    <a:lstStyle/>
                    <a:p>
                      <a:r>
                        <a:rPr lang="en-US" dirty="0"/>
                        <a:t>13.</a:t>
                      </a:r>
                    </a:p>
                  </a:txBody>
                  <a:tcPr/>
                </a:tc>
                <a:tc>
                  <a:txBody>
                    <a:bodyPr/>
                    <a:lstStyle/>
                    <a:p>
                      <a:r>
                        <a:rPr lang="en-US" dirty="0"/>
                        <a:t>Question &amp; Answer</a:t>
                      </a:r>
                    </a:p>
                  </a:txBody>
                  <a:tcPr/>
                </a:tc>
                <a:extLst>
                  <a:ext uri="{0D108BD9-81ED-4DB2-BD59-A6C34878D82A}">
                    <a16:rowId xmlns:a16="http://schemas.microsoft.com/office/drawing/2014/main" val="2853326996"/>
                  </a:ext>
                </a:extLst>
              </a:tr>
              <a:tr h="376098">
                <a:tc>
                  <a:txBody>
                    <a:bodyPr/>
                    <a:lstStyle/>
                    <a:p>
                      <a:r>
                        <a:rPr lang="en-US" dirty="0"/>
                        <a:t>14.</a:t>
                      </a:r>
                    </a:p>
                  </a:txBody>
                  <a:tcPr/>
                </a:tc>
                <a:tc>
                  <a:txBody>
                    <a:bodyPr/>
                    <a:lstStyle/>
                    <a:p>
                      <a:r>
                        <a:rPr lang="en-US" dirty="0"/>
                        <a:t>References</a:t>
                      </a:r>
                    </a:p>
                  </a:txBody>
                  <a:tcPr/>
                </a:tc>
                <a:extLst>
                  <a:ext uri="{0D108BD9-81ED-4DB2-BD59-A6C34878D82A}">
                    <a16:rowId xmlns:a16="http://schemas.microsoft.com/office/drawing/2014/main" val="3490941441"/>
                  </a:ext>
                </a:extLst>
              </a:tr>
              <a:tr h="327138">
                <a:tc>
                  <a:txBody>
                    <a:bodyPr/>
                    <a:lstStyle/>
                    <a:p>
                      <a:endParaRPr lang="en-US" dirty="0"/>
                    </a:p>
                  </a:txBody>
                  <a:tcPr/>
                </a:tc>
                <a:tc>
                  <a:txBody>
                    <a:bodyPr/>
                    <a:lstStyle/>
                    <a:p>
                      <a:endParaRPr lang="en-US" dirty="0"/>
                    </a:p>
                  </a:txBody>
                  <a:tcPr/>
                </a:tc>
                <a:extLst>
                  <a:ext uri="{0D108BD9-81ED-4DB2-BD59-A6C34878D82A}">
                    <a16:rowId xmlns:a16="http://schemas.microsoft.com/office/drawing/2014/main" val="229016073"/>
                  </a:ext>
                </a:extLst>
              </a:tr>
              <a:tr h="327138">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794819928"/>
                  </a:ext>
                </a:extLst>
              </a:tr>
              <a:tr h="327138">
                <a:tc>
                  <a:txBody>
                    <a:bodyPr/>
                    <a:lstStyle/>
                    <a:p>
                      <a:endParaRPr lang="en-US"/>
                    </a:p>
                  </a:txBody>
                  <a:tcPr/>
                </a:tc>
                <a:tc>
                  <a:txBody>
                    <a:bodyPr/>
                    <a:lstStyle/>
                    <a:p>
                      <a:endParaRPr lang="en-US"/>
                    </a:p>
                  </a:txBody>
                  <a:tcPr/>
                </a:tc>
                <a:extLst>
                  <a:ext uri="{0D108BD9-81ED-4DB2-BD59-A6C34878D82A}">
                    <a16:rowId xmlns:a16="http://schemas.microsoft.com/office/drawing/2014/main" val="2499113811"/>
                  </a:ext>
                </a:extLst>
              </a:tr>
              <a:tr h="327138">
                <a:tc>
                  <a:txBody>
                    <a:bodyPr/>
                    <a:lstStyle/>
                    <a:p>
                      <a:endParaRPr lang="en-US"/>
                    </a:p>
                  </a:txBody>
                  <a:tcPr/>
                </a:tc>
                <a:tc>
                  <a:txBody>
                    <a:bodyPr/>
                    <a:lstStyle/>
                    <a:p>
                      <a:endParaRPr lang="en-US"/>
                    </a:p>
                  </a:txBody>
                  <a:tcPr/>
                </a:tc>
                <a:extLst>
                  <a:ext uri="{0D108BD9-81ED-4DB2-BD59-A6C34878D82A}">
                    <a16:rowId xmlns:a16="http://schemas.microsoft.com/office/drawing/2014/main" val="1706506233"/>
                  </a:ext>
                </a:extLst>
              </a:tr>
              <a:tr h="327138">
                <a:tc>
                  <a:txBody>
                    <a:bodyPr/>
                    <a:lstStyle/>
                    <a:p>
                      <a:endParaRPr lang="en-US" dirty="0"/>
                    </a:p>
                  </a:txBody>
                  <a:tcPr/>
                </a:tc>
                <a:tc>
                  <a:txBody>
                    <a:bodyPr/>
                    <a:lstStyle/>
                    <a:p>
                      <a:endParaRPr lang="en-US" dirty="0"/>
                    </a:p>
                  </a:txBody>
                  <a:tcPr/>
                </a:tc>
                <a:extLst>
                  <a:ext uri="{0D108BD9-81ED-4DB2-BD59-A6C34878D82A}">
                    <a16:rowId xmlns:a16="http://schemas.microsoft.com/office/drawing/2014/main" val="966502694"/>
                  </a:ext>
                </a:extLst>
              </a:tr>
            </a:tbl>
          </a:graphicData>
        </a:graphic>
      </p:graphicFrame>
    </p:spTree>
    <p:extLst>
      <p:ext uri="{BB962C8B-B14F-4D97-AF65-F5344CB8AC3E}">
        <p14:creationId xmlns:p14="http://schemas.microsoft.com/office/powerpoint/2010/main" val="1520014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Introduction – Importance of Technology in Training and Development</a:t>
            </a:r>
          </a:p>
        </p:txBody>
      </p:sp>
      <p:sp>
        <p:nvSpPr>
          <p:cNvPr id="4" name="Content Placeholder 3"/>
          <p:cNvSpPr>
            <a:spLocks noGrp="1"/>
          </p:cNvSpPr>
          <p:nvPr>
            <p:ph sz="half" idx="1"/>
          </p:nvPr>
        </p:nvSpPr>
        <p:spPr/>
        <p:txBody>
          <a:bodyPr>
            <a:normAutofit/>
          </a:bodyPr>
          <a:lstStyle/>
          <a:p>
            <a:pPr lvl="0"/>
            <a:r>
              <a:rPr lang="en-GB" dirty="0"/>
              <a:t>Technology is mandatory in training and development due to several reasons. </a:t>
            </a:r>
            <a:endParaRPr lang="en-US" dirty="0"/>
          </a:p>
          <a:p>
            <a:pPr lvl="0"/>
            <a:r>
              <a:rPr lang="en-GB" dirty="0"/>
              <a:t>It minimises time and cost in training activities which are beneficial for self-paced and customised learning (</a:t>
            </a:r>
            <a:r>
              <a:rPr lang="en-GB" dirty="0" err="1"/>
              <a:t>Lok</a:t>
            </a:r>
            <a:r>
              <a:rPr lang="en-GB" dirty="0"/>
              <a:t> et al., 2021). </a:t>
            </a:r>
            <a:endParaRPr lang="en-US" dirty="0"/>
          </a:p>
          <a:p>
            <a:r>
              <a:rPr lang="en-GB" dirty="0"/>
              <a:t>It improves reach and accessibility along with allows flexible and remote learning as well. </a:t>
            </a:r>
          </a:p>
        </p:txBody>
      </p:sp>
      <p:pic>
        <p:nvPicPr>
          <p:cNvPr id="1026" name="Picture 2" descr="The Future of Training and Development Departments: How to Lead Change"/>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6188075" y="2625164"/>
            <a:ext cx="5422900" cy="2837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9284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Advantages of Technology-Based Training programs for Employees (Example 1)</a:t>
            </a:r>
          </a:p>
        </p:txBody>
      </p:sp>
      <p:pic>
        <p:nvPicPr>
          <p:cNvPr id="2050" name="Picture 2" descr="New Amazon AI initiative includes scholarships, free AI courses"/>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581025" y="2688431"/>
            <a:ext cx="5422900" cy="2711450"/>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sz="half" idx="2"/>
          </p:nvPr>
        </p:nvSpPr>
        <p:spPr/>
        <p:txBody>
          <a:bodyPr>
            <a:normAutofit/>
          </a:bodyPr>
          <a:lstStyle/>
          <a:p>
            <a:pPr lvl="0"/>
            <a:r>
              <a:rPr lang="en-GB" dirty="0"/>
              <a:t>The organisation being referred to for technology-based training incentives of its employees is identified as</a:t>
            </a:r>
            <a:r>
              <a:rPr lang="en-GB" b="1" dirty="0"/>
              <a:t> Amazon</a:t>
            </a:r>
            <a:r>
              <a:rPr lang="en-GB" dirty="0"/>
              <a:t>. </a:t>
            </a:r>
            <a:endParaRPr lang="en-US" dirty="0"/>
          </a:p>
          <a:p>
            <a:pPr lvl="0"/>
            <a:r>
              <a:rPr lang="en-GB" dirty="0"/>
              <a:t>A major advantage can be observed in terms of reskilling and upskilling capabilities through the career choice programme of Amazon (</a:t>
            </a:r>
            <a:r>
              <a:rPr lang="en-GB" dirty="0" err="1"/>
              <a:t>Deoskar</a:t>
            </a:r>
            <a:r>
              <a:rPr lang="en-GB" dirty="0"/>
              <a:t> et al., 2023). </a:t>
            </a:r>
            <a:endParaRPr lang="en-US" dirty="0"/>
          </a:p>
          <a:p>
            <a:r>
              <a:rPr lang="en-GB" dirty="0"/>
              <a:t>Amazon serves online resources and courses so that career development can be emphasised explicitly and effectively with maximum concentration. </a:t>
            </a:r>
          </a:p>
        </p:txBody>
      </p:sp>
    </p:spTree>
    <p:extLst>
      <p:ext uri="{BB962C8B-B14F-4D97-AF65-F5344CB8AC3E}">
        <p14:creationId xmlns:p14="http://schemas.microsoft.com/office/powerpoint/2010/main" val="33462664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Advantages of Technology-Based Training programs for Employees (Example 2)</a:t>
            </a:r>
          </a:p>
        </p:txBody>
      </p:sp>
      <p:sp>
        <p:nvSpPr>
          <p:cNvPr id="3" name="Content Placeholder 2"/>
          <p:cNvSpPr>
            <a:spLocks noGrp="1"/>
          </p:cNvSpPr>
          <p:nvPr>
            <p:ph sz="half" idx="1"/>
          </p:nvPr>
        </p:nvSpPr>
        <p:spPr/>
        <p:txBody>
          <a:bodyPr>
            <a:normAutofit/>
          </a:bodyPr>
          <a:lstStyle/>
          <a:p>
            <a:pPr lvl="0"/>
            <a:r>
              <a:rPr lang="en-GB" dirty="0"/>
              <a:t>The organisation being referred to for technology-based training incentives of its employees is identified as </a:t>
            </a:r>
            <a:r>
              <a:rPr lang="en-GB" b="1" dirty="0"/>
              <a:t>Accenture</a:t>
            </a:r>
            <a:r>
              <a:rPr lang="en-GB" dirty="0"/>
              <a:t>.</a:t>
            </a:r>
            <a:endParaRPr lang="en-US" dirty="0"/>
          </a:p>
          <a:p>
            <a:pPr lvl="0"/>
            <a:r>
              <a:rPr lang="en-GB" dirty="0"/>
              <a:t>A major advantage is the Accenture serves access to different online course libraries, interactive simulations and virtual classrooms (Alva and Bhat, 2018). </a:t>
            </a:r>
            <a:endParaRPr lang="en-US" dirty="0"/>
          </a:p>
          <a:p>
            <a:r>
              <a:rPr lang="en-GB" dirty="0"/>
              <a:t>This has been possible through the Connected Learning Platform introduced recently by Accenture. </a:t>
            </a:r>
          </a:p>
        </p:txBody>
      </p:sp>
      <p:pic>
        <p:nvPicPr>
          <p:cNvPr id="3074" name="Picture 2" descr="Training And Development | PPT"/>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7375525" y="3186906"/>
            <a:ext cx="30480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761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advantages of Technology-Based Training programs for Employees (Example 3) </a:t>
            </a:r>
          </a:p>
        </p:txBody>
      </p:sp>
      <p:pic>
        <p:nvPicPr>
          <p:cNvPr id="4098" name="Picture 2" descr="The future of learning in government | Deloitte Insights"/>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tretch>
            <a:fillRect/>
          </a:stretch>
        </p:blipFill>
        <p:spPr bwMode="auto">
          <a:xfrm>
            <a:off x="1654158" y="2227263"/>
            <a:ext cx="3276633" cy="3633787"/>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sz="half" idx="2"/>
          </p:nvPr>
        </p:nvSpPr>
        <p:spPr/>
        <p:txBody>
          <a:bodyPr>
            <a:normAutofit/>
          </a:bodyPr>
          <a:lstStyle/>
          <a:p>
            <a:pPr lvl="0"/>
            <a:r>
              <a:rPr lang="en-GB" dirty="0"/>
              <a:t>The organisation being referred to for technology-based training incentives of its employees is identified as </a:t>
            </a:r>
            <a:r>
              <a:rPr lang="en-GB" b="1" dirty="0"/>
              <a:t>Deloitte.</a:t>
            </a:r>
            <a:endParaRPr lang="en-US" b="1" dirty="0"/>
          </a:p>
          <a:p>
            <a:pPr lvl="0"/>
            <a:r>
              <a:rPr lang="en-GB" dirty="0"/>
              <a:t>A major advantage observed is that Deloitte has created customised on-demand access and learning paths for the explicit needs of employees (</a:t>
            </a:r>
            <a:r>
              <a:rPr lang="en-GB" dirty="0" err="1"/>
              <a:t>Shinners</a:t>
            </a:r>
            <a:r>
              <a:rPr lang="en-GB" dirty="0"/>
              <a:t>, 2020). </a:t>
            </a:r>
            <a:endParaRPr lang="en-US" dirty="0"/>
          </a:p>
          <a:p>
            <a:r>
              <a:rPr lang="en-GB" dirty="0"/>
              <a:t>This can be achieved through the digital learning platforms of Deloitte, such as D180. </a:t>
            </a:r>
          </a:p>
        </p:txBody>
      </p:sp>
    </p:spTree>
    <p:extLst>
      <p:ext uri="{BB962C8B-B14F-4D97-AF65-F5344CB8AC3E}">
        <p14:creationId xmlns:p14="http://schemas.microsoft.com/office/powerpoint/2010/main" val="1990275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Advantages of Technology-Based Training programs for Employees (Example 4) </a:t>
            </a:r>
          </a:p>
        </p:txBody>
      </p:sp>
      <p:sp>
        <p:nvSpPr>
          <p:cNvPr id="3" name="Content Placeholder 2"/>
          <p:cNvSpPr>
            <a:spLocks noGrp="1"/>
          </p:cNvSpPr>
          <p:nvPr>
            <p:ph sz="half" idx="1"/>
          </p:nvPr>
        </p:nvSpPr>
        <p:spPr/>
        <p:txBody>
          <a:bodyPr>
            <a:normAutofit/>
          </a:bodyPr>
          <a:lstStyle/>
          <a:p>
            <a:pPr lvl="0"/>
            <a:r>
              <a:rPr lang="en-GB" dirty="0"/>
              <a:t>The organisation being referred to for technology-based training incentives of its employees is identified as </a:t>
            </a:r>
            <a:r>
              <a:rPr lang="en-GB" b="1" dirty="0"/>
              <a:t>IBM</a:t>
            </a:r>
            <a:r>
              <a:rPr lang="en-GB" dirty="0"/>
              <a:t>.</a:t>
            </a:r>
            <a:endParaRPr lang="en-US" dirty="0"/>
          </a:p>
          <a:p>
            <a:pPr lvl="0"/>
            <a:r>
              <a:rPr lang="en-GB" dirty="0"/>
              <a:t>A significant advantage for IBM’s employees for learning is the availability of gamified experiences and immersive virtual reality simulations (</a:t>
            </a:r>
            <a:r>
              <a:rPr lang="en-GB" dirty="0" err="1"/>
              <a:t>Gethe</a:t>
            </a:r>
            <a:r>
              <a:rPr lang="en-GB" dirty="0"/>
              <a:t> and </a:t>
            </a:r>
            <a:r>
              <a:rPr lang="en-GB" dirty="0" err="1"/>
              <a:t>Hulage</a:t>
            </a:r>
            <a:r>
              <a:rPr lang="en-GB" dirty="0"/>
              <a:t>, 2020). </a:t>
            </a:r>
            <a:endParaRPr lang="en-US" dirty="0"/>
          </a:p>
          <a:p>
            <a:r>
              <a:rPr lang="en-GB" dirty="0"/>
              <a:t>These can be experienced through the immersive learning initiatives taken by IBM, which are entirely technology-driven and are changing frequently to maintain interest of employees. </a:t>
            </a:r>
          </a:p>
        </p:txBody>
      </p:sp>
      <p:pic>
        <p:nvPicPr>
          <p:cNvPr id="5122" name="Picture 2" descr="Training - IBM Technology Expert Labs | IBM"/>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tretch>
            <a:fillRect/>
          </a:stretch>
        </p:blipFill>
        <p:spPr bwMode="auto">
          <a:xfrm>
            <a:off x="6188075" y="2960604"/>
            <a:ext cx="5422900" cy="2167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679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Advantages of Technology-Based Training programs for Employers (Example 1) </a:t>
            </a:r>
          </a:p>
        </p:txBody>
      </p:sp>
      <p:pic>
        <p:nvPicPr>
          <p:cNvPr id="6" name="Content Placeholder 5"/>
          <p:cNvPicPr>
            <a:picLocks noGrp="1" noChangeAspect="1"/>
          </p:cNvPicPr>
          <p:nvPr>
            <p:ph sz="half" idx="1"/>
          </p:nvPr>
        </p:nvPicPr>
        <p:blipFill>
          <a:blip r:embed="rId3"/>
          <a:stretch>
            <a:fillRect/>
          </a:stretch>
        </p:blipFill>
        <p:spPr>
          <a:xfrm>
            <a:off x="581025" y="2540427"/>
            <a:ext cx="5422900" cy="3007459"/>
          </a:xfrm>
          <a:prstGeom prst="rect">
            <a:avLst/>
          </a:prstGeom>
        </p:spPr>
      </p:pic>
      <p:sp>
        <p:nvSpPr>
          <p:cNvPr id="4" name="Content Placeholder 3"/>
          <p:cNvSpPr>
            <a:spLocks noGrp="1"/>
          </p:cNvSpPr>
          <p:nvPr>
            <p:ph sz="half" idx="2"/>
          </p:nvPr>
        </p:nvSpPr>
        <p:spPr/>
        <p:txBody>
          <a:bodyPr>
            <a:normAutofit/>
          </a:bodyPr>
          <a:lstStyle/>
          <a:p>
            <a:pPr lvl="0"/>
            <a:r>
              <a:rPr lang="en-GB" dirty="0"/>
              <a:t>The organisation being referred to for technology-based training incentives of its employees is identified as </a:t>
            </a:r>
            <a:r>
              <a:rPr lang="en-GB" b="1" dirty="0"/>
              <a:t>Cisco</a:t>
            </a:r>
            <a:r>
              <a:rPr lang="en-GB" dirty="0"/>
              <a:t>. </a:t>
            </a:r>
            <a:endParaRPr lang="en-US" dirty="0"/>
          </a:p>
          <a:p>
            <a:pPr lvl="0"/>
            <a:r>
              <a:rPr lang="en-GB" dirty="0"/>
              <a:t>A critical advantage with Cisco as an employer through technology-driven training is minimised training costs and enhanced scalability (</a:t>
            </a:r>
            <a:r>
              <a:rPr lang="en-GB" dirty="0" err="1"/>
              <a:t>Ustundag</a:t>
            </a:r>
            <a:r>
              <a:rPr lang="en-GB" dirty="0"/>
              <a:t> et al., 2018). </a:t>
            </a:r>
            <a:endParaRPr lang="en-US" dirty="0"/>
          </a:p>
          <a:p>
            <a:r>
              <a:rPr lang="en-GB" dirty="0"/>
              <a:t>This is possible through the virtual and instructor-driven e-learning and training platforms of Cisco designed explicitly in-house. </a:t>
            </a:r>
          </a:p>
        </p:txBody>
      </p:sp>
    </p:spTree>
    <p:extLst>
      <p:ext uri="{BB962C8B-B14F-4D97-AF65-F5344CB8AC3E}">
        <p14:creationId xmlns:p14="http://schemas.microsoft.com/office/powerpoint/2010/main" val="2837765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Advantages of Technology-Based Training programs for Employers (Example 2) </a:t>
            </a:r>
          </a:p>
        </p:txBody>
      </p:sp>
      <p:sp>
        <p:nvSpPr>
          <p:cNvPr id="3" name="Content Placeholder 2"/>
          <p:cNvSpPr>
            <a:spLocks noGrp="1"/>
          </p:cNvSpPr>
          <p:nvPr>
            <p:ph sz="half" idx="1"/>
          </p:nvPr>
        </p:nvSpPr>
        <p:spPr/>
        <p:txBody>
          <a:bodyPr>
            <a:normAutofit/>
          </a:bodyPr>
          <a:lstStyle/>
          <a:p>
            <a:pPr lvl="0"/>
            <a:r>
              <a:rPr lang="en-GB" dirty="0"/>
              <a:t>The organisation being referred to for technology-based training incentives of its employees is identified as </a:t>
            </a:r>
            <a:r>
              <a:rPr lang="en-GB" b="1" dirty="0"/>
              <a:t>General Electric </a:t>
            </a:r>
            <a:r>
              <a:rPr lang="en-GB" dirty="0"/>
              <a:t>(GE).</a:t>
            </a:r>
            <a:endParaRPr lang="en-US" dirty="0"/>
          </a:p>
          <a:p>
            <a:pPr lvl="0"/>
            <a:r>
              <a:rPr lang="en-GB" dirty="0"/>
              <a:t>One major benefit observed with General Electric being an employer focussing technology-driven training is improved engagement and retention of knowledge of employees (Wise, 2020). </a:t>
            </a:r>
            <a:endParaRPr lang="en-US" dirty="0"/>
          </a:p>
          <a:p>
            <a:r>
              <a:rPr lang="en-GB" dirty="0"/>
              <a:t>This can be ensured effectively through the advanced gamified learning platform of GE, popularly known as BrilliantYOU. </a:t>
            </a:r>
          </a:p>
        </p:txBody>
      </p:sp>
      <p:pic>
        <p:nvPicPr>
          <p:cNvPr id="6" name="Content Placeholder 5"/>
          <p:cNvPicPr>
            <a:picLocks noGrp="1" noChangeAspect="1"/>
          </p:cNvPicPr>
          <p:nvPr>
            <p:ph sz="half" idx="2"/>
          </p:nvPr>
        </p:nvPicPr>
        <p:blipFill>
          <a:blip r:embed="rId3"/>
          <a:stretch>
            <a:fillRect/>
          </a:stretch>
        </p:blipFill>
        <p:spPr>
          <a:xfrm>
            <a:off x="6503987" y="2234406"/>
            <a:ext cx="4791075" cy="3619500"/>
          </a:xfrm>
          <a:prstGeom prst="rect">
            <a:avLst/>
          </a:prstGeom>
        </p:spPr>
      </p:pic>
    </p:spTree>
    <p:extLst>
      <p:ext uri="{BB962C8B-B14F-4D97-AF65-F5344CB8AC3E}">
        <p14:creationId xmlns:p14="http://schemas.microsoft.com/office/powerpoint/2010/main" val="2754400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Advantages of Technology-Based Training programs for Employers </a:t>
            </a:r>
            <a:r>
              <a:rPr lang="en-US" dirty="0"/>
              <a:t>(Example 3) </a:t>
            </a:r>
            <a:endParaRPr lang="en-GB" dirty="0"/>
          </a:p>
        </p:txBody>
      </p:sp>
      <p:pic>
        <p:nvPicPr>
          <p:cNvPr id="8194" name="Picture 2" descr="Microsoft launches initiative to help 25 million people worldwide acquire  the digital skills needed in a COVID-19 economy - The Official Microsoft  Blog"/>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tretch>
            <a:fillRect/>
          </a:stretch>
        </p:blipFill>
        <p:spPr bwMode="auto">
          <a:xfrm>
            <a:off x="581025" y="2255176"/>
            <a:ext cx="5422900" cy="3577960"/>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sz="half" idx="2"/>
          </p:nvPr>
        </p:nvSpPr>
        <p:spPr/>
        <p:txBody>
          <a:bodyPr>
            <a:normAutofit/>
          </a:bodyPr>
          <a:lstStyle/>
          <a:p>
            <a:pPr lvl="0"/>
            <a:r>
              <a:rPr lang="en-GB" dirty="0"/>
              <a:t>The organisation being referred to for technology-based training incentives of its employees is identified as </a:t>
            </a:r>
            <a:r>
              <a:rPr lang="en-GB" b="1" dirty="0"/>
              <a:t>Microsoft.</a:t>
            </a:r>
            <a:endParaRPr lang="en-US" b="1" dirty="0"/>
          </a:p>
          <a:p>
            <a:pPr lvl="0"/>
            <a:r>
              <a:rPr lang="en-GB" dirty="0"/>
              <a:t>A significant benefit for Microsoft as an employer prioritising technology-based training is greater productivity and minimised downtime of employees (Cropper et al., 2018). </a:t>
            </a:r>
            <a:endParaRPr lang="en-US" dirty="0"/>
          </a:p>
          <a:p>
            <a:r>
              <a:rPr lang="en-GB" dirty="0"/>
              <a:t>This can be ensured through just-in-time and on-demand learning resources being provided promptly by Microsoft. </a:t>
            </a:r>
          </a:p>
        </p:txBody>
      </p:sp>
    </p:spTree>
    <p:extLst>
      <p:ext uri="{BB962C8B-B14F-4D97-AF65-F5344CB8AC3E}">
        <p14:creationId xmlns:p14="http://schemas.microsoft.com/office/powerpoint/2010/main" val="3727581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Advantages of Technology-Based Training programs for Employers </a:t>
            </a:r>
            <a:r>
              <a:rPr lang="en-US" dirty="0"/>
              <a:t>(Example 4) </a:t>
            </a:r>
            <a:endParaRPr lang="en-GB" dirty="0"/>
          </a:p>
        </p:txBody>
      </p:sp>
      <p:sp>
        <p:nvSpPr>
          <p:cNvPr id="3" name="Content Placeholder 2"/>
          <p:cNvSpPr>
            <a:spLocks noGrp="1"/>
          </p:cNvSpPr>
          <p:nvPr>
            <p:ph sz="half" idx="1"/>
          </p:nvPr>
        </p:nvSpPr>
        <p:spPr/>
        <p:txBody>
          <a:bodyPr>
            <a:normAutofit lnSpcReduction="10000"/>
          </a:bodyPr>
          <a:lstStyle/>
          <a:p>
            <a:pPr lvl="0"/>
            <a:r>
              <a:rPr lang="en-GB" dirty="0"/>
              <a:t>The organisation being referred to for technology-based training incentives of its employees is identified as </a:t>
            </a:r>
            <a:r>
              <a:rPr lang="en-GB" b="1" dirty="0"/>
              <a:t>Unilever.</a:t>
            </a:r>
            <a:endParaRPr lang="en-US" b="1" dirty="0"/>
          </a:p>
          <a:p>
            <a:pPr lvl="0"/>
            <a:r>
              <a:rPr lang="en-GB" dirty="0"/>
              <a:t>Unilever has been struggling continuously to train its workforce with technological interventions whereas one major advantage being secured is customised learning and improved data-based insights (</a:t>
            </a:r>
            <a:r>
              <a:rPr lang="en-GB" dirty="0" err="1"/>
              <a:t>Malini</a:t>
            </a:r>
            <a:r>
              <a:rPr lang="en-GB" dirty="0"/>
              <a:t> and Srinivas, 2020). </a:t>
            </a:r>
            <a:endParaRPr lang="en-US" dirty="0"/>
          </a:p>
          <a:p>
            <a:r>
              <a:rPr lang="en-GB" dirty="0"/>
              <a:t>This has been acquired through making custom suggestions with the help of the learning analytics platform developed and circulated by Unilever for its workforce explicitly. </a:t>
            </a:r>
          </a:p>
        </p:txBody>
      </p:sp>
      <p:pic>
        <p:nvPicPr>
          <p:cNvPr id="9218" name="Picture 2" descr="Unilever Future Leaders Programme 2023 Youth Opportunities, 58% OFF"/>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6188075" y="2518966"/>
            <a:ext cx="5422900" cy="3050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487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a:t>
            </a:r>
          </a:p>
        </p:txBody>
      </p:sp>
      <p:sp>
        <p:nvSpPr>
          <p:cNvPr id="5" name="Content Placeholder 4"/>
          <p:cNvSpPr>
            <a:spLocks noGrp="1"/>
          </p:cNvSpPr>
          <p:nvPr>
            <p:ph idx="1"/>
          </p:nvPr>
        </p:nvSpPr>
        <p:spPr/>
        <p:txBody>
          <a:bodyPr/>
          <a:lstStyle/>
          <a:p>
            <a:r>
              <a:rPr lang="en-GB" dirty="0"/>
              <a:t>Summarising the following presentation, it can be concluded that technology has completed evolved the learning and development environment, serving significant advantages for both employers and employees explicitly. Accepting and fostering technology-driven training has been considered mandatory for organisations so that their competitive position can be improved and a culture promoting continuous growth through learning can be fostered responsibly. </a:t>
            </a:r>
          </a:p>
        </p:txBody>
      </p:sp>
    </p:spTree>
    <p:extLst>
      <p:ext uri="{BB962C8B-B14F-4D97-AF65-F5344CB8AC3E}">
        <p14:creationId xmlns:p14="http://schemas.microsoft.com/office/powerpoint/2010/main" val="3623312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fontScale="70000" lnSpcReduction="20000"/>
          </a:bodyPr>
          <a:lstStyle/>
          <a:p>
            <a:r>
              <a:rPr lang="en-GB" dirty="0"/>
              <a:t>Cropper, P., Robinson, D., Farrell, M., Webster, R., </a:t>
            </a:r>
            <a:r>
              <a:rPr lang="en-GB" dirty="0" err="1"/>
              <a:t>Germain</a:t>
            </a:r>
            <a:r>
              <a:rPr lang="en-GB" dirty="0"/>
              <a:t>, J., Cummings, K., Rosenthal, L., </a:t>
            </a:r>
            <a:r>
              <a:rPr lang="en-GB" dirty="0" err="1"/>
              <a:t>Kappil</a:t>
            </a:r>
            <a:r>
              <a:rPr lang="en-GB" dirty="0"/>
              <a:t>, T., </a:t>
            </a:r>
            <a:r>
              <a:rPr lang="en-GB" dirty="0" err="1"/>
              <a:t>Souvanna</a:t>
            </a:r>
            <a:r>
              <a:rPr lang="en-GB" dirty="0"/>
              <a:t>, P. and Benson, V. (2018) ‘Technology-Based Learning in the Public Workforce System: Emerging Policy and Practices in States and American Job </a:t>
            </a:r>
            <a:r>
              <a:rPr lang="en-GB" dirty="0" err="1"/>
              <a:t>Centers</a:t>
            </a:r>
            <a:r>
              <a:rPr lang="en-GB" dirty="0"/>
              <a:t>’, </a:t>
            </a:r>
            <a:r>
              <a:rPr lang="en-US" i="1" dirty="0"/>
              <a:t>Cambridge, MA: </a:t>
            </a:r>
            <a:r>
              <a:rPr lang="en-US" i="1" dirty="0" err="1"/>
              <a:t>Abt</a:t>
            </a:r>
            <a:r>
              <a:rPr lang="en-US" i="1" dirty="0"/>
              <a:t> Associates Inc</a:t>
            </a:r>
            <a:r>
              <a:rPr lang="en-US" dirty="0"/>
              <a:t>.</a:t>
            </a:r>
          </a:p>
          <a:p>
            <a:r>
              <a:rPr lang="en-GB" dirty="0" err="1"/>
              <a:t>Deoskar</a:t>
            </a:r>
            <a:r>
              <a:rPr lang="en-GB" dirty="0"/>
              <a:t>, V., </a:t>
            </a:r>
            <a:r>
              <a:rPr lang="en-GB" dirty="0" err="1"/>
              <a:t>Pande</a:t>
            </a:r>
            <a:r>
              <a:rPr lang="en-GB" dirty="0"/>
              <a:t>, M. and </a:t>
            </a:r>
            <a:r>
              <a:rPr lang="en-GB" dirty="0" err="1"/>
              <a:t>Vishwarupe</a:t>
            </a:r>
            <a:r>
              <a:rPr lang="en-GB" dirty="0"/>
              <a:t>, V. (2023) ‘An Analytical Study for Implementing 360-Degree M-HRM Practices Using Amazon Mechanical Turk and Machine Learning in IT Sector. In </a:t>
            </a:r>
            <a:r>
              <a:rPr lang="en-US" i="1" dirty="0"/>
              <a:t>International Conference on Information Science and Applications</a:t>
            </a:r>
            <a:r>
              <a:rPr lang="en-US" dirty="0"/>
              <a:t> (pp. 429-443)’, Singapore: Springer Nature Singapore.</a:t>
            </a:r>
          </a:p>
          <a:p>
            <a:r>
              <a:rPr lang="en-GB" dirty="0" err="1"/>
              <a:t>Gethe</a:t>
            </a:r>
            <a:r>
              <a:rPr lang="en-GB" dirty="0"/>
              <a:t>, R.K. and </a:t>
            </a:r>
            <a:r>
              <a:rPr lang="en-GB" dirty="0" err="1"/>
              <a:t>Hulage</a:t>
            </a:r>
            <a:r>
              <a:rPr lang="en-GB" dirty="0"/>
              <a:t>, M.S. (2020) ‘The impact of technology on employee training and development process’, </a:t>
            </a:r>
            <a:r>
              <a:rPr lang="en-US" i="1" dirty="0"/>
              <a:t>IJASSH</a:t>
            </a:r>
            <a:r>
              <a:rPr lang="en-US" dirty="0"/>
              <a:t>, pp.01-10.</a:t>
            </a:r>
          </a:p>
          <a:p>
            <a:r>
              <a:rPr lang="en-GB" dirty="0"/>
              <a:t>Karim, M.M., Choudhury, M.M. and Latif, W.B. (2019) ‘The impact of training and development on employees’ performance: an analysis of quantitative data’, </a:t>
            </a:r>
            <a:r>
              <a:rPr lang="en-US" i="1" dirty="0"/>
              <a:t>Noble International Journal of Business and Management Research</a:t>
            </a:r>
            <a:r>
              <a:rPr lang="en-US" dirty="0"/>
              <a:t>, 3(2), pp.25-33.</a:t>
            </a:r>
          </a:p>
          <a:p>
            <a:r>
              <a:rPr lang="en-GB" dirty="0" err="1"/>
              <a:t>Lok</a:t>
            </a:r>
            <a:r>
              <a:rPr lang="en-GB" dirty="0"/>
              <a:t>, B.L., Cheng, M.Y. and </a:t>
            </a:r>
            <a:r>
              <a:rPr lang="en-GB" dirty="0" err="1"/>
              <a:t>Choong</a:t>
            </a:r>
            <a:r>
              <a:rPr lang="en-GB" dirty="0"/>
              <a:t>, C.K. (2021) ‘The relationship between soft skills training and development, human resource outcome and firm performance’, </a:t>
            </a:r>
            <a:r>
              <a:rPr lang="en-US" i="1" dirty="0"/>
              <a:t>International Journal of Business and Society</a:t>
            </a:r>
            <a:r>
              <a:rPr lang="en-US" dirty="0"/>
              <a:t>, 22(1), pp.382-402.</a:t>
            </a:r>
          </a:p>
          <a:p>
            <a:r>
              <a:rPr lang="en-GB" dirty="0" err="1"/>
              <a:t>Malini</a:t>
            </a:r>
            <a:r>
              <a:rPr lang="en-GB" dirty="0"/>
              <a:t>, T.N. and Srinivas, D.B. (2020) ‘Technological transcends: Impact of industrial 4.0 on human resource functions. In </a:t>
            </a:r>
            <a:r>
              <a:rPr lang="en-US" i="1" dirty="0"/>
              <a:t>2020 Fourth International Conference on I-SMAC (IoT in Social, Mobile, Analytics and Cloud)(I-SMAC)</a:t>
            </a:r>
            <a:r>
              <a:rPr lang="en-US" dirty="0"/>
              <a:t> (pp. 816-820)’, IEEE.</a:t>
            </a:r>
          </a:p>
          <a:p>
            <a:r>
              <a:rPr lang="en-GB" dirty="0" err="1"/>
              <a:t>Shinners</a:t>
            </a:r>
            <a:r>
              <a:rPr lang="en-GB" dirty="0"/>
              <a:t>, J.P. (2020) </a:t>
            </a:r>
            <a:r>
              <a:rPr lang="en-US" dirty="0"/>
              <a:t>‘</a:t>
            </a:r>
            <a:r>
              <a:rPr lang="en-US" i="1" dirty="0"/>
              <a:t>Advancing leadership consciousness: integrity from the inside out</a:t>
            </a:r>
            <a:r>
              <a:rPr lang="en-US" dirty="0"/>
              <a:t>’, Pepperdine University.</a:t>
            </a:r>
          </a:p>
          <a:p>
            <a:r>
              <a:rPr lang="en-GB" dirty="0" err="1"/>
              <a:t>Ustundag</a:t>
            </a:r>
            <a:r>
              <a:rPr lang="en-GB" dirty="0"/>
              <a:t>, A., </a:t>
            </a:r>
            <a:r>
              <a:rPr lang="en-GB" dirty="0" err="1"/>
              <a:t>Cevikcan</a:t>
            </a:r>
            <a:r>
              <a:rPr lang="en-GB" dirty="0"/>
              <a:t>, E. and </a:t>
            </a:r>
            <a:r>
              <a:rPr lang="en-GB" dirty="0" err="1"/>
              <a:t>Karacay</a:t>
            </a:r>
            <a:r>
              <a:rPr lang="en-GB" dirty="0"/>
              <a:t>, G. (2018) ‘Talent development for Industry 4.0’, </a:t>
            </a:r>
            <a:r>
              <a:rPr lang="en-US" i="1" dirty="0"/>
              <a:t>Industry 4.0: Managing the digital transformation</a:t>
            </a:r>
            <a:r>
              <a:rPr lang="en-US" dirty="0"/>
              <a:t>, pp.123-136.</a:t>
            </a:r>
          </a:p>
          <a:p>
            <a:r>
              <a:rPr lang="en-GB" dirty="0"/>
              <a:t>Wise, G. (2020) </a:t>
            </a:r>
            <a:r>
              <a:rPr lang="en-US" dirty="0">
                <a:effectLst/>
              </a:rPr>
              <a:t>‘</a:t>
            </a:r>
            <a:r>
              <a:rPr lang="en-US" i="1" dirty="0">
                <a:effectLst/>
              </a:rPr>
              <a:t>Willis R. Whitney, general electric and the origins of US industrial research</a:t>
            </a:r>
            <a:r>
              <a:rPr lang="en-US" dirty="0">
                <a:effectLst/>
              </a:rPr>
              <a:t>’, Plunkett Lake Press.</a:t>
            </a:r>
            <a:endParaRPr lang="en-GB" dirty="0"/>
          </a:p>
        </p:txBody>
      </p:sp>
    </p:spTree>
    <p:extLst>
      <p:ext uri="{BB962C8B-B14F-4D97-AF65-F5344CB8AC3E}">
        <p14:creationId xmlns:p14="http://schemas.microsoft.com/office/powerpoint/2010/main" val="4118904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DB691D59-8F51-4DD8-AD41-D568D29B08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3" name="Rectangle 1032">
            <a:extLst>
              <a:ext uri="{FF2B5EF4-FFF2-40B4-BE49-F238E27FC236}">
                <a16:creationId xmlns:a16="http://schemas.microsoft.com/office/drawing/2014/main" id="{204AEF18-0627-48F3-9B3D-F7E8F050B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5" name="Rectangle 1034">
            <a:extLst>
              <a:ext uri="{FF2B5EF4-FFF2-40B4-BE49-F238E27FC236}">
                <a16:creationId xmlns:a16="http://schemas.microsoft.com/office/drawing/2014/main" id="{CEAEE08A-C572-438F-9753-B0D527A51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7" name="Rectangle 1036">
            <a:extLst>
              <a:ext uri="{FF2B5EF4-FFF2-40B4-BE49-F238E27FC236}">
                <a16:creationId xmlns:a16="http://schemas.microsoft.com/office/drawing/2014/main" id="{DB93146F-62ED-4C59-844C-0935D0FB50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039" name="Rectangle 1038">
            <a:extLst>
              <a:ext uri="{FF2B5EF4-FFF2-40B4-BE49-F238E27FC236}">
                <a16:creationId xmlns:a16="http://schemas.microsoft.com/office/drawing/2014/main" id="{B5D795CF-5F70-4821-BB11-0B2B8FCCD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8175"/>
            <a:ext cx="12191999" cy="6219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Rectangle 1040">
            <a:extLst>
              <a:ext uri="{FF2B5EF4-FFF2-40B4-BE49-F238E27FC236}">
                <a16:creationId xmlns:a16="http://schemas.microsoft.com/office/drawing/2014/main" id="{73B1AC31-0B6C-4781-BA06-16BE17F8AF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9"/>
            <a:ext cx="7498616" cy="566666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6DE32B3-84F4-0FAD-2405-B6B254768D97}"/>
              </a:ext>
            </a:extLst>
          </p:cNvPr>
          <p:cNvSpPr>
            <a:spLocks noGrp="1"/>
          </p:cNvSpPr>
          <p:nvPr>
            <p:ph type="title"/>
          </p:nvPr>
        </p:nvSpPr>
        <p:spPr>
          <a:xfrm>
            <a:off x="4676681" y="2487473"/>
            <a:ext cx="6798608" cy="2085869"/>
          </a:xfrm>
        </p:spPr>
        <p:txBody>
          <a:bodyPr vert="horz" lIns="91440" tIns="45720" rIns="91440" bIns="45720" rtlCol="0" anchor="b">
            <a:normAutofit fontScale="90000"/>
          </a:bodyPr>
          <a:lstStyle/>
          <a:p>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r>
              <a:rPr lang="en-US" sz="10700" dirty="0">
                <a:solidFill>
                  <a:srgbClr val="FFFFFF"/>
                </a:solidFill>
              </a:rPr>
              <a:t>Question &amp; answer</a:t>
            </a:r>
          </a:p>
        </p:txBody>
      </p:sp>
      <p:pic>
        <p:nvPicPr>
          <p:cNvPr id="1026" name="Picture 2" descr="A black background with a black square&#10;&#10;Description automatically generated with medium confidence">
            <a:extLst>
              <a:ext uri="{FF2B5EF4-FFF2-40B4-BE49-F238E27FC236}">
                <a16:creationId xmlns:a16="http://schemas.microsoft.com/office/drawing/2014/main" id="{D8D1043A-C353-BCB8-C977-5C1C61A2551F}"/>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bwMode="auto">
          <a:xfrm>
            <a:off x="770299" y="2000991"/>
            <a:ext cx="3058835" cy="3058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0730254"/>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Template>
  <TotalTime>1494</TotalTime>
  <Words>1825</Words>
  <Application>Microsoft Office PowerPoint</Application>
  <PresentationFormat>Widescreen</PresentationFormat>
  <Paragraphs>89</Paragraphs>
  <Slides>14</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Gill Sans MT</vt:lpstr>
      <vt:lpstr>Wingdings 2</vt:lpstr>
      <vt:lpstr>Dividend</vt:lpstr>
      <vt:lpstr>Cover Page Programme: Business Management</vt:lpstr>
      <vt:lpstr>Contents</vt:lpstr>
      <vt:lpstr>Introduction – Importance of Technology in Training and Development</vt:lpstr>
      <vt:lpstr>Advantages of Technology-Based Training programs for Employees (Example 1)</vt:lpstr>
      <vt:lpstr> Advantages of Technology-Based Training programs for Employees (Example 2)</vt:lpstr>
      <vt:lpstr>advantages of Technology-Based Training programs for Employees (Example 3) </vt:lpstr>
      <vt:lpstr> Advantages of Technology-Based Training programs for Employees (Example 4) </vt:lpstr>
      <vt:lpstr>Advantages of Technology-Based Training programs for Employers (Example 1) </vt:lpstr>
      <vt:lpstr> Advantages of Technology-Based Training programs for Employers (Example 2) </vt:lpstr>
      <vt:lpstr>Advantages of Technology-Based Training programs for Employers (Example 3) </vt:lpstr>
      <vt:lpstr> Advantages of Technology-Based Training programs for Employers (Example 4) </vt:lpstr>
      <vt:lpstr>Conclusion</vt:lpstr>
      <vt:lpstr>References</vt:lpstr>
      <vt:lpstr>                                 Question &amp; answer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Management</dc:title>
  <dc:creator>HP</dc:creator>
  <cp:lastModifiedBy>Ranj Coach Tours</cp:lastModifiedBy>
  <cp:revision>9</cp:revision>
  <dcterms:created xsi:type="dcterms:W3CDTF">2024-03-21T23:36:04Z</dcterms:created>
  <dcterms:modified xsi:type="dcterms:W3CDTF">2024-04-02T20:02:54Z</dcterms:modified>
</cp:coreProperties>
</file>