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0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930"/>
    <p:restoredTop sz="92089"/>
  </p:normalViewPr>
  <p:slideViewPr>
    <p:cSldViewPr snapToGrid="0" snapToObjects="1">
      <p:cViewPr varScale="1">
        <p:scale>
          <a:sx n="76" d="100"/>
          <a:sy n="76" d="100"/>
        </p:scale>
        <p:origin x="1104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E4AA16C-5A02-4D3C-9E89-5E5E30658E42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90AD88A2-DC9B-4D71-B819-2B29D317B741}">
      <dgm:prSet/>
      <dgm:spPr/>
      <dgm:t>
        <a:bodyPr/>
        <a:lstStyle/>
        <a:p>
          <a:r>
            <a:rPr lang="en-GB"/>
            <a:t>Innovation creates competitive advantage for organisations.</a:t>
          </a:r>
          <a:endParaRPr lang="en-US"/>
        </a:p>
      </dgm:t>
    </dgm:pt>
    <dgm:pt modelId="{29606D13-5593-4A79-9AE8-959E8201770C}" type="parTrans" cxnId="{B9089C55-2327-4E32-8278-58E2452F2CF4}">
      <dgm:prSet/>
      <dgm:spPr/>
      <dgm:t>
        <a:bodyPr/>
        <a:lstStyle/>
        <a:p>
          <a:endParaRPr lang="en-US"/>
        </a:p>
      </dgm:t>
    </dgm:pt>
    <dgm:pt modelId="{A144B9A7-AA35-4343-828A-B1F5BEDE0BDD}" type="sibTrans" cxnId="{B9089C55-2327-4E32-8278-58E2452F2CF4}">
      <dgm:prSet/>
      <dgm:spPr/>
      <dgm:t>
        <a:bodyPr/>
        <a:lstStyle/>
        <a:p>
          <a:endParaRPr lang="en-US"/>
        </a:p>
      </dgm:t>
    </dgm:pt>
    <dgm:pt modelId="{8386729C-6E3E-431F-9656-0F0C92A35558}">
      <dgm:prSet/>
      <dgm:spPr/>
      <dgm:t>
        <a:bodyPr/>
        <a:lstStyle/>
        <a:p>
          <a:r>
            <a:rPr lang="en-GB"/>
            <a:t>Creativity generates: -better teamwork</a:t>
          </a:r>
          <a:endParaRPr lang="en-US"/>
        </a:p>
      </dgm:t>
    </dgm:pt>
    <dgm:pt modelId="{9272E7A6-F695-4C50-83D7-8682AA593E8F}" type="parTrans" cxnId="{D3338FB1-B6E9-4CDB-8AED-3B555E164982}">
      <dgm:prSet/>
      <dgm:spPr/>
      <dgm:t>
        <a:bodyPr/>
        <a:lstStyle/>
        <a:p>
          <a:endParaRPr lang="en-US"/>
        </a:p>
      </dgm:t>
    </dgm:pt>
    <dgm:pt modelId="{96214FDC-4464-415D-87E2-96EE9ADC5782}" type="sibTrans" cxnId="{D3338FB1-B6E9-4CDB-8AED-3B555E164982}">
      <dgm:prSet/>
      <dgm:spPr/>
      <dgm:t>
        <a:bodyPr/>
        <a:lstStyle/>
        <a:p>
          <a:endParaRPr lang="en-US"/>
        </a:p>
      </dgm:t>
    </dgm:pt>
    <dgm:pt modelId="{7C7606A4-63B1-4DF4-8127-5D6F4E48B6B6}">
      <dgm:prSet/>
      <dgm:spPr/>
      <dgm:t>
        <a:bodyPr/>
        <a:lstStyle/>
        <a:p>
          <a:r>
            <a:rPr lang="en-GB"/>
            <a:t>-improved ability to attract and retain employees</a:t>
          </a:r>
          <a:endParaRPr lang="en-US"/>
        </a:p>
      </dgm:t>
    </dgm:pt>
    <dgm:pt modelId="{DC3B41BD-ECDC-4133-9096-D004E74BDDD6}" type="parTrans" cxnId="{F48C3428-FFA8-496A-AE0A-38522528133A}">
      <dgm:prSet/>
      <dgm:spPr/>
      <dgm:t>
        <a:bodyPr/>
        <a:lstStyle/>
        <a:p>
          <a:endParaRPr lang="en-US"/>
        </a:p>
      </dgm:t>
    </dgm:pt>
    <dgm:pt modelId="{9B7C899B-213C-4267-B98E-016DDCA04969}" type="sibTrans" cxnId="{F48C3428-FFA8-496A-AE0A-38522528133A}">
      <dgm:prSet/>
      <dgm:spPr/>
      <dgm:t>
        <a:bodyPr/>
        <a:lstStyle/>
        <a:p>
          <a:endParaRPr lang="en-US"/>
        </a:p>
      </dgm:t>
    </dgm:pt>
    <dgm:pt modelId="{54577095-CC5B-4CB8-A087-0135DF9929A5}">
      <dgm:prSet/>
      <dgm:spPr/>
      <dgm:t>
        <a:bodyPr/>
        <a:lstStyle/>
        <a:p>
          <a:r>
            <a:rPr lang="en-GB"/>
            <a:t>-increased problem-solving</a:t>
          </a:r>
          <a:endParaRPr lang="en-US"/>
        </a:p>
      </dgm:t>
    </dgm:pt>
    <dgm:pt modelId="{B8803AC6-FB55-4DB8-8B6E-46DFDED6CEC8}" type="parTrans" cxnId="{F38362B5-566A-4B56-8733-75B5697BC92C}">
      <dgm:prSet/>
      <dgm:spPr/>
      <dgm:t>
        <a:bodyPr/>
        <a:lstStyle/>
        <a:p>
          <a:endParaRPr lang="en-US"/>
        </a:p>
      </dgm:t>
    </dgm:pt>
    <dgm:pt modelId="{A22E95D7-7469-45F8-A1A6-D315C60DBCC6}" type="sibTrans" cxnId="{F38362B5-566A-4B56-8733-75B5697BC92C}">
      <dgm:prSet/>
      <dgm:spPr/>
      <dgm:t>
        <a:bodyPr/>
        <a:lstStyle/>
        <a:p>
          <a:endParaRPr lang="en-US"/>
        </a:p>
      </dgm:t>
    </dgm:pt>
    <dgm:pt modelId="{FC69DD3A-CD23-A047-9E61-DCCC33A295F8}" type="pres">
      <dgm:prSet presAssocID="{7E4AA16C-5A02-4D3C-9E89-5E5E30658E42}" presName="linear" presStyleCnt="0">
        <dgm:presLayoutVars>
          <dgm:animLvl val="lvl"/>
          <dgm:resizeHandles val="exact"/>
        </dgm:presLayoutVars>
      </dgm:prSet>
      <dgm:spPr/>
    </dgm:pt>
    <dgm:pt modelId="{44ABE68D-2D9D-5A4A-BD8E-00E80D9EBF22}" type="pres">
      <dgm:prSet presAssocID="{90AD88A2-DC9B-4D71-B819-2B29D317B741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16B38D36-4B65-3347-8CB9-95EAF1AD5D3E}" type="pres">
      <dgm:prSet presAssocID="{A144B9A7-AA35-4343-828A-B1F5BEDE0BDD}" presName="spacer" presStyleCnt="0"/>
      <dgm:spPr/>
    </dgm:pt>
    <dgm:pt modelId="{5DB1A26F-F92B-0846-B3F3-88FC5CC9886F}" type="pres">
      <dgm:prSet presAssocID="{8386729C-6E3E-431F-9656-0F0C92A35558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18861C75-DE6D-2744-AD2C-31CBB18AC69C}" type="pres">
      <dgm:prSet presAssocID="{96214FDC-4464-415D-87E2-96EE9ADC5782}" presName="spacer" presStyleCnt="0"/>
      <dgm:spPr/>
    </dgm:pt>
    <dgm:pt modelId="{AE9AEDCC-E52D-D444-BBF2-47429385EEF9}" type="pres">
      <dgm:prSet presAssocID="{7C7606A4-63B1-4DF4-8127-5D6F4E48B6B6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053895BF-5851-B947-ACAD-19942CBBDBE3}" type="pres">
      <dgm:prSet presAssocID="{9B7C899B-213C-4267-B98E-016DDCA04969}" presName="spacer" presStyleCnt="0"/>
      <dgm:spPr/>
    </dgm:pt>
    <dgm:pt modelId="{1B3C0A52-680B-3449-870F-C1B2976D31D7}" type="pres">
      <dgm:prSet presAssocID="{54577095-CC5B-4CB8-A087-0135DF9929A5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E58BFC01-449A-F24D-8403-D77EC4E66344}" type="presOf" srcId="{8386729C-6E3E-431F-9656-0F0C92A35558}" destId="{5DB1A26F-F92B-0846-B3F3-88FC5CC9886F}" srcOrd="0" destOrd="0" presId="urn:microsoft.com/office/officeart/2005/8/layout/vList2"/>
    <dgm:cxn modelId="{7F800F0F-0102-8E4C-BE29-4B4EB3B8C390}" type="presOf" srcId="{90AD88A2-DC9B-4D71-B819-2B29D317B741}" destId="{44ABE68D-2D9D-5A4A-BD8E-00E80D9EBF22}" srcOrd="0" destOrd="0" presId="urn:microsoft.com/office/officeart/2005/8/layout/vList2"/>
    <dgm:cxn modelId="{7A0A8511-B9C2-B746-AE00-40314ED338B5}" type="presOf" srcId="{7E4AA16C-5A02-4D3C-9E89-5E5E30658E42}" destId="{FC69DD3A-CD23-A047-9E61-DCCC33A295F8}" srcOrd="0" destOrd="0" presId="urn:microsoft.com/office/officeart/2005/8/layout/vList2"/>
    <dgm:cxn modelId="{F48C3428-FFA8-496A-AE0A-38522528133A}" srcId="{7E4AA16C-5A02-4D3C-9E89-5E5E30658E42}" destId="{7C7606A4-63B1-4DF4-8127-5D6F4E48B6B6}" srcOrd="2" destOrd="0" parTransId="{DC3B41BD-ECDC-4133-9096-D004E74BDDD6}" sibTransId="{9B7C899B-213C-4267-B98E-016DDCA04969}"/>
    <dgm:cxn modelId="{90F83549-7EBE-AE48-89AA-FF4DAB750939}" type="presOf" srcId="{54577095-CC5B-4CB8-A087-0135DF9929A5}" destId="{1B3C0A52-680B-3449-870F-C1B2976D31D7}" srcOrd="0" destOrd="0" presId="urn:microsoft.com/office/officeart/2005/8/layout/vList2"/>
    <dgm:cxn modelId="{B9089C55-2327-4E32-8278-58E2452F2CF4}" srcId="{7E4AA16C-5A02-4D3C-9E89-5E5E30658E42}" destId="{90AD88A2-DC9B-4D71-B819-2B29D317B741}" srcOrd="0" destOrd="0" parTransId="{29606D13-5593-4A79-9AE8-959E8201770C}" sibTransId="{A144B9A7-AA35-4343-828A-B1F5BEDE0BDD}"/>
    <dgm:cxn modelId="{D3338FB1-B6E9-4CDB-8AED-3B555E164982}" srcId="{7E4AA16C-5A02-4D3C-9E89-5E5E30658E42}" destId="{8386729C-6E3E-431F-9656-0F0C92A35558}" srcOrd="1" destOrd="0" parTransId="{9272E7A6-F695-4C50-83D7-8682AA593E8F}" sibTransId="{96214FDC-4464-415D-87E2-96EE9ADC5782}"/>
    <dgm:cxn modelId="{F38362B5-566A-4B56-8733-75B5697BC92C}" srcId="{7E4AA16C-5A02-4D3C-9E89-5E5E30658E42}" destId="{54577095-CC5B-4CB8-A087-0135DF9929A5}" srcOrd="3" destOrd="0" parTransId="{B8803AC6-FB55-4DB8-8B6E-46DFDED6CEC8}" sibTransId="{A22E95D7-7469-45F8-A1A6-D315C60DBCC6}"/>
    <dgm:cxn modelId="{402FF6D1-90C7-0C4A-B266-718850332ECF}" type="presOf" srcId="{7C7606A4-63B1-4DF4-8127-5D6F4E48B6B6}" destId="{AE9AEDCC-E52D-D444-BBF2-47429385EEF9}" srcOrd="0" destOrd="0" presId="urn:microsoft.com/office/officeart/2005/8/layout/vList2"/>
    <dgm:cxn modelId="{7ECF4445-E4F9-194A-8D12-FD7AD602C7FC}" type="presParOf" srcId="{FC69DD3A-CD23-A047-9E61-DCCC33A295F8}" destId="{44ABE68D-2D9D-5A4A-BD8E-00E80D9EBF22}" srcOrd="0" destOrd="0" presId="urn:microsoft.com/office/officeart/2005/8/layout/vList2"/>
    <dgm:cxn modelId="{4D274999-EA8C-614D-ADAB-8EBD38C50377}" type="presParOf" srcId="{FC69DD3A-CD23-A047-9E61-DCCC33A295F8}" destId="{16B38D36-4B65-3347-8CB9-95EAF1AD5D3E}" srcOrd="1" destOrd="0" presId="urn:microsoft.com/office/officeart/2005/8/layout/vList2"/>
    <dgm:cxn modelId="{BE2CB409-65A3-9D4F-A2E2-9F1F06B82777}" type="presParOf" srcId="{FC69DD3A-CD23-A047-9E61-DCCC33A295F8}" destId="{5DB1A26F-F92B-0846-B3F3-88FC5CC9886F}" srcOrd="2" destOrd="0" presId="urn:microsoft.com/office/officeart/2005/8/layout/vList2"/>
    <dgm:cxn modelId="{145ADF8B-A6F1-AB4D-BBF2-97445390BB2A}" type="presParOf" srcId="{FC69DD3A-CD23-A047-9E61-DCCC33A295F8}" destId="{18861C75-DE6D-2744-AD2C-31CBB18AC69C}" srcOrd="3" destOrd="0" presId="urn:microsoft.com/office/officeart/2005/8/layout/vList2"/>
    <dgm:cxn modelId="{4E189D65-6E64-B540-B60B-DB4901309AA4}" type="presParOf" srcId="{FC69DD3A-CD23-A047-9E61-DCCC33A295F8}" destId="{AE9AEDCC-E52D-D444-BBF2-47429385EEF9}" srcOrd="4" destOrd="0" presId="urn:microsoft.com/office/officeart/2005/8/layout/vList2"/>
    <dgm:cxn modelId="{872B54C1-2B62-1648-A95C-26309CEB20A4}" type="presParOf" srcId="{FC69DD3A-CD23-A047-9E61-DCCC33A295F8}" destId="{053895BF-5851-B947-ACAD-19942CBBDBE3}" srcOrd="5" destOrd="0" presId="urn:microsoft.com/office/officeart/2005/8/layout/vList2"/>
    <dgm:cxn modelId="{495494BF-6A0E-6E40-8D0D-7F72C544A06F}" type="presParOf" srcId="{FC69DD3A-CD23-A047-9E61-DCCC33A295F8}" destId="{1B3C0A52-680B-3449-870F-C1B2976D31D7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4ABE68D-2D9D-5A4A-BD8E-00E80D9EBF22}">
      <dsp:nvSpPr>
        <dsp:cNvPr id="0" name=""/>
        <dsp:cNvSpPr/>
      </dsp:nvSpPr>
      <dsp:spPr>
        <a:xfrm>
          <a:off x="0" y="99246"/>
          <a:ext cx="6367912" cy="147186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700" kern="1200"/>
            <a:t>Innovation creates competitive advantage for organisations.</a:t>
          </a:r>
          <a:endParaRPr lang="en-US" sz="3700" kern="1200"/>
        </a:p>
      </dsp:txBody>
      <dsp:txXfrm>
        <a:off x="71850" y="171096"/>
        <a:ext cx="6224212" cy="1328160"/>
      </dsp:txXfrm>
    </dsp:sp>
    <dsp:sp modelId="{5DB1A26F-F92B-0846-B3F3-88FC5CC9886F}">
      <dsp:nvSpPr>
        <dsp:cNvPr id="0" name=""/>
        <dsp:cNvSpPr/>
      </dsp:nvSpPr>
      <dsp:spPr>
        <a:xfrm>
          <a:off x="0" y="1677666"/>
          <a:ext cx="6367912" cy="1471860"/>
        </a:xfrm>
        <a:prstGeom prst="roundRect">
          <a:avLst/>
        </a:prstGeom>
        <a:solidFill>
          <a:schemeClr val="accent5">
            <a:hueOff val="-2252848"/>
            <a:satOff val="-5806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700" kern="1200"/>
            <a:t>Creativity generates: -better teamwork</a:t>
          </a:r>
          <a:endParaRPr lang="en-US" sz="3700" kern="1200"/>
        </a:p>
      </dsp:txBody>
      <dsp:txXfrm>
        <a:off x="71850" y="1749516"/>
        <a:ext cx="6224212" cy="1328160"/>
      </dsp:txXfrm>
    </dsp:sp>
    <dsp:sp modelId="{AE9AEDCC-E52D-D444-BBF2-47429385EEF9}">
      <dsp:nvSpPr>
        <dsp:cNvPr id="0" name=""/>
        <dsp:cNvSpPr/>
      </dsp:nvSpPr>
      <dsp:spPr>
        <a:xfrm>
          <a:off x="0" y="3256086"/>
          <a:ext cx="6367912" cy="1471860"/>
        </a:xfrm>
        <a:prstGeom prst="roundRect">
          <a:avLst/>
        </a:prstGeom>
        <a:solidFill>
          <a:schemeClr val="accent5">
            <a:hueOff val="-4505695"/>
            <a:satOff val="-11613"/>
            <a:lumOff val="-784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700" kern="1200"/>
            <a:t>-improved ability to attract and retain employees</a:t>
          </a:r>
          <a:endParaRPr lang="en-US" sz="3700" kern="1200"/>
        </a:p>
      </dsp:txBody>
      <dsp:txXfrm>
        <a:off x="71850" y="3327936"/>
        <a:ext cx="6224212" cy="1328160"/>
      </dsp:txXfrm>
    </dsp:sp>
    <dsp:sp modelId="{1B3C0A52-680B-3449-870F-C1B2976D31D7}">
      <dsp:nvSpPr>
        <dsp:cNvPr id="0" name=""/>
        <dsp:cNvSpPr/>
      </dsp:nvSpPr>
      <dsp:spPr>
        <a:xfrm>
          <a:off x="0" y="4834506"/>
          <a:ext cx="6367912" cy="1471860"/>
        </a:xfrm>
        <a:prstGeom prst="round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l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700" kern="1200"/>
            <a:t>-increased problem-solving</a:t>
          </a:r>
          <a:endParaRPr lang="en-US" sz="3700" kern="1200"/>
        </a:p>
      </dsp:txBody>
      <dsp:txXfrm>
        <a:off x="71850" y="4906356"/>
        <a:ext cx="6224212" cy="132816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B5B7BE-87C4-D94D-9BE6-74820AEF83C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9046D1B-CAFB-0B48-B94E-4715537C5A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FC6A58-DC9D-1E41-96BD-C44B045873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E61CF-31BC-474F-B174-F0D41D7829E6}" type="datetimeFigureOut">
              <a:rPr lang="en-GB" smtClean="0"/>
              <a:t>23/04/2021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A3C7E4-4A3B-AB40-92FC-F5346E87A4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D4F03C-9F72-214F-9C09-CD98FF767B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946AF-293B-B346-93B3-E23C583EC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7139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D18F9A-A69B-4444-8966-EB843B246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223C1E-F259-AE4E-B816-C4B222A3E1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836363-F754-E640-ADA7-1FF4B14C3C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E61CF-31BC-474F-B174-F0D41D7829E6}" type="datetimeFigureOut">
              <a:rPr lang="en-GB" smtClean="0"/>
              <a:t>23/04/2021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D34379-5B3E-EB4F-951F-A313B54B6D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21C344-98DE-3B4A-A0D4-E8C2C91906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946AF-293B-B346-93B3-E23C583EC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6908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3A70AE-F033-E14D-89EF-5BB25D5495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50FA2E-5E90-B54D-94DD-915F536B51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2F2AF9-4BB7-9541-80ED-3C97E38647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E61CF-31BC-474F-B174-F0D41D7829E6}" type="datetimeFigureOut">
              <a:rPr lang="en-GB" smtClean="0"/>
              <a:t>23/04/2021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9634E7-B624-E540-8BA1-0AFBEAC896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DC39DB-A176-7C40-AA96-307A25DEE9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946AF-293B-B346-93B3-E23C583EC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80243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35022F-AA11-7B4E-BE1C-9CAB73D2BF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2BEA87-9095-564E-A58A-7B900520E5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40F2BF3-43B9-904D-B367-C5F17299E4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45B338D-3EBC-7841-99CE-E654347A65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E61CF-31BC-474F-B174-F0D41D7829E6}" type="datetimeFigureOut">
              <a:rPr lang="en-GB" smtClean="0"/>
              <a:t>23/04/2021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0429328-0D41-E942-801C-79D9AAAB50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EC2D92-DF75-7E4E-83C6-7B81F15A2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946AF-293B-B346-93B3-E23C583EC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85306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1192FA-7A29-D74B-84AA-2EEB2ABB06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976D95-5C18-F94B-9A38-D19B4E115E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792299D-CD58-124D-BA54-DD340E5BD9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2A0585E-69EF-7246-AC84-2DE869D7505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1E302B1-6265-FC4D-8242-C5360E69985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174F2D7-E585-5846-BB43-66679988BA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E61CF-31BC-474F-B174-F0D41D7829E6}" type="datetimeFigureOut">
              <a:rPr lang="en-GB" smtClean="0"/>
              <a:t>23/04/2021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66C56C4-C0C6-CA44-ACA6-46CA6C4A80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B53A0D5-FBB0-5B43-A4DB-45B011727D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946AF-293B-B346-93B3-E23C583EC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5453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C9B16A-56EC-F346-86DC-5956A119E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00BE372-9864-584C-B281-5D95CB7B81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E61CF-31BC-474F-B174-F0D41D7829E6}" type="datetimeFigureOut">
              <a:rPr lang="en-GB" smtClean="0"/>
              <a:t>23/04/2021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9760F76-B007-374F-BA4F-1671739C02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170787A-10B0-994A-BF66-FB413C4981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946AF-293B-B346-93B3-E23C583EC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76939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342266C-4759-D14B-ADF4-26E90FC73B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E61CF-31BC-474F-B174-F0D41D7829E6}" type="datetimeFigureOut">
              <a:rPr lang="en-GB" smtClean="0"/>
              <a:t>23/04/2021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149D457-BDA3-1B43-8AFD-7B667A9D1D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7A0F54A-3D17-AB47-8A23-FE4E95AE3E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946AF-293B-B346-93B3-E23C583EC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56382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664C63-AC95-AE49-AA29-A597C22D0A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1A6B54-5BE7-4C4C-A8C1-48273269C3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8FF7CE8-D466-294B-8972-06712207CC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3FAA7A8-1994-8F44-8745-2146A231D2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E61CF-31BC-474F-B174-F0D41D7829E6}" type="datetimeFigureOut">
              <a:rPr lang="en-GB" smtClean="0"/>
              <a:t>23/04/2021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BA3EF3-3D19-9D4B-B4F1-E5C835D9BC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127822-1BFA-7041-8854-6672F60DB4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946AF-293B-B346-93B3-E23C583EC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04508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BAE089-42EE-5E47-9945-4C953D899F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0F27648-2828-6E49-B6B9-F8EC8AF7590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D27C069-A7AA-B347-B131-B89309A1A1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F4DAD8F-F364-8842-81E8-D33081A893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E61CF-31BC-474F-B174-F0D41D7829E6}" type="datetimeFigureOut">
              <a:rPr lang="en-GB" smtClean="0"/>
              <a:t>23/04/2021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4AC4AF7-67BB-4346-9729-D56F79A3A9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0F79EA5-1734-CD4B-86D9-766EF3766F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946AF-293B-B346-93B3-E23C583EC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81509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A0436E-AE42-7F44-9DF9-A2E831B673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C7AF679-3804-8B46-B0E2-1CC02F2A23C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5F2863-5538-4947-88F5-FF7A222EB5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E61CF-31BC-474F-B174-F0D41D7829E6}" type="datetimeFigureOut">
              <a:rPr lang="en-GB" smtClean="0"/>
              <a:t>23/04/2021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B52E36-55F0-4942-BAA9-35EE01576F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BF0FFC-5C22-3447-BA98-AA563F1CAA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946AF-293B-B346-93B3-E23C583EC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40742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57F9012-F80B-5546-827C-0402C3210FC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BB55384-5491-7849-BF6E-103A3AA8DEE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9AADF1-C161-7A49-AE60-3BD887F1CF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E61CF-31BC-474F-B174-F0D41D7829E6}" type="datetimeFigureOut">
              <a:rPr lang="en-GB" smtClean="0"/>
              <a:t>23/04/2021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67E66F-7C85-3744-BFEE-FA378A4308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80B40F-0BB4-2740-95C5-0BB51185BC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9946AF-293B-B346-93B3-E23C583EC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39156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2357318-83B8-3844-A8C5-C8C5ECAE2F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251A24-279B-8A48-B264-806E90C41C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8F1001-1A50-424F-BF61-67CD35302B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5E61CF-31BC-474F-B174-F0D41D7829E6}" type="datetimeFigureOut">
              <a:rPr lang="en-GB" smtClean="0"/>
              <a:t>23/04/2021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D6B8E1-2D84-1E4E-8373-110E97C642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254EA7-7DF8-7943-948D-6473C48E4BF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9946AF-293B-B346-93B3-E23C583EC4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43418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3.png"/><Relationship Id="rId4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3.png"/><Relationship Id="rId4" Type="http://schemas.openxmlformats.org/officeDocument/2006/relationships/image" Target="../media/image6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3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3.png"/><Relationship Id="rId4" Type="http://schemas.openxmlformats.org/officeDocument/2006/relationships/image" Target="../media/image8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1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4845A0EE-C4C8-4AE1-B3C6-1261368AC0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5468548" cy="6858000"/>
          </a:xfrm>
          <a:prstGeom prst="rect">
            <a:avLst/>
          </a:prstGeom>
          <a:solidFill>
            <a:srgbClr val="33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Content Placeholder 7" descr="Diagram&#10;&#10;Description automatically generated with low confidence">
            <a:extLst>
              <a:ext uri="{FF2B5EF4-FFF2-40B4-BE49-F238E27FC236}">
                <a16:creationId xmlns:a16="http://schemas.microsoft.com/office/drawing/2014/main" id="{FF42945C-786D-F749-A03E-D5CCF59E0FC4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4"/>
          <a:stretch>
            <a:fillRect/>
          </a:stretch>
        </p:blipFill>
        <p:spPr>
          <a:xfrm>
            <a:off x="6230938" y="639763"/>
            <a:ext cx="5189538" cy="2581275"/>
          </a:xfrm>
        </p:spPr>
      </p:pic>
      <p:pic>
        <p:nvPicPr>
          <p:cNvPr id="10" name="Content Placeholder 9" descr="A picture containing text&#10;&#10;Description automatically generated">
            <a:extLst>
              <a:ext uri="{FF2B5EF4-FFF2-40B4-BE49-F238E27FC236}">
                <a16:creationId xmlns:a16="http://schemas.microsoft.com/office/drawing/2014/main" id="{7851430B-2029-D743-AE86-676DD0413015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5"/>
          <a:stretch>
            <a:fillRect/>
          </a:stretch>
        </p:blipFill>
        <p:spPr>
          <a:xfrm>
            <a:off x="6230938" y="3289300"/>
            <a:ext cx="5189538" cy="2928938"/>
          </a:xfr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D5431175-8F48-C04B-A9B9-C727A8BB4F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1629" y="640080"/>
            <a:ext cx="4225290" cy="5578816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Does Innovation and Creativity provide a business advantage? </a:t>
            </a:r>
          </a:p>
        </p:txBody>
      </p:sp>
      <p:pic>
        <p:nvPicPr>
          <p:cNvPr id="2" name="Audio Recording 23 Apr 2021 at 14:33:36" descr="Audio Recording 23 Apr 2021 at 14:33:36">
            <a:hlinkClick r:id="" action="ppaction://media"/>
            <a:extLst>
              <a:ext uri="{FF2B5EF4-FFF2-40B4-BE49-F238E27FC236}">
                <a16:creationId xmlns:a16="http://schemas.microsoft.com/office/drawing/2014/main" id="{7B41C3E3-29DD-7F42-9169-57A87A39B84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165350" y="5725648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6252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52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8">
            <a:extLst>
              <a:ext uri="{FF2B5EF4-FFF2-40B4-BE49-F238E27FC236}">
                <a16:creationId xmlns:a16="http://schemas.microsoft.com/office/drawing/2014/main" id="{B36F400F-DF28-43BC-8D8E-4929793B39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21564" y="320040"/>
            <a:ext cx="11548872" cy="6217920"/>
          </a:xfrm>
          <a:prstGeom prst="rect">
            <a:avLst/>
          </a:prstGeom>
          <a:solidFill>
            <a:schemeClr val="tx1">
              <a:alpha val="15000"/>
            </a:schemeClr>
          </a:solidFill>
          <a:ln w="127000" cap="sq" cmpd="thinThick">
            <a:solidFill>
              <a:schemeClr val="tx1">
                <a:alpha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F5DA2B4-A652-2B40-9F39-5A6F6F8E1D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68377"/>
            <a:ext cx="10515600" cy="1325563"/>
          </a:xfrm>
        </p:spPr>
        <p:txBody>
          <a:bodyPr>
            <a:normAutofit/>
          </a:bodyPr>
          <a:lstStyle/>
          <a:p>
            <a:r>
              <a:rPr lang="en-GB" dirty="0"/>
              <a:t>                         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5AA982-7D69-934D-9767-6395F1CDF26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177456"/>
            <a:ext cx="5097780" cy="3795748"/>
          </a:xfrm>
        </p:spPr>
        <p:txBody>
          <a:bodyPr>
            <a:normAutofit/>
          </a:bodyPr>
          <a:lstStyle/>
          <a:p>
            <a:r>
              <a:rPr lang="en-GB" sz="2000" dirty="0"/>
              <a:t>Student name: Adrian- Gigi Ciacareanu</a:t>
            </a:r>
          </a:p>
          <a:p>
            <a:r>
              <a:rPr lang="en-GB" sz="2000" dirty="0"/>
              <a:t>Student number: 1710292</a:t>
            </a:r>
          </a:p>
          <a:p>
            <a:r>
              <a:rPr lang="en-GB" sz="2000" dirty="0"/>
              <a:t>Lecturer: Davina Wyn Evans</a:t>
            </a:r>
          </a:p>
          <a:p>
            <a:r>
              <a:rPr lang="en-GB" sz="2000" dirty="0"/>
              <a:t>Host: University of Wales Trinity Saint David</a:t>
            </a:r>
          </a:p>
          <a:p>
            <a:r>
              <a:rPr lang="en-GB" sz="2000" dirty="0"/>
              <a:t>Due date: 23/04/20201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3EAB8E3-B984-4042-9728-640006D574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56020" y="2177456"/>
            <a:ext cx="5097780" cy="3795748"/>
          </a:xfrm>
        </p:spPr>
        <p:txBody>
          <a:bodyPr>
            <a:normAutofit/>
          </a:bodyPr>
          <a:lstStyle/>
          <a:p>
            <a:r>
              <a:rPr lang="en-GB" sz="2400" dirty="0"/>
              <a:t>BrewDog – crafted beer company.</a:t>
            </a:r>
          </a:p>
          <a:p>
            <a:r>
              <a:rPr lang="en-GB" sz="2400" dirty="0"/>
              <a:t>Founded in 2007 by Martin Dickie and James Watt in Fraserburgh, Scotland. (Our History, 2021) </a:t>
            </a:r>
          </a:p>
          <a:p>
            <a:endParaRPr lang="en-GB" sz="2400" dirty="0"/>
          </a:p>
        </p:txBody>
      </p:sp>
      <p:pic>
        <p:nvPicPr>
          <p:cNvPr id="5" name="Audio Recording 23 Apr 2021 at 14:35:07" descr="Audio Recording 23 Apr 2021 at 14:35:07">
            <a:hlinkClick r:id="" action="ppaction://media"/>
            <a:extLst>
              <a:ext uri="{FF2B5EF4-FFF2-40B4-BE49-F238E27FC236}">
                <a16:creationId xmlns:a16="http://schemas.microsoft.com/office/drawing/2014/main" id="{337886C9-82A6-9241-A702-DD706D3629D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184400" y="5084204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311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62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4D32D3-DBFE-D34F-BFA2-D09ED74173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                   Models of Reflection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65239E-9782-064F-8286-E461D2245B9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14400" y="0"/>
            <a:ext cx="5181600" cy="5183050"/>
          </a:xfrm>
        </p:spPr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Gibbs Model of reflection</a:t>
            </a:r>
          </a:p>
        </p:txBody>
      </p:sp>
      <p:pic>
        <p:nvPicPr>
          <p:cNvPr id="6" name="Content Placeholder 5" descr="Shape&#10;&#10;Description automatically generated">
            <a:extLst>
              <a:ext uri="{FF2B5EF4-FFF2-40B4-BE49-F238E27FC236}">
                <a16:creationId xmlns:a16="http://schemas.microsoft.com/office/drawing/2014/main" id="{22C4BD54-F07E-EF47-979E-006F0611EDA8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4"/>
          <a:stretch>
            <a:fillRect/>
          </a:stretch>
        </p:blipFill>
        <p:spPr>
          <a:xfrm>
            <a:off x="6549231" y="1838877"/>
            <a:ext cx="4351338" cy="4351338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B0076C4-6514-4D47-92A5-DC8463A0F030}"/>
              </a:ext>
            </a:extLst>
          </p:cNvPr>
          <p:cNvSpPr txBox="1"/>
          <p:nvPr/>
        </p:nvSpPr>
        <p:spPr>
          <a:xfrm>
            <a:off x="363106" y="4130910"/>
            <a:ext cx="62841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One of the most well-known cyclical models of contemplation, it guides you through six stages of exploration: explanation, emotions, assessment, interpretation, conclusion, and action plan. (Gibb’s Reflective Cycle, 2020)</a:t>
            </a:r>
          </a:p>
        </p:txBody>
      </p:sp>
      <p:pic>
        <p:nvPicPr>
          <p:cNvPr id="5" name="Audio Recording 23 Apr 2021 at 14:41:45" descr="Audio Recording 23 Apr 2021 at 14:41:45">
            <a:hlinkClick r:id="" action="ppaction://media"/>
            <a:extLst>
              <a:ext uri="{FF2B5EF4-FFF2-40B4-BE49-F238E27FC236}">
                <a16:creationId xmlns:a16="http://schemas.microsoft.com/office/drawing/2014/main" id="{8DF8F14A-FC99-A24F-B720-D096631BB64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842933" y="2865534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9739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184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BB265E-8EC8-5C4B-B85D-5A6F48A5E9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                                  Week 1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A612A1-22BA-4A4A-8890-F1969C6089A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What is Innovation?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8B4B4648-4383-3A4A-8E26-6E40A6EFC755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4"/>
          <a:stretch>
            <a:fillRect/>
          </a:stretch>
        </p:blipFill>
        <p:spPr>
          <a:xfrm>
            <a:off x="4629996" y="2257425"/>
            <a:ext cx="6538066" cy="2580815"/>
          </a:xfr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54D8D55-495C-C749-8153-F66966D9017C}"/>
              </a:ext>
            </a:extLst>
          </p:cNvPr>
          <p:cNvSpPr txBox="1"/>
          <p:nvPr/>
        </p:nvSpPr>
        <p:spPr>
          <a:xfrm>
            <a:off x="315685" y="5404977"/>
            <a:ext cx="115606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“Innovation is change that creates a new dimension of performance” – Peter Drucker</a:t>
            </a:r>
          </a:p>
        </p:txBody>
      </p:sp>
      <p:pic>
        <p:nvPicPr>
          <p:cNvPr id="4" name="Audio Recording 23 Apr 2021 at 14:43:44" descr="Audio Recording 23 Apr 2021 at 14:43:44">
            <a:hlinkClick r:id="" action="ppaction://media"/>
            <a:extLst>
              <a:ext uri="{FF2B5EF4-FFF2-40B4-BE49-F238E27FC236}">
                <a16:creationId xmlns:a16="http://schemas.microsoft.com/office/drawing/2014/main" id="{A6094D28-C85B-2B44-910F-039EC4187CD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775200" y="2350558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545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316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E6D5A8-230B-8C4C-BC48-A6ABC8C82F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                       What is Creativity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DD3D43-E34E-474D-A08F-652C0714BD9C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Creativity is the act of turning new and imaginative ideas into reality. (Naiman, 2014)</a:t>
            </a:r>
          </a:p>
        </p:txBody>
      </p:sp>
      <p:pic>
        <p:nvPicPr>
          <p:cNvPr id="6" name="Content Placeholder 5" descr="Diagram&#10;&#10;Description automatically generated">
            <a:extLst>
              <a:ext uri="{FF2B5EF4-FFF2-40B4-BE49-F238E27FC236}">
                <a16:creationId xmlns:a16="http://schemas.microsoft.com/office/drawing/2014/main" id="{97BFE8E1-5BA0-9E45-9DB8-7170BAF8F937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4"/>
          <a:stretch>
            <a:fillRect/>
          </a:stretch>
        </p:blipFill>
        <p:spPr>
          <a:xfrm>
            <a:off x="6184900" y="2286794"/>
            <a:ext cx="5156200" cy="3429000"/>
          </a:xfrm>
        </p:spPr>
      </p:pic>
      <p:pic>
        <p:nvPicPr>
          <p:cNvPr id="4" name="Audio Recording 23 Apr 2021 at 14:48:30" descr="Audio Recording 23 Apr 2021 at 14:48:30">
            <a:hlinkClick r:id="" action="ppaction://media"/>
            <a:extLst>
              <a:ext uri="{FF2B5EF4-FFF2-40B4-BE49-F238E27FC236}">
                <a16:creationId xmlns:a16="http://schemas.microsoft.com/office/drawing/2014/main" id="{563D0BB3-3E4C-C543-AE5E-8D5E0E8F4EF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217333" y="2074333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5449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353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02D886F1-CB4A-4FC1-AAA7-9402B0D0DD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2013557" cy="6858000"/>
          </a:xfrm>
          <a:prstGeom prst="rect">
            <a:avLst/>
          </a:prstGeom>
          <a:solidFill>
            <a:srgbClr val="7F7F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62B7B97-C3EE-4AEE-A61F-AFA873FE2F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013557" y="0"/>
            <a:ext cx="10178443" cy="685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598C4C0-6783-164A-9C98-A9AAECC3D08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3787" y="1635358"/>
            <a:ext cx="2752344" cy="2706624"/>
          </a:xfrm>
          <a:prstGeom prst="ellipse">
            <a:avLst/>
          </a:prstGeom>
          <a:solidFill>
            <a:schemeClr val="bg1"/>
          </a:solidFill>
          <a:ln w="174625" cmpd="thinThick">
            <a:solidFill>
              <a:schemeClr val="bg1"/>
            </a:solidFill>
          </a:ln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26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                  </a:t>
            </a:r>
            <a:br>
              <a:rPr lang="en-US" sz="26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br>
              <a:rPr lang="en-US" sz="26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br>
              <a:rPr lang="en-US" sz="26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sz="26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Models of Innovation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971771-037F-4349-8C36-8CC21E82D99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56690" y="1088137"/>
            <a:ext cx="6180082" cy="3801067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indent="-228600" algn="l">
              <a:buFont typeface="Arial" panose="020B0604020202020204" pitchFamily="34" charset="0"/>
              <a:buChar char="•"/>
            </a:pPr>
            <a:endParaRPr lang="en-US" sz="2000">
              <a:solidFill>
                <a:schemeClr val="bg1"/>
              </a:solidFill>
            </a:endParaRPr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sz="2000">
              <a:solidFill>
                <a:schemeClr val="bg1"/>
              </a:solidFill>
            </a:endParaRP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000">
                <a:solidFill>
                  <a:schemeClr val="bg1"/>
                </a:solidFill>
              </a:rPr>
              <a:t>Open and Closed Innovation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000">
                <a:solidFill>
                  <a:schemeClr val="bg1"/>
                </a:solidFill>
              </a:rPr>
              <a:t>The Innovation Process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000">
                <a:solidFill>
                  <a:schemeClr val="bg1"/>
                </a:solidFill>
              </a:rPr>
              <a:t>4 Ps to Innovation</a:t>
            </a:r>
          </a:p>
        </p:txBody>
      </p:sp>
      <p:pic>
        <p:nvPicPr>
          <p:cNvPr id="4" name="Audio Recording 23 Apr 2021 at 14:56:05" descr="Audio Recording 23 Apr 2021 at 14:56:05">
            <a:hlinkClick r:id="" action="ppaction://media"/>
            <a:extLst>
              <a:ext uri="{FF2B5EF4-FFF2-40B4-BE49-F238E27FC236}">
                <a16:creationId xmlns:a16="http://schemas.microsoft.com/office/drawing/2014/main" id="{73FCE3F8-30FF-8246-BBD7-D50FC8FC857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576888" y="822558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9894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710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5">
            <a:extLst>
              <a:ext uri="{FF2B5EF4-FFF2-40B4-BE49-F238E27FC236}">
                <a16:creationId xmlns:a16="http://schemas.microsoft.com/office/drawing/2014/main" id="{07322A9E-F1EC-405E-8971-BA906EFFCC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-329674" y="1290909"/>
            <a:ext cx="9702800" cy="5573512"/>
          </a:xfrm>
          <a:custGeom>
            <a:avLst/>
            <a:gdLst>
              <a:gd name="T0" fmla="*/ 1752 w 2038"/>
              <a:gd name="T1" fmla="*/ 1169 h 1169"/>
              <a:gd name="T2" fmla="*/ 1487 w 2038"/>
              <a:gd name="T3" fmla="*/ 334 h 1169"/>
              <a:gd name="T4" fmla="*/ 860 w 2038"/>
              <a:gd name="T5" fmla="*/ 22 h 1169"/>
              <a:gd name="T6" fmla="*/ 199 w 2038"/>
              <a:gd name="T7" fmla="*/ 318 h 1169"/>
              <a:gd name="T8" fmla="*/ 399 w 2038"/>
              <a:gd name="T9" fmla="*/ 1165 h 11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38" h="1169">
                <a:moveTo>
                  <a:pt x="1752" y="1169"/>
                </a:moveTo>
                <a:cubicBezTo>
                  <a:pt x="2038" y="928"/>
                  <a:pt x="1673" y="513"/>
                  <a:pt x="1487" y="334"/>
                </a:cubicBezTo>
                <a:cubicBezTo>
                  <a:pt x="1316" y="170"/>
                  <a:pt x="1099" y="43"/>
                  <a:pt x="860" y="22"/>
                </a:cubicBezTo>
                <a:cubicBezTo>
                  <a:pt x="621" y="0"/>
                  <a:pt x="341" y="128"/>
                  <a:pt x="199" y="318"/>
                </a:cubicBezTo>
                <a:cubicBezTo>
                  <a:pt x="0" y="586"/>
                  <a:pt x="184" y="965"/>
                  <a:pt x="399" y="1165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Freeform 6">
            <a:extLst>
              <a:ext uri="{FF2B5EF4-FFF2-40B4-BE49-F238E27FC236}">
                <a16:creationId xmlns:a16="http://schemas.microsoft.com/office/drawing/2014/main" id="{A5704422-1118-4FD1-95AD-29A064EB80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70451" y="2010741"/>
            <a:ext cx="7373938" cy="4848892"/>
          </a:xfrm>
          <a:custGeom>
            <a:avLst/>
            <a:gdLst>
              <a:gd name="T0" fmla="*/ 1025 w 1549"/>
              <a:gd name="T1" fmla="*/ 1016 h 1017"/>
              <a:gd name="T2" fmla="*/ 1443 w 1549"/>
              <a:gd name="T3" fmla="*/ 592 h 1017"/>
              <a:gd name="T4" fmla="*/ 782 w 1549"/>
              <a:gd name="T5" fmla="*/ 53 h 1017"/>
              <a:gd name="T6" fmla="*/ 150 w 1549"/>
              <a:gd name="T7" fmla="*/ 329 h 1017"/>
              <a:gd name="T8" fmla="*/ 477 w 1549"/>
              <a:gd name="T9" fmla="*/ 1017 h 10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49" h="1017">
                <a:moveTo>
                  <a:pt x="1025" y="1016"/>
                </a:moveTo>
                <a:cubicBezTo>
                  <a:pt x="1223" y="971"/>
                  <a:pt x="1549" y="857"/>
                  <a:pt x="1443" y="592"/>
                </a:cubicBezTo>
                <a:cubicBezTo>
                  <a:pt x="1344" y="344"/>
                  <a:pt x="1041" y="111"/>
                  <a:pt x="782" y="53"/>
                </a:cubicBezTo>
                <a:cubicBezTo>
                  <a:pt x="545" y="0"/>
                  <a:pt x="275" y="117"/>
                  <a:pt x="150" y="329"/>
                </a:cubicBezTo>
                <a:cubicBezTo>
                  <a:pt x="0" y="584"/>
                  <a:pt x="243" y="911"/>
                  <a:pt x="477" y="1017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5" name="Freeform 7">
            <a:extLst>
              <a:ext uri="{FF2B5EF4-FFF2-40B4-BE49-F238E27FC236}">
                <a16:creationId xmlns:a16="http://schemas.microsoft.com/office/drawing/2014/main" id="{A88B2AAA-B805-498E-A9E6-98B8858554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251351" y="1780905"/>
            <a:ext cx="8035925" cy="5083516"/>
          </a:xfrm>
          <a:custGeom>
            <a:avLst/>
            <a:gdLst>
              <a:gd name="T0" fmla="*/ 1302 w 1688"/>
              <a:gd name="T1" fmla="*/ 1066 h 1066"/>
              <a:gd name="T2" fmla="*/ 1613 w 1688"/>
              <a:gd name="T3" fmla="*/ 850 h 1066"/>
              <a:gd name="T4" fmla="*/ 1517 w 1688"/>
              <a:gd name="T5" fmla="*/ 471 h 1066"/>
              <a:gd name="T6" fmla="*/ 798 w 1688"/>
              <a:gd name="T7" fmla="*/ 28 h 1066"/>
              <a:gd name="T8" fmla="*/ 181 w 1688"/>
              <a:gd name="T9" fmla="*/ 333 h 1066"/>
              <a:gd name="T10" fmla="*/ 420 w 1688"/>
              <a:gd name="T11" fmla="*/ 1066 h 10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688" h="1066">
                <a:moveTo>
                  <a:pt x="1302" y="1066"/>
                </a:moveTo>
                <a:cubicBezTo>
                  <a:pt x="1416" y="1024"/>
                  <a:pt x="1551" y="962"/>
                  <a:pt x="1613" y="850"/>
                </a:cubicBezTo>
                <a:cubicBezTo>
                  <a:pt x="1688" y="715"/>
                  <a:pt x="1606" y="575"/>
                  <a:pt x="1517" y="471"/>
                </a:cubicBezTo>
                <a:cubicBezTo>
                  <a:pt x="1336" y="258"/>
                  <a:pt x="1084" y="62"/>
                  <a:pt x="798" y="28"/>
                </a:cubicBezTo>
                <a:cubicBezTo>
                  <a:pt x="559" y="0"/>
                  <a:pt x="317" y="138"/>
                  <a:pt x="181" y="333"/>
                </a:cubicBezTo>
                <a:cubicBezTo>
                  <a:pt x="0" y="592"/>
                  <a:pt x="191" y="907"/>
                  <a:pt x="420" y="1066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7" name="Freeform 8">
            <a:extLst>
              <a:ext uri="{FF2B5EF4-FFF2-40B4-BE49-F238E27FC236}">
                <a16:creationId xmlns:a16="http://schemas.microsoft.com/office/drawing/2014/main" id="{9B8051E0-19D7-43E1-BFD9-E6DBFEB3A3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-1061" y="542347"/>
            <a:ext cx="10334625" cy="6322075"/>
          </a:xfrm>
          <a:custGeom>
            <a:avLst/>
            <a:gdLst>
              <a:gd name="T0" fmla="*/ 1873 w 2171"/>
              <a:gd name="T1" fmla="*/ 1326 h 1326"/>
              <a:gd name="T2" fmla="*/ 1609 w 2171"/>
              <a:gd name="T3" fmla="*/ 473 h 1326"/>
              <a:gd name="T4" fmla="*/ 880 w 2171"/>
              <a:gd name="T5" fmla="*/ 63 h 1326"/>
              <a:gd name="T6" fmla="*/ 0 w 2171"/>
              <a:gd name="T7" fmla="*/ 423 h 13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71" h="1326">
                <a:moveTo>
                  <a:pt x="1873" y="1326"/>
                </a:moveTo>
                <a:cubicBezTo>
                  <a:pt x="2171" y="1045"/>
                  <a:pt x="1825" y="678"/>
                  <a:pt x="1609" y="473"/>
                </a:cubicBezTo>
                <a:cubicBezTo>
                  <a:pt x="1406" y="281"/>
                  <a:pt x="1159" y="116"/>
                  <a:pt x="880" y="63"/>
                </a:cubicBezTo>
                <a:cubicBezTo>
                  <a:pt x="545" y="0"/>
                  <a:pt x="214" y="161"/>
                  <a:pt x="0" y="423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9" name="Freeform 9">
            <a:extLst>
              <a:ext uri="{FF2B5EF4-FFF2-40B4-BE49-F238E27FC236}">
                <a16:creationId xmlns:a16="http://schemas.microsoft.com/office/drawing/2014/main" id="{4EDB2B02-86A2-46F5-A4BE-B7D9B10411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3701" y="6178751"/>
            <a:ext cx="504825" cy="681527"/>
          </a:xfrm>
          <a:custGeom>
            <a:avLst/>
            <a:gdLst>
              <a:gd name="T0" fmla="*/ 0 w 106"/>
              <a:gd name="T1" fmla="*/ 0 h 143"/>
              <a:gd name="T2" fmla="*/ 106 w 106"/>
              <a:gd name="T3" fmla="*/ 143 h 143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06" h="143">
                <a:moveTo>
                  <a:pt x="0" y="0"/>
                </a:moveTo>
                <a:cubicBezTo>
                  <a:pt x="35" y="54"/>
                  <a:pt x="70" y="101"/>
                  <a:pt x="106" y="143"/>
                </a:cubicBezTo>
              </a:path>
            </a:pathLst>
          </a:custGeom>
          <a:noFill/>
          <a:ln w="4763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1" name="Freeform 10">
            <a:extLst>
              <a:ext uri="{FF2B5EF4-FFF2-40B4-BE49-F238E27FC236}">
                <a16:creationId xmlns:a16="http://schemas.microsoft.com/office/drawing/2014/main" id="{43954639-FB5D-41F4-9560-6F6DFE7784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-1061" y="-59376"/>
            <a:ext cx="11091863" cy="6923796"/>
          </a:xfrm>
          <a:custGeom>
            <a:avLst/>
            <a:gdLst>
              <a:gd name="T0" fmla="*/ 2046 w 2330"/>
              <a:gd name="T1" fmla="*/ 1452 h 1452"/>
              <a:gd name="T2" fmla="*/ 1813 w 2330"/>
              <a:gd name="T3" fmla="*/ 601 h 1452"/>
              <a:gd name="T4" fmla="*/ 956 w 2330"/>
              <a:gd name="T5" fmla="*/ 97 h 1452"/>
              <a:gd name="T6" fmla="*/ 0 w 2330"/>
              <a:gd name="T7" fmla="*/ 366 h 14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330" h="1452">
                <a:moveTo>
                  <a:pt x="2046" y="1452"/>
                </a:moveTo>
                <a:cubicBezTo>
                  <a:pt x="2330" y="1153"/>
                  <a:pt x="2049" y="821"/>
                  <a:pt x="1813" y="601"/>
                </a:cubicBezTo>
                <a:cubicBezTo>
                  <a:pt x="1569" y="375"/>
                  <a:pt x="1282" y="179"/>
                  <a:pt x="956" y="97"/>
                </a:cubicBezTo>
                <a:cubicBezTo>
                  <a:pt x="572" y="0"/>
                  <a:pt x="292" y="101"/>
                  <a:pt x="0" y="366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" name="Freeform 12">
            <a:extLst>
              <a:ext uri="{FF2B5EF4-FFF2-40B4-BE49-F238E27FC236}">
                <a16:creationId xmlns:a16="http://schemas.microsoft.com/office/drawing/2014/main" id="{E898931C-0323-41FA-A036-20F818B1FF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-1061" y="-1916"/>
            <a:ext cx="1057275" cy="614491"/>
          </a:xfrm>
          <a:custGeom>
            <a:avLst/>
            <a:gdLst>
              <a:gd name="T0" fmla="*/ 222 w 222"/>
              <a:gd name="T1" fmla="*/ 0 h 129"/>
              <a:gd name="T2" fmla="*/ 0 w 222"/>
              <a:gd name="T3" fmla="*/ 129 h 129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222" h="129">
                <a:moveTo>
                  <a:pt x="222" y="0"/>
                </a:moveTo>
                <a:cubicBezTo>
                  <a:pt x="152" y="35"/>
                  <a:pt x="76" y="78"/>
                  <a:pt x="0" y="129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5" name="Freeform 14">
            <a:extLst>
              <a:ext uri="{FF2B5EF4-FFF2-40B4-BE49-F238E27FC236}">
                <a16:creationId xmlns:a16="http://schemas.microsoft.com/office/drawing/2014/main" id="{89AFE9DD-0792-4B98-B4EB-97ACA17E6A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3701" y="-6705"/>
            <a:ext cx="595313" cy="352734"/>
          </a:xfrm>
          <a:custGeom>
            <a:avLst/>
            <a:gdLst>
              <a:gd name="T0" fmla="*/ 125 w 125"/>
              <a:gd name="T1" fmla="*/ 0 h 74"/>
              <a:gd name="T2" fmla="*/ 0 w 125"/>
              <a:gd name="T3" fmla="*/ 74 h 74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25" h="74">
                <a:moveTo>
                  <a:pt x="125" y="0"/>
                </a:moveTo>
                <a:cubicBezTo>
                  <a:pt x="85" y="22"/>
                  <a:pt x="43" y="47"/>
                  <a:pt x="0" y="74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7" name="Freeform 16">
            <a:extLst>
              <a:ext uri="{FF2B5EF4-FFF2-40B4-BE49-F238E27FC236}">
                <a16:creationId xmlns:a16="http://schemas.microsoft.com/office/drawing/2014/main" id="{3981F5C4-9AE1-404E-AF44-A4E6DB374F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-1061" y="-1916"/>
            <a:ext cx="357188" cy="213875"/>
          </a:xfrm>
          <a:custGeom>
            <a:avLst/>
            <a:gdLst>
              <a:gd name="T0" fmla="*/ 75 w 75"/>
              <a:gd name="T1" fmla="*/ 0 h 45"/>
              <a:gd name="T2" fmla="*/ 0 w 75"/>
              <a:gd name="T3" fmla="*/ 45 h 4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75" h="45">
                <a:moveTo>
                  <a:pt x="75" y="0"/>
                </a:moveTo>
                <a:cubicBezTo>
                  <a:pt x="50" y="14"/>
                  <a:pt x="25" y="29"/>
                  <a:pt x="0" y="45"/>
                </a:cubicBezTo>
              </a:path>
            </a:pathLst>
          </a:custGeom>
          <a:noFill/>
          <a:ln w="12700" cap="flat">
            <a:solidFill>
              <a:schemeClr val="tx1">
                <a:alpha val="20000"/>
              </a:schemeClr>
            </a:solidFill>
            <a:prstDash val="dash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9" name="Freeform 11">
            <a:extLst>
              <a:ext uri="{FF2B5EF4-FFF2-40B4-BE49-F238E27FC236}">
                <a16:creationId xmlns:a16="http://schemas.microsoft.com/office/drawing/2014/main" id="{763C1781-8726-4FAC-8C45-FF40376BE4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5426601" y="-1916"/>
            <a:ext cx="5788025" cy="6847184"/>
          </a:xfrm>
          <a:custGeom>
            <a:avLst/>
            <a:gdLst>
              <a:gd name="T0" fmla="*/ 1094 w 1216"/>
              <a:gd name="T1" fmla="*/ 1436 h 1436"/>
              <a:gd name="T2" fmla="*/ 709 w 1216"/>
              <a:gd name="T3" fmla="*/ 551 h 1436"/>
              <a:gd name="T4" fmla="*/ 0 w 1216"/>
              <a:gd name="T5" fmla="*/ 0 h 1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216" h="1436">
                <a:moveTo>
                  <a:pt x="1094" y="1436"/>
                </a:moveTo>
                <a:cubicBezTo>
                  <a:pt x="1216" y="1114"/>
                  <a:pt x="904" y="770"/>
                  <a:pt x="709" y="551"/>
                </a:cubicBezTo>
                <a:cubicBezTo>
                  <a:pt x="509" y="327"/>
                  <a:pt x="274" y="127"/>
                  <a:pt x="0" y="0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1" name="Freeform 21">
            <a:extLst>
              <a:ext uri="{FF2B5EF4-FFF2-40B4-BE49-F238E27FC236}">
                <a16:creationId xmlns:a16="http://schemas.microsoft.com/office/drawing/2014/main" id="{301491B5-56C7-43DC-A3D9-861EECCA05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9235014" y="2872"/>
            <a:ext cx="2951163" cy="2555325"/>
          </a:xfrm>
          <a:custGeom>
            <a:avLst/>
            <a:gdLst>
              <a:gd name="T0" fmla="*/ 620 w 620"/>
              <a:gd name="T1" fmla="*/ 536 h 536"/>
              <a:gd name="T2" fmla="*/ 0 w 620"/>
              <a:gd name="T3" fmla="*/ 0 h 536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620" h="536">
                <a:moveTo>
                  <a:pt x="620" y="536"/>
                </a:moveTo>
                <a:cubicBezTo>
                  <a:pt x="404" y="314"/>
                  <a:pt x="196" y="138"/>
                  <a:pt x="0" y="0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1697A54-C37D-A845-A6E9-95C63A580B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42248" y="1481328"/>
            <a:ext cx="2926080" cy="246888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000"/>
              <a:t>The Innovative Organisation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96CD71C-E9AF-BB4C-BF79-56B4D2624BB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842248" y="4078224"/>
            <a:ext cx="2926080" cy="1307592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000"/>
              <a:t>Force Field Analysis</a:t>
            </a:r>
          </a:p>
        </p:txBody>
      </p:sp>
      <p:sp>
        <p:nvSpPr>
          <p:cNvPr id="33" name="Freeform 22">
            <a:extLst>
              <a:ext uri="{FF2B5EF4-FFF2-40B4-BE49-F238E27FC236}">
                <a16:creationId xmlns:a16="http://schemas.microsoft.com/office/drawing/2014/main" id="{237E2353-22DF-46E0-A200-FB30F8F394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0020826" y="-1916"/>
            <a:ext cx="2165350" cy="1358265"/>
          </a:xfrm>
          <a:custGeom>
            <a:avLst/>
            <a:gdLst>
              <a:gd name="T0" fmla="*/ 0 w 455"/>
              <a:gd name="T1" fmla="*/ 0 h 285"/>
              <a:gd name="T2" fmla="*/ 455 w 455"/>
              <a:gd name="T3" fmla="*/ 285 h 2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455" h="285">
                <a:moveTo>
                  <a:pt x="0" y="0"/>
                </a:moveTo>
                <a:cubicBezTo>
                  <a:pt x="153" y="85"/>
                  <a:pt x="308" y="180"/>
                  <a:pt x="455" y="285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5" name="Freeform 23">
            <a:extLst>
              <a:ext uri="{FF2B5EF4-FFF2-40B4-BE49-F238E27FC236}">
                <a16:creationId xmlns:a16="http://schemas.microsoft.com/office/drawing/2014/main" id="{DD6138DB-057B-45F7-A5F4-E7BFDA20D0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1290826" y="-1916"/>
            <a:ext cx="895350" cy="534687"/>
          </a:xfrm>
          <a:custGeom>
            <a:avLst/>
            <a:gdLst>
              <a:gd name="T0" fmla="*/ 0 w 188"/>
              <a:gd name="T1" fmla="*/ 0 h 112"/>
              <a:gd name="T2" fmla="*/ 188 w 188"/>
              <a:gd name="T3" fmla="*/ 112 h 112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8" h="112">
                <a:moveTo>
                  <a:pt x="0" y="0"/>
                </a:moveTo>
                <a:cubicBezTo>
                  <a:pt x="63" y="36"/>
                  <a:pt x="126" y="73"/>
                  <a:pt x="188" y="112"/>
                </a:cubicBezTo>
              </a:path>
            </a:pathLst>
          </a:custGeom>
          <a:noFill/>
          <a:ln w="9525" cap="flat">
            <a:solidFill>
              <a:schemeClr val="tx1">
                <a:alpha val="2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7" name="Freeform: Shape 36">
            <a:extLst>
              <a:ext uri="{FF2B5EF4-FFF2-40B4-BE49-F238E27FC236}">
                <a16:creationId xmlns:a16="http://schemas.microsoft.com/office/drawing/2014/main" id="{79A54AB1-B64F-4843-BFAB-81CB74E66B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931529">
            <a:off x="752078" y="2218040"/>
            <a:ext cx="4418757" cy="4259609"/>
          </a:xfrm>
          <a:custGeom>
            <a:avLst/>
            <a:gdLst>
              <a:gd name="connsiteX0" fmla="*/ 404107 w 4507111"/>
              <a:gd name="connsiteY0" fmla="*/ 0 h 4344781"/>
              <a:gd name="connsiteX1" fmla="*/ 371857 w 4507111"/>
              <a:gd name="connsiteY1" fmla="*/ 117359 h 4344781"/>
              <a:gd name="connsiteX2" fmla="*/ 307833 w 4507111"/>
              <a:gd name="connsiteY2" fmla="*/ 632970 h 4344781"/>
              <a:gd name="connsiteX3" fmla="*/ 3569418 w 4507111"/>
              <a:gd name="connsiteY3" fmla="*/ 4141149 h 4344781"/>
              <a:gd name="connsiteX4" fmla="*/ 4440861 w 4507111"/>
              <a:gd name="connsiteY4" fmla="*/ 4332480 h 4344781"/>
              <a:gd name="connsiteX5" fmla="*/ 4507111 w 4507111"/>
              <a:gd name="connsiteY5" fmla="*/ 4341752 h 4344781"/>
              <a:gd name="connsiteX6" fmla="*/ 4296045 w 4507111"/>
              <a:gd name="connsiteY6" fmla="*/ 4344781 h 4344781"/>
              <a:gd name="connsiteX7" fmla="*/ 3749565 w 4507111"/>
              <a:gd name="connsiteY7" fmla="*/ 4321853 h 4344781"/>
              <a:gd name="connsiteX8" fmla="*/ 36764 w 4507111"/>
              <a:gd name="connsiteY8" fmla="*/ 1629794 h 4344781"/>
              <a:gd name="connsiteX9" fmla="*/ 300069 w 4507111"/>
              <a:gd name="connsiteY9" fmla="*/ 144750 h 43447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4507111" h="4344781">
                <a:moveTo>
                  <a:pt x="404107" y="0"/>
                </a:moveTo>
                <a:lnTo>
                  <a:pt x="371857" y="117359"/>
                </a:lnTo>
                <a:cubicBezTo>
                  <a:pt x="333827" y="278567"/>
                  <a:pt x="311875" y="450459"/>
                  <a:pt x="307833" y="632970"/>
                </a:cubicBezTo>
                <a:cubicBezTo>
                  <a:pt x="264711" y="2579752"/>
                  <a:pt x="2253987" y="3769243"/>
                  <a:pt x="3569418" y="4141149"/>
                </a:cubicBezTo>
                <a:cubicBezTo>
                  <a:pt x="3816061" y="4210881"/>
                  <a:pt x="4114807" y="4279754"/>
                  <a:pt x="4440861" y="4332480"/>
                </a:cubicBezTo>
                <a:lnTo>
                  <a:pt x="4507111" y="4341752"/>
                </a:lnTo>
                <a:lnTo>
                  <a:pt x="4296045" y="4344781"/>
                </a:lnTo>
                <a:cubicBezTo>
                  <a:pt x="4097363" y="4343711"/>
                  <a:pt x="3912623" y="4335104"/>
                  <a:pt x="3749565" y="4321853"/>
                </a:cubicBezTo>
                <a:cubicBezTo>
                  <a:pt x="2445102" y="4215850"/>
                  <a:pt x="356405" y="3466499"/>
                  <a:pt x="36764" y="1629794"/>
                </a:cubicBezTo>
                <a:cubicBezTo>
                  <a:pt x="-63123" y="1055823"/>
                  <a:pt x="45741" y="555869"/>
                  <a:pt x="300069" y="144750"/>
                </a:cubicBezTo>
                <a:close/>
              </a:path>
            </a:pathLst>
          </a:cu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/>
              <a:ea typeface="+mn-ea"/>
              <a:cs typeface="+mn-cs"/>
            </a:endParaRPr>
          </a:p>
        </p:txBody>
      </p:sp>
      <p:pic>
        <p:nvPicPr>
          <p:cNvPr id="6" name="Content Placeholder 5" descr="Diagram, funnel chart&#10;&#10;Description automatically generated">
            <a:extLst>
              <a:ext uri="{FF2B5EF4-FFF2-40B4-BE49-F238E27FC236}">
                <a16:creationId xmlns:a16="http://schemas.microsoft.com/office/drawing/2014/main" id="{99CC2AB6-6BBC-9A47-9185-9D0192414C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r="488" b="-1"/>
          <a:stretch/>
        </p:blipFill>
        <p:spPr>
          <a:xfrm>
            <a:off x="921910" y="465243"/>
            <a:ext cx="7761924" cy="5343065"/>
          </a:xfrm>
          <a:custGeom>
            <a:avLst/>
            <a:gdLst/>
            <a:ahLst/>
            <a:cxnLst/>
            <a:rect l="l" t="t" r="r" b="b"/>
            <a:pathLst>
              <a:path w="7761924" h="5343065">
                <a:moveTo>
                  <a:pt x="3025687" y="76"/>
                </a:moveTo>
                <a:cubicBezTo>
                  <a:pt x="3140786" y="756"/>
                  <a:pt x="3256631" y="6055"/>
                  <a:pt x="3372722" y="16088"/>
                </a:cubicBezTo>
                <a:cubicBezTo>
                  <a:pt x="5230178" y="176616"/>
                  <a:pt x="7761924" y="1424594"/>
                  <a:pt x="7761924" y="3316816"/>
                </a:cubicBezTo>
                <a:cubicBezTo>
                  <a:pt x="7646022" y="5237647"/>
                  <a:pt x="4988715" y="5423921"/>
                  <a:pt x="3701109" y="5320611"/>
                </a:cubicBezTo>
                <a:cubicBezTo>
                  <a:pt x="2413504" y="5217301"/>
                  <a:pt x="351800" y="4486992"/>
                  <a:pt x="36290" y="2696959"/>
                </a:cubicBezTo>
                <a:cubicBezTo>
                  <a:pt x="-259500" y="1018804"/>
                  <a:pt x="1299198" y="-10133"/>
                  <a:pt x="3025687" y="76"/>
                </a:cubicBezTo>
                <a:close/>
              </a:path>
            </a:pathLst>
          </a:cu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8600DE6-B140-6143-936B-42A19F60F41D}"/>
              </a:ext>
            </a:extLst>
          </p:cNvPr>
          <p:cNvSpPr txBox="1"/>
          <p:nvPr/>
        </p:nvSpPr>
        <p:spPr>
          <a:xfrm>
            <a:off x="780359" y="6050527"/>
            <a:ext cx="108550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Is a highly effective strategic method for determining what elements are required for change in both organisational and personal settings. (Connelly, 2020) </a:t>
            </a:r>
          </a:p>
        </p:txBody>
      </p:sp>
      <p:pic>
        <p:nvPicPr>
          <p:cNvPr id="3" name="Audio Recording 23 Apr 2021 at 14:57:48" descr="Audio Recording 23 Apr 2021 at 14:57:48">
            <a:hlinkClick r:id="" action="ppaction://media"/>
            <a:extLst>
              <a:ext uri="{FF2B5EF4-FFF2-40B4-BE49-F238E27FC236}">
                <a16:creationId xmlns:a16="http://schemas.microsoft.com/office/drawing/2014/main" id="{F1392F58-A807-D140-92C0-AF5E387404B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058546" y="1599554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7762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5254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Slide Background Fill">
            <a:extLst>
              <a:ext uri="{FF2B5EF4-FFF2-40B4-BE49-F238E27FC236}">
                <a16:creationId xmlns:a16="http://schemas.microsoft.com/office/drawing/2014/main" id="{C3420C89-0B09-4632-A4AF-3971D08BF7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Color Cover">
            <a:extLst>
              <a:ext uri="{FF2B5EF4-FFF2-40B4-BE49-F238E27FC236}">
                <a16:creationId xmlns:a16="http://schemas.microsoft.com/office/drawing/2014/main" id="{4E5CBA61-BF74-40B4-A3A8-366BBA626C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1" name="Group 18">
            <a:extLst>
              <a:ext uri="{FF2B5EF4-FFF2-40B4-BE49-F238E27FC236}">
                <a16:creationId xmlns:a16="http://schemas.microsoft.com/office/drawing/2014/main" id="{0C08EDA0-D5F6-4481-BBA8-966D95EC42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2929"/>
            <a:ext cx="12188952" cy="3490956"/>
            <a:chOff x="651279" y="598259"/>
            <a:chExt cx="10889442" cy="5680742"/>
          </a:xfrm>
        </p:grpSpPr>
        <p:sp>
          <p:nvSpPr>
            <p:cNvPr id="32" name="Color">
              <a:extLst>
                <a:ext uri="{FF2B5EF4-FFF2-40B4-BE49-F238E27FC236}">
                  <a16:creationId xmlns:a16="http://schemas.microsoft.com/office/drawing/2014/main" id="{CC23B4B4-906F-45F7-A1BD-F1DBF97EB4B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3" name="Color">
              <a:extLst>
                <a:ext uri="{FF2B5EF4-FFF2-40B4-BE49-F238E27FC236}">
                  <a16:creationId xmlns:a16="http://schemas.microsoft.com/office/drawing/2014/main" id="{4CD72A2D-5584-4CC0-828C-F46BC42607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10" name="Content Placeholder 9" descr="Diagram&#10;&#10;Description automatically generated">
            <a:extLst>
              <a:ext uri="{FF2B5EF4-FFF2-40B4-BE49-F238E27FC236}">
                <a16:creationId xmlns:a16="http://schemas.microsoft.com/office/drawing/2014/main" id="{ACD26FD2-93FB-9149-83DE-6E367D2F40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r="4" b="62"/>
          <a:stretch/>
        </p:blipFill>
        <p:spPr>
          <a:xfrm>
            <a:off x="6803647" y="1065276"/>
            <a:ext cx="4730214" cy="4727448"/>
          </a:xfrm>
          <a:prstGeom prst="rect">
            <a:avLst/>
          </a:prstGeom>
        </p:spPr>
      </p:pic>
      <p:grpSp>
        <p:nvGrpSpPr>
          <p:cNvPr id="23" name="Group 22">
            <a:extLst>
              <a:ext uri="{FF2B5EF4-FFF2-40B4-BE49-F238E27FC236}">
                <a16:creationId xmlns:a16="http://schemas.microsoft.com/office/drawing/2014/main" id="{ED1D4DBC-180F-4364-A77A-427818EEA4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88952" cy="6858000"/>
            <a:chOff x="0" y="0"/>
            <a:chExt cx="12188952" cy="6858000"/>
          </a:xfrm>
        </p:grpSpPr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E979919B-BEE8-434A-89DF-BE8E28142E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F9CD2586-0E0D-473F-B583-24719041DC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30BAE38B-57E3-40D2-B225-F815D1C8D5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2F0F9843-D824-455E-9174-8418FDCE5F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E6B526B7-0747-48BB-BDD0-E9E358F098C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E5E2A43-EBD9-4E2B-8167-6EFCC3646E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4EE56EB6-9B75-4BB0-A6E5-071CDEFC2D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5" name="Title 4">
            <a:extLst>
              <a:ext uri="{FF2B5EF4-FFF2-40B4-BE49-F238E27FC236}">
                <a16:creationId xmlns:a16="http://schemas.microsoft.com/office/drawing/2014/main" id="{A1421000-40E7-394D-B831-E4689E8A6E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6384" y="841249"/>
            <a:ext cx="5692953" cy="2594302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>
                <a:solidFill>
                  <a:schemeClr val="bg1"/>
                </a:solidFill>
              </a:rPr>
              <a:t>Where do Ideas Come From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A19184FF-8DE0-B248-9DC4-D008C66F9E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86383" y="3566810"/>
            <a:ext cx="5692953" cy="2651110"/>
          </a:xfrm>
        </p:spPr>
        <p:txBody>
          <a:bodyPr vert="horz" lIns="91440" tIns="45720" rIns="91440" bIns="45720" rtlCol="0" anchor="t">
            <a:normAutofit/>
          </a:bodyPr>
          <a:lstStyle/>
          <a:p>
            <a:pPr indent="-228600"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chemeClr val="tx2"/>
                </a:solidFill>
              </a:rPr>
              <a:t>Ideas usually emerge from conversations in which a person learns about a problem and sees a new way to solve it. (Loeb, 2018) </a:t>
            </a:r>
          </a:p>
        </p:txBody>
      </p:sp>
      <p:pic>
        <p:nvPicPr>
          <p:cNvPr id="2" name="Audio Recording 23 Apr 2021 at 15:00:41" descr="Audio Recording 23 Apr 2021 at 15:00:41">
            <a:hlinkClick r:id="" action="ppaction://media"/>
            <a:extLst>
              <a:ext uri="{FF2B5EF4-FFF2-40B4-BE49-F238E27FC236}">
                <a16:creationId xmlns:a16="http://schemas.microsoft.com/office/drawing/2014/main" id="{0E44E631-3A80-6E4F-B71A-C1D68779AF2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133598" y="671883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2889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446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7" name="Slide Background Fill">
            <a:extLst>
              <a:ext uri="{FF2B5EF4-FFF2-40B4-BE49-F238E27FC236}">
                <a16:creationId xmlns:a16="http://schemas.microsoft.com/office/drawing/2014/main" id="{C7D023E4-8DE1-436E-9847-ED6A4B4B04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1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8" name="Group 10">
            <a:extLst>
              <a:ext uri="{FF2B5EF4-FFF2-40B4-BE49-F238E27FC236}">
                <a16:creationId xmlns:a16="http://schemas.microsoft.com/office/drawing/2014/main" id="{97264A61-6AE3-4DC0-A455-5EDC604E39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848" y="0"/>
            <a:ext cx="12188949" cy="6858000"/>
            <a:chOff x="-2848" y="0"/>
            <a:chExt cx="12188949" cy="6858000"/>
          </a:xfrm>
        </p:grpSpPr>
        <p:sp>
          <p:nvSpPr>
            <p:cNvPr id="12" name="Color Cover">
              <a:extLst>
                <a:ext uri="{FF2B5EF4-FFF2-40B4-BE49-F238E27FC236}">
                  <a16:creationId xmlns:a16="http://schemas.microsoft.com/office/drawing/2014/main" id="{2F23900D-D5D0-4EE8-80F4-D25038DE24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2848" y="0"/>
              <a:ext cx="12188949" cy="6858000"/>
            </a:xfrm>
            <a:prstGeom prst="rect">
              <a:avLst/>
            </a:prstGeom>
            <a:solidFill>
              <a:schemeClr val="accent5">
                <a:alpha val="4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9" name="Color Cover">
              <a:extLst>
                <a:ext uri="{FF2B5EF4-FFF2-40B4-BE49-F238E27FC236}">
                  <a16:creationId xmlns:a16="http://schemas.microsoft.com/office/drawing/2014/main" id="{C55310DE-258B-4134-9DA8-DC4C2D0EBE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2848" y="0"/>
              <a:ext cx="12188949" cy="6858000"/>
            </a:xfrm>
            <a:prstGeom prst="rect">
              <a:avLst/>
            </a:prstGeom>
            <a:solidFill>
              <a:schemeClr val="accent6">
                <a:alpha val="1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30" name="Group 14">
            <a:extLst>
              <a:ext uri="{FF2B5EF4-FFF2-40B4-BE49-F238E27FC236}">
                <a16:creationId xmlns:a16="http://schemas.microsoft.com/office/drawing/2014/main" id="{D691EE10-D5F3-48FA-BE55-F24A0BE59E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51279" y="598259"/>
            <a:ext cx="10889442" cy="5680742"/>
            <a:chOff x="651279" y="598259"/>
            <a:chExt cx="10889442" cy="5680742"/>
          </a:xfrm>
        </p:grpSpPr>
        <p:sp>
          <p:nvSpPr>
            <p:cNvPr id="31" name="Color">
              <a:extLst>
                <a:ext uri="{FF2B5EF4-FFF2-40B4-BE49-F238E27FC236}">
                  <a16:creationId xmlns:a16="http://schemas.microsoft.com/office/drawing/2014/main" id="{7EF3BBC7-022F-4CD5-BE8E-BD8206C4BB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2" name="Color">
              <a:extLst>
                <a:ext uri="{FF2B5EF4-FFF2-40B4-BE49-F238E27FC236}">
                  <a16:creationId xmlns:a16="http://schemas.microsoft.com/office/drawing/2014/main" id="{A877CB3E-FE2B-43A7-A987-F921A92494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33" name="Group 18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34" name="Freeform: Shape 19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35" name="Freeform: Shape 20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36" name="Freeform: Shape 21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96CC63C-0F4A-D746-8FB1-150C1CB557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2644" y="841664"/>
            <a:ext cx="5155073" cy="51568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800" kern="12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        Leadership Styles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C39BD98-C84E-B346-B5EC-7D624E454A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534687" y="841664"/>
            <a:ext cx="4602517" cy="51568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kern="1200" dirty="0">
                <a:solidFill>
                  <a:schemeClr val="bg1"/>
                </a:solidFill>
                <a:latin typeface="+mn-lt"/>
                <a:ea typeface="+mn-ea"/>
                <a:cs typeface="+mn-cs"/>
              </a:rPr>
              <a:t>A leader's style refers to the distinctive habits shown by a leader when directing, inspiring, guiding, and handling groups of people. (Cherry, 2020)</a:t>
            </a:r>
          </a:p>
        </p:txBody>
      </p:sp>
      <p:pic>
        <p:nvPicPr>
          <p:cNvPr id="3" name="Audio Recording 23 Apr 2021 at 15:04:32" descr="Audio Recording 23 Apr 2021 at 15:04:32">
            <a:hlinkClick r:id="" action="ppaction://media"/>
            <a:extLst>
              <a:ext uri="{FF2B5EF4-FFF2-40B4-BE49-F238E27FC236}">
                <a16:creationId xmlns:a16="http://schemas.microsoft.com/office/drawing/2014/main" id="{FA3479D9-3A28-E44D-95DD-B58D2A13AD2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851423" y="1564209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0393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56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Slide background fill">
            <a:extLst>
              <a:ext uri="{FF2B5EF4-FFF2-40B4-BE49-F238E27FC236}">
                <a16:creationId xmlns:a16="http://schemas.microsoft.com/office/drawing/2014/main" id="{1D63C574-BFD2-41A1-A567-B0C3CC7FDD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Color 2">
            <a:extLst>
              <a:ext uri="{FF2B5EF4-FFF2-40B4-BE49-F238E27FC236}">
                <a16:creationId xmlns:a16="http://schemas.microsoft.com/office/drawing/2014/main" id="{E2A46BAB-8C31-42B2-90E8-B26DD3E81D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0" name="Group 14">
            <a:extLst>
              <a:ext uri="{FF2B5EF4-FFF2-40B4-BE49-F238E27FC236}">
                <a16:creationId xmlns:a16="http://schemas.microsoft.com/office/drawing/2014/main" id="{B3F7A3C7-0737-4E57-B30E-8EEFE638B4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4707053" cy="6858000"/>
            <a:chOff x="651279" y="598259"/>
            <a:chExt cx="10889442" cy="5680742"/>
          </a:xfrm>
        </p:grpSpPr>
        <p:sp>
          <p:nvSpPr>
            <p:cNvPr id="31" name="Color">
              <a:extLst>
                <a:ext uri="{FF2B5EF4-FFF2-40B4-BE49-F238E27FC236}">
                  <a16:creationId xmlns:a16="http://schemas.microsoft.com/office/drawing/2014/main" id="{3BE6D516-DFC6-4698-B3F1-5F591C1130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2" name="Color">
              <a:extLst>
                <a:ext uri="{FF2B5EF4-FFF2-40B4-BE49-F238E27FC236}">
                  <a16:creationId xmlns:a16="http://schemas.microsoft.com/office/drawing/2014/main" id="{C2580FB0-D146-458C-AF1B-8E8BBF6BBA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33" name="Group 18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34" name="Freeform: Shape 19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35" name="Freeform: Shape 20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36" name="Freeform: Shape 21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37" name="Freeform: Shape 22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38" name="Freeform: Shape 23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39" name="Freeform: Shape 24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40" name="Freeform: Shape 25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4" name="Title 3">
            <a:extLst>
              <a:ext uri="{FF2B5EF4-FFF2-40B4-BE49-F238E27FC236}">
                <a16:creationId xmlns:a16="http://schemas.microsoft.com/office/drawing/2014/main" id="{BCE55514-C872-6F41-8A67-2E1C958463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0418" y="349070"/>
            <a:ext cx="3515244" cy="5340097"/>
          </a:xfrm>
        </p:spPr>
        <p:txBody>
          <a:bodyPr anchor="ctr">
            <a:normAutofit/>
          </a:bodyPr>
          <a:lstStyle/>
          <a:p>
            <a:r>
              <a:rPr lang="en-GB" sz="4800" dirty="0">
                <a:solidFill>
                  <a:schemeClr val="bg1"/>
                </a:solidFill>
              </a:rPr>
              <a:t>                              Conclusion</a:t>
            </a:r>
          </a:p>
        </p:txBody>
      </p:sp>
      <p:graphicFrame>
        <p:nvGraphicFramePr>
          <p:cNvPr id="41" name="Content Placeholder 4">
            <a:extLst>
              <a:ext uri="{FF2B5EF4-FFF2-40B4-BE49-F238E27FC236}">
                <a16:creationId xmlns:a16="http://schemas.microsoft.com/office/drawing/2014/main" id="{8566EAD0-BDFC-49C5-AEDB-F64A0182A6F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71887850"/>
              </p:ext>
            </p:extLst>
          </p:nvPr>
        </p:nvGraphicFramePr>
        <p:xfrm>
          <a:off x="4985886" y="231006"/>
          <a:ext cx="6367913" cy="64056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2" name="Audio Recording 23 Apr 2021 at 15:08:58" descr="Audio Recording 23 Apr 2021 at 15:08:58">
            <a:hlinkClick r:id="" action="ppaction://media"/>
            <a:extLst>
              <a:ext uri="{FF2B5EF4-FFF2-40B4-BE49-F238E27FC236}">
                <a16:creationId xmlns:a16="http://schemas.microsoft.com/office/drawing/2014/main" id="{648CEE68-DC2F-0A4E-ABC2-C2C0AD76838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493098" y="4515904"/>
            <a:ext cx="812800" cy="81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3377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126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3680CA54-7C9A-9747-B0AF-C27F1188EF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                        Bibliography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85A5CCD-A5DE-D248-8EB9-5409A970F6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061" y="1311965"/>
            <a:ext cx="10982739" cy="5180910"/>
          </a:xfrm>
        </p:spPr>
        <p:txBody>
          <a:bodyPr>
            <a:normAutofit lnSpcReduction="10000"/>
          </a:bodyPr>
          <a:lstStyle/>
          <a:p>
            <a:r>
              <a:rPr lang="en-GB" sz="1600" dirty="0"/>
              <a:t>Hudson, K., (2014). What is the best definition of innovation? | Dr Ken Hudson. [online] Available at: &lt;https://drkenhudson.com/best-way-define-innovation/&gt; [Accessed 21 April 2021].</a:t>
            </a:r>
          </a:p>
          <a:p>
            <a:r>
              <a:rPr lang="en-GB" sz="1600" dirty="0"/>
              <a:t>Naiman, L., (2014). </a:t>
            </a:r>
            <a:r>
              <a:rPr lang="en-GB" sz="1600" i="1" dirty="0"/>
              <a:t>What is Creativity? (And why is it a crucial factor for business success?)</a:t>
            </a:r>
            <a:r>
              <a:rPr lang="en-GB" sz="1600" dirty="0"/>
              <a:t>. [online] Available at: &lt;https://www.creativityatwork.com/2014/02/17/what-is-creativity/&gt; [Accessed 21 April 2021].</a:t>
            </a:r>
          </a:p>
          <a:p>
            <a:r>
              <a:rPr lang="en-GB" sz="1600" dirty="0"/>
              <a:t>Loeb, A., (2018). </a:t>
            </a:r>
            <a:r>
              <a:rPr lang="en-GB" sz="1600" i="1" dirty="0"/>
              <a:t>Where Do Ideas Come from?</a:t>
            </a:r>
            <a:r>
              <a:rPr lang="en-GB" sz="1600" dirty="0"/>
              <a:t>. [online] Available at: &lt;https://blogs.scientificamerican.com/observations/where-do-ideas-come-from/&gt; [Accessed 21 April 2021].</a:t>
            </a:r>
          </a:p>
          <a:p>
            <a:r>
              <a:rPr lang="en-GB" sz="1600" dirty="0"/>
              <a:t>Cherry, K., 92020). </a:t>
            </a:r>
            <a:r>
              <a:rPr lang="en-GB" sz="1600" i="1" dirty="0"/>
              <a:t>What Are Prominent Leadership Styles and Frameworks You Should Know?</a:t>
            </a:r>
            <a:r>
              <a:rPr lang="en-GB" sz="1600" dirty="0"/>
              <a:t>. [online] Available at: &lt;https://www.verywellmind.com/leadership-styles-2795312&gt; [Accessed 21 April 2021].</a:t>
            </a:r>
          </a:p>
          <a:p>
            <a:r>
              <a:rPr lang="en-GB" sz="1600" dirty="0"/>
              <a:t>Duverge, G., (2015). </a:t>
            </a:r>
            <a:r>
              <a:rPr lang="en-GB" sz="1600" i="1" dirty="0"/>
              <a:t>Fostering Creativity in the Workplace</a:t>
            </a:r>
            <a:r>
              <a:rPr lang="en-GB" sz="1600" dirty="0"/>
              <a:t>. [online] Available at: &lt;https://www.tuw.edu/business/creativity-in-the-workplace/&gt; [Accessed 21 April 2021].</a:t>
            </a:r>
          </a:p>
          <a:p>
            <a:r>
              <a:rPr lang="en-GB" sz="1600" dirty="0"/>
              <a:t>Connelly, M., (2020). </a:t>
            </a:r>
            <a:r>
              <a:rPr lang="en-GB" sz="1600" i="1" dirty="0"/>
              <a:t>Lewin's Force Field Analysis Explained</a:t>
            </a:r>
            <a:r>
              <a:rPr lang="en-GB" sz="1600" dirty="0"/>
              <a:t>. [online] Available at: &lt;https://www.change-management-coach.com/force-field-</a:t>
            </a:r>
            <a:r>
              <a:rPr lang="en-GB" sz="1600" dirty="0" err="1"/>
              <a:t>analysis.html</a:t>
            </a:r>
            <a:r>
              <a:rPr lang="en-GB" sz="1600" dirty="0"/>
              <a:t>&gt; [Accessed 21 April 2021].</a:t>
            </a:r>
          </a:p>
          <a:p>
            <a:r>
              <a:rPr lang="en-GB" sz="1600" dirty="0"/>
              <a:t>Isomäki, A., (2018). </a:t>
            </a:r>
            <a:r>
              <a:rPr lang="en-GB" sz="1600" i="1" dirty="0"/>
              <a:t>Open Innovation – What It Is and How to Do It</a:t>
            </a:r>
            <a:r>
              <a:rPr lang="en-GB" sz="1600" dirty="0"/>
              <a:t>. [online] Available at: &lt;https://www.viima.com/blog/open-innovation&gt; [Accessed 21 April 2021].</a:t>
            </a:r>
          </a:p>
          <a:p>
            <a:r>
              <a:rPr lang="en-GB" sz="1600" dirty="0"/>
              <a:t>Eliasy, A., 2021. </a:t>
            </a:r>
            <a:r>
              <a:rPr lang="en-GB" sz="1600" i="1" dirty="0"/>
              <a:t>What are some of the examples of Closed Innovations? </a:t>
            </a:r>
            <a:r>
              <a:rPr lang="en-GB" sz="1600" dirty="0"/>
              <a:t>[online] Available at: &lt;https://www.quora.com/What-are-some-of-the-examples-of-Closed-Innovations&gt; [Accessed 21 April 2021].</a:t>
            </a:r>
          </a:p>
          <a:p>
            <a:r>
              <a:rPr lang="en-GB" sz="1600" dirty="0"/>
              <a:t>Our History, (2021). </a:t>
            </a:r>
            <a:r>
              <a:rPr lang="en-GB" sz="1600" i="1" dirty="0"/>
              <a:t>BrewDog history. Our Beer Journey So Far.</a:t>
            </a:r>
            <a:r>
              <a:rPr lang="en-GB" sz="1600" dirty="0"/>
              <a:t> [online] Available at: &lt;https://</a:t>
            </a:r>
            <a:r>
              <a:rPr lang="en-GB" sz="1600" dirty="0" err="1"/>
              <a:t>www.brewdog.com</a:t>
            </a:r>
            <a:r>
              <a:rPr lang="en-GB" sz="1600" dirty="0"/>
              <a:t>/</a:t>
            </a:r>
            <a:r>
              <a:rPr lang="en-GB" sz="1600" dirty="0" err="1"/>
              <a:t>uk</a:t>
            </a:r>
            <a:r>
              <a:rPr lang="en-GB" sz="1600" dirty="0"/>
              <a:t>/community/culture/our-history&gt; [Accessed 21 April 2021].</a:t>
            </a:r>
          </a:p>
          <a:p>
            <a:r>
              <a:rPr lang="en-GB" sz="1600" dirty="0"/>
              <a:t> Reflection Toolkit, (2020). </a:t>
            </a:r>
            <a:r>
              <a:rPr lang="en-GB" sz="1600" i="1" dirty="0"/>
              <a:t>Gibbs' Reflective Cycle</a:t>
            </a:r>
            <a:r>
              <a:rPr lang="en-GB" sz="1600" dirty="0"/>
              <a:t>. [online] Available at: &lt;https://www.ed.ac.uk/reflection/reflectors-toolkit/reflecting-on-experience/gibbs-reflective-cycle&gt; [Accessed 21 April 2021].</a:t>
            </a:r>
          </a:p>
          <a:p>
            <a:endParaRPr lang="en-GB" sz="1600" dirty="0"/>
          </a:p>
          <a:p>
            <a:endParaRPr lang="en-GB" sz="1400" dirty="0"/>
          </a:p>
          <a:p>
            <a:endParaRPr lang="en-GB" sz="1400" dirty="0"/>
          </a:p>
          <a:p>
            <a:endParaRPr lang="en-GB" sz="1400" dirty="0"/>
          </a:p>
          <a:p>
            <a:endParaRPr lang="en-GB" sz="1400" dirty="0"/>
          </a:p>
          <a:p>
            <a:endParaRPr lang="en-GB" sz="1400" dirty="0"/>
          </a:p>
          <a:p>
            <a:endParaRPr lang="en-GB" sz="1400" dirty="0"/>
          </a:p>
          <a:p>
            <a:endParaRPr lang="en-GB" sz="1400" dirty="0"/>
          </a:p>
          <a:p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37904964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</TotalTime>
  <Words>712</Words>
  <Application>Microsoft Macintosh PowerPoint</Application>
  <PresentationFormat>Widescreen</PresentationFormat>
  <Paragraphs>63</Paragraphs>
  <Slides>11</Slides>
  <Notes>0</Notes>
  <HiddenSlides>0</HiddenSlides>
  <MMClips>10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Rockwell</vt:lpstr>
      <vt:lpstr>Office Theme</vt:lpstr>
      <vt:lpstr>Does Innovation and Creativity provide a business advantage? </vt:lpstr>
      <vt:lpstr>                         Introduction</vt:lpstr>
      <vt:lpstr>                   Models of Reflection</vt:lpstr>
      <vt:lpstr>                                  Week 1</vt:lpstr>
      <vt:lpstr>                       What is Creativity</vt:lpstr>
      <vt:lpstr>                      Models of Innovation</vt:lpstr>
      <vt:lpstr>The Innovative Organisation</vt:lpstr>
      <vt:lpstr>Where do Ideas Come From</vt:lpstr>
      <vt:lpstr>         Leadership Styles</vt:lpstr>
      <vt:lpstr>                              Conclusion</vt:lpstr>
      <vt:lpstr>                        Bibliography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Does Innovation and Creativity provide a business advantage? </dc:title>
  <dc:creator>Adrian-gigi Ciacareanu (1710292)</dc:creator>
  <cp:lastModifiedBy>Adrian-gigi Ciacareanu (1710292)</cp:lastModifiedBy>
  <cp:revision>14</cp:revision>
  <dcterms:created xsi:type="dcterms:W3CDTF">2021-04-23T11:22:49Z</dcterms:created>
  <dcterms:modified xsi:type="dcterms:W3CDTF">2021-04-23T14:10:58Z</dcterms:modified>
</cp:coreProperties>
</file>