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6" r:id="rId6"/>
    <p:sldId id="261" r:id="rId7"/>
    <p:sldId id="262"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65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BE815D4E-E450-486A-B4E6-3266C8E4ECD2}" type="datetimeFigureOut">
              <a:rPr lang="en-US" smtClean="0"/>
              <a:t>3/20/2022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210165984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E815D4E-E450-486A-B4E6-3266C8E4ECD2}" type="datetimeFigureOut">
              <a:rPr lang="en-US" smtClean="0"/>
              <a:t>3/20/2022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3921816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BE815D4E-E450-486A-B4E6-3266C8E4ECD2}" type="datetimeFigureOut">
              <a:rPr lang="en-US" smtClean="0"/>
              <a:t>3/20/2022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383870641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BE815D4E-E450-486A-B4E6-3266C8E4ECD2}" type="datetimeFigureOut">
              <a:rPr lang="en-US" smtClean="0"/>
              <a:t>3/20/2022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3739875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BE815D4E-E450-486A-B4E6-3266C8E4ECD2}" type="datetimeFigureOut">
              <a:rPr lang="en-US" smtClean="0"/>
              <a:t>3/20/2022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345EEB-2112-466F-9E4E-4E7E07E469E7}"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88097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E815D4E-E450-486A-B4E6-3266C8E4ECD2}" type="datetimeFigureOut">
              <a:rPr lang="en-US" smtClean="0"/>
              <a:t>3/20/2022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105323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815D4E-E450-486A-B4E6-3266C8E4ECD2}" type="datetimeFigureOut">
              <a:rPr lang="en-US" smtClean="0"/>
              <a:t>3/20/2022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1232267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BE815D4E-E450-486A-B4E6-3266C8E4ECD2}" type="datetimeFigureOut">
              <a:rPr lang="en-US" smtClean="0"/>
              <a:t>3/20/2022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235847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E815D4E-E450-486A-B4E6-3266C8E4ECD2}" type="datetimeFigureOut">
              <a:rPr lang="en-US" smtClean="0"/>
              <a:t>3/20/2022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3769653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815D4E-E450-486A-B4E6-3266C8E4ECD2}" type="datetimeFigureOut">
              <a:rPr lang="en-US" smtClean="0"/>
              <a:t>3/20/2022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2679476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815D4E-E450-486A-B4E6-3266C8E4ECD2}" type="datetimeFigureOut">
              <a:rPr lang="en-US" smtClean="0"/>
              <a:t>3/20/2022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345EEB-2112-466F-9E4E-4E7E07E469E7}" type="slidenum">
              <a:rPr lang="en-US" smtClean="0"/>
              <a:t>‹#›</a:t>
            </a:fld>
            <a:endParaRPr lang="en-US"/>
          </a:p>
        </p:txBody>
      </p:sp>
    </p:spTree>
    <p:extLst>
      <p:ext uri="{BB962C8B-B14F-4D97-AF65-F5344CB8AC3E}">
        <p14:creationId xmlns:p14="http://schemas.microsoft.com/office/powerpoint/2010/main" val="3721510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E815D4E-E450-486A-B4E6-3266C8E4ECD2}" type="datetimeFigureOut">
              <a:rPr lang="en-US" smtClean="0"/>
              <a:t>3/20/2022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5345EEB-2112-466F-9E4E-4E7E07E469E7}" type="slidenum">
              <a:rPr lang="en-US" smtClean="0"/>
              <a:t>‹#›</a:t>
            </a:fld>
            <a:endParaRPr lang="en-US"/>
          </a:p>
        </p:txBody>
      </p:sp>
    </p:spTree>
    <p:extLst>
      <p:ext uri="{BB962C8B-B14F-4D97-AF65-F5344CB8AC3E}">
        <p14:creationId xmlns:p14="http://schemas.microsoft.com/office/powerpoint/2010/main" val="109826878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58917" y="901607"/>
            <a:ext cx="8043667" cy="1372949"/>
          </a:xfrm>
        </p:spPr>
        <p:txBody>
          <a:bodyPr>
            <a:normAutofit fontScale="90000"/>
          </a:bodyPr>
          <a:lstStyle/>
          <a:p>
            <a:r>
              <a:rPr lang="en-US" dirty="0" smtClean="0"/>
              <a:t>Marketing </a:t>
            </a:r>
            <a:r>
              <a:rPr lang="en-US" dirty="0" smtClean="0"/>
              <a:t>plan </a:t>
            </a:r>
            <a:r>
              <a:rPr lang="en-US" dirty="0"/>
              <a:t>o</a:t>
            </a:r>
            <a:r>
              <a:rPr lang="en-US" dirty="0" smtClean="0"/>
              <a:t>n</a:t>
            </a:r>
            <a:br>
              <a:rPr lang="en-US" dirty="0" smtClean="0"/>
            </a:br>
            <a:r>
              <a:rPr lang="en-US" dirty="0" err="1" smtClean="0"/>
              <a:t>Nayara</a:t>
            </a:r>
            <a:r>
              <a:rPr lang="en-US" dirty="0" smtClean="0"/>
              <a:t> Gardens</a:t>
            </a:r>
            <a:endParaRPr lang="en-US" dirty="0"/>
          </a:p>
        </p:txBody>
      </p:sp>
      <p:pic>
        <p:nvPicPr>
          <p:cNvPr id="2050" name="Picture 2" descr="Nayara Gardens, Arenal Volcano National Park, Alajuel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4150" y="2345890"/>
            <a:ext cx="6982660"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338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7245" y="410510"/>
            <a:ext cx="7729728" cy="1188720"/>
          </a:xfrm>
        </p:spPr>
        <p:txBody>
          <a:bodyPr/>
          <a:lstStyle/>
          <a:p>
            <a:r>
              <a:rPr lang="en-US" dirty="0" smtClean="0"/>
              <a:t>Introduction </a:t>
            </a:r>
            <a:endParaRPr lang="en-US" dirty="0"/>
          </a:p>
        </p:txBody>
      </p:sp>
      <p:sp>
        <p:nvSpPr>
          <p:cNvPr id="3" name="Content Placeholder 2"/>
          <p:cNvSpPr>
            <a:spLocks noGrp="1"/>
          </p:cNvSpPr>
          <p:nvPr>
            <p:ph idx="1"/>
          </p:nvPr>
        </p:nvSpPr>
        <p:spPr>
          <a:xfrm>
            <a:off x="1191491" y="2250116"/>
            <a:ext cx="10012218" cy="3101983"/>
          </a:xfrm>
        </p:spPr>
        <p:txBody>
          <a:bodyPr>
            <a:noAutofit/>
          </a:bodyPr>
          <a:lstStyle/>
          <a:p>
            <a:pPr marL="0" indent="0" algn="just">
              <a:buNone/>
            </a:pPr>
            <a:r>
              <a:rPr lang="en-GB" sz="3200" dirty="0" smtClean="0"/>
              <a:t>This presentation </a:t>
            </a:r>
            <a:r>
              <a:rPr lang="en-GB" sz="3200" dirty="0"/>
              <a:t>is about </a:t>
            </a:r>
            <a:r>
              <a:rPr lang="en-GB" sz="3200" dirty="0" err="1"/>
              <a:t>Nayara</a:t>
            </a:r>
            <a:r>
              <a:rPr lang="en-GB" sz="3200" dirty="0"/>
              <a:t> Gardens hotel's marketing plan. This hotel selected from </a:t>
            </a:r>
            <a:r>
              <a:rPr lang="en-GB" sz="3200" dirty="0" err="1"/>
              <a:t>Relais</a:t>
            </a:r>
            <a:r>
              <a:rPr lang="en-GB" sz="3200" dirty="0"/>
              <a:t> &amp; Châteaux. A marketing plan ensures the proper planning of strategy formulation, evaluation and ensures a proper response from the customer. By establishing a proper plan, </a:t>
            </a:r>
            <a:r>
              <a:rPr lang="en-GB" sz="3200" dirty="0" err="1"/>
              <a:t>Nayara</a:t>
            </a:r>
            <a:r>
              <a:rPr lang="en-GB" sz="3200" dirty="0"/>
              <a:t> Gardens tries to overcome the business limitations at this pandemic. A marketing plan helps this company for achieving its target market and satisfy its customers.</a:t>
            </a:r>
            <a:endParaRPr lang="en-US" sz="3200" dirty="0"/>
          </a:p>
          <a:p>
            <a:pPr marL="0" indent="0" algn="just">
              <a:buNone/>
            </a:pPr>
            <a:endParaRPr lang="en-US" sz="4800" dirty="0"/>
          </a:p>
        </p:txBody>
      </p:sp>
    </p:spTree>
    <p:extLst>
      <p:ext uri="{BB962C8B-B14F-4D97-AF65-F5344CB8AC3E}">
        <p14:creationId xmlns:p14="http://schemas.microsoft.com/office/powerpoint/2010/main" val="3436744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878" y="318052"/>
            <a:ext cx="10018713" cy="1129747"/>
          </a:xfrm>
        </p:spPr>
        <p:txBody>
          <a:bodyPr/>
          <a:lstStyle/>
          <a:p>
            <a:r>
              <a:rPr lang="en-GB" b="1" dirty="0" smtClean="0"/>
              <a:t>Marketing Mix</a:t>
            </a:r>
            <a:endParaRPr lang="en-US" dirty="0"/>
          </a:p>
        </p:txBody>
      </p:sp>
      <p:sp>
        <p:nvSpPr>
          <p:cNvPr id="3" name="Content Placeholder 2"/>
          <p:cNvSpPr>
            <a:spLocks noGrp="1"/>
          </p:cNvSpPr>
          <p:nvPr>
            <p:ph idx="1"/>
          </p:nvPr>
        </p:nvSpPr>
        <p:spPr>
          <a:xfrm>
            <a:off x="609294" y="1900380"/>
            <a:ext cx="7086600" cy="4260274"/>
          </a:xfrm>
        </p:spPr>
        <p:txBody>
          <a:bodyPr>
            <a:normAutofit/>
          </a:bodyPr>
          <a:lstStyle/>
          <a:p>
            <a:pPr algn="just"/>
            <a:r>
              <a:rPr lang="en-GB" dirty="0"/>
              <a:t>Product: </a:t>
            </a:r>
            <a:r>
              <a:rPr lang="en-GB" dirty="0"/>
              <a:t>V</a:t>
            </a:r>
            <a:r>
              <a:rPr lang="en-GB" dirty="0" smtClean="0"/>
              <a:t>arieties </a:t>
            </a:r>
            <a:r>
              <a:rPr lang="en-GB" dirty="0"/>
              <a:t>Spa, accommodation and others services. </a:t>
            </a:r>
            <a:r>
              <a:rPr lang="en-GB" dirty="0" smtClean="0"/>
              <a:t>The </a:t>
            </a:r>
            <a:r>
              <a:rPr lang="en-GB" dirty="0"/>
              <a:t>room is decorated with double beds system. </a:t>
            </a:r>
            <a:r>
              <a:rPr lang="en-GB" dirty="0" err="1" smtClean="0"/>
              <a:t>Nayara</a:t>
            </a:r>
            <a:r>
              <a:rPr lang="en-GB" dirty="0" smtClean="0"/>
              <a:t> </a:t>
            </a:r>
            <a:r>
              <a:rPr lang="en-GB" dirty="0"/>
              <a:t>Gardens will launch a coffee shop service, minibars, </a:t>
            </a:r>
            <a:r>
              <a:rPr lang="en-GB" dirty="0" smtClean="0"/>
              <a:t>restaurants, gymnasium.</a:t>
            </a:r>
            <a:endParaRPr lang="en-US" dirty="0"/>
          </a:p>
          <a:p>
            <a:pPr algn="just"/>
            <a:r>
              <a:rPr lang="en-GB" dirty="0"/>
              <a:t>Price</a:t>
            </a:r>
            <a:r>
              <a:rPr lang="en-GB" dirty="0" smtClean="0"/>
              <a:t>:. </a:t>
            </a:r>
            <a:r>
              <a:rPr lang="en-GB" dirty="0" err="1"/>
              <a:t>Nayara</a:t>
            </a:r>
            <a:r>
              <a:rPr lang="en-GB" dirty="0"/>
              <a:t> Gardens sets price £400 for a Deluxe room and £700 for a Rainforest villa. The price of the room will be based on seasonal impact. Discounting will be another strategy for this hotel. </a:t>
            </a:r>
            <a:endParaRPr lang="en-US" dirty="0"/>
          </a:p>
          <a:p>
            <a:pPr algn="just"/>
            <a:r>
              <a:rPr lang="en-GB" dirty="0"/>
              <a:t>Place: </a:t>
            </a:r>
            <a:r>
              <a:rPr lang="en-GB" dirty="0" err="1"/>
              <a:t>Nayara</a:t>
            </a:r>
            <a:r>
              <a:rPr lang="en-GB" dirty="0"/>
              <a:t> Gardens is situated in 702 Road 21007 </a:t>
            </a:r>
            <a:r>
              <a:rPr lang="en-GB" dirty="0" err="1"/>
              <a:t>Provincia</a:t>
            </a:r>
            <a:r>
              <a:rPr lang="en-GB" dirty="0"/>
              <a:t> de Alajuela, Costa Rica. </a:t>
            </a:r>
            <a:r>
              <a:rPr lang="en-GB" dirty="0" smtClean="0"/>
              <a:t>It </a:t>
            </a:r>
            <a:r>
              <a:rPr lang="en-GB" dirty="0"/>
              <a:t>will mainly apply google maps and websites for locating the hotel by customers. </a:t>
            </a:r>
            <a:r>
              <a:rPr lang="en-GB" dirty="0" err="1"/>
              <a:t>Parque</a:t>
            </a:r>
            <a:r>
              <a:rPr lang="en-GB" dirty="0"/>
              <a:t> Nacional Volcanic Arenac is near to the hotel which will help to locate the hotel.</a:t>
            </a:r>
            <a:endParaRPr lang="en-US" dirty="0"/>
          </a:p>
          <a:p>
            <a:pPr algn="just"/>
            <a:r>
              <a:rPr lang="en-GB" dirty="0"/>
              <a:t>Promotion: </a:t>
            </a:r>
            <a:r>
              <a:rPr lang="en-GB" dirty="0" smtClean="0"/>
              <a:t>For </a:t>
            </a:r>
            <a:r>
              <a:rPr lang="en-GB" dirty="0"/>
              <a:t>example, this hotel </a:t>
            </a:r>
            <a:r>
              <a:rPr lang="en-GB" dirty="0" smtClean="0"/>
              <a:t>will promote its services through social </a:t>
            </a:r>
            <a:r>
              <a:rPr lang="en-GB" dirty="0"/>
              <a:t>media, email marketing and another online platform also used.</a:t>
            </a:r>
            <a:endParaRPr lang="en-US" dirty="0"/>
          </a:p>
          <a:p>
            <a:pPr algn="just"/>
            <a:endParaRPr lang="en-US" dirty="0"/>
          </a:p>
        </p:txBody>
      </p:sp>
      <p:pic>
        <p:nvPicPr>
          <p:cNvPr id="3074" name="Picture 2" descr="Nayara Hotel Spa and Gardens, La Fortuna - Reserving.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3963" y="1900380"/>
            <a:ext cx="4313381" cy="4084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99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835383"/>
            <a:ext cx="7729728" cy="1188720"/>
          </a:xfrm>
        </p:spPr>
        <p:txBody>
          <a:bodyPr/>
          <a:lstStyle/>
          <a:p>
            <a:r>
              <a:rPr lang="en-US" dirty="0" smtClean="0"/>
              <a:t>SWOT analysis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14776653"/>
              </p:ext>
            </p:extLst>
          </p:nvPr>
        </p:nvGraphicFramePr>
        <p:xfrm>
          <a:off x="1422398" y="2392218"/>
          <a:ext cx="8922328" cy="3462782"/>
        </p:xfrm>
        <a:graphic>
          <a:graphicData uri="http://schemas.openxmlformats.org/drawingml/2006/table">
            <a:tbl>
              <a:tblPr firstRow="1" firstCol="1" bandRow="1">
                <a:tableStyleId>{D7AC3CCA-C797-4891-BE02-D94E43425B78}</a:tableStyleId>
              </a:tblPr>
              <a:tblGrid>
                <a:gridCol w="4461164">
                  <a:extLst>
                    <a:ext uri="{9D8B030D-6E8A-4147-A177-3AD203B41FA5}">
                      <a16:colId xmlns:a16="http://schemas.microsoft.com/office/drawing/2014/main" val="1785860206"/>
                    </a:ext>
                  </a:extLst>
                </a:gridCol>
                <a:gridCol w="4461164">
                  <a:extLst>
                    <a:ext uri="{9D8B030D-6E8A-4147-A177-3AD203B41FA5}">
                      <a16:colId xmlns:a16="http://schemas.microsoft.com/office/drawing/2014/main" val="2870443995"/>
                    </a:ext>
                  </a:extLst>
                </a:gridCol>
              </a:tblGrid>
              <a:tr h="1269838">
                <a:tc>
                  <a:txBody>
                    <a:bodyPr/>
                    <a:lstStyle/>
                    <a:p>
                      <a:pPr algn="just">
                        <a:lnSpc>
                          <a:spcPct val="150000"/>
                        </a:lnSpc>
                        <a:spcAft>
                          <a:spcPts val="1000"/>
                        </a:spcAft>
                      </a:pPr>
                      <a:r>
                        <a:rPr lang="en-GB" sz="1100" dirty="0">
                          <a:effectLst/>
                        </a:rPr>
                        <a:t>Strengths</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More renowned hotel in </a:t>
                      </a:r>
                      <a:r>
                        <a:rPr lang="en-GB" sz="1100" dirty="0" err="1">
                          <a:effectLst/>
                        </a:rPr>
                        <a:t>Relais</a:t>
                      </a:r>
                      <a:r>
                        <a:rPr lang="en-GB" sz="1100" dirty="0">
                          <a:effectLst/>
                        </a:rPr>
                        <a:t> and Chateaux. </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provides attractive offers and quality based services </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Available lots of expert employees </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Price varies based on the product category. </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Provides various kinds of services as per customers' demand.</a:t>
                      </a:r>
                      <a:endParaRPr lang="en-US" sz="1100" dirty="0">
                        <a:effectLst/>
                        <a:latin typeface="Times New Roman" panose="02020603050405020304" pitchFamily="18" charset="0"/>
                        <a:ea typeface="Calibri" panose="020F0502020204030204" pitchFamily="34" charset="0"/>
                        <a:cs typeface="Calibri" panose="020F0502020204030204" pitchFamily="34" charset="0"/>
                      </a:endParaRPr>
                    </a:p>
                  </a:txBody>
                  <a:tcPr marL="43261" marR="43261" marT="0" marB="0"/>
                </a:tc>
                <a:tc>
                  <a:txBody>
                    <a:bodyPr/>
                    <a:lstStyle/>
                    <a:p>
                      <a:pPr algn="just">
                        <a:lnSpc>
                          <a:spcPct val="150000"/>
                        </a:lnSpc>
                        <a:spcAft>
                          <a:spcPts val="1000"/>
                        </a:spcAft>
                      </a:pPr>
                      <a:r>
                        <a:rPr lang="en-GB" sz="1100">
                          <a:effectLst/>
                        </a:rPr>
                        <a:t>Weaknesses</a:t>
                      </a:r>
                      <a:endParaRPr lang="en-US" sz="1100">
                        <a:effectLst/>
                      </a:endParaRPr>
                    </a:p>
                    <a:p>
                      <a:pPr marL="342900" lvl="0" indent="-342900" algn="just">
                        <a:lnSpc>
                          <a:spcPct val="150000"/>
                        </a:lnSpc>
                        <a:spcAft>
                          <a:spcPts val="0"/>
                        </a:spcAft>
                        <a:buFont typeface="Symbol" panose="05050102010706020507" pitchFamily="18" charset="2"/>
                        <a:buChar char=""/>
                      </a:pPr>
                      <a:r>
                        <a:rPr lang="en-GB" sz="1100">
                          <a:effectLst/>
                        </a:rPr>
                        <a:t>Constraints of room services </a:t>
                      </a:r>
                      <a:endParaRPr lang="en-US" sz="1100">
                        <a:effectLst/>
                      </a:endParaRPr>
                    </a:p>
                    <a:p>
                      <a:pPr marL="342900" lvl="0" indent="-342900" algn="just">
                        <a:lnSpc>
                          <a:spcPct val="150000"/>
                        </a:lnSpc>
                        <a:spcAft>
                          <a:spcPts val="0"/>
                        </a:spcAft>
                        <a:buFont typeface="Symbol" panose="05050102010706020507" pitchFamily="18" charset="2"/>
                        <a:buChar char=""/>
                      </a:pPr>
                      <a:r>
                        <a:rPr lang="en-GB" sz="1100">
                          <a:effectLst/>
                        </a:rPr>
                        <a:t>Financial limitations such as lower investment. </a:t>
                      </a:r>
                      <a:endParaRPr lang="en-US" sz="1100">
                        <a:effectLst/>
                      </a:endParaRPr>
                    </a:p>
                    <a:p>
                      <a:pPr marL="342900" lvl="0" indent="-342900" algn="just">
                        <a:lnSpc>
                          <a:spcPct val="150000"/>
                        </a:lnSpc>
                        <a:spcAft>
                          <a:spcPts val="0"/>
                        </a:spcAft>
                        <a:buFont typeface="Symbol" panose="05050102010706020507" pitchFamily="18" charset="2"/>
                        <a:buChar char=""/>
                      </a:pPr>
                      <a:r>
                        <a:rPr lang="en-GB" sz="1100">
                          <a:effectLst/>
                        </a:rPr>
                        <a:t>Development of poor decision and strategy.</a:t>
                      </a:r>
                      <a:endParaRPr lang="en-US" sz="1100">
                        <a:effectLst/>
                        <a:latin typeface="Times New Roman" panose="02020603050405020304" pitchFamily="18" charset="0"/>
                        <a:ea typeface="Calibri" panose="020F0502020204030204" pitchFamily="34" charset="0"/>
                        <a:cs typeface="Calibri" panose="020F0502020204030204" pitchFamily="34" charset="0"/>
                      </a:endParaRPr>
                    </a:p>
                  </a:txBody>
                  <a:tcPr marL="43261" marR="43261" marT="0" marB="0"/>
                </a:tc>
                <a:extLst>
                  <a:ext uri="{0D108BD9-81ED-4DB2-BD59-A6C34878D82A}">
                    <a16:rowId xmlns:a16="http://schemas.microsoft.com/office/drawing/2014/main" val="3207032288"/>
                  </a:ext>
                </a:extLst>
              </a:tr>
              <a:tr h="1637509">
                <a:tc>
                  <a:txBody>
                    <a:bodyPr/>
                    <a:lstStyle/>
                    <a:p>
                      <a:pPr algn="just">
                        <a:lnSpc>
                          <a:spcPct val="150000"/>
                        </a:lnSpc>
                        <a:spcAft>
                          <a:spcPts val="1000"/>
                        </a:spcAft>
                      </a:pPr>
                      <a:r>
                        <a:rPr lang="en-GB" sz="1100">
                          <a:effectLst/>
                        </a:rPr>
                        <a:t>Opportunities </a:t>
                      </a:r>
                      <a:endParaRPr lang="en-US" sz="1100">
                        <a:effectLst/>
                      </a:endParaRPr>
                    </a:p>
                    <a:p>
                      <a:pPr marL="342900" lvl="0" indent="-342900" algn="just">
                        <a:lnSpc>
                          <a:spcPct val="150000"/>
                        </a:lnSpc>
                        <a:spcAft>
                          <a:spcPts val="0"/>
                        </a:spcAft>
                        <a:buFont typeface="Symbol" panose="05050102010706020507" pitchFamily="18" charset="2"/>
                        <a:buChar char=""/>
                      </a:pPr>
                      <a:r>
                        <a:rPr lang="en-GB" sz="1100">
                          <a:effectLst/>
                        </a:rPr>
                        <a:t>During this Covid-19 situation, price is appropriate for customers purchasing power. </a:t>
                      </a:r>
                      <a:endParaRPr lang="en-US" sz="1100">
                        <a:effectLst/>
                      </a:endParaRPr>
                    </a:p>
                    <a:p>
                      <a:pPr marL="342900" lvl="0" indent="-342900" algn="just">
                        <a:lnSpc>
                          <a:spcPct val="150000"/>
                        </a:lnSpc>
                        <a:spcAft>
                          <a:spcPts val="0"/>
                        </a:spcAft>
                        <a:buFont typeface="Symbol" panose="05050102010706020507" pitchFamily="18" charset="2"/>
                        <a:buChar char=""/>
                      </a:pPr>
                      <a:r>
                        <a:rPr lang="en-GB" sz="1100">
                          <a:effectLst/>
                        </a:rPr>
                        <a:t>Trying to make new something or bringing innovation in service providing systems. </a:t>
                      </a:r>
                      <a:endParaRPr lang="en-US" sz="1100">
                        <a:effectLst/>
                      </a:endParaRPr>
                    </a:p>
                    <a:p>
                      <a:pPr marL="342900" lvl="0" indent="-342900" algn="just">
                        <a:lnSpc>
                          <a:spcPct val="150000"/>
                        </a:lnSpc>
                        <a:spcAft>
                          <a:spcPts val="0"/>
                        </a:spcAft>
                        <a:buFont typeface="Symbol" panose="05050102010706020507" pitchFamily="18" charset="2"/>
                        <a:buChar char=""/>
                      </a:pPr>
                      <a:r>
                        <a:rPr lang="en-GB" sz="1100">
                          <a:effectLst/>
                        </a:rPr>
                        <a:t>Delivery services as per customer’s demand and satisfaction. </a:t>
                      </a:r>
                      <a:endParaRPr lang="en-US" sz="1100">
                        <a:effectLst/>
                      </a:endParaRPr>
                    </a:p>
                    <a:p>
                      <a:pPr marL="342900" lvl="0" indent="-342900" algn="just">
                        <a:lnSpc>
                          <a:spcPct val="150000"/>
                        </a:lnSpc>
                        <a:spcAft>
                          <a:spcPts val="0"/>
                        </a:spcAft>
                        <a:buFont typeface="Symbol" panose="05050102010706020507" pitchFamily="18" charset="2"/>
                        <a:buChar char=""/>
                      </a:pPr>
                      <a:r>
                        <a:rPr lang="en-GB" sz="1100">
                          <a:effectLst/>
                        </a:rPr>
                        <a:t>Interactive communication among Intranet as well as externals.</a:t>
                      </a:r>
                      <a:endParaRPr lang="en-US" sz="1100">
                        <a:effectLst/>
                        <a:latin typeface="Times New Roman" panose="02020603050405020304" pitchFamily="18" charset="0"/>
                        <a:ea typeface="Calibri" panose="020F0502020204030204" pitchFamily="34" charset="0"/>
                        <a:cs typeface="Calibri" panose="020F0502020204030204" pitchFamily="34" charset="0"/>
                      </a:endParaRPr>
                    </a:p>
                  </a:txBody>
                  <a:tcPr marL="43261" marR="43261" marT="0" marB="0"/>
                </a:tc>
                <a:tc>
                  <a:txBody>
                    <a:bodyPr/>
                    <a:lstStyle/>
                    <a:p>
                      <a:pPr algn="just">
                        <a:lnSpc>
                          <a:spcPct val="150000"/>
                        </a:lnSpc>
                        <a:spcAft>
                          <a:spcPts val="1000"/>
                        </a:spcAft>
                      </a:pPr>
                      <a:r>
                        <a:rPr lang="en-GB" sz="1100" dirty="0">
                          <a:effectLst/>
                        </a:rPr>
                        <a:t>Threats </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The negative effect of </a:t>
                      </a:r>
                      <a:r>
                        <a:rPr lang="en-GB" sz="1100" dirty="0" err="1">
                          <a:effectLst/>
                        </a:rPr>
                        <a:t>Covid</a:t>
                      </a:r>
                      <a:r>
                        <a:rPr lang="en-GB" sz="1100" dirty="0">
                          <a:effectLst/>
                        </a:rPr>
                        <a:t>-19 situation on Tourism. </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Increase of rules and regulations because of a pandemic. </a:t>
                      </a:r>
                      <a:endParaRPr lang="en-US" sz="1100" dirty="0">
                        <a:effectLst/>
                      </a:endParaRPr>
                    </a:p>
                    <a:p>
                      <a:pPr marL="342900" lvl="0" indent="-342900" algn="just">
                        <a:lnSpc>
                          <a:spcPct val="150000"/>
                        </a:lnSpc>
                        <a:spcAft>
                          <a:spcPts val="0"/>
                        </a:spcAft>
                        <a:buFont typeface="Symbol" panose="05050102010706020507" pitchFamily="18" charset="2"/>
                        <a:buChar char=""/>
                      </a:pPr>
                      <a:r>
                        <a:rPr lang="en-GB" sz="1100" dirty="0">
                          <a:effectLst/>
                        </a:rPr>
                        <a:t>Increasing competition among competitors.</a:t>
                      </a:r>
                      <a:endParaRPr lang="en-US" sz="1100" dirty="0">
                        <a:effectLst/>
                        <a:latin typeface="Times New Roman" panose="02020603050405020304" pitchFamily="18" charset="0"/>
                        <a:ea typeface="Calibri" panose="020F0502020204030204" pitchFamily="34" charset="0"/>
                        <a:cs typeface="Calibri" panose="020F0502020204030204" pitchFamily="34" charset="0"/>
                      </a:endParaRPr>
                    </a:p>
                  </a:txBody>
                  <a:tcPr marL="43261" marR="43261" marT="0" marB="0"/>
                </a:tc>
                <a:extLst>
                  <a:ext uri="{0D108BD9-81ED-4DB2-BD59-A6C34878D82A}">
                    <a16:rowId xmlns:a16="http://schemas.microsoft.com/office/drawing/2014/main" val="2359594847"/>
                  </a:ext>
                </a:extLst>
              </a:tr>
            </a:tbl>
          </a:graphicData>
        </a:graphic>
      </p:graphicFrame>
    </p:spTree>
    <p:extLst>
      <p:ext uri="{BB962C8B-B14F-4D97-AF65-F5344CB8AC3E}">
        <p14:creationId xmlns:p14="http://schemas.microsoft.com/office/powerpoint/2010/main" val="3656790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846433"/>
            <a:ext cx="10018713" cy="758687"/>
          </a:xfrm>
        </p:spPr>
        <p:txBody>
          <a:bodyPr>
            <a:normAutofit/>
          </a:bodyPr>
          <a:lstStyle/>
          <a:p>
            <a:r>
              <a:rPr lang="en-GB" b="1" dirty="0" smtClean="0"/>
              <a:t>The Marketing </a:t>
            </a:r>
            <a:r>
              <a:rPr lang="en-GB" b="1" dirty="0" smtClean="0"/>
              <a:t>environment</a:t>
            </a:r>
            <a:endParaRPr lang="en-US" dirty="0"/>
          </a:p>
        </p:txBody>
      </p:sp>
      <p:sp>
        <p:nvSpPr>
          <p:cNvPr id="3" name="Content Placeholder 2"/>
          <p:cNvSpPr>
            <a:spLocks noGrp="1"/>
          </p:cNvSpPr>
          <p:nvPr>
            <p:ph idx="1"/>
          </p:nvPr>
        </p:nvSpPr>
        <p:spPr>
          <a:xfrm>
            <a:off x="1086644" y="1815148"/>
            <a:ext cx="10283823" cy="2544417"/>
          </a:xfrm>
        </p:spPr>
        <p:txBody>
          <a:bodyPr>
            <a:noAutofit/>
          </a:bodyPr>
          <a:lstStyle/>
          <a:p>
            <a:pPr algn="just"/>
            <a:r>
              <a:rPr lang="en-GB" sz="1600" dirty="0" smtClean="0"/>
              <a:t>Political: </a:t>
            </a:r>
            <a:r>
              <a:rPr lang="en-GB" sz="1600" dirty="0" err="1" smtClean="0"/>
              <a:t>Nayara</a:t>
            </a:r>
            <a:r>
              <a:rPr lang="en-GB" sz="1600" dirty="0" smtClean="0"/>
              <a:t> </a:t>
            </a:r>
            <a:r>
              <a:rPr lang="en-GB" sz="1600" dirty="0"/>
              <a:t>Gardens gets the facility to expand a business without hesitation. The Government of Costa Rica guides properly all tourism sides in this pandemic situation. </a:t>
            </a:r>
            <a:endParaRPr lang="en-US" sz="1600" dirty="0"/>
          </a:p>
          <a:p>
            <a:pPr algn="just"/>
            <a:r>
              <a:rPr lang="en-GB" sz="1600" dirty="0"/>
              <a:t>Economic: </a:t>
            </a:r>
            <a:r>
              <a:rPr lang="en-GB" sz="1600" dirty="0" smtClean="0"/>
              <a:t>inflation </a:t>
            </a:r>
            <a:r>
              <a:rPr lang="en-GB" sz="1600" dirty="0"/>
              <a:t>rate also smoothly deviates not ups and down more. It is almost 0.72% inflation rate in Costa Rica. During pandemic situations, this company decreases local customers which affect the profitability of the organisation. </a:t>
            </a:r>
            <a:endParaRPr lang="en-US" sz="1600" dirty="0"/>
          </a:p>
          <a:p>
            <a:pPr algn="just"/>
            <a:r>
              <a:rPr lang="en-GB" sz="1600" dirty="0" smtClean="0"/>
              <a:t>Technological: </a:t>
            </a:r>
            <a:r>
              <a:rPr lang="en-GB" sz="1600" dirty="0" err="1" smtClean="0"/>
              <a:t>Nayara</a:t>
            </a:r>
            <a:r>
              <a:rPr lang="en-GB" sz="1600" dirty="0" smtClean="0"/>
              <a:t> </a:t>
            </a:r>
            <a:r>
              <a:rPr lang="en-GB" sz="1600" dirty="0"/>
              <a:t>Gardens competes with rivals through developing new Technology and attracting customers. Moreover, this company manages online-based payment for customers by using technology in this pandemic. </a:t>
            </a:r>
            <a:endParaRPr lang="en-US" sz="1600" dirty="0"/>
          </a:p>
          <a:p>
            <a:pPr algn="just"/>
            <a:r>
              <a:rPr lang="en-GB" sz="1600" dirty="0"/>
              <a:t>Social: </a:t>
            </a:r>
            <a:r>
              <a:rPr lang="en-GB" sz="1600" dirty="0" smtClean="0"/>
              <a:t>This </a:t>
            </a:r>
            <a:r>
              <a:rPr lang="en-GB" sz="1600" dirty="0"/>
              <a:t>company should focus on social responsibility and community expectations. Without fulfilling this expectation, it is not possible to expand the business and makes a profit. The marketing plan must be based on nature and environmental protection which is the main concept of the social issues. </a:t>
            </a:r>
            <a:endParaRPr lang="en-US" sz="1600" dirty="0"/>
          </a:p>
          <a:p>
            <a:pPr algn="just"/>
            <a:r>
              <a:rPr lang="en-GB" sz="1600" dirty="0"/>
              <a:t>Legal</a:t>
            </a:r>
            <a:r>
              <a:rPr lang="en-GB" sz="1600" dirty="0" smtClean="0"/>
              <a:t>:. </a:t>
            </a:r>
            <a:r>
              <a:rPr lang="en-GB" sz="1600" dirty="0" err="1"/>
              <a:t>Nayara's</a:t>
            </a:r>
            <a:r>
              <a:rPr lang="en-GB" sz="1600" dirty="0"/>
              <a:t> manager should focus on the safety and security of employees’ data as well as customers’ information. In this pandemic, social distance and health safety largely </a:t>
            </a:r>
            <a:r>
              <a:rPr lang="en-GB" sz="1600" dirty="0" err="1"/>
              <a:t>affect</a:t>
            </a:r>
            <a:r>
              <a:rPr lang="en-GB" sz="1600" dirty="0"/>
              <a:t> on tourism side. So company manager should aware of it. </a:t>
            </a:r>
            <a:endParaRPr lang="en-US" sz="1600" dirty="0"/>
          </a:p>
          <a:p>
            <a:pPr algn="just"/>
            <a:r>
              <a:rPr lang="en-GB" sz="1600" dirty="0"/>
              <a:t>Environmental: </a:t>
            </a:r>
            <a:r>
              <a:rPr lang="en-GB" sz="1600" dirty="0" err="1" smtClean="0"/>
              <a:t>Nayara</a:t>
            </a:r>
            <a:r>
              <a:rPr lang="en-GB" sz="1600" dirty="0" smtClean="0"/>
              <a:t> </a:t>
            </a:r>
            <a:r>
              <a:rPr lang="en-GB" sz="1600" dirty="0"/>
              <a:t>Gardens must think about the rainforest and wildlife because it helps to protect the environment. The manager of this company should maintain the rules and regulations of the environment act. This hotel may reduce the use of plastic. </a:t>
            </a:r>
            <a:endParaRPr lang="en-GB" sz="1600" dirty="0" smtClean="0"/>
          </a:p>
        </p:txBody>
      </p:sp>
    </p:spTree>
    <p:extLst>
      <p:ext uri="{BB962C8B-B14F-4D97-AF65-F5344CB8AC3E}">
        <p14:creationId xmlns:p14="http://schemas.microsoft.com/office/powerpoint/2010/main" val="1352655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7475" y="860891"/>
            <a:ext cx="9554750" cy="546652"/>
          </a:xfrm>
        </p:spPr>
        <p:txBody>
          <a:bodyPr>
            <a:normAutofit fontScale="90000"/>
          </a:bodyPr>
          <a:lstStyle/>
          <a:p>
            <a:r>
              <a:rPr lang="en-GB" b="1" dirty="0" smtClean="0"/>
              <a:t>Creating Customer Value &amp; Engagement </a:t>
            </a:r>
            <a:endParaRPr lang="en-US" dirty="0"/>
          </a:p>
        </p:txBody>
      </p:sp>
      <p:sp>
        <p:nvSpPr>
          <p:cNvPr id="3" name="Content Placeholder 2"/>
          <p:cNvSpPr>
            <a:spLocks noGrp="1"/>
          </p:cNvSpPr>
          <p:nvPr>
            <p:ph idx="1"/>
          </p:nvPr>
        </p:nvSpPr>
        <p:spPr>
          <a:xfrm>
            <a:off x="1517475" y="1873376"/>
            <a:ext cx="9276522" cy="3762652"/>
          </a:xfrm>
        </p:spPr>
        <p:txBody>
          <a:bodyPr>
            <a:noAutofit/>
          </a:bodyPr>
          <a:lstStyle/>
          <a:p>
            <a:pPr algn="just"/>
            <a:r>
              <a:rPr lang="en-GB" sz="2400" dirty="0" err="1" smtClean="0"/>
              <a:t>Nayara</a:t>
            </a:r>
            <a:r>
              <a:rPr lang="en-GB" sz="2400" dirty="0" smtClean="0"/>
              <a:t> </a:t>
            </a:r>
            <a:r>
              <a:rPr lang="en-GB" sz="2400" dirty="0"/>
              <a:t>Gardens connects with customers through various online groups, pages. This company makes an interactive customer relationship with existing as well as potential customers. This company collects feedback from customers through online based reviews or surveys. </a:t>
            </a:r>
            <a:endParaRPr lang="en-US" sz="2400" dirty="0"/>
          </a:p>
          <a:p>
            <a:pPr algn="just"/>
            <a:r>
              <a:rPr lang="en-GB" sz="2400" dirty="0" err="1" smtClean="0"/>
              <a:t>Nayara</a:t>
            </a:r>
            <a:r>
              <a:rPr lang="en-GB" sz="2400" dirty="0" smtClean="0"/>
              <a:t> </a:t>
            </a:r>
            <a:r>
              <a:rPr lang="en-GB" sz="2400" dirty="0"/>
              <a:t>Gardens may develop new technology for increasing communication to customers in this pandemic. </a:t>
            </a:r>
            <a:endParaRPr lang="en-US" sz="2400" dirty="0"/>
          </a:p>
          <a:p>
            <a:pPr algn="just"/>
            <a:r>
              <a:rPr lang="en-GB" sz="2400" dirty="0" smtClean="0"/>
              <a:t>This company </a:t>
            </a:r>
            <a:r>
              <a:rPr lang="en-GB" sz="2400" dirty="0"/>
              <a:t>may communicate with customers through social media. It may send messages to the visitors and may make better engagement with customers</a:t>
            </a:r>
            <a:r>
              <a:rPr lang="en-GB" sz="2400" dirty="0" smtClean="0"/>
              <a:t>.</a:t>
            </a:r>
            <a:endParaRPr lang="en-US" sz="2400" dirty="0"/>
          </a:p>
        </p:txBody>
      </p:sp>
    </p:spTree>
    <p:extLst>
      <p:ext uri="{BB962C8B-B14F-4D97-AF65-F5344CB8AC3E}">
        <p14:creationId xmlns:p14="http://schemas.microsoft.com/office/powerpoint/2010/main" val="1406237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Effective Use of Digital Marketing</a:t>
            </a:r>
            <a:endParaRPr lang="en-US" dirty="0"/>
          </a:p>
        </p:txBody>
      </p:sp>
      <p:sp>
        <p:nvSpPr>
          <p:cNvPr id="3" name="Content Placeholder 2"/>
          <p:cNvSpPr>
            <a:spLocks noGrp="1"/>
          </p:cNvSpPr>
          <p:nvPr>
            <p:ph idx="1"/>
          </p:nvPr>
        </p:nvSpPr>
        <p:spPr>
          <a:xfrm>
            <a:off x="1484311" y="2447637"/>
            <a:ext cx="10018712" cy="3343564"/>
          </a:xfrm>
        </p:spPr>
        <p:txBody>
          <a:bodyPr>
            <a:noAutofit/>
          </a:bodyPr>
          <a:lstStyle/>
          <a:p>
            <a:pPr algn="just"/>
            <a:r>
              <a:rPr lang="en-GB" sz="2000" dirty="0" smtClean="0"/>
              <a:t>This company </a:t>
            </a:r>
            <a:r>
              <a:rPr lang="en-GB" sz="2000" dirty="0"/>
              <a:t>may think about online-based video marketing and advertising</a:t>
            </a:r>
            <a:r>
              <a:rPr lang="en-GB" sz="2000" dirty="0" smtClean="0"/>
              <a:t>.</a:t>
            </a:r>
          </a:p>
          <a:p>
            <a:pPr algn="just"/>
            <a:r>
              <a:rPr lang="en-GB" sz="2000" dirty="0" smtClean="0"/>
              <a:t>The </a:t>
            </a:r>
            <a:r>
              <a:rPr lang="en-GB" sz="2000" dirty="0"/>
              <a:t>manager of this company may be liable for designing a new digital marketing strategy. </a:t>
            </a:r>
            <a:r>
              <a:rPr lang="en-GB" sz="2000" dirty="0" err="1"/>
              <a:t>Nayara</a:t>
            </a:r>
            <a:r>
              <a:rPr lang="en-GB" sz="2000" dirty="0"/>
              <a:t> Gardens may develop a page for information reaching the customers. </a:t>
            </a:r>
            <a:endParaRPr lang="en-US" sz="2000" dirty="0"/>
          </a:p>
          <a:p>
            <a:pPr algn="just"/>
            <a:r>
              <a:rPr lang="en-GB" sz="2000" dirty="0" smtClean="0"/>
              <a:t>This company will disclose an information through digital platform. It will send message about new Services and promo code to the customers. </a:t>
            </a:r>
          </a:p>
          <a:p>
            <a:pPr algn="just"/>
            <a:r>
              <a:rPr lang="en-GB" sz="2000" dirty="0" smtClean="0"/>
              <a:t>It </a:t>
            </a:r>
            <a:r>
              <a:rPr lang="en-GB" sz="2000" dirty="0"/>
              <a:t>will help to increase number of loyal customers. It may send a message through email, Facebook by declaring 20% of sale of in next month. </a:t>
            </a:r>
            <a:endParaRPr lang="en-GB" sz="2000" dirty="0" smtClean="0"/>
          </a:p>
          <a:p>
            <a:pPr algn="just"/>
            <a:r>
              <a:rPr lang="en-GB" sz="2000" dirty="0" smtClean="0"/>
              <a:t>Moreover</a:t>
            </a:r>
            <a:r>
              <a:rPr lang="en-GB" sz="2000" dirty="0"/>
              <a:t>, It may also offer to 50% off on the first and second visit. Thus this company Will make more effective its digital marketing platform</a:t>
            </a:r>
            <a:r>
              <a:rPr lang="en-GB" sz="2000" dirty="0" smtClean="0"/>
              <a:t>.</a:t>
            </a:r>
            <a:endParaRPr lang="en-US" sz="2000" dirty="0"/>
          </a:p>
        </p:txBody>
      </p:sp>
    </p:spTree>
    <p:extLst>
      <p:ext uri="{BB962C8B-B14F-4D97-AF65-F5344CB8AC3E}">
        <p14:creationId xmlns:p14="http://schemas.microsoft.com/office/powerpoint/2010/main" val="976222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a:t>
            </a:r>
            <a:endParaRPr lang="en-US" dirty="0"/>
          </a:p>
        </p:txBody>
      </p:sp>
      <p:sp>
        <p:nvSpPr>
          <p:cNvPr id="3" name="Content Placeholder 2"/>
          <p:cNvSpPr>
            <a:spLocks noGrp="1"/>
          </p:cNvSpPr>
          <p:nvPr>
            <p:ph idx="1"/>
          </p:nvPr>
        </p:nvSpPr>
        <p:spPr/>
        <p:txBody>
          <a:bodyPr>
            <a:normAutofit/>
          </a:bodyPr>
          <a:lstStyle/>
          <a:p>
            <a:pPr marL="0" indent="0" algn="just">
              <a:buNone/>
            </a:pPr>
            <a:r>
              <a:rPr lang="en-GB" sz="2400" dirty="0"/>
              <a:t>In this competitive market, the implementation of a marketing plan is not easy. This hotel should sort out a flexible marketing plan. Flexibility is more necessary to change any decision or planning part. Without flexibility, a marketing plan will become more rigid. Then it will not suitable for customers. So </a:t>
            </a:r>
            <a:r>
              <a:rPr lang="en-GB" sz="2400" dirty="0" err="1"/>
              <a:t>Nayara</a:t>
            </a:r>
            <a:r>
              <a:rPr lang="en-GB" sz="2400" dirty="0"/>
              <a:t> Gardens should design marketing plans more carefully.</a:t>
            </a:r>
            <a:endParaRPr lang="en-US" sz="2400" dirty="0"/>
          </a:p>
          <a:p>
            <a:pPr marL="0" indent="0" algn="just">
              <a:buNone/>
            </a:pPr>
            <a:endParaRPr lang="en-US" sz="4000" dirty="0"/>
          </a:p>
        </p:txBody>
      </p:sp>
    </p:spTree>
    <p:extLst>
      <p:ext uri="{BB962C8B-B14F-4D97-AF65-F5344CB8AC3E}">
        <p14:creationId xmlns:p14="http://schemas.microsoft.com/office/powerpoint/2010/main" val="1718889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621146"/>
            <a:ext cx="10018713" cy="985981"/>
          </a:xfrm>
        </p:spPr>
        <p:txBody>
          <a:bodyPr/>
          <a:lstStyle/>
          <a:p>
            <a:r>
              <a:rPr lang="en-US" dirty="0" smtClean="0"/>
              <a:t>References </a:t>
            </a:r>
            <a:endParaRPr lang="en-US" dirty="0"/>
          </a:p>
        </p:txBody>
      </p:sp>
      <p:pic>
        <p:nvPicPr>
          <p:cNvPr id="4" name="Picture 3"/>
          <p:cNvPicPr>
            <a:picLocks noChangeAspect="1"/>
          </p:cNvPicPr>
          <p:nvPr/>
        </p:nvPicPr>
        <p:blipFill>
          <a:blip r:embed="rId2"/>
          <a:stretch>
            <a:fillRect/>
          </a:stretch>
        </p:blipFill>
        <p:spPr>
          <a:xfrm>
            <a:off x="1184853" y="1839912"/>
            <a:ext cx="10191750" cy="4600575"/>
          </a:xfrm>
          <a:prstGeom prst="rect">
            <a:avLst/>
          </a:prstGeom>
        </p:spPr>
      </p:pic>
    </p:spTree>
    <p:extLst>
      <p:ext uri="{BB962C8B-B14F-4D97-AF65-F5344CB8AC3E}">
        <p14:creationId xmlns:p14="http://schemas.microsoft.com/office/powerpoint/2010/main" val="288106027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UK PPT">
      <a:majorFont>
        <a:latin typeface="Times New Roman"/>
        <a:ea typeface=""/>
        <a:cs typeface=""/>
      </a:majorFont>
      <a:minorFont>
        <a:latin typeface="Times New Roman"/>
        <a:ea typeface=""/>
        <a:cs typeface=""/>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87</TotalTime>
  <Words>825</Words>
  <Application>Microsoft Office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Symbol</vt:lpstr>
      <vt:lpstr>Times New Roman</vt:lpstr>
      <vt:lpstr>Parcel</vt:lpstr>
      <vt:lpstr>Marketing plan on Nayara Gardens</vt:lpstr>
      <vt:lpstr>Introduction </vt:lpstr>
      <vt:lpstr>Marketing Mix</vt:lpstr>
      <vt:lpstr>SWOT analysis </vt:lpstr>
      <vt:lpstr>The Marketing environment</vt:lpstr>
      <vt:lpstr>Creating Customer Value &amp; Engagement </vt:lpstr>
      <vt:lpstr>Effective Use of Digital Marketing</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Marketing plan of </dc:title>
  <dc:creator>Lenevo</dc:creator>
  <cp:lastModifiedBy>Lenevo</cp:lastModifiedBy>
  <cp:revision>19</cp:revision>
  <dcterms:created xsi:type="dcterms:W3CDTF">2021-11-21T14:23:35Z</dcterms:created>
  <dcterms:modified xsi:type="dcterms:W3CDTF">2022-03-20T18:43:05Z</dcterms:modified>
</cp:coreProperties>
</file>