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Lst>
  <p:notesMasterIdLst>
    <p:notesMasterId r:id="rId50"/>
  </p:notesMasterIdLst>
  <p:sldIdLst>
    <p:sldId id="443" r:id="rId7"/>
    <p:sldId id="444" r:id="rId8"/>
    <p:sldId id="273" r:id="rId9"/>
    <p:sldId id="274" r:id="rId10"/>
    <p:sldId id="286" r:id="rId11"/>
    <p:sldId id="287" r:id="rId12"/>
    <p:sldId id="306" r:id="rId13"/>
    <p:sldId id="309" r:id="rId14"/>
    <p:sldId id="310" r:id="rId15"/>
    <p:sldId id="258" r:id="rId16"/>
    <p:sldId id="259" r:id="rId17"/>
    <p:sldId id="277" r:id="rId18"/>
    <p:sldId id="449" r:id="rId19"/>
    <p:sldId id="448" r:id="rId20"/>
    <p:sldId id="450" r:id="rId21"/>
    <p:sldId id="308" r:id="rId22"/>
    <p:sldId id="452" r:id="rId23"/>
    <p:sldId id="468" r:id="rId24"/>
    <p:sldId id="453" r:id="rId25"/>
    <p:sldId id="454" r:id="rId26"/>
    <p:sldId id="455" r:id="rId27"/>
    <p:sldId id="456" r:id="rId28"/>
    <p:sldId id="469" r:id="rId29"/>
    <p:sldId id="470" r:id="rId30"/>
    <p:sldId id="473" r:id="rId31"/>
    <p:sldId id="472" r:id="rId32"/>
    <p:sldId id="314" r:id="rId33"/>
    <p:sldId id="474" r:id="rId34"/>
    <p:sldId id="476" r:id="rId35"/>
    <p:sldId id="457" r:id="rId36"/>
    <p:sldId id="459" r:id="rId37"/>
    <p:sldId id="460" r:id="rId38"/>
    <p:sldId id="461" r:id="rId39"/>
    <p:sldId id="462" r:id="rId40"/>
    <p:sldId id="463" r:id="rId41"/>
    <p:sldId id="464" r:id="rId42"/>
    <p:sldId id="465" r:id="rId43"/>
    <p:sldId id="477" r:id="rId44"/>
    <p:sldId id="467" r:id="rId45"/>
    <p:sldId id="475" r:id="rId46"/>
    <p:sldId id="325" r:id="rId47"/>
    <p:sldId id="478" r:id="rId48"/>
    <p:sldId id="47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23" autoAdjust="0"/>
    <p:restoredTop sz="94660"/>
  </p:normalViewPr>
  <p:slideViewPr>
    <p:cSldViewPr snapToGrid="0">
      <p:cViewPr varScale="1">
        <p:scale>
          <a:sx n="86" d="100"/>
          <a:sy n="86" d="100"/>
        </p:scale>
        <p:origin x="30" y="126"/>
      </p:cViewPr>
      <p:guideLst/>
    </p:cSldViewPr>
  </p:slideViewPr>
  <p:notesTextViewPr>
    <p:cViewPr>
      <p:scale>
        <a:sx n="1" d="1"/>
        <a:sy n="1" d="1"/>
      </p:scale>
      <p:origin x="0" y="0"/>
    </p:cViewPr>
  </p:notesTextViewPr>
  <p:notesViewPr>
    <p:cSldViewPr snapToGrid="0">
      <p:cViewPr varScale="1">
        <p:scale>
          <a:sx n="67" d="100"/>
          <a:sy n="67" d="100"/>
        </p:scale>
        <p:origin x="2613"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CC6F2984-5DDD-47B8-9530-D4BF4A390326}"/>
    <pc:docChg chg="undo custSel addSld delSld modSld sldOrd delMainMaster">
      <pc:chgData name="Alana Enoch" userId="ba41983e-3215-417a-a480-486e03c9bd95" providerId="ADAL" clId="{CC6F2984-5DDD-47B8-9530-D4BF4A390326}" dt="2026-10-17T10:40:41.913" v="6842" actId="20577"/>
      <pc:docMkLst>
        <pc:docMk/>
      </pc:docMkLst>
      <pc:sldChg chg="modSp mod">
        <pc:chgData name="Alana Enoch" userId="ba41983e-3215-417a-a480-486e03c9bd95" providerId="ADAL" clId="{CC6F2984-5DDD-47B8-9530-D4BF4A390326}" dt="2026-10-15T09:19:44.207" v="1093" actId="27636"/>
        <pc:sldMkLst>
          <pc:docMk/>
          <pc:sldMk cId="2253560642" sldId="273"/>
        </pc:sldMkLst>
        <pc:spChg chg="mod">
          <ac:chgData name="Alana Enoch" userId="ba41983e-3215-417a-a480-486e03c9bd95" providerId="ADAL" clId="{CC6F2984-5DDD-47B8-9530-D4BF4A390326}" dt="2026-10-15T09:19:44.205" v="1092" actId="27636"/>
          <ac:spMkLst>
            <pc:docMk/>
            <pc:sldMk cId="2253560642" sldId="273"/>
            <ac:spMk id="4099" creationId="{00000000-0000-0000-0000-000000000000}"/>
          </ac:spMkLst>
        </pc:spChg>
        <pc:spChg chg="mod">
          <ac:chgData name="Alana Enoch" userId="ba41983e-3215-417a-a480-486e03c9bd95" providerId="ADAL" clId="{CC6F2984-5DDD-47B8-9530-D4BF4A390326}" dt="2026-10-15T09:19:44.207" v="1093" actId="27636"/>
          <ac:spMkLst>
            <pc:docMk/>
            <pc:sldMk cId="2253560642" sldId="273"/>
            <ac:spMk id="4100" creationId="{00000000-0000-0000-0000-000000000000}"/>
          </ac:spMkLst>
        </pc:spChg>
      </pc:sldChg>
      <pc:sldChg chg="modSp mod">
        <pc:chgData name="Alana Enoch" userId="ba41983e-3215-417a-a480-486e03c9bd95" providerId="ADAL" clId="{CC6F2984-5DDD-47B8-9530-D4BF4A390326}" dt="2026-10-15T13:09:36.912" v="5840" actId="20577"/>
        <pc:sldMkLst>
          <pc:docMk/>
          <pc:sldMk cId="275154633" sldId="274"/>
        </pc:sldMkLst>
        <pc:spChg chg="mod">
          <ac:chgData name="Alana Enoch" userId="ba41983e-3215-417a-a480-486e03c9bd95" providerId="ADAL" clId="{CC6F2984-5DDD-47B8-9530-D4BF4A390326}" dt="2026-10-15T08:53:19.101" v="4" actId="14100"/>
          <ac:spMkLst>
            <pc:docMk/>
            <pc:sldMk cId="275154633" sldId="274"/>
            <ac:spMk id="5122" creationId="{00000000-0000-0000-0000-000000000000}"/>
          </ac:spMkLst>
        </pc:spChg>
        <pc:spChg chg="mod">
          <ac:chgData name="Alana Enoch" userId="ba41983e-3215-417a-a480-486e03c9bd95" providerId="ADAL" clId="{CC6F2984-5DDD-47B8-9530-D4BF4A390326}" dt="2026-10-15T13:09:36.912" v="5840" actId="20577"/>
          <ac:spMkLst>
            <pc:docMk/>
            <pc:sldMk cId="275154633" sldId="274"/>
            <ac:spMk id="5123" creationId="{00000000-0000-0000-0000-000000000000}"/>
          </ac:spMkLst>
        </pc:spChg>
        <pc:spChg chg="mod">
          <ac:chgData name="Alana Enoch" userId="ba41983e-3215-417a-a480-486e03c9bd95" providerId="ADAL" clId="{CC6F2984-5DDD-47B8-9530-D4BF4A390326}" dt="2026-10-15T13:09:29.441" v="5833" actId="20577"/>
          <ac:spMkLst>
            <pc:docMk/>
            <pc:sldMk cId="275154633" sldId="274"/>
            <ac:spMk id="5124" creationId="{00000000-0000-0000-0000-000000000000}"/>
          </ac:spMkLst>
        </pc:spChg>
      </pc:sldChg>
      <pc:sldChg chg="modSp mod">
        <pc:chgData name="Alana Enoch" userId="ba41983e-3215-417a-a480-486e03c9bd95" providerId="ADAL" clId="{CC6F2984-5DDD-47B8-9530-D4BF4A390326}" dt="2026-10-15T13:10:15.851" v="5869" actId="20577"/>
        <pc:sldMkLst>
          <pc:docMk/>
          <pc:sldMk cId="1932986813" sldId="306"/>
        </pc:sldMkLst>
        <pc:spChg chg="mod">
          <ac:chgData name="Alana Enoch" userId="ba41983e-3215-417a-a480-486e03c9bd95" providerId="ADAL" clId="{CC6F2984-5DDD-47B8-9530-D4BF4A390326}" dt="2026-10-15T13:10:10.468" v="5850" actId="20577"/>
          <ac:spMkLst>
            <pc:docMk/>
            <pc:sldMk cId="1932986813" sldId="306"/>
            <ac:spMk id="3" creationId="{B82370DE-8AA7-2C6A-DD20-1C98AB15C433}"/>
          </ac:spMkLst>
        </pc:spChg>
        <pc:spChg chg="mod">
          <ac:chgData name="Alana Enoch" userId="ba41983e-3215-417a-a480-486e03c9bd95" providerId="ADAL" clId="{CC6F2984-5DDD-47B8-9530-D4BF4A390326}" dt="2026-10-15T13:10:15.851" v="5869" actId="20577"/>
          <ac:spMkLst>
            <pc:docMk/>
            <pc:sldMk cId="1932986813" sldId="306"/>
            <ac:spMk id="4" creationId="{F89A4197-28A6-A37E-B0DD-6224D03B38EC}"/>
          </ac:spMkLst>
        </pc:spChg>
      </pc:sldChg>
      <pc:sldChg chg="modSp mod">
        <pc:chgData name="Alana Enoch" userId="ba41983e-3215-417a-a480-486e03c9bd95" providerId="ADAL" clId="{CC6F2984-5DDD-47B8-9530-D4BF4A390326}" dt="2026-10-17T09:54:02.612" v="6258" actId="20577"/>
        <pc:sldMkLst>
          <pc:docMk/>
          <pc:sldMk cId="2716667962" sldId="308"/>
        </pc:sldMkLst>
        <pc:spChg chg="mod">
          <ac:chgData name="Alana Enoch" userId="ba41983e-3215-417a-a480-486e03c9bd95" providerId="ADAL" clId="{CC6F2984-5DDD-47B8-9530-D4BF4A390326}" dt="2026-10-15T13:11:20.331" v="5875" actId="20577"/>
          <ac:spMkLst>
            <pc:docMk/>
            <pc:sldMk cId="2716667962" sldId="308"/>
            <ac:spMk id="2" creationId="{B1B94328-0D58-6711-23AD-DC9D752EE9D0}"/>
          </ac:spMkLst>
        </pc:spChg>
        <pc:spChg chg="mod">
          <ac:chgData name="Alana Enoch" userId="ba41983e-3215-417a-a480-486e03c9bd95" providerId="ADAL" clId="{CC6F2984-5DDD-47B8-9530-D4BF4A390326}" dt="2026-10-17T09:53:46.513" v="6256" actId="14100"/>
          <ac:spMkLst>
            <pc:docMk/>
            <pc:sldMk cId="2716667962" sldId="308"/>
            <ac:spMk id="3" creationId="{E5A9E411-C16C-BABB-0341-404E3BE855D8}"/>
          </ac:spMkLst>
        </pc:spChg>
        <pc:spChg chg="mod">
          <ac:chgData name="Alana Enoch" userId="ba41983e-3215-417a-a480-486e03c9bd95" providerId="ADAL" clId="{CC6F2984-5DDD-47B8-9530-D4BF4A390326}" dt="2026-10-17T09:54:02.612" v="6258" actId="20577"/>
          <ac:spMkLst>
            <pc:docMk/>
            <pc:sldMk cId="2716667962" sldId="308"/>
            <ac:spMk id="4" creationId="{4ABE422C-8677-F660-B6FD-032B6EEB82C5}"/>
          </ac:spMkLst>
        </pc:spChg>
      </pc:sldChg>
      <pc:sldChg chg="addSp modSp mod modClrScheme chgLayout">
        <pc:chgData name="Alana Enoch" userId="ba41983e-3215-417a-a480-486e03c9bd95" providerId="ADAL" clId="{CC6F2984-5DDD-47B8-9530-D4BF4A390326}" dt="2026-10-15T11:04:14.642" v="2723" actId="20577"/>
        <pc:sldMkLst>
          <pc:docMk/>
          <pc:sldMk cId="3477512702" sldId="309"/>
        </pc:sldMkLst>
        <pc:spChg chg="mod">
          <ac:chgData name="Alana Enoch" userId="ba41983e-3215-417a-a480-486e03c9bd95" providerId="ADAL" clId="{CC6F2984-5DDD-47B8-9530-D4BF4A390326}" dt="2026-10-15T11:02:56.611" v="2657" actId="26606"/>
          <ac:spMkLst>
            <pc:docMk/>
            <pc:sldMk cId="3477512702" sldId="309"/>
            <ac:spMk id="2" creationId="{4EC6A6D7-8EFD-242E-1D34-1CB838A20BE1}"/>
          </ac:spMkLst>
        </pc:spChg>
        <pc:spChg chg="add mod">
          <ac:chgData name="Alana Enoch" userId="ba41983e-3215-417a-a480-486e03c9bd95" providerId="ADAL" clId="{CC6F2984-5DDD-47B8-9530-D4BF4A390326}" dt="2026-10-15T11:04:14.642" v="2723" actId="20577"/>
          <ac:spMkLst>
            <pc:docMk/>
            <pc:sldMk cId="3477512702" sldId="309"/>
            <ac:spMk id="11" creationId="{D724F16F-95E4-DF21-0958-16647CA86343}"/>
          </ac:spMkLst>
        </pc:spChg>
        <pc:picChg chg="mod ord">
          <ac:chgData name="Alana Enoch" userId="ba41983e-3215-417a-a480-486e03c9bd95" providerId="ADAL" clId="{CC6F2984-5DDD-47B8-9530-D4BF4A390326}" dt="2026-10-15T11:03:00.803" v="2658" actId="1076"/>
          <ac:picMkLst>
            <pc:docMk/>
            <pc:sldMk cId="3477512702" sldId="309"/>
            <ac:picMk id="6" creationId="{4AC94924-9B0C-F086-0E5D-F31D31E211C6}"/>
          </ac:picMkLst>
        </pc:picChg>
      </pc:sldChg>
      <pc:sldChg chg="modSp mod">
        <pc:chgData name="Alana Enoch" userId="ba41983e-3215-417a-a480-486e03c9bd95" providerId="ADAL" clId="{CC6F2984-5DDD-47B8-9530-D4BF4A390326}" dt="2026-10-15T11:03:28.824" v="2660" actId="1076"/>
        <pc:sldMkLst>
          <pc:docMk/>
          <pc:sldMk cId="1052348798" sldId="310"/>
        </pc:sldMkLst>
        <pc:spChg chg="mod">
          <ac:chgData name="Alana Enoch" userId="ba41983e-3215-417a-a480-486e03c9bd95" providerId="ADAL" clId="{CC6F2984-5DDD-47B8-9530-D4BF4A390326}" dt="2026-10-15T09:20:56.690" v="1106" actId="20577"/>
          <ac:spMkLst>
            <pc:docMk/>
            <pc:sldMk cId="1052348798" sldId="310"/>
            <ac:spMk id="3" creationId="{D496F336-6E78-9256-6A4F-9E431E463B1C}"/>
          </ac:spMkLst>
        </pc:spChg>
        <pc:spChg chg="mod">
          <ac:chgData name="Alana Enoch" userId="ba41983e-3215-417a-a480-486e03c9bd95" providerId="ADAL" clId="{CC6F2984-5DDD-47B8-9530-D4BF4A390326}" dt="2026-10-15T09:21:07.298" v="1128" actId="20577"/>
          <ac:spMkLst>
            <pc:docMk/>
            <pc:sldMk cId="1052348798" sldId="310"/>
            <ac:spMk id="4" creationId="{A4924769-4A30-1380-06A1-6E88D82E1013}"/>
          </ac:spMkLst>
        </pc:spChg>
        <pc:picChg chg="mod">
          <ac:chgData name="Alana Enoch" userId="ba41983e-3215-417a-a480-486e03c9bd95" providerId="ADAL" clId="{CC6F2984-5DDD-47B8-9530-D4BF4A390326}" dt="2026-10-15T11:03:28.824" v="2660" actId="1076"/>
          <ac:picMkLst>
            <pc:docMk/>
            <pc:sldMk cId="1052348798" sldId="310"/>
            <ac:picMk id="6" creationId="{24BDC628-9947-5B8A-8A64-55632B61AFA9}"/>
          </ac:picMkLst>
        </pc:picChg>
        <pc:picChg chg="mod">
          <ac:chgData name="Alana Enoch" userId="ba41983e-3215-417a-a480-486e03c9bd95" providerId="ADAL" clId="{CC6F2984-5DDD-47B8-9530-D4BF4A390326}" dt="2026-10-15T11:03:26.712" v="2659" actId="1076"/>
          <ac:picMkLst>
            <pc:docMk/>
            <pc:sldMk cId="1052348798" sldId="310"/>
            <ac:picMk id="7" creationId="{B80A4F50-9E68-DC50-CA17-87CA4A2CD7C2}"/>
          </ac:picMkLst>
        </pc:picChg>
      </pc:sldChg>
      <pc:sldChg chg="delSp modSp mod modClrScheme chgLayout">
        <pc:chgData name="Alana Enoch" userId="ba41983e-3215-417a-a480-486e03c9bd95" providerId="ADAL" clId="{CC6F2984-5DDD-47B8-9530-D4BF4A390326}" dt="2026-10-17T10:05:35.123" v="6584" actId="20577"/>
        <pc:sldMkLst>
          <pc:docMk/>
          <pc:sldMk cId="878109260" sldId="314"/>
        </pc:sldMkLst>
        <pc:spChg chg="mod">
          <ac:chgData name="Alana Enoch" userId="ba41983e-3215-417a-a480-486e03c9bd95" providerId="ADAL" clId="{CC6F2984-5DDD-47B8-9530-D4BF4A390326}" dt="2026-10-15T11:31:12.096" v="3855" actId="20577"/>
          <ac:spMkLst>
            <pc:docMk/>
            <pc:sldMk cId="878109260" sldId="314"/>
            <ac:spMk id="2" creationId="{F0C81EF1-B617-247D-3CF7-C05E06DD6609}"/>
          </ac:spMkLst>
        </pc:spChg>
        <pc:spChg chg="mod">
          <ac:chgData name="Alana Enoch" userId="ba41983e-3215-417a-a480-486e03c9bd95" providerId="ADAL" clId="{CC6F2984-5DDD-47B8-9530-D4BF4A390326}" dt="2026-10-17T10:05:35.123" v="6584" actId="20577"/>
          <ac:spMkLst>
            <pc:docMk/>
            <pc:sldMk cId="878109260" sldId="314"/>
            <ac:spMk id="4" creationId="{EAF1BEFD-B643-5FDA-EB2A-1D410C7C409F}"/>
          </ac:spMkLst>
        </pc:spChg>
      </pc:sldChg>
      <pc:sldChg chg="modSp mod">
        <pc:chgData name="Alana Enoch" userId="ba41983e-3215-417a-a480-486e03c9bd95" providerId="ADAL" clId="{CC6F2984-5DDD-47B8-9530-D4BF4A390326}" dt="2026-10-15T13:17:20.677" v="6033" actId="20577"/>
        <pc:sldMkLst>
          <pc:docMk/>
          <pc:sldMk cId="1048333111" sldId="325"/>
        </pc:sldMkLst>
        <pc:spChg chg="mod">
          <ac:chgData name="Alana Enoch" userId="ba41983e-3215-417a-a480-486e03c9bd95" providerId="ADAL" clId="{CC6F2984-5DDD-47B8-9530-D4BF4A390326}" dt="2026-10-15T11:49:53.830" v="5108" actId="20577"/>
          <ac:spMkLst>
            <pc:docMk/>
            <pc:sldMk cId="1048333111" sldId="325"/>
            <ac:spMk id="3" creationId="{6A2D48CE-2334-37D0-7831-CE2D7AEAC699}"/>
          </ac:spMkLst>
        </pc:spChg>
        <pc:spChg chg="mod">
          <ac:chgData name="Alana Enoch" userId="ba41983e-3215-417a-a480-486e03c9bd95" providerId="ADAL" clId="{CC6F2984-5DDD-47B8-9530-D4BF4A390326}" dt="2026-10-15T13:17:20.677" v="6033" actId="20577"/>
          <ac:spMkLst>
            <pc:docMk/>
            <pc:sldMk cId="1048333111" sldId="325"/>
            <ac:spMk id="4" creationId="{2D57A2B5-1BED-F9E8-3B0A-61B1395AF411}"/>
          </ac:spMkLst>
        </pc:spChg>
      </pc:sldChg>
      <pc:sldChg chg="modSp add mod">
        <pc:chgData name="Alana Enoch" userId="ba41983e-3215-417a-a480-486e03c9bd95" providerId="ADAL" clId="{CC6F2984-5DDD-47B8-9530-D4BF4A390326}" dt="2026-10-15T13:11:03.006" v="5870" actId="14100"/>
        <pc:sldMkLst>
          <pc:docMk/>
          <pc:sldMk cId="1324927147" sldId="448"/>
        </pc:sldMkLst>
        <pc:spChg chg="mod">
          <ac:chgData name="Alana Enoch" userId="ba41983e-3215-417a-a480-486e03c9bd95" providerId="ADAL" clId="{CC6F2984-5DDD-47B8-9530-D4BF4A390326}" dt="2026-10-15T11:06:14.443" v="2753" actId="12"/>
          <ac:spMkLst>
            <pc:docMk/>
            <pc:sldMk cId="1324927147" sldId="448"/>
            <ac:spMk id="2" creationId="{373C49A4-2CE3-C3DE-CDA2-B75F46D2C344}"/>
          </ac:spMkLst>
        </pc:spChg>
        <pc:spChg chg="mod">
          <ac:chgData name="Alana Enoch" userId="ba41983e-3215-417a-a480-486e03c9bd95" providerId="ADAL" clId="{CC6F2984-5DDD-47B8-9530-D4BF4A390326}" dt="2026-10-15T13:11:03.006" v="5870" actId="14100"/>
          <ac:spMkLst>
            <pc:docMk/>
            <pc:sldMk cId="1324927147" sldId="448"/>
            <ac:spMk id="3" creationId="{2AD856FA-EA14-24DD-6544-A229D9F8AE39}"/>
          </ac:spMkLst>
        </pc:spChg>
        <pc:spChg chg="mod">
          <ac:chgData name="Alana Enoch" userId="ba41983e-3215-417a-a480-486e03c9bd95" providerId="ADAL" clId="{CC6F2984-5DDD-47B8-9530-D4BF4A390326}" dt="2026-10-15T11:06:44.573" v="2766" actId="20577"/>
          <ac:spMkLst>
            <pc:docMk/>
            <pc:sldMk cId="1324927147" sldId="448"/>
            <ac:spMk id="6146" creationId="{4EB8ED2B-230B-3E28-E5A3-E55E3878797D}"/>
          </ac:spMkLst>
        </pc:spChg>
      </pc:sldChg>
      <pc:sldChg chg="addSp delSp modSp new mod">
        <pc:chgData name="Alana Enoch" userId="ba41983e-3215-417a-a480-486e03c9bd95" providerId="ADAL" clId="{CC6F2984-5DDD-47B8-9530-D4BF4A390326}" dt="2026-10-15T09:23:36.066" v="1168" actId="931"/>
        <pc:sldMkLst>
          <pc:docMk/>
          <pc:sldMk cId="3622331134" sldId="449"/>
        </pc:sldMkLst>
        <pc:spChg chg="mod">
          <ac:chgData name="Alana Enoch" userId="ba41983e-3215-417a-a480-486e03c9bd95" providerId="ADAL" clId="{CC6F2984-5DDD-47B8-9530-D4BF4A390326}" dt="2026-10-15T09:22:48.461" v="1162" actId="20577"/>
          <ac:spMkLst>
            <pc:docMk/>
            <pc:sldMk cId="3622331134" sldId="449"/>
            <ac:spMk id="2" creationId="{AEF792E7-93BF-6E40-0B69-D2804FCBAA71}"/>
          </ac:spMkLst>
        </pc:spChg>
        <pc:picChg chg="add mod">
          <ac:chgData name="Alana Enoch" userId="ba41983e-3215-417a-a480-486e03c9bd95" providerId="ADAL" clId="{CC6F2984-5DDD-47B8-9530-D4BF4A390326}" dt="2026-10-15T09:23:36.066" v="1168" actId="931"/>
          <ac:picMkLst>
            <pc:docMk/>
            <pc:sldMk cId="3622331134" sldId="449"/>
            <ac:picMk id="6" creationId="{BE6DFF3C-C086-5853-751F-4023DA4E4A99}"/>
          </ac:picMkLst>
        </pc:picChg>
      </pc:sldChg>
      <pc:sldChg chg="add ord">
        <pc:chgData name="Alana Enoch" userId="ba41983e-3215-417a-a480-486e03c9bd95" providerId="ADAL" clId="{CC6F2984-5DDD-47B8-9530-D4BF4A390326}" dt="2026-10-15T09:24:39.567" v="1175"/>
        <pc:sldMkLst>
          <pc:docMk/>
          <pc:sldMk cId="3012724965" sldId="450"/>
        </pc:sldMkLst>
      </pc:sldChg>
      <pc:sldChg chg="modSp add mod">
        <pc:chgData name="Alana Enoch" userId="ba41983e-3215-417a-a480-486e03c9bd95" providerId="ADAL" clId="{CC6F2984-5DDD-47B8-9530-D4BF4A390326}" dt="2026-10-17T09:55:36.562" v="6367" actId="113"/>
        <pc:sldMkLst>
          <pc:docMk/>
          <pc:sldMk cId="824727460" sldId="452"/>
        </pc:sldMkLst>
        <pc:spChg chg="mod">
          <ac:chgData name="Alana Enoch" userId="ba41983e-3215-417a-a480-486e03c9bd95" providerId="ADAL" clId="{CC6F2984-5DDD-47B8-9530-D4BF4A390326}" dt="2026-10-15T11:08:41.208" v="2791" actId="20577"/>
          <ac:spMkLst>
            <pc:docMk/>
            <pc:sldMk cId="824727460" sldId="452"/>
            <ac:spMk id="2" creationId="{4E668C5A-214E-C75C-5973-CB9C9CFEDFD8}"/>
          </ac:spMkLst>
        </pc:spChg>
        <pc:spChg chg="mod">
          <ac:chgData name="Alana Enoch" userId="ba41983e-3215-417a-a480-486e03c9bd95" providerId="ADAL" clId="{CC6F2984-5DDD-47B8-9530-D4BF4A390326}" dt="2026-10-17T09:55:36.562" v="6367" actId="113"/>
          <ac:spMkLst>
            <pc:docMk/>
            <pc:sldMk cId="824727460" sldId="452"/>
            <ac:spMk id="3" creationId="{E75F28DB-5D77-CDFE-B5C0-85221D7E5A81}"/>
          </ac:spMkLst>
        </pc:spChg>
        <pc:spChg chg="mod">
          <ac:chgData name="Alana Enoch" userId="ba41983e-3215-417a-a480-486e03c9bd95" providerId="ADAL" clId="{CC6F2984-5DDD-47B8-9530-D4BF4A390326}" dt="2026-10-17T09:55:33.174" v="6366" actId="113"/>
          <ac:spMkLst>
            <pc:docMk/>
            <pc:sldMk cId="824727460" sldId="452"/>
            <ac:spMk id="4" creationId="{F4C95211-55C1-6C42-D213-32DC2C1B317D}"/>
          </ac:spMkLst>
        </pc:spChg>
      </pc:sldChg>
      <pc:sldChg chg="addSp delSp modSp new mod modClrScheme chgLayout">
        <pc:chgData name="Alana Enoch" userId="ba41983e-3215-417a-a480-486e03c9bd95" providerId="ADAL" clId="{CC6F2984-5DDD-47B8-9530-D4BF4A390326}" dt="2026-10-15T12:34:16.361" v="5183" actId="113"/>
        <pc:sldMkLst>
          <pc:docMk/>
          <pc:sldMk cId="2308906452" sldId="453"/>
        </pc:sldMkLst>
        <pc:spChg chg="add mod">
          <ac:chgData name="Alana Enoch" userId="ba41983e-3215-417a-a480-486e03c9bd95" providerId="ADAL" clId="{CC6F2984-5DDD-47B8-9530-D4BF4A390326}" dt="2026-10-15T11:09:11.016" v="2798" actId="20577"/>
          <ac:spMkLst>
            <pc:docMk/>
            <pc:sldMk cId="2308906452" sldId="453"/>
            <ac:spMk id="9" creationId="{3E1DF326-70DC-BC1B-FE65-86EE4152500B}"/>
          </ac:spMkLst>
        </pc:spChg>
        <pc:spChg chg="add mod">
          <ac:chgData name="Alana Enoch" userId="ba41983e-3215-417a-a480-486e03c9bd95" providerId="ADAL" clId="{CC6F2984-5DDD-47B8-9530-D4BF4A390326}" dt="2026-10-15T12:34:16.361" v="5183" actId="113"/>
          <ac:spMkLst>
            <pc:docMk/>
            <pc:sldMk cId="2308906452" sldId="453"/>
            <ac:spMk id="11" creationId="{06F83EDE-F63F-6B6D-B953-6FBD7A4B01D6}"/>
          </ac:spMkLst>
        </pc:spChg>
      </pc:sldChg>
      <pc:sldChg chg="modSp add mod">
        <pc:chgData name="Alana Enoch" userId="ba41983e-3215-417a-a480-486e03c9bd95" providerId="ADAL" clId="{CC6F2984-5DDD-47B8-9530-D4BF4A390326}" dt="2026-10-15T12:34:36.812" v="5238" actId="5793"/>
        <pc:sldMkLst>
          <pc:docMk/>
          <pc:sldMk cId="3106510618" sldId="454"/>
        </pc:sldMkLst>
        <pc:spChg chg="mod">
          <ac:chgData name="Alana Enoch" userId="ba41983e-3215-417a-a480-486e03c9bd95" providerId="ADAL" clId="{CC6F2984-5DDD-47B8-9530-D4BF4A390326}" dt="2026-10-15T12:34:36.812" v="5238" actId="5793"/>
          <ac:spMkLst>
            <pc:docMk/>
            <pc:sldMk cId="3106510618" sldId="454"/>
            <ac:spMk id="9" creationId="{3302A814-DFEA-123A-A442-9F75504371B1}"/>
          </ac:spMkLst>
        </pc:spChg>
        <pc:spChg chg="mod">
          <ac:chgData name="Alana Enoch" userId="ba41983e-3215-417a-a480-486e03c9bd95" providerId="ADAL" clId="{CC6F2984-5DDD-47B8-9530-D4BF4A390326}" dt="2026-10-15T11:17:00.949" v="3195" actId="20577"/>
          <ac:spMkLst>
            <pc:docMk/>
            <pc:sldMk cId="3106510618" sldId="454"/>
            <ac:spMk id="11" creationId="{CB97DE62-B0BB-5C29-A51C-3F033AB1F032}"/>
          </ac:spMkLst>
        </pc:spChg>
      </pc:sldChg>
      <pc:sldChg chg="modSp new mod">
        <pc:chgData name="Alana Enoch" userId="ba41983e-3215-417a-a480-486e03c9bd95" providerId="ADAL" clId="{CC6F2984-5DDD-47B8-9530-D4BF4A390326}" dt="2026-10-17T09:56:40.459" v="6368" actId="113"/>
        <pc:sldMkLst>
          <pc:docMk/>
          <pc:sldMk cId="4190824158" sldId="455"/>
        </pc:sldMkLst>
        <pc:spChg chg="mod">
          <ac:chgData name="Alana Enoch" userId="ba41983e-3215-417a-a480-486e03c9bd95" providerId="ADAL" clId="{CC6F2984-5DDD-47B8-9530-D4BF4A390326}" dt="2026-10-15T12:34:55.684" v="5293" actId="20577"/>
          <ac:spMkLst>
            <pc:docMk/>
            <pc:sldMk cId="4190824158" sldId="455"/>
            <ac:spMk id="2" creationId="{F22A3DD7-E8AA-4267-BD34-AE001861602C}"/>
          </ac:spMkLst>
        </pc:spChg>
        <pc:spChg chg="mod">
          <ac:chgData name="Alana Enoch" userId="ba41983e-3215-417a-a480-486e03c9bd95" providerId="ADAL" clId="{CC6F2984-5DDD-47B8-9530-D4BF4A390326}" dt="2026-10-17T09:56:40.459" v="6368" actId="113"/>
          <ac:spMkLst>
            <pc:docMk/>
            <pc:sldMk cId="4190824158" sldId="455"/>
            <ac:spMk id="3" creationId="{2A2C7029-A288-3628-D627-F45C6C1DAC8F}"/>
          </ac:spMkLst>
        </pc:spChg>
      </pc:sldChg>
      <pc:sldChg chg="modSp new mod">
        <pc:chgData name="Alana Enoch" userId="ba41983e-3215-417a-a480-486e03c9bd95" providerId="ADAL" clId="{CC6F2984-5DDD-47B8-9530-D4BF4A390326}" dt="2026-10-15T13:14:10.998" v="5931" actId="113"/>
        <pc:sldMkLst>
          <pc:docMk/>
          <pc:sldMk cId="1461922489" sldId="456"/>
        </pc:sldMkLst>
        <pc:spChg chg="mod">
          <ac:chgData name="Alana Enoch" userId="ba41983e-3215-417a-a480-486e03c9bd95" providerId="ADAL" clId="{CC6F2984-5DDD-47B8-9530-D4BF4A390326}" dt="2026-10-15T12:35:14.515" v="5325" actId="14100"/>
          <ac:spMkLst>
            <pc:docMk/>
            <pc:sldMk cId="1461922489" sldId="456"/>
            <ac:spMk id="2" creationId="{08093D6C-3385-B506-7C75-B184B050A14B}"/>
          </ac:spMkLst>
        </pc:spChg>
        <pc:spChg chg="mod">
          <ac:chgData name="Alana Enoch" userId="ba41983e-3215-417a-a480-486e03c9bd95" providerId="ADAL" clId="{CC6F2984-5DDD-47B8-9530-D4BF4A390326}" dt="2026-10-15T13:14:10.998" v="5931" actId="113"/>
          <ac:spMkLst>
            <pc:docMk/>
            <pc:sldMk cId="1461922489" sldId="456"/>
            <ac:spMk id="3" creationId="{74068E30-7486-514B-729E-A20412B41C89}"/>
          </ac:spMkLst>
        </pc:spChg>
      </pc:sldChg>
      <pc:sldChg chg="modSp new mod">
        <pc:chgData name="Alana Enoch" userId="ba41983e-3215-417a-a480-486e03c9bd95" providerId="ADAL" clId="{CC6F2984-5DDD-47B8-9530-D4BF4A390326}" dt="2026-10-15T11:34:27.790" v="4063" actId="27636"/>
        <pc:sldMkLst>
          <pc:docMk/>
          <pc:sldMk cId="2836036599" sldId="457"/>
        </pc:sldMkLst>
        <pc:spChg chg="mod">
          <ac:chgData name="Alana Enoch" userId="ba41983e-3215-417a-a480-486e03c9bd95" providerId="ADAL" clId="{CC6F2984-5DDD-47B8-9530-D4BF4A390326}" dt="2026-10-15T10:40:43.547" v="2209" actId="14100"/>
          <ac:spMkLst>
            <pc:docMk/>
            <pc:sldMk cId="2836036599" sldId="457"/>
            <ac:spMk id="2" creationId="{F259A660-5736-3A4C-0C05-9B204F6FEC00}"/>
          </ac:spMkLst>
        </pc:spChg>
        <pc:spChg chg="mod">
          <ac:chgData name="Alana Enoch" userId="ba41983e-3215-417a-a480-486e03c9bd95" providerId="ADAL" clId="{CC6F2984-5DDD-47B8-9530-D4BF4A390326}" dt="2026-10-15T11:34:27.790" v="4063" actId="27636"/>
          <ac:spMkLst>
            <pc:docMk/>
            <pc:sldMk cId="2836036599" sldId="457"/>
            <ac:spMk id="3" creationId="{2D296E0E-90F0-AB79-ACE2-93265ACD5EE1}"/>
          </ac:spMkLst>
        </pc:spChg>
      </pc:sldChg>
      <pc:sldChg chg="modSp add mod">
        <pc:chgData name="Alana Enoch" userId="ba41983e-3215-417a-a480-486e03c9bd95" providerId="ADAL" clId="{CC6F2984-5DDD-47B8-9530-D4BF4A390326}" dt="2026-10-15T12:40:18.276" v="5452" actId="20577"/>
        <pc:sldMkLst>
          <pc:docMk/>
          <pc:sldMk cId="851769833" sldId="459"/>
        </pc:sldMkLst>
        <pc:spChg chg="mod">
          <ac:chgData name="Alana Enoch" userId="ba41983e-3215-417a-a480-486e03c9bd95" providerId="ADAL" clId="{CC6F2984-5DDD-47B8-9530-D4BF4A390326}" dt="2026-10-15T12:40:18.276" v="5452" actId="20577"/>
          <ac:spMkLst>
            <pc:docMk/>
            <pc:sldMk cId="851769833" sldId="459"/>
            <ac:spMk id="2" creationId="{434D1046-CF76-122D-7A90-22B784409304}"/>
          </ac:spMkLst>
        </pc:spChg>
        <pc:spChg chg="mod">
          <ac:chgData name="Alana Enoch" userId="ba41983e-3215-417a-a480-486e03c9bd95" providerId="ADAL" clId="{CC6F2984-5DDD-47B8-9530-D4BF4A390326}" dt="2026-10-15T11:37:54.156" v="4390" actId="114"/>
          <ac:spMkLst>
            <pc:docMk/>
            <pc:sldMk cId="851769833" sldId="459"/>
            <ac:spMk id="3" creationId="{8360DB15-16EC-C543-940F-507B540382CA}"/>
          </ac:spMkLst>
        </pc:spChg>
      </pc:sldChg>
      <pc:sldChg chg="addSp delSp modSp new mod chgLayout">
        <pc:chgData name="Alana Enoch" userId="ba41983e-3215-417a-a480-486e03c9bd95" providerId="ADAL" clId="{CC6F2984-5DDD-47B8-9530-D4BF4A390326}" dt="2026-10-15T12:40:32.972" v="5471" actId="20577"/>
        <pc:sldMkLst>
          <pc:docMk/>
          <pc:sldMk cId="43932180" sldId="460"/>
        </pc:sldMkLst>
        <pc:spChg chg="add del mod ord">
          <ac:chgData name="Alana Enoch" userId="ba41983e-3215-417a-a480-486e03c9bd95" providerId="ADAL" clId="{CC6F2984-5DDD-47B8-9530-D4BF4A390326}" dt="2026-10-15T11:38:41.236" v="4430" actId="20577"/>
          <ac:spMkLst>
            <pc:docMk/>
            <pc:sldMk cId="43932180" sldId="460"/>
            <ac:spMk id="3" creationId="{7070ADD5-CEC2-4AEB-67BD-856B8547C0BF}"/>
          </ac:spMkLst>
        </pc:spChg>
        <pc:spChg chg="add mod ord">
          <ac:chgData name="Alana Enoch" userId="ba41983e-3215-417a-a480-486e03c9bd95" providerId="ADAL" clId="{CC6F2984-5DDD-47B8-9530-D4BF4A390326}" dt="2026-10-15T12:40:32.972" v="5471" actId="20577"/>
          <ac:spMkLst>
            <pc:docMk/>
            <pc:sldMk cId="43932180" sldId="460"/>
            <ac:spMk id="4" creationId="{4E9F5300-6F69-1235-9A14-815BFAEEB18D}"/>
          </ac:spMkLst>
        </pc:spChg>
      </pc:sldChg>
      <pc:sldChg chg="addSp delSp modSp new mod modClrScheme chgLayout">
        <pc:chgData name="Alana Enoch" userId="ba41983e-3215-417a-a480-486e03c9bd95" providerId="ADAL" clId="{CC6F2984-5DDD-47B8-9530-D4BF4A390326}" dt="2026-10-15T12:40:43.499" v="5496" actId="20577"/>
        <pc:sldMkLst>
          <pc:docMk/>
          <pc:sldMk cId="1225672163" sldId="461"/>
        </pc:sldMkLst>
        <pc:spChg chg="mod ord">
          <ac:chgData name="Alana Enoch" userId="ba41983e-3215-417a-a480-486e03c9bd95" providerId="ADAL" clId="{CC6F2984-5DDD-47B8-9530-D4BF4A390326}" dt="2026-10-15T12:40:43.499" v="5496" actId="20577"/>
          <ac:spMkLst>
            <pc:docMk/>
            <pc:sldMk cId="1225672163" sldId="461"/>
            <ac:spMk id="2" creationId="{F15BF4E4-7DA1-1987-47AE-593525F99F37}"/>
          </ac:spMkLst>
        </pc:spChg>
        <pc:spChg chg="add mod ord">
          <ac:chgData name="Alana Enoch" userId="ba41983e-3215-417a-a480-486e03c9bd95" providerId="ADAL" clId="{CC6F2984-5DDD-47B8-9530-D4BF4A390326}" dt="2026-10-15T11:41:15.946" v="4488" actId="27636"/>
          <ac:spMkLst>
            <pc:docMk/>
            <pc:sldMk cId="1225672163" sldId="461"/>
            <ac:spMk id="4" creationId="{E2C0F7B8-9905-C327-4DC9-DE16CA3D3182}"/>
          </ac:spMkLst>
        </pc:spChg>
      </pc:sldChg>
      <pc:sldChg chg="addSp delSp modSp new mod modClrScheme chgLayout">
        <pc:chgData name="Alana Enoch" userId="ba41983e-3215-417a-a480-486e03c9bd95" providerId="ADAL" clId="{CC6F2984-5DDD-47B8-9530-D4BF4A390326}" dt="2026-10-15T12:40:52.868" v="5515" actId="20577"/>
        <pc:sldMkLst>
          <pc:docMk/>
          <pc:sldMk cId="3416981057" sldId="462"/>
        </pc:sldMkLst>
        <pc:spChg chg="add mod ord">
          <ac:chgData name="Alana Enoch" userId="ba41983e-3215-417a-a480-486e03c9bd95" providerId="ADAL" clId="{CC6F2984-5DDD-47B8-9530-D4BF4A390326}" dt="2026-10-15T12:40:52.868" v="5515" actId="20577"/>
          <ac:spMkLst>
            <pc:docMk/>
            <pc:sldMk cId="3416981057" sldId="462"/>
            <ac:spMk id="5" creationId="{C647ED1A-51B3-83EF-6B29-80A947EACB5D}"/>
          </ac:spMkLst>
        </pc:spChg>
        <pc:spChg chg="add mod ord">
          <ac:chgData name="Alana Enoch" userId="ba41983e-3215-417a-a480-486e03c9bd95" providerId="ADAL" clId="{CC6F2984-5DDD-47B8-9530-D4BF4A390326}" dt="2026-10-15T11:41:52.649" v="4512" actId="20577"/>
          <ac:spMkLst>
            <pc:docMk/>
            <pc:sldMk cId="3416981057" sldId="462"/>
            <ac:spMk id="6" creationId="{A11EDF04-4D74-059E-A75E-5F1CEE9EEEBF}"/>
          </ac:spMkLst>
        </pc:spChg>
      </pc:sldChg>
      <pc:sldChg chg="modSp new mod">
        <pc:chgData name="Alana Enoch" userId="ba41983e-3215-417a-a480-486e03c9bd95" providerId="ADAL" clId="{CC6F2984-5DDD-47B8-9530-D4BF4A390326}" dt="2026-10-15T12:41:00.641" v="5534" actId="20577"/>
        <pc:sldMkLst>
          <pc:docMk/>
          <pc:sldMk cId="3794275237" sldId="463"/>
        </pc:sldMkLst>
        <pc:spChg chg="mod">
          <ac:chgData name="Alana Enoch" userId="ba41983e-3215-417a-a480-486e03c9bd95" providerId="ADAL" clId="{CC6F2984-5DDD-47B8-9530-D4BF4A390326}" dt="2026-10-15T12:41:00.641" v="5534" actId="20577"/>
          <ac:spMkLst>
            <pc:docMk/>
            <pc:sldMk cId="3794275237" sldId="463"/>
            <ac:spMk id="2" creationId="{B83DCE1A-B840-9330-7F5F-7A9158C913FF}"/>
          </ac:spMkLst>
        </pc:spChg>
        <pc:spChg chg="mod">
          <ac:chgData name="Alana Enoch" userId="ba41983e-3215-417a-a480-486e03c9bd95" providerId="ADAL" clId="{CC6F2984-5DDD-47B8-9530-D4BF4A390326}" dt="2026-10-15T11:43:58.386" v="4596" actId="27636"/>
          <ac:spMkLst>
            <pc:docMk/>
            <pc:sldMk cId="3794275237" sldId="463"/>
            <ac:spMk id="3" creationId="{08962AF0-DE2A-3514-6435-A46F16DC0DDF}"/>
          </ac:spMkLst>
        </pc:spChg>
      </pc:sldChg>
      <pc:sldChg chg="modSp add mod">
        <pc:chgData name="Alana Enoch" userId="ba41983e-3215-417a-a480-486e03c9bd95" providerId="ADAL" clId="{CC6F2984-5DDD-47B8-9530-D4BF4A390326}" dt="2026-10-15T12:41:14.798" v="5567" actId="20577"/>
        <pc:sldMkLst>
          <pc:docMk/>
          <pc:sldMk cId="3378951297" sldId="464"/>
        </pc:sldMkLst>
        <pc:spChg chg="mod">
          <ac:chgData name="Alana Enoch" userId="ba41983e-3215-417a-a480-486e03c9bd95" providerId="ADAL" clId="{CC6F2984-5DDD-47B8-9530-D4BF4A390326}" dt="2026-10-15T12:41:14.798" v="5567" actId="20577"/>
          <ac:spMkLst>
            <pc:docMk/>
            <pc:sldMk cId="3378951297" sldId="464"/>
            <ac:spMk id="2" creationId="{A9001541-2BC3-2EB8-8569-2FD945EB9FA8}"/>
          </ac:spMkLst>
        </pc:spChg>
        <pc:spChg chg="mod">
          <ac:chgData name="Alana Enoch" userId="ba41983e-3215-417a-a480-486e03c9bd95" providerId="ADAL" clId="{CC6F2984-5DDD-47B8-9530-D4BF4A390326}" dt="2026-10-15T10:57:18.993" v="2522" actId="27636"/>
          <ac:spMkLst>
            <pc:docMk/>
            <pc:sldMk cId="3378951297" sldId="464"/>
            <ac:spMk id="3" creationId="{FF83903F-040A-EAB5-BDE0-C36341DAD3D2}"/>
          </ac:spMkLst>
        </pc:spChg>
      </pc:sldChg>
      <pc:sldChg chg="modSp add mod">
        <pc:chgData name="Alana Enoch" userId="ba41983e-3215-417a-a480-486e03c9bd95" providerId="ADAL" clId="{CC6F2984-5DDD-47B8-9530-D4BF4A390326}" dt="2026-10-15T12:41:22.296" v="5586" actId="20577"/>
        <pc:sldMkLst>
          <pc:docMk/>
          <pc:sldMk cId="3555648790" sldId="465"/>
        </pc:sldMkLst>
        <pc:spChg chg="mod">
          <ac:chgData name="Alana Enoch" userId="ba41983e-3215-417a-a480-486e03c9bd95" providerId="ADAL" clId="{CC6F2984-5DDD-47B8-9530-D4BF4A390326}" dt="2026-10-15T12:41:22.296" v="5586" actId="20577"/>
          <ac:spMkLst>
            <pc:docMk/>
            <pc:sldMk cId="3555648790" sldId="465"/>
            <ac:spMk id="2" creationId="{2DA1FB29-5F9E-1AC9-9353-CB8A5F736AB6}"/>
          </ac:spMkLst>
        </pc:spChg>
        <pc:spChg chg="mod">
          <ac:chgData name="Alana Enoch" userId="ba41983e-3215-417a-a480-486e03c9bd95" providerId="ADAL" clId="{CC6F2984-5DDD-47B8-9530-D4BF4A390326}" dt="2026-10-15T10:57:50.089" v="2524" actId="20577"/>
          <ac:spMkLst>
            <pc:docMk/>
            <pc:sldMk cId="3555648790" sldId="465"/>
            <ac:spMk id="3" creationId="{53293C18-D6FD-0504-8030-01CDCCEB7CA6}"/>
          </ac:spMkLst>
        </pc:spChg>
      </pc:sldChg>
      <pc:sldChg chg="addSp delSp modSp new mod">
        <pc:chgData name="Alana Enoch" userId="ba41983e-3215-417a-a480-486e03c9bd95" providerId="ADAL" clId="{CC6F2984-5DDD-47B8-9530-D4BF4A390326}" dt="2026-10-15T12:45:06.147" v="5805" actId="33524"/>
        <pc:sldMkLst>
          <pc:docMk/>
          <pc:sldMk cId="558558692" sldId="467"/>
        </pc:sldMkLst>
        <pc:spChg chg="mod">
          <ac:chgData name="Alana Enoch" userId="ba41983e-3215-417a-a480-486e03c9bd95" providerId="ADAL" clId="{CC6F2984-5DDD-47B8-9530-D4BF4A390326}" dt="2026-10-15T12:43:14.168" v="5665" actId="14100"/>
          <ac:spMkLst>
            <pc:docMk/>
            <pc:sldMk cId="558558692" sldId="467"/>
            <ac:spMk id="2" creationId="{83E23814-D136-181B-C40D-6B561F8BB365}"/>
          </ac:spMkLst>
        </pc:spChg>
        <pc:spChg chg="mod">
          <ac:chgData name="Alana Enoch" userId="ba41983e-3215-417a-a480-486e03c9bd95" providerId="ADAL" clId="{CC6F2984-5DDD-47B8-9530-D4BF4A390326}" dt="2026-10-15T12:45:06.147" v="5805" actId="33524"/>
          <ac:spMkLst>
            <pc:docMk/>
            <pc:sldMk cId="558558692" sldId="467"/>
            <ac:spMk id="3" creationId="{7AB76087-D71D-FC89-FCF1-CD09DE034C8B}"/>
          </ac:spMkLst>
        </pc:spChg>
      </pc:sldChg>
      <pc:sldChg chg="modSp add mod ord">
        <pc:chgData name="Alana Enoch" userId="ba41983e-3215-417a-a480-486e03c9bd95" providerId="ADAL" clId="{CC6F2984-5DDD-47B8-9530-D4BF4A390326}" dt="2026-10-15T11:12:56.409" v="3050" actId="5793"/>
        <pc:sldMkLst>
          <pc:docMk/>
          <pc:sldMk cId="1240957519" sldId="468"/>
        </pc:sldMkLst>
        <pc:spChg chg="mod">
          <ac:chgData name="Alana Enoch" userId="ba41983e-3215-417a-a480-486e03c9bd95" providerId="ADAL" clId="{CC6F2984-5DDD-47B8-9530-D4BF4A390326}" dt="2026-10-15T11:12:56.409" v="3050" actId="5793"/>
          <ac:spMkLst>
            <pc:docMk/>
            <pc:sldMk cId="1240957519" sldId="468"/>
            <ac:spMk id="11" creationId="{50908465-DEA7-353E-2EB0-829C4A6FE35F}"/>
          </ac:spMkLst>
        </pc:spChg>
      </pc:sldChg>
      <pc:sldChg chg="modSp new mod">
        <pc:chgData name="Alana Enoch" userId="ba41983e-3215-417a-a480-486e03c9bd95" providerId="ADAL" clId="{CC6F2984-5DDD-47B8-9530-D4BF4A390326}" dt="2026-10-17T10:01:07.096" v="6561" actId="14100"/>
        <pc:sldMkLst>
          <pc:docMk/>
          <pc:sldMk cId="1635046941" sldId="469"/>
        </pc:sldMkLst>
        <pc:spChg chg="mod">
          <ac:chgData name="Alana Enoch" userId="ba41983e-3215-417a-a480-486e03c9bd95" providerId="ADAL" clId="{CC6F2984-5DDD-47B8-9530-D4BF4A390326}" dt="2026-10-17T09:57:02.652" v="6392" actId="20577"/>
          <ac:spMkLst>
            <pc:docMk/>
            <pc:sldMk cId="1635046941" sldId="469"/>
            <ac:spMk id="2" creationId="{D969C05F-05C9-4EC8-C8A2-777A19073B4D}"/>
          </ac:spMkLst>
        </pc:spChg>
        <pc:spChg chg="mod">
          <ac:chgData name="Alana Enoch" userId="ba41983e-3215-417a-a480-486e03c9bd95" providerId="ADAL" clId="{CC6F2984-5DDD-47B8-9530-D4BF4A390326}" dt="2026-10-17T10:01:07.096" v="6561" actId="14100"/>
          <ac:spMkLst>
            <pc:docMk/>
            <pc:sldMk cId="1635046941" sldId="469"/>
            <ac:spMk id="3" creationId="{DA0CE60E-4B6A-6D44-F297-71F802196C99}"/>
          </ac:spMkLst>
        </pc:spChg>
      </pc:sldChg>
      <pc:sldChg chg="addSp delSp modSp new mod modClrScheme chgLayout">
        <pc:chgData name="Alana Enoch" userId="ba41983e-3215-417a-a480-486e03c9bd95" providerId="ADAL" clId="{CC6F2984-5DDD-47B8-9530-D4BF4A390326}" dt="2026-10-17T10:01:38.277" v="6581" actId="20577"/>
        <pc:sldMkLst>
          <pc:docMk/>
          <pc:sldMk cId="2915332618" sldId="470"/>
        </pc:sldMkLst>
        <pc:spChg chg="mod ord">
          <ac:chgData name="Alana Enoch" userId="ba41983e-3215-417a-a480-486e03c9bd95" providerId="ADAL" clId="{CC6F2984-5DDD-47B8-9530-D4BF4A390326}" dt="2026-10-15T12:36:49.850" v="5350" actId="700"/>
          <ac:spMkLst>
            <pc:docMk/>
            <pc:sldMk cId="2915332618" sldId="470"/>
            <ac:spMk id="2" creationId="{7031075F-A215-C04E-A88E-6BBFBA6C686C}"/>
          </ac:spMkLst>
        </pc:spChg>
        <pc:spChg chg="add mod ord">
          <ac:chgData name="Alana Enoch" userId="ba41983e-3215-417a-a480-486e03c9bd95" providerId="ADAL" clId="{CC6F2984-5DDD-47B8-9530-D4BF4A390326}" dt="2026-10-17T10:01:34.799" v="6579" actId="20577"/>
          <ac:spMkLst>
            <pc:docMk/>
            <pc:sldMk cId="2915332618" sldId="470"/>
            <ac:spMk id="4" creationId="{7EB0CABC-7148-1E90-47EC-C8FE78776AB4}"/>
          </ac:spMkLst>
        </pc:spChg>
        <pc:spChg chg="add mod ord">
          <ac:chgData name="Alana Enoch" userId="ba41983e-3215-417a-a480-486e03c9bd95" providerId="ADAL" clId="{CC6F2984-5DDD-47B8-9530-D4BF4A390326}" dt="2026-10-17T10:01:38.277" v="6581" actId="20577"/>
          <ac:spMkLst>
            <pc:docMk/>
            <pc:sldMk cId="2915332618" sldId="470"/>
            <ac:spMk id="5" creationId="{818B5271-5FC0-6886-8BCF-D608C0150150}"/>
          </ac:spMkLst>
        </pc:spChg>
      </pc:sldChg>
      <pc:sldChg chg="addSp delSp modSp new mod">
        <pc:chgData name="Alana Enoch" userId="ba41983e-3215-417a-a480-486e03c9bd95" providerId="ADAL" clId="{CC6F2984-5DDD-47B8-9530-D4BF4A390326}" dt="2026-10-15T12:37:54.729" v="5410" actId="478"/>
        <pc:sldMkLst>
          <pc:docMk/>
          <pc:sldMk cId="4040752317" sldId="472"/>
        </pc:sldMkLst>
        <pc:picChg chg="add mod">
          <ac:chgData name="Alana Enoch" userId="ba41983e-3215-417a-a480-486e03c9bd95" providerId="ADAL" clId="{CC6F2984-5DDD-47B8-9530-D4BF4A390326}" dt="2026-10-15T12:37:50.156" v="5408" actId="1076"/>
          <ac:picMkLst>
            <pc:docMk/>
            <pc:sldMk cId="4040752317" sldId="472"/>
            <ac:picMk id="5" creationId="{60EA633B-DBB3-7B8E-AD0F-430016A85058}"/>
          </ac:picMkLst>
        </pc:picChg>
      </pc:sldChg>
      <pc:sldChg chg="addSp delSp modSp new mod ord">
        <pc:chgData name="Alana Enoch" userId="ba41983e-3215-417a-a480-486e03c9bd95" providerId="ADAL" clId="{CC6F2984-5DDD-47B8-9530-D4BF4A390326}" dt="2026-10-15T12:38:04.794" v="5412"/>
        <pc:sldMkLst>
          <pc:docMk/>
          <pc:sldMk cId="2685408656" sldId="473"/>
        </pc:sldMkLst>
        <pc:spChg chg="mod">
          <ac:chgData name="Alana Enoch" userId="ba41983e-3215-417a-a480-486e03c9bd95" providerId="ADAL" clId="{CC6F2984-5DDD-47B8-9530-D4BF4A390326}" dt="2026-10-15T11:29:53.059" v="3823" actId="20577"/>
          <ac:spMkLst>
            <pc:docMk/>
            <pc:sldMk cId="2685408656" sldId="473"/>
            <ac:spMk id="2" creationId="{90190DC1-A62A-1497-EA9D-B4898F990C9F}"/>
          </ac:spMkLst>
        </pc:spChg>
        <pc:spChg chg="add mod">
          <ac:chgData name="Alana Enoch" userId="ba41983e-3215-417a-a480-486e03c9bd95" providerId="ADAL" clId="{CC6F2984-5DDD-47B8-9530-D4BF4A390326}" dt="2026-10-15T11:30:51.251" v="3829" actId="931"/>
          <ac:spMkLst>
            <pc:docMk/>
            <pc:sldMk cId="2685408656" sldId="473"/>
            <ac:spMk id="10" creationId="{D29DDC47-52C0-7AAE-5CD0-800F777B91DE}"/>
          </ac:spMkLst>
        </pc:spChg>
        <pc:picChg chg="add mod">
          <ac:chgData name="Alana Enoch" userId="ba41983e-3215-417a-a480-486e03c9bd95" providerId="ADAL" clId="{CC6F2984-5DDD-47B8-9530-D4BF4A390326}" dt="2026-10-15T11:30:54.630" v="3830" actId="1076"/>
          <ac:picMkLst>
            <pc:docMk/>
            <pc:sldMk cId="2685408656" sldId="473"/>
            <ac:picMk id="9" creationId="{90013B57-05F3-96BC-562B-8BB5AE26936D}"/>
          </ac:picMkLst>
        </pc:picChg>
      </pc:sldChg>
      <pc:sldChg chg="modSp new mod">
        <pc:chgData name="Alana Enoch" userId="ba41983e-3215-417a-a480-486e03c9bd95" providerId="ADAL" clId="{CC6F2984-5DDD-47B8-9530-D4BF4A390326}" dt="2026-10-17T10:18:34.639" v="6597" actId="20577"/>
        <pc:sldMkLst>
          <pc:docMk/>
          <pc:sldMk cId="1998136616" sldId="474"/>
        </pc:sldMkLst>
        <pc:spChg chg="mod">
          <ac:chgData name="Alana Enoch" userId="ba41983e-3215-417a-a480-486e03c9bd95" providerId="ADAL" clId="{CC6F2984-5DDD-47B8-9530-D4BF4A390326}" dt="2026-10-15T11:32:07.225" v="3858"/>
          <ac:spMkLst>
            <pc:docMk/>
            <pc:sldMk cId="1998136616" sldId="474"/>
            <ac:spMk id="2" creationId="{461357AA-F990-9C0E-E86C-41DCC9073996}"/>
          </ac:spMkLst>
        </pc:spChg>
        <pc:spChg chg="mod">
          <ac:chgData name="Alana Enoch" userId="ba41983e-3215-417a-a480-486e03c9bd95" providerId="ADAL" clId="{CC6F2984-5DDD-47B8-9530-D4BF4A390326}" dt="2026-10-17T10:18:34.639" v="6597" actId="20577"/>
          <ac:spMkLst>
            <pc:docMk/>
            <pc:sldMk cId="1998136616" sldId="474"/>
            <ac:spMk id="3" creationId="{88CC5B50-91B5-1D83-FF64-D164E4EA51C2}"/>
          </ac:spMkLst>
        </pc:spChg>
      </pc:sldChg>
      <pc:sldChg chg="modSp new mod">
        <pc:chgData name="Alana Enoch" userId="ba41983e-3215-417a-a480-486e03c9bd95" providerId="ADAL" clId="{CC6F2984-5DDD-47B8-9530-D4BF4A390326}" dt="2026-10-17T10:23:08.164" v="6823" actId="5793"/>
        <pc:sldMkLst>
          <pc:docMk/>
          <pc:sldMk cId="4181376307" sldId="475"/>
        </pc:sldMkLst>
        <pc:spChg chg="mod">
          <ac:chgData name="Alana Enoch" userId="ba41983e-3215-417a-a480-486e03c9bd95" providerId="ADAL" clId="{CC6F2984-5DDD-47B8-9530-D4BF4A390326}" dt="2026-10-15T11:49:03.971" v="4947" actId="20577"/>
          <ac:spMkLst>
            <pc:docMk/>
            <pc:sldMk cId="4181376307" sldId="475"/>
            <ac:spMk id="2" creationId="{59CDDC13-BA03-0981-87AF-A33FE52A5965}"/>
          </ac:spMkLst>
        </pc:spChg>
        <pc:spChg chg="mod">
          <ac:chgData name="Alana Enoch" userId="ba41983e-3215-417a-a480-486e03c9bd95" providerId="ADAL" clId="{CC6F2984-5DDD-47B8-9530-D4BF4A390326}" dt="2026-10-17T10:23:08.164" v="6823" actId="5793"/>
          <ac:spMkLst>
            <pc:docMk/>
            <pc:sldMk cId="4181376307" sldId="475"/>
            <ac:spMk id="3" creationId="{C7B34FFA-C6EC-00ED-DA62-92F9E914654F}"/>
          </ac:spMkLst>
        </pc:spChg>
      </pc:sldChg>
      <pc:sldChg chg="add ord">
        <pc:chgData name="Alana Enoch" userId="ba41983e-3215-417a-a480-486e03c9bd95" providerId="ADAL" clId="{CC6F2984-5DDD-47B8-9530-D4BF4A390326}" dt="2026-10-15T12:39:30.182" v="5435"/>
        <pc:sldMkLst>
          <pc:docMk/>
          <pc:sldMk cId="1275654644" sldId="476"/>
        </pc:sldMkLst>
      </pc:sldChg>
      <pc:sldChg chg="add ord">
        <pc:chgData name="Alana Enoch" userId="ba41983e-3215-417a-a480-486e03c9bd95" providerId="ADAL" clId="{CC6F2984-5DDD-47B8-9530-D4BF4A390326}" dt="2026-10-15T12:42:13.248" v="5590"/>
        <pc:sldMkLst>
          <pc:docMk/>
          <pc:sldMk cId="3819599842" sldId="477"/>
        </pc:sldMkLst>
      </pc:sldChg>
      <pc:sldChg chg="modSp new mod">
        <pc:chgData name="Alana Enoch" userId="ba41983e-3215-417a-a480-486e03c9bd95" providerId="ADAL" clId="{CC6F2984-5DDD-47B8-9530-D4BF4A390326}" dt="2026-10-17T10:40:41.913" v="6842" actId="20577"/>
        <pc:sldMkLst>
          <pc:docMk/>
          <pc:sldMk cId="1816923402" sldId="478"/>
        </pc:sldMkLst>
        <pc:spChg chg="mod">
          <ac:chgData name="Alana Enoch" userId="ba41983e-3215-417a-a480-486e03c9bd95" providerId="ADAL" clId="{CC6F2984-5DDD-47B8-9530-D4BF4A390326}" dt="2026-10-15T12:45:58.986" v="5814" actId="20577"/>
          <ac:spMkLst>
            <pc:docMk/>
            <pc:sldMk cId="1816923402" sldId="478"/>
            <ac:spMk id="2" creationId="{CF9FEC5D-CE1E-4707-B938-7D1B64C11B5F}"/>
          </ac:spMkLst>
        </pc:spChg>
        <pc:spChg chg="mod">
          <ac:chgData name="Alana Enoch" userId="ba41983e-3215-417a-a480-486e03c9bd95" providerId="ADAL" clId="{CC6F2984-5DDD-47B8-9530-D4BF4A390326}" dt="2026-10-17T10:40:41.913" v="6842" actId="20577"/>
          <ac:spMkLst>
            <pc:docMk/>
            <pc:sldMk cId="1816923402" sldId="478"/>
            <ac:spMk id="3" creationId="{1A2A1FF5-A5DC-8640-928E-64C727485B4F}"/>
          </ac:spMkLst>
        </pc:spChg>
        <pc:spChg chg="mod">
          <ac:chgData name="Alana Enoch" userId="ba41983e-3215-417a-a480-486e03c9bd95" providerId="ADAL" clId="{CC6F2984-5DDD-47B8-9530-D4BF4A390326}" dt="2026-10-17T10:24:06.370" v="6840" actId="20577"/>
          <ac:spMkLst>
            <pc:docMk/>
            <pc:sldMk cId="1816923402" sldId="478"/>
            <ac:spMk id="4" creationId="{3FA99BB3-ED72-C9ED-8DE7-C6BCD9BEDEA7}"/>
          </ac:spMkLst>
        </pc:spChg>
      </pc:sldChg>
      <pc:sldChg chg="add ord">
        <pc:chgData name="Alana Enoch" userId="ba41983e-3215-417a-a480-486e03c9bd95" providerId="ADAL" clId="{CC6F2984-5DDD-47B8-9530-D4BF4A390326}" dt="2026-10-15T13:19:14.060" v="6195"/>
        <pc:sldMkLst>
          <pc:docMk/>
          <pc:sldMk cId="1377218846" sldId="47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0F01A-8FCA-4BC6-BED9-3C45A1E9C855}"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5DACE-2808-4450-9244-5EC826017ADD}" type="slidenum">
              <a:rPr lang="en-GB" smtClean="0"/>
              <a:t>‹#›</a:t>
            </a:fld>
            <a:endParaRPr lang="en-GB"/>
          </a:p>
        </p:txBody>
      </p:sp>
    </p:spTree>
    <p:extLst>
      <p:ext uri="{BB962C8B-B14F-4D97-AF65-F5344CB8AC3E}">
        <p14:creationId xmlns:p14="http://schemas.microsoft.com/office/powerpoint/2010/main" val="114145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Dolan.Thomas@uwtsd.ac.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a:t>Notes</a:t>
            </a:r>
            <a:r>
              <a:rPr lang="cy-GB" altLang="cy-GB" baseline="0" dirty="0"/>
              <a:t> for Module Team:</a:t>
            </a:r>
          </a:p>
          <a:p>
            <a:endParaRPr lang="cy-GB" altLang="cy-GB" baseline="0" dirty="0"/>
          </a:p>
          <a:p>
            <a:r>
              <a:rPr lang="cy-GB" altLang="cy-GB" baseline="0" dirty="0"/>
              <a:t>This is a short PP which provides students with an overview of the module.</a:t>
            </a:r>
          </a:p>
          <a:p>
            <a:r>
              <a:rPr lang="cy-GB" altLang="cy-GB" baseline="0" dirty="0"/>
              <a:t>You can open the module handbook on the whiteboard and go over details, such as:</a:t>
            </a:r>
          </a:p>
          <a:p>
            <a:endParaRPr lang="cy-GB" altLang="cy-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altLang="cy-GB" baseline="0" dirty="0"/>
              <a:t>Staff details – explain that they have to e-mail their lecturer if absent</a:t>
            </a:r>
            <a:endParaRPr lang="cy-GB" altLang="cy-GB" dirty="0"/>
          </a:p>
          <a:p>
            <a:pPr marL="171450" indent="-171450">
              <a:buFont typeface="Arial" panose="020B0604020202020204" pitchFamily="34" charset="0"/>
              <a:buChar char="•"/>
            </a:pPr>
            <a:r>
              <a:rPr lang="cy-GB" altLang="cy-GB" baseline="0" dirty="0"/>
              <a:t>Learning outcomes (from the module overview)</a:t>
            </a:r>
          </a:p>
          <a:p>
            <a:pPr marL="171450" indent="-171450">
              <a:buFont typeface="Arial" panose="020B0604020202020204" pitchFamily="34" charset="0"/>
              <a:buChar char="•"/>
            </a:pPr>
            <a:r>
              <a:rPr lang="cy-GB" altLang="cy-GB" baseline="0" dirty="0"/>
              <a:t>A brief look at the content (from the module overview)</a:t>
            </a:r>
          </a:p>
          <a:p>
            <a:pPr marL="171450" indent="-171450">
              <a:buFont typeface="Arial" panose="020B0604020202020204" pitchFamily="34" charset="0"/>
              <a:buChar char="•"/>
            </a:pPr>
            <a:r>
              <a:rPr lang="cy-GB" altLang="cy-GB" baseline="0" dirty="0"/>
              <a:t>Assessments– Panopto guidance can either be watched in their own time or in lectures (sometimes it helps to listen to the guidance together)</a:t>
            </a:r>
          </a:p>
          <a:p>
            <a:endParaRPr lang="cy-GB" altLang="cy-GB" dirty="0"/>
          </a:p>
        </p:txBody>
      </p:sp>
    </p:spTree>
    <p:extLst>
      <p:ext uri="{BB962C8B-B14F-4D97-AF65-F5344CB8AC3E}">
        <p14:creationId xmlns:p14="http://schemas.microsoft.com/office/powerpoint/2010/main" val="97918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208320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Students can discuss the</a:t>
            </a:r>
            <a:r>
              <a:rPr lang="en-GB" baseline="0" dirty="0"/>
              <a:t> benefits of doing a degree and </a:t>
            </a:r>
            <a:r>
              <a:rPr lang="en-GB" dirty="0"/>
              <a:t>share</a:t>
            </a:r>
            <a:r>
              <a:rPr lang="en-GB" baseline="0" dirty="0"/>
              <a:t> why they are doing this degree.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4880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hwb@uwtsd.ac.uk</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to correct team to deal with.</a:t>
            </a:r>
          </a:p>
          <a:p>
            <a:endParaRPr lang="en-GB" dirty="0"/>
          </a:p>
        </p:txBody>
      </p:sp>
      <p:sp>
        <p:nvSpPr>
          <p:cNvPr id="4" name="Slide Number Placeholder 3"/>
          <p:cNvSpPr>
            <a:spLocks noGrp="1"/>
          </p:cNvSpPr>
          <p:nvPr>
            <p:ph type="sldNum" sz="quarter" idx="5"/>
          </p:nvPr>
        </p:nvSpPr>
        <p:spPr/>
        <p:txBody>
          <a:bodyPr/>
          <a:lstStyle/>
          <a:p>
            <a:fld id="{CE858290-36E8-4BD8-92B0-9B5587FFBB44}" type="slidenum">
              <a:rPr lang="en-GB" smtClean="0"/>
              <a:t>6</a:t>
            </a:fld>
            <a:endParaRPr lang="en-GB"/>
          </a:p>
        </p:txBody>
      </p:sp>
    </p:spTree>
    <p:extLst>
      <p:ext uri="{BB962C8B-B14F-4D97-AF65-F5344CB8AC3E}">
        <p14:creationId xmlns:p14="http://schemas.microsoft.com/office/powerpoint/2010/main" val="1740182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7</a:t>
            </a:fld>
            <a:endParaRPr lang="en-GB"/>
          </a:p>
        </p:txBody>
      </p:sp>
    </p:spTree>
    <p:extLst>
      <p:ext uri="{BB962C8B-B14F-4D97-AF65-F5344CB8AC3E}">
        <p14:creationId xmlns:p14="http://schemas.microsoft.com/office/powerpoint/2010/main" val="177556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10</a:t>
            </a:fld>
            <a:endParaRPr lang="en-GB"/>
          </a:p>
        </p:txBody>
      </p:sp>
    </p:spTree>
    <p:extLst>
      <p:ext uri="{BB962C8B-B14F-4D97-AF65-F5344CB8AC3E}">
        <p14:creationId xmlns:p14="http://schemas.microsoft.com/office/powerpoint/2010/main" val="1592013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11</a:t>
            </a:fld>
            <a:endParaRPr lang="en-GB"/>
          </a:p>
        </p:txBody>
      </p:sp>
    </p:spTree>
    <p:extLst>
      <p:ext uri="{BB962C8B-B14F-4D97-AF65-F5344CB8AC3E}">
        <p14:creationId xmlns:p14="http://schemas.microsoft.com/office/powerpoint/2010/main" val="1940829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a:xfrm>
            <a:off x="128587" y="4400550"/>
            <a:ext cx="6643687" cy="4743450"/>
          </a:xfrm>
        </p:spPr>
        <p:txBody>
          <a:bodyPr/>
          <a:lstStyle/>
          <a:p>
            <a:r>
              <a:rPr lang="cy-GB" dirty="0"/>
              <a:t>The disiussion here can be linked to module indicative content in handbook as well</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a strategaethau darllen sy’n briodol i astudiaeth academaidd e.e., darllen beirniadol a gwerthusol, defnydd effeithiol o adnoddau electronig, adnoddau cynradd ac eilradd.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Dealltwriaeth o bwysigrwydd cyfeirnodi ac arddulliau cyfeirnodi mewn perthynas â rhaglen astudio myfyrwyr; pwysigrwydd cydnabod gwaith eraill, adnabod y gwahaniaeth rhwng aralleirio a dyfynnu a sut i osgoi llên-ladrad.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ysgrifennu a chyfathrebu ar gyfer amrywiaeth o ddulliau asesu, gan gynnwys blogiau, flogiau, fideo, cyflwyniadau, posteri a gwaith cwrs ysgrifenedig.  </a:t>
            </a:r>
          </a:p>
          <a:p>
            <a:pPr algn="l"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Llythrennedd digidol: defnyddio technoleg briodol; aros yn ddiogel ar-lein, seiberddiogelwch, hunaniaeth ddigidol. </a:t>
            </a:r>
          </a:p>
          <a:p>
            <a:pPr algn="just"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Maethu agwedd bositif at astudio a strategaethau ar gyfer llwyddiant yn y dyfodol e.e.: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rheoli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cynllunio effeithiol a digonol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cymhelliant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ôl terfynau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rhan o grŵp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lles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proffesiynoldeb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cyfathrebu </a:t>
            </a:r>
          </a:p>
          <a:p>
            <a:endParaRPr lang="cy-GB" dirty="0"/>
          </a:p>
          <a:p>
            <a:r>
              <a:rPr lang="en-GB" sz="800" dirty="0"/>
              <a:t>Reading skills and strategies appropriate to academic study e.g., critical and evaluative reading, effective use of electronic resources, primary and secondary resources. </a:t>
            </a:r>
          </a:p>
          <a:p>
            <a:endParaRPr lang="en-GB" sz="800" dirty="0"/>
          </a:p>
          <a:p>
            <a:r>
              <a:rPr lang="en-GB" sz="800" dirty="0"/>
              <a:t>Understanding the importance of referencing and referencing styles in relation to students’ programme of study; the importance of acknowledging the work of others, recognise the difference between paraphrasing and quoting and how to avoid plagiarism.  </a:t>
            </a:r>
          </a:p>
          <a:p>
            <a:endParaRPr lang="en-GB" sz="800" dirty="0"/>
          </a:p>
          <a:p>
            <a:r>
              <a:rPr lang="en-GB" sz="800" dirty="0"/>
              <a:t>Writing and communication skills for a range of assessment modes, including blogs, vlogs, video, presentations, posters and written coursework.  </a:t>
            </a:r>
          </a:p>
          <a:p>
            <a:endParaRPr lang="en-GB" sz="800" dirty="0"/>
          </a:p>
          <a:p>
            <a:r>
              <a:rPr lang="en-GB" sz="800" dirty="0"/>
              <a:t>Digital literacy: using appropriate technology; staying safe online, cyber security, digital identity. </a:t>
            </a:r>
          </a:p>
          <a:p>
            <a:r>
              <a:rPr lang="en-GB" sz="800" dirty="0"/>
              <a:t>Fostering a positive attitude to study and strategies for future success e.g.: </a:t>
            </a:r>
          </a:p>
          <a:p>
            <a:endParaRPr lang="en-GB" sz="800" dirty="0"/>
          </a:p>
          <a:p>
            <a:r>
              <a:rPr lang="en-GB" sz="800" dirty="0"/>
              <a:t>time management , effective and sufficient planning , motivation, working to deadlines , working as part of a group , well-being , professionalism  , communication skills </a:t>
            </a:r>
            <a:endParaRPr lang="cy-GB" sz="800"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1600431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44D89-6AC7-ED08-27DE-2C437935D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499ADC-623A-07FF-9524-E87E867C7F8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C9AC62E-AC95-B91A-718F-C5F7A1CC2ABC}"/>
              </a:ext>
            </a:extLst>
          </p:cNvPr>
          <p:cNvSpPr>
            <a:spLocks noGrp="1"/>
          </p:cNvSpPr>
          <p:nvPr>
            <p:ph type="body" idx="1"/>
          </p:nvPr>
        </p:nvSpPr>
        <p:spPr>
          <a:xfrm>
            <a:off x="128587" y="4400550"/>
            <a:ext cx="6643687" cy="4743450"/>
          </a:xfrm>
        </p:spPr>
        <p:txBody>
          <a:bodyPr/>
          <a:lstStyle/>
          <a:p>
            <a:r>
              <a:rPr lang="cy-GB" dirty="0"/>
              <a:t>The disiussion here can be linked to module indicative content in handbook as well</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a strategaethau darllen sy’n briodol i astudiaeth academaidd e.e., darllen beirniadol a gwerthusol, defnydd effeithiol o adnoddau electronig, adnoddau cynradd ac eilradd.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Dealltwriaeth o bwysigrwydd cyfeirnodi ac arddulliau cyfeirnodi mewn perthynas â rhaglen astudio myfyrwyr; pwysigrwydd cydnabod gwaith eraill, adnabod y gwahaniaeth rhwng aralleirio a dyfynnu a sut i osgoi llên-ladrad.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ysgrifennu a chyfathrebu ar gyfer amrywiaeth o ddulliau asesu, gan gynnwys blogiau, flogiau, fideo, cyflwyniadau, posteri a gwaith cwrs ysgrifenedig.  </a:t>
            </a:r>
          </a:p>
          <a:p>
            <a:pPr algn="l"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Llythrennedd digidol: defnyddio technoleg briodol; aros yn ddiogel ar-lein, seiberddiogelwch, hunaniaeth ddigidol. </a:t>
            </a:r>
          </a:p>
          <a:p>
            <a:pPr algn="just"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Maethu agwedd bositif at astudio a strategaethau ar gyfer llwyddiant yn y dyfodol e.e.: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rheoli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cynllunio effeithiol a digonol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cymhelliant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ôl terfynau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rhan o grŵp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lles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proffesiynoldeb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cyfathrebu </a:t>
            </a:r>
          </a:p>
          <a:p>
            <a:endParaRPr lang="cy-GB" dirty="0"/>
          </a:p>
          <a:p>
            <a:r>
              <a:rPr lang="en-GB" sz="800" dirty="0"/>
              <a:t>Reading skills and strategies appropriate to academic study e.g., critical and evaluative reading, effective use of electronic resources, primary and secondary resources. </a:t>
            </a:r>
          </a:p>
          <a:p>
            <a:endParaRPr lang="en-GB" sz="800" dirty="0"/>
          </a:p>
          <a:p>
            <a:r>
              <a:rPr lang="en-GB" sz="800" dirty="0"/>
              <a:t>Understanding the importance of referencing and referencing styles in relation to students’ programme of study; the importance of acknowledging the work of others, recognise the difference between paraphrasing and quoting and how to avoid plagiarism.  </a:t>
            </a:r>
          </a:p>
          <a:p>
            <a:endParaRPr lang="en-GB" sz="800" dirty="0"/>
          </a:p>
          <a:p>
            <a:r>
              <a:rPr lang="en-GB" sz="800" dirty="0"/>
              <a:t>Writing and communication skills for a range of assessment modes, including blogs, vlogs, video, presentations, posters and written coursework.  </a:t>
            </a:r>
          </a:p>
          <a:p>
            <a:endParaRPr lang="en-GB" sz="800" dirty="0"/>
          </a:p>
          <a:p>
            <a:r>
              <a:rPr lang="en-GB" sz="800" dirty="0"/>
              <a:t>Digital literacy: using appropriate technology; staying safe online, cyber security, digital identity. </a:t>
            </a:r>
          </a:p>
          <a:p>
            <a:r>
              <a:rPr lang="en-GB" sz="800" dirty="0"/>
              <a:t>Fostering a positive attitude to study and strategies for future success e.g.: </a:t>
            </a:r>
          </a:p>
          <a:p>
            <a:endParaRPr lang="en-GB" sz="800" dirty="0"/>
          </a:p>
          <a:p>
            <a:r>
              <a:rPr lang="en-GB" sz="800" dirty="0"/>
              <a:t>time management , effective and sufficient planning , motivation, working to deadlines , working as part of a group , well-being , professionalism  , communication skills </a:t>
            </a:r>
            <a:endParaRPr lang="cy-GB" sz="800" dirty="0"/>
          </a:p>
        </p:txBody>
      </p:sp>
      <p:sp>
        <p:nvSpPr>
          <p:cNvPr id="4" name="Slide Number Placeholder 3">
            <a:extLst>
              <a:ext uri="{FF2B5EF4-FFF2-40B4-BE49-F238E27FC236}">
                <a16:creationId xmlns:a16="http://schemas.microsoft.com/office/drawing/2014/main" id="{0BFE1D0B-AC7F-91C1-E4A6-587B3A6B0B3C}"/>
              </a:ext>
            </a:extLst>
          </p:cNvPr>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800602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8671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17/10/2026</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233201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23577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66332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8695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63496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79814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679618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747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17/10/2026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17/10/2026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0010242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224666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de/gruppe-team-feedback-r%C3%BCckmelden-1825510/"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de/gruppe-team-feedback-r%C3%BCckmelden-1825510/"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freepngimg.com/png/88553-emoticon-area-text-smiley-question-mark"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publicdomainpictures.net/view-image.php?image=6814"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de/gruppe-team-feedback-r%C3%BCckmelden-1825510/"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freepngimg.com/png/88553-emoticon-area-text-smiley-question-mark"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freepngimg.com/png/88553-emoticon-area-text-smiley-question-mark"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92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188422" y="978994"/>
            <a:ext cx="5104014" cy="4351338"/>
          </a:xfrm>
        </p:spPr>
        <p:txBody>
          <a:bodyPr vert="horz" lIns="91440" tIns="45720" rIns="91440" bIns="45720" rtlCol="0" anchor="t">
            <a:normAutofit/>
          </a:bodyPr>
          <a:lstStyle/>
          <a:p>
            <a:pPr marL="0" indent="0" eaLnBrk="0" fontAlgn="base" hangingPunct="0">
              <a:spcAft>
                <a:spcPct val="0"/>
              </a:spcAft>
              <a:buNone/>
              <a:defRPr/>
            </a:pPr>
            <a:r>
              <a:rPr lang="en-GB" sz="3600" b="1" kern="0" dirty="0">
                <a:solidFill>
                  <a:srgbClr val="000000"/>
                </a:solidFill>
                <a:latin typeface="Arial"/>
                <a:ea typeface="ＭＳ Ｐゴシック"/>
                <a:cs typeface="Arial"/>
              </a:rPr>
              <a:t>ECGE 4007C </a:t>
            </a:r>
            <a:r>
              <a:rPr lang="en-GB" sz="3600" b="1" kern="0" dirty="0" err="1">
                <a:latin typeface="Arial"/>
                <a:ea typeface="ＭＳ Ｐゴシック"/>
                <a:cs typeface="Arial"/>
              </a:rPr>
              <a:t>Datblygu</a:t>
            </a:r>
            <a:r>
              <a:rPr lang="en-GB" sz="3600" b="1" kern="0" dirty="0">
                <a:latin typeface="Arial"/>
                <a:ea typeface="ＭＳ Ｐゴシック"/>
                <a:cs typeface="Arial"/>
              </a:rPr>
              <a:t> </a:t>
            </a:r>
            <a:r>
              <a:rPr lang="en-GB" sz="3600" b="1" kern="0" dirty="0" err="1">
                <a:latin typeface="Arial"/>
                <a:ea typeface="ＭＳ Ｐゴシック"/>
                <a:cs typeface="Arial"/>
              </a:rPr>
              <a:t>Sgiliau</a:t>
            </a:r>
            <a:r>
              <a:rPr lang="en-GB" sz="3600" b="1" kern="0" dirty="0">
                <a:latin typeface="Arial"/>
                <a:ea typeface="ＭＳ Ｐゴシック"/>
                <a:cs typeface="Arial"/>
              </a:rPr>
              <a:t> </a:t>
            </a:r>
            <a:r>
              <a:rPr lang="en-GB" sz="3600" b="1" kern="0" dirty="0" err="1">
                <a:latin typeface="Arial"/>
                <a:ea typeface="ＭＳ Ｐゴシック"/>
                <a:cs typeface="Arial"/>
              </a:rPr>
              <a:t>Academaidd</a:t>
            </a:r>
            <a:r>
              <a:rPr lang="en-GB" sz="3600" b="1" kern="0" dirty="0">
                <a:latin typeface="Arial"/>
                <a:ea typeface="ＭＳ Ｐゴシック"/>
                <a:cs typeface="Arial"/>
              </a:rPr>
              <a:t> </a:t>
            </a:r>
            <a:r>
              <a:rPr lang="en-GB" sz="3600" b="1" kern="0" dirty="0" err="1">
                <a:latin typeface="Arial"/>
                <a:ea typeface="ＭＳ Ｐゴシック"/>
                <a:cs typeface="Arial"/>
              </a:rPr>
              <a:t>Llwyddiannus</a:t>
            </a:r>
            <a:r>
              <a:rPr lang="en-GB" sz="3600" b="1" kern="0" dirty="0">
                <a:latin typeface="Arial"/>
                <a:ea typeface="ＭＳ Ｐゴシック"/>
                <a:cs typeface="Arial"/>
              </a:rPr>
              <a:t> </a:t>
            </a:r>
            <a:br>
              <a:rPr lang="en-GB" sz="3600" b="1" kern="0" dirty="0">
                <a:latin typeface="Arial"/>
                <a:ea typeface="ＭＳ Ｐゴシック"/>
                <a:cs typeface="Arial"/>
              </a:rPr>
            </a:br>
            <a:endParaRPr lang="en-GB" sz="3600" b="1" kern="0" dirty="0">
              <a:latin typeface="Arial"/>
              <a:ea typeface="ＭＳ Ｐゴシック"/>
              <a:cs typeface="Arial"/>
            </a:endParaRPr>
          </a:p>
          <a:p>
            <a:pPr marL="0" indent="0" eaLnBrk="0" fontAlgn="base" hangingPunct="0">
              <a:spcAft>
                <a:spcPct val="0"/>
              </a:spcAft>
              <a:buNone/>
              <a:defRPr/>
            </a:pPr>
            <a:endParaRPr lang="cy-GB" sz="3600" b="1" kern="0" dirty="0">
              <a:latin typeface="Arial" panose="020B0604020202020204" pitchFamily="34" charset="0"/>
              <a:ea typeface="ＭＳ Ｐゴシック" charset="-128"/>
              <a:cs typeface="Arial"/>
            </a:endParaRPr>
          </a:p>
          <a:p>
            <a:pPr marL="0" indent="0" eaLnBrk="0" fontAlgn="base" hangingPunct="0">
              <a:spcAft>
                <a:spcPct val="0"/>
              </a:spcAft>
              <a:buNone/>
              <a:defRPr/>
            </a:pPr>
            <a:r>
              <a:rPr lang="cy-GB" sz="3600" b="1" kern="0" dirty="0">
                <a:latin typeface="Arial"/>
                <a:ea typeface="ＭＳ Ｐゴシック"/>
                <a:cs typeface="Arial"/>
              </a:rPr>
              <a:t>Cyflwyniad i’r modwl</a:t>
            </a:r>
          </a:p>
          <a:p>
            <a:pPr marL="0" indent="0" algn="ctr" rtl="0" fontAlgn="base">
              <a:buNone/>
            </a:pPr>
            <a:endParaRPr lang="en-GB" b="0" i="0" dirty="0">
              <a:solidFill>
                <a:srgbClr val="000000"/>
              </a:solidFill>
              <a:effectLst/>
              <a:highlight>
                <a:srgbClr val="FFFFFF"/>
              </a:highlight>
              <a:latin typeface="Segoe UI" panose="020B0502040204020203" pitchFamily="34" charset="0"/>
            </a:endParaRPr>
          </a:p>
          <a:p>
            <a:pPr>
              <a:buFontTx/>
              <a:buNone/>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6384175" y="980728"/>
            <a:ext cx="5176058" cy="4351338"/>
          </a:xfrm>
        </p:spPr>
        <p:txBody>
          <a:bodyPr vert="horz" lIns="91440" tIns="45720" rIns="91440" bIns="45720" rtlCol="0" anchor="t">
            <a:normAutofit/>
          </a:bodyPr>
          <a:lstStyle/>
          <a:p>
            <a:pPr marL="0" indent="0" eaLnBrk="0" fontAlgn="base" hangingPunct="0">
              <a:spcAft>
                <a:spcPct val="0"/>
              </a:spcAft>
              <a:buNone/>
              <a:defRPr/>
            </a:pPr>
            <a:r>
              <a:rPr lang="en-GB" sz="3600" b="1" kern="0" dirty="0">
                <a:solidFill>
                  <a:srgbClr val="2F5597"/>
                </a:solidFill>
                <a:latin typeface="Arial"/>
                <a:ea typeface="ＭＳ Ｐゴシック"/>
                <a:cs typeface="Arial"/>
              </a:rPr>
              <a:t>ECGE4007 Developing Successful Academic Skills</a:t>
            </a:r>
            <a:endParaRPr lang="en-US" sz="3600" b="1" dirty="0">
              <a:cs typeface="Arial"/>
            </a:endParaRPr>
          </a:p>
          <a:p>
            <a:pPr marL="0" indent="0">
              <a:spcAft>
                <a:spcPct val="0"/>
              </a:spcAft>
              <a:buNone/>
              <a:defRPr/>
            </a:pPr>
            <a:endParaRPr lang="en-GB" sz="3600" b="1" kern="0" dirty="0">
              <a:solidFill>
                <a:srgbClr val="2F5597"/>
              </a:solidFill>
              <a:latin typeface="Arial"/>
              <a:ea typeface="ＭＳ Ｐゴシック"/>
              <a:cs typeface="Arial"/>
            </a:endParaRPr>
          </a:p>
          <a:p>
            <a:pPr marL="0" indent="0" eaLnBrk="0" fontAlgn="base" hangingPunct="0">
              <a:spcAft>
                <a:spcPct val="0"/>
              </a:spcAft>
              <a:buNone/>
              <a:defRPr/>
            </a:pPr>
            <a:endParaRPr lang="en-GB" sz="3600" b="1" kern="0" dirty="0">
              <a:solidFill>
                <a:srgbClr val="2F5597"/>
              </a:solidFill>
              <a:latin typeface="Arial" panose="020B0604020202020204" pitchFamily="34" charset="0"/>
              <a:ea typeface="ＭＳ Ｐゴシック" charset="-128"/>
              <a:cs typeface="Arial"/>
            </a:endParaRPr>
          </a:p>
          <a:p>
            <a:pPr marL="0" indent="0" eaLnBrk="0" fontAlgn="base" hangingPunct="0">
              <a:spcAft>
                <a:spcPct val="0"/>
              </a:spcAft>
              <a:buNone/>
              <a:defRPr/>
            </a:pPr>
            <a:r>
              <a:rPr lang="en-GB" sz="3600" b="1" kern="0" dirty="0">
                <a:solidFill>
                  <a:srgbClr val="2F5597"/>
                </a:solidFill>
                <a:latin typeface="Arial"/>
                <a:ea typeface="ＭＳ Ｐゴシック"/>
                <a:cs typeface="Arial"/>
              </a:rPr>
              <a:t>Introduction to module</a:t>
            </a:r>
            <a:endParaRPr lang="cy-GB" sz="3600" b="1" kern="0" dirty="0">
              <a:solidFill>
                <a:srgbClr val="2F5597"/>
              </a:solidFill>
              <a:latin typeface="Arial"/>
              <a:ea typeface="ＭＳ Ｐゴシック"/>
              <a:cs typeface="Arial"/>
            </a:endParaRPr>
          </a:p>
          <a:p>
            <a:pPr>
              <a:buFontTx/>
              <a:buNone/>
            </a:pPr>
            <a:endParaRPr lang="cy-GB" altLang="cy-GB" b="1" dirty="0">
              <a:latin typeface="Arial" panose="020B0604020202020204" pitchFamily="34" charset="0"/>
              <a:cs typeface="Arial"/>
            </a:endParaRPr>
          </a:p>
        </p:txBody>
      </p:sp>
    </p:spTree>
    <p:extLst>
      <p:ext uri="{BB962C8B-B14F-4D97-AF65-F5344CB8AC3E}">
        <p14:creationId xmlns:p14="http://schemas.microsoft.com/office/powerpoint/2010/main" val="225356064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99505" y="404813"/>
            <a:ext cx="9781108" cy="1143000"/>
          </a:xfrm>
        </p:spPr>
        <p:txBody>
          <a:bodyPr>
            <a:normAutofit fontScale="90000"/>
          </a:bodyPr>
          <a:lstStyle/>
          <a:p>
            <a:r>
              <a:rPr lang="cy-GB" altLang="cy-GB" kern="0" dirty="0">
                <a:solidFill>
                  <a:srgbClr val="000000"/>
                </a:solidFill>
                <a:latin typeface="Arial" panose="020B0604020202020204" pitchFamily="34" charset="0"/>
                <a:ea typeface="ＭＳ Ｐゴシック" charset="-128"/>
              </a:rPr>
              <a:t>Cynnwys</a:t>
            </a:r>
            <a:br>
              <a:rPr lang="en-GB" altLang="cy-GB" kern="0" dirty="0">
                <a:solidFill>
                  <a:srgbClr val="000000"/>
                </a:solidFill>
                <a:latin typeface="Arial" panose="020B0604020202020204" pitchFamily="34" charset="0"/>
                <a:ea typeface="ＭＳ Ｐゴシック" charset="-128"/>
              </a:rPr>
            </a:br>
            <a:r>
              <a:rPr lang="en-GB" altLang="cy-GB" kern="0" dirty="0">
                <a:solidFill>
                  <a:srgbClr val="2F5597"/>
                </a:solidFill>
                <a:latin typeface="Arial" panose="020B0604020202020204" pitchFamily="34" charset="0"/>
                <a:ea typeface="ＭＳ Ｐゴシック" charset="-128"/>
              </a:rPr>
              <a:t>Contents</a:t>
            </a:r>
            <a:endParaRPr lang="en-GB" altLang="cy-GB" sz="3200" dirty="0">
              <a:solidFill>
                <a:srgbClr val="2F5597"/>
              </a:solidFill>
              <a:latin typeface="Arial" panose="020B0604020202020204" pitchFamily="34" charset="0"/>
            </a:endParaRPr>
          </a:p>
        </p:txBody>
      </p:sp>
      <p:sp>
        <p:nvSpPr>
          <p:cNvPr id="5123" name="Rectangle 5"/>
          <p:cNvSpPr>
            <a:spLocks noGrp="1" noChangeArrowheads="1"/>
          </p:cNvSpPr>
          <p:nvPr>
            <p:ph type="body" sz="half" idx="1"/>
          </p:nvPr>
        </p:nvSpPr>
        <p:spPr>
          <a:xfrm>
            <a:off x="653934" y="1738181"/>
            <a:ext cx="4400203" cy="4905938"/>
          </a:xfrm>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Cyflwyniad i’r modwl</a:t>
            </a: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Amcanion y Modwl</a:t>
            </a: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Deilliannau Dysgu</a:t>
            </a: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Cynnwys </a:t>
            </a: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Cyngor Asesu</a:t>
            </a: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0" indent="0">
              <a:buNone/>
            </a:pPr>
            <a:endParaRPr lang="cy-GB" altLang="cy-GB" sz="2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738850" y="1690256"/>
            <a:ext cx="4910052" cy="4053320"/>
          </a:xfrm>
        </p:spPr>
        <p:txBody>
          <a:bodyPr>
            <a:normAutofit/>
          </a:bodyPr>
          <a:lstStyle/>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Introduction to the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Aims of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Learning Outcomes</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Content</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Assessment Advice and Guidance</a:t>
            </a:r>
          </a:p>
          <a:p>
            <a:pPr lvl="0" eaLnBrk="0" fontAlgn="base" hangingPunct="0">
              <a:spcAft>
                <a:spcPct val="0"/>
              </a:spcAft>
              <a:buFontTx/>
              <a:buChar char="•"/>
            </a:pPr>
            <a:endParaRPr lang="cy-GB" altLang="cy-GB" kern="0" dirty="0">
              <a:solidFill>
                <a:srgbClr val="0000FF"/>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2751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64" y="218169"/>
            <a:ext cx="7886700" cy="1018245"/>
          </a:xfrm>
        </p:spPr>
        <p:txBody>
          <a:bodyPr>
            <a:noAutofit/>
          </a:bodyPr>
          <a:lstStyle/>
          <a:p>
            <a:pPr>
              <a:defRPr/>
            </a:pPr>
            <a:r>
              <a:rPr lang="en-GB" sz="3200" dirty="0">
                <a:latin typeface="Arial" panose="020B0604020202020204" pitchFamily="34" charset="0"/>
              </a:rPr>
              <a:t>Pam </a:t>
            </a:r>
            <a:r>
              <a:rPr lang="en-GB" sz="3200" dirty="0" err="1">
                <a:latin typeface="Arial" panose="020B0604020202020204" pitchFamily="34" charset="0"/>
              </a:rPr>
              <a:t>ydyn</a:t>
            </a:r>
            <a:r>
              <a:rPr lang="en-GB" sz="3200" dirty="0">
                <a:latin typeface="Arial" panose="020B0604020202020204" pitchFamily="34" charset="0"/>
              </a:rPr>
              <a:t> </a:t>
            </a:r>
            <a:r>
              <a:rPr lang="en-GB" sz="3200" dirty="0" err="1">
                <a:latin typeface="Arial" panose="020B0604020202020204" pitchFamily="34" charset="0"/>
              </a:rPr>
              <a:t>ni</a:t>
            </a:r>
            <a:r>
              <a:rPr lang="en-GB" sz="3200" dirty="0">
                <a:latin typeface="Arial" panose="020B0604020202020204" pitchFamily="34" charset="0"/>
              </a:rPr>
              <a:t> </a:t>
            </a:r>
            <a:r>
              <a:rPr lang="en-GB" sz="3200" dirty="0" err="1">
                <a:latin typeface="Arial" panose="020B0604020202020204" pitchFamily="34" charset="0"/>
              </a:rPr>
              <a:t>yma</a:t>
            </a:r>
            <a:r>
              <a:rPr lang="en-GB" sz="3200" dirty="0">
                <a:latin typeface="Arial" panose="020B0604020202020204" pitchFamily="34" charset="0"/>
              </a:rPr>
              <a:t>?</a:t>
            </a:r>
            <a:br>
              <a:rPr lang="en-GB" sz="3200" dirty="0">
                <a:latin typeface="Arial" panose="020B0604020202020204" pitchFamily="34" charset="0"/>
              </a:rPr>
            </a:br>
            <a:r>
              <a:rPr lang="en-GB" sz="3200" dirty="0">
                <a:solidFill>
                  <a:srgbClr val="2F5597"/>
                </a:solidFill>
                <a:latin typeface="Arial" panose="020B0604020202020204" pitchFamily="34" charset="0"/>
              </a:rPr>
              <a:t>Why are we here?</a:t>
            </a:r>
          </a:p>
        </p:txBody>
      </p:sp>
      <p:pic>
        <p:nvPicPr>
          <p:cNvPr id="409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439816" y="1772817"/>
            <a:ext cx="5599534" cy="3672407"/>
          </a:xfrm>
        </p:spPr>
      </p:pic>
      <p:sp>
        <p:nvSpPr>
          <p:cNvPr id="410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fld id="{3CA7F424-C976-47CD-AE53-DBEDA61CD342}" type="slidenum">
              <a:rPr lang="en-GB" altLang="en-US" smtClean="0"/>
              <a:pPr/>
              <a:t>5</a:t>
            </a:fld>
            <a:endParaRPr lang="en-GB" altLang="en-US"/>
          </a:p>
        </p:txBody>
      </p:sp>
      <p:sp>
        <p:nvSpPr>
          <p:cNvPr id="4101" name="TextBox 5"/>
          <p:cNvSpPr txBox="1">
            <a:spLocks noChangeArrowheads="1"/>
          </p:cNvSpPr>
          <p:nvPr/>
        </p:nvSpPr>
        <p:spPr bwMode="auto">
          <a:xfrm>
            <a:off x="342900" y="1578429"/>
            <a:ext cx="3942015"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endParaRPr lang="en-GB" altLang="en-US"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yw</a:t>
            </a:r>
            <a:r>
              <a:rPr lang="en-GB" altLang="en-US" sz="2400" dirty="0">
                <a:latin typeface="Arial" panose="020B0604020202020204" pitchFamily="34" charset="0"/>
              </a:rPr>
              <a:t> </a:t>
            </a:r>
            <a:r>
              <a:rPr lang="en-GB" altLang="en-US" sz="2400" dirty="0" err="1">
                <a:latin typeface="Arial" panose="020B0604020202020204" pitchFamily="34" charset="0"/>
              </a:rPr>
              <a:t>ystyr</a:t>
            </a:r>
            <a:r>
              <a:rPr lang="en-GB" altLang="en-US" sz="2400" dirty="0">
                <a:latin typeface="Arial" panose="020B0604020202020204" pitchFamily="34" charset="0"/>
              </a:rPr>
              <a:t> ‘</a:t>
            </a:r>
            <a:r>
              <a:rPr lang="en-GB" altLang="en-US" sz="2400" dirty="0" err="1">
                <a:latin typeface="Arial" panose="020B0604020202020204" pitchFamily="34" charset="0"/>
              </a:rPr>
              <a:t>cael</a:t>
            </a:r>
            <a:r>
              <a:rPr lang="en-GB" altLang="en-US" sz="2400" dirty="0">
                <a:latin typeface="Arial" panose="020B0604020202020204" pitchFamily="34" charset="0"/>
              </a:rPr>
              <a:t> </a:t>
            </a:r>
            <a:r>
              <a:rPr lang="en-GB" altLang="en-US" sz="2400" dirty="0" err="1">
                <a:latin typeface="Arial" panose="020B0604020202020204" pitchFamily="34" charset="0"/>
              </a:rPr>
              <a:t>gradd</a:t>
            </a:r>
            <a:r>
              <a:rPr lang="en-GB" altLang="en-US" sz="2400" dirty="0">
                <a:latin typeface="Arial" panose="020B0604020202020204" pitchFamily="34" charset="0"/>
              </a:rPr>
              <a:t>’?</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‘having a degree’ stand for?</a:t>
            </a:r>
          </a:p>
          <a:p>
            <a:endParaRPr lang="en-GB" altLang="en-US" sz="2400"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mae’n</a:t>
            </a:r>
            <a:r>
              <a:rPr lang="en-GB" altLang="en-US" sz="2400" dirty="0">
                <a:latin typeface="Arial" panose="020B0604020202020204" pitchFamily="34" charset="0"/>
              </a:rPr>
              <a:t> </a:t>
            </a:r>
            <a:r>
              <a:rPr lang="en-GB" altLang="en-US" sz="2400" dirty="0" err="1">
                <a:latin typeface="Arial" panose="020B0604020202020204" pitchFamily="34" charset="0"/>
              </a:rPr>
              <a:t>ei</a:t>
            </a:r>
            <a:r>
              <a:rPr lang="en-GB" altLang="en-US" sz="2400" dirty="0">
                <a:latin typeface="Arial" panose="020B0604020202020204" pitchFamily="34" charset="0"/>
              </a:rPr>
              <a:t> </a:t>
            </a:r>
            <a:r>
              <a:rPr lang="en-GB" altLang="en-US" sz="2400" dirty="0" err="1">
                <a:latin typeface="Arial" panose="020B0604020202020204" pitchFamily="34" charset="0"/>
              </a:rPr>
              <a:t>olygu</a:t>
            </a:r>
            <a:r>
              <a:rPr lang="en-GB" altLang="en-US" sz="2400" dirty="0">
                <a:latin typeface="Arial" panose="020B0604020202020204" pitchFamily="34" charset="0"/>
              </a:rPr>
              <a:t> </a:t>
            </a:r>
            <a:r>
              <a:rPr lang="en-GB" altLang="en-US" sz="2400" dirty="0" err="1">
                <a:latin typeface="Arial" panose="020B0604020202020204" pitchFamily="34" charset="0"/>
              </a:rPr>
              <a:t>i</a:t>
            </a:r>
            <a:r>
              <a:rPr lang="en-GB" altLang="en-US" sz="2400" dirty="0">
                <a:latin typeface="Arial" panose="020B0604020202020204" pitchFamily="34" charset="0"/>
              </a:rPr>
              <a:t> chi?</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it mean to you?</a:t>
            </a:r>
          </a:p>
        </p:txBody>
      </p:sp>
    </p:spTree>
    <p:extLst>
      <p:ext uri="{BB962C8B-B14F-4D97-AF65-F5344CB8AC3E}">
        <p14:creationId xmlns:p14="http://schemas.microsoft.com/office/powerpoint/2010/main" val="99426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pPr>
              <a:spcBef>
                <a:spcPct val="50000"/>
              </a:spcBef>
            </a:pPr>
            <a:br>
              <a:rPr lang="en-GB" dirty="0"/>
            </a:br>
            <a:r>
              <a:rPr lang="cy-GB" dirty="0"/>
              <a:t>Yr wythnos gyntaf yn y Brifysgol</a:t>
            </a:r>
            <a:r>
              <a:rPr lang="en-GB" dirty="0"/>
              <a:t>…</a:t>
            </a:r>
            <a:br>
              <a:rPr lang="en-GB" dirty="0"/>
            </a:br>
            <a:r>
              <a:rPr lang="en-GB" dirty="0">
                <a:solidFill>
                  <a:srgbClr val="2F5597"/>
                </a:solidFill>
              </a:rPr>
              <a:t>First week at University…</a:t>
            </a:r>
            <a:br>
              <a:rPr lang="en-GB" dirty="0">
                <a:solidFill>
                  <a:srgbClr val="2F5597"/>
                </a:solidFill>
              </a:rPr>
            </a:br>
            <a:endParaRPr lang="en-GB" dirty="0">
              <a:solidFill>
                <a:srgbClr val="2F5597"/>
              </a:solidFill>
            </a:endParaRPr>
          </a:p>
        </p:txBody>
      </p:sp>
      <p:sp>
        <p:nvSpPr>
          <p:cNvPr id="4" name="Text Placeholder 3">
            <a:extLst>
              <a:ext uri="{FF2B5EF4-FFF2-40B4-BE49-F238E27FC236}">
                <a16:creationId xmlns:a16="http://schemas.microsoft.com/office/drawing/2014/main" id="{7737C082-13A8-52DA-871C-4410F50C7D2F}"/>
              </a:ext>
            </a:extLst>
          </p:cNvPr>
          <p:cNvSpPr>
            <a:spLocks noGrp="1"/>
          </p:cNvSpPr>
          <p:nvPr>
            <p:ph type="body" idx="1"/>
          </p:nvPr>
        </p:nvSpPr>
        <p:spPr/>
        <p:txBody>
          <a:bodyPr/>
          <a:lstStyle/>
          <a:p>
            <a:r>
              <a:rPr lang="cy-GB" dirty="0"/>
              <a:t>Oes angen help arnoch gyda’r canlynol?</a:t>
            </a:r>
          </a:p>
        </p:txBody>
      </p:sp>
      <p:sp>
        <p:nvSpPr>
          <p:cNvPr id="16386" name="Rectangle 5"/>
          <p:cNvSpPr>
            <a:spLocks noGrp="1" noChangeArrowheads="1"/>
          </p:cNvSpPr>
          <p:nvPr>
            <p:ph sz="half" idx="2"/>
          </p:nvPr>
        </p:nvSpPr>
        <p:spPr/>
        <p:txBody>
          <a:bodyPr vert="horz" lIns="91440" tIns="45720" rIns="91440" bIns="45720" rtlCol="0" anchor="t">
            <a:normAutofit/>
          </a:bodyPr>
          <a:lstStyle/>
          <a:p>
            <a:r>
              <a:rPr lang="cy-GB" dirty="0"/>
              <a:t>Cofrestru</a:t>
            </a:r>
          </a:p>
          <a:p>
            <a:r>
              <a:rPr lang="cy-GB" dirty="0"/>
              <a:t>Llyfrgell</a:t>
            </a:r>
          </a:p>
          <a:p>
            <a:r>
              <a:rPr lang="cy-GB" dirty="0"/>
              <a:t>Mewngofnodi i’ch cyfrif e-bost</a:t>
            </a:r>
          </a:p>
          <a:p>
            <a:r>
              <a:rPr lang="en-GB" dirty="0"/>
              <a:t>Moodle</a:t>
            </a:r>
          </a:p>
          <a:p>
            <a:r>
              <a:rPr lang="en-GB" dirty="0"/>
              <a:t>Teams</a:t>
            </a:r>
            <a:endParaRPr lang="en-GB" dirty="0">
              <a:cs typeface="Arial"/>
            </a:endParaRP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D3A07277-FC3E-D1F4-80CC-29826E81D3C0}"/>
              </a:ext>
            </a:extLst>
          </p:cNvPr>
          <p:cNvSpPr>
            <a:spLocks noGrp="1"/>
          </p:cNvSpPr>
          <p:nvPr>
            <p:ph type="body" sz="quarter" idx="3"/>
          </p:nvPr>
        </p:nvSpPr>
        <p:spPr/>
        <p:txBody>
          <a:bodyPr/>
          <a:lstStyle/>
          <a:p>
            <a:r>
              <a:rPr lang="en-GB" dirty="0">
                <a:solidFill>
                  <a:srgbClr val="2F5597"/>
                </a:solidFill>
              </a:rPr>
              <a:t>Are you having any problems with the following?</a:t>
            </a:r>
          </a:p>
        </p:txBody>
      </p:sp>
      <p:sp>
        <p:nvSpPr>
          <p:cNvPr id="16387" name="Rectangle 6"/>
          <p:cNvSpPr>
            <a:spLocks noGrp="1" noChangeArrowheads="1"/>
          </p:cNvSpPr>
          <p:nvPr>
            <p:ph sz="quarter" idx="4"/>
          </p:nvPr>
        </p:nvSpPr>
        <p:spPr/>
        <p:txBody>
          <a:bodyPr>
            <a:normAutofit/>
          </a:bodyPr>
          <a:lstStyle/>
          <a:p>
            <a:r>
              <a:rPr lang="en-GB" dirty="0">
                <a:solidFill>
                  <a:srgbClr val="2F5597"/>
                </a:solidFill>
              </a:rPr>
              <a:t>Registration</a:t>
            </a:r>
          </a:p>
          <a:p>
            <a:r>
              <a:rPr lang="en-GB" dirty="0">
                <a:solidFill>
                  <a:srgbClr val="2F5597"/>
                </a:solidFill>
              </a:rPr>
              <a:t>Library</a:t>
            </a:r>
          </a:p>
          <a:p>
            <a:r>
              <a:rPr lang="en-GB" dirty="0">
                <a:solidFill>
                  <a:srgbClr val="2F5597"/>
                </a:solidFill>
              </a:rPr>
              <a:t>Log-on for your email</a:t>
            </a:r>
          </a:p>
          <a:p>
            <a:r>
              <a:rPr lang="en-GB" dirty="0">
                <a:solidFill>
                  <a:srgbClr val="2F5597"/>
                </a:solidFill>
              </a:rPr>
              <a:t>Moodle</a:t>
            </a:r>
          </a:p>
          <a:p>
            <a:r>
              <a:rPr lang="en-GB" dirty="0">
                <a:solidFill>
                  <a:srgbClr val="2F5597"/>
                </a:solidFill>
              </a:rPr>
              <a:t>Teams</a:t>
            </a:r>
          </a:p>
          <a:p>
            <a:endParaRPr lang="en-GB" dirty="0"/>
          </a:p>
          <a:p>
            <a:endParaRPr lang="en-GB" dirty="0"/>
          </a:p>
        </p:txBody>
      </p:sp>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47414" y="185057"/>
            <a:ext cx="1981200" cy="14284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FBA3-E140-77E7-A191-E29A1E1C0A6F}"/>
              </a:ext>
            </a:extLst>
          </p:cNvPr>
          <p:cNvSpPr>
            <a:spLocks noGrp="1"/>
          </p:cNvSpPr>
          <p:nvPr>
            <p:ph type="title"/>
          </p:nvPr>
        </p:nvSpPr>
        <p:spPr/>
        <p:txBody>
          <a:bodyPr>
            <a:normAutofit/>
          </a:bodyPr>
          <a:lstStyle/>
          <a:p>
            <a:r>
              <a:rPr lang="cy-GB" dirty="0"/>
              <a:t>Amcanion y Sesiwn</a:t>
            </a:r>
            <a:br>
              <a:rPr lang="en-GB" dirty="0"/>
            </a:br>
            <a:r>
              <a:rPr lang="en-GB" dirty="0">
                <a:solidFill>
                  <a:srgbClr val="2F5597"/>
                </a:solidFill>
              </a:rPr>
              <a:t>Session objectives</a:t>
            </a:r>
          </a:p>
        </p:txBody>
      </p:sp>
      <p:sp>
        <p:nvSpPr>
          <p:cNvPr id="3" name="Content Placeholder 2">
            <a:extLst>
              <a:ext uri="{FF2B5EF4-FFF2-40B4-BE49-F238E27FC236}">
                <a16:creationId xmlns:a16="http://schemas.microsoft.com/office/drawing/2014/main" id="{B82370DE-8AA7-2C6A-DD20-1C98AB15C433}"/>
              </a:ext>
            </a:extLst>
          </p:cNvPr>
          <p:cNvSpPr>
            <a:spLocks noGrp="1"/>
          </p:cNvSpPr>
          <p:nvPr>
            <p:ph sz="half" idx="1"/>
          </p:nvPr>
        </p:nvSpPr>
        <p:spPr/>
        <p:txBody>
          <a:bodyPr/>
          <a:lstStyle/>
          <a:p>
            <a:pPr defTabSz="457200">
              <a:lnSpc>
                <a:spcPct val="100000"/>
              </a:lnSpc>
              <a:spcBef>
                <a:spcPct val="20000"/>
              </a:spcBef>
              <a:spcAft>
                <a:spcPts val="600"/>
              </a:spcAft>
              <a:buSzPct val="100000"/>
              <a:defRPr/>
            </a:pPr>
            <a:r>
              <a:rPr kumimoji="0" lang="cy-GB" sz="2400" b="0" i="0" u="none" strike="noStrike" kern="1200" cap="none" spc="0" normalizeH="0" baseline="0" noProof="0" dirty="0">
                <a:ln>
                  <a:noFill/>
                </a:ln>
                <a:effectLst/>
                <a:uLnTx/>
                <a:uFillTx/>
                <a:ea typeface="+mn-ea"/>
                <a:cs typeface="+mn-cs"/>
              </a:rPr>
              <a:t>Ar ddiwedd y sesiwn hon </a:t>
            </a:r>
            <a:r>
              <a:rPr kumimoji="0" lang="cy-GB" sz="2400" b="0" i="0" u="none" strike="noStrike" kern="1200" cap="none" spc="0" normalizeH="0" baseline="0" dirty="0">
                <a:ln>
                  <a:noFill/>
                </a:ln>
                <a:effectLst/>
                <a:uLnTx/>
                <a:uFillTx/>
                <a:ea typeface="+mn-ea"/>
                <a:cs typeface="+mn-cs"/>
              </a:rPr>
              <a:t>byddw</a:t>
            </a:r>
            <a:r>
              <a:rPr lang="cy-GB" sz="2400" dirty="0"/>
              <a:t>ch yn gallu</a:t>
            </a:r>
            <a:r>
              <a:rPr kumimoji="0" lang="cy-GB" sz="2400" b="0" i="0" u="none" strike="noStrike" kern="1200" cap="none" spc="0" normalizeH="0" baseline="0" noProof="0" dirty="0">
                <a:ln>
                  <a:noFill/>
                </a:ln>
                <a:effectLst/>
                <a:uLnTx/>
                <a:uFillTx/>
                <a:ea typeface="+mn-ea"/>
                <a:cs typeface="+mn-cs"/>
              </a:rPr>
              <a:t>: </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Disgrifio</a:t>
            </a:r>
            <a:r>
              <a:rPr lang="cy-GB" dirty="0"/>
              <a:t> a deall</a:t>
            </a:r>
            <a:r>
              <a:rPr kumimoji="0" lang="cy-GB" b="0" i="0" u="none" strike="noStrike" kern="1200" cap="none" spc="0" normalizeH="0" baseline="0" noProof="0" dirty="0">
                <a:ln>
                  <a:noFill/>
                </a:ln>
                <a:effectLst/>
                <a:uLnTx/>
                <a:uFillTx/>
                <a:ea typeface="+mn-ea"/>
                <a:cs typeface="+mn-cs"/>
              </a:rPr>
              <a:t> aseiniadau</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Gwybod ble i gael cymorth</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Dynodi rhai sgiliau astudio allweddol</a:t>
            </a:r>
          </a:p>
          <a:p>
            <a:pPr marL="0" indent="0">
              <a:buNone/>
            </a:pPr>
            <a:endParaRPr lang="en-GB" dirty="0"/>
          </a:p>
        </p:txBody>
      </p:sp>
      <p:sp>
        <p:nvSpPr>
          <p:cNvPr id="4" name="Content Placeholder 3">
            <a:extLst>
              <a:ext uri="{FF2B5EF4-FFF2-40B4-BE49-F238E27FC236}">
                <a16:creationId xmlns:a16="http://schemas.microsoft.com/office/drawing/2014/main" id="{F89A4197-28A6-A37E-B0DD-6224D03B38EC}"/>
              </a:ext>
            </a:extLst>
          </p:cNvPr>
          <p:cNvSpPr>
            <a:spLocks noGrp="1"/>
          </p:cNvSpPr>
          <p:nvPr>
            <p:ph sz="half" idx="2"/>
          </p:nvPr>
        </p:nvSpPr>
        <p:spPr/>
        <p:txBody>
          <a:bodyPr>
            <a:normAutofit/>
          </a:bodyPr>
          <a:lstStyle/>
          <a:p>
            <a:pPr>
              <a:lnSpc>
                <a:spcPct val="100000"/>
              </a:lnSpc>
            </a:pPr>
            <a:r>
              <a:rPr lang="en-GB" sz="2400" dirty="0">
                <a:solidFill>
                  <a:srgbClr val="2F5597"/>
                </a:solidFill>
              </a:rPr>
              <a:t>At the end of this session you will be able to: </a:t>
            </a:r>
          </a:p>
          <a:p>
            <a:pPr lvl="1">
              <a:lnSpc>
                <a:spcPct val="100000"/>
              </a:lnSpc>
            </a:pPr>
            <a:r>
              <a:rPr lang="en-GB" dirty="0">
                <a:solidFill>
                  <a:srgbClr val="2F5597"/>
                </a:solidFill>
              </a:rPr>
              <a:t>Describe and understand the assignments</a:t>
            </a:r>
          </a:p>
          <a:p>
            <a:pPr lvl="1">
              <a:lnSpc>
                <a:spcPct val="100000"/>
              </a:lnSpc>
            </a:pPr>
            <a:r>
              <a:rPr lang="en-GB" dirty="0">
                <a:solidFill>
                  <a:srgbClr val="2F5597"/>
                </a:solidFill>
              </a:rPr>
              <a:t>Know where to find support</a:t>
            </a:r>
          </a:p>
          <a:p>
            <a:pPr lvl="1">
              <a:lnSpc>
                <a:spcPct val="100000"/>
              </a:lnSpc>
            </a:pPr>
            <a:r>
              <a:rPr lang="en-GB" dirty="0">
                <a:solidFill>
                  <a:srgbClr val="2F5597"/>
                </a:solidFill>
              </a:rPr>
              <a:t>Identify some key study skills</a:t>
            </a:r>
          </a:p>
        </p:txBody>
      </p:sp>
    </p:spTree>
    <p:extLst>
      <p:ext uri="{BB962C8B-B14F-4D97-AF65-F5344CB8AC3E}">
        <p14:creationId xmlns:p14="http://schemas.microsoft.com/office/powerpoint/2010/main" val="1932986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A6D7-8EFD-242E-1D34-1CB838A20BE1}"/>
              </a:ext>
            </a:extLst>
          </p:cNvPr>
          <p:cNvSpPr>
            <a:spLocks noGrp="1"/>
          </p:cNvSpPr>
          <p:nvPr>
            <p:ph type="title"/>
          </p:nvPr>
        </p:nvSpPr>
        <p:spPr>
          <a:xfrm>
            <a:off x="838200" y="365125"/>
            <a:ext cx="10515600" cy="1325563"/>
          </a:xfrm>
        </p:spPr>
        <p:txBody>
          <a:bodyPr anchor="ctr">
            <a:normAutofit/>
          </a:bodyPr>
          <a:lstStyle/>
          <a:p>
            <a:r>
              <a:rPr lang="en-GB"/>
              <a:t>Moodle </a:t>
            </a:r>
            <a:r>
              <a:rPr lang="en-GB" dirty="0"/>
              <a:t> </a:t>
            </a:r>
          </a:p>
        </p:txBody>
      </p:sp>
      <p:sp>
        <p:nvSpPr>
          <p:cNvPr id="11" name="Text Placeholder 3">
            <a:extLst>
              <a:ext uri="{FF2B5EF4-FFF2-40B4-BE49-F238E27FC236}">
                <a16:creationId xmlns:a16="http://schemas.microsoft.com/office/drawing/2014/main" id="{D724F16F-95E4-DF21-0958-16647CA86343}"/>
              </a:ext>
            </a:extLst>
          </p:cNvPr>
          <p:cNvSpPr>
            <a:spLocks noGrp="1"/>
          </p:cNvSpPr>
          <p:nvPr>
            <p:ph sz="half" idx="1"/>
          </p:nvPr>
        </p:nvSpPr>
        <p:spPr>
          <a:xfrm>
            <a:off x="838200" y="1825625"/>
            <a:ext cx="5181600" cy="4351338"/>
          </a:xfrm>
        </p:spPr>
        <p:txBody>
          <a:bodyPr>
            <a:normAutofit/>
          </a:bodyPr>
          <a:lstStyle/>
          <a:p>
            <a:r>
              <a:rPr lang="en-US" dirty="0"/>
              <a:t>Can you take a few minutes to find the module on Moodle please?</a:t>
            </a:r>
          </a:p>
          <a:p>
            <a:r>
              <a:rPr lang="en-US" dirty="0"/>
              <a:t>Can you locate the PPT’s?</a:t>
            </a:r>
          </a:p>
          <a:p>
            <a:r>
              <a:rPr lang="en-US" dirty="0"/>
              <a:t>Can you open Turnitin?</a:t>
            </a:r>
          </a:p>
        </p:txBody>
      </p:sp>
      <p:pic>
        <p:nvPicPr>
          <p:cNvPr id="6" name="Content Placeholder 5">
            <a:extLst>
              <a:ext uri="{FF2B5EF4-FFF2-40B4-BE49-F238E27FC236}">
                <a16:creationId xmlns:a16="http://schemas.microsoft.com/office/drawing/2014/main" id="{4AC94924-9B0C-F086-0E5D-F31D31E211C6}"/>
              </a:ext>
            </a:extLst>
          </p:cNvPr>
          <p:cNvPicPr>
            <a:picLocks noGrp="1" noChangeAspect="1"/>
          </p:cNvPicPr>
          <p:nvPr>
            <p:ph sz="half" idx="2"/>
          </p:nvPr>
        </p:nvPicPr>
        <p:blipFill>
          <a:blip r:embed="rId2"/>
          <a:stretch>
            <a:fillRect/>
          </a:stretch>
        </p:blipFill>
        <p:spPr>
          <a:xfrm>
            <a:off x="7100530" y="858759"/>
            <a:ext cx="4629083" cy="4351338"/>
          </a:xfrm>
          <a:noFill/>
        </p:spPr>
      </p:pic>
    </p:spTree>
    <p:extLst>
      <p:ext uri="{BB962C8B-B14F-4D97-AF65-F5344CB8AC3E}">
        <p14:creationId xmlns:p14="http://schemas.microsoft.com/office/powerpoint/2010/main" val="3477512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8F1-9124-9C76-3FBB-B6CDEA12D469}"/>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D496F336-6E78-9256-6A4F-9E431E463B1C}"/>
              </a:ext>
            </a:extLst>
          </p:cNvPr>
          <p:cNvSpPr>
            <a:spLocks noGrp="1"/>
          </p:cNvSpPr>
          <p:nvPr>
            <p:ph sz="half" idx="1"/>
          </p:nvPr>
        </p:nvSpPr>
        <p:spPr/>
        <p:txBody>
          <a:bodyPr vert="horz" lIns="91440" tIns="45720" rIns="91440" bIns="45720" rtlCol="0" anchor="t">
            <a:normAutofit/>
          </a:bodyPr>
          <a:lstStyle/>
          <a:p>
            <a:r>
              <a:rPr lang="cy-GB" dirty="0"/>
              <a:t>Cyflwyniadau</a:t>
            </a:r>
          </a:p>
          <a:p>
            <a:r>
              <a:rPr lang="cy-GB" dirty="0"/>
              <a:t>Rhestr ddarllen</a:t>
            </a:r>
          </a:p>
          <a:p>
            <a:pPr marL="0" indent="0">
              <a:buNone/>
            </a:pPr>
            <a:r>
              <a:rPr lang="cy-GB" dirty="0"/>
              <a:t>Online Resource List</a:t>
            </a:r>
          </a:p>
          <a:p>
            <a:r>
              <a:rPr lang="cy-GB" dirty="0"/>
              <a:t>Llawlyfr Modiwl</a:t>
            </a:r>
          </a:p>
          <a:p>
            <a:r>
              <a:rPr lang="cy-GB" dirty="0"/>
              <a:t>Cynnwys modiwl ac adnoddau ychwanegol</a:t>
            </a:r>
            <a:endParaRPr lang="en-GB" b="1" i="0" dirty="0">
              <a:solidFill>
                <a:srgbClr val="1D2125"/>
              </a:solidFill>
              <a:effectLst/>
              <a:highlight>
                <a:srgbClr val="FFFFFF"/>
              </a:highlight>
              <a:latin typeface="-apple-system"/>
            </a:endParaRPr>
          </a:p>
          <a:p>
            <a:r>
              <a:rPr lang="en-GB" dirty="0"/>
              <a:t>Turnitin</a:t>
            </a:r>
          </a:p>
        </p:txBody>
      </p:sp>
      <p:sp>
        <p:nvSpPr>
          <p:cNvPr id="4" name="Content Placeholder 3">
            <a:extLst>
              <a:ext uri="{FF2B5EF4-FFF2-40B4-BE49-F238E27FC236}">
                <a16:creationId xmlns:a16="http://schemas.microsoft.com/office/drawing/2014/main" id="{A4924769-4A30-1380-06A1-6E88D82E1013}"/>
              </a:ext>
            </a:extLst>
          </p:cNvPr>
          <p:cNvSpPr>
            <a:spLocks noGrp="1"/>
          </p:cNvSpPr>
          <p:nvPr>
            <p:ph sz="half" idx="2"/>
          </p:nvPr>
        </p:nvSpPr>
        <p:spPr>
          <a:xfrm>
            <a:off x="6172200" y="1825625"/>
            <a:ext cx="5573486" cy="4351338"/>
          </a:xfrm>
        </p:spPr>
        <p:txBody>
          <a:bodyPr>
            <a:normAutofit/>
          </a:bodyPr>
          <a:lstStyle/>
          <a:p>
            <a:r>
              <a:rPr lang="en-GB" dirty="0">
                <a:solidFill>
                  <a:srgbClr val="2F5597"/>
                </a:solidFill>
              </a:rPr>
              <a:t>PPT Presentations</a:t>
            </a:r>
          </a:p>
          <a:p>
            <a:r>
              <a:rPr lang="en-GB" dirty="0">
                <a:solidFill>
                  <a:srgbClr val="2F5597"/>
                </a:solidFill>
              </a:rPr>
              <a:t>Reading List</a:t>
            </a:r>
          </a:p>
          <a:p>
            <a:pPr marL="0" indent="0">
              <a:buNone/>
            </a:pPr>
            <a:r>
              <a:rPr lang="en-GB" dirty="0">
                <a:solidFill>
                  <a:srgbClr val="2F5597"/>
                </a:solidFill>
              </a:rPr>
              <a:t>Online Resource List</a:t>
            </a:r>
          </a:p>
          <a:p>
            <a:r>
              <a:rPr lang="en-GB" dirty="0">
                <a:solidFill>
                  <a:srgbClr val="2F5597"/>
                </a:solidFill>
              </a:rPr>
              <a:t>Module Handbook</a:t>
            </a:r>
          </a:p>
          <a:p>
            <a:r>
              <a:rPr lang="en-GB" dirty="0">
                <a:solidFill>
                  <a:srgbClr val="2F5597"/>
                </a:solidFill>
              </a:rPr>
              <a:t>Module content and extra resources</a:t>
            </a:r>
          </a:p>
          <a:p>
            <a:r>
              <a:rPr lang="en-GB" dirty="0">
                <a:solidFill>
                  <a:srgbClr val="2F5597"/>
                </a:solidFill>
              </a:rPr>
              <a:t>Turnitin</a:t>
            </a:r>
          </a:p>
        </p:txBody>
      </p:sp>
      <p:pic>
        <p:nvPicPr>
          <p:cNvPr id="6" name="Picture 5">
            <a:extLst>
              <a:ext uri="{FF2B5EF4-FFF2-40B4-BE49-F238E27FC236}">
                <a16:creationId xmlns:a16="http://schemas.microsoft.com/office/drawing/2014/main" id="{24BDC628-9947-5B8A-8A64-55632B61AFA9}"/>
              </a:ext>
            </a:extLst>
          </p:cNvPr>
          <p:cNvPicPr>
            <a:picLocks noChangeAspect="1"/>
          </p:cNvPicPr>
          <p:nvPr/>
        </p:nvPicPr>
        <p:blipFill>
          <a:blip r:embed="rId2"/>
          <a:stretch>
            <a:fillRect/>
          </a:stretch>
        </p:blipFill>
        <p:spPr>
          <a:xfrm>
            <a:off x="8433162" y="4740821"/>
            <a:ext cx="821871" cy="511280"/>
          </a:xfrm>
          <a:prstGeom prst="rect">
            <a:avLst/>
          </a:prstGeom>
        </p:spPr>
      </p:pic>
      <p:pic>
        <p:nvPicPr>
          <p:cNvPr id="7" name="Picture 6">
            <a:extLst>
              <a:ext uri="{FF2B5EF4-FFF2-40B4-BE49-F238E27FC236}">
                <a16:creationId xmlns:a16="http://schemas.microsoft.com/office/drawing/2014/main" id="{B80A4F50-9E68-DC50-CA17-87CA4A2CD7C2}"/>
              </a:ext>
            </a:extLst>
          </p:cNvPr>
          <p:cNvPicPr>
            <a:picLocks noChangeAspect="1"/>
          </p:cNvPicPr>
          <p:nvPr/>
        </p:nvPicPr>
        <p:blipFill>
          <a:blip r:embed="rId3"/>
          <a:stretch>
            <a:fillRect/>
          </a:stretch>
        </p:blipFill>
        <p:spPr>
          <a:xfrm>
            <a:off x="2744365" y="4825381"/>
            <a:ext cx="684635" cy="500983"/>
          </a:xfrm>
          <a:prstGeom prst="rect">
            <a:avLst/>
          </a:prstGeom>
        </p:spPr>
      </p:pic>
    </p:spTree>
    <p:extLst>
      <p:ext uri="{BB962C8B-B14F-4D97-AF65-F5344CB8AC3E}">
        <p14:creationId xmlns:p14="http://schemas.microsoft.com/office/powerpoint/2010/main" val="105234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471F-65FB-4D7C-AB6F-5CC95D3A9AEE}"/>
              </a:ext>
            </a:extLst>
          </p:cNvPr>
          <p:cNvSpPr>
            <a:spLocks noGrp="1"/>
          </p:cNvSpPr>
          <p:nvPr>
            <p:ph type="title"/>
          </p:nvPr>
        </p:nvSpPr>
        <p:spPr/>
        <p:txBody>
          <a:bodyPr/>
          <a:lstStyle/>
          <a:p>
            <a:r>
              <a:rPr lang="cy-GB" dirty="0"/>
              <a:t>Nodau</a:t>
            </a:r>
            <a:br>
              <a:rPr lang="en-GB" dirty="0"/>
            </a:br>
            <a:r>
              <a:rPr lang="en-GB" dirty="0">
                <a:solidFill>
                  <a:srgbClr val="2F5597"/>
                </a:solidFill>
              </a:rPr>
              <a:t>Aims</a:t>
            </a:r>
          </a:p>
        </p:txBody>
      </p:sp>
      <p:sp>
        <p:nvSpPr>
          <p:cNvPr id="3" name="Content Placeholder 2">
            <a:extLst>
              <a:ext uri="{FF2B5EF4-FFF2-40B4-BE49-F238E27FC236}">
                <a16:creationId xmlns:a16="http://schemas.microsoft.com/office/drawing/2014/main" id="{5FAACC2C-D093-4B08-A8AC-FD4204B653D6}"/>
              </a:ext>
            </a:extLst>
          </p:cNvPr>
          <p:cNvSpPr>
            <a:spLocks noGrp="1"/>
          </p:cNvSpPr>
          <p:nvPr>
            <p:ph sz="half" idx="1"/>
          </p:nvPr>
        </p:nvSpPr>
        <p:spPr/>
        <p:txBody>
          <a:bodyPr>
            <a:normAutofit/>
          </a:bodyPr>
          <a:lstStyle/>
          <a:p>
            <a:r>
              <a:rPr lang="cy-GB" dirty="0">
                <a:solidFill>
                  <a:srgbClr val="000000"/>
                </a:solidFill>
                <a:latin typeface="+mj-lt"/>
                <a:cs typeface="Arial"/>
              </a:rPr>
              <a:t>Datblygu sgiliau myfyrwyr ar gyfer astudio’n annibynnol, gwaith grŵp a dysgu gydol oes, a fydd y sylfeini ar gyfer cwblhau eu rhaglen radd yn llwyddiannus ac yn cefnogi cyfleoedd cyflogaeth yn y dyfodol. </a:t>
            </a:r>
          </a:p>
        </p:txBody>
      </p:sp>
      <p:sp>
        <p:nvSpPr>
          <p:cNvPr id="4" name="Content Placeholder 3">
            <a:extLst>
              <a:ext uri="{FF2B5EF4-FFF2-40B4-BE49-F238E27FC236}">
                <a16:creationId xmlns:a16="http://schemas.microsoft.com/office/drawing/2014/main" id="{DCED8DEB-C812-4082-BD96-C0B5FDF1B2F7}"/>
              </a:ext>
            </a:extLst>
          </p:cNvPr>
          <p:cNvSpPr>
            <a:spLocks noGrp="1"/>
          </p:cNvSpPr>
          <p:nvPr>
            <p:ph sz="half" idx="2"/>
          </p:nvPr>
        </p:nvSpPr>
        <p:spPr/>
        <p:txBody>
          <a:bodyPr/>
          <a:lstStyle/>
          <a:p>
            <a:r>
              <a:rPr lang="en-GB" dirty="0">
                <a:solidFill>
                  <a:srgbClr val="2F5597"/>
                </a:solidFill>
              </a:rPr>
              <a:t>To develop students’ skills for independent study, group work and life-long learning, which will form the foundations for successful completion of their degree programme and support future employment opportunities. </a:t>
            </a:r>
          </a:p>
        </p:txBody>
      </p:sp>
    </p:spTree>
    <p:extLst>
      <p:ext uri="{BB962C8B-B14F-4D97-AF65-F5344CB8AC3E}">
        <p14:creationId xmlns:p14="http://schemas.microsoft.com/office/powerpoint/2010/main" val="2486764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45CF55-9729-431D-BD32-7A4824320D68}"/>
              </a:ext>
            </a:extLst>
          </p:cNvPr>
          <p:cNvSpPr>
            <a:spLocks noGrp="1"/>
          </p:cNvSpPr>
          <p:nvPr>
            <p:ph type="title"/>
          </p:nvPr>
        </p:nvSpPr>
        <p:spPr>
          <a:xfrm>
            <a:off x="342900" y="43997"/>
            <a:ext cx="10515600" cy="1325563"/>
          </a:xfrm>
        </p:spPr>
        <p:txBody>
          <a:bodyPr/>
          <a:lstStyle/>
          <a:p>
            <a:r>
              <a:rPr lang="cy-GB" dirty="0"/>
              <a:t>Amcanion</a:t>
            </a:r>
            <a:br>
              <a:rPr lang="en-GB" dirty="0"/>
            </a:br>
            <a:r>
              <a:rPr lang="en-GB" dirty="0">
                <a:solidFill>
                  <a:srgbClr val="2F5597"/>
                </a:solidFill>
              </a:rPr>
              <a:t>Objectives</a:t>
            </a:r>
          </a:p>
        </p:txBody>
      </p:sp>
      <p:sp>
        <p:nvSpPr>
          <p:cNvPr id="5" name="Content Placeholder 4">
            <a:extLst>
              <a:ext uri="{FF2B5EF4-FFF2-40B4-BE49-F238E27FC236}">
                <a16:creationId xmlns:a16="http://schemas.microsoft.com/office/drawing/2014/main" id="{5196CD37-B1D4-4DB1-80D2-F1C9A3780C19}"/>
              </a:ext>
            </a:extLst>
          </p:cNvPr>
          <p:cNvSpPr>
            <a:spLocks noGrp="1"/>
          </p:cNvSpPr>
          <p:nvPr>
            <p:ph sz="half" idx="1"/>
          </p:nvPr>
        </p:nvSpPr>
        <p:spPr>
          <a:xfrm>
            <a:off x="386443" y="1369561"/>
            <a:ext cx="5382988" cy="3050040"/>
          </a:xfrm>
        </p:spPr>
        <p:txBody>
          <a:bodyPr>
            <a:normAutofit fontScale="25000" lnSpcReduction="20000"/>
          </a:bodyPr>
          <a:lstStyle/>
          <a:p>
            <a:pPr marL="0" indent="0">
              <a:buNone/>
            </a:pPr>
            <a:r>
              <a:rPr lang="cy-GB" sz="8800" dirty="0"/>
              <a:t>Ar ôl cwblhau’r modwl hwn yn llwyddiannus, dylai’r myfyriwr allu: </a:t>
            </a:r>
          </a:p>
          <a:p>
            <a:r>
              <a:rPr lang="cy-GB" sz="8800" dirty="0"/>
              <a:t>cydnabod pwysigrwydd darllen, ysgrifennu a chyfeirnodi academaidd;  </a:t>
            </a:r>
          </a:p>
          <a:p>
            <a:r>
              <a:rPr lang="cy-GB" sz="8800" dirty="0"/>
              <a:t>datblygu hyder mewn cymhwysedd digidol gan gynnwys ar gyfer cyfathrebu a chyflwyno i gynulleidfaoedd gwahanol ac at ddibenion gwahanol;  </a:t>
            </a:r>
          </a:p>
          <a:p>
            <a:r>
              <a:rPr lang="cy-GB" sz="8800" dirty="0"/>
              <a:t>arddangos dealltwriaeth o’r sgiliau sydd eu hangen i fod yn ddysgwr annibynnol gwydn; </a:t>
            </a:r>
          </a:p>
          <a:p>
            <a:r>
              <a:rPr lang="cy-GB" sz="8800" dirty="0"/>
              <a:t>trefnu eu gwybodaeth a’r hyn y maent wedi’i ddysgu gan ddefnyddio amrywiaeth o ffynonellau gwybodaeth a chyflwyno’u gwaith ar lefel briodol. </a:t>
            </a:r>
          </a:p>
          <a:p>
            <a:pPr>
              <a:buSzPct val="114999"/>
            </a:pPr>
            <a:endParaRPr lang="cy-GB" sz="1800" dirty="0"/>
          </a:p>
        </p:txBody>
      </p:sp>
      <p:sp>
        <p:nvSpPr>
          <p:cNvPr id="6" name="Content Placeholder 5">
            <a:extLst>
              <a:ext uri="{FF2B5EF4-FFF2-40B4-BE49-F238E27FC236}">
                <a16:creationId xmlns:a16="http://schemas.microsoft.com/office/drawing/2014/main" id="{0DBCCDEE-2644-462C-ACBB-31CD94D9AF07}"/>
              </a:ext>
            </a:extLst>
          </p:cNvPr>
          <p:cNvSpPr>
            <a:spLocks noGrp="1"/>
          </p:cNvSpPr>
          <p:nvPr>
            <p:ph sz="half" idx="2"/>
          </p:nvPr>
        </p:nvSpPr>
        <p:spPr>
          <a:xfrm>
            <a:off x="6140302" y="1233487"/>
            <a:ext cx="5665255" cy="4492146"/>
          </a:xfrm>
        </p:spPr>
        <p:txBody>
          <a:bodyPr>
            <a:normAutofit fontScale="25000" lnSpcReduction="20000"/>
          </a:bodyPr>
          <a:lstStyle/>
          <a:p>
            <a:endParaRPr lang="en-GB" dirty="0"/>
          </a:p>
          <a:p>
            <a:pPr marL="0" indent="0">
              <a:buNone/>
            </a:pPr>
            <a:r>
              <a:rPr lang="en-GB" sz="8800" dirty="0">
                <a:solidFill>
                  <a:srgbClr val="2F5597"/>
                </a:solidFill>
              </a:rPr>
              <a:t>Upon the successful completion of this module, the student should be able to:</a:t>
            </a:r>
          </a:p>
          <a:p>
            <a:r>
              <a:rPr lang="en-GB" sz="8800" dirty="0">
                <a:solidFill>
                  <a:srgbClr val="2F5597"/>
                </a:solidFill>
              </a:rPr>
              <a:t>recognise the importance of academic reading, writing, and referencing; </a:t>
            </a:r>
          </a:p>
          <a:p>
            <a:r>
              <a:rPr lang="en-GB" sz="8800" dirty="0">
                <a:solidFill>
                  <a:srgbClr val="2F5597"/>
                </a:solidFill>
              </a:rPr>
              <a:t>develop confidence in digital competency including for communication and presenting to different audiences and for different purposes; </a:t>
            </a:r>
          </a:p>
          <a:p>
            <a:r>
              <a:rPr lang="en-GB" sz="8800" dirty="0">
                <a:solidFill>
                  <a:srgbClr val="2F5597"/>
                </a:solidFill>
              </a:rPr>
              <a:t>demonstrate the skills required to be a resilient independent learner; </a:t>
            </a:r>
          </a:p>
          <a:p>
            <a:r>
              <a:rPr lang="en-GB" sz="8800" dirty="0">
                <a:solidFill>
                  <a:srgbClr val="2F5597"/>
                </a:solidFill>
              </a:rPr>
              <a:t>organise their knowledge and learning using a range of information resources and present their work at an appropriate level. </a:t>
            </a:r>
          </a:p>
          <a:p>
            <a:pPr lvl="1"/>
            <a:endParaRPr lang="en-GB" sz="8800" dirty="0">
              <a:solidFill>
                <a:srgbClr val="0070C0"/>
              </a:solidFill>
            </a:endParaRPr>
          </a:p>
          <a:p>
            <a:endParaRPr lang="en-GB" dirty="0"/>
          </a:p>
        </p:txBody>
      </p:sp>
    </p:spTree>
    <p:extLst>
      <p:ext uri="{BB962C8B-B14F-4D97-AF65-F5344CB8AC3E}">
        <p14:creationId xmlns:p14="http://schemas.microsoft.com/office/powerpoint/2010/main" val="2054677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cy-GB" altLang="en-US" dirty="0">
                <a:latin typeface="Arial" panose="020B0604020202020204" pitchFamily="34" charset="0"/>
              </a:rPr>
              <a:t>Beth yw sgiliau astudio?</a:t>
            </a:r>
            <a:br>
              <a:rPr lang="en-GB" altLang="en-US" dirty="0">
                <a:latin typeface="Arial" panose="020B0604020202020204" pitchFamily="34" charset="0"/>
              </a:rPr>
            </a:br>
            <a:r>
              <a:rPr lang="en-GB" altLang="en-US" dirty="0">
                <a:solidFill>
                  <a:srgbClr val="2F5597"/>
                </a:solidFill>
                <a:latin typeface="Arial" panose="020B0604020202020204" pitchFamily="34" charset="0"/>
              </a:rPr>
              <a:t>What are study skills?</a:t>
            </a:r>
          </a:p>
        </p:txBody>
      </p:sp>
      <p:sp>
        <p:nvSpPr>
          <p:cNvPr id="2" name="Content Placeholder 1">
            <a:extLst>
              <a:ext uri="{FF2B5EF4-FFF2-40B4-BE49-F238E27FC236}">
                <a16:creationId xmlns:a16="http://schemas.microsoft.com/office/drawing/2014/main" id="{D635BDC8-CC9D-228F-91EA-BF99F47B3504}"/>
              </a:ext>
            </a:extLst>
          </p:cNvPr>
          <p:cNvSpPr>
            <a:spLocks noGrp="1"/>
          </p:cNvSpPr>
          <p:nvPr>
            <p:ph sz="half" idx="1"/>
          </p:nvPr>
        </p:nvSpPr>
        <p:spPr/>
        <p:txBody>
          <a:bodyPr/>
          <a:lstStyle/>
          <a:p>
            <a:pPr marL="0" indent="0">
              <a:buNone/>
            </a:pPr>
            <a:r>
              <a:rPr lang="en-GB" dirty="0" err="1"/>
              <a:t>Mewn</a:t>
            </a:r>
            <a:r>
              <a:rPr lang="en-GB" dirty="0"/>
              <a:t> </a:t>
            </a:r>
            <a:r>
              <a:rPr lang="en-GB" dirty="0" err="1"/>
              <a:t>grwpiau</a:t>
            </a:r>
            <a:r>
              <a:rPr lang="en-GB" dirty="0"/>
              <a:t> </a:t>
            </a:r>
            <a:r>
              <a:rPr lang="en-GB" dirty="0" err="1"/>
              <a:t>bach</a:t>
            </a:r>
            <a:r>
              <a:rPr lang="en-GB" dirty="0"/>
              <a:t>.</a:t>
            </a:r>
          </a:p>
          <a:p>
            <a:r>
              <a:rPr lang="en-GB" dirty="0" err="1"/>
              <a:t>Trafodwch</a:t>
            </a:r>
            <a:r>
              <a:rPr lang="en-GB" dirty="0"/>
              <a:t> y </a:t>
            </a:r>
            <a:r>
              <a:rPr lang="en-GB" dirty="0" err="1"/>
              <a:t>fathau</a:t>
            </a:r>
            <a:r>
              <a:rPr lang="en-GB" dirty="0"/>
              <a:t> o </a:t>
            </a:r>
            <a:r>
              <a:rPr lang="en-GB" dirty="0" err="1"/>
              <a:t>sgiliau</a:t>
            </a:r>
            <a:r>
              <a:rPr lang="en-GB" dirty="0"/>
              <a:t> </a:t>
            </a:r>
            <a:r>
              <a:rPr lang="en-GB" dirty="0" err="1"/>
              <a:t>astudio</a:t>
            </a:r>
            <a:r>
              <a:rPr lang="en-GB" dirty="0"/>
              <a:t> y </a:t>
            </a:r>
            <a:r>
              <a:rPr lang="en-GB" dirty="0" err="1"/>
              <a:t>byddwn</a:t>
            </a:r>
            <a:r>
              <a:rPr lang="en-GB" dirty="0"/>
              <a:t> yn </a:t>
            </a:r>
            <a:r>
              <a:rPr lang="en-GB" dirty="0" err="1"/>
              <a:t>gwneud</a:t>
            </a:r>
            <a:r>
              <a:rPr lang="en-GB" dirty="0"/>
              <a:t> yn y </a:t>
            </a:r>
            <a:r>
              <a:rPr lang="en-GB" dirty="0" err="1"/>
              <a:t>modiwl</a:t>
            </a:r>
            <a:endParaRPr lang="en-GB" dirty="0"/>
          </a:p>
          <a:p>
            <a:r>
              <a:rPr lang="en-GB" dirty="0"/>
              <a:t>Sut </a:t>
            </a:r>
            <a:r>
              <a:rPr lang="en-GB" dirty="0" err="1"/>
              <a:t>allai</a:t>
            </a:r>
            <a:r>
              <a:rPr lang="en-GB" dirty="0"/>
              <a:t> y </a:t>
            </a:r>
            <a:r>
              <a:rPr lang="en-GB" dirty="0" err="1"/>
              <a:t>sgiliau</a:t>
            </a:r>
            <a:r>
              <a:rPr lang="en-GB" dirty="0"/>
              <a:t> </a:t>
            </a:r>
            <a:r>
              <a:rPr lang="en-GB" dirty="0" err="1"/>
              <a:t>yma</a:t>
            </a:r>
            <a:r>
              <a:rPr lang="en-GB" dirty="0"/>
              <a:t> </a:t>
            </a:r>
            <a:r>
              <a:rPr lang="en-GB" dirty="0" err="1"/>
              <a:t>cefnogi</a:t>
            </a:r>
            <a:r>
              <a:rPr lang="en-GB" dirty="0"/>
              <a:t> </a:t>
            </a:r>
            <a:r>
              <a:rPr lang="en-GB" dirty="0" err="1"/>
              <a:t>eich</a:t>
            </a:r>
            <a:r>
              <a:rPr lang="en-GB" dirty="0"/>
              <a:t> </a:t>
            </a:r>
            <a:r>
              <a:rPr lang="en-GB" dirty="0" err="1"/>
              <a:t>astudiaeth</a:t>
            </a:r>
            <a:r>
              <a:rPr lang="en-GB" dirty="0"/>
              <a:t> </a:t>
            </a:r>
            <a:r>
              <a:rPr lang="en-GB" dirty="0" err="1"/>
              <a:t>ar</a:t>
            </a:r>
            <a:r>
              <a:rPr lang="en-GB" dirty="0"/>
              <a:t> </a:t>
            </a:r>
            <a:r>
              <a:rPr lang="en-GB" dirty="0" err="1"/>
              <a:t>gyfer</a:t>
            </a:r>
            <a:r>
              <a:rPr lang="en-GB" dirty="0"/>
              <a:t> </a:t>
            </a:r>
            <a:r>
              <a:rPr lang="en-GB" dirty="0" err="1"/>
              <a:t>gradd</a:t>
            </a:r>
            <a:endParaRPr lang="en-GB" dirty="0"/>
          </a:p>
        </p:txBody>
      </p:sp>
      <p:sp>
        <p:nvSpPr>
          <p:cNvPr id="3" name="Content Placeholder 2">
            <a:extLst>
              <a:ext uri="{FF2B5EF4-FFF2-40B4-BE49-F238E27FC236}">
                <a16:creationId xmlns:a16="http://schemas.microsoft.com/office/drawing/2014/main" id="{C4BF36D3-39CD-ABB2-AE13-2AE9B51450F9}"/>
              </a:ext>
            </a:extLst>
          </p:cNvPr>
          <p:cNvSpPr>
            <a:spLocks noGrp="1"/>
          </p:cNvSpPr>
          <p:nvPr>
            <p:ph sz="half" idx="2"/>
          </p:nvPr>
        </p:nvSpPr>
        <p:spPr/>
        <p:txBody>
          <a:bodyPr/>
          <a:lstStyle/>
          <a:p>
            <a:pPr marL="0" indent="0">
              <a:buNone/>
            </a:pPr>
            <a:r>
              <a:rPr lang="en-GB" dirty="0">
                <a:solidFill>
                  <a:srgbClr val="2F5597"/>
                </a:solidFill>
              </a:rPr>
              <a:t>In small groups:</a:t>
            </a:r>
          </a:p>
          <a:p>
            <a:r>
              <a:rPr lang="en-GB" dirty="0">
                <a:solidFill>
                  <a:srgbClr val="2F5597"/>
                </a:solidFill>
              </a:rPr>
              <a:t>Consider what types of skills we will cover in the module?</a:t>
            </a:r>
          </a:p>
          <a:p>
            <a:r>
              <a:rPr lang="en-GB" dirty="0">
                <a:solidFill>
                  <a:srgbClr val="2F5597"/>
                </a:solidFill>
              </a:rPr>
              <a:t>How might these skills support your degree study?</a:t>
            </a:r>
          </a:p>
        </p:txBody>
      </p:sp>
    </p:spTree>
    <p:extLst>
      <p:ext uri="{BB962C8B-B14F-4D97-AF65-F5344CB8AC3E}">
        <p14:creationId xmlns:p14="http://schemas.microsoft.com/office/powerpoint/2010/main" val="4113425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792E7-93BF-6E40-0B69-D2804FCBAA71}"/>
              </a:ext>
            </a:extLst>
          </p:cNvPr>
          <p:cNvSpPr>
            <a:spLocks noGrp="1"/>
          </p:cNvSpPr>
          <p:nvPr>
            <p:ph type="title"/>
          </p:nvPr>
        </p:nvSpPr>
        <p:spPr/>
        <p:txBody>
          <a:bodyPr/>
          <a:lstStyle/>
          <a:p>
            <a:r>
              <a:rPr lang="en-GB" dirty="0" err="1"/>
              <a:t>Adborth</a:t>
            </a:r>
            <a:r>
              <a:rPr lang="en-GB" dirty="0"/>
              <a:t>/Feedback</a:t>
            </a:r>
          </a:p>
        </p:txBody>
      </p:sp>
      <p:pic>
        <p:nvPicPr>
          <p:cNvPr id="6" name="Content Placeholder 5">
            <a:extLst>
              <a:ext uri="{FF2B5EF4-FFF2-40B4-BE49-F238E27FC236}">
                <a16:creationId xmlns:a16="http://schemas.microsoft.com/office/drawing/2014/main" id="{BE6DFF3C-C086-5853-751F-4023DA4E4A9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9775" y="1775619"/>
            <a:ext cx="5181600" cy="3454400"/>
          </a:xfrm>
        </p:spPr>
      </p:pic>
    </p:spTree>
    <p:extLst>
      <p:ext uri="{BB962C8B-B14F-4D97-AF65-F5344CB8AC3E}">
        <p14:creationId xmlns:p14="http://schemas.microsoft.com/office/powerpoint/2010/main" val="3622331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01214-0869-890C-B979-61767CBC3169}"/>
            </a:ext>
          </a:extLst>
        </p:cNvPr>
        <p:cNvGrpSpPr/>
        <p:nvPr/>
      </p:nvGrpSpPr>
      <p:grpSpPr>
        <a:xfrm>
          <a:off x="0" y="0"/>
          <a:ext cx="0" cy="0"/>
          <a:chOff x="0" y="0"/>
          <a:chExt cx="0" cy="0"/>
        </a:xfrm>
      </p:grpSpPr>
      <p:sp>
        <p:nvSpPr>
          <p:cNvPr id="6146" name="Title 1">
            <a:extLst>
              <a:ext uri="{FF2B5EF4-FFF2-40B4-BE49-F238E27FC236}">
                <a16:creationId xmlns:a16="http://schemas.microsoft.com/office/drawing/2014/main" id="{4EB8ED2B-230B-3E28-E5A3-E55E3878797D}"/>
              </a:ext>
            </a:extLst>
          </p:cNvPr>
          <p:cNvSpPr>
            <a:spLocks noGrp="1"/>
          </p:cNvSpPr>
          <p:nvPr>
            <p:ph type="title"/>
          </p:nvPr>
        </p:nvSpPr>
        <p:spPr>
          <a:xfrm>
            <a:off x="177338" y="498764"/>
            <a:ext cx="11176462" cy="986443"/>
          </a:xfrm>
        </p:spPr>
        <p:txBody>
          <a:bodyPr>
            <a:normAutofit fontScale="9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br>
              <a:rPr lang="en-GB" dirty="0">
                <a:solidFill>
                  <a:srgbClr val="2F5597"/>
                </a:solidFill>
              </a:rPr>
            </a:br>
            <a:r>
              <a:rPr lang="en-GB" sz="3100" dirty="0">
                <a:solidFill>
                  <a:srgbClr val="2F5597"/>
                </a:solidFill>
                <a:latin typeface="Arial" panose="020B0604020202020204"/>
                <a:ea typeface="+mn-ea"/>
                <a:cs typeface="+mn-cs"/>
              </a:rPr>
              <a:t>I</a:t>
            </a:r>
            <a:r>
              <a:rPr kumimoji="0" lang="en-GB" sz="3100" b="0" i="0" u="none" strike="noStrike" kern="1200" cap="none" spc="0" normalizeH="0" baseline="0" noProof="0" dirty="0">
                <a:ln>
                  <a:noFill/>
                </a:ln>
                <a:solidFill>
                  <a:srgbClr val="2F5597"/>
                </a:solidFill>
                <a:effectLst/>
                <a:uLnTx/>
                <a:uFillTx/>
                <a:latin typeface="Arial" panose="020B0604020202020204"/>
                <a:ea typeface="+mn-ea"/>
                <a:cs typeface="+mn-cs"/>
              </a:rPr>
              <a:t>n small groups, discuss how the skills covered can contribute to effective Youth </a:t>
            </a:r>
            <a:r>
              <a:rPr lang="en-GB" sz="3100" dirty="0">
                <a:solidFill>
                  <a:srgbClr val="2F5597"/>
                </a:solidFill>
                <a:latin typeface="Arial" panose="020B0604020202020204"/>
                <a:ea typeface="+mn-ea"/>
                <a:cs typeface="+mn-cs"/>
              </a:rPr>
              <a:t>W</a:t>
            </a:r>
            <a:r>
              <a:rPr kumimoji="0" lang="en-GB" sz="3100" b="0" i="0" u="none" strike="noStrike" kern="1200" cap="none" spc="0" normalizeH="0" baseline="0" noProof="0" dirty="0">
                <a:ln>
                  <a:noFill/>
                </a:ln>
                <a:solidFill>
                  <a:srgbClr val="2F5597"/>
                </a:solidFill>
                <a:effectLst/>
                <a:uLnTx/>
                <a:uFillTx/>
                <a:latin typeface="Arial" panose="020B0604020202020204"/>
                <a:ea typeface="+mn-ea"/>
                <a:cs typeface="+mn-cs"/>
              </a:rPr>
              <a:t>ork practice.</a:t>
            </a:r>
            <a:br>
              <a:rPr kumimoji="0" lang="en-GB" sz="2700" b="0" i="0" u="none" strike="noStrike" kern="1200" cap="none" spc="0" normalizeH="0" baseline="0" noProof="0" dirty="0">
                <a:ln>
                  <a:noFill/>
                </a:ln>
                <a:solidFill>
                  <a:srgbClr val="2F5597"/>
                </a:solidFill>
                <a:effectLst/>
                <a:uLnTx/>
                <a:uFillTx/>
                <a:latin typeface="Arial" panose="020B0604020202020204"/>
                <a:ea typeface="+mn-ea"/>
                <a:cs typeface="+mn-cs"/>
              </a:rPr>
            </a:br>
            <a:br>
              <a:rPr lang="en-GB" dirty="0">
                <a:solidFill>
                  <a:srgbClr val="2F5597"/>
                </a:solidFill>
              </a:rPr>
            </a:br>
            <a:br>
              <a:rPr lang="en-GB" altLang="en-US" dirty="0">
                <a:latin typeface="Arial" panose="020B0604020202020204" pitchFamily="34" charset="0"/>
              </a:rPr>
            </a:br>
            <a:endParaRPr lang="en-GB" altLang="en-US" dirty="0">
              <a:solidFill>
                <a:srgbClr val="2F5597"/>
              </a:solidFill>
              <a:latin typeface="Arial" panose="020B0604020202020204" pitchFamily="34" charset="0"/>
            </a:endParaRPr>
          </a:p>
        </p:txBody>
      </p:sp>
      <p:sp>
        <p:nvSpPr>
          <p:cNvPr id="2" name="Content Placeholder 1">
            <a:extLst>
              <a:ext uri="{FF2B5EF4-FFF2-40B4-BE49-F238E27FC236}">
                <a16:creationId xmlns:a16="http://schemas.microsoft.com/office/drawing/2014/main" id="{373C49A4-2CE3-C3DE-CDA2-B75F46D2C344}"/>
              </a:ext>
            </a:extLst>
          </p:cNvPr>
          <p:cNvSpPr>
            <a:spLocks noGrp="1"/>
          </p:cNvSpPr>
          <p:nvPr>
            <p:ph sz="half" idx="1"/>
          </p:nvPr>
        </p:nvSpPr>
        <p:spPr>
          <a:xfrm>
            <a:off x="67887" y="1180407"/>
            <a:ext cx="5181600" cy="4861619"/>
          </a:xfrm>
        </p:spPr>
        <p:txBody>
          <a:bodyPr>
            <a:normAutofit fontScale="77500" lnSpcReduction="20000"/>
          </a:bodyPr>
          <a:lstStyle/>
          <a:p>
            <a:pPr fontAlgn="t">
              <a:buNone/>
            </a:pPr>
            <a:r>
              <a:rPr lang="en-GB" b="1" dirty="0" err="1"/>
              <a:t>Ystyriwch</a:t>
            </a:r>
            <a:r>
              <a:rPr lang="en-GB" b="1" dirty="0"/>
              <a:t>:</a:t>
            </a:r>
          </a:p>
          <a:p>
            <a:pPr marL="342900" lvl="0" indent="-342900" fontAlgn="t"/>
            <a:r>
              <a:rPr lang="en-GB" dirty="0"/>
              <a:t>Sut </a:t>
            </a:r>
            <a:r>
              <a:rPr lang="en-GB" dirty="0" err="1"/>
              <a:t>mae'r</a:t>
            </a:r>
            <a:r>
              <a:rPr lang="en-GB" dirty="0"/>
              <a:t> </a:t>
            </a:r>
            <a:r>
              <a:rPr lang="en-GB" dirty="0" err="1"/>
              <a:t>sgiliau</a:t>
            </a:r>
            <a:r>
              <a:rPr lang="en-GB" dirty="0"/>
              <a:t> </a:t>
            </a:r>
            <a:r>
              <a:rPr lang="en-GB" dirty="0" err="1"/>
              <a:t>hyn</a:t>
            </a:r>
            <a:r>
              <a:rPr lang="en-GB" dirty="0"/>
              <a:t> </a:t>
            </a:r>
            <a:r>
              <a:rPr lang="en-GB" dirty="0" err="1"/>
              <a:t>yn</a:t>
            </a:r>
            <a:r>
              <a:rPr lang="en-GB" dirty="0"/>
              <a:t> </a:t>
            </a:r>
            <a:r>
              <a:rPr lang="en-GB" dirty="0" err="1"/>
              <a:t>drosglwyddadwy</a:t>
            </a:r>
            <a:r>
              <a:rPr lang="en-GB" dirty="0"/>
              <a:t> </a:t>
            </a:r>
            <a:r>
              <a:rPr lang="en-GB" dirty="0" err="1"/>
              <a:t>i'ch</a:t>
            </a:r>
            <a:r>
              <a:rPr lang="en-GB" dirty="0"/>
              <a:t> </a:t>
            </a:r>
            <a:r>
              <a:rPr lang="en-GB" dirty="0" err="1"/>
              <a:t>rôl</a:t>
            </a:r>
            <a:r>
              <a:rPr lang="en-GB" dirty="0"/>
              <a:t> </a:t>
            </a:r>
            <a:r>
              <a:rPr lang="en-GB" dirty="0" err="1"/>
              <a:t>bresennol</a:t>
            </a:r>
            <a:r>
              <a:rPr lang="en-GB" dirty="0"/>
              <a:t> neu </a:t>
            </a:r>
            <a:r>
              <a:rPr lang="en-GB" dirty="0" err="1"/>
              <a:t>eich</a:t>
            </a:r>
            <a:r>
              <a:rPr lang="en-GB" dirty="0"/>
              <a:t> </a:t>
            </a:r>
            <a:r>
              <a:rPr lang="en-GB" dirty="0" err="1"/>
              <a:t>rôl</a:t>
            </a:r>
            <a:r>
              <a:rPr lang="en-GB" dirty="0"/>
              <a:t> </a:t>
            </a:r>
            <a:r>
              <a:rPr lang="en-GB" dirty="0" err="1"/>
              <a:t>yn</a:t>
            </a:r>
            <a:r>
              <a:rPr lang="en-GB" dirty="0"/>
              <a:t> y </a:t>
            </a:r>
            <a:r>
              <a:rPr lang="en-GB" dirty="0" err="1"/>
              <a:t>dyfodol</a:t>
            </a:r>
            <a:r>
              <a:rPr lang="en-GB" dirty="0"/>
              <a:t> </a:t>
            </a:r>
            <a:r>
              <a:rPr lang="en-GB" dirty="0" err="1"/>
              <a:t>fel</a:t>
            </a:r>
            <a:r>
              <a:rPr lang="en-GB" dirty="0"/>
              <a:t> </a:t>
            </a:r>
            <a:r>
              <a:rPr lang="en-GB" b="1" dirty="0" err="1"/>
              <a:t>Gweithiwr</a:t>
            </a:r>
            <a:r>
              <a:rPr lang="en-GB" b="1" dirty="0"/>
              <a:t> </a:t>
            </a:r>
            <a:r>
              <a:rPr lang="en-GB" b="1" dirty="0" err="1"/>
              <a:t>Ieuenctid</a:t>
            </a:r>
            <a:r>
              <a:rPr lang="en-GB" dirty="0"/>
              <a:t>?</a:t>
            </a:r>
          </a:p>
          <a:p>
            <a:pPr marL="342900" lvl="0" indent="-342900" fontAlgn="t"/>
            <a:r>
              <a:rPr lang="en-GB" dirty="0"/>
              <a:t>Sut y gallant </a:t>
            </a:r>
            <a:r>
              <a:rPr lang="en-GB" dirty="0" err="1"/>
              <a:t>wella</a:t>
            </a:r>
            <a:r>
              <a:rPr lang="en-GB" dirty="0"/>
              <a:t> </a:t>
            </a:r>
            <a:r>
              <a:rPr lang="en-GB" dirty="0" err="1"/>
              <a:t>eich</a:t>
            </a:r>
            <a:r>
              <a:rPr lang="en-GB" dirty="0"/>
              <a:t> </a:t>
            </a:r>
            <a:r>
              <a:rPr lang="en-GB" dirty="0" err="1"/>
              <a:t>ymgysylltiad</a:t>
            </a:r>
            <a:r>
              <a:rPr lang="en-GB" dirty="0"/>
              <a:t>, </a:t>
            </a:r>
            <a:r>
              <a:rPr lang="en-GB" dirty="0" err="1"/>
              <a:t>eich</a:t>
            </a:r>
            <a:r>
              <a:rPr lang="en-GB" dirty="0"/>
              <a:t> </a:t>
            </a:r>
            <a:r>
              <a:rPr lang="en-GB" dirty="0" err="1"/>
              <a:t>cyfathrebu</a:t>
            </a:r>
            <a:r>
              <a:rPr lang="en-GB" dirty="0"/>
              <a:t> </a:t>
            </a:r>
            <a:r>
              <a:rPr lang="en-GB" dirty="0" err="1"/>
              <a:t>a'r</a:t>
            </a:r>
            <a:r>
              <a:rPr lang="en-GB" dirty="0"/>
              <a:t> </a:t>
            </a:r>
            <a:r>
              <a:rPr lang="en-GB" dirty="0" err="1"/>
              <a:t>gefnogaeth</a:t>
            </a:r>
            <a:r>
              <a:rPr lang="en-GB" dirty="0"/>
              <a:t> a </a:t>
            </a:r>
            <a:r>
              <a:rPr lang="en-GB" dirty="0" err="1"/>
              <a:t>roddwch</a:t>
            </a:r>
            <a:r>
              <a:rPr lang="en-GB" dirty="0"/>
              <a:t> </a:t>
            </a:r>
            <a:r>
              <a:rPr lang="en-GB" dirty="0" err="1"/>
              <a:t>i</a:t>
            </a:r>
            <a:r>
              <a:rPr lang="en-GB" dirty="0"/>
              <a:t> </a:t>
            </a:r>
            <a:r>
              <a:rPr lang="en-GB" dirty="0" err="1"/>
              <a:t>bobl</a:t>
            </a:r>
            <a:r>
              <a:rPr lang="en-GB" dirty="0"/>
              <a:t> </a:t>
            </a:r>
            <a:r>
              <a:rPr lang="en-GB" dirty="0" err="1"/>
              <a:t>ifanc</a:t>
            </a:r>
            <a:r>
              <a:rPr lang="en-GB" dirty="0"/>
              <a:t>?</a:t>
            </a:r>
          </a:p>
          <a:p>
            <a:pPr marL="342900" lvl="0" indent="-342900" fontAlgn="t"/>
            <a:r>
              <a:rPr lang="en-GB" dirty="0"/>
              <a:t>Sut y </a:t>
            </a:r>
            <a:r>
              <a:rPr lang="en-GB" dirty="0" err="1"/>
              <a:t>gellir</a:t>
            </a:r>
            <a:r>
              <a:rPr lang="en-GB" dirty="0"/>
              <a:t> </a:t>
            </a:r>
            <a:r>
              <a:rPr lang="en-GB" dirty="0" err="1"/>
              <a:t>defnyddio'r</a:t>
            </a:r>
            <a:r>
              <a:rPr lang="en-GB" dirty="0"/>
              <a:t> </a:t>
            </a:r>
            <a:r>
              <a:rPr lang="en-GB" dirty="0" err="1"/>
              <a:t>sgiliau</a:t>
            </a:r>
            <a:r>
              <a:rPr lang="en-GB" dirty="0"/>
              <a:t> </a:t>
            </a:r>
            <a:r>
              <a:rPr lang="en-GB" dirty="0" err="1"/>
              <a:t>hyn</a:t>
            </a:r>
            <a:r>
              <a:rPr lang="en-GB" dirty="0"/>
              <a:t> </a:t>
            </a:r>
            <a:r>
              <a:rPr lang="en-GB" dirty="0" err="1"/>
              <a:t>i</a:t>
            </a:r>
            <a:r>
              <a:rPr lang="en-GB" dirty="0"/>
              <a:t> </a:t>
            </a:r>
            <a:r>
              <a:rPr lang="en-GB" dirty="0" err="1"/>
              <a:t>gefnogi</a:t>
            </a:r>
            <a:r>
              <a:rPr lang="en-GB" dirty="0"/>
              <a:t> </a:t>
            </a:r>
            <a:r>
              <a:rPr lang="en-GB" dirty="0" err="1"/>
              <a:t>cyfrifoldebau</a:t>
            </a:r>
            <a:r>
              <a:rPr lang="en-GB" dirty="0"/>
              <a:t> </a:t>
            </a:r>
            <a:r>
              <a:rPr lang="en-GB" dirty="0" err="1"/>
              <a:t>ehangach</a:t>
            </a:r>
            <a:r>
              <a:rPr lang="en-GB" dirty="0"/>
              <a:t> </a:t>
            </a:r>
            <a:r>
              <a:rPr lang="en-GB" dirty="0" err="1"/>
              <a:t>gwaith</a:t>
            </a:r>
            <a:r>
              <a:rPr lang="en-GB" dirty="0"/>
              <a:t> </a:t>
            </a:r>
            <a:r>
              <a:rPr lang="en-GB" dirty="0" err="1"/>
              <a:t>ieuenctid</a:t>
            </a:r>
            <a:r>
              <a:rPr lang="en-GB" dirty="0"/>
              <a:t> y </a:t>
            </a:r>
            <a:r>
              <a:rPr lang="en-GB" dirty="0" err="1"/>
              <a:t>tu</a:t>
            </a:r>
            <a:r>
              <a:rPr lang="en-GB" dirty="0"/>
              <a:t> </a:t>
            </a:r>
            <a:r>
              <a:rPr lang="en-GB" dirty="0" err="1"/>
              <a:t>hwnt</a:t>
            </a:r>
            <a:r>
              <a:rPr lang="en-GB" dirty="0"/>
              <a:t> </a:t>
            </a:r>
            <a:r>
              <a:rPr lang="en-GB" dirty="0" err="1"/>
              <a:t>i</a:t>
            </a:r>
            <a:r>
              <a:rPr lang="en-GB" dirty="0"/>
              <a:t> </a:t>
            </a:r>
            <a:r>
              <a:rPr lang="en-GB" dirty="0" err="1"/>
              <a:t>waith</a:t>
            </a:r>
            <a:r>
              <a:rPr lang="en-GB" dirty="0"/>
              <a:t> </a:t>
            </a:r>
            <a:r>
              <a:rPr lang="en-GB" dirty="0" err="1"/>
              <a:t>wyneb</a:t>
            </a:r>
            <a:r>
              <a:rPr lang="en-GB" dirty="0"/>
              <a:t> </a:t>
            </a:r>
            <a:r>
              <a:rPr lang="en-GB" dirty="0" err="1"/>
              <a:t>yn</a:t>
            </a:r>
            <a:r>
              <a:rPr lang="en-GB" dirty="0"/>
              <a:t> </a:t>
            </a:r>
            <a:r>
              <a:rPr lang="en-GB" dirty="0" err="1"/>
              <a:t>wyneb</a:t>
            </a:r>
            <a:r>
              <a:rPr lang="en-GB" dirty="0"/>
              <a:t> </a:t>
            </a:r>
            <a:r>
              <a:rPr lang="en-GB" dirty="0" err="1"/>
              <a:t>uniongyrchol</a:t>
            </a:r>
            <a:r>
              <a:rPr lang="en-GB" dirty="0"/>
              <a:t>?</a:t>
            </a:r>
            <a:endParaRPr lang="en-GB" b="1" dirty="0"/>
          </a:p>
          <a:p>
            <a:pPr fontAlgn="t"/>
            <a:r>
              <a:rPr lang="en-GB" dirty="0" err="1"/>
              <a:t>Cofnodwch</a:t>
            </a:r>
            <a:r>
              <a:rPr lang="en-GB" dirty="0"/>
              <a:t> </a:t>
            </a:r>
            <a:r>
              <a:rPr lang="en-GB" b="1" dirty="0" err="1"/>
              <a:t>dri</a:t>
            </a:r>
            <a:r>
              <a:rPr lang="en-GB" b="1" dirty="0"/>
              <a:t> </a:t>
            </a:r>
            <a:r>
              <a:rPr lang="en-GB" b="1" dirty="0" err="1"/>
              <a:t>phwynt</a:t>
            </a:r>
            <a:r>
              <a:rPr lang="en-GB" b="1" dirty="0"/>
              <a:t> </a:t>
            </a:r>
            <a:r>
              <a:rPr lang="en-GB" b="1" dirty="0" err="1"/>
              <a:t>allweddol</a:t>
            </a:r>
            <a:r>
              <a:rPr lang="en-GB" dirty="0"/>
              <a:t> </a:t>
            </a:r>
            <a:r>
              <a:rPr lang="en-GB" dirty="0" err="1"/>
              <a:t>o'ch</a:t>
            </a:r>
            <a:r>
              <a:rPr lang="en-GB" dirty="0"/>
              <a:t> </a:t>
            </a:r>
            <a:r>
              <a:rPr lang="en-GB" dirty="0" err="1"/>
              <a:t>trafodaeth</a:t>
            </a:r>
            <a:r>
              <a:rPr lang="en-GB" dirty="0"/>
              <a:t> a </a:t>
            </a:r>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roi</a:t>
            </a:r>
            <a:r>
              <a:rPr lang="en-GB" dirty="0"/>
              <a:t> </a:t>
            </a:r>
            <a:r>
              <a:rPr lang="en-GB" dirty="0" err="1"/>
              <a:t>adborth</a:t>
            </a:r>
            <a:r>
              <a:rPr lang="en-GB" dirty="0"/>
              <a:t> </a:t>
            </a:r>
            <a:r>
              <a:rPr lang="en-GB" dirty="0" err="1"/>
              <a:t>i'r</a:t>
            </a:r>
            <a:r>
              <a:rPr lang="en-GB" dirty="0"/>
              <a:t> </a:t>
            </a:r>
            <a:r>
              <a:rPr lang="en-GB" dirty="0" err="1"/>
              <a:t>grŵp</a:t>
            </a:r>
            <a:r>
              <a:rPr lang="en-GB" dirty="0"/>
              <a:t> </a:t>
            </a:r>
            <a:r>
              <a:rPr lang="en-GB" dirty="0" err="1"/>
              <a:t>ehangach</a:t>
            </a:r>
            <a:r>
              <a:rPr lang="en-GB" dirty="0"/>
              <a:t>.</a:t>
            </a:r>
          </a:p>
          <a:p>
            <a:pPr marL="0" indent="0">
              <a:buNone/>
            </a:pPr>
            <a:endParaRPr lang="en-GB" dirty="0"/>
          </a:p>
        </p:txBody>
      </p:sp>
      <p:sp>
        <p:nvSpPr>
          <p:cNvPr id="3" name="Content Placeholder 2">
            <a:extLst>
              <a:ext uri="{FF2B5EF4-FFF2-40B4-BE49-F238E27FC236}">
                <a16:creationId xmlns:a16="http://schemas.microsoft.com/office/drawing/2014/main" id="{2AD856FA-EA14-24DD-6544-A229D9F8AE39}"/>
              </a:ext>
            </a:extLst>
          </p:cNvPr>
          <p:cNvSpPr>
            <a:spLocks noGrp="1"/>
          </p:cNvSpPr>
          <p:nvPr>
            <p:ph sz="half" idx="2"/>
          </p:nvPr>
        </p:nvSpPr>
        <p:spPr>
          <a:xfrm>
            <a:off x="5624945" y="1113905"/>
            <a:ext cx="6611390" cy="4488874"/>
          </a:xfrm>
        </p:spPr>
        <p:txBody>
          <a:bodyPr>
            <a:noAutofit/>
          </a:bodyPr>
          <a:lstStyle/>
          <a:p>
            <a:pPr marL="0" indent="0">
              <a:buNone/>
            </a:pPr>
            <a:r>
              <a:rPr lang="en-GB" sz="2400" dirty="0">
                <a:solidFill>
                  <a:srgbClr val="2F5597"/>
                </a:solidFill>
              </a:rPr>
              <a:t>Consider:</a:t>
            </a:r>
          </a:p>
          <a:p>
            <a:r>
              <a:rPr lang="en-GB" sz="2400" dirty="0">
                <a:solidFill>
                  <a:srgbClr val="2F5597"/>
                </a:solidFill>
              </a:rPr>
              <a:t>How are these skills transferable to your current or future role as a Youth Worker?</a:t>
            </a:r>
          </a:p>
          <a:p>
            <a:r>
              <a:rPr lang="en-GB" sz="2400" dirty="0">
                <a:solidFill>
                  <a:srgbClr val="2F5597"/>
                </a:solidFill>
              </a:rPr>
              <a:t>How might they improve your engagement, communication, and support for young people?</a:t>
            </a:r>
          </a:p>
          <a:p>
            <a:r>
              <a:rPr lang="en-GB" sz="2400" dirty="0">
                <a:solidFill>
                  <a:srgbClr val="2F5597"/>
                </a:solidFill>
              </a:rPr>
              <a:t>How could they be used to support the wider responsibilities of youth work beyond direct face-to-face practice?</a:t>
            </a:r>
          </a:p>
          <a:p>
            <a:r>
              <a:rPr lang="en-GB" sz="2400" dirty="0">
                <a:solidFill>
                  <a:srgbClr val="2F5597"/>
                </a:solidFill>
              </a:rPr>
              <a:t>Record three key points from your discussion and be prepared to feed back to the wider group.</a:t>
            </a:r>
          </a:p>
        </p:txBody>
      </p:sp>
    </p:spTree>
    <p:extLst>
      <p:ext uri="{BB962C8B-B14F-4D97-AF65-F5344CB8AC3E}">
        <p14:creationId xmlns:p14="http://schemas.microsoft.com/office/powerpoint/2010/main" val="1324927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F9897-FAFF-40D7-B502-8D413F3044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AF862E-47AB-C7DA-FBA4-47E5DF07DBA8}"/>
              </a:ext>
            </a:extLst>
          </p:cNvPr>
          <p:cNvSpPr>
            <a:spLocks noGrp="1"/>
          </p:cNvSpPr>
          <p:nvPr>
            <p:ph type="title"/>
          </p:nvPr>
        </p:nvSpPr>
        <p:spPr/>
        <p:txBody>
          <a:bodyPr/>
          <a:lstStyle/>
          <a:p>
            <a:r>
              <a:rPr lang="en-GB" dirty="0" err="1"/>
              <a:t>Adborth</a:t>
            </a:r>
            <a:r>
              <a:rPr lang="en-GB" dirty="0"/>
              <a:t>/Feedback</a:t>
            </a:r>
          </a:p>
        </p:txBody>
      </p:sp>
      <p:pic>
        <p:nvPicPr>
          <p:cNvPr id="6" name="Content Placeholder 5">
            <a:extLst>
              <a:ext uri="{FF2B5EF4-FFF2-40B4-BE49-F238E27FC236}">
                <a16:creationId xmlns:a16="http://schemas.microsoft.com/office/drawing/2014/main" id="{0AE96D8F-DDF9-C9CF-F403-3C80E01B7F4D}"/>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9775" y="1775619"/>
            <a:ext cx="5181600" cy="3454400"/>
          </a:xfrm>
        </p:spPr>
      </p:pic>
    </p:spTree>
    <p:extLst>
      <p:ext uri="{BB962C8B-B14F-4D97-AF65-F5344CB8AC3E}">
        <p14:creationId xmlns:p14="http://schemas.microsoft.com/office/powerpoint/2010/main" val="3012724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4328-0D58-6711-23AD-DC9D752EE9D0}"/>
              </a:ext>
            </a:extLst>
          </p:cNvPr>
          <p:cNvSpPr>
            <a:spLocks noGrp="1"/>
          </p:cNvSpPr>
          <p:nvPr>
            <p:ph type="title"/>
          </p:nvPr>
        </p:nvSpPr>
        <p:spPr>
          <a:xfrm>
            <a:off x="160713" y="127463"/>
            <a:ext cx="11193087" cy="1563226"/>
          </a:xfrm>
        </p:spPr>
        <p:txBody>
          <a:bodyPr/>
          <a:lstStyle/>
          <a:p>
            <a:r>
              <a:rPr lang="en-GB" dirty="0" err="1"/>
              <a:t>Aseiniad</a:t>
            </a:r>
            <a:r>
              <a:rPr lang="en-GB" dirty="0"/>
              <a:t>/</a:t>
            </a:r>
            <a:r>
              <a:rPr lang="en-GB" dirty="0">
                <a:solidFill>
                  <a:srgbClr val="2F5597"/>
                </a:solidFill>
              </a:rPr>
              <a:t>Assignment</a:t>
            </a:r>
          </a:p>
        </p:txBody>
      </p:sp>
      <p:sp>
        <p:nvSpPr>
          <p:cNvPr id="3" name="Content Placeholder 2">
            <a:extLst>
              <a:ext uri="{FF2B5EF4-FFF2-40B4-BE49-F238E27FC236}">
                <a16:creationId xmlns:a16="http://schemas.microsoft.com/office/drawing/2014/main" id="{E5A9E411-C16C-BABB-0341-404E3BE855D8}"/>
              </a:ext>
            </a:extLst>
          </p:cNvPr>
          <p:cNvSpPr>
            <a:spLocks noGrp="1"/>
          </p:cNvSpPr>
          <p:nvPr>
            <p:ph sz="half" idx="1"/>
          </p:nvPr>
        </p:nvSpPr>
        <p:spPr>
          <a:xfrm>
            <a:off x="160713" y="1825625"/>
            <a:ext cx="5070763" cy="3610899"/>
          </a:xfrm>
        </p:spPr>
        <p:txBody>
          <a:bodyPr vert="horz" lIns="91440" tIns="45720" rIns="91440" bIns="45720" rtlCol="0" anchor="t">
            <a:normAutofit fontScale="92500"/>
          </a:bodyPr>
          <a:lstStyle/>
          <a:p>
            <a:pPr marL="0" indent="0">
              <a:buNone/>
            </a:pPr>
            <a:r>
              <a:rPr lang="en-GB" sz="3200" dirty="0"/>
              <a:t>3 Elfen </a:t>
            </a:r>
            <a:r>
              <a:rPr lang="en-GB" sz="3200" dirty="0" err="1"/>
              <a:t>ir</a:t>
            </a:r>
            <a:r>
              <a:rPr lang="en-GB" sz="3200" dirty="0"/>
              <a:t> </a:t>
            </a:r>
            <a:r>
              <a:rPr lang="en-GB" sz="3200" dirty="0" err="1"/>
              <a:t>Porfolio</a:t>
            </a:r>
            <a:endParaRPr lang="en-GB" sz="3200" dirty="0"/>
          </a:p>
          <a:p>
            <a:r>
              <a:rPr lang="en-GB" sz="3200" dirty="0"/>
              <a:t>3 Elfen </a:t>
            </a:r>
            <a:r>
              <a:rPr lang="en-GB" sz="3200" dirty="0" err="1"/>
              <a:t>i’w</a:t>
            </a:r>
            <a:r>
              <a:rPr lang="en-GB" sz="3200" dirty="0"/>
              <a:t> </a:t>
            </a:r>
            <a:r>
              <a:rPr lang="en-GB" sz="3200" dirty="0" err="1"/>
              <a:t>gynnwys</a:t>
            </a:r>
            <a:r>
              <a:rPr lang="en-GB" sz="3200" dirty="0"/>
              <a:t>:</a:t>
            </a:r>
          </a:p>
          <a:p>
            <a:r>
              <a:rPr lang="en-GB" sz="3200" dirty="0">
                <a:cs typeface="Arial"/>
              </a:rPr>
              <a:t>Elfen 1 – </a:t>
            </a:r>
            <a:r>
              <a:rPr lang="en-GB" sz="3200" dirty="0" err="1">
                <a:cs typeface="Arial"/>
              </a:rPr>
              <a:t>Traethawd</a:t>
            </a:r>
            <a:r>
              <a:rPr lang="en-GB" sz="3200" dirty="0">
                <a:cs typeface="Arial"/>
              </a:rPr>
              <a:t> 1500 o </a:t>
            </a:r>
            <a:r>
              <a:rPr lang="en-GB" sz="3200" dirty="0" err="1">
                <a:cs typeface="Arial"/>
              </a:rPr>
              <a:t>eiriau</a:t>
            </a:r>
            <a:r>
              <a:rPr lang="en-GB" sz="3200" dirty="0">
                <a:cs typeface="Arial"/>
              </a:rPr>
              <a:t>.</a:t>
            </a:r>
          </a:p>
          <a:p>
            <a:r>
              <a:rPr lang="en-GB" sz="3200" dirty="0">
                <a:cs typeface="Arial"/>
              </a:rPr>
              <a:t>Elfen 2 – </a:t>
            </a:r>
            <a:r>
              <a:rPr lang="en-GB" sz="3200" dirty="0" err="1">
                <a:cs typeface="Arial"/>
              </a:rPr>
              <a:t>Paratoi</a:t>
            </a:r>
            <a:r>
              <a:rPr lang="en-GB" sz="3200" dirty="0">
                <a:cs typeface="Arial"/>
              </a:rPr>
              <a:t> Cyflwyniad PPT.</a:t>
            </a:r>
          </a:p>
          <a:p>
            <a:r>
              <a:rPr lang="en-GB" sz="3200" dirty="0">
                <a:cs typeface="Arial"/>
              </a:rPr>
              <a:t>Elfen 3 – </a:t>
            </a:r>
            <a:r>
              <a:rPr lang="en-GB" sz="3200" dirty="0" err="1">
                <a:cs typeface="Arial"/>
              </a:rPr>
              <a:t>Cyflwyno’r</a:t>
            </a:r>
            <a:r>
              <a:rPr lang="en-GB" sz="3200" dirty="0">
                <a:cs typeface="Arial"/>
              </a:rPr>
              <a:t> PPT.</a:t>
            </a:r>
          </a:p>
          <a:p>
            <a:pPr marL="0" indent="0">
              <a:buNone/>
            </a:pPr>
            <a:endParaRPr lang="en-GB" dirty="0"/>
          </a:p>
        </p:txBody>
      </p:sp>
      <p:sp>
        <p:nvSpPr>
          <p:cNvPr id="4" name="Content Placeholder 3">
            <a:extLst>
              <a:ext uri="{FF2B5EF4-FFF2-40B4-BE49-F238E27FC236}">
                <a16:creationId xmlns:a16="http://schemas.microsoft.com/office/drawing/2014/main" id="{4ABE422C-8677-F660-B6FD-032B6EEB82C5}"/>
              </a:ext>
            </a:extLst>
          </p:cNvPr>
          <p:cNvSpPr>
            <a:spLocks noGrp="1"/>
          </p:cNvSpPr>
          <p:nvPr>
            <p:ph sz="half" idx="2"/>
          </p:nvPr>
        </p:nvSpPr>
        <p:spPr>
          <a:xfrm>
            <a:off x="5425440" y="1584960"/>
            <a:ext cx="6827520" cy="4015741"/>
          </a:xfrm>
        </p:spPr>
        <p:txBody>
          <a:bodyPr vert="horz" lIns="91440" tIns="45720" rIns="91440" bIns="45720" rtlCol="0" anchor="t">
            <a:normAutofit fontScale="92500"/>
          </a:bodyPr>
          <a:lstStyle/>
          <a:p>
            <a:pPr marL="0" indent="0">
              <a:buNone/>
            </a:pPr>
            <a:r>
              <a:rPr lang="en-GB" sz="3200" dirty="0">
                <a:solidFill>
                  <a:srgbClr val="2F5597"/>
                </a:solidFill>
              </a:rPr>
              <a:t>Portfolio of 3 Components</a:t>
            </a:r>
            <a:endParaRPr lang="en-US" sz="3200" dirty="0"/>
          </a:p>
          <a:p>
            <a:r>
              <a:rPr lang="en-GB" sz="3200" dirty="0">
                <a:solidFill>
                  <a:srgbClr val="2F5597"/>
                </a:solidFill>
              </a:rPr>
              <a:t>3 Components include:</a:t>
            </a:r>
          </a:p>
          <a:p>
            <a:r>
              <a:rPr lang="en-GB" sz="3200" dirty="0">
                <a:solidFill>
                  <a:srgbClr val="2F5597"/>
                </a:solidFill>
              </a:rPr>
              <a:t>Component 1 – Essay – (1500 words)</a:t>
            </a:r>
          </a:p>
          <a:p>
            <a:r>
              <a:rPr lang="en-GB" sz="3200" dirty="0">
                <a:solidFill>
                  <a:srgbClr val="2F5597"/>
                </a:solidFill>
              </a:rPr>
              <a:t>Component 2 – Plan and prepare an Academic PPT presentation (1000 words equivalent).</a:t>
            </a:r>
          </a:p>
          <a:p>
            <a:r>
              <a:rPr lang="en-GB" sz="3200" dirty="0">
                <a:solidFill>
                  <a:srgbClr val="2F5597"/>
                </a:solidFill>
              </a:rPr>
              <a:t>Component 3 – Successfully Deliver the Academic Presentation.</a:t>
            </a:r>
          </a:p>
          <a:p>
            <a:endParaRPr lang="en-GB" sz="2400" dirty="0">
              <a:solidFill>
                <a:srgbClr val="2F5597"/>
              </a:solidFill>
            </a:endParaRPr>
          </a:p>
          <a:p>
            <a:endParaRPr lang="en-GB" sz="2400" dirty="0">
              <a:solidFill>
                <a:srgbClr val="2F5597"/>
              </a:solidFill>
            </a:endParaRPr>
          </a:p>
          <a:p>
            <a:pPr marL="0" indent="0">
              <a:buNone/>
            </a:pPr>
            <a:endParaRPr lang="en-GB" sz="2400" b="1" dirty="0">
              <a:solidFill>
                <a:srgbClr val="2F5597"/>
              </a:solidFill>
            </a:endParaRPr>
          </a:p>
        </p:txBody>
      </p:sp>
    </p:spTree>
    <p:extLst>
      <p:ext uri="{BB962C8B-B14F-4D97-AF65-F5344CB8AC3E}">
        <p14:creationId xmlns:p14="http://schemas.microsoft.com/office/powerpoint/2010/main" val="2716667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9E36C-3830-2D53-4B58-10A1A8CACE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668C5A-214E-C75C-5973-CB9C9CFEDFD8}"/>
              </a:ext>
            </a:extLst>
          </p:cNvPr>
          <p:cNvSpPr>
            <a:spLocks noGrp="1"/>
          </p:cNvSpPr>
          <p:nvPr>
            <p:ph type="title"/>
          </p:nvPr>
        </p:nvSpPr>
        <p:spPr/>
        <p:txBody>
          <a:bodyPr/>
          <a:lstStyle/>
          <a:p>
            <a:r>
              <a:rPr lang="en-GB" dirty="0"/>
              <a:t>Elfen 1: </a:t>
            </a:r>
            <a:r>
              <a:rPr lang="en-GB" dirty="0" err="1"/>
              <a:t>Traethawd</a:t>
            </a:r>
            <a:r>
              <a:rPr lang="en-GB" dirty="0"/>
              <a:t> 1500 o </a:t>
            </a:r>
            <a:r>
              <a:rPr lang="en-GB" dirty="0" err="1"/>
              <a:t>eiriau</a:t>
            </a:r>
            <a:br>
              <a:rPr lang="en-GB" dirty="0"/>
            </a:br>
            <a:r>
              <a:rPr lang="en-GB" dirty="0"/>
              <a:t>Component 1: Essay 1500 words</a:t>
            </a:r>
          </a:p>
        </p:txBody>
      </p:sp>
      <p:sp>
        <p:nvSpPr>
          <p:cNvPr id="3" name="Content Placeholder 2">
            <a:extLst>
              <a:ext uri="{FF2B5EF4-FFF2-40B4-BE49-F238E27FC236}">
                <a16:creationId xmlns:a16="http://schemas.microsoft.com/office/drawing/2014/main" id="{E75F28DB-5D77-CDFE-B5C0-85221D7E5A81}"/>
              </a:ext>
            </a:extLst>
          </p:cNvPr>
          <p:cNvSpPr>
            <a:spLocks noGrp="1"/>
          </p:cNvSpPr>
          <p:nvPr>
            <p:ph sz="half" idx="1"/>
          </p:nvPr>
        </p:nvSpPr>
        <p:spPr>
          <a:xfrm>
            <a:off x="171796" y="2028305"/>
            <a:ext cx="5425440" cy="4148658"/>
          </a:xfrm>
        </p:spPr>
        <p:txBody>
          <a:bodyPr/>
          <a:lstStyle/>
          <a:p>
            <a:r>
              <a:rPr lang="en-GB" dirty="0" err="1"/>
              <a:t>Trafodwch</a:t>
            </a:r>
            <a:r>
              <a:rPr lang="en-GB" dirty="0"/>
              <a:t> pam </a:t>
            </a:r>
            <a:r>
              <a:rPr lang="en-GB" dirty="0" err="1"/>
              <a:t>mae</a:t>
            </a:r>
            <a:r>
              <a:rPr lang="en-GB" dirty="0"/>
              <a:t> </a:t>
            </a:r>
            <a:r>
              <a:rPr lang="en-GB" dirty="0" err="1"/>
              <a:t>sgiliau</a:t>
            </a:r>
            <a:r>
              <a:rPr lang="en-GB" dirty="0"/>
              <a:t> </a:t>
            </a:r>
            <a:r>
              <a:rPr lang="en-GB" dirty="0" err="1"/>
              <a:t>astudio</a:t>
            </a:r>
            <a:r>
              <a:rPr lang="en-GB" dirty="0"/>
              <a:t> </a:t>
            </a:r>
            <a:r>
              <a:rPr lang="en-GB" dirty="0" err="1"/>
              <a:t>effeithiol</a:t>
            </a:r>
            <a:r>
              <a:rPr lang="en-GB" dirty="0"/>
              <a:t> </a:t>
            </a:r>
            <a:r>
              <a:rPr lang="en-GB" dirty="0" err="1"/>
              <a:t>yn</a:t>
            </a:r>
            <a:r>
              <a:rPr lang="en-GB" dirty="0"/>
              <a:t> </a:t>
            </a:r>
            <a:r>
              <a:rPr lang="en-GB" dirty="0" err="1"/>
              <a:t>bwysig</a:t>
            </a:r>
            <a:r>
              <a:rPr lang="en-GB" dirty="0"/>
              <a:t> er </a:t>
            </a:r>
            <a:r>
              <a:rPr lang="en-GB" dirty="0" err="1"/>
              <a:t>mwyn</a:t>
            </a:r>
            <a:r>
              <a:rPr lang="en-GB" dirty="0"/>
              <a:t> </a:t>
            </a:r>
            <a:r>
              <a:rPr lang="en-GB" dirty="0" err="1"/>
              <a:t>dod</a:t>
            </a:r>
            <a:r>
              <a:rPr lang="en-GB" dirty="0"/>
              <a:t> </a:t>
            </a:r>
            <a:r>
              <a:rPr lang="en-GB" dirty="0" err="1"/>
              <a:t>yn</a:t>
            </a:r>
            <a:r>
              <a:rPr lang="en-GB" dirty="0"/>
              <a:t> </a:t>
            </a:r>
            <a:r>
              <a:rPr lang="en-GB" dirty="0" err="1"/>
              <a:t>Weithiwr</a:t>
            </a:r>
            <a:r>
              <a:rPr lang="en-GB" dirty="0"/>
              <a:t> </a:t>
            </a:r>
            <a:r>
              <a:rPr lang="en-GB" dirty="0" err="1"/>
              <a:t>Ieuenctid</a:t>
            </a:r>
            <a:r>
              <a:rPr lang="en-GB" dirty="0"/>
              <a:t> </a:t>
            </a:r>
            <a:r>
              <a:rPr lang="en-GB" dirty="0" err="1"/>
              <a:t>llwyddiannus</a:t>
            </a:r>
            <a:r>
              <a:rPr lang="en-GB" dirty="0"/>
              <a:t>.</a:t>
            </a:r>
          </a:p>
          <a:p>
            <a:endParaRPr lang="en-GB" dirty="0"/>
          </a:p>
          <a:p>
            <a:r>
              <a:rPr lang="en-GB" b="1" dirty="0"/>
              <a:t>DYDDIAD CYFLWYNO – 14/1/27</a:t>
            </a:r>
          </a:p>
          <a:p>
            <a:r>
              <a:rPr lang="en-GB" dirty="0" err="1"/>
              <a:t>Ar</a:t>
            </a:r>
            <a:r>
              <a:rPr lang="en-GB" dirty="0"/>
              <a:t> Turnitin</a:t>
            </a:r>
          </a:p>
        </p:txBody>
      </p:sp>
      <p:sp>
        <p:nvSpPr>
          <p:cNvPr id="4" name="Content Placeholder 3">
            <a:extLst>
              <a:ext uri="{FF2B5EF4-FFF2-40B4-BE49-F238E27FC236}">
                <a16:creationId xmlns:a16="http://schemas.microsoft.com/office/drawing/2014/main" id="{F4C95211-55C1-6C42-D213-32DC2C1B317D}"/>
              </a:ext>
            </a:extLst>
          </p:cNvPr>
          <p:cNvSpPr>
            <a:spLocks noGrp="1"/>
          </p:cNvSpPr>
          <p:nvPr>
            <p:ph sz="half" idx="2"/>
          </p:nvPr>
        </p:nvSpPr>
        <p:spPr>
          <a:xfrm>
            <a:off x="6172200" y="2028305"/>
            <a:ext cx="5181600" cy="4148658"/>
          </a:xfrm>
        </p:spPr>
        <p:txBody>
          <a:bodyPr/>
          <a:lstStyle/>
          <a:p>
            <a:r>
              <a:rPr lang="en-GB" dirty="0"/>
              <a:t>Discuss why effective study skills are important for becoming a successful youth worker.</a:t>
            </a:r>
          </a:p>
          <a:p>
            <a:endParaRPr lang="en-GB" dirty="0"/>
          </a:p>
          <a:p>
            <a:r>
              <a:rPr lang="en-GB" b="1" dirty="0"/>
              <a:t>SUBMISSION DEADLINE – 14/1/27</a:t>
            </a:r>
          </a:p>
          <a:p>
            <a:r>
              <a:rPr lang="en-GB" dirty="0"/>
              <a:t>Submit on Turnitin</a:t>
            </a:r>
          </a:p>
          <a:p>
            <a:endParaRPr lang="en-GB" dirty="0"/>
          </a:p>
        </p:txBody>
      </p:sp>
    </p:spTree>
    <p:extLst>
      <p:ext uri="{BB962C8B-B14F-4D97-AF65-F5344CB8AC3E}">
        <p14:creationId xmlns:p14="http://schemas.microsoft.com/office/powerpoint/2010/main" val="824727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04C2B-F2C7-35D5-996E-847B302F8A28}"/>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C14B4F28-9AB5-178E-5987-9C2CA5B8A833}"/>
              </a:ext>
            </a:extLst>
          </p:cNvPr>
          <p:cNvSpPr>
            <a:spLocks noGrp="1"/>
          </p:cNvSpPr>
          <p:nvPr>
            <p:ph type="title"/>
          </p:nvPr>
        </p:nvSpPr>
        <p:spPr>
          <a:xfrm>
            <a:off x="437804" y="77585"/>
            <a:ext cx="10915996" cy="1152699"/>
          </a:xfrm>
        </p:spPr>
        <p:txBody>
          <a:bodyPr>
            <a:normAutofit fontScale="90000"/>
          </a:bodyPr>
          <a:lstStyle/>
          <a:p>
            <a:r>
              <a:rPr lang="en-GB" dirty="0"/>
              <a:t>Essay Plan: Some Suggestions (1500 words)</a:t>
            </a:r>
            <a:endParaRPr lang="en-US" dirty="0"/>
          </a:p>
        </p:txBody>
      </p:sp>
      <p:sp>
        <p:nvSpPr>
          <p:cNvPr id="11" name="Content Placeholder 2">
            <a:extLst>
              <a:ext uri="{FF2B5EF4-FFF2-40B4-BE49-F238E27FC236}">
                <a16:creationId xmlns:a16="http://schemas.microsoft.com/office/drawing/2014/main" id="{50908465-DEA7-353E-2EB0-829C4A6FE35F}"/>
              </a:ext>
            </a:extLst>
          </p:cNvPr>
          <p:cNvSpPr>
            <a:spLocks noGrp="1"/>
          </p:cNvSpPr>
          <p:nvPr>
            <p:ph idx="1"/>
          </p:nvPr>
        </p:nvSpPr>
        <p:spPr>
          <a:xfrm>
            <a:off x="360217" y="1108364"/>
            <a:ext cx="11504815" cy="4671751"/>
          </a:xfrm>
        </p:spPr>
        <p:txBody>
          <a:bodyPr>
            <a:normAutofit/>
          </a:bodyPr>
          <a:lstStyle/>
          <a:p>
            <a:r>
              <a:rPr lang="en-GB" b="1" dirty="0"/>
              <a:t>Introduction</a:t>
            </a:r>
          </a:p>
          <a:p>
            <a:r>
              <a:rPr lang="en-GB" dirty="0"/>
              <a:t>Explain what study skills are.</a:t>
            </a:r>
          </a:p>
          <a:p>
            <a:r>
              <a:rPr lang="en-GB" dirty="0"/>
              <a:t>State that effective study skills help youth workers develop knowledge, professionalism, and the ability to support young people effectively. </a:t>
            </a:r>
          </a:p>
          <a:p>
            <a:r>
              <a:rPr lang="en-GB" dirty="0"/>
              <a:t>Support your discussions with evidence of wider reading.</a:t>
            </a:r>
          </a:p>
          <a:p>
            <a:r>
              <a:rPr lang="en-GB" dirty="0"/>
              <a:t>Use sentence starters to support you with this.</a:t>
            </a:r>
          </a:p>
          <a:p>
            <a:pPr lvl="1"/>
            <a:r>
              <a:rPr lang="en-GB" dirty="0"/>
              <a:t>According to Enoch (2026)……</a:t>
            </a:r>
          </a:p>
          <a:p>
            <a:pPr lvl="1"/>
            <a:r>
              <a:rPr lang="en-GB" dirty="0"/>
              <a:t>Lewis (2025) states…..</a:t>
            </a:r>
          </a:p>
          <a:p>
            <a:pPr lvl="1"/>
            <a:r>
              <a:rPr lang="en-GB" dirty="0"/>
              <a:t>Williams 2020 believes, argues, suggests</a:t>
            </a:r>
          </a:p>
          <a:p>
            <a:pPr marL="457200" lvl="1" indent="0">
              <a:buNone/>
            </a:pPr>
            <a:endParaRPr lang="en-GB" dirty="0"/>
          </a:p>
        </p:txBody>
      </p:sp>
    </p:spTree>
    <p:extLst>
      <p:ext uri="{BB962C8B-B14F-4D97-AF65-F5344CB8AC3E}">
        <p14:creationId xmlns:p14="http://schemas.microsoft.com/office/powerpoint/2010/main" val="1240957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E1DF326-70DC-BC1B-FE65-86EE4152500B}"/>
              </a:ext>
            </a:extLst>
          </p:cNvPr>
          <p:cNvSpPr>
            <a:spLocks noGrp="1"/>
          </p:cNvSpPr>
          <p:nvPr>
            <p:ph type="title"/>
          </p:nvPr>
        </p:nvSpPr>
        <p:spPr>
          <a:xfrm>
            <a:off x="437804" y="77585"/>
            <a:ext cx="10915996" cy="1152699"/>
          </a:xfrm>
        </p:spPr>
        <p:txBody>
          <a:bodyPr>
            <a:normAutofit fontScale="90000"/>
          </a:bodyPr>
          <a:lstStyle/>
          <a:p>
            <a:r>
              <a:rPr lang="en-GB" dirty="0"/>
              <a:t>Essay Plan: Some Suggestions (1500 words)</a:t>
            </a:r>
            <a:endParaRPr lang="en-US" dirty="0"/>
          </a:p>
        </p:txBody>
      </p:sp>
      <p:sp>
        <p:nvSpPr>
          <p:cNvPr id="11" name="Content Placeholder 2">
            <a:extLst>
              <a:ext uri="{FF2B5EF4-FFF2-40B4-BE49-F238E27FC236}">
                <a16:creationId xmlns:a16="http://schemas.microsoft.com/office/drawing/2014/main" id="{06F83EDE-F63F-6B6D-B953-6FBD7A4B01D6}"/>
              </a:ext>
            </a:extLst>
          </p:cNvPr>
          <p:cNvSpPr>
            <a:spLocks noGrp="1"/>
          </p:cNvSpPr>
          <p:nvPr>
            <p:ph idx="1"/>
          </p:nvPr>
        </p:nvSpPr>
        <p:spPr>
          <a:xfrm>
            <a:off x="360217" y="1108364"/>
            <a:ext cx="11504815" cy="4671751"/>
          </a:xfrm>
        </p:spPr>
        <p:txBody>
          <a:bodyPr>
            <a:normAutofit fontScale="92500" lnSpcReduction="10000"/>
          </a:bodyPr>
          <a:lstStyle/>
          <a:p>
            <a:r>
              <a:rPr lang="en-GB" b="1" dirty="0"/>
              <a:t>Main Body </a:t>
            </a:r>
          </a:p>
          <a:p>
            <a:r>
              <a:rPr lang="en-GB" dirty="0"/>
              <a:t>Choose the Skills you would like to explore – examples could include:</a:t>
            </a:r>
          </a:p>
          <a:p>
            <a:r>
              <a:rPr lang="en-GB" b="1" dirty="0"/>
              <a:t>Time Management and Organisation</a:t>
            </a:r>
          </a:p>
          <a:p>
            <a:pPr lvl="1"/>
            <a:r>
              <a:rPr lang="en-GB" dirty="0"/>
              <a:t>Helps balance study, placement, and work commitments.</a:t>
            </a:r>
          </a:p>
          <a:p>
            <a:pPr lvl="1"/>
            <a:r>
              <a:rPr lang="en-GB" dirty="0"/>
              <a:t>Supports planning sessions, meeting deadlines, and maintaining records. </a:t>
            </a:r>
          </a:p>
          <a:p>
            <a:pPr lvl="1"/>
            <a:r>
              <a:rPr lang="en-GB" dirty="0"/>
              <a:t>Makes youth workers more reliable and professional.</a:t>
            </a:r>
          </a:p>
          <a:p>
            <a:r>
              <a:rPr lang="en-GB" b="1" dirty="0"/>
              <a:t>Reading, Research and Information Literacy </a:t>
            </a:r>
          </a:p>
          <a:p>
            <a:pPr lvl="1"/>
            <a:r>
              <a:rPr lang="en-GB" dirty="0"/>
              <a:t>Enables youth workers to find accurate information and best practice.</a:t>
            </a:r>
          </a:p>
          <a:p>
            <a:pPr lvl="1"/>
            <a:r>
              <a:rPr lang="en-GB" dirty="0"/>
              <a:t>Helps them understand issues affecting young people, such as mental health and safeguarding.</a:t>
            </a:r>
          </a:p>
          <a:p>
            <a:pPr lvl="1"/>
            <a:r>
              <a:rPr lang="en-GB" dirty="0"/>
              <a:t>Supports informed decision-making.</a:t>
            </a:r>
          </a:p>
          <a:p>
            <a:r>
              <a:rPr lang="en-GB" dirty="0"/>
              <a:t>Study skills contribute significantly to becoming a successful youth worker. </a:t>
            </a:r>
          </a:p>
        </p:txBody>
      </p:sp>
    </p:spTree>
    <p:extLst>
      <p:ext uri="{BB962C8B-B14F-4D97-AF65-F5344CB8AC3E}">
        <p14:creationId xmlns:p14="http://schemas.microsoft.com/office/powerpoint/2010/main" val="2308906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7E25B-4A52-F475-81BD-9F979B3BF494}"/>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3302A814-DFEA-123A-A442-9F75504371B1}"/>
              </a:ext>
            </a:extLst>
          </p:cNvPr>
          <p:cNvSpPr>
            <a:spLocks noGrp="1"/>
          </p:cNvSpPr>
          <p:nvPr>
            <p:ph type="title"/>
          </p:nvPr>
        </p:nvSpPr>
        <p:spPr>
          <a:xfrm>
            <a:off x="838200" y="365126"/>
            <a:ext cx="10515600" cy="992620"/>
          </a:xfrm>
        </p:spPr>
        <p:txBody>
          <a:bodyPr/>
          <a:lstStyle/>
          <a:p>
            <a:r>
              <a:rPr lang="en-GB" dirty="0"/>
              <a:t>Further Examples…</a:t>
            </a:r>
            <a:endParaRPr lang="en-US" dirty="0"/>
          </a:p>
        </p:txBody>
      </p:sp>
      <p:sp>
        <p:nvSpPr>
          <p:cNvPr id="11" name="Content Placeholder 2">
            <a:extLst>
              <a:ext uri="{FF2B5EF4-FFF2-40B4-BE49-F238E27FC236}">
                <a16:creationId xmlns:a16="http://schemas.microsoft.com/office/drawing/2014/main" id="{CB97DE62-B0BB-5C29-A51C-3F033AB1F032}"/>
              </a:ext>
            </a:extLst>
          </p:cNvPr>
          <p:cNvSpPr>
            <a:spLocks noGrp="1"/>
          </p:cNvSpPr>
          <p:nvPr>
            <p:ph idx="1"/>
          </p:nvPr>
        </p:nvSpPr>
        <p:spPr>
          <a:xfrm>
            <a:off x="838200" y="1479665"/>
            <a:ext cx="10515600" cy="4106488"/>
          </a:xfrm>
        </p:spPr>
        <p:txBody>
          <a:bodyPr>
            <a:normAutofit/>
          </a:bodyPr>
          <a:lstStyle/>
          <a:p>
            <a:r>
              <a:rPr lang="en-GB" b="1" dirty="0"/>
              <a:t>Critical Thinking and Reflection.</a:t>
            </a:r>
          </a:p>
          <a:p>
            <a:pPr lvl="1"/>
            <a:r>
              <a:rPr lang="en-GB" dirty="0"/>
              <a:t>Encourages evaluation of information and practice.</a:t>
            </a:r>
          </a:p>
          <a:p>
            <a:pPr lvl="1"/>
            <a:r>
              <a:rPr lang="en-GB" dirty="0"/>
              <a:t>Helps youth workers learn from experience and improve their work</a:t>
            </a:r>
          </a:p>
          <a:p>
            <a:pPr lvl="1"/>
            <a:r>
              <a:rPr lang="en-GB" dirty="0"/>
              <a:t>Supports reflective practice and professional development.</a:t>
            </a:r>
            <a:r>
              <a:rPr lang="en-GB" b="1" dirty="0"/>
              <a:t> </a:t>
            </a:r>
          </a:p>
          <a:p>
            <a:pPr marL="0" indent="0">
              <a:buNone/>
            </a:pPr>
            <a:r>
              <a:rPr lang="en-GB" b="1" dirty="0"/>
              <a:t>Communication Skills</a:t>
            </a:r>
          </a:p>
          <a:p>
            <a:pPr lvl="1"/>
            <a:r>
              <a:rPr lang="en-GB" dirty="0"/>
              <a:t>Develops clear written and verbal communication.</a:t>
            </a:r>
          </a:p>
          <a:p>
            <a:pPr lvl="1"/>
            <a:r>
              <a:rPr lang="en-GB" dirty="0"/>
              <a:t>Important for working with young people, families, colleagues, and other agencies.</a:t>
            </a:r>
          </a:p>
          <a:p>
            <a:pPr lvl="1"/>
            <a:r>
              <a:rPr lang="en-GB" dirty="0"/>
              <a:t>Supports report writing and record keeping. </a:t>
            </a:r>
            <a:endParaRPr lang="en-US" dirty="0"/>
          </a:p>
        </p:txBody>
      </p:sp>
    </p:spTree>
    <p:extLst>
      <p:ext uri="{BB962C8B-B14F-4D97-AF65-F5344CB8AC3E}">
        <p14:creationId xmlns:p14="http://schemas.microsoft.com/office/powerpoint/2010/main" val="3106510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A3DD7-E8AA-4267-BD34-AE001861602C}"/>
              </a:ext>
            </a:extLst>
          </p:cNvPr>
          <p:cNvSpPr>
            <a:spLocks noGrp="1"/>
          </p:cNvSpPr>
          <p:nvPr>
            <p:ph type="title"/>
          </p:nvPr>
        </p:nvSpPr>
        <p:spPr>
          <a:xfrm>
            <a:off x="838200" y="365125"/>
            <a:ext cx="10515600" cy="865159"/>
          </a:xfrm>
        </p:spPr>
        <p:txBody>
          <a:bodyPr/>
          <a:lstStyle/>
          <a:p>
            <a:r>
              <a:rPr lang="en-GB" dirty="0"/>
              <a:t>Examples continued..</a:t>
            </a:r>
          </a:p>
        </p:txBody>
      </p:sp>
      <p:sp>
        <p:nvSpPr>
          <p:cNvPr id="3" name="Content Placeholder 2">
            <a:extLst>
              <a:ext uri="{FF2B5EF4-FFF2-40B4-BE49-F238E27FC236}">
                <a16:creationId xmlns:a16="http://schemas.microsoft.com/office/drawing/2014/main" id="{2A2C7029-A288-3628-D627-F45C6C1DAC8F}"/>
              </a:ext>
            </a:extLst>
          </p:cNvPr>
          <p:cNvSpPr>
            <a:spLocks noGrp="1"/>
          </p:cNvSpPr>
          <p:nvPr>
            <p:ph idx="1"/>
          </p:nvPr>
        </p:nvSpPr>
        <p:spPr>
          <a:xfrm>
            <a:off x="543098" y="1435331"/>
            <a:ext cx="11166764" cy="4333702"/>
          </a:xfrm>
        </p:spPr>
        <p:txBody>
          <a:bodyPr>
            <a:normAutofit/>
          </a:bodyPr>
          <a:lstStyle/>
          <a:p>
            <a:r>
              <a:rPr lang="en-GB" b="1" dirty="0"/>
              <a:t>Independent Learning and Professional Development</a:t>
            </a:r>
          </a:p>
          <a:p>
            <a:pPr lvl="1"/>
            <a:r>
              <a:rPr lang="en-GB" dirty="0"/>
              <a:t>Encourages lifelong learning.</a:t>
            </a:r>
          </a:p>
          <a:p>
            <a:pPr lvl="1"/>
            <a:r>
              <a:rPr lang="en-GB" dirty="0"/>
              <a:t>Helps youth workers adapt to new policies, research, and challenges.</a:t>
            </a:r>
          </a:p>
          <a:p>
            <a:pPr lvl="1"/>
            <a:r>
              <a:rPr lang="en-GB" dirty="0"/>
              <a:t>Supports continued professional growth throughout their careers. </a:t>
            </a:r>
          </a:p>
        </p:txBody>
      </p:sp>
    </p:spTree>
    <p:extLst>
      <p:ext uri="{BB962C8B-B14F-4D97-AF65-F5344CB8AC3E}">
        <p14:creationId xmlns:p14="http://schemas.microsoft.com/office/powerpoint/2010/main" val="4190824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3D6C-3385-B506-7C75-B184B050A14B}"/>
              </a:ext>
            </a:extLst>
          </p:cNvPr>
          <p:cNvSpPr>
            <a:spLocks noGrp="1"/>
          </p:cNvSpPr>
          <p:nvPr>
            <p:ph type="title"/>
          </p:nvPr>
        </p:nvSpPr>
        <p:spPr>
          <a:xfrm>
            <a:off x="838200" y="365126"/>
            <a:ext cx="10515600" cy="1175500"/>
          </a:xfrm>
        </p:spPr>
        <p:txBody>
          <a:bodyPr/>
          <a:lstStyle/>
          <a:p>
            <a:endParaRPr lang="en-GB" dirty="0"/>
          </a:p>
        </p:txBody>
      </p:sp>
      <p:sp>
        <p:nvSpPr>
          <p:cNvPr id="3" name="Content Placeholder 2">
            <a:extLst>
              <a:ext uri="{FF2B5EF4-FFF2-40B4-BE49-F238E27FC236}">
                <a16:creationId xmlns:a16="http://schemas.microsoft.com/office/drawing/2014/main" id="{74068E30-7486-514B-729E-A20412B41C89}"/>
              </a:ext>
            </a:extLst>
          </p:cNvPr>
          <p:cNvSpPr>
            <a:spLocks noGrp="1"/>
          </p:cNvSpPr>
          <p:nvPr>
            <p:ph idx="1"/>
          </p:nvPr>
        </p:nvSpPr>
        <p:spPr>
          <a:xfrm>
            <a:off x="838200" y="1540625"/>
            <a:ext cx="10515600" cy="4636338"/>
          </a:xfrm>
        </p:spPr>
        <p:txBody>
          <a:bodyPr/>
          <a:lstStyle/>
          <a:p>
            <a:r>
              <a:rPr lang="en-GB" b="1" dirty="0"/>
              <a:t>Conclusion</a:t>
            </a:r>
            <a:r>
              <a:rPr lang="en-GB" dirty="0"/>
              <a:t> </a:t>
            </a:r>
          </a:p>
          <a:p>
            <a:pPr lvl="1"/>
            <a:r>
              <a:rPr lang="en-GB" dirty="0"/>
              <a:t>Effective study skills are essential for academic success and professional practice.</a:t>
            </a:r>
          </a:p>
          <a:p>
            <a:pPr lvl="1"/>
            <a:r>
              <a:rPr lang="en-GB" dirty="0"/>
              <a:t>Skills such as organisation, research, communication, reflection, and independent learning help youth workers provide high-quality support to young people.</a:t>
            </a:r>
          </a:p>
          <a:p>
            <a:pPr lvl="1"/>
            <a:r>
              <a:rPr lang="en-GB" dirty="0"/>
              <a:t>Therefore, strong study skills contribute significantly to becoming a successful youth worker.</a:t>
            </a:r>
          </a:p>
        </p:txBody>
      </p:sp>
    </p:spTree>
    <p:extLst>
      <p:ext uri="{BB962C8B-B14F-4D97-AF65-F5344CB8AC3E}">
        <p14:creationId xmlns:p14="http://schemas.microsoft.com/office/powerpoint/2010/main" val="1461922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C05F-05C9-4EC8-C8A2-777A19073B4D}"/>
              </a:ext>
            </a:extLst>
          </p:cNvPr>
          <p:cNvSpPr>
            <a:spLocks noGrp="1"/>
          </p:cNvSpPr>
          <p:nvPr>
            <p:ph type="title"/>
          </p:nvPr>
        </p:nvSpPr>
        <p:spPr/>
        <p:txBody>
          <a:bodyPr/>
          <a:lstStyle/>
          <a:p>
            <a:r>
              <a:rPr lang="en-GB" dirty="0"/>
              <a:t>Important considerations</a:t>
            </a:r>
          </a:p>
        </p:txBody>
      </p:sp>
      <p:sp>
        <p:nvSpPr>
          <p:cNvPr id="3" name="Content Placeholder 2">
            <a:extLst>
              <a:ext uri="{FF2B5EF4-FFF2-40B4-BE49-F238E27FC236}">
                <a16:creationId xmlns:a16="http://schemas.microsoft.com/office/drawing/2014/main" id="{DA0CE60E-4B6A-6D44-F297-71F802196C99}"/>
              </a:ext>
            </a:extLst>
          </p:cNvPr>
          <p:cNvSpPr>
            <a:spLocks noGrp="1"/>
          </p:cNvSpPr>
          <p:nvPr>
            <p:ph idx="1"/>
          </p:nvPr>
        </p:nvSpPr>
        <p:spPr>
          <a:xfrm>
            <a:off x="838200" y="1518458"/>
            <a:ext cx="10515600" cy="4658505"/>
          </a:xfrm>
        </p:spPr>
        <p:txBody>
          <a:bodyPr/>
          <a:lstStyle/>
          <a:p>
            <a:r>
              <a:rPr lang="en-GB" dirty="0"/>
              <a:t>Introduction, Main Body and Conclusion.</a:t>
            </a:r>
          </a:p>
          <a:p>
            <a:r>
              <a:rPr lang="en-GB" dirty="0"/>
              <a:t>Support your discussions with evidence of wider reading throughout. </a:t>
            </a:r>
          </a:p>
          <a:p>
            <a:r>
              <a:rPr lang="en-GB" dirty="0"/>
              <a:t>Be mindful of using sentence starters such as the ones mentioned today – there is also a document on Moodle with other examples.</a:t>
            </a:r>
          </a:p>
          <a:p>
            <a:r>
              <a:rPr lang="en-GB" dirty="0"/>
              <a:t>You must support your discussions – think about an academic weighing scale.</a:t>
            </a:r>
          </a:p>
          <a:p>
            <a:r>
              <a:rPr lang="en-GB" dirty="0"/>
              <a:t>We will explore correct referencing style as part of the module.</a:t>
            </a:r>
          </a:p>
        </p:txBody>
      </p:sp>
    </p:spTree>
    <p:extLst>
      <p:ext uri="{BB962C8B-B14F-4D97-AF65-F5344CB8AC3E}">
        <p14:creationId xmlns:p14="http://schemas.microsoft.com/office/powerpoint/2010/main" val="16350469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075F-A215-C04E-A88E-6BBFBA6C686C}"/>
              </a:ext>
            </a:extLst>
          </p:cNvPr>
          <p:cNvSpPr>
            <a:spLocks noGrp="1"/>
          </p:cNvSpPr>
          <p:nvPr>
            <p:ph type="title"/>
          </p:nvPr>
        </p:nvSpPr>
        <p:spPr/>
        <p:txBody>
          <a:bodyPr/>
          <a:lstStyle/>
          <a:p>
            <a:r>
              <a:rPr lang="en-GB" dirty="0" err="1"/>
              <a:t>Compoent</a:t>
            </a:r>
            <a:r>
              <a:rPr lang="en-GB" dirty="0"/>
              <a:t> 1: Essay Deadline Date</a:t>
            </a:r>
          </a:p>
        </p:txBody>
      </p:sp>
      <p:sp>
        <p:nvSpPr>
          <p:cNvPr id="4" name="Content Placeholder 3">
            <a:extLst>
              <a:ext uri="{FF2B5EF4-FFF2-40B4-BE49-F238E27FC236}">
                <a16:creationId xmlns:a16="http://schemas.microsoft.com/office/drawing/2014/main" id="{7EB0CABC-7148-1E90-47EC-C8FE78776AB4}"/>
              </a:ext>
            </a:extLst>
          </p:cNvPr>
          <p:cNvSpPr>
            <a:spLocks noGrp="1"/>
          </p:cNvSpPr>
          <p:nvPr>
            <p:ph sz="half" idx="1"/>
          </p:nvPr>
        </p:nvSpPr>
        <p:spPr/>
        <p:txBody>
          <a:bodyPr/>
          <a:lstStyle/>
          <a:p>
            <a:r>
              <a:rPr lang="en-GB" dirty="0" err="1"/>
              <a:t>Trafodwch</a:t>
            </a:r>
            <a:r>
              <a:rPr lang="en-GB" dirty="0"/>
              <a:t> pam </a:t>
            </a:r>
            <a:r>
              <a:rPr lang="en-GB" dirty="0" err="1"/>
              <a:t>mae</a:t>
            </a:r>
            <a:r>
              <a:rPr lang="en-GB" dirty="0"/>
              <a:t> </a:t>
            </a:r>
            <a:r>
              <a:rPr lang="en-GB" dirty="0" err="1"/>
              <a:t>sgiliau</a:t>
            </a:r>
            <a:r>
              <a:rPr lang="en-GB" dirty="0"/>
              <a:t> </a:t>
            </a:r>
            <a:r>
              <a:rPr lang="en-GB" dirty="0" err="1"/>
              <a:t>astudio</a:t>
            </a:r>
            <a:r>
              <a:rPr lang="en-GB" dirty="0"/>
              <a:t> </a:t>
            </a:r>
            <a:r>
              <a:rPr lang="en-GB" dirty="0" err="1"/>
              <a:t>effeithiol</a:t>
            </a:r>
            <a:r>
              <a:rPr lang="en-GB" dirty="0"/>
              <a:t> </a:t>
            </a:r>
            <a:r>
              <a:rPr lang="en-GB" dirty="0" err="1"/>
              <a:t>yn</a:t>
            </a:r>
            <a:r>
              <a:rPr lang="en-GB" dirty="0"/>
              <a:t> </a:t>
            </a:r>
            <a:r>
              <a:rPr lang="en-GB" dirty="0" err="1"/>
              <a:t>bwysig</a:t>
            </a:r>
            <a:r>
              <a:rPr lang="en-GB" dirty="0"/>
              <a:t> er </a:t>
            </a:r>
            <a:r>
              <a:rPr lang="en-GB" dirty="0" err="1"/>
              <a:t>mwyn</a:t>
            </a:r>
            <a:r>
              <a:rPr lang="en-GB" dirty="0"/>
              <a:t> </a:t>
            </a:r>
            <a:r>
              <a:rPr lang="en-GB" dirty="0" err="1"/>
              <a:t>dod</a:t>
            </a:r>
            <a:r>
              <a:rPr lang="en-GB" dirty="0"/>
              <a:t> </a:t>
            </a:r>
            <a:r>
              <a:rPr lang="en-GB" dirty="0" err="1"/>
              <a:t>yn</a:t>
            </a:r>
            <a:r>
              <a:rPr lang="en-GB" dirty="0"/>
              <a:t> </a:t>
            </a:r>
            <a:r>
              <a:rPr lang="en-GB" dirty="0" err="1"/>
              <a:t>Weithiwr</a:t>
            </a:r>
            <a:r>
              <a:rPr lang="en-GB" dirty="0"/>
              <a:t> </a:t>
            </a:r>
            <a:r>
              <a:rPr lang="en-GB" dirty="0" err="1"/>
              <a:t>Ieuenctid</a:t>
            </a:r>
            <a:r>
              <a:rPr lang="en-GB" dirty="0"/>
              <a:t> </a:t>
            </a:r>
            <a:r>
              <a:rPr lang="en-GB" dirty="0" err="1"/>
              <a:t>llwyddiannus</a:t>
            </a:r>
            <a:r>
              <a:rPr lang="en-GB" dirty="0"/>
              <a:t>.</a:t>
            </a:r>
          </a:p>
          <a:p>
            <a:endParaRPr lang="en-GB" dirty="0"/>
          </a:p>
          <a:p>
            <a:r>
              <a:rPr lang="en-GB" dirty="0" err="1"/>
              <a:t>Dyddiad</a:t>
            </a:r>
            <a:r>
              <a:rPr lang="en-GB" dirty="0"/>
              <a:t> </a:t>
            </a:r>
            <a:r>
              <a:rPr lang="en-GB" dirty="0" err="1"/>
              <a:t>Cyflwyno</a:t>
            </a:r>
            <a:r>
              <a:rPr lang="en-GB" dirty="0"/>
              <a:t>: 14/1/27</a:t>
            </a:r>
          </a:p>
        </p:txBody>
      </p:sp>
      <p:sp>
        <p:nvSpPr>
          <p:cNvPr id="5" name="Content Placeholder 4">
            <a:extLst>
              <a:ext uri="{FF2B5EF4-FFF2-40B4-BE49-F238E27FC236}">
                <a16:creationId xmlns:a16="http://schemas.microsoft.com/office/drawing/2014/main" id="{818B5271-5FC0-6886-8BCF-D608C0150150}"/>
              </a:ext>
            </a:extLst>
          </p:cNvPr>
          <p:cNvSpPr>
            <a:spLocks noGrp="1"/>
          </p:cNvSpPr>
          <p:nvPr>
            <p:ph sz="half" idx="2"/>
          </p:nvPr>
        </p:nvSpPr>
        <p:spPr/>
        <p:txBody>
          <a:bodyPr/>
          <a:lstStyle/>
          <a:p>
            <a:r>
              <a:rPr lang="en-GB" dirty="0"/>
              <a:t>Discuss why effective study skills are important for becoming a successful youth worker.</a:t>
            </a:r>
          </a:p>
          <a:p>
            <a:endParaRPr lang="en-GB" dirty="0"/>
          </a:p>
          <a:p>
            <a:r>
              <a:rPr lang="en-GB" dirty="0"/>
              <a:t>Submission Deadline: 14/1/27</a:t>
            </a:r>
          </a:p>
        </p:txBody>
      </p:sp>
    </p:spTree>
    <p:extLst>
      <p:ext uri="{BB962C8B-B14F-4D97-AF65-F5344CB8AC3E}">
        <p14:creationId xmlns:p14="http://schemas.microsoft.com/office/powerpoint/2010/main" val="2915332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90DC1-A62A-1497-EA9D-B4898F990C9F}"/>
              </a:ext>
            </a:extLst>
          </p:cNvPr>
          <p:cNvSpPr>
            <a:spLocks noGrp="1"/>
          </p:cNvSpPr>
          <p:nvPr>
            <p:ph type="title"/>
          </p:nvPr>
        </p:nvSpPr>
        <p:spPr/>
        <p:txBody>
          <a:bodyPr/>
          <a:lstStyle/>
          <a:p>
            <a:r>
              <a:rPr lang="en-GB" dirty="0"/>
              <a:t>Any Questions</a:t>
            </a:r>
          </a:p>
        </p:txBody>
      </p:sp>
      <p:pic>
        <p:nvPicPr>
          <p:cNvPr id="9" name="Content Placeholder 8">
            <a:extLst>
              <a:ext uri="{FF2B5EF4-FFF2-40B4-BE49-F238E27FC236}">
                <a16:creationId xmlns:a16="http://schemas.microsoft.com/office/drawing/2014/main" id="{90013B57-05F3-96BC-562B-8BB5AE26936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50050" y="1345940"/>
            <a:ext cx="6527007" cy="4351338"/>
          </a:xfrm>
        </p:spPr>
      </p:pic>
      <p:sp>
        <p:nvSpPr>
          <p:cNvPr id="10" name="TextBox 9">
            <a:extLst>
              <a:ext uri="{FF2B5EF4-FFF2-40B4-BE49-F238E27FC236}">
                <a16:creationId xmlns:a16="http://schemas.microsoft.com/office/drawing/2014/main" id="{D29DDC47-52C0-7AAE-5CD0-800F777B91DE}"/>
              </a:ext>
            </a:extLst>
          </p:cNvPr>
          <p:cNvSpPr txBox="1"/>
          <p:nvPr/>
        </p:nvSpPr>
        <p:spPr>
          <a:xfrm>
            <a:off x="2832496" y="6176963"/>
            <a:ext cx="6527007" cy="230832"/>
          </a:xfrm>
          <a:prstGeom prst="rect">
            <a:avLst/>
          </a:prstGeom>
          <a:noFill/>
        </p:spPr>
        <p:txBody>
          <a:bodyPr wrap="square" rtlCol="0">
            <a:spAutoFit/>
          </a:bodyPr>
          <a:lstStyle/>
          <a:p>
            <a:r>
              <a:rPr lang="en-GB" sz="900">
                <a:hlinkClick r:id="rId3" tooltip="https://freepngimg.com/png/88553-emoticon-area-text-smiley-question-mar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2685408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0EA633B-DBB3-7B8E-AD0F-430016A8505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63862" y="984536"/>
            <a:ext cx="6745573" cy="3771389"/>
          </a:xfrm>
        </p:spPr>
      </p:pic>
    </p:spTree>
    <p:extLst>
      <p:ext uri="{BB962C8B-B14F-4D97-AF65-F5344CB8AC3E}">
        <p14:creationId xmlns:p14="http://schemas.microsoft.com/office/powerpoint/2010/main" val="40407523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838200" y="365125"/>
            <a:ext cx="10515600" cy="1325563"/>
          </a:xfrm>
        </p:spPr>
        <p:txBody>
          <a:bodyPr anchor="ctr">
            <a:normAutofit fontScale="90000"/>
          </a:bodyPr>
          <a:lstStyle/>
          <a:p>
            <a:r>
              <a:rPr kumimoji="0" lang="en-GB" sz="4000" b="0" i="0" u="none" strike="noStrike" kern="1200" cap="none" spc="0" normalizeH="0" baseline="0" noProof="0" dirty="0">
                <a:ln>
                  <a:noFill/>
                </a:ln>
                <a:solidFill>
                  <a:prstClr val="black"/>
                </a:solidFill>
                <a:effectLst/>
                <a:uLnTx/>
                <a:uFillTx/>
                <a:latin typeface="Arial" panose="020B0604020202020204"/>
                <a:ea typeface="+mj-ea"/>
                <a:cs typeface="+mj-cs"/>
              </a:rPr>
              <a:t>Component 2: Plan and Prepare an Academic Seminar</a:t>
            </a:r>
            <a:br>
              <a:rPr kumimoji="0" lang="en-GB" sz="4400" b="0" i="0" u="none" strike="noStrike" kern="1200" cap="none" spc="0" normalizeH="0" baseline="0" noProof="0" dirty="0">
                <a:ln>
                  <a:noFill/>
                </a:ln>
                <a:solidFill>
                  <a:prstClr val="black"/>
                </a:solidFill>
                <a:effectLst/>
                <a:uLnTx/>
                <a:uFillTx/>
                <a:latin typeface="Arial" panose="020B0604020202020204"/>
                <a:ea typeface="+mj-ea"/>
                <a:cs typeface="+mj-cs"/>
              </a:rPr>
            </a:br>
            <a:r>
              <a:rPr kumimoji="0" lang="en-GB" sz="2600" b="0" i="0" u="none" strike="noStrike" kern="1200" cap="none" spc="0" normalizeH="0" baseline="0" noProof="0" dirty="0">
                <a:ln>
                  <a:noFill/>
                </a:ln>
                <a:solidFill>
                  <a:prstClr val="black"/>
                </a:solidFill>
                <a:effectLst/>
                <a:uLnTx/>
                <a:uFillTx/>
                <a:latin typeface="Arial" panose="020B0604020202020204"/>
                <a:ea typeface="+mj-ea"/>
                <a:cs typeface="+mj-cs"/>
              </a:rPr>
              <a:t>(Equivalent to 1000 Words)</a:t>
            </a:r>
            <a:endParaRPr lang="en-GB" sz="4000"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idx="1"/>
          </p:nvPr>
        </p:nvSpPr>
        <p:spPr>
          <a:xfrm>
            <a:off x="838200" y="2238895"/>
            <a:ext cx="10515600" cy="3938068"/>
          </a:xfrm>
        </p:spPr>
        <p:txBody>
          <a:bodyPr>
            <a:normAutofit/>
          </a:bodyPr>
          <a:lstStyle/>
          <a:p>
            <a:r>
              <a:rPr lang="en-GB" sz="3200" dirty="0"/>
              <a:t>Plan and prepare an academic seminar which demonstrates how you will prepare for your Youth Work placement and identify the skills, knowledge and professional behaviours required to succeed.</a:t>
            </a:r>
          </a:p>
          <a:p>
            <a:r>
              <a:rPr lang="en-GB" sz="3200" dirty="0"/>
              <a:t>Academic seminars equivalent to a (1000 words) your notes and slides will need to be submitted to Turnitin.</a:t>
            </a:r>
          </a:p>
          <a:p>
            <a:pPr marL="0" indent="0">
              <a:buNone/>
            </a:pPr>
            <a:endParaRPr lang="en-GB" sz="2400" dirty="0"/>
          </a:p>
        </p:txBody>
      </p:sp>
    </p:spTree>
    <p:extLst>
      <p:ext uri="{BB962C8B-B14F-4D97-AF65-F5344CB8AC3E}">
        <p14:creationId xmlns:p14="http://schemas.microsoft.com/office/powerpoint/2010/main" val="878109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57AA-F990-9C0E-E86C-41DCC9073996}"/>
              </a:ext>
            </a:extLst>
          </p:cNvPr>
          <p:cNvSpPr>
            <a:spLocks noGrp="1"/>
          </p:cNvSpPr>
          <p:nvPr>
            <p:ph type="title"/>
          </p:nvPr>
        </p:nvSpPr>
        <p:spPr/>
        <p:txBody>
          <a:bodyPr/>
          <a:lstStyle/>
          <a:p>
            <a:r>
              <a:rPr lang="en-GB" dirty="0"/>
              <a:t>What is the seminar asking you to do? </a:t>
            </a:r>
          </a:p>
        </p:txBody>
      </p:sp>
      <p:sp>
        <p:nvSpPr>
          <p:cNvPr id="3" name="Content Placeholder 2">
            <a:extLst>
              <a:ext uri="{FF2B5EF4-FFF2-40B4-BE49-F238E27FC236}">
                <a16:creationId xmlns:a16="http://schemas.microsoft.com/office/drawing/2014/main" id="{88CC5B50-91B5-1D83-FF64-D164E4EA51C2}"/>
              </a:ext>
            </a:extLst>
          </p:cNvPr>
          <p:cNvSpPr>
            <a:spLocks noGrp="1"/>
          </p:cNvSpPr>
          <p:nvPr>
            <p:ph idx="1"/>
          </p:nvPr>
        </p:nvSpPr>
        <p:spPr/>
        <p:txBody>
          <a:bodyPr/>
          <a:lstStyle/>
          <a:p>
            <a:r>
              <a:rPr lang="en-GB" dirty="0"/>
              <a:t>Any ideas?</a:t>
            </a:r>
          </a:p>
          <a:p>
            <a:r>
              <a:rPr lang="en-GB" dirty="0"/>
              <a:t>In Small groups consider what you need to include in the seminar?</a:t>
            </a:r>
          </a:p>
          <a:p>
            <a:r>
              <a:rPr lang="en-GB" dirty="0"/>
              <a:t>Prepare some bullet points or a spider diagram and feedback your ideas. </a:t>
            </a:r>
          </a:p>
        </p:txBody>
      </p:sp>
    </p:spTree>
    <p:extLst>
      <p:ext uri="{BB962C8B-B14F-4D97-AF65-F5344CB8AC3E}">
        <p14:creationId xmlns:p14="http://schemas.microsoft.com/office/powerpoint/2010/main" val="1998136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284B8-6BEE-3615-AAB5-42676E272C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E9AC60-AC94-BF8B-5199-AD65BF956EAD}"/>
              </a:ext>
            </a:extLst>
          </p:cNvPr>
          <p:cNvSpPr>
            <a:spLocks noGrp="1"/>
          </p:cNvSpPr>
          <p:nvPr>
            <p:ph type="title"/>
          </p:nvPr>
        </p:nvSpPr>
        <p:spPr/>
        <p:txBody>
          <a:bodyPr/>
          <a:lstStyle/>
          <a:p>
            <a:r>
              <a:rPr lang="en-GB" dirty="0" err="1"/>
              <a:t>Adborth</a:t>
            </a:r>
            <a:r>
              <a:rPr lang="en-GB" dirty="0"/>
              <a:t>/Feedback</a:t>
            </a:r>
          </a:p>
        </p:txBody>
      </p:sp>
      <p:pic>
        <p:nvPicPr>
          <p:cNvPr id="6" name="Content Placeholder 5">
            <a:extLst>
              <a:ext uri="{FF2B5EF4-FFF2-40B4-BE49-F238E27FC236}">
                <a16:creationId xmlns:a16="http://schemas.microsoft.com/office/drawing/2014/main" id="{2D6BD1E1-93BB-EFED-5468-94B67196D37F}"/>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9775" y="1775619"/>
            <a:ext cx="5181600" cy="3454400"/>
          </a:xfrm>
        </p:spPr>
      </p:pic>
    </p:spTree>
    <p:extLst>
      <p:ext uri="{BB962C8B-B14F-4D97-AF65-F5344CB8AC3E}">
        <p14:creationId xmlns:p14="http://schemas.microsoft.com/office/powerpoint/2010/main" val="1275654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9A660-5736-3A4C-0C05-9B204F6FEC00}"/>
              </a:ext>
            </a:extLst>
          </p:cNvPr>
          <p:cNvSpPr>
            <a:spLocks noGrp="1"/>
          </p:cNvSpPr>
          <p:nvPr>
            <p:ph type="title"/>
          </p:nvPr>
        </p:nvSpPr>
        <p:spPr>
          <a:xfrm>
            <a:off x="138545" y="94211"/>
            <a:ext cx="11215255" cy="1052945"/>
          </a:xfrm>
        </p:spPr>
        <p:txBody>
          <a:bodyPr/>
          <a:lstStyle/>
          <a:p>
            <a:r>
              <a:rPr lang="en-GB" dirty="0"/>
              <a:t>What is the seminar asking you to do? </a:t>
            </a:r>
          </a:p>
        </p:txBody>
      </p:sp>
      <p:sp>
        <p:nvSpPr>
          <p:cNvPr id="3" name="Content Placeholder 2">
            <a:extLst>
              <a:ext uri="{FF2B5EF4-FFF2-40B4-BE49-F238E27FC236}">
                <a16:creationId xmlns:a16="http://schemas.microsoft.com/office/drawing/2014/main" id="{2D296E0E-90F0-AB79-ACE2-93265ACD5EE1}"/>
              </a:ext>
            </a:extLst>
          </p:cNvPr>
          <p:cNvSpPr>
            <a:spLocks noGrp="1"/>
          </p:cNvSpPr>
          <p:nvPr>
            <p:ph idx="1"/>
          </p:nvPr>
        </p:nvSpPr>
        <p:spPr>
          <a:xfrm>
            <a:off x="426719" y="1235825"/>
            <a:ext cx="11215255" cy="4283826"/>
          </a:xfrm>
        </p:spPr>
        <p:txBody>
          <a:bodyPr>
            <a:normAutofit/>
          </a:bodyPr>
          <a:lstStyle/>
          <a:p>
            <a:r>
              <a:rPr lang="en-GB" dirty="0"/>
              <a:t>This seminar is an opportunity to demonstrate that you understand:</a:t>
            </a:r>
          </a:p>
          <a:p>
            <a:r>
              <a:rPr lang="en-GB" dirty="0"/>
              <a:t>How you will </a:t>
            </a:r>
            <a:r>
              <a:rPr lang="en-GB" b="1" dirty="0"/>
              <a:t>prepare</a:t>
            </a:r>
            <a:r>
              <a:rPr lang="en-GB" dirty="0"/>
              <a:t> for your placement.</a:t>
            </a:r>
          </a:p>
          <a:p>
            <a:r>
              <a:rPr lang="en-GB" dirty="0"/>
              <a:t>The </a:t>
            </a:r>
            <a:r>
              <a:rPr lang="en-GB" b="1" dirty="0"/>
              <a:t>skills</a:t>
            </a:r>
            <a:r>
              <a:rPr lang="en-GB" dirty="0"/>
              <a:t> needed to be an effective Youth Worker.</a:t>
            </a:r>
          </a:p>
          <a:p>
            <a:r>
              <a:rPr lang="en-GB" dirty="0"/>
              <a:t>The </a:t>
            </a:r>
            <a:r>
              <a:rPr lang="en-GB" b="1" dirty="0"/>
              <a:t>knowledge</a:t>
            </a:r>
            <a:r>
              <a:rPr lang="en-GB" dirty="0"/>
              <a:t> required to work safely and professionally with young people.</a:t>
            </a:r>
          </a:p>
          <a:p>
            <a:r>
              <a:rPr lang="en-GB" dirty="0"/>
              <a:t>The </a:t>
            </a:r>
            <a:r>
              <a:rPr lang="en-GB" b="1" dirty="0"/>
              <a:t>professional behaviours </a:t>
            </a:r>
            <a:r>
              <a:rPr lang="en-GB" dirty="0"/>
              <a:t>and </a:t>
            </a:r>
            <a:r>
              <a:rPr lang="en-GB" b="1" dirty="0"/>
              <a:t>values</a:t>
            </a:r>
            <a:r>
              <a:rPr lang="en-GB" dirty="0"/>
              <a:t> expected within Youth Work practice.</a:t>
            </a:r>
          </a:p>
        </p:txBody>
      </p:sp>
    </p:spTree>
    <p:extLst>
      <p:ext uri="{BB962C8B-B14F-4D97-AF65-F5344CB8AC3E}">
        <p14:creationId xmlns:p14="http://schemas.microsoft.com/office/powerpoint/2010/main" val="2836036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70C9F-BC7C-6B1A-5CF7-1CC6CEF43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1046-CF76-122D-7A90-22B784409304}"/>
              </a:ext>
            </a:extLst>
          </p:cNvPr>
          <p:cNvSpPr>
            <a:spLocks noGrp="1"/>
          </p:cNvSpPr>
          <p:nvPr>
            <p:ph type="title"/>
          </p:nvPr>
        </p:nvSpPr>
        <p:spPr>
          <a:xfrm>
            <a:off x="138545" y="94211"/>
            <a:ext cx="11215255" cy="1052945"/>
          </a:xfrm>
        </p:spPr>
        <p:txBody>
          <a:bodyPr/>
          <a:lstStyle/>
          <a:p>
            <a:r>
              <a:rPr lang="en-GB" dirty="0"/>
              <a:t> Possible Structure </a:t>
            </a:r>
          </a:p>
        </p:txBody>
      </p:sp>
      <p:sp>
        <p:nvSpPr>
          <p:cNvPr id="3" name="Content Placeholder 2">
            <a:extLst>
              <a:ext uri="{FF2B5EF4-FFF2-40B4-BE49-F238E27FC236}">
                <a16:creationId xmlns:a16="http://schemas.microsoft.com/office/drawing/2014/main" id="{8360DB15-16EC-C543-940F-507B540382CA}"/>
              </a:ext>
            </a:extLst>
          </p:cNvPr>
          <p:cNvSpPr>
            <a:spLocks noGrp="1"/>
          </p:cNvSpPr>
          <p:nvPr>
            <p:ph idx="1"/>
          </p:nvPr>
        </p:nvSpPr>
        <p:spPr>
          <a:xfrm>
            <a:off x="426719" y="1235825"/>
            <a:ext cx="11215255" cy="4283826"/>
          </a:xfrm>
        </p:spPr>
        <p:txBody>
          <a:bodyPr>
            <a:normAutofit fontScale="77500" lnSpcReduction="20000"/>
          </a:bodyPr>
          <a:lstStyle/>
          <a:p>
            <a:r>
              <a:rPr lang="en-GB" dirty="0"/>
              <a:t>Introduction: (1-2 minutes).</a:t>
            </a:r>
          </a:p>
          <a:p>
            <a:r>
              <a:rPr lang="en-GB" dirty="0"/>
              <a:t>Briefly explain:</a:t>
            </a:r>
          </a:p>
          <a:p>
            <a:r>
              <a:rPr lang="en-GB" dirty="0"/>
              <a:t>Who you are</a:t>
            </a:r>
          </a:p>
          <a:p>
            <a:r>
              <a:rPr lang="en-GB" dirty="0"/>
              <a:t>What Youth Work placement is.</a:t>
            </a:r>
          </a:p>
          <a:p>
            <a:r>
              <a:rPr lang="en-GB" dirty="0"/>
              <a:t>Why placement is important for professional development.</a:t>
            </a:r>
          </a:p>
          <a:p>
            <a:r>
              <a:rPr lang="en-GB" dirty="0"/>
              <a:t>What you will be discussing during the seminar.</a:t>
            </a:r>
          </a:p>
          <a:p>
            <a:r>
              <a:rPr lang="en-GB" dirty="0"/>
              <a:t>Example:</a:t>
            </a:r>
          </a:p>
          <a:p>
            <a:r>
              <a:rPr lang="en-GB" i="1" dirty="0"/>
              <a:t>My name is Alana Enoch and today this presentation will explore how I plan to prepare for my Youth Work placement. It will identify the key skills, knowledge and professional behaviours required to succeed and explain how these will contribute to effective practice with young people. My seminar will be supported by appropriate links to wider reading and evidence such as Sapin (2005), </a:t>
            </a:r>
            <a:r>
              <a:rPr lang="en-GB" i="1" dirty="0" err="1"/>
              <a:t>Corttrell</a:t>
            </a:r>
            <a:r>
              <a:rPr lang="en-GB" i="1" dirty="0"/>
              <a:t> (2010) and the National Occupational Standards for Youth Work (2018). </a:t>
            </a:r>
          </a:p>
        </p:txBody>
      </p:sp>
    </p:spTree>
    <p:extLst>
      <p:ext uri="{BB962C8B-B14F-4D97-AF65-F5344CB8AC3E}">
        <p14:creationId xmlns:p14="http://schemas.microsoft.com/office/powerpoint/2010/main" val="8517698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9F5300-6F69-1235-9A14-815BFAEEB18D}"/>
              </a:ext>
            </a:extLst>
          </p:cNvPr>
          <p:cNvSpPr>
            <a:spLocks noGrp="1"/>
          </p:cNvSpPr>
          <p:nvPr>
            <p:ph type="title"/>
          </p:nvPr>
        </p:nvSpPr>
        <p:spPr>
          <a:xfrm>
            <a:off x="166255" y="365126"/>
            <a:ext cx="11187545" cy="989850"/>
          </a:xfrm>
        </p:spPr>
        <p:txBody>
          <a:bodyPr/>
          <a:lstStyle/>
          <a:p>
            <a:r>
              <a:rPr lang="en-GB" dirty="0"/>
              <a:t>Possible Structure </a:t>
            </a:r>
          </a:p>
        </p:txBody>
      </p:sp>
      <p:sp>
        <p:nvSpPr>
          <p:cNvPr id="3" name="Content Placeholder 2">
            <a:extLst>
              <a:ext uri="{FF2B5EF4-FFF2-40B4-BE49-F238E27FC236}">
                <a16:creationId xmlns:a16="http://schemas.microsoft.com/office/drawing/2014/main" id="{7070ADD5-CEC2-4AEB-67BD-856B8547C0BF}"/>
              </a:ext>
            </a:extLst>
          </p:cNvPr>
          <p:cNvSpPr>
            <a:spLocks noGrp="1"/>
          </p:cNvSpPr>
          <p:nvPr>
            <p:ph idx="1"/>
          </p:nvPr>
        </p:nvSpPr>
        <p:spPr>
          <a:xfrm>
            <a:off x="443345" y="1524000"/>
            <a:ext cx="10910455" cy="3979025"/>
          </a:xfrm>
        </p:spPr>
        <p:txBody>
          <a:bodyPr>
            <a:normAutofit fontScale="77500" lnSpcReduction="20000"/>
          </a:bodyPr>
          <a:lstStyle/>
          <a:p>
            <a:pPr marL="0" indent="0">
              <a:buNone/>
            </a:pPr>
            <a:r>
              <a:rPr lang="en-GB" b="1" dirty="0"/>
              <a:t>Preparing for Placement</a:t>
            </a:r>
          </a:p>
          <a:p>
            <a:r>
              <a:rPr lang="en-GB" dirty="0"/>
              <a:t>Discuss how you will get ready for your placement.</a:t>
            </a:r>
          </a:p>
          <a:p>
            <a:r>
              <a:rPr lang="en-GB" dirty="0"/>
              <a:t>Consider:</a:t>
            </a:r>
          </a:p>
          <a:p>
            <a:r>
              <a:rPr lang="en-GB" dirty="0"/>
              <a:t>Learning about the Placement Guidelines</a:t>
            </a:r>
          </a:p>
          <a:p>
            <a:r>
              <a:rPr lang="en-GB" dirty="0"/>
              <a:t>Learning about the hosting organisation.</a:t>
            </a:r>
          </a:p>
          <a:p>
            <a:r>
              <a:rPr lang="en-GB" dirty="0"/>
              <a:t>Understanding its aims and services.</a:t>
            </a:r>
          </a:p>
          <a:p>
            <a:r>
              <a:rPr lang="en-GB" dirty="0"/>
              <a:t>Reading relevant policies and procedures.</a:t>
            </a:r>
          </a:p>
          <a:p>
            <a:r>
              <a:rPr lang="en-GB" dirty="0"/>
              <a:t>Understanding safeguarding responsibilities.</a:t>
            </a:r>
          </a:p>
          <a:p>
            <a:r>
              <a:rPr lang="en-GB" dirty="0"/>
              <a:t>Setting personal learning goals - PDP</a:t>
            </a:r>
          </a:p>
          <a:p>
            <a:r>
              <a:rPr lang="en-GB" dirty="0"/>
              <a:t>Ask yourself: What do I need to know before I start? What do I hope to achieve during placement?</a:t>
            </a:r>
          </a:p>
        </p:txBody>
      </p:sp>
    </p:spTree>
    <p:extLst>
      <p:ext uri="{BB962C8B-B14F-4D97-AF65-F5344CB8AC3E}">
        <p14:creationId xmlns:p14="http://schemas.microsoft.com/office/powerpoint/2010/main" val="43932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BF4E4-7DA1-1987-47AE-593525F99F37}"/>
              </a:ext>
            </a:extLst>
          </p:cNvPr>
          <p:cNvSpPr>
            <a:spLocks noGrp="1"/>
          </p:cNvSpPr>
          <p:nvPr>
            <p:ph type="title"/>
          </p:nvPr>
        </p:nvSpPr>
        <p:spPr>
          <a:xfrm>
            <a:off x="374754" y="157397"/>
            <a:ext cx="10979046" cy="1072917"/>
          </a:xfrm>
        </p:spPr>
        <p:txBody>
          <a:bodyPr/>
          <a:lstStyle/>
          <a:p>
            <a:r>
              <a:rPr lang="en-GB" dirty="0"/>
              <a:t> Possible Structure </a:t>
            </a:r>
          </a:p>
        </p:txBody>
      </p:sp>
      <p:sp>
        <p:nvSpPr>
          <p:cNvPr id="4" name="Content Placeholder 3">
            <a:extLst>
              <a:ext uri="{FF2B5EF4-FFF2-40B4-BE49-F238E27FC236}">
                <a16:creationId xmlns:a16="http://schemas.microsoft.com/office/drawing/2014/main" id="{E2C0F7B8-9905-C327-4DC9-DE16CA3D3182}"/>
              </a:ext>
            </a:extLst>
          </p:cNvPr>
          <p:cNvSpPr>
            <a:spLocks noGrp="1"/>
          </p:cNvSpPr>
          <p:nvPr>
            <p:ph sz="half" idx="4294967295"/>
          </p:nvPr>
        </p:nvSpPr>
        <p:spPr>
          <a:xfrm>
            <a:off x="266006" y="1230313"/>
            <a:ext cx="9919393" cy="4271962"/>
          </a:xfrm>
        </p:spPr>
        <p:txBody>
          <a:bodyPr>
            <a:normAutofit fontScale="92500" lnSpcReduction="20000"/>
          </a:bodyPr>
          <a:lstStyle/>
          <a:p>
            <a:r>
              <a:rPr lang="en-GB" b="1" dirty="0"/>
              <a:t>Skills Required for Success</a:t>
            </a:r>
          </a:p>
          <a:p>
            <a:r>
              <a:rPr lang="en-GB" dirty="0"/>
              <a:t>Choose 3-5 key skills and explain why they are important.</a:t>
            </a:r>
          </a:p>
          <a:p>
            <a:r>
              <a:rPr lang="en-GB" dirty="0"/>
              <a:t>Examples include:</a:t>
            </a:r>
          </a:p>
          <a:p>
            <a:pPr lvl="1"/>
            <a:r>
              <a:rPr lang="en-GB" dirty="0"/>
              <a:t>Communication Skills </a:t>
            </a:r>
          </a:p>
          <a:p>
            <a:pPr lvl="1"/>
            <a:r>
              <a:rPr lang="en-GB" dirty="0"/>
              <a:t>Building relationships with young people and others, active listening.</a:t>
            </a:r>
          </a:p>
          <a:p>
            <a:pPr lvl="1"/>
            <a:r>
              <a:rPr lang="en-GB" dirty="0"/>
              <a:t>Working with colleagues and other professionals.</a:t>
            </a:r>
          </a:p>
          <a:p>
            <a:pPr lvl="1"/>
            <a:r>
              <a:rPr lang="en-GB" dirty="0"/>
              <a:t>Organisation and Time Management</a:t>
            </a:r>
          </a:p>
          <a:p>
            <a:pPr lvl="1"/>
            <a:r>
              <a:rPr lang="en-GB" dirty="0"/>
              <a:t>Planning sessions.</a:t>
            </a:r>
          </a:p>
          <a:p>
            <a:pPr lvl="1"/>
            <a:r>
              <a:rPr lang="en-GB" dirty="0"/>
              <a:t>Meeting deadlines.</a:t>
            </a:r>
          </a:p>
          <a:p>
            <a:pPr lvl="1"/>
            <a:r>
              <a:rPr lang="en-GB" dirty="0"/>
              <a:t>Problem Solving Responding to challenges.</a:t>
            </a:r>
          </a:p>
          <a:p>
            <a:pPr lvl="1"/>
            <a:r>
              <a:rPr lang="en-GB" dirty="0"/>
              <a:t>Team Work</a:t>
            </a:r>
          </a:p>
          <a:p>
            <a:pPr lvl="1"/>
            <a:r>
              <a:rPr lang="en-GB" dirty="0"/>
              <a:t>Managing placement responsibilities</a:t>
            </a:r>
          </a:p>
          <a:p>
            <a:pPr lvl="1"/>
            <a:endParaRPr lang="en-GB" dirty="0"/>
          </a:p>
          <a:p>
            <a:pPr lvl="1"/>
            <a:endParaRPr lang="en-GB" dirty="0"/>
          </a:p>
        </p:txBody>
      </p:sp>
    </p:spTree>
    <p:extLst>
      <p:ext uri="{BB962C8B-B14F-4D97-AF65-F5344CB8AC3E}">
        <p14:creationId xmlns:p14="http://schemas.microsoft.com/office/powerpoint/2010/main" val="12256721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47ED1A-51B3-83EF-6B29-80A947EACB5D}"/>
              </a:ext>
            </a:extLst>
          </p:cNvPr>
          <p:cNvSpPr>
            <a:spLocks noGrp="1"/>
          </p:cNvSpPr>
          <p:nvPr>
            <p:ph type="title"/>
          </p:nvPr>
        </p:nvSpPr>
        <p:spPr>
          <a:xfrm>
            <a:off x="838200" y="365126"/>
            <a:ext cx="10515600" cy="1081290"/>
          </a:xfrm>
        </p:spPr>
        <p:txBody>
          <a:bodyPr/>
          <a:lstStyle/>
          <a:p>
            <a:r>
              <a:rPr lang="en-GB" dirty="0"/>
              <a:t>Possible Structure </a:t>
            </a:r>
          </a:p>
        </p:txBody>
      </p:sp>
      <p:sp>
        <p:nvSpPr>
          <p:cNvPr id="6" name="Content Placeholder 5">
            <a:extLst>
              <a:ext uri="{FF2B5EF4-FFF2-40B4-BE49-F238E27FC236}">
                <a16:creationId xmlns:a16="http://schemas.microsoft.com/office/drawing/2014/main" id="{A11EDF04-4D74-059E-A75E-5F1CEE9EEEBF}"/>
              </a:ext>
            </a:extLst>
          </p:cNvPr>
          <p:cNvSpPr>
            <a:spLocks noGrp="1"/>
          </p:cNvSpPr>
          <p:nvPr>
            <p:ph idx="1"/>
          </p:nvPr>
        </p:nvSpPr>
        <p:spPr>
          <a:xfrm>
            <a:off x="410095" y="1596043"/>
            <a:ext cx="10943705" cy="3962401"/>
          </a:xfrm>
        </p:spPr>
        <p:txBody>
          <a:bodyPr>
            <a:normAutofit fontScale="77500" lnSpcReduction="20000"/>
          </a:bodyPr>
          <a:lstStyle/>
          <a:p>
            <a:r>
              <a:rPr lang="en-GB" b="1" dirty="0"/>
              <a:t>Knowledge Required</a:t>
            </a:r>
          </a:p>
          <a:p>
            <a:r>
              <a:rPr lang="en-GB" dirty="0"/>
              <a:t>Discuss the knowledge that Youth Workers need.</a:t>
            </a:r>
          </a:p>
          <a:p>
            <a:r>
              <a:rPr lang="en-GB" dirty="0"/>
              <a:t>Examples include:</a:t>
            </a:r>
          </a:p>
          <a:p>
            <a:r>
              <a:rPr lang="en-GB" dirty="0"/>
              <a:t>Safeguarding and child protection.</a:t>
            </a:r>
          </a:p>
          <a:p>
            <a:r>
              <a:rPr lang="en-GB" dirty="0"/>
              <a:t>Community Profiling</a:t>
            </a:r>
          </a:p>
          <a:p>
            <a:r>
              <a:rPr lang="en-GB" dirty="0"/>
              <a:t>Youth Work values and principles.</a:t>
            </a:r>
          </a:p>
          <a:p>
            <a:r>
              <a:rPr lang="en-GB" dirty="0"/>
              <a:t>Equality, diversity and inclusion.</a:t>
            </a:r>
          </a:p>
          <a:p>
            <a:r>
              <a:rPr lang="en-GB" dirty="0"/>
              <a:t>Professional boundaries.</a:t>
            </a:r>
          </a:p>
          <a:p>
            <a:r>
              <a:rPr lang="en-GB" dirty="0"/>
              <a:t>Current issues affecting young people.</a:t>
            </a:r>
          </a:p>
          <a:p>
            <a:r>
              <a:rPr lang="en-GB" dirty="0"/>
              <a:t>Explain how developing this knowledge will help you work safely and effectively.</a:t>
            </a:r>
          </a:p>
        </p:txBody>
      </p:sp>
    </p:spTree>
    <p:extLst>
      <p:ext uri="{BB962C8B-B14F-4D97-AF65-F5344CB8AC3E}">
        <p14:creationId xmlns:p14="http://schemas.microsoft.com/office/powerpoint/2010/main" val="3416981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DCE1A-B840-9330-7F5F-7A9158C913FF}"/>
              </a:ext>
            </a:extLst>
          </p:cNvPr>
          <p:cNvSpPr>
            <a:spLocks noGrp="1"/>
          </p:cNvSpPr>
          <p:nvPr>
            <p:ph type="title"/>
          </p:nvPr>
        </p:nvSpPr>
        <p:spPr>
          <a:xfrm>
            <a:off x="349135" y="116378"/>
            <a:ext cx="11004665" cy="1008612"/>
          </a:xfrm>
        </p:spPr>
        <p:txBody>
          <a:bodyPr/>
          <a:lstStyle/>
          <a:p>
            <a:r>
              <a:rPr lang="en-GB" dirty="0"/>
              <a:t>Possible Structure </a:t>
            </a:r>
          </a:p>
        </p:txBody>
      </p:sp>
      <p:sp>
        <p:nvSpPr>
          <p:cNvPr id="3" name="Content Placeholder 2">
            <a:extLst>
              <a:ext uri="{FF2B5EF4-FFF2-40B4-BE49-F238E27FC236}">
                <a16:creationId xmlns:a16="http://schemas.microsoft.com/office/drawing/2014/main" id="{08962AF0-DE2A-3514-6435-A46F16DC0DDF}"/>
              </a:ext>
            </a:extLst>
          </p:cNvPr>
          <p:cNvSpPr>
            <a:spLocks noGrp="1"/>
          </p:cNvSpPr>
          <p:nvPr>
            <p:ph idx="1"/>
          </p:nvPr>
        </p:nvSpPr>
        <p:spPr>
          <a:xfrm>
            <a:off x="293716" y="1302327"/>
            <a:ext cx="11587942" cy="4139738"/>
          </a:xfrm>
        </p:spPr>
        <p:txBody>
          <a:bodyPr>
            <a:normAutofit fontScale="92500" lnSpcReduction="20000"/>
          </a:bodyPr>
          <a:lstStyle/>
          <a:p>
            <a:r>
              <a:rPr lang="en-GB" b="1" dirty="0"/>
              <a:t>Professional Behaviours and Values</a:t>
            </a:r>
          </a:p>
          <a:p>
            <a:r>
              <a:rPr lang="en-GB" dirty="0"/>
              <a:t>This is an important section as it shows your understanding of professionalism.</a:t>
            </a:r>
          </a:p>
          <a:p>
            <a:r>
              <a:rPr lang="en-GB" dirty="0"/>
              <a:t>Consider:</a:t>
            </a:r>
          </a:p>
          <a:p>
            <a:r>
              <a:rPr lang="en-GB" dirty="0"/>
              <a:t>Reliability and punctuality.</a:t>
            </a:r>
          </a:p>
          <a:p>
            <a:r>
              <a:rPr lang="en-GB" dirty="0"/>
              <a:t>Respect for young people.</a:t>
            </a:r>
          </a:p>
          <a:p>
            <a:r>
              <a:rPr lang="en-GB" dirty="0"/>
              <a:t>Confidentiality.</a:t>
            </a:r>
          </a:p>
          <a:p>
            <a:r>
              <a:rPr lang="en-GB" dirty="0"/>
              <a:t>Professional boundaries.</a:t>
            </a:r>
          </a:p>
          <a:p>
            <a:r>
              <a:rPr lang="en-GB" dirty="0"/>
              <a:t>Reflective practice.</a:t>
            </a:r>
          </a:p>
          <a:p>
            <a:r>
              <a:rPr lang="en-GB" dirty="0"/>
              <a:t>Positive attitude and willingness to learn.</a:t>
            </a:r>
          </a:p>
        </p:txBody>
      </p:sp>
    </p:spTree>
    <p:extLst>
      <p:ext uri="{BB962C8B-B14F-4D97-AF65-F5344CB8AC3E}">
        <p14:creationId xmlns:p14="http://schemas.microsoft.com/office/powerpoint/2010/main" val="37942752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AF84F-1B38-A929-AFF8-644E55650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001541-2BC3-2EB8-8569-2FD945EB9FA8}"/>
              </a:ext>
            </a:extLst>
          </p:cNvPr>
          <p:cNvSpPr>
            <a:spLocks noGrp="1"/>
          </p:cNvSpPr>
          <p:nvPr>
            <p:ph type="title"/>
          </p:nvPr>
        </p:nvSpPr>
        <p:spPr>
          <a:xfrm>
            <a:off x="382385" y="365126"/>
            <a:ext cx="10971415" cy="759864"/>
          </a:xfrm>
        </p:spPr>
        <p:txBody>
          <a:bodyPr/>
          <a:lstStyle/>
          <a:p>
            <a:r>
              <a:rPr lang="en-GB" dirty="0"/>
              <a:t>Possible Structure </a:t>
            </a:r>
          </a:p>
        </p:txBody>
      </p:sp>
      <p:sp>
        <p:nvSpPr>
          <p:cNvPr id="3" name="Content Placeholder 2">
            <a:extLst>
              <a:ext uri="{FF2B5EF4-FFF2-40B4-BE49-F238E27FC236}">
                <a16:creationId xmlns:a16="http://schemas.microsoft.com/office/drawing/2014/main" id="{FF83903F-040A-EAB5-BDE0-C36341DAD3D2}"/>
              </a:ext>
            </a:extLst>
          </p:cNvPr>
          <p:cNvSpPr>
            <a:spLocks noGrp="1"/>
          </p:cNvSpPr>
          <p:nvPr>
            <p:ph idx="1"/>
          </p:nvPr>
        </p:nvSpPr>
        <p:spPr>
          <a:xfrm>
            <a:off x="293716" y="1302327"/>
            <a:ext cx="11587942" cy="4139738"/>
          </a:xfrm>
        </p:spPr>
        <p:txBody>
          <a:bodyPr>
            <a:normAutofit/>
          </a:bodyPr>
          <a:lstStyle/>
          <a:p>
            <a:pPr fontAlgn="t">
              <a:buNone/>
            </a:pPr>
            <a:r>
              <a:rPr lang="en-GB" b="1" dirty="0"/>
              <a:t>Personal Development</a:t>
            </a:r>
          </a:p>
          <a:p>
            <a:pPr fontAlgn="t">
              <a:buNone/>
            </a:pPr>
            <a:r>
              <a:rPr lang="en-GB" dirty="0"/>
              <a:t>Reflect on your own strengths and areas for development.</a:t>
            </a:r>
          </a:p>
          <a:p>
            <a:pPr fontAlgn="t">
              <a:buNone/>
            </a:pPr>
            <a:r>
              <a:rPr lang="en-GB" dirty="0"/>
              <a:t>Ask yourself:</a:t>
            </a:r>
          </a:p>
          <a:p>
            <a:pPr marL="342900" lvl="0" indent="-342900" fontAlgn="t"/>
            <a:r>
              <a:rPr lang="en-GB" dirty="0"/>
              <a:t>What skills do I already possess?</a:t>
            </a:r>
          </a:p>
          <a:p>
            <a:pPr marL="342900" lvl="0" indent="-342900" fontAlgn="t"/>
            <a:r>
              <a:rPr lang="en-GB" dirty="0"/>
              <a:t>What areas do I need to improve?</a:t>
            </a:r>
          </a:p>
          <a:p>
            <a:pPr marL="342900" lvl="0" indent="-342900" fontAlgn="t"/>
            <a:r>
              <a:rPr lang="en-GB" dirty="0"/>
              <a:t>How will placement help me develop?</a:t>
            </a:r>
          </a:p>
          <a:p>
            <a:pPr fontAlgn="t">
              <a:buNone/>
            </a:pPr>
            <a:r>
              <a:rPr lang="en-GB" dirty="0"/>
              <a:t>This shows self-awareness and reflective practice.</a:t>
            </a:r>
          </a:p>
          <a:p>
            <a:endParaRPr lang="en-GB" dirty="0"/>
          </a:p>
        </p:txBody>
      </p:sp>
    </p:spTree>
    <p:extLst>
      <p:ext uri="{BB962C8B-B14F-4D97-AF65-F5344CB8AC3E}">
        <p14:creationId xmlns:p14="http://schemas.microsoft.com/office/powerpoint/2010/main" val="3378951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A82D6-C0D2-2C7D-8A4F-EF84EEE4B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1FB29-5F9E-1AC9-9353-CB8A5F736AB6}"/>
              </a:ext>
            </a:extLst>
          </p:cNvPr>
          <p:cNvSpPr>
            <a:spLocks noGrp="1"/>
          </p:cNvSpPr>
          <p:nvPr>
            <p:ph type="title"/>
          </p:nvPr>
        </p:nvSpPr>
        <p:spPr>
          <a:xfrm>
            <a:off x="354676" y="365126"/>
            <a:ext cx="10999124" cy="759864"/>
          </a:xfrm>
        </p:spPr>
        <p:txBody>
          <a:bodyPr/>
          <a:lstStyle/>
          <a:p>
            <a:r>
              <a:rPr lang="en-GB" dirty="0"/>
              <a:t>Possible Structure</a:t>
            </a:r>
          </a:p>
        </p:txBody>
      </p:sp>
      <p:sp>
        <p:nvSpPr>
          <p:cNvPr id="3" name="Content Placeholder 2">
            <a:extLst>
              <a:ext uri="{FF2B5EF4-FFF2-40B4-BE49-F238E27FC236}">
                <a16:creationId xmlns:a16="http://schemas.microsoft.com/office/drawing/2014/main" id="{53293C18-D6FD-0504-8030-01CDCCEB7CA6}"/>
              </a:ext>
            </a:extLst>
          </p:cNvPr>
          <p:cNvSpPr>
            <a:spLocks noGrp="1"/>
          </p:cNvSpPr>
          <p:nvPr>
            <p:ph idx="1"/>
          </p:nvPr>
        </p:nvSpPr>
        <p:spPr>
          <a:xfrm>
            <a:off x="293716" y="1302327"/>
            <a:ext cx="11587942" cy="4139738"/>
          </a:xfrm>
        </p:spPr>
        <p:txBody>
          <a:bodyPr>
            <a:normAutofit/>
          </a:bodyPr>
          <a:lstStyle/>
          <a:p>
            <a:pPr fontAlgn="t">
              <a:buNone/>
            </a:pPr>
            <a:r>
              <a:rPr lang="en-GB" b="1" dirty="0"/>
              <a:t>Conclusion</a:t>
            </a:r>
          </a:p>
          <a:p>
            <a:pPr fontAlgn="t">
              <a:buNone/>
            </a:pPr>
            <a:r>
              <a:rPr lang="en-GB" dirty="0"/>
              <a:t>Summarise your main points:</a:t>
            </a:r>
          </a:p>
          <a:p>
            <a:pPr marL="342900" lvl="0" indent="-342900" fontAlgn="t"/>
            <a:r>
              <a:rPr lang="en-GB" dirty="0"/>
              <a:t>How you will prepare for placement.</a:t>
            </a:r>
          </a:p>
          <a:p>
            <a:pPr marL="342900" lvl="0" indent="-342900" fontAlgn="t"/>
            <a:r>
              <a:rPr lang="en-GB" dirty="0"/>
              <a:t>The skills needed for effective practice.</a:t>
            </a:r>
          </a:p>
          <a:p>
            <a:pPr marL="342900" lvl="0" indent="-342900" fontAlgn="t"/>
            <a:r>
              <a:rPr lang="en-GB" dirty="0"/>
              <a:t>The importance of knowledge and professional behaviours.</a:t>
            </a:r>
          </a:p>
          <a:p>
            <a:pPr marL="342900" lvl="0" indent="-342900" fontAlgn="t"/>
            <a:r>
              <a:rPr lang="en-GB" dirty="0"/>
              <a:t>How placement will contribute to your development as a Youth Worker.</a:t>
            </a:r>
          </a:p>
          <a:p>
            <a:endParaRPr lang="en-GB" dirty="0"/>
          </a:p>
        </p:txBody>
      </p:sp>
    </p:spTree>
    <p:extLst>
      <p:ext uri="{BB962C8B-B14F-4D97-AF65-F5344CB8AC3E}">
        <p14:creationId xmlns:p14="http://schemas.microsoft.com/office/powerpoint/2010/main" val="35556487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5A9F4-836F-493A-8966-A9BEF96726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049905-E643-A7E1-65F7-7E01621B9E1F}"/>
              </a:ext>
            </a:extLst>
          </p:cNvPr>
          <p:cNvSpPr>
            <a:spLocks noGrp="1"/>
          </p:cNvSpPr>
          <p:nvPr>
            <p:ph type="title"/>
          </p:nvPr>
        </p:nvSpPr>
        <p:spPr/>
        <p:txBody>
          <a:bodyPr/>
          <a:lstStyle/>
          <a:p>
            <a:r>
              <a:rPr lang="en-GB" dirty="0"/>
              <a:t>Any Questions</a:t>
            </a:r>
          </a:p>
        </p:txBody>
      </p:sp>
      <p:pic>
        <p:nvPicPr>
          <p:cNvPr id="9" name="Content Placeholder 8">
            <a:extLst>
              <a:ext uri="{FF2B5EF4-FFF2-40B4-BE49-F238E27FC236}">
                <a16:creationId xmlns:a16="http://schemas.microsoft.com/office/drawing/2014/main" id="{E5A28EED-112A-5018-473B-A891D7B3569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50050" y="1345940"/>
            <a:ext cx="6527007" cy="4351338"/>
          </a:xfrm>
        </p:spPr>
      </p:pic>
      <p:sp>
        <p:nvSpPr>
          <p:cNvPr id="10" name="TextBox 9">
            <a:extLst>
              <a:ext uri="{FF2B5EF4-FFF2-40B4-BE49-F238E27FC236}">
                <a16:creationId xmlns:a16="http://schemas.microsoft.com/office/drawing/2014/main" id="{EC23B631-1600-7B60-5A00-9A8321BE223E}"/>
              </a:ext>
            </a:extLst>
          </p:cNvPr>
          <p:cNvSpPr txBox="1"/>
          <p:nvPr/>
        </p:nvSpPr>
        <p:spPr>
          <a:xfrm>
            <a:off x="2832496" y="6176963"/>
            <a:ext cx="6527007" cy="230832"/>
          </a:xfrm>
          <a:prstGeom prst="rect">
            <a:avLst/>
          </a:prstGeom>
          <a:noFill/>
        </p:spPr>
        <p:txBody>
          <a:bodyPr wrap="square" rtlCol="0">
            <a:spAutoFit/>
          </a:bodyPr>
          <a:lstStyle/>
          <a:p>
            <a:r>
              <a:rPr lang="en-GB" sz="900">
                <a:hlinkClick r:id="rId3" tooltip="https://freepngimg.com/png/88553-emoticon-area-text-smiley-question-mar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8195998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3814-D136-181B-C40D-6B561F8BB365}"/>
              </a:ext>
            </a:extLst>
          </p:cNvPr>
          <p:cNvSpPr>
            <a:spLocks noGrp="1"/>
          </p:cNvSpPr>
          <p:nvPr>
            <p:ph type="title"/>
          </p:nvPr>
        </p:nvSpPr>
        <p:spPr>
          <a:xfrm>
            <a:off x="376844" y="199505"/>
            <a:ext cx="10976956" cy="1219201"/>
          </a:xfrm>
        </p:spPr>
        <p:txBody>
          <a:bodyPr>
            <a:normAutofit fontScale="90000"/>
          </a:bodyPr>
          <a:lstStyle/>
          <a:p>
            <a:r>
              <a:rPr lang="en-GB" dirty="0"/>
              <a:t>Elfen 3: Cyflwyniad</a:t>
            </a:r>
            <a:br>
              <a:rPr lang="en-GB" dirty="0"/>
            </a:br>
            <a:r>
              <a:rPr lang="en-GB" dirty="0"/>
              <a:t>Component 3: Presentation Delivery</a:t>
            </a:r>
          </a:p>
        </p:txBody>
      </p:sp>
      <p:sp>
        <p:nvSpPr>
          <p:cNvPr id="3" name="Content Placeholder 2">
            <a:extLst>
              <a:ext uri="{FF2B5EF4-FFF2-40B4-BE49-F238E27FC236}">
                <a16:creationId xmlns:a16="http://schemas.microsoft.com/office/drawing/2014/main" id="{7AB76087-D71D-FC89-FCF1-CD09DE034C8B}"/>
              </a:ext>
            </a:extLst>
          </p:cNvPr>
          <p:cNvSpPr>
            <a:spLocks noGrp="1"/>
          </p:cNvSpPr>
          <p:nvPr>
            <p:ph idx="1"/>
          </p:nvPr>
        </p:nvSpPr>
        <p:spPr>
          <a:xfrm>
            <a:off x="838200" y="1690255"/>
            <a:ext cx="10515600" cy="4486708"/>
          </a:xfrm>
        </p:spPr>
        <p:txBody>
          <a:bodyPr/>
          <a:lstStyle/>
          <a:p>
            <a:r>
              <a:rPr lang="en-GB" dirty="0"/>
              <a:t>Component 3: The successful delivery of your 5-minute presentation.</a:t>
            </a:r>
          </a:p>
          <a:p>
            <a:endParaRPr lang="en-GB" dirty="0"/>
          </a:p>
          <a:p>
            <a:pPr lvl="1"/>
            <a:r>
              <a:rPr lang="en-GB" dirty="0"/>
              <a:t>Components 2 and 3 are designed to complement one another.</a:t>
            </a:r>
          </a:p>
          <a:p>
            <a:pPr lvl="1"/>
            <a:r>
              <a:rPr lang="en-GB" dirty="0"/>
              <a:t>Component 2 requires you to plan and prepare an effective presentation, demonstrating your understanding of the topic, </a:t>
            </a:r>
          </a:p>
          <a:p>
            <a:pPr lvl="1"/>
            <a:r>
              <a:rPr lang="en-GB" dirty="0"/>
              <a:t>While Component 3 assesses your ability to communicate this information through an effective and engaging presentation delivery.</a:t>
            </a:r>
          </a:p>
        </p:txBody>
      </p:sp>
    </p:spTree>
    <p:extLst>
      <p:ext uri="{BB962C8B-B14F-4D97-AF65-F5344CB8AC3E}">
        <p14:creationId xmlns:p14="http://schemas.microsoft.com/office/powerpoint/2010/main" val="5585586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DC13-BA03-0981-87AF-A33FE52A5965}"/>
              </a:ext>
            </a:extLst>
          </p:cNvPr>
          <p:cNvSpPr>
            <a:spLocks noGrp="1"/>
          </p:cNvSpPr>
          <p:nvPr>
            <p:ph type="title"/>
          </p:nvPr>
        </p:nvSpPr>
        <p:spPr/>
        <p:txBody>
          <a:bodyPr/>
          <a:lstStyle/>
          <a:p>
            <a:r>
              <a:rPr lang="en-GB" dirty="0"/>
              <a:t>Presentation Deadline</a:t>
            </a:r>
            <a:br>
              <a:rPr lang="en-GB" dirty="0"/>
            </a:br>
            <a:r>
              <a:rPr lang="en-GB" dirty="0"/>
              <a:t>Component 2 and 3</a:t>
            </a:r>
          </a:p>
        </p:txBody>
      </p:sp>
      <p:sp>
        <p:nvSpPr>
          <p:cNvPr id="3" name="Content Placeholder 2">
            <a:extLst>
              <a:ext uri="{FF2B5EF4-FFF2-40B4-BE49-F238E27FC236}">
                <a16:creationId xmlns:a16="http://schemas.microsoft.com/office/drawing/2014/main" id="{C7B34FFA-C6EC-00ED-DA62-92F9E914654F}"/>
              </a:ext>
            </a:extLst>
          </p:cNvPr>
          <p:cNvSpPr>
            <a:spLocks noGrp="1"/>
          </p:cNvSpPr>
          <p:nvPr>
            <p:ph idx="1"/>
          </p:nvPr>
        </p:nvSpPr>
        <p:spPr/>
        <p:txBody>
          <a:bodyPr/>
          <a:lstStyle/>
          <a:p>
            <a:pPr algn="ctr"/>
            <a:r>
              <a:rPr lang="en-GB" dirty="0"/>
              <a:t>Presentation Deadline and Submission of PPT and Notes 10/12/26</a:t>
            </a:r>
          </a:p>
          <a:p>
            <a:pPr algn="ctr"/>
            <a:endParaRPr lang="en-GB" dirty="0"/>
          </a:p>
          <a:p>
            <a:pPr marL="0" indent="0" algn="ctr">
              <a:buNone/>
            </a:pPr>
            <a:endParaRPr lang="en-GB" dirty="0"/>
          </a:p>
          <a:p>
            <a:r>
              <a:rPr lang="en-GB" dirty="0"/>
              <a:t>Presentations can take place on ‘Teams’ or ‘In-person’ on campus.</a:t>
            </a:r>
          </a:p>
          <a:p>
            <a:r>
              <a:rPr lang="en-GB" dirty="0"/>
              <a:t>Discuss and arrange times.</a:t>
            </a:r>
          </a:p>
          <a:p>
            <a:endParaRPr lang="en-GB" dirty="0"/>
          </a:p>
        </p:txBody>
      </p:sp>
    </p:spTree>
    <p:extLst>
      <p:ext uri="{BB962C8B-B14F-4D97-AF65-F5344CB8AC3E}">
        <p14:creationId xmlns:p14="http://schemas.microsoft.com/office/powerpoint/2010/main" val="41813763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AF0B-A065-387C-DEAD-C80876C759B8}"/>
              </a:ext>
            </a:extLst>
          </p:cNvPr>
          <p:cNvSpPr>
            <a:spLocks noGrp="1"/>
          </p:cNvSpPr>
          <p:nvPr>
            <p:ph type="title"/>
          </p:nvPr>
        </p:nvSpPr>
        <p:spPr/>
        <p:txBody>
          <a:bodyPr/>
          <a:lstStyle/>
          <a:p>
            <a:r>
              <a:rPr lang="en-GB" dirty="0"/>
              <a:t>Beth </a:t>
            </a:r>
            <a:r>
              <a:rPr lang="en-GB" dirty="0" err="1"/>
              <a:t>nesaf</a:t>
            </a:r>
            <a:r>
              <a:rPr lang="en-GB" dirty="0"/>
              <a:t>?</a:t>
            </a:r>
            <a:br>
              <a:rPr lang="en-GB" dirty="0"/>
            </a:br>
            <a:r>
              <a:rPr lang="en-GB" dirty="0">
                <a:solidFill>
                  <a:srgbClr val="2F5597"/>
                </a:solidFill>
              </a:rPr>
              <a:t>What next?</a:t>
            </a:r>
          </a:p>
        </p:txBody>
      </p:sp>
      <p:sp>
        <p:nvSpPr>
          <p:cNvPr id="3" name="Content Placeholder 2">
            <a:extLst>
              <a:ext uri="{FF2B5EF4-FFF2-40B4-BE49-F238E27FC236}">
                <a16:creationId xmlns:a16="http://schemas.microsoft.com/office/drawing/2014/main" id="{6A2D48CE-2334-37D0-7831-CE2D7AEAC699}"/>
              </a:ext>
            </a:extLst>
          </p:cNvPr>
          <p:cNvSpPr>
            <a:spLocks noGrp="1"/>
          </p:cNvSpPr>
          <p:nvPr>
            <p:ph sz="half" idx="1"/>
          </p:nvPr>
        </p:nvSpPr>
        <p:spPr>
          <a:xfrm>
            <a:off x="717061" y="1690688"/>
            <a:ext cx="5181600" cy="4351338"/>
          </a:xfrm>
        </p:spPr>
        <p:txBody>
          <a:bodyPr/>
          <a:lstStyle/>
          <a:p>
            <a:r>
              <a:rPr lang="en-GB" dirty="0" err="1"/>
              <a:t>Archwiliwch</a:t>
            </a:r>
            <a:r>
              <a:rPr lang="en-GB" dirty="0"/>
              <a:t> Moodle</a:t>
            </a:r>
          </a:p>
          <a:p>
            <a:r>
              <a:rPr lang="en-GB" dirty="0" err="1"/>
              <a:t>Rhowch</a:t>
            </a:r>
            <a:r>
              <a:rPr lang="en-GB" dirty="0"/>
              <a:t> dyddiadau </a:t>
            </a:r>
            <a:r>
              <a:rPr lang="en-GB" dirty="0" err="1"/>
              <a:t>pwysig</a:t>
            </a:r>
            <a:r>
              <a:rPr lang="en-GB" dirty="0"/>
              <a:t> yn </a:t>
            </a:r>
            <a:r>
              <a:rPr lang="en-GB" dirty="0" err="1"/>
              <a:t>eich</a:t>
            </a:r>
            <a:r>
              <a:rPr lang="en-GB" dirty="0"/>
              <a:t> </a:t>
            </a:r>
            <a:r>
              <a:rPr lang="en-GB" dirty="0" err="1"/>
              <a:t>dyddiadur</a:t>
            </a:r>
            <a:endParaRPr lang="en-GB" dirty="0"/>
          </a:p>
          <a:p>
            <a:r>
              <a:rPr lang="en-GB" dirty="0" err="1"/>
              <a:t>Ystyriwch</a:t>
            </a:r>
            <a:r>
              <a:rPr lang="en-GB" dirty="0"/>
              <a:t> pa </a:t>
            </a:r>
            <a:r>
              <a:rPr lang="en-GB" dirty="0" err="1"/>
              <a:t>gwestiynau</a:t>
            </a:r>
            <a:r>
              <a:rPr lang="en-GB" dirty="0"/>
              <a:t> neu </a:t>
            </a:r>
            <a:r>
              <a:rPr lang="en-GB" dirty="0" err="1"/>
              <a:t>ymholiadau</a:t>
            </a:r>
            <a:r>
              <a:rPr lang="en-GB" dirty="0"/>
              <a:t> </a:t>
            </a:r>
            <a:r>
              <a:rPr lang="en-GB" dirty="0" err="1"/>
              <a:t>allai</a:t>
            </a:r>
            <a:r>
              <a:rPr lang="en-GB" dirty="0"/>
              <a:t> </a:t>
            </a:r>
            <a:r>
              <a:rPr lang="en-GB" dirty="0" err="1"/>
              <a:t>fod</a:t>
            </a:r>
            <a:r>
              <a:rPr lang="en-GB" dirty="0"/>
              <a:t> </a:t>
            </a:r>
            <a:r>
              <a:rPr lang="en-GB" dirty="0" err="1"/>
              <a:t>gennych</a:t>
            </a:r>
            <a:r>
              <a:rPr lang="en-GB" dirty="0"/>
              <a:t> </a:t>
            </a:r>
            <a:r>
              <a:rPr lang="en-GB" dirty="0" err="1"/>
              <a:t>ar</a:t>
            </a:r>
            <a:r>
              <a:rPr lang="en-GB" dirty="0"/>
              <a:t> </a:t>
            </a:r>
            <a:r>
              <a:rPr lang="en-GB" dirty="0" err="1"/>
              <a:t>gyfer</a:t>
            </a:r>
            <a:r>
              <a:rPr lang="en-GB" dirty="0"/>
              <a:t> y </a:t>
            </a:r>
            <a:r>
              <a:rPr lang="en-GB" dirty="0" err="1"/>
              <a:t>tro</a:t>
            </a:r>
            <a:r>
              <a:rPr lang="en-GB" dirty="0"/>
              <a:t> </a:t>
            </a:r>
            <a:r>
              <a:rPr lang="en-GB" dirty="0" err="1"/>
              <a:t>nesaf</a:t>
            </a:r>
            <a:r>
              <a:rPr lang="en-GB" dirty="0"/>
              <a:t>.</a:t>
            </a:r>
          </a:p>
        </p:txBody>
      </p:sp>
      <p:sp>
        <p:nvSpPr>
          <p:cNvPr id="4" name="Content Placeholder 3">
            <a:extLst>
              <a:ext uri="{FF2B5EF4-FFF2-40B4-BE49-F238E27FC236}">
                <a16:creationId xmlns:a16="http://schemas.microsoft.com/office/drawing/2014/main" id="{2D57A2B5-1BED-F9E8-3B0A-61B1395AF411}"/>
              </a:ext>
            </a:extLst>
          </p:cNvPr>
          <p:cNvSpPr>
            <a:spLocks noGrp="1"/>
          </p:cNvSpPr>
          <p:nvPr>
            <p:ph sz="half" idx="2"/>
          </p:nvPr>
        </p:nvSpPr>
        <p:spPr>
          <a:xfrm>
            <a:off x="6129216" y="1763102"/>
            <a:ext cx="5181600" cy="4351338"/>
          </a:xfrm>
        </p:spPr>
        <p:txBody>
          <a:bodyPr/>
          <a:lstStyle/>
          <a:p>
            <a:r>
              <a:rPr lang="en-GB" dirty="0">
                <a:solidFill>
                  <a:srgbClr val="2F5597"/>
                </a:solidFill>
              </a:rPr>
              <a:t>Explore Moodle</a:t>
            </a:r>
          </a:p>
          <a:p>
            <a:r>
              <a:rPr lang="en-GB" dirty="0">
                <a:solidFill>
                  <a:srgbClr val="2F5597"/>
                </a:solidFill>
              </a:rPr>
              <a:t>Place important dates in your diary</a:t>
            </a:r>
          </a:p>
          <a:p>
            <a:r>
              <a:rPr lang="en-GB" dirty="0">
                <a:solidFill>
                  <a:srgbClr val="2F5597"/>
                </a:solidFill>
              </a:rPr>
              <a:t>Consider what questions or queries you may have for next time.</a:t>
            </a:r>
          </a:p>
          <a:p>
            <a:r>
              <a:rPr lang="en-GB" dirty="0">
                <a:solidFill>
                  <a:srgbClr val="2F5597"/>
                </a:solidFill>
              </a:rPr>
              <a:t>Start your drafting and planning</a:t>
            </a:r>
          </a:p>
          <a:p>
            <a:endParaRPr lang="en-GB" dirty="0"/>
          </a:p>
        </p:txBody>
      </p:sp>
    </p:spTree>
    <p:extLst>
      <p:ext uri="{BB962C8B-B14F-4D97-AF65-F5344CB8AC3E}">
        <p14:creationId xmlns:p14="http://schemas.microsoft.com/office/powerpoint/2010/main" val="10483331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EC5D-CE1E-4707-B938-7D1B64C11B5F}"/>
              </a:ext>
            </a:extLst>
          </p:cNvPr>
          <p:cNvSpPr>
            <a:spLocks noGrp="1"/>
          </p:cNvSpPr>
          <p:nvPr>
            <p:ph type="title"/>
          </p:nvPr>
        </p:nvSpPr>
        <p:spPr/>
        <p:txBody>
          <a:bodyPr/>
          <a:lstStyle/>
          <a:p>
            <a:r>
              <a:rPr lang="en-GB" dirty="0"/>
              <a:t>Dyddiadau </a:t>
            </a:r>
            <a:r>
              <a:rPr lang="en-GB" dirty="0" err="1"/>
              <a:t>pwysig</a:t>
            </a:r>
            <a:br>
              <a:rPr lang="en-GB" dirty="0"/>
            </a:br>
            <a:r>
              <a:rPr lang="en-GB" dirty="0"/>
              <a:t>Important dates </a:t>
            </a:r>
          </a:p>
        </p:txBody>
      </p:sp>
      <p:sp>
        <p:nvSpPr>
          <p:cNvPr id="3" name="Content Placeholder 2">
            <a:extLst>
              <a:ext uri="{FF2B5EF4-FFF2-40B4-BE49-F238E27FC236}">
                <a16:creationId xmlns:a16="http://schemas.microsoft.com/office/drawing/2014/main" id="{1A2A1FF5-A5DC-8640-928E-64C727485B4F}"/>
              </a:ext>
            </a:extLst>
          </p:cNvPr>
          <p:cNvSpPr>
            <a:spLocks noGrp="1"/>
          </p:cNvSpPr>
          <p:nvPr>
            <p:ph sz="half" idx="1"/>
          </p:nvPr>
        </p:nvSpPr>
        <p:spPr/>
        <p:txBody>
          <a:bodyPr/>
          <a:lstStyle/>
          <a:p>
            <a:r>
              <a:rPr lang="en-GB" dirty="0" err="1"/>
              <a:t>Cydrannau</a:t>
            </a:r>
            <a:r>
              <a:rPr lang="en-GB" dirty="0"/>
              <a:t> 2 a 3 (Seminar </a:t>
            </a:r>
            <a:r>
              <a:rPr lang="en-GB" dirty="0" err="1"/>
              <a:t>Academaidd</a:t>
            </a:r>
            <a:r>
              <a:rPr lang="en-GB" dirty="0"/>
              <a:t>) – </a:t>
            </a:r>
            <a:r>
              <a:rPr lang="en-GB" dirty="0" err="1"/>
              <a:t>Dyddiad</a:t>
            </a:r>
            <a:r>
              <a:rPr lang="en-GB" dirty="0"/>
              <a:t> </a:t>
            </a:r>
            <a:r>
              <a:rPr lang="en-GB" dirty="0" err="1"/>
              <a:t>cau</a:t>
            </a:r>
            <a:r>
              <a:rPr lang="en-GB" dirty="0"/>
              <a:t>: 10 </a:t>
            </a:r>
            <a:r>
              <a:rPr lang="en-GB" dirty="0" err="1"/>
              <a:t>Rhagfyr</a:t>
            </a:r>
            <a:r>
              <a:rPr lang="en-GB"/>
              <a:t> 2026</a:t>
            </a:r>
          </a:p>
          <a:p>
            <a:r>
              <a:rPr lang="en-GB"/>
              <a:t>Cydran </a:t>
            </a:r>
            <a:r>
              <a:rPr lang="en-GB" dirty="0"/>
              <a:t>1 (</a:t>
            </a:r>
            <a:r>
              <a:rPr lang="en-GB" dirty="0" err="1"/>
              <a:t>Traethawd</a:t>
            </a:r>
            <a:r>
              <a:rPr lang="en-GB" dirty="0"/>
              <a:t> 1,500 gair) – </a:t>
            </a:r>
            <a:r>
              <a:rPr lang="en-GB" dirty="0" err="1"/>
              <a:t>Dyddiad</a:t>
            </a:r>
            <a:r>
              <a:rPr lang="en-GB" dirty="0"/>
              <a:t> </a:t>
            </a:r>
            <a:r>
              <a:rPr lang="en-GB" dirty="0" err="1"/>
              <a:t>cau</a:t>
            </a:r>
            <a:r>
              <a:rPr lang="en-GB" dirty="0"/>
              <a:t>: 14 </a:t>
            </a:r>
            <a:r>
              <a:rPr lang="en-GB" dirty="0" err="1"/>
              <a:t>Ionawr</a:t>
            </a:r>
            <a:r>
              <a:rPr lang="en-GB" dirty="0"/>
              <a:t> 2027</a:t>
            </a:r>
          </a:p>
        </p:txBody>
      </p:sp>
      <p:sp>
        <p:nvSpPr>
          <p:cNvPr id="4" name="Content Placeholder 3">
            <a:extLst>
              <a:ext uri="{FF2B5EF4-FFF2-40B4-BE49-F238E27FC236}">
                <a16:creationId xmlns:a16="http://schemas.microsoft.com/office/drawing/2014/main" id="{3FA99BB3-ED72-C9ED-8DE7-C6BCD9BEDEA7}"/>
              </a:ext>
            </a:extLst>
          </p:cNvPr>
          <p:cNvSpPr>
            <a:spLocks noGrp="1"/>
          </p:cNvSpPr>
          <p:nvPr>
            <p:ph sz="half" idx="2"/>
          </p:nvPr>
        </p:nvSpPr>
        <p:spPr/>
        <p:txBody>
          <a:bodyPr/>
          <a:lstStyle/>
          <a:p>
            <a:r>
              <a:rPr lang="en-GB" dirty="0"/>
              <a:t>Component 1 1500-word essay – 14/1/27</a:t>
            </a:r>
          </a:p>
          <a:p>
            <a:r>
              <a:rPr lang="en-GB" dirty="0"/>
              <a:t>Component 2 and 3 Academic Seminar Presentation Planning, Prep and Delivery – 10/12/26</a:t>
            </a:r>
          </a:p>
        </p:txBody>
      </p:sp>
    </p:spTree>
    <p:extLst>
      <p:ext uri="{BB962C8B-B14F-4D97-AF65-F5344CB8AC3E}">
        <p14:creationId xmlns:p14="http://schemas.microsoft.com/office/powerpoint/2010/main" val="1816923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6C05C-049C-7BA9-79B0-251E3B200B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58CF0-48A0-92C6-F426-C5D7BB4E0E5D}"/>
              </a:ext>
            </a:extLst>
          </p:cNvPr>
          <p:cNvSpPr>
            <a:spLocks noGrp="1"/>
          </p:cNvSpPr>
          <p:nvPr>
            <p:ph type="title"/>
          </p:nvPr>
        </p:nvSpPr>
        <p:spPr/>
        <p:txBody>
          <a:bodyPr/>
          <a:lstStyle/>
          <a:p>
            <a:r>
              <a:rPr lang="en-GB" dirty="0"/>
              <a:t>Any Questions</a:t>
            </a:r>
          </a:p>
        </p:txBody>
      </p:sp>
      <p:pic>
        <p:nvPicPr>
          <p:cNvPr id="9" name="Content Placeholder 8">
            <a:extLst>
              <a:ext uri="{FF2B5EF4-FFF2-40B4-BE49-F238E27FC236}">
                <a16:creationId xmlns:a16="http://schemas.microsoft.com/office/drawing/2014/main" id="{55DF8E69-09F7-2B09-97B3-B876C7B8322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50050" y="1345940"/>
            <a:ext cx="6527007" cy="4351338"/>
          </a:xfrm>
        </p:spPr>
      </p:pic>
      <p:sp>
        <p:nvSpPr>
          <p:cNvPr id="10" name="TextBox 9">
            <a:extLst>
              <a:ext uri="{FF2B5EF4-FFF2-40B4-BE49-F238E27FC236}">
                <a16:creationId xmlns:a16="http://schemas.microsoft.com/office/drawing/2014/main" id="{5F2C031F-F80C-137F-CD6E-B111729748E1}"/>
              </a:ext>
            </a:extLst>
          </p:cNvPr>
          <p:cNvSpPr txBox="1"/>
          <p:nvPr/>
        </p:nvSpPr>
        <p:spPr>
          <a:xfrm>
            <a:off x="2832496" y="6176963"/>
            <a:ext cx="6527007" cy="230832"/>
          </a:xfrm>
          <a:prstGeom prst="rect">
            <a:avLst/>
          </a:prstGeom>
          <a:noFill/>
        </p:spPr>
        <p:txBody>
          <a:bodyPr wrap="square" rtlCol="0">
            <a:spAutoFit/>
          </a:bodyPr>
          <a:lstStyle/>
          <a:p>
            <a:r>
              <a:rPr lang="en-GB" sz="900">
                <a:hlinkClick r:id="rId3" tooltip="https://freepngimg.com/png/88553-emoticon-area-text-smiley-question-mar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37721884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5DEF3-7DBC-4F7B-8111-BB615D0AA3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6D0411-697A-4414-80BC-2EA9565F6FC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F34D332-4456-4815-A1EA-AE26C98063A7}">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2911</Words>
  <Application>Microsoft Office PowerPoint</Application>
  <PresentationFormat>Widescreen</PresentationFormat>
  <Paragraphs>371</Paragraphs>
  <Slides>43</Slides>
  <Notes>9</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43</vt:i4>
      </vt:variant>
    </vt:vector>
  </HeadingPairs>
  <TitlesOfParts>
    <vt:vector size="50" baseType="lpstr">
      <vt:lpstr>-apple-system</vt:lpstr>
      <vt:lpstr>Arial</vt:lpstr>
      <vt:lpstr>Calibri</vt:lpstr>
      <vt:lpstr>Segoe UI</vt:lpstr>
      <vt:lpstr>Office Theme</vt:lpstr>
      <vt:lpstr>UWTSD Holding Page</vt:lpstr>
      <vt:lpstr>UWTSD Text 1</vt:lpstr>
      <vt:lpstr>PowerPoint Presentation</vt:lpstr>
      <vt:lpstr>PowerPoint Presentation</vt:lpstr>
      <vt:lpstr>PowerPoint Presentation</vt:lpstr>
      <vt:lpstr>Cynnwys Contents</vt:lpstr>
      <vt:lpstr>Pam ydyn ni yma? Why are we here?</vt:lpstr>
      <vt:lpstr> Yr wythnos gyntaf yn y Brifysgol… First week at University… </vt:lpstr>
      <vt:lpstr>Amcanion y Sesiwn Session objectives</vt:lpstr>
      <vt:lpstr>Moodle  </vt:lpstr>
      <vt:lpstr>Moodle</vt:lpstr>
      <vt:lpstr>Nodau Aims</vt:lpstr>
      <vt:lpstr>Amcanion Objectives</vt:lpstr>
      <vt:lpstr>Beth yw sgiliau astudio? What are study skills?</vt:lpstr>
      <vt:lpstr>Adborth/Feedback</vt:lpstr>
      <vt:lpstr> In small groups, discuss how the skills covered can contribute to effective Youth Work practice.   </vt:lpstr>
      <vt:lpstr>Adborth/Feedback</vt:lpstr>
      <vt:lpstr>Aseiniad/Assignment</vt:lpstr>
      <vt:lpstr>Elfen 1: Traethawd 1500 o eiriau Component 1: Essay 1500 words</vt:lpstr>
      <vt:lpstr>Essay Plan: Some Suggestions (1500 words)</vt:lpstr>
      <vt:lpstr>Essay Plan: Some Suggestions (1500 words)</vt:lpstr>
      <vt:lpstr>Further Examples…</vt:lpstr>
      <vt:lpstr>Examples continued..</vt:lpstr>
      <vt:lpstr>PowerPoint Presentation</vt:lpstr>
      <vt:lpstr>Important considerations</vt:lpstr>
      <vt:lpstr>Compoent 1: Essay Deadline Date</vt:lpstr>
      <vt:lpstr>Any Questions</vt:lpstr>
      <vt:lpstr>PowerPoint Presentation</vt:lpstr>
      <vt:lpstr>Component 2: Plan and Prepare an Academic Seminar (Equivalent to 1000 Words)</vt:lpstr>
      <vt:lpstr>What is the seminar asking you to do? </vt:lpstr>
      <vt:lpstr>Adborth/Feedback</vt:lpstr>
      <vt:lpstr>What is the seminar asking you to do? </vt:lpstr>
      <vt:lpstr> Possible Structure </vt:lpstr>
      <vt:lpstr>Possible Structure </vt:lpstr>
      <vt:lpstr> Possible Structure </vt:lpstr>
      <vt:lpstr>Possible Structure </vt:lpstr>
      <vt:lpstr>Possible Structure </vt:lpstr>
      <vt:lpstr>Possible Structure </vt:lpstr>
      <vt:lpstr>Possible Structure</vt:lpstr>
      <vt:lpstr>Any Questions</vt:lpstr>
      <vt:lpstr>Elfen 3: Cyflwyniad Component 3: Presentation Delivery</vt:lpstr>
      <vt:lpstr>Presentation Deadline Component 2 and 3</vt:lpstr>
      <vt:lpstr>Beth nesaf? What next?</vt:lpstr>
      <vt:lpstr>Dyddiadau pwysig Important dates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Alana Enoch</cp:lastModifiedBy>
  <cp:revision>220</cp:revision>
  <dcterms:created xsi:type="dcterms:W3CDTF">2022-07-11T13:19:46Z</dcterms:created>
  <dcterms:modified xsi:type="dcterms:W3CDTF">2026-10-17T10:40:45Z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0x010100AB802EE38805B14B91077D7B05415C63</vt:lpwstr>
  </property>
</Properties>
</file>